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0" r:id="rId4"/>
    <p:sldMasterId id="2147483672" r:id="rId5"/>
  </p:sldMasterIdLst>
  <p:notesMasterIdLst>
    <p:notesMasterId r:id="rId150"/>
  </p:notesMasterIdLst>
  <p:handoutMasterIdLst>
    <p:handoutMasterId r:id="rId151"/>
  </p:handoutMasterIdLst>
  <p:sldIdLst>
    <p:sldId id="1246" r:id="rId6"/>
    <p:sldId id="798" r:id="rId7"/>
    <p:sldId id="1111" r:id="rId8"/>
    <p:sldId id="668" r:id="rId9"/>
    <p:sldId id="1126" r:id="rId10"/>
    <p:sldId id="1032" r:id="rId11"/>
    <p:sldId id="1033" r:id="rId12"/>
    <p:sldId id="1105" r:id="rId13"/>
    <p:sldId id="1069" r:id="rId14"/>
    <p:sldId id="1122" r:id="rId15"/>
    <p:sldId id="1123" r:id="rId16"/>
    <p:sldId id="1119" r:id="rId17"/>
    <p:sldId id="1120" r:id="rId18"/>
    <p:sldId id="1073" r:id="rId19"/>
    <p:sldId id="1074" r:id="rId20"/>
    <p:sldId id="1075" r:id="rId21"/>
    <p:sldId id="1139" r:id="rId22"/>
    <p:sldId id="1077" r:id="rId23"/>
    <p:sldId id="1248" r:id="rId24"/>
    <p:sldId id="1124" r:id="rId25"/>
    <p:sldId id="1125" r:id="rId26"/>
    <p:sldId id="1078" r:id="rId27"/>
    <p:sldId id="1096" r:id="rId28"/>
    <p:sldId id="1131" r:id="rId29"/>
    <p:sldId id="1113" r:id="rId30"/>
    <p:sldId id="1115" r:id="rId31"/>
    <p:sldId id="1085" r:id="rId32"/>
    <p:sldId id="1086" r:id="rId33"/>
    <p:sldId id="1088" r:id="rId34"/>
    <p:sldId id="1102" r:id="rId35"/>
    <p:sldId id="1103" r:id="rId36"/>
    <p:sldId id="1090" r:id="rId37"/>
    <p:sldId id="1132" r:id="rId38"/>
    <p:sldId id="1133" r:id="rId39"/>
    <p:sldId id="1134" r:id="rId40"/>
    <p:sldId id="1135" r:id="rId41"/>
    <p:sldId id="1110" r:id="rId42"/>
    <p:sldId id="1136" r:id="rId43"/>
    <p:sldId id="1137" r:id="rId44"/>
    <p:sldId id="1140" r:id="rId45"/>
    <p:sldId id="1141" r:id="rId46"/>
    <p:sldId id="1142" r:id="rId47"/>
    <p:sldId id="1143" r:id="rId48"/>
    <p:sldId id="1144" r:id="rId49"/>
    <p:sldId id="1145" r:id="rId50"/>
    <p:sldId id="1146" r:id="rId51"/>
    <p:sldId id="1147" r:id="rId52"/>
    <p:sldId id="1148" r:id="rId53"/>
    <p:sldId id="1149" r:id="rId54"/>
    <p:sldId id="1150" r:id="rId55"/>
    <p:sldId id="1151" r:id="rId56"/>
    <p:sldId id="1152" r:id="rId57"/>
    <p:sldId id="1153" r:id="rId58"/>
    <p:sldId id="1154" r:id="rId59"/>
    <p:sldId id="1155" r:id="rId60"/>
    <p:sldId id="1156" r:id="rId61"/>
    <p:sldId id="1157" r:id="rId62"/>
    <p:sldId id="1158" r:id="rId63"/>
    <p:sldId id="1159" r:id="rId64"/>
    <p:sldId id="1160" r:id="rId65"/>
    <p:sldId id="1161" r:id="rId66"/>
    <p:sldId id="1162" r:id="rId67"/>
    <p:sldId id="1163" r:id="rId68"/>
    <p:sldId id="1164" r:id="rId69"/>
    <p:sldId id="1165" r:id="rId70"/>
    <p:sldId id="1245" r:id="rId71"/>
    <p:sldId id="1167" r:id="rId72"/>
    <p:sldId id="1168" r:id="rId73"/>
    <p:sldId id="1169" r:id="rId74"/>
    <p:sldId id="1170" r:id="rId75"/>
    <p:sldId id="1171" r:id="rId76"/>
    <p:sldId id="1172" r:id="rId77"/>
    <p:sldId id="1173" r:id="rId78"/>
    <p:sldId id="1174" r:id="rId79"/>
    <p:sldId id="1175" r:id="rId80"/>
    <p:sldId id="1176" r:id="rId81"/>
    <p:sldId id="1177" r:id="rId82"/>
    <p:sldId id="1178" r:id="rId83"/>
    <p:sldId id="1249" r:id="rId84"/>
    <p:sldId id="1180" r:id="rId85"/>
    <p:sldId id="1181" r:id="rId86"/>
    <p:sldId id="1182" r:id="rId87"/>
    <p:sldId id="1183" r:id="rId88"/>
    <p:sldId id="1184" r:id="rId89"/>
    <p:sldId id="1185" r:id="rId90"/>
    <p:sldId id="1186" r:id="rId91"/>
    <p:sldId id="1187" r:id="rId92"/>
    <p:sldId id="1188" r:id="rId93"/>
    <p:sldId id="1189" r:id="rId94"/>
    <p:sldId id="1190" r:id="rId95"/>
    <p:sldId id="1191" r:id="rId96"/>
    <p:sldId id="1192" r:id="rId97"/>
    <p:sldId id="1193" r:id="rId98"/>
    <p:sldId id="1194" r:id="rId99"/>
    <p:sldId id="1195" r:id="rId100"/>
    <p:sldId id="1196" r:id="rId101"/>
    <p:sldId id="1197" r:id="rId102"/>
    <p:sldId id="1198" r:id="rId103"/>
    <p:sldId id="1199" r:id="rId104"/>
    <p:sldId id="1200" r:id="rId105"/>
    <p:sldId id="1201" r:id="rId106"/>
    <p:sldId id="1202" r:id="rId107"/>
    <p:sldId id="1203" r:id="rId108"/>
    <p:sldId id="1204" r:id="rId109"/>
    <p:sldId id="1205" r:id="rId110"/>
    <p:sldId id="1206" r:id="rId111"/>
    <p:sldId id="1207" r:id="rId112"/>
    <p:sldId id="1208" r:id="rId113"/>
    <p:sldId id="1209" r:id="rId114"/>
    <p:sldId id="1210" r:id="rId115"/>
    <p:sldId id="1211" r:id="rId116"/>
    <p:sldId id="1212" r:id="rId117"/>
    <p:sldId id="1213" r:id="rId118"/>
    <p:sldId id="1214" r:id="rId119"/>
    <p:sldId id="1215" r:id="rId120"/>
    <p:sldId id="1216" r:id="rId121"/>
    <p:sldId id="1250" r:id="rId122"/>
    <p:sldId id="1218" r:id="rId123"/>
    <p:sldId id="1219" r:id="rId124"/>
    <p:sldId id="1251" r:id="rId125"/>
    <p:sldId id="1252" r:id="rId126"/>
    <p:sldId id="1253" r:id="rId127"/>
    <p:sldId id="1223" r:id="rId128"/>
    <p:sldId id="1224" r:id="rId129"/>
    <p:sldId id="1225" r:id="rId130"/>
    <p:sldId id="1254" r:id="rId131"/>
    <p:sldId id="1227" r:id="rId132"/>
    <p:sldId id="1228" r:id="rId133"/>
    <p:sldId id="1229" r:id="rId134"/>
    <p:sldId id="1230" r:id="rId135"/>
    <p:sldId id="1231" r:id="rId136"/>
    <p:sldId id="1232" r:id="rId137"/>
    <p:sldId id="1233" r:id="rId138"/>
    <p:sldId id="1234" r:id="rId139"/>
    <p:sldId id="1235" r:id="rId140"/>
    <p:sldId id="1236" r:id="rId141"/>
    <p:sldId id="1237" r:id="rId142"/>
    <p:sldId id="1238" r:id="rId143"/>
    <p:sldId id="1239" r:id="rId144"/>
    <p:sldId id="1240" r:id="rId145"/>
    <p:sldId id="1241" r:id="rId146"/>
    <p:sldId id="1242" r:id="rId147"/>
    <p:sldId id="1243" r:id="rId148"/>
    <p:sldId id="1244" r:id="rId149"/>
  </p:sldIdLst>
  <p:sldSz cx="9144000" cy="6858000" type="screen4x3"/>
  <p:notesSz cx="6807200" cy="99393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CCFF"/>
    <a:srgbClr val="99CCFF"/>
    <a:srgbClr val="CCECFF"/>
    <a:srgbClr val="FF99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84E427A-3D55-4303-BF80-6455036E1DE7}" styleName="テーマ スタイル 1 - アクセント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中間スタイル 2 - アクセント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中間スタイル 2 - アクセント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中間スタイル 2 - アクセント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ED083AE6-46FA-4A59-8FB0-9F97EB10719F}" styleName="淡色スタイル 3 - アクセント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E9639D4-E3E2-4D34-9284-5A2195B3D0D7}" styleName="スタイル (淡色)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93D81CF-94F2-401A-BA57-92F5A7B2D0C5}" styleName="スタイル (中間)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EB344D84-9AFB-497E-A393-DC336BA19D2E}" styleName="中間スタイル 3 - アクセント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9D7B26C5-4107-4FEC-AEDC-1716B250A1EF}" styleName="スタイル (淡色)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0E3FDE45-AF77-4B5C-9715-49D594BDF05E}" styleName="淡色スタイル 1 - アクセント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68D230F3-CF80-4859-8CE7-A43EE81993B5}" styleName="淡色スタイル 1 - アクセント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69012ECD-51FC-41F1-AA8D-1B2483CD663E}" styleName="淡色スタイル 2 - アクセント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C89EF96-8CEA-46FF-86C4-4CE0E7609802}" styleName="淡色スタイル 3 - アクセント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CF1AB2-1976-4502-BF36-3FF5EA218861}" styleName="中間スタイル 4 - アクセント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676" autoAdjust="0"/>
    <p:restoredTop sz="95184" autoAdjust="0"/>
  </p:normalViewPr>
  <p:slideViewPr>
    <p:cSldViewPr snapToGrid="0">
      <p:cViewPr varScale="1">
        <p:scale>
          <a:sx n="55" d="100"/>
          <a:sy n="55" d="100"/>
        </p:scale>
        <p:origin x="78" y="78"/>
      </p:cViewPr>
      <p:guideLst>
        <p:guide orient="horz" pos="2160"/>
        <p:guide pos="2880"/>
      </p:guideLst>
    </p:cSldViewPr>
  </p:slideViewPr>
  <p:outlineViewPr>
    <p:cViewPr>
      <p:scale>
        <a:sx n="33" d="100"/>
        <a:sy n="33" d="100"/>
      </p:scale>
      <p:origin x="0" y="-5124"/>
    </p:cViewPr>
  </p:outlin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63" Type="http://schemas.openxmlformats.org/officeDocument/2006/relationships/slide" Target="slides/slide58.xml"/><Relationship Id="rId84" Type="http://schemas.openxmlformats.org/officeDocument/2006/relationships/slide" Target="slides/slide79.xml"/><Relationship Id="rId138" Type="http://schemas.openxmlformats.org/officeDocument/2006/relationships/slide" Target="slides/slide133.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53" Type="http://schemas.openxmlformats.org/officeDocument/2006/relationships/slide" Target="slides/slide48.xml"/><Relationship Id="rId74" Type="http://schemas.openxmlformats.org/officeDocument/2006/relationships/slide" Target="slides/slide69.xml"/><Relationship Id="rId128" Type="http://schemas.openxmlformats.org/officeDocument/2006/relationships/slide" Target="slides/slide123.xml"/><Relationship Id="rId149" Type="http://schemas.openxmlformats.org/officeDocument/2006/relationships/slide" Target="slides/slide144.xml"/><Relationship Id="rId5" Type="http://schemas.openxmlformats.org/officeDocument/2006/relationships/slideMaster" Target="slideMasters/slideMaster2.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slide" Target="slides/slide108.xml"/><Relationship Id="rId118" Type="http://schemas.openxmlformats.org/officeDocument/2006/relationships/slide" Target="slides/slide113.xml"/><Relationship Id="rId134" Type="http://schemas.openxmlformats.org/officeDocument/2006/relationships/slide" Target="slides/slide129.xml"/><Relationship Id="rId139" Type="http://schemas.openxmlformats.org/officeDocument/2006/relationships/slide" Target="slides/slide134.xml"/><Relationship Id="rId80" Type="http://schemas.openxmlformats.org/officeDocument/2006/relationships/slide" Target="slides/slide75.xml"/><Relationship Id="rId85" Type="http://schemas.openxmlformats.org/officeDocument/2006/relationships/slide" Target="slides/slide80.xml"/><Relationship Id="rId150" Type="http://schemas.openxmlformats.org/officeDocument/2006/relationships/notesMaster" Target="notesMasters/notesMaster1.xml"/><Relationship Id="rId155" Type="http://schemas.openxmlformats.org/officeDocument/2006/relationships/tableStyles" Target="tableStyles.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slide" Target="slides/slide103.xml"/><Relationship Id="rId124" Type="http://schemas.openxmlformats.org/officeDocument/2006/relationships/slide" Target="slides/slide119.xml"/><Relationship Id="rId129" Type="http://schemas.openxmlformats.org/officeDocument/2006/relationships/slide" Target="slides/slide124.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40" Type="http://schemas.openxmlformats.org/officeDocument/2006/relationships/slide" Target="slides/slide135.xml"/><Relationship Id="rId145" Type="http://schemas.openxmlformats.org/officeDocument/2006/relationships/slide" Target="slides/slide140.xml"/><Relationship Id="rId1" Type="http://schemas.openxmlformats.org/officeDocument/2006/relationships/customXml" Target="../customXml/item1.xml"/><Relationship Id="rId6" Type="http://schemas.openxmlformats.org/officeDocument/2006/relationships/slide" Target="slides/slide1.xml"/><Relationship Id="rId23" Type="http://schemas.openxmlformats.org/officeDocument/2006/relationships/slide" Target="slides/slide18.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 Id="rId119" Type="http://schemas.openxmlformats.org/officeDocument/2006/relationships/slide" Target="slides/slide114.xml"/><Relationship Id="rId44" Type="http://schemas.openxmlformats.org/officeDocument/2006/relationships/slide" Target="slides/slide39.xml"/><Relationship Id="rId60" Type="http://schemas.openxmlformats.org/officeDocument/2006/relationships/slide" Target="slides/slide55.xml"/><Relationship Id="rId65" Type="http://schemas.openxmlformats.org/officeDocument/2006/relationships/slide" Target="slides/slide60.xml"/><Relationship Id="rId81" Type="http://schemas.openxmlformats.org/officeDocument/2006/relationships/slide" Target="slides/slide76.xml"/><Relationship Id="rId86" Type="http://schemas.openxmlformats.org/officeDocument/2006/relationships/slide" Target="slides/slide81.xml"/><Relationship Id="rId130" Type="http://schemas.openxmlformats.org/officeDocument/2006/relationships/slide" Target="slides/slide125.xml"/><Relationship Id="rId135" Type="http://schemas.openxmlformats.org/officeDocument/2006/relationships/slide" Target="slides/slide130.xml"/><Relationship Id="rId151" Type="http://schemas.openxmlformats.org/officeDocument/2006/relationships/handoutMaster" Target="handoutMasters/handoutMaster1.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slide" Target="slides/slide115.xml"/><Relationship Id="rId125" Type="http://schemas.openxmlformats.org/officeDocument/2006/relationships/slide" Target="slides/slide120.xml"/><Relationship Id="rId141" Type="http://schemas.openxmlformats.org/officeDocument/2006/relationships/slide" Target="slides/slide136.xml"/><Relationship Id="rId146" Type="http://schemas.openxmlformats.org/officeDocument/2006/relationships/slide" Target="slides/slide141.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131" Type="http://schemas.openxmlformats.org/officeDocument/2006/relationships/slide" Target="slides/slide126.xml"/><Relationship Id="rId136" Type="http://schemas.openxmlformats.org/officeDocument/2006/relationships/slide" Target="slides/slide131.xml"/><Relationship Id="rId61" Type="http://schemas.openxmlformats.org/officeDocument/2006/relationships/slide" Target="slides/slide56.xml"/><Relationship Id="rId82" Type="http://schemas.openxmlformats.org/officeDocument/2006/relationships/slide" Target="slides/slide77.xml"/><Relationship Id="rId152" Type="http://schemas.openxmlformats.org/officeDocument/2006/relationships/presProps" Target="presProps.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26" Type="http://schemas.openxmlformats.org/officeDocument/2006/relationships/slide" Target="slides/slide121.xml"/><Relationship Id="rId147" Type="http://schemas.openxmlformats.org/officeDocument/2006/relationships/slide" Target="slides/slide14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slide" Target="slides/slide116.xml"/><Relationship Id="rId142" Type="http://schemas.openxmlformats.org/officeDocument/2006/relationships/slide" Target="slides/slide137.xml"/><Relationship Id="rId3" Type="http://schemas.openxmlformats.org/officeDocument/2006/relationships/customXml" Target="../customXml/item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slide" Target="slides/slide111.xml"/><Relationship Id="rId137" Type="http://schemas.openxmlformats.org/officeDocument/2006/relationships/slide" Target="slides/slide132.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32" Type="http://schemas.openxmlformats.org/officeDocument/2006/relationships/slide" Target="slides/slide127.xml"/><Relationship Id="rId153" Type="http://schemas.openxmlformats.org/officeDocument/2006/relationships/viewProps" Target="viewProps.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 Id="rId127" Type="http://schemas.openxmlformats.org/officeDocument/2006/relationships/slide" Target="slides/slide122.xml"/><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78" Type="http://schemas.openxmlformats.org/officeDocument/2006/relationships/slide" Target="slides/slide73.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143" Type="http://schemas.openxmlformats.org/officeDocument/2006/relationships/slide" Target="slides/slide138.xml"/><Relationship Id="rId148" Type="http://schemas.openxmlformats.org/officeDocument/2006/relationships/slide" Target="slides/slide143.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47" Type="http://schemas.openxmlformats.org/officeDocument/2006/relationships/slide" Target="slides/slide42.xml"/><Relationship Id="rId68" Type="http://schemas.openxmlformats.org/officeDocument/2006/relationships/slide" Target="slides/slide63.xml"/><Relationship Id="rId89" Type="http://schemas.openxmlformats.org/officeDocument/2006/relationships/slide" Target="slides/slide84.xml"/><Relationship Id="rId112" Type="http://schemas.openxmlformats.org/officeDocument/2006/relationships/slide" Target="slides/slide107.xml"/><Relationship Id="rId133" Type="http://schemas.openxmlformats.org/officeDocument/2006/relationships/slide" Target="slides/slide128.xml"/><Relationship Id="rId154" Type="http://schemas.openxmlformats.org/officeDocument/2006/relationships/theme" Target="theme/theme1.xml"/><Relationship Id="rId16" Type="http://schemas.openxmlformats.org/officeDocument/2006/relationships/slide" Target="slides/slide11.xml"/><Relationship Id="rId37" Type="http://schemas.openxmlformats.org/officeDocument/2006/relationships/slide" Target="slides/slide32.xml"/><Relationship Id="rId58" Type="http://schemas.openxmlformats.org/officeDocument/2006/relationships/slide" Target="slides/slide53.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44" Type="http://schemas.openxmlformats.org/officeDocument/2006/relationships/slide" Target="slides/slide139.xml"/><Relationship Id="rId90" Type="http://schemas.openxmlformats.org/officeDocument/2006/relationships/slide" Target="slides/slide85.xml"/></Relationships>
</file>

<file path=ppt/charts/_rels/chart1.xml.rels><?xml version="1.0" encoding="UTF-8" standalone="yes"?>
<Relationships xmlns="http://schemas.openxmlformats.org/package/2006/relationships"><Relationship Id="rId3" Type="http://schemas.openxmlformats.org/officeDocument/2006/relationships/oleObject" Target="file:///\\APFF001C\OA-ae0004$\&#12518;&#12540;&#12470;&#20316;&#26989;&#29992;&#12501;&#12457;&#12523;&#12480;\02%20&#20107;&#26989;&#20877;&#32232;&#25285;&#24403;\36-2%20&#25913;&#38761;&#35413;&#20385;PJ&#65288;2022&#24180;&#24230;&#23455;&#26045;&#65289;\&#9733;&#25351;&#27161;&#38306;&#20418;&#65288;&#12496;&#12483;&#12463;&#12487;&#12540;&#12479;&#25972;&#29702;&#65289;\221214&#24847;&#35211;&#20132;&#25563;&#20250;\06%20&#12452;&#12531;&#12496;&#12454;&#12531;&#12489;&#65288;&#34892;&#25919;&#32076;&#21942;&#35506;&#65289;\06%20&#31354;&#28207;&#21029;&#22806;&#22269;&#20154;&#20837;&#22269;&#32773;&#21106;&#21512;.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i4150051\Desktop\PFI.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i4150051\Desktop\PFI.xlsx"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9.3100985327653721E-2"/>
          <c:y val="0.1056651371815933"/>
          <c:w val="0.84439912224086744"/>
          <c:h val="0.83183519326271249"/>
        </c:manualLayout>
      </c:layout>
      <c:pie3DChart>
        <c:varyColors val="1"/>
        <c:ser>
          <c:idx val="0"/>
          <c:order val="0"/>
          <c:tx>
            <c:strRef>
              <c:f>Sheet1!$B$1</c:f>
              <c:strCache>
                <c:ptCount val="1"/>
                <c:pt idx="0">
                  <c:v>外国人</c:v>
                </c:pt>
              </c:strCache>
            </c:strRef>
          </c:tx>
          <c:dPt>
            <c:idx val="0"/>
            <c:bubble3D val="0"/>
            <c:spPr>
              <a:solidFill>
                <a:schemeClr val="accent5">
                  <a:shade val="53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1-DD07-4E5D-BCF8-C81FEA6DF75D}"/>
              </c:ext>
            </c:extLst>
          </c:dPt>
          <c:dPt>
            <c:idx val="1"/>
            <c:bubble3D val="0"/>
            <c:explosion val="42"/>
            <c:spPr>
              <a:solidFill>
                <a:srgbClr val="FF0000"/>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3-DD07-4E5D-BCF8-C81FEA6DF75D}"/>
              </c:ext>
            </c:extLst>
          </c:dPt>
          <c:dPt>
            <c:idx val="2"/>
            <c:bubble3D val="0"/>
            <c:spPr>
              <a:solidFill>
                <a:schemeClr val="accent5"/>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5-DD07-4E5D-BCF8-C81FEA6DF75D}"/>
              </c:ext>
            </c:extLst>
          </c:dPt>
          <c:dPt>
            <c:idx val="3"/>
            <c:bubble3D val="0"/>
            <c:spPr>
              <a:solidFill>
                <a:schemeClr val="accent5">
                  <a:tint val="77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7-DD07-4E5D-BCF8-C81FEA6DF75D}"/>
              </c:ext>
            </c:extLst>
          </c:dPt>
          <c:dPt>
            <c:idx val="4"/>
            <c:bubble3D val="0"/>
            <c:spPr>
              <a:solidFill>
                <a:schemeClr val="accent5">
                  <a:tint val="54000"/>
                </a:schemeClr>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9-DD07-4E5D-BCF8-C81FEA6DF75D}"/>
              </c:ext>
            </c:extLst>
          </c:dPt>
          <c:dLbls>
            <c:dLbl>
              <c:idx val="0"/>
              <c:layout>
                <c:manualLayout>
                  <c:x val="3.6901918272151685E-3"/>
                  <c:y val="-0.35814090344073501"/>
                </c:manualLayout>
              </c:layout>
              <c:numFmt formatCode="0.0%" sourceLinked="0"/>
              <c:spPr>
                <a:noFill/>
                <a:ln>
                  <a:noFill/>
                </a:ln>
                <a:effectLst/>
              </c:spPr>
              <c:txPr>
                <a:bodyPr rot="0" spcFirstLastPara="1" vertOverflow="ellipsis" vert="horz" wrap="square" lIns="38100" tIns="19050" rIns="38100" bIns="19050" anchor="ctr" anchorCtr="1">
                  <a:noAutofit/>
                </a:bodyPr>
                <a:lstStyle/>
                <a:p>
                  <a:pPr>
                    <a:defRPr sz="1000" b="0" i="0" u="none" strike="noStrike" kern="1200" spc="0" baseline="0">
                      <a:solidFill>
                        <a:sysClr val="windowText" lastClr="000000"/>
                      </a:solidFill>
                      <a:latin typeface="+mn-ea"/>
                      <a:ea typeface="+mn-ea"/>
                      <a:cs typeface="+mn-cs"/>
                    </a:defRPr>
                  </a:pPr>
                  <a:endParaRPr lang="ja-JP"/>
                </a:p>
              </c:txPr>
              <c:dLblPos val="bestFit"/>
              <c:showLegendKey val="0"/>
              <c:showVal val="0"/>
              <c:showCatName val="1"/>
              <c:showSerName val="0"/>
              <c:showPercent val="1"/>
              <c:showBubbleSize val="0"/>
              <c:extLst>
                <c:ext xmlns:c15="http://schemas.microsoft.com/office/drawing/2012/chart" uri="{CE6537A1-D6FC-4f65-9D91-7224C49458BB}">
                  <c15:layout>
                    <c:manualLayout>
                      <c:w val="0.22295086920935084"/>
                      <c:h val="0.34805010055269697"/>
                    </c:manualLayout>
                  </c15:layout>
                </c:ext>
                <c:ext xmlns:c16="http://schemas.microsoft.com/office/drawing/2014/chart" uri="{C3380CC4-5D6E-409C-BE32-E72D297353CC}">
                  <c16:uniqueId val="{00000001-DD07-4E5D-BCF8-C81FEA6DF75D}"/>
                </c:ext>
              </c:extLst>
            </c:dLbl>
            <c:dLbl>
              <c:idx val="1"/>
              <c:layout>
                <c:manualLayout>
                  <c:x val="3.8076340961463423E-2"/>
                  <c:y val="-1.4443000172857835E-2"/>
                </c:manualLayout>
              </c:layout>
              <c:numFmt formatCode="0.0%" sourceLinked="0"/>
              <c:spPr>
                <a:noFill/>
                <a:ln>
                  <a:noFill/>
                </a:ln>
                <a:effectLst/>
              </c:spPr>
              <c:txPr>
                <a:bodyPr rot="0" spcFirstLastPara="1" vertOverflow="ellipsis" vert="horz" wrap="square" lIns="38100" tIns="19050" rIns="38100" bIns="19050" anchor="ctr" anchorCtr="1">
                  <a:noAutofit/>
                </a:bodyPr>
                <a:lstStyle/>
                <a:p>
                  <a:pPr>
                    <a:defRPr sz="1050" b="0" i="0" u="none" strike="noStrike" kern="1200" spc="0" baseline="0">
                      <a:solidFill>
                        <a:sysClr val="windowText" lastClr="000000"/>
                      </a:solidFill>
                      <a:latin typeface="+mn-ea"/>
                      <a:ea typeface="+mn-ea"/>
                      <a:cs typeface="+mn-cs"/>
                    </a:defRPr>
                  </a:pPr>
                  <a:endParaRPr lang="ja-JP"/>
                </a:p>
              </c:txPr>
              <c:dLblPos val="bestFit"/>
              <c:showLegendKey val="0"/>
              <c:showVal val="0"/>
              <c:showCatName val="1"/>
              <c:showSerName val="0"/>
              <c:showPercent val="1"/>
              <c:showBubbleSize val="0"/>
              <c:extLst>
                <c:ext xmlns:c15="http://schemas.microsoft.com/office/drawing/2012/chart" uri="{CE6537A1-D6FC-4f65-9D91-7224C49458BB}">
                  <c15:layout>
                    <c:manualLayout>
                      <c:w val="0.23616297918668469"/>
                      <c:h val="0.32622212358817904"/>
                    </c:manualLayout>
                  </c15:layout>
                </c:ext>
                <c:ext xmlns:c16="http://schemas.microsoft.com/office/drawing/2014/chart" uri="{C3380CC4-5D6E-409C-BE32-E72D297353CC}">
                  <c16:uniqueId val="{00000003-DD07-4E5D-BCF8-C81FEA6DF75D}"/>
                </c:ext>
              </c:extLst>
            </c:dLbl>
            <c:dLbl>
              <c:idx val="2"/>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spc="0" baseline="0">
                      <a:solidFill>
                        <a:sysClr val="windowText" lastClr="000000"/>
                      </a:solidFill>
                      <a:latin typeface="+mn-ea"/>
                      <a:ea typeface="+mn-ea"/>
                      <a:cs typeface="+mn-cs"/>
                    </a:defRPr>
                  </a:pPr>
                  <a:endParaRPr lang="ja-JP"/>
                </a:p>
              </c:txPr>
              <c:dLblPos val="outEnd"/>
              <c:showLegendKey val="0"/>
              <c:showVal val="0"/>
              <c:showCatName val="1"/>
              <c:showSerName val="0"/>
              <c:showPercent val="1"/>
              <c:showBubbleSize val="0"/>
              <c:extLst>
                <c:ext xmlns:c16="http://schemas.microsoft.com/office/drawing/2014/chart" uri="{C3380CC4-5D6E-409C-BE32-E72D297353CC}">
                  <c16:uniqueId val="{00000005-DD07-4E5D-BCF8-C81FEA6DF75D}"/>
                </c:ext>
              </c:extLst>
            </c:dLbl>
            <c:dLbl>
              <c:idx val="3"/>
              <c:layout>
                <c:manualLayout>
                  <c:x val="7.7490977545630918E-2"/>
                  <c:y val="0"/>
                </c:manualLayout>
              </c:layout>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spc="0" baseline="0">
                      <a:solidFill>
                        <a:sysClr val="windowText" lastClr="000000"/>
                      </a:solidFill>
                      <a:latin typeface="+mn-ea"/>
                      <a:ea typeface="+mn-ea"/>
                      <a:cs typeface="+mn-cs"/>
                    </a:defRPr>
                  </a:pPr>
                  <a:endParaRPr lang="ja-JP"/>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DD07-4E5D-BCF8-C81FEA6DF75D}"/>
                </c:ext>
              </c:extLst>
            </c:dLbl>
            <c:dLbl>
              <c:idx val="4"/>
              <c:layout>
                <c:manualLayout>
                  <c:x val="0.21165467788944434"/>
                  <c:y val="0"/>
                </c:manualLayout>
              </c:layout>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spc="0" baseline="0">
                      <a:solidFill>
                        <a:sysClr val="windowText" lastClr="000000"/>
                      </a:solidFill>
                      <a:latin typeface="+mn-ea"/>
                      <a:ea typeface="+mn-ea"/>
                      <a:cs typeface="+mn-cs"/>
                    </a:defRPr>
                  </a:pPr>
                  <a:endParaRPr lang="ja-JP"/>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DD07-4E5D-BCF8-C81FEA6DF75D}"/>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spc="0" baseline="0">
                    <a:solidFill>
                      <a:sysClr val="windowText" lastClr="000000"/>
                    </a:solidFill>
                    <a:latin typeface="+mn-ea"/>
                    <a:ea typeface="+mn-ea"/>
                    <a:cs typeface="+mn-cs"/>
                  </a:defRPr>
                </a:pPr>
                <a:endParaRPr lang="ja-JP"/>
              </a:p>
            </c:tx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Sheet1!$A$2:$A$6</c:f>
              <c:strCache>
                <c:ptCount val="5"/>
                <c:pt idx="0">
                  <c:v>成田空港</c:v>
                </c:pt>
                <c:pt idx="1">
                  <c:v>関西空港</c:v>
                </c:pt>
                <c:pt idx="2">
                  <c:v>羽田空港</c:v>
                </c:pt>
                <c:pt idx="3">
                  <c:v>中部空港</c:v>
                </c:pt>
                <c:pt idx="4">
                  <c:v>その他</c:v>
                </c:pt>
              </c:strCache>
            </c:strRef>
          </c:cat>
          <c:val>
            <c:numRef>
              <c:f>Sheet1!$B$2:$B$6</c:f>
              <c:numCache>
                <c:formatCode>_(* #,##0_);_(* \(#,##0\);_(* "-"_);_(@_)</c:formatCode>
                <c:ptCount val="5"/>
                <c:pt idx="0">
                  <c:v>8978773</c:v>
                </c:pt>
                <c:pt idx="1">
                  <c:v>8378039</c:v>
                </c:pt>
                <c:pt idx="2">
                  <c:v>4288078</c:v>
                </c:pt>
                <c:pt idx="3">
                  <c:v>1776454</c:v>
                </c:pt>
                <c:pt idx="4" formatCode="#,##0_ ">
                  <c:v>7765835</c:v>
                </c:pt>
              </c:numCache>
            </c:numRef>
          </c:val>
          <c:extLst>
            <c:ext xmlns:c16="http://schemas.microsoft.com/office/drawing/2014/chart" uri="{C3380CC4-5D6E-409C-BE32-E72D297353CC}">
              <c16:uniqueId val="{0000000A-DD07-4E5D-BCF8-C81FEA6DF75D}"/>
            </c:ext>
          </c:extLst>
        </c:ser>
        <c:dLbls>
          <c:dLblPos val="outEnd"/>
          <c:showLegendKey val="0"/>
          <c:showVal val="0"/>
          <c:showCatName val="1"/>
          <c:showSerName val="0"/>
          <c:showPercent val="0"/>
          <c:showBubbleSize val="0"/>
          <c:showLeaderLines val="1"/>
        </c:dLbls>
      </c:pie3DChart>
      <c:spPr>
        <a:noFill/>
        <a:ln>
          <a:noFill/>
        </a:ln>
        <a:effectLst/>
      </c:spPr>
    </c:plotArea>
    <c:plotVisOnly val="1"/>
    <c:dispBlanksAs val="gap"/>
    <c:showDLblsOverMax val="0"/>
  </c:chart>
  <c:spPr>
    <a:noFill/>
    <a:ln w="9525" cap="flat" cmpd="sng" algn="ctr">
      <a:noFill/>
      <a:round/>
    </a:ln>
    <a:effectLst/>
  </c:spPr>
  <c:txPr>
    <a:bodyPr/>
    <a:lstStyle/>
    <a:p>
      <a:pPr>
        <a:defRPr/>
      </a:pPr>
      <a:endParaRPr lang="ja-JP"/>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pattFill prst="ltUpDiag">
              <a:fgClr>
                <a:schemeClr val="accent1"/>
              </a:fgClr>
              <a:bgClr>
                <a:schemeClr val="bg1"/>
              </a:bgClr>
            </a:pattFill>
            <a:ln>
              <a:solidFill>
                <a:schemeClr val="accent1"/>
              </a:solidFill>
            </a:ln>
            <a:effectLst/>
          </c:spPr>
          <c:invertIfNegative val="0"/>
          <c:dPt>
            <c:idx val="12"/>
            <c:invertIfNegative val="0"/>
            <c:bubble3D val="0"/>
            <c:spPr>
              <a:solidFill>
                <a:srgbClr val="FF0000"/>
              </a:solidFill>
              <a:ln>
                <a:noFill/>
              </a:ln>
              <a:effectLst/>
            </c:spPr>
            <c:extLst>
              <c:ext xmlns:c16="http://schemas.microsoft.com/office/drawing/2014/chart" uri="{C3380CC4-5D6E-409C-BE32-E72D297353CC}">
                <c16:uniqueId val="{00000001-E59E-4208-A9B7-491BC788A27E}"/>
              </c:ext>
            </c:extLst>
          </c:dPt>
          <c:dLbls>
            <c:spPr>
              <a:noFill/>
              <a:ln>
                <a:noFill/>
              </a:ln>
              <a:effectLst/>
            </c:spPr>
            <c:txPr>
              <a:bodyPr rot="0" spcFirstLastPara="1" vertOverflow="ellipsis" vert="horz" wrap="square" lIns="38100" tIns="19050" rIns="38100" bIns="19050" anchor="ctr" anchorCtr="1">
                <a:spAutoFit/>
              </a:bodyPr>
              <a:lstStyle/>
              <a:p>
                <a:pPr>
                  <a:defRPr sz="600" b="0" i="0" u="none" strike="noStrike" kern="1200" baseline="0">
                    <a:solidFill>
                      <a:schemeClr val="tx1">
                        <a:lumMod val="75000"/>
                        <a:lumOff val="25000"/>
                      </a:schemeClr>
                    </a:solidFill>
                    <a:latin typeface="BIZ UDPゴシック" panose="020B0400000000000000" pitchFamily="50" charset="-128"/>
                    <a:ea typeface="BIZ UDPゴシック" panose="020B0400000000000000" pitchFamily="50" charset="-128"/>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指定管理者制度!$K$3:$K$22</c:f>
              <c:strCache>
                <c:ptCount val="20"/>
                <c:pt idx="0">
                  <c:v>札幌市</c:v>
                </c:pt>
                <c:pt idx="1">
                  <c:v>仙台市</c:v>
                </c:pt>
                <c:pt idx="2">
                  <c:v>さいたま市</c:v>
                </c:pt>
                <c:pt idx="3">
                  <c:v>千葉市</c:v>
                </c:pt>
                <c:pt idx="4">
                  <c:v>横浜市</c:v>
                </c:pt>
                <c:pt idx="5">
                  <c:v>川崎市</c:v>
                </c:pt>
                <c:pt idx="6">
                  <c:v>相模原市</c:v>
                </c:pt>
                <c:pt idx="7">
                  <c:v>新潟市</c:v>
                </c:pt>
                <c:pt idx="8">
                  <c:v>静岡市</c:v>
                </c:pt>
                <c:pt idx="9">
                  <c:v>浜松市</c:v>
                </c:pt>
                <c:pt idx="10">
                  <c:v>名古屋市</c:v>
                </c:pt>
                <c:pt idx="11">
                  <c:v>京都市</c:v>
                </c:pt>
                <c:pt idx="12">
                  <c:v>大阪市</c:v>
                </c:pt>
                <c:pt idx="13">
                  <c:v>堺市</c:v>
                </c:pt>
                <c:pt idx="14">
                  <c:v>神戸市</c:v>
                </c:pt>
                <c:pt idx="15">
                  <c:v>岡山市</c:v>
                </c:pt>
                <c:pt idx="16">
                  <c:v>広島市</c:v>
                </c:pt>
                <c:pt idx="17">
                  <c:v>北九州市</c:v>
                </c:pt>
                <c:pt idx="18">
                  <c:v>福岡市</c:v>
                </c:pt>
                <c:pt idx="19">
                  <c:v>熊本市</c:v>
                </c:pt>
              </c:strCache>
            </c:strRef>
          </c:cat>
          <c:val>
            <c:numRef>
              <c:f>指定管理者制度!$L$3:$L$22</c:f>
              <c:numCache>
                <c:formatCode>0.0%</c:formatCode>
                <c:ptCount val="20"/>
                <c:pt idx="0">
                  <c:v>0.87344913151364767</c:v>
                </c:pt>
                <c:pt idx="1">
                  <c:v>0.93846153846153846</c:v>
                </c:pt>
                <c:pt idx="2">
                  <c:v>0.57464788732394367</c:v>
                </c:pt>
                <c:pt idx="3">
                  <c:v>0.69902912621359226</c:v>
                </c:pt>
                <c:pt idx="4">
                  <c:v>0.94586894586894588</c:v>
                </c:pt>
                <c:pt idx="5">
                  <c:v>0.43682310469314078</c:v>
                </c:pt>
                <c:pt idx="6">
                  <c:v>0.45804195804195802</c:v>
                </c:pt>
                <c:pt idx="7">
                  <c:v>0.78358208955223885</c:v>
                </c:pt>
                <c:pt idx="8">
                  <c:v>0.64564564564564564</c:v>
                </c:pt>
                <c:pt idx="9">
                  <c:v>0.6524216524216524</c:v>
                </c:pt>
                <c:pt idx="10">
                  <c:v>0.23599999999999999</c:v>
                </c:pt>
                <c:pt idx="11">
                  <c:v>0.68112244897959184</c:v>
                </c:pt>
                <c:pt idx="12">
                  <c:v>0.89161290322580644</c:v>
                </c:pt>
                <c:pt idx="13">
                  <c:v>0.78431372549019607</c:v>
                </c:pt>
                <c:pt idx="14">
                  <c:v>0.91872791519434627</c:v>
                </c:pt>
                <c:pt idx="15">
                  <c:v>0.60453400503778343</c:v>
                </c:pt>
                <c:pt idx="16">
                  <c:v>0.76413570274636511</c:v>
                </c:pt>
                <c:pt idx="17">
                  <c:v>0.53935185185185186</c:v>
                </c:pt>
                <c:pt idx="18">
                  <c:v>0.58980044345898008</c:v>
                </c:pt>
                <c:pt idx="19">
                  <c:v>0.55531914893617018</c:v>
                </c:pt>
              </c:numCache>
            </c:numRef>
          </c:val>
          <c:extLst>
            <c:ext xmlns:c16="http://schemas.microsoft.com/office/drawing/2014/chart" uri="{C3380CC4-5D6E-409C-BE32-E72D297353CC}">
              <c16:uniqueId val="{00000002-E59E-4208-A9B7-491BC788A27E}"/>
            </c:ext>
          </c:extLst>
        </c:ser>
        <c:dLbls>
          <c:showLegendKey val="0"/>
          <c:showVal val="0"/>
          <c:showCatName val="0"/>
          <c:showSerName val="0"/>
          <c:showPercent val="0"/>
          <c:showBubbleSize val="0"/>
        </c:dLbls>
        <c:gapWidth val="219"/>
        <c:overlap val="-27"/>
        <c:axId val="455480336"/>
        <c:axId val="455480992"/>
      </c:barChart>
      <c:catAx>
        <c:axId val="4554803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BIZ UDPゴシック" panose="020B0400000000000000" pitchFamily="50" charset="-128"/>
                <a:ea typeface="BIZ UDPゴシック" panose="020B0400000000000000" pitchFamily="50" charset="-128"/>
                <a:cs typeface="+mn-cs"/>
              </a:defRPr>
            </a:pPr>
            <a:endParaRPr lang="ja-JP"/>
          </a:p>
        </c:txPr>
        <c:crossAx val="455480992"/>
        <c:crosses val="autoZero"/>
        <c:auto val="1"/>
        <c:lblAlgn val="ctr"/>
        <c:lblOffset val="100"/>
        <c:noMultiLvlLbl val="0"/>
      </c:catAx>
      <c:valAx>
        <c:axId val="455480992"/>
        <c:scaling>
          <c:orientation val="minMax"/>
        </c:scaling>
        <c:delete val="0"/>
        <c:axPos val="l"/>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BIZ UDPゴシック" panose="020B0400000000000000" pitchFamily="50" charset="-128"/>
                <a:ea typeface="BIZ UDPゴシック" panose="020B0400000000000000" pitchFamily="50" charset="-128"/>
                <a:cs typeface="+mn-cs"/>
              </a:defRPr>
            </a:pPr>
            <a:endParaRPr lang="ja-JP"/>
          </a:p>
        </c:txPr>
        <c:crossAx val="45548033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981014173732311E-2"/>
          <c:y val="5.7362640701688401E-2"/>
          <c:w val="0.92444815294131566"/>
          <c:h val="0.67219858231744256"/>
        </c:manualLayout>
      </c:layout>
      <c:barChart>
        <c:barDir val="col"/>
        <c:grouping val="clustered"/>
        <c:varyColors val="0"/>
        <c:ser>
          <c:idx val="0"/>
          <c:order val="0"/>
          <c:spPr>
            <a:pattFill prst="ltUpDiag">
              <a:fgClr>
                <a:schemeClr val="accent1"/>
              </a:fgClr>
              <a:bgClr>
                <a:schemeClr val="bg1"/>
              </a:bgClr>
            </a:pattFill>
            <a:ln>
              <a:solidFill>
                <a:schemeClr val="accent1"/>
              </a:solidFill>
            </a:ln>
            <a:effectLst/>
          </c:spPr>
          <c:invertIfNegative val="0"/>
          <c:dPt>
            <c:idx val="26"/>
            <c:invertIfNegative val="0"/>
            <c:bubble3D val="0"/>
            <c:spPr>
              <a:solidFill>
                <a:srgbClr val="FF0000"/>
              </a:solidFill>
              <a:ln>
                <a:solidFill>
                  <a:srgbClr val="FF0000"/>
                </a:solidFill>
              </a:ln>
              <a:effectLst/>
            </c:spPr>
            <c:extLst>
              <c:ext xmlns:c16="http://schemas.microsoft.com/office/drawing/2014/chart" uri="{C3380CC4-5D6E-409C-BE32-E72D297353CC}">
                <c16:uniqueId val="{00000001-2F2F-48D8-AE96-5AE30F87EF28}"/>
              </c:ext>
            </c:extLst>
          </c:dPt>
          <c:dLbls>
            <c:dLbl>
              <c:idx val="2"/>
              <c:layout>
                <c:manualLayout>
                  <c:x val="5.7242564804949906E-3"/>
                  <c:y val="1.042957103667057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6EF4-4F04-BDDB-74979C821BD7}"/>
                </c:ext>
              </c:extLst>
            </c:dLbl>
            <c:dLbl>
              <c:idx val="5"/>
              <c:layout>
                <c:manualLayout>
                  <c:x val="-2.7297557876439192E-17"/>
                  <c:y val="-3.7496558509762759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2F2F-48D8-AE96-5AE30F87EF28}"/>
                </c:ext>
              </c:extLst>
            </c:dLbl>
            <c:dLbl>
              <c:idx val="13"/>
              <c:layout>
                <c:manualLayout>
                  <c:x val="1.4889749029176639E-2"/>
                  <c:y val="3.2809488696042416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2F2F-48D8-AE96-5AE30F87EF28}"/>
                </c:ext>
              </c:extLst>
            </c:dLbl>
            <c:dLbl>
              <c:idx val="22"/>
              <c:layout>
                <c:manualLayout>
                  <c:x val="0"/>
                  <c:y val="-4.1718284146682473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6EF4-4F04-BDDB-74979C821BD7}"/>
                </c:ext>
              </c:extLst>
            </c:dLbl>
            <c:dLbl>
              <c:idx val="24"/>
              <c:layout>
                <c:manualLayout>
                  <c:x val="0"/>
                  <c:y val="-4.1718284146682487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6EF4-4F04-BDDB-74979C821BD7}"/>
                </c:ext>
              </c:extLst>
            </c:dLbl>
            <c:dLbl>
              <c:idx val="26"/>
              <c:layout>
                <c:manualLayout>
                  <c:x val="-7.1553206006188426E-3"/>
                  <c:y val="0"/>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2F2F-48D8-AE96-5AE30F87EF28}"/>
                </c:ext>
              </c:extLst>
            </c:dLbl>
            <c:dLbl>
              <c:idx val="27"/>
              <c:layout>
                <c:manualLayout>
                  <c:x val="5.7242564804949906E-3"/>
                  <c:y val="1.5644356555005914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2F2F-48D8-AE96-5AE30F87EF28}"/>
                </c:ext>
              </c:extLst>
            </c:dLbl>
            <c:dLbl>
              <c:idx val="28"/>
              <c:layout>
                <c:manualLayout>
                  <c:x val="0"/>
                  <c:y val="-5.2147855183353138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6EF4-4F04-BDDB-74979C821BD7}"/>
                </c:ext>
              </c:extLst>
            </c:dLbl>
            <c:dLbl>
              <c:idx val="29"/>
              <c:layout>
                <c:manualLayout>
                  <c:x val="-1.0494348982625851E-16"/>
                  <c:y val="-4.1718284146682473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6-6EF4-4F04-BDDB-74979C821BD7}"/>
                </c:ext>
              </c:extLst>
            </c:dLbl>
            <c:spPr>
              <a:noFill/>
              <a:ln>
                <a:noFill/>
              </a:ln>
              <a:effectLst/>
            </c:spPr>
            <c:txPr>
              <a:bodyPr rot="0" spcFirstLastPara="1" vertOverflow="ellipsis" vert="horz" wrap="square" lIns="38100" tIns="19050" rIns="38100" bIns="19050" anchor="ctr" anchorCtr="1">
                <a:spAutoFit/>
              </a:bodyPr>
              <a:lstStyle/>
              <a:p>
                <a:pPr>
                  <a:defRPr sz="600" b="0" i="0" u="none" strike="noStrike" kern="1200" baseline="0">
                    <a:solidFill>
                      <a:schemeClr val="tx1">
                        <a:lumMod val="75000"/>
                        <a:lumOff val="25000"/>
                      </a:schemeClr>
                    </a:solidFill>
                    <a:latin typeface="BIZ UDPゴシック" panose="020B0400000000000000" pitchFamily="50" charset="-128"/>
                    <a:ea typeface="BIZ UDPゴシック" panose="020B0400000000000000" pitchFamily="50" charset="-128"/>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指定管理者制度!$C$3:$C$49</c:f>
              <c:strCache>
                <c:ptCount val="47"/>
                <c:pt idx="0">
                  <c:v>北海道</c:v>
                </c:pt>
                <c:pt idx="1">
                  <c:v>青森県</c:v>
                </c:pt>
                <c:pt idx="2">
                  <c:v>岩手県</c:v>
                </c:pt>
                <c:pt idx="3">
                  <c:v>宮城県</c:v>
                </c:pt>
                <c:pt idx="4">
                  <c:v>秋田県</c:v>
                </c:pt>
                <c:pt idx="5">
                  <c:v>山形県</c:v>
                </c:pt>
                <c:pt idx="6">
                  <c:v>福島県</c:v>
                </c:pt>
                <c:pt idx="7">
                  <c:v>茨城県</c:v>
                </c:pt>
                <c:pt idx="8">
                  <c:v>栃木県</c:v>
                </c:pt>
                <c:pt idx="9">
                  <c:v>群馬県</c:v>
                </c:pt>
                <c:pt idx="10">
                  <c:v>埼玉県</c:v>
                </c:pt>
                <c:pt idx="11">
                  <c:v>千葉県</c:v>
                </c:pt>
                <c:pt idx="12">
                  <c:v>東京都</c:v>
                </c:pt>
                <c:pt idx="13">
                  <c:v>神奈川県</c:v>
                </c:pt>
                <c:pt idx="14">
                  <c:v>新潟県</c:v>
                </c:pt>
                <c:pt idx="15">
                  <c:v>富山県</c:v>
                </c:pt>
                <c:pt idx="16">
                  <c:v>石川県</c:v>
                </c:pt>
                <c:pt idx="17">
                  <c:v>福井県</c:v>
                </c:pt>
                <c:pt idx="18">
                  <c:v>山梨県</c:v>
                </c:pt>
                <c:pt idx="19">
                  <c:v>長野県</c:v>
                </c:pt>
                <c:pt idx="20">
                  <c:v>岐阜県</c:v>
                </c:pt>
                <c:pt idx="21">
                  <c:v>静岡県</c:v>
                </c:pt>
                <c:pt idx="22">
                  <c:v>愛知県</c:v>
                </c:pt>
                <c:pt idx="23">
                  <c:v>三重県</c:v>
                </c:pt>
                <c:pt idx="24">
                  <c:v>滋賀県</c:v>
                </c:pt>
                <c:pt idx="25">
                  <c:v>京都府</c:v>
                </c:pt>
                <c:pt idx="26">
                  <c:v>大阪府</c:v>
                </c:pt>
                <c:pt idx="27">
                  <c:v>兵庫県</c:v>
                </c:pt>
                <c:pt idx="28">
                  <c:v>奈良県</c:v>
                </c:pt>
                <c:pt idx="29">
                  <c:v>和歌山県</c:v>
                </c:pt>
                <c:pt idx="30">
                  <c:v>鳥取県</c:v>
                </c:pt>
                <c:pt idx="31">
                  <c:v>島根県</c:v>
                </c:pt>
                <c:pt idx="32">
                  <c:v>岡山県</c:v>
                </c:pt>
                <c:pt idx="33">
                  <c:v>広島県</c:v>
                </c:pt>
                <c:pt idx="34">
                  <c:v>山口県</c:v>
                </c:pt>
                <c:pt idx="35">
                  <c:v>徳島県</c:v>
                </c:pt>
                <c:pt idx="36">
                  <c:v>香川県</c:v>
                </c:pt>
                <c:pt idx="37">
                  <c:v>愛媛県</c:v>
                </c:pt>
                <c:pt idx="38">
                  <c:v>高知県</c:v>
                </c:pt>
                <c:pt idx="39">
                  <c:v>福岡県</c:v>
                </c:pt>
                <c:pt idx="40">
                  <c:v>佐賀県</c:v>
                </c:pt>
                <c:pt idx="41">
                  <c:v>長崎県</c:v>
                </c:pt>
                <c:pt idx="42">
                  <c:v>熊本県</c:v>
                </c:pt>
                <c:pt idx="43">
                  <c:v>大分県</c:v>
                </c:pt>
                <c:pt idx="44">
                  <c:v>宮崎県</c:v>
                </c:pt>
                <c:pt idx="45">
                  <c:v>鹿児島県</c:v>
                </c:pt>
                <c:pt idx="46">
                  <c:v>沖縄県</c:v>
                </c:pt>
              </c:strCache>
            </c:strRef>
          </c:cat>
          <c:val>
            <c:numRef>
              <c:f>指定管理者制度!$F$3:$F$49</c:f>
              <c:numCache>
                <c:formatCode>0.0%</c:formatCode>
                <c:ptCount val="47"/>
                <c:pt idx="0">
                  <c:v>0.85758513931888547</c:v>
                </c:pt>
                <c:pt idx="1">
                  <c:v>0.72289156626506024</c:v>
                </c:pt>
                <c:pt idx="2">
                  <c:v>0.61194029850746268</c:v>
                </c:pt>
                <c:pt idx="3">
                  <c:v>0.4009216589861751</c:v>
                </c:pt>
                <c:pt idx="4">
                  <c:v>0.8</c:v>
                </c:pt>
                <c:pt idx="5">
                  <c:v>0.80864197530864201</c:v>
                </c:pt>
                <c:pt idx="6">
                  <c:v>0.62093862815884482</c:v>
                </c:pt>
                <c:pt idx="7">
                  <c:v>0.84555984555984554</c:v>
                </c:pt>
                <c:pt idx="8">
                  <c:v>0.47692307692307695</c:v>
                </c:pt>
                <c:pt idx="9">
                  <c:v>0.21717171717171718</c:v>
                </c:pt>
                <c:pt idx="10">
                  <c:v>0.15401785714285715</c:v>
                </c:pt>
                <c:pt idx="11">
                  <c:v>0.24897959183673468</c:v>
                </c:pt>
                <c:pt idx="12">
                  <c:v>0.92808754559666495</c:v>
                </c:pt>
                <c:pt idx="13">
                  <c:v>0.91556728232189977</c:v>
                </c:pt>
                <c:pt idx="14">
                  <c:v>0.22527472527472528</c:v>
                </c:pt>
                <c:pt idx="15">
                  <c:v>0.49180327868852458</c:v>
                </c:pt>
                <c:pt idx="16">
                  <c:v>0.81132075471698117</c:v>
                </c:pt>
                <c:pt idx="17">
                  <c:v>0.49019607843137253</c:v>
                </c:pt>
                <c:pt idx="18">
                  <c:v>0.38378378378378381</c:v>
                </c:pt>
                <c:pt idx="19">
                  <c:v>0.13366336633663367</c:v>
                </c:pt>
                <c:pt idx="20">
                  <c:v>0.25714285714285712</c:v>
                </c:pt>
                <c:pt idx="21">
                  <c:v>0.18442622950819673</c:v>
                </c:pt>
                <c:pt idx="22">
                  <c:v>0.19667590027700832</c:v>
                </c:pt>
                <c:pt idx="23">
                  <c:v>0.73381294964028776</c:v>
                </c:pt>
                <c:pt idx="24">
                  <c:v>0.77358490566037741</c:v>
                </c:pt>
                <c:pt idx="25">
                  <c:v>0.47738693467336685</c:v>
                </c:pt>
                <c:pt idx="26">
                  <c:v>0.96560846560846558</c:v>
                </c:pt>
                <c:pt idx="27">
                  <c:v>0.88141592920353984</c:v>
                </c:pt>
                <c:pt idx="28">
                  <c:v>0.33333333333333331</c:v>
                </c:pt>
                <c:pt idx="29">
                  <c:v>0.25827814569536423</c:v>
                </c:pt>
                <c:pt idx="30">
                  <c:v>0.24183006535947713</c:v>
                </c:pt>
                <c:pt idx="31">
                  <c:v>0.13541666666666666</c:v>
                </c:pt>
                <c:pt idx="32">
                  <c:v>0.75268817204301075</c:v>
                </c:pt>
                <c:pt idx="33">
                  <c:v>0.6863636363636364</c:v>
                </c:pt>
                <c:pt idx="34">
                  <c:v>0.84878048780487803</c:v>
                </c:pt>
                <c:pt idx="35">
                  <c:v>0.44230769230769229</c:v>
                </c:pt>
                <c:pt idx="36">
                  <c:v>0.6470588235294118</c:v>
                </c:pt>
                <c:pt idx="37">
                  <c:v>0.5056179775280899</c:v>
                </c:pt>
                <c:pt idx="38">
                  <c:v>0.22807017543859648</c:v>
                </c:pt>
                <c:pt idx="39">
                  <c:v>0.14046822742474915</c:v>
                </c:pt>
                <c:pt idx="40">
                  <c:v>0.19333333333333333</c:v>
                </c:pt>
                <c:pt idx="41">
                  <c:v>0.8904109589041096</c:v>
                </c:pt>
                <c:pt idx="42">
                  <c:v>0.62903225806451613</c:v>
                </c:pt>
                <c:pt idx="43">
                  <c:v>0.16149068322981366</c:v>
                </c:pt>
                <c:pt idx="44">
                  <c:v>0.6</c:v>
                </c:pt>
                <c:pt idx="45">
                  <c:v>0.69421487603305787</c:v>
                </c:pt>
                <c:pt idx="46">
                  <c:v>0.60409556313993173</c:v>
                </c:pt>
              </c:numCache>
            </c:numRef>
          </c:val>
          <c:extLst>
            <c:ext xmlns:c16="http://schemas.microsoft.com/office/drawing/2014/chart" uri="{C3380CC4-5D6E-409C-BE32-E72D297353CC}">
              <c16:uniqueId val="{00000004-2F2F-48D8-AE96-5AE30F87EF28}"/>
            </c:ext>
          </c:extLst>
        </c:ser>
        <c:dLbls>
          <c:showLegendKey val="0"/>
          <c:showVal val="0"/>
          <c:showCatName val="0"/>
          <c:showSerName val="0"/>
          <c:showPercent val="0"/>
          <c:showBubbleSize val="0"/>
        </c:dLbls>
        <c:gapWidth val="219"/>
        <c:overlap val="-27"/>
        <c:axId val="526238368"/>
        <c:axId val="526240992"/>
      </c:barChart>
      <c:catAx>
        <c:axId val="5262383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BIZ UDPゴシック" panose="020B0400000000000000" pitchFamily="50" charset="-128"/>
                <a:ea typeface="BIZ UDPゴシック" panose="020B0400000000000000" pitchFamily="50" charset="-128"/>
                <a:cs typeface="+mn-cs"/>
              </a:defRPr>
            </a:pPr>
            <a:endParaRPr lang="ja-JP"/>
          </a:p>
        </c:txPr>
        <c:crossAx val="526240992"/>
        <c:crosses val="autoZero"/>
        <c:auto val="1"/>
        <c:lblAlgn val="ctr"/>
        <c:lblOffset val="100"/>
        <c:noMultiLvlLbl val="0"/>
      </c:catAx>
      <c:valAx>
        <c:axId val="526240992"/>
        <c:scaling>
          <c:orientation val="minMax"/>
          <c:max val="1"/>
        </c:scaling>
        <c:delete val="0"/>
        <c:axPos val="l"/>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BIZ UDPゴシック" panose="020B0400000000000000" pitchFamily="50" charset="-128"/>
                <a:ea typeface="BIZ UDPゴシック" panose="020B0400000000000000" pitchFamily="50" charset="-128"/>
                <a:cs typeface="+mn-cs"/>
              </a:defRPr>
            </a:pPr>
            <a:endParaRPr lang="ja-JP"/>
          </a:p>
        </c:txPr>
        <c:crossAx val="52623836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withinLinear" id="18">
  <a:schemeClr val="accent5"/>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575" cy="498475"/>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56038" y="0"/>
            <a:ext cx="2949575" cy="498475"/>
          </a:xfrm>
          <a:prstGeom prst="rect">
            <a:avLst/>
          </a:prstGeom>
        </p:spPr>
        <p:txBody>
          <a:bodyPr vert="horz" lIns="91440" tIns="45720" rIns="91440" bIns="45720" rtlCol="0"/>
          <a:lstStyle>
            <a:lvl1pPr algn="r">
              <a:defRPr sz="1200"/>
            </a:lvl1pPr>
          </a:lstStyle>
          <a:p>
            <a:fld id="{357AD17E-DE40-406E-A150-C7BDA82DC076}" type="datetimeFigureOut">
              <a:rPr kumimoji="1" lang="ja-JP" altLang="en-US" smtClean="0"/>
              <a:t>2023/6/27</a:t>
            </a:fld>
            <a:endParaRPr kumimoji="1" lang="ja-JP" altLang="en-US"/>
          </a:p>
        </p:txBody>
      </p:sp>
      <p:sp>
        <p:nvSpPr>
          <p:cNvPr id="4" name="フッター プレースホルダー 3"/>
          <p:cNvSpPr>
            <a:spLocks noGrp="1"/>
          </p:cNvSpPr>
          <p:nvPr>
            <p:ph type="ftr" sz="quarter" idx="2"/>
          </p:nvPr>
        </p:nvSpPr>
        <p:spPr>
          <a:xfrm>
            <a:off x="0" y="9440863"/>
            <a:ext cx="2949575" cy="498475"/>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56038" y="9440863"/>
            <a:ext cx="2949575" cy="498475"/>
          </a:xfrm>
          <a:prstGeom prst="rect">
            <a:avLst/>
          </a:prstGeom>
        </p:spPr>
        <p:txBody>
          <a:bodyPr vert="horz" lIns="91440" tIns="45720" rIns="91440" bIns="45720" rtlCol="0" anchor="b"/>
          <a:lstStyle>
            <a:lvl1pPr algn="r">
              <a:defRPr sz="1200"/>
            </a:lvl1pPr>
          </a:lstStyle>
          <a:p>
            <a:fld id="{9ADE2695-1CCD-4D07-AC13-214ABFAD8423}" type="slidenum">
              <a:rPr kumimoji="1" lang="ja-JP" altLang="en-US" smtClean="0"/>
              <a:t>‹#›</a:t>
            </a:fld>
            <a:endParaRPr kumimoji="1" lang="ja-JP" altLang="en-US"/>
          </a:p>
        </p:txBody>
      </p:sp>
    </p:spTree>
    <p:extLst>
      <p:ext uri="{BB962C8B-B14F-4D97-AF65-F5344CB8AC3E}">
        <p14:creationId xmlns:p14="http://schemas.microsoft.com/office/powerpoint/2010/main" val="116312045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787" cy="498693"/>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5838" y="0"/>
            <a:ext cx="2949787" cy="498693"/>
          </a:xfrm>
          <a:prstGeom prst="rect">
            <a:avLst/>
          </a:prstGeom>
        </p:spPr>
        <p:txBody>
          <a:bodyPr vert="horz" lIns="91440" tIns="45720" rIns="91440" bIns="45720" rtlCol="0"/>
          <a:lstStyle>
            <a:lvl1pPr algn="r">
              <a:defRPr sz="1200"/>
            </a:lvl1pPr>
          </a:lstStyle>
          <a:p>
            <a:fld id="{5A341A20-8478-4C1C-BE02-31BFBBE9F3EA}" type="datetimeFigureOut">
              <a:rPr kumimoji="1" lang="ja-JP" altLang="en-US" smtClean="0"/>
              <a:t>2023/6/27</a:t>
            </a:fld>
            <a:endParaRPr kumimoji="1" lang="ja-JP" altLang="en-US"/>
          </a:p>
        </p:txBody>
      </p:sp>
      <p:sp>
        <p:nvSpPr>
          <p:cNvPr id="4" name="スライド イメージ プレースホルダー 3"/>
          <p:cNvSpPr>
            <a:spLocks noGrp="1" noRot="1" noChangeAspect="1"/>
          </p:cNvSpPr>
          <p:nvPr>
            <p:ph type="sldImg" idx="2"/>
          </p:nvPr>
        </p:nvSpPr>
        <p:spPr>
          <a:xfrm>
            <a:off x="1168400" y="1243013"/>
            <a:ext cx="4470400" cy="3354387"/>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0720" y="4783307"/>
            <a:ext cx="5445760" cy="3913614"/>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40647"/>
            <a:ext cx="2949787" cy="498692"/>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5838" y="9440647"/>
            <a:ext cx="2949787" cy="498692"/>
          </a:xfrm>
          <a:prstGeom prst="rect">
            <a:avLst/>
          </a:prstGeom>
        </p:spPr>
        <p:txBody>
          <a:bodyPr vert="horz" lIns="91440" tIns="45720" rIns="91440" bIns="45720" rtlCol="0" anchor="b"/>
          <a:lstStyle>
            <a:lvl1pPr algn="r">
              <a:defRPr sz="1200"/>
            </a:lvl1pPr>
          </a:lstStyle>
          <a:p>
            <a:fld id="{54E77E6D-4318-4181-B329-ED3A8DAEF872}" type="slidenum">
              <a:rPr kumimoji="1" lang="ja-JP" altLang="en-US" smtClean="0"/>
              <a:t>‹#›</a:t>
            </a:fld>
            <a:endParaRPr kumimoji="1" lang="ja-JP" altLang="en-US"/>
          </a:p>
        </p:txBody>
      </p:sp>
    </p:spTree>
    <p:extLst>
      <p:ext uri="{BB962C8B-B14F-4D97-AF65-F5344CB8AC3E}">
        <p14:creationId xmlns:p14="http://schemas.microsoft.com/office/powerpoint/2010/main" val="2710529550"/>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4E77E6D-4318-4181-B329-ED3A8DAEF872}" type="slidenum">
              <a:rPr kumimoji="1" lang="ja-JP" altLang="en-US" smtClean="0"/>
              <a:t>1</a:t>
            </a:fld>
            <a:endParaRPr kumimoji="1" lang="ja-JP" altLang="en-US" dirty="0"/>
          </a:p>
        </p:txBody>
      </p:sp>
    </p:spTree>
    <p:extLst>
      <p:ext uri="{BB962C8B-B14F-4D97-AF65-F5344CB8AC3E}">
        <p14:creationId xmlns:p14="http://schemas.microsoft.com/office/powerpoint/2010/main" val="28516082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E77E6D-4318-4181-B329-ED3A8DAEF872}" type="slidenum">
              <a:rPr kumimoji="1" lang="ja-JP" altLang="en-US" sz="1200" b="0" i="0" u="none" strike="noStrike" kern="1200" cap="none" spc="0" normalizeH="0" baseline="0" noProof="0" smtClean="0">
                <a:ln>
                  <a:noFill/>
                </a:ln>
                <a:solidFill>
                  <a:prstClr val="black"/>
                </a:solidFill>
                <a:effectLst/>
                <a:uLnTx/>
                <a:uFillTx/>
                <a:latin typeface="Calibri" panose="020F0502020204030204"/>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1" lang="ja-JP" altLang="en-US" sz="12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endParaRPr>
          </a:p>
        </p:txBody>
      </p:sp>
    </p:spTree>
    <p:extLst>
      <p:ext uri="{BB962C8B-B14F-4D97-AF65-F5344CB8AC3E}">
        <p14:creationId xmlns:p14="http://schemas.microsoft.com/office/powerpoint/2010/main" val="651052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E77E6D-4318-4181-B329-ED3A8DAEF872}" type="slidenum">
              <a:rPr kumimoji="1" lang="ja-JP" altLang="en-US" sz="1200" b="0" i="0" u="none" strike="noStrike" kern="1200" cap="none" spc="0" normalizeH="0" baseline="0" noProof="0" smtClean="0">
                <a:ln>
                  <a:noFill/>
                </a:ln>
                <a:solidFill>
                  <a:prstClr val="black"/>
                </a:solidFill>
                <a:effectLst/>
                <a:uLnTx/>
                <a:uFillTx/>
                <a:latin typeface="Calibri" panose="020F0502020204030204"/>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1" lang="ja-JP" altLang="en-US" sz="12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endParaRPr>
          </a:p>
        </p:txBody>
      </p:sp>
    </p:spTree>
    <p:extLst>
      <p:ext uri="{BB962C8B-B14F-4D97-AF65-F5344CB8AC3E}">
        <p14:creationId xmlns:p14="http://schemas.microsoft.com/office/powerpoint/2010/main" val="39481284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E77E6D-4318-4181-B329-ED3A8DAEF872}" type="slidenum">
              <a:rPr kumimoji="1" lang="ja-JP" altLang="en-US" sz="1200" b="0" i="0" u="none" strike="noStrike" kern="1200" cap="none" spc="0" normalizeH="0" baseline="0" noProof="0" smtClean="0">
                <a:ln>
                  <a:noFill/>
                </a:ln>
                <a:solidFill>
                  <a:prstClr val="black"/>
                </a:solidFill>
                <a:effectLst/>
                <a:uLnTx/>
                <a:uFillTx/>
                <a:latin typeface="Calibri" panose="020F0502020204030204"/>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1" lang="ja-JP" altLang="en-US" sz="12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endParaRPr>
          </a:p>
        </p:txBody>
      </p:sp>
    </p:spTree>
    <p:extLst>
      <p:ext uri="{BB962C8B-B14F-4D97-AF65-F5344CB8AC3E}">
        <p14:creationId xmlns:p14="http://schemas.microsoft.com/office/powerpoint/2010/main" val="12059260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E77E6D-4318-4181-B329-ED3A8DAEF872}" type="slidenum">
              <a:rPr kumimoji="1" lang="ja-JP" altLang="en-US" sz="1200" b="0" i="0" u="none" strike="noStrike" kern="1200" cap="none" spc="0" normalizeH="0" baseline="0" noProof="0" smtClean="0">
                <a:ln>
                  <a:noFill/>
                </a:ln>
                <a:solidFill>
                  <a:prstClr val="black"/>
                </a:solidFill>
                <a:effectLst/>
                <a:uLnTx/>
                <a:uFillTx/>
                <a:latin typeface="Calibri" panose="020F0502020204030204"/>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1" lang="ja-JP" altLang="en-US" sz="12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endParaRPr>
          </a:p>
        </p:txBody>
      </p:sp>
    </p:spTree>
    <p:extLst>
      <p:ext uri="{BB962C8B-B14F-4D97-AF65-F5344CB8AC3E}">
        <p14:creationId xmlns:p14="http://schemas.microsoft.com/office/powerpoint/2010/main" val="6373825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E77E6D-4318-4181-B329-ED3A8DAEF872}" type="slidenum">
              <a:rPr kumimoji="1" lang="ja-JP" altLang="en-US" sz="1200" b="0" i="0" u="none" strike="noStrike" kern="1200" cap="none" spc="0" normalizeH="0" baseline="0" noProof="0" smtClean="0">
                <a:ln>
                  <a:noFill/>
                </a:ln>
                <a:solidFill>
                  <a:prstClr val="black"/>
                </a:solidFill>
                <a:effectLst/>
                <a:uLnTx/>
                <a:uFillTx/>
                <a:latin typeface="Calibri" panose="020F0502020204030204"/>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1" lang="ja-JP" altLang="en-US" sz="12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endParaRPr>
          </a:p>
        </p:txBody>
      </p:sp>
    </p:spTree>
    <p:extLst>
      <p:ext uri="{BB962C8B-B14F-4D97-AF65-F5344CB8AC3E}">
        <p14:creationId xmlns:p14="http://schemas.microsoft.com/office/powerpoint/2010/main" val="25573983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4E77E6D-4318-4181-B329-ED3A8DAEF872}" type="slidenum">
              <a:rPr kumimoji="1" lang="ja-JP" altLang="en-US" smtClean="0"/>
              <a:t>18</a:t>
            </a:fld>
            <a:endParaRPr kumimoji="1" lang="ja-JP" altLang="en-US" dirty="0"/>
          </a:p>
        </p:txBody>
      </p:sp>
    </p:spTree>
    <p:extLst>
      <p:ext uri="{BB962C8B-B14F-4D97-AF65-F5344CB8AC3E}">
        <p14:creationId xmlns:p14="http://schemas.microsoft.com/office/powerpoint/2010/main" val="6432276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E77E6D-4318-4181-B329-ED3A8DAEF872}" type="slidenum">
              <a:rPr kumimoji="1" lang="ja-JP" altLang="en-US" sz="1200" b="0" i="0" u="none" strike="noStrike" kern="1200" cap="none" spc="0" normalizeH="0" baseline="0" noProof="0" smtClean="0">
                <a:ln>
                  <a:noFill/>
                </a:ln>
                <a:solidFill>
                  <a:prstClr val="black"/>
                </a:solidFill>
                <a:effectLst/>
                <a:uLnTx/>
                <a:uFillTx/>
                <a:latin typeface="Calibri" panose="020F0502020204030204"/>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1" lang="ja-JP" altLang="en-US" sz="12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endParaRPr>
          </a:p>
        </p:txBody>
      </p:sp>
    </p:spTree>
    <p:extLst>
      <p:ext uri="{BB962C8B-B14F-4D97-AF65-F5344CB8AC3E}">
        <p14:creationId xmlns:p14="http://schemas.microsoft.com/office/powerpoint/2010/main" val="10673166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4E77E6D-4318-4181-B329-ED3A8DAEF872}" type="slidenum">
              <a:rPr kumimoji="1" lang="ja-JP" altLang="en-US" smtClean="0"/>
              <a:t>20</a:t>
            </a:fld>
            <a:endParaRPr kumimoji="1" lang="ja-JP" altLang="en-US" dirty="0"/>
          </a:p>
        </p:txBody>
      </p:sp>
    </p:spTree>
    <p:extLst>
      <p:ext uri="{BB962C8B-B14F-4D97-AF65-F5344CB8AC3E}">
        <p14:creationId xmlns:p14="http://schemas.microsoft.com/office/powerpoint/2010/main" val="16362091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E77E6D-4318-4181-B329-ED3A8DAEF872}" type="slidenum">
              <a:rPr kumimoji="1" lang="ja-JP" altLang="en-US" sz="1200" b="0" i="0" u="none" strike="noStrike" kern="1200" cap="none" spc="0" normalizeH="0" baseline="0" noProof="0" smtClean="0">
                <a:ln>
                  <a:noFill/>
                </a:ln>
                <a:solidFill>
                  <a:prstClr val="black"/>
                </a:solidFill>
                <a:effectLst/>
                <a:uLnTx/>
                <a:uFillTx/>
                <a:latin typeface="Calibri" panose="020F0502020204030204"/>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1" lang="ja-JP" altLang="en-US" sz="12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endParaRPr>
          </a:p>
        </p:txBody>
      </p:sp>
    </p:spTree>
    <p:extLst>
      <p:ext uri="{BB962C8B-B14F-4D97-AF65-F5344CB8AC3E}">
        <p14:creationId xmlns:p14="http://schemas.microsoft.com/office/powerpoint/2010/main" val="21039637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4E77E6D-4318-4181-B329-ED3A8DAEF872}" type="slidenum">
              <a:rPr kumimoji="1" lang="ja-JP" altLang="en-US" smtClean="0"/>
              <a:t>22</a:t>
            </a:fld>
            <a:endParaRPr kumimoji="1" lang="ja-JP" altLang="en-US" dirty="0"/>
          </a:p>
        </p:txBody>
      </p:sp>
    </p:spTree>
    <p:extLst>
      <p:ext uri="{BB962C8B-B14F-4D97-AF65-F5344CB8AC3E}">
        <p14:creationId xmlns:p14="http://schemas.microsoft.com/office/powerpoint/2010/main" val="5917122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54E77E6D-4318-4181-B329-ED3A8DAEF872}" type="slidenum">
              <a:rPr kumimoji="1" lang="ja-JP" altLang="en-US" smtClean="0"/>
              <a:t>2</a:t>
            </a:fld>
            <a:endParaRPr kumimoji="1" lang="ja-JP" altLang="en-US"/>
          </a:p>
        </p:txBody>
      </p:sp>
    </p:spTree>
    <p:extLst>
      <p:ext uri="{BB962C8B-B14F-4D97-AF65-F5344CB8AC3E}">
        <p14:creationId xmlns:p14="http://schemas.microsoft.com/office/powerpoint/2010/main" val="12880152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E77E6D-4318-4181-B329-ED3A8DAEF872}" type="slidenum">
              <a:rPr kumimoji="1" lang="ja-JP" altLang="en-US" sz="1200" b="0" i="0" u="none" strike="noStrike" kern="1200" cap="none" spc="0" normalizeH="0" baseline="0" noProof="0" smtClean="0">
                <a:ln>
                  <a:noFill/>
                </a:ln>
                <a:solidFill>
                  <a:prstClr val="black"/>
                </a:solidFill>
                <a:effectLst/>
                <a:uLnTx/>
                <a:uFillTx/>
                <a:latin typeface="Calibri" panose="020F0502020204030204"/>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1" lang="ja-JP" altLang="en-US" sz="12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endParaRPr>
          </a:p>
        </p:txBody>
      </p:sp>
    </p:spTree>
    <p:extLst>
      <p:ext uri="{BB962C8B-B14F-4D97-AF65-F5344CB8AC3E}">
        <p14:creationId xmlns:p14="http://schemas.microsoft.com/office/powerpoint/2010/main" val="19724254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E77E6D-4318-4181-B329-ED3A8DAEF872}" type="slidenum">
              <a:rPr kumimoji="1" lang="ja-JP" altLang="en-US" sz="1200" b="0" i="0" u="none" strike="noStrike" kern="1200" cap="none" spc="0" normalizeH="0" baseline="0" noProof="0" smtClean="0">
                <a:ln>
                  <a:noFill/>
                </a:ln>
                <a:solidFill>
                  <a:prstClr val="black"/>
                </a:solidFill>
                <a:effectLst/>
                <a:uLnTx/>
                <a:uFillTx/>
                <a:latin typeface="Calibri" panose="020F0502020204030204"/>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1" lang="ja-JP" altLang="en-US" sz="12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endParaRPr>
          </a:p>
        </p:txBody>
      </p:sp>
    </p:spTree>
    <p:extLst>
      <p:ext uri="{BB962C8B-B14F-4D97-AF65-F5344CB8AC3E}">
        <p14:creationId xmlns:p14="http://schemas.microsoft.com/office/powerpoint/2010/main" val="12007735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E77E6D-4318-4181-B329-ED3A8DAEF872}" type="slidenum">
              <a:rPr kumimoji="1" lang="ja-JP" altLang="en-US" sz="1200" b="0" i="0" u="none" strike="noStrike" kern="1200" cap="none" spc="0" normalizeH="0" baseline="0" noProof="0" smtClean="0">
                <a:ln>
                  <a:noFill/>
                </a:ln>
                <a:solidFill>
                  <a:prstClr val="black"/>
                </a:solidFill>
                <a:effectLst/>
                <a:uLnTx/>
                <a:uFillTx/>
                <a:latin typeface="Calibri" panose="020F0502020204030204"/>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1" lang="ja-JP" altLang="en-US" sz="12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endParaRPr>
          </a:p>
        </p:txBody>
      </p:sp>
    </p:spTree>
    <p:extLst>
      <p:ext uri="{BB962C8B-B14F-4D97-AF65-F5344CB8AC3E}">
        <p14:creationId xmlns:p14="http://schemas.microsoft.com/office/powerpoint/2010/main" val="15224406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4E77E6D-4318-4181-B329-ED3A8DAEF872}" type="slidenum">
              <a:rPr kumimoji="1" lang="ja-JP" altLang="en-US" smtClean="0"/>
              <a:t>29</a:t>
            </a:fld>
            <a:endParaRPr kumimoji="1" lang="ja-JP" altLang="en-US" dirty="0"/>
          </a:p>
        </p:txBody>
      </p:sp>
    </p:spTree>
    <p:extLst>
      <p:ext uri="{BB962C8B-B14F-4D97-AF65-F5344CB8AC3E}">
        <p14:creationId xmlns:p14="http://schemas.microsoft.com/office/powerpoint/2010/main" val="2967775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E77E6D-4318-4181-B329-ED3A8DAEF872}" type="slidenum">
              <a:rPr kumimoji="1" lang="ja-JP" altLang="en-US" sz="1200" b="0" i="0" u="none" strike="noStrike" kern="1200" cap="none" spc="0" normalizeH="0" baseline="0" noProof="0" smtClean="0">
                <a:ln>
                  <a:noFill/>
                </a:ln>
                <a:solidFill>
                  <a:prstClr val="black"/>
                </a:solidFill>
                <a:effectLst/>
                <a:uLnTx/>
                <a:uFillTx/>
                <a:latin typeface="Calibri" panose="020F0502020204030204"/>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1" lang="ja-JP" altLang="en-US" sz="12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Tree>
    <p:extLst>
      <p:ext uri="{BB962C8B-B14F-4D97-AF65-F5344CB8AC3E}">
        <p14:creationId xmlns:p14="http://schemas.microsoft.com/office/powerpoint/2010/main" val="901472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54E77E6D-4318-4181-B329-ED3A8DAEF872}" type="slidenum">
              <a:rPr kumimoji="1" lang="ja-JP" altLang="en-US" smtClean="0"/>
              <a:t>41</a:t>
            </a:fld>
            <a:endParaRPr kumimoji="1" lang="ja-JP" altLang="en-US"/>
          </a:p>
        </p:txBody>
      </p:sp>
    </p:spTree>
    <p:extLst>
      <p:ext uri="{BB962C8B-B14F-4D97-AF65-F5344CB8AC3E}">
        <p14:creationId xmlns:p14="http://schemas.microsoft.com/office/powerpoint/2010/main" val="30553698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E77E6D-4318-4181-B329-ED3A8DAEF872}" type="slidenum">
              <a:rPr kumimoji="1" lang="ja-JP" altLang="en-US" sz="1200" b="0" i="0" u="none" strike="noStrike" kern="1200" cap="none" spc="0" normalizeH="0" baseline="0" noProof="0" smtClean="0">
                <a:ln>
                  <a:noFill/>
                </a:ln>
                <a:solidFill>
                  <a:prstClr val="black"/>
                </a:solidFill>
                <a:effectLst/>
                <a:uLnTx/>
                <a:uFillTx/>
                <a:latin typeface="Calibri" panose="020F0502020204030204"/>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1" lang="ja-JP" altLang="en-US" sz="12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endParaRPr>
          </a:p>
        </p:txBody>
      </p:sp>
    </p:spTree>
    <p:extLst>
      <p:ext uri="{BB962C8B-B14F-4D97-AF65-F5344CB8AC3E}">
        <p14:creationId xmlns:p14="http://schemas.microsoft.com/office/powerpoint/2010/main" val="115270567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E77E6D-4318-4181-B329-ED3A8DAEF872}" type="slidenum">
              <a:rPr kumimoji="1" lang="ja-JP" altLang="en-US" sz="1200" b="0" i="0" u="none" strike="noStrike" kern="1200" cap="none" spc="0" normalizeH="0" baseline="0" noProof="0" smtClean="0">
                <a:ln>
                  <a:noFill/>
                </a:ln>
                <a:solidFill>
                  <a:prstClr val="black"/>
                </a:solidFill>
                <a:effectLst/>
                <a:uLnTx/>
                <a:uFillTx/>
                <a:latin typeface="Calibri" panose="020F0502020204030204"/>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1" lang="ja-JP" altLang="en-US" sz="12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endParaRPr>
          </a:p>
        </p:txBody>
      </p:sp>
    </p:spTree>
    <p:extLst>
      <p:ext uri="{BB962C8B-B14F-4D97-AF65-F5344CB8AC3E}">
        <p14:creationId xmlns:p14="http://schemas.microsoft.com/office/powerpoint/2010/main" val="14075719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54E77E6D-4318-4181-B329-ED3A8DAEF872}" type="slidenum">
              <a:rPr kumimoji="1" lang="ja-JP" altLang="en-US" smtClean="0"/>
              <a:t>44</a:t>
            </a:fld>
            <a:endParaRPr kumimoji="1" lang="ja-JP" altLang="en-US"/>
          </a:p>
        </p:txBody>
      </p:sp>
    </p:spTree>
    <p:extLst>
      <p:ext uri="{BB962C8B-B14F-4D97-AF65-F5344CB8AC3E}">
        <p14:creationId xmlns:p14="http://schemas.microsoft.com/office/powerpoint/2010/main" val="43852166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defTabSz="914331"/>
            <a:fld id="{6DE47704-DA29-41EA-9615-E30FD9C8010D}" type="slidenum">
              <a:rPr lang="ja-JP" altLang="en-US">
                <a:solidFill>
                  <a:prstClr val="black"/>
                </a:solidFill>
                <a:latin typeface="Calibri"/>
                <a:ea typeface="ＭＳ Ｐゴシック" panose="020B0600070205080204" pitchFamily="50" charset="-128"/>
              </a:rPr>
              <a:pPr defTabSz="914331"/>
              <a:t>45</a:t>
            </a:fld>
            <a:endParaRPr lang="ja-JP" altLang="en-US">
              <a:solidFill>
                <a:prstClr val="black"/>
              </a:solidFill>
              <a:latin typeface="Calibri"/>
              <a:ea typeface="ＭＳ Ｐゴシック" panose="020B0600070205080204" pitchFamily="50" charset="-128"/>
            </a:endParaRPr>
          </a:p>
        </p:txBody>
      </p:sp>
    </p:spTree>
    <p:extLst>
      <p:ext uri="{BB962C8B-B14F-4D97-AF65-F5344CB8AC3E}">
        <p14:creationId xmlns:p14="http://schemas.microsoft.com/office/powerpoint/2010/main" val="33769667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4E77E6D-4318-4181-B329-ED3A8DAEF872}" type="slidenum">
              <a:rPr kumimoji="1" lang="ja-JP" altLang="en-US" smtClean="0"/>
              <a:t>4</a:t>
            </a:fld>
            <a:endParaRPr kumimoji="1" lang="ja-JP" altLang="en-US" dirty="0"/>
          </a:p>
        </p:txBody>
      </p:sp>
    </p:spTree>
    <p:extLst>
      <p:ext uri="{BB962C8B-B14F-4D97-AF65-F5344CB8AC3E}">
        <p14:creationId xmlns:p14="http://schemas.microsoft.com/office/powerpoint/2010/main" val="126853952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54E77E6D-4318-4181-B329-ED3A8DAEF872}" type="slidenum">
              <a:rPr kumimoji="1" lang="ja-JP" altLang="en-US" smtClean="0"/>
              <a:t>46</a:t>
            </a:fld>
            <a:endParaRPr kumimoji="1" lang="ja-JP" altLang="en-US"/>
          </a:p>
        </p:txBody>
      </p:sp>
    </p:spTree>
    <p:extLst>
      <p:ext uri="{BB962C8B-B14F-4D97-AF65-F5344CB8AC3E}">
        <p14:creationId xmlns:p14="http://schemas.microsoft.com/office/powerpoint/2010/main" val="118760418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54E77E6D-4318-4181-B329-ED3A8DAEF872}" type="slidenum">
              <a:rPr kumimoji="1" lang="ja-JP" altLang="en-US" smtClean="0"/>
              <a:t>47</a:t>
            </a:fld>
            <a:endParaRPr kumimoji="1" lang="ja-JP" altLang="en-US"/>
          </a:p>
        </p:txBody>
      </p:sp>
    </p:spTree>
    <p:extLst>
      <p:ext uri="{BB962C8B-B14F-4D97-AF65-F5344CB8AC3E}">
        <p14:creationId xmlns:p14="http://schemas.microsoft.com/office/powerpoint/2010/main" val="272487602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54E77E6D-4318-4181-B329-ED3A8DAEF872}" type="slidenum">
              <a:rPr kumimoji="1" lang="ja-JP" altLang="en-US" smtClean="0"/>
              <a:t>48</a:t>
            </a:fld>
            <a:endParaRPr kumimoji="1" lang="ja-JP" altLang="en-US"/>
          </a:p>
        </p:txBody>
      </p:sp>
    </p:spTree>
    <p:extLst>
      <p:ext uri="{BB962C8B-B14F-4D97-AF65-F5344CB8AC3E}">
        <p14:creationId xmlns:p14="http://schemas.microsoft.com/office/powerpoint/2010/main" val="386677304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54E77E6D-4318-4181-B329-ED3A8DAEF872}" type="slidenum">
              <a:rPr kumimoji="1" lang="ja-JP" altLang="en-US" smtClean="0"/>
              <a:t>49</a:t>
            </a:fld>
            <a:endParaRPr kumimoji="1" lang="ja-JP" altLang="en-US"/>
          </a:p>
        </p:txBody>
      </p:sp>
    </p:spTree>
    <p:extLst>
      <p:ext uri="{BB962C8B-B14F-4D97-AF65-F5344CB8AC3E}">
        <p14:creationId xmlns:p14="http://schemas.microsoft.com/office/powerpoint/2010/main" val="44123613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54E77E6D-4318-4181-B329-ED3A8DAEF872}" type="slidenum">
              <a:rPr kumimoji="1" lang="ja-JP" altLang="en-US" smtClean="0"/>
              <a:t>50</a:t>
            </a:fld>
            <a:endParaRPr kumimoji="1" lang="ja-JP" altLang="en-US"/>
          </a:p>
        </p:txBody>
      </p:sp>
    </p:spTree>
    <p:extLst>
      <p:ext uri="{BB962C8B-B14F-4D97-AF65-F5344CB8AC3E}">
        <p14:creationId xmlns:p14="http://schemas.microsoft.com/office/powerpoint/2010/main" val="425037235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54E77E6D-4318-4181-B329-ED3A8DAEF872}" type="slidenum">
              <a:rPr kumimoji="1" lang="ja-JP" altLang="en-US" smtClean="0"/>
              <a:t>51</a:t>
            </a:fld>
            <a:endParaRPr kumimoji="1" lang="ja-JP" altLang="en-US"/>
          </a:p>
        </p:txBody>
      </p:sp>
    </p:spTree>
    <p:extLst>
      <p:ext uri="{BB962C8B-B14F-4D97-AF65-F5344CB8AC3E}">
        <p14:creationId xmlns:p14="http://schemas.microsoft.com/office/powerpoint/2010/main" val="321924474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54E77E6D-4318-4181-B329-ED3A8DAEF872}" type="slidenum">
              <a:rPr kumimoji="1" lang="ja-JP" altLang="en-US" smtClean="0"/>
              <a:t>52</a:t>
            </a:fld>
            <a:endParaRPr kumimoji="1" lang="ja-JP" altLang="en-US"/>
          </a:p>
        </p:txBody>
      </p:sp>
    </p:spTree>
    <p:extLst>
      <p:ext uri="{BB962C8B-B14F-4D97-AF65-F5344CB8AC3E}">
        <p14:creationId xmlns:p14="http://schemas.microsoft.com/office/powerpoint/2010/main" val="386268851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54E77E6D-4318-4181-B329-ED3A8DAEF872}" type="slidenum">
              <a:rPr kumimoji="1" lang="ja-JP" altLang="en-US" smtClean="0"/>
              <a:t>53</a:t>
            </a:fld>
            <a:endParaRPr kumimoji="1" lang="ja-JP" altLang="en-US"/>
          </a:p>
        </p:txBody>
      </p:sp>
    </p:spTree>
    <p:extLst>
      <p:ext uri="{BB962C8B-B14F-4D97-AF65-F5344CB8AC3E}">
        <p14:creationId xmlns:p14="http://schemas.microsoft.com/office/powerpoint/2010/main" val="273178134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54E77E6D-4318-4181-B329-ED3A8DAEF872}" type="slidenum">
              <a:rPr kumimoji="1" lang="ja-JP" altLang="en-US" smtClean="0"/>
              <a:t>54</a:t>
            </a:fld>
            <a:endParaRPr kumimoji="1" lang="ja-JP" altLang="en-US"/>
          </a:p>
        </p:txBody>
      </p:sp>
    </p:spTree>
    <p:extLst>
      <p:ext uri="{BB962C8B-B14F-4D97-AF65-F5344CB8AC3E}">
        <p14:creationId xmlns:p14="http://schemas.microsoft.com/office/powerpoint/2010/main" val="102249174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54E77E6D-4318-4181-B329-ED3A8DAEF872}" type="slidenum">
              <a:rPr kumimoji="1" lang="ja-JP" altLang="en-US" smtClean="0"/>
              <a:t>55</a:t>
            </a:fld>
            <a:endParaRPr kumimoji="1" lang="ja-JP" altLang="en-US"/>
          </a:p>
        </p:txBody>
      </p:sp>
    </p:spTree>
    <p:extLst>
      <p:ext uri="{BB962C8B-B14F-4D97-AF65-F5344CB8AC3E}">
        <p14:creationId xmlns:p14="http://schemas.microsoft.com/office/powerpoint/2010/main" val="36175186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4E77E6D-4318-4181-B329-ED3A8DAEF872}" type="slidenum">
              <a:rPr kumimoji="1" lang="ja-JP" altLang="en-US" smtClean="0"/>
              <a:t>5</a:t>
            </a:fld>
            <a:endParaRPr kumimoji="1" lang="ja-JP" altLang="en-US" dirty="0"/>
          </a:p>
        </p:txBody>
      </p:sp>
    </p:spTree>
    <p:extLst>
      <p:ext uri="{BB962C8B-B14F-4D97-AF65-F5344CB8AC3E}">
        <p14:creationId xmlns:p14="http://schemas.microsoft.com/office/powerpoint/2010/main" val="311909253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54E77E6D-4318-4181-B329-ED3A8DAEF872}" type="slidenum">
              <a:rPr kumimoji="1" lang="ja-JP" altLang="en-US" smtClean="0"/>
              <a:t>56</a:t>
            </a:fld>
            <a:endParaRPr kumimoji="1" lang="ja-JP" altLang="en-US"/>
          </a:p>
        </p:txBody>
      </p:sp>
    </p:spTree>
    <p:extLst>
      <p:ext uri="{BB962C8B-B14F-4D97-AF65-F5344CB8AC3E}">
        <p14:creationId xmlns:p14="http://schemas.microsoft.com/office/powerpoint/2010/main" val="107906694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54E77E6D-4318-4181-B329-ED3A8DAEF872}" type="slidenum">
              <a:rPr kumimoji="1" lang="ja-JP" altLang="en-US" smtClean="0"/>
              <a:t>57</a:t>
            </a:fld>
            <a:endParaRPr kumimoji="1" lang="ja-JP" altLang="en-US"/>
          </a:p>
        </p:txBody>
      </p:sp>
    </p:spTree>
    <p:extLst>
      <p:ext uri="{BB962C8B-B14F-4D97-AF65-F5344CB8AC3E}">
        <p14:creationId xmlns:p14="http://schemas.microsoft.com/office/powerpoint/2010/main" val="201151614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54E77E6D-4318-4181-B329-ED3A8DAEF872}" type="slidenum">
              <a:rPr kumimoji="1" lang="ja-JP" altLang="en-US" smtClean="0"/>
              <a:t>58</a:t>
            </a:fld>
            <a:endParaRPr kumimoji="1" lang="ja-JP" altLang="en-US"/>
          </a:p>
        </p:txBody>
      </p:sp>
    </p:spTree>
    <p:extLst>
      <p:ext uri="{BB962C8B-B14F-4D97-AF65-F5344CB8AC3E}">
        <p14:creationId xmlns:p14="http://schemas.microsoft.com/office/powerpoint/2010/main" val="155598477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54E77E6D-4318-4181-B329-ED3A8DAEF872}" type="slidenum">
              <a:rPr kumimoji="1" lang="ja-JP" altLang="en-US" smtClean="0"/>
              <a:t>59</a:t>
            </a:fld>
            <a:endParaRPr kumimoji="1" lang="ja-JP" altLang="en-US"/>
          </a:p>
        </p:txBody>
      </p:sp>
    </p:spTree>
    <p:extLst>
      <p:ext uri="{BB962C8B-B14F-4D97-AF65-F5344CB8AC3E}">
        <p14:creationId xmlns:p14="http://schemas.microsoft.com/office/powerpoint/2010/main" val="284407878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54E77E6D-4318-4181-B329-ED3A8DAEF872}" type="slidenum">
              <a:rPr kumimoji="1" lang="ja-JP" altLang="en-US" smtClean="0"/>
              <a:t>60</a:t>
            </a:fld>
            <a:endParaRPr kumimoji="1" lang="ja-JP" altLang="en-US"/>
          </a:p>
        </p:txBody>
      </p:sp>
    </p:spTree>
    <p:extLst>
      <p:ext uri="{BB962C8B-B14F-4D97-AF65-F5344CB8AC3E}">
        <p14:creationId xmlns:p14="http://schemas.microsoft.com/office/powerpoint/2010/main" val="243783228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54E77E6D-4318-4181-B329-ED3A8DAEF872}" type="slidenum">
              <a:rPr kumimoji="1" lang="ja-JP" altLang="en-US" smtClean="0"/>
              <a:t>61</a:t>
            </a:fld>
            <a:endParaRPr kumimoji="1" lang="ja-JP" altLang="en-US"/>
          </a:p>
        </p:txBody>
      </p:sp>
    </p:spTree>
    <p:extLst>
      <p:ext uri="{BB962C8B-B14F-4D97-AF65-F5344CB8AC3E}">
        <p14:creationId xmlns:p14="http://schemas.microsoft.com/office/powerpoint/2010/main" val="1569540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6618BF-638D-4B4E-8107-9AC108E65754}" type="slidenum">
              <a:rPr kumimoji="1" lang="ja-JP" altLang="en-US" sz="1200" b="0" i="0" u="none" strike="noStrike" kern="1200" cap="none" spc="0" normalizeH="0" baseline="0" noProof="0" smtClean="0">
                <a:ln>
                  <a:noFill/>
                </a:ln>
                <a:solidFill>
                  <a:prstClr val="black"/>
                </a:solidFill>
                <a:effectLst/>
                <a:uLnTx/>
                <a:uFillTx/>
                <a:latin typeface="Calibri" panose="020F0502020204030204"/>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1" lang="ja-JP" altLang="en-US" sz="12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Tree>
    <p:extLst>
      <p:ext uri="{BB962C8B-B14F-4D97-AF65-F5344CB8AC3E}">
        <p14:creationId xmlns:p14="http://schemas.microsoft.com/office/powerpoint/2010/main" val="12866902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6618BF-638D-4B4E-8107-9AC108E65754}" type="slidenum">
              <a:rPr kumimoji="1" lang="ja-JP" altLang="en-US" sz="1200" b="0" i="0" u="none" strike="noStrike" kern="1200" cap="none" spc="0" normalizeH="0" baseline="0" noProof="0" smtClean="0">
                <a:ln>
                  <a:noFill/>
                </a:ln>
                <a:solidFill>
                  <a:prstClr val="black"/>
                </a:solidFill>
                <a:effectLst/>
                <a:uLnTx/>
                <a:uFillTx/>
                <a:latin typeface="Calibri" panose="020F0502020204030204"/>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1" lang="ja-JP" altLang="en-US" sz="12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Tree>
    <p:extLst>
      <p:ext uri="{BB962C8B-B14F-4D97-AF65-F5344CB8AC3E}">
        <p14:creationId xmlns:p14="http://schemas.microsoft.com/office/powerpoint/2010/main" val="153210063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6618BF-638D-4B4E-8107-9AC108E65754}" type="slidenum">
              <a:rPr kumimoji="1" lang="ja-JP" altLang="en-US" sz="1200" b="0" i="0" u="none" strike="noStrike" kern="1200" cap="none" spc="0" normalizeH="0" baseline="0" noProof="0" smtClean="0">
                <a:ln>
                  <a:noFill/>
                </a:ln>
                <a:solidFill>
                  <a:prstClr val="black"/>
                </a:solidFill>
                <a:effectLst/>
                <a:uLnTx/>
                <a:uFillTx/>
                <a:latin typeface="Calibri" panose="020F0502020204030204"/>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1" lang="ja-JP" altLang="en-US" sz="12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endParaRPr>
          </a:p>
        </p:txBody>
      </p:sp>
    </p:spTree>
    <p:extLst>
      <p:ext uri="{BB962C8B-B14F-4D97-AF65-F5344CB8AC3E}">
        <p14:creationId xmlns:p14="http://schemas.microsoft.com/office/powerpoint/2010/main" val="153510386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6618BF-638D-4B4E-8107-9AC108E65754}" type="slidenum">
              <a:rPr kumimoji="1" lang="ja-JP" altLang="en-US" sz="1200" b="0" i="0" u="none" strike="noStrike" kern="1200" cap="none" spc="0" normalizeH="0" baseline="0" noProof="0" smtClean="0">
                <a:ln>
                  <a:noFill/>
                </a:ln>
                <a:solidFill>
                  <a:prstClr val="black"/>
                </a:solidFill>
                <a:effectLst/>
                <a:uLnTx/>
                <a:uFillTx/>
                <a:latin typeface="Calibri" panose="020F0502020204030204"/>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1" lang="ja-JP" altLang="en-US" sz="12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endParaRPr>
          </a:p>
        </p:txBody>
      </p:sp>
    </p:spTree>
    <p:extLst>
      <p:ext uri="{BB962C8B-B14F-4D97-AF65-F5344CB8AC3E}">
        <p14:creationId xmlns:p14="http://schemas.microsoft.com/office/powerpoint/2010/main" val="23065625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54E77E6D-4318-4181-B329-ED3A8DAEF872}" type="slidenum">
              <a:rPr kumimoji="1" lang="ja-JP" altLang="en-US" smtClean="0"/>
              <a:t>8</a:t>
            </a:fld>
            <a:endParaRPr kumimoji="1" lang="ja-JP" altLang="en-US"/>
          </a:p>
        </p:txBody>
      </p:sp>
    </p:spTree>
    <p:extLst>
      <p:ext uri="{BB962C8B-B14F-4D97-AF65-F5344CB8AC3E}">
        <p14:creationId xmlns:p14="http://schemas.microsoft.com/office/powerpoint/2010/main" val="409236170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6618BF-638D-4B4E-8107-9AC108E65754}" type="slidenum">
              <a:rPr kumimoji="1" lang="ja-JP" altLang="en-US" sz="1200" b="0" i="0" u="none" strike="noStrike" kern="1200" cap="none" spc="0" normalizeH="0" baseline="0" noProof="0" smtClean="0">
                <a:ln>
                  <a:noFill/>
                </a:ln>
                <a:solidFill>
                  <a:prstClr val="black"/>
                </a:solidFill>
                <a:effectLst/>
                <a:uLnTx/>
                <a:uFillTx/>
                <a:latin typeface="Calibri" panose="020F0502020204030204"/>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1" lang="ja-JP" altLang="en-US" sz="12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endParaRPr>
          </a:p>
        </p:txBody>
      </p:sp>
    </p:spTree>
    <p:extLst>
      <p:ext uri="{BB962C8B-B14F-4D97-AF65-F5344CB8AC3E}">
        <p14:creationId xmlns:p14="http://schemas.microsoft.com/office/powerpoint/2010/main" val="9861503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6618BF-638D-4B4E-8107-9AC108E65754}" type="slidenum">
              <a:rPr kumimoji="1" lang="ja-JP" altLang="en-US" sz="1200" b="0" i="0" u="none" strike="noStrike" kern="1200" cap="none" spc="0" normalizeH="0" baseline="0" noProof="0" smtClean="0">
                <a:ln>
                  <a:noFill/>
                </a:ln>
                <a:solidFill>
                  <a:prstClr val="black"/>
                </a:solidFill>
                <a:effectLst/>
                <a:uLnTx/>
                <a:uFillTx/>
                <a:latin typeface="Calibri" panose="020F0502020204030204"/>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1" lang="ja-JP" altLang="en-US" sz="12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endParaRPr>
          </a:p>
        </p:txBody>
      </p:sp>
    </p:spTree>
    <p:extLst>
      <p:ext uri="{BB962C8B-B14F-4D97-AF65-F5344CB8AC3E}">
        <p14:creationId xmlns:p14="http://schemas.microsoft.com/office/powerpoint/2010/main" val="196626331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6618BF-638D-4B4E-8107-9AC108E65754}" type="slidenum">
              <a:rPr kumimoji="1" lang="ja-JP" altLang="en-US" sz="1200" b="0" i="0" u="none" strike="noStrike" kern="1200" cap="none" spc="0" normalizeH="0" baseline="0" noProof="0" smtClean="0">
                <a:ln>
                  <a:noFill/>
                </a:ln>
                <a:solidFill>
                  <a:prstClr val="black"/>
                </a:solidFill>
                <a:effectLst/>
                <a:uLnTx/>
                <a:uFillTx/>
                <a:latin typeface="Calibri" panose="020F0502020204030204"/>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1" lang="ja-JP" altLang="en-US" sz="12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endParaRPr>
          </a:p>
        </p:txBody>
      </p:sp>
    </p:spTree>
    <p:extLst>
      <p:ext uri="{BB962C8B-B14F-4D97-AF65-F5344CB8AC3E}">
        <p14:creationId xmlns:p14="http://schemas.microsoft.com/office/powerpoint/2010/main" val="62772269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E77E6D-4318-4181-B329-ED3A8DAEF872}" type="slidenum">
              <a:rPr kumimoji="1" lang="ja-JP" altLang="en-US" sz="1200" b="0" i="0" u="none" strike="noStrike" kern="1200" cap="none" spc="0" normalizeH="0" baseline="0" noProof="0" smtClean="0">
                <a:ln>
                  <a:noFill/>
                </a:ln>
                <a:solidFill>
                  <a:prstClr val="black"/>
                </a:solidFill>
                <a:effectLst/>
                <a:uLnTx/>
                <a:uFillTx/>
                <a:latin typeface="Calibri" panose="020F0502020204030204"/>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1" lang="ja-JP" altLang="en-US" sz="12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endParaRPr>
          </a:p>
        </p:txBody>
      </p:sp>
    </p:spTree>
    <p:extLst>
      <p:ext uri="{BB962C8B-B14F-4D97-AF65-F5344CB8AC3E}">
        <p14:creationId xmlns:p14="http://schemas.microsoft.com/office/powerpoint/2010/main" val="290410316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E77E6D-4318-4181-B329-ED3A8DAEF872}" type="slidenum">
              <a:rPr kumimoji="1" lang="ja-JP" altLang="en-US" sz="1200" b="0" i="0" u="none" strike="noStrike" kern="1200" cap="none" spc="0" normalizeH="0" baseline="0" noProof="0" smtClean="0">
                <a:ln>
                  <a:noFill/>
                </a:ln>
                <a:solidFill>
                  <a:prstClr val="black"/>
                </a:solidFill>
                <a:effectLst/>
                <a:uLnTx/>
                <a:uFillTx/>
                <a:latin typeface="Calibri" panose="020F0502020204030204"/>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1" lang="ja-JP" altLang="en-US" sz="12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endParaRPr>
          </a:p>
        </p:txBody>
      </p:sp>
    </p:spTree>
    <p:extLst>
      <p:ext uri="{BB962C8B-B14F-4D97-AF65-F5344CB8AC3E}">
        <p14:creationId xmlns:p14="http://schemas.microsoft.com/office/powerpoint/2010/main" val="90928473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6618BF-638D-4B4E-8107-9AC108E65754}" type="slidenum">
              <a:rPr kumimoji="1" lang="ja-JP" altLang="en-US" sz="1200" b="0" i="0" u="none" strike="noStrike" kern="1200" cap="none" spc="0" normalizeH="0" baseline="0" noProof="0" smtClean="0">
                <a:ln>
                  <a:noFill/>
                </a:ln>
                <a:solidFill>
                  <a:prstClr val="black"/>
                </a:solidFill>
                <a:effectLst/>
                <a:uLnTx/>
                <a:uFillTx/>
                <a:latin typeface="Calibri" panose="020F0502020204030204"/>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1" lang="ja-JP" altLang="en-US" sz="12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endParaRPr>
          </a:p>
        </p:txBody>
      </p:sp>
    </p:spTree>
    <p:extLst>
      <p:ext uri="{BB962C8B-B14F-4D97-AF65-F5344CB8AC3E}">
        <p14:creationId xmlns:p14="http://schemas.microsoft.com/office/powerpoint/2010/main" val="109619054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marL="0" marR="0" lvl="0" indent="0" algn="r" defTabSz="906445" rtl="0" eaLnBrk="1" fontAlgn="auto" latinLnBrk="0" hangingPunct="1">
              <a:lnSpc>
                <a:spcPct val="100000"/>
              </a:lnSpc>
              <a:spcBef>
                <a:spcPts val="0"/>
              </a:spcBef>
              <a:spcAft>
                <a:spcPts val="0"/>
              </a:spcAft>
              <a:buClrTx/>
              <a:buSzTx/>
              <a:buFontTx/>
              <a:buNone/>
              <a:tabLst/>
              <a:defRPr/>
            </a:pPr>
            <a:fld id="{F46618BF-638D-4B4E-8107-9AC108E65754}" type="slidenum">
              <a:rPr kumimoji="1" lang="ja-JP" altLang="en-US" sz="12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rPr>
              <a:pPr marL="0" marR="0" lvl="0" indent="0" algn="r" defTabSz="906445" rtl="0" eaLnBrk="1" fontAlgn="auto" latinLnBrk="0" hangingPunct="1">
                <a:lnSpc>
                  <a:spcPct val="100000"/>
                </a:lnSpc>
                <a:spcBef>
                  <a:spcPts val="0"/>
                </a:spcBef>
                <a:spcAft>
                  <a:spcPts val="0"/>
                </a:spcAft>
                <a:buClrTx/>
                <a:buSzTx/>
                <a:buFontTx/>
                <a:buNone/>
                <a:tabLst/>
                <a:defRPr/>
              </a:pPr>
              <a:t>89</a:t>
            </a:fld>
            <a:endParaRPr kumimoji="1" lang="ja-JP" altLang="en-US" sz="12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endParaRPr>
          </a:p>
        </p:txBody>
      </p:sp>
    </p:spTree>
    <p:extLst>
      <p:ext uri="{BB962C8B-B14F-4D97-AF65-F5344CB8AC3E}">
        <p14:creationId xmlns:p14="http://schemas.microsoft.com/office/powerpoint/2010/main" val="47603281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marL="0" marR="0" lvl="0" indent="0" algn="r" defTabSz="906445" rtl="0" eaLnBrk="1" fontAlgn="auto" latinLnBrk="0" hangingPunct="1">
              <a:lnSpc>
                <a:spcPct val="100000"/>
              </a:lnSpc>
              <a:spcBef>
                <a:spcPts val="0"/>
              </a:spcBef>
              <a:spcAft>
                <a:spcPts val="0"/>
              </a:spcAft>
              <a:buClrTx/>
              <a:buSzTx/>
              <a:buFontTx/>
              <a:buNone/>
              <a:tabLst/>
              <a:defRPr/>
            </a:pPr>
            <a:fld id="{54E77E6D-4318-4181-B329-ED3A8DAEF872}" type="slidenum">
              <a:rPr kumimoji="1" lang="ja-JP" altLang="en-US" sz="12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rPr>
              <a:pPr marL="0" marR="0" lvl="0" indent="0" algn="r" defTabSz="906445" rtl="0" eaLnBrk="1" fontAlgn="auto" latinLnBrk="0" hangingPunct="1">
                <a:lnSpc>
                  <a:spcPct val="100000"/>
                </a:lnSpc>
                <a:spcBef>
                  <a:spcPts val="0"/>
                </a:spcBef>
                <a:spcAft>
                  <a:spcPts val="0"/>
                </a:spcAft>
                <a:buClrTx/>
                <a:buSzTx/>
                <a:buFontTx/>
                <a:buNone/>
                <a:tabLst/>
                <a:defRPr/>
              </a:pPr>
              <a:t>92</a:t>
            </a:fld>
            <a:endParaRPr kumimoji="1" lang="ja-JP" altLang="en-US" sz="12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endParaRPr>
          </a:p>
        </p:txBody>
      </p:sp>
    </p:spTree>
    <p:extLst>
      <p:ext uri="{BB962C8B-B14F-4D97-AF65-F5344CB8AC3E}">
        <p14:creationId xmlns:p14="http://schemas.microsoft.com/office/powerpoint/2010/main" val="298416333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marL="0" marR="0" lvl="0" indent="0" algn="r" defTabSz="906445" rtl="0" eaLnBrk="1" fontAlgn="auto" latinLnBrk="0" hangingPunct="1">
              <a:lnSpc>
                <a:spcPct val="100000"/>
              </a:lnSpc>
              <a:spcBef>
                <a:spcPts val="0"/>
              </a:spcBef>
              <a:spcAft>
                <a:spcPts val="0"/>
              </a:spcAft>
              <a:buClrTx/>
              <a:buSzTx/>
              <a:buFontTx/>
              <a:buNone/>
              <a:tabLst/>
              <a:defRPr/>
            </a:pPr>
            <a:fld id="{54E77E6D-4318-4181-B329-ED3A8DAEF872}" type="slidenum">
              <a:rPr kumimoji="1" lang="ja-JP" altLang="en-US" sz="12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rPr>
              <a:pPr marL="0" marR="0" lvl="0" indent="0" algn="r" defTabSz="906445" rtl="0" eaLnBrk="1" fontAlgn="auto" latinLnBrk="0" hangingPunct="1">
                <a:lnSpc>
                  <a:spcPct val="100000"/>
                </a:lnSpc>
                <a:spcBef>
                  <a:spcPts val="0"/>
                </a:spcBef>
                <a:spcAft>
                  <a:spcPts val="0"/>
                </a:spcAft>
                <a:buClrTx/>
                <a:buSzTx/>
                <a:buFontTx/>
                <a:buNone/>
                <a:tabLst/>
                <a:defRPr/>
              </a:pPr>
              <a:t>93</a:t>
            </a:fld>
            <a:endParaRPr kumimoji="1" lang="ja-JP" altLang="en-US" sz="12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endParaRPr>
          </a:p>
        </p:txBody>
      </p:sp>
    </p:spTree>
    <p:extLst>
      <p:ext uri="{BB962C8B-B14F-4D97-AF65-F5344CB8AC3E}">
        <p14:creationId xmlns:p14="http://schemas.microsoft.com/office/powerpoint/2010/main" val="377639056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marL="0" marR="0" lvl="0" indent="0" algn="r" defTabSz="906445" rtl="0" eaLnBrk="1" fontAlgn="auto" latinLnBrk="0" hangingPunct="1">
              <a:lnSpc>
                <a:spcPct val="100000"/>
              </a:lnSpc>
              <a:spcBef>
                <a:spcPts val="0"/>
              </a:spcBef>
              <a:spcAft>
                <a:spcPts val="0"/>
              </a:spcAft>
              <a:buClrTx/>
              <a:buSzTx/>
              <a:buFontTx/>
              <a:buNone/>
              <a:tabLst/>
              <a:defRPr/>
            </a:pPr>
            <a:fld id="{54E77E6D-4318-4181-B329-ED3A8DAEF872}" type="slidenum">
              <a:rPr kumimoji="1" lang="ja-JP" altLang="en-US" sz="12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rPr>
              <a:pPr marL="0" marR="0" lvl="0" indent="0" algn="r" defTabSz="906445" rtl="0" eaLnBrk="1" fontAlgn="auto" latinLnBrk="0" hangingPunct="1">
                <a:lnSpc>
                  <a:spcPct val="100000"/>
                </a:lnSpc>
                <a:spcBef>
                  <a:spcPts val="0"/>
                </a:spcBef>
                <a:spcAft>
                  <a:spcPts val="0"/>
                </a:spcAft>
                <a:buClrTx/>
                <a:buSzTx/>
                <a:buFontTx/>
                <a:buNone/>
                <a:tabLst/>
                <a:defRPr/>
              </a:pPr>
              <a:t>94</a:t>
            </a:fld>
            <a:endParaRPr kumimoji="1" lang="ja-JP" altLang="en-US" sz="12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endParaRPr>
          </a:p>
        </p:txBody>
      </p:sp>
    </p:spTree>
    <p:extLst>
      <p:ext uri="{BB962C8B-B14F-4D97-AF65-F5344CB8AC3E}">
        <p14:creationId xmlns:p14="http://schemas.microsoft.com/office/powerpoint/2010/main" val="12006967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4E77E6D-4318-4181-B329-ED3A8DAEF872}" type="slidenum">
              <a:rPr kumimoji="1" lang="ja-JP" altLang="en-US" smtClean="0"/>
              <a:t>9</a:t>
            </a:fld>
            <a:endParaRPr kumimoji="1" lang="ja-JP" altLang="en-US" dirty="0"/>
          </a:p>
        </p:txBody>
      </p:sp>
    </p:spTree>
    <p:extLst>
      <p:ext uri="{BB962C8B-B14F-4D97-AF65-F5344CB8AC3E}">
        <p14:creationId xmlns:p14="http://schemas.microsoft.com/office/powerpoint/2010/main" val="348895544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6813" y="1243013"/>
            <a:ext cx="4473575"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66D2B3-7F21-4C6B-9577-734DFFB173EB}" type="slidenum">
              <a:rPr kumimoji="1" lang="ja-JP" altLang="en-US" sz="1200" b="0" i="0" u="none" strike="noStrike" kern="1200" cap="none" spc="0" normalizeH="0" baseline="0" noProof="0" smtClean="0">
                <a:ln>
                  <a:noFill/>
                </a:ln>
                <a:solidFill>
                  <a:prstClr val="black"/>
                </a:solidFill>
                <a:effectLst/>
                <a:uLnTx/>
                <a:uFillTx/>
                <a:latin typeface="Calibri" panose="020F0502020204030204"/>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1" lang="ja-JP" altLang="en-US" sz="12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endParaRPr>
          </a:p>
        </p:txBody>
      </p:sp>
    </p:spTree>
    <p:extLst>
      <p:ext uri="{BB962C8B-B14F-4D97-AF65-F5344CB8AC3E}">
        <p14:creationId xmlns:p14="http://schemas.microsoft.com/office/powerpoint/2010/main" val="88922355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6813" y="1243013"/>
            <a:ext cx="4473575" cy="33543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66D2B3-7F21-4C6B-9577-734DFFB173EB}" type="slidenum">
              <a:rPr kumimoji="1" lang="ja-JP" altLang="en-US" sz="1200" b="0" i="0" u="none" strike="noStrike" kern="1200" cap="none" spc="0" normalizeH="0" baseline="0" noProof="0" smtClean="0">
                <a:ln>
                  <a:noFill/>
                </a:ln>
                <a:solidFill>
                  <a:prstClr val="black"/>
                </a:solidFill>
                <a:effectLst/>
                <a:uLnTx/>
                <a:uFillTx/>
                <a:latin typeface="Calibri" panose="020F0502020204030204"/>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1" lang="ja-JP" altLang="en-US" sz="12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endParaRPr>
          </a:p>
        </p:txBody>
      </p:sp>
    </p:spTree>
    <p:extLst>
      <p:ext uri="{BB962C8B-B14F-4D97-AF65-F5344CB8AC3E}">
        <p14:creationId xmlns:p14="http://schemas.microsoft.com/office/powerpoint/2010/main" val="27820054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6618BF-638D-4B4E-8107-9AC108E65754}" type="slidenum">
              <a:rPr kumimoji="1" lang="ja-JP" altLang="en-US" sz="1200" b="0" i="0" u="none" strike="noStrike" kern="1200" cap="none" spc="0" normalizeH="0" baseline="0" noProof="0" smtClean="0">
                <a:ln>
                  <a:noFill/>
                </a:ln>
                <a:solidFill>
                  <a:prstClr val="black"/>
                </a:solidFill>
                <a:effectLst/>
                <a:uLnTx/>
                <a:uFillTx/>
                <a:latin typeface="Calibri" panose="020F0502020204030204"/>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1" lang="ja-JP" altLang="en-US" sz="12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endParaRPr>
          </a:p>
        </p:txBody>
      </p:sp>
    </p:spTree>
    <p:extLst>
      <p:ext uri="{BB962C8B-B14F-4D97-AF65-F5344CB8AC3E}">
        <p14:creationId xmlns:p14="http://schemas.microsoft.com/office/powerpoint/2010/main" val="408633329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E47704-DA29-41EA-9615-E30FD9C8010D}" type="slidenum">
              <a:rPr kumimoji="1" lang="ja-JP" altLang="en-US" sz="1200" b="0" i="0" u="none" strike="noStrike" kern="1200" cap="none" spc="0" normalizeH="0" baseline="0" noProof="0" smtClean="0">
                <a:ln>
                  <a:noFill/>
                </a:ln>
                <a:solidFill>
                  <a:prstClr val="black"/>
                </a:solidFill>
                <a:effectLst/>
                <a:uLnTx/>
                <a:uFillTx/>
                <a:latin typeface="Calibri" panose="020F0502020204030204"/>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110</a:t>
            </a:fld>
            <a:endParaRPr kumimoji="1" lang="ja-JP" altLang="en-US" sz="12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endParaRPr>
          </a:p>
        </p:txBody>
      </p:sp>
    </p:spTree>
    <p:extLst>
      <p:ext uri="{BB962C8B-B14F-4D97-AF65-F5344CB8AC3E}">
        <p14:creationId xmlns:p14="http://schemas.microsoft.com/office/powerpoint/2010/main" val="223227286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E77E6D-4318-4181-B329-ED3A8DAEF872}" type="slidenum">
              <a:rPr kumimoji="1" lang="ja-JP" altLang="en-US" sz="1200" b="0" i="0" u="none" strike="noStrike" kern="1200" cap="none" spc="0" normalizeH="0" baseline="0" noProof="0" smtClean="0">
                <a:ln>
                  <a:noFill/>
                </a:ln>
                <a:solidFill>
                  <a:prstClr val="black"/>
                </a:solidFill>
                <a:effectLst/>
                <a:uLnTx/>
                <a:uFillTx/>
                <a:latin typeface="Calibri" panose="020F0502020204030204"/>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123</a:t>
            </a:fld>
            <a:endParaRPr kumimoji="1" lang="ja-JP" altLang="en-US" sz="12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endParaRPr>
          </a:p>
        </p:txBody>
      </p:sp>
    </p:spTree>
    <p:extLst>
      <p:ext uri="{BB962C8B-B14F-4D97-AF65-F5344CB8AC3E}">
        <p14:creationId xmlns:p14="http://schemas.microsoft.com/office/powerpoint/2010/main" val="302028790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E77E6D-4318-4181-B329-ED3A8DAEF872}" type="slidenum">
              <a:rPr kumimoji="1" lang="ja-JP" altLang="en-US" sz="1200" b="0" i="0" u="none" strike="noStrike" kern="1200" cap="none" spc="0" normalizeH="0" baseline="0" noProof="0" smtClean="0">
                <a:ln>
                  <a:noFill/>
                </a:ln>
                <a:solidFill>
                  <a:prstClr val="black"/>
                </a:solidFill>
                <a:effectLst/>
                <a:uLnTx/>
                <a:uFillTx/>
                <a:latin typeface="Calibri" panose="020F0502020204030204"/>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136</a:t>
            </a:fld>
            <a:endParaRPr kumimoji="1" lang="ja-JP" altLang="en-US" sz="12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endParaRPr>
          </a:p>
        </p:txBody>
      </p:sp>
    </p:spTree>
    <p:extLst>
      <p:ext uri="{BB962C8B-B14F-4D97-AF65-F5344CB8AC3E}">
        <p14:creationId xmlns:p14="http://schemas.microsoft.com/office/powerpoint/2010/main" val="419831980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E77E6D-4318-4181-B329-ED3A8DAEF872}" type="slidenum">
              <a:rPr kumimoji="1" lang="ja-JP" altLang="en-US" sz="1200" b="0" i="0" u="none" strike="noStrike" kern="1200" cap="none" spc="0" normalizeH="0" baseline="0" noProof="0" smtClean="0">
                <a:ln>
                  <a:noFill/>
                </a:ln>
                <a:solidFill>
                  <a:prstClr val="black"/>
                </a:solidFill>
                <a:effectLst/>
                <a:uLnTx/>
                <a:uFillTx/>
                <a:latin typeface="Calibri" panose="020F0502020204030204"/>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137</a:t>
            </a:fld>
            <a:endParaRPr kumimoji="1" lang="ja-JP" altLang="en-US" sz="12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endParaRPr>
          </a:p>
        </p:txBody>
      </p:sp>
    </p:spTree>
    <p:extLst>
      <p:ext uri="{BB962C8B-B14F-4D97-AF65-F5344CB8AC3E}">
        <p14:creationId xmlns:p14="http://schemas.microsoft.com/office/powerpoint/2010/main" val="368486375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54E77E6D-4318-4181-B329-ED3A8DAEF872}" type="slidenum">
              <a:rPr kumimoji="1" lang="ja-JP" altLang="en-US" smtClean="0"/>
              <a:t>138</a:t>
            </a:fld>
            <a:endParaRPr kumimoji="1" lang="ja-JP" altLang="en-US"/>
          </a:p>
        </p:txBody>
      </p:sp>
    </p:spTree>
    <p:extLst>
      <p:ext uri="{BB962C8B-B14F-4D97-AF65-F5344CB8AC3E}">
        <p14:creationId xmlns:p14="http://schemas.microsoft.com/office/powerpoint/2010/main" val="121355403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54E77E6D-4318-4181-B329-ED3A8DAEF872}" type="slidenum">
              <a:rPr kumimoji="1" lang="ja-JP" altLang="en-US" smtClean="0"/>
              <a:t>139</a:t>
            </a:fld>
            <a:endParaRPr kumimoji="1" lang="ja-JP" altLang="en-US"/>
          </a:p>
        </p:txBody>
      </p:sp>
    </p:spTree>
    <p:extLst>
      <p:ext uri="{BB962C8B-B14F-4D97-AF65-F5344CB8AC3E}">
        <p14:creationId xmlns:p14="http://schemas.microsoft.com/office/powerpoint/2010/main" val="236434504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54E77E6D-4318-4181-B329-ED3A8DAEF872}" type="slidenum">
              <a:rPr kumimoji="1" lang="ja-JP" altLang="en-US" smtClean="0"/>
              <a:t>140</a:t>
            </a:fld>
            <a:endParaRPr kumimoji="1" lang="ja-JP" altLang="en-US"/>
          </a:p>
        </p:txBody>
      </p:sp>
    </p:spTree>
    <p:extLst>
      <p:ext uri="{BB962C8B-B14F-4D97-AF65-F5344CB8AC3E}">
        <p14:creationId xmlns:p14="http://schemas.microsoft.com/office/powerpoint/2010/main" val="6103004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E77E6D-4318-4181-B329-ED3A8DAEF872}" type="slidenum">
              <a:rPr kumimoji="1" lang="ja-JP" altLang="en-US" sz="1200" b="0" i="0" u="none" strike="noStrike" kern="1200" cap="none" spc="0" normalizeH="0" baseline="0" noProof="0" smtClean="0">
                <a:ln>
                  <a:noFill/>
                </a:ln>
                <a:solidFill>
                  <a:prstClr val="black"/>
                </a:solidFill>
                <a:effectLst/>
                <a:uLnTx/>
                <a:uFillTx/>
                <a:latin typeface="Calibri" panose="020F0502020204030204"/>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1" lang="ja-JP" altLang="en-US" sz="12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Tree>
    <p:extLst>
      <p:ext uri="{BB962C8B-B14F-4D97-AF65-F5344CB8AC3E}">
        <p14:creationId xmlns:p14="http://schemas.microsoft.com/office/powerpoint/2010/main" val="201289434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4E77E6D-4318-4181-B329-ED3A8DAEF872}" type="slidenum">
              <a:rPr kumimoji="1" lang="ja-JP" altLang="en-US" smtClean="0"/>
              <a:t>141</a:t>
            </a:fld>
            <a:endParaRPr kumimoji="1" lang="ja-JP" altLang="en-US"/>
          </a:p>
        </p:txBody>
      </p:sp>
    </p:spTree>
    <p:extLst>
      <p:ext uri="{BB962C8B-B14F-4D97-AF65-F5344CB8AC3E}">
        <p14:creationId xmlns:p14="http://schemas.microsoft.com/office/powerpoint/2010/main" val="371078812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4E77E6D-4318-4181-B329-ED3A8DAEF872}" type="slidenum">
              <a:rPr kumimoji="1" lang="ja-JP" altLang="en-US" smtClean="0"/>
              <a:t>142</a:t>
            </a:fld>
            <a:endParaRPr kumimoji="1" lang="ja-JP" altLang="en-US"/>
          </a:p>
        </p:txBody>
      </p:sp>
    </p:spTree>
    <p:extLst>
      <p:ext uri="{BB962C8B-B14F-4D97-AF65-F5344CB8AC3E}">
        <p14:creationId xmlns:p14="http://schemas.microsoft.com/office/powerpoint/2010/main" val="224727988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54E77E6D-4318-4181-B329-ED3A8DAEF872}" type="slidenum">
              <a:rPr kumimoji="1" lang="ja-JP" altLang="en-US" smtClean="0"/>
              <a:t>143</a:t>
            </a:fld>
            <a:endParaRPr kumimoji="1" lang="ja-JP" altLang="en-US"/>
          </a:p>
        </p:txBody>
      </p:sp>
    </p:spTree>
    <p:extLst>
      <p:ext uri="{BB962C8B-B14F-4D97-AF65-F5344CB8AC3E}">
        <p14:creationId xmlns:p14="http://schemas.microsoft.com/office/powerpoint/2010/main" val="32507923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E77E6D-4318-4181-B329-ED3A8DAEF872}" type="slidenum">
              <a:rPr kumimoji="1" lang="ja-JP" altLang="en-US" sz="1200" b="0" i="0" u="none" strike="noStrike" kern="1200" cap="none" spc="0" normalizeH="0" baseline="0" noProof="0" smtClean="0">
                <a:ln>
                  <a:noFill/>
                </a:ln>
                <a:solidFill>
                  <a:prstClr val="black"/>
                </a:solidFill>
                <a:effectLst/>
                <a:uLnTx/>
                <a:uFillTx/>
                <a:latin typeface="Calibri" panose="020F0502020204030204"/>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1" lang="ja-JP" altLang="en-US" sz="12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Tree>
    <p:extLst>
      <p:ext uri="{BB962C8B-B14F-4D97-AF65-F5344CB8AC3E}">
        <p14:creationId xmlns:p14="http://schemas.microsoft.com/office/powerpoint/2010/main" val="29515250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4E77E6D-4318-4181-B329-ED3A8DAEF872}" type="slidenum">
              <a:rPr kumimoji="1" lang="ja-JP" altLang="en-US" smtClean="0"/>
              <a:t>12</a:t>
            </a:fld>
            <a:endParaRPr kumimoji="1" lang="ja-JP" altLang="en-US" dirty="0"/>
          </a:p>
        </p:txBody>
      </p:sp>
    </p:spTree>
    <p:extLst>
      <p:ext uri="{BB962C8B-B14F-4D97-AF65-F5344CB8AC3E}">
        <p14:creationId xmlns:p14="http://schemas.microsoft.com/office/powerpoint/2010/main" val="39574254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022A0DD3-9BE1-434A-B3C5-F94A72C0C3C5}" type="datetime1">
              <a:rPr kumimoji="1" lang="ja-JP" altLang="en-US" smtClean="0"/>
              <a:t>2023/6/27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38CA411-231B-42B9-AF63-97A64194AA60}" type="slidenum">
              <a:rPr kumimoji="1" lang="ja-JP" altLang="en-US" smtClean="0"/>
              <a:t>‹#›</a:t>
            </a:fld>
            <a:endParaRPr kumimoji="1" lang="ja-JP" altLang="en-US"/>
          </a:p>
        </p:txBody>
      </p:sp>
    </p:spTree>
    <p:extLst>
      <p:ext uri="{BB962C8B-B14F-4D97-AF65-F5344CB8AC3E}">
        <p14:creationId xmlns:p14="http://schemas.microsoft.com/office/powerpoint/2010/main" val="32462660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2753403D-7178-4A7F-AA01-C29202162250}" type="datetime1">
              <a:rPr kumimoji="1" lang="ja-JP" altLang="en-US" smtClean="0"/>
              <a:t>2023/6/27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a:xfrm>
            <a:off x="6991350" y="6356351"/>
            <a:ext cx="2057400" cy="365125"/>
          </a:xfrm>
        </p:spPr>
        <p:txBody>
          <a:bodyPr/>
          <a:lstStyle/>
          <a:p>
            <a:fld id="{138CA411-231B-42B9-AF63-97A64194AA60}" type="slidenum">
              <a:rPr kumimoji="1" lang="ja-JP" altLang="en-US" smtClean="0"/>
              <a:t>‹#›</a:t>
            </a:fld>
            <a:endParaRPr kumimoji="1" lang="ja-JP" altLang="en-US"/>
          </a:p>
        </p:txBody>
      </p:sp>
    </p:spTree>
    <p:extLst>
      <p:ext uri="{BB962C8B-B14F-4D97-AF65-F5344CB8AC3E}">
        <p14:creationId xmlns:p14="http://schemas.microsoft.com/office/powerpoint/2010/main" val="28454397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06AE2F87-0EA5-4DF7-A13A-AFC5DB1CD2F1}" type="datetime1">
              <a:rPr kumimoji="1" lang="ja-JP" altLang="en-US" smtClean="0"/>
              <a:t>2023/6/27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a:xfrm>
            <a:off x="6991350" y="6356351"/>
            <a:ext cx="2057400" cy="365125"/>
          </a:xfrm>
        </p:spPr>
        <p:txBody>
          <a:bodyPr/>
          <a:lstStyle/>
          <a:p>
            <a:fld id="{138CA411-231B-42B9-AF63-97A64194AA60}" type="slidenum">
              <a:rPr kumimoji="1" lang="ja-JP" altLang="en-US" smtClean="0"/>
              <a:t>‹#›</a:t>
            </a:fld>
            <a:endParaRPr kumimoji="1" lang="ja-JP" altLang="en-US"/>
          </a:p>
        </p:txBody>
      </p:sp>
    </p:spTree>
    <p:extLst>
      <p:ext uri="{BB962C8B-B14F-4D97-AF65-F5344CB8AC3E}">
        <p14:creationId xmlns:p14="http://schemas.microsoft.com/office/powerpoint/2010/main" val="18795875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022A0DD3-9BE1-434A-B3C5-F94A72C0C3C5}" type="datetime1">
              <a:rPr kumimoji="1" lang="ja-JP" altLang="en-US" smtClean="0"/>
              <a:t>2023/6/27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38CA411-231B-42B9-AF63-97A64194AA60}" type="slidenum">
              <a:rPr kumimoji="1" lang="ja-JP" altLang="en-US" smtClean="0"/>
              <a:t>‹#›</a:t>
            </a:fld>
            <a:endParaRPr kumimoji="1" lang="ja-JP" altLang="en-US"/>
          </a:p>
        </p:txBody>
      </p:sp>
    </p:spTree>
    <p:extLst>
      <p:ext uri="{BB962C8B-B14F-4D97-AF65-F5344CB8AC3E}">
        <p14:creationId xmlns:p14="http://schemas.microsoft.com/office/powerpoint/2010/main" val="41169424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0B210623-3CBD-4F43-9F34-52734F8E97B4}" type="datetime1">
              <a:rPr kumimoji="1" lang="ja-JP" altLang="en-US" smtClean="0"/>
              <a:t>2023/6/27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a:xfrm>
            <a:off x="7086600" y="6483071"/>
            <a:ext cx="2057400" cy="365125"/>
          </a:xfrm>
        </p:spPr>
        <p:txBody>
          <a:bodyPr/>
          <a:lstStyle>
            <a:lvl1pPr>
              <a:defRPr sz="1400" b="1">
                <a:solidFill>
                  <a:schemeClr val="tx1"/>
                </a:solidFill>
              </a:defRPr>
            </a:lvl1pPr>
          </a:lstStyle>
          <a:p>
            <a:fld id="{138CA411-231B-42B9-AF63-97A64194AA60}" type="slidenum">
              <a:rPr lang="ja-JP" altLang="en-US" smtClean="0"/>
              <a:pPr/>
              <a:t>‹#›</a:t>
            </a:fld>
            <a:endParaRPr lang="ja-JP" altLang="en-US"/>
          </a:p>
        </p:txBody>
      </p:sp>
    </p:spTree>
    <p:extLst>
      <p:ext uri="{BB962C8B-B14F-4D97-AF65-F5344CB8AC3E}">
        <p14:creationId xmlns:p14="http://schemas.microsoft.com/office/powerpoint/2010/main" val="42215884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9727EFD5-B163-4F6F-B2A2-147796A3BB0D}" type="datetime1">
              <a:rPr kumimoji="1" lang="ja-JP" altLang="en-US" smtClean="0"/>
              <a:t>2023/6/27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38CA411-231B-42B9-AF63-97A64194AA60}" type="slidenum">
              <a:rPr kumimoji="1" lang="ja-JP" altLang="en-US" smtClean="0"/>
              <a:t>‹#›</a:t>
            </a:fld>
            <a:endParaRPr kumimoji="1" lang="ja-JP" altLang="en-US"/>
          </a:p>
        </p:txBody>
      </p:sp>
    </p:spTree>
    <p:extLst>
      <p:ext uri="{BB962C8B-B14F-4D97-AF65-F5344CB8AC3E}">
        <p14:creationId xmlns:p14="http://schemas.microsoft.com/office/powerpoint/2010/main" val="21968275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9050C2A8-3715-4A88-8B4F-F4D97863204A}" type="datetime1">
              <a:rPr kumimoji="1" lang="ja-JP" altLang="en-US" smtClean="0"/>
              <a:t>2023/6/27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138CA411-231B-42B9-AF63-97A64194AA60}" type="slidenum">
              <a:rPr kumimoji="1" lang="ja-JP" altLang="en-US" smtClean="0"/>
              <a:t>‹#›</a:t>
            </a:fld>
            <a:endParaRPr kumimoji="1" lang="ja-JP" altLang="en-US"/>
          </a:p>
        </p:txBody>
      </p:sp>
    </p:spTree>
    <p:extLst>
      <p:ext uri="{BB962C8B-B14F-4D97-AF65-F5344CB8AC3E}">
        <p14:creationId xmlns:p14="http://schemas.microsoft.com/office/powerpoint/2010/main" val="4991248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FF7410F1-04B7-4295-80C1-0D17FE7A40E6}" type="datetime1">
              <a:rPr kumimoji="1" lang="ja-JP" altLang="en-US" smtClean="0"/>
              <a:t>2023/6/27</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138CA411-231B-42B9-AF63-97A64194AA60}" type="slidenum">
              <a:rPr kumimoji="1" lang="ja-JP" altLang="en-US" smtClean="0"/>
              <a:t>‹#›</a:t>
            </a:fld>
            <a:endParaRPr kumimoji="1" lang="ja-JP" altLang="en-US"/>
          </a:p>
        </p:txBody>
      </p:sp>
    </p:spTree>
    <p:extLst>
      <p:ext uri="{BB962C8B-B14F-4D97-AF65-F5344CB8AC3E}">
        <p14:creationId xmlns:p14="http://schemas.microsoft.com/office/powerpoint/2010/main" val="8451835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3E20DAAA-6F0D-4F4D-81EF-262D2DE17FEB}" type="datetime1">
              <a:rPr kumimoji="1" lang="ja-JP" altLang="en-US" smtClean="0"/>
              <a:t>2023/6/27</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138CA411-231B-42B9-AF63-97A64194AA60}" type="slidenum">
              <a:rPr kumimoji="1" lang="ja-JP" altLang="en-US" smtClean="0"/>
              <a:t>‹#›</a:t>
            </a:fld>
            <a:endParaRPr kumimoji="1" lang="ja-JP" altLang="en-US"/>
          </a:p>
        </p:txBody>
      </p:sp>
    </p:spTree>
    <p:extLst>
      <p:ext uri="{BB962C8B-B14F-4D97-AF65-F5344CB8AC3E}">
        <p14:creationId xmlns:p14="http://schemas.microsoft.com/office/powerpoint/2010/main" val="22168423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DFE773A-140F-41CA-A459-B2C318B78BEA}" type="datetime1">
              <a:rPr kumimoji="1" lang="ja-JP" altLang="en-US" smtClean="0"/>
              <a:t>2023/6/27</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a:xfrm>
            <a:off x="6991350" y="6356351"/>
            <a:ext cx="2057400" cy="365125"/>
          </a:xfrm>
        </p:spPr>
        <p:txBody>
          <a:bodyPr/>
          <a:lstStyle/>
          <a:p>
            <a:fld id="{138CA411-231B-42B9-AF63-97A64194AA60}" type="slidenum">
              <a:rPr kumimoji="1" lang="ja-JP" altLang="en-US" smtClean="0"/>
              <a:t>‹#›</a:t>
            </a:fld>
            <a:endParaRPr kumimoji="1" lang="ja-JP" altLang="en-US"/>
          </a:p>
        </p:txBody>
      </p:sp>
    </p:spTree>
    <p:extLst>
      <p:ext uri="{BB962C8B-B14F-4D97-AF65-F5344CB8AC3E}">
        <p14:creationId xmlns:p14="http://schemas.microsoft.com/office/powerpoint/2010/main" val="38690935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4D6DC7E3-6791-4364-B33D-BE68892D1C90}" type="datetime1">
              <a:rPr kumimoji="1" lang="ja-JP" altLang="en-US" smtClean="0"/>
              <a:t>2023/6/27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a:xfrm>
            <a:off x="6978650" y="6356351"/>
            <a:ext cx="2057400" cy="365125"/>
          </a:xfrm>
        </p:spPr>
        <p:txBody>
          <a:bodyPr/>
          <a:lstStyle/>
          <a:p>
            <a:fld id="{138CA411-231B-42B9-AF63-97A64194AA60}" type="slidenum">
              <a:rPr kumimoji="1" lang="ja-JP" altLang="en-US" smtClean="0"/>
              <a:t>‹#›</a:t>
            </a:fld>
            <a:endParaRPr kumimoji="1" lang="ja-JP" altLang="en-US"/>
          </a:p>
        </p:txBody>
      </p:sp>
    </p:spTree>
    <p:extLst>
      <p:ext uri="{BB962C8B-B14F-4D97-AF65-F5344CB8AC3E}">
        <p14:creationId xmlns:p14="http://schemas.microsoft.com/office/powerpoint/2010/main" val="39252528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0B210623-3CBD-4F43-9F34-52734F8E97B4}" type="datetime1">
              <a:rPr kumimoji="1" lang="ja-JP" altLang="en-US" smtClean="0"/>
              <a:t>2023/6/27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a:xfrm>
            <a:off x="7086600" y="6483071"/>
            <a:ext cx="2057400" cy="365125"/>
          </a:xfrm>
        </p:spPr>
        <p:txBody>
          <a:bodyPr/>
          <a:lstStyle>
            <a:lvl1pPr>
              <a:defRPr sz="1400" b="1">
                <a:solidFill>
                  <a:schemeClr val="tx1"/>
                </a:solidFill>
              </a:defRPr>
            </a:lvl1pPr>
          </a:lstStyle>
          <a:p>
            <a:fld id="{138CA411-231B-42B9-AF63-97A64194AA60}" type="slidenum">
              <a:rPr lang="ja-JP" altLang="en-US" smtClean="0"/>
              <a:pPr/>
              <a:t>‹#›</a:t>
            </a:fld>
            <a:endParaRPr lang="ja-JP" altLang="en-US"/>
          </a:p>
        </p:txBody>
      </p:sp>
    </p:spTree>
    <p:extLst>
      <p:ext uri="{BB962C8B-B14F-4D97-AF65-F5344CB8AC3E}">
        <p14:creationId xmlns:p14="http://schemas.microsoft.com/office/powerpoint/2010/main" val="32969346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7B00F214-4913-4E95-A334-0AA5F53E1C52}" type="datetime1">
              <a:rPr kumimoji="1" lang="ja-JP" altLang="en-US" smtClean="0"/>
              <a:t>2023/6/27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a:xfrm>
            <a:off x="6978650" y="6356351"/>
            <a:ext cx="2057400" cy="365125"/>
          </a:xfrm>
        </p:spPr>
        <p:txBody>
          <a:bodyPr/>
          <a:lstStyle/>
          <a:p>
            <a:fld id="{138CA411-231B-42B9-AF63-97A64194AA60}" type="slidenum">
              <a:rPr kumimoji="1" lang="ja-JP" altLang="en-US" smtClean="0"/>
              <a:t>‹#›</a:t>
            </a:fld>
            <a:endParaRPr kumimoji="1" lang="ja-JP" altLang="en-US"/>
          </a:p>
        </p:txBody>
      </p:sp>
    </p:spTree>
    <p:extLst>
      <p:ext uri="{BB962C8B-B14F-4D97-AF65-F5344CB8AC3E}">
        <p14:creationId xmlns:p14="http://schemas.microsoft.com/office/powerpoint/2010/main" val="6473941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2753403D-7178-4A7F-AA01-C29202162250}" type="datetime1">
              <a:rPr kumimoji="1" lang="ja-JP" altLang="en-US" smtClean="0"/>
              <a:t>2023/6/27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a:xfrm>
            <a:off x="6991350" y="6356351"/>
            <a:ext cx="2057400" cy="365125"/>
          </a:xfrm>
        </p:spPr>
        <p:txBody>
          <a:bodyPr/>
          <a:lstStyle/>
          <a:p>
            <a:fld id="{138CA411-231B-42B9-AF63-97A64194AA60}" type="slidenum">
              <a:rPr kumimoji="1" lang="ja-JP" altLang="en-US" smtClean="0"/>
              <a:t>‹#›</a:t>
            </a:fld>
            <a:endParaRPr kumimoji="1" lang="ja-JP" altLang="en-US"/>
          </a:p>
        </p:txBody>
      </p:sp>
    </p:spTree>
    <p:extLst>
      <p:ext uri="{BB962C8B-B14F-4D97-AF65-F5344CB8AC3E}">
        <p14:creationId xmlns:p14="http://schemas.microsoft.com/office/powerpoint/2010/main" val="26160238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06AE2F87-0EA5-4DF7-A13A-AFC5DB1CD2F1}" type="datetime1">
              <a:rPr kumimoji="1" lang="ja-JP" altLang="en-US" smtClean="0"/>
              <a:t>2023/6/27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a:xfrm>
            <a:off x="6991350" y="6356351"/>
            <a:ext cx="2057400" cy="365125"/>
          </a:xfrm>
        </p:spPr>
        <p:txBody>
          <a:bodyPr/>
          <a:lstStyle/>
          <a:p>
            <a:fld id="{138CA411-231B-42B9-AF63-97A64194AA60}" type="slidenum">
              <a:rPr kumimoji="1" lang="ja-JP" altLang="en-US" smtClean="0"/>
              <a:t>‹#›</a:t>
            </a:fld>
            <a:endParaRPr kumimoji="1" lang="ja-JP" altLang="en-US"/>
          </a:p>
        </p:txBody>
      </p:sp>
    </p:spTree>
    <p:extLst>
      <p:ext uri="{BB962C8B-B14F-4D97-AF65-F5344CB8AC3E}">
        <p14:creationId xmlns:p14="http://schemas.microsoft.com/office/powerpoint/2010/main" val="5528135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9727EFD5-B163-4F6F-B2A2-147796A3BB0D}" type="datetime1">
              <a:rPr kumimoji="1" lang="ja-JP" altLang="en-US" smtClean="0"/>
              <a:t>2023/6/27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38CA411-231B-42B9-AF63-97A64194AA60}" type="slidenum">
              <a:rPr kumimoji="1" lang="ja-JP" altLang="en-US" smtClean="0"/>
              <a:t>‹#›</a:t>
            </a:fld>
            <a:endParaRPr kumimoji="1" lang="ja-JP" altLang="en-US"/>
          </a:p>
        </p:txBody>
      </p:sp>
    </p:spTree>
    <p:extLst>
      <p:ext uri="{BB962C8B-B14F-4D97-AF65-F5344CB8AC3E}">
        <p14:creationId xmlns:p14="http://schemas.microsoft.com/office/powerpoint/2010/main" val="41863663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9050C2A8-3715-4A88-8B4F-F4D97863204A}" type="datetime1">
              <a:rPr kumimoji="1" lang="ja-JP" altLang="en-US" smtClean="0"/>
              <a:t>2023/6/27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138CA411-231B-42B9-AF63-97A64194AA60}" type="slidenum">
              <a:rPr kumimoji="1" lang="ja-JP" altLang="en-US" smtClean="0"/>
              <a:t>‹#›</a:t>
            </a:fld>
            <a:endParaRPr kumimoji="1" lang="ja-JP" altLang="en-US"/>
          </a:p>
        </p:txBody>
      </p:sp>
    </p:spTree>
    <p:extLst>
      <p:ext uri="{BB962C8B-B14F-4D97-AF65-F5344CB8AC3E}">
        <p14:creationId xmlns:p14="http://schemas.microsoft.com/office/powerpoint/2010/main" val="30919425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FF7410F1-04B7-4295-80C1-0D17FE7A40E6}" type="datetime1">
              <a:rPr kumimoji="1" lang="ja-JP" altLang="en-US" smtClean="0"/>
              <a:t>2023/6/27</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138CA411-231B-42B9-AF63-97A64194AA60}" type="slidenum">
              <a:rPr kumimoji="1" lang="ja-JP" altLang="en-US" smtClean="0"/>
              <a:t>‹#›</a:t>
            </a:fld>
            <a:endParaRPr kumimoji="1" lang="ja-JP" altLang="en-US"/>
          </a:p>
        </p:txBody>
      </p:sp>
    </p:spTree>
    <p:extLst>
      <p:ext uri="{BB962C8B-B14F-4D97-AF65-F5344CB8AC3E}">
        <p14:creationId xmlns:p14="http://schemas.microsoft.com/office/powerpoint/2010/main" val="19440894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3E20DAAA-6F0D-4F4D-81EF-262D2DE17FEB}" type="datetime1">
              <a:rPr kumimoji="1" lang="ja-JP" altLang="en-US" smtClean="0"/>
              <a:t>2023/6/27</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138CA411-231B-42B9-AF63-97A64194AA60}" type="slidenum">
              <a:rPr kumimoji="1" lang="ja-JP" altLang="en-US" smtClean="0"/>
              <a:t>‹#›</a:t>
            </a:fld>
            <a:endParaRPr kumimoji="1" lang="ja-JP" altLang="en-US"/>
          </a:p>
        </p:txBody>
      </p:sp>
    </p:spTree>
    <p:extLst>
      <p:ext uri="{BB962C8B-B14F-4D97-AF65-F5344CB8AC3E}">
        <p14:creationId xmlns:p14="http://schemas.microsoft.com/office/powerpoint/2010/main" val="12617107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DFE773A-140F-41CA-A459-B2C318B78BEA}" type="datetime1">
              <a:rPr kumimoji="1" lang="ja-JP" altLang="en-US" smtClean="0"/>
              <a:t>2023/6/27</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a:xfrm>
            <a:off x="6991350" y="6356351"/>
            <a:ext cx="2057400" cy="365125"/>
          </a:xfrm>
        </p:spPr>
        <p:txBody>
          <a:bodyPr/>
          <a:lstStyle/>
          <a:p>
            <a:fld id="{138CA411-231B-42B9-AF63-97A64194AA60}" type="slidenum">
              <a:rPr kumimoji="1" lang="ja-JP" altLang="en-US" smtClean="0"/>
              <a:t>‹#›</a:t>
            </a:fld>
            <a:endParaRPr kumimoji="1" lang="ja-JP" altLang="en-US"/>
          </a:p>
        </p:txBody>
      </p:sp>
    </p:spTree>
    <p:extLst>
      <p:ext uri="{BB962C8B-B14F-4D97-AF65-F5344CB8AC3E}">
        <p14:creationId xmlns:p14="http://schemas.microsoft.com/office/powerpoint/2010/main" val="28566803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4D6DC7E3-6791-4364-B33D-BE68892D1C90}" type="datetime1">
              <a:rPr kumimoji="1" lang="ja-JP" altLang="en-US" smtClean="0"/>
              <a:t>2023/6/27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a:xfrm>
            <a:off x="6978650" y="6356351"/>
            <a:ext cx="2057400" cy="365125"/>
          </a:xfrm>
        </p:spPr>
        <p:txBody>
          <a:bodyPr/>
          <a:lstStyle/>
          <a:p>
            <a:fld id="{138CA411-231B-42B9-AF63-97A64194AA60}" type="slidenum">
              <a:rPr kumimoji="1" lang="ja-JP" altLang="en-US" smtClean="0"/>
              <a:t>‹#›</a:t>
            </a:fld>
            <a:endParaRPr kumimoji="1" lang="ja-JP" altLang="en-US"/>
          </a:p>
        </p:txBody>
      </p:sp>
    </p:spTree>
    <p:extLst>
      <p:ext uri="{BB962C8B-B14F-4D97-AF65-F5344CB8AC3E}">
        <p14:creationId xmlns:p14="http://schemas.microsoft.com/office/powerpoint/2010/main" val="33768594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7B00F214-4913-4E95-A334-0AA5F53E1C52}" type="datetime1">
              <a:rPr kumimoji="1" lang="ja-JP" altLang="en-US" smtClean="0"/>
              <a:t>2023/6/27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a:xfrm>
            <a:off x="6978650" y="6356351"/>
            <a:ext cx="2057400" cy="365125"/>
          </a:xfrm>
        </p:spPr>
        <p:txBody>
          <a:bodyPr/>
          <a:lstStyle/>
          <a:p>
            <a:fld id="{138CA411-231B-42B9-AF63-97A64194AA60}" type="slidenum">
              <a:rPr kumimoji="1" lang="ja-JP" altLang="en-US" smtClean="0"/>
              <a:t>‹#›</a:t>
            </a:fld>
            <a:endParaRPr kumimoji="1" lang="ja-JP" altLang="en-US"/>
          </a:p>
        </p:txBody>
      </p:sp>
    </p:spTree>
    <p:extLst>
      <p:ext uri="{BB962C8B-B14F-4D97-AF65-F5344CB8AC3E}">
        <p14:creationId xmlns:p14="http://schemas.microsoft.com/office/powerpoint/2010/main" val="41523143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C96DB77-9DD8-4E98-B0AC-6B6F41449550}" type="datetime1">
              <a:rPr kumimoji="1" lang="ja-JP" altLang="en-US" smtClean="0"/>
              <a:t>2023/6/27</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8CA411-231B-42B9-AF63-97A64194AA60}" type="slidenum">
              <a:rPr kumimoji="1" lang="ja-JP" altLang="en-US" smtClean="0"/>
              <a:t>‹#›</a:t>
            </a:fld>
            <a:endParaRPr kumimoji="1" lang="ja-JP" altLang="en-US"/>
          </a:p>
        </p:txBody>
      </p:sp>
    </p:spTree>
    <p:extLst>
      <p:ext uri="{BB962C8B-B14F-4D97-AF65-F5344CB8AC3E}">
        <p14:creationId xmlns:p14="http://schemas.microsoft.com/office/powerpoint/2010/main" val="357479034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C96DB77-9DD8-4E98-B0AC-6B6F41449550}" type="datetime1">
              <a:rPr kumimoji="1" lang="ja-JP" altLang="en-US" smtClean="0"/>
              <a:t>2023/6/27</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8CA411-231B-42B9-AF63-97A64194AA60}" type="slidenum">
              <a:rPr kumimoji="1" lang="ja-JP" altLang="en-US" smtClean="0"/>
              <a:t>‹#›</a:t>
            </a:fld>
            <a:endParaRPr kumimoji="1" lang="ja-JP" altLang="en-US"/>
          </a:p>
        </p:txBody>
      </p:sp>
    </p:spTree>
    <p:extLst>
      <p:ext uri="{BB962C8B-B14F-4D97-AF65-F5344CB8AC3E}">
        <p14:creationId xmlns:p14="http://schemas.microsoft.com/office/powerpoint/2010/main" val="365462441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image" Target="../media/image156.png"/><Relationship Id="rId1" Type="http://schemas.openxmlformats.org/officeDocument/2006/relationships/slideLayout" Target="../slideLayouts/slideLayout2.xml"/><Relationship Id="rId4" Type="http://schemas.openxmlformats.org/officeDocument/2006/relationships/image" Target="../media/image158.png"/></Relationships>
</file>

<file path=ppt/slides/_rels/slide101.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159.png"/><Relationship Id="rId1" Type="http://schemas.openxmlformats.org/officeDocument/2006/relationships/slideLayout" Target="../slideLayouts/slideLayout2.xml"/><Relationship Id="rId6" Type="http://schemas.openxmlformats.org/officeDocument/2006/relationships/image" Target="../media/image163.png"/><Relationship Id="rId5" Type="http://schemas.openxmlformats.org/officeDocument/2006/relationships/image" Target="../media/image162.png"/><Relationship Id="rId4" Type="http://schemas.openxmlformats.org/officeDocument/2006/relationships/image" Target="../media/image161.png"/></Relationships>
</file>

<file path=ppt/slides/_rels/slide102.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164.png"/><Relationship Id="rId1" Type="http://schemas.openxmlformats.org/officeDocument/2006/relationships/slideLayout" Target="../slideLayouts/slideLayout2.xml"/><Relationship Id="rId4" Type="http://schemas.openxmlformats.org/officeDocument/2006/relationships/image" Target="../media/image166.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167.png"/><Relationship Id="rId1" Type="http://schemas.openxmlformats.org/officeDocument/2006/relationships/slideLayout" Target="../slideLayouts/slideLayout2.xml"/><Relationship Id="rId5" Type="http://schemas.openxmlformats.org/officeDocument/2006/relationships/image" Target="../media/image170.png"/><Relationship Id="rId4" Type="http://schemas.openxmlformats.org/officeDocument/2006/relationships/image" Target="../media/image169.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image" Target="../media/image171.png"/><Relationship Id="rId1" Type="http://schemas.openxmlformats.org/officeDocument/2006/relationships/slideLayout" Target="../slideLayouts/slideLayout7.xml"/><Relationship Id="rId4" Type="http://schemas.openxmlformats.org/officeDocument/2006/relationships/image" Target="../media/image173.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image" Target="../media/image174.png"/><Relationship Id="rId1" Type="http://schemas.openxmlformats.org/officeDocument/2006/relationships/slideLayout" Target="../slideLayouts/slideLayout7.xml"/><Relationship Id="rId5" Type="http://schemas.openxmlformats.org/officeDocument/2006/relationships/image" Target="../media/image177.png"/><Relationship Id="rId4" Type="http://schemas.openxmlformats.org/officeDocument/2006/relationships/image" Target="../media/image176.png"/></Relationships>
</file>

<file path=ppt/slides/_rels/slide112.xml.rels><?xml version="1.0" encoding="UTF-8" standalone="yes"?>
<Relationships xmlns="http://schemas.openxmlformats.org/package/2006/relationships"><Relationship Id="rId3" Type="http://schemas.openxmlformats.org/officeDocument/2006/relationships/image" Target="../media/image179.tiff"/><Relationship Id="rId2" Type="http://schemas.openxmlformats.org/officeDocument/2006/relationships/image" Target="../media/image178.png"/><Relationship Id="rId1" Type="http://schemas.openxmlformats.org/officeDocument/2006/relationships/slideLayout" Target="../slideLayouts/slideLayout7.xml"/><Relationship Id="rId6" Type="http://schemas.openxmlformats.org/officeDocument/2006/relationships/image" Target="../media/image182.png"/><Relationship Id="rId5" Type="http://schemas.openxmlformats.org/officeDocument/2006/relationships/image" Target="../media/image181.png"/><Relationship Id="rId4" Type="http://schemas.openxmlformats.org/officeDocument/2006/relationships/image" Target="../media/image180.png"/></Relationships>
</file>

<file path=ppt/slides/_rels/slide113.xml.rels><?xml version="1.0" encoding="UTF-8" standalone="yes"?>
<Relationships xmlns="http://schemas.openxmlformats.org/package/2006/relationships"><Relationship Id="rId3" Type="http://schemas.openxmlformats.org/officeDocument/2006/relationships/image" Target="../media/image184.jpeg"/><Relationship Id="rId7" Type="http://schemas.openxmlformats.org/officeDocument/2006/relationships/image" Target="../media/image188.jpeg"/><Relationship Id="rId2" Type="http://schemas.openxmlformats.org/officeDocument/2006/relationships/image" Target="../media/image183.png"/><Relationship Id="rId1" Type="http://schemas.openxmlformats.org/officeDocument/2006/relationships/slideLayout" Target="../slideLayouts/slideLayout7.xml"/><Relationship Id="rId6" Type="http://schemas.openxmlformats.org/officeDocument/2006/relationships/image" Target="../media/image187.png"/><Relationship Id="rId5" Type="http://schemas.openxmlformats.org/officeDocument/2006/relationships/image" Target="../media/image186.png"/><Relationship Id="rId4" Type="http://schemas.openxmlformats.org/officeDocument/2006/relationships/image" Target="../media/image185.emf"/></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8" Type="http://schemas.openxmlformats.org/officeDocument/2006/relationships/image" Target="../media/image195.png"/><Relationship Id="rId3" Type="http://schemas.openxmlformats.org/officeDocument/2006/relationships/image" Target="../media/image190.jpeg"/><Relationship Id="rId7" Type="http://schemas.openxmlformats.org/officeDocument/2006/relationships/image" Target="../media/image194.jpeg"/><Relationship Id="rId2" Type="http://schemas.openxmlformats.org/officeDocument/2006/relationships/image" Target="../media/image189.png"/><Relationship Id="rId1" Type="http://schemas.openxmlformats.org/officeDocument/2006/relationships/slideLayout" Target="../slideLayouts/slideLayout2.xml"/><Relationship Id="rId6" Type="http://schemas.openxmlformats.org/officeDocument/2006/relationships/image" Target="../media/image193.jpeg"/><Relationship Id="rId5" Type="http://schemas.openxmlformats.org/officeDocument/2006/relationships/image" Target="../media/image192.png"/><Relationship Id="rId4" Type="http://schemas.openxmlformats.org/officeDocument/2006/relationships/image" Target="../media/image191.png"/><Relationship Id="rId9" Type="http://schemas.openxmlformats.org/officeDocument/2006/relationships/image" Target="../media/image196.png"/></Relationships>
</file>

<file path=ppt/slides/_rels/slide119.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image" Target="../media/image197.png"/><Relationship Id="rId1" Type="http://schemas.openxmlformats.org/officeDocument/2006/relationships/slideLayout" Target="../slideLayouts/slideLayout7.xml"/><Relationship Id="rId5" Type="http://schemas.openxmlformats.org/officeDocument/2006/relationships/image" Target="../media/image200.png"/><Relationship Id="rId4" Type="http://schemas.openxmlformats.org/officeDocument/2006/relationships/image" Target="../media/image199.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image" Target="../media/image201.png"/><Relationship Id="rId1" Type="http://schemas.openxmlformats.org/officeDocument/2006/relationships/slideLayout" Target="../slideLayouts/slideLayout2.xml"/><Relationship Id="rId4" Type="http://schemas.openxmlformats.org/officeDocument/2006/relationships/image" Target="../media/image203.png"/></Relationships>
</file>

<file path=ppt/slides/_rels/slide121.xml.rels><?xml version="1.0" encoding="UTF-8" standalone="yes"?>
<Relationships xmlns="http://schemas.openxmlformats.org/package/2006/relationships"><Relationship Id="rId8" Type="http://schemas.openxmlformats.org/officeDocument/2006/relationships/image" Target="../media/image210.png"/><Relationship Id="rId3" Type="http://schemas.openxmlformats.org/officeDocument/2006/relationships/image" Target="../media/image205.png"/><Relationship Id="rId7" Type="http://schemas.openxmlformats.org/officeDocument/2006/relationships/image" Target="../media/image209.png"/><Relationship Id="rId2" Type="http://schemas.openxmlformats.org/officeDocument/2006/relationships/image" Target="../media/image204.png"/><Relationship Id="rId1" Type="http://schemas.openxmlformats.org/officeDocument/2006/relationships/slideLayout" Target="../slideLayouts/slideLayout2.xml"/><Relationship Id="rId6" Type="http://schemas.openxmlformats.org/officeDocument/2006/relationships/image" Target="../media/image208.png"/><Relationship Id="rId11" Type="http://schemas.openxmlformats.org/officeDocument/2006/relationships/image" Target="../media/image213.png"/><Relationship Id="rId5" Type="http://schemas.openxmlformats.org/officeDocument/2006/relationships/image" Target="../media/image207.png"/><Relationship Id="rId10" Type="http://schemas.openxmlformats.org/officeDocument/2006/relationships/image" Target="../media/image212.png"/><Relationship Id="rId4" Type="http://schemas.openxmlformats.org/officeDocument/2006/relationships/image" Target="../media/image206.png"/><Relationship Id="rId9" Type="http://schemas.openxmlformats.org/officeDocument/2006/relationships/image" Target="../media/image211.png"/></Relationships>
</file>

<file path=ppt/slides/_rels/slide122.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image" Target="../media/image214.png"/><Relationship Id="rId1" Type="http://schemas.openxmlformats.org/officeDocument/2006/relationships/slideLayout" Target="../slideLayouts/slideLayout2.xml"/><Relationship Id="rId5" Type="http://schemas.openxmlformats.org/officeDocument/2006/relationships/image" Target="../media/image217.emf"/><Relationship Id="rId4" Type="http://schemas.openxmlformats.org/officeDocument/2006/relationships/image" Target="../media/image216.png"/></Relationships>
</file>

<file path=ppt/slides/_rels/slide12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chart" Target="../charts/chart3.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218.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219.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221.png"/><Relationship Id="rId2" Type="http://schemas.openxmlformats.org/officeDocument/2006/relationships/image" Target="../media/image220.pn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222.jpe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223.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224.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emf"/></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3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3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57.png"/></Relationships>
</file>

<file path=ppt/slides/_rels/slide3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3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3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3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4.xml.rels><?xml version="1.0" encoding="UTF-8" standalone="yes"?>
<Relationships xmlns="http://schemas.openxmlformats.org/package/2006/relationships"><Relationship Id="rId3" Type="http://schemas.openxmlformats.org/officeDocument/2006/relationships/hyperlink" Target="https://www.pref.osaka.lg.jp/kikaku/fushisyuyo/index.html"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s://www.city.osaka.lg.jp/shisei/category/3054-1-1-4-0-0-0-0-0-0.html"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5.xml"/><Relationship Id="rId1" Type="http://schemas.openxmlformats.org/officeDocument/2006/relationships/slideLayout" Target="../slideLayouts/slideLayout1.xml"/><Relationship Id="rId4" Type="http://schemas.openxmlformats.org/officeDocument/2006/relationships/image" Target="../media/image75.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image" Target="../media/image81.png"/></Relationships>
</file>

<file path=ppt/slides/_rels/slide6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49.xml"/><Relationship Id="rId1" Type="http://schemas.openxmlformats.org/officeDocument/2006/relationships/slideLayout" Target="../slideLayouts/slideLayout7.xml"/><Relationship Id="rId4" Type="http://schemas.openxmlformats.org/officeDocument/2006/relationships/image" Target="../media/image84.png"/></Relationships>
</file>

<file path=ppt/slides/_rels/slide7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50.xml"/><Relationship Id="rId1" Type="http://schemas.openxmlformats.org/officeDocument/2006/relationships/slideLayout" Target="../slideLayouts/slideLayout7.xml"/><Relationship Id="rId6" Type="http://schemas.openxmlformats.org/officeDocument/2006/relationships/image" Target="../media/image88.jpeg"/><Relationship Id="rId5" Type="http://schemas.openxmlformats.org/officeDocument/2006/relationships/image" Target="../media/image87.jpeg"/><Relationship Id="rId4" Type="http://schemas.openxmlformats.org/officeDocument/2006/relationships/image" Target="../media/image86.jpeg"/></Relationships>
</file>

<file path=ppt/slides/_rels/slide7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52.xml"/><Relationship Id="rId1" Type="http://schemas.openxmlformats.org/officeDocument/2006/relationships/slideLayout" Target="../slideLayouts/slideLayout7.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s>
</file>

<file path=ppt/slides/_rels/slide7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emf"/><Relationship Id="rId1" Type="http://schemas.openxmlformats.org/officeDocument/2006/relationships/slideLayout" Target="../slideLayouts/slideLayout2.xml"/><Relationship Id="rId5" Type="http://schemas.openxmlformats.org/officeDocument/2006/relationships/image" Target="../media/image97.png"/><Relationship Id="rId4" Type="http://schemas.openxmlformats.org/officeDocument/2006/relationships/image" Target="../media/image96.png"/></Relationships>
</file>

<file path=ppt/slides/_rels/slide77.xml.rels><?xml version="1.0" encoding="UTF-8" standalone="yes"?>
<Relationships xmlns="http://schemas.openxmlformats.org/package/2006/relationships"><Relationship Id="rId3" Type="http://schemas.openxmlformats.org/officeDocument/2006/relationships/image" Target="../media/image98.emf"/><Relationship Id="rId7" Type="http://schemas.openxmlformats.org/officeDocument/2006/relationships/image" Target="../media/image102.png"/><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png"/></Relationships>
</file>

<file path=ppt/slides/_rels/slide78.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04.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2.xml"/><Relationship Id="rId5" Type="http://schemas.openxmlformats.org/officeDocument/2006/relationships/image" Target="../media/image111.png"/><Relationship Id="rId4" Type="http://schemas.openxmlformats.org/officeDocument/2006/relationships/image" Target="../media/image110.png"/></Relationships>
</file>

<file path=ppt/slides/_rels/slide82.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8" Type="http://schemas.openxmlformats.org/officeDocument/2006/relationships/image" Target="../media/image119.png"/><Relationship Id="rId13" Type="http://schemas.openxmlformats.org/officeDocument/2006/relationships/image" Target="../media/image124.png"/><Relationship Id="rId3" Type="http://schemas.openxmlformats.org/officeDocument/2006/relationships/image" Target="../media/image114.jpeg"/><Relationship Id="rId7" Type="http://schemas.openxmlformats.org/officeDocument/2006/relationships/image" Target="../media/image118.png"/><Relationship Id="rId12" Type="http://schemas.openxmlformats.org/officeDocument/2006/relationships/image" Target="../media/image123.png"/><Relationship Id="rId2" Type="http://schemas.openxmlformats.org/officeDocument/2006/relationships/image" Target="../media/image113.png"/><Relationship Id="rId1" Type="http://schemas.openxmlformats.org/officeDocument/2006/relationships/slideLayout" Target="../slideLayouts/slideLayout2.xml"/><Relationship Id="rId6" Type="http://schemas.openxmlformats.org/officeDocument/2006/relationships/image" Target="../media/image117.png"/><Relationship Id="rId11" Type="http://schemas.openxmlformats.org/officeDocument/2006/relationships/image" Target="../media/image122.png"/><Relationship Id="rId5" Type="http://schemas.openxmlformats.org/officeDocument/2006/relationships/image" Target="../media/image116.png"/><Relationship Id="rId10" Type="http://schemas.openxmlformats.org/officeDocument/2006/relationships/image" Target="../media/image121.png"/><Relationship Id="rId4" Type="http://schemas.openxmlformats.org/officeDocument/2006/relationships/image" Target="../media/image115.png"/><Relationship Id="rId9" Type="http://schemas.openxmlformats.org/officeDocument/2006/relationships/image" Target="../media/image120.png"/><Relationship Id="rId14" Type="http://schemas.openxmlformats.org/officeDocument/2006/relationships/image" Target="../media/image125.png"/></Relationships>
</file>

<file path=ppt/slides/_rels/slide84.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56.xml"/><Relationship Id="rId1" Type="http://schemas.openxmlformats.org/officeDocument/2006/relationships/slideLayout" Target="../slideLayouts/slideLayout7.xml"/><Relationship Id="rId4" Type="http://schemas.openxmlformats.org/officeDocument/2006/relationships/image" Target="../media/image130.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2.xml"/><Relationship Id="rId5" Type="http://schemas.openxmlformats.org/officeDocument/2006/relationships/image" Target="../media/image134.png"/><Relationship Id="rId4" Type="http://schemas.openxmlformats.org/officeDocument/2006/relationships/image" Target="../media/image133.png"/></Relationships>
</file>

<file path=ppt/slides/_rels/slide91.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8" Type="http://schemas.openxmlformats.org/officeDocument/2006/relationships/image" Target="../media/image143.png"/><Relationship Id="rId3" Type="http://schemas.openxmlformats.org/officeDocument/2006/relationships/image" Target="../media/image138.png"/><Relationship Id="rId7" Type="http://schemas.openxmlformats.org/officeDocument/2006/relationships/image" Target="../media/image142.png"/><Relationship Id="rId2" Type="http://schemas.openxmlformats.org/officeDocument/2006/relationships/notesSlide" Target="../notesSlides/notesSlide59.xml"/><Relationship Id="rId1" Type="http://schemas.openxmlformats.org/officeDocument/2006/relationships/slideLayout" Target="../slideLayouts/slideLayout2.xml"/><Relationship Id="rId6" Type="http://schemas.openxmlformats.org/officeDocument/2006/relationships/image" Target="../media/image141.png"/><Relationship Id="rId5" Type="http://schemas.openxmlformats.org/officeDocument/2006/relationships/image" Target="../media/image140.png"/><Relationship Id="rId4" Type="http://schemas.openxmlformats.org/officeDocument/2006/relationships/image" Target="../media/image139.png"/></Relationships>
</file>

<file path=ppt/slides/_rels/slide95.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png"/><Relationship Id="rId1" Type="http://schemas.openxmlformats.org/officeDocument/2006/relationships/slideLayout" Target="../slideLayouts/slideLayout7.xml"/><Relationship Id="rId4" Type="http://schemas.openxmlformats.org/officeDocument/2006/relationships/image" Target="../media/image146.png"/></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148.png"/><Relationship Id="rId7" Type="http://schemas.openxmlformats.org/officeDocument/2006/relationships/image" Target="../media/image152.png"/><Relationship Id="rId2" Type="http://schemas.openxmlformats.org/officeDocument/2006/relationships/image" Target="../media/image147.png"/><Relationship Id="rId1" Type="http://schemas.openxmlformats.org/officeDocument/2006/relationships/slideLayout" Target="../slideLayouts/slideLayout2.xml"/><Relationship Id="rId6" Type="http://schemas.openxmlformats.org/officeDocument/2006/relationships/image" Target="../media/image151.png"/><Relationship Id="rId5" Type="http://schemas.openxmlformats.org/officeDocument/2006/relationships/image" Target="../media/image150.png"/><Relationship Id="rId4" Type="http://schemas.openxmlformats.org/officeDocument/2006/relationships/image" Target="../media/image149.png"/></Relationships>
</file>

<file path=ppt/slides/_rels/slide99.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62.xml"/><Relationship Id="rId1" Type="http://schemas.openxmlformats.org/officeDocument/2006/relationships/slideLayout" Target="../slideLayouts/slideLayout7.xml"/><Relationship Id="rId5" Type="http://schemas.openxmlformats.org/officeDocument/2006/relationships/image" Target="../media/image155.png"/><Relationship Id="rId4" Type="http://schemas.openxmlformats.org/officeDocument/2006/relationships/image" Target="../media/image15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線コネクタ 4"/>
          <p:cNvCxnSpPr/>
          <p:nvPr/>
        </p:nvCxnSpPr>
        <p:spPr>
          <a:xfrm>
            <a:off x="699724" y="3284302"/>
            <a:ext cx="7992888" cy="0"/>
          </a:xfrm>
          <a:prstGeom prst="line">
            <a:avLst/>
          </a:prstGeom>
          <a:ln w="38100">
            <a:solidFill>
              <a:schemeClr val="accent2"/>
            </a:solidFill>
          </a:ln>
        </p:spPr>
        <p:style>
          <a:lnRef idx="3">
            <a:schemeClr val="accent2"/>
          </a:lnRef>
          <a:fillRef idx="0">
            <a:schemeClr val="accent2"/>
          </a:fillRef>
          <a:effectRef idx="2">
            <a:schemeClr val="accent2"/>
          </a:effectRef>
          <a:fontRef idx="minor">
            <a:schemeClr val="tx1"/>
          </a:fontRef>
        </p:style>
      </p:cxnSp>
      <p:sp>
        <p:nvSpPr>
          <p:cNvPr id="11" name="正方形/長方形 10"/>
          <p:cNvSpPr/>
          <p:nvPr/>
        </p:nvSpPr>
        <p:spPr>
          <a:xfrm>
            <a:off x="990600" y="5270354"/>
            <a:ext cx="7188199" cy="400110"/>
          </a:xfrm>
          <a:prstGeom prst="rect">
            <a:avLst/>
          </a:prstGeom>
        </p:spPr>
        <p:txBody>
          <a:bodyPr wrap="square">
            <a:spAutoFit/>
          </a:bodyPr>
          <a:lstStyle/>
          <a:p>
            <a:pPr algn="ctr"/>
            <a:r>
              <a:rPr lang="en-US" altLang="ja-JP" sz="2000" dirty="0" smtClean="0">
                <a:latin typeface="BIZ UDPゴシック" panose="020B0400000000000000" pitchFamily="50" charset="-128"/>
                <a:ea typeface="BIZ UDPゴシック" panose="020B0400000000000000" pitchFamily="50" charset="-128"/>
              </a:rPr>
              <a:t>2023</a:t>
            </a:r>
            <a:r>
              <a:rPr lang="ja-JP" altLang="en-US" sz="2000" dirty="0" smtClean="0">
                <a:latin typeface="BIZ UDPゴシック" panose="020B0400000000000000" pitchFamily="50" charset="-128"/>
                <a:ea typeface="BIZ UDPゴシック" panose="020B0400000000000000" pitchFamily="50" charset="-128"/>
              </a:rPr>
              <a:t>年６月</a:t>
            </a:r>
            <a:endParaRPr lang="ja-JP" altLang="en-US" sz="2000" dirty="0">
              <a:latin typeface="BIZ UDPゴシック" panose="020B0400000000000000" pitchFamily="50" charset="-128"/>
              <a:ea typeface="BIZ UDPゴシック" panose="020B0400000000000000" pitchFamily="50" charset="-128"/>
            </a:endParaRPr>
          </a:p>
        </p:txBody>
      </p:sp>
      <p:sp>
        <p:nvSpPr>
          <p:cNvPr id="4" name="テキスト ボックス 3"/>
          <p:cNvSpPr txBox="1"/>
          <p:nvPr/>
        </p:nvSpPr>
        <p:spPr>
          <a:xfrm>
            <a:off x="990600" y="5892582"/>
            <a:ext cx="7188199" cy="830997"/>
          </a:xfrm>
          <a:prstGeom prst="rect">
            <a:avLst/>
          </a:prstGeom>
          <a:noFill/>
        </p:spPr>
        <p:txBody>
          <a:bodyPr wrap="square" rtlCol="0">
            <a:spAutoFit/>
          </a:bodyPr>
          <a:lstStyle/>
          <a:p>
            <a:pPr algn="ctr"/>
            <a:r>
              <a:rPr lang="ja-JP" altLang="en-US" sz="2400" dirty="0">
                <a:latin typeface="BIZ UDPゴシック" panose="020B0400000000000000" pitchFamily="50" charset="-128"/>
                <a:ea typeface="BIZ UDPゴシック" panose="020B0400000000000000" pitchFamily="50" charset="-128"/>
              </a:rPr>
              <a:t>大阪府・大阪市特別顧問　上山信一</a:t>
            </a:r>
            <a:endParaRPr lang="en-US" altLang="ja-JP" sz="2400" dirty="0">
              <a:latin typeface="BIZ UDPゴシック" panose="020B0400000000000000" pitchFamily="50" charset="-128"/>
              <a:ea typeface="BIZ UDPゴシック" panose="020B0400000000000000" pitchFamily="50" charset="-128"/>
            </a:endParaRPr>
          </a:p>
          <a:p>
            <a:pPr algn="ctr"/>
            <a:r>
              <a:rPr lang="ja-JP" altLang="en-US" sz="2400" dirty="0">
                <a:latin typeface="BIZ UDPゴシック" panose="020B0400000000000000" pitchFamily="50" charset="-128"/>
                <a:ea typeface="BIZ UDPゴシック" panose="020B0400000000000000" pitchFamily="50" charset="-128"/>
              </a:rPr>
              <a:t>改革評価プロジェクト事務局</a:t>
            </a:r>
          </a:p>
        </p:txBody>
      </p:sp>
      <p:sp>
        <p:nvSpPr>
          <p:cNvPr id="8" name="正方形/長方形 7"/>
          <p:cNvSpPr/>
          <p:nvPr/>
        </p:nvSpPr>
        <p:spPr>
          <a:xfrm>
            <a:off x="233432" y="175074"/>
            <a:ext cx="8677137" cy="34165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709" dirty="0">
              <a:latin typeface="Meiryo UI" panose="020B0604030504040204" pitchFamily="50" charset="-128"/>
              <a:ea typeface="Meiryo UI" panose="020B0604030504040204" pitchFamily="50" charset="-128"/>
            </a:endParaRPr>
          </a:p>
        </p:txBody>
      </p:sp>
      <p:sp>
        <p:nvSpPr>
          <p:cNvPr id="13" name="タイトル 1"/>
          <p:cNvSpPr>
            <a:spLocks noGrp="1"/>
          </p:cNvSpPr>
          <p:nvPr>
            <p:ph type="ctrTitle"/>
          </p:nvPr>
        </p:nvSpPr>
        <p:spPr>
          <a:xfrm>
            <a:off x="365760" y="2026345"/>
            <a:ext cx="8544809" cy="1076292"/>
          </a:xfrm>
        </p:spPr>
        <p:txBody>
          <a:bodyPr>
            <a:normAutofit/>
          </a:bodyPr>
          <a:lstStyle/>
          <a:p>
            <a:pPr>
              <a:lnSpc>
                <a:spcPts val="3321"/>
              </a:lnSpc>
              <a:spcBef>
                <a:spcPts val="1139"/>
              </a:spcBef>
            </a:pPr>
            <a:r>
              <a:rPr lang="ja-JP" altLang="en-US" sz="2800" dirty="0">
                <a:latin typeface="BIZ UDPゴシック" panose="020B0400000000000000" pitchFamily="50" charset="-128"/>
                <a:ea typeface="BIZ UDPゴシック" panose="020B0400000000000000" pitchFamily="50" charset="-128"/>
                <a:cs typeface="+mn-cs"/>
              </a:rPr>
              <a:t>大阪の改革評価</a:t>
            </a:r>
          </a:p>
        </p:txBody>
      </p:sp>
      <p:sp>
        <p:nvSpPr>
          <p:cNvPr id="14" name="タイトル 1"/>
          <p:cNvSpPr txBox="1">
            <a:spLocks/>
          </p:cNvSpPr>
          <p:nvPr/>
        </p:nvSpPr>
        <p:spPr>
          <a:xfrm>
            <a:off x="124166" y="3415027"/>
            <a:ext cx="9144003" cy="783717"/>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nSpc>
                <a:spcPts val="3321"/>
              </a:lnSpc>
              <a:spcBef>
                <a:spcPts val="1139"/>
              </a:spcBef>
            </a:pPr>
            <a:r>
              <a:rPr lang="ja-JP" altLang="en-US" sz="1800" dirty="0">
                <a:latin typeface="BIZ UDPゴシック" panose="020B0400000000000000" pitchFamily="50" charset="-128"/>
                <a:ea typeface="BIZ UDPゴシック" panose="020B0400000000000000" pitchFamily="50" charset="-128"/>
                <a:cs typeface="+mn-cs"/>
              </a:rPr>
              <a:t>～</a:t>
            </a:r>
            <a:r>
              <a:rPr lang="en-US" altLang="ja-JP" sz="1800" dirty="0">
                <a:latin typeface="BIZ UDPゴシック" panose="020B0400000000000000" pitchFamily="50" charset="-128"/>
                <a:ea typeface="BIZ UDPゴシック" panose="020B0400000000000000" pitchFamily="50" charset="-128"/>
                <a:cs typeface="+mn-cs"/>
              </a:rPr>
              <a:t>15</a:t>
            </a:r>
            <a:r>
              <a:rPr lang="ja-JP" altLang="en-US" sz="1800" dirty="0">
                <a:latin typeface="BIZ UDPゴシック" panose="020B0400000000000000" pitchFamily="50" charset="-128"/>
                <a:ea typeface="BIZ UDPゴシック" panose="020B0400000000000000" pitchFamily="50" charset="-128"/>
                <a:cs typeface="+mn-cs"/>
              </a:rPr>
              <a:t>年の改革をふり返る～</a:t>
            </a:r>
          </a:p>
        </p:txBody>
      </p:sp>
      <p:sp>
        <p:nvSpPr>
          <p:cNvPr id="9" name="テキスト ボックス 8"/>
          <p:cNvSpPr txBox="1"/>
          <p:nvPr/>
        </p:nvSpPr>
        <p:spPr>
          <a:xfrm>
            <a:off x="5782234" y="529277"/>
            <a:ext cx="3257263" cy="501419"/>
          </a:xfrm>
          <a:prstGeom prst="rect">
            <a:avLst/>
          </a:prstGeom>
          <a:noFill/>
        </p:spPr>
        <p:txBody>
          <a:bodyPr wrap="square" rtlCol="0">
            <a:spAutoFit/>
          </a:bodyPr>
          <a:lstStyle/>
          <a:p>
            <a:r>
              <a:rPr lang="en-US" altLang="ja-JP" sz="1329"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2023</a:t>
            </a:r>
            <a:r>
              <a:rPr kumimoji="1" lang="en-US" altLang="ja-JP" sz="1329"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.6.2</a:t>
            </a:r>
            <a:endParaRPr kumimoji="1" lang="en-US" altLang="ja-JP" sz="1329" dirty="0">
              <a:solidFill>
                <a:srgbClr val="002060"/>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329"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第９回副首都推進本部（大阪府市）会議</a:t>
            </a:r>
            <a:endParaRPr kumimoji="1" lang="ja-JP" altLang="en-US" sz="1329" dirty="0">
              <a:solidFill>
                <a:srgbClr val="00206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正方形/長方形 9"/>
          <p:cNvSpPr/>
          <p:nvPr/>
        </p:nvSpPr>
        <p:spPr>
          <a:xfrm>
            <a:off x="7092280" y="1066516"/>
            <a:ext cx="1550318" cy="391804"/>
          </a:xfrm>
          <a:prstGeom prst="rect">
            <a:avLst/>
          </a:prstGeom>
          <a:noFill/>
          <a:ln w="9525">
            <a:solidFill>
              <a:schemeClr val="tx1"/>
            </a:solidFill>
          </a:ln>
        </p:spPr>
        <p:style>
          <a:lnRef idx="2">
            <a:schemeClr val="dk1"/>
          </a:lnRef>
          <a:fillRef idx="1">
            <a:schemeClr val="lt1"/>
          </a:fillRef>
          <a:effectRef idx="0">
            <a:schemeClr val="dk1"/>
          </a:effectRef>
          <a:fontRef idx="minor">
            <a:schemeClr val="dk1"/>
          </a:fontRef>
        </p:style>
        <p:txBody>
          <a:bodyPr wrap="none" rtlCol="0" anchor="ctr"/>
          <a:lstStyle/>
          <a:p>
            <a:pPr algn="ctr"/>
            <a:r>
              <a:rPr kumimoji="1" lang="ja-JP" altLang="en-US" sz="1709" dirty="0" smtClean="0">
                <a:solidFill>
                  <a:srgbClr val="002060"/>
                </a:solidFill>
                <a:latin typeface="Meiryo UI" panose="020B0604030504040204" pitchFamily="50" charset="-128"/>
                <a:ea typeface="Meiryo UI" panose="020B0604030504040204" pitchFamily="50" charset="-128"/>
                <a:cs typeface="Meiryo UI" panose="020B0604030504040204" pitchFamily="50" charset="-128"/>
              </a:rPr>
              <a:t>資料２ー１</a:t>
            </a:r>
            <a:endParaRPr kumimoji="1" lang="en-US" altLang="ja-JP" sz="1709" dirty="0">
              <a:solidFill>
                <a:srgbClr val="002060"/>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33811862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テキスト ボックス 54"/>
          <p:cNvSpPr txBox="1"/>
          <p:nvPr/>
        </p:nvSpPr>
        <p:spPr>
          <a:xfrm>
            <a:off x="360000" y="108000"/>
            <a:ext cx="8640000" cy="432000"/>
          </a:xfrm>
          <a:prstGeom prst="rect">
            <a:avLst/>
          </a:prstGeom>
          <a:noFill/>
        </p:spPr>
        <p:txBody>
          <a:bodyPr wrap="square" lIns="36000" tIns="36000" rIns="36000" bIns="3600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１</a:t>
            </a:r>
            <a:r>
              <a:rPr kumimoji="1" lang="en-US" altLang="ja-JP" sz="2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1" lang="ja-JP" altLang="en-US" sz="2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大阪問題へ</a:t>
            </a:r>
            <a:r>
              <a:rPr kumimoji="1" lang="ja-JP" altLang="en-US" sz="24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の府市の取り組み方</a:t>
            </a:r>
            <a:endParaRPr kumimoji="1" lang="ja-JP" altLang="en-US" sz="2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cxnSp>
        <p:nvCxnSpPr>
          <p:cNvPr id="58" name="直線コネクタ 57"/>
          <p:cNvCxnSpPr/>
          <p:nvPr/>
        </p:nvCxnSpPr>
        <p:spPr>
          <a:xfrm>
            <a:off x="216000" y="576000"/>
            <a:ext cx="8676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1" name="スライド番号プレースホルダー 3"/>
          <p:cNvSpPr>
            <a:spLocks noGrp="1"/>
          </p:cNvSpPr>
          <p:nvPr>
            <p:ph type="sldNum" sz="quarter" idx="12"/>
          </p:nvPr>
        </p:nvSpPr>
        <p:spPr>
          <a:xfrm>
            <a:off x="7086600" y="6483071"/>
            <a:ext cx="2057400" cy="365125"/>
          </a:xfrm>
        </p:spPr>
        <p:txBody>
          <a:bodyPr/>
          <a:lstStyle/>
          <a:p>
            <a:fld id="{138CA411-231B-42B9-AF63-97A64194AA60}" type="slidenum">
              <a:rPr lang="ja-JP" altLang="en-US" smtClean="0"/>
              <a:pPr/>
              <a:t>10</a:t>
            </a:fld>
            <a:endParaRPr lang="ja-JP" altLang="en-US" dirty="0"/>
          </a:p>
        </p:txBody>
      </p:sp>
      <p:pic>
        <p:nvPicPr>
          <p:cNvPr id="3" name="図 2"/>
          <p:cNvPicPr>
            <a:picLocks noChangeAspect="1"/>
          </p:cNvPicPr>
          <p:nvPr/>
        </p:nvPicPr>
        <p:blipFill>
          <a:blip r:embed="rId3"/>
          <a:stretch>
            <a:fillRect/>
          </a:stretch>
        </p:blipFill>
        <p:spPr>
          <a:xfrm>
            <a:off x="5304" y="600934"/>
            <a:ext cx="9138696" cy="6206266"/>
          </a:xfrm>
          <a:prstGeom prst="rect">
            <a:avLst/>
          </a:prstGeom>
        </p:spPr>
      </p:pic>
    </p:spTree>
    <p:extLst>
      <p:ext uri="{BB962C8B-B14F-4D97-AF65-F5344CB8AC3E}">
        <p14:creationId xmlns:p14="http://schemas.microsoft.com/office/powerpoint/2010/main" val="3783585725"/>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テキスト ボックス 17">
            <a:extLst>
              <a:ext uri="{FF2B5EF4-FFF2-40B4-BE49-F238E27FC236}">
                <a16:creationId xmlns:a16="http://schemas.microsoft.com/office/drawing/2014/main" id="{911AE0C7-58F9-4FA6-9460-AB2A3CC30D25}"/>
              </a:ext>
            </a:extLst>
          </p:cNvPr>
          <p:cNvSpPr txBox="1"/>
          <p:nvPr/>
        </p:nvSpPr>
        <p:spPr>
          <a:xfrm>
            <a:off x="100862" y="2655118"/>
            <a:ext cx="2518638"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＜府市の人事給与制度改革＞</a:t>
            </a:r>
          </a:p>
        </p:txBody>
      </p:sp>
      <p:pic>
        <p:nvPicPr>
          <p:cNvPr id="25" name="図 24"/>
          <p:cNvPicPr>
            <a:picLocks noChangeAspect="1"/>
          </p:cNvPicPr>
          <p:nvPr/>
        </p:nvPicPr>
        <p:blipFill>
          <a:blip r:embed="rId2"/>
          <a:stretch>
            <a:fillRect/>
          </a:stretch>
        </p:blipFill>
        <p:spPr>
          <a:xfrm>
            <a:off x="115376" y="3117819"/>
            <a:ext cx="8998476" cy="3718882"/>
          </a:xfrm>
          <a:prstGeom prst="rect">
            <a:avLst/>
          </a:prstGeom>
        </p:spPr>
      </p:pic>
      <p:cxnSp>
        <p:nvCxnSpPr>
          <p:cNvPr id="6" name="直線コネクタ 5"/>
          <p:cNvCxnSpPr/>
          <p:nvPr/>
        </p:nvCxnSpPr>
        <p:spPr>
          <a:xfrm>
            <a:off x="182750" y="526540"/>
            <a:ext cx="882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2" name="テキスト ボックス 31">
            <a:extLst>
              <a:ext uri="{FF2B5EF4-FFF2-40B4-BE49-F238E27FC236}">
                <a16:creationId xmlns:a16="http://schemas.microsoft.com/office/drawing/2014/main" id="{DD5519F6-C494-486C-BBA7-1FF0FE303225}"/>
              </a:ext>
            </a:extLst>
          </p:cNvPr>
          <p:cNvSpPr txBox="1"/>
          <p:nvPr/>
        </p:nvSpPr>
        <p:spPr>
          <a:xfrm>
            <a:off x="89444" y="850381"/>
            <a:ext cx="4421403" cy="307777"/>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1" lang="ja-JP" altLang="en-US" sz="14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府市ともに、様々な組織人事の見直し</a:t>
            </a:r>
            <a:r>
              <a:rPr kumimoji="1" lang="ja-JP" altLang="en-US" sz="1400" b="1"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取組を実施。</a:t>
            </a:r>
            <a:endParaRPr kumimoji="1" lang="en-US" altLang="ja-JP" sz="14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endParaRPr>
          </a:p>
        </p:txBody>
      </p:sp>
      <p:sp>
        <p:nvSpPr>
          <p:cNvPr id="34" name="テキスト ボックス 33">
            <a:extLst>
              <a:ext uri="{FF2B5EF4-FFF2-40B4-BE49-F238E27FC236}">
                <a16:creationId xmlns:a16="http://schemas.microsoft.com/office/drawing/2014/main" id="{66874436-F236-43F0-95A2-2FE90442E8D9}"/>
              </a:ext>
            </a:extLst>
          </p:cNvPr>
          <p:cNvSpPr txBox="1"/>
          <p:nvPr/>
        </p:nvSpPr>
        <p:spPr>
          <a:xfrm>
            <a:off x="25183" y="529980"/>
            <a:ext cx="858867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■改革を進めるための組織基盤を確立するため、組織と人事を大幅に</a:t>
            </a:r>
            <a:r>
              <a:rPr kumimoji="1" lang="ja-JP" altLang="en-US" sz="18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見直し。</a:t>
            </a:r>
            <a:endParaRPr kumimoji="1" lang="en-US" altLang="ja-JP" sz="1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35" name="正方形/長方形 34">
            <a:extLst>
              <a:ext uri="{FF2B5EF4-FFF2-40B4-BE49-F238E27FC236}">
                <a16:creationId xmlns:a16="http://schemas.microsoft.com/office/drawing/2014/main" id="{782A8DCE-8229-456A-97F8-36767E7939C9}"/>
              </a:ext>
            </a:extLst>
          </p:cNvPr>
          <p:cNvSpPr/>
          <p:nvPr/>
        </p:nvSpPr>
        <p:spPr>
          <a:xfrm>
            <a:off x="224031" y="2887648"/>
            <a:ext cx="6981909" cy="2616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メイリオ" panose="020B0604030504040204" pitchFamily="50" charset="-128"/>
              </a:rPr>
              <a:t>人事給与制度分野では、府市の整合をとりつつ、あらゆる分野で全国に先駆けた</a:t>
            </a:r>
            <a:r>
              <a:rPr kumimoji="1" lang="ja-JP" altLang="en-US" sz="11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メイリオ" panose="020B0604030504040204" pitchFamily="50" charset="-128"/>
              </a:rPr>
              <a:t>取組を</a:t>
            </a:r>
            <a:r>
              <a:rPr kumimoji="1" lang="ja-JP" altLang="en-US"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メイリオ" panose="020B0604030504040204" pitchFamily="50" charset="-128"/>
              </a:rPr>
              <a:t>実践。</a:t>
            </a:r>
          </a:p>
        </p:txBody>
      </p:sp>
      <p:sp>
        <p:nvSpPr>
          <p:cNvPr id="28" name="タイトル 1"/>
          <p:cNvSpPr txBox="1">
            <a:spLocks/>
          </p:cNvSpPr>
          <p:nvPr/>
        </p:nvSpPr>
        <p:spPr>
          <a:xfrm>
            <a:off x="6877051" y="2803060"/>
            <a:ext cx="2266949" cy="314759"/>
          </a:xfrm>
          <a:prstGeom prst="rect">
            <a:avLst/>
          </a:prstGeom>
        </p:spPr>
        <p:txBody>
          <a:bodyPr vert="horz" lIns="91440" tIns="45720" rIns="91440" bIns="45720" rtlCol="0" anchor="ctr">
            <a:normAutofit fontScale="77500" lnSpcReduction="20000"/>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en-US" altLang="ja-JP" sz="8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a:t>
            </a:r>
            <a:r>
              <a:rPr kumimoji="1" lang="ja-JP" altLang="en-US" sz="8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府</a:t>
            </a:r>
            <a:r>
              <a:rPr kumimoji="1" lang="en-US" altLang="ja-JP" sz="8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a:t>
            </a:r>
            <a:r>
              <a:rPr kumimoji="1" lang="ja-JP" altLang="en-US" sz="8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　◎　全国初、　   </a:t>
            </a:r>
            <a:r>
              <a:rPr kumimoji="1" lang="ja-JP" altLang="en-US" sz="8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　　　　</a:t>
            </a:r>
            <a:r>
              <a:rPr kumimoji="1" lang="ja-JP" altLang="en-US" sz="800" b="0" i="0" u="none" strike="noStrike" kern="1200" cap="none" spc="0" normalizeH="0" noProof="0" dirty="0" smtClean="0">
                <a:ln>
                  <a:noFill/>
                </a:ln>
                <a:effectLst/>
                <a:uLnTx/>
                <a:uFillTx/>
                <a:latin typeface="BIZ UDPゴシック" panose="020B0400000000000000" pitchFamily="50" charset="-128"/>
                <a:ea typeface="BIZ UDPゴシック" panose="020B0400000000000000" pitchFamily="50" charset="-128"/>
              </a:rPr>
              <a:t> </a:t>
            </a:r>
            <a:r>
              <a:rPr kumimoji="1" lang="ja-JP" altLang="en-US" sz="8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a:t>
            </a:r>
            <a:r>
              <a:rPr kumimoji="1" lang="ja-JP" altLang="en-US" sz="8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　他府県より先進的な</a:t>
            </a:r>
            <a:r>
              <a:rPr kumimoji="1" lang="ja-JP" altLang="en-US" sz="8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取組</a:t>
            </a:r>
            <a:endParaRPr kumimoji="1" lang="en-US" altLang="ja-JP" sz="8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1" lang="en-US" altLang="ja-JP" sz="8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a:t>
            </a:r>
            <a:r>
              <a:rPr kumimoji="1" lang="ja-JP" altLang="en-US" sz="8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市</a:t>
            </a:r>
            <a:r>
              <a:rPr kumimoji="1" lang="en-US" altLang="ja-JP" sz="8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  </a:t>
            </a:r>
            <a:r>
              <a:rPr kumimoji="1" lang="ja-JP" altLang="en-US" sz="8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　</a:t>
            </a:r>
            <a:r>
              <a:rPr lang="ja-JP" altLang="en-US" sz="800" dirty="0">
                <a:latin typeface="BIZ UDPゴシック" panose="020B0400000000000000" pitchFamily="50" charset="-128"/>
                <a:ea typeface="BIZ UDPゴシック" panose="020B0400000000000000" pitchFamily="50" charset="-128"/>
              </a:rPr>
              <a:t>政令指定都市</a:t>
            </a:r>
            <a:r>
              <a:rPr kumimoji="1" lang="ja-JP" altLang="en-US" sz="8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初</a:t>
            </a:r>
            <a:r>
              <a:rPr kumimoji="1" lang="ja-JP" altLang="en-US" sz="8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　○　他都市より先進的な</a:t>
            </a:r>
            <a:r>
              <a:rPr kumimoji="1" lang="ja-JP" altLang="en-US" sz="8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取組</a:t>
            </a:r>
            <a:endParaRPr kumimoji="1" lang="ja-JP" altLang="en-US" sz="8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endParaRPr>
          </a:p>
        </p:txBody>
      </p:sp>
      <p:sp>
        <p:nvSpPr>
          <p:cNvPr id="17" name="角丸四角形 16"/>
          <p:cNvSpPr/>
          <p:nvPr/>
        </p:nvSpPr>
        <p:spPr>
          <a:xfrm>
            <a:off x="144000" y="72000"/>
            <a:ext cx="5976000" cy="432000"/>
          </a:xfrm>
          <a:prstGeom prst="roundRect">
            <a:avLst/>
          </a:prstGeom>
          <a:solidFill>
            <a:schemeClr val="accent4">
              <a:lumMod val="60000"/>
              <a:lumOff val="40000"/>
            </a:schemeClr>
          </a:solidFill>
          <a:effectLst>
            <a:innerShdw blurRad="63500" dist="50800" dir="2700000">
              <a:prstClr val="black">
                <a:alpha val="50000"/>
              </a:prstClr>
            </a:innerShdw>
          </a:effectLst>
        </p:spPr>
        <p:style>
          <a:lnRef idx="3">
            <a:schemeClr val="lt1"/>
          </a:lnRef>
          <a:fillRef idx="1">
            <a:schemeClr val="accent4"/>
          </a:fillRef>
          <a:effectRef idx="1">
            <a:schemeClr val="accent4"/>
          </a:effectRef>
          <a:fontRef idx="minor">
            <a:schemeClr val="lt1"/>
          </a:fontRef>
        </p:style>
        <p:txBody>
          <a:bodyPr lIns="108000" tIns="36000" rIns="36000" bIns="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【WHAT</a:t>
            </a:r>
            <a:r>
              <a:rPr kumimoji="1" lang="ja-JP" altLang="en-US" sz="18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４－②</a:t>
            </a:r>
            <a:r>
              <a:rPr kumimoji="1" lang="en-US" altLang="ja-JP" sz="18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いわゆる行政改革／組織体制の見直し</a:t>
            </a:r>
          </a:p>
        </p:txBody>
      </p:sp>
      <p:sp>
        <p:nvSpPr>
          <p:cNvPr id="19" name="テキスト ボックス 18">
            <a:extLst>
              <a:ext uri="{FF2B5EF4-FFF2-40B4-BE49-F238E27FC236}">
                <a16:creationId xmlns:a16="http://schemas.microsoft.com/office/drawing/2014/main" id="{DD5519F6-C494-486C-BBA7-1FF0FE303225}"/>
              </a:ext>
            </a:extLst>
          </p:cNvPr>
          <p:cNvSpPr txBox="1"/>
          <p:nvPr/>
        </p:nvSpPr>
        <p:spPr>
          <a:xfrm>
            <a:off x="5717078" y="886172"/>
            <a:ext cx="2880000" cy="252000"/>
          </a:xfrm>
          <a:prstGeom prst="rect">
            <a:avLst/>
          </a:prstGeom>
          <a:noFill/>
        </p:spPr>
        <p:txBody>
          <a:bodyPr wrap="none" lIns="72000" tIns="36000" rIns="72000" bIns="36000" rtlCol="0" anchor="ctr" anchorCtr="0">
            <a:no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1" lang="ja-JP" altLang="en-US" sz="14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人事面での府市交流の推進。</a:t>
            </a:r>
            <a:endParaRPr kumimoji="1" lang="en-US" altLang="ja-JP" sz="14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16" name="スライド番号プレースホルダー 3"/>
          <p:cNvSpPr txBox="1">
            <a:spLocks/>
          </p:cNvSpPr>
          <p:nvPr/>
        </p:nvSpPr>
        <p:spPr>
          <a:xfrm>
            <a:off x="8640000" y="6552000"/>
            <a:ext cx="432000" cy="288000"/>
          </a:xfrm>
          <a:prstGeom prst="rect">
            <a:avLst/>
          </a:prstGeom>
        </p:spPr>
        <p:txBody>
          <a:bodyPr vert="horz" lIns="36000" tIns="36000" rIns="36000" bIns="36000" rtlCol="0" anchor="ctr"/>
          <a:lstStyle>
            <a:defPPr>
              <a:defRPr lang="ja-JP"/>
            </a:defPPr>
            <a:lvl1pPr marL="0" algn="r" defTabSz="914400" rtl="0" eaLnBrk="1" latinLnBrk="0" hangingPunct="1">
              <a:defRPr kumimoji="1" sz="14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138CA411-231B-42B9-AF63-97A64194AA60}" type="slidenum">
              <a:rPr lang="ja-JP" altLang="en-US" smtClean="0"/>
              <a:pPr/>
              <a:t>100</a:t>
            </a:fld>
            <a:endParaRPr lang="ja-JP" altLang="en-US" dirty="0"/>
          </a:p>
        </p:txBody>
      </p:sp>
      <p:pic>
        <p:nvPicPr>
          <p:cNvPr id="2" name="図 1"/>
          <p:cNvPicPr>
            <a:picLocks noChangeAspect="1"/>
          </p:cNvPicPr>
          <p:nvPr/>
        </p:nvPicPr>
        <p:blipFill>
          <a:blip r:embed="rId3"/>
          <a:stretch>
            <a:fillRect/>
          </a:stretch>
        </p:blipFill>
        <p:spPr>
          <a:xfrm>
            <a:off x="144000" y="1152000"/>
            <a:ext cx="5413717" cy="1542422"/>
          </a:xfrm>
          <a:prstGeom prst="rect">
            <a:avLst/>
          </a:prstGeom>
        </p:spPr>
      </p:pic>
      <p:pic>
        <p:nvPicPr>
          <p:cNvPr id="3" name="図 2"/>
          <p:cNvPicPr>
            <a:picLocks noChangeAspect="1"/>
          </p:cNvPicPr>
          <p:nvPr/>
        </p:nvPicPr>
        <p:blipFill>
          <a:blip r:embed="rId4"/>
          <a:stretch>
            <a:fillRect/>
          </a:stretch>
        </p:blipFill>
        <p:spPr>
          <a:xfrm>
            <a:off x="5760000" y="1152000"/>
            <a:ext cx="3182388" cy="1518036"/>
          </a:xfrm>
          <a:prstGeom prst="rect">
            <a:avLst/>
          </a:prstGeom>
        </p:spPr>
      </p:pic>
    </p:spTree>
    <p:extLst>
      <p:ext uri="{BB962C8B-B14F-4D97-AF65-F5344CB8AC3E}">
        <p14:creationId xmlns:p14="http://schemas.microsoft.com/office/powerpoint/2010/main" val="311478400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2"/>
          <a:stretch>
            <a:fillRect/>
          </a:stretch>
        </p:blipFill>
        <p:spPr>
          <a:xfrm>
            <a:off x="540000" y="1800000"/>
            <a:ext cx="4401693" cy="2054530"/>
          </a:xfrm>
          <a:prstGeom prst="rect">
            <a:avLst/>
          </a:prstGeom>
        </p:spPr>
      </p:pic>
      <p:pic>
        <p:nvPicPr>
          <p:cNvPr id="6" name="図 5"/>
          <p:cNvPicPr>
            <a:picLocks noChangeAspect="1"/>
          </p:cNvPicPr>
          <p:nvPr/>
        </p:nvPicPr>
        <p:blipFill>
          <a:blip r:embed="rId3"/>
          <a:stretch>
            <a:fillRect/>
          </a:stretch>
        </p:blipFill>
        <p:spPr>
          <a:xfrm>
            <a:off x="5185832" y="4250100"/>
            <a:ext cx="3920068" cy="2572735"/>
          </a:xfrm>
          <a:prstGeom prst="rect">
            <a:avLst/>
          </a:prstGeom>
        </p:spPr>
      </p:pic>
      <p:sp>
        <p:nvSpPr>
          <p:cNvPr id="33" name="角丸四角形 32"/>
          <p:cNvSpPr/>
          <p:nvPr/>
        </p:nvSpPr>
        <p:spPr>
          <a:xfrm>
            <a:off x="144000" y="72000"/>
            <a:ext cx="7877054" cy="432000"/>
          </a:xfrm>
          <a:prstGeom prst="roundRect">
            <a:avLst/>
          </a:prstGeom>
          <a:solidFill>
            <a:schemeClr val="accent4">
              <a:lumMod val="60000"/>
              <a:lumOff val="40000"/>
            </a:schemeClr>
          </a:solidFill>
          <a:effectLst>
            <a:innerShdw blurRad="63500" dist="50800" dir="2700000">
              <a:prstClr val="black">
                <a:alpha val="50000"/>
              </a:prstClr>
            </a:innerShdw>
          </a:effectLst>
        </p:spPr>
        <p:style>
          <a:lnRef idx="3">
            <a:schemeClr val="lt1"/>
          </a:lnRef>
          <a:fillRef idx="1">
            <a:schemeClr val="accent4"/>
          </a:fillRef>
          <a:effectRef idx="1">
            <a:schemeClr val="accent4"/>
          </a:effectRef>
          <a:fontRef idx="minor">
            <a:schemeClr val="lt1"/>
          </a:fontRef>
        </p:style>
        <p:txBody>
          <a:bodyPr lIns="108000" tIns="36000" rIns="36000" bIns="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【WHAT</a:t>
            </a:r>
            <a:r>
              <a:rPr kumimoji="1" lang="ja-JP" altLang="en-US" sz="18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４－③</a:t>
            </a:r>
            <a:r>
              <a:rPr kumimoji="1" lang="en-US" altLang="ja-JP" sz="18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8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　いわゆる行政改革／職</a:t>
            </a:r>
            <a:r>
              <a:rPr kumimoji="1" lang="ja-JP" altLang="en-US" sz="1800" b="1"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員数削減、</a:t>
            </a:r>
            <a:r>
              <a:rPr kumimoji="1" lang="ja-JP" altLang="en-US" sz="18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人材</a:t>
            </a:r>
            <a:r>
              <a:rPr kumimoji="1" lang="ja-JP" altLang="en-US" sz="1800" b="1"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育成、働き方改革等</a:t>
            </a:r>
            <a:endParaRPr kumimoji="1" lang="ja-JP" altLang="en-US" sz="18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p:txBody>
      </p:sp>
      <p:sp>
        <p:nvSpPr>
          <p:cNvPr id="9" name="テキスト ボックス 8"/>
          <p:cNvSpPr txBox="1"/>
          <p:nvPr/>
        </p:nvSpPr>
        <p:spPr>
          <a:xfrm>
            <a:off x="179999" y="648000"/>
            <a:ext cx="8820000" cy="324000"/>
          </a:xfrm>
          <a:prstGeom prst="rect">
            <a:avLst/>
          </a:prstGeom>
          <a:noFill/>
        </p:spPr>
        <p:txBody>
          <a:bodyPr wrap="none" lIns="72000" tIns="36000" rIns="72000" bIns="3600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■スリムで効率的な業務執行体制を維持しつつ、次世代を担う優秀な人材を</a:t>
            </a:r>
            <a:r>
              <a:rPr kumimoji="1" lang="ja-JP" altLang="en-US" sz="18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育成。</a:t>
            </a:r>
            <a:endParaRPr kumimoji="1" lang="en-US" altLang="ja-JP" sz="1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cxnSp>
        <p:nvCxnSpPr>
          <p:cNvPr id="14" name="直線コネクタ 13"/>
          <p:cNvCxnSpPr/>
          <p:nvPr/>
        </p:nvCxnSpPr>
        <p:spPr>
          <a:xfrm>
            <a:off x="196398" y="612000"/>
            <a:ext cx="882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直線コネクタ 14"/>
          <p:cNvCxnSpPr/>
          <p:nvPr/>
        </p:nvCxnSpPr>
        <p:spPr>
          <a:xfrm>
            <a:off x="198000" y="1044000"/>
            <a:ext cx="882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角丸四角形 78">
            <a:extLst>
              <a:ext uri="{FF2B5EF4-FFF2-40B4-BE49-F238E27FC236}">
                <a16:creationId xmlns:a16="http://schemas.microsoft.com/office/drawing/2014/main" id="{5C90FDDF-9244-4BF1-B360-83D8E191DF19}"/>
              </a:ext>
            </a:extLst>
          </p:cNvPr>
          <p:cNvSpPr/>
          <p:nvPr/>
        </p:nvSpPr>
        <p:spPr>
          <a:xfrm>
            <a:off x="5220000" y="1116000"/>
            <a:ext cx="3600000" cy="324000"/>
          </a:xfrm>
          <a:prstGeom prst="round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rPr>
              <a:t>人材育成</a:t>
            </a:r>
          </a:p>
        </p:txBody>
      </p:sp>
      <p:sp>
        <p:nvSpPr>
          <p:cNvPr id="17" name="角丸四角形 79">
            <a:extLst>
              <a:ext uri="{FF2B5EF4-FFF2-40B4-BE49-F238E27FC236}">
                <a16:creationId xmlns:a16="http://schemas.microsoft.com/office/drawing/2014/main" id="{FE1ED3DB-9B90-40C9-ACE3-F6700916ACB2}"/>
              </a:ext>
            </a:extLst>
          </p:cNvPr>
          <p:cNvSpPr/>
          <p:nvPr/>
        </p:nvSpPr>
        <p:spPr>
          <a:xfrm>
            <a:off x="540000" y="1116000"/>
            <a:ext cx="4392000" cy="324000"/>
          </a:xfrm>
          <a:prstGeom prst="round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rPr>
              <a:t>職員数</a:t>
            </a:r>
            <a:r>
              <a:rPr kumimoji="1" lang="ja-JP" altLang="en-US" sz="1600" b="1" i="0" u="none" strike="noStrike" kern="1200" cap="none" spc="0" normalizeH="0" baseline="0" noProof="0" dirty="0" smtClean="0">
                <a:ln>
                  <a:noFill/>
                </a:ln>
                <a:solidFill>
                  <a:prstClr val="white"/>
                </a:solidFill>
                <a:effectLst/>
                <a:uLnTx/>
                <a:uFillTx/>
                <a:latin typeface="BIZ UDPゴシック" panose="020B0400000000000000" pitchFamily="50" charset="-128"/>
                <a:ea typeface="BIZ UDPゴシック" panose="020B0400000000000000" pitchFamily="50" charset="-128"/>
              </a:rPr>
              <a:t>の適正化</a:t>
            </a:r>
            <a:endParaRPr kumimoji="1" lang="ja-JP" altLang="en-US" sz="16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endParaRPr>
          </a:p>
        </p:txBody>
      </p:sp>
      <p:sp>
        <p:nvSpPr>
          <p:cNvPr id="18" name="テキスト ボックス 17">
            <a:extLst>
              <a:ext uri="{FF2B5EF4-FFF2-40B4-BE49-F238E27FC236}">
                <a16:creationId xmlns:a16="http://schemas.microsoft.com/office/drawing/2014/main" id="{911AE0C7-58F9-4FA6-9460-AB2A3CC30D25}"/>
              </a:ext>
            </a:extLst>
          </p:cNvPr>
          <p:cNvSpPr txBox="1"/>
          <p:nvPr/>
        </p:nvSpPr>
        <p:spPr>
          <a:xfrm>
            <a:off x="540000" y="1512000"/>
            <a:ext cx="2160000" cy="252000"/>
          </a:xfrm>
          <a:prstGeom prst="rect">
            <a:avLst/>
          </a:prstGeom>
          <a:noFill/>
        </p:spPr>
        <p:txBody>
          <a:bodyPr wrap="none" lIns="72000" tIns="36000" rIns="72000" bIns="3600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＜グロス職員数</a:t>
            </a:r>
            <a:r>
              <a:rPr kumimoji="1" lang="en-US" altLang="ja-JP" sz="11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ja-JP" altLang="en-US" sz="14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の推移＞</a:t>
            </a:r>
            <a:endParaRPr kumimoji="1"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19" name="角丸四角形 18"/>
          <p:cNvSpPr/>
          <p:nvPr/>
        </p:nvSpPr>
        <p:spPr>
          <a:xfrm>
            <a:off x="144000" y="1908000"/>
            <a:ext cx="288000" cy="1440000"/>
          </a:xfrm>
          <a:prstGeom prst="roundRect">
            <a:avLst/>
          </a:prstGeom>
          <a:solidFill>
            <a:schemeClr val="accent2">
              <a:lumMod val="20000"/>
              <a:lumOff val="80000"/>
            </a:schemeClr>
          </a:solidFill>
          <a:ln>
            <a:noFill/>
          </a:ln>
        </p:spPr>
        <p:style>
          <a:lnRef idx="2">
            <a:schemeClr val="dk1"/>
          </a:lnRef>
          <a:fillRef idx="1">
            <a:schemeClr val="lt1"/>
          </a:fillRef>
          <a:effectRef idx="0">
            <a:schemeClr val="dk1"/>
          </a:effectRef>
          <a:fontRef idx="minor">
            <a:schemeClr val="dk1"/>
          </a:fontRef>
        </p:style>
        <p:txBody>
          <a:bodyPr vert="eaVert"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大阪府</a:t>
            </a:r>
            <a:endParaRPr kumimoji="1"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21" name="テキスト ボックス 20"/>
          <p:cNvSpPr txBox="1">
            <a:spLocks/>
          </p:cNvSpPr>
          <p:nvPr/>
        </p:nvSpPr>
        <p:spPr>
          <a:xfrm>
            <a:off x="2772000" y="1476000"/>
            <a:ext cx="2286000" cy="288000"/>
          </a:xfrm>
          <a:prstGeom prst="rect">
            <a:avLst/>
          </a:prstGeom>
          <a:noFill/>
          <a:ln>
            <a:noFill/>
            <a:prstDash val="dash"/>
          </a:ln>
        </p:spPr>
        <p:txBody>
          <a:bodyPr wrap="square" lIns="72000" tIns="36000" rIns="72000" bIns="3600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ja-JP" altLang="en-US" sz="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グロス職員数＝常勤職員数（フルタイム再任用</a:t>
            </a:r>
            <a:endParaRPr kumimoji="1" lang="en-US" altLang="ja-JP" sz="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1" lang="en-US" altLang="ja-JP" sz="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1" lang="ja-JP" altLang="en-US" sz="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数含む。）＋常勤換算後の短時間再任用数</a:t>
            </a:r>
            <a:endParaRPr kumimoji="1" lang="ja-JP" altLang="en-US"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22" name="テキスト ボックス 21">
            <a:extLst>
              <a:ext uri="{FF2B5EF4-FFF2-40B4-BE49-F238E27FC236}">
                <a16:creationId xmlns:a16="http://schemas.microsoft.com/office/drawing/2014/main" id="{911AE0C7-58F9-4FA6-9460-AB2A3CC30D25}"/>
              </a:ext>
            </a:extLst>
          </p:cNvPr>
          <p:cNvSpPr txBox="1"/>
          <p:nvPr/>
        </p:nvSpPr>
        <p:spPr>
          <a:xfrm>
            <a:off x="5220000" y="1512000"/>
            <a:ext cx="2664000" cy="252000"/>
          </a:xfrm>
          <a:prstGeom prst="rect">
            <a:avLst/>
          </a:prstGeom>
          <a:noFill/>
        </p:spPr>
        <p:txBody>
          <a:bodyPr wrap="none" lIns="72000" tIns="36000" rIns="72000" bIns="3600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＜民間企業等への交流派遣＞</a:t>
            </a:r>
            <a:endParaRPr kumimoji="1"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pic>
        <p:nvPicPr>
          <p:cNvPr id="23" name="図 22"/>
          <p:cNvPicPr>
            <a:picLocks/>
          </p:cNvPicPr>
          <p:nvPr/>
        </p:nvPicPr>
        <p:blipFill>
          <a:blip r:embed="rId4"/>
          <a:stretch>
            <a:fillRect/>
          </a:stretch>
        </p:blipFill>
        <p:spPr>
          <a:xfrm>
            <a:off x="5220000" y="1800000"/>
            <a:ext cx="3796398" cy="2052000"/>
          </a:xfrm>
          <a:prstGeom prst="rect">
            <a:avLst/>
          </a:prstGeom>
        </p:spPr>
      </p:pic>
      <p:sp>
        <p:nvSpPr>
          <p:cNvPr id="25" name="テキスト ボックス 24">
            <a:extLst>
              <a:ext uri="{FF2B5EF4-FFF2-40B4-BE49-F238E27FC236}">
                <a16:creationId xmlns:a16="http://schemas.microsoft.com/office/drawing/2014/main" id="{911AE0C7-58F9-4FA6-9460-AB2A3CC30D25}"/>
              </a:ext>
            </a:extLst>
          </p:cNvPr>
          <p:cNvSpPr txBox="1"/>
          <p:nvPr/>
        </p:nvSpPr>
        <p:spPr>
          <a:xfrm>
            <a:off x="5220000" y="3996000"/>
            <a:ext cx="2664000" cy="252000"/>
          </a:xfrm>
          <a:prstGeom prst="rect">
            <a:avLst/>
          </a:prstGeom>
          <a:noFill/>
        </p:spPr>
        <p:txBody>
          <a:bodyPr wrap="none" lIns="72000" tIns="36000" rIns="72000" bIns="3600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＜人材育成にかかる主な取組＞</a:t>
            </a:r>
            <a:endParaRPr kumimoji="1" lang="ja-JP" altLang="en-US" sz="14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endParaRPr>
          </a:p>
        </p:txBody>
      </p:sp>
      <p:pic>
        <p:nvPicPr>
          <p:cNvPr id="26" name="図 25"/>
          <p:cNvPicPr>
            <a:picLocks noChangeAspect="1"/>
          </p:cNvPicPr>
          <p:nvPr/>
        </p:nvPicPr>
        <p:blipFill>
          <a:blip r:embed="rId5"/>
          <a:stretch>
            <a:fillRect/>
          </a:stretch>
        </p:blipFill>
        <p:spPr>
          <a:xfrm>
            <a:off x="2700000" y="1980000"/>
            <a:ext cx="2193028" cy="684000"/>
          </a:xfrm>
          <a:prstGeom prst="rect">
            <a:avLst/>
          </a:prstGeom>
        </p:spPr>
      </p:pic>
      <p:sp>
        <p:nvSpPr>
          <p:cNvPr id="27" name="角丸四角形 26"/>
          <p:cNvSpPr/>
          <p:nvPr/>
        </p:nvSpPr>
        <p:spPr>
          <a:xfrm>
            <a:off x="144000" y="4557150"/>
            <a:ext cx="288000" cy="1440000"/>
          </a:xfrm>
          <a:prstGeom prst="roundRect">
            <a:avLst/>
          </a:prstGeom>
          <a:solidFill>
            <a:schemeClr val="accent2">
              <a:lumMod val="20000"/>
              <a:lumOff val="80000"/>
            </a:schemeClr>
          </a:solidFill>
          <a:ln>
            <a:noFill/>
          </a:ln>
        </p:spPr>
        <p:style>
          <a:lnRef idx="2">
            <a:schemeClr val="dk1"/>
          </a:lnRef>
          <a:fillRef idx="1">
            <a:schemeClr val="lt1"/>
          </a:fillRef>
          <a:effectRef idx="0">
            <a:schemeClr val="dk1"/>
          </a:effectRef>
          <a:fontRef idx="minor">
            <a:schemeClr val="dk1"/>
          </a:fontRef>
        </p:style>
        <p:txBody>
          <a:bodyPr vert="eaVert"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大阪市</a:t>
            </a:r>
            <a:endParaRPr kumimoji="1"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28" name="テキスト ボックス 27">
            <a:extLst>
              <a:ext uri="{FF2B5EF4-FFF2-40B4-BE49-F238E27FC236}">
                <a16:creationId xmlns:a16="http://schemas.microsoft.com/office/drawing/2014/main" id="{911AE0C7-58F9-4FA6-9460-AB2A3CC30D25}"/>
              </a:ext>
            </a:extLst>
          </p:cNvPr>
          <p:cNvSpPr txBox="1"/>
          <p:nvPr/>
        </p:nvSpPr>
        <p:spPr>
          <a:xfrm>
            <a:off x="540000" y="4015050"/>
            <a:ext cx="2160000" cy="252000"/>
          </a:xfrm>
          <a:prstGeom prst="rect">
            <a:avLst/>
          </a:prstGeom>
          <a:noFill/>
        </p:spPr>
        <p:txBody>
          <a:bodyPr wrap="none" lIns="72000" tIns="36000" rIns="72000" bIns="3600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＜職員数</a:t>
            </a:r>
            <a:r>
              <a:rPr kumimoji="1" lang="en-US" altLang="ja-JP" sz="11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ja-JP" altLang="en-US" sz="14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の推移＞</a:t>
            </a:r>
            <a:endParaRPr kumimoji="1"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30" name="テキスト ボックス 29"/>
          <p:cNvSpPr txBox="1">
            <a:spLocks/>
          </p:cNvSpPr>
          <p:nvPr/>
        </p:nvSpPr>
        <p:spPr>
          <a:xfrm>
            <a:off x="2412000" y="4053150"/>
            <a:ext cx="2773832" cy="281475"/>
          </a:xfrm>
          <a:prstGeom prst="rect">
            <a:avLst/>
          </a:prstGeom>
          <a:noFill/>
          <a:ln>
            <a:noFill/>
            <a:prstDash val="dash"/>
          </a:ln>
        </p:spPr>
        <p:txBody>
          <a:bodyPr wrap="square" lIns="72000" tIns="36000" rIns="72000" bIns="3600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ja-JP" altLang="en-US" sz="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派遣職員を含み、任期付職員を除く（</a:t>
            </a:r>
            <a:r>
              <a:rPr kumimoji="1" lang="en-US" altLang="ja-JP" sz="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2012</a:t>
            </a:r>
            <a:r>
              <a:rPr kumimoji="1" lang="ja-JP" altLang="en-US" sz="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年度以降は</a:t>
            </a:r>
            <a:endParaRPr kumimoji="1" lang="en-US" altLang="ja-JP" sz="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1" lang="en-US" altLang="ja-JP" sz="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1" lang="ja-JP" altLang="en-US" sz="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一般任期付職員等を含む。）</a:t>
            </a:r>
            <a:endParaRPr kumimoji="1" lang="en-US" altLang="ja-JP" sz="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36" name="スライド番号プレースホルダー 3"/>
          <p:cNvSpPr txBox="1">
            <a:spLocks/>
          </p:cNvSpPr>
          <p:nvPr/>
        </p:nvSpPr>
        <p:spPr>
          <a:xfrm>
            <a:off x="8640000" y="6552000"/>
            <a:ext cx="432000" cy="288000"/>
          </a:xfrm>
          <a:prstGeom prst="rect">
            <a:avLst/>
          </a:prstGeom>
        </p:spPr>
        <p:txBody>
          <a:bodyPr vert="horz" lIns="36000" tIns="36000" rIns="36000" bIns="36000" rtlCol="0" anchor="ctr"/>
          <a:lstStyle>
            <a:defPPr>
              <a:defRPr lang="ja-JP"/>
            </a:defPPr>
            <a:lvl1pPr marL="0" algn="r" defTabSz="914400" rtl="0" eaLnBrk="1" latinLnBrk="0" hangingPunct="1">
              <a:defRPr kumimoji="1" sz="14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138CA411-231B-42B9-AF63-97A64194AA60}" type="slidenum">
              <a:rPr lang="ja-JP" altLang="en-US" smtClean="0"/>
              <a:pPr/>
              <a:t>101</a:t>
            </a:fld>
            <a:endParaRPr lang="ja-JP" altLang="en-US" dirty="0"/>
          </a:p>
        </p:txBody>
      </p:sp>
      <p:sp>
        <p:nvSpPr>
          <p:cNvPr id="37" name="テキスト ボックス 36"/>
          <p:cNvSpPr txBox="1"/>
          <p:nvPr/>
        </p:nvSpPr>
        <p:spPr>
          <a:xfrm>
            <a:off x="5642348" y="3766170"/>
            <a:ext cx="3007035" cy="20005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出典：</a:t>
            </a:r>
            <a:r>
              <a:rPr kumimoji="1" lang="ja-JP" altLang="en-US" sz="70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rPr>
              <a:t>大阪府人事行政の運営等概要をも</a:t>
            </a:r>
            <a:r>
              <a:rPr kumimoji="0" lang="ja-JP" altLang="en-US" sz="70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rPr>
              <a:t>とに作成</a:t>
            </a:r>
            <a:endParaRPr kumimoji="0" lang="ja-JP" altLang="en-US" sz="7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38" name="テキスト ボックス 37"/>
          <p:cNvSpPr txBox="1"/>
          <p:nvPr/>
        </p:nvSpPr>
        <p:spPr>
          <a:xfrm>
            <a:off x="5058000" y="1665525"/>
            <a:ext cx="396000"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ja-JP" altLang="en-US" sz="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人</a:t>
            </a:r>
            <a:r>
              <a:rPr kumimoji="1" lang="en-US" altLang="ja-JP" sz="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t>
            </a:r>
            <a:endParaRPr kumimoji="1" lang="ja-JP" altLang="en-US"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pic>
        <p:nvPicPr>
          <p:cNvPr id="5" name="図 4"/>
          <p:cNvPicPr>
            <a:picLocks noChangeAspect="1"/>
          </p:cNvPicPr>
          <p:nvPr/>
        </p:nvPicPr>
        <p:blipFill>
          <a:blip r:embed="rId6"/>
          <a:stretch>
            <a:fillRect/>
          </a:stretch>
        </p:blipFill>
        <p:spPr>
          <a:xfrm>
            <a:off x="540000" y="4356000"/>
            <a:ext cx="4401693" cy="2200847"/>
          </a:xfrm>
          <a:prstGeom prst="rect">
            <a:avLst/>
          </a:prstGeom>
        </p:spPr>
      </p:pic>
    </p:spTree>
    <p:extLst>
      <p:ext uri="{BB962C8B-B14F-4D97-AF65-F5344CB8AC3E}">
        <p14:creationId xmlns:p14="http://schemas.microsoft.com/office/powerpoint/2010/main" val="105266281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楕円 8"/>
          <p:cNvSpPr/>
          <p:nvPr/>
        </p:nvSpPr>
        <p:spPr>
          <a:xfrm>
            <a:off x="95250" y="914399"/>
            <a:ext cx="8963025" cy="5724525"/>
          </a:xfrm>
          <a:prstGeom prst="ellipse">
            <a:avLst/>
          </a:prstGeom>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5" name="角丸四角形 4"/>
          <p:cNvSpPr/>
          <p:nvPr/>
        </p:nvSpPr>
        <p:spPr>
          <a:xfrm>
            <a:off x="276013" y="1323199"/>
            <a:ext cx="4213267" cy="3373434"/>
          </a:xfrm>
          <a:prstGeom prst="roundRect">
            <a:avLst>
              <a:gd name="adj" fmla="val 6656"/>
            </a:avLst>
          </a:prstGeom>
          <a:solidFill>
            <a:schemeClr val="accent4">
              <a:lumMod val="40000"/>
              <a:lumOff val="60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endParaRPr>
          </a:p>
        </p:txBody>
      </p:sp>
      <p:sp>
        <p:nvSpPr>
          <p:cNvPr id="6" name="角丸四角形 5"/>
          <p:cNvSpPr/>
          <p:nvPr/>
        </p:nvSpPr>
        <p:spPr>
          <a:xfrm>
            <a:off x="4637599" y="1323199"/>
            <a:ext cx="4152048" cy="3373434"/>
          </a:xfrm>
          <a:prstGeom prst="roundRect">
            <a:avLst>
              <a:gd name="adj" fmla="val 6226"/>
            </a:avLst>
          </a:prstGeom>
          <a:solidFill>
            <a:schemeClr val="accent4">
              <a:lumMod val="40000"/>
              <a:lumOff val="60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7" name="角丸四角形 6"/>
          <p:cNvSpPr/>
          <p:nvPr/>
        </p:nvSpPr>
        <p:spPr>
          <a:xfrm>
            <a:off x="287253" y="4811302"/>
            <a:ext cx="4202027" cy="1671769"/>
          </a:xfrm>
          <a:prstGeom prst="roundRect">
            <a:avLst>
              <a:gd name="adj" fmla="val 13086"/>
            </a:avLst>
          </a:prstGeom>
          <a:solidFill>
            <a:schemeClr val="accent4">
              <a:lumMod val="40000"/>
              <a:lumOff val="60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8" name="角丸四角形 7"/>
          <p:cNvSpPr/>
          <p:nvPr/>
        </p:nvSpPr>
        <p:spPr>
          <a:xfrm>
            <a:off x="4637599" y="4800683"/>
            <a:ext cx="4152048" cy="1682388"/>
          </a:xfrm>
          <a:prstGeom prst="roundRect">
            <a:avLst>
              <a:gd name="adj" fmla="val 9198"/>
            </a:avLst>
          </a:prstGeom>
          <a:solidFill>
            <a:schemeClr val="accent4">
              <a:lumMod val="40000"/>
              <a:lumOff val="60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cxnSp>
        <p:nvCxnSpPr>
          <p:cNvPr id="10" name="直線コネクタ 9">
            <a:extLst>
              <a:ext uri="{FF2B5EF4-FFF2-40B4-BE49-F238E27FC236}">
                <a16:creationId xmlns:a16="http://schemas.microsoft.com/office/drawing/2014/main" id="{CE938D8F-9351-FBF2-63F0-44B78AE05C7F}"/>
              </a:ext>
            </a:extLst>
          </p:cNvPr>
          <p:cNvCxnSpPr/>
          <p:nvPr/>
        </p:nvCxnSpPr>
        <p:spPr>
          <a:xfrm>
            <a:off x="251520" y="589609"/>
            <a:ext cx="8649865" cy="1085"/>
          </a:xfrm>
          <a:prstGeom prst="line">
            <a:avLst/>
          </a:prstGeom>
          <a:ln w="6350">
            <a:solidFill>
              <a:schemeClr val="tx1"/>
            </a:solidFill>
          </a:ln>
        </p:spPr>
        <p:style>
          <a:lnRef idx="3">
            <a:schemeClr val="accent1"/>
          </a:lnRef>
          <a:fillRef idx="0">
            <a:schemeClr val="accent1"/>
          </a:fillRef>
          <a:effectRef idx="2">
            <a:schemeClr val="accent1"/>
          </a:effectRef>
          <a:fontRef idx="minor">
            <a:schemeClr val="tx1"/>
          </a:fontRef>
        </p:style>
      </p:cxnSp>
      <p:sp>
        <p:nvSpPr>
          <p:cNvPr id="12" name="正方形/長方形 11"/>
          <p:cNvSpPr/>
          <p:nvPr/>
        </p:nvSpPr>
        <p:spPr>
          <a:xfrm>
            <a:off x="205800" y="667583"/>
            <a:ext cx="3299400"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1"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a:t>
            </a:r>
            <a:r>
              <a:rPr kumimoji="1" lang="ja-JP" altLang="en-US" sz="1600" b="1"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府職員のキャリアデザイン支援</a:t>
            </a:r>
            <a:r>
              <a:rPr kumimoji="1" lang="en-US" altLang="ja-JP" sz="1600" b="1"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a:t>
            </a:r>
            <a:r>
              <a:rPr kumimoji="1" lang="ja-JP" altLang="en-US" sz="10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　</a:t>
            </a:r>
            <a:endParaRPr kumimoji="1" lang="ja-JP" altLang="ja-JP" sz="10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endParaRPr>
          </a:p>
        </p:txBody>
      </p:sp>
      <p:sp>
        <p:nvSpPr>
          <p:cNvPr id="13" name="正方形/長方形 12"/>
          <p:cNvSpPr/>
          <p:nvPr/>
        </p:nvSpPr>
        <p:spPr>
          <a:xfrm>
            <a:off x="276013" y="1330249"/>
            <a:ext cx="4330237" cy="278537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5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キャリアクリエイト制度 </a:t>
            </a:r>
            <a:endParaRPr kumimoji="1" lang="en-US" altLang="ja-JP" sz="1500" b="1" i="0" u="sng"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事業化</a:t>
            </a: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や希望所属へチャレンジ</a:t>
            </a: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t>
            </a:r>
            <a:endParaRPr kumimoji="1" lang="en-US" altLang="ja-JP"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228600" marR="0" lvl="0" indent="-228600" algn="l" defTabSz="914400" rtl="0" eaLnBrk="1" fontAlgn="auto" latinLnBrk="0" hangingPunct="1">
              <a:lnSpc>
                <a:spcPct val="100000"/>
              </a:lnSpc>
              <a:spcBef>
                <a:spcPts val="0"/>
              </a:spcBef>
              <a:spcAft>
                <a:spcPts val="0"/>
              </a:spcAft>
              <a:buClrTx/>
              <a:buSzTx/>
              <a:buFontTx/>
              <a:buAutoNum type="arabicParenBoth"/>
              <a:tabLst/>
              <a:defRPr/>
            </a:pP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ベンチャーコース </a:t>
            </a:r>
            <a:r>
              <a:rPr kumimoji="1" lang="ja-JP" altLang="en-US" sz="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（提案型は</a:t>
            </a:r>
            <a:r>
              <a:rPr kumimoji="1" lang="en-US" altLang="ja-JP" sz="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2009</a:t>
            </a:r>
            <a:r>
              <a:rPr kumimoji="1" lang="ja-JP" altLang="en-US" sz="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年度～、公募型は</a:t>
            </a:r>
            <a:r>
              <a:rPr kumimoji="1" lang="en-US" altLang="ja-JP" sz="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1998</a:t>
            </a:r>
            <a:r>
              <a:rPr kumimoji="1" lang="ja-JP" altLang="en-US" sz="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年度～）</a:t>
            </a:r>
            <a:endParaRPr kumimoji="1" lang="en-US" altLang="ja-JP" sz="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1" lang="en-US" altLang="ja-JP"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1" lang="ja-JP" altLang="en-US" sz="10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創意</a:t>
            </a:r>
            <a:r>
              <a:rPr kumimoji="1" lang="ja-JP" altLang="en-US"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工夫あふれる提案を行い、新たな事業を実現！ </a:t>
            </a:r>
            <a:r>
              <a:rPr kumimoji="1" lang="ja-JP" altLang="en-US" sz="10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  </a:t>
            </a:r>
            <a:endParaRPr kumimoji="1" lang="en-US" altLang="ja-JP" sz="10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1" lang="en-US" altLang="ja-JP" sz="10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1" lang="ja-JP" altLang="en-US" sz="10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　①提案型（新規</a:t>
            </a:r>
            <a:r>
              <a:rPr kumimoji="1" lang="ja-JP" altLang="en-US"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事業の</a:t>
            </a:r>
            <a:r>
              <a:rPr kumimoji="1" lang="ja-JP" altLang="en-US" sz="10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提案）</a:t>
            </a:r>
            <a:endParaRPr kumimoji="1" lang="en-US" altLang="ja-JP"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　　　②公募型（所属</a:t>
            </a:r>
            <a:r>
              <a:rPr kumimoji="1" lang="ja-JP" altLang="en-US"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が提示する事業に</a:t>
            </a:r>
            <a:r>
              <a:rPr kumimoji="1" lang="ja-JP" altLang="en-US" sz="10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対する</a:t>
            </a:r>
            <a:r>
              <a:rPr kumimoji="1" lang="ja-JP" altLang="en-US"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改善方策等の</a:t>
            </a:r>
            <a:r>
              <a:rPr kumimoji="1" lang="ja-JP" altLang="en-US" sz="10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提案）</a:t>
            </a:r>
            <a:endParaRPr kumimoji="1" lang="en-US" altLang="ja-JP" sz="10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1" lang="ja-JP" altLang="en-US" sz="10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　の２パターンで実施。選考の上、所属に配属の上、事業化に取り組む。</a:t>
            </a:r>
            <a:endParaRPr kumimoji="1" lang="en-US" altLang="ja-JP" sz="10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　　      　</a:t>
            </a:r>
            <a:endParaRPr kumimoji="1" lang="en-US" altLang="ja-JP"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(2)</a:t>
            </a: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リクルートコース </a:t>
            </a:r>
            <a:r>
              <a:rPr kumimoji="1" lang="ja-JP" altLang="en-US" sz="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en-US" altLang="ja-JP" sz="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2008</a:t>
            </a:r>
            <a:r>
              <a:rPr kumimoji="1" lang="ja-JP" altLang="en-US" sz="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年度～）</a:t>
            </a:r>
            <a:endParaRPr kumimoji="1" lang="en-US" altLang="ja-JP" sz="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1" lang="ja-JP" altLang="en-US" sz="10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積極的</a:t>
            </a:r>
            <a:r>
              <a:rPr kumimoji="1" lang="ja-JP" altLang="en-US"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に職務に取り組み、主体的にキャリアを描く</a:t>
            </a:r>
            <a:r>
              <a:rPr kumimoji="1" lang="ja-JP" altLang="en-US" sz="10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職員</a:t>
            </a:r>
            <a:r>
              <a:rPr kumimoji="1" lang="ja-JP" altLang="en-US"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の中</a:t>
            </a:r>
            <a:r>
              <a:rPr kumimoji="1" lang="ja-JP" altLang="en-US" sz="10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から選考</a:t>
            </a:r>
            <a:endParaRPr kumimoji="1" lang="en-US" altLang="ja-JP" sz="10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000" dirty="0">
                <a:solidFill>
                  <a:prstClr val="black"/>
                </a:solidFill>
                <a:latin typeface="BIZ UDPゴシック" panose="020B0400000000000000" pitchFamily="50" charset="-128"/>
                <a:ea typeface="BIZ UDPゴシック" panose="020B0400000000000000" pitchFamily="50" charset="-128"/>
              </a:rPr>
              <a:t>　</a:t>
            </a:r>
            <a:r>
              <a:rPr lang="ja-JP" altLang="en-US" sz="1000" dirty="0" smtClean="0">
                <a:solidFill>
                  <a:prstClr val="black"/>
                </a:solidFill>
                <a:latin typeface="BIZ UDPゴシック" panose="020B0400000000000000" pitchFamily="50" charset="-128"/>
                <a:ea typeface="BIZ UDPゴシック" panose="020B0400000000000000" pitchFamily="50" charset="-128"/>
              </a:rPr>
              <a:t>　</a:t>
            </a:r>
            <a:r>
              <a:rPr kumimoji="1" lang="ja-JP" altLang="en-US" sz="10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を</a:t>
            </a:r>
            <a:r>
              <a:rPr kumimoji="1" lang="ja-JP" altLang="en-US"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実施し、希望する所属へ</a:t>
            </a:r>
            <a:r>
              <a:rPr kumimoji="1" lang="ja-JP" altLang="en-US" sz="10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配置。</a:t>
            </a:r>
            <a:endParaRPr kumimoji="1" lang="ja-JP" altLang="en-US"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15" name="正方形/長方形 14"/>
          <p:cNvSpPr/>
          <p:nvPr/>
        </p:nvSpPr>
        <p:spPr>
          <a:xfrm>
            <a:off x="4626841" y="1388784"/>
            <a:ext cx="4098060" cy="203132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5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キャリアシート </a:t>
            </a:r>
            <a:r>
              <a:rPr kumimoji="1" lang="ja-JP" altLang="en-US"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en-US" altLang="ja-JP" sz="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2011</a:t>
            </a:r>
            <a:r>
              <a:rPr kumimoji="1" lang="ja-JP" altLang="en-US" sz="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年度</a:t>
            </a:r>
            <a:r>
              <a:rPr kumimoji="1" lang="ja-JP" altLang="en-US"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ja-JP" altLang="en-US" sz="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ja-JP" altLang="en-US" sz="1500" b="1" i="0" u="sng"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ja-JP" altLang="en-US" sz="15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キャリア</a:t>
            </a:r>
            <a:r>
              <a:rPr kumimoji="1" lang="ja-JP" altLang="en-US" sz="1500" b="1" i="0" u="sng"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面談</a:t>
            </a:r>
            <a:r>
              <a:rPr kumimoji="1" lang="ja-JP" altLang="en-US" sz="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en-US" altLang="ja-JP" sz="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2009</a:t>
            </a:r>
            <a:r>
              <a:rPr kumimoji="1" lang="ja-JP" altLang="en-US" sz="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年度～）</a:t>
            </a:r>
            <a:endParaRPr kumimoji="1" lang="en-US" altLang="ja-JP" sz="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主体的</a:t>
            </a: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なキャリアデザインをサポート！ </a:t>
            </a:r>
            <a:endParaRPr kumimoji="1" lang="en-US" altLang="ja-JP"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自律的</a:t>
            </a:r>
            <a:r>
              <a:rPr kumimoji="1" lang="ja-JP" altLang="en-US"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なキャリア形成を図るため、 </a:t>
            </a:r>
            <a:r>
              <a:rPr kumimoji="1" lang="ja-JP" altLang="en-US" sz="10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キャリアシート</a:t>
            </a:r>
            <a:r>
              <a:rPr kumimoji="1" lang="en-US" altLang="ja-JP" sz="10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(※1)</a:t>
            </a:r>
            <a:r>
              <a:rPr kumimoji="1" lang="ja-JP" altLang="en-US" sz="10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の</a:t>
            </a:r>
            <a:r>
              <a:rPr kumimoji="1" lang="ja-JP" altLang="en-US"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作成</a:t>
            </a:r>
            <a:r>
              <a:rPr kumimoji="1" lang="ja-JP" altLang="en-US" sz="10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とキャリア面談</a:t>
            </a:r>
            <a:r>
              <a:rPr kumimoji="1" lang="en-US" altLang="ja-JP" sz="10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(※2)</a:t>
            </a:r>
            <a:r>
              <a:rPr kumimoji="1" lang="ja-JP" altLang="en-US" sz="10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を実施。 </a:t>
            </a:r>
            <a:endParaRPr kumimoji="1" lang="en-US" altLang="ja-JP" sz="10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en-US" altLang="ja-JP" sz="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※1</a:t>
            </a:r>
            <a:r>
              <a:rPr kumimoji="1" lang="ja-JP" altLang="en-US" sz="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）キャリアシートとは、職員</a:t>
            </a:r>
            <a:r>
              <a:rPr kumimoji="1" lang="ja-JP" altLang="en-US"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自身</a:t>
            </a:r>
            <a:r>
              <a:rPr kumimoji="1" lang="ja-JP" altLang="en-US" sz="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がこれ</a:t>
            </a:r>
            <a:r>
              <a:rPr kumimoji="1" lang="ja-JP" altLang="en-US"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までのキャリア、健康 状態や家庭</a:t>
            </a:r>
            <a:r>
              <a:rPr kumimoji="1" lang="ja-JP" altLang="en-US" sz="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の状況</a:t>
            </a:r>
            <a:r>
              <a:rPr kumimoji="1" lang="en-US" altLang="ja-JP" sz="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ja-JP" altLang="en-US" sz="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保育・　</a:t>
            </a:r>
            <a:endParaRPr kumimoji="1" lang="en-US" altLang="ja-JP" sz="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800" dirty="0">
                <a:solidFill>
                  <a:prstClr val="black"/>
                </a:solidFill>
                <a:latin typeface="BIZ UDPゴシック" panose="020B0400000000000000" pitchFamily="50" charset="-128"/>
                <a:ea typeface="BIZ UDPゴシック" panose="020B0400000000000000" pitchFamily="50" charset="-128"/>
              </a:rPr>
              <a:t>　</a:t>
            </a:r>
            <a:r>
              <a:rPr kumimoji="1" lang="ja-JP" altLang="en-US" sz="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介護等</a:t>
            </a:r>
            <a:r>
              <a:rPr kumimoji="1" lang="en-US" altLang="ja-JP" sz="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ja-JP" altLang="en-US" sz="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を踏まえた</a:t>
            </a:r>
            <a:r>
              <a:rPr kumimoji="1" lang="ja-JP" altLang="en-US"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現状</a:t>
            </a:r>
            <a:r>
              <a:rPr kumimoji="1" lang="ja-JP" altLang="en-US" sz="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をふり</a:t>
            </a:r>
            <a:r>
              <a:rPr kumimoji="1" lang="ja-JP" altLang="en-US"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返った上で、将来像</a:t>
            </a:r>
            <a:r>
              <a:rPr kumimoji="1" lang="ja-JP" altLang="en-US" sz="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を描き</a:t>
            </a:r>
            <a:r>
              <a:rPr kumimoji="1" lang="ja-JP" altLang="en-US"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、その内容を</a:t>
            </a:r>
            <a:r>
              <a:rPr kumimoji="1" lang="ja-JP" altLang="en-US" sz="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キャリアシートに</a:t>
            </a:r>
            <a:endParaRPr kumimoji="1" lang="en-US" altLang="ja-JP" sz="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800" dirty="0">
                <a:solidFill>
                  <a:prstClr val="black"/>
                </a:solidFill>
                <a:latin typeface="BIZ UDPゴシック" panose="020B0400000000000000" pitchFamily="50" charset="-128"/>
                <a:ea typeface="BIZ UDPゴシック" panose="020B0400000000000000" pitchFamily="50" charset="-128"/>
              </a:rPr>
              <a:t>　</a:t>
            </a:r>
            <a:r>
              <a:rPr kumimoji="1" lang="ja-JP" altLang="en-US" sz="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記入する</a:t>
            </a:r>
            <a:r>
              <a:rPr kumimoji="1" lang="ja-JP" altLang="en-US"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こと</a:t>
            </a:r>
            <a:r>
              <a:rPr kumimoji="1" lang="ja-JP" altLang="en-US" sz="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により</a:t>
            </a:r>
            <a:r>
              <a:rPr kumimoji="1" lang="ja-JP" altLang="en-US"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、職員の自律的なキャリ ア形成を</a:t>
            </a:r>
            <a:r>
              <a:rPr kumimoji="1" lang="ja-JP" altLang="en-US" sz="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図るためのツール。</a:t>
            </a:r>
            <a:endParaRPr kumimoji="1" lang="en-US" altLang="ja-JP" sz="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800" dirty="0">
                <a:solidFill>
                  <a:prstClr val="black"/>
                </a:solidFill>
                <a:latin typeface="BIZ UDPゴシック" panose="020B0400000000000000" pitchFamily="50" charset="-128"/>
                <a:ea typeface="BIZ UDPゴシック" panose="020B0400000000000000" pitchFamily="50" charset="-128"/>
              </a:rPr>
              <a:t>　</a:t>
            </a:r>
            <a:r>
              <a:rPr kumimoji="1" lang="ja-JP" altLang="en-US" sz="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現在、入庁</a:t>
            </a:r>
            <a:r>
              <a:rPr kumimoji="1" lang="en-US" altLang="ja-JP" sz="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1</a:t>
            </a:r>
            <a:r>
              <a:rPr kumimoji="1" lang="ja-JP" altLang="en-US" sz="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年目・</a:t>
            </a:r>
            <a:r>
              <a:rPr kumimoji="1" lang="en-US" altLang="ja-JP" sz="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4</a:t>
            </a:r>
            <a:r>
              <a:rPr kumimoji="1" lang="ja-JP" altLang="en-US" sz="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年目・</a:t>
            </a:r>
            <a:r>
              <a:rPr kumimoji="1" lang="en-US" altLang="ja-JP" sz="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10</a:t>
            </a:r>
            <a:r>
              <a:rPr kumimoji="1" lang="ja-JP" altLang="en-US" sz="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年目の職員、及び課長級までの昇任者は提出が必須。それ</a:t>
            </a:r>
            <a:endParaRPr kumimoji="1" lang="en-US" altLang="ja-JP" sz="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800" dirty="0">
                <a:solidFill>
                  <a:prstClr val="black"/>
                </a:solidFill>
                <a:latin typeface="BIZ UDPゴシック" panose="020B0400000000000000" pitchFamily="50" charset="-128"/>
                <a:ea typeface="BIZ UDPゴシック" panose="020B0400000000000000" pitchFamily="50" charset="-128"/>
              </a:rPr>
              <a:t>　</a:t>
            </a:r>
            <a:r>
              <a:rPr kumimoji="1" lang="ja-JP" altLang="en-US" sz="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以外の職員は任意提出。</a:t>
            </a:r>
            <a:endParaRPr kumimoji="1" lang="en-US" altLang="ja-JP"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7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en-US" altLang="ja-JP" sz="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※2</a:t>
            </a:r>
            <a:r>
              <a:rPr kumimoji="1" lang="ja-JP" altLang="en-US" sz="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）キャリア面談</a:t>
            </a:r>
            <a:r>
              <a:rPr kumimoji="1" lang="ja-JP" altLang="en-US"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は</a:t>
            </a:r>
            <a:r>
              <a:rPr kumimoji="1" lang="ja-JP" altLang="en-US" sz="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、現在、入庁４年目の職員を対象に実施している。</a:t>
            </a:r>
            <a:endParaRPr kumimoji="1" lang="en-US" altLang="ja-JP" sz="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en-US" altLang="ja-JP" sz="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※3</a:t>
            </a:r>
            <a:r>
              <a:rPr kumimoji="1" lang="ja-JP" altLang="en-US" sz="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）提出者数は、対象職員のうち</a:t>
            </a:r>
            <a:r>
              <a:rPr kumimoji="1" lang="en-US" altLang="ja-JP" sz="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2022</a:t>
            </a:r>
            <a:r>
              <a:rPr kumimoji="1" lang="ja-JP" altLang="en-US" sz="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年度までに提出実績のある職員。</a:t>
            </a:r>
            <a:endParaRPr kumimoji="1" lang="ja-JP" altLang="en-US"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16" name="正方形/長方形 15"/>
          <p:cNvSpPr/>
          <p:nvPr/>
        </p:nvSpPr>
        <p:spPr>
          <a:xfrm>
            <a:off x="312987" y="4835280"/>
            <a:ext cx="4166450" cy="107721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5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技術職エントリー制度 </a:t>
            </a:r>
            <a:r>
              <a:rPr kumimoji="1" lang="en-US" altLang="ja-JP" sz="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(2012</a:t>
            </a:r>
            <a:r>
              <a:rPr kumimoji="1" lang="ja-JP" altLang="en-US" sz="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年度～）</a:t>
            </a:r>
            <a:endParaRPr kumimoji="1" lang="en-US" altLang="ja-JP" sz="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行政</a:t>
            </a: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職の職域へチャレンジ！ </a:t>
            </a:r>
            <a:endParaRPr kumimoji="1" lang="en-US" altLang="ja-JP"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技術</a:t>
            </a:r>
            <a:r>
              <a:rPr kumimoji="1" lang="ja-JP" altLang="en-US"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職</a:t>
            </a:r>
            <a:r>
              <a:rPr kumimoji="1" lang="ja-JP" altLang="en-US" sz="10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の課長級職員</a:t>
            </a:r>
            <a:r>
              <a:rPr kumimoji="1" lang="ja-JP" altLang="en-US"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が希望する行政職の職域を選択し、選考に合格した職員を希望する職域の</a:t>
            </a:r>
            <a:r>
              <a:rPr kumimoji="1" lang="ja-JP" altLang="en-US" sz="10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課長級</a:t>
            </a:r>
            <a:r>
              <a:rPr kumimoji="1" lang="ja-JP" altLang="en-US"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の職へ</a:t>
            </a:r>
            <a:r>
              <a:rPr kumimoji="1" lang="ja-JP" altLang="en-US" sz="10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配置。</a:t>
            </a:r>
            <a:endParaRPr kumimoji="1" lang="en-US" altLang="ja-JP" sz="10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職種</a:t>
            </a:r>
            <a:r>
              <a:rPr kumimoji="1" lang="ja-JP" altLang="en-US"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に</a:t>
            </a:r>
            <a:r>
              <a:rPr kumimoji="1" lang="ja-JP" altLang="en-US" sz="10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こだわらない適材</a:t>
            </a:r>
            <a:r>
              <a:rPr kumimoji="1" lang="ja-JP" altLang="en-US"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適所の</a:t>
            </a:r>
            <a:r>
              <a:rPr kumimoji="1" lang="ja-JP" altLang="en-US" sz="10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任用で</a:t>
            </a:r>
            <a:r>
              <a:rPr kumimoji="1" lang="ja-JP" altLang="en-US"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、技術職職員の登用機会を</a:t>
            </a:r>
            <a:r>
              <a:rPr kumimoji="1" lang="ja-JP" altLang="en-US" sz="10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拡大。</a:t>
            </a:r>
            <a:endParaRPr kumimoji="1" lang="en-US" altLang="ja-JP"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17" name="正方形/長方形 16"/>
          <p:cNvSpPr/>
          <p:nvPr/>
        </p:nvSpPr>
        <p:spPr>
          <a:xfrm>
            <a:off x="4697174" y="4800683"/>
            <a:ext cx="4092473" cy="113877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5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Ｅ－</a:t>
            </a:r>
            <a:r>
              <a:rPr kumimoji="1" lang="ja-JP" altLang="en-US" sz="1500" b="1" i="0" u="sng"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ボードシステム</a:t>
            </a:r>
            <a:r>
              <a:rPr kumimoji="1" lang="ja-JP" altLang="en-US" sz="1300" b="1" i="0" u="sng"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～やる気掲示板～</a:t>
            </a:r>
            <a:r>
              <a:rPr kumimoji="1" lang="ja-JP" altLang="en-US" sz="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en-US" altLang="ja-JP" sz="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2001</a:t>
            </a:r>
            <a:r>
              <a:rPr kumimoji="1" lang="ja-JP" altLang="en-US" sz="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年度～）</a:t>
            </a:r>
            <a:r>
              <a:rPr kumimoji="1" lang="ja-JP" altLang="en-US" sz="1500" b="1" i="0" u="sng"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 </a:t>
            </a:r>
            <a:endParaRPr kumimoji="1" lang="en-US" altLang="ja-JP" sz="1500" b="1" i="0" u="sng"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職員</a:t>
            </a: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と所属をマッチング</a:t>
            </a: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t>
            </a:r>
            <a:endParaRPr kumimoji="1" lang="en-US" altLang="ja-JP"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職員の有する資格、特技又は職務上の経験等をシステム上で公開することにより、職員の自己啓発に対する動機付けを図るとともに、所属が求める資格等をマッチングさせることにより、人的資源を最大限に活用。</a:t>
            </a:r>
            <a:endParaRPr kumimoji="1" lang="ja-JP" altLang="en-US"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graphicFrame>
        <p:nvGraphicFramePr>
          <p:cNvPr id="21" name="表 20"/>
          <p:cNvGraphicFramePr>
            <a:graphicFrameLocks noGrp="1"/>
          </p:cNvGraphicFramePr>
          <p:nvPr>
            <p:extLst>
              <p:ext uri="{D42A27DB-BD31-4B8C-83A1-F6EECF244321}">
                <p14:modId xmlns:p14="http://schemas.microsoft.com/office/powerpoint/2010/main" val="486352492"/>
              </p:ext>
            </p:extLst>
          </p:nvPr>
        </p:nvGraphicFramePr>
        <p:xfrm>
          <a:off x="495300" y="5935014"/>
          <a:ext cx="3790949" cy="487680"/>
        </p:xfrm>
        <a:graphic>
          <a:graphicData uri="http://schemas.openxmlformats.org/drawingml/2006/table">
            <a:tbl>
              <a:tblPr firstRow="1" bandRow="1">
                <a:tableStyleId>{00A15C55-8517-42AA-B614-E9B94910E393}</a:tableStyleId>
              </a:tblPr>
              <a:tblGrid>
                <a:gridCol w="1371430">
                  <a:extLst>
                    <a:ext uri="{9D8B030D-6E8A-4147-A177-3AD203B41FA5}">
                      <a16:colId xmlns:a16="http://schemas.microsoft.com/office/drawing/2014/main" val="1873102481"/>
                    </a:ext>
                  </a:extLst>
                </a:gridCol>
                <a:gridCol w="814369">
                  <a:extLst>
                    <a:ext uri="{9D8B030D-6E8A-4147-A177-3AD203B41FA5}">
                      <a16:colId xmlns:a16="http://schemas.microsoft.com/office/drawing/2014/main" val="1967091009"/>
                    </a:ext>
                  </a:extLst>
                </a:gridCol>
                <a:gridCol w="722659">
                  <a:extLst>
                    <a:ext uri="{9D8B030D-6E8A-4147-A177-3AD203B41FA5}">
                      <a16:colId xmlns:a16="http://schemas.microsoft.com/office/drawing/2014/main" val="2567604011"/>
                    </a:ext>
                  </a:extLst>
                </a:gridCol>
                <a:gridCol w="882491">
                  <a:extLst>
                    <a:ext uri="{9D8B030D-6E8A-4147-A177-3AD203B41FA5}">
                      <a16:colId xmlns:a16="http://schemas.microsoft.com/office/drawing/2014/main" val="3465554338"/>
                    </a:ext>
                  </a:extLst>
                </a:gridCol>
              </a:tblGrid>
              <a:tr h="174896">
                <a:tc>
                  <a:txBody>
                    <a:bodyPr/>
                    <a:lstStyle/>
                    <a:p>
                      <a:pPr algn="ctr"/>
                      <a:r>
                        <a:rPr kumimoji="1" lang="en-US" altLang="ja-JP" sz="1000" b="0" dirty="0" smtClean="0">
                          <a:solidFill>
                            <a:schemeClr val="tx1"/>
                          </a:solidFill>
                          <a:latin typeface="BIZ UDPゴシック" panose="020B0400000000000000" pitchFamily="50" charset="-128"/>
                          <a:ea typeface="BIZ UDPゴシック" panose="020B0400000000000000" pitchFamily="50" charset="-128"/>
                        </a:rPr>
                        <a:t>2022</a:t>
                      </a:r>
                      <a:r>
                        <a:rPr kumimoji="1" lang="ja-JP" altLang="en-US" sz="1000" b="0" dirty="0" smtClean="0">
                          <a:solidFill>
                            <a:schemeClr val="tx1"/>
                          </a:solidFill>
                          <a:latin typeface="BIZ UDPゴシック" panose="020B0400000000000000" pitchFamily="50" charset="-128"/>
                          <a:ea typeface="BIZ UDPゴシック" panose="020B0400000000000000" pitchFamily="50" charset="-128"/>
                        </a:rPr>
                        <a:t>年度実績</a:t>
                      </a:r>
                      <a:endParaRPr kumimoji="1" lang="ja-JP" altLang="en-US" sz="1000" b="0" dirty="0">
                        <a:solidFill>
                          <a:schemeClr val="tx1"/>
                        </a:solidFill>
                        <a:latin typeface="BIZ UDPゴシック" panose="020B0400000000000000" pitchFamily="50" charset="-128"/>
                        <a:ea typeface="BIZ UDPゴシック" panose="020B0400000000000000"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000" b="0" dirty="0" smtClean="0">
                          <a:solidFill>
                            <a:schemeClr val="tx1"/>
                          </a:solidFill>
                          <a:latin typeface="BIZ UDPゴシック" panose="020B0400000000000000" pitchFamily="50" charset="-128"/>
                          <a:ea typeface="BIZ UDPゴシック" panose="020B0400000000000000" pitchFamily="50" charset="-128"/>
                        </a:rPr>
                        <a:t>申込者数</a:t>
                      </a:r>
                      <a:endParaRPr kumimoji="1" lang="ja-JP" altLang="en-US" sz="1000" b="0" dirty="0">
                        <a:solidFill>
                          <a:schemeClr val="tx1"/>
                        </a:solidFill>
                        <a:latin typeface="BIZ UDPゴシック" panose="020B0400000000000000" pitchFamily="50" charset="-128"/>
                        <a:ea typeface="BIZ UDPゴシック" panose="020B0400000000000000"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000" b="0" dirty="0" smtClean="0">
                          <a:solidFill>
                            <a:schemeClr val="tx1"/>
                          </a:solidFill>
                          <a:latin typeface="BIZ UDPゴシック" panose="020B0400000000000000" pitchFamily="50" charset="-128"/>
                          <a:ea typeface="BIZ UDPゴシック" panose="020B0400000000000000" pitchFamily="50" charset="-128"/>
                        </a:rPr>
                        <a:t>受験者</a:t>
                      </a:r>
                      <a:endParaRPr kumimoji="1" lang="ja-JP" altLang="en-US" sz="1000" b="0" dirty="0">
                        <a:solidFill>
                          <a:schemeClr val="tx1"/>
                        </a:solidFill>
                        <a:latin typeface="BIZ UDPゴシック" panose="020B0400000000000000" pitchFamily="50" charset="-128"/>
                        <a:ea typeface="BIZ UDPゴシック" panose="020B0400000000000000"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000" b="0" dirty="0" smtClean="0">
                          <a:solidFill>
                            <a:schemeClr val="tx1"/>
                          </a:solidFill>
                          <a:latin typeface="BIZ UDPゴシック" panose="020B0400000000000000" pitchFamily="50" charset="-128"/>
                          <a:ea typeface="BIZ UDPゴシック" panose="020B0400000000000000" pitchFamily="50" charset="-128"/>
                        </a:rPr>
                        <a:t>最終合格者</a:t>
                      </a:r>
                      <a:endParaRPr kumimoji="1" lang="ja-JP" altLang="en-US" sz="1000" b="0" dirty="0">
                        <a:solidFill>
                          <a:schemeClr val="tx1"/>
                        </a:solidFill>
                        <a:latin typeface="BIZ UDPゴシック" panose="020B0400000000000000" pitchFamily="50" charset="-128"/>
                        <a:ea typeface="BIZ UDPゴシック" panose="020B0400000000000000"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16254242"/>
                  </a:ext>
                </a:extLst>
              </a:tr>
              <a:tr h="162223">
                <a:tc>
                  <a:txBody>
                    <a:bodyPr/>
                    <a:lstStyle/>
                    <a:p>
                      <a:pPr algn="ctr"/>
                      <a:r>
                        <a:rPr kumimoji="1" lang="ja-JP" altLang="en-US" sz="1000" dirty="0" smtClean="0">
                          <a:latin typeface="BIZ UDPゴシック" panose="020B0400000000000000" pitchFamily="50" charset="-128"/>
                          <a:ea typeface="BIZ UDPゴシック" panose="020B0400000000000000" pitchFamily="50" charset="-128"/>
                        </a:rPr>
                        <a:t>技術職エントリー制度</a:t>
                      </a:r>
                      <a:endParaRPr kumimoji="1" lang="ja-JP" altLang="en-US" sz="1000" dirty="0">
                        <a:latin typeface="BIZ UDPゴシック" panose="020B0400000000000000" pitchFamily="50" charset="-128"/>
                        <a:ea typeface="BIZ UDPゴシック" panose="020B0400000000000000"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000" dirty="0" smtClean="0">
                          <a:latin typeface="BIZ UDPゴシック" panose="020B0400000000000000" pitchFamily="50" charset="-128"/>
                          <a:ea typeface="BIZ UDPゴシック" panose="020B0400000000000000" pitchFamily="50" charset="-128"/>
                        </a:rPr>
                        <a:t>1</a:t>
                      </a:r>
                      <a:endParaRPr kumimoji="1" lang="ja-JP" altLang="en-US" sz="1000" dirty="0">
                        <a:latin typeface="BIZ UDPゴシック" panose="020B0400000000000000" pitchFamily="50" charset="-128"/>
                        <a:ea typeface="BIZ UDPゴシック" panose="020B0400000000000000"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000" dirty="0" smtClean="0">
                          <a:latin typeface="BIZ UDPゴシック" panose="020B0400000000000000" pitchFamily="50" charset="-128"/>
                          <a:ea typeface="BIZ UDPゴシック" panose="020B0400000000000000" pitchFamily="50" charset="-128"/>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000" dirty="0" smtClean="0">
                          <a:latin typeface="BIZ UDPゴシック" panose="020B0400000000000000" pitchFamily="50" charset="-128"/>
                          <a:ea typeface="BIZ UDPゴシック" panose="020B0400000000000000" pitchFamily="50" charset="-128"/>
                        </a:rPr>
                        <a:t>0</a:t>
                      </a:r>
                      <a:endParaRPr kumimoji="1" lang="ja-JP" altLang="en-US" sz="1000" dirty="0">
                        <a:latin typeface="BIZ UDPゴシック" panose="020B0400000000000000" pitchFamily="50" charset="-128"/>
                        <a:ea typeface="BIZ UDPゴシック" panose="020B0400000000000000"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17788415"/>
                  </a:ext>
                </a:extLst>
              </a:tr>
            </a:tbl>
          </a:graphicData>
        </a:graphic>
      </p:graphicFrame>
      <p:graphicFrame>
        <p:nvGraphicFramePr>
          <p:cNvPr id="22" name="表 21"/>
          <p:cNvGraphicFramePr>
            <a:graphicFrameLocks noGrp="1"/>
          </p:cNvGraphicFramePr>
          <p:nvPr>
            <p:extLst>
              <p:ext uri="{D42A27DB-BD31-4B8C-83A1-F6EECF244321}">
                <p14:modId xmlns:p14="http://schemas.microsoft.com/office/powerpoint/2010/main" val="937717443"/>
              </p:ext>
            </p:extLst>
          </p:nvPr>
        </p:nvGraphicFramePr>
        <p:xfrm>
          <a:off x="5581651" y="5958637"/>
          <a:ext cx="2133670" cy="487680"/>
        </p:xfrm>
        <a:graphic>
          <a:graphicData uri="http://schemas.openxmlformats.org/drawingml/2006/table">
            <a:tbl>
              <a:tblPr firstRow="1" bandRow="1">
                <a:tableStyleId>{00A15C55-8517-42AA-B614-E9B94910E393}</a:tableStyleId>
              </a:tblPr>
              <a:tblGrid>
                <a:gridCol w="1339849">
                  <a:extLst>
                    <a:ext uri="{9D8B030D-6E8A-4147-A177-3AD203B41FA5}">
                      <a16:colId xmlns:a16="http://schemas.microsoft.com/office/drawing/2014/main" val="1873102481"/>
                    </a:ext>
                  </a:extLst>
                </a:gridCol>
                <a:gridCol w="793821">
                  <a:extLst>
                    <a:ext uri="{9D8B030D-6E8A-4147-A177-3AD203B41FA5}">
                      <a16:colId xmlns:a16="http://schemas.microsoft.com/office/drawing/2014/main" val="1967091009"/>
                    </a:ext>
                  </a:extLst>
                </a:gridCol>
              </a:tblGrid>
              <a:tr h="196855">
                <a:tc>
                  <a:txBody>
                    <a:bodyPr/>
                    <a:lstStyle/>
                    <a:p>
                      <a:pPr algn="ctr"/>
                      <a:r>
                        <a:rPr kumimoji="1" lang="en-US" altLang="ja-JP" sz="1000" b="0" dirty="0" smtClean="0">
                          <a:solidFill>
                            <a:schemeClr val="tx1"/>
                          </a:solidFill>
                          <a:latin typeface="BIZ UDPゴシック" panose="020B0400000000000000" pitchFamily="50" charset="-128"/>
                          <a:ea typeface="BIZ UDPゴシック" panose="020B0400000000000000" pitchFamily="50" charset="-128"/>
                        </a:rPr>
                        <a:t>2022</a:t>
                      </a:r>
                      <a:r>
                        <a:rPr kumimoji="1" lang="ja-JP" altLang="en-US" sz="1000" b="0" dirty="0" smtClean="0">
                          <a:solidFill>
                            <a:schemeClr val="tx1"/>
                          </a:solidFill>
                          <a:latin typeface="BIZ UDPゴシック" panose="020B0400000000000000" pitchFamily="50" charset="-128"/>
                          <a:ea typeface="BIZ UDPゴシック" panose="020B0400000000000000" pitchFamily="50" charset="-128"/>
                        </a:rPr>
                        <a:t>年</a:t>
                      </a:r>
                      <a:r>
                        <a:rPr kumimoji="1" lang="en-US" altLang="ja-JP" sz="1000" b="0" dirty="0" smtClean="0">
                          <a:solidFill>
                            <a:schemeClr val="tx1"/>
                          </a:solidFill>
                          <a:latin typeface="BIZ UDPゴシック" panose="020B0400000000000000" pitchFamily="50" charset="-128"/>
                          <a:ea typeface="BIZ UDPゴシック" panose="020B0400000000000000" pitchFamily="50" charset="-128"/>
                        </a:rPr>
                        <a:t>11</a:t>
                      </a:r>
                      <a:r>
                        <a:rPr kumimoji="1" lang="ja-JP" altLang="en-US" sz="1000" b="0" dirty="0" smtClean="0">
                          <a:solidFill>
                            <a:schemeClr val="tx1"/>
                          </a:solidFill>
                          <a:latin typeface="BIZ UDPゴシック" panose="020B0400000000000000" pitchFamily="50" charset="-128"/>
                          <a:ea typeface="BIZ UDPゴシック" panose="020B0400000000000000" pitchFamily="50" charset="-128"/>
                        </a:rPr>
                        <a:t>月現在</a:t>
                      </a:r>
                      <a:endParaRPr kumimoji="1" lang="ja-JP" altLang="en-US" sz="1000" b="0" dirty="0">
                        <a:solidFill>
                          <a:schemeClr val="tx1"/>
                        </a:solidFill>
                        <a:latin typeface="BIZ UDPゴシック" panose="020B0400000000000000" pitchFamily="50" charset="-128"/>
                        <a:ea typeface="BIZ UDPゴシック" panose="020B0400000000000000"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000" b="0" dirty="0" smtClean="0">
                          <a:solidFill>
                            <a:schemeClr val="tx1"/>
                          </a:solidFill>
                          <a:latin typeface="BIZ UDPゴシック" panose="020B0400000000000000" pitchFamily="50" charset="-128"/>
                          <a:ea typeface="BIZ UDPゴシック" panose="020B0400000000000000" pitchFamily="50" charset="-128"/>
                        </a:rPr>
                        <a:t>登録者数</a:t>
                      </a:r>
                      <a:endParaRPr kumimoji="1" lang="ja-JP" altLang="en-US" sz="1000" b="0" dirty="0">
                        <a:solidFill>
                          <a:schemeClr val="tx1"/>
                        </a:solidFill>
                        <a:latin typeface="BIZ UDPゴシック" panose="020B0400000000000000" pitchFamily="50" charset="-128"/>
                        <a:ea typeface="BIZ UDPゴシック" panose="020B0400000000000000"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16254242"/>
                  </a:ext>
                </a:extLst>
              </a:tr>
              <a:tr h="196855">
                <a:tc>
                  <a:txBody>
                    <a:bodyPr/>
                    <a:lstStyle/>
                    <a:p>
                      <a:pPr algn="ctr"/>
                      <a:r>
                        <a:rPr kumimoji="1" lang="en-US" altLang="ja-JP" sz="1000" dirty="0" smtClean="0">
                          <a:latin typeface="BIZ UDPゴシック" panose="020B0400000000000000" pitchFamily="50" charset="-128"/>
                          <a:ea typeface="BIZ UDPゴシック" panose="020B0400000000000000" pitchFamily="50" charset="-128"/>
                        </a:rPr>
                        <a:t>E</a:t>
                      </a:r>
                      <a:r>
                        <a:rPr kumimoji="1" lang="ja-JP" altLang="en-US" sz="1000" dirty="0" smtClean="0">
                          <a:latin typeface="BIZ UDPゴシック" panose="020B0400000000000000" pitchFamily="50" charset="-128"/>
                          <a:ea typeface="BIZ UDPゴシック" panose="020B0400000000000000" pitchFamily="50" charset="-128"/>
                        </a:rPr>
                        <a:t>ボードシステム</a:t>
                      </a:r>
                      <a:endParaRPr kumimoji="1" lang="ja-JP" altLang="en-US" sz="1000" dirty="0">
                        <a:latin typeface="BIZ UDPゴシック" panose="020B0400000000000000" pitchFamily="50" charset="-128"/>
                        <a:ea typeface="BIZ UDPゴシック" panose="020B0400000000000000"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000" dirty="0" smtClean="0">
                          <a:latin typeface="BIZ UDPゴシック" panose="020B0400000000000000" pitchFamily="50" charset="-128"/>
                          <a:ea typeface="BIZ UDPゴシック" panose="020B0400000000000000" pitchFamily="50" charset="-128"/>
                        </a:rPr>
                        <a:t>2077</a:t>
                      </a:r>
                      <a:endParaRPr kumimoji="1" lang="ja-JP" altLang="en-US" sz="1000" dirty="0">
                        <a:latin typeface="BIZ UDPゴシック" panose="020B0400000000000000" pitchFamily="50" charset="-128"/>
                        <a:ea typeface="BIZ UDPゴシック" panose="020B0400000000000000"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17788415"/>
                  </a:ext>
                </a:extLst>
              </a:tr>
            </a:tbl>
          </a:graphicData>
        </a:graphic>
      </p:graphicFrame>
      <p:sp>
        <p:nvSpPr>
          <p:cNvPr id="23" name="テキスト ボックス 22">
            <a:extLst>
              <a:ext uri="{FF2B5EF4-FFF2-40B4-BE49-F238E27FC236}">
                <a16:creationId xmlns:a16="http://schemas.microsoft.com/office/drawing/2014/main" id="{FBEE3959-8C51-467E-B173-89629C46FF30}"/>
              </a:ext>
            </a:extLst>
          </p:cNvPr>
          <p:cNvSpPr txBox="1"/>
          <p:nvPr/>
        </p:nvSpPr>
        <p:spPr>
          <a:xfrm>
            <a:off x="95250" y="1003559"/>
            <a:ext cx="8694397" cy="307777"/>
          </a:xfrm>
          <a:prstGeom prst="rect">
            <a:avLst/>
          </a:prstGeom>
          <a:solidFill>
            <a:schemeClr val="bg1">
              <a:alpha val="50000"/>
            </a:schemeClr>
          </a:solidFill>
          <a:ln w="12700">
            <a:solidFill>
              <a:schemeClr val="bg1">
                <a:alpha val="0"/>
              </a:schemeClr>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職員が持つアイデアや意欲、向上心を喚起し、主体的なキャリア形成を支援するため、以下の施策を実施。</a:t>
            </a:r>
            <a:endParaRPr kumimoji="1" lang="en-US" altLang="ja-JP" sz="14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endParaRPr>
          </a:p>
        </p:txBody>
      </p:sp>
      <p:sp>
        <p:nvSpPr>
          <p:cNvPr id="25" name="角丸四角形 24"/>
          <p:cNvSpPr/>
          <p:nvPr/>
        </p:nvSpPr>
        <p:spPr>
          <a:xfrm>
            <a:off x="144000" y="72000"/>
            <a:ext cx="7876800" cy="432000"/>
          </a:xfrm>
          <a:prstGeom prst="roundRect">
            <a:avLst/>
          </a:prstGeom>
          <a:solidFill>
            <a:srgbClr val="33CC33">
              <a:lumMod val="60000"/>
              <a:lumOff val="40000"/>
            </a:srgbClr>
          </a:solidFill>
          <a:ln w="19050" cap="flat" cmpd="sng" algn="ctr">
            <a:solidFill>
              <a:sysClr val="window" lastClr="FFFFFF"/>
            </a:solidFill>
            <a:prstDash val="solid"/>
            <a:miter lim="800000"/>
          </a:ln>
          <a:effectLst>
            <a:innerShdw blurRad="63500" dist="50800" dir="2700000">
              <a:prstClr val="black">
                <a:alpha val="50000"/>
              </a:prstClr>
            </a:innerShdw>
          </a:effectLst>
        </p:spPr>
        <p:txBody>
          <a:bodyPr lIns="108000" tIns="36000" rIns="36000" bIns="36000" rtlCol="0" anchor="ctr"/>
          <a:lstStyle/>
          <a:p>
            <a:pPr>
              <a:defRPr/>
            </a:pPr>
            <a:r>
              <a:rPr kumimoji="0" lang="en-US" altLang="ja-JP" sz="1800" b="1" i="0" u="none" strike="noStrike" kern="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【WHAT</a:t>
            </a:r>
            <a:r>
              <a:rPr kumimoji="0" lang="ja-JP" altLang="en-US" sz="1800" b="1" i="0" u="none" strike="noStrike" kern="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４－③</a:t>
            </a:r>
            <a:r>
              <a:rPr kumimoji="0" lang="en-US" altLang="ja-JP" sz="1800" b="1" i="0" u="none" strike="noStrike" kern="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a:t>
            </a:r>
            <a:r>
              <a:rPr kumimoji="0" lang="ja-JP" altLang="en-US" sz="1800" b="1" i="0" u="none" strike="noStrike" kern="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　いわゆる行政改革／職</a:t>
            </a:r>
            <a:r>
              <a:rPr kumimoji="0" lang="ja-JP" altLang="en-US" sz="1800" b="1" i="0" u="none" strike="noStrike" kern="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mn-cs"/>
              </a:rPr>
              <a:t>員数</a:t>
            </a:r>
            <a:r>
              <a:rPr lang="ja-JP" altLang="en-US" b="1" dirty="0">
                <a:latin typeface="BIZ UDPゴシック" panose="020B0400000000000000" pitchFamily="50" charset="-128"/>
                <a:ea typeface="BIZ UDPゴシック" panose="020B0400000000000000" pitchFamily="50" charset="-128"/>
              </a:rPr>
              <a:t>削減、人材育成、働き方改革</a:t>
            </a:r>
            <a:r>
              <a:rPr lang="ja-JP" altLang="en-US" b="1" dirty="0" smtClean="0">
                <a:latin typeface="BIZ UDPゴシック" panose="020B0400000000000000" pitchFamily="50" charset="-128"/>
                <a:ea typeface="BIZ UDPゴシック" panose="020B0400000000000000" pitchFamily="50" charset="-128"/>
              </a:rPr>
              <a:t>等</a:t>
            </a:r>
            <a:endParaRPr lang="ja-JP" altLang="en-US" b="1" dirty="0">
              <a:latin typeface="BIZ UDPゴシック" panose="020B0400000000000000" pitchFamily="50" charset="-128"/>
              <a:ea typeface="BIZ UDPゴシック" panose="020B0400000000000000" pitchFamily="50" charset="-128"/>
            </a:endParaRPr>
          </a:p>
        </p:txBody>
      </p:sp>
      <p:sp>
        <p:nvSpPr>
          <p:cNvPr id="24" name="スライド番号プレースホルダー 3"/>
          <p:cNvSpPr txBox="1">
            <a:spLocks/>
          </p:cNvSpPr>
          <p:nvPr/>
        </p:nvSpPr>
        <p:spPr>
          <a:xfrm>
            <a:off x="8640000" y="6552000"/>
            <a:ext cx="432000" cy="288000"/>
          </a:xfrm>
          <a:prstGeom prst="rect">
            <a:avLst/>
          </a:prstGeom>
        </p:spPr>
        <p:txBody>
          <a:bodyPr vert="horz" lIns="36000" tIns="36000" rIns="36000" bIns="36000" rtlCol="0" anchor="ctr"/>
          <a:lstStyle>
            <a:defPPr>
              <a:defRPr lang="ja-JP"/>
            </a:defPPr>
            <a:lvl1pPr marL="0" algn="r" defTabSz="914400" rtl="0" eaLnBrk="1" latinLnBrk="0" hangingPunct="1">
              <a:defRPr kumimoji="1" sz="14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138CA411-231B-42B9-AF63-97A64194AA60}" type="slidenum">
              <a:rPr lang="ja-JP" altLang="en-US" smtClean="0"/>
              <a:pPr/>
              <a:t>102</a:t>
            </a:fld>
            <a:endParaRPr lang="ja-JP" altLang="en-US" dirty="0"/>
          </a:p>
        </p:txBody>
      </p:sp>
      <p:pic>
        <p:nvPicPr>
          <p:cNvPr id="2" name="図 1"/>
          <p:cNvPicPr>
            <a:picLocks noChangeAspect="1"/>
          </p:cNvPicPr>
          <p:nvPr/>
        </p:nvPicPr>
        <p:blipFill>
          <a:blip r:embed="rId2"/>
          <a:stretch>
            <a:fillRect/>
          </a:stretch>
        </p:blipFill>
        <p:spPr>
          <a:xfrm>
            <a:off x="5292000" y="3528000"/>
            <a:ext cx="3023878" cy="908383"/>
          </a:xfrm>
          <a:prstGeom prst="rect">
            <a:avLst/>
          </a:prstGeom>
        </p:spPr>
      </p:pic>
      <p:pic>
        <p:nvPicPr>
          <p:cNvPr id="3" name="図 2"/>
          <p:cNvPicPr>
            <a:picLocks noChangeAspect="1"/>
          </p:cNvPicPr>
          <p:nvPr/>
        </p:nvPicPr>
        <p:blipFill>
          <a:blip r:embed="rId3"/>
          <a:stretch>
            <a:fillRect/>
          </a:stretch>
        </p:blipFill>
        <p:spPr>
          <a:xfrm>
            <a:off x="1224000" y="2772000"/>
            <a:ext cx="2493480" cy="780356"/>
          </a:xfrm>
          <a:prstGeom prst="rect">
            <a:avLst/>
          </a:prstGeom>
        </p:spPr>
      </p:pic>
      <p:pic>
        <p:nvPicPr>
          <p:cNvPr id="4" name="図 3"/>
          <p:cNvPicPr>
            <a:picLocks noChangeAspect="1"/>
          </p:cNvPicPr>
          <p:nvPr/>
        </p:nvPicPr>
        <p:blipFill>
          <a:blip r:embed="rId4"/>
          <a:stretch>
            <a:fillRect/>
          </a:stretch>
        </p:blipFill>
        <p:spPr>
          <a:xfrm>
            <a:off x="1224000" y="4104000"/>
            <a:ext cx="2493480" cy="536494"/>
          </a:xfrm>
          <a:prstGeom prst="rect">
            <a:avLst/>
          </a:prstGeom>
        </p:spPr>
      </p:pic>
    </p:spTree>
    <p:extLst>
      <p:ext uri="{BB962C8B-B14F-4D97-AF65-F5344CB8AC3E}">
        <p14:creationId xmlns:p14="http://schemas.microsoft.com/office/powerpoint/2010/main" val="91590214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角丸四角形 32"/>
          <p:cNvSpPr/>
          <p:nvPr/>
        </p:nvSpPr>
        <p:spPr>
          <a:xfrm>
            <a:off x="210703" y="1152000"/>
            <a:ext cx="4202210" cy="4323515"/>
          </a:xfrm>
          <a:prstGeom prst="roundRect">
            <a:avLst>
              <a:gd name="adj" fmla="val 6656"/>
            </a:avLst>
          </a:prstGeom>
          <a:solidFill>
            <a:schemeClr val="accent4">
              <a:lumMod val="40000"/>
              <a:lumOff val="60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cxnSp>
        <p:nvCxnSpPr>
          <p:cNvPr id="10" name="直線コネクタ 9">
            <a:extLst>
              <a:ext uri="{FF2B5EF4-FFF2-40B4-BE49-F238E27FC236}">
                <a16:creationId xmlns:a16="http://schemas.microsoft.com/office/drawing/2014/main" id="{CE938D8F-9351-FBF2-63F0-44B78AE05C7F}"/>
              </a:ext>
            </a:extLst>
          </p:cNvPr>
          <p:cNvCxnSpPr/>
          <p:nvPr/>
        </p:nvCxnSpPr>
        <p:spPr>
          <a:xfrm>
            <a:off x="251520" y="550420"/>
            <a:ext cx="8649865" cy="1085"/>
          </a:xfrm>
          <a:prstGeom prst="line">
            <a:avLst/>
          </a:prstGeom>
          <a:ln w="6350">
            <a:solidFill>
              <a:schemeClr val="tx1"/>
            </a:solidFill>
          </a:ln>
        </p:spPr>
        <p:style>
          <a:lnRef idx="3">
            <a:schemeClr val="accent1"/>
          </a:lnRef>
          <a:fillRef idx="0">
            <a:schemeClr val="accent1"/>
          </a:fillRef>
          <a:effectRef idx="2">
            <a:schemeClr val="accent1"/>
          </a:effectRef>
          <a:fontRef idx="minor">
            <a:schemeClr val="tx1"/>
          </a:fontRef>
        </p:style>
      </p:cxnSp>
      <p:sp>
        <p:nvSpPr>
          <p:cNvPr id="12" name="正方形/長方形 11"/>
          <p:cNvSpPr/>
          <p:nvPr/>
        </p:nvSpPr>
        <p:spPr>
          <a:xfrm>
            <a:off x="205800" y="572811"/>
            <a:ext cx="3261300"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ja-JP" altLang="en-US" sz="16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市</a:t>
            </a:r>
            <a:r>
              <a:rPr kumimoji="1" lang="ja-JP" altLang="en-US" sz="16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職員のキャリアデザイン支援</a:t>
            </a:r>
            <a:r>
              <a:rPr kumimoji="1" lang="en-US" altLang="ja-JP" sz="16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ja-JP" altLang="en-US"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a:t>
            </a:r>
            <a:endParaRPr kumimoji="1" lang="ja-JP" altLang="ja-JP"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23" name="テキスト ボックス 22">
            <a:extLst>
              <a:ext uri="{FF2B5EF4-FFF2-40B4-BE49-F238E27FC236}">
                <a16:creationId xmlns:a16="http://schemas.microsoft.com/office/drawing/2014/main" id="{FBEE3959-8C51-467E-B173-89629C46FF30}"/>
              </a:ext>
            </a:extLst>
          </p:cNvPr>
          <p:cNvSpPr txBox="1"/>
          <p:nvPr/>
        </p:nvSpPr>
        <p:spPr>
          <a:xfrm>
            <a:off x="95250" y="864000"/>
            <a:ext cx="8694397" cy="307777"/>
          </a:xfrm>
          <a:prstGeom prst="rect">
            <a:avLst/>
          </a:prstGeom>
          <a:solidFill>
            <a:schemeClr val="bg1">
              <a:alpha val="50000"/>
            </a:schemeClr>
          </a:solidFill>
          <a:ln w="12700">
            <a:solidFill>
              <a:schemeClr val="bg1">
                <a:alpha val="0"/>
              </a:schemeClr>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職員が持つアイデアや意欲、向上心を喚起し、主体的なキャリア形成を支援するため、以下の施策を実施。</a:t>
            </a:r>
            <a:endParaRPr kumimoji="1" lang="en-US" altLang="ja-JP" sz="14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endParaRPr>
          </a:p>
        </p:txBody>
      </p:sp>
      <p:sp>
        <p:nvSpPr>
          <p:cNvPr id="25" name="角丸四角形 24"/>
          <p:cNvSpPr/>
          <p:nvPr/>
        </p:nvSpPr>
        <p:spPr>
          <a:xfrm>
            <a:off x="144000" y="72000"/>
            <a:ext cx="7876800" cy="432000"/>
          </a:xfrm>
          <a:prstGeom prst="roundRect">
            <a:avLst/>
          </a:prstGeom>
          <a:solidFill>
            <a:srgbClr val="33CC33">
              <a:lumMod val="60000"/>
              <a:lumOff val="40000"/>
            </a:srgbClr>
          </a:solidFill>
          <a:ln w="19050" cap="flat" cmpd="sng" algn="ctr">
            <a:solidFill>
              <a:sysClr val="window" lastClr="FFFFFF"/>
            </a:solidFill>
            <a:prstDash val="solid"/>
            <a:miter lim="800000"/>
          </a:ln>
          <a:effectLst>
            <a:innerShdw blurRad="63500" dist="50800" dir="2700000">
              <a:prstClr val="black">
                <a:alpha val="50000"/>
              </a:prstClr>
            </a:innerShdw>
          </a:effectLst>
        </p:spPr>
        <p:txBody>
          <a:bodyPr lIns="108000" tIns="36000" rIns="36000" bIns="36000" rtlCol="0" anchor="ctr"/>
          <a:lstStyle/>
          <a:p>
            <a:pPr>
              <a:defRPr/>
            </a:pPr>
            <a:r>
              <a:rPr kumimoji="0" lang="en-US" altLang="ja-JP" sz="1800" b="1" i="0" u="none" strike="noStrike" kern="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【WHAT</a:t>
            </a:r>
            <a:r>
              <a:rPr kumimoji="0" lang="ja-JP" altLang="en-US" sz="1800" b="1" i="0" u="none" strike="noStrike" kern="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４－③</a:t>
            </a:r>
            <a:r>
              <a:rPr kumimoji="0" lang="en-US" altLang="ja-JP" sz="1800" b="1" i="0" u="none" strike="noStrike" kern="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a:t>
            </a:r>
            <a:r>
              <a:rPr kumimoji="0" lang="ja-JP" altLang="en-US" sz="1800" b="1" i="0" u="none" strike="noStrike" kern="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　いわゆる行政改革／職</a:t>
            </a:r>
            <a:r>
              <a:rPr kumimoji="0" lang="ja-JP" altLang="en-US" sz="1800" b="1" i="0" u="none" strike="noStrike" kern="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mn-cs"/>
              </a:rPr>
              <a:t>員数</a:t>
            </a:r>
            <a:r>
              <a:rPr lang="ja-JP" altLang="en-US" b="1" dirty="0">
                <a:latin typeface="BIZ UDPゴシック" panose="020B0400000000000000" pitchFamily="50" charset="-128"/>
                <a:ea typeface="BIZ UDPゴシック" panose="020B0400000000000000" pitchFamily="50" charset="-128"/>
              </a:rPr>
              <a:t>削減、人材育成、働き方改革</a:t>
            </a:r>
            <a:r>
              <a:rPr lang="ja-JP" altLang="en-US" b="1" dirty="0" smtClean="0">
                <a:latin typeface="BIZ UDPゴシック" panose="020B0400000000000000" pitchFamily="50" charset="-128"/>
                <a:ea typeface="BIZ UDPゴシック" panose="020B0400000000000000" pitchFamily="50" charset="-128"/>
              </a:rPr>
              <a:t>等</a:t>
            </a:r>
            <a:endParaRPr lang="ja-JP" altLang="en-US" b="1" dirty="0">
              <a:latin typeface="BIZ UDPゴシック" panose="020B0400000000000000" pitchFamily="50" charset="-128"/>
              <a:ea typeface="BIZ UDPゴシック" panose="020B0400000000000000" pitchFamily="50" charset="-128"/>
            </a:endParaRPr>
          </a:p>
        </p:txBody>
      </p:sp>
      <p:sp>
        <p:nvSpPr>
          <p:cNvPr id="24" name="正方形/長方形 23"/>
          <p:cNvSpPr/>
          <p:nvPr/>
        </p:nvSpPr>
        <p:spPr>
          <a:xfrm>
            <a:off x="154802" y="1166901"/>
            <a:ext cx="4223108" cy="35855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500" b="1" i="0" u="sng"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庁内</a:t>
            </a:r>
            <a:r>
              <a:rPr kumimoji="1" lang="ja-JP" altLang="en-US" sz="1500" b="1" i="0" u="sng"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公募・庁内</a:t>
            </a:r>
            <a:r>
              <a:rPr kumimoji="1" lang="en-US" altLang="ja-JP" sz="1500" b="1" i="0" u="sng"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FA</a:t>
            </a:r>
            <a:r>
              <a:rPr kumimoji="1" lang="ja-JP" altLang="en-US" sz="1500" b="1" i="0" u="sng"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制度 </a:t>
            </a:r>
            <a:endParaRPr kumimoji="1" lang="en-US" altLang="ja-JP" sz="1500" b="1" i="0" u="sng"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　　　　　　　　　　　　　希望する職務へのチャレンジ！</a:t>
            </a:r>
            <a:endParaRPr kumimoji="1" lang="en-US" altLang="ja-JP"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endParaRPr>
          </a:p>
          <a:p>
            <a:pPr marL="228600" marR="0" lvl="0" indent="-228600" algn="l" defTabSz="914400" rtl="0" eaLnBrk="1" fontAlgn="auto" latinLnBrk="0" hangingPunct="1">
              <a:lnSpc>
                <a:spcPct val="100000"/>
              </a:lnSpc>
              <a:spcBef>
                <a:spcPts val="0"/>
              </a:spcBef>
              <a:spcAft>
                <a:spcPts val="0"/>
              </a:spcAft>
              <a:buClrTx/>
              <a:buSzTx/>
              <a:buFontTx/>
              <a:buAutoNum type="arabicParenBoth"/>
              <a:tabLst/>
              <a:defRPr/>
            </a:pPr>
            <a:r>
              <a:rPr kumimoji="1" lang="ja-JP" altLang="en-US" sz="11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庁内公募制度</a:t>
            </a:r>
            <a:r>
              <a:rPr kumimoji="1" lang="ja-JP" altLang="en-US" sz="8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a:t>
            </a:r>
            <a:r>
              <a:rPr kumimoji="1" lang="en-US" altLang="ja-JP" sz="8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2002</a:t>
            </a:r>
            <a:r>
              <a:rPr kumimoji="1" lang="ja-JP" altLang="en-US" sz="8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年度～）</a:t>
            </a:r>
            <a:endParaRPr kumimoji="1" lang="en-US" altLang="ja-JP" sz="8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　</a:t>
            </a:r>
            <a:r>
              <a:rPr kumimoji="1" lang="ja-JP" altLang="en-US" sz="11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　</a:t>
            </a:r>
            <a:r>
              <a:rPr kumimoji="1" lang="ja-JP" altLang="en-US" sz="10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職員</a:t>
            </a:r>
            <a:r>
              <a:rPr kumimoji="1" lang="ja-JP" altLang="en-US" sz="10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一人ひとりの能力を最大限に引き出し、人材の効果的・</a:t>
            </a:r>
            <a:r>
              <a:rPr kumimoji="1" lang="ja-JP" altLang="en-US" sz="10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効</a:t>
            </a:r>
            <a:endParaRPr kumimoji="1" lang="en-US" altLang="ja-JP" sz="10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000" dirty="0">
                <a:latin typeface="BIZ UDPゴシック" panose="020B0400000000000000" pitchFamily="50" charset="-128"/>
                <a:ea typeface="BIZ UDPゴシック" panose="020B0400000000000000" pitchFamily="50" charset="-128"/>
              </a:rPr>
              <a:t>　</a:t>
            </a:r>
            <a:r>
              <a:rPr kumimoji="1" lang="ja-JP" altLang="en-US" sz="10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率的な活用を行うとともに、職員の勤務意欲及び行政サービスの</a:t>
            </a:r>
            <a:endParaRPr kumimoji="1" lang="en-US" altLang="ja-JP" sz="10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000" dirty="0">
                <a:latin typeface="BIZ UDPゴシック" panose="020B0400000000000000" pitchFamily="50" charset="-128"/>
                <a:ea typeface="BIZ UDPゴシック" panose="020B0400000000000000" pitchFamily="50" charset="-128"/>
              </a:rPr>
              <a:t>　</a:t>
            </a:r>
            <a:r>
              <a:rPr kumimoji="1" lang="ja-JP" altLang="en-US" sz="10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向上に資することを目的として実施。</a:t>
            </a:r>
            <a:endParaRPr kumimoji="1" lang="en-US" altLang="ja-JP" sz="10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 </a:t>
            </a:r>
            <a:r>
              <a:rPr kumimoji="1" lang="ja-JP" altLang="en-US" sz="10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　</a:t>
            </a:r>
            <a:r>
              <a:rPr kumimoji="1" lang="en-US" altLang="ja-JP" sz="10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 </a:t>
            </a:r>
            <a:r>
              <a:rPr kumimoji="1" lang="ja-JP" altLang="en-US" sz="10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各所属において公募する職の選定を行ったうえで、その職を希</a:t>
            </a:r>
            <a:endParaRPr kumimoji="1" lang="en-US" altLang="ja-JP" sz="10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000" dirty="0">
                <a:latin typeface="BIZ UDPゴシック" panose="020B0400000000000000" pitchFamily="50" charset="-128"/>
                <a:ea typeface="BIZ UDPゴシック" panose="020B0400000000000000" pitchFamily="50" charset="-128"/>
              </a:rPr>
              <a:t>　</a:t>
            </a:r>
            <a:r>
              <a:rPr kumimoji="1" lang="ja-JP" altLang="en-US" sz="10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望する職員を募集。（</a:t>
            </a:r>
            <a:r>
              <a:rPr kumimoji="1" lang="ja-JP" altLang="en-US" sz="10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課長以下</a:t>
            </a:r>
            <a:r>
              <a:rPr kumimoji="1" lang="ja-JP" altLang="en-US" sz="10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a:t>
            </a:r>
            <a:endParaRPr kumimoji="1" lang="en-US" altLang="ja-JP" sz="10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　　      　</a:t>
            </a:r>
            <a:endParaRPr kumimoji="1" lang="en-US" altLang="ja-JP" sz="11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a:t>
            </a:r>
            <a:r>
              <a:rPr kumimoji="1" lang="en-US" altLang="ja-JP"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2</a:t>
            </a:r>
            <a:r>
              <a:rPr kumimoji="1" lang="en-US" altLang="ja-JP" sz="11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a:t>
            </a:r>
            <a:r>
              <a:rPr kumimoji="1" lang="ja-JP" altLang="en-US" sz="11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庁内</a:t>
            </a:r>
            <a:r>
              <a:rPr kumimoji="1" lang="en-US" altLang="ja-JP" sz="11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FA</a:t>
            </a:r>
            <a:r>
              <a:rPr kumimoji="1" lang="ja-JP" altLang="en-US" sz="11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制度 </a:t>
            </a:r>
            <a:r>
              <a:rPr kumimoji="1" lang="ja-JP" altLang="en-US" sz="8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a:t>
            </a:r>
            <a:r>
              <a:rPr kumimoji="1" lang="en-US" altLang="ja-JP" sz="8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2013</a:t>
            </a:r>
            <a:r>
              <a:rPr kumimoji="1" lang="ja-JP" altLang="en-US" sz="8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年度～</a:t>
            </a:r>
            <a:r>
              <a:rPr kumimoji="1" lang="ja-JP" altLang="en-US" sz="8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a:t>
            </a:r>
            <a:endParaRPr kumimoji="1" lang="en-US" altLang="ja-JP" sz="8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　　</a:t>
            </a:r>
            <a:r>
              <a:rPr kumimoji="1" lang="ja-JP" altLang="en-US" sz="10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職員が主体的にキャリア形成意識を持って自らの能力開発に</a:t>
            </a:r>
            <a:r>
              <a:rPr kumimoji="1" lang="ja-JP" altLang="en-US" sz="10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取り組む</a:t>
            </a:r>
            <a:endParaRPr kumimoji="1" lang="en-US" altLang="ja-JP" sz="10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000" dirty="0">
                <a:latin typeface="BIZ UDPゴシック" panose="020B0400000000000000" pitchFamily="50" charset="-128"/>
                <a:ea typeface="BIZ UDPゴシック" panose="020B0400000000000000" pitchFamily="50" charset="-128"/>
              </a:rPr>
              <a:t>　</a:t>
            </a:r>
            <a:r>
              <a:rPr kumimoji="1" lang="ja-JP" altLang="en-US" sz="10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と</a:t>
            </a:r>
            <a:r>
              <a:rPr kumimoji="1" lang="ja-JP" altLang="en-US" sz="10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ともに、適材適所の人事配置を行うことで、より</a:t>
            </a:r>
            <a:r>
              <a:rPr kumimoji="1" lang="ja-JP" altLang="en-US" sz="10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効果的な</a:t>
            </a:r>
            <a:r>
              <a:rPr kumimoji="1" lang="ja-JP" altLang="en-US" sz="10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人材の</a:t>
            </a:r>
            <a:r>
              <a:rPr kumimoji="1" lang="ja-JP" altLang="en-US" sz="10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活用</a:t>
            </a:r>
            <a:endParaRPr kumimoji="1" lang="en-US" altLang="ja-JP" sz="10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000" dirty="0">
                <a:latin typeface="BIZ UDPゴシック" panose="020B0400000000000000" pitchFamily="50" charset="-128"/>
                <a:ea typeface="BIZ UDPゴシック" panose="020B0400000000000000" pitchFamily="50" charset="-128"/>
              </a:rPr>
              <a:t>　</a:t>
            </a:r>
            <a:r>
              <a:rPr kumimoji="1" lang="ja-JP" altLang="en-US" sz="10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と</a:t>
            </a:r>
            <a:r>
              <a:rPr kumimoji="1" lang="ja-JP" altLang="en-US" sz="10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組織の活性化を図ることを目的</a:t>
            </a:r>
            <a:r>
              <a:rPr kumimoji="1" lang="ja-JP" altLang="en-US" sz="10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として実施。</a:t>
            </a:r>
            <a:endParaRPr kumimoji="1" lang="en-US" altLang="ja-JP" sz="10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　　</a:t>
            </a:r>
            <a:r>
              <a:rPr kumimoji="1" lang="ja-JP" altLang="en-US" sz="10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職員が人事</a:t>
            </a:r>
            <a:r>
              <a:rPr kumimoji="1" lang="ja-JP" altLang="en-US" sz="10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異動先として希望する</a:t>
            </a:r>
            <a:r>
              <a:rPr kumimoji="1" lang="ja-JP" altLang="en-US" sz="10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所属を指定して申込み、その所属の</a:t>
            </a:r>
            <a:endParaRPr kumimoji="1" lang="en-US" altLang="ja-JP" sz="10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000" dirty="0">
                <a:latin typeface="BIZ UDPゴシック" panose="020B0400000000000000" pitchFamily="50" charset="-128"/>
                <a:ea typeface="BIZ UDPゴシック" panose="020B0400000000000000" pitchFamily="50" charset="-128"/>
              </a:rPr>
              <a:t>　</a:t>
            </a:r>
            <a:r>
              <a:rPr kumimoji="1" lang="ja-JP" altLang="en-US" sz="10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選考</a:t>
            </a:r>
            <a:r>
              <a:rPr kumimoji="1" lang="ja-JP" altLang="en-US" sz="10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を</a:t>
            </a:r>
            <a:r>
              <a:rPr kumimoji="1" lang="ja-JP" altLang="en-US" sz="10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受ける。（係長級以下）</a:t>
            </a:r>
            <a:endParaRPr kumimoji="1" lang="ja-JP" altLang="en-US" sz="10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endParaRPr>
          </a:p>
        </p:txBody>
      </p:sp>
      <p:grpSp>
        <p:nvGrpSpPr>
          <p:cNvPr id="27" name="グループ化 26"/>
          <p:cNvGrpSpPr/>
          <p:nvPr/>
        </p:nvGrpSpPr>
        <p:grpSpPr>
          <a:xfrm>
            <a:off x="4492311" y="1152001"/>
            <a:ext cx="4324570" cy="4338415"/>
            <a:chOff x="4620904" y="1309462"/>
            <a:chExt cx="4176572" cy="2999764"/>
          </a:xfrm>
        </p:grpSpPr>
        <p:sp>
          <p:nvSpPr>
            <p:cNvPr id="28" name="角丸四角形 27"/>
            <p:cNvSpPr/>
            <p:nvPr/>
          </p:nvSpPr>
          <p:spPr>
            <a:xfrm>
              <a:off x="4633166" y="1319764"/>
              <a:ext cx="4152048" cy="2989462"/>
            </a:xfrm>
            <a:prstGeom prst="roundRect">
              <a:avLst>
                <a:gd name="adj" fmla="val 6226"/>
              </a:avLst>
            </a:prstGeom>
            <a:solidFill>
              <a:schemeClr val="accent4">
                <a:lumMod val="40000"/>
                <a:lumOff val="60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chemeClr val="tx1"/>
                </a:solidFill>
                <a:effectLst/>
                <a:uLnTx/>
                <a:uFillTx/>
                <a:latin typeface="Calibri" panose="020F0502020204030204"/>
                <a:ea typeface="ＭＳ Ｐゴシック" panose="020B0600070205080204" pitchFamily="50" charset="-128"/>
                <a:cs typeface="+mn-cs"/>
              </a:endParaRPr>
            </a:p>
          </p:txBody>
        </p:sp>
        <p:sp>
          <p:nvSpPr>
            <p:cNvPr id="29" name="正方形/長方形 28"/>
            <p:cNvSpPr/>
            <p:nvPr/>
          </p:nvSpPr>
          <p:spPr>
            <a:xfrm>
              <a:off x="4620904" y="1309462"/>
              <a:ext cx="4176572" cy="169183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500" b="1" i="0" u="sng"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自己申告制度</a:t>
              </a:r>
              <a:r>
                <a:rPr kumimoji="1" lang="ja-JP" altLang="en-US" sz="8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a:t>
              </a:r>
              <a:r>
                <a:rPr kumimoji="1" lang="en-US" altLang="ja-JP" sz="8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2006</a:t>
              </a:r>
              <a:r>
                <a:rPr kumimoji="1" lang="ja-JP" altLang="en-US" sz="8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年度</a:t>
              </a:r>
              <a:r>
                <a:rPr kumimoji="1" lang="ja-JP" altLang="en-US" sz="8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a:t>
              </a:r>
              <a:endParaRPr kumimoji="1" lang="en-US" altLang="ja-JP" sz="8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主体的</a:t>
              </a:r>
              <a:r>
                <a:rPr kumimoji="1" lang="ja-JP" altLang="en-US" sz="11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なキャリアデザインを</a:t>
              </a:r>
              <a:r>
                <a:rPr kumimoji="1" lang="ja-JP" altLang="en-US"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サポート！ </a:t>
              </a:r>
              <a:endParaRPr kumimoji="1" lang="ja-JP" altLang="en-US" sz="8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　</a:t>
              </a:r>
              <a:r>
                <a:rPr kumimoji="1" lang="ja-JP" altLang="en-US" sz="10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職員</a:t>
              </a:r>
              <a:r>
                <a:rPr kumimoji="1" lang="ja-JP" altLang="en-US" sz="10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一人ひとりが、自分自身のキャリアを自らデザインしながら、主体的に能力開発に取り組むとともに、職員の意向等も考慮した中長期的な視点での人材育成や適材適所の人事配置、</a:t>
              </a:r>
              <a:r>
                <a:rPr kumimoji="1" lang="en-US" altLang="ja-JP" sz="10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OJT</a:t>
              </a:r>
              <a:r>
                <a:rPr kumimoji="1" lang="ja-JP" altLang="en-US" sz="10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や</a:t>
              </a:r>
              <a:r>
                <a:rPr kumimoji="1" lang="en-US" altLang="ja-JP" sz="10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OFF-JT</a:t>
              </a:r>
              <a:r>
                <a:rPr kumimoji="1" lang="ja-JP" altLang="en-US" sz="10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を通じた能力開発の支援を実施することで、より効果的な人材の活用と組織の活性化を図ることを目的</a:t>
              </a:r>
              <a:r>
                <a:rPr kumimoji="1" lang="ja-JP" altLang="en-US" sz="10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として実施。</a:t>
              </a:r>
              <a:endParaRPr kumimoji="1" lang="ja-JP" altLang="en-US" sz="10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　≪対象職員≫</a:t>
              </a:r>
              <a:endParaRPr kumimoji="1" lang="ja-JP" altLang="en-US" sz="10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　一般行政職の事務職員、技術職員、福祉職員、介護福祉職員</a:t>
              </a:r>
              <a:r>
                <a:rPr kumimoji="1" lang="ja-JP" altLang="en-US" sz="10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　</a:t>
              </a:r>
              <a:endParaRPr kumimoji="1" lang="en-US" altLang="ja-JP" sz="10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　</a:t>
              </a:r>
              <a:r>
                <a:rPr kumimoji="1" lang="ja-JP" altLang="en-US" sz="10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社会</a:t>
              </a:r>
              <a:r>
                <a:rPr kumimoji="1" lang="ja-JP" altLang="en-US" sz="10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教育主事</a:t>
              </a:r>
              <a:r>
                <a:rPr kumimoji="1" lang="en-US" altLang="ja-JP" sz="10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a:t>
              </a:r>
              <a:r>
                <a:rPr kumimoji="1" lang="ja-JP" altLang="en-US" sz="10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補</a:t>
              </a:r>
              <a:r>
                <a:rPr kumimoji="1" lang="en-US" altLang="ja-JP" sz="10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a:t>
              </a:r>
              <a:r>
                <a:rPr kumimoji="1" lang="ja-JP" altLang="en-US" sz="10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の課長級、課長代理級、係長級、係員の職員</a:t>
              </a:r>
              <a:r>
                <a:rPr kumimoji="1" lang="ja-JP" altLang="en-US" sz="10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　</a:t>
              </a:r>
              <a:endParaRPr kumimoji="1" lang="en-US" altLang="ja-JP" sz="10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　</a:t>
              </a:r>
              <a:r>
                <a:rPr kumimoji="1" lang="ja-JP" altLang="en-US" sz="10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及び</a:t>
              </a:r>
              <a:r>
                <a:rPr kumimoji="1" lang="ja-JP" altLang="en-US" sz="10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保健師の係長級、係員</a:t>
              </a:r>
              <a:r>
                <a:rPr kumimoji="1" lang="ja-JP" altLang="en-US" sz="10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の</a:t>
              </a:r>
              <a:r>
                <a:rPr kumimoji="1" lang="ja-JP" altLang="en-US" sz="1000" b="0" i="0" u="sng"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全職員を対象として実施。</a:t>
              </a:r>
              <a:endParaRPr kumimoji="1" lang="en-US" altLang="ja-JP" sz="1000" b="0" i="0" u="sng"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4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a:t>
              </a:r>
              <a:r>
                <a:rPr kumimoji="1" lang="ja-JP" altLang="en-US" sz="8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キャリアデザインシートは</a:t>
              </a:r>
              <a:r>
                <a:rPr kumimoji="1" lang="ja-JP" altLang="en-US" sz="8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、その記載を通じて、職員一人ひとりが自分自身のキャリア</a:t>
              </a:r>
              <a:r>
                <a:rPr kumimoji="1" lang="en-US" altLang="ja-JP" sz="8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a:t>
              </a:r>
              <a:r>
                <a:rPr kumimoji="1" lang="ja-JP" altLang="en-US" sz="8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を自らデザインしながら、主体的に能力開発に取り組む契機にするとともに、職員の意向等も考慮した中長期的な視点での人材育成や適材適所の人事配置、</a:t>
              </a:r>
              <a:r>
                <a:rPr kumimoji="1" lang="en-US" altLang="ja-JP" sz="8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OJT</a:t>
              </a:r>
              <a:r>
                <a:rPr kumimoji="1" lang="ja-JP" altLang="en-US" sz="8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や</a:t>
              </a:r>
              <a:r>
                <a:rPr kumimoji="1" lang="en-US" altLang="ja-JP" sz="8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OFF-JT</a:t>
              </a:r>
              <a:r>
                <a:rPr kumimoji="1" lang="ja-JP" altLang="en-US" sz="8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を通じた能力開発の支援を実施するための重要な参考資料です</a:t>
              </a:r>
              <a:r>
                <a:rPr kumimoji="1" lang="ja-JP" altLang="en-US" sz="8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a:t>
              </a:r>
              <a:endParaRPr kumimoji="1" lang="en-US" altLang="ja-JP" sz="7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endParaRPr>
            </a:p>
          </p:txBody>
        </p:sp>
      </p:grpSp>
      <p:grpSp>
        <p:nvGrpSpPr>
          <p:cNvPr id="30" name="グループ化 29"/>
          <p:cNvGrpSpPr/>
          <p:nvPr/>
        </p:nvGrpSpPr>
        <p:grpSpPr>
          <a:xfrm>
            <a:off x="154802" y="5508000"/>
            <a:ext cx="8649383" cy="1277273"/>
            <a:chOff x="4599847" y="4137193"/>
            <a:chExt cx="4134896" cy="2581721"/>
          </a:xfrm>
        </p:grpSpPr>
        <p:sp>
          <p:nvSpPr>
            <p:cNvPr id="31" name="角丸四角形 30"/>
            <p:cNvSpPr/>
            <p:nvPr/>
          </p:nvSpPr>
          <p:spPr>
            <a:xfrm>
              <a:off x="4609689" y="4211918"/>
              <a:ext cx="4125054" cy="2506358"/>
            </a:xfrm>
            <a:prstGeom prst="roundRect">
              <a:avLst>
                <a:gd name="adj" fmla="val 6226"/>
              </a:avLst>
            </a:prstGeom>
            <a:solidFill>
              <a:schemeClr val="accent4">
                <a:lumMod val="40000"/>
                <a:lumOff val="60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32" name="正方形/長方形 31"/>
            <p:cNvSpPr/>
            <p:nvPr/>
          </p:nvSpPr>
          <p:spPr>
            <a:xfrm>
              <a:off x="4599847" y="4137193"/>
              <a:ext cx="4098060" cy="25817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500" b="1" i="0" u="sng"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政策研究会</a:t>
              </a:r>
              <a:r>
                <a:rPr kumimoji="1" lang="ja-JP" altLang="en-US" sz="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en-US" altLang="ja-JP"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2017</a:t>
              </a:r>
              <a:r>
                <a:rPr kumimoji="1" lang="ja-JP" altLang="en-US" sz="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年度</a:t>
              </a:r>
              <a:r>
                <a:rPr kumimoji="1" lang="ja-JP" altLang="en-US"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endParaRPr kumimoji="1" lang="en-US" altLang="ja-JP"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政策形成に必要な能力向上をサポート！ </a:t>
              </a:r>
              <a:endParaRPr kumimoji="1" lang="en-US" altLang="ja-JP"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1" lang="ja-JP" altLang="en-US" sz="10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市政</a:t>
              </a:r>
              <a:r>
                <a:rPr kumimoji="1" lang="ja-JP" altLang="en-US"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における問題の解決や政策形成に必要な知識及び能力の</a:t>
              </a:r>
              <a:r>
                <a:rPr kumimoji="1" lang="ja-JP" altLang="en-US" sz="10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向上</a:t>
              </a:r>
              <a:r>
                <a:rPr kumimoji="1" lang="ja-JP" altLang="en-US"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を図るとともに、他部署職員との討議や共同研究を通じて組織横断的なネットワークの形成や仕事を見直すきっかけづくりにつなげていくことを</a:t>
              </a:r>
              <a:r>
                <a:rPr kumimoji="1" lang="ja-JP" altLang="en-US" sz="10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目的として実施。</a:t>
              </a:r>
              <a:endParaRPr kumimoji="1" lang="ja-JP" altLang="en-US"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　≪対象職員≫</a:t>
              </a:r>
              <a:endParaRPr kumimoji="1" lang="ja-JP" altLang="en-US"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行政職給料表２級在級４年以上または３級の事務・技術・</a:t>
              </a:r>
              <a:r>
                <a:rPr kumimoji="1" lang="ja-JP" altLang="en-US" sz="10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福祉で</a:t>
              </a:r>
              <a:r>
                <a:rPr kumimoji="1" lang="ja-JP" altLang="en-US"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、政策の企画立案を担う職員、将来そのような事務を担うことを期待する職員として、所属長（区長・局長）が推薦する者のうちから、</a:t>
              </a:r>
              <a:r>
                <a:rPr kumimoji="1" lang="en-US" altLang="ja-JP" sz="10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10</a:t>
              </a:r>
              <a:r>
                <a:rPr kumimoji="1" lang="ja-JP" altLang="en-US"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名程度を総務局長が</a:t>
              </a:r>
              <a:r>
                <a:rPr kumimoji="1" lang="ja-JP" altLang="en-US" sz="10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決定。</a:t>
              </a:r>
              <a:endParaRPr kumimoji="1" lang="en-US" altLang="ja-JP"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grpSp>
      <p:graphicFrame>
        <p:nvGraphicFramePr>
          <p:cNvPr id="34" name="表 33"/>
          <p:cNvGraphicFramePr>
            <a:graphicFrameLocks noGrp="1"/>
          </p:cNvGraphicFramePr>
          <p:nvPr>
            <p:extLst>
              <p:ext uri="{D42A27DB-BD31-4B8C-83A1-F6EECF244321}">
                <p14:modId xmlns:p14="http://schemas.microsoft.com/office/powerpoint/2010/main" val="1055092676"/>
              </p:ext>
            </p:extLst>
          </p:nvPr>
        </p:nvGraphicFramePr>
        <p:xfrm>
          <a:off x="631948" y="2606996"/>
          <a:ext cx="3676902" cy="1077801"/>
        </p:xfrm>
        <a:graphic>
          <a:graphicData uri="http://schemas.openxmlformats.org/drawingml/2006/table">
            <a:tbl>
              <a:tblPr firstRow="1" bandRow="1">
                <a:tableStyleId>{00A15C55-8517-42AA-B614-E9B94910E393}</a:tableStyleId>
              </a:tblPr>
              <a:tblGrid>
                <a:gridCol w="1016137">
                  <a:extLst>
                    <a:ext uri="{9D8B030D-6E8A-4147-A177-3AD203B41FA5}">
                      <a16:colId xmlns:a16="http://schemas.microsoft.com/office/drawing/2014/main" val="1873102481"/>
                    </a:ext>
                  </a:extLst>
                </a:gridCol>
                <a:gridCol w="927759">
                  <a:extLst>
                    <a:ext uri="{9D8B030D-6E8A-4147-A177-3AD203B41FA5}">
                      <a16:colId xmlns:a16="http://schemas.microsoft.com/office/drawing/2014/main" val="1967091009"/>
                    </a:ext>
                  </a:extLst>
                </a:gridCol>
                <a:gridCol w="914400">
                  <a:extLst>
                    <a:ext uri="{9D8B030D-6E8A-4147-A177-3AD203B41FA5}">
                      <a16:colId xmlns:a16="http://schemas.microsoft.com/office/drawing/2014/main" val="2567604011"/>
                    </a:ext>
                  </a:extLst>
                </a:gridCol>
                <a:gridCol w="818606">
                  <a:extLst>
                    <a:ext uri="{9D8B030D-6E8A-4147-A177-3AD203B41FA5}">
                      <a16:colId xmlns:a16="http://schemas.microsoft.com/office/drawing/2014/main" val="112633978"/>
                    </a:ext>
                  </a:extLst>
                </a:gridCol>
              </a:tblGrid>
              <a:tr h="189527">
                <a:tc>
                  <a:txBody>
                    <a:bodyPr/>
                    <a:lstStyle/>
                    <a:p>
                      <a:pPr algn="ctr"/>
                      <a:r>
                        <a:rPr kumimoji="1" lang="ja-JP" altLang="en-US" sz="800" b="0" dirty="0" smtClean="0">
                          <a:solidFill>
                            <a:schemeClr val="tx1"/>
                          </a:solidFill>
                          <a:latin typeface="BIZ UDPゴシック" panose="020B0400000000000000" pitchFamily="50" charset="-128"/>
                          <a:ea typeface="BIZ UDPゴシック" panose="020B0400000000000000" pitchFamily="50" charset="-128"/>
                        </a:rPr>
                        <a:t>ポストレベル</a:t>
                      </a:r>
                      <a:endParaRPr kumimoji="1" lang="en-US" altLang="ja-JP" sz="800" b="0" dirty="0" smtClean="0">
                        <a:solidFill>
                          <a:schemeClr val="tx1"/>
                        </a:solidFill>
                        <a:latin typeface="BIZ UDPゴシック" panose="020B0400000000000000" pitchFamily="50" charset="-128"/>
                        <a:ea typeface="BIZ UDPゴシック" panose="020B0400000000000000"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800" b="0" dirty="0" smtClean="0">
                          <a:solidFill>
                            <a:schemeClr val="tx1"/>
                          </a:solidFill>
                          <a:latin typeface="BIZ UDPゴシック" panose="020B0400000000000000" pitchFamily="50" charset="-128"/>
                          <a:ea typeface="BIZ UDPゴシック" panose="020B0400000000000000" pitchFamily="50" charset="-128"/>
                        </a:rPr>
                        <a:t>公募する職の数</a:t>
                      </a:r>
                      <a:endParaRPr kumimoji="1" lang="ja-JP" altLang="en-US" sz="800" b="0" dirty="0">
                        <a:solidFill>
                          <a:schemeClr val="tx1"/>
                        </a:solidFill>
                        <a:latin typeface="BIZ UDPゴシック" panose="020B0400000000000000" pitchFamily="50" charset="-128"/>
                        <a:ea typeface="BIZ UDPゴシック" panose="020B0400000000000000"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800" b="0" dirty="0" smtClean="0">
                          <a:solidFill>
                            <a:schemeClr val="tx1"/>
                          </a:solidFill>
                          <a:latin typeface="BIZ UDPゴシック" panose="020B0400000000000000" pitchFamily="50" charset="-128"/>
                          <a:ea typeface="BIZ UDPゴシック" panose="020B0400000000000000" pitchFamily="50" charset="-128"/>
                        </a:rPr>
                        <a:t>申込者数</a:t>
                      </a:r>
                      <a:endParaRPr kumimoji="1" lang="ja-JP" altLang="en-US" sz="800" b="0" dirty="0">
                        <a:solidFill>
                          <a:schemeClr val="tx1"/>
                        </a:solidFill>
                        <a:latin typeface="BIZ UDPゴシック" panose="020B0400000000000000" pitchFamily="50" charset="-128"/>
                        <a:ea typeface="BIZ UDPゴシック" panose="020B0400000000000000"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800" b="0" dirty="0" smtClean="0">
                          <a:solidFill>
                            <a:schemeClr val="tx1"/>
                          </a:solidFill>
                          <a:latin typeface="BIZ UDPゴシック" panose="020B0400000000000000" pitchFamily="50" charset="-128"/>
                          <a:ea typeface="BIZ UDPゴシック" panose="020B0400000000000000" pitchFamily="50" charset="-128"/>
                        </a:rPr>
                        <a:t>合格者数</a:t>
                      </a:r>
                      <a:endParaRPr kumimoji="1" lang="ja-JP" altLang="en-US" sz="800" b="0" dirty="0">
                        <a:solidFill>
                          <a:schemeClr val="tx1"/>
                        </a:solidFill>
                        <a:latin typeface="BIZ UDPゴシック" panose="020B0400000000000000" pitchFamily="50" charset="-128"/>
                        <a:ea typeface="BIZ UDPゴシック" panose="020B0400000000000000"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16254242"/>
                  </a:ext>
                </a:extLst>
              </a:tr>
              <a:tr h="183962">
                <a:tc>
                  <a:txBody>
                    <a:bodyPr/>
                    <a:lstStyle/>
                    <a:p>
                      <a:pPr algn="ctr"/>
                      <a:r>
                        <a:rPr kumimoji="1" lang="ja-JP" altLang="en-US" sz="800" dirty="0" smtClean="0">
                          <a:latin typeface="BIZ UDPゴシック" panose="020B0400000000000000" pitchFamily="50" charset="-128"/>
                          <a:ea typeface="BIZ UDPゴシック" panose="020B0400000000000000" pitchFamily="50" charset="-128"/>
                        </a:rPr>
                        <a:t>課長級</a:t>
                      </a:r>
                      <a:endParaRPr kumimoji="1" lang="ja-JP" altLang="en-US" sz="800" dirty="0">
                        <a:latin typeface="BIZ UDPゴシック" panose="020B0400000000000000" pitchFamily="50" charset="-128"/>
                        <a:ea typeface="BIZ UDPゴシック" panose="020B0400000000000000"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800" dirty="0" smtClean="0">
                          <a:latin typeface="BIZ UDPゴシック" panose="020B0400000000000000" pitchFamily="50" charset="-128"/>
                          <a:ea typeface="BIZ UDPゴシック" panose="020B0400000000000000" pitchFamily="50" charset="-128"/>
                        </a:rPr>
                        <a:t>1</a:t>
                      </a:r>
                      <a:endParaRPr kumimoji="1" lang="ja-JP" altLang="en-US" sz="800" dirty="0">
                        <a:latin typeface="BIZ UDPゴシック" panose="020B0400000000000000" pitchFamily="50" charset="-128"/>
                        <a:ea typeface="BIZ UDPゴシック" panose="020B0400000000000000"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800" dirty="0" smtClean="0">
                          <a:latin typeface="BIZ UDPゴシック" panose="020B0400000000000000" pitchFamily="50" charset="-128"/>
                          <a:ea typeface="BIZ UDPゴシック" panose="020B0400000000000000" pitchFamily="50" charset="-128"/>
                        </a:rPr>
                        <a:t>1</a:t>
                      </a:r>
                      <a:endParaRPr kumimoji="1" lang="ja-JP" altLang="en-US" sz="800" dirty="0">
                        <a:latin typeface="BIZ UDPゴシック" panose="020B0400000000000000" pitchFamily="50" charset="-128"/>
                        <a:ea typeface="BIZ UDPゴシック" panose="020B0400000000000000"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800" dirty="0" smtClean="0">
                          <a:latin typeface="BIZ UDPゴシック" panose="020B0400000000000000" pitchFamily="50" charset="-128"/>
                          <a:ea typeface="BIZ UDPゴシック" panose="020B0400000000000000" pitchFamily="50" charset="-128"/>
                        </a:rPr>
                        <a:t>0</a:t>
                      </a:r>
                      <a:endParaRPr kumimoji="1" lang="ja-JP" altLang="en-US" sz="800" dirty="0">
                        <a:latin typeface="BIZ UDPゴシック" panose="020B0400000000000000" pitchFamily="50" charset="-128"/>
                        <a:ea typeface="BIZ UDPゴシック" panose="020B0400000000000000"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17788415"/>
                  </a:ext>
                </a:extLst>
              </a:tr>
              <a:tr h="224361">
                <a:tc>
                  <a:txBody>
                    <a:bodyPr/>
                    <a:lstStyle/>
                    <a:p>
                      <a:pPr algn="ctr"/>
                      <a:r>
                        <a:rPr kumimoji="1" lang="ja-JP" altLang="en-US" sz="800" dirty="0" smtClean="0">
                          <a:latin typeface="BIZ UDPゴシック" panose="020B0400000000000000" pitchFamily="50" charset="-128"/>
                          <a:ea typeface="BIZ UDPゴシック" panose="020B0400000000000000" pitchFamily="50" charset="-128"/>
                        </a:rPr>
                        <a:t>課長代理級</a:t>
                      </a:r>
                      <a:endParaRPr kumimoji="1" lang="ja-JP" altLang="en-US" sz="800" dirty="0">
                        <a:latin typeface="BIZ UDPゴシック" panose="020B0400000000000000" pitchFamily="50" charset="-128"/>
                        <a:ea typeface="BIZ UDPゴシック" panose="020B0400000000000000"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800" dirty="0" smtClean="0">
                          <a:latin typeface="BIZ UDPゴシック" panose="020B0400000000000000" pitchFamily="50" charset="-128"/>
                          <a:ea typeface="BIZ UDPゴシック" panose="020B0400000000000000" pitchFamily="50" charset="-128"/>
                        </a:rPr>
                        <a:t>9</a:t>
                      </a:r>
                      <a:endParaRPr kumimoji="1" lang="ja-JP" altLang="en-US" sz="800" dirty="0">
                        <a:latin typeface="BIZ UDPゴシック" panose="020B0400000000000000" pitchFamily="50" charset="-128"/>
                        <a:ea typeface="BIZ UDPゴシック" panose="020B0400000000000000"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800" dirty="0" smtClean="0">
                          <a:latin typeface="BIZ UDPゴシック" panose="020B0400000000000000" pitchFamily="50" charset="-128"/>
                          <a:ea typeface="BIZ UDPゴシック" panose="020B0400000000000000" pitchFamily="50" charset="-128"/>
                        </a:rPr>
                        <a:t>11</a:t>
                      </a:r>
                      <a:endParaRPr kumimoji="1" lang="ja-JP" altLang="en-US" sz="800" dirty="0">
                        <a:latin typeface="BIZ UDPゴシック" panose="020B0400000000000000" pitchFamily="50" charset="-128"/>
                        <a:ea typeface="BIZ UDPゴシック" panose="020B0400000000000000"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800" dirty="0" smtClean="0">
                          <a:latin typeface="BIZ UDPゴシック" panose="020B0400000000000000" pitchFamily="50" charset="-128"/>
                          <a:ea typeface="BIZ UDPゴシック" panose="020B0400000000000000" pitchFamily="50" charset="-128"/>
                        </a:rPr>
                        <a:t>4</a:t>
                      </a:r>
                      <a:endParaRPr kumimoji="1" lang="ja-JP" altLang="en-US" sz="800" dirty="0">
                        <a:latin typeface="BIZ UDPゴシック" panose="020B0400000000000000" pitchFamily="50" charset="-128"/>
                        <a:ea typeface="BIZ UDPゴシック" panose="020B0400000000000000"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44284318"/>
                  </a:ext>
                </a:extLst>
              </a:tr>
              <a:tr h="183962">
                <a:tc>
                  <a:txBody>
                    <a:bodyPr/>
                    <a:lstStyle/>
                    <a:p>
                      <a:pPr algn="ctr"/>
                      <a:r>
                        <a:rPr kumimoji="1" lang="ja-JP" altLang="en-US" sz="800" dirty="0" smtClean="0">
                          <a:latin typeface="BIZ UDPゴシック" panose="020B0400000000000000" pitchFamily="50" charset="-128"/>
                          <a:ea typeface="BIZ UDPゴシック" panose="020B0400000000000000" pitchFamily="50" charset="-128"/>
                        </a:rPr>
                        <a:t>係長級</a:t>
                      </a:r>
                      <a:endParaRPr kumimoji="1" lang="ja-JP" altLang="en-US" sz="800" dirty="0">
                        <a:latin typeface="BIZ UDPゴシック" panose="020B0400000000000000" pitchFamily="50" charset="-128"/>
                        <a:ea typeface="BIZ UDPゴシック" panose="020B0400000000000000"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800" dirty="0" smtClean="0">
                          <a:latin typeface="BIZ UDPゴシック" panose="020B0400000000000000" pitchFamily="50" charset="-128"/>
                          <a:ea typeface="BIZ UDPゴシック" panose="020B0400000000000000" pitchFamily="50" charset="-128"/>
                        </a:rPr>
                        <a:t>72</a:t>
                      </a:r>
                      <a:endParaRPr kumimoji="1" lang="ja-JP" altLang="en-US" sz="800" dirty="0">
                        <a:latin typeface="BIZ UDPゴシック" panose="020B0400000000000000" pitchFamily="50" charset="-128"/>
                        <a:ea typeface="BIZ UDPゴシック" panose="020B0400000000000000"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800" dirty="0" smtClean="0">
                          <a:latin typeface="BIZ UDPゴシック" panose="020B0400000000000000" pitchFamily="50" charset="-128"/>
                          <a:ea typeface="BIZ UDPゴシック" panose="020B0400000000000000" pitchFamily="50" charset="-128"/>
                        </a:rPr>
                        <a:t>101</a:t>
                      </a:r>
                      <a:endParaRPr kumimoji="1" lang="ja-JP" altLang="en-US" sz="800" dirty="0">
                        <a:latin typeface="BIZ UDPゴシック" panose="020B0400000000000000" pitchFamily="50" charset="-128"/>
                        <a:ea typeface="BIZ UDPゴシック" panose="020B0400000000000000"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800" dirty="0" smtClean="0">
                          <a:latin typeface="BIZ UDPゴシック" panose="020B0400000000000000" pitchFamily="50" charset="-128"/>
                          <a:ea typeface="BIZ UDPゴシック" panose="020B0400000000000000" pitchFamily="50" charset="-128"/>
                        </a:rPr>
                        <a:t>61</a:t>
                      </a:r>
                      <a:endParaRPr kumimoji="1" lang="ja-JP" altLang="en-US" sz="800" dirty="0">
                        <a:latin typeface="BIZ UDPゴシック" panose="020B0400000000000000" pitchFamily="50" charset="-128"/>
                        <a:ea typeface="BIZ UDPゴシック" panose="020B0400000000000000"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96856828"/>
                  </a:ext>
                </a:extLst>
              </a:tr>
              <a:tr h="183962">
                <a:tc>
                  <a:txBody>
                    <a:bodyPr/>
                    <a:lstStyle/>
                    <a:p>
                      <a:pPr algn="ctr"/>
                      <a:r>
                        <a:rPr kumimoji="1" lang="ja-JP" altLang="en-US" sz="800" dirty="0" smtClean="0">
                          <a:latin typeface="BIZ UDPゴシック" panose="020B0400000000000000" pitchFamily="50" charset="-128"/>
                          <a:ea typeface="BIZ UDPゴシック" panose="020B0400000000000000" pitchFamily="50" charset="-128"/>
                        </a:rPr>
                        <a:t>係員</a:t>
                      </a:r>
                      <a:endParaRPr kumimoji="1" lang="ja-JP" altLang="en-US" sz="800" dirty="0">
                        <a:latin typeface="BIZ UDPゴシック" panose="020B0400000000000000" pitchFamily="50" charset="-128"/>
                        <a:ea typeface="BIZ UDPゴシック" panose="020B0400000000000000"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800" dirty="0" smtClean="0">
                          <a:latin typeface="BIZ UDPゴシック" panose="020B0400000000000000" pitchFamily="50" charset="-128"/>
                          <a:ea typeface="BIZ UDPゴシック" panose="020B0400000000000000" pitchFamily="50" charset="-128"/>
                        </a:rPr>
                        <a:t>81</a:t>
                      </a:r>
                      <a:endParaRPr kumimoji="1" lang="ja-JP" altLang="en-US" sz="800" dirty="0">
                        <a:latin typeface="BIZ UDPゴシック" panose="020B0400000000000000" pitchFamily="50" charset="-128"/>
                        <a:ea typeface="BIZ UDPゴシック" panose="020B0400000000000000"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800" dirty="0" smtClean="0">
                          <a:latin typeface="BIZ UDPゴシック" panose="020B0400000000000000" pitchFamily="50" charset="-128"/>
                          <a:ea typeface="BIZ UDPゴシック" panose="020B0400000000000000" pitchFamily="50" charset="-128"/>
                        </a:rPr>
                        <a:t>150</a:t>
                      </a:r>
                      <a:endParaRPr kumimoji="1" lang="ja-JP" altLang="en-US" sz="800" dirty="0">
                        <a:latin typeface="BIZ UDPゴシック" panose="020B0400000000000000" pitchFamily="50" charset="-128"/>
                        <a:ea typeface="BIZ UDPゴシック" panose="020B0400000000000000"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800" dirty="0" smtClean="0">
                          <a:latin typeface="BIZ UDPゴシック" panose="020B0400000000000000" pitchFamily="50" charset="-128"/>
                          <a:ea typeface="BIZ UDPゴシック" panose="020B0400000000000000" pitchFamily="50" charset="-128"/>
                        </a:rPr>
                        <a:t>79</a:t>
                      </a:r>
                      <a:endParaRPr kumimoji="1" lang="ja-JP" altLang="en-US" sz="800" dirty="0">
                        <a:latin typeface="BIZ UDPゴシック" panose="020B0400000000000000" pitchFamily="50" charset="-128"/>
                        <a:ea typeface="BIZ UDPゴシック" panose="020B0400000000000000"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3358524"/>
                  </a:ext>
                </a:extLst>
              </a:tr>
            </a:tbl>
          </a:graphicData>
        </a:graphic>
      </p:graphicFrame>
      <p:graphicFrame>
        <p:nvGraphicFramePr>
          <p:cNvPr id="35" name="表 34"/>
          <p:cNvGraphicFramePr>
            <a:graphicFrameLocks noGrp="1"/>
          </p:cNvGraphicFramePr>
          <p:nvPr>
            <p:extLst>
              <p:ext uri="{D42A27DB-BD31-4B8C-83A1-F6EECF244321}">
                <p14:modId xmlns:p14="http://schemas.microsoft.com/office/powerpoint/2010/main" val="1133190519"/>
              </p:ext>
            </p:extLst>
          </p:nvPr>
        </p:nvGraphicFramePr>
        <p:xfrm>
          <a:off x="1189504" y="4786557"/>
          <a:ext cx="2153703" cy="640080"/>
        </p:xfrm>
        <a:graphic>
          <a:graphicData uri="http://schemas.openxmlformats.org/drawingml/2006/table">
            <a:tbl>
              <a:tblPr firstRow="1" bandRow="1">
                <a:tableStyleId>{00A15C55-8517-42AA-B614-E9B94910E393}</a:tableStyleId>
              </a:tblPr>
              <a:tblGrid>
                <a:gridCol w="765399">
                  <a:extLst>
                    <a:ext uri="{9D8B030D-6E8A-4147-A177-3AD203B41FA5}">
                      <a16:colId xmlns:a16="http://schemas.microsoft.com/office/drawing/2014/main" val="1873102481"/>
                    </a:ext>
                  </a:extLst>
                </a:gridCol>
                <a:gridCol w="669701">
                  <a:extLst>
                    <a:ext uri="{9D8B030D-6E8A-4147-A177-3AD203B41FA5}">
                      <a16:colId xmlns:a16="http://schemas.microsoft.com/office/drawing/2014/main" val="2567604011"/>
                    </a:ext>
                  </a:extLst>
                </a:gridCol>
                <a:gridCol w="718603">
                  <a:extLst>
                    <a:ext uri="{9D8B030D-6E8A-4147-A177-3AD203B41FA5}">
                      <a16:colId xmlns:a16="http://schemas.microsoft.com/office/drawing/2014/main" val="112633978"/>
                    </a:ext>
                  </a:extLst>
                </a:gridCol>
              </a:tblGrid>
              <a:tr h="196855">
                <a:tc>
                  <a:txBody>
                    <a:bodyPr/>
                    <a:lstStyle/>
                    <a:p>
                      <a:pPr algn="ctr"/>
                      <a:r>
                        <a:rPr kumimoji="1" lang="ja-JP" altLang="en-US" sz="800" b="0" dirty="0" smtClean="0">
                          <a:solidFill>
                            <a:schemeClr val="tx1"/>
                          </a:solidFill>
                          <a:latin typeface="BIZ UDPゴシック" panose="020B0400000000000000" pitchFamily="50" charset="-128"/>
                          <a:ea typeface="BIZ UDPゴシック" panose="020B0400000000000000" pitchFamily="50" charset="-128"/>
                        </a:rPr>
                        <a:t>ポストレベル</a:t>
                      </a:r>
                      <a:endParaRPr kumimoji="1" lang="en-US" altLang="ja-JP" sz="800" b="0" dirty="0" smtClean="0">
                        <a:solidFill>
                          <a:schemeClr val="tx1"/>
                        </a:solidFill>
                        <a:latin typeface="BIZ UDPゴシック" panose="020B0400000000000000" pitchFamily="50" charset="-128"/>
                        <a:ea typeface="BIZ UDPゴシック" panose="020B0400000000000000"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800" b="0" dirty="0" smtClean="0">
                          <a:solidFill>
                            <a:schemeClr val="tx1"/>
                          </a:solidFill>
                          <a:latin typeface="BIZ UDPゴシック" panose="020B0400000000000000" pitchFamily="50" charset="-128"/>
                          <a:ea typeface="BIZ UDPゴシック" panose="020B0400000000000000" pitchFamily="50" charset="-128"/>
                        </a:rPr>
                        <a:t>申込者数</a:t>
                      </a:r>
                      <a:endParaRPr kumimoji="1" lang="ja-JP" altLang="en-US" sz="800" b="0" dirty="0">
                        <a:solidFill>
                          <a:schemeClr val="tx1"/>
                        </a:solidFill>
                        <a:latin typeface="BIZ UDPゴシック" panose="020B0400000000000000" pitchFamily="50" charset="-128"/>
                        <a:ea typeface="BIZ UDPゴシック" panose="020B0400000000000000"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800" b="0" dirty="0" smtClean="0">
                          <a:solidFill>
                            <a:schemeClr val="tx1"/>
                          </a:solidFill>
                          <a:latin typeface="BIZ UDPゴシック" panose="020B0400000000000000" pitchFamily="50" charset="-128"/>
                          <a:ea typeface="BIZ UDPゴシック" panose="020B0400000000000000" pitchFamily="50" charset="-128"/>
                        </a:rPr>
                        <a:t>合格者数</a:t>
                      </a:r>
                      <a:endParaRPr kumimoji="1" lang="ja-JP" altLang="en-US" sz="800" b="0" dirty="0">
                        <a:solidFill>
                          <a:schemeClr val="tx1"/>
                        </a:solidFill>
                        <a:latin typeface="BIZ UDPゴシック" panose="020B0400000000000000" pitchFamily="50" charset="-128"/>
                        <a:ea typeface="BIZ UDPゴシック" panose="020B0400000000000000"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16254242"/>
                  </a:ext>
                </a:extLst>
              </a:tr>
              <a:tr h="196855">
                <a:tc>
                  <a:txBody>
                    <a:bodyPr/>
                    <a:lstStyle/>
                    <a:p>
                      <a:pPr algn="ctr"/>
                      <a:r>
                        <a:rPr kumimoji="1" lang="ja-JP" altLang="en-US" sz="800" dirty="0" smtClean="0">
                          <a:latin typeface="BIZ UDPゴシック" panose="020B0400000000000000" pitchFamily="50" charset="-128"/>
                          <a:ea typeface="BIZ UDPゴシック" panose="020B0400000000000000" pitchFamily="50" charset="-128"/>
                        </a:rPr>
                        <a:t>係長級</a:t>
                      </a:r>
                      <a:endParaRPr kumimoji="1" lang="ja-JP" altLang="en-US" sz="800" dirty="0">
                        <a:latin typeface="BIZ UDPゴシック" panose="020B0400000000000000" pitchFamily="50" charset="-128"/>
                        <a:ea typeface="BIZ UDPゴシック" panose="020B0400000000000000"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800" dirty="0" smtClean="0">
                          <a:latin typeface="BIZ UDPゴシック" panose="020B0400000000000000" pitchFamily="50" charset="-128"/>
                          <a:ea typeface="BIZ UDPゴシック" panose="020B0400000000000000" pitchFamily="50" charset="-128"/>
                        </a:rPr>
                        <a:t>2</a:t>
                      </a:r>
                      <a:endParaRPr kumimoji="1" lang="ja-JP" altLang="en-US" sz="800" dirty="0">
                        <a:latin typeface="BIZ UDPゴシック" panose="020B0400000000000000" pitchFamily="50" charset="-128"/>
                        <a:ea typeface="BIZ UDPゴシック" panose="020B0400000000000000"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800" dirty="0" smtClean="0">
                          <a:latin typeface="BIZ UDPゴシック" panose="020B0400000000000000" pitchFamily="50" charset="-128"/>
                          <a:ea typeface="BIZ UDPゴシック" panose="020B0400000000000000" pitchFamily="50" charset="-128"/>
                        </a:rPr>
                        <a:t>1</a:t>
                      </a:r>
                      <a:endParaRPr kumimoji="1" lang="ja-JP" altLang="en-US" sz="800" dirty="0">
                        <a:latin typeface="BIZ UDPゴシック" panose="020B0400000000000000" pitchFamily="50" charset="-128"/>
                        <a:ea typeface="BIZ UDPゴシック" panose="020B0400000000000000"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96856828"/>
                  </a:ext>
                </a:extLst>
              </a:tr>
              <a:tr h="196855">
                <a:tc>
                  <a:txBody>
                    <a:bodyPr/>
                    <a:lstStyle/>
                    <a:p>
                      <a:pPr algn="ctr"/>
                      <a:r>
                        <a:rPr kumimoji="1" lang="ja-JP" altLang="en-US" sz="800" dirty="0" smtClean="0">
                          <a:latin typeface="BIZ UDPゴシック" panose="020B0400000000000000" pitchFamily="50" charset="-128"/>
                          <a:ea typeface="BIZ UDPゴシック" panose="020B0400000000000000" pitchFamily="50" charset="-128"/>
                        </a:rPr>
                        <a:t>係員</a:t>
                      </a:r>
                      <a:endParaRPr kumimoji="1" lang="ja-JP" altLang="en-US" sz="800" dirty="0">
                        <a:latin typeface="BIZ UDPゴシック" panose="020B0400000000000000" pitchFamily="50" charset="-128"/>
                        <a:ea typeface="BIZ UDPゴシック" panose="020B0400000000000000"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800" dirty="0" smtClean="0">
                          <a:latin typeface="BIZ UDPゴシック" panose="020B0400000000000000" pitchFamily="50" charset="-128"/>
                          <a:ea typeface="BIZ UDPゴシック" panose="020B0400000000000000" pitchFamily="50" charset="-128"/>
                        </a:rPr>
                        <a:t>5</a:t>
                      </a:r>
                      <a:endParaRPr kumimoji="1" lang="ja-JP" altLang="en-US" sz="800" dirty="0">
                        <a:latin typeface="BIZ UDPゴシック" panose="020B0400000000000000" pitchFamily="50" charset="-128"/>
                        <a:ea typeface="BIZ UDPゴシック" panose="020B0400000000000000"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800" dirty="0" smtClean="0">
                          <a:latin typeface="BIZ UDPゴシック" panose="020B0400000000000000" pitchFamily="50" charset="-128"/>
                          <a:ea typeface="BIZ UDPゴシック" panose="020B0400000000000000" pitchFamily="50" charset="-128"/>
                        </a:rPr>
                        <a:t>3</a:t>
                      </a:r>
                      <a:endParaRPr kumimoji="1" lang="ja-JP" altLang="en-US" sz="800" dirty="0">
                        <a:latin typeface="BIZ UDPゴシック" panose="020B0400000000000000" pitchFamily="50" charset="-128"/>
                        <a:ea typeface="BIZ UDPゴシック" panose="020B0400000000000000"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3358524"/>
                  </a:ext>
                </a:extLst>
              </a:tr>
            </a:tbl>
          </a:graphicData>
        </a:graphic>
      </p:graphicFrame>
      <p:graphicFrame>
        <p:nvGraphicFramePr>
          <p:cNvPr id="36" name="表 35"/>
          <p:cNvGraphicFramePr>
            <a:graphicFrameLocks noGrp="1"/>
          </p:cNvGraphicFramePr>
          <p:nvPr>
            <p:extLst>
              <p:ext uri="{D42A27DB-BD31-4B8C-83A1-F6EECF244321}">
                <p14:modId xmlns:p14="http://schemas.microsoft.com/office/powerpoint/2010/main" val="4057693630"/>
              </p:ext>
            </p:extLst>
          </p:nvPr>
        </p:nvGraphicFramePr>
        <p:xfrm>
          <a:off x="5301502" y="4662071"/>
          <a:ext cx="2669147" cy="727348"/>
        </p:xfrm>
        <a:graphic>
          <a:graphicData uri="http://schemas.openxmlformats.org/drawingml/2006/table">
            <a:tbl>
              <a:tblPr firstRow="1" bandRow="1">
                <a:tableStyleId>{00A15C55-8517-42AA-B614-E9B94910E393}</a:tableStyleId>
              </a:tblPr>
              <a:tblGrid>
                <a:gridCol w="1670798">
                  <a:extLst>
                    <a:ext uri="{9D8B030D-6E8A-4147-A177-3AD203B41FA5}">
                      <a16:colId xmlns:a16="http://schemas.microsoft.com/office/drawing/2014/main" val="3191992910"/>
                    </a:ext>
                  </a:extLst>
                </a:gridCol>
                <a:gridCol w="998349">
                  <a:extLst>
                    <a:ext uri="{9D8B030D-6E8A-4147-A177-3AD203B41FA5}">
                      <a16:colId xmlns:a16="http://schemas.microsoft.com/office/drawing/2014/main" val="2606465152"/>
                    </a:ext>
                  </a:extLst>
                </a:gridCol>
              </a:tblGrid>
              <a:tr h="166881">
                <a:tc>
                  <a:txBody>
                    <a:bodyPr/>
                    <a:lstStyle/>
                    <a:p>
                      <a:pPr algn="ctr"/>
                      <a:r>
                        <a:rPr kumimoji="1" lang="en-US" altLang="ja-JP" sz="800" b="0" dirty="0" smtClean="0">
                          <a:solidFill>
                            <a:schemeClr val="tx1"/>
                          </a:solidFill>
                          <a:latin typeface="BIZ UDPゴシック" panose="020B0400000000000000" pitchFamily="50" charset="-128"/>
                          <a:ea typeface="BIZ UDPゴシック" panose="020B0400000000000000" pitchFamily="50" charset="-128"/>
                        </a:rPr>
                        <a:t>2022</a:t>
                      </a:r>
                      <a:r>
                        <a:rPr kumimoji="1" lang="ja-JP" altLang="en-US" sz="800" b="0" dirty="0" smtClean="0">
                          <a:solidFill>
                            <a:schemeClr val="tx1"/>
                          </a:solidFill>
                          <a:latin typeface="BIZ UDPゴシック" panose="020B0400000000000000" pitchFamily="50" charset="-128"/>
                          <a:ea typeface="BIZ UDPゴシック" panose="020B0400000000000000" pitchFamily="50" charset="-128"/>
                        </a:rPr>
                        <a:t>年度実績</a:t>
                      </a:r>
                      <a:endParaRPr kumimoji="1" lang="ja-JP" altLang="en-US" sz="800" b="0" dirty="0">
                        <a:solidFill>
                          <a:schemeClr val="tx1"/>
                        </a:solidFill>
                        <a:latin typeface="BIZ UDPゴシック" panose="020B0400000000000000" pitchFamily="50" charset="-128"/>
                        <a:ea typeface="BIZ UDPゴシック" panose="020B0400000000000000"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800" b="0" dirty="0" smtClean="0">
                          <a:solidFill>
                            <a:schemeClr val="tx1"/>
                          </a:solidFill>
                          <a:latin typeface="BIZ UDPゴシック" panose="020B0400000000000000" pitchFamily="50" charset="-128"/>
                          <a:ea typeface="BIZ UDPゴシック" panose="020B0400000000000000" pitchFamily="50" charset="-128"/>
                        </a:rPr>
                        <a:t>受講者数</a:t>
                      </a:r>
                      <a:endParaRPr kumimoji="1" lang="ja-JP" altLang="en-US" sz="800" b="0" dirty="0">
                        <a:solidFill>
                          <a:schemeClr val="tx1"/>
                        </a:solidFill>
                        <a:latin typeface="BIZ UDPゴシック" panose="020B0400000000000000" pitchFamily="50" charset="-128"/>
                        <a:ea typeface="BIZ UDPゴシック" panose="020B0400000000000000"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80685200"/>
                  </a:ext>
                </a:extLst>
              </a:tr>
              <a:tr h="300628">
                <a:tc>
                  <a:txBody>
                    <a:bodyPr/>
                    <a:lstStyle/>
                    <a:p>
                      <a:pPr algn="ctr"/>
                      <a:r>
                        <a:rPr kumimoji="1" lang="ja-JP" altLang="en-US" sz="800" dirty="0" smtClean="0">
                          <a:latin typeface="BIZ UDPゴシック" panose="020B0400000000000000" pitchFamily="50" charset="-128"/>
                          <a:ea typeface="BIZ UDPゴシック" panose="020B0400000000000000" pitchFamily="50" charset="-128"/>
                        </a:rPr>
                        <a:t>キャリアデザイン研修</a:t>
                      </a:r>
                      <a:endParaRPr kumimoji="1" lang="en-US" altLang="ja-JP" sz="800" dirty="0" smtClean="0">
                        <a:latin typeface="BIZ UDPゴシック" panose="020B0400000000000000" pitchFamily="50" charset="-128"/>
                        <a:ea typeface="BIZ UDPゴシック" panose="020B0400000000000000"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8CB"/>
                    </a:solidFill>
                  </a:tcPr>
                </a:tc>
                <a:tc>
                  <a:txBody>
                    <a:bodyPr/>
                    <a:lstStyle/>
                    <a:p>
                      <a:pPr algn="ctr"/>
                      <a:r>
                        <a:rPr kumimoji="1" lang="en-US" altLang="ja-JP" sz="800" dirty="0" smtClean="0">
                          <a:latin typeface="BIZ UDPゴシック" panose="020B0400000000000000" pitchFamily="50" charset="-128"/>
                          <a:ea typeface="BIZ UDPゴシック" panose="020B0400000000000000" pitchFamily="50" charset="-128"/>
                        </a:rPr>
                        <a:t>586</a:t>
                      </a:r>
                      <a:r>
                        <a:rPr kumimoji="1" lang="ja-JP" altLang="en-US" sz="800" dirty="0" smtClean="0">
                          <a:latin typeface="BIZ UDPゴシック" panose="020B0400000000000000" pitchFamily="50" charset="-128"/>
                          <a:ea typeface="BIZ UDPゴシック" panose="020B0400000000000000" pitchFamily="50" charset="-128"/>
                        </a:rPr>
                        <a:t>名</a:t>
                      </a:r>
                      <a:endParaRPr kumimoji="1" lang="ja-JP" altLang="en-US" sz="800" dirty="0">
                        <a:latin typeface="BIZ UDPゴシック" panose="020B0400000000000000" pitchFamily="50" charset="-128"/>
                        <a:ea typeface="BIZ UDPゴシック" panose="020B0400000000000000" pitchFamily="50" charset="-128"/>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57805366"/>
                  </a:ext>
                </a:extLst>
              </a:tr>
              <a:tr h="166881">
                <a:tc>
                  <a:txBody>
                    <a:bodyPr/>
                    <a:lstStyle/>
                    <a:p>
                      <a:pPr algn="ctr"/>
                      <a:r>
                        <a:rPr kumimoji="1" lang="ja-JP" altLang="en-US" sz="800" dirty="0" smtClean="0">
                          <a:latin typeface="BIZ UDPゴシック" panose="020B0400000000000000" pitchFamily="50" charset="-128"/>
                          <a:ea typeface="BIZ UDPゴシック" panose="020B0400000000000000" pitchFamily="50" charset="-128"/>
                        </a:rPr>
                        <a:t>キャリア相談（面談・メール相談）</a:t>
                      </a:r>
                      <a:endParaRPr kumimoji="1" lang="ja-JP" altLang="en-US" sz="800" dirty="0">
                        <a:latin typeface="BIZ UDPゴシック" panose="020B0400000000000000" pitchFamily="50" charset="-128"/>
                        <a:ea typeface="BIZ UDPゴシック" panose="020B0400000000000000"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800" dirty="0" smtClean="0">
                          <a:latin typeface="BIZ UDPゴシック" panose="020B0400000000000000" pitchFamily="50" charset="-128"/>
                          <a:ea typeface="BIZ UDPゴシック" panose="020B0400000000000000" pitchFamily="50" charset="-128"/>
                        </a:rPr>
                        <a:t>51</a:t>
                      </a:r>
                      <a:r>
                        <a:rPr kumimoji="1" lang="ja-JP" altLang="en-US" sz="800" dirty="0" smtClean="0">
                          <a:latin typeface="BIZ UDPゴシック" panose="020B0400000000000000" pitchFamily="50" charset="-128"/>
                          <a:ea typeface="BIZ UDPゴシック" panose="020B0400000000000000" pitchFamily="50" charset="-128"/>
                        </a:rPr>
                        <a:t>名</a:t>
                      </a:r>
                      <a:endParaRPr kumimoji="1" lang="ja-JP" altLang="en-US" sz="800" dirty="0">
                        <a:latin typeface="BIZ UDPゴシック" panose="020B0400000000000000" pitchFamily="50" charset="-128"/>
                        <a:ea typeface="BIZ UDPゴシック" panose="020B0400000000000000" pitchFamily="50" charset="-128"/>
                      </a:endParaRPr>
                    </a:p>
                  </a:txBody>
                  <a:tcPr anchor="ctr" anchorCtr="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52357260"/>
                  </a:ext>
                </a:extLst>
              </a:tr>
            </a:tbl>
          </a:graphicData>
        </a:graphic>
      </p:graphicFrame>
      <p:sp>
        <p:nvSpPr>
          <p:cNvPr id="37" name="正方形/長方形 36"/>
          <p:cNvSpPr/>
          <p:nvPr/>
        </p:nvSpPr>
        <p:spPr>
          <a:xfrm>
            <a:off x="4470131" y="3591456"/>
            <a:ext cx="4334054" cy="100027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キャリアデザイン研修</a:t>
            </a:r>
            <a:r>
              <a:rPr kumimoji="1" lang="ja-JP" altLang="en-US"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en-US" altLang="ja-JP" sz="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2007</a:t>
            </a:r>
            <a:r>
              <a:rPr kumimoji="1" lang="ja-JP" altLang="en-US" sz="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年度</a:t>
            </a:r>
            <a:r>
              <a:rPr kumimoji="1" lang="ja-JP" altLang="en-US"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ja-JP" altLang="en-US" sz="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t>
            </a:r>
            <a:endParaRPr kumimoji="1" lang="en-US" altLang="ja-JP" sz="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1" lang="ja-JP" altLang="en-US" sz="1400" b="1" i="0" u="sng"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キャリア相談の実施</a:t>
            </a:r>
            <a:r>
              <a:rPr kumimoji="1" lang="ja-JP" altLang="en-US" sz="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en-US" altLang="ja-JP" sz="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2015</a:t>
            </a:r>
            <a:r>
              <a:rPr kumimoji="1" lang="ja-JP" altLang="en-US" sz="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年度～）</a:t>
            </a:r>
            <a:r>
              <a:rPr kumimoji="1" lang="ja-JP" altLang="en-US" sz="900" b="1" i="0" u="sng"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 </a:t>
            </a:r>
            <a:endParaRPr kumimoji="1" lang="en-US" altLang="ja-JP" sz="900" b="1" i="0" u="sng"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1" lang="ja-JP" altLang="en-US" sz="10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これまでの仕事経験をふり返り、自身の価値観や強み弱みを理解し、今後のキャリア形成について考えることで、自己啓発意識を高め、組織の求める自律的な職員を育成。</a:t>
            </a:r>
            <a:endParaRPr kumimoji="1" lang="ja-JP" altLang="en-US"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19" name="スライド番号プレースホルダー 3"/>
          <p:cNvSpPr txBox="1">
            <a:spLocks/>
          </p:cNvSpPr>
          <p:nvPr/>
        </p:nvSpPr>
        <p:spPr>
          <a:xfrm>
            <a:off x="8640000" y="6552000"/>
            <a:ext cx="432000" cy="288000"/>
          </a:xfrm>
          <a:prstGeom prst="rect">
            <a:avLst/>
          </a:prstGeom>
        </p:spPr>
        <p:txBody>
          <a:bodyPr vert="horz" lIns="36000" tIns="36000" rIns="36000" bIns="36000" rtlCol="0" anchor="ctr"/>
          <a:lstStyle>
            <a:defPPr>
              <a:defRPr lang="ja-JP"/>
            </a:defPPr>
            <a:lvl1pPr marL="0" algn="r" defTabSz="914400" rtl="0" eaLnBrk="1" latinLnBrk="0" hangingPunct="1">
              <a:defRPr kumimoji="1" sz="14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138CA411-231B-42B9-AF63-97A64194AA60}" type="slidenum">
              <a:rPr lang="ja-JP" altLang="en-US" smtClean="0"/>
              <a:pPr/>
              <a:t>103</a:t>
            </a:fld>
            <a:endParaRPr lang="ja-JP" altLang="en-US" dirty="0"/>
          </a:p>
        </p:txBody>
      </p:sp>
    </p:spTree>
    <p:extLst>
      <p:ext uri="{BB962C8B-B14F-4D97-AF65-F5344CB8AC3E}">
        <p14:creationId xmlns:p14="http://schemas.microsoft.com/office/powerpoint/2010/main" val="125033923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2"/>
          <a:stretch>
            <a:fillRect/>
          </a:stretch>
        </p:blipFill>
        <p:spPr>
          <a:xfrm>
            <a:off x="4975751" y="1406997"/>
            <a:ext cx="4121253" cy="2298391"/>
          </a:xfrm>
          <a:prstGeom prst="rect">
            <a:avLst/>
          </a:prstGeom>
        </p:spPr>
      </p:pic>
      <p:sp>
        <p:nvSpPr>
          <p:cNvPr id="33" name="角丸四角形 32"/>
          <p:cNvSpPr/>
          <p:nvPr/>
        </p:nvSpPr>
        <p:spPr>
          <a:xfrm>
            <a:off x="144000" y="72000"/>
            <a:ext cx="7876800" cy="432000"/>
          </a:xfrm>
          <a:prstGeom prst="roundRect">
            <a:avLst/>
          </a:prstGeom>
          <a:solidFill>
            <a:srgbClr val="85E085"/>
          </a:solidFill>
          <a:effectLst>
            <a:innerShdw blurRad="63500" dist="50800" dir="2700000">
              <a:prstClr val="black">
                <a:alpha val="50000"/>
              </a:prstClr>
            </a:innerShdw>
          </a:effectLst>
        </p:spPr>
        <p:style>
          <a:lnRef idx="3">
            <a:schemeClr val="lt1"/>
          </a:lnRef>
          <a:fillRef idx="1">
            <a:schemeClr val="accent4"/>
          </a:fillRef>
          <a:effectRef idx="1">
            <a:schemeClr val="accent4"/>
          </a:effectRef>
          <a:fontRef idx="minor">
            <a:schemeClr val="lt1"/>
          </a:fontRef>
        </p:style>
        <p:txBody>
          <a:bodyPr lIns="108000" tIns="36000" rIns="36000" bIns="36000" rtlCol="0" anchor="ctr"/>
          <a:lstStyle/>
          <a:p>
            <a:pPr lvl="0">
              <a:defRPr/>
            </a:pPr>
            <a:r>
              <a:rPr kumimoji="1" lang="en-US" altLang="ja-JP" sz="18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【WHAT</a:t>
            </a:r>
            <a:r>
              <a:rPr kumimoji="1" lang="ja-JP" altLang="en-US" sz="18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４－③</a:t>
            </a:r>
            <a:r>
              <a:rPr kumimoji="1" lang="en-US" altLang="ja-JP" sz="18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8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　いわゆる行政改革／職</a:t>
            </a:r>
            <a:r>
              <a:rPr kumimoji="1" lang="ja-JP" altLang="en-US" sz="1800" b="1"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員数</a:t>
            </a:r>
            <a:r>
              <a:rPr lang="ja-JP" altLang="en-US" b="1" dirty="0">
                <a:solidFill>
                  <a:schemeClr val="tx1"/>
                </a:solidFill>
                <a:latin typeface="BIZ UDPゴシック" panose="020B0400000000000000" pitchFamily="50" charset="-128"/>
                <a:ea typeface="BIZ UDPゴシック" panose="020B0400000000000000" pitchFamily="50" charset="-128"/>
              </a:rPr>
              <a:t>削減、人材育成、働き方改革等</a:t>
            </a:r>
          </a:p>
        </p:txBody>
      </p:sp>
      <p:sp>
        <p:nvSpPr>
          <p:cNvPr id="9" name="テキスト ボックス 8"/>
          <p:cNvSpPr txBox="1"/>
          <p:nvPr/>
        </p:nvSpPr>
        <p:spPr>
          <a:xfrm>
            <a:off x="179999" y="648000"/>
            <a:ext cx="8820000" cy="324000"/>
          </a:xfrm>
          <a:prstGeom prst="rect">
            <a:avLst/>
          </a:prstGeom>
          <a:noFill/>
        </p:spPr>
        <p:txBody>
          <a:bodyPr wrap="none" lIns="72000" tIns="36000" rIns="72000" bIns="3600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■職員の女性管理職登用率は堅調に推移。</a:t>
            </a:r>
            <a:endParaRPr kumimoji="1" lang="en-US" altLang="ja-JP" sz="1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cxnSp>
        <p:nvCxnSpPr>
          <p:cNvPr id="14" name="直線コネクタ 13"/>
          <p:cNvCxnSpPr/>
          <p:nvPr/>
        </p:nvCxnSpPr>
        <p:spPr>
          <a:xfrm>
            <a:off x="196398" y="612000"/>
            <a:ext cx="882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直線コネクタ 14"/>
          <p:cNvCxnSpPr/>
          <p:nvPr/>
        </p:nvCxnSpPr>
        <p:spPr>
          <a:xfrm>
            <a:off x="198000" y="1044000"/>
            <a:ext cx="882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角丸四角形 18"/>
          <p:cNvSpPr/>
          <p:nvPr/>
        </p:nvSpPr>
        <p:spPr>
          <a:xfrm>
            <a:off x="143999" y="1210655"/>
            <a:ext cx="301539" cy="2533018"/>
          </a:xfrm>
          <a:prstGeom prst="roundRect">
            <a:avLst/>
          </a:prstGeom>
          <a:solidFill>
            <a:schemeClr val="accent2">
              <a:lumMod val="20000"/>
              <a:lumOff val="80000"/>
            </a:schemeClr>
          </a:solidFill>
          <a:ln>
            <a:noFill/>
          </a:ln>
        </p:spPr>
        <p:style>
          <a:lnRef idx="2">
            <a:schemeClr val="dk1"/>
          </a:lnRef>
          <a:fillRef idx="1">
            <a:schemeClr val="lt1"/>
          </a:fillRef>
          <a:effectRef idx="0">
            <a:schemeClr val="dk1"/>
          </a:effectRef>
          <a:fontRef idx="minor">
            <a:schemeClr val="dk1"/>
          </a:fontRef>
        </p:style>
        <p:txBody>
          <a:bodyPr vert="eaVert"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大阪府</a:t>
            </a:r>
            <a:endParaRPr kumimoji="1"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27" name="角丸四角形 26"/>
          <p:cNvSpPr/>
          <p:nvPr/>
        </p:nvSpPr>
        <p:spPr>
          <a:xfrm>
            <a:off x="143999" y="4150750"/>
            <a:ext cx="301539" cy="2533018"/>
          </a:xfrm>
          <a:prstGeom prst="roundRect">
            <a:avLst/>
          </a:prstGeom>
          <a:solidFill>
            <a:schemeClr val="accent2">
              <a:lumMod val="20000"/>
              <a:lumOff val="80000"/>
            </a:schemeClr>
          </a:solidFill>
          <a:ln>
            <a:noFill/>
          </a:ln>
        </p:spPr>
        <p:style>
          <a:lnRef idx="2">
            <a:schemeClr val="dk1"/>
          </a:lnRef>
          <a:fillRef idx="1">
            <a:schemeClr val="lt1"/>
          </a:fillRef>
          <a:effectRef idx="0">
            <a:schemeClr val="dk1"/>
          </a:effectRef>
          <a:fontRef idx="minor">
            <a:schemeClr val="dk1"/>
          </a:fontRef>
        </p:style>
        <p:txBody>
          <a:bodyPr vert="eaVert" lIns="72000" tIns="36000" rIns="72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大阪市</a:t>
            </a:r>
            <a:endParaRPr kumimoji="1"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36" name="テキスト ボックス 35"/>
          <p:cNvSpPr txBox="1"/>
          <p:nvPr/>
        </p:nvSpPr>
        <p:spPr>
          <a:xfrm>
            <a:off x="5003005" y="1119667"/>
            <a:ext cx="391079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○課長級以上に占める女性職員の割合</a:t>
            </a:r>
            <a:endParaRPr kumimoji="1" lang="ja-JP" altLang="en-US"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37" name="正方形/長方形 36"/>
          <p:cNvSpPr/>
          <p:nvPr/>
        </p:nvSpPr>
        <p:spPr>
          <a:xfrm>
            <a:off x="2926732" y="3685448"/>
            <a:ext cx="3455190" cy="221850"/>
          </a:xfrm>
          <a:prstGeom prst="rect">
            <a:avLst/>
          </a:prstGeom>
        </p:spPr>
        <p:txBody>
          <a:bodyPr wrap="square">
            <a:spAutoFit/>
          </a:bodyPr>
          <a:lstStyle/>
          <a:p>
            <a:pPr marL="0" marR="0" lvl="0" indent="101600" algn="l" defTabSz="914400" rtl="0" eaLnBrk="1" fontAlgn="auto" latinLnBrk="0" hangingPunct="1">
              <a:lnSpc>
                <a:spcPts val="1000"/>
              </a:lnSpc>
              <a:spcBef>
                <a:spcPts val="0"/>
              </a:spcBef>
              <a:spcAft>
                <a:spcPts val="0"/>
              </a:spcAft>
              <a:buClrTx/>
              <a:buSzTx/>
              <a:buFontTx/>
              <a:buNone/>
              <a:tabLst/>
              <a:defRPr/>
            </a:pPr>
            <a:r>
              <a:rPr kumimoji="1" lang="ja-JP" altLang="en-US" sz="800" b="0" i="0" u="none" strike="noStrike" kern="1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出典</a:t>
            </a:r>
            <a:r>
              <a:rPr kumimoji="1" lang="ja-JP" altLang="ja-JP" sz="800" b="0" i="0" u="none" strike="noStrike" kern="1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a:t>
            </a:r>
            <a:r>
              <a:rPr kumimoji="1" lang="ja-JP" altLang="en-US" sz="800" b="0" i="0" u="none" strike="noStrike" kern="1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a:t>
            </a:r>
            <a:r>
              <a:rPr kumimoji="1" lang="ja-JP" altLang="en-US" sz="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大阪府</a:t>
            </a:r>
            <a:r>
              <a:rPr kumimoji="1" lang="ja-JP" altLang="en-US"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の男女共同参画の現状と施策　</a:t>
            </a:r>
            <a:r>
              <a:rPr kumimoji="1" lang="ja-JP" altLang="en-US" sz="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年次報告書」をもとに作成 </a:t>
            </a:r>
            <a:endParaRPr kumimoji="1" lang="en-US" altLang="ja-JP" sz="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38" name="テキスト ボックス 37"/>
          <p:cNvSpPr txBox="1"/>
          <p:nvPr/>
        </p:nvSpPr>
        <p:spPr>
          <a:xfrm>
            <a:off x="671212" y="1113054"/>
            <a:ext cx="325776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○主査級以上に占める女性職員の割合</a:t>
            </a:r>
            <a:endParaRPr kumimoji="1" lang="ja-JP" altLang="en-US"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41" name="テキスト ボックス 40"/>
          <p:cNvSpPr txBox="1"/>
          <p:nvPr/>
        </p:nvSpPr>
        <p:spPr>
          <a:xfrm>
            <a:off x="6637668" y="2679821"/>
            <a:ext cx="1871572" cy="338554"/>
          </a:xfrm>
          <a:prstGeom prst="rect">
            <a:avLst/>
          </a:prstGeom>
          <a:solidFill>
            <a:schemeClr val="bg1"/>
          </a:solidFill>
          <a:ln>
            <a:solidFill>
              <a:schemeClr val="tx2"/>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（特定事業主行動計画での目標）</a:t>
            </a:r>
            <a:endParaRPr kumimoji="1" lang="en-US" altLang="ja-JP" sz="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1" lang="ja-JP" altLang="en-US" sz="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1" lang="en-US" altLang="ja-JP" sz="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2025</a:t>
            </a:r>
            <a:r>
              <a:rPr kumimoji="1" lang="ja-JP" altLang="en-US" sz="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年度までに</a:t>
            </a:r>
            <a:r>
              <a:rPr kumimoji="1" lang="en-US" altLang="ja-JP" sz="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20</a:t>
            </a:r>
            <a:r>
              <a:rPr kumimoji="1" lang="ja-JP" altLang="en-US" sz="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％以上</a:t>
            </a:r>
            <a:endParaRPr kumimoji="1" lang="ja-JP" altLang="en-US"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42" name="テキスト ボックス 41"/>
          <p:cNvSpPr txBox="1"/>
          <p:nvPr/>
        </p:nvSpPr>
        <p:spPr>
          <a:xfrm>
            <a:off x="2387858" y="2608148"/>
            <a:ext cx="1871572" cy="338554"/>
          </a:xfrm>
          <a:prstGeom prst="rect">
            <a:avLst/>
          </a:prstGeom>
          <a:solidFill>
            <a:schemeClr val="bg1"/>
          </a:solidFill>
          <a:ln>
            <a:solidFill>
              <a:schemeClr val="tx2"/>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（特定事業主行動計画での目標）</a:t>
            </a:r>
            <a:endParaRPr kumimoji="1" lang="en-US" altLang="ja-JP" sz="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1" lang="ja-JP" altLang="en-US" sz="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1" lang="en-US" altLang="ja-JP" sz="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2025</a:t>
            </a:r>
            <a:r>
              <a:rPr kumimoji="1" lang="ja-JP" altLang="en-US" sz="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年度までに</a:t>
            </a:r>
            <a:r>
              <a:rPr kumimoji="1" lang="en-US" altLang="ja-JP"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35</a:t>
            </a:r>
            <a:r>
              <a:rPr kumimoji="1" lang="ja-JP" altLang="en-US" sz="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％以上</a:t>
            </a:r>
            <a:endParaRPr kumimoji="1" lang="ja-JP" altLang="en-US"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60" name="テキスト ボックス 59"/>
          <p:cNvSpPr txBox="1"/>
          <p:nvPr/>
        </p:nvSpPr>
        <p:spPr>
          <a:xfrm>
            <a:off x="5003005" y="4024393"/>
            <a:ext cx="3996994" cy="5078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○課長級以上に占める女性職員の</a:t>
            </a:r>
            <a:r>
              <a:rPr kumimoji="1" lang="ja-JP" altLang="en-US" sz="14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割合</a:t>
            </a:r>
            <a:endParaRPr kumimoji="1" lang="en-US" altLang="ja-JP" sz="14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1" lang="en-US" altLang="ja-JP"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1" lang="ja-JP" altLang="en-US"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全職種における割合（交通局、水道局、学校園職員、他都市等への派遣職員を</a:t>
            </a:r>
            <a:r>
              <a:rPr kumimoji="1" lang="ja-JP" altLang="en-US" sz="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除く。）</a:t>
            </a:r>
            <a:endParaRPr kumimoji="1" lang="ja-JP" altLang="en-US"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61" name="テキスト ボックス 60"/>
          <p:cNvSpPr txBox="1"/>
          <p:nvPr/>
        </p:nvSpPr>
        <p:spPr>
          <a:xfrm>
            <a:off x="671212" y="4009740"/>
            <a:ext cx="457007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ja-JP" altLang="en-US"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係長</a:t>
            </a:r>
            <a:r>
              <a:rPr kumimoji="1" lang="ja-JP" altLang="en-US" sz="14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級</a:t>
            </a:r>
            <a:r>
              <a:rPr kumimoji="1" lang="ja-JP" altLang="en-US"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以上に占める女性職員の</a:t>
            </a:r>
            <a:r>
              <a:rPr kumimoji="1" lang="ja-JP" altLang="en-US" sz="14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割合</a:t>
            </a:r>
            <a:r>
              <a:rPr kumimoji="1" lang="en-US" altLang="ja-JP" sz="14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1" lang="en-US" altLang="ja-JP" sz="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ja-JP" altLang="en-US" sz="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全職種における割合（交通局</a:t>
            </a:r>
            <a:r>
              <a:rPr kumimoji="1" lang="ja-JP" altLang="en-US"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、水道局、学校園</a:t>
            </a:r>
            <a:r>
              <a:rPr kumimoji="1" lang="ja-JP" altLang="en-US" sz="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職員、他都市等への派遣職員を除く。）</a:t>
            </a:r>
            <a:endParaRPr kumimoji="1" lang="ja-JP" altLang="en-US"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62" name="正方形/長方形 61"/>
          <p:cNvSpPr/>
          <p:nvPr/>
        </p:nvSpPr>
        <p:spPr>
          <a:xfrm>
            <a:off x="5003005" y="5498241"/>
            <a:ext cx="553245" cy="2226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7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6.6</a:t>
            </a:r>
            <a:r>
              <a:rPr kumimoji="1" lang="ja-JP" altLang="en-US" sz="7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t>
            </a:r>
            <a:endParaRPr kumimoji="1" lang="ja-JP" altLang="en-US" sz="7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63" name="正方形/長方形 62"/>
          <p:cNvSpPr/>
          <p:nvPr/>
        </p:nvSpPr>
        <p:spPr>
          <a:xfrm>
            <a:off x="4019550" y="4555386"/>
            <a:ext cx="549955" cy="2226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7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27.2</a:t>
            </a:r>
            <a:r>
              <a:rPr kumimoji="1" lang="ja-JP" altLang="en-US" sz="7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t>
            </a:r>
            <a:endParaRPr kumimoji="1" lang="ja-JP" altLang="en-US" sz="7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74" name="正方形/長方形 73"/>
          <p:cNvSpPr/>
          <p:nvPr/>
        </p:nvSpPr>
        <p:spPr>
          <a:xfrm>
            <a:off x="8218414" y="4505073"/>
            <a:ext cx="563636" cy="2226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7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18.9</a:t>
            </a:r>
            <a:r>
              <a:rPr kumimoji="1" lang="ja-JP" altLang="en-US" sz="7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t>
            </a:r>
            <a:endParaRPr kumimoji="1" lang="ja-JP" altLang="en-US" sz="7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75" name="正方形/長方形 74"/>
          <p:cNvSpPr/>
          <p:nvPr/>
        </p:nvSpPr>
        <p:spPr>
          <a:xfrm>
            <a:off x="916860" y="4998612"/>
            <a:ext cx="605638" cy="2098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7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19.1</a:t>
            </a:r>
            <a:r>
              <a:rPr kumimoji="1" lang="ja-JP" altLang="en-US" sz="7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t>
            </a:r>
            <a:endParaRPr kumimoji="1" lang="ja-JP" altLang="en-US" sz="7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32" name="スライド番号プレースホルダー 3"/>
          <p:cNvSpPr txBox="1">
            <a:spLocks/>
          </p:cNvSpPr>
          <p:nvPr/>
        </p:nvSpPr>
        <p:spPr>
          <a:xfrm>
            <a:off x="8640000" y="6552000"/>
            <a:ext cx="432000" cy="288000"/>
          </a:xfrm>
          <a:prstGeom prst="rect">
            <a:avLst/>
          </a:prstGeom>
        </p:spPr>
        <p:txBody>
          <a:bodyPr vert="horz" lIns="36000" tIns="36000" rIns="36000" bIns="36000" rtlCol="0" anchor="ctr"/>
          <a:lstStyle>
            <a:defPPr>
              <a:defRPr lang="ja-JP"/>
            </a:defPPr>
            <a:lvl1pPr marL="0" algn="r" defTabSz="914400" rtl="0" eaLnBrk="1" latinLnBrk="0" hangingPunct="1">
              <a:defRPr kumimoji="1" sz="14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138CA411-231B-42B9-AF63-97A64194AA60}" type="slidenum">
              <a:rPr lang="ja-JP" altLang="en-US" smtClean="0"/>
              <a:pPr/>
              <a:t>104</a:t>
            </a:fld>
            <a:endParaRPr lang="ja-JP" altLang="en-US" dirty="0"/>
          </a:p>
        </p:txBody>
      </p:sp>
      <p:sp>
        <p:nvSpPr>
          <p:cNvPr id="34" name="正方形/長方形 33"/>
          <p:cNvSpPr/>
          <p:nvPr/>
        </p:nvSpPr>
        <p:spPr>
          <a:xfrm>
            <a:off x="3565038" y="6694299"/>
            <a:ext cx="3455190" cy="220573"/>
          </a:xfrm>
          <a:prstGeom prst="rect">
            <a:avLst/>
          </a:prstGeom>
        </p:spPr>
        <p:txBody>
          <a:bodyPr wrap="square">
            <a:spAutoFit/>
          </a:bodyPr>
          <a:lstStyle/>
          <a:p>
            <a:pPr marL="0" marR="0" lvl="0" indent="101600" algn="l" defTabSz="914400" rtl="0" eaLnBrk="1" fontAlgn="auto" latinLnBrk="0" hangingPunct="1">
              <a:lnSpc>
                <a:spcPts val="1000"/>
              </a:lnSpc>
              <a:spcBef>
                <a:spcPts val="0"/>
              </a:spcBef>
              <a:spcAft>
                <a:spcPts val="0"/>
              </a:spcAft>
              <a:buClrTx/>
              <a:buSzTx/>
              <a:buFontTx/>
              <a:buNone/>
              <a:tabLst/>
              <a:defRPr/>
            </a:pPr>
            <a:r>
              <a:rPr kumimoji="1" lang="ja-JP" altLang="en-US" sz="800" b="0" i="0" u="none" strike="noStrike" kern="1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出典</a:t>
            </a:r>
            <a:r>
              <a:rPr kumimoji="1" lang="ja-JP" altLang="ja-JP" sz="800" b="0" i="0" u="none" strike="noStrike" kern="1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a:t>
            </a:r>
            <a:r>
              <a:rPr kumimoji="1" lang="ja-JP" altLang="en-US" sz="800" b="0" i="0" u="none" strike="noStrike" kern="1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「大都市人事担当課長会議」</a:t>
            </a:r>
            <a:r>
              <a:rPr kumimoji="1" lang="ja-JP" altLang="en-US" sz="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をもとに作成 </a:t>
            </a:r>
            <a:endParaRPr kumimoji="1" lang="en-US" altLang="ja-JP" sz="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pic>
        <p:nvPicPr>
          <p:cNvPr id="2" name="図 1"/>
          <p:cNvPicPr>
            <a:picLocks noChangeAspect="1"/>
          </p:cNvPicPr>
          <p:nvPr/>
        </p:nvPicPr>
        <p:blipFill>
          <a:blip r:embed="rId3"/>
          <a:stretch>
            <a:fillRect/>
          </a:stretch>
        </p:blipFill>
        <p:spPr>
          <a:xfrm>
            <a:off x="648098" y="1460373"/>
            <a:ext cx="3968840" cy="2274005"/>
          </a:xfrm>
          <a:prstGeom prst="rect">
            <a:avLst/>
          </a:prstGeom>
        </p:spPr>
      </p:pic>
      <p:pic>
        <p:nvPicPr>
          <p:cNvPr id="4" name="図 3"/>
          <p:cNvPicPr>
            <a:picLocks noChangeAspect="1"/>
          </p:cNvPicPr>
          <p:nvPr/>
        </p:nvPicPr>
        <p:blipFill>
          <a:blip r:embed="rId4"/>
          <a:stretch>
            <a:fillRect/>
          </a:stretch>
        </p:blipFill>
        <p:spPr>
          <a:xfrm>
            <a:off x="530531" y="4464334"/>
            <a:ext cx="5084505" cy="3158002"/>
          </a:xfrm>
          <a:prstGeom prst="rect">
            <a:avLst/>
          </a:prstGeom>
        </p:spPr>
      </p:pic>
      <p:pic>
        <p:nvPicPr>
          <p:cNvPr id="5" name="図 4"/>
          <p:cNvPicPr>
            <a:picLocks noChangeAspect="1"/>
          </p:cNvPicPr>
          <p:nvPr/>
        </p:nvPicPr>
        <p:blipFill>
          <a:blip r:embed="rId5"/>
          <a:stretch>
            <a:fillRect/>
          </a:stretch>
        </p:blipFill>
        <p:spPr>
          <a:xfrm>
            <a:off x="4670927" y="4463872"/>
            <a:ext cx="5127180" cy="3176291"/>
          </a:xfrm>
          <a:prstGeom prst="rect">
            <a:avLst/>
          </a:prstGeom>
        </p:spPr>
      </p:pic>
    </p:spTree>
    <p:extLst>
      <p:ext uri="{BB962C8B-B14F-4D97-AF65-F5344CB8AC3E}">
        <p14:creationId xmlns:p14="http://schemas.microsoft.com/office/powerpoint/2010/main" val="20612211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表 14">
            <a:extLst>
              <a:ext uri="{FF2B5EF4-FFF2-40B4-BE49-F238E27FC236}">
                <a16:creationId xmlns:a16="http://schemas.microsoft.com/office/drawing/2014/main" id="{9C7B6A69-E25C-4125-8C58-539CC67D527C}"/>
              </a:ext>
            </a:extLst>
          </p:cNvPr>
          <p:cNvGraphicFramePr>
            <a:graphicFrameLocks noGrp="1"/>
          </p:cNvGraphicFramePr>
          <p:nvPr>
            <p:extLst>
              <p:ext uri="{D42A27DB-BD31-4B8C-83A1-F6EECF244321}">
                <p14:modId xmlns:p14="http://schemas.microsoft.com/office/powerpoint/2010/main" val="66239271"/>
              </p:ext>
            </p:extLst>
          </p:nvPr>
        </p:nvGraphicFramePr>
        <p:xfrm>
          <a:off x="57150" y="980470"/>
          <a:ext cx="8959248" cy="5715530"/>
        </p:xfrm>
        <a:graphic>
          <a:graphicData uri="http://schemas.openxmlformats.org/drawingml/2006/table">
            <a:tbl>
              <a:tblPr firstRow="1" bandRow="1">
                <a:tableStyleId>{5940675A-B579-460E-94D1-54222C63F5DA}</a:tableStyleId>
              </a:tblPr>
              <a:tblGrid>
                <a:gridCol w="8959248">
                  <a:extLst>
                    <a:ext uri="{9D8B030D-6E8A-4147-A177-3AD203B41FA5}">
                      <a16:colId xmlns:a16="http://schemas.microsoft.com/office/drawing/2014/main" val="4233092123"/>
                    </a:ext>
                  </a:extLst>
                </a:gridCol>
              </a:tblGrid>
              <a:tr h="282184">
                <a:tc>
                  <a:txBody>
                    <a:bodyPr/>
                    <a:lstStyle/>
                    <a:p>
                      <a:pPr algn="ctr"/>
                      <a:r>
                        <a:rPr kumimoji="1" lang="ja-JP" altLang="en-US" sz="1200" b="1" dirty="0" smtClean="0">
                          <a:latin typeface="BIZ UDPゴシック" panose="020B0400000000000000" pitchFamily="50" charset="-128"/>
                          <a:ea typeface="BIZ UDPゴシック" panose="020B0400000000000000" pitchFamily="50" charset="-128"/>
                        </a:rPr>
                        <a:t>取組事項</a:t>
                      </a:r>
                      <a:endParaRPr kumimoji="1" lang="en-US" altLang="ja-JP" sz="1200" b="1" dirty="0">
                        <a:latin typeface="BIZ UDPゴシック" panose="020B0400000000000000" pitchFamily="50" charset="-128"/>
                        <a:ea typeface="BIZ UDPゴシック" panose="020B0400000000000000" pitchFamily="50" charset="-128"/>
                      </a:endParaRPr>
                    </a:p>
                  </a:txBody>
                  <a:tcPr>
                    <a:solidFill>
                      <a:schemeClr val="accent1">
                        <a:lumMod val="40000"/>
                        <a:lumOff val="60000"/>
                      </a:schemeClr>
                    </a:solidFill>
                  </a:tcPr>
                </a:tc>
                <a:extLst>
                  <a:ext uri="{0D108BD9-81ED-4DB2-BD59-A6C34878D82A}">
                    <a16:rowId xmlns:a16="http://schemas.microsoft.com/office/drawing/2014/main" val="992600717"/>
                  </a:ext>
                </a:extLst>
              </a:tr>
              <a:tr h="5433346">
                <a:tc>
                  <a:txBody>
                    <a:bodyPr/>
                    <a:lstStyle/>
                    <a:p>
                      <a:pPr marL="0" indent="0">
                        <a:buFont typeface="+mj-ea"/>
                        <a:buNone/>
                      </a:pPr>
                      <a:endParaRPr kumimoji="1" lang="en-US" altLang="ja-JP" sz="1100" dirty="0">
                        <a:latin typeface="BIZ UDPゴシック" panose="020B0400000000000000" pitchFamily="50" charset="-128"/>
                        <a:ea typeface="BIZ UDPゴシック" panose="020B0400000000000000" pitchFamily="50" charset="-128"/>
                      </a:endParaRPr>
                    </a:p>
                  </a:txBody>
                  <a:tcPr/>
                </a:tc>
                <a:extLst>
                  <a:ext uri="{0D108BD9-81ED-4DB2-BD59-A6C34878D82A}">
                    <a16:rowId xmlns:a16="http://schemas.microsoft.com/office/drawing/2014/main" val="3180746635"/>
                  </a:ext>
                </a:extLst>
              </a:tr>
            </a:tbl>
          </a:graphicData>
        </a:graphic>
      </p:graphicFrame>
      <p:sp>
        <p:nvSpPr>
          <p:cNvPr id="33" name="角丸四角形 32"/>
          <p:cNvSpPr/>
          <p:nvPr/>
        </p:nvSpPr>
        <p:spPr>
          <a:xfrm>
            <a:off x="144000" y="72000"/>
            <a:ext cx="7876800" cy="432000"/>
          </a:xfrm>
          <a:prstGeom prst="roundRect">
            <a:avLst/>
          </a:prstGeom>
          <a:solidFill>
            <a:srgbClr val="85E085"/>
          </a:solidFill>
          <a:effectLst>
            <a:innerShdw blurRad="63500" dist="50800" dir="2700000">
              <a:prstClr val="black">
                <a:alpha val="50000"/>
              </a:prstClr>
            </a:innerShdw>
          </a:effectLst>
        </p:spPr>
        <p:style>
          <a:lnRef idx="3">
            <a:schemeClr val="lt1"/>
          </a:lnRef>
          <a:fillRef idx="1">
            <a:schemeClr val="accent4"/>
          </a:fillRef>
          <a:effectRef idx="1">
            <a:schemeClr val="accent4"/>
          </a:effectRef>
          <a:fontRef idx="minor">
            <a:schemeClr val="lt1"/>
          </a:fontRef>
        </p:style>
        <p:txBody>
          <a:bodyPr lIns="108000" tIns="36000" rIns="36000" bIns="36000" rtlCol="0" anchor="ctr"/>
          <a:lstStyle/>
          <a:p>
            <a:pPr>
              <a:defRPr/>
            </a:pPr>
            <a:r>
              <a:rPr kumimoji="1" lang="en-US" altLang="ja-JP" sz="18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【WHAT</a:t>
            </a:r>
            <a:r>
              <a:rPr kumimoji="1" lang="ja-JP" altLang="en-US" sz="18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４－③</a:t>
            </a:r>
            <a:r>
              <a:rPr kumimoji="1" lang="en-US" altLang="ja-JP" sz="18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8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　いわゆる行政改革</a:t>
            </a:r>
            <a:r>
              <a:rPr lang="ja-JP" altLang="en-US" b="1" dirty="0">
                <a:solidFill>
                  <a:schemeClr val="tx1"/>
                </a:solidFill>
                <a:latin typeface="BIZ UDPゴシック" panose="020B0400000000000000" pitchFamily="50" charset="-128"/>
                <a:ea typeface="BIZ UDPゴシック" panose="020B0400000000000000" pitchFamily="50" charset="-128"/>
              </a:rPr>
              <a:t>／職員数削減、人材育成、働き方改革</a:t>
            </a:r>
            <a:r>
              <a:rPr lang="ja-JP" altLang="en-US" b="1" dirty="0" smtClean="0">
                <a:solidFill>
                  <a:schemeClr val="tx1"/>
                </a:solidFill>
                <a:latin typeface="BIZ UDPゴシック" panose="020B0400000000000000" pitchFamily="50" charset="-128"/>
                <a:ea typeface="BIZ UDPゴシック" panose="020B0400000000000000" pitchFamily="50" charset="-128"/>
              </a:rPr>
              <a:t>等</a:t>
            </a:r>
            <a:endParaRPr lang="ja-JP" altLang="en-US" b="1" dirty="0">
              <a:solidFill>
                <a:schemeClr val="tx1"/>
              </a:solidFill>
              <a:latin typeface="BIZ UDPゴシック" panose="020B0400000000000000" pitchFamily="50" charset="-128"/>
              <a:ea typeface="BIZ UDPゴシック" panose="020B0400000000000000" pitchFamily="50" charset="-128"/>
            </a:endParaRPr>
          </a:p>
        </p:txBody>
      </p:sp>
      <p:cxnSp>
        <p:nvCxnSpPr>
          <p:cNvPr id="35" name="直線コネクタ 34"/>
          <p:cNvCxnSpPr/>
          <p:nvPr/>
        </p:nvCxnSpPr>
        <p:spPr>
          <a:xfrm>
            <a:off x="196398" y="612000"/>
            <a:ext cx="882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6" name="テキスト ボックス 35"/>
          <p:cNvSpPr txBox="1"/>
          <p:nvPr/>
        </p:nvSpPr>
        <p:spPr>
          <a:xfrm>
            <a:off x="82098" y="606867"/>
            <a:ext cx="8820000" cy="324000"/>
          </a:xfrm>
          <a:prstGeom prst="rect">
            <a:avLst/>
          </a:prstGeom>
          <a:noFill/>
        </p:spPr>
        <p:txBody>
          <a:bodyPr wrap="none" lIns="72000" tIns="36000" rIns="72000" bIns="3600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■持続</a:t>
            </a:r>
            <a:r>
              <a:rPr kumimoji="1" lang="ja-JP" altLang="en-US" sz="1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可能な行政経営を実現</a:t>
            </a:r>
            <a:r>
              <a:rPr kumimoji="1" lang="ja-JP" altLang="en-US" sz="18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するため、今日的課題の働き方改革にも積極的に取り組む。</a:t>
            </a:r>
            <a:endParaRPr kumimoji="1" lang="en-US" altLang="ja-JP" sz="1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37" name="正方形/長方形 36"/>
          <p:cNvSpPr/>
          <p:nvPr/>
        </p:nvSpPr>
        <p:spPr>
          <a:xfrm>
            <a:off x="4644000" y="5254875"/>
            <a:ext cx="4320000" cy="1152000"/>
          </a:xfrm>
          <a:prstGeom prst="rect">
            <a:avLst/>
          </a:prstGeom>
          <a:ln>
            <a:noFill/>
          </a:ln>
        </p:spPr>
        <p:txBody>
          <a:bodyPr wrap="square" lIns="72000" tIns="36000" rIns="72000" bIns="360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【IT</a:t>
            </a:r>
            <a:r>
              <a:rPr kumimoji="1" lang="ja-JP" altLang="en-US" sz="11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活用による業務効率化</a:t>
            </a:r>
            <a:r>
              <a:rPr kumimoji="1" lang="en-US" altLang="ja-JP" sz="11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zh-TW" altLang="en-US" sz="11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（府</a:t>
            </a:r>
            <a:r>
              <a:rPr kumimoji="1" lang="ja-JP" altLang="en-US" sz="11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・市）</a:t>
            </a:r>
            <a:r>
              <a:rPr kumimoji="1" lang="en-US" altLang="zh-TW" sz="11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 議事録等作成支援システムの導入。（府・市）</a:t>
            </a:r>
            <a:endParaRPr kumimoji="1" lang="en-US" altLang="ja-JP"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1" lang="en-US" altLang="ja-JP"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AI</a:t>
            </a: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による音声認識技術を活用し、議事録等作成における作業負</a:t>
            </a:r>
            <a:endParaRPr kumimoji="1" lang="en-US" altLang="ja-JP"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100" dirty="0">
                <a:solidFill>
                  <a:prstClr val="black"/>
                </a:solidFill>
                <a:latin typeface="BIZ UDPゴシック" panose="020B0400000000000000" pitchFamily="50" charset="-128"/>
                <a:ea typeface="BIZ UDPゴシック" panose="020B0400000000000000" pitchFamily="50" charset="-128"/>
              </a:rPr>
              <a:t> </a:t>
            </a:r>
            <a:r>
              <a:rPr lang="en-US" altLang="ja-JP" sz="1100" dirty="0" smtClean="0">
                <a:solidFill>
                  <a:prstClr val="black"/>
                </a:solidFill>
                <a:latin typeface="BIZ UDPゴシック" panose="020B0400000000000000" pitchFamily="50" charset="-128"/>
                <a:ea typeface="BIZ UDPゴシック" panose="020B0400000000000000" pitchFamily="50" charset="-128"/>
              </a:rPr>
              <a:t>    </a:t>
            </a: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担を軽減。　</a:t>
            </a:r>
            <a:endParaRPr kumimoji="1" lang="en-US" altLang="ja-JP"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1" lang="en-US" altLang="ja-JP"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RPA</a:t>
            </a: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を活用した業務効率化。（府）</a:t>
            </a:r>
            <a:endParaRPr kumimoji="1" lang="en-US" altLang="ja-JP"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1" lang="en-US" altLang="ja-JP"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通勤経路検索業務などの単純反復作業を</a:t>
            </a:r>
            <a:r>
              <a:rPr kumimoji="1" lang="en-US" altLang="ja-JP"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RPA</a:t>
            </a: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により自動化。</a:t>
            </a:r>
            <a:endParaRPr kumimoji="1" lang="en-US" altLang="ja-JP"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38" name="正方形/長方形 37"/>
          <p:cNvSpPr/>
          <p:nvPr/>
        </p:nvSpPr>
        <p:spPr>
          <a:xfrm>
            <a:off x="4643999" y="2338875"/>
            <a:ext cx="4320000" cy="684000"/>
          </a:xfrm>
          <a:prstGeom prst="rect">
            <a:avLst/>
          </a:prstGeom>
          <a:ln>
            <a:noFill/>
          </a:ln>
        </p:spPr>
        <p:txBody>
          <a:bodyPr wrap="square" lIns="72000" tIns="36000" rIns="72000" bIns="360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ja-JP" altLang="en-US" sz="11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タブレット端末によるモバイルワークの推進</a:t>
            </a:r>
            <a:r>
              <a:rPr kumimoji="1" lang="en-US" altLang="ja-JP" sz="11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1" lang="ja-JP" altLang="en-US" sz="11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府・市</a:t>
            </a:r>
            <a:r>
              <a:rPr kumimoji="1" lang="en-US" altLang="ja-JP" sz="11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 タブレット端末機の導入。（府・市）</a:t>
            </a:r>
            <a:endParaRPr kumimoji="1" lang="en-US" altLang="ja-JP"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1" lang="en-US" altLang="ja-JP"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出張時などの業務の利便性向上に寄与。</a:t>
            </a:r>
            <a:endParaRPr kumimoji="1" lang="en-US" altLang="ja-JP"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39" name="正方形/長方形 38"/>
          <p:cNvSpPr/>
          <p:nvPr/>
        </p:nvSpPr>
        <p:spPr>
          <a:xfrm>
            <a:off x="4644000" y="1294875"/>
            <a:ext cx="4320000" cy="1008000"/>
          </a:xfrm>
          <a:prstGeom prst="rect">
            <a:avLst/>
          </a:prstGeom>
          <a:ln>
            <a:noFill/>
          </a:ln>
        </p:spPr>
        <p:txBody>
          <a:bodyPr wrap="square" lIns="72000" tIns="36000" rIns="72000" bIns="360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ja-JP" altLang="en-US" sz="11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サテライトオフィスの設置</a:t>
            </a:r>
            <a:r>
              <a:rPr kumimoji="1" lang="en-US" altLang="ja-JP" sz="11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1" lang="ja-JP" altLang="en-US" sz="11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府</a:t>
            </a:r>
            <a:r>
              <a:rPr kumimoji="1" lang="en-US" altLang="ja-JP" sz="11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t>
            </a:r>
            <a:endParaRPr kumimoji="1" lang="en-US" altLang="ja-JP" sz="11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1" lang="en-US" altLang="ja-JP"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2017.4</a:t>
            </a: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　泉北サテライトオフィス</a:t>
            </a:r>
            <a:endParaRPr kumimoji="1" lang="en-US" altLang="ja-JP"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1" lang="en-US" altLang="ja-JP"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2019.5</a:t>
            </a: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　三島サテライトオフィス</a:t>
            </a:r>
            <a:endParaRPr kumimoji="1" lang="en-US" altLang="ja-JP"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1" lang="en-US" altLang="ja-JP"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2021.4</a:t>
            </a: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　大手前サテライトオフィス</a:t>
            </a:r>
            <a:endParaRPr kumimoji="1" lang="en-US" altLang="ja-JP"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1" lang="en-US" altLang="ja-JP"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2021.5</a:t>
            </a: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　咲洲サテライトオフィス</a:t>
            </a:r>
            <a:endParaRPr kumimoji="1" lang="en-US" altLang="ja-JP"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40" name="正方形/長方形 39"/>
          <p:cNvSpPr/>
          <p:nvPr/>
        </p:nvSpPr>
        <p:spPr>
          <a:xfrm>
            <a:off x="180000" y="1294875"/>
            <a:ext cx="4320000" cy="1152000"/>
          </a:xfrm>
          <a:prstGeom prst="rect">
            <a:avLst/>
          </a:prstGeom>
          <a:ln>
            <a:noFill/>
          </a:ln>
        </p:spPr>
        <p:txBody>
          <a:bodyPr wrap="square" lIns="72000" tIns="36000" rIns="72000" bIns="360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1"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a:t>
            </a:r>
            <a:r>
              <a:rPr kumimoji="1" lang="ja-JP" altLang="en-US" sz="1100" b="1"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トップや管理職の意識改革</a:t>
            </a:r>
            <a:r>
              <a:rPr kumimoji="1" lang="en-US" altLang="ja-JP" sz="1100" b="1"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 (</a:t>
            </a:r>
            <a:r>
              <a:rPr kumimoji="1" lang="ja-JP" altLang="en-US" sz="1100" b="1"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府・市</a:t>
            </a:r>
            <a:r>
              <a:rPr kumimoji="1" lang="en-US" altLang="ja-JP" sz="1100" b="1"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a:t>
            </a:r>
            <a:endParaRPr kumimoji="1" lang="en-US" altLang="ja-JP" sz="11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endParaRPr>
          </a:p>
          <a:p>
            <a:pPr lvl="0">
              <a:defRPr/>
            </a:pPr>
            <a:r>
              <a:rPr lang="ja-JP" altLang="en-US" sz="1100" dirty="0">
                <a:latin typeface="BIZ UDPゴシック" panose="020B0400000000000000" pitchFamily="50" charset="-128"/>
                <a:ea typeface="BIZ UDPゴシック" panose="020B0400000000000000" pitchFamily="50" charset="-128"/>
              </a:rPr>
              <a:t>・ 知事によるイクボス宣言及び</a:t>
            </a:r>
            <a:r>
              <a:rPr kumimoji="1" lang="ja-JP" altLang="en-US" sz="11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イクボス運動の展開。（府）</a:t>
            </a:r>
            <a:endParaRPr kumimoji="1" lang="en-US" altLang="ja-JP" sz="11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 市長・副市長・所属長一同によるイクボス宣言。</a:t>
            </a:r>
            <a:r>
              <a:rPr kumimoji="1" lang="en-US" altLang="ja-JP" sz="11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a:t>
            </a:r>
            <a:r>
              <a:rPr kumimoji="1" lang="ja-JP" altLang="en-US" sz="11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市</a:t>
            </a:r>
            <a:r>
              <a:rPr kumimoji="1" lang="en-US" altLang="ja-JP" sz="11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 マネジメント研修（府）・イクボス研修（市）の実施。</a:t>
            </a:r>
            <a:endParaRPr kumimoji="1" lang="en-US" altLang="ja-JP" sz="11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 イクボス説明書（上司向けリーフレット）の発行。（市）</a:t>
            </a:r>
            <a:endParaRPr kumimoji="1" lang="en-US" altLang="ja-JP" sz="11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 ワーク・ライフ・バランス研修の実施。（市）</a:t>
            </a:r>
            <a:endParaRPr kumimoji="1" lang="en-US" altLang="ja-JP"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endParaRPr>
          </a:p>
        </p:txBody>
      </p:sp>
      <p:sp>
        <p:nvSpPr>
          <p:cNvPr id="41" name="正方形/長方形 40"/>
          <p:cNvSpPr/>
          <p:nvPr/>
        </p:nvSpPr>
        <p:spPr>
          <a:xfrm>
            <a:off x="179999" y="2590875"/>
            <a:ext cx="4408397" cy="1296000"/>
          </a:xfrm>
          <a:prstGeom prst="rect">
            <a:avLst/>
          </a:prstGeom>
          <a:ln>
            <a:noFill/>
          </a:ln>
        </p:spPr>
        <p:txBody>
          <a:bodyPr wrap="square" lIns="72000" tIns="36000" rIns="72000" bIns="360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ja-JP" altLang="en-US" sz="11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勤務</a:t>
            </a:r>
            <a:r>
              <a:rPr kumimoji="1" lang="ja-JP" altLang="en-US" sz="11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時間</a:t>
            </a:r>
            <a:r>
              <a:rPr kumimoji="1" lang="ja-JP" altLang="en-US" sz="11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の柔軟化</a:t>
            </a:r>
            <a:r>
              <a:rPr kumimoji="1" lang="en-US" altLang="ja-JP" sz="11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1" lang="ja-JP" altLang="en-US" sz="11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府・市</a:t>
            </a:r>
            <a:r>
              <a:rPr kumimoji="1" lang="en-US" altLang="ja-JP" sz="11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t>
            </a:r>
            <a:endParaRPr kumimoji="1" lang="en-US" altLang="ja-JP" sz="11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時差勤務制度の導入・拡大。（府・市）</a:t>
            </a:r>
            <a:endParaRPr kumimoji="1" lang="en-US" altLang="ja-JP"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 休憩時間選択制の導入・拡充。（府・市）</a:t>
            </a:r>
            <a:endParaRPr kumimoji="1" lang="en-US" altLang="ja-JP"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 勤務時間の割振り変更。（府）</a:t>
            </a:r>
            <a:endParaRPr kumimoji="1" lang="en-US" altLang="ja-JP"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    夜間の住民説明会など一時的に発生する時間外業務にあわせ、勤</a:t>
            </a:r>
            <a:endParaRPr kumimoji="1" lang="en-US" altLang="ja-JP"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1" lang="en-US" altLang="ja-JP"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務時間を柔軟に変更。</a:t>
            </a:r>
            <a:endParaRPr kumimoji="1" lang="en-US" altLang="ja-JP"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 フレックスタイム制度の導入。（府）</a:t>
            </a:r>
            <a:endParaRPr kumimoji="1" lang="en-US" altLang="ja-JP"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42" name="正方形/長方形 41"/>
          <p:cNvSpPr/>
          <p:nvPr/>
        </p:nvSpPr>
        <p:spPr>
          <a:xfrm>
            <a:off x="4644000" y="3094875"/>
            <a:ext cx="4320000" cy="1296000"/>
          </a:xfrm>
          <a:prstGeom prst="rect">
            <a:avLst/>
          </a:prstGeom>
          <a:ln>
            <a:noFill/>
          </a:ln>
        </p:spPr>
        <p:txBody>
          <a:bodyPr wrap="square" lIns="72000" tIns="36000" rIns="72000" bIns="360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1"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a:t>
            </a:r>
            <a:r>
              <a:rPr kumimoji="1" lang="ja-JP" altLang="en-US" sz="1100" b="1"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長時間労働の是正</a:t>
            </a:r>
            <a:r>
              <a:rPr kumimoji="1" lang="en-US" altLang="ja-JP" sz="1100" b="1"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 (</a:t>
            </a:r>
            <a:r>
              <a:rPr kumimoji="1" lang="ja-JP" altLang="en-US" sz="1100" b="1"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府・市</a:t>
            </a:r>
            <a:r>
              <a:rPr kumimoji="1" lang="en-US" altLang="ja-JP" sz="1100" b="1"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a:t>
            </a:r>
            <a:endParaRPr kumimoji="1" lang="en-US" altLang="ja-JP" sz="11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a:t>
            </a:r>
            <a:r>
              <a:rPr kumimoji="1" lang="ja-JP" altLang="en-US"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 </a:t>
            </a:r>
            <a:r>
              <a:rPr kumimoji="1" lang="ja-JP" altLang="en-US" sz="11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パソコン一斉シャットダウンシステムの構築。（府）</a:t>
            </a:r>
            <a:endParaRPr kumimoji="1" lang="en-US" altLang="ja-JP" sz="11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endParaRPr>
          </a:p>
          <a:p>
            <a:pPr lvl="0">
              <a:defRPr/>
            </a:pPr>
            <a:r>
              <a:rPr kumimoji="1" lang="en-US" altLang="ja-JP"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 </a:t>
            </a:r>
            <a:r>
              <a:rPr kumimoji="1" lang="en-US" altLang="ja-JP" sz="11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    </a:t>
            </a:r>
            <a:r>
              <a:rPr kumimoji="1" lang="ja-JP" altLang="en-US" sz="11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原則、勤務時間終了</a:t>
            </a:r>
            <a:r>
              <a:rPr lang="en-US" altLang="ja-JP" sz="1100" dirty="0">
                <a:latin typeface="BIZ UDPゴシック" panose="020B0400000000000000" pitchFamily="50" charset="-128"/>
                <a:ea typeface="BIZ UDPゴシック" panose="020B0400000000000000" pitchFamily="50" charset="-128"/>
              </a:rPr>
              <a:t>25</a:t>
            </a:r>
            <a:r>
              <a:rPr kumimoji="1" lang="ja-JP" altLang="en-US" sz="11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分後に職員端末機を自動的にシャットダ</a:t>
            </a:r>
            <a:endParaRPr kumimoji="1" lang="en-US" altLang="ja-JP" sz="11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endParaRPr>
          </a:p>
          <a:p>
            <a:pPr lvl="0">
              <a:defRPr/>
            </a:pPr>
            <a:r>
              <a:rPr lang="ja-JP" altLang="en-US" sz="1100" dirty="0">
                <a:latin typeface="BIZ UDPゴシック" panose="020B0400000000000000" pitchFamily="50" charset="-128"/>
                <a:ea typeface="BIZ UDPゴシック" panose="020B0400000000000000" pitchFamily="50" charset="-128"/>
              </a:rPr>
              <a:t>　</a:t>
            </a:r>
            <a:r>
              <a:rPr lang="ja-JP" altLang="en-US" sz="1100" dirty="0" smtClean="0">
                <a:latin typeface="BIZ UDPゴシック" panose="020B0400000000000000" pitchFamily="50" charset="-128"/>
                <a:ea typeface="BIZ UDPゴシック" panose="020B0400000000000000" pitchFamily="50" charset="-128"/>
              </a:rPr>
              <a:t>　 </a:t>
            </a:r>
            <a:r>
              <a:rPr kumimoji="1" lang="ja-JP" altLang="en-US" sz="11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ウンすることで、時間外勤務縮減に向けて上司と職員の更なる意</a:t>
            </a:r>
            <a:endParaRPr kumimoji="1" lang="en-US" altLang="ja-JP" sz="11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endParaRPr>
          </a:p>
          <a:p>
            <a:pPr lvl="0">
              <a:defRPr/>
            </a:pPr>
            <a:r>
              <a:rPr lang="en-US" altLang="ja-JP" sz="1100" dirty="0">
                <a:latin typeface="BIZ UDPゴシック" panose="020B0400000000000000" pitchFamily="50" charset="-128"/>
                <a:ea typeface="BIZ UDPゴシック" panose="020B0400000000000000" pitchFamily="50" charset="-128"/>
              </a:rPr>
              <a:t> </a:t>
            </a:r>
            <a:r>
              <a:rPr lang="en-US" altLang="ja-JP" sz="1100" dirty="0" smtClean="0">
                <a:latin typeface="BIZ UDPゴシック" panose="020B0400000000000000" pitchFamily="50" charset="-128"/>
                <a:ea typeface="BIZ UDPゴシック" panose="020B0400000000000000" pitchFamily="50" charset="-128"/>
              </a:rPr>
              <a:t>    </a:t>
            </a:r>
            <a:r>
              <a:rPr kumimoji="1" lang="ja-JP" altLang="en-US" sz="11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識改革を図る。</a:t>
            </a:r>
            <a:endParaRPr kumimoji="1" lang="en-US" altLang="ja-JP" sz="11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 時間外勤務の上限設定。（府・市）</a:t>
            </a:r>
            <a:endParaRPr kumimoji="1" lang="en-US" altLang="ja-JP" sz="11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 </a:t>
            </a:r>
            <a:r>
              <a:rPr kumimoji="1" lang="en-US" altLang="ja-JP" sz="11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    </a:t>
            </a:r>
            <a:r>
              <a:rPr kumimoji="1" lang="ja-JP" altLang="en-US" sz="11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一定の時間外勤務を行った職員に対する報告義務。</a:t>
            </a:r>
            <a:endParaRPr kumimoji="1" lang="en-US" altLang="ja-JP"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endParaRPr>
          </a:p>
        </p:txBody>
      </p:sp>
      <p:sp>
        <p:nvSpPr>
          <p:cNvPr id="43" name="正方形/長方形 42"/>
          <p:cNvSpPr/>
          <p:nvPr/>
        </p:nvSpPr>
        <p:spPr>
          <a:xfrm>
            <a:off x="179999" y="3886875"/>
            <a:ext cx="4463999" cy="2656575"/>
          </a:xfrm>
          <a:prstGeom prst="rect">
            <a:avLst/>
          </a:prstGeom>
          <a:ln>
            <a:noFill/>
          </a:ln>
        </p:spPr>
        <p:txBody>
          <a:bodyPr wrap="square" lIns="72000" tIns="36000" rIns="72000" bIns="360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ja-JP" altLang="en-US" sz="11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在宅勤務の実施</a:t>
            </a:r>
            <a:r>
              <a:rPr kumimoji="1" lang="en-US" altLang="ja-JP" sz="11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1" lang="ja-JP" altLang="en-US" sz="11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府・市</a:t>
            </a:r>
            <a:r>
              <a:rPr kumimoji="1" lang="en-US" altLang="ja-JP" sz="11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t>
            </a:r>
            <a:endParaRPr kumimoji="1" lang="en-US" altLang="ja-JP" sz="11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（府）</a:t>
            </a:r>
            <a:endParaRPr kumimoji="1" lang="en-US" altLang="ja-JP"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1" lang="en-US" altLang="ja-JP"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2017</a:t>
            </a: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　試行実施。</a:t>
            </a:r>
            <a:endParaRPr kumimoji="1" lang="en-US" altLang="ja-JP"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1" lang="en-US" altLang="ja-JP"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2018</a:t>
            </a: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　対象を全所属に拡大。</a:t>
            </a:r>
            <a:endParaRPr kumimoji="1" lang="en-US" altLang="ja-JP"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1" lang="en-US" altLang="ja-JP"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2020</a:t>
            </a: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緊急テレワークシステムの</a:t>
            </a: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導入。</a:t>
            </a:r>
            <a:endPar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     自宅</a:t>
            </a: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パソコンから庁内と同じような一定範囲の業務ができる</a:t>
            </a: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システ</a:t>
            </a:r>
            <a:endParaRPr kumimoji="1" lang="en-US" altLang="ja-JP"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dirty="0">
                <a:solidFill>
                  <a:prstClr val="black"/>
                </a:solidFill>
                <a:latin typeface="BIZ UDPゴシック" panose="020B0400000000000000" pitchFamily="50" charset="-128"/>
                <a:ea typeface="BIZ UDPゴシック" panose="020B0400000000000000" pitchFamily="50" charset="-128"/>
              </a:rPr>
              <a:t>　</a:t>
            </a:r>
            <a:r>
              <a:rPr lang="ja-JP" altLang="en-US" sz="1100" dirty="0" smtClean="0">
                <a:solidFill>
                  <a:prstClr val="black"/>
                </a:solidFill>
                <a:latin typeface="BIZ UDPゴシック" panose="020B0400000000000000" pitchFamily="50" charset="-128"/>
                <a:ea typeface="BIZ UDPゴシック" panose="020B0400000000000000" pitchFamily="50" charset="-128"/>
              </a:rPr>
              <a:t>　 </a:t>
            </a: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ムを導入。</a:t>
            </a:r>
            <a:endParaRPr kumimoji="1" lang="en-US" altLang="ja-JP"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1" lang="en-US" altLang="ja-JP"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2022.3</a:t>
            </a: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　定着化に向けたガイドラインの策定。　</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（市）</a:t>
            </a:r>
            <a:endParaRPr kumimoji="1" lang="en-US" altLang="ja-JP"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1" lang="en-US" altLang="ja-JP"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2015</a:t>
            </a: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　試行実施。</a:t>
            </a:r>
            <a:endParaRPr kumimoji="1" lang="en-US" altLang="ja-JP"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1" lang="en-US" altLang="ja-JP"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2017</a:t>
            </a: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　対象を全所属に拡大。</a:t>
            </a:r>
            <a:endParaRPr kumimoji="1" lang="en-US" altLang="ja-JP"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1" lang="en-US" altLang="ja-JP"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対象者を育児・介護などの理由のある職員に限って実施。</a:t>
            </a:r>
            <a:endParaRPr kumimoji="1" lang="en-US" altLang="ja-JP"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1" lang="en-US" altLang="ja-JP"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2020</a:t>
            </a: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　本格実施。</a:t>
            </a:r>
            <a:endParaRPr kumimoji="1" lang="en-US" altLang="ja-JP"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     対象者を拡大し、業務内容・状況</a:t>
            </a: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に</a:t>
            </a: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応じ在宅</a:t>
            </a: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による対応が</a:t>
            </a: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可能で</a:t>
            </a:r>
            <a:r>
              <a:rPr kumimoji="1" lang="ja-JP" altLang="en-US" sz="1100" b="0" i="0" u="none" strike="noStrike" kern="1200" cap="none" spc="0" normalizeH="0" baseline="0" noProof="0" dirty="0" err="1" smtClean="0">
                <a:ln>
                  <a:noFill/>
                </a:ln>
                <a:solidFill>
                  <a:prstClr val="black"/>
                </a:solidFill>
                <a:effectLst/>
                <a:uLnTx/>
                <a:uFillTx/>
                <a:latin typeface="BIZ UDPゴシック" panose="020B0400000000000000" pitchFamily="50" charset="-128"/>
                <a:ea typeface="BIZ UDPゴシック" panose="020B0400000000000000" pitchFamily="50" charset="-128"/>
              </a:rPr>
              <a:t>あ</a:t>
            </a:r>
            <a:endParaRPr kumimoji="1" lang="en-US" altLang="ja-JP"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1" lang="en-US" altLang="ja-JP"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1" lang="ja-JP" altLang="en-US" sz="1100" b="0" i="0" u="none" strike="noStrike" kern="1200" cap="none" spc="0" normalizeH="0" baseline="0" noProof="0" dirty="0" err="1" smtClean="0">
                <a:ln>
                  <a:noFill/>
                </a:ln>
                <a:solidFill>
                  <a:prstClr val="black"/>
                </a:solidFill>
                <a:effectLst/>
                <a:uLnTx/>
                <a:uFillTx/>
                <a:latin typeface="BIZ UDPゴシック" panose="020B0400000000000000" pitchFamily="50" charset="-128"/>
                <a:ea typeface="BIZ UDPゴシック" panose="020B0400000000000000" pitchFamily="50" charset="-128"/>
              </a:rPr>
              <a:t>れば</a:t>
            </a: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理由は問わないこととした。</a:t>
            </a:r>
            <a:endParaRPr kumimoji="1" lang="en-US" altLang="ja-JP"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44" name="正方形/長方形 43"/>
          <p:cNvSpPr/>
          <p:nvPr/>
        </p:nvSpPr>
        <p:spPr>
          <a:xfrm>
            <a:off x="4644000" y="4462875"/>
            <a:ext cx="4320000" cy="684000"/>
          </a:xfrm>
          <a:prstGeom prst="rect">
            <a:avLst/>
          </a:prstGeom>
          <a:ln>
            <a:noFill/>
          </a:ln>
        </p:spPr>
        <p:txBody>
          <a:bodyPr wrap="square" lIns="72000" tIns="36000" rIns="72000" bIns="360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ja-JP" altLang="en-US" sz="11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会議</a:t>
            </a:r>
            <a:r>
              <a:rPr kumimoji="1" lang="ja-JP" altLang="en-US" sz="11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の効率化</a:t>
            </a:r>
            <a:r>
              <a:rPr kumimoji="1" lang="en-US" altLang="ja-JP" sz="11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1" lang="ja-JP" altLang="en-US" sz="11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府・市</a:t>
            </a:r>
            <a:r>
              <a:rPr kumimoji="1" lang="en-US" altLang="ja-JP" sz="11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t>
            </a:r>
            <a:endParaRPr kumimoji="1" lang="en-US" altLang="ja-JP" sz="11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1" lang="en-US" altLang="ja-JP"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WEB</a:t>
            </a: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会議システムの運用。（府・市）</a:t>
            </a:r>
            <a:endParaRPr kumimoji="1" lang="en-US" altLang="ja-JP"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 ペーパーレス会議の推進。（府・市）</a:t>
            </a:r>
            <a:endParaRPr kumimoji="1" lang="en-US" altLang="ja-JP"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16" name="スライド番号プレースホルダー 3"/>
          <p:cNvSpPr txBox="1">
            <a:spLocks/>
          </p:cNvSpPr>
          <p:nvPr/>
        </p:nvSpPr>
        <p:spPr>
          <a:xfrm>
            <a:off x="8640000" y="6624000"/>
            <a:ext cx="432000" cy="288000"/>
          </a:xfrm>
          <a:prstGeom prst="rect">
            <a:avLst/>
          </a:prstGeom>
        </p:spPr>
        <p:txBody>
          <a:bodyPr vert="horz" lIns="36000" tIns="36000" rIns="36000" bIns="36000" rtlCol="0" anchor="ctr"/>
          <a:lstStyle>
            <a:defPPr>
              <a:defRPr lang="ja-JP"/>
            </a:defPPr>
            <a:lvl1pPr marL="0" algn="r" defTabSz="914400" rtl="0" eaLnBrk="1" latinLnBrk="0" hangingPunct="1">
              <a:defRPr kumimoji="1" sz="14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138CA411-231B-42B9-AF63-97A64194AA60}" type="slidenum">
              <a:rPr lang="ja-JP" altLang="en-US" smtClean="0"/>
              <a:pPr/>
              <a:t>105</a:t>
            </a:fld>
            <a:endParaRPr lang="ja-JP" altLang="en-US" dirty="0"/>
          </a:p>
        </p:txBody>
      </p:sp>
    </p:spTree>
    <p:extLst>
      <p:ext uri="{BB962C8B-B14F-4D97-AF65-F5344CB8AC3E}">
        <p14:creationId xmlns:p14="http://schemas.microsoft.com/office/powerpoint/2010/main" val="278656178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線コネクタ 4"/>
          <p:cNvCxnSpPr/>
          <p:nvPr/>
        </p:nvCxnSpPr>
        <p:spPr>
          <a:xfrm>
            <a:off x="147332" y="568899"/>
            <a:ext cx="892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2" name="表 1"/>
          <p:cNvGraphicFramePr>
            <a:graphicFrameLocks noGrp="1"/>
          </p:cNvGraphicFramePr>
          <p:nvPr>
            <p:extLst>
              <p:ext uri="{D42A27DB-BD31-4B8C-83A1-F6EECF244321}">
                <p14:modId xmlns:p14="http://schemas.microsoft.com/office/powerpoint/2010/main" val="939902181"/>
              </p:ext>
            </p:extLst>
          </p:nvPr>
        </p:nvGraphicFramePr>
        <p:xfrm>
          <a:off x="95250" y="664499"/>
          <a:ext cx="8980082" cy="5949431"/>
        </p:xfrm>
        <a:graphic>
          <a:graphicData uri="http://schemas.openxmlformats.org/drawingml/2006/table">
            <a:tbl>
              <a:tblPr/>
              <a:tblGrid>
                <a:gridCol w="597081">
                  <a:extLst>
                    <a:ext uri="{9D8B030D-6E8A-4147-A177-3AD203B41FA5}">
                      <a16:colId xmlns:a16="http://schemas.microsoft.com/office/drawing/2014/main" val="786638404"/>
                    </a:ext>
                  </a:extLst>
                </a:gridCol>
                <a:gridCol w="836023">
                  <a:extLst>
                    <a:ext uri="{9D8B030D-6E8A-4147-A177-3AD203B41FA5}">
                      <a16:colId xmlns:a16="http://schemas.microsoft.com/office/drawing/2014/main" val="1279927365"/>
                    </a:ext>
                  </a:extLst>
                </a:gridCol>
                <a:gridCol w="914400">
                  <a:extLst>
                    <a:ext uri="{9D8B030D-6E8A-4147-A177-3AD203B41FA5}">
                      <a16:colId xmlns:a16="http://schemas.microsoft.com/office/drawing/2014/main" val="692247089"/>
                    </a:ext>
                  </a:extLst>
                </a:gridCol>
                <a:gridCol w="1443446">
                  <a:extLst>
                    <a:ext uri="{9D8B030D-6E8A-4147-A177-3AD203B41FA5}">
                      <a16:colId xmlns:a16="http://schemas.microsoft.com/office/drawing/2014/main" val="3353456564"/>
                    </a:ext>
                  </a:extLst>
                </a:gridCol>
                <a:gridCol w="1443446">
                  <a:extLst>
                    <a:ext uri="{9D8B030D-6E8A-4147-A177-3AD203B41FA5}">
                      <a16:colId xmlns:a16="http://schemas.microsoft.com/office/drawing/2014/main" val="356728498"/>
                    </a:ext>
                  </a:extLst>
                </a:gridCol>
                <a:gridCol w="3745686">
                  <a:extLst>
                    <a:ext uri="{9D8B030D-6E8A-4147-A177-3AD203B41FA5}">
                      <a16:colId xmlns:a16="http://schemas.microsoft.com/office/drawing/2014/main" val="2978401130"/>
                    </a:ext>
                  </a:extLst>
                </a:gridCol>
              </a:tblGrid>
              <a:tr h="160795">
                <a:tc gridSpan="2">
                  <a:txBody>
                    <a:bodyPr/>
                    <a:lstStyle/>
                    <a:p>
                      <a:pPr algn="ctr" fontAlgn="ctr"/>
                      <a:r>
                        <a:rPr lang="ja-JP" altLang="en-US" sz="1000" b="1" i="0" u="none" strike="noStrike" dirty="0">
                          <a:solidFill>
                            <a:srgbClr val="FFFFFF"/>
                          </a:solidFill>
                          <a:effectLst/>
                          <a:latin typeface="BIZ UDゴシック" panose="020B0400000000000000" pitchFamily="49" charset="-128"/>
                          <a:ea typeface="BIZ UDゴシック" panose="020B0400000000000000" pitchFamily="49" charset="-128"/>
                        </a:rPr>
                        <a:t>年度</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95959"/>
                    </a:solidFill>
                  </a:tcPr>
                </a:tc>
                <a:tc hMerge="1">
                  <a:txBody>
                    <a:bodyPr/>
                    <a:lstStyle/>
                    <a:p>
                      <a:endParaRPr kumimoji="1" lang="ja-JP" altLang="en-US"/>
                    </a:p>
                  </a:txBody>
                  <a:tcPr/>
                </a:tc>
                <a:tc>
                  <a:txBody>
                    <a:bodyPr/>
                    <a:lstStyle/>
                    <a:p>
                      <a:pPr algn="ctr" fontAlgn="ctr"/>
                      <a:r>
                        <a:rPr lang="en-US" altLang="ja-JP" sz="1000" b="1" i="0" u="none" strike="noStrike">
                          <a:solidFill>
                            <a:srgbClr val="FFFFFF"/>
                          </a:solidFill>
                          <a:effectLst/>
                          <a:latin typeface="BIZ UDゴシック" panose="020B0400000000000000" pitchFamily="49" charset="-128"/>
                          <a:ea typeface="BIZ UDゴシック" panose="020B0400000000000000" pitchFamily="49" charset="-128"/>
                        </a:rPr>
                        <a:t>2008</a:t>
                      </a:r>
                      <a:r>
                        <a:rPr lang="ja-JP" altLang="en-US" sz="1000" b="1" i="0" u="none" strike="noStrike">
                          <a:solidFill>
                            <a:srgbClr val="FFFFFF"/>
                          </a:solidFill>
                          <a:effectLst/>
                          <a:latin typeface="BIZ UDゴシック" panose="020B0400000000000000" pitchFamily="49" charset="-128"/>
                          <a:ea typeface="BIZ UDゴシック" panose="020B0400000000000000" pitchFamily="49" charset="-128"/>
                        </a:rPr>
                        <a:t>～</a:t>
                      </a:r>
                      <a:r>
                        <a:rPr lang="en-US" altLang="ja-JP" sz="1000" b="1" i="0" u="none" strike="noStrike">
                          <a:solidFill>
                            <a:srgbClr val="FFFFFF"/>
                          </a:solidFill>
                          <a:effectLst/>
                          <a:latin typeface="BIZ UDゴシック" panose="020B0400000000000000" pitchFamily="49" charset="-128"/>
                          <a:ea typeface="BIZ UDゴシック" panose="020B0400000000000000" pitchFamily="49" charset="-128"/>
                        </a:rPr>
                        <a:t>2011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95959"/>
                    </a:solidFill>
                  </a:tcPr>
                </a:tc>
                <a:tc>
                  <a:txBody>
                    <a:bodyPr/>
                    <a:lstStyle/>
                    <a:p>
                      <a:pPr algn="ctr" fontAlgn="ctr"/>
                      <a:r>
                        <a:rPr lang="en-US" altLang="ja-JP" sz="1000" b="1" i="0" u="none" strike="noStrike" dirty="0">
                          <a:solidFill>
                            <a:srgbClr val="FFFFFF"/>
                          </a:solidFill>
                          <a:effectLst/>
                          <a:latin typeface="BIZ UDゴシック" panose="020B0400000000000000" pitchFamily="49" charset="-128"/>
                          <a:ea typeface="BIZ UDゴシック" panose="020B0400000000000000" pitchFamily="49" charset="-128"/>
                        </a:rPr>
                        <a:t>2012</a:t>
                      </a:r>
                      <a:r>
                        <a:rPr lang="ja-JP" altLang="en-US" sz="1000" b="1" i="0" u="none" strike="noStrike" dirty="0">
                          <a:solidFill>
                            <a:srgbClr val="FFFFFF"/>
                          </a:solidFill>
                          <a:effectLst/>
                          <a:latin typeface="BIZ UDゴシック" panose="020B0400000000000000" pitchFamily="49" charset="-128"/>
                          <a:ea typeface="BIZ UDゴシック" panose="020B0400000000000000" pitchFamily="49" charset="-128"/>
                        </a:rPr>
                        <a:t>～</a:t>
                      </a:r>
                      <a:r>
                        <a:rPr lang="en-US" altLang="ja-JP" sz="1000" b="1" i="0" u="none" strike="noStrike" dirty="0">
                          <a:solidFill>
                            <a:srgbClr val="FFFFFF"/>
                          </a:solidFill>
                          <a:effectLst/>
                          <a:latin typeface="BIZ UDゴシック" panose="020B0400000000000000" pitchFamily="49" charset="-128"/>
                          <a:ea typeface="BIZ UDゴシック" panose="020B0400000000000000" pitchFamily="49" charset="-128"/>
                        </a:rPr>
                        <a:t>2014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95959"/>
                    </a:solidFill>
                  </a:tcPr>
                </a:tc>
                <a:tc>
                  <a:txBody>
                    <a:bodyPr/>
                    <a:lstStyle/>
                    <a:p>
                      <a:pPr algn="ctr" fontAlgn="ctr"/>
                      <a:r>
                        <a:rPr lang="en-US" altLang="ja-JP" sz="1000" b="1" i="0" u="none" strike="noStrike" dirty="0">
                          <a:solidFill>
                            <a:srgbClr val="FFFFFF"/>
                          </a:solidFill>
                          <a:effectLst/>
                          <a:latin typeface="BIZ UDゴシック" panose="020B0400000000000000" pitchFamily="49" charset="-128"/>
                          <a:ea typeface="BIZ UDゴシック" panose="020B0400000000000000" pitchFamily="49" charset="-128"/>
                        </a:rPr>
                        <a:t>2015</a:t>
                      </a:r>
                      <a:r>
                        <a:rPr lang="ja-JP" altLang="en-US" sz="1000" b="1" i="0" u="none" strike="noStrike" dirty="0">
                          <a:solidFill>
                            <a:srgbClr val="FFFFFF"/>
                          </a:solidFill>
                          <a:effectLst/>
                          <a:latin typeface="BIZ UDゴシック" panose="020B0400000000000000" pitchFamily="49" charset="-128"/>
                          <a:ea typeface="BIZ UDゴシック" panose="020B0400000000000000" pitchFamily="49" charset="-128"/>
                        </a:rPr>
                        <a:t>～</a:t>
                      </a:r>
                      <a:r>
                        <a:rPr lang="en-US" altLang="ja-JP" sz="1000" b="1" i="0" u="none" strike="noStrike" dirty="0">
                          <a:solidFill>
                            <a:srgbClr val="FFFFFF"/>
                          </a:solidFill>
                          <a:effectLst/>
                          <a:latin typeface="BIZ UDゴシック" panose="020B0400000000000000" pitchFamily="49" charset="-128"/>
                          <a:ea typeface="BIZ UDゴシック" panose="020B0400000000000000" pitchFamily="49" charset="-128"/>
                        </a:rPr>
                        <a:t>2018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95959"/>
                    </a:solidFill>
                  </a:tcPr>
                </a:tc>
                <a:tc>
                  <a:txBody>
                    <a:bodyPr/>
                    <a:lstStyle/>
                    <a:p>
                      <a:pPr algn="ctr" fontAlgn="ctr"/>
                      <a:r>
                        <a:rPr lang="en-US" altLang="ja-JP" sz="1000" b="1" i="0" u="none" strike="noStrike">
                          <a:solidFill>
                            <a:srgbClr val="FFFFFF"/>
                          </a:solidFill>
                          <a:effectLst/>
                          <a:latin typeface="BIZ UDゴシック" panose="020B0400000000000000" pitchFamily="49" charset="-128"/>
                          <a:ea typeface="BIZ UDゴシック" panose="020B0400000000000000" pitchFamily="49" charset="-128"/>
                        </a:rPr>
                        <a:t>2019</a:t>
                      </a:r>
                      <a:r>
                        <a:rPr lang="ja-JP" altLang="en-US" sz="1000" b="1" i="0" u="none" strike="noStrike">
                          <a:solidFill>
                            <a:srgbClr val="FFFFFF"/>
                          </a:solidFill>
                          <a:effectLst/>
                          <a:latin typeface="BIZ UDゴシック" panose="020B0400000000000000" pitchFamily="49" charset="-128"/>
                          <a:ea typeface="BIZ UDゴシック" panose="020B0400000000000000" pitchFamily="49" charset="-128"/>
                        </a:rPr>
                        <a:t>～</a:t>
                      </a:r>
                      <a:r>
                        <a:rPr lang="en-US" altLang="ja-JP" sz="1000" b="1" i="0" u="none" strike="noStrike">
                          <a:solidFill>
                            <a:srgbClr val="FFFFFF"/>
                          </a:solidFill>
                          <a:effectLst/>
                          <a:latin typeface="BIZ UDゴシック" panose="020B0400000000000000" pitchFamily="49" charset="-128"/>
                          <a:ea typeface="BIZ UDゴシック" panose="020B0400000000000000" pitchFamily="49" charset="-128"/>
                        </a:rPr>
                        <a:t>2022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95959"/>
                    </a:solidFill>
                  </a:tcPr>
                </a:tc>
                <a:extLst>
                  <a:ext uri="{0D108BD9-81ED-4DB2-BD59-A6C34878D82A}">
                    <a16:rowId xmlns:a16="http://schemas.microsoft.com/office/drawing/2014/main" val="2743875714"/>
                  </a:ext>
                </a:extLst>
              </a:tr>
              <a:tr h="1286363">
                <a:tc gridSpan="2">
                  <a:txBody>
                    <a:bodyPr/>
                    <a:lstStyle/>
                    <a:p>
                      <a:pPr algn="l" fontAlgn="t"/>
                      <a:r>
                        <a:rPr lang="zh-TW"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連携体制構築</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kumimoji="1" lang="ja-JP" altLang="en-US"/>
                    </a:p>
                  </a:txBody>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2011</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／大阪府市統合本部の設置</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2013</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／大都市局を共同設置</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2013</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／特別区設置協議会を設置</a:t>
                      </a:r>
                    </a:p>
                    <a:p>
                      <a:pPr algn="l" fontAlgn="t"/>
                      <a:endPar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2015</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／特別区に係る住民投票（否決）</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2015</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／副首都推進本部の設置</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2016</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／副首都推進局を共同設置</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2017</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／大都市制度</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特別区設置</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協議会を設置</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2020</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／特別区に係る住民投票（否決）</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endPar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916816571"/>
                  </a:ext>
                </a:extLst>
              </a:tr>
              <a:tr h="964773">
                <a:tc gridSpan="2">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一体的な行政運営</a:t>
                      </a:r>
                      <a:endParaRPr lang="zh-TW" altLang="en-US" sz="1000" b="0" i="0" u="none" strike="noStrike" dirty="0">
                        <a:solidFill>
                          <a:schemeClr val="tx1"/>
                        </a:solidFill>
                        <a:effectLst/>
                        <a:latin typeface="BIZ UDゴシック" panose="020B0400000000000000" pitchFamily="49" charset="-128"/>
                        <a:ea typeface="BIZ UDゴシック" panose="020B0400000000000000" pitchFamily="49" charset="-128"/>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kumimoji="1" lang="ja-JP" altLang="en-US"/>
                    </a:p>
                  </a:txBody>
                  <a:tcPr/>
                </a:tc>
                <a:tc>
                  <a:txBody>
                    <a:bodyPr/>
                    <a:lstStyle/>
                    <a:p>
                      <a:pPr algn="l" fontAlgn="t"/>
                      <a:endPar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endPar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endPar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2021</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／府市一体条例の施行</a:t>
                      </a: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2021</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／大阪の成長及び発展に関する基本的な方針に関する事務、広域的な観点からのまちづくり等に係る都市計画に関する事務を市から府に委託</a:t>
                      </a: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2021</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／大阪都市計画局を共同設置</a:t>
                      </a: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2021</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／万博推進局を共同設置</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418931728"/>
                  </a:ext>
                </a:extLst>
              </a:tr>
              <a:tr h="1447159">
                <a:tc gridSpan="2">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戦略の一元化</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kumimoji="1" lang="ja-JP" altLang="en-US"/>
                    </a:p>
                  </a:txBody>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2012</a:t>
                      </a:r>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／大阪都市</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魅力創造戦略策定、グランドデザイン・大阪策定</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2013</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／大阪の成長戦略を一本化</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2013</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／新大学構想、医療戦略、規制改革、エネルギー戦略会議などの提言</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2016</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／副首都ビジョン策定</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2016</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／グランドデザイン大阪都市圏策定</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2019</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／大阪スマートシティ</a:t>
                      </a:r>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戦略</a:t>
                      </a:r>
                      <a:r>
                        <a:rPr lang="en-US" altLang="ja-JP" sz="1000" b="0" i="0" u="none" strike="noStrike" dirty="0" smtClean="0">
                          <a:solidFill>
                            <a:schemeClr val="tx1"/>
                          </a:solidFill>
                          <a:effectLst/>
                          <a:latin typeface="BIZ UDゴシック" panose="020B0400000000000000" pitchFamily="49" charset="-128"/>
                          <a:ea typeface="BIZ UDゴシック" panose="020B0400000000000000" pitchFamily="49" charset="-128"/>
                        </a:rPr>
                        <a:t>ver.1.0</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策定</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2019</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／万博のインパクトを活かした大阪の将来ビジョン策定</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2020</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SDGs</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未来都市計画策定</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2020</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／大阪の再生・成長に向けた新戦略策定</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2020</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／おおさかスマートエネルギープラン策定</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2021</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／国際金融都市</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OSAKA</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戦略策定</a:t>
                      </a: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2021</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／大阪スマートシティ</a:t>
                      </a:r>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戦略</a:t>
                      </a:r>
                      <a:r>
                        <a:rPr lang="en-US" altLang="ja-JP" sz="1000" b="0" i="0" u="none" strike="noStrike" dirty="0" smtClean="0">
                          <a:solidFill>
                            <a:schemeClr val="tx1"/>
                          </a:solidFill>
                          <a:effectLst/>
                          <a:latin typeface="BIZ UDゴシック" panose="020B0400000000000000" pitchFamily="49" charset="-128"/>
                          <a:ea typeface="BIZ UDゴシック" panose="020B0400000000000000" pitchFamily="49" charset="-128"/>
                        </a:rPr>
                        <a:t>ver.2.0</a:t>
                      </a:r>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策定</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2022</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／大阪のまちづくりグランドデザイン策定</a:t>
                      </a:r>
                    </a:p>
                    <a:p>
                      <a:pPr algn="l" fontAlgn="t"/>
                      <a:endPar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679026139"/>
                  </a:ext>
                </a:extLst>
              </a:tr>
              <a:tr h="2090341">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政策連携</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ビッグプロジェクト</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〇</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2010</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IR</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を成長戦略に位置付け</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smtClean="0">
                          <a:solidFill>
                            <a:schemeClr val="tx1"/>
                          </a:solidFill>
                          <a:effectLst/>
                          <a:latin typeface="BIZ UDゴシック" panose="020B0400000000000000" pitchFamily="49" charset="-128"/>
                          <a:ea typeface="BIZ UDゴシック" panose="020B0400000000000000" pitchFamily="49" charset="-128"/>
                        </a:rPr>
                        <a:t>2013</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／府市で</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IR</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立地準備会議設置</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〇</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2014</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／万博誘致</a:t>
                      </a:r>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の検討開始</a:t>
                      </a:r>
                      <a:endPar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〇</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2017</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G20</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誘致の表明</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2017</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G20</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開催地決定</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smtClean="0">
                          <a:solidFill>
                            <a:schemeClr val="tx1"/>
                          </a:solidFill>
                          <a:effectLst/>
                          <a:latin typeface="BIZ UDゴシック" panose="020B0400000000000000" pitchFamily="49" charset="-128"/>
                          <a:ea typeface="BIZ UDゴシック" panose="020B0400000000000000" pitchFamily="49" charset="-128"/>
                        </a:rPr>
                        <a:t>2017</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IR</a:t>
                      </a:r>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基本構想案</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の中間骨子とりまとめ</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2018</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／万博開催地決定</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marL="0" marR="0" lvl="0" indent="0" algn="l" defTabSz="914400" rtl="0" eaLnBrk="1" fontAlgn="t" latinLnBrk="0" hangingPunct="1">
                        <a:lnSpc>
                          <a:spcPct val="100000"/>
                        </a:lnSpc>
                        <a:spcBef>
                          <a:spcPts val="0"/>
                        </a:spcBef>
                        <a:spcAft>
                          <a:spcPts val="0"/>
                        </a:spcAft>
                        <a:buClrTx/>
                        <a:buSzTx/>
                        <a:buFontTx/>
                        <a:buNone/>
                        <a:tabLst/>
                        <a:defRPr/>
                      </a:pP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2018</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一社</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)2025</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年日本国際博覧会協会設立</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2019</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G20</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大阪サミット開催</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2019</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2025</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年日本国際博覧会協会が公益社団法人移行</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2020</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／基本計画書を策定・公表</a:t>
                      </a: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2020</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2025</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年日本国際博覧会大阪パビリオン推進委員会設立</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2021</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／万博推進局を共同設置</a:t>
                      </a: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2021</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／バーチャル大阪本格オープン</a:t>
                      </a: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2021</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2025</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年日本国際博覧会大阪パビリオン出展基本計画策定</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2022</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2025</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年大阪・関西万博推進本部設置</a:t>
                      </a: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2022</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／機運醸成アクションプラン策定</a:t>
                      </a: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2022</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一社</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大阪パビリオン設立</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74441789"/>
                  </a:ext>
                </a:extLst>
              </a:tr>
            </a:tbl>
          </a:graphicData>
        </a:graphic>
      </p:graphicFrame>
      <p:sp>
        <p:nvSpPr>
          <p:cNvPr id="12" name="テキスト ボックス 11"/>
          <p:cNvSpPr txBox="1"/>
          <p:nvPr/>
        </p:nvSpPr>
        <p:spPr>
          <a:xfrm>
            <a:off x="6476085" y="309585"/>
            <a:ext cx="2608406"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凡例：〇着手　◎進行中　●実施済み</a:t>
            </a:r>
            <a:endParaRPr kumimoji="1" lang="en-US" altLang="ja-JP"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3" name="角丸四角形 27">
            <a:extLst>
              <a:ext uri="{FF2B5EF4-FFF2-40B4-BE49-F238E27FC236}">
                <a16:creationId xmlns:a16="http://schemas.microsoft.com/office/drawing/2014/main" id="{E72B6621-0369-97DC-D8F5-459E21065C89}"/>
              </a:ext>
            </a:extLst>
          </p:cNvPr>
          <p:cNvSpPr/>
          <p:nvPr/>
        </p:nvSpPr>
        <p:spPr>
          <a:xfrm>
            <a:off x="144000" y="72000"/>
            <a:ext cx="5292000" cy="432000"/>
          </a:xfrm>
          <a:prstGeom prst="roundRect">
            <a:avLst/>
          </a:prstGeom>
          <a:solidFill>
            <a:srgbClr val="33CC33">
              <a:lumMod val="60000"/>
              <a:lumOff val="40000"/>
            </a:srgbClr>
          </a:solidFill>
          <a:ln w="19050" cap="flat" cmpd="sng" algn="ctr">
            <a:solidFill>
              <a:sysClr val="window" lastClr="FFFFFF"/>
            </a:solidFill>
            <a:prstDash val="solid"/>
            <a:miter lim="800000"/>
          </a:ln>
          <a:effectLst>
            <a:innerShdw blurRad="63500" dist="50800" dir="2700000">
              <a:prstClr val="black">
                <a:alpha val="50000"/>
              </a:prstClr>
            </a:innerShdw>
          </a:effectLst>
        </p:spPr>
        <p:txBody>
          <a:bodyPr lIns="108000" tIns="36000" rIns="36000" bIns="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18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【HOW</a:t>
            </a:r>
            <a:r>
              <a:rPr kumimoji="0" lang="ja-JP" altLang="en-US" sz="18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１</a:t>
            </a:r>
            <a:r>
              <a:rPr kumimoji="0" lang="en-US" altLang="ja-JP" sz="18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0" lang="ja-JP" altLang="en-US" sz="18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府市</a:t>
            </a:r>
            <a:r>
              <a:rPr kumimoji="0" lang="ja-JP" altLang="en-US" sz="1800" b="1" i="0" u="none" strike="noStrike" kern="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連携の更なる強化①  </a:t>
            </a:r>
            <a:r>
              <a:rPr kumimoji="0" lang="en-US" altLang="ja-JP" sz="18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0" lang="ja-JP" altLang="en-US" sz="18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年表一覧</a:t>
            </a:r>
            <a:r>
              <a:rPr kumimoji="0" lang="en-US" altLang="ja-JP" sz="18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endParaRPr kumimoji="0" lang="ja-JP" altLang="en-US" sz="18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7" name="スライド番号プレースホルダー 3"/>
          <p:cNvSpPr txBox="1">
            <a:spLocks/>
          </p:cNvSpPr>
          <p:nvPr/>
        </p:nvSpPr>
        <p:spPr>
          <a:xfrm>
            <a:off x="8640000" y="6552000"/>
            <a:ext cx="432000" cy="288000"/>
          </a:xfrm>
          <a:prstGeom prst="rect">
            <a:avLst/>
          </a:prstGeom>
        </p:spPr>
        <p:txBody>
          <a:bodyPr vert="horz" lIns="36000" tIns="36000" rIns="36000" bIns="36000" rtlCol="0" anchor="ctr"/>
          <a:lstStyle>
            <a:defPPr>
              <a:defRPr lang="ja-JP"/>
            </a:defPPr>
            <a:lvl1pPr marL="0" algn="r" defTabSz="914400" rtl="0" eaLnBrk="1" latinLnBrk="0" hangingPunct="1">
              <a:defRPr kumimoji="1" sz="14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138CA411-231B-42B9-AF63-97A64194AA60}" type="slidenum">
              <a:rPr lang="ja-JP" altLang="en-US" smtClean="0"/>
              <a:pPr/>
              <a:t>106</a:t>
            </a:fld>
            <a:endParaRPr lang="ja-JP" altLang="en-US" dirty="0"/>
          </a:p>
        </p:txBody>
      </p:sp>
    </p:spTree>
    <p:extLst>
      <p:ext uri="{BB962C8B-B14F-4D97-AF65-F5344CB8AC3E}">
        <p14:creationId xmlns:p14="http://schemas.microsoft.com/office/powerpoint/2010/main" val="133100211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線コネクタ 4"/>
          <p:cNvCxnSpPr/>
          <p:nvPr/>
        </p:nvCxnSpPr>
        <p:spPr>
          <a:xfrm>
            <a:off x="147332" y="568899"/>
            <a:ext cx="892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2" name="表 1"/>
          <p:cNvGraphicFramePr>
            <a:graphicFrameLocks noGrp="1"/>
          </p:cNvGraphicFramePr>
          <p:nvPr>
            <p:extLst>
              <p:ext uri="{D42A27DB-BD31-4B8C-83A1-F6EECF244321}">
                <p14:modId xmlns:p14="http://schemas.microsoft.com/office/powerpoint/2010/main" val="683899360"/>
              </p:ext>
            </p:extLst>
          </p:nvPr>
        </p:nvGraphicFramePr>
        <p:xfrm>
          <a:off x="95250" y="664503"/>
          <a:ext cx="8980084" cy="5927615"/>
        </p:xfrm>
        <a:graphic>
          <a:graphicData uri="http://schemas.openxmlformats.org/drawingml/2006/table">
            <a:tbl>
              <a:tblPr/>
              <a:tblGrid>
                <a:gridCol w="597081">
                  <a:extLst>
                    <a:ext uri="{9D8B030D-6E8A-4147-A177-3AD203B41FA5}">
                      <a16:colId xmlns:a16="http://schemas.microsoft.com/office/drawing/2014/main" val="786638404"/>
                    </a:ext>
                  </a:extLst>
                </a:gridCol>
                <a:gridCol w="836023">
                  <a:extLst>
                    <a:ext uri="{9D8B030D-6E8A-4147-A177-3AD203B41FA5}">
                      <a16:colId xmlns:a16="http://schemas.microsoft.com/office/drawing/2014/main" val="1279927365"/>
                    </a:ext>
                  </a:extLst>
                </a:gridCol>
                <a:gridCol w="1886745">
                  <a:extLst>
                    <a:ext uri="{9D8B030D-6E8A-4147-A177-3AD203B41FA5}">
                      <a16:colId xmlns:a16="http://schemas.microsoft.com/office/drawing/2014/main" val="692247089"/>
                    </a:ext>
                  </a:extLst>
                </a:gridCol>
                <a:gridCol w="1886745">
                  <a:extLst>
                    <a:ext uri="{9D8B030D-6E8A-4147-A177-3AD203B41FA5}">
                      <a16:colId xmlns:a16="http://schemas.microsoft.com/office/drawing/2014/main" val="3353456564"/>
                    </a:ext>
                  </a:extLst>
                </a:gridCol>
                <a:gridCol w="1886745">
                  <a:extLst>
                    <a:ext uri="{9D8B030D-6E8A-4147-A177-3AD203B41FA5}">
                      <a16:colId xmlns:a16="http://schemas.microsoft.com/office/drawing/2014/main" val="356728498"/>
                    </a:ext>
                  </a:extLst>
                </a:gridCol>
                <a:gridCol w="1886745">
                  <a:extLst>
                    <a:ext uri="{9D8B030D-6E8A-4147-A177-3AD203B41FA5}">
                      <a16:colId xmlns:a16="http://schemas.microsoft.com/office/drawing/2014/main" val="2978401130"/>
                    </a:ext>
                  </a:extLst>
                </a:gridCol>
              </a:tblGrid>
              <a:tr h="169360">
                <a:tc gridSpan="2">
                  <a:txBody>
                    <a:bodyPr/>
                    <a:lstStyle/>
                    <a:p>
                      <a:pPr algn="ctr" fontAlgn="ctr"/>
                      <a:r>
                        <a:rPr lang="ja-JP" altLang="en-US" sz="1000" b="1" i="0" u="none" strike="noStrike" dirty="0">
                          <a:solidFill>
                            <a:srgbClr val="FFFFFF"/>
                          </a:solidFill>
                          <a:effectLst/>
                          <a:latin typeface="BIZ UDゴシック" panose="020B0400000000000000" pitchFamily="49" charset="-128"/>
                          <a:ea typeface="BIZ UDゴシック" panose="020B0400000000000000" pitchFamily="49" charset="-128"/>
                        </a:rPr>
                        <a:t>年度</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95959"/>
                    </a:solidFill>
                  </a:tcPr>
                </a:tc>
                <a:tc hMerge="1">
                  <a:txBody>
                    <a:bodyPr/>
                    <a:lstStyle/>
                    <a:p>
                      <a:endParaRPr kumimoji="1" lang="ja-JP" altLang="en-US"/>
                    </a:p>
                  </a:txBody>
                  <a:tcPr/>
                </a:tc>
                <a:tc>
                  <a:txBody>
                    <a:bodyPr/>
                    <a:lstStyle/>
                    <a:p>
                      <a:pPr algn="ctr" fontAlgn="ctr"/>
                      <a:r>
                        <a:rPr lang="en-US" altLang="ja-JP" sz="1000" b="1" i="0" u="none" strike="noStrike">
                          <a:solidFill>
                            <a:srgbClr val="FFFFFF"/>
                          </a:solidFill>
                          <a:effectLst/>
                          <a:latin typeface="BIZ UDゴシック" panose="020B0400000000000000" pitchFamily="49" charset="-128"/>
                          <a:ea typeface="BIZ UDゴシック" panose="020B0400000000000000" pitchFamily="49" charset="-128"/>
                        </a:rPr>
                        <a:t>2008</a:t>
                      </a:r>
                      <a:r>
                        <a:rPr lang="ja-JP" altLang="en-US" sz="1000" b="1" i="0" u="none" strike="noStrike">
                          <a:solidFill>
                            <a:srgbClr val="FFFFFF"/>
                          </a:solidFill>
                          <a:effectLst/>
                          <a:latin typeface="BIZ UDゴシック" panose="020B0400000000000000" pitchFamily="49" charset="-128"/>
                          <a:ea typeface="BIZ UDゴシック" panose="020B0400000000000000" pitchFamily="49" charset="-128"/>
                        </a:rPr>
                        <a:t>～</a:t>
                      </a:r>
                      <a:r>
                        <a:rPr lang="en-US" altLang="ja-JP" sz="1000" b="1" i="0" u="none" strike="noStrike">
                          <a:solidFill>
                            <a:srgbClr val="FFFFFF"/>
                          </a:solidFill>
                          <a:effectLst/>
                          <a:latin typeface="BIZ UDゴシック" panose="020B0400000000000000" pitchFamily="49" charset="-128"/>
                          <a:ea typeface="BIZ UDゴシック" panose="020B0400000000000000" pitchFamily="49" charset="-128"/>
                        </a:rPr>
                        <a:t>2011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95959"/>
                    </a:solidFill>
                  </a:tcPr>
                </a:tc>
                <a:tc>
                  <a:txBody>
                    <a:bodyPr/>
                    <a:lstStyle/>
                    <a:p>
                      <a:pPr algn="ctr" fontAlgn="ctr"/>
                      <a:r>
                        <a:rPr lang="en-US" altLang="ja-JP" sz="1000" b="1" i="0" u="none" strike="noStrike" dirty="0">
                          <a:solidFill>
                            <a:srgbClr val="FFFFFF"/>
                          </a:solidFill>
                          <a:effectLst/>
                          <a:latin typeface="BIZ UDゴシック" panose="020B0400000000000000" pitchFamily="49" charset="-128"/>
                          <a:ea typeface="BIZ UDゴシック" panose="020B0400000000000000" pitchFamily="49" charset="-128"/>
                        </a:rPr>
                        <a:t>2012</a:t>
                      </a:r>
                      <a:r>
                        <a:rPr lang="ja-JP" altLang="en-US" sz="1000" b="1" i="0" u="none" strike="noStrike" dirty="0">
                          <a:solidFill>
                            <a:srgbClr val="FFFFFF"/>
                          </a:solidFill>
                          <a:effectLst/>
                          <a:latin typeface="BIZ UDゴシック" panose="020B0400000000000000" pitchFamily="49" charset="-128"/>
                          <a:ea typeface="BIZ UDゴシック" panose="020B0400000000000000" pitchFamily="49" charset="-128"/>
                        </a:rPr>
                        <a:t>～</a:t>
                      </a:r>
                      <a:r>
                        <a:rPr lang="en-US" altLang="ja-JP" sz="1000" b="1" i="0" u="none" strike="noStrike" dirty="0">
                          <a:solidFill>
                            <a:srgbClr val="FFFFFF"/>
                          </a:solidFill>
                          <a:effectLst/>
                          <a:latin typeface="BIZ UDゴシック" panose="020B0400000000000000" pitchFamily="49" charset="-128"/>
                          <a:ea typeface="BIZ UDゴシック" panose="020B0400000000000000" pitchFamily="49" charset="-128"/>
                        </a:rPr>
                        <a:t>2014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95959"/>
                    </a:solidFill>
                  </a:tcPr>
                </a:tc>
                <a:tc>
                  <a:txBody>
                    <a:bodyPr/>
                    <a:lstStyle/>
                    <a:p>
                      <a:pPr algn="ctr" fontAlgn="ctr"/>
                      <a:r>
                        <a:rPr lang="en-US" altLang="ja-JP" sz="1000" b="1" i="0" u="none" strike="noStrike" dirty="0">
                          <a:solidFill>
                            <a:srgbClr val="FFFFFF"/>
                          </a:solidFill>
                          <a:effectLst/>
                          <a:latin typeface="BIZ UDゴシック" panose="020B0400000000000000" pitchFamily="49" charset="-128"/>
                          <a:ea typeface="BIZ UDゴシック" panose="020B0400000000000000" pitchFamily="49" charset="-128"/>
                        </a:rPr>
                        <a:t>2015</a:t>
                      </a:r>
                      <a:r>
                        <a:rPr lang="ja-JP" altLang="en-US" sz="1000" b="1" i="0" u="none" strike="noStrike" dirty="0">
                          <a:solidFill>
                            <a:srgbClr val="FFFFFF"/>
                          </a:solidFill>
                          <a:effectLst/>
                          <a:latin typeface="BIZ UDゴシック" panose="020B0400000000000000" pitchFamily="49" charset="-128"/>
                          <a:ea typeface="BIZ UDゴシック" panose="020B0400000000000000" pitchFamily="49" charset="-128"/>
                        </a:rPr>
                        <a:t>～</a:t>
                      </a:r>
                      <a:r>
                        <a:rPr lang="en-US" altLang="ja-JP" sz="1000" b="1" i="0" u="none" strike="noStrike" dirty="0">
                          <a:solidFill>
                            <a:srgbClr val="FFFFFF"/>
                          </a:solidFill>
                          <a:effectLst/>
                          <a:latin typeface="BIZ UDゴシック" panose="020B0400000000000000" pitchFamily="49" charset="-128"/>
                          <a:ea typeface="BIZ UDゴシック" panose="020B0400000000000000" pitchFamily="49" charset="-128"/>
                        </a:rPr>
                        <a:t>2018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95959"/>
                    </a:solidFill>
                  </a:tcPr>
                </a:tc>
                <a:tc>
                  <a:txBody>
                    <a:bodyPr/>
                    <a:lstStyle/>
                    <a:p>
                      <a:pPr algn="ctr" fontAlgn="ctr"/>
                      <a:r>
                        <a:rPr lang="en-US" altLang="ja-JP" sz="1000" b="1" i="0" u="none" strike="noStrike">
                          <a:solidFill>
                            <a:srgbClr val="FFFFFF"/>
                          </a:solidFill>
                          <a:effectLst/>
                          <a:latin typeface="BIZ UDゴシック" panose="020B0400000000000000" pitchFamily="49" charset="-128"/>
                          <a:ea typeface="BIZ UDゴシック" panose="020B0400000000000000" pitchFamily="49" charset="-128"/>
                        </a:rPr>
                        <a:t>2019</a:t>
                      </a:r>
                      <a:r>
                        <a:rPr lang="ja-JP" altLang="en-US" sz="1000" b="1" i="0" u="none" strike="noStrike">
                          <a:solidFill>
                            <a:srgbClr val="FFFFFF"/>
                          </a:solidFill>
                          <a:effectLst/>
                          <a:latin typeface="BIZ UDゴシック" panose="020B0400000000000000" pitchFamily="49" charset="-128"/>
                          <a:ea typeface="BIZ UDゴシック" panose="020B0400000000000000" pitchFamily="49" charset="-128"/>
                        </a:rPr>
                        <a:t>～</a:t>
                      </a:r>
                      <a:r>
                        <a:rPr lang="en-US" altLang="ja-JP" sz="1000" b="1" i="0" u="none" strike="noStrike">
                          <a:solidFill>
                            <a:srgbClr val="FFFFFF"/>
                          </a:solidFill>
                          <a:effectLst/>
                          <a:latin typeface="BIZ UDゴシック" panose="020B0400000000000000" pitchFamily="49" charset="-128"/>
                          <a:ea typeface="BIZ UDゴシック" panose="020B0400000000000000" pitchFamily="49" charset="-128"/>
                        </a:rPr>
                        <a:t>2022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95959"/>
                    </a:solidFill>
                  </a:tcPr>
                </a:tc>
                <a:extLst>
                  <a:ext uri="{0D108BD9-81ED-4DB2-BD59-A6C34878D82A}">
                    <a16:rowId xmlns:a16="http://schemas.microsoft.com/office/drawing/2014/main" val="2743875714"/>
                  </a:ext>
                </a:extLst>
              </a:tr>
              <a:tr h="508081">
                <a:tc rowSpan="3">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政策連携</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観光・集客</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2009</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／水都大阪イベント開催</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2011</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／大阪マラソン開催</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2013</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／大阪観光局設置</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2013</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／大阪・光の饗宴、御堂筋イベント開催</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2016</a:t>
                      </a:r>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／大阪都市</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魅力創造戦略</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2020</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策定</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2020</a:t>
                      </a:r>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／大阪都市</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魅力創造戦略</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2025</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策定</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74441789"/>
                  </a:ext>
                </a:extLst>
              </a:tr>
              <a:tr h="2032325">
                <a:tc vMerge="1">
                  <a:txBody>
                    <a:bodyPr/>
                    <a:lstStyle/>
                    <a:p>
                      <a:endParaRPr kumimoji="1" lang="ja-JP" altLang="en-US"/>
                    </a:p>
                  </a:txBody>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特区</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zh-CN"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〇</a:t>
                      </a:r>
                      <a:r>
                        <a:rPr lang="en-US" altLang="zh-CN" sz="1000" b="0" i="0" u="none" strike="noStrike" dirty="0">
                          <a:solidFill>
                            <a:schemeClr val="tx1"/>
                          </a:solidFill>
                          <a:effectLst/>
                          <a:latin typeface="BIZ UDゴシック" panose="020B0400000000000000" pitchFamily="49" charset="-128"/>
                          <a:ea typeface="BIZ UDゴシック" panose="020B0400000000000000" pitchFamily="49" charset="-128"/>
                        </a:rPr>
                        <a:t>2010</a:t>
                      </a:r>
                      <a:r>
                        <a:rPr lang="zh-CN"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／特区制度提案</a:t>
                      </a:r>
                      <a:br>
                        <a:rPr lang="zh-CN"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zh-CN"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zh-CN" sz="1000" b="0" i="0" u="none" strike="noStrike" dirty="0">
                          <a:solidFill>
                            <a:schemeClr val="tx1"/>
                          </a:solidFill>
                          <a:effectLst/>
                          <a:latin typeface="BIZ UDゴシック" panose="020B0400000000000000" pitchFamily="49" charset="-128"/>
                          <a:ea typeface="BIZ UDゴシック" panose="020B0400000000000000" pitchFamily="49" charset="-128"/>
                        </a:rPr>
                        <a:t>2011</a:t>
                      </a:r>
                      <a:r>
                        <a:rPr lang="zh-CN"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／国際戦略総合特区地域指定</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2012</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／地方税ゼロ特区税制創設</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2014</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／国家戦略特区地域指定</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2015</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／特区民泊</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2015</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／地域限定保育士試験</a:t>
                      </a:r>
                      <a:endParaRPr lang="en-US" altLang="zh-TW"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r>
                        <a:rPr lang="zh-TW"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zh-TW" sz="1000" b="0" i="0" u="none" strike="noStrike" dirty="0">
                          <a:solidFill>
                            <a:schemeClr val="tx1"/>
                          </a:solidFill>
                          <a:effectLst/>
                          <a:latin typeface="BIZ UDゴシック" panose="020B0400000000000000" pitchFamily="49" charset="-128"/>
                          <a:ea typeface="BIZ UDゴシック" panose="020B0400000000000000" pitchFamily="49" charset="-128"/>
                        </a:rPr>
                        <a:t>2016</a:t>
                      </a:r>
                      <a:r>
                        <a:rPr lang="zh-TW"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／成長特区税制創設</a:t>
                      </a:r>
                      <a:endParaRPr lang="en-US" altLang="zh-TW"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2016</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／外国人家事支援人材の受入</a:t>
                      </a: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2016</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／都市公園を活用した保育所整備</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2017</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／公設民営学校の設置</a:t>
                      </a: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2017</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／革新的な医薬品の開発迅速化</a:t>
                      </a: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2018</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zh-TW"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国家戦略特区域小規模保育事業</a:t>
                      </a:r>
                      <a:endPar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2019</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／病床規制の特例</a:t>
                      </a: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2019</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／建築物用地下水の採取の規制の特例</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2021</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／工場立地法及び地域経済牽引事業の促進による地域の成長発展の基盤強化に関する法律の特例</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294401839"/>
                  </a:ext>
                </a:extLst>
              </a:tr>
              <a:tr h="1524244">
                <a:tc vMerge="1">
                  <a:txBody>
                    <a:bodyPr/>
                    <a:lstStyle/>
                    <a:p>
                      <a:endParaRPr kumimoji="1" lang="ja-JP" altLang="en-US"/>
                    </a:p>
                  </a:txBody>
                  <a:tcPr/>
                </a:tc>
                <a:tc>
                  <a:txBody>
                    <a:bodyPr/>
                    <a:lstStyle/>
                    <a:p>
                      <a:pPr algn="l" fontAlgn="t"/>
                      <a:r>
                        <a:rPr lang="zh-TW" altLang="en-US" sz="1000" b="0" i="0" u="none" strike="noStrike">
                          <a:solidFill>
                            <a:schemeClr val="tx1"/>
                          </a:solidFill>
                          <a:effectLst/>
                          <a:latin typeface="BIZ UDゴシック" panose="020B0400000000000000" pitchFamily="49" charset="-128"/>
                          <a:ea typeface="BIZ UDゴシック" panose="020B0400000000000000" pitchFamily="49" charset="-128"/>
                        </a:rPr>
                        <a:t>都市整備基盤</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a:solidFill>
                            <a:schemeClr val="tx1"/>
                          </a:solidFill>
                          <a:effectLst/>
                          <a:latin typeface="BIZ UDゴシック" panose="020B0400000000000000" pitchFamily="49" charset="-128"/>
                          <a:ea typeface="BIZ UDゴシック" panose="020B0400000000000000" pitchFamily="49" charset="-128"/>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〇</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2012</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／府市共同で淀川左岸線延伸部の環境影響評価を実施</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〇</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2013</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／府市共同で防潮堤整備計画を策定</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2014</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／防潮堤の液状化対策開始</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〇</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2014</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／府･市･鉄道事業者でなにわ筋線の事業化に向けた検討会開催</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smtClean="0">
                          <a:solidFill>
                            <a:schemeClr val="tx1"/>
                          </a:solidFill>
                          <a:effectLst/>
                          <a:latin typeface="BIZ UDゴシック" panose="020B0400000000000000" pitchFamily="49" charset="-128"/>
                          <a:ea typeface="BIZ UDゴシック" panose="020B0400000000000000" pitchFamily="49" charset="-128"/>
                        </a:rPr>
                        <a:t>2017</a:t>
                      </a:r>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／淀川左岸線延伸部の事業化</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2017</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／なにわ筋線の事業化決定</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2019</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zh-TW"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大和川線全線開通</a:t>
                      </a: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2021</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／なにわ筋線工事着手</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2022</a:t>
                      </a:r>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／大阪駅（うめきたエリア）開業</a:t>
                      </a:r>
                      <a:endPar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809094010"/>
                  </a:ext>
                </a:extLst>
              </a:tr>
              <a:tr h="1693605">
                <a:tc gridSpan="2">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組織・機能統合</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kumimoji="1" lang="ja-JP" altLang="en-US"/>
                    </a:p>
                  </a:txBody>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2011</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AB</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項目の指定</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smtClean="0">
                          <a:solidFill>
                            <a:schemeClr val="tx1"/>
                          </a:solidFill>
                          <a:effectLst/>
                          <a:latin typeface="BIZ UDゴシック" panose="020B0400000000000000" pitchFamily="49" charset="-128"/>
                          <a:ea typeface="BIZ UDゴシック" panose="020B0400000000000000" pitchFamily="49" charset="-128"/>
                        </a:rPr>
                        <a:t>2012</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AB</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項目の基本的方向性を決定</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2014</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／消防学校の一体的運用、信用保証協会の合併</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2015</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／市内府営住宅の市移管</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2016</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／市立特別支援学校の府移管</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2017</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／地方衛生研究所の統合（大阪健康安全基盤研究所）</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2017</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／公設試験研究機関の統合（大阪産業技術研究所）</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2018</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／府急性期総合医療</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C</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と住吉市民病院の機能統合（住吉母子医療</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C</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2019</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／公立大学法人の統合</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marL="0" marR="0" lvl="0" indent="0" algn="l" defTabSz="914400" rtl="0" eaLnBrk="1" fontAlgn="t" latinLnBrk="0" hangingPunct="1">
                        <a:lnSpc>
                          <a:spcPct val="100000"/>
                        </a:lnSpc>
                        <a:spcBef>
                          <a:spcPts val="0"/>
                        </a:spcBef>
                        <a:spcAft>
                          <a:spcPts val="0"/>
                        </a:spcAft>
                        <a:buClrTx/>
                        <a:buSzTx/>
                        <a:buFontTx/>
                        <a:buNone/>
                        <a:tabLst/>
                        <a:defRPr/>
                      </a:pP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2019</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／新大学基本構想を策定（府・市・法人）</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marL="0" marR="0" lvl="0" indent="0" algn="l" defTabSz="914400" rtl="0" eaLnBrk="1" fontAlgn="t" latinLnBrk="0" hangingPunct="1">
                        <a:lnSpc>
                          <a:spcPct val="100000"/>
                        </a:lnSpc>
                        <a:spcBef>
                          <a:spcPts val="0"/>
                        </a:spcBef>
                        <a:spcAft>
                          <a:spcPts val="0"/>
                        </a:spcAft>
                        <a:buClrTx/>
                        <a:buSzTx/>
                        <a:buFontTx/>
                        <a:buNone/>
                        <a:tabLst/>
                        <a:defRPr/>
                      </a:pP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2019</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／中小企業支援団体の統合（大阪産業局）</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marL="0" marR="0" lvl="0" indent="0" algn="l" defTabSz="914400" rtl="0" eaLnBrk="1" fontAlgn="t" latinLnBrk="0" hangingPunct="1">
                        <a:lnSpc>
                          <a:spcPct val="100000"/>
                        </a:lnSpc>
                        <a:spcBef>
                          <a:spcPts val="0"/>
                        </a:spcBef>
                        <a:spcAft>
                          <a:spcPts val="0"/>
                        </a:spcAft>
                        <a:buClrTx/>
                        <a:buSzTx/>
                        <a:buFontTx/>
                        <a:buNone/>
                        <a:tabLst/>
                        <a:defRPr/>
                      </a:pP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2020</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／大阪港湾局設置</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marL="0" marR="0" lvl="0" indent="0" algn="l" defTabSz="914400" rtl="0" eaLnBrk="1" fontAlgn="t" latinLnBrk="0" hangingPunct="1">
                        <a:lnSpc>
                          <a:spcPct val="100000"/>
                        </a:lnSpc>
                        <a:spcBef>
                          <a:spcPts val="0"/>
                        </a:spcBef>
                        <a:spcAft>
                          <a:spcPts val="0"/>
                        </a:spcAft>
                        <a:buClrTx/>
                        <a:buSzTx/>
                        <a:buFontTx/>
                        <a:buNone/>
                        <a:tabLst/>
                        <a:defRPr/>
                      </a:pP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2022</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／市立高校移管</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marL="0" marR="0" lvl="0" indent="0" algn="l" defTabSz="914400" rtl="0" eaLnBrk="1" fontAlgn="t" latinLnBrk="0" hangingPunct="1">
                        <a:lnSpc>
                          <a:spcPct val="100000"/>
                        </a:lnSpc>
                        <a:spcBef>
                          <a:spcPts val="0"/>
                        </a:spcBef>
                        <a:spcAft>
                          <a:spcPts val="0"/>
                        </a:spcAft>
                        <a:buClrTx/>
                        <a:buSzTx/>
                        <a:buFontTx/>
                        <a:buNone/>
                        <a:tabLst/>
                        <a:defRPr/>
                      </a:pP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2022</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／大阪公立大学開学</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marL="0" marR="0" lvl="0" indent="0" algn="l" defTabSz="914400" rtl="0" eaLnBrk="1" fontAlgn="t" latinLnBrk="0" hangingPunct="1">
                        <a:lnSpc>
                          <a:spcPct val="100000"/>
                        </a:lnSpc>
                        <a:spcBef>
                          <a:spcPts val="0"/>
                        </a:spcBef>
                        <a:spcAft>
                          <a:spcPts val="0"/>
                        </a:spcAft>
                        <a:buClrTx/>
                        <a:buSzTx/>
                        <a:buFontTx/>
                        <a:buNone/>
                        <a:tabLst/>
                        <a:defRPr/>
                      </a:pP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2022</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／大阪健康安全基盤研究所の一元化施設供用開始（府・市）</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60167193"/>
                  </a:ext>
                </a:extLst>
              </a:tr>
            </a:tbl>
          </a:graphicData>
        </a:graphic>
      </p:graphicFrame>
      <p:sp>
        <p:nvSpPr>
          <p:cNvPr id="12" name="テキスト ボックス 11"/>
          <p:cNvSpPr txBox="1"/>
          <p:nvPr/>
        </p:nvSpPr>
        <p:spPr>
          <a:xfrm>
            <a:off x="6476085" y="309585"/>
            <a:ext cx="2608406"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凡例：〇着手　◎進行中　●実施済み</a:t>
            </a:r>
            <a:endParaRPr kumimoji="1" lang="en-US" altLang="ja-JP"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3" name="角丸四角形 27">
            <a:extLst>
              <a:ext uri="{FF2B5EF4-FFF2-40B4-BE49-F238E27FC236}">
                <a16:creationId xmlns:a16="http://schemas.microsoft.com/office/drawing/2014/main" id="{6CB7249C-66E4-498D-65B4-966430D5675D}"/>
              </a:ext>
            </a:extLst>
          </p:cNvPr>
          <p:cNvSpPr/>
          <p:nvPr/>
        </p:nvSpPr>
        <p:spPr>
          <a:xfrm>
            <a:off x="144000" y="72000"/>
            <a:ext cx="5292000" cy="432000"/>
          </a:xfrm>
          <a:prstGeom prst="roundRect">
            <a:avLst/>
          </a:prstGeom>
          <a:solidFill>
            <a:srgbClr val="33CC33">
              <a:lumMod val="60000"/>
              <a:lumOff val="40000"/>
            </a:srgbClr>
          </a:solidFill>
          <a:ln w="19050" cap="flat" cmpd="sng" algn="ctr">
            <a:solidFill>
              <a:sysClr val="window" lastClr="FFFFFF"/>
            </a:solidFill>
            <a:prstDash val="solid"/>
            <a:miter lim="800000"/>
          </a:ln>
          <a:effectLst>
            <a:innerShdw blurRad="63500" dist="50800" dir="2700000">
              <a:prstClr val="black">
                <a:alpha val="50000"/>
              </a:prstClr>
            </a:innerShdw>
          </a:effectLst>
        </p:spPr>
        <p:txBody>
          <a:bodyPr lIns="108000" tIns="36000" rIns="36000" bIns="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18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【HOW</a:t>
            </a:r>
            <a:r>
              <a:rPr kumimoji="0" lang="ja-JP" altLang="en-US" sz="18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１</a:t>
            </a:r>
            <a:r>
              <a:rPr kumimoji="0" lang="en-US" altLang="ja-JP" sz="18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0" lang="ja-JP" altLang="en-US" sz="18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府市</a:t>
            </a:r>
            <a:r>
              <a:rPr kumimoji="0" lang="ja-JP" altLang="en-US" sz="1800" b="1" i="0" u="none" strike="noStrike" kern="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連携の更なる強化②  </a:t>
            </a:r>
            <a:r>
              <a:rPr kumimoji="0" lang="en-US" altLang="ja-JP" sz="18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0" lang="ja-JP" altLang="en-US" sz="18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年表一覧</a:t>
            </a:r>
            <a:r>
              <a:rPr kumimoji="0" lang="en-US" altLang="ja-JP" sz="18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endParaRPr kumimoji="0" lang="ja-JP" altLang="en-US" sz="18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7" name="スライド番号プレースホルダー 3"/>
          <p:cNvSpPr txBox="1">
            <a:spLocks/>
          </p:cNvSpPr>
          <p:nvPr/>
        </p:nvSpPr>
        <p:spPr>
          <a:xfrm>
            <a:off x="8640000" y="6552000"/>
            <a:ext cx="432000" cy="288000"/>
          </a:xfrm>
          <a:prstGeom prst="rect">
            <a:avLst/>
          </a:prstGeom>
        </p:spPr>
        <p:txBody>
          <a:bodyPr vert="horz" lIns="36000" tIns="36000" rIns="36000" bIns="36000" rtlCol="0" anchor="ctr"/>
          <a:lstStyle>
            <a:defPPr>
              <a:defRPr lang="ja-JP"/>
            </a:defPPr>
            <a:lvl1pPr marL="0" algn="r" defTabSz="914400" rtl="0" eaLnBrk="1" latinLnBrk="0" hangingPunct="1">
              <a:defRPr kumimoji="1" sz="14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138CA411-231B-42B9-AF63-97A64194AA60}" type="slidenum">
              <a:rPr lang="ja-JP" altLang="en-US" smtClean="0"/>
              <a:pPr/>
              <a:t>107</a:t>
            </a:fld>
            <a:endParaRPr lang="ja-JP" altLang="en-US" dirty="0"/>
          </a:p>
        </p:txBody>
      </p:sp>
    </p:spTree>
    <p:extLst>
      <p:ext uri="{BB962C8B-B14F-4D97-AF65-F5344CB8AC3E}">
        <p14:creationId xmlns:p14="http://schemas.microsoft.com/office/powerpoint/2010/main" val="429097448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線コネクタ 3"/>
          <p:cNvCxnSpPr/>
          <p:nvPr/>
        </p:nvCxnSpPr>
        <p:spPr>
          <a:xfrm>
            <a:off x="252480" y="542605"/>
            <a:ext cx="864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テキスト ボックス 4"/>
          <p:cNvSpPr txBox="1"/>
          <p:nvPr/>
        </p:nvSpPr>
        <p:spPr>
          <a:xfrm>
            <a:off x="244277" y="559398"/>
            <a:ext cx="895629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■大阪の成長及び発展を支えるため、将来にわたって府市の一体的な行政運営を</a:t>
            </a:r>
            <a:r>
              <a:rPr kumimoji="1" lang="ja-JP" altLang="en-US" sz="18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推進。</a:t>
            </a:r>
            <a:endParaRPr kumimoji="1" lang="ja-JP" altLang="en-US" sz="1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24" name="角丸四角形 23"/>
          <p:cNvSpPr/>
          <p:nvPr/>
        </p:nvSpPr>
        <p:spPr>
          <a:xfrm>
            <a:off x="144000" y="72000"/>
            <a:ext cx="6048000" cy="432000"/>
          </a:xfrm>
          <a:prstGeom prst="roundRect">
            <a:avLst/>
          </a:prstGeom>
          <a:solidFill>
            <a:schemeClr val="accent4">
              <a:lumMod val="60000"/>
              <a:lumOff val="40000"/>
            </a:schemeClr>
          </a:solidFill>
          <a:effectLst>
            <a:innerShdw blurRad="63500" dist="50800" dir="2700000">
              <a:prstClr val="black">
                <a:alpha val="50000"/>
              </a:prstClr>
            </a:innerShdw>
          </a:effectLst>
        </p:spPr>
        <p:style>
          <a:lnRef idx="3">
            <a:schemeClr val="lt1"/>
          </a:lnRef>
          <a:fillRef idx="1">
            <a:schemeClr val="accent4"/>
          </a:fillRef>
          <a:effectRef idx="1">
            <a:schemeClr val="accent4"/>
          </a:effectRef>
          <a:fontRef idx="minor">
            <a:schemeClr val="lt1"/>
          </a:fontRef>
        </p:style>
        <p:txBody>
          <a:bodyPr lIns="108000" tIns="36000" rIns="36000" bIns="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【HOW</a:t>
            </a:r>
            <a:r>
              <a:rPr kumimoji="1" lang="ja-JP" altLang="en-US" sz="1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１－①</a:t>
            </a:r>
            <a:r>
              <a:rPr kumimoji="1" lang="en-US" altLang="ja-JP" sz="1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府市</a:t>
            </a:r>
            <a:r>
              <a:rPr kumimoji="1" lang="ja-JP" altLang="en-US" sz="18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連携の更なる強化／</a:t>
            </a:r>
            <a:r>
              <a:rPr kumimoji="1" lang="ja-JP" altLang="en-US" sz="1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連携体制の構築</a:t>
            </a:r>
          </a:p>
        </p:txBody>
      </p:sp>
      <p:grpSp>
        <p:nvGrpSpPr>
          <p:cNvPr id="3" name="グループ化 2"/>
          <p:cNvGrpSpPr/>
          <p:nvPr/>
        </p:nvGrpSpPr>
        <p:grpSpPr>
          <a:xfrm>
            <a:off x="99173" y="947778"/>
            <a:ext cx="9000000" cy="5823268"/>
            <a:chOff x="99173" y="528290"/>
            <a:chExt cx="9000000" cy="6197730"/>
          </a:xfrm>
        </p:grpSpPr>
        <p:sp>
          <p:nvSpPr>
            <p:cNvPr id="18" name="角丸四角形 17"/>
            <p:cNvSpPr/>
            <p:nvPr/>
          </p:nvSpPr>
          <p:spPr>
            <a:xfrm>
              <a:off x="99173" y="3156773"/>
              <a:ext cx="9000000" cy="3569247"/>
            </a:xfrm>
            <a:prstGeom prst="roundRect">
              <a:avLst>
                <a:gd name="adj" fmla="val 3628"/>
              </a:avLst>
            </a:prstGeom>
            <a:noFill/>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19" name="角丸四角形 18"/>
            <p:cNvSpPr/>
            <p:nvPr/>
          </p:nvSpPr>
          <p:spPr>
            <a:xfrm>
              <a:off x="179512" y="3420000"/>
              <a:ext cx="4788000" cy="3204000"/>
            </a:xfrm>
            <a:prstGeom prst="roundRect">
              <a:avLst>
                <a:gd name="adj" fmla="val 3152"/>
              </a:avLst>
            </a:prstGeom>
            <a:solidFill>
              <a:schemeClr val="accent1">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tIns="0" rIns="36000"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◆本部長：知事　　副本部長：市長</a:t>
              </a:r>
              <a:endPar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（本部長は、会議の進行や会議に関する事務のとりまとめを</a:t>
              </a:r>
              <a:r>
                <a:rPr kumimoji="1" lang="ja-JP" altLang="en-US"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行う。）</a:t>
              </a:r>
              <a:endParaRPr kumimoji="1" lang="en-US" altLang="ja-JP" sz="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◆会議では、府市が対等の立場において議論を尽くし合意に</a:t>
              </a:r>
              <a:r>
                <a:rPr kumimoji="1" lang="ja-JP" altLang="en-US"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努める。</a:t>
              </a:r>
              <a:endParaRPr kumimoji="1" lang="en-US" altLang="ja-JP" sz="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◆会議の主な協議事項</a:t>
              </a:r>
              <a:endPar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○「大阪の成長戦略」など、大阪の成長・発展に関する取組の</a:t>
              </a:r>
              <a:r>
                <a:rPr kumimoji="1" lang="ja-JP" altLang="en-US" sz="10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方向性。</a:t>
              </a:r>
              <a:endParaRPr kumimoji="1" lang="en-US" altLang="ja-JP"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○「大阪のまちづくりグランドデザイン」など、大阪の成長・発展を支える大都市の</a:t>
              </a:r>
              <a:r>
                <a:rPr kumimoji="1" lang="en-US" altLang="ja-JP"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r>
              <a:br>
                <a:rPr kumimoji="1" lang="en-US" altLang="ja-JP"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br>
              <a:r>
                <a:rPr kumimoji="1" lang="ja-JP" altLang="en-US"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まちづくりや広域的な交通基盤整備の</a:t>
              </a:r>
              <a:r>
                <a:rPr kumimoji="1" lang="ja-JP" altLang="en-US" sz="10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方向性。</a:t>
              </a:r>
              <a:endParaRPr kumimoji="1" lang="en-US" altLang="ja-JP"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○「大阪スマートシティ戦略」など、</a:t>
              </a:r>
              <a:r>
                <a:rPr kumimoji="1" lang="en-US" altLang="ja-JP"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ICT</a:t>
              </a:r>
              <a:r>
                <a:rPr kumimoji="1" lang="ja-JP" altLang="en-US"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・その他の先端的な技術の活用を図る取組</a:t>
              </a:r>
              <a:r>
                <a:rPr kumimoji="1" lang="en-US" altLang="ja-JP"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r>
              <a:br>
                <a:rPr kumimoji="1" lang="en-US" altLang="ja-JP"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br>
              <a:r>
                <a:rPr kumimoji="1" lang="ja-JP" altLang="en-US"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の</a:t>
              </a:r>
              <a:r>
                <a:rPr kumimoji="1" lang="ja-JP" altLang="en-US" sz="10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方向性。</a:t>
              </a:r>
              <a:endParaRPr kumimoji="1" lang="en-US" altLang="ja-JP"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○その他、府市各部局の事業戦略や実施方針などの重要</a:t>
              </a:r>
              <a:r>
                <a:rPr kumimoji="1" lang="ja-JP" altLang="en-US" sz="10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施策。</a:t>
              </a:r>
              <a:r>
                <a:rPr kumimoji="1" lang="en-US" altLang="ja-JP"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r>
              <a:br>
                <a:rPr kumimoji="1" lang="en-US" altLang="ja-JP"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br>
              <a:r>
                <a:rPr kumimoji="1" lang="ja-JP" altLang="en-US"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（安全・安心に関する施策等についても幅広く</a:t>
              </a:r>
              <a:r>
                <a:rPr kumimoji="1" lang="ja-JP" altLang="en-US" sz="10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協議。）</a:t>
              </a:r>
              <a:endParaRPr kumimoji="1" lang="en-US" altLang="ja-JP"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○上記に係る個別事業の府市の役割分担や費用</a:t>
              </a:r>
              <a:r>
                <a:rPr kumimoji="1" lang="ja-JP" altLang="en-US" sz="10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負担。</a:t>
              </a:r>
              <a:endParaRPr kumimoji="1" lang="ja-JP" altLang="en-US"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20" name="角丸四角形 19"/>
            <p:cNvSpPr/>
            <p:nvPr/>
          </p:nvSpPr>
          <p:spPr>
            <a:xfrm>
              <a:off x="99173" y="647083"/>
              <a:ext cx="9000000" cy="2339080"/>
            </a:xfrm>
            <a:prstGeom prst="roundRect">
              <a:avLst>
                <a:gd name="adj" fmla="val 5988"/>
              </a:avLst>
            </a:prstGeom>
            <a:noFill/>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21" name="正方形/長方形 20"/>
            <p:cNvSpPr/>
            <p:nvPr/>
          </p:nvSpPr>
          <p:spPr>
            <a:xfrm>
              <a:off x="251520" y="3792142"/>
              <a:ext cx="4644000" cy="707947"/>
            </a:xfrm>
            <a:prstGeom prst="rect">
              <a:avLst/>
            </a:prstGeom>
            <a:solidFill>
              <a:schemeClr val="bg1"/>
            </a:solidFill>
            <a:ln w="19050">
              <a:solidFill>
                <a:schemeClr val="accent1"/>
              </a:solidFill>
              <a:prstDash val="sysDash"/>
            </a:ln>
          </p:spPr>
          <p:txBody>
            <a:bodyPr wrap="square" tIns="36000" bIns="3600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大阪の成長・発展の基本的な方針等を協議するトップ会議として、「副首都推進本部</a:t>
              </a:r>
              <a:r>
                <a:rPr kumimoji="1" lang="en-US" altLang="ja-JP"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大阪府市</a:t>
              </a:r>
              <a:r>
                <a:rPr kumimoji="1" lang="en-US" altLang="ja-JP"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会議」を</a:t>
              </a: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設置。</a:t>
              </a:r>
              <a:endParaRPr kumimoji="1" lang="en-US" altLang="ja-JP"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指定都市都道府県調整会議として</a:t>
              </a: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位置付け。</a:t>
              </a:r>
              <a:endPar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22" name="二等辺三角形 21"/>
            <p:cNvSpPr/>
            <p:nvPr/>
          </p:nvSpPr>
          <p:spPr>
            <a:xfrm rot="5400000">
              <a:off x="5391044" y="1811194"/>
              <a:ext cx="1247579" cy="329603"/>
            </a:xfrm>
            <a:prstGeom prst="triangle">
              <a:avLst/>
            </a:prstGeom>
            <a:solidFill>
              <a:schemeClr val="bg1">
                <a:lumMod val="85000"/>
              </a:schemeClr>
            </a:solidFill>
            <a:ln w="9525">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srgbClr val="002060"/>
                </a:solidFill>
                <a:effectLst/>
                <a:uLnTx/>
                <a:uFillTx/>
                <a:latin typeface="BIZ UDPゴシック" panose="020B0400000000000000" pitchFamily="50" charset="-128"/>
                <a:ea typeface="BIZ UDPゴシック" panose="020B0400000000000000" pitchFamily="50" charset="-128"/>
                <a:cs typeface="+mn-cs"/>
              </a:endParaRPr>
            </a:p>
          </p:txBody>
        </p:sp>
        <p:sp>
          <p:nvSpPr>
            <p:cNvPr id="23" name="テキスト ボックス 22"/>
            <p:cNvSpPr txBox="1"/>
            <p:nvPr/>
          </p:nvSpPr>
          <p:spPr>
            <a:xfrm>
              <a:off x="5923764" y="966823"/>
              <a:ext cx="256480" cy="1714613"/>
            </a:xfrm>
            <a:prstGeom prst="rect">
              <a:avLst/>
            </a:prstGeom>
            <a:noFill/>
          </p:spPr>
          <p:txBody>
            <a:bodyPr vert="eaVert" wrap="none" lIns="0" tIns="0" rIns="0" bIns="0" rtlCol="0">
              <a:spAutoFit/>
            </a:bodyPr>
            <a:lstStyle/>
            <a:p>
              <a:pPr marL="0" marR="0" lvl="0" indent="0" algn="l" defTabSz="914400" rtl="0" eaLnBrk="1" fontAlgn="auto" latinLnBrk="0" hangingPunct="1">
                <a:lnSpc>
                  <a:spcPts val="2000"/>
                </a:lnSpc>
                <a:spcBef>
                  <a:spcPts val="0"/>
                </a:spcBef>
                <a:spcAft>
                  <a:spcPts val="0"/>
                </a:spcAft>
                <a:buClrTx/>
                <a:buSzTx/>
                <a:buFontTx/>
                <a:buNone/>
                <a:tabLst/>
                <a:defRPr/>
              </a:pPr>
              <a:r>
                <a:rPr kumimoji="1" lang="ja-JP" altLang="en-US" sz="9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府（知事）の権限と責任を明確化</a:t>
              </a:r>
            </a:p>
          </p:txBody>
        </p:sp>
        <p:sp>
          <p:nvSpPr>
            <p:cNvPr id="29" name="角丸四角形 28"/>
            <p:cNvSpPr/>
            <p:nvPr/>
          </p:nvSpPr>
          <p:spPr>
            <a:xfrm>
              <a:off x="318455" y="854966"/>
              <a:ext cx="5409244" cy="2052000"/>
            </a:xfrm>
            <a:prstGeom prst="roundRect">
              <a:avLst>
                <a:gd name="adj" fmla="val 8509"/>
              </a:avLst>
            </a:prstGeom>
            <a:solidFill>
              <a:schemeClr val="accent1">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「府市の一体的な協議の仕組み」、「府市の一体的な行政運営に必要な事務の共同処理のうち、最適な手法を選択する仕組み」をそれぞれ</a:t>
              </a: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整備。</a:t>
              </a:r>
              <a:endParaRPr kumimoji="1" lang="en-US" altLang="ja-JP"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31" name="テキスト ボックス 30"/>
            <p:cNvSpPr txBox="1"/>
            <p:nvPr/>
          </p:nvSpPr>
          <p:spPr>
            <a:xfrm>
              <a:off x="554898" y="1438672"/>
              <a:ext cx="4860000" cy="135940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○要綱で運用してきた「副首都推進本部会議」を条例に</a:t>
              </a: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位置づけ。</a:t>
              </a:r>
              <a:endParaRPr kumimoji="1" lang="en-US" altLang="ja-JP"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 持続性・安定性を</a:t>
              </a: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高める。</a:t>
              </a:r>
              <a:endParaRPr kumimoji="1" lang="en-US" altLang="ja-JP"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 透明性の高い議論を</a:t>
              </a: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展開。</a:t>
              </a:r>
              <a:endParaRPr kumimoji="1" lang="en-US" altLang="ja-JP"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○「成長の基礎となる戦略の策定」と、「広域的で成長の重要な基盤となる</a:t>
              </a:r>
              <a:endParaRPr kumimoji="1" lang="en-US" altLang="ja-JP"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都市計画権限」について、市から府に事務の委託を</a:t>
              </a: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実施。</a:t>
              </a:r>
              <a:endParaRPr kumimoji="1" lang="en-US" altLang="ja-JP"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 まずは府市で協議を</a:t>
              </a: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尽くす。</a:t>
              </a:r>
              <a:endParaRPr kumimoji="1" lang="en-US" altLang="ja-JP"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 協議を起点に、府が大阪市域の成長に責任を持って</a:t>
              </a: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取り組む。</a:t>
              </a:r>
              <a:endParaRPr kumimoji="1" lang="en-US" altLang="ja-JP"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32" name="テキスト ボックス 31"/>
            <p:cNvSpPr txBox="1"/>
            <p:nvPr/>
          </p:nvSpPr>
          <p:spPr>
            <a:xfrm>
              <a:off x="6359325" y="1177255"/>
              <a:ext cx="1260000" cy="369595"/>
            </a:xfrm>
            <a:prstGeom prst="rect">
              <a:avLst/>
            </a:prstGeom>
            <a:ln/>
          </p:spPr>
          <p:style>
            <a:lnRef idx="2">
              <a:schemeClr val="accent1"/>
            </a:lnRef>
            <a:fillRef idx="1">
              <a:schemeClr val="lt1"/>
            </a:fillRef>
            <a:effectRef idx="0">
              <a:schemeClr val="accent1"/>
            </a:effectRef>
            <a:fontRef idx="minor">
              <a:schemeClr val="dk1"/>
            </a:fontRef>
          </p:style>
          <p:txBody>
            <a:bodyPr wrap="square" lIns="0" r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広域性の確保</a:t>
              </a:r>
              <a:endParaRPr kumimoji="1" lang="en-US" altLang="ja-JP" sz="11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39" name="テキスト ボックス 38"/>
            <p:cNvSpPr txBox="1"/>
            <p:nvPr/>
          </p:nvSpPr>
          <p:spPr>
            <a:xfrm>
              <a:off x="6359325" y="1582688"/>
              <a:ext cx="1260000" cy="369595"/>
            </a:xfrm>
            <a:prstGeom prst="rect">
              <a:avLst/>
            </a:prstGeom>
            <a:ln/>
          </p:spPr>
          <p:style>
            <a:lnRef idx="2">
              <a:schemeClr val="accent1"/>
            </a:lnRef>
            <a:fillRef idx="1">
              <a:schemeClr val="lt1"/>
            </a:fillRef>
            <a:effectRef idx="0">
              <a:schemeClr val="accent1"/>
            </a:effectRef>
            <a:fontRef idx="minor">
              <a:schemeClr val="dk1"/>
            </a:fontRef>
          </p:style>
          <p:txBody>
            <a:bodyPr wrap="square" lIns="0" r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一体性の確保</a:t>
              </a:r>
              <a:endParaRPr kumimoji="1" lang="en-US" altLang="ja-JP" sz="11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41" name="テキスト ボックス 40"/>
            <p:cNvSpPr txBox="1"/>
            <p:nvPr/>
          </p:nvSpPr>
          <p:spPr>
            <a:xfrm>
              <a:off x="6360588" y="2014736"/>
              <a:ext cx="1260000" cy="369595"/>
            </a:xfrm>
            <a:prstGeom prst="rect">
              <a:avLst/>
            </a:prstGeom>
            <a:ln/>
          </p:spPr>
          <p:style>
            <a:lnRef idx="2">
              <a:schemeClr val="accent1"/>
            </a:lnRef>
            <a:fillRef idx="1">
              <a:schemeClr val="lt1"/>
            </a:fillRef>
            <a:effectRef idx="0">
              <a:schemeClr val="accent1"/>
            </a:effectRef>
            <a:fontRef idx="minor">
              <a:schemeClr val="dk1"/>
            </a:fontRef>
          </p:style>
          <p:txBody>
            <a:bodyPr wrap="square" lIns="0" r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スピード感の向上</a:t>
              </a:r>
              <a:endParaRPr kumimoji="1" lang="en-US" altLang="ja-JP" sz="11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42" name="テキスト ボックス 41"/>
            <p:cNvSpPr txBox="1"/>
            <p:nvPr/>
          </p:nvSpPr>
          <p:spPr>
            <a:xfrm>
              <a:off x="6360588" y="2446784"/>
              <a:ext cx="1260000" cy="369595"/>
            </a:xfrm>
            <a:prstGeom prst="rect">
              <a:avLst/>
            </a:prstGeom>
            <a:ln/>
          </p:spPr>
          <p:style>
            <a:lnRef idx="2">
              <a:schemeClr val="accent1"/>
            </a:lnRef>
            <a:fillRef idx="1">
              <a:schemeClr val="lt1"/>
            </a:fillRef>
            <a:effectRef idx="0">
              <a:schemeClr val="accent1"/>
            </a:effectRef>
            <a:fontRef idx="minor">
              <a:schemeClr val="dk1"/>
            </a:fontRef>
          </p:style>
          <p:txBody>
            <a:bodyPr wrap="square" lIns="0" r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重点投資の徹底</a:t>
              </a:r>
              <a:endParaRPr kumimoji="1" lang="en-US" altLang="ja-JP" sz="11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43" name="角丸四角形 42"/>
            <p:cNvSpPr/>
            <p:nvPr/>
          </p:nvSpPr>
          <p:spPr>
            <a:xfrm>
              <a:off x="6337192" y="741979"/>
              <a:ext cx="1260000" cy="288000"/>
            </a:xfrm>
            <a:prstGeom prst="roundRect">
              <a:avLst/>
            </a:prstGeom>
            <a:ln/>
            <a:effectLst>
              <a:outerShdw blurRad="50800" dist="38100" dir="2700000" algn="tl" rotWithShape="0">
                <a:prstClr val="black">
                  <a:alpha val="40000"/>
                </a:prstClr>
              </a:outerShdw>
            </a:effectLst>
          </p:spPr>
          <p:style>
            <a:lnRef idx="1">
              <a:schemeClr val="accent1"/>
            </a:lnRef>
            <a:fillRef idx="2">
              <a:schemeClr val="accent1"/>
            </a:fillRef>
            <a:effectRef idx="1">
              <a:schemeClr val="accent1"/>
            </a:effectRef>
            <a:fontRef idx="minor">
              <a:schemeClr val="dk1"/>
            </a:fontRef>
          </p:style>
          <p:txBody>
            <a:bodyPr lIns="51429"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期待される効果</a:t>
              </a:r>
            </a:p>
          </p:txBody>
        </p:sp>
        <p:sp>
          <p:nvSpPr>
            <p:cNvPr id="44" name="テキスト ボックス 43"/>
            <p:cNvSpPr txBox="1"/>
            <p:nvPr/>
          </p:nvSpPr>
          <p:spPr>
            <a:xfrm>
              <a:off x="8286843" y="620688"/>
              <a:ext cx="533629" cy="2376000"/>
            </a:xfrm>
            <a:prstGeom prst="rect">
              <a:avLst/>
            </a:prstGeom>
            <a:noFill/>
            <a:ln>
              <a:noFill/>
            </a:ln>
          </p:spPr>
          <p:style>
            <a:lnRef idx="1">
              <a:schemeClr val="dk1"/>
            </a:lnRef>
            <a:fillRef idx="2">
              <a:schemeClr val="dk1"/>
            </a:fillRef>
            <a:effectRef idx="1">
              <a:schemeClr val="dk1"/>
            </a:effectRef>
            <a:fontRef idx="minor">
              <a:schemeClr val="dk1"/>
            </a:fontRef>
          </p:style>
          <p:txBody>
            <a:bodyPr vert="eaVert"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副首都・大阪の確立</a:t>
              </a:r>
              <a:endParaRPr kumimoji="1" lang="en-US" altLang="ja-JP" sz="16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45" name="二等辺三角形 44"/>
            <p:cNvSpPr/>
            <p:nvPr/>
          </p:nvSpPr>
          <p:spPr>
            <a:xfrm rot="5400000">
              <a:off x="7333321" y="1849039"/>
              <a:ext cx="1247579" cy="329603"/>
            </a:xfrm>
            <a:prstGeom prst="triangle">
              <a:avLst/>
            </a:prstGeom>
            <a:solidFill>
              <a:schemeClr val="bg1">
                <a:lumMod val="85000"/>
              </a:schemeClr>
            </a:solidFill>
            <a:ln w="9525">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srgbClr val="002060"/>
                </a:solidFill>
                <a:effectLst/>
                <a:uLnTx/>
                <a:uFillTx/>
                <a:latin typeface="BIZ UDPゴシック" panose="020B0400000000000000" pitchFamily="50" charset="-128"/>
                <a:ea typeface="BIZ UDPゴシック" panose="020B0400000000000000" pitchFamily="50" charset="-128"/>
                <a:cs typeface="+mn-cs"/>
              </a:endParaRPr>
            </a:p>
          </p:txBody>
        </p:sp>
        <p:sp>
          <p:nvSpPr>
            <p:cNvPr id="46" name="テキスト ボックス 45"/>
            <p:cNvSpPr txBox="1"/>
            <p:nvPr/>
          </p:nvSpPr>
          <p:spPr>
            <a:xfrm>
              <a:off x="7855652" y="1016463"/>
              <a:ext cx="256480" cy="1653195"/>
            </a:xfrm>
            <a:prstGeom prst="rect">
              <a:avLst/>
            </a:prstGeom>
            <a:noFill/>
          </p:spPr>
          <p:txBody>
            <a:bodyPr vert="eaVert" wrap="none" lIns="0" tIns="0" rIns="0" bIns="0" rtlCol="0">
              <a:spAutoFit/>
            </a:bodyPr>
            <a:lstStyle/>
            <a:p>
              <a:pPr marL="0" marR="0" lvl="0" indent="0" algn="l" defTabSz="914400" rtl="0" eaLnBrk="1" fontAlgn="auto" latinLnBrk="0" hangingPunct="1">
                <a:lnSpc>
                  <a:spcPts val="2000"/>
                </a:lnSpc>
                <a:spcBef>
                  <a:spcPts val="0"/>
                </a:spcBef>
                <a:spcAft>
                  <a:spcPts val="0"/>
                </a:spcAft>
                <a:buClrTx/>
                <a:buSzTx/>
                <a:buFontTx/>
                <a:buNone/>
                <a:tabLst/>
                <a:defRPr/>
              </a:pPr>
              <a:r>
                <a:rPr kumimoji="1" lang="ja-JP" altLang="en-US" sz="9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大阪の成長・発展をさらに加速</a:t>
              </a:r>
            </a:p>
          </p:txBody>
        </p:sp>
        <p:sp>
          <p:nvSpPr>
            <p:cNvPr id="47" name="角丸四角形 46"/>
            <p:cNvSpPr/>
            <p:nvPr/>
          </p:nvSpPr>
          <p:spPr>
            <a:xfrm>
              <a:off x="252204" y="3474000"/>
              <a:ext cx="2568095" cy="252000"/>
            </a:xfrm>
            <a:prstGeom prst="roundRect">
              <a:avLst/>
            </a:prstGeom>
            <a:solidFill>
              <a:schemeClr val="tx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1429"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　</a:t>
              </a:r>
              <a:r>
                <a:rPr kumimoji="1" lang="ja-JP" altLang="en-US" sz="1050"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副首都推進本部（大阪府市）会議</a:t>
              </a:r>
            </a:p>
          </p:txBody>
        </p:sp>
        <p:sp>
          <p:nvSpPr>
            <p:cNvPr id="48" name="角丸四角形 47"/>
            <p:cNvSpPr/>
            <p:nvPr/>
          </p:nvSpPr>
          <p:spPr>
            <a:xfrm>
              <a:off x="5051988" y="3420000"/>
              <a:ext cx="3996000" cy="3204000"/>
            </a:xfrm>
            <a:prstGeom prst="roundRect">
              <a:avLst>
                <a:gd name="adj" fmla="val 3152"/>
              </a:avLst>
            </a:prstGeom>
            <a:solidFill>
              <a:schemeClr val="accent1">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tIns="0" rIns="36000"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05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05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228600" marR="0" lvl="0" indent="-228600" algn="l" defTabSz="914400" rtl="0" eaLnBrk="1" fontAlgn="auto" latinLnBrk="0" hangingPunct="1">
                <a:lnSpc>
                  <a:spcPct val="100000"/>
                </a:lnSpc>
                <a:spcBef>
                  <a:spcPts val="0"/>
                </a:spcBef>
                <a:spcAft>
                  <a:spcPts val="0"/>
                </a:spcAft>
                <a:buClrTx/>
                <a:buSzTx/>
                <a:buFont typeface="+mj-ea"/>
                <a:buAutoNum type="circleNumDbPlain"/>
                <a:tabLst/>
                <a:defRPr/>
              </a:pPr>
              <a:endParaRPr kumimoji="1" lang="en-US" altLang="ja-JP" sz="105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228600" marR="0" lvl="0" indent="-228600" algn="l" defTabSz="914400" rtl="0" eaLnBrk="1" fontAlgn="auto" latinLnBrk="0" hangingPunct="1">
                <a:lnSpc>
                  <a:spcPct val="100000"/>
                </a:lnSpc>
                <a:spcBef>
                  <a:spcPts val="0"/>
                </a:spcBef>
                <a:spcAft>
                  <a:spcPts val="0"/>
                </a:spcAft>
                <a:buClrTx/>
                <a:buSzTx/>
                <a:buFont typeface="+mj-ea"/>
                <a:buAutoNum type="circleNumDbPlain"/>
                <a:tabLst/>
                <a:defRPr/>
              </a:pPr>
              <a:endParaRPr kumimoji="1" lang="en-US" altLang="ja-JP" sz="105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228600" marR="0" lvl="0" indent="-228600" algn="l" defTabSz="914400" rtl="0" eaLnBrk="1" fontAlgn="auto" latinLnBrk="0" hangingPunct="1">
                <a:lnSpc>
                  <a:spcPct val="100000"/>
                </a:lnSpc>
                <a:spcBef>
                  <a:spcPts val="0"/>
                </a:spcBef>
                <a:spcAft>
                  <a:spcPts val="0"/>
                </a:spcAft>
                <a:buClrTx/>
                <a:buSzTx/>
                <a:buFont typeface="+mj-ea"/>
                <a:buAutoNum type="circleNumDbPlain"/>
                <a:tabLst/>
                <a:defRPr/>
              </a:pPr>
              <a:endParaRPr kumimoji="1" lang="en-US" altLang="ja-JP" sz="105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228600" marR="0" lvl="0" indent="-228600" algn="l" defTabSz="914400" rtl="0" eaLnBrk="1" fontAlgn="auto" latinLnBrk="0" hangingPunct="1">
                <a:lnSpc>
                  <a:spcPct val="100000"/>
                </a:lnSpc>
                <a:spcBef>
                  <a:spcPts val="0"/>
                </a:spcBef>
                <a:spcAft>
                  <a:spcPts val="0"/>
                </a:spcAft>
                <a:buClrTx/>
                <a:buSzTx/>
                <a:buFont typeface="+mj-ea"/>
                <a:buAutoNum type="circleNumDbPlain"/>
                <a:tabLst/>
                <a:defRPr/>
              </a:pPr>
              <a:r>
                <a:rPr kumimoji="1" lang="ja-JP" altLang="en-US" sz="105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機関等の共同設置等</a:t>
              </a:r>
              <a:r>
                <a:rPr kumimoji="1" lang="en-US" altLang="ja-JP" sz="105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
              </a:r>
              <a:br>
                <a:rPr kumimoji="1" lang="en-US" altLang="ja-JP" sz="105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br>
              <a:r>
                <a:rPr kumimoji="1" lang="ja-JP" altLang="en-US" sz="10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 </a:t>
              </a:r>
              <a:r>
                <a:rPr kumimoji="1" lang="zh-TW" altLang="en-US" sz="10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副首都推進局、</a:t>
              </a:r>
              <a:r>
                <a:rPr kumimoji="1" lang="en-US" altLang="zh-TW" sz="10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IR</a:t>
              </a:r>
              <a:r>
                <a:rPr kumimoji="1" lang="zh-TW" altLang="en-US" sz="10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推進局、大阪港湾局、大阪都市計画局、</a:t>
              </a:r>
              <a:r>
                <a:rPr kumimoji="1" lang="en-US" altLang="zh-TW" sz="10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
              </a:r>
              <a:br>
                <a:rPr kumimoji="1" lang="en-US" altLang="zh-TW" sz="10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br>
              <a:r>
                <a:rPr kumimoji="1" lang="ja-JP" altLang="en-US" sz="10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　</a:t>
              </a:r>
              <a:r>
                <a:rPr kumimoji="1" lang="zh-TW" altLang="en-US" sz="10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万博推進局</a:t>
              </a:r>
              <a:r>
                <a:rPr kumimoji="1" lang="en-US" altLang="zh-TW" sz="10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
              </a:r>
              <a:br>
                <a:rPr kumimoji="1" lang="en-US" altLang="zh-TW" sz="10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br>
              <a:r>
                <a:rPr kumimoji="1" lang="ja-JP" altLang="en-US" sz="10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 大阪健康安全基盤研究所、大阪産業技術研究所、公立大</a:t>
              </a:r>
              <a:r>
                <a:rPr kumimoji="1" lang="en-US" altLang="ja-JP" sz="10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
              </a:r>
              <a:br>
                <a:rPr kumimoji="1" lang="en-US" altLang="ja-JP" sz="10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br>
              <a:r>
                <a:rPr kumimoji="1" lang="en-US" altLang="ja-JP" sz="10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  </a:t>
              </a:r>
              <a:r>
                <a:rPr kumimoji="1" lang="ja-JP" altLang="en-US" sz="10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学法人大阪、大阪観光局、大阪信用保証協会、大阪産業局</a:t>
              </a:r>
              <a:endParaRPr kumimoji="1" lang="en-US" altLang="ja-JP" sz="10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228600" marR="0" lvl="0" indent="-228600" algn="l" defTabSz="914400" rtl="0" eaLnBrk="1" fontAlgn="auto" latinLnBrk="0" hangingPunct="1">
                <a:lnSpc>
                  <a:spcPct val="100000"/>
                </a:lnSpc>
                <a:spcBef>
                  <a:spcPts val="0"/>
                </a:spcBef>
                <a:spcAft>
                  <a:spcPts val="0"/>
                </a:spcAft>
                <a:buClrTx/>
                <a:buSzTx/>
                <a:buFont typeface="+mj-ea"/>
                <a:buAutoNum type="circleNumDbPlain"/>
                <a:tabLst/>
                <a:defRPr/>
              </a:pPr>
              <a:endParaRPr kumimoji="1" lang="en-US" altLang="ja-JP" sz="2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228600" marR="0" lvl="0" indent="-228600" algn="l" defTabSz="914400" rtl="0" eaLnBrk="1" fontAlgn="auto" latinLnBrk="0" hangingPunct="1">
                <a:lnSpc>
                  <a:spcPct val="100000"/>
                </a:lnSpc>
                <a:spcBef>
                  <a:spcPts val="0"/>
                </a:spcBef>
                <a:spcAft>
                  <a:spcPts val="0"/>
                </a:spcAft>
                <a:buClrTx/>
                <a:buSzTx/>
                <a:buFont typeface="+mj-ea"/>
                <a:buAutoNum type="circleNumDbPlain"/>
                <a:tabLst/>
                <a:defRPr/>
              </a:pPr>
              <a:r>
                <a:rPr kumimoji="1" lang="ja-JP" altLang="en-US" sz="105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事務の委託を</a:t>
              </a:r>
              <a:r>
                <a:rPr kumimoji="1" lang="ja-JP" altLang="en-US" sz="105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実施</a:t>
              </a:r>
              <a:r>
                <a:rPr kumimoji="1" lang="en-US" altLang="ja-JP" sz="105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
              </a:r>
              <a:br>
                <a:rPr kumimoji="1" lang="en-US" altLang="ja-JP" sz="105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br>
              <a:r>
                <a:rPr kumimoji="1" lang="ja-JP" altLang="en-US" sz="10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 大阪の成長に向けた戦略の</a:t>
              </a:r>
              <a:r>
                <a:rPr kumimoji="1" lang="ja-JP" altLang="en-US" sz="10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策定。</a:t>
              </a:r>
              <a:r>
                <a:rPr kumimoji="1" lang="en-US" altLang="ja-JP" sz="10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
              </a:r>
              <a:br>
                <a:rPr kumimoji="1" lang="en-US" altLang="ja-JP" sz="10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br>
              <a:r>
                <a:rPr kumimoji="1" lang="ja-JP" altLang="en-US" sz="10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 大阪の成長・発展に必要な広域的な都市計画の</a:t>
              </a:r>
              <a:r>
                <a:rPr kumimoji="1" lang="ja-JP" altLang="en-US" sz="10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権限。</a:t>
              </a:r>
              <a:endParaRPr kumimoji="1" lang="en-US" altLang="ja-JP" sz="10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p:txBody>
        </p:sp>
        <p:sp>
          <p:nvSpPr>
            <p:cNvPr id="49" name="正方形/長方形 48"/>
            <p:cNvSpPr/>
            <p:nvPr/>
          </p:nvSpPr>
          <p:spPr>
            <a:xfrm>
              <a:off x="5148064" y="3782140"/>
              <a:ext cx="3852000" cy="458595"/>
            </a:xfrm>
            <a:prstGeom prst="rect">
              <a:avLst/>
            </a:prstGeom>
            <a:solidFill>
              <a:schemeClr val="bg1"/>
            </a:solidFill>
            <a:ln w="19050">
              <a:solidFill>
                <a:schemeClr val="accent1"/>
              </a:solidFill>
              <a:prstDash val="sysDash"/>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地方自治法の協議会の設置、機関等の共同設置や事務委託・法人の新設又は合併から、最適な手法を</a:t>
              </a: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選択。</a:t>
              </a:r>
              <a:endPar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50" name="角丸四角形 49"/>
            <p:cNvSpPr/>
            <p:nvPr/>
          </p:nvSpPr>
          <p:spPr>
            <a:xfrm>
              <a:off x="5123474" y="3474000"/>
              <a:ext cx="2568095" cy="252000"/>
            </a:xfrm>
            <a:prstGeom prst="roundRect">
              <a:avLst/>
            </a:prstGeom>
            <a:solidFill>
              <a:schemeClr val="tx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1429"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　</a:t>
              </a:r>
              <a:r>
                <a:rPr kumimoji="1" lang="ja-JP" altLang="en-US" sz="1050"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府市が一体的に取り組む事務等</a:t>
              </a:r>
            </a:p>
          </p:txBody>
        </p:sp>
        <p:sp>
          <p:nvSpPr>
            <p:cNvPr id="51" name="テキスト ボックス 50"/>
            <p:cNvSpPr txBox="1"/>
            <p:nvPr/>
          </p:nvSpPr>
          <p:spPr>
            <a:xfrm>
              <a:off x="209674" y="528290"/>
              <a:ext cx="1723243" cy="278433"/>
            </a:xfrm>
            <a:prstGeom prst="rect">
              <a:avLst/>
            </a:prstGeom>
            <a:solidFill>
              <a:schemeClr val="tx2"/>
            </a:solidFill>
            <a:effectLst>
              <a:outerShdw blurRad="50800" dist="38100" dir="2700000" algn="tl"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条例の基本的な考え方</a:t>
              </a:r>
            </a:p>
          </p:txBody>
        </p:sp>
        <p:sp>
          <p:nvSpPr>
            <p:cNvPr id="52" name="テキスト ボックス 51"/>
            <p:cNvSpPr txBox="1"/>
            <p:nvPr/>
          </p:nvSpPr>
          <p:spPr>
            <a:xfrm>
              <a:off x="209674" y="3068960"/>
              <a:ext cx="1385073" cy="278433"/>
            </a:xfrm>
            <a:prstGeom prst="rect">
              <a:avLst/>
            </a:prstGeom>
            <a:solidFill>
              <a:schemeClr val="tx2"/>
            </a:solidFill>
            <a:effectLst>
              <a:outerShdw blurRad="50800" dist="38100" dir="2700000" algn="tl"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主な条例の概要</a:t>
              </a:r>
            </a:p>
          </p:txBody>
        </p:sp>
        <p:sp>
          <p:nvSpPr>
            <p:cNvPr id="53" name="正方形/長方形 52"/>
            <p:cNvSpPr/>
            <p:nvPr/>
          </p:nvSpPr>
          <p:spPr>
            <a:xfrm>
              <a:off x="5305425" y="5685578"/>
              <a:ext cx="3573554" cy="900000"/>
            </a:xfrm>
            <a:prstGeom prst="rect">
              <a:avLst/>
            </a:prstGeom>
            <a:solidFill>
              <a:schemeClr val="bg1"/>
            </a:solidFill>
            <a:ln w="127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51429" rIns="51429" rtlCol="0" anchor="ctr"/>
            <a:lstStyle/>
            <a:p>
              <a:pPr marL="0" marR="0" lvl="0" indent="0" algn="l" defTabSz="914400" rtl="0" eaLnBrk="1" fontAlgn="auto" latinLnBrk="0" hangingPunct="1">
                <a:lnSpc>
                  <a:spcPts val="9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マスタープラン（都市計画区域の整備、開発及び保全の方針）</a:t>
              </a:r>
              <a:endParaRPr kumimoji="1"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ts val="9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区域区分</a:t>
              </a:r>
              <a:endParaRPr kumimoji="1"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ts val="9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都市再生特別地区</a:t>
              </a:r>
              <a:endParaRPr kumimoji="1"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ts val="9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臨港地区（国際戦略港湾）</a:t>
              </a:r>
              <a:endParaRPr kumimoji="1"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ts val="9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一般国道・自動車専用道路等</a:t>
              </a:r>
              <a:endParaRPr kumimoji="1"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ts val="9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都市高速鉄道</a:t>
              </a:r>
              <a:endParaRPr kumimoji="1"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ts val="9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一団地の官公庁施設又はその予定区域</a:t>
              </a:r>
              <a:endParaRPr kumimoji="1"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grpSp>
      <p:sp>
        <p:nvSpPr>
          <p:cNvPr id="30" name="スライド番号プレースホルダー 3"/>
          <p:cNvSpPr txBox="1">
            <a:spLocks/>
          </p:cNvSpPr>
          <p:nvPr/>
        </p:nvSpPr>
        <p:spPr>
          <a:xfrm>
            <a:off x="8640000" y="6552000"/>
            <a:ext cx="432000" cy="288000"/>
          </a:xfrm>
          <a:prstGeom prst="rect">
            <a:avLst/>
          </a:prstGeom>
        </p:spPr>
        <p:txBody>
          <a:bodyPr vert="horz" lIns="36000" tIns="36000" rIns="36000" bIns="36000" rtlCol="0" anchor="ctr"/>
          <a:lstStyle>
            <a:defPPr>
              <a:defRPr lang="ja-JP"/>
            </a:defPPr>
            <a:lvl1pPr marL="0" algn="r" defTabSz="914400" rtl="0" eaLnBrk="1" latinLnBrk="0" hangingPunct="1">
              <a:defRPr kumimoji="1" sz="14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138CA411-231B-42B9-AF63-97A64194AA60}" type="slidenum">
              <a:rPr lang="ja-JP" altLang="en-US" smtClean="0"/>
              <a:pPr/>
              <a:t>108</a:t>
            </a:fld>
            <a:endParaRPr lang="ja-JP" altLang="en-US" dirty="0"/>
          </a:p>
        </p:txBody>
      </p:sp>
    </p:spTree>
    <p:extLst>
      <p:ext uri="{BB962C8B-B14F-4D97-AF65-F5344CB8AC3E}">
        <p14:creationId xmlns:p14="http://schemas.microsoft.com/office/powerpoint/2010/main" val="363861988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角丸四角形 2"/>
          <p:cNvSpPr/>
          <p:nvPr/>
        </p:nvSpPr>
        <p:spPr>
          <a:xfrm>
            <a:off x="4705350" y="5024300"/>
            <a:ext cx="4403154" cy="1679584"/>
          </a:xfrm>
          <a:prstGeom prst="roundRect">
            <a:avLst>
              <a:gd name="adj" fmla="val 6001"/>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cxnSp>
        <p:nvCxnSpPr>
          <p:cNvPr id="4" name="直線コネクタ 3"/>
          <p:cNvCxnSpPr/>
          <p:nvPr/>
        </p:nvCxnSpPr>
        <p:spPr>
          <a:xfrm>
            <a:off x="252480" y="542605"/>
            <a:ext cx="864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テキスト ボックス 4"/>
          <p:cNvSpPr txBox="1"/>
          <p:nvPr/>
        </p:nvSpPr>
        <p:spPr>
          <a:xfrm>
            <a:off x="275531" y="559271"/>
            <a:ext cx="718978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他都市を上回る、広域自治体（大阪府）と政令指定都市（大阪市）の連携を</a:t>
            </a:r>
            <a:r>
              <a:rPr kumimoji="1" lang="ja-JP" altLang="en-US" sz="16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実現。</a:t>
            </a:r>
            <a:endParaRPr kumimoji="1" lang="ja-JP" altLang="en-US" sz="16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24" name="角丸四角形 23"/>
          <p:cNvSpPr/>
          <p:nvPr/>
        </p:nvSpPr>
        <p:spPr>
          <a:xfrm>
            <a:off x="144000" y="72000"/>
            <a:ext cx="6120000" cy="432000"/>
          </a:xfrm>
          <a:prstGeom prst="roundRect">
            <a:avLst/>
          </a:prstGeom>
          <a:solidFill>
            <a:schemeClr val="accent4">
              <a:lumMod val="60000"/>
              <a:lumOff val="40000"/>
            </a:schemeClr>
          </a:solidFill>
          <a:effectLst>
            <a:innerShdw blurRad="63500" dist="50800" dir="2700000">
              <a:prstClr val="black">
                <a:alpha val="50000"/>
              </a:prstClr>
            </a:innerShdw>
          </a:effectLst>
        </p:spPr>
        <p:style>
          <a:lnRef idx="3">
            <a:schemeClr val="lt1"/>
          </a:lnRef>
          <a:fillRef idx="1">
            <a:schemeClr val="accent4"/>
          </a:fillRef>
          <a:effectRef idx="1">
            <a:schemeClr val="accent4"/>
          </a:effectRef>
          <a:fontRef idx="minor">
            <a:schemeClr val="lt1"/>
          </a:fontRef>
        </p:style>
        <p:txBody>
          <a:bodyPr lIns="108000" tIns="36000" rIns="36000" bIns="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【HOW</a:t>
            </a:r>
            <a:r>
              <a:rPr kumimoji="1" lang="ja-JP" altLang="en-US" sz="1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１－①</a:t>
            </a:r>
            <a:r>
              <a:rPr kumimoji="1" lang="en-US" altLang="ja-JP" sz="1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府市</a:t>
            </a:r>
            <a:r>
              <a:rPr kumimoji="1" lang="ja-JP" altLang="en-US" sz="18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連携の更なる強化／</a:t>
            </a:r>
            <a:r>
              <a:rPr kumimoji="1" lang="ja-JP" altLang="en-US" sz="1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連携体制の構築</a:t>
            </a:r>
          </a:p>
        </p:txBody>
      </p:sp>
      <p:sp>
        <p:nvSpPr>
          <p:cNvPr id="26" name="角丸四角形 25"/>
          <p:cNvSpPr/>
          <p:nvPr/>
        </p:nvSpPr>
        <p:spPr>
          <a:xfrm>
            <a:off x="2662836" y="1695470"/>
            <a:ext cx="180000" cy="2461151"/>
          </a:xfrm>
          <a:prstGeom prst="roundRect">
            <a:avLst/>
          </a:prstGeom>
          <a:noFill/>
          <a:ln w="12700">
            <a:solidFill>
              <a:srgbClr val="FF0000"/>
            </a:solidFill>
            <a:prstDash val="dash"/>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27" name="テキスト ボックス 26"/>
          <p:cNvSpPr txBox="1"/>
          <p:nvPr/>
        </p:nvSpPr>
        <p:spPr>
          <a:xfrm>
            <a:off x="516883" y="1095343"/>
            <a:ext cx="3401893"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「指定都市都道府県調整会議」の開催回数</a:t>
            </a:r>
            <a:endParaRPr kumimoji="1" lang="en-US" altLang="ja-JP"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（他都市比較／</a:t>
            </a:r>
            <a:r>
              <a:rPr kumimoji="1" lang="en-US" altLang="ja-JP"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5</a:t>
            </a:r>
            <a:r>
              <a:rPr kumimoji="1"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ヵ年累計）</a:t>
            </a:r>
          </a:p>
        </p:txBody>
      </p:sp>
      <p:sp>
        <p:nvSpPr>
          <p:cNvPr id="28" name="テキスト ボックス 27"/>
          <p:cNvSpPr txBox="1"/>
          <p:nvPr/>
        </p:nvSpPr>
        <p:spPr>
          <a:xfrm>
            <a:off x="4788024" y="3341689"/>
            <a:ext cx="373371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２）大阪府・大阪市間の派遣職員と併任職員数の推移</a:t>
            </a:r>
          </a:p>
        </p:txBody>
      </p:sp>
      <p:sp>
        <p:nvSpPr>
          <p:cNvPr id="30" name="テキスト ボックス 29"/>
          <p:cNvSpPr txBox="1"/>
          <p:nvPr/>
        </p:nvSpPr>
        <p:spPr>
          <a:xfrm>
            <a:off x="4788024" y="4995724"/>
            <a:ext cx="4320479" cy="17594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3</a:t>
            </a:r>
            <a:r>
              <a:rPr kumimoji="1" lang="ja-JP" altLang="en-US" sz="12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）組織の共同</a:t>
            </a:r>
            <a:r>
              <a:rPr kumimoji="1" lang="ja-JP" altLang="en-US" sz="1200" b="1"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mn-cs"/>
              </a:rPr>
              <a:t>設置</a:t>
            </a:r>
            <a:endParaRPr kumimoji="1" lang="en-US" altLang="ja-JP" sz="1200" b="1"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1" lang="ja-JP" altLang="en-US" sz="11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mn-cs"/>
              </a:rPr>
              <a:t>　・</a:t>
            </a:r>
            <a:r>
              <a:rPr kumimoji="1" lang="ja-JP" altLang="en-US" sz="1100" b="1"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mn-cs"/>
              </a:rPr>
              <a:t>副首都推進局</a:t>
            </a:r>
            <a:r>
              <a:rPr kumimoji="1" lang="ja-JP" altLang="en-US" sz="11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mn-cs"/>
              </a:rPr>
              <a:t>：東西二極の一極を担う「副首都・大阪」の確立・発展</a:t>
            </a:r>
            <a:r>
              <a:rPr lang="en-US" altLang="ja-JP" sz="1100" dirty="0">
                <a:latin typeface="BIZ UDPゴシック" panose="020B0400000000000000" pitchFamily="50" charset="-128"/>
                <a:ea typeface="BIZ UDPゴシック" panose="020B0400000000000000" pitchFamily="50" charset="-128"/>
              </a:rPr>
              <a:t> </a:t>
            </a:r>
            <a:r>
              <a:rPr lang="en-US" altLang="ja-JP" sz="1100" dirty="0" smtClean="0">
                <a:latin typeface="BIZ UDPゴシック" panose="020B0400000000000000" pitchFamily="50" charset="-128"/>
                <a:ea typeface="BIZ UDPゴシック" panose="020B0400000000000000" pitchFamily="50" charset="-128"/>
              </a:rPr>
              <a:t> </a:t>
            </a:r>
            <a:br>
              <a:rPr lang="en-US" altLang="ja-JP" sz="1100" dirty="0" smtClean="0">
                <a:latin typeface="BIZ UDPゴシック" panose="020B0400000000000000" pitchFamily="50" charset="-128"/>
                <a:ea typeface="BIZ UDPゴシック" panose="020B0400000000000000" pitchFamily="50" charset="-128"/>
              </a:rPr>
            </a:br>
            <a:r>
              <a:rPr lang="en-US" altLang="ja-JP" sz="1100" dirty="0" smtClean="0">
                <a:latin typeface="BIZ UDPゴシック" panose="020B0400000000000000" pitchFamily="50" charset="-128"/>
                <a:ea typeface="BIZ UDPゴシック" panose="020B0400000000000000" pitchFamily="50" charset="-128"/>
              </a:rPr>
              <a:t>   </a:t>
            </a:r>
            <a:r>
              <a:rPr kumimoji="1" lang="ja-JP" altLang="en-US" sz="11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mn-cs"/>
              </a:rPr>
              <a:t>に向けた企画立案、様々な取組の推進や総合調整。</a:t>
            </a:r>
            <a:endParaRPr kumimoji="1" lang="en-US" altLang="ja-JP" sz="11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100"/>
              </a:spcBef>
              <a:spcAft>
                <a:spcPts val="0"/>
              </a:spcAft>
              <a:buClrTx/>
              <a:buSzTx/>
              <a:buFontTx/>
              <a:buNone/>
              <a:tabLst/>
              <a:defRPr/>
            </a:pPr>
            <a:r>
              <a:rPr kumimoji="1" lang="ja-JP" altLang="en-US"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　・</a:t>
            </a:r>
            <a:r>
              <a:rPr kumimoji="1" lang="en-US" altLang="ja-JP" sz="11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IR</a:t>
            </a:r>
            <a:r>
              <a:rPr kumimoji="1" lang="ja-JP" altLang="en-US" sz="11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推進局</a:t>
            </a:r>
            <a:r>
              <a:rPr kumimoji="1" lang="ja-JP" altLang="en-US"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a:t>
            </a:r>
            <a:r>
              <a:rPr kumimoji="1" lang="en-US" altLang="ja-JP"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IR</a:t>
            </a:r>
            <a:r>
              <a:rPr kumimoji="1" lang="ja-JP" altLang="en-US"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（統合型リゾート）の誘致に関する</a:t>
            </a:r>
            <a:r>
              <a:rPr kumimoji="1" lang="ja-JP" altLang="en-US" sz="11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mn-cs"/>
              </a:rPr>
              <a:t>事項。</a:t>
            </a:r>
            <a:r>
              <a:rPr kumimoji="1" lang="ja-JP" altLang="en-US"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　</a:t>
            </a:r>
            <a:endParaRPr kumimoji="1" lang="en-US" altLang="ja-JP"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100"/>
              </a:spcBef>
              <a:spcAft>
                <a:spcPts val="0"/>
              </a:spcAft>
              <a:buClrTx/>
              <a:buSzTx/>
              <a:buFontTx/>
              <a:buNone/>
              <a:tabLst/>
              <a:defRPr/>
            </a:pPr>
            <a:r>
              <a:rPr kumimoji="1" lang="ja-JP" altLang="en-US"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　・</a:t>
            </a:r>
            <a:r>
              <a:rPr kumimoji="1" lang="ja-JP" altLang="en-US" sz="11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大阪港湾局</a:t>
            </a:r>
            <a:r>
              <a:rPr kumimoji="1" lang="ja-JP" altLang="en-US"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：大阪港と府営港湾を一元</a:t>
            </a:r>
            <a:r>
              <a:rPr kumimoji="1" lang="ja-JP" altLang="en-US" sz="11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mn-cs"/>
              </a:rPr>
              <a:t>管理。</a:t>
            </a:r>
            <a:endParaRPr kumimoji="1" lang="en-US" altLang="ja-JP"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100"/>
              </a:spcBef>
              <a:spcAft>
                <a:spcPts val="0"/>
              </a:spcAft>
              <a:buClrTx/>
              <a:buSzTx/>
              <a:buFontTx/>
              <a:buNone/>
              <a:tabLst/>
              <a:defRPr/>
            </a:pPr>
            <a:r>
              <a:rPr kumimoji="1" lang="ja-JP" altLang="en-US"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　・</a:t>
            </a:r>
            <a:r>
              <a:rPr kumimoji="1" lang="ja-JP" altLang="en-US" sz="11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万博推進局</a:t>
            </a:r>
            <a:r>
              <a:rPr kumimoji="1" lang="ja-JP" altLang="en-US"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：博覧会協会や国、経済界と連携し、国家プロジェクト</a:t>
            </a:r>
            <a:r>
              <a:rPr kumimoji="1" lang="en-US" altLang="ja-JP"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
            </a:r>
            <a:br>
              <a:rPr kumimoji="1" lang="en-US" altLang="ja-JP"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br>
            <a:r>
              <a:rPr kumimoji="1" lang="ja-JP" altLang="en-US"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　</a:t>
            </a:r>
            <a:r>
              <a:rPr kumimoji="1" lang="ja-JP" altLang="en-US" sz="1100" b="0" i="0" u="none" strike="noStrike" kern="1200" cap="none" spc="0" normalizeH="0" noProof="0" dirty="0" smtClean="0">
                <a:ln>
                  <a:noFill/>
                </a:ln>
                <a:effectLst/>
                <a:uLnTx/>
                <a:uFillTx/>
                <a:latin typeface="BIZ UDPゴシック" panose="020B0400000000000000" pitchFamily="50" charset="-128"/>
                <a:ea typeface="BIZ UDPゴシック" panose="020B0400000000000000" pitchFamily="50" charset="-128"/>
                <a:cs typeface="+mn-cs"/>
              </a:rPr>
              <a:t> </a:t>
            </a:r>
            <a:r>
              <a:rPr kumimoji="1" lang="ja-JP" altLang="en-US" sz="11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mn-cs"/>
              </a:rPr>
              <a:t>で</a:t>
            </a:r>
            <a:r>
              <a:rPr kumimoji="1" lang="ja-JP" altLang="en-US"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ある万博の開催に向けた</a:t>
            </a:r>
            <a:r>
              <a:rPr kumimoji="1" lang="ja-JP" altLang="en-US" sz="11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mn-cs"/>
              </a:rPr>
              <a:t>準備。</a:t>
            </a:r>
            <a:endParaRPr kumimoji="1" lang="en-US" altLang="ja-JP"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100"/>
              </a:spcBef>
              <a:spcAft>
                <a:spcPts val="0"/>
              </a:spcAft>
              <a:buClrTx/>
              <a:buSzTx/>
              <a:buFontTx/>
              <a:buNone/>
              <a:tabLst/>
              <a:defRPr/>
            </a:pPr>
            <a:r>
              <a:rPr kumimoji="1" lang="ja-JP" altLang="en-US"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　・</a:t>
            </a:r>
            <a:r>
              <a:rPr kumimoji="1" lang="ja-JP" altLang="en-US" sz="11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大阪都市計画局</a:t>
            </a:r>
            <a:r>
              <a:rPr kumimoji="1" lang="ja-JP" altLang="en-US"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：大阪の成長や発展を支える大都市の</a:t>
            </a:r>
            <a:r>
              <a:rPr kumimoji="1" lang="ja-JP" altLang="en-US" sz="11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mn-cs"/>
              </a:rPr>
              <a:t>まちづくり</a:t>
            </a:r>
            <a:r>
              <a:rPr lang="en-US" altLang="ja-JP" sz="1100" dirty="0">
                <a:latin typeface="BIZ UDPゴシック" panose="020B0400000000000000" pitchFamily="50" charset="-128"/>
                <a:ea typeface="BIZ UDPゴシック" panose="020B0400000000000000" pitchFamily="50" charset="-128"/>
              </a:rPr>
              <a:t/>
            </a:r>
            <a:br>
              <a:rPr lang="en-US" altLang="ja-JP" sz="1100" dirty="0">
                <a:latin typeface="BIZ UDPゴシック" panose="020B0400000000000000" pitchFamily="50" charset="-128"/>
                <a:ea typeface="BIZ UDPゴシック" panose="020B0400000000000000" pitchFamily="50" charset="-128"/>
              </a:rPr>
            </a:br>
            <a:r>
              <a:rPr lang="en-US" altLang="ja-JP" sz="1100" dirty="0" smtClean="0">
                <a:latin typeface="BIZ UDPゴシック" panose="020B0400000000000000" pitchFamily="50" charset="-128"/>
                <a:ea typeface="BIZ UDPゴシック" panose="020B0400000000000000" pitchFamily="50" charset="-128"/>
              </a:rPr>
              <a:t>   </a:t>
            </a:r>
            <a:r>
              <a:rPr kumimoji="1" lang="ja-JP" altLang="en-US" sz="11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mn-cs"/>
              </a:rPr>
              <a:t>について</a:t>
            </a:r>
            <a:r>
              <a:rPr kumimoji="1" lang="ja-JP" altLang="en-US"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、広域的な視点から府市一体で</a:t>
            </a:r>
            <a:r>
              <a:rPr kumimoji="1" lang="ja-JP" altLang="en-US" sz="11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mn-cs"/>
              </a:rPr>
              <a:t>推進。</a:t>
            </a:r>
            <a:endParaRPr kumimoji="1" lang="en-US" altLang="ja-JP"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p:txBody>
      </p:sp>
      <p:sp>
        <p:nvSpPr>
          <p:cNvPr id="33" name="テキスト ボックス 32"/>
          <p:cNvSpPr txBox="1"/>
          <p:nvPr/>
        </p:nvSpPr>
        <p:spPr>
          <a:xfrm>
            <a:off x="593016" y="4396285"/>
            <a:ext cx="3588089" cy="195814"/>
          </a:xfrm>
          <a:prstGeom prst="rect">
            <a:avLst/>
          </a:prstGeom>
          <a:noFill/>
        </p:spPr>
        <p:txBody>
          <a:bodyPr wrap="none" lIns="36000" tIns="36000" rIns="36000" bIns="36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出典：指定</a:t>
            </a:r>
            <a:r>
              <a:rPr kumimoji="1" lang="ja-JP" altLang="en-US"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都市都道府県調整会議の開催状況（</a:t>
            </a:r>
            <a:r>
              <a:rPr kumimoji="1" lang="en-US" altLang="ja-JP"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2016.4</a:t>
            </a:r>
            <a:r>
              <a:rPr kumimoji="1" lang="ja-JP" altLang="en-US"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en-US" altLang="ja-JP"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2020.12</a:t>
            </a:r>
            <a:r>
              <a:rPr kumimoji="1" lang="ja-JP" altLang="en-US"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）（総務省）</a:t>
            </a:r>
          </a:p>
        </p:txBody>
      </p:sp>
      <p:sp>
        <p:nvSpPr>
          <p:cNvPr id="34" name="正方形/長方形 33"/>
          <p:cNvSpPr/>
          <p:nvPr/>
        </p:nvSpPr>
        <p:spPr>
          <a:xfrm>
            <a:off x="396508" y="4915619"/>
            <a:ext cx="3910653" cy="1542336"/>
          </a:xfrm>
          <a:prstGeom prst="rect">
            <a:avLst/>
          </a:prstGeom>
          <a:ln>
            <a:solidFill>
              <a:schemeClr val="tx1"/>
            </a:solidFill>
            <a:prstDash val="dash"/>
          </a:ln>
        </p:spPr>
        <p:txBody>
          <a:bodyPr wrap="square" lIns="36000" tIns="36000" rIns="36000" bIns="36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itchFamily="50" charset="-128"/>
              </a:rPr>
              <a:t>※</a:t>
            </a:r>
            <a:r>
              <a:rPr kumimoji="1" lang="ja-JP" altLang="en-US" sz="11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itchFamily="50" charset="-128"/>
              </a:rPr>
              <a:t>　「指定都市都道府県調整会議」とは</a:t>
            </a:r>
            <a:endParaRPr kumimoji="1" lang="en-US" altLang="ja-JP" sz="11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itchFamily="50" charset="-128"/>
              </a:rPr>
              <a:t>　　　　　　　　　　・・・　副首都推進本部会議との関係</a:t>
            </a:r>
            <a:endParaRPr kumimoji="1" lang="en-US" altLang="ja-JP" sz="11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itchFamily="50" charset="-128"/>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itchFamily="50" charset="-128"/>
              </a:rPr>
              <a:t>指定都市と都道府県の二重行政の問題を解消し、事務処理を調整するための協議の場として、</a:t>
            </a:r>
            <a:r>
              <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itchFamily="50" charset="-128"/>
              </a:rPr>
              <a:t>2016</a:t>
            </a: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itchFamily="50" charset="-128"/>
              </a:rPr>
              <a:t>年の地方自治法の改正により創設された制度。</a:t>
            </a:r>
            <a:endPar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itchFamily="50" charset="-128"/>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itchFamily="50" charset="-128"/>
              </a:rPr>
              <a:t>大阪府と大阪市においては、府と市の事務の処理について必要な協議を行うときは、副首都推進本部会議を指定都市都道府県調整会議と位置付けて開催している。</a:t>
            </a:r>
          </a:p>
        </p:txBody>
      </p:sp>
      <p:sp>
        <p:nvSpPr>
          <p:cNvPr id="35" name="テキスト ボックス 34"/>
          <p:cNvSpPr txBox="1"/>
          <p:nvPr/>
        </p:nvSpPr>
        <p:spPr>
          <a:xfrm>
            <a:off x="4508500" y="898153"/>
            <a:ext cx="4320480" cy="4462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１）府県・県庁所在地</a:t>
            </a:r>
            <a:r>
              <a:rPr kumimoji="1" lang="ja-JP" altLang="en-US" sz="12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政令</a:t>
            </a:r>
            <a:r>
              <a:rPr lang="ja-JP" altLang="en-US" sz="1200" b="1" dirty="0">
                <a:solidFill>
                  <a:prstClr val="black"/>
                </a:solidFill>
                <a:latin typeface="BIZ UDPゴシック" panose="020B0400000000000000" pitchFamily="50" charset="-128"/>
                <a:ea typeface="BIZ UDPゴシック" panose="020B0400000000000000" pitchFamily="50" charset="-128"/>
              </a:rPr>
              <a:t>指定</a:t>
            </a:r>
            <a:r>
              <a:rPr lang="ja-JP" altLang="en-US" sz="1200" b="1" dirty="0" smtClean="0">
                <a:solidFill>
                  <a:prstClr val="black"/>
                </a:solidFill>
                <a:latin typeface="BIZ UDPゴシック" panose="020B0400000000000000" pitchFamily="50" charset="-128"/>
                <a:ea typeface="BIZ UDPゴシック" panose="020B0400000000000000" pitchFamily="50" charset="-128"/>
              </a:rPr>
              <a:t>都</a:t>
            </a:r>
            <a:r>
              <a:rPr kumimoji="1" lang="ja-JP" altLang="en-US" sz="12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市間</a:t>
            </a:r>
            <a:r>
              <a:rPr kumimoji="1" lang="ja-JP" altLang="en-US"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の派遣職員数</a:t>
            </a:r>
            <a:r>
              <a:rPr kumimoji="1" lang="en-US" altLang="ja-JP"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[2017]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（各自治体の職員数を１万人と仮定して換算）</a:t>
            </a:r>
            <a:endParaRPr kumimoji="1" lang="ja-JP" altLang="en-US" sz="9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37" name="角丸四角形 36"/>
          <p:cNvSpPr/>
          <p:nvPr/>
        </p:nvSpPr>
        <p:spPr>
          <a:xfrm>
            <a:off x="5188910" y="1285106"/>
            <a:ext cx="540000" cy="1512000"/>
          </a:xfrm>
          <a:prstGeom prst="roundRect">
            <a:avLst/>
          </a:prstGeom>
          <a:noFill/>
          <a:ln w="12700">
            <a:solidFill>
              <a:srgbClr val="FF0000"/>
            </a:solidFill>
            <a:prstDash val="dash"/>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38" name="テキスト ボックス 37"/>
          <p:cNvSpPr txBox="1"/>
          <p:nvPr/>
        </p:nvSpPr>
        <p:spPr>
          <a:xfrm>
            <a:off x="4967379" y="2792540"/>
            <a:ext cx="4202039" cy="488201"/>
          </a:xfrm>
          <a:prstGeom prst="rect">
            <a:avLst/>
          </a:prstGeom>
          <a:noFill/>
        </p:spPr>
        <p:txBody>
          <a:bodyPr wrap="none" lIns="36000" tIns="36000" rIns="36000" bIns="36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注）各自治体から相手自治体への派遣職員数を</a:t>
            </a:r>
            <a:r>
              <a:rPr kumimoji="1" lang="zh-TW"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一般行政</a:t>
            </a:r>
            <a:r>
              <a:rPr kumimoji="1"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部門職員数で除して</a:t>
            </a:r>
            <a:r>
              <a:rPr kumimoji="1" lang="ja-JP" altLang="en-US" sz="9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算出。</a:t>
            </a:r>
            <a:endParaRPr kumimoji="1"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出典）一般行政部門職員数：総務省「</a:t>
            </a:r>
            <a:r>
              <a:rPr kumimoji="1" lang="zh-TW"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平成</a:t>
            </a:r>
            <a:r>
              <a:rPr kumimoji="1"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29</a:t>
            </a:r>
            <a:r>
              <a:rPr kumimoji="1" lang="zh-TW"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年地方公共団体定員管理調査結果</a:t>
            </a:r>
            <a:r>
              <a:rPr kumimoji="1"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endParaRPr kumimoji="1"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派遣職員数</a:t>
            </a:r>
            <a:r>
              <a:rPr kumimoji="1" lang="ja-JP" altLang="en-US" sz="9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：「日経</a:t>
            </a:r>
            <a:r>
              <a:rPr kumimoji="1"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グローカル　</a:t>
            </a:r>
            <a:r>
              <a:rPr kumimoji="1" lang="en-US" altLang="ja-JP" sz="9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2017.8.21</a:t>
            </a:r>
            <a:r>
              <a:rPr kumimoji="1" lang="ja-JP" altLang="en-US" sz="9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endParaRPr kumimoji="1"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19" name="スライド番号プレースホルダー 3"/>
          <p:cNvSpPr txBox="1">
            <a:spLocks/>
          </p:cNvSpPr>
          <p:nvPr/>
        </p:nvSpPr>
        <p:spPr>
          <a:xfrm>
            <a:off x="8640000" y="6480000"/>
            <a:ext cx="432000" cy="288000"/>
          </a:xfrm>
          <a:prstGeom prst="rect">
            <a:avLst/>
          </a:prstGeom>
        </p:spPr>
        <p:txBody>
          <a:bodyPr vert="horz" lIns="36000" tIns="36000" rIns="36000" bIns="36000" rtlCol="0" anchor="ctr"/>
          <a:lstStyle>
            <a:defPPr>
              <a:defRPr lang="ja-JP"/>
            </a:defPPr>
            <a:lvl1pPr marL="0" algn="r" defTabSz="914400" rtl="0" eaLnBrk="1" latinLnBrk="0" hangingPunct="1">
              <a:defRPr kumimoji="1" sz="14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138CA411-231B-42B9-AF63-97A64194AA60}" type="slidenum">
              <a:rPr lang="ja-JP" altLang="en-US" smtClean="0"/>
              <a:pPr/>
              <a:t>109</a:t>
            </a:fld>
            <a:endParaRPr lang="ja-JP" altLang="en-US" dirty="0"/>
          </a:p>
        </p:txBody>
      </p:sp>
      <p:sp>
        <p:nvSpPr>
          <p:cNvPr id="20" name="正方形/長方形 19"/>
          <p:cNvSpPr/>
          <p:nvPr/>
        </p:nvSpPr>
        <p:spPr>
          <a:xfrm>
            <a:off x="3870425" y="1859836"/>
            <a:ext cx="614776" cy="28800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600" dirty="0" smtClean="0">
                <a:latin typeface="BIZ UDPゴシック" panose="020B0400000000000000" pitchFamily="50" charset="-128"/>
                <a:ea typeface="BIZ UDPゴシック" panose="020B0400000000000000" pitchFamily="50" charset="-128"/>
              </a:rPr>
              <a:t>（年度）</a:t>
            </a:r>
            <a:endParaRPr kumimoji="1" lang="ja-JP" altLang="en-US" sz="1600" dirty="0">
              <a:latin typeface="BIZ UDPゴシック" panose="020B0400000000000000" pitchFamily="50" charset="-128"/>
              <a:ea typeface="BIZ UDPゴシック" panose="020B0400000000000000" pitchFamily="50" charset="-128"/>
            </a:endParaRPr>
          </a:p>
        </p:txBody>
      </p:sp>
      <p:sp>
        <p:nvSpPr>
          <p:cNvPr id="21" name="正方形/長方形 20"/>
          <p:cNvSpPr/>
          <p:nvPr/>
        </p:nvSpPr>
        <p:spPr>
          <a:xfrm>
            <a:off x="8370251" y="4659764"/>
            <a:ext cx="614776" cy="28800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600" dirty="0" smtClean="0">
                <a:latin typeface="BIZ UDPゴシック" panose="020B0400000000000000" pitchFamily="50" charset="-128"/>
                <a:ea typeface="BIZ UDPゴシック" panose="020B0400000000000000" pitchFamily="50" charset="-128"/>
              </a:rPr>
              <a:t>（年度）</a:t>
            </a:r>
            <a:endParaRPr kumimoji="1" lang="ja-JP" altLang="en-US" sz="1600" dirty="0">
              <a:latin typeface="BIZ UDPゴシック" panose="020B0400000000000000" pitchFamily="50" charset="-128"/>
              <a:ea typeface="BIZ UDPゴシック" panose="020B0400000000000000" pitchFamily="50" charset="-128"/>
            </a:endParaRPr>
          </a:p>
        </p:txBody>
      </p:sp>
      <p:sp>
        <p:nvSpPr>
          <p:cNvPr id="22" name="正方形/長方形 21"/>
          <p:cNvSpPr/>
          <p:nvPr/>
        </p:nvSpPr>
        <p:spPr>
          <a:xfrm>
            <a:off x="4734025" y="1199436"/>
            <a:ext cx="614776" cy="28800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600" dirty="0" smtClean="0">
                <a:latin typeface="BIZ UDPゴシック" panose="020B0400000000000000" pitchFamily="50" charset="-128"/>
                <a:ea typeface="BIZ UDPゴシック" panose="020B0400000000000000" pitchFamily="50" charset="-128"/>
              </a:rPr>
              <a:t>（人）</a:t>
            </a:r>
            <a:endParaRPr kumimoji="1" lang="ja-JP" altLang="en-US" sz="1600" dirty="0">
              <a:latin typeface="BIZ UDPゴシック" panose="020B0400000000000000" pitchFamily="50" charset="-128"/>
              <a:ea typeface="BIZ UDPゴシック" panose="020B0400000000000000" pitchFamily="50" charset="-128"/>
            </a:endParaRPr>
          </a:p>
        </p:txBody>
      </p:sp>
      <p:pic>
        <p:nvPicPr>
          <p:cNvPr id="2" name="図 1"/>
          <p:cNvPicPr>
            <a:picLocks noChangeAspect="1"/>
          </p:cNvPicPr>
          <p:nvPr/>
        </p:nvPicPr>
        <p:blipFill>
          <a:blip r:embed="rId2"/>
          <a:stretch>
            <a:fillRect/>
          </a:stretch>
        </p:blipFill>
        <p:spPr>
          <a:xfrm>
            <a:off x="415348" y="1677942"/>
            <a:ext cx="3694496" cy="2737341"/>
          </a:xfrm>
          <a:prstGeom prst="rect">
            <a:avLst/>
          </a:prstGeom>
        </p:spPr>
      </p:pic>
      <p:pic>
        <p:nvPicPr>
          <p:cNvPr id="6" name="図 5"/>
          <p:cNvPicPr>
            <a:picLocks noChangeAspect="1"/>
          </p:cNvPicPr>
          <p:nvPr/>
        </p:nvPicPr>
        <p:blipFill>
          <a:blip r:embed="rId3"/>
          <a:stretch>
            <a:fillRect/>
          </a:stretch>
        </p:blipFill>
        <p:spPr>
          <a:xfrm>
            <a:off x="4794057" y="1239938"/>
            <a:ext cx="3749365" cy="1621677"/>
          </a:xfrm>
          <a:prstGeom prst="rect">
            <a:avLst/>
          </a:prstGeom>
        </p:spPr>
      </p:pic>
      <p:pic>
        <p:nvPicPr>
          <p:cNvPr id="7" name="図 6"/>
          <p:cNvPicPr>
            <a:picLocks noChangeAspect="1"/>
          </p:cNvPicPr>
          <p:nvPr/>
        </p:nvPicPr>
        <p:blipFill>
          <a:blip r:embed="rId4"/>
          <a:stretch>
            <a:fillRect/>
          </a:stretch>
        </p:blipFill>
        <p:spPr>
          <a:xfrm>
            <a:off x="5027380" y="3571784"/>
            <a:ext cx="3828620" cy="1713124"/>
          </a:xfrm>
          <a:prstGeom prst="rect">
            <a:avLst/>
          </a:prstGeom>
        </p:spPr>
      </p:pic>
    </p:spTree>
    <p:extLst>
      <p:ext uri="{BB962C8B-B14F-4D97-AF65-F5344CB8AC3E}">
        <p14:creationId xmlns:p14="http://schemas.microsoft.com/office/powerpoint/2010/main" val="3027370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23"/>
          <p:cNvSpPr/>
          <p:nvPr/>
        </p:nvSpPr>
        <p:spPr>
          <a:xfrm>
            <a:off x="95251" y="638446"/>
            <a:ext cx="8943974" cy="579520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tIns="216000"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まずは行政内部（財政再建など）の改革に着手。</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t>
            </a:r>
            <a:r>
              <a:rPr kumimoji="1" lang="ja-JP" altLang="en-US" sz="1200" b="0" i="0" u="none" strike="noStrike" kern="1200" cap="none" spc="0" normalizeH="0" baseline="0" noProof="0" dirty="0" err="1">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ー</a:t>
            </a: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「収入の範囲内で予算を組む」原則を確認。</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t>
            </a:r>
            <a:r>
              <a:rPr kumimoji="1" lang="ja-JP" altLang="en-US" sz="1200" b="0" i="0" u="none" strike="noStrike" kern="1200" cap="none" spc="0" normalizeH="0" baseline="0" noProof="0" dirty="0" err="1">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ー</a:t>
            </a: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職員の給与カットや、他都市と比べて市民あたり職員数が多かった市、府においても退職者の</a:t>
            </a:r>
            <a:r>
              <a:rPr kumimoji="1" lang="ja-JP" altLang="en-US"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不補充</a:t>
            </a: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により職員数</a:t>
            </a:r>
            <a:r>
              <a:rPr kumimoji="1" lang="ja-JP" altLang="en-US"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の</a:t>
            </a:r>
            <a:endParaRPr kumimoji="1" lang="en-US" altLang="ja-JP"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t>
            </a:r>
            <a:r>
              <a:rPr kumimoji="1" lang="ja-JP" altLang="en-US"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削減</a:t>
            </a: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を実施。</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t>
            </a:r>
            <a:r>
              <a:rPr kumimoji="1" lang="ja-JP" altLang="en-US" sz="1200" b="0" i="0" u="none" strike="noStrike" kern="1200" cap="none" spc="0" normalizeH="0" baseline="0" noProof="0" dirty="0" err="1">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ー</a:t>
            </a: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民営化、地方独立行政法人化</a:t>
            </a:r>
            <a:r>
              <a:rPr kumimoji="1" lang="ja-JP" altLang="en-US"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endParaRPr kumimoji="1" lang="en-US" altLang="ja-JP"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120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都市成長の基盤でありながら遅れていた交通インフラ整備に着手</a:t>
            </a:r>
            <a:r>
              <a:rPr kumimoji="1" lang="ja-JP" altLang="en-US" sz="14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endParaRPr kumimoji="1" lang="en-US" altLang="ja-JP" sz="14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t>
            </a:r>
            <a:r>
              <a:rPr kumimoji="1" lang="ja-JP" altLang="en-US" sz="1200" b="0" i="0" u="none" strike="noStrike" kern="1200" cap="none" spc="0" normalizeH="0" baseline="0" noProof="0" dirty="0" err="1"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ー</a:t>
            </a: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経営難により、ハブ空港としての機能を果たしていなかった関空の機能向上と経営再建に着手。</a:t>
            </a:r>
            <a:b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b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t>
            </a:r>
            <a:r>
              <a:rPr kumimoji="1" lang="ja-JP" altLang="en-US" sz="1200" b="0" i="0" u="none" strike="noStrike" kern="1200" cap="none" spc="0" normalizeH="0" baseline="0" noProof="0" dirty="0" err="1">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ー</a:t>
            </a: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自治体が持つ必要のない資産を処分して得た資金を、新たなインフラ投資に振り向けた（ストック</a:t>
            </a:r>
            <a:r>
              <a:rPr kumimoji="1" lang="ja-JP" altLang="en-US"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の組換え</a:t>
            </a: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endParaRPr kumimoji="1" lang="en-US" altLang="ja-JP"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1200"/>
              </a:spcBef>
              <a:spcAft>
                <a:spcPts val="0"/>
              </a:spcAft>
              <a:buClrTx/>
              <a:buSzTx/>
              <a:buFontTx/>
              <a:buNone/>
              <a:tabLst/>
              <a:defRPr/>
            </a:pPr>
            <a:r>
              <a:rPr kumimoji="1" lang="ja-JP" altLang="en-US" sz="14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教育・子育てなど次世代への重点投資に着手。</a:t>
            </a:r>
            <a:endParaRPr kumimoji="1" lang="en-US" altLang="ja-JP" sz="14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t>
            </a:r>
            <a:r>
              <a:rPr kumimoji="1" lang="ja-JP" altLang="en-US"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t>
            </a:r>
            <a:r>
              <a:rPr kumimoji="1" lang="ja-JP" altLang="en-US" sz="1200" b="0" i="0" u="none" strike="noStrike" kern="1200" cap="none" spc="0" normalizeH="0" baseline="0" noProof="0" dirty="0" err="1"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ー</a:t>
            </a:r>
            <a:r>
              <a:rPr kumimoji="1" lang="ja-JP" altLang="en-US"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市内在住中学生を対象とした塾代助成。私立高校の授業料無償化。</a:t>
            </a:r>
            <a:endParaRPr kumimoji="1" lang="en-US" altLang="ja-JP"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t>
            </a:r>
            <a:r>
              <a:rPr kumimoji="1" lang="ja-JP" altLang="en-US"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t>
            </a:r>
            <a:r>
              <a:rPr kumimoji="1" lang="ja-JP" altLang="en-US" sz="1200" b="0" i="0" u="none" strike="noStrike" kern="1200" cap="none" spc="0" normalizeH="0" baseline="0" noProof="0" dirty="0" err="1"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ー</a:t>
            </a:r>
            <a:r>
              <a:rPr kumimoji="1" lang="ja-JP" altLang="en-US"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待機児童対策の推進。幼児教育の無償化。</a:t>
            </a:r>
            <a:endParaRPr kumimoji="1"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120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交通インフラ整備などに伴い、大阪経済に影響が出始める。</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t>
            </a:r>
            <a:r>
              <a:rPr kumimoji="1" lang="ja-JP" altLang="en-US" sz="1200" b="0" i="0" u="none" strike="noStrike" kern="1200" cap="none" spc="0" normalizeH="0" baseline="0" noProof="0" dirty="0" err="1">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ー</a:t>
            </a: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関空の経営改善とともに、インバウンドが飛躍的増加。</a:t>
            </a:r>
            <a:b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b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t>
            </a:r>
            <a:r>
              <a:rPr kumimoji="1" lang="ja-JP" altLang="en-US" sz="1200" b="0" i="0" u="none" strike="noStrike" kern="1200" cap="none" spc="0" normalizeH="0" baseline="0" noProof="0" dirty="0" err="1">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ー</a:t>
            </a: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景気動向指数や商業地価等の主要経済指標も上昇。</a:t>
            </a:r>
          </a:p>
          <a:p>
            <a:pPr marL="0" marR="0" lvl="0" indent="0" algn="l" defTabSz="914400" rtl="0" eaLnBrk="1" fontAlgn="auto" latinLnBrk="0" hangingPunct="1">
              <a:lnSpc>
                <a:spcPct val="100000"/>
              </a:lnSpc>
              <a:spcBef>
                <a:spcPts val="120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t>
            </a:r>
            <a:r>
              <a:rPr kumimoji="1" lang="ja-JP" altLang="en-US" sz="14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府民</a:t>
            </a:r>
            <a:r>
              <a:rPr kumimoji="1" lang="ja-JP" altLang="en-US"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の生活に関する問題に正面から取り組むも、暮らしに密接に関連する社会関連の指標の改善には</a:t>
            </a:r>
            <a:r>
              <a:rPr kumimoji="1" lang="ja-JP" altLang="en-US" sz="14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引き続き</a:t>
            </a:r>
            <a:r>
              <a:rPr kumimoji="1" lang="en-US" altLang="ja-JP" sz="14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r>
            <a:br>
              <a:rPr kumimoji="1" lang="en-US" altLang="ja-JP" sz="14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br>
            <a:r>
              <a:rPr kumimoji="1" lang="ja-JP" altLang="en-US" sz="14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取組が必要。</a:t>
            </a:r>
            <a:r>
              <a:rPr kumimoji="1" lang="en-US" altLang="ja-JP"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r>
            <a:br>
              <a:rPr kumimoji="1" lang="en-US" altLang="ja-JP"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br>
            <a:r>
              <a:rPr kumimoji="1" lang="ja-JP" altLang="en-US"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t>
            </a:r>
            <a:r>
              <a:rPr kumimoji="1" lang="ja-JP" altLang="en-US" sz="1200" b="0" i="0" u="none" strike="noStrike" kern="1200" cap="none" spc="0" normalizeH="0" baseline="0" noProof="0" dirty="0" err="1"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ー</a:t>
            </a:r>
            <a:r>
              <a:rPr kumimoji="1" lang="ja-JP" altLang="en-US"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生活保護率や待機児童は大きく改善。中高生の英語力は着実に向上。</a:t>
            </a:r>
            <a:r>
              <a:rPr kumimoji="1" lang="en-US" altLang="ja-JP"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r>
            <a:br>
              <a:rPr kumimoji="1" lang="en-US" altLang="ja-JP"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br>
            <a:r>
              <a:rPr kumimoji="1" lang="ja-JP" altLang="en-US"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t>
            </a:r>
            <a:r>
              <a:rPr kumimoji="1" lang="ja-JP" altLang="en-US" sz="1200" b="0" i="0" u="none" strike="noStrike" kern="1200" cap="none" spc="0" normalizeH="0" baseline="0" noProof="0" dirty="0" err="1"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ー</a:t>
            </a:r>
            <a:r>
              <a:rPr kumimoji="1" lang="ja-JP" altLang="en-US"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一方で、府民一人あたり可処分所得や女性の就業率など、改善傾向にあるが全国と比べると低い指標もある。</a:t>
            </a:r>
            <a:endParaRPr kumimoji="1" lang="en-US" altLang="ja-JP"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3" name="下矢印 2"/>
          <p:cNvSpPr/>
          <p:nvPr/>
        </p:nvSpPr>
        <p:spPr>
          <a:xfrm>
            <a:off x="3729038" y="3752133"/>
            <a:ext cx="1676400" cy="318654"/>
          </a:xfrm>
          <a:prstGeom prst="downArrow">
            <a:avLst/>
          </a:prstGeom>
          <a:solidFill>
            <a:schemeClr val="accent5">
              <a:lumMod val="9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5" name="スライド番号プレースホルダー 3"/>
          <p:cNvSpPr>
            <a:spLocks noGrp="1"/>
          </p:cNvSpPr>
          <p:nvPr>
            <p:ph type="sldNum" sz="quarter" idx="12"/>
          </p:nvPr>
        </p:nvSpPr>
        <p:spPr>
          <a:xfrm>
            <a:off x="7086600" y="6483071"/>
            <a:ext cx="2057400" cy="365125"/>
          </a:xfrm>
        </p:spPr>
        <p:txBody>
          <a:bodyPr/>
          <a:lstStyle/>
          <a:p>
            <a:fld id="{138CA411-231B-42B9-AF63-97A64194AA60}" type="slidenum">
              <a:rPr lang="ja-JP" altLang="en-US" smtClean="0"/>
              <a:pPr/>
              <a:t>11</a:t>
            </a:fld>
            <a:endParaRPr lang="ja-JP" altLang="en-US" dirty="0"/>
          </a:p>
        </p:txBody>
      </p:sp>
    </p:spTree>
    <p:extLst>
      <p:ext uri="{BB962C8B-B14F-4D97-AF65-F5344CB8AC3E}">
        <p14:creationId xmlns:p14="http://schemas.microsoft.com/office/powerpoint/2010/main" val="160391929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 3"/>
          <p:cNvGraphicFramePr>
            <a:graphicFrameLocks noGrp="1"/>
          </p:cNvGraphicFramePr>
          <p:nvPr>
            <p:extLst>
              <p:ext uri="{D42A27DB-BD31-4B8C-83A1-F6EECF244321}">
                <p14:modId xmlns:p14="http://schemas.microsoft.com/office/powerpoint/2010/main" val="2540468859"/>
              </p:ext>
            </p:extLst>
          </p:nvPr>
        </p:nvGraphicFramePr>
        <p:xfrm>
          <a:off x="211531" y="1795943"/>
          <a:ext cx="4101162" cy="2453160"/>
        </p:xfrm>
        <a:graphic>
          <a:graphicData uri="http://schemas.openxmlformats.org/drawingml/2006/table">
            <a:tbl>
              <a:tblPr firstRow="1" bandRow="1">
                <a:tableStyleId>{5940675A-B579-460E-94D1-54222C63F5DA}</a:tableStyleId>
              </a:tblPr>
              <a:tblGrid>
                <a:gridCol w="266135">
                  <a:extLst>
                    <a:ext uri="{9D8B030D-6E8A-4147-A177-3AD203B41FA5}">
                      <a16:colId xmlns:a16="http://schemas.microsoft.com/office/drawing/2014/main" val="20000"/>
                    </a:ext>
                  </a:extLst>
                </a:gridCol>
                <a:gridCol w="903459">
                  <a:extLst>
                    <a:ext uri="{9D8B030D-6E8A-4147-A177-3AD203B41FA5}">
                      <a16:colId xmlns:a16="http://schemas.microsoft.com/office/drawing/2014/main" val="20001"/>
                    </a:ext>
                  </a:extLst>
                </a:gridCol>
                <a:gridCol w="962830">
                  <a:extLst>
                    <a:ext uri="{9D8B030D-6E8A-4147-A177-3AD203B41FA5}">
                      <a16:colId xmlns:a16="http://schemas.microsoft.com/office/drawing/2014/main" val="20002"/>
                    </a:ext>
                  </a:extLst>
                </a:gridCol>
                <a:gridCol w="1968738">
                  <a:extLst>
                    <a:ext uri="{9D8B030D-6E8A-4147-A177-3AD203B41FA5}">
                      <a16:colId xmlns:a16="http://schemas.microsoft.com/office/drawing/2014/main" val="20003"/>
                    </a:ext>
                  </a:extLst>
                </a:gridCol>
              </a:tblGrid>
              <a:tr h="200474">
                <a:tc gridSpan="2">
                  <a:txBody>
                    <a:bodyPr/>
                    <a:lstStyle/>
                    <a:p>
                      <a:pPr algn="ctr"/>
                      <a:r>
                        <a:rPr kumimoji="1" lang="ja-JP" altLang="en-US" sz="900" b="1" dirty="0">
                          <a:latin typeface="BIZ UDPゴシック" panose="020B0400000000000000" pitchFamily="50" charset="-128"/>
                          <a:ea typeface="BIZ UDPゴシック" panose="020B0400000000000000" pitchFamily="50" charset="-128"/>
                        </a:rPr>
                        <a:t>項目</a:t>
                      </a:r>
                    </a:p>
                  </a:txBody>
                  <a:tcPr marT="36000" marB="36000" anchor="ctr">
                    <a:lnB w="28575" cap="flat" cmpd="sng" algn="ctr">
                      <a:solidFill>
                        <a:schemeClr val="tx1"/>
                      </a:solidFill>
                      <a:prstDash val="solid"/>
                      <a:round/>
                      <a:headEnd type="none" w="med" len="med"/>
                      <a:tailEnd type="none" w="med" len="med"/>
                    </a:lnB>
                    <a:solidFill>
                      <a:schemeClr val="accent2">
                        <a:lumMod val="40000"/>
                        <a:lumOff val="60000"/>
                      </a:schemeClr>
                    </a:solidFill>
                  </a:tcPr>
                </a:tc>
                <a:tc hMerge="1">
                  <a:txBody>
                    <a:bodyPr/>
                    <a:lstStyle/>
                    <a:p>
                      <a:endParaRPr kumimoji="1" lang="ja-JP" altLang="en-US"/>
                    </a:p>
                  </a:txBody>
                  <a:tcPr/>
                </a:tc>
                <a:tc>
                  <a:txBody>
                    <a:bodyPr/>
                    <a:lstStyle/>
                    <a:p>
                      <a:pPr algn="ctr"/>
                      <a:r>
                        <a:rPr kumimoji="1" lang="ja-JP" altLang="en-US" sz="900" b="1" dirty="0">
                          <a:latin typeface="BIZ UDPゴシック" panose="020B0400000000000000" pitchFamily="50" charset="-128"/>
                          <a:ea typeface="BIZ UDPゴシック" panose="020B0400000000000000" pitchFamily="50" charset="-128"/>
                        </a:rPr>
                        <a:t>方針</a:t>
                      </a:r>
                    </a:p>
                  </a:txBody>
                  <a:tcPr marT="36000" marB="36000" anchor="ctr">
                    <a:lnR w="12700" cap="flat" cmpd="sng" algn="ctr">
                      <a:solidFill>
                        <a:schemeClr val="tx1"/>
                      </a:solidFill>
                      <a:prstDash val="dash"/>
                      <a:round/>
                      <a:headEnd type="none" w="med" len="med"/>
                      <a:tailEnd type="none" w="med" len="med"/>
                    </a:lnR>
                    <a:lnB w="28575"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kumimoji="1" lang="ja-JP" altLang="en-US" sz="900" b="1" dirty="0">
                          <a:solidFill>
                            <a:schemeClr val="tx1"/>
                          </a:solidFill>
                          <a:latin typeface="BIZ UDPゴシック" panose="020B0400000000000000" pitchFamily="50" charset="-128"/>
                          <a:ea typeface="BIZ UDPゴシック" panose="020B0400000000000000" pitchFamily="50" charset="-128"/>
                        </a:rPr>
                        <a:t>取組内容</a:t>
                      </a:r>
                    </a:p>
                  </a:txBody>
                  <a:tcPr marT="36000" marB="36000" anchor="ctr">
                    <a:lnL w="12700" cap="flat" cmpd="sng" algn="ctr">
                      <a:solidFill>
                        <a:schemeClr val="tx1"/>
                      </a:solidFill>
                      <a:prstDash val="dash"/>
                      <a:round/>
                      <a:headEnd type="none" w="med" len="med"/>
                      <a:tailEnd type="none" w="med" len="med"/>
                    </a:lnL>
                    <a:lnB w="28575"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0000"/>
                  </a:ext>
                </a:extLst>
              </a:tr>
              <a:tr h="166476">
                <a:tc gridSpan="2">
                  <a:txBody>
                    <a:bodyPr/>
                    <a:lstStyle/>
                    <a:p>
                      <a:pPr>
                        <a:lnSpc>
                          <a:spcPts val="1000"/>
                        </a:lnSpc>
                      </a:pPr>
                      <a:r>
                        <a:rPr kumimoji="1" lang="ja-JP" altLang="en-US" sz="900" b="1" dirty="0">
                          <a:solidFill>
                            <a:schemeClr val="bg1"/>
                          </a:solidFill>
                          <a:latin typeface="BIZ UDPゴシック" panose="020B0400000000000000" pitchFamily="50" charset="-128"/>
                          <a:ea typeface="BIZ UDPゴシック" panose="020B0400000000000000" pitchFamily="50" charset="-128"/>
                        </a:rPr>
                        <a:t>①公営住宅</a:t>
                      </a:r>
                    </a:p>
                  </a:txBody>
                  <a:tcPr marT="36000" marB="36000" anchor="ctr">
                    <a:lnT w="28575" cap="flat" cmpd="sng" algn="ctr">
                      <a:solidFill>
                        <a:schemeClr val="tx1"/>
                      </a:solidFill>
                      <a:prstDash val="solid"/>
                      <a:round/>
                      <a:headEnd type="none" w="med" len="med"/>
                      <a:tailEnd type="none" w="med" len="med"/>
                    </a:lnT>
                    <a:solidFill>
                      <a:schemeClr val="tx1">
                        <a:lumMod val="65000"/>
                        <a:lumOff val="35000"/>
                      </a:schemeClr>
                    </a:solidFill>
                  </a:tcPr>
                </a:tc>
                <a:tc hMerge="1">
                  <a:txBody>
                    <a:bodyPr/>
                    <a:lstStyle/>
                    <a:p>
                      <a:endParaRPr kumimoji="1" lang="ja-JP" altLang="en-US"/>
                    </a:p>
                  </a:txBody>
                  <a:tcPr/>
                </a:tc>
                <a:tc>
                  <a:txBody>
                    <a:bodyPr/>
                    <a:lstStyle/>
                    <a:p>
                      <a:pPr>
                        <a:lnSpc>
                          <a:spcPts val="1000"/>
                        </a:lnSpc>
                      </a:pPr>
                      <a:r>
                        <a:rPr kumimoji="1" lang="ja-JP" altLang="en-US" sz="900" b="1" dirty="0">
                          <a:solidFill>
                            <a:schemeClr val="bg1"/>
                          </a:solidFill>
                          <a:latin typeface="BIZ UDPゴシック" panose="020B0400000000000000" pitchFamily="50" charset="-128"/>
                          <a:ea typeface="BIZ UDPゴシック" panose="020B0400000000000000" pitchFamily="50" charset="-128"/>
                        </a:rPr>
                        <a:t>市へ移管</a:t>
                      </a:r>
                    </a:p>
                  </a:txBody>
                  <a:tcPr marT="36000" marB="36000" anchor="ctr">
                    <a:lnR w="12700" cap="flat" cmpd="sng" algn="ctr">
                      <a:solidFill>
                        <a:schemeClr val="tx1"/>
                      </a:solidFill>
                      <a:prstDash val="dash"/>
                      <a:round/>
                      <a:headEnd type="none" w="med" len="med"/>
                      <a:tailEnd type="none" w="med" len="med"/>
                    </a:lnR>
                    <a:lnT w="28575" cap="flat" cmpd="sng" algn="ctr">
                      <a:solidFill>
                        <a:schemeClr val="tx1"/>
                      </a:solidFill>
                      <a:prstDash val="solid"/>
                      <a:round/>
                      <a:headEnd type="none" w="med" len="med"/>
                      <a:tailEnd type="none" w="med" len="med"/>
                    </a:lnT>
                    <a:solidFill>
                      <a:schemeClr val="tx1">
                        <a:lumMod val="65000"/>
                        <a:lumOff val="35000"/>
                      </a:schemeClr>
                    </a:solidFill>
                  </a:tcPr>
                </a:tc>
                <a:tc>
                  <a:txBody>
                    <a:bodyPr/>
                    <a:lstStyle/>
                    <a:p>
                      <a:pPr>
                        <a:lnSpc>
                          <a:spcPts val="1000"/>
                        </a:lnSpc>
                      </a:pPr>
                      <a:r>
                        <a:rPr kumimoji="1" lang="en-US" altLang="ja-JP" sz="900" b="1" dirty="0">
                          <a:solidFill>
                            <a:schemeClr val="bg1"/>
                          </a:solidFill>
                          <a:latin typeface="BIZ UDPゴシック" panose="020B0400000000000000" pitchFamily="50" charset="-128"/>
                          <a:ea typeface="BIZ UDPゴシック" panose="020B0400000000000000" pitchFamily="50" charset="-128"/>
                        </a:rPr>
                        <a:t>2015</a:t>
                      </a:r>
                      <a:r>
                        <a:rPr kumimoji="1" lang="ja-JP" altLang="en-US" sz="900" b="1" dirty="0">
                          <a:solidFill>
                            <a:schemeClr val="bg1"/>
                          </a:solidFill>
                          <a:latin typeface="BIZ UDPゴシック" panose="020B0400000000000000" pitchFamily="50" charset="-128"/>
                          <a:ea typeface="BIZ UDPゴシック" panose="020B0400000000000000" pitchFamily="50" charset="-128"/>
                        </a:rPr>
                        <a:t>　府から市へ移管</a:t>
                      </a:r>
                    </a:p>
                  </a:txBody>
                  <a:tcPr marT="36000" marB="36000" anchor="ctr">
                    <a:lnL w="12700" cap="flat" cmpd="sng" algn="ctr">
                      <a:solidFill>
                        <a:schemeClr val="tx1"/>
                      </a:solidFill>
                      <a:prstDash val="dash"/>
                      <a:round/>
                      <a:headEnd type="none" w="med" len="med"/>
                      <a:tailEnd type="none" w="med" len="med"/>
                    </a:lnL>
                    <a:lnT w="28575" cap="flat" cmpd="sng" algn="ctr">
                      <a:solidFill>
                        <a:schemeClr val="tx1"/>
                      </a:solidFill>
                      <a:prstDash val="solid"/>
                      <a:round/>
                      <a:headEnd type="none" w="med" len="med"/>
                      <a:tailEnd type="none" w="med" len="med"/>
                    </a:lnT>
                    <a:solidFill>
                      <a:schemeClr val="tx1">
                        <a:lumMod val="65000"/>
                        <a:lumOff val="35000"/>
                      </a:schemeClr>
                    </a:solidFill>
                  </a:tcPr>
                </a:tc>
                <a:extLst>
                  <a:ext uri="{0D108BD9-81ED-4DB2-BD59-A6C34878D82A}">
                    <a16:rowId xmlns:a16="http://schemas.microsoft.com/office/drawing/2014/main" val="10001"/>
                  </a:ext>
                </a:extLst>
              </a:tr>
              <a:tr h="166476">
                <a:tc gridSpan="2">
                  <a:txBody>
                    <a:bodyPr/>
                    <a:lstStyle/>
                    <a:p>
                      <a:pPr>
                        <a:lnSpc>
                          <a:spcPts val="1000"/>
                        </a:lnSpc>
                      </a:pPr>
                      <a:r>
                        <a:rPr kumimoji="1" lang="ja-JP" altLang="en-US" sz="900" dirty="0">
                          <a:latin typeface="BIZ UDPゴシック" panose="020B0400000000000000" pitchFamily="50" charset="-128"/>
                          <a:ea typeface="BIZ UDPゴシック" panose="020B0400000000000000" pitchFamily="50" charset="-128"/>
                        </a:rPr>
                        <a:t>②消防</a:t>
                      </a:r>
                    </a:p>
                  </a:txBody>
                  <a:tcPr marT="36000" marB="36000" anchor="ctr">
                    <a:lnB w="12700" cmpd="sng">
                      <a:noFill/>
                    </a:lnB>
                  </a:tcPr>
                </a:tc>
                <a:tc hMerge="1">
                  <a:txBody>
                    <a:bodyPr/>
                    <a:lstStyle/>
                    <a:p>
                      <a:endParaRPr kumimoji="1" lang="ja-JP" altLang="en-US"/>
                    </a:p>
                  </a:txBody>
                  <a:tcPr/>
                </a:tc>
                <a:tc>
                  <a:txBody>
                    <a:bodyPr/>
                    <a:lstStyle/>
                    <a:p>
                      <a:pPr>
                        <a:lnSpc>
                          <a:spcPts val="1000"/>
                        </a:lnSpc>
                      </a:pPr>
                      <a:r>
                        <a:rPr kumimoji="1" lang="ja-JP" altLang="en-US" sz="900" dirty="0">
                          <a:latin typeface="BIZ UDPゴシック" panose="020B0400000000000000" pitchFamily="50" charset="-128"/>
                          <a:ea typeface="BIZ UDPゴシック" panose="020B0400000000000000" pitchFamily="50" charset="-128"/>
                        </a:rPr>
                        <a:t>消防力最適化</a:t>
                      </a:r>
                    </a:p>
                  </a:txBody>
                  <a:tcPr marT="36000" marB="36000" anchor="ctr">
                    <a:lnR w="12700" cap="flat" cmpd="sng" algn="ctr">
                      <a:solidFill>
                        <a:schemeClr val="tx1"/>
                      </a:solidFill>
                      <a:prstDash val="dash"/>
                      <a:round/>
                      <a:headEnd type="none" w="med" len="med"/>
                      <a:tailEnd type="none" w="med" len="med"/>
                    </a:lnR>
                  </a:tcPr>
                </a:tc>
                <a:tc>
                  <a:txBody>
                    <a:bodyPr/>
                    <a:lstStyle/>
                    <a:p>
                      <a:pPr>
                        <a:lnSpc>
                          <a:spcPts val="1000"/>
                        </a:lnSpc>
                      </a:pPr>
                      <a:r>
                        <a:rPr kumimoji="1" lang="en-US" altLang="ja-JP" sz="900" dirty="0">
                          <a:latin typeface="BIZ UDPゴシック" panose="020B0400000000000000" pitchFamily="50" charset="-128"/>
                          <a:ea typeface="BIZ UDPゴシック" panose="020B0400000000000000" pitchFamily="50" charset="-128"/>
                        </a:rPr>
                        <a:t>2018</a:t>
                      </a:r>
                      <a:r>
                        <a:rPr kumimoji="1" lang="ja-JP" altLang="en-US" sz="900" dirty="0">
                          <a:latin typeface="BIZ UDPゴシック" panose="020B0400000000000000" pitchFamily="50" charset="-128"/>
                          <a:ea typeface="BIZ UDPゴシック" panose="020B0400000000000000" pitchFamily="50" charset="-128"/>
                        </a:rPr>
                        <a:t>　広域化推進計画再策定</a:t>
                      </a:r>
                      <a:endParaRPr kumimoji="1" lang="en-US" altLang="ja-JP" sz="900" dirty="0">
                        <a:latin typeface="BIZ UDPゴシック" panose="020B0400000000000000" pitchFamily="50" charset="-128"/>
                        <a:ea typeface="BIZ UDPゴシック" panose="020B0400000000000000" pitchFamily="50" charset="-128"/>
                      </a:endParaRPr>
                    </a:p>
                  </a:txBody>
                  <a:tcPr marT="36000" marB="36000" anchor="ctr">
                    <a:lnL w="12700" cap="flat" cmpd="sng" algn="ctr">
                      <a:solidFill>
                        <a:schemeClr val="tx1"/>
                      </a:solidFill>
                      <a:prstDash val="dash"/>
                      <a:round/>
                      <a:headEnd type="none" w="med" len="med"/>
                      <a:tailEnd type="none" w="med" len="med"/>
                    </a:lnL>
                  </a:tcPr>
                </a:tc>
                <a:extLst>
                  <a:ext uri="{0D108BD9-81ED-4DB2-BD59-A6C34878D82A}">
                    <a16:rowId xmlns:a16="http://schemas.microsoft.com/office/drawing/2014/main" val="10002"/>
                  </a:ext>
                </a:extLst>
              </a:tr>
              <a:tr h="166476">
                <a:tc>
                  <a:txBody>
                    <a:bodyPr/>
                    <a:lstStyle/>
                    <a:p>
                      <a:pPr>
                        <a:lnSpc>
                          <a:spcPts val="1000"/>
                        </a:lnSpc>
                      </a:pPr>
                      <a:endParaRPr kumimoji="1" lang="ja-JP" altLang="en-US" sz="900" dirty="0">
                        <a:latin typeface="BIZ UDPゴシック" panose="020B0400000000000000" pitchFamily="50" charset="-128"/>
                        <a:ea typeface="BIZ UDPゴシック" panose="020B0400000000000000" pitchFamily="50" charset="-128"/>
                      </a:endParaRPr>
                    </a:p>
                  </a:txBody>
                  <a:tcPr marT="36000" marB="36000" anchor="ctr">
                    <a:lnT w="12700" cmpd="sng">
                      <a:noFill/>
                    </a:lnT>
                  </a:tcPr>
                </a:tc>
                <a:tc>
                  <a:txBody>
                    <a:bodyPr/>
                    <a:lstStyle/>
                    <a:p>
                      <a:pPr>
                        <a:lnSpc>
                          <a:spcPts val="1000"/>
                        </a:lnSpc>
                      </a:pPr>
                      <a:r>
                        <a:rPr kumimoji="1" lang="ja-JP" altLang="en-US" sz="900" b="1" dirty="0">
                          <a:solidFill>
                            <a:schemeClr val="bg1"/>
                          </a:solidFill>
                          <a:latin typeface="BIZ UDPゴシック" panose="020B0400000000000000" pitchFamily="50" charset="-128"/>
                          <a:ea typeface="BIZ UDPゴシック" panose="020B0400000000000000" pitchFamily="50" charset="-128"/>
                        </a:rPr>
                        <a:t>消防学校</a:t>
                      </a:r>
                    </a:p>
                  </a:txBody>
                  <a:tcPr marT="36000" marB="36000" anchor="ctr">
                    <a:solidFill>
                      <a:schemeClr val="tx1">
                        <a:lumMod val="65000"/>
                        <a:lumOff val="35000"/>
                      </a:schemeClr>
                    </a:solidFill>
                  </a:tcPr>
                </a:tc>
                <a:tc>
                  <a:txBody>
                    <a:bodyPr/>
                    <a:lstStyle/>
                    <a:p>
                      <a:pPr>
                        <a:lnSpc>
                          <a:spcPts val="1000"/>
                        </a:lnSpc>
                      </a:pPr>
                      <a:r>
                        <a:rPr kumimoji="1" lang="ja-JP" altLang="en-US" sz="900" b="1" dirty="0">
                          <a:solidFill>
                            <a:schemeClr val="bg1"/>
                          </a:solidFill>
                          <a:latin typeface="BIZ UDPゴシック" panose="020B0400000000000000" pitchFamily="50" charset="-128"/>
                          <a:ea typeface="BIZ UDPゴシック" panose="020B0400000000000000" pitchFamily="50" charset="-128"/>
                        </a:rPr>
                        <a:t>機能一元化</a:t>
                      </a:r>
                    </a:p>
                  </a:txBody>
                  <a:tcPr marT="36000" marB="36000" anchor="ctr">
                    <a:lnR w="12700" cap="flat" cmpd="sng" algn="ctr">
                      <a:solidFill>
                        <a:schemeClr val="tx1"/>
                      </a:solidFill>
                      <a:prstDash val="dash"/>
                      <a:round/>
                      <a:headEnd type="none" w="med" len="med"/>
                      <a:tailEnd type="none" w="med" len="med"/>
                    </a:lnR>
                    <a:solidFill>
                      <a:schemeClr val="tx1">
                        <a:lumMod val="65000"/>
                        <a:lumOff val="35000"/>
                      </a:schemeClr>
                    </a:solidFill>
                  </a:tcPr>
                </a:tc>
                <a:tc>
                  <a:txBody>
                    <a:bodyPr/>
                    <a:lstStyle/>
                    <a:p>
                      <a:pPr>
                        <a:lnSpc>
                          <a:spcPts val="1000"/>
                        </a:lnSpc>
                      </a:pPr>
                      <a:r>
                        <a:rPr kumimoji="1" lang="en-US" altLang="ja-JP" sz="900" b="1" dirty="0">
                          <a:solidFill>
                            <a:schemeClr val="bg1"/>
                          </a:solidFill>
                          <a:latin typeface="BIZ UDPゴシック" panose="020B0400000000000000" pitchFamily="50" charset="-128"/>
                          <a:ea typeface="BIZ UDPゴシック" panose="020B0400000000000000" pitchFamily="50" charset="-128"/>
                        </a:rPr>
                        <a:t>2014</a:t>
                      </a:r>
                      <a:r>
                        <a:rPr kumimoji="1" lang="ja-JP" altLang="en-US" sz="900" b="1" dirty="0">
                          <a:solidFill>
                            <a:schemeClr val="bg1"/>
                          </a:solidFill>
                          <a:latin typeface="BIZ UDPゴシック" panose="020B0400000000000000" pitchFamily="50" charset="-128"/>
                          <a:ea typeface="BIZ UDPゴシック" panose="020B0400000000000000" pitchFamily="50" charset="-128"/>
                        </a:rPr>
                        <a:t>　一体的運用</a:t>
                      </a:r>
                    </a:p>
                  </a:txBody>
                  <a:tcPr marT="36000" marB="36000" anchor="ctr">
                    <a:lnL w="12700" cap="flat" cmpd="sng" algn="ctr">
                      <a:solidFill>
                        <a:schemeClr val="tx1"/>
                      </a:solidFill>
                      <a:prstDash val="dash"/>
                      <a:round/>
                      <a:headEnd type="none" w="med" len="med"/>
                      <a:tailEnd type="none" w="med" len="med"/>
                    </a:lnL>
                    <a:solidFill>
                      <a:schemeClr val="tx1">
                        <a:lumMod val="65000"/>
                        <a:lumOff val="35000"/>
                      </a:schemeClr>
                    </a:solidFill>
                  </a:tcPr>
                </a:tc>
                <a:extLst>
                  <a:ext uri="{0D108BD9-81ED-4DB2-BD59-A6C34878D82A}">
                    <a16:rowId xmlns:a16="http://schemas.microsoft.com/office/drawing/2014/main" val="10003"/>
                  </a:ext>
                </a:extLst>
              </a:tr>
              <a:tr h="166476">
                <a:tc gridSpan="2">
                  <a:txBody>
                    <a:bodyPr/>
                    <a:lstStyle/>
                    <a:p>
                      <a:pPr>
                        <a:lnSpc>
                          <a:spcPts val="1000"/>
                        </a:lnSpc>
                      </a:pPr>
                      <a:r>
                        <a:rPr kumimoji="1" lang="ja-JP" altLang="en-US" sz="900" dirty="0">
                          <a:latin typeface="BIZ UDPゴシック" panose="020B0400000000000000" pitchFamily="50" charset="-128"/>
                          <a:ea typeface="BIZ UDPゴシック" panose="020B0400000000000000" pitchFamily="50" charset="-128"/>
                        </a:rPr>
                        <a:t>③病院</a:t>
                      </a:r>
                    </a:p>
                  </a:txBody>
                  <a:tcPr marT="36000" marB="36000" anchor="ctr">
                    <a:lnB w="12700" cmpd="sng">
                      <a:noFill/>
                    </a:lnB>
                  </a:tcPr>
                </a:tc>
                <a:tc hMerge="1">
                  <a:txBody>
                    <a:bodyPr/>
                    <a:lstStyle/>
                    <a:p>
                      <a:endParaRPr kumimoji="1" lang="ja-JP" altLang="en-US"/>
                    </a:p>
                  </a:txBody>
                  <a:tcPr/>
                </a:tc>
                <a:tc>
                  <a:txBody>
                    <a:bodyPr/>
                    <a:lstStyle/>
                    <a:p>
                      <a:pPr>
                        <a:lnSpc>
                          <a:spcPts val="1000"/>
                        </a:lnSpc>
                      </a:pPr>
                      <a:r>
                        <a:rPr kumimoji="1" lang="ja-JP" altLang="en-US" sz="900" dirty="0">
                          <a:latin typeface="BIZ UDPゴシック" panose="020B0400000000000000" pitchFamily="50" charset="-128"/>
                          <a:ea typeface="BIZ UDPゴシック" panose="020B0400000000000000" pitchFamily="50" charset="-128"/>
                        </a:rPr>
                        <a:t>一体的運営</a:t>
                      </a:r>
                    </a:p>
                  </a:txBody>
                  <a:tcPr marT="36000" marB="36000" anchor="ctr">
                    <a:lnR w="12700" cap="flat" cmpd="sng" algn="ctr">
                      <a:solidFill>
                        <a:schemeClr val="tx1"/>
                      </a:solidFill>
                      <a:prstDash val="dash"/>
                      <a:round/>
                      <a:headEnd type="none" w="med" len="med"/>
                      <a:tailEnd type="none" w="med" len="med"/>
                    </a:lnR>
                  </a:tcPr>
                </a:tc>
                <a:tc>
                  <a:txBody>
                    <a:bodyPr/>
                    <a:lstStyle/>
                    <a:p>
                      <a:pPr>
                        <a:lnSpc>
                          <a:spcPts val="1000"/>
                        </a:lnSpc>
                      </a:pPr>
                      <a:r>
                        <a:rPr kumimoji="1" lang="ja-JP" altLang="en-US" sz="900" dirty="0">
                          <a:latin typeface="BIZ UDPゴシック" panose="020B0400000000000000" pitchFamily="50" charset="-128"/>
                          <a:ea typeface="BIZ UDPゴシック" panose="020B0400000000000000" pitchFamily="50" charset="-128"/>
                        </a:rPr>
                        <a:t>検討中</a:t>
                      </a:r>
                    </a:p>
                  </a:txBody>
                  <a:tcPr marT="36000" marB="36000" anchor="ctr">
                    <a:lnL w="12700" cap="flat" cmpd="sng" algn="ctr">
                      <a:solidFill>
                        <a:schemeClr val="tx1"/>
                      </a:solidFill>
                      <a:prstDash val="dash"/>
                      <a:round/>
                      <a:headEnd type="none" w="med" len="med"/>
                      <a:tailEnd type="none" w="med" len="med"/>
                    </a:lnL>
                  </a:tcPr>
                </a:tc>
                <a:extLst>
                  <a:ext uri="{0D108BD9-81ED-4DB2-BD59-A6C34878D82A}">
                    <a16:rowId xmlns:a16="http://schemas.microsoft.com/office/drawing/2014/main" val="10004"/>
                  </a:ext>
                </a:extLst>
              </a:tr>
              <a:tr h="166476">
                <a:tc>
                  <a:txBody>
                    <a:bodyPr/>
                    <a:lstStyle/>
                    <a:p>
                      <a:pPr>
                        <a:lnSpc>
                          <a:spcPts val="1000"/>
                        </a:lnSpc>
                      </a:pPr>
                      <a:endParaRPr kumimoji="1" lang="ja-JP" altLang="en-US" sz="900" dirty="0">
                        <a:latin typeface="BIZ UDPゴシック" panose="020B0400000000000000" pitchFamily="50" charset="-128"/>
                        <a:ea typeface="BIZ UDPゴシック" panose="020B0400000000000000" pitchFamily="50" charset="-128"/>
                      </a:endParaRPr>
                    </a:p>
                  </a:txBody>
                  <a:tcPr marT="36000" marB="36000" anchor="ctr">
                    <a:lnT w="12700" cmpd="sng">
                      <a:noFill/>
                    </a:lnT>
                  </a:tcPr>
                </a:tc>
                <a:tc>
                  <a:txBody>
                    <a:bodyPr/>
                    <a:lstStyle/>
                    <a:p>
                      <a:pPr>
                        <a:lnSpc>
                          <a:spcPts val="1000"/>
                        </a:lnSpc>
                      </a:pPr>
                      <a:r>
                        <a:rPr kumimoji="1" lang="ja-JP" altLang="en-US" sz="900" b="1" dirty="0">
                          <a:solidFill>
                            <a:schemeClr val="bg1"/>
                          </a:solidFill>
                          <a:latin typeface="BIZ UDPゴシック" panose="020B0400000000000000" pitchFamily="50" charset="-128"/>
                          <a:ea typeface="BIZ UDPゴシック" panose="020B0400000000000000" pitchFamily="50" charset="-128"/>
                        </a:rPr>
                        <a:t>母子周産期</a:t>
                      </a:r>
                    </a:p>
                  </a:txBody>
                  <a:tcPr marT="36000" marB="36000" anchor="ctr">
                    <a:solidFill>
                      <a:schemeClr val="tx1">
                        <a:lumMod val="65000"/>
                        <a:lumOff val="35000"/>
                      </a:schemeClr>
                    </a:solidFill>
                  </a:tcPr>
                </a:tc>
                <a:tc>
                  <a:txBody>
                    <a:bodyPr/>
                    <a:lstStyle/>
                    <a:p>
                      <a:pPr>
                        <a:lnSpc>
                          <a:spcPts val="1000"/>
                        </a:lnSpc>
                      </a:pPr>
                      <a:r>
                        <a:rPr kumimoji="1" lang="ja-JP" altLang="en-US" sz="900" b="1" dirty="0">
                          <a:solidFill>
                            <a:schemeClr val="bg1"/>
                          </a:solidFill>
                          <a:latin typeface="BIZ UDPゴシック" panose="020B0400000000000000" pitchFamily="50" charset="-128"/>
                          <a:ea typeface="BIZ UDPゴシック" panose="020B0400000000000000" pitchFamily="50" charset="-128"/>
                        </a:rPr>
                        <a:t>機能一元化</a:t>
                      </a:r>
                    </a:p>
                  </a:txBody>
                  <a:tcPr marT="36000" marB="36000" anchor="ctr">
                    <a:lnR w="12700" cap="flat" cmpd="sng" algn="ctr">
                      <a:solidFill>
                        <a:schemeClr val="tx1"/>
                      </a:solidFill>
                      <a:prstDash val="dash"/>
                      <a:round/>
                      <a:headEnd type="none" w="med" len="med"/>
                      <a:tailEnd type="none" w="med" len="med"/>
                    </a:lnR>
                    <a:solidFill>
                      <a:schemeClr val="tx1">
                        <a:lumMod val="65000"/>
                        <a:lumOff val="35000"/>
                      </a:schemeClr>
                    </a:solidFill>
                  </a:tcPr>
                </a:tc>
                <a:tc>
                  <a:txBody>
                    <a:bodyPr/>
                    <a:lstStyle/>
                    <a:p>
                      <a:pPr>
                        <a:lnSpc>
                          <a:spcPts val="1000"/>
                        </a:lnSpc>
                      </a:pPr>
                      <a:r>
                        <a:rPr kumimoji="1" lang="en-US" altLang="ja-JP" sz="900" b="1" dirty="0">
                          <a:solidFill>
                            <a:schemeClr val="bg1"/>
                          </a:solidFill>
                          <a:latin typeface="BIZ UDPゴシック" panose="020B0400000000000000" pitchFamily="50" charset="-128"/>
                          <a:ea typeface="BIZ UDPゴシック" panose="020B0400000000000000" pitchFamily="50" charset="-128"/>
                        </a:rPr>
                        <a:t>2018</a:t>
                      </a:r>
                      <a:r>
                        <a:rPr kumimoji="1" lang="ja-JP" altLang="en-US" sz="900" b="1" dirty="0">
                          <a:solidFill>
                            <a:schemeClr val="bg1"/>
                          </a:solidFill>
                          <a:latin typeface="BIZ UDPゴシック" panose="020B0400000000000000" pitchFamily="50" charset="-128"/>
                          <a:ea typeface="BIZ UDPゴシック" panose="020B0400000000000000" pitchFamily="50" charset="-128"/>
                        </a:rPr>
                        <a:t>　母子医療</a:t>
                      </a:r>
                      <a:r>
                        <a:rPr kumimoji="1" lang="en-US" altLang="ja-JP" sz="900" b="1" dirty="0">
                          <a:solidFill>
                            <a:schemeClr val="bg1"/>
                          </a:solidFill>
                          <a:latin typeface="BIZ UDPゴシック" panose="020B0400000000000000" pitchFamily="50" charset="-128"/>
                          <a:ea typeface="BIZ UDPゴシック" panose="020B0400000000000000" pitchFamily="50" charset="-128"/>
                        </a:rPr>
                        <a:t>C</a:t>
                      </a:r>
                      <a:r>
                        <a:rPr kumimoji="1" lang="ja-JP" altLang="en-US" sz="900" b="1" dirty="0">
                          <a:solidFill>
                            <a:schemeClr val="bg1"/>
                          </a:solidFill>
                          <a:latin typeface="BIZ UDPゴシック" panose="020B0400000000000000" pitchFamily="50" charset="-128"/>
                          <a:ea typeface="BIZ UDPゴシック" panose="020B0400000000000000" pitchFamily="50" charset="-128"/>
                        </a:rPr>
                        <a:t>開院</a:t>
                      </a:r>
                    </a:p>
                  </a:txBody>
                  <a:tcPr marT="36000" marB="36000" anchor="ctr">
                    <a:lnL w="12700" cap="flat" cmpd="sng" algn="ctr">
                      <a:solidFill>
                        <a:schemeClr val="tx1"/>
                      </a:solidFill>
                      <a:prstDash val="dash"/>
                      <a:round/>
                      <a:headEnd type="none" w="med" len="med"/>
                      <a:tailEnd type="none" w="med" len="med"/>
                    </a:lnL>
                    <a:solidFill>
                      <a:schemeClr val="tx1">
                        <a:lumMod val="65000"/>
                        <a:lumOff val="35000"/>
                      </a:schemeClr>
                    </a:solidFill>
                  </a:tcPr>
                </a:tc>
                <a:extLst>
                  <a:ext uri="{0D108BD9-81ED-4DB2-BD59-A6C34878D82A}">
                    <a16:rowId xmlns:a16="http://schemas.microsoft.com/office/drawing/2014/main" val="10005"/>
                  </a:ext>
                </a:extLst>
              </a:tr>
              <a:tr h="166476">
                <a:tc rowSpan="2" gridSpan="2">
                  <a:txBody>
                    <a:bodyPr/>
                    <a:lstStyle/>
                    <a:p>
                      <a:pPr>
                        <a:lnSpc>
                          <a:spcPts val="1000"/>
                        </a:lnSpc>
                      </a:pPr>
                      <a:r>
                        <a:rPr kumimoji="1" lang="ja-JP" altLang="en-US" sz="900" b="1" dirty="0">
                          <a:solidFill>
                            <a:schemeClr val="bg1"/>
                          </a:solidFill>
                          <a:latin typeface="BIZ UDPゴシック" panose="020B0400000000000000" pitchFamily="50" charset="-128"/>
                          <a:ea typeface="BIZ UDPゴシック" panose="020B0400000000000000" pitchFamily="50" charset="-128"/>
                        </a:rPr>
                        <a:t>④大学</a:t>
                      </a:r>
                    </a:p>
                  </a:txBody>
                  <a:tcPr marT="36000" marB="36000" anchor="ctr">
                    <a:solidFill>
                      <a:schemeClr val="tx1">
                        <a:lumMod val="65000"/>
                        <a:lumOff val="35000"/>
                      </a:schemeClr>
                    </a:solidFill>
                  </a:tcPr>
                </a:tc>
                <a:tc rowSpan="2" hMerge="1">
                  <a:txBody>
                    <a:bodyPr/>
                    <a:lstStyle/>
                    <a:p>
                      <a:endParaRPr kumimoji="1" lang="ja-JP" altLang="en-US"/>
                    </a:p>
                  </a:txBody>
                  <a:tcPr/>
                </a:tc>
                <a:tc>
                  <a:txBody>
                    <a:bodyPr/>
                    <a:lstStyle/>
                    <a:p>
                      <a:pPr>
                        <a:lnSpc>
                          <a:spcPts val="1000"/>
                        </a:lnSpc>
                      </a:pPr>
                      <a:r>
                        <a:rPr kumimoji="1" lang="ja-JP" altLang="en-US" sz="900" b="1" dirty="0">
                          <a:solidFill>
                            <a:schemeClr val="bg1"/>
                          </a:solidFill>
                          <a:latin typeface="BIZ UDPゴシック" panose="020B0400000000000000" pitchFamily="50" charset="-128"/>
                          <a:ea typeface="BIZ UDPゴシック" panose="020B0400000000000000" pitchFamily="50" charset="-128"/>
                        </a:rPr>
                        <a:t>法人統合</a:t>
                      </a:r>
                      <a:endParaRPr kumimoji="1" lang="en-US" altLang="ja-JP" sz="900" b="1" dirty="0">
                        <a:solidFill>
                          <a:schemeClr val="bg1"/>
                        </a:solidFill>
                        <a:latin typeface="BIZ UDPゴシック" panose="020B0400000000000000" pitchFamily="50" charset="-128"/>
                        <a:ea typeface="BIZ UDPゴシック" panose="020B0400000000000000" pitchFamily="50" charset="-128"/>
                      </a:endParaRPr>
                    </a:p>
                  </a:txBody>
                  <a:tcPr marT="36000" marB="36000" anchor="ctr">
                    <a:lnR w="12700" cap="flat" cmpd="sng" algn="ctr">
                      <a:solidFill>
                        <a:schemeClr val="tx1"/>
                      </a:solidFill>
                      <a:prstDash val="dash"/>
                      <a:round/>
                      <a:headEnd type="none" w="med" len="med"/>
                      <a:tailEnd type="none" w="med" len="med"/>
                    </a:lnR>
                    <a:solidFill>
                      <a:schemeClr val="tx1">
                        <a:lumMod val="65000"/>
                        <a:lumOff val="35000"/>
                      </a:schemeClr>
                    </a:solidFill>
                  </a:tcPr>
                </a:tc>
                <a:tc>
                  <a:txBody>
                    <a:bodyPr/>
                    <a:lstStyle/>
                    <a:p>
                      <a:pPr>
                        <a:lnSpc>
                          <a:spcPts val="1000"/>
                        </a:lnSpc>
                      </a:pPr>
                      <a:r>
                        <a:rPr kumimoji="1" lang="en-US" altLang="ja-JP" sz="900" b="1" dirty="0">
                          <a:solidFill>
                            <a:schemeClr val="bg1"/>
                          </a:solidFill>
                          <a:latin typeface="BIZ UDPゴシック" panose="020B0400000000000000" pitchFamily="50" charset="-128"/>
                          <a:ea typeface="BIZ UDPゴシック" panose="020B0400000000000000" pitchFamily="50" charset="-128"/>
                        </a:rPr>
                        <a:t>2019</a:t>
                      </a:r>
                      <a:r>
                        <a:rPr kumimoji="1" lang="ja-JP" altLang="en-US" sz="900" b="1" dirty="0">
                          <a:solidFill>
                            <a:schemeClr val="bg1"/>
                          </a:solidFill>
                          <a:latin typeface="BIZ UDPゴシック" panose="020B0400000000000000" pitchFamily="50" charset="-128"/>
                          <a:ea typeface="BIZ UDPゴシック" panose="020B0400000000000000" pitchFamily="50" charset="-128"/>
                        </a:rPr>
                        <a:t>　公立大学法人大阪設立</a:t>
                      </a:r>
                      <a:endParaRPr kumimoji="1" lang="en-US" altLang="ja-JP" sz="900" b="1" dirty="0">
                        <a:solidFill>
                          <a:schemeClr val="bg1"/>
                        </a:solidFill>
                        <a:latin typeface="BIZ UDPゴシック" panose="020B0400000000000000" pitchFamily="50" charset="-128"/>
                        <a:ea typeface="BIZ UDPゴシック" panose="020B0400000000000000" pitchFamily="50" charset="-128"/>
                      </a:endParaRPr>
                    </a:p>
                  </a:txBody>
                  <a:tcPr marT="36000" marB="36000" anchor="ctr">
                    <a:lnL w="12700" cap="flat" cmpd="sng" algn="ctr">
                      <a:solidFill>
                        <a:schemeClr val="tx1"/>
                      </a:solidFill>
                      <a:prstDash val="dash"/>
                      <a:round/>
                      <a:headEnd type="none" w="med" len="med"/>
                      <a:tailEnd type="none" w="med" len="med"/>
                    </a:lnL>
                    <a:solidFill>
                      <a:schemeClr val="tx1">
                        <a:lumMod val="65000"/>
                        <a:lumOff val="35000"/>
                      </a:schemeClr>
                    </a:solidFill>
                  </a:tcPr>
                </a:tc>
                <a:extLst>
                  <a:ext uri="{0D108BD9-81ED-4DB2-BD59-A6C34878D82A}">
                    <a16:rowId xmlns:a16="http://schemas.microsoft.com/office/drawing/2014/main" val="10006"/>
                  </a:ext>
                </a:extLst>
              </a:tr>
              <a:tr h="166476">
                <a:tc gridSpan="2" vMerge="1">
                  <a:txBody>
                    <a:bodyPr/>
                    <a:lstStyle/>
                    <a:p>
                      <a:endParaRPr kumimoji="1" lang="ja-JP" altLang="en-US" sz="1200" dirty="0">
                        <a:latin typeface="Meiryo UI" panose="020B0604030504040204" pitchFamily="50" charset="-128"/>
                        <a:ea typeface="Meiryo UI" panose="020B0604030504040204" pitchFamily="50" charset="-128"/>
                      </a:endParaRPr>
                    </a:p>
                  </a:txBody>
                  <a:tcPr/>
                </a:tc>
                <a:tc hMerge="1" vMerge="1">
                  <a:txBody>
                    <a:bodyPr/>
                    <a:lstStyle/>
                    <a:p>
                      <a:endParaRPr kumimoji="1" lang="ja-JP" altLang="en-US"/>
                    </a:p>
                  </a:txBody>
                  <a:tcPr/>
                </a:tc>
                <a:tc>
                  <a:txBody>
                    <a:bodyPr/>
                    <a:lstStyle/>
                    <a:p>
                      <a:pPr>
                        <a:lnSpc>
                          <a:spcPts val="1000"/>
                        </a:lnSpc>
                      </a:pPr>
                      <a:r>
                        <a:rPr kumimoji="1" lang="ja-JP" altLang="en-US" sz="900" b="1" dirty="0">
                          <a:solidFill>
                            <a:schemeClr val="bg1"/>
                          </a:solidFill>
                          <a:latin typeface="BIZ UDPゴシック" panose="020B0400000000000000" pitchFamily="50" charset="-128"/>
                          <a:ea typeface="BIZ UDPゴシック" panose="020B0400000000000000" pitchFamily="50" charset="-128"/>
                        </a:rPr>
                        <a:t>大学統合</a:t>
                      </a:r>
                    </a:p>
                  </a:txBody>
                  <a:tcPr marT="36000" marB="36000" anchor="ctr">
                    <a:lnR w="12700" cap="flat" cmpd="sng" algn="ctr">
                      <a:solidFill>
                        <a:schemeClr val="tx1"/>
                      </a:solidFill>
                      <a:prstDash val="dash"/>
                      <a:round/>
                      <a:headEnd type="none" w="med" len="med"/>
                      <a:tailEnd type="none" w="med" len="med"/>
                    </a:lnR>
                    <a:solidFill>
                      <a:schemeClr val="tx1">
                        <a:lumMod val="65000"/>
                        <a:lumOff val="35000"/>
                      </a:schemeClr>
                    </a:solidFill>
                  </a:tcPr>
                </a:tc>
                <a:tc>
                  <a:txBody>
                    <a:bodyPr/>
                    <a:lstStyle/>
                    <a:p>
                      <a:pPr>
                        <a:lnSpc>
                          <a:spcPts val="1000"/>
                        </a:lnSpc>
                      </a:pPr>
                      <a:r>
                        <a:rPr kumimoji="1" lang="en-US" altLang="ja-JP" sz="900" b="1" dirty="0">
                          <a:solidFill>
                            <a:schemeClr val="bg1"/>
                          </a:solidFill>
                          <a:latin typeface="BIZ UDPゴシック" panose="020B0400000000000000" pitchFamily="50" charset="-128"/>
                          <a:ea typeface="BIZ UDPゴシック" panose="020B0400000000000000" pitchFamily="50" charset="-128"/>
                        </a:rPr>
                        <a:t>2022</a:t>
                      </a:r>
                      <a:r>
                        <a:rPr kumimoji="1" lang="ja-JP" altLang="en-US" sz="900" b="1" dirty="0">
                          <a:solidFill>
                            <a:schemeClr val="bg1"/>
                          </a:solidFill>
                          <a:latin typeface="BIZ UDPゴシック" panose="020B0400000000000000" pitchFamily="50" charset="-128"/>
                          <a:ea typeface="BIZ UDPゴシック" panose="020B0400000000000000" pitchFamily="50" charset="-128"/>
                        </a:rPr>
                        <a:t>　大阪公立大学開学</a:t>
                      </a:r>
                    </a:p>
                  </a:txBody>
                  <a:tcPr marT="36000" marB="36000" anchor="ctr">
                    <a:lnL w="12700" cap="flat" cmpd="sng" algn="ctr">
                      <a:solidFill>
                        <a:schemeClr val="tx1"/>
                      </a:solidFill>
                      <a:prstDash val="dash"/>
                      <a:round/>
                      <a:headEnd type="none" w="med" len="med"/>
                      <a:tailEnd type="none" w="med" len="med"/>
                    </a:lnL>
                    <a:solidFill>
                      <a:schemeClr val="tx1">
                        <a:lumMod val="65000"/>
                        <a:lumOff val="35000"/>
                      </a:schemeClr>
                    </a:solidFill>
                  </a:tcPr>
                </a:tc>
                <a:extLst>
                  <a:ext uri="{0D108BD9-81ED-4DB2-BD59-A6C34878D82A}">
                    <a16:rowId xmlns:a16="http://schemas.microsoft.com/office/drawing/2014/main" val="10007"/>
                  </a:ext>
                </a:extLst>
              </a:tr>
              <a:tr h="166476">
                <a:tc gridSpan="2">
                  <a:txBody>
                    <a:bodyPr/>
                    <a:lstStyle/>
                    <a:p>
                      <a:pPr>
                        <a:lnSpc>
                          <a:spcPts val="1000"/>
                        </a:lnSpc>
                      </a:pPr>
                      <a:r>
                        <a:rPr kumimoji="1" lang="ja-JP" altLang="en-US" sz="900" dirty="0">
                          <a:latin typeface="BIZ UDPゴシック" panose="020B0400000000000000" pitchFamily="50" charset="-128"/>
                          <a:ea typeface="BIZ UDPゴシック" panose="020B0400000000000000" pitchFamily="50" charset="-128"/>
                        </a:rPr>
                        <a:t>⑤港湾</a:t>
                      </a:r>
                    </a:p>
                  </a:txBody>
                  <a:tcPr marT="36000" marB="36000" anchor="ctr"/>
                </a:tc>
                <a:tc hMerge="1">
                  <a:txBody>
                    <a:bodyPr/>
                    <a:lstStyle/>
                    <a:p>
                      <a:endParaRPr kumimoji="1" lang="ja-JP" altLang="en-US"/>
                    </a:p>
                  </a:txBody>
                  <a:tcPr/>
                </a:tc>
                <a:tc>
                  <a:txBody>
                    <a:bodyPr/>
                    <a:lstStyle/>
                    <a:p>
                      <a:pPr>
                        <a:lnSpc>
                          <a:spcPts val="1000"/>
                        </a:lnSpc>
                      </a:pPr>
                      <a:r>
                        <a:rPr kumimoji="1" lang="ja-JP" altLang="en-US" sz="900" dirty="0">
                          <a:latin typeface="BIZ UDPゴシック" panose="020B0400000000000000" pitchFamily="50" charset="-128"/>
                          <a:ea typeface="BIZ UDPゴシック" panose="020B0400000000000000" pitchFamily="50" charset="-128"/>
                        </a:rPr>
                        <a:t>管理一元化</a:t>
                      </a:r>
                    </a:p>
                  </a:txBody>
                  <a:tcPr marT="36000" marB="36000" anchor="ctr">
                    <a:lnR w="12700" cap="flat" cmpd="sng" algn="ctr">
                      <a:solidFill>
                        <a:schemeClr val="tx1"/>
                      </a:solidFill>
                      <a:prstDash val="dash"/>
                      <a:round/>
                      <a:headEnd type="none" w="med" len="med"/>
                      <a:tailEnd type="none" w="med" len="med"/>
                    </a:lnR>
                  </a:tcPr>
                </a:tc>
                <a:tc>
                  <a:txBody>
                    <a:bodyPr/>
                    <a:lstStyle/>
                    <a:p>
                      <a:pPr>
                        <a:lnSpc>
                          <a:spcPts val="1000"/>
                        </a:lnSpc>
                      </a:pPr>
                      <a:r>
                        <a:rPr kumimoji="1" lang="en-US" altLang="ja-JP" sz="900" dirty="0">
                          <a:latin typeface="BIZ UDPゴシック" panose="020B0400000000000000" pitchFamily="50" charset="-128"/>
                          <a:ea typeface="BIZ UDPゴシック" panose="020B0400000000000000" pitchFamily="50" charset="-128"/>
                        </a:rPr>
                        <a:t>2020</a:t>
                      </a:r>
                      <a:r>
                        <a:rPr kumimoji="1" lang="ja-JP" altLang="en-US" sz="900" dirty="0">
                          <a:latin typeface="BIZ UDPゴシック" panose="020B0400000000000000" pitchFamily="50" charset="-128"/>
                          <a:ea typeface="BIZ UDPゴシック" panose="020B0400000000000000" pitchFamily="50" charset="-128"/>
                        </a:rPr>
                        <a:t>　大阪港湾局業務開始</a:t>
                      </a:r>
                    </a:p>
                  </a:txBody>
                  <a:tcPr marT="36000" marB="36000" anchor="ctr">
                    <a:lnL w="12700" cap="flat" cmpd="sng" algn="ctr">
                      <a:solidFill>
                        <a:schemeClr val="tx1"/>
                      </a:solidFill>
                      <a:prstDash val="dash"/>
                      <a:round/>
                      <a:headEnd type="none" w="med" len="med"/>
                      <a:tailEnd type="none" w="med" len="med"/>
                    </a:lnL>
                  </a:tcPr>
                </a:tc>
                <a:extLst>
                  <a:ext uri="{0D108BD9-81ED-4DB2-BD59-A6C34878D82A}">
                    <a16:rowId xmlns:a16="http://schemas.microsoft.com/office/drawing/2014/main" val="10008"/>
                  </a:ext>
                </a:extLst>
              </a:tr>
              <a:tr h="166476">
                <a:tc gridSpan="2">
                  <a:txBody>
                    <a:bodyPr/>
                    <a:lstStyle/>
                    <a:p>
                      <a:pPr>
                        <a:lnSpc>
                          <a:spcPts val="1000"/>
                        </a:lnSpc>
                      </a:pPr>
                      <a:r>
                        <a:rPr kumimoji="1" lang="ja-JP" altLang="en-US" sz="900" dirty="0">
                          <a:latin typeface="BIZ UDPゴシック" panose="020B0400000000000000" pitchFamily="50" charset="-128"/>
                          <a:ea typeface="BIZ UDPゴシック" panose="020B0400000000000000" pitchFamily="50" charset="-128"/>
                        </a:rPr>
                        <a:t>⑥水道</a:t>
                      </a:r>
                    </a:p>
                  </a:txBody>
                  <a:tcPr marT="36000" marB="36000" anchor="ctr"/>
                </a:tc>
                <a:tc hMerge="1">
                  <a:txBody>
                    <a:bodyPr/>
                    <a:lstStyle/>
                    <a:p>
                      <a:endParaRPr kumimoji="1" lang="ja-JP" altLang="en-US"/>
                    </a:p>
                  </a:txBody>
                  <a:tcPr/>
                </a:tc>
                <a:tc>
                  <a:txBody>
                    <a:bodyPr/>
                    <a:lstStyle/>
                    <a:p>
                      <a:pPr>
                        <a:lnSpc>
                          <a:spcPts val="1000"/>
                        </a:lnSpc>
                      </a:pPr>
                      <a:r>
                        <a:rPr kumimoji="1" lang="ja-JP" altLang="en-US" sz="900" dirty="0">
                          <a:latin typeface="BIZ UDPゴシック" panose="020B0400000000000000" pitchFamily="50" charset="-128"/>
                          <a:ea typeface="BIZ UDPゴシック" panose="020B0400000000000000" pitchFamily="50" charset="-128"/>
                        </a:rPr>
                        <a:t>広域化</a:t>
                      </a:r>
                    </a:p>
                  </a:txBody>
                  <a:tcPr marT="36000" marB="36000" anchor="ctr">
                    <a:lnR w="12700" cap="flat" cmpd="sng" algn="ctr">
                      <a:solidFill>
                        <a:schemeClr val="tx1"/>
                      </a:solidFill>
                      <a:prstDash val="dash"/>
                      <a:round/>
                      <a:headEnd type="none" w="med" len="med"/>
                      <a:tailEnd type="none" w="med" len="med"/>
                    </a:lnR>
                  </a:tcPr>
                </a:tc>
                <a:tc>
                  <a:txBody>
                    <a:bodyPr/>
                    <a:lstStyle/>
                    <a:p>
                      <a:pPr>
                        <a:lnSpc>
                          <a:spcPts val="1000"/>
                        </a:lnSpc>
                      </a:pPr>
                      <a:r>
                        <a:rPr kumimoji="1" lang="en-US" altLang="ja-JP" sz="900" dirty="0">
                          <a:latin typeface="BIZ UDPゴシック" panose="020B0400000000000000" pitchFamily="50" charset="-128"/>
                          <a:ea typeface="BIZ UDPゴシック" panose="020B0400000000000000" pitchFamily="50" charset="-128"/>
                        </a:rPr>
                        <a:t>2021</a:t>
                      </a:r>
                      <a:r>
                        <a:rPr kumimoji="1" lang="ja-JP" altLang="en-US" sz="900" dirty="0">
                          <a:latin typeface="BIZ UDPゴシック" panose="020B0400000000000000" pitchFamily="50" charset="-128"/>
                          <a:ea typeface="BIZ UDPゴシック" panose="020B0400000000000000" pitchFamily="50" charset="-128"/>
                        </a:rPr>
                        <a:t>　</a:t>
                      </a:r>
                      <a:r>
                        <a:rPr kumimoji="1" lang="en-US" altLang="ja-JP" sz="900" dirty="0">
                          <a:latin typeface="BIZ UDPゴシック" panose="020B0400000000000000" pitchFamily="50" charset="-128"/>
                          <a:ea typeface="BIZ UDPゴシック" panose="020B0400000000000000" pitchFamily="50" charset="-128"/>
                        </a:rPr>
                        <a:t>13</a:t>
                      </a:r>
                      <a:r>
                        <a:rPr kumimoji="1" lang="ja-JP" altLang="en-US" sz="900" dirty="0">
                          <a:latin typeface="BIZ UDPゴシック" panose="020B0400000000000000" pitchFamily="50" charset="-128"/>
                          <a:ea typeface="BIZ UDPゴシック" panose="020B0400000000000000" pitchFamily="50" charset="-128"/>
                        </a:rPr>
                        <a:t>団体が企業団統合</a:t>
                      </a:r>
                    </a:p>
                  </a:txBody>
                  <a:tcPr marT="36000" marB="36000" anchor="ctr">
                    <a:lnL w="12700" cap="flat" cmpd="sng" algn="ctr">
                      <a:solidFill>
                        <a:schemeClr val="tx1"/>
                      </a:solidFill>
                      <a:prstDash val="dash"/>
                      <a:round/>
                      <a:headEnd type="none" w="med" len="med"/>
                      <a:tailEnd type="none" w="med" len="med"/>
                    </a:lnL>
                  </a:tcPr>
                </a:tc>
                <a:extLst>
                  <a:ext uri="{0D108BD9-81ED-4DB2-BD59-A6C34878D82A}">
                    <a16:rowId xmlns:a16="http://schemas.microsoft.com/office/drawing/2014/main" val="10009"/>
                  </a:ext>
                </a:extLst>
              </a:tr>
              <a:tr h="166476">
                <a:tc gridSpan="2">
                  <a:txBody>
                    <a:bodyPr/>
                    <a:lstStyle/>
                    <a:p>
                      <a:pPr>
                        <a:lnSpc>
                          <a:spcPts val="1000"/>
                        </a:lnSpc>
                      </a:pPr>
                      <a:r>
                        <a:rPr kumimoji="1" lang="ja-JP" altLang="en-US" sz="900" dirty="0">
                          <a:latin typeface="BIZ UDPゴシック" panose="020B0400000000000000" pitchFamily="50" charset="-128"/>
                          <a:ea typeface="BIZ UDPゴシック" panose="020B0400000000000000" pitchFamily="50" charset="-128"/>
                        </a:rPr>
                        <a:t>⑦下水道</a:t>
                      </a:r>
                    </a:p>
                  </a:txBody>
                  <a:tcPr marT="36000" marB="36000" anchor="ctr"/>
                </a:tc>
                <a:tc hMerge="1">
                  <a:txBody>
                    <a:bodyPr/>
                    <a:lstStyle/>
                    <a:p>
                      <a:endParaRPr kumimoji="1" lang="ja-JP" altLang="en-US"/>
                    </a:p>
                  </a:txBody>
                  <a:tcPr/>
                </a:tc>
                <a:tc>
                  <a:txBody>
                    <a:bodyPr/>
                    <a:lstStyle/>
                    <a:p>
                      <a:pPr>
                        <a:lnSpc>
                          <a:spcPts val="1000"/>
                        </a:lnSpc>
                      </a:pPr>
                      <a:r>
                        <a:rPr kumimoji="1" lang="ja-JP" altLang="en-US" sz="900" dirty="0">
                          <a:latin typeface="BIZ UDPゴシック" panose="020B0400000000000000" pitchFamily="50" charset="-128"/>
                          <a:ea typeface="BIZ UDPゴシック" panose="020B0400000000000000" pitchFamily="50" charset="-128"/>
                        </a:rPr>
                        <a:t>コンセッション</a:t>
                      </a:r>
                    </a:p>
                  </a:txBody>
                  <a:tcPr marT="36000" marB="36000" anchor="ctr">
                    <a:lnR w="12700" cap="flat" cmpd="sng" algn="ctr">
                      <a:solidFill>
                        <a:schemeClr val="tx1"/>
                      </a:solidFill>
                      <a:prstDash val="dash"/>
                      <a:round/>
                      <a:headEnd type="none" w="med" len="med"/>
                      <a:tailEnd type="none" w="med" len="med"/>
                    </a:lnR>
                  </a:tcPr>
                </a:tc>
                <a:tc>
                  <a:txBody>
                    <a:bodyPr/>
                    <a:lstStyle/>
                    <a:p>
                      <a:pPr marL="0" marR="0" lvl="0" indent="0" algn="l" defTabSz="914400" rtl="0" eaLnBrk="1" fontAlgn="auto" latinLnBrk="0" hangingPunct="1">
                        <a:lnSpc>
                          <a:spcPts val="1000"/>
                        </a:lnSpc>
                        <a:spcBef>
                          <a:spcPts val="0"/>
                        </a:spcBef>
                        <a:spcAft>
                          <a:spcPts val="0"/>
                        </a:spcAft>
                        <a:buClrTx/>
                        <a:buSzTx/>
                        <a:buFontTx/>
                        <a:buNone/>
                        <a:tabLst/>
                        <a:defRPr/>
                      </a:pPr>
                      <a:r>
                        <a:rPr lang="ja-JP" altLang="en-US" sz="900" dirty="0" smtClean="0">
                          <a:solidFill>
                            <a:schemeClr val="tx1"/>
                          </a:solidFill>
                          <a:latin typeface="BIZ UDPゴシック" panose="020B0400000000000000" pitchFamily="50" charset="-128"/>
                          <a:ea typeface="BIZ UDPゴシック" panose="020B0400000000000000" pitchFamily="50" charset="-128"/>
                          <a:cs typeface="Meiryo UI" panose="020B0604030504040204" pitchFamily="50" charset="-128"/>
                        </a:rPr>
                        <a:t>コンセッションの導入に係る課題がある中で、早期に民間活用の効果を発現できる手法等を導入</a:t>
                      </a:r>
                      <a:endParaRPr lang="ja-JP" altLang="en-US" sz="900" dirty="0" smtClean="0">
                        <a:solidFill>
                          <a:schemeClr val="tx1"/>
                        </a:solidFill>
                        <a:latin typeface="BIZ UDPゴシック" panose="020B0400000000000000" pitchFamily="50" charset="-128"/>
                        <a:ea typeface="BIZ UDPゴシック" panose="020B0400000000000000" pitchFamily="50" charset="-128"/>
                      </a:endParaRPr>
                    </a:p>
                  </a:txBody>
                  <a:tcPr marT="36000" marB="36000" anchor="ctr">
                    <a:lnL w="12700" cap="flat" cmpd="sng" algn="ctr">
                      <a:solidFill>
                        <a:schemeClr val="tx1"/>
                      </a:solidFill>
                      <a:prstDash val="dash"/>
                      <a:round/>
                      <a:headEnd type="none" w="med" len="med"/>
                      <a:tailEnd type="none" w="med" len="med"/>
                    </a:lnL>
                  </a:tcPr>
                </a:tc>
                <a:extLst>
                  <a:ext uri="{0D108BD9-81ED-4DB2-BD59-A6C34878D82A}">
                    <a16:rowId xmlns:a16="http://schemas.microsoft.com/office/drawing/2014/main" val="10010"/>
                  </a:ext>
                </a:extLst>
              </a:tr>
            </a:tbl>
          </a:graphicData>
        </a:graphic>
      </p:graphicFrame>
      <p:sp>
        <p:nvSpPr>
          <p:cNvPr id="7" name="テキスト ボックス 6"/>
          <p:cNvSpPr txBox="1"/>
          <p:nvPr/>
        </p:nvSpPr>
        <p:spPr>
          <a:xfrm>
            <a:off x="166087" y="1521732"/>
            <a:ext cx="3720890"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1.</a:t>
            </a:r>
            <a:r>
              <a:rPr kumimoji="1" lang="ja-JP" altLang="en-US"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府と大阪市の組織や事業を最適化するもの</a:t>
            </a:r>
          </a:p>
        </p:txBody>
      </p:sp>
      <p:sp>
        <p:nvSpPr>
          <p:cNvPr id="13" name="正方形/長方形 12"/>
          <p:cNvSpPr/>
          <p:nvPr/>
        </p:nvSpPr>
        <p:spPr>
          <a:xfrm>
            <a:off x="211532" y="565794"/>
            <a:ext cx="4101161" cy="323165"/>
          </a:xfrm>
          <a:prstGeom prst="rect">
            <a:avLst/>
          </a:prstGeom>
          <a:solidFill>
            <a:schemeClr val="accent1">
              <a:lumMod val="20000"/>
              <a:lumOff val="80000"/>
            </a:schemeClr>
          </a:solidFill>
          <a:ln>
            <a:solidFill>
              <a:schemeClr val="tx2"/>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zh-TW" altLang="en-US" sz="15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Ａ項目</a:t>
            </a:r>
            <a:r>
              <a:rPr kumimoji="1" lang="ja-JP" altLang="en-US" sz="15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　</a:t>
            </a:r>
            <a:r>
              <a:rPr kumimoji="1" lang="en-US" altLang="ja-JP" sz="15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a:t>
            </a:r>
            <a:r>
              <a:rPr kumimoji="1" lang="ja-JP" altLang="en-US" sz="15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経営形態の見直し</a:t>
            </a:r>
            <a:r>
              <a:rPr kumimoji="1" lang="en-US" altLang="ja-JP" sz="15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a:t>
            </a:r>
            <a:r>
              <a:rPr kumimoji="1" lang="ja-JP" altLang="en-US" sz="15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　</a:t>
            </a:r>
            <a:r>
              <a:rPr kumimoji="1" lang="en-US" altLang="ja-JP" sz="15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13</a:t>
            </a:r>
            <a:r>
              <a:rPr kumimoji="1" lang="ja-JP" altLang="en-US" sz="15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項目</a:t>
            </a:r>
            <a:endParaRPr kumimoji="1" lang="en-US" altLang="zh-TW" sz="15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endParaRPr>
          </a:p>
        </p:txBody>
      </p:sp>
      <p:sp>
        <p:nvSpPr>
          <p:cNvPr id="15" name="テキスト ボックス 14"/>
          <p:cNvSpPr txBox="1"/>
          <p:nvPr/>
        </p:nvSpPr>
        <p:spPr>
          <a:xfrm>
            <a:off x="123597" y="4247975"/>
            <a:ext cx="2504212"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2.</a:t>
            </a:r>
            <a:r>
              <a:rPr kumimoji="1" lang="ja-JP" altLang="en-US"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大阪市の経営形態の見直し</a:t>
            </a:r>
          </a:p>
        </p:txBody>
      </p:sp>
      <p:sp>
        <p:nvSpPr>
          <p:cNvPr id="16" name="正方形/長方形 15"/>
          <p:cNvSpPr/>
          <p:nvPr/>
        </p:nvSpPr>
        <p:spPr>
          <a:xfrm>
            <a:off x="4417310" y="567032"/>
            <a:ext cx="4677071" cy="323165"/>
          </a:xfrm>
          <a:prstGeom prst="rect">
            <a:avLst/>
          </a:prstGeom>
          <a:solidFill>
            <a:schemeClr val="accent1">
              <a:lumMod val="20000"/>
              <a:lumOff val="80000"/>
            </a:schemeClr>
          </a:solidFill>
          <a:ln>
            <a:solidFill>
              <a:schemeClr val="tx2"/>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5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B</a:t>
            </a:r>
            <a:r>
              <a:rPr kumimoji="1" lang="zh-TW" altLang="en-US" sz="15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項目</a:t>
            </a:r>
            <a:r>
              <a:rPr kumimoji="1" lang="ja-JP" altLang="en-US" sz="15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　</a:t>
            </a:r>
            <a:r>
              <a:rPr kumimoji="1" lang="en-US" altLang="ja-JP" sz="15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a:t>
            </a:r>
            <a:r>
              <a:rPr kumimoji="1" lang="ja-JP" altLang="en-US" sz="15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類似・重複している行政サービス</a:t>
            </a:r>
            <a:r>
              <a:rPr kumimoji="1" lang="en-US" altLang="ja-JP" sz="15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 22</a:t>
            </a:r>
            <a:r>
              <a:rPr kumimoji="1" lang="ja-JP" altLang="en-US" sz="15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項目</a:t>
            </a:r>
            <a:endParaRPr kumimoji="1" lang="en-US" altLang="zh-TW" sz="15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endParaRPr>
          </a:p>
        </p:txBody>
      </p:sp>
      <p:graphicFrame>
        <p:nvGraphicFramePr>
          <p:cNvPr id="17" name="表 16"/>
          <p:cNvGraphicFramePr>
            <a:graphicFrameLocks noGrp="1"/>
          </p:cNvGraphicFramePr>
          <p:nvPr>
            <p:extLst>
              <p:ext uri="{D42A27DB-BD31-4B8C-83A1-F6EECF244321}">
                <p14:modId xmlns:p14="http://schemas.microsoft.com/office/powerpoint/2010/main" val="435007183"/>
              </p:ext>
            </p:extLst>
          </p:nvPr>
        </p:nvGraphicFramePr>
        <p:xfrm>
          <a:off x="211531" y="4521877"/>
          <a:ext cx="4091376" cy="2199160"/>
        </p:xfrm>
        <a:graphic>
          <a:graphicData uri="http://schemas.openxmlformats.org/drawingml/2006/table">
            <a:tbl>
              <a:tblPr firstRow="1" bandRow="1">
                <a:tableStyleId>{5940675A-B579-460E-94D1-54222C63F5DA}</a:tableStyleId>
              </a:tblPr>
              <a:tblGrid>
                <a:gridCol w="1179119">
                  <a:extLst>
                    <a:ext uri="{9D8B030D-6E8A-4147-A177-3AD203B41FA5}">
                      <a16:colId xmlns:a16="http://schemas.microsoft.com/office/drawing/2014/main" val="20000"/>
                    </a:ext>
                  </a:extLst>
                </a:gridCol>
                <a:gridCol w="952500">
                  <a:extLst>
                    <a:ext uri="{9D8B030D-6E8A-4147-A177-3AD203B41FA5}">
                      <a16:colId xmlns:a16="http://schemas.microsoft.com/office/drawing/2014/main" val="20001"/>
                    </a:ext>
                  </a:extLst>
                </a:gridCol>
                <a:gridCol w="1959757">
                  <a:extLst>
                    <a:ext uri="{9D8B030D-6E8A-4147-A177-3AD203B41FA5}">
                      <a16:colId xmlns:a16="http://schemas.microsoft.com/office/drawing/2014/main" val="20002"/>
                    </a:ext>
                  </a:extLst>
                </a:gridCol>
              </a:tblGrid>
              <a:tr h="103713">
                <a:tc>
                  <a:txBody>
                    <a:bodyPr/>
                    <a:lstStyle/>
                    <a:p>
                      <a:pPr algn="ctr"/>
                      <a:r>
                        <a:rPr kumimoji="1" lang="ja-JP" altLang="en-US" sz="900" b="1" dirty="0">
                          <a:latin typeface="BIZ UDPゴシック" panose="020B0400000000000000" pitchFamily="50" charset="-128"/>
                          <a:ea typeface="BIZ UDPゴシック" panose="020B0400000000000000" pitchFamily="50" charset="-128"/>
                        </a:rPr>
                        <a:t>項目</a:t>
                      </a:r>
                    </a:p>
                  </a:txBody>
                  <a:tcPr marT="36000" marB="36000" anchor="ctr">
                    <a:lnB w="28575"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kumimoji="1" lang="ja-JP" altLang="en-US" sz="900" b="1" dirty="0">
                          <a:latin typeface="BIZ UDPゴシック" panose="020B0400000000000000" pitchFamily="50" charset="-128"/>
                          <a:ea typeface="BIZ UDPゴシック" panose="020B0400000000000000" pitchFamily="50" charset="-128"/>
                        </a:rPr>
                        <a:t>方針</a:t>
                      </a:r>
                    </a:p>
                  </a:txBody>
                  <a:tcPr marT="36000" marB="36000" anchor="ctr">
                    <a:lnR w="12700" cap="flat" cmpd="sng" algn="ctr">
                      <a:solidFill>
                        <a:schemeClr val="tx1"/>
                      </a:solidFill>
                      <a:prstDash val="dash"/>
                      <a:round/>
                      <a:headEnd type="none" w="med" len="med"/>
                      <a:tailEnd type="none" w="med" len="med"/>
                    </a:lnR>
                    <a:lnB w="28575"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kumimoji="1" lang="ja-JP" altLang="en-US" sz="900" b="1" dirty="0">
                          <a:solidFill>
                            <a:schemeClr val="tx1"/>
                          </a:solidFill>
                          <a:latin typeface="BIZ UDPゴシック" panose="020B0400000000000000" pitchFamily="50" charset="-128"/>
                          <a:ea typeface="BIZ UDPゴシック" panose="020B0400000000000000" pitchFamily="50" charset="-128"/>
                        </a:rPr>
                        <a:t>取組内容</a:t>
                      </a:r>
                    </a:p>
                  </a:txBody>
                  <a:tcPr marT="36000" marB="36000" anchor="ctr">
                    <a:lnL w="12700" cap="flat" cmpd="sng" algn="ctr">
                      <a:solidFill>
                        <a:schemeClr val="tx1"/>
                      </a:solidFill>
                      <a:prstDash val="dash"/>
                      <a:round/>
                      <a:headEnd type="none" w="med" len="med"/>
                      <a:tailEnd type="none" w="med" len="med"/>
                    </a:lnL>
                    <a:lnB w="28575"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0000"/>
                  </a:ext>
                </a:extLst>
              </a:tr>
              <a:tr h="103713">
                <a:tc>
                  <a:txBody>
                    <a:bodyPr/>
                    <a:lstStyle/>
                    <a:p>
                      <a:pPr>
                        <a:lnSpc>
                          <a:spcPts val="1000"/>
                        </a:lnSpc>
                      </a:pPr>
                      <a:r>
                        <a:rPr kumimoji="1" lang="ja-JP" altLang="en-US" sz="900" b="1" dirty="0">
                          <a:solidFill>
                            <a:schemeClr val="bg1"/>
                          </a:solidFill>
                          <a:latin typeface="BIZ UDPゴシック" panose="020B0400000000000000" pitchFamily="50" charset="-128"/>
                          <a:ea typeface="BIZ UDPゴシック" panose="020B0400000000000000" pitchFamily="50" charset="-128"/>
                        </a:rPr>
                        <a:t>⑧地下鉄</a:t>
                      </a:r>
                    </a:p>
                  </a:txBody>
                  <a:tcPr marT="36000" marB="36000" anchor="ctr">
                    <a:lnT w="28575" cap="flat" cmpd="sng" algn="ctr">
                      <a:solidFill>
                        <a:schemeClr val="tx1"/>
                      </a:solidFill>
                      <a:prstDash val="solid"/>
                      <a:round/>
                      <a:headEnd type="none" w="med" len="med"/>
                      <a:tailEnd type="none" w="med" len="med"/>
                    </a:lnT>
                    <a:solidFill>
                      <a:schemeClr val="tx1">
                        <a:lumMod val="65000"/>
                        <a:lumOff val="35000"/>
                      </a:schemeClr>
                    </a:solidFill>
                  </a:tcPr>
                </a:tc>
                <a:tc>
                  <a:txBody>
                    <a:bodyPr/>
                    <a:lstStyle/>
                    <a:p>
                      <a:pPr>
                        <a:lnSpc>
                          <a:spcPts val="1000"/>
                        </a:lnSpc>
                      </a:pPr>
                      <a:r>
                        <a:rPr kumimoji="1" lang="ja-JP" altLang="en-US" sz="900" b="1" dirty="0">
                          <a:solidFill>
                            <a:schemeClr val="bg1"/>
                          </a:solidFill>
                          <a:latin typeface="BIZ UDPゴシック" panose="020B0400000000000000" pitchFamily="50" charset="-128"/>
                          <a:ea typeface="BIZ UDPゴシック" panose="020B0400000000000000" pitchFamily="50" charset="-128"/>
                        </a:rPr>
                        <a:t>株式会社化</a:t>
                      </a:r>
                    </a:p>
                  </a:txBody>
                  <a:tcPr marT="36000" marB="36000" anchor="ctr">
                    <a:lnR w="12700" cap="flat" cmpd="sng" algn="ctr">
                      <a:solidFill>
                        <a:schemeClr val="tx1"/>
                      </a:solidFill>
                      <a:prstDash val="dash"/>
                      <a:round/>
                      <a:headEnd type="none" w="med" len="med"/>
                      <a:tailEnd type="none" w="med" len="med"/>
                    </a:lnR>
                    <a:lnT w="28575" cap="flat" cmpd="sng" algn="ctr">
                      <a:solidFill>
                        <a:schemeClr val="tx1"/>
                      </a:solidFill>
                      <a:prstDash val="solid"/>
                      <a:round/>
                      <a:headEnd type="none" w="med" len="med"/>
                      <a:tailEnd type="none" w="med" len="med"/>
                    </a:lnT>
                    <a:solidFill>
                      <a:schemeClr val="tx1">
                        <a:lumMod val="65000"/>
                        <a:lumOff val="35000"/>
                      </a:schemeClr>
                    </a:solidFill>
                  </a:tcPr>
                </a:tc>
                <a:tc>
                  <a:txBody>
                    <a:bodyPr/>
                    <a:lstStyle/>
                    <a:p>
                      <a:pPr>
                        <a:lnSpc>
                          <a:spcPts val="1000"/>
                        </a:lnSpc>
                      </a:pPr>
                      <a:r>
                        <a:rPr kumimoji="1" lang="en-US" altLang="ja-JP" sz="900" b="1" dirty="0">
                          <a:solidFill>
                            <a:schemeClr val="bg1"/>
                          </a:solidFill>
                          <a:latin typeface="BIZ UDPゴシック" panose="020B0400000000000000" pitchFamily="50" charset="-128"/>
                          <a:ea typeface="BIZ UDPゴシック" panose="020B0400000000000000" pitchFamily="50" charset="-128"/>
                        </a:rPr>
                        <a:t>2018</a:t>
                      </a:r>
                      <a:r>
                        <a:rPr kumimoji="1" lang="ja-JP" altLang="en-US" sz="900" b="1" dirty="0">
                          <a:solidFill>
                            <a:schemeClr val="bg1"/>
                          </a:solidFill>
                          <a:latin typeface="BIZ UDPゴシック" panose="020B0400000000000000" pitchFamily="50" charset="-128"/>
                          <a:ea typeface="BIZ UDPゴシック" panose="020B0400000000000000" pitchFamily="50" charset="-128"/>
                        </a:rPr>
                        <a:t>　新会社事業開始</a:t>
                      </a:r>
                    </a:p>
                  </a:txBody>
                  <a:tcPr marT="36000" marB="36000" anchor="ctr">
                    <a:lnL w="12700" cap="flat" cmpd="sng" algn="ctr">
                      <a:solidFill>
                        <a:schemeClr val="tx1"/>
                      </a:solidFill>
                      <a:prstDash val="dash"/>
                      <a:round/>
                      <a:headEnd type="none" w="med" len="med"/>
                      <a:tailEnd type="none" w="med" len="med"/>
                    </a:lnL>
                    <a:lnT w="28575" cap="flat" cmpd="sng" algn="ctr">
                      <a:solidFill>
                        <a:schemeClr val="tx1"/>
                      </a:solidFill>
                      <a:prstDash val="solid"/>
                      <a:round/>
                      <a:headEnd type="none" w="med" len="med"/>
                      <a:tailEnd type="none" w="med" len="med"/>
                    </a:lnT>
                    <a:solidFill>
                      <a:schemeClr val="tx1">
                        <a:lumMod val="65000"/>
                        <a:lumOff val="35000"/>
                      </a:schemeClr>
                    </a:solidFill>
                  </a:tcPr>
                </a:tc>
                <a:extLst>
                  <a:ext uri="{0D108BD9-81ED-4DB2-BD59-A6C34878D82A}">
                    <a16:rowId xmlns:a16="http://schemas.microsoft.com/office/drawing/2014/main" val="10001"/>
                  </a:ext>
                </a:extLst>
              </a:tr>
              <a:tr h="131067">
                <a:tc>
                  <a:txBody>
                    <a:bodyPr/>
                    <a:lstStyle/>
                    <a:p>
                      <a:pPr>
                        <a:lnSpc>
                          <a:spcPts val="1000"/>
                        </a:lnSpc>
                      </a:pPr>
                      <a:r>
                        <a:rPr kumimoji="1" lang="ja-JP" altLang="en-US" sz="900" b="1" dirty="0">
                          <a:solidFill>
                            <a:schemeClr val="bg1"/>
                          </a:solidFill>
                          <a:latin typeface="BIZ UDPゴシック" panose="020B0400000000000000" pitchFamily="50" charset="-128"/>
                          <a:ea typeface="BIZ UDPゴシック" panose="020B0400000000000000" pitchFamily="50" charset="-128"/>
                        </a:rPr>
                        <a:t>⑨バス</a:t>
                      </a:r>
                    </a:p>
                  </a:txBody>
                  <a:tcPr marT="36000" marB="36000" anchor="ctr">
                    <a:solidFill>
                      <a:schemeClr val="tx1">
                        <a:lumMod val="65000"/>
                        <a:lumOff val="35000"/>
                      </a:schemeClr>
                    </a:solidFill>
                  </a:tcPr>
                </a:tc>
                <a:tc>
                  <a:txBody>
                    <a:bodyPr/>
                    <a:lstStyle/>
                    <a:p>
                      <a:pPr>
                        <a:lnSpc>
                          <a:spcPts val="1000"/>
                        </a:lnSpc>
                      </a:pPr>
                      <a:r>
                        <a:rPr kumimoji="1" lang="ja-JP" altLang="en-US" sz="900" b="1" dirty="0">
                          <a:solidFill>
                            <a:schemeClr val="bg1"/>
                          </a:solidFill>
                          <a:latin typeface="BIZ UDPゴシック" panose="020B0400000000000000" pitchFamily="50" charset="-128"/>
                          <a:ea typeface="BIZ UDPゴシック" panose="020B0400000000000000" pitchFamily="50" charset="-128"/>
                        </a:rPr>
                        <a:t>事業譲渡</a:t>
                      </a:r>
                    </a:p>
                  </a:txBody>
                  <a:tcPr marT="36000" marB="36000" anchor="ctr">
                    <a:lnR w="12700" cap="flat" cmpd="sng" algn="ctr">
                      <a:solidFill>
                        <a:schemeClr val="tx1"/>
                      </a:solidFill>
                      <a:prstDash val="dash"/>
                      <a:round/>
                      <a:headEnd type="none" w="med" len="med"/>
                      <a:tailEnd type="none" w="med" len="med"/>
                    </a:lnR>
                    <a:solidFill>
                      <a:schemeClr val="tx1">
                        <a:lumMod val="65000"/>
                        <a:lumOff val="35000"/>
                      </a:schemeClr>
                    </a:solidFill>
                  </a:tcPr>
                </a:tc>
                <a:tc>
                  <a:txBody>
                    <a:bodyPr/>
                    <a:lstStyle/>
                    <a:p>
                      <a:pPr>
                        <a:lnSpc>
                          <a:spcPts val="1000"/>
                        </a:lnSpc>
                      </a:pPr>
                      <a:r>
                        <a:rPr kumimoji="1" lang="en-US" altLang="ja-JP" sz="900" b="1" dirty="0">
                          <a:solidFill>
                            <a:schemeClr val="bg1"/>
                          </a:solidFill>
                          <a:latin typeface="BIZ UDPゴシック" panose="020B0400000000000000" pitchFamily="50" charset="-128"/>
                          <a:ea typeface="BIZ UDPゴシック" panose="020B0400000000000000" pitchFamily="50" charset="-128"/>
                        </a:rPr>
                        <a:t>2018</a:t>
                      </a:r>
                      <a:r>
                        <a:rPr kumimoji="1" lang="ja-JP" altLang="en-US" sz="900" b="1" dirty="0">
                          <a:solidFill>
                            <a:schemeClr val="bg1"/>
                          </a:solidFill>
                          <a:latin typeface="BIZ UDPゴシック" panose="020B0400000000000000" pitchFamily="50" charset="-128"/>
                          <a:ea typeface="BIZ UDPゴシック" panose="020B0400000000000000" pitchFamily="50" charset="-128"/>
                        </a:rPr>
                        <a:t>　事業譲渡</a:t>
                      </a:r>
                    </a:p>
                  </a:txBody>
                  <a:tcPr marT="36000" marB="36000" anchor="ctr">
                    <a:lnL w="12700" cap="flat" cmpd="sng" algn="ctr">
                      <a:solidFill>
                        <a:schemeClr val="tx1"/>
                      </a:solidFill>
                      <a:prstDash val="dash"/>
                      <a:round/>
                      <a:headEnd type="none" w="med" len="med"/>
                      <a:tailEnd type="none" w="med" len="med"/>
                    </a:lnL>
                    <a:solidFill>
                      <a:schemeClr val="tx1">
                        <a:lumMod val="65000"/>
                        <a:lumOff val="35000"/>
                      </a:schemeClr>
                    </a:solidFill>
                  </a:tcPr>
                </a:tc>
                <a:extLst>
                  <a:ext uri="{0D108BD9-81ED-4DB2-BD59-A6C34878D82A}">
                    <a16:rowId xmlns:a16="http://schemas.microsoft.com/office/drawing/2014/main" val="10002"/>
                  </a:ext>
                </a:extLst>
              </a:tr>
              <a:tr h="99500">
                <a:tc rowSpan="2">
                  <a:txBody>
                    <a:bodyPr/>
                    <a:lstStyle/>
                    <a:p>
                      <a:pPr>
                        <a:lnSpc>
                          <a:spcPts val="1000"/>
                        </a:lnSpc>
                      </a:pPr>
                      <a:r>
                        <a:rPr kumimoji="1" lang="ja-JP" altLang="en-US" sz="900" b="0" dirty="0">
                          <a:solidFill>
                            <a:schemeClr val="tx1"/>
                          </a:solidFill>
                          <a:latin typeface="BIZ UDPゴシック" panose="020B0400000000000000" pitchFamily="50" charset="-128"/>
                          <a:ea typeface="BIZ UDPゴシック" panose="020B0400000000000000" pitchFamily="50" charset="-128"/>
                        </a:rPr>
                        <a:t>⑩文化施設</a:t>
                      </a:r>
                    </a:p>
                  </a:txBody>
                  <a:tcPr marT="36000" marB="36000" anchor="ctr">
                    <a:noFill/>
                  </a:tcPr>
                </a:tc>
                <a:tc>
                  <a:txBody>
                    <a:bodyPr/>
                    <a:lstStyle/>
                    <a:p>
                      <a:pPr>
                        <a:lnSpc>
                          <a:spcPts val="1000"/>
                        </a:lnSpc>
                      </a:pPr>
                      <a:r>
                        <a:rPr kumimoji="1" lang="ja-JP" altLang="en-US" sz="900" b="1" dirty="0">
                          <a:solidFill>
                            <a:schemeClr val="bg1"/>
                          </a:solidFill>
                          <a:latin typeface="BIZ UDPゴシック" panose="020B0400000000000000" pitchFamily="50" charset="-128"/>
                          <a:ea typeface="BIZ UDPゴシック" panose="020B0400000000000000" pitchFamily="50" charset="-128"/>
                        </a:rPr>
                        <a:t>地独法人化</a:t>
                      </a:r>
                    </a:p>
                  </a:txBody>
                  <a:tcPr marT="36000" marB="36000" anchor="ctr">
                    <a:lnR w="12700" cap="flat" cmpd="sng" algn="ctr">
                      <a:solidFill>
                        <a:schemeClr val="tx1"/>
                      </a:solidFill>
                      <a:prstDash val="dash"/>
                      <a:round/>
                      <a:headEnd type="none" w="med" len="med"/>
                      <a:tailEnd type="none" w="med" len="med"/>
                    </a:lnR>
                    <a:solidFill>
                      <a:schemeClr val="tx1">
                        <a:lumMod val="65000"/>
                        <a:lumOff val="35000"/>
                      </a:schemeClr>
                    </a:solidFill>
                  </a:tcPr>
                </a:tc>
                <a:tc>
                  <a:txBody>
                    <a:bodyPr/>
                    <a:lstStyle/>
                    <a:p>
                      <a:pPr>
                        <a:lnSpc>
                          <a:spcPts val="1000"/>
                        </a:lnSpc>
                      </a:pPr>
                      <a:r>
                        <a:rPr kumimoji="1" lang="en-US" altLang="ja-JP" sz="900" b="1" dirty="0">
                          <a:solidFill>
                            <a:schemeClr val="bg1"/>
                          </a:solidFill>
                          <a:latin typeface="BIZ UDPゴシック" panose="020B0400000000000000" pitchFamily="50" charset="-128"/>
                          <a:ea typeface="BIZ UDPゴシック" panose="020B0400000000000000" pitchFamily="50" charset="-128"/>
                        </a:rPr>
                        <a:t>2019</a:t>
                      </a:r>
                      <a:r>
                        <a:rPr kumimoji="1" lang="ja-JP" altLang="en-US" sz="900" b="1" dirty="0">
                          <a:solidFill>
                            <a:schemeClr val="bg1"/>
                          </a:solidFill>
                          <a:latin typeface="BIZ UDPゴシック" panose="020B0400000000000000" pitchFamily="50" charset="-128"/>
                          <a:ea typeface="BIZ UDPゴシック" panose="020B0400000000000000" pitchFamily="50" charset="-128"/>
                        </a:rPr>
                        <a:t>　市博物館機構設立</a:t>
                      </a:r>
                    </a:p>
                  </a:txBody>
                  <a:tcPr marT="36000" marB="36000" anchor="ctr">
                    <a:lnL w="12700" cap="flat" cmpd="sng" algn="ctr">
                      <a:solidFill>
                        <a:schemeClr val="tx1"/>
                      </a:solidFill>
                      <a:prstDash val="dash"/>
                      <a:round/>
                      <a:headEnd type="none" w="med" len="med"/>
                      <a:tailEnd type="none" w="med" len="med"/>
                    </a:lnL>
                    <a:solidFill>
                      <a:schemeClr val="tx1">
                        <a:lumMod val="65000"/>
                        <a:lumOff val="35000"/>
                      </a:schemeClr>
                    </a:solidFill>
                  </a:tcPr>
                </a:tc>
                <a:extLst>
                  <a:ext uri="{0D108BD9-81ED-4DB2-BD59-A6C34878D82A}">
                    <a16:rowId xmlns:a16="http://schemas.microsoft.com/office/drawing/2014/main" val="10003"/>
                  </a:ext>
                </a:extLst>
              </a:tr>
              <a:tr h="0">
                <a:tc vMerge="1">
                  <a:txBody>
                    <a:bodyPr/>
                    <a:lstStyle/>
                    <a:p>
                      <a:pPr>
                        <a:lnSpc>
                          <a:spcPts val="1000"/>
                        </a:lnSpc>
                      </a:pPr>
                      <a:endParaRPr kumimoji="1" lang="ja-JP" altLang="en-US" sz="1000" b="1" dirty="0">
                        <a:solidFill>
                          <a:schemeClr val="bg1"/>
                        </a:solidFill>
                        <a:latin typeface="Meiryo UI" panose="020B0604030504040204" pitchFamily="50" charset="-128"/>
                        <a:ea typeface="Meiryo UI" panose="020B0604030504040204" pitchFamily="50" charset="-128"/>
                      </a:endParaRPr>
                    </a:p>
                  </a:txBody>
                  <a:tcPr marT="36000" marB="36000" anchor="ctr">
                    <a:solidFill>
                      <a:schemeClr val="tx1">
                        <a:lumMod val="65000"/>
                        <a:lumOff val="35000"/>
                      </a:schemeClr>
                    </a:solidFill>
                  </a:tcPr>
                </a:tc>
                <a:tc>
                  <a:txBody>
                    <a:bodyPr/>
                    <a:lstStyle/>
                    <a:p>
                      <a:pPr>
                        <a:lnSpc>
                          <a:spcPts val="1000"/>
                        </a:lnSpc>
                      </a:pPr>
                      <a:r>
                        <a:rPr kumimoji="1" lang="ja-JP" altLang="en-US" sz="900" b="0" dirty="0">
                          <a:solidFill>
                            <a:schemeClr val="tx1"/>
                          </a:solidFill>
                          <a:latin typeface="BIZ UDPゴシック" panose="020B0400000000000000" pitchFamily="50" charset="-128"/>
                          <a:ea typeface="BIZ UDPゴシック" panose="020B0400000000000000" pitchFamily="50" charset="-128"/>
                        </a:rPr>
                        <a:t>府市連携</a:t>
                      </a:r>
                    </a:p>
                  </a:txBody>
                  <a:tcPr marT="36000" marB="36000" anchor="ctr">
                    <a:lnR w="12700" cap="flat" cmpd="sng" algn="ctr">
                      <a:solidFill>
                        <a:schemeClr val="tx1"/>
                      </a:solidFill>
                      <a:prstDash val="dash"/>
                      <a:round/>
                      <a:headEnd type="none" w="med" len="med"/>
                      <a:tailEnd type="none" w="med" len="med"/>
                    </a:lnR>
                    <a:noFill/>
                  </a:tcPr>
                </a:tc>
                <a:tc>
                  <a:txBody>
                    <a:bodyPr/>
                    <a:lstStyle/>
                    <a:p>
                      <a:pPr>
                        <a:lnSpc>
                          <a:spcPts val="1000"/>
                        </a:lnSpc>
                      </a:pPr>
                      <a:r>
                        <a:rPr kumimoji="1" lang="ja-JP" altLang="en-US" sz="900" b="0" dirty="0">
                          <a:solidFill>
                            <a:schemeClr val="tx1"/>
                          </a:solidFill>
                          <a:latin typeface="BIZ UDPゴシック" panose="020B0400000000000000" pitchFamily="50" charset="-128"/>
                          <a:ea typeface="BIZ UDPゴシック" panose="020B0400000000000000" pitchFamily="50" charset="-128"/>
                        </a:rPr>
                        <a:t>事業面の連携を推進</a:t>
                      </a:r>
                    </a:p>
                  </a:txBody>
                  <a:tcPr marT="36000" marB="36000" anchor="ctr">
                    <a:lnL w="12700" cap="flat" cmpd="sng" algn="ctr">
                      <a:solidFill>
                        <a:schemeClr val="tx1"/>
                      </a:solidFill>
                      <a:prstDash val="dash"/>
                      <a:round/>
                      <a:headEnd type="none" w="med" len="med"/>
                      <a:tailEnd type="none" w="med" len="med"/>
                    </a:lnL>
                    <a:noFill/>
                  </a:tcPr>
                </a:tc>
                <a:extLst>
                  <a:ext uri="{0D108BD9-81ED-4DB2-BD59-A6C34878D82A}">
                    <a16:rowId xmlns:a16="http://schemas.microsoft.com/office/drawing/2014/main" val="1134087137"/>
                  </a:ext>
                </a:extLst>
              </a:tr>
              <a:tr h="131067">
                <a:tc rowSpan="2">
                  <a:txBody>
                    <a:bodyPr/>
                    <a:lstStyle/>
                    <a:p>
                      <a:pPr>
                        <a:lnSpc>
                          <a:spcPts val="1000"/>
                        </a:lnSpc>
                      </a:pPr>
                      <a:r>
                        <a:rPr kumimoji="1" lang="ja-JP" altLang="en-US" sz="900" dirty="0">
                          <a:latin typeface="BIZ UDPゴシック" panose="020B0400000000000000" pitchFamily="50" charset="-128"/>
                          <a:ea typeface="BIZ UDPゴシック" panose="020B0400000000000000" pitchFamily="50" charset="-128"/>
                        </a:rPr>
                        <a:t>⑪一般廃棄物</a:t>
                      </a:r>
                    </a:p>
                  </a:txBody>
                  <a:tcPr marT="36000" marB="36000" anchor="ctr"/>
                </a:tc>
                <a:tc>
                  <a:txBody>
                    <a:bodyPr/>
                    <a:lstStyle/>
                    <a:p>
                      <a:pPr>
                        <a:lnSpc>
                          <a:spcPts val="1000"/>
                        </a:lnSpc>
                      </a:pPr>
                      <a:r>
                        <a:rPr kumimoji="1" lang="ja-JP" altLang="en-US" sz="900" b="1" dirty="0">
                          <a:solidFill>
                            <a:schemeClr val="bg1"/>
                          </a:solidFill>
                          <a:latin typeface="BIZ UDPゴシック" panose="020B0400000000000000" pitchFamily="50" charset="-128"/>
                          <a:ea typeface="BIZ UDPゴシック" panose="020B0400000000000000" pitchFamily="50" charset="-128"/>
                        </a:rPr>
                        <a:t>焼却・広域化</a:t>
                      </a:r>
                    </a:p>
                  </a:txBody>
                  <a:tcPr marT="36000" marB="36000" anchor="ctr">
                    <a:lnR w="12700" cap="flat" cmpd="sng" algn="ctr">
                      <a:solidFill>
                        <a:schemeClr val="tx1"/>
                      </a:solidFill>
                      <a:prstDash val="dash"/>
                      <a:round/>
                      <a:headEnd type="none" w="med" len="med"/>
                      <a:tailEnd type="none" w="med" len="med"/>
                    </a:lnR>
                    <a:solidFill>
                      <a:schemeClr val="tx1">
                        <a:lumMod val="65000"/>
                        <a:lumOff val="35000"/>
                      </a:schemeClr>
                    </a:solidFill>
                  </a:tcPr>
                </a:tc>
                <a:tc>
                  <a:txBody>
                    <a:bodyPr/>
                    <a:lstStyle/>
                    <a:p>
                      <a:pPr>
                        <a:lnSpc>
                          <a:spcPts val="1000"/>
                        </a:lnSpc>
                      </a:pPr>
                      <a:r>
                        <a:rPr kumimoji="1" lang="en-US" altLang="ja-JP" sz="900" b="1" dirty="0">
                          <a:solidFill>
                            <a:schemeClr val="bg1"/>
                          </a:solidFill>
                          <a:latin typeface="BIZ UDPゴシック" panose="020B0400000000000000" pitchFamily="50" charset="-128"/>
                          <a:ea typeface="BIZ UDPゴシック" panose="020B0400000000000000" pitchFamily="50" charset="-128"/>
                        </a:rPr>
                        <a:t>2015</a:t>
                      </a:r>
                      <a:r>
                        <a:rPr kumimoji="1" lang="ja-JP" altLang="en-US" sz="900" b="1" dirty="0">
                          <a:solidFill>
                            <a:schemeClr val="bg1"/>
                          </a:solidFill>
                          <a:latin typeface="BIZ UDPゴシック" panose="020B0400000000000000" pitchFamily="50" charset="-128"/>
                          <a:ea typeface="BIZ UDPゴシック" panose="020B0400000000000000" pitchFamily="50" charset="-128"/>
                        </a:rPr>
                        <a:t>　一部事務組合</a:t>
                      </a:r>
                    </a:p>
                  </a:txBody>
                  <a:tcPr marT="36000" marB="36000" anchor="ctr">
                    <a:lnL w="12700" cap="flat" cmpd="sng" algn="ctr">
                      <a:solidFill>
                        <a:schemeClr val="tx1"/>
                      </a:solidFill>
                      <a:prstDash val="dash"/>
                      <a:round/>
                      <a:headEnd type="none" w="med" len="med"/>
                      <a:tailEnd type="none" w="med" len="med"/>
                    </a:lnL>
                    <a:solidFill>
                      <a:schemeClr val="tx1">
                        <a:lumMod val="65000"/>
                        <a:lumOff val="35000"/>
                      </a:schemeClr>
                    </a:solidFill>
                  </a:tcPr>
                </a:tc>
                <a:extLst>
                  <a:ext uri="{0D108BD9-81ED-4DB2-BD59-A6C34878D82A}">
                    <a16:rowId xmlns:a16="http://schemas.microsoft.com/office/drawing/2014/main" val="10004"/>
                  </a:ext>
                </a:extLst>
              </a:tr>
              <a:tr h="131067">
                <a:tc vMerge="1">
                  <a:txBody>
                    <a:bodyPr/>
                    <a:lstStyle/>
                    <a:p>
                      <a:endParaRPr kumimoji="1" lang="ja-JP" altLang="en-US" sz="1100" dirty="0">
                        <a:latin typeface="Meiryo UI" panose="020B0604030504040204" pitchFamily="50" charset="-128"/>
                        <a:ea typeface="Meiryo UI" panose="020B0604030504040204" pitchFamily="50" charset="-128"/>
                      </a:endParaRPr>
                    </a:p>
                  </a:txBody>
                  <a:tcPr marT="36000" marB="36000" anchor="ctr"/>
                </a:tc>
                <a:tc>
                  <a:txBody>
                    <a:bodyPr/>
                    <a:lstStyle/>
                    <a:p>
                      <a:pPr>
                        <a:lnSpc>
                          <a:spcPts val="1000"/>
                        </a:lnSpc>
                      </a:pPr>
                      <a:r>
                        <a:rPr kumimoji="1" lang="ja-JP" altLang="en-US" sz="900" dirty="0">
                          <a:latin typeface="BIZ UDPゴシック" panose="020B0400000000000000" pitchFamily="50" charset="-128"/>
                          <a:ea typeface="BIZ UDPゴシック" panose="020B0400000000000000" pitchFamily="50" charset="-128"/>
                        </a:rPr>
                        <a:t>収集・民営化</a:t>
                      </a:r>
                    </a:p>
                  </a:txBody>
                  <a:tcPr marT="36000" marB="36000" anchor="ctr">
                    <a:lnR w="12700" cap="flat" cmpd="sng" algn="ctr">
                      <a:solidFill>
                        <a:schemeClr val="tx1"/>
                      </a:solidFill>
                      <a:prstDash val="dash"/>
                      <a:round/>
                      <a:headEnd type="none" w="med" len="med"/>
                      <a:tailEnd type="none" w="med" len="med"/>
                    </a:lnR>
                  </a:tcPr>
                </a:tc>
                <a:tc>
                  <a:txBody>
                    <a:bodyPr/>
                    <a:lstStyle/>
                    <a:p>
                      <a:pPr>
                        <a:lnSpc>
                          <a:spcPts val="1000"/>
                        </a:lnSpc>
                      </a:pPr>
                      <a:r>
                        <a:rPr kumimoji="1" lang="en-US" altLang="ja-JP" sz="900" dirty="0">
                          <a:latin typeface="BIZ UDPゴシック" panose="020B0400000000000000" pitchFamily="50" charset="-128"/>
                          <a:ea typeface="BIZ UDPゴシック" panose="020B0400000000000000" pitchFamily="50" charset="-128"/>
                        </a:rPr>
                        <a:t>2019</a:t>
                      </a:r>
                      <a:r>
                        <a:rPr kumimoji="1" lang="ja-JP" altLang="en-US" sz="900" dirty="0">
                          <a:latin typeface="BIZ UDPゴシック" panose="020B0400000000000000" pitchFamily="50" charset="-128"/>
                          <a:ea typeface="BIZ UDPゴシック" panose="020B0400000000000000" pitchFamily="50" charset="-128"/>
                        </a:rPr>
                        <a:t>　改革プラン</a:t>
                      </a:r>
                      <a:r>
                        <a:rPr kumimoji="1" lang="en-US" altLang="ja-JP" sz="900" dirty="0">
                          <a:latin typeface="BIZ UDPゴシック" panose="020B0400000000000000" pitchFamily="50" charset="-128"/>
                          <a:ea typeface="BIZ UDPゴシック" panose="020B0400000000000000" pitchFamily="50" charset="-128"/>
                        </a:rPr>
                        <a:t>2.0</a:t>
                      </a:r>
                      <a:r>
                        <a:rPr kumimoji="1" lang="ja-JP" altLang="en-US" sz="900" dirty="0">
                          <a:latin typeface="BIZ UDPゴシック" panose="020B0400000000000000" pitchFamily="50" charset="-128"/>
                          <a:ea typeface="BIZ UDPゴシック" panose="020B0400000000000000" pitchFamily="50" charset="-128"/>
                        </a:rPr>
                        <a:t>策定</a:t>
                      </a:r>
                    </a:p>
                  </a:txBody>
                  <a:tcPr marT="36000" marB="36000" anchor="ctr">
                    <a:lnL w="12700" cap="flat" cmpd="sng" algn="ctr">
                      <a:solidFill>
                        <a:schemeClr val="tx1"/>
                      </a:solidFill>
                      <a:prstDash val="dash"/>
                      <a:round/>
                      <a:headEnd type="none" w="med" len="med"/>
                      <a:tailEnd type="none" w="med" len="med"/>
                    </a:lnL>
                  </a:tcPr>
                </a:tc>
                <a:extLst>
                  <a:ext uri="{0D108BD9-81ED-4DB2-BD59-A6C34878D82A}">
                    <a16:rowId xmlns:a16="http://schemas.microsoft.com/office/drawing/2014/main" val="10005"/>
                  </a:ext>
                </a:extLst>
              </a:tr>
              <a:tr h="99500">
                <a:tc rowSpan="3">
                  <a:txBody>
                    <a:bodyPr/>
                    <a:lstStyle/>
                    <a:p>
                      <a:pPr>
                        <a:lnSpc>
                          <a:spcPts val="1000"/>
                        </a:lnSpc>
                      </a:pPr>
                      <a:r>
                        <a:rPr kumimoji="1" lang="ja-JP" altLang="en-US" sz="900" dirty="0">
                          <a:latin typeface="BIZ UDPゴシック" panose="020B0400000000000000" pitchFamily="50" charset="-128"/>
                          <a:ea typeface="BIZ UDPゴシック" panose="020B0400000000000000" pitchFamily="50" charset="-128"/>
                        </a:rPr>
                        <a:t>⑫弘済院</a:t>
                      </a:r>
                    </a:p>
                  </a:txBody>
                  <a:tcPr marT="36000" marB="36000" anchor="ctr"/>
                </a:tc>
                <a:tc>
                  <a:txBody>
                    <a:bodyPr/>
                    <a:lstStyle/>
                    <a:p>
                      <a:pPr>
                        <a:lnSpc>
                          <a:spcPts val="1000"/>
                        </a:lnSpc>
                      </a:pPr>
                      <a:r>
                        <a:rPr kumimoji="1" lang="ja-JP" altLang="en-US" sz="900" b="1" dirty="0">
                          <a:solidFill>
                            <a:schemeClr val="bg1"/>
                          </a:solidFill>
                          <a:latin typeface="BIZ UDPゴシック" panose="020B0400000000000000" pitchFamily="50" charset="-128"/>
                          <a:ea typeface="BIZ UDPゴシック" panose="020B0400000000000000" pitchFamily="50" charset="-128"/>
                        </a:rPr>
                        <a:t>事業譲渡</a:t>
                      </a:r>
                    </a:p>
                  </a:txBody>
                  <a:tcPr marT="36000" marB="36000" anchor="ctr">
                    <a:lnR w="12700" cap="flat" cmpd="sng" algn="ctr">
                      <a:solidFill>
                        <a:schemeClr val="tx1"/>
                      </a:solidFill>
                      <a:prstDash val="dash"/>
                      <a:round/>
                      <a:headEnd type="none" w="med" len="med"/>
                      <a:tailEnd type="none" w="med" len="med"/>
                    </a:lnR>
                    <a:solidFill>
                      <a:schemeClr val="tx1">
                        <a:lumMod val="65000"/>
                        <a:lumOff val="35000"/>
                      </a:schemeClr>
                    </a:solidFill>
                  </a:tcPr>
                </a:tc>
                <a:tc>
                  <a:txBody>
                    <a:bodyPr/>
                    <a:lstStyle/>
                    <a:p>
                      <a:pPr>
                        <a:lnSpc>
                          <a:spcPts val="1000"/>
                        </a:lnSpc>
                      </a:pPr>
                      <a:r>
                        <a:rPr kumimoji="1" lang="en-US" altLang="ja-JP" sz="900" b="1" dirty="0">
                          <a:solidFill>
                            <a:schemeClr val="bg1"/>
                          </a:solidFill>
                          <a:latin typeface="BIZ UDPゴシック" panose="020B0400000000000000" pitchFamily="50" charset="-128"/>
                          <a:ea typeface="BIZ UDPゴシック" panose="020B0400000000000000" pitchFamily="50" charset="-128"/>
                        </a:rPr>
                        <a:t>2022</a:t>
                      </a:r>
                      <a:r>
                        <a:rPr kumimoji="1" lang="ja-JP" altLang="en-US" sz="900" b="1" dirty="0">
                          <a:solidFill>
                            <a:schemeClr val="bg1"/>
                          </a:solidFill>
                          <a:latin typeface="BIZ UDPゴシック" panose="020B0400000000000000" pitchFamily="50" charset="-128"/>
                          <a:ea typeface="BIZ UDPゴシック" panose="020B0400000000000000" pitchFamily="50" charset="-128"/>
                        </a:rPr>
                        <a:t>　事業譲渡</a:t>
                      </a:r>
                      <a:r>
                        <a:rPr kumimoji="1" lang="en-US" altLang="ja-JP" sz="900" b="1" dirty="0">
                          <a:solidFill>
                            <a:schemeClr val="bg1"/>
                          </a:solidFill>
                          <a:latin typeface="BIZ UDPゴシック" panose="020B0400000000000000" pitchFamily="50" charset="-128"/>
                          <a:ea typeface="BIZ UDPゴシック" panose="020B0400000000000000" pitchFamily="50" charset="-128"/>
                        </a:rPr>
                        <a:t>(</a:t>
                      </a:r>
                      <a:r>
                        <a:rPr kumimoji="1" lang="ja-JP" altLang="en-US" sz="900" b="1" dirty="0">
                          <a:solidFill>
                            <a:schemeClr val="bg1"/>
                          </a:solidFill>
                          <a:latin typeface="BIZ UDPゴシック" panose="020B0400000000000000" pitchFamily="50" charset="-128"/>
                          <a:ea typeface="BIZ UDPゴシック" panose="020B0400000000000000" pitchFamily="50" charset="-128"/>
                        </a:rPr>
                        <a:t>第１特養</a:t>
                      </a:r>
                      <a:r>
                        <a:rPr kumimoji="1" lang="en-US" altLang="ja-JP" sz="900" b="1" dirty="0">
                          <a:solidFill>
                            <a:schemeClr val="bg1"/>
                          </a:solidFill>
                          <a:latin typeface="BIZ UDPゴシック" panose="020B0400000000000000" pitchFamily="50" charset="-128"/>
                          <a:ea typeface="BIZ UDPゴシック" panose="020B0400000000000000" pitchFamily="50" charset="-128"/>
                        </a:rPr>
                        <a:t>)</a:t>
                      </a:r>
                      <a:endParaRPr kumimoji="1" lang="ja-JP" altLang="en-US" sz="900" b="1" dirty="0">
                        <a:solidFill>
                          <a:schemeClr val="bg1"/>
                        </a:solidFill>
                        <a:latin typeface="BIZ UDPゴシック" panose="020B0400000000000000" pitchFamily="50" charset="-128"/>
                        <a:ea typeface="BIZ UDPゴシック" panose="020B0400000000000000" pitchFamily="50" charset="-128"/>
                      </a:endParaRPr>
                    </a:p>
                  </a:txBody>
                  <a:tcPr marT="36000" marB="36000" anchor="ctr">
                    <a:lnL w="12700" cap="flat" cmpd="sng" algn="ctr">
                      <a:solidFill>
                        <a:schemeClr val="tx1"/>
                      </a:solidFill>
                      <a:prstDash val="dash"/>
                      <a:round/>
                      <a:headEnd type="none" w="med" len="med"/>
                      <a:tailEnd type="none" w="med" len="med"/>
                    </a:lnL>
                    <a:solidFill>
                      <a:schemeClr val="tx1">
                        <a:lumMod val="65000"/>
                        <a:lumOff val="35000"/>
                      </a:schemeClr>
                    </a:solidFill>
                  </a:tcPr>
                </a:tc>
                <a:extLst>
                  <a:ext uri="{0D108BD9-81ED-4DB2-BD59-A6C34878D82A}">
                    <a16:rowId xmlns:a16="http://schemas.microsoft.com/office/drawing/2014/main" val="10006"/>
                  </a:ext>
                </a:extLst>
              </a:tr>
              <a:tr h="99500">
                <a:tc vMerge="1">
                  <a:txBody>
                    <a:bodyPr/>
                    <a:lstStyle/>
                    <a:p>
                      <a:endParaRPr kumimoji="1" lang="ja-JP" altLang="en-US"/>
                    </a:p>
                  </a:txBody>
                  <a:tcPr/>
                </a:tc>
                <a:tc rowSpan="2">
                  <a:txBody>
                    <a:bodyPr/>
                    <a:lstStyle/>
                    <a:p>
                      <a:pPr>
                        <a:lnSpc>
                          <a:spcPts val="1000"/>
                        </a:lnSpc>
                      </a:pPr>
                      <a:r>
                        <a:rPr kumimoji="1" lang="ja-JP" altLang="en-US" sz="900" dirty="0">
                          <a:latin typeface="BIZ UDPゴシック" panose="020B0400000000000000" pitchFamily="50" charset="-128"/>
                          <a:ea typeface="BIZ UDPゴシック" panose="020B0400000000000000" pitchFamily="50" charset="-128"/>
                        </a:rPr>
                        <a:t>直営廃止</a:t>
                      </a:r>
                    </a:p>
                  </a:txBody>
                  <a:tcPr marT="36000" marB="36000" anchor="ctr">
                    <a:lnR w="12700" cap="flat" cmpd="sng" algn="ctr">
                      <a:solidFill>
                        <a:schemeClr val="tx1"/>
                      </a:solidFill>
                      <a:prstDash val="dash"/>
                      <a:round/>
                      <a:headEnd type="none" w="med" len="med"/>
                      <a:tailEnd type="none" w="med" len="med"/>
                    </a:lnR>
                  </a:tcPr>
                </a:tc>
                <a:tc>
                  <a:txBody>
                    <a:bodyPr/>
                    <a:lstStyle/>
                    <a:p>
                      <a:pPr>
                        <a:lnSpc>
                          <a:spcPts val="1000"/>
                        </a:lnSpc>
                      </a:pPr>
                      <a:r>
                        <a:rPr kumimoji="1" lang="en-US" altLang="ja-JP" sz="900" b="1" dirty="0">
                          <a:solidFill>
                            <a:schemeClr val="bg1"/>
                          </a:solidFill>
                          <a:latin typeface="BIZ UDPゴシック" panose="020B0400000000000000" pitchFamily="50" charset="-128"/>
                          <a:ea typeface="BIZ UDPゴシック" panose="020B0400000000000000" pitchFamily="50" charset="-128"/>
                        </a:rPr>
                        <a:t>2014</a:t>
                      </a:r>
                      <a:r>
                        <a:rPr kumimoji="1" lang="ja-JP" altLang="en-US" sz="900" b="1" dirty="0">
                          <a:solidFill>
                            <a:schemeClr val="bg1"/>
                          </a:solidFill>
                          <a:latin typeface="BIZ UDPゴシック" panose="020B0400000000000000" pitchFamily="50" charset="-128"/>
                          <a:ea typeface="BIZ UDPゴシック" panose="020B0400000000000000" pitchFamily="50" charset="-128"/>
                        </a:rPr>
                        <a:t>　廃止</a:t>
                      </a:r>
                      <a:r>
                        <a:rPr kumimoji="1" lang="en-US" altLang="ja-JP" sz="900" b="1" dirty="0">
                          <a:solidFill>
                            <a:schemeClr val="bg1"/>
                          </a:solidFill>
                          <a:latin typeface="BIZ UDPゴシック" panose="020B0400000000000000" pitchFamily="50" charset="-128"/>
                          <a:ea typeface="BIZ UDPゴシック" panose="020B0400000000000000" pitchFamily="50" charset="-128"/>
                        </a:rPr>
                        <a:t>(</a:t>
                      </a:r>
                      <a:r>
                        <a:rPr kumimoji="1" lang="ja-JP" altLang="en-US" sz="900" b="1" dirty="0">
                          <a:solidFill>
                            <a:schemeClr val="bg1"/>
                          </a:solidFill>
                          <a:latin typeface="BIZ UDPゴシック" panose="020B0400000000000000" pitchFamily="50" charset="-128"/>
                          <a:ea typeface="BIZ UDPゴシック" panose="020B0400000000000000" pitchFamily="50" charset="-128"/>
                        </a:rPr>
                        <a:t>養護老人ホーム</a:t>
                      </a:r>
                      <a:r>
                        <a:rPr kumimoji="1" lang="en-US" altLang="ja-JP" sz="900" b="1" dirty="0">
                          <a:solidFill>
                            <a:schemeClr val="bg1"/>
                          </a:solidFill>
                          <a:latin typeface="BIZ UDPゴシック" panose="020B0400000000000000" pitchFamily="50" charset="-128"/>
                          <a:ea typeface="BIZ UDPゴシック" panose="020B0400000000000000" pitchFamily="50" charset="-128"/>
                        </a:rPr>
                        <a:t>)</a:t>
                      </a:r>
                      <a:endParaRPr kumimoji="1" lang="ja-JP" altLang="en-US" sz="900" b="1" dirty="0">
                        <a:solidFill>
                          <a:schemeClr val="bg1"/>
                        </a:solidFill>
                        <a:latin typeface="BIZ UDPゴシック" panose="020B0400000000000000" pitchFamily="50" charset="-128"/>
                        <a:ea typeface="BIZ UDPゴシック" panose="020B0400000000000000" pitchFamily="50" charset="-128"/>
                      </a:endParaRPr>
                    </a:p>
                  </a:txBody>
                  <a:tcPr marT="36000" marB="36000" anchor="ctr">
                    <a:lnL w="12700" cap="flat" cmpd="sng" algn="ctr">
                      <a:solidFill>
                        <a:schemeClr val="tx1"/>
                      </a:solidFill>
                      <a:prstDash val="dash"/>
                      <a:round/>
                      <a:headEnd type="none" w="med" len="med"/>
                      <a:tailEnd type="none" w="med" len="med"/>
                    </a:lnL>
                    <a:solidFill>
                      <a:schemeClr val="tx1">
                        <a:lumMod val="65000"/>
                        <a:lumOff val="35000"/>
                      </a:schemeClr>
                    </a:solidFill>
                  </a:tcPr>
                </a:tc>
                <a:extLst>
                  <a:ext uri="{0D108BD9-81ED-4DB2-BD59-A6C34878D82A}">
                    <a16:rowId xmlns:a16="http://schemas.microsoft.com/office/drawing/2014/main" val="3195126898"/>
                  </a:ext>
                </a:extLst>
              </a:tr>
              <a:tr h="0">
                <a:tc vMerge="1">
                  <a:txBody>
                    <a:bodyPr/>
                    <a:lstStyle/>
                    <a:p>
                      <a:endParaRPr kumimoji="1" lang="ja-JP" altLang="en-US"/>
                    </a:p>
                  </a:txBody>
                  <a:tcPr/>
                </a:tc>
                <a:tc vMerge="1">
                  <a:txBody>
                    <a:bodyPr/>
                    <a:lstStyle/>
                    <a:p>
                      <a:pPr>
                        <a:lnSpc>
                          <a:spcPts val="1000"/>
                        </a:lnSpc>
                      </a:pPr>
                      <a:endParaRPr kumimoji="1" lang="ja-JP" altLang="en-US" sz="1000" dirty="0">
                        <a:latin typeface="Meiryo UI" panose="020B0604030504040204" pitchFamily="50" charset="-128"/>
                        <a:ea typeface="Meiryo UI" panose="020B0604030504040204" pitchFamily="50" charset="-128"/>
                      </a:endParaRPr>
                    </a:p>
                  </a:txBody>
                  <a:tcPr marT="36000" marB="36000" anchor="ctr">
                    <a:lnR w="12700" cap="flat" cmpd="sng" algn="ctr">
                      <a:solidFill>
                        <a:schemeClr val="tx1"/>
                      </a:solidFill>
                      <a:prstDash val="dash"/>
                      <a:round/>
                      <a:headEnd type="none" w="med" len="med"/>
                      <a:tailEnd type="none" w="med" len="med"/>
                    </a:lnR>
                  </a:tcPr>
                </a:tc>
                <a:tc>
                  <a:txBody>
                    <a:bodyPr/>
                    <a:lstStyle/>
                    <a:p>
                      <a:pPr marL="0" marR="0" lvl="0" indent="0" algn="l" defTabSz="914400" rtl="0" eaLnBrk="1" fontAlgn="auto" latinLnBrk="0" hangingPunct="1">
                        <a:lnSpc>
                          <a:spcPts val="1000"/>
                        </a:lnSpc>
                        <a:spcBef>
                          <a:spcPts val="0"/>
                        </a:spcBef>
                        <a:spcAft>
                          <a:spcPts val="0"/>
                        </a:spcAft>
                        <a:buClrTx/>
                        <a:buSzTx/>
                        <a:buFontTx/>
                        <a:buNone/>
                        <a:tabLst/>
                        <a:defRPr/>
                      </a:pPr>
                      <a:r>
                        <a:rPr kumimoji="1" lang="en-US" altLang="ja-JP" sz="900" dirty="0" smtClean="0">
                          <a:solidFill>
                            <a:schemeClr val="tx1"/>
                          </a:solidFill>
                          <a:latin typeface="BIZ UDPゴシック" panose="020B0400000000000000" pitchFamily="50" charset="-128"/>
                          <a:ea typeface="BIZ UDPゴシック" panose="020B0400000000000000" pitchFamily="50" charset="-128"/>
                        </a:rPr>
                        <a:t>2027</a:t>
                      </a:r>
                      <a:r>
                        <a:rPr kumimoji="1" lang="ja-JP" altLang="en-US" sz="900" dirty="0">
                          <a:solidFill>
                            <a:schemeClr val="tx1"/>
                          </a:solidFill>
                          <a:latin typeface="BIZ UDPゴシック" panose="020B0400000000000000" pitchFamily="50" charset="-128"/>
                          <a:ea typeface="BIZ UDPゴシック" panose="020B0400000000000000" pitchFamily="50" charset="-128"/>
                        </a:rPr>
                        <a:t>　直営廃止予定</a:t>
                      </a:r>
                      <a:r>
                        <a:rPr kumimoji="1" lang="en-US" altLang="ja-JP" sz="900" dirty="0">
                          <a:solidFill>
                            <a:schemeClr val="tx1"/>
                          </a:solidFill>
                          <a:latin typeface="BIZ UDPゴシック" panose="020B0400000000000000" pitchFamily="50" charset="-128"/>
                          <a:ea typeface="BIZ UDPゴシック" panose="020B0400000000000000" pitchFamily="50" charset="-128"/>
                        </a:rPr>
                        <a:t>(</a:t>
                      </a:r>
                      <a:r>
                        <a:rPr kumimoji="1" lang="ja-JP" altLang="en-US" sz="900" dirty="0">
                          <a:solidFill>
                            <a:schemeClr val="tx1"/>
                          </a:solidFill>
                          <a:latin typeface="BIZ UDPゴシック" panose="020B0400000000000000" pitchFamily="50" charset="-128"/>
                          <a:ea typeface="BIZ UDPゴシック" panose="020B0400000000000000" pitchFamily="50" charset="-128"/>
                        </a:rPr>
                        <a:t>他</a:t>
                      </a:r>
                      <a:r>
                        <a:rPr kumimoji="1" lang="en-US" altLang="ja-JP" sz="900" dirty="0">
                          <a:solidFill>
                            <a:schemeClr val="tx1"/>
                          </a:solidFill>
                          <a:latin typeface="BIZ UDPゴシック" panose="020B0400000000000000" pitchFamily="50" charset="-128"/>
                          <a:ea typeface="BIZ UDPゴシック" panose="020B0400000000000000" pitchFamily="50" charset="-128"/>
                        </a:rPr>
                        <a:t>2</a:t>
                      </a:r>
                      <a:r>
                        <a:rPr kumimoji="1" lang="ja-JP" altLang="en-US" sz="900" dirty="0">
                          <a:solidFill>
                            <a:schemeClr val="tx1"/>
                          </a:solidFill>
                          <a:latin typeface="BIZ UDPゴシック" panose="020B0400000000000000" pitchFamily="50" charset="-128"/>
                          <a:ea typeface="BIZ UDPゴシック" panose="020B0400000000000000" pitchFamily="50" charset="-128"/>
                        </a:rPr>
                        <a:t>事業</a:t>
                      </a:r>
                      <a:r>
                        <a:rPr kumimoji="1" lang="en-US" altLang="ja-JP" sz="900" dirty="0">
                          <a:solidFill>
                            <a:schemeClr val="tx1"/>
                          </a:solidFill>
                          <a:latin typeface="BIZ UDPゴシック" panose="020B0400000000000000" pitchFamily="50" charset="-128"/>
                          <a:ea typeface="BIZ UDPゴシック" panose="020B0400000000000000" pitchFamily="50" charset="-128"/>
                        </a:rPr>
                        <a:t>)</a:t>
                      </a:r>
                      <a:endParaRPr kumimoji="1" lang="ja-JP" altLang="en-US" sz="900" dirty="0">
                        <a:solidFill>
                          <a:schemeClr val="tx1"/>
                        </a:solidFill>
                        <a:latin typeface="BIZ UDPゴシック" panose="020B0400000000000000" pitchFamily="50" charset="-128"/>
                        <a:ea typeface="BIZ UDPゴシック" panose="020B0400000000000000" pitchFamily="50" charset="-128"/>
                      </a:endParaRPr>
                    </a:p>
                  </a:txBody>
                  <a:tcPr marT="36000" marB="36000" anchor="ctr">
                    <a:lnL w="12700" cap="flat" cmpd="sng" algn="ctr">
                      <a:solidFill>
                        <a:schemeClr val="tx1"/>
                      </a:solidFill>
                      <a:prstDash val="dash"/>
                      <a:round/>
                      <a:headEnd type="none" w="med" len="med"/>
                      <a:tailEnd type="none" w="med" len="med"/>
                    </a:lnL>
                  </a:tcPr>
                </a:tc>
                <a:extLst>
                  <a:ext uri="{0D108BD9-81ED-4DB2-BD59-A6C34878D82A}">
                    <a16:rowId xmlns:a16="http://schemas.microsoft.com/office/drawing/2014/main" val="795455451"/>
                  </a:ext>
                </a:extLst>
              </a:tr>
              <a:tr h="131067">
                <a:tc>
                  <a:txBody>
                    <a:bodyPr/>
                    <a:lstStyle/>
                    <a:p>
                      <a:pPr>
                        <a:lnSpc>
                          <a:spcPts val="1000"/>
                        </a:lnSpc>
                      </a:pPr>
                      <a:r>
                        <a:rPr kumimoji="1" lang="ja-JP" altLang="en-US" sz="900" dirty="0">
                          <a:latin typeface="BIZ UDPゴシック" panose="020B0400000000000000" pitchFamily="50" charset="-128"/>
                          <a:ea typeface="BIZ UDPゴシック" panose="020B0400000000000000" pitchFamily="50" charset="-128"/>
                        </a:rPr>
                        <a:t>⑬市場</a:t>
                      </a:r>
                    </a:p>
                  </a:txBody>
                  <a:tcPr marT="36000" marB="36000" anchor="ctr">
                    <a:solidFill>
                      <a:schemeClr val="bg1">
                        <a:lumMod val="95000"/>
                      </a:schemeClr>
                    </a:solidFill>
                  </a:tcPr>
                </a:tc>
                <a:tc>
                  <a:txBody>
                    <a:bodyPr/>
                    <a:lstStyle/>
                    <a:p>
                      <a:pPr>
                        <a:lnSpc>
                          <a:spcPts val="1000"/>
                        </a:lnSpc>
                      </a:pPr>
                      <a:r>
                        <a:rPr kumimoji="1" lang="ja-JP" altLang="en-US" sz="900" dirty="0">
                          <a:latin typeface="BIZ UDPゴシック" panose="020B0400000000000000" pitchFamily="50" charset="-128"/>
                          <a:ea typeface="BIZ UDPゴシック" panose="020B0400000000000000" pitchFamily="50" charset="-128"/>
                        </a:rPr>
                        <a:t>指定管理者</a:t>
                      </a:r>
                    </a:p>
                  </a:txBody>
                  <a:tcPr marT="36000" marB="36000" anchor="ctr">
                    <a:lnR w="12700" cap="flat" cmpd="sng" algn="ctr">
                      <a:solidFill>
                        <a:schemeClr val="tx1"/>
                      </a:solidFill>
                      <a:prstDash val="dash"/>
                      <a:round/>
                      <a:headEnd type="none" w="med" len="med"/>
                      <a:tailEnd type="none" w="med" len="med"/>
                    </a:lnR>
                    <a:solidFill>
                      <a:schemeClr val="bg1">
                        <a:lumMod val="95000"/>
                      </a:schemeClr>
                    </a:solidFill>
                  </a:tcPr>
                </a:tc>
                <a:tc>
                  <a:txBody>
                    <a:bodyPr/>
                    <a:lstStyle/>
                    <a:p>
                      <a:pPr>
                        <a:lnSpc>
                          <a:spcPts val="1000"/>
                        </a:lnSpc>
                      </a:pPr>
                      <a:r>
                        <a:rPr kumimoji="1" lang="ja-JP" altLang="en-US" sz="900" dirty="0" smtClean="0">
                          <a:solidFill>
                            <a:schemeClr val="tx1"/>
                          </a:solidFill>
                          <a:latin typeface="BIZ UDPゴシック" panose="020B0400000000000000" pitchFamily="50" charset="-128"/>
                          <a:ea typeface="BIZ UDPゴシック" panose="020B0400000000000000" pitchFamily="50" charset="-128"/>
                        </a:rPr>
                        <a:t>検討終了</a:t>
                      </a:r>
                      <a:endParaRPr kumimoji="1" lang="ja-JP" altLang="en-US" sz="900" dirty="0">
                        <a:solidFill>
                          <a:schemeClr val="tx1"/>
                        </a:solidFill>
                        <a:latin typeface="BIZ UDPゴシック" panose="020B0400000000000000" pitchFamily="50" charset="-128"/>
                        <a:ea typeface="BIZ UDPゴシック" panose="020B0400000000000000" pitchFamily="50" charset="-128"/>
                      </a:endParaRPr>
                    </a:p>
                  </a:txBody>
                  <a:tcPr marT="36000" marB="36000" anchor="ctr">
                    <a:lnL w="12700" cap="flat" cmpd="sng" algn="ctr">
                      <a:solidFill>
                        <a:schemeClr val="tx1"/>
                      </a:solidFill>
                      <a:prstDash val="dash"/>
                      <a:round/>
                      <a:headEnd type="none" w="med" len="med"/>
                      <a:tailEnd type="none" w="med" len="med"/>
                    </a:lnL>
                    <a:solidFill>
                      <a:schemeClr val="bg1">
                        <a:lumMod val="95000"/>
                      </a:schemeClr>
                    </a:solidFill>
                  </a:tcPr>
                </a:tc>
                <a:extLst>
                  <a:ext uri="{0D108BD9-81ED-4DB2-BD59-A6C34878D82A}">
                    <a16:rowId xmlns:a16="http://schemas.microsoft.com/office/drawing/2014/main" val="10007"/>
                  </a:ext>
                </a:extLst>
              </a:tr>
            </a:tbl>
          </a:graphicData>
        </a:graphic>
      </p:graphicFrame>
      <p:graphicFrame>
        <p:nvGraphicFramePr>
          <p:cNvPr id="18" name="表 17"/>
          <p:cNvGraphicFramePr>
            <a:graphicFrameLocks noGrp="1"/>
          </p:cNvGraphicFramePr>
          <p:nvPr>
            <p:extLst>
              <p:ext uri="{D42A27DB-BD31-4B8C-83A1-F6EECF244321}">
                <p14:modId xmlns:p14="http://schemas.microsoft.com/office/powerpoint/2010/main" val="779343456"/>
              </p:ext>
            </p:extLst>
          </p:nvPr>
        </p:nvGraphicFramePr>
        <p:xfrm>
          <a:off x="4444607" y="2734016"/>
          <a:ext cx="4650220" cy="1206600"/>
        </p:xfrm>
        <a:graphic>
          <a:graphicData uri="http://schemas.openxmlformats.org/drawingml/2006/table">
            <a:tbl>
              <a:tblPr firstRow="1" bandRow="1">
                <a:tableStyleId>{5940675A-B579-460E-94D1-54222C63F5DA}</a:tableStyleId>
              </a:tblPr>
              <a:tblGrid>
                <a:gridCol w="1096384">
                  <a:extLst>
                    <a:ext uri="{9D8B030D-6E8A-4147-A177-3AD203B41FA5}">
                      <a16:colId xmlns:a16="http://schemas.microsoft.com/office/drawing/2014/main" val="20000"/>
                    </a:ext>
                  </a:extLst>
                </a:gridCol>
                <a:gridCol w="1233189">
                  <a:extLst>
                    <a:ext uri="{9D8B030D-6E8A-4147-A177-3AD203B41FA5}">
                      <a16:colId xmlns:a16="http://schemas.microsoft.com/office/drawing/2014/main" val="20001"/>
                    </a:ext>
                  </a:extLst>
                </a:gridCol>
                <a:gridCol w="822960">
                  <a:extLst>
                    <a:ext uri="{9D8B030D-6E8A-4147-A177-3AD203B41FA5}">
                      <a16:colId xmlns:a16="http://schemas.microsoft.com/office/drawing/2014/main" val="20002"/>
                    </a:ext>
                  </a:extLst>
                </a:gridCol>
                <a:gridCol w="1497687">
                  <a:extLst>
                    <a:ext uri="{9D8B030D-6E8A-4147-A177-3AD203B41FA5}">
                      <a16:colId xmlns:a16="http://schemas.microsoft.com/office/drawing/2014/main" val="20003"/>
                    </a:ext>
                  </a:extLst>
                </a:gridCol>
              </a:tblGrid>
              <a:tr h="132805">
                <a:tc>
                  <a:txBody>
                    <a:bodyPr/>
                    <a:lstStyle/>
                    <a:p>
                      <a:pPr>
                        <a:lnSpc>
                          <a:spcPts val="1000"/>
                        </a:lnSpc>
                      </a:pPr>
                      <a:r>
                        <a:rPr kumimoji="1" lang="ja-JP" altLang="en-US" sz="900" b="1" dirty="0">
                          <a:solidFill>
                            <a:schemeClr val="bg1"/>
                          </a:solidFill>
                          <a:latin typeface="BIZ UDPゴシック" panose="020B0400000000000000" pitchFamily="50" charset="-128"/>
                          <a:ea typeface="BIZ UDPゴシック" panose="020B0400000000000000" pitchFamily="50" charset="-128"/>
                        </a:rPr>
                        <a:t>信用保証協会</a:t>
                      </a:r>
                    </a:p>
                  </a:txBody>
                  <a:tcPr marT="18000" marB="18000" anchor="ctr">
                    <a:lnR w="12700" cap="flat" cmpd="sng" algn="ctr">
                      <a:solidFill>
                        <a:schemeClr val="tx1"/>
                      </a:solidFill>
                      <a:prstDash val="dash"/>
                      <a:round/>
                      <a:headEnd type="none" w="med" len="med"/>
                      <a:tailEnd type="none" w="med" len="med"/>
                    </a:lnR>
                    <a:lnT w="28575" cap="flat" cmpd="sng" algn="ctr">
                      <a:solidFill>
                        <a:schemeClr val="tx1"/>
                      </a:solidFill>
                      <a:prstDash val="solid"/>
                      <a:round/>
                      <a:headEnd type="none" w="med" len="med"/>
                      <a:tailEnd type="none" w="med" len="med"/>
                    </a:lnT>
                    <a:solidFill>
                      <a:schemeClr val="tx1">
                        <a:lumMod val="65000"/>
                        <a:lumOff val="35000"/>
                      </a:schemeClr>
                    </a:solidFill>
                  </a:tcPr>
                </a:tc>
                <a:tc>
                  <a:txBody>
                    <a:bodyPr/>
                    <a:lstStyle/>
                    <a:p>
                      <a:pPr>
                        <a:lnSpc>
                          <a:spcPts val="1000"/>
                        </a:lnSpc>
                      </a:pPr>
                      <a:r>
                        <a:rPr kumimoji="1" lang="ja-JP" altLang="en-US" sz="900" b="1" dirty="0">
                          <a:solidFill>
                            <a:schemeClr val="bg1"/>
                          </a:solidFill>
                          <a:latin typeface="BIZ UDPゴシック" panose="020B0400000000000000" pitchFamily="50" charset="-128"/>
                          <a:ea typeface="BIZ UDPゴシック" panose="020B0400000000000000" pitchFamily="50" charset="-128"/>
                        </a:rPr>
                        <a:t>信用保証協会</a:t>
                      </a:r>
                    </a:p>
                  </a:txBody>
                  <a:tcPr marT="18000" marB="18000" anchor="ctr">
                    <a:lnL w="12700" cap="flat" cmpd="sng" algn="ctr">
                      <a:solidFill>
                        <a:schemeClr val="tx1"/>
                      </a:solidFill>
                      <a:prstDash val="dash"/>
                      <a:round/>
                      <a:headEnd type="none" w="med" len="med"/>
                      <a:tailEnd type="none" w="med" len="med"/>
                    </a:lnL>
                    <a:lnT w="28575" cap="flat" cmpd="sng" algn="ctr">
                      <a:solidFill>
                        <a:schemeClr val="tx1"/>
                      </a:solidFill>
                      <a:prstDash val="solid"/>
                      <a:round/>
                      <a:headEnd type="none" w="med" len="med"/>
                      <a:tailEnd type="none" w="med" len="med"/>
                    </a:lnT>
                    <a:solidFill>
                      <a:schemeClr val="tx1">
                        <a:lumMod val="65000"/>
                        <a:lumOff val="35000"/>
                      </a:schemeClr>
                    </a:solidFill>
                  </a:tcPr>
                </a:tc>
                <a:tc>
                  <a:txBody>
                    <a:bodyPr/>
                    <a:lstStyle/>
                    <a:p>
                      <a:pPr>
                        <a:lnSpc>
                          <a:spcPts val="1000"/>
                        </a:lnSpc>
                      </a:pPr>
                      <a:r>
                        <a:rPr kumimoji="1" lang="ja-JP" altLang="en-US" sz="900" b="1" dirty="0">
                          <a:solidFill>
                            <a:schemeClr val="bg1"/>
                          </a:solidFill>
                          <a:latin typeface="BIZ UDPゴシック" panose="020B0400000000000000" pitchFamily="50" charset="-128"/>
                          <a:ea typeface="BIZ UDPゴシック" panose="020B0400000000000000" pitchFamily="50" charset="-128"/>
                        </a:rPr>
                        <a:t>組織統合</a:t>
                      </a:r>
                    </a:p>
                  </a:txBody>
                  <a:tcPr marT="18000" marB="18000" anchor="ctr">
                    <a:lnR w="12700" cap="flat" cmpd="sng" algn="ctr">
                      <a:solidFill>
                        <a:schemeClr val="tx1"/>
                      </a:solidFill>
                      <a:prstDash val="dash"/>
                      <a:round/>
                      <a:headEnd type="none" w="med" len="med"/>
                      <a:tailEnd type="none" w="med" len="med"/>
                    </a:lnR>
                    <a:lnT w="28575" cap="flat" cmpd="sng" algn="ctr">
                      <a:solidFill>
                        <a:schemeClr val="tx1"/>
                      </a:solidFill>
                      <a:prstDash val="solid"/>
                      <a:round/>
                      <a:headEnd type="none" w="med" len="med"/>
                      <a:tailEnd type="none" w="med" len="med"/>
                    </a:lnT>
                    <a:solidFill>
                      <a:schemeClr val="tx1">
                        <a:lumMod val="65000"/>
                        <a:lumOff val="35000"/>
                      </a:schemeClr>
                    </a:solidFill>
                  </a:tcPr>
                </a:tc>
                <a:tc>
                  <a:txBody>
                    <a:bodyPr/>
                    <a:lstStyle/>
                    <a:p>
                      <a:pPr>
                        <a:lnSpc>
                          <a:spcPts val="1000"/>
                        </a:lnSpc>
                      </a:pPr>
                      <a:r>
                        <a:rPr kumimoji="1" lang="en-US" altLang="ja-JP" sz="900" b="1" dirty="0" smtClean="0">
                          <a:solidFill>
                            <a:schemeClr val="bg1"/>
                          </a:solidFill>
                          <a:latin typeface="BIZ UDPゴシック" panose="020B0400000000000000" pitchFamily="50" charset="-128"/>
                          <a:ea typeface="BIZ UDPゴシック" panose="020B0400000000000000" pitchFamily="50" charset="-128"/>
                        </a:rPr>
                        <a:t>2014</a:t>
                      </a:r>
                      <a:r>
                        <a:rPr kumimoji="1" lang="ja-JP" altLang="en-US" sz="900" b="1" dirty="0">
                          <a:solidFill>
                            <a:schemeClr val="bg1"/>
                          </a:solidFill>
                          <a:latin typeface="BIZ UDPゴシック" panose="020B0400000000000000" pitchFamily="50" charset="-128"/>
                          <a:ea typeface="BIZ UDPゴシック" panose="020B0400000000000000" pitchFamily="50" charset="-128"/>
                        </a:rPr>
                        <a:t>　組織統合</a:t>
                      </a:r>
                    </a:p>
                  </a:txBody>
                  <a:tcPr marT="18000" marB="18000" anchor="ctr">
                    <a:lnL w="12700" cap="flat" cmpd="sng" algn="ctr">
                      <a:solidFill>
                        <a:schemeClr val="tx1"/>
                      </a:solidFill>
                      <a:prstDash val="dash"/>
                      <a:round/>
                      <a:headEnd type="none" w="med" len="med"/>
                      <a:tailEnd type="none" w="med" len="med"/>
                    </a:lnL>
                    <a:lnT w="28575" cap="flat" cmpd="sng" algn="ctr">
                      <a:solidFill>
                        <a:schemeClr val="tx1"/>
                      </a:solidFill>
                      <a:prstDash val="solid"/>
                      <a:round/>
                      <a:headEnd type="none" w="med" len="med"/>
                      <a:tailEnd type="none" w="med" len="med"/>
                    </a:lnT>
                    <a:solidFill>
                      <a:schemeClr val="tx1">
                        <a:lumMod val="65000"/>
                        <a:lumOff val="35000"/>
                      </a:schemeClr>
                    </a:solidFill>
                  </a:tcPr>
                </a:tc>
                <a:extLst>
                  <a:ext uri="{0D108BD9-81ED-4DB2-BD59-A6C34878D82A}">
                    <a16:rowId xmlns:a16="http://schemas.microsoft.com/office/drawing/2014/main" val="10000"/>
                  </a:ext>
                </a:extLst>
              </a:tr>
              <a:tr h="132805">
                <a:tc>
                  <a:txBody>
                    <a:bodyPr/>
                    <a:lstStyle/>
                    <a:p>
                      <a:pPr>
                        <a:lnSpc>
                          <a:spcPts val="1000"/>
                        </a:lnSpc>
                      </a:pPr>
                      <a:r>
                        <a:rPr kumimoji="1" lang="ja-JP" altLang="en-US" sz="900" b="1" dirty="0">
                          <a:solidFill>
                            <a:schemeClr val="bg1"/>
                          </a:solidFill>
                          <a:latin typeface="BIZ UDPゴシック" panose="020B0400000000000000" pitchFamily="50" charset="-128"/>
                          <a:ea typeface="BIZ UDPゴシック" panose="020B0400000000000000" pitchFamily="50" charset="-128"/>
                        </a:rPr>
                        <a:t>国際交流財団</a:t>
                      </a:r>
                    </a:p>
                  </a:txBody>
                  <a:tcPr marT="18000" marB="18000" anchor="ctr">
                    <a:lnR w="12700" cap="flat" cmpd="sng" algn="ctr">
                      <a:solidFill>
                        <a:schemeClr val="tx1"/>
                      </a:solidFill>
                      <a:prstDash val="dash"/>
                      <a:round/>
                      <a:headEnd type="none" w="med" len="med"/>
                      <a:tailEnd type="none" w="med" len="med"/>
                    </a:lnR>
                    <a:solidFill>
                      <a:schemeClr val="tx1">
                        <a:lumMod val="65000"/>
                        <a:lumOff val="35000"/>
                      </a:schemeClr>
                    </a:solidFill>
                  </a:tcPr>
                </a:tc>
                <a:tc>
                  <a:txBody>
                    <a:bodyPr/>
                    <a:lstStyle/>
                    <a:p>
                      <a:pPr>
                        <a:lnSpc>
                          <a:spcPts val="1000"/>
                        </a:lnSpc>
                      </a:pPr>
                      <a:r>
                        <a:rPr kumimoji="1" lang="ja-JP" altLang="en-US" sz="900" b="1" dirty="0">
                          <a:solidFill>
                            <a:schemeClr val="bg1"/>
                          </a:solidFill>
                          <a:latin typeface="BIZ UDPゴシック" panose="020B0400000000000000" pitchFamily="50" charset="-128"/>
                          <a:ea typeface="BIZ UDPゴシック" panose="020B0400000000000000" pitchFamily="50" charset="-128"/>
                        </a:rPr>
                        <a:t>国際交流</a:t>
                      </a:r>
                      <a:r>
                        <a:rPr kumimoji="1" lang="en-US" altLang="ja-JP" sz="900" b="1" dirty="0">
                          <a:solidFill>
                            <a:schemeClr val="bg1"/>
                          </a:solidFill>
                          <a:latin typeface="BIZ UDPゴシック" panose="020B0400000000000000" pitchFamily="50" charset="-128"/>
                          <a:ea typeface="BIZ UDPゴシック" panose="020B0400000000000000" pitchFamily="50" charset="-128"/>
                        </a:rPr>
                        <a:t>C</a:t>
                      </a:r>
                    </a:p>
                  </a:txBody>
                  <a:tcPr marT="18000" marB="18000" anchor="ctr">
                    <a:lnL w="12700" cap="flat" cmpd="sng" algn="ctr">
                      <a:solidFill>
                        <a:schemeClr val="tx1"/>
                      </a:solidFill>
                      <a:prstDash val="dash"/>
                      <a:round/>
                      <a:headEnd type="none" w="med" len="med"/>
                      <a:tailEnd type="none" w="med" len="med"/>
                    </a:lnL>
                    <a:solidFill>
                      <a:schemeClr val="tx1">
                        <a:lumMod val="65000"/>
                        <a:lumOff val="35000"/>
                      </a:schemeClr>
                    </a:solidFill>
                  </a:tcPr>
                </a:tc>
                <a:tc>
                  <a:txBody>
                    <a:bodyPr/>
                    <a:lstStyle/>
                    <a:p>
                      <a:pPr>
                        <a:lnSpc>
                          <a:spcPts val="1000"/>
                        </a:lnSpc>
                      </a:pPr>
                      <a:r>
                        <a:rPr kumimoji="1" lang="ja-JP" altLang="en-US" sz="900" b="1" dirty="0">
                          <a:solidFill>
                            <a:schemeClr val="bg1"/>
                          </a:solidFill>
                          <a:latin typeface="BIZ UDPゴシック" panose="020B0400000000000000" pitchFamily="50" charset="-128"/>
                          <a:ea typeface="BIZ UDPゴシック" panose="020B0400000000000000" pitchFamily="50" charset="-128"/>
                        </a:rPr>
                        <a:t>自立化</a:t>
                      </a:r>
                    </a:p>
                  </a:txBody>
                  <a:tcPr marT="18000" marB="18000" anchor="ctr">
                    <a:lnR w="12700" cap="flat" cmpd="sng" algn="ctr">
                      <a:solidFill>
                        <a:schemeClr val="tx1"/>
                      </a:solidFill>
                      <a:prstDash val="dash"/>
                      <a:round/>
                      <a:headEnd type="none" w="med" len="med"/>
                      <a:tailEnd type="none" w="med" len="med"/>
                    </a:lnR>
                    <a:solidFill>
                      <a:schemeClr val="tx1">
                        <a:lumMod val="65000"/>
                        <a:lumOff val="35000"/>
                      </a:schemeClr>
                    </a:solidFill>
                  </a:tcPr>
                </a:tc>
                <a:tc>
                  <a:txBody>
                    <a:bodyPr/>
                    <a:lstStyle/>
                    <a:p>
                      <a:pPr>
                        <a:lnSpc>
                          <a:spcPts val="1000"/>
                        </a:lnSpc>
                      </a:pPr>
                      <a:r>
                        <a:rPr kumimoji="1" lang="en-US" altLang="ja-JP" sz="900" b="1" dirty="0" smtClean="0">
                          <a:solidFill>
                            <a:schemeClr val="bg1"/>
                          </a:solidFill>
                          <a:latin typeface="BIZ UDPゴシック" panose="020B0400000000000000" pitchFamily="50" charset="-128"/>
                          <a:ea typeface="BIZ UDPゴシック" panose="020B0400000000000000" pitchFamily="50" charset="-128"/>
                        </a:rPr>
                        <a:t>2020</a:t>
                      </a:r>
                      <a:r>
                        <a:rPr kumimoji="1" lang="ja-JP" altLang="en-US" sz="900" b="1" dirty="0">
                          <a:solidFill>
                            <a:schemeClr val="bg1"/>
                          </a:solidFill>
                          <a:latin typeface="BIZ UDPゴシック" panose="020B0400000000000000" pitchFamily="50" charset="-128"/>
                          <a:ea typeface="BIZ UDPゴシック" panose="020B0400000000000000" pitchFamily="50" charset="-128"/>
                        </a:rPr>
                        <a:t>　自立化</a:t>
                      </a:r>
                    </a:p>
                  </a:txBody>
                  <a:tcPr marT="18000" marB="18000" anchor="ctr">
                    <a:lnL w="12700" cap="flat" cmpd="sng" algn="ctr">
                      <a:solidFill>
                        <a:schemeClr val="tx1"/>
                      </a:solidFill>
                      <a:prstDash val="dash"/>
                      <a:round/>
                      <a:headEnd type="none" w="med" len="med"/>
                      <a:tailEnd type="none" w="med" len="med"/>
                    </a:lnL>
                    <a:solidFill>
                      <a:schemeClr val="tx1">
                        <a:lumMod val="65000"/>
                        <a:lumOff val="35000"/>
                      </a:schemeClr>
                    </a:solidFill>
                  </a:tcPr>
                </a:tc>
                <a:extLst>
                  <a:ext uri="{0D108BD9-81ED-4DB2-BD59-A6C34878D82A}">
                    <a16:rowId xmlns:a16="http://schemas.microsoft.com/office/drawing/2014/main" val="10001"/>
                  </a:ext>
                </a:extLst>
              </a:tr>
              <a:tr h="132805">
                <a:tc>
                  <a:txBody>
                    <a:bodyPr/>
                    <a:lstStyle/>
                    <a:p>
                      <a:pPr>
                        <a:lnSpc>
                          <a:spcPts val="1000"/>
                        </a:lnSpc>
                      </a:pPr>
                      <a:r>
                        <a:rPr kumimoji="1" lang="ja-JP" altLang="en-US" sz="900" b="1" dirty="0">
                          <a:solidFill>
                            <a:schemeClr val="bg1"/>
                          </a:solidFill>
                          <a:latin typeface="BIZ UDPゴシック" panose="020B0400000000000000" pitchFamily="50" charset="-128"/>
                          <a:ea typeface="BIZ UDPゴシック" panose="020B0400000000000000" pitchFamily="50" charset="-128"/>
                        </a:rPr>
                        <a:t>保健医療財団</a:t>
                      </a:r>
                    </a:p>
                  </a:txBody>
                  <a:tcPr marT="18000" marB="18000" anchor="ctr">
                    <a:lnR w="12700" cap="flat" cmpd="sng" algn="ctr">
                      <a:solidFill>
                        <a:schemeClr val="tx1"/>
                      </a:solidFill>
                      <a:prstDash val="dash"/>
                      <a:round/>
                      <a:headEnd type="none" w="med" len="med"/>
                      <a:tailEnd type="none" w="med" len="med"/>
                    </a:lnR>
                    <a:solidFill>
                      <a:schemeClr val="tx1">
                        <a:lumMod val="65000"/>
                        <a:lumOff val="35000"/>
                      </a:schemeClr>
                    </a:solidFill>
                  </a:tcPr>
                </a:tc>
                <a:tc>
                  <a:txBody>
                    <a:bodyPr/>
                    <a:lstStyle/>
                    <a:p>
                      <a:pPr>
                        <a:lnSpc>
                          <a:spcPts val="1000"/>
                        </a:lnSpc>
                      </a:pPr>
                      <a:r>
                        <a:rPr kumimoji="1" lang="ja-JP" altLang="en-US" sz="900" b="1" dirty="0">
                          <a:solidFill>
                            <a:schemeClr val="bg1"/>
                          </a:solidFill>
                          <a:latin typeface="BIZ UDPゴシック" panose="020B0400000000000000" pitchFamily="50" charset="-128"/>
                          <a:ea typeface="BIZ UDPゴシック" panose="020B0400000000000000" pitchFamily="50" charset="-128"/>
                        </a:rPr>
                        <a:t>環境保健協会</a:t>
                      </a:r>
                      <a:endParaRPr kumimoji="1" lang="en-US" altLang="ja-JP" sz="900" b="1" dirty="0">
                        <a:solidFill>
                          <a:schemeClr val="bg1"/>
                        </a:solidFill>
                        <a:latin typeface="BIZ UDPゴシック" panose="020B0400000000000000" pitchFamily="50" charset="-128"/>
                        <a:ea typeface="BIZ UDPゴシック" panose="020B0400000000000000" pitchFamily="50" charset="-128"/>
                      </a:endParaRPr>
                    </a:p>
                  </a:txBody>
                  <a:tcPr marT="18000" marB="18000" anchor="ctr">
                    <a:lnL w="12700" cap="flat" cmpd="sng" algn="ctr">
                      <a:solidFill>
                        <a:schemeClr val="tx1"/>
                      </a:solidFill>
                      <a:prstDash val="dash"/>
                      <a:round/>
                      <a:headEnd type="none" w="med" len="med"/>
                      <a:tailEnd type="none" w="med" len="med"/>
                    </a:lnL>
                    <a:solidFill>
                      <a:schemeClr val="tx1">
                        <a:lumMod val="65000"/>
                        <a:lumOff val="35000"/>
                      </a:schemeClr>
                    </a:solidFill>
                  </a:tcPr>
                </a:tc>
                <a:tc>
                  <a:txBody>
                    <a:bodyPr/>
                    <a:lstStyle/>
                    <a:p>
                      <a:pPr>
                        <a:lnSpc>
                          <a:spcPts val="1000"/>
                        </a:lnSpc>
                      </a:pPr>
                      <a:r>
                        <a:rPr kumimoji="1" lang="ja-JP" altLang="en-US" sz="900" b="1" dirty="0">
                          <a:solidFill>
                            <a:schemeClr val="bg1"/>
                          </a:solidFill>
                          <a:latin typeface="BIZ UDPゴシック" panose="020B0400000000000000" pitchFamily="50" charset="-128"/>
                          <a:ea typeface="BIZ UDPゴシック" panose="020B0400000000000000" pitchFamily="50" charset="-128"/>
                        </a:rPr>
                        <a:t>自立化</a:t>
                      </a:r>
                    </a:p>
                  </a:txBody>
                  <a:tcPr marT="18000" marB="18000" anchor="ctr">
                    <a:lnR w="12700" cap="flat" cmpd="sng" algn="ctr">
                      <a:solidFill>
                        <a:schemeClr val="tx1"/>
                      </a:solidFill>
                      <a:prstDash val="dash"/>
                      <a:round/>
                      <a:headEnd type="none" w="med" len="med"/>
                      <a:tailEnd type="none" w="med" len="med"/>
                    </a:lnR>
                    <a:solidFill>
                      <a:schemeClr val="tx1">
                        <a:lumMod val="65000"/>
                        <a:lumOff val="35000"/>
                      </a:schemeClr>
                    </a:solidFill>
                  </a:tcPr>
                </a:tc>
                <a:tc>
                  <a:txBody>
                    <a:bodyPr/>
                    <a:lstStyle/>
                    <a:p>
                      <a:pPr>
                        <a:lnSpc>
                          <a:spcPts val="1000"/>
                        </a:lnSpc>
                      </a:pPr>
                      <a:r>
                        <a:rPr kumimoji="1" lang="en-US" altLang="ja-JP" sz="900" b="1" dirty="0">
                          <a:solidFill>
                            <a:schemeClr val="bg1"/>
                          </a:solidFill>
                          <a:latin typeface="BIZ UDPゴシック" panose="020B0400000000000000" pitchFamily="50" charset="-128"/>
                          <a:ea typeface="BIZ UDPゴシック" panose="020B0400000000000000" pitchFamily="50" charset="-128"/>
                        </a:rPr>
                        <a:t>2013</a:t>
                      </a:r>
                      <a:r>
                        <a:rPr kumimoji="1" lang="ja-JP" altLang="en-US" sz="900" b="1" dirty="0">
                          <a:solidFill>
                            <a:schemeClr val="bg1"/>
                          </a:solidFill>
                          <a:latin typeface="BIZ UDPゴシック" panose="020B0400000000000000" pitchFamily="50" charset="-128"/>
                          <a:ea typeface="BIZ UDPゴシック" panose="020B0400000000000000" pitchFamily="50" charset="-128"/>
                        </a:rPr>
                        <a:t>　自立化</a:t>
                      </a:r>
                    </a:p>
                  </a:txBody>
                  <a:tcPr marT="18000" marB="18000" anchor="ctr">
                    <a:lnL w="12700" cap="flat" cmpd="sng" algn="ctr">
                      <a:solidFill>
                        <a:schemeClr val="tx1"/>
                      </a:solidFill>
                      <a:prstDash val="dash"/>
                      <a:round/>
                      <a:headEnd type="none" w="med" len="med"/>
                      <a:tailEnd type="none" w="med" len="med"/>
                    </a:lnL>
                    <a:solidFill>
                      <a:schemeClr val="tx1">
                        <a:lumMod val="65000"/>
                        <a:lumOff val="35000"/>
                      </a:schemeClr>
                    </a:solidFill>
                  </a:tcPr>
                </a:tc>
                <a:extLst>
                  <a:ext uri="{0D108BD9-81ED-4DB2-BD59-A6C34878D82A}">
                    <a16:rowId xmlns:a16="http://schemas.microsoft.com/office/drawing/2014/main" val="3562840851"/>
                  </a:ext>
                </a:extLst>
              </a:tr>
              <a:tr h="135962">
                <a:tc>
                  <a:txBody>
                    <a:bodyPr/>
                    <a:lstStyle/>
                    <a:p>
                      <a:pPr>
                        <a:lnSpc>
                          <a:spcPts val="1000"/>
                        </a:lnSpc>
                      </a:pPr>
                      <a:r>
                        <a:rPr kumimoji="1" lang="ja-JP" altLang="en-US" sz="900" b="0" dirty="0">
                          <a:solidFill>
                            <a:schemeClr val="tx1"/>
                          </a:solidFill>
                          <a:latin typeface="BIZ UDPゴシック" panose="020B0400000000000000" pitchFamily="50" charset="-128"/>
                          <a:ea typeface="BIZ UDPゴシック" panose="020B0400000000000000" pitchFamily="50" charset="-128"/>
                        </a:rPr>
                        <a:t>道路公社</a:t>
                      </a:r>
                    </a:p>
                  </a:txBody>
                  <a:tcPr marT="18000" marB="18000" anchor="ctr">
                    <a:lnR w="12700" cap="flat" cmpd="sng" algn="ctr">
                      <a:solidFill>
                        <a:schemeClr val="tx1"/>
                      </a:solidFill>
                      <a:prstDash val="dash"/>
                      <a:round/>
                      <a:headEnd type="none" w="med" len="med"/>
                      <a:tailEnd type="none" w="med" len="med"/>
                    </a:lnR>
                    <a:noFill/>
                  </a:tcPr>
                </a:tc>
                <a:tc>
                  <a:txBody>
                    <a:bodyPr/>
                    <a:lstStyle/>
                    <a:p>
                      <a:pPr>
                        <a:lnSpc>
                          <a:spcPts val="1000"/>
                        </a:lnSpc>
                      </a:pPr>
                      <a:r>
                        <a:rPr kumimoji="1" lang="ja-JP" altLang="en-US" sz="900" b="0" dirty="0">
                          <a:solidFill>
                            <a:schemeClr val="tx1"/>
                          </a:solidFill>
                          <a:latin typeface="BIZ UDPゴシック" panose="020B0400000000000000" pitchFamily="50" charset="-128"/>
                          <a:ea typeface="BIZ UDPゴシック" panose="020B0400000000000000" pitchFamily="50" charset="-128"/>
                        </a:rPr>
                        <a:t>道路公社</a:t>
                      </a:r>
                      <a:endParaRPr kumimoji="1" lang="en-US" altLang="ja-JP" sz="900" b="0" dirty="0">
                        <a:solidFill>
                          <a:schemeClr val="tx1"/>
                        </a:solidFill>
                        <a:latin typeface="BIZ UDPゴシック" panose="020B0400000000000000" pitchFamily="50" charset="-128"/>
                        <a:ea typeface="BIZ UDPゴシック" panose="020B0400000000000000" pitchFamily="50" charset="-128"/>
                      </a:endParaRPr>
                    </a:p>
                  </a:txBody>
                  <a:tcPr marT="18000" marB="18000" anchor="ctr">
                    <a:lnL w="12700" cap="flat" cmpd="sng" algn="ctr">
                      <a:solidFill>
                        <a:schemeClr val="tx1"/>
                      </a:solidFill>
                      <a:prstDash val="dash"/>
                      <a:round/>
                      <a:headEnd type="none" w="med" len="med"/>
                      <a:tailEnd type="none" w="med" len="med"/>
                    </a:lnL>
                    <a:noFill/>
                  </a:tcPr>
                </a:tc>
                <a:tc>
                  <a:txBody>
                    <a:bodyPr/>
                    <a:lstStyle/>
                    <a:p>
                      <a:pPr>
                        <a:lnSpc>
                          <a:spcPts val="1000"/>
                        </a:lnSpc>
                      </a:pPr>
                      <a:r>
                        <a:rPr kumimoji="1" lang="ja-JP" altLang="en-US" sz="900" b="0" dirty="0">
                          <a:solidFill>
                            <a:schemeClr val="tx1"/>
                          </a:solidFill>
                          <a:latin typeface="BIZ UDPゴシック" panose="020B0400000000000000" pitchFamily="50" charset="-128"/>
                          <a:ea typeface="BIZ UDPゴシック" panose="020B0400000000000000" pitchFamily="50" charset="-128"/>
                        </a:rPr>
                        <a:t>自立化</a:t>
                      </a:r>
                    </a:p>
                  </a:txBody>
                  <a:tcPr marT="18000" marB="18000" anchor="ctr">
                    <a:lnR w="12700" cap="flat" cmpd="sng" algn="ctr">
                      <a:solidFill>
                        <a:schemeClr val="tx1"/>
                      </a:solidFill>
                      <a:prstDash val="dash"/>
                      <a:round/>
                      <a:headEnd type="none" w="med" len="med"/>
                      <a:tailEnd type="none" w="med" len="med"/>
                    </a:lnR>
                    <a:noFill/>
                  </a:tcPr>
                </a:tc>
                <a:tc>
                  <a:txBody>
                    <a:bodyPr/>
                    <a:lstStyle/>
                    <a:p>
                      <a:pPr>
                        <a:lnSpc>
                          <a:spcPts val="1000"/>
                        </a:lnSpc>
                      </a:pPr>
                      <a:r>
                        <a:rPr kumimoji="1" lang="ja-JP" altLang="en-US" sz="900" b="0" dirty="0" smtClean="0">
                          <a:solidFill>
                            <a:schemeClr val="tx1"/>
                          </a:solidFill>
                          <a:latin typeface="BIZ UDPゴシック" panose="020B0400000000000000" pitchFamily="50" charset="-128"/>
                          <a:ea typeface="BIZ UDPゴシック" panose="020B0400000000000000" pitchFamily="50" charset="-128"/>
                        </a:rPr>
                        <a:t>検討中</a:t>
                      </a:r>
                      <a:endParaRPr kumimoji="1" lang="ja-JP" altLang="en-US" sz="900" b="0" dirty="0">
                        <a:solidFill>
                          <a:schemeClr val="tx1"/>
                        </a:solidFill>
                        <a:latin typeface="BIZ UDPゴシック" panose="020B0400000000000000" pitchFamily="50" charset="-128"/>
                        <a:ea typeface="BIZ UDPゴシック" panose="020B0400000000000000" pitchFamily="50" charset="-128"/>
                      </a:endParaRPr>
                    </a:p>
                  </a:txBody>
                  <a:tcPr marT="18000" marB="18000" anchor="ctr">
                    <a:lnL w="12700" cap="flat" cmpd="sng" algn="ctr">
                      <a:solidFill>
                        <a:schemeClr val="tx1"/>
                      </a:solidFill>
                      <a:prstDash val="dash"/>
                      <a:round/>
                      <a:headEnd type="none" w="med" len="med"/>
                      <a:tailEnd type="none" w="med" len="med"/>
                    </a:lnL>
                    <a:noFill/>
                  </a:tcPr>
                </a:tc>
                <a:extLst>
                  <a:ext uri="{0D108BD9-81ED-4DB2-BD59-A6C34878D82A}">
                    <a16:rowId xmlns:a16="http://schemas.microsoft.com/office/drawing/2014/main" val="440286843"/>
                  </a:ext>
                </a:extLst>
              </a:tr>
              <a:tr h="115837">
                <a:tc>
                  <a:txBody>
                    <a:bodyPr/>
                    <a:lstStyle/>
                    <a:p>
                      <a:pPr>
                        <a:lnSpc>
                          <a:spcPts val="1000"/>
                        </a:lnSpc>
                      </a:pPr>
                      <a:r>
                        <a:rPr kumimoji="1" lang="ja-JP" altLang="en-US" sz="900" dirty="0">
                          <a:latin typeface="BIZ UDPゴシック" panose="020B0400000000000000" pitchFamily="50" charset="-128"/>
                          <a:ea typeface="BIZ UDPゴシック" panose="020B0400000000000000" pitchFamily="50" charset="-128"/>
                        </a:rPr>
                        <a:t>住宅供給公社</a:t>
                      </a:r>
                    </a:p>
                  </a:txBody>
                  <a:tcPr marT="18000" marB="18000" anchor="ctr">
                    <a:lnR w="12700" cap="flat" cmpd="sng" algn="ctr">
                      <a:solidFill>
                        <a:schemeClr val="tx1"/>
                      </a:solidFill>
                      <a:prstDash val="dash"/>
                      <a:round/>
                      <a:headEnd type="none" w="med" len="med"/>
                      <a:tailEnd type="none" w="med" len="med"/>
                    </a:lnR>
                    <a:solidFill>
                      <a:schemeClr val="bg1">
                        <a:lumMod val="95000"/>
                      </a:schemeClr>
                    </a:solidFill>
                  </a:tcPr>
                </a:tc>
                <a:tc>
                  <a:txBody>
                    <a:bodyPr/>
                    <a:lstStyle/>
                    <a:p>
                      <a:pPr>
                        <a:lnSpc>
                          <a:spcPts val="1000"/>
                        </a:lnSpc>
                      </a:pPr>
                      <a:r>
                        <a:rPr kumimoji="1" lang="ja-JP" altLang="en-US" sz="900" dirty="0">
                          <a:latin typeface="BIZ UDPゴシック" panose="020B0400000000000000" pitchFamily="50" charset="-128"/>
                          <a:ea typeface="BIZ UDPゴシック" panose="020B0400000000000000" pitchFamily="50" charset="-128"/>
                        </a:rPr>
                        <a:t>住宅供給公社</a:t>
                      </a:r>
                      <a:endParaRPr kumimoji="1" lang="en-US" altLang="ja-JP" sz="900" dirty="0">
                        <a:latin typeface="BIZ UDPゴシック" panose="020B0400000000000000" pitchFamily="50" charset="-128"/>
                        <a:ea typeface="BIZ UDPゴシック" panose="020B0400000000000000" pitchFamily="50" charset="-128"/>
                      </a:endParaRPr>
                    </a:p>
                  </a:txBody>
                  <a:tcPr marT="18000" marB="18000" anchor="ctr">
                    <a:lnL w="12700" cap="flat" cmpd="sng" algn="ctr">
                      <a:solidFill>
                        <a:schemeClr val="tx1"/>
                      </a:solidFill>
                      <a:prstDash val="dash"/>
                      <a:round/>
                      <a:headEnd type="none" w="med" len="med"/>
                      <a:tailEnd type="none" w="med" len="med"/>
                    </a:lnL>
                    <a:solidFill>
                      <a:schemeClr val="bg1">
                        <a:lumMod val="95000"/>
                      </a:schemeClr>
                    </a:solidFill>
                  </a:tcPr>
                </a:tc>
                <a:tc>
                  <a:txBody>
                    <a:bodyPr/>
                    <a:lstStyle/>
                    <a:p>
                      <a:pPr>
                        <a:lnSpc>
                          <a:spcPts val="1000"/>
                        </a:lnSpc>
                      </a:pPr>
                      <a:r>
                        <a:rPr kumimoji="1" lang="ja-JP" altLang="en-US" sz="900" dirty="0" err="1">
                          <a:latin typeface="BIZ UDPゴシック" panose="020B0400000000000000" pitchFamily="50" charset="-128"/>
                          <a:ea typeface="BIZ UDPゴシック" panose="020B0400000000000000" pitchFamily="50" charset="-128"/>
                        </a:rPr>
                        <a:t>ー</a:t>
                      </a:r>
                      <a:endParaRPr kumimoji="1" lang="ja-JP" altLang="en-US" sz="900" dirty="0">
                        <a:latin typeface="BIZ UDPゴシック" panose="020B0400000000000000" pitchFamily="50" charset="-128"/>
                        <a:ea typeface="BIZ UDPゴシック" panose="020B0400000000000000" pitchFamily="50" charset="-128"/>
                      </a:endParaRPr>
                    </a:p>
                  </a:txBody>
                  <a:tcPr marT="18000" marB="18000" anchor="ctr">
                    <a:lnR w="12700" cap="flat" cmpd="sng" algn="ctr">
                      <a:solidFill>
                        <a:schemeClr val="tx1"/>
                      </a:solidFill>
                      <a:prstDash val="dash"/>
                      <a:round/>
                      <a:headEnd type="none" w="med" len="med"/>
                      <a:tailEnd type="none" w="med" len="med"/>
                    </a:lnR>
                    <a:solidFill>
                      <a:schemeClr val="bg1">
                        <a:lumMod val="95000"/>
                      </a:schemeClr>
                    </a:solidFill>
                  </a:tcPr>
                </a:tc>
                <a:tc>
                  <a:txBody>
                    <a:bodyPr/>
                    <a:lstStyle/>
                    <a:p>
                      <a:pPr>
                        <a:lnSpc>
                          <a:spcPts val="1000"/>
                        </a:lnSpc>
                      </a:pPr>
                      <a:r>
                        <a:rPr kumimoji="1" lang="ja-JP" altLang="en-US" sz="900" dirty="0">
                          <a:latin typeface="BIZ UDPゴシック" panose="020B0400000000000000" pitchFamily="50" charset="-128"/>
                          <a:ea typeface="BIZ UDPゴシック" panose="020B0400000000000000" pitchFamily="50" charset="-128"/>
                        </a:rPr>
                        <a:t>検討終了</a:t>
                      </a:r>
                    </a:p>
                  </a:txBody>
                  <a:tcPr marT="18000" marB="18000" anchor="ctr">
                    <a:lnL w="12700" cap="flat" cmpd="sng" algn="ctr">
                      <a:solidFill>
                        <a:schemeClr val="tx1"/>
                      </a:solidFill>
                      <a:prstDash val="dash"/>
                      <a:round/>
                      <a:headEnd type="none" w="med" len="med"/>
                      <a:tailEnd type="none" w="med" len="med"/>
                    </a:lnL>
                    <a:solidFill>
                      <a:schemeClr val="bg1">
                        <a:lumMod val="95000"/>
                      </a:schemeClr>
                    </a:solidFill>
                  </a:tcPr>
                </a:tc>
                <a:extLst>
                  <a:ext uri="{0D108BD9-81ED-4DB2-BD59-A6C34878D82A}">
                    <a16:rowId xmlns:a16="http://schemas.microsoft.com/office/drawing/2014/main" val="1575356953"/>
                  </a:ext>
                </a:extLst>
              </a:tr>
              <a:tr h="290000">
                <a:tc>
                  <a:txBody>
                    <a:bodyPr/>
                    <a:lstStyle/>
                    <a:p>
                      <a:pPr>
                        <a:lnSpc>
                          <a:spcPts val="1400"/>
                        </a:lnSpc>
                      </a:pPr>
                      <a:r>
                        <a:rPr kumimoji="1" lang="ja-JP" altLang="en-US" sz="900" dirty="0">
                          <a:latin typeface="BIZ UDPゴシック" panose="020B0400000000000000" pitchFamily="50" charset="-128"/>
                          <a:ea typeface="BIZ UDPゴシック" panose="020B0400000000000000" pitchFamily="50" charset="-128"/>
                        </a:rPr>
                        <a:t>堺泉北埠頭</a:t>
                      </a:r>
                    </a:p>
                    <a:p>
                      <a:pPr>
                        <a:lnSpc>
                          <a:spcPts val="1400"/>
                        </a:lnSpc>
                      </a:pPr>
                      <a:r>
                        <a:rPr kumimoji="1" lang="ja-JP" altLang="en-US" sz="900" dirty="0">
                          <a:latin typeface="BIZ UDPゴシック" panose="020B0400000000000000" pitchFamily="50" charset="-128"/>
                          <a:ea typeface="BIZ UDPゴシック" panose="020B0400000000000000" pitchFamily="50" charset="-128"/>
                        </a:rPr>
                        <a:t>文化財センター</a:t>
                      </a:r>
                    </a:p>
                  </a:txBody>
                  <a:tcPr marT="18000" marB="18000" anchor="ctr">
                    <a:lnR w="12700" cap="flat" cmpd="sng" algn="ctr">
                      <a:solidFill>
                        <a:schemeClr val="tx1"/>
                      </a:solidFill>
                      <a:prstDash val="dash"/>
                      <a:round/>
                      <a:headEnd type="none" w="med" len="med"/>
                      <a:tailEnd type="none" w="med" len="med"/>
                    </a:lnR>
                  </a:tcPr>
                </a:tc>
                <a:tc>
                  <a:txBody>
                    <a:bodyPr/>
                    <a:lstStyle/>
                    <a:p>
                      <a:pPr>
                        <a:lnSpc>
                          <a:spcPts val="1400"/>
                        </a:lnSpc>
                      </a:pPr>
                      <a:r>
                        <a:rPr kumimoji="1" lang="ja-JP" altLang="en-US" sz="900" dirty="0">
                          <a:latin typeface="BIZ UDPゴシック" panose="020B0400000000000000" pitchFamily="50" charset="-128"/>
                          <a:ea typeface="BIZ UDPゴシック" panose="020B0400000000000000" pitchFamily="50" charset="-128"/>
                        </a:rPr>
                        <a:t>大阪港埠頭</a:t>
                      </a:r>
                      <a:endParaRPr kumimoji="1" lang="en-US" altLang="ja-JP" sz="900" dirty="0">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ts val="1400"/>
                        </a:lnSpc>
                        <a:spcBef>
                          <a:spcPts val="0"/>
                        </a:spcBef>
                        <a:spcAft>
                          <a:spcPts val="0"/>
                        </a:spcAft>
                        <a:buClrTx/>
                        <a:buSzTx/>
                        <a:buFontTx/>
                        <a:buNone/>
                        <a:tabLst/>
                        <a:defRPr/>
                      </a:pPr>
                      <a:r>
                        <a:rPr kumimoji="1" lang="ja-JP" altLang="en-US" sz="900" dirty="0">
                          <a:latin typeface="BIZ UDPゴシック" panose="020B0400000000000000" pitchFamily="50" charset="-128"/>
                          <a:ea typeface="BIZ UDPゴシック" panose="020B0400000000000000" pitchFamily="50" charset="-128"/>
                        </a:rPr>
                        <a:t>文化財研究所</a:t>
                      </a:r>
                    </a:p>
                  </a:txBody>
                  <a:tcPr marT="18000" marB="18000" anchor="ctr">
                    <a:lnL w="12700" cap="flat" cmpd="sng" algn="ctr">
                      <a:solidFill>
                        <a:schemeClr val="tx1"/>
                      </a:solidFill>
                      <a:prstDash val="dash"/>
                      <a:round/>
                      <a:headEnd type="none" w="med" len="med"/>
                      <a:tailEnd type="none" w="med" len="med"/>
                    </a:lnL>
                  </a:tcPr>
                </a:tc>
                <a:tc>
                  <a:txBody>
                    <a:bodyPr/>
                    <a:lstStyle/>
                    <a:p>
                      <a:pPr>
                        <a:lnSpc>
                          <a:spcPts val="1400"/>
                        </a:lnSpc>
                      </a:pPr>
                      <a:r>
                        <a:rPr kumimoji="1" lang="ja-JP" altLang="en-US" sz="900" dirty="0">
                          <a:latin typeface="BIZ UDPゴシック" panose="020B0400000000000000" pitchFamily="50" charset="-128"/>
                          <a:ea typeface="BIZ UDPゴシック" panose="020B0400000000000000" pitchFamily="50" charset="-128"/>
                        </a:rPr>
                        <a:t>組織統合</a:t>
                      </a:r>
                    </a:p>
                  </a:txBody>
                  <a:tcPr marT="18000" marB="18000" anchor="ctr">
                    <a:lnR w="12700" cap="flat" cmpd="sng" algn="ctr">
                      <a:solidFill>
                        <a:schemeClr val="tx1"/>
                      </a:solidFill>
                      <a:prstDash val="dash"/>
                      <a:round/>
                      <a:headEnd type="none" w="med" len="med"/>
                      <a:tailEnd type="none" w="med" len="med"/>
                    </a:lnR>
                  </a:tcPr>
                </a:tc>
                <a:tc>
                  <a:txBody>
                    <a:bodyPr/>
                    <a:lstStyle/>
                    <a:p>
                      <a:pPr>
                        <a:lnSpc>
                          <a:spcPts val="1400"/>
                        </a:lnSpc>
                      </a:pPr>
                      <a:r>
                        <a:rPr kumimoji="1" lang="ja-JP" altLang="en-US" sz="900" dirty="0">
                          <a:latin typeface="BIZ UDPゴシック" panose="020B0400000000000000" pitchFamily="50" charset="-128"/>
                          <a:ea typeface="BIZ UDPゴシック" panose="020B0400000000000000" pitchFamily="50" charset="-128"/>
                        </a:rPr>
                        <a:t>検討中</a:t>
                      </a:r>
                    </a:p>
                  </a:txBody>
                  <a:tcPr marT="18000" marB="18000" anchor="ctr">
                    <a:lnL w="12700" cap="flat" cmpd="sng" algn="ctr">
                      <a:solidFill>
                        <a:schemeClr val="tx1"/>
                      </a:solidFill>
                      <a:prstDash val="dash"/>
                      <a:round/>
                      <a:headEnd type="none" w="med" len="med"/>
                      <a:tailEnd type="none" w="med" len="med"/>
                    </a:lnL>
                  </a:tcPr>
                </a:tc>
                <a:extLst>
                  <a:ext uri="{0D108BD9-81ED-4DB2-BD59-A6C34878D82A}">
                    <a16:rowId xmlns:a16="http://schemas.microsoft.com/office/drawing/2014/main" val="1106238381"/>
                  </a:ext>
                </a:extLst>
              </a:tr>
            </a:tbl>
          </a:graphicData>
        </a:graphic>
      </p:graphicFrame>
      <p:sp>
        <p:nvSpPr>
          <p:cNvPr id="19" name="テキスト ボックス 18"/>
          <p:cNvSpPr txBox="1"/>
          <p:nvPr/>
        </p:nvSpPr>
        <p:spPr>
          <a:xfrm>
            <a:off x="4362719" y="1513021"/>
            <a:ext cx="179087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１</a:t>
            </a:r>
            <a:r>
              <a:rPr kumimoji="1" lang="en-US" altLang="ja-JP"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ja-JP" altLang="en-US"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公設試験研究施設</a:t>
            </a:r>
          </a:p>
        </p:txBody>
      </p:sp>
      <p:graphicFrame>
        <p:nvGraphicFramePr>
          <p:cNvPr id="20" name="表 19"/>
          <p:cNvGraphicFramePr>
            <a:graphicFrameLocks noGrp="1"/>
          </p:cNvGraphicFramePr>
          <p:nvPr>
            <p:extLst>
              <p:ext uri="{D42A27DB-BD31-4B8C-83A1-F6EECF244321}">
                <p14:modId xmlns:p14="http://schemas.microsoft.com/office/powerpoint/2010/main" val="3994386600"/>
              </p:ext>
            </p:extLst>
          </p:nvPr>
        </p:nvGraphicFramePr>
        <p:xfrm>
          <a:off x="4444607" y="1797870"/>
          <a:ext cx="4649774" cy="535160"/>
        </p:xfrm>
        <a:graphic>
          <a:graphicData uri="http://schemas.openxmlformats.org/drawingml/2006/table">
            <a:tbl>
              <a:tblPr firstRow="1" bandRow="1">
                <a:tableStyleId>{5940675A-B579-460E-94D1-54222C63F5DA}</a:tableStyleId>
              </a:tblPr>
              <a:tblGrid>
                <a:gridCol w="1114743">
                  <a:extLst>
                    <a:ext uri="{9D8B030D-6E8A-4147-A177-3AD203B41FA5}">
                      <a16:colId xmlns:a16="http://schemas.microsoft.com/office/drawing/2014/main" val="20000"/>
                    </a:ext>
                  </a:extLst>
                </a:gridCol>
                <a:gridCol w="1214830">
                  <a:extLst>
                    <a:ext uri="{9D8B030D-6E8A-4147-A177-3AD203B41FA5}">
                      <a16:colId xmlns:a16="http://schemas.microsoft.com/office/drawing/2014/main" val="20001"/>
                    </a:ext>
                  </a:extLst>
                </a:gridCol>
                <a:gridCol w="822960">
                  <a:extLst>
                    <a:ext uri="{9D8B030D-6E8A-4147-A177-3AD203B41FA5}">
                      <a16:colId xmlns:a16="http://schemas.microsoft.com/office/drawing/2014/main" val="20002"/>
                    </a:ext>
                  </a:extLst>
                </a:gridCol>
                <a:gridCol w="1497241">
                  <a:extLst>
                    <a:ext uri="{9D8B030D-6E8A-4147-A177-3AD203B41FA5}">
                      <a16:colId xmlns:a16="http://schemas.microsoft.com/office/drawing/2014/main" val="20003"/>
                    </a:ext>
                  </a:extLst>
                </a:gridCol>
              </a:tblGrid>
              <a:tr h="160227">
                <a:tc gridSpan="2">
                  <a:txBody>
                    <a:bodyPr/>
                    <a:lstStyle/>
                    <a:p>
                      <a:pPr algn="ctr"/>
                      <a:r>
                        <a:rPr kumimoji="1" lang="ja-JP" altLang="en-US" sz="900" b="1" dirty="0">
                          <a:latin typeface="BIZ UDPゴシック" panose="020B0400000000000000" pitchFamily="50" charset="-128"/>
                          <a:ea typeface="BIZ UDPゴシック" panose="020B0400000000000000" pitchFamily="50" charset="-128"/>
                        </a:rPr>
                        <a:t>項目</a:t>
                      </a:r>
                    </a:p>
                  </a:txBody>
                  <a:tcPr marL="36000" marR="36000" marT="36000" marB="36000" anchor="ctr">
                    <a:lnB w="28575" cap="flat" cmpd="sng" algn="ctr">
                      <a:solidFill>
                        <a:schemeClr val="tx1"/>
                      </a:solidFill>
                      <a:prstDash val="solid"/>
                      <a:round/>
                      <a:headEnd type="none" w="med" len="med"/>
                      <a:tailEnd type="none" w="med" len="med"/>
                    </a:lnB>
                    <a:solidFill>
                      <a:schemeClr val="accent2">
                        <a:lumMod val="40000"/>
                        <a:lumOff val="60000"/>
                      </a:schemeClr>
                    </a:solidFill>
                  </a:tcPr>
                </a:tc>
                <a:tc hMerge="1">
                  <a:txBody>
                    <a:bodyPr/>
                    <a:lstStyle/>
                    <a:p>
                      <a:pPr algn="ctr"/>
                      <a:endParaRPr kumimoji="1" lang="ja-JP" altLang="en-US" sz="1100" b="1" dirty="0">
                        <a:latin typeface="Meiryo UI" panose="020B0604030504040204" pitchFamily="50" charset="-128"/>
                        <a:ea typeface="Meiryo UI" panose="020B0604030504040204" pitchFamily="50" charset="-128"/>
                      </a:endParaRPr>
                    </a:p>
                  </a:txBody>
                  <a:tcPr marT="36000" marB="36000" anchor="ctr">
                    <a:lnB w="28575"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kumimoji="1" lang="ja-JP" altLang="en-US" sz="900" b="1" dirty="0">
                          <a:latin typeface="BIZ UDPゴシック" panose="020B0400000000000000" pitchFamily="50" charset="-128"/>
                          <a:ea typeface="BIZ UDPゴシック" panose="020B0400000000000000" pitchFamily="50" charset="-128"/>
                        </a:rPr>
                        <a:t>方針</a:t>
                      </a:r>
                    </a:p>
                  </a:txBody>
                  <a:tcPr marL="36000" marR="36000" marT="36000" marB="36000" anchor="ctr">
                    <a:lnR w="12700" cap="flat" cmpd="sng" algn="ctr">
                      <a:solidFill>
                        <a:schemeClr val="tx1"/>
                      </a:solidFill>
                      <a:prstDash val="dash"/>
                      <a:round/>
                      <a:headEnd type="none" w="med" len="med"/>
                      <a:tailEnd type="none" w="med" len="med"/>
                    </a:lnR>
                    <a:lnB w="28575" cap="flat" cmpd="sng" algn="ctr">
                      <a:solidFill>
                        <a:schemeClr val="tx1"/>
                      </a:solidFill>
                      <a:prstDash val="solid"/>
                      <a:round/>
                      <a:headEnd type="none" w="med" len="med"/>
                      <a:tailEnd type="none" w="med" len="med"/>
                    </a:lnB>
                    <a:solidFill>
                      <a:schemeClr val="accent2">
                        <a:lumMod val="40000"/>
                        <a:lumOff val="60000"/>
                      </a:schemeClr>
                    </a:solidFill>
                  </a:tcPr>
                </a:tc>
                <a:tc>
                  <a:txBody>
                    <a:bodyPr/>
                    <a:lstStyle/>
                    <a:p>
                      <a:pPr algn="ctr"/>
                      <a:r>
                        <a:rPr kumimoji="1" lang="ja-JP" altLang="en-US" sz="900" b="1" dirty="0">
                          <a:solidFill>
                            <a:schemeClr val="tx1"/>
                          </a:solidFill>
                          <a:latin typeface="BIZ UDPゴシック" panose="020B0400000000000000" pitchFamily="50" charset="-128"/>
                          <a:ea typeface="BIZ UDPゴシック" panose="020B0400000000000000" pitchFamily="50" charset="-128"/>
                        </a:rPr>
                        <a:t>取組内容</a:t>
                      </a:r>
                    </a:p>
                  </a:txBody>
                  <a:tcPr marL="36000" marR="36000" marT="36000" marB="36000" anchor="ctr">
                    <a:lnL w="12700" cap="flat" cmpd="sng" algn="ctr">
                      <a:solidFill>
                        <a:schemeClr val="tx1"/>
                      </a:solidFill>
                      <a:prstDash val="dash"/>
                      <a:round/>
                      <a:headEnd type="none" w="med" len="med"/>
                      <a:tailEnd type="none" w="med" len="med"/>
                    </a:lnL>
                    <a:lnB w="28575" cap="flat" cmpd="sng" algn="ctr">
                      <a:solidFill>
                        <a:schemeClr val="tx1"/>
                      </a:solidFill>
                      <a:prstDash val="solid"/>
                      <a:round/>
                      <a:headEnd type="none" w="med" len="med"/>
                      <a:tailEnd type="none" w="med" len="med"/>
                    </a:lnB>
                    <a:solidFill>
                      <a:schemeClr val="accent2">
                        <a:lumMod val="40000"/>
                        <a:lumOff val="60000"/>
                      </a:schemeClr>
                    </a:solidFill>
                  </a:tcPr>
                </a:tc>
                <a:extLst>
                  <a:ext uri="{0D108BD9-81ED-4DB2-BD59-A6C34878D82A}">
                    <a16:rowId xmlns:a16="http://schemas.microsoft.com/office/drawing/2014/main" val="10000"/>
                  </a:ext>
                </a:extLst>
              </a:tr>
              <a:tr h="141633">
                <a:tc>
                  <a:txBody>
                    <a:bodyPr/>
                    <a:lstStyle/>
                    <a:p>
                      <a:pPr>
                        <a:lnSpc>
                          <a:spcPts val="1000"/>
                        </a:lnSpc>
                      </a:pPr>
                      <a:r>
                        <a:rPr kumimoji="1" lang="ja-JP" altLang="en-US" sz="900" b="1" dirty="0">
                          <a:solidFill>
                            <a:schemeClr val="bg1"/>
                          </a:solidFill>
                          <a:latin typeface="BIZ UDPゴシック" panose="020B0400000000000000" pitchFamily="50" charset="-128"/>
                          <a:ea typeface="BIZ UDPゴシック" panose="020B0400000000000000" pitchFamily="50" charset="-128"/>
                        </a:rPr>
                        <a:t>産技総合研究所</a:t>
                      </a:r>
                    </a:p>
                  </a:txBody>
                  <a:tcPr marT="18000" marB="18000" anchor="ctr">
                    <a:lnR w="12700" cap="flat" cmpd="sng" algn="ctr">
                      <a:solidFill>
                        <a:schemeClr val="tx1"/>
                      </a:solidFill>
                      <a:prstDash val="dash"/>
                      <a:round/>
                      <a:headEnd type="none" w="med" len="med"/>
                      <a:tailEnd type="none" w="med" len="med"/>
                    </a:lnR>
                    <a:lnT w="28575" cap="flat" cmpd="sng" algn="ctr">
                      <a:solidFill>
                        <a:schemeClr val="tx1"/>
                      </a:solidFill>
                      <a:prstDash val="solid"/>
                      <a:round/>
                      <a:headEnd type="none" w="med" len="med"/>
                      <a:tailEnd type="none" w="med" len="med"/>
                    </a:lnT>
                    <a:solidFill>
                      <a:schemeClr val="tx1">
                        <a:lumMod val="65000"/>
                        <a:lumOff val="35000"/>
                      </a:schemeClr>
                    </a:solidFill>
                  </a:tcPr>
                </a:tc>
                <a:tc>
                  <a:txBody>
                    <a:bodyPr/>
                    <a:lstStyle/>
                    <a:p>
                      <a:pPr>
                        <a:lnSpc>
                          <a:spcPts val="1000"/>
                        </a:lnSpc>
                      </a:pPr>
                      <a:r>
                        <a:rPr kumimoji="1" lang="ja-JP" altLang="en-US" sz="900" b="1" dirty="0">
                          <a:solidFill>
                            <a:schemeClr val="bg1"/>
                          </a:solidFill>
                          <a:latin typeface="BIZ UDPゴシック" panose="020B0400000000000000" pitchFamily="50" charset="-128"/>
                          <a:ea typeface="BIZ UDPゴシック" panose="020B0400000000000000" pitchFamily="50" charset="-128"/>
                        </a:rPr>
                        <a:t>工業研究所</a:t>
                      </a:r>
                    </a:p>
                  </a:txBody>
                  <a:tcPr marT="18000" marB="18000" anchor="ctr">
                    <a:lnL w="12700" cap="flat" cmpd="sng" algn="ctr">
                      <a:solidFill>
                        <a:schemeClr val="tx1"/>
                      </a:solidFill>
                      <a:prstDash val="dash"/>
                      <a:round/>
                      <a:headEnd type="none" w="med" len="med"/>
                      <a:tailEnd type="none" w="med" len="med"/>
                    </a:lnL>
                    <a:lnT w="28575" cap="flat" cmpd="sng" algn="ctr">
                      <a:solidFill>
                        <a:schemeClr val="tx1"/>
                      </a:solidFill>
                      <a:prstDash val="solid"/>
                      <a:round/>
                      <a:headEnd type="none" w="med" len="med"/>
                      <a:tailEnd type="none" w="med" len="med"/>
                    </a:lnT>
                    <a:solidFill>
                      <a:schemeClr val="tx1">
                        <a:lumMod val="65000"/>
                        <a:lumOff val="35000"/>
                      </a:schemeClr>
                    </a:solidFill>
                  </a:tcPr>
                </a:tc>
                <a:tc>
                  <a:txBody>
                    <a:bodyPr/>
                    <a:lstStyle/>
                    <a:p>
                      <a:pPr>
                        <a:lnSpc>
                          <a:spcPts val="1000"/>
                        </a:lnSpc>
                      </a:pPr>
                      <a:r>
                        <a:rPr kumimoji="1" lang="ja-JP" altLang="en-US" sz="900" b="1" dirty="0">
                          <a:solidFill>
                            <a:schemeClr val="bg1"/>
                          </a:solidFill>
                          <a:latin typeface="BIZ UDPゴシック" panose="020B0400000000000000" pitchFamily="50" charset="-128"/>
                          <a:ea typeface="BIZ UDPゴシック" panose="020B0400000000000000" pitchFamily="50" charset="-128"/>
                        </a:rPr>
                        <a:t>組織統合</a:t>
                      </a:r>
                    </a:p>
                  </a:txBody>
                  <a:tcPr marT="18000" marB="18000" anchor="ctr">
                    <a:lnR w="12700" cap="flat" cmpd="sng" algn="ctr">
                      <a:solidFill>
                        <a:schemeClr val="tx1"/>
                      </a:solidFill>
                      <a:prstDash val="dash"/>
                      <a:round/>
                      <a:headEnd type="none" w="med" len="med"/>
                      <a:tailEnd type="none" w="med" len="med"/>
                    </a:lnR>
                    <a:lnT w="28575" cap="flat" cmpd="sng" algn="ctr">
                      <a:solidFill>
                        <a:schemeClr val="tx1"/>
                      </a:solidFill>
                      <a:prstDash val="solid"/>
                      <a:round/>
                      <a:headEnd type="none" w="med" len="med"/>
                      <a:tailEnd type="none" w="med" len="med"/>
                    </a:lnT>
                    <a:solidFill>
                      <a:schemeClr val="tx1">
                        <a:lumMod val="65000"/>
                        <a:lumOff val="35000"/>
                      </a:schemeClr>
                    </a:solidFill>
                  </a:tcPr>
                </a:tc>
                <a:tc>
                  <a:txBody>
                    <a:bodyPr/>
                    <a:lstStyle/>
                    <a:p>
                      <a:pPr>
                        <a:lnSpc>
                          <a:spcPts val="1000"/>
                        </a:lnSpc>
                      </a:pPr>
                      <a:r>
                        <a:rPr kumimoji="1" lang="en-US" altLang="ja-JP" sz="900" b="1" dirty="0">
                          <a:solidFill>
                            <a:schemeClr val="bg1"/>
                          </a:solidFill>
                          <a:latin typeface="BIZ UDPゴシック" panose="020B0400000000000000" pitchFamily="50" charset="-128"/>
                          <a:ea typeface="BIZ UDPゴシック" panose="020B0400000000000000" pitchFamily="50" charset="-128"/>
                        </a:rPr>
                        <a:t>2017</a:t>
                      </a:r>
                      <a:r>
                        <a:rPr kumimoji="1" lang="ja-JP" altLang="en-US" sz="900" b="1" dirty="0">
                          <a:solidFill>
                            <a:schemeClr val="bg1"/>
                          </a:solidFill>
                          <a:latin typeface="BIZ UDPゴシック" panose="020B0400000000000000" pitchFamily="50" charset="-128"/>
                          <a:ea typeface="BIZ UDPゴシック" panose="020B0400000000000000" pitchFamily="50" charset="-128"/>
                        </a:rPr>
                        <a:t>　経営統合</a:t>
                      </a:r>
                    </a:p>
                  </a:txBody>
                  <a:tcPr marT="18000" marB="18000" anchor="ctr">
                    <a:lnL w="12700" cap="flat" cmpd="sng" algn="ctr">
                      <a:solidFill>
                        <a:schemeClr val="tx1"/>
                      </a:solidFill>
                      <a:prstDash val="dash"/>
                      <a:round/>
                      <a:headEnd type="none" w="med" len="med"/>
                      <a:tailEnd type="none" w="med" len="med"/>
                    </a:lnL>
                    <a:lnT w="28575" cap="flat" cmpd="sng" algn="ctr">
                      <a:solidFill>
                        <a:schemeClr val="tx1"/>
                      </a:solidFill>
                      <a:prstDash val="solid"/>
                      <a:round/>
                      <a:headEnd type="none" w="med" len="med"/>
                      <a:tailEnd type="none" w="med" len="med"/>
                    </a:lnT>
                    <a:solidFill>
                      <a:schemeClr val="tx1">
                        <a:lumMod val="65000"/>
                        <a:lumOff val="35000"/>
                      </a:schemeClr>
                    </a:solidFill>
                  </a:tcPr>
                </a:tc>
                <a:extLst>
                  <a:ext uri="{0D108BD9-81ED-4DB2-BD59-A6C34878D82A}">
                    <a16:rowId xmlns:a16="http://schemas.microsoft.com/office/drawing/2014/main" val="10001"/>
                  </a:ext>
                </a:extLst>
              </a:tr>
              <a:tr h="133055">
                <a:tc>
                  <a:txBody>
                    <a:bodyPr/>
                    <a:lstStyle/>
                    <a:p>
                      <a:pPr>
                        <a:lnSpc>
                          <a:spcPts val="1000"/>
                        </a:lnSpc>
                      </a:pPr>
                      <a:r>
                        <a:rPr kumimoji="1" lang="ja-JP" altLang="en-US" sz="900" b="1" dirty="0">
                          <a:solidFill>
                            <a:schemeClr val="bg1"/>
                          </a:solidFill>
                          <a:latin typeface="BIZ UDPゴシック" panose="020B0400000000000000" pitchFamily="50" charset="-128"/>
                          <a:ea typeface="BIZ UDPゴシック" panose="020B0400000000000000" pitchFamily="50" charset="-128"/>
                        </a:rPr>
                        <a:t>公衆衛生研究所</a:t>
                      </a:r>
                    </a:p>
                  </a:txBody>
                  <a:tcPr marT="18000" marB="18000" anchor="ctr">
                    <a:lnR w="12700" cap="flat" cmpd="sng" algn="ctr">
                      <a:solidFill>
                        <a:schemeClr val="tx1"/>
                      </a:solidFill>
                      <a:prstDash val="dash"/>
                      <a:round/>
                      <a:headEnd type="none" w="med" len="med"/>
                      <a:tailEnd type="none" w="med" len="med"/>
                    </a:lnR>
                    <a:solidFill>
                      <a:schemeClr val="tx1">
                        <a:lumMod val="65000"/>
                        <a:lumOff val="35000"/>
                      </a:schemeClr>
                    </a:solidFill>
                  </a:tcPr>
                </a:tc>
                <a:tc>
                  <a:txBody>
                    <a:bodyPr/>
                    <a:lstStyle/>
                    <a:p>
                      <a:pPr>
                        <a:lnSpc>
                          <a:spcPts val="1000"/>
                        </a:lnSpc>
                      </a:pPr>
                      <a:r>
                        <a:rPr kumimoji="1" lang="ja-JP" altLang="en-US" sz="900" b="1" dirty="0">
                          <a:solidFill>
                            <a:schemeClr val="bg1"/>
                          </a:solidFill>
                          <a:latin typeface="BIZ UDPゴシック" panose="020B0400000000000000" pitchFamily="50" charset="-128"/>
                          <a:ea typeface="BIZ UDPゴシック" panose="020B0400000000000000" pitchFamily="50" charset="-128"/>
                        </a:rPr>
                        <a:t>環境科学研究所</a:t>
                      </a:r>
                    </a:p>
                  </a:txBody>
                  <a:tcPr marT="18000" marB="18000" anchor="ctr">
                    <a:lnL w="12700" cap="flat" cmpd="sng" algn="ctr">
                      <a:solidFill>
                        <a:schemeClr val="tx1"/>
                      </a:solidFill>
                      <a:prstDash val="dash"/>
                      <a:round/>
                      <a:headEnd type="none" w="med" len="med"/>
                      <a:tailEnd type="none" w="med" len="med"/>
                    </a:lnL>
                    <a:solidFill>
                      <a:schemeClr val="tx1">
                        <a:lumMod val="65000"/>
                        <a:lumOff val="35000"/>
                      </a:schemeClr>
                    </a:solidFill>
                  </a:tcPr>
                </a:tc>
                <a:tc>
                  <a:txBody>
                    <a:bodyPr/>
                    <a:lstStyle/>
                    <a:p>
                      <a:pPr>
                        <a:lnSpc>
                          <a:spcPts val="1000"/>
                        </a:lnSpc>
                      </a:pPr>
                      <a:r>
                        <a:rPr kumimoji="1" lang="ja-JP" altLang="en-US" sz="900" b="1" dirty="0">
                          <a:solidFill>
                            <a:schemeClr val="bg1"/>
                          </a:solidFill>
                          <a:latin typeface="BIZ UDPゴシック" panose="020B0400000000000000" pitchFamily="50" charset="-128"/>
                          <a:ea typeface="BIZ UDPゴシック" panose="020B0400000000000000" pitchFamily="50" charset="-128"/>
                        </a:rPr>
                        <a:t>組織統合</a:t>
                      </a:r>
                    </a:p>
                  </a:txBody>
                  <a:tcPr marT="18000" marB="18000" anchor="ctr">
                    <a:lnR w="12700" cap="flat" cmpd="sng" algn="ctr">
                      <a:solidFill>
                        <a:schemeClr val="tx1"/>
                      </a:solidFill>
                      <a:prstDash val="dash"/>
                      <a:round/>
                      <a:headEnd type="none" w="med" len="med"/>
                      <a:tailEnd type="none" w="med" len="med"/>
                    </a:lnR>
                    <a:solidFill>
                      <a:schemeClr val="tx1">
                        <a:lumMod val="65000"/>
                        <a:lumOff val="35000"/>
                      </a:schemeClr>
                    </a:solidFill>
                  </a:tcPr>
                </a:tc>
                <a:tc>
                  <a:txBody>
                    <a:bodyPr/>
                    <a:lstStyle/>
                    <a:p>
                      <a:pPr>
                        <a:lnSpc>
                          <a:spcPts val="1000"/>
                        </a:lnSpc>
                      </a:pPr>
                      <a:r>
                        <a:rPr kumimoji="1" lang="en-US" altLang="ja-JP" sz="900" b="1" dirty="0">
                          <a:solidFill>
                            <a:schemeClr val="bg1"/>
                          </a:solidFill>
                          <a:latin typeface="BIZ UDPゴシック" panose="020B0400000000000000" pitchFamily="50" charset="-128"/>
                          <a:ea typeface="BIZ UDPゴシック" panose="020B0400000000000000" pitchFamily="50" charset="-128"/>
                        </a:rPr>
                        <a:t>2017</a:t>
                      </a:r>
                      <a:r>
                        <a:rPr kumimoji="1" lang="ja-JP" altLang="en-US" sz="900" b="1" dirty="0">
                          <a:solidFill>
                            <a:schemeClr val="bg1"/>
                          </a:solidFill>
                          <a:latin typeface="BIZ UDPゴシック" panose="020B0400000000000000" pitchFamily="50" charset="-128"/>
                          <a:ea typeface="BIZ UDPゴシック" panose="020B0400000000000000" pitchFamily="50" charset="-128"/>
                        </a:rPr>
                        <a:t>　経営統合</a:t>
                      </a:r>
                    </a:p>
                  </a:txBody>
                  <a:tcPr marT="18000" marB="18000" anchor="ctr">
                    <a:lnL w="12700" cap="flat" cmpd="sng" algn="ctr">
                      <a:solidFill>
                        <a:schemeClr val="tx1"/>
                      </a:solidFill>
                      <a:prstDash val="dash"/>
                      <a:round/>
                      <a:headEnd type="none" w="med" len="med"/>
                      <a:tailEnd type="none" w="med" len="med"/>
                    </a:lnL>
                    <a:solidFill>
                      <a:schemeClr val="tx1">
                        <a:lumMod val="65000"/>
                        <a:lumOff val="35000"/>
                      </a:schemeClr>
                    </a:solidFill>
                  </a:tcPr>
                </a:tc>
                <a:extLst>
                  <a:ext uri="{0D108BD9-81ED-4DB2-BD59-A6C34878D82A}">
                    <a16:rowId xmlns:a16="http://schemas.microsoft.com/office/drawing/2014/main" val="10002"/>
                  </a:ext>
                </a:extLst>
              </a:tr>
            </a:tbl>
          </a:graphicData>
        </a:graphic>
      </p:graphicFrame>
      <p:sp>
        <p:nvSpPr>
          <p:cNvPr id="21" name="テキスト ボックス 20"/>
          <p:cNvSpPr txBox="1"/>
          <p:nvPr/>
        </p:nvSpPr>
        <p:spPr>
          <a:xfrm>
            <a:off x="4362719" y="2445992"/>
            <a:ext cx="1095172"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２</a:t>
            </a:r>
            <a:r>
              <a:rPr kumimoji="1" lang="en-US" altLang="ja-JP"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ja-JP" altLang="en-US"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出資法人</a:t>
            </a:r>
          </a:p>
        </p:txBody>
      </p:sp>
      <p:graphicFrame>
        <p:nvGraphicFramePr>
          <p:cNvPr id="22" name="表 21"/>
          <p:cNvGraphicFramePr>
            <a:graphicFrameLocks noGrp="1"/>
          </p:cNvGraphicFramePr>
          <p:nvPr>
            <p:extLst>
              <p:ext uri="{D42A27DB-BD31-4B8C-83A1-F6EECF244321}">
                <p14:modId xmlns:p14="http://schemas.microsoft.com/office/powerpoint/2010/main" val="2691686923"/>
              </p:ext>
            </p:extLst>
          </p:nvPr>
        </p:nvGraphicFramePr>
        <p:xfrm>
          <a:off x="4436987" y="4270997"/>
          <a:ext cx="4657394" cy="2519000"/>
        </p:xfrm>
        <a:graphic>
          <a:graphicData uri="http://schemas.openxmlformats.org/drawingml/2006/table">
            <a:tbl>
              <a:tblPr firstRow="1" bandRow="1">
                <a:tableStyleId>{5940675A-B579-460E-94D1-54222C63F5DA}</a:tableStyleId>
              </a:tblPr>
              <a:tblGrid>
                <a:gridCol w="1144376">
                  <a:extLst>
                    <a:ext uri="{9D8B030D-6E8A-4147-A177-3AD203B41FA5}">
                      <a16:colId xmlns:a16="http://schemas.microsoft.com/office/drawing/2014/main" val="20000"/>
                    </a:ext>
                  </a:extLst>
                </a:gridCol>
                <a:gridCol w="1192817">
                  <a:extLst>
                    <a:ext uri="{9D8B030D-6E8A-4147-A177-3AD203B41FA5}">
                      <a16:colId xmlns:a16="http://schemas.microsoft.com/office/drawing/2014/main" val="20001"/>
                    </a:ext>
                  </a:extLst>
                </a:gridCol>
                <a:gridCol w="822960">
                  <a:extLst>
                    <a:ext uri="{9D8B030D-6E8A-4147-A177-3AD203B41FA5}">
                      <a16:colId xmlns:a16="http://schemas.microsoft.com/office/drawing/2014/main" val="20002"/>
                    </a:ext>
                  </a:extLst>
                </a:gridCol>
                <a:gridCol w="1497241">
                  <a:extLst>
                    <a:ext uri="{9D8B030D-6E8A-4147-A177-3AD203B41FA5}">
                      <a16:colId xmlns:a16="http://schemas.microsoft.com/office/drawing/2014/main" val="20003"/>
                    </a:ext>
                  </a:extLst>
                </a:gridCol>
              </a:tblGrid>
              <a:tr h="0">
                <a:tc>
                  <a:txBody>
                    <a:bodyPr/>
                    <a:lstStyle/>
                    <a:p>
                      <a:pPr>
                        <a:lnSpc>
                          <a:spcPts val="1000"/>
                        </a:lnSpc>
                      </a:pPr>
                      <a:r>
                        <a:rPr kumimoji="1" lang="ja-JP" altLang="en-US" sz="900" b="1" dirty="0">
                          <a:solidFill>
                            <a:schemeClr val="bg1"/>
                          </a:solidFill>
                          <a:latin typeface="BIZ UDPゴシック" panose="020B0400000000000000" pitchFamily="50" charset="-128"/>
                          <a:ea typeface="BIZ UDPゴシック" panose="020B0400000000000000" pitchFamily="50" charset="-128"/>
                        </a:rPr>
                        <a:t>特別支援学校</a:t>
                      </a:r>
                    </a:p>
                  </a:txBody>
                  <a:tcPr marT="36000" marB="36000" anchor="ctr">
                    <a:lnR w="12700" cap="flat" cmpd="sng" algn="ctr">
                      <a:solidFill>
                        <a:schemeClr val="tx1"/>
                      </a:solidFill>
                      <a:prstDash val="dash"/>
                      <a:round/>
                      <a:headEnd type="none" w="med" len="med"/>
                      <a:tailEnd type="none" w="med" len="med"/>
                    </a:lnR>
                    <a:lnT w="28575" cap="flat" cmpd="sng" algn="ctr">
                      <a:solidFill>
                        <a:schemeClr val="tx1"/>
                      </a:solidFill>
                      <a:prstDash val="solid"/>
                      <a:round/>
                      <a:headEnd type="none" w="med" len="med"/>
                      <a:tailEnd type="none" w="med" len="med"/>
                    </a:lnT>
                    <a:solidFill>
                      <a:schemeClr val="tx1">
                        <a:lumMod val="65000"/>
                        <a:lumOff val="35000"/>
                      </a:schemeClr>
                    </a:solidFill>
                  </a:tcPr>
                </a:tc>
                <a:tc>
                  <a:txBody>
                    <a:bodyPr/>
                    <a:lstStyle/>
                    <a:p>
                      <a:pPr>
                        <a:lnSpc>
                          <a:spcPts val="1000"/>
                        </a:lnSpc>
                      </a:pPr>
                      <a:r>
                        <a:rPr kumimoji="1" lang="ja-JP" altLang="en-US" sz="900" b="1" dirty="0">
                          <a:solidFill>
                            <a:schemeClr val="bg1"/>
                          </a:solidFill>
                          <a:latin typeface="BIZ UDPゴシック" panose="020B0400000000000000" pitchFamily="50" charset="-128"/>
                          <a:ea typeface="BIZ UDPゴシック" panose="020B0400000000000000" pitchFamily="50" charset="-128"/>
                        </a:rPr>
                        <a:t>特別支援学校</a:t>
                      </a:r>
                    </a:p>
                  </a:txBody>
                  <a:tcPr marT="36000" marB="36000" anchor="ctr">
                    <a:lnL w="12700" cap="flat" cmpd="sng" algn="ctr">
                      <a:solidFill>
                        <a:schemeClr val="tx1"/>
                      </a:solidFill>
                      <a:prstDash val="dash"/>
                      <a:round/>
                      <a:headEnd type="none" w="med" len="med"/>
                      <a:tailEnd type="none" w="med" len="med"/>
                    </a:lnL>
                    <a:lnT w="28575" cap="flat" cmpd="sng" algn="ctr">
                      <a:solidFill>
                        <a:schemeClr val="tx1"/>
                      </a:solidFill>
                      <a:prstDash val="solid"/>
                      <a:round/>
                      <a:headEnd type="none" w="med" len="med"/>
                      <a:tailEnd type="none" w="med" len="med"/>
                    </a:lnT>
                    <a:solidFill>
                      <a:schemeClr val="tx1">
                        <a:lumMod val="65000"/>
                        <a:lumOff val="35000"/>
                      </a:schemeClr>
                    </a:solidFill>
                  </a:tcPr>
                </a:tc>
                <a:tc>
                  <a:txBody>
                    <a:bodyPr/>
                    <a:lstStyle/>
                    <a:p>
                      <a:pPr>
                        <a:lnSpc>
                          <a:spcPts val="1000"/>
                        </a:lnSpc>
                      </a:pPr>
                      <a:r>
                        <a:rPr kumimoji="1" lang="ja-JP" altLang="en-US" sz="900" b="1" dirty="0">
                          <a:solidFill>
                            <a:schemeClr val="bg1"/>
                          </a:solidFill>
                          <a:latin typeface="BIZ UDPゴシック" panose="020B0400000000000000" pitchFamily="50" charset="-128"/>
                          <a:ea typeface="BIZ UDPゴシック" panose="020B0400000000000000" pitchFamily="50" charset="-128"/>
                        </a:rPr>
                        <a:t>府へ移管</a:t>
                      </a:r>
                    </a:p>
                  </a:txBody>
                  <a:tcPr marT="36000" marB="36000" anchor="ctr">
                    <a:lnR w="12700" cap="flat" cmpd="sng" algn="ctr">
                      <a:solidFill>
                        <a:schemeClr val="tx1"/>
                      </a:solidFill>
                      <a:prstDash val="dash"/>
                      <a:round/>
                      <a:headEnd type="none" w="med" len="med"/>
                      <a:tailEnd type="none" w="med" len="med"/>
                    </a:lnR>
                    <a:lnT w="28575" cap="flat" cmpd="sng" algn="ctr">
                      <a:solidFill>
                        <a:schemeClr val="tx1"/>
                      </a:solidFill>
                      <a:prstDash val="solid"/>
                      <a:round/>
                      <a:headEnd type="none" w="med" len="med"/>
                      <a:tailEnd type="none" w="med" len="med"/>
                    </a:lnT>
                    <a:solidFill>
                      <a:schemeClr val="tx1">
                        <a:lumMod val="65000"/>
                        <a:lumOff val="35000"/>
                      </a:schemeClr>
                    </a:solidFill>
                  </a:tcPr>
                </a:tc>
                <a:tc>
                  <a:txBody>
                    <a:bodyPr/>
                    <a:lstStyle/>
                    <a:p>
                      <a:pPr>
                        <a:lnSpc>
                          <a:spcPts val="1000"/>
                        </a:lnSpc>
                      </a:pPr>
                      <a:r>
                        <a:rPr kumimoji="1" lang="en-US" altLang="ja-JP" sz="900" b="1" dirty="0">
                          <a:solidFill>
                            <a:schemeClr val="bg1"/>
                          </a:solidFill>
                          <a:latin typeface="BIZ UDPゴシック" panose="020B0400000000000000" pitchFamily="50" charset="-128"/>
                          <a:ea typeface="BIZ UDPゴシック" panose="020B0400000000000000" pitchFamily="50" charset="-128"/>
                        </a:rPr>
                        <a:t>2016</a:t>
                      </a:r>
                      <a:r>
                        <a:rPr kumimoji="1" lang="ja-JP" altLang="en-US" sz="900" b="1" dirty="0">
                          <a:solidFill>
                            <a:schemeClr val="bg1"/>
                          </a:solidFill>
                          <a:latin typeface="BIZ UDPゴシック" panose="020B0400000000000000" pitchFamily="50" charset="-128"/>
                          <a:ea typeface="BIZ UDPゴシック" panose="020B0400000000000000" pitchFamily="50" charset="-128"/>
                        </a:rPr>
                        <a:t>　市から府へ移管</a:t>
                      </a:r>
                    </a:p>
                  </a:txBody>
                  <a:tcPr marT="36000" marB="36000" anchor="ctr">
                    <a:lnL w="12700" cap="flat" cmpd="sng" algn="ctr">
                      <a:solidFill>
                        <a:schemeClr val="tx1"/>
                      </a:solidFill>
                      <a:prstDash val="dash"/>
                      <a:round/>
                      <a:headEnd type="none" w="med" len="med"/>
                      <a:tailEnd type="none" w="med" len="med"/>
                    </a:lnL>
                    <a:lnT w="28575" cap="flat" cmpd="sng" algn="ctr">
                      <a:solidFill>
                        <a:schemeClr val="tx1"/>
                      </a:solidFill>
                      <a:prstDash val="solid"/>
                      <a:round/>
                      <a:headEnd type="none" w="med" len="med"/>
                      <a:tailEnd type="none" w="med" len="med"/>
                    </a:lnT>
                    <a:solidFill>
                      <a:schemeClr val="tx1">
                        <a:lumMod val="65000"/>
                        <a:lumOff val="35000"/>
                      </a:schemeClr>
                    </a:solidFill>
                  </a:tcPr>
                </a:tc>
                <a:extLst>
                  <a:ext uri="{0D108BD9-81ED-4DB2-BD59-A6C34878D82A}">
                    <a16:rowId xmlns:a16="http://schemas.microsoft.com/office/drawing/2014/main" val="10000"/>
                  </a:ext>
                </a:extLst>
              </a:tr>
              <a:tr h="0">
                <a:tc>
                  <a:txBody>
                    <a:bodyPr/>
                    <a:lstStyle/>
                    <a:p>
                      <a:pPr>
                        <a:lnSpc>
                          <a:spcPts val="1000"/>
                        </a:lnSpc>
                      </a:pPr>
                      <a:r>
                        <a:rPr kumimoji="1" lang="ja-JP" altLang="en-US" sz="900" b="1" dirty="0">
                          <a:solidFill>
                            <a:schemeClr val="bg1"/>
                          </a:solidFill>
                          <a:latin typeface="BIZ UDPゴシック" panose="020B0400000000000000" pitchFamily="50" charset="-128"/>
                          <a:ea typeface="BIZ UDPゴシック" panose="020B0400000000000000" pitchFamily="50" charset="-128"/>
                        </a:rPr>
                        <a:t>高等学校</a:t>
                      </a:r>
                    </a:p>
                  </a:txBody>
                  <a:tcPr marT="36000" marB="36000" anchor="ctr">
                    <a:lnR w="12700" cap="flat" cmpd="sng" algn="ctr">
                      <a:solidFill>
                        <a:schemeClr val="tx1"/>
                      </a:solidFill>
                      <a:prstDash val="dash"/>
                      <a:round/>
                      <a:headEnd type="none" w="med" len="med"/>
                      <a:tailEnd type="none" w="med" len="med"/>
                    </a:lnR>
                    <a:solidFill>
                      <a:schemeClr val="tx1">
                        <a:lumMod val="65000"/>
                        <a:lumOff val="35000"/>
                      </a:schemeClr>
                    </a:solidFill>
                  </a:tcPr>
                </a:tc>
                <a:tc>
                  <a:txBody>
                    <a:bodyPr/>
                    <a:lstStyle/>
                    <a:p>
                      <a:pPr>
                        <a:lnSpc>
                          <a:spcPts val="1000"/>
                        </a:lnSpc>
                      </a:pPr>
                      <a:r>
                        <a:rPr kumimoji="1" lang="ja-JP" altLang="en-US" sz="900" b="1" dirty="0">
                          <a:solidFill>
                            <a:schemeClr val="bg1"/>
                          </a:solidFill>
                          <a:latin typeface="BIZ UDPゴシック" panose="020B0400000000000000" pitchFamily="50" charset="-128"/>
                          <a:ea typeface="BIZ UDPゴシック" panose="020B0400000000000000" pitchFamily="50" charset="-128"/>
                        </a:rPr>
                        <a:t>高等学校</a:t>
                      </a:r>
                    </a:p>
                  </a:txBody>
                  <a:tcPr marT="36000" marB="36000" anchor="ctr">
                    <a:lnL w="12700" cap="flat" cmpd="sng" algn="ctr">
                      <a:solidFill>
                        <a:schemeClr val="tx1"/>
                      </a:solidFill>
                      <a:prstDash val="dash"/>
                      <a:round/>
                      <a:headEnd type="none" w="med" len="med"/>
                      <a:tailEnd type="none" w="med" len="med"/>
                    </a:lnL>
                    <a:solidFill>
                      <a:schemeClr val="tx1">
                        <a:lumMod val="65000"/>
                        <a:lumOff val="35000"/>
                      </a:schemeClr>
                    </a:solidFill>
                  </a:tcPr>
                </a:tc>
                <a:tc>
                  <a:txBody>
                    <a:bodyPr/>
                    <a:lstStyle/>
                    <a:p>
                      <a:pPr>
                        <a:lnSpc>
                          <a:spcPts val="1000"/>
                        </a:lnSpc>
                      </a:pPr>
                      <a:r>
                        <a:rPr kumimoji="1" lang="ja-JP" altLang="en-US" sz="900" b="1" dirty="0">
                          <a:solidFill>
                            <a:schemeClr val="bg1"/>
                          </a:solidFill>
                          <a:latin typeface="BIZ UDPゴシック" panose="020B0400000000000000" pitchFamily="50" charset="-128"/>
                          <a:ea typeface="BIZ UDPゴシック" panose="020B0400000000000000" pitchFamily="50" charset="-128"/>
                        </a:rPr>
                        <a:t>府へ移管</a:t>
                      </a:r>
                    </a:p>
                  </a:txBody>
                  <a:tcPr marT="36000" marB="36000" anchor="ctr">
                    <a:lnR w="12700" cap="flat" cmpd="sng" algn="ctr">
                      <a:solidFill>
                        <a:schemeClr val="tx1"/>
                      </a:solidFill>
                      <a:prstDash val="dash"/>
                      <a:round/>
                      <a:headEnd type="none" w="med" len="med"/>
                      <a:tailEnd type="none" w="med" len="med"/>
                    </a:lnR>
                    <a:solidFill>
                      <a:schemeClr val="tx1">
                        <a:lumMod val="65000"/>
                        <a:lumOff val="35000"/>
                      </a:schemeClr>
                    </a:solidFill>
                  </a:tcPr>
                </a:tc>
                <a:tc>
                  <a:txBody>
                    <a:bodyPr/>
                    <a:lstStyle/>
                    <a:p>
                      <a:pPr>
                        <a:lnSpc>
                          <a:spcPts val="1000"/>
                        </a:lnSpc>
                      </a:pPr>
                      <a:r>
                        <a:rPr kumimoji="1" lang="en-US" altLang="ja-JP" sz="900" b="1" dirty="0">
                          <a:solidFill>
                            <a:schemeClr val="bg1"/>
                          </a:solidFill>
                          <a:latin typeface="BIZ UDPゴシック" panose="020B0400000000000000" pitchFamily="50" charset="-128"/>
                          <a:ea typeface="BIZ UDPゴシック" panose="020B0400000000000000" pitchFamily="50" charset="-128"/>
                        </a:rPr>
                        <a:t>2022</a:t>
                      </a:r>
                      <a:r>
                        <a:rPr kumimoji="1" lang="ja-JP" altLang="en-US" sz="900" b="1" dirty="0">
                          <a:solidFill>
                            <a:schemeClr val="bg1"/>
                          </a:solidFill>
                          <a:latin typeface="BIZ UDPゴシック" panose="020B0400000000000000" pitchFamily="50" charset="-128"/>
                          <a:ea typeface="BIZ UDPゴシック" panose="020B0400000000000000" pitchFamily="50" charset="-128"/>
                        </a:rPr>
                        <a:t>　市から府へ移管</a:t>
                      </a:r>
                    </a:p>
                  </a:txBody>
                  <a:tcPr marT="36000" marB="36000" anchor="ctr">
                    <a:lnL w="12700" cap="flat" cmpd="sng" algn="ctr">
                      <a:solidFill>
                        <a:schemeClr val="tx1"/>
                      </a:solidFill>
                      <a:prstDash val="dash"/>
                      <a:round/>
                      <a:headEnd type="none" w="med" len="med"/>
                      <a:tailEnd type="none" w="med" len="med"/>
                    </a:lnL>
                    <a:solidFill>
                      <a:schemeClr val="tx1">
                        <a:lumMod val="65000"/>
                        <a:lumOff val="35000"/>
                      </a:schemeClr>
                    </a:solidFill>
                  </a:tcPr>
                </a:tc>
                <a:extLst>
                  <a:ext uri="{0D108BD9-81ED-4DB2-BD59-A6C34878D82A}">
                    <a16:rowId xmlns:a16="http://schemas.microsoft.com/office/drawing/2014/main" val="10001"/>
                  </a:ext>
                </a:extLst>
              </a:tr>
              <a:tr h="0">
                <a:tc>
                  <a:txBody>
                    <a:bodyPr/>
                    <a:lstStyle/>
                    <a:p>
                      <a:pPr>
                        <a:lnSpc>
                          <a:spcPts val="1000"/>
                        </a:lnSpc>
                      </a:pPr>
                      <a:r>
                        <a:rPr kumimoji="1" lang="zh-TW" altLang="en-US" sz="900" b="1" dirty="0">
                          <a:solidFill>
                            <a:schemeClr val="bg1"/>
                          </a:solidFill>
                          <a:latin typeface="BIZ UDPゴシック" panose="020B0400000000000000" pitchFamily="50" charset="-128"/>
                          <a:ea typeface="BIZ UDPゴシック" panose="020B0400000000000000" pitchFamily="50" charset="-128"/>
                        </a:rPr>
                        <a:t>産業振興機構</a:t>
                      </a:r>
                    </a:p>
                  </a:txBody>
                  <a:tcPr marT="36000" marB="36000" anchor="ctr">
                    <a:lnR w="12700" cap="flat" cmpd="sng" algn="ctr">
                      <a:solidFill>
                        <a:schemeClr val="tx1"/>
                      </a:solidFill>
                      <a:prstDash val="dash"/>
                      <a:round/>
                      <a:headEnd type="none" w="med" len="med"/>
                      <a:tailEnd type="none" w="med" len="med"/>
                    </a:lnR>
                    <a:solidFill>
                      <a:schemeClr val="tx1">
                        <a:lumMod val="65000"/>
                        <a:lumOff val="35000"/>
                      </a:schemeClr>
                    </a:solidFill>
                  </a:tcPr>
                </a:tc>
                <a:tc>
                  <a:txBody>
                    <a:bodyPr/>
                    <a:lstStyle/>
                    <a:p>
                      <a:pPr>
                        <a:lnSpc>
                          <a:spcPts val="1000"/>
                        </a:lnSpc>
                      </a:pPr>
                      <a:r>
                        <a:rPr kumimoji="1" lang="zh-TW" altLang="en-US" sz="900" b="1" dirty="0">
                          <a:solidFill>
                            <a:schemeClr val="bg1"/>
                          </a:solidFill>
                          <a:latin typeface="BIZ UDPゴシック" panose="020B0400000000000000" pitchFamily="50" charset="-128"/>
                          <a:ea typeface="BIZ UDPゴシック" panose="020B0400000000000000" pitchFamily="50" charset="-128"/>
                        </a:rPr>
                        <a:t>都市型産業振興</a:t>
                      </a:r>
                      <a:r>
                        <a:rPr kumimoji="1" lang="en-US" altLang="zh-TW" sz="900" b="1" dirty="0">
                          <a:solidFill>
                            <a:schemeClr val="bg1"/>
                          </a:solidFill>
                          <a:latin typeface="BIZ UDPゴシック" panose="020B0400000000000000" pitchFamily="50" charset="-128"/>
                          <a:ea typeface="BIZ UDPゴシック" panose="020B0400000000000000" pitchFamily="50" charset="-128"/>
                        </a:rPr>
                        <a:t>C</a:t>
                      </a:r>
                    </a:p>
                  </a:txBody>
                  <a:tcPr marT="36000" marB="36000" anchor="ctr">
                    <a:lnL w="12700" cap="flat" cmpd="sng" algn="ctr">
                      <a:solidFill>
                        <a:schemeClr val="tx1"/>
                      </a:solidFill>
                      <a:prstDash val="dash"/>
                      <a:round/>
                      <a:headEnd type="none" w="med" len="med"/>
                      <a:tailEnd type="none" w="med" len="med"/>
                    </a:lnL>
                    <a:solidFill>
                      <a:schemeClr val="tx1">
                        <a:lumMod val="65000"/>
                        <a:lumOff val="35000"/>
                      </a:schemeClr>
                    </a:solidFill>
                  </a:tcPr>
                </a:tc>
                <a:tc>
                  <a:txBody>
                    <a:bodyPr/>
                    <a:lstStyle/>
                    <a:p>
                      <a:pPr>
                        <a:lnSpc>
                          <a:spcPts val="1000"/>
                        </a:lnSpc>
                      </a:pPr>
                      <a:r>
                        <a:rPr kumimoji="1" lang="ja-JP" altLang="en-US" sz="900" b="1" dirty="0">
                          <a:solidFill>
                            <a:schemeClr val="bg1"/>
                          </a:solidFill>
                          <a:latin typeface="BIZ UDPゴシック" panose="020B0400000000000000" pitchFamily="50" charset="-128"/>
                          <a:ea typeface="BIZ UDPゴシック" panose="020B0400000000000000" pitchFamily="50" charset="-128"/>
                        </a:rPr>
                        <a:t>組織統合</a:t>
                      </a:r>
                    </a:p>
                  </a:txBody>
                  <a:tcPr marT="36000" marB="36000" anchor="ctr">
                    <a:lnR w="12700" cap="flat" cmpd="sng" algn="ctr">
                      <a:solidFill>
                        <a:schemeClr val="tx1"/>
                      </a:solidFill>
                      <a:prstDash val="dash"/>
                      <a:round/>
                      <a:headEnd type="none" w="med" len="med"/>
                      <a:tailEnd type="none" w="med" len="med"/>
                    </a:lnR>
                    <a:solidFill>
                      <a:schemeClr val="tx1">
                        <a:lumMod val="65000"/>
                        <a:lumOff val="35000"/>
                      </a:schemeClr>
                    </a:solidFill>
                  </a:tcPr>
                </a:tc>
                <a:tc>
                  <a:txBody>
                    <a:bodyPr/>
                    <a:lstStyle/>
                    <a:p>
                      <a:pPr>
                        <a:lnSpc>
                          <a:spcPts val="1000"/>
                        </a:lnSpc>
                      </a:pPr>
                      <a:r>
                        <a:rPr kumimoji="1" lang="en-US" altLang="ja-JP" sz="900" b="1" dirty="0">
                          <a:solidFill>
                            <a:schemeClr val="bg1"/>
                          </a:solidFill>
                          <a:latin typeface="BIZ UDPゴシック" panose="020B0400000000000000" pitchFamily="50" charset="-128"/>
                          <a:ea typeface="BIZ UDPゴシック" panose="020B0400000000000000" pitchFamily="50" charset="-128"/>
                        </a:rPr>
                        <a:t>2019</a:t>
                      </a:r>
                      <a:r>
                        <a:rPr kumimoji="1" lang="ja-JP" altLang="en-US" sz="900" b="1" dirty="0">
                          <a:solidFill>
                            <a:schemeClr val="bg1"/>
                          </a:solidFill>
                          <a:latin typeface="BIZ UDPゴシック" panose="020B0400000000000000" pitchFamily="50" charset="-128"/>
                          <a:ea typeface="BIZ UDPゴシック" panose="020B0400000000000000" pitchFamily="50" charset="-128"/>
                        </a:rPr>
                        <a:t>　組織統合</a:t>
                      </a:r>
                    </a:p>
                  </a:txBody>
                  <a:tcPr marT="36000" marB="36000" anchor="ctr">
                    <a:lnL w="12700" cap="flat" cmpd="sng" algn="ctr">
                      <a:solidFill>
                        <a:schemeClr val="tx1"/>
                      </a:solidFill>
                      <a:prstDash val="dash"/>
                      <a:round/>
                      <a:headEnd type="none" w="med" len="med"/>
                      <a:tailEnd type="none" w="med" len="med"/>
                    </a:lnL>
                    <a:solidFill>
                      <a:schemeClr val="tx1">
                        <a:lumMod val="65000"/>
                        <a:lumOff val="35000"/>
                      </a:schemeClr>
                    </a:solidFill>
                  </a:tcPr>
                </a:tc>
                <a:extLst>
                  <a:ext uri="{0D108BD9-81ED-4DB2-BD59-A6C34878D82A}">
                    <a16:rowId xmlns:a16="http://schemas.microsoft.com/office/drawing/2014/main" val="10002"/>
                  </a:ext>
                </a:extLst>
              </a:tr>
              <a:tr h="0">
                <a:tc>
                  <a:txBody>
                    <a:bodyPr/>
                    <a:lstStyle/>
                    <a:p>
                      <a:pPr>
                        <a:lnSpc>
                          <a:spcPts val="1400"/>
                        </a:lnSpc>
                      </a:pPr>
                      <a:r>
                        <a:rPr kumimoji="1" lang="ja-JP" altLang="en-US" sz="900" b="1" dirty="0">
                          <a:solidFill>
                            <a:schemeClr val="bg1"/>
                          </a:solidFill>
                          <a:latin typeface="BIZ UDPゴシック" panose="020B0400000000000000" pitchFamily="50" charset="-128"/>
                          <a:ea typeface="BIZ UDPゴシック" panose="020B0400000000000000" pitchFamily="50" charset="-128"/>
                        </a:rPr>
                        <a:t>中央図書館</a:t>
                      </a:r>
                    </a:p>
                    <a:p>
                      <a:pPr>
                        <a:lnSpc>
                          <a:spcPts val="1400"/>
                        </a:lnSpc>
                      </a:pPr>
                      <a:r>
                        <a:rPr kumimoji="1" lang="ja-JP" altLang="en-US" sz="900" b="1" dirty="0">
                          <a:solidFill>
                            <a:schemeClr val="bg1"/>
                          </a:solidFill>
                          <a:latin typeface="BIZ UDPゴシック" panose="020B0400000000000000" pitchFamily="50" charset="-128"/>
                          <a:ea typeface="BIZ UDPゴシック" panose="020B0400000000000000" pitchFamily="50" charset="-128"/>
                        </a:rPr>
                        <a:t>体育会館</a:t>
                      </a:r>
                    </a:p>
                    <a:p>
                      <a:pPr>
                        <a:lnSpc>
                          <a:spcPts val="1400"/>
                        </a:lnSpc>
                      </a:pPr>
                      <a:r>
                        <a:rPr kumimoji="1" lang="ja-JP" altLang="en-US" sz="900" b="1" dirty="0">
                          <a:solidFill>
                            <a:schemeClr val="bg1"/>
                          </a:solidFill>
                          <a:latin typeface="BIZ UDPゴシック" panose="020B0400000000000000" pitchFamily="50" charset="-128"/>
                          <a:ea typeface="BIZ UDPゴシック" panose="020B0400000000000000" pitchFamily="50" charset="-128"/>
                        </a:rPr>
                        <a:t>門真スポーツ</a:t>
                      </a:r>
                      <a:r>
                        <a:rPr kumimoji="1" lang="en-US" altLang="ja-JP" sz="900" b="1" dirty="0">
                          <a:solidFill>
                            <a:schemeClr val="bg1"/>
                          </a:solidFill>
                          <a:latin typeface="BIZ UDPゴシック" panose="020B0400000000000000" pitchFamily="50" charset="-128"/>
                          <a:ea typeface="BIZ UDPゴシック" panose="020B0400000000000000" pitchFamily="50" charset="-128"/>
                        </a:rPr>
                        <a:t>C</a:t>
                      </a:r>
                      <a:endParaRPr kumimoji="1" lang="ja-JP" altLang="en-US" sz="900" b="1" dirty="0">
                        <a:solidFill>
                          <a:schemeClr val="bg1"/>
                        </a:solidFill>
                        <a:latin typeface="BIZ UDPゴシック" panose="020B0400000000000000" pitchFamily="50" charset="-128"/>
                        <a:ea typeface="BIZ UDPゴシック" panose="020B0400000000000000" pitchFamily="50" charset="-128"/>
                      </a:endParaRPr>
                    </a:p>
                    <a:p>
                      <a:pPr>
                        <a:lnSpc>
                          <a:spcPts val="1400"/>
                        </a:lnSpc>
                      </a:pPr>
                      <a:r>
                        <a:rPr kumimoji="1" lang="ja-JP" altLang="en-US" sz="900" b="1" dirty="0">
                          <a:solidFill>
                            <a:schemeClr val="bg1"/>
                          </a:solidFill>
                          <a:latin typeface="BIZ UDPゴシック" panose="020B0400000000000000" pitchFamily="50" charset="-128"/>
                          <a:ea typeface="BIZ UDPゴシック" panose="020B0400000000000000" pitchFamily="50" charset="-128"/>
                        </a:rPr>
                        <a:t>ビッグバン</a:t>
                      </a:r>
                    </a:p>
                    <a:p>
                      <a:pPr>
                        <a:lnSpc>
                          <a:spcPts val="1400"/>
                        </a:lnSpc>
                      </a:pPr>
                      <a:r>
                        <a:rPr kumimoji="1" lang="ja-JP" altLang="en-US" sz="900" b="1" dirty="0">
                          <a:solidFill>
                            <a:schemeClr val="bg1"/>
                          </a:solidFill>
                          <a:latin typeface="BIZ UDPゴシック" panose="020B0400000000000000" pitchFamily="50" charset="-128"/>
                          <a:ea typeface="BIZ UDPゴシック" panose="020B0400000000000000" pitchFamily="50" charset="-128"/>
                        </a:rPr>
                        <a:t>大阪国際会議場</a:t>
                      </a:r>
                      <a:endParaRPr kumimoji="1" lang="en-US" altLang="ja-JP" sz="900" b="1" dirty="0">
                        <a:solidFill>
                          <a:schemeClr val="bg1"/>
                        </a:solidFill>
                        <a:latin typeface="BIZ UDPゴシック" panose="020B0400000000000000" pitchFamily="50" charset="-128"/>
                        <a:ea typeface="BIZ UDPゴシック" panose="020B0400000000000000" pitchFamily="50" charset="-128"/>
                      </a:endParaRPr>
                    </a:p>
                    <a:p>
                      <a:pPr>
                        <a:lnSpc>
                          <a:spcPts val="1400"/>
                        </a:lnSpc>
                      </a:pPr>
                      <a:r>
                        <a:rPr kumimoji="1" lang="ja-JP" altLang="en-US" sz="900" b="1" dirty="0">
                          <a:solidFill>
                            <a:schemeClr val="bg1"/>
                          </a:solidFill>
                          <a:latin typeface="BIZ UDPゴシック" panose="020B0400000000000000" pitchFamily="50" charset="-128"/>
                          <a:ea typeface="BIZ UDPゴシック" panose="020B0400000000000000" pitchFamily="50" charset="-128"/>
                        </a:rPr>
                        <a:t>青少年施設</a:t>
                      </a:r>
                      <a:endParaRPr kumimoji="1" lang="en-US" altLang="ja-JP" sz="900" b="1" dirty="0">
                        <a:solidFill>
                          <a:schemeClr val="bg1"/>
                        </a:solidFill>
                        <a:latin typeface="BIZ UDPゴシック" panose="020B0400000000000000" pitchFamily="50" charset="-128"/>
                        <a:ea typeface="BIZ UDPゴシック" panose="020B0400000000000000" pitchFamily="50" charset="-128"/>
                      </a:endParaRPr>
                    </a:p>
                    <a:p>
                      <a:pPr>
                        <a:lnSpc>
                          <a:spcPts val="1400"/>
                        </a:lnSpc>
                      </a:pPr>
                      <a:r>
                        <a:rPr kumimoji="1" lang="ja-JP" altLang="en-US" sz="900" b="1" dirty="0" err="1">
                          <a:solidFill>
                            <a:schemeClr val="bg1"/>
                          </a:solidFill>
                          <a:latin typeface="BIZ UDPゴシック" panose="020B0400000000000000" pitchFamily="50" charset="-128"/>
                          <a:ea typeface="BIZ UDPゴシック" panose="020B0400000000000000" pitchFamily="50" charset="-128"/>
                        </a:rPr>
                        <a:t>障がい</a:t>
                      </a:r>
                      <a:r>
                        <a:rPr kumimoji="1" lang="ja-JP" altLang="en-US" sz="900" b="1" dirty="0">
                          <a:solidFill>
                            <a:schemeClr val="bg1"/>
                          </a:solidFill>
                          <a:latin typeface="BIZ UDPゴシック" panose="020B0400000000000000" pitchFamily="50" charset="-128"/>
                          <a:ea typeface="BIZ UDPゴシック" panose="020B0400000000000000" pitchFamily="50" charset="-128"/>
                        </a:rPr>
                        <a:t>者交流</a:t>
                      </a:r>
                      <a:r>
                        <a:rPr kumimoji="1" lang="en-US" altLang="ja-JP" sz="900" b="1" dirty="0">
                          <a:solidFill>
                            <a:schemeClr val="bg1"/>
                          </a:solidFill>
                          <a:latin typeface="BIZ UDPゴシック" panose="020B0400000000000000" pitchFamily="50" charset="-128"/>
                          <a:ea typeface="BIZ UDPゴシック" panose="020B0400000000000000" pitchFamily="50" charset="-128"/>
                        </a:rPr>
                        <a:t>C</a:t>
                      </a:r>
                    </a:p>
                    <a:p>
                      <a:pPr>
                        <a:lnSpc>
                          <a:spcPts val="1400"/>
                        </a:lnSpc>
                      </a:pPr>
                      <a:r>
                        <a:rPr kumimoji="1" lang="ja-JP" altLang="en-US" sz="900" b="1" dirty="0">
                          <a:solidFill>
                            <a:schemeClr val="bg1"/>
                          </a:solidFill>
                          <a:latin typeface="BIZ UDPゴシック" panose="020B0400000000000000" pitchFamily="50" charset="-128"/>
                          <a:ea typeface="BIZ UDPゴシック" panose="020B0400000000000000" pitchFamily="50" charset="-128"/>
                        </a:rPr>
                        <a:t>ドーンセンター</a:t>
                      </a:r>
                      <a:endParaRPr kumimoji="1" lang="en-US" altLang="ja-JP" sz="900" b="1" dirty="0">
                        <a:solidFill>
                          <a:schemeClr val="bg1"/>
                        </a:solidFill>
                        <a:latin typeface="BIZ UDPゴシック" panose="020B0400000000000000" pitchFamily="50" charset="-128"/>
                        <a:ea typeface="BIZ UDPゴシック" panose="020B0400000000000000" pitchFamily="50" charset="-128"/>
                      </a:endParaRPr>
                    </a:p>
                  </a:txBody>
                  <a:tcPr marT="36000" marB="36000" anchor="ctr">
                    <a:lnR w="12700" cap="flat" cmpd="sng" algn="ctr">
                      <a:solidFill>
                        <a:schemeClr val="tx1"/>
                      </a:solidFill>
                      <a:prstDash val="dash"/>
                      <a:round/>
                      <a:headEnd type="none" w="med" len="med"/>
                      <a:tailEnd type="none" w="med" len="med"/>
                    </a:lnR>
                    <a:solidFill>
                      <a:schemeClr val="tx1">
                        <a:lumMod val="65000"/>
                        <a:lumOff val="35000"/>
                      </a:schemeClr>
                    </a:solidFill>
                  </a:tcPr>
                </a:tc>
                <a:tc>
                  <a:txBody>
                    <a:bodyPr/>
                    <a:lstStyle/>
                    <a:p>
                      <a:pPr>
                        <a:lnSpc>
                          <a:spcPts val="1400"/>
                        </a:lnSpc>
                      </a:pPr>
                      <a:r>
                        <a:rPr kumimoji="1" lang="ja-JP" altLang="en-US" sz="900" b="1" dirty="0">
                          <a:solidFill>
                            <a:schemeClr val="bg1"/>
                          </a:solidFill>
                          <a:latin typeface="BIZ UDPゴシック" panose="020B0400000000000000" pitchFamily="50" charset="-128"/>
                          <a:ea typeface="BIZ UDPゴシック" panose="020B0400000000000000" pitchFamily="50" charset="-128"/>
                        </a:rPr>
                        <a:t>中央図書館</a:t>
                      </a:r>
                    </a:p>
                    <a:p>
                      <a:pPr>
                        <a:lnSpc>
                          <a:spcPts val="1400"/>
                        </a:lnSpc>
                      </a:pPr>
                      <a:r>
                        <a:rPr kumimoji="1" lang="ja-JP" altLang="en-US" sz="900" b="1" dirty="0">
                          <a:solidFill>
                            <a:schemeClr val="bg1"/>
                          </a:solidFill>
                          <a:latin typeface="BIZ UDPゴシック" panose="020B0400000000000000" pitchFamily="50" charset="-128"/>
                          <a:ea typeface="BIZ UDPゴシック" panose="020B0400000000000000" pitchFamily="50" charset="-128"/>
                        </a:rPr>
                        <a:t>中央体育館</a:t>
                      </a:r>
                    </a:p>
                    <a:p>
                      <a:pPr>
                        <a:lnSpc>
                          <a:spcPts val="1400"/>
                        </a:lnSpc>
                      </a:pPr>
                      <a:r>
                        <a:rPr kumimoji="1" lang="ja-JP" altLang="en-US" sz="900" b="1" dirty="0">
                          <a:solidFill>
                            <a:schemeClr val="bg1"/>
                          </a:solidFill>
                          <a:latin typeface="BIZ UDPゴシック" panose="020B0400000000000000" pitchFamily="50" charset="-128"/>
                          <a:ea typeface="BIZ UDPゴシック" panose="020B0400000000000000" pitchFamily="50" charset="-128"/>
                        </a:rPr>
                        <a:t>大阪プール</a:t>
                      </a:r>
                    </a:p>
                    <a:p>
                      <a:pPr>
                        <a:lnSpc>
                          <a:spcPts val="1400"/>
                        </a:lnSpc>
                      </a:pPr>
                      <a:r>
                        <a:rPr kumimoji="1" lang="ja-JP" altLang="en-US" sz="900" b="1" dirty="0">
                          <a:solidFill>
                            <a:schemeClr val="bg1"/>
                          </a:solidFill>
                          <a:latin typeface="BIZ UDPゴシック" panose="020B0400000000000000" pitchFamily="50" charset="-128"/>
                          <a:ea typeface="BIZ UDPゴシック" panose="020B0400000000000000" pitchFamily="50" charset="-128"/>
                        </a:rPr>
                        <a:t>キッズプラザ大阪</a:t>
                      </a:r>
                    </a:p>
                    <a:p>
                      <a:pPr>
                        <a:lnSpc>
                          <a:spcPts val="1400"/>
                        </a:lnSpc>
                      </a:pPr>
                      <a:r>
                        <a:rPr kumimoji="1" lang="ja-JP" altLang="en-US" sz="900" b="1" dirty="0">
                          <a:solidFill>
                            <a:schemeClr val="bg1"/>
                          </a:solidFill>
                          <a:latin typeface="BIZ UDPゴシック" panose="020B0400000000000000" pitchFamily="50" charset="-128"/>
                          <a:ea typeface="BIZ UDPゴシック" panose="020B0400000000000000" pitchFamily="50" charset="-128"/>
                        </a:rPr>
                        <a:t>インテックス大阪</a:t>
                      </a:r>
                      <a:endParaRPr kumimoji="1" lang="en-US" altLang="ja-JP" sz="900" b="1" dirty="0">
                        <a:solidFill>
                          <a:schemeClr val="bg1"/>
                        </a:solidFill>
                        <a:latin typeface="BIZ UDPゴシック" panose="020B0400000000000000" pitchFamily="50" charset="-128"/>
                        <a:ea typeface="BIZ UDPゴシック" panose="020B0400000000000000" pitchFamily="50" charset="-128"/>
                      </a:endParaRPr>
                    </a:p>
                    <a:p>
                      <a:pPr>
                        <a:lnSpc>
                          <a:spcPts val="1400"/>
                        </a:lnSpc>
                      </a:pPr>
                      <a:r>
                        <a:rPr kumimoji="1" lang="ja-JP" altLang="en-US" sz="900" b="1" dirty="0">
                          <a:solidFill>
                            <a:schemeClr val="bg1"/>
                          </a:solidFill>
                          <a:latin typeface="BIZ UDPゴシック" panose="020B0400000000000000" pitchFamily="50" charset="-128"/>
                          <a:ea typeface="BIZ UDPゴシック" panose="020B0400000000000000" pitchFamily="50" charset="-128"/>
                        </a:rPr>
                        <a:t>青少年施設</a:t>
                      </a:r>
                      <a:endParaRPr kumimoji="1" lang="en-US" altLang="ja-JP" sz="900" b="1" dirty="0">
                        <a:solidFill>
                          <a:schemeClr val="bg1"/>
                        </a:solidFill>
                        <a:latin typeface="BIZ UDPゴシック" panose="020B0400000000000000" pitchFamily="50" charset="-128"/>
                        <a:ea typeface="BIZ UDPゴシック" panose="020B0400000000000000" pitchFamily="50" charset="-128"/>
                      </a:endParaRPr>
                    </a:p>
                    <a:p>
                      <a:pPr>
                        <a:lnSpc>
                          <a:spcPts val="1400"/>
                        </a:lnSpc>
                      </a:pPr>
                      <a:r>
                        <a:rPr kumimoji="1" lang="ja-JP" altLang="en-US" sz="900" b="1" dirty="0">
                          <a:solidFill>
                            <a:schemeClr val="bg1"/>
                          </a:solidFill>
                          <a:latin typeface="BIZ UDPゴシック" panose="020B0400000000000000" pitchFamily="50" charset="-128"/>
                          <a:ea typeface="BIZ UDPゴシック" panose="020B0400000000000000" pitchFamily="50" charset="-128"/>
                        </a:rPr>
                        <a:t>障害者スポーツ</a:t>
                      </a:r>
                      <a:r>
                        <a:rPr kumimoji="1" lang="en-US" altLang="ja-JP" sz="900" b="1" dirty="0">
                          <a:solidFill>
                            <a:schemeClr val="bg1"/>
                          </a:solidFill>
                          <a:latin typeface="BIZ UDPゴシック" panose="020B0400000000000000" pitchFamily="50" charset="-128"/>
                          <a:ea typeface="BIZ UDPゴシック" panose="020B0400000000000000" pitchFamily="50" charset="-128"/>
                        </a:rPr>
                        <a:t>C</a:t>
                      </a:r>
                    </a:p>
                    <a:p>
                      <a:pPr>
                        <a:lnSpc>
                          <a:spcPts val="1400"/>
                        </a:lnSpc>
                      </a:pPr>
                      <a:r>
                        <a:rPr kumimoji="1" lang="ja-JP" altLang="en-US" sz="900" b="1" dirty="0">
                          <a:solidFill>
                            <a:schemeClr val="bg1"/>
                          </a:solidFill>
                          <a:latin typeface="BIZ UDPゴシック" panose="020B0400000000000000" pitchFamily="50" charset="-128"/>
                          <a:ea typeface="BIZ UDPゴシック" panose="020B0400000000000000" pitchFamily="50" charset="-128"/>
                        </a:rPr>
                        <a:t>クレオ大阪</a:t>
                      </a:r>
                      <a:endParaRPr kumimoji="1" lang="en-US" altLang="ja-JP" sz="900" b="1" dirty="0">
                        <a:solidFill>
                          <a:schemeClr val="bg1"/>
                        </a:solidFill>
                        <a:latin typeface="BIZ UDPゴシック" panose="020B0400000000000000" pitchFamily="50" charset="-128"/>
                        <a:ea typeface="BIZ UDPゴシック" panose="020B0400000000000000" pitchFamily="50" charset="-128"/>
                      </a:endParaRPr>
                    </a:p>
                  </a:txBody>
                  <a:tcPr marT="36000" marB="36000" anchor="ctr">
                    <a:lnL w="12700" cap="flat" cmpd="sng" algn="ctr">
                      <a:solidFill>
                        <a:schemeClr val="tx1"/>
                      </a:solidFill>
                      <a:prstDash val="dash"/>
                      <a:round/>
                      <a:headEnd type="none" w="med" len="med"/>
                      <a:tailEnd type="none" w="med" len="med"/>
                    </a:lnL>
                    <a:solidFill>
                      <a:schemeClr val="tx1">
                        <a:lumMod val="65000"/>
                        <a:lumOff val="35000"/>
                      </a:schemeClr>
                    </a:solidFill>
                  </a:tcPr>
                </a:tc>
                <a:tc>
                  <a:txBody>
                    <a:bodyPr/>
                    <a:lstStyle/>
                    <a:p>
                      <a:pPr>
                        <a:lnSpc>
                          <a:spcPts val="1400"/>
                        </a:lnSpc>
                      </a:pPr>
                      <a:r>
                        <a:rPr kumimoji="1" lang="ja-JP" altLang="en-US" sz="900" b="1" dirty="0">
                          <a:solidFill>
                            <a:schemeClr val="bg1"/>
                          </a:solidFill>
                          <a:latin typeface="BIZ UDPゴシック" panose="020B0400000000000000" pitchFamily="50" charset="-128"/>
                          <a:ea typeface="BIZ UDPゴシック" panose="020B0400000000000000" pitchFamily="50" charset="-128"/>
                        </a:rPr>
                        <a:t>機能再編</a:t>
                      </a:r>
                    </a:p>
                  </a:txBody>
                  <a:tcPr marT="36000" marB="36000" anchor="ctr">
                    <a:lnR w="12700" cap="flat" cmpd="sng" algn="ctr">
                      <a:solidFill>
                        <a:schemeClr val="tx1"/>
                      </a:solidFill>
                      <a:prstDash val="dash"/>
                      <a:round/>
                      <a:headEnd type="none" w="med" len="med"/>
                      <a:tailEnd type="none" w="med" len="med"/>
                    </a:lnR>
                    <a:solidFill>
                      <a:schemeClr val="tx1">
                        <a:lumMod val="65000"/>
                        <a:lumOff val="35000"/>
                      </a:schemeClr>
                    </a:solidFill>
                  </a:tcPr>
                </a:tc>
                <a:tc>
                  <a:txBody>
                    <a:bodyPr/>
                    <a:lstStyle/>
                    <a:p>
                      <a:pPr>
                        <a:lnSpc>
                          <a:spcPts val="1400"/>
                        </a:lnSpc>
                      </a:pPr>
                      <a:r>
                        <a:rPr kumimoji="1" lang="ja-JP" altLang="en-US" sz="900" b="1" dirty="0">
                          <a:solidFill>
                            <a:schemeClr val="bg1"/>
                          </a:solidFill>
                          <a:latin typeface="BIZ UDPゴシック" panose="020B0400000000000000" pitchFamily="50" charset="-128"/>
                          <a:ea typeface="BIZ UDPゴシック" panose="020B0400000000000000" pitchFamily="50" charset="-128"/>
                        </a:rPr>
                        <a:t>それぞれの方向性に基づき役割見直し・機能再編</a:t>
                      </a:r>
                    </a:p>
                  </a:txBody>
                  <a:tcPr marT="36000" marB="36000" anchor="ctr">
                    <a:lnL w="12700" cap="flat" cmpd="sng" algn="ctr">
                      <a:solidFill>
                        <a:schemeClr val="tx1"/>
                      </a:solidFill>
                      <a:prstDash val="dash"/>
                      <a:round/>
                      <a:headEnd type="none" w="med" len="med"/>
                      <a:tailEnd type="none" w="med" len="med"/>
                    </a:lnL>
                    <a:solidFill>
                      <a:schemeClr val="tx1">
                        <a:lumMod val="65000"/>
                        <a:lumOff val="35000"/>
                      </a:schemeClr>
                    </a:solidFill>
                  </a:tcPr>
                </a:tc>
                <a:extLst>
                  <a:ext uri="{0D108BD9-81ED-4DB2-BD59-A6C34878D82A}">
                    <a16:rowId xmlns:a16="http://schemas.microsoft.com/office/drawing/2014/main" val="2110808608"/>
                  </a:ext>
                </a:extLst>
              </a:tr>
              <a:tr h="326000">
                <a:tc>
                  <a:txBody>
                    <a:bodyPr/>
                    <a:lstStyle/>
                    <a:p>
                      <a:pPr>
                        <a:lnSpc>
                          <a:spcPts val="1400"/>
                        </a:lnSpc>
                      </a:pPr>
                      <a:r>
                        <a:rPr kumimoji="1" lang="ja-JP" altLang="en-US" sz="900" dirty="0">
                          <a:latin typeface="BIZ UDPゴシック" panose="020B0400000000000000" pitchFamily="50" charset="-128"/>
                          <a:ea typeface="BIZ UDPゴシック" panose="020B0400000000000000" pitchFamily="50" charset="-128"/>
                        </a:rPr>
                        <a:t>こころ健康総合</a:t>
                      </a:r>
                      <a:r>
                        <a:rPr kumimoji="1" lang="en-US" altLang="ja-JP" sz="900" dirty="0">
                          <a:latin typeface="BIZ UDPゴシック" panose="020B0400000000000000" pitchFamily="50" charset="-128"/>
                          <a:ea typeface="BIZ UDPゴシック" panose="020B0400000000000000" pitchFamily="50" charset="-128"/>
                        </a:rPr>
                        <a:t>C</a:t>
                      </a:r>
                    </a:p>
                    <a:p>
                      <a:pPr marL="0" marR="0" lvl="0" indent="0" algn="l" defTabSz="914400" rtl="0" eaLnBrk="1" fontAlgn="auto" latinLnBrk="0" hangingPunct="1">
                        <a:lnSpc>
                          <a:spcPts val="1400"/>
                        </a:lnSpc>
                        <a:spcBef>
                          <a:spcPts val="0"/>
                        </a:spcBef>
                        <a:spcAft>
                          <a:spcPts val="0"/>
                        </a:spcAft>
                        <a:buClrTx/>
                        <a:buSzTx/>
                        <a:buFontTx/>
                        <a:buNone/>
                        <a:tabLst/>
                        <a:defRPr/>
                      </a:pPr>
                      <a:r>
                        <a:rPr kumimoji="1" lang="ja-JP" altLang="en-US" sz="900" dirty="0">
                          <a:solidFill>
                            <a:schemeClr val="tx1"/>
                          </a:solidFill>
                          <a:latin typeface="BIZ UDPゴシック" panose="020B0400000000000000" pitchFamily="50" charset="-128"/>
                          <a:ea typeface="BIZ UDPゴシック" panose="020B0400000000000000" pitchFamily="50" charset="-128"/>
                        </a:rPr>
                        <a:t>動物愛護管理</a:t>
                      </a:r>
                      <a:r>
                        <a:rPr kumimoji="1" lang="en-US" altLang="ja-JP" sz="900" dirty="0">
                          <a:solidFill>
                            <a:schemeClr val="tx1"/>
                          </a:solidFill>
                          <a:latin typeface="BIZ UDPゴシック" panose="020B0400000000000000" pitchFamily="50" charset="-128"/>
                          <a:ea typeface="BIZ UDPゴシック" panose="020B0400000000000000" pitchFamily="50" charset="-128"/>
                        </a:rPr>
                        <a:t>C</a:t>
                      </a:r>
                    </a:p>
                  </a:txBody>
                  <a:tcPr marT="36000" marB="36000" anchor="ctr">
                    <a:lnR w="12700" cap="flat" cmpd="sng" algn="ctr">
                      <a:solidFill>
                        <a:schemeClr val="tx1"/>
                      </a:solidFill>
                      <a:prstDash val="dash"/>
                      <a:round/>
                      <a:headEnd type="none" w="med" len="med"/>
                      <a:tailEnd type="none" w="med" len="med"/>
                    </a:lnR>
                    <a:solidFill>
                      <a:schemeClr val="bg1">
                        <a:lumMod val="95000"/>
                      </a:schemeClr>
                    </a:solidFill>
                  </a:tcPr>
                </a:tc>
                <a:tc>
                  <a:txBody>
                    <a:bodyPr/>
                    <a:lstStyle/>
                    <a:p>
                      <a:pPr>
                        <a:lnSpc>
                          <a:spcPts val="1400"/>
                        </a:lnSpc>
                      </a:pPr>
                      <a:r>
                        <a:rPr kumimoji="1" lang="ja-JP" altLang="en-US" sz="900" dirty="0">
                          <a:latin typeface="BIZ UDPゴシック" panose="020B0400000000000000" pitchFamily="50" charset="-128"/>
                          <a:ea typeface="BIZ UDPゴシック" panose="020B0400000000000000" pitchFamily="50" charset="-128"/>
                        </a:rPr>
                        <a:t>こころの健康</a:t>
                      </a:r>
                      <a:r>
                        <a:rPr kumimoji="1" lang="en-US" altLang="ja-JP" sz="900" dirty="0">
                          <a:latin typeface="BIZ UDPゴシック" panose="020B0400000000000000" pitchFamily="50" charset="-128"/>
                          <a:ea typeface="BIZ UDPゴシック" panose="020B0400000000000000" pitchFamily="50" charset="-128"/>
                        </a:rPr>
                        <a:t>C</a:t>
                      </a:r>
                    </a:p>
                    <a:p>
                      <a:pPr marL="0" marR="0" lvl="0" indent="0" algn="l" defTabSz="914400" rtl="0" eaLnBrk="1" fontAlgn="auto" latinLnBrk="0" hangingPunct="1">
                        <a:lnSpc>
                          <a:spcPts val="1400"/>
                        </a:lnSpc>
                        <a:spcBef>
                          <a:spcPts val="0"/>
                        </a:spcBef>
                        <a:spcAft>
                          <a:spcPts val="0"/>
                        </a:spcAft>
                        <a:buClrTx/>
                        <a:buSzTx/>
                        <a:buFontTx/>
                        <a:buNone/>
                        <a:tabLst/>
                        <a:defRPr/>
                      </a:pPr>
                      <a:r>
                        <a:rPr kumimoji="1" lang="ja-JP" altLang="en-US" sz="900" dirty="0">
                          <a:latin typeface="BIZ UDPゴシック" panose="020B0400000000000000" pitchFamily="50" charset="-128"/>
                          <a:ea typeface="BIZ UDPゴシック" panose="020B0400000000000000" pitchFamily="50" charset="-128"/>
                        </a:rPr>
                        <a:t>動物管理</a:t>
                      </a:r>
                      <a:r>
                        <a:rPr kumimoji="1" lang="en-US" altLang="ja-JP" sz="900" dirty="0">
                          <a:latin typeface="BIZ UDPゴシック" panose="020B0400000000000000" pitchFamily="50" charset="-128"/>
                          <a:ea typeface="BIZ UDPゴシック" panose="020B0400000000000000" pitchFamily="50" charset="-128"/>
                        </a:rPr>
                        <a:t>C</a:t>
                      </a:r>
                      <a:endParaRPr kumimoji="1" lang="ja-JP" altLang="en-US" sz="900" dirty="0">
                        <a:latin typeface="BIZ UDPゴシック" panose="020B0400000000000000" pitchFamily="50" charset="-128"/>
                        <a:ea typeface="BIZ UDPゴシック" panose="020B0400000000000000" pitchFamily="50" charset="-128"/>
                      </a:endParaRPr>
                    </a:p>
                  </a:txBody>
                  <a:tcPr marT="36000" marB="36000" anchor="ctr">
                    <a:lnL w="12700" cap="flat" cmpd="sng" algn="ctr">
                      <a:solidFill>
                        <a:schemeClr val="tx1"/>
                      </a:solidFill>
                      <a:prstDash val="dash"/>
                      <a:round/>
                      <a:headEnd type="none" w="med" len="med"/>
                      <a:tailEnd type="none" w="med" len="med"/>
                    </a:lnL>
                    <a:solidFill>
                      <a:schemeClr val="bg1">
                        <a:lumMod val="95000"/>
                      </a:schemeClr>
                    </a:solidFill>
                  </a:tcPr>
                </a:tc>
                <a:tc>
                  <a:txBody>
                    <a:bodyPr/>
                    <a:lstStyle/>
                    <a:p>
                      <a:pPr>
                        <a:lnSpc>
                          <a:spcPts val="1400"/>
                        </a:lnSpc>
                      </a:pPr>
                      <a:r>
                        <a:rPr kumimoji="1" lang="ja-JP" altLang="en-US" sz="900" dirty="0" err="1">
                          <a:latin typeface="BIZ UDPゴシック" panose="020B0400000000000000" pitchFamily="50" charset="-128"/>
                          <a:ea typeface="BIZ UDPゴシック" panose="020B0400000000000000" pitchFamily="50" charset="-128"/>
                        </a:rPr>
                        <a:t>ー</a:t>
                      </a:r>
                      <a:endParaRPr kumimoji="1" lang="ja-JP" altLang="en-US" sz="900" dirty="0">
                        <a:latin typeface="BIZ UDPゴシック" panose="020B0400000000000000" pitchFamily="50" charset="-128"/>
                        <a:ea typeface="BIZ UDPゴシック" panose="020B0400000000000000" pitchFamily="50" charset="-128"/>
                      </a:endParaRPr>
                    </a:p>
                  </a:txBody>
                  <a:tcPr marT="18000" marB="18000" anchor="ctr">
                    <a:lnR w="12700" cap="flat" cmpd="sng" algn="ctr">
                      <a:solidFill>
                        <a:schemeClr val="tx1"/>
                      </a:solidFill>
                      <a:prstDash val="dash"/>
                      <a:round/>
                      <a:headEnd type="none" w="med" len="med"/>
                      <a:tailEnd type="none" w="med" len="med"/>
                    </a:lnR>
                    <a:solidFill>
                      <a:schemeClr val="bg1">
                        <a:lumMod val="95000"/>
                      </a:schemeClr>
                    </a:solidFill>
                  </a:tcPr>
                </a:tc>
                <a:tc>
                  <a:txBody>
                    <a:bodyPr/>
                    <a:lstStyle/>
                    <a:p>
                      <a:pPr>
                        <a:lnSpc>
                          <a:spcPts val="1400"/>
                        </a:lnSpc>
                      </a:pPr>
                      <a:r>
                        <a:rPr kumimoji="1" lang="ja-JP" altLang="en-US" sz="900" dirty="0">
                          <a:latin typeface="BIZ UDPゴシック" panose="020B0400000000000000" pitchFamily="50" charset="-128"/>
                          <a:ea typeface="BIZ UDPゴシック" panose="020B0400000000000000" pitchFamily="50" charset="-128"/>
                        </a:rPr>
                        <a:t>検討終了</a:t>
                      </a:r>
                    </a:p>
                  </a:txBody>
                  <a:tcPr marT="18000" marB="18000" anchor="ctr">
                    <a:lnL w="12700" cap="flat" cmpd="sng" algn="ctr">
                      <a:solidFill>
                        <a:schemeClr val="tx1"/>
                      </a:solidFill>
                      <a:prstDash val="dash"/>
                      <a:round/>
                      <a:headEnd type="none" w="med" len="med"/>
                      <a:tailEnd type="none" w="med" len="med"/>
                    </a:lnL>
                    <a:solidFill>
                      <a:schemeClr val="bg1">
                        <a:lumMod val="95000"/>
                      </a:schemeClr>
                    </a:solidFill>
                  </a:tcPr>
                </a:tc>
                <a:extLst>
                  <a:ext uri="{0D108BD9-81ED-4DB2-BD59-A6C34878D82A}">
                    <a16:rowId xmlns:a16="http://schemas.microsoft.com/office/drawing/2014/main" val="2540347070"/>
                  </a:ext>
                </a:extLst>
              </a:tr>
            </a:tbl>
          </a:graphicData>
        </a:graphic>
      </p:graphicFrame>
      <p:sp>
        <p:nvSpPr>
          <p:cNvPr id="23" name="テキスト ボックス 22"/>
          <p:cNvSpPr txBox="1"/>
          <p:nvPr/>
        </p:nvSpPr>
        <p:spPr>
          <a:xfrm>
            <a:off x="4362719" y="3979581"/>
            <a:ext cx="1274708"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３</a:t>
            </a:r>
            <a:r>
              <a:rPr kumimoji="1" lang="en-US" altLang="ja-JP"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ja-JP" altLang="en-US"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公の施設等</a:t>
            </a:r>
          </a:p>
        </p:txBody>
      </p:sp>
      <p:sp>
        <p:nvSpPr>
          <p:cNvPr id="24" name="テキスト ボックス 23"/>
          <p:cNvSpPr txBox="1"/>
          <p:nvPr/>
        </p:nvSpPr>
        <p:spPr>
          <a:xfrm>
            <a:off x="4417310" y="876478"/>
            <a:ext cx="435521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４組織が統合、</a:t>
            </a:r>
            <a:r>
              <a:rPr kumimoji="1" lang="en-US" altLang="ja-JP"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2</a:t>
            </a:r>
            <a:r>
              <a:rPr kumimoji="1"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機能が移管</a:t>
            </a:r>
            <a:r>
              <a:rPr kumimoji="1" lang="ja-JP" altLang="en-US" sz="14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、２事業</a:t>
            </a:r>
            <a:r>
              <a:rPr kumimoji="1"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を自立化、</a:t>
            </a:r>
            <a:endParaRPr kumimoji="1" lang="en-US" altLang="ja-JP"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８機能の再編</a:t>
            </a:r>
          </a:p>
        </p:txBody>
      </p:sp>
      <p:sp>
        <p:nvSpPr>
          <p:cNvPr id="25" name="テキスト ボックス 24"/>
          <p:cNvSpPr txBox="1"/>
          <p:nvPr/>
        </p:nvSpPr>
        <p:spPr>
          <a:xfrm>
            <a:off x="164445" y="875934"/>
            <a:ext cx="4101162"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３機能が統合・一元化、１機能が広域化、</a:t>
            </a:r>
            <a:endParaRPr kumimoji="1" lang="en-US" altLang="ja-JP"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１機能が移管、３事業が民営化、１事業が廃止</a:t>
            </a:r>
            <a:endParaRPr kumimoji="1" lang="en-US" altLang="ja-JP"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１組織が地独法人化（２事業が直営廃止予定）</a:t>
            </a:r>
            <a:endParaRPr kumimoji="1" lang="en-US" altLang="ja-JP"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29" name="角丸四角形 28"/>
          <p:cNvSpPr/>
          <p:nvPr/>
        </p:nvSpPr>
        <p:spPr>
          <a:xfrm>
            <a:off x="144000" y="72000"/>
            <a:ext cx="6948000" cy="432000"/>
          </a:xfrm>
          <a:prstGeom prst="roundRect">
            <a:avLst/>
          </a:prstGeom>
          <a:solidFill>
            <a:schemeClr val="accent4">
              <a:lumMod val="60000"/>
              <a:lumOff val="40000"/>
            </a:schemeClr>
          </a:solidFill>
          <a:effectLst>
            <a:innerShdw blurRad="63500" dist="50800" dir="2700000">
              <a:prstClr val="black">
                <a:alpha val="50000"/>
              </a:prstClr>
            </a:innerShdw>
          </a:effectLst>
        </p:spPr>
        <p:style>
          <a:lnRef idx="3">
            <a:schemeClr val="lt1"/>
          </a:lnRef>
          <a:fillRef idx="1">
            <a:schemeClr val="accent4"/>
          </a:fillRef>
          <a:effectRef idx="1">
            <a:schemeClr val="accent4"/>
          </a:effectRef>
          <a:fontRef idx="minor">
            <a:schemeClr val="lt1"/>
          </a:fontRef>
        </p:style>
        <p:txBody>
          <a:bodyPr lIns="108000" tIns="36000" rIns="36000" bIns="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【HOW</a:t>
            </a:r>
            <a:r>
              <a:rPr kumimoji="1" lang="ja-JP" altLang="en-US" sz="1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１－②</a:t>
            </a:r>
            <a:r>
              <a:rPr kumimoji="1" lang="en-US" altLang="ja-JP" sz="1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府市連携の更なる強化／組織統合や機能の最適化</a:t>
            </a:r>
          </a:p>
        </p:txBody>
      </p:sp>
      <p:sp>
        <p:nvSpPr>
          <p:cNvPr id="27" name="スライド番号プレースホルダー 3"/>
          <p:cNvSpPr txBox="1">
            <a:spLocks/>
          </p:cNvSpPr>
          <p:nvPr/>
        </p:nvSpPr>
        <p:spPr>
          <a:xfrm>
            <a:off x="8640000" y="6588000"/>
            <a:ext cx="432000" cy="288000"/>
          </a:xfrm>
          <a:prstGeom prst="rect">
            <a:avLst/>
          </a:prstGeom>
        </p:spPr>
        <p:txBody>
          <a:bodyPr vert="horz" lIns="36000" tIns="36000" rIns="36000" bIns="36000" rtlCol="0" anchor="ctr"/>
          <a:lstStyle>
            <a:defPPr>
              <a:defRPr lang="ja-JP"/>
            </a:defPPr>
            <a:lvl1pPr marL="0" algn="r" defTabSz="914400" rtl="0" eaLnBrk="1" latinLnBrk="0" hangingPunct="1">
              <a:defRPr kumimoji="1" sz="14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138CA411-231B-42B9-AF63-97A64194AA60}" type="slidenum">
              <a:rPr lang="ja-JP" altLang="en-US" smtClean="0"/>
              <a:pPr/>
              <a:t>110</a:t>
            </a:fld>
            <a:endParaRPr lang="ja-JP" altLang="en-US" dirty="0"/>
          </a:p>
        </p:txBody>
      </p:sp>
    </p:spTree>
    <p:extLst>
      <p:ext uri="{BB962C8B-B14F-4D97-AF65-F5344CB8AC3E}">
        <p14:creationId xmlns:p14="http://schemas.microsoft.com/office/powerpoint/2010/main" val="280070541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図 17"/>
          <p:cNvPicPr>
            <a:picLocks noChangeAspect="1"/>
          </p:cNvPicPr>
          <p:nvPr/>
        </p:nvPicPr>
        <p:blipFill>
          <a:blip r:embed="rId2"/>
          <a:stretch>
            <a:fillRect/>
          </a:stretch>
        </p:blipFill>
        <p:spPr>
          <a:xfrm>
            <a:off x="4753353" y="4738817"/>
            <a:ext cx="1222871" cy="878033"/>
          </a:xfrm>
          <a:prstGeom prst="rect">
            <a:avLst/>
          </a:prstGeom>
        </p:spPr>
      </p:pic>
      <p:sp>
        <p:nvSpPr>
          <p:cNvPr id="11" name="角丸四角形 10"/>
          <p:cNvSpPr/>
          <p:nvPr/>
        </p:nvSpPr>
        <p:spPr>
          <a:xfrm>
            <a:off x="306107" y="648729"/>
            <a:ext cx="8657784" cy="300520"/>
          </a:xfrm>
          <a:prstGeom prst="round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rPr>
              <a:t>大阪健康安全基盤研究所 </a:t>
            </a:r>
            <a:r>
              <a:rPr kumimoji="1" lang="en-US" altLang="ja-JP" sz="12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rPr>
              <a:t>[</a:t>
            </a:r>
            <a:r>
              <a:rPr kumimoji="1" lang="ja-JP" altLang="en-US" sz="12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rPr>
              <a:t>統合・地独化：</a:t>
            </a:r>
            <a:r>
              <a:rPr kumimoji="1" lang="en-US" altLang="ja-JP" sz="12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rPr>
              <a:t>2017.4]</a:t>
            </a:r>
            <a:endParaRPr kumimoji="1" lang="ja-JP" altLang="en-US" sz="16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endParaRPr>
          </a:p>
        </p:txBody>
      </p:sp>
      <p:sp>
        <p:nvSpPr>
          <p:cNvPr id="35" name="角丸四角形 34"/>
          <p:cNvSpPr/>
          <p:nvPr/>
        </p:nvSpPr>
        <p:spPr>
          <a:xfrm>
            <a:off x="144000" y="72000"/>
            <a:ext cx="6948000" cy="432000"/>
          </a:xfrm>
          <a:prstGeom prst="roundRect">
            <a:avLst/>
          </a:prstGeom>
          <a:solidFill>
            <a:schemeClr val="accent4">
              <a:lumMod val="60000"/>
              <a:lumOff val="40000"/>
            </a:schemeClr>
          </a:solidFill>
          <a:effectLst>
            <a:innerShdw blurRad="63500" dist="50800" dir="2700000">
              <a:prstClr val="black">
                <a:alpha val="50000"/>
              </a:prstClr>
            </a:innerShdw>
          </a:effectLst>
        </p:spPr>
        <p:style>
          <a:lnRef idx="3">
            <a:schemeClr val="lt1"/>
          </a:lnRef>
          <a:fillRef idx="1">
            <a:schemeClr val="accent4"/>
          </a:fillRef>
          <a:effectRef idx="1">
            <a:schemeClr val="accent4"/>
          </a:effectRef>
          <a:fontRef idx="minor">
            <a:schemeClr val="lt1"/>
          </a:fontRef>
        </p:style>
        <p:txBody>
          <a:bodyPr lIns="108000" tIns="36000" rIns="36000" bIns="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【HOW</a:t>
            </a:r>
            <a:r>
              <a:rPr kumimoji="1" lang="ja-JP" altLang="en-US" sz="1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１－②</a:t>
            </a:r>
            <a:r>
              <a:rPr kumimoji="1" lang="en-US" altLang="ja-JP" sz="1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府市連携の更なる強化／組織統合や機能の最適化</a:t>
            </a:r>
          </a:p>
        </p:txBody>
      </p:sp>
      <p:sp>
        <p:nvSpPr>
          <p:cNvPr id="3" name="正方形/長方形 2"/>
          <p:cNvSpPr/>
          <p:nvPr/>
        </p:nvSpPr>
        <p:spPr>
          <a:xfrm>
            <a:off x="306107" y="946670"/>
            <a:ext cx="8657784"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府立公衆衛生研究所と市立環境科学研究所を統合・地方独立行政</a:t>
            </a:r>
            <a:r>
              <a:rPr kumimoji="1" lang="ja-JP" altLang="en-US" sz="16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法人化。</a:t>
            </a:r>
            <a:endParaRPr kumimoji="1" lang="ja-JP" altLang="en-US" sz="16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43" name="角丸四角形 42"/>
          <p:cNvSpPr/>
          <p:nvPr/>
        </p:nvSpPr>
        <p:spPr>
          <a:xfrm>
            <a:off x="210857" y="2444309"/>
            <a:ext cx="4896000" cy="176129"/>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統合効果</a:t>
            </a:r>
          </a:p>
        </p:txBody>
      </p:sp>
      <p:sp>
        <p:nvSpPr>
          <p:cNvPr id="44" name="正方形/長方形 43"/>
          <p:cNvSpPr/>
          <p:nvPr/>
        </p:nvSpPr>
        <p:spPr>
          <a:xfrm>
            <a:off x="248957" y="2598202"/>
            <a:ext cx="5076110" cy="31700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①健康危機事象への対応強化</a:t>
            </a:r>
          </a:p>
          <a:p>
            <a:pPr marL="171450" marR="0" lvl="0" indent="-77788"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指揮命令系統や機能を⼀元化し、健康危機事象に迅速に対応できる</a:t>
            </a:r>
            <a:endParaRPr kumimoji="1"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t>
            </a: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t>
            </a:r>
            <a:r>
              <a:rPr kumimoji="1" lang="ja-JP" altLang="en-US"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体制</a:t>
            </a: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を</a:t>
            </a:r>
            <a:r>
              <a:rPr kumimoji="1" lang="ja-JP" altLang="en-US"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整備。</a:t>
            </a:r>
            <a:endParaRPr kumimoji="1"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②検査・研究機能の充実</a:t>
            </a:r>
          </a:p>
          <a:p>
            <a:pPr marL="171450" marR="0" lvl="0" indent="-77788"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t>
            </a: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検査機器や全所的な協力体制の整備により、大量の新型コロナウイ</a:t>
            </a:r>
            <a:endParaRPr kumimoji="1"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t>
            </a: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ルス検査に</a:t>
            </a:r>
            <a:r>
              <a:rPr kumimoji="1" lang="ja-JP" altLang="en-US"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対応。</a:t>
            </a:r>
            <a:endPar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171450" marR="0" lvl="0" indent="-77788"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外部研究資金を積極的に</a:t>
            </a:r>
            <a:r>
              <a:rPr kumimoji="1" lang="ja-JP" altLang="en-US"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獲得。</a:t>
            </a:r>
            <a:endParaRPr kumimoji="1"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③情報発信</a:t>
            </a:r>
          </a:p>
          <a:p>
            <a:pPr marL="171450" marR="0" lvl="0" indent="-77788"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新型コロナウイルス感染症等に関する最新情報を適時</a:t>
            </a:r>
            <a:r>
              <a:rPr kumimoji="1" lang="ja-JP" altLang="en-US"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発信。</a:t>
            </a:r>
            <a:endParaRPr kumimoji="1"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④疫学調査チーム（</a:t>
            </a:r>
            <a:r>
              <a:rPr kumimoji="1" lang="en-US" altLang="ja-JP"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O-FEIT</a:t>
            </a:r>
            <a:r>
              <a:rPr kumimoji="1" lang="ja-JP" altLang="en-US"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）の設置</a:t>
            </a:r>
            <a:endParaRPr kumimoji="1" lang="en-US" altLang="ja-JP"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171450" marR="0" lvl="0" indent="-77788"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実地疫学研修（国立感染症研究所）に研究員を</a:t>
            </a:r>
            <a:r>
              <a:rPr kumimoji="1" lang="ja-JP" altLang="en-US"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派遣。（</a:t>
            </a:r>
            <a:r>
              <a:rPr kumimoji="1"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2</a:t>
            </a: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年間）</a:t>
            </a:r>
          </a:p>
          <a:p>
            <a:pPr marL="171450" marR="0" lvl="0" indent="-77788"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研修過程において、実地疫学専門家チームの一員として</a:t>
            </a:r>
            <a:r>
              <a:rPr kumimoji="1" lang="ja-JP" altLang="en-US"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活動。</a:t>
            </a:r>
            <a:endPar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171450" marR="0" lvl="0" indent="-77788"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府内で発生する健康危機管理事例に先乗りして調査を</a:t>
            </a:r>
            <a:r>
              <a:rPr kumimoji="1" lang="ja-JP" altLang="en-US"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実施。</a:t>
            </a:r>
            <a:endPar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⑤一元化施設の開設（森ノ宮センターと天王寺センターの統合）</a:t>
            </a:r>
            <a:endParaRPr kumimoji="1"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171450" marR="0" lvl="0" indent="-77788"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t>
            </a: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検査業務の統一化、検査手数料の</a:t>
            </a:r>
            <a:r>
              <a:rPr kumimoji="1" lang="ja-JP" altLang="en-US"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改定。（</a:t>
            </a: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統一化）</a:t>
            </a:r>
            <a:endParaRPr kumimoji="1"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15" name="正方形/長方形 14"/>
          <p:cNvSpPr/>
          <p:nvPr/>
        </p:nvSpPr>
        <p:spPr>
          <a:xfrm>
            <a:off x="181359" y="1525237"/>
            <a:ext cx="4857900" cy="892552"/>
          </a:xfrm>
          <a:prstGeom prst="rect">
            <a:avLst/>
          </a:prstGeom>
        </p:spPr>
        <p:txBody>
          <a:bodyPr wrap="square">
            <a:spAutoFit/>
          </a:bodyPr>
          <a:lstStyle/>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3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両研究所それぞれの強みを活かした検査・研究機能の</a:t>
            </a:r>
            <a:r>
              <a:rPr kumimoji="1" lang="ja-JP" altLang="en-US" sz="13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mn-cs"/>
              </a:rPr>
              <a:t>発揮。</a:t>
            </a:r>
            <a:endParaRPr kumimoji="1" lang="ja-JP" altLang="en-US" sz="13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3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健康危機事象発生時の広域的・統一的な</a:t>
            </a:r>
            <a:r>
              <a:rPr kumimoji="1" lang="ja-JP" altLang="en-US" sz="13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mn-cs"/>
              </a:rPr>
              <a:t>対応。</a:t>
            </a:r>
            <a:endParaRPr kumimoji="1" lang="ja-JP" altLang="en-US" sz="13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3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自律的な運営による長期的かつ戦略的な</a:t>
            </a:r>
            <a:r>
              <a:rPr kumimoji="1" lang="ja-JP" altLang="en-US" sz="13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mn-cs"/>
              </a:rPr>
              <a:t>取組。</a:t>
            </a:r>
            <a:endParaRPr kumimoji="1" lang="ja-JP" altLang="en-US" sz="13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3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公衆衛生に関する諸問題への柔軟で迅速な</a:t>
            </a:r>
            <a:r>
              <a:rPr kumimoji="1" lang="ja-JP" altLang="en-US" sz="13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mn-cs"/>
              </a:rPr>
              <a:t>対応。</a:t>
            </a:r>
            <a:endParaRPr kumimoji="1" lang="ja-JP" altLang="en-US" sz="13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p:txBody>
      </p:sp>
      <p:sp>
        <p:nvSpPr>
          <p:cNvPr id="16" name="角丸四角形 15"/>
          <p:cNvSpPr/>
          <p:nvPr/>
        </p:nvSpPr>
        <p:spPr>
          <a:xfrm>
            <a:off x="190884" y="1344321"/>
            <a:ext cx="4896000" cy="176129"/>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取組内容</a:t>
            </a:r>
            <a:r>
              <a:rPr kumimoji="1" lang="ja-JP" altLang="en-US" sz="1200" b="1" i="0" u="none" strike="noStrike" kern="1200" cap="none" spc="0" normalizeH="0" baseline="0" noProof="0" dirty="0" smtClean="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a:t>
            </a:r>
            <a:r>
              <a:rPr lang="ja-JP" altLang="en-US" sz="1200" b="1" dirty="0" err="1">
                <a:solidFill>
                  <a:prstClr val="white"/>
                </a:solidFill>
                <a:latin typeface="BIZ UDPゴシック" panose="020B0400000000000000" pitchFamily="50" charset="-128"/>
                <a:ea typeface="BIZ UDPゴシック" panose="020B0400000000000000" pitchFamily="50" charset="-128"/>
              </a:rPr>
              <a:t>めざ</a:t>
            </a:r>
            <a:r>
              <a:rPr kumimoji="1" lang="ja-JP" altLang="en-US" sz="1200" b="1" i="0" u="none" strike="noStrike" kern="1200" cap="none" spc="0" normalizeH="0" baseline="0" noProof="0" dirty="0" smtClean="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す</a:t>
            </a:r>
            <a:r>
              <a:rPr kumimoji="1" lang="ja-JP" altLang="en-US" sz="12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もの）</a:t>
            </a:r>
          </a:p>
        </p:txBody>
      </p:sp>
      <p:pic>
        <p:nvPicPr>
          <p:cNvPr id="26" name="図 25"/>
          <p:cNvPicPr>
            <a:picLocks noChangeAspect="1"/>
          </p:cNvPicPr>
          <p:nvPr/>
        </p:nvPicPr>
        <p:blipFill rotWithShape="1">
          <a:blip r:embed="rId3"/>
          <a:srcRect l="25655" t="20191" r="29218" b="13165"/>
          <a:stretch/>
        </p:blipFill>
        <p:spPr bwMode="auto">
          <a:xfrm>
            <a:off x="6203313" y="4345380"/>
            <a:ext cx="2760578" cy="1972874"/>
          </a:xfrm>
          <a:prstGeom prst="rect">
            <a:avLst/>
          </a:prstGeom>
          <a:ln w="9525">
            <a:solidFill>
              <a:schemeClr val="dk1">
                <a:shade val="50000"/>
              </a:schemeClr>
            </a:solidFill>
          </a:ln>
          <a:extLst>
            <a:ext uri="{53640926-AAD7-44D8-BBD7-CCE9431645EC}">
              <a14:shadowObscured xmlns:a14="http://schemas.microsoft.com/office/drawing/2010/main"/>
            </a:ext>
          </a:extLst>
        </p:spPr>
      </p:pic>
      <p:sp>
        <p:nvSpPr>
          <p:cNvPr id="17" name="角丸四角形 16"/>
          <p:cNvSpPr/>
          <p:nvPr/>
        </p:nvSpPr>
        <p:spPr>
          <a:xfrm>
            <a:off x="6086474" y="4364429"/>
            <a:ext cx="2962276" cy="2369165"/>
          </a:xfrm>
          <a:prstGeom prst="roundRect">
            <a:avLst>
              <a:gd name="adj" fmla="val 3331"/>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統合後、科学研究費の採択件数は増加しており</a:t>
            </a:r>
            <a:r>
              <a:rPr kumimoji="1" lang="ja-JP" altLang="en-US" sz="10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、地方</a:t>
            </a:r>
            <a:r>
              <a:rPr kumimoji="1" lang="ja-JP" altLang="en-US"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衛生研究所の中で突出している。</a:t>
            </a:r>
            <a:endParaRPr kumimoji="1" lang="en-US" altLang="ja-JP"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24" name="角丸四角形 23"/>
          <p:cNvSpPr/>
          <p:nvPr/>
        </p:nvSpPr>
        <p:spPr>
          <a:xfrm>
            <a:off x="5364788" y="1344886"/>
            <a:ext cx="3660586" cy="176129"/>
          </a:xfrm>
          <a:prstGeom prst="roundRect">
            <a:avLst/>
          </a:prstGeom>
          <a:solidFill>
            <a:schemeClr val="bg1">
              <a:lumMod val="8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研究所がめざす姿</a:t>
            </a:r>
          </a:p>
        </p:txBody>
      </p:sp>
      <p:sp>
        <p:nvSpPr>
          <p:cNvPr id="2" name="角丸四角形 1"/>
          <p:cNvSpPr/>
          <p:nvPr/>
        </p:nvSpPr>
        <p:spPr>
          <a:xfrm>
            <a:off x="185940" y="5806400"/>
            <a:ext cx="5932514" cy="1021143"/>
          </a:xfrm>
          <a:prstGeom prst="roundRect">
            <a:avLst>
              <a:gd name="adj" fmla="val 12003"/>
            </a:avLst>
          </a:prstGeom>
          <a:solidFill>
            <a:schemeClr val="accent2">
              <a:lumMod val="20000"/>
              <a:lumOff val="80000"/>
            </a:schemeClr>
          </a:solidFill>
          <a:ln>
            <a:noFill/>
          </a:ln>
          <a:scene3d>
            <a:camera prst="orthographicFront"/>
            <a:lightRig rig="threePt" dir="t"/>
          </a:scene3d>
          <a:sp3d>
            <a:bevelT w="101600"/>
          </a:sp3d>
        </p:spPr>
        <p:style>
          <a:lnRef idx="2">
            <a:schemeClr val="accent6"/>
          </a:lnRef>
          <a:fillRef idx="1">
            <a:schemeClr val="lt1"/>
          </a:fillRef>
          <a:effectRef idx="0">
            <a:schemeClr val="accent6"/>
          </a:effectRef>
          <a:fontRef idx="minor">
            <a:schemeClr val="dk1"/>
          </a:fontRef>
        </p:style>
        <p:txBody>
          <a:bodyPr lIns="36000" tIns="0" rIns="36000" bIns="0"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ja-JP" altLang="en-US"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新型コロナウイルス感染症対応</a:t>
            </a:r>
            <a:r>
              <a:rPr kumimoji="1" lang="en-US" altLang="ja-JP"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ja-JP" altLang="en-US"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～迅速な検査体制の構築～</a:t>
            </a:r>
            <a:endParaRPr kumimoji="1" lang="en-US" altLang="ja-JP"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400"/>
              </a:spcBef>
              <a:spcAft>
                <a:spcPts val="0"/>
              </a:spcAft>
              <a:buClrTx/>
              <a:buSzTx/>
              <a:buFontTx/>
              <a:buNone/>
              <a:tabLst/>
              <a:defRPr/>
            </a:pPr>
            <a:r>
              <a:rPr kumimoji="0" lang="ja-JP" altLang="en-US" sz="1100" b="0" i="0" u="none" strike="noStrike" kern="0" cap="none" spc="0" normalizeH="0" baseline="0" noProof="0" dirty="0">
                <a:ln>
                  <a:noFill/>
                </a:ln>
                <a:solidFill>
                  <a:srgbClr val="FF0000"/>
                </a:solidFill>
                <a:effectLst/>
                <a:uLnTx/>
                <a:uFillTx/>
                <a:latin typeface="BIZ UDPゴシック" panose="020B0400000000000000" pitchFamily="50" charset="-128"/>
                <a:ea typeface="BIZ UDPゴシック" panose="020B0400000000000000" pitchFamily="50" charset="-128"/>
              </a:rPr>
              <a:t> 　</a:t>
            </a:r>
            <a:r>
              <a:rPr kumimoji="0" lang="ja-JP" altLang="en-US" sz="11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・国立感染症研究所と連携して迅速に検査体制を整備し、検査を</a:t>
            </a:r>
            <a:r>
              <a:rPr kumimoji="0" lang="ja-JP" altLang="en-US" sz="1100" b="0" i="0" u="none" strike="noStrike" kern="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開始。（</a:t>
            </a:r>
            <a:r>
              <a:rPr kumimoji="0" lang="en-US" altLang="ja-JP" sz="11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2020</a:t>
            </a:r>
            <a:r>
              <a:rPr kumimoji="0" lang="ja-JP" altLang="en-US" sz="11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年１月</a:t>
            </a:r>
            <a:r>
              <a:rPr kumimoji="0" lang="en-US" altLang="ja-JP" sz="11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31</a:t>
            </a:r>
            <a:r>
              <a:rPr kumimoji="0" lang="ja-JP" altLang="en-US" sz="11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日～）</a:t>
            </a:r>
            <a:endParaRPr kumimoji="0" lang="en-US" altLang="ja-JP" sz="11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・他自治体等への検査等</a:t>
            </a:r>
            <a:r>
              <a:rPr kumimoji="0" lang="ja-JP" altLang="en-US" sz="1100" b="0" i="0" u="none" strike="noStrike" kern="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協力。（</a:t>
            </a:r>
            <a:r>
              <a:rPr kumimoji="0" lang="ja-JP" altLang="en-US" sz="11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関空検疫所、和歌山県）</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・他自治体などへの検査技術</a:t>
            </a:r>
            <a:r>
              <a:rPr kumimoji="0" lang="ja-JP" altLang="en-US" sz="1100" b="0" i="0" u="none" strike="noStrike" kern="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研修。</a:t>
            </a:r>
            <a:endParaRPr kumimoji="0" lang="en-US" altLang="ja-JP" sz="11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1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0" lang="en-US" altLang="ja-JP" sz="11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COVID-19</a:t>
            </a:r>
            <a:r>
              <a:rPr kumimoji="0" lang="ja-JP" altLang="en-US" sz="11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実験室診断マニュアル作成への</a:t>
            </a:r>
            <a:r>
              <a:rPr kumimoji="0" lang="ja-JP" altLang="en-US" sz="1100" b="0" i="0" u="none" strike="noStrike" kern="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協力。</a:t>
            </a:r>
            <a:endParaRPr kumimoji="0" lang="ja-JP" altLang="en-US" sz="11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pic>
        <p:nvPicPr>
          <p:cNvPr id="4" name="図 3"/>
          <p:cNvPicPr>
            <a:picLocks noChangeAspect="1"/>
          </p:cNvPicPr>
          <p:nvPr/>
        </p:nvPicPr>
        <p:blipFill>
          <a:blip r:embed="rId4"/>
          <a:stretch>
            <a:fillRect/>
          </a:stretch>
        </p:blipFill>
        <p:spPr>
          <a:xfrm>
            <a:off x="5473114" y="1660564"/>
            <a:ext cx="3664536" cy="2643308"/>
          </a:xfrm>
          <a:prstGeom prst="rect">
            <a:avLst/>
          </a:prstGeom>
        </p:spPr>
      </p:pic>
      <p:pic>
        <p:nvPicPr>
          <p:cNvPr id="5" name="図 4"/>
          <p:cNvPicPr>
            <a:picLocks noChangeAspect="1"/>
          </p:cNvPicPr>
          <p:nvPr/>
        </p:nvPicPr>
        <p:blipFill>
          <a:blip r:embed="rId5"/>
          <a:stretch>
            <a:fillRect/>
          </a:stretch>
        </p:blipFill>
        <p:spPr>
          <a:xfrm>
            <a:off x="5543551" y="1527003"/>
            <a:ext cx="3324224" cy="188483"/>
          </a:xfrm>
          <a:prstGeom prst="rect">
            <a:avLst/>
          </a:prstGeom>
        </p:spPr>
      </p:pic>
      <p:sp>
        <p:nvSpPr>
          <p:cNvPr id="20" name="スライド番号プレースホルダー 3"/>
          <p:cNvSpPr txBox="1">
            <a:spLocks/>
          </p:cNvSpPr>
          <p:nvPr/>
        </p:nvSpPr>
        <p:spPr>
          <a:xfrm>
            <a:off x="8640000" y="6552000"/>
            <a:ext cx="432000" cy="288000"/>
          </a:xfrm>
          <a:prstGeom prst="rect">
            <a:avLst/>
          </a:prstGeom>
        </p:spPr>
        <p:txBody>
          <a:bodyPr vert="horz" lIns="36000" tIns="36000" rIns="36000" bIns="36000" rtlCol="0" anchor="ctr"/>
          <a:lstStyle>
            <a:defPPr>
              <a:defRPr lang="ja-JP"/>
            </a:defPPr>
            <a:lvl1pPr marL="0" algn="r" defTabSz="914400" rtl="0" eaLnBrk="1" latinLnBrk="0" hangingPunct="1">
              <a:defRPr kumimoji="1" sz="14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138CA411-231B-42B9-AF63-97A64194AA60}" type="slidenum">
              <a:rPr lang="ja-JP" altLang="en-US" smtClean="0"/>
              <a:pPr/>
              <a:t>111</a:t>
            </a:fld>
            <a:endParaRPr lang="ja-JP" altLang="en-US" dirty="0"/>
          </a:p>
        </p:txBody>
      </p:sp>
      <p:sp>
        <p:nvSpPr>
          <p:cNvPr id="19" name="正方形/長方形 18">
            <a:extLst>
              <a:ext uri="{FF2B5EF4-FFF2-40B4-BE49-F238E27FC236}">
                <a16:creationId xmlns:a16="http://schemas.microsoft.com/office/drawing/2014/main" id="{F22BCF5A-1C7C-450E-B958-AFA477B8C913}"/>
              </a:ext>
            </a:extLst>
          </p:cNvPr>
          <p:cNvSpPr/>
          <p:nvPr/>
        </p:nvSpPr>
        <p:spPr>
          <a:xfrm>
            <a:off x="4688887" y="5581125"/>
            <a:ext cx="1357220" cy="252377"/>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52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出典</a:t>
            </a:r>
            <a:r>
              <a:rPr kumimoji="0" lang="ja-JP" altLang="en-US" sz="52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sym typeface="Wingdings" panose="05000000000000000000" pitchFamily="2" charset="2"/>
              </a:rPr>
              <a:t>：</a:t>
            </a:r>
            <a:r>
              <a:rPr kumimoji="0" lang="en-US" altLang="ja-JP" sz="52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sym typeface="Wingdings" panose="05000000000000000000" pitchFamily="2" charset="2"/>
              </a:rPr>
              <a:t>2021</a:t>
            </a:r>
            <a:r>
              <a:rPr kumimoji="0" lang="ja-JP" altLang="en-US" sz="52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sym typeface="Wingdings" panose="05000000000000000000" pitchFamily="2" charset="2"/>
              </a:rPr>
              <a:t>年</a:t>
            </a:r>
            <a:r>
              <a:rPr kumimoji="0" lang="en-US" altLang="ja-JP" sz="52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sym typeface="Wingdings" panose="05000000000000000000" pitchFamily="2" charset="2"/>
              </a:rPr>
              <a:t>11</a:t>
            </a:r>
            <a:r>
              <a:rPr kumimoji="0" lang="ja-JP" altLang="en-US" sz="52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sym typeface="Wingdings" panose="05000000000000000000" pitchFamily="2" charset="2"/>
              </a:rPr>
              <a:t>月第</a:t>
            </a:r>
            <a:r>
              <a:rPr kumimoji="0" lang="en-US" altLang="ja-JP" sz="52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sym typeface="Wingdings" panose="05000000000000000000" pitchFamily="2" charset="2"/>
              </a:rPr>
              <a:t>4</a:t>
            </a:r>
            <a:r>
              <a:rPr kumimoji="0" lang="ja-JP" altLang="en-US" sz="52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sym typeface="Wingdings" panose="05000000000000000000" pitchFamily="2" charset="2"/>
              </a:rPr>
              <a:t>回副首都推進本部</a:t>
            </a:r>
            <a:r>
              <a:rPr kumimoji="0" lang="en-US" altLang="ja-JP" sz="52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sym typeface="Wingdings" panose="05000000000000000000" pitchFamily="2" charset="2"/>
              </a:rPr>
              <a:t>(</a:t>
            </a:r>
            <a:r>
              <a:rPr kumimoji="0" lang="ja-JP" altLang="en-US" sz="52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sym typeface="Wingdings" panose="05000000000000000000" pitchFamily="2" charset="2"/>
              </a:rPr>
              <a:t>大阪府市</a:t>
            </a:r>
            <a:r>
              <a:rPr kumimoji="0" lang="en-US" altLang="ja-JP" sz="52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sym typeface="Wingdings" panose="05000000000000000000" pitchFamily="2" charset="2"/>
              </a:rPr>
              <a:t>)</a:t>
            </a:r>
            <a:r>
              <a:rPr kumimoji="0" lang="ja-JP" altLang="en-US" sz="52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sym typeface="Wingdings" panose="05000000000000000000" pitchFamily="2" charset="2"/>
              </a:rPr>
              <a:t>会議資料</a:t>
            </a:r>
            <a:endParaRPr kumimoji="0" lang="en-US" altLang="zh-TW" sz="52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21" name="正方形/長方形 20">
            <a:extLst>
              <a:ext uri="{FF2B5EF4-FFF2-40B4-BE49-F238E27FC236}">
                <a16:creationId xmlns:a16="http://schemas.microsoft.com/office/drawing/2014/main" id="{F22BCF5A-1C7C-450E-B958-AFA477B8C913}"/>
              </a:ext>
            </a:extLst>
          </p:cNvPr>
          <p:cNvSpPr/>
          <p:nvPr/>
        </p:nvSpPr>
        <p:spPr>
          <a:xfrm>
            <a:off x="6258790" y="6655188"/>
            <a:ext cx="2093184" cy="17235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52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出典</a:t>
            </a:r>
            <a:r>
              <a:rPr kumimoji="0" lang="ja-JP" altLang="en-US" sz="52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sym typeface="Wingdings" panose="05000000000000000000" pitchFamily="2" charset="2"/>
              </a:rPr>
              <a:t>：</a:t>
            </a:r>
            <a:r>
              <a:rPr kumimoji="0" lang="en-US" altLang="ja-JP" sz="52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sym typeface="Wingdings" panose="05000000000000000000" pitchFamily="2" charset="2"/>
              </a:rPr>
              <a:t>2021</a:t>
            </a:r>
            <a:r>
              <a:rPr kumimoji="0" lang="ja-JP" altLang="en-US" sz="52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sym typeface="Wingdings" panose="05000000000000000000" pitchFamily="2" charset="2"/>
              </a:rPr>
              <a:t>年</a:t>
            </a:r>
            <a:r>
              <a:rPr kumimoji="0" lang="en-US" altLang="ja-JP" sz="52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sym typeface="Wingdings" panose="05000000000000000000" pitchFamily="2" charset="2"/>
              </a:rPr>
              <a:t>11</a:t>
            </a:r>
            <a:r>
              <a:rPr kumimoji="0" lang="ja-JP" altLang="en-US" sz="52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sym typeface="Wingdings" panose="05000000000000000000" pitchFamily="2" charset="2"/>
              </a:rPr>
              <a:t>月第</a:t>
            </a:r>
            <a:r>
              <a:rPr kumimoji="0" lang="en-US" altLang="ja-JP" sz="52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sym typeface="Wingdings" panose="05000000000000000000" pitchFamily="2" charset="2"/>
              </a:rPr>
              <a:t>4</a:t>
            </a:r>
            <a:r>
              <a:rPr kumimoji="0" lang="ja-JP" altLang="en-US" sz="52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sym typeface="Wingdings" panose="05000000000000000000" pitchFamily="2" charset="2"/>
              </a:rPr>
              <a:t>回副首都推進本部</a:t>
            </a:r>
            <a:r>
              <a:rPr kumimoji="0" lang="en-US" altLang="ja-JP" sz="52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sym typeface="Wingdings" panose="05000000000000000000" pitchFamily="2" charset="2"/>
              </a:rPr>
              <a:t>(</a:t>
            </a:r>
            <a:r>
              <a:rPr kumimoji="0" lang="ja-JP" altLang="en-US" sz="52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sym typeface="Wingdings" panose="05000000000000000000" pitchFamily="2" charset="2"/>
              </a:rPr>
              <a:t>大阪府市</a:t>
            </a:r>
            <a:r>
              <a:rPr kumimoji="0" lang="en-US" altLang="ja-JP" sz="52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sym typeface="Wingdings" panose="05000000000000000000" pitchFamily="2" charset="2"/>
              </a:rPr>
              <a:t>)</a:t>
            </a:r>
            <a:r>
              <a:rPr kumimoji="0" lang="ja-JP" altLang="en-US" sz="52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sym typeface="Wingdings" panose="05000000000000000000" pitchFamily="2" charset="2"/>
              </a:rPr>
              <a:t>会議資料</a:t>
            </a:r>
            <a:endParaRPr kumimoji="0" lang="en-US" altLang="zh-TW" sz="52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68125311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角丸四角形 10"/>
          <p:cNvSpPr/>
          <p:nvPr/>
        </p:nvSpPr>
        <p:spPr>
          <a:xfrm>
            <a:off x="200409" y="553479"/>
            <a:ext cx="8763482" cy="300520"/>
          </a:xfrm>
          <a:prstGeom prst="round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rPr>
              <a:t>大阪産業技術研究所 </a:t>
            </a:r>
            <a:r>
              <a:rPr kumimoji="1" lang="en-US" altLang="ja-JP" sz="12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rPr>
              <a:t>[</a:t>
            </a:r>
            <a:r>
              <a:rPr kumimoji="1" lang="ja-JP" altLang="en-US" sz="12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rPr>
              <a:t>統合：</a:t>
            </a:r>
            <a:r>
              <a:rPr kumimoji="1" lang="en-US" altLang="ja-JP" sz="12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rPr>
              <a:t>2017.4]</a:t>
            </a:r>
            <a:endParaRPr kumimoji="1" lang="ja-JP" altLang="en-US" sz="16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endParaRPr>
          </a:p>
        </p:txBody>
      </p:sp>
      <p:sp>
        <p:nvSpPr>
          <p:cNvPr id="9" name="テキスト ボックス 8"/>
          <p:cNvSpPr txBox="1"/>
          <p:nvPr/>
        </p:nvSpPr>
        <p:spPr>
          <a:xfrm>
            <a:off x="305891" y="840045"/>
            <a:ext cx="865800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itchFamily="50" charset="-128"/>
              </a:rPr>
              <a:t>府立産業技術総合研究所と市立工業研究所を統合し、大阪産業技術研究所を</a:t>
            </a:r>
            <a:r>
              <a:rPr kumimoji="1" lang="ja-JP" altLang="en-US" sz="16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eiryo UI" pitchFamily="50" charset="-128"/>
              </a:rPr>
              <a:t>設立。</a:t>
            </a:r>
            <a:endParaRPr kumimoji="1" lang="ja-JP" altLang="en-US" sz="16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35" name="角丸四角形 34"/>
          <p:cNvSpPr/>
          <p:nvPr/>
        </p:nvSpPr>
        <p:spPr>
          <a:xfrm>
            <a:off x="144000" y="72000"/>
            <a:ext cx="6948000" cy="432000"/>
          </a:xfrm>
          <a:prstGeom prst="roundRect">
            <a:avLst/>
          </a:prstGeom>
          <a:solidFill>
            <a:schemeClr val="accent4">
              <a:lumMod val="60000"/>
              <a:lumOff val="40000"/>
            </a:schemeClr>
          </a:solidFill>
          <a:effectLst>
            <a:innerShdw blurRad="63500" dist="50800" dir="2700000">
              <a:prstClr val="black">
                <a:alpha val="50000"/>
              </a:prstClr>
            </a:innerShdw>
          </a:effectLst>
        </p:spPr>
        <p:style>
          <a:lnRef idx="3">
            <a:schemeClr val="lt1"/>
          </a:lnRef>
          <a:fillRef idx="1">
            <a:schemeClr val="accent4"/>
          </a:fillRef>
          <a:effectRef idx="1">
            <a:schemeClr val="accent4"/>
          </a:effectRef>
          <a:fontRef idx="minor">
            <a:schemeClr val="lt1"/>
          </a:fontRef>
        </p:style>
        <p:txBody>
          <a:bodyPr lIns="108000" tIns="36000" rIns="36000" bIns="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【HOW</a:t>
            </a:r>
            <a:r>
              <a:rPr kumimoji="1" lang="ja-JP" altLang="en-US" sz="1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１－②</a:t>
            </a:r>
            <a:r>
              <a:rPr kumimoji="1" lang="en-US" altLang="ja-JP" sz="1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府市連携の更なる強化／組織統合や機能の最適化</a:t>
            </a:r>
          </a:p>
        </p:txBody>
      </p:sp>
      <p:sp>
        <p:nvSpPr>
          <p:cNvPr id="8" name="正方形/長方形 7"/>
          <p:cNvSpPr/>
          <p:nvPr/>
        </p:nvSpPr>
        <p:spPr>
          <a:xfrm>
            <a:off x="38100" y="1371610"/>
            <a:ext cx="5307639" cy="692497"/>
          </a:xfrm>
          <a:prstGeom prst="rect">
            <a:avLst/>
          </a:prstGeom>
        </p:spPr>
        <p:txBody>
          <a:bodyPr wrap="square">
            <a:spAutoFit/>
          </a:bodyPr>
          <a:lstStyle/>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3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知と技術の支援拠点「スーパー公設試」をめざす。</a:t>
            </a:r>
            <a:endParaRPr kumimoji="1" lang="en-US" altLang="ja-JP" sz="13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3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技術力の結集による成長分野の研究開発の推進、産学官連携によるオープンイノベーションの推進、国際基準対応の推進を図る。</a:t>
            </a:r>
          </a:p>
        </p:txBody>
      </p:sp>
      <p:sp>
        <p:nvSpPr>
          <p:cNvPr id="10" name="角丸四角形 9"/>
          <p:cNvSpPr/>
          <p:nvPr/>
        </p:nvSpPr>
        <p:spPr>
          <a:xfrm>
            <a:off x="133734" y="1226873"/>
            <a:ext cx="4896000" cy="176129"/>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取組内容</a:t>
            </a:r>
            <a:r>
              <a:rPr kumimoji="1" lang="ja-JP" altLang="en-US" sz="1200" b="1" i="0" u="none" strike="noStrike" kern="1200" cap="none" spc="0" normalizeH="0" baseline="0" noProof="0" dirty="0" smtClean="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（めざす</a:t>
            </a:r>
            <a:r>
              <a:rPr kumimoji="1" lang="ja-JP" altLang="en-US" sz="12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もの）</a:t>
            </a:r>
          </a:p>
        </p:txBody>
      </p:sp>
      <p:pic>
        <p:nvPicPr>
          <p:cNvPr id="13" name="図 12"/>
          <p:cNvPicPr>
            <a:picLocks noChangeAspect="1"/>
          </p:cNvPicPr>
          <p:nvPr/>
        </p:nvPicPr>
        <p:blipFill rotWithShape="1">
          <a:blip r:embed="rId2"/>
          <a:srcRect l="12196" t="21898" r="27276" b="13423"/>
          <a:stretch/>
        </p:blipFill>
        <p:spPr bwMode="auto">
          <a:xfrm>
            <a:off x="5322612" y="1446602"/>
            <a:ext cx="3641279" cy="2330518"/>
          </a:xfrm>
          <a:prstGeom prst="rect">
            <a:avLst/>
          </a:prstGeom>
          <a:ln>
            <a:noFill/>
          </a:ln>
          <a:extLst>
            <a:ext uri="{53640926-AAD7-44D8-BBD7-CCE9431645EC}">
              <a14:shadowObscured xmlns:a14="http://schemas.microsoft.com/office/drawing/2010/main"/>
            </a:ext>
          </a:extLst>
        </p:spPr>
      </p:pic>
      <p:sp>
        <p:nvSpPr>
          <p:cNvPr id="14" name="テキスト ボックス 13"/>
          <p:cNvSpPr txBox="1"/>
          <p:nvPr/>
        </p:nvSpPr>
        <p:spPr>
          <a:xfrm>
            <a:off x="5562600" y="3748545"/>
            <a:ext cx="354392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出典：大阪産業技術研究所（仮称）設計タスクフォース「「スーパー公設試」の設立について</a:t>
            </a:r>
            <a:endParaRPr kumimoji="1" lang="en-US" altLang="ja-JP" sz="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－府立産業技術総合研究所と市立工業研究所の統合－検討結果の報告」</a:t>
            </a:r>
            <a:endParaRPr kumimoji="1" lang="en-US" altLang="ja-JP" sz="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a:t>
            </a:r>
            <a:r>
              <a:rPr kumimoji="1" lang="en-US" altLang="ja-JP" sz="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2016.8.22 </a:t>
            </a:r>
            <a:r>
              <a:rPr kumimoji="1" lang="ja-JP" altLang="en-US" sz="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第</a:t>
            </a:r>
            <a:r>
              <a:rPr kumimoji="1" lang="en-US" altLang="ja-JP" sz="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8</a:t>
            </a:r>
            <a:r>
              <a:rPr kumimoji="1" lang="ja-JP" altLang="en-US" sz="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回副首都推進本部会議資料</a:t>
            </a:r>
          </a:p>
        </p:txBody>
      </p:sp>
      <p:sp>
        <p:nvSpPr>
          <p:cNvPr id="15" name="角丸四角形 14"/>
          <p:cNvSpPr/>
          <p:nvPr/>
        </p:nvSpPr>
        <p:spPr>
          <a:xfrm>
            <a:off x="133734" y="2052894"/>
            <a:ext cx="4896000" cy="176129"/>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統合効果</a:t>
            </a:r>
          </a:p>
        </p:txBody>
      </p:sp>
      <p:sp>
        <p:nvSpPr>
          <p:cNvPr id="16" name="正方形/長方形 15"/>
          <p:cNvSpPr/>
          <p:nvPr/>
        </p:nvSpPr>
        <p:spPr>
          <a:xfrm>
            <a:off x="219456" y="2198436"/>
            <a:ext cx="7095743" cy="357020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①事業収入や特許収入は全国でもトップクラス</a:t>
            </a:r>
            <a:endParaRPr kumimoji="1" lang="en-US" altLang="ja-JP" sz="12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1000"/>
              </a:spcBef>
              <a:spcAft>
                <a:spcPts val="0"/>
              </a:spcAft>
              <a:buClrTx/>
              <a:buSzTx/>
              <a:buFontTx/>
              <a:buNone/>
              <a:tabLst/>
              <a:defRPr/>
            </a:pPr>
            <a:r>
              <a:rPr kumimoji="1" lang="ja-JP" altLang="en-US" sz="12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②多様化・高度化する技術課題、成長分野の研究開発を推進</a:t>
            </a:r>
          </a:p>
          <a:p>
            <a:pPr marL="171450" marR="0" lvl="0" indent="-85725"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2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 </a:t>
            </a:r>
            <a:r>
              <a:rPr kumimoji="1" lang="en-US" altLang="ja-JP" sz="115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NEDO</a:t>
            </a:r>
            <a:r>
              <a:rPr kumimoji="1" lang="ja-JP" altLang="en-US" sz="115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・革新的電池開発プロジェクトへの</a:t>
            </a:r>
            <a:r>
              <a:rPr kumimoji="1" lang="ja-JP" altLang="en-US" sz="115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mn-cs"/>
              </a:rPr>
              <a:t>参画。</a:t>
            </a:r>
            <a:endParaRPr kumimoji="1" lang="en-US" altLang="ja-JP" sz="115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a:p>
            <a:pPr marL="171450" marR="0" lvl="0" indent="-85725"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 </a:t>
            </a:r>
            <a:r>
              <a:rPr kumimoji="1" lang="en-US" altLang="ja-JP" sz="115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3D</a:t>
            </a:r>
            <a:r>
              <a:rPr kumimoji="1" lang="ja-JP" altLang="en-US" sz="115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造形技術イノベーションセンターの</a:t>
            </a:r>
            <a:r>
              <a:rPr kumimoji="1" lang="ja-JP" altLang="en-US" sz="115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mn-cs"/>
              </a:rPr>
              <a:t>開設。</a:t>
            </a:r>
            <a:endParaRPr kumimoji="1" lang="en-US" altLang="ja-JP" sz="115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a:p>
            <a:pPr marL="171450" marR="0" lvl="0" indent="-85725"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 </a:t>
            </a:r>
            <a:r>
              <a:rPr kumimoji="1" lang="ja-JP" altLang="en-US" sz="115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先進電子材料評価センター</a:t>
            </a:r>
            <a:r>
              <a:rPr kumimoji="1" lang="en-US" altLang="ja-JP" sz="115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a:t>
            </a:r>
            <a:r>
              <a:rPr kumimoji="1" lang="ja-JP" altLang="en-US" sz="115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通称：</a:t>
            </a:r>
            <a:r>
              <a:rPr kumimoji="1" lang="en-US" altLang="ja-JP" sz="115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5G</a:t>
            </a:r>
            <a:r>
              <a:rPr kumimoji="1" lang="ja-JP" altLang="en-US" sz="115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センター</a:t>
            </a:r>
            <a:r>
              <a:rPr kumimoji="1" lang="en-US" altLang="ja-JP" sz="115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a:t>
            </a:r>
            <a:r>
              <a:rPr kumimoji="1" lang="ja-JP" altLang="en-US" sz="115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の</a:t>
            </a:r>
            <a:r>
              <a:rPr kumimoji="1" lang="ja-JP" altLang="en-US" sz="115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mn-cs"/>
              </a:rPr>
              <a:t>開設。</a:t>
            </a:r>
            <a:endParaRPr kumimoji="1" lang="en-US" altLang="ja-JP" sz="115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③時代のニーズに対応したプロジェクト研究</a:t>
            </a:r>
            <a:endParaRPr kumimoji="1" lang="en-US" altLang="ja-JP" sz="12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a:p>
            <a:pPr marL="171450" marR="0" lvl="0" indent="-85725"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 </a:t>
            </a:r>
            <a:r>
              <a:rPr kumimoji="1" lang="en-US" altLang="ja-JP" sz="115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AI</a:t>
            </a:r>
            <a:r>
              <a:rPr kumimoji="1" lang="ja-JP" altLang="en-US" sz="115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を活用した香り・におい解析</a:t>
            </a:r>
            <a:r>
              <a:rPr kumimoji="1" lang="ja-JP" altLang="en-US" sz="115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mn-cs"/>
              </a:rPr>
              <a:t>技術。</a:t>
            </a:r>
            <a:endParaRPr kumimoji="1" lang="ja-JP" altLang="en-US" sz="115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④</a:t>
            </a:r>
            <a:r>
              <a:rPr kumimoji="1" lang="en-US" altLang="ja-JP" sz="12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EMC</a:t>
            </a:r>
            <a:r>
              <a:rPr kumimoji="1" lang="ja-JP" altLang="en-US" sz="12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技術開発支援センターの開設</a:t>
            </a:r>
            <a:endParaRPr kumimoji="1" lang="en-US" altLang="ja-JP" sz="12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a:p>
            <a:pPr marL="171450" marR="0" lvl="0" indent="-85725"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 </a:t>
            </a:r>
            <a:r>
              <a:rPr kumimoji="1" lang="ja-JP" altLang="en-US" sz="115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新電波暗室は国際認定を取得し、国際規格に対応した製品づくりを</a:t>
            </a:r>
            <a:r>
              <a:rPr kumimoji="1" lang="ja-JP" altLang="en-US" sz="115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mn-cs"/>
              </a:rPr>
              <a:t>推進。</a:t>
            </a:r>
            <a:endParaRPr kumimoji="1" lang="en-US" altLang="ja-JP" sz="115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a:p>
            <a:pPr marL="171450" lvl="0" indent="-85725">
              <a:buFont typeface="Wingdings" panose="05000000000000000000" pitchFamily="2" charset="2"/>
              <a:buChar char="l"/>
              <a:defRPr/>
            </a:pPr>
            <a:r>
              <a:rPr kumimoji="1" lang="ja-JP" altLang="en-US"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 </a:t>
            </a:r>
            <a:r>
              <a:rPr kumimoji="1" lang="ja-JP" altLang="en-US" sz="115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電波暗室の使用料収入、利用件数</a:t>
            </a:r>
            <a:r>
              <a:rPr kumimoji="1" lang="ja-JP" altLang="en-US" sz="115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mn-cs"/>
              </a:rPr>
              <a:t>は</a:t>
            </a:r>
            <a:r>
              <a:rPr lang="ja-JP" altLang="en-US" sz="1150" dirty="0">
                <a:latin typeface="BIZ UDPゴシック" panose="020B0400000000000000" pitchFamily="50" charset="-128"/>
                <a:ea typeface="BIZ UDPゴシック" panose="020B0400000000000000" pitchFamily="50" charset="-128"/>
              </a:rPr>
              <a:t>増加</a:t>
            </a:r>
            <a:r>
              <a:rPr lang="ja-JP" altLang="en-US" sz="1150" dirty="0" smtClean="0">
                <a:latin typeface="BIZ UDPゴシック" panose="020B0400000000000000" pitchFamily="50" charset="-128"/>
                <a:ea typeface="BIZ UDPゴシック" panose="020B0400000000000000" pitchFamily="50" charset="-128"/>
              </a:rPr>
              <a:t>傾向。</a:t>
            </a:r>
            <a:r>
              <a:rPr kumimoji="1" lang="ja-JP" altLang="en-US" sz="10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mn-cs"/>
              </a:rPr>
              <a:t>（</a:t>
            </a:r>
            <a:r>
              <a:rPr kumimoji="1" lang="en-US" altLang="ja-JP" sz="10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2017</a:t>
            </a:r>
            <a:r>
              <a:rPr kumimoji="1" lang="ja-JP" altLang="en-US" sz="10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年度比　使用料収入：</a:t>
            </a:r>
            <a:r>
              <a:rPr kumimoji="1" lang="en-US" altLang="ja-JP" sz="10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184</a:t>
            </a:r>
            <a:r>
              <a:rPr kumimoji="1" lang="ja-JP" altLang="en-US" sz="10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％、利用件数：</a:t>
            </a:r>
            <a:r>
              <a:rPr kumimoji="1" lang="en-US" altLang="ja-JP" sz="10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197</a:t>
            </a:r>
            <a:r>
              <a:rPr kumimoji="1" lang="ja-JP" altLang="en-US" sz="10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a:t>
            </a:r>
            <a:endParaRPr kumimoji="1" lang="en-US" altLang="ja-JP" sz="10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p:txBody>
      </p:sp>
      <p:sp>
        <p:nvSpPr>
          <p:cNvPr id="3" name="角丸四角形 2"/>
          <p:cNvSpPr/>
          <p:nvPr/>
        </p:nvSpPr>
        <p:spPr>
          <a:xfrm>
            <a:off x="4622800" y="4138230"/>
            <a:ext cx="4455391" cy="1168400"/>
          </a:xfrm>
          <a:prstGeom prst="roundRect">
            <a:avLst>
              <a:gd name="adj" fmla="val 6993"/>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ts val="1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オールジャパンプロジェクトに、</a:t>
            </a:r>
            <a:r>
              <a:rPr kumimoji="1" lang="en-US" altLang="ja-JP"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LIBTEC</a:t>
            </a:r>
            <a:r>
              <a:rPr kumimoji="1" lang="ja-JP" altLang="en-US"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（トヨタなどの大企業で構成）等</a:t>
            </a:r>
            <a:endParaRPr kumimoji="1" lang="en-US" altLang="ja-JP"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ts val="1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と共に公設試験研究機関として唯一</a:t>
            </a:r>
            <a:r>
              <a:rPr kumimoji="1" lang="ja-JP" altLang="en-US" sz="10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参画。</a:t>
            </a:r>
            <a:endParaRPr kumimoji="1" lang="en-US" altLang="ja-JP"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ts val="500"/>
              </a:lnSpc>
              <a:spcBef>
                <a:spcPts val="0"/>
              </a:spcBef>
              <a:spcAft>
                <a:spcPts val="0"/>
              </a:spcAft>
              <a:buClrTx/>
              <a:buSzTx/>
              <a:buFontTx/>
              <a:buNone/>
              <a:tabLst/>
              <a:defRPr/>
            </a:pPr>
            <a:endParaRPr kumimoji="1" lang="en-US" altLang="ja-JP"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ts val="1000"/>
              </a:lnSpc>
              <a:spcBef>
                <a:spcPts val="0"/>
              </a:spcBef>
              <a:spcAft>
                <a:spcPts val="0"/>
              </a:spcAft>
              <a:buClrTx/>
              <a:buSzTx/>
              <a:buFontTx/>
              <a:buNone/>
              <a:tabLst/>
              <a:defRPr/>
            </a:pPr>
            <a:r>
              <a:rPr kumimoji="1" lang="ja-JP" altLang="en-US" sz="10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電気自動車用蓄電池開発プロジェクト</a:t>
            </a:r>
            <a:endParaRPr kumimoji="1" lang="en-US" altLang="ja-JP" sz="10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ts val="1000"/>
              </a:lnSpc>
              <a:spcBef>
                <a:spcPts val="0"/>
              </a:spcBef>
              <a:spcAft>
                <a:spcPts val="0"/>
              </a:spcAft>
              <a:buClrTx/>
              <a:buSzTx/>
              <a:buFontTx/>
              <a:buNone/>
              <a:tabLst/>
              <a:defRPr/>
            </a:pPr>
            <a:r>
              <a:rPr kumimoji="1" lang="en-US" altLang="ja-JP" sz="10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t>
            </a:r>
            <a:r>
              <a:rPr kumimoji="1" lang="ja-JP" altLang="en-US" sz="10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事業総額</a:t>
            </a:r>
            <a:r>
              <a:rPr kumimoji="1" lang="en-US" altLang="ja-JP" sz="10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100</a:t>
            </a:r>
            <a:r>
              <a:rPr kumimoji="1" lang="ja-JP" altLang="en-US" sz="10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億円（</a:t>
            </a:r>
            <a:r>
              <a:rPr kumimoji="1" lang="en-US" altLang="ja-JP" sz="10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5</a:t>
            </a:r>
            <a:r>
              <a:rPr kumimoji="1" lang="ja-JP" altLang="en-US" sz="10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年間）</a:t>
            </a:r>
            <a:r>
              <a:rPr kumimoji="1" lang="en-US" altLang="ja-JP" sz="10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p>
          <a:p>
            <a:pPr marL="0" marR="0" lvl="0" indent="0" algn="l" defTabSz="914400" rtl="0" eaLnBrk="1" fontAlgn="auto" latinLnBrk="0" hangingPunct="1">
              <a:lnSpc>
                <a:spcPts val="1000"/>
              </a:lnSpc>
              <a:spcBef>
                <a:spcPts val="0"/>
              </a:spcBef>
              <a:spcAft>
                <a:spcPts val="0"/>
              </a:spcAft>
              <a:buClrTx/>
              <a:buSzTx/>
              <a:buFontTx/>
              <a:buNone/>
              <a:tabLst/>
              <a:defRPr/>
            </a:pPr>
            <a:endParaRPr kumimoji="1" lang="en-US" altLang="ja-JP" sz="10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ts val="1000"/>
              </a:lnSpc>
              <a:spcBef>
                <a:spcPts val="0"/>
              </a:spcBef>
              <a:spcAft>
                <a:spcPts val="0"/>
              </a:spcAft>
              <a:buClrTx/>
              <a:buSzTx/>
              <a:buFontTx/>
              <a:buNone/>
              <a:tabLst/>
              <a:defRPr/>
            </a:pPr>
            <a:endParaRPr kumimoji="1" lang="ja-JP" altLang="en-US"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ts val="1000"/>
              </a:lnSpc>
              <a:spcBef>
                <a:spcPts val="0"/>
              </a:spcBef>
              <a:spcAft>
                <a:spcPts val="0"/>
              </a:spcAft>
              <a:buClrTx/>
              <a:buSzTx/>
              <a:buFontTx/>
              <a:buNone/>
              <a:tabLst/>
              <a:defRPr/>
            </a:pPr>
            <a:endParaRPr kumimoji="1" lang="ja-JP" altLang="en-US"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18" name="角丸四角形 17"/>
          <p:cNvSpPr/>
          <p:nvPr/>
        </p:nvSpPr>
        <p:spPr>
          <a:xfrm>
            <a:off x="4717410" y="4854132"/>
            <a:ext cx="2933335" cy="371598"/>
          </a:xfrm>
          <a:prstGeom prst="roundRect">
            <a:avLst>
              <a:gd name="adj" fmla="val 9963"/>
            </a:avLst>
          </a:prstGeom>
          <a:solidFill>
            <a:srgbClr val="4F81BD"/>
          </a:solidFill>
          <a:ln w="12700" cap="flat" cmpd="sng" algn="ctr">
            <a:solidFill>
              <a:srgbClr val="4F81BD"/>
            </a:solidFill>
            <a:prstDash val="solid"/>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000" b="1" i="0" u="none" strike="noStrike" kern="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軽量化等により「空飛ぶクルマ」の実用化に</a:t>
            </a:r>
            <a:r>
              <a:rPr kumimoji="0" lang="ja-JP" altLang="en-US" sz="1000" b="1" i="0" u="none" strike="noStrike" kern="0" cap="none" spc="0" normalizeH="0" baseline="0" noProof="0" dirty="0" smtClean="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貢献。</a:t>
            </a:r>
            <a:endParaRPr kumimoji="0" lang="ja-JP" altLang="en-US" sz="1000" b="1" i="0" u="none" strike="noStrike" kern="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800" b="0" i="0" u="none" strike="noStrike" kern="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a:t>
            </a:r>
            <a:r>
              <a:rPr kumimoji="0" lang="en-US" altLang="ja-JP" sz="800" b="0" i="0" u="none" strike="noStrike" kern="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2023</a:t>
            </a:r>
            <a:r>
              <a:rPr kumimoji="0" lang="ja-JP" altLang="en-US" sz="800" b="0" i="0" u="none" strike="noStrike" kern="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年実用化、</a:t>
            </a:r>
            <a:r>
              <a:rPr kumimoji="0" lang="en-US" altLang="ja-JP" sz="800" b="0" i="0" u="none" strike="noStrike" kern="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 2030</a:t>
            </a:r>
            <a:r>
              <a:rPr kumimoji="0" lang="ja-JP" altLang="en-US" sz="800" b="0" i="0" u="none" strike="noStrike" kern="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年実用化拡大）経産省ロードマップ </a:t>
            </a:r>
            <a:endParaRPr kumimoji="0" lang="en-US" altLang="ja-JP" sz="800" b="0" i="0" u="none" strike="noStrike" kern="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endParaRPr>
          </a:p>
        </p:txBody>
      </p:sp>
      <p:pic>
        <p:nvPicPr>
          <p:cNvPr id="19" name="図 18">
            <a:extLst>
              <a:ext uri="{FF2B5EF4-FFF2-40B4-BE49-F238E27FC236}">
                <a16:creationId xmlns:a16="http://schemas.microsoft.com/office/drawing/2014/main" id="{BA4C1E19-1A8E-A84E-81CC-2302AF2A82C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r="8904"/>
          <a:stretch/>
        </p:blipFill>
        <p:spPr>
          <a:xfrm>
            <a:off x="7723357" y="4438970"/>
            <a:ext cx="1285916" cy="792480"/>
          </a:xfrm>
          <a:prstGeom prst="rect">
            <a:avLst/>
          </a:prstGeom>
        </p:spPr>
      </p:pic>
      <p:sp>
        <p:nvSpPr>
          <p:cNvPr id="20" name="角丸四角形 19"/>
          <p:cNvSpPr/>
          <p:nvPr/>
        </p:nvSpPr>
        <p:spPr>
          <a:xfrm>
            <a:off x="5307639" y="1229480"/>
            <a:ext cx="3660586" cy="176129"/>
          </a:xfrm>
          <a:prstGeom prst="roundRect">
            <a:avLst/>
          </a:prstGeom>
          <a:solidFill>
            <a:schemeClr val="bg1">
              <a:lumMod val="8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期待された効果</a:t>
            </a:r>
          </a:p>
        </p:txBody>
      </p:sp>
      <p:pic>
        <p:nvPicPr>
          <p:cNvPr id="23" name="図 22"/>
          <p:cNvPicPr/>
          <p:nvPr/>
        </p:nvPicPr>
        <p:blipFill rotWithShape="1">
          <a:blip r:embed="rId4"/>
          <a:srcRect l="26118" t="27219" r="3920" b="16700"/>
          <a:stretch/>
        </p:blipFill>
        <p:spPr bwMode="auto">
          <a:xfrm>
            <a:off x="6079244" y="5716914"/>
            <a:ext cx="2569455" cy="1128625"/>
          </a:xfrm>
          <a:prstGeom prst="rect">
            <a:avLst/>
          </a:prstGeom>
          <a:ln>
            <a:noFill/>
          </a:ln>
          <a:extLst>
            <a:ext uri="{53640926-AAD7-44D8-BBD7-CCE9431645EC}">
              <a14:shadowObscured xmlns:a14="http://schemas.microsoft.com/office/drawing/2010/main"/>
            </a:ext>
          </a:extLst>
        </p:spPr>
      </p:pic>
      <p:pic>
        <p:nvPicPr>
          <p:cNvPr id="2" name="図 1"/>
          <p:cNvPicPr>
            <a:picLocks noChangeAspect="1"/>
          </p:cNvPicPr>
          <p:nvPr/>
        </p:nvPicPr>
        <p:blipFill>
          <a:blip r:embed="rId5"/>
          <a:stretch>
            <a:fillRect/>
          </a:stretch>
        </p:blipFill>
        <p:spPr>
          <a:xfrm>
            <a:off x="333376" y="5716914"/>
            <a:ext cx="4922562" cy="1133429"/>
          </a:xfrm>
          <a:prstGeom prst="rect">
            <a:avLst/>
          </a:prstGeom>
        </p:spPr>
      </p:pic>
      <p:sp>
        <p:nvSpPr>
          <p:cNvPr id="21" name="スライド番号プレースホルダー 3"/>
          <p:cNvSpPr txBox="1">
            <a:spLocks/>
          </p:cNvSpPr>
          <p:nvPr/>
        </p:nvSpPr>
        <p:spPr>
          <a:xfrm>
            <a:off x="8640000" y="6552000"/>
            <a:ext cx="432000" cy="288000"/>
          </a:xfrm>
          <a:prstGeom prst="rect">
            <a:avLst/>
          </a:prstGeom>
        </p:spPr>
        <p:txBody>
          <a:bodyPr vert="horz" lIns="36000" tIns="36000" rIns="36000" bIns="36000" rtlCol="0" anchor="ctr"/>
          <a:lstStyle>
            <a:defPPr>
              <a:defRPr lang="ja-JP"/>
            </a:defPPr>
            <a:lvl1pPr marL="0" algn="r" defTabSz="914400" rtl="0" eaLnBrk="1" latinLnBrk="0" hangingPunct="1">
              <a:defRPr kumimoji="1" sz="14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138CA411-231B-42B9-AF63-97A64194AA60}" type="slidenum">
              <a:rPr lang="ja-JP" altLang="en-US" smtClean="0"/>
              <a:pPr/>
              <a:t>112</a:t>
            </a:fld>
            <a:endParaRPr lang="ja-JP" altLang="en-US" dirty="0"/>
          </a:p>
        </p:txBody>
      </p:sp>
      <p:pic>
        <p:nvPicPr>
          <p:cNvPr id="22" name="図 21"/>
          <p:cNvPicPr>
            <a:picLocks noChangeAspect="1"/>
          </p:cNvPicPr>
          <p:nvPr/>
        </p:nvPicPr>
        <p:blipFill rotWithShape="1">
          <a:blip r:embed="rId6"/>
          <a:srcRect l="7018" t="27555" r="3205" b="27932"/>
          <a:stretch/>
        </p:blipFill>
        <p:spPr bwMode="auto">
          <a:xfrm>
            <a:off x="336838" y="2540922"/>
            <a:ext cx="4789218" cy="1335048"/>
          </a:xfrm>
          <a:prstGeom prst="rect">
            <a:avLst/>
          </a:prstGeom>
          <a:ln>
            <a:noFill/>
          </a:ln>
          <a:extLst>
            <a:ext uri="{53640926-AAD7-44D8-BBD7-CCE9431645EC}">
              <a14:shadowObscured xmlns:a14="http://schemas.microsoft.com/office/drawing/2010/main"/>
            </a:ext>
          </a:extLst>
        </p:spPr>
      </p:pic>
      <p:sp>
        <p:nvSpPr>
          <p:cNvPr id="24" name="テキスト ボックス 23">
            <a:extLst>
              <a:ext uri="{FF2B5EF4-FFF2-40B4-BE49-F238E27FC236}">
                <a16:creationId xmlns:a16="http://schemas.microsoft.com/office/drawing/2014/main" id="{9A5E68B9-9E81-C925-888B-771AA16B6DAA}"/>
              </a:ext>
            </a:extLst>
          </p:cNvPr>
          <p:cNvSpPr txBox="1"/>
          <p:nvPr/>
        </p:nvSpPr>
        <p:spPr>
          <a:xfrm>
            <a:off x="3721948" y="2293482"/>
            <a:ext cx="1574186" cy="200055"/>
          </a:xfrm>
          <a:prstGeom prst="rect">
            <a:avLst/>
          </a:prstGeom>
          <a:noFill/>
        </p:spPr>
        <p:txBody>
          <a:bodyPr wrap="square" rtlCol="0">
            <a:spAutoFit/>
          </a:bodyPr>
          <a:lstStyle/>
          <a:p>
            <a:r>
              <a:rPr kumimoji="1" lang="en-US" altLang="ja-JP" sz="700" dirty="0">
                <a:latin typeface="BIZ UDPゴシック" panose="020B0400000000000000" pitchFamily="50" charset="-128"/>
                <a:ea typeface="BIZ UDPゴシック" panose="020B0400000000000000" pitchFamily="50" charset="-128"/>
              </a:rPr>
              <a:t>※</a:t>
            </a:r>
            <a:r>
              <a:rPr kumimoji="1" lang="ja-JP" altLang="en-US" sz="700" dirty="0">
                <a:latin typeface="BIZ UDPゴシック" panose="020B0400000000000000" pitchFamily="50" charset="-128"/>
                <a:ea typeface="BIZ UDPゴシック" panose="020B0400000000000000" pitchFamily="50" charset="-128"/>
              </a:rPr>
              <a:t>順位は、全国</a:t>
            </a:r>
            <a:r>
              <a:rPr kumimoji="1" lang="en-US" altLang="ja-JP" sz="700" dirty="0">
                <a:latin typeface="BIZ UDPゴシック" panose="020B0400000000000000" pitchFamily="50" charset="-128"/>
                <a:ea typeface="BIZ UDPゴシック" panose="020B0400000000000000" pitchFamily="50" charset="-128"/>
              </a:rPr>
              <a:t>65</a:t>
            </a:r>
            <a:r>
              <a:rPr kumimoji="1" lang="ja-JP" altLang="en-US" sz="700" dirty="0">
                <a:latin typeface="BIZ UDPゴシック" panose="020B0400000000000000" pitchFamily="50" charset="-128"/>
                <a:ea typeface="BIZ UDPゴシック" panose="020B0400000000000000" pitchFamily="50" charset="-128"/>
              </a:rPr>
              <a:t>機関中の順位</a:t>
            </a:r>
            <a:endParaRPr kumimoji="1" lang="en-US" altLang="ja-JP" sz="700" dirty="0">
              <a:latin typeface="BIZ UDPゴシック" panose="020B0400000000000000" pitchFamily="50" charset="-128"/>
              <a:ea typeface="BIZ UDPゴシック" panose="020B0400000000000000" pitchFamily="50" charset="-128"/>
            </a:endParaRPr>
          </a:p>
        </p:txBody>
      </p:sp>
      <p:sp>
        <p:nvSpPr>
          <p:cNvPr id="25" name="正方形/長方形 24">
            <a:extLst>
              <a:ext uri="{FF2B5EF4-FFF2-40B4-BE49-F238E27FC236}">
                <a16:creationId xmlns:a16="http://schemas.microsoft.com/office/drawing/2014/main" id="{F22BCF5A-1C7C-450E-B958-AFA477B8C913}"/>
              </a:ext>
            </a:extLst>
          </p:cNvPr>
          <p:cNvSpPr/>
          <p:nvPr/>
        </p:nvSpPr>
        <p:spPr>
          <a:xfrm>
            <a:off x="1943965" y="3845313"/>
            <a:ext cx="2093184" cy="17235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52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出典</a:t>
            </a:r>
            <a:r>
              <a:rPr kumimoji="0" lang="ja-JP" altLang="en-US" sz="52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sym typeface="Wingdings" panose="05000000000000000000" pitchFamily="2" charset="2"/>
              </a:rPr>
              <a:t>：</a:t>
            </a:r>
            <a:r>
              <a:rPr kumimoji="0" lang="en-US" altLang="ja-JP" sz="52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sym typeface="Wingdings" panose="05000000000000000000" pitchFamily="2" charset="2"/>
              </a:rPr>
              <a:t>2021</a:t>
            </a:r>
            <a:r>
              <a:rPr kumimoji="0" lang="ja-JP" altLang="en-US" sz="52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sym typeface="Wingdings" panose="05000000000000000000" pitchFamily="2" charset="2"/>
              </a:rPr>
              <a:t>年</a:t>
            </a:r>
            <a:r>
              <a:rPr kumimoji="0" lang="en-US" altLang="ja-JP" sz="52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sym typeface="Wingdings" panose="05000000000000000000" pitchFamily="2" charset="2"/>
              </a:rPr>
              <a:t>11</a:t>
            </a:r>
            <a:r>
              <a:rPr kumimoji="0" lang="ja-JP" altLang="en-US" sz="52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sym typeface="Wingdings" panose="05000000000000000000" pitchFamily="2" charset="2"/>
              </a:rPr>
              <a:t>月第</a:t>
            </a:r>
            <a:r>
              <a:rPr kumimoji="0" lang="en-US" altLang="ja-JP" sz="52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sym typeface="Wingdings" panose="05000000000000000000" pitchFamily="2" charset="2"/>
              </a:rPr>
              <a:t>4</a:t>
            </a:r>
            <a:r>
              <a:rPr kumimoji="0" lang="ja-JP" altLang="en-US" sz="52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sym typeface="Wingdings" panose="05000000000000000000" pitchFamily="2" charset="2"/>
              </a:rPr>
              <a:t>回副首都推進本部</a:t>
            </a:r>
            <a:r>
              <a:rPr kumimoji="0" lang="en-US" altLang="ja-JP" sz="52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sym typeface="Wingdings" panose="05000000000000000000" pitchFamily="2" charset="2"/>
              </a:rPr>
              <a:t>(</a:t>
            </a:r>
            <a:r>
              <a:rPr kumimoji="0" lang="ja-JP" altLang="en-US" sz="52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sym typeface="Wingdings" panose="05000000000000000000" pitchFamily="2" charset="2"/>
              </a:rPr>
              <a:t>大阪府市</a:t>
            </a:r>
            <a:r>
              <a:rPr kumimoji="0" lang="en-US" altLang="ja-JP" sz="52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sym typeface="Wingdings" panose="05000000000000000000" pitchFamily="2" charset="2"/>
              </a:rPr>
              <a:t>)</a:t>
            </a:r>
            <a:r>
              <a:rPr kumimoji="0" lang="ja-JP" altLang="en-US" sz="52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sym typeface="Wingdings" panose="05000000000000000000" pitchFamily="2" charset="2"/>
              </a:rPr>
              <a:t>会議資料</a:t>
            </a:r>
            <a:endParaRPr kumimoji="0" lang="en-US" altLang="zh-TW" sz="52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26" name="正方形/長方形 25">
            <a:extLst>
              <a:ext uri="{FF2B5EF4-FFF2-40B4-BE49-F238E27FC236}">
                <a16:creationId xmlns:a16="http://schemas.microsoft.com/office/drawing/2014/main" id="{F22BCF5A-1C7C-450E-B958-AFA477B8C913}"/>
              </a:ext>
            </a:extLst>
          </p:cNvPr>
          <p:cNvSpPr/>
          <p:nvPr/>
        </p:nvSpPr>
        <p:spPr>
          <a:xfrm>
            <a:off x="7163665" y="5235963"/>
            <a:ext cx="2093184" cy="17235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52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出典</a:t>
            </a:r>
            <a:r>
              <a:rPr kumimoji="0" lang="ja-JP" altLang="en-US" sz="52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sym typeface="Wingdings" panose="05000000000000000000" pitchFamily="2" charset="2"/>
              </a:rPr>
              <a:t>：</a:t>
            </a:r>
            <a:r>
              <a:rPr kumimoji="0" lang="en-US" altLang="ja-JP" sz="52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sym typeface="Wingdings" panose="05000000000000000000" pitchFamily="2" charset="2"/>
              </a:rPr>
              <a:t>2021</a:t>
            </a:r>
            <a:r>
              <a:rPr kumimoji="0" lang="ja-JP" altLang="en-US" sz="52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sym typeface="Wingdings" panose="05000000000000000000" pitchFamily="2" charset="2"/>
              </a:rPr>
              <a:t>年</a:t>
            </a:r>
            <a:r>
              <a:rPr kumimoji="0" lang="en-US" altLang="ja-JP" sz="52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sym typeface="Wingdings" panose="05000000000000000000" pitchFamily="2" charset="2"/>
              </a:rPr>
              <a:t>11</a:t>
            </a:r>
            <a:r>
              <a:rPr kumimoji="0" lang="ja-JP" altLang="en-US" sz="52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sym typeface="Wingdings" panose="05000000000000000000" pitchFamily="2" charset="2"/>
              </a:rPr>
              <a:t>月第</a:t>
            </a:r>
            <a:r>
              <a:rPr kumimoji="0" lang="en-US" altLang="ja-JP" sz="52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sym typeface="Wingdings" panose="05000000000000000000" pitchFamily="2" charset="2"/>
              </a:rPr>
              <a:t>4</a:t>
            </a:r>
            <a:r>
              <a:rPr kumimoji="0" lang="ja-JP" altLang="en-US" sz="52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sym typeface="Wingdings" panose="05000000000000000000" pitchFamily="2" charset="2"/>
              </a:rPr>
              <a:t>回副首都推進本部</a:t>
            </a:r>
            <a:r>
              <a:rPr kumimoji="0" lang="en-US" altLang="ja-JP" sz="52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sym typeface="Wingdings" panose="05000000000000000000" pitchFamily="2" charset="2"/>
              </a:rPr>
              <a:t>(</a:t>
            </a:r>
            <a:r>
              <a:rPr kumimoji="0" lang="ja-JP" altLang="en-US" sz="52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sym typeface="Wingdings" panose="05000000000000000000" pitchFamily="2" charset="2"/>
              </a:rPr>
              <a:t>大阪府市</a:t>
            </a:r>
            <a:r>
              <a:rPr kumimoji="0" lang="en-US" altLang="ja-JP" sz="52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sym typeface="Wingdings" panose="05000000000000000000" pitchFamily="2" charset="2"/>
              </a:rPr>
              <a:t>)</a:t>
            </a:r>
            <a:r>
              <a:rPr kumimoji="0" lang="ja-JP" altLang="en-US" sz="52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sym typeface="Wingdings" panose="05000000000000000000" pitchFamily="2" charset="2"/>
              </a:rPr>
              <a:t>会議資料</a:t>
            </a:r>
            <a:endParaRPr kumimoji="0" lang="en-US" altLang="zh-TW" sz="52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27" name="正方形/長方形 26">
            <a:extLst>
              <a:ext uri="{FF2B5EF4-FFF2-40B4-BE49-F238E27FC236}">
                <a16:creationId xmlns:a16="http://schemas.microsoft.com/office/drawing/2014/main" id="{F22BCF5A-1C7C-450E-B958-AFA477B8C913}"/>
              </a:ext>
            </a:extLst>
          </p:cNvPr>
          <p:cNvSpPr/>
          <p:nvPr/>
        </p:nvSpPr>
        <p:spPr>
          <a:xfrm>
            <a:off x="6458815" y="6683763"/>
            <a:ext cx="2093184" cy="17235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52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出典</a:t>
            </a:r>
            <a:r>
              <a:rPr kumimoji="0" lang="ja-JP" altLang="en-US" sz="52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sym typeface="Wingdings" panose="05000000000000000000" pitchFamily="2" charset="2"/>
              </a:rPr>
              <a:t>：</a:t>
            </a:r>
            <a:r>
              <a:rPr kumimoji="0" lang="en-US" altLang="ja-JP" sz="52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sym typeface="Wingdings" panose="05000000000000000000" pitchFamily="2" charset="2"/>
              </a:rPr>
              <a:t>2021</a:t>
            </a:r>
            <a:r>
              <a:rPr kumimoji="0" lang="ja-JP" altLang="en-US" sz="52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sym typeface="Wingdings" panose="05000000000000000000" pitchFamily="2" charset="2"/>
              </a:rPr>
              <a:t>年</a:t>
            </a:r>
            <a:r>
              <a:rPr kumimoji="0" lang="en-US" altLang="ja-JP" sz="52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sym typeface="Wingdings" panose="05000000000000000000" pitchFamily="2" charset="2"/>
              </a:rPr>
              <a:t>11</a:t>
            </a:r>
            <a:r>
              <a:rPr kumimoji="0" lang="ja-JP" altLang="en-US" sz="52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sym typeface="Wingdings" panose="05000000000000000000" pitchFamily="2" charset="2"/>
              </a:rPr>
              <a:t>月第</a:t>
            </a:r>
            <a:r>
              <a:rPr kumimoji="0" lang="en-US" altLang="ja-JP" sz="52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sym typeface="Wingdings" panose="05000000000000000000" pitchFamily="2" charset="2"/>
              </a:rPr>
              <a:t>4</a:t>
            </a:r>
            <a:r>
              <a:rPr kumimoji="0" lang="ja-JP" altLang="en-US" sz="52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sym typeface="Wingdings" panose="05000000000000000000" pitchFamily="2" charset="2"/>
              </a:rPr>
              <a:t>回副首都推進本部</a:t>
            </a:r>
            <a:r>
              <a:rPr kumimoji="0" lang="en-US" altLang="ja-JP" sz="52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sym typeface="Wingdings" panose="05000000000000000000" pitchFamily="2" charset="2"/>
              </a:rPr>
              <a:t>(</a:t>
            </a:r>
            <a:r>
              <a:rPr kumimoji="0" lang="ja-JP" altLang="en-US" sz="52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sym typeface="Wingdings" panose="05000000000000000000" pitchFamily="2" charset="2"/>
              </a:rPr>
              <a:t>大阪府市</a:t>
            </a:r>
            <a:r>
              <a:rPr kumimoji="0" lang="en-US" altLang="ja-JP" sz="52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sym typeface="Wingdings" panose="05000000000000000000" pitchFamily="2" charset="2"/>
              </a:rPr>
              <a:t>)</a:t>
            </a:r>
            <a:r>
              <a:rPr kumimoji="0" lang="ja-JP" altLang="en-US" sz="52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sym typeface="Wingdings" panose="05000000000000000000" pitchFamily="2" charset="2"/>
              </a:rPr>
              <a:t>会議資料</a:t>
            </a:r>
            <a:endParaRPr kumimoji="0" lang="en-US" altLang="zh-TW" sz="52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28" name="正方形/長方形 27">
            <a:extLst>
              <a:ext uri="{FF2B5EF4-FFF2-40B4-BE49-F238E27FC236}">
                <a16:creationId xmlns:a16="http://schemas.microsoft.com/office/drawing/2014/main" id="{F22BCF5A-1C7C-450E-B958-AFA477B8C913}"/>
              </a:ext>
            </a:extLst>
          </p:cNvPr>
          <p:cNvSpPr/>
          <p:nvPr/>
        </p:nvSpPr>
        <p:spPr>
          <a:xfrm>
            <a:off x="5175479" y="6487637"/>
            <a:ext cx="834814" cy="332399"/>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52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出典</a:t>
            </a:r>
            <a:r>
              <a:rPr kumimoji="0" lang="ja-JP" altLang="en-US" sz="52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sym typeface="Wingdings" panose="05000000000000000000" pitchFamily="2" charset="2"/>
              </a:rPr>
              <a:t>：</a:t>
            </a:r>
            <a:r>
              <a:rPr kumimoji="0" lang="en-US" altLang="ja-JP" sz="52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sym typeface="Wingdings" panose="05000000000000000000" pitchFamily="2" charset="2"/>
              </a:rPr>
              <a:t>2021</a:t>
            </a:r>
            <a:r>
              <a:rPr kumimoji="0" lang="ja-JP" altLang="en-US" sz="52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sym typeface="Wingdings" panose="05000000000000000000" pitchFamily="2" charset="2"/>
              </a:rPr>
              <a:t>年</a:t>
            </a:r>
            <a:r>
              <a:rPr kumimoji="0" lang="en-US" altLang="ja-JP" sz="52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sym typeface="Wingdings" panose="05000000000000000000" pitchFamily="2" charset="2"/>
              </a:rPr>
              <a:t>11</a:t>
            </a:r>
            <a:r>
              <a:rPr kumimoji="0" lang="ja-JP" altLang="en-US" sz="52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sym typeface="Wingdings" panose="05000000000000000000" pitchFamily="2" charset="2"/>
              </a:rPr>
              <a:t>月第</a:t>
            </a:r>
            <a:r>
              <a:rPr kumimoji="0" lang="en-US" altLang="ja-JP" sz="52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sym typeface="Wingdings" panose="05000000000000000000" pitchFamily="2" charset="2"/>
              </a:rPr>
              <a:t>4</a:t>
            </a:r>
            <a:r>
              <a:rPr kumimoji="0" lang="ja-JP" altLang="en-US" sz="52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sym typeface="Wingdings" panose="05000000000000000000" pitchFamily="2" charset="2"/>
              </a:rPr>
              <a:t>回副首都推進本部</a:t>
            </a:r>
            <a:r>
              <a:rPr kumimoji="0" lang="en-US" altLang="ja-JP" sz="52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sym typeface="Wingdings" panose="05000000000000000000" pitchFamily="2" charset="2"/>
              </a:rPr>
              <a:t>(</a:t>
            </a:r>
            <a:r>
              <a:rPr kumimoji="0" lang="ja-JP" altLang="en-US" sz="52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sym typeface="Wingdings" panose="05000000000000000000" pitchFamily="2" charset="2"/>
              </a:rPr>
              <a:t>大阪府市</a:t>
            </a:r>
            <a:r>
              <a:rPr kumimoji="0" lang="en-US" altLang="ja-JP" sz="52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sym typeface="Wingdings" panose="05000000000000000000" pitchFamily="2" charset="2"/>
              </a:rPr>
              <a:t>)</a:t>
            </a:r>
            <a:r>
              <a:rPr kumimoji="0" lang="ja-JP" altLang="en-US" sz="52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sym typeface="Wingdings" panose="05000000000000000000" pitchFamily="2" charset="2"/>
              </a:rPr>
              <a:t>会議資料</a:t>
            </a:r>
            <a:endParaRPr kumimoji="0" lang="en-US" altLang="zh-TW" sz="52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29" name="正方形/長方形 28">
            <a:extLst>
              <a:ext uri="{FF2B5EF4-FFF2-40B4-BE49-F238E27FC236}">
                <a16:creationId xmlns:a16="http://schemas.microsoft.com/office/drawing/2014/main" id="{F22BCF5A-1C7C-450E-B958-AFA477B8C913}"/>
              </a:ext>
            </a:extLst>
          </p:cNvPr>
          <p:cNvSpPr/>
          <p:nvPr/>
        </p:nvSpPr>
        <p:spPr>
          <a:xfrm>
            <a:off x="2365786" y="6721862"/>
            <a:ext cx="469996" cy="153888"/>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40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sym typeface="Wingdings" panose="05000000000000000000" pitchFamily="2" charset="2"/>
              </a:rPr>
              <a:t>（年度）</a:t>
            </a:r>
            <a:endParaRPr kumimoji="0" lang="en-US" altLang="zh-TW" sz="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30" name="正方形/長方形 29">
            <a:extLst>
              <a:ext uri="{FF2B5EF4-FFF2-40B4-BE49-F238E27FC236}">
                <a16:creationId xmlns:a16="http://schemas.microsoft.com/office/drawing/2014/main" id="{F22BCF5A-1C7C-450E-B958-AFA477B8C913}"/>
              </a:ext>
            </a:extLst>
          </p:cNvPr>
          <p:cNvSpPr/>
          <p:nvPr/>
        </p:nvSpPr>
        <p:spPr>
          <a:xfrm>
            <a:off x="4972231" y="6721862"/>
            <a:ext cx="469996" cy="153888"/>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40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sym typeface="Wingdings" panose="05000000000000000000" pitchFamily="2" charset="2"/>
              </a:rPr>
              <a:t>（年度）</a:t>
            </a:r>
            <a:endParaRPr kumimoji="0" lang="en-US" altLang="zh-TW" sz="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331994016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角丸四角形 10"/>
          <p:cNvSpPr/>
          <p:nvPr/>
        </p:nvSpPr>
        <p:spPr>
          <a:xfrm>
            <a:off x="128790" y="582054"/>
            <a:ext cx="8835101" cy="300520"/>
          </a:xfrm>
          <a:prstGeom prst="round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rPr>
              <a:t>大阪公立大学 </a:t>
            </a:r>
            <a:r>
              <a:rPr kumimoji="1" lang="en-US" altLang="ja-JP" sz="12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rPr>
              <a:t>[</a:t>
            </a:r>
            <a:r>
              <a:rPr kumimoji="1" lang="ja-JP" altLang="en-US" sz="12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rPr>
              <a:t>法人統合：</a:t>
            </a:r>
            <a:r>
              <a:rPr kumimoji="1" lang="en-US" altLang="ja-JP" sz="12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rPr>
              <a:t>2019.4</a:t>
            </a:r>
            <a:r>
              <a:rPr kumimoji="1" lang="ja-JP" altLang="en-US" sz="1200" b="1" i="0" u="none" strike="noStrike" kern="1200" cap="none" spc="0" normalizeH="0" baseline="0" noProof="0" dirty="0" err="1">
                <a:ln>
                  <a:noFill/>
                </a:ln>
                <a:solidFill>
                  <a:prstClr val="white"/>
                </a:solidFill>
                <a:effectLst/>
                <a:uLnTx/>
                <a:uFillTx/>
                <a:latin typeface="BIZ UDPゴシック" panose="020B0400000000000000" pitchFamily="50" charset="-128"/>
                <a:ea typeface="BIZ UDPゴシック" panose="020B0400000000000000" pitchFamily="50" charset="-128"/>
              </a:rPr>
              <a:t>、</a:t>
            </a:r>
            <a:r>
              <a:rPr kumimoji="1" lang="ja-JP" altLang="en-US" sz="12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rPr>
              <a:t>大学統合：</a:t>
            </a:r>
            <a:r>
              <a:rPr kumimoji="1" lang="en-US" altLang="ja-JP" sz="12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rPr>
              <a:t>2022.4]</a:t>
            </a:r>
            <a:endParaRPr kumimoji="1" lang="ja-JP" altLang="en-US" sz="16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endParaRPr>
          </a:p>
        </p:txBody>
      </p:sp>
      <p:sp>
        <p:nvSpPr>
          <p:cNvPr id="35" name="角丸四角形 34"/>
          <p:cNvSpPr/>
          <p:nvPr/>
        </p:nvSpPr>
        <p:spPr>
          <a:xfrm>
            <a:off x="144000" y="72000"/>
            <a:ext cx="6948000" cy="432000"/>
          </a:xfrm>
          <a:prstGeom prst="roundRect">
            <a:avLst/>
          </a:prstGeom>
          <a:solidFill>
            <a:schemeClr val="accent4">
              <a:lumMod val="60000"/>
              <a:lumOff val="40000"/>
            </a:schemeClr>
          </a:solidFill>
          <a:effectLst>
            <a:innerShdw blurRad="63500" dist="50800" dir="2700000">
              <a:prstClr val="black">
                <a:alpha val="50000"/>
              </a:prstClr>
            </a:innerShdw>
          </a:effectLst>
        </p:spPr>
        <p:style>
          <a:lnRef idx="3">
            <a:schemeClr val="lt1"/>
          </a:lnRef>
          <a:fillRef idx="1">
            <a:schemeClr val="accent4"/>
          </a:fillRef>
          <a:effectRef idx="1">
            <a:schemeClr val="accent4"/>
          </a:effectRef>
          <a:fontRef idx="minor">
            <a:schemeClr val="lt1"/>
          </a:fontRef>
        </p:style>
        <p:txBody>
          <a:bodyPr lIns="108000" tIns="36000" rIns="36000" bIns="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【HOW</a:t>
            </a:r>
            <a:r>
              <a:rPr kumimoji="1" lang="ja-JP" altLang="en-US" sz="1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１－②</a:t>
            </a:r>
            <a:r>
              <a:rPr kumimoji="1" lang="en-US" altLang="ja-JP" sz="1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府市連携の更なる強化／組織統合や機能の最適化</a:t>
            </a:r>
          </a:p>
        </p:txBody>
      </p:sp>
      <p:sp>
        <p:nvSpPr>
          <p:cNvPr id="5" name="テキスト ボックス 4"/>
          <p:cNvSpPr txBox="1"/>
          <p:nvPr/>
        </p:nvSpPr>
        <p:spPr>
          <a:xfrm>
            <a:off x="305891" y="916245"/>
            <a:ext cx="865800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itchFamily="50" charset="-128"/>
              </a:rPr>
              <a:t>府立大学と市立大学を運営する公立大学法人を統合し、両大学を</a:t>
            </a:r>
            <a:r>
              <a:rPr kumimoji="1" lang="ja-JP" altLang="en-US" sz="16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eiryo UI" pitchFamily="50" charset="-128"/>
              </a:rPr>
              <a:t>統合。</a:t>
            </a:r>
            <a:endParaRPr kumimoji="1" lang="ja-JP" altLang="en-US" sz="16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8" name="正方形/長方形 7"/>
          <p:cNvSpPr/>
          <p:nvPr/>
        </p:nvSpPr>
        <p:spPr>
          <a:xfrm>
            <a:off x="139823" y="1488727"/>
            <a:ext cx="5170151" cy="523220"/>
          </a:xfrm>
          <a:prstGeom prst="rect">
            <a:avLst/>
          </a:prstGeom>
        </p:spPr>
        <p:txBody>
          <a:bodyPr wrap="square">
            <a:spAutoFit/>
          </a:bodyPr>
          <a:lstStyle/>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府立大学と市立大学を運営する公立大学法人の統合メリットと、両大学の強みを活かし、大阪の成長に貢献できる大学</a:t>
            </a:r>
            <a:r>
              <a:rPr kumimoji="1" lang="ja-JP" altLang="en-US" sz="14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へ。</a:t>
            </a:r>
            <a:endParaRPr kumimoji="1" lang="ja-JP" altLang="en-US"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9" name="角丸四角形 8"/>
          <p:cNvSpPr/>
          <p:nvPr/>
        </p:nvSpPr>
        <p:spPr>
          <a:xfrm>
            <a:off x="190884" y="1312598"/>
            <a:ext cx="4896000" cy="176129"/>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取組内容</a:t>
            </a:r>
            <a:r>
              <a:rPr kumimoji="1" lang="ja-JP" altLang="en-US" sz="1200" b="1" i="0" u="none" strike="noStrike" kern="1200" cap="none" spc="0" normalizeH="0" baseline="0" noProof="0" dirty="0" smtClean="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a:t>
            </a:r>
            <a:r>
              <a:rPr lang="ja-JP" altLang="en-US" sz="1200" b="1" dirty="0" err="1">
                <a:solidFill>
                  <a:prstClr val="white"/>
                </a:solidFill>
                <a:latin typeface="BIZ UDPゴシック" panose="020B0400000000000000" pitchFamily="50" charset="-128"/>
                <a:ea typeface="BIZ UDPゴシック" panose="020B0400000000000000" pitchFamily="50" charset="-128"/>
              </a:rPr>
              <a:t>めざ</a:t>
            </a:r>
            <a:r>
              <a:rPr kumimoji="1" lang="ja-JP" altLang="en-US" sz="1200" b="1" i="0" u="none" strike="noStrike" kern="1200" cap="none" spc="0" normalizeH="0" baseline="0" noProof="0" dirty="0" smtClean="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す</a:t>
            </a:r>
            <a:r>
              <a:rPr kumimoji="1" lang="ja-JP" altLang="en-US" sz="12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もの）</a:t>
            </a:r>
          </a:p>
        </p:txBody>
      </p:sp>
      <p:sp>
        <p:nvSpPr>
          <p:cNvPr id="10" name="角丸四角形 9"/>
          <p:cNvSpPr/>
          <p:nvPr/>
        </p:nvSpPr>
        <p:spPr>
          <a:xfrm>
            <a:off x="5303305" y="1322123"/>
            <a:ext cx="3660586" cy="176129"/>
          </a:xfrm>
          <a:prstGeom prst="roundRect">
            <a:avLst/>
          </a:prstGeom>
          <a:solidFill>
            <a:schemeClr val="bg1">
              <a:lumMod val="85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新大学がめざすもの</a:t>
            </a:r>
          </a:p>
        </p:txBody>
      </p:sp>
      <p:pic>
        <p:nvPicPr>
          <p:cNvPr id="12" name="図 11"/>
          <p:cNvPicPr>
            <a:picLocks noChangeAspect="1"/>
          </p:cNvPicPr>
          <p:nvPr/>
        </p:nvPicPr>
        <p:blipFill>
          <a:blip r:embed="rId2"/>
          <a:stretch>
            <a:fillRect/>
          </a:stretch>
        </p:blipFill>
        <p:spPr>
          <a:xfrm>
            <a:off x="5429831" y="1727055"/>
            <a:ext cx="3424234" cy="2880000"/>
          </a:xfrm>
          <a:prstGeom prst="rect">
            <a:avLst/>
          </a:prstGeom>
        </p:spPr>
      </p:pic>
      <p:sp>
        <p:nvSpPr>
          <p:cNvPr id="14" name="正方形/長方形 13"/>
          <p:cNvSpPr/>
          <p:nvPr/>
        </p:nvSpPr>
        <p:spPr>
          <a:xfrm>
            <a:off x="6109852" y="1498785"/>
            <a:ext cx="2047491" cy="2308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「新大学基本構想」（</a:t>
            </a:r>
            <a:r>
              <a:rPr kumimoji="1"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2020</a:t>
            </a:r>
            <a:r>
              <a:rPr kumimoji="1"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年</a:t>
            </a:r>
            <a:r>
              <a:rPr kumimoji="1"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1</a:t>
            </a:r>
            <a:r>
              <a:rPr kumimoji="1"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月）</a:t>
            </a:r>
          </a:p>
        </p:txBody>
      </p:sp>
      <p:sp>
        <p:nvSpPr>
          <p:cNvPr id="16" name="正方形/長方形 15"/>
          <p:cNvSpPr/>
          <p:nvPr/>
        </p:nvSpPr>
        <p:spPr>
          <a:xfrm>
            <a:off x="282829" y="2342733"/>
            <a:ext cx="5187912" cy="330346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①両大学の運営法人を統合し 「公立大学法人大阪」が発足（</a:t>
            </a:r>
            <a:r>
              <a:rPr kumimoji="1" lang="en-US" altLang="ja-JP" sz="12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2019</a:t>
            </a:r>
            <a:r>
              <a:rPr kumimoji="1" lang="ja-JP" altLang="en-US" sz="12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年４月）</a:t>
            </a:r>
          </a:p>
          <a:p>
            <a:pPr marL="171450" marR="0" lvl="0" indent="-85725"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en-US" altLang="ja-JP"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 </a:t>
            </a:r>
            <a:r>
              <a:rPr kumimoji="1" lang="ja-JP" altLang="en-US"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経営面の一元化、教学面の連携</a:t>
            </a:r>
            <a:r>
              <a:rPr kumimoji="1" lang="ja-JP" altLang="en-US" sz="12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mn-cs"/>
              </a:rPr>
              <a:t>強化。</a:t>
            </a:r>
            <a:endParaRPr kumimoji="1" lang="ja-JP" altLang="en-US"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a:p>
            <a:pPr marL="171450" marR="0" lvl="0" indent="-85725"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 経費の抑制、業務の簡素化・</a:t>
            </a:r>
            <a:r>
              <a:rPr kumimoji="1" lang="ja-JP" altLang="en-US" sz="12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mn-cs"/>
              </a:rPr>
              <a:t>効率化。</a:t>
            </a:r>
            <a:endParaRPr kumimoji="1" lang="ja-JP" altLang="en-US"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500"/>
              </a:spcBef>
              <a:spcAft>
                <a:spcPts val="0"/>
              </a:spcAft>
              <a:buClrTx/>
              <a:buSzTx/>
              <a:buFontTx/>
              <a:buNone/>
              <a:tabLst/>
              <a:defRPr/>
            </a:pPr>
            <a:r>
              <a:rPr kumimoji="1" lang="ja-JP" altLang="en-US" sz="12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②両大学を統合し「大阪公立大学」が開学（</a:t>
            </a:r>
            <a:r>
              <a:rPr kumimoji="1" lang="en-US" altLang="ja-JP" sz="12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2022</a:t>
            </a:r>
            <a:r>
              <a:rPr kumimoji="1" lang="ja-JP" altLang="en-US" sz="12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年</a:t>
            </a:r>
            <a:r>
              <a:rPr kumimoji="1" lang="en-US" altLang="ja-JP" sz="12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4</a:t>
            </a:r>
            <a:r>
              <a:rPr kumimoji="1" lang="ja-JP" altLang="en-US" sz="12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月）</a:t>
            </a:r>
            <a:endParaRPr kumimoji="1" lang="en-US" altLang="ja-JP" sz="12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a:p>
            <a:pPr marL="171450" marR="0" lvl="0" indent="-85725"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 大学の「教育」・「研究」・</a:t>
            </a:r>
            <a:r>
              <a:rPr kumimoji="1" lang="ja-JP" altLang="en-US" sz="12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mn-cs"/>
              </a:rPr>
              <a:t>「</a:t>
            </a:r>
            <a:r>
              <a:rPr lang="ja-JP" altLang="en-US" sz="1200" dirty="0">
                <a:latin typeface="BIZ UDPゴシック" panose="020B0400000000000000" pitchFamily="50" charset="-128"/>
                <a:ea typeface="BIZ UDPゴシック" panose="020B0400000000000000" pitchFamily="50" charset="-128"/>
              </a:rPr>
              <a:t>社会</a:t>
            </a:r>
            <a:r>
              <a:rPr kumimoji="1" lang="ja-JP" altLang="en-US" sz="12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mn-cs"/>
              </a:rPr>
              <a:t>貢献</a:t>
            </a:r>
            <a:r>
              <a:rPr kumimoji="1" lang="ja-JP" altLang="en-US"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」の基本３機能の一層の維持・</a:t>
            </a:r>
            <a:r>
              <a:rPr kumimoji="1" lang="ja-JP" altLang="en-US" sz="12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mn-cs"/>
              </a:rPr>
              <a:t>向上。</a:t>
            </a:r>
            <a:endParaRPr kumimoji="1" lang="en-US" altLang="ja-JP"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a:p>
            <a:pPr marL="171450" marR="0" lvl="0" indent="-85725"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 「都市シンクタンク機能」及び「技術インキュベーション機能」を備え、</a:t>
            </a:r>
            <a:endParaRPr kumimoji="1" lang="en-US" altLang="ja-JP"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　　  </a:t>
            </a:r>
            <a:r>
              <a:rPr kumimoji="1" lang="en-US" altLang="ja-JP"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12</a:t>
            </a:r>
            <a:r>
              <a:rPr kumimoji="1" lang="ja-JP" altLang="en-US"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学部・学域、</a:t>
            </a:r>
            <a:r>
              <a:rPr kumimoji="1" lang="en-US" altLang="ja-JP"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15</a:t>
            </a:r>
            <a:r>
              <a:rPr kumimoji="1" lang="ja-JP" altLang="en-US"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研究科の幅広い学問領域を擁する。</a:t>
            </a:r>
          </a:p>
          <a:p>
            <a:pPr marL="171450" marR="0" lvl="0" indent="-85725"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 大学のプレゼンス向上、人材育成環境の充実、大阪の成長・発展の貢献、</a:t>
            </a:r>
            <a:endParaRPr kumimoji="1" lang="en-US" altLang="ja-JP"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a:p>
            <a:pPr marL="85725"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    </a:t>
            </a:r>
            <a:r>
              <a:rPr kumimoji="1" lang="ja-JP" altLang="en-US"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管理部門の</a:t>
            </a:r>
            <a:r>
              <a:rPr kumimoji="1" lang="ja-JP" altLang="en-US" sz="12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mn-cs"/>
              </a:rPr>
              <a:t>効率化。</a:t>
            </a:r>
            <a:endParaRPr kumimoji="1" lang="ja-JP" altLang="en-US"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500"/>
              </a:spcBef>
              <a:spcAft>
                <a:spcPts val="0"/>
              </a:spcAft>
              <a:buClrTx/>
              <a:buSzTx/>
              <a:buFontTx/>
              <a:buNone/>
              <a:tabLst/>
              <a:defRPr/>
            </a:pPr>
            <a:r>
              <a:rPr kumimoji="1" lang="ja-JP" altLang="en-US" sz="12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③「大阪国際感染症研究センター」を設置</a:t>
            </a:r>
            <a:endParaRPr kumimoji="1" lang="en-US" altLang="ja-JP" sz="12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a:p>
            <a:pPr marL="171450" marR="0" lvl="0" indent="-85725"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2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 </a:t>
            </a:r>
            <a:r>
              <a:rPr kumimoji="1" lang="ja-JP" altLang="en-US"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大阪の感染症対策を支える拠点形成をめざす。</a:t>
            </a:r>
          </a:p>
          <a:p>
            <a:pPr marL="0" marR="0" lvl="0" indent="0" algn="l" defTabSz="914400" rtl="0" eaLnBrk="1" fontAlgn="auto" latinLnBrk="0" hangingPunct="1">
              <a:lnSpc>
                <a:spcPct val="100000"/>
              </a:lnSpc>
              <a:spcBef>
                <a:spcPts val="500"/>
              </a:spcBef>
              <a:spcAft>
                <a:spcPts val="0"/>
              </a:spcAft>
              <a:buClrTx/>
              <a:buSzTx/>
              <a:buFontTx/>
              <a:buNone/>
              <a:tabLst/>
              <a:defRPr/>
            </a:pPr>
            <a:r>
              <a:rPr kumimoji="1" lang="ja-JP" altLang="en-US" sz="12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④イノベーション・アカデミー構想を推進</a:t>
            </a:r>
            <a:endParaRPr kumimoji="1" lang="en-US" altLang="ja-JP" sz="12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a:p>
            <a:pPr marL="171450" marR="0" lvl="0" indent="-85725"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2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 </a:t>
            </a:r>
            <a:r>
              <a:rPr kumimoji="1" lang="ja-JP" altLang="en-US"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産学官共創機能の環境整備の</a:t>
            </a:r>
            <a:r>
              <a:rPr kumimoji="1" lang="ja-JP" altLang="en-US" sz="12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mn-cs"/>
              </a:rPr>
              <a:t>推進。</a:t>
            </a:r>
            <a:endParaRPr kumimoji="1" lang="en-US" altLang="ja-JP" sz="12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a:p>
            <a:pPr marL="171450" marR="0" lvl="0" indent="-85725"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2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 </a:t>
            </a:r>
            <a:r>
              <a:rPr kumimoji="1" lang="ja-JP" altLang="en-US"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イノベーション創出を全学的に推進する環境の構築をめざす。</a:t>
            </a:r>
            <a:endParaRPr kumimoji="1" lang="en-US" altLang="ja-JP"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500"/>
              </a:spcBef>
              <a:spcAft>
                <a:spcPts val="0"/>
              </a:spcAft>
              <a:buClrTx/>
              <a:buSzTx/>
              <a:buFontTx/>
              <a:buNone/>
              <a:tabLst/>
              <a:defRPr/>
            </a:pPr>
            <a:r>
              <a:rPr kumimoji="1" lang="ja-JP" altLang="en-US" sz="12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⑤</a:t>
            </a:r>
            <a:r>
              <a:rPr kumimoji="1" lang="en-US" altLang="ja-JP" sz="12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2025</a:t>
            </a:r>
            <a:r>
              <a:rPr kumimoji="1" lang="ja-JP" altLang="en-US" sz="12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年度、森之宮に都心メインキャンパスを整備予定</a:t>
            </a:r>
            <a:br>
              <a:rPr kumimoji="1" lang="ja-JP" altLang="en-US" sz="12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br>
            <a:r>
              <a:rPr kumimoji="1" lang="ja-JP" altLang="en-US"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　 </a:t>
            </a:r>
            <a:r>
              <a:rPr kumimoji="1" lang="en-US" altLang="ja-JP"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a:t>
            </a:r>
            <a:r>
              <a:rPr kumimoji="1" lang="ja-JP" altLang="en-US"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新キャンパス整備費（</a:t>
            </a:r>
            <a:r>
              <a:rPr kumimoji="1" lang="en-US" altLang="ja-JP"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2021</a:t>
            </a:r>
            <a:r>
              <a:rPr kumimoji="1" lang="ja-JP" altLang="en-US"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年度時点）：約</a:t>
            </a:r>
            <a:r>
              <a:rPr kumimoji="1" lang="en-US" altLang="ja-JP"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420</a:t>
            </a:r>
            <a:r>
              <a:rPr kumimoji="1" lang="ja-JP" altLang="en-US"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億円</a:t>
            </a:r>
            <a:r>
              <a:rPr kumimoji="1" lang="en-US" altLang="ja-JP"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a:t>
            </a:r>
            <a:endParaRPr kumimoji="1" lang="en-US" altLang="ja-JP" sz="10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p:txBody>
      </p:sp>
      <p:sp>
        <p:nvSpPr>
          <p:cNvPr id="4" name="角丸四角形 3"/>
          <p:cNvSpPr/>
          <p:nvPr/>
        </p:nvSpPr>
        <p:spPr>
          <a:xfrm>
            <a:off x="523901" y="5652378"/>
            <a:ext cx="3665714" cy="1178259"/>
          </a:xfrm>
          <a:prstGeom prst="roundRect">
            <a:avLst>
              <a:gd name="adj" fmla="val 5172"/>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pic>
        <p:nvPicPr>
          <p:cNvPr id="20" name="図 19">
            <a:extLst>
              <a:ext uri="{FF2B5EF4-FFF2-40B4-BE49-F238E27FC236}">
                <a16:creationId xmlns:a16="http://schemas.microsoft.com/office/drawing/2014/main" id="{21DEEB4C-F641-4432-8E51-162340EAEC8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564427" y="5704787"/>
            <a:ext cx="1584661" cy="951366"/>
          </a:xfrm>
          <a:prstGeom prst="rect">
            <a:avLst/>
          </a:prstGeom>
          <a:ln>
            <a:noFill/>
          </a:ln>
        </p:spPr>
      </p:pic>
      <p:sp>
        <p:nvSpPr>
          <p:cNvPr id="23" name="テキスト ボックス 22">
            <a:extLst>
              <a:ext uri="{FF2B5EF4-FFF2-40B4-BE49-F238E27FC236}">
                <a16:creationId xmlns:a16="http://schemas.microsoft.com/office/drawing/2014/main" id="{8533E6BC-FD7E-48F8-AF51-CCBEB7B535CE}"/>
              </a:ext>
            </a:extLst>
          </p:cNvPr>
          <p:cNvSpPr txBox="1"/>
          <p:nvPr/>
        </p:nvSpPr>
        <p:spPr>
          <a:xfrm>
            <a:off x="575678" y="6624147"/>
            <a:ext cx="3562158" cy="23083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森之宮</a:t>
            </a:r>
            <a:r>
              <a:rPr kumimoji="0" lang="ja-JP" altLang="en-US" sz="9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キャンパス　</a:t>
            </a:r>
            <a:r>
              <a:rPr kumimoji="0" lang="ja-JP" altLang="en-US" sz="9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イメージパース</a:t>
            </a:r>
            <a:r>
              <a:rPr kumimoji="0" lang="ja-JP" altLang="en-US" sz="9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　</a:t>
            </a:r>
            <a:r>
              <a:rPr kumimoji="0" lang="ja-JP" altLang="en-US" sz="9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（出典</a:t>
            </a:r>
            <a:r>
              <a:rPr kumimoji="0" lang="ja-JP" altLang="en-US" sz="9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：大阪公立大学</a:t>
            </a:r>
            <a:r>
              <a:rPr kumimoji="0" lang="en-US" altLang="ja-JP" sz="9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HP</a:t>
            </a:r>
            <a:r>
              <a:rPr kumimoji="0" lang="ja-JP" altLang="en-US" sz="9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a:t>
            </a:r>
            <a:endParaRPr kumimoji="0" lang="ja-JP" altLang="en-US" sz="9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endParaRPr>
          </a:p>
        </p:txBody>
      </p:sp>
      <p:sp>
        <p:nvSpPr>
          <p:cNvPr id="29" name="角丸四角形 28"/>
          <p:cNvSpPr/>
          <p:nvPr/>
        </p:nvSpPr>
        <p:spPr>
          <a:xfrm>
            <a:off x="191268" y="2132519"/>
            <a:ext cx="4895616" cy="215043"/>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統合効果</a:t>
            </a:r>
          </a:p>
        </p:txBody>
      </p:sp>
      <p:pic>
        <p:nvPicPr>
          <p:cNvPr id="22" name="図 21"/>
          <p:cNvPicPr>
            <a:picLocks noChangeAspect="1"/>
          </p:cNvPicPr>
          <p:nvPr/>
        </p:nvPicPr>
        <p:blipFill>
          <a:blip r:embed="rId4"/>
          <a:stretch>
            <a:fillRect/>
          </a:stretch>
        </p:blipFill>
        <p:spPr>
          <a:xfrm>
            <a:off x="4906833" y="4875351"/>
            <a:ext cx="1838711" cy="1692000"/>
          </a:xfrm>
          <a:prstGeom prst="rect">
            <a:avLst/>
          </a:prstGeom>
        </p:spPr>
      </p:pic>
      <p:pic>
        <p:nvPicPr>
          <p:cNvPr id="24" name="図 23"/>
          <p:cNvPicPr>
            <a:picLocks noChangeAspect="1"/>
          </p:cNvPicPr>
          <p:nvPr/>
        </p:nvPicPr>
        <p:blipFill>
          <a:blip r:embed="rId5"/>
          <a:stretch>
            <a:fillRect/>
          </a:stretch>
        </p:blipFill>
        <p:spPr>
          <a:xfrm>
            <a:off x="6980522" y="4886336"/>
            <a:ext cx="1875982" cy="1692000"/>
          </a:xfrm>
          <a:prstGeom prst="rect">
            <a:avLst/>
          </a:prstGeom>
        </p:spPr>
      </p:pic>
      <p:pic>
        <p:nvPicPr>
          <p:cNvPr id="25" name="図 2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86983" y="4890722"/>
            <a:ext cx="504000" cy="504000"/>
          </a:xfrm>
          <a:prstGeom prst="rect">
            <a:avLst/>
          </a:prstGeom>
        </p:spPr>
      </p:pic>
      <p:pic>
        <p:nvPicPr>
          <p:cNvPr id="26" name="図 25"/>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664532" y="4873636"/>
            <a:ext cx="540000" cy="540000"/>
          </a:xfrm>
          <a:prstGeom prst="rect">
            <a:avLst/>
          </a:prstGeom>
        </p:spPr>
      </p:pic>
      <p:sp>
        <p:nvSpPr>
          <p:cNvPr id="6" name="正方形/長方形 5"/>
          <p:cNvSpPr/>
          <p:nvPr/>
        </p:nvSpPr>
        <p:spPr>
          <a:xfrm>
            <a:off x="5048256" y="6535472"/>
            <a:ext cx="1704831" cy="177563"/>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5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（出典：文部科学省「平成</a:t>
            </a:r>
            <a:r>
              <a:rPr kumimoji="1" lang="en-US" altLang="ja-JP" sz="5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30</a:t>
            </a:r>
            <a:r>
              <a:rPr kumimoji="1" lang="ja-JP" altLang="en-US" sz="5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年度 全国大学一覧」）</a:t>
            </a:r>
          </a:p>
        </p:txBody>
      </p:sp>
      <p:sp>
        <p:nvSpPr>
          <p:cNvPr id="27" name="正方形/長方形 26"/>
          <p:cNvSpPr/>
          <p:nvPr/>
        </p:nvSpPr>
        <p:spPr>
          <a:xfrm>
            <a:off x="6957730" y="6533684"/>
            <a:ext cx="2062162" cy="177563"/>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5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（出典：大学改革支援・学位授与機構「大学基本情報</a:t>
            </a:r>
            <a:r>
              <a:rPr kumimoji="1" lang="en-US" altLang="ja-JP" sz="5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2018</a:t>
            </a:r>
            <a:r>
              <a:rPr kumimoji="1" lang="ja-JP" altLang="en-US" sz="5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en-US" altLang="ja-JP" sz="5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H30</a:t>
            </a:r>
            <a:r>
              <a:rPr kumimoji="1" lang="ja-JP" altLang="en-US" sz="5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endParaRPr kumimoji="1" lang="en-US" altLang="ja-JP" sz="5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7" name="角丸四角形 6"/>
          <p:cNvSpPr/>
          <p:nvPr/>
        </p:nvSpPr>
        <p:spPr>
          <a:xfrm>
            <a:off x="4740137" y="4714926"/>
            <a:ext cx="2012950" cy="144000"/>
          </a:xfrm>
          <a:prstGeom prst="roundRect">
            <a:avLst>
              <a:gd name="adj" fmla="val 24223"/>
            </a:avLst>
          </a:prstGeom>
          <a:solidFill>
            <a:schemeClr val="bg1">
              <a:lumMod val="85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ts val="7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学部入学定員数は国公立大学で「３位」</a:t>
            </a:r>
          </a:p>
        </p:txBody>
      </p:sp>
      <p:sp>
        <p:nvSpPr>
          <p:cNvPr id="28" name="角丸四角形 27"/>
          <p:cNvSpPr/>
          <p:nvPr/>
        </p:nvSpPr>
        <p:spPr>
          <a:xfrm>
            <a:off x="6841115" y="4714926"/>
            <a:ext cx="2012950" cy="144000"/>
          </a:xfrm>
          <a:prstGeom prst="roundRect">
            <a:avLst>
              <a:gd name="adj" fmla="val 24223"/>
            </a:avLst>
          </a:prstGeom>
          <a:solidFill>
            <a:schemeClr val="bg1">
              <a:lumMod val="85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ts val="7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教員数は国公立大学で「</a:t>
            </a:r>
            <a:r>
              <a:rPr kumimoji="1" lang="en-US" altLang="ja-JP" sz="7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12</a:t>
            </a:r>
            <a:r>
              <a:rPr kumimoji="1" lang="ja-JP" altLang="en-US" sz="7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位」</a:t>
            </a:r>
          </a:p>
        </p:txBody>
      </p:sp>
      <p:sp>
        <p:nvSpPr>
          <p:cNvPr id="30" name="角丸四角形 29"/>
          <p:cNvSpPr/>
          <p:nvPr/>
        </p:nvSpPr>
        <p:spPr>
          <a:xfrm>
            <a:off x="7098803" y="6634321"/>
            <a:ext cx="1825945" cy="256853"/>
          </a:xfrm>
          <a:prstGeom prst="roundRect">
            <a:avLst>
              <a:gd name="adj" fmla="val 0"/>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ts val="700"/>
              </a:lnSpc>
              <a:spcBef>
                <a:spcPts val="0"/>
              </a:spcBef>
              <a:spcAft>
                <a:spcPts val="0"/>
              </a:spcAft>
              <a:buClrTx/>
              <a:buSzTx/>
              <a:buFontTx/>
              <a:buNone/>
              <a:tabLst/>
              <a:defRPr/>
            </a:pPr>
            <a:r>
              <a:rPr kumimoji="1" lang="en-US" altLang="ja-JP" sz="5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5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いずれも新大学の数値は両大学の数値を合計したもの</a:t>
            </a:r>
          </a:p>
        </p:txBody>
      </p:sp>
      <p:sp>
        <p:nvSpPr>
          <p:cNvPr id="32" name="スライド番号プレースホルダー 3"/>
          <p:cNvSpPr txBox="1">
            <a:spLocks/>
          </p:cNvSpPr>
          <p:nvPr/>
        </p:nvSpPr>
        <p:spPr>
          <a:xfrm>
            <a:off x="8640000" y="6552000"/>
            <a:ext cx="432000" cy="288000"/>
          </a:xfrm>
          <a:prstGeom prst="rect">
            <a:avLst/>
          </a:prstGeom>
        </p:spPr>
        <p:txBody>
          <a:bodyPr vert="horz" lIns="36000" tIns="36000" rIns="36000" bIns="36000" rtlCol="0" anchor="ctr"/>
          <a:lstStyle>
            <a:defPPr>
              <a:defRPr lang="ja-JP"/>
            </a:defPPr>
            <a:lvl1pPr marL="0" algn="r" defTabSz="914400" rtl="0" eaLnBrk="1" latinLnBrk="0" hangingPunct="1">
              <a:defRPr kumimoji="1" sz="14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138CA411-231B-42B9-AF63-97A64194AA60}" type="slidenum">
              <a:rPr lang="ja-JP" altLang="en-US" smtClean="0"/>
              <a:pPr/>
              <a:t>113</a:t>
            </a:fld>
            <a:endParaRPr lang="ja-JP" altLang="en-US" dirty="0"/>
          </a:p>
        </p:txBody>
      </p:sp>
    </p:spTree>
    <p:extLst>
      <p:ext uri="{BB962C8B-B14F-4D97-AF65-F5344CB8AC3E}">
        <p14:creationId xmlns:p14="http://schemas.microsoft.com/office/powerpoint/2010/main" val="3134629727"/>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3" name="直線コネクタ 22"/>
          <p:cNvCxnSpPr/>
          <p:nvPr/>
        </p:nvCxnSpPr>
        <p:spPr>
          <a:xfrm>
            <a:off x="252480" y="602062"/>
            <a:ext cx="864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角丸四角形 16"/>
          <p:cNvSpPr/>
          <p:nvPr/>
        </p:nvSpPr>
        <p:spPr>
          <a:xfrm>
            <a:off x="144000" y="72000"/>
            <a:ext cx="6120000" cy="432000"/>
          </a:xfrm>
          <a:prstGeom prst="roundRect">
            <a:avLst/>
          </a:prstGeom>
          <a:solidFill>
            <a:schemeClr val="accent4">
              <a:lumMod val="60000"/>
              <a:lumOff val="40000"/>
            </a:schemeClr>
          </a:solidFill>
          <a:effectLst>
            <a:innerShdw blurRad="63500" dist="50800" dir="2700000">
              <a:prstClr val="black">
                <a:alpha val="50000"/>
              </a:prstClr>
            </a:innerShdw>
          </a:effectLst>
        </p:spPr>
        <p:style>
          <a:lnRef idx="3">
            <a:schemeClr val="lt1"/>
          </a:lnRef>
          <a:fillRef idx="1">
            <a:schemeClr val="accent4"/>
          </a:fillRef>
          <a:effectRef idx="1">
            <a:schemeClr val="accent4"/>
          </a:effectRef>
          <a:fontRef idx="minor">
            <a:schemeClr val="lt1"/>
          </a:fontRef>
        </p:style>
        <p:txBody>
          <a:bodyPr lIns="108000" tIns="36000" rIns="36000" bIns="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【HOW</a:t>
            </a:r>
            <a:r>
              <a:rPr kumimoji="1" lang="ja-JP" altLang="en-US" sz="1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１－③</a:t>
            </a:r>
            <a:r>
              <a:rPr kumimoji="1" lang="en-US" altLang="ja-JP" sz="1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府市</a:t>
            </a:r>
            <a:r>
              <a:rPr kumimoji="1" lang="ja-JP" altLang="en-US" sz="18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連携の更なる強化／</a:t>
            </a:r>
            <a:r>
              <a:rPr kumimoji="1" lang="ja-JP" altLang="en-US" sz="1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新型コロナ対策</a:t>
            </a:r>
          </a:p>
        </p:txBody>
      </p:sp>
      <p:grpSp>
        <p:nvGrpSpPr>
          <p:cNvPr id="3" name="グループ化 2"/>
          <p:cNvGrpSpPr/>
          <p:nvPr/>
        </p:nvGrpSpPr>
        <p:grpSpPr>
          <a:xfrm>
            <a:off x="93827" y="680747"/>
            <a:ext cx="8957306" cy="5863003"/>
            <a:chOff x="106823" y="728152"/>
            <a:chExt cx="8957306" cy="5863003"/>
          </a:xfrm>
        </p:grpSpPr>
        <p:grpSp>
          <p:nvGrpSpPr>
            <p:cNvPr id="7" name="グループ化 6"/>
            <p:cNvGrpSpPr/>
            <p:nvPr/>
          </p:nvGrpSpPr>
          <p:grpSpPr>
            <a:xfrm>
              <a:off x="2470973" y="2696737"/>
              <a:ext cx="4176000" cy="2628000"/>
              <a:chOff x="2985226" y="2985763"/>
              <a:chExt cx="3166281" cy="1692322"/>
            </a:xfrm>
          </p:grpSpPr>
          <p:sp>
            <p:nvSpPr>
              <p:cNvPr id="8" name="楕円 7"/>
              <p:cNvSpPr/>
              <p:nvPr/>
            </p:nvSpPr>
            <p:spPr>
              <a:xfrm>
                <a:off x="2985226" y="2985763"/>
                <a:ext cx="3166281" cy="1692322"/>
              </a:xfrm>
              <a:prstGeom prst="ellipse">
                <a:avLst/>
              </a:prstGeom>
              <a:solidFill>
                <a:srgbClr val="FFC000">
                  <a:lumMod val="60000"/>
                  <a:lumOff val="4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9" name="楕円 8"/>
              <p:cNvSpPr/>
              <p:nvPr/>
            </p:nvSpPr>
            <p:spPr>
              <a:xfrm>
                <a:off x="3301853" y="3152149"/>
                <a:ext cx="2533025" cy="1353858"/>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Calibri" panose="020F0502020204030204"/>
                  <a:ea typeface="ＭＳ Ｐゴシック" panose="020B0600070205080204" pitchFamily="50" charset="-128"/>
                  <a:cs typeface="+mn-cs"/>
                </a:endParaRPr>
              </a:p>
            </p:txBody>
          </p:sp>
        </p:grpSp>
        <p:sp>
          <p:nvSpPr>
            <p:cNvPr id="10" name="正方形/長方形 9"/>
            <p:cNvSpPr/>
            <p:nvPr/>
          </p:nvSpPr>
          <p:spPr>
            <a:xfrm>
              <a:off x="4700469" y="4159580"/>
              <a:ext cx="4363660" cy="2431574"/>
            </a:xfrm>
            <a:prstGeom prst="rect">
              <a:avLst/>
            </a:prstGeom>
            <a:solidFill>
              <a:srgbClr val="5B9BD5">
                <a:lumMod val="20000"/>
                <a:lumOff val="8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11" name="正方形/長方形 10"/>
            <p:cNvSpPr/>
            <p:nvPr/>
          </p:nvSpPr>
          <p:spPr>
            <a:xfrm>
              <a:off x="106823" y="4204003"/>
              <a:ext cx="4176047" cy="2387152"/>
            </a:xfrm>
            <a:prstGeom prst="rect">
              <a:avLst/>
            </a:prstGeom>
            <a:solidFill>
              <a:srgbClr val="5B9BD5">
                <a:lumMod val="20000"/>
                <a:lumOff val="8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12" name="正方形/長方形 11"/>
            <p:cNvSpPr/>
            <p:nvPr/>
          </p:nvSpPr>
          <p:spPr>
            <a:xfrm>
              <a:off x="611678" y="1726581"/>
              <a:ext cx="7768046" cy="1727865"/>
            </a:xfrm>
            <a:prstGeom prst="rect">
              <a:avLst/>
            </a:prstGeom>
            <a:solidFill>
              <a:srgbClr val="5B9BD5">
                <a:lumMod val="20000"/>
                <a:lumOff val="8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13" name="角丸四角形 12"/>
            <p:cNvSpPr/>
            <p:nvPr/>
          </p:nvSpPr>
          <p:spPr>
            <a:xfrm>
              <a:off x="222179" y="3897535"/>
              <a:ext cx="3871519" cy="612934"/>
            </a:xfrm>
            <a:prstGeom prst="roundRect">
              <a:avLst/>
            </a:prstGeom>
            <a:solidFill>
              <a:srgbClr val="4472C4"/>
            </a:solidFill>
            <a:ln w="12700" cap="flat" cmpd="sng" algn="ctr">
              <a:solidFill>
                <a:srgbClr val="5B9BD5">
                  <a:lumMod val="40000"/>
                  <a:lumOff val="60000"/>
                </a:srgbClr>
              </a:solidFill>
              <a:prstDash val="solid"/>
              <a:miter lim="800000"/>
            </a:ln>
            <a:effectLst/>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500" b="1" i="0" u="none" strike="noStrike" kern="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rPr>
                <a:t>経済</a:t>
              </a:r>
              <a:r>
                <a:rPr kumimoji="0" lang="ja-JP" altLang="en-US" sz="1500" b="1" i="0" u="none" strike="noStrike" kern="0" cap="none" spc="0" normalizeH="0" baseline="0" noProof="0" dirty="0" smtClean="0">
                  <a:ln>
                    <a:noFill/>
                  </a:ln>
                  <a:solidFill>
                    <a:prstClr val="white"/>
                  </a:solidFill>
                  <a:effectLst/>
                  <a:uLnTx/>
                  <a:uFillTx/>
                  <a:latin typeface="BIZ UDPゴシック" panose="020B0400000000000000" pitchFamily="50" charset="-128"/>
                  <a:ea typeface="BIZ UDPゴシック" panose="020B0400000000000000" pitchFamily="50" charset="-128"/>
                </a:rPr>
                <a:t>対策</a:t>
              </a:r>
              <a:endParaRPr kumimoji="0" lang="en-US" altLang="ja-JP" sz="1500" b="1" i="0" u="none" strike="noStrike" kern="0" cap="none" spc="0" normalizeH="0" baseline="0" noProof="0" dirty="0" smtClean="0">
                <a:ln>
                  <a:noFill/>
                </a:ln>
                <a:solidFill>
                  <a:prstClr val="white"/>
                </a:solidFill>
                <a:effectLst/>
                <a:uLnTx/>
                <a:uFillTx/>
                <a:latin typeface="BIZ UDPゴシック" panose="020B0400000000000000" pitchFamily="50" charset="-128"/>
                <a:ea typeface="BIZ UDPゴシック" panose="020B0400000000000000"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400" b="1" i="0" u="none" strike="noStrike" kern="0" cap="none" spc="0" normalizeH="0" baseline="0" noProof="0" dirty="0" smtClean="0">
                  <a:ln>
                    <a:noFill/>
                  </a:ln>
                  <a:solidFill>
                    <a:prstClr val="white"/>
                  </a:solidFill>
                  <a:effectLst/>
                  <a:uLnTx/>
                  <a:uFillTx/>
                  <a:latin typeface="BIZ UDPゴシック" panose="020B0400000000000000" pitchFamily="50" charset="-128"/>
                  <a:ea typeface="BIZ UDPゴシック" panose="020B0400000000000000" pitchFamily="50" charset="-128"/>
                </a:rPr>
                <a:t>～大阪経済を支え、雇用を守る～</a:t>
              </a:r>
              <a:endParaRPr kumimoji="0" lang="ja-JP" altLang="en-US" sz="1400" b="1" i="0" u="none" strike="noStrike" kern="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endParaRPr>
            </a:p>
          </p:txBody>
        </p:sp>
        <p:sp>
          <p:nvSpPr>
            <p:cNvPr id="14" name="テキスト ボックス 5"/>
            <p:cNvSpPr txBox="1"/>
            <p:nvPr/>
          </p:nvSpPr>
          <p:spPr>
            <a:xfrm>
              <a:off x="174294" y="728152"/>
              <a:ext cx="8822364" cy="387286"/>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l" defTabSz="914400" rtl="0" eaLnBrk="1" fontAlgn="auto" latinLnBrk="0" hangingPunct="1">
                <a:lnSpc>
                  <a:spcPts val="2300"/>
                </a:lnSpc>
                <a:spcBef>
                  <a:spcPts val="0"/>
                </a:spcBef>
                <a:spcAft>
                  <a:spcPts val="0"/>
                </a:spcAft>
                <a:buClrTx/>
                <a:buSzTx/>
                <a:buFontTx/>
                <a:buNone/>
                <a:tabLst/>
                <a:defRPr/>
              </a:pPr>
              <a:r>
                <a:rPr kumimoji="1" lang="ja-JP" altLang="en-US" sz="15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府市が連携し、感染防止対策と社会経済活動の両立をはかり、府民の命とくらしを守る対策を実施。</a:t>
              </a:r>
              <a:endParaRPr kumimoji="1" lang="en-US" altLang="ja-JP" sz="15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15" name="テキスト ボックス 5"/>
            <p:cNvSpPr txBox="1"/>
            <p:nvPr/>
          </p:nvSpPr>
          <p:spPr>
            <a:xfrm>
              <a:off x="702834" y="1894662"/>
              <a:ext cx="7890765" cy="1413207"/>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285750" marR="0" lvl="0" indent="-285750" algn="l" defTabSz="914400" rtl="0" eaLnBrk="1" fontAlgn="auto" latinLnBrk="0" hangingPunct="1">
                <a:lnSpc>
                  <a:spcPts val="2300"/>
                </a:lnSpc>
                <a:spcBef>
                  <a:spcPts val="0"/>
                </a:spcBef>
                <a:spcAft>
                  <a:spcPts val="0"/>
                </a:spcAft>
                <a:buClrTx/>
                <a:buSzTx/>
                <a:buFont typeface="Wingdings" panose="05000000000000000000" pitchFamily="2" charset="2"/>
                <a:buChar char="n"/>
                <a:tabLst/>
                <a:defRPr/>
              </a:pPr>
              <a:r>
                <a:rPr kumimoji="1" lang="ja-JP" altLang="en-US" sz="13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府民</a:t>
              </a:r>
              <a:r>
                <a:rPr kumimoji="1" lang="ja-JP" altLang="en-US" sz="13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との</a:t>
              </a:r>
              <a:r>
                <a:rPr kumimoji="1" lang="ja-JP" altLang="en-US" sz="13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リスクコミュニケーション</a:t>
              </a:r>
              <a:r>
                <a:rPr kumimoji="1" lang="ja-JP" altLang="en-US" sz="13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を重視し、</a:t>
              </a:r>
              <a:r>
                <a:rPr kumimoji="1" lang="ja-JP" altLang="en-US" sz="1300" b="1" i="0" u="sng"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全国に先駆け、大阪モデルや医療</a:t>
              </a:r>
              <a:r>
                <a:rPr kumimoji="1" lang="ja-JP" altLang="en-US" sz="13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非常事態</a:t>
              </a:r>
              <a:r>
                <a:rPr kumimoji="1" lang="ja-JP" altLang="en-US" sz="1300" b="1" i="0" u="sng"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宣言</a:t>
              </a:r>
              <a:r>
                <a:rPr kumimoji="1" lang="ja-JP" altLang="en-US" sz="13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を導入。</a:t>
              </a:r>
              <a:endParaRPr kumimoji="1" lang="en-US" altLang="ja-JP" sz="13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285750" marR="0" lvl="0" indent="-285750" algn="l" defTabSz="914400" rtl="0" eaLnBrk="1" fontAlgn="auto" latinLnBrk="0" hangingPunct="1">
                <a:lnSpc>
                  <a:spcPts val="2000"/>
                </a:lnSpc>
                <a:spcBef>
                  <a:spcPts val="0"/>
                </a:spcBef>
                <a:spcAft>
                  <a:spcPts val="0"/>
                </a:spcAft>
                <a:buClrTx/>
                <a:buSzTx/>
                <a:buFont typeface="Wingdings" panose="05000000000000000000" pitchFamily="2" charset="2"/>
                <a:buChar char="n"/>
                <a:tabLst/>
                <a:defRPr/>
              </a:pPr>
              <a:r>
                <a:rPr kumimoji="1" lang="ja-JP" altLang="en-US" sz="13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感染</a:t>
              </a:r>
              <a:r>
                <a:rPr kumimoji="1" lang="ja-JP" altLang="en-US" sz="13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や重症化を予防</a:t>
              </a:r>
              <a:r>
                <a:rPr kumimoji="1" lang="ja-JP" altLang="en-US" sz="13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するため、</a:t>
              </a:r>
              <a:r>
                <a:rPr kumimoji="1" lang="ja-JP" altLang="en-US" sz="13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ワクチン接種を推進。</a:t>
              </a:r>
              <a:endParaRPr kumimoji="1" lang="en-US" altLang="ja-JP" sz="13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285750" marR="0" lvl="0" indent="-285750" algn="l" defTabSz="914400" rtl="0" eaLnBrk="1" fontAlgn="auto" latinLnBrk="0" hangingPunct="1">
                <a:lnSpc>
                  <a:spcPts val="2000"/>
                </a:lnSpc>
                <a:spcBef>
                  <a:spcPts val="0"/>
                </a:spcBef>
                <a:spcAft>
                  <a:spcPts val="0"/>
                </a:spcAft>
                <a:buClrTx/>
                <a:buSzTx/>
                <a:buFont typeface="Wingdings" panose="05000000000000000000" pitchFamily="2" charset="2"/>
                <a:buChar char="n"/>
                <a:tabLst/>
                <a:defRPr/>
              </a:pPr>
              <a:r>
                <a:rPr kumimoji="1" lang="ja-JP" altLang="en-US" sz="13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広域的な入院調整や患者情報の一元化など、</a:t>
              </a:r>
              <a:r>
                <a:rPr kumimoji="1" lang="ja-JP" altLang="en-US" sz="13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府が司令塔となり対策を実施する体制</a:t>
              </a:r>
              <a:r>
                <a:rPr kumimoji="1" lang="ja-JP" altLang="en-US" sz="13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を早期に</a:t>
              </a:r>
              <a:r>
                <a:rPr kumimoji="1" lang="ja-JP" altLang="en-US" sz="13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確立。</a:t>
              </a:r>
              <a:endParaRPr kumimoji="1" lang="en-US" altLang="ja-JP" sz="13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285750" marR="0" lvl="0" indent="-285750" algn="l" defTabSz="914400" rtl="0" eaLnBrk="1" fontAlgn="auto" latinLnBrk="0" hangingPunct="1">
                <a:lnSpc>
                  <a:spcPts val="2000"/>
                </a:lnSpc>
                <a:spcBef>
                  <a:spcPts val="0"/>
                </a:spcBef>
                <a:spcAft>
                  <a:spcPts val="0"/>
                </a:spcAft>
                <a:buClrTx/>
                <a:buSzTx/>
                <a:buFont typeface="Wingdings" panose="05000000000000000000" pitchFamily="2" charset="2"/>
                <a:buChar char="n"/>
                <a:tabLst/>
                <a:defRPr/>
              </a:pPr>
              <a:r>
                <a:rPr kumimoji="1" lang="ja-JP" altLang="en-US" sz="13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相談窓口や検査体制、医療提供体制</a:t>
              </a:r>
              <a:r>
                <a:rPr kumimoji="1" lang="ja-JP" altLang="en-US" sz="13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を着実に</a:t>
              </a:r>
              <a:r>
                <a:rPr kumimoji="1" lang="ja-JP" altLang="en-US" sz="13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整備。</a:t>
              </a:r>
              <a:endParaRPr kumimoji="1" lang="en-US" altLang="ja-JP" sz="13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285750" marR="0" lvl="0" indent="-285750" algn="l" defTabSz="914400" rtl="0" eaLnBrk="1" fontAlgn="auto" latinLnBrk="0" hangingPunct="1">
                <a:lnSpc>
                  <a:spcPts val="2000"/>
                </a:lnSpc>
                <a:spcBef>
                  <a:spcPts val="0"/>
                </a:spcBef>
                <a:spcAft>
                  <a:spcPts val="0"/>
                </a:spcAft>
                <a:buClrTx/>
                <a:buSzTx/>
                <a:buFont typeface="Wingdings" panose="05000000000000000000" pitchFamily="2" charset="2"/>
                <a:buChar char="n"/>
                <a:tabLst/>
                <a:defRPr/>
              </a:pPr>
              <a:r>
                <a:rPr kumimoji="1" lang="ja-JP" altLang="en-US" sz="13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重症化リスクの高い高齢者を守るため、</a:t>
              </a:r>
              <a:r>
                <a:rPr kumimoji="1" lang="ja-JP" altLang="en-US" sz="13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高齢者施設における対策</a:t>
              </a:r>
              <a:r>
                <a:rPr kumimoji="1" lang="ja-JP" altLang="en-US" sz="13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を重点的に</a:t>
              </a:r>
              <a:r>
                <a:rPr kumimoji="1" lang="ja-JP" altLang="en-US" sz="13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実施。</a:t>
              </a:r>
              <a:endParaRPr kumimoji="1" lang="en-US" altLang="ja-JP" sz="13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18" name="テキスト ボックス 5"/>
            <p:cNvSpPr txBox="1"/>
            <p:nvPr/>
          </p:nvSpPr>
          <p:spPr>
            <a:xfrm>
              <a:off x="222179" y="4552858"/>
              <a:ext cx="4028346" cy="1964640"/>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285750" marR="0" lvl="0" indent="-285750" algn="l" defTabSz="914400" rtl="0" eaLnBrk="1" fontAlgn="auto" latinLnBrk="0" hangingPunct="1">
                <a:lnSpc>
                  <a:spcPts val="2000"/>
                </a:lnSpc>
                <a:spcBef>
                  <a:spcPts val="0"/>
                </a:spcBef>
                <a:spcAft>
                  <a:spcPts val="600"/>
                </a:spcAft>
                <a:buClrTx/>
                <a:buSzTx/>
                <a:buFont typeface="Wingdings" panose="05000000000000000000" pitchFamily="2" charset="2"/>
                <a:buChar char="n"/>
                <a:tabLst/>
                <a:defRPr/>
              </a:pPr>
              <a:r>
                <a:rPr kumimoji="1" lang="ja-JP" altLang="en-US" sz="13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事業継続対策：</a:t>
              </a:r>
              <a:r>
                <a:rPr kumimoji="1" lang="ja-JP" altLang="en-US" sz="13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休業・営業時間短縮要請等により影響を受けた事業者を府市連携で支援</a:t>
              </a:r>
              <a:r>
                <a:rPr kumimoji="1" lang="ja-JP" altLang="en-US" sz="13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ja-JP" altLang="en-US" sz="13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特に、</a:t>
              </a:r>
              <a:r>
                <a:rPr kumimoji="1" lang="ja-JP" altLang="en-US" sz="13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飲食・観光・宿泊</a:t>
              </a:r>
              <a:r>
                <a:rPr kumimoji="1" lang="ja-JP" altLang="en-US" sz="13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等、大きなダメージを受けた分野を支援。</a:t>
              </a:r>
              <a:endParaRPr kumimoji="1" lang="en-US" altLang="ja-JP" sz="13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285750" marR="0" lvl="0" indent="-285750" algn="l" defTabSz="914400" rtl="0" eaLnBrk="1" fontAlgn="auto" latinLnBrk="0" hangingPunct="1">
                <a:lnSpc>
                  <a:spcPts val="2000"/>
                </a:lnSpc>
                <a:spcBef>
                  <a:spcPts val="0"/>
                </a:spcBef>
                <a:spcAft>
                  <a:spcPts val="600"/>
                </a:spcAft>
                <a:buClrTx/>
                <a:buSzTx/>
                <a:buFont typeface="Wingdings" panose="05000000000000000000" pitchFamily="2" charset="2"/>
                <a:buChar char="n"/>
                <a:tabLst/>
                <a:defRPr/>
              </a:pPr>
              <a:r>
                <a:rPr kumimoji="1" lang="ja-JP" altLang="en-US" sz="13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雇用対策</a:t>
              </a:r>
              <a:r>
                <a:rPr kumimoji="1" lang="ja-JP" altLang="en-US" sz="13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：求職者と企業のマッチングを支援するとともに、</a:t>
              </a:r>
              <a:r>
                <a:rPr kumimoji="1" lang="ja-JP" altLang="en-US" sz="13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雇用主への支援金</a:t>
              </a:r>
              <a:r>
                <a:rPr kumimoji="1" lang="ja-JP" altLang="en-US" sz="13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を支給。</a:t>
              </a:r>
              <a:r>
                <a:rPr kumimoji="1" lang="en-US" altLang="ja-JP" sz="13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DX</a:t>
              </a:r>
              <a:r>
                <a:rPr kumimoji="1" lang="ja-JP" altLang="en-US" sz="13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人材の育成</a:t>
              </a:r>
              <a:r>
                <a:rPr kumimoji="1" lang="ja-JP" altLang="en-US" sz="13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等、求職者のスキルアップを支援。</a:t>
              </a:r>
              <a:endParaRPr kumimoji="1" lang="en-US" altLang="ja-JP" sz="13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19" name="角丸四角形 18"/>
            <p:cNvSpPr/>
            <p:nvPr/>
          </p:nvSpPr>
          <p:spPr>
            <a:xfrm>
              <a:off x="4786609" y="3861626"/>
              <a:ext cx="4142579" cy="595908"/>
            </a:xfrm>
            <a:prstGeom prst="roundRect">
              <a:avLst/>
            </a:prstGeom>
            <a:solidFill>
              <a:srgbClr val="4472C4"/>
            </a:solidFill>
            <a:ln w="12700" cap="flat" cmpd="sng" algn="ctr">
              <a:solidFill>
                <a:srgbClr val="5B9BD5">
                  <a:lumMod val="40000"/>
                  <a:lumOff val="60000"/>
                </a:srgbClr>
              </a:solidFill>
              <a:prstDash val="solid"/>
              <a:miter lim="800000"/>
            </a:ln>
            <a:effectLst/>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500" b="1" i="0" u="none" strike="noStrike" kern="0" cap="none" spc="0" normalizeH="0" baseline="0" noProof="0" dirty="0" smtClean="0">
                  <a:ln>
                    <a:noFill/>
                  </a:ln>
                  <a:solidFill>
                    <a:prstClr val="white"/>
                  </a:solidFill>
                  <a:effectLst/>
                  <a:uLnTx/>
                  <a:uFillTx/>
                  <a:latin typeface="BIZ UDPゴシック" panose="020B0400000000000000" pitchFamily="50" charset="-128"/>
                  <a:ea typeface="BIZ UDPゴシック" panose="020B0400000000000000" pitchFamily="50" charset="-128"/>
                </a:rPr>
                <a:t>くらし・セーフティネット</a:t>
              </a:r>
              <a:endParaRPr kumimoji="0" lang="en-US" altLang="ja-JP" sz="1500" b="1" i="0" u="none" strike="noStrike" kern="0" cap="none" spc="0" normalizeH="0" baseline="0" noProof="0" dirty="0" smtClean="0">
                <a:ln>
                  <a:noFill/>
                </a:ln>
                <a:solidFill>
                  <a:prstClr val="white"/>
                </a:solidFill>
                <a:effectLst/>
                <a:uLnTx/>
                <a:uFillTx/>
                <a:latin typeface="BIZ UDPゴシック" panose="020B0400000000000000" pitchFamily="50" charset="-128"/>
                <a:ea typeface="BIZ UDPゴシック" panose="020B0400000000000000"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400" b="1" i="0" u="none" strike="noStrike" kern="0" cap="none" spc="0" normalizeH="0" baseline="0" noProof="0" dirty="0" smtClean="0">
                  <a:ln>
                    <a:noFill/>
                  </a:ln>
                  <a:solidFill>
                    <a:prstClr val="white"/>
                  </a:solidFill>
                  <a:effectLst/>
                  <a:uLnTx/>
                  <a:uFillTx/>
                  <a:latin typeface="BIZ UDPゴシック" panose="020B0400000000000000" pitchFamily="50" charset="-128"/>
                  <a:ea typeface="BIZ UDPゴシック" panose="020B0400000000000000" pitchFamily="50" charset="-128"/>
                </a:rPr>
                <a:t>～子どもたちの学びと府民の暮らしを支える～</a:t>
              </a:r>
              <a:endParaRPr kumimoji="0" lang="ja-JP" altLang="en-US" sz="1400" b="1" i="0" u="none" strike="noStrike" kern="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endParaRPr>
            </a:p>
          </p:txBody>
        </p:sp>
        <p:sp>
          <p:nvSpPr>
            <p:cNvPr id="20" name="テキスト ボックス 5"/>
            <p:cNvSpPr txBox="1"/>
            <p:nvPr/>
          </p:nvSpPr>
          <p:spPr>
            <a:xfrm>
              <a:off x="4700469" y="4557883"/>
              <a:ext cx="4363660" cy="1964640"/>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285750" lvl="0" indent="-285750">
                <a:lnSpc>
                  <a:spcPts val="2000"/>
                </a:lnSpc>
                <a:spcAft>
                  <a:spcPts val="600"/>
                </a:spcAft>
                <a:buFont typeface="Wingdings" panose="05000000000000000000" pitchFamily="2" charset="2"/>
                <a:buChar char="n"/>
                <a:defRPr/>
              </a:pPr>
              <a:r>
                <a:rPr kumimoji="1" lang="ja-JP" altLang="en-US" sz="1300" b="1"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学校での対策</a:t>
              </a:r>
              <a:r>
                <a:rPr kumimoji="1" lang="ja-JP" altLang="en-US" sz="13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：感染拡大防止のため</a:t>
              </a:r>
              <a:r>
                <a:rPr kumimoji="1" lang="ja-JP" altLang="en-US" sz="1300" b="1"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臨時休校</a:t>
              </a:r>
              <a:r>
                <a:rPr kumimoji="1" lang="ja-JP" altLang="en-US" sz="13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を実施。１人１台端末を活用した</a:t>
              </a:r>
              <a:r>
                <a:rPr kumimoji="1" lang="ja-JP" altLang="en-US" sz="1300" b="1"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オンライン</a:t>
              </a:r>
              <a:r>
                <a:rPr lang="ja-JP" altLang="en-US" sz="1300" b="1" dirty="0">
                  <a:latin typeface="BIZ UDPゴシック" panose="020B0400000000000000" pitchFamily="50" charset="-128"/>
                  <a:ea typeface="BIZ UDPゴシック" panose="020B0400000000000000" pitchFamily="50" charset="-128"/>
                </a:rPr>
                <a:t>学習</a:t>
              </a:r>
              <a:r>
                <a:rPr kumimoji="1" lang="ja-JP" altLang="en-US" sz="13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を実施。あわせて、給食の無償化等により</a:t>
              </a:r>
              <a:r>
                <a:rPr kumimoji="1" lang="ja-JP" altLang="en-US" sz="1300" b="1"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保護者負担を軽減。</a:t>
              </a:r>
              <a:endParaRPr kumimoji="1" lang="en-US" altLang="ja-JP" sz="13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endParaRPr>
            </a:p>
            <a:p>
              <a:pPr marL="285750" marR="0" lvl="0" indent="-285750" algn="l" defTabSz="914400" rtl="0" eaLnBrk="1" fontAlgn="auto" latinLnBrk="0" hangingPunct="1">
                <a:lnSpc>
                  <a:spcPts val="2000"/>
                </a:lnSpc>
                <a:spcBef>
                  <a:spcPts val="0"/>
                </a:spcBef>
                <a:spcAft>
                  <a:spcPts val="600"/>
                </a:spcAft>
                <a:buClrTx/>
                <a:buSzTx/>
                <a:buFont typeface="Wingdings" panose="05000000000000000000" pitchFamily="2" charset="2"/>
                <a:buChar char="n"/>
                <a:tabLst/>
                <a:defRPr/>
              </a:pPr>
              <a:r>
                <a:rPr kumimoji="1" lang="ja-JP" altLang="en-US" sz="1300" b="1"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生活者支援</a:t>
              </a:r>
              <a:r>
                <a:rPr kumimoji="1" lang="ja-JP" altLang="en-US" sz="13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a:t>
              </a:r>
              <a:r>
                <a:rPr kumimoji="1" lang="ja-JP" altLang="en-US" sz="1300" b="1"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給付金・支援金の支給</a:t>
              </a:r>
              <a:r>
                <a:rPr kumimoji="1" lang="ja-JP" altLang="en-US" sz="13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や</a:t>
              </a:r>
              <a:r>
                <a:rPr kumimoji="1" lang="ja-JP" altLang="en-US" sz="1300" b="1"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公共料金の減免</a:t>
              </a:r>
              <a:r>
                <a:rPr kumimoji="1" lang="ja-JP" altLang="en-US" sz="13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により、子育て世帯や所得減少世帯を支援。コロナ禍により困難を抱える方々のために、</a:t>
              </a:r>
              <a:r>
                <a:rPr kumimoji="1" lang="ja-JP" altLang="en-US" sz="1300" b="1"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各種相談体制を強化。</a:t>
              </a:r>
              <a:endParaRPr kumimoji="1" lang="en-US" altLang="ja-JP" sz="1300" b="1"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endParaRPr>
            </a:p>
          </p:txBody>
        </p:sp>
        <p:sp>
          <p:nvSpPr>
            <p:cNvPr id="21" name="角丸四角形 20"/>
            <p:cNvSpPr/>
            <p:nvPr/>
          </p:nvSpPr>
          <p:spPr>
            <a:xfrm>
              <a:off x="2186316" y="1256600"/>
              <a:ext cx="4618770" cy="612934"/>
            </a:xfrm>
            <a:prstGeom prst="roundRect">
              <a:avLst/>
            </a:prstGeom>
            <a:solidFill>
              <a:srgbClr val="4472C4"/>
            </a:solidFill>
            <a:ln w="12700" cap="flat" cmpd="sng" algn="ctr">
              <a:solidFill>
                <a:srgbClr val="5B9BD5">
                  <a:lumMod val="40000"/>
                  <a:lumOff val="60000"/>
                </a:srgbClr>
              </a:solidFill>
              <a:prstDash val="solid"/>
              <a:miter lim="800000"/>
            </a:ln>
            <a:effectLst/>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500" b="1" i="0" u="none" strike="noStrike" kern="0" cap="none" spc="0" normalizeH="0" baseline="0" noProof="0" dirty="0" smtClean="0">
                  <a:ln>
                    <a:noFill/>
                  </a:ln>
                  <a:solidFill>
                    <a:prstClr val="white"/>
                  </a:solidFill>
                  <a:effectLst/>
                  <a:uLnTx/>
                  <a:uFillTx/>
                  <a:latin typeface="BIZ UDPゴシック" panose="020B0400000000000000" pitchFamily="50" charset="-128"/>
                  <a:ea typeface="BIZ UDPゴシック" panose="020B0400000000000000" pitchFamily="50" charset="-128"/>
                </a:rPr>
                <a:t>感染症への対策</a:t>
              </a:r>
              <a:endParaRPr kumimoji="0" lang="en-US" altLang="ja-JP" sz="1500" b="1" i="0" u="none" strike="noStrike" kern="0" cap="none" spc="0" normalizeH="0" baseline="0" noProof="0" dirty="0" smtClean="0">
                <a:ln>
                  <a:noFill/>
                </a:ln>
                <a:solidFill>
                  <a:prstClr val="white"/>
                </a:solidFill>
                <a:effectLst/>
                <a:uLnTx/>
                <a:uFillTx/>
                <a:latin typeface="BIZ UDPゴシック" panose="020B0400000000000000" pitchFamily="50" charset="-128"/>
                <a:ea typeface="BIZ UDPゴシック" panose="020B0400000000000000"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400" b="1" i="0" u="none" strike="noStrike" kern="0" cap="none" spc="0" normalizeH="0" baseline="0" noProof="0" dirty="0" smtClean="0">
                  <a:ln>
                    <a:noFill/>
                  </a:ln>
                  <a:solidFill>
                    <a:prstClr val="white"/>
                  </a:solidFill>
                  <a:effectLst/>
                  <a:uLnTx/>
                  <a:uFillTx/>
                  <a:latin typeface="BIZ UDPゴシック" panose="020B0400000000000000" pitchFamily="50" charset="-128"/>
                  <a:ea typeface="BIZ UDPゴシック" panose="020B0400000000000000" pitchFamily="50" charset="-128"/>
                </a:rPr>
                <a:t>～感染拡大を抑制するとともに、府民の命を守る～</a:t>
              </a:r>
              <a:endParaRPr kumimoji="0" lang="ja-JP" altLang="en-US" sz="1400" b="1" i="0" u="none" strike="noStrike" kern="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endParaRPr>
            </a:p>
          </p:txBody>
        </p:sp>
      </p:grpSp>
      <p:sp>
        <p:nvSpPr>
          <p:cNvPr id="22" name="スライド番号プレースホルダー 3"/>
          <p:cNvSpPr txBox="1">
            <a:spLocks/>
          </p:cNvSpPr>
          <p:nvPr/>
        </p:nvSpPr>
        <p:spPr>
          <a:xfrm>
            <a:off x="8640000" y="6552000"/>
            <a:ext cx="432000" cy="288000"/>
          </a:xfrm>
          <a:prstGeom prst="rect">
            <a:avLst/>
          </a:prstGeom>
        </p:spPr>
        <p:txBody>
          <a:bodyPr vert="horz" lIns="36000" tIns="36000" rIns="36000" bIns="36000" rtlCol="0" anchor="ctr"/>
          <a:lstStyle>
            <a:defPPr>
              <a:defRPr lang="ja-JP"/>
            </a:defPPr>
            <a:lvl1pPr marL="0" algn="r" defTabSz="914400" rtl="0" eaLnBrk="1" latinLnBrk="0" hangingPunct="1">
              <a:defRPr kumimoji="1" sz="14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138CA411-231B-42B9-AF63-97A64194AA60}" type="slidenum">
              <a:rPr lang="ja-JP" altLang="en-US" smtClean="0"/>
              <a:pPr/>
              <a:t>114</a:t>
            </a:fld>
            <a:endParaRPr lang="ja-JP" altLang="en-US" dirty="0"/>
          </a:p>
        </p:txBody>
      </p:sp>
    </p:spTree>
    <p:extLst>
      <p:ext uri="{BB962C8B-B14F-4D97-AF65-F5344CB8AC3E}">
        <p14:creationId xmlns:p14="http://schemas.microsoft.com/office/powerpoint/2010/main" val="44760567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線コネクタ 4"/>
          <p:cNvCxnSpPr/>
          <p:nvPr/>
        </p:nvCxnSpPr>
        <p:spPr>
          <a:xfrm>
            <a:off x="147332" y="530262"/>
            <a:ext cx="892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6" name="表 5"/>
          <p:cNvGraphicFramePr>
            <a:graphicFrameLocks noGrp="1"/>
          </p:cNvGraphicFramePr>
          <p:nvPr>
            <p:extLst>
              <p:ext uri="{D42A27DB-BD31-4B8C-83A1-F6EECF244321}">
                <p14:modId xmlns:p14="http://schemas.microsoft.com/office/powerpoint/2010/main" val="3232084382"/>
              </p:ext>
            </p:extLst>
          </p:nvPr>
        </p:nvGraphicFramePr>
        <p:xfrm>
          <a:off x="145768" y="664503"/>
          <a:ext cx="8929565" cy="5736297"/>
        </p:xfrm>
        <a:graphic>
          <a:graphicData uri="http://schemas.openxmlformats.org/drawingml/2006/table">
            <a:tbl>
              <a:tblPr/>
              <a:tblGrid>
                <a:gridCol w="804876">
                  <a:extLst>
                    <a:ext uri="{9D8B030D-6E8A-4147-A177-3AD203B41FA5}">
                      <a16:colId xmlns:a16="http://schemas.microsoft.com/office/drawing/2014/main" val="1320947933"/>
                    </a:ext>
                  </a:extLst>
                </a:gridCol>
                <a:gridCol w="956533">
                  <a:extLst>
                    <a:ext uri="{9D8B030D-6E8A-4147-A177-3AD203B41FA5}">
                      <a16:colId xmlns:a16="http://schemas.microsoft.com/office/drawing/2014/main" val="1629093510"/>
                    </a:ext>
                  </a:extLst>
                </a:gridCol>
                <a:gridCol w="1792039">
                  <a:extLst>
                    <a:ext uri="{9D8B030D-6E8A-4147-A177-3AD203B41FA5}">
                      <a16:colId xmlns:a16="http://schemas.microsoft.com/office/drawing/2014/main" val="3264212495"/>
                    </a:ext>
                  </a:extLst>
                </a:gridCol>
                <a:gridCol w="1792039">
                  <a:extLst>
                    <a:ext uri="{9D8B030D-6E8A-4147-A177-3AD203B41FA5}">
                      <a16:colId xmlns:a16="http://schemas.microsoft.com/office/drawing/2014/main" val="3156704130"/>
                    </a:ext>
                  </a:extLst>
                </a:gridCol>
                <a:gridCol w="1792039">
                  <a:extLst>
                    <a:ext uri="{9D8B030D-6E8A-4147-A177-3AD203B41FA5}">
                      <a16:colId xmlns:a16="http://schemas.microsoft.com/office/drawing/2014/main" val="2808160183"/>
                    </a:ext>
                  </a:extLst>
                </a:gridCol>
                <a:gridCol w="1792039">
                  <a:extLst>
                    <a:ext uri="{9D8B030D-6E8A-4147-A177-3AD203B41FA5}">
                      <a16:colId xmlns:a16="http://schemas.microsoft.com/office/drawing/2014/main" val="1952279211"/>
                    </a:ext>
                  </a:extLst>
                </a:gridCol>
              </a:tblGrid>
              <a:tr h="118769">
                <a:tc gridSpan="2">
                  <a:txBody>
                    <a:bodyPr/>
                    <a:lstStyle/>
                    <a:p>
                      <a:pPr algn="ctr" fontAlgn="ctr"/>
                      <a:r>
                        <a:rPr lang="ja-JP" altLang="en-US" sz="1000" b="1" i="0" u="none" strike="noStrike" dirty="0">
                          <a:solidFill>
                            <a:srgbClr val="FFFFFF"/>
                          </a:solidFill>
                          <a:effectLst/>
                          <a:latin typeface="BIZ UDゴシック" panose="020B0400000000000000" pitchFamily="49" charset="-128"/>
                          <a:ea typeface="BIZ UDゴシック" panose="020B0400000000000000" pitchFamily="49" charset="-128"/>
                        </a:rPr>
                        <a:t>年度</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95959"/>
                    </a:solidFill>
                  </a:tcPr>
                </a:tc>
                <a:tc hMerge="1">
                  <a:txBody>
                    <a:bodyPr/>
                    <a:lstStyle/>
                    <a:p>
                      <a:endParaRPr kumimoji="1" lang="ja-JP" altLang="en-US"/>
                    </a:p>
                  </a:txBody>
                  <a:tcPr/>
                </a:tc>
                <a:tc>
                  <a:txBody>
                    <a:bodyPr/>
                    <a:lstStyle/>
                    <a:p>
                      <a:pPr algn="ctr" fontAlgn="ctr"/>
                      <a:r>
                        <a:rPr lang="en-US" altLang="ja-JP" sz="1000" b="1" i="0" u="none" strike="noStrike">
                          <a:solidFill>
                            <a:srgbClr val="FFFFFF"/>
                          </a:solidFill>
                          <a:effectLst/>
                          <a:latin typeface="BIZ UDゴシック" panose="020B0400000000000000" pitchFamily="49" charset="-128"/>
                          <a:ea typeface="BIZ UDゴシック" panose="020B0400000000000000" pitchFamily="49" charset="-128"/>
                        </a:rPr>
                        <a:t>2008</a:t>
                      </a:r>
                      <a:r>
                        <a:rPr lang="ja-JP" altLang="en-US" sz="1000" b="1" i="0" u="none" strike="noStrike">
                          <a:solidFill>
                            <a:srgbClr val="FFFFFF"/>
                          </a:solidFill>
                          <a:effectLst/>
                          <a:latin typeface="BIZ UDゴシック" panose="020B0400000000000000" pitchFamily="49" charset="-128"/>
                          <a:ea typeface="BIZ UDゴシック" panose="020B0400000000000000" pitchFamily="49" charset="-128"/>
                        </a:rPr>
                        <a:t>～</a:t>
                      </a:r>
                      <a:r>
                        <a:rPr lang="en-US" altLang="ja-JP" sz="1000" b="1" i="0" u="none" strike="noStrike">
                          <a:solidFill>
                            <a:srgbClr val="FFFFFF"/>
                          </a:solidFill>
                          <a:effectLst/>
                          <a:latin typeface="BIZ UDゴシック" panose="020B0400000000000000" pitchFamily="49" charset="-128"/>
                          <a:ea typeface="BIZ UDゴシック" panose="020B0400000000000000" pitchFamily="49" charset="-128"/>
                        </a:rPr>
                        <a:t>2011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95959"/>
                    </a:solidFill>
                  </a:tcPr>
                </a:tc>
                <a:tc>
                  <a:txBody>
                    <a:bodyPr/>
                    <a:lstStyle/>
                    <a:p>
                      <a:pPr algn="ctr" fontAlgn="ctr"/>
                      <a:r>
                        <a:rPr lang="en-US" altLang="ja-JP" sz="1000" b="1" i="0" u="none" strike="noStrike">
                          <a:solidFill>
                            <a:srgbClr val="FFFFFF"/>
                          </a:solidFill>
                          <a:effectLst/>
                          <a:latin typeface="BIZ UDゴシック" panose="020B0400000000000000" pitchFamily="49" charset="-128"/>
                          <a:ea typeface="BIZ UDゴシック" panose="020B0400000000000000" pitchFamily="49" charset="-128"/>
                        </a:rPr>
                        <a:t>2012</a:t>
                      </a:r>
                      <a:r>
                        <a:rPr lang="ja-JP" altLang="en-US" sz="1000" b="1" i="0" u="none" strike="noStrike">
                          <a:solidFill>
                            <a:srgbClr val="FFFFFF"/>
                          </a:solidFill>
                          <a:effectLst/>
                          <a:latin typeface="BIZ UDゴシック" panose="020B0400000000000000" pitchFamily="49" charset="-128"/>
                          <a:ea typeface="BIZ UDゴシック" panose="020B0400000000000000" pitchFamily="49" charset="-128"/>
                        </a:rPr>
                        <a:t>～</a:t>
                      </a:r>
                      <a:r>
                        <a:rPr lang="en-US" altLang="ja-JP" sz="1000" b="1" i="0" u="none" strike="noStrike">
                          <a:solidFill>
                            <a:srgbClr val="FFFFFF"/>
                          </a:solidFill>
                          <a:effectLst/>
                          <a:latin typeface="BIZ UDゴシック" panose="020B0400000000000000" pitchFamily="49" charset="-128"/>
                          <a:ea typeface="BIZ UDゴシック" panose="020B0400000000000000" pitchFamily="49" charset="-128"/>
                        </a:rPr>
                        <a:t>2014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95959"/>
                    </a:solidFill>
                  </a:tcPr>
                </a:tc>
                <a:tc>
                  <a:txBody>
                    <a:bodyPr/>
                    <a:lstStyle/>
                    <a:p>
                      <a:pPr algn="ctr" fontAlgn="ctr"/>
                      <a:r>
                        <a:rPr lang="en-US" altLang="ja-JP" sz="1000" b="1" i="0" u="none" strike="noStrike">
                          <a:solidFill>
                            <a:srgbClr val="FFFFFF"/>
                          </a:solidFill>
                          <a:effectLst/>
                          <a:latin typeface="BIZ UDゴシック" panose="020B0400000000000000" pitchFamily="49" charset="-128"/>
                          <a:ea typeface="BIZ UDゴシック" panose="020B0400000000000000" pitchFamily="49" charset="-128"/>
                        </a:rPr>
                        <a:t>2015</a:t>
                      </a:r>
                      <a:r>
                        <a:rPr lang="ja-JP" altLang="en-US" sz="1000" b="1" i="0" u="none" strike="noStrike">
                          <a:solidFill>
                            <a:srgbClr val="FFFFFF"/>
                          </a:solidFill>
                          <a:effectLst/>
                          <a:latin typeface="BIZ UDゴシック" panose="020B0400000000000000" pitchFamily="49" charset="-128"/>
                          <a:ea typeface="BIZ UDゴシック" panose="020B0400000000000000" pitchFamily="49" charset="-128"/>
                        </a:rPr>
                        <a:t>～</a:t>
                      </a:r>
                      <a:r>
                        <a:rPr lang="en-US" altLang="ja-JP" sz="1000" b="1" i="0" u="none" strike="noStrike">
                          <a:solidFill>
                            <a:srgbClr val="FFFFFF"/>
                          </a:solidFill>
                          <a:effectLst/>
                          <a:latin typeface="BIZ UDゴシック" panose="020B0400000000000000" pitchFamily="49" charset="-128"/>
                          <a:ea typeface="BIZ UDゴシック" panose="020B0400000000000000" pitchFamily="49" charset="-128"/>
                        </a:rPr>
                        <a:t>2018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95959"/>
                    </a:solidFill>
                  </a:tcPr>
                </a:tc>
                <a:tc>
                  <a:txBody>
                    <a:bodyPr/>
                    <a:lstStyle/>
                    <a:p>
                      <a:pPr algn="ctr" fontAlgn="ctr"/>
                      <a:r>
                        <a:rPr lang="en-US" altLang="ja-JP" sz="1000" b="1" i="0" u="none" strike="noStrike">
                          <a:solidFill>
                            <a:srgbClr val="FFFFFF"/>
                          </a:solidFill>
                          <a:effectLst/>
                          <a:latin typeface="BIZ UDゴシック" panose="020B0400000000000000" pitchFamily="49" charset="-128"/>
                          <a:ea typeface="BIZ UDゴシック" panose="020B0400000000000000" pitchFamily="49" charset="-128"/>
                        </a:rPr>
                        <a:t>2019</a:t>
                      </a:r>
                      <a:r>
                        <a:rPr lang="ja-JP" altLang="en-US" sz="1000" b="1" i="0" u="none" strike="noStrike">
                          <a:solidFill>
                            <a:srgbClr val="FFFFFF"/>
                          </a:solidFill>
                          <a:effectLst/>
                          <a:latin typeface="BIZ UDゴシック" panose="020B0400000000000000" pitchFamily="49" charset="-128"/>
                          <a:ea typeface="BIZ UDゴシック" panose="020B0400000000000000" pitchFamily="49" charset="-128"/>
                        </a:rPr>
                        <a:t>～</a:t>
                      </a:r>
                      <a:r>
                        <a:rPr lang="en-US" altLang="ja-JP" sz="1000" b="1" i="0" u="none" strike="noStrike">
                          <a:solidFill>
                            <a:srgbClr val="FFFFFF"/>
                          </a:solidFill>
                          <a:effectLst/>
                          <a:latin typeface="BIZ UDゴシック" panose="020B0400000000000000" pitchFamily="49" charset="-128"/>
                          <a:ea typeface="BIZ UDゴシック" panose="020B0400000000000000" pitchFamily="49" charset="-128"/>
                        </a:rPr>
                        <a:t>2022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95959"/>
                    </a:solidFill>
                  </a:tcPr>
                </a:tc>
                <a:extLst>
                  <a:ext uri="{0D108BD9-81ED-4DB2-BD59-A6C34878D82A}">
                    <a16:rowId xmlns:a16="http://schemas.microsoft.com/office/drawing/2014/main" val="1887665917"/>
                  </a:ext>
                </a:extLst>
              </a:tr>
              <a:tr h="659200">
                <a:tc rowSpan="2">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施設運営への民間手法の導入</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指定管理</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2009</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／評価に外部有識者意見</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市</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a:solidFill>
                            <a:schemeClr val="tx1"/>
                          </a:solidFill>
                          <a:effectLst/>
                          <a:latin typeface="BIZ UDゴシック" panose="020B0400000000000000" pitchFamily="49" charset="-128"/>
                          <a:ea typeface="BIZ UDゴシック" panose="020B0400000000000000" pitchFamily="49" charset="-128"/>
                        </a:rPr>
                        <a:t>2012</a:t>
                      </a:r>
                      <a:r>
                        <a:rPr lang="ja-JP" altLang="en-US" sz="1000" b="0" i="0" u="none" strike="noStrike">
                          <a:solidFill>
                            <a:schemeClr val="tx1"/>
                          </a:solidFill>
                          <a:effectLst/>
                          <a:latin typeface="BIZ UDゴシック" panose="020B0400000000000000" pitchFamily="49" charset="-128"/>
                          <a:ea typeface="BIZ UDゴシック" panose="020B0400000000000000" pitchFamily="49" charset="-128"/>
                        </a:rPr>
                        <a:t>／外部有識者モニタリング必須化</a:t>
                      </a:r>
                      <a:r>
                        <a:rPr lang="en-US" altLang="ja-JP" sz="1000" b="0" i="0" u="none" strike="noStrike">
                          <a:solidFill>
                            <a:schemeClr val="tx1"/>
                          </a:solidFill>
                          <a:effectLst/>
                          <a:latin typeface="BIZ UDゴシック" panose="020B0400000000000000" pitchFamily="49" charset="-128"/>
                          <a:ea typeface="BIZ UDゴシック" panose="020B0400000000000000" pitchFamily="49" charset="-128"/>
                        </a:rPr>
                        <a:t>(</a:t>
                      </a:r>
                      <a:r>
                        <a:rPr lang="ja-JP" altLang="en-US" sz="1000" b="0" i="0" u="none" strike="noStrike">
                          <a:solidFill>
                            <a:schemeClr val="tx1"/>
                          </a:solidFill>
                          <a:effectLst/>
                          <a:latin typeface="BIZ UDゴシック" panose="020B0400000000000000" pitchFamily="49" charset="-128"/>
                          <a:ea typeface="BIZ UDゴシック" panose="020B0400000000000000" pitchFamily="49" charset="-128"/>
                        </a:rPr>
                        <a:t>府</a:t>
                      </a:r>
                      <a:r>
                        <a:rPr lang="en-US" altLang="ja-JP" sz="1000" b="0" i="0" u="none" strike="noStrike">
                          <a:solidFill>
                            <a:schemeClr val="tx1"/>
                          </a:solidFill>
                          <a:effectLst/>
                          <a:latin typeface="BIZ UDゴシック" panose="020B0400000000000000" pitchFamily="49" charset="-128"/>
                          <a:ea typeface="BIZ UDゴシック" panose="020B0400000000000000" pitchFamily="49" charset="-128"/>
                        </a:rPr>
                        <a:t>)</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a:solidFill>
                            <a:schemeClr val="tx1"/>
                          </a:solidFill>
                          <a:effectLst/>
                          <a:latin typeface="BIZ UDゴシック" panose="020B0400000000000000" pitchFamily="49" charset="-128"/>
                          <a:ea typeface="BIZ UDゴシック" panose="020B0400000000000000" pitchFamily="49" charset="-128"/>
                        </a:rPr>
                        <a:t>2017</a:t>
                      </a:r>
                      <a:r>
                        <a:rPr lang="ja-JP" altLang="en-US" sz="1000" b="0" i="0" u="none" strike="noStrike">
                          <a:solidFill>
                            <a:schemeClr val="tx1"/>
                          </a:solidFill>
                          <a:effectLst/>
                          <a:latin typeface="BIZ UDゴシック" panose="020B0400000000000000" pitchFamily="49" charset="-128"/>
                          <a:ea typeface="BIZ UDゴシック" panose="020B0400000000000000" pitchFamily="49" charset="-128"/>
                        </a:rPr>
                        <a:t>／評価が低い指定管理者に対する次期公募時の減点制度の導入</a:t>
                      </a:r>
                      <a:r>
                        <a:rPr lang="en-US" altLang="ja-JP" sz="1000" b="0" i="0" u="none" strike="noStrike">
                          <a:solidFill>
                            <a:schemeClr val="tx1"/>
                          </a:solidFill>
                          <a:effectLst/>
                          <a:latin typeface="BIZ UDゴシック" panose="020B0400000000000000" pitchFamily="49" charset="-128"/>
                          <a:ea typeface="BIZ UDゴシック" panose="020B0400000000000000" pitchFamily="49" charset="-128"/>
                        </a:rPr>
                        <a:t>(</a:t>
                      </a:r>
                      <a:r>
                        <a:rPr lang="ja-JP" altLang="en-US" sz="1000" b="0" i="0" u="none" strike="noStrike">
                          <a:solidFill>
                            <a:schemeClr val="tx1"/>
                          </a:solidFill>
                          <a:effectLst/>
                          <a:latin typeface="BIZ UDゴシック" panose="020B0400000000000000" pitchFamily="49" charset="-128"/>
                          <a:ea typeface="BIZ UDゴシック" panose="020B0400000000000000" pitchFamily="49" charset="-128"/>
                        </a:rPr>
                        <a:t>府</a:t>
                      </a:r>
                      <a:r>
                        <a:rPr lang="en-US" altLang="ja-JP" sz="1000" b="0" i="0" u="none" strike="noStrike">
                          <a:solidFill>
                            <a:schemeClr val="tx1"/>
                          </a:solidFill>
                          <a:effectLst/>
                          <a:latin typeface="BIZ UDゴシック" panose="020B0400000000000000" pitchFamily="49" charset="-128"/>
                          <a:ea typeface="BIZ UDゴシック" panose="020B0400000000000000" pitchFamily="49" charset="-128"/>
                        </a:rPr>
                        <a:t>)</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smtClean="0">
                          <a:solidFill>
                            <a:schemeClr val="tx1"/>
                          </a:solidFill>
                          <a:effectLst/>
                          <a:latin typeface="BIZ UDゴシック" panose="020B0400000000000000" pitchFamily="49" charset="-128"/>
                          <a:ea typeface="BIZ UDゴシック" panose="020B0400000000000000" pitchFamily="49" charset="-128"/>
                        </a:rPr>
                        <a:t>2022</a:t>
                      </a:r>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／事業者の積極的な取組</a:t>
                      </a:r>
                    </a:p>
                    <a:p>
                      <a:pPr algn="l" fontAlgn="t"/>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を促すため、インセンティブ・ペナルティ制度を導入</a:t>
                      </a:r>
                    </a:p>
                    <a:p>
                      <a:pPr algn="l" fontAlgn="t"/>
                      <a:r>
                        <a:rPr lang="en-US" altLang="ja-JP" sz="1000" b="0" i="0" u="none" strike="noStrike" dirty="0" smtClean="0">
                          <a:solidFill>
                            <a:schemeClr val="tx1"/>
                          </a:solidFill>
                          <a:effectLst/>
                          <a:latin typeface="BIZ UDゴシック" panose="020B0400000000000000" pitchFamily="49" charset="-128"/>
                          <a:ea typeface="BIZ UDゴシック" panose="020B0400000000000000" pitchFamily="49" charset="-128"/>
                        </a:rPr>
                        <a:t>(</a:t>
                      </a:r>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市</a:t>
                      </a:r>
                      <a:r>
                        <a:rPr lang="en-US" altLang="ja-JP" sz="1000" b="0" i="0" u="none" strike="noStrike" dirty="0" smtClean="0">
                          <a:solidFill>
                            <a:schemeClr val="tx1"/>
                          </a:solidFill>
                          <a:effectLst/>
                          <a:latin typeface="BIZ UDゴシック" panose="020B0400000000000000" pitchFamily="49" charset="-128"/>
                          <a:ea typeface="BIZ UDゴシック" panose="020B0400000000000000" pitchFamily="49" charset="-128"/>
                        </a:rPr>
                        <a:t>)</a:t>
                      </a:r>
                      <a:endPar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285648251"/>
                  </a:ext>
                </a:extLst>
              </a:tr>
              <a:tr h="627017">
                <a:tc vMerge="1">
                  <a:txBody>
                    <a:bodyPr/>
                    <a:lstStyle/>
                    <a:p>
                      <a:endParaRPr kumimoji="1" lang="ja-JP" altLang="en-US"/>
                    </a:p>
                  </a:txBody>
                  <a:tcPr/>
                </a:tc>
                <a:tc>
                  <a:txBody>
                    <a:bodyPr/>
                    <a:lstStyle/>
                    <a:p>
                      <a:pPr algn="l" fontAlgn="t"/>
                      <a:r>
                        <a:rPr lang="en-US" sz="1000" b="0" i="0" u="none" strike="noStrike" dirty="0">
                          <a:solidFill>
                            <a:schemeClr val="tx1"/>
                          </a:solidFill>
                          <a:effectLst/>
                          <a:latin typeface="BIZ UDゴシック" panose="020B0400000000000000" pitchFamily="49" charset="-128"/>
                          <a:ea typeface="BIZ UDゴシック" panose="020B0400000000000000" pitchFamily="49" charset="-128"/>
                        </a:rPr>
                        <a:t>PFI</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事業</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US" sz="1000" b="0" i="0" u="none" strike="noStrike" dirty="0">
                          <a:solidFill>
                            <a:schemeClr val="tx1"/>
                          </a:solidFill>
                          <a:effectLst/>
                          <a:latin typeface="BIZ UDゴシック" panose="020B0400000000000000" pitchFamily="49" charset="-128"/>
                          <a:ea typeface="BIZ UDゴシック" panose="020B0400000000000000" pitchFamily="49" charset="-128"/>
                        </a:rPr>
                        <a:t>●2016／PFI/PPP</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優先的検討規程策定（府・市）</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a:solidFill>
                            <a:schemeClr val="tx1"/>
                          </a:solidFill>
                          <a:effectLst/>
                          <a:latin typeface="BIZ UDゴシック" panose="020B0400000000000000" pitchFamily="49" charset="-128"/>
                          <a:ea typeface="BIZ UDゴシック" panose="020B0400000000000000" pitchFamily="49" charset="-128"/>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578122261"/>
                  </a:ext>
                </a:extLst>
              </a:tr>
              <a:tr h="4297680">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経営形態の見直し</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1" i="0" u="none" strike="noStrike" dirty="0">
                          <a:solidFill>
                            <a:schemeClr val="tx1"/>
                          </a:solidFill>
                          <a:effectLst/>
                          <a:latin typeface="BIZ UDゴシック" panose="020B0400000000000000" pitchFamily="49" charset="-128"/>
                          <a:ea typeface="BIZ UDゴシック" panose="020B0400000000000000" pitchFamily="49" charset="-128"/>
                        </a:rPr>
                        <a:t>民営化</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①地下鉄</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②バス</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③水道</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④下水道</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⑤幼稚園</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⑥保育所</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⑦一般廃棄物</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⑧中央卸売市場</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⑨高速道路</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2011</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／地下鉄民営化・成長戦略</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PT</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設置（市）</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2011</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／バス改革持続戦略</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PT</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設置</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市</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a:t>
                      </a:r>
                      <a:b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●2011</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／一般廃棄物の収集輸送事業を職員の退職不補充により民間委託化拡大</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市</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2012</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／中央卸売市場に指定管理者制度導入（府）</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2012</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／「市立幼稚園民営化計画</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案</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の基本的な考え方」公表（市）</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2012</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／「公立保育所新再編整備計画</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案</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」公表（市）</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2013</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／市水道の上下分離による民営化の方向性決定（市戦略会議）（市）</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2013</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／市下水道施設の運転維持管理業務を外郭団体を暫定活用し包括委託（市）</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2016</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／市水道の運営権制度の活用条例案廃案（審議未了）（市）</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2016</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／クリアウォーター</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OSAKA㈱</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）設立（市）</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2017</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／「家庭ごみ収集輸送事業改革プラン」策定（市）</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2017</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／住之江工場の更新・運営事業</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(DBO</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方式</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事業者選定（市）</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2017</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／市下水道施設の運転維持管理業務をクリアウォーター</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OSAKA</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㈱へ包括委託</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(2017∼2021)</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（市）</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smtClean="0">
                          <a:solidFill>
                            <a:schemeClr val="tx1"/>
                          </a:solidFill>
                          <a:effectLst/>
                          <a:latin typeface="BIZ UDゴシック" panose="020B0400000000000000" pitchFamily="49" charset="-128"/>
                          <a:ea typeface="BIZ UDゴシック" panose="020B0400000000000000" pitchFamily="49" charset="-128"/>
                        </a:rPr>
                        <a:t>2018</a:t>
                      </a:r>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／府道路公社路線</a:t>
                      </a:r>
                      <a:r>
                        <a:rPr lang="en-US" altLang="ja-JP" sz="1000" b="0" i="0" u="none" strike="noStrike" dirty="0" smtClean="0">
                          <a:solidFill>
                            <a:schemeClr val="tx1"/>
                          </a:solidFill>
                          <a:effectLst/>
                          <a:latin typeface="BIZ UDゴシック" panose="020B0400000000000000" pitchFamily="49" charset="-128"/>
                          <a:ea typeface="BIZ UDゴシック" panose="020B0400000000000000" pitchFamily="49" charset="-128"/>
                        </a:rPr>
                        <a:t>(</a:t>
                      </a:r>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堺泉北・南阪奈</a:t>
                      </a:r>
                      <a:r>
                        <a:rPr lang="en-US" altLang="ja-JP" sz="1000" b="0" i="0" u="none" strike="noStrike" dirty="0" smtClean="0">
                          <a:solidFill>
                            <a:schemeClr val="tx1"/>
                          </a:solidFill>
                          <a:effectLst/>
                          <a:latin typeface="BIZ UDゴシック" panose="020B0400000000000000" pitchFamily="49" charset="-128"/>
                          <a:ea typeface="BIZ UDゴシック" panose="020B0400000000000000" pitchFamily="49" charset="-128"/>
                        </a:rPr>
                        <a:t>)</a:t>
                      </a:r>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を</a:t>
                      </a:r>
                      <a:r>
                        <a:rPr lang="en-US" altLang="ja-JP" sz="1000" b="0" i="0" u="none" strike="noStrike" dirty="0" smtClean="0">
                          <a:solidFill>
                            <a:schemeClr val="tx1"/>
                          </a:solidFill>
                          <a:effectLst/>
                          <a:latin typeface="BIZ UDゴシック" panose="020B0400000000000000" pitchFamily="49" charset="-128"/>
                          <a:ea typeface="BIZ UDゴシック" panose="020B0400000000000000" pitchFamily="49" charset="-128"/>
                        </a:rPr>
                        <a:t>NEXCO</a:t>
                      </a:r>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へ移管</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2018</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／地下鉄新</a:t>
                      </a:r>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会社による事業運営開始</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（市）</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2018</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／大阪シティバス</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株</a:t>
                      </a:r>
                      <a:r>
                        <a:rPr lang="en-US" altLang="ja-JP" sz="1000" b="0" i="0" u="none" strike="noStrike" dirty="0" smtClean="0">
                          <a:solidFill>
                            <a:schemeClr val="tx1"/>
                          </a:solidFill>
                          <a:effectLst/>
                          <a:latin typeface="BIZ UDゴシック" panose="020B0400000000000000" pitchFamily="49" charset="-128"/>
                          <a:ea typeface="BIZ UDゴシック" panose="020B0400000000000000" pitchFamily="49" charset="-128"/>
                        </a:rPr>
                        <a:t>)</a:t>
                      </a:r>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による事業運営開始</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市</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a:t>
                      </a: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2018</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Osaka Metro </a:t>
                      </a:r>
                      <a:r>
                        <a:rPr lang="en-US" altLang="ja-JP" sz="1000" b="0" i="0" u="none" strike="noStrike" dirty="0" smtClean="0">
                          <a:solidFill>
                            <a:schemeClr val="tx1"/>
                          </a:solidFill>
                          <a:effectLst/>
                          <a:latin typeface="BIZ UDゴシック" panose="020B0400000000000000" pitchFamily="49" charset="-128"/>
                          <a:ea typeface="BIZ UDゴシック" panose="020B0400000000000000" pitchFamily="49" charset="-128"/>
                        </a:rPr>
                        <a:t>Group(2018-2024)</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中期経営計画策定（市）</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smtClean="0">
                          <a:solidFill>
                            <a:schemeClr val="tx1"/>
                          </a:solidFill>
                          <a:effectLst/>
                          <a:latin typeface="BIZ UDゴシック" panose="020B0400000000000000" pitchFamily="49" charset="-128"/>
                          <a:ea typeface="BIZ UDゴシック" panose="020B0400000000000000" pitchFamily="49" charset="-128"/>
                        </a:rPr>
                        <a:t>2019</a:t>
                      </a:r>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／府道路公社路線</a:t>
                      </a:r>
                      <a:r>
                        <a:rPr lang="en-US" altLang="ja-JP" sz="1000" b="0" i="0" u="none" strike="noStrike" dirty="0" smtClean="0">
                          <a:solidFill>
                            <a:schemeClr val="tx1"/>
                          </a:solidFill>
                          <a:effectLst/>
                          <a:latin typeface="BIZ UDゴシック" panose="020B0400000000000000" pitchFamily="49" charset="-128"/>
                          <a:ea typeface="BIZ UDゴシック" panose="020B0400000000000000" pitchFamily="49" charset="-128"/>
                        </a:rPr>
                        <a:t>(</a:t>
                      </a:r>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第二阪奈</a:t>
                      </a:r>
                      <a:r>
                        <a:rPr lang="en-US" altLang="ja-JP" sz="1000" b="0" i="0" u="none" strike="noStrike" dirty="0" smtClean="0">
                          <a:solidFill>
                            <a:schemeClr val="tx1"/>
                          </a:solidFill>
                          <a:effectLst/>
                          <a:latin typeface="BIZ UDゴシック" panose="020B0400000000000000" pitchFamily="49" charset="-128"/>
                          <a:ea typeface="BIZ UDゴシック" panose="020B0400000000000000" pitchFamily="49" charset="-128"/>
                        </a:rPr>
                        <a:t>)</a:t>
                      </a:r>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を</a:t>
                      </a:r>
                      <a:r>
                        <a:rPr lang="en-US" altLang="ja-JP" sz="1000" b="0" i="0" u="none" strike="noStrike" dirty="0" smtClean="0">
                          <a:solidFill>
                            <a:schemeClr val="tx1"/>
                          </a:solidFill>
                          <a:effectLst/>
                          <a:latin typeface="BIZ UDゴシック" panose="020B0400000000000000" pitchFamily="49" charset="-128"/>
                          <a:ea typeface="BIZ UDゴシック" panose="020B0400000000000000" pitchFamily="49" charset="-128"/>
                        </a:rPr>
                        <a:t>NEXCO</a:t>
                      </a:r>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へ移管</a:t>
                      </a:r>
                      <a:endParaRPr lang="en-US" altLang="ja-JP" sz="1000" b="0" i="0" u="none" strike="noStrike" dirty="0" smtClean="0">
                        <a:solidFill>
                          <a:schemeClr val="tx1"/>
                        </a:solidFill>
                        <a:effectLst/>
                        <a:latin typeface="BIZ UDゴシック" panose="020B0400000000000000" pitchFamily="49" charset="-128"/>
                        <a:ea typeface="BIZ UDゴシック" panose="020B0400000000000000" pitchFamily="49" charset="-128"/>
                      </a:endParaRPr>
                    </a:p>
                    <a:p>
                      <a:pPr algn="l" fontAlgn="t"/>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2019</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／「家庭ごみ収集輸送事業改革プラン</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」策定（市）</a:t>
                      </a: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2019</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／守口市が一部事務組合に加入し、大阪広域環境施設組合に名称変更（市</a:t>
                      </a:r>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a:t>
                      </a:r>
                      <a:endParaRPr lang="en-US" altLang="ja-JP" sz="1000" b="0" i="0" u="none" strike="noStrike" dirty="0" smtClean="0">
                        <a:solidFill>
                          <a:schemeClr val="tx1"/>
                        </a:solidFill>
                        <a:effectLst/>
                        <a:latin typeface="BIZ UDゴシック" panose="020B0400000000000000" pitchFamily="49" charset="-128"/>
                        <a:ea typeface="BIZ UDゴシック" panose="020B0400000000000000" pitchFamily="49" charset="-128"/>
                      </a:endParaRPr>
                    </a:p>
                    <a:p>
                      <a:pPr algn="l" fontAlgn="t"/>
                      <a:r>
                        <a:rPr lang="en-US" altLang="ja-JP" sz="1000" b="0" i="0" u="none" strike="noStrike" dirty="0" smtClean="0">
                          <a:solidFill>
                            <a:schemeClr val="tx1"/>
                          </a:solidFill>
                          <a:effectLst/>
                          <a:latin typeface="BIZ UDゴシック" panose="020B0400000000000000" pitchFamily="49" charset="-128"/>
                          <a:ea typeface="BIZ UDゴシック" panose="020B0400000000000000" pitchFamily="49" charset="-128"/>
                        </a:rPr>
                        <a:t>●2019</a:t>
                      </a:r>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smtClean="0">
                          <a:solidFill>
                            <a:schemeClr val="tx1"/>
                          </a:solidFill>
                          <a:effectLst/>
                          <a:latin typeface="BIZ UDゴシック" panose="020B0400000000000000" pitchFamily="49" charset="-128"/>
                          <a:ea typeface="BIZ UDゴシック" panose="020B0400000000000000" pitchFamily="49" charset="-128"/>
                        </a:rPr>
                        <a:t>Osaka Metro Group(2018-2025)</a:t>
                      </a:r>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中期経営計画改訂（市）</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2020</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Osaka Metro Group(2018-2025)</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中期経営計画改訂（市）</a:t>
                      </a: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2020</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zh-TW"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大阪広域環境施設組合事業開始</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（市</a:t>
                      </a:r>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a:t>
                      </a:r>
                      <a:endParaRPr lang="en-US" altLang="ja-JP" sz="1000" b="0" i="0" u="none" strike="noStrike" dirty="0" smtClean="0">
                        <a:solidFill>
                          <a:schemeClr val="tx1"/>
                        </a:solidFill>
                        <a:effectLst/>
                        <a:latin typeface="BIZ UDゴシック" panose="020B0400000000000000" pitchFamily="49" charset="-128"/>
                        <a:ea typeface="BIZ UDゴシック" panose="020B0400000000000000" pitchFamily="49" charset="-128"/>
                      </a:endParaRPr>
                    </a:p>
                    <a:p>
                      <a:pPr algn="l" fontAlgn="t"/>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smtClean="0">
                          <a:solidFill>
                            <a:schemeClr val="tx1"/>
                          </a:solidFill>
                          <a:effectLst/>
                          <a:latin typeface="BIZ UDゴシック" panose="020B0400000000000000" pitchFamily="49" charset="-128"/>
                          <a:ea typeface="BIZ UDゴシック" panose="020B0400000000000000" pitchFamily="49" charset="-128"/>
                        </a:rPr>
                        <a:t>2021</a:t>
                      </a:r>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／市水道の配水管更新に運営権制度を活用した事業の公募終了（応募者辞退）（市）</a:t>
                      </a:r>
                      <a:endParaRPr lang="en-US" altLang="ja-JP" sz="1000" b="0" i="0" u="none" strike="noStrike" dirty="0" smtClean="0">
                        <a:solidFill>
                          <a:schemeClr val="tx1"/>
                        </a:solidFill>
                        <a:effectLst/>
                        <a:latin typeface="BIZ UDゴシック" panose="020B0400000000000000" pitchFamily="49" charset="-128"/>
                        <a:ea typeface="BIZ UDゴシック" panose="020B0400000000000000" pitchFamily="49" charset="-128"/>
                      </a:endParaRPr>
                    </a:p>
                    <a:p>
                      <a:pPr algn="l" fontAlgn="t"/>
                      <a:r>
                        <a:rPr lang="zh-TW"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a:t>
                      </a:r>
                      <a:r>
                        <a:rPr lang="en-US" altLang="zh-TW" sz="1000" b="0" i="0" u="none" strike="noStrike" dirty="0" smtClean="0">
                          <a:solidFill>
                            <a:schemeClr val="tx1"/>
                          </a:solidFill>
                          <a:effectLst/>
                          <a:latin typeface="BIZ UDゴシック" panose="020B0400000000000000" pitchFamily="49" charset="-128"/>
                          <a:ea typeface="BIZ UDゴシック" panose="020B0400000000000000" pitchFamily="49" charset="-128"/>
                        </a:rPr>
                        <a:t>2022</a:t>
                      </a:r>
                      <a:r>
                        <a:rPr lang="zh-TW"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／水道基幹管路耐震化</a:t>
                      </a:r>
                      <a:r>
                        <a:rPr lang="en-US" altLang="zh-TW" sz="1000" b="0" i="0" u="none" strike="noStrike" dirty="0" smtClean="0">
                          <a:solidFill>
                            <a:schemeClr val="tx1"/>
                          </a:solidFill>
                          <a:effectLst/>
                          <a:latin typeface="BIZ UDゴシック" panose="020B0400000000000000" pitchFamily="49" charset="-128"/>
                          <a:ea typeface="BIZ UDゴシック" panose="020B0400000000000000" pitchFamily="49" charset="-128"/>
                        </a:rPr>
                        <a:t>PFI</a:t>
                      </a:r>
                      <a:r>
                        <a:rPr lang="zh-TW"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事業（案）策定（市）</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2022</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Osaka Metro Group(2018-2025)</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中期経営計画改訂（市）</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2022</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／クリアウォーター</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OSAKA㈱</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へ包括委託</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(2022∼2041)</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（市）</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endPar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87916308"/>
                  </a:ext>
                </a:extLst>
              </a:tr>
            </a:tbl>
          </a:graphicData>
        </a:graphic>
      </p:graphicFrame>
      <p:sp>
        <p:nvSpPr>
          <p:cNvPr id="12" name="テキスト ボックス 11"/>
          <p:cNvSpPr txBox="1"/>
          <p:nvPr/>
        </p:nvSpPr>
        <p:spPr>
          <a:xfrm>
            <a:off x="6476085" y="309585"/>
            <a:ext cx="2608406"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凡例：〇着手　◎進行中　●実施済み</a:t>
            </a:r>
            <a:endParaRPr kumimoji="1" lang="en-US" altLang="ja-JP"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2" name="角丸四角形 19">
            <a:extLst>
              <a:ext uri="{FF2B5EF4-FFF2-40B4-BE49-F238E27FC236}">
                <a16:creationId xmlns:a16="http://schemas.microsoft.com/office/drawing/2014/main" id="{046CE483-2712-BD7A-8D1F-E3F630088E8A}"/>
              </a:ext>
            </a:extLst>
          </p:cNvPr>
          <p:cNvSpPr/>
          <p:nvPr/>
        </p:nvSpPr>
        <p:spPr>
          <a:xfrm>
            <a:off x="144000" y="72000"/>
            <a:ext cx="5184000" cy="432000"/>
          </a:xfrm>
          <a:prstGeom prst="roundRect">
            <a:avLst/>
          </a:prstGeom>
          <a:solidFill>
            <a:srgbClr val="33CC33">
              <a:lumMod val="60000"/>
              <a:lumOff val="40000"/>
            </a:srgbClr>
          </a:solidFill>
          <a:ln w="19050" cap="flat" cmpd="sng" algn="ctr">
            <a:solidFill>
              <a:sysClr val="window" lastClr="FFFFFF"/>
            </a:solidFill>
            <a:prstDash val="solid"/>
            <a:miter lim="800000"/>
          </a:ln>
          <a:effectLst>
            <a:innerShdw blurRad="63500" dist="50800" dir="2700000">
              <a:prstClr val="black">
                <a:alpha val="50000"/>
              </a:prstClr>
            </a:innerShdw>
          </a:effectLst>
        </p:spPr>
        <p:txBody>
          <a:bodyPr lIns="108000" tIns="36000" rIns="36000" bIns="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18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【HOW</a:t>
            </a:r>
            <a:r>
              <a:rPr kumimoji="0" lang="ja-JP" altLang="en-US" sz="18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２</a:t>
            </a:r>
            <a:r>
              <a:rPr kumimoji="0" lang="en-US" altLang="ja-JP" sz="18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0" lang="ja-JP" altLang="en-US" sz="18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民間との協業多様化①  </a:t>
            </a:r>
            <a:r>
              <a:rPr kumimoji="0" lang="en-US" altLang="ja-JP" sz="18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0" lang="ja-JP" altLang="en-US" sz="18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年表一覧</a:t>
            </a:r>
            <a:r>
              <a:rPr kumimoji="0" lang="en-US" altLang="ja-JP" sz="18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endParaRPr kumimoji="0" lang="ja-JP" altLang="en-US" sz="18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7" name="スライド番号プレースホルダー 3"/>
          <p:cNvSpPr txBox="1">
            <a:spLocks/>
          </p:cNvSpPr>
          <p:nvPr/>
        </p:nvSpPr>
        <p:spPr>
          <a:xfrm>
            <a:off x="8640000" y="6552000"/>
            <a:ext cx="432000" cy="288000"/>
          </a:xfrm>
          <a:prstGeom prst="rect">
            <a:avLst/>
          </a:prstGeom>
        </p:spPr>
        <p:txBody>
          <a:bodyPr vert="horz" lIns="36000" tIns="36000" rIns="36000" bIns="36000" rtlCol="0" anchor="ctr"/>
          <a:lstStyle>
            <a:defPPr>
              <a:defRPr lang="ja-JP"/>
            </a:defPPr>
            <a:lvl1pPr marL="0" algn="r" defTabSz="914400" rtl="0" eaLnBrk="1" latinLnBrk="0" hangingPunct="1">
              <a:defRPr kumimoji="1" sz="14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138CA411-231B-42B9-AF63-97A64194AA60}" type="slidenum">
              <a:rPr lang="ja-JP" altLang="en-US" smtClean="0"/>
              <a:pPr/>
              <a:t>115</a:t>
            </a:fld>
            <a:endParaRPr lang="ja-JP" altLang="en-US" dirty="0"/>
          </a:p>
        </p:txBody>
      </p:sp>
    </p:spTree>
    <p:extLst>
      <p:ext uri="{BB962C8B-B14F-4D97-AF65-F5344CB8AC3E}">
        <p14:creationId xmlns:p14="http://schemas.microsoft.com/office/powerpoint/2010/main" val="184849034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線コネクタ 4"/>
          <p:cNvCxnSpPr/>
          <p:nvPr/>
        </p:nvCxnSpPr>
        <p:spPr>
          <a:xfrm>
            <a:off x="147332" y="530262"/>
            <a:ext cx="892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6" name="表 5"/>
          <p:cNvGraphicFramePr>
            <a:graphicFrameLocks noGrp="1"/>
          </p:cNvGraphicFramePr>
          <p:nvPr>
            <p:extLst>
              <p:ext uri="{D42A27DB-BD31-4B8C-83A1-F6EECF244321}">
                <p14:modId xmlns:p14="http://schemas.microsoft.com/office/powerpoint/2010/main" val="2165705488"/>
              </p:ext>
            </p:extLst>
          </p:nvPr>
        </p:nvGraphicFramePr>
        <p:xfrm>
          <a:off x="145768" y="664502"/>
          <a:ext cx="8929565" cy="5660097"/>
        </p:xfrm>
        <a:graphic>
          <a:graphicData uri="http://schemas.openxmlformats.org/drawingml/2006/table">
            <a:tbl>
              <a:tblPr/>
              <a:tblGrid>
                <a:gridCol w="804876">
                  <a:extLst>
                    <a:ext uri="{9D8B030D-6E8A-4147-A177-3AD203B41FA5}">
                      <a16:colId xmlns:a16="http://schemas.microsoft.com/office/drawing/2014/main" val="1320947933"/>
                    </a:ext>
                  </a:extLst>
                </a:gridCol>
                <a:gridCol w="956533">
                  <a:extLst>
                    <a:ext uri="{9D8B030D-6E8A-4147-A177-3AD203B41FA5}">
                      <a16:colId xmlns:a16="http://schemas.microsoft.com/office/drawing/2014/main" val="1629093510"/>
                    </a:ext>
                  </a:extLst>
                </a:gridCol>
                <a:gridCol w="1345474">
                  <a:extLst>
                    <a:ext uri="{9D8B030D-6E8A-4147-A177-3AD203B41FA5}">
                      <a16:colId xmlns:a16="http://schemas.microsoft.com/office/drawing/2014/main" val="3264212495"/>
                    </a:ext>
                  </a:extLst>
                </a:gridCol>
                <a:gridCol w="1940894">
                  <a:extLst>
                    <a:ext uri="{9D8B030D-6E8A-4147-A177-3AD203B41FA5}">
                      <a16:colId xmlns:a16="http://schemas.microsoft.com/office/drawing/2014/main" val="3156704130"/>
                    </a:ext>
                  </a:extLst>
                </a:gridCol>
                <a:gridCol w="1940894">
                  <a:extLst>
                    <a:ext uri="{9D8B030D-6E8A-4147-A177-3AD203B41FA5}">
                      <a16:colId xmlns:a16="http://schemas.microsoft.com/office/drawing/2014/main" val="2808160183"/>
                    </a:ext>
                  </a:extLst>
                </a:gridCol>
                <a:gridCol w="1940894">
                  <a:extLst>
                    <a:ext uri="{9D8B030D-6E8A-4147-A177-3AD203B41FA5}">
                      <a16:colId xmlns:a16="http://schemas.microsoft.com/office/drawing/2014/main" val="1952279211"/>
                    </a:ext>
                  </a:extLst>
                </a:gridCol>
              </a:tblGrid>
              <a:tr h="217696">
                <a:tc gridSpan="2">
                  <a:txBody>
                    <a:bodyPr/>
                    <a:lstStyle/>
                    <a:p>
                      <a:pPr algn="ctr" fontAlgn="ctr"/>
                      <a:r>
                        <a:rPr lang="ja-JP" altLang="en-US" sz="1000" b="1" i="0" u="none" strike="noStrike" dirty="0">
                          <a:solidFill>
                            <a:srgbClr val="FFFFFF"/>
                          </a:solidFill>
                          <a:effectLst/>
                          <a:latin typeface="BIZ UDゴシック" panose="020B0400000000000000" pitchFamily="49" charset="-128"/>
                          <a:ea typeface="BIZ UDゴシック" panose="020B0400000000000000" pitchFamily="49" charset="-128"/>
                        </a:rPr>
                        <a:t>年度</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95959"/>
                    </a:solidFill>
                  </a:tcPr>
                </a:tc>
                <a:tc hMerge="1">
                  <a:txBody>
                    <a:bodyPr/>
                    <a:lstStyle/>
                    <a:p>
                      <a:endParaRPr kumimoji="1" lang="ja-JP" altLang="en-US"/>
                    </a:p>
                  </a:txBody>
                  <a:tcPr/>
                </a:tc>
                <a:tc>
                  <a:txBody>
                    <a:bodyPr/>
                    <a:lstStyle/>
                    <a:p>
                      <a:pPr algn="ctr" fontAlgn="ctr"/>
                      <a:r>
                        <a:rPr lang="en-US" altLang="ja-JP" sz="1000" b="1" i="0" u="none" strike="noStrike">
                          <a:solidFill>
                            <a:srgbClr val="FFFFFF"/>
                          </a:solidFill>
                          <a:effectLst/>
                          <a:latin typeface="BIZ UDゴシック" panose="020B0400000000000000" pitchFamily="49" charset="-128"/>
                          <a:ea typeface="BIZ UDゴシック" panose="020B0400000000000000" pitchFamily="49" charset="-128"/>
                        </a:rPr>
                        <a:t>2008</a:t>
                      </a:r>
                      <a:r>
                        <a:rPr lang="ja-JP" altLang="en-US" sz="1000" b="1" i="0" u="none" strike="noStrike">
                          <a:solidFill>
                            <a:srgbClr val="FFFFFF"/>
                          </a:solidFill>
                          <a:effectLst/>
                          <a:latin typeface="BIZ UDゴシック" panose="020B0400000000000000" pitchFamily="49" charset="-128"/>
                          <a:ea typeface="BIZ UDゴシック" panose="020B0400000000000000" pitchFamily="49" charset="-128"/>
                        </a:rPr>
                        <a:t>～</a:t>
                      </a:r>
                      <a:r>
                        <a:rPr lang="en-US" altLang="ja-JP" sz="1000" b="1" i="0" u="none" strike="noStrike">
                          <a:solidFill>
                            <a:srgbClr val="FFFFFF"/>
                          </a:solidFill>
                          <a:effectLst/>
                          <a:latin typeface="BIZ UDゴシック" panose="020B0400000000000000" pitchFamily="49" charset="-128"/>
                          <a:ea typeface="BIZ UDゴシック" panose="020B0400000000000000" pitchFamily="49" charset="-128"/>
                        </a:rPr>
                        <a:t>2011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95959"/>
                    </a:solidFill>
                  </a:tcPr>
                </a:tc>
                <a:tc>
                  <a:txBody>
                    <a:bodyPr/>
                    <a:lstStyle/>
                    <a:p>
                      <a:pPr algn="ctr" fontAlgn="ctr"/>
                      <a:r>
                        <a:rPr lang="en-US" altLang="ja-JP" sz="1000" b="1" i="0" u="none" strike="noStrike" dirty="0">
                          <a:solidFill>
                            <a:srgbClr val="FFFFFF"/>
                          </a:solidFill>
                          <a:effectLst/>
                          <a:latin typeface="BIZ UDゴシック" panose="020B0400000000000000" pitchFamily="49" charset="-128"/>
                          <a:ea typeface="BIZ UDゴシック" panose="020B0400000000000000" pitchFamily="49" charset="-128"/>
                        </a:rPr>
                        <a:t>2012</a:t>
                      </a:r>
                      <a:r>
                        <a:rPr lang="ja-JP" altLang="en-US" sz="1000" b="1" i="0" u="none" strike="noStrike" dirty="0">
                          <a:solidFill>
                            <a:srgbClr val="FFFFFF"/>
                          </a:solidFill>
                          <a:effectLst/>
                          <a:latin typeface="BIZ UDゴシック" panose="020B0400000000000000" pitchFamily="49" charset="-128"/>
                          <a:ea typeface="BIZ UDゴシック" panose="020B0400000000000000" pitchFamily="49" charset="-128"/>
                        </a:rPr>
                        <a:t>～</a:t>
                      </a:r>
                      <a:r>
                        <a:rPr lang="en-US" altLang="ja-JP" sz="1000" b="1" i="0" u="none" strike="noStrike" dirty="0">
                          <a:solidFill>
                            <a:srgbClr val="FFFFFF"/>
                          </a:solidFill>
                          <a:effectLst/>
                          <a:latin typeface="BIZ UDゴシック" panose="020B0400000000000000" pitchFamily="49" charset="-128"/>
                          <a:ea typeface="BIZ UDゴシック" panose="020B0400000000000000" pitchFamily="49" charset="-128"/>
                        </a:rPr>
                        <a:t>2014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95959"/>
                    </a:solidFill>
                  </a:tcPr>
                </a:tc>
                <a:tc>
                  <a:txBody>
                    <a:bodyPr/>
                    <a:lstStyle/>
                    <a:p>
                      <a:pPr algn="ctr" fontAlgn="ctr"/>
                      <a:r>
                        <a:rPr lang="en-US" altLang="ja-JP" sz="1000" b="1" i="0" u="none" strike="noStrike">
                          <a:solidFill>
                            <a:srgbClr val="FFFFFF"/>
                          </a:solidFill>
                          <a:effectLst/>
                          <a:latin typeface="BIZ UDゴシック" panose="020B0400000000000000" pitchFamily="49" charset="-128"/>
                          <a:ea typeface="BIZ UDゴシック" panose="020B0400000000000000" pitchFamily="49" charset="-128"/>
                        </a:rPr>
                        <a:t>2015</a:t>
                      </a:r>
                      <a:r>
                        <a:rPr lang="ja-JP" altLang="en-US" sz="1000" b="1" i="0" u="none" strike="noStrike">
                          <a:solidFill>
                            <a:srgbClr val="FFFFFF"/>
                          </a:solidFill>
                          <a:effectLst/>
                          <a:latin typeface="BIZ UDゴシック" panose="020B0400000000000000" pitchFamily="49" charset="-128"/>
                          <a:ea typeface="BIZ UDゴシック" panose="020B0400000000000000" pitchFamily="49" charset="-128"/>
                        </a:rPr>
                        <a:t>～</a:t>
                      </a:r>
                      <a:r>
                        <a:rPr lang="en-US" altLang="ja-JP" sz="1000" b="1" i="0" u="none" strike="noStrike">
                          <a:solidFill>
                            <a:srgbClr val="FFFFFF"/>
                          </a:solidFill>
                          <a:effectLst/>
                          <a:latin typeface="BIZ UDゴシック" panose="020B0400000000000000" pitchFamily="49" charset="-128"/>
                          <a:ea typeface="BIZ UDゴシック" panose="020B0400000000000000" pitchFamily="49" charset="-128"/>
                        </a:rPr>
                        <a:t>2018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95959"/>
                    </a:solidFill>
                  </a:tcPr>
                </a:tc>
                <a:tc>
                  <a:txBody>
                    <a:bodyPr/>
                    <a:lstStyle/>
                    <a:p>
                      <a:pPr algn="ctr" fontAlgn="ctr"/>
                      <a:r>
                        <a:rPr lang="en-US" altLang="ja-JP" sz="1000" b="1" i="0" u="none" strike="noStrike">
                          <a:solidFill>
                            <a:srgbClr val="FFFFFF"/>
                          </a:solidFill>
                          <a:effectLst/>
                          <a:latin typeface="BIZ UDゴシック" panose="020B0400000000000000" pitchFamily="49" charset="-128"/>
                          <a:ea typeface="BIZ UDゴシック" panose="020B0400000000000000" pitchFamily="49" charset="-128"/>
                        </a:rPr>
                        <a:t>2019</a:t>
                      </a:r>
                      <a:r>
                        <a:rPr lang="ja-JP" altLang="en-US" sz="1000" b="1" i="0" u="none" strike="noStrike">
                          <a:solidFill>
                            <a:srgbClr val="FFFFFF"/>
                          </a:solidFill>
                          <a:effectLst/>
                          <a:latin typeface="BIZ UDゴシック" panose="020B0400000000000000" pitchFamily="49" charset="-128"/>
                          <a:ea typeface="BIZ UDゴシック" panose="020B0400000000000000" pitchFamily="49" charset="-128"/>
                        </a:rPr>
                        <a:t>～</a:t>
                      </a:r>
                      <a:r>
                        <a:rPr lang="en-US" altLang="ja-JP" sz="1000" b="1" i="0" u="none" strike="noStrike">
                          <a:solidFill>
                            <a:srgbClr val="FFFFFF"/>
                          </a:solidFill>
                          <a:effectLst/>
                          <a:latin typeface="BIZ UDゴシック" panose="020B0400000000000000" pitchFamily="49" charset="-128"/>
                          <a:ea typeface="BIZ UDゴシック" panose="020B0400000000000000" pitchFamily="49" charset="-128"/>
                        </a:rPr>
                        <a:t>2022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95959"/>
                    </a:solidFill>
                  </a:tcPr>
                </a:tc>
                <a:extLst>
                  <a:ext uri="{0D108BD9-81ED-4DB2-BD59-A6C34878D82A}">
                    <a16:rowId xmlns:a16="http://schemas.microsoft.com/office/drawing/2014/main" val="1887665917"/>
                  </a:ext>
                </a:extLst>
              </a:tr>
              <a:tr h="3047745">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経営形態の見直し</a:t>
                      </a:r>
                    </a:p>
                    <a:p>
                      <a:pPr algn="l" fontAlgn="t"/>
                      <a:endPar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zh-TW" altLang="en-US" sz="1000" b="1" i="0" u="none" strike="noStrike" dirty="0">
                          <a:solidFill>
                            <a:schemeClr val="tx1"/>
                          </a:solidFill>
                          <a:effectLst/>
                          <a:latin typeface="BIZ UDゴシック" panose="020B0400000000000000" pitchFamily="49" charset="-128"/>
                          <a:ea typeface="BIZ UDゴシック" panose="020B0400000000000000" pitchFamily="49" charset="-128"/>
                        </a:rPr>
                        <a:t>地独法人化</a:t>
                      </a:r>
                      <a:br>
                        <a:rPr lang="zh-TW" altLang="en-US" sz="1000" b="1" i="0" u="none" strike="noStrike" dirty="0">
                          <a:solidFill>
                            <a:schemeClr val="tx1"/>
                          </a:solidFill>
                          <a:effectLst/>
                          <a:latin typeface="BIZ UDゴシック" panose="020B0400000000000000" pitchFamily="49" charset="-128"/>
                          <a:ea typeface="BIZ UDゴシック" panose="020B0400000000000000" pitchFamily="49" charset="-128"/>
                        </a:rPr>
                      </a:br>
                      <a:r>
                        <a:rPr lang="zh-TW"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①大学</a:t>
                      </a:r>
                      <a:br>
                        <a:rPr lang="zh-TW"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zh-TW"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②病院</a:t>
                      </a:r>
                      <a:br>
                        <a:rPr lang="zh-TW"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zh-TW"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③産業公設試</a:t>
                      </a:r>
                      <a:br>
                        <a:rPr lang="zh-TW"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zh-TW"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④衛生公設試</a:t>
                      </a:r>
                      <a:br>
                        <a:rPr lang="zh-TW"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zh-TW"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⑤農業公設試</a:t>
                      </a:r>
                      <a:br>
                        <a:rPr lang="zh-TW"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zh-TW"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⑥博物館</a:t>
                      </a:r>
                      <a:endParaRPr lang="en-US" altLang="zh-TW"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⑦動物園</a:t>
                      </a:r>
                      <a:endParaRPr lang="zh-TW" altLang="en-US" sz="1000" b="0" i="0" u="none" strike="noStrike" dirty="0">
                        <a:solidFill>
                          <a:schemeClr val="tx1"/>
                        </a:solidFill>
                        <a:effectLst/>
                        <a:latin typeface="BIZ UDゴシック" panose="020B0400000000000000" pitchFamily="49" charset="-128"/>
                        <a:ea typeface="BIZ UDゴシック" panose="020B0400000000000000" pitchFamily="49" charset="-128"/>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2012</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地独</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大阪府立産業技術総合研究所を設立（府）</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2012</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地独</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大阪府立環境農林水産総合研究所を設立（府）</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2014</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地独</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大阪市民病院機構を設立（市）</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2017</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／統合法人の「公立大学法人大阪」の定款が府議会、市会で可決（府・市）</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2017</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地独</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府立産業技術総合研究所と</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地独</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市立工業研究所を統合し、</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地独</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大阪産業技術研究所を設立（府・市）</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
                      </a:r>
                      <a:b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●2017</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 府の衛生部門（公衆衛生研究所</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と市の衛生部門を統合し、新たに</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地独</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大阪健康安全基盤研究所を設立（府・市）</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2019</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地独</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大阪市博物館</a:t>
                      </a: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機構を設立（市）</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2019</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／公立大学法人大阪を設立（府・市）</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2021</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地独</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天王寺動物園を設立（市）</a:t>
                      </a: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2021</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／大阪中之島美術館開館</a:t>
                      </a: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（市）</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2022</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／大阪公立大学を開学</a:t>
                      </a: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（府・市）</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35099468"/>
                  </a:ext>
                </a:extLst>
              </a:tr>
              <a:tr h="1088480">
                <a:tc rowSpan="2">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民とのパートナーシップ</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1" i="0" u="none" strike="noStrike" dirty="0">
                          <a:solidFill>
                            <a:schemeClr val="tx1"/>
                          </a:solidFill>
                          <a:effectLst/>
                          <a:latin typeface="BIZ UDゴシック" panose="020B0400000000000000" pitchFamily="49" charset="-128"/>
                          <a:ea typeface="BIZ UDゴシック" panose="020B0400000000000000" pitchFamily="49" charset="-128"/>
                        </a:rPr>
                        <a:t>大阪型民活</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①大阪城公園</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PMO</a:t>
                      </a:r>
                      <a:b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②</a:t>
                      </a:r>
                      <a:r>
                        <a:rPr lang="ja-JP" altLang="en-US" sz="1000" b="0" i="0" u="none" strike="noStrike" dirty="0" err="1">
                          <a:solidFill>
                            <a:schemeClr val="tx1"/>
                          </a:solidFill>
                          <a:effectLst/>
                          <a:latin typeface="BIZ UDゴシック" panose="020B0400000000000000" pitchFamily="49" charset="-128"/>
                          <a:ea typeface="BIZ UDゴシック" panose="020B0400000000000000" pitchFamily="49" charset="-128"/>
                        </a:rPr>
                        <a:t>てんしば</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➂難波宮跡公園</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endPar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2015</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／大阪城公園</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PMO</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事業導入（市）</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2015</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／天王寺公園エントランスエリア（愛称：「てんしば」）リニューアル（市）</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smtClean="0">
                          <a:solidFill>
                            <a:schemeClr val="tx1"/>
                          </a:solidFill>
                          <a:effectLst/>
                          <a:latin typeface="BIZ UDゴシック" panose="020B0400000000000000" pitchFamily="49" charset="-128"/>
                          <a:ea typeface="BIZ UDゴシック" panose="020B0400000000000000" pitchFamily="49" charset="-128"/>
                        </a:rPr>
                        <a:t>2022</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／難波宮跡公園</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Park-PFI</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事業者選定</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349526189"/>
                  </a:ext>
                </a:extLst>
              </a:tr>
              <a:tr h="1306176">
                <a:tc vMerge="1">
                  <a:txBody>
                    <a:bodyPr/>
                    <a:lstStyle/>
                    <a:p>
                      <a:endParaRPr kumimoji="1" lang="ja-JP" altLang="en-US"/>
                    </a:p>
                  </a:txBody>
                  <a:tcPr/>
                </a:tc>
                <a:tc>
                  <a:txBody>
                    <a:bodyPr/>
                    <a:lstStyle/>
                    <a:p>
                      <a:pPr algn="l" fontAlgn="t"/>
                      <a:r>
                        <a:rPr lang="ja-JP" altLang="en-US" sz="1000" b="1" i="0" u="none" strike="noStrike" dirty="0">
                          <a:solidFill>
                            <a:schemeClr val="tx1"/>
                          </a:solidFill>
                          <a:effectLst/>
                          <a:latin typeface="BIZ UDゴシック" panose="020B0400000000000000" pitchFamily="49" charset="-128"/>
                          <a:ea typeface="BIZ UDゴシック" panose="020B0400000000000000" pitchFamily="49" charset="-128"/>
                        </a:rPr>
                        <a:t>公民連携</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①公民戦略連携デスク</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②包括連携協定</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③マーケットサウンディング</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2009</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／企業との包括連携協定を開始（府）</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2012</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／サウンディング型市場調査を開始（市）</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2015</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／公民戦略連携デスク設置（府）</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2017</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／サウンディング型市場調査を開始（府）</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
                      </a:r>
                      <a:b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●2017</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／企業等との連携窓口の一元化（市）</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473160075"/>
                  </a:ext>
                </a:extLst>
              </a:tr>
            </a:tbl>
          </a:graphicData>
        </a:graphic>
      </p:graphicFrame>
      <p:sp>
        <p:nvSpPr>
          <p:cNvPr id="12" name="テキスト ボックス 11"/>
          <p:cNvSpPr txBox="1"/>
          <p:nvPr/>
        </p:nvSpPr>
        <p:spPr>
          <a:xfrm>
            <a:off x="6476085" y="309585"/>
            <a:ext cx="2608406"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凡例：〇着手　◎進行中　●実施済み</a:t>
            </a:r>
            <a:endParaRPr kumimoji="1" lang="en-US" altLang="ja-JP"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2" name="角丸四角形 19">
            <a:extLst>
              <a:ext uri="{FF2B5EF4-FFF2-40B4-BE49-F238E27FC236}">
                <a16:creationId xmlns:a16="http://schemas.microsoft.com/office/drawing/2014/main" id="{264A6B86-9F99-373E-4414-A04BE6FFCE16}"/>
              </a:ext>
            </a:extLst>
          </p:cNvPr>
          <p:cNvSpPr/>
          <p:nvPr/>
        </p:nvSpPr>
        <p:spPr>
          <a:xfrm>
            <a:off x="144000" y="72000"/>
            <a:ext cx="5184000" cy="432000"/>
          </a:xfrm>
          <a:prstGeom prst="roundRect">
            <a:avLst/>
          </a:prstGeom>
          <a:solidFill>
            <a:srgbClr val="33CC33">
              <a:lumMod val="60000"/>
              <a:lumOff val="40000"/>
            </a:srgbClr>
          </a:solidFill>
          <a:ln w="19050" cap="flat" cmpd="sng" algn="ctr">
            <a:solidFill>
              <a:sysClr val="window" lastClr="FFFFFF"/>
            </a:solidFill>
            <a:prstDash val="solid"/>
            <a:miter lim="800000"/>
          </a:ln>
          <a:effectLst>
            <a:innerShdw blurRad="63500" dist="50800" dir="2700000">
              <a:prstClr val="black">
                <a:alpha val="50000"/>
              </a:prstClr>
            </a:innerShdw>
          </a:effectLst>
        </p:spPr>
        <p:txBody>
          <a:bodyPr lIns="108000" tIns="36000" rIns="36000" bIns="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18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【HOW</a:t>
            </a:r>
            <a:r>
              <a:rPr kumimoji="0" lang="ja-JP" altLang="en-US" sz="18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２</a:t>
            </a:r>
            <a:r>
              <a:rPr kumimoji="0" lang="en-US" altLang="ja-JP" sz="18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0" lang="ja-JP" altLang="en-US" sz="18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民間との協業多様化②  </a:t>
            </a:r>
            <a:r>
              <a:rPr kumimoji="0" lang="en-US" altLang="ja-JP" sz="18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0" lang="ja-JP" altLang="en-US" sz="18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年表一覧</a:t>
            </a:r>
            <a:r>
              <a:rPr kumimoji="0" lang="en-US" altLang="ja-JP" sz="18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endParaRPr kumimoji="0" lang="ja-JP" altLang="en-US" sz="18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7" name="スライド番号プレースホルダー 3"/>
          <p:cNvSpPr txBox="1">
            <a:spLocks/>
          </p:cNvSpPr>
          <p:nvPr/>
        </p:nvSpPr>
        <p:spPr>
          <a:xfrm>
            <a:off x="8640000" y="6552000"/>
            <a:ext cx="432000" cy="288000"/>
          </a:xfrm>
          <a:prstGeom prst="rect">
            <a:avLst/>
          </a:prstGeom>
        </p:spPr>
        <p:txBody>
          <a:bodyPr vert="horz" lIns="36000" tIns="36000" rIns="36000" bIns="36000" rtlCol="0" anchor="ctr"/>
          <a:lstStyle>
            <a:defPPr>
              <a:defRPr lang="ja-JP"/>
            </a:defPPr>
            <a:lvl1pPr marL="0" algn="r" defTabSz="914400" rtl="0" eaLnBrk="1" latinLnBrk="0" hangingPunct="1">
              <a:defRPr kumimoji="1" sz="14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138CA411-231B-42B9-AF63-97A64194AA60}" type="slidenum">
              <a:rPr lang="ja-JP" altLang="en-US" smtClean="0"/>
              <a:pPr/>
              <a:t>116</a:t>
            </a:fld>
            <a:endParaRPr lang="ja-JP" altLang="en-US" dirty="0"/>
          </a:p>
        </p:txBody>
      </p:sp>
    </p:spTree>
    <p:extLst>
      <p:ext uri="{BB962C8B-B14F-4D97-AF65-F5344CB8AC3E}">
        <p14:creationId xmlns:p14="http://schemas.microsoft.com/office/powerpoint/2010/main" val="343037007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線コネクタ 5"/>
          <p:cNvCxnSpPr/>
          <p:nvPr/>
        </p:nvCxnSpPr>
        <p:spPr>
          <a:xfrm>
            <a:off x="196398" y="615109"/>
            <a:ext cx="882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直線コネクタ 8"/>
          <p:cNvCxnSpPr/>
          <p:nvPr/>
        </p:nvCxnSpPr>
        <p:spPr>
          <a:xfrm flipV="1">
            <a:off x="165500" y="1094342"/>
            <a:ext cx="8893026" cy="1935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テキスト ボックス 28">
            <a:extLst>
              <a:ext uri="{FF2B5EF4-FFF2-40B4-BE49-F238E27FC236}">
                <a16:creationId xmlns:a16="http://schemas.microsoft.com/office/drawing/2014/main" id="{BA4DA3D3-8136-4F80-A721-FAF45CFEA281}"/>
              </a:ext>
            </a:extLst>
          </p:cNvPr>
          <p:cNvSpPr txBox="1"/>
          <p:nvPr/>
        </p:nvSpPr>
        <p:spPr>
          <a:xfrm>
            <a:off x="171618" y="725010"/>
            <a:ext cx="88200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■民営化・地独法人化により、最適な担い手が公共サービスを提供するスキームを推進。</a:t>
            </a:r>
            <a:endParaRPr kumimoji="1" lang="en-US" altLang="ja-JP" sz="1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13" name="角丸四角形 12"/>
          <p:cNvSpPr/>
          <p:nvPr/>
        </p:nvSpPr>
        <p:spPr>
          <a:xfrm>
            <a:off x="132520" y="1209176"/>
            <a:ext cx="4320000" cy="324000"/>
          </a:xfrm>
          <a:prstGeom prst="round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smtClean="0">
                <a:ln>
                  <a:noFill/>
                </a:ln>
                <a:solidFill>
                  <a:prstClr val="white"/>
                </a:solidFill>
                <a:effectLst/>
                <a:uLnTx/>
                <a:uFillTx/>
                <a:latin typeface="BIZ UDPゴシック" panose="020B0400000000000000" pitchFamily="50" charset="-128"/>
                <a:ea typeface="BIZ UDPゴシック" panose="020B0400000000000000" pitchFamily="50" charset="-128"/>
              </a:rPr>
              <a:t>民営化</a:t>
            </a:r>
            <a:endParaRPr kumimoji="1" lang="ja-JP" altLang="en-US" sz="16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endParaRPr>
          </a:p>
        </p:txBody>
      </p:sp>
      <p:sp>
        <p:nvSpPr>
          <p:cNvPr id="26" name="角丸四角形 25"/>
          <p:cNvSpPr/>
          <p:nvPr/>
        </p:nvSpPr>
        <p:spPr>
          <a:xfrm>
            <a:off x="144000" y="72000"/>
            <a:ext cx="7920000" cy="432000"/>
          </a:xfrm>
          <a:prstGeom prst="roundRect">
            <a:avLst/>
          </a:prstGeom>
          <a:solidFill>
            <a:schemeClr val="accent4">
              <a:lumMod val="60000"/>
              <a:lumOff val="40000"/>
            </a:schemeClr>
          </a:solidFill>
          <a:effectLst>
            <a:innerShdw blurRad="63500" dist="50800" dir="2700000">
              <a:prstClr val="black">
                <a:alpha val="50000"/>
              </a:prstClr>
            </a:innerShdw>
          </a:effectLst>
        </p:spPr>
        <p:style>
          <a:lnRef idx="3">
            <a:schemeClr val="lt1"/>
          </a:lnRef>
          <a:fillRef idx="1">
            <a:schemeClr val="accent4"/>
          </a:fillRef>
          <a:effectRef idx="1">
            <a:schemeClr val="accent4"/>
          </a:effectRef>
          <a:fontRef idx="minor">
            <a:schemeClr val="lt1"/>
          </a:fontRef>
        </p:style>
        <p:txBody>
          <a:bodyPr lIns="108000" tIns="36000" rIns="36000" bIns="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en-US" altLang="ja-JP" sz="18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HOW</a:t>
            </a:r>
            <a:r>
              <a:rPr kumimoji="1" lang="ja-JP" altLang="en-US" sz="18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２</a:t>
            </a:r>
            <a:r>
              <a:rPr kumimoji="1" lang="ja-JP" altLang="en-US" sz="1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8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①</a:t>
            </a:r>
            <a:r>
              <a:rPr kumimoji="1" lang="en-US" altLang="ja-JP" sz="18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民間との協業多様化</a:t>
            </a:r>
            <a:r>
              <a:rPr kumimoji="1" lang="ja-JP" altLang="en-US" sz="18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／経営形態の見直し（民営化・独法化）</a:t>
            </a:r>
            <a:endParaRPr kumimoji="1" lang="ja-JP" altLang="en-US" sz="1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20" name="角丸四角形 19"/>
          <p:cNvSpPr/>
          <p:nvPr/>
        </p:nvSpPr>
        <p:spPr>
          <a:xfrm>
            <a:off x="4671618" y="1202844"/>
            <a:ext cx="4320000" cy="324000"/>
          </a:xfrm>
          <a:prstGeom prst="round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smtClean="0">
                <a:ln>
                  <a:noFill/>
                </a:ln>
                <a:solidFill>
                  <a:prstClr val="white"/>
                </a:solidFill>
                <a:effectLst/>
                <a:uLnTx/>
                <a:uFillTx/>
                <a:latin typeface="BIZ UDPゴシック" panose="020B0400000000000000" pitchFamily="50" charset="-128"/>
                <a:ea typeface="BIZ UDPゴシック" panose="020B0400000000000000" pitchFamily="50" charset="-128"/>
              </a:rPr>
              <a:t>地独</a:t>
            </a:r>
            <a:r>
              <a:rPr kumimoji="1" lang="ja-JP" altLang="en-US" sz="16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rPr>
              <a:t>法人化</a:t>
            </a:r>
          </a:p>
        </p:txBody>
      </p:sp>
      <p:sp>
        <p:nvSpPr>
          <p:cNvPr id="2" name="正方形/長方形 1"/>
          <p:cNvSpPr/>
          <p:nvPr/>
        </p:nvSpPr>
        <p:spPr>
          <a:xfrm>
            <a:off x="196398" y="1628652"/>
            <a:ext cx="4256122" cy="5053301"/>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　●地下鉄</a:t>
            </a:r>
            <a:endParaRPr kumimoji="1" lang="en-US" altLang="ja-JP" sz="1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　●バス</a:t>
            </a:r>
            <a:endParaRPr kumimoji="1" lang="en-US" altLang="ja-JP" sz="1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　●水道</a:t>
            </a:r>
            <a:endParaRPr kumimoji="1" lang="en-US" altLang="ja-JP" sz="1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　●下水道</a:t>
            </a:r>
            <a:endParaRPr kumimoji="1" lang="en-US" altLang="ja-JP" sz="1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　●高速道路</a:t>
            </a:r>
            <a:endParaRPr kumimoji="1" lang="en-US" altLang="ja-JP" sz="1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　●泉北高速鉄道</a:t>
            </a:r>
            <a:endParaRPr kumimoji="1" lang="en-US" altLang="ja-JP" sz="1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3" name="角丸四角形 2"/>
          <p:cNvSpPr/>
          <p:nvPr/>
        </p:nvSpPr>
        <p:spPr>
          <a:xfrm>
            <a:off x="2106374" y="2157918"/>
            <a:ext cx="1039906" cy="438834"/>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事業譲渡</a:t>
            </a:r>
            <a:endParaRPr kumimoji="1" lang="ja-JP" altLang="en-US"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11" name="角丸四角形 10"/>
          <p:cNvSpPr/>
          <p:nvPr/>
        </p:nvSpPr>
        <p:spPr>
          <a:xfrm>
            <a:off x="2106374" y="2704019"/>
            <a:ext cx="1039906" cy="438834"/>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事業譲渡</a:t>
            </a:r>
            <a:endParaRPr kumimoji="1" lang="ja-JP" altLang="en-US"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14" name="角丸四角形 13"/>
          <p:cNvSpPr/>
          <p:nvPr/>
        </p:nvSpPr>
        <p:spPr>
          <a:xfrm>
            <a:off x="2106374" y="3794762"/>
            <a:ext cx="1039906" cy="438834"/>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コンセッション</a:t>
            </a:r>
            <a:endParaRPr kumimoji="1" lang="en-US" altLang="ja-JP" sz="10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0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検討中</a:t>
            </a:r>
            <a:endParaRPr kumimoji="1" lang="ja-JP" altLang="en-US"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16" name="角丸四角形 15"/>
          <p:cNvSpPr/>
          <p:nvPr/>
        </p:nvSpPr>
        <p:spPr>
          <a:xfrm>
            <a:off x="2106374" y="4898770"/>
            <a:ext cx="1039906" cy="438834"/>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事業譲渡</a:t>
            </a:r>
            <a:endParaRPr kumimoji="1" lang="ja-JP" altLang="en-US"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17" name="角丸四角形 16"/>
          <p:cNvSpPr/>
          <p:nvPr/>
        </p:nvSpPr>
        <p:spPr>
          <a:xfrm>
            <a:off x="2106374" y="5422962"/>
            <a:ext cx="1039906" cy="438834"/>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事業譲渡</a:t>
            </a:r>
            <a:endParaRPr kumimoji="1" lang="ja-JP" altLang="en-US"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18" name="角丸四角形 17"/>
          <p:cNvSpPr/>
          <p:nvPr/>
        </p:nvSpPr>
        <p:spPr>
          <a:xfrm>
            <a:off x="3219328" y="3794762"/>
            <a:ext cx="1039906" cy="438834"/>
          </a:xfrm>
          <a:prstGeom prst="roundRect">
            <a:avLst/>
          </a:prstGeom>
          <a:solidFill>
            <a:schemeClr val="accent6">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包括</a:t>
            </a:r>
            <a:r>
              <a:rPr kumimoji="1" lang="ja-JP" altLang="en-US" sz="14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委託</a:t>
            </a:r>
            <a:endParaRPr kumimoji="1" lang="ja-JP" altLang="en-US"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19" name="正方形/長方形 18"/>
          <p:cNvSpPr/>
          <p:nvPr/>
        </p:nvSpPr>
        <p:spPr>
          <a:xfrm>
            <a:off x="4673171" y="1626180"/>
            <a:ext cx="4256122" cy="5053301"/>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smtClean="0">
              <a:ln>
                <a:noFill/>
              </a:ln>
              <a:solidFill>
                <a:schemeClr val="tx1"/>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ts val="1500"/>
              </a:lnSpc>
              <a:spcBef>
                <a:spcPts val="0"/>
              </a:spcBef>
              <a:spcAft>
                <a:spcPts val="0"/>
              </a:spcAft>
              <a:buClrTx/>
              <a:buSzTx/>
              <a:buFontTx/>
              <a:buNone/>
              <a:tabLst/>
              <a:defRPr/>
            </a:pPr>
            <a:endParaRPr kumimoji="1" lang="en-US" altLang="ja-JP" sz="1800" b="0" i="0" u="none" strike="noStrike" kern="1200" cap="none" spc="0" normalizeH="0" baseline="0" noProof="0" dirty="0" smtClean="0">
              <a:ln>
                <a:noFill/>
              </a:ln>
              <a:solidFill>
                <a:schemeClr val="tx1"/>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smtClean="0">
                <a:ln>
                  <a:noFill/>
                </a:ln>
                <a:solidFill>
                  <a:schemeClr val="tx1"/>
                </a:solidFill>
                <a:effectLst/>
                <a:uLnTx/>
                <a:uFillTx/>
                <a:latin typeface="ＭＳ Ｐゴシック" panose="020B0600070205080204" pitchFamily="50" charset="-128"/>
                <a:ea typeface="ＭＳ Ｐゴシック" panose="020B0600070205080204" pitchFamily="50" charset="-128"/>
                <a:cs typeface="+mn-cs"/>
              </a:rPr>
              <a:t>　●</a:t>
            </a:r>
            <a:r>
              <a:rPr kumimoji="1" lang="ja-JP" altLang="en-US" sz="18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公立</a:t>
            </a:r>
            <a:r>
              <a:rPr kumimoji="1" lang="ja-JP" altLang="en-US" sz="18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大学法人大阪</a:t>
            </a:r>
            <a:endParaRPr kumimoji="1" lang="en-US" altLang="ja-JP" sz="18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ts val="1200"/>
              </a:lnSpc>
              <a:spcBef>
                <a:spcPts val="0"/>
              </a:spcBef>
              <a:spcAft>
                <a:spcPts val="0"/>
              </a:spcAft>
              <a:buClrTx/>
              <a:buSzTx/>
              <a:buFontTx/>
              <a:buNone/>
              <a:tabLst/>
              <a:defRPr/>
            </a:pPr>
            <a:endParaRPr kumimoji="1" lang="en-US" altLang="ja-JP" sz="18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　●大阪産業技術研究所</a:t>
            </a:r>
            <a:endParaRPr kumimoji="1" lang="en-US" altLang="ja-JP" sz="18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ts val="12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　●</a:t>
            </a:r>
            <a:r>
              <a:rPr kumimoji="1" lang="ja-JP" altLang="en-US" sz="18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大阪</a:t>
            </a:r>
            <a:r>
              <a:rPr kumimoji="1" lang="ja-JP" altLang="en-US" sz="18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健康安全基盤研究所</a:t>
            </a:r>
            <a:endParaRPr kumimoji="1" lang="en-US" altLang="ja-JP" sz="18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ts val="3000"/>
              </a:lnSpc>
              <a:spcBef>
                <a:spcPts val="0"/>
              </a:spcBef>
              <a:spcAft>
                <a:spcPts val="0"/>
              </a:spcAft>
              <a:buClrTx/>
              <a:buSzTx/>
              <a:buFontTx/>
              <a:buNone/>
              <a:tabLst/>
              <a:defRPr/>
            </a:pPr>
            <a:r>
              <a:rPr kumimoji="1" lang="ja-JP" altLang="en-US" sz="18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　</a:t>
            </a:r>
            <a:endParaRPr kumimoji="1" lang="en-US" altLang="ja-JP" sz="18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　</a:t>
            </a:r>
            <a:r>
              <a:rPr kumimoji="1" lang="ja-JP" altLang="en-US" sz="18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●大阪市民病院機構</a:t>
            </a:r>
            <a:endParaRPr kumimoji="1" lang="en-US" altLang="ja-JP" sz="18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ts val="1200"/>
              </a:lnSpc>
              <a:spcBef>
                <a:spcPts val="0"/>
              </a:spcBef>
              <a:spcAft>
                <a:spcPts val="0"/>
              </a:spcAft>
              <a:buClrTx/>
              <a:buSzTx/>
              <a:buFontTx/>
              <a:buNone/>
              <a:tabLst/>
              <a:defRPr/>
            </a:pPr>
            <a:r>
              <a:rPr kumimoji="1" lang="ja-JP" altLang="en-US" sz="18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　</a:t>
            </a:r>
            <a:endParaRPr kumimoji="1" lang="en-US" altLang="ja-JP" sz="18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　</a:t>
            </a:r>
            <a:r>
              <a:rPr kumimoji="1" lang="ja-JP" altLang="en-US" sz="18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●大阪市博物館機構</a:t>
            </a:r>
            <a:endParaRPr kumimoji="1" lang="en-US" altLang="ja-JP" sz="18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0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lvl="0">
              <a:defRPr/>
            </a:pPr>
            <a:r>
              <a:rPr lang="ja-JP" altLang="en-US" dirty="0" smtClean="0">
                <a:solidFill>
                  <a:schemeClr val="tx1"/>
                </a:solidFill>
                <a:latin typeface="BIZ UDPゴシック" panose="020B0400000000000000" pitchFamily="50" charset="-128"/>
                <a:ea typeface="BIZ UDPゴシック" panose="020B0400000000000000" pitchFamily="50" charset="-128"/>
              </a:rPr>
              <a:t>　</a:t>
            </a:r>
            <a:r>
              <a:rPr lang="zh-TW" altLang="en-US" dirty="0" smtClean="0">
                <a:solidFill>
                  <a:schemeClr val="tx1"/>
                </a:solidFill>
                <a:latin typeface="BIZ UDPゴシック" panose="020B0400000000000000" pitchFamily="50" charset="-128"/>
                <a:ea typeface="BIZ UDPゴシック" panose="020B0400000000000000" pitchFamily="50" charset="-128"/>
              </a:rPr>
              <a:t>●</a:t>
            </a:r>
            <a:r>
              <a:rPr lang="zh-TW" altLang="en-US" dirty="0">
                <a:solidFill>
                  <a:schemeClr val="tx1"/>
                </a:solidFill>
                <a:latin typeface="BIZ UDPゴシック" panose="020B0400000000000000" pitchFamily="50" charset="-128"/>
                <a:ea typeface="BIZ UDPゴシック" panose="020B0400000000000000" pitchFamily="50" charset="-128"/>
              </a:rPr>
              <a:t>天王寺動物園</a:t>
            </a:r>
            <a:endParaRPr kumimoji="1" lang="en-US" altLang="ja-JP" sz="18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ts val="33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　</a:t>
            </a:r>
            <a:r>
              <a:rPr kumimoji="1" lang="ja-JP" altLang="en-US" sz="18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8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大阪</a:t>
            </a:r>
            <a:r>
              <a:rPr kumimoji="1" lang="ja-JP" altLang="en-US" sz="18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府立病院機構</a:t>
            </a:r>
            <a:endParaRPr kumimoji="1" lang="en-US" altLang="ja-JP" sz="18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ts val="1200"/>
              </a:lnSpc>
              <a:spcBef>
                <a:spcPts val="0"/>
              </a:spcBef>
              <a:spcAft>
                <a:spcPts val="0"/>
              </a:spcAft>
              <a:buClrTx/>
              <a:buSzTx/>
              <a:buFontTx/>
              <a:buNone/>
              <a:tabLst/>
              <a:defRPr/>
            </a:pPr>
            <a:endParaRPr kumimoji="1" lang="en-US" altLang="ja-JP" sz="18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　●</a:t>
            </a:r>
            <a:r>
              <a:rPr kumimoji="1" lang="ja-JP" altLang="en-US" sz="18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大阪</a:t>
            </a:r>
            <a:r>
              <a:rPr kumimoji="1" lang="ja-JP" altLang="en-US" sz="18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府立環境農林水産総合研究所</a:t>
            </a:r>
            <a:endParaRPr kumimoji="1" lang="en-US" altLang="ja-JP" sz="18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p:txBody>
      </p:sp>
      <p:cxnSp>
        <p:nvCxnSpPr>
          <p:cNvPr id="7" name="直線コネクタ 6"/>
          <p:cNvCxnSpPr/>
          <p:nvPr/>
        </p:nvCxnSpPr>
        <p:spPr>
          <a:xfrm>
            <a:off x="4544741" y="1202844"/>
            <a:ext cx="0" cy="537730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角丸四角形 7"/>
          <p:cNvSpPr/>
          <p:nvPr/>
        </p:nvSpPr>
        <p:spPr>
          <a:xfrm>
            <a:off x="309966" y="1676536"/>
            <a:ext cx="4020697" cy="324000"/>
          </a:xfrm>
          <a:prstGeom prst="roundRect">
            <a:avLst/>
          </a:prstGeom>
          <a:solidFill>
            <a:schemeClr val="bg1">
              <a:lumMod val="85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大阪市</a:t>
            </a:r>
            <a:endParaRPr kumimoji="1" lang="ja-JP" altLang="en-US" sz="16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22" name="角丸四角形 21"/>
          <p:cNvSpPr/>
          <p:nvPr/>
        </p:nvSpPr>
        <p:spPr>
          <a:xfrm>
            <a:off x="307262" y="4404183"/>
            <a:ext cx="4020697" cy="324000"/>
          </a:xfrm>
          <a:prstGeom prst="roundRect">
            <a:avLst/>
          </a:prstGeom>
          <a:solidFill>
            <a:schemeClr val="bg1">
              <a:lumMod val="85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大阪府</a:t>
            </a:r>
            <a:endPar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3" name="角丸四角形 22"/>
          <p:cNvSpPr/>
          <p:nvPr/>
        </p:nvSpPr>
        <p:spPr>
          <a:xfrm>
            <a:off x="4821269" y="1676536"/>
            <a:ext cx="4020697" cy="324000"/>
          </a:xfrm>
          <a:prstGeom prst="roundRect">
            <a:avLst/>
          </a:prstGeom>
          <a:solidFill>
            <a:schemeClr val="bg1">
              <a:lumMod val="85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府市統合</a:t>
            </a:r>
            <a:endParaRPr kumimoji="1" lang="ja-JP" altLang="en-US" sz="16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24" name="角丸四角形 23"/>
          <p:cNvSpPr/>
          <p:nvPr/>
        </p:nvSpPr>
        <p:spPr>
          <a:xfrm>
            <a:off x="4821269" y="3488773"/>
            <a:ext cx="4020697" cy="324000"/>
          </a:xfrm>
          <a:prstGeom prst="roundRect">
            <a:avLst/>
          </a:prstGeom>
          <a:solidFill>
            <a:schemeClr val="bg1">
              <a:lumMod val="85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大阪市</a:t>
            </a:r>
            <a:endParaRPr kumimoji="1" lang="ja-JP" altLang="en-US" sz="16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25" name="角丸四角形 24"/>
          <p:cNvSpPr/>
          <p:nvPr/>
        </p:nvSpPr>
        <p:spPr>
          <a:xfrm>
            <a:off x="4821268" y="5267820"/>
            <a:ext cx="4020697" cy="324000"/>
          </a:xfrm>
          <a:prstGeom prst="roundRect">
            <a:avLst/>
          </a:prstGeom>
          <a:solidFill>
            <a:schemeClr val="bg1">
              <a:lumMod val="85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大阪府</a:t>
            </a:r>
            <a:endParaRPr kumimoji="1" lang="ja-JP" altLang="en-US" sz="16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27" name="スライド番号プレースホルダー 3"/>
          <p:cNvSpPr txBox="1">
            <a:spLocks/>
          </p:cNvSpPr>
          <p:nvPr/>
        </p:nvSpPr>
        <p:spPr>
          <a:xfrm>
            <a:off x="8640000" y="6552000"/>
            <a:ext cx="432000" cy="288000"/>
          </a:xfrm>
          <a:prstGeom prst="rect">
            <a:avLst/>
          </a:prstGeom>
        </p:spPr>
        <p:txBody>
          <a:bodyPr vert="horz" lIns="36000" tIns="36000" rIns="36000" bIns="36000" rtlCol="0" anchor="ctr"/>
          <a:lstStyle>
            <a:defPPr>
              <a:defRPr lang="ja-JP"/>
            </a:defPPr>
            <a:lvl1pPr marL="0" algn="r" defTabSz="914400" rtl="0" eaLnBrk="1" latinLnBrk="0" hangingPunct="1">
              <a:defRPr kumimoji="1" sz="14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t>117</a:t>
            </a:r>
            <a:endParaRPr lang="ja-JP" altLang="en-US" dirty="0"/>
          </a:p>
        </p:txBody>
      </p:sp>
      <p:sp>
        <p:nvSpPr>
          <p:cNvPr id="28" name="角丸四角形 27"/>
          <p:cNvSpPr/>
          <p:nvPr/>
        </p:nvSpPr>
        <p:spPr>
          <a:xfrm>
            <a:off x="2106374" y="3255805"/>
            <a:ext cx="1039906" cy="438834"/>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ts val="1000"/>
              </a:lnSpc>
              <a:spcBef>
                <a:spcPts val="0"/>
              </a:spcBef>
              <a:spcAft>
                <a:spcPts val="0"/>
              </a:spcAft>
              <a:buClrTx/>
              <a:buSzTx/>
              <a:buFontTx/>
              <a:buNone/>
              <a:tabLst/>
              <a:defRPr/>
            </a:pPr>
            <a:r>
              <a:rPr kumimoji="1" lang="ja-JP" altLang="en-US" sz="10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コンセッション</a:t>
            </a:r>
          </a:p>
          <a:p>
            <a:pPr marL="0" marR="0" lvl="0" indent="0" algn="ctr" defTabSz="914400" rtl="0" eaLnBrk="1" fontAlgn="auto" latinLnBrk="0" hangingPunct="1">
              <a:lnSpc>
                <a:spcPts val="1000"/>
              </a:lnSpc>
              <a:spcBef>
                <a:spcPts val="0"/>
              </a:spcBef>
              <a:spcAft>
                <a:spcPts val="0"/>
              </a:spcAft>
              <a:buClrTx/>
              <a:buSzTx/>
              <a:buFontTx/>
              <a:buNone/>
              <a:tabLst/>
              <a:defRPr/>
            </a:pPr>
            <a:r>
              <a:rPr kumimoji="1" lang="en-US" altLang="ja-JP" sz="10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0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従来型</a:t>
            </a:r>
            <a:r>
              <a:rPr kumimoji="1" lang="en-US" altLang="ja-JP" sz="10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PFI</a:t>
            </a:r>
            <a:r>
              <a:rPr kumimoji="1" lang="ja-JP" altLang="en-US" sz="10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を検討中</a:t>
            </a:r>
            <a:endParaRPr kumimoji="1" lang="ja-JP" altLang="en-US" sz="10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p:txBody>
      </p:sp>
      <p:sp>
        <p:nvSpPr>
          <p:cNvPr id="30" name="正方形/長方形 29"/>
          <p:cNvSpPr/>
          <p:nvPr/>
        </p:nvSpPr>
        <p:spPr>
          <a:xfrm>
            <a:off x="307262" y="6041027"/>
            <a:ext cx="2963820" cy="540000"/>
          </a:xfrm>
          <a:prstGeom prst="rect">
            <a:avLst/>
          </a:prstGeom>
          <a:ln>
            <a:solidFill>
              <a:schemeClr val="tx1"/>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r>
              <a:rPr lang="ja-JP" altLang="en-US" sz="800" dirty="0" smtClean="0">
                <a:latin typeface="BIZ UDPゴシック" panose="020B0400000000000000" pitchFamily="50" charset="-128"/>
                <a:ea typeface="BIZ UDPゴシック" panose="020B0400000000000000" pitchFamily="50" charset="-128"/>
              </a:rPr>
              <a:t>（</a:t>
            </a:r>
            <a:r>
              <a:rPr kumimoji="1" lang="ja-JP" altLang="en-US" sz="800" dirty="0" smtClean="0">
                <a:latin typeface="BIZ UDPゴシック" panose="020B0400000000000000" pitchFamily="50" charset="-128"/>
                <a:ea typeface="BIZ UDPゴシック" panose="020B0400000000000000" pitchFamily="50" charset="-128"/>
              </a:rPr>
              <a:t>注</a:t>
            </a:r>
            <a:r>
              <a:rPr lang="ja-JP" altLang="en-US" sz="800" dirty="0">
                <a:latin typeface="BIZ UDPゴシック" panose="020B0400000000000000" pitchFamily="50" charset="-128"/>
                <a:ea typeface="BIZ UDPゴシック" panose="020B0400000000000000" pitchFamily="50" charset="-128"/>
              </a:rPr>
              <a:t>）</a:t>
            </a:r>
            <a:r>
              <a:rPr kumimoji="1" lang="ja-JP" altLang="en-US" sz="800" dirty="0" smtClean="0">
                <a:latin typeface="BIZ UDPゴシック" panose="020B0400000000000000" pitchFamily="50" charset="-128"/>
                <a:ea typeface="BIZ UDPゴシック" panose="020B0400000000000000" pitchFamily="50" charset="-128"/>
              </a:rPr>
              <a:t>以下について、内容に誤りあり</a:t>
            </a:r>
            <a:endParaRPr kumimoji="1" lang="en-US" altLang="ja-JP" sz="800" dirty="0" smtClean="0">
              <a:latin typeface="BIZ UDPゴシック" panose="020B0400000000000000" pitchFamily="50" charset="-128"/>
              <a:ea typeface="BIZ UDPゴシック" panose="020B0400000000000000" pitchFamily="50" charset="-128"/>
            </a:endParaRPr>
          </a:p>
          <a:p>
            <a:r>
              <a:rPr lang="ja-JP" altLang="en-US" sz="800" dirty="0">
                <a:latin typeface="BIZ UDPゴシック" panose="020B0400000000000000" pitchFamily="50" charset="-128"/>
                <a:ea typeface="BIZ UDPゴシック" panose="020B0400000000000000" pitchFamily="50" charset="-128"/>
              </a:rPr>
              <a:t>　</a:t>
            </a:r>
            <a:r>
              <a:rPr lang="ja-JP" altLang="en-US" sz="800" dirty="0" smtClean="0">
                <a:latin typeface="BIZ UDPゴシック" panose="020B0400000000000000" pitchFamily="50" charset="-128"/>
                <a:ea typeface="BIZ UDPゴシック" panose="020B0400000000000000" pitchFamily="50" charset="-128"/>
              </a:rPr>
              <a:t>　</a:t>
            </a:r>
            <a:r>
              <a:rPr lang="ja-JP" altLang="en-US" sz="800" dirty="0">
                <a:latin typeface="BIZ UDPゴシック" panose="020B0400000000000000" pitchFamily="50" charset="-128"/>
                <a:ea typeface="BIZ UDPゴシック" panose="020B0400000000000000" pitchFamily="50" charset="-128"/>
              </a:rPr>
              <a:t>　</a:t>
            </a:r>
            <a:r>
              <a:rPr lang="ja-JP" altLang="en-US" sz="800" dirty="0" smtClean="0">
                <a:latin typeface="BIZ UDPゴシック" panose="020B0400000000000000" pitchFamily="50" charset="-128"/>
                <a:ea typeface="BIZ UDPゴシック" panose="020B0400000000000000" pitchFamily="50" charset="-128"/>
              </a:rPr>
              <a:t>「民営化」中、「水道」の経営形態の表記</a:t>
            </a:r>
            <a:endParaRPr lang="en-US" altLang="ja-JP" sz="800" dirty="0" smtClean="0">
              <a:latin typeface="BIZ UDPゴシック" panose="020B0400000000000000" pitchFamily="50" charset="-128"/>
              <a:ea typeface="BIZ UDPゴシック" panose="020B0400000000000000" pitchFamily="50" charset="-128"/>
            </a:endParaRPr>
          </a:p>
          <a:p>
            <a:r>
              <a:rPr lang="ja-JP" altLang="en-US" sz="800" dirty="0" smtClean="0">
                <a:latin typeface="BIZ UDPゴシック" panose="020B0400000000000000" pitchFamily="50" charset="-128"/>
                <a:ea typeface="BIZ UDPゴシック" panose="020B0400000000000000" pitchFamily="50" charset="-128"/>
              </a:rPr>
              <a:t>　　　</a:t>
            </a:r>
            <a:r>
              <a:rPr lang="en-US" altLang="ja-JP" sz="800" dirty="0" smtClean="0">
                <a:latin typeface="BIZ UDPゴシック" panose="020B0400000000000000" pitchFamily="50" charset="-128"/>
                <a:ea typeface="BIZ UDPゴシック" panose="020B0400000000000000" pitchFamily="50" charset="-128"/>
              </a:rPr>
              <a:t>【</a:t>
            </a:r>
            <a:r>
              <a:rPr lang="ja-JP" altLang="en-US" sz="800" dirty="0" smtClean="0">
                <a:latin typeface="BIZ UDPゴシック" panose="020B0400000000000000" pitchFamily="50" charset="-128"/>
                <a:ea typeface="BIZ UDPゴシック" panose="020B0400000000000000" pitchFamily="50" charset="-128"/>
              </a:rPr>
              <a:t>誤</a:t>
            </a:r>
            <a:r>
              <a:rPr lang="en-US" altLang="ja-JP" sz="800" dirty="0" smtClean="0">
                <a:latin typeface="BIZ UDPゴシック" panose="020B0400000000000000" pitchFamily="50" charset="-128"/>
                <a:ea typeface="BIZ UDPゴシック" panose="020B0400000000000000" pitchFamily="50" charset="-128"/>
              </a:rPr>
              <a:t>】</a:t>
            </a:r>
            <a:r>
              <a:rPr lang="ja-JP" altLang="en-US" sz="800" dirty="0" smtClean="0">
                <a:solidFill>
                  <a:schemeClr val="tx1"/>
                </a:solidFill>
                <a:latin typeface="BIZ UDPゴシック" panose="020B0400000000000000" pitchFamily="50" charset="-128"/>
                <a:ea typeface="BIZ UDPゴシック" panose="020B0400000000000000" pitchFamily="50" charset="-128"/>
              </a:rPr>
              <a:t>従来型</a:t>
            </a:r>
            <a:r>
              <a:rPr lang="en-US" altLang="ja-JP" sz="800" dirty="0">
                <a:solidFill>
                  <a:schemeClr val="tx1"/>
                </a:solidFill>
                <a:latin typeface="BIZ UDPゴシック" panose="020B0400000000000000" pitchFamily="50" charset="-128"/>
                <a:ea typeface="BIZ UDPゴシック" panose="020B0400000000000000" pitchFamily="50" charset="-128"/>
              </a:rPr>
              <a:t>PFI</a:t>
            </a:r>
            <a:r>
              <a:rPr lang="ja-JP" altLang="en-US" sz="800" dirty="0">
                <a:solidFill>
                  <a:schemeClr val="tx1"/>
                </a:solidFill>
                <a:latin typeface="BIZ UDPゴシック" panose="020B0400000000000000" pitchFamily="50" charset="-128"/>
                <a:ea typeface="BIZ UDPゴシック" panose="020B0400000000000000" pitchFamily="50" charset="-128"/>
              </a:rPr>
              <a:t>を</a:t>
            </a:r>
            <a:r>
              <a:rPr lang="ja-JP" altLang="en-US" sz="800" dirty="0" smtClean="0">
                <a:solidFill>
                  <a:schemeClr val="tx1"/>
                </a:solidFill>
                <a:latin typeface="BIZ UDPゴシック" panose="020B0400000000000000" pitchFamily="50" charset="-128"/>
                <a:ea typeface="BIZ UDPゴシック" panose="020B0400000000000000" pitchFamily="50" charset="-128"/>
              </a:rPr>
              <a:t>検討中</a:t>
            </a:r>
            <a:r>
              <a:rPr lang="ja-JP" altLang="en-US" sz="800" dirty="0">
                <a:latin typeface="BIZ UDPゴシック" panose="020B0400000000000000" pitchFamily="50" charset="-128"/>
                <a:ea typeface="BIZ UDPゴシック" panose="020B0400000000000000" pitchFamily="50" charset="-128"/>
              </a:rPr>
              <a:t>→</a:t>
            </a:r>
            <a:r>
              <a:rPr lang="en-US" altLang="ja-JP" sz="800" dirty="0" smtClean="0">
                <a:latin typeface="BIZ UDPゴシック" panose="020B0400000000000000" pitchFamily="50" charset="-128"/>
                <a:ea typeface="BIZ UDPゴシック" panose="020B0400000000000000" pitchFamily="50" charset="-128"/>
              </a:rPr>
              <a:t>【</a:t>
            </a:r>
            <a:r>
              <a:rPr lang="ja-JP" altLang="en-US" sz="800" dirty="0" smtClean="0">
                <a:latin typeface="BIZ UDPゴシック" panose="020B0400000000000000" pitchFamily="50" charset="-128"/>
                <a:ea typeface="BIZ UDPゴシック" panose="020B0400000000000000" pitchFamily="50" charset="-128"/>
              </a:rPr>
              <a:t>正</a:t>
            </a:r>
            <a:r>
              <a:rPr lang="en-US" altLang="ja-JP" sz="800" dirty="0" smtClean="0">
                <a:latin typeface="BIZ UDPゴシック" panose="020B0400000000000000" pitchFamily="50" charset="-128"/>
                <a:ea typeface="BIZ UDPゴシック" panose="020B0400000000000000" pitchFamily="50" charset="-128"/>
              </a:rPr>
              <a:t>】</a:t>
            </a:r>
            <a:r>
              <a:rPr lang="ja-JP" altLang="en-US" sz="800" dirty="0" smtClean="0">
                <a:solidFill>
                  <a:schemeClr val="tx1"/>
                </a:solidFill>
                <a:latin typeface="BIZ UDPゴシック" panose="020B0400000000000000" pitchFamily="50" charset="-128"/>
                <a:ea typeface="BIZ UDPゴシック" panose="020B0400000000000000" pitchFamily="50" charset="-128"/>
              </a:rPr>
              <a:t>導入見送り</a:t>
            </a:r>
            <a:endParaRPr lang="ja-JP" altLang="en-US" sz="800" dirty="0">
              <a:solidFill>
                <a:schemeClr val="tx1"/>
              </a:solidFill>
              <a:latin typeface="BIZ UDPゴシック" panose="020B0400000000000000" pitchFamily="50" charset="-128"/>
              <a:ea typeface="BIZ UDPゴシック" panose="020B0400000000000000" pitchFamily="50" charset="-128"/>
            </a:endParaRPr>
          </a:p>
        </p:txBody>
      </p:sp>
      <p:sp>
        <p:nvSpPr>
          <p:cNvPr id="31" name="正方形/長方形 30"/>
          <p:cNvSpPr/>
          <p:nvPr/>
        </p:nvSpPr>
        <p:spPr>
          <a:xfrm>
            <a:off x="3077233" y="3313380"/>
            <a:ext cx="434289" cy="296399"/>
          </a:xfrm>
          <a:prstGeom prst="rect">
            <a:avLst/>
          </a:prstGeom>
          <a:noFill/>
          <a:ln>
            <a:noFill/>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800" dirty="0" smtClean="0">
                <a:latin typeface="BIZ UDPゴシック" panose="020B0400000000000000" pitchFamily="50" charset="-128"/>
                <a:ea typeface="BIZ UDPゴシック" panose="020B0400000000000000" pitchFamily="50" charset="-128"/>
              </a:rPr>
              <a:t>（</a:t>
            </a:r>
            <a:r>
              <a:rPr kumimoji="1" lang="ja-JP" altLang="en-US" sz="800" dirty="0" smtClean="0">
                <a:latin typeface="BIZ UDPゴシック" panose="020B0400000000000000" pitchFamily="50" charset="-128"/>
                <a:ea typeface="BIZ UDPゴシック" panose="020B0400000000000000" pitchFamily="50" charset="-128"/>
              </a:rPr>
              <a:t>注</a:t>
            </a:r>
            <a:r>
              <a:rPr lang="ja-JP" altLang="en-US" sz="800" dirty="0" smtClean="0">
                <a:latin typeface="BIZ UDPゴシック" panose="020B0400000000000000" pitchFamily="50" charset="-128"/>
                <a:ea typeface="BIZ UDPゴシック" panose="020B0400000000000000" pitchFamily="50" charset="-128"/>
              </a:rPr>
              <a:t>）</a:t>
            </a:r>
            <a:endParaRPr lang="ja-JP" altLang="en-US" sz="800"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851642959"/>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線コネクタ 5"/>
          <p:cNvCxnSpPr/>
          <p:nvPr/>
        </p:nvCxnSpPr>
        <p:spPr>
          <a:xfrm>
            <a:off x="196398" y="653209"/>
            <a:ext cx="882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テキスト ボックス 42"/>
          <p:cNvSpPr txBox="1"/>
          <p:nvPr/>
        </p:nvSpPr>
        <p:spPr>
          <a:xfrm>
            <a:off x="59233" y="4173773"/>
            <a:ext cx="1855292" cy="307777"/>
          </a:xfrm>
          <a:prstGeom prst="rect">
            <a:avLst/>
          </a:prstGeom>
          <a:solidFill>
            <a:schemeClr val="tx1">
              <a:lumMod val="75000"/>
              <a:lumOff val="2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rPr>
              <a:t>民営化後</a:t>
            </a:r>
            <a:r>
              <a:rPr kumimoji="1" lang="ja-JP" altLang="en-US" sz="1400" b="1" i="0" u="none" strike="noStrike" kern="1200" cap="none" spc="0" normalizeH="0" baseline="0" noProof="0" dirty="0" smtClean="0">
                <a:ln>
                  <a:noFill/>
                </a:ln>
                <a:solidFill>
                  <a:prstClr val="white"/>
                </a:solidFill>
                <a:effectLst/>
                <a:uLnTx/>
                <a:uFillTx/>
                <a:latin typeface="BIZ UDPゴシック" panose="020B0400000000000000" pitchFamily="50" charset="-128"/>
                <a:ea typeface="BIZ UDPゴシック" panose="020B0400000000000000" pitchFamily="50" charset="-128"/>
              </a:rPr>
              <a:t>の主な取組</a:t>
            </a:r>
            <a:endParaRPr kumimoji="1" lang="en-US" altLang="ja-JP" sz="1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endParaRPr>
          </a:p>
        </p:txBody>
      </p:sp>
      <p:pic>
        <p:nvPicPr>
          <p:cNvPr id="61" name="図 60"/>
          <p:cNvPicPr>
            <a:picLocks noChangeAspect="1"/>
          </p:cNvPicPr>
          <p:nvPr/>
        </p:nvPicPr>
        <p:blipFill>
          <a:blip r:embed="rId2"/>
          <a:stretch>
            <a:fillRect/>
          </a:stretch>
        </p:blipFill>
        <p:spPr>
          <a:xfrm>
            <a:off x="1890428" y="1203618"/>
            <a:ext cx="1584293" cy="674283"/>
          </a:xfrm>
          <a:prstGeom prst="rect">
            <a:avLst/>
          </a:prstGeom>
        </p:spPr>
      </p:pic>
      <p:sp>
        <p:nvSpPr>
          <p:cNvPr id="65" name="正方形/長方形 64"/>
          <p:cNvSpPr/>
          <p:nvPr/>
        </p:nvSpPr>
        <p:spPr>
          <a:xfrm>
            <a:off x="54495" y="1405989"/>
            <a:ext cx="2007933"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＜経営形態の変遷＞</a:t>
            </a:r>
            <a:endParaRPr kumimoji="1" lang="en-US" altLang="ja-JP"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graphicFrame>
        <p:nvGraphicFramePr>
          <p:cNvPr id="67" name="表 66"/>
          <p:cNvGraphicFramePr>
            <a:graphicFrameLocks noGrp="1"/>
          </p:cNvGraphicFramePr>
          <p:nvPr>
            <p:extLst>
              <p:ext uri="{D42A27DB-BD31-4B8C-83A1-F6EECF244321}">
                <p14:modId xmlns:p14="http://schemas.microsoft.com/office/powerpoint/2010/main" val="2743116993"/>
              </p:ext>
            </p:extLst>
          </p:nvPr>
        </p:nvGraphicFramePr>
        <p:xfrm>
          <a:off x="54495" y="1968412"/>
          <a:ext cx="3545082" cy="1752600"/>
        </p:xfrm>
        <a:graphic>
          <a:graphicData uri="http://schemas.openxmlformats.org/drawingml/2006/table">
            <a:tbl>
              <a:tblPr firstRow="1" bandRow="1">
                <a:tableStyleId>{5940675A-B579-460E-94D1-54222C63F5DA}</a:tableStyleId>
              </a:tblPr>
              <a:tblGrid>
                <a:gridCol w="1505267">
                  <a:extLst>
                    <a:ext uri="{9D8B030D-6E8A-4147-A177-3AD203B41FA5}">
                      <a16:colId xmlns:a16="http://schemas.microsoft.com/office/drawing/2014/main" val="20000"/>
                    </a:ext>
                  </a:extLst>
                </a:gridCol>
                <a:gridCol w="2039815">
                  <a:extLst>
                    <a:ext uri="{9D8B030D-6E8A-4147-A177-3AD203B41FA5}">
                      <a16:colId xmlns:a16="http://schemas.microsoft.com/office/drawing/2014/main" val="20001"/>
                    </a:ext>
                  </a:extLst>
                </a:gridCol>
              </a:tblGrid>
              <a:tr h="261875">
                <a:tc>
                  <a:txBody>
                    <a:bodyPr/>
                    <a:lstStyle/>
                    <a:p>
                      <a:pPr algn="ctr"/>
                      <a:r>
                        <a:rPr kumimoji="1" lang="ja-JP" altLang="en-US" sz="1300" b="1" dirty="0">
                          <a:solidFill>
                            <a:schemeClr val="tx1"/>
                          </a:solidFill>
                          <a:latin typeface="BIZ UDPゴシック" panose="020B0400000000000000" pitchFamily="50" charset="-128"/>
                          <a:ea typeface="BIZ UDPゴシック" panose="020B0400000000000000" pitchFamily="50" charset="-128"/>
                        </a:rPr>
                        <a:t>変遷</a:t>
                      </a:r>
                    </a:p>
                  </a:txBody>
                  <a:tcPr/>
                </a:tc>
                <a:tc>
                  <a:txBody>
                    <a:bodyPr/>
                    <a:lstStyle/>
                    <a:p>
                      <a:pPr algn="ctr"/>
                      <a:r>
                        <a:rPr kumimoji="1" lang="ja-JP" altLang="en-US" sz="1300" b="1" dirty="0">
                          <a:solidFill>
                            <a:schemeClr val="tx1"/>
                          </a:solidFill>
                          <a:latin typeface="BIZ UDPゴシック" panose="020B0400000000000000" pitchFamily="50" charset="-128"/>
                          <a:ea typeface="BIZ UDPゴシック" panose="020B0400000000000000" pitchFamily="50" charset="-128"/>
                        </a:rPr>
                        <a:t>経営形態</a:t>
                      </a:r>
                      <a:endParaRPr kumimoji="1" lang="en-US" altLang="ja-JP" sz="1300" b="1" dirty="0">
                        <a:solidFill>
                          <a:schemeClr val="tx1"/>
                        </a:solidFill>
                        <a:latin typeface="BIZ UDPゴシック" panose="020B0400000000000000" pitchFamily="50" charset="-128"/>
                        <a:ea typeface="BIZ UDPゴシック" panose="020B0400000000000000" pitchFamily="50" charset="-128"/>
                      </a:endParaRPr>
                    </a:p>
                  </a:txBody>
                  <a:tcPr/>
                </a:tc>
                <a:extLst>
                  <a:ext uri="{0D108BD9-81ED-4DB2-BD59-A6C34878D82A}">
                    <a16:rowId xmlns:a16="http://schemas.microsoft.com/office/drawing/2014/main" val="10003"/>
                  </a:ext>
                </a:extLst>
              </a:tr>
              <a:tr h="370840">
                <a:tc>
                  <a:txBody>
                    <a:bodyPr/>
                    <a:lstStyle/>
                    <a:p>
                      <a:pPr algn="ctr"/>
                      <a:r>
                        <a:rPr kumimoji="1" lang="en-US" altLang="ja-JP" sz="1300" dirty="0">
                          <a:latin typeface="BIZ UDPゴシック" panose="020B0400000000000000" pitchFamily="50" charset="-128"/>
                          <a:ea typeface="BIZ UDPゴシック" panose="020B0400000000000000" pitchFamily="50" charset="-128"/>
                        </a:rPr>
                        <a:t>2018</a:t>
                      </a:r>
                      <a:r>
                        <a:rPr kumimoji="1" lang="ja-JP" altLang="en-US" sz="1300" dirty="0">
                          <a:latin typeface="BIZ UDPゴシック" panose="020B0400000000000000" pitchFamily="50" charset="-128"/>
                          <a:ea typeface="BIZ UDPゴシック" panose="020B0400000000000000" pitchFamily="50" charset="-128"/>
                        </a:rPr>
                        <a:t>年</a:t>
                      </a:r>
                      <a:r>
                        <a:rPr kumimoji="1" lang="en-US" altLang="ja-JP" sz="1300" dirty="0">
                          <a:latin typeface="BIZ UDPゴシック" panose="020B0400000000000000" pitchFamily="50" charset="-128"/>
                          <a:ea typeface="BIZ UDPゴシック" panose="020B0400000000000000" pitchFamily="50" charset="-128"/>
                        </a:rPr>
                        <a:t>3</a:t>
                      </a:r>
                      <a:r>
                        <a:rPr kumimoji="1" lang="ja-JP" altLang="en-US" sz="1300" dirty="0">
                          <a:latin typeface="BIZ UDPゴシック" panose="020B0400000000000000" pitchFamily="50" charset="-128"/>
                          <a:ea typeface="BIZ UDPゴシック" panose="020B0400000000000000" pitchFamily="50" charset="-128"/>
                        </a:rPr>
                        <a:t>月以前</a:t>
                      </a:r>
                    </a:p>
                  </a:txBody>
                  <a:tcPr anchor="ctr"/>
                </a:tc>
                <a:tc>
                  <a:txBody>
                    <a:bodyPr/>
                    <a:lstStyle/>
                    <a:p>
                      <a:r>
                        <a:rPr kumimoji="1" lang="ja-JP" altLang="en-US" sz="1300" dirty="0">
                          <a:latin typeface="BIZ UDPゴシック" panose="020B0400000000000000" pitchFamily="50" charset="-128"/>
                          <a:ea typeface="BIZ UDPゴシック" panose="020B0400000000000000" pitchFamily="50" charset="-128"/>
                        </a:rPr>
                        <a:t>地方公営</a:t>
                      </a:r>
                      <a:r>
                        <a:rPr kumimoji="1" lang="ja-JP" altLang="en-US" sz="1300" dirty="0" smtClean="0">
                          <a:latin typeface="BIZ UDPゴシック" panose="020B0400000000000000" pitchFamily="50" charset="-128"/>
                          <a:ea typeface="BIZ UDPゴシック" panose="020B0400000000000000" pitchFamily="50" charset="-128"/>
                        </a:rPr>
                        <a:t>企業</a:t>
                      </a:r>
                      <a:endParaRPr kumimoji="1" lang="en-US" altLang="ja-JP" sz="1300" dirty="0" smtClean="0">
                        <a:latin typeface="BIZ UDPゴシック" panose="020B0400000000000000" pitchFamily="50" charset="-128"/>
                        <a:ea typeface="BIZ UDPゴシック" panose="020B0400000000000000" pitchFamily="50" charset="-128"/>
                      </a:endParaRPr>
                    </a:p>
                    <a:p>
                      <a:endParaRPr kumimoji="1" lang="en-US" altLang="ja-JP" sz="1300" dirty="0">
                        <a:latin typeface="BIZ UDPゴシック" panose="020B0400000000000000" pitchFamily="50" charset="-128"/>
                        <a:ea typeface="BIZ UDPゴシック" panose="020B0400000000000000" pitchFamily="50" charset="-128"/>
                      </a:endParaRPr>
                    </a:p>
                  </a:txBody>
                  <a:tcPr anchor="ctr"/>
                </a:tc>
                <a:extLst>
                  <a:ext uri="{0D108BD9-81ED-4DB2-BD59-A6C34878D82A}">
                    <a16:rowId xmlns:a16="http://schemas.microsoft.com/office/drawing/2014/main" val="10000"/>
                  </a:ext>
                </a:extLst>
              </a:tr>
              <a:tr h="370840">
                <a:tc>
                  <a:txBody>
                    <a:bodyPr/>
                    <a:lstStyle/>
                    <a:p>
                      <a:pPr algn="ctr"/>
                      <a:r>
                        <a:rPr kumimoji="1" lang="en-US" altLang="ja-JP" sz="1300" b="1" dirty="0">
                          <a:latin typeface="BIZ UDPゴシック" panose="020B0400000000000000" pitchFamily="50" charset="-128"/>
                          <a:ea typeface="BIZ UDPゴシック" panose="020B0400000000000000" pitchFamily="50" charset="-128"/>
                        </a:rPr>
                        <a:t>2018</a:t>
                      </a:r>
                      <a:r>
                        <a:rPr kumimoji="1" lang="ja-JP" altLang="en-US" sz="1300" b="1" dirty="0">
                          <a:latin typeface="BIZ UDPゴシック" panose="020B0400000000000000" pitchFamily="50" charset="-128"/>
                          <a:ea typeface="BIZ UDPゴシック" panose="020B0400000000000000" pitchFamily="50" charset="-128"/>
                        </a:rPr>
                        <a:t>年</a:t>
                      </a:r>
                      <a:r>
                        <a:rPr kumimoji="1" lang="en-US" altLang="ja-JP" sz="1300" b="1" dirty="0">
                          <a:latin typeface="BIZ UDPゴシック" panose="020B0400000000000000" pitchFamily="50" charset="-128"/>
                          <a:ea typeface="BIZ UDPゴシック" panose="020B0400000000000000" pitchFamily="50" charset="-128"/>
                        </a:rPr>
                        <a:t>4</a:t>
                      </a:r>
                      <a:r>
                        <a:rPr kumimoji="1" lang="ja-JP" altLang="en-US" sz="1300" b="1" dirty="0">
                          <a:latin typeface="BIZ UDPゴシック" panose="020B0400000000000000" pitchFamily="50" charset="-128"/>
                          <a:ea typeface="BIZ UDPゴシック" panose="020B0400000000000000" pitchFamily="50" charset="-128"/>
                        </a:rPr>
                        <a:t>月</a:t>
                      </a:r>
                    </a:p>
                  </a:txBody>
                  <a:tcPr anchor="ctr">
                    <a:solidFill>
                      <a:schemeClr val="accent1">
                        <a:lumMod val="20000"/>
                        <a:lumOff val="80000"/>
                      </a:schemeClr>
                    </a:solidFill>
                  </a:tcPr>
                </a:tc>
                <a:tc>
                  <a:txBody>
                    <a:bodyPr/>
                    <a:lstStyle/>
                    <a:p>
                      <a:r>
                        <a:rPr kumimoji="1" lang="ja-JP" altLang="en-US" sz="1300" b="1" dirty="0">
                          <a:latin typeface="BIZ UDPゴシック" panose="020B0400000000000000" pitchFamily="50" charset="-128"/>
                          <a:ea typeface="BIZ UDPゴシック" panose="020B0400000000000000" pitchFamily="50" charset="-128"/>
                        </a:rPr>
                        <a:t>株式会社化（民営化）</a:t>
                      </a:r>
                      <a:endParaRPr kumimoji="1" lang="en-US" altLang="ja-JP" sz="1300" b="1" dirty="0">
                        <a:latin typeface="BIZ UDPゴシック" panose="020B0400000000000000" pitchFamily="50" charset="-128"/>
                        <a:ea typeface="BIZ UDPゴシック" panose="020B0400000000000000" pitchFamily="50" charset="-128"/>
                      </a:endParaRPr>
                    </a:p>
                    <a:p>
                      <a:r>
                        <a:rPr kumimoji="1" lang="en-US" altLang="ja-JP" sz="1300" b="1" dirty="0">
                          <a:latin typeface="BIZ UDPゴシック" panose="020B0400000000000000" pitchFamily="50" charset="-128"/>
                          <a:ea typeface="BIZ UDPゴシック" panose="020B0400000000000000" pitchFamily="50" charset="-128"/>
                        </a:rPr>
                        <a:t>※</a:t>
                      </a:r>
                      <a:r>
                        <a:rPr kumimoji="1" lang="ja-JP" altLang="en-US" sz="1300" b="1" dirty="0">
                          <a:latin typeface="BIZ UDPゴシック" panose="020B0400000000000000" pitchFamily="50" charset="-128"/>
                          <a:ea typeface="BIZ UDPゴシック" panose="020B0400000000000000" pitchFamily="50" charset="-128"/>
                        </a:rPr>
                        <a:t>市出資</a:t>
                      </a:r>
                      <a:r>
                        <a:rPr kumimoji="1" lang="en-US" altLang="ja-JP" sz="1300" b="1" dirty="0">
                          <a:latin typeface="BIZ UDPゴシック" panose="020B0400000000000000" pitchFamily="50" charset="-128"/>
                          <a:ea typeface="BIZ UDPゴシック" panose="020B0400000000000000" pitchFamily="50" charset="-128"/>
                        </a:rPr>
                        <a:t>100</a:t>
                      </a:r>
                      <a:r>
                        <a:rPr kumimoji="1" lang="ja-JP" altLang="en-US" sz="1300" b="1" dirty="0">
                          <a:latin typeface="BIZ UDPゴシック" panose="020B0400000000000000" pitchFamily="50" charset="-128"/>
                          <a:ea typeface="BIZ UDPゴシック" panose="020B0400000000000000" pitchFamily="50" charset="-128"/>
                        </a:rPr>
                        <a:t>％</a:t>
                      </a:r>
                    </a:p>
                  </a:txBody>
                  <a:tcPr anchor="ctr">
                    <a:solidFill>
                      <a:schemeClr val="accent1">
                        <a:lumMod val="20000"/>
                        <a:lumOff val="80000"/>
                      </a:schemeClr>
                    </a:solidFill>
                  </a:tcPr>
                </a:tc>
                <a:extLst>
                  <a:ext uri="{0D108BD9-81ED-4DB2-BD59-A6C34878D82A}">
                    <a16:rowId xmlns:a16="http://schemas.microsoft.com/office/drawing/2014/main" val="10001"/>
                  </a:ext>
                </a:extLst>
              </a:tr>
              <a:tr h="370840">
                <a:tc>
                  <a:txBody>
                    <a:bodyPr/>
                    <a:lstStyle/>
                    <a:p>
                      <a:pPr algn="ctr"/>
                      <a:r>
                        <a:rPr kumimoji="1" lang="ja-JP" altLang="en-US" sz="1300" dirty="0">
                          <a:latin typeface="BIZ UDPゴシック" panose="020B0400000000000000" pitchFamily="50" charset="-128"/>
                          <a:ea typeface="BIZ UDPゴシック" panose="020B0400000000000000" pitchFamily="50" charset="-128"/>
                        </a:rPr>
                        <a:t>将来</a:t>
                      </a:r>
                    </a:p>
                  </a:txBody>
                  <a:tcPr anchor="ctr">
                    <a:solidFill>
                      <a:schemeClr val="accent1">
                        <a:lumMod val="60000"/>
                        <a:lumOff val="40000"/>
                      </a:schemeClr>
                    </a:solidFill>
                  </a:tcPr>
                </a:tc>
                <a:tc>
                  <a:txBody>
                    <a:bodyPr/>
                    <a:lstStyle/>
                    <a:p>
                      <a:r>
                        <a:rPr kumimoji="1" lang="ja-JP" altLang="en-US" sz="1300" dirty="0">
                          <a:latin typeface="BIZ UDPゴシック" panose="020B0400000000000000" pitchFamily="50" charset="-128"/>
                          <a:ea typeface="BIZ UDPゴシック" panose="020B0400000000000000" pitchFamily="50" charset="-128"/>
                        </a:rPr>
                        <a:t>株式上場が可能な</a:t>
                      </a:r>
                      <a:r>
                        <a:rPr kumimoji="1" lang="ja-JP" altLang="en-US" sz="1300" dirty="0" smtClean="0">
                          <a:latin typeface="BIZ UDPゴシック" panose="020B0400000000000000" pitchFamily="50" charset="-128"/>
                          <a:ea typeface="BIZ UDPゴシック" panose="020B0400000000000000" pitchFamily="50" charset="-128"/>
                        </a:rPr>
                        <a:t>企業体</a:t>
                      </a:r>
                      <a:endParaRPr kumimoji="1" lang="en-US" altLang="ja-JP" sz="1300" dirty="0" smtClean="0">
                        <a:latin typeface="BIZ UDPゴシック" panose="020B0400000000000000" pitchFamily="50" charset="-128"/>
                        <a:ea typeface="BIZ UDPゴシック" panose="020B0400000000000000" pitchFamily="50" charset="-128"/>
                      </a:endParaRPr>
                    </a:p>
                    <a:p>
                      <a:r>
                        <a:rPr kumimoji="1" lang="ja-JP" altLang="en-US" sz="1300" dirty="0" smtClean="0">
                          <a:latin typeface="BIZ UDPゴシック" panose="020B0400000000000000" pitchFamily="50" charset="-128"/>
                          <a:ea typeface="BIZ UDPゴシック" panose="020B0400000000000000" pitchFamily="50" charset="-128"/>
                        </a:rPr>
                        <a:t>をめざす。</a:t>
                      </a:r>
                      <a:endParaRPr kumimoji="1" lang="ja-JP" altLang="en-US" sz="1300" dirty="0">
                        <a:latin typeface="BIZ UDPゴシック" panose="020B0400000000000000" pitchFamily="50" charset="-128"/>
                        <a:ea typeface="BIZ UDPゴシック" panose="020B0400000000000000" pitchFamily="50" charset="-128"/>
                      </a:endParaRPr>
                    </a:p>
                  </a:txBody>
                  <a:tcPr>
                    <a:solidFill>
                      <a:schemeClr val="accent1">
                        <a:lumMod val="60000"/>
                        <a:lumOff val="40000"/>
                      </a:schemeClr>
                    </a:solidFill>
                  </a:tcPr>
                </a:tc>
                <a:extLst>
                  <a:ext uri="{0D108BD9-81ED-4DB2-BD59-A6C34878D82A}">
                    <a16:rowId xmlns:a16="http://schemas.microsoft.com/office/drawing/2014/main" val="10002"/>
                  </a:ext>
                </a:extLst>
              </a:tr>
            </a:tbl>
          </a:graphicData>
        </a:graphic>
      </p:graphicFrame>
      <p:sp>
        <p:nvSpPr>
          <p:cNvPr id="68" name="正方形/長方形 67"/>
          <p:cNvSpPr/>
          <p:nvPr/>
        </p:nvSpPr>
        <p:spPr>
          <a:xfrm>
            <a:off x="42071" y="2733321"/>
            <a:ext cx="3557506" cy="49434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70" name="テキスト ボックス 69"/>
          <p:cNvSpPr txBox="1"/>
          <p:nvPr/>
        </p:nvSpPr>
        <p:spPr>
          <a:xfrm>
            <a:off x="-34463" y="818335"/>
            <a:ext cx="3756156" cy="338554"/>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n"/>
              <a:tabLst/>
              <a:defRPr/>
            </a:pPr>
            <a:r>
              <a:rPr kumimoji="1" lang="ja-JP" altLang="en-US" sz="16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全国初の市営地下鉄の民営化を実現</a:t>
            </a:r>
          </a:p>
        </p:txBody>
      </p:sp>
      <p:graphicFrame>
        <p:nvGraphicFramePr>
          <p:cNvPr id="27" name="表 26"/>
          <p:cNvGraphicFramePr>
            <a:graphicFrameLocks noGrp="1"/>
          </p:cNvGraphicFramePr>
          <p:nvPr>
            <p:extLst>
              <p:ext uri="{D42A27DB-BD31-4B8C-83A1-F6EECF244321}">
                <p14:modId xmlns:p14="http://schemas.microsoft.com/office/powerpoint/2010/main" val="3253480243"/>
              </p:ext>
            </p:extLst>
          </p:nvPr>
        </p:nvGraphicFramePr>
        <p:xfrm>
          <a:off x="59232" y="4677452"/>
          <a:ext cx="4550804" cy="2072640"/>
        </p:xfrm>
        <a:graphic>
          <a:graphicData uri="http://schemas.openxmlformats.org/drawingml/2006/table">
            <a:tbl>
              <a:tblPr firstRow="1" bandRow="1">
                <a:tableStyleId>{5940675A-B579-460E-94D1-54222C63F5DA}</a:tableStyleId>
              </a:tblPr>
              <a:tblGrid>
                <a:gridCol w="1607874">
                  <a:extLst>
                    <a:ext uri="{9D8B030D-6E8A-4147-A177-3AD203B41FA5}">
                      <a16:colId xmlns:a16="http://schemas.microsoft.com/office/drawing/2014/main" val="20000"/>
                    </a:ext>
                  </a:extLst>
                </a:gridCol>
                <a:gridCol w="2942930">
                  <a:extLst>
                    <a:ext uri="{9D8B030D-6E8A-4147-A177-3AD203B41FA5}">
                      <a16:colId xmlns:a16="http://schemas.microsoft.com/office/drawing/2014/main" val="20001"/>
                    </a:ext>
                  </a:extLst>
                </a:gridCol>
              </a:tblGrid>
              <a:tr h="194260">
                <a:tc>
                  <a:txBody>
                    <a:bodyPr/>
                    <a:lstStyle/>
                    <a:p>
                      <a:pPr algn="ctr">
                        <a:lnSpc>
                          <a:spcPts val="1200"/>
                        </a:lnSpc>
                      </a:pPr>
                      <a:r>
                        <a:rPr kumimoji="1" lang="ja-JP" altLang="en-US" sz="1100" b="1" dirty="0">
                          <a:solidFill>
                            <a:schemeClr val="bg1"/>
                          </a:solidFill>
                          <a:latin typeface="BIZ UDPゴシック" panose="020B0400000000000000" pitchFamily="50" charset="-128"/>
                          <a:ea typeface="BIZ UDPゴシック" panose="020B0400000000000000" pitchFamily="50" charset="-128"/>
                        </a:rPr>
                        <a:t>項目</a:t>
                      </a:r>
                    </a:p>
                  </a:txBody>
                  <a:tcPr>
                    <a:solidFill>
                      <a:schemeClr val="tx1">
                        <a:lumMod val="75000"/>
                        <a:lumOff val="25000"/>
                      </a:schemeClr>
                    </a:solidFill>
                  </a:tcPr>
                </a:tc>
                <a:tc>
                  <a:txBody>
                    <a:bodyPr/>
                    <a:lstStyle/>
                    <a:p>
                      <a:pPr algn="ctr">
                        <a:lnSpc>
                          <a:spcPts val="1200"/>
                        </a:lnSpc>
                      </a:pPr>
                      <a:r>
                        <a:rPr kumimoji="1" lang="ja-JP" altLang="en-US" sz="1100" b="1" dirty="0">
                          <a:solidFill>
                            <a:schemeClr val="bg1"/>
                          </a:solidFill>
                          <a:latin typeface="BIZ UDPゴシック" panose="020B0400000000000000" pitchFamily="50" charset="-128"/>
                          <a:ea typeface="BIZ UDPゴシック" panose="020B0400000000000000" pitchFamily="50" charset="-128"/>
                        </a:rPr>
                        <a:t>内容</a:t>
                      </a:r>
                    </a:p>
                  </a:txBody>
                  <a:tcPr>
                    <a:solidFill>
                      <a:schemeClr val="tx1">
                        <a:lumMod val="75000"/>
                        <a:lumOff val="25000"/>
                      </a:schemeClr>
                    </a:solidFill>
                  </a:tcPr>
                </a:tc>
                <a:extLst>
                  <a:ext uri="{0D108BD9-81ED-4DB2-BD59-A6C34878D82A}">
                    <a16:rowId xmlns:a16="http://schemas.microsoft.com/office/drawing/2014/main" val="10000"/>
                  </a:ext>
                </a:extLst>
              </a:tr>
              <a:tr h="315672">
                <a:tc>
                  <a:txBody>
                    <a:bodyPr/>
                    <a:lstStyle/>
                    <a:p>
                      <a:pPr>
                        <a:lnSpc>
                          <a:spcPts val="1200"/>
                        </a:lnSpc>
                      </a:pPr>
                      <a:r>
                        <a:rPr kumimoji="1" lang="ja-JP" altLang="en-US" sz="1100" b="0" dirty="0">
                          <a:solidFill>
                            <a:schemeClr val="tx1"/>
                          </a:solidFill>
                          <a:latin typeface="BIZ UDPゴシック" panose="020B0400000000000000" pitchFamily="50" charset="-128"/>
                          <a:ea typeface="BIZ UDPゴシック" panose="020B0400000000000000" pitchFamily="50" charset="-128"/>
                        </a:rPr>
                        <a:t>可動式</a:t>
                      </a:r>
                      <a:r>
                        <a:rPr kumimoji="1" lang="ja-JP" altLang="en-US" sz="1100" b="0" dirty="0" smtClean="0">
                          <a:solidFill>
                            <a:schemeClr val="tx1"/>
                          </a:solidFill>
                          <a:latin typeface="BIZ UDPゴシック" panose="020B0400000000000000" pitchFamily="50" charset="-128"/>
                          <a:ea typeface="BIZ UDPゴシック" panose="020B0400000000000000" pitchFamily="50" charset="-128"/>
                        </a:rPr>
                        <a:t>ホーム柵の</a:t>
                      </a:r>
                      <a:r>
                        <a:rPr kumimoji="1" lang="ja-JP" altLang="en-US" sz="1100" b="0" dirty="0">
                          <a:solidFill>
                            <a:schemeClr val="tx1"/>
                          </a:solidFill>
                          <a:latin typeface="BIZ UDPゴシック" panose="020B0400000000000000" pitchFamily="50" charset="-128"/>
                          <a:ea typeface="BIZ UDPゴシック" panose="020B0400000000000000" pitchFamily="50" charset="-128"/>
                        </a:rPr>
                        <a:t>設置</a:t>
                      </a:r>
                    </a:p>
                  </a:txBody>
                  <a:tcPr/>
                </a:tc>
                <a:tc>
                  <a:txBody>
                    <a:bodyPr/>
                    <a:lstStyle/>
                    <a:p>
                      <a:pPr>
                        <a:lnSpc>
                          <a:spcPts val="1200"/>
                        </a:lnSpc>
                      </a:pPr>
                      <a:r>
                        <a:rPr kumimoji="1" lang="ja-JP" altLang="en-US" sz="1100" b="0" dirty="0" smtClean="0">
                          <a:solidFill>
                            <a:schemeClr val="tx1"/>
                          </a:solidFill>
                          <a:latin typeface="BIZ UDPゴシック" panose="020B0400000000000000" pitchFamily="50" charset="-128"/>
                          <a:ea typeface="BIZ UDPゴシック" panose="020B0400000000000000" pitchFamily="50" charset="-128"/>
                        </a:rPr>
                        <a:t>・</a:t>
                      </a:r>
                      <a:r>
                        <a:rPr kumimoji="1" lang="en-US" altLang="ja-JP" sz="1100" b="0" dirty="0" smtClean="0">
                          <a:solidFill>
                            <a:schemeClr val="tx1"/>
                          </a:solidFill>
                          <a:latin typeface="BIZ UDPゴシック" panose="020B0400000000000000" pitchFamily="50" charset="-128"/>
                          <a:ea typeface="BIZ UDPゴシック" panose="020B0400000000000000" pitchFamily="50" charset="-128"/>
                        </a:rPr>
                        <a:t>133</a:t>
                      </a:r>
                      <a:r>
                        <a:rPr kumimoji="1" lang="ja-JP" altLang="en-US" sz="1100" b="0" dirty="0" smtClean="0">
                          <a:solidFill>
                            <a:schemeClr val="tx1"/>
                          </a:solidFill>
                          <a:latin typeface="BIZ UDPゴシック" panose="020B0400000000000000" pitchFamily="50" charset="-128"/>
                          <a:ea typeface="BIZ UDPゴシック" panose="020B0400000000000000" pitchFamily="50" charset="-128"/>
                        </a:rPr>
                        <a:t>駅中</a:t>
                      </a:r>
                      <a:r>
                        <a:rPr kumimoji="1" lang="en-US" altLang="ja-JP" sz="1100" b="0" dirty="0" smtClean="0">
                          <a:solidFill>
                            <a:schemeClr val="tx1"/>
                          </a:solidFill>
                          <a:latin typeface="BIZ UDPゴシック" panose="020B0400000000000000" pitchFamily="50" charset="-128"/>
                          <a:ea typeface="BIZ UDPゴシック" panose="020B0400000000000000" pitchFamily="50" charset="-128"/>
                        </a:rPr>
                        <a:t>76</a:t>
                      </a:r>
                      <a:r>
                        <a:rPr kumimoji="1" lang="ja-JP" altLang="en-US" sz="1100" b="0" dirty="0" smtClean="0">
                          <a:solidFill>
                            <a:schemeClr val="tx1"/>
                          </a:solidFill>
                          <a:latin typeface="BIZ UDPゴシック" panose="020B0400000000000000" pitchFamily="50" charset="-128"/>
                          <a:ea typeface="BIZ UDPゴシック" panose="020B0400000000000000" pitchFamily="50" charset="-128"/>
                        </a:rPr>
                        <a:t>駅で設置済み。</a:t>
                      </a:r>
                      <a:endParaRPr kumimoji="1" lang="en-US" altLang="ja-JP" sz="1100" b="0" dirty="0">
                        <a:solidFill>
                          <a:schemeClr val="tx1"/>
                        </a:solidFill>
                        <a:latin typeface="BIZ UDPゴシック" panose="020B0400000000000000" pitchFamily="50" charset="-128"/>
                        <a:ea typeface="BIZ UDPゴシック" panose="020B0400000000000000" pitchFamily="50" charset="-128"/>
                      </a:endParaRPr>
                    </a:p>
                    <a:p>
                      <a:pPr>
                        <a:lnSpc>
                          <a:spcPts val="1200"/>
                        </a:lnSpc>
                      </a:pPr>
                      <a:r>
                        <a:rPr kumimoji="1" lang="ja-JP" altLang="en-US" sz="1100" b="0" dirty="0">
                          <a:solidFill>
                            <a:schemeClr val="tx1"/>
                          </a:solidFill>
                          <a:latin typeface="BIZ UDPゴシック" panose="020B0400000000000000" pitchFamily="50" charset="-128"/>
                          <a:ea typeface="BIZ UDPゴシック" panose="020B0400000000000000" pitchFamily="50" charset="-128"/>
                        </a:rPr>
                        <a:t>（</a:t>
                      </a:r>
                      <a:r>
                        <a:rPr kumimoji="1" lang="en-US" altLang="ja-JP" sz="1100" b="0" dirty="0">
                          <a:solidFill>
                            <a:schemeClr val="tx1"/>
                          </a:solidFill>
                          <a:latin typeface="BIZ UDPゴシック" panose="020B0400000000000000" pitchFamily="50" charset="-128"/>
                          <a:ea typeface="BIZ UDPゴシック" panose="020B0400000000000000" pitchFamily="50" charset="-128"/>
                        </a:rPr>
                        <a:t>2021</a:t>
                      </a:r>
                      <a:r>
                        <a:rPr kumimoji="1" lang="ja-JP" altLang="en-US" sz="1100" b="0" dirty="0">
                          <a:solidFill>
                            <a:schemeClr val="tx1"/>
                          </a:solidFill>
                          <a:latin typeface="BIZ UDPゴシック" panose="020B0400000000000000" pitchFamily="50" charset="-128"/>
                          <a:ea typeface="BIZ UDPゴシック" panose="020B0400000000000000" pitchFamily="50" charset="-128"/>
                        </a:rPr>
                        <a:t>年度末現在／</a:t>
                      </a:r>
                      <a:r>
                        <a:rPr kumimoji="1" lang="en-US" altLang="ja-JP" sz="1100" b="0" dirty="0">
                          <a:solidFill>
                            <a:schemeClr val="tx1"/>
                          </a:solidFill>
                          <a:latin typeface="BIZ UDPゴシック" panose="020B0400000000000000" pitchFamily="50" charset="-128"/>
                          <a:ea typeface="BIZ UDPゴシック" panose="020B0400000000000000" pitchFamily="50" charset="-128"/>
                        </a:rPr>
                        <a:t>57</a:t>
                      </a:r>
                      <a:r>
                        <a:rPr kumimoji="1" lang="ja-JP" altLang="en-US" sz="1100" b="0" dirty="0">
                          <a:solidFill>
                            <a:schemeClr val="tx1"/>
                          </a:solidFill>
                          <a:latin typeface="BIZ UDPゴシック" panose="020B0400000000000000" pitchFamily="50" charset="-128"/>
                          <a:ea typeface="BIZ UDPゴシック" panose="020B0400000000000000" pitchFamily="50" charset="-128"/>
                        </a:rPr>
                        <a:t>％）</a:t>
                      </a:r>
                    </a:p>
                  </a:txBody>
                  <a:tcPr/>
                </a:tc>
                <a:extLst>
                  <a:ext uri="{0D108BD9-81ED-4DB2-BD59-A6C34878D82A}">
                    <a16:rowId xmlns:a16="http://schemas.microsoft.com/office/drawing/2014/main" val="10001"/>
                  </a:ext>
                </a:extLst>
              </a:tr>
              <a:tr h="315672">
                <a:tc>
                  <a:txBody>
                    <a:bodyPr/>
                    <a:lstStyle/>
                    <a:p>
                      <a:pPr>
                        <a:lnSpc>
                          <a:spcPts val="1200"/>
                        </a:lnSpc>
                      </a:pPr>
                      <a:r>
                        <a:rPr kumimoji="1" lang="ja-JP" altLang="en-US" sz="1100" b="0" dirty="0">
                          <a:solidFill>
                            <a:schemeClr val="tx1"/>
                          </a:solidFill>
                          <a:latin typeface="BIZ UDPゴシック" panose="020B0400000000000000" pitchFamily="50" charset="-128"/>
                          <a:ea typeface="BIZ UDPゴシック" panose="020B0400000000000000" pitchFamily="50" charset="-128"/>
                        </a:rPr>
                        <a:t>トイレリニューアル</a:t>
                      </a:r>
                    </a:p>
                  </a:txBody>
                  <a:tcPr/>
                </a:tc>
                <a:tc>
                  <a:txBody>
                    <a:bodyPr/>
                    <a:lstStyle/>
                    <a:p>
                      <a:pPr>
                        <a:lnSpc>
                          <a:spcPts val="1200"/>
                        </a:lnSpc>
                      </a:pPr>
                      <a:r>
                        <a:rPr kumimoji="1" lang="ja-JP" altLang="en-US" sz="1100" b="0" dirty="0" smtClean="0">
                          <a:solidFill>
                            <a:schemeClr val="tx1"/>
                          </a:solidFill>
                          <a:latin typeface="BIZ UDPゴシック" panose="020B0400000000000000" pitchFamily="50" charset="-128"/>
                          <a:ea typeface="BIZ UDPゴシック" panose="020B0400000000000000" pitchFamily="50" charset="-128"/>
                        </a:rPr>
                        <a:t>・</a:t>
                      </a:r>
                      <a:r>
                        <a:rPr kumimoji="1" lang="en-US" altLang="ja-JP" sz="1100" b="0" dirty="0" smtClean="0">
                          <a:solidFill>
                            <a:schemeClr val="tx1"/>
                          </a:solidFill>
                          <a:latin typeface="BIZ UDPゴシック" panose="020B0400000000000000" pitchFamily="50" charset="-128"/>
                          <a:ea typeface="BIZ UDPゴシック" panose="020B0400000000000000" pitchFamily="50" charset="-128"/>
                        </a:rPr>
                        <a:t>179</a:t>
                      </a:r>
                      <a:r>
                        <a:rPr kumimoji="1" lang="ja-JP" altLang="en-US" sz="1100" b="0" dirty="0" smtClean="0">
                          <a:solidFill>
                            <a:schemeClr val="tx1"/>
                          </a:solidFill>
                          <a:latin typeface="BIZ UDPゴシック" panose="020B0400000000000000" pitchFamily="50" charset="-128"/>
                          <a:ea typeface="BIZ UDPゴシック" panose="020B0400000000000000" pitchFamily="50" charset="-128"/>
                        </a:rPr>
                        <a:t>か所中</a:t>
                      </a:r>
                      <a:r>
                        <a:rPr kumimoji="1" lang="en-US" altLang="ja-JP" sz="1100" b="0" dirty="0" smtClean="0">
                          <a:solidFill>
                            <a:schemeClr val="tx1"/>
                          </a:solidFill>
                          <a:latin typeface="BIZ UDPゴシック" panose="020B0400000000000000" pitchFamily="50" charset="-128"/>
                          <a:ea typeface="BIZ UDPゴシック" panose="020B0400000000000000" pitchFamily="50" charset="-128"/>
                        </a:rPr>
                        <a:t>146</a:t>
                      </a:r>
                      <a:r>
                        <a:rPr kumimoji="1" lang="ja-JP" altLang="en-US" sz="1100" b="0" dirty="0" smtClean="0">
                          <a:solidFill>
                            <a:schemeClr val="tx1"/>
                          </a:solidFill>
                          <a:latin typeface="BIZ UDPゴシック" panose="020B0400000000000000" pitchFamily="50" charset="-128"/>
                          <a:ea typeface="BIZ UDPゴシック" panose="020B0400000000000000" pitchFamily="50" charset="-128"/>
                        </a:rPr>
                        <a:t>か所で改修済み。</a:t>
                      </a:r>
                      <a:endParaRPr kumimoji="1" lang="en-US" altLang="ja-JP" sz="1100" b="0" dirty="0">
                        <a:solidFill>
                          <a:schemeClr val="tx1"/>
                        </a:solidFill>
                        <a:latin typeface="BIZ UDPゴシック" panose="020B0400000000000000" pitchFamily="50" charset="-128"/>
                        <a:ea typeface="BIZ UDPゴシック" panose="020B0400000000000000" pitchFamily="50" charset="-128"/>
                      </a:endParaRPr>
                    </a:p>
                    <a:p>
                      <a:pPr>
                        <a:lnSpc>
                          <a:spcPts val="1200"/>
                        </a:lnSpc>
                      </a:pPr>
                      <a:r>
                        <a:rPr kumimoji="1" lang="ja-JP" altLang="en-US" sz="1100" b="0" dirty="0">
                          <a:solidFill>
                            <a:schemeClr val="tx1"/>
                          </a:solidFill>
                          <a:latin typeface="BIZ UDPゴシック" panose="020B0400000000000000" pitchFamily="50" charset="-128"/>
                          <a:ea typeface="BIZ UDPゴシック" panose="020B0400000000000000" pitchFamily="50" charset="-128"/>
                        </a:rPr>
                        <a:t>（</a:t>
                      </a:r>
                      <a:r>
                        <a:rPr kumimoji="1" lang="en-US" altLang="ja-JP" sz="1100" b="0" dirty="0">
                          <a:solidFill>
                            <a:schemeClr val="tx1"/>
                          </a:solidFill>
                          <a:latin typeface="BIZ UDPゴシック" panose="020B0400000000000000" pitchFamily="50" charset="-128"/>
                          <a:ea typeface="BIZ UDPゴシック" panose="020B0400000000000000" pitchFamily="50" charset="-128"/>
                        </a:rPr>
                        <a:t>2021</a:t>
                      </a:r>
                      <a:r>
                        <a:rPr kumimoji="1" lang="ja-JP" altLang="en-US" sz="1100" b="0" dirty="0">
                          <a:solidFill>
                            <a:schemeClr val="tx1"/>
                          </a:solidFill>
                          <a:latin typeface="BIZ UDPゴシック" panose="020B0400000000000000" pitchFamily="50" charset="-128"/>
                          <a:ea typeface="BIZ UDPゴシック" panose="020B0400000000000000" pitchFamily="50" charset="-128"/>
                        </a:rPr>
                        <a:t>年度末現在／</a:t>
                      </a:r>
                      <a:r>
                        <a:rPr kumimoji="1" lang="en-US" altLang="ja-JP" sz="1100" b="0" dirty="0">
                          <a:solidFill>
                            <a:schemeClr val="tx1"/>
                          </a:solidFill>
                          <a:latin typeface="BIZ UDPゴシック" panose="020B0400000000000000" pitchFamily="50" charset="-128"/>
                          <a:ea typeface="BIZ UDPゴシック" panose="020B0400000000000000" pitchFamily="50" charset="-128"/>
                        </a:rPr>
                        <a:t>82</a:t>
                      </a:r>
                      <a:r>
                        <a:rPr kumimoji="1" lang="ja-JP" altLang="en-US" sz="1100" b="0" dirty="0">
                          <a:solidFill>
                            <a:schemeClr val="tx1"/>
                          </a:solidFill>
                          <a:latin typeface="BIZ UDPゴシック" panose="020B0400000000000000" pitchFamily="50" charset="-128"/>
                          <a:ea typeface="BIZ UDPゴシック" panose="020B0400000000000000" pitchFamily="50" charset="-128"/>
                        </a:rPr>
                        <a:t>％）</a:t>
                      </a:r>
                    </a:p>
                  </a:txBody>
                  <a:tcPr/>
                </a:tc>
                <a:extLst>
                  <a:ext uri="{0D108BD9-81ED-4DB2-BD59-A6C34878D82A}">
                    <a16:rowId xmlns:a16="http://schemas.microsoft.com/office/drawing/2014/main" val="10006"/>
                  </a:ext>
                </a:extLst>
              </a:tr>
              <a:tr h="315672">
                <a:tc>
                  <a:txBody>
                    <a:bodyPr/>
                    <a:lstStyle/>
                    <a:p>
                      <a:pPr>
                        <a:lnSpc>
                          <a:spcPts val="1200"/>
                        </a:lnSpc>
                      </a:pPr>
                      <a:r>
                        <a:rPr kumimoji="1" lang="ja-JP" altLang="en-US" sz="1100" b="0" dirty="0">
                          <a:solidFill>
                            <a:schemeClr val="tx1"/>
                          </a:solidFill>
                          <a:latin typeface="BIZ UDPゴシック" panose="020B0400000000000000" pitchFamily="50" charset="-128"/>
                          <a:ea typeface="BIZ UDPゴシック" panose="020B0400000000000000" pitchFamily="50" charset="-128"/>
                        </a:rPr>
                        <a:t>運賃の据え置き</a:t>
                      </a:r>
                    </a:p>
                  </a:txBody>
                  <a:tcPr/>
                </a:tc>
                <a:tc>
                  <a:txBody>
                    <a:bodyPr/>
                    <a:lstStyle/>
                    <a:p>
                      <a:pPr>
                        <a:lnSpc>
                          <a:spcPts val="1200"/>
                        </a:lnSpc>
                      </a:pPr>
                      <a:r>
                        <a:rPr kumimoji="1" lang="ja-JP" altLang="en-US" sz="1100" b="0" dirty="0">
                          <a:solidFill>
                            <a:schemeClr val="tx1"/>
                          </a:solidFill>
                          <a:latin typeface="BIZ UDPゴシック" panose="020B0400000000000000" pitchFamily="50" charset="-128"/>
                          <a:ea typeface="BIZ UDPゴシック" panose="020B0400000000000000" pitchFamily="50" charset="-128"/>
                        </a:rPr>
                        <a:t>・消費税改定（</a:t>
                      </a:r>
                      <a:r>
                        <a:rPr kumimoji="1" lang="en-US" altLang="ja-JP" sz="1100" b="0" dirty="0">
                          <a:solidFill>
                            <a:schemeClr val="tx1"/>
                          </a:solidFill>
                          <a:latin typeface="BIZ UDPゴシック" panose="020B0400000000000000" pitchFamily="50" charset="-128"/>
                          <a:ea typeface="BIZ UDPゴシック" panose="020B0400000000000000" pitchFamily="50" charset="-128"/>
                        </a:rPr>
                        <a:t>8</a:t>
                      </a:r>
                      <a:r>
                        <a:rPr kumimoji="1" lang="ja-JP" altLang="en-US" sz="1100" b="0" dirty="0">
                          <a:solidFill>
                            <a:schemeClr val="tx1"/>
                          </a:solidFill>
                          <a:latin typeface="BIZ UDPゴシック" panose="020B0400000000000000" pitchFamily="50" charset="-128"/>
                          <a:ea typeface="BIZ UDPゴシック" panose="020B0400000000000000" pitchFamily="50" charset="-128"/>
                        </a:rPr>
                        <a:t>→</a:t>
                      </a:r>
                      <a:r>
                        <a:rPr kumimoji="1" lang="en-US" altLang="ja-JP" sz="1100" b="0" dirty="0">
                          <a:solidFill>
                            <a:schemeClr val="tx1"/>
                          </a:solidFill>
                          <a:latin typeface="BIZ UDPゴシック" panose="020B0400000000000000" pitchFamily="50" charset="-128"/>
                          <a:ea typeface="BIZ UDPゴシック" panose="020B0400000000000000" pitchFamily="50" charset="-128"/>
                        </a:rPr>
                        <a:t>10</a:t>
                      </a:r>
                      <a:r>
                        <a:rPr kumimoji="1" lang="ja-JP" altLang="en-US" sz="1100" b="0" dirty="0">
                          <a:solidFill>
                            <a:schemeClr val="tx1"/>
                          </a:solidFill>
                          <a:latin typeface="BIZ UDPゴシック" panose="020B0400000000000000" pitchFamily="50" charset="-128"/>
                          <a:ea typeface="BIZ UDPゴシック" panose="020B0400000000000000" pitchFamily="50" charset="-128"/>
                        </a:rPr>
                        <a:t>％）時に１～３区</a:t>
                      </a:r>
                      <a:r>
                        <a:rPr kumimoji="1" lang="ja-JP" altLang="en-US" sz="1100" b="0" dirty="0" smtClean="0">
                          <a:solidFill>
                            <a:schemeClr val="tx1"/>
                          </a:solidFill>
                          <a:latin typeface="BIZ UDPゴシック" panose="020B0400000000000000" pitchFamily="50" charset="-128"/>
                          <a:ea typeface="BIZ UDPゴシック" panose="020B0400000000000000" pitchFamily="50" charset="-128"/>
                        </a:rPr>
                        <a:t>の</a:t>
                      </a:r>
                      <a:endParaRPr kumimoji="1" lang="en-US" altLang="ja-JP" sz="1100" b="0" dirty="0" smtClean="0">
                        <a:solidFill>
                          <a:schemeClr val="tx1"/>
                        </a:solidFill>
                        <a:latin typeface="BIZ UDPゴシック" panose="020B0400000000000000" pitchFamily="50" charset="-128"/>
                        <a:ea typeface="BIZ UDPゴシック" panose="020B0400000000000000" pitchFamily="50" charset="-128"/>
                      </a:endParaRPr>
                    </a:p>
                    <a:p>
                      <a:pPr>
                        <a:lnSpc>
                          <a:spcPts val="1200"/>
                        </a:lnSpc>
                      </a:pPr>
                      <a:r>
                        <a:rPr kumimoji="1" lang="en-US" altLang="ja-JP" sz="1100" b="0" dirty="0" smtClean="0">
                          <a:solidFill>
                            <a:schemeClr val="tx1"/>
                          </a:solidFill>
                          <a:latin typeface="BIZ UDPゴシック" panose="020B0400000000000000" pitchFamily="50" charset="-128"/>
                          <a:ea typeface="BIZ UDPゴシック" panose="020B0400000000000000" pitchFamily="50" charset="-128"/>
                        </a:rPr>
                        <a:t> </a:t>
                      </a:r>
                      <a:r>
                        <a:rPr kumimoji="1" lang="en-US" altLang="ja-JP" sz="1100" b="0" baseline="0" dirty="0" smtClean="0">
                          <a:solidFill>
                            <a:schemeClr val="tx1"/>
                          </a:solidFill>
                          <a:latin typeface="BIZ UDPゴシック" panose="020B0400000000000000" pitchFamily="50" charset="-128"/>
                          <a:ea typeface="BIZ UDPゴシック" panose="020B0400000000000000" pitchFamily="50" charset="-128"/>
                        </a:rPr>
                        <a:t> </a:t>
                      </a:r>
                      <a:r>
                        <a:rPr kumimoji="1" lang="ja-JP" altLang="en-US" sz="1100" b="0" dirty="0" smtClean="0">
                          <a:solidFill>
                            <a:schemeClr val="tx1"/>
                          </a:solidFill>
                          <a:latin typeface="BIZ UDPゴシック" panose="020B0400000000000000" pitchFamily="50" charset="-128"/>
                          <a:ea typeface="BIZ UDPゴシック" panose="020B0400000000000000" pitchFamily="50" charset="-128"/>
                        </a:rPr>
                        <a:t>運賃</a:t>
                      </a:r>
                      <a:r>
                        <a:rPr kumimoji="1" lang="ja-JP" altLang="en-US" sz="1100" b="0" dirty="0">
                          <a:solidFill>
                            <a:schemeClr val="tx1"/>
                          </a:solidFill>
                          <a:latin typeface="BIZ UDPゴシック" panose="020B0400000000000000" pitchFamily="50" charset="-128"/>
                          <a:ea typeface="BIZ UDPゴシック" panose="020B0400000000000000" pitchFamily="50" charset="-128"/>
                        </a:rPr>
                        <a:t>を</a:t>
                      </a:r>
                      <a:r>
                        <a:rPr kumimoji="1" lang="ja-JP" altLang="en-US" sz="1100" b="0" dirty="0" smtClean="0">
                          <a:solidFill>
                            <a:schemeClr val="tx1"/>
                          </a:solidFill>
                          <a:latin typeface="BIZ UDPゴシック" panose="020B0400000000000000" pitchFamily="50" charset="-128"/>
                          <a:ea typeface="BIZ UDPゴシック" panose="020B0400000000000000" pitchFamily="50" charset="-128"/>
                        </a:rPr>
                        <a:t>据え置き。（</a:t>
                      </a:r>
                      <a:r>
                        <a:rPr kumimoji="1" lang="en-US" altLang="ja-JP" sz="1100" b="0" dirty="0" smtClean="0">
                          <a:solidFill>
                            <a:schemeClr val="tx1"/>
                          </a:solidFill>
                          <a:latin typeface="BIZ UDPゴシック" panose="020B0400000000000000" pitchFamily="50" charset="-128"/>
                          <a:ea typeface="BIZ UDPゴシック" panose="020B0400000000000000" pitchFamily="50" charset="-128"/>
                        </a:rPr>
                        <a:t>2019</a:t>
                      </a:r>
                      <a:r>
                        <a:rPr kumimoji="1" lang="ja-JP" altLang="en-US" sz="1100" b="0" dirty="0" smtClean="0">
                          <a:solidFill>
                            <a:schemeClr val="tx1"/>
                          </a:solidFill>
                          <a:latin typeface="BIZ UDPゴシック" panose="020B0400000000000000" pitchFamily="50" charset="-128"/>
                          <a:ea typeface="BIZ UDPゴシック" panose="020B0400000000000000" pitchFamily="50" charset="-128"/>
                        </a:rPr>
                        <a:t>年</a:t>
                      </a:r>
                      <a:r>
                        <a:rPr kumimoji="1" lang="en-US" altLang="ja-JP" sz="1100" b="0" dirty="0" smtClean="0">
                          <a:solidFill>
                            <a:schemeClr val="tx1"/>
                          </a:solidFill>
                          <a:latin typeface="BIZ UDPゴシック" panose="020B0400000000000000" pitchFamily="50" charset="-128"/>
                          <a:ea typeface="BIZ UDPゴシック" panose="020B0400000000000000" pitchFamily="50" charset="-128"/>
                        </a:rPr>
                        <a:t>10</a:t>
                      </a:r>
                      <a:r>
                        <a:rPr kumimoji="1" lang="ja-JP" altLang="en-US" sz="1100" b="0" dirty="0" smtClean="0">
                          <a:solidFill>
                            <a:schemeClr val="tx1"/>
                          </a:solidFill>
                          <a:latin typeface="BIZ UDPゴシック" panose="020B0400000000000000" pitchFamily="50" charset="-128"/>
                          <a:ea typeface="BIZ UDPゴシック" panose="020B0400000000000000" pitchFamily="50" charset="-128"/>
                        </a:rPr>
                        <a:t>月）</a:t>
                      </a:r>
                      <a:endParaRPr kumimoji="1" lang="ja-JP" altLang="en-US" sz="1100" b="0" dirty="0">
                        <a:solidFill>
                          <a:schemeClr val="tx1"/>
                        </a:solidFill>
                        <a:latin typeface="BIZ UDPゴシック" panose="020B0400000000000000" pitchFamily="50" charset="-128"/>
                        <a:ea typeface="BIZ UDPゴシック" panose="020B0400000000000000" pitchFamily="50" charset="-128"/>
                      </a:endParaRPr>
                    </a:p>
                  </a:txBody>
                  <a:tcPr/>
                </a:tc>
                <a:extLst>
                  <a:ext uri="{0D108BD9-81ED-4DB2-BD59-A6C34878D82A}">
                    <a16:rowId xmlns:a16="http://schemas.microsoft.com/office/drawing/2014/main" val="10005"/>
                  </a:ext>
                </a:extLst>
              </a:tr>
              <a:tr h="315672">
                <a:tc>
                  <a:txBody>
                    <a:bodyPr/>
                    <a:lstStyle/>
                    <a:p>
                      <a:pPr>
                        <a:lnSpc>
                          <a:spcPts val="1200"/>
                        </a:lnSpc>
                      </a:pPr>
                      <a:r>
                        <a:rPr kumimoji="1" lang="ja-JP" altLang="en-US" sz="1100" b="0" dirty="0">
                          <a:solidFill>
                            <a:schemeClr val="tx1"/>
                          </a:solidFill>
                          <a:latin typeface="BIZ UDPゴシック" panose="020B0400000000000000" pitchFamily="50" charset="-128"/>
                          <a:ea typeface="BIZ UDPゴシック" panose="020B0400000000000000" pitchFamily="50" charset="-128"/>
                        </a:rPr>
                        <a:t>大阪都市型</a:t>
                      </a:r>
                      <a:r>
                        <a:rPr kumimoji="1" lang="en-US" altLang="ja-JP" sz="1100" b="0" dirty="0" err="1">
                          <a:solidFill>
                            <a:schemeClr val="tx1"/>
                          </a:solidFill>
                          <a:latin typeface="BIZ UDPゴシック" panose="020B0400000000000000" pitchFamily="50" charset="-128"/>
                          <a:ea typeface="BIZ UDPゴシック" panose="020B0400000000000000" pitchFamily="50" charset="-128"/>
                        </a:rPr>
                        <a:t>MaaS</a:t>
                      </a:r>
                      <a:r>
                        <a:rPr kumimoji="1" lang="ja-JP" altLang="en-US" sz="1100" b="0" dirty="0">
                          <a:solidFill>
                            <a:schemeClr val="tx1"/>
                          </a:solidFill>
                          <a:latin typeface="BIZ UDPゴシック" panose="020B0400000000000000" pitchFamily="50" charset="-128"/>
                          <a:ea typeface="BIZ UDPゴシック" panose="020B0400000000000000" pitchFamily="50" charset="-128"/>
                        </a:rPr>
                        <a:t>構想推進</a:t>
                      </a:r>
                    </a:p>
                  </a:txBody>
                  <a:tcPr/>
                </a:tc>
                <a:tc>
                  <a:txBody>
                    <a:bodyPr/>
                    <a:lstStyle/>
                    <a:p>
                      <a:pPr>
                        <a:lnSpc>
                          <a:spcPts val="1200"/>
                        </a:lnSpc>
                      </a:pPr>
                      <a:r>
                        <a:rPr kumimoji="1" lang="ja-JP" altLang="en-US" sz="1100" b="0" dirty="0">
                          <a:solidFill>
                            <a:schemeClr val="tx1"/>
                          </a:solidFill>
                          <a:latin typeface="BIZ UDPゴシック" panose="020B0400000000000000" pitchFamily="50" charset="-128"/>
                          <a:ea typeface="BIZ UDPゴシック" panose="020B0400000000000000" pitchFamily="50" charset="-128"/>
                        </a:rPr>
                        <a:t>・オンデマンドバスの社会実験を推進</a:t>
                      </a:r>
                      <a:endParaRPr kumimoji="1" lang="en-US" altLang="ja-JP" sz="1100" b="0" dirty="0">
                        <a:solidFill>
                          <a:schemeClr val="tx1"/>
                        </a:solidFill>
                        <a:latin typeface="BIZ UDPゴシック" panose="020B0400000000000000" pitchFamily="50" charset="-128"/>
                        <a:ea typeface="BIZ UDPゴシック" panose="020B0400000000000000" pitchFamily="50" charset="-128"/>
                      </a:endParaRPr>
                    </a:p>
                    <a:p>
                      <a:pPr>
                        <a:lnSpc>
                          <a:spcPts val="1200"/>
                        </a:lnSpc>
                      </a:pPr>
                      <a:r>
                        <a:rPr kumimoji="1" lang="ja-JP" altLang="en-US" sz="1100" b="0" dirty="0">
                          <a:solidFill>
                            <a:schemeClr val="tx1"/>
                          </a:solidFill>
                          <a:latin typeface="BIZ UDPゴシック" panose="020B0400000000000000" pitchFamily="50" charset="-128"/>
                          <a:ea typeface="BIZ UDPゴシック" panose="020B0400000000000000" pitchFamily="50" charset="-128"/>
                        </a:rPr>
                        <a:t>・</a:t>
                      </a:r>
                      <a:r>
                        <a:rPr kumimoji="1" lang="en-US" altLang="ja-JP" sz="1100" b="0" dirty="0" err="1">
                          <a:solidFill>
                            <a:schemeClr val="tx1"/>
                          </a:solidFill>
                          <a:latin typeface="BIZ UDPゴシック" panose="020B0400000000000000" pitchFamily="50" charset="-128"/>
                          <a:ea typeface="BIZ UDPゴシック" panose="020B0400000000000000" pitchFamily="50" charset="-128"/>
                        </a:rPr>
                        <a:t>MaaS</a:t>
                      </a:r>
                      <a:r>
                        <a:rPr kumimoji="1" lang="ja-JP" altLang="en-US" sz="1100" b="0" dirty="0">
                          <a:solidFill>
                            <a:schemeClr val="tx1"/>
                          </a:solidFill>
                          <a:latin typeface="BIZ UDPゴシック" panose="020B0400000000000000" pitchFamily="50" charset="-128"/>
                          <a:ea typeface="BIZ UDPゴシック" panose="020B0400000000000000" pitchFamily="50" charset="-128"/>
                        </a:rPr>
                        <a:t>アプリを</a:t>
                      </a:r>
                      <a:r>
                        <a:rPr kumimoji="1" lang="ja-JP" altLang="en-US" sz="1100" b="0" dirty="0" smtClean="0">
                          <a:solidFill>
                            <a:schemeClr val="tx1"/>
                          </a:solidFill>
                          <a:latin typeface="BIZ UDPゴシック" panose="020B0400000000000000" pitchFamily="50" charset="-128"/>
                          <a:ea typeface="BIZ UDPゴシック" panose="020B0400000000000000" pitchFamily="50" charset="-128"/>
                        </a:rPr>
                        <a:t>配信。</a:t>
                      </a:r>
                      <a:endParaRPr kumimoji="1" lang="ja-JP" altLang="en-US" sz="1100" b="0" dirty="0">
                        <a:solidFill>
                          <a:schemeClr val="tx1"/>
                        </a:solidFill>
                        <a:latin typeface="BIZ UDPゴシック" panose="020B0400000000000000" pitchFamily="50" charset="-128"/>
                        <a:ea typeface="BIZ UDPゴシック" panose="020B0400000000000000" pitchFamily="50" charset="-128"/>
                      </a:endParaRPr>
                    </a:p>
                  </a:txBody>
                  <a:tcPr/>
                </a:tc>
                <a:extLst>
                  <a:ext uri="{0D108BD9-81ED-4DB2-BD59-A6C34878D82A}">
                    <a16:rowId xmlns:a16="http://schemas.microsoft.com/office/drawing/2014/main" val="10007"/>
                  </a:ext>
                </a:extLst>
              </a:tr>
              <a:tr h="194260">
                <a:tc>
                  <a:txBody>
                    <a:bodyPr/>
                    <a:lstStyle/>
                    <a:p>
                      <a:pPr>
                        <a:lnSpc>
                          <a:spcPts val="1200"/>
                        </a:lnSpc>
                      </a:pPr>
                      <a:r>
                        <a:rPr kumimoji="1" lang="ja-JP" altLang="en-US" sz="1100" b="0" dirty="0">
                          <a:solidFill>
                            <a:schemeClr val="tx1"/>
                          </a:solidFill>
                          <a:latin typeface="BIZ UDPゴシック" panose="020B0400000000000000" pitchFamily="50" charset="-128"/>
                          <a:ea typeface="BIZ UDPゴシック" panose="020B0400000000000000" pitchFamily="50" charset="-128"/>
                        </a:rPr>
                        <a:t>駅ナカの利便性向上</a:t>
                      </a:r>
                    </a:p>
                  </a:txBody>
                  <a:tcPr/>
                </a:tc>
                <a:tc>
                  <a:txBody>
                    <a:bodyPr/>
                    <a:lstStyle/>
                    <a:p>
                      <a:pPr>
                        <a:lnSpc>
                          <a:spcPts val="1200"/>
                        </a:lnSpc>
                      </a:pPr>
                      <a:r>
                        <a:rPr kumimoji="1" lang="ja-JP" altLang="en-US" sz="1100" b="0" dirty="0">
                          <a:solidFill>
                            <a:schemeClr val="tx1"/>
                          </a:solidFill>
                          <a:latin typeface="BIZ UDPゴシック" panose="020B0400000000000000" pitchFamily="50" charset="-128"/>
                          <a:ea typeface="BIZ UDPゴシック" panose="020B0400000000000000" pitchFamily="50" charset="-128"/>
                        </a:rPr>
                        <a:t>・民営化～</a:t>
                      </a:r>
                      <a:r>
                        <a:rPr kumimoji="1" lang="en-US" altLang="ja-JP" sz="1100" b="0" dirty="0">
                          <a:solidFill>
                            <a:schemeClr val="tx1"/>
                          </a:solidFill>
                          <a:latin typeface="BIZ UDPゴシック" panose="020B0400000000000000" pitchFamily="50" charset="-128"/>
                          <a:ea typeface="BIZ UDPゴシック" panose="020B0400000000000000" pitchFamily="50" charset="-128"/>
                        </a:rPr>
                        <a:t>2021</a:t>
                      </a:r>
                      <a:r>
                        <a:rPr kumimoji="1" lang="ja-JP" altLang="en-US" sz="1100" b="0" dirty="0">
                          <a:solidFill>
                            <a:schemeClr val="tx1"/>
                          </a:solidFill>
                          <a:latin typeface="BIZ UDPゴシック" panose="020B0400000000000000" pitchFamily="50" charset="-128"/>
                          <a:ea typeface="BIZ UDPゴシック" panose="020B0400000000000000" pitchFamily="50" charset="-128"/>
                        </a:rPr>
                        <a:t>年度末までに</a:t>
                      </a:r>
                      <a:r>
                        <a:rPr kumimoji="1" lang="en-US" altLang="ja-JP" sz="1100" b="0" dirty="0">
                          <a:solidFill>
                            <a:schemeClr val="tx1"/>
                          </a:solidFill>
                          <a:latin typeface="BIZ UDPゴシック" panose="020B0400000000000000" pitchFamily="50" charset="-128"/>
                          <a:ea typeface="BIZ UDPゴシック" panose="020B0400000000000000" pitchFamily="50" charset="-128"/>
                        </a:rPr>
                        <a:t>10</a:t>
                      </a:r>
                      <a:r>
                        <a:rPr kumimoji="1" lang="ja-JP" altLang="en-US" sz="1100" b="0" dirty="0">
                          <a:solidFill>
                            <a:schemeClr val="tx1"/>
                          </a:solidFill>
                          <a:latin typeface="BIZ UDPゴシック" panose="020B0400000000000000" pitchFamily="50" charset="-128"/>
                          <a:ea typeface="BIZ UDPゴシック" panose="020B0400000000000000" pitchFamily="50" charset="-128"/>
                        </a:rPr>
                        <a:t>店舗を</a:t>
                      </a:r>
                      <a:r>
                        <a:rPr kumimoji="1" lang="ja-JP" altLang="en-US" sz="1100" b="0" dirty="0" smtClean="0">
                          <a:solidFill>
                            <a:schemeClr val="tx1"/>
                          </a:solidFill>
                          <a:latin typeface="BIZ UDPゴシック" panose="020B0400000000000000" pitchFamily="50" charset="-128"/>
                          <a:ea typeface="BIZ UDPゴシック" panose="020B0400000000000000" pitchFamily="50" charset="-128"/>
                        </a:rPr>
                        <a:t>開発。</a:t>
                      </a:r>
                      <a:endParaRPr kumimoji="1" lang="ja-JP" altLang="en-US" sz="1100" b="0" dirty="0">
                        <a:solidFill>
                          <a:schemeClr val="tx1"/>
                        </a:solidFill>
                        <a:latin typeface="BIZ UDPゴシック" panose="020B0400000000000000" pitchFamily="50" charset="-128"/>
                        <a:ea typeface="BIZ UDPゴシック" panose="020B0400000000000000" pitchFamily="50" charset="-128"/>
                      </a:endParaRPr>
                    </a:p>
                  </a:txBody>
                  <a:tcPr/>
                </a:tc>
                <a:extLst>
                  <a:ext uri="{0D108BD9-81ED-4DB2-BD59-A6C34878D82A}">
                    <a16:rowId xmlns:a16="http://schemas.microsoft.com/office/drawing/2014/main" val="1136351513"/>
                  </a:ext>
                </a:extLst>
              </a:tr>
            </a:tbl>
          </a:graphicData>
        </a:graphic>
      </p:graphicFrame>
      <p:sp>
        <p:nvSpPr>
          <p:cNvPr id="35" name="テキスト ボックス 34"/>
          <p:cNvSpPr txBox="1"/>
          <p:nvPr/>
        </p:nvSpPr>
        <p:spPr>
          <a:xfrm>
            <a:off x="3750249" y="679546"/>
            <a:ext cx="2099090" cy="29238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300" b="1" i="0" u="sng"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決算状況の推移</a:t>
            </a:r>
            <a:endParaRPr kumimoji="1" lang="ja-JP" altLang="en-US" sz="13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32" name="テキスト ボックス 31"/>
          <p:cNvSpPr txBox="1"/>
          <p:nvPr/>
        </p:nvSpPr>
        <p:spPr>
          <a:xfrm>
            <a:off x="5772779" y="2610691"/>
            <a:ext cx="655298" cy="1692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5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（億円）</a:t>
            </a:r>
          </a:p>
        </p:txBody>
      </p:sp>
      <p:grpSp>
        <p:nvGrpSpPr>
          <p:cNvPr id="38" name="グループ化 37"/>
          <p:cNvGrpSpPr/>
          <p:nvPr/>
        </p:nvGrpSpPr>
        <p:grpSpPr>
          <a:xfrm>
            <a:off x="4673842" y="4676434"/>
            <a:ext cx="1341844" cy="1161751"/>
            <a:chOff x="4620357" y="3158965"/>
            <a:chExt cx="1919999" cy="1845702"/>
          </a:xfrm>
        </p:grpSpPr>
        <p:pic>
          <p:nvPicPr>
            <p:cNvPr id="39" name="図 38" descr="グラフィカル ユーザー インターフェイス  低い精度で自動的に生成された説明">
              <a:extLst>
                <a:ext uri="{FF2B5EF4-FFF2-40B4-BE49-F238E27FC236}">
                  <a16:creationId xmlns:a16="http://schemas.microsoft.com/office/drawing/2014/main" id="{C66E970F-BE29-4D2E-B176-E446F92FE6E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20357" y="3158965"/>
              <a:ext cx="1919999" cy="1440000"/>
            </a:xfrm>
            <a:prstGeom prst="rect">
              <a:avLst/>
            </a:prstGeom>
          </p:spPr>
        </p:pic>
        <p:sp>
          <p:nvSpPr>
            <p:cNvPr id="40" name="正方形/長方形 39">
              <a:extLst>
                <a:ext uri="{FF2B5EF4-FFF2-40B4-BE49-F238E27FC236}">
                  <a16:creationId xmlns:a16="http://schemas.microsoft.com/office/drawing/2014/main" id="{8E11E0B1-3AD0-4E1C-8A73-756CA2B24907}"/>
                </a:ext>
              </a:extLst>
            </p:cNvPr>
            <p:cNvSpPr/>
            <p:nvPr/>
          </p:nvSpPr>
          <p:spPr>
            <a:xfrm>
              <a:off x="5428652" y="4598965"/>
              <a:ext cx="1064326" cy="405702"/>
            </a:xfrm>
            <a:prstGeom prst="rect">
              <a:avLst/>
            </a:prstGeom>
            <a:noFill/>
            <a:ln w="50800" algn="ctr">
              <a:noFill/>
              <a:miter lim="800000"/>
              <a:headEnd/>
              <a:tailEnd/>
            </a:ln>
          </p:spPr>
          <p:txBody>
            <a:bodyPr wrap="none" lIns="36000" tIns="10800" rIns="36000" bIns="10800" rtlCol="0" anchor="ctr">
              <a:noAutofit/>
            </a:bodyPr>
            <a:lstStyle/>
            <a:p>
              <a:pPr marL="185738" marR="0" lvl="0" indent="-185738" algn="r" defTabSz="914400" rtl="0" eaLnBrk="1" fontAlgn="auto" latinLnBrk="0" hangingPunct="1">
                <a:lnSpc>
                  <a:spcPct val="100000"/>
                </a:lnSpc>
                <a:spcBef>
                  <a:spcPts val="0"/>
                </a:spcBef>
                <a:spcAft>
                  <a:spcPts val="0"/>
                </a:spcAft>
                <a:buClr>
                  <a:srgbClr val="969696"/>
                </a:buClr>
                <a:buSzPct val="80000"/>
                <a:buFontTx/>
                <a:buNone/>
                <a:tabLst/>
                <a:defRPr/>
              </a:pPr>
              <a:r>
                <a:rPr kumimoji="1" lang="ja-JP" altLang="en-US" sz="1050" b="1" i="0" u="none" strike="noStrike" kern="1200" cap="none" spc="0" normalizeH="0" baseline="0" noProof="0" dirty="0">
                  <a:ln>
                    <a:noFill/>
                  </a:ln>
                  <a:solidFill>
                    <a:srgbClr val="000000"/>
                  </a:solidFill>
                  <a:effectLst>
                    <a:glow rad="101600">
                      <a:prstClr val="white"/>
                    </a:glow>
                  </a:effectLst>
                  <a:uLnTx/>
                  <a:uFillTx/>
                  <a:latin typeface="BIZ UDPゴシック" panose="020B0400000000000000" pitchFamily="50" charset="-128"/>
                  <a:ea typeface="BIZ UDPゴシック" panose="020B0400000000000000" pitchFamily="50" charset="-128"/>
                </a:rPr>
                <a:t>可動式ホーム柵</a:t>
              </a:r>
            </a:p>
          </p:txBody>
        </p:sp>
      </p:grpSp>
      <p:grpSp>
        <p:nvGrpSpPr>
          <p:cNvPr id="41" name="グループ化 40"/>
          <p:cNvGrpSpPr/>
          <p:nvPr/>
        </p:nvGrpSpPr>
        <p:grpSpPr>
          <a:xfrm>
            <a:off x="5172459" y="5772126"/>
            <a:ext cx="3225534" cy="997037"/>
            <a:chOff x="4933646" y="3323787"/>
            <a:chExt cx="3834569" cy="1352983"/>
          </a:xfrm>
        </p:grpSpPr>
        <p:grpSp>
          <p:nvGrpSpPr>
            <p:cNvPr id="42" name="グループ化 41"/>
            <p:cNvGrpSpPr/>
            <p:nvPr/>
          </p:nvGrpSpPr>
          <p:grpSpPr>
            <a:xfrm>
              <a:off x="4933646" y="3323787"/>
              <a:ext cx="3610069" cy="1352983"/>
              <a:chOff x="4933646" y="3284598"/>
              <a:chExt cx="3610069" cy="1352983"/>
            </a:xfrm>
          </p:grpSpPr>
          <p:pic>
            <p:nvPicPr>
              <p:cNvPr id="45" name="Picture 10" descr="オンデマンドバス">
                <a:extLst>
                  <a:ext uri="{FF2B5EF4-FFF2-40B4-BE49-F238E27FC236}">
                    <a16:creationId xmlns:a16="http://schemas.microsoft.com/office/drawing/2014/main" id="{9ABEFC06-FB7E-4DFC-B817-0161D8D5771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33646" y="3284598"/>
                <a:ext cx="1660176" cy="1173647"/>
              </a:xfrm>
              <a:prstGeom prst="rect">
                <a:avLst/>
              </a:prstGeom>
              <a:noFill/>
              <a:extLst>
                <a:ext uri="{909E8E84-426E-40DD-AFC4-6F175D3DCCD1}">
                  <a14:hiddenFill xmlns:a14="http://schemas.microsoft.com/office/drawing/2010/main">
                    <a:solidFill>
                      <a:srgbClr val="FFFFFF"/>
                    </a:solidFill>
                  </a14:hiddenFill>
                </a:ext>
              </a:extLst>
            </p:spPr>
          </p:pic>
          <p:sp>
            <p:nvSpPr>
              <p:cNvPr id="47" name="正方形/長方形 46">
                <a:extLst>
                  <a:ext uri="{FF2B5EF4-FFF2-40B4-BE49-F238E27FC236}">
                    <a16:creationId xmlns:a16="http://schemas.microsoft.com/office/drawing/2014/main" id="{D89706F0-9570-4A05-9414-81C4AA80C909}"/>
                  </a:ext>
                </a:extLst>
              </p:cNvPr>
              <p:cNvSpPr/>
              <p:nvPr/>
            </p:nvSpPr>
            <p:spPr>
              <a:xfrm>
                <a:off x="5678923" y="4297069"/>
                <a:ext cx="2864792" cy="340512"/>
              </a:xfrm>
              <a:prstGeom prst="rect">
                <a:avLst/>
              </a:prstGeom>
              <a:noFill/>
              <a:ln w="50800" algn="ctr">
                <a:noFill/>
                <a:miter lim="800000"/>
                <a:headEnd/>
                <a:tailEnd/>
              </a:ln>
            </p:spPr>
            <p:txBody>
              <a:bodyPr wrap="none" lIns="36000" tIns="10800" rIns="36000" bIns="10800" rtlCol="0" anchor="ctr">
                <a:noAutofit/>
              </a:bodyPr>
              <a:lstStyle/>
              <a:p>
                <a:pPr marL="185738" marR="0" lvl="0" indent="-185738" algn="r" defTabSz="914400" rtl="0" eaLnBrk="1" fontAlgn="auto" latinLnBrk="0" hangingPunct="1">
                  <a:lnSpc>
                    <a:spcPct val="100000"/>
                  </a:lnSpc>
                  <a:spcBef>
                    <a:spcPts val="0"/>
                  </a:spcBef>
                  <a:spcAft>
                    <a:spcPts val="0"/>
                  </a:spcAft>
                  <a:buClr>
                    <a:srgbClr val="969696"/>
                  </a:buClr>
                  <a:buSzPct val="80000"/>
                  <a:buFontTx/>
                  <a:buNone/>
                  <a:tabLst/>
                  <a:defRPr/>
                </a:pPr>
                <a:r>
                  <a:rPr kumimoji="1" lang="ja-JP" altLang="en-US" sz="1050" b="1" i="0" u="none" strike="noStrike" kern="1200" cap="none" spc="0" normalizeH="0" baseline="0" noProof="0" dirty="0">
                    <a:ln>
                      <a:noFill/>
                    </a:ln>
                    <a:solidFill>
                      <a:srgbClr val="000000"/>
                    </a:solidFill>
                    <a:effectLst>
                      <a:glow rad="101600">
                        <a:prstClr val="white"/>
                      </a:glow>
                    </a:effectLst>
                    <a:uLnTx/>
                    <a:uFillTx/>
                    <a:latin typeface="BIZ UDPゴシック" panose="020B0400000000000000" pitchFamily="50" charset="-128"/>
                    <a:ea typeface="BIZ UDPゴシック" panose="020B0400000000000000" pitchFamily="50" charset="-128"/>
                  </a:rPr>
                  <a:t>オンデマンドバス</a:t>
                </a:r>
                <a:r>
                  <a:rPr kumimoji="1" lang="ja-JP" altLang="en-US" sz="1050" b="1" i="0" u="none" strike="noStrike" kern="1200" cap="none" spc="0" normalizeH="0" baseline="0" noProof="0" dirty="0" smtClean="0">
                    <a:ln>
                      <a:noFill/>
                    </a:ln>
                    <a:solidFill>
                      <a:srgbClr val="000000"/>
                    </a:solidFill>
                    <a:effectLst>
                      <a:glow rad="101600">
                        <a:prstClr val="white"/>
                      </a:glow>
                    </a:effectLst>
                    <a:uLnTx/>
                    <a:uFillTx/>
                    <a:latin typeface="BIZ UDPゴシック" panose="020B0400000000000000" pitchFamily="50" charset="-128"/>
                    <a:ea typeface="BIZ UDPゴシック" panose="020B0400000000000000" pitchFamily="50" charset="-128"/>
                  </a:rPr>
                  <a:t>車両と「</a:t>
                </a:r>
                <a:r>
                  <a:rPr kumimoji="1" lang="en-US" altLang="ja-JP" sz="1050" b="1" i="0" u="none" strike="noStrike" kern="1200" cap="none" spc="0" normalizeH="0" baseline="0" noProof="0" dirty="0" smtClean="0">
                    <a:ln>
                      <a:noFill/>
                    </a:ln>
                    <a:solidFill>
                      <a:srgbClr val="000000"/>
                    </a:solidFill>
                    <a:effectLst>
                      <a:glow rad="101600">
                        <a:prstClr val="white"/>
                      </a:glow>
                    </a:effectLst>
                    <a:uLnTx/>
                    <a:uFillTx/>
                    <a:latin typeface="BIZ UDPゴシック" panose="020B0400000000000000" pitchFamily="50" charset="-128"/>
                    <a:ea typeface="BIZ UDPゴシック" panose="020B0400000000000000" pitchFamily="50" charset="-128"/>
                  </a:rPr>
                  <a:t>e METRO</a:t>
                </a:r>
                <a:r>
                  <a:rPr kumimoji="1" lang="ja-JP" altLang="en-US" sz="1050" b="1" i="0" u="none" strike="noStrike" kern="1200" cap="none" spc="0" normalizeH="0" baseline="0" noProof="0" dirty="0" smtClean="0">
                    <a:ln>
                      <a:noFill/>
                    </a:ln>
                    <a:solidFill>
                      <a:srgbClr val="000000"/>
                    </a:solidFill>
                    <a:effectLst>
                      <a:glow rad="101600">
                        <a:prstClr val="white"/>
                      </a:glow>
                    </a:effectLst>
                    <a:uLnTx/>
                    <a:uFillTx/>
                    <a:latin typeface="BIZ UDPゴシック" panose="020B0400000000000000" pitchFamily="50" charset="-128"/>
                    <a:ea typeface="BIZ UDPゴシック" panose="020B0400000000000000" pitchFamily="50" charset="-128"/>
                  </a:rPr>
                  <a:t>」アプリ</a:t>
                </a:r>
                <a:endParaRPr kumimoji="1" lang="ja-JP" altLang="en-US" sz="1050" b="1" i="0" u="none" strike="noStrike" kern="1200" cap="none" spc="0" normalizeH="0" baseline="0" noProof="0" dirty="0">
                  <a:ln>
                    <a:noFill/>
                  </a:ln>
                  <a:solidFill>
                    <a:srgbClr val="000000"/>
                  </a:solidFill>
                  <a:effectLst>
                    <a:glow rad="101600">
                      <a:prstClr val="white"/>
                    </a:glow>
                  </a:effectLst>
                  <a:uLnTx/>
                  <a:uFillTx/>
                  <a:latin typeface="BIZ UDPゴシック" panose="020B0400000000000000" pitchFamily="50" charset="-128"/>
                  <a:ea typeface="BIZ UDPゴシック" panose="020B0400000000000000" pitchFamily="50" charset="-128"/>
                </a:endParaRPr>
              </a:p>
            </p:txBody>
          </p:sp>
        </p:grpSp>
        <p:pic>
          <p:nvPicPr>
            <p:cNvPr id="44" name="図 43"/>
            <p:cNvPicPr>
              <a:picLocks noChangeAspect="1"/>
            </p:cNvPicPr>
            <p:nvPr/>
          </p:nvPicPr>
          <p:blipFill>
            <a:blip r:embed="rId5"/>
            <a:stretch>
              <a:fillRect/>
            </a:stretch>
          </p:blipFill>
          <p:spPr>
            <a:xfrm>
              <a:off x="6830946" y="3516612"/>
              <a:ext cx="1937269" cy="821033"/>
            </a:xfrm>
            <a:prstGeom prst="rect">
              <a:avLst/>
            </a:prstGeom>
          </p:spPr>
        </p:pic>
      </p:grpSp>
      <p:grpSp>
        <p:nvGrpSpPr>
          <p:cNvPr id="48" name="グループ化 47"/>
          <p:cNvGrpSpPr/>
          <p:nvPr/>
        </p:nvGrpSpPr>
        <p:grpSpPr>
          <a:xfrm>
            <a:off x="6079492" y="4685319"/>
            <a:ext cx="2969305" cy="1186430"/>
            <a:chOff x="4964520" y="2183821"/>
            <a:chExt cx="3626905" cy="1798155"/>
          </a:xfrm>
        </p:grpSpPr>
        <p:grpSp>
          <p:nvGrpSpPr>
            <p:cNvPr id="51" name="グループ化 50"/>
            <p:cNvGrpSpPr/>
            <p:nvPr/>
          </p:nvGrpSpPr>
          <p:grpSpPr>
            <a:xfrm>
              <a:off x="4964520" y="2183821"/>
              <a:ext cx="3612742" cy="1368000"/>
              <a:chOff x="4964520" y="2183821"/>
              <a:chExt cx="3612742" cy="1368000"/>
            </a:xfrm>
          </p:grpSpPr>
          <p:pic>
            <p:nvPicPr>
              <p:cNvPr id="54" name="図 53">
                <a:extLst>
                  <a:ext uri="{FF2B5EF4-FFF2-40B4-BE49-F238E27FC236}">
                    <a16:creationId xmlns:a16="http://schemas.microsoft.com/office/drawing/2014/main" id="{452F6215-2570-413C-A0F6-B68FA94CE4E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64520" y="2183821"/>
                <a:ext cx="1824004" cy="1368000"/>
              </a:xfrm>
              <a:prstGeom prst="rect">
                <a:avLst/>
              </a:prstGeom>
            </p:spPr>
          </p:pic>
          <p:pic>
            <p:nvPicPr>
              <p:cNvPr id="55" name="図 54" descr="タイル床と白い壁があるバスルーム  自動的に生成された説明">
                <a:extLst>
                  <a:ext uri="{FF2B5EF4-FFF2-40B4-BE49-F238E27FC236}">
                    <a16:creationId xmlns:a16="http://schemas.microsoft.com/office/drawing/2014/main" id="{781463BC-B6EF-4468-A422-EA2A230F4C61}"/>
                  </a:ext>
                </a:extLst>
              </p:cNvPr>
              <p:cNvPicPr>
                <a:picLocks/>
              </p:cNvPicPr>
              <p:nvPr/>
            </p:nvPicPr>
            <p:blipFill>
              <a:blip r:embed="rId7" cstate="print">
                <a:extLst>
                  <a:ext uri="{28A0092B-C50C-407E-A947-70E740481C1C}">
                    <a14:useLocalDpi xmlns:a14="http://schemas.microsoft.com/office/drawing/2010/main" val="0"/>
                  </a:ext>
                </a:extLst>
              </a:blip>
              <a:stretch>
                <a:fillRect/>
              </a:stretch>
            </p:blipFill>
            <p:spPr>
              <a:xfrm>
                <a:off x="6788524" y="2183821"/>
                <a:ext cx="1788738" cy="1368000"/>
              </a:xfrm>
              <a:prstGeom prst="rect">
                <a:avLst/>
              </a:prstGeom>
            </p:spPr>
          </p:pic>
        </p:grpSp>
        <p:sp>
          <p:nvSpPr>
            <p:cNvPr id="53" name="正方形/長方形 52">
              <a:extLst>
                <a:ext uri="{FF2B5EF4-FFF2-40B4-BE49-F238E27FC236}">
                  <a16:creationId xmlns:a16="http://schemas.microsoft.com/office/drawing/2014/main" id="{23316727-F4AE-4C14-9FDC-6716303CBCAF}"/>
                </a:ext>
              </a:extLst>
            </p:cNvPr>
            <p:cNvSpPr/>
            <p:nvPr/>
          </p:nvSpPr>
          <p:spPr>
            <a:xfrm>
              <a:off x="7247223" y="3576274"/>
              <a:ext cx="1344202" cy="405702"/>
            </a:xfrm>
            <a:prstGeom prst="rect">
              <a:avLst/>
            </a:prstGeom>
            <a:noFill/>
            <a:ln w="50800" algn="ctr">
              <a:noFill/>
              <a:miter lim="800000"/>
              <a:headEnd/>
              <a:tailEnd/>
            </a:ln>
          </p:spPr>
          <p:txBody>
            <a:bodyPr wrap="none" lIns="36000" tIns="10800" rIns="36000" bIns="10800" rtlCol="0" anchor="ctr">
              <a:noAutofit/>
            </a:bodyPr>
            <a:lstStyle/>
            <a:p>
              <a:pPr marL="185738" marR="0" lvl="0" indent="-185738" algn="r" defTabSz="914400" rtl="0" eaLnBrk="1" fontAlgn="auto" latinLnBrk="0" hangingPunct="1">
                <a:lnSpc>
                  <a:spcPct val="100000"/>
                </a:lnSpc>
                <a:spcBef>
                  <a:spcPts val="0"/>
                </a:spcBef>
                <a:spcAft>
                  <a:spcPts val="0"/>
                </a:spcAft>
                <a:buClr>
                  <a:srgbClr val="969696"/>
                </a:buClr>
                <a:buSzPct val="80000"/>
                <a:buFontTx/>
                <a:buNone/>
                <a:tabLst/>
                <a:defRPr/>
              </a:pPr>
              <a:r>
                <a:rPr kumimoji="1" lang="ja-JP" altLang="en-US" sz="1050" b="1" i="0" u="none" strike="noStrike" kern="1200" cap="none" spc="0" normalizeH="0" baseline="0" noProof="0" dirty="0">
                  <a:ln>
                    <a:noFill/>
                  </a:ln>
                  <a:solidFill>
                    <a:srgbClr val="000000"/>
                  </a:solidFill>
                  <a:effectLst>
                    <a:glow rad="101600">
                      <a:prstClr val="white"/>
                    </a:glow>
                  </a:effectLst>
                  <a:uLnTx/>
                  <a:uFillTx/>
                  <a:latin typeface="BIZ UDPゴシック" panose="020B0400000000000000" pitchFamily="50" charset="-128"/>
                  <a:ea typeface="BIZ UDPゴシック" panose="020B0400000000000000" pitchFamily="50" charset="-128"/>
                </a:rPr>
                <a:t>トイレのリニューアル</a:t>
              </a:r>
            </a:p>
          </p:txBody>
        </p:sp>
      </p:grpSp>
      <p:pic>
        <p:nvPicPr>
          <p:cNvPr id="5" name="図 4"/>
          <p:cNvPicPr>
            <a:picLocks noChangeAspect="1"/>
          </p:cNvPicPr>
          <p:nvPr/>
        </p:nvPicPr>
        <p:blipFill>
          <a:blip r:embed="rId8"/>
          <a:stretch>
            <a:fillRect/>
          </a:stretch>
        </p:blipFill>
        <p:spPr>
          <a:xfrm>
            <a:off x="5856478" y="894730"/>
            <a:ext cx="3168000" cy="1770279"/>
          </a:xfrm>
          <a:prstGeom prst="rect">
            <a:avLst/>
          </a:prstGeom>
          <a:ln>
            <a:noFill/>
          </a:ln>
        </p:spPr>
      </p:pic>
      <p:pic>
        <p:nvPicPr>
          <p:cNvPr id="7" name="図 6"/>
          <p:cNvPicPr>
            <a:picLocks noChangeAspect="1"/>
          </p:cNvPicPr>
          <p:nvPr/>
        </p:nvPicPr>
        <p:blipFill>
          <a:blip r:embed="rId9"/>
          <a:stretch>
            <a:fillRect/>
          </a:stretch>
        </p:blipFill>
        <p:spPr>
          <a:xfrm>
            <a:off x="5856227" y="2725076"/>
            <a:ext cx="3168000" cy="1890298"/>
          </a:xfrm>
          <a:prstGeom prst="rect">
            <a:avLst/>
          </a:prstGeom>
          <a:ln>
            <a:noFill/>
          </a:ln>
        </p:spPr>
      </p:pic>
      <p:cxnSp>
        <p:nvCxnSpPr>
          <p:cNvPr id="12" name="直線コネクタ 11"/>
          <p:cNvCxnSpPr/>
          <p:nvPr/>
        </p:nvCxnSpPr>
        <p:spPr>
          <a:xfrm>
            <a:off x="3794673" y="2633551"/>
            <a:ext cx="5229345" cy="0"/>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59" name="テキスト ボックス 58"/>
          <p:cNvSpPr txBox="1"/>
          <p:nvPr/>
        </p:nvSpPr>
        <p:spPr>
          <a:xfrm>
            <a:off x="5784527" y="634696"/>
            <a:ext cx="441013"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TW" altLang="en-US" sz="5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営業</a:t>
            </a:r>
            <a:r>
              <a:rPr kumimoji="1" lang="zh-TW" altLang="en-US" sz="5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収益</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zh-TW" altLang="en-US" sz="5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（億円）</a:t>
            </a:r>
          </a:p>
        </p:txBody>
      </p:sp>
      <p:sp>
        <p:nvSpPr>
          <p:cNvPr id="60" name="テキスト ボックス 59"/>
          <p:cNvSpPr txBox="1"/>
          <p:nvPr/>
        </p:nvSpPr>
        <p:spPr>
          <a:xfrm>
            <a:off x="8520737" y="634534"/>
            <a:ext cx="532332" cy="32316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zh-TW" altLang="en-US" sz="5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営業利益</a:t>
            </a:r>
          </a:p>
          <a:p>
            <a:pPr marL="0" marR="0" lvl="0" indent="0" algn="r" defTabSz="914400" rtl="0" eaLnBrk="1" fontAlgn="auto" latinLnBrk="0" hangingPunct="1">
              <a:lnSpc>
                <a:spcPct val="100000"/>
              </a:lnSpc>
              <a:spcBef>
                <a:spcPts val="0"/>
              </a:spcBef>
              <a:spcAft>
                <a:spcPts val="0"/>
              </a:spcAft>
              <a:buClrTx/>
              <a:buSzTx/>
              <a:buFontTx/>
              <a:buNone/>
              <a:tabLst/>
              <a:defRPr/>
            </a:pPr>
            <a:r>
              <a:rPr kumimoji="1" lang="zh-TW" altLang="en-US" sz="5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当期純利益</a:t>
            </a:r>
          </a:p>
          <a:p>
            <a:pPr marL="0" marR="0" lvl="0" indent="0" algn="r" defTabSz="914400" rtl="0" eaLnBrk="1" fontAlgn="auto" latinLnBrk="0" hangingPunct="1">
              <a:lnSpc>
                <a:spcPct val="100000"/>
              </a:lnSpc>
              <a:spcBef>
                <a:spcPts val="0"/>
              </a:spcBef>
              <a:spcAft>
                <a:spcPts val="0"/>
              </a:spcAft>
              <a:buClrTx/>
              <a:buSzTx/>
              <a:buFontTx/>
              <a:buNone/>
              <a:tabLst/>
              <a:defRPr/>
            </a:pPr>
            <a:r>
              <a:rPr kumimoji="1" lang="zh-TW" altLang="en-US" sz="5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zh-TW" altLang="en-US" sz="5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億円）</a:t>
            </a:r>
          </a:p>
        </p:txBody>
      </p:sp>
      <p:sp>
        <p:nvSpPr>
          <p:cNvPr id="62" name="テキスト ボックス 61"/>
          <p:cNvSpPr txBox="1"/>
          <p:nvPr/>
        </p:nvSpPr>
        <p:spPr>
          <a:xfrm>
            <a:off x="6922290" y="4534545"/>
            <a:ext cx="2190121" cy="1692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5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（注）総額と累計の不一致は端数調整（四捨五入）の影響によるものです。</a:t>
            </a:r>
          </a:p>
        </p:txBody>
      </p:sp>
      <p:sp>
        <p:nvSpPr>
          <p:cNvPr id="63" name="テキスト ボックス 62"/>
          <p:cNvSpPr txBox="1"/>
          <p:nvPr/>
        </p:nvSpPr>
        <p:spPr>
          <a:xfrm>
            <a:off x="3647955" y="2661369"/>
            <a:ext cx="2303678" cy="29238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3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大阪市への財政貢献の推移</a:t>
            </a:r>
          </a:p>
        </p:txBody>
      </p:sp>
      <p:sp>
        <p:nvSpPr>
          <p:cNvPr id="13" name="角丸四角形 12"/>
          <p:cNvSpPr/>
          <p:nvPr/>
        </p:nvSpPr>
        <p:spPr>
          <a:xfrm>
            <a:off x="3883872" y="1009718"/>
            <a:ext cx="1831843" cy="1508845"/>
          </a:xfrm>
          <a:prstGeom prst="roundRect">
            <a:avLst>
              <a:gd name="adj" fmla="val 8009"/>
            </a:avLst>
          </a:prstGeom>
          <a:solidFill>
            <a:schemeClr val="bg1">
              <a:lumMod val="95000"/>
            </a:schemeClr>
          </a:solidFill>
          <a:ln>
            <a:no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en-US" altLang="ja-JP" sz="9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2019</a:t>
            </a:r>
            <a:r>
              <a:rPr kumimoji="1" lang="ja-JP" altLang="en-US" sz="9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年度期末</a:t>
            </a:r>
            <a:r>
              <a:rPr kumimoji="1" lang="ja-JP" altLang="en-US" sz="9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からは新型</a:t>
            </a:r>
            <a:endParaRPr kumimoji="1" lang="en-US" altLang="ja-JP" sz="9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1" lang="ja-JP" altLang="en-US" sz="9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コロナウイルス</a:t>
            </a:r>
            <a:r>
              <a:rPr kumimoji="1" lang="ja-JP" altLang="en-US" sz="9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感染症の</a:t>
            </a:r>
            <a:r>
              <a:rPr kumimoji="1" lang="ja-JP" altLang="en-US" sz="9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影響</a:t>
            </a:r>
            <a:endParaRPr kumimoji="1" lang="en-US" altLang="ja-JP" sz="9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1" lang="ja-JP" altLang="en-US" sz="9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により経営</a:t>
            </a:r>
            <a:r>
              <a:rPr kumimoji="1" lang="ja-JP" altLang="en-US" sz="9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環境が</a:t>
            </a:r>
            <a:r>
              <a:rPr kumimoji="1" lang="ja-JP" altLang="en-US" sz="9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激変。</a:t>
            </a:r>
            <a:endParaRPr kumimoji="1" lang="en-US" altLang="ja-JP" sz="9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9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・経営の合理化・効率化</a:t>
            </a:r>
            <a:r>
              <a:rPr kumimoji="1" lang="ja-JP" altLang="en-US" sz="9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に取</a:t>
            </a:r>
            <a:endParaRPr kumimoji="1" lang="en-US" altLang="ja-JP" sz="9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1" lang="ja-JP" altLang="en-US" sz="9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り組み</a:t>
            </a:r>
            <a:r>
              <a:rPr kumimoji="1" lang="ja-JP" altLang="en-US" sz="9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en-US" altLang="ja-JP" sz="9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2021</a:t>
            </a:r>
            <a:r>
              <a:rPr kumimoji="1" lang="ja-JP" altLang="en-US" sz="9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年度</a:t>
            </a:r>
            <a:r>
              <a:rPr kumimoji="1" lang="ja-JP" altLang="en-US" sz="9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は鉄道</a:t>
            </a:r>
            <a:endParaRPr kumimoji="1" lang="en-US" altLang="ja-JP" sz="9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 の運輸収入等</a:t>
            </a:r>
            <a:r>
              <a:rPr kumimoji="1" lang="ja-JP" altLang="en-US" sz="9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の</a:t>
            </a:r>
            <a:r>
              <a:rPr kumimoji="1" lang="ja-JP" altLang="en-US" sz="95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rPr>
              <a:t>回復により</a:t>
            </a:r>
            <a:endParaRPr kumimoji="1" lang="en-US" altLang="ja-JP" sz="95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950" noProof="0" dirty="0" smtClean="0">
                <a:solidFill>
                  <a:schemeClr val="tx1"/>
                </a:solidFill>
                <a:latin typeface="BIZ UDPゴシック" panose="020B0400000000000000" pitchFamily="50" charset="-128"/>
                <a:ea typeface="BIZ UDPゴシック" panose="020B0400000000000000" pitchFamily="50" charset="-128"/>
              </a:rPr>
              <a:t> </a:t>
            </a:r>
            <a:r>
              <a:rPr kumimoji="1" lang="ja-JP" altLang="en-US" sz="95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rPr>
              <a:t>増収増益となり</a:t>
            </a:r>
            <a:r>
              <a:rPr kumimoji="1" lang="ja-JP" altLang="en-US" sz="950" b="1" i="0" u="none" strike="noStrike" kern="1200" cap="none" spc="0" normalizeH="0" baseline="0" noProof="0" dirty="0" smtClean="0">
                <a:ln>
                  <a:noFill/>
                </a:ln>
                <a:solidFill>
                  <a:srgbClr val="FF0000"/>
                </a:solidFill>
                <a:effectLst/>
                <a:uLnTx/>
                <a:uFillTx/>
                <a:latin typeface="BIZ UDPゴシック" panose="020B0400000000000000" pitchFamily="50" charset="-128"/>
                <a:ea typeface="BIZ UDPゴシック" panose="020B0400000000000000" pitchFamily="50" charset="-128"/>
              </a:rPr>
              <a:t>黒字化</a:t>
            </a:r>
            <a:r>
              <a:rPr kumimoji="1" lang="ja-JP" altLang="en-US" sz="950" b="1" i="0" u="none" strike="noStrike" kern="1200" cap="none" spc="0" normalizeH="0" baseline="0" noProof="0" dirty="0">
                <a:ln>
                  <a:noFill/>
                </a:ln>
                <a:solidFill>
                  <a:srgbClr val="FF0000"/>
                </a:solidFill>
                <a:effectLst/>
                <a:uLnTx/>
                <a:uFillTx/>
                <a:latin typeface="BIZ UDPゴシック" panose="020B0400000000000000" pitchFamily="50" charset="-128"/>
                <a:ea typeface="BIZ UDPゴシック" panose="020B0400000000000000" pitchFamily="50" charset="-128"/>
              </a:rPr>
              <a:t>を</a:t>
            </a:r>
            <a:r>
              <a:rPr kumimoji="1" lang="ja-JP" altLang="en-US" sz="950" b="1" i="0" u="none" strike="noStrike" kern="1200" cap="none" spc="0" normalizeH="0" baseline="0" noProof="0" dirty="0" smtClean="0">
                <a:ln>
                  <a:noFill/>
                </a:ln>
                <a:solidFill>
                  <a:srgbClr val="FF0000"/>
                </a:solidFill>
                <a:effectLst/>
                <a:uLnTx/>
                <a:uFillTx/>
                <a:latin typeface="BIZ UDPゴシック" panose="020B0400000000000000" pitchFamily="50" charset="-128"/>
                <a:ea typeface="BIZ UDPゴシック" panose="020B0400000000000000" pitchFamily="50" charset="-128"/>
              </a:rPr>
              <a:t>達</a:t>
            </a:r>
            <a:endParaRPr kumimoji="1" lang="en-US" altLang="ja-JP" sz="950" b="1" i="0" u="none" strike="noStrike" kern="1200" cap="none" spc="0" normalizeH="0" baseline="0" noProof="0" dirty="0" smtClean="0">
              <a:ln>
                <a:noFill/>
              </a:ln>
              <a:solidFill>
                <a:srgbClr val="FF0000"/>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950" b="1" dirty="0">
                <a:solidFill>
                  <a:srgbClr val="FF0000"/>
                </a:solidFill>
                <a:latin typeface="BIZ UDPゴシック" panose="020B0400000000000000" pitchFamily="50" charset="-128"/>
                <a:ea typeface="BIZ UDPゴシック" panose="020B0400000000000000" pitchFamily="50" charset="-128"/>
              </a:rPr>
              <a:t> </a:t>
            </a:r>
            <a:r>
              <a:rPr kumimoji="1" lang="ja-JP" altLang="en-US" sz="950" b="1" i="0" u="none" strike="noStrike" kern="1200" cap="none" spc="0" normalizeH="0" baseline="0" noProof="0" dirty="0" smtClean="0">
                <a:ln>
                  <a:noFill/>
                </a:ln>
                <a:solidFill>
                  <a:srgbClr val="FF0000"/>
                </a:solidFill>
                <a:effectLst/>
                <a:uLnTx/>
                <a:uFillTx/>
                <a:latin typeface="BIZ UDPゴシック" panose="020B0400000000000000" pitchFamily="50" charset="-128"/>
                <a:ea typeface="BIZ UDPゴシック" panose="020B0400000000000000" pitchFamily="50" charset="-128"/>
              </a:rPr>
              <a:t>成。</a:t>
            </a:r>
            <a:endParaRPr kumimoji="1" lang="ja-JP" altLang="en-US" sz="950" b="1" i="0" u="none" strike="noStrike" kern="1200" cap="none" spc="0" normalizeH="0" baseline="0" noProof="0" dirty="0">
              <a:ln>
                <a:noFill/>
              </a:ln>
              <a:solidFill>
                <a:srgbClr val="FF0000"/>
              </a:solidFill>
              <a:effectLst/>
              <a:uLnTx/>
              <a:uFillTx/>
              <a:latin typeface="BIZ UDPゴシック" panose="020B0400000000000000" pitchFamily="50" charset="-128"/>
              <a:ea typeface="BIZ UDPゴシック" panose="020B0400000000000000" pitchFamily="50" charset="-128"/>
            </a:endParaRPr>
          </a:p>
        </p:txBody>
      </p:sp>
      <p:sp>
        <p:nvSpPr>
          <p:cNvPr id="64" name="角丸四角形 63"/>
          <p:cNvSpPr/>
          <p:nvPr/>
        </p:nvSpPr>
        <p:spPr>
          <a:xfrm>
            <a:off x="3905334" y="3056716"/>
            <a:ext cx="1831843" cy="1508845"/>
          </a:xfrm>
          <a:prstGeom prst="roundRect">
            <a:avLst>
              <a:gd name="adj" fmla="val 8009"/>
            </a:avLst>
          </a:prstGeom>
          <a:solidFill>
            <a:schemeClr val="bg1">
              <a:lumMod val="95000"/>
            </a:schemeClr>
          </a:solidFill>
          <a:ln>
            <a:no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ja-JP" altLang="en-US" sz="95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rPr>
              <a:t>民営化を実現し、納税・配</a:t>
            </a:r>
            <a:endParaRPr kumimoji="1" lang="en-US" altLang="ja-JP" sz="95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950" dirty="0">
                <a:solidFill>
                  <a:schemeClr val="tx1"/>
                </a:solidFill>
                <a:latin typeface="BIZ UDPゴシック" panose="020B0400000000000000" pitchFamily="50" charset="-128"/>
                <a:ea typeface="BIZ UDPゴシック" panose="020B0400000000000000" pitchFamily="50" charset="-128"/>
              </a:rPr>
              <a:t> </a:t>
            </a:r>
            <a:r>
              <a:rPr kumimoji="1" lang="ja-JP" altLang="en-US" sz="95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rPr>
              <a:t>当により大阪市の財政に大</a:t>
            </a:r>
            <a:endParaRPr kumimoji="1" lang="en-US" altLang="ja-JP" sz="95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950" dirty="0">
                <a:solidFill>
                  <a:schemeClr val="tx1"/>
                </a:solidFill>
                <a:latin typeface="BIZ UDPゴシック" panose="020B0400000000000000" pitchFamily="50" charset="-128"/>
                <a:ea typeface="BIZ UDPゴシック" panose="020B0400000000000000" pitchFamily="50" charset="-128"/>
              </a:rPr>
              <a:t> </a:t>
            </a:r>
            <a:r>
              <a:rPr kumimoji="1" lang="ja-JP" altLang="en-US" sz="95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rPr>
              <a:t>きく貢献。</a:t>
            </a:r>
            <a:endParaRPr kumimoji="1" lang="en-US" altLang="ja-JP" sz="95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95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5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rPr>
              <a:t>・財政貢献額は</a:t>
            </a:r>
            <a:r>
              <a:rPr kumimoji="1" lang="en-US" altLang="ja-JP" sz="95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rPr>
              <a:t>2021</a:t>
            </a:r>
            <a:r>
              <a:rPr kumimoji="1" lang="ja-JP" altLang="en-US" sz="95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rPr>
              <a:t>年度</a:t>
            </a:r>
            <a:r>
              <a:rPr kumimoji="1" lang="ja-JP" altLang="en-US" sz="9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累</a:t>
            </a:r>
            <a:endParaRPr kumimoji="1" lang="en-US" altLang="ja-JP" sz="9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950" dirty="0">
                <a:solidFill>
                  <a:prstClr val="black"/>
                </a:solidFill>
                <a:latin typeface="BIZ UDPゴシック" panose="020B0400000000000000" pitchFamily="50" charset="-128"/>
                <a:ea typeface="BIZ UDPゴシック" panose="020B0400000000000000" pitchFamily="50" charset="-128"/>
              </a:rPr>
              <a:t> </a:t>
            </a:r>
            <a:r>
              <a:rPr kumimoji="1" lang="ja-JP" altLang="en-US" sz="9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計で</a:t>
            </a:r>
            <a:r>
              <a:rPr kumimoji="1" lang="en-US" altLang="ja-JP" sz="950" b="1" i="0" u="none" strike="noStrike" kern="1200" cap="none" spc="0" normalizeH="0" baseline="0" noProof="0" dirty="0" smtClean="0">
                <a:ln>
                  <a:noFill/>
                </a:ln>
                <a:solidFill>
                  <a:srgbClr val="FF0000"/>
                </a:solidFill>
                <a:effectLst/>
                <a:uLnTx/>
                <a:uFillTx/>
                <a:latin typeface="BIZ UDPゴシック" panose="020B0400000000000000" pitchFamily="50" charset="-128"/>
                <a:ea typeface="BIZ UDPゴシック" panose="020B0400000000000000" pitchFamily="50" charset="-128"/>
              </a:rPr>
              <a:t>293</a:t>
            </a:r>
            <a:r>
              <a:rPr kumimoji="1" lang="ja-JP" altLang="en-US" sz="950" b="1" i="0" u="none" strike="noStrike" kern="1200" cap="none" spc="0" normalizeH="0" baseline="0" noProof="0" dirty="0" smtClean="0">
                <a:ln>
                  <a:noFill/>
                </a:ln>
                <a:solidFill>
                  <a:srgbClr val="FF0000"/>
                </a:solidFill>
                <a:effectLst/>
                <a:uLnTx/>
                <a:uFillTx/>
                <a:latin typeface="BIZ UDPゴシック" panose="020B0400000000000000" pitchFamily="50" charset="-128"/>
                <a:ea typeface="BIZ UDPゴシック" panose="020B0400000000000000" pitchFamily="50" charset="-128"/>
              </a:rPr>
              <a:t>億円を達成。</a:t>
            </a:r>
            <a:endParaRPr kumimoji="1" lang="ja-JP" altLang="en-US" sz="950" b="1" i="0" u="none" strike="noStrike" kern="1200" cap="none" spc="0" normalizeH="0" baseline="0" noProof="0" dirty="0">
              <a:ln>
                <a:noFill/>
              </a:ln>
              <a:solidFill>
                <a:srgbClr val="FF0000"/>
              </a:solidFill>
              <a:effectLst/>
              <a:uLnTx/>
              <a:uFillTx/>
              <a:latin typeface="BIZ UDPゴシック" panose="020B0400000000000000" pitchFamily="50" charset="-128"/>
              <a:ea typeface="BIZ UDPゴシック" panose="020B0400000000000000" pitchFamily="50" charset="-128"/>
            </a:endParaRPr>
          </a:p>
        </p:txBody>
      </p:sp>
      <p:sp>
        <p:nvSpPr>
          <p:cNvPr id="17" name="角丸四角形 16"/>
          <p:cNvSpPr/>
          <p:nvPr/>
        </p:nvSpPr>
        <p:spPr>
          <a:xfrm>
            <a:off x="8193910" y="1932269"/>
            <a:ext cx="539653" cy="336771"/>
          </a:xfrm>
          <a:prstGeom prst="roundRect">
            <a:avLst/>
          </a:prstGeom>
          <a:noFill/>
          <a:ln w="19050">
            <a:solidFill>
              <a:srgbClr val="FF0000"/>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66" name="角丸四角形 65"/>
          <p:cNvSpPr/>
          <p:nvPr/>
        </p:nvSpPr>
        <p:spPr>
          <a:xfrm>
            <a:off x="8530292" y="3097841"/>
            <a:ext cx="341388" cy="203293"/>
          </a:xfrm>
          <a:prstGeom prst="roundRect">
            <a:avLst/>
          </a:prstGeom>
          <a:noFill/>
          <a:ln w="19050">
            <a:solidFill>
              <a:srgbClr val="FF0000"/>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46" name="スライド番号プレースホルダー 3"/>
          <p:cNvSpPr txBox="1">
            <a:spLocks/>
          </p:cNvSpPr>
          <p:nvPr/>
        </p:nvSpPr>
        <p:spPr>
          <a:xfrm>
            <a:off x="8640000" y="6552000"/>
            <a:ext cx="432000" cy="288000"/>
          </a:xfrm>
          <a:prstGeom prst="rect">
            <a:avLst/>
          </a:prstGeom>
        </p:spPr>
        <p:txBody>
          <a:bodyPr vert="horz" lIns="36000" tIns="36000" rIns="36000" bIns="36000" rtlCol="0" anchor="ctr"/>
          <a:lstStyle>
            <a:defPPr>
              <a:defRPr lang="ja-JP"/>
            </a:defPPr>
            <a:lvl1pPr marL="0" algn="r" defTabSz="914400" rtl="0" eaLnBrk="1" latinLnBrk="0" hangingPunct="1">
              <a:defRPr kumimoji="1" sz="14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138CA411-231B-42B9-AF63-97A64194AA60}" type="slidenum">
              <a:rPr lang="ja-JP" altLang="en-US" smtClean="0"/>
              <a:pPr/>
              <a:t>118</a:t>
            </a:fld>
            <a:endParaRPr lang="ja-JP" altLang="en-US" dirty="0"/>
          </a:p>
        </p:txBody>
      </p:sp>
      <p:sp>
        <p:nvSpPr>
          <p:cNvPr id="49" name="角丸四角形 48"/>
          <p:cNvSpPr/>
          <p:nvPr/>
        </p:nvSpPr>
        <p:spPr>
          <a:xfrm>
            <a:off x="144000" y="72000"/>
            <a:ext cx="7920000" cy="432000"/>
          </a:xfrm>
          <a:prstGeom prst="roundRect">
            <a:avLst/>
          </a:prstGeom>
          <a:solidFill>
            <a:schemeClr val="accent4">
              <a:lumMod val="60000"/>
              <a:lumOff val="40000"/>
            </a:schemeClr>
          </a:solidFill>
          <a:effectLst>
            <a:innerShdw blurRad="63500" dist="50800" dir="2700000">
              <a:prstClr val="black">
                <a:alpha val="50000"/>
              </a:prstClr>
            </a:innerShdw>
          </a:effectLst>
        </p:spPr>
        <p:style>
          <a:lnRef idx="3">
            <a:schemeClr val="lt1"/>
          </a:lnRef>
          <a:fillRef idx="1">
            <a:schemeClr val="accent4"/>
          </a:fillRef>
          <a:effectRef idx="1">
            <a:schemeClr val="accent4"/>
          </a:effectRef>
          <a:fontRef idx="minor">
            <a:schemeClr val="lt1"/>
          </a:fontRef>
        </p:style>
        <p:txBody>
          <a:bodyPr lIns="108000" tIns="36000" rIns="36000" bIns="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a:t>
            </a:r>
            <a:r>
              <a:rPr kumimoji="1" lang="en-US" altLang="ja-JP" sz="1800" b="1"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HOW</a:t>
            </a:r>
            <a:r>
              <a:rPr kumimoji="1" lang="ja-JP" altLang="en-US" sz="1800" b="1"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２</a:t>
            </a:r>
            <a:r>
              <a:rPr kumimoji="1" lang="ja-JP" altLang="en-US" sz="18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800" b="1"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①</a:t>
            </a:r>
            <a:r>
              <a:rPr kumimoji="1" lang="en-US" altLang="ja-JP" sz="1800" b="1"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8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　民間との協業多様化</a:t>
            </a:r>
            <a:r>
              <a:rPr kumimoji="1" lang="ja-JP" altLang="en-US" sz="1800" b="1"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／経営形態の見直し（民営化・独法化）</a:t>
            </a:r>
            <a:endParaRPr kumimoji="1" lang="ja-JP" altLang="en-US" sz="18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p:txBody>
      </p:sp>
    </p:spTree>
    <p:extLst>
      <p:ext uri="{BB962C8B-B14F-4D97-AF65-F5344CB8AC3E}">
        <p14:creationId xmlns:p14="http://schemas.microsoft.com/office/powerpoint/2010/main" val="758363741"/>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直線コネクタ 10">
            <a:extLst>
              <a:ext uri="{FF2B5EF4-FFF2-40B4-BE49-F238E27FC236}">
                <a16:creationId xmlns:a16="http://schemas.microsoft.com/office/drawing/2014/main" id="{553D7305-7446-1D35-DA85-D0B098965413}"/>
              </a:ext>
            </a:extLst>
          </p:cNvPr>
          <p:cNvCxnSpPr/>
          <p:nvPr/>
        </p:nvCxnSpPr>
        <p:spPr>
          <a:xfrm>
            <a:off x="196398" y="615109"/>
            <a:ext cx="8820000" cy="0"/>
          </a:xfrm>
          <a:prstGeom prst="line">
            <a:avLst/>
          </a:prstGeom>
          <a:noFill/>
          <a:ln w="6350" cap="flat" cmpd="sng" algn="ctr">
            <a:solidFill>
              <a:sysClr val="windowText" lastClr="000000"/>
            </a:solidFill>
            <a:prstDash val="solid"/>
            <a:miter lim="800000"/>
          </a:ln>
          <a:effectLst/>
        </p:spPr>
      </p:cxnSp>
      <p:cxnSp>
        <p:nvCxnSpPr>
          <p:cNvPr id="16" name="直線コネクタ 15">
            <a:extLst>
              <a:ext uri="{FF2B5EF4-FFF2-40B4-BE49-F238E27FC236}">
                <a16:creationId xmlns:a16="http://schemas.microsoft.com/office/drawing/2014/main" id="{C819C5D3-31AF-E02C-DDFA-59D55AB74F1B}"/>
              </a:ext>
            </a:extLst>
          </p:cNvPr>
          <p:cNvCxnSpPr/>
          <p:nvPr/>
        </p:nvCxnSpPr>
        <p:spPr>
          <a:xfrm>
            <a:off x="274650" y="1114354"/>
            <a:ext cx="8568000" cy="0"/>
          </a:xfrm>
          <a:prstGeom prst="line">
            <a:avLst/>
          </a:prstGeom>
          <a:noFill/>
          <a:ln w="6350" cap="flat" cmpd="sng" algn="ctr">
            <a:solidFill>
              <a:sysClr val="windowText" lastClr="000000"/>
            </a:solidFill>
            <a:prstDash val="solid"/>
            <a:miter lim="800000"/>
          </a:ln>
          <a:effectLst/>
        </p:spPr>
      </p:cxnSp>
      <p:sp>
        <p:nvSpPr>
          <p:cNvPr id="18" name="テキスト ボックス 17">
            <a:extLst>
              <a:ext uri="{FF2B5EF4-FFF2-40B4-BE49-F238E27FC236}">
                <a16:creationId xmlns:a16="http://schemas.microsoft.com/office/drawing/2014/main" id="{1451D802-2189-D272-F676-ABE9B3D586BF}"/>
              </a:ext>
            </a:extLst>
          </p:cNvPr>
          <p:cNvSpPr txBox="1"/>
          <p:nvPr/>
        </p:nvSpPr>
        <p:spPr>
          <a:xfrm>
            <a:off x="198852" y="730667"/>
            <a:ext cx="8856166"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5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■公営企業の制約があり、より</a:t>
            </a:r>
            <a:r>
              <a:rPr kumimoji="1" lang="ja-JP" altLang="en-US" sz="15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自律的</a:t>
            </a:r>
            <a:r>
              <a:rPr lang="ja-JP" altLang="en-US" sz="1500" b="1" dirty="0">
                <a:solidFill>
                  <a:prstClr val="black"/>
                </a:solidFill>
                <a:latin typeface="BIZ UDPゴシック" panose="020B0400000000000000" pitchFamily="50" charset="-128"/>
                <a:ea typeface="BIZ UDPゴシック" panose="020B0400000000000000" pitchFamily="50" charset="-128"/>
              </a:rPr>
              <a:t>・</a:t>
            </a:r>
            <a:r>
              <a:rPr kumimoji="1" lang="ja-JP" altLang="en-US" sz="15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効率的・効果的</a:t>
            </a:r>
            <a:r>
              <a:rPr kumimoji="1" lang="ja-JP" altLang="en-US" sz="15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な経営形態をめざして地方独立行政法人化を</a:t>
            </a:r>
            <a:r>
              <a:rPr kumimoji="1" lang="ja-JP" altLang="en-US" sz="15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実施。</a:t>
            </a:r>
            <a:endParaRPr kumimoji="1" lang="en-US" altLang="ja-JP" sz="15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19" name="角丸四角形 27">
            <a:extLst>
              <a:ext uri="{FF2B5EF4-FFF2-40B4-BE49-F238E27FC236}">
                <a16:creationId xmlns:a16="http://schemas.microsoft.com/office/drawing/2014/main" id="{FCA55A94-180D-0B31-C330-4C25779B768C}"/>
              </a:ext>
            </a:extLst>
          </p:cNvPr>
          <p:cNvSpPr/>
          <p:nvPr/>
        </p:nvSpPr>
        <p:spPr>
          <a:xfrm>
            <a:off x="144000" y="72000"/>
            <a:ext cx="7920000" cy="432000"/>
          </a:xfrm>
          <a:prstGeom prst="roundRect">
            <a:avLst/>
          </a:prstGeom>
          <a:solidFill>
            <a:srgbClr val="33CC33">
              <a:lumMod val="60000"/>
              <a:lumOff val="40000"/>
            </a:srgbClr>
          </a:solidFill>
          <a:ln w="19050" cap="flat" cmpd="sng" algn="ctr">
            <a:solidFill>
              <a:sysClr val="window" lastClr="FFFFFF"/>
            </a:solidFill>
            <a:prstDash val="solid"/>
            <a:miter lim="800000"/>
          </a:ln>
          <a:effectLst>
            <a:innerShdw blurRad="63500" dist="50800" dir="2700000">
              <a:prstClr val="black">
                <a:alpha val="50000"/>
              </a:prstClr>
            </a:innerShdw>
          </a:effectLst>
        </p:spPr>
        <p:txBody>
          <a:bodyPr lIns="108000" tIns="36000" rIns="36000" bIns="36000" rtlCol="0" anchor="ctr"/>
          <a:lstStyle/>
          <a:p>
            <a:pPr lvl="0">
              <a:defRPr/>
            </a:pPr>
            <a:r>
              <a:rPr kumimoji="0" lang="en-US" altLang="ja-JP" sz="1800" b="1" i="0" u="none" strike="noStrike" kern="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【HOW</a:t>
            </a:r>
            <a:r>
              <a:rPr kumimoji="0" lang="ja-JP" altLang="en-US" sz="1800" b="1" i="0" u="none" strike="noStrike" kern="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mn-cs"/>
              </a:rPr>
              <a:t>２－①</a:t>
            </a:r>
            <a:r>
              <a:rPr kumimoji="0" lang="en-US" altLang="ja-JP" sz="1800" b="1" i="0" u="none" strike="noStrike" kern="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mn-cs"/>
              </a:rPr>
              <a:t>】</a:t>
            </a:r>
            <a:r>
              <a:rPr kumimoji="0" lang="ja-JP" altLang="en-US" sz="1800" b="1" i="0" u="none" strike="noStrike" kern="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　民間との協業多様化</a:t>
            </a:r>
            <a:r>
              <a:rPr kumimoji="0" lang="ja-JP" altLang="en-US" sz="1800" b="1" i="0" u="none" strike="noStrike" kern="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mn-cs"/>
              </a:rPr>
              <a:t>／</a:t>
            </a:r>
            <a:r>
              <a:rPr lang="ja-JP" altLang="en-US" b="1" dirty="0">
                <a:latin typeface="BIZ UDPゴシック" panose="020B0400000000000000" pitchFamily="50" charset="-128"/>
                <a:ea typeface="BIZ UDPゴシック" panose="020B0400000000000000" pitchFamily="50" charset="-128"/>
              </a:rPr>
              <a:t>経営形態の見直し（民営化・独法化）</a:t>
            </a:r>
          </a:p>
        </p:txBody>
      </p:sp>
      <p:sp>
        <p:nvSpPr>
          <p:cNvPr id="10" name="正方形/長方形 9"/>
          <p:cNvSpPr/>
          <p:nvPr/>
        </p:nvSpPr>
        <p:spPr>
          <a:xfrm>
            <a:off x="4754772" y="1179875"/>
            <a:ext cx="3932172" cy="646331"/>
          </a:xfrm>
          <a:prstGeom prst="rect">
            <a:avLst/>
          </a:prstGeom>
        </p:spPr>
        <p:txBody>
          <a:bodyPr wrap="square">
            <a:spAutoFit/>
          </a:bodyPr>
          <a:lstStyle/>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a:t>
            </a:r>
            <a:r>
              <a:rPr kumimoji="1" lang="ja-JP" altLang="en-US"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　</a:t>
            </a:r>
            <a:r>
              <a:rPr kumimoji="1" lang="en-US" altLang="ja-JP"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Doctors LIFESTYLE</a:t>
            </a:r>
            <a:r>
              <a:rPr kumimoji="1" lang="ja-JP" altLang="en-US"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a:t>
            </a:r>
            <a:r>
              <a:rPr kumimoji="1" lang="ja-JP" altLang="en-US" sz="12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エムスリー株式</a:t>
            </a:r>
            <a:r>
              <a:rPr kumimoji="1" lang="ja-JP" altLang="en-US"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会社</a:t>
            </a:r>
            <a:r>
              <a:rPr kumimoji="1" lang="ja-JP" altLang="en-US" sz="12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）による「</a:t>
            </a:r>
            <a:r>
              <a:rPr kumimoji="1" lang="ja-JP" altLang="en-US"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医師の働きたい</a:t>
            </a:r>
            <a:r>
              <a:rPr kumimoji="1" lang="ja-JP" altLang="en-US" sz="12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病院</a:t>
            </a:r>
            <a:r>
              <a:rPr kumimoji="1" lang="en-US" altLang="ja-JP" sz="12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TOP200 2022</a:t>
            </a:r>
            <a:r>
              <a:rPr kumimoji="1" lang="ja-JP" altLang="en-US"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年最新版</a:t>
            </a:r>
            <a:r>
              <a:rPr kumimoji="1" lang="ja-JP" altLang="en-US" sz="12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」にて、総合</a:t>
            </a:r>
            <a:r>
              <a:rPr kumimoji="1" lang="ja-JP" altLang="en-US"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医療センターが全国</a:t>
            </a:r>
            <a:r>
              <a:rPr kumimoji="1" lang="ja-JP" altLang="en-US" sz="12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７位。</a:t>
            </a:r>
            <a:endParaRPr kumimoji="1" lang="ja-JP" altLang="en-US"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endParaRPr>
          </a:p>
        </p:txBody>
      </p:sp>
      <p:sp>
        <p:nvSpPr>
          <p:cNvPr id="29" name="正方形/長方形 28"/>
          <p:cNvSpPr/>
          <p:nvPr/>
        </p:nvSpPr>
        <p:spPr>
          <a:xfrm>
            <a:off x="625036" y="1179875"/>
            <a:ext cx="3822893" cy="461665"/>
          </a:xfrm>
          <a:prstGeom prst="rect">
            <a:avLst/>
          </a:prstGeom>
        </p:spPr>
        <p:txBody>
          <a:bodyPr wrap="square">
            <a:spAutoFit/>
          </a:bodyPr>
          <a:lstStyle/>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a:t>
            </a:r>
            <a:r>
              <a:rPr kumimoji="1" lang="ja-JP" altLang="en-US"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　</a:t>
            </a:r>
            <a:r>
              <a:rPr kumimoji="1" lang="ja-JP" altLang="en-US" sz="12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地方</a:t>
            </a:r>
            <a:r>
              <a:rPr kumimoji="1" lang="ja-JP" altLang="en-US"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独立行政法人化を機に、</a:t>
            </a:r>
            <a:r>
              <a:rPr kumimoji="1" lang="ja-JP" altLang="en-US" sz="12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さらに経営</a:t>
            </a:r>
            <a:r>
              <a:rPr kumimoji="1" lang="ja-JP" altLang="en-US"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効率</a:t>
            </a:r>
            <a:r>
              <a:rPr kumimoji="1" lang="ja-JP" altLang="en-US" sz="12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を高めること</a:t>
            </a:r>
            <a:r>
              <a:rPr kumimoji="1" lang="ja-JP" altLang="en-US"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により、</a:t>
            </a:r>
            <a:r>
              <a:rPr kumimoji="1" lang="ja-JP" altLang="en-US" sz="12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運営費交付</a:t>
            </a:r>
            <a:r>
              <a:rPr kumimoji="1" lang="ja-JP" altLang="en-US"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金（公費負担</a:t>
            </a:r>
            <a:r>
              <a:rPr kumimoji="1" lang="ja-JP" altLang="en-US" sz="12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）を削減。</a:t>
            </a:r>
            <a:endParaRPr kumimoji="1" lang="ja-JP" altLang="en-US"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endParaRPr>
          </a:p>
        </p:txBody>
      </p:sp>
      <p:sp>
        <p:nvSpPr>
          <p:cNvPr id="2" name="角丸四角形 1"/>
          <p:cNvSpPr/>
          <p:nvPr/>
        </p:nvSpPr>
        <p:spPr>
          <a:xfrm>
            <a:off x="306734" y="1215644"/>
            <a:ext cx="318302" cy="2700000"/>
          </a:xfrm>
          <a:prstGeom prst="roundRect">
            <a:avLst/>
          </a:prstGeom>
          <a:solidFill>
            <a:schemeClr val="tx1">
              <a:lumMod val="75000"/>
              <a:lumOff val="25000"/>
            </a:schemeClr>
          </a:solidFill>
          <a:ln>
            <a:noFill/>
          </a:ln>
        </p:spPr>
        <p:style>
          <a:lnRef idx="2">
            <a:schemeClr val="dk1">
              <a:shade val="50000"/>
            </a:schemeClr>
          </a:lnRef>
          <a:fillRef idx="1">
            <a:schemeClr val="dk1"/>
          </a:fillRef>
          <a:effectRef idx="0">
            <a:schemeClr val="dk1"/>
          </a:effectRef>
          <a:fontRef idx="minor">
            <a:schemeClr val="lt1"/>
          </a:fontRef>
        </p:style>
        <p:txBody>
          <a:bodyPr vert="ea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zh-TW" altLang="en-US" sz="16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rPr>
              <a:t>大阪市民病院機構</a:t>
            </a:r>
            <a:endParaRPr kumimoji="1" lang="ja-JP" altLang="en-US" sz="16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endParaRPr>
          </a:p>
        </p:txBody>
      </p:sp>
      <p:sp>
        <p:nvSpPr>
          <p:cNvPr id="12" name="角丸四角形 11"/>
          <p:cNvSpPr/>
          <p:nvPr/>
        </p:nvSpPr>
        <p:spPr>
          <a:xfrm>
            <a:off x="306734" y="4059749"/>
            <a:ext cx="318302" cy="2700000"/>
          </a:xfrm>
          <a:prstGeom prst="roundRect">
            <a:avLst/>
          </a:prstGeom>
          <a:solidFill>
            <a:schemeClr val="tx1">
              <a:lumMod val="75000"/>
              <a:lumOff val="25000"/>
            </a:schemeClr>
          </a:solidFill>
          <a:ln>
            <a:noFill/>
          </a:ln>
        </p:spPr>
        <p:style>
          <a:lnRef idx="2">
            <a:schemeClr val="dk1">
              <a:shade val="50000"/>
            </a:schemeClr>
          </a:lnRef>
          <a:fillRef idx="1">
            <a:schemeClr val="dk1"/>
          </a:fillRef>
          <a:effectRef idx="0">
            <a:schemeClr val="dk1"/>
          </a:effectRef>
          <a:fontRef idx="minor">
            <a:schemeClr val="lt1"/>
          </a:fontRef>
        </p:style>
        <p:txBody>
          <a:bodyPr vert="ea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zh-TW" altLang="en-US" sz="16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rPr>
              <a:t>大阪市博物館機構</a:t>
            </a:r>
            <a:endParaRPr kumimoji="1" lang="ja-JP" altLang="en-US" sz="16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endParaRPr>
          </a:p>
        </p:txBody>
      </p:sp>
      <p:cxnSp>
        <p:nvCxnSpPr>
          <p:cNvPr id="5" name="直線コネクタ 4"/>
          <p:cNvCxnSpPr/>
          <p:nvPr/>
        </p:nvCxnSpPr>
        <p:spPr>
          <a:xfrm>
            <a:off x="425044" y="3974197"/>
            <a:ext cx="8424000" cy="0"/>
          </a:xfrm>
          <a:prstGeom prst="line">
            <a:avLst/>
          </a:prstGeom>
        </p:spPr>
        <p:style>
          <a:lnRef idx="1">
            <a:schemeClr val="dk1"/>
          </a:lnRef>
          <a:fillRef idx="0">
            <a:schemeClr val="dk1"/>
          </a:fillRef>
          <a:effectRef idx="0">
            <a:schemeClr val="dk1"/>
          </a:effectRef>
          <a:fontRef idx="minor">
            <a:schemeClr val="tx1"/>
          </a:fontRef>
        </p:style>
      </p:cxnSp>
      <p:sp>
        <p:nvSpPr>
          <p:cNvPr id="15" name="角丸四角形 14"/>
          <p:cNvSpPr/>
          <p:nvPr/>
        </p:nvSpPr>
        <p:spPr>
          <a:xfrm>
            <a:off x="739046" y="1855655"/>
            <a:ext cx="8109998" cy="180000"/>
          </a:xfrm>
          <a:prstGeom prst="roundRect">
            <a:avLst>
              <a:gd name="adj" fmla="val 9309"/>
            </a:avLst>
          </a:prstGeom>
          <a:solidFill>
            <a:schemeClr val="bg1">
              <a:lumMod val="85000"/>
            </a:schemeClr>
          </a:solidFill>
          <a:ln>
            <a:noFill/>
          </a:ln>
        </p:spPr>
        <p:style>
          <a:lnRef idx="2">
            <a:schemeClr val="dk1">
              <a:shade val="50000"/>
            </a:schemeClr>
          </a:lnRef>
          <a:fillRef idx="1">
            <a:schemeClr val="dk1"/>
          </a:fillRef>
          <a:effectRef idx="0">
            <a:schemeClr val="dk1"/>
          </a:effectRef>
          <a:fontRef idx="minor">
            <a:schemeClr val="lt1"/>
          </a:fontRef>
        </p:style>
        <p:txBody>
          <a:bodyPr vert="horz" rtlCol="0" anchor="ctr"/>
          <a:lstStyle/>
          <a:p>
            <a:pPr marL="0" marR="0" lvl="0" indent="0" algn="ctr" defTabSz="914400" rtl="0" eaLnBrk="1" fontAlgn="auto" latinLnBrk="0" hangingPunct="1">
              <a:lnSpc>
                <a:spcPts val="12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市民病院（３病院合計）</a:t>
            </a:r>
            <a:endPar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6" name="正方形/長方形 5"/>
          <p:cNvSpPr/>
          <p:nvPr/>
        </p:nvSpPr>
        <p:spPr>
          <a:xfrm>
            <a:off x="625036" y="4069011"/>
            <a:ext cx="4391464"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　地方独立行政</a:t>
            </a:r>
            <a:r>
              <a:rPr kumimoji="1" lang="ja-JP" altLang="en-US" sz="12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法人化</a:t>
            </a:r>
            <a:r>
              <a:rPr kumimoji="1" lang="ja-JP" altLang="en-US"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を機に、 </a:t>
            </a:r>
            <a:r>
              <a:rPr kumimoji="1" lang="en-US" altLang="ja-JP" sz="12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2019</a:t>
            </a:r>
            <a:r>
              <a:rPr kumimoji="1" lang="ja-JP" altLang="en-US"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年度</a:t>
            </a:r>
            <a:r>
              <a:rPr kumimoji="1" lang="en-US" altLang="ja-JP"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(2</a:t>
            </a:r>
            <a:r>
              <a:rPr kumimoji="1" lang="ja-JP" altLang="en-US"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月末まで</a:t>
            </a:r>
            <a:r>
              <a:rPr kumimoji="1" lang="en-US" altLang="ja-JP" sz="12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a:t>
            </a:r>
            <a:r>
              <a:rPr kumimoji="1" lang="ja-JP" altLang="en-US" sz="12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の</a:t>
            </a:r>
            <a:endParaRPr kumimoji="1" lang="en-US" altLang="ja-JP" sz="12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　</a:t>
            </a:r>
            <a:r>
              <a:rPr kumimoji="1" lang="ja-JP" altLang="en-US" sz="12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　５館入館者数は</a:t>
            </a:r>
            <a:r>
              <a:rPr kumimoji="1" lang="ja-JP" altLang="en-US"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、それ以前の平均</a:t>
            </a:r>
            <a:r>
              <a:rPr kumimoji="1" lang="en-US" altLang="ja-JP"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(2,237</a:t>
            </a:r>
            <a:r>
              <a:rPr kumimoji="1" lang="ja-JP" altLang="en-US"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千人</a:t>
            </a:r>
            <a:r>
              <a:rPr kumimoji="1" lang="en-US" altLang="ja-JP"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a:t>
            </a:r>
            <a:r>
              <a:rPr kumimoji="1" lang="ja-JP" altLang="en-US" sz="12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を大きく</a:t>
            </a:r>
            <a:endParaRPr kumimoji="1" lang="en-US" altLang="ja-JP" sz="12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　</a:t>
            </a:r>
            <a:r>
              <a:rPr kumimoji="1" lang="ja-JP" altLang="en-US" sz="12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　上回る</a:t>
            </a:r>
            <a:r>
              <a:rPr kumimoji="1" lang="en-US" altLang="ja-JP" sz="12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2,569</a:t>
            </a:r>
            <a:r>
              <a:rPr kumimoji="1" lang="ja-JP" altLang="en-US"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千人を</a:t>
            </a:r>
            <a:r>
              <a:rPr kumimoji="1" lang="ja-JP" altLang="en-US" sz="12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獲得。</a:t>
            </a:r>
            <a:endParaRPr kumimoji="1" lang="en-US" altLang="ja-JP" sz="12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　</a:t>
            </a:r>
            <a:r>
              <a:rPr kumimoji="1" lang="en-US" altLang="ja-JP" sz="12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2022</a:t>
            </a:r>
            <a:r>
              <a:rPr kumimoji="1" lang="ja-JP" altLang="en-US"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年度は</a:t>
            </a:r>
            <a:r>
              <a:rPr kumimoji="1" lang="ja-JP" altLang="en-US" sz="12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a:t>
            </a:r>
            <a:r>
              <a:rPr kumimoji="1" lang="en-US" altLang="ja-JP" sz="12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12</a:t>
            </a:r>
            <a:r>
              <a:rPr kumimoji="1" lang="ja-JP" altLang="en-US"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月末で前年度を</a:t>
            </a:r>
            <a:r>
              <a:rPr kumimoji="1" lang="ja-JP" altLang="en-US" sz="12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上回る。</a:t>
            </a:r>
            <a:endParaRPr kumimoji="1" lang="en-US" altLang="ja-JP" sz="12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endParaRPr>
          </a:p>
        </p:txBody>
      </p:sp>
      <p:pic>
        <p:nvPicPr>
          <p:cNvPr id="22" name="図 21"/>
          <p:cNvPicPr>
            <a:picLocks noChangeAspect="1"/>
          </p:cNvPicPr>
          <p:nvPr/>
        </p:nvPicPr>
        <p:blipFill rotWithShape="1">
          <a:blip r:embed="rId2"/>
          <a:srcRect l="14216" t="33834" r="16027" b="8498"/>
          <a:stretch/>
        </p:blipFill>
        <p:spPr bwMode="auto">
          <a:xfrm>
            <a:off x="725600" y="4900008"/>
            <a:ext cx="3871128" cy="1799116"/>
          </a:xfrm>
          <a:prstGeom prst="rect">
            <a:avLst/>
          </a:prstGeom>
          <a:ln>
            <a:noFill/>
          </a:ln>
          <a:extLst>
            <a:ext uri="{53640926-AAD7-44D8-BBD7-CCE9431645EC}">
              <a14:shadowObscured xmlns:a14="http://schemas.microsoft.com/office/drawing/2010/main"/>
            </a:ext>
          </a:extLst>
        </p:spPr>
      </p:pic>
      <p:pic>
        <p:nvPicPr>
          <p:cNvPr id="27" name="図 26"/>
          <p:cNvPicPr>
            <a:picLocks noChangeAspect="1"/>
          </p:cNvPicPr>
          <p:nvPr/>
        </p:nvPicPr>
        <p:blipFill rotWithShape="1">
          <a:blip r:embed="rId3"/>
          <a:srcRect l="15750" t="26183" r="28402" b="15589"/>
          <a:stretch/>
        </p:blipFill>
        <p:spPr bwMode="auto">
          <a:xfrm>
            <a:off x="1136024" y="2216150"/>
            <a:ext cx="2978776" cy="1746128"/>
          </a:xfrm>
          <a:prstGeom prst="rect">
            <a:avLst/>
          </a:prstGeom>
          <a:ln>
            <a:noFill/>
          </a:ln>
          <a:extLst>
            <a:ext uri="{53640926-AAD7-44D8-BBD7-CCE9431645EC}">
              <a14:shadowObscured xmlns:a14="http://schemas.microsoft.com/office/drawing/2010/main"/>
            </a:ext>
          </a:extLst>
        </p:spPr>
      </p:pic>
      <p:sp>
        <p:nvSpPr>
          <p:cNvPr id="13" name="角丸四角形 12"/>
          <p:cNvSpPr/>
          <p:nvPr/>
        </p:nvSpPr>
        <p:spPr>
          <a:xfrm>
            <a:off x="891149" y="2130468"/>
            <a:ext cx="180000" cy="1712647"/>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marL="0" marR="0" lvl="0" indent="0" algn="ctr" defTabSz="914400" rtl="0" eaLnBrk="1" fontAlgn="auto" latinLnBrk="0" hangingPunct="1">
              <a:lnSpc>
                <a:spcPts val="1200"/>
              </a:lnSpc>
              <a:spcBef>
                <a:spcPts val="0"/>
              </a:spcBef>
              <a:spcAft>
                <a:spcPts val="0"/>
              </a:spcAft>
              <a:buClrTx/>
              <a:buSzTx/>
              <a:buFontTx/>
              <a:buNone/>
              <a:tabLst/>
              <a:defRPr/>
            </a:pPr>
            <a:r>
              <a:rPr kumimoji="1" lang="zh-TW"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運営費交付</a:t>
            </a:r>
            <a:r>
              <a:rPr kumimoji="1" lang="zh-TW" altLang="en-US"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金 </a:t>
            </a:r>
            <a:r>
              <a:rPr kumimoji="1" lang="en-US" altLang="ja-JP"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t>
            </a:r>
            <a:endParaRPr kumimoji="1" lang="en-US" altLang="zh-TW"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14" name="正方形/長方形 13"/>
          <p:cNvSpPr/>
          <p:nvPr/>
        </p:nvSpPr>
        <p:spPr>
          <a:xfrm>
            <a:off x="1591227" y="3785018"/>
            <a:ext cx="2247900" cy="152462"/>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※2014</a:t>
            </a:r>
            <a:r>
              <a:rPr kumimoji="1" lang="ja-JP" altLang="en-US" sz="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までは繰出金</a:t>
            </a:r>
            <a:endParaRPr kumimoji="1" lang="ja-JP" altLang="en-US"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31" name="角丸四角形 30"/>
          <p:cNvSpPr/>
          <p:nvPr/>
        </p:nvSpPr>
        <p:spPr>
          <a:xfrm>
            <a:off x="4614045" y="2130468"/>
            <a:ext cx="180000" cy="1712647"/>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marL="0" marR="0" lvl="0" indent="0" algn="ctr" defTabSz="914400" rtl="0" eaLnBrk="1" fontAlgn="auto" latinLnBrk="0" hangingPunct="1">
              <a:lnSpc>
                <a:spcPts val="12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経常損益</a:t>
            </a:r>
            <a:endParaRPr kumimoji="1" lang="en-US" altLang="zh-TW"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pic>
        <p:nvPicPr>
          <p:cNvPr id="32" name="図 31"/>
          <p:cNvPicPr>
            <a:picLocks noChangeAspect="1"/>
          </p:cNvPicPr>
          <p:nvPr/>
        </p:nvPicPr>
        <p:blipFill rotWithShape="1">
          <a:blip r:embed="rId4"/>
          <a:srcRect l="49296" t="24685" r="7437" b="16498"/>
          <a:stretch/>
        </p:blipFill>
        <p:spPr bwMode="auto">
          <a:xfrm>
            <a:off x="4879126" y="2171700"/>
            <a:ext cx="2321774" cy="1774604"/>
          </a:xfrm>
          <a:prstGeom prst="rect">
            <a:avLst/>
          </a:prstGeom>
          <a:ln>
            <a:noFill/>
          </a:ln>
          <a:extLst>
            <a:ext uri="{53640926-AAD7-44D8-BBD7-CCE9431645EC}">
              <a14:shadowObscured xmlns:a14="http://schemas.microsoft.com/office/drawing/2010/main"/>
            </a:ext>
          </a:extLst>
        </p:spPr>
      </p:pic>
      <p:sp>
        <p:nvSpPr>
          <p:cNvPr id="20" name="正方形/長方形 19"/>
          <p:cNvSpPr/>
          <p:nvPr/>
        </p:nvSpPr>
        <p:spPr>
          <a:xfrm>
            <a:off x="7330650" y="2211895"/>
            <a:ext cx="1512000" cy="30277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メイリオ" pitchFamily="50" charset="-128"/>
              </a:rPr>
              <a:t>地方独立</a:t>
            </a:r>
            <a:r>
              <a:rPr kumimoji="1" lang="ja-JP" altLang="en-US" sz="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メイリオ" pitchFamily="50" charset="-128"/>
              </a:rPr>
              <a:t>行政法人</a:t>
            </a:r>
            <a:r>
              <a:rPr kumimoji="1" lang="ja-JP" altLang="en-US"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メイリオ" pitchFamily="50" charset="-128"/>
              </a:rPr>
              <a:t>移行</a:t>
            </a:r>
            <a:endParaRPr kumimoji="1" lang="en-US" altLang="ja-JP"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メイリオ"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メイリオ" pitchFamily="50" charset="-128"/>
              </a:rPr>
              <a:t>（</a:t>
            </a:r>
            <a:r>
              <a:rPr kumimoji="1" lang="en-US" altLang="ja-JP"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メイリオ" pitchFamily="50" charset="-128"/>
              </a:rPr>
              <a:t>2014.10</a:t>
            </a:r>
            <a:r>
              <a:rPr kumimoji="1" lang="ja-JP" altLang="en-US"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メイリオ" pitchFamily="50" charset="-128"/>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endParaRPr>
          </a:p>
        </p:txBody>
      </p:sp>
      <p:sp>
        <p:nvSpPr>
          <p:cNvPr id="34" name="正方形/長方形 33"/>
          <p:cNvSpPr/>
          <p:nvPr/>
        </p:nvSpPr>
        <p:spPr>
          <a:xfrm>
            <a:off x="7330649" y="2640057"/>
            <a:ext cx="1512000" cy="30277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TW" altLang="en-US"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メイリオ" pitchFamily="50" charset="-128"/>
              </a:rPr>
              <a:t>地方公営</a:t>
            </a:r>
            <a:r>
              <a:rPr kumimoji="1" lang="zh-TW" altLang="en-US" sz="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メイリオ" pitchFamily="50" charset="-128"/>
              </a:rPr>
              <a:t>企業法全部</a:t>
            </a:r>
            <a:r>
              <a:rPr kumimoji="1" lang="zh-TW" altLang="en-US"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メイリオ" pitchFamily="50" charset="-128"/>
              </a:rPr>
              <a:t>適用移行</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zh-TW" altLang="en-US"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メイリオ" pitchFamily="50" charset="-128"/>
              </a:rPr>
              <a:t>（</a:t>
            </a:r>
            <a:r>
              <a:rPr kumimoji="1" lang="en-US" altLang="zh-TW"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メイリオ" pitchFamily="50" charset="-128"/>
              </a:rPr>
              <a:t>2009</a:t>
            </a:r>
            <a:r>
              <a:rPr kumimoji="1" lang="zh-TW" altLang="en-US"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メイリオ" pitchFamily="50" charset="-128"/>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endParaRPr>
          </a:p>
        </p:txBody>
      </p:sp>
      <p:sp>
        <p:nvSpPr>
          <p:cNvPr id="35" name="正方形/長方形 34"/>
          <p:cNvSpPr/>
          <p:nvPr/>
        </p:nvSpPr>
        <p:spPr>
          <a:xfrm>
            <a:off x="7330648" y="3495182"/>
            <a:ext cx="1512000" cy="30277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TW" altLang="en-US"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メイリオ" pitchFamily="50" charset="-128"/>
              </a:rPr>
              <a:t>市総合開院</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zh-TW" altLang="en-US"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メイリオ" pitchFamily="50" charset="-128"/>
              </a:rPr>
              <a:t>（</a:t>
            </a:r>
            <a:r>
              <a:rPr kumimoji="1" lang="en-US" altLang="zh-TW"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メイリオ" pitchFamily="50" charset="-128"/>
              </a:rPr>
              <a:t>1993</a:t>
            </a:r>
            <a:r>
              <a:rPr kumimoji="1" lang="en-US" altLang="zh-TW" sz="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メイリオ" pitchFamily="50" charset="-128"/>
              </a:rPr>
              <a:t>)</a:t>
            </a:r>
            <a:endParaRPr kumimoji="1" lang="en-US" altLang="zh-TW"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メイリオ" pitchFamily="50" charset="-128"/>
            </a:endParaRPr>
          </a:p>
        </p:txBody>
      </p:sp>
      <p:sp>
        <p:nvSpPr>
          <p:cNvPr id="36" name="正方形/長方形 35"/>
          <p:cNvSpPr/>
          <p:nvPr/>
        </p:nvSpPr>
        <p:spPr>
          <a:xfrm>
            <a:off x="7330648" y="3066252"/>
            <a:ext cx="1512000" cy="30277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TW" altLang="en-US"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メイリオ" pitchFamily="50" charset="-128"/>
              </a:rPr>
              <a:t>十三移転開院</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zh-TW" altLang="en-US"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メイリオ" pitchFamily="50" charset="-128"/>
              </a:rPr>
              <a:t>（</a:t>
            </a:r>
            <a:r>
              <a:rPr kumimoji="1" lang="en-US" altLang="zh-TW"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メイリオ" pitchFamily="50" charset="-128"/>
              </a:rPr>
              <a:t>2002</a:t>
            </a:r>
            <a:r>
              <a:rPr kumimoji="1" lang="zh-TW" altLang="en-US" sz="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メイリオ" pitchFamily="50" charset="-128"/>
              </a:rPr>
              <a:t>）</a:t>
            </a:r>
            <a:endParaRPr kumimoji="1" lang="zh-TW" altLang="en-US"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メイリオ" pitchFamily="50" charset="-128"/>
            </a:endParaRPr>
          </a:p>
        </p:txBody>
      </p:sp>
      <p:cxnSp>
        <p:nvCxnSpPr>
          <p:cNvPr id="38" name="直線コネクタ 37"/>
          <p:cNvCxnSpPr>
            <a:endCxn id="20" idx="1"/>
          </p:cNvCxnSpPr>
          <p:nvPr/>
        </p:nvCxnSpPr>
        <p:spPr>
          <a:xfrm flipV="1">
            <a:off x="6579366" y="2363283"/>
            <a:ext cx="751284" cy="389442"/>
          </a:xfrm>
          <a:prstGeom prst="line">
            <a:avLst/>
          </a:prstGeom>
          <a:ln w="12700">
            <a:prstDash val="sysDot"/>
          </a:ln>
        </p:spPr>
        <p:style>
          <a:lnRef idx="1">
            <a:schemeClr val="dk1"/>
          </a:lnRef>
          <a:fillRef idx="0">
            <a:schemeClr val="dk1"/>
          </a:fillRef>
          <a:effectRef idx="0">
            <a:schemeClr val="dk1"/>
          </a:effectRef>
          <a:fontRef idx="minor">
            <a:schemeClr val="tx1"/>
          </a:fontRef>
        </p:style>
      </p:cxnSp>
      <p:cxnSp>
        <p:nvCxnSpPr>
          <p:cNvPr id="39" name="直線コネクタ 38"/>
          <p:cNvCxnSpPr/>
          <p:nvPr/>
        </p:nvCxnSpPr>
        <p:spPr>
          <a:xfrm flipV="1">
            <a:off x="6254750" y="2789333"/>
            <a:ext cx="1077658" cy="249026"/>
          </a:xfrm>
          <a:prstGeom prst="line">
            <a:avLst/>
          </a:prstGeom>
          <a:ln w="12700">
            <a:prstDash val="sysDot"/>
          </a:ln>
        </p:spPr>
        <p:style>
          <a:lnRef idx="1">
            <a:schemeClr val="dk1"/>
          </a:lnRef>
          <a:fillRef idx="0">
            <a:schemeClr val="dk1"/>
          </a:fillRef>
          <a:effectRef idx="0">
            <a:schemeClr val="dk1"/>
          </a:effectRef>
          <a:fontRef idx="minor">
            <a:schemeClr val="tx1"/>
          </a:fontRef>
        </p:style>
      </p:cxnSp>
      <p:cxnSp>
        <p:nvCxnSpPr>
          <p:cNvPr id="41" name="直線コネクタ 40"/>
          <p:cNvCxnSpPr/>
          <p:nvPr/>
        </p:nvCxnSpPr>
        <p:spPr>
          <a:xfrm>
            <a:off x="5778500" y="3148395"/>
            <a:ext cx="1552148" cy="66515"/>
          </a:xfrm>
          <a:prstGeom prst="line">
            <a:avLst/>
          </a:prstGeom>
          <a:ln w="12700">
            <a:prstDash val="sysDot"/>
          </a:ln>
        </p:spPr>
        <p:style>
          <a:lnRef idx="1">
            <a:schemeClr val="dk1"/>
          </a:lnRef>
          <a:fillRef idx="0">
            <a:schemeClr val="dk1"/>
          </a:fillRef>
          <a:effectRef idx="0">
            <a:schemeClr val="dk1"/>
          </a:effectRef>
          <a:fontRef idx="minor">
            <a:schemeClr val="tx1"/>
          </a:fontRef>
        </p:style>
      </p:cxnSp>
      <p:cxnSp>
        <p:nvCxnSpPr>
          <p:cNvPr id="44" name="直線コネクタ 43"/>
          <p:cNvCxnSpPr/>
          <p:nvPr/>
        </p:nvCxnSpPr>
        <p:spPr>
          <a:xfrm>
            <a:off x="5175250" y="3633032"/>
            <a:ext cx="2155398" cy="17963"/>
          </a:xfrm>
          <a:prstGeom prst="line">
            <a:avLst/>
          </a:prstGeom>
          <a:ln w="12700">
            <a:prstDash val="sysDot"/>
          </a:ln>
        </p:spPr>
        <p:style>
          <a:lnRef idx="1">
            <a:schemeClr val="dk1"/>
          </a:lnRef>
          <a:fillRef idx="0">
            <a:schemeClr val="dk1"/>
          </a:fillRef>
          <a:effectRef idx="0">
            <a:schemeClr val="dk1"/>
          </a:effectRef>
          <a:fontRef idx="minor">
            <a:schemeClr val="tx1"/>
          </a:fontRef>
        </p:style>
      </p:cxnSp>
      <p:sp>
        <p:nvSpPr>
          <p:cNvPr id="46" name="正方形/長方形 45"/>
          <p:cNvSpPr/>
          <p:nvPr/>
        </p:nvSpPr>
        <p:spPr>
          <a:xfrm>
            <a:off x="2463307" y="6651750"/>
            <a:ext cx="2247900" cy="152462"/>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※2020</a:t>
            </a:r>
            <a:r>
              <a:rPr kumimoji="1" lang="ja-JP" altLang="en-US"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en-US" altLang="ja-JP"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2021</a:t>
            </a:r>
            <a:r>
              <a:rPr kumimoji="1" lang="ja-JP" altLang="en-US"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年度</a:t>
            </a:r>
            <a:r>
              <a:rPr kumimoji="1" lang="ja-JP" altLang="en-US" sz="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はコロナ</a:t>
            </a:r>
            <a:r>
              <a:rPr kumimoji="1" lang="ja-JP" altLang="en-US"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禍で臨時</a:t>
            </a:r>
            <a:r>
              <a:rPr kumimoji="1" lang="ja-JP" altLang="en-US" sz="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休館。</a:t>
            </a:r>
            <a:endParaRPr kumimoji="1" lang="ja-JP" altLang="en-US"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47" name="正方形/長方形 46"/>
          <p:cNvSpPr/>
          <p:nvPr/>
        </p:nvSpPr>
        <p:spPr>
          <a:xfrm>
            <a:off x="4754772" y="4071108"/>
            <a:ext cx="4317228"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　地方独立行政</a:t>
            </a:r>
            <a:r>
              <a:rPr kumimoji="1" lang="ja-JP" altLang="en-US" sz="12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法人化前</a:t>
            </a:r>
            <a:r>
              <a:rPr kumimoji="1" lang="ja-JP" altLang="en-US"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の事業規模が約</a:t>
            </a:r>
            <a:r>
              <a:rPr kumimoji="1" lang="en-US" altLang="ja-JP"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20</a:t>
            </a:r>
            <a:r>
              <a:rPr kumimoji="1" lang="ja-JP" altLang="en-US"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億円に対し</a:t>
            </a:r>
            <a:r>
              <a:rPr kumimoji="1" lang="ja-JP" altLang="en-US" sz="12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a:t>
            </a:r>
            <a:endParaRPr kumimoji="1" lang="en-US" altLang="ja-JP" sz="12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　</a:t>
            </a:r>
            <a:r>
              <a:rPr kumimoji="1" lang="ja-JP" altLang="en-US" sz="12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　法人化後</a:t>
            </a:r>
            <a:r>
              <a:rPr kumimoji="1" lang="ja-JP" altLang="en-US"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は</a:t>
            </a:r>
            <a:r>
              <a:rPr kumimoji="1" lang="ja-JP" altLang="en-US" sz="12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規模</a:t>
            </a:r>
            <a:r>
              <a:rPr kumimoji="1" lang="ja-JP" altLang="en-US"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が拡大し、</a:t>
            </a:r>
            <a:r>
              <a:rPr kumimoji="1" lang="en-US" altLang="ja-JP"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25</a:t>
            </a:r>
            <a:r>
              <a:rPr kumimoji="1" lang="ja-JP" altLang="en-US"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億円を</a:t>
            </a:r>
            <a:r>
              <a:rPr kumimoji="1" lang="ja-JP" altLang="en-US" sz="12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突破。</a:t>
            </a:r>
            <a:endParaRPr kumimoji="1" lang="en-US" altLang="ja-JP" sz="12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a:t>
            </a:r>
            <a:r>
              <a:rPr kumimoji="1" lang="ja-JP" altLang="en-US"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　</a:t>
            </a:r>
            <a:r>
              <a:rPr kumimoji="1" lang="en-US" altLang="ja-JP"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2019</a:t>
            </a:r>
            <a:r>
              <a:rPr kumimoji="1" lang="ja-JP" altLang="en-US"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年度は、</a:t>
            </a:r>
            <a:r>
              <a:rPr kumimoji="1" lang="en-US" altLang="ja-JP"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3</a:t>
            </a:r>
            <a:r>
              <a:rPr kumimoji="1" lang="ja-JP" altLang="en-US"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月の休館にもかかわらず、</a:t>
            </a:r>
            <a:r>
              <a:rPr kumimoji="1" lang="ja-JP" altLang="en-US" sz="12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相当額</a:t>
            </a:r>
            <a:r>
              <a:rPr kumimoji="1" lang="ja-JP" altLang="en-US"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の</a:t>
            </a:r>
            <a:r>
              <a:rPr kumimoji="1" lang="ja-JP" altLang="en-US" sz="12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黒字　</a:t>
            </a:r>
            <a:endParaRPr kumimoji="1" lang="en-US" altLang="ja-JP" sz="12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　</a:t>
            </a:r>
            <a:r>
              <a:rPr kumimoji="1" lang="ja-JP" altLang="en-US" sz="12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　（</a:t>
            </a:r>
            <a:r>
              <a:rPr kumimoji="1" lang="en-US" altLang="ja-JP"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1.7</a:t>
            </a:r>
            <a:r>
              <a:rPr kumimoji="1" lang="ja-JP" altLang="en-US"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億円）を</a:t>
            </a:r>
            <a:r>
              <a:rPr kumimoji="1" lang="ja-JP" altLang="en-US" sz="12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計上。</a:t>
            </a:r>
            <a:endParaRPr kumimoji="1" lang="en-US" altLang="ja-JP" sz="12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endParaRPr>
          </a:p>
        </p:txBody>
      </p:sp>
      <p:pic>
        <p:nvPicPr>
          <p:cNvPr id="48" name="図 47"/>
          <p:cNvPicPr>
            <a:picLocks noChangeAspect="1"/>
          </p:cNvPicPr>
          <p:nvPr/>
        </p:nvPicPr>
        <p:blipFill rotWithShape="1">
          <a:blip r:embed="rId5"/>
          <a:srcRect l="5523" t="20919" r="6313" b="9409"/>
          <a:stretch/>
        </p:blipFill>
        <p:spPr bwMode="auto">
          <a:xfrm>
            <a:off x="4781333" y="4901960"/>
            <a:ext cx="4051053" cy="1800000"/>
          </a:xfrm>
          <a:prstGeom prst="rect">
            <a:avLst/>
          </a:prstGeom>
          <a:ln>
            <a:noFill/>
          </a:ln>
          <a:extLst>
            <a:ext uri="{53640926-AAD7-44D8-BBD7-CCE9431645EC}">
              <a14:shadowObscured xmlns:a14="http://schemas.microsoft.com/office/drawing/2010/main"/>
            </a:ext>
          </a:extLst>
        </p:spPr>
      </p:pic>
      <p:sp>
        <p:nvSpPr>
          <p:cNvPr id="3" name="正方形/長方形 2"/>
          <p:cNvSpPr/>
          <p:nvPr/>
        </p:nvSpPr>
        <p:spPr>
          <a:xfrm>
            <a:off x="997311" y="2094361"/>
            <a:ext cx="584826" cy="13277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ts val="700"/>
              </a:lnSpc>
              <a:spcBef>
                <a:spcPts val="0"/>
              </a:spcBef>
              <a:spcAft>
                <a:spcPts val="0"/>
              </a:spcAft>
              <a:buClrTx/>
              <a:buSzTx/>
              <a:buFontTx/>
              <a:buNone/>
              <a:tabLst/>
              <a:defRPr/>
            </a:pPr>
            <a:r>
              <a:rPr kumimoji="1" lang="ja-JP" altLang="en-US" sz="7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（億円）</a:t>
            </a:r>
            <a:endParaRPr kumimoji="1" lang="ja-JP" altLang="en-US" sz="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37" name="正方形/長方形 36"/>
          <p:cNvSpPr/>
          <p:nvPr/>
        </p:nvSpPr>
        <p:spPr>
          <a:xfrm>
            <a:off x="4700558" y="2034590"/>
            <a:ext cx="584826" cy="13277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ts val="700"/>
              </a:lnSpc>
              <a:spcBef>
                <a:spcPts val="0"/>
              </a:spcBef>
              <a:spcAft>
                <a:spcPts val="0"/>
              </a:spcAft>
              <a:buClrTx/>
              <a:buSzTx/>
              <a:buFontTx/>
              <a:buNone/>
              <a:tabLst/>
              <a:defRPr/>
            </a:pPr>
            <a:r>
              <a:rPr kumimoji="1" lang="ja-JP" altLang="en-US" sz="6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（億円）</a:t>
            </a:r>
            <a:endPar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33" name="スライド番号プレースホルダー 3"/>
          <p:cNvSpPr txBox="1">
            <a:spLocks/>
          </p:cNvSpPr>
          <p:nvPr/>
        </p:nvSpPr>
        <p:spPr>
          <a:xfrm>
            <a:off x="8640000" y="6552000"/>
            <a:ext cx="432000" cy="288000"/>
          </a:xfrm>
          <a:prstGeom prst="rect">
            <a:avLst/>
          </a:prstGeom>
        </p:spPr>
        <p:txBody>
          <a:bodyPr vert="horz" lIns="36000" tIns="36000" rIns="36000" bIns="36000" rtlCol="0" anchor="ctr"/>
          <a:lstStyle>
            <a:defPPr>
              <a:defRPr lang="ja-JP"/>
            </a:defPPr>
            <a:lvl1pPr marL="0" algn="r" defTabSz="914400" rtl="0" eaLnBrk="1" latinLnBrk="0" hangingPunct="1">
              <a:defRPr kumimoji="1" sz="14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138CA411-231B-42B9-AF63-97A64194AA60}" type="slidenum">
              <a:rPr lang="ja-JP" altLang="en-US" smtClean="0"/>
              <a:pPr/>
              <a:t>119</a:t>
            </a:fld>
            <a:endParaRPr lang="ja-JP" altLang="en-US" dirty="0"/>
          </a:p>
        </p:txBody>
      </p:sp>
    </p:spTree>
    <p:extLst>
      <p:ext uri="{BB962C8B-B14F-4D97-AF65-F5344CB8AC3E}">
        <p14:creationId xmlns:p14="http://schemas.microsoft.com/office/powerpoint/2010/main" val="23042885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3"/>
          <a:stretch>
            <a:fillRect/>
          </a:stretch>
        </p:blipFill>
        <p:spPr>
          <a:xfrm>
            <a:off x="5766935" y="1044000"/>
            <a:ext cx="3287065" cy="4111186"/>
          </a:xfrm>
          <a:prstGeom prst="rect">
            <a:avLst/>
          </a:prstGeom>
        </p:spPr>
      </p:pic>
      <p:cxnSp>
        <p:nvCxnSpPr>
          <p:cNvPr id="7" name="直線コネクタ 6"/>
          <p:cNvCxnSpPr/>
          <p:nvPr/>
        </p:nvCxnSpPr>
        <p:spPr>
          <a:xfrm>
            <a:off x="216000" y="936000"/>
            <a:ext cx="8676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テキスト ボックス 33"/>
          <p:cNvSpPr txBox="1"/>
          <p:nvPr/>
        </p:nvSpPr>
        <p:spPr>
          <a:xfrm>
            <a:off x="324000" y="1044000"/>
            <a:ext cx="5364000" cy="4356000"/>
          </a:xfrm>
          <a:prstGeom prst="rect">
            <a:avLst/>
          </a:prstGeom>
          <a:noFill/>
        </p:spPr>
        <p:txBody>
          <a:bodyPr wrap="square" lIns="36000" tIns="36000" rIns="36000" bIns="36000" rtlCol="0">
            <a:noAutofit/>
          </a:bodyPr>
          <a:lstStyle/>
          <a:p>
            <a:pPr marL="171450" indent="-171450">
              <a:lnSpc>
                <a:spcPct val="150000"/>
              </a:lnSpc>
              <a:buFont typeface="Arial" panose="020B0604020202020204" pitchFamily="34" charset="0"/>
              <a:buChar char="•"/>
            </a:pPr>
            <a:r>
              <a:rPr lang="ja-JP" altLang="en-US" sz="1400" dirty="0">
                <a:latin typeface="BIZ UDPゴシック" panose="020B0400000000000000" pitchFamily="50" charset="-128"/>
                <a:ea typeface="BIZ UDPゴシック" panose="020B0400000000000000" pitchFamily="50" charset="-128"/>
              </a:rPr>
              <a:t>財政状況は、府市ともに大きく改善</a:t>
            </a:r>
            <a:r>
              <a:rPr lang="ja-JP" altLang="en-US" sz="1400" dirty="0" smtClean="0">
                <a:latin typeface="BIZ UDPゴシック" panose="020B0400000000000000" pitchFamily="50" charset="-128"/>
                <a:ea typeface="BIZ UDPゴシック" panose="020B0400000000000000" pitchFamily="50" charset="-128"/>
              </a:rPr>
              <a:t>。</a:t>
            </a:r>
            <a:endParaRPr lang="en-US" altLang="ja-JP" sz="1400" dirty="0" smtClean="0">
              <a:latin typeface="BIZ UDPゴシック" panose="020B0400000000000000" pitchFamily="50" charset="-128"/>
              <a:ea typeface="BIZ UDPゴシック" panose="020B0400000000000000" pitchFamily="50" charset="-128"/>
            </a:endParaRPr>
          </a:p>
          <a:p>
            <a:pPr marL="171450" indent="-171450">
              <a:lnSpc>
                <a:spcPct val="150000"/>
              </a:lnSpc>
              <a:buFont typeface="Arial" panose="020B0604020202020204" pitchFamily="34" charset="0"/>
              <a:buChar char="•"/>
            </a:pPr>
            <a:endParaRPr lang="en-US" altLang="ja-JP" sz="800" dirty="0" smtClean="0">
              <a:latin typeface="BIZ UDPゴシック" panose="020B0400000000000000" pitchFamily="50" charset="-128"/>
              <a:ea typeface="BIZ UDPゴシック" panose="020B0400000000000000" pitchFamily="50" charset="-128"/>
            </a:endParaRPr>
          </a:p>
          <a:p>
            <a:pPr marL="171450" indent="-171450">
              <a:lnSpc>
                <a:spcPct val="150000"/>
              </a:lnSpc>
              <a:buFont typeface="Arial" panose="020B0604020202020204" pitchFamily="34" charset="0"/>
              <a:buChar char="•"/>
            </a:pPr>
            <a:r>
              <a:rPr lang="ja-JP" altLang="en-US" sz="1400" b="1" dirty="0" smtClean="0">
                <a:latin typeface="BIZ UDPゴシック" panose="020B0400000000000000" pitchFamily="50" charset="-128"/>
                <a:ea typeface="BIZ UDPゴシック" panose="020B0400000000000000" pitchFamily="50" charset="-128"/>
              </a:rPr>
              <a:t>経常収支比率</a:t>
            </a:r>
            <a:r>
              <a:rPr lang="ja-JP" altLang="en-US" sz="1400" dirty="0" smtClean="0">
                <a:latin typeface="BIZ UDPゴシック" panose="020B0400000000000000" pitchFamily="50" charset="-128"/>
                <a:ea typeface="BIZ UDPゴシック" panose="020B0400000000000000" pitchFamily="50" charset="-128"/>
              </a:rPr>
              <a:t>も、府市税収の増などにより回復。</a:t>
            </a:r>
            <a:endParaRPr lang="en-US" altLang="ja-JP" sz="1400" dirty="0" smtClean="0">
              <a:latin typeface="BIZ UDPゴシック" panose="020B0400000000000000" pitchFamily="50" charset="-128"/>
              <a:ea typeface="BIZ UDPゴシック" panose="020B0400000000000000" pitchFamily="50" charset="-128"/>
            </a:endParaRPr>
          </a:p>
          <a:p>
            <a:pPr marL="171450" indent="-171450">
              <a:lnSpc>
                <a:spcPct val="150000"/>
              </a:lnSpc>
              <a:buFont typeface="Arial" panose="020B0604020202020204" pitchFamily="34" charset="0"/>
              <a:buChar char="•"/>
            </a:pPr>
            <a:endParaRPr lang="ja-JP" altLang="en-US" sz="800" dirty="0">
              <a:latin typeface="BIZ UDPゴシック" panose="020B0400000000000000" pitchFamily="50" charset="-128"/>
              <a:ea typeface="BIZ UDPゴシック" panose="020B0400000000000000" pitchFamily="50" charset="-128"/>
            </a:endParaRPr>
          </a:p>
          <a:p>
            <a:pPr marL="171450" indent="-171450">
              <a:lnSpc>
                <a:spcPct val="150000"/>
              </a:lnSpc>
              <a:buFont typeface="Arial" panose="020B0604020202020204" pitchFamily="34" charset="0"/>
              <a:buChar char="•"/>
            </a:pPr>
            <a:r>
              <a:rPr lang="ja-JP" altLang="en-US" sz="1400" dirty="0">
                <a:latin typeface="BIZ UDPゴシック" panose="020B0400000000000000" pitchFamily="50" charset="-128"/>
                <a:ea typeface="BIZ UDPゴシック" panose="020B0400000000000000" pitchFamily="50" charset="-128"/>
              </a:rPr>
              <a:t>地方債の残高は減少傾向。財政調整基金も、府市ともに継続して増加</a:t>
            </a:r>
            <a:r>
              <a:rPr lang="ja-JP" altLang="en-US" sz="1400" dirty="0" smtClean="0">
                <a:latin typeface="BIZ UDPゴシック" panose="020B0400000000000000" pitchFamily="50" charset="-128"/>
                <a:ea typeface="BIZ UDPゴシック" panose="020B0400000000000000" pitchFamily="50" charset="-128"/>
              </a:rPr>
              <a:t>。</a:t>
            </a:r>
            <a:endParaRPr lang="en-US" altLang="ja-JP" sz="1400" dirty="0" smtClean="0">
              <a:latin typeface="BIZ UDPゴシック" panose="020B0400000000000000" pitchFamily="50" charset="-128"/>
              <a:ea typeface="BIZ UDPゴシック" panose="020B0400000000000000" pitchFamily="50" charset="-128"/>
            </a:endParaRPr>
          </a:p>
          <a:p>
            <a:pPr marL="171450" indent="-171450">
              <a:lnSpc>
                <a:spcPct val="150000"/>
              </a:lnSpc>
              <a:buFont typeface="Arial" panose="020B0604020202020204" pitchFamily="34" charset="0"/>
              <a:buChar char="•"/>
            </a:pPr>
            <a:endParaRPr lang="ja-JP" altLang="en-US" sz="800" dirty="0">
              <a:latin typeface="BIZ UDPゴシック" panose="020B0400000000000000" pitchFamily="50" charset="-128"/>
              <a:ea typeface="BIZ UDPゴシック" panose="020B0400000000000000" pitchFamily="50" charset="-128"/>
            </a:endParaRPr>
          </a:p>
          <a:p>
            <a:pPr marL="171450" indent="-171450">
              <a:lnSpc>
                <a:spcPct val="150000"/>
              </a:lnSpc>
              <a:buFont typeface="Arial" panose="020B0604020202020204" pitchFamily="34" charset="0"/>
              <a:buChar char="•"/>
            </a:pPr>
            <a:r>
              <a:rPr lang="ja-JP" altLang="en-US" sz="1400" dirty="0">
                <a:latin typeface="BIZ UDPゴシック" panose="020B0400000000000000" pitchFamily="50" charset="-128"/>
                <a:ea typeface="BIZ UDPゴシック" panose="020B0400000000000000" pitchFamily="50" charset="-128"/>
              </a:rPr>
              <a:t>大阪府では</a:t>
            </a:r>
            <a:r>
              <a:rPr lang="ja-JP" altLang="en-US" sz="1400" dirty="0" smtClean="0">
                <a:latin typeface="BIZ UDPゴシック" panose="020B0400000000000000" pitchFamily="50" charset="-128"/>
                <a:ea typeface="BIZ UDPゴシック" panose="020B0400000000000000" pitchFamily="50" charset="-128"/>
              </a:rPr>
              <a:t>、「禁じ手」により目減りしていた</a:t>
            </a:r>
            <a:r>
              <a:rPr lang="ja-JP" altLang="en-US" sz="1400" b="1" dirty="0" smtClean="0">
                <a:latin typeface="BIZ UDPゴシック" panose="020B0400000000000000" pitchFamily="50" charset="-128"/>
                <a:ea typeface="BIZ UDPゴシック" panose="020B0400000000000000" pitchFamily="50" charset="-128"/>
              </a:rPr>
              <a:t>減債</a:t>
            </a:r>
            <a:r>
              <a:rPr lang="ja-JP" altLang="en-US" sz="1400" b="1" dirty="0">
                <a:latin typeface="BIZ UDPゴシック" panose="020B0400000000000000" pitchFamily="50" charset="-128"/>
                <a:ea typeface="BIZ UDPゴシック" panose="020B0400000000000000" pitchFamily="50" charset="-128"/>
              </a:rPr>
              <a:t>基金</a:t>
            </a:r>
            <a:r>
              <a:rPr lang="ja-JP" altLang="en-US" sz="1400" dirty="0">
                <a:latin typeface="BIZ UDPゴシック" panose="020B0400000000000000" pitchFamily="50" charset="-128"/>
                <a:ea typeface="BIZ UDPゴシック" panose="020B0400000000000000" pitchFamily="50" charset="-128"/>
              </a:rPr>
              <a:t>の復元が進捗</a:t>
            </a:r>
            <a:r>
              <a:rPr lang="ja-JP" altLang="en-US" sz="1400" dirty="0" smtClean="0">
                <a:latin typeface="BIZ UDPゴシック" panose="020B0400000000000000" pitchFamily="50" charset="-128"/>
                <a:ea typeface="BIZ UDPゴシック" panose="020B0400000000000000" pitchFamily="50" charset="-128"/>
              </a:rPr>
              <a:t>。ピーク時に累計</a:t>
            </a:r>
            <a:r>
              <a:rPr lang="en-US" altLang="ja-JP" sz="1400" dirty="0" smtClean="0">
                <a:latin typeface="BIZ UDPゴシック" panose="020B0400000000000000" pitchFamily="50" charset="-128"/>
                <a:ea typeface="BIZ UDPゴシック" panose="020B0400000000000000" pitchFamily="50" charset="-128"/>
              </a:rPr>
              <a:t>5,202</a:t>
            </a:r>
            <a:r>
              <a:rPr lang="ja-JP" altLang="en-US" sz="1400" dirty="0" smtClean="0">
                <a:latin typeface="BIZ UDPゴシック" panose="020B0400000000000000" pitchFamily="50" charset="-128"/>
                <a:ea typeface="BIZ UDPゴシック" panose="020B0400000000000000" pitchFamily="50" charset="-128"/>
              </a:rPr>
              <a:t>億円に達した借入れについて、</a:t>
            </a:r>
            <a:r>
              <a:rPr lang="ja-JP" altLang="en-US" sz="1400" b="1" dirty="0">
                <a:latin typeface="BIZ UDPゴシック" panose="020B0400000000000000" pitchFamily="50" charset="-128"/>
                <a:ea typeface="BIZ UDPゴシック" panose="020B0400000000000000" pitchFamily="50" charset="-128"/>
              </a:rPr>
              <a:t>復元完了に目処</a:t>
            </a:r>
            <a:r>
              <a:rPr lang="ja-JP" altLang="en-US" sz="1400" dirty="0">
                <a:latin typeface="BIZ UDPゴシック" panose="020B0400000000000000" pitchFamily="50" charset="-128"/>
                <a:ea typeface="BIZ UDPゴシック" panose="020B0400000000000000" pitchFamily="50" charset="-128"/>
              </a:rPr>
              <a:t>が立った</a:t>
            </a:r>
            <a:r>
              <a:rPr lang="ja-JP" altLang="en-US" sz="1400" dirty="0" smtClean="0">
                <a:latin typeface="BIZ UDPゴシック" panose="020B0400000000000000" pitchFamily="50" charset="-128"/>
                <a:ea typeface="BIZ UDPゴシック" panose="020B0400000000000000" pitchFamily="50" charset="-128"/>
              </a:rPr>
              <a:t>。</a:t>
            </a:r>
            <a:endParaRPr lang="en-US" altLang="ja-JP" sz="1400" dirty="0" smtClean="0">
              <a:latin typeface="BIZ UDPゴシック" panose="020B0400000000000000" pitchFamily="50" charset="-128"/>
              <a:ea typeface="BIZ UDPゴシック" panose="020B0400000000000000" pitchFamily="50" charset="-128"/>
            </a:endParaRPr>
          </a:p>
          <a:p>
            <a:pPr marL="171450" indent="-171450">
              <a:lnSpc>
                <a:spcPct val="150000"/>
              </a:lnSpc>
              <a:buFont typeface="Arial" panose="020B0604020202020204" pitchFamily="34" charset="0"/>
              <a:buChar char="•"/>
            </a:pPr>
            <a:endParaRPr lang="en-US" altLang="ja-JP" sz="800" dirty="0" smtClean="0">
              <a:latin typeface="BIZ UDPゴシック" panose="020B0400000000000000" pitchFamily="50" charset="-128"/>
              <a:ea typeface="BIZ UDPゴシック" panose="020B0400000000000000" pitchFamily="50" charset="-128"/>
            </a:endParaRPr>
          </a:p>
          <a:p>
            <a:pPr marL="171450" indent="-171450">
              <a:lnSpc>
                <a:spcPct val="150000"/>
              </a:lnSpc>
              <a:buFont typeface="Arial" panose="020B0604020202020204" pitchFamily="34" charset="0"/>
              <a:buChar char="•"/>
            </a:pPr>
            <a:r>
              <a:rPr lang="ja-JP" altLang="en-US" sz="1400" dirty="0">
                <a:latin typeface="BIZ UDPゴシック" panose="020B0400000000000000" pitchFamily="50" charset="-128"/>
                <a:ea typeface="BIZ UDPゴシック" panose="020B0400000000000000" pitchFamily="50" charset="-128"/>
              </a:rPr>
              <a:t>大阪市では、これまで負担となっていた過去に財務リスクが顕在化した阿倍野再開発事業については</a:t>
            </a:r>
            <a:r>
              <a:rPr lang="en-US" altLang="ja-JP" sz="1400" dirty="0">
                <a:latin typeface="BIZ UDPゴシック" panose="020B0400000000000000" pitchFamily="50" charset="-128"/>
                <a:ea typeface="BIZ UDPゴシック" panose="020B0400000000000000" pitchFamily="50" charset="-128"/>
              </a:rPr>
              <a:t>202</a:t>
            </a:r>
            <a:r>
              <a:rPr lang="ja-JP" altLang="en-US" sz="1400" dirty="0">
                <a:latin typeface="BIZ UDPゴシック" panose="020B0400000000000000" pitchFamily="50" charset="-128"/>
                <a:ea typeface="BIZ UDPゴシック" panose="020B0400000000000000" pitchFamily="50" charset="-128"/>
              </a:rPr>
              <a:t>３年度に単年度収支不足が</a:t>
            </a:r>
            <a:r>
              <a:rPr lang="ja-JP" altLang="en-US" sz="1400" dirty="0" smtClean="0">
                <a:latin typeface="BIZ UDPゴシック" panose="020B0400000000000000" pitchFamily="50" charset="-128"/>
                <a:ea typeface="BIZ UDPゴシック" panose="020B0400000000000000" pitchFamily="50" charset="-128"/>
              </a:rPr>
              <a:t>解消見込み、</a:t>
            </a:r>
            <a:r>
              <a:rPr lang="ja-JP" altLang="en-US" sz="1400" dirty="0">
                <a:latin typeface="BIZ UDPゴシック" panose="020B0400000000000000" pitchFamily="50" charset="-128"/>
                <a:ea typeface="BIZ UDPゴシック" panose="020B0400000000000000" pitchFamily="50" charset="-128"/>
              </a:rPr>
              <a:t>オーク</a:t>
            </a:r>
            <a:r>
              <a:rPr lang="en-US" altLang="ja-JP" sz="1400" dirty="0">
                <a:latin typeface="BIZ UDPゴシック" panose="020B0400000000000000" pitchFamily="50" charset="-128"/>
                <a:ea typeface="BIZ UDPゴシック" panose="020B0400000000000000" pitchFamily="50" charset="-128"/>
              </a:rPr>
              <a:t>200</a:t>
            </a:r>
            <a:r>
              <a:rPr lang="ja-JP" altLang="en-US" sz="1400" dirty="0">
                <a:latin typeface="BIZ UDPゴシック" panose="020B0400000000000000" pitchFamily="50" charset="-128"/>
                <a:ea typeface="BIZ UDPゴシック" panose="020B0400000000000000" pitchFamily="50" charset="-128"/>
              </a:rPr>
              <a:t>については</a:t>
            </a:r>
            <a:r>
              <a:rPr lang="en-US" altLang="ja-JP" sz="1400" dirty="0">
                <a:latin typeface="BIZ UDPゴシック" panose="020B0400000000000000" pitchFamily="50" charset="-128"/>
                <a:ea typeface="BIZ UDPゴシック" panose="020B0400000000000000" pitchFamily="50" charset="-128"/>
              </a:rPr>
              <a:t>2023</a:t>
            </a:r>
            <a:r>
              <a:rPr lang="ja-JP" altLang="en-US" sz="1400" dirty="0">
                <a:latin typeface="BIZ UDPゴシック" panose="020B0400000000000000" pitchFamily="50" charset="-128"/>
                <a:ea typeface="BIZ UDPゴシック" panose="020B0400000000000000" pitchFamily="50" charset="-128"/>
              </a:rPr>
              <a:t>年度に土地信託事業に係る和解金の償還が完了予定。</a:t>
            </a:r>
          </a:p>
          <a:p>
            <a:pPr marL="171450" indent="-171450">
              <a:lnSpc>
                <a:spcPct val="150000"/>
              </a:lnSpc>
              <a:buFont typeface="Arial" panose="020B0604020202020204" pitchFamily="34" charset="0"/>
              <a:buChar char="•"/>
            </a:pPr>
            <a:endParaRPr lang="en-US" altLang="ja-JP" sz="1400" dirty="0">
              <a:latin typeface="BIZ UDPゴシック" panose="020B0400000000000000" pitchFamily="50" charset="-128"/>
              <a:ea typeface="BIZ UDPゴシック" panose="020B0400000000000000" pitchFamily="50" charset="-128"/>
            </a:endParaRPr>
          </a:p>
          <a:p>
            <a:pPr marL="171450" indent="-171450">
              <a:lnSpc>
                <a:spcPct val="150000"/>
              </a:lnSpc>
              <a:buFont typeface="Arial" panose="020B0604020202020204" pitchFamily="34" charset="0"/>
              <a:buChar char="•"/>
            </a:pPr>
            <a:endParaRPr lang="en-US" altLang="ja-JP" sz="1400" dirty="0" smtClean="0">
              <a:latin typeface="BIZ UDPゴシック" panose="020B0400000000000000" pitchFamily="50" charset="-128"/>
              <a:ea typeface="BIZ UDPゴシック" panose="020B0400000000000000" pitchFamily="50" charset="-128"/>
            </a:endParaRPr>
          </a:p>
          <a:p>
            <a:pPr>
              <a:lnSpc>
                <a:spcPct val="150000"/>
              </a:lnSpc>
            </a:pPr>
            <a:endParaRPr lang="en-US" altLang="ja-JP" sz="1400" dirty="0" smtClean="0">
              <a:latin typeface="BIZ UDPゴシック" panose="020B0400000000000000" pitchFamily="50" charset="-128"/>
              <a:ea typeface="BIZ UDPゴシック" panose="020B0400000000000000" pitchFamily="50" charset="-128"/>
            </a:endParaRPr>
          </a:p>
        </p:txBody>
      </p:sp>
      <p:grpSp>
        <p:nvGrpSpPr>
          <p:cNvPr id="58" name="グループ化 57">
            <a:extLst>
              <a:ext uri="{FF2B5EF4-FFF2-40B4-BE49-F238E27FC236}">
                <a16:creationId xmlns:a16="http://schemas.microsoft.com/office/drawing/2014/main" id="{CB623F71-C8C3-9F1A-1203-F9B45BB441E0}"/>
              </a:ext>
            </a:extLst>
          </p:cNvPr>
          <p:cNvGrpSpPr/>
          <p:nvPr/>
        </p:nvGrpSpPr>
        <p:grpSpPr>
          <a:xfrm>
            <a:off x="6084000" y="4212000"/>
            <a:ext cx="454343" cy="139669"/>
            <a:chOff x="1234121" y="4127414"/>
            <a:chExt cx="993101" cy="320650"/>
          </a:xfrm>
          <a:solidFill>
            <a:srgbClr val="FF0000"/>
          </a:solidFill>
        </p:grpSpPr>
        <p:sp>
          <p:nvSpPr>
            <p:cNvPr id="59" name="正方形/長方形 58">
              <a:extLst>
                <a:ext uri="{FF2B5EF4-FFF2-40B4-BE49-F238E27FC236}">
                  <a16:creationId xmlns:a16="http://schemas.microsoft.com/office/drawing/2014/main" id="{5328748F-829C-D72A-40BA-629C061417AE}"/>
                </a:ext>
              </a:extLst>
            </p:cNvPr>
            <p:cNvSpPr/>
            <p:nvPr/>
          </p:nvSpPr>
          <p:spPr>
            <a:xfrm rot="2557577">
              <a:off x="1234121" y="4231270"/>
              <a:ext cx="459105" cy="21679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F0000"/>
                </a:solidFill>
              </a:endParaRPr>
            </a:p>
          </p:txBody>
        </p:sp>
        <p:sp>
          <p:nvSpPr>
            <p:cNvPr id="60" name="正方形/長方形 59">
              <a:extLst>
                <a:ext uri="{FF2B5EF4-FFF2-40B4-BE49-F238E27FC236}">
                  <a16:creationId xmlns:a16="http://schemas.microsoft.com/office/drawing/2014/main" id="{C493F3F2-5471-664E-8082-F39965DA8F3A}"/>
                </a:ext>
              </a:extLst>
            </p:cNvPr>
            <p:cNvSpPr/>
            <p:nvPr/>
          </p:nvSpPr>
          <p:spPr>
            <a:xfrm rot="19275441">
              <a:off x="1413588" y="4127414"/>
              <a:ext cx="813634" cy="22459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F0000"/>
                </a:solidFill>
              </a:endParaRPr>
            </a:p>
          </p:txBody>
        </p:sp>
      </p:grpSp>
      <p:sp>
        <p:nvSpPr>
          <p:cNvPr id="10" name="テキスト ボックス 9"/>
          <p:cNvSpPr txBox="1"/>
          <p:nvPr/>
        </p:nvSpPr>
        <p:spPr>
          <a:xfrm>
            <a:off x="324000" y="5436000"/>
            <a:ext cx="8640000" cy="1368000"/>
          </a:xfrm>
          <a:prstGeom prst="rect">
            <a:avLst/>
          </a:prstGeom>
          <a:noFill/>
        </p:spPr>
        <p:txBody>
          <a:bodyPr wrap="square" lIns="36000" tIns="36000" rIns="36000" bIns="36000" rtlCol="0">
            <a:noAutofit/>
          </a:bodyPr>
          <a:lstStyle/>
          <a:p>
            <a:pPr marL="171450" indent="-171450">
              <a:lnSpc>
                <a:spcPct val="150000"/>
              </a:lnSpc>
              <a:buFont typeface="Arial" panose="020B0604020202020204" pitchFamily="34" charset="0"/>
              <a:buChar char="•"/>
            </a:pPr>
            <a:r>
              <a:rPr lang="ja-JP" altLang="en-US" sz="1400" b="1" dirty="0" smtClean="0">
                <a:latin typeface="BIZ UDPゴシック" panose="020B0400000000000000" pitchFamily="50" charset="-128"/>
                <a:ea typeface="BIZ UDPゴシック" panose="020B0400000000000000" pitchFamily="50" charset="-128"/>
              </a:rPr>
              <a:t>職</a:t>
            </a:r>
            <a:r>
              <a:rPr lang="ja-JP" altLang="en-US" sz="1400" b="1" dirty="0">
                <a:latin typeface="BIZ UDPゴシック" panose="020B0400000000000000" pitchFamily="50" charset="-128"/>
                <a:ea typeface="BIZ UDPゴシック" panose="020B0400000000000000" pitchFamily="50" charset="-128"/>
              </a:rPr>
              <a:t>員数</a:t>
            </a:r>
            <a:r>
              <a:rPr lang="ja-JP" altLang="en-US" sz="1400" dirty="0">
                <a:latin typeface="BIZ UDPゴシック" panose="020B0400000000000000" pitchFamily="50" charset="-128"/>
                <a:ea typeface="BIZ UDPゴシック" panose="020B0400000000000000" pitchFamily="50" charset="-128"/>
              </a:rPr>
              <a:t>の推移について、</a:t>
            </a:r>
            <a:r>
              <a:rPr lang="en-US" altLang="ja-JP" sz="1400" dirty="0">
                <a:latin typeface="BIZ UDPゴシック" panose="020B0400000000000000" pitchFamily="50" charset="-128"/>
                <a:ea typeface="BIZ UDPゴシック" panose="020B0400000000000000" pitchFamily="50" charset="-128"/>
              </a:rPr>
              <a:t>2017</a:t>
            </a:r>
            <a:r>
              <a:rPr lang="ja-JP" altLang="en-US" sz="1400" dirty="0">
                <a:latin typeface="BIZ UDPゴシック" panose="020B0400000000000000" pitchFamily="50" charset="-128"/>
                <a:ea typeface="BIZ UDPゴシック" panose="020B0400000000000000" pitchFamily="50" charset="-128"/>
              </a:rPr>
              <a:t>年度に府費負担教職員制度の見直しに</a:t>
            </a:r>
            <a:r>
              <a:rPr lang="ja-JP" altLang="en-US" sz="1400" dirty="0" smtClean="0">
                <a:latin typeface="BIZ UDPゴシック" panose="020B0400000000000000" pitchFamily="50" charset="-128"/>
                <a:ea typeface="BIZ UDPゴシック" panose="020B0400000000000000" pitchFamily="50" charset="-128"/>
              </a:rPr>
              <a:t>より市</a:t>
            </a:r>
            <a:r>
              <a:rPr lang="ja-JP" altLang="en-US" sz="1400" dirty="0">
                <a:latin typeface="BIZ UDPゴシック" panose="020B0400000000000000" pitchFamily="50" charset="-128"/>
                <a:ea typeface="BIZ UDPゴシック" panose="020B0400000000000000" pitchFamily="50" charset="-128"/>
              </a:rPr>
              <a:t>職員数に上昇がみられるが、全体的には減少傾向</a:t>
            </a:r>
            <a:r>
              <a:rPr lang="ja-JP" altLang="en-US" sz="1400" dirty="0" smtClean="0">
                <a:latin typeface="BIZ UDPゴシック" panose="020B0400000000000000" pitchFamily="50" charset="-128"/>
                <a:ea typeface="BIZ UDPゴシック" panose="020B0400000000000000" pitchFamily="50" charset="-128"/>
              </a:rPr>
              <a:t>。</a:t>
            </a:r>
            <a:endParaRPr lang="en-US" altLang="ja-JP" sz="1400" dirty="0" smtClean="0">
              <a:latin typeface="BIZ UDPゴシック" panose="020B0400000000000000" pitchFamily="50" charset="-128"/>
              <a:ea typeface="BIZ UDPゴシック" panose="020B0400000000000000" pitchFamily="50" charset="-128"/>
            </a:endParaRPr>
          </a:p>
          <a:p>
            <a:pPr marL="171450" indent="-171450">
              <a:lnSpc>
                <a:spcPct val="150000"/>
              </a:lnSpc>
              <a:buFont typeface="Arial" panose="020B0604020202020204" pitchFamily="34" charset="0"/>
              <a:buChar char="•"/>
            </a:pPr>
            <a:endParaRPr lang="en-US" altLang="ja-JP" sz="1400" dirty="0" smtClean="0">
              <a:latin typeface="BIZ UDPゴシック" panose="020B0400000000000000" pitchFamily="50" charset="-128"/>
              <a:ea typeface="BIZ UDPゴシック" panose="020B0400000000000000" pitchFamily="50" charset="-128"/>
            </a:endParaRPr>
          </a:p>
          <a:p>
            <a:pPr marL="171450" indent="-171450">
              <a:lnSpc>
                <a:spcPct val="150000"/>
              </a:lnSpc>
              <a:buFont typeface="Arial" panose="020B0604020202020204" pitchFamily="34" charset="0"/>
              <a:buChar char="•"/>
            </a:pPr>
            <a:r>
              <a:rPr lang="ja-JP" altLang="en-US" sz="1400" b="1" dirty="0">
                <a:latin typeface="BIZ UDPゴシック" panose="020B0400000000000000" pitchFamily="50" charset="-128"/>
                <a:ea typeface="BIZ UDPゴシック" panose="020B0400000000000000" pitchFamily="50" charset="-128"/>
              </a:rPr>
              <a:t>職員数</a:t>
            </a:r>
            <a:r>
              <a:rPr lang="ja-JP" altLang="en-US" sz="1400" b="1" dirty="0" smtClean="0">
                <a:latin typeface="BIZ UDPゴシック" panose="020B0400000000000000" pitchFamily="50" charset="-128"/>
                <a:ea typeface="BIZ UDPゴシック" panose="020B0400000000000000" pitchFamily="50" charset="-128"/>
              </a:rPr>
              <a:t>を人口あたり</a:t>
            </a:r>
            <a:r>
              <a:rPr lang="ja-JP" altLang="en-US" sz="1400" dirty="0" smtClean="0">
                <a:latin typeface="BIZ UDPゴシック" panose="020B0400000000000000" pitchFamily="50" charset="-128"/>
                <a:ea typeface="BIZ UDPゴシック" panose="020B0400000000000000" pitchFamily="50" charset="-128"/>
              </a:rPr>
              <a:t>でみると、</a:t>
            </a:r>
            <a:r>
              <a:rPr lang="ja-JP" altLang="en-US" sz="1400" dirty="0">
                <a:latin typeface="BIZ UDPゴシック" panose="020B0400000000000000" pitchFamily="50" charset="-128"/>
                <a:ea typeface="BIZ UDPゴシック" panose="020B0400000000000000" pitchFamily="50" charset="-128"/>
              </a:rPr>
              <a:t>府は全国一スリムな体制を</a:t>
            </a:r>
            <a:r>
              <a:rPr lang="ja-JP" altLang="en-US" sz="1400" dirty="0" smtClean="0">
                <a:latin typeface="BIZ UDPゴシック" panose="020B0400000000000000" pitchFamily="50" charset="-128"/>
                <a:ea typeface="BIZ UDPゴシック" panose="020B0400000000000000" pitchFamily="50" charset="-128"/>
              </a:rPr>
              <a:t>維持。市</a:t>
            </a:r>
            <a:r>
              <a:rPr lang="ja-JP" altLang="en-US" sz="1400" dirty="0">
                <a:latin typeface="BIZ UDPゴシック" panose="020B0400000000000000" pitchFamily="50" charset="-128"/>
                <a:ea typeface="BIZ UDPゴシック" panose="020B0400000000000000" pitchFamily="50" charset="-128"/>
              </a:rPr>
              <a:t>は、概ね</a:t>
            </a:r>
            <a:r>
              <a:rPr lang="ja-JP" altLang="en-US" sz="1400" dirty="0" smtClean="0">
                <a:latin typeface="BIZ UDPゴシック" panose="020B0400000000000000" pitchFamily="50" charset="-128"/>
                <a:ea typeface="BIZ UDPゴシック" panose="020B0400000000000000" pitchFamily="50" charset="-128"/>
              </a:rPr>
              <a:t>政令指定都市平均まで削減。</a:t>
            </a:r>
            <a:endParaRPr lang="ja-JP" altLang="en-US" sz="1400" dirty="0">
              <a:latin typeface="BIZ UDPゴシック" panose="020B0400000000000000" pitchFamily="50" charset="-128"/>
              <a:ea typeface="BIZ UDPゴシック" panose="020B0400000000000000" pitchFamily="50" charset="-128"/>
            </a:endParaRPr>
          </a:p>
        </p:txBody>
      </p:sp>
      <p:sp>
        <p:nvSpPr>
          <p:cNvPr id="11" name="テキスト ボックス 10"/>
          <p:cNvSpPr txBox="1"/>
          <p:nvPr/>
        </p:nvSpPr>
        <p:spPr>
          <a:xfrm>
            <a:off x="360000" y="108000"/>
            <a:ext cx="8640000" cy="828000"/>
          </a:xfrm>
          <a:prstGeom prst="rect">
            <a:avLst/>
          </a:prstGeom>
          <a:noFill/>
        </p:spPr>
        <p:txBody>
          <a:bodyPr wrap="square" lIns="36000" tIns="36000" rIns="36000" bIns="36000" rtlCol="0">
            <a:noAutofit/>
          </a:bodyPr>
          <a:lstStyle/>
          <a:p>
            <a:r>
              <a:rPr lang="ja-JP" altLang="en-US" sz="2400" dirty="0">
                <a:latin typeface="BIZ UDPゴシック" panose="020B0400000000000000" pitchFamily="50" charset="-128"/>
                <a:ea typeface="BIZ UDPゴシック" panose="020B0400000000000000" pitchFamily="50" charset="-128"/>
              </a:rPr>
              <a:t>２</a:t>
            </a:r>
            <a:r>
              <a:rPr lang="en-US" altLang="ja-JP" sz="2400" dirty="0" smtClean="0">
                <a:latin typeface="BIZ UDPゴシック" panose="020B0400000000000000" pitchFamily="50" charset="-128"/>
                <a:ea typeface="BIZ UDPゴシック" panose="020B0400000000000000" pitchFamily="50" charset="-128"/>
              </a:rPr>
              <a:t>. </a:t>
            </a:r>
            <a:r>
              <a:rPr lang="ja-JP" altLang="en-US" sz="2400" dirty="0" smtClean="0">
                <a:latin typeface="BIZ UDPゴシック" panose="020B0400000000000000" pitchFamily="50" charset="-128"/>
                <a:ea typeface="BIZ UDPゴシック" panose="020B0400000000000000" pitchFamily="50" charset="-128"/>
              </a:rPr>
              <a:t>府市の改革の取組</a:t>
            </a:r>
            <a:endParaRPr lang="en-US" altLang="ja-JP" sz="2400" dirty="0" smtClean="0">
              <a:latin typeface="BIZ UDPゴシック" panose="020B0400000000000000" pitchFamily="50" charset="-128"/>
              <a:ea typeface="BIZ UDPゴシック" panose="020B0400000000000000" pitchFamily="50" charset="-128"/>
            </a:endParaRPr>
          </a:p>
          <a:p>
            <a:r>
              <a:rPr lang="ja-JP" altLang="en-US" sz="2400" dirty="0">
                <a:latin typeface="BIZ UDPゴシック" panose="020B0400000000000000" pitchFamily="50" charset="-128"/>
                <a:ea typeface="BIZ UDPゴシック" panose="020B0400000000000000" pitchFamily="50" charset="-128"/>
              </a:rPr>
              <a:t>　</a:t>
            </a:r>
            <a:r>
              <a:rPr lang="ja-JP" altLang="en-US" sz="2000" dirty="0" smtClean="0">
                <a:latin typeface="BIZ UDPゴシック" panose="020B0400000000000000" pitchFamily="50" charset="-128"/>
                <a:ea typeface="BIZ UDPゴシック" panose="020B0400000000000000" pitchFamily="50" charset="-128"/>
              </a:rPr>
              <a:t>⑴</a:t>
            </a:r>
            <a:r>
              <a:rPr lang="ja-JP" altLang="en-US" sz="2000" dirty="0">
                <a:latin typeface="BIZ UDPゴシック" panose="020B0400000000000000" pitchFamily="50" charset="-128"/>
                <a:ea typeface="BIZ UDPゴシック" panose="020B0400000000000000" pitchFamily="50" charset="-128"/>
              </a:rPr>
              <a:t>　行政（内部）の経営改革（財政再建、職員数削減など）</a:t>
            </a:r>
          </a:p>
          <a:p>
            <a:endParaRPr lang="ja-JP" altLang="en-US" sz="2400" dirty="0">
              <a:latin typeface="BIZ UDPゴシック" panose="020B0400000000000000" pitchFamily="50" charset="-128"/>
              <a:ea typeface="BIZ UDPゴシック" panose="020B0400000000000000" pitchFamily="50" charset="-128"/>
            </a:endParaRPr>
          </a:p>
        </p:txBody>
      </p:sp>
      <p:sp>
        <p:nvSpPr>
          <p:cNvPr id="12" name="スライド番号プレースホルダー 3"/>
          <p:cNvSpPr>
            <a:spLocks noGrp="1"/>
          </p:cNvSpPr>
          <p:nvPr>
            <p:ph type="sldNum" sz="quarter" idx="12"/>
          </p:nvPr>
        </p:nvSpPr>
        <p:spPr>
          <a:xfrm>
            <a:off x="7086600" y="6483071"/>
            <a:ext cx="2057400" cy="365125"/>
          </a:xfrm>
        </p:spPr>
        <p:txBody>
          <a:bodyPr/>
          <a:lstStyle/>
          <a:p>
            <a:fld id="{138CA411-231B-42B9-AF63-97A64194AA60}" type="slidenum">
              <a:rPr lang="ja-JP" altLang="en-US" smtClean="0"/>
              <a:pPr/>
              <a:t>12</a:t>
            </a:fld>
            <a:endParaRPr lang="ja-JP" altLang="en-US" dirty="0"/>
          </a:p>
        </p:txBody>
      </p:sp>
    </p:spTree>
    <p:extLst>
      <p:ext uri="{BB962C8B-B14F-4D97-AF65-F5344CB8AC3E}">
        <p14:creationId xmlns:p14="http://schemas.microsoft.com/office/powerpoint/2010/main" val="382522311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テキスト ボックス 32"/>
          <p:cNvSpPr txBox="1"/>
          <p:nvPr/>
        </p:nvSpPr>
        <p:spPr>
          <a:xfrm>
            <a:off x="5618491" y="1324012"/>
            <a:ext cx="3534662" cy="2108527"/>
          </a:xfrm>
          <a:prstGeom prst="roundRect">
            <a:avLst>
              <a:gd name="adj" fmla="val 4291"/>
            </a:avLst>
          </a:prstGeom>
          <a:noFill/>
          <a:ln>
            <a:noFill/>
          </a:ln>
        </p:spPr>
        <p:txBody>
          <a:bodyPr wrap="non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■府市とも委託先を外郭団体から民間へ大きく</a:t>
            </a:r>
            <a:r>
              <a:rPr kumimoji="1" lang="ja-JP" altLang="en-US" sz="11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シフト。</a:t>
            </a:r>
            <a:endParaRPr kumimoji="1" lang="en-US" altLang="ja-JP" sz="11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（民間の比率が、</a:t>
            </a:r>
            <a:r>
              <a:rPr kumimoji="1" lang="ja-JP" altLang="en-US" sz="11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それぞれ</a:t>
            </a:r>
            <a:r>
              <a:rPr kumimoji="1" lang="en-US" altLang="ja-JP" sz="11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95%</a:t>
            </a:r>
            <a:r>
              <a:rPr kumimoji="1" lang="ja-JP" altLang="en-US" sz="1100" b="1" i="0" u="none" strike="noStrike" kern="1200" cap="none" spc="0" normalizeH="0" baseline="0" noProof="0" dirty="0" err="1" smtClean="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en-US" altLang="ja-JP" sz="11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100</a:t>
            </a:r>
            <a:r>
              <a:rPr kumimoji="1" lang="ja-JP" altLang="en-US" sz="11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ja-JP" altLang="en-US" sz="11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に）</a:t>
            </a:r>
          </a:p>
        </p:txBody>
      </p:sp>
      <p:cxnSp>
        <p:nvCxnSpPr>
          <p:cNvPr id="6" name="直線コネクタ 5"/>
          <p:cNvCxnSpPr/>
          <p:nvPr/>
        </p:nvCxnSpPr>
        <p:spPr>
          <a:xfrm>
            <a:off x="196398" y="615109"/>
            <a:ext cx="882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直線コネクタ 8"/>
          <p:cNvCxnSpPr/>
          <p:nvPr/>
        </p:nvCxnSpPr>
        <p:spPr>
          <a:xfrm flipV="1">
            <a:off x="165500" y="1094342"/>
            <a:ext cx="8893026" cy="1935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テキスト ボックス 28">
            <a:extLst>
              <a:ext uri="{FF2B5EF4-FFF2-40B4-BE49-F238E27FC236}">
                <a16:creationId xmlns:a16="http://schemas.microsoft.com/office/drawing/2014/main" id="{BA4DA3D3-8136-4F80-A721-FAF45CFEA281}"/>
              </a:ext>
            </a:extLst>
          </p:cNvPr>
          <p:cNvSpPr txBox="1"/>
          <p:nvPr/>
        </p:nvSpPr>
        <p:spPr>
          <a:xfrm>
            <a:off x="171618" y="725010"/>
            <a:ext cx="789466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■「民でできることは民へ」の原則を</a:t>
            </a:r>
            <a:r>
              <a:rPr kumimoji="1" lang="ja-JP" altLang="en-US" sz="18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定着。</a:t>
            </a:r>
            <a:endParaRPr kumimoji="1" lang="en-US" altLang="ja-JP" sz="1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13" name="角丸四角形 12"/>
          <p:cNvSpPr/>
          <p:nvPr/>
        </p:nvSpPr>
        <p:spPr>
          <a:xfrm>
            <a:off x="132520" y="1165634"/>
            <a:ext cx="8846460" cy="254498"/>
          </a:xfrm>
          <a:prstGeom prst="round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ts val="14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rPr>
              <a:t>指定管理者制度</a:t>
            </a:r>
            <a:r>
              <a:rPr kumimoji="1" lang="ja-JP" altLang="en-US" sz="1400" b="1" i="0" u="none" strike="noStrike" kern="1200" cap="none" spc="0" normalizeH="0" baseline="0" noProof="0" dirty="0" smtClean="0">
                <a:ln>
                  <a:noFill/>
                </a:ln>
                <a:solidFill>
                  <a:prstClr val="white"/>
                </a:solidFill>
                <a:effectLst/>
                <a:uLnTx/>
                <a:uFillTx/>
                <a:latin typeface="BIZ UDPゴシック" panose="020B0400000000000000" pitchFamily="50" charset="-128"/>
                <a:ea typeface="BIZ UDPゴシック" panose="020B0400000000000000" pitchFamily="50" charset="-128"/>
              </a:rPr>
              <a:t>の活用</a:t>
            </a:r>
            <a:endParaRPr kumimoji="1" lang="ja-JP" altLang="en-US" sz="1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endParaRPr>
          </a:p>
        </p:txBody>
      </p:sp>
      <p:graphicFrame>
        <p:nvGraphicFramePr>
          <p:cNvPr id="22" name="表 21"/>
          <p:cNvGraphicFramePr>
            <a:graphicFrameLocks noGrp="1"/>
          </p:cNvGraphicFramePr>
          <p:nvPr>
            <p:extLst/>
          </p:nvPr>
        </p:nvGraphicFramePr>
        <p:xfrm>
          <a:off x="152856" y="1490877"/>
          <a:ext cx="5497363" cy="3222680"/>
        </p:xfrm>
        <a:graphic>
          <a:graphicData uri="http://schemas.openxmlformats.org/drawingml/2006/table">
            <a:tbl>
              <a:tblPr firstRow="1" bandRow="1">
                <a:tableStyleId>{5940675A-B579-460E-94D1-54222C63F5DA}</a:tableStyleId>
              </a:tblPr>
              <a:tblGrid>
                <a:gridCol w="565857">
                  <a:extLst>
                    <a:ext uri="{9D8B030D-6E8A-4147-A177-3AD203B41FA5}">
                      <a16:colId xmlns:a16="http://schemas.microsoft.com/office/drawing/2014/main" val="20000"/>
                    </a:ext>
                  </a:extLst>
                </a:gridCol>
                <a:gridCol w="1755532">
                  <a:extLst>
                    <a:ext uri="{9D8B030D-6E8A-4147-A177-3AD203B41FA5}">
                      <a16:colId xmlns:a16="http://schemas.microsoft.com/office/drawing/2014/main" val="20001"/>
                    </a:ext>
                  </a:extLst>
                </a:gridCol>
                <a:gridCol w="598264">
                  <a:extLst>
                    <a:ext uri="{9D8B030D-6E8A-4147-A177-3AD203B41FA5}">
                      <a16:colId xmlns:a16="http://schemas.microsoft.com/office/drawing/2014/main" val="20002"/>
                    </a:ext>
                  </a:extLst>
                </a:gridCol>
                <a:gridCol w="1684423">
                  <a:extLst>
                    <a:ext uri="{9D8B030D-6E8A-4147-A177-3AD203B41FA5}">
                      <a16:colId xmlns:a16="http://schemas.microsoft.com/office/drawing/2014/main" val="20003"/>
                    </a:ext>
                  </a:extLst>
                </a:gridCol>
                <a:gridCol w="893287">
                  <a:extLst>
                    <a:ext uri="{9D8B030D-6E8A-4147-A177-3AD203B41FA5}">
                      <a16:colId xmlns:a16="http://schemas.microsoft.com/office/drawing/2014/main" val="20004"/>
                    </a:ext>
                  </a:extLst>
                </a:gridCol>
              </a:tblGrid>
              <a:tr h="176132">
                <a:tc>
                  <a:txBody>
                    <a:bodyPr/>
                    <a:lstStyle/>
                    <a:p>
                      <a:endParaRPr kumimoji="1" lang="ja-JP" altLang="en-US" sz="1200" b="1" dirty="0">
                        <a:solidFill>
                          <a:schemeClr val="tx1"/>
                        </a:solidFill>
                        <a:latin typeface="BIZ UDPゴシック" panose="020B0400000000000000" pitchFamily="50" charset="-128"/>
                        <a:ea typeface="BIZ UDPゴシック" panose="020B0400000000000000" pitchFamily="50" charset="-128"/>
                      </a:endParaRPr>
                    </a:p>
                  </a:txBody>
                  <a:tcPr marT="36000" marB="36000">
                    <a:solidFill>
                      <a:schemeClr val="accent1">
                        <a:lumMod val="20000"/>
                        <a:lumOff val="80000"/>
                      </a:schemeClr>
                    </a:solidFill>
                  </a:tcPr>
                </a:tc>
                <a:tc gridSpan="2">
                  <a:txBody>
                    <a:bodyPr/>
                    <a:lstStyle/>
                    <a:p>
                      <a:pPr algn="ctr">
                        <a:lnSpc>
                          <a:spcPct val="100000"/>
                        </a:lnSpc>
                      </a:pPr>
                      <a:r>
                        <a:rPr kumimoji="1" lang="ja-JP" altLang="en-US" sz="1050" b="1" dirty="0">
                          <a:solidFill>
                            <a:schemeClr val="tx1"/>
                          </a:solidFill>
                          <a:latin typeface="BIZ UDPゴシック" panose="020B0400000000000000" pitchFamily="50" charset="-128"/>
                          <a:ea typeface="BIZ UDPゴシック" panose="020B0400000000000000" pitchFamily="50" charset="-128"/>
                        </a:rPr>
                        <a:t>大阪府</a:t>
                      </a:r>
                    </a:p>
                  </a:txBody>
                  <a:tcPr marT="36000" marB="36000">
                    <a:solidFill>
                      <a:schemeClr val="accent1">
                        <a:lumMod val="20000"/>
                        <a:lumOff val="80000"/>
                      </a:schemeClr>
                    </a:solidFill>
                  </a:tcPr>
                </a:tc>
                <a:tc hMerge="1">
                  <a:txBody>
                    <a:bodyPr/>
                    <a:lstStyle/>
                    <a:p>
                      <a:endParaRPr kumimoji="1" lang="ja-JP" altLang="en-US"/>
                    </a:p>
                  </a:txBody>
                  <a:tcPr/>
                </a:tc>
                <a:tc gridSpan="2">
                  <a:txBody>
                    <a:bodyPr/>
                    <a:lstStyle/>
                    <a:p>
                      <a:pPr algn="ctr">
                        <a:lnSpc>
                          <a:spcPct val="100000"/>
                        </a:lnSpc>
                      </a:pPr>
                      <a:r>
                        <a:rPr kumimoji="1" lang="ja-JP" altLang="en-US" sz="1050" b="1" dirty="0">
                          <a:solidFill>
                            <a:schemeClr val="tx1"/>
                          </a:solidFill>
                          <a:latin typeface="BIZ UDPゴシック" panose="020B0400000000000000" pitchFamily="50" charset="-128"/>
                          <a:ea typeface="BIZ UDPゴシック" panose="020B0400000000000000" pitchFamily="50" charset="-128"/>
                        </a:rPr>
                        <a:t>大阪市</a:t>
                      </a:r>
                    </a:p>
                  </a:txBody>
                  <a:tcPr marT="36000" marB="36000">
                    <a:solidFill>
                      <a:schemeClr val="accent1">
                        <a:lumMod val="20000"/>
                        <a:lumOff val="80000"/>
                      </a:schemeClr>
                    </a:solidFill>
                  </a:tcPr>
                </a:tc>
                <a:tc hMerge="1">
                  <a:txBody>
                    <a:bodyPr/>
                    <a:lstStyle/>
                    <a:p>
                      <a:endParaRPr kumimoji="1" lang="ja-JP" altLang="en-US"/>
                    </a:p>
                  </a:txBody>
                  <a:tcPr/>
                </a:tc>
                <a:extLst>
                  <a:ext uri="{0D108BD9-81ED-4DB2-BD59-A6C34878D82A}">
                    <a16:rowId xmlns:a16="http://schemas.microsoft.com/office/drawing/2014/main" val="10000"/>
                  </a:ext>
                </a:extLst>
              </a:tr>
              <a:tr h="1278421">
                <a:tc>
                  <a:txBody>
                    <a:bodyPr/>
                    <a:lstStyle/>
                    <a:p>
                      <a:r>
                        <a:rPr kumimoji="1" lang="ja-JP" altLang="en-US" sz="1050" dirty="0">
                          <a:solidFill>
                            <a:schemeClr val="tx1"/>
                          </a:solidFill>
                          <a:latin typeface="BIZ UDPゴシック" panose="020B0400000000000000" pitchFamily="50" charset="-128"/>
                          <a:ea typeface="BIZ UDPゴシック" panose="020B0400000000000000" pitchFamily="50" charset="-128"/>
                        </a:rPr>
                        <a:t>取組</a:t>
                      </a:r>
                      <a:endParaRPr kumimoji="1" lang="en-US" altLang="ja-JP" sz="1050" dirty="0">
                        <a:solidFill>
                          <a:schemeClr val="tx1"/>
                        </a:solidFill>
                        <a:latin typeface="BIZ UDPゴシック" panose="020B0400000000000000" pitchFamily="50" charset="-128"/>
                        <a:ea typeface="BIZ UDPゴシック" panose="020B0400000000000000" pitchFamily="50" charset="-128"/>
                      </a:endParaRPr>
                    </a:p>
                    <a:p>
                      <a:r>
                        <a:rPr kumimoji="1" lang="ja-JP" altLang="en-US" sz="1050" dirty="0">
                          <a:solidFill>
                            <a:schemeClr val="tx1"/>
                          </a:solidFill>
                          <a:latin typeface="BIZ UDPゴシック" panose="020B0400000000000000" pitchFamily="50" charset="-128"/>
                          <a:ea typeface="BIZ UDPゴシック" panose="020B0400000000000000" pitchFamily="50" charset="-128"/>
                        </a:rPr>
                        <a:t>経過</a:t>
                      </a:r>
                    </a:p>
                  </a:txBody>
                  <a:tcPr marT="36000" marB="36000"/>
                </a:tc>
                <a:tc gridSpan="2">
                  <a:txBody>
                    <a:bodyPr/>
                    <a:lstStyle/>
                    <a:p>
                      <a:pPr>
                        <a:lnSpc>
                          <a:spcPts val="1000"/>
                        </a:lnSpc>
                      </a:pPr>
                      <a:r>
                        <a:rPr kumimoji="1" lang="en-US" altLang="zh-TW" sz="800" dirty="0" smtClean="0">
                          <a:solidFill>
                            <a:schemeClr val="tx1"/>
                          </a:solidFill>
                          <a:latin typeface="BIZ UDPゴシック" panose="020B0400000000000000" pitchFamily="50" charset="-128"/>
                          <a:ea typeface="BIZ UDPゴシック" panose="020B0400000000000000" pitchFamily="50" charset="-128"/>
                        </a:rPr>
                        <a:t>2005</a:t>
                      </a:r>
                      <a:r>
                        <a:rPr kumimoji="1" lang="ja-JP" altLang="en-US" sz="800" dirty="0" smtClean="0">
                          <a:solidFill>
                            <a:schemeClr val="tx1"/>
                          </a:solidFill>
                          <a:latin typeface="BIZ UDPゴシック" panose="020B0400000000000000" pitchFamily="50" charset="-128"/>
                          <a:ea typeface="BIZ UDPゴシック" panose="020B0400000000000000" pitchFamily="50" charset="-128"/>
                        </a:rPr>
                        <a:t>年度</a:t>
                      </a:r>
                      <a:r>
                        <a:rPr kumimoji="1" lang="ja-JP" altLang="en-US" sz="800" dirty="0">
                          <a:solidFill>
                            <a:schemeClr val="tx1"/>
                          </a:solidFill>
                          <a:latin typeface="BIZ UDPゴシック" panose="020B0400000000000000" pitchFamily="50" charset="-128"/>
                          <a:ea typeface="BIZ UDPゴシック" panose="020B0400000000000000" pitchFamily="50" charset="-128"/>
                        </a:rPr>
                        <a:t>　</a:t>
                      </a:r>
                      <a:r>
                        <a:rPr kumimoji="1" lang="ja-JP" altLang="en-US" sz="800" dirty="0" smtClean="0">
                          <a:solidFill>
                            <a:schemeClr val="tx1"/>
                          </a:solidFill>
                          <a:latin typeface="BIZ UDPゴシック" panose="020B0400000000000000" pitchFamily="50" charset="-128"/>
                          <a:ea typeface="BIZ UDPゴシック" panose="020B0400000000000000" pitchFamily="50" charset="-128"/>
                        </a:rPr>
                        <a:t>「</a:t>
                      </a:r>
                      <a:r>
                        <a:rPr kumimoji="1" lang="ja-JP" altLang="en-US" sz="800" dirty="0">
                          <a:solidFill>
                            <a:schemeClr val="tx1"/>
                          </a:solidFill>
                          <a:latin typeface="BIZ UDPゴシック" panose="020B0400000000000000" pitchFamily="50" charset="-128"/>
                          <a:ea typeface="BIZ UDPゴシック" panose="020B0400000000000000" pitchFamily="50" charset="-128"/>
                        </a:rPr>
                        <a:t>大阪府における指定</a:t>
                      </a:r>
                      <a:r>
                        <a:rPr kumimoji="1" lang="ja-JP" altLang="en-US" sz="800" dirty="0" smtClean="0">
                          <a:solidFill>
                            <a:schemeClr val="tx1"/>
                          </a:solidFill>
                          <a:latin typeface="BIZ UDPゴシック" panose="020B0400000000000000" pitchFamily="50" charset="-128"/>
                          <a:ea typeface="BIZ UDPゴシック" panose="020B0400000000000000" pitchFamily="50" charset="-128"/>
                        </a:rPr>
                        <a:t>管理者制度の</a:t>
                      </a:r>
                      <a:endParaRPr kumimoji="1" lang="en-US" altLang="ja-JP" sz="800" dirty="0" smtClean="0">
                        <a:solidFill>
                          <a:schemeClr val="tx1"/>
                        </a:solidFill>
                        <a:latin typeface="BIZ UDPゴシック" panose="020B0400000000000000" pitchFamily="50" charset="-128"/>
                        <a:ea typeface="BIZ UDPゴシック" panose="020B0400000000000000" pitchFamily="50" charset="-128"/>
                      </a:endParaRPr>
                    </a:p>
                    <a:p>
                      <a:pPr>
                        <a:lnSpc>
                          <a:spcPts val="1000"/>
                        </a:lnSpc>
                      </a:pPr>
                      <a:r>
                        <a:rPr kumimoji="1" lang="ja-JP" altLang="en-US" sz="800" dirty="0" smtClean="0">
                          <a:solidFill>
                            <a:schemeClr val="tx1"/>
                          </a:solidFill>
                          <a:latin typeface="BIZ UDPゴシック" panose="020B0400000000000000" pitchFamily="50" charset="-128"/>
                          <a:ea typeface="BIZ UDPゴシック" panose="020B0400000000000000" pitchFamily="50" charset="-128"/>
                        </a:rPr>
                        <a:t>　　　　　　　　導入</a:t>
                      </a:r>
                      <a:r>
                        <a:rPr kumimoji="1" lang="ja-JP" altLang="en-US" sz="800" dirty="0">
                          <a:solidFill>
                            <a:schemeClr val="tx1"/>
                          </a:solidFill>
                          <a:latin typeface="BIZ UDPゴシック" panose="020B0400000000000000" pitchFamily="50" charset="-128"/>
                          <a:ea typeface="BIZ UDPゴシック" panose="020B0400000000000000" pitchFamily="50" charset="-128"/>
                        </a:rPr>
                        <a:t>及び運用</a:t>
                      </a:r>
                      <a:r>
                        <a:rPr kumimoji="1" lang="ja-JP" altLang="en-US" sz="800" dirty="0" smtClean="0">
                          <a:solidFill>
                            <a:schemeClr val="tx1"/>
                          </a:solidFill>
                          <a:latin typeface="BIZ UDPゴシック" panose="020B0400000000000000" pitchFamily="50" charset="-128"/>
                          <a:ea typeface="BIZ UDPゴシック" panose="020B0400000000000000" pitchFamily="50" charset="-128"/>
                        </a:rPr>
                        <a:t>について</a:t>
                      </a:r>
                      <a:r>
                        <a:rPr kumimoji="1" lang="en-US" altLang="ja-JP" sz="800" dirty="0" smtClean="0">
                          <a:solidFill>
                            <a:schemeClr val="tx1"/>
                          </a:solidFill>
                          <a:latin typeface="BIZ UDPゴシック" panose="020B0400000000000000" pitchFamily="50" charset="-128"/>
                          <a:ea typeface="BIZ UDPゴシック" panose="020B0400000000000000" pitchFamily="50" charset="-128"/>
                        </a:rPr>
                        <a:t>(</a:t>
                      </a:r>
                      <a:r>
                        <a:rPr kumimoji="1" lang="ja-JP" altLang="en-US" sz="800" dirty="0">
                          <a:solidFill>
                            <a:schemeClr val="tx1"/>
                          </a:solidFill>
                          <a:latin typeface="BIZ UDPゴシック" panose="020B0400000000000000" pitchFamily="50" charset="-128"/>
                          <a:ea typeface="BIZ UDPゴシック" panose="020B0400000000000000" pitchFamily="50" charset="-128"/>
                        </a:rPr>
                        <a:t>基本的</a:t>
                      </a:r>
                      <a:r>
                        <a:rPr kumimoji="1" lang="ja-JP" altLang="en-US" sz="800" dirty="0" smtClean="0">
                          <a:solidFill>
                            <a:schemeClr val="tx1"/>
                          </a:solidFill>
                          <a:latin typeface="BIZ UDPゴシック" panose="020B0400000000000000" pitchFamily="50" charset="-128"/>
                          <a:ea typeface="BIZ UDPゴシック" panose="020B0400000000000000" pitchFamily="50" charset="-128"/>
                        </a:rPr>
                        <a:t>な考</a:t>
                      </a:r>
                      <a:endParaRPr kumimoji="1" lang="en-US" altLang="ja-JP" sz="800" dirty="0" smtClean="0">
                        <a:solidFill>
                          <a:schemeClr val="tx1"/>
                        </a:solidFill>
                        <a:latin typeface="BIZ UDPゴシック" panose="020B0400000000000000" pitchFamily="50" charset="-128"/>
                        <a:ea typeface="BIZ UDPゴシック" panose="020B0400000000000000" pitchFamily="50" charset="-128"/>
                      </a:endParaRPr>
                    </a:p>
                    <a:p>
                      <a:pPr>
                        <a:lnSpc>
                          <a:spcPts val="1000"/>
                        </a:lnSpc>
                      </a:pPr>
                      <a:r>
                        <a:rPr kumimoji="1" lang="ja-JP" altLang="en-US" sz="800" dirty="0" smtClean="0">
                          <a:solidFill>
                            <a:schemeClr val="tx1"/>
                          </a:solidFill>
                          <a:latin typeface="BIZ UDPゴシック" panose="020B0400000000000000" pitchFamily="50" charset="-128"/>
                          <a:ea typeface="BIZ UDPゴシック" panose="020B0400000000000000" pitchFamily="50" charset="-128"/>
                        </a:rPr>
                        <a:t>　　　　　　　　</a:t>
                      </a:r>
                      <a:r>
                        <a:rPr kumimoji="1" lang="ja-JP" altLang="en-US" sz="800" dirty="0" err="1" smtClean="0">
                          <a:solidFill>
                            <a:schemeClr val="tx1"/>
                          </a:solidFill>
                          <a:latin typeface="BIZ UDPゴシック" panose="020B0400000000000000" pitchFamily="50" charset="-128"/>
                          <a:ea typeface="BIZ UDPゴシック" panose="020B0400000000000000" pitchFamily="50" charset="-128"/>
                        </a:rPr>
                        <a:t>え</a:t>
                      </a:r>
                      <a:r>
                        <a:rPr kumimoji="1" lang="ja-JP" altLang="en-US" sz="800" dirty="0" smtClean="0">
                          <a:solidFill>
                            <a:schemeClr val="tx1"/>
                          </a:solidFill>
                          <a:latin typeface="BIZ UDPゴシック" panose="020B0400000000000000" pitchFamily="50" charset="-128"/>
                          <a:ea typeface="BIZ UDPゴシック" panose="020B0400000000000000" pitchFamily="50" charset="-128"/>
                        </a:rPr>
                        <a:t>方</a:t>
                      </a:r>
                      <a:r>
                        <a:rPr kumimoji="1" lang="en-US" altLang="ja-JP" sz="800" dirty="0">
                          <a:solidFill>
                            <a:schemeClr val="tx1"/>
                          </a:solidFill>
                          <a:latin typeface="BIZ UDPゴシック" panose="020B0400000000000000" pitchFamily="50" charset="-128"/>
                          <a:ea typeface="BIZ UDPゴシック" panose="020B0400000000000000" pitchFamily="50" charset="-128"/>
                        </a:rPr>
                        <a:t>)</a:t>
                      </a:r>
                      <a:r>
                        <a:rPr kumimoji="1" lang="ja-JP" altLang="en-US" sz="800" dirty="0" smtClean="0">
                          <a:solidFill>
                            <a:schemeClr val="tx1"/>
                          </a:solidFill>
                          <a:latin typeface="BIZ UDPゴシック" panose="020B0400000000000000" pitchFamily="50" charset="-128"/>
                          <a:ea typeface="BIZ UDPゴシック" panose="020B0400000000000000" pitchFamily="50" charset="-128"/>
                        </a:rPr>
                        <a:t>」を策定。</a:t>
                      </a:r>
                      <a:endParaRPr kumimoji="1" lang="en-US" altLang="ja-JP" sz="800" dirty="0">
                        <a:solidFill>
                          <a:schemeClr val="tx1"/>
                        </a:solidFill>
                        <a:latin typeface="BIZ UDPゴシック" panose="020B0400000000000000" pitchFamily="50" charset="-128"/>
                        <a:ea typeface="BIZ UDPゴシック" panose="020B0400000000000000" pitchFamily="50" charset="-128"/>
                      </a:endParaRPr>
                    </a:p>
                    <a:p>
                      <a:pPr>
                        <a:lnSpc>
                          <a:spcPts val="1000"/>
                        </a:lnSpc>
                      </a:pPr>
                      <a:r>
                        <a:rPr kumimoji="1" lang="en-US" altLang="zh-TW" sz="800" dirty="0">
                          <a:solidFill>
                            <a:schemeClr val="tx1"/>
                          </a:solidFill>
                          <a:latin typeface="BIZ UDPゴシック" panose="020B0400000000000000" pitchFamily="50" charset="-128"/>
                          <a:ea typeface="BIZ UDPゴシック" panose="020B0400000000000000" pitchFamily="50" charset="-128"/>
                        </a:rPr>
                        <a:t>2009</a:t>
                      </a:r>
                      <a:r>
                        <a:rPr kumimoji="1" lang="ja-JP" altLang="en-US" sz="800" dirty="0" smtClean="0">
                          <a:solidFill>
                            <a:schemeClr val="tx1"/>
                          </a:solidFill>
                          <a:latin typeface="BIZ UDPゴシック" panose="020B0400000000000000" pitchFamily="50" charset="-128"/>
                          <a:ea typeface="BIZ UDPゴシック" panose="020B0400000000000000" pitchFamily="50" charset="-128"/>
                        </a:rPr>
                        <a:t>年度</a:t>
                      </a:r>
                      <a:r>
                        <a:rPr kumimoji="1" lang="ja-JP" altLang="en-US" sz="800" baseline="0" dirty="0">
                          <a:solidFill>
                            <a:schemeClr val="tx1"/>
                          </a:solidFill>
                          <a:latin typeface="BIZ UDPゴシック" panose="020B0400000000000000" pitchFamily="50" charset="-128"/>
                          <a:ea typeface="BIZ UDPゴシック" panose="020B0400000000000000" pitchFamily="50" charset="-128"/>
                        </a:rPr>
                        <a:t>　</a:t>
                      </a:r>
                      <a:r>
                        <a:rPr kumimoji="1" lang="ja-JP" altLang="en-US" sz="800" baseline="0" dirty="0" smtClean="0">
                          <a:solidFill>
                            <a:schemeClr val="tx1"/>
                          </a:solidFill>
                          <a:latin typeface="BIZ UDPゴシック" panose="020B0400000000000000" pitchFamily="50" charset="-128"/>
                          <a:ea typeface="BIZ UDPゴシック" panose="020B0400000000000000" pitchFamily="50" charset="-128"/>
                        </a:rPr>
                        <a:t>競争</a:t>
                      </a:r>
                      <a:r>
                        <a:rPr kumimoji="1" lang="ja-JP" altLang="en-US" sz="800" baseline="0" dirty="0">
                          <a:solidFill>
                            <a:schemeClr val="tx1"/>
                          </a:solidFill>
                          <a:latin typeface="BIZ UDPゴシック" panose="020B0400000000000000" pitchFamily="50" charset="-128"/>
                          <a:ea typeface="BIZ UDPゴシック" panose="020B0400000000000000" pitchFamily="50" charset="-128"/>
                        </a:rPr>
                        <a:t>を促す観点から、</a:t>
                      </a:r>
                      <a:r>
                        <a:rPr kumimoji="1" lang="ja-JP" altLang="en-US" sz="800" dirty="0" smtClean="0">
                          <a:solidFill>
                            <a:schemeClr val="tx1"/>
                          </a:solidFill>
                          <a:latin typeface="BIZ UDPゴシック" panose="020B0400000000000000" pitchFamily="50" charset="-128"/>
                          <a:ea typeface="BIZ UDPゴシック" panose="020B0400000000000000" pitchFamily="50" charset="-128"/>
                        </a:rPr>
                        <a:t>価格点を原則</a:t>
                      </a:r>
                      <a:endParaRPr kumimoji="1" lang="en-US" altLang="ja-JP" sz="800" dirty="0" smtClean="0">
                        <a:solidFill>
                          <a:schemeClr val="tx1"/>
                        </a:solidFill>
                        <a:latin typeface="BIZ UDPゴシック" panose="020B0400000000000000" pitchFamily="50" charset="-128"/>
                        <a:ea typeface="BIZ UDPゴシック" panose="020B0400000000000000" pitchFamily="50" charset="-128"/>
                      </a:endParaRPr>
                    </a:p>
                    <a:p>
                      <a:pPr>
                        <a:lnSpc>
                          <a:spcPts val="1000"/>
                        </a:lnSpc>
                      </a:pPr>
                      <a:r>
                        <a:rPr kumimoji="1" lang="ja-JP" altLang="en-US" sz="800" dirty="0" smtClean="0">
                          <a:solidFill>
                            <a:schemeClr val="tx1"/>
                          </a:solidFill>
                          <a:latin typeface="BIZ UDPゴシック" panose="020B0400000000000000" pitchFamily="50" charset="-128"/>
                          <a:ea typeface="BIZ UDPゴシック" panose="020B0400000000000000" pitchFamily="50" charset="-128"/>
                        </a:rPr>
                        <a:t>　　　　　　　　</a:t>
                      </a:r>
                      <a:r>
                        <a:rPr kumimoji="1" lang="en-US" altLang="ja-JP" sz="800" dirty="0" smtClean="0">
                          <a:solidFill>
                            <a:schemeClr val="tx1"/>
                          </a:solidFill>
                          <a:latin typeface="BIZ UDPゴシック" panose="020B0400000000000000" pitchFamily="50" charset="-128"/>
                          <a:ea typeface="BIZ UDPゴシック" panose="020B0400000000000000" pitchFamily="50" charset="-128"/>
                        </a:rPr>
                        <a:t>50</a:t>
                      </a:r>
                      <a:r>
                        <a:rPr kumimoji="1" lang="ja-JP" altLang="en-US" sz="800" dirty="0">
                          <a:solidFill>
                            <a:schemeClr val="tx1"/>
                          </a:solidFill>
                          <a:latin typeface="BIZ UDPゴシック" panose="020B0400000000000000" pitchFamily="50" charset="-128"/>
                          <a:ea typeface="BIZ UDPゴシック" panose="020B0400000000000000" pitchFamily="50" charset="-128"/>
                        </a:rPr>
                        <a:t>点に</a:t>
                      </a:r>
                      <a:r>
                        <a:rPr kumimoji="1" lang="ja-JP" altLang="en-US" sz="800" dirty="0" smtClean="0">
                          <a:solidFill>
                            <a:schemeClr val="tx1"/>
                          </a:solidFill>
                          <a:latin typeface="BIZ UDPゴシック" panose="020B0400000000000000" pitchFamily="50" charset="-128"/>
                          <a:ea typeface="BIZ UDPゴシック" panose="020B0400000000000000" pitchFamily="50" charset="-128"/>
                        </a:rPr>
                        <a:t>引き上げ。</a:t>
                      </a:r>
                      <a:endParaRPr kumimoji="1" lang="en-US" altLang="ja-JP" sz="800" dirty="0">
                        <a:solidFill>
                          <a:schemeClr val="tx1"/>
                        </a:solidFill>
                        <a:latin typeface="BIZ UDPゴシック" panose="020B0400000000000000" pitchFamily="50" charset="-128"/>
                        <a:ea typeface="BIZ UDPゴシック" panose="020B0400000000000000" pitchFamily="50" charset="-128"/>
                      </a:endParaRPr>
                    </a:p>
                    <a:p>
                      <a:pPr>
                        <a:lnSpc>
                          <a:spcPts val="1000"/>
                        </a:lnSpc>
                      </a:pPr>
                      <a:r>
                        <a:rPr kumimoji="1" lang="en-US" altLang="zh-TW" sz="800" dirty="0">
                          <a:solidFill>
                            <a:schemeClr val="tx1"/>
                          </a:solidFill>
                          <a:latin typeface="BIZ UDPゴシック" panose="020B0400000000000000" pitchFamily="50" charset="-128"/>
                          <a:ea typeface="BIZ UDPゴシック" panose="020B0400000000000000" pitchFamily="50" charset="-128"/>
                        </a:rPr>
                        <a:t>2012</a:t>
                      </a:r>
                      <a:r>
                        <a:rPr kumimoji="1" lang="ja-JP" altLang="en-US" sz="800" dirty="0" smtClean="0">
                          <a:solidFill>
                            <a:schemeClr val="tx1"/>
                          </a:solidFill>
                          <a:latin typeface="BIZ UDPゴシック" panose="020B0400000000000000" pitchFamily="50" charset="-128"/>
                          <a:ea typeface="BIZ UDPゴシック" panose="020B0400000000000000" pitchFamily="50" charset="-128"/>
                        </a:rPr>
                        <a:t>年度</a:t>
                      </a:r>
                      <a:r>
                        <a:rPr kumimoji="1" lang="ja-JP" altLang="en-US" sz="800" dirty="0">
                          <a:solidFill>
                            <a:schemeClr val="tx1"/>
                          </a:solidFill>
                          <a:latin typeface="BIZ UDPゴシック" panose="020B0400000000000000" pitchFamily="50" charset="-128"/>
                          <a:ea typeface="BIZ UDPゴシック" panose="020B0400000000000000" pitchFamily="50" charset="-128"/>
                        </a:rPr>
                        <a:t>　</a:t>
                      </a:r>
                      <a:r>
                        <a:rPr kumimoji="1" lang="ja-JP" altLang="en-US" sz="800" dirty="0" smtClean="0">
                          <a:solidFill>
                            <a:schemeClr val="tx1"/>
                          </a:solidFill>
                          <a:latin typeface="BIZ UDPゴシック" panose="020B0400000000000000" pitchFamily="50" charset="-128"/>
                          <a:ea typeface="BIZ UDPゴシック" panose="020B0400000000000000" pitchFamily="50" charset="-128"/>
                        </a:rPr>
                        <a:t>外部</a:t>
                      </a:r>
                      <a:r>
                        <a:rPr kumimoji="1" lang="ja-JP" altLang="en-US" sz="800" dirty="0">
                          <a:solidFill>
                            <a:schemeClr val="tx1"/>
                          </a:solidFill>
                          <a:latin typeface="BIZ UDPゴシック" panose="020B0400000000000000" pitchFamily="50" charset="-128"/>
                          <a:ea typeface="BIZ UDPゴシック" panose="020B0400000000000000" pitchFamily="50" charset="-128"/>
                        </a:rPr>
                        <a:t>有識者による</a:t>
                      </a:r>
                      <a:r>
                        <a:rPr kumimoji="1" lang="ja-JP" altLang="en-US" sz="800" dirty="0" smtClean="0">
                          <a:solidFill>
                            <a:schemeClr val="tx1"/>
                          </a:solidFill>
                          <a:latin typeface="BIZ UDPゴシック" panose="020B0400000000000000" pitchFamily="50" charset="-128"/>
                          <a:ea typeface="BIZ UDPゴシック" panose="020B0400000000000000" pitchFamily="50" charset="-128"/>
                        </a:rPr>
                        <a:t>モニタリングを必</a:t>
                      </a:r>
                      <a:endParaRPr kumimoji="1" lang="en-US" altLang="ja-JP" sz="800" dirty="0" smtClean="0">
                        <a:solidFill>
                          <a:schemeClr val="tx1"/>
                        </a:solidFill>
                        <a:latin typeface="BIZ UDPゴシック" panose="020B0400000000000000" pitchFamily="50" charset="-128"/>
                        <a:ea typeface="BIZ UDPゴシック" panose="020B0400000000000000" pitchFamily="50" charset="-128"/>
                      </a:endParaRPr>
                    </a:p>
                    <a:p>
                      <a:pPr>
                        <a:lnSpc>
                          <a:spcPts val="1000"/>
                        </a:lnSpc>
                      </a:pPr>
                      <a:r>
                        <a:rPr kumimoji="1" lang="ja-JP" altLang="en-US" sz="800" dirty="0" smtClean="0">
                          <a:solidFill>
                            <a:schemeClr val="tx1"/>
                          </a:solidFill>
                          <a:latin typeface="BIZ UDPゴシック" panose="020B0400000000000000" pitchFamily="50" charset="-128"/>
                          <a:ea typeface="BIZ UDPゴシック" panose="020B0400000000000000" pitchFamily="50" charset="-128"/>
                        </a:rPr>
                        <a:t>　　　　　　　　須化。</a:t>
                      </a:r>
                      <a:endParaRPr kumimoji="1" lang="en-US" altLang="ja-JP" sz="800" dirty="0">
                        <a:solidFill>
                          <a:schemeClr val="tx1"/>
                        </a:solidFill>
                        <a:latin typeface="BIZ UDPゴシック" panose="020B0400000000000000" pitchFamily="50" charset="-128"/>
                        <a:ea typeface="BIZ UDPゴシック" panose="020B0400000000000000" pitchFamily="50" charset="-128"/>
                      </a:endParaRPr>
                    </a:p>
                    <a:p>
                      <a:pPr>
                        <a:lnSpc>
                          <a:spcPts val="1000"/>
                        </a:lnSpc>
                      </a:pPr>
                      <a:r>
                        <a:rPr kumimoji="1" lang="en-US" altLang="ja-JP" sz="800" dirty="0">
                          <a:solidFill>
                            <a:schemeClr val="tx1"/>
                          </a:solidFill>
                          <a:latin typeface="BIZ UDPゴシック" panose="020B0400000000000000" pitchFamily="50" charset="-128"/>
                          <a:ea typeface="BIZ UDPゴシック" panose="020B0400000000000000" pitchFamily="50" charset="-128"/>
                        </a:rPr>
                        <a:t>2017</a:t>
                      </a:r>
                      <a:r>
                        <a:rPr kumimoji="1" lang="ja-JP" altLang="en-US" sz="800" dirty="0" smtClean="0">
                          <a:solidFill>
                            <a:schemeClr val="tx1"/>
                          </a:solidFill>
                          <a:latin typeface="BIZ UDPゴシック" panose="020B0400000000000000" pitchFamily="50" charset="-128"/>
                          <a:ea typeface="BIZ UDPゴシック" panose="020B0400000000000000" pitchFamily="50" charset="-128"/>
                        </a:rPr>
                        <a:t>年度　外部</a:t>
                      </a:r>
                      <a:r>
                        <a:rPr kumimoji="1" lang="ja-JP" altLang="en-US" sz="800" dirty="0">
                          <a:solidFill>
                            <a:schemeClr val="tx1"/>
                          </a:solidFill>
                          <a:latin typeface="BIZ UDPゴシック" panose="020B0400000000000000" pitchFamily="50" charset="-128"/>
                          <a:ea typeface="BIZ UDPゴシック" panose="020B0400000000000000" pitchFamily="50" charset="-128"/>
                        </a:rPr>
                        <a:t>評価が低評価で</a:t>
                      </a:r>
                      <a:r>
                        <a:rPr kumimoji="1" lang="ja-JP" altLang="en-US" sz="800" dirty="0" smtClean="0">
                          <a:solidFill>
                            <a:schemeClr val="tx1"/>
                          </a:solidFill>
                          <a:latin typeface="BIZ UDPゴシック" panose="020B0400000000000000" pitchFamily="50" charset="-128"/>
                          <a:ea typeface="BIZ UDPゴシック" panose="020B0400000000000000" pitchFamily="50" charset="-128"/>
                        </a:rPr>
                        <a:t>あった指定管</a:t>
                      </a:r>
                      <a:endParaRPr kumimoji="1" lang="en-US" altLang="ja-JP" sz="800" dirty="0" smtClean="0">
                        <a:solidFill>
                          <a:schemeClr val="tx1"/>
                        </a:solidFill>
                        <a:latin typeface="BIZ UDPゴシック" panose="020B0400000000000000" pitchFamily="50" charset="-128"/>
                        <a:ea typeface="BIZ UDPゴシック" panose="020B0400000000000000" pitchFamily="50" charset="-128"/>
                      </a:endParaRPr>
                    </a:p>
                    <a:p>
                      <a:pPr>
                        <a:lnSpc>
                          <a:spcPts val="1000"/>
                        </a:lnSpc>
                      </a:pPr>
                      <a:r>
                        <a:rPr kumimoji="1" lang="ja-JP" altLang="en-US" sz="800" dirty="0" smtClean="0">
                          <a:solidFill>
                            <a:schemeClr val="tx1"/>
                          </a:solidFill>
                          <a:latin typeface="BIZ UDPゴシック" panose="020B0400000000000000" pitchFamily="50" charset="-128"/>
                          <a:ea typeface="BIZ UDPゴシック" panose="020B0400000000000000" pitchFamily="50" charset="-128"/>
                        </a:rPr>
                        <a:t>　　　　　　　　理者</a:t>
                      </a:r>
                      <a:r>
                        <a:rPr kumimoji="1" lang="ja-JP" altLang="en-US" sz="800" dirty="0">
                          <a:solidFill>
                            <a:schemeClr val="tx1"/>
                          </a:solidFill>
                          <a:latin typeface="BIZ UDPゴシック" panose="020B0400000000000000" pitchFamily="50" charset="-128"/>
                          <a:ea typeface="BIZ UDPゴシック" panose="020B0400000000000000" pitchFamily="50" charset="-128"/>
                        </a:rPr>
                        <a:t>に対する</a:t>
                      </a:r>
                      <a:r>
                        <a:rPr kumimoji="1" lang="ja-JP" altLang="en-US" sz="800" dirty="0" smtClean="0">
                          <a:solidFill>
                            <a:schemeClr val="tx1"/>
                          </a:solidFill>
                          <a:latin typeface="BIZ UDPゴシック" panose="020B0400000000000000" pitchFamily="50" charset="-128"/>
                          <a:ea typeface="BIZ UDPゴシック" panose="020B0400000000000000" pitchFamily="50" charset="-128"/>
                        </a:rPr>
                        <a:t>次期公募時の減点措置</a:t>
                      </a:r>
                      <a:endParaRPr kumimoji="1" lang="en-US" altLang="ja-JP" sz="800" dirty="0" smtClean="0">
                        <a:solidFill>
                          <a:schemeClr val="tx1"/>
                        </a:solidFill>
                        <a:latin typeface="BIZ UDPゴシック" panose="020B0400000000000000" pitchFamily="50" charset="-128"/>
                        <a:ea typeface="BIZ UDPゴシック" panose="020B0400000000000000" pitchFamily="50" charset="-128"/>
                      </a:endParaRPr>
                    </a:p>
                    <a:p>
                      <a:pPr>
                        <a:lnSpc>
                          <a:spcPts val="1000"/>
                        </a:lnSpc>
                      </a:pPr>
                      <a:r>
                        <a:rPr kumimoji="1" lang="ja-JP" altLang="en-US" sz="800" smtClean="0">
                          <a:solidFill>
                            <a:schemeClr val="tx1"/>
                          </a:solidFill>
                          <a:latin typeface="BIZ UDPゴシック" panose="020B0400000000000000" pitchFamily="50" charset="-128"/>
                          <a:ea typeface="BIZ UDPゴシック" panose="020B0400000000000000" pitchFamily="50" charset="-128"/>
                        </a:rPr>
                        <a:t>　　　　　　　　制度</a:t>
                      </a:r>
                      <a:r>
                        <a:rPr kumimoji="1" lang="ja-JP" altLang="en-US" sz="800" dirty="0" smtClean="0">
                          <a:solidFill>
                            <a:schemeClr val="tx1"/>
                          </a:solidFill>
                          <a:latin typeface="BIZ UDPゴシック" panose="020B0400000000000000" pitchFamily="50" charset="-128"/>
                          <a:ea typeface="BIZ UDPゴシック" panose="020B0400000000000000" pitchFamily="50" charset="-128"/>
                        </a:rPr>
                        <a:t>の導入。</a:t>
                      </a:r>
                      <a:endParaRPr kumimoji="1" lang="zh-TW" altLang="en-US" sz="800" dirty="0">
                        <a:solidFill>
                          <a:schemeClr val="tx1"/>
                        </a:solidFill>
                        <a:latin typeface="BIZ UDPゴシック" panose="020B0400000000000000" pitchFamily="50" charset="-128"/>
                        <a:ea typeface="BIZ UDPゴシック" panose="020B0400000000000000" pitchFamily="50" charset="-128"/>
                      </a:endParaRPr>
                    </a:p>
                  </a:txBody>
                  <a:tcPr marT="36000" marB="36000"/>
                </a:tc>
                <a:tc hMerge="1">
                  <a:txBody>
                    <a:bodyPr/>
                    <a:lstStyle/>
                    <a:p>
                      <a:endParaRPr kumimoji="1" lang="ja-JP" altLang="en-US"/>
                    </a:p>
                  </a:txBody>
                  <a:tcPr/>
                </a:tc>
                <a:tc gridSpan="2">
                  <a:txBody>
                    <a:bodyPr/>
                    <a:lstStyle/>
                    <a:p>
                      <a:pPr>
                        <a:lnSpc>
                          <a:spcPts val="1000"/>
                        </a:lnSpc>
                      </a:pPr>
                      <a:r>
                        <a:rPr kumimoji="1" lang="en-US" altLang="ja-JP" sz="800" dirty="0" smtClean="0">
                          <a:solidFill>
                            <a:schemeClr val="tx1"/>
                          </a:solidFill>
                          <a:latin typeface="BIZ UDPゴシック" panose="020B0400000000000000" pitchFamily="50" charset="-128"/>
                          <a:ea typeface="BIZ UDPゴシック" panose="020B0400000000000000" pitchFamily="50" charset="-128"/>
                        </a:rPr>
                        <a:t>2004</a:t>
                      </a:r>
                      <a:r>
                        <a:rPr kumimoji="1" lang="ja-JP" altLang="en-US" sz="800" dirty="0" smtClean="0">
                          <a:solidFill>
                            <a:schemeClr val="tx1"/>
                          </a:solidFill>
                          <a:latin typeface="BIZ UDPゴシック" panose="020B0400000000000000" pitchFamily="50" charset="-128"/>
                          <a:ea typeface="BIZ UDPゴシック" panose="020B0400000000000000" pitchFamily="50" charset="-128"/>
                        </a:rPr>
                        <a:t>年度　「</a:t>
                      </a:r>
                      <a:r>
                        <a:rPr kumimoji="1" lang="ja-JP" altLang="en-US" sz="800" dirty="0">
                          <a:solidFill>
                            <a:schemeClr val="tx1"/>
                          </a:solidFill>
                          <a:latin typeface="BIZ UDPゴシック" panose="020B0400000000000000" pitchFamily="50" charset="-128"/>
                          <a:ea typeface="BIZ UDPゴシック" panose="020B0400000000000000" pitchFamily="50" charset="-128"/>
                        </a:rPr>
                        <a:t>公の施設の指定管理者</a:t>
                      </a:r>
                      <a:r>
                        <a:rPr kumimoji="1" lang="ja-JP" altLang="en-US" sz="800" dirty="0" smtClean="0">
                          <a:solidFill>
                            <a:schemeClr val="tx1"/>
                          </a:solidFill>
                          <a:latin typeface="BIZ UDPゴシック" panose="020B0400000000000000" pitchFamily="50" charset="-128"/>
                          <a:ea typeface="BIZ UDPゴシック" panose="020B0400000000000000" pitchFamily="50" charset="-128"/>
                        </a:rPr>
                        <a:t>の指定の手続等</a:t>
                      </a:r>
                      <a:endParaRPr kumimoji="1" lang="en-US" altLang="ja-JP" sz="800" dirty="0" smtClean="0">
                        <a:solidFill>
                          <a:schemeClr val="tx1"/>
                        </a:solidFill>
                        <a:latin typeface="BIZ UDPゴシック" panose="020B0400000000000000" pitchFamily="50" charset="-128"/>
                        <a:ea typeface="BIZ UDPゴシック" panose="020B0400000000000000" pitchFamily="50" charset="-128"/>
                      </a:endParaRPr>
                    </a:p>
                    <a:p>
                      <a:pPr>
                        <a:lnSpc>
                          <a:spcPts val="1000"/>
                        </a:lnSpc>
                      </a:pPr>
                      <a:r>
                        <a:rPr kumimoji="1" lang="ja-JP" altLang="en-US" sz="800" dirty="0" smtClean="0">
                          <a:solidFill>
                            <a:schemeClr val="tx1"/>
                          </a:solidFill>
                          <a:latin typeface="BIZ UDPゴシック" panose="020B0400000000000000" pitchFamily="50" charset="-128"/>
                          <a:ea typeface="BIZ UDPゴシック" panose="020B0400000000000000" pitchFamily="50" charset="-128"/>
                        </a:rPr>
                        <a:t>　　　　　　　　に</a:t>
                      </a:r>
                      <a:r>
                        <a:rPr kumimoji="1" lang="ja-JP" altLang="en-US" sz="800" dirty="0">
                          <a:solidFill>
                            <a:schemeClr val="tx1"/>
                          </a:solidFill>
                          <a:latin typeface="BIZ UDPゴシック" panose="020B0400000000000000" pitchFamily="50" charset="-128"/>
                          <a:ea typeface="BIZ UDPゴシック" panose="020B0400000000000000" pitchFamily="50" charset="-128"/>
                        </a:rPr>
                        <a:t>関する指針」</a:t>
                      </a:r>
                      <a:r>
                        <a:rPr kumimoji="1" lang="ja-JP" altLang="en-US" sz="800" dirty="0" smtClean="0">
                          <a:solidFill>
                            <a:schemeClr val="tx1"/>
                          </a:solidFill>
                          <a:latin typeface="BIZ UDPゴシック" panose="020B0400000000000000" pitchFamily="50" charset="-128"/>
                          <a:ea typeface="BIZ UDPゴシック" panose="020B0400000000000000" pitchFamily="50" charset="-128"/>
                        </a:rPr>
                        <a:t>を 策定。</a:t>
                      </a:r>
                      <a:endParaRPr kumimoji="1" lang="en-US" altLang="ja-JP" sz="800" dirty="0">
                        <a:solidFill>
                          <a:schemeClr val="tx1"/>
                        </a:solidFill>
                        <a:latin typeface="BIZ UDPゴシック" panose="020B0400000000000000" pitchFamily="50" charset="-128"/>
                        <a:ea typeface="BIZ UDPゴシック" panose="020B0400000000000000" pitchFamily="50" charset="-128"/>
                      </a:endParaRPr>
                    </a:p>
                    <a:p>
                      <a:pPr>
                        <a:lnSpc>
                          <a:spcPts val="1000"/>
                        </a:lnSpc>
                      </a:pPr>
                      <a:r>
                        <a:rPr kumimoji="1" lang="en-US" altLang="ja-JP" sz="800" dirty="0">
                          <a:solidFill>
                            <a:schemeClr val="tx1"/>
                          </a:solidFill>
                          <a:latin typeface="BIZ UDPゴシック" panose="020B0400000000000000" pitchFamily="50" charset="-128"/>
                          <a:ea typeface="BIZ UDPゴシック" panose="020B0400000000000000" pitchFamily="50" charset="-128"/>
                        </a:rPr>
                        <a:t>2006</a:t>
                      </a:r>
                      <a:r>
                        <a:rPr kumimoji="1" lang="ja-JP" altLang="en-US" sz="800" dirty="0" smtClean="0">
                          <a:solidFill>
                            <a:schemeClr val="tx1"/>
                          </a:solidFill>
                          <a:latin typeface="BIZ UDPゴシック" panose="020B0400000000000000" pitchFamily="50" charset="-128"/>
                          <a:ea typeface="BIZ UDPゴシック" panose="020B0400000000000000" pitchFamily="50" charset="-128"/>
                        </a:rPr>
                        <a:t>年度　「</a:t>
                      </a:r>
                      <a:r>
                        <a:rPr kumimoji="1" lang="ja-JP" altLang="en-US" sz="800" dirty="0">
                          <a:solidFill>
                            <a:schemeClr val="tx1"/>
                          </a:solidFill>
                          <a:latin typeface="BIZ UDPゴシック" panose="020B0400000000000000" pitchFamily="50" charset="-128"/>
                          <a:ea typeface="BIZ UDPゴシック" panose="020B0400000000000000" pitchFamily="50" charset="-128"/>
                        </a:rPr>
                        <a:t>指定管理者制度の導入</a:t>
                      </a:r>
                      <a:r>
                        <a:rPr kumimoji="1" lang="ja-JP" altLang="en-US" sz="800" dirty="0" smtClean="0">
                          <a:solidFill>
                            <a:schemeClr val="tx1"/>
                          </a:solidFill>
                          <a:latin typeface="BIZ UDPゴシック" panose="020B0400000000000000" pitchFamily="50" charset="-128"/>
                          <a:ea typeface="BIZ UDPゴシック" panose="020B0400000000000000" pitchFamily="50" charset="-128"/>
                        </a:rPr>
                        <a:t>及び運用に係る</a:t>
                      </a:r>
                      <a:endParaRPr kumimoji="1" lang="en-US" altLang="ja-JP" sz="800" dirty="0" smtClean="0">
                        <a:solidFill>
                          <a:schemeClr val="tx1"/>
                        </a:solidFill>
                        <a:latin typeface="BIZ UDPゴシック" panose="020B0400000000000000" pitchFamily="50" charset="-128"/>
                        <a:ea typeface="BIZ UDPゴシック" panose="020B0400000000000000" pitchFamily="50" charset="-128"/>
                      </a:endParaRPr>
                    </a:p>
                    <a:p>
                      <a:pPr>
                        <a:lnSpc>
                          <a:spcPts val="1000"/>
                        </a:lnSpc>
                      </a:pPr>
                      <a:r>
                        <a:rPr kumimoji="1" lang="ja-JP" altLang="en-US" sz="800" dirty="0" smtClean="0">
                          <a:solidFill>
                            <a:schemeClr val="tx1"/>
                          </a:solidFill>
                          <a:latin typeface="BIZ UDPゴシック" panose="020B0400000000000000" pitchFamily="50" charset="-128"/>
                          <a:ea typeface="BIZ UDPゴシック" panose="020B0400000000000000" pitchFamily="50" charset="-128"/>
                        </a:rPr>
                        <a:t>　　　　　　　　ガイドライン</a:t>
                      </a:r>
                      <a:r>
                        <a:rPr kumimoji="1" lang="ja-JP" altLang="en-US" sz="800" dirty="0">
                          <a:solidFill>
                            <a:schemeClr val="tx1"/>
                          </a:solidFill>
                          <a:latin typeface="BIZ UDPゴシック" panose="020B0400000000000000" pitchFamily="50" charset="-128"/>
                          <a:ea typeface="BIZ UDPゴシック" panose="020B0400000000000000" pitchFamily="50" charset="-128"/>
                        </a:rPr>
                        <a:t>」を</a:t>
                      </a:r>
                      <a:r>
                        <a:rPr kumimoji="1" lang="ja-JP" altLang="en-US" sz="800" dirty="0" smtClean="0">
                          <a:solidFill>
                            <a:schemeClr val="tx1"/>
                          </a:solidFill>
                          <a:latin typeface="BIZ UDPゴシック" panose="020B0400000000000000" pitchFamily="50" charset="-128"/>
                          <a:ea typeface="BIZ UDPゴシック" panose="020B0400000000000000" pitchFamily="50" charset="-128"/>
                        </a:rPr>
                        <a:t>策定。</a:t>
                      </a:r>
                      <a:endParaRPr kumimoji="1" lang="en-US" altLang="ja-JP" sz="800" dirty="0">
                        <a:solidFill>
                          <a:schemeClr val="tx1"/>
                        </a:solidFill>
                        <a:latin typeface="BIZ UDPゴシック" panose="020B0400000000000000" pitchFamily="50" charset="-128"/>
                        <a:ea typeface="BIZ UDPゴシック" panose="020B0400000000000000" pitchFamily="50" charset="-128"/>
                      </a:endParaRPr>
                    </a:p>
                    <a:p>
                      <a:pPr>
                        <a:lnSpc>
                          <a:spcPts val="1000"/>
                        </a:lnSpc>
                      </a:pPr>
                      <a:r>
                        <a:rPr kumimoji="1" lang="en-US" altLang="ja-JP" sz="800" dirty="0">
                          <a:solidFill>
                            <a:schemeClr val="tx1"/>
                          </a:solidFill>
                          <a:latin typeface="BIZ UDPゴシック" panose="020B0400000000000000" pitchFamily="50" charset="-128"/>
                          <a:ea typeface="BIZ UDPゴシック" panose="020B0400000000000000" pitchFamily="50" charset="-128"/>
                        </a:rPr>
                        <a:t>2011</a:t>
                      </a:r>
                      <a:r>
                        <a:rPr kumimoji="1" lang="ja-JP" altLang="en-US" sz="800" dirty="0">
                          <a:solidFill>
                            <a:schemeClr val="tx1"/>
                          </a:solidFill>
                          <a:latin typeface="BIZ UDPゴシック" panose="020B0400000000000000" pitchFamily="50" charset="-128"/>
                          <a:ea typeface="BIZ UDPゴシック" panose="020B0400000000000000" pitchFamily="50" charset="-128"/>
                        </a:rPr>
                        <a:t>年度　競争を促す観点から、「市費</a:t>
                      </a:r>
                      <a:r>
                        <a:rPr kumimoji="1" lang="ja-JP" altLang="en-US" sz="800" dirty="0" smtClean="0">
                          <a:solidFill>
                            <a:schemeClr val="tx1"/>
                          </a:solidFill>
                          <a:latin typeface="BIZ UDPゴシック" panose="020B0400000000000000" pitchFamily="50" charset="-128"/>
                          <a:ea typeface="BIZ UDPゴシック" panose="020B0400000000000000" pitchFamily="50" charset="-128"/>
                        </a:rPr>
                        <a:t>の縮減</a:t>
                      </a:r>
                      <a:r>
                        <a:rPr kumimoji="1" lang="ja-JP" altLang="en-US" sz="800" dirty="0">
                          <a:solidFill>
                            <a:schemeClr val="tx1"/>
                          </a:solidFill>
                          <a:latin typeface="BIZ UDPゴシック" panose="020B0400000000000000" pitchFamily="50" charset="-128"/>
                          <a:ea typeface="BIZ UDPゴシック" panose="020B0400000000000000" pitchFamily="50" charset="-128"/>
                        </a:rPr>
                        <a:t>」</a:t>
                      </a:r>
                      <a:r>
                        <a:rPr kumimoji="1" lang="ja-JP" altLang="en-US" sz="800" dirty="0" smtClean="0">
                          <a:solidFill>
                            <a:schemeClr val="tx1"/>
                          </a:solidFill>
                          <a:latin typeface="BIZ UDPゴシック" panose="020B0400000000000000" pitchFamily="50" charset="-128"/>
                          <a:ea typeface="BIZ UDPゴシック" panose="020B0400000000000000" pitchFamily="50" charset="-128"/>
                        </a:rPr>
                        <a:t>の配</a:t>
                      </a:r>
                      <a:endParaRPr kumimoji="1" lang="en-US" altLang="ja-JP" sz="800" dirty="0" smtClean="0">
                        <a:solidFill>
                          <a:schemeClr val="tx1"/>
                        </a:solidFill>
                        <a:latin typeface="BIZ UDPゴシック" panose="020B0400000000000000" pitchFamily="50" charset="-128"/>
                        <a:ea typeface="BIZ UDPゴシック" panose="020B0400000000000000" pitchFamily="50" charset="-128"/>
                      </a:endParaRPr>
                    </a:p>
                    <a:p>
                      <a:pPr>
                        <a:lnSpc>
                          <a:spcPts val="1000"/>
                        </a:lnSpc>
                      </a:pPr>
                      <a:r>
                        <a:rPr kumimoji="1" lang="ja-JP" altLang="en-US" sz="800" dirty="0" smtClean="0">
                          <a:solidFill>
                            <a:schemeClr val="tx1"/>
                          </a:solidFill>
                          <a:latin typeface="BIZ UDPゴシック" panose="020B0400000000000000" pitchFamily="50" charset="-128"/>
                          <a:ea typeface="BIZ UDPゴシック" panose="020B0400000000000000" pitchFamily="50" charset="-128"/>
                        </a:rPr>
                        <a:t>　　　　　　　　点</a:t>
                      </a:r>
                      <a:r>
                        <a:rPr kumimoji="1" lang="ja-JP" altLang="en-US" sz="800" dirty="0">
                          <a:solidFill>
                            <a:schemeClr val="tx1"/>
                          </a:solidFill>
                          <a:latin typeface="BIZ UDPゴシック" panose="020B0400000000000000" pitchFamily="50" charset="-128"/>
                          <a:ea typeface="BIZ UDPゴシック" panose="020B0400000000000000" pitchFamily="50" charset="-128"/>
                        </a:rPr>
                        <a:t>を原則</a:t>
                      </a:r>
                      <a:r>
                        <a:rPr kumimoji="1" lang="en-US" altLang="ja-JP" sz="800" dirty="0">
                          <a:solidFill>
                            <a:schemeClr val="tx1"/>
                          </a:solidFill>
                          <a:latin typeface="BIZ UDPゴシック" panose="020B0400000000000000" pitchFamily="50" charset="-128"/>
                          <a:ea typeface="BIZ UDPゴシック" panose="020B0400000000000000" pitchFamily="50" charset="-128"/>
                        </a:rPr>
                        <a:t>50</a:t>
                      </a:r>
                      <a:r>
                        <a:rPr kumimoji="1" lang="ja-JP" altLang="en-US" sz="800" dirty="0">
                          <a:solidFill>
                            <a:schemeClr val="tx1"/>
                          </a:solidFill>
                          <a:latin typeface="BIZ UDPゴシック" panose="020B0400000000000000" pitchFamily="50" charset="-128"/>
                          <a:ea typeface="BIZ UDPゴシック" panose="020B0400000000000000" pitchFamily="50" charset="-128"/>
                        </a:rPr>
                        <a:t>点に</a:t>
                      </a:r>
                      <a:r>
                        <a:rPr kumimoji="1" lang="ja-JP" altLang="en-US" sz="800" dirty="0" smtClean="0">
                          <a:solidFill>
                            <a:schemeClr val="tx1"/>
                          </a:solidFill>
                          <a:latin typeface="BIZ UDPゴシック" panose="020B0400000000000000" pitchFamily="50" charset="-128"/>
                          <a:ea typeface="BIZ UDPゴシック" panose="020B0400000000000000" pitchFamily="50" charset="-128"/>
                        </a:rPr>
                        <a:t>引き上げ。</a:t>
                      </a:r>
                      <a:endParaRPr kumimoji="1" lang="en-US" altLang="ja-JP" sz="800" dirty="0">
                        <a:solidFill>
                          <a:schemeClr val="tx1"/>
                        </a:solidFill>
                        <a:latin typeface="BIZ UDPゴシック" panose="020B0400000000000000" pitchFamily="50" charset="-128"/>
                        <a:ea typeface="BIZ UDPゴシック" panose="020B0400000000000000" pitchFamily="50" charset="-128"/>
                      </a:endParaRPr>
                    </a:p>
                    <a:p>
                      <a:pPr>
                        <a:lnSpc>
                          <a:spcPts val="1000"/>
                        </a:lnSpc>
                      </a:pPr>
                      <a:r>
                        <a:rPr kumimoji="1" lang="en-US" altLang="ja-JP" sz="800" dirty="0">
                          <a:solidFill>
                            <a:schemeClr val="tx1"/>
                          </a:solidFill>
                          <a:latin typeface="BIZ UDPゴシック" panose="020B0400000000000000" pitchFamily="50" charset="-128"/>
                          <a:ea typeface="BIZ UDPゴシック" panose="020B0400000000000000" pitchFamily="50" charset="-128"/>
                        </a:rPr>
                        <a:t>2012</a:t>
                      </a:r>
                      <a:r>
                        <a:rPr kumimoji="1" lang="ja-JP" altLang="en-US" sz="800" dirty="0" smtClean="0">
                          <a:solidFill>
                            <a:schemeClr val="tx1"/>
                          </a:solidFill>
                          <a:latin typeface="BIZ UDPゴシック" panose="020B0400000000000000" pitchFamily="50" charset="-128"/>
                          <a:ea typeface="BIZ UDPゴシック" panose="020B0400000000000000" pitchFamily="50" charset="-128"/>
                        </a:rPr>
                        <a:t>年度　施設</a:t>
                      </a:r>
                      <a:r>
                        <a:rPr kumimoji="1" lang="ja-JP" altLang="en-US" sz="800" dirty="0">
                          <a:solidFill>
                            <a:schemeClr val="tx1"/>
                          </a:solidFill>
                          <a:latin typeface="BIZ UDPゴシック" panose="020B0400000000000000" pitchFamily="50" charset="-128"/>
                          <a:ea typeface="BIZ UDPゴシック" panose="020B0400000000000000" pitchFamily="50" charset="-128"/>
                        </a:rPr>
                        <a:t>利用を促進し、有意</a:t>
                      </a:r>
                      <a:r>
                        <a:rPr kumimoji="1" lang="ja-JP" altLang="en-US" sz="800" dirty="0" smtClean="0">
                          <a:solidFill>
                            <a:schemeClr val="tx1"/>
                          </a:solidFill>
                          <a:latin typeface="BIZ UDPゴシック" panose="020B0400000000000000" pitchFamily="50" charset="-128"/>
                          <a:ea typeface="BIZ UDPゴシック" panose="020B0400000000000000" pitchFamily="50" charset="-128"/>
                        </a:rPr>
                        <a:t>な提案を積極的</a:t>
                      </a:r>
                      <a:endParaRPr kumimoji="1" lang="en-US" altLang="ja-JP" sz="800" dirty="0" smtClean="0">
                        <a:solidFill>
                          <a:schemeClr val="tx1"/>
                        </a:solidFill>
                        <a:latin typeface="BIZ UDPゴシック" panose="020B0400000000000000" pitchFamily="50" charset="-128"/>
                        <a:ea typeface="BIZ UDPゴシック" panose="020B0400000000000000" pitchFamily="50" charset="-128"/>
                      </a:endParaRPr>
                    </a:p>
                    <a:p>
                      <a:pPr>
                        <a:lnSpc>
                          <a:spcPts val="1000"/>
                        </a:lnSpc>
                      </a:pPr>
                      <a:r>
                        <a:rPr kumimoji="1" lang="ja-JP" altLang="en-US" sz="800" dirty="0" smtClean="0">
                          <a:solidFill>
                            <a:schemeClr val="tx1"/>
                          </a:solidFill>
                          <a:latin typeface="BIZ UDPゴシック" panose="020B0400000000000000" pitchFamily="50" charset="-128"/>
                          <a:ea typeface="BIZ UDPゴシック" panose="020B0400000000000000" pitchFamily="50" charset="-128"/>
                        </a:rPr>
                        <a:t>　　　　　　　　に受け入れる観点</a:t>
                      </a:r>
                      <a:r>
                        <a:rPr kumimoji="1" lang="ja-JP" altLang="en-US" sz="800" dirty="0">
                          <a:solidFill>
                            <a:schemeClr val="tx1"/>
                          </a:solidFill>
                          <a:latin typeface="BIZ UDPゴシック" panose="020B0400000000000000" pitchFamily="50" charset="-128"/>
                          <a:ea typeface="BIZ UDPゴシック" panose="020B0400000000000000" pitchFamily="50" charset="-128"/>
                        </a:rPr>
                        <a:t>から</a:t>
                      </a:r>
                      <a:r>
                        <a:rPr kumimoji="1" lang="ja-JP" altLang="en-US" sz="800" dirty="0" smtClean="0">
                          <a:solidFill>
                            <a:schemeClr val="tx1"/>
                          </a:solidFill>
                          <a:latin typeface="BIZ UDPゴシック" panose="020B0400000000000000" pitchFamily="50" charset="-128"/>
                          <a:ea typeface="BIZ UDPゴシック" panose="020B0400000000000000" pitchFamily="50" charset="-128"/>
                        </a:rPr>
                        <a:t>、自主</a:t>
                      </a:r>
                      <a:r>
                        <a:rPr kumimoji="1" lang="ja-JP" altLang="en-US" sz="800" dirty="0">
                          <a:solidFill>
                            <a:schemeClr val="tx1"/>
                          </a:solidFill>
                          <a:latin typeface="BIZ UDPゴシック" panose="020B0400000000000000" pitchFamily="50" charset="-128"/>
                          <a:ea typeface="BIZ UDPゴシック" panose="020B0400000000000000" pitchFamily="50" charset="-128"/>
                        </a:rPr>
                        <a:t>事業の</a:t>
                      </a:r>
                      <a:r>
                        <a:rPr kumimoji="1" lang="ja-JP" altLang="en-US" sz="800" dirty="0" smtClean="0">
                          <a:solidFill>
                            <a:schemeClr val="tx1"/>
                          </a:solidFill>
                          <a:latin typeface="BIZ UDPゴシック" panose="020B0400000000000000" pitchFamily="50" charset="-128"/>
                          <a:ea typeface="BIZ UDPゴシック" panose="020B0400000000000000" pitchFamily="50" charset="-128"/>
                        </a:rPr>
                        <a:t>実施</a:t>
                      </a:r>
                      <a:endParaRPr kumimoji="1" lang="en-US" altLang="ja-JP" sz="800" dirty="0" smtClean="0">
                        <a:solidFill>
                          <a:schemeClr val="tx1"/>
                        </a:solidFill>
                        <a:latin typeface="BIZ UDPゴシック" panose="020B0400000000000000" pitchFamily="50" charset="-128"/>
                        <a:ea typeface="BIZ UDPゴシック" panose="020B0400000000000000" pitchFamily="50" charset="-128"/>
                      </a:endParaRPr>
                    </a:p>
                    <a:p>
                      <a:pPr>
                        <a:lnSpc>
                          <a:spcPts val="1000"/>
                        </a:lnSpc>
                      </a:pPr>
                      <a:r>
                        <a:rPr kumimoji="1" lang="ja-JP" altLang="en-US" sz="800" dirty="0" smtClean="0">
                          <a:solidFill>
                            <a:schemeClr val="tx1"/>
                          </a:solidFill>
                          <a:latin typeface="BIZ UDPゴシック" panose="020B0400000000000000" pitchFamily="50" charset="-128"/>
                          <a:ea typeface="BIZ UDPゴシック" panose="020B0400000000000000" pitchFamily="50" charset="-128"/>
                        </a:rPr>
                        <a:t>　　　　　　　　などの</a:t>
                      </a:r>
                      <a:r>
                        <a:rPr kumimoji="1" lang="ja-JP" altLang="en-US" sz="800" dirty="0">
                          <a:solidFill>
                            <a:schemeClr val="tx1"/>
                          </a:solidFill>
                          <a:latin typeface="BIZ UDPゴシック" panose="020B0400000000000000" pitchFamily="50" charset="-128"/>
                          <a:ea typeface="BIZ UDPゴシック" panose="020B0400000000000000" pitchFamily="50" charset="-128"/>
                        </a:rPr>
                        <a:t>規定を</a:t>
                      </a:r>
                      <a:r>
                        <a:rPr kumimoji="1" lang="ja-JP" altLang="en-US" sz="800" dirty="0" smtClean="0">
                          <a:solidFill>
                            <a:schemeClr val="tx1"/>
                          </a:solidFill>
                          <a:latin typeface="BIZ UDPゴシック" panose="020B0400000000000000" pitchFamily="50" charset="-128"/>
                          <a:ea typeface="BIZ UDPゴシック" panose="020B0400000000000000" pitchFamily="50" charset="-128"/>
                        </a:rPr>
                        <a:t>追加。</a:t>
                      </a:r>
                      <a:endParaRPr kumimoji="1" lang="en-US" altLang="ja-JP" sz="800" dirty="0">
                        <a:solidFill>
                          <a:schemeClr val="tx1"/>
                        </a:solidFill>
                        <a:latin typeface="BIZ UDPゴシック" panose="020B0400000000000000" pitchFamily="50" charset="-128"/>
                        <a:ea typeface="BIZ UDPゴシック" panose="020B0400000000000000" pitchFamily="50" charset="-128"/>
                      </a:endParaRPr>
                    </a:p>
                    <a:p>
                      <a:pPr>
                        <a:lnSpc>
                          <a:spcPts val="1000"/>
                        </a:lnSpc>
                      </a:pPr>
                      <a:r>
                        <a:rPr kumimoji="1" lang="en-US" altLang="ja-JP" sz="800" dirty="0">
                          <a:solidFill>
                            <a:schemeClr val="tx1"/>
                          </a:solidFill>
                          <a:latin typeface="BIZ UDPゴシック" panose="020B0400000000000000" pitchFamily="50" charset="-128"/>
                          <a:ea typeface="BIZ UDPゴシック" panose="020B0400000000000000" pitchFamily="50" charset="-128"/>
                        </a:rPr>
                        <a:t>2016</a:t>
                      </a:r>
                      <a:r>
                        <a:rPr kumimoji="1" lang="ja-JP" altLang="en-US" sz="800" dirty="0" smtClean="0">
                          <a:solidFill>
                            <a:schemeClr val="tx1"/>
                          </a:solidFill>
                          <a:latin typeface="BIZ UDPゴシック" panose="020B0400000000000000" pitchFamily="50" charset="-128"/>
                          <a:ea typeface="BIZ UDPゴシック" panose="020B0400000000000000" pitchFamily="50" charset="-128"/>
                        </a:rPr>
                        <a:t>年度　一定</a:t>
                      </a:r>
                      <a:r>
                        <a:rPr kumimoji="1" lang="ja-JP" altLang="en-US" sz="800" dirty="0">
                          <a:solidFill>
                            <a:schemeClr val="tx1"/>
                          </a:solidFill>
                          <a:latin typeface="BIZ UDPゴシック" panose="020B0400000000000000" pitchFamily="50" charset="-128"/>
                          <a:ea typeface="BIZ UDPゴシック" panose="020B0400000000000000" pitchFamily="50" charset="-128"/>
                        </a:rPr>
                        <a:t>以上の利益が生じた</a:t>
                      </a:r>
                      <a:r>
                        <a:rPr kumimoji="1" lang="ja-JP" altLang="en-US" sz="800" dirty="0" smtClean="0">
                          <a:solidFill>
                            <a:schemeClr val="tx1"/>
                          </a:solidFill>
                          <a:latin typeface="BIZ UDPゴシック" panose="020B0400000000000000" pitchFamily="50" charset="-128"/>
                          <a:ea typeface="BIZ UDPゴシック" panose="020B0400000000000000" pitchFamily="50" charset="-128"/>
                        </a:rPr>
                        <a:t>場合の市への利</a:t>
                      </a:r>
                      <a:endParaRPr kumimoji="1" lang="en-US" altLang="ja-JP" sz="800" dirty="0" smtClean="0">
                        <a:solidFill>
                          <a:schemeClr val="tx1"/>
                        </a:solidFill>
                        <a:latin typeface="BIZ UDPゴシック" panose="020B0400000000000000" pitchFamily="50" charset="-128"/>
                        <a:ea typeface="BIZ UDPゴシック" panose="020B0400000000000000" pitchFamily="50" charset="-128"/>
                      </a:endParaRPr>
                    </a:p>
                    <a:p>
                      <a:pPr>
                        <a:lnSpc>
                          <a:spcPts val="1000"/>
                        </a:lnSpc>
                      </a:pPr>
                      <a:r>
                        <a:rPr kumimoji="1" lang="ja-JP" altLang="en-US" sz="800" dirty="0" smtClean="0">
                          <a:solidFill>
                            <a:schemeClr val="tx1"/>
                          </a:solidFill>
                          <a:latin typeface="BIZ UDPゴシック" panose="020B0400000000000000" pitchFamily="50" charset="-128"/>
                          <a:ea typeface="BIZ UDPゴシック" panose="020B0400000000000000" pitchFamily="50" charset="-128"/>
                        </a:rPr>
                        <a:t>　　　　　　　　益</a:t>
                      </a:r>
                      <a:r>
                        <a:rPr kumimoji="1" lang="ja-JP" altLang="en-US" sz="800" dirty="0">
                          <a:solidFill>
                            <a:schemeClr val="tx1"/>
                          </a:solidFill>
                          <a:latin typeface="BIZ UDPゴシック" panose="020B0400000000000000" pitchFamily="50" charset="-128"/>
                          <a:ea typeface="BIZ UDPゴシック" panose="020B0400000000000000" pitchFamily="50" charset="-128"/>
                        </a:rPr>
                        <a:t>配分手法を</a:t>
                      </a:r>
                      <a:r>
                        <a:rPr kumimoji="1" lang="ja-JP" altLang="en-US" sz="800" dirty="0" smtClean="0">
                          <a:solidFill>
                            <a:schemeClr val="tx1"/>
                          </a:solidFill>
                          <a:latin typeface="BIZ UDPゴシック" panose="020B0400000000000000" pitchFamily="50" charset="-128"/>
                          <a:ea typeface="BIZ UDPゴシック" panose="020B0400000000000000" pitchFamily="50" charset="-128"/>
                        </a:rPr>
                        <a:t>記載した協定書標準例の作</a:t>
                      </a:r>
                      <a:endParaRPr kumimoji="1" lang="en-US" altLang="ja-JP" sz="800" dirty="0" smtClean="0">
                        <a:solidFill>
                          <a:schemeClr val="tx1"/>
                        </a:solidFill>
                        <a:latin typeface="BIZ UDPゴシック" panose="020B0400000000000000" pitchFamily="50" charset="-128"/>
                        <a:ea typeface="BIZ UDPゴシック" panose="020B0400000000000000" pitchFamily="50" charset="-128"/>
                      </a:endParaRPr>
                    </a:p>
                    <a:p>
                      <a:pPr>
                        <a:lnSpc>
                          <a:spcPts val="1000"/>
                        </a:lnSpc>
                      </a:pPr>
                      <a:r>
                        <a:rPr kumimoji="1" lang="ja-JP" altLang="en-US" sz="800" dirty="0" smtClean="0">
                          <a:solidFill>
                            <a:schemeClr val="tx1"/>
                          </a:solidFill>
                          <a:latin typeface="BIZ UDPゴシック" panose="020B0400000000000000" pitchFamily="50" charset="-128"/>
                          <a:ea typeface="BIZ UDPゴシック" panose="020B0400000000000000" pitchFamily="50" charset="-128"/>
                        </a:rPr>
                        <a:t>　　　　　　　　成。</a:t>
                      </a:r>
                      <a:endParaRPr kumimoji="1" lang="en-US" altLang="ja-JP" sz="800" dirty="0">
                        <a:solidFill>
                          <a:schemeClr val="tx1"/>
                        </a:solidFill>
                        <a:latin typeface="BIZ UDPゴシック" panose="020B0400000000000000" pitchFamily="50" charset="-128"/>
                        <a:ea typeface="BIZ UDPゴシック" panose="020B0400000000000000" pitchFamily="50" charset="-128"/>
                      </a:endParaRPr>
                    </a:p>
                    <a:p>
                      <a:pPr>
                        <a:lnSpc>
                          <a:spcPts val="1000"/>
                        </a:lnSpc>
                      </a:pPr>
                      <a:r>
                        <a:rPr kumimoji="1" lang="en-US" altLang="ja-JP" sz="800" dirty="0">
                          <a:solidFill>
                            <a:schemeClr val="tx1"/>
                          </a:solidFill>
                          <a:latin typeface="BIZ UDPゴシック" panose="020B0400000000000000" pitchFamily="50" charset="-128"/>
                          <a:ea typeface="BIZ UDPゴシック" panose="020B0400000000000000" pitchFamily="50" charset="-128"/>
                        </a:rPr>
                        <a:t>2022</a:t>
                      </a:r>
                      <a:r>
                        <a:rPr kumimoji="1" lang="ja-JP" altLang="en-US" sz="800" dirty="0" smtClean="0">
                          <a:solidFill>
                            <a:schemeClr val="tx1"/>
                          </a:solidFill>
                          <a:latin typeface="BIZ UDPゴシック" panose="020B0400000000000000" pitchFamily="50" charset="-128"/>
                          <a:ea typeface="BIZ UDPゴシック" panose="020B0400000000000000" pitchFamily="50" charset="-128"/>
                        </a:rPr>
                        <a:t>年度　事</a:t>
                      </a:r>
                      <a:r>
                        <a:rPr kumimoji="1" lang="ja-JP" altLang="en-US" sz="800" dirty="0">
                          <a:solidFill>
                            <a:schemeClr val="tx1"/>
                          </a:solidFill>
                          <a:latin typeface="BIZ UDPゴシック" panose="020B0400000000000000" pitchFamily="50" charset="-128"/>
                          <a:ea typeface="BIZ UDPゴシック" panose="020B0400000000000000" pitchFamily="50" charset="-128"/>
                        </a:rPr>
                        <a:t>業者の積極的な</a:t>
                      </a:r>
                      <a:r>
                        <a:rPr kumimoji="1" lang="ja-JP" altLang="en-US" sz="800" dirty="0" smtClean="0">
                          <a:solidFill>
                            <a:schemeClr val="tx1"/>
                          </a:solidFill>
                          <a:latin typeface="BIZ UDPゴシック" panose="020B0400000000000000" pitchFamily="50" charset="-128"/>
                          <a:ea typeface="BIZ UDPゴシック" panose="020B0400000000000000" pitchFamily="50" charset="-128"/>
                        </a:rPr>
                        <a:t>取組を促すため、イン</a:t>
                      </a:r>
                      <a:endParaRPr kumimoji="1" lang="en-US" altLang="ja-JP" sz="800" dirty="0" smtClean="0">
                        <a:solidFill>
                          <a:schemeClr val="tx1"/>
                        </a:solidFill>
                        <a:latin typeface="BIZ UDPゴシック" panose="020B0400000000000000" pitchFamily="50" charset="-128"/>
                        <a:ea typeface="BIZ UDPゴシック" panose="020B0400000000000000" pitchFamily="50" charset="-128"/>
                      </a:endParaRPr>
                    </a:p>
                    <a:p>
                      <a:pPr>
                        <a:lnSpc>
                          <a:spcPts val="1000"/>
                        </a:lnSpc>
                      </a:pPr>
                      <a:r>
                        <a:rPr kumimoji="1" lang="ja-JP" altLang="en-US" sz="800" dirty="0" smtClean="0">
                          <a:solidFill>
                            <a:schemeClr val="tx1"/>
                          </a:solidFill>
                          <a:latin typeface="BIZ UDPゴシック" panose="020B0400000000000000" pitchFamily="50" charset="-128"/>
                          <a:ea typeface="BIZ UDPゴシック" panose="020B0400000000000000" pitchFamily="50" charset="-128"/>
                        </a:rPr>
                        <a:t>　　　　　　　　センティブ・ペナルティ制度を導入。</a:t>
                      </a:r>
                      <a:endParaRPr kumimoji="1" lang="ja-JP" altLang="en-US" sz="800" dirty="0">
                        <a:solidFill>
                          <a:schemeClr val="tx1"/>
                        </a:solidFill>
                        <a:latin typeface="BIZ UDPゴシック" panose="020B0400000000000000" pitchFamily="50" charset="-128"/>
                        <a:ea typeface="BIZ UDPゴシック" panose="020B0400000000000000" pitchFamily="50" charset="-128"/>
                      </a:endParaRPr>
                    </a:p>
                  </a:txBody>
                  <a:tcPr marT="36000" marB="36000"/>
                </a:tc>
                <a:tc hMerge="1">
                  <a:txBody>
                    <a:bodyPr/>
                    <a:lstStyle/>
                    <a:p>
                      <a:endParaRPr kumimoji="1" lang="ja-JP" altLang="en-US"/>
                    </a:p>
                  </a:txBody>
                  <a:tcPr/>
                </a:tc>
                <a:extLst>
                  <a:ext uri="{0D108BD9-81ED-4DB2-BD59-A6C34878D82A}">
                    <a16:rowId xmlns:a16="http://schemas.microsoft.com/office/drawing/2014/main" val="10001"/>
                  </a:ext>
                </a:extLst>
              </a:tr>
              <a:tr h="128740">
                <a:tc rowSpan="6">
                  <a:txBody>
                    <a:bodyPr/>
                    <a:lstStyle/>
                    <a:p>
                      <a:r>
                        <a:rPr kumimoji="1" lang="ja-JP" altLang="en-US" sz="1050" dirty="0">
                          <a:solidFill>
                            <a:schemeClr val="tx1"/>
                          </a:solidFill>
                          <a:latin typeface="BIZ UDPゴシック" panose="020B0400000000000000" pitchFamily="50" charset="-128"/>
                          <a:ea typeface="BIZ UDPゴシック" panose="020B0400000000000000" pitchFamily="50" charset="-128"/>
                        </a:rPr>
                        <a:t>事業実績</a:t>
                      </a:r>
                    </a:p>
                  </a:txBody>
                  <a:tcPr marT="36000" marB="36000"/>
                </a:tc>
                <a:tc>
                  <a:txBody>
                    <a:bodyPr/>
                    <a:lstStyle/>
                    <a:p>
                      <a:pPr algn="l">
                        <a:lnSpc>
                          <a:spcPts val="900"/>
                        </a:lnSpc>
                      </a:pPr>
                      <a:r>
                        <a:rPr kumimoji="1" lang="ja-JP" altLang="en-US" sz="900" dirty="0">
                          <a:solidFill>
                            <a:schemeClr val="tx1"/>
                          </a:solidFill>
                          <a:latin typeface="BIZ UDPゴシック" panose="020B0400000000000000" pitchFamily="50" charset="-128"/>
                          <a:ea typeface="BIZ UDPゴシック" panose="020B0400000000000000" pitchFamily="50" charset="-128"/>
                        </a:rPr>
                        <a:t>基盤施設（公園、駐車場等）</a:t>
                      </a:r>
                    </a:p>
                  </a:txBody>
                  <a:tcPr marT="36000" marB="36000">
                    <a:lnR w="12700" cap="flat" cmpd="sng" algn="ctr">
                      <a:solidFill>
                        <a:schemeClr val="tx1"/>
                      </a:solidFill>
                      <a:prstDash val="solid"/>
                      <a:round/>
                      <a:headEnd type="none" w="med" len="med"/>
                      <a:tailEnd type="none" w="med" len="med"/>
                    </a:lnR>
                    <a:lnB w="12700" cap="flat" cmpd="sng" algn="ctr">
                      <a:solidFill>
                        <a:schemeClr val="tx1"/>
                      </a:solidFill>
                      <a:prstDash val="dash"/>
                      <a:round/>
                      <a:headEnd type="none" w="med" len="med"/>
                      <a:tailEnd type="none" w="med" len="med"/>
                    </a:lnB>
                  </a:tcPr>
                </a:tc>
                <a:tc>
                  <a:txBody>
                    <a:bodyPr/>
                    <a:lstStyle/>
                    <a:p>
                      <a:pPr algn="r">
                        <a:lnSpc>
                          <a:spcPts val="900"/>
                        </a:lnSpc>
                      </a:pPr>
                      <a:r>
                        <a:rPr kumimoji="1" lang="en-US" altLang="ja-JP" sz="900" dirty="0">
                          <a:solidFill>
                            <a:schemeClr val="tx1"/>
                          </a:solidFill>
                          <a:latin typeface="BIZ UDPゴシック" panose="020B0400000000000000" pitchFamily="50" charset="-128"/>
                          <a:ea typeface="BIZ UDPゴシック" panose="020B0400000000000000" pitchFamily="50" charset="-128"/>
                        </a:rPr>
                        <a:t>23</a:t>
                      </a:r>
                      <a:endParaRPr kumimoji="1" lang="ja-JP" altLang="en-US" sz="900" dirty="0">
                        <a:solidFill>
                          <a:schemeClr val="tx1"/>
                        </a:solidFill>
                        <a:latin typeface="BIZ UDPゴシック" panose="020B0400000000000000" pitchFamily="50" charset="-128"/>
                        <a:ea typeface="BIZ UDPゴシック" panose="020B0400000000000000" pitchFamily="50" charset="-128"/>
                      </a:endParaRPr>
                    </a:p>
                  </a:txBody>
                  <a:tcPr marT="36000" marB="36000">
                    <a:lnL w="12700" cap="flat" cmpd="sng" algn="ctr">
                      <a:solidFill>
                        <a:schemeClr val="tx1"/>
                      </a:solidFill>
                      <a:prstDash val="solid"/>
                      <a:round/>
                      <a:headEnd type="none" w="med" len="med"/>
                      <a:tailEnd type="none" w="med" len="med"/>
                    </a:lnL>
                    <a:lnB w="12700" cap="flat" cmpd="sng" algn="ctr">
                      <a:solidFill>
                        <a:schemeClr val="tx1"/>
                      </a:solidFill>
                      <a:prstDash val="dash"/>
                      <a:round/>
                      <a:headEnd type="none" w="med" len="med"/>
                      <a:tailEnd type="none" w="med" len="med"/>
                    </a:lnB>
                  </a:tcPr>
                </a:tc>
                <a:tc>
                  <a:txBody>
                    <a:bodyPr/>
                    <a:lstStyle/>
                    <a:p>
                      <a:pPr>
                        <a:lnSpc>
                          <a:spcPts val="900"/>
                        </a:lnSpc>
                      </a:pPr>
                      <a:r>
                        <a:rPr kumimoji="1" lang="ja-JP" altLang="en-US" sz="900" dirty="0">
                          <a:solidFill>
                            <a:schemeClr val="tx1"/>
                          </a:solidFill>
                          <a:latin typeface="BIZ UDPゴシック" panose="020B0400000000000000" pitchFamily="50" charset="-128"/>
                          <a:ea typeface="BIZ UDPゴシック" panose="020B0400000000000000" pitchFamily="50" charset="-128"/>
                        </a:rPr>
                        <a:t>基盤施設（公園、駐車場等）</a:t>
                      </a:r>
                    </a:p>
                  </a:txBody>
                  <a:tcPr marT="36000" marB="36000">
                    <a:lnR w="12700" cap="flat" cmpd="sng" algn="ctr">
                      <a:solidFill>
                        <a:schemeClr val="tx1"/>
                      </a:solidFill>
                      <a:prstDash val="solid"/>
                      <a:round/>
                      <a:headEnd type="none" w="med" len="med"/>
                      <a:tailEnd type="none" w="med" len="med"/>
                    </a:lnR>
                    <a:lnB w="12700" cap="flat" cmpd="sng" algn="ctr">
                      <a:solidFill>
                        <a:schemeClr val="tx1"/>
                      </a:solidFill>
                      <a:prstDash val="dash"/>
                      <a:round/>
                      <a:headEnd type="none" w="med" len="med"/>
                      <a:tailEnd type="none" w="med" len="med"/>
                    </a:lnB>
                  </a:tcPr>
                </a:tc>
                <a:tc>
                  <a:txBody>
                    <a:bodyPr/>
                    <a:lstStyle/>
                    <a:p>
                      <a:pPr algn="r">
                        <a:lnSpc>
                          <a:spcPts val="900"/>
                        </a:lnSpc>
                      </a:pPr>
                      <a:r>
                        <a:rPr kumimoji="1" lang="en-US" altLang="ja-JP" sz="900" dirty="0" smtClean="0">
                          <a:solidFill>
                            <a:schemeClr val="tx1"/>
                          </a:solidFill>
                          <a:latin typeface="BIZ UDPゴシック" panose="020B0400000000000000" pitchFamily="50" charset="-128"/>
                          <a:ea typeface="BIZ UDPゴシック" panose="020B0400000000000000" pitchFamily="50" charset="-128"/>
                        </a:rPr>
                        <a:t>164</a:t>
                      </a:r>
                      <a:endParaRPr kumimoji="1" lang="ja-JP" altLang="en-US" sz="900" dirty="0">
                        <a:solidFill>
                          <a:schemeClr val="tx1"/>
                        </a:solidFill>
                        <a:latin typeface="BIZ UDPゴシック" panose="020B0400000000000000" pitchFamily="50" charset="-128"/>
                        <a:ea typeface="BIZ UDPゴシック" panose="020B0400000000000000" pitchFamily="50" charset="-128"/>
                      </a:endParaRPr>
                    </a:p>
                  </a:txBody>
                  <a:tcPr marT="36000" marB="36000">
                    <a:lnL w="12700" cap="flat" cmpd="sng" algn="ctr">
                      <a:solidFill>
                        <a:schemeClr val="tx1"/>
                      </a:solidFill>
                      <a:prstDash val="solid"/>
                      <a:round/>
                      <a:headEnd type="none" w="med" len="med"/>
                      <a:tailEnd type="none" w="med" len="med"/>
                    </a:lnL>
                    <a:lnB w="12700" cap="flat" cmpd="sng" algn="ctr">
                      <a:solidFill>
                        <a:schemeClr val="tx1"/>
                      </a:solidFill>
                      <a:prstDash val="dash"/>
                      <a:round/>
                      <a:headEnd type="none" w="med" len="med"/>
                      <a:tailEnd type="none" w="med" len="med"/>
                    </a:lnB>
                  </a:tcPr>
                </a:tc>
                <a:extLst>
                  <a:ext uri="{0D108BD9-81ED-4DB2-BD59-A6C34878D82A}">
                    <a16:rowId xmlns:a16="http://schemas.microsoft.com/office/drawing/2014/main" val="10002"/>
                  </a:ext>
                </a:extLst>
              </a:tr>
              <a:tr h="128740">
                <a:tc vMerge="1">
                  <a:txBody>
                    <a:bodyPr/>
                    <a:lstStyle/>
                    <a:p>
                      <a:endParaRPr kumimoji="1" lang="ja-JP" altLang="en-US"/>
                    </a:p>
                  </a:txBody>
                  <a:tcPr/>
                </a:tc>
                <a:tc>
                  <a:txBody>
                    <a:bodyPr/>
                    <a:lstStyle/>
                    <a:p>
                      <a:pPr marL="0" marR="0" lvl="0" indent="0" algn="l" defTabSz="914400" rtl="0" eaLnBrk="1" fontAlgn="auto" latinLnBrk="0" hangingPunct="1">
                        <a:lnSpc>
                          <a:spcPts val="900"/>
                        </a:lnSpc>
                        <a:spcBef>
                          <a:spcPts val="0"/>
                        </a:spcBef>
                        <a:spcAft>
                          <a:spcPts val="0"/>
                        </a:spcAft>
                        <a:buClrTx/>
                        <a:buSzTx/>
                        <a:buFontTx/>
                        <a:buNone/>
                        <a:tabLst/>
                        <a:defRPr/>
                      </a:pPr>
                      <a:r>
                        <a:rPr kumimoji="1" lang="ja-JP" altLang="en-US" sz="900" dirty="0">
                          <a:solidFill>
                            <a:schemeClr val="tx1"/>
                          </a:solidFill>
                          <a:latin typeface="BIZ UDPゴシック" panose="020B0400000000000000" pitchFamily="50" charset="-128"/>
                          <a:ea typeface="BIZ UDPゴシック" panose="020B0400000000000000" pitchFamily="50" charset="-128"/>
                        </a:rPr>
                        <a:t>レクリエーション施設等</a:t>
                      </a:r>
                    </a:p>
                  </a:txBody>
                  <a:tcPr marT="36000" marB="36000">
                    <a:lnR w="12700" cap="flat" cmpd="sng" algn="ctr">
                      <a:solidFill>
                        <a:schemeClr val="tx1"/>
                      </a:solidFill>
                      <a:prstDash val="solid"/>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pPr algn="r">
                        <a:lnSpc>
                          <a:spcPts val="900"/>
                        </a:lnSpc>
                      </a:pPr>
                      <a:r>
                        <a:rPr kumimoji="1" lang="en-US" altLang="ja-JP" sz="900" dirty="0">
                          <a:solidFill>
                            <a:schemeClr val="tx1"/>
                          </a:solidFill>
                          <a:latin typeface="BIZ UDPゴシック" panose="020B0400000000000000" pitchFamily="50" charset="-128"/>
                          <a:ea typeface="BIZ UDPゴシック" panose="020B0400000000000000" pitchFamily="50" charset="-128"/>
                        </a:rPr>
                        <a:t>17</a:t>
                      </a:r>
                      <a:endParaRPr kumimoji="1" lang="ja-JP" altLang="en-US" sz="900" dirty="0">
                        <a:solidFill>
                          <a:schemeClr val="tx1"/>
                        </a:solidFill>
                        <a:latin typeface="BIZ UDPゴシック" panose="020B0400000000000000" pitchFamily="50" charset="-128"/>
                        <a:ea typeface="BIZ UDPゴシック" panose="020B0400000000000000" pitchFamily="50" charset="-128"/>
                      </a:endParaRPr>
                    </a:p>
                  </a:txBody>
                  <a:tcPr marT="36000" marB="36000">
                    <a:lnL w="12700" cap="flat" cmpd="sng" algn="ctr">
                      <a:solidFill>
                        <a:schemeClr val="tx1"/>
                      </a:solidFill>
                      <a:prstDash val="solid"/>
                      <a:round/>
                      <a:headEnd type="none" w="med" len="med"/>
                      <a:tailEnd type="none" w="med" len="med"/>
                    </a:lnL>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pPr marL="0" marR="0" lvl="0" indent="0" algn="l" defTabSz="914400" rtl="0" eaLnBrk="1" fontAlgn="auto" latinLnBrk="0" hangingPunct="1">
                        <a:lnSpc>
                          <a:spcPts val="900"/>
                        </a:lnSpc>
                        <a:spcBef>
                          <a:spcPts val="0"/>
                        </a:spcBef>
                        <a:spcAft>
                          <a:spcPts val="0"/>
                        </a:spcAft>
                        <a:buClrTx/>
                        <a:buSzTx/>
                        <a:buFontTx/>
                        <a:buNone/>
                        <a:tabLst/>
                        <a:defRPr/>
                      </a:pPr>
                      <a:r>
                        <a:rPr kumimoji="1" lang="ja-JP" altLang="en-US" sz="900" dirty="0">
                          <a:solidFill>
                            <a:schemeClr val="tx1"/>
                          </a:solidFill>
                          <a:latin typeface="BIZ UDPゴシック" panose="020B0400000000000000" pitchFamily="50" charset="-128"/>
                          <a:ea typeface="BIZ UDPゴシック" panose="020B0400000000000000" pitchFamily="50" charset="-128"/>
                        </a:rPr>
                        <a:t>レクリエーション施設等</a:t>
                      </a:r>
                    </a:p>
                  </a:txBody>
                  <a:tcPr marT="36000" marB="36000">
                    <a:lnR w="12700" cap="flat" cmpd="sng" algn="ctr">
                      <a:solidFill>
                        <a:schemeClr val="tx1"/>
                      </a:solidFill>
                      <a:prstDash val="solid"/>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pPr algn="r">
                        <a:lnSpc>
                          <a:spcPts val="900"/>
                        </a:lnSpc>
                      </a:pPr>
                      <a:r>
                        <a:rPr kumimoji="1" lang="en-US" altLang="ja-JP" sz="900" dirty="0">
                          <a:solidFill>
                            <a:schemeClr val="tx1"/>
                          </a:solidFill>
                          <a:latin typeface="BIZ UDPゴシック" panose="020B0400000000000000" pitchFamily="50" charset="-128"/>
                          <a:ea typeface="BIZ UDPゴシック" panose="020B0400000000000000" pitchFamily="50" charset="-128"/>
                        </a:rPr>
                        <a:t>  </a:t>
                      </a:r>
                      <a:r>
                        <a:rPr kumimoji="1" lang="en-US" altLang="ja-JP" sz="900" dirty="0" smtClean="0">
                          <a:solidFill>
                            <a:schemeClr val="tx1"/>
                          </a:solidFill>
                          <a:latin typeface="BIZ UDPゴシック" panose="020B0400000000000000" pitchFamily="50" charset="-128"/>
                          <a:ea typeface="BIZ UDPゴシック" panose="020B0400000000000000" pitchFamily="50" charset="-128"/>
                        </a:rPr>
                        <a:t>71</a:t>
                      </a:r>
                      <a:endParaRPr kumimoji="1" lang="ja-JP" altLang="en-US" sz="900" dirty="0">
                        <a:solidFill>
                          <a:schemeClr val="tx1"/>
                        </a:solidFill>
                        <a:latin typeface="BIZ UDPゴシック" panose="020B0400000000000000" pitchFamily="50" charset="-128"/>
                        <a:ea typeface="BIZ UDPゴシック" panose="020B0400000000000000" pitchFamily="50" charset="-128"/>
                      </a:endParaRPr>
                    </a:p>
                  </a:txBody>
                  <a:tcPr marT="36000" marB="36000">
                    <a:lnL w="12700" cap="flat" cmpd="sng" algn="ctr">
                      <a:solidFill>
                        <a:schemeClr val="tx1"/>
                      </a:solidFill>
                      <a:prstDash val="solid"/>
                      <a:round/>
                      <a:headEnd type="none" w="med" len="med"/>
                      <a:tailEnd type="none" w="med" len="med"/>
                    </a:lnL>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extLst>
                  <a:ext uri="{0D108BD9-81ED-4DB2-BD59-A6C34878D82A}">
                    <a16:rowId xmlns:a16="http://schemas.microsoft.com/office/drawing/2014/main" val="10003"/>
                  </a:ext>
                </a:extLst>
              </a:tr>
              <a:tr h="128740">
                <a:tc vMerge="1">
                  <a:txBody>
                    <a:bodyPr/>
                    <a:lstStyle/>
                    <a:p>
                      <a:endParaRPr kumimoji="1" lang="ja-JP" altLang="en-US" sz="1200" dirty="0">
                        <a:latin typeface="Meiryo UI" panose="020B0604030504040204" pitchFamily="50" charset="-128"/>
                        <a:ea typeface="Meiryo UI" panose="020B0604030504040204" pitchFamily="50" charset="-128"/>
                      </a:endParaRPr>
                    </a:p>
                  </a:txBody>
                  <a:tcPr/>
                </a:tc>
                <a:tc>
                  <a:txBody>
                    <a:bodyPr/>
                    <a:lstStyle/>
                    <a:p>
                      <a:pPr algn="l">
                        <a:lnSpc>
                          <a:spcPts val="900"/>
                        </a:lnSpc>
                      </a:pPr>
                      <a:r>
                        <a:rPr kumimoji="1" lang="ja-JP" altLang="en-US" sz="900" dirty="0">
                          <a:solidFill>
                            <a:schemeClr val="tx1"/>
                          </a:solidFill>
                          <a:latin typeface="BIZ UDPゴシック" panose="020B0400000000000000" pitchFamily="50" charset="-128"/>
                          <a:ea typeface="BIZ UDPゴシック" panose="020B0400000000000000" pitchFamily="50" charset="-128"/>
                        </a:rPr>
                        <a:t>産業振興施設</a:t>
                      </a:r>
                    </a:p>
                  </a:txBody>
                  <a:tcPr marT="36000" marB="36000">
                    <a:lnR w="12700" cap="flat" cmpd="sng" algn="ctr">
                      <a:solidFill>
                        <a:schemeClr val="tx1"/>
                      </a:solidFill>
                      <a:prstDash val="solid"/>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pPr algn="r">
                        <a:lnSpc>
                          <a:spcPts val="900"/>
                        </a:lnSpc>
                      </a:pPr>
                      <a:r>
                        <a:rPr kumimoji="1" lang="en-US" altLang="ja-JP" sz="900" dirty="0">
                          <a:solidFill>
                            <a:schemeClr val="tx1"/>
                          </a:solidFill>
                          <a:latin typeface="BIZ UDPゴシック" panose="020B0400000000000000" pitchFamily="50" charset="-128"/>
                          <a:ea typeface="BIZ UDPゴシック" panose="020B0400000000000000" pitchFamily="50" charset="-128"/>
                        </a:rPr>
                        <a:t>2</a:t>
                      </a:r>
                      <a:endParaRPr kumimoji="1" lang="ja-JP" altLang="en-US" sz="900" dirty="0">
                        <a:solidFill>
                          <a:schemeClr val="tx1"/>
                        </a:solidFill>
                        <a:latin typeface="BIZ UDPゴシック" panose="020B0400000000000000" pitchFamily="50" charset="-128"/>
                        <a:ea typeface="BIZ UDPゴシック" panose="020B0400000000000000" pitchFamily="50" charset="-128"/>
                      </a:endParaRPr>
                    </a:p>
                  </a:txBody>
                  <a:tcPr marT="36000" marB="36000">
                    <a:lnL w="12700" cap="flat" cmpd="sng" algn="ctr">
                      <a:solidFill>
                        <a:schemeClr val="tx1"/>
                      </a:solidFill>
                      <a:prstDash val="solid"/>
                      <a:round/>
                      <a:headEnd type="none" w="med" len="med"/>
                      <a:tailEnd type="none" w="med" len="med"/>
                    </a:lnL>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pPr algn="l">
                        <a:lnSpc>
                          <a:spcPts val="900"/>
                        </a:lnSpc>
                      </a:pPr>
                      <a:r>
                        <a:rPr kumimoji="1" lang="ja-JP" altLang="en-US" sz="900" dirty="0">
                          <a:solidFill>
                            <a:schemeClr val="tx1"/>
                          </a:solidFill>
                          <a:latin typeface="BIZ UDPゴシック" panose="020B0400000000000000" pitchFamily="50" charset="-128"/>
                          <a:ea typeface="BIZ UDPゴシック" panose="020B0400000000000000" pitchFamily="50" charset="-128"/>
                        </a:rPr>
                        <a:t>産業振興施設</a:t>
                      </a:r>
                    </a:p>
                  </a:txBody>
                  <a:tcPr marT="36000" marB="36000">
                    <a:lnR w="12700" cap="flat" cmpd="sng" algn="ctr">
                      <a:solidFill>
                        <a:schemeClr val="tx1"/>
                      </a:solidFill>
                      <a:prstDash val="solid"/>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pPr algn="r">
                        <a:lnSpc>
                          <a:spcPts val="900"/>
                        </a:lnSpc>
                      </a:pPr>
                      <a:r>
                        <a:rPr kumimoji="1" lang="en-US" altLang="ja-JP" sz="900" dirty="0">
                          <a:solidFill>
                            <a:schemeClr val="tx1"/>
                          </a:solidFill>
                          <a:latin typeface="BIZ UDPゴシック" panose="020B0400000000000000" pitchFamily="50" charset="-128"/>
                          <a:ea typeface="BIZ UDPゴシック" panose="020B0400000000000000" pitchFamily="50" charset="-128"/>
                        </a:rPr>
                        <a:t>    4</a:t>
                      </a:r>
                      <a:endParaRPr kumimoji="1" lang="ja-JP" altLang="en-US" sz="900" dirty="0">
                        <a:solidFill>
                          <a:schemeClr val="tx1"/>
                        </a:solidFill>
                        <a:latin typeface="BIZ UDPゴシック" panose="020B0400000000000000" pitchFamily="50" charset="-128"/>
                        <a:ea typeface="BIZ UDPゴシック" panose="020B0400000000000000" pitchFamily="50" charset="-128"/>
                      </a:endParaRPr>
                    </a:p>
                  </a:txBody>
                  <a:tcPr marT="36000" marB="36000">
                    <a:lnL w="12700" cap="flat" cmpd="sng" algn="ctr">
                      <a:solidFill>
                        <a:schemeClr val="tx1"/>
                      </a:solidFill>
                      <a:prstDash val="solid"/>
                      <a:round/>
                      <a:headEnd type="none" w="med" len="med"/>
                      <a:tailEnd type="none" w="med" len="med"/>
                    </a:lnL>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extLst>
                  <a:ext uri="{0D108BD9-81ED-4DB2-BD59-A6C34878D82A}">
                    <a16:rowId xmlns:a16="http://schemas.microsoft.com/office/drawing/2014/main" val="10004"/>
                  </a:ext>
                </a:extLst>
              </a:tr>
              <a:tr h="128740">
                <a:tc vMerge="1">
                  <a:txBody>
                    <a:bodyPr/>
                    <a:lstStyle/>
                    <a:p>
                      <a:endParaRPr kumimoji="1" lang="ja-JP" altLang="en-US" sz="1200" dirty="0">
                        <a:latin typeface="Meiryo UI" panose="020B0604030504040204" pitchFamily="50" charset="-128"/>
                        <a:ea typeface="Meiryo UI" panose="020B0604030504040204" pitchFamily="50" charset="-128"/>
                      </a:endParaRPr>
                    </a:p>
                  </a:txBody>
                  <a:tcPr/>
                </a:tc>
                <a:tc>
                  <a:txBody>
                    <a:bodyPr/>
                    <a:lstStyle/>
                    <a:p>
                      <a:pPr algn="l">
                        <a:lnSpc>
                          <a:spcPts val="900"/>
                        </a:lnSpc>
                      </a:pPr>
                      <a:r>
                        <a:rPr kumimoji="1" lang="ja-JP" altLang="en-US" sz="900" dirty="0">
                          <a:solidFill>
                            <a:schemeClr val="tx1"/>
                          </a:solidFill>
                          <a:latin typeface="BIZ UDPゴシック" panose="020B0400000000000000" pitchFamily="50" charset="-128"/>
                          <a:ea typeface="BIZ UDPゴシック" panose="020B0400000000000000" pitchFamily="50" charset="-128"/>
                        </a:rPr>
                        <a:t>文教施設</a:t>
                      </a:r>
                    </a:p>
                  </a:txBody>
                  <a:tcPr marT="36000" marB="36000">
                    <a:lnR w="12700" cap="flat" cmpd="sng" algn="ctr">
                      <a:solidFill>
                        <a:schemeClr val="tx1"/>
                      </a:solidFill>
                      <a:prstDash val="solid"/>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pPr algn="r">
                        <a:lnSpc>
                          <a:spcPts val="900"/>
                        </a:lnSpc>
                      </a:pPr>
                      <a:r>
                        <a:rPr kumimoji="1" lang="en-US" altLang="ja-JP" sz="900" dirty="0" smtClean="0">
                          <a:solidFill>
                            <a:schemeClr val="tx1"/>
                          </a:solidFill>
                          <a:latin typeface="BIZ UDPゴシック" panose="020B0400000000000000" pitchFamily="50" charset="-128"/>
                          <a:ea typeface="BIZ UDPゴシック" panose="020B0400000000000000" pitchFamily="50" charset="-128"/>
                        </a:rPr>
                        <a:t>11</a:t>
                      </a:r>
                      <a:endParaRPr kumimoji="1" lang="ja-JP" altLang="en-US" sz="900" dirty="0">
                        <a:solidFill>
                          <a:schemeClr val="tx1"/>
                        </a:solidFill>
                        <a:latin typeface="BIZ UDPゴシック" panose="020B0400000000000000" pitchFamily="50" charset="-128"/>
                        <a:ea typeface="BIZ UDPゴシック" panose="020B0400000000000000" pitchFamily="50" charset="-128"/>
                      </a:endParaRPr>
                    </a:p>
                  </a:txBody>
                  <a:tcPr marT="36000" marB="36000">
                    <a:lnL w="12700" cap="flat" cmpd="sng" algn="ctr">
                      <a:solidFill>
                        <a:schemeClr val="tx1"/>
                      </a:solidFill>
                      <a:prstDash val="solid"/>
                      <a:round/>
                      <a:headEnd type="none" w="med" len="med"/>
                      <a:tailEnd type="none" w="med" len="med"/>
                    </a:lnL>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pPr algn="l">
                        <a:lnSpc>
                          <a:spcPts val="900"/>
                        </a:lnSpc>
                      </a:pPr>
                      <a:r>
                        <a:rPr kumimoji="1" lang="ja-JP" altLang="en-US" sz="900" dirty="0">
                          <a:solidFill>
                            <a:schemeClr val="tx1"/>
                          </a:solidFill>
                          <a:latin typeface="BIZ UDPゴシック" panose="020B0400000000000000" pitchFamily="50" charset="-128"/>
                          <a:ea typeface="BIZ UDPゴシック" panose="020B0400000000000000" pitchFamily="50" charset="-128"/>
                        </a:rPr>
                        <a:t>文教施設</a:t>
                      </a:r>
                    </a:p>
                  </a:txBody>
                  <a:tcPr marT="36000" marB="36000">
                    <a:lnR w="12700" cap="flat" cmpd="sng" algn="ctr">
                      <a:solidFill>
                        <a:schemeClr val="tx1"/>
                      </a:solidFill>
                      <a:prstDash val="solid"/>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pPr algn="r">
                        <a:lnSpc>
                          <a:spcPts val="900"/>
                        </a:lnSpc>
                      </a:pPr>
                      <a:r>
                        <a:rPr kumimoji="1" lang="en-US" altLang="ja-JP" sz="900" dirty="0">
                          <a:solidFill>
                            <a:schemeClr val="tx1"/>
                          </a:solidFill>
                          <a:latin typeface="BIZ UDPゴシック" panose="020B0400000000000000" pitchFamily="50" charset="-128"/>
                          <a:ea typeface="BIZ UDPゴシック" panose="020B0400000000000000" pitchFamily="50" charset="-128"/>
                        </a:rPr>
                        <a:t>  </a:t>
                      </a:r>
                      <a:r>
                        <a:rPr kumimoji="1" lang="en-US" altLang="ja-JP" sz="900" dirty="0" smtClean="0">
                          <a:solidFill>
                            <a:schemeClr val="tx1"/>
                          </a:solidFill>
                          <a:latin typeface="BIZ UDPゴシック" panose="020B0400000000000000" pitchFamily="50" charset="-128"/>
                          <a:ea typeface="BIZ UDPゴシック" panose="020B0400000000000000" pitchFamily="50" charset="-128"/>
                        </a:rPr>
                        <a:t>63</a:t>
                      </a:r>
                      <a:endParaRPr kumimoji="1" lang="ja-JP" altLang="en-US" sz="900" dirty="0">
                        <a:solidFill>
                          <a:schemeClr val="tx1"/>
                        </a:solidFill>
                        <a:latin typeface="BIZ UDPゴシック" panose="020B0400000000000000" pitchFamily="50" charset="-128"/>
                        <a:ea typeface="BIZ UDPゴシック" panose="020B0400000000000000" pitchFamily="50" charset="-128"/>
                      </a:endParaRPr>
                    </a:p>
                  </a:txBody>
                  <a:tcPr marT="36000" marB="36000">
                    <a:lnL w="12700" cap="flat" cmpd="sng" algn="ctr">
                      <a:solidFill>
                        <a:schemeClr val="tx1"/>
                      </a:solidFill>
                      <a:prstDash val="solid"/>
                      <a:round/>
                      <a:headEnd type="none" w="med" len="med"/>
                      <a:tailEnd type="none" w="med" len="med"/>
                    </a:lnL>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extLst>
                  <a:ext uri="{0D108BD9-81ED-4DB2-BD59-A6C34878D82A}">
                    <a16:rowId xmlns:a16="http://schemas.microsoft.com/office/drawing/2014/main" val="10005"/>
                  </a:ext>
                </a:extLst>
              </a:tr>
              <a:tr h="128740">
                <a:tc vMerge="1">
                  <a:txBody>
                    <a:bodyPr/>
                    <a:lstStyle/>
                    <a:p>
                      <a:endParaRPr kumimoji="1" lang="ja-JP" altLang="en-US" sz="1200" dirty="0">
                        <a:latin typeface="Meiryo UI" panose="020B0604030504040204" pitchFamily="50" charset="-128"/>
                        <a:ea typeface="Meiryo UI" panose="020B0604030504040204" pitchFamily="50" charset="-128"/>
                      </a:endParaRPr>
                    </a:p>
                  </a:txBody>
                  <a:tcPr/>
                </a:tc>
                <a:tc>
                  <a:txBody>
                    <a:bodyPr/>
                    <a:lstStyle/>
                    <a:p>
                      <a:pPr algn="l">
                        <a:lnSpc>
                          <a:spcPts val="900"/>
                        </a:lnSpc>
                      </a:pPr>
                      <a:r>
                        <a:rPr kumimoji="1" lang="ja-JP" altLang="en-US" sz="900" dirty="0">
                          <a:solidFill>
                            <a:schemeClr val="tx1"/>
                          </a:solidFill>
                          <a:latin typeface="BIZ UDPゴシック" panose="020B0400000000000000" pitchFamily="50" charset="-128"/>
                          <a:ea typeface="BIZ UDPゴシック" panose="020B0400000000000000" pitchFamily="50" charset="-128"/>
                        </a:rPr>
                        <a:t>社会福祉施設</a:t>
                      </a:r>
                    </a:p>
                  </a:txBody>
                  <a:tcPr marT="36000" marB="36000">
                    <a:lnR w="12700" cap="flat" cmpd="sng" algn="ctr">
                      <a:solidFill>
                        <a:schemeClr val="tx1"/>
                      </a:solidFill>
                      <a:prstDash val="solid"/>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lnSpc>
                          <a:spcPts val="900"/>
                        </a:lnSpc>
                      </a:pPr>
                      <a:r>
                        <a:rPr kumimoji="1" lang="en-US" altLang="ja-JP" sz="900" dirty="0" smtClean="0">
                          <a:solidFill>
                            <a:schemeClr val="tx1"/>
                          </a:solidFill>
                          <a:latin typeface="BIZ UDPゴシック" panose="020B0400000000000000" pitchFamily="50" charset="-128"/>
                          <a:ea typeface="BIZ UDPゴシック" panose="020B0400000000000000" pitchFamily="50" charset="-128"/>
                        </a:rPr>
                        <a:t>5</a:t>
                      </a:r>
                      <a:endParaRPr kumimoji="1" lang="ja-JP" altLang="en-US" sz="900" dirty="0">
                        <a:solidFill>
                          <a:schemeClr val="tx1"/>
                        </a:solidFill>
                        <a:latin typeface="BIZ UDPゴシック" panose="020B0400000000000000" pitchFamily="50" charset="-128"/>
                        <a:ea typeface="BIZ UDPゴシック" panose="020B0400000000000000" pitchFamily="50" charset="-128"/>
                      </a:endParaRPr>
                    </a:p>
                  </a:txBody>
                  <a:tcPr marT="36000" marB="36000">
                    <a:lnL w="12700" cap="flat" cmpd="sng" algn="ctr">
                      <a:solidFill>
                        <a:schemeClr val="tx1"/>
                      </a:solidFill>
                      <a:prstDash val="solid"/>
                      <a:round/>
                      <a:headEnd type="none" w="med" len="med"/>
                      <a:tailEnd type="none" w="med" len="med"/>
                    </a:lnL>
                    <a:lnT w="12700" cap="flat" cmpd="sng" algn="ctr">
                      <a:solidFill>
                        <a:schemeClr val="tx1"/>
                      </a:solidFill>
                      <a:prstDash val="dash"/>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lnSpc>
                          <a:spcPts val="900"/>
                        </a:lnSpc>
                      </a:pPr>
                      <a:r>
                        <a:rPr kumimoji="1" lang="ja-JP" altLang="en-US" sz="900" dirty="0">
                          <a:solidFill>
                            <a:schemeClr val="tx1"/>
                          </a:solidFill>
                          <a:latin typeface="BIZ UDPゴシック" panose="020B0400000000000000" pitchFamily="50" charset="-128"/>
                          <a:ea typeface="BIZ UDPゴシック" panose="020B0400000000000000" pitchFamily="50" charset="-128"/>
                        </a:rPr>
                        <a:t>社会福祉施設</a:t>
                      </a:r>
                    </a:p>
                  </a:txBody>
                  <a:tcPr marT="36000" marB="36000">
                    <a:lnR w="12700" cap="flat" cmpd="sng" algn="ctr">
                      <a:solidFill>
                        <a:schemeClr val="tx1"/>
                      </a:solidFill>
                      <a:prstDash val="solid"/>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lnSpc>
                          <a:spcPts val="900"/>
                        </a:lnSpc>
                      </a:pPr>
                      <a:r>
                        <a:rPr kumimoji="1" lang="en-US" altLang="ja-JP" sz="900" dirty="0">
                          <a:solidFill>
                            <a:schemeClr val="tx1"/>
                          </a:solidFill>
                          <a:latin typeface="BIZ UDPゴシック" panose="020B0400000000000000" pitchFamily="50" charset="-128"/>
                          <a:ea typeface="BIZ UDPゴシック" panose="020B0400000000000000" pitchFamily="50" charset="-128"/>
                        </a:rPr>
                        <a:t>  </a:t>
                      </a:r>
                      <a:r>
                        <a:rPr kumimoji="1" lang="en-US" altLang="ja-JP" sz="900" dirty="0" smtClean="0">
                          <a:solidFill>
                            <a:schemeClr val="tx1"/>
                          </a:solidFill>
                          <a:latin typeface="BIZ UDPゴシック" panose="020B0400000000000000" pitchFamily="50" charset="-128"/>
                          <a:ea typeface="BIZ UDPゴシック" panose="020B0400000000000000" pitchFamily="50" charset="-128"/>
                        </a:rPr>
                        <a:t>39</a:t>
                      </a:r>
                      <a:endParaRPr kumimoji="1" lang="ja-JP" altLang="en-US" sz="900" dirty="0">
                        <a:solidFill>
                          <a:schemeClr val="tx1"/>
                        </a:solidFill>
                        <a:latin typeface="BIZ UDPゴシック" panose="020B0400000000000000" pitchFamily="50" charset="-128"/>
                        <a:ea typeface="BIZ UDPゴシック" panose="020B0400000000000000" pitchFamily="50" charset="-128"/>
                      </a:endParaRPr>
                    </a:p>
                  </a:txBody>
                  <a:tcPr marT="36000" marB="36000">
                    <a:lnL w="12700" cap="flat" cmpd="sng" algn="ctr">
                      <a:solidFill>
                        <a:schemeClr val="tx1"/>
                      </a:solidFill>
                      <a:prstDash val="solid"/>
                      <a:round/>
                      <a:headEnd type="none" w="med" len="med"/>
                      <a:tailEnd type="none" w="med" len="med"/>
                    </a:lnL>
                    <a:lnT w="12700" cap="flat" cmpd="sng" algn="ctr">
                      <a:solidFill>
                        <a:schemeClr val="tx1"/>
                      </a:solidFill>
                      <a:prstDash val="dash"/>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128740">
                <a:tc vMerge="1">
                  <a:txBody>
                    <a:bodyPr/>
                    <a:lstStyle/>
                    <a:p>
                      <a:endParaRPr kumimoji="1" lang="ja-JP" altLang="en-US" sz="1200" dirty="0">
                        <a:latin typeface="Meiryo UI" panose="020B0604030504040204" pitchFamily="50" charset="-128"/>
                        <a:ea typeface="Meiryo UI" panose="020B0604030504040204" pitchFamily="50" charset="-128"/>
                      </a:endParaRPr>
                    </a:p>
                  </a:txBody>
                  <a:tcPr/>
                </a:tc>
                <a:tc>
                  <a:txBody>
                    <a:bodyPr/>
                    <a:lstStyle/>
                    <a:p>
                      <a:pPr algn="ctr">
                        <a:lnSpc>
                          <a:spcPts val="900"/>
                        </a:lnSpc>
                      </a:pPr>
                      <a:r>
                        <a:rPr kumimoji="1" lang="ja-JP" altLang="en-US" sz="900" b="1" dirty="0">
                          <a:solidFill>
                            <a:schemeClr val="tx1"/>
                          </a:solidFill>
                          <a:latin typeface="BIZ UDPゴシック" panose="020B0400000000000000" pitchFamily="50" charset="-128"/>
                          <a:ea typeface="BIZ UDPゴシック" panose="020B0400000000000000" pitchFamily="50" charset="-128"/>
                        </a:rPr>
                        <a:t>合　計</a:t>
                      </a:r>
                    </a:p>
                  </a:txBody>
                  <a:tcPr marT="36000" marB="3600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r">
                        <a:lnSpc>
                          <a:spcPts val="900"/>
                        </a:lnSpc>
                      </a:pPr>
                      <a:r>
                        <a:rPr kumimoji="1" lang="en-US" altLang="ja-JP" sz="900" b="1" dirty="0" smtClean="0">
                          <a:solidFill>
                            <a:schemeClr val="tx1"/>
                          </a:solidFill>
                          <a:latin typeface="BIZ UDPゴシック" panose="020B0400000000000000" pitchFamily="50" charset="-128"/>
                          <a:ea typeface="BIZ UDPゴシック" panose="020B0400000000000000" pitchFamily="50" charset="-128"/>
                        </a:rPr>
                        <a:t>58</a:t>
                      </a:r>
                      <a:endParaRPr kumimoji="1" lang="ja-JP" altLang="en-US" sz="900" b="1" dirty="0">
                        <a:solidFill>
                          <a:schemeClr val="tx1"/>
                        </a:solidFill>
                        <a:latin typeface="BIZ UDPゴシック" panose="020B0400000000000000" pitchFamily="50" charset="-128"/>
                        <a:ea typeface="BIZ UDPゴシック" panose="020B0400000000000000" pitchFamily="50" charset="-128"/>
                      </a:endParaRPr>
                    </a:p>
                  </a:txBody>
                  <a:tcPr marT="36000" marB="3600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a:lnSpc>
                          <a:spcPts val="900"/>
                        </a:lnSpc>
                      </a:pPr>
                      <a:r>
                        <a:rPr kumimoji="1" lang="ja-JP" altLang="en-US" sz="900" b="1" dirty="0">
                          <a:solidFill>
                            <a:schemeClr val="tx1"/>
                          </a:solidFill>
                          <a:latin typeface="BIZ UDPゴシック" panose="020B0400000000000000" pitchFamily="50" charset="-128"/>
                          <a:ea typeface="BIZ UDPゴシック" panose="020B0400000000000000" pitchFamily="50" charset="-128"/>
                        </a:rPr>
                        <a:t>合　計</a:t>
                      </a:r>
                    </a:p>
                  </a:txBody>
                  <a:tcPr marT="36000" marB="3600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r">
                        <a:lnSpc>
                          <a:spcPts val="900"/>
                        </a:lnSpc>
                      </a:pPr>
                      <a:r>
                        <a:rPr kumimoji="1" lang="en-US" altLang="ja-JP" sz="900" b="1" dirty="0" smtClean="0">
                          <a:solidFill>
                            <a:schemeClr val="tx1"/>
                          </a:solidFill>
                          <a:latin typeface="BIZ UDPゴシック" panose="020B0400000000000000" pitchFamily="50" charset="-128"/>
                          <a:ea typeface="BIZ UDPゴシック" panose="020B0400000000000000" pitchFamily="50" charset="-128"/>
                        </a:rPr>
                        <a:t>341</a:t>
                      </a:r>
                      <a:endParaRPr kumimoji="1" lang="ja-JP" altLang="en-US" sz="900" b="1" dirty="0">
                        <a:solidFill>
                          <a:schemeClr val="tx1"/>
                        </a:solidFill>
                        <a:latin typeface="BIZ UDPゴシック" panose="020B0400000000000000" pitchFamily="50" charset="-128"/>
                        <a:ea typeface="BIZ UDPゴシック" panose="020B0400000000000000" pitchFamily="50" charset="-128"/>
                      </a:endParaRPr>
                    </a:p>
                  </a:txBody>
                  <a:tcPr marT="36000" marB="3600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7"/>
                  </a:ext>
                </a:extLst>
              </a:tr>
            </a:tbl>
          </a:graphicData>
        </a:graphic>
      </p:graphicFrame>
      <p:sp>
        <p:nvSpPr>
          <p:cNvPr id="37" name="テキスト ボックス 36"/>
          <p:cNvSpPr txBox="1"/>
          <p:nvPr/>
        </p:nvSpPr>
        <p:spPr>
          <a:xfrm>
            <a:off x="6146323" y="1872298"/>
            <a:ext cx="748923"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5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ja-JP" altLang="en-US" sz="105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大阪府</a:t>
            </a:r>
            <a:r>
              <a:rPr kumimoji="1" lang="en-US" altLang="ja-JP" sz="105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endParaRPr kumimoji="1" lang="ja-JP" altLang="en-US" sz="105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38" name="テキスト ボックス 37"/>
          <p:cNvSpPr txBox="1"/>
          <p:nvPr/>
        </p:nvSpPr>
        <p:spPr>
          <a:xfrm>
            <a:off x="7822736" y="1874530"/>
            <a:ext cx="748923"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5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ja-JP" altLang="en-US" sz="105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大阪市</a:t>
            </a:r>
            <a:r>
              <a:rPr kumimoji="1" lang="en-US" altLang="ja-JP" sz="105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endParaRPr kumimoji="1" lang="ja-JP" altLang="en-US" sz="105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2" name="正方形/長方形 1"/>
          <p:cNvSpPr/>
          <p:nvPr/>
        </p:nvSpPr>
        <p:spPr>
          <a:xfrm>
            <a:off x="5708947" y="3911066"/>
            <a:ext cx="3456000" cy="432000"/>
          </a:xfrm>
          <a:prstGeom prst="rect">
            <a:avLst/>
          </a:prstGeom>
        </p:spPr>
        <p:txBody>
          <a:bodyPr wrap="square" lIns="36000" tIns="36000" rIns="36000" bIns="7200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■府中央卸売市場の指定管理者制度導入</a:t>
            </a:r>
            <a:r>
              <a:rPr kumimoji="1" lang="ja-JP" altLang="en-US" sz="11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は市場で</a:t>
            </a:r>
            <a:endParaRPr kumimoji="1" lang="en-US" altLang="ja-JP" sz="11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b="1" dirty="0">
                <a:solidFill>
                  <a:prstClr val="black"/>
                </a:solidFill>
                <a:latin typeface="BIZ UDPゴシック" panose="020B0400000000000000" pitchFamily="50" charset="-128"/>
                <a:ea typeface="BIZ UDPゴシック" panose="020B0400000000000000" pitchFamily="50" charset="-128"/>
              </a:rPr>
              <a:t>　</a:t>
            </a:r>
            <a:r>
              <a:rPr lang="ja-JP" altLang="en-US" sz="1100" b="1" dirty="0" smtClean="0">
                <a:solidFill>
                  <a:prstClr val="black"/>
                </a:solidFill>
                <a:latin typeface="BIZ UDPゴシック" panose="020B0400000000000000" pitchFamily="50" charset="-128"/>
                <a:ea typeface="BIZ UDPゴシック" panose="020B0400000000000000" pitchFamily="50" charset="-128"/>
              </a:rPr>
              <a:t> </a:t>
            </a:r>
            <a:r>
              <a:rPr kumimoji="1" lang="ja-JP" altLang="en-US" sz="11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は全国初。</a:t>
            </a:r>
            <a:endParaRPr kumimoji="1" lang="en-US" altLang="ja-JP" sz="11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27" name="正方形/長方形 26"/>
          <p:cNvSpPr/>
          <p:nvPr/>
        </p:nvSpPr>
        <p:spPr>
          <a:xfrm>
            <a:off x="5580390" y="4492328"/>
            <a:ext cx="3708097"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a:t>
            </a:r>
            <a:r>
              <a:rPr kumimoji="1" lang="ja-JP" altLang="en-US" sz="10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府及び市の</a:t>
            </a:r>
            <a:r>
              <a:rPr kumimoji="1" lang="ja-JP" altLang="en-US" sz="10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導入施設数は、</a:t>
            </a:r>
            <a:r>
              <a:rPr kumimoji="1" lang="ja-JP" altLang="en-US" sz="10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府営及び市営住宅</a:t>
            </a:r>
            <a:r>
              <a:rPr kumimoji="1" lang="ja-JP" altLang="en-US" sz="10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を除く</a:t>
            </a:r>
            <a:r>
              <a:rPr kumimoji="1" lang="ja-JP" altLang="en-US" sz="10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導入数。</a:t>
            </a:r>
            <a:endParaRPr kumimoji="1" lang="en-US" altLang="ja-JP" sz="10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endParaRPr>
          </a:p>
        </p:txBody>
      </p:sp>
      <p:sp>
        <p:nvSpPr>
          <p:cNvPr id="26" name="角丸四角形 25"/>
          <p:cNvSpPr/>
          <p:nvPr/>
        </p:nvSpPr>
        <p:spPr>
          <a:xfrm>
            <a:off x="144000" y="72000"/>
            <a:ext cx="8222064" cy="432000"/>
          </a:xfrm>
          <a:prstGeom prst="roundRect">
            <a:avLst/>
          </a:prstGeom>
          <a:solidFill>
            <a:schemeClr val="accent4">
              <a:lumMod val="60000"/>
              <a:lumOff val="40000"/>
            </a:schemeClr>
          </a:solidFill>
          <a:effectLst>
            <a:innerShdw blurRad="63500" dist="50800" dir="2700000">
              <a:prstClr val="black">
                <a:alpha val="50000"/>
              </a:prstClr>
            </a:innerShdw>
          </a:effectLst>
        </p:spPr>
        <p:style>
          <a:lnRef idx="3">
            <a:schemeClr val="lt1"/>
          </a:lnRef>
          <a:fillRef idx="1">
            <a:schemeClr val="accent4"/>
          </a:fillRef>
          <a:effectRef idx="1">
            <a:schemeClr val="accent4"/>
          </a:effectRef>
          <a:fontRef idx="minor">
            <a:schemeClr val="lt1"/>
          </a:fontRef>
        </p:style>
        <p:txBody>
          <a:bodyPr lIns="108000" tIns="36000" rIns="36000" bIns="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【HOW</a:t>
            </a:r>
            <a:r>
              <a:rPr kumimoji="1" lang="ja-JP" altLang="en-US" sz="18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２</a:t>
            </a:r>
            <a:r>
              <a:rPr kumimoji="0" lang="ja-JP" altLang="en-US" sz="1800" b="1" i="0" u="none" strike="noStrike" kern="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0" lang="ja-JP" altLang="en-US" sz="18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②</a:t>
            </a:r>
            <a:r>
              <a:rPr kumimoji="1" lang="en-US" altLang="ja-JP" sz="18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民間との協業多様化／指定</a:t>
            </a:r>
            <a:r>
              <a:rPr kumimoji="1" lang="ja-JP" altLang="en-US" sz="18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管理制度の活用・</a:t>
            </a:r>
            <a:r>
              <a:rPr kumimoji="1" lang="en-US" altLang="ja-JP" sz="18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PFI</a:t>
            </a:r>
            <a:r>
              <a:rPr kumimoji="1" lang="ja-JP" altLang="en-US" sz="18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の積極導入</a:t>
            </a:r>
            <a:endParaRPr kumimoji="1" lang="ja-JP" altLang="en-US" sz="1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20" name="角丸四角形 19"/>
          <p:cNvSpPr/>
          <p:nvPr/>
        </p:nvSpPr>
        <p:spPr>
          <a:xfrm>
            <a:off x="132520" y="4814374"/>
            <a:ext cx="8846460" cy="254498"/>
          </a:xfrm>
          <a:prstGeom prst="round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ts val="14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rPr>
              <a:t>PFI</a:t>
            </a:r>
            <a:r>
              <a:rPr kumimoji="1" lang="ja-JP" altLang="en-US" sz="1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rPr>
              <a:t>の積極導入</a:t>
            </a:r>
          </a:p>
        </p:txBody>
      </p:sp>
      <p:graphicFrame>
        <p:nvGraphicFramePr>
          <p:cNvPr id="21" name="表 20"/>
          <p:cNvGraphicFramePr>
            <a:graphicFrameLocks noGrp="1"/>
          </p:cNvGraphicFramePr>
          <p:nvPr>
            <p:extLst/>
          </p:nvPr>
        </p:nvGraphicFramePr>
        <p:xfrm>
          <a:off x="152855" y="5176901"/>
          <a:ext cx="5497363" cy="1444879"/>
        </p:xfrm>
        <a:graphic>
          <a:graphicData uri="http://schemas.openxmlformats.org/drawingml/2006/table">
            <a:tbl>
              <a:tblPr firstRow="1" bandRow="1">
                <a:tableStyleId>{5940675A-B579-460E-94D1-54222C63F5DA}</a:tableStyleId>
              </a:tblPr>
              <a:tblGrid>
                <a:gridCol w="561520">
                  <a:extLst>
                    <a:ext uri="{9D8B030D-6E8A-4147-A177-3AD203B41FA5}">
                      <a16:colId xmlns:a16="http://schemas.microsoft.com/office/drawing/2014/main" val="20000"/>
                    </a:ext>
                  </a:extLst>
                </a:gridCol>
                <a:gridCol w="2362200">
                  <a:extLst>
                    <a:ext uri="{9D8B030D-6E8A-4147-A177-3AD203B41FA5}">
                      <a16:colId xmlns:a16="http://schemas.microsoft.com/office/drawing/2014/main" val="20001"/>
                    </a:ext>
                  </a:extLst>
                </a:gridCol>
                <a:gridCol w="2573643">
                  <a:extLst>
                    <a:ext uri="{9D8B030D-6E8A-4147-A177-3AD203B41FA5}">
                      <a16:colId xmlns:a16="http://schemas.microsoft.com/office/drawing/2014/main" val="20002"/>
                    </a:ext>
                  </a:extLst>
                </a:gridCol>
              </a:tblGrid>
              <a:tr h="323876">
                <a:tc>
                  <a:txBody>
                    <a:bodyPr/>
                    <a:lstStyle/>
                    <a:p>
                      <a:endParaRPr kumimoji="1" lang="ja-JP" altLang="en-US" sz="1200" b="1" dirty="0">
                        <a:latin typeface="BIZ UDPゴシック" panose="020B0400000000000000" pitchFamily="50" charset="-128"/>
                        <a:ea typeface="BIZ UDPゴシック" panose="020B0400000000000000" pitchFamily="50" charset="-128"/>
                      </a:endParaRPr>
                    </a:p>
                  </a:txBody>
                  <a:tcPr>
                    <a:solidFill>
                      <a:schemeClr val="accent1">
                        <a:lumMod val="20000"/>
                        <a:lumOff val="80000"/>
                      </a:schemeClr>
                    </a:solidFill>
                  </a:tcPr>
                </a:tc>
                <a:tc>
                  <a:txBody>
                    <a:bodyPr/>
                    <a:lstStyle/>
                    <a:p>
                      <a:pPr algn="ctr"/>
                      <a:r>
                        <a:rPr kumimoji="1" lang="ja-JP" altLang="en-US" sz="1050" b="1" dirty="0">
                          <a:solidFill>
                            <a:schemeClr val="tx1"/>
                          </a:solidFill>
                          <a:latin typeface="BIZ UDPゴシック" panose="020B0400000000000000" pitchFamily="50" charset="-128"/>
                          <a:ea typeface="BIZ UDPゴシック" panose="020B0400000000000000" pitchFamily="50" charset="-128"/>
                        </a:rPr>
                        <a:t>大阪府</a:t>
                      </a:r>
                    </a:p>
                  </a:txBody>
                  <a:tcPr anchor="ctr">
                    <a:solidFill>
                      <a:schemeClr val="accent1">
                        <a:lumMod val="20000"/>
                        <a:lumOff val="80000"/>
                      </a:schemeClr>
                    </a:solidFill>
                  </a:tcPr>
                </a:tc>
                <a:tc>
                  <a:txBody>
                    <a:bodyPr/>
                    <a:lstStyle/>
                    <a:p>
                      <a:pPr algn="ctr"/>
                      <a:r>
                        <a:rPr kumimoji="1" lang="ja-JP" altLang="en-US" sz="1050" b="1" dirty="0">
                          <a:solidFill>
                            <a:schemeClr val="tx1"/>
                          </a:solidFill>
                          <a:latin typeface="BIZ UDPゴシック" panose="020B0400000000000000" pitchFamily="50" charset="-128"/>
                          <a:ea typeface="BIZ UDPゴシック" panose="020B0400000000000000" pitchFamily="50" charset="-128"/>
                        </a:rPr>
                        <a:t>大阪市</a:t>
                      </a:r>
                    </a:p>
                  </a:txBody>
                  <a:tcPr anchor="ctr">
                    <a:solidFill>
                      <a:schemeClr val="accent1">
                        <a:lumMod val="20000"/>
                        <a:lumOff val="80000"/>
                      </a:schemeClr>
                    </a:solidFill>
                  </a:tcPr>
                </a:tc>
                <a:extLst>
                  <a:ext uri="{0D108BD9-81ED-4DB2-BD59-A6C34878D82A}">
                    <a16:rowId xmlns:a16="http://schemas.microsoft.com/office/drawing/2014/main" val="10000"/>
                  </a:ext>
                </a:extLst>
              </a:tr>
              <a:tr h="663803">
                <a:tc>
                  <a:txBody>
                    <a:bodyPr/>
                    <a:lstStyle/>
                    <a:p>
                      <a:pPr algn="l"/>
                      <a:r>
                        <a:rPr kumimoji="1" lang="ja-JP" altLang="en-US" sz="1050" dirty="0" smtClean="0">
                          <a:latin typeface="BIZ UDPゴシック" panose="020B0400000000000000" pitchFamily="50" charset="-128"/>
                          <a:ea typeface="BIZ UDPゴシック" panose="020B0400000000000000" pitchFamily="50" charset="-128"/>
                        </a:rPr>
                        <a:t>取組</a:t>
                      </a:r>
                      <a:endParaRPr kumimoji="1" lang="en-US" altLang="ja-JP" sz="1050" dirty="0" smtClean="0">
                        <a:latin typeface="BIZ UDPゴシック" panose="020B0400000000000000" pitchFamily="50" charset="-128"/>
                        <a:ea typeface="BIZ UDPゴシック" panose="020B0400000000000000" pitchFamily="50" charset="-128"/>
                      </a:endParaRPr>
                    </a:p>
                    <a:p>
                      <a:pPr algn="l"/>
                      <a:r>
                        <a:rPr kumimoji="1" lang="ja-JP" altLang="en-US" sz="1050" dirty="0" smtClean="0">
                          <a:latin typeface="BIZ UDPゴシック" panose="020B0400000000000000" pitchFamily="50" charset="-128"/>
                          <a:ea typeface="BIZ UDPゴシック" panose="020B0400000000000000" pitchFamily="50" charset="-128"/>
                        </a:rPr>
                        <a:t>経過</a:t>
                      </a:r>
                      <a:endParaRPr kumimoji="1" lang="ja-JP" altLang="en-US" sz="1050" dirty="0">
                        <a:latin typeface="BIZ UDPゴシック" panose="020B0400000000000000" pitchFamily="50" charset="-128"/>
                        <a:ea typeface="BIZ UDPゴシック" panose="020B0400000000000000" pitchFamily="50" charset="-128"/>
                      </a:endParaRPr>
                    </a:p>
                  </a:txBody>
                  <a:tcPr anchor="ctr"/>
                </a:tc>
                <a:tc>
                  <a:txBody>
                    <a:bodyPr/>
                    <a:lstStyle/>
                    <a:p>
                      <a:pPr>
                        <a:lnSpc>
                          <a:spcPts val="1000"/>
                        </a:lnSpc>
                      </a:pPr>
                      <a:r>
                        <a:rPr kumimoji="1" lang="en-US" altLang="zh-TW" sz="800" dirty="0">
                          <a:solidFill>
                            <a:schemeClr val="tx1"/>
                          </a:solidFill>
                          <a:latin typeface="BIZ UDPゴシック" panose="020B0400000000000000" pitchFamily="50" charset="-128"/>
                          <a:ea typeface="BIZ UDPゴシック" panose="020B0400000000000000" pitchFamily="50" charset="-128"/>
                        </a:rPr>
                        <a:t>1999</a:t>
                      </a:r>
                      <a:r>
                        <a:rPr kumimoji="1" lang="ja-JP" altLang="en-US" sz="800" dirty="0">
                          <a:solidFill>
                            <a:schemeClr val="tx1"/>
                          </a:solidFill>
                          <a:latin typeface="BIZ UDPゴシック" panose="020B0400000000000000" pitchFamily="50" charset="-128"/>
                          <a:ea typeface="BIZ UDPゴシック" panose="020B0400000000000000" pitchFamily="50" charset="-128"/>
                        </a:rPr>
                        <a:t>年度　</a:t>
                      </a:r>
                      <a:r>
                        <a:rPr kumimoji="1" lang="en-US" altLang="zh-TW" sz="800" dirty="0">
                          <a:solidFill>
                            <a:schemeClr val="tx1"/>
                          </a:solidFill>
                          <a:latin typeface="BIZ UDPゴシック" panose="020B0400000000000000" pitchFamily="50" charset="-128"/>
                          <a:ea typeface="BIZ UDPゴシック" panose="020B0400000000000000" pitchFamily="50" charset="-128"/>
                        </a:rPr>
                        <a:t>PFI</a:t>
                      </a:r>
                      <a:r>
                        <a:rPr kumimoji="1" lang="zh-TW" altLang="en-US" sz="800" dirty="0">
                          <a:solidFill>
                            <a:schemeClr val="tx1"/>
                          </a:solidFill>
                          <a:latin typeface="BIZ UDPゴシック" panose="020B0400000000000000" pitchFamily="50" charset="-128"/>
                          <a:ea typeface="BIZ UDPゴシック" panose="020B0400000000000000" pitchFamily="50" charset="-128"/>
                        </a:rPr>
                        <a:t>検討委員会設置</a:t>
                      </a:r>
                    </a:p>
                    <a:p>
                      <a:pPr marL="0" marR="0" lvl="0" indent="0" algn="l" defTabSz="914400" rtl="0" eaLnBrk="1" fontAlgn="auto" latinLnBrk="0" hangingPunct="1">
                        <a:lnSpc>
                          <a:spcPts val="1000"/>
                        </a:lnSpc>
                        <a:spcBef>
                          <a:spcPts val="0"/>
                        </a:spcBef>
                        <a:spcAft>
                          <a:spcPts val="0"/>
                        </a:spcAft>
                        <a:buClrTx/>
                        <a:buSzTx/>
                        <a:buFontTx/>
                        <a:buNone/>
                        <a:tabLst/>
                        <a:defRPr/>
                      </a:pPr>
                      <a:r>
                        <a:rPr kumimoji="1" lang="en-US" altLang="zh-TW" sz="800" dirty="0">
                          <a:solidFill>
                            <a:schemeClr val="tx1"/>
                          </a:solidFill>
                          <a:latin typeface="BIZ UDPゴシック" panose="020B0400000000000000" pitchFamily="50" charset="-128"/>
                          <a:ea typeface="BIZ UDPゴシック" panose="020B0400000000000000" pitchFamily="50" charset="-128"/>
                        </a:rPr>
                        <a:t>200</a:t>
                      </a:r>
                      <a:r>
                        <a:rPr kumimoji="1" lang="en-US" altLang="ja-JP" sz="800" dirty="0">
                          <a:solidFill>
                            <a:schemeClr val="tx1"/>
                          </a:solidFill>
                          <a:latin typeface="BIZ UDPゴシック" panose="020B0400000000000000" pitchFamily="50" charset="-128"/>
                          <a:ea typeface="BIZ UDPゴシック" panose="020B0400000000000000" pitchFamily="50" charset="-128"/>
                        </a:rPr>
                        <a:t>1</a:t>
                      </a:r>
                      <a:r>
                        <a:rPr kumimoji="1" lang="ja-JP" altLang="en-US" sz="800" dirty="0">
                          <a:solidFill>
                            <a:schemeClr val="tx1"/>
                          </a:solidFill>
                          <a:latin typeface="BIZ UDPゴシック" panose="020B0400000000000000" pitchFamily="50" charset="-128"/>
                          <a:ea typeface="BIZ UDPゴシック" panose="020B0400000000000000" pitchFamily="50" charset="-128"/>
                        </a:rPr>
                        <a:t>年度</a:t>
                      </a:r>
                      <a:r>
                        <a:rPr kumimoji="1" lang="zh-TW" altLang="en-US" sz="800" dirty="0">
                          <a:solidFill>
                            <a:schemeClr val="tx1"/>
                          </a:solidFill>
                          <a:latin typeface="BIZ UDPゴシック" panose="020B0400000000000000" pitchFamily="50" charset="-128"/>
                          <a:ea typeface="BIZ UDPゴシック" panose="020B0400000000000000" pitchFamily="50" charset="-128"/>
                        </a:rPr>
                        <a:t>　</a:t>
                      </a:r>
                      <a:r>
                        <a:rPr kumimoji="1" lang="en-US" altLang="zh-TW" sz="800" dirty="0">
                          <a:solidFill>
                            <a:schemeClr val="tx1"/>
                          </a:solidFill>
                          <a:latin typeface="BIZ UDPゴシック" panose="020B0400000000000000" pitchFamily="50" charset="-128"/>
                          <a:ea typeface="BIZ UDPゴシック" panose="020B0400000000000000" pitchFamily="50" charset="-128"/>
                        </a:rPr>
                        <a:t>PFI</a:t>
                      </a:r>
                      <a:r>
                        <a:rPr kumimoji="1" lang="zh-TW" altLang="en-US" sz="800" dirty="0">
                          <a:solidFill>
                            <a:schemeClr val="tx1"/>
                          </a:solidFill>
                          <a:latin typeface="BIZ UDPゴシック" panose="020B0400000000000000" pitchFamily="50" charset="-128"/>
                          <a:ea typeface="BIZ UDPゴシック" panose="020B0400000000000000" pitchFamily="50" charset="-128"/>
                        </a:rPr>
                        <a:t>検討指針策定</a:t>
                      </a:r>
                    </a:p>
                    <a:p>
                      <a:pPr>
                        <a:lnSpc>
                          <a:spcPts val="1000"/>
                        </a:lnSpc>
                      </a:pPr>
                      <a:r>
                        <a:rPr kumimoji="1" lang="en-US" altLang="zh-TW" sz="800" dirty="0">
                          <a:solidFill>
                            <a:schemeClr val="tx1"/>
                          </a:solidFill>
                          <a:latin typeface="BIZ UDPゴシック" panose="020B0400000000000000" pitchFamily="50" charset="-128"/>
                          <a:ea typeface="BIZ UDPゴシック" panose="020B0400000000000000" pitchFamily="50" charset="-128"/>
                        </a:rPr>
                        <a:t>201</a:t>
                      </a:r>
                      <a:r>
                        <a:rPr kumimoji="1" lang="en-US" altLang="ja-JP" sz="800" dirty="0">
                          <a:solidFill>
                            <a:schemeClr val="tx1"/>
                          </a:solidFill>
                          <a:latin typeface="BIZ UDPゴシック" panose="020B0400000000000000" pitchFamily="50" charset="-128"/>
                          <a:ea typeface="BIZ UDPゴシック" panose="020B0400000000000000" pitchFamily="50" charset="-128"/>
                        </a:rPr>
                        <a:t>6</a:t>
                      </a:r>
                      <a:r>
                        <a:rPr kumimoji="1" lang="ja-JP" altLang="en-US" sz="800" dirty="0">
                          <a:solidFill>
                            <a:schemeClr val="tx1"/>
                          </a:solidFill>
                          <a:latin typeface="BIZ UDPゴシック" panose="020B0400000000000000" pitchFamily="50" charset="-128"/>
                          <a:ea typeface="BIZ UDPゴシック" panose="020B0400000000000000" pitchFamily="50" charset="-128"/>
                        </a:rPr>
                        <a:t>年度</a:t>
                      </a:r>
                      <a:r>
                        <a:rPr kumimoji="1" lang="zh-TW" altLang="en-US" sz="800" dirty="0">
                          <a:solidFill>
                            <a:schemeClr val="tx1"/>
                          </a:solidFill>
                          <a:latin typeface="BIZ UDPゴシック" panose="020B0400000000000000" pitchFamily="50" charset="-128"/>
                          <a:ea typeface="BIZ UDPゴシック" panose="020B0400000000000000" pitchFamily="50" charset="-128"/>
                        </a:rPr>
                        <a:t>　「</a:t>
                      </a:r>
                      <a:r>
                        <a:rPr kumimoji="1" lang="en-US" altLang="zh-TW" sz="800" dirty="0">
                          <a:solidFill>
                            <a:schemeClr val="tx1"/>
                          </a:solidFill>
                          <a:latin typeface="BIZ UDPゴシック" panose="020B0400000000000000" pitchFamily="50" charset="-128"/>
                          <a:ea typeface="BIZ UDPゴシック" panose="020B0400000000000000" pitchFamily="50" charset="-128"/>
                        </a:rPr>
                        <a:t>PFI/PPP</a:t>
                      </a:r>
                      <a:r>
                        <a:rPr kumimoji="1" lang="zh-TW" altLang="en-US" sz="800" dirty="0">
                          <a:solidFill>
                            <a:schemeClr val="tx1"/>
                          </a:solidFill>
                          <a:latin typeface="BIZ UDPゴシック" panose="020B0400000000000000" pitchFamily="50" charset="-128"/>
                          <a:ea typeface="BIZ UDPゴシック" panose="020B0400000000000000" pitchFamily="50" charset="-128"/>
                        </a:rPr>
                        <a:t>優先検討</a:t>
                      </a:r>
                      <a:r>
                        <a:rPr kumimoji="1" lang="zh-TW" altLang="en-US" sz="800" dirty="0" smtClean="0">
                          <a:solidFill>
                            <a:schemeClr val="tx1"/>
                          </a:solidFill>
                          <a:latin typeface="BIZ UDPゴシック" panose="020B0400000000000000" pitchFamily="50" charset="-128"/>
                          <a:ea typeface="BIZ UDPゴシック" panose="020B0400000000000000" pitchFamily="50" charset="-128"/>
                        </a:rPr>
                        <a:t>規程</a:t>
                      </a:r>
                      <a:r>
                        <a:rPr kumimoji="1" lang="zh-TW" altLang="en-US" sz="800" dirty="0">
                          <a:solidFill>
                            <a:schemeClr val="tx1"/>
                          </a:solidFill>
                          <a:latin typeface="BIZ UDPゴシック" panose="020B0400000000000000" pitchFamily="50" charset="-128"/>
                          <a:ea typeface="BIZ UDPゴシック" panose="020B0400000000000000" pitchFamily="50" charset="-128"/>
                        </a:rPr>
                        <a:t>」策定</a:t>
                      </a:r>
                    </a:p>
                  </a:txBody>
                  <a:tcPr anchor="ctr"/>
                </a:tc>
                <a:tc>
                  <a:txBody>
                    <a:bodyPr/>
                    <a:lstStyle/>
                    <a:p>
                      <a:pPr>
                        <a:lnSpc>
                          <a:spcPts val="1000"/>
                        </a:lnSpc>
                      </a:pPr>
                      <a:r>
                        <a:rPr kumimoji="1" lang="en-US" altLang="ja-JP" sz="800" dirty="0">
                          <a:solidFill>
                            <a:schemeClr val="tx1"/>
                          </a:solidFill>
                          <a:latin typeface="BIZ UDPゴシック" panose="020B0400000000000000" pitchFamily="50" charset="-128"/>
                          <a:ea typeface="BIZ UDPゴシック" panose="020B0400000000000000" pitchFamily="50" charset="-128"/>
                        </a:rPr>
                        <a:t>2015</a:t>
                      </a:r>
                      <a:r>
                        <a:rPr kumimoji="1" lang="ja-JP" altLang="en-US" sz="800" dirty="0">
                          <a:solidFill>
                            <a:schemeClr val="tx1"/>
                          </a:solidFill>
                          <a:latin typeface="BIZ UDPゴシック" panose="020B0400000000000000" pitchFamily="50" charset="-128"/>
                          <a:ea typeface="BIZ UDPゴシック" panose="020B0400000000000000" pitchFamily="50" charset="-128"/>
                        </a:rPr>
                        <a:t>年度   </a:t>
                      </a:r>
                      <a:r>
                        <a:rPr kumimoji="1" lang="en-US" altLang="ja-JP" sz="800" dirty="0">
                          <a:solidFill>
                            <a:schemeClr val="tx1"/>
                          </a:solidFill>
                          <a:latin typeface="BIZ UDPゴシック" panose="020B0400000000000000" pitchFamily="50" charset="-128"/>
                          <a:ea typeface="BIZ UDPゴシック" panose="020B0400000000000000" pitchFamily="50" charset="-128"/>
                        </a:rPr>
                        <a:t>PFI</a:t>
                      </a:r>
                      <a:r>
                        <a:rPr kumimoji="1" lang="ja-JP" altLang="en-US" sz="800" dirty="0">
                          <a:solidFill>
                            <a:schemeClr val="tx1"/>
                          </a:solidFill>
                          <a:latin typeface="BIZ UDPゴシック" panose="020B0400000000000000" pitchFamily="50" charset="-128"/>
                          <a:ea typeface="BIZ UDPゴシック" panose="020B0400000000000000" pitchFamily="50" charset="-128"/>
                        </a:rPr>
                        <a:t>担当を設置</a:t>
                      </a:r>
                    </a:p>
                    <a:p>
                      <a:pPr>
                        <a:lnSpc>
                          <a:spcPts val="1000"/>
                        </a:lnSpc>
                      </a:pPr>
                      <a:r>
                        <a:rPr kumimoji="1" lang="en-US" altLang="ja-JP" sz="800" dirty="0">
                          <a:solidFill>
                            <a:schemeClr val="tx1"/>
                          </a:solidFill>
                          <a:latin typeface="BIZ UDPゴシック" panose="020B0400000000000000" pitchFamily="50" charset="-128"/>
                          <a:ea typeface="BIZ UDPゴシック" panose="020B0400000000000000" pitchFamily="50" charset="-128"/>
                        </a:rPr>
                        <a:t>2015</a:t>
                      </a:r>
                      <a:r>
                        <a:rPr kumimoji="1" lang="ja-JP" altLang="en-US" sz="800" dirty="0">
                          <a:solidFill>
                            <a:schemeClr val="tx1"/>
                          </a:solidFill>
                          <a:latin typeface="BIZ UDPゴシック" panose="020B0400000000000000" pitchFamily="50" charset="-128"/>
                          <a:ea typeface="BIZ UDPゴシック" panose="020B0400000000000000" pitchFamily="50" charset="-128"/>
                        </a:rPr>
                        <a:t>年度　 「</a:t>
                      </a:r>
                      <a:r>
                        <a:rPr kumimoji="1" lang="en-US" altLang="ja-JP" sz="800" dirty="0">
                          <a:solidFill>
                            <a:schemeClr val="tx1"/>
                          </a:solidFill>
                          <a:latin typeface="BIZ UDPゴシック" panose="020B0400000000000000" pitchFamily="50" charset="-128"/>
                          <a:ea typeface="BIZ UDPゴシック" panose="020B0400000000000000" pitchFamily="50" charset="-128"/>
                        </a:rPr>
                        <a:t>PFI</a:t>
                      </a:r>
                      <a:r>
                        <a:rPr kumimoji="1" lang="ja-JP" altLang="en-US" sz="800" dirty="0">
                          <a:solidFill>
                            <a:schemeClr val="tx1"/>
                          </a:solidFill>
                          <a:latin typeface="BIZ UDPゴシック" panose="020B0400000000000000" pitchFamily="50" charset="-128"/>
                          <a:ea typeface="BIZ UDPゴシック" panose="020B0400000000000000" pitchFamily="50" charset="-128"/>
                        </a:rPr>
                        <a:t>ガイドライン」策定</a:t>
                      </a:r>
                    </a:p>
                    <a:p>
                      <a:pPr>
                        <a:lnSpc>
                          <a:spcPts val="1000"/>
                        </a:lnSpc>
                      </a:pPr>
                      <a:r>
                        <a:rPr kumimoji="1" lang="en-US" altLang="ja-JP" sz="800" dirty="0">
                          <a:solidFill>
                            <a:schemeClr val="tx1"/>
                          </a:solidFill>
                          <a:latin typeface="BIZ UDPゴシック" panose="020B0400000000000000" pitchFamily="50" charset="-128"/>
                          <a:ea typeface="BIZ UDPゴシック" panose="020B0400000000000000" pitchFamily="50" charset="-128"/>
                        </a:rPr>
                        <a:t>2016</a:t>
                      </a:r>
                      <a:r>
                        <a:rPr kumimoji="1" lang="ja-JP" altLang="en-US" sz="800" dirty="0">
                          <a:solidFill>
                            <a:schemeClr val="tx1"/>
                          </a:solidFill>
                          <a:latin typeface="BIZ UDPゴシック" panose="020B0400000000000000" pitchFamily="50" charset="-128"/>
                          <a:ea typeface="BIZ UDPゴシック" panose="020B0400000000000000" pitchFamily="50" charset="-128"/>
                        </a:rPr>
                        <a:t>年度 　「</a:t>
                      </a:r>
                      <a:r>
                        <a:rPr kumimoji="1" lang="en-US" altLang="ja-JP" sz="800" dirty="0">
                          <a:solidFill>
                            <a:schemeClr val="tx1"/>
                          </a:solidFill>
                          <a:latin typeface="BIZ UDPゴシック" panose="020B0400000000000000" pitchFamily="50" charset="-128"/>
                          <a:ea typeface="BIZ UDPゴシック" panose="020B0400000000000000" pitchFamily="50" charset="-128"/>
                        </a:rPr>
                        <a:t>PPP/PFI</a:t>
                      </a:r>
                      <a:r>
                        <a:rPr kumimoji="1" lang="ja-JP" altLang="en-US" sz="800" dirty="0">
                          <a:solidFill>
                            <a:schemeClr val="tx1"/>
                          </a:solidFill>
                          <a:latin typeface="BIZ UDPゴシック" panose="020B0400000000000000" pitchFamily="50" charset="-128"/>
                          <a:ea typeface="BIZ UDPゴシック" panose="020B0400000000000000" pitchFamily="50" charset="-128"/>
                        </a:rPr>
                        <a:t>手法導入</a:t>
                      </a:r>
                      <a:r>
                        <a:rPr kumimoji="1" lang="ja-JP" altLang="en-US" sz="800" dirty="0" smtClean="0">
                          <a:solidFill>
                            <a:schemeClr val="tx1"/>
                          </a:solidFill>
                          <a:latin typeface="BIZ UDPゴシック" panose="020B0400000000000000" pitchFamily="50" charset="-128"/>
                          <a:ea typeface="BIZ UDPゴシック" panose="020B0400000000000000" pitchFamily="50" charset="-128"/>
                        </a:rPr>
                        <a:t>優先的検討規</a:t>
                      </a:r>
                      <a:endParaRPr kumimoji="1" lang="en-US" altLang="ja-JP" sz="800" dirty="0" smtClean="0">
                        <a:solidFill>
                          <a:schemeClr val="tx1"/>
                        </a:solidFill>
                        <a:latin typeface="BIZ UDPゴシック" panose="020B0400000000000000" pitchFamily="50" charset="-128"/>
                        <a:ea typeface="BIZ UDPゴシック" panose="020B0400000000000000" pitchFamily="50" charset="-128"/>
                      </a:endParaRPr>
                    </a:p>
                    <a:p>
                      <a:pPr>
                        <a:lnSpc>
                          <a:spcPts val="1000"/>
                        </a:lnSpc>
                      </a:pPr>
                      <a:r>
                        <a:rPr kumimoji="1" lang="ja-JP" altLang="en-US" sz="800" dirty="0" smtClean="0">
                          <a:solidFill>
                            <a:schemeClr val="tx1"/>
                          </a:solidFill>
                          <a:latin typeface="BIZ UDPゴシック" panose="020B0400000000000000" pitchFamily="50" charset="-128"/>
                          <a:ea typeface="BIZ UDPゴシック" panose="020B0400000000000000" pitchFamily="50" charset="-128"/>
                        </a:rPr>
                        <a:t>　　　　　　　　程</a:t>
                      </a:r>
                      <a:r>
                        <a:rPr kumimoji="1" lang="ja-JP" altLang="en-US" sz="800" dirty="0">
                          <a:solidFill>
                            <a:schemeClr val="tx1"/>
                          </a:solidFill>
                          <a:latin typeface="BIZ UDPゴシック" panose="020B0400000000000000" pitchFamily="50" charset="-128"/>
                          <a:ea typeface="BIZ UDPゴシック" panose="020B0400000000000000" pitchFamily="50" charset="-128"/>
                        </a:rPr>
                        <a:t>」策定</a:t>
                      </a:r>
                    </a:p>
                  </a:txBody>
                  <a:tcPr anchor="ctr"/>
                </a:tc>
                <a:extLst>
                  <a:ext uri="{0D108BD9-81ED-4DB2-BD59-A6C34878D82A}">
                    <a16:rowId xmlns:a16="http://schemas.microsoft.com/office/drawing/2014/main" val="10001"/>
                  </a:ext>
                </a:extLst>
              </a:tr>
              <a:tr h="457200">
                <a:tc>
                  <a:txBody>
                    <a:bodyPr/>
                    <a:lstStyle/>
                    <a:p>
                      <a:pPr algn="l"/>
                      <a:r>
                        <a:rPr kumimoji="1" lang="ja-JP" altLang="en-US" sz="1050" dirty="0" smtClean="0">
                          <a:latin typeface="BIZ UDPゴシック" panose="020B0400000000000000" pitchFamily="50" charset="-128"/>
                          <a:ea typeface="BIZ UDPゴシック" panose="020B0400000000000000" pitchFamily="50" charset="-128"/>
                        </a:rPr>
                        <a:t>事業</a:t>
                      </a:r>
                      <a:endParaRPr kumimoji="1" lang="en-US" altLang="ja-JP" sz="1050" dirty="0" smtClean="0">
                        <a:latin typeface="BIZ UDPゴシック" panose="020B0400000000000000" pitchFamily="50" charset="-128"/>
                        <a:ea typeface="BIZ UDPゴシック" panose="020B0400000000000000" pitchFamily="50" charset="-128"/>
                      </a:endParaRPr>
                    </a:p>
                    <a:p>
                      <a:pPr algn="l"/>
                      <a:r>
                        <a:rPr kumimoji="1" lang="ja-JP" altLang="en-US" sz="1050" dirty="0" smtClean="0">
                          <a:latin typeface="BIZ UDPゴシック" panose="020B0400000000000000" pitchFamily="50" charset="-128"/>
                          <a:ea typeface="BIZ UDPゴシック" panose="020B0400000000000000" pitchFamily="50" charset="-128"/>
                        </a:rPr>
                        <a:t>実績</a:t>
                      </a:r>
                      <a:endParaRPr kumimoji="1" lang="ja-JP" altLang="en-US" sz="1050" dirty="0">
                        <a:latin typeface="BIZ UDPゴシック" panose="020B0400000000000000" pitchFamily="50" charset="-128"/>
                        <a:ea typeface="BIZ UDPゴシック" panose="020B0400000000000000" pitchFamily="50" charset="-128"/>
                      </a:endParaRPr>
                    </a:p>
                  </a:txBody>
                  <a:tcPr anchor="ctr"/>
                </a:tc>
                <a:tc>
                  <a:txBody>
                    <a:bodyPr/>
                    <a:lstStyle/>
                    <a:p>
                      <a:pPr>
                        <a:lnSpc>
                          <a:spcPts val="1000"/>
                        </a:lnSpc>
                      </a:pPr>
                      <a:r>
                        <a:rPr kumimoji="1" lang="ja-JP" altLang="en-US" sz="800" dirty="0">
                          <a:solidFill>
                            <a:schemeClr val="tx1"/>
                          </a:solidFill>
                          <a:latin typeface="BIZ UDPゴシック" panose="020B0400000000000000" pitchFamily="50" charset="-128"/>
                          <a:ea typeface="BIZ UDPゴシック" panose="020B0400000000000000" pitchFamily="50" charset="-128"/>
                        </a:rPr>
                        <a:t>府営住宅民活プロジェクト</a:t>
                      </a:r>
                      <a:r>
                        <a:rPr kumimoji="1" lang="ja-JP" altLang="en-US" sz="800" dirty="0" smtClean="0">
                          <a:solidFill>
                            <a:schemeClr val="tx1"/>
                          </a:solidFill>
                          <a:latin typeface="BIZ UDPゴシック" panose="020B0400000000000000" pitchFamily="50" charset="-128"/>
                          <a:ea typeface="BIZ UDPゴシック" panose="020B0400000000000000" pitchFamily="50" charset="-128"/>
                        </a:rPr>
                        <a:t>等</a:t>
                      </a:r>
                      <a:r>
                        <a:rPr kumimoji="1" lang="ja-JP" altLang="en-US" sz="800" baseline="0" dirty="0" smtClean="0">
                          <a:solidFill>
                            <a:schemeClr val="tx1"/>
                          </a:solidFill>
                          <a:latin typeface="BIZ UDPゴシック" panose="020B0400000000000000" pitchFamily="50" charset="-128"/>
                          <a:ea typeface="BIZ UDPゴシック" panose="020B0400000000000000" pitchFamily="50" charset="-128"/>
                        </a:rPr>
                        <a:t>　</a:t>
                      </a:r>
                      <a:r>
                        <a:rPr kumimoji="1" lang="ja-JP" altLang="en-US" sz="800" dirty="0" smtClean="0">
                          <a:solidFill>
                            <a:schemeClr val="tx1"/>
                          </a:solidFill>
                          <a:latin typeface="BIZ UDPゴシック" panose="020B0400000000000000" pitchFamily="50" charset="-128"/>
                          <a:ea typeface="BIZ UDPゴシック" panose="020B0400000000000000" pitchFamily="50" charset="-128"/>
                        </a:rPr>
                        <a:t>全</a:t>
                      </a:r>
                      <a:r>
                        <a:rPr kumimoji="1" lang="en-US" altLang="ja-JP" sz="800" dirty="0" smtClean="0">
                          <a:solidFill>
                            <a:schemeClr val="tx1"/>
                          </a:solidFill>
                          <a:latin typeface="BIZ UDPゴシック" panose="020B0400000000000000" pitchFamily="50" charset="-128"/>
                          <a:ea typeface="BIZ UDPゴシック" panose="020B0400000000000000" pitchFamily="50" charset="-128"/>
                        </a:rPr>
                        <a:t>24</a:t>
                      </a:r>
                      <a:r>
                        <a:rPr kumimoji="1" lang="ja-JP" altLang="en-US" sz="800" dirty="0" smtClean="0">
                          <a:solidFill>
                            <a:schemeClr val="tx1"/>
                          </a:solidFill>
                          <a:latin typeface="BIZ UDPゴシック" panose="020B0400000000000000" pitchFamily="50" charset="-128"/>
                          <a:ea typeface="BIZ UDPゴシック" panose="020B0400000000000000" pitchFamily="50" charset="-128"/>
                        </a:rPr>
                        <a:t>件</a:t>
                      </a:r>
                      <a:endParaRPr kumimoji="1" lang="ja-JP" altLang="en-US" sz="800" dirty="0">
                        <a:solidFill>
                          <a:schemeClr val="tx1"/>
                        </a:solidFill>
                        <a:latin typeface="BIZ UDPゴシック" panose="020B0400000000000000" pitchFamily="50" charset="-128"/>
                        <a:ea typeface="BIZ UDPゴシック" panose="020B0400000000000000" pitchFamily="50" charset="-128"/>
                      </a:endParaRPr>
                    </a:p>
                  </a:txBody>
                  <a:tcPr anchor="ctr"/>
                </a:tc>
                <a:tc>
                  <a:txBody>
                    <a:bodyPr/>
                    <a:lstStyle/>
                    <a:p>
                      <a:pPr algn="l">
                        <a:lnSpc>
                          <a:spcPts val="1000"/>
                        </a:lnSpc>
                      </a:pPr>
                      <a:r>
                        <a:rPr kumimoji="1" lang="ja-JP" altLang="en-US" sz="800" dirty="0">
                          <a:solidFill>
                            <a:schemeClr val="tx1"/>
                          </a:solidFill>
                          <a:latin typeface="BIZ UDPゴシック" panose="020B0400000000000000" pitchFamily="50" charset="-128"/>
                          <a:ea typeface="BIZ UDPゴシック" panose="020B0400000000000000" pitchFamily="50" charset="-128"/>
                        </a:rPr>
                        <a:t>下水処理場汚泥固形燃料化事業</a:t>
                      </a:r>
                      <a:r>
                        <a:rPr kumimoji="1" lang="ja-JP" altLang="en-US" sz="800" dirty="0" smtClean="0">
                          <a:solidFill>
                            <a:schemeClr val="tx1"/>
                          </a:solidFill>
                          <a:latin typeface="BIZ UDPゴシック" panose="020B0400000000000000" pitchFamily="50" charset="-128"/>
                          <a:ea typeface="BIZ UDPゴシック" panose="020B0400000000000000" pitchFamily="50" charset="-128"/>
                        </a:rPr>
                        <a:t>等</a:t>
                      </a:r>
                      <a:r>
                        <a:rPr kumimoji="1" lang="ja-JP" altLang="en-US" sz="800" dirty="0">
                          <a:solidFill>
                            <a:schemeClr val="tx1"/>
                          </a:solidFill>
                          <a:latin typeface="BIZ UDPゴシック" panose="020B0400000000000000" pitchFamily="50" charset="-128"/>
                          <a:ea typeface="BIZ UDPゴシック" panose="020B0400000000000000" pitchFamily="50" charset="-128"/>
                        </a:rPr>
                        <a:t>　</a:t>
                      </a:r>
                      <a:r>
                        <a:rPr kumimoji="1" lang="ja-JP" altLang="en-US" sz="800" dirty="0" smtClean="0">
                          <a:solidFill>
                            <a:schemeClr val="tx1"/>
                          </a:solidFill>
                          <a:latin typeface="BIZ UDPゴシック" panose="020B0400000000000000" pitchFamily="50" charset="-128"/>
                          <a:ea typeface="BIZ UDPゴシック" panose="020B0400000000000000" pitchFamily="50" charset="-128"/>
                        </a:rPr>
                        <a:t>全５件</a:t>
                      </a:r>
                      <a:endParaRPr kumimoji="1" lang="ja-JP" altLang="en-US" sz="800" dirty="0">
                        <a:solidFill>
                          <a:schemeClr val="tx1"/>
                        </a:solidFill>
                        <a:latin typeface="BIZ UDPゴシック" panose="020B0400000000000000" pitchFamily="50" charset="-128"/>
                        <a:ea typeface="BIZ UDPゴシック" panose="020B0400000000000000" pitchFamily="50" charset="-128"/>
                      </a:endParaRPr>
                    </a:p>
                  </a:txBody>
                  <a:tcPr anchor="ctr"/>
                </a:tc>
                <a:extLst>
                  <a:ext uri="{0D108BD9-81ED-4DB2-BD59-A6C34878D82A}">
                    <a16:rowId xmlns:a16="http://schemas.microsoft.com/office/drawing/2014/main" val="10002"/>
                  </a:ext>
                </a:extLst>
              </a:tr>
            </a:tbl>
          </a:graphicData>
        </a:graphic>
      </p:graphicFrame>
      <p:sp>
        <p:nvSpPr>
          <p:cNvPr id="24" name="テキスト ボックス 23"/>
          <p:cNvSpPr txBox="1"/>
          <p:nvPr/>
        </p:nvSpPr>
        <p:spPr>
          <a:xfrm>
            <a:off x="6077648" y="6502903"/>
            <a:ext cx="2305439"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出典：内閣府</a:t>
            </a:r>
            <a:r>
              <a:rPr kumimoji="1" lang="ja-JP" altLang="en-US"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en-US" altLang="ja-JP"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PFI</a:t>
            </a:r>
            <a:r>
              <a:rPr kumimoji="1" lang="ja-JP" altLang="en-US"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の現状に</a:t>
            </a:r>
            <a:r>
              <a:rPr kumimoji="1" lang="ja-JP" altLang="en-US" sz="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ついて　</a:t>
            </a:r>
            <a:r>
              <a:rPr kumimoji="1" lang="en-US" altLang="ja-JP" sz="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2022.10</a:t>
            </a:r>
            <a:r>
              <a:rPr kumimoji="1" lang="ja-JP" altLang="en-US" sz="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t>
            </a:r>
            <a:endParaRPr kumimoji="1" lang="ja-JP" altLang="en-US"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31" name="テキスト ボックス 30"/>
          <p:cNvSpPr txBox="1"/>
          <p:nvPr/>
        </p:nvSpPr>
        <p:spPr>
          <a:xfrm>
            <a:off x="6077648" y="6631604"/>
            <a:ext cx="2205292"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注　各都府県内の地方公共団体実施分</a:t>
            </a:r>
          </a:p>
        </p:txBody>
      </p:sp>
      <p:sp>
        <p:nvSpPr>
          <p:cNvPr id="32" name="テキスト ボックス 31"/>
          <p:cNvSpPr txBox="1"/>
          <p:nvPr/>
        </p:nvSpPr>
        <p:spPr>
          <a:xfrm>
            <a:off x="5645447" y="5047223"/>
            <a:ext cx="2720617"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ja-JP" altLang="en-US" sz="11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大阪は他都市に比べて実施件数が多い</a:t>
            </a:r>
          </a:p>
        </p:txBody>
      </p:sp>
      <p:sp>
        <p:nvSpPr>
          <p:cNvPr id="34" name="テキスト ボックス 33"/>
          <p:cNvSpPr txBox="1"/>
          <p:nvPr/>
        </p:nvSpPr>
        <p:spPr>
          <a:xfrm>
            <a:off x="5815915" y="5291370"/>
            <a:ext cx="389850"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（件）</a:t>
            </a:r>
          </a:p>
        </p:txBody>
      </p:sp>
      <p:sp>
        <p:nvSpPr>
          <p:cNvPr id="30" name="スライド番号プレースホルダー 3"/>
          <p:cNvSpPr txBox="1">
            <a:spLocks/>
          </p:cNvSpPr>
          <p:nvPr/>
        </p:nvSpPr>
        <p:spPr>
          <a:xfrm>
            <a:off x="8640000" y="6552000"/>
            <a:ext cx="432000" cy="288000"/>
          </a:xfrm>
          <a:prstGeom prst="rect">
            <a:avLst/>
          </a:prstGeom>
        </p:spPr>
        <p:txBody>
          <a:bodyPr vert="horz" lIns="36000" tIns="36000" rIns="36000" bIns="36000" rtlCol="0" anchor="ctr"/>
          <a:lstStyle>
            <a:defPPr>
              <a:defRPr lang="ja-JP"/>
            </a:defPPr>
            <a:lvl1pPr marL="0" algn="r" defTabSz="914400" rtl="0" eaLnBrk="1" latinLnBrk="0" hangingPunct="1">
              <a:defRPr kumimoji="1" sz="14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t>120</a:t>
            </a:r>
            <a:endParaRPr lang="ja-JP" altLang="en-US" dirty="0"/>
          </a:p>
        </p:txBody>
      </p:sp>
      <p:pic>
        <p:nvPicPr>
          <p:cNvPr id="7" name="図 6"/>
          <p:cNvPicPr>
            <a:picLocks noChangeAspect="1"/>
          </p:cNvPicPr>
          <p:nvPr/>
        </p:nvPicPr>
        <p:blipFill>
          <a:blip r:embed="rId2"/>
          <a:stretch>
            <a:fillRect/>
          </a:stretch>
        </p:blipFill>
        <p:spPr>
          <a:xfrm>
            <a:off x="5721647" y="2100615"/>
            <a:ext cx="1664174" cy="1718694"/>
          </a:xfrm>
          <a:prstGeom prst="rect">
            <a:avLst/>
          </a:prstGeom>
        </p:spPr>
      </p:pic>
      <p:sp>
        <p:nvSpPr>
          <p:cNvPr id="25" name="テキスト ボックス 24"/>
          <p:cNvSpPr txBox="1"/>
          <p:nvPr/>
        </p:nvSpPr>
        <p:spPr>
          <a:xfrm>
            <a:off x="5900101" y="2171160"/>
            <a:ext cx="492443"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外郭</a:t>
            </a:r>
          </a:p>
        </p:txBody>
      </p:sp>
      <p:pic>
        <p:nvPicPr>
          <p:cNvPr id="8" name="図 7"/>
          <p:cNvPicPr>
            <a:picLocks noChangeAspect="1"/>
          </p:cNvPicPr>
          <p:nvPr/>
        </p:nvPicPr>
        <p:blipFill>
          <a:blip r:embed="rId3"/>
          <a:stretch>
            <a:fillRect/>
          </a:stretch>
        </p:blipFill>
        <p:spPr>
          <a:xfrm>
            <a:off x="7457249" y="2096767"/>
            <a:ext cx="1689095" cy="1717401"/>
          </a:xfrm>
          <a:prstGeom prst="rect">
            <a:avLst/>
          </a:prstGeom>
        </p:spPr>
      </p:pic>
      <p:sp>
        <p:nvSpPr>
          <p:cNvPr id="15" name="テキスト ボックス 14"/>
          <p:cNvSpPr txBox="1"/>
          <p:nvPr/>
        </p:nvSpPr>
        <p:spPr>
          <a:xfrm>
            <a:off x="8450203" y="3242782"/>
            <a:ext cx="492443" cy="276999"/>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民間</a:t>
            </a:r>
          </a:p>
        </p:txBody>
      </p:sp>
      <p:sp>
        <p:nvSpPr>
          <p:cNvPr id="40" name="テキスト ボックス 39"/>
          <p:cNvSpPr txBox="1"/>
          <p:nvPr/>
        </p:nvSpPr>
        <p:spPr>
          <a:xfrm>
            <a:off x="7540975" y="2146792"/>
            <a:ext cx="492443"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外郭</a:t>
            </a:r>
          </a:p>
        </p:txBody>
      </p:sp>
      <p:sp>
        <p:nvSpPr>
          <p:cNvPr id="39" name="テキスト ボックス 38"/>
          <p:cNvSpPr txBox="1"/>
          <p:nvPr/>
        </p:nvSpPr>
        <p:spPr>
          <a:xfrm>
            <a:off x="6682871" y="3254987"/>
            <a:ext cx="492443" cy="276999"/>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民間</a:t>
            </a:r>
          </a:p>
        </p:txBody>
      </p:sp>
      <p:sp>
        <p:nvSpPr>
          <p:cNvPr id="28" name="正方形/長方形 27"/>
          <p:cNvSpPr/>
          <p:nvPr/>
        </p:nvSpPr>
        <p:spPr>
          <a:xfrm>
            <a:off x="7111611" y="3687534"/>
            <a:ext cx="614776" cy="28800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600" dirty="0" smtClean="0"/>
              <a:t>（年度）</a:t>
            </a:r>
            <a:endParaRPr kumimoji="1" lang="ja-JP" altLang="en-US" sz="1600" dirty="0"/>
          </a:p>
        </p:txBody>
      </p:sp>
      <p:sp>
        <p:nvSpPr>
          <p:cNvPr id="35" name="正方形/長方形 34"/>
          <p:cNvSpPr/>
          <p:nvPr/>
        </p:nvSpPr>
        <p:spPr>
          <a:xfrm>
            <a:off x="8711811" y="3687534"/>
            <a:ext cx="614776" cy="28800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600" dirty="0" smtClean="0"/>
              <a:t>（年度）</a:t>
            </a:r>
            <a:endParaRPr kumimoji="1" lang="ja-JP" altLang="en-US" sz="1600" dirty="0"/>
          </a:p>
        </p:txBody>
      </p:sp>
      <p:pic>
        <p:nvPicPr>
          <p:cNvPr id="3" name="図 2"/>
          <p:cNvPicPr>
            <a:picLocks noChangeAspect="1"/>
          </p:cNvPicPr>
          <p:nvPr/>
        </p:nvPicPr>
        <p:blipFill>
          <a:blip r:embed="rId4"/>
          <a:stretch>
            <a:fillRect/>
          </a:stretch>
        </p:blipFill>
        <p:spPr>
          <a:xfrm>
            <a:off x="5852277" y="5399694"/>
            <a:ext cx="3151905" cy="1213209"/>
          </a:xfrm>
          <a:prstGeom prst="rect">
            <a:avLst/>
          </a:prstGeom>
        </p:spPr>
      </p:pic>
      <p:sp>
        <p:nvSpPr>
          <p:cNvPr id="36" name="正方形/長方形 35"/>
          <p:cNvSpPr/>
          <p:nvPr/>
        </p:nvSpPr>
        <p:spPr>
          <a:xfrm>
            <a:off x="6010840" y="563845"/>
            <a:ext cx="2963820" cy="540000"/>
          </a:xfrm>
          <a:prstGeom prst="rect">
            <a:avLst/>
          </a:prstGeom>
          <a:ln>
            <a:solidFill>
              <a:schemeClr val="tx1"/>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r>
              <a:rPr lang="ja-JP" altLang="en-US" sz="800" dirty="0" smtClean="0">
                <a:latin typeface="BIZ UDPゴシック" panose="020B0400000000000000" pitchFamily="50" charset="-128"/>
                <a:ea typeface="BIZ UDPゴシック" panose="020B0400000000000000" pitchFamily="50" charset="-128"/>
              </a:rPr>
              <a:t>（</a:t>
            </a:r>
            <a:r>
              <a:rPr kumimoji="1" lang="ja-JP" altLang="en-US" sz="800" dirty="0" smtClean="0">
                <a:latin typeface="BIZ UDPゴシック" panose="020B0400000000000000" pitchFamily="50" charset="-128"/>
                <a:ea typeface="BIZ UDPゴシック" panose="020B0400000000000000" pitchFamily="50" charset="-128"/>
              </a:rPr>
              <a:t>注</a:t>
            </a:r>
            <a:r>
              <a:rPr lang="ja-JP" altLang="en-US" sz="800" dirty="0">
                <a:latin typeface="BIZ UDPゴシック" panose="020B0400000000000000" pitchFamily="50" charset="-128"/>
                <a:ea typeface="BIZ UDPゴシック" panose="020B0400000000000000" pitchFamily="50" charset="-128"/>
              </a:rPr>
              <a:t>）</a:t>
            </a:r>
            <a:r>
              <a:rPr kumimoji="1" lang="ja-JP" altLang="en-US" sz="800" dirty="0" smtClean="0">
                <a:latin typeface="BIZ UDPゴシック" panose="020B0400000000000000" pitchFamily="50" charset="-128"/>
                <a:ea typeface="BIZ UDPゴシック" panose="020B0400000000000000" pitchFamily="50" charset="-128"/>
              </a:rPr>
              <a:t>以下について、内容に誤りあり</a:t>
            </a:r>
            <a:endParaRPr kumimoji="1" lang="en-US" altLang="ja-JP" sz="800" dirty="0" smtClean="0">
              <a:latin typeface="BIZ UDPゴシック" panose="020B0400000000000000" pitchFamily="50" charset="-128"/>
              <a:ea typeface="BIZ UDPゴシック" panose="020B0400000000000000" pitchFamily="50" charset="-128"/>
            </a:endParaRPr>
          </a:p>
          <a:p>
            <a:r>
              <a:rPr lang="ja-JP" altLang="en-US" sz="800" dirty="0">
                <a:latin typeface="BIZ UDPゴシック" panose="020B0400000000000000" pitchFamily="50" charset="-128"/>
                <a:ea typeface="BIZ UDPゴシック" panose="020B0400000000000000" pitchFamily="50" charset="-128"/>
              </a:rPr>
              <a:t>　</a:t>
            </a:r>
            <a:r>
              <a:rPr lang="ja-JP" altLang="en-US" sz="800" dirty="0" smtClean="0">
                <a:latin typeface="BIZ UDPゴシック" panose="020B0400000000000000" pitchFamily="50" charset="-128"/>
                <a:ea typeface="BIZ UDPゴシック" panose="020B0400000000000000" pitchFamily="50" charset="-128"/>
              </a:rPr>
              <a:t>　</a:t>
            </a:r>
            <a:r>
              <a:rPr lang="ja-JP" altLang="en-US" sz="800" dirty="0">
                <a:latin typeface="BIZ UDPゴシック" panose="020B0400000000000000" pitchFamily="50" charset="-128"/>
                <a:ea typeface="BIZ UDPゴシック" panose="020B0400000000000000" pitchFamily="50" charset="-128"/>
              </a:rPr>
              <a:t>　</a:t>
            </a:r>
            <a:r>
              <a:rPr lang="ja-JP" altLang="en-US" sz="800" dirty="0" smtClean="0">
                <a:latin typeface="BIZ UDPゴシック" panose="020B0400000000000000" pitchFamily="50" charset="-128"/>
                <a:ea typeface="BIZ UDPゴシック" panose="020B0400000000000000" pitchFamily="50" charset="-128"/>
              </a:rPr>
              <a:t>見出しの表記</a:t>
            </a:r>
            <a:endParaRPr lang="en-US" altLang="ja-JP" sz="800" dirty="0" smtClean="0">
              <a:latin typeface="BIZ UDPゴシック" panose="020B0400000000000000" pitchFamily="50" charset="-128"/>
              <a:ea typeface="BIZ UDPゴシック" panose="020B0400000000000000" pitchFamily="50" charset="-128"/>
            </a:endParaRPr>
          </a:p>
          <a:p>
            <a:r>
              <a:rPr lang="ja-JP" altLang="en-US" sz="800" dirty="0" smtClean="0">
                <a:latin typeface="BIZ UDPゴシック" panose="020B0400000000000000" pitchFamily="50" charset="-128"/>
                <a:ea typeface="BIZ UDPゴシック" panose="020B0400000000000000" pitchFamily="50" charset="-128"/>
              </a:rPr>
              <a:t>　　　</a:t>
            </a:r>
            <a:r>
              <a:rPr lang="en-US" altLang="ja-JP" sz="800" dirty="0" smtClean="0">
                <a:latin typeface="BIZ UDPゴシック" panose="020B0400000000000000" pitchFamily="50" charset="-128"/>
                <a:ea typeface="BIZ UDPゴシック" panose="020B0400000000000000" pitchFamily="50" charset="-128"/>
              </a:rPr>
              <a:t>【</a:t>
            </a:r>
            <a:r>
              <a:rPr lang="ja-JP" altLang="en-US" sz="800" dirty="0" smtClean="0">
                <a:latin typeface="BIZ UDPゴシック" panose="020B0400000000000000" pitchFamily="50" charset="-128"/>
                <a:ea typeface="BIZ UDPゴシック" panose="020B0400000000000000" pitchFamily="50" charset="-128"/>
              </a:rPr>
              <a:t>誤</a:t>
            </a:r>
            <a:r>
              <a:rPr lang="en-US" altLang="ja-JP" sz="800" dirty="0" smtClean="0">
                <a:latin typeface="BIZ UDPゴシック" panose="020B0400000000000000" pitchFamily="50" charset="-128"/>
                <a:ea typeface="BIZ UDPゴシック" panose="020B0400000000000000" pitchFamily="50" charset="-128"/>
              </a:rPr>
              <a:t>】</a:t>
            </a:r>
            <a:r>
              <a:rPr lang="ja-JP" altLang="en-US" sz="800" dirty="0">
                <a:solidFill>
                  <a:schemeClr val="tx1"/>
                </a:solidFill>
                <a:latin typeface="BIZ UDPゴシック" panose="020B0400000000000000" pitchFamily="50" charset="-128"/>
                <a:ea typeface="BIZ UDPゴシック" panose="020B0400000000000000" pitchFamily="50" charset="-128"/>
              </a:rPr>
              <a:t>指定管理制度</a:t>
            </a:r>
            <a:r>
              <a:rPr lang="ja-JP" altLang="en-US" sz="800" dirty="0" smtClean="0">
                <a:latin typeface="BIZ UDPゴシック" panose="020B0400000000000000" pitchFamily="50" charset="-128"/>
                <a:ea typeface="BIZ UDPゴシック" panose="020B0400000000000000" pitchFamily="50" charset="-128"/>
              </a:rPr>
              <a:t>→</a:t>
            </a:r>
            <a:r>
              <a:rPr lang="en-US" altLang="ja-JP" sz="800" dirty="0" smtClean="0">
                <a:latin typeface="BIZ UDPゴシック" panose="020B0400000000000000" pitchFamily="50" charset="-128"/>
                <a:ea typeface="BIZ UDPゴシック" panose="020B0400000000000000" pitchFamily="50" charset="-128"/>
              </a:rPr>
              <a:t>【</a:t>
            </a:r>
            <a:r>
              <a:rPr lang="ja-JP" altLang="en-US" sz="800" dirty="0" smtClean="0">
                <a:latin typeface="BIZ UDPゴシック" panose="020B0400000000000000" pitchFamily="50" charset="-128"/>
                <a:ea typeface="BIZ UDPゴシック" panose="020B0400000000000000" pitchFamily="50" charset="-128"/>
              </a:rPr>
              <a:t>正</a:t>
            </a:r>
            <a:r>
              <a:rPr lang="en-US" altLang="ja-JP" sz="800" dirty="0" smtClean="0">
                <a:latin typeface="BIZ UDPゴシック" panose="020B0400000000000000" pitchFamily="50" charset="-128"/>
                <a:ea typeface="BIZ UDPゴシック" panose="020B0400000000000000" pitchFamily="50" charset="-128"/>
              </a:rPr>
              <a:t>】</a:t>
            </a:r>
            <a:r>
              <a:rPr lang="ja-JP" altLang="en-US" sz="800" dirty="0">
                <a:solidFill>
                  <a:schemeClr val="tx1"/>
                </a:solidFill>
                <a:latin typeface="BIZ UDPゴシック" panose="020B0400000000000000" pitchFamily="50" charset="-128"/>
                <a:ea typeface="BIZ UDPゴシック" panose="020B0400000000000000" pitchFamily="50" charset="-128"/>
              </a:rPr>
              <a:t>指定</a:t>
            </a:r>
            <a:r>
              <a:rPr lang="ja-JP" altLang="en-US" sz="800" dirty="0" smtClean="0">
                <a:solidFill>
                  <a:schemeClr val="tx1"/>
                </a:solidFill>
                <a:latin typeface="BIZ UDPゴシック" panose="020B0400000000000000" pitchFamily="50" charset="-128"/>
                <a:ea typeface="BIZ UDPゴシック" panose="020B0400000000000000" pitchFamily="50" charset="-128"/>
              </a:rPr>
              <a:t>管理者制度</a:t>
            </a:r>
            <a:endParaRPr lang="ja-JP" altLang="en-US" sz="800" dirty="0">
              <a:solidFill>
                <a:schemeClr val="tx1"/>
              </a:solidFill>
              <a:latin typeface="BIZ UDPゴシック" panose="020B0400000000000000" pitchFamily="50" charset="-128"/>
              <a:ea typeface="BIZ UDPゴシック" panose="020B0400000000000000" pitchFamily="50" charset="-128"/>
            </a:endParaRPr>
          </a:p>
        </p:txBody>
      </p:sp>
      <p:sp>
        <p:nvSpPr>
          <p:cNvPr id="41" name="正方形/長方形 40"/>
          <p:cNvSpPr/>
          <p:nvPr/>
        </p:nvSpPr>
        <p:spPr>
          <a:xfrm>
            <a:off x="4872708" y="406487"/>
            <a:ext cx="434289" cy="296399"/>
          </a:xfrm>
          <a:prstGeom prst="rect">
            <a:avLst/>
          </a:prstGeom>
          <a:noFill/>
          <a:ln>
            <a:noFill/>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800" dirty="0" smtClean="0">
                <a:latin typeface="BIZ UDPゴシック" panose="020B0400000000000000" pitchFamily="50" charset="-128"/>
                <a:ea typeface="BIZ UDPゴシック" panose="020B0400000000000000" pitchFamily="50" charset="-128"/>
              </a:rPr>
              <a:t>（</a:t>
            </a:r>
            <a:r>
              <a:rPr kumimoji="1" lang="ja-JP" altLang="en-US" sz="800" dirty="0" smtClean="0">
                <a:latin typeface="BIZ UDPゴシック" panose="020B0400000000000000" pitchFamily="50" charset="-128"/>
                <a:ea typeface="BIZ UDPゴシック" panose="020B0400000000000000" pitchFamily="50" charset="-128"/>
              </a:rPr>
              <a:t>注</a:t>
            </a:r>
            <a:r>
              <a:rPr lang="ja-JP" altLang="en-US" sz="800" dirty="0" smtClean="0">
                <a:latin typeface="BIZ UDPゴシック" panose="020B0400000000000000" pitchFamily="50" charset="-128"/>
                <a:ea typeface="BIZ UDPゴシック" panose="020B0400000000000000" pitchFamily="50" charset="-128"/>
              </a:rPr>
              <a:t>）</a:t>
            </a:r>
            <a:endParaRPr lang="ja-JP" altLang="en-US" sz="800"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436117600"/>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円/楕円 31"/>
          <p:cNvSpPr/>
          <p:nvPr/>
        </p:nvSpPr>
        <p:spPr>
          <a:xfrm>
            <a:off x="6688194" y="1792712"/>
            <a:ext cx="624305" cy="626415"/>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27" name="角丸四角形 26"/>
          <p:cNvSpPr/>
          <p:nvPr/>
        </p:nvSpPr>
        <p:spPr>
          <a:xfrm>
            <a:off x="5252623" y="1751350"/>
            <a:ext cx="1476000" cy="648000"/>
          </a:xfrm>
          <a:prstGeom prst="roundRect">
            <a:avLst/>
          </a:prstGeom>
          <a:solidFill>
            <a:schemeClr val="accent4">
              <a:lumMod val="40000"/>
              <a:lumOff val="6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cxnSp>
        <p:nvCxnSpPr>
          <p:cNvPr id="6" name="直線コネクタ 5"/>
          <p:cNvCxnSpPr/>
          <p:nvPr/>
        </p:nvCxnSpPr>
        <p:spPr>
          <a:xfrm>
            <a:off x="196398" y="615109"/>
            <a:ext cx="882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直線コネクタ 8"/>
          <p:cNvCxnSpPr/>
          <p:nvPr/>
        </p:nvCxnSpPr>
        <p:spPr>
          <a:xfrm>
            <a:off x="234309" y="1127233"/>
            <a:ext cx="874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テキスト ボックス 19">
            <a:extLst>
              <a:ext uri="{FF2B5EF4-FFF2-40B4-BE49-F238E27FC236}">
                <a16:creationId xmlns:a16="http://schemas.microsoft.com/office/drawing/2014/main" id="{BA4DA3D3-8136-4F80-A721-FAF45CFEA281}"/>
              </a:ext>
            </a:extLst>
          </p:cNvPr>
          <p:cNvSpPr txBox="1"/>
          <p:nvPr/>
        </p:nvSpPr>
        <p:spPr>
          <a:xfrm>
            <a:off x="274650" y="725010"/>
            <a:ext cx="789466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■進化した改革では、民間の</a:t>
            </a:r>
            <a:r>
              <a:rPr kumimoji="1" lang="ja-JP" altLang="en-US" sz="1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知恵</a:t>
            </a:r>
            <a:r>
              <a:rPr kumimoji="1" lang="ja-JP" altLang="en-US" sz="18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を積極的に活かし、費用対効果を</a:t>
            </a:r>
            <a:r>
              <a:rPr kumimoji="1" lang="ja-JP" altLang="en-US" sz="18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最大化。</a:t>
            </a:r>
            <a:endParaRPr kumimoji="1" lang="en-US" altLang="ja-JP" sz="18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1" name="角丸四角形 10"/>
          <p:cNvSpPr/>
          <p:nvPr/>
        </p:nvSpPr>
        <p:spPr>
          <a:xfrm>
            <a:off x="5113020" y="1251280"/>
            <a:ext cx="3740567" cy="324000"/>
          </a:xfrm>
          <a:prstGeom prst="round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rPr>
              <a:t>改革の効果</a:t>
            </a:r>
          </a:p>
        </p:txBody>
      </p:sp>
      <p:sp>
        <p:nvSpPr>
          <p:cNvPr id="12" name="角丸四角形 11"/>
          <p:cNvSpPr/>
          <p:nvPr/>
        </p:nvSpPr>
        <p:spPr>
          <a:xfrm>
            <a:off x="1415009" y="1251280"/>
            <a:ext cx="3386118" cy="324000"/>
          </a:xfrm>
          <a:prstGeom prst="round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rPr>
              <a:t>大阪独自の</a:t>
            </a:r>
            <a:r>
              <a:rPr kumimoji="1" lang="ja-JP" altLang="en-US" sz="1600" b="1" i="0" u="none" strike="noStrike" kern="1200" cap="none" spc="0" normalizeH="0" baseline="0" noProof="0" dirty="0" smtClean="0">
                <a:ln>
                  <a:noFill/>
                </a:ln>
                <a:solidFill>
                  <a:schemeClr val="bg1"/>
                </a:solidFill>
                <a:effectLst/>
                <a:uLnTx/>
                <a:uFillTx/>
                <a:latin typeface="BIZ UDPゴシック" panose="020B0400000000000000" pitchFamily="50" charset="-128"/>
                <a:ea typeface="BIZ UDPゴシック" panose="020B0400000000000000" pitchFamily="50" charset="-128"/>
              </a:rPr>
              <a:t>取組</a:t>
            </a:r>
            <a:r>
              <a:rPr kumimoji="1" lang="ja-JP" altLang="en-US" sz="1600" b="1" i="0" u="none" strike="noStrike" kern="1200" cap="none" spc="0" normalizeH="0" baseline="0" noProof="0" dirty="0" smtClean="0">
                <a:ln>
                  <a:noFill/>
                </a:ln>
                <a:solidFill>
                  <a:prstClr val="white"/>
                </a:solidFill>
                <a:effectLst/>
                <a:uLnTx/>
                <a:uFillTx/>
                <a:latin typeface="BIZ UDPゴシック" panose="020B0400000000000000" pitchFamily="50" charset="-128"/>
                <a:ea typeface="BIZ UDPゴシック" panose="020B0400000000000000" pitchFamily="50" charset="-128"/>
              </a:rPr>
              <a:t>（</a:t>
            </a:r>
            <a:r>
              <a:rPr kumimoji="1" lang="ja-JP" altLang="en-US" sz="16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rPr>
              <a:t>スキーム）</a:t>
            </a:r>
          </a:p>
        </p:txBody>
      </p:sp>
      <p:sp>
        <p:nvSpPr>
          <p:cNvPr id="3" name="正方形/長方形 2"/>
          <p:cNvSpPr/>
          <p:nvPr/>
        </p:nvSpPr>
        <p:spPr>
          <a:xfrm>
            <a:off x="47755" y="1738645"/>
            <a:ext cx="1296000" cy="2421262"/>
          </a:xfrm>
          <a:prstGeom prst="rect">
            <a:avLst/>
          </a:prstGeom>
          <a:solidFill>
            <a:schemeClr val="accent6">
              <a:lumMod val="40000"/>
              <a:lumOff val="60000"/>
            </a:schemeClr>
          </a:solidFill>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1"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13" name="正方形/長方形 12"/>
          <p:cNvSpPr/>
          <p:nvPr/>
        </p:nvSpPr>
        <p:spPr>
          <a:xfrm>
            <a:off x="47755" y="4468968"/>
            <a:ext cx="1296000" cy="2353469"/>
          </a:xfrm>
          <a:prstGeom prst="rect">
            <a:avLst/>
          </a:prstGeom>
          <a:solidFill>
            <a:schemeClr val="accent6">
              <a:lumMod val="40000"/>
              <a:lumOff val="60000"/>
            </a:schemeClr>
          </a:solidFill>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14" name="テキスト ボックス 13"/>
          <p:cNvSpPr txBox="1"/>
          <p:nvPr/>
        </p:nvSpPr>
        <p:spPr>
          <a:xfrm>
            <a:off x="90461" y="1818420"/>
            <a:ext cx="1210588"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大阪城公園</a:t>
            </a:r>
            <a:endParaRPr kumimoji="1" lang="en-US" altLang="ja-JP" sz="16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6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PMO</a:t>
            </a:r>
          </a:p>
        </p:txBody>
      </p:sp>
      <p:sp>
        <p:nvSpPr>
          <p:cNvPr id="2" name="テキスト ボックス 1"/>
          <p:cNvSpPr txBox="1"/>
          <p:nvPr/>
        </p:nvSpPr>
        <p:spPr>
          <a:xfrm>
            <a:off x="5898" y="4441836"/>
            <a:ext cx="1430200"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天王寺</a:t>
            </a:r>
            <a:r>
              <a:rPr kumimoji="1" lang="ja-JP" altLang="en-US"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公園</a:t>
            </a:r>
            <a:endParaRPr kumimoji="1" lang="en-US" altLang="ja-JP"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エントランスエリア</a:t>
            </a:r>
            <a:endParaRPr kumimoji="1" lang="en-US" altLang="ja-JP"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ja-JP" altLang="en-US"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てんしば）</a:t>
            </a:r>
          </a:p>
        </p:txBody>
      </p:sp>
      <p:pic>
        <p:nvPicPr>
          <p:cNvPr id="15" name="図 14"/>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201551" y="2408975"/>
            <a:ext cx="988408" cy="1318654"/>
          </a:xfrm>
          <a:prstGeom prst="rect">
            <a:avLst/>
          </a:prstGeom>
        </p:spPr>
      </p:pic>
      <p:pic>
        <p:nvPicPr>
          <p:cNvPr id="16" name="図 1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1551" y="5163032"/>
            <a:ext cx="979200" cy="612000"/>
          </a:xfrm>
          <a:prstGeom prst="rect">
            <a:avLst/>
          </a:prstGeom>
          <a:ln w="3175">
            <a:solidFill>
              <a:schemeClr val="tx1"/>
            </a:solidFill>
          </a:ln>
        </p:spPr>
      </p:pic>
      <p:pic>
        <p:nvPicPr>
          <p:cNvPr id="17" name="Picture 11"/>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206155" y="5876534"/>
            <a:ext cx="979200" cy="612000"/>
          </a:xfrm>
          <a:prstGeom prst="rect">
            <a:avLst/>
          </a:prstGeom>
          <a:ln w="3175">
            <a:solidFill>
              <a:schemeClr val="tx1"/>
            </a:solidFill>
            <a:miter lim="800000"/>
            <a:headEnd/>
            <a:tailEnd/>
          </a:ln>
          <a:effectLst/>
          <a:extLst>
            <a:ext uri="{909E8E84-426E-40DD-AFC4-6F175D3DCCD1}">
              <a14:hiddenFill xmlns:a14="http://schemas.microsoft.com/office/drawing/2010/main">
                <a:solidFill>
                  <a:schemeClr val="accent1"/>
                </a:solidFill>
              </a14:hiddenFill>
            </a:ext>
          </a:extLst>
        </p:spPr>
      </p:pic>
      <p:sp>
        <p:nvSpPr>
          <p:cNvPr id="18" name="角丸四角形 17"/>
          <p:cNvSpPr/>
          <p:nvPr/>
        </p:nvSpPr>
        <p:spPr>
          <a:xfrm>
            <a:off x="1422629" y="1697242"/>
            <a:ext cx="3386118" cy="1124616"/>
          </a:xfrm>
          <a:prstGeom prst="roundRect">
            <a:avLst>
              <a:gd name="adj" fmla="val 9822"/>
            </a:avLst>
          </a:prstGeom>
          <a:solidFill>
            <a:schemeClr val="accent1">
              <a:lumMod val="60000"/>
              <a:lumOff val="40000"/>
              <a:alpha val="50195"/>
            </a:schemeClr>
          </a:solidFill>
          <a:ln w="25400">
            <a:noFill/>
            <a:miter lim="800000"/>
            <a:headEnd/>
            <a:tailEnd/>
          </a:ln>
        </p:spPr>
        <p:txBody>
          <a:bodyPr wrap="square" anchor="t"/>
          <a:lstStyle/>
          <a:p>
            <a:pPr marL="0" marR="0" lvl="0" indent="0" algn="ctr" defTabSz="1056041" rtl="0" eaLnBrk="1" fontAlgn="auto" latinLnBrk="0" hangingPunct="1">
              <a:lnSpc>
                <a:spcPct val="100000"/>
              </a:lnSpc>
              <a:spcBef>
                <a:spcPts val="0"/>
              </a:spcBef>
              <a:spcAft>
                <a:spcPts val="0"/>
              </a:spcAft>
              <a:buClrTx/>
              <a:buSzTx/>
              <a:buFontTx/>
              <a:buNone/>
              <a:tabLst/>
              <a:defRPr/>
            </a:pPr>
            <a:endParaRPr kumimoji="0" lang="en-US" altLang="ja-JP" sz="16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8" name="正方形/長方形 7"/>
          <p:cNvSpPr/>
          <p:nvPr/>
        </p:nvSpPr>
        <p:spPr>
          <a:xfrm>
            <a:off x="1645576" y="1749335"/>
            <a:ext cx="2940227" cy="261610"/>
          </a:xfrm>
          <a:prstGeom prst="rect">
            <a:avLst/>
          </a:prstGeom>
        </p:spPr>
        <p:txBody>
          <a:bodyPr wrap="none">
            <a:spAutoFit/>
          </a:bodyPr>
          <a:lstStyle/>
          <a:p>
            <a:pPr marL="0" marR="0" lvl="0" indent="0" algn="ctr" defTabSz="1056041" rtl="0" eaLnBrk="1" fontAlgn="auto" latinLnBrk="0" hangingPunct="1">
              <a:lnSpc>
                <a:spcPct val="100000"/>
              </a:lnSpc>
              <a:spcBef>
                <a:spcPts val="0"/>
              </a:spcBef>
              <a:spcAft>
                <a:spcPts val="0"/>
              </a:spcAft>
              <a:buClrTx/>
              <a:buSzTx/>
              <a:buFontTx/>
              <a:buNone/>
              <a:tabLst/>
              <a:defRPr/>
            </a:pPr>
            <a:r>
              <a:rPr kumimoji="0" lang="ja-JP" altLang="en-US" sz="11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指定管理者制度を使った独自の</a:t>
            </a:r>
            <a:r>
              <a:rPr kumimoji="0" lang="en-US" altLang="ja-JP" sz="11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『PMO</a:t>
            </a:r>
            <a:r>
              <a:rPr kumimoji="0" lang="ja-JP" altLang="en-US" sz="11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事業</a:t>
            </a:r>
            <a:r>
              <a:rPr kumimoji="0" lang="en-US" altLang="ja-JP" sz="11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p>
        </p:txBody>
      </p:sp>
      <p:pic>
        <p:nvPicPr>
          <p:cNvPr id="23" name="図 22"/>
          <p:cNvPicPr>
            <a:picLocks noChangeAspect="1"/>
          </p:cNvPicPr>
          <p:nvPr/>
        </p:nvPicPr>
        <p:blipFill>
          <a:blip r:embed="rId5"/>
          <a:stretch>
            <a:fillRect/>
          </a:stretch>
        </p:blipFill>
        <p:spPr>
          <a:xfrm>
            <a:off x="1474145" y="2907078"/>
            <a:ext cx="2604909" cy="1252829"/>
          </a:xfrm>
          <a:prstGeom prst="rect">
            <a:avLst/>
          </a:prstGeom>
        </p:spPr>
      </p:pic>
      <p:sp>
        <p:nvSpPr>
          <p:cNvPr id="24" name="正方形/長方形 23"/>
          <p:cNvSpPr/>
          <p:nvPr/>
        </p:nvSpPr>
        <p:spPr>
          <a:xfrm>
            <a:off x="1641057" y="1991071"/>
            <a:ext cx="2923503" cy="71349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１）　長期運営　</a:t>
            </a:r>
            <a:r>
              <a:rPr kumimoji="1" lang="en-US" altLang="ja-JP" sz="11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【20</a:t>
            </a:r>
            <a:r>
              <a:rPr kumimoji="1" lang="ja-JP" altLang="en-US" sz="11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年間</a:t>
            </a:r>
            <a:r>
              <a:rPr kumimoji="1" lang="en-US" altLang="ja-JP" sz="11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２）　収入確保　</a:t>
            </a:r>
            <a:r>
              <a:rPr kumimoji="1" lang="en-US" altLang="ja-JP" sz="11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ja-JP" altLang="en-US" sz="11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施設整備、イベント実施</a:t>
            </a:r>
            <a:r>
              <a:rPr kumimoji="1" lang="en-US" altLang="ja-JP" sz="11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３）　大きな裁量　</a:t>
            </a:r>
            <a:r>
              <a:rPr kumimoji="1" lang="en-US" altLang="ja-JP" sz="11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ja-JP" altLang="en-US" sz="11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行為許可、一括管理</a:t>
            </a:r>
            <a:r>
              <a:rPr kumimoji="1" lang="en-US" altLang="ja-JP" sz="11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endParaRPr kumimoji="1" lang="ja-JP" altLang="en-US" sz="11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10" name="テキスト ボックス 9"/>
          <p:cNvSpPr txBox="1"/>
          <p:nvPr/>
        </p:nvSpPr>
        <p:spPr>
          <a:xfrm>
            <a:off x="5434735" y="1631613"/>
            <a:ext cx="1175322" cy="276999"/>
          </a:xfrm>
          <a:prstGeom prst="rect">
            <a:avLst/>
          </a:prstGeom>
          <a:solidFill>
            <a:schemeClr val="bg1"/>
          </a:solidFill>
          <a:ln>
            <a:solidFill>
              <a:schemeClr val="accent2"/>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行政のメリット</a:t>
            </a:r>
          </a:p>
        </p:txBody>
      </p:sp>
      <p:sp>
        <p:nvSpPr>
          <p:cNvPr id="19" name="テキスト ボックス 18"/>
          <p:cNvSpPr txBox="1"/>
          <p:nvPr/>
        </p:nvSpPr>
        <p:spPr>
          <a:xfrm>
            <a:off x="5182372" y="1939188"/>
            <a:ext cx="1617751" cy="415498"/>
          </a:xfrm>
          <a:prstGeom prst="rect">
            <a:avLst/>
          </a:prstGeom>
          <a:noFill/>
        </p:spPr>
        <p:txBody>
          <a:bodyPr wrap="none" rtlCol="0">
            <a:spAutoFit/>
          </a:bodyPr>
          <a:lstStyle/>
          <a:p>
            <a:pPr marL="228600" marR="0" lvl="0" indent="-2286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05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施設ごとの管理解消</a:t>
            </a:r>
            <a:endParaRPr kumimoji="1" lang="en-US" altLang="ja-JP" sz="105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228600" marR="0" lvl="0" indent="-2286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05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負担ゼロで魅力向上</a:t>
            </a:r>
          </a:p>
        </p:txBody>
      </p:sp>
      <p:sp>
        <p:nvSpPr>
          <p:cNvPr id="28" name="角丸四角形 27"/>
          <p:cNvSpPr/>
          <p:nvPr/>
        </p:nvSpPr>
        <p:spPr>
          <a:xfrm>
            <a:off x="7286741" y="1724767"/>
            <a:ext cx="1548000" cy="648000"/>
          </a:xfrm>
          <a:prstGeom prst="roundRect">
            <a:avLst/>
          </a:prstGeom>
          <a:solidFill>
            <a:schemeClr val="accent4">
              <a:lumMod val="40000"/>
              <a:lumOff val="6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29" name="テキスト ボックス 28"/>
          <p:cNvSpPr txBox="1"/>
          <p:nvPr/>
        </p:nvSpPr>
        <p:spPr>
          <a:xfrm>
            <a:off x="7533248" y="1605030"/>
            <a:ext cx="1175322" cy="276999"/>
          </a:xfrm>
          <a:prstGeom prst="rect">
            <a:avLst/>
          </a:prstGeom>
          <a:solidFill>
            <a:schemeClr val="bg1"/>
          </a:solidFill>
          <a:ln>
            <a:solidFill>
              <a:schemeClr val="accent2"/>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民間のメリット</a:t>
            </a:r>
          </a:p>
        </p:txBody>
      </p:sp>
      <p:sp>
        <p:nvSpPr>
          <p:cNvPr id="30" name="テキスト ボックス 29"/>
          <p:cNvSpPr txBox="1"/>
          <p:nvPr/>
        </p:nvSpPr>
        <p:spPr>
          <a:xfrm>
            <a:off x="7242248" y="1912605"/>
            <a:ext cx="1627369" cy="415498"/>
          </a:xfrm>
          <a:prstGeom prst="rect">
            <a:avLst/>
          </a:prstGeom>
          <a:noFill/>
        </p:spPr>
        <p:txBody>
          <a:bodyPr wrap="none" rtlCol="0">
            <a:spAutoFit/>
          </a:bodyPr>
          <a:lstStyle/>
          <a:p>
            <a:pPr marL="228600" marR="0" lvl="0" indent="-2286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05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長期運営で採算見込</a:t>
            </a:r>
            <a:endParaRPr kumimoji="1" lang="en-US" altLang="ja-JP" sz="105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228600" marR="0" lvl="0" indent="-2286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05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裁量拡大で積極投資</a:t>
            </a:r>
          </a:p>
        </p:txBody>
      </p:sp>
      <p:sp>
        <p:nvSpPr>
          <p:cNvPr id="31" name="テキスト ボックス 30"/>
          <p:cNvSpPr txBox="1"/>
          <p:nvPr/>
        </p:nvSpPr>
        <p:spPr>
          <a:xfrm>
            <a:off x="6772460" y="1882029"/>
            <a:ext cx="49244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Win</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Win</a:t>
            </a:r>
            <a:endPar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50" name="角丸四角形 49"/>
          <p:cNvSpPr/>
          <p:nvPr/>
        </p:nvSpPr>
        <p:spPr>
          <a:xfrm>
            <a:off x="1451588" y="4469595"/>
            <a:ext cx="3386118" cy="1267639"/>
          </a:xfrm>
          <a:prstGeom prst="roundRect">
            <a:avLst>
              <a:gd name="adj" fmla="val 9822"/>
            </a:avLst>
          </a:prstGeom>
          <a:solidFill>
            <a:schemeClr val="accent1">
              <a:lumMod val="60000"/>
              <a:lumOff val="40000"/>
              <a:alpha val="50195"/>
            </a:schemeClr>
          </a:solidFill>
          <a:ln w="25400">
            <a:noFill/>
            <a:miter lim="800000"/>
            <a:headEnd/>
            <a:tailEnd/>
          </a:ln>
        </p:spPr>
        <p:txBody>
          <a:bodyPr wrap="square" anchor="t"/>
          <a:lstStyle/>
          <a:p>
            <a:pPr marL="0" marR="0" lvl="0" indent="0" algn="ctr" defTabSz="1056041" rtl="0" eaLnBrk="1" fontAlgn="auto" latinLnBrk="0" hangingPunct="1">
              <a:lnSpc>
                <a:spcPct val="100000"/>
              </a:lnSpc>
              <a:spcBef>
                <a:spcPts val="0"/>
              </a:spcBef>
              <a:spcAft>
                <a:spcPts val="0"/>
              </a:spcAft>
              <a:buClrTx/>
              <a:buSzTx/>
              <a:buFontTx/>
              <a:buNone/>
              <a:tabLst/>
              <a:defRPr/>
            </a:pPr>
            <a:endParaRPr kumimoji="0" lang="en-US" altLang="ja-JP" sz="1600" b="0"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51" name="正方形/長方形 50"/>
          <p:cNvSpPr/>
          <p:nvPr/>
        </p:nvSpPr>
        <p:spPr>
          <a:xfrm>
            <a:off x="1994343" y="4494393"/>
            <a:ext cx="2300630" cy="430887"/>
          </a:xfrm>
          <a:prstGeom prst="rect">
            <a:avLst/>
          </a:prstGeom>
        </p:spPr>
        <p:txBody>
          <a:bodyPr wrap="none">
            <a:spAutoFit/>
          </a:bodyPr>
          <a:lstStyle/>
          <a:p>
            <a:pPr marL="0" marR="0" lvl="0" indent="0" algn="ctr" defTabSz="1056041" rtl="0" eaLnBrk="1" fontAlgn="auto" latinLnBrk="0" hangingPunct="1">
              <a:lnSpc>
                <a:spcPct val="100000"/>
              </a:lnSpc>
              <a:spcBef>
                <a:spcPts val="0"/>
              </a:spcBef>
              <a:spcAft>
                <a:spcPts val="0"/>
              </a:spcAft>
              <a:buClrTx/>
              <a:buSzTx/>
              <a:buFontTx/>
              <a:buNone/>
              <a:tabLst/>
              <a:defRPr/>
            </a:pPr>
            <a:r>
              <a:rPr kumimoji="0" lang="ja-JP" altLang="en-US" sz="11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設置・管理許可の仕組みを使った</a:t>
            </a:r>
            <a:endParaRPr kumimoji="0" lang="en-US" altLang="ja-JP" sz="11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ctr" defTabSz="1056041" rtl="0" eaLnBrk="1" fontAlgn="auto" latinLnBrk="0" hangingPunct="1">
              <a:lnSpc>
                <a:spcPct val="100000"/>
              </a:lnSpc>
              <a:spcBef>
                <a:spcPts val="0"/>
              </a:spcBef>
              <a:spcAft>
                <a:spcPts val="0"/>
              </a:spcAft>
              <a:buClrTx/>
              <a:buSzTx/>
              <a:buFontTx/>
              <a:buNone/>
              <a:tabLst/>
              <a:defRPr/>
            </a:pPr>
            <a:r>
              <a:rPr kumimoji="0" lang="ja-JP" altLang="en-US" sz="11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独自の</a:t>
            </a:r>
            <a:r>
              <a:rPr kumimoji="0" lang="en-US" altLang="ja-JP" sz="11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『PPP</a:t>
            </a:r>
            <a:r>
              <a:rPr kumimoji="0" lang="ja-JP" altLang="en-US" sz="11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事業</a:t>
            </a:r>
            <a:r>
              <a:rPr kumimoji="0" lang="en-US" altLang="ja-JP" sz="11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p>
        </p:txBody>
      </p:sp>
      <p:sp>
        <p:nvSpPr>
          <p:cNvPr id="52" name="正方形/長方形 51"/>
          <p:cNvSpPr/>
          <p:nvPr/>
        </p:nvSpPr>
        <p:spPr>
          <a:xfrm>
            <a:off x="1620386" y="4883461"/>
            <a:ext cx="3116714" cy="71349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１）　長期運営</a:t>
            </a:r>
            <a:r>
              <a:rPr kumimoji="1" lang="en-US" altLang="ja-JP" sz="11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【20</a:t>
            </a:r>
            <a:r>
              <a:rPr kumimoji="1" lang="ja-JP" altLang="en-US" sz="11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年間</a:t>
            </a:r>
            <a:r>
              <a:rPr kumimoji="1" lang="en-US" altLang="ja-JP" sz="11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２）　都市公園法に基づく設置・管理許可</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３）　オープンエリアの活用　</a:t>
            </a:r>
            <a:r>
              <a:rPr kumimoji="1" lang="en-US" altLang="ja-JP" sz="11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ja-JP" altLang="en-US" sz="11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テナント、イベント</a:t>
            </a:r>
            <a:r>
              <a:rPr kumimoji="1" lang="en-US" altLang="ja-JP" sz="11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p>
        </p:txBody>
      </p:sp>
      <p:cxnSp>
        <p:nvCxnSpPr>
          <p:cNvPr id="54" name="直線矢印コネクタ 53"/>
          <p:cNvCxnSpPr/>
          <p:nvPr/>
        </p:nvCxnSpPr>
        <p:spPr>
          <a:xfrm>
            <a:off x="86392" y="4315762"/>
            <a:ext cx="8748349" cy="0"/>
          </a:xfrm>
          <a:prstGeom prst="straightConnector1">
            <a:avLst/>
          </a:prstGeom>
          <a:ln>
            <a:solidFill>
              <a:schemeClr val="tx1"/>
            </a:solidFill>
            <a:prstDash val="dash"/>
            <a:tailEnd type="none"/>
          </a:ln>
        </p:spPr>
        <p:style>
          <a:lnRef idx="1">
            <a:schemeClr val="accent1"/>
          </a:lnRef>
          <a:fillRef idx="0">
            <a:schemeClr val="accent1"/>
          </a:fillRef>
          <a:effectRef idx="0">
            <a:schemeClr val="accent1"/>
          </a:effectRef>
          <a:fontRef idx="minor">
            <a:schemeClr val="tx1"/>
          </a:fontRef>
        </p:style>
      </p:cxnSp>
      <p:sp>
        <p:nvSpPr>
          <p:cNvPr id="55" name="テキスト ボックス 54"/>
          <p:cNvSpPr txBox="1"/>
          <p:nvPr/>
        </p:nvSpPr>
        <p:spPr>
          <a:xfrm>
            <a:off x="69398" y="3760703"/>
            <a:ext cx="131513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大阪城パークマネジメント共同事業体</a:t>
            </a:r>
          </a:p>
        </p:txBody>
      </p:sp>
      <p:sp>
        <p:nvSpPr>
          <p:cNvPr id="56" name="テキスト ボックス 55"/>
          <p:cNvSpPr txBox="1"/>
          <p:nvPr/>
        </p:nvSpPr>
        <p:spPr>
          <a:xfrm>
            <a:off x="257174" y="6523878"/>
            <a:ext cx="967067"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近鉄不動産㈱</a:t>
            </a:r>
          </a:p>
        </p:txBody>
      </p:sp>
      <p:pic>
        <p:nvPicPr>
          <p:cNvPr id="57" name="図 56"/>
          <p:cNvPicPr>
            <a:picLocks noChangeAspect="1"/>
          </p:cNvPicPr>
          <p:nvPr/>
        </p:nvPicPr>
        <p:blipFill>
          <a:blip r:embed="rId6"/>
          <a:stretch>
            <a:fillRect/>
          </a:stretch>
        </p:blipFill>
        <p:spPr>
          <a:xfrm>
            <a:off x="1504625" y="5893091"/>
            <a:ext cx="3237760" cy="788596"/>
          </a:xfrm>
          <a:prstGeom prst="rect">
            <a:avLst/>
          </a:prstGeom>
        </p:spPr>
      </p:pic>
      <p:sp>
        <p:nvSpPr>
          <p:cNvPr id="64" name="テキスト ボックス 63"/>
          <p:cNvSpPr txBox="1"/>
          <p:nvPr/>
        </p:nvSpPr>
        <p:spPr>
          <a:xfrm>
            <a:off x="5922170" y="4430333"/>
            <a:ext cx="3289683" cy="600164"/>
          </a:xfrm>
          <a:prstGeom prst="rect">
            <a:avLst/>
          </a:prstGeom>
          <a:noFill/>
        </p:spPr>
        <p:txBody>
          <a:bodyPr wrap="none" rtlCol="0">
            <a:spAutoFit/>
          </a:bodyPr>
          <a:lstStyle/>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n"/>
              <a:tabLst/>
              <a:defRPr/>
            </a:pP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カップルや若い世代の来</a:t>
            </a: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園。</a:t>
            </a:r>
            <a:endParaRPr kumimoji="1" lang="en-US" altLang="ja-JP"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n"/>
              <a:tabLst/>
              <a:defRPr/>
            </a:pP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イルミネーションやライトアップによる夜間</a:t>
            </a: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景観。</a:t>
            </a:r>
            <a:endPar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n"/>
              <a:tabLst/>
              <a:defRPr/>
            </a:pP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天王寺公園やエリアのイメージが</a:t>
            </a: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変化。</a:t>
            </a:r>
            <a:endPar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65" name="角丸四角形 64"/>
          <p:cNvSpPr/>
          <p:nvPr/>
        </p:nvSpPr>
        <p:spPr>
          <a:xfrm>
            <a:off x="5030932" y="4437292"/>
            <a:ext cx="877522" cy="588689"/>
          </a:xfrm>
          <a:prstGeom prst="roundRect">
            <a:avLst/>
          </a:prstGeom>
          <a:solidFill>
            <a:schemeClr val="accent4">
              <a:lumMod val="40000"/>
              <a:lumOff val="6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公園魅力</a:t>
            </a:r>
            <a:endParaRPr kumimoji="1"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の向上</a:t>
            </a:r>
          </a:p>
        </p:txBody>
      </p:sp>
      <p:sp>
        <p:nvSpPr>
          <p:cNvPr id="74" name="加算記号 73"/>
          <p:cNvSpPr/>
          <p:nvPr/>
        </p:nvSpPr>
        <p:spPr>
          <a:xfrm>
            <a:off x="4050487" y="3369198"/>
            <a:ext cx="431869" cy="416848"/>
          </a:xfrm>
          <a:prstGeom prst="mathPlus">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2055"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21" name="テキスト ボックス 20"/>
          <p:cNvSpPr txBox="1"/>
          <p:nvPr/>
        </p:nvSpPr>
        <p:spPr>
          <a:xfrm>
            <a:off x="4482038" y="2933894"/>
            <a:ext cx="338554" cy="1169759"/>
          </a:xfrm>
          <a:prstGeom prst="rect">
            <a:avLst/>
          </a:prstGeom>
          <a:solidFill>
            <a:schemeClr val="accent1">
              <a:tint val="40000"/>
            </a:schemeClr>
          </a:solidFill>
          <a:ln>
            <a:solidFill>
              <a:srgbClr val="0070C0"/>
            </a:solidFill>
          </a:ln>
        </p:spPr>
        <p:txBody>
          <a:bodyPr vert="eaVert"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魅力向上事業</a:t>
            </a:r>
          </a:p>
        </p:txBody>
      </p:sp>
      <p:pic>
        <p:nvPicPr>
          <p:cNvPr id="7" name="図 6"/>
          <p:cNvPicPr>
            <a:picLocks noChangeAspect="1"/>
          </p:cNvPicPr>
          <p:nvPr/>
        </p:nvPicPr>
        <p:blipFill>
          <a:blip r:embed="rId7"/>
          <a:stretch>
            <a:fillRect/>
          </a:stretch>
        </p:blipFill>
        <p:spPr>
          <a:xfrm>
            <a:off x="4865143" y="2540656"/>
            <a:ext cx="2275468" cy="1725165"/>
          </a:xfrm>
          <a:prstGeom prst="rect">
            <a:avLst/>
          </a:prstGeom>
        </p:spPr>
      </p:pic>
      <p:pic>
        <p:nvPicPr>
          <p:cNvPr id="25" name="図 24"/>
          <p:cNvPicPr>
            <a:picLocks noChangeAspect="1"/>
          </p:cNvPicPr>
          <p:nvPr/>
        </p:nvPicPr>
        <p:blipFill>
          <a:blip r:embed="rId8"/>
          <a:stretch>
            <a:fillRect/>
          </a:stretch>
        </p:blipFill>
        <p:spPr>
          <a:xfrm>
            <a:off x="6934030" y="2558033"/>
            <a:ext cx="2415828" cy="1705716"/>
          </a:xfrm>
          <a:prstGeom prst="rect">
            <a:avLst/>
          </a:prstGeom>
        </p:spPr>
      </p:pic>
      <p:pic>
        <p:nvPicPr>
          <p:cNvPr id="26" name="図 25"/>
          <p:cNvPicPr>
            <a:picLocks noChangeAspect="1"/>
          </p:cNvPicPr>
          <p:nvPr/>
        </p:nvPicPr>
        <p:blipFill>
          <a:blip r:embed="rId9"/>
          <a:stretch>
            <a:fillRect/>
          </a:stretch>
        </p:blipFill>
        <p:spPr>
          <a:xfrm>
            <a:off x="4806698" y="5067883"/>
            <a:ext cx="2413993" cy="1710705"/>
          </a:xfrm>
          <a:prstGeom prst="rect">
            <a:avLst/>
          </a:prstGeom>
        </p:spPr>
      </p:pic>
      <p:pic>
        <p:nvPicPr>
          <p:cNvPr id="33" name="図 32"/>
          <p:cNvPicPr>
            <a:picLocks noChangeAspect="1"/>
          </p:cNvPicPr>
          <p:nvPr/>
        </p:nvPicPr>
        <p:blipFill>
          <a:blip r:embed="rId10"/>
          <a:stretch>
            <a:fillRect/>
          </a:stretch>
        </p:blipFill>
        <p:spPr>
          <a:xfrm>
            <a:off x="7050958" y="6740230"/>
            <a:ext cx="523082" cy="164414"/>
          </a:xfrm>
          <a:prstGeom prst="rect">
            <a:avLst/>
          </a:prstGeom>
        </p:spPr>
      </p:pic>
      <p:pic>
        <p:nvPicPr>
          <p:cNvPr id="34" name="図 33"/>
          <p:cNvPicPr>
            <a:picLocks noChangeAspect="1"/>
          </p:cNvPicPr>
          <p:nvPr/>
        </p:nvPicPr>
        <p:blipFill>
          <a:blip r:embed="rId11"/>
          <a:stretch>
            <a:fillRect/>
          </a:stretch>
        </p:blipFill>
        <p:spPr>
          <a:xfrm>
            <a:off x="7097371" y="5100241"/>
            <a:ext cx="2099970" cy="1669858"/>
          </a:xfrm>
          <a:prstGeom prst="rect">
            <a:avLst/>
          </a:prstGeom>
        </p:spPr>
      </p:pic>
      <p:sp>
        <p:nvSpPr>
          <p:cNvPr id="44" name="スライド番号プレースホルダー 3"/>
          <p:cNvSpPr txBox="1">
            <a:spLocks/>
          </p:cNvSpPr>
          <p:nvPr/>
        </p:nvSpPr>
        <p:spPr>
          <a:xfrm>
            <a:off x="8640000" y="6624000"/>
            <a:ext cx="432000" cy="288000"/>
          </a:xfrm>
          <a:prstGeom prst="rect">
            <a:avLst/>
          </a:prstGeom>
        </p:spPr>
        <p:txBody>
          <a:bodyPr vert="horz" lIns="36000" tIns="36000" rIns="36000" bIns="36000" rtlCol="0" anchor="ctr"/>
          <a:lstStyle>
            <a:defPPr>
              <a:defRPr lang="ja-JP"/>
            </a:defPPr>
            <a:lvl1pPr marL="0" algn="r" defTabSz="914400" rtl="0" eaLnBrk="1" latinLnBrk="0" hangingPunct="1">
              <a:defRPr kumimoji="1" sz="14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t>121</a:t>
            </a:r>
            <a:endParaRPr lang="ja-JP" altLang="en-US" dirty="0"/>
          </a:p>
        </p:txBody>
      </p:sp>
      <p:sp>
        <p:nvSpPr>
          <p:cNvPr id="45" name="角丸四角形 44"/>
          <p:cNvSpPr/>
          <p:nvPr/>
        </p:nvSpPr>
        <p:spPr>
          <a:xfrm>
            <a:off x="144000" y="72000"/>
            <a:ext cx="8222064" cy="432000"/>
          </a:xfrm>
          <a:prstGeom prst="roundRect">
            <a:avLst/>
          </a:prstGeom>
          <a:solidFill>
            <a:schemeClr val="accent4">
              <a:lumMod val="60000"/>
              <a:lumOff val="40000"/>
            </a:schemeClr>
          </a:solidFill>
          <a:effectLst>
            <a:innerShdw blurRad="63500" dist="50800" dir="2700000">
              <a:prstClr val="black">
                <a:alpha val="50000"/>
              </a:prstClr>
            </a:innerShdw>
          </a:effectLst>
        </p:spPr>
        <p:style>
          <a:lnRef idx="3">
            <a:schemeClr val="lt1"/>
          </a:lnRef>
          <a:fillRef idx="1">
            <a:schemeClr val="accent4"/>
          </a:fillRef>
          <a:effectRef idx="1">
            <a:schemeClr val="accent4"/>
          </a:effectRef>
          <a:fontRef idx="minor">
            <a:schemeClr val="lt1"/>
          </a:fontRef>
        </p:style>
        <p:txBody>
          <a:bodyPr lIns="108000" tIns="36000" rIns="36000" bIns="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【HOW</a:t>
            </a:r>
            <a:r>
              <a:rPr kumimoji="1" lang="ja-JP" altLang="en-US" sz="18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２</a:t>
            </a:r>
            <a:r>
              <a:rPr kumimoji="0" lang="ja-JP" altLang="en-US" sz="1800" b="1" i="0" u="none" strike="noStrike" kern="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0" lang="ja-JP" altLang="en-US" sz="18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②</a:t>
            </a:r>
            <a:r>
              <a:rPr kumimoji="1" lang="en-US" altLang="ja-JP" sz="18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民間との協業多様化／指定</a:t>
            </a:r>
            <a:r>
              <a:rPr kumimoji="1" lang="ja-JP" altLang="en-US" sz="18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管理制度の活用・</a:t>
            </a:r>
            <a:r>
              <a:rPr kumimoji="1" lang="en-US" altLang="ja-JP" sz="18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PFI</a:t>
            </a:r>
            <a:r>
              <a:rPr kumimoji="1" lang="ja-JP" altLang="en-US" sz="18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の積極導入</a:t>
            </a:r>
            <a:endParaRPr kumimoji="1" lang="ja-JP" altLang="en-US" sz="1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47" name="正方形/長方形 46"/>
          <p:cNvSpPr/>
          <p:nvPr/>
        </p:nvSpPr>
        <p:spPr>
          <a:xfrm>
            <a:off x="7574040" y="537719"/>
            <a:ext cx="1408269" cy="678946"/>
          </a:xfrm>
          <a:prstGeom prst="rect">
            <a:avLst/>
          </a:prstGeom>
          <a:ln>
            <a:solidFill>
              <a:schemeClr val="tx1"/>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r>
              <a:rPr lang="ja-JP" altLang="en-US" sz="800" dirty="0" smtClean="0">
                <a:latin typeface="BIZ UDPゴシック" panose="020B0400000000000000" pitchFamily="50" charset="-128"/>
                <a:ea typeface="BIZ UDPゴシック" panose="020B0400000000000000" pitchFamily="50" charset="-128"/>
              </a:rPr>
              <a:t>（</a:t>
            </a:r>
            <a:r>
              <a:rPr kumimoji="1" lang="ja-JP" altLang="en-US" sz="800" dirty="0" smtClean="0">
                <a:latin typeface="BIZ UDPゴシック" panose="020B0400000000000000" pitchFamily="50" charset="-128"/>
                <a:ea typeface="BIZ UDPゴシック" panose="020B0400000000000000" pitchFamily="50" charset="-128"/>
              </a:rPr>
              <a:t>注</a:t>
            </a:r>
            <a:r>
              <a:rPr lang="ja-JP" altLang="en-US" sz="800" dirty="0">
                <a:latin typeface="BIZ UDPゴシック" panose="020B0400000000000000" pitchFamily="50" charset="-128"/>
                <a:ea typeface="BIZ UDPゴシック" panose="020B0400000000000000" pitchFamily="50" charset="-128"/>
              </a:rPr>
              <a:t>）</a:t>
            </a:r>
            <a:r>
              <a:rPr kumimoji="1" lang="ja-JP" altLang="en-US" sz="800" dirty="0" smtClean="0">
                <a:latin typeface="BIZ UDPゴシック" panose="020B0400000000000000" pitchFamily="50" charset="-128"/>
                <a:ea typeface="BIZ UDPゴシック" panose="020B0400000000000000" pitchFamily="50" charset="-128"/>
              </a:rPr>
              <a:t>以下について、内容に</a:t>
            </a:r>
            <a:endParaRPr kumimoji="1" lang="en-US" altLang="ja-JP" sz="800" dirty="0" smtClean="0">
              <a:latin typeface="BIZ UDPゴシック" panose="020B0400000000000000" pitchFamily="50" charset="-128"/>
              <a:ea typeface="BIZ UDPゴシック" panose="020B0400000000000000" pitchFamily="50" charset="-128"/>
            </a:endParaRPr>
          </a:p>
          <a:p>
            <a:r>
              <a:rPr lang="ja-JP" altLang="en-US" sz="800" dirty="0">
                <a:latin typeface="BIZ UDPゴシック" panose="020B0400000000000000" pitchFamily="50" charset="-128"/>
                <a:ea typeface="BIZ UDPゴシック" panose="020B0400000000000000" pitchFamily="50" charset="-128"/>
              </a:rPr>
              <a:t>　</a:t>
            </a:r>
            <a:r>
              <a:rPr lang="ja-JP" altLang="en-US" sz="800" dirty="0" smtClean="0">
                <a:latin typeface="BIZ UDPゴシック" panose="020B0400000000000000" pitchFamily="50" charset="-128"/>
                <a:ea typeface="BIZ UDPゴシック" panose="020B0400000000000000" pitchFamily="50" charset="-128"/>
              </a:rPr>
              <a:t>　　</a:t>
            </a:r>
            <a:r>
              <a:rPr kumimoji="1" lang="ja-JP" altLang="en-US" sz="800" dirty="0" smtClean="0">
                <a:latin typeface="BIZ UDPゴシック" panose="020B0400000000000000" pitchFamily="50" charset="-128"/>
                <a:ea typeface="BIZ UDPゴシック" panose="020B0400000000000000" pitchFamily="50" charset="-128"/>
              </a:rPr>
              <a:t>誤りあり</a:t>
            </a:r>
            <a:endParaRPr kumimoji="1" lang="en-US" altLang="ja-JP" sz="800" dirty="0" smtClean="0">
              <a:latin typeface="BIZ UDPゴシック" panose="020B0400000000000000" pitchFamily="50" charset="-128"/>
              <a:ea typeface="BIZ UDPゴシック" panose="020B0400000000000000" pitchFamily="50" charset="-128"/>
            </a:endParaRPr>
          </a:p>
          <a:p>
            <a:r>
              <a:rPr lang="ja-JP" altLang="en-US" sz="800" dirty="0">
                <a:latin typeface="BIZ UDPゴシック" panose="020B0400000000000000" pitchFamily="50" charset="-128"/>
                <a:ea typeface="BIZ UDPゴシック" panose="020B0400000000000000" pitchFamily="50" charset="-128"/>
              </a:rPr>
              <a:t>　</a:t>
            </a:r>
            <a:r>
              <a:rPr lang="ja-JP" altLang="en-US" sz="800" dirty="0" smtClean="0">
                <a:latin typeface="BIZ UDPゴシック" panose="020B0400000000000000" pitchFamily="50" charset="-128"/>
                <a:ea typeface="BIZ UDPゴシック" panose="020B0400000000000000" pitchFamily="50" charset="-128"/>
              </a:rPr>
              <a:t>　</a:t>
            </a:r>
            <a:r>
              <a:rPr lang="ja-JP" altLang="en-US" sz="800" dirty="0">
                <a:latin typeface="BIZ UDPゴシック" panose="020B0400000000000000" pitchFamily="50" charset="-128"/>
                <a:ea typeface="BIZ UDPゴシック" panose="020B0400000000000000" pitchFamily="50" charset="-128"/>
              </a:rPr>
              <a:t>　</a:t>
            </a:r>
            <a:r>
              <a:rPr lang="ja-JP" altLang="en-US" sz="800" dirty="0" smtClean="0">
                <a:latin typeface="BIZ UDPゴシック" panose="020B0400000000000000" pitchFamily="50" charset="-128"/>
                <a:ea typeface="BIZ UDPゴシック" panose="020B0400000000000000" pitchFamily="50" charset="-128"/>
              </a:rPr>
              <a:t>見出しの表記</a:t>
            </a:r>
            <a:endParaRPr lang="en-US" altLang="ja-JP" sz="800" dirty="0" smtClean="0">
              <a:latin typeface="BIZ UDPゴシック" panose="020B0400000000000000" pitchFamily="50" charset="-128"/>
              <a:ea typeface="BIZ UDPゴシック" panose="020B0400000000000000" pitchFamily="50" charset="-128"/>
            </a:endParaRPr>
          </a:p>
          <a:p>
            <a:r>
              <a:rPr lang="ja-JP" altLang="en-US" sz="800" dirty="0" smtClean="0">
                <a:latin typeface="BIZ UDPゴシック" panose="020B0400000000000000" pitchFamily="50" charset="-128"/>
                <a:ea typeface="BIZ UDPゴシック" panose="020B0400000000000000" pitchFamily="50" charset="-128"/>
              </a:rPr>
              <a:t>　　　</a:t>
            </a:r>
            <a:r>
              <a:rPr lang="en-US" altLang="ja-JP" sz="800" dirty="0" smtClean="0">
                <a:latin typeface="BIZ UDPゴシック" panose="020B0400000000000000" pitchFamily="50" charset="-128"/>
                <a:ea typeface="BIZ UDPゴシック" panose="020B0400000000000000" pitchFamily="50" charset="-128"/>
              </a:rPr>
              <a:t>【</a:t>
            </a:r>
            <a:r>
              <a:rPr lang="ja-JP" altLang="en-US" sz="800" dirty="0" smtClean="0">
                <a:latin typeface="BIZ UDPゴシック" panose="020B0400000000000000" pitchFamily="50" charset="-128"/>
                <a:ea typeface="BIZ UDPゴシック" panose="020B0400000000000000" pitchFamily="50" charset="-128"/>
              </a:rPr>
              <a:t>誤</a:t>
            </a:r>
            <a:r>
              <a:rPr lang="en-US" altLang="ja-JP" sz="800" dirty="0" smtClean="0">
                <a:latin typeface="BIZ UDPゴシック" panose="020B0400000000000000" pitchFamily="50" charset="-128"/>
                <a:ea typeface="BIZ UDPゴシック" panose="020B0400000000000000" pitchFamily="50" charset="-128"/>
              </a:rPr>
              <a:t>】</a:t>
            </a:r>
            <a:r>
              <a:rPr lang="ja-JP" altLang="en-US" sz="800" dirty="0">
                <a:solidFill>
                  <a:schemeClr val="tx1"/>
                </a:solidFill>
                <a:latin typeface="BIZ UDPゴシック" panose="020B0400000000000000" pitchFamily="50" charset="-128"/>
                <a:ea typeface="BIZ UDPゴシック" panose="020B0400000000000000" pitchFamily="50" charset="-128"/>
              </a:rPr>
              <a:t>指定管理制度</a:t>
            </a:r>
            <a:r>
              <a:rPr lang="ja-JP" altLang="en-US" sz="800" dirty="0" smtClean="0">
                <a:latin typeface="BIZ UDPゴシック" panose="020B0400000000000000" pitchFamily="50" charset="-128"/>
                <a:ea typeface="BIZ UDPゴシック" panose="020B0400000000000000" pitchFamily="50" charset="-128"/>
              </a:rPr>
              <a:t>→</a:t>
            </a:r>
            <a:endParaRPr lang="en-US" altLang="ja-JP" sz="800" dirty="0" smtClean="0">
              <a:latin typeface="BIZ UDPゴシック" panose="020B0400000000000000" pitchFamily="50" charset="-128"/>
              <a:ea typeface="BIZ UDPゴシック" panose="020B0400000000000000" pitchFamily="50" charset="-128"/>
            </a:endParaRPr>
          </a:p>
          <a:p>
            <a:r>
              <a:rPr lang="ja-JP" altLang="en-US" sz="800" dirty="0">
                <a:latin typeface="BIZ UDPゴシック" panose="020B0400000000000000" pitchFamily="50" charset="-128"/>
                <a:ea typeface="BIZ UDPゴシック" panose="020B0400000000000000" pitchFamily="50" charset="-128"/>
              </a:rPr>
              <a:t>　</a:t>
            </a:r>
            <a:r>
              <a:rPr lang="ja-JP" altLang="en-US" sz="800" dirty="0" smtClean="0">
                <a:latin typeface="BIZ UDPゴシック" panose="020B0400000000000000" pitchFamily="50" charset="-128"/>
                <a:ea typeface="BIZ UDPゴシック" panose="020B0400000000000000" pitchFamily="50" charset="-128"/>
              </a:rPr>
              <a:t>　　</a:t>
            </a:r>
            <a:r>
              <a:rPr lang="en-US" altLang="ja-JP" sz="800" dirty="0" smtClean="0">
                <a:latin typeface="BIZ UDPゴシック" panose="020B0400000000000000" pitchFamily="50" charset="-128"/>
                <a:ea typeface="BIZ UDPゴシック" panose="020B0400000000000000" pitchFamily="50" charset="-128"/>
              </a:rPr>
              <a:t>【</a:t>
            </a:r>
            <a:r>
              <a:rPr lang="ja-JP" altLang="en-US" sz="800" dirty="0" smtClean="0">
                <a:latin typeface="BIZ UDPゴシック" panose="020B0400000000000000" pitchFamily="50" charset="-128"/>
                <a:ea typeface="BIZ UDPゴシック" panose="020B0400000000000000" pitchFamily="50" charset="-128"/>
              </a:rPr>
              <a:t>正</a:t>
            </a:r>
            <a:r>
              <a:rPr lang="en-US" altLang="ja-JP" sz="800" dirty="0" smtClean="0">
                <a:latin typeface="BIZ UDPゴシック" panose="020B0400000000000000" pitchFamily="50" charset="-128"/>
                <a:ea typeface="BIZ UDPゴシック" panose="020B0400000000000000" pitchFamily="50" charset="-128"/>
              </a:rPr>
              <a:t>】</a:t>
            </a:r>
            <a:r>
              <a:rPr lang="ja-JP" altLang="en-US" sz="800" dirty="0">
                <a:solidFill>
                  <a:schemeClr val="tx1"/>
                </a:solidFill>
                <a:latin typeface="BIZ UDPゴシック" panose="020B0400000000000000" pitchFamily="50" charset="-128"/>
                <a:ea typeface="BIZ UDPゴシック" panose="020B0400000000000000" pitchFamily="50" charset="-128"/>
              </a:rPr>
              <a:t>指定</a:t>
            </a:r>
            <a:r>
              <a:rPr lang="ja-JP" altLang="en-US" sz="800" dirty="0" smtClean="0">
                <a:solidFill>
                  <a:schemeClr val="tx1"/>
                </a:solidFill>
                <a:latin typeface="BIZ UDPゴシック" panose="020B0400000000000000" pitchFamily="50" charset="-128"/>
                <a:ea typeface="BIZ UDPゴシック" panose="020B0400000000000000" pitchFamily="50" charset="-128"/>
              </a:rPr>
              <a:t>管理者制度</a:t>
            </a:r>
            <a:endParaRPr lang="ja-JP" altLang="en-US" sz="800" dirty="0">
              <a:solidFill>
                <a:schemeClr val="tx1"/>
              </a:solidFill>
              <a:latin typeface="BIZ UDPゴシック" panose="020B0400000000000000" pitchFamily="50" charset="-128"/>
              <a:ea typeface="BIZ UDPゴシック" panose="020B0400000000000000" pitchFamily="50" charset="-128"/>
            </a:endParaRPr>
          </a:p>
        </p:txBody>
      </p:sp>
      <p:sp>
        <p:nvSpPr>
          <p:cNvPr id="46" name="正方形/長方形 45"/>
          <p:cNvSpPr/>
          <p:nvPr/>
        </p:nvSpPr>
        <p:spPr>
          <a:xfrm>
            <a:off x="4872708" y="406487"/>
            <a:ext cx="434289" cy="296399"/>
          </a:xfrm>
          <a:prstGeom prst="rect">
            <a:avLst/>
          </a:prstGeom>
          <a:noFill/>
          <a:ln>
            <a:noFill/>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800" dirty="0" smtClean="0">
                <a:latin typeface="BIZ UDPゴシック" panose="020B0400000000000000" pitchFamily="50" charset="-128"/>
                <a:ea typeface="BIZ UDPゴシック" panose="020B0400000000000000" pitchFamily="50" charset="-128"/>
              </a:rPr>
              <a:t>（</a:t>
            </a:r>
            <a:r>
              <a:rPr kumimoji="1" lang="ja-JP" altLang="en-US" sz="800" dirty="0" smtClean="0">
                <a:latin typeface="BIZ UDPゴシック" panose="020B0400000000000000" pitchFamily="50" charset="-128"/>
                <a:ea typeface="BIZ UDPゴシック" panose="020B0400000000000000" pitchFamily="50" charset="-128"/>
              </a:rPr>
              <a:t>注</a:t>
            </a:r>
            <a:r>
              <a:rPr lang="ja-JP" altLang="en-US" sz="800" dirty="0" smtClean="0">
                <a:latin typeface="BIZ UDPゴシック" panose="020B0400000000000000" pitchFamily="50" charset="-128"/>
                <a:ea typeface="BIZ UDPゴシック" panose="020B0400000000000000" pitchFamily="50" charset="-128"/>
              </a:rPr>
              <a:t>）</a:t>
            </a:r>
            <a:endParaRPr lang="ja-JP" altLang="en-US" sz="800"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760134078"/>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グループ化 37"/>
          <p:cNvGrpSpPr/>
          <p:nvPr/>
        </p:nvGrpSpPr>
        <p:grpSpPr>
          <a:xfrm>
            <a:off x="118600" y="5086608"/>
            <a:ext cx="8939926" cy="1642364"/>
            <a:chOff x="118600" y="5086608"/>
            <a:chExt cx="8939926" cy="1642364"/>
          </a:xfrm>
        </p:grpSpPr>
        <p:sp>
          <p:nvSpPr>
            <p:cNvPr id="44" name="正方形/長方形 43">
              <a:extLst>
                <a:ext uri="{FF2B5EF4-FFF2-40B4-BE49-F238E27FC236}">
                  <a16:creationId xmlns:a16="http://schemas.microsoft.com/office/drawing/2014/main" id="{87389444-A7D9-4706-8C71-C18EC2B14099}"/>
                </a:ext>
              </a:extLst>
            </p:cNvPr>
            <p:cNvSpPr/>
            <p:nvPr/>
          </p:nvSpPr>
          <p:spPr>
            <a:xfrm>
              <a:off x="118600" y="5086608"/>
              <a:ext cx="4275600" cy="1642364"/>
            </a:xfrm>
            <a:prstGeom prst="rect">
              <a:avLst/>
            </a:prstGeom>
            <a:ln>
              <a:noFill/>
              <a:prstDash val="dash"/>
            </a:ln>
          </p:spPr>
          <p:txBody>
            <a:bodyPr wrap="square" lIns="72000" tIns="36000" rIns="72000" bIns="36000">
              <a:spAutoFit/>
            </a:bodyPr>
            <a:lstStyle/>
            <a:p>
              <a:pPr marL="0" marR="0" lvl="0" indent="0" algn="l" defTabSz="914395" rtl="0" eaLnBrk="1" fontAlgn="auto" latinLnBrk="0" hangingPunct="1">
                <a:lnSpc>
                  <a:spcPts val="600"/>
                </a:lnSpc>
                <a:spcBef>
                  <a:spcPts val="0"/>
                </a:spcBef>
                <a:spcAft>
                  <a:spcPts val="0"/>
                </a:spcAft>
                <a:buClrTx/>
                <a:buSzTx/>
                <a:buFontTx/>
                <a:buNone/>
                <a:tabLst/>
                <a:defRPr/>
              </a:pPr>
              <a:endParaRPr kumimoji="1" lang="en-US" altLang="ja-JP" sz="115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eiryo UI" panose="020B0604030504040204" pitchFamily="50" charset="-128"/>
              </a:endParaRPr>
            </a:p>
            <a:p>
              <a:pPr marL="0" marR="0" lvl="0" indent="0" algn="l" defTabSz="914395" rtl="0" eaLnBrk="1" fontAlgn="auto" latinLnBrk="0" hangingPunct="1">
                <a:lnSpc>
                  <a:spcPct val="100000"/>
                </a:lnSpc>
                <a:spcBef>
                  <a:spcPts val="0"/>
                </a:spcBef>
                <a:spcAft>
                  <a:spcPts val="0"/>
                </a:spcAft>
                <a:buClrTx/>
                <a:buSzTx/>
                <a:buFontTx/>
                <a:buNone/>
                <a:tabLst/>
                <a:defRPr/>
              </a:pPr>
              <a:r>
                <a:rPr kumimoji="1" lang="ja-JP" altLang="en-US" sz="115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 </a:t>
              </a:r>
              <a:r>
                <a:rPr kumimoji="1" lang="ja-JP" altLang="en-US" sz="115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　</a:t>
              </a:r>
              <a:r>
                <a:rPr kumimoji="1" lang="ja-JP" altLang="en-US" sz="115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開館記念「</a:t>
              </a:r>
              <a:r>
                <a:rPr kumimoji="1" lang="ja-JP" altLang="en-US" sz="115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超コレクション展</a:t>
              </a:r>
              <a:r>
                <a:rPr kumimoji="1" lang="en-US" altLang="ja-JP" sz="115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―99</a:t>
              </a:r>
              <a:r>
                <a:rPr kumimoji="1" lang="ja-JP" altLang="en-US" sz="115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の</a:t>
              </a:r>
              <a:r>
                <a:rPr kumimoji="1" lang="ja-JP" altLang="en-US" sz="115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ものがたり</a:t>
              </a:r>
              <a:r>
                <a:rPr kumimoji="1" lang="en-US" altLang="ja-JP" sz="115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a:t>
              </a:r>
              <a:r>
                <a:rPr kumimoji="1" lang="ja-JP" altLang="en-US" sz="115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」には</a:t>
              </a:r>
              <a:r>
                <a:rPr kumimoji="1" lang="ja-JP" altLang="en-US" sz="115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a:t>
              </a:r>
              <a:endParaRPr kumimoji="1" lang="en-US" altLang="ja-JP" sz="115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Meiryo UI" panose="020B0604030504040204" pitchFamily="50" charset="-128"/>
              </a:endParaRPr>
            </a:p>
            <a:p>
              <a:pPr marL="0" marR="0" lvl="0" indent="0" algn="l" defTabSz="914395" rtl="0" eaLnBrk="1" fontAlgn="auto" latinLnBrk="0" hangingPunct="1">
                <a:lnSpc>
                  <a:spcPct val="100000"/>
                </a:lnSpc>
                <a:spcBef>
                  <a:spcPts val="0"/>
                </a:spcBef>
                <a:spcAft>
                  <a:spcPts val="0"/>
                </a:spcAft>
                <a:buClrTx/>
                <a:buSzTx/>
                <a:buFontTx/>
                <a:buNone/>
                <a:tabLst/>
                <a:defRPr/>
              </a:pPr>
              <a:r>
                <a:rPr lang="ja-JP" altLang="en-US" sz="1150" dirty="0">
                  <a:latin typeface="BIZ UDPゴシック" panose="020B0400000000000000" pitchFamily="50" charset="-128"/>
                  <a:ea typeface="BIZ UDPゴシック" panose="020B0400000000000000" pitchFamily="50" charset="-128"/>
                  <a:cs typeface="Meiryo UI" panose="020B0604030504040204" pitchFamily="50" charset="-128"/>
                </a:rPr>
                <a:t>　</a:t>
              </a:r>
              <a:r>
                <a:rPr lang="ja-JP" altLang="en-US" sz="1150" dirty="0" smtClean="0">
                  <a:latin typeface="BIZ UDPゴシック" panose="020B0400000000000000" pitchFamily="50" charset="-128"/>
                  <a:ea typeface="BIZ UDPゴシック" panose="020B0400000000000000" pitchFamily="50" charset="-128"/>
                  <a:cs typeface="Meiryo UI" panose="020B0604030504040204" pitchFamily="50" charset="-128"/>
                </a:rPr>
                <a:t>　　</a:t>
              </a:r>
              <a:r>
                <a:rPr kumimoji="1" lang="ja-JP" altLang="en-US" sz="115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会期</a:t>
              </a:r>
              <a:r>
                <a:rPr kumimoji="1" lang="en-US" altLang="ja-JP" sz="115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42</a:t>
              </a:r>
              <a:r>
                <a:rPr kumimoji="1" lang="ja-JP" altLang="en-US" sz="115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日間で</a:t>
              </a:r>
              <a:r>
                <a:rPr kumimoji="1" lang="en-US" altLang="ja-JP" sz="115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12</a:t>
              </a:r>
              <a:r>
                <a:rPr kumimoji="1" lang="ja-JP" altLang="en-US" sz="115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万</a:t>
              </a:r>
              <a:r>
                <a:rPr kumimoji="1" lang="en-US" altLang="ja-JP" sz="115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6310</a:t>
              </a:r>
              <a:r>
                <a:rPr kumimoji="1" lang="ja-JP" altLang="en-US" sz="115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人</a:t>
              </a:r>
              <a:r>
                <a:rPr kumimoji="1" lang="ja-JP" altLang="en-US" sz="115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と目標の</a:t>
              </a:r>
              <a:r>
                <a:rPr kumimoji="1" lang="en-US" altLang="ja-JP" sz="115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1.37</a:t>
              </a:r>
              <a:r>
                <a:rPr kumimoji="1" lang="ja-JP" altLang="en-US" sz="115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倍の来館者が</a:t>
              </a:r>
              <a:endParaRPr kumimoji="1" lang="en-US" altLang="ja-JP" sz="115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Meiryo UI" panose="020B0604030504040204" pitchFamily="50" charset="-128"/>
              </a:endParaRPr>
            </a:p>
            <a:p>
              <a:pPr marL="0" marR="0" lvl="0" indent="0" algn="l" defTabSz="914395" rtl="0" eaLnBrk="1" fontAlgn="auto" latinLnBrk="0" hangingPunct="1">
                <a:lnSpc>
                  <a:spcPct val="100000"/>
                </a:lnSpc>
                <a:spcBef>
                  <a:spcPts val="0"/>
                </a:spcBef>
                <a:spcAft>
                  <a:spcPts val="0"/>
                </a:spcAft>
                <a:buClrTx/>
                <a:buSzTx/>
                <a:buFontTx/>
                <a:buNone/>
                <a:tabLst/>
                <a:defRPr/>
              </a:pPr>
              <a:r>
                <a:rPr lang="ja-JP" altLang="en-US" sz="1150" dirty="0">
                  <a:latin typeface="BIZ UDPゴシック" panose="020B0400000000000000" pitchFamily="50" charset="-128"/>
                  <a:ea typeface="BIZ UDPゴシック" panose="020B0400000000000000" pitchFamily="50" charset="-128"/>
                  <a:cs typeface="Meiryo UI" panose="020B0604030504040204" pitchFamily="50" charset="-128"/>
                </a:rPr>
                <a:t>　</a:t>
              </a:r>
              <a:r>
                <a:rPr lang="ja-JP" altLang="en-US" sz="1150" dirty="0" smtClean="0">
                  <a:latin typeface="BIZ UDPゴシック" panose="020B0400000000000000" pitchFamily="50" charset="-128"/>
                  <a:ea typeface="BIZ UDPゴシック" panose="020B0400000000000000" pitchFamily="50" charset="-128"/>
                  <a:cs typeface="Meiryo UI" panose="020B0604030504040204" pitchFamily="50" charset="-128"/>
                </a:rPr>
                <a:t>　　</a:t>
              </a:r>
              <a:r>
                <a:rPr kumimoji="1" lang="ja-JP" altLang="en-US" sz="115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訪れた。</a:t>
              </a:r>
              <a:endParaRPr kumimoji="1" lang="en-US" altLang="ja-JP" sz="115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Meiryo UI" panose="020B0604030504040204" pitchFamily="50" charset="-128"/>
              </a:endParaRPr>
            </a:p>
            <a:p>
              <a:pPr lvl="0" defTabSz="914395">
                <a:defRPr/>
              </a:pPr>
              <a:r>
                <a:rPr lang="ja-JP" altLang="en-US" sz="1150" dirty="0">
                  <a:latin typeface="BIZ UDPゴシック" panose="020B0400000000000000" pitchFamily="50" charset="-128"/>
                  <a:ea typeface="BIZ UDPゴシック" panose="020B0400000000000000" pitchFamily="50" charset="-128"/>
                  <a:cs typeface="Meiryo UI" panose="020B0604030504040204" pitchFamily="50" charset="-128"/>
                </a:rPr>
                <a:t>　</a:t>
              </a:r>
              <a:r>
                <a:rPr lang="ja-JP" altLang="en-US" sz="1150" dirty="0" smtClean="0">
                  <a:latin typeface="BIZ UDPゴシック" panose="020B0400000000000000" pitchFamily="50" charset="-128"/>
                  <a:ea typeface="BIZ UDPゴシック" panose="020B0400000000000000" pitchFamily="50" charset="-128"/>
                  <a:cs typeface="Meiryo UI" panose="020B0604030504040204" pitchFamily="50" charset="-128"/>
                </a:rPr>
                <a:t>　　</a:t>
              </a:r>
              <a:r>
                <a:rPr lang="en-US" altLang="ja-JP" sz="1150" dirty="0" smtClean="0">
                  <a:latin typeface="BIZ UDPゴシック" panose="020B0400000000000000" pitchFamily="50" charset="-128"/>
                  <a:ea typeface="BIZ UDPゴシック" panose="020B0400000000000000" pitchFamily="50" charset="-128"/>
                  <a:cs typeface="Meiryo UI" panose="020B0604030504040204" pitchFamily="50" charset="-128"/>
                </a:rPr>
                <a:t>※</a:t>
              </a:r>
              <a:r>
                <a:rPr lang="ja-JP" altLang="en-US" sz="1150" dirty="0">
                  <a:latin typeface="BIZ UDPゴシック" panose="020B0400000000000000" pitchFamily="50" charset="-128"/>
                  <a:ea typeface="BIZ UDPゴシック" panose="020B0400000000000000" pitchFamily="50" charset="-128"/>
                </a:rPr>
                <a:t>開館</a:t>
              </a:r>
              <a:r>
                <a:rPr lang="ja-JP" altLang="en-US" sz="1150" dirty="0" smtClean="0">
                  <a:latin typeface="BIZ UDPゴシック" panose="020B0400000000000000" pitchFamily="50" charset="-128"/>
                  <a:ea typeface="BIZ UDPゴシック" panose="020B0400000000000000" pitchFamily="50" charset="-128"/>
                </a:rPr>
                <a:t>までに</a:t>
              </a:r>
              <a:r>
                <a:rPr lang="ja-JP" altLang="en-US" sz="1150" dirty="0">
                  <a:latin typeface="BIZ UDPゴシック" panose="020B0400000000000000" pitchFamily="50" charset="-128"/>
                  <a:ea typeface="BIZ UDPゴシック" panose="020B0400000000000000" pitchFamily="50" charset="-128"/>
                </a:rPr>
                <a:t>収蔵した</a:t>
              </a:r>
              <a:r>
                <a:rPr lang="en-US" altLang="ja-JP" sz="1150" dirty="0">
                  <a:latin typeface="BIZ UDPゴシック" panose="020B0400000000000000" pitchFamily="50" charset="-128"/>
                  <a:ea typeface="BIZ UDPゴシック" panose="020B0400000000000000" pitchFamily="50" charset="-128"/>
                </a:rPr>
                <a:t>6000</a:t>
              </a:r>
              <a:r>
                <a:rPr lang="ja-JP" altLang="en-US" sz="1150" dirty="0">
                  <a:latin typeface="BIZ UDPゴシック" panose="020B0400000000000000" pitchFamily="50" charset="-128"/>
                  <a:ea typeface="BIZ UDPゴシック" panose="020B0400000000000000" pitchFamily="50" charset="-128"/>
                </a:rPr>
                <a:t>点を超えるコレクション</a:t>
              </a:r>
              <a:r>
                <a:rPr lang="ja-JP" altLang="en-US" sz="1150" dirty="0" smtClean="0">
                  <a:latin typeface="BIZ UDPゴシック" panose="020B0400000000000000" pitchFamily="50" charset="-128"/>
                  <a:ea typeface="BIZ UDPゴシック" panose="020B0400000000000000" pitchFamily="50" charset="-128"/>
                </a:rPr>
                <a:t>から</a:t>
              </a:r>
              <a:endParaRPr lang="en-US" altLang="ja-JP" sz="1150" dirty="0" smtClean="0">
                <a:latin typeface="BIZ UDPゴシック" panose="020B0400000000000000" pitchFamily="50" charset="-128"/>
                <a:ea typeface="BIZ UDPゴシック" panose="020B0400000000000000" pitchFamily="50" charset="-128"/>
              </a:endParaRPr>
            </a:p>
            <a:p>
              <a:pPr lvl="0" defTabSz="914395">
                <a:defRPr/>
              </a:pPr>
              <a:r>
                <a:rPr lang="ja-JP" altLang="en-US" sz="1150" dirty="0">
                  <a:latin typeface="BIZ UDPゴシック" panose="020B0400000000000000" pitchFamily="50" charset="-128"/>
                  <a:ea typeface="BIZ UDPゴシック" panose="020B0400000000000000" pitchFamily="50" charset="-128"/>
                </a:rPr>
                <a:t>　</a:t>
              </a:r>
              <a:r>
                <a:rPr lang="ja-JP" altLang="en-US" sz="1150" dirty="0" smtClean="0">
                  <a:latin typeface="BIZ UDPゴシック" panose="020B0400000000000000" pitchFamily="50" charset="-128"/>
                  <a:ea typeface="BIZ UDPゴシック" panose="020B0400000000000000" pitchFamily="50" charset="-128"/>
                </a:rPr>
                <a:t>　　　　約</a:t>
              </a:r>
              <a:r>
                <a:rPr lang="en-US" altLang="ja-JP" sz="1150" dirty="0">
                  <a:latin typeface="BIZ UDPゴシック" panose="020B0400000000000000" pitchFamily="50" charset="-128"/>
                  <a:ea typeface="BIZ UDPゴシック" panose="020B0400000000000000" pitchFamily="50" charset="-128"/>
                </a:rPr>
                <a:t>400</a:t>
              </a:r>
              <a:r>
                <a:rPr lang="ja-JP" altLang="en-US" sz="1150" dirty="0">
                  <a:latin typeface="BIZ UDPゴシック" panose="020B0400000000000000" pitchFamily="50" charset="-128"/>
                  <a:ea typeface="BIZ UDPゴシック" panose="020B0400000000000000" pitchFamily="50" charset="-128"/>
                </a:rPr>
                <a:t>点の代表的な</a:t>
              </a:r>
              <a:r>
                <a:rPr lang="ja-JP" altLang="en-US" sz="1150" dirty="0" smtClean="0">
                  <a:latin typeface="BIZ UDPゴシック" panose="020B0400000000000000" pitchFamily="50" charset="-128"/>
                  <a:ea typeface="BIZ UDPゴシック" panose="020B0400000000000000" pitchFamily="50" charset="-128"/>
                </a:rPr>
                <a:t>作品を展示。</a:t>
              </a:r>
              <a:endParaRPr lang="en-US" altLang="ja-JP" sz="1150" dirty="0" smtClean="0">
                <a:latin typeface="BIZ UDPゴシック" panose="020B0400000000000000" pitchFamily="50" charset="-128"/>
                <a:ea typeface="BIZ UDPゴシック" panose="020B0400000000000000" pitchFamily="50" charset="-128"/>
              </a:endParaRPr>
            </a:p>
            <a:p>
              <a:pPr lvl="0" defTabSz="914395">
                <a:defRPr/>
              </a:pPr>
              <a:r>
                <a:rPr lang="ja-JP" altLang="en-US" sz="1150" dirty="0">
                  <a:latin typeface="BIZ UDPゴシック" panose="020B0400000000000000" pitchFamily="50" charset="-128"/>
                  <a:ea typeface="BIZ UDPゴシック" panose="020B0400000000000000" pitchFamily="50" charset="-128"/>
                </a:rPr>
                <a:t>　</a:t>
              </a:r>
              <a:r>
                <a:rPr lang="ja-JP" altLang="en-US" sz="1150" dirty="0" smtClean="0">
                  <a:latin typeface="BIZ UDPゴシック" panose="020B0400000000000000" pitchFamily="50" charset="-128"/>
                  <a:ea typeface="BIZ UDPゴシック" panose="020B0400000000000000" pitchFamily="50" charset="-128"/>
                </a:rPr>
                <a:t>　　　　　佐伯祐三</a:t>
              </a:r>
              <a:r>
                <a:rPr lang="en-US" altLang="ja-JP" sz="1150" dirty="0">
                  <a:latin typeface="BIZ UDPゴシック" panose="020B0400000000000000" pitchFamily="50" charset="-128"/>
                  <a:ea typeface="BIZ UDPゴシック" panose="020B0400000000000000" pitchFamily="50" charset="-128"/>
                </a:rPr>
                <a:t>《</a:t>
              </a:r>
              <a:r>
                <a:rPr lang="ja-JP" altLang="en-US" sz="1150" dirty="0">
                  <a:latin typeface="BIZ UDPゴシック" panose="020B0400000000000000" pitchFamily="50" charset="-128"/>
                  <a:ea typeface="BIZ UDPゴシック" panose="020B0400000000000000" pitchFamily="50" charset="-128"/>
                </a:rPr>
                <a:t>郵便配達夫</a:t>
              </a:r>
              <a:r>
                <a:rPr lang="en-US" altLang="ja-JP" sz="1150" dirty="0">
                  <a:latin typeface="BIZ UDPゴシック" panose="020B0400000000000000" pitchFamily="50" charset="-128"/>
                  <a:ea typeface="BIZ UDPゴシック" panose="020B0400000000000000" pitchFamily="50" charset="-128"/>
                </a:rPr>
                <a:t>》</a:t>
              </a:r>
              <a:endParaRPr lang="en-US" altLang="ja-JP" sz="1150" dirty="0" smtClean="0">
                <a:latin typeface="BIZ UDPゴシック" panose="020B0400000000000000" pitchFamily="50" charset="-128"/>
                <a:ea typeface="BIZ UDPゴシック" panose="020B0400000000000000" pitchFamily="50" charset="-128"/>
              </a:endParaRPr>
            </a:p>
            <a:p>
              <a:pPr lvl="0" defTabSz="914395">
                <a:defRPr/>
              </a:pPr>
              <a:r>
                <a:rPr lang="ja-JP" altLang="en-US" sz="1150" dirty="0" smtClean="0">
                  <a:latin typeface="BIZ UDPゴシック" panose="020B0400000000000000" pitchFamily="50" charset="-128"/>
                  <a:ea typeface="BIZ UDPゴシック" panose="020B0400000000000000" pitchFamily="50" charset="-128"/>
                  <a:cs typeface="Meiryo UI" panose="020B0604030504040204" pitchFamily="50" charset="-128"/>
                </a:rPr>
                <a:t>　　　　　　</a:t>
              </a:r>
              <a:r>
                <a:rPr lang="ja-JP" altLang="en-US" sz="1150" dirty="0" smtClean="0">
                  <a:latin typeface="BIZ UDPゴシック" panose="020B0400000000000000" pitchFamily="50" charset="-128"/>
                  <a:ea typeface="BIZ UDPゴシック" panose="020B0400000000000000" pitchFamily="50" charset="-128"/>
                </a:rPr>
                <a:t>アメデオ</a:t>
              </a:r>
              <a:r>
                <a:rPr lang="ja-JP" altLang="en-US" sz="1150" dirty="0">
                  <a:latin typeface="BIZ UDPゴシック" panose="020B0400000000000000" pitchFamily="50" charset="-128"/>
                  <a:ea typeface="BIZ UDPゴシック" panose="020B0400000000000000" pitchFamily="50" charset="-128"/>
                </a:rPr>
                <a:t>・</a:t>
              </a:r>
              <a:r>
                <a:rPr lang="ja-JP" altLang="en-US" sz="1150" dirty="0" smtClean="0">
                  <a:latin typeface="BIZ UDPゴシック" panose="020B0400000000000000" pitchFamily="50" charset="-128"/>
                  <a:ea typeface="BIZ UDPゴシック" panose="020B0400000000000000" pitchFamily="50" charset="-128"/>
                </a:rPr>
                <a:t>モディリアーニ</a:t>
              </a:r>
              <a:r>
                <a:rPr lang="en-US" altLang="ja-JP" sz="1150" dirty="0">
                  <a:latin typeface="BIZ UDPゴシック" panose="020B0400000000000000" pitchFamily="50" charset="-128"/>
                  <a:ea typeface="BIZ UDPゴシック" panose="020B0400000000000000" pitchFamily="50" charset="-128"/>
                </a:rPr>
                <a:t>《</a:t>
              </a:r>
              <a:r>
                <a:rPr lang="ja-JP" altLang="en-US" sz="1150" dirty="0">
                  <a:latin typeface="BIZ UDPゴシック" panose="020B0400000000000000" pitchFamily="50" charset="-128"/>
                  <a:ea typeface="BIZ UDPゴシック" panose="020B0400000000000000" pitchFamily="50" charset="-128"/>
                </a:rPr>
                <a:t>髪をほどいた横たわる裸婦</a:t>
              </a:r>
              <a:r>
                <a:rPr lang="en-US" altLang="ja-JP" sz="1150" dirty="0" smtClean="0">
                  <a:latin typeface="BIZ UDPゴシック" panose="020B0400000000000000" pitchFamily="50" charset="-128"/>
                  <a:ea typeface="BIZ UDPゴシック" panose="020B0400000000000000" pitchFamily="50" charset="-128"/>
                </a:rPr>
                <a:t>》</a:t>
              </a:r>
              <a:endParaRPr lang="en-US" altLang="ja-JP" sz="1150" dirty="0">
                <a:latin typeface="BIZ UDPゴシック" panose="020B0400000000000000" pitchFamily="50" charset="-128"/>
                <a:ea typeface="BIZ UDPゴシック" panose="020B0400000000000000" pitchFamily="50" charset="-128"/>
              </a:endParaRPr>
            </a:p>
            <a:p>
              <a:pPr lvl="0" defTabSz="914395">
                <a:defRPr/>
              </a:pPr>
              <a:r>
                <a:rPr lang="en-US" altLang="ja-JP" sz="1150" dirty="0" smtClean="0">
                  <a:latin typeface="BIZ UDPゴシック" panose="020B0400000000000000" pitchFamily="50" charset="-128"/>
                  <a:ea typeface="BIZ UDPゴシック" panose="020B0400000000000000" pitchFamily="50" charset="-128"/>
                </a:rPr>
                <a:t>                                                                             </a:t>
              </a:r>
              <a:r>
                <a:rPr lang="ja-JP" altLang="en-US" sz="1150" dirty="0" smtClean="0">
                  <a:latin typeface="BIZ UDPゴシック" panose="020B0400000000000000" pitchFamily="50" charset="-128"/>
                  <a:ea typeface="BIZ UDPゴシック" panose="020B0400000000000000" pitchFamily="50" charset="-128"/>
                </a:rPr>
                <a:t>など</a:t>
              </a:r>
              <a:endParaRPr kumimoji="1" lang="en-US" altLang="ja-JP" sz="115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Meiryo UI" panose="020B0604030504040204" pitchFamily="50" charset="-128"/>
              </a:endParaRPr>
            </a:p>
            <a:p>
              <a:pPr marL="0" marR="0" lvl="0" indent="0" algn="l" defTabSz="914395" rtl="0" eaLnBrk="1" fontAlgn="auto" latinLnBrk="0" hangingPunct="1">
                <a:lnSpc>
                  <a:spcPts val="600"/>
                </a:lnSpc>
                <a:spcBef>
                  <a:spcPts val="0"/>
                </a:spcBef>
                <a:spcAft>
                  <a:spcPts val="0"/>
                </a:spcAft>
                <a:buClrTx/>
                <a:buSzTx/>
                <a:buFontTx/>
                <a:buNone/>
                <a:tabLst/>
                <a:defRPr/>
              </a:pPr>
              <a:endParaRPr kumimoji="1" lang="en-US" altLang="ja-JP" sz="115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eiryo UI" panose="020B0604030504040204" pitchFamily="50" charset="-128"/>
              </a:endParaRPr>
            </a:p>
          </p:txBody>
        </p:sp>
        <p:sp>
          <p:nvSpPr>
            <p:cNvPr id="42" name="テキスト ボックス 41"/>
            <p:cNvSpPr txBox="1"/>
            <p:nvPr/>
          </p:nvSpPr>
          <p:spPr>
            <a:xfrm>
              <a:off x="4268062" y="5100707"/>
              <a:ext cx="4790464" cy="1374194"/>
            </a:xfrm>
            <a:prstGeom prst="roundRect">
              <a:avLst>
                <a:gd name="adj" fmla="val 4291"/>
              </a:avLst>
            </a:prstGeom>
            <a:noFill/>
            <a:ln>
              <a:noFill/>
            </a:ln>
          </p:spPr>
          <p:txBody>
            <a:bodyPr wrap="non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5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　民間事業者のノウハウ（</a:t>
              </a:r>
              <a:r>
                <a:rPr kumimoji="1" lang="ja-JP" altLang="en-US" sz="115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レストランや</a:t>
              </a:r>
              <a:r>
                <a:rPr kumimoji="1" lang="ja-JP" altLang="en-US" sz="115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ショップなどの誘致</a:t>
              </a:r>
              <a:r>
                <a:rPr kumimoji="1" lang="ja-JP" altLang="en-US" sz="115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）を</a:t>
              </a:r>
              <a:endParaRPr kumimoji="1" lang="en-US" altLang="ja-JP" sz="115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50" dirty="0">
                  <a:latin typeface="BIZ UDPゴシック" panose="020B0400000000000000" pitchFamily="50" charset="-128"/>
                  <a:ea typeface="BIZ UDPゴシック" panose="020B0400000000000000" pitchFamily="50" charset="-128"/>
                </a:rPr>
                <a:t>　</a:t>
              </a:r>
              <a:r>
                <a:rPr lang="ja-JP" altLang="en-US" sz="1150" dirty="0" smtClean="0">
                  <a:latin typeface="BIZ UDPゴシック" panose="020B0400000000000000" pitchFamily="50" charset="-128"/>
                  <a:ea typeface="BIZ UDPゴシック" panose="020B0400000000000000" pitchFamily="50" charset="-128"/>
                </a:rPr>
                <a:t>　 </a:t>
              </a:r>
              <a:r>
                <a:rPr kumimoji="1" lang="ja-JP" altLang="en-US" sz="115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活かした運営に</a:t>
              </a:r>
              <a:r>
                <a:rPr kumimoji="1" lang="ja-JP" altLang="en-US" sz="115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より、利用者により良好な</a:t>
              </a:r>
              <a:r>
                <a:rPr kumimoji="1" lang="ja-JP" altLang="en-US" sz="115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サービスを</a:t>
              </a:r>
              <a:endParaRPr kumimoji="1" lang="en-US" altLang="ja-JP" sz="115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150" dirty="0">
                  <a:latin typeface="BIZ UDPゴシック" panose="020B0400000000000000" pitchFamily="50" charset="-128"/>
                  <a:ea typeface="BIZ UDPゴシック" panose="020B0400000000000000" pitchFamily="50" charset="-128"/>
                </a:rPr>
                <a:t> </a:t>
              </a:r>
              <a:r>
                <a:rPr lang="ja-JP" altLang="en-US" sz="1150" dirty="0">
                  <a:latin typeface="BIZ UDPゴシック" panose="020B0400000000000000" pitchFamily="50" charset="-128"/>
                  <a:ea typeface="BIZ UDPゴシック" panose="020B0400000000000000" pitchFamily="50" charset="-128"/>
                </a:rPr>
                <a:t>　</a:t>
              </a:r>
              <a:r>
                <a:rPr lang="ja-JP" altLang="en-US" sz="1150" dirty="0" smtClean="0">
                  <a:latin typeface="BIZ UDPゴシック" panose="020B0400000000000000" pitchFamily="50" charset="-128"/>
                  <a:ea typeface="BIZ UDPゴシック" panose="020B0400000000000000" pitchFamily="50" charset="-128"/>
                </a:rPr>
                <a:t>　</a:t>
              </a:r>
              <a:r>
                <a:rPr kumimoji="1" lang="ja-JP" altLang="en-US" sz="115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提供する</a:t>
              </a:r>
              <a:r>
                <a:rPr kumimoji="1" lang="ja-JP" altLang="en-US" sz="115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ことが</a:t>
              </a:r>
              <a:r>
                <a:rPr kumimoji="1" lang="ja-JP" altLang="en-US" sz="115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可能。</a:t>
              </a:r>
              <a:endParaRPr lang="en-US" altLang="ja-JP" sz="1150" dirty="0">
                <a:latin typeface="BIZ UDPゴシック" panose="020B0400000000000000" pitchFamily="50" charset="-128"/>
                <a:ea typeface="BIZ UDPゴシック" panose="020B0400000000000000" pitchFamily="50" charset="-128"/>
              </a:endParaRPr>
            </a:p>
            <a:p>
              <a:pPr lvl="0">
                <a:defRPr/>
              </a:pPr>
              <a:r>
                <a:rPr lang="ja-JP" altLang="en-US" sz="1150" b="1" dirty="0" smtClean="0">
                  <a:latin typeface="BIZ UDPゴシック" panose="020B0400000000000000" pitchFamily="50" charset="-128"/>
                  <a:ea typeface="BIZ UDPゴシック" panose="020B0400000000000000" pitchFamily="50" charset="-128"/>
                </a:rPr>
                <a:t>　　　①</a:t>
              </a:r>
              <a:r>
                <a:rPr lang="ja-JP" altLang="en-US" sz="1150" b="1" dirty="0">
                  <a:latin typeface="BIZ UDPゴシック" panose="020B0400000000000000" pitchFamily="50" charset="-128"/>
                  <a:ea typeface="BIZ UDPゴシック" panose="020B0400000000000000" pitchFamily="50" charset="-128"/>
                </a:rPr>
                <a:t>ショップ</a:t>
              </a:r>
              <a:r>
                <a:rPr lang="en-US" altLang="ja-JP" sz="1150" b="1" dirty="0">
                  <a:latin typeface="BIZ UDPゴシック" panose="020B0400000000000000" pitchFamily="50" charset="-128"/>
                  <a:ea typeface="BIZ UDPゴシック" panose="020B0400000000000000" pitchFamily="50" charset="-128"/>
                </a:rPr>
                <a:t>HAY </a:t>
              </a:r>
              <a:r>
                <a:rPr lang="en-US" altLang="ja-JP" sz="1150" b="1" dirty="0" smtClean="0">
                  <a:latin typeface="BIZ UDPゴシック" panose="020B0400000000000000" pitchFamily="50" charset="-128"/>
                  <a:ea typeface="BIZ UDPゴシック" panose="020B0400000000000000" pitchFamily="50" charset="-128"/>
                </a:rPr>
                <a:t>OSAKA</a:t>
              </a:r>
              <a:r>
                <a:rPr lang="ja-JP" altLang="en-US" sz="1150" dirty="0" smtClean="0">
                  <a:latin typeface="BIZ UDPゴシック" panose="020B0400000000000000" pitchFamily="50" charset="-128"/>
                  <a:ea typeface="BIZ UDPゴシック" panose="020B0400000000000000" pitchFamily="50" charset="-128"/>
                </a:rPr>
                <a:t>（デンマーク発インテリアプロダクトブランド</a:t>
              </a:r>
              <a:r>
                <a:rPr lang="ja-JP" altLang="en-US" sz="1150" dirty="0">
                  <a:latin typeface="BIZ UDPゴシック" panose="020B0400000000000000" pitchFamily="50" charset="-128"/>
                  <a:ea typeface="BIZ UDPゴシック" panose="020B0400000000000000" pitchFamily="50" charset="-128"/>
                </a:rPr>
                <a:t>）</a:t>
              </a:r>
              <a:endParaRPr lang="en-US" altLang="ja-JP" sz="1150" dirty="0" smtClean="0">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50" b="1" dirty="0">
                  <a:latin typeface="BIZ UDPゴシック" panose="020B0400000000000000" pitchFamily="50" charset="-128"/>
                  <a:ea typeface="BIZ UDPゴシック" panose="020B0400000000000000" pitchFamily="50" charset="-128"/>
                </a:rPr>
                <a:t>　</a:t>
              </a:r>
              <a:r>
                <a:rPr lang="ja-JP" altLang="en-US" sz="1150" b="1" dirty="0" smtClean="0">
                  <a:latin typeface="BIZ UDPゴシック" panose="020B0400000000000000" pitchFamily="50" charset="-128"/>
                  <a:ea typeface="BIZ UDPゴシック" panose="020B0400000000000000" pitchFamily="50" charset="-128"/>
                </a:rPr>
                <a:t>　　②カフェレストランミュゼカラト（</a:t>
              </a:r>
              <a:r>
                <a:rPr lang="en-US" altLang="ja-JP" sz="1150" b="1" dirty="0" err="1">
                  <a:latin typeface="BIZ UDPゴシック" panose="020B0400000000000000" pitchFamily="50" charset="-128"/>
                  <a:ea typeface="BIZ UDPゴシック" panose="020B0400000000000000" pitchFamily="50" charset="-128"/>
                </a:rPr>
                <a:t>Musée</a:t>
              </a:r>
              <a:r>
                <a:rPr lang="en-US" altLang="ja-JP" sz="1150" b="1" dirty="0">
                  <a:latin typeface="BIZ UDPゴシック" panose="020B0400000000000000" pitchFamily="50" charset="-128"/>
                  <a:ea typeface="BIZ UDPゴシック" panose="020B0400000000000000" pitchFamily="50" charset="-128"/>
                </a:rPr>
                <a:t> KARATO</a:t>
              </a:r>
              <a:r>
                <a:rPr lang="ja-JP" altLang="en-US" sz="1150" b="1" dirty="0" smtClean="0">
                  <a:latin typeface="BIZ UDPゴシック" panose="020B0400000000000000" pitchFamily="50" charset="-128"/>
                  <a:ea typeface="BIZ UDPゴシック" panose="020B0400000000000000" pitchFamily="50" charset="-128"/>
                </a:rPr>
                <a:t>）</a:t>
              </a:r>
              <a:endParaRPr lang="en-US" altLang="ja-JP" sz="1150" b="1" dirty="0" smtClean="0">
                <a:latin typeface="BIZ UDPゴシック" panose="020B0400000000000000" pitchFamily="50" charset="-128"/>
                <a:ea typeface="BIZ UDPゴシック" panose="020B0400000000000000"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150" b="1" dirty="0">
                  <a:latin typeface="BIZ UDPゴシック" panose="020B0400000000000000" pitchFamily="50" charset="-128"/>
                  <a:ea typeface="BIZ UDPゴシック" panose="020B0400000000000000" pitchFamily="50" charset="-128"/>
                </a:rPr>
                <a:t>　</a:t>
              </a:r>
              <a:r>
                <a:rPr lang="ja-JP" altLang="en-US" sz="1150" b="1" dirty="0" smtClean="0">
                  <a:latin typeface="BIZ UDPゴシック" panose="020B0400000000000000" pitchFamily="50" charset="-128"/>
                  <a:ea typeface="BIZ UDPゴシック" panose="020B0400000000000000" pitchFamily="50" charset="-128"/>
                </a:rPr>
                <a:t>　　　　　　　　　　　　　　　　　　　　　　　　　　</a:t>
              </a:r>
              <a:r>
                <a:rPr lang="en-US" altLang="ja-JP" sz="800" dirty="0" smtClean="0">
                  <a:latin typeface="BIZ UDPゴシック" panose="020B0400000000000000" pitchFamily="50" charset="-128"/>
                  <a:ea typeface="BIZ UDPゴシック" panose="020B0400000000000000" pitchFamily="50" charset="-128"/>
                </a:rPr>
                <a:t>※2023</a:t>
              </a:r>
              <a:r>
                <a:rPr lang="ja-JP" altLang="en-US" sz="800" dirty="0" smtClean="0">
                  <a:latin typeface="BIZ UDPゴシック" panose="020B0400000000000000" pitchFamily="50" charset="-128"/>
                  <a:ea typeface="BIZ UDPゴシック" panose="020B0400000000000000" pitchFamily="50" charset="-128"/>
                </a:rPr>
                <a:t>年５月</a:t>
              </a:r>
              <a:r>
                <a:rPr lang="en-US" altLang="ja-JP" sz="800" dirty="0" smtClean="0">
                  <a:latin typeface="BIZ UDPゴシック" panose="020B0400000000000000" pitchFamily="50" charset="-128"/>
                  <a:ea typeface="BIZ UDPゴシック" panose="020B0400000000000000" pitchFamily="50" charset="-128"/>
                </a:rPr>
                <a:t>1</a:t>
              </a:r>
              <a:r>
                <a:rPr lang="ja-JP" altLang="en-US" sz="800" dirty="0" smtClean="0">
                  <a:latin typeface="BIZ UDPゴシック" panose="020B0400000000000000" pitchFamily="50" charset="-128"/>
                  <a:ea typeface="BIZ UDPゴシック" panose="020B0400000000000000" pitchFamily="50" charset="-128"/>
                </a:rPr>
                <a:t>日時点の出店店舗</a:t>
              </a:r>
              <a:endParaRPr lang="en-US" altLang="ja-JP" sz="800" dirty="0">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5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a:t>
              </a:r>
              <a:r>
                <a:rPr kumimoji="1" lang="ja-JP" altLang="en-US" sz="115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　</a:t>
              </a:r>
              <a:r>
                <a:rPr kumimoji="1" lang="ja-JP" altLang="en-US" sz="115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美術館</a:t>
              </a:r>
              <a:r>
                <a:rPr kumimoji="1" lang="ja-JP" altLang="en-US" sz="115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開館時以外の営業により</a:t>
              </a:r>
              <a:r>
                <a:rPr kumimoji="1" lang="ja-JP" altLang="en-US" sz="115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、地域</a:t>
              </a:r>
              <a:r>
                <a:rPr kumimoji="1" lang="ja-JP" altLang="en-US" sz="115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の賑わいの</a:t>
              </a:r>
              <a:r>
                <a:rPr kumimoji="1" lang="ja-JP" altLang="en-US" sz="115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創出と</a:t>
              </a:r>
              <a:r>
                <a:rPr kumimoji="1" lang="ja-JP" altLang="en-US" sz="115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なって</a:t>
              </a:r>
              <a:r>
                <a:rPr kumimoji="1" lang="ja-JP" altLang="en-US" sz="115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いる。</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effectLst/>
                  <a:uLnTx/>
                  <a:uFillTx/>
                  <a:latin typeface="Meiryo UI" panose="020B0604030504040204" pitchFamily="50" charset="-128"/>
                  <a:ea typeface="Meiryo UI" panose="020B0604030504040204" pitchFamily="50" charset="-128"/>
                  <a:cs typeface="+mn-cs"/>
                </a:rPr>
                <a:t>　　</a:t>
              </a:r>
              <a:endParaRPr kumimoji="1" lang="ja-JP" altLang="en-US" sz="12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endParaRPr>
            </a:p>
          </p:txBody>
        </p:sp>
      </p:grpSp>
      <p:sp>
        <p:nvSpPr>
          <p:cNvPr id="33" name="テキスト ボックス 32"/>
          <p:cNvSpPr txBox="1"/>
          <p:nvPr/>
        </p:nvSpPr>
        <p:spPr>
          <a:xfrm>
            <a:off x="128790" y="1420133"/>
            <a:ext cx="5671118" cy="1545138"/>
          </a:xfrm>
          <a:prstGeom prst="roundRect">
            <a:avLst>
              <a:gd name="adj" fmla="val 4291"/>
            </a:avLst>
          </a:prstGeom>
          <a:noFill/>
          <a:ln>
            <a:noFill/>
          </a:ln>
        </p:spPr>
        <p:txBody>
          <a:bodyPr wrap="non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ja-JP" altLang="en-US" sz="11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大阪の都市魅力を世界に発信する施設として、また、中之島</a:t>
            </a:r>
            <a:r>
              <a:rPr kumimoji="1" lang="ja-JP" altLang="en-US" sz="11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のまちづくり</a:t>
            </a:r>
            <a:r>
              <a:rPr kumimoji="1" lang="ja-JP" altLang="en-US" sz="11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に貢献</a:t>
            </a:r>
            <a:r>
              <a:rPr kumimoji="1" lang="ja-JP" altLang="en-US" sz="11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する</a:t>
            </a:r>
            <a:endParaRPr kumimoji="1" lang="en-US" altLang="ja-JP" sz="11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50" dirty="0">
                <a:solidFill>
                  <a:prstClr val="black"/>
                </a:solidFill>
                <a:latin typeface="BIZ UDPゴシック" panose="020B0400000000000000" pitchFamily="50" charset="-128"/>
                <a:ea typeface="BIZ UDPゴシック" panose="020B0400000000000000" pitchFamily="50" charset="-128"/>
              </a:rPr>
              <a:t>　</a:t>
            </a:r>
            <a:r>
              <a:rPr lang="ja-JP" altLang="en-US" sz="1150" dirty="0" smtClean="0">
                <a:solidFill>
                  <a:prstClr val="black"/>
                </a:solidFill>
                <a:latin typeface="BIZ UDPゴシック" panose="020B0400000000000000" pitchFamily="50" charset="-128"/>
                <a:ea typeface="BIZ UDPゴシック" panose="020B0400000000000000" pitchFamily="50" charset="-128"/>
              </a:rPr>
              <a:t>　 </a:t>
            </a:r>
            <a:r>
              <a:rPr kumimoji="1" lang="ja-JP" altLang="en-US" sz="11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施設として、高い話題性と集客力が求められることから、新たな手法として、民間事業</a:t>
            </a:r>
            <a:endParaRPr kumimoji="1" lang="en-US" altLang="ja-JP" sz="11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50" dirty="0">
                <a:solidFill>
                  <a:prstClr val="black"/>
                </a:solidFill>
                <a:latin typeface="BIZ UDPゴシック" panose="020B0400000000000000" pitchFamily="50" charset="-128"/>
                <a:ea typeface="BIZ UDPゴシック" panose="020B0400000000000000" pitchFamily="50" charset="-128"/>
              </a:rPr>
              <a:t>　</a:t>
            </a:r>
            <a:r>
              <a:rPr lang="ja-JP" altLang="en-US" sz="1150" dirty="0" smtClean="0">
                <a:solidFill>
                  <a:prstClr val="black"/>
                </a:solidFill>
                <a:latin typeface="BIZ UDPゴシック" panose="020B0400000000000000" pitchFamily="50" charset="-128"/>
                <a:ea typeface="BIZ UDPゴシック" panose="020B0400000000000000" pitchFamily="50" charset="-128"/>
              </a:rPr>
              <a:t>　 </a:t>
            </a:r>
            <a:r>
              <a:rPr kumimoji="1" lang="ja-JP" altLang="en-US" sz="11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者が経営</a:t>
            </a:r>
            <a:r>
              <a:rPr kumimoji="1" lang="ja-JP" altLang="en-US" sz="11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に直接</a:t>
            </a:r>
            <a:r>
              <a:rPr kumimoji="1" lang="ja-JP" altLang="en-US" sz="11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携わること</a:t>
            </a:r>
            <a:r>
              <a:rPr kumimoji="1" lang="ja-JP" altLang="en-US" sz="11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で、創意工夫が</a:t>
            </a:r>
            <a:r>
              <a:rPr kumimoji="1" lang="ja-JP" altLang="en-US" sz="11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最大限</a:t>
            </a:r>
            <a:r>
              <a:rPr kumimoji="1" lang="ja-JP" altLang="en-US" sz="11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発揮される</a:t>
            </a:r>
            <a:r>
              <a:rPr kumimoji="1" lang="ja-JP" altLang="en-US" sz="11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ja-JP" altLang="en-US" sz="115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en-US" altLang="ja-JP" sz="115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PFI</a:t>
            </a:r>
            <a:r>
              <a:rPr kumimoji="1" lang="ja-JP" altLang="en-US" sz="115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法」</a:t>
            </a:r>
            <a:r>
              <a:rPr kumimoji="1" lang="ja-JP" altLang="en-US" sz="11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に</a:t>
            </a:r>
            <a:r>
              <a:rPr kumimoji="1" lang="ja-JP" altLang="en-US" sz="11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おける</a:t>
            </a:r>
            <a:r>
              <a:rPr kumimoji="1" lang="ja-JP" altLang="en-US" sz="11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公共</a:t>
            </a:r>
            <a:endParaRPr kumimoji="1" lang="en-US" altLang="ja-JP" sz="11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50" dirty="0">
                <a:solidFill>
                  <a:prstClr val="black"/>
                </a:solidFill>
                <a:latin typeface="BIZ UDPゴシック" panose="020B0400000000000000" pitchFamily="50" charset="-128"/>
                <a:ea typeface="BIZ UDPゴシック" panose="020B0400000000000000" pitchFamily="50" charset="-128"/>
              </a:rPr>
              <a:t>　</a:t>
            </a:r>
            <a:r>
              <a:rPr lang="ja-JP" altLang="en-US" sz="1150" dirty="0" smtClean="0">
                <a:solidFill>
                  <a:prstClr val="black"/>
                </a:solidFill>
                <a:latin typeface="BIZ UDPゴシック" panose="020B0400000000000000" pitchFamily="50" charset="-128"/>
                <a:ea typeface="BIZ UDPゴシック" panose="020B0400000000000000" pitchFamily="50" charset="-128"/>
              </a:rPr>
              <a:t>　 </a:t>
            </a:r>
            <a:r>
              <a:rPr kumimoji="1" lang="ja-JP" altLang="en-US" sz="11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施設等運営</a:t>
            </a:r>
            <a:r>
              <a:rPr kumimoji="1" lang="ja-JP" altLang="en-US" sz="11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事業</a:t>
            </a:r>
            <a:r>
              <a:rPr kumimoji="1" lang="ja-JP" altLang="en-US" sz="115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「コンセッション方式」</a:t>
            </a:r>
            <a:r>
              <a:rPr kumimoji="1" lang="ja-JP" altLang="en-US" sz="11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を</a:t>
            </a:r>
            <a:r>
              <a:rPr kumimoji="1" lang="ja-JP" altLang="en-US" sz="11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導入。 </a:t>
            </a:r>
            <a:r>
              <a:rPr kumimoji="1" lang="en-US" altLang="ja-JP" sz="1150" b="1" i="0" u="none" strike="noStrike" kern="1200" cap="none" spc="0" normalizeH="0" baseline="0" noProof="0" dirty="0" smtClean="0">
                <a:ln>
                  <a:noFill/>
                </a:ln>
                <a:solidFill>
                  <a:srgbClr val="FF0000"/>
                </a:solidFill>
                <a:effectLst/>
                <a:uLnTx/>
                <a:uFillTx/>
                <a:latin typeface="BIZ UDPゴシック" panose="020B0400000000000000" pitchFamily="50" charset="-128"/>
                <a:ea typeface="BIZ UDPゴシック" panose="020B0400000000000000" pitchFamily="50" charset="-128"/>
              </a:rPr>
              <a:t>【</a:t>
            </a:r>
            <a:r>
              <a:rPr kumimoji="1" lang="ja-JP" altLang="en-US" sz="1150" b="1" i="0" u="none" strike="noStrike" kern="1200" cap="none" spc="0" normalizeH="0" baseline="0" noProof="0" dirty="0" smtClean="0">
                <a:ln>
                  <a:noFill/>
                </a:ln>
                <a:solidFill>
                  <a:srgbClr val="FF0000"/>
                </a:solidFill>
                <a:effectLst/>
                <a:uLnTx/>
                <a:uFillTx/>
                <a:latin typeface="BIZ UDPゴシック" panose="020B0400000000000000" pitchFamily="50" charset="-128"/>
                <a:ea typeface="BIZ UDPゴシック" panose="020B0400000000000000" pitchFamily="50" charset="-128"/>
              </a:rPr>
              <a:t>美術館で全国初</a:t>
            </a:r>
            <a:r>
              <a:rPr kumimoji="1" lang="en-US" altLang="ja-JP" sz="1150" b="1" i="0" u="none" strike="noStrike" kern="1200" cap="none" spc="0" normalizeH="0" baseline="0" noProof="0" dirty="0" smtClean="0">
                <a:ln>
                  <a:noFill/>
                </a:ln>
                <a:solidFill>
                  <a:srgbClr val="FF0000"/>
                </a:solidFill>
                <a:effectLst/>
                <a:uLnTx/>
                <a:uFillTx/>
                <a:latin typeface="BIZ UDPゴシック" panose="020B0400000000000000" pitchFamily="50" charset="-128"/>
                <a:ea typeface="BIZ UDPゴシック" panose="020B0400000000000000" pitchFamily="50" charset="-128"/>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1" lang="en-US" altLang="ja-JP" sz="11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2022</a:t>
            </a:r>
            <a:r>
              <a:rPr kumimoji="1" lang="ja-JP" altLang="en-US" sz="11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年２月２日、大阪の中核であり、水都のシンボルである中之島に、大阪市に</a:t>
            </a:r>
            <a:r>
              <a:rPr kumimoji="1" lang="ja-JP" altLang="en-US" sz="11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準備</a:t>
            </a:r>
            <a:endParaRPr kumimoji="1" lang="en-US" altLang="ja-JP" sz="11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150" dirty="0">
                <a:solidFill>
                  <a:prstClr val="black"/>
                </a:solidFill>
                <a:latin typeface="BIZ UDPゴシック" panose="020B0400000000000000" pitchFamily="50" charset="-128"/>
                <a:ea typeface="BIZ UDPゴシック" panose="020B0400000000000000" pitchFamily="50" charset="-128"/>
              </a:rPr>
              <a:t> </a:t>
            </a:r>
            <a:r>
              <a:rPr lang="en-US" altLang="ja-JP" sz="1150" dirty="0" smtClean="0">
                <a:solidFill>
                  <a:prstClr val="black"/>
                </a:solidFill>
                <a:latin typeface="BIZ UDPゴシック" panose="020B0400000000000000" pitchFamily="50" charset="-128"/>
                <a:ea typeface="BIZ UDPゴシック" panose="020B0400000000000000" pitchFamily="50" charset="-128"/>
              </a:rPr>
              <a:t>    </a:t>
            </a:r>
            <a:r>
              <a:rPr kumimoji="1" lang="ja-JP" altLang="en-US" sz="11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室</a:t>
            </a:r>
            <a:r>
              <a:rPr kumimoji="1" lang="ja-JP" altLang="en-US" sz="11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が設置されて</a:t>
            </a:r>
            <a:r>
              <a:rPr kumimoji="1" lang="ja-JP" altLang="en-US" sz="11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以降約</a:t>
            </a:r>
            <a:r>
              <a:rPr kumimoji="1" lang="en-US" altLang="ja-JP" sz="11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30</a:t>
            </a:r>
            <a:r>
              <a:rPr kumimoji="1" lang="ja-JP" altLang="en-US" sz="11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年の</a:t>
            </a:r>
            <a:r>
              <a:rPr kumimoji="1" lang="ja-JP" altLang="en-US" sz="11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年月を経て</a:t>
            </a:r>
            <a:r>
              <a:rPr kumimoji="1" lang="ja-JP" altLang="en-US" sz="11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開館。</a:t>
            </a:r>
            <a:endParaRPr kumimoji="1" lang="ja-JP" altLang="en-US" sz="11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　建物</a:t>
            </a:r>
            <a:r>
              <a:rPr kumimoji="1" lang="ja-JP" altLang="en-US" sz="11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は地上５階建で、１階部分がレストランやショップ等店舗施設、２階部分が</a:t>
            </a:r>
            <a:r>
              <a:rPr kumimoji="1" lang="ja-JP" altLang="en-US" sz="11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美術館</a:t>
            </a:r>
            <a:endParaRPr kumimoji="1" lang="en-US" altLang="ja-JP" sz="11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150" dirty="0">
                <a:solidFill>
                  <a:prstClr val="black"/>
                </a:solidFill>
                <a:latin typeface="BIZ UDPゴシック" panose="020B0400000000000000" pitchFamily="50" charset="-128"/>
                <a:ea typeface="BIZ UDPゴシック" panose="020B0400000000000000" pitchFamily="50" charset="-128"/>
              </a:rPr>
              <a:t> </a:t>
            </a:r>
            <a:r>
              <a:rPr lang="en-US" altLang="ja-JP" sz="1150" dirty="0" smtClean="0">
                <a:solidFill>
                  <a:prstClr val="black"/>
                </a:solidFill>
                <a:latin typeface="BIZ UDPゴシック" panose="020B0400000000000000" pitchFamily="50" charset="-128"/>
                <a:ea typeface="BIZ UDPゴシック" panose="020B0400000000000000" pitchFamily="50" charset="-128"/>
              </a:rPr>
              <a:t>    </a:t>
            </a:r>
            <a:r>
              <a:rPr kumimoji="1" lang="ja-JP" altLang="en-US" sz="11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の</a:t>
            </a:r>
            <a:r>
              <a:rPr kumimoji="1" lang="ja-JP" altLang="en-US" sz="11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エントランス、</a:t>
            </a:r>
            <a:r>
              <a:rPr kumimoji="1" lang="ja-JP" altLang="en-US" sz="11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４階・５階が展示室となっている。</a:t>
            </a:r>
            <a:endParaRPr kumimoji="1" lang="ja-JP" altLang="en-US" sz="11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cxnSp>
        <p:nvCxnSpPr>
          <p:cNvPr id="6" name="直線コネクタ 5"/>
          <p:cNvCxnSpPr/>
          <p:nvPr/>
        </p:nvCxnSpPr>
        <p:spPr>
          <a:xfrm>
            <a:off x="196398" y="615109"/>
            <a:ext cx="882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直線コネクタ 8"/>
          <p:cNvCxnSpPr/>
          <p:nvPr/>
        </p:nvCxnSpPr>
        <p:spPr>
          <a:xfrm flipV="1">
            <a:off x="165500" y="1094342"/>
            <a:ext cx="8893026" cy="1935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テキスト ボックス 28">
            <a:extLst>
              <a:ext uri="{FF2B5EF4-FFF2-40B4-BE49-F238E27FC236}">
                <a16:creationId xmlns:a16="http://schemas.microsoft.com/office/drawing/2014/main" id="{BA4DA3D3-8136-4F80-A721-FAF45CFEA281}"/>
              </a:ext>
            </a:extLst>
          </p:cNvPr>
          <p:cNvSpPr txBox="1"/>
          <p:nvPr/>
        </p:nvSpPr>
        <p:spPr>
          <a:xfrm>
            <a:off x="171618" y="725010"/>
            <a:ext cx="789466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en-US" altLang="ja-JP" sz="18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PFI</a:t>
            </a:r>
            <a:r>
              <a:rPr kumimoji="1" lang="ja-JP" altLang="en-US" sz="18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制度を活用した「</a:t>
            </a:r>
            <a:r>
              <a:rPr kumimoji="1" lang="zh-TW" altLang="en-US" sz="18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大阪中之島美術館</a:t>
            </a:r>
            <a:r>
              <a:rPr kumimoji="1" lang="ja-JP" altLang="en-US" sz="18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」の運営。</a:t>
            </a:r>
            <a:endParaRPr kumimoji="1" lang="en-US" altLang="ja-JP" sz="1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13" name="角丸四角形 12"/>
          <p:cNvSpPr/>
          <p:nvPr/>
        </p:nvSpPr>
        <p:spPr>
          <a:xfrm>
            <a:off x="166903" y="1165634"/>
            <a:ext cx="5633005" cy="254498"/>
          </a:xfrm>
          <a:prstGeom prst="round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ts val="1400"/>
              </a:lnSpc>
              <a:spcBef>
                <a:spcPts val="0"/>
              </a:spcBef>
              <a:spcAft>
                <a:spcPts val="0"/>
              </a:spcAft>
              <a:buClrTx/>
              <a:buSzTx/>
              <a:buFontTx/>
              <a:buNone/>
              <a:tabLst/>
              <a:defRPr/>
            </a:pPr>
            <a:r>
              <a:rPr kumimoji="1" lang="ja-JP" altLang="en-US" sz="1400" b="1" i="0" u="none" strike="noStrike" kern="1200" cap="none" spc="0" normalizeH="0" baseline="0" noProof="0" dirty="0" smtClean="0">
                <a:ln>
                  <a:noFill/>
                </a:ln>
                <a:solidFill>
                  <a:prstClr val="white"/>
                </a:solidFill>
                <a:effectLst/>
                <a:uLnTx/>
                <a:uFillTx/>
                <a:latin typeface="BIZ UDPゴシック" panose="020B0400000000000000" pitchFamily="50" charset="-128"/>
                <a:ea typeface="BIZ UDPゴシック" panose="020B0400000000000000" pitchFamily="50" charset="-128"/>
              </a:rPr>
              <a:t>概要</a:t>
            </a:r>
            <a:endParaRPr kumimoji="1" lang="ja-JP" altLang="en-US" sz="1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endParaRPr>
          </a:p>
        </p:txBody>
      </p:sp>
      <p:sp>
        <p:nvSpPr>
          <p:cNvPr id="39" name="角丸四角形 38"/>
          <p:cNvSpPr/>
          <p:nvPr/>
        </p:nvSpPr>
        <p:spPr>
          <a:xfrm>
            <a:off x="165500" y="3050405"/>
            <a:ext cx="4962691" cy="255600"/>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ts val="1400"/>
              </a:lnSpc>
              <a:spcBef>
                <a:spcPts val="0"/>
              </a:spcBef>
              <a:spcAft>
                <a:spcPts val="0"/>
              </a:spcAft>
              <a:buClrTx/>
              <a:buSzTx/>
              <a:buFontTx/>
              <a:buNone/>
              <a:tabLst/>
              <a:defRPr/>
            </a:pPr>
            <a:r>
              <a:rPr kumimoji="1" lang="ja-JP" altLang="en-US" sz="14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事業スキーム</a:t>
            </a:r>
            <a:endParaRPr kumimoji="1"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pic>
        <p:nvPicPr>
          <p:cNvPr id="40" name="図 39"/>
          <p:cNvPicPr>
            <a:picLocks noChangeAspect="1"/>
          </p:cNvPicPr>
          <p:nvPr/>
        </p:nvPicPr>
        <p:blipFill>
          <a:blip r:embed="rId2"/>
          <a:stretch>
            <a:fillRect/>
          </a:stretch>
        </p:blipFill>
        <p:spPr>
          <a:xfrm>
            <a:off x="3310568" y="3389609"/>
            <a:ext cx="1803901" cy="1326603"/>
          </a:xfrm>
          <a:prstGeom prst="rect">
            <a:avLst/>
          </a:prstGeom>
        </p:spPr>
      </p:pic>
      <p:sp>
        <p:nvSpPr>
          <p:cNvPr id="41" name="テキスト ボックス 40"/>
          <p:cNvSpPr txBox="1"/>
          <p:nvPr/>
        </p:nvSpPr>
        <p:spPr>
          <a:xfrm>
            <a:off x="118600" y="3344897"/>
            <a:ext cx="3298105" cy="1374707"/>
          </a:xfrm>
          <a:prstGeom prst="roundRect">
            <a:avLst>
              <a:gd name="adj" fmla="val 4291"/>
            </a:avLst>
          </a:prstGeom>
          <a:noFill/>
          <a:ln>
            <a:noFill/>
          </a:ln>
        </p:spPr>
        <p:txBody>
          <a:bodyPr wrap="non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　機構は</a:t>
            </a:r>
            <a:r>
              <a:rPr kumimoji="1" lang="en-US" altLang="ja-JP" sz="11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PFI</a:t>
            </a:r>
            <a:r>
              <a:rPr kumimoji="1" lang="ja-JP" altLang="en-US" sz="11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事業者に運営権</a:t>
            </a:r>
            <a:r>
              <a:rPr kumimoji="1" lang="ja-JP" altLang="en-US" sz="11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を設定。</a:t>
            </a:r>
            <a:endParaRPr kumimoji="1" lang="ja-JP" altLang="en-US" sz="11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1" lang="en-US" altLang="ja-JP" sz="11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PFI</a:t>
            </a:r>
            <a:r>
              <a:rPr kumimoji="1" lang="ja-JP" altLang="en-US" sz="11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事業者は来館者等から直接</a:t>
            </a:r>
            <a:r>
              <a:rPr kumimoji="1" lang="ja-JP" altLang="en-US" sz="11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利用料金</a:t>
            </a:r>
            <a:endParaRPr kumimoji="1" lang="en-US" altLang="ja-JP" sz="11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150" dirty="0">
                <a:solidFill>
                  <a:prstClr val="black"/>
                </a:solidFill>
                <a:latin typeface="BIZ UDPゴシック" panose="020B0400000000000000" pitchFamily="50" charset="-128"/>
                <a:ea typeface="BIZ UDPゴシック" panose="020B0400000000000000" pitchFamily="50" charset="-128"/>
              </a:rPr>
              <a:t> </a:t>
            </a:r>
            <a:r>
              <a:rPr lang="en-US" altLang="ja-JP" sz="1150" dirty="0" smtClean="0">
                <a:solidFill>
                  <a:prstClr val="black"/>
                </a:solidFill>
                <a:latin typeface="BIZ UDPゴシック" panose="020B0400000000000000" pitchFamily="50" charset="-128"/>
                <a:ea typeface="BIZ UDPゴシック" panose="020B0400000000000000" pitchFamily="50" charset="-128"/>
              </a:rPr>
              <a:t>    </a:t>
            </a:r>
            <a:r>
              <a:rPr kumimoji="1" lang="ja-JP" altLang="en-US" sz="11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等を収受</a:t>
            </a:r>
            <a:r>
              <a:rPr kumimoji="1" lang="ja-JP" altLang="en-US" sz="11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し、当該収入を充当</a:t>
            </a:r>
            <a:r>
              <a:rPr kumimoji="1" lang="ja-JP" altLang="en-US" sz="11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し運営。</a:t>
            </a:r>
            <a:endParaRPr kumimoji="1" lang="ja-JP" altLang="en-US" sz="11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機構は収入と運営費の差額を</a:t>
            </a:r>
            <a:r>
              <a:rPr kumimoji="1" lang="ja-JP" altLang="en-US" sz="11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サービス対</a:t>
            </a:r>
            <a:endParaRPr kumimoji="1" lang="en-US" altLang="ja-JP" sz="11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150" dirty="0">
                <a:solidFill>
                  <a:prstClr val="black"/>
                </a:solidFill>
                <a:latin typeface="BIZ UDPゴシック" panose="020B0400000000000000" pitchFamily="50" charset="-128"/>
                <a:ea typeface="BIZ UDPゴシック" panose="020B0400000000000000" pitchFamily="50" charset="-128"/>
              </a:rPr>
              <a:t> </a:t>
            </a:r>
            <a:r>
              <a:rPr lang="en-US" altLang="ja-JP" sz="1150" dirty="0" smtClean="0">
                <a:solidFill>
                  <a:prstClr val="black"/>
                </a:solidFill>
                <a:latin typeface="BIZ UDPゴシック" panose="020B0400000000000000" pitchFamily="50" charset="-128"/>
                <a:ea typeface="BIZ UDPゴシック" panose="020B0400000000000000" pitchFamily="50" charset="-128"/>
              </a:rPr>
              <a:t>    </a:t>
            </a:r>
            <a:r>
              <a:rPr kumimoji="1" lang="ja-JP" altLang="en-US" sz="11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価として</a:t>
            </a:r>
            <a:r>
              <a:rPr kumimoji="1" lang="en-US" altLang="ja-JP" sz="11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PFI</a:t>
            </a:r>
            <a:r>
              <a:rPr kumimoji="1" lang="ja-JP" altLang="en-US" sz="11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事業者に支払。</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ja-JP" altLang="en-US" sz="11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館長・学芸員は機構から</a:t>
            </a:r>
            <a:r>
              <a:rPr kumimoji="1" lang="en-US" altLang="ja-JP" sz="11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PFI</a:t>
            </a:r>
            <a:r>
              <a:rPr kumimoji="1" lang="ja-JP" altLang="en-US" sz="11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事業者</a:t>
            </a:r>
            <a:r>
              <a:rPr kumimoji="1" lang="ja-JP" altLang="en-US" sz="11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に出向。</a:t>
            </a:r>
            <a:endParaRPr kumimoji="1" lang="en-US" altLang="ja-JP" sz="11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1" lang="ja-JP" altLang="en-US" sz="11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機構が直接給料を支払う</a:t>
            </a:r>
            <a:r>
              <a:rPr kumimoji="1" lang="ja-JP" altLang="en-US" sz="11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在籍出向。）</a:t>
            </a:r>
            <a:endParaRPr kumimoji="1" lang="ja-JP" altLang="en-US" sz="11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14" name="角丸四角形 13"/>
          <p:cNvSpPr/>
          <p:nvPr/>
        </p:nvSpPr>
        <p:spPr>
          <a:xfrm>
            <a:off x="7360398" y="3050405"/>
            <a:ext cx="1656000" cy="255600"/>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ts val="14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活動方針</a:t>
            </a:r>
          </a:p>
        </p:txBody>
      </p:sp>
      <p:pic>
        <p:nvPicPr>
          <p:cNvPr id="15" name="図 14"/>
          <p:cNvPicPr>
            <a:picLocks noChangeAspect="1"/>
          </p:cNvPicPr>
          <p:nvPr/>
        </p:nvPicPr>
        <p:blipFill>
          <a:blip r:embed="rId3"/>
          <a:stretch>
            <a:fillRect/>
          </a:stretch>
        </p:blipFill>
        <p:spPr>
          <a:xfrm>
            <a:off x="7361418" y="3389609"/>
            <a:ext cx="1656186" cy="1367689"/>
          </a:xfrm>
          <a:prstGeom prst="rect">
            <a:avLst/>
          </a:prstGeom>
        </p:spPr>
      </p:pic>
      <p:sp>
        <p:nvSpPr>
          <p:cNvPr id="16" name="角丸四角形 15"/>
          <p:cNvSpPr/>
          <p:nvPr/>
        </p:nvSpPr>
        <p:spPr>
          <a:xfrm>
            <a:off x="5200294" y="3041588"/>
            <a:ext cx="2088000" cy="255600"/>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ts val="1400"/>
              </a:lnSpc>
              <a:spcBef>
                <a:spcPts val="0"/>
              </a:spcBef>
              <a:spcAft>
                <a:spcPts val="0"/>
              </a:spcAft>
              <a:buClrTx/>
              <a:buSzTx/>
              <a:buFontTx/>
              <a:buNone/>
              <a:tabLst/>
              <a:defRPr/>
            </a:pPr>
            <a:r>
              <a:rPr kumimoji="1" lang="ja-JP" altLang="en-US" sz="14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施設概要</a:t>
            </a:r>
            <a:endParaRPr kumimoji="1"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pic>
        <p:nvPicPr>
          <p:cNvPr id="18" name="図 17"/>
          <p:cNvPicPr>
            <a:picLocks noChangeAspect="1"/>
          </p:cNvPicPr>
          <p:nvPr/>
        </p:nvPicPr>
        <p:blipFill rotWithShape="1">
          <a:blip r:embed="rId4"/>
          <a:srcRect l="7875" t="17463" r="30655" b="9407"/>
          <a:stretch/>
        </p:blipFill>
        <p:spPr bwMode="auto">
          <a:xfrm>
            <a:off x="5243015" y="3367390"/>
            <a:ext cx="2002557" cy="1339482"/>
          </a:xfrm>
          <a:prstGeom prst="rect">
            <a:avLst/>
          </a:prstGeom>
          <a:ln>
            <a:noFill/>
          </a:ln>
          <a:extLst>
            <a:ext uri="{53640926-AAD7-44D8-BBD7-CCE9431645EC}">
              <a14:shadowObscured xmlns:a14="http://schemas.microsoft.com/office/drawing/2010/main"/>
            </a:ext>
          </a:extLst>
        </p:spPr>
      </p:pic>
      <p:sp>
        <p:nvSpPr>
          <p:cNvPr id="19" name="角丸四角形 18"/>
          <p:cNvSpPr/>
          <p:nvPr/>
        </p:nvSpPr>
        <p:spPr>
          <a:xfrm>
            <a:off x="166902" y="4846606"/>
            <a:ext cx="8849496" cy="255600"/>
          </a:xfrm>
          <a:prstGeom prst="round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ts val="14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rPr>
              <a:t>活動状況</a:t>
            </a:r>
          </a:p>
        </p:txBody>
      </p:sp>
      <p:pic>
        <p:nvPicPr>
          <p:cNvPr id="3" name="図 2"/>
          <p:cNvPicPr>
            <a:picLocks noChangeAspect="1"/>
          </p:cNvPicPr>
          <p:nvPr/>
        </p:nvPicPr>
        <p:blipFill>
          <a:blip r:embed="rId5"/>
          <a:stretch>
            <a:fillRect/>
          </a:stretch>
        </p:blipFill>
        <p:spPr>
          <a:xfrm>
            <a:off x="5938742" y="1187224"/>
            <a:ext cx="3077656" cy="1751554"/>
          </a:xfrm>
          <a:prstGeom prst="rect">
            <a:avLst/>
          </a:prstGeom>
        </p:spPr>
      </p:pic>
      <p:sp>
        <p:nvSpPr>
          <p:cNvPr id="36" name="テキスト ボックス 35"/>
          <p:cNvSpPr txBox="1"/>
          <p:nvPr/>
        </p:nvSpPr>
        <p:spPr>
          <a:xfrm>
            <a:off x="7614731" y="2673172"/>
            <a:ext cx="1368000" cy="216000"/>
          </a:xfrm>
          <a:prstGeom prst="roundRect">
            <a:avLst>
              <a:gd name="adj" fmla="val 4291"/>
            </a:avLst>
          </a:prstGeom>
          <a:solidFill>
            <a:schemeClr val="bg1"/>
          </a:solidFill>
          <a:ln>
            <a:noFill/>
          </a:ln>
        </p:spPr>
        <p:txBody>
          <a:bodyPr wrap="none" rtlCol="0">
            <a:noAutofit/>
          </a:bodyPr>
          <a:lstStyle/>
          <a:p>
            <a:pPr marL="0" marR="0" lvl="0" indent="0" algn="ctr" defTabSz="914400" rtl="0" eaLnBrk="1" fontAlgn="auto" latinLnBrk="0" hangingPunct="1">
              <a:lnSpc>
                <a:spcPts val="1200"/>
              </a:lnSpc>
              <a:spcBef>
                <a:spcPts val="0"/>
              </a:spcBef>
              <a:spcAft>
                <a:spcPts val="0"/>
              </a:spcAft>
              <a:buClrTx/>
              <a:buSzTx/>
              <a:buFontTx/>
              <a:buNone/>
              <a:tabLst/>
              <a:defRPr/>
            </a:pPr>
            <a:r>
              <a:rPr kumimoji="1" lang="zh-TW" altLang="en-US"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大阪中之島</a:t>
            </a:r>
            <a:r>
              <a:rPr kumimoji="1" lang="zh-TW"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美術館</a:t>
            </a:r>
            <a:endPar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43" name="テキスト ボックス 42">
            <a:extLst>
              <a:ext uri="{FF2B5EF4-FFF2-40B4-BE49-F238E27FC236}">
                <a16:creationId xmlns:a16="http://schemas.microsoft.com/office/drawing/2014/main" id="{89B114F5-8CEC-45EE-9023-DFF70255E7CA}"/>
              </a:ext>
            </a:extLst>
          </p:cNvPr>
          <p:cNvSpPr txBox="1"/>
          <p:nvPr/>
        </p:nvSpPr>
        <p:spPr>
          <a:xfrm>
            <a:off x="5936443" y="2774493"/>
            <a:ext cx="71766" cy="184666"/>
          </a:xfrm>
          <a:prstGeom prst="rect">
            <a:avLst/>
          </a:prstGeom>
          <a:noFill/>
        </p:spPr>
        <p:txBody>
          <a:bodyPr wrap="square" rtlCol="0">
            <a:spAutoFit/>
          </a:bodyPr>
          <a:lstStyle/>
          <a:p>
            <a:pPr marL="0" marR="0" lvl="0" indent="0" algn="l" defTabSz="457197"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endParaRPr kumimoji="1" lang="ja-JP" altLang="en-US" sz="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35" name="スライド番号プレースホルダー 3"/>
          <p:cNvSpPr txBox="1">
            <a:spLocks/>
          </p:cNvSpPr>
          <p:nvPr/>
        </p:nvSpPr>
        <p:spPr>
          <a:xfrm>
            <a:off x="8640000" y="6552000"/>
            <a:ext cx="432000" cy="288000"/>
          </a:xfrm>
          <a:prstGeom prst="rect">
            <a:avLst/>
          </a:prstGeom>
        </p:spPr>
        <p:txBody>
          <a:bodyPr vert="horz" lIns="36000" tIns="36000" rIns="36000" bIns="36000" rtlCol="0" anchor="ctr"/>
          <a:lstStyle>
            <a:defPPr>
              <a:defRPr lang="ja-JP"/>
            </a:defPPr>
            <a:lvl1pPr marL="0" algn="r" defTabSz="914400" rtl="0" eaLnBrk="1" latinLnBrk="0" hangingPunct="1">
              <a:defRPr kumimoji="1" sz="14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t>122</a:t>
            </a:r>
            <a:endParaRPr lang="ja-JP" altLang="en-US" dirty="0"/>
          </a:p>
        </p:txBody>
      </p:sp>
      <p:sp>
        <p:nvSpPr>
          <p:cNvPr id="27" name="正方形/長方形 26">
            <a:extLst>
              <a:ext uri="{FF2B5EF4-FFF2-40B4-BE49-F238E27FC236}">
                <a16:creationId xmlns:a16="http://schemas.microsoft.com/office/drawing/2014/main" id="{F22BCF5A-1C7C-450E-B958-AFA477B8C913}"/>
              </a:ext>
            </a:extLst>
          </p:cNvPr>
          <p:cNvSpPr/>
          <p:nvPr/>
        </p:nvSpPr>
        <p:spPr>
          <a:xfrm>
            <a:off x="7684198" y="2864111"/>
            <a:ext cx="2093184" cy="20005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7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出典</a:t>
            </a:r>
            <a:r>
              <a:rPr kumimoji="0" lang="ja-JP" altLang="en-US" sz="7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sym typeface="Wingdings" panose="05000000000000000000" pitchFamily="2" charset="2"/>
              </a:rPr>
              <a:t>：大阪中之島美術館</a:t>
            </a:r>
            <a:r>
              <a:rPr kumimoji="0" lang="en-US" altLang="ja-JP" sz="7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sym typeface="Wingdings" panose="05000000000000000000" pitchFamily="2" charset="2"/>
              </a:rPr>
              <a:t>HP</a:t>
            </a:r>
            <a:r>
              <a:rPr kumimoji="0" lang="ja-JP" altLang="en-US" sz="7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sym typeface="Wingdings" panose="05000000000000000000" pitchFamily="2" charset="2"/>
              </a:rPr>
              <a:t>より</a:t>
            </a:r>
            <a:endParaRPr kumimoji="0" lang="en-US" altLang="zh-TW" sz="52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24" name="角丸四角形 23"/>
          <p:cNvSpPr/>
          <p:nvPr/>
        </p:nvSpPr>
        <p:spPr>
          <a:xfrm>
            <a:off x="144000" y="72000"/>
            <a:ext cx="8222064" cy="432000"/>
          </a:xfrm>
          <a:prstGeom prst="roundRect">
            <a:avLst/>
          </a:prstGeom>
          <a:solidFill>
            <a:schemeClr val="accent4">
              <a:lumMod val="60000"/>
              <a:lumOff val="40000"/>
            </a:schemeClr>
          </a:solidFill>
          <a:effectLst>
            <a:innerShdw blurRad="63500" dist="50800" dir="2700000">
              <a:prstClr val="black">
                <a:alpha val="50000"/>
              </a:prstClr>
            </a:innerShdw>
          </a:effectLst>
        </p:spPr>
        <p:style>
          <a:lnRef idx="3">
            <a:schemeClr val="lt1"/>
          </a:lnRef>
          <a:fillRef idx="1">
            <a:schemeClr val="accent4"/>
          </a:fillRef>
          <a:effectRef idx="1">
            <a:schemeClr val="accent4"/>
          </a:effectRef>
          <a:fontRef idx="minor">
            <a:schemeClr val="lt1"/>
          </a:fontRef>
        </p:style>
        <p:txBody>
          <a:bodyPr lIns="108000" tIns="36000" rIns="36000" bIns="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【HOW</a:t>
            </a:r>
            <a:r>
              <a:rPr kumimoji="1" lang="ja-JP" altLang="en-US" sz="18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２</a:t>
            </a:r>
            <a:r>
              <a:rPr kumimoji="0" lang="ja-JP" altLang="en-US" sz="1800" b="1" i="0" u="none" strike="noStrike" kern="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0" lang="ja-JP" altLang="en-US" sz="18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②</a:t>
            </a:r>
            <a:r>
              <a:rPr kumimoji="1" lang="en-US" altLang="ja-JP" sz="18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民間との協業多様化／指定</a:t>
            </a:r>
            <a:r>
              <a:rPr kumimoji="1" lang="ja-JP" altLang="en-US" sz="18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管理制度の活用・</a:t>
            </a:r>
            <a:r>
              <a:rPr kumimoji="1" lang="en-US" altLang="ja-JP" sz="18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PFI</a:t>
            </a:r>
            <a:r>
              <a:rPr kumimoji="1" lang="ja-JP" altLang="en-US" sz="18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の積極導入</a:t>
            </a:r>
            <a:endParaRPr kumimoji="1" lang="ja-JP" altLang="en-US" sz="1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26" name="正方形/長方形 25"/>
          <p:cNvSpPr/>
          <p:nvPr/>
        </p:nvSpPr>
        <p:spPr>
          <a:xfrm>
            <a:off x="6010840" y="563845"/>
            <a:ext cx="2963820" cy="540000"/>
          </a:xfrm>
          <a:prstGeom prst="rect">
            <a:avLst/>
          </a:prstGeom>
          <a:ln>
            <a:solidFill>
              <a:schemeClr val="tx1"/>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r>
              <a:rPr lang="ja-JP" altLang="en-US" sz="800" dirty="0" smtClean="0">
                <a:latin typeface="BIZ UDPゴシック" panose="020B0400000000000000" pitchFamily="50" charset="-128"/>
                <a:ea typeface="BIZ UDPゴシック" panose="020B0400000000000000" pitchFamily="50" charset="-128"/>
              </a:rPr>
              <a:t>（</a:t>
            </a:r>
            <a:r>
              <a:rPr kumimoji="1" lang="ja-JP" altLang="en-US" sz="800" dirty="0" smtClean="0">
                <a:latin typeface="BIZ UDPゴシック" panose="020B0400000000000000" pitchFamily="50" charset="-128"/>
                <a:ea typeface="BIZ UDPゴシック" panose="020B0400000000000000" pitchFamily="50" charset="-128"/>
              </a:rPr>
              <a:t>注</a:t>
            </a:r>
            <a:r>
              <a:rPr lang="ja-JP" altLang="en-US" sz="800" dirty="0">
                <a:latin typeface="BIZ UDPゴシック" panose="020B0400000000000000" pitchFamily="50" charset="-128"/>
                <a:ea typeface="BIZ UDPゴシック" panose="020B0400000000000000" pitchFamily="50" charset="-128"/>
              </a:rPr>
              <a:t>）</a:t>
            </a:r>
            <a:r>
              <a:rPr kumimoji="1" lang="ja-JP" altLang="en-US" sz="800" dirty="0" smtClean="0">
                <a:latin typeface="BIZ UDPゴシック" panose="020B0400000000000000" pitchFamily="50" charset="-128"/>
                <a:ea typeface="BIZ UDPゴシック" panose="020B0400000000000000" pitchFamily="50" charset="-128"/>
              </a:rPr>
              <a:t>以下について、内容に誤りあり</a:t>
            </a:r>
            <a:endParaRPr kumimoji="1" lang="en-US" altLang="ja-JP" sz="800" dirty="0" smtClean="0">
              <a:latin typeface="BIZ UDPゴシック" panose="020B0400000000000000" pitchFamily="50" charset="-128"/>
              <a:ea typeface="BIZ UDPゴシック" panose="020B0400000000000000" pitchFamily="50" charset="-128"/>
            </a:endParaRPr>
          </a:p>
          <a:p>
            <a:r>
              <a:rPr lang="ja-JP" altLang="en-US" sz="800" dirty="0">
                <a:latin typeface="BIZ UDPゴシック" panose="020B0400000000000000" pitchFamily="50" charset="-128"/>
                <a:ea typeface="BIZ UDPゴシック" panose="020B0400000000000000" pitchFamily="50" charset="-128"/>
              </a:rPr>
              <a:t>　</a:t>
            </a:r>
            <a:r>
              <a:rPr lang="ja-JP" altLang="en-US" sz="800" dirty="0" smtClean="0">
                <a:latin typeface="BIZ UDPゴシック" panose="020B0400000000000000" pitchFamily="50" charset="-128"/>
                <a:ea typeface="BIZ UDPゴシック" panose="020B0400000000000000" pitchFamily="50" charset="-128"/>
              </a:rPr>
              <a:t>　</a:t>
            </a:r>
            <a:r>
              <a:rPr lang="ja-JP" altLang="en-US" sz="800" dirty="0">
                <a:latin typeface="BIZ UDPゴシック" panose="020B0400000000000000" pitchFamily="50" charset="-128"/>
                <a:ea typeface="BIZ UDPゴシック" panose="020B0400000000000000" pitchFamily="50" charset="-128"/>
              </a:rPr>
              <a:t>　</a:t>
            </a:r>
            <a:r>
              <a:rPr lang="ja-JP" altLang="en-US" sz="800" dirty="0" smtClean="0">
                <a:latin typeface="BIZ UDPゴシック" panose="020B0400000000000000" pitchFamily="50" charset="-128"/>
                <a:ea typeface="BIZ UDPゴシック" panose="020B0400000000000000" pitchFamily="50" charset="-128"/>
              </a:rPr>
              <a:t>見出しの表記</a:t>
            </a:r>
            <a:endParaRPr lang="en-US" altLang="ja-JP" sz="800" dirty="0" smtClean="0">
              <a:latin typeface="BIZ UDPゴシック" panose="020B0400000000000000" pitchFamily="50" charset="-128"/>
              <a:ea typeface="BIZ UDPゴシック" panose="020B0400000000000000" pitchFamily="50" charset="-128"/>
            </a:endParaRPr>
          </a:p>
          <a:p>
            <a:r>
              <a:rPr lang="ja-JP" altLang="en-US" sz="800" dirty="0" smtClean="0">
                <a:latin typeface="BIZ UDPゴシック" panose="020B0400000000000000" pitchFamily="50" charset="-128"/>
                <a:ea typeface="BIZ UDPゴシック" panose="020B0400000000000000" pitchFamily="50" charset="-128"/>
              </a:rPr>
              <a:t>　　　</a:t>
            </a:r>
            <a:r>
              <a:rPr lang="en-US" altLang="ja-JP" sz="800" dirty="0" smtClean="0">
                <a:latin typeface="BIZ UDPゴシック" panose="020B0400000000000000" pitchFamily="50" charset="-128"/>
                <a:ea typeface="BIZ UDPゴシック" panose="020B0400000000000000" pitchFamily="50" charset="-128"/>
              </a:rPr>
              <a:t>【</a:t>
            </a:r>
            <a:r>
              <a:rPr lang="ja-JP" altLang="en-US" sz="800" dirty="0" smtClean="0">
                <a:latin typeface="BIZ UDPゴシック" panose="020B0400000000000000" pitchFamily="50" charset="-128"/>
                <a:ea typeface="BIZ UDPゴシック" panose="020B0400000000000000" pitchFamily="50" charset="-128"/>
              </a:rPr>
              <a:t>誤</a:t>
            </a:r>
            <a:r>
              <a:rPr lang="en-US" altLang="ja-JP" sz="800" dirty="0" smtClean="0">
                <a:latin typeface="BIZ UDPゴシック" panose="020B0400000000000000" pitchFamily="50" charset="-128"/>
                <a:ea typeface="BIZ UDPゴシック" panose="020B0400000000000000" pitchFamily="50" charset="-128"/>
              </a:rPr>
              <a:t>】</a:t>
            </a:r>
            <a:r>
              <a:rPr lang="ja-JP" altLang="en-US" sz="800" dirty="0">
                <a:solidFill>
                  <a:schemeClr val="tx1"/>
                </a:solidFill>
                <a:latin typeface="BIZ UDPゴシック" panose="020B0400000000000000" pitchFamily="50" charset="-128"/>
                <a:ea typeface="BIZ UDPゴシック" panose="020B0400000000000000" pitchFamily="50" charset="-128"/>
              </a:rPr>
              <a:t>指定管理制度</a:t>
            </a:r>
            <a:r>
              <a:rPr lang="ja-JP" altLang="en-US" sz="800" dirty="0" smtClean="0">
                <a:latin typeface="BIZ UDPゴシック" panose="020B0400000000000000" pitchFamily="50" charset="-128"/>
                <a:ea typeface="BIZ UDPゴシック" panose="020B0400000000000000" pitchFamily="50" charset="-128"/>
              </a:rPr>
              <a:t>→</a:t>
            </a:r>
            <a:r>
              <a:rPr lang="en-US" altLang="ja-JP" sz="800" dirty="0" smtClean="0">
                <a:latin typeface="BIZ UDPゴシック" panose="020B0400000000000000" pitchFamily="50" charset="-128"/>
                <a:ea typeface="BIZ UDPゴシック" panose="020B0400000000000000" pitchFamily="50" charset="-128"/>
              </a:rPr>
              <a:t>【</a:t>
            </a:r>
            <a:r>
              <a:rPr lang="ja-JP" altLang="en-US" sz="800" dirty="0" smtClean="0">
                <a:latin typeface="BIZ UDPゴシック" panose="020B0400000000000000" pitchFamily="50" charset="-128"/>
                <a:ea typeface="BIZ UDPゴシック" panose="020B0400000000000000" pitchFamily="50" charset="-128"/>
              </a:rPr>
              <a:t>正</a:t>
            </a:r>
            <a:r>
              <a:rPr lang="en-US" altLang="ja-JP" sz="800" dirty="0" smtClean="0">
                <a:latin typeface="BIZ UDPゴシック" panose="020B0400000000000000" pitchFamily="50" charset="-128"/>
                <a:ea typeface="BIZ UDPゴシック" panose="020B0400000000000000" pitchFamily="50" charset="-128"/>
              </a:rPr>
              <a:t>】</a:t>
            </a:r>
            <a:r>
              <a:rPr lang="ja-JP" altLang="en-US" sz="800" dirty="0">
                <a:solidFill>
                  <a:schemeClr val="tx1"/>
                </a:solidFill>
                <a:latin typeface="BIZ UDPゴシック" panose="020B0400000000000000" pitchFamily="50" charset="-128"/>
                <a:ea typeface="BIZ UDPゴシック" panose="020B0400000000000000" pitchFamily="50" charset="-128"/>
              </a:rPr>
              <a:t>指定</a:t>
            </a:r>
            <a:r>
              <a:rPr lang="ja-JP" altLang="en-US" sz="800" dirty="0" smtClean="0">
                <a:solidFill>
                  <a:schemeClr val="tx1"/>
                </a:solidFill>
                <a:latin typeface="BIZ UDPゴシック" panose="020B0400000000000000" pitchFamily="50" charset="-128"/>
                <a:ea typeface="BIZ UDPゴシック" panose="020B0400000000000000" pitchFamily="50" charset="-128"/>
              </a:rPr>
              <a:t>管理者制度</a:t>
            </a:r>
            <a:endParaRPr lang="ja-JP" altLang="en-US" sz="800" dirty="0">
              <a:solidFill>
                <a:schemeClr val="tx1"/>
              </a:solidFill>
              <a:latin typeface="BIZ UDPゴシック" panose="020B0400000000000000" pitchFamily="50" charset="-128"/>
              <a:ea typeface="BIZ UDPゴシック" panose="020B0400000000000000" pitchFamily="50" charset="-128"/>
            </a:endParaRPr>
          </a:p>
        </p:txBody>
      </p:sp>
      <p:sp>
        <p:nvSpPr>
          <p:cNvPr id="25" name="正方形/長方形 24"/>
          <p:cNvSpPr/>
          <p:nvPr/>
        </p:nvSpPr>
        <p:spPr>
          <a:xfrm>
            <a:off x="4872708" y="406487"/>
            <a:ext cx="434289" cy="296399"/>
          </a:xfrm>
          <a:prstGeom prst="rect">
            <a:avLst/>
          </a:prstGeom>
          <a:noFill/>
          <a:ln>
            <a:noFill/>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800" dirty="0" smtClean="0">
                <a:latin typeface="BIZ UDPゴシック" panose="020B0400000000000000" pitchFamily="50" charset="-128"/>
                <a:ea typeface="BIZ UDPゴシック" panose="020B0400000000000000" pitchFamily="50" charset="-128"/>
              </a:rPr>
              <a:t>（</a:t>
            </a:r>
            <a:r>
              <a:rPr kumimoji="1" lang="ja-JP" altLang="en-US" sz="800" dirty="0" smtClean="0">
                <a:latin typeface="BIZ UDPゴシック" panose="020B0400000000000000" pitchFamily="50" charset="-128"/>
                <a:ea typeface="BIZ UDPゴシック" panose="020B0400000000000000" pitchFamily="50" charset="-128"/>
              </a:rPr>
              <a:t>注</a:t>
            </a:r>
            <a:r>
              <a:rPr lang="ja-JP" altLang="en-US" sz="800" dirty="0" smtClean="0">
                <a:latin typeface="BIZ UDPゴシック" panose="020B0400000000000000" pitchFamily="50" charset="-128"/>
                <a:ea typeface="BIZ UDPゴシック" panose="020B0400000000000000" pitchFamily="50" charset="-128"/>
              </a:rPr>
              <a:t>）</a:t>
            </a:r>
            <a:endParaRPr lang="ja-JP" altLang="en-US" sz="800"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372935434"/>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テキスト ボックス 10">
            <a:extLst>
              <a:ext uri="{FF2B5EF4-FFF2-40B4-BE49-F238E27FC236}">
                <a16:creationId xmlns:a16="http://schemas.microsoft.com/office/drawing/2014/main" id="{0A27F45E-4B6A-7A19-AC98-809D2D87D245}"/>
              </a:ext>
            </a:extLst>
          </p:cNvPr>
          <p:cNvSpPr txBox="1"/>
          <p:nvPr/>
        </p:nvSpPr>
        <p:spPr>
          <a:xfrm>
            <a:off x="651164" y="614268"/>
            <a:ext cx="7982265" cy="584775"/>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n"/>
              <a:tabLst/>
              <a:defRPr/>
            </a:pPr>
            <a:r>
              <a:rPr kumimoji="1" lang="ja-JP" altLang="en-US" sz="16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公の施設の指定管理者制度導入率は、大阪府は全国１位。大阪市は政令指定都市で４位。</a:t>
            </a:r>
            <a:r>
              <a:rPr kumimoji="1" lang="ja-JP" altLang="en-US" sz="16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en-US" altLang="ja-JP" sz="16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2022</a:t>
            </a:r>
            <a:r>
              <a:rPr kumimoji="1" lang="ja-JP" altLang="en-US" sz="16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年</a:t>
            </a:r>
            <a:r>
              <a:rPr kumimoji="1" lang="en-US" altLang="ja-JP" sz="16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3</a:t>
            </a:r>
            <a:r>
              <a:rPr kumimoji="1" lang="ja-JP" altLang="en-US" sz="16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月</a:t>
            </a:r>
            <a:r>
              <a:rPr kumimoji="1" lang="en-US" altLang="ja-JP" sz="16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31</a:t>
            </a:r>
            <a:r>
              <a:rPr kumimoji="1" lang="ja-JP" altLang="en-US" sz="16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日現在）</a:t>
            </a:r>
          </a:p>
        </p:txBody>
      </p:sp>
      <p:cxnSp>
        <p:nvCxnSpPr>
          <p:cNvPr id="7" name="直線コネクタ 6"/>
          <p:cNvCxnSpPr/>
          <p:nvPr/>
        </p:nvCxnSpPr>
        <p:spPr>
          <a:xfrm>
            <a:off x="279838" y="552768"/>
            <a:ext cx="860308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16" name="グラフ 15"/>
          <p:cNvGraphicFramePr>
            <a:graphicFrameLocks/>
          </p:cNvGraphicFramePr>
          <p:nvPr>
            <p:extLst>
              <p:ext uri="{D42A27DB-BD31-4B8C-83A1-F6EECF244321}">
                <p14:modId xmlns:p14="http://schemas.microsoft.com/office/powerpoint/2010/main" val="1402338806"/>
              </p:ext>
            </p:extLst>
          </p:nvPr>
        </p:nvGraphicFramePr>
        <p:xfrm>
          <a:off x="242189" y="4235572"/>
          <a:ext cx="8874514" cy="2413451"/>
        </p:xfrm>
        <a:graphic>
          <a:graphicData uri="http://schemas.openxmlformats.org/drawingml/2006/chart">
            <c:chart xmlns:c="http://schemas.openxmlformats.org/drawingml/2006/chart" xmlns:r="http://schemas.openxmlformats.org/officeDocument/2006/relationships" r:id="rId3"/>
          </a:graphicData>
        </a:graphic>
      </p:graphicFrame>
      <p:sp>
        <p:nvSpPr>
          <p:cNvPr id="17" name="正方形/長方形 16"/>
          <p:cNvSpPr/>
          <p:nvPr/>
        </p:nvSpPr>
        <p:spPr>
          <a:xfrm>
            <a:off x="1108772" y="6600136"/>
            <a:ext cx="7079672" cy="21544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出典：上記いずれも総務省｜地方公共団体の行政改革等｜地方行政サービス改革の取組状況等に関する調査等</a:t>
            </a:r>
            <a:r>
              <a:rPr kumimoji="1" lang="ja-JP" altLang="en-US" sz="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en-US" altLang="ja-JP" sz="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2022</a:t>
            </a:r>
            <a:r>
              <a:rPr kumimoji="1" lang="ja-JP" altLang="en-US" sz="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年</a:t>
            </a:r>
            <a:r>
              <a:rPr kumimoji="1" lang="en-US" altLang="ja-JP"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3</a:t>
            </a:r>
            <a:r>
              <a:rPr kumimoji="1" lang="ja-JP" altLang="en-US"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月</a:t>
            </a:r>
            <a:r>
              <a:rPr kumimoji="1" lang="en-US" altLang="ja-JP"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31</a:t>
            </a:r>
            <a:r>
              <a:rPr kumimoji="1" lang="ja-JP" altLang="en-US"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日公表） </a:t>
            </a:r>
            <a:r>
              <a:rPr kumimoji="1" lang="en-US" altLang="ja-JP"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(soumu.go.jp)</a:t>
            </a:r>
          </a:p>
        </p:txBody>
      </p:sp>
      <p:graphicFrame>
        <p:nvGraphicFramePr>
          <p:cNvPr id="18" name="グラフ 17"/>
          <p:cNvGraphicFramePr>
            <a:graphicFrameLocks/>
          </p:cNvGraphicFramePr>
          <p:nvPr>
            <p:extLst>
              <p:ext uri="{D42A27DB-BD31-4B8C-83A1-F6EECF244321}">
                <p14:modId xmlns:p14="http://schemas.microsoft.com/office/powerpoint/2010/main" val="1073725847"/>
              </p:ext>
            </p:extLst>
          </p:nvPr>
        </p:nvGraphicFramePr>
        <p:xfrm>
          <a:off x="242188" y="1842654"/>
          <a:ext cx="8874515" cy="2435383"/>
        </p:xfrm>
        <a:graphic>
          <a:graphicData uri="http://schemas.openxmlformats.org/drawingml/2006/chart">
            <c:chart xmlns:c="http://schemas.openxmlformats.org/drawingml/2006/chart" xmlns:r="http://schemas.openxmlformats.org/officeDocument/2006/relationships" r:id="rId4"/>
          </a:graphicData>
        </a:graphic>
      </p:graphicFrame>
      <p:sp>
        <p:nvSpPr>
          <p:cNvPr id="14" name="Text Box 7"/>
          <p:cNvSpPr txBox="1">
            <a:spLocks noChangeArrowheads="1"/>
          </p:cNvSpPr>
          <p:nvPr/>
        </p:nvSpPr>
        <p:spPr bwMode="auto">
          <a:xfrm>
            <a:off x="360000" y="108000"/>
            <a:ext cx="7920000" cy="3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8000" tIns="36000" rIns="36000" bIns="36000">
            <a:noAutofit/>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メイリオ" panose="020B0604030504040204" pitchFamily="50" charset="-128"/>
              </a:rPr>
              <a:t>（参考）指定管理者制度導入の実績</a:t>
            </a:r>
            <a:r>
              <a:rPr kumimoji="1" lang="ja-JP" altLang="en-US" sz="18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メイリオ" panose="020B0604030504040204" pitchFamily="50" charset="-128"/>
              </a:rPr>
              <a:t>　</a:t>
            </a:r>
          </a:p>
        </p:txBody>
      </p:sp>
      <p:sp>
        <p:nvSpPr>
          <p:cNvPr id="9" name="スライド番号プレースホルダー 3"/>
          <p:cNvSpPr txBox="1">
            <a:spLocks/>
          </p:cNvSpPr>
          <p:nvPr/>
        </p:nvSpPr>
        <p:spPr>
          <a:xfrm>
            <a:off x="8640000" y="6552000"/>
            <a:ext cx="432000" cy="288000"/>
          </a:xfrm>
          <a:prstGeom prst="rect">
            <a:avLst/>
          </a:prstGeom>
        </p:spPr>
        <p:txBody>
          <a:bodyPr vert="horz" lIns="36000" tIns="36000" rIns="36000" bIns="36000" rtlCol="0" anchor="ctr"/>
          <a:lstStyle>
            <a:defPPr>
              <a:defRPr lang="ja-JP"/>
            </a:defPPr>
            <a:lvl1pPr marL="0" algn="r" defTabSz="914400" rtl="0" eaLnBrk="1" latinLnBrk="0" hangingPunct="1">
              <a:defRPr kumimoji="1" sz="14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138CA411-231B-42B9-AF63-97A64194AA60}" type="slidenum">
              <a:rPr lang="ja-JP" altLang="en-US" smtClean="0"/>
              <a:pPr/>
              <a:t>123</a:t>
            </a:fld>
            <a:endParaRPr lang="ja-JP" altLang="en-US" dirty="0"/>
          </a:p>
        </p:txBody>
      </p:sp>
    </p:spTree>
    <p:extLst>
      <p:ext uri="{BB962C8B-B14F-4D97-AF65-F5344CB8AC3E}">
        <p14:creationId xmlns:p14="http://schemas.microsoft.com/office/powerpoint/2010/main" val="4270241843"/>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線コネクタ 4"/>
          <p:cNvCxnSpPr/>
          <p:nvPr/>
        </p:nvCxnSpPr>
        <p:spPr>
          <a:xfrm>
            <a:off x="147332" y="530262"/>
            <a:ext cx="892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2" name="表 1"/>
          <p:cNvGraphicFramePr>
            <a:graphicFrameLocks noGrp="1"/>
          </p:cNvGraphicFramePr>
          <p:nvPr>
            <p:extLst>
              <p:ext uri="{D42A27DB-BD31-4B8C-83A1-F6EECF244321}">
                <p14:modId xmlns:p14="http://schemas.microsoft.com/office/powerpoint/2010/main" val="3422655262"/>
              </p:ext>
            </p:extLst>
          </p:nvPr>
        </p:nvGraphicFramePr>
        <p:xfrm>
          <a:off x="145768" y="591932"/>
          <a:ext cx="8929566" cy="6011844"/>
        </p:xfrm>
        <a:graphic>
          <a:graphicData uri="http://schemas.openxmlformats.org/drawingml/2006/table">
            <a:tbl>
              <a:tblPr/>
              <a:tblGrid>
                <a:gridCol w="652518">
                  <a:extLst>
                    <a:ext uri="{9D8B030D-6E8A-4147-A177-3AD203B41FA5}">
                      <a16:colId xmlns:a16="http://schemas.microsoft.com/office/drawing/2014/main" val="772007032"/>
                    </a:ext>
                  </a:extLst>
                </a:gridCol>
                <a:gridCol w="841828">
                  <a:extLst>
                    <a:ext uri="{9D8B030D-6E8A-4147-A177-3AD203B41FA5}">
                      <a16:colId xmlns:a16="http://schemas.microsoft.com/office/drawing/2014/main" val="1842731997"/>
                    </a:ext>
                  </a:extLst>
                </a:gridCol>
                <a:gridCol w="1654629">
                  <a:extLst>
                    <a:ext uri="{9D8B030D-6E8A-4147-A177-3AD203B41FA5}">
                      <a16:colId xmlns:a16="http://schemas.microsoft.com/office/drawing/2014/main" val="4175844068"/>
                    </a:ext>
                  </a:extLst>
                </a:gridCol>
                <a:gridCol w="1988457">
                  <a:extLst>
                    <a:ext uri="{9D8B030D-6E8A-4147-A177-3AD203B41FA5}">
                      <a16:colId xmlns:a16="http://schemas.microsoft.com/office/drawing/2014/main" val="1368936867"/>
                    </a:ext>
                  </a:extLst>
                </a:gridCol>
                <a:gridCol w="2032000">
                  <a:extLst>
                    <a:ext uri="{9D8B030D-6E8A-4147-A177-3AD203B41FA5}">
                      <a16:colId xmlns:a16="http://schemas.microsoft.com/office/drawing/2014/main" val="240483875"/>
                    </a:ext>
                  </a:extLst>
                </a:gridCol>
                <a:gridCol w="1760134">
                  <a:extLst>
                    <a:ext uri="{9D8B030D-6E8A-4147-A177-3AD203B41FA5}">
                      <a16:colId xmlns:a16="http://schemas.microsoft.com/office/drawing/2014/main" val="3034225867"/>
                    </a:ext>
                  </a:extLst>
                </a:gridCol>
              </a:tblGrid>
              <a:tr h="171767">
                <a:tc gridSpan="2">
                  <a:txBody>
                    <a:bodyPr/>
                    <a:lstStyle/>
                    <a:p>
                      <a:pPr algn="ctr" fontAlgn="ctr"/>
                      <a:r>
                        <a:rPr lang="ja-JP" altLang="en-US" sz="1000" b="1" i="0" u="none" strike="noStrike" dirty="0">
                          <a:solidFill>
                            <a:srgbClr val="FFFFFF"/>
                          </a:solidFill>
                          <a:effectLst/>
                          <a:latin typeface="BIZ UDゴシック" panose="020B0400000000000000" pitchFamily="49" charset="-128"/>
                          <a:ea typeface="BIZ UDゴシック" panose="020B0400000000000000" pitchFamily="49" charset="-128"/>
                        </a:rPr>
                        <a:t>年度</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95959"/>
                    </a:solidFill>
                  </a:tcPr>
                </a:tc>
                <a:tc hMerge="1">
                  <a:txBody>
                    <a:bodyPr/>
                    <a:lstStyle/>
                    <a:p>
                      <a:endParaRPr kumimoji="1" lang="ja-JP" altLang="en-US"/>
                    </a:p>
                  </a:txBody>
                  <a:tcPr/>
                </a:tc>
                <a:tc>
                  <a:txBody>
                    <a:bodyPr/>
                    <a:lstStyle/>
                    <a:p>
                      <a:pPr algn="ctr" fontAlgn="ctr"/>
                      <a:r>
                        <a:rPr lang="en-US" altLang="ja-JP" sz="1000" b="1" i="0" u="none" strike="noStrike">
                          <a:solidFill>
                            <a:srgbClr val="FFFFFF"/>
                          </a:solidFill>
                          <a:effectLst/>
                          <a:latin typeface="BIZ UDゴシック" panose="020B0400000000000000" pitchFamily="49" charset="-128"/>
                          <a:ea typeface="BIZ UDゴシック" panose="020B0400000000000000" pitchFamily="49" charset="-128"/>
                        </a:rPr>
                        <a:t>2008</a:t>
                      </a:r>
                      <a:r>
                        <a:rPr lang="ja-JP" altLang="en-US" sz="1000" b="1" i="0" u="none" strike="noStrike">
                          <a:solidFill>
                            <a:srgbClr val="FFFFFF"/>
                          </a:solidFill>
                          <a:effectLst/>
                          <a:latin typeface="BIZ UDゴシック" panose="020B0400000000000000" pitchFamily="49" charset="-128"/>
                          <a:ea typeface="BIZ UDゴシック" panose="020B0400000000000000" pitchFamily="49" charset="-128"/>
                        </a:rPr>
                        <a:t>～</a:t>
                      </a:r>
                      <a:r>
                        <a:rPr lang="en-US" altLang="ja-JP" sz="1000" b="1" i="0" u="none" strike="noStrike">
                          <a:solidFill>
                            <a:srgbClr val="FFFFFF"/>
                          </a:solidFill>
                          <a:effectLst/>
                          <a:latin typeface="BIZ UDゴシック" panose="020B0400000000000000" pitchFamily="49" charset="-128"/>
                          <a:ea typeface="BIZ UDゴシック" panose="020B0400000000000000" pitchFamily="49" charset="-128"/>
                        </a:rPr>
                        <a:t>2011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95959"/>
                    </a:solidFill>
                  </a:tcPr>
                </a:tc>
                <a:tc>
                  <a:txBody>
                    <a:bodyPr/>
                    <a:lstStyle/>
                    <a:p>
                      <a:pPr algn="ctr" fontAlgn="ctr"/>
                      <a:r>
                        <a:rPr lang="en-US" altLang="ja-JP" sz="1000" b="1" i="0" u="none" strike="noStrike">
                          <a:solidFill>
                            <a:srgbClr val="FFFFFF"/>
                          </a:solidFill>
                          <a:effectLst/>
                          <a:latin typeface="BIZ UDゴシック" panose="020B0400000000000000" pitchFamily="49" charset="-128"/>
                          <a:ea typeface="BIZ UDゴシック" panose="020B0400000000000000" pitchFamily="49" charset="-128"/>
                        </a:rPr>
                        <a:t>2012</a:t>
                      </a:r>
                      <a:r>
                        <a:rPr lang="ja-JP" altLang="en-US" sz="1000" b="1" i="0" u="none" strike="noStrike">
                          <a:solidFill>
                            <a:srgbClr val="FFFFFF"/>
                          </a:solidFill>
                          <a:effectLst/>
                          <a:latin typeface="BIZ UDゴシック" panose="020B0400000000000000" pitchFamily="49" charset="-128"/>
                          <a:ea typeface="BIZ UDゴシック" panose="020B0400000000000000" pitchFamily="49" charset="-128"/>
                        </a:rPr>
                        <a:t>～</a:t>
                      </a:r>
                      <a:r>
                        <a:rPr lang="en-US" altLang="ja-JP" sz="1000" b="1" i="0" u="none" strike="noStrike">
                          <a:solidFill>
                            <a:srgbClr val="FFFFFF"/>
                          </a:solidFill>
                          <a:effectLst/>
                          <a:latin typeface="BIZ UDゴシック" panose="020B0400000000000000" pitchFamily="49" charset="-128"/>
                          <a:ea typeface="BIZ UDゴシック" panose="020B0400000000000000" pitchFamily="49" charset="-128"/>
                        </a:rPr>
                        <a:t>2014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95959"/>
                    </a:solidFill>
                  </a:tcPr>
                </a:tc>
                <a:tc>
                  <a:txBody>
                    <a:bodyPr/>
                    <a:lstStyle/>
                    <a:p>
                      <a:pPr algn="ctr" fontAlgn="ctr"/>
                      <a:r>
                        <a:rPr lang="en-US" altLang="ja-JP" sz="1000" b="1" i="0" u="none" strike="noStrike">
                          <a:solidFill>
                            <a:srgbClr val="FFFFFF"/>
                          </a:solidFill>
                          <a:effectLst/>
                          <a:latin typeface="BIZ UDゴシック" panose="020B0400000000000000" pitchFamily="49" charset="-128"/>
                          <a:ea typeface="BIZ UDゴシック" panose="020B0400000000000000" pitchFamily="49" charset="-128"/>
                        </a:rPr>
                        <a:t>2015</a:t>
                      </a:r>
                      <a:r>
                        <a:rPr lang="ja-JP" altLang="en-US" sz="1000" b="1" i="0" u="none" strike="noStrike">
                          <a:solidFill>
                            <a:srgbClr val="FFFFFF"/>
                          </a:solidFill>
                          <a:effectLst/>
                          <a:latin typeface="BIZ UDゴシック" panose="020B0400000000000000" pitchFamily="49" charset="-128"/>
                          <a:ea typeface="BIZ UDゴシック" panose="020B0400000000000000" pitchFamily="49" charset="-128"/>
                        </a:rPr>
                        <a:t>～</a:t>
                      </a:r>
                      <a:r>
                        <a:rPr lang="en-US" altLang="ja-JP" sz="1000" b="1" i="0" u="none" strike="noStrike">
                          <a:solidFill>
                            <a:srgbClr val="FFFFFF"/>
                          </a:solidFill>
                          <a:effectLst/>
                          <a:latin typeface="BIZ UDゴシック" panose="020B0400000000000000" pitchFamily="49" charset="-128"/>
                          <a:ea typeface="BIZ UDゴシック" panose="020B0400000000000000" pitchFamily="49" charset="-128"/>
                        </a:rPr>
                        <a:t>2018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95959"/>
                    </a:solidFill>
                  </a:tcPr>
                </a:tc>
                <a:tc>
                  <a:txBody>
                    <a:bodyPr/>
                    <a:lstStyle/>
                    <a:p>
                      <a:pPr algn="ctr" fontAlgn="ctr"/>
                      <a:r>
                        <a:rPr lang="en-US" altLang="ja-JP" sz="1000" b="1" i="0" u="none" strike="noStrike">
                          <a:solidFill>
                            <a:srgbClr val="FFFFFF"/>
                          </a:solidFill>
                          <a:effectLst/>
                          <a:latin typeface="BIZ UDゴシック" panose="020B0400000000000000" pitchFamily="49" charset="-128"/>
                          <a:ea typeface="BIZ UDゴシック" panose="020B0400000000000000" pitchFamily="49" charset="-128"/>
                        </a:rPr>
                        <a:t>2019</a:t>
                      </a:r>
                      <a:r>
                        <a:rPr lang="ja-JP" altLang="en-US" sz="1000" b="1" i="0" u="none" strike="noStrike">
                          <a:solidFill>
                            <a:srgbClr val="FFFFFF"/>
                          </a:solidFill>
                          <a:effectLst/>
                          <a:latin typeface="BIZ UDゴシック" panose="020B0400000000000000" pitchFamily="49" charset="-128"/>
                          <a:ea typeface="BIZ UDゴシック" panose="020B0400000000000000" pitchFamily="49" charset="-128"/>
                        </a:rPr>
                        <a:t>～</a:t>
                      </a:r>
                      <a:r>
                        <a:rPr lang="en-US" altLang="ja-JP" sz="1000" b="1" i="0" u="none" strike="noStrike">
                          <a:solidFill>
                            <a:srgbClr val="FFFFFF"/>
                          </a:solidFill>
                          <a:effectLst/>
                          <a:latin typeface="BIZ UDゴシック" panose="020B0400000000000000" pitchFamily="49" charset="-128"/>
                          <a:ea typeface="BIZ UDゴシック" panose="020B0400000000000000" pitchFamily="49" charset="-128"/>
                        </a:rPr>
                        <a:t>2022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95959"/>
                    </a:solidFill>
                  </a:tcPr>
                </a:tc>
                <a:extLst>
                  <a:ext uri="{0D108BD9-81ED-4DB2-BD59-A6C34878D82A}">
                    <a16:rowId xmlns:a16="http://schemas.microsoft.com/office/drawing/2014/main" val="34768721"/>
                  </a:ext>
                </a:extLst>
              </a:tr>
              <a:tr h="687068">
                <a:tc rowSpan="4">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国への問題提起</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国と自治体の関係見直し</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a:solidFill>
                            <a:schemeClr val="tx1"/>
                          </a:solidFill>
                          <a:effectLst/>
                          <a:latin typeface="BIZ UDゴシック" panose="020B0400000000000000" pitchFamily="49" charset="-128"/>
                          <a:ea typeface="BIZ UDゴシック" panose="020B0400000000000000" pitchFamily="49" charset="-128"/>
                        </a:rPr>
                        <a:t>2010</a:t>
                      </a:r>
                      <a:r>
                        <a:rPr lang="ja-JP" altLang="en-US" sz="1000" b="0" i="0" u="none" strike="noStrike">
                          <a:solidFill>
                            <a:schemeClr val="tx1"/>
                          </a:solidFill>
                          <a:effectLst/>
                          <a:latin typeface="BIZ UDゴシック" panose="020B0400000000000000" pitchFamily="49" charset="-128"/>
                          <a:ea typeface="BIZ UDゴシック" panose="020B0400000000000000" pitchFamily="49" charset="-128"/>
                        </a:rPr>
                        <a:t>／国から地方への権限移譲（地域主権戦略大綱）</a:t>
                      </a:r>
                      <a:br>
                        <a:rPr lang="ja-JP" altLang="en-US" sz="1000" b="0" i="0" u="none" strike="noStrike">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a:solidFill>
                            <a:schemeClr val="tx1"/>
                          </a:solidFill>
                          <a:effectLst/>
                          <a:latin typeface="BIZ UDゴシック" panose="020B0400000000000000" pitchFamily="49" charset="-128"/>
                          <a:ea typeface="BIZ UDゴシック" panose="020B0400000000000000" pitchFamily="49" charset="-128"/>
                        </a:rPr>
                        <a:t>2011</a:t>
                      </a:r>
                      <a:r>
                        <a:rPr lang="ja-JP" altLang="en-US" sz="1000" b="0" i="0" u="none" strike="noStrike">
                          <a:solidFill>
                            <a:schemeClr val="tx1"/>
                          </a:solidFill>
                          <a:effectLst/>
                          <a:latin typeface="BIZ UDゴシック" panose="020B0400000000000000" pitchFamily="49" charset="-128"/>
                          <a:ea typeface="BIZ UDゴシック" panose="020B0400000000000000" pitchFamily="49" charset="-128"/>
                        </a:rPr>
                        <a:t>／国直轄事業負担金の廃止</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a:solidFill>
                            <a:schemeClr val="tx1"/>
                          </a:solidFill>
                          <a:effectLst/>
                          <a:latin typeface="BIZ UDゴシック" panose="020B0400000000000000" pitchFamily="49" charset="-128"/>
                          <a:ea typeface="BIZ UDゴシック" panose="020B0400000000000000" pitchFamily="49" charset="-128"/>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065771271"/>
                  </a:ext>
                </a:extLst>
              </a:tr>
              <a:tr h="687068">
                <a:tc vMerge="1">
                  <a:txBody>
                    <a:bodyPr/>
                    <a:lstStyle/>
                    <a:p>
                      <a:endParaRPr kumimoji="1" lang="ja-JP" altLang="en-US"/>
                    </a:p>
                  </a:txBody>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新たな大都市制度の創設</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〇</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2010</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／大阪府自治制度研究会</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〇</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2012</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／「大阪にふさわしい大都市条例」の制定</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a:solidFill>
                            <a:schemeClr val="tx1"/>
                          </a:solidFill>
                          <a:effectLst/>
                          <a:latin typeface="BIZ UDゴシック" panose="020B0400000000000000" pitchFamily="49" charset="-128"/>
                          <a:ea typeface="BIZ UDゴシック" panose="020B0400000000000000" pitchFamily="49" charset="-128"/>
                        </a:rPr>
                        <a:t>2012</a:t>
                      </a:r>
                      <a:r>
                        <a:rPr lang="ja-JP" altLang="en-US" sz="1000" b="0" i="0" u="none" strike="noStrike">
                          <a:solidFill>
                            <a:schemeClr val="tx1"/>
                          </a:solidFill>
                          <a:effectLst/>
                          <a:latin typeface="BIZ UDゴシック" panose="020B0400000000000000" pitchFamily="49" charset="-128"/>
                          <a:ea typeface="BIZ UDゴシック" panose="020B0400000000000000" pitchFamily="49" charset="-128"/>
                        </a:rPr>
                        <a:t>／「大都市地域における特別区の設置に関する法律」制定</a:t>
                      </a:r>
                      <a:br>
                        <a:rPr lang="ja-JP" altLang="en-US" sz="1000" b="0" i="0" u="none" strike="noStrike">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a:solidFill>
                            <a:schemeClr val="tx1"/>
                          </a:solidFill>
                          <a:effectLst/>
                          <a:latin typeface="BIZ UDゴシック" panose="020B0400000000000000" pitchFamily="49" charset="-128"/>
                          <a:ea typeface="BIZ UDゴシック" panose="020B0400000000000000" pitchFamily="49" charset="-128"/>
                        </a:rPr>
                        <a:t>2014</a:t>
                      </a:r>
                      <a:r>
                        <a:rPr lang="ja-JP" altLang="en-US" sz="1000" b="0" i="0" u="none" strike="noStrike">
                          <a:solidFill>
                            <a:schemeClr val="tx1"/>
                          </a:solidFill>
                          <a:effectLst/>
                          <a:latin typeface="BIZ UDゴシック" panose="020B0400000000000000" pitchFamily="49" charset="-128"/>
                          <a:ea typeface="BIZ UDゴシック" panose="020B0400000000000000" pitchFamily="49" charset="-128"/>
                        </a:rPr>
                        <a:t>／大都市制度の見直しを含む地方自治法改正</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2015</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／特別区に係る住民投票（否決）</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2020</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／特別区に係る住民投票（否決）</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304239241"/>
                  </a:ext>
                </a:extLst>
              </a:tr>
              <a:tr h="343534">
                <a:tc vMerge="1">
                  <a:txBody>
                    <a:bodyPr/>
                    <a:lstStyle/>
                    <a:p>
                      <a:endParaRPr kumimoji="1" lang="ja-JP" altLang="en-US"/>
                    </a:p>
                  </a:txBody>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教育行政の責任の明確化</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zh-TW"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〇</a:t>
                      </a:r>
                      <a:r>
                        <a:rPr lang="en-US" altLang="zh-TW" sz="1000" b="0" i="0" u="none" strike="noStrike" dirty="0">
                          <a:solidFill>
                            <a:schemeClr val="tx1"/>
                          </a:solidFill>
                          <a:effectLst/>
                          <a:latin typeface="BIZ UDゴシック" panose="020B0400000000000000" pitchFamily="49" charset="-128"/>
                          <a:ea typeface="BIZ UDゴシック" panose="020B0400000000000000" pitchFamily="49" charset="-128"/>
                        </a:rPr>
                        <a:t>2008</a:t>
                      </a:r>
                      <a:r>
                        <a:rPr lang="zh-TW"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／教育非常事態宣言（知事）</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zh-CN" altLang="en-US" sz="1000" b="0" i="0" u="none" strike="noStrike">
                          <a:solidFill>
                            <a:schemeClr val="tx1"/>
                          </a:solidFill>
                          <a:effectLst/>
                          <a:latin typeface="BIZ UDゴシック" panose="020B0400000000000000" pitchFamily="49" charset="-128"/>
                          <a:ea typeface="BIZ UDゴシック" panose="020B0400000000000000" pitchFamily="49" charset="-128"/>
                        </a:rPr>
                        <a:t>〇</a:t>
                      </a:r>
                      <a:r>
                        <a:rPr lang="en-US" altLang="zh-CN" sz="1000" b="0" i="0" u="none" strike="noStrike">
                          <a:solidFill>
                            <a:schemeClr val="tx1"/>
                          </a:solidFill>
                          <a:effectLst/>
                          <a:latin typeface="BIZ UDゴシック" panose="020B0400000000000000" pitchFamily="49" charset="-128"/>
                          <a:ea typeface="BIZ UDゴシック" panose="020B0400000000000000" pitchFamily="49" charset="-128"/>
                        </a:rPr>
                        <a:t>2012</a:t>
                      </a:r>
                      <a:r>
                        <a:rPr lang="zh-CN" altLang="en-US" sz="1000" b="0" i="0" u="none" strike="noStrike">
                          <a:solidFill>
                            <a:schemeClr val="tx1"/>
                          </a:solidFill>
                          <a:effectLst/>
                          <a:latin typeface="BIZ UDゴシック" panose="020B0400000000000000" pitchFamily="49" charset="-128"/>
                          <a:ea typeface="BIZ UDゴシック" panose="020B0400000000000000" pitchFamily="49" charset="-128"/>
                        </a:rPr>
                        <a:t>／教育基本条例制定（府市）</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a:solidFill>
                            <a:schemeClr val="tx1"/>
                          </a:solidFill>
                          <a:effectLst/>
                          <a:latin typeface="BIZ UDゴシック" panose="020B0400000000000000" pitchFamily="49" charset="-128"/>
                          <a:ea typeface="BIZ UDゴシック" panose="020B0400000000000000" pitchFamily="49" charset="-128"/>
                        </a:rPr>
                        <a:t>2015</a:t>
                      </a:r>
                      <a:r>
                        <a:rPr lang="ja-JP" altLang="en-US" sz="1000" b="0" i="0" u="none" strike="noStrike">
                          <a:solidFill>
                            <a:schemeClr val="tx1"/>
                          </a:solidFill>
                          <a:effectLst/>
                          <a:latin typeface="BIZ UDゴシック" panose="020B0400000000000000" pitchFamily="49" charset="-128"/>
                          <a:ea typeface="BIZ UDゴシック" panose="020B0400000000000000" pitchFamily="49" charset="-128"/>
                        </a:rPr>
                        <a:t>／「教育行政の組織及び運営に関する法律」の改正</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651476309"/>
                  </a:ext>
                </a:extLst>
              </a:tr>
              <a:tr h="687068">
                <a:tc vMerge="1">
                  <a:txBody>
                    <a:bodyPr/>
                    <a:lstStyle/>
                    <a:p>
                      <a:endParaRPr kumimoji="1" lang="ja-JP" altLang="en-US"/>
                    </a:p>
                  </a:txBody>
                  <a:tcPr/>
                </a:tc>
                <a:tc>
                  <a:txBody>
                    <a:bodyPr/>
                    <a:lstStyle/>
                    <a:p>
                      <a:pPr algn="l" fontAlgn="t"/>
                      <a:r>
                        <a:rPr lang="ja-JP" altLang="en-US" sz="1000" b="0" i="0" u="none" strike="noStrike">
                          <a:solidFill>
                            <a:schemeClr val="tx1"/>
                          </a:solidFill>
                          <a:effectLst/>
                          <a:latin typeface="BIZ UDゴシック" panose="020B0400000000000000" pitchFamily="49" charset="-128"/>
                          <a:ea typeface="BIZ UDゴシック" panose="020B0400000000000000" pitchFamily="49" charset="-128"/>
                        </a:rPr>
                        <a:t>関空・伊丹のあり方見直し</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〇</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2008</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／関空の課題を問題提起</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2010</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／国が関空・伊丹の統合方針を決定</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2012</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／関空・伊丹の経営統合</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2016</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／関空・伊丹のコンセッション導入</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marL="0" marR="0" lvl="0" indent="0" algn="l" defTabSz="914400" rtl="0" eaLnBrk="1" fontAlgn="t" latinLnBrk="0" hangingPunct="1">
                        <a:lnSpc>
                          <a:spcPct val="100000"/>
                        </a:lnSpc>
                        <a:spcBef>
                          <a:spcPts val="0"/>
                        </a:spcBef>
                        <a:spcAft>
                          <a:spcPts val="0"/>
                        </a:spcAft>
                        <a:buClrTx/>
                        <a:buSzTx/>
                        <a:buFontTx/>
                        <a:buNone/>
                        <a:tabLst/>
                        <a:defRPr/>
                      </a:pP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2018</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関西</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３</a:t>
                      </a:r>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空港</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の一体運営</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736117174"/>
                  </a:ext>
                </a:extLst>
              </a:tr>
              <a:tr h="2920038">
                <a:tc rowSpan="2">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国への提案</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特区制度</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zh-CN"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〇</a:t>
                      </a:r>
                      <a:r>
                        <a:rPr lang="en-US" altLang="zh-CN" sz="1000" b="0" i="0" u="none" strike="noStrike" dirty="0">
                          <a:solidFill>
                            <a:schemeClr val="tx1"/>
                          </a:solidFill>
                          <a:effectLst/>
                          <a:latin typeface="BIZ UDゴシック" panose="020B0400000000000000" pitchFamily="49" charset="-128"/>
                          <a:ea typeface="BIZ UDゴシック" panose="020B0400000000000000" pitchFamily="49" charset="-128"/>
                        </a:rPr>
                        <a:t>2010</a:t>
                      </a:r>
                      <a:r>
                        <a:rPr lang="zh-CN"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／特区制度提案</a:t>
                      </a:r>
                      <a:br>
                        <a:rPr lang="zh-CN"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zh-CN"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zh-CN" sz="1000" b="0" i="0" u="none" strike="noStrike" dirty="0">
                          <a:solidFill>
                            <a:schemeClr val="tx1"/>
                          </a:solidFill>
                          <a:effectLst/>
                          <a:latin typeface="BIZ UDゴシック" panose="020B0400000000000000" pitchFamily="49" charset="-128"/>
                          <a:ea typeface="BIZ UDゴシック" panose="020B0400000000000000" pitchFamily="49" charset="-128"/>
                        </a:rPr>
                        <a:t>2011</a:t>
                      </a:r>
                      <a:r>
                        <a:rPr lang="zh-CN"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／国際戦略総合特区地域指定</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2012</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／地方税ゼロ特区税制創設</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2014</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／国家戦略特区地域指定</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2014</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／保険外併用療養の特例</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2014</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／雇用労働相談センター設置</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＜以下</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2015</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●エリアマネジメントに係る道路法の特例</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●保育士資格に係る課税の</a:t>
                      </a:r>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特例</a:t>
                      </a:r>
                      <a:endParaRPr lang="en-US" altLang="ja-JP" sz="1000" b="0" i="0" u="none" strike="noStrike" dirty="0" smtClean="0">
                        <a:solidFill>
                          <a:schemeClr val="tx1"/>
                        </a:solidFill>
                        <a:effectLst/>
                        <a:latin typeface="BIZ UDゴシック" panose="020B0400000000000000" pitchFamily="49" charset="-128"/>
                        <a:ea typeface="BIZ UDゴシック" panose="020B0400000000000000" pitchFamily="49" charset="-128"/>
                      </a:endParaRPr>
                    </a:p>
                    <a:p>
                      <a:pPr algn="l" fontAlgn="t"/>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　ほか</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３件</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＜以下</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2016</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●成長特区税制創設</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●外国人家事支援人材受入に係る出入国管理</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●土壌汚染対策法施行規則の特例　ほか</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1</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件</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＜以下</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2017</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●公立学校運営の民間開放に係る学校教育法の特例</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●革新的な医薬品の開発迅速化</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＜以下</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2018</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●小規模保育事業</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＜以下</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2019</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●病床規制の特例</a:t>
                      </a: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●建築物用地下水の採取の規制の特例</a:t>
                      </a: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＜以下</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2022</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●工場立地法及び地域経済牽引事業の促進による地域の成長発展の基盤強化に関する法律の特例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556308328"/>
                  </a:ext>
                </a:extLst>
              </a:tr>
              <a:tr h="515301">
                <a:tc vMerge="1">
                  <a:txBody>
                    <a:bodyPr/>
                    <a:lstStyle/>
                    <a:p>
                      <a:endParaRPr kumimoji="1" lang="ja-JP" altLang="en-US"/>
                    </a:p>
                  </a:txBody>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統合型リゾート（</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IR</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）の法制化</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〇</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2010</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／府の成長戦略に</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IR</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を記載</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a:t>
                      </a:r>
                      <a:r>
                        <a:rPr lang="en-US" altLang="zh-TW" sz="1000" b="0" i="0" u="none" strike="noStrike" dirty="0" smtClean="0">
                          <a:solidFill>
                            <a:schemeClr val="tx1"/>
                          </a:solidFill>
                          <a:effectLst/>
                          <a:latin typeface="BIZ UDゴシック" panose="020B0400000000000000" pitchFamily="49" charset="-128"/>
                          <a:ea typeface="BIZ UDゴシック" panose="020B0400000000000000" pitchFamily="49" charset="-128"/>
                        </a:rPr>
                        <a:t>2013</a:t>
                      </a:r>
                      <a:r>
                        <a:rPr lang="zh-TW"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／府市</a:t>
                      </a:r>
                      <a:r>
                        <a:rPr lang="en-US" altLang="zh-TW" sz="1000" b="0" i="0" u="none" strike="noStrike" dirty="0">
                          <a:solidFill>
                            <a:schemeClr val="tx1"/>
                          </a:solidFill>
                          <a:effectLst/>
                          <a:latin typeface="BIZ UDゴシック" panose="020B0400000000000000" pitchFamily="49" charset="-128"/>
                          <a:ea typeface="BIZ UDゴシック" panose="020B0400000000000000" pitchFamily="49" charset="-128"/>
                        </a:rPr>
                        <a:t>IR</a:t>
                      </a:r>
                      <a:r>
                        <a:rPr lang="zh-TW"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立地準備会議設置</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zh-TW"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zh-TW" sz="1000" b="0" i="0" u="none" strike="noStrike" dirty="0">
                          <a:solidFill>
                            <a:schemeClr val="tx1"/>
                          </a:solidFill>
                          <a:effectLst/>
                          <a:latin typeface="BIZ UDゴシック" panose="020B0400000000000000" pitchFamily="49" charset="-128"/>
                          <a:ea typeface="BIZ UDゴシック" panose="020B0400000000000000" pitchFamily="49" charset="-128"/>
                        </a:rPr>
                        <a:t>2018</a:t>
                      </a:r>
                      <a:r>
                        <a:rPr lang="zh-TW"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zh-TW" sz="1000" b="0" i="0" u="none" strike="noStrike" dirty="0">
                          <a:solidFill>
                            <a:schemeClr val="tx1"/>
                          </a:solidFill>
                          <a:effectLst/>
                          <a:latin typeface="BIZ UDゴシック" panose="020B0400000000000000" pitchFamily="49" charset="-128"/>
                          <a:ea typeface="BIZ UDゴシック" panose="020B0400000000000000" pitchFamily="49" charset="-128"/>
                        </a:rPr>
                        <a:t>IR</a:t>
                      </a:r>
                      <a:r>
                        <a:rPr lang="zh-TW"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整備法成立</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smtClean="0">
                          <a:solidFill>
                            <a:schemeClr val="tx1"/>
                          </a:solidFill>
                          <a:effectLst/>
                          <a:latin typeface="BIZ UDゴシック" panose="020B0400000000000000" pitchFamily="49" charset="-128"/>
                          <a:ea typeface="BIZ UDゴシック" panose="020B0400000000000000" pitchFamily="49" charset="-128"/>
                        </a:rPr>
                        <a:t>2022</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IR</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区域整備計画認定申請</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214557533"/>
                  </a:ext>
                </a:extLst>
              </a:tr>
            </a:tbl>
          </a:graphicData>
        </a:graphic>
      </p:graphicFrame>
      <p:sp>
        <p:nvSpPr>
          <p:cNvPr id="13" name="テキスト ボックス 12"/>
          <p:cNvSpPr txBox="1"/>
          <p:nvPr/>
        </p:nvSpPr>
        <p:spPr>
          <a:xfrm>
            <a:off x="6476085" y="309585"/>
            <a:ext cx="2608406"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凡例：〇着手　◎進行中　●実施済み</a:t>
            </a:r>
            <a:endParaRPr kumimoji="1" lang="en-US" altLang="ja-JP"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3" name="角丸四角形 8">
            <a:extLst>
              <a:ext uri="{FF2B5EF4-FFF2-40B4-BE49-F238E27FC236}">
                <a16:creationId xmlns:a16="http://schemas.microsoft.com/office/drawing/2014/main" id="{1C9C0F4B-77FF-C779-681E-FDF5CC32D57E}"/>
              </a:ext>
            </a:extLst>
          </p:cNvPr>
          <p:cNvSpPr/>
          <p:nvPr/>
        </p:nvSpPr>
        <p:spPr>
          <a:xfrm>
            <a:off x="144000" y="72000"/>
            <a:ext cx="4752000" cy="432000"/>
          </a:xfrm>
          <a:prstGeom prst="roundRect">
            <a:avLst/>
          </a:prstGeom>
          <a:solidFill>
            <a:srgbClr val="33CC33">
              <a:lumMod val="60000"/>
              <a:lumOff val="40000"/>
            </a:srgbClr>
          </a:solidFill>
          <a:ln w="19050" cap="flat" cmpd="sng" algn="ctr">
            <a:solidFill>
              <a:sysClr val="window" lastClr="FFFFFF"/>
            </a:solidFill>
            <a:prstDash val="solid"/>
            <a:miter lim="800000"/>
          </a:ln>
          <a:effectLst>
            <a:innerShdw blurRad="63500" dist="50800" dir="2700000">
              <a:prstClr val="black">
                <a:alpha val="50000"/>
              </a:prstClr>
            </a:innerShdw>
          </a:effectLst>
        </p:spPr>
        <p:txBody>
          <a:bodyPr lIns="108000" tIns="36000" rIns="36000" bIns="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18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【HOW</a:t>
            </a:r>
            <a:r>
              <a:rPr kumimoji="0" lang="ja-JP" altLang="en-US" sz="18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３</a:t>
            </a:r>
            <a:r>
              <a:rPr kumimoji="0" lang="en-US" altLang="ja-JP" sz="18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0" lang="ja-JP" altLang="en-US" sz="18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国との協調連携①  </a:t>
            </a:r>
            <a:r>
              <a:rPr kumimoji="0" lang="en-US" altLang="ja-JP" sz="18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0" lang="ja-JP" altLang="en-US" sz="18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年表一覧</a:t>
            </a:r>
            <a:r>
              <a:rPr kumimoji="0" lang="en-US" altLang="ja-JP" sz="18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endParaRPr kumimoji="0" lang="ja-JP" altLang="en-US" sz="18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7" name="スライド番号プレースホルダー 3"/>
          <p:cNvSpPr txBox="1">
            <a:spLocks/>
          </p:cNvSpPr>
          <p:nvPr/>
        </p:nvSpPr>
        <p:spPr>
          <a:xfrm>
            <a:off x="8640000" y="6552000"/>
            <a:ext cx="432000" cy="288000"/>
          </a:xfrm>
          <a:prstGeom prst="rect">
            <a:avLst/>
          </a:prstGeom>
        </p:spPr>
        <p:txBody>
          <a:bodyPr vert="horz" lIns="36000" tIns="36000" rIns="36000" bIns="36000" rtlCol="0" anchor="ctr"/>
          <a:lstStyle>
            <a:defPPr>
              <a:defRPr lang="ja-JP"/>
            </a:defPPr>
            <a:lvl1pPr marL="0" algn="r" defTabSz="914400" rtl="0" eaLnBrk="1" latinLnBrk="0" hangingPunct="1">
              <a:defRPr kumimoji="1" sz="14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138CA411-231B-42B9-AF63-97A64194AA60}" type="slidenum">
              <a:rPr lang="ja-JP" altLang="en-US" smtClean="0"/>
              <a:pPr/>
              <a:t>124</a:t>
            </a:fld>
            <a:endParaRPr lang="ja-JP" altLang="en-US" dirty="0"/>
          </a:p>
        </p:txBody>
      </p:sp>
    </p:spTree>
    <p:extLst>
      <p:ext uri="{BB962C8B-B14F-4D97-AF65-F5344CB8AC3E}">
        <p14:creationId xmlns:p14="http://schemas.microsoft.com/office/powerpoint/2010/main" val="2862329436"/>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線コネクタ 4"/>
          <p:cNvCxnSpPr/>
          <p:nvPr/>
        </p:nvCxnSpPr>
        <p:spPr>
          <a:xfrm>
            <a:off x="147332" y="530262"/>
            <a:ext cx="892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2" name="表 1"/>
          <p:cNvGraphicFramePr>
            <a:graphicFrameLocks noGrp="1"/>
          </p:cNvGraphicFramePr>
          <p:nvPr>
            <p:extLst>
              <p:ext uri="{D42A27DB-BD31-4B8C-83A1-F6EECF244321}">
                <p14:modId xmlns:p14="http://schemas.microsoft.com/office/powerpoint/2010/main" val="3790620982"/>
              </p:ext>
            </p:extLst>
          </p:nvPr>
        </p:nvGraphicFramePr>
        <p:xfrm>
          <a:off x="145768" y="591932"/>
          <a:ext cx="8929566" cy="4329566"/>
        </p:xfrm>
        <a:graphic>
          <a:graphicData uri="http://schemas.openxmlformats.org/drawingml/2006/table">
            <a:tbl>
              <a:tblPr/>
              <a:tblGrid>
                <a:gridCol w="804876">
                  <a:extLst>
                    <a:ext uri="{9D8B030D-6E8A-4147-A177-3AD203B41FA5}">
                      <a16:colId xmlns:a16="http://schemas.microsoft.com/office/drawing/2014/main" val="772007032"/>
                    </a:ext>
                  </a:extLst>
                </a:gridCol>
                <a:gridCol w="689470">
                  <a:extLst>
                    <a:ext uri="{9D8B030D-6E8A-4147-A177-3AD203B41FA5}">
                      <a16:colId xmlns:a16="http://schemas.microsoft.com/office/drawing/2014/main" val="2445016358"/>
                    </a:ext>
                  </a:extLst>
                </a:gridCol>
                <a:gridCol w="1858805">
                  <a:extLst>
                    <a:ext uri="{9D8B030D-6E8A-4147-A177-3AD203B41FA5}">
                      <a16:colId xmlns:a16="http://schemas.microsoft.com/office/drawing/2014/main" val="4175844068"/>
                    </a:ext>
                  </a:extLst>
                </a:gridCol>
                <a:gridCol w="1858805">
                  <a:extLst>
                    <a:ext uri="{9D8B030D-6E8A-4147-A177-3AD203B41FA5}">
                      <a16:colId xmlns:a16="http://schemas.microsoft.com/office/drawing/2014/main" val="1368936867"/>
                    </a:ext>
                  </a:extLst>
                </a:gridCol>
                <a:gridCol w="1858805">
                  <a:extLst>
                    <a:ext uri="{9D8B030D-6E8A-4147-A177-3AD203B41FA5}">
                      <a16:colId xmlns:a16="http://schemas.microsoft.com/office/drawing/2014/main" val="240483875"/>
                    </a:ext>
                  </a:extLst>
                </a:gridCol>
                <a:gridCol w="1858805">
                  <a:extLst>
                    <a:ext uri="{9D8B030D-6E8A-4147-A177-3AD203B41FA5}">
                      <a16:colId xmlns:a16="http://schemas.microsoft.com/office/drawing/2014/main" val="3034225867"/>
                    </a:ext>
                  </a:extLst>
                </a:gridCol>
              </a:tblGrid>
              <a:tr h="213488">
                <a:tc gridSpan="2">
                  <a:txBody>
                    <a:bodyPr/>
                    <a:lstStyle/>
                    <a:p>
                      <a:pPr algn="ctr" fontAlgn="ctr"/>
                      <a:r>
                        <a:rPr lang="ja-JP" altLang="en-US" sz="1000" b="1" i="0" u="none" strike="noStrike" dirty="0">
                          <a:solidFill>
                            <a:srgbClr val="FFFFFF"/>
                          </a:solidFill>
                          <a:effectLst/>
                          <a:latin typeface="BIZ UDゴシック" panose="020B0400000000000000" pitchFamily="49" charset="-128"/>
                          <a:ea typeface="BIZ UDゴシック" panose="020B0400000000000000" pitchFamily="49" charset="-128"/>
                        </a:rPr>
                        <a:t>年度</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95959"/>
                    </a:solidFill>
                  </a:tcPr>
                </a:tc>
                <a:tc hMerge="1">
                  <a:txBody>
                    <a:bodyPr/>
                    <a:lstStyle/>
                    <a:p>
                      <a:endParaRPr kumimoji="1" lang="ja-JP" altLang="en-US"/>
                    </a:p>
                  </a:txBody>
                  <a:tcPr/>
                </a:tc>
                <a:tc>
                  <a:txBody>
                    <a:bodyPr/>
                    <a:lstStyle/>
                    <a:p>
                      <a:pPr algn="ctr" fontAlgn="ctr"/>
                      <a:r>
                        <a:rPr lang="en-US" altLang="ja-JP" sz="1000" b="1" i="0" u="none" strike="noStrike" dirty="0">
                          <a:solidFill>
                            <a:srgbClr val="FFFFFF"/>
                          </a:solidFill>
                          <a:effectLst/>
                          <a:latin typeface="BIZ UDゴシック" panose="020B0400000000000000" pitchFamily="49" charset="-128"/>
                          <a:ea typeface="BIZ UDゴシック" panose="020B0400000000000000" pitchFamily="49" charset="-128"/>
                        </a:rPr>
                        <a:t>2008</a:t>
                      </a:r>
                      <a:r>
                        <a:rPr lang="ja-JP" altLang="en-US" sz="1000" b="1" i="0" u="none" strike="noStrike" dirty="0">
                          <a:solidFill>
                            <a:srgbClr val="FFFFFF"/>
                          </a:solidFill>
                          <a:effectLst/>
                          <a:latin typeface="BIZ UDゴシック" panose="020B0400000000000000" pitchFamily="49" charset="-128"/>
                          <a:ea typeface="BIZ UDゴシック" panose="020B0400000000000000" pitchFamily="49" charset="-128"/>
                        </a:rPr>
                        <a:t>～</a:t>
                      </a:r>
                      <a:r>
                        <a:rPr lang="en-US" altLang="ja-JP" sz="1000" b="1" i="0" u="none" strike="noStrike" dirty="0">
                          <a:solidFill>
                            <a:srgbClr val="FFFFFF"/>
                          </a:solidFill>
                          <a:effectLst/>
                          <a:latin typeface="BIZ UDゴシック" panose="020B0400000000000000" pitchFamily="49" charset="-128"/>
                          <a:ea typeface="BIZ UDゴシック" panose="020B0400000000000000" pitchFamily="49" charset="-128"/>
                        </a:rPr>
                        <a:t>2011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95959"/>
                    </a:solidFill>
                  </a:tcPr>
                </a:tc>
                <a:tc>
                  <a:txBody>
                    <a:bodyPr/>
                    <a:lstStyle/>
                    <a:p>
                      <a:pPr algn="ctr" fontAlgn="ctr"/>
                      <a:r>
                        <a:rPr lang="en-US" altLang="ja-JP" sz="1000" b="1" i="0" u="none" strike="noStrike">
                          <a:solidFill>
                            <a:srgbClr val="FFFFFF"/>
                          </a:solidFill>
                          <a:effectLst/>
                          <a:latin typeface="BIZ UDゴシック" panose="020B0400000000000000" pitchFamily="49" charset="-128"/>
                          <a:ea typeface="BIZ UDゴシック" panose="020B0400000000000000" pitchFamily="49" charset="-128"/>
                        </a:rPr>
                        <a:t>2012</a:t>
                      </a:r>
                      <a:r>
                        <a:rPr lang="ja-JP" altLang="en-US" sz="1000" b="1" i="0" u="none" strike="noStrike">
                          <a:solidFill>
                            <a:srgbClr val="FFFFFF"/>
                          </a:solidFill>
                          <a:effectLst/>
                          <a:latin typeface="BIZ UDゴシック" panose="020B0400000000000000" pitchFamily="49" charset="-128"/>
                          <a:ea typeface="BIZ UDゴシック" panose="020B0400000000000000" pitchFamily="49" charset="-128"/>
                        </a:rPr>
                        <a:t>～</a:t>
                      </a:r>
                      <a:r>
                        <a:rPr lang="en-US" altLang="ja-JP" sz="1000" b="1" i="0" u="none" strike="noStrike">
                          <a:solidFill>
                            <a:srgbClr val="FFFFFF"/>
                          </a:solidFill>
                          <a:effectLst/>
                          <a:latin typeface="BIZ UDゴシック" panose="020B0400000000000000" pitchFamily="49" charset="-128"/>
                          <a:ea typeface="BIZ UDゴシック" panose="020B0400000000000000" pitchFamily="49" charset="-128"/>
                        </a:rPr>
                        <a:t>2014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95959"/>
                    </a:solidFill>
                  </a:tcPr>
                </a:tc>
                <a:tc>
                  <a:txBody>
                    <a:bodyPr/>
                    <a:lstStyle/>
                    <a:p>
                      <a:pPr algn="ctr" fontAlgn="ctr"/>
                      <a:r>
                        <a:rPr lang="en-US" altLang="ja-JP" sz="1000" b="1" i="0" u="none" strike="noStrike">
                          <a:solidFill>
                            <a:srgbClr val="FFFFFF"/>
                          </a:solidFill>
                          <a:effectLst/>
                          <a:latin typeface="BIZ UDゴシック" panose="020B0400000000000000" pitchFamily="49" charset="-128"/>
                          <a:ea typeface="BIZ UDゴシック" panose="020B0400000000000000" pitchFamily="49" charset="-128"/>
                        </a:rPr>
                        <a:t>2015</a:t>
                      </a:r>
                      <a:r>
                        <a:rPr lang="ja-JP" altLang="en-US" sz="1000" b="1" i="0" u="none" strike="noStrike">
                          <a:solidFill>
                            <a:srgbClr val="FFFFFF"/>
                          </a:solidFill>
                          <a:effectLst/>
                          <a:latin typeface="BIZ UDゴシック" panose="020B0400000000000000" pitchFamily="49" charset="-128"/>
                          <a:ea typeface="BIZ UDゴシック" panose="020B0400000000000000" pitchFamily="49" charset="-128"/>
                        </a:rPr>
                        <a:t>～</a:t>
                      </a:r>
                      <a:r>
                        <a:rPr lang="en-US" altLang="ja-JP" sz="1000" b="1" i="0" u="none" strike="noStrike">
                          <a:solidFill>
                            <a:srgbClr val="FFFFFF"/>
                          </a:solidFill>
                          <a:effectLst/>
                          <a:latin typeface="BIZ UDゴシック" panose="020B0400000000000000" pitchFamily="49" charset="-128"/>
                          <a:ea typeface="BIZ UDゴシック" panose="020B0400000000000000" pitchFamily="49" charset="-128"/>
                        </a:rPr>
                        <a:t>2018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95959"/>
                    </a:solidFill>
                  </a:tcPr>
                </a:tc>
                <a:tc>
                  <a:txBody>
                    <a:bodyPr/>
                    <a:lstStyle/>
                    <a:p>
                      <a:pPr algn="ctr" fontAlgn="ctr"/>
                      <a:r>
                        <a:rPr lang="en-US" altLang="ja-JP" sz="1000" b="1" i="0" u="none" strike="noStrike">
                          <a:solidFill>
                            <a:srgbClr val="FFFFFF"/>
                          </a:solidFill>
                          <a:effectLst/>
                          <a:latin typeface="BIZ UDゴシック" panose="020B0400000000000000" pitchFamily="49" charset="-128"/>
                          <a:ea typeface="BIZ UDゴシック" panose="020B0400000000000000" pitchFamily="49" charset="-128"/>
                        </a:rPr>
                        <a:t>2019</a:t>
                      </a:r>
                      <a:r>
                        <a:rPr lang="ja-JP" altLang="en-US" sz="1000" b="1" i="0" u="none" strike="noStrike">
                          <a:solidFill>
                            <a:srgbClr val="FFFFFF"/>
                          </a:solidFill>
                          <a:effectLst/>
                          <a:latin typeface="BIZ UDゴシック" panose="020B0400000000000000" pitchFamily="49" charset="-128"/>
                          <a:ea typeface="BIZ UDゴシック" panose="020B0400000000000000" pitchFamily="49" charset="-128"/>
                        </a:rPr>
                        <a:t>～</a:t>
                      </a:r>
                      <a:r>
                        <a:rPr lang="en-US" altLang="ja-JP" sz="1000" b="1" i="0" u="none" strike="noStrike">
                          <a:solidFill>
                            <a:srgbClr val="FFFFFF"/>
                          </a:solidFill>
                          <a:effectLst/>
                          <a:latin typeface="BIZ UDゴシック" panose="020B0400000000000000" pitchFamily="49" charset="-128"/>
                          <a:ea typeface="BIZ UDゴシック" panose="020B0400000000000000" pitchFamily="49" charset="-128"/>
                        </a:rPr>
                        <a:t>2022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95959"/>
                    </a:solidFill>
                  </a:tcPr>
                </a:tc>
                <a:extLst>
                  <a:ext uri="{0D108BD9-81ED-4DB2-BD59-A6C34878D82A}">
                    <a16:rowId xmlns:a16="http://schemas.microsoft.com/office/drawing/2014/main" val="34768721"/>
                  </a:ext>
                </a:extLst>
              </a:tr>
              <a:tr h="1707902">
                <a:tc gridSpan="2">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全国の先駆け</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kumimoji="1" lang="ja-JP" altLang="en-US"/>
                    </a:p>
                  </a:txBody>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2011</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／新公会計制度の導入</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a:solidFill>
                            <a:schemeClr val="tx1"/>
                          </a:solidFill>
                          <a:effectLst/>
                          <a:latin typeface="BIZ UDゴシック" panose="020B0400000000000000" pitchFamily="49" charset="-128"/>
                          <a:ea typeface="BIZ UDゴシック" panose="020B0400000000000000" pitchFamily="49" charset="-128"/>
                        </a:rPr>
                        <a:t>2012</a:t>
                      </a:r>
                      <a:r>
                        <a:rPr lang="ja-JP" altLang="en-US" sz="1000" b="0" i="0" u="none" strike="noStrike">
                          <a:solidFill>
                            <a:schemeClr val="tx1"/>
                          </a:solidFill>
                          <a:effectLst/>
                          <a:latin typeface="BIZ UDゴシック" panose="020B0400000000000000" pitchFamily="49" charset="-128"/>
                          <a:ea typeface="BIZ UDゴシック" panose="020B0400000000000000" pitchFamily="49" charset="-128"/>
                        </a:rPr>
                        <a:t>／府中央卸売市場の指定管理者制度導入</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2017</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／地方衛生研究所の地独法人化</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smtClean="0">
                          <a:solidFill>
                            <a:schemeClr val="tx1"/>
                          </a:solidFill>
                          <a:effectLst/>
                          <a:latin typeface="BIZ UDゴシック" panose="020B0400000000000000" pitchFamily="49" charset="-128"/>
                          <a:ea typeface="BIZ UDゴシック" panose="020B0400000000000000" pitchFamily="49" charset="-128"/>
                        </a:rPr>
                        <a:t>2018</a:t>
                      </a:r>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市営地下鉄民営化</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smtClean="0">
                          <a:solidFill>
                            <a:schemeClr val="tx1"/>
                          </a:solidFill>
                          <a:effectLst/>
                          <a:latin typeface="BIZ UDゴシック" panose="020B0400000000000000" pitchFamily="49" charset="-128"/>
                          <a:ea typeface="BIZ UDゴシック" panose="020B0400000000000000" pitchFamily="49" charset="-128"/>
                        </a:rPr>
                        <a:t>2018</a:t>
                      </a:r>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／府道路公社路線</a:t>
                      </a:r>
                      <a:r>
                        <a:rPr lang="en-US" altLang="ja-JP" sz="1000" b="0" i="0" u="none" strike="noStrike" dirty="0" smtClean="0">
                          <a:solidFill>
                            <a:schemeClr val="tx1"/>
                          </a:solidFill>
                          <a:effectLst/>
                          <a:latin typeface="BIZ UDゴシック" panose="020B0400000000000000" pitchFamily="49" charset="-128"/>
                          <a:ea typeface="BIZ UDゴシック" panose="020B0400000000000000" pitchFamily="49" charset="-128"/>
                        </a:rPr>
                        <a:t>(</a:t>
                      </a:r>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堺泉北・南阪奈</a:t>
                      </a:r>
                      <a:r>
                        <a:rPr lang="en-US" altLang="ja-JP" sz="1000" b="0" i="0" u="none" strike="noStrike" dirty="0" smtClean="0">
                          <a:solidFill>
                            <a:schemeClr val="tx1"/>
                          </a:solidFill>
                          <a:effectLst/>
                          <a:latin typeface="BIZ UDゴシック" panose="020B0400000000000000" pitchFamily="49" charset="-128"/>
                          <a:ea typeface="BIZ UDゴシック" panose="020B0400000000000000" pitchFamily="49" charset="-128"/>
                        </a:rPr>
                        <a:t>)</a:t>
                      </a:r>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を</a:t>
                      </a:r>
                      <a:r>
                        <a:rPr lang="en-US" altLang="ja-JP" sz="1000" b="0" i="0" u="none" strike="noStrike" dirty="0" smtClean="0">
                          <a:solidFill>
                            <a:schemeClr val="tx1"/>
                          </a:solidFill>
                          <a:effectLst/>
                          <a:latin typeface="BIZ UDゴシック" panose="020B0400000000000000" pitchFamily="49" charset="-128"/>
                          <a:ea typeface="BIZ UDゴシック" panose="020B0400000000000000" pitchFamily="49" charset="-128"/>
                        </a:rPr>
                        <a:t>NEXCO</a:t>
                      </a:r>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へ移管</a:t>
                      </a:r>
                      <a:endPar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smtClean="0">
                          <a:solidFill>
                            <a:schemeClr val="tx1"/>
                          </a:solidFill>
                          <a:effectLst/>
                          <a:latin typeface="BIZ UDゴシック" panose="020B0400000000000000" pitchFamily="49" charset="-128"/>
                          <a:ea typeface="BIZ UDゴシック" panose="020B0400000000000000" pitchFamily="49" charset="-128"/>
                        </a:rPr>
                        <a:t>2019</a:t>
                      </a:r>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／府道路公社路線</a:t>
                      </a:r>
                      <a:r>
                        <a:rPr lang="en-US" altLang="ja-JP" sz="1000" b="0" i="0" u="none" strike="noStrike" dirty="0" smtClean="0">
                          <a:solidFill>
                            <a:schemeClr val="tx1"/>
                          </a:solidFill>
                          <a:effectLst/>
                          <a:latin typeface="BIZ UDゴシック" panose="020B0400000000000000" pitchFamily="49" charset="-128"/>
                          <a:ea typeface="BIZ UDゴシック" panose="020B0400000000000000" pitchFamily="49" charset="-128"/>
                        </a:rPr>
                        <a:t>(</a:t>
                      </a:r>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第二阪奈</a:t>
                      </a:r>
                      <a:r>
                        <a:rPr lang="en-US" altLang="ja-JP" sz="1000" b="0" i="0" u="none" strike="noStrike" dirty="0" smtClean="0">
                          <a:solidFill>
                            <a:schemeClr val="tx1"/>
                          </a:solidFill>
                          <a:effectLst/>
                          <a:latin typeface="BIZ UDゴシック" panose="020B0400000000000000" pitchFamily="49" charset="-128"/>
                          <a:ea typeface="BIZ UDゴシック" panose="020B0400000000000000" pitchFamily="49" charset="-128"/>
                        </a:rPr>
                        <a:t>)</a:t>
                      </a:r>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を</a:t>
                      </a:r>
                      <a:r>
                        <a:rPr lang="en-US" altLang="ja-JP" sz="1000" b="0" i="0" u="none" strike="noStrike" dirty="0" smtClean="0">
                          <a:solidFill>
                            <a:schemeClr val="tx1"/>
                          </a:solidFill>
                          <a:effectLst/>
                          <a:latin typeface="BIZ UDゴシック" panose="020B0400000000000000" pitchFamily="49" charset="-128"/>
                          <a:ea typeface="BIZ UDゴシック" panose="020B0400000000000000" pitchFamily="49" charset="-128"/>
                        </a:rPr>
                        <a:t>NEXCO</a:t>
                      </a:r>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へ移管</a:t>
                      </a:r>
                      <a:endParaRPr lang="en-US" altLang="ja-JP" sz="1000" b="0" i="0" u="none" strike="noStrike" dirty="0" smtClean="0">
                        <a:solidFill>
                          <a:schemeClr val="tx1"/>
                        </a:solidFill>
                        <a:effectLst/>
                        <a:latin typeface="BIZ UDゴシック" panose="020B0400000000000000" pitchFamily="49" charset="-128"/>
                        <a:ea typeface="BIZ UDゴシック" panose="020B0400000000000000" pitchFamily="49" charset="-128"/>
                      </a:endParaRPr>
                    </a:p>
                    <a:p>
                      <a:pPr algn="l" fontAlgn="t"/>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smtClean="0">
                          <a:solidFill>
                            <a:schemeClr val="tx1"/>
                          </a:solidFill>
                          <a:effectLst/>
                          <a:latin typeface="BIZ UDゴシック" panose="020B0400000000000000" pitchFamily="49" charset="-128"/>
                          <a:ea typeface="BIZ UDゴシック" panose="020B0400000000000000" pitchFamily="49" charset="-128"/>
                        </a:rPr>
                        <a:t>2019</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／公設民営による中高一貫教育校設置</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2020</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／万博をインパクトとした</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『SDGs</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先進都市</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の実現に向けて」がモデル事業に選定（府市の共同提案が選定されるのは全国初）</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2021</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／動物園</a:t>
                      </a:r>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独法化</a:t>
                      </a:r>
                      <a:endParaRPr lang="en-US" altLang="ja-JP" sz="1000" b="0" i="0" u="none" strike="noStrike" dirty="0" smtClean="0">
                        <a:solidFill>
                          <a:schemeClr val="tx1"/>
                        </a:solidFill>
                        <a:effectLst/>
                        <a:latin typeface="BIZ UDゴシック" panose="020B0400000000000000" pitchFamily="49" charset="-128"/>
                        <a:ea typeface="BIZ UDゴシック" panose="020B0400000000000000" pitchFamily="49" charset="-128"/>
                      </a:endParaRPr>
                    </a:p>
                    <a:p>
                      <a:pPr marL="0" marR="0" lvl="0" indent="0" algn="l" defTabSz="914400" rtl="0" eaLnBrk="1" fontAlgn="t" latinLnBrk="0" hangingPunct="1">
                        <a:lnSpc>
                          <a:spcPct val="100000"/>
                        </a:lnSpc>
                        <a:spcBef>
                          <a:spcPts val="0"/>
                        </a:spcBef>
                        <a:spcAft>
                          <a:spcPts val="0"/>
                        </a:spcAft>
                        <a:buClrTx/>
                        <a:buSzTx/>
                        <a:buFontTx/>
                        <a:buNone/>
                        <a:tabLst/>
                        <a:defRPr/>
                      </a:pPr>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smtClean="0">
                          <a:solidFill>
                            <a:schemeClr val="tx1"/>
                          </a:solidFill>
                          <a:effectLst/>
                          <a:latin typeface="BIZ UDゴシック" panose="020B0400000000000000" pitchFamily="49" charset="-128"/>
                          <a:ea typeface="BIZ UDゴシック" panose="020B0400000000000000" pitchFamily="49" charset="-128"/>
                        </a:rPr>
                        <a:t>2022</a:t>
                      </a:r>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／スーパーシティ型国家戦略特区指定</a:t>
                      </a:r>
                    </a:p>
                    <a:p>
                      <a:pPr algn="l" fontAlgn="t"/>
                      <a:endPar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60361406"/>
                  </a:ext>
                </a:extLst>
              </a:tr>
              <a:tr h="2134878">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国との協力</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万博</a:t>
                      </a:r>
                      <a:endParaRPr lang="zh-CN" altLang="en-US" sz="1000" b="0" i="0" u="none" strike="noStrike" dirty="0">
                        <a:solidFill>
                          <a:schemeClr val="tx1"/>
                        </a:solidFill>
                        <a:effectLst/>
                        <a:latin typeface="BIZ UDゴシック" panose="020B0400000000000000" pitchFamily="49" charset="-128"/>
                        <a:ea typeface="BIZ UDゴシック" panose="020B0400000000000000" pitchFamily="49" charset="-128"/>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smtClean="0">
                          <a:solidFill>
                            <a:schemeClr val="tx1"/>
                          </a:solidFill>
                          <a:effectLst/>
                          <a:latin typeface="BIZ UDゴシック" panose="020B0400000000000000" pitchFamily="49" charset="-128"/>
                          <a:ea typeface="BIZ UDゴシック" panose="020B0400000000000000" pitchFamily="49" charset="-128"/>
                        </a:rPr>
                        <a:t>2015</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／大阪誘致構想検討会設置</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smtClean="0">
                          <a:solidFill>
                            <a:schemeClr val="tx1"/>
                          </a:solidFill>
                          <a:effectLst/>
                          <a:latin typeface="BIZ UDゴシック" panose="020B0400000000000000" pitchFamily="49" charset="-128"/>
                          <a:ea typeface="BIZ UDゴシック" panose="020B0400000000000000" pitchFamily="49" charset="-128"/>
                        </a:rPr>
                        <a:t>2016</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／「日本万国博覧会基本構想」を国へ提出</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smtClean="0">
                          <a:solidFill>
                            <a:schemeClr val="tx1"/>
                          </a:solidFill>
                          <a:effectLst/>
                          <a:latin typeface="BIZ UDゴシック" panose="020B0400000000000000" pitchFamily="49" charset="-128"/>
                          <a:ea typeface="BIZ UDゴシック" panose="020B0400000000000000" pitchFamily="49" charset="-128"/>
                        </a:rPr>
                        <a:t>2017</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／立候補を</a:t>
                      </a:r>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閣議了解</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2018</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／日本・大阪開催決定</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marL="0" marR="0" lvl="0" indent="0" algn="l" defTabSz="914400" rtl="0" eaLnBrk="1" fontAlgn="t" latinLnBrk="0" hangingPunct="1">
                        <a:lnSpc>
                          <a:spcPct val="100000"/>
                        </a:lnSpc>
                        <a:spcBef>
                          <a:spcPts val="0"/>
                        </a:spcBef>
                        <a:spcAft>
                          <a:spcPts val="0"/>
                        </a:spcAft>
                        <a:buClrTx/>
                        <a:buSzTx/>
                        <a:buFontTx/>
                        <a:buNone/>
                        <a:tabLst/>
                        <a:defRPr/>
                      </a:pP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2018</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一社</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)2025</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年日本国際博覧会協会設立</a:t>
                      </a:r>
                    </a:p>
                    <a:p>
                      <a:pPr algn="l" fontAlgn="t"/>
                      <a:endPar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2021</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smtClean="0">
                          <a:solidFill>
                            <a:schemeClr val="tx1"/>
                          </a:solidFill>
                          <a:effectLst/>
                          <a:latin typeface="BIZ UDゴシック" panose="020B0400000000000000" pitchFamily="49" charset="-128"/>
                          <a:ea typeface="BIZ UDゴシック" panose="020B0400000000000000" pitchFamily="49" charset="-128"/>
                        </a:rPr>
                        <a:t>2025</a:t>
                      </a:r>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年大阪・関西万博アクションプラン</a:t>
                      </a:r>
                      <a:r>
                        <a:rPr lang="en-US" altLang="ja-JP" sz="1000" b="0" i="0" u="none" strike="noStrike" dirty="0" smtClean="0">
                          <a:solidFill>
                            <a:schemeClr val="tx1"/>
                          </a:solidFill>
                          <a:effectLst/>
                          <a:latin typeface="BIZ UDゴシック" panose="020B0400000000000000" pitchFamily="49" charset="-128"/>
                          <a:ea typeface="BIZ UDゴシック" panose="020B0400000000000000" pitchFamily="49" charset="-128"/>
                        </a:rPr>
                        <a:t>Ver.1</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」策定</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marL="0" marR="0" lvl="0" indent="0" algn="l" defTabSz="914400" rtl="0" eaLnBrk="1" fontAlgn="t" latinLnBrk="0" hangingPunct="1">
                        <a:lnSpc>
                          <a:spcPct val="100000"/>
                        </a:lnSpc>
                        <a:spcBef>
                          <a:spcPts val="0"/>
                        </a:spcBef>
                        <a:spcAft>
                          <a:spcPts val="0"/>
                        </a:spcAft>
                        <a:buClrTx/>
                        <a:buSzTx/>
                        <a:buFontTx/>
                        <a:buNone/>
                        <a:tabLst/>
                        <a:defRPr/>
                      </a:pPr>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smtClean="0">
                          <a:solidFill>
                            <a:schemeClr val="tx1"/>
                          </a:solidFill>
                          <a:effectLst/>
                          <a:latin typeface="BIZ UDゴシック" panose="020B0400000000000000" pitchFamily="49" charset="-128"/>
                          <a:ea typeface="BIZ UDゴシック" panose="020B0400000000000000" pitchFamily="49" charset="-128"/>
                        </a:rPr>
                        <a:t>2021</a:t>
                      </a:r>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smtClean="0">
                          <a:solidFill>
                            <a:schemeClr val="tx1"/>
                          </a:solidFill>
                          <a:effectLst/>
                          <a:latin typeface="BIZ UDゴシック" panose="020B0400000000000000" pitchFamily="49" charset="-128"/>
                          <a:ea typeface="BIZ UDゴシック" panose="020B0400000000000000" pitchFamily="49" charset="-128"/>
                        </a:rPr>
                        <a:t>2025</a:t>
                      </a:r>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年に開催される大阪・関西万博に関連するインフラ整備計画策定</a:t>
                      </a:r>
                      <a:endParaRPr lang="en-US" altLang="ja-JP" sz="1000" b="0" i="0" u="none" strike="noStrike" dirty="0" smtClean="0">
                        <a:solidFill>
                          <a:schemeClr val="tx1"/>
                        </a:solidFill>
                        <a:effectLst/>
                        <a:latin typeface="BIZ UDゴシック" panose="020B0400000000000000" pitchFamily="49" charset="-128"/>
                        <a:ea typeface="BIZ UDゴシック" panose="020B0400000000000000" pitchFamily="49" charset="-128"/>
                      </a:endParaRPr>
                    </a:p>
                    <a:p>
                      <a:pPr algn="l" fontAlgn="t"/>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2022</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smtClean="0">
                          <a:solidFill>
                            <a:schemeClr val="tx1"/>
                          </a:solidFill>
                          <a:effectLst/>
                          <a:latin typeface="BIZ UDゴシック" panose="020B0400000000000000" pitchFamily="49" charset="-128"/>
                          <a:ea typeface="BIZ UDゴシック" panose="020B0400000000000000" pitchFamily="49" charset="-128"/>
                        </a:rPr>
                        <a:t>2025</a:t>
                      </a:r>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年大阪・関西万博アクションプラン</a:t>
                      </a:r>
                      <a:r>
                        <a:rPr lang="en-US" altLang="ja-JP" sz="1000" b="0" i="0" u="none" strike="noStrike" dirty="0" smtClean="0">
                          <a:solidFill>
                            <a:schemeClr val="tx1"/>
                          </a:solidFill>
                          <a:effectLst/>
                          <a:latin typeface="BIZ UDゴシック" panose="020B0400000000000000" pitchFamily="49" charset="-128"/>
                          <a:ea typeface="BIZ UDゴシック" panose="020B0400000000000000" pitchFamily="49" charset="-128"/>
                        </a:rPr>
                        <a:t>Ver.2</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」策定</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marL="0" marR="0" lvl="0" indent="0" algn="l" defTabSz="914400" rtl="0" eaLnBrk="1" fontAlgn="t" latinLnBrk="0" hangingPunct="1">
                        <a:lnSpc>
                          <a:spcPct val="100000"/>
                        </a:lnSpc>
                        <a:spcBef>
                          <a:spcPts val="0"/>
                        </a:spcBef>
                        <a:spcAft>
                          <a:spcPts val="0"/>
                        </a:spcAft>
                        <a:buClrTx/>
                        <a:buSzTx/>
                        <a:buFontTx/>
                        <a:buNone/>
                        <a:tabLst/>
                        <a:defRPr/>
                      </a:pPr>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smtClean="0">
                          <a:solidFill>
                            <a:schemeClr val="tx1"/>
                          </a:solidFill>
                          <a:effectLst/>
                          <a:latin typeface="BIZ UDゴシック" panose="020B0400000000000000" pitchFamily="49" charset="-128"/>
                          <a:ea typeface="BIZ UDゴシック" panose="020B0400000000000000" pitchFamily="49" charset="-128"/>
                        </a:rPr>
                        <a:t>2022</a:t>
                      </a:r>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smtClean="0">
                          <a:solidFill>
                            <a:schemeClr val="tx1"/>
                          </a:solidFill>
                          <a:effectLst/>
                          <a:latin typeface="BIZ UDゴシック" panose="020B0400000000000000" pitchFamily="49" charset="-128"/>
                          <a:ea typeface="BIZ UDゴシック" panose="020B0400000000000000" pitchFamily="49" charset="-128"/>
                        </a:rPr>
                        <a:t>2025</a:t>
                      </a:r>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年大阪・関西万博アクションプラン</a:t>
                      </a:r>
                      <a:r>
                        <a:rPr lang="en-US" altLang="ja-JP" sz="1000" b="0" i="0" u="none" strike="noStrike" dirty="0" smtClean="0">
                          <a:solidFill>
                            <a:schemeClr val="tx1"/>
                          </a:solidFill>
                          <a:effectLst/>
                          <a:latin typeface="BIZ UDゴシック" panose="020B0400000000000000" pitchFamily="49" charset="-128"/>
                          <a:ea typeface="BIZ UDゴシック" panose="020B0400000000000000" pitchFamily="49" charset="-128"/>
                        </a:rPr>
                        <a:t>Ver.3</a:t>
                      </a:r>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」策定</a:t>
                      </a:r>
                      <a:endParaRPr lang="en-US" altLang="ja-JP" sz="1000" b="0" i="0" u="none" strike="noStrike" dirty="0" smtClean="0">
                        <a:solidFill>
                          <a:schemeClr val="tx1"/>
                        </a:solidFill>
                        <a:effectLst/>
                        <a:latin typeface="BIZ UDゴシック" panose="020B0400000000000000" pitchFamily="49" charset="-128"/>
                        <a:ea typeface="BIZ UDゴシック" panose="020B0400000000000000" pitchFamily="49" charset="-128"/>
                      </a:endParaRPr>
                    </a:p>
                    <a:p>
                      <a:pPr algn="l" fontAlgn="t"/>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2022</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「大阪・関西万博</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来場者輸送基本方針」策定</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2022</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「大阪・関西万博</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来場者輸送具体方針（アクションプラン）」策定</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402908883"/>
                  </a:ext>
                </a:extLst>
              </a:tr>
            </a:tbl>
          </a:graphicData>
        </a:graphic>
      </p:graphicFrame>
      <p:sp>
        <p:nvSpPr>
          <p:cNvPr id="13" name="テキスト ボックス 12"/>
          <p:cNvSpPr txBox="1"/>
          <p:nvPr/>
        </p:nvSpPr>
        <p:spPr>
          <a:xfrm>
            <a:off x="6476085" y="309585"/>
            <a:ext cx="2608406"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凡例：〇着手　◎進行中　●実施済み</a:t>
            </a:r>
            <a:endParaRPr kumimoji="1" lang="en-US" altLang="ja-JP"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3" name="角丸四角形 8">
            <a:extLst>
              <a:ext uri="{FF2B5EF4-FFF2-40B4-BE49-F238E27FC236}">
                <a16:creationId xmlns:a16="http://schemas.microsoft.com/office/drawing/2014/main" id="{0E2F9D77-9AA7-D72B-6D52-8A9A73416B87}"/>
              </a:ext>
            </a:extLst>
          </p:cNvPr>
          <p:cNvSpPr/>
          <p:nvPr/>
        </p:nvSpPr>
        <p:spPr>
          <a:xfrm>
            <a:off x="144000" y="72000"/>
            <a:ext cx="4752000" cy="432000"/>
          </a:xfrm>
          <a:prstGeom prst="roundRect">
            <a:avLst/>
          </a:prstGeom>
          <a:solidFill>
            <a:srgbClr val="33CC33">
              <a:lumMod val="60000"/>
              <a:lumOff val="40000"/>
            </a:srgbClr>
          </a:solidFill>
          <a:ln w="19050" cap="flat" cmpd="sng" algn="ctr">
            <a:solidFill>
              <a:sysClr val="window" lastClr="FFFFFF"/>
            </a:solidFill>
            <a:prstDash val="solid"/>
            <a:miter lim="800000"/>
          </a:ln>
          <a:effectLst>
            <a:innerShdw blurRad="63500" dist="50800" dir="2700000">
              <a:prstClr val="black">
                <a:alpha val="50000"/>
              </a:prstClr>
            </a:innerShdw>
          </a:effectLst>
        </p:spPr>
        <p:txBody>
          <a:bodyPr lIns="108000" tIns="36000" rIns="36000" bIns="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18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【HOW</a:t>
            </a:r>
            <a:r>
              <a:rPr kumimoji="0" lang="ja-JP" altLang="en-US" sz="18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３</a:t>
            </a:r>
            <a:r>
              <a:rPr kumimoji="0" lang="en-US" altLang="ja-JP" sz="18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0" lang="ja-JP" altLang="en-US" sz="18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国との協調連携②  </a:t>
            </a:r>
            <a:r>
              <a:rPr kumimoji="0" lang="en-US" altLang="ja-JP" sz="18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0" lang="ja-JP" altLang="en-US" sz="18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年表一覧</a:t>
            </a:r>
            <a:r>
              <a:rPr kumimoji="0" lang="en-US" altLang="ja-JP" sz="18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endParaRPr kumimoji="0" lang="ja-JP" altLang="en-US" sz="18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7" name="スライド番号プレースホルダー 3"/>
          <p:cNvSpPr txBox="1">
            <a:spLocks/>
          </p:cNvSpPr>
          <p:nvPr/>
        </p:nvSpPr>
        <p:spPr>
          <a:xfrm>
            <a:off x="8640000" y="6552000"/>
            <a:ext cx="432000" cy="288000"/>
          </a:xfrm>
          <a:prstGeom prst="rect">
            <a:avLst/>
          </a:prstGeom>
        </p:spPr>
        <p:txBody>
          <a:bodyPr vert="horz" lIns="36000" tIns="36000" rIns="36000" bIns="36000" rtlCol="0" anchor="ctr"/>
          <a:lstStyle>
            <a:defPPr>
              <a:defRPr lang="ja-JP"/>
            </a:defPPr>
            <a:lvl1pPr marL="0" algn="r" defTabSz="914400" rtl="0" eaLnBrk="1" latinLnBrk="0" hangingPunct="1">
              <a:defRPr kumimoji="1" sz="14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138CA411-231B-42B9-AF63-97A64194AA60}" type="slidenum">
              <a:rPr lang="ja-JP" altLang="en-US" smtClean="0"/>
              <a:pPr/>
              <a:t>125</a:t>
            </a:fld>
            <a:endParaRPr lang="ja-JP" altLang="en-US" dirty="0"/>
          </a:p>
        </p:txBody>
      </p:sp>
    </p:spTree>
    <p:extLst>
      <p:ext uri="{BB962C8B-B14F-4D97-AF65-F5344CB8AC3E}">
        <p14:creationId xmlns:p14="http://schemas.microsoft.com/office/powerpoint/2010/main" val="2406444910"/>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線コネクタ 5"/>
          <p:cNvCxnSpPr/>
          <p:nvPr/>
        </p:nvCxnSpPr>
        <p:spPr>
          <a:xfrm>
            <a:off x="196398" y="538909"/>
            <a:ext cx="882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テキスト ボックス 28">
            <a:extLst>
              <a:ext uri="{FF2B5EF4-FFF2-40B4-BE49-F238E27FC236}">
                <a16:creationId xmlns:a16="http://schemas.microsoft.com/office/drawing/2014/main" id="{BA4DA3D3-8136-4F80-A721-FAF45CFEA281}"/>
              </a:ext>
            </a:extLst>
          </p:cNvPr>
          <p:cNvSpPr txBox="1"/>
          <p:nvPr/>
        </p:nvSpPr>
        <p:spPr>
          <a:xfrm>
            <a:off x="183237" y="543745"/>
            <a:ext cx="8869350" cy="3539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7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■国への問題提起や制度見直しの働きかけ、特区等の活用により、大阪改革を全国基準へ。</a:t>
            </a:r>
            <a:endParaRPr kumimoji="1" lang="en-US" altLang="ja-JP" sz="17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4" name="ホームベース 3"/>
          <p:cNvSpPr/>
          <p:nvPr/>
        </p:nvSpPr>
        <p:spPr>
          <a:xfrm>
            <a:off x="44758" y="1397698"/>
            <a:ext cx="396000" cy="1384299"/>
          </a:xfrm>
          <a:prstGeom prst="homePlate">
            <a:avLst>
              <a:gd name="adj" fmla="val 26847"/>
            </a:avLst>
          </a:prstGeom>
          <a:solidFill>
            <a:schemeClr val="accent1">
              <a:lumMod val="40000"/>
              <a:lumOff val="60000"/>
            </a:schemeClr>
          </a:solidFill>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問題提起</a:t>
            </a:r>
            <a:endParaRPr kumimoji="1" lang="ja-JP" altLang="en-US" sz="16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21" name="ホームベース 20"/>
          <p:cNvSpPr/>
          <p:nvPr/>
        </p:nvSpPr>
        <p:spPr>
          <a:xfrm>
            <a:off x="44758" y="4717418"/>
            <a:ext cx="396000" cy="1051723"/>
          </a:xfrm>
          <a:prstGeom prst="homePlate">
            <a:avLst>
              <a:gd name="adj" fmla="val 24135"/>
            </a:avLst>
          </a:prstGeom>
          <a:solidFill>
            <a:schemeClr val="accent1">
              <a:lumMod val="40000"/>
              <a:lumOff val="60000"/>
            </a:schemeClr>
          </a:solidFill>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特区活用</a:t>
            </a:r>
            <a:endParaRPr kumimoji="1" lang="ja-JP" altLang="en-US" sz="16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8" name="山形 7"/>
          <p:cNvSpPr/>
          <p:nvPr/>
        </p:nvSpPr>
        <p:spPr>
          <a:xfrm>
            <a:off x="173712" y="885906"/>
            <a:ext cx="3645813" cy="351525"/>
          </a:xfrm>
          <a:prstGeom prst="chevron">
            <a:avLst>
              <a:gd name="adj" fmla="val 35919"/>
            </a:avLst>
          </a:prstGeom>
          <a:solidFill>
            <a:schemeClr val="accent1">
              <a:lumMod val="40000"/>
              <a:lumOff val="60000"/>
            </a:schemeClr>
          </a:solidFill>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5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国への提案や大阪の取組</a:t>
            </a:r>
            <a:r>
              <a:rPr kumimoji="1" lang="ja-JP" altLang="en-US" sz="14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（主なもの）</a:t>
            </a:r>
            <a:endParaRPr kumimoji="1"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23" name="ホームベース 22"/>
          <p:cNvSpPr/>
          <p:nvPr/>
        </p:nvSpPr>
        <p:spPr>
          <a:xfrm>
            <a:off x="44758" y="5871051"/>
            <a:ext cx="396000" cy="888575"/>
          </a:xfrm>
          <a:prstGeom prst="homePlate">
            <a:avLst>
              <a:gd name="adj" fmla="val 34982"/>
            </a:avLst>
          </a:prstGeom>
          <a:solidFill>
            <a:schemeClr val="accent1">
              <a:lumMod val="40000"/>
              <a:lumOff val="60000"/>
            </a:schemeClr>
          </a:solidFill>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協調</a:t>
            </a:r>
          </a:p>
        </p:txBody>
      </p:sp>
      <p:sp>
        <p:nvSpPr>
          <p:cNvPr id="24" name="山形 23"/>
          <p:cNvSpPr/>
          <p:nvPr/>
        </p:nvSpPr>
        <p:spPr>
          <a:xfrm>
            <a:off x="3790947" y="885906"/>
            <a:ext cx="3076093" cy="351525"/>
          </a:xfrm>
          <a:prstGeom prst="chevron">
            <a:avLst>
              <a:gd name="adj" fmla="val 35919"/>
            </a:avLst>
          </a:prstGeom>
          <a:solidFill>
            <a:schemeClr val="accent1">
              <a:lumMod val="40000"/>
              <a:lumOff val="60000"/>
            </a:schemeClr>
          </a:solidFill>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5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提案の結果</a:t>
            </a:r>
            <a:endParaRPr kumimoji="1" lang="ja-JP" altLang="en-US" sz="15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11" name="テキスト ボックス 10"/>
          <p:cNvSpPr txBox="1"/>
          <p:nvPr/>
        </p:nvSpPr>
        <p:spPr>
          <a:xfrm>
            <a:off x="518836" y="1372324"/>
            <a:ext cx="3169461" cy="1436735"/>
          </a:xfrm>
          <a:prstGeom prst="rect">
            <a:avLst/>
          </a:prstGeom>
          <a:noFill/>
          <a:ln>
            <a:solidFill>
              <a:schemeClr val="bg1">
                <a:lumMod val="50000"/>
              </a:schemeClr>
            </a:solidFill>
          </a:ln>
        </p:spPr>
        <p:txBody>
          <a:bodyPr wrap="square" bIns="36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①</a:t>
            </a:r>
            <a:r>
              <a:rPr kumimoji="1" lang="ja-JP" altLang="en-US" sz="11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関西</a:t>
            </a:r>
            <a:r>
              <a:rPr kumimoji="1" lang="ja-JP" altLang="en-US" sz="11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国際空港の経営</a:t>
            </a:r>
            <a:endParaRPr kumimoji="1" lang="en-US" altLang="ja-JP" sz="11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1.3</a:t>
            </a: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兆円の巨額負債含む財務状況を踏まえ、伊丹空港も含めた空港経営のあり方について、国家レベルの課題として問題提起 </a:t>
            </a:r>
            <a:r>
              <a:rPr kumimoji="1" lang="en-US" altLang="ja-JP"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[2008]</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②国直轄事業負担金のあり方</a:t>
            </a:r>
            <a:endParaRPr kumimoji="1" lang="en-US" altLang="ja-JP" sz="11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道路、河川、ダム、港湾等の国直轄事業に対する地方公共団体の負担のあり方について問題提起 </a:t>
            </a:r>
            <a:r>
              <a:rPr kumimoji="1" lang="en-US" altLang="ja-JP"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[2008]</a:t>
            </a:r>
          </a:p>
        </p:txBody>
      </p:sp>
      <p:sp>
        <p:nvSpPr>
          <p:cNvPr id="25" name="ホームベース 24"/>
          <p:cNvSpPr/>
          <p:nvPr/>
        </p:nvSpPr>
        <p:spPr>
          <a:xfrm>
            <a:off x="44758" y="2966721"/>
            <a:ext cx="396000" cy="1579459"/>
          </a:xfrm>
          <a:prstGeom prst="homePlate">
            <a:avLst>
              <a:gd name="adj" fmla="val 26847"/>
            </a:avLst>
          </a:prstGeom>
          <a:solidFill>
            <a:schemeClr val="accent1">
              <a:lumMod val="40000"/>
              <a:lumOff val="60000"/>
            </a:schemeClr>
          </a:solidFill>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制度</a:t>
            </a:r>
            <a:r>
              <a:rPr kumimoji="1" lang="ja-JP" altLang="en-US" sz="16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見直</a:t>
            </a:r>
            <a:r>
              <a:rPr kumimoji="1" lang="ja-JP" altLang="en-US" sz="16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し</a:t>
            </a:r>
            <a:endParaRPr kumimoji="1" lang="ja-JP" altLang="en-US" sz="16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26" name="テキスト ボックス 25"/>
          <p:cNvSpPr txBox="1"/>
          <p:nvPr/>
        </p:nvSpPr>
        <p:spPr>
          <a:xfrm>
            <a:off x="525998" y="2975763"/>
            <a:ext cx="3162299" cy="1615827"/>
          </a:xfrm>
          <a:prstGeom prst="rect">
            <a:avLst/>
          </a:prstGeom>
          <a:noFill/>
          <a:ln>
            <a:solidFill>
              <a:schemeClr val="bg1">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①</a:t>
            </a:r>
            <a:r>
              <a:rPr kumimoji="1" lang="ja-JP" altLang="en-US" sz="11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大都市制度改革</a:t>
            </a:r>
            <a:endParaRPr kumimoji="1" lang="en-US" altLang="ja-JP" sz="11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大都市等における効率的・効果的な行政体制の整備</a:t>
            </a: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や、住民</a:t>
            </a: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の意思がより適切に行政に反映される</a:t>
            </a: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仕組みづくりのための、大都市にふさわしい制度の創設を提案 </a:t>
            </a:r>
            <a:r>
              <a:rPr kumimoji="1" lang="en-US" altLang="ja-JP"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[2012]</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②教育制度改革</a:t>
            </a:r>
            <a:endParaRPr kumimoji="1" lang="en-US" altLang="ja-JP" sz="11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住民に選ばれた首長</a:t>
            </a:r>
            <a:r>
              <a:rPr kumimoji="1" lang="en-US" altLang="ja-JP"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知事・市長</a:t>
            </a:r>
            <a:r>
              <a:rPr kumimoji="1" lang="en-US" altLang="ja-JP"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の意見が教育行政に反映することのできる「教育基本条例」の制定 </a:t>
            </a:r>
            <a:r>
              <a:rPr kumimoji="1" lang="en-US" altLang="ja-JP"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[2012]</a:t>
            </a:r>
          </a:p>
        </p:txBody>
      </p:sp>
      <p:sp>
        <p:nvSpPr>
          <p:cNvPr id="28" name="テキスト ボックス 27"/>
          <p:cNvSpPr txBox="1"/>
          <p:nvPr/>
        </p:nvSpPr>
        <p:spPr>
          <a:xfrm>
            <a:off x="516471" y="5839301"/>
            <a:ext cx="3171825" cy="938719"/>
          </a:xfrm>
          <a:prstGeom prst="rect">
            <a:avLst/>
          </a:prstGeom>
          <a:noFill/>
          <a:ln>
            <a:solidFill>
              <a:schemeClr val="bg1">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①</a:t>
            </a:r>
            <a:r>
              <a:rPr kumimoji="1" lang="en-US" altLang="ja-JP" sz="11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2025</a:t>
            </a:r>
            <a:r>
              <a:rPr kumimoji="1" lang="ja-JP" altLang="en-US" sz="11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日本万博の誘致</a:t>
            </a:r>
            <a:endParaRPr kumimoji="1" lang="en-US" altLang="ja-JP" sz="11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「日本万国博覧会基本構想」を国へ</a:t>
            </a: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提出　</a:t>
            </a:r>
            <a:r>
              <a:rPr kumimoji="1" lang="en-US" altLang="ja-JP"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[2016]</a:t>
            </a:r>
            <a:endPar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②統合型リゾート（</a:t>
            </a:r>
            <a:r>
              <a:rPr kumimoji="1" lang="en-US" altLang="ja-JP" sz="11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IR</a:t>
            </a:r>
            <a:r>
              <a:rPr kumimoji="1" lang="ja-JP" altLang="en-US" sz="11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）の推進</a:t>
            </a:r>
            <a:endParaRPr kumimoji="1" lang="en-US" altLang="ja-JP" sz="11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IR</a:t>
            </a: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早期法制化を首相に提案 </a:t>
            </a:r>
            <a:r>
              <a:rPr kumimoji="1" lang="en-US" altLang="ja-JP"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[2013]</a:t>
            </a:r>
          </a:p>
        </p:txBody>
      </p:sp>
      <p:sp>
        <p:nvSpPr>
          <p:cNvPr id="30" name="テキスト ボックス 29"/>
          <p:cNvSpPr txBox="1"/>
          <p:nvPr/>
        </p:nvSpPr>
        <p:spPr>
          <a:xfrm>
            <a:off x="3733315" y="1370890"/>
            <a:ext cx="3048484" cy="1446550"/>
          </a:xfrm>
          <a:prstGeom prst="rect">
            <a:avLst/>
          </a:prstGeom>
          <a:noFill/>
          <a:ln>
            <a:solidFill>
              <a:schemeClr val="bg1">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①経営統合と民営化</a:t>
            </a:r>
            <a:endParaRPr kumimoji="1" lang="en-US" altLang="ja-JP" sz="1100" b="1"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1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関西国際空港と伊丹空港の経営統合　</a:t>
            </a:r>
            <a:r>
              <a:rPr kumimoji="1" lang="en-US" altLang="ja-JP" sz="11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[2012]</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1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新関空会社によるコンセッション導入　</a:t>
            </a:r>
            <a:r>
              <a:rPr kumimoji="1" lang="en-US" altLang="ja-JP" sz="11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[2016]</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②国</a:t>
            </a:r>
            <a:r>
              <a:rPr kumimoji="1" lang="ja-JP" altLang="en-US" sz="11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制度</a:t>
            </a:r>
            <a:r>
              <a:rPr kumimoji="1" lang="ja-JP" altLang="en-US" sz="1100" b="1"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の</a:t>
            </a:r>
            <a:r>
              <a:rPr kumimoji="1" lang="ja-JP" altLang="en-US" sz="11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廃止</a:t>
            </a:r>
            <a:endParaRPr kumimoji="1" lang="en-US" altLang="ja-JP" sz="1100" b="1"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1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法改正により、直轄事業の維持管理費負担金を廃止 </a:t>
            </a:r>
            <a:r>
              <a:rPr kumimoji="1" lang="en-US" altLang="ja-JP" sz="11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[2010]</a:t>
            </a:r>
          </a:p>
        </p:txBody>
      </p:sp>
      <p:sp>
        <p:nvSpPr>
          <p:cNvPr id="31" name="テキスト ボックス 30"/>
          <p:cNvSpPr txBox="1"/>
          <p:nvPr/>
        </p:nvSpPr>
        <p:spPr>
          <a:xfrm>
            <a:off x="3733316" y="2973573"/>
            <a:ext cx="3048483" cy="1446550"/>
          </a:xfrm>
          <a:prstGeom prst="rect">
            <a:avLst/>
          </a:prstGeom>
          <a:noFill/>
          <a:ln>
            <a:solidFill>
              <a:schemeClr val="bg1">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①大都市における特別区の設置に関する法律</a:t>
            </a:r>
            <a:endParaRPr kumimoji="1" lang="en-US" altLang="ja-JP" sz="11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b="1" dirty="0">
                <a:solidFill>
                  <a:prstClr val="black"/>
                </a:solidFill>
                <a:latin typeface="BIZ UDPゴシック" panose="020B0400000000000000" pitchFamily="50" charset="-128"/>
                <a:ea typeface="BIZ UDPゴシック" panose="020B0400000000000000" pitchFamily="50" charset="-128"/>
              </a:rPr>
              <a:t>　 </a:t>
            </a:r>
            <a:r>
              <a:rPr kumimoji="1" lang="ja-JP" altLang="en-US" sz="11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の制定</a:t>
            </a:r>
            <a:endParaRPr kumimoji="1" lang="en-US" altLang="ja-JP" sz="11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東京都</a:t>
            </a: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以外の人口</a:t>
            </a:r>
            <a:r>
              <a:rPr kumimoji="1" lang="en-US" altLang="ja-JP"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200</a:t>
            </a: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万人以上の区域に特別区を設置</a:t>
            </a: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する法律が制定 </a:t>
            </a:r>
            <a:r>
              <a:rPr kumimoji="1" lang="en-US" altLang="ja-JP"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[2012]</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②教育行政の組織及び運営に関する法律の改</a:t>
            </a:r>
            <a:endParaRPr kumimoji="1" lang="en-US" altLang="ja-JP" sz="11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b="1" dirty="0">
                <a:solidFill>
                  <a:prstClr val="black"/>
                </a:solidFill>
                <a:latin typeface="BIZ UDPゴシック" panose="020B0400000000000000" pitchFamily="50" charset="-128"/>
                <a:ea typeface="BIZ UDPゴシック" panose="020B0400000000000000" pitchFamily="50" charset="-128"/>
              </a:rPr>
              <a:t>　</a:t>
            </a:r>
            <a:r>
              <a:rPr lang="ja-JP" altLang="en-US" sz="1100" b="1" dirty="0" smtClean="0">
                <a:solidFill>
                  <a:prstClr val="black"/>
                </a:solidFill>
                <a:latin typeface="BIZ UDPゴシック" panose="020B0400000000000000" pitchFamily="50" charset="-128"/>
                <a:ea typeface="BIZ UDPゴシック" panose="020B0400000000000000" pitchFamily="50" charset="-128"/>
              </a:rPr>
              <a:t> </a:t>
            </a:r>
            <a:r>
              <a:rPr kumimoji="1" lang="ja-JP" altLang="en-US" sz="11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正</a:t>
            </a:r>
            <a:endParaRPr kumimoji="1" lang="en-US" altLang="ja-JP" sz="11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教育行政の責任の明確化や、総合教育会議の設置を認める同法の改正 </a:t>
            </a:r>
            <a:r>
              <a:rPr kumimoji="1" lang="en-US" altLang="ja-JP"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[2015]</a:t>
            </a:r>
          </a:p>
        </p:txBody>
      </p:sp>
      <p:sp>
        <p:nvSpPr>
          <p:cNvPr id="33" name="テキスト ボックス 32"/>
          <p:cNvSpPr txBox="1"/>
          <p:nvPr/>
        </p:nvSpPr>
        <p:spPr>
          <a:xfrm>
            <a:off x="3733315" y="5845606"/>
            <a:ext cx="3048484" cy="938719"/>
          </a:xfrm>
          <a:prstGeom prst="rect">
            <a:avLst/>
          </a:prstGeom>
          <a:noFill/>
          <a:ln>
            <a:solidFill>
              <a:schemeClr val="bg1">
                <a:lumMod val="50000"/>
              </a:schemeClr>
            </a:solidFill>
          </a:ln>
        </p:spPr>
        <p:txBody>
          <a:bodyPr wrap="square" lIns="72000" rIns="72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①大阪への万博誘致決定</a:t>
            </a:r>
            <a:endParaRPr kumimoji="1" lang="en-US" altLang="ja-JP" sz="1100" b="1"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endParaRPr>
          </a:p>
          <a:p>
            <a:pPr marL="171450" lvl="0" indent="-171450">
              <a:buFont typeface="Arial" panose="020B0604020202020204" pitchFamily="34" charset="0"/>
              <a:buChar char="•"/>
              <a:defRPr/>
            </a:pPr>
            <a:r>
              <a:rPr kumimoji="1" lang="en-US" altLang="ja-JP" sz="11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BIE</a:t>
            </a:r>
            <a:r>
              <a:rPr kumimoji="1" lang="ja-JP" altLang="en-US" sz="11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総会により大阪開催が決定 </a:t>
            </a:r>
            <a:r>
              <a:rPr lang="en-US" altLang="ja-JP" sz="1100" dirty="0" smtClean="0">
                <a:latin typeface="BIZ UDPゴシック" panose="020B0400000000000000" pitchFamily="50" charset="-128"/>
                <a:ea typeface="BIZ UDPゴシック" panose="020B0400000000000000" pitchFamily="50" charset="-128"/>
              </a:rPr>
              <a:t>[2018.11]</a:t>
            </a:r>
            <a:endParaRPr kumimoji="1" lang="en-US" altLang="ja-JP" sz="11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②</a:t>
            </a:r>
            <a:r>
              <a:rPr kumimoji="1" lang="en-US" altLang="ja-JP" sz="1100" b="1"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IR</a:t>
            </a:r>
            <a:r>
              <a:rPr kumimoji="1" lang="ja-JP" altLang="en-US" sz="1100" b="1"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関連法が成立</a:t>
            </a:r>
            <a:endParaRPr kumimoji="1" lang="en-US" altLang="ja-JP" sz="1100" b="1"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endParaRPr>
          </a:p>
          <a:p>
            <a:pPr marL="171450" lvl="0" indent="-171450">
              <a:buFont typeface="Arial" panose="020B0604020202020204" pitchFamily="34" charset="0"/>
              <a:buChar char="•"/>
              <a:defRPr/>
            </a:pPr>
            <a:r>
              <a:rPr kumimoji="1" lang="en-US" altLang="ja-JP" sz="11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IR</a:t>
            </a:r>
            <a:r>
              <a:rPr kumimoji="1" lang="ja-JP" altLang="en-US" sz="11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推進法が成立 </a:t>
            </a:r>
            <a:r>
              <a:rPr lang="en-US" altLang="ja-JP" sz="1100" dirty="0" smtClean="0">
                <a:latin typeface="BIZ UDPゴシック" panose="020B0400000000000000" pitchFamily="50" charset="-128"/>
                <a:ea typeface="BIZ UDPゴシック" panose="020B0400000000000000" pitchFamily="50" charset="-128"/>
              </a:rPr>
              <a:t>[2016.12]</a:t>
            </a:r>
            <a:endParaRPr kumimoji="1" lang="en-US" altLang="ja-JP" sz="11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endParaRPr>
          </a:p>
          <a:p>
            <a:pPr marL="171450" lvl="0" indent="-171450">
              <a:buFont typeface="Arial" panose="020B0604020202020204" pitchFamily="34" charset="0"/>
              <a:buChar char="•"/>
              <a:defRPr/>
            </a:pPr>
            <a:r>
              <a:rPr kumimoji="1" lang="en-US" altLang="ja-JP" sz="11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IR</a:t>
            </a:r>
            <a:r>
              <a:rPr kumimoji="1" lang="ja-JP" altLang="en-US" sz="11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整備法が成立 </a:t>
            </a:r>
            <a:r>
              <a:rPr lang="en-US" altLang="ja-JP" sz="1100" dirty="0" smtClean="0">
                <a:latin typeface="BIZ UDPゴシック" panose="020B0400000000000000" pitchFamily="50" charset="-128"/>
                <a:ea typeface="BIZ UDPゴシック" panose="020B0400000000000000" pitchFamily="50" charset="-128"/>
              </a:rPr>
              <a:t>[2018.7]</a:t>
            </a:r>
            <a:endParaRPr kumimoji="1" lang="ja-JP" altLang="en-US" sz="11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endParaRPr>
          </a:p>
        </p:txBody>
      </p:sp>
      <p:sp>
        <p:nvSpPr>
          <p:cNvPr id="27" name="角丸四角形 26"/>
          <p:cNvSpPr/>
          <p:nvPr/>
        </p:nvSpPr>
        <p:spPr>
          <a:xfrm>
            <a:off x="144000" y="72000"/>
            <a:ext cx="6840000" cy="432000"/>
          </a:xfrm>
          <a:prstGeom prst="roundRect">
            <a:avLst/>
          </a:prstGeom>
          <a:solidFill>
            <a:srgbClr val="33CC33">
              <a:lumMod val="60000"/>
              <a:lumOff val="40000"/>
            </a:srgbClr>
          </a:solidFill>
          <a:ln w="19050" cap="flat" cmpd="sng" algn="ctr">
            <a:solidFill>
              <a:sysClr val="window" lastClr="FFFFFF"/>
            </a:solidFill>
            <a:prstDash val="solid"/>
            <a:miter lim="800000"/>
          </a:ln>
          <a:effectLst>
            <a:innerShdw blurRad="63500" dist="50800" dir="2700000">
              <a:prstClr val="black">
                <a:alpha val="50000"/>
              </a:prstClr>
            </a:innerShdw>
          </a:effectLst>
        </p:spPr>
        <p:txBody>
          <a:bodyPr wrap="none" lIns="108000" tIns="36000" rIns="36000" bIns="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1800" b="1" i="0" u="none" strike="noStrike" kern="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【HOW</a:t>
            </a:r>
            <a:r>
              <a:rPr kumimoji="0" lang="ja-JP" altLang="en-US" sz="1800" b="1" i="0" u="none" strike="noStrike" kern="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３</a:t>
            </a:r>
            <a:r>
              <a:rPr kumimoji="0" lang="en-US" altLang="ja-JP" sz="1800" b="1" i="0" u="none" strike="noStrike" kern="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0" lang="ja-JP" altLang="en-US" sz="1800" b="1" i="0" u="none" strike="noStrike" kern="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国との協調連携／取組内容と提案の結果（主なもの）</a:t>
            </a:r>
          </a:p>
        </p:txBody>
      </p:sp>
      <p:sp>
        <p:nvSpPr>
          <p:cNvPr id="34" name="山形 33"/>
          <p:cNvSpPr/>
          <p:nvPr/>
        </p:nvSpPr>
        <p:spPr>
          <a:xfrm>
            <a:off x="6819899" y="895431"/>
            <a:ext cx="2196499" cy="351525"/>
          </a:xfrm>
          <a:prstGeom prst="chevron">
            <a:avLst>
              <a:gd name="adj" fmla="val 35919"/>
            </a:avLst>
          </a:prstGeom>
          <a:solidFill>
            <a:schemeClr val="accent1">
              <a:lumMod val="40000"/>
              <a:lumOff val="60000"/>
            </a:schemeClr>
          </a:solidFill>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5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その後の状況</a:t>
            </a:r>
            <a:endParaRPr kumimoji="1" lang="ja-JP" altLang="en-US" sz="15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35" name="テキスト ボックス 34"/>
          <p:cNvSpPr txBox="1"/>
          <p:nvPr/>
        </p:nvSpPr>
        <p:spPr>
          <a:xfrm>
            <a:off x="6841640" y="1370284"/>
            <a:ext cx="2185547" cy="1277273"/>
          </a:xfrm>
          <a:prstGeom prst="rect">
            <a:avLst/>
          </a:prstGeom>
          <a:noFill/>
          <a:ln>
            <a:solidFill>
              <a:schemeClr val="bg1">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①</a:t>
            </a:r>
            <a:r>
              <a:rPr kumimoji="1" lang="ja-JP" altLang="en-US" sz="11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民間による自立した経営、</a:t>
            </a:r>
            <a:endParaRPr kumimoji="1" lang="en-US" altLang="ja-JP" sz="11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 </a:t>
            </a:r>
            <a:r>
              <a:rPr kumimoji="1" lang="en-US" altLang="ja-JP" sz="11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  </a:t>
            </a:r>
            <a:r>
              <a:rPr kumimoji="1" lang="ja-JP" altLang="en-US" sz="11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国際拠点空港として機能強</a:t>
            </a:r>
            <a:endParaRPr kumimoji="1" lang="en-US" altLang="ja-JP" sz="11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 </a:t>
            </a:r>
            <a:r>
              <a:rPr kumimoji="1" lang="en-US" altLang="ja-JP" sz="11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  </a:t>
            </a:r>
            <a:r>
              <a:rPr kumimoji="1" lang="ja-JP" altLang="en-US" sz="11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化、発着容量の拡張</a:t>
            </a:r>
            <a:endParaRPr kumimoji="1" lang="en-US" altLang="ja-JP"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endParaRPr>
          </a:p>
          <a:p>
            <a:pPr marL="171450" lvl="0" indent="-171450">
              <a:buFont typeface="Arial" panose="020B0604020202020204" pitchFamily="34" charset="0"/>
              <a:buChar char="•"/>
              <a:defRPr/>
            </a:pPr>
            <a:r>
              <a:rPr kumimoji="1" lang="ja-JP" altLang="en-US" sz="11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第</a:t>
            </a:r>
            <a:r>
              <a:rPr lang="ja-JP" altLang="en-US" sz="1100" noProof="0" dirty="0" smtClean="0">
                <a:latin typeface="BIZ UDPゴシック" panose="020B0400000000000000" pitchFamily="50" charset="-128"/>
                <a:ea typeface="BIZ UDPゴシック" panose="020B0400000000000000" pitchFamily="50" charset="-128"/>
              </a:rPr>
              <a:t>１</a:t>
            </a:r>
            <a:r>
              <a:rPr kumimoji="1" lang="ja-JP" altLang="en-US" sz="11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ターミナル改修工事</a:t>
            </a:r>
            <a:r>
              <a:rPr lang="ja-JP" altLang="en-US" sz="1100" dirty="0">
                <a:latin typeface="BIZ UDPゴシック" panose="020B0400000000000000" pitchFamily="50" charset="-128"/>
                <a:ea typeface="BIZ UDPゴシック" panose="020B0400000000000000" pitchFamily="50" charset="-128"/>
              </a:rPr>
              <a:t>着工</a:t>
            </a:r>
            <a:r>
              <a:rPr kumimoji="1" lang="en-US" altLang="ja-JP" sz="11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[2021]</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1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新国内線エリアオープン</a:t>
            </a:r>
            <a:r>
              <a:rPr kumimoji="1" lang="en-US" altLang="ja-JP" sz="11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[2022]</a:t>
            </a:r>
          </a:p>
        </p:txBody>
      </p:sp>
      <p:sp>
        <p:nvSpPr>
          <p:cNvPr id="36" name="テキスト ボックス 35"/>
          <p:cNvSpPr txBox="1"/>
          <p:nvPr/>
        </p:nvSpPr>
        <p:spPr>
          <a:xfrm>
            <a:off x="6851165" y="2971017"/>
            <a:ext cx="2185547" cy="1354217"/>
          </a:xfrm>
          <a:prstGeom prst="rect">
            <a:avLst/>
          </a:prstGeom>
          <a:noFill/>
          <a:ln>
            <a:solidFill>
              <a:schemeClr val="bg1">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①</a:t>
            </a:r>
            <a:r>
              <a:rPr kumimoji="1" lang="ja-JP" altLang="en-US" sz="11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二度の特別区設置に関する</a:t>
            </a:r>
            <a:endParaRPr kumimoji="1" lang="en-US" altLang="ja-JP" sz="11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 </a:t>
            </a:r>
            <a:r>
              <a:rPr kumimoji="1" lang="en-US" altLang="ja-JP" sz="11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  </a:t>
            </a:r>
            <a:r>
              <a:rPr kumimoji="1" lang="ja-JP" altLang="en-US" sz="11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住民投票が行われ、その結果  </a:t>
            </a:r>
            <a:endParaRPr kumimoji="1" lang="en-US" altLang="ja-JP" sz="11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 </a:t>
            </a:r>
            <a:r>
              <a:rPr kumimoji="1" lang="en-US" altLang="ja-JP" sz="11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  </a:t>
            </a:r>
            <a:r>
              <a:rPr kumimoji="1" lang="ja-JP" altLang="en-US" sz="11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否決</a:t>
            </a:r>
            <a:r>
              <a:rPr kumimoji="1" lang="ja-JP" altLang="en-US" sz="1100" b="0" i="0" u="none" strike="noStrike" kern="1200" cap="none" spc="0" normalizeH="0" noProof="0" dirty="0" smtClean="0">
                <a:ln>
                  <a:noFill/>
                </a:ln>
                <a:effectLst/>
                <a:uLnTx/>
                <a:uFillTx/>
                <a:latin typeface="BIZ UDPゴシック" panose="020B0400000000000000" pitchFamily="50" charset="-128"/>
                <a:ea typeface="BIZ UDPゴシック" panose="020B0400000000000000" pitchFamily="50" charset="-128"/>
              </a:rPr>
              <a:t> </a:t>
            </a:r>
            <a:r>
              <a:rPr kumimoji="1" lang="en-US" altLang="ja-JP" sz="11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[2015</a:t>
            </a:r>
            <a:r>
              <a:rPr kumimoji="1" lang="ja-JP" altLang="en-US" sz="1100" b="0" i="0" u="none" strike="noStrike" kern="1200" cap="none" spc="0" normalizeH="0" baseline="0" noProof="0" dirty="0" err="1" smtClean="0">
                <a:ln>
                  <a:noFill/>
                </a:ln>
                <a:effectLst/>
                <a:uLnTx/>
                <a:uFillTx/>
                <a:latin typeface="BIZ UDPゴシック" panose="020B0400000000000000" pitchFamily="50" charset="-128"/>
                <a:ea typeface="BIZ UDPゴシック" panose="020B0400000000000000" pitchFamily="50" charset="-128"/>
              </a:rPr>
              <a:t>、</a:t>
            </a:r>
            <a:r>
              <a:rPr kumimoji="1" lang="en-US" altLang="ja-JP" sz="11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2020]</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1" lang="ja-JP" altLang="en-US" sz="1100" b="1"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②</a:t>
            </a:r>
            <a:r>
              <a:rPr kumimoji="1" lang="ja-JP" altLang="en-US" sz="11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国に先駆けて「大阪市総合教</a:t>
            </a:r>
            <a:endParaRPr kumimoji="1" lang="en-US" altLang="ja-JP" sz="11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 </a:t>
            </a:r>
            <a:r>
              <a:rPr kumimoji="1" lang="en-US" altLang="ja-JP" sz="11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  </a:t>
            </a:r>
            <a:r>
              <a:rPr kumimoji="1" lang="ja-JP" altLang="en-US" sz="11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育会議」を設置</a:t>
            </a:r>
            <a:endParaRPr kumimoji="1" lang="en-US" altLang="ja-JP" sz="11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1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「教育に関する大綱」を策定</a:t>
            </a:r>
            <a:r>
              <a:rPr kumimoji="1" lang="en-US" altLang="ja-JP"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a:t>
            </a:r>
            <a:r>
              <a:rPr kumimoji="1" lang="en-US" altLang="ja-JP" sz="11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2015]</a:t>
            </a:r>
          </a:p>
        </p:txBody>
      </p:sp>
      <p:sp>
        <p:nvSpPr>
          <p:cNvPr id="37" name="テキスト ボックス 36"/>
          <p:cNvSpPr txBox="1"/>
          <p:nvPr/>
        </p:nvSpPr>
        <p:spPr>
          <a:xfrm>
            <a:off x="6851165" y="4717223"/>
            <a:ext cx="2185547" cy="919089"/>
          </a:xfrm>
          <a:prstGeom prst="rect">
            <a:avLst/>
          </a:prstGeom>
          <a:noFill/>
          <a:ln>
            <a:solidFill>
              <a:schemeClr val="bg1">
                <a:lumMod val="50000"/>
              </a:schemeClr>
            </a:solidFill>
          </a:ln>
        </p:spPr>
        <p:txBody>
          <a:bodyPr wrap="square" tIns="36000" bIns="36000" rtlCol="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■制度の</a:t>
            </a:r>
            <a:r>
              <a:rPr kumimoji="1" lang="ja-JP" altLang="en-US"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さらなる</a:t>
            </a:r>
            <a:r>
              <a:rPr kumimoji="1" lang="ja-JP" altLang="en-US" sz="11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活用</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1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国際戦略総合特区は、</a:t>
            </a:r>
            <a:r>
              <a:rPr kumimoji="1" lang="en-US" altLang="ja-JP" sz="11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51</a:t>
            </a:r>
            <a:r>
              <a:rPr kumimoji="1" lang="ja-JP" altLang="en-US" sz="11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プロジェクト</a:t>
            </a:r>
            <a:r>
              <a:rPr kumimoji="1" lang="en-US" altLang="ja-JP" sz="11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104</a:t>
            </a:r>
            <a:r>
              <a:rPr kumimoji="1" lang="ja-JP" altLang="en-US" sz="11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案件（全国最多）</a:t>
            </a:r>
            <a:endParaRPr kumimoji="1" lang="en-US" altLang="ja-JP" sz="11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1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国家戦略特区は、大阪府</a:t>
            </a:r>
            <a:r>
              <a:rPr kumimoji="1" lang="en-US" altLang="ja-JP" sz="11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27</a:t>
            </a:r>
            <a:r>
              <a:rPr kumimoji="1" lang="ja-JP" altLang="en-US" sz="11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事業（関西圏</a:t>
            </a:r>
            <a:r>
              <a:rPr lang="en-US" altLang="ja-JP" sz="1100" dirty="0" smtClean="0">
                <a:latin typeface="BIZ UDPゴシック" panose="020B0400000000000000" pitchFamily="50" charset="-128"/>
                <a:ea typeface="BIZ UDPゴシック" panose="020B0400000000000000" pitchFamily="50" charset="-128"/>
              </a:rPr>
              <a:t>56</a:t>
            </a:r>
            <a:r>
              <a:rPr kumimoji="1" lang="ja-JP" altLang="en-US" sz="11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事業）</a:t>
            </a:r>
            <a:endParaRPr kumimoji="1" lang="en-US" altLang="zh-CN" sz="11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endParaRPr>
          </a:p>
        </p:txBody>
      </p:sp>
      <p:sp>
        <p:nvSpPr>
          <p:cNvPr id="38" name="テキスト ボックス 37"/>
          <p:cNvSpPr txBox="1"/>
          <p:nvPr/>
        </p:nvSpPr>
        <p:spPr>
          <a:xfrm>
            <a:off x="6851165" y="5839301"/>
            <a:ext cx="2185547" cy="938719"/>
          </a:xfrm>
          <a:prstGeom prst="rect">
            <a:avLst/>
          </a:prstGeom>
          <a:noFill/>
          <a:ln>
            <a:solidFill>
              <a:schemeClr val="bg1">
                <a:lumMod val="50000"/>
              </a:schemeClr>
            </a:solidFill>
          </a:ln>
        </p:spPr>
        <p:txBody>
          <a:bodyPr wrap="square" lIns="72000" rIns="72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①</a:t>
            </a:r>
            <a:r>
              <a:rPr kumimoji="1" lang="ja-JP" altLang="en-US" sz="11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大阪・関西万博が開催予定　　</a:t>
            </a:r>
            <a:endParaRPr kumimoji="1" lang="en-US" altLang="ja-JP" sz="11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dirty="0">
                <a:latin typeface="BIZ UDPゴシック" panose="020B0400000000000000" pitchFamily="50" charset="-128"/>
                <a:ea typeface="BIZ UDPゴシック" panose="020B0400000000000000" pitchFamily="50" charset="-128"/>
              </a:rPr>
              <a:t>　 </a:t>
            </a:r>
            <a:r>
              <a:rPr lang="en-US" altLang="ja-JP" sz="1100" dirty="0" smtClean="0">
                <a:latin typeface="BIZ UDPゴシック" panose="020B0400000000000000" pitchFamily="50" charset="-128"/>
                <a:ea typeface="BIZ UDPゴシック" panose="020B0400000000000000" pitchFamily="50" charset="-128"/>
              </a:rPr>
              <a:t>[2025]</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②</a:t>
            </a:r>
            <a:r>
              <a:rPr kumimoji="1" lang="ja-JP" altLang="en-US" sz="11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a:t>
            </a:r>
            <a:r>
              <a:rPr kumimoji="1" lang="ja-JP" altLang="en-US"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大阪・夢洲地区特定複合</a:t>
            </a:r>
            <a:r>
              <a:rPr kumimoji="1" lang="ja-JP" altLang="en-US" sz="11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観</a:t>
            </a:r>
            <a:endParaRPr kumimoji="1" lang="en-US" altLang="ja-JP" sz="11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　</a:t>
            </a:r>
            <a:r>
              <a:rPr kumimoji="1" lang="ja-JP" altLang="en-US" sz="11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　光</a:t>
            </a:r>
            <a:r>
              <a:rPr kumimoji="1" lang="ja-JP" altLang="en-US"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施設区域の整備に関する</a:t>
            </a:r>
            <a:r>
              <a:rPr kumimoji="1" lang="ja-JP" altLang="en-US" sz="11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計</a:t>
            </a:r>
            <a:endParaRPr kumimoji="1" lang="en-US" altLang="ja-JP" sz="11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　</a:t>
            </a:r>
            <a:r>
              <a:rPr kumimoji="1" lang="ja-JP" altLang="en-US" sz="11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　画」が認定 </a:t>
            </a:r>
            <a:r>
              <a:rPr kumimoji="1" lang="en-US" altLang="ja-JP" sz="11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[2023]</a:t>
            </a:r>
            <a:endParaRPr kumimoji="1" lang="ja-JP" altLang="en-US" sz="11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endParaRPr>
          </a:p>
        </p:txBody>
      </p:sp>
      <p:sp>
        <p:nvSpPr>
          <p:cNvPr id="39" name="スライド番号プレースホルダー 3"/>
          <p:cNvSpPr txBox="1">
            <a:spLocks/>
          </p:cNvSpPr>
          <p:nvPr/>
        </p:nvSpPr>
        <p:spPr>
          <a:xfrm>
            <a:off x="8640000" y="6624000"/>
            <a:ext cx="432000" cy="288000"/>
          </a:xfrm>
          <a:prstGeom prst="rect">
            <a:avLst/>
          </a:prstGeom>
        </p:spPr>
        <p:txBody>
          <a:bodyPr vert="horz" lIns="36000" tIns="36000" rIns="36000" bIns="36000" rtlCol="0" anchor="ctr"/>
          <a:lstStyle>
            <a:defPPr>
              <a:defRPr lang="ja-JP"/>
            </a:defPPr>
            <a:lvl1pPr marL="0" algn="r" defTabSz="914400" rtl="0" eaLnBrk="1" latinLnBrk="0" hangingPunct="1">
              <a:defRPr kumimoji="1" sz="14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t>126</a:t>
            </a:r>
            <a:endParaRPr lang="ja-JP" altLang="en-US" dirty="0"/>
          </a:p>
        </p:txBody>
      </p:sp>
      <p:sp>
        <p:nvSpPr>
          <p:cNvPr id="40" name="テキスト ボックス 39"/>
          <p:cNvSpPr txBox="1"/>
          <p:nvPr/>
        </p:nvSpPr>
        <p:spPr>
          <a:xfrm>
            <a:off x="525998" y="4717420"/>
            <a:ext cx="3162300" cy="938719"/>
          </a:xfrm>
          <a:prstGeom prst="rect">
            <a:avLst/>
          </a:prstGeom>
          <a:noFill/>
          <a:ln>
            <a:solidFill>
              <a:schemeClr val="bg1">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①国際戦略総合特区の活用</a:t>
            </a:r>
          </a:p>
          <a:p>
            <a:pPr marL="171450" indent="-171450">
              <a:buFont typeface="Arial" panose="020B0604020202020204" pitchFamily="34" charset="0"/>
              <a:buChar char="•"/>
              <a:defRPr/>
            </a:pPr>
            <a:r>
              <a:rPr lang="ja-JP" altLang="en-US" sz="1100" dirty="0" smtClean="0">
                <a:latin typeface="BIZ UDPゴシック" panose="020B0400000000000000" pitchFamily="50" charset="-128"/>
                <a:ea typeface="BIZ UDPゴシック" panose="020B0400000000000000" pitchFamily="50" charset="-128"/>
              </a:rPr>
              <a:t>国際</a:t>
            </a:r>
            <a:r>
              <a:rPr lang="ja-JP" altLang="en-US" sz="1100" dirty="0">
                <a:latin typeface="BIZ UDPゴシック" panose="020B0400000000000000" pitchFamily="50" charset="-128"/>
                <a:ea typeface="BIZ UDPゴシック" panose="020B0400000000000000" pitchFamily="50" charset="-128"/>
              </a:rPr>
              <a:t>戦略総合特区の指定</a:t>
            </a:r>
            <a:r>
              <a:rPr lang="ja-JP" altLang="en-US" sz="1100" dirty="0" smtClean="0">
                <a:latin typeface="BIZ UDPゴシック" panose="020B0400000000000000" pitchFamily="50" charset="-128"/>
                <a:ea typeface="BIZ UDPゴシック" panose="020B0400000000000000" pitchFamily="50" charset="-128"/>
              </a:rPr>
              <a:t>申請 </a:t>
            </a:r>
            <a:r>
              <a:rPr lang="en-US" altLang="ja-JP" sz="1100" dirty="0" smtClean="0">
                <a:latin typeface="BIZ UDPゴシック" panose="020B0400000000000000" pitchFamily="50" charset="-128"/>
                <a:ea typeface="BIZ UDPゴシック" panose="020B0400000000000000" pitchFamily="50" charset="-128"/>
              </a:rPr>
              <a:t>[2011.9]</a:t>
            </a:r>
            <a:r>
              <a:rPr lang="ja-JP" altLang="en-US" sz="1100" dirty="0" err="1" smtClean="0">
                <a:latin typeface="BIZ UDPゴシック" panose="020B0400000000000000" pitchFamily="50" charset="-128"/>
                <a:ea typeface="BIZ UDPゴシック" panose="020B0400000000000000" pitchFamily="50" charset="-128"/>
              </a:rPr>
              <a:t>、</a:t>
            </a:r>
            <a:r>
              <a:rPr lang="ja-JP" altLang="en-US" sz="1100" dirty="0" smtClean="0">
                <a:latin typeface="BIZ UDPゴシック" panose="020B0400000000000000" pitchFamily="50" charset="-128"/>
                <a:ea typeface="BIZ UDPゴシック" panose="020B0400000000000000" pitchFamily="50" charset="-128"/>
              </a:rPr>
              <a:t>国</a:t>
            </a:r>
            <a:r>
              <a:rPr lang="ja-JP" altLang="en-US" sz="1100" dirty="0">
                <a:latin typeface="BIZ UDPゴシック" panose="020B0400000000000000" pitchFamily="50" charset="-128"/>
                <a:ea typeface="BIZ UDPゴシック" panose="020B0400000000000000" pitchFamily="50" charset="-128"/>
              </a:rPr>
              <a:t>から</a:t>
            </a:r>
            <a:r>
              <a:rPr lang="ja-JP" altLang="en-US" sz="1100" dirty="0" smtClean="0">
                <a:latin typeface="BIZ UDPゴシック" panose="020B0400000000000000" pitchFamily="50" charset="-128"/>
                <a:ea typeface="BIZ UDPゴシック" panose="020B0400000000000000" pitchFamily="50" charset="-128"/>
              </a:rPr>
              <a:t>指定 </a:t>
            </a:r>
            <a:r>
              <a:rPr lang="en-US" altLang="ja-JP" sz="1100" dirty="0" smtClean="0">
                <a:latin typeface="BIZ UDPゴシック" panose="020B0400000000000000" pitchFamily="50" charset="-128"/>
                <a:ea typeface="BIZ UDPゴシック" panose="020B0400000000000000" pitchFamily="50" charset="-128"/>
              </a:rPr>
              <a:t>[2011.12]</a:t>
            </a:r>
            <a:endParaRPr lang="en-US" altLang="ja-JP" sz="1100" dirty="0">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②国家戦略特区の</a:t>
            </a:r>
            <a:r>
              <a:rPr lang="ja-JP" altLang="en-US" sz="1100" b="1" dirty="0">
                <a:latin typeface="BIZ UDPゴシック" panose="020B0400000000000000" pitchFamily="50" charset="-128"/>
                <a:ea typeface="BIZ UDPゴシック" panose="020B0400000000000000" pitchFamily="50" charset="-128"/>
              </a:rPr>
              <a:t>活用</a:t>
            </a:r>
            <a:endParaRPr kumimoji="1" lang="en-US" altLang="ja-JP" sz="1100" b="1"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endParaRPr>
          </a:p>
          <a:p>
            <a:pPr marL="171450" lvl="0" indent="-171450">
              <a:buFont typeface="Arial" panose="020B0604020202020204" pitchFamily="34" charset="0"/>
              <a:buChar char="•"/>
              <a:defRPr/>
            </a:pPr>
            <a:r>
              <a:rPr lang="ja-JP" altLang="en-US" sz="1100" dirty="0" smtClean="0">
                <a:latin typeface="BIZ UDPゴシック" panose="020B0400000000000000" pitchFamily="50" charset="-128"/>
                <a:ea typeface="BIZ UDPゴシック" panose="020B0400000000000000" pitchFamily="50" charset="-128"/>
              </a:rPr>
              <a:t>関西圏</a:t>
            </a:r>
            <a:r>
              <a:rPr lang="ja-JP" altLang="en-US" sz="1100" dirty="0">
                <a:latin typeface="BIZ UDPゴシック" panose="020B0400000000000000" pitchFamily="50" charset="-128"/>
                <a:ea typeface="BIZ UDPゴシック" panose="020B0400000000000000" pitchFamily="50" charset="-128"/>
              </a:rPr>
              <a:t>国家戦略特区</a:t>
            </a:r>
            <a:r>
              <a:rPr lang="ja-JP" altLang="en-US" sz="1100" dirty="0" smtClean="0">
                <a:latin typeface="BIZ UDPゴシック" panose="020B0400000000000000" pitchFamily="50" charset="-128"/>
                <a:ea typeface="BIZ UDPゴシック" panose="020B0400000000000000" pitchFamily="50" charset="-128"/>
              </a:rPr>
              <a:t>指定 </a:t>
            </a:r>
            <a:r>
              <a:rPr lang="en-US" altLang="ja-JP" sz="1100" dirty="0" smtClean="0">
                <a:latin typeface="BIZ UDPゴシック" panose="020B0400000000000000" pitchFamily="50" charset="-128"/>
                <a:ea typeface="BIZ UDPゴシック" panose="020B0400000000000000" pitchFamily="50" charset="-128"/>
              </a:rPr>
              <a:t>[2014.5]</a:t>
            </a:r>
            <a:endParaRPr lang="en-US" altLang="ja-JP" sz="1100" dirty="0">
              <a:latin typeface="BIZ UDPゴシック" panose="020B0400000000000000" pitchFamily="50" charset="-128"/>
              <a:ea typeface="BIZ UDPゴシック" panose="020B0400000000000000" pitchFamily="50" charset="-128"/>
            </a:endParaRPr>
          </a:p>
        </p:txBody>
      </p:sp>
      <p:sp>
        <p:nvSpPr>
          <p:cNvPr id="41" name="テキスト ボックス 40"/>
          <p:cNvSpPr txBox="1"/>
          <p:nvPr/>
        </p:nvSpPr>
        <p:spPr>
          <a:xfrm>
            <a:off x="3733316" y="4711760"/>
            <a:ext cx="3048484" cy="938719"/>
          </a:xfrm>
          <a:prstGeom prst="rect">
            <a:avLst/>
          </a:prstGeom>
          <a:noFill/>
          <a:ln>
            <a:solidFill>
              <a:schemeClr val="bg1">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■主な特区の活用例</a:t>
            </a:r>
          </a:p>
          <a:p>
            <a:pPr marL="171450" lvl="0" indent="-171450">
              <a:buFont typeface="Arial" panose="020B0604020202020204" pitchFamily="34" charset="0"/>
              <a:buChar char="•"/>
              <a:defRPr/>
            </a:pPr>
            <a:r>
              <a:rPr lang="ja-JP" altLang="en-US" sz="1100" dirty="0">
                <a:latin typeface="BIZ UDPゴシック" panose="020B0400000000000000" pitchFamily="50" charset="-128"/>
                <a:ea typeface="BIZ UDPゴシック" panose="020B0400000000000000" pitchFamily="50" charset="-128"/>
              </a:rPr>
              <a:t>「</a:t>
            </a:r>
            <a:r>
              <a:rPr lang="zh-TW" altLang="en-US" sz="1100" dirty="0">
                <a:latin typeface="BIZ UDPゴシック" panose="020B0400000000000000" pitchFamily="50" charset="-128"/>
                <a:ea typeface="BIZ UDPゴシック" panose="020B0400000000000000" pitchFamily="50" charset="-128"/>
              </a:rPr>
              <a:t>帯水層蓄熱型冷暖房事業</a:t>
            </a:r>
            <a:r>
              <a:rPr lang="ja-JP" altLang="en-US" sz="1100" dirty="0">
                <a:latin typeface="BIZ UDPゴシック" panose="020B0400000000000000" pitchFamily="50" charset="-128"/>
                <a:ea typeface="BIZ UDPゴシック" panose="020B0400000000000000" pitchFamily="50" charset="-128"/>
              </a:rPr>
              <a:t>」</a:t>
            </a:r>
            <a:r>
              <a:rPr lang="ja-JP" altLang="en-US" sz="1100" dirty="0" smtClean="0">
                <a:latin typeface="BIZ UDPゴシック" panose="020B0400000000000000" pitchFamily="50" charset="-128"/>
                <a:ea typeface="BIZ UDPゴシック" panose="020B0400000000000000" pitchFamily="50" charset="-128"/>
              </a:rPr>
              <a:t>など </a:t>
            </a:r>
            <a:r>
              <a:rPr lang="en-US" altLang="ja-JP" sz="1100" dirty="0" smtClean="0">
                <a:latin typeface="BIZ UDPゴシック" panose="020B0400000000000000" pitchFamily="50" charset="-128"/>
                <a:ea typeface="BIZ UDPゴシック" panose="020B0400000000000000" pitchFamily="50" charset="-128"/>
              </a:rPr>
              <a:t>[</a:t>
            </a:r>
            <a:r>
              <a:rPr lang="en-US" altLang="ja-JP" sz="1100" dirty="0">
                <a:latin typeface="BIZ UDPゴシック" panose="020B0400000000000000" pitchFamily="50" charset="-128"/>
                <a:ea typeface="BIZ UDPゴシック" panose="020B0400000000000000" pitchFamily="50" charset="-128"/>
              </a:rPr>
              <a:t>2019]</a:t>
            </a:r>
            <a:r>
              <a:rPr lang="ja-JP" altLang="en-US" sz="1100" dirty="0" err="1">
                <a:latin typeface="BIZ UDPゴシック" panose="020B0400000000000000" pitchFamily="50" charset="-128"/>
                <a:ea typeface="BIZ UDPゴシック" panose="020B0400000000000000" pitchFamily="50" charset="-128"/>
              </a:rPr>
              <a:t>、</a:t>
            </a:r>
            <a:r>
              <a:rPr lang="ja-JP" altLang="en-US" sz="1100" dirty="0">
                <a:latin typeface="BIZ UDPゴシック" panose="020B0400000000000000" pitchFamily="50" charset="-128"/>
                <a:ea typeface="BIZ UDPゴシック" panose="020B0400000000000000" pitchFamily="50" charset="-128"/>
              </a:rPr>
              <a:t> 「家事支援外国人受入事業」 </a:t>
            </a:r>
            <a:r>
              <a:rPr lang="ja-JP" altLang="en-US" sz="1100" dirty="0" smtClean="0">
                <a:latin typeface="BIZ UDPゴシック" panose="020B0400000000000000" pitchFamily="50" charset="-128"/>
                <a:ea typeface="BIZ UDPゴシック" panose="020B0400000000000000" pitchFamily="50" charset="-128"/>
              </a:rPr>
              <a:t> </a:t>
            </a:r>
            <a:r>
              <a:rPr lang="en-US" altLang="ja-JP" sz="1100" dirty="0" smtClean="0">
                <a:latin typeface="BIZ UDPゴシック" panose="020B0400000000000000" pitchFamily="50" charset="-128"/>
                <a:ea typeface="BIZ UDPゴシック" panose="020B0400000000000000" pitchFamily="50" charset="-128"/>
              </a:rPr>
              <a:t>[</a:t>
            </a:r>
            <a:r>
              <a:rPr lang="en-US" altLang="ja-JP" sz="1100" dirty="0">
                <a:latin typeface="BIZ UDPゴシック" panose="020B0400000000000000" pitchFamily="50" charset="-128"/>
                <a:ea typeface="BIZ UDPゴシック" panose="020B0400000000000000" pitchFamily="50" charset="-128"/>
              </a:rPr>
              <a:t>2020]</a:t>
            </a:r>
            <a:r>
              <a:rPr lang="ja-JP" altLang="en-US" sz="1100" dirty="0" err="1" smtClean="0">
                <a:latin typeface="BIZ UDPゴシック" panose="020B0400000000000000" pitchFamily="50" charset="-128"/>
                <a:ea typeface="BIZ UDPゴシック" panose="020B0400000000000000" pitchFamily="50" charset="-128"/>
              </a:rPr>
              <a:t>、</a:t>
            </a:r>
            <a:endParaRPr lang="en-US" altLang="ja-JP" sz="1100" dirty="0" smtClean="0">
              <a:latin typeface="BIZ UDPゴシック" panose="020B0400000000000000" pitchFamily="50" charset="-128"/>
              <a:ea typeface="BIZ UDPゴシック" panose="020B0400000000000000" pitchFamily="50" charset="-128"/>
            </a:endParaRPr>
          </a:p>
          <a:p>
            <a:pPr lvl="0">
              <a:defRPr/>
            </a:pPr>
            <a:r>
              <a:rPr lang="ja-JP" altLang="en-US" sz="1100" dirty="0">
                <a:latin typeface="BIZ UDPゴシック" panose="020B0400000000000000" pitchFamily="50" charset="-128"/>
                <a:ea typeface="BIZ UDPゴシック" panose="020B0400000000000000" pitchFamily="50" charset="-128"/>
              </a:rPr>
              <a:t>　</a:t>
            </a:r>
            <a:r>
              <a:rPr lang="ja-JP" altLang="en-US" sz="1100" dirty="0" smtClean="0">
                <a:latin typeface="BIZ UDPゴシック" panose="020B0400000000000000" pitchFamily="50" charset="-128"/>
                <a:ea typeface="BIZ UDPゴシック" panose="020B0400000000000000" pitchFamily="50" charset="-128"/>
              </a:rPr>
              <a:t> 「</a:t>
            </a:r>
            <a:r>
              <a:rPr lang="ja-JP" altLang="en-US" sz="1100" dirty="0">
                <a:latin typeface="BIZ UDPゴシック" panose="020B0400000000000000" pitchFamily="50" charset="-128"/>
                <a:ea typeface="BIZ UDPゴシック" panose="020B0400000000000000" pitchFamily="50" charset="-128"/>
              </a:rPr>
              <a:t>国家戦略道路占用事業」</a:t>
            </a:r>
            <a:r>
              <a:rPr lang="ja-JP" altLang="en-US" sz="1100" dirty="0" smtClean="0">
                <a:latin typeface="BIZ UDPゴシック" panose="020B0400000000000000" pitchFamily="50" charset="-128"/>
                <a:ea typeface="BIZ UDPゴシック" panose="020B0400000000000000" pitchFamily="50" charset="-128"/>
              </a:rPr>
              <a:t>など </a:t>
            </a:r>
            <a:r>
              <a:rPr lang="en-US" altLang="ja-JP" sz="1100" dirty="0" smtClean="0">
                <a:latin typeface="BIZ UDPゴシック" panose="020B0400000000000000" pitchFamily="50" charset="-128"/>
                <a:ea typeface="BIZ UDPゴシック" panose="020B0400000000000000" pitchFamily="50" charset="-128"/>
              </a:rPr>
              <a:t>[</a:t>
            </a:r>
            <a:r>
              <a:rPr lang="en-US" altLang="ja-JP" sz="1100" dirty="0">
                <a:latin typeface="BIZ UDPゴシック" panose="020B0400000000000000" pitchFamily="50" charset="-128"/>
                <a:ea typeface="BIZ UDPゴシック" panose="020B0400000000000000" pitchFamily="50" charset="-128"/>
              </a:rPr>
              <a:t>2021] </a:t>
            </a:r>
            <a:r>
              <a:rPr lang="ja-JP" altLang="en-US" sz="1100" dirty="0" err="1" smtClean="0">
                <a:latin typeface="BIZ UDPゴシック" panose="020B0400000000000000" pitchFamily="50" charset="-128"/>
                <a:ea typeface="BIZ UDPゴシック" panose="020B0400000000000000" pitchFamily="50" charset="-128"/>
              </a:rPr>
              <a:t>、</a:t>
            </a:r>
            <a:endParaRPr lang="en-US" altLang="ja-JP" sz="1100" dirty="0" smtClean="0">
              <a:latin typeface="BIZ UDPゴシック" panose="020B0400000000000000" pitchFamily="50" charset="-128"/>
              <a:ea typeface="BIZ UDPゴシック" panose="020B0400000000000000" pitchFamily="50" charset="-128"/>
            </a:endParaRPr>
          </a:p>
          <a:p>
            <a:pPr lvl="0">
              <a:defRPr/>
            </a:pPr>
            <a:r>
              <a:rPr lang="en-US" altLang="ja-JP" sz="1100" dirty="0">
                <a:latin typeface="BIZ UDPゴシック" panose="020B0400000000000000" pitchFamily="50" charset="-128"/>
                <a:ea typeface="BIZ UDPゴシック" panose="020B0400000000000000" pitchFamily="50" charset="-128"/>
              </a:rPr>
              <a:t> </a:t>
            </a:r>
            <a:r>
              <a:rPr lang="en-US" altLang="ja-JP" sz="1100" dirty="0" smtClean="0">
                <a:latin typeface="BIZ UDPゴシック" panose="020B0400000000000000" pitchFamily="50" charset="-128"/>
                <a:ea typeface="BIZ UDPゴシック" panose="020B0400000000000000" pitchFamily="50" charset="-128"/>
              </a:rPr>
              <a:t>  </a:t>
            </a:r>
            <a:r>
              <a:rPr lang="ja-JP" altLang="en-US" sz="1100" dirty="0" smtClean="0">
                <a:latin typeface="BIZ UDPゴシック" panose="020B0400000000000000" pitchFamily="50" charset="-128"/>
                <a:ea typeface="BIZ UDPゴシック" panose="020B0400000000000000" pitchFamily="50" charset="-128"/>
              </a:rPr>
              <a:t>「</a:t>
            </a:r>
            <a:r>
              <a:rPr lang="zh-TW" altLang="en-US" sz="1100" dirty="0">
                <a:latin typeface="BIZ UDPゴシック" panose="020B0400000000000000" pitchFamily="50" charset="-128"/>
                <a:ea typeface="BIZ UDPゴシック" panose="020B0400000000000000" pitchFamily="50" charset="-128"/>
              </a:rPr>
              <a:t>工場等新増設促進事業</a:t>
            </a:r>
            <a:r>
              <a:rPr lang="ja-JP" altLang="en-US" sz="1100" dirty="0">
                <a:latin typeface="BIZ UDPゴシック" panose="020B0400000000000000" pitchFamily="50" charset="-128"/>
                <a:ea typeface="BIZ UDPゴシック" panose="020B0400000000000000" pitchFamily="50" charset="-128"/>
              </a:rPr>
              <a:t>」</a:t>
            </a:r>
            <a:r>
              <a:rPr lang="ja-JP" altLang="en-US" sz="1100" dirty="0" smtClean="0">
                <a:latin typeface="BIZ UDPゴシック" panose="020B0400000000000000" pitchFamily="50" charset="-128"/>
                <a:ea typeface="BIZ UDPゴシック" panose="020B0400000000000000" pitchFamily="50" charset="-128"/>
              </a:rPr>
              <a:t>など </a:t>
            </a:r>
            <a:r>
              <a:rPr lang="en-US" altLang="ja-JP" sz="1100" dirty="0" smtClean="0">
                <a:latin typeface="BIZ UDPゴシック" panose="020B0400000000000000" pitchFamily="50" charset="-128"/>
                <a:ea typeface="BIZ UDPゴシック" panose="020B0400000000000000" pitchFamily="50" charset="-128"/>
              </a:rPr>
              <a:t>[</a:t>
            </a:r>
            <a:r>
              <a:rPr lang="en-US" altLang="ja-JP" sz="1100" dirty="0">
                <a:latin typeface="BIZ UDPゴシック" panose="020B0400000000000000" pitchFamily="50" charset="-128"/>
                <a:ea typeface="BIZ UDPゴシック" panose="020B0400000000000000" pitchFamily="50" charset="-128"/>
              </a:rPr>
              <a:t>2022]</a:t>
            </a:r>
            <a:endParaRPr lang="en-US" altLang="zh-CN" sz="1100" dirty="0">
              <a:latin typeface="BIZ UDPゴシック" panose="020B0400000000000000" pitchFamily="50" charset="-128"/>
              <a:ea typeface="BIZ UDPゴシック" panose="020B0400000000000000" pitchFamily="50" charset="-128"/>
            </a:endParaRPr>
          </a:p>
        </p:txBody>
      </p:sp>
      <p:sp>
        <p:nvSpPr>
          <p:cNvPr id="42" name="正方形/長方形 41"/>
          <p:cNvSpPr/>
          <p:nvPr/>
        </p:nvSpPr>
        <p:spPr>
          <a:xfrm>
            <a:off x="6893892" y="42971"/>
            <a:ext cx="2195072" cy="540000"/>
          </a:xfrm>
          <a:prstGeom prst="rect">
            <a:avLst/>
          </a:prstGeom>
          <a:ln>
            <a:solidFill>
              <a:schemeClr val="tx1"/>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r>
              <a:rPr lang="ja-JP" altLang="en-US" sz="800" dirty="0" smtClean="0">
                <a:latin typeface="BIZ UDPゴシック" panose="020B0400000000000000" pitchFamily="50" charset="-128"/>
                <a:ea typeface="BIZ UDPゴシック" panose="020B0400000000000000" pitchFamily="50" charset="-128"/>
              </a:rPr>
              <a:t>（</a:t>
            </a:r>
            <a:r>
              <a:rPr kumimoji="1" lang="ja-JP" altLang="en-US" sz="800" dirty="0" smtClean="0">
                <a:latin typeface="BIZ UDPゴシック" panose="020B0400000000000000" pitchFamily="50" charset="-128"/>
                <a:ea typeface="BIZ UDPゴシック" panose="020B0400000000000000" pitchFamily="50" charset="-128"/>
              </a:rPr>
              <a:t>注</a:t>
            </a:r>
            <a:r>
              <a:rPr lang="ja-JP" altLang="en-US" sz="800" dirty="0">
                <a:latin typeface="BIZ UDPゴシック" panose="020B0400000000000000" pitchFamily="50" charset="-128"/>
                <a:ea typeface="BIZ UDPゴシック" panose="020B0400000000000000" pitchFamily="50" charset="-128"/>
              </a:rPr>
              <a:t>）</a:t>
            </a:r>
            <a:r>
              <a:rPr kumimoji="1" lang="ja-JP" altLang="en-US" sz="800" dirty="0" smtClean="0">
                <a:latin typeface="BIZ UDPゴシック" panose="020B0400000000000000" pitchFamily="50" charset="-128"/>
                <a:ea typeface="BIZ UDPゴシック" panose="020B0400000000000000" pitchFamily="50" charset="-128"/>
              </a:rPr>
              <a:t>以下について、内容に誤りあり</a:t>
            </a:r>
            <a:endParaRPr kumimoji="1" lang="en-US" altLang="ja-JP" sz="800" dirty="0" smtClean="0">
              <a:latin typeface="BIZ UDPゴシック" panose="020B0400000000000000" pitchFamily="50" charset="-128"/>
              <a:ea typeface="BIZ UDPゴシック" panose="020B0400000000000000" pitchFamily="50" charset="-128"/>
            </a:endParaRPr>
          </a:p>
          <a:p>
            <a:r>
              <a:rPr lang="ja-JP" altLang="en-US" sz="800" dirty="0">
                <a:latin typeface="BIZ UDPゴシック" panose="020B0400000000000000" pitchFamily="50" charset="-128"/>
                <a:ea typeface="BIZ UDPゴシック" panose="020B0400000000000000" pitchFamily="50" charset="-128"/>
              </a:rPr>
              <a:t>　</a:t>
            </a:r>
            <a:r>
              <a:rPr lang="ja-JP" altLang="en-US" sz="800" dirty="0" smtClean="0">
                <a:latin typeface="BIZ UDPゴシック" panose="020B0400000000000000" pitchFamily="50" charset="-128"/>
                <a:ea typeface="BIZ UDPゴシック" panose="020B0400000000000000" pitchFamily="50" charset="-128"/>
              </a:rPr>
              <a:t>　</a:t>
            </a:r>
            <a:r>
              <a:rPr lang="ja-JP" altLang="en-US" sz="800" dirty="0">
                <a:latin typeface="BIZ UDPゴシック" panose="020B0400000000000000" pitchFamily="50" charset="-128"/>
                <a:ea typeface="BIZ UDPゴシック" panose="020B0400000000000000" pitchFamily="50" charset="-128"/>
              </a:rPr>
              <a:t>　</a:t>
            </a:r>
            <a:r>
              <a:rPr lang="ja-JP" altLang="en-US" sz="800" dirty="0" smtClean="0">
                <a:latin typeface="BIZ UDPゴシック" panose="020B0400000000000000" pitchFamily="50" charset="-128"/>
                <a:ea typeface="BIZ UDPゴシック" panose="020B0400000000000000" pitchFamily="50" charset="-128"/>
              </a:rPr>
              <a:t>「特区活用」中、「②国家戦略特区」の表記</a:t>
            </a:r>
            <a:endParaRPr lang="en-US" altLang="ja-JP" sz="800" dirty="0" smtClean="0">
              <a:latin typeface="BIZ UDPゴシック" panose="020B0400000000000000" pitchFamily="50" charset="-128"/>
              <a:ea typeface="BIZ UDPゴシック" panose="020B0400000000000000" pitchFamily="50" charset="-128"/>
            </a:endParaRPr>
          </a:p>
          <a:p>
            <a:r>
              <a:rPr lang="ja-JP" altLang="en-US" sz="800" dirty="0" smtClean="0">
                <a:latin typeface="BIZ UDPゴシック" panose="020B0400000000000000" pitchFamily="50" charset="-128"/>
                <a:ea typeface="BIZ UDPゴシック" panose="020B0400000000000000" pitchFamily="50" charset="-128"/>
              </a:rPr>
              <a:t>　　　</a:t>
            </a:r>
            <a:r>
              <a:rPr lang="en-US" altLang="ja-JP" sz="800" dirty="0" smtClean="0">
                <a:latin typeface="BIZ UDPゴシック" panose="020B0400000000000000" pitchFamily="50" charset="-128"/>
                <a:ea typeface="BIZ UDPゴシック" panose="020B0400000000000000" pitchFamily="50" charset="-128"/>
              </a:rPr>
              <a:t>【</a:t>
            </a:r>
            <a:r>
              <a:rPr lang="ja-JP" altLang="en-US" sz="800" dirty="0" smtClean="0">
                <a:latin typeface="BIZ UDPゴシック" panose="020B0400000000000000" pitchFamily="50" charset="-128"/>
                <a:ea typeface="BIZ UDPゴシック" panose="020B0400000000000000" pitchFamily="50" charset="-128"/>
              </a:rPr>
              <a:t>誤</a:t>
            </a:r>
            <a:r>
              <a:rPr lang="en-US" altLang="ja-JP" sz="800" dirty="0" smtClean="0">
                <a:latin typeface="BIZ UDPゴシック" panose="020B0400000000000000" pitchFamily="50" charset="-128"/>
                <a:ea typeface="BIZ UDPゴシック" panose="020B0400000000000000" pitchFamily="50" charset="-128"/>
              </a:rPr>
              <a:t>】</a:t>
            </a:r>
            <a:r>
              <a:rPr lang="ja-JP" altLang="en-US" sz="800" dirty="0">
                <a:solidFill>
                  <a:schemeClr val="tx1"/>
                </a:solidFill>
                <a:latin typeface="BIZ UDPゴシック" panose="020B0400000000000000" pitchFamily="50" charset="-128"/>
                <a:ea typeface="BIZ UDPゴシック" panose="020B0400000000000000" pitchFamily="50" charset="-128"/>
              </a:rPr>
              <a:t>活用</a:t>
            </a:r>
            <a:r>
              <a:rPr lang="ja-JP" altLang="en-US" sz="800" dirty="0" smtClean="0">
                <a:latin typeface="BIZ UDPゴシック" panose="020B0400000000000000" pitchFamily="50" charset="-128"/>
                <a:ea typeface="BIZ UDPゴシック" panose="020B0400000000000000" pitchFamily="50" charset="-128"/>
              </a:rPr>
              <a:t>→</a:t>
            </a:r>
            <a:r>
              <a:rPr lang="en-US" altLang="ja-JP" sz="800" dirty="0" smtClean="0">
                <a:latin typeface="BIZ UDPゴシック" panose="020B0400000000000000" pitchFamily="50" charset="-128"/>
                <a:ea typeface="BIZ UDPゴシック" panose="020B0400000000000000" pitchFamily="50" charset="-128"/>
              </a:rPr>
              <a:t>【</a:t>
            </a:r>
            <a:r>
              <a:rPr lang="ja-JP" altLang="en-US" sz="800" dirty="0" smtClean="0">
                <a:latin typeface="BIZ UDPゴシック" panose="020B0400000000000000" pitchFamily="50" charset="-128"/>
                <a:ea typeface="BIZ UDPゴシック" panose="020B0400000000000000" pitchFamily="50" charset="-128"/>
              </a:rPr>
              <a:t>正</a:t>
            </a:r>
            <a:r>
              <a:rPr lang="en-US" altLang="ja-JP" sz="800" dirty="0" smtClean="0">
                <a:latin typeface="BIZ UDPゴシック" panose="020B0400000000000000" pitchFamily="50" charset="-128"/>
                <a:ea typeface="BIZ UDPゴシック" panose="020B0400000000000000" pitchFamily="50" charset="-128"/>
              </a:rPr>
              <a:t>】</a:t>
            </a:r>
            <a:r>
              <a:rPr lang="ja-JP" altLang="en-US" sz="800" dirty="0" smtClean="0">
                <a:latin typeface="BIZ UDPゴシック" panose="020B0400000000000000" pitchFamily="50" charset="-128"/>
                <a:ea typeface="BIZ UDPゴシック" panose="020B0400000000000000" pitchFamily="50" charset="-128"/>
              </a:rPr>
              <a:t>指定</a:t>
            </a:r>
            <a:endParaRPr lang="ja-JP" altLang="en-US" sz="800" dirty="0">
              <a:solidFill>
                <a:schemeClr val="tx1"/>
              </a:solidFill>
              <a:latin typeface="BIZ UDPゴシック" panose="020B0400000000000000" pitchFamily="50" charset="-128"/>
              <a:ea typeface="BIZ UDPゴシック" panose="020B0400000000000000" pitchFamily="50" charset="-128"/>
            </a:endParaRPr>
          </a:p>
        </p:txBody>
      </p:sp>
      <p:sp>
        <p:nvSpPr>
          <p:cNvPr id="43" name="正方形/長方形 42"/>
          <p:cNvSpPr/>
          <p:nvPr/>
        </p:nvSpPr>
        <p:spPr>
          <a:xfrm>
            <a:off x="2024005" y="5217153"/>
            <a:ext cx="434289" cy="296399"/>
          </a:xfrm>
          <a:prstGeom prst="rect">
            <a:avLst/>
          </a:prstGeom>
          <a:noFill/>
          <a:ln>
            <a:noFill/>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800" dirty="0" smtClean="0">
                <a:latin typeface="BIZ UDPゴシック" panose="020B0400000000000000" pitchFamily="50" charset="-128"/>
                <a:ea typeface="BIZ UDPゴシック" panose="020B0400000000000000" pitchFamily="50" charset="-128"/>
              </a:rPr>
              <a:t>（</a:t>
            </a:r>
            <a:r>
              <a:rPr kumimoji="1" lang="ja-JP" altLang="en-US" sz="800" dirty="0" smtClean="0">
                <a:latin typeface="BIZ UDPゴシック" panose="020B0400000000000000" pitchFamily="50" charset="-128"/>
                <a:ea typeface="BIZ UDPゴシック" panose="020B0400000000000000" pitchFamily="50" charset="-128"/>
              </a:rPr>
              <a:t>注</a:t>
            </a:r>
            <a:r>
              <a:rPr lang="ja-JP" altLang="en-US" sz="800" dirty="0" smtClean="0">
                <a:latin typeface="BIZ UDPゴシック" panose="020B0400000000000000" pitchFamily="50" charset="-128"/>
                <a:ea typeface="BIZ UDPゴシック" panose="020B0400000000000000" pitchFamily="50" charset="-128"/>
              </a:rPr>
              <a:t>）</a:t>
            </a:r>
            <a:endParaRPr lang="ja-JP" altLang="en-US" sz="800"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6341373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線コネクタ 5"/>
          <p:cNvCxnSpPr/>
          <p:nvPr/>
        </p:nvCxnSpPr>
        <p:spPr>
          <a:xfrm>
            <a:off x="196398" y="529384"/>
            <a:ext cx="882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テキスト ボックス 12">
            <a:extLst>
              <a:ext uri="{FF2B5EF4-FFF2-40B4-BE49-F238E27FC236}">
                <a16:creationId xmlns:a16="http://schemas.microsoft.com/office/drawing/2014/main" id="{45A7E333-0551-4A17-AB70-BD945E4B8A88}"/>
              </a:ext>
            </a:extLst>
          </p:cNvPr>
          <p:cNvSpPr txBox="1"/>
          <p:nvPr/>
        </p:nvSpPr>
        <p:spPr>
          <a:xfrm>
            <a:off x="85154" y="547374"/>
            <a:ext cx="833176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■全国に先駆ける、大阪発の様々な改革に取組。</a:t>
            </a:r>
            <a:endParaRPr kumimoji="1" lang="en-US" altLang="ja-JP" sz="16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graphicFrame>
        <p:nvGraphicFramePr>
          <p:cNvPr id="9" name="表 8">
            <a:extLst>
              <a:ext uri="{FF2B5EF4-FFF2-40B4-BE49-F238E27FC236}">
                <a16:creationId xmlns:a16="http://schemas.microsoft.com/office/drawing/2014/main" id="{03502413-454E-442D-82CC-AC4E495089A2}"/>
              </a:ext>
            </a:extLst>
          </p:cNvPr>
          <p:cNvGraphicFramePr>
            <a:graphicFrameLocks noGrp="1"/>
          </p:cNvGraphicFramePr>
          <p:nvPr>
            <p:extLst>
              <p:ext uri="{D42A27DB-BD31-4B8C-83A1-F6EECF244321}">
                <p14:modId xmlns:p14="http://schemas.microsoft.com/office/powerpoint/2010/main" val="669109134"/>
              </p:ext>
            </p:extLst>
          </p:nvPr>
        </p:nvGraphicFramePr>
        <p:xfrm>
          <a:off x="0" y="876701"/>
          <a:ext cx="9132244" cy="5498989"/>
        </p:xfrm>
        <a:graphic>
          <a:graphicData uri="http://schemas.openxmlformats.org/drawingml/2006/table">
            <a:tbl>
              <a:tblPr firstRow="1">
                <a:tableStyleId>{5940675A-B579-460E-94D1-54222C63F5DA}</a:tableStyleId>
              </a:tblPr>
              <a:tblGrid>
                <a:gridCol w="1448972">
                  <a:extLst>
                    <a:ext uri="{9D8B030D-6E8A-4147-A177-3AD203B41FA5}">
                      <a16:colId xmlns:a16="http://schemas.microsoft.com/office/drawing/2014/main" val="20000"/>
                    </a:ext>
                  </a:extLst>
                </a:gridCol>
                <a:gridCol w="798928">
                  <a:extLst>
                    <a:ext uri="{9D8B030D-6E8A-4147-A177-3AD203B41FA5}">
                      <a16:colId xmlns:a16="http://schemas.microsoft.com/office/drawing/2014/main" val="20001"/>
                    </a:ext>
                  </a:extLst>
                </a:gridCol>
                <a:gridCol w="771525">
                  <a:extLst>
                    <a:ext uri="{9D8B030D-6E8A-4147-A177-3AD203B41FA5}">
                      <a16:colId xmlns:a16="http://schemas.microsoft.com/office/drawing/2014/main" val="20003"/>
                    </a:ext>
                  </a:extLst>
                </a:gridCol>
                <a:gridCol w="6112819">
                  <a:extLst>
                    <a:ext uri="{9D8B030D-6E8A-4147-A177-3AD203B41FA5}">
                      <a16:colId xmlns:a16="http://schemas.microsoft.com/office/drawing/2014/main" val="20002"/>
                    </a:ext>
                  </a:extLst>
                </a:gridCol>
              </a:tblGrid>
              <a:tr h="290946">
                <a:tc rowSpan="2">
                  <a:txBody>
                    <a:bodyPr/>
                    <a:lstStyle/>
                    <a:p>
                      <a:pPr algn="ctr"/>
                      <a:r>
                        <a:rPr kumimoji="1" lang="ja-JP" altLang="en-US" sz="1000"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内容</a:t>
                      </a:r>
                    </a:p>
                  </a:txBody>
                  <a:tcPr anchor="ctr">
                    <a:solidFill>
                      <a:schemeClr val="accent6">
                        <a:lumMod val="40000"/>
                        <a:lumOff val="60000"/>
                      </a:schemeClr>
                    </a:solidFill>
                  </a:tcPr>
                </a:tc>
                <a:tc gridSpan="2">
                  <a:txBody>
                    <a:bodyPr/>
                    <a:lstStyle/>
                    <a:p>
                      <a:pPr algn="ctr"/>
                      <a:r>
                        <a:rPr kumimoji="1" lang="ja-JP" altLang="en-US" sz="1000" b="1"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特徴</a:t>
                      </a:r>
                    </a:p>
                  </a:txBody>
                  <a:tcPr anchor="ctr">
                    <a:solidFill>
                      <a:schemeClr val="accent6">
                        <a:lumMod val="40000"/>
                        <a:lumOff val="60000"/>
                      </a:schemeClr>
                    </a:solidFill>
                  </a:tcPr>
                </a:tc>
                <a:tc hMerge="1">
                  <a:txBody>
                    <a:bodyPr/>
                    <a:lstStyle/>
                    <a:p>
                      <a:pPr algn="ctr"/>
                      <a:endParaRPr kumimoji="1" lang="ja-JP" altLang="en-US" sz="1400" b="1" dirty="0">
                        <a:latin typeface="Meiryo UI" panose="020B0604030504040204" pitchFamily="50" charset="-128"/>
                        <a:ea typeface="Meiryo UI" panose="020B0604030504040204" pitchFamily="50" charset="-128"/>
                        <a:cs typeface="メイリオ" panose="020B0604030504040204" pitchFamily="50" charset="-128"/>
                      </a:endParaRPr>
                    </a:p>
                  </a:txBody>
                  <a:tcPr anchor="ctr">
                    <a:solidFill>
                      <a:schemeClr val="accent6">
                        <a:lumMod val="40000"/>
                        <a:lumOff val="60000"/>
                      </a:schemeClr>
                    </a:solidFill>
                  </a:tcPr>
                </a:tc>
                <a:tc rowSpan="2">
                  <a:txBody>
                    <a:bodyPr/>
                    <a:lstStyle/>
                    <a:p>
                      <a:pPr algn="ctr"/>
                      <a:r>
                        <a:rPr kumimoji="1" lang="ja-JP" altLang="en-US" sz="1000"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概要</a:t>
                      </a:r>
                    </a:p>
                  </a:txBody>
                  <a:tcPr anchor="ctr">
                    <a:solidFill>
                      <a:schemeClr val="accent6">
                        <a:lumMod val="40000"/>
                        <a:lumOff val="60000"/>
                      </a:schemeClr>
                    </a:solidFill>
                  </a:tcPr>
                </a:tc>
                <a:extLst>
                  <a:ext uri="{0D108BD9-81ED-4DB2-BD59-A6C34878D82A}">
                    <a16:rowId xmlns:a16="http://schemas.microsoft.com/office/drawing/2014/main" val="10000"/>
                  </a:ext>
                </a:extLst>
              </a:tr>
              <a:tr h="274783">
                <a:tc vMerge="1">
                  <a:txBody>
                    <a:bodyPr/>
                    <a:lstStyle/>
                    <a:p>
                      <a:pPr algn="ctr"/>
                      <a:endParaRPr kumimoji="1" lang="ja-JP" altLang="en-US" sz="1400" dirty="0">
                        <a:latin typeface="Meiryo UI" panose="020B0604030504040204" pitchFamily="50" charset="-128"/>
                        <a:ea typeface="Meiryo UI" panose="020B0604030504040204" pitchFamily="50" charset="-128"/>
                        <a:cs typeface="メイリオ" panose="020B0604030504040204" pitchFamily="50" charset="-128"/>
                      </a:endParaRPr>
                    </a:p>
                  </a:txBody>
                  <a:tcPr anchor="ctr">
                    <a:solidFill>
                      <a:schemeClr val="accent6">
                        <a:lumMod val="40000"/>
                        <a:lumOff val="60000"/>
                      </a:schemeClr>
                    </a:solidFill>
                  </a:tcPr>
                </a:tc>
                <a:tc>
                  <a:txBody>
                    <a:bodyPr/>
                    <a:lstStyle/>
                    <a:p>
                      <a:pPr algn="ctr"/>
                      <a:r>
                        <a:rPr kumimoji="1" lang="ja-JP" altLang="en-US" sz="1000" b="1" dirty="0" smtClean="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全国初</a:t>
                      </a:r>
                      <a:endParaRPr kumimoji="1" lang="ja-JP" altLang="en-US" sz="1000" b="1"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endParaRPr>
                    </a:p>
                  </a:txBody>
                  <a:tcPr anchor="ctr">
                    <a:solidFill>
                      <a:schemeClr val="accent6">
                        <a:lumMod val="40000"/>
                        <a:lumOff val="60000"/>
                      </a:schemeClr>
                    </a:solidFill>
                  </a:tcPr>
                </a:tc>
                <a:tc>
                  <a:txBody>
                    <a:bodyPr/>
                    <a:lstStyle/>
                    <a:p>
                      <a:pPr algn="ctr"/>
                      <a:r>
                        <a:rPr kumimoji="1" lang="ja-JP" altLang="en-US" sz="1000" b="1" dirty="0" smtClean="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先行事例</a:t>
                      </a:r>
                      <a:endParaRPr kumimoji="1" lang="ja-JP" altLang="en-US" sz="1000" b="1"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endParaRPr>
                    </a:p>
                  </a:txBody>
                  <a:tcPr anchor="ctr">
                    <a:solidFill>
                      <a:schemeClr val="accent6">
                        <a:lumMod val="40000"/>
                        <a:lumOff val="60000"/>
                      </a:schemeClr>
                    </a:solidFill>
                  </a:tcPr>
                </a:tc>
                <a:tc vMerge="1">
                  <a:txBody>
                    <a:bodyPr/>
                    <a:lstStyle/>
                    <a:p>
                      <a:pPr algn="ctr"/>
                      <a:endParaRPr kumimoji="1" lang="ja-JP" altLang="en-US" sz="1400" dirty="0">
                        <a:latin typeface="Meiryo UI" panose="020B0604030504040204" pitchFamily="50" charset="-128"/>
                        <a:ea typeface="Meiryo UI" panose="020B0604030504040204" pitchFamily="50" charset="-128"/>
                        <a:cs typeface="メイリオ" panose="020B0604030504040204" pitchFamily="50" charset="-128"/>
                      </a:endParaRPr>
                    </a:p>
                  </a:txBody>
                  <a:tcPr anchor="ctr">
                    <a:solidFill>
                      <a:schemeClr val="accent6">
                        <a:lumMod val="40000"/>
                        <a:lumOff val="60000"/>
                      </a:schemeClr>
                    </a:solidFill>
                  </a:tcPr>
                </a:tc>
                <a:extLst>
                  <a:ext uri="{0D108BD9-81ED-4DB2-BD59-A6C34878D82A}">
                    <a16:rowId xmlns:a16="http://schemas.microsoft.com/office/drawing/2014/main" val="10008"/>
                  </a:ext>
                </a:extLst>
              </a:tr>
              <a:tr h="910245">
                <a:tc>
                  <a:txBody>
                    <a:bodyPr/>
                    <a:lstStyle/>
                    <a:p>
                      <a:pPr algn="l"/>
                      <a:r>
                        <a:rPr kumimoji="1" lang="ja-JP" altLang="en-US" sz="1000" b="0" dirty="0" smtClean="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大都市制度改革</a:t>
                      </a:r>
                      <a:endParaRPr kumimoji="1" lang="en-US" altLang="ja-JP" sz="1000" b="0"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endParaRPr>
                    </a:p>
                  </a:txBody>
                  <a:tcPr anchor="ctr"/>
                </a:tc>
                <a:tc>
                  <a:txBody>
                    <a:bodyPr/>
                    <a:lstStyle/>
                    <a:p>
                      <a:pPr algn="ctr"/>
                      <a:r>
                        <a:rPr kumimoji="1" lang="ja-JP" altLang="en-US" sz="1000" b="1" dirty="0" smtClean="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〇</a:t>
                      </a:r>
                      <a:endParaRPr kumimoji="1" lang="ja-JP" altLang="en-US" sz="1000" b="1"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endParaRPr>
                    </a:p>
                  </a:txBody>
                  <a:tcPr anchor="ctr"/>
                </a:tc>
                <a:tc>
                  <a:txBody>
                    <a:bodyPr/>
                    <a:lstStyle/>
                    <a:p>
                      <a:pPr algn="ctr"/>
                      <a:endParaRPr kumimoji="1" lang="ja-JP" altLang="en-US" sz="1000" b="1"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endParaRPr>
                    </a:p>
                  </a:txBody>
                  <a:tcPr anchor="ctr"/>
                </a:tc>
                <a:tc>
                  <a:txBody>
                    <a:bodyPr/>
                    <a:lstStyle/>
                    <a:p>
                      <a:pPr marL="171450" indent="-171450">
                        <a:buFont typeface="Arial" panose="020B0604020202020204" pitchFamily="34" charset="0"/>
                        <a:buChar char="•"/>
                      </a:pPr>
                      <a:r>
                        <a:rPr kumimoji="1" lang="ja-JP" altLang="en-US" sz="1000" dirty="0" smtClean="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大都市制度のあり方を議論するため、</a:t>
                      </a:r>
                      <a:r>
                        <a:rPr kumimoji="1" lang="en-US" altLang="ja-JP" sz="1000" dirty="0" smtClean="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2012</a:t>
                      </a:r>
                      <a:r>
                        <a:rPr kumimoji="1" lang="ja-JP" altLang="en-US" sz="1000" dirty="0" smtClean="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年</a:t>
                      </a:r>
                      <a:r>
                        <a:rPr kumimoji="1" lang="en-US" altLang="ja-JP" sz="1000" dirty="0" smtClean="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4</a:t>
                      </a:r>
                      <a:r>
                        <a:rPr kumimoji="1" lang="ja-JP" altLang="en-US" sz="1000" dirty="0" smtClean="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月、府市共同で条例に基づく協議会を設置。同年</a:t>
                      </a:r>
                      <a:r>
                        <a:rPr kumimoji="1" lang="en-US" altLang="ja-JP" sz="1000" dirty="0" smtClean="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8</a:t>
                      </a:r>
                      <a:r>
                        <a:rPr kumimoji="1" lang="ja-JP" altLang="en-US" sz="1000" dirty="0" smtClean="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月「大都市地域における特別区の設置に関する法律」が成立し、</a:t>
                      </a:r>
                      <a:r>
                        <a:rPr kumimoji="1" lang="en-US" altLang="ja-JP" sz="1000" dirty="0" smtClean="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2013</a:t>
                      </a:r>
                      <a:r>
                        <a:rPr kumimoji="1" lang="ja-JP" altLang="en-US" sz="1000" dirty="0" smtClean="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年</a:t>
                      </a:r>
                      <a:r>
                        <a:rPr kumimoji="1" lang="en-US" altLang="ja-JP" sz="1000" dirty="0" smtClean="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2</a:t>
                      </a:r>
                      <a:r>
                        <a:rPr kumimoji="1" lang="ja-JP" altLang="en-US" sz="1000" dirty="0" smtClean="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月、全国で初めて、法に基づく「大阪府・大阪市特別区設置協議会」を設置。</a:t>
                      </a:r>
                      <a:endParaRPr kumimoji="1" lang="en-US" altLang="ja-JP" sz="1000" dirty="0" smtClean="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endParaRPr>
                    </a:p>
                    <a:p>
                      <a:pPr marL="171450" indent="-171450">
                        <a:buFont typeface="Arial" panose="020B0604020202020204" pitchFamily="34" charset="0"/>
                        <a:buChar char="•"/>
                      </a:pPr>
                      <a:r>
                        <a:rPr kumimoji="1" lang="ja-JP" altLang="en-US" sz="1000" dirty="0" smtClean="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「特別区制度」については、特別区に関する二度の住民投票が行われ、その結果否決。「総合区制度」については、</a:t>
                      </a:r>
                      <a:r>
                        <a:rPr kumimoji="1" lang="en-US" altLang="ja-JP" sz="1000" dirty="0" smtClean="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2017</a:t>
                      </a:r>
                      <a:r>
                        <a:rPr kumimoji="1" lang="ja-JP" altLang="en-US" sz="1000" dirty="0" smtClean="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年に制度案が作成されている。</a:t>
                      </a:r>
                    </a:p>
                  </a:txBody>
                  <a:tcPr/>
                </a:tc>
                <a:extLst>
                  <a:ext uri="{0D108BD9-81ED-4DB2-BD59-A6C34878D82A}">
                    <a16:rowId xmlns:a16="http://schemas.microsoft.com/office/drawing/2014/main" val="10001"/>
                  </a:ext>
                </a:extLst>
              </a:tr>
              <a:tr h="437805">
                <a:tc>
                  <a:txBody>
                    <a:bodyPr/>
                    <a:lstStyle/>
                    <a:p>
                      <a:pPr algn="l"/>
                      <a:r>
                        <a:rPr kumimoji="1" lang="ja-JP" altLang="en-US" sz="1000" b="0"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役所の機関等（内部組織）の共同設置</a:t>
                      </a:r>
                      <a:endParaRPr kumimoji="1" lang="en-US" altLang="ja-JP" sz="1000" b="0"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endParaRPr>
                    </a:p>
                  </a:txBody>
                  <a:tcPr anchor="ctr"/>
                </a:tc>
                <a:tc>
                  <a:txBody>
                    <a:bodyPr/>
                    <a:lstStyle/>
                    <a:p>
                      <a:pPr algn="ctr"/>
                      <a:r>
                        <a:rPr kumimoji="1" lang="ja-JP" altLang="en-US" sz="1000" b="1" dirty="0" smtClean="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〇</a:t>
                      </a:r>
                      <a:endParaRPr kumimoji="1" lang="ja-JP" altLang="en-US" sz="1000" b="1"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endParaRPr>
                    </a:p>
                  </a:txBody>
                  <a:tcPr anchor="ctr"/>
                </a:tc>
                <a:tc>
                  <a:txBody>
                    <a:bodyPr/>
                    <a:lstStyle/>
                    <a:p>
                      <a:pPr algn="ctr"/>
                      <a:endParaRPr kumimoji="1" lang="ja-JP" altLang="en-US" sz="1000" b="1"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endParaRPr>
                    </a:p>
                  </a:txBody>
                  <a:tcPr anchor="ctr"/>
                </a:tc>
                <a:tc>
                  <a:txBody>
                    <a:bodyPr/>
                    <a:lstStyle/>
                    <a:p>
                      <a:pPr marL="171450" indent="-171450">
                        <a:buFont typeface="Arial" panose="020B0604020202020204" pitchFamily="34" charset="0"/>
                        <a:buChar char="•"/>
                      </a:pPr>
                      <a:r>
                        <a:rPr lang="ja-JP" altLang="en-US" sz="1000" dirty="0" smtClean="0">
                          <a:solidFill>
                            <a:schemeClr val="tx1"/>
                          </a:solidFill>
                          <a:latin typeface="BIZ UDPゴシック" panose="020B0400000000000000" pitchFamily="50" charset="-128"/>
                          <a:ea typeface="BIZ UDPゴシック" panose="020B0400000000000000" pitchFamily="50" charset="-128"/>
                          <a:cs typeface="Meiryo UI" panose="020B0604030504040204" pitchFamily="50" charset="-128"/>
                        </a:rPr>
                        <a:t>権限移譲の推進をきっかけに、市町村間の広域連携による受入体制の整備が進み、</a:t>
                      </a:r>
                      <a:r>
                        <a:rPr lang="ja-JP" altLang="en-US" sz="1000" b="0" u="none" dirty="0" smtClean="0">
                          <a:solidFill>
                            <a:schemeClr val="tx1"/>
                          </a:solidFill>
                          <a:latin typeface="BIZ UDPゴシック" panose="020B0400000000000000" pitchFamily="50" charset="-128"/>
                          <a:ea typeface="BIZ UDPゴシック" panose="020B0400000000000000" pitchFamily="50" charset="-128"/>
                          <a:cs typeface="Meiryo UI" panose="020B0604030504040204" pitchFamily="50" charset="-128"/>
                        </a:rPr>
                        <a:t>全国初</a:t>
                      </a:r>
                      <a:r>
                        <a:rPr lang="ja-JP" altLang="en-US" sz="1000" dirty="0" smtClean="0">
                          <a:solidFill>
                            <a:schemeClr val="tx1"/>
                          </a:solidFill>
                          <a:latin typeface="BIZ UDPゴシック" panose="020B0400000000000000" pitchFamily="50" charset="-128"/>
                          <a:ea typeface="BIZ UDPゴシック" panose="020B0400000000000000" pitchFamily="50" charset="-128"/>
                          <a:cs typeface="Meiryo UI" panose="020B0604030504040204" pitchFamily="50" charset="-128"/>
                        </a:rPr>
                        <a:t>の機関等</a:t>
                      </a:r>
                      <a:r>
                        <a:rPr lang="en-US" altLang="ja-JP" sz="1000" dirty="0" smtClean="0">
                          <a:solidFill>
                            <a:schemeClr val="tx1"/>
                          </a:solidFill>
                          <a:latin typeface="BIZ UDPゴシック" panose="020B0400000000000000" pitchFamily="50" charset="-128"/>
                          <a:ea typeface="BIZ UDPゴシック" panose="020B0400000000000000" pitchFamily="50" charset="-128"/>
                          <a:cs typeface="Meiryo UI" panose="020B0604030504040204" pitchFamily="50" charset="-128"/>
                        </a:rPr>
                        <a:t>(</a:t>
                      </a:r>
                      <a:r>
                        <a:rPr lang="ja-JP" altLang="en-US" sz="1000" dirty="0" smtClean="0">
                          <a:solidFill>
                            <a:schemeClr val="tx1"/>
                          </a:solidFill>
                          <a:latin typeface="BIZ UDPゴシック" panose="020B0400000000000000" pitchFamily="50" charset="-128"/>
                          <a:ea typeface="BIZ UDPゴシック" panose="020B0400000000000000" pitchFamily="50" charset="-128"/>
                          <a:cs typeface="Meiryo UI" panose="020B0604030504040204" pitchFamily="50" charset="-128"/>
                        </a:rPr>
                        <a:t>内部組織）の共同設置（府内４地域）や、教職員人事協議会（豊能地域）の設置が実現。</a:t>
                      </a:r>
                      <a:endParaRPr lang="en-US" altLang="ja-JP" sz="1000" dirty="0" smtClean="0">
                        <a:solidFill>
                          <a:schemeClr val="tx1"/>
                        </a:solidFill>
                        <a:latin typeface="BIZ UDPゴシック" panose="020B0400000000000000" pitchFamily="50" charset="-128"/>
                        <a:ea typeface="BIZ UDPゴシック" panose="020B0400000000000000" pitchFamily="50" charset="-128"/>
                        <a:cs typeface="Meiryo UI" panose="020B0604030504040204" pitchFamily="50" charset="-128"/>
                      </a:endParaRPr>
                    </a:p>
                  </a:txBody>
                  <a:tcPr/>
                </a:tc>
                <a:extLst>
                  <a:ext uri="{0D108BD9-81ED-4DB2-BD59-A6C34878D82A}">
                    <a16:rowId xmlns:a16="http://schemas.microsoft.com/office/drawing/2014/main" val="10002"/>
                  </a:ext>
                </a:extLst>
              </a:tr>
              <a:tr h="581025">
                <a:tc>
                  <a:txBody>
                    <a:bodyPr/>
                    <a:lstStyle/>
                    <a:p>
                      <a:pPr algn="l"/>
                      <a:r>
                        <a:rPr kumimoji="1" lang="ja-JP" altLang="en-US" sz="1000" b="0"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教育制度改革</a:t>
                      </a:r>
                      <a:endParaRPr kumimoji="1" lang="en-US" altLang="ja-JP" sz="1000" b="0"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endParaRPr>
                    </a:p>
                  </a:txBody>
                  <a:tcPr anchor="ctr"/>
                </a:tc>
                <a:tc>
                  <a:txBody>
                    <a:bodyPr/>
                    <a:lstStyle/>
                    <a:p>
                      <a:pPr algn="ctr"/>
                      <a:endParaRPr kumimoji="1" lang="ja-JP" altLang="en-US" sz="1000" b="1"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endParaRPr>
                    </a:p>
                  </a:txBody>
                  <a:tcPr anchor="ctr"/>
                </a:tc>
                <a:tc>
                  <a:txBody>
                    <a:bodyPr/>
                    <a:lstStyle/>
                    <a:p>
                      <a:pPr algn="ctr"/>
                      <a:r>
                        <a:rPr kumimoji="1" lang="ja-JP" altLang="en-US" sz="1000" b="1" dirty="0" smtClean="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〇</a:t>
                      </a:r>
                      <a:endParaRPr kumimoji="1" lang="ja-JP" altLang="en-US" sz="1000" b="1"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endParaRPr>
                    </a:p>
                  </a:txBody>
                  <a:tcPr anchor="ctr"/>
                </a:tc>
                <a:tc>
                  <a:txBody>
                    <a:bodyPr/>
                    <a:lstStyle/>
                    <a:p>
                      <a:pPr marL="171450" indent="-171450">
                        <a:buFont typeface="Arial" panose="020B0604020202020204" pitchFamily="34" charset="0"/>
                        <a:buChar char="•"/>
                      </a:pPr>
                      <a:r>
                        <a:rPr kumimoji="1" lang="ja-JP" altLang="en-US" sz="1000"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教育に関する権限、財源、責任が国・府・市町村で不一致であること、住民の声を教育行政に反映させる必要があるとの課題認識から、知事、市長が全国に先駆けて教育委員会と共同作業で「教育振興基本計画」を</a:t>
                      </a:r>
                      <a:r>
                        <a:rPr kumimoji="1" lang="ja-JP" altLang="en-US" sz="1000" dirty="0" smtClean="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策定。</a:t>
                      </a:r>
                      <a:endParaRPr kumimoji="1" lang="en-US" altLang="ja-JP" sz="1000"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endParaRPr>
                    </a:p>
                  </a:txBody>
                  <a:tcPr/>
                </a:tc>
                <a:extLst>
                  <a:ext uri="{0D108BD9-81ED-4DB2-BD59-A6C34878D82A}">
                    <a16:rowId xmlns:a16="http://schemas.microsoft.com/office/drawing/2014/main" val="10003"/>
                  </a:ext>
                </a:extLst>
              </a:tr>
              <a:tr h="548640">
                <a:tc>
                  <a:txBody>
                    <a:bodyPr/>
                    <a:lstStyle/>
                    <a:p>
                      <a:pPr algn="l"/>
                      <a:r>
                        <a:rPr kumimoji="1" lang="ja-JP" altLang="en-US" sz="1000" b="0" dirty="0" smtClean="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危険ドラッグ</a:t>
                      </a:r>
                      <a:r>
                        <a:rPr kumimoji="1" lang="ja-JP" altLang="en-US" sz="1000" b="0"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対策</a:t>
                      </a:r>
                      <a:endParaRPr kumimoji="1" lang="en-US" altLang="ja-JP" sz="1000" b="0"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endParaRPr>
                    </a:p>
                  </a:txBody>
                  <a:tcPr anchor="ctr"/>
                </a:tc>
                <a:tc>
                  <a:txBody>
                    <a:bodyPr/>
                    <a:lstStyle/>
                    <a:p>
                      <a:pPr algn="ctr"/>
                      <a:endParaRPr kumimoji="1" lang="ja-JP" altLang="en-US" sz="1000" b="1"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endParaRPr>
                    </a:p>
                  </a:txBody>
                  <a:tcPr anchor="ctr"/>
                </a:tc>
                <a:tc>
                  <a:txBody>
                    <a:bodyPr/>
                    <a:lstStyle/>
                    <a:p>
                      <a:pPr algn="ctr"/>
                      <a:r>
                        <a:rPr kumimoji="1" lang="ja-JP" altLang="en-US" sz="1000" b="1" dirty="0" smtClean="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〇</a:t>
                      </a:r>
                      <a:endParaRPr kumimoji="1" lang="ja-JP" altLang="en-US" sz="1000" b="1"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endParaRPr>
                    </a:p>
                  </a:txBody>
                  <a:tcPr anchor="ctr"/>
                </a:tc>
                <a:tc>
                  <a:txBody>
                    <a:bodyPr/>
                    <a:lstStyle/>
                    <a:p>
                      <a:pPr marL="171450" indent="-171450">
                        <a:buFont typeface="Arial" panose="020B0604020202020204" pitchFamily="34" charset="0"/>
                        <a:buChar char="•"/>
                      </a:pPr>
                      <a:r>
                        <a:rPr kumimoji="1" lang="en-US" altLang="ja-JP" sz="1000" dirty="0" smtClean="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2012</a:t>
                      </a:r>
                      <a:r>
                        <a:rPr kumimoji="1" lang="ja-JP" altLang="en-US" sz="1000" dirty="0" smtClean="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年「</a:t>
                      </a:r>
                      <a:r>
                        <a:rPr kumimoji="1" lang="ja-JP" altLang="en-US" sz="1000"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大阪府薬物の濫用の防止に関する条例」を全面</a:t>
                      </a:r>
                      <a:r>
                        <a:rPr kumimoji="1" lang="ja-JP" altLang="en-US" sz="1000" dirty="0" smtClean="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施行。</a:t>
                      </a:r>
                      <a:r>
                        <a:rPr kumimoji="1" lang="en-US" altLang="ja-JP" sz="1000" dirty="0" smtClean="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a:t>
                      </a:r>
                      <a:r>
                        <a:rPr kumimoji="1" lang="ja-JP" altLang="en-US" sz="1000" dirty="0" smtClean="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東京都</a:t>
                      </a:r>
                      <a:r>
                        <a:rPr kumimoji="1" lang="ja-JP" altLang="en-US" sz="1000"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に続き２番目の全面</a:t>
                      </a:r>
                      <a:r>
                        <a:rPr kumimoji="1" lang="ja-JP" altLang="en-US" sz="1000" dirty="0" smtClean="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施行</a:t>
                      </a:r>
                      <a:r>
                        <a:rPr kumimoji="1" lang="en-US" altLang="ja-JP" sz="1000" dirty="0" smtClean="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a:t>
                      </a:r>
                      <a:endParaRPr kumimoji="1" lang="ja-JP" altLang="en-US" sz="1000"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endParaRPr>
                    </a:p>
                    <a:p>
                      <a:r>
                        <a:rPr kumimoji="1" lang="ja-JP" altLang="en-US" sz="1000"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　</a:t>
                      </a:r>
                      <a:r>
                        <a:rPr kumimoji="1" lang="en-US" altLang="ja-JP" sz="1000"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a:t>
                      </a:r>
                      <a:r>
                        <a:rPr kumimoji="1" lang="ja-JP" altLang="en-US" sz="1000"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知事指定薬物の使用者に罰則を</a:t>
                      </a:r>
                      <a:r>
                        <a:rPr kumimoji="1" lang="ja-JP" altLang="en-US" sz="1000" dirty="0" smtClean="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導入。（</a:t>
                      </a:r>
                      <a:r>
                        <a:rPr kumimoji="1" lang="ja-JP" altLang="en-US" sz="1000"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全国で唯一</a:t>
                      </a:r>
                      <a:r>
                        <a:rPr kumimoji="1" lang="ja-JP" altLang="en-US" sz="1000" dirty="0" smtClean="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a:t>
                      </a:r>
                      <a:endParaRPr kumimoji="1" lang="en-US" altLang="ja-JP" sz="1000" dirty="0" smtClean="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endParaRPr>
                    </a:p>
                    <a:p>
                      <a:r>
                        <a:rPr kumimoji="1" lang="ja-JP" altLang="en-US" sz="1000" dirty="0" smtClean="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　</a:t>
                      </a:r>
                      <a:r>
                        <a:rPr kumimoji="1" lang="en-US" altLang="ja-JP" sz="1000" dirty="0" smtClean="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a:t>
                      </a:r>
                      <a:r>
                        <a:rPr kumimoji="1" lang="ja-JP" altLang="en-US" sz="1000" dirty="0" smtClean="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知事</a:t>
                      </a:r>
                      <a:r>
                        <a:rPr kumimoji="1" lang="ja-JP" altLang="en-US" sz="1000"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指定薬物</a:t>
                      </a:r>
                      <a:r>
                        <a:rPr kumimoji="1" lang="ja-JP" altLang="en-US" sz="1000" dirty="0" smtClean="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指定。（</a:t>
                      </a:r>
                      <a:r>
                        <a:rPr kumimoji="1" lang="ja-JP" altLang="en-US" sz="1000"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国より迅速</a:t>
                      </a:r>
                      <a:r>
                        <a:rPr kumimoji="1" lang="ja-JP" altLang="en-US" sz="1000" dirty="0" smtClean="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a:t>
                      </a:r>
                      <a:endParaRPr kumimoji="1" lang="en-US" altLang="ja-JP" sz="1000" dirty="0" smtClean="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endParaRPr>
                    </a:p>
                    <a:p>
                      <a:r>
                        <a:rPr kumimoji="1" lang="ja-JP" altLang="en-US" sz="1000" dirty="0" smtClean="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　</a:t>
                      </a:r>
                      <a:r>
                        <a:rPr kumimoji="1" lang="en-US" altLang="ja-JP" sz="1000" dirty="0" smtClean="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a:t>
                      </a:r>
                      <a:r>
                        <a:rPr kumimoji="1" lang="ja-JP" altLang="en-US" sz="1000" dirty="0" smtClean="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警察</a:t>
                      </a:r>
                      <a:r>
                        <a:rPr kumimoji="1" lang="ja-JP" altLang="en-US" sz="1000"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職員に立ち入り権限</a:t>
                      </a:r>
                      <a:r>
                        <a:rPr kumimoji="1" lang="ja-JP" altLang="en-US" sz="1000" dirty="0" smtClean="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付与。（</a:t>
                      </a:r>
                      <a:r>
                        <a:rPr kumimoji="1" lang="ja-JP" altLang="en-US" sz="1000"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全国で唯一）</a:t>
                      </a:r>
                    </a:p>
                  </a:txBody>
                  <a:tcPr/>
                </a:tc>
                <a:extLst>
                  <a:ext uri="{0D108BD9-81ED-4DB2-BD59-A6C34878D82A}">
                    <a16:rowId xmlns:a16="http://schemas.microsoft.com/office/drawing/2014/main" val="10004"/>
                  </a:ext>
                </a:extLst>
              </a:tr>
              <a:tr h="603540">
                <a:tc>
                  <a:txBody>
                    <a:bodyPr/>
                    <a:lstStyle/>
                    <a:p>
                      <a:pPr algn="l"/>
                      <a:r>
                        <a:rPr kumimoji="1" lang="ja-JP" altLang="en-US" sz="1000" b="0"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特区地域への「地方税ゼロ」の実現</a:t>
                      </a:r>
                      <a:endParaRPr kumimoji="1" lang="en-US" altLang="ja-JP" sz="1000" b="0"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endParaRPr>
                    </a:p>
                  </a:txBody>
                  <a:tcPr anchor="ctr"/>
                </a:tc>
                <a:tc>
                  <a:txBody>
                    <a:bodyPr/>
                    <a:lstStyle/>
                    <a:p>
                      <a:pPr algn="ctr"/>
                      <a:r>
                        <a:rPr kumimoji="1" lang="ja-JP" altLang="en-US" sz="1000" b="1" dirty="0" smtClean="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〇</a:t>
                      </a:r>
                      <a:endParaRPr kumimoji="1" lang="ja-JP" altLang="en-US" sz="1000" b="1"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endParaRPr>
                    </a:p>
                  </a:txBody>
                  <a:tcPr anchor="ctr"/>
                </a:tc>
                <a:tc>
                  <a:txBody>
                    <a:bodyPr/>
                    <a:lstStyle/>
                    <a:p>
                      <a:pPr algn="ctr"/>
                      <a:endParaRPr kumimoji="1" lang="ja-JP" altLang="en-US" sz="1000" b="1"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endParaRPr>
                    </a:p>
                  </a:txBody>
                  <a:tcPr anchor="ctr"/>
                </a:tc>
                <a:tc>
                  <a:txBody>
                    <a:bodyPr/>
                    <a:lstStyle/>
                    <a:p>
                      <a:pPr marL="171450" indent="-171450">
                        <a:buFont typeface="Arial" panose="020B0604020202020204" pitchFamily="34" charset="0"/>
                        <a:buChar char="•"/>
                      </a:pPr>
                      <a:r>
                        <a:rPr kumimoji="1" lang="ja-JP" altLang="en-US" sz="1000"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特区の実効力を高めるため、地域独自施策として、国際戦略総合特区の指定地域で、固定資産税等の地方税減免を実施。府と、大阪市はじめ府内特区指定市町村が連動して税の減免措置を決め、全国初の</a:t>
                      </a:r>
                      <a:r>
                        <a:rPr kumimoji="1" lang="en-US" altLang="ja-JP" sz="1000"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a:t>
                      </a:r>
                      <a:r>
                        <a:rPr kumimoji="1" lang="ja-JP" altLang="en-US" sz="1000"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地方税ゼロ</a:t>
                      </a:r>
                      <a:r>
                        <a:rPr kumimoji="1" lang="en-US" altLang="ja-JP" sz="1000"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a:t>
                      </a:r>
                      <a:r>
                        <a:rPr kumimoji="1" lang="ja-JP" altLang="en-US" sz="1000"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を実現。　</a:t>
                      </a:r>
                      <a:r>
                        <a:rPr kumimoji="1" lang="en-US" altLang="ja-JP" sz="1000"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a:t>
                      </a:r>
                      <a:r>
                        <a:rPr kumimoji="1" lang="ja-JP" altLang="en-US" sz="1000"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国家戦略特区でも実現</a:t>
                      </a:r>
                      <a:r>
                        <a:rPr kumimoji="1" lang="ja-JP" altLang="en-US" sz="1000" dirty="0" smtClean="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予定。</a:t>
                      </a:r>
                      <a:endParaRPr kumimoji="1" lang="ja-JP" altLang="en-US" sz="1000"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endParaRPr>
                    </a:p>
                  </a:txBody>
                  <a:tcPr/>
                </a:tc>
                <a:extLst>
                  <a:ext uri="{0D108BD9-81ED-4DB2-BD59-A6C34878D82A}">
                    <a16:rowId xmlns:a16="http://schemas.microsoft.com/office/drawing/2014/main" val="10005"/>
                  </a:ext>
                </a:extLst>
              </a:tr>
              <a:tr h="590550">
                <a:tc>
                  <a:txBody>
                    <a:bodyPr/>
                    <a:lstStyle/>
                    <a:p>
                      <a:pPr algn="l"/>
                      <a:r>
                        <a:rPr kumimoji="1" lang="ja-JP" altLang="en-US" sz="1000" b="0"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公務員制度改革</a:t>
                      </a:r>
                    </a:p>
                  </a:txBody>
                  <a:tcPr anchor="ctr"/>
                </a:tc>
                <a:tc>
                  <a:txBody>
                    <a:bodyPr/>
                    <a:lstStyle/>
                    <a:p>
                      <a:pPr algn="ctr"/>
                      <a:r>
                        <a:rPr kumimoji="1" lang="ja-JP" altLang="en-US" sz="1000" b="1" dirty="0" smtClean="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〇</a:t>
                      </a:r>
                      <a:endParaRPr kumimoji="1" lang="ja-JP" altLang="en-US" sz="1000" b="1"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endParaRPr>
                    </a:p>
                  </a:txBody>
                  <a:tcPr anchor="ctr"/>
                </a:tc>
                <a:tc>
                  <a:txBody>
                    <a:bodyPr/>
                    <a:lstStyle/>
                    <a:p>
                      <a:pPr algn="ctr"/>
                      <a:endParaRPr kumimoji="1" lang="ja-JP" altLang="en-US" sz="1000" b="1"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endParaRPr>
                    </a:p>
                  </a:txBody>
                  <a:tcPr anchor="ctr"/>
                </a:tc>
                <a:tc>
                  <a:txBody>
                    <a:bodyPr/>
                    <a:lstStyle/>
                    <a:p>
                      <a:pPr marL="171450" indent="-171450">
                        <a:buFont typeface="Arial" panose="020B0604020202020204" pitchFamily="34" charset="0"/>
                        <a:buChar char="•"/>
                      </a:pPr>
                      <a:r>
                        <a:rPr kumimoji="1" lang="ja-JP" altLang="en-US" sz="1000"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職員採用試験制度の</a:t>
                      </a:r>
                      <a:r>
                        <a:rPr kumimoji="1" lang="ja-JP" altLang="en-US" sz="1000" dirty="0" smtClean="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見直し。</a:t>
                      </a:r>
                      <a:endParaRPr kumimoji="1" lang="en-US" altLang="ja-JP" sz="1000"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endParaRPr>
                    </a:p>
                    <a:p>
                      <a:pPr marL="171450" indent="-171450">
                        <a:buFont typeface="Arial" panose="020B0604020202020204" pitchFamily="34" charset="0"/>
                        <a:buChar char="•"/>
                      </a:pPr>
                      <a:r>
                        <a:rPr kumimoji="1" lang="ja-JP" altLang="en-US" sz="1000"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府独自の人事給与制度改革の</a:t>
                      </a:r>
                      <a:r>
                        <a:rPr kumimoji="1" lang="ja-JP" altLang="en-US" sz="1000" dirty="0" smtClean="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実施。</a:t>
                      </a:r>
                      <a:endParaRPr kumimoji="1" lang="en-US" altLang="ja-JP" sz="1000"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endParaRPr>
                    </a:p>
                    <a:p>
                      <a:pPr marL="171450" indent="-171450">
                        <a:buFont typeface="Arial" panose="020B0604020202020204" pitchFamily="34" charset="0"/>
                        <a:buChar char="•"/>
                      </a:pPr>
                      <a:r>
                        <a:rPr kumimoji="1" lang="ja-JP" altLang="en-US" sz="1000"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人事評価における能力</a:t>
                      </a:r>
                      <a:r>
                        <a:rPr kumimoji="1" lang="ja-JP" altLang="en-US" sz="1000" dirty="0" smtClean="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主義。（</a:t>
                      </a:r>
                      <a:r>
                        <a:rPr kumimoji="1" lang="ja-JP" altLang="en-US" sz="1000"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相対評価）</a:t>
                      </a:r>
                      <a:endParaRPr kumimoji="1" lang="en-US" altLang="ja-JP" sz="1000"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endParaRPr>
                    </a:p>
                  </a:txBody>
                  <a:tcPr/>
                </a:tc>
                <a:extLst>
                  <a:ext uri="{0D108BD9-81ED-4DB2-BD59-A6C34878D82A}">
                    <a16:rowId xmlns:a16="http://schemas.microsoft.com/office/drawing/2014/main" val="10006"/>
                  </a:ext>
                </a:extLst>
              </a:tr>
              <a:tr h="408015">
                <a:tc>
                  <a:txBody>
                    <a:bodyPr/>
                    <a:lstStyle/>
                    <a:p>
                      <a:pPr algn="l"/>
                      <a:r>
                        <a:rPr kumimoji="1" lang="ja-JP" altLang="en-US" sz="1000" b="0"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新公会計制度の導入</a:t>
                      </a:r>
                      <a:endParaRPr kumimoji="1" lang="en-US" altLang="ja-JP" sz="1000" b="0"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endParaRPr>
                    </a:p>
                  </a:txBody>
                  <a:tcPr anchor="ctr"/>
                </a:tc>
                <a:tc>
                  <a:txBody>
                    <a:bodyPr/>
                    <a:lstStyle/>
                    <a:p>
                      <a:pPr algn="ctr"/>
                      <a:endParaRPr kumimoji="1" lang="ja-JP" altLang="en-US" sz="1000" b="1"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endParaRPr>
                    </a:p>
                  </a:txBody>
                  <a:tcPr anchor="ctr"/>
                </a:tc>
                <a:tc>
                  <a:txBody>
                    <a:bodyPr/>
                    <a:lstStyle/>
                    <a:p>
                      <a:pPr algn="ctr"/>
                      <a:r>
                        <a:rPr kumimoji="1" lang="ja-JP" altLang="en-US" sz="1000" b="1" dirty="0" smtClean="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〇</a:t>
                      </a:r>
                      <a:endParaRPr kumimoji="1" lang="ja-JP" altLang="en-US" sz="1000" b="1"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endParaRPr>
                    </a:p>
                  </a:txBody>
                  <a:tcPr anchor="ctr"/>
                </a:tc>
                <a:tc>
                  <a:txBody>
                    <a:bodyPr/>
                    <a:lstStyle/>
                    <a:p>
                      <a:pPr marL="171450" indent="-171450">
                        <a:buFont typeface="Arial" panose="020B0604020202020204" pitchFamily="34" charset="0"/>
                        <a:buChar char="•"/>
                      </a:pPr>
                      <a:r>
                        <a:rPr kumimoji="1" lang="ja-JP" altLang="en-US" sz="1000"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全国に先駆けて（東京に次いで）、貸借対照表と行政コスト計算書を作成し、公表。さらに東京都と連携しながら制度を構築、</a:t>
                      </a:r>
                      <a:r>
                        <a:rPr kumimoji="1" lang="en-US" altLang="ja-JP" sz="1000" dirty="0" smtClean="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2011</a:t>
                      </a:r>
                      <a:r>
                        <a:rPr kumimoji="1" lang="ja-JP" altLang="en-US" sz="1000" dirty="0" smtClean="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年度から導入</a:t>
                      </a:r>
                      <a:r>
                        <a:rPr kumimoji="1" lang="ja-JP" altLang="en-US" sz="1000"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a:t>
                      </a:r>
                      <a:endParaRPr kumimoji="1" lang="en-US" altLang="ja-JP" sz="1000"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endParaRPr>
                    </a:p>
                  </a:txBody>
                  <a:tcPr/>
                </a:tc>
                <a:extLst>
                  <a:ext uri="{0D108BD9-81ED-4DB2-BD59-A6C34878D82A}">
                    <a16:rowId xmlns:a16="http://schemas.microsoft.com/office/drawing/2014/main" val="10007"/>
                  </a:ext>
                </a:extLst>
              </a:tr>
              <a:tr h="348615">
                <a:tc>
                  <a:txBody>
                    <a:bodyPr/>
                    <a:lstStyle/>
                    <a:p>
                      <a:pPr algn="l"/>
                      <a:r>
                        <a:rPr kumimoji="1" lang="ja-JP" altLang="en-US" sz="1000" b="0" dirty="0" smtClean="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府市共同提案事業</a:t>
                      </a:r>
                      <a:endParaRPr kumimoji="1" lang="en-US" altLang="ja-JP" sz="1000" b="0"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1" dirty="0" smtClean="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〇</a:t>
                      </a:r>
                    </a:p>
                  </a:txBody>
                  <a:tcPr anchor="ctr"/>
                </a:tc>
                <a:tc>
                  <a:txBody>
                    <a:bodyPr/>
                    <a:lstStyle/>
                    <a:p>
                      <a:pPr algn="ctr"/>
                      <a:endParaRPr kumimoji="1" lang="ja-JP" altLang="en-US" sz="1000" b="1" dirty="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endParaRPr>
                    </a:p>
                  </a:txBody>
                  <a:tcPr anchor="ct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000" dirty="0" smtClean="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大阪府・大阪市のみならず、民間企業・経済団体・大学機関などと連携し、規制改革を伴う先端的サービスの提供を協力に推進するスーパーシティ制度を活用。（府市の共同提案が選定されるのは全国初）</a:t>
                      </a:r>
                      <a:endParaRPr kumimoji="1" lang="en-US" altLang="ja-JP" sz="1000" dirty="0" smtClean="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endParaRPr>
                    </a:p>
                    <a:p>
                      <a:pPr marL="171450" indent="-171450">
                        <a:buFont typeface="Arial" panose="020B0604020202020204" pitchFamily="34" charset="0"/>
                        <a:buChar char="•"/>
                      </a:pPr>
                      <a:r>
                        <a:rPr kumimoji="1" lang="ja-JP" altLang="en-US" sz="1000" dirty="0" smtClean="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大阪・関西万博の開催が決定。府市一体で作成した「</a:t>
                      </a:r>
                      <a:r>
                        <a:rPr kumimoji="1" lang="en-US" altLang="ja-JP" sz="1000" dirty="0" smtClean="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2025</a:t>
                      </a:r>
                      <a:r>
                        <a:rPr kumimoji="1" lang="ja-JP" altLang="en-US" sz="1000" dirty="0" smtClean="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年大阪・関西万博をインパクトとした</a:t>
                      </a:r>
                      <a:r>
                        <a:rPr kumimoji="1" lang="en-US" altLang="ja-JP" sz="1000" dirty="0" smtClean="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『SDGs</a:t>
                      </a:r>
                      <a:r>
                        <a:rPr kumimoji="1" lang="ja-JP" altLang="en-US" sz="1000" dirty="0" smtClean="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先進都市</a:t>
                      </a:r>
                      <a:r>
                        <a:rPr kumimoji="1" lang="en-US" altLang="ja-JP" sz="1000" dirty="0" smtClean="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a:t>
                      </a:r>
                      <a:r>
                        <a:rPr kumimoji="1" lang="ja-JP" altLang="en-US" sz="1000" dirty="0" smtClean="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rPr>
                        <a:t>の実現に向けて」がモデル事業に選定。（府市の共同提案が選定されるのは全国初）</a:t>
                      </a:r>
                      <a:endParaRPr kumimoji="1" lang="en-US" altLang="ja-JP" sz="1000" dirty="0" smtClean="0">
                        <a:solidFill>
                          <a:schemeClr val="tx1"/>
                        </a:solidFill>
                        <a:latin typeface="BIZ UDPゴシック" panose="020B0400000000000000" pitchFamily="50" charset="-128"/>
                        <a:ea typeface="BIZ UDPゴシック" panose="020B0400000000000000" pitchFamily="50" charset="-128"/>
                        <a:cs typeface="メイリオ" panose="020B0604030504040204" pitchFamily="50" charset="-128"/>
                      </a:endParaRPr>
                    </a:p>
                  </a:txBody>
                  <a:tcPr/>
                </a:tc>
                <a:extLst>
                  <a:ext uri="{0D108BD9-81ED-4DB2-BD59-A6C34878D82A}">
                    <a16:rowId xmlns:a16="http://schemas.microsoft.com/office/drawing/2014/main" val="4024423244"/>
                  </a:ext>
                </a:extLst>
              </a:tr>
            </a:tbl>
          </a:graphicData>
        </a:graphic>
      </p:graphicFrame>
      <p:sp>
        <p:nvSpPr>
          <p:cNvPr id="7" name="角丸四角形 6"/>
          <p:cNvSpPr/>
          <p:nvPr/>
        </p:nvSpPr>
        <p:spPr>
          <a:xfrm>
            <a:off x="144000" y="72000"/>
            <a:ext cx="6120000" cy="432000"/>
          </a:xfrm>
          <a:prstGeom prst="roundRect">
            <a:avLst/>
          </a:prstGeom>
          <a:solidFill>
            <a:srgbClr val="33CC33">
              <a:lumMod val="60000"/>
              <a:lumOff val="40000"/>
            </a:srgbClr>
          </a:solidFill>
          <a:ln w="19050" cap="flat" cmpd="sng" algn="ctr">
            <a:solidFill>
              <a:sysClr val="window" lastClr="FFFFFF"/>
            </a:solidFill>
            <a:prstDash val="solid"/>
            <a:miter lim="800000"/>
          </a:ln>
          <a:effectLst>
            <a:innerShdw blurRad="63500" dist="50800" dir="2700000">
              <a:prstClr val="black">
                <a:alpha val="50000"/>
              </a:prstClr>
            </a:innerShdw>
          </a:effectLst>
        </p:spPr>
        <p:txBody>
          <a:bodyPr wrap="none" lIns="108000" tIns="36000" rIns="36000" bIns="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1800" b="1" i="0" u="none" strike="noStrike" kern="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mn-cs"/>
              </a:rPr>
              <a:t>【HOW</a:t>
            </a:r>
            <a:r>
              <a:rPr kumimoji="0" lang="ja-JP" altLang="en-US" sz="1800" b="1" i="0" u="none" strike="noStrike" kern="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mn-cs"/>
              </a:rPr>
              <a:t>３</a:t>
            </a:r>
            <a:r>
              <a:rPr kumimoji="1" lang="ja-JP" altLang="en-US" sz="18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 －① </a:t>
            </a:r>
            <a:r>
              <a:rPr kumimoji="0" lang="en-US" altLang="ja-JP" sz="1800" b="1" i="0" u="none" strike="noStrike" kern="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mn-cs"/>
              </a:rPr>
              <a:t>】</a:t>
            </a:r>
            <a:r>
              <a:rPr kumimoji="0" lang="ja-JP" altLang="en-US" sz="1800" b="1" i="0" u="none" strike="noStrike" kern="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mn-cs"/>
              </a:rPr>
              <a:t>　国との協調連携／全国先駆け</a:t>
            </a:r>
            <a:r>
              <a:rPr kumimoji="0" lang="ja-JP" altLang="en-US" b="1" kern="0" dirty="0" smtClean="0">
                <a:latin typeface="BIZ UDPゴシック" panose="020B0400000000000000" pitchFamily="50" charset="-128"/>
                <a:ea typeface="BIZ UDPゴシック" panose="020B0400000000000000" pitchFamily="50" charset="-128"/>
              </a:rPr>
              <a:t>の</a:t>
            </a:r>
            <a:r>
              <a:rPr kumimoji="0" lang="ja-JP" altLang="en-US" sz="1800" b="1" i="0" u="none" strike="noStrike" kern="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mn-cs"/>
              </a:rPr>
              <a:t>取組</a:t>
            </a:r>
          </a:p>
        </p:txBody>
      </p:sp>
      <p:sp>
        <p:nvSpPr>
          <p:cNvPr id="8" name="スライド番号プレースホルダー 3"/>
          <p:cNvSpPr txBox="1">
            <a:spLocks/>
          </p:cNvSpPr>
          <p:nvPr/>
        </p:nvSpPr>
        <p:spPr>
          <a:xfrm>
            <a:off x="8604000" y="6480000"/>
            <a:ext cx="432000" cy="288000"/>
          </a:xfrm>
          <a:prstGeom prst="rect">
            <a:avLst/>
          </a:prstGeom>
        </p:spPr>
        <p:txBody>
          <a:bodyPr vert="horz" lIns="36000" tIns="36000" rIns="36000" bIns="36000" rtlCol="0" anchor="ctr"/>
          <a:lstStyle>
            <a:defPPr>
              <a:defRPr lang="ja-JP"/>
            </a:defPPr>
            <a:lvl1pPr marL="0" algn="r" defTabSz="914400" rtl="0" eaLnBrk="1" latinLnBrk="0" hangingPunct="1">
              <a:defRPr kumimoji="1" sz="14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138CA411-231B-42B9-AF63-97A64194AA60}" type="slidenum">
              <a:rPr lang="ja-JP" altLang="en-US" smtClean="0"/>
              <a:pPr/>
              <a:t>127</a:t>
            </a:fld>
            <a:endParaRPr lang="ja-JP" altLang="en-US" dirty="0"/>
          </a:p>
        </p:txBody>
      </p:sp>
    </p:spTree>
    <p:extLst>
      <p:ext uri="{BB962C8B-B14F-4D97-AF65-F5344CB8AC3E}">
        <p14:creationId xmlns:p14="http://schemas.microsoft.com/office/powerpoint/2010/main" val="34911316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 name="フローチャート: 処理 108"/>
          <p:cNvSpPr/>
          <p:nvPr/>
        </p:nvSpPr>
        <p:spPr bwMode="gray">
          <a:xfrm>
            <a:off x="178501" y="2481181"/>
            <a:ext cx="8830937" cy="318060"/>
          </a:xfrm>
          <a:prstGeom prst="flowChartProcess">
            <a:avLst/>
          </a:prstGeom>
          <a:solidFill>
            <a:schemeClr val="accent5">
              <a:lumMod val="75000"/>
            </a:schemeClr>
          </a:solidFill>
          <a:ln w="28575">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8" name="フローチャート: 処理 7"/>
          <p:cNvSpPr/>
          <p:nvPr/>
        </p:nvSpPr>
        <p:spPr bwMode="gray">
          <a:xfrm>
            <a:off x="178501" y="2481181"/>
            <a:ext cx="8830937" cy="3903419"/>
          </a:xfrm>
          <a:prstGeom prst="flowChartProcess">
            <a:avLst/>
          </a:prstGeom>
          <a:noFill/>
          <a:ln w="28575">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21" name="片側の 2 つの角を丸めた四角形 20"/>
          <p:cNvSpPr/>
          <p:nvPr/>
        </p:nvSpPr>
        <p:spPr bwMode="gray">
          <a:xfrm>
            <a:off x="297145" y="2866478"/>
            <a:ext cx="3780658" cy="592770"/>
          </a:xfrm>
          <a:prstGeom prst="round2SameRect">
            <a:avLst/>
          </a:prstGeom>
          <a:solidFill>
            <a:srgbClr val="FFCC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5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mn-cs"/>
            </a:endParaRPr>
          </a:p>
        </p:txBody>
      </p:sp>
      <p:sp>
        <p:nvSpPr>
          <p:cNvPr id="29" name="テキスト ボックス 28"/>
          <p:cNvSpPr txBox="1"/>
          <p:nvPr/>
        </p:nvSpPr>
        <p:spPr bwMode="gray">
          <a:xfrm>
            <a:off x="1335780" y="2497892"/>
            <a:ext cx="658268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rPr>
              <a:t>総合区制度・特別区制度</a:t>
            </a:r>
          </a:p>
        </p:txBody>
      </p:sp>
      <p:sp>
        <p:nvSpPr>
          <p:cNvPr id="27" name="片側の 2 つの角を丸めた四角形 26"/>
          <p:cNvSpPr/>
          <p:nvPr/>
        </p:nvSpPr>
        <p:spPr bwMode="gray">
          <a:xfrm>
            <a:off x="4872251" y="2869505"/>
            <a:ext cx="4004765" cy="586717"/>
          </a:xfrm>
          <a:prstGeom prst="round2SameRect">
            <a:avLst/>
          </a:prstGeom>
          <a:solidFill>
            <a:srgbClr val="E6B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350" b="0" i="0" u="none" strike="noStrike" kern="1200" cap="none" spc="0" normalizeH="0" baseline="0" noProof="0" dirty="0">
              <a:ln>
                <a:noFill/>
              </a:ln>
              <a:solidFill>
                <a:prstClr val="white"/>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dirty="0">
              <a:ln>
                <a:noFill/>
              </a:ln>
              <a:solidFill>
                <a:prstClr val="black"/>
              </a:solidFill>
              <a:effectLst/>
              <a:uLnTx/>
              <a:uFillTx/>
              <a:latin typeface="HGS創英角ｺﾞｼｯｸUB" panose="020B0900000000000000" pitchFamily="50" charset="-128"/>
              <a:ea typeface="HGS創英角ｺﾞｼｯｸUB" panose="020B0900000000000000" pitchFamily="50" charset="-128"/>
              <a:cs typeface="+mn-cs"/>
            </a:endParaRPr>
          </a:p>
        </p:txBody>
      </p:sp>
      <p:sp>
        <p:nvSpPr>
          <p:cNvPr id="4" name="テキスト ボックス 3"/>
          <p:cNvSpPr txBox="1"/>
          <p:nvPr/>
        </p:nvSpPr>
        <p:spPr bwMode="gray">
          <a:xfrm>
            <a:off x="302563" y="2874323"/>
            <a:ext cx="3723300" cy="57708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総合区制度</a:t>
            </a:r>
            <a:r>
              <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・大阪市を残し、区長の権限を拡充</a:t>
            </a:r>
            <a:endPar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・府と広域機能を連携</a:t>
            </a:r>
            <a:endPar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40" name="テキスト ボックス 39"/>
          <p:cNvSpPr txBox="1"/>
          <p:nvPr/>
        </p:nvSpPr>
        <p:spPr bwMode="gray">
          <a:xfrm>
            <a:off x="4931200" y="2874323"/>
            <a:ext cx="2819282" cy="57708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特別区制度</a:t>
            </a:r>
            <a:r>
              <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大阪市をなくし、特別区を設置</a:t>
            </a:r>
            <a:endPar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府に広域機能を一元化</a:t>
            </a:r>
            <a:endPar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grpSp>
        <p:nvGrpSpPr>
          <p:cNvPr id="45" name="グループ化 44"/>
          <p:cNvGrpSpPr/>
          <p:nvPr/>
        </p:nvGrpSpPr>
        <p:grpSpPr bwMode="gray">
          <a:xfrm>
            <a:off x="6853565" y="3519190"/>
            <a:ext cx="1972292" cy="2423605"/>
            <a:chOff x="9127091" y="3019624"/>
            <a:chExt cx="2629723" cy="3231473"/>
          </a:xfrm>
        </p:grpSpPr>
        <p:grpSp>
          <p:nvGrpSpPr>
            <p:cNvPr id="44" name="グループ化 43"/>
            <p:cNvGrpSpPr/>
            <p:nvPr/>
          </p:nvGrpSpPr>
          <p:grpSpPr bwMode="gray">
            <a:xfrm>
              <a:off x="9127091" y="3019624"/>
              <a:ext cx="2629723" cy="1764000"/>
              <a:chOff x="9127091" y="3019624"/>
              <a:chExt cx="2629723" cy="1764000"/>
            </a:xfrm>
          </p:grpSpPr>
          <p:grpSp>
            <p:nvGrpSpPr>
              <p:cNvPr id="6" name="グループ化 5"/>
              <p:cNvGrpSpPr/>
              <p:nvPr/>
            </p:nvGrpSpPr>
            <p:grpSpPr bwMode="gray">
              <a:xfrm>
                <a:off x="9127091" y="3019624"/>
                <a:ext cx="756000" cy="1764000"/>
                <a:chOff x="9177891" y="3019624"/>
                <a:chExt cx="756000" cy="1764000"/>
              </a:xfrm>
            </p:grpSpPr>
            <p:sp>
              <p:nvSpPr>
                <p:cNvPr id="85" name="角丸四角形 84"/>
                <p:cNvSpPr/>
                <p:nvPr/>
              </p:nvSpPr>
              <p:spPr bwMode="gray">
                <a:xfrm>
                  <a:off x="9231267" y="3019624"/>
                  <a:ext cx="620938" cy="1764000"/>
                </a:xfrm>
                <a:prstGeom prst="roundRect">
                  <a:avLst>
                    <a:gd name="adj" fmla="val 4636"/>
                  </a:avLst>
                </a:prstGeom>
                <a:solidFill>
                  <a:schemeClr val="accent1">
                    <a:lumMod val="20000"/>
                    <a:lumOff val="8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95" name="正方形/長方形 94"/>
                <p:cNvSpPr/>
                <p:nvPr/>
              </p:nvSpPr>
              <p:spPr bwMode="gray">
                <a:xfrm>
                  <a:off x="9177891" y="3053141"/>
                  <a:ext cx="756000" cy="1952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特別区</a:t>
                  </a:r>
                </a:p>
              </p:txBody>
            </p:sp>
            <p:sp>
              <p:nvSpPr>
                <p:cNvPr id="97" name="テキスト ボックス 96"/>
                <p:cNvSpPr txBox="1"/>
                <p:nvPr/>
              </p:nvSpPr>
              <p:spPr bwMode="gray">
                <a:xfrm>
                  <a:off x="9596038" y="3321975"/>
                  <a:ext cx="216000" cy="677108"/>
                </a:xfrm>
                <a:prstGeom prst="rect">
                  <a:avLst/>
                </a:prstGeom>
                <a:solidFill>
                  <a:srgbClr val="FFC000"/>
                </a:solidFill>
                <a:ln w="12700">
                  <a:noFill/>
                </a:ln>
              </p:spPr>
              <p:style>
                <a:lnRef idx="2">
                  <a:schemeClr val="accent1"/>
                </a:lnRef>
                <a:fillRef idx="1">
                  <a:schemeClr val="lt1"/>
                </a:fillRef>
                <a:effectRef idx="0">
                  <a:schemeClr val="accent1"/>
                </a:effectRef>
                <a:fontRef idx="minor">
                  <a:schemeClr val="dk1"/>
                </a:fontRef>
              </p:style>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rPr>
                    <a:t>区議会</a:t>
                  </a:r>
                </a:p>
              </p:txBody>
            </p:sp>
            <p:sp>
              <p:nvSpPr>
                <p:cNvPr id="98" name="テキスト ボックス 97"/>
                <p:cNvSpPr txBox="1"/>
                <p:nvPr/>
              </p:nvSpPr>
              <p:spPr bwMode="gray">
                <a:xfrm>
                  <a:off x="9315688" y="3414308"/>
                  <a:ext cx="216000" cy="492443"/>
                </a:xfrm>
                <a:prstGeom prst="rect">
                  <a:avLst/>
                </a:prstGeom>
                <a:solidFill>
                  <a:schemeClr val="accent1">
                    <a:lumMod val="75000"/>
                  </a:schemeClr>
                </a:solidFill>
                <a:ln w="12700">
                  <a:noFill/>
                </a:ln>
              </p:spPr>
              <p:style>
                <a:lnRef idx="2">
                  <a:schemeClr val="accent1"/>
                </a:lnRef>
                <a:fillRef idx="1">
                  <a:schemeClr val="lt1"/>
                </a:fillRef>
                <a:effectRef idx="0">
                  <a:schemeClr val="accent1"/>
                </a:effectRef>
                <a:fontRef idx="minor">
                  <a:schemeClr val="dk1"/>
                </a:fontRef>
              </p:style>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rPr>
                    <a:t>区長</a:t>
                  </a:r>
                </a:p>
              </p:txBody>
            </p:sp>
            <p:sp>
              <p:nvSpPr>
                <p:cNvPr id="99" name="テキスト ボックス 98"/>
                <p:cNvSpPr txBox="1"/>
                <p:nvPr/>
              </p:nvSpPr>
              <p:spPr bwMode="gray">
                <a:xfrm>
                  <a:off x="9295556" y="4156212"/>
                  <a:ext cx="512673" cy="488201"/>
                </a:xfrm>
                <a:prstGeom prst="rect">
                  <a:avLst/>
                </a:prstGeom>
                <a:solidFill>
                  <a:schemeClr val="accent5">
                    <a:lumMod val="40000"/>
                    <a:lumOff val="60000"/>
                  </a:schemeClr>
                </a:solidFill>
              </p:spPr>
              <p:txBody>
                <a:bodyPr wrap="square" lIns="27000" tIns="27000" rIns="27000" bIns="2700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675"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住民に身近なサービス</a:t>
                  </a:r>
                  <a:endParaRPr kumimoji="1" lang="en-US" altLang="ja-JP" sz="675"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grpSp>
          <p:grpSp>
            <p:nvGrpSpPr>
              <p:cNvPr id="100" name="グループ化 99"/>
              <p:cNvGrpSpPr/>
              <p:nvPr/>
            </p:nvGrpSpPr>
            <p:grpSpPr bwMode="gray">
              <a:xfrm>
                <a:off x="9858134" y="3019624"/>
                <a:ext cx="756000" cy="1764000"/>
                <a:chOff x="9177891" y="3019624"/>
                <a:chExt cx="756000" cy="1764000"/>
              </a:xfrm>
            </p:grpSpPr>
            <p:sp>
              <p:nvSpPr>
                <p:cNvPr id="101" name="角丸四角形 100"/>
                <p:cNvSpPr/>
                <p:nvPr/>
              </p:nvSpPr>
              <p:spPr bwMode="gray">
                <a:xfrm>
                  <a:off x="9245781" y="3019624"/>
                  <a:ext cx="620938" cy="1764000"/>
                </a:xfrm>
                <a:prstGeom prst="roundRect">
                  <a:avLst>
                    <a:gd name="adj" fmla="val 4636"/>
                  </a:avLst>
                </a:prstGeom>
                <a:solidFill>
                  <a:schemeClr val="accent1">
                    <a:lumMod val="20000"/>
                    <a:lumOff val="8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102" name="正方形/長方形 101"/>
                <p:cNvSpPr/>
                <p:nvPr/>
              </p:nvSpPr>
              <p:spPr bwMode="gray">
                <a:xfrm>
                  <a:off x="9177891" y="3053141"/>
                  <a:ext cx="756000" cy="1952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特別区</a:t>
                  </a:r>
                </a:p>
              </p:txBody>
            </p:sp>
            <p:sp>
              <p:nvSpPr>
                <p:cNvPr id="103" name="テキスト ボックス 102"/>
                <p:cNvSpPr txBox="1"/>
                <p:nvPr/>
              </p:nvSpPr>
              <p:spPr bwMode="gray">
                <a:xfrm>
                  <a:off x="9596038" y="3321975"/>
                  <a:ext cx="216000" cy="677108"/>
                </a:xfrm>
                <a:prstGeom prst="rect">
                  <a:avLst/>
                </a:prstGeom>
                <a:solidFill>
                  <a:srgbClr val="FFC000"/>
                </a:solidFill>
                <a:ln w="12700">
                  <a:noFill/>
                </a:ln>
              </p:spPr>
              <p:style>
                <a:lnRef idx="2">
                  <a:schemeClr val="accent1"/>
                </a:lnRef>
                <a:fillRef idx="1">
                  <a:schemeClr val="lt1"/>
                </a:fillRef>
                <a:effectRef idx="0">
                  <a:schemeClr val="accent1"/>
                </a:effectRef>
                <a:fontRef idx="minor">
                  <a:schemeClr val="dk1"/>
                </a:fontRef>
              </p:style>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rPr>
                    <a:t>区議会</a:t>
                  </a:r>
                </a:p>
              </p:txBody>
            </p:sp>
            <p:sp>
              <p:nvSpPr>
                <p:cNvPr id="104" name="テキスト ボックス 103"/>
                <p:cNvSpPr txBox="1"/>
                <p:nvPr/>
              </p:nvSpPr>
              <p:spPr bwMode="gray">
                <a:xfrm>
                  <a:off x="9315688" y="3414308"/>
                  <a:ext cx="216000" cy="492443"/>
                </a:xfrm>
                <a:prstGeom prst="rect">
                  <a:avLst/>
                </a:prstGeom>
                <a:solidFill>
                  <a:schemeClr val="accent1">
                    <a:lumMod val="75000"/>
                  </a:schemeClr>
                </a:solidFill>
                <a:ln w="12700">
                  <a:noFill/>
                </a:ln>
              </p:spPr>
              <p:style>
                <a:lnRef idx="2">
                  <a:schemeClr val="accent1"/>
                </a:lnRef>
                <a:fillRef idx="1">
                  <a:schemeClr val="lt1"/>
                </a:fillRef>
                <a:effectRef idx="0">
                  <a:schemeClr val="accent1"/>
                </a:effectRef>
                <a:fontRef idx="minor">
                  <a:schemeClr val="dk1"/>
                </a:fontRef>
              </p:style>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rPr>
                    <a:t>区長</a:t>
                  </a:r>
                </a:p>
              </p:txBody>
            </p:sp>
          </p:grpSp>
          <p:grpSp>
            <p:nvGrpSpPr>
              <p:cNvPr id="106" name="グループ化 105"/>
              <p:cNvGrpSpPr/>
              <p:nvPr/>
            </p:nvGrpSpPr>
            <p:grpSpPr bwMode="gray">
              <a:xfrm>
                <a:off x="11000814" y="3019624"/>
                <a:ext cx="756000" cy="1764000"/>
                <a:chOff x="9264975" y="3019624"/>
                <a:chExt cx="756000" cy="1764000"/>
              </a:xfrm>
            </p:grpSpPr>
            <p:sp>
              <p:nvSpPr>
                <p:cNvPr id="107" name="角丸四角形 106"/>
                <p:cNvSpPr/>
                <p:nvPr/>
              </p:nvSpPr>
              <p:spPr bwMode="gray">
                <a:xfrm>
                  <a:off x="9332865" y="3019624"/>
                  <a:ext cx="620938" cy="1764000"/>
                </a:xfrm>
                <a:prstGeom prst="roundRect">
                  <a:avLst>
                    <a:gd name="adj" fmla="val 4636"/>
                  </a:avLst>
                </a:prstGeom>
                <a:solidFill>
                  <a:schemeClr val="accent1">
                    <a:lumMod val="20000"/>
                    <a:lumOff val="8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108" name="正方形/長方形 107"/>
                <p:cNvSpPr/>
                <p:nvPr/>
              </p:nvSpPr>
              <p:spPr bwMode="gray">
                <a:xfrm>
                  <a:off x="9264975" y="3053141"/>
                  <a:ext cx="756000" cy="1952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特別区</a:t>
                  </a:r>
                </a:p>
              </p:txBody>
            </p:sp>
            <p:sp>
              <p:nvSpPr>
                <p:cNvPr id="111" name="テキスト ボックス 110"/>
                <p:cNvSpPr txBox="1"/>
                <p:nvPr/>
              </p:nvSpPr>
              <p:spPr bwMode="gray">
                <a:xfrm>
                  <a:off x="9683122" y="3321975"/>
                  <a:ext cx="216000" cy="677108"/>
                </a:xfrm>
                <a:prstGeom prst="rect">
                  <a:avLst/>
                </a:prstGeom>
                <a:solidFill>
                  <a:srgbClr val="FFC000"/>
                </a:solidFill>
                <a:ln w="12700">
                  <a:noFill/>
                </a:ln>
              </p:spPr>
              <p:style>
                <a:lnRef idx="2">
                  <a:schemeClr val="accent1"/>
                </a:lnRef>
                <a:fillRef idx="1">
                  <a:schemeClr val="lt1"/>
                </a:fillRef>
                <a:effectRef idx="0">
                  <a:schemeClr val="accent1"/>
                </a:effectRef>
                <a:fontRef idx="minor">
                  <a:schemeClr val="dk1"/>
                </a:fontRef>
              </p:style>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rPr>
                    <a:t>区議会</a:t>
                  </a:r>
                </a:p>
              </p:txBody>
            </p:sp>
            <p:sp>
              <p:nvSpPr>
                <p:cNvPr id="112" name="テキスト ボックス 111"/>
                <p:cNvSpPr txBox="1"/>
                <p:nvPr/>
              </p:nvSpPr>
              <p:spPr bwMode="gray">
                <a:xfrm>
                  <a:off x="9402772" y="3414308"/>
                  <a:ext cx="216000" cy="492443"/>
                </a:xfrm>
                <a:prstGeom prst="rect">
                  <a:avLst/>
                </a:prstGeom>
                <a:solidFill>
                  <a:schemeClr val="accent1">
                    <a:lumMod val="75000"/>
                  </a:schemeClr>
                </a:solidFill>
                <a:ln w="12700">
                  <a:noFill/>
                </a:ln>
              </p:spPr>
              <p:style>
                <a:lnRef idx="2">
                  <a:schemeClr val="accent1"/>
                </a:lnRef>
                <a:fillRef idx="1">
                  <a:schemeClr val="lt1"/>
                </a:fillRef>
                <a:effectRef idx="0">
                  <a:schemeClr val="accent1"/>
                </a:effectRef>
                <a:fontRef idx="minor">
                  <a:schemeClr val="dk1"/>
                </a:fontRef>
              </p:style>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rPr>
                    <a:t>区長</a:t>
                  </a:r>
                </a:p>
              </p:txBody>
            </p:sp>
          </p:grpSp>
          <p:sp>
            <p:nvSpPr>
              <p:cNvPr id="7" name="テキスト ボックス 6"/>
              <p:cNvSpPr txBox="1"/>
              <p:nvPr/>
            </p:nvSpPr>
            <p:spPr bwMode="gray">
              <a:xfrm>
                <a:off x="10554994" y="3852775"/>
                <a:ext cx="537559" cy="34881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p>
            </p:txBody>
          </p:sp>
        </p:grpSp>
        <p:grpSp>
          <p:nvGrpSpPr>
            <p:cNvPr id="94" name="グループ化 93"/>
            <p:cNvGrpSpPr/>
            <p:nvPr/>
          </p:nvGrpSpPr>
          <p:grpSpPr bwMode="gray">
            <a:xfrm>
              <a:off x="9185148" y="4780943"/>
              <a:ext cx="2520000" cy="1470154"/>
              <a:chOff x="3358794" y="4780943"/>
              <a:chExt cx="2520000" cy="1470154"/>
            </a:xfrm>
          </p:grpSpPr>
          <p:sp>
            <p:nvSpPr>
              <p:cNvPr id="114" name="角丸四角形 113"/>
              <p:cNvSpPr/>
              <p:nvPr/>
            </p:nvSpPr>
            <p:spPr bwMode="gray">
              <a:xfrm>
                <a:off x="3358794" y="4851878"/>
                <a:ext cx="2520000" cy="1306864"/>
              </a:xfrm>
              <a:prstGeom prst="roundRect">
                <a:avLst>
                  <a:gd name="adj" fmla="val 4636"/>
                </a:avLst>
              </a:prstGeom>
              <a:solidFill>
                <a:schemeClr val="accent2">
                  <a:lumMod val="40000"/>
                  <a:lumOff val="60000"/>
                </a:schemeClr>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115" name="正方形/長方形 114"/>
              <p:cNvSpPr/>
              <p:nvPr/>
            </p:nvSpPr>
            <p:spPr bwMode="gray">
              <a:xfrm rot="16200000">
                <a:off x="5003285" y="5418389"/>
                <a:ext cx="1470154" cy="1952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大阪府</a:t>
                </a:r>
              </a:p>
            </p:txBody>
          </p:sp>
          <p:sp>
            <p:nvSpPr>
              <p:cNvPr id="116" name="テキスト ボックス 115"/>
              <p:cNvSpPr txBox="1"/>
              <p:nvPr/>
            </p:nvSpPr>
            <p:spPr bwMode="gray">
              <a:xfrm>
                <a:off x="4629226" y="5789429"/>
                <a:ext cx="775313" cy="328295"/>
              </a:xfrm>
              <a:prstGeom prst="rect">
                <a:avLst/>
              </a:prstGeom>
              <a:solidFill>
                <a:srgbClr val="FFC000"/>
              </a:solidFill>
              <a:ln w="12700">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rPr>
                  <a:t>府議会</a:t>
                </a:r>
              </a:p>
            </p:txBody>
          </p:sp>
          <p:sp>
            <p:nvSpPr>
              <p:cNvPr id="117" name="テキスト ボックス 116"/>
              <p:cNvSpPr txBox="1"/>
              <p:nvPr/>
            </p:nvSpPr>
            <p:spPr bwMode="gray">
              <a:xfrm>
                <a:off x="3701177" y="5789429"/>
                <a:ext cx="775313" cy="338555"/>
              </a:xfrm>
              <a:prstGeom prst="rect">
                <a:avLst/>
              </a:prstGeom>
              <a:solidFill>
                <a:schemeClr val="accent1">
                  <a:lumMod val="75000"/>
                </a:schemeClr>
              </a:solidFill>
              <a:ln w="12700">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rPr>
                  <a:t>知事</a:t>
                </a:r>
              </a:p>
            </p:txBody>
          </p:sp>
          <p:sp>
            <p:nvSpPr>
              <p:cNvPr id="118" name="テキスト ボックス 117"/>
              <p:cNvSpPr txBox="1"/>
              <p:nvPr/>
            </p:nvSpPr>
            <p:spPr bwMode="gray">
              <a:xfrm>
                <a:off x="3493417" y="5191870"/>
                <a:ext cx="2112839" cy="536575"/>
              </a:xfrm>
              <a:prstGeom prst="rect">
                <a:avLst/>
              </a:prstGeom>
              <a:solidFill>
                <a:schemeClr val="accent5">
                  <a:lumMod val="40000"/>
                  <a:lumOff val="60000"/>
                </a:schemeClr>
              </a:solidFill>
            </p:spPr>
            <p:txBody>
              <a:bodyPr wrap="square" lIns="0" tIns="2700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88"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市が行う広域的な事業</a:t>
                </a:r>
                <a:endParaRPr kumimoji="1" lang="ja-JP" altLang="en-US" sz="788"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25"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endParaRPr kumimoji="1" lang="en-US" altLang="ja-JP" sz="825"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25"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府が行う広域的な事業</a:t>
                </a:r>
                <a:endParaRPr kumimoji="1" lang="ja-JP" altLang="en-US" sz="825"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grpSp>
      </p:grpSp>
      <p:grpSp>
        <p:nvGrpSpPr>
          <p:cNvPr id="10" name="グループ化 9"/>
          <p:cNvGrpSpPr/>
          <p:nvPr/>
        </p:nvGrpSpPr>
        <p:grpSpPr>
          <a:xfrm>
            <a:off x="297145" y="3525067"/>
            <a:ext cx="1934563" cy="2389943"/>
            <a:chOff x="3323279" y="3086299"/>
            <a:chExt cx="2479458" cy="3186590"/>
          </a:xfrm>
        </p:grpSpPr>
        <p:grpSp>
          <p:nvGrpSpPr>
            <p:cNvPr id="39" name="グループ化 38"/>
            <p:cNvGrpSpPr/>
            <p:nvPr/>
          </p:nvGrpSpPr>
          <p:grpSpPr>
            <a:xfrm>
              <a:off x="3330223" y="3086299"/>
              <a:ext cx="2472514" cy="1933375"/>
              <a:chOff x="3330223" y="3019624"/>
              <a:chExt cx="2472514" cy="1933375"/>
            </a:xfrm>
          </p:grpSpPr>
          <p:sp>
            <p:nvSpPr>
              <p:cNvPr id="62" name="角丸四角形 61"/>
              <p:cNvSpPr/>
              <p:nvPr/>
            </p:nvSpPr>
            <p:spPr bwMode="gray">
              <a:xfrm>
                <a:off x="3330223" y="3019624"/>
                <a:ext cx="2472514" cy="1933375"/>
              </a:xfrm>
              <a:prstGeom prst="roundRect">
                <a:avLst>
                  <a:gd name="adj" fmla="val 4636"/>
                </a:avLst>
              </a:prstGeom>
              <a:solidFill>
                <a:schemeClr val="accent1">
                  <a:lumMod val="20000"/>
                  <a:lumOff val="80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64" name="正方形/長方形 63"/>
              <p:cNvSpPr/>
              <p:nvPr/>
            </p:nvSpPr>
            <p:spPr>
              <a:xfrm rot="16200000">
                <a:off x="2725928" y="3838177"/>
                <a:ext cx="1529423" cy="1876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大阪市</a:t>
                </a:r>
              </a:p>
            </p:txBody>
          </p:sp>
          <p:sp>
            <p:nvSpPr>
              <p:cNvPr id="65" name="正方形/長方形 64"/>
              <p:cNvSpPr/>
              <p:nvPr/>
            </p:nvSpPr>
            <p:spPr bwMode="gray">
              <a:xfrm>
                <a:off x="4328916" y="3841084"/>
                <a:ext cx="1008702" cy="30887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5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p>
            </p:txBody>
          </p:sp>
          <p:grpSp>
            <p:nvGrpSpPr>
              <p:cNvPr id="13" name="グループ化 12"/>
              <p:cNvGrpSpPr/>
              <p:nvPr/>
            </p:nvGrpSpPr>
            <p:grpSpPr bwMode="gray">
              <a:xfrm>
                <a:off x="3668577" y="3470006"/>
                <a:ext cx="1806778" cy="799233"/>
                <a:chOff x="392348" y="8625552"/>
                <a:chExt cx="2196678" cy="971695"/>
              </a:xfrm>
            </p:grpSpPr>
            <p:cxnSp>
              <p:nvCxnSpPr>
                <p:cNvPr id="60" name="直線コネクタ 59"/>
                <p:cNvCxnSpPr/>
                <p:nvPr/>
              </p:nvCxnSpPr>
              <p:spPr bwMode="gray">
                <a:xfrm flipV="1">
                  <a:off x="498008" y="8852732"/>
                  <a:ext cx="0" cy="278961"/>
                </a:xfrm>
                <a:prstGeom prst="line">
                  <a:avLst/>
                </a:prstGeom>
                <a:ln w="127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6" name="直線コネクタ 65"/>
                <p:cNvCxnSpPr/>
                <p:nvPr/>
              </p:nvCxnSpPr>
              <p:spPr bwMode="gray">
                <a:xfrm flipV="1">
                  <a:off x="857225" y="8852732"/>
                  <a:ext cx="0" cy="278961"/>
                </a:xfrm>
                <a:prstGeom prst="line">
                  <a:avLst/>
                </a:prstGeom>
                <a:ln w="127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68" name="正方形/長方形 67"/>
                <p:cNvSpPr/>
                <p:nvPr/>
              </p:nvSpPr>
              <p:spPr bwMode="gray">
                <a:xfrm>
                  <a:off x="392348" y="8942602"/>
                  <a:ext cx="218700" cy="654614"/>
                </a:xfrm>
                <a:prstGeom prst="rect">
                  <a:avLst/>
                </a:prstGeom>
                <a:ln w="12700"/>
              </p:spPr>
              <p:style>
                <a:lnRef idx="2">
                  <a:schemeClr val="accent1"/>
                </a:lnRef>
                <a:fillRef idx="1">
                  <a:schemeClr val="lt1"/>
                </a:fillRef>
                <a:effectRef idx="0">
                  <a:schemeClr val="accent1"/>
                </a:effectRef>
                <a:fontRef idx="minor">
                  <a:schemeClr val="dk1"/>
                </a:fontRef>
              </p:style>
              <p:txBody>
                <a:bodyPr vert="eaVert"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5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総合区長</a:t>
                  </a:r>
                </a:p>
              </p:txBody>
            </p:sp>
            <p:cxnSp>
              <p:nvCxnSpPr>
                <p:cNvPr id="71" name="直線コネクタ 70"/>
                <p:cNvCxnSpPr/>
                <p:nvPr/>
              </p:nvCxnSpPr>
              <p:spPr bwMode="gray">
                <a:xfrm flipV="1">
                  <a:off x="1216442" y="8852732"/>
                  <a:ext cx="0" cy="278961"/>
                </a:xfrm>
                <a:prstGeom prst="line">
                  <a:avLst/>
                </a:prstGeom>
                <a:ln w="127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2" name="正方形/長方形 71"/>
                <p:cNvSpPr/>
                <p:nvPr/>
              </p:nvSpPr>
              <p:spPr bwMode="gray">
                <a:xfrm>
                  <a:off x="1108126" y="8942597"/>
                  <a:ext cx="218700" cy="654613"/>
                </a:xfrm>
                <a:prstGeom prst="rect">
                  <a:avLst/>
                </a:prstGeom>
                <a:ln w="12700"/>
              </p:spPr>
              <p:style>
                <a:lnRef idx="2">
                  <a:schemeClr val="accent1"/>
                </a:lnRef>
                <a:fillRef idx="1">
                  <a:schemeClr val="lt1"/>
                </a:fillRef>
                <a:effectRef idx="0">
                  <a:schemeClr val="accent1"/>
                </a:effectRef>
                <a:fontRef idx="minor">
                  <a:schemeClr val="dk1"/>
                </a:fontRef>
              </p:style>
              <p:txBody>
                <a:bodyPr vert="eaVert"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5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総合区長</a:t>
                  </a:r>
                </a:p>
              </p:txBody>
            </p:sp>
            <p:cxnSp>
              <p:nvCxnSpPr>
                <p:cNvPr id="73" name="直線コネクタ 72"/>
                <p:cNvCxnSpPr/>
                <p:nvPr/>
              </p:nvCxnSpPr>
              <p:spPr bwMode="gray">
                <a:xfrm flipV="1">
                  <a:off x="2479399" y="8853450"/>
                  <a:ext cx="0" cy="278961"/>
                </a:xfrm>
                <a:prstGeom prst="line">
                  <a:avLst/>
                </a:prstGeom>
                <a:ln w="127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4" name="正方形/長方形 73"/>
                <p:cNvSpPr/>
                <p:nvPr/>
              </p:nvSpPr>
              <p:spPr bwMode="gray">
                <a:xfrm>
                  <a:off x="2370326" y="8942634"/>
                  <a:ext cx="218700" cy="654613"/>
                </a:xfrm>
                <a:prstGeom prst="rect">
                  <a:avLst/>
                </a:prstGeom>
                <a:ln w="12700"/>
              </p:spPr>
              <p:style>
                <a:lnRef idx="2">
                  <a:schemeClr val="accent1"/>
                </a:lnRef>
                <a:fillRef idx="1">
                  <a:schemeClr val="lt1"/>
                </a:fillRef>
                <a:effectRef idx="0">
                  <a:schemeClr val="accent1"/>
                </a:effectRef>
                <a:fontRef idx="minor">
                  <a:schemeClr val="dk1"/>
                </a:fontRef>
              </p:style>
              <p:txBody>
                <a:bodyPr vert="eaVert"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5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総合区長</a:t>
                  </a:r>
                </a:p>
              </p:txBody>
            </p:sp>
            <p:cxnSp>
              <p:nvCxnSpPr>
                <p:cNvPr id="77" name="直線コネクタ 76"/>
                <p:cNvCxnSpPr/>
                <p:nvPr/>
              </p:nvCxnSpPr>
              <p:spPr bwMode="gray">
                <a:xfrm>
                  <a:off x="501698" y="8854967"/>
                  <a:ext cx="1977701" cy="2923"/>
                </a:xfrm>
                <a:prstGeom prst="line">
                  <a:avLst/>
                </a:prstGeom>
                <a:ln w="127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4" name="直線コネクタ 53"/>
                <p:cNvCxnSpPr/>
                <p:nvPr/>
              </p:nvCxnSpPr>
              <p:spPr bwMode="gray">
                <a:xfrm flipV="1">
                  <a:off x="1081175" y="8625552"/>
                  <a:ext cx="0" cy="223226"/>
                </a:xfrm>
                <a:prstGeom prst="line">
                  <a:avLst/>
                </a:prstGeom>
                <a:ln w="12700">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96" name="テキスト ボックス 95"/>
              <p:cNvSpPr txBox="1"/>
              <p:nvPr/>
            </p:nvSpPr>
            <p:spPr>
              <a:xfrm>
                <a:off x="4876362" y="3062165"/>
                <a:ext cx="553998" cy="553997"/>
              </a:xfrm>
              <a:prstGeom prst="rect">
                <a:avLst/>
              </a:prstGeom>
              <a:solidFill>
                <a:srgbClr val="FFC000"/>
              </a:solidFill>
              <a:ln w="12700">
                <a:noFill/>
              </a:ln>
            </p:spPr>
            <p:style>
              <a:lnRef idx="2">
                <a:schemeClr val="accent1"/>
              </a:lnRef>
              <a:fillRef idx="1">
                <a:schemeClr val="lt1"/>
              </a:fillRef>
              <a:effectRef idx="0">
                <a:schemeClr val="accent1"/>
              </a:effectRef>
              <a:fontRef idx="minor">
                <a:schemeClr val="dk1"/>
              </a:fontRef>
            </p:style>
            <p:txBody>
              <a:bodyPr vert="horz"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rPr>
                  <a:t>市会</a:t>
                </a:r>
              </a:p>
            </p:txBody>
          </p:sp>
          <p:sp>
            <p:nvSpPr>
              <p:cNvPr id="63" name="テキスト ボックス 62"/>
              <p:cNvSpPr txBox="1"/>
              <p:nvPr/>
            </p:nvSpPr>
            <p:spPr>
              <a:xfrm>
                <a:off x="3953277" y="3060035"/>
                <a:ext cx="553998" cy="553997"/>
              </a:xfrm>
              <a:prstGeom prst="rect">
                <a:avLst/>
              </a:prstGeom>
              <a:solidFill>
                <a:schemeClr val="accent1">
                  <a:lumMod val="75000"/>
                </a:schemeClr>
              </a:solidFill>
              <a:ln w="12700">
                <a:noFill/>
              </a:ln>
            </p:spPr>
            <p:style>
              <a:lnRef idx="2">
                <a:schemeClr val="accent1"/>
              </a:lnRef>
              <a:fillRef idx="1">
                <a:schemeClr val="lt1"/>
              </a:fillRef>
              <a:effectRef idx="0">
                <a:schemeClr val="accent1"/>
              </a:effectRef>
              <a:fontRef idx="minor">
                <a:schemeClr val="dk1"/>
              </a:fontRef>
            </p:style>
            <p:txBody>
              <a:bodyPr vert="horz"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rPr>
                  <a:t>市長</a:t>
                </a:r>
              </a:p>
            </p:txBody>
          </p:sp>
          <p:sp>
            <p:nvSpPr>
              <p:cNvPr id="2" name="テキスト ボックス 1"/>
              <p:cNvSpPr txBox="1"/>
              <p:nvPr/>
            </p:nvSpPr>
            <p:spPr>
              <a:xfrm>
                <a:off x="3650250" y="4315638"/>
                <a:ext cx="2033012" cy="292388"/>
              </a:xfrm>
              <a:prstGeom prst="rect">
                <a:avLst/>
              </a:prstGeom>
              <a:solidFill>
                <a:schemeClr val="accent5">
                  <a:lumMod val="40000"/>
                  <a:lumOff val="60000"/>
                </a:schemeClr>
              </a:solidFill>
            </p:spPr>
            <p:txBody>
              <a:bodyPr vert="horz"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25"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住民に身近なサービス</a:t>
                </a:r>
                <a:endParaRPr kumimoji="1" lang="ja-JP" altLang="en-US" sz="825"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57" name="テキスト ボックス 56"/>
              <p:cNvSpPr txBox="1"/>
              <p:nvPr/>
            </p:nvSpPr>
            <p:spPr>
              <a:xfrm>
                <a:off x="3663370" y="4617457"/>
                <a:ext cx="2019893" cy="257369"/>
              </a:xfrm>
              <a:prstGeom prst="rect">
                <a:avLst/>
              </a:prstGeom>
              <a:solidFill>
                <a:schemeClr val="accent5">
                  <a:lumMod val="40000"/>
                  <a:lumOff val="60000"/>
                </a:schemeClr>
              </a:solidFill>
            </p:spPr>
            <p:txBody>
              <a:bodyPr vert="horz" wrap="square" lIns="0" tIns="27000" rIns="0" bIns="27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市が行う広域的な事業</a:t>
                </a:r>
                <a:endParaRPr kumimoji="1"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grpSp>
        <p:grpSp>
          <p:nvGrpSpPr>
            <p:cNvPr id="9" name="グループ化 8"/>
            <p:cNvGrpSpPr/>
            <p:nvPr/>
          </p:nvGrpSpPr>
          <p:grpSpPr bwMode="gray">
            <a:xfrm>
              <a:off x="3323279" y="5264016"/>
              <a:ext cx="2479458" cy="1008873"/>
              <a:chOff x="3323279" y="5197341"/>
              <a:chExt cx="2479458" cy="1008873"/>
            </a:xfrm>
          </p:grpSpPr>
          <p:sp>
            <p:nvSpPr>
              <p:cNvPr id="93" name="角丸四角形 92"/>
              <p:cNvSpPr/>
              <p:nvPr/>
            </p:nvSpPr>
            <p:spPr bwMode="gray">
              <a:xfrm>
                <a:off x="3323279" y="5197341"/>
                <a:ext cx="2479458" cy="1008873"/>
              </a:xfrm>
              <a:prstGeom prst="roundRect">
                <a:avLst>
                  <a:gd name="adj" fmla="val 4636"/>
                </a:avLst>
              </a:prstGeom>
              <a:solidFill>
                <a:schemeClr val="accent2">
                  <a:lumMod val="40000"/>
                  <a:lumOff val="60000"/>
                </a:schemeClr>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67" name="正方形/長方形 66"/>
              <p:cNvSpPr/>
              <p:nvPr/>
            </p:nvSpPr>
            <p:spPr bwMode="gray">
              <a:xfrm rot="16200000">
                <a:off x="3060885" y="5590235"/>
                <a:ext cx="883732" cy="2663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大阪府</a:t>
                </a:r>
              </a:p>
            </p:txBody>
          </p:sp>
          <p:sp>
            <p:nvSpPr>
              <p:cNvPr id="69" name="テキスト ボックス 68"/>
              <p:cNvSpPr txBox="1"/>
              <p:nvPr/>
            </p:nvSpPr>
            <p:spPr bwMode="gray">
              <a:xfrm>
                <a:off x="4765706" y="5804973"/>
                <a:ext cx="775313" cy="338555"/>
              </a:xfrm>
              <a:prstGeom prst="rect">
                <a:avLst/>
              </a:prstGeom>
              <a:solidFill>
                <a:srgbClr val="FFC000"/>
              </a:solidFill>
              <a:ln w="12700">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rPr>
                  <a:t>府議会</a:t>
                </a:r>
              </a:p>
            </p:txBody>
          </p:sp>
          <p:sp>
            <p:nvSpPr>
              <p:cNvPr id="78" name="テキスト ボックス 77"/>
              <p:cNvSpPr txBox="1"/>
              <p:nvPr/>
            </p:nvSpPr>
            <p:spPr bwMode="gray">
              <a:xfrm>
                <a:off x="3837657" y="5791325"/>
                <a:ext cx="775313" cy="338555"/>
              </a:xfrm>
              <a:prstGeom prst="rect">
                <a:avLst/>
              </a:prstGeom>
              <a:solidFill>
                <a:schemeClr val="accent1">
                  <a:lumMod val="75000"/>
                </a:schemeClr>
              </a:solidFill>
              <a:ln w="12700">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rPr>
                  <a:t>知事</a:t>
                </a:r>
              </a:p>
            </p:txBody>
          </p:sp>
        </p:grpSp>
        <p:grpSp>
          <p:nvGrpSpPr>
            <p:cNvPr id="41" name="グループ化 40"/>
            <p:cNvGrpSpPr/>
            <p:nvPr/>
          </p:nvGrpSpPr>
          <p:grpSpPr>
            <a:xfrm>
              <a:off x="3584144" y="4646537"/>
              <a:ext cx="2130013" cy="1129015"/>
              <a:chOff x="3584144" y="4579862"/>
              <a:chExt cx="2130013" cy="1129015"/>
            </a:xfrm>
          </p:grpSpPr>
          <p:sp>
            <p:nvSpPr>
              <p:cNvPr id="3" name="上下矢印 2"/>
              <p:cNvSpPr/>
              <p:nvPr/>
            </p:nvSpPr>
            <p:spPr>
              <a:xfrm>
                <a:off x="3963599" y="4854863"/>
                <a:ext cx="1423580" cy="508564"/>
              </a:xfrm>
              <a:prstGeom prst="upDownArrow">
                <a:avLst>
                  <a:gd name="adj1" fmla="val 78217"/>
                  <a:gd name="adj2" fmla="val 35863"/>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11" name="正方形/長方形 10"/>
              <p:cNvSpPr/>
              <p:nvPr/>
            </p:nvSpPr>
            <p:spPr bwMode="gray">
              <a:xfrm>
                <a:off x="3584144" y="4579862"/>
                <a:ext cx="2130013" cy="112901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5" name="テキスト ボックス 4"/>
              <p:cNvSpPr txBox="1"/>
              <p:nvPr/>
            </p:nvSpPr>
            <p:spPr bwMode="gray">
              <a:xfrm>
                <a:off x="3963600" y="4937395"/>
                <a:ext cx="1432252" cy="2923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25"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rPr>
                  <a:t>広域機能の連携</a:t>
                </a:r>
              </a:p>
            </p:txBody>
          </p:sp>
        </p:grpSp>
        <p:sp>
          <p:nvSpPr>
            <p:cNvPr id="110" name="正方形/長方形 109"/>
            <p:cNvSpPr/>
            <p:nvPr/>
          </p:nvSpPr>
          <p:spPr bwMode="gray">
            <a:xfrm>
              <a:off x="3962942" y="3797459"/>
              <a:ext cx="179882" cy="538429"/>
            </a:xfrm>
            <a:prstGeom prst="rect">
              <a:avLst/>
            </a:prstGeom>
            <a:ln w="12700"/>
          </p:spPr>
          <p:style>
            <a:lnRef idx="2">
              <a:schemeClr val="accent1"/>
            </a:lnRef>
            <a:fillRef idx="1">
              <a:schemeClr val="lt1"/>
            </a:fillRef>
            <a:effectRef idx="0">
              <a:schemeClr val="accent1"/>
            </a:effectRef>
            <a:fontRef idx="minor">
              <a:schemeClr val="dk1"/>
            </a:fontRef>
          </p:style>
          <p:txBody>
            <a:bodyPr vert="eaVert"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5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総合区長</a:t>
              </a:r>
            </a:p>
          </p:txBody>
        </p:sp>
      </p:grpSp>
      <p:sp>
        <p:nvSpPr>
          <p:cNvPr id="79" name="テキスト ボックス 78"/>
          <p:cNvSpPr txBox="1"/>
          <p:nvPr/>
        </p:nvSpPr>
        <p:spPr>
          <a:xfrm>
            <a:off x="584213" y="5292730"/>
            <a:ext cx="1575994" cy="193027"/>
          </a:xfrm>
          <a:prstGeom prst="rect">
            <a:avLst/>
          </a:prstGeom>
          <a:solidFill>
            <a:schemeClr val="accent5">
              <a:lumMod val="40000"/>
              <a:lumOff val="60000"/>
            </a:schemeClr>
          </a:solidFill>
        </p:spPr>
        <p:txBody>
          <a:bodyPr vert="horz" wrap="square" lIns="0" tIns="27000" rIns="0" bIns="27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府が行う広域的な事業</a:t>
            </a:r>
            <a:endParaRPr kumimoji="1"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graphicFrame>
        <p:nvGraphicFramePr>
          <p:cNvPr id="17" name="表 16"/>
          <p:cNvGraphicFramePr>
            <a:graphicFrameLocks noGrp="1"/>
          </p:cNvGraphicFramePr>
          <p:nvPr>
            <p:extLst>
              <p:ext uri="{D42A27DB-BD31-4B8C-83A1-F6EECF244321}">
                <p14:modId xmlns:p14="http://schemas.microsoft.com/office/powerpoint/2010/main" val="689908711"/>
              </p:ext>
            </p:extLst>
          </p:nvPr>
        </p:nvGraphicFramePr>
        <p:xfrm>
          <a:off x="2299106" y="3539634"/>
          <a:ext cx="4506196" cy="2210265"/>
        </p:xfrm>
        <a:graphic>
          <a:graphicData uri="http://schemas.openxmlformats.org/drawingml/2006/table">
            <a:tbl>
              <a:tblPr firstRow="1" bandRow="1">
                <a:tableStyleId>{5C22544A-7EE6-4342-B048-85BDC9FD1C3A}</a:tableStyleId>
              </a:tblPr>
              <a:tblGrid>
                <a:gridCol w="1987877">
                  <a:extLst>
                    <a:ext uri="{9D8B030D-6E8A-4147-A177-3AD203B41FA5}">
                      <a16:colId xmlns:a16="http://schemas.microsoft.com/office/drawing/2014/main" val="20000"/>
                    </a:ext>
                  </a:extLst>
                </a:gridCol>
                <a:gridCol w="482958">
                  <a:extLst>
                    <a:ext uri="{9D8B030D-6E8A-4147-A177-3AD203B41FA5}">
                      <a16:colId xmlns:a16="http://schemas.microsoft.com/office/drawing/2014/main" val="20001"/>
                    </a:ext>
                  </a:extLst>
                </a:gridCol>
                <a:gridCol w="2035361">
                  <a:extLst>
                    <a:ext uri="{9D8B030D-6E8A-4147-A177-3AD203B41FA5}">
                      <a16:colId xmlns:a16="http://schemas.microsoft.com/office/drawing/2014/main" val="20002"/>
                    </a:ext>
                  </a:extLst>
                </a:gridCol>
              </a:tblGrid>
              <a:tr h="25305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900" b="0" dirty="0" smtClean="0">
                          <a:solidFill>
                            <a:schemeClr val="tx1"/>
                          </a:solidFill>
                          <a:latin typeface="BIZ UDPゴシック" panose="020B0400000000000000" pitchFamily="50" charset="-128"/>
                          <a:ea typeface="BIZ UDPゴシック" panose="020B0400000000000000" pitchFamily="50" charset="-128"/>
                        </a:rPr>
                        <a:t>　選挙で選ばれた市長</a:t>
                      </a:r>
                      <a:endParaRPr lang="en-US" altLang="ja-JP" sz="900" b="0" dirty="0" smtClean="0">
                        <a:solidFill>
                          <a:schemeClr val="tx1"/>
                        </a:solidFill>
                        <a:latin typeface="BIZ UDPゴシック" panose="020B0400000000000000" pitchFamily="50" charset="-128"/>
                        <a:ea typeface="BIZ UDPゴシック" panose="020B0400000000000000" pitchFamily="50" charset="-128"/>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7E1"/>
                    </a:solidFill>
                  </a:tcPr>
                </a:tc>
                <a:tc>
                  <a:txBody>
                    <a:bodyPr/>
                    <a:lstStyle/>
                    <a:p>
                      <a:pPr algn="ctr"/>
                      <a:r>
                        <a:rPr kumimoji="1" lang="ja-JP" altLang="en-US" sz="900" b="0" dirty="0" smtClean="0">
                          <a:solidFill>
                            <a:schemeClr val="tx1"/>
                          </a:solidFill>
                          <a:latin typeface="BIZ UDPゴシック" panose="020B0400000000000000" pitchFamily="50" charset="-128"/>
                          <a:ea typeface="BIZ UDPゴシック" panose="020B0400000000000000" pitchFamily="50" charset="-128"/>
                        </a:rPr>
                        <a:t>市長</a:t>
                      </a:r>
                      <a:endParaRPr kumimoji="1" lang="ja-JP" altLang="en-US" sz="900" b="0" dirty="0">
                        <a:solidFill>
                          <a:schemeClr val="tx1"/>
                        </a:solidFill>
                        <a:latin typeface="BIZ UDPゴシック" panose="020B0400000000000000" pitchFamily="50" charset="-128"/>
                        <a:ea typeface="BIZ UDPゴシック" panose="020B0400000000000000" pitchFamily="50" charset="-128"/>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900" b="0" dirty="0" smtClean="0">
                          <a:solidFill>
                            <a:schemeClr val="tx1"/>
                          </a:solidFill>
                          <a:latin typeface="BIZ UDPゴシック" panose="020B0400000000000000" pitchFamily="50" charset="-128"/>
                          <a:ea typeface="BIZ UDPゴシック" panose="020B0400000000000000" pitchFamily="50" charset="-128"/>
                        </a:rPr>
                        <a:t>　市長職なし</a:t>
                      </a:r>
                      <a:endParaRPr kumimoji="1" lang="ja-JP" altLang="en-US" sz="900" b="0" dirty="0">
                        <a:solidFill>
                          <a:schemeClr val="tx1"/>
                        </a:solidFill>
                        <a:latin typeface="BIZ UDPゴシック" panose="020B0400000000000000" pitchFamily="50" charset="-128"/>
                        <a:ea typeface="BIZ UDPゴシック" panose="020B0400000000000000" pitchFamily="50" charset="-128"/>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E1FF"/>
                    </a:solidFill>
                  </a:tcPr>
                </a:tc>
                <a:extLst>
                  <a:ext uri="{0D108BD9-81ED-4DB2-BD59-A6C34878D82A}">
                    <a16:rowId xmlns:a16="http://schemas.microsoft.com/office/drawing/2014/main" val="10000"/>
                  </a:ext>
                </a:extLst>
              </a:tr>
              <a:tr h="35673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900" b="0" dirty="0" smtClean="0">
                          <a:solidFill>
                            <a:schemeClr val="tx1"/>
                          </a:solidFill>
                          <a:latin typeface="BIZ UDPゴシック" panose="020B0400000000000000" pitchFamily="50" charset="-128"/>
                          <a:ea typeface="BIZ UDPゴシック" panose="020B0400000000000000" pitchFamily="50" charset="-128"/>
                        </a:rPr>
                        <a:t>　市長が市会の同意を得て選任</a:t>
                      </a:r>
                      <a:endParaRPr lang="en-US" altLang="ja-JP" sz="900" b="0" dirty="0" smtClean="0">
                        <a:solidFill>
                          <a:schemeClr val="tx1"/>
                        </a:solidFill>
                        <a:latin typeface="BIZ UDPゴシック" panose="020B0400000000000000" pitchFamily="50" charset="-128"/>
                        <a:ea typeface="BIZ UDPゴシック" panose="020B0400000000000000" pitchFamily="50"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900" b="0" dirty="0" smtClean="0">
                          <a:solidFill>
                            <a:schemeClr val="tx1"/>
                          </a:solidFill>
                          <a:latin typeface="BIZ UDPゴシック" panose="020B0400000000000000" pitchFamily="50" charset="-128"/>
                          <a:ea typeface="BIZ UDPゴシック" panose="020B0400000000000000" pitchFamily="50" charset="-128"/>
                        </a:rPr>
                        <a:t>　した総合区長</a:t>
                      </a:r>
                      <a:endParaRPr lang="en-US" altLang="ja-JP" sz="900" b="0" dirty="0" smtClean="0">
                        <a:solidFill>
                          <a:schemeClr val="tx1"/>
                        </a:solidFill>
                        <a:latin typeface="BIZ UDPゴシック" panose="020B0400000000000000" pitchFamily="50" charset="-128"/>
                        <a:ea typeface="BIZ UDPゴシック" panose="020B0400000000000000" pitchFamily="50" charset="-128"/>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7E1"/>
                    </a:solidFill>
                  </a:tcPr>
                </a:tc>
                <a:tc>
                  <a:txBody>
                    <a:bodyPr/>
                    <a:lstStyle/>
                    <a:p>
                      <a:pPr algn="ctr"/>
                      <a:r>
                        <a:rPr kumimoji="1" lang="ja-JP" altLang="en-US" sz="900" b="0" dirty="0" smtClean="0">
                          <a:solidFill>
                            <a:schemeClr val="tx1"/>
                          </a:solidFill>
                          <a:latin typeface="BIZ UDPゴシック" panose="020B0400000000000000" pitchFamily="50" charset="-128"/>
                          <a:ea typeface="BIZ UDPゴシック" panose="020B0400000000000000" pitchFamily="50" charset="-128"/>
                        </a:rPr>
                        <a:t>区長</a:t>
                      </a:r>
                      <a:endParaRPr kumimoji="1" lang="ja-JP" altLang="en-US" sz="900" b="0" dirty="0">
                        <a:solidFill>
                          <a:schemeClr val="tx1"/>
                        </a:solidFill>
                        <a:latin typeface="BIZ UDPゴシック" panose="020B0400000000000000" pitchFamily="50" charset="-128"/>
                        <a:ea typeface="BIZ UDPゴシック" panose="020B0400000000000000" pitchFamily="50" charset="-128"/>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ja-JP" altLang="en-US" sz="900" b="0" dirty="0" smtClean="0">
                          <a:solidFill>
                            <a:schemeClr val="tx1"/>
                          </a:solidFill>
                          <a:latin typeface="BIZ UDPゴシック" panose="020B0400000000000000" pitchFamily="50" charset="-128"/>
                          <a:ea typeface="BIZ UDPゴシック" panose="020B0400000000000000" pitchFamily="50" charset="-128"/>
                        </a:rPr>
                        <a:t>　選挙で選ばれた特別区長</a:t>
                      </a:r>
                      <a:endParaRPr kumimoji="1" lang="ja-JP" altLang="en-US" sz="900" b="0" dirty="0">
                        <a:solidFill>
                          <a:schemeClr val="tx1"/>
                        </a:solidFill>
                        <a:latin typeface="BIZ UDPゴシック" panose="020B0400000000000000" pitchFamily="50" charset="-128"/>
                        <a:ea typeface="BIZ UDPゴシック" panose="020B0400000000000000" pitchFamily="50" charset="-128"/>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E1FF"/>
                    </a:solidFill>
                  </a:tcPr>
                </a:tc>
                <a:extLst>
                  <a:ext uri="{0D108BD9-81ED-4DB2-BD59-A6C34878D82A}">
                    <a16:rowId xmlns:a16="http://schemas.microsoft.com/office/drawing/2014/main" val="10001"/>
                  </a:ext>
                </a:extLst>
              </a:tr>
              <a:tr h="22887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900" b="0" dirty="0" smtClean="0">
                          <a:solidFill>
                            <a:schemeClr val="tx1"/>
                          </a:solidFill>
                          <a:latin typeface="BIZ UDPゴシック" panose="020B0400000000000000" pitchFamily="50" charset="-128"/>
                          <a:ea typeface="BIZ UDPゴシック" panose="020B0400000000000000" pitchFamily="50" charset="-128"/>
                        </a:rPr>
                        <a:t>　市の議会</a:t>
                      </a:r>
                      <a:endParaRPr lang="en-US" altLang="ja-JP" sz="900" b="0" dirty="0" smtClean="0">
                        <a:solidFill>
                          <a:schemeClr val="tx1"/>
                        </a:solidFill>
                        <a:latin typeface="BIZ UDPゴシック" panose="020B0400000000000000" pitchFamily="50" charset="-128"/>
                        <a:ea typeface="BIZ UDPゴシック" panose="020B0400000000000000" pitchFamily="50" charset="-128"/>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7E1"/>
                    </a:solidFill>
                  </a:tcPr>
                </a:tc>
                <a:tc>
                  <a:txBody>
                    <a:bodyPr/>
                    <a:lstStyle/>
                    <a:p>
                      <a:pPr algn="ctr"/>
                      <a:r>
                        <a:rPr kumimoji="1" lang="ja-JP" altLang="en-US" sz="900" b="0" dirty="0" smtClean="0">
                          <a:solidFill>
                            <a:schemeClr val="tx1"/>
                          </a:solidFill>
                          <a:latin typeface="BIZ UDPゴシック" panose="020B0400000000000000" pitchFamily="50" charset="-128"/>
                          <a:ea typeface="BIZ UDPゴシック" panose="020B0400000000000000" pitchFamily="50" charset="-128"/>
                        </a:rPr>
                        <a:t>議会</a:t>
                      </a:r>
                      <a:endParaRPr kumimoji="1" lang="ja-JP" altLang="en-US" sz="900" b="0" dirty="0">
                        <a:solidFill>
                          <a:schemeClr val="tx1"/>
                        </a:solidFill>
                        <a:latin typeface="BIZ UDPゴシック" panose="020B0400000000000000" pitchFamily="50" charset="-128"/>
                        <a:ea typeface="BIZ UDPゴシック" panose="020B0400000000000000" pitchFamily="50" charset="-128"/>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900" b="0" dirty="0" smtClean="0">
                          <a:solidFill>
                            <a:schemeClr val="tx1"/>
                          </a:solidFill>
                          <a:latin typeface="BIZ UDPゴシック" panose="020B0400000000000000" pitchFamily="50" charset="-128"/>
                          <a:ea typeface="BIZ UDPゴシック" panose="020B0400000000000000" pitchFamily="50" charset="-128"/>
                        </a:rPr>
                        <a:t>　区ごとの議会を設置</a:t>
                      </a:r>
                      <a:endParaRPr lang="en-US" altLang="ja-JP" sz="900" b="0" dirty="0" smtClean="0">
                        <a:solidFill>
                          <a:schemeClr val="tx1"/>
                        </a:solidFill>
                        <a:latin typeface="BIZ UDPゴシック" panose="020B0400000000000000" pitchFamily="50" charset="-128"/>
                        <a:ea typeface="BIZ UDPゴシック" panose="020B0400000000000000" pitchFamily="50" charset="-128"/>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E1FF"/>
                    </a:solidFill>
                  </a:tcPr>
                </a:tc>
                <a:extLst>
                  <a:ext uri="{0D108BD9-81ED-4DB2-BD59-A6C34878D82A}">
                    <a16:rowId xmlns:a16="http://schemas.microsoft.com/office/drawing/2014/main" val="10002"/>
                  </a:ext>
                </a:extLst>
              </a:tr>
              <a:tr h="1028700">
                <a:tc>
                  <a: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ja-JP" altLang="en-US" sz="900" b="0" dirty="0" smtClean="0">
                          <a:solidFill>
                            <a:schemeClr val="tx1"/>
                          </a:solidFill>
                          <a:latin typeface="BIZ UDPゴシック" panose="020B0400000000000000" pitchFamily="50" charset="-128"/>
                          <a:ea typeface="BIZ UDPゴシック" panose="020B0400000000000000" pitchFamily="50" charset="-128"/>
                        </a:rPr>
                        <a:t>総合区長は地域住民の多様な声・ニーズを踏まえた区政を展開</a:t>
                      </a:r>
                      <a:endParaRPr lang="en-US" altLang="ja-JP" sz="900" b="0" dirty="0" smtClean="0">
                        <a:solidFill>
                          <a:schemeClr val="tx1"/>
                        </a:solidFill>
                        <a:latin typeface="BIZ UDPゴシック" panose="020B0400000000000000" pitchFamily="50" charset="-128"/>
                        <a:ea typeface="BIZ UDPゴシック" panose="020B0400000000000000" pitchFamily="50" charset="-128"/>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ja-JP" altLang="en-US" sz="900" b="0" dirty="0" smtClean="0">
                          <a:solidFill>
                            <a:schemeClr val="tx1"/>
                          </a:solidFill>
                          <a:latin typeface="BIZ UDPゴシック" panose="020B0400000000000000" pitchFamily="50" charset="-128"/>
                          <a:ea typeface="BIZ UDPゴシック" panose="020B0400000000000000" pitchFamily="50" charset="-128"/>
                        </a:rPr>
                        <a:t>総合区長は、次年度の予算編成に向けた市長・副市長との意見交換や方針策定に参画</a:t>
                      </a:r>
                      <a:endParaRPr lang="en-US" altLang="ja-JP" sz="900" b="0" dirty="0" smtClean="0">
                        <a:solidFill>
                          <a:schemeClr val="tx1"/>
                        </a:solidFill>
                        <a:latin typeface="BIZ UDPゴシック" panose="020B0400000000000000" pitchFamily="50" charset="-128"/>
                        <a:ea typeface="BIZ UDPゴシック" panose="020B0400000000000000" pitchFamily="50" charset="-128"/>
                      </a:endParaRP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ja-JP" altLang="en-US" sz="900" b="0" dirty="0" smtClean="0">
                          <a:solidFill>
                            <a:schemeClr val="tx1"/>
                          </a:solidFill>
                          <a:latin typeface="BIZ UDPゴシック" panose="020B0400000000000000" pitchFamily="50" charset="-128"/>
                          <a:ea typeface="BIZ UDPゴシック" panose="020B0400000000000000" pitchFamily="50" charset="-128"/>
                        </a:rPr>
                        <a:t>　予算編成・条例提案等は市長が　</a:t>
                      </a:r>
                      <a:endParaRPr lang="en-US" altLang="ja-JP" sz="900" b="0" dirty="0" smtClean="0">
                        <a:solidFill>
                          <a:schemeClr val="tx1"/>
                        </a:solidFill>
                        <a:latin typeface="BIZ UDPゴシック" panose="020B0400000000000000" pitchFamily="50" charset="-128"/>
                        <a:ea typeface="BIZ UDPゴシック" panose="020B0400000000000000" pitchFamily="50" charset="-128"/>
                      </a:endParaRPr>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ja-JP" altLang="en-US" sz="900" b="0" dirty="0" smtClean="0">
                          <a:solidFill>
                            <a:schemeClr val="tx1"/>
                          </a:solidFill>
                          <a:latin typeface="BIZ UDPゴシック" panose="020B0400000000000000" pitchFamily="50" charset="-128"/>
                          <a:ea typeface="BIZ UDPゴシック" panose="020B0400000000000000" pitchFamily="50" charset="-128"/>
                        </a:rPr>
                        <a:t>　引き続きマネジメント</a:t>
                      </a:r>
                      <a:endParaRPr lang="en-US" altLang="ja-JP" sz="900" b="0" dirty="0" smtClean="0">
                        <a:solidFill>
                          <a:schemeClr val="tx1"/>
                        </a:solidFill>
                        <a:latin typeface="BIZ UDPゴシック" panose="020B0400000000000000" pitchFamily="50" charset="-128"/>
                        <a:ea typeface="BIZ UDPゴシック" panose="020B0400000000000000" pitchFamily="50" charset="-128"/>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7E1"/>
                    </a:solidFill>
                  </a:tcPr>
                </a:tc>
                <a:tc>
                  <a:txBody>
                    <a:bodyPr/>
                    <a:lstStyle/>
                    <a:p>
                      <a:pPr algn="ctr"/>
                      <a:r>
                        <a:rPr kumimoji="1" lang="ja-JP" altLang="en-US" sz="900" b="0" dirty="0" smtClean="0">
                          <a:solidFill>
                            <a:schemeClr val="tx1"/>
                          </a:solidFill>
                          <a:latin typeface="BIZ UDPゴシック" panose="020B0400000000000000" pitchFamily="50" charset="-128"/>
                          <a:ea typeface="BIZ UDPゴシック" panose="020B0400000000000000" pitchFamily="50" charset="-128"/>
                        </a:rPr>
                        <a:t>区長の役割</a:t>
                      </a:r>
                      <a:endParaRPr kumimoji="1" lang="ja-JP" altLang="en-US" sz="900" b="0" dirty="0">
                        <a:solidFill>
                          <a:schemeClr val="tx1"/>
                        </a:solidFill>
                        <a:latin typeface="BIZ UDPゴシック" panose="020B0400000000000000" pitchFamily="50" charset="-128"/>
                        <a:ea typeface="BIZ UDPゴシック" panose="020B0400000000000000" pitchFamily="50" charset="-128"/>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ja-JP" altLang="en-US" sz="900" b="0" dirty="0" smtClean="0">
                          <a:solidFill>
                            <a:schemeClr val="tx1"/>
                          </a:solidFill>
                          <a:latin typeface="BIZ UDPゴシック" panose="020B0400000000000000" pitchFamily="50" charset="-128"/>
                          <a:ea typeface="BIZ UDPゴシック" panose="020B0400000000000000" pitchFamily="50" charset="-128"/>
                        </a:rPr>
                        <a:t>特別区長は地域住民の多様な声・ニーズを踏まえた区政を展開</a:t>
                      </a:r>
                      <a:endParaRPr lang="en-US" altLang="ja-JP" sz="900" b="0" dirty="0" smtClean="0">
                        <a:solidFill>
                          <a:schemeClr val="tx1"/>
                        </a:solidFill>
                        <a:latin typeface="BIZ UDPゴシック" panose="020B0400000000000000" pitchFamily="50" charset="-128"/>
                        <a:ea typeface="BIZ UDPゴシック" panose="020B0400000000000000" pitchFamily="50" charset="-128"/>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ja-JP" altLang="en-US" sz="900" b="0" dirty="0" smtClean="0">
                          <a:solidFill>
                            <a:schemeClr val="tx1"/>
                          </a:solidFill>
                          <a:latin typeface="BIZ UDPゴシック" panose="020B0400000000000000" pitchFamily="50" charset="-128"/>
                          <a:ea typeface="BIZ UDPゴシック" panose="020B0400000000000000" pitchFamily="50" charset="-128"/>
                        </a:rPr>
                        <a:t>特別区長は、区内の予算編成・条例提案等をマネジメント</a:t>
                      </a:r>
                      <a:endParaRPr lang="en-US" altLang="ja-JP" sz="900" b="0" dirty="0" smtClean="0">
                        <a:solidFill>
                          <a:schemeClr val="tx1"/>
                        </a:solidFill>
                        <a:latin typeface="BIZ UDPゴシック" panose="020B0400000000000000" pitchFamily="50" charset="-128"/>
                        <a:ea typeface="BIZ UDPゴシック" panose="020B0400000000000000" pitchFamily="50" charset="-128"/>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E1FF"/>
                    </a:solidFill>
                  </a:tcPr>
                </a:tc>
                <a:extLst>
                  <a:ext uri="{0D108BD9-81ED-4DB2-BD59-A6C34878D82A}">
                    <a16:rowId xmlns:a16="http://schemas.microsoft.com/office/drawing/2014/main" val="10003"/>
                  </a:ext>
                </a:extLst>
              </a:tr>
              <a:tr h="3429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900" b="0" dirty="0" smtClean="0">
                          <a:solidFill>
                            <a:schemeClr val="tx1"/>
                          </a:solidFill>
                          <a:latin typeface="BIZ UDPゴシック" panose="020B0400000000000000" pitchFamily="50" charset="-128"/>
                          <a:ea typeface="BIZ UDPゴシック" panose="020B0400000000000000" pitchFamily="50" charset="-128"/>
                        </a:rPr>
                        <a:t>　大阪市が大阪府と協議・調整</a:t>
                      </a:r>
                      <a:endParaRPr lang="en-US" altLang="ja-JP" sz="900" b="0" dirty="0" smtClean="0">
                        <a:solidFill>
                          <a:schemeClr val="tx1"/>
                        </a:solidFill>
                        <a:latin typeface="BIZ UDPゴシック" panose="020B0400000000000000" pitchFamily="50" charset="-128"/>
                        <a:ea typeface="BIZ UDPゴシック" panose="020B0400000000000000" pitchFamily="50"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900" b="0" dirty="0" smtClean="0">
                          <a:solidFill>
                            <a:schemeClr val="tx1"/>
                          </a:solidFill>
                          <a:latin typeface="BIZ UDPゴシック" panose="020B0400000000000000" pitchFamily="50" charset="-128"/>
                          <a:ea typeface="BIZ UDPゴシック" panose="020B0400000000000000" pitchFamily="50" charset="-128"/>
                        </a:rPr>
                        <a:t>　のうえ取組を実施</a:t>
                      </a:r>
                      <a:endParaRPr lang="en-US" altLang="ja-JP" sz="900" b="0" dirty="0" smtClean="0">
                        <a:solidFill>
                          <a:schemeClr val="tx1"/>
                        </a:solidFill>
                        <a:latin typeface="BIZ UDPゴシック" panose="020B0400000000000000" pitchFamily="50" charset="-128"/>
                        <a:ea typeface="BIZ UDPゴシック" panose="020B0400000000000000" pitchFamily="50" charset="-128"/>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E7E1"/>
                    </a:solidFill>
                  </a:tcPr>
                </a:tc>
                <a:tc>
                  <a:txBody>
                    <a:bodyPr/>
                    <a:lstStyle/>
                    <a:p>
                      <a:pPr algn="ctr"/>
                      <a:r>
                        <a:rPr kumimoji="1" lang="ja-JP" altLang="en-US" sz="800" b="0" dirty="0" smtClean="0">
                          <a:solidFill>
                            <a:schemeClr val="tx1"/>
                          </a:solidFill>
                          <a:latin typeface="BIZ UDPゴシック" panose="020B0400000000000000" pitchFamily="50" charset="-128"/>
                          <a:ea typeface="BIZ UDPゴシック" panose="020B0400000000000000" pitchFamily="50" charset="-128"/>
                        </a:rPr>
                        <a:t>広域</a:t>
                      </a:r>
                      <a:endParaRPr kumimoji="1" lang="en-US" altLang="ja-JP" sz="800" b="0" dirty="0" smtClean="0">
                        <a:solidFill>
                          <a:schemeClr val="tx1"/>
                        </a:solidFill>
                        <a:latin typeface="BIZ UDPゴシック" panose="020B0400000000000000" pitchFamily="50" charset="-128"/>
                        <a:ea typeface="BIZ UDPゴシック" panose="020B0400000000000000" pitchFamily="50" charset="-128"/>
                      </a:endParaRPr>
                    </a:p>
                    <a:p>
                      <a:pPr algn="ctr"/>
                      <a:r>
                        <a:rPr kumimoji="1" lang="ja-JP" altLang="en-US" sz="800" b="0" dirty="0" smtClean="0">
                          <a:solidFill>
                            <a:schemeClr val="tx1"/>
                          </a:solidFill>
                          <a:latin typeface="BIZ UDPゴシック" panose="020B0400000000000000" pitchFamily="50" charset="-128"/>
                          <a:ea typeface="BIZ UDPゴシック" panose="020B0400000000000000" pitchFamily="50" charset="-128"/>
                        </a:rPr>
                        <a:t>機能</a:t>
                      </a:r>
                      <a:endParaRPr kumimoji="1" lang="ja-JP" altLang="en-US" sz="800" b="0" dirty="0">
                        <a:solidFill>
                          <a:schemeClr val="tx1"/>
                        </a:solidFill>
                        <a:latin typeface="BIZ UDPゴシック" panose="020B0400000000000000" pitchFamily="50" charset="-128"/>
                        <a:ea typeface="BIZ UDPゴシック" panose="020B0400000000000000" pitchFamily="50" charset="-128"/>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ja-JP" altLang="en-US" sz="900" b="0" dirty="0" smtClean="0">
                          <a:solidFill>
                            <a:schemeClr val="tx1"/>
                          </a:solidFill>
                          <a:latin typeface="BIZ UDPゴシック" panose="020B0400000000000000" pitchFamily="50" charset="-128"/>
                          <a:ea typeface="BIZ UDPゴシック" panose="020B0400000000000000" pitchFamily="50" charset="-128"/>
                        </a:rPr>
                        <a:t>　大阪府に一元化</a:t>
                      </a:r>
                      <a:endParaRPr kumimoji="1" lang="ja-JP" altLang="en-US" sz="900" b="0" dirty="0">
                        <a:solidFill>
                          <a:schemeClr val="tx1"/>
                        </a:solidFill>
                        <a:latin typeface="BIZ UDPゴシック" panose="020B0400000000000000" pitchFamily="50" charset="-128"/>
                        <a:ea typeface="BIZ UDPゴシック" panose="020B0400000000000000" pitchFamily="50" charset="-128"/>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5E1FF"/>
                    </a:solidFill>
                  </a:tcPr>
                </a:tc>
                <a:extLst>
                  <a:ext uri="{0D108BD9-81ED-4DB2-BD59-A6C34878D82A}">
                    <a16:rowId xmlns:a16="http://schemas.microsoft.com/office/drawing/2014/main" val="10004"/>
                  </a:ext>
                </a:extLst>
              </a:tr>
            </a:tbl>
          </a:graphicData>
        </a:graphic>
      </p:graphicFrame>
      <p:sp>
        <p:nvSpPr>
          <p:cNvPr id="18" name="テキスト ボックス 17"/>
          <p:cNvSpPr txBox="1"/>
          <p:nvPr/>
        </p:nvSpPr>
        <p:spPr>
          <a:xfrm>
            <a:off x="179590" y="6023371"/>
            <a:ext cx="3007555" cy="21929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25"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ja-JP" altLang="en-US" sz="825"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広域的な事業・・・交通・インフラ、産業の振興、観光集客など</a:t>
            </a:r>
            <a:endParaRPr kumimoji="1" lang="en-US" altLang="ja-JP" sz="825"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19" name="角丸四角形 18"/>
          <p:cNvSpPr/>
          <p:nvPr/>
        </p:nvSpPr>
        <p:spPr>
          <a:xfrm>
            <a:off x="7126449" y="4936749"/>
            <a:ext cx="1316756" cy="175196"/>
          </a:xfrm>
          <a:prstGeom prst="roundRect">
            <a:avLst>
              <a:gd name="adj" fmla="val 5023"/>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rPr>
              <a:t>広域機能の一元化</a:t>
            </a:r>
          </a:p>
        </p:txBody>
      </p:sp>
      <p:sp>
        <p:nvSpPr>
          <p:cNvPr id="12" name="大かっこ 11"/>
          <p:cNvSpPr/>
          <p:nvPr/>
        </p:nvSpPr>
        <p:spPr>
          <a:xfrm>
            <a:off x="2415873" y="5074224"/>
            <a:ext cx="1769468" cy="294556"/>
          </a:xfrm>
          <a:prstGeom prst="bracketPair">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83" name="角丸四角形 82"/>
          <p:cNvSpPr/>
          <p:nvPr/>
        </p:nvSpPr>
        <p:spPr>
          <a:xfrm>
            <a:off x="354503" y="779667"/>
            <a:ext cx="2857086" cy="415148"/>
          </a:xfrm>
          <a:prstGeom prst="round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rPr>
              <a:t>大都市制度</a:t>
            </a:r>
            <a:r>
              <a:rPr kumimoji="1" lang="ja-JP" altLang="en-US" sz="1600" b="1" i="0" u="none" strike="noStrike" kern="1200" cap="none" spc="0" normalizeH="0" baseline="0" noProof="0" dirty="0" smtClean="0">
                <a:ln>
                  <a:noFill/>
                </a:ln>
                <a:solidFill>
                  <a:prstClr val="white"/>
                </a:solidFill>
                <a:effectLst/>
                <a:uLnTx/>
                <a:uFillTx/>
                <a:latin typeface="BIZ UDPゴシック" panose="020B0400000000000000" pitchFamily="50" charset="-128"/>
                <a:ea typeface="BIZ UDPゴシック" panose="020B0400000000000000" pitchFamily="50" charset="-128"/>
              </a:rPr>
              <a:t>改革の取組</a:t>
            </a:r>
            <a:endParaRPr kumimoji="1" lang="ja-JP" altLang="en-US" sz="16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endParaRPr>
          </a:p>
        </p:txBody>
      </p:sp>
      <p:sp>
        <p:nvSpPr>
          <p:cNvPr id="84" name="正方形/長方形 83"/>
          <p:cNvSpPr/>
          <p:nvPr/>
        </p:nvSpPr>
        <p:spPr>
          <a:xfrm>
            <a:off x="333271" y="1240375"/>
            <a:ext cx="8401196" cy="1200329"/>
          </a:xfrm>
          <a:prstGeom prst="rect">
            <a:avLst/>
          </a:prstGeom>
        </p:spPr>
        <p:txBody>
          <a:bodyPr wrap="square">
            <a:spAutoFit/>
          </a:bodyPr>
          <a:lstStyle/>
          <a:p>
            <a:pPr marL="214313" marR="0" lvl="0" indent="-214313"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大都市制度改革について、大都市</a:t>
            </a:r>
            <a:r>
              <a:rPr kumimoji="1" lang="ja-JP" altLang="en-US" sz="1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地域における特別区の設置に関する法律に</a:t>
            </a:r>
            <a:r>
              <a:rPr kumimoji="1" lang="ja-JP" altLang="en-US" sz="1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基づく、</a:t>
            </a:r>
            <a:r>
              <a:rPr kumimoji="1" lang="ja-JP" altLang="en-US" sz="1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特別</a:t>
            </a:r>
            <a:r>
              <a:rPr kumimoji="1" lang="ja-JP" altLang="en-US" sz="1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区の設置についての二度の住民投票が行われ、その結果否決となった。</a:t>
            </a:r>
            <a:endParaRPr kumimoji="1" lang="en-US" altLang="ja-JP" sz="1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214313" marR="0" lvl="0" indent="-214313"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地方</a:t>
            </a:r>
            <a:r>
              <a:rPr kumimoji="1" lang="ja-JP" altLang="en-US" sz="1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自治法に</a:t>
            </a:r>
            <a:r>
              <a:rPr kumimoji="1" lang="ja-JP" altLang="en-US" sz="1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基づく、</a:t>
            </a:r>
            <a:r>
              <a:rPr kumimoji="1" lang="ja-JP" altLang="en-US" sz="1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区長の権限を拡充する「総合区制度</a:t>
            </a:r>
            <a:r>
              <a:rPr kumimoji="1" lang="ja-JP" altLang="en-US" sz="1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」については、</a:t>
            </a:r>
            <a:r>
              <a:rPr kumimoji="1" lang="en-US" altLang="ja-JP" sz="1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2017</a:t>
            </a:r>
            <a:r>
              <a:rPr kumimoji="1" lang="ja-JP" altLang="en-US" sz="1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年に制度案が作成されている。</a:t>
            </a:r>
            <a:endParaRPr kumimoji="1" lang="ja-JP" altLang="en-US" sz="1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cxnSp>
        <p:nvCxnSpPr>
          <p:cNvPr id="76" name="直線コネクタ 75"/>
          <p:cNvCxnSpPr/>
          <p:nvPr/>
        </p:nvCxnSpPr>
        <p:spPr>
          <a:xfrm>
            <a:off x="196398" y="615109"/>
            <a:ext cx="882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5" name="角丸四角形 74"/>
          <p:cNvSpPr/>
          <p:nvPr/>
        </p:nvSpPr>
        <p:spPr>
          <a:xfrm>
            <a:off x="144000" y="72000"/>
            <a:ext cx="6120000" cy="432000"/>
          </a:xfrm>
          <a:prstGeom prst="roundRect">
            <a:avLst/>
          </a:prstGeom>
          <a:solidFill>
            <a:srgbClr val="33CC33">
              <a:lumMod val="60000"/>
              <a:lumOff val="40000"/>
            </a:srgbClr>
          </a:solidFill>
          <a:ln w="19050" cap="flat" cmpd="sng" algn="ctr">
            <a:solidFill>
              <a:sysClr val="window" lastClr="FFFFFF"/>
            </a:solidFill>
            <a:prstDash val="solid"/>
            <a:miter lim="800000"/>
          </a:ln>
          <a:effectLst>
            <a:innerShdw blurRad="63500" dist="50800" dir="2700000">
              <a:prstClr val="black">
                <a:alpha val="50000"/>
              </a:prstClr>
            </a:innerShdw>
          </a:effectLst>
        </p:spPr>
        <p:txBody>
          <a:bodyPr wrap="none" lIns="108000" tIns="36000" rIns="36000" bIns="36000" rtlCol="0" anchor="ctr"/>
          <a:lstStyle/>
          <a:p>
            <a:pPr lvl="0">
              <a:defRPr/>
            </a:pPr>
            <a:r>
              <a:rPr kumimoji="0" lang="en-US" altLang="ja-JP" sz="1800" b="1" i="0" u="none" strike="noStrike" kern="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mn-cs"/>
              </a:rPr>
              <a:t>【HOW</a:t>
            </a:r>
            <a:r>
              <a:rPr kumimoji="0" lang="ja-JP" altLang="en-US" sz="1800" b="1" i="0" u="none" strike="noStrike" kern="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mn-cs"/>
              </a:rPr>
              <a:t>３</a:t>
            </a:r>
            <a:r>
              <a:rPr kumimoji="1" lang="ja-JP" altLang="en-US" sz="18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 －① </a:t>
            </a:r>
            <a:r>
              <a:rPr kumimoji="0" lang="en-US" altLang="ja-JP" sz="1800" b="1" i="0" u="none" strike="noStrike" kern="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mn-cs"/>
              </a:rPr>
              <a:t>】</a:t>
            </a:r>
            <a:r>
              <a:rPr kumimoji="0" lang="ja-JP" altLang="en-US" sz="1800" b="1" i="0" u="none" strike="noStrike" kern="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mn-cs"/>
              </a:rPr>
              <a:t>　国との協調連携／全国</a:t>
            </a:r>
            <a:r>
              <a:rPr kumimoji="0" lang="ja-JP" altLang="en-US" b="1" kern="0" dirty="0">
                <a:latin typeface="BIZ UDPゴシック" panose="020B0400000000000000" pitchFamily="50" charset="-128"/>
                <a:ea typeface="BIZ UDPゴシック" panose="020B0400000000000000" pitchFamily="50" charset="-128"/>
              </a:rPr>
              <a:t>先駆けの</a:t>
            </a:r>
            <a:r>
              <a:rPr kumimoji="0" lang="ja-JP" altLang="en-US" sz="1800" b="1" i="0" u="none" strike="noStrike" kern="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mn-cs"/>
              </a:rPr>
              <a:t>取組</a:t>
            </a:r>
          </a:p>
        </p:txBody>
      </p:sp>
      <p:sp>
        <p:nvSpPr>
          <p:cNvPr id="80" name="スライド番号プレースホルダー 3"/>
          <p:cNvSpPr txBox="1">
            <a:spLocks/>
          </p:cNvSpPr>
          <p:nvPr/>
        </p:nvSpPr>
        <p:spPr>
          <a:xfrm>
            <a:off x="8640000" y="6552000"/>
            <a:ext cx="432000" cy="288000"/>
          </a:xfrm>
          <a:prstGeom prst="rect">
            <a:avLst/>
          </a:prstGeom>
        </p:spPr>
        <p:txBody>
          <a:bodyPr vert="horz" lIns="36000" tIns="36000" rIns="36000" bIns="36000" rtlCol="0" anchor="ctr"/>
          <a:lstStyle>
            <a:defPPr>
              <a:defRPr lang="ja-JP"/>
            </a:defPPr>
            <a:lvl1pPr marL="0" algn="r" defTabSz="914400" rtl="0" eaLnBrk="1" latinLnBrk="0" hangingPunct="1">
              <a:defRPr kumimoji="1" sz="14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138CA411-231B-42B9-AF63-97A64194AA60}" type="slidenum">
              <a:rPr lang="ja-JP" altLang="en-US" smtClean="0"/>
              <a:pPr/>
              <a:t>128</a:t>
            </a:fld>
            <a:endParaRPr lang="ja-JP" altLang="en-US" dirty="0"/>
          </a:p>
        </p:txBody>
      </p:sp>
      <p:sp>
        <p:nvSpPr>
          <p:cNvPr id="81" name="テキスト ボックス 80"/>
          <p:cNvSpPr txBox="1"/>
          <p:nvPr/>
        </p:nvSpPr>
        <p:spPr bwMode="gray">
          <a:xfrm>
            <a:off x="7497982" y="4364911"/>
            <a:ext cx="384505" cy="366151"/>
          </a:xfrm>
          <a:prstGeom prst="rect">
            <a:avLst/>
          </a:prstGeom>
          <a:solidFill>
            <a:schemeClr val="accent5">
              <a:lumMod val="40000"/>
              <a:lumOff val="60000"/>
            </a:schemeClr>
          </a:solidFill>
        </p:spPr>
        <p:txBody>
          <a:bodyPr wrap="square" lIns="27000" tIns="27000" rIns="27000" bIns="2700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675"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住民に身近なサービス</a:t>
            </a:r>
            <a:endParaRPr kumimoji="1" lang="en-US" altLang="ja-JP" sz="675"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82" name="テキスト ボックス 81"/>
          <p:cNvSpPr txBox="1"/>
          <p:nvPr/>
        </p:nvSpPr>
        <p:spPr bwMode="gray">
          <a:xfrm>
            <a:off x="8359317" y="4364911"/>
            <a:ext cx="384505" cy="366151"/>
          </a:xfrm>
          <a:prstGeom prst="rect">
            <a:avLst/>
          </a:prstGeom>
          <a:solidFill>
            <a:schemeClr val="accent5">
              <a:lumMod val="40000"/>
              <a:lumOff val="60000"/>
            </a:schemeClr>
          </a:solidFill>
        </p:spPr>
        <p:txBody>
          <a:bodyPr wrap="square" lIns="27000" tIns="27000" rIns="27000" bIns="2700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675"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住民に身近なサービス</a:t>
            </a:r>
            <a:endParaRPr kumimoji="1" lang="en-US" altLang="ja-JP" sz="675"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5237272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線コネクタ 5">
            <a:extLst>
              <a:ext uri="{FF2B5EF4-FFF2-40B4-BE49-F238E27FC236}">
                <a16:creationId xmlns:a16="http://schemas.microsoft.com/office/drawing/2014/main" id="{34DD5120-79DB-4E35-B392-BEFBDA216A87}"/>
              </a:ext>
            </a:extLst>
          </p:cNvPr>
          <p:cNvCxnSpPr/>
          <p:nvPr/>
        </p:nvCxnSpPr>
        <p:spPr>
          <a:xfrm>
            <a:off x="196398" y="615109"/>
            <a:ext cx="882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直線コネクタ 7">
            <a:extLst>
              <a:ext uri="{FF2B5EF4-FFF2-40B4-BE49-F238E27FC236}">
                <a16:creationId xmlns:a16="http://schemas.microsoft.com/office/drawing/2014/main" id="{C21EDB8B-8BFC-4BC1-8FB6-467827D246B1}"/>
              </a:ext>
            </a:extLst>
          </p:cNvPr>
          <p:cNvCxnSpPr/>
          <p:nvPr/>
        </p:nvCxnSpPr>
        <p:spPr>
          <a:xfrm>
            <a:off x="274650" y="1035586"/>
            <a:ext cx="856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テキスト ボックス 8">
            <a:extLst>
              <a:ext uri="{FF2B5EF4-FFF2-40B4-BE49-F238E27FC236}">
                <a16:creationId xmlns:a16="http://schemas.microsoft.com/office/drawing/2014/main" id="{21A49FCD-2EB8-4CD4-85DD-D4C1EDA5FFBF}"/>
              </a:ext>
            </a:extLst>
          </p:cNvPr>
          <p:cNvSpPr txBox="1"/>
          <p:nvPr/>
        </p:nvSpPr>
        <p:spPr>
          <a:xfrm>
            <a:off x="274650" y="666254"/>
            <a:ext cx="833176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■大阪先駆けの取組がナショナルスタンダードとなって、全国へ波及。</a:t>
            </a:r>
            <a:endParaRPr kumimoji="1" lang="en-US" altLang="ja-JP" sz="18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endParaRPr>
          </a:p>
        </p:txBody>
      </p:sp>
      <p:sp>
        <p:nvSpPr>
          <p:cNvPr id="10" name="角丸四角形 9"/>
          <p:cNvSpPr/>
          <p:nvPr/>
        </p:nvSpPr>
        <p:spPr>
          <a:xfrm>
            <a:off x="5236302" y="1164676"/>
            <a:ext cx="3708000" cy="324000"/>
          </a:xfrm>
          <a:prstGeom prst="round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smtClean="0">
                <a:ln>
                  <a:noFill/>
                </a:ln>
                <a:solidFill>
                  <a:prstClr val="white"/>
                </a:solidFill>
                <a:effectLst/>
                <a:uLnTx/>
                <a:uFillTx/>
                <a:latin typeface="BIZ UDPゴシック" panose="020B0400000000000000" pitchFamily="50" charset="-128"/>
                <a:ea typeface="BIZ UDPゴシック" panose="020B0400000000000000" pitchFamily="50" charset="-128"/>
              </a:rPr>
              <a:t>国家戦略特区の活用</a:t>
            </a:r>
            <a:endParaRPr kumimoji="1" lang="ja-JP" altLang="en-US" sz="16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endParaRPr>
          </a:p>
        </p:txBody>
      </p:sp>
      <p:sp>
        <p:nvSpPr>
          <p:cNvPr id="11" name="角丸四角形 10"/>
          <p:cNvSpPr/>
          <p:nvPr/>
        </p:nvSpPr>
        <p:spPr>
          <a:xfrm>
            <a:off x="1297191" y="1151704"/>
            <a:ext cx="3708000" cy="324000"/>
          </a:xfrm>
          <a:prstGeom prst="round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smtClean="0">
                <a:ln>
                  <a:noFill/>
                </a:ln>
                <a:solidFill>
                  <a:prstClr val="white"/>
                </a:solidFill>
                <a:effectLst/>
                <a:uLnTx/>
                <a:uFillTx/>
                <a:latin typeface="Meiryo UI" panose="020B0604030504040204" pitchFamily="50" charset="-128"/>
                <a:ea typeface="Meiryo UI" panose="020B0604030504040204" pitchFamily="50" charset="-128"/>
                <a:cs typeface="+mn-cs"/>
              </a:rPr>
              <a:t>教育行政制度の改革</a:t>
            </a:r>
            <a:endParaRPr kumimoji="1" lang="ja-JP" altLang="en-US" sz="16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3" name="ホームベース 2"/>
          <p:cNvSpPr/>
          <p:nvPr/>
        </p:nvSpPr>
        <p:spPr>
          <a:xfrm rot="5400000">
            <a:off x="217196" y="1625224"/>
            <a:ext cx="872183" cy="993297"/>
          </a:xfrm>
          <a:prstGeom prst="homePlate">
            <a:avLst>
              <a:gd name="adj" fmla="val 20310"/>
            </a:avLst>
          </a:prstGeom>
          <a:solidFill>
            <a:schemeClr val="accent1">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2" name="正方形/長方形 11"/>
          <p:cNvSpPr/>
          <p:nvPr/>
        </p:nvSpPr>
        <p:spPr>
          <a:xfrm>
            <a:off x="1302163" y="1586892"/>
            <a:ext cx="3703028" cy="101566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■全国的に、民意が教育に反映されない仕組み</a:t>
            </a:r>
            <a:endParaRPr kumimoji="1" lang="en-US" altLang="ja-JP" sz="12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　住民から選ばれた首長の意見が、教育行政に反映</a:t>
            </a:r>
            <a:endParaRPr kumimoji="1" lang="en-US" altLang="ja-JP"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1" lang="ja-JP" altLang="en-US"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　されない。</a:t>
            </a:r>
            <a:endParaRPr kumimoji="1" lang="en-US" altLang="ja-JP"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　学校運営に、保護者や地域住民の意向を十分に</a:t>
            </a:r>
            <a:endParaRPr kumimoji="1" lang="en-US" altLang="ja-JP"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1" lang="ja-JP" altLang="en-US"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　反映させるための仕組みが整っていない。</a:t>
            </a:r>
            <a:endParaRPr kumimoji="1" lang="en-US" altLang="ja-JP"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15" name="正方形/長方形 14"/>
          <p:cNvSpPr/>
          <p:nvPr/>
        </p:nvSpPr>
        <p:spPr>
          <a:xfrm>
            <a:off x="175029" y="1797509"/>
            <a:ext cx="926353"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改革前の課題認識</a:t>
            </a:r>
          </a:p>
        </p:txBody>
      </p:sp>
      <p:sp>
        <p:nvSpPr>
          <p:cNvPr id="16" name="ホームベース 15"/>
          <p:cNvSpPr/>
          <p:nvPr/>
        </p:nvSpPr>
        <p:spPr>
          <a:xfrm rot="5400000">
            <a:off x="-301573" y="3179182"/>
            <a:ext cx="1909718" cy="993297"/>
          </a:xfrm>
          <a:prstGeom prst="homePlate">
            <a:avLst>
              <a:gd name="adj" fmla="val 20310"/>
            </a:avLst>
          </a:prstGeom>
          <a:solidFill>
            <a:schemeClr val="accent1">
              <a:lumMod val="60000"/>
              <a:lumOff val="40000"/>
            </a:schemeClr>
          </a:solidFill>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7" name="ホームベース 16"/>
          <p:cNvSpPr/>
          <p:nvPr/>
        </p:nvSpPr>
        <p:spPr>
          <a:xfrm rot="5400000">
            <a:off x="-311332" y="5351535"/>
            <a:ext cx="1899076" cy="993297"/>
          </a:xfrm>
          <a:prstGeom prst="homePlate">
            <a:avLst>
              <a:gd name="adj" fmla="val 20310"/>
            </a:avLst>
          </a:prstGeom>
          <a:solidFill>
            <a:schemeClr val="accent1"/>
          </a:solidFill>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8" name="正方形/長方形 17"/>
          <p:cNvSpPr/>
          <p:nvPr/>
        </p:nvSpPr>
        <p:spPr>
          <a:xfrm>
            <a:off x="165465" y="2856836"/>
            <a:ext cx="926353" cy="73866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大阪の</a:t>
            </a:r>
            <a:endParaRPr kumimoji="1" lang="en-US" altLang="ja-JP" sz="1400" b="1"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先駆的</a:t>
            </a:r>
            <a:r>
              <a:rPr kumimoji="1" lang="ja-JP" altLang="en-US" sz="1400" b="1"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な</a:t>
            </a:r>
            <a:endParaRPr kumimoji="1" lang="en-US" altLang="ja-JP" sz="1400" b="1"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取組</a:t>
            </a:r>
            <a:endParaRPr kumimoji="1" lang="ja-JP" altLang="en-US" sz="14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endParaRPr>
          </a:p>
        </p:txBody>
      </p:sp>
      <p:sp>
        <p:nvSpPr>
          <p:cNvPr id="19" name="正方形/長方形 18"/>
          <p:cNvSpPr/>
          <p:nvPr/>
        </p:nvSpPr>
        <p:spPr>
          <a:xfrm>
            <a:off x="90357" y="4970045"/>
            <a:ext cx="1125863" cy="73866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全国制度</a:t>
            </a:r>
            <a:endParaRPr kumimoji="1" lang="en-US" altLang="ja-JP" sz="14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err="1" smtClean="0">
                <a:ln>
                  <a:noFill/>
                </a:ln>
                <a:solidFill>
                  <a:prstClr val="black"/>
                </a:solidFill>
                <a:effectLst/>
                <a:uLnTx/>
                <a:uFillTx/>
                <a:latin typeface="BIZ UDPゴシック" panose="020B0400000000000000" pitchFamily="50" charset="-128"/>
                <a:ea typeface="BIZ UDPゴシック" panose="020B0400000000000000" pitchFamily="50" charset="-128"/>
              </a:rPr>
              <a:t>への</a:t>
            </a:r>
            <a:r>
              <a:rPr kumimoji="1"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波及</a:t>
            </a:r>
            <a:endParaRPr kumimoji="1" lang="en-US" altLang="ja-JP" sz="14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（法改正）</a:t>
            </a:r>
            <a:endParaRPr kumimoji="1" lang="en-US" altLang="ja-JP" sz="14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20" name="正方形/長方形 19"/>
          <p:cNvSpPr/>
          <p:nvPr/>
        </p:nvSpPr>
        <p:spPr>
          <a:xfrm>
            <a:off x="5172496" y="1592296"/>
            <a:ext cx="3771803"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■内外から投資や人を呼び込むビジネス環境整備</a:t>
            </a:r>
            <a:endParaRPr kumimoji="1" lang="en-US" altLang="ja-JP" sz="12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アジア中心とする富裕層の拡大やインバウンドの増加、国境を越えて人材の流動性が高まる中、岩盤規制改革により、ビジネスしやすい環境整備が急務。</a:t>
            </a:r>
            <a:endPar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graphicFrame>
        <p:nvGraphicFramePr>
          <p:cNvPr id="25" name="表 24"/>
          <p:cNvGraphicFramePr>
            <a:graphicFrameLocks noGrp="1"/>
          </p:cNvGraphicFramePr>
          <p:nvPr>
            <p:extLst>
              <p:ext uri="{D42A27DB-BD31-4B8C-83A1-F6EECF244321}">
                <p14:modId xmlns:p14="http://schemas.microsoft.com/office/powerpoint/2010/main" val="2840874372"/>
              </p:ext>
            </p:extLst>
          </p:nvPr>
        </p:nvGraphicFramePr>
        <p:xfrm>
          <a:off x="1307178" y="2725595"/>
          <a:ext cx="3773081" cy="1691640"/>
        </p:xfrm>
        <a:graphic>
          <a:graphicData uri="http://schemas.openxmlformats.org/drawingml/2006/table">
            <a:tbl>
              <a:tblPr firstRow="1" bandRow="1">
                <a:tableStyleId>{5940675A-B579-460E-94D1-54222C63F5DA}</a:tableStyleId>
              </a:tblPr>
              <a:tblGrid>
                <a:gridCol w="1022668">
                  <a:extLst>
                    <a:ext uri="{9D8B030D-6E8A-4147-A177-3AD203B41FA5}">
                      <a16:colId xmlns:a16="http://schemas.microsoft.com/office/drawing/2014/main" val="20000"/>
                    </a:ext>
                  </a:extLst>
                </a:gridCol>
                <a:gridCol w="2750413">
                  <a:extLst>
                    <a:ext uri="{9D8B030D-6E8A-4147-A177-3AD203B41FA5}">
                      <a16:colId xmlns:a16="http://schemas.microsoft.com/office/drawing/2014/main" val="20001"/>
                    </a:ext>
                  </a:extLst>
                </a:gridCol>
              </a:tblGrid>
              <a:tr h="370840">
                <a:tc>
                  <a:txBody>
                    <a:bodyPr/>
                    <a:lstStyle/>
                    <a:p>
                      <a:endParaRPr kumimoji="1" lang="en-US" altLang="ja-JP" sz="1100" dirty="0" smtClean="0">
                        <a:latin typeface="BIZ UDPゴシック" panose="020B0400000000000000" pitchFamily="50" charset="-128"/>
                        <a:ea typeface="BIZ UDPゴシック" panose="020B0400000000000000" pitchFamily="50" charset="-128"/>
                      </a:endParaRPr>
                    </a:p>
                    <a:p>
                      <a:r>
                        <a:rPr kumimoji="1" lang="en-US" altLang="ja-JP" sz="1100" dirty="0" smtClean="0">
                          <a:latin typeface="BIZ UDPゴシック" panose="020B0400000000000000" pitchFamily="50" charset="-128"/>
                          <a:ea typeface="BIZ UDPゴシック" panose="020B0400000000000000" pitchFamily="50" charset="-128"/>
                        </a:rPr>
                        <a:t>1.</a:t>
                      </a:r>
                      <a:r>
                        <a:rPr kumimoji="1" lang="ja-JP" altLang="en-US" sz="1100" dirty="0" smtClean="0">
                          <a:latin typeface="BIZ UDPゴシック" panose="020B0400000000000000" pitchFamily="50" charset="-128"/>
                          <a:ea typeface="BIZ UDPゴシック" panose="020B0400000000000000" pitchFamily="50" charset="-128"/>
                        </a:rPr>
                        <a:t>首長の</a:t>
                      </a:r>
                      <a:endParaRPr kumimoji="1" lang="en-US" altLang="ja-JP" sz="1100" dirty="0" smtClean="0">
                        <a:latin typeface="BIZ UDPゴシック" panose="020B0400000000000000" pitchFamily="50" charset="-128"/>
                        <a:ea typeface="BIZ UDPゴシック" panose="020B0400000000000000" pitchFamily="50" charset="-128"/>
                      </a:endParaRPr>
                    </a:p>
                    <a:p>
                      <a:r>
                        <a:rPr kumimoji="1" lang="ja-JP" altLang="en-US" sz="1100" dirty="0" smtClean="0">
                          <a:latin typeface="BIZ UDPゴシック" panose="020B0400000000000000" pitchFamily="50" charset="-128"/>
                          <a:ea typeface="BIZ UDPゴシック" panose="020B0400000000000000" pitchFamily="50" charset="-128"/>
                        </a:rPr>
                        <a:t>　意見を反映</a:t>
                      </a:r>
                      <a:endParaRPr kumimoji="1" lang="en-US" altLang="ja-JP" sz="1100" dirty="0" smtClean="0">
                        <a:latin typeface="BIZ UDPゴシック" panose="020B0400000000000000" pitchFamily="50" charset="-128"/>
                        <a:ea typeface="BIZ UDPゴシック" panose="020B0400000000000000" pitchFamily="50" charset="-128"/>
                      </a:endParaRPr>
                    </a:p>
                  </a:txBody>
                  <a:tcPr>
                    <a:solidFill>
                      <a:schemeClr val="accent4">
                        <a:lumMod val="40000"/>
                        <a:lumOff val="60000"/>
                      </a:schemeClr>
                    </a:solidFill>
                  </a:tcPr>
                </a:tc>
                <a:tc>
                  <a:txBody>
                    <a:bodyPr/>
                    <a:lstStyle/>
                    <a:p>
                      <a:pPr marL="0" indent="0">
                        <a:buFont typeface="Arial" panose="020B0604020202020204" pitchFamily="34" charset="0"/>
                        <a:buNone/>
                      </a:pPr>
                      <a:r>
                        <a:rPr kumimoji="1" lang="ja-JP" altLang="en-US" sz="1100" dirty="0" smtClean="0">
                          <a:latin typeface="BIZ UDPゴシック" panose="020B0400000000000000" pitchFamily="50" charset="-128"/>
                          <a:ea typeface="BIZ UDPゴシック" panose="020B0400000000000000" pitchFamily="50" charset="-128"/>
                        </a:rPr>
                        <a:t>・　首長</a:t>
                      </a:r>
                      <a:r>
                        <a:rPr kumimoji="1" lang="en-US" altLang="ja-JP" sz="1100" dirty="0" smtClean="0">
                          <a:latin typeface="BIZ UDPゴシック" panose="020B0400000000000000" pitchFamily="50" charset="-128"/>
                          <a:ea typeface="BIZ UDPゴシック" panose="020B0400000000000000" pitchFamily="50" charset="-128"/>
                        </a:rPr>
                        <a:t>(</a:t>
                      </a:r>
                      <a:r>
                        <a:rPr kumimoji="1" lang="ja-JP" altLang="en-US" sz="1100" dirty="0" smtClean="0">
                          <a:latin typeface="BIZ UDPゴシック" panose="020B0400000000000000" pitchFamily="50" charset="-128"/>
                          <a:ea typeface="BIZ UDPゴシック" panose="020B0400000000000000" pitchFamily="50" charset="-128"/>
                        </a:rPr>
                        <a:t>知事・市長</a:t>
                      </a:r>
                      <a:r>
                        <a:rPr kumimoji="1" lang="en-US" altLang="ja-JP" sz="1100" dirty="0" smtClean="0">
                          <a:latin typeface="BIZ UDPゴシック" panose="020B0400000000000000" pitchFamily="50" charset="-128"/>
                          <a:ea typeface="BIZ UDPゴシック" panose="020B0400000000000000" pitchFamily="50" charset="-128"/>
                        </a:rPr>
                        <a:t>)</a:t>
                      </a:r>
                      <a:r>
                        <a:rPr kumimoji="1" lang="ja-JP" altLang="en-US" sz="1100" dirty="0" smtClean="0">
                          <a:latin typeface="BIZ UDPゴシック" panose="020B0400000000000000" pitchFamily="50" charset="-128"/>
                          <a:ea typeface="BIZ UDPゴシック" panose="020B0400000000000000" pitchFamily="50" charset="-128"/>
                        </a:rPr>
                        <a:t>と教育委員会が</a:t>
                      </a:r>
                      <a:endParaRPr kumimoji="1" lang="en-US" altLang="ja-JP" sz="1100" dirty="0" smtClean="0">
                        <a:latin typeface="BIZ UDPゴシック" panose="020B0400000000000000" pitchFamily="50" charset="-128"/>
                        <a:ea typeface="BIZ UDPゴシック" panose="020B0400000000000000" pitchFamily="50" charset="-128"/>
                      </a:endParaRPr>
                    </a:p>
                    <a:p>
                      <a:pPr marL="0" indent="0">
                        <a:buFont typeface="Arial" panose="020B0604020202020204" pitchFamily="34" charset="0"/>
                        <a:buNone/>
                      </a:pPr>
                      <a:r>
                        <a:rPr kumimoji="1" lang="ja-JP" altLang="en-US" sz="1100" dirty="0" smtClean="0">
                          <a:latin typeface="BIZ UDPゴシック" panose="020B0400000000000000" pitchFamily="50" charset="-128"/>
                          <a:ea typeface="BIZ UDPゴシック" panose="020B0400000000000000" pitchFamily="50" charset="-128"/>
                        </a:rPr>
                        <a:t>　連携し、教育行政をマネジメントする新た</a:t>
                      </a:r>
                      <a:endParaRPr kumimoji="1" lang="en-US" altLang="ja-JP" sz="1100" dirty="0" smtClean="0">
                        <a:latin typeface="BIZ UDPゴシック" panose="020B0400000000000000" pitchFamily="50" charset="-128"/>
                        <a:ea typeface="BIZ UDPゴシック" panose="020B0400000000000000" pitchFamily="50" charset="-128"/>
                      </a:endParaRPr>
                    </a:p>
                    <a:p>
                      <a:pPr marL="0" indent="0">
                        <a:buFont typeface="Arial" panose="020B0604020202020204" pitchFamily="34" charset="0"/>
                        <a:buNone/>
                      </a:pPr>
                      <a:r>
                        <a:rPr kumimoji="1" lang="ja-JP" altLang="en-US" sz="1100" dirty="0" smtClean="0">
                          <a:latin typeface="BIZ UDPゴシック" panose="020B0400000000000000" pitchFamily="50" charset="-128"/>
                          <a:ea typeface="BIZ UDPゴシック" panose="020B0400000000000000" pitchFamily="50" charset="-128"/>
                        </a:rPr>
                        <a:t>　な制度を確立。　　　　　　（</a:t>
                      </a:r>
                      <a:r>
                        <a:rPr kumimoji="1" lang="en-US" altLang="ja-JP" sz="1100" dirty="0" smtClean="0">
                          <a:latin typeface="BIZ UDPゴシック" panose="020B0400000000000000" pitchFamily="50" charset="-128"/>
                          <a:ea typeface="BIZ UDPゴシック" panose="020B0400000000000000" pitchFamily="50" charset="-128"/>
                        </a:rPr>
                        <a:t>2012</a:t>
                      </a:r>
                      <a:r>
                        <a:rPr kumimoji="1" lang="ja-JP" altLang="en-US" sz="1100" dirty="0" smtClean="0">
                          <a:latin typeface="BIZ UDPゴシック" panose="020B0400000000000000" pitchFamily="50" charset="-128"/>
                          <a:ea typeface="BIZ UDPゴシック" panose="020B0400000000000000" pitchFamily="50" charset="-128"/>
                        </a:rPr>
                        <a:t>～）</a:t>
                      </a:r>
                      <a:endParaRPr kumimoji="1" lang="en-US" altLang="ja-JP" sz="1100" dirty="0" smtClean="0">
                        <a:latin typeface="BIZ UDPゴシック" panose="020B0400000000000000" pitchFamily="50" charset="-128"/>
                        <a:ea typeface="BIZ UDPゴシック" panose="020B0400000000000000" pitchFamily="50" charset="-128"/>
                      </a:endParaRPr>
                    </a:p>
                    <a:p>
                      <a:pPr marL="0" indent="0">
                        <a:buFont typeface="Arial" panose="020B0604020202020204" pitchFamily="34" charset="0"/>
                        <a:buNone/>
                      </a:pPr>
                      <a:r>
                        <a:rPr kumimoji="1" lang="ja-JP" altLang="en-US" sz="1100" dirty="0" smtClean="0">
                          <a:latin typeface="BIZ UDPゴシック" panose="020B0400000000000000" pitchFamily="50" charset="-128"/>
                          <a:ea typeface="BIZ UDPゴシック" panose="020B0400000000000000" pitchFamily="50" charset="-128"/>
                        </a:rPr>
                        <a:t>⇒　協働で基本計画を策定。</a:t>
                      </a:r>
                      <a:endParaRPr kumimoji="1" lang="en-US" altLang="ja-JP" sz="1100" dirty="0" smtClean="0">
                        <a:latin typeface="BIZ UDPゴシック" panose="020B0400000000000000" pitchFamily="50" charset="-128"/>
                        <a:ea typeface="BIZ UDPゴシック" panose="020B0400000000000000" pitchFamily="50" charset="-128"/>
                      </a:endParaRPr>
                    </a:p>
                    <a:p>
                      <a:pPr marL="0" indent="0">
                        <a:buFont typeface="Arial" panose="020B0604020202020204" pitchFamily="34" charset="0"/>
                        <a:buNone/>
                      </a:pPr>
                      <a:r>
                        <a:rPr kumimoji="1" lang="ja-JP" altLang="en-US" sz="1100" dirty="0" smtClean="0">
                          <a:latin typeface="BIZ UDPゴシック" panose="020B0400000000000000" pitchFamily="50" charset="-128"/>
                          <a:ea typeface="BIZ UDPゴシック" panose="020B0400000000000000" pitchFamily="50" charset="-128"/>
                        </a:rPr>
                        <a:t>　　</a:t>
                      </a:r>
                      <a:r>
                        <a:rPr kumimoji="1" lang="ja-JP" altLang="en-US" sz="1100" baseline="0" dirty="0" smtClean="0">
                          <a:latin typeface="BIZ UDPゴシック" panose="020B0400000000000000" pitchFamily="50" charset="-128"/>
                          <a:ea typeface="BIZ UDPゴシック" panose="020B0400000000000000" pitchFamily="50" charset="-128"/>
                        </a:rPr>
                        <a:t> 知事・市長と教委の協議の場を設置。</a:t>
                      </a:r>
                      <a:r>
                        <a:rPr kumimoji="1" lang="ja-JP" altLang="en-US" sz="1100" dirty="0" smtClean="0">
                          <a:latin typeface="BIZ UDPゴシック" panose="020B0400000000000000" pitchFamily="50" charset="-128"/>
                          <a:ea typeface="BIZ UDPゴシック" panose="020B0400000000000000" pitchFamily="50" charset="-128"/>
                        </a:rPr>
                        <a:t>　　　</a:t>
                      </a:r>
                      <a:endParaRPr kumimoji="1" lang="ja-JP" altLang="en-US" sz="1100" dirty="0">
                        <a:latin typeface="BIZ UDPゴシック" panose="020B0400000000000000" pitchFamily="50" charset="-128"/>
                        <a:ea typeface="BIZ UDPゴシック" panose="020B0400000000000000" pitchFamily="50" charset="-128"/>
                      </a:endParaRPr>
                    </a:p>
                  </a:txBody>
                  <a:tcPr/>
                </a:tc>
                <a:extLst>
                  <a:ext uri="{0D108BD9-81ED-4DB2-BD59-A6C34878D82A}">
                    <a16:rowId xmlns:a16="http://schemas.microsoft.com/office/drawing/2014/main" val="10000"/>
                  </a:ext>
                </a:extLst>
              </a:tr>
              <a:tr h="370840">
                <a:tc>
                  <a:txBody>
                    <a:bodyPr/>
                    <a:lstStyle/>
                    <a:p>
                      <a:endParaRPr kumimoji="1" lang="en-US" altLang="ja-JP" sz="1100" dirty="0" smtClean="0">
                        <a:latin typeface="BIZ UDPゴシック" panose="020B0400000000000000" pitchFamily="50" charset="-128"/>
                        <a:ea typeface="BIZ UDPゴシック" panose="020B0400000000000000" pitchFamily="50" charset="-128"/>
                      </a:endParaRPr>
                    </a:p>
                    <a:p>
                      <a:r>
                        <a:rPr kumimoji="1" lang="en-US" altLang="ja-JP" sz="1100" dirty="0" smtClean="0">
                          <a:latin typeface="BIZ UDPゴシック" panose="020B0400000000000000" pitchFamily="50" charset="-128"/>
                          <a:ea typeface="BIZ UDPゴシック" panose="020B0400000000000000" pitchFamily="50" charset="-128"/>
                        </a:rPr>
                        <a:t>2.</a:t>
                      </a:r>
                      <a:r>
                        <a:rPr kumimoji="1" lang="ja-JP" altLang="en-US" sz="1100" dirty="0" smtClean="0">
                          <a:latin typeface="BIZ UDPゴシック" panose="020B0400000000000000" pitchFamily="50" charset="-128"/>
                          <a:ea typeface="BIZ UDPゴシック" panose="020B0400000000000000" pitchFamily="50" charset="-128"/>
                        </a:rPr>
                        <a:t>地域の</a:t>
                      </a:r>
                      <a:endParaRPr kumimoji="1" lang="en-US" altLang="ja-JP" sz="1100" dirty="0" smtClean="0">
                        <a:latin typeface="BIZ UDPゴシック" panose="020B0400000000000000" pitchFamily="50" charset="-128"/>
                        <a:ea typeface="BIZ UDPゴシック" panose="020B0400000000000000" pitchFamily="50" charset="-128"/>
                      </a:endParaRPr>
                    </a:p>
                    <a:p>
                      <a:r>
                        <a:rPr kumimoji="1" lang="ja-JP" altLang="en-US" sz="1100" dirty="0" smtClean="0">
                          <a:latin typeface="BIZ UDPゴシック" panose="020B0400000000000000" pitchFamily="50" charset="-128"/>
                          <a:ea typeface="BIZ UDPゴシック" panose="020B0400000000000000" pitchFamily="50" charset="-128"/>
                        </a:rPr>
                        <a:t>　意見を反映</a:t>
                      </a:r>
                      <a:endParaRPr kumimoji="1" lang="en-US" altLang="ja-JP" sz="1100" dirty="0" smtClean="0">
                        <a:latin typeface="BIZ UDPゴシック" panose="020B0400000000000000" pitchFamily="50" charset="-128"/>
                        <a:ea typeface="BIZ UDPゴシック" panose="020B0400000000000000" pitchFamily="50" charset="-128"/>
                      </a:endParaRPr>
                    </a:p>
                  </a:txBody>
                  <a:tcPr>
                    <a:solidFill>
                      <a:schemeClr val="accent4">
                        <a:lumMod val="40000"/>
                        <a:lumOff val="60000"/>
                      </a:schemeClr>
                    </a:solidFill>
                  </a:tcPr>
                </a:tc>
                <a:tc>
                  <a:txBody>
                    <a:bodyPr/>
                    <a:lstStyle/>
                    <a:p>
                      <a:pPr marL="0" indent="0">
                        <a:buFont typeface="Arial" panose="020B0604020202020204" pitchFamily="34" charset="0"/>
                        <a:buNone/>
                      </a:pPr>
                      <a:r>
                        <a:rPr kumimoji="1" lang="ja-JP" altLang="en-US" sz="1100" dirty="0" smtClean="0">
                          <a:latin typeface="BIZ UDPゴシック" panose="020B0400000000000000" pitchFamily="50" charset="-128"/>
                          <a:ea typeface="BIZ UDPゴシック" panose="020B0400000000000000" pitchFamily="50" charset="-128"/>
                        </a:rPr>
                        <a:t>・　各学校ごと学校経営計画を策定する</a:t>
                      </a:r>
                      <a:endParaRPr kumimoji="1" lang="en-US" altLang="ja-JP" sz="1100" dirty="0" smtClean="0">
                        <a:latin typeface="BIZ UDPゴシック" panose="020B0400000000000000" pitchFamily="50" charset="-128"/>
                        <a:ea typeface="BIZ UDPゴシック" panose="020B0400000000000000" pitchFamily="50" charset="-128"/>
                      </a:endParaRPr>
                    </a:p>
                    <a:p>
                      <a:pPr marL="0" indent="0">
                        <a:buFont typeface="Arial" panose="020B0604020202020204" pitchFamily="34" charset="0"/>
                        <a:buNone/>
                      </a:pPr>
                      <a:r>
                        <a:rPr kumimoji="1" lang="ja-JP" altLang="en-US" sz="1100" dirty="0" smtClean="0">
                          <a:latin typeface="BIZ UDPゴシック" panose="020B0400000000000000" pitchFamily="50" charset="-128"/>
                          <a:ea typeface="BIZ UDPゴシック" panose="020B0400000000000000" pitchFamily="50" charset="-128"/>
                        </a:rPr>
                        <a:t>　際、</a:t>
                      </a:r>
                      <a:r>
                        <a:rPr kumimoji="1" lang="ja-JP" altLang="en-US" sz="1100" dirty="0" smtClean="0">
                          <a:solidFill>
                            <a:schemeClr val="tx1"/>
                          </a:solidFill>
                          <a:latin typeface="BIZ UDPゴシック" panose="020B0400000000000000" pitchFamily="50" charset="-128"/>
                          <a:ea typeface="BIZ UDPゴシック" panose="020B0400000000000000" pitchFamily="50" charset="-128"/>
                        </a:rPr>
                        <a:t>生徒・</a:t>
                      </a:r>
                      <a:r>
                        <a:rPr kumimoji="1" lang="ja-JP" altLang="en-US" sz="1100" dirty="0" smtClean="0">
                          <a:latin typeface="BIZ UDPゴシック" panose="020B0400000000000000" pitchFamily="50" charset="-128"/>
                          <a:ea typeface="BIZ UDPゴシック" panose="020B0400000000000000" pitchFamily="50" charset="-128"/>
                        </a:rPr>
                        <a:t>保護者・地域住民の声を反</a:t>
                      </a:r>
                      <a:endParaRPr kumimoji="1" lang="en-US" altLang="ja-JP" sz="1100" dirty="0" smtClean="0">
                        <a:latin typeface="BIZ UDPゴシック" panose="020B0400000000000000" pitchFamily="50" charset="-128"/>
                        <a:ea typeface="BIZ UDPゴシック" panose="020B0400000000000000" pitchFamily="50" charset="-128"/>
                      </a:endParaRPr>
                    </a:p>
                    <a:p>
                      <a:pPr marL="0" indent="0">
                        <a:buFont typeface="Arial" panose="020B0604020202020204" pitchFamily="34" charset="0"/>
                        <a:buNone/>
                      </a:pPr>
                      <a:r>
                        <a:rPr kumimoji="1" lang="ja-JP" altLang="en-US" sz="1100" dirty="0" smtClean="0">
                          <a:latin typeface="BIZ UDPゴシック" panose="020B0400000000000000" pitchFamily="50" charset="-128"/>
                          <a:ea typeface="BIZ UDPゴシック" panose="020B0400000000000000" pitchFamily="50" charset="-128"/>
                        </a:rPr>
                        <a:t>　映させながら、</a:t>
                      </a:r>
                      <a:r>
                        <a:rPr kumimoji="1" lang="en-US" altLang="ja-JP" sz="1100" dirty="0" smtClean="0">
                          <a:latin typeface="BIZ UDPゴシック" panose="020B0400000000000000" pitchFamily="50" charset="-128"/>
                          <a:ea typeface="BIZ UDPゴシック" panose="020B0400000000000000" pitchFamily="50" charset="-128"/>
                        </a:rPr>
                        <a:t>PDCA</a:t>
                      </a:r>
                      <a:r>
                        <a:rPr kumimoji="1" lang="ja-JP" altLang="en-US" sz="1100" dirty="0" smtClean="0">
                          <a:latin typeface="BIZ UDPゴシック" panose="020B0400000000000000" pitchFamily="50" charset="-128"/>
                          <a:ea typeface="BIZ UDPゴシック" panose="020B0400000000000000" pitchFamily="50" charset="-128"/>
                        </a:rPr>
                        <a:t>サイクルで点検。</a:t>
                      </a:r>
                      <a:endParaRPr kumimoji="1" lang="en-US" altLang="ja-JP" sz="1100" dirty="0" smtClean="0">
                        <a:latin typeface="BIZ UDPゴシック" panose="020B0400000000000000" pitchFamily="50" charset="-128"/>
                        <a:ea typeface="BIZ UDPゴシック" panose="020B0400000000000000" pitchFamily="50" charset="-128"/>
                      </a:endParaRPr>
                    </a:p>
                    <a:p>
                      <a:pPr marL="0" indent="0">
                        <a:buFont typeface="Arial" panose="020B0604020202020204" pitchFamily="34" charset="0"/>
                        <a:buNone/>
                      </a:pPr>
                      <a:r>
                        <a:rPr kumimoji="1" lang="ja-JP" altLang="en-US" sz="1100" dirty="0" smtClean="0">
                          <a:latin typeface="BIZ UDPゴシック" panose="020B0400000000000000" pitchFamily="50" charset="-128"/>
                          <a:ea typeface="BIZ UDPゴシック" panose="020B0400000000000000" pitchFamily="50" charset="-128"/>
                        </a:rPr>
                        <a:t>　　　　　　　　　　　　　　　　　（</a:t>
                      </a:r>
                      <a:r>
                        <a:rPr kumimoji="1" lang="en-US" altLang="ja-JP" sz="1100" dirty="0" smtClean="0">
                          <a:latin typeface="BIZ UDPゴシック" panose="020B0400000000000000" pitchFamily="50" charset="-128"/>
                          <a:ea typeface="BIZ UDPゴシック" panose="020B0400000000000000" pitchFamily="50" charset="-128"/>
                        </a:rPr>
                        <a:t>2012</a:t>
                      </a:r>
                      <a:r>
                        <a:rPr kumimoji="1" lang="ja-JP" altLang="en-US" sz="1100" dirty="0" smtClean="0">
                          <a:latin typeface="BIZ UDPゴシック" panose="020B0400000000000000" pitchFamily="50" charset="-128"/>
                          <a:ea typeface="BIZ UDPゴシック" panose="020B0400000000000000" pitchFamily="50" charset="-128"/>
                        </a:rPr>
                        <a:t>～）</a:t>
                      </a:r>
                      <a:endParaRPr kumimoji="1" lang="en-US" altLang="ja-JP" sz="1100" dirty="0" smtClean="0">
                        <a:latin typeface="BIZ UDPゴシック" panose="020B0400000000000000" pitchFamily="50" charset="-128"/>
                        <a:ea typeface="BIZ UDPゴシック" panose="020B0400000000000000" pitchFamily="50" charset="-128"/>
                      </a:endParaRPr>
                    </a:p>
                  </a:txBody>
                  <a:tcPr/>
                </a:tc>
                <a:extLst>
                  <a:ext uri="{0D108BD9-81ED-4DB2-BD59-A6C34878D82A}">
                    <a16:rowId xmlns:a16="http://schemas.microsoft.com/office/drawing/2014/main" val="10001"/>
                  </a:ext>
                </a:extLst>
              </a:tr>
            </a:tbl>
          </a:graphicData>
        </a:graphic>
      </p:graphicFrame>
      <p:graphicFrame>
        <p:nvGraphicFramePr>
          <p:cNvPr id="35" name="表 34"/>
          <p:cNvGraphicFramePr>
            <a:graphicFrameLocks noGrp="1"/>
          </p:cNvGraphicFramePr>
          <p:nvPr>
            <p:extLst>
              <p:ext uri="{D42A27DB-BD31-4B8C-83A1-F6EECF244321}">
                <p14:modId xmlns:p14="http://schemas.microsoft.com/office/powerpoint/2010/main" val="1087863532"/>
              </p:ext>
            </p:extLst>
          </p:nvPr>
        </p:nvGraphicFramePr>
        <p:xfrm>
          <a:off x="5261438" y="2736108"/>
          <a:ext cx="3773081" cy="1859280"/>
        </p:xfrm>
        <a:graphic>
          <a:graphicData uri="http://schemas.openxmlformats.org/drawingml/2006/table">
            <a:tbl>
              <a:tblPr firstRow="1" bandRow="1">
                <a:tableStyleId>{5940675A-B579-460E-94D1-54222C63F5DA}</a:tableStyleId>
              </a:tblPr>
              <a:tblGrid>
                <a:gridCol w="1022668">
                  <a:extLst>
                    <a:ext uri="{9D8B030D-6E8A-4147-A177-3AD203B41FA5}">
                      <a16:colId xmlns:a16="http://schemas.microsoft.com/office/drawing/2014/main" val="20000"/>
                    </a:ext>
                  </a:extLst>
                </a:gridCol>
                <a:gridCol w="2750413">
                  <a:extLst>
                    <a:ext uri="{9D8B030D-6E8A-4147-A177-3AD203B41FA5}">
                      <a16:colId xmlns:a16="http://schemas.microsoft.com/office/drawing/2014/main" val="20001"/>
                    </a:ext>
                  </a:extLst>
                </a:gridCol>
              </a:tblGrid>
              <a:tr h="370840">
                <a:tc>
                  <a:txBody>
                    <a:bodyPr/>
                    <a:lstStyle/>
                    <a:p>
                      <a:endParaRPr kumimoji="1" lang="en-US" altLang="ja-JP" sz="1100" dirty="0" smtClean="0">
                        <a:latin typeface="BIZ UDPゴシック" panose="020B0400000000000000" pitchFamily="50" charset="-128"/>
                        <a:ea typeface="BIZ UDPゴシック" panose="020B0400000000000000" pitchFamily="50" charset="-128"/>
                      </a:endParaRPr>
                    </a:p>
                    <a:p>
                      <a:r>
                        <a:rPr kumimoji="1" lang="en-US" altLang="ja-JP" sz="1100" dirty="0" smtClean="0">
                          <a:latin typeface="BIZ UDPゴシック" panose="020B0400000000000000" pitchFamily="50" charset="-128"/>
                          <a:ea typeface="BIZ UDPゴシック" panose="020B0400000000000000" pitchFamily="50" charset="-128"/>
                        </a:rPr>
                        <a:t>1.</a:t>
                      </a:r>
                      <a:r>
                        <a:rPr kumimoji="1" lang="ja-JP" altLang="en-US" sz="1100" dirty="0" smtClean="0">
                          <a:latin typeface="BIZ UDPゴシック" panose="020B0400000000000000" pitchFamily="50" charset="-128"/>
                          <a:ea typeface="BIZ UDPゴシック" panose="020B0400000000000000" pitchFamily="50" charset="-128"/>
                        </a:rPr>
                        <a:t>外国人</a:t>
                      </a:r>
                      <a:endParaRPr kumimoji="1" lang="en-US" altLang="ja-JP" sz="1100" dirty="0" smtClean="0">
                        <a:latin typeface="BIZ UDPゴシック" panose="020B0400000000000000" pitchFamily="50" charset="-128"/>
                        <a:ea typeface="BIZ UDPゴシック" panose="020B0400000000000000" pitchFamily="50" charset="-128"/>
                      </a:endParaRPr>
                    </a:p>
                    <a:p>
                      <a:r>
                        <a:rPr kumimoji="1" lang="ja-JP" altLang="en-US" sz="1100" dirty="0" smtClean="0">
                          <a:latin typeface="BIZ UDPゴシック" panose="020B0400000000000000" pitchFamily="50" charset="-128"/>
                          <a:ea typeface="BIZ UDPゴシック" panose="020B0400000000000000" pitchFamily="50" charset="-128"/>
                        </a:rPr>
                        <a:t>　家事支援人材の受入</a:t>
                      </a:r>
                      <a:endParaRPr kumimoji="1" lang="ja-JP" altLang="en-US" sz="1100" dirty="0">
                        <a:latin typeface="BIZ UDPゴシック" panose="020B0400000000000000" pitchFamily="50" charset="-128"/>
                        <a:ea typeface="BIZ UDPゴシック" panose="020B0400000000000000" pitchFamily="50" charset="-128"/>
                      </a:endParaRPr>
                    </a:p>
                  </a:txBody>
                  <a:tcPr>
                    <a:solidFill>
                      <a:schemeClr val="accent4">
                        <a:lumMod val="40000"/>
                        <a:lumOff val="60000"/>
                      </a:schemeClr>
                    </a:solidFill>
                  </a:tcPr>
                </a:tc>
                <a:tc>
                  <a:txBody>
                    <a:bodyPr/>
                    <a:lstStyle/>
                    <a:p>
                      <a:pPr marL="171450" indent="-171450">
                        <a:buFont typeface="Arial" panose="020B0604020202020204" pitchFamily="34" charset="0"/>
                        <a:buChar char="•"/>
                      </a:pPr>
                      <a:r>
                        <a:rPr kumimoji="1" lang="ja-JP" altLang="en-US" sz="1100" dirty="0" smtClean="0">
                          <a:latin typeface="BIZ UDPゴシック" panose="020B0400000000000000" pitchFamily="50" charset="-128"/>
                          <a:ea typeface="BIZ UDPゴシック" panose="020B0400000000000000" pitchFamily="50" charset="-128"/>
                        </a:rPr>
                        <a:t>国と議論を深め、一定の能力を有する外国人材（家事支援人材）を受入れるための制度を構築。　　（</a:t>
                      </a:r>
                      <a:r>
                        <a:rPr kumimoji="1" lang="en-US" altLang="ja-JP" sz="1100" dirty="0" smtClean="0">
                          <a:latin typeface="BIZ UDPゴシック" panose="020B0400000000000000" pitchFamily="50" charset="-128"/>
                          <a:ea typeface="BIZ UDPゴシック" panose="020B0400000000000000" pitchFamily="50" charset="-128"/>
                        </a:rPr>
                        <a:t>2016.4</a:t>
                      </a:r>
                      <a:r>
                        <a:rPr kumimoji="1" lang="ja-JP" altLang="en-US" sz="1100" dirty="0" smtClean="0">
                          <a:latin typeface="BIZ UDPゴシック" panose="020B0400000000000000" pitchFamily="50" charset="-128"/>
                          <a:ea typeface="BIZ UDPゴシック" panose="020B0400000000000000" pitchFamily="50" charset="-128"/>
                        </a:rPr>
                        <a:t>）</a:t>
                      </a:r>
                      <a:endParaRPr kumimoji="1" lang="en-US" altLang="ja-JP" sz="1100" dirty="0" smtClean="0">
                        <a:latin typeface="BIZ UDPゴシック" panose="020B0400000000000000" pitchFamily="50" charset="-128"/>
                        <a:ea typeface="BIZ UDPゴシック" panose="020B0400000000000000" pitchFamily="50" charset="-128"/>
                      </a:endParaRPr>
                    </a:p>
                    <a:p>
                      <a:pPr marL="0" indent="0">
                        <a:buFont typeface="Arial" panose="020B0604020202020204" pitchFamily="34" charset="0"/>
                        <a:buNone/>
                      </a:pPr>
                      <a:r>
                        <a:rPr kumimoji="1" lang="ja-JP" altLang="en-US" sz="1100" dirty="0" smtClean="0">
                          <a:latin typeface="BIZ UDPゴシック" panose="020B0400000000000000" pitchFamily="50" charset="-128"/>
                          <a:ea typeface="BIZ UDPゴシック" panose="020B0400000000000000" pitchFamily="50" charset="-128"/>
                        </a:rPr>
                        <a:t>　</a:t>
                      </a:r>
                      <a:r>
                        <a:rPr kumimoji="1" lang="ja-JP" altLang="en-US" sz="1100" baseline="0" dirty="0" smtClean="0">
                          <a:latin typeface="BIZ UDPゴシック" panose="020B0400000000000000" pitchFamily="50" charset="-128"/>
                          <a:ea typeface="BIZ UDPゴシック" panose="020B0400000000000000" pitchFamily="50" charset="-128"/>
                        </a:rPr>
                        <a:t>  ⇒ 日本語能力や労働条件、受入企</a:t>
                      </a:r>
                      <a:endParaRPr kumimoji="1" lang="en-US" altLang="ja-JP" sz="1100" baseline="0" dirty="0" smtClean="0">
                        <a:latin typeface="BIZ UDPゴシック" panose="020B0400000000000000" pitchFamily="50" charset="-128"/>
                        <a:ea typeface="BIZ UDPゴシック" panose="020B0400000000000000" pitchFamily="50" charset="-128"/>
                      </a:endParaRPr>
                    </a:p>
                    <a:p>
                      <a:pPr marL="0" indent="0">
                        <a:buFont typeface="Arial" panose="020B0604020202020204" pitchFamily="34" charset="0"/>
                        <a:buNone/>
                      </a:pPr>
                      <a:r>
                        <a:rPr kumimoji="1" lang="ja-JP" altLang="en-US" sz="1100" baseline="0" dirty="0" smtClean="0">
                          <a:latin typeface="BIZ UDPゴシック" panose="020B0400000000000000" pitchFamily="50" charset="-128"/>
                          <a:ea typeface="BIZ UDPゴシック" panose="020B0400000000000000" pitchFamily="50" charset="-128"/>
                        </a:rPr>
                        <a:t>　　　　業の責務。　など</a:t>
                      </a:r>
                      <a:endParaRPr kumimoji="1" lang="en-US" altLang="ja-JP" sz="1100" baseline="0" dirty="0" smtClean="0">
                        <a:latin typeface="BIZ UDPゴシック" panose="020B0400000000000000" pitchFamily="50" charset="-128"/>
                        <a:ea typeface="BIZ UDPゴシック" panose="020B0400000000000000" pitchFamily="50" charset="-128"/>
                      </a:endParaRPr>
                    </a:p>
                  </a:txBody>
                  <a:tcPr/>
                </a:tc>
                <a:extLst>
                  <a:ext uri="{0D108BD9-81ED-4DB2-BD59-A6C34878D82A}">
                    <a16:rowId xmlns:a16="http://schemas.microsoft.com/office/drawing/2014/main" val="10000"/>
                  </a:ext>
                </a:extLst>
              </a:tr>
              <a:tr h="370840">
                <a:tc>
                  <a:txBody>
                    <a:bodyPr/>
                    <a:lstStyle/>
                    <a:p>
                      <a:endParaRPr kumimoji="1" lang="en-US" altLang="ja-JP" sz="1100" dirty="0" smtClean="0">
                        <a:latin typeface="BIZ UDPゴシック" panose="020B0400000000000000" pitchFamily="50" charset="-128"/>
                        <a:ea typeface="BIZ UDPゴシック" panose="020B0400000000000000" pitchFamily="50" charset="-128"/>
                      </a:endParaRPr>
                    </a:p>
                    <a:p>
                      <a:r>
                        <a:rPr kumimoji="1" lang="en-US" altLang="ja-JP" sz="1100" dirty="0" smtClean="0">
                          <a:latin typeface="BIZ UDPゴシック" panose="020B0400000000000000" pitchFamily="50" charset="-128"/>
                          <a:ea typeface="BIZ UDPゴシック" panose="020B0400000000000000" pitchFamily="50" charset="-128"/>
                        </a:rPr>
                        <a:t>2.</a:t>
                      </a:r>
                      <a:r>
                        <a:rPr kumimoji="1" lang="ja-JP" altLang="en-US" sz="1100" dirty="0" smtClean="0">
                          <a:latin typeface="BIZ UDPゴシック" panose="020B0400000000000000" pitchFamily="50" charset="-128"/>
                          <a:ea typeface="BIZ UDPゴシック" panose="020B0400000000000000" pitchFamily="50" charset="-128"/>
                        </a:rPr>
                        <a:t>特区民泊</a:t>
                      </a:r>
                      <a:endParaRPr kumimoji="1" lang="en-US" altLang="ja-JP" sz="1100" dirty="0" smtClean="0">
                        <a:latin typeface="BIZ UDPゴシック" panose="020B0400000000000000" pitchFamily="50" charset="-128"/>
                        <a:ea typeface="BIZ UDPゴシック" panose="020B0400000000000000" pitchFamily="50" charset="-128"/>
                      </a:endParaRPr>
                    </a:p>
                    <a:p>
                      <a:r>
                        <a:rPr kumimoji="1" lang="ja-JP" altLang="en-US" sz="1100" dirty="0" smtClean="0">
                          <a:latin typeface="BIZ UDPゴシック" panose="020B0400000000000000" pitchFamily="50" charset="-128"/>
                          <a:ea typeface="BIZ UDPゴシック" panose="020B0400000000000000" pitchFamily="50" charset="-128"/>
                        </a:rPr>
                        <a:t>　の活用</a:t>
                      </a:r>
                      <a:endParaRPr kumimoji="1" lang="ja-JP" altLang="en-US" sz="1100" dirty="0">
                        <a:latin typeface="BIZ UDPゴシック" panose="020B0400000000000000" pitchFamily="50" charset="-128"/>
                        <a:ea typeface="BIZ UDPゴシック" panose="020B0400000000000000" pitchFamily="50" charset="-128"/>
                      </a:endParaRPr>
                    </a:p>
                  </a:txBody>
                  <a:tcPr>
                    <a:solidFill>
                      <a:schemeClr val="accent4">
                        <a:lumMod val="40000"/>
                        <a:lumOff val="60000"/>
                      </a:schemeClr>
                    </a:solidFill>
                  </a:tcPr>
                </a:tc>
                <a:tc>
                  <a:txBody>
                    <a:bodyPr/>
                    <a:lstStyle/>
                    <a:p>
                      <a:pPr marL="171450" indent="-171450">
                        <a:buFont typeface="Arial" panose="020B0604020202020204" pitchFamily="34" charset="0"/>
                        <a:buChar char="•"/>
                      </a:pPr>
                      <a:r>
                        <a:rPr kumimoji="1" lang="ja-JP" altLang="en-US" sz="1100" dirty="0" smtClean="0">
                          <a:latin typeface="BIZ UDPゴシック" panose="020B0400000000000000" pitchFamily="50" charset="-128"/>
                          <a:ea typeface="BIZ UDPゴシック" panose="020B0400000000000000" pitchFamily="50" charset="-128"/>
                        </a:rPr>
                        <a:t>民間住宅を活用した多様な宿泊環境</a:t>
                      </a:r>
                      <a:r>
                        <a:rPr kumimoji="1" lang="en-US" altLang="ja-JP" sz="1100" dirty="0" smtClean="0">
                          <a:latin typeface="BIZ UDPゴシック" panose="020B0400000000000000" pitchFamily="50" charset="-128"/>
                          <a:ea typeface="BIZ UDPゴシック" panose="020B0400000000000000" pitchFamily="50" charset="-128"/>
                        </a:rPr>
                        <a:t>(</a:t>
                      </a:r>
                      <a:r>
                        <a:rPr kumimoji="1" lang="ja-JP" altLang="en-US" sz="1100" dirty="0" smtClean="0">
                          <a:latin typeface="BIZ UDPゴシック" panose="020B0400000000000000" pitchFamily="50" charset="-128"/>
                          <a:ea typeface="BIZ UDPゴシック" panose="020B0400000000000000" pitchFamily="50" charset="-128"/>
                        </a:rPr>
                        <a:t>いわゆる民泊</a:t>
                      </a:r>
                      <a:r>
                        <a:rPr kumimoji="1" lang="en-US" altLang="ja-JP" sz="1100" dirty="0" smtClean="0">
                          <a:latin typeface="BIZ UDPゴシック" panose="020B0400000000000000" pitchFamily="50" charset="-128"/>
                          <a:ea typeface="BIZ UDPゴシック" panose="020B0400000000000000" pitchFamily="50" charset="-128"/>
                        </a:rPr>
                        <a:t>)</a:t>
                      </a:r>
                      <a:r>
                        <a:rPr kumimoji="1" lang="ja-JP" altLang="en-US" sz="1100" dirty="0" smtClean="0">
                          <a:latin typeface="BIZ UDPゴシック" panose="020B0400000000000000" pitchFamily="50" charset="-128"/>
                          <a:ea typeface="BIZ UDPゴシック" panose="020B0400000000000000" pitchFamily="50" charset="-128"/>
                        </a:rPr>
                        <a:t>を整備するための制度を構築。　　　　　　　　　　（</a:t>
                      </a:r>
                      <a:r>
                        <a:rPr kumimoji="1" lang="en-US" altLang="ja-JP" sz="1100" dirty="0" smtClean="0">
                          <a:latin typeface="BIZ UDPゴシック" panose="020B0400000000000000" pitchFamily="50" charset="-128"/>
                          <a:ea typeface="BIZ UDPゴシック" panose="020B0400000000000000" pitchFamily="50" charset="-128"/>
                        </a:rPr>
                        <a:t>2015.12</a:t>
                      </a:r>
                      <a:r>
                        <a:rPr kumimoji="1" lang="ja-JP" altLang="en-US" sz="1100" dirty="0" smtClean="0">
                          <a:latin typeface="BIZ UDPゴシック" panose="020B0400000000000000" pitchFamily="50" charset="-128"/>
                          <a:ea typeface="BIZ UDPゴシック" panose="020B0400000000000000" pitchFamily="50" charset="-128"/>
                        </a:rPr>
                        <a:t>）</a:t>
                      </a:r>
                      <a:endParaRPr kumimoji="1" lang="en-US" altLang="ja-JP" sz="1100" dirty="0" smtClean="0">
                        <a:latin typeface="BIZ UDPゴシック" panose="020B0400000000000000" pitchFamily="50" charset="-128"/>
                        <a:ea typeface="BIZ UDPゴシック" panose="020B0400000000000000" pitchFamily="50" charset="-128"/>
                      </a:endParaRPr>
                    </a:p>
                    <a:p>
                      <a:pPr marL="0" indent="0">
                        <a:buFont typeface="Arial" panose="020B0604020202020204" pitchFamily="34" charset="0"/>
                        <a:buNone/>
                      </a:pPr>
                      <a:r>
                        <a:rPr kumimoji="1" lang="ja-JP" altLang="en-US" sz="1100" dirty="0" smtClean="0">
                          <a:latin typeface="BIZ UDPゴシック" panose="020B0400000000000000" pitchFamily="50" charset="-128"/>
                          <a:ea typeface="BIZ UDPゴシック" panose="020B0400000000000000" pitchFamily="50" charset="-128"/>
                        </a:rPr>
                        <a:t>　　⇒ 治安対策や近隣トラブルの防止、</a:t>
                      </a:r>
                      <a:endParaRPr kumimoji="1" lang="en-US" altLang="ja-JP" sz="1100" dirty="0" smtClean="0">
                        <a:latin typeface="BIZ UDPゴシック" panose="020B0400000000000000" pitchFamily="50" charset="-128"/>
                        <a:ea typeface="BIZ UDPゴシック" panose="020B0400000000000000" pitchFamily="50" charset="-128"/>
                      </a:endParaRPr>
                    </a:p>
                    <a:p>
                      <a:pPr marL="0" indent="0">
                        <a:buFont typeface="Arial" panose="020B0604020202020204" pitchFamily="34" charset="0"/>
                        <a:buNone/>
                      </a:pPr>
                      <a:r>
                        <a:rPr kumimoji="1" lang="ja-JP" altLang="en-US" sz="1100" dirty="0" smtClean="0">
                          <a:latin typeface="BIZ UDPゴシック" panose="020B0400000000000000" pitchFamily="50" charset="-128"/>
                          <a:ea typeface="BIZ UDPゴシック" panose="020B0400000000000000" pitchFamily="50" charset="-128"/>
                        </a:rPr>
                        <a:t>　　　　消防法への適応。　など</a:t>
                      </a:r>
                      <a:endParaRPr kumimoji="1" lang="ja-JP" altLang="en-US" sz="1100" dirty="0">
                        <a:latin typeface="BIZ UDPゴシック" panose="020B0400000000000000" pitchFamily="50" charset="-128"/>
                        <a:ea typeface="BIZ UDPゴシック" panose="020B0400000000000000" pitchFamily="50" charset="-128"/>
                      </a:endParaRPr>
                    </a:p>
                  </a:txBody>
                  <a:tcPr/>
                </a:tc>
                <a:extLst>
                  <a:ext uri="{0D108BD9-81ED-4DB2-BD59-A6C34878D82A}">
                    <a16:rowId xmlns:a16="http://schemas.microsoft.com/office/drawing/2014/main" val="10001"/>
                  </a:ext>
                </a:extLst>
              </a:tr>
            </a:tbl>
          </a:graphicData>
        </a:graphic>
      </p:graphicFrame>
      <p:sp>
        <p:nvSpPr>
          <p:cNvPr id="2" name="二等辺三角形 1"/>
          <p:cNvSpPr/>
          <p:nvPr/>
        </p:nvSpPr>
        <p:spPr>
          <a:xfrm rot="10800000">
            <a:off x="6455261" y="4824450"/>
            <a:ext cx="1433146" cy="220933"/>
          </a:xfrm>
          <a:prstGeom prst="triangle">
            <a:avLst/>
          </a:prstGeom>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37" name="正方形/長方形 36"/>
          <p:cNvSpPr/>
          <p:nvPr/>
        </p:nvSpPr>
        <p:spPr>
          <a:xfrm>
            <a:off x="6326008" y="5027049"/>
            <a:ext cx="1940696" cy="29238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3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国が全国制度を検討</a:t>
            </a:r>
            <a:endParaRPr kumimoji="1" lang="ja-JP" altLang="en-US" sz="13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38" name="正方形/長方形 37"/>
          <p:cNvSpPr/>
          <p:nvPr/>
        </p:nvSpPr>
        <p:spPr>
          <a:xfrm>
            <a:off x="5648414" y="5352759"/>
            <a:ext cx="3295885" cy="338554"/>
          </a:xfrm>
          <a:prstGeom prst="rect">
            <a:avLst/>
          </a:prstGeom>
        </p:spPr>
        <p:style>
          <a:lnRef idx="0">
            <a:schemeClr val="accent5"/>
          </a:lnRef>
          <a:fillRef idx="3">
            <a:schemeClr val="accent5"/>
          </a:fillRef>
          <a:effectRef idx="3">
            <a:schemeClr val="accent5"/>
          </a:effectRef>
          <a:fontRef idx="minor">
            <a:schemeClr val="lt1"/>
          </a:fontRef>
        </p:style>
        <p:txBody>
          <a:bodyPr wrap="square"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smtClean="0">
                <a:ln>
                  <a:noFill/>
                </a:ln>
                <a:solidFill>
                  <a:prstClr val="white"/>
                </a:solidFill>
                <a:effectLst/>
                <a:uLnTx/>
                <a:uFillTx/>
                <a:latin typeface="BIZ UDPゴシック" panose="020B0400000000000000" pitchFamily="50" charset="-128"/>
                <a:ea typeface="BIZ UDPゴシック" panose="020B0400000000000000" pitchFamily="50" charset="-128"/>
              </a:rPr>
              <a:t>入国管理法の改正　</a:t>
            </a:r>
            <a:r>
              <a:rPr kumimoji="1" lang="ja-JP" altLang="en-US" sz="1200" b="1" i="0" u="none" strike="noStrike" kern="1200" cap="none" spc="0" normalizeH="0" baseline="0" noProof="0" dirty="0" smtClean="0">
                <a:ln>
                  <a:noFill/>
                </a:ln>
                <a:solidFill>
                  <a:prstClr val="white"/>
                </a:solidFill>
                <a:effectLst/>
                <a:uLnTx/>
                <a:uFillTx/>
                <a:latin typeface="BIZ UDPゴシック" panose="020B0400000000000000" pitchFamily="50" charset="-128"/>
                <a:ea typeface="BIZ UDPゴシック" panose="020B0400000000000000" pitchFamily="50" charset="-128"/>
              </a:rPr>
              <a:t>（</a:t>
            </a:r>
            <a:r>
              <a:rPr kumimoji="1" lang="en-US" altLang="ja-JP" sz="1200" b="1" i="0" u="none" strike="noStrike" kern="1200" cap="none" spc="0" normalizeH="0" baseline="0" noProof="0" dirty="0" smtClean="0">
                <a:ln>
                  <a:noFill/>
                </a:ln>
                <a:solidFill>
                  <a:prstClr val="white"/>
                </a:solidFill>
                <a:effectLst/>
                <a:uLnTx/>
                <a:uFillTx/>
                <a:latin typeface="BIZ UDPゴシック" panose="020B0400000000000000" pitchFamily="50" charset="-128"/>
                <a:ea typeface="BIZ UDPゴシック" panose="020B0400000000000000" pitchFamily="50" charset="-128"/>
              </a:rPr>
              <a:t>2019.4</a:t>
            </a:r>
            <a:r>
              <a:rPr kumimoji="1" lang="ja-JP" altLang="en-US" sz="1200" b="1" i="0" u="none" strike="noStrike" kern="1200" cap="none" spc="0" normalizeH="0" baseline="0" noProof="0" dirty="0" smtClean="0">
                <a:ln>
                  <a:noFill/>
                </a:ln>
                <a:solidFill>
                  <a:prstClr val="white"/>
                </a:solidFill>
                <a:effectLst/>
                <a:uLnTx/>
                <a:uFillTx/>
                <a:latin typeface="BIZ UDPゴシック" panose="020B0400000000000000" pitchFamily="50" charset="-128"/>
                <a:ea typeface="BIZ UDPゴシック" panose="020B0400000000000000" pitchFamily="50" charset="-128"/>
              </a:rPr>
              <a:t>）</a:t>
            </a:r>
            <a:endParaRPr kumimoji="1" lang="ja-JP" altLang="en-US" sz="1200"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endParaRPr>
          </a:p>
        </p:txBody>
      </p:sp>
      <p:sp>
        <p:nvSpPr>
          <p:cNvPr id="39" name="正方形/長方形 38"/>
          <p:cNvSpPr/>
          <p:nvPr/>
        </p:nvSpPr>
        <p:spPr>
          <a:xfrm>
            <a:off x="5648414" y="5949128"/>
            <a:ext cx="3295885" cy="338554"/>
          </a:xfrm>
          <a:prstGeom prst="rect">
            <a:avLst/>
          </a:prstGeom>
        </p:spPr>
        <p:style>
          <a:lnRef idx="0">
            <a:schemeClr val="accent5"/>
          </a:lnRef>
          <a:fillRef idx="3">
            <a:schemeClr val="accent5"/>
          </a:fillRef>
          <a:effectRef idx="3">
            <a:schemeClr val="accent5"/>
          </a:effectRef>
          <a:fontRef idx="minor">
            <a:schemeClr val="lt1"/>
          </a:fontRef>
        </p:style>
        <p:txBody>
          <a:bodyPr wrap="square"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smtClean="0">
                <a:ln>
                  <a:noFill/>
                </a:ln>
                <a:solidFill>
                  <a:prstClr val="white"/>
                </a:solidFill>
                <a:effectLst/>
                <a:uLnTx/>
                <a:uFillTx/>
                <a:latin typeface="BIZ UDPゴシック" panose="020B0400000000000000" pitchFamily="50" charset="-128"/>
                <a:ea typeface="BIZ UDPゴシック" panose="020B0400000000000000" pitchFamily="50" charset="-128"/>
              </a:rPr>
              <a:t>住宅宿泊事業法の施行</a:t>
            </a:r>
            <a:r>
              <a:rPr kumimoji="1" lang="ja-JP" altLang="en-US" sz="1200" b="1" i="0" u="none" strike="noStrike" kern="1200" cap="none" spc="0" normalizeH="0" baseline="0" noProof="0" dirty="0" smtClean="0">
                <a:ln>
                  <a:noFill/>
                </a:ln>
                <a:solidFill>
                  <a:prstClr val="white"/>
                </a:solidFill>
                <a:effectLst/>
                <a:uLnTx/>
                <a:uFillTx/>
                <a:latin typeface="BIZ UDPゴシック" panose="020B0400000000000000" pitchFamily="50" charset="-128"/>
                <a:ea typeface="BIZ UDPゴシック" panose="020B0400000000000000" pitchFamily="50" charset="-128"/>
              </a:rPr>
              <a:t>（</a:t>
            </a:r>
            <a:r>
              <a:rPr kumimoji="1" lang="en-US" altLang="ja-JP" sz="1200" b="1" i="0" u="none" strike="noStrike" kern="1200" cap="none" spc="0" normalizeH="0" baseline="0" noProof="0" dirty="0" smtClean="0">
                <a:ln>
                  <a:noFill/>
                </a:ln>
                <a:solidFill>
                  <a:prstClr val="white"/>
                </a:solidFill>
                <a:effectLst/>
                <a:uLnTx/>
                <a:uFillTx/>
                <a:latin typeface="BIZ UDPゴシック" panose="020B0400000000000000" pitchFamily="50" charset="-128"/>
                <a:ea typeface="BIZ UDPゴシック" panose="020B0400000000000000" pitchFamily="50" charset="-128"/>
              </a:rPr>
              <a:t>2018.6</a:t>
            </a:r>
            <a:r>
              <a:rPr kumimoji="1" lang="ja-JP" altLang="en-US" sz="1200" b="1" i="0" u="none" strike="noStrike" kern="1200" cap="none" spc="0" normalizeH="0" baseline="0" noProof="0" dirty="0" smtClean="0">
                <a:ln>
                  <a:noFill/>
                </a:ln>
                <a:solidFill>
                  <a:prstClr val="white"/>
                </a:solidFill>
                <a:effectLst/>
                <a:uLnTx/>
                <a:uFillTx/>
                <a:latin typeface="BIZ UDPゴシック" panose="020B0400000000000000" pitchFamily="50" charset="-128"/>
                <a:ea typeface="BIZ UDPゴシック" panose="020B0400000000000000" pitchFamily="50" charset="-128"/>
              </a:rPr>
              <a:t>）</a:t>
            </a:r>
            <a:endParaRPr kumimoji="1" lang="ja-JP" altLang="en-US" sz="1200"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endParaRPr>
          </a:p>
        </p:txBody>
      </p:sp>
      <p:sp>
        <p:nvSpPr>
          <p:cNvPr id="26" name="二等辺三角形 25"/>
          <p:cNvSpPr/>
          <p:nvPr/>
        </p:nvSpPr>
        <p:spPr>
          <a:xfrm rot="10800000">
            <a:off x="2677581" y="4656118"/>
            <a:ext cx="1433146" cy="220933"/>
          </a:xfrm>
          <a:prstGeom prst="triangle">
            <a:avLst/>
          </a:prstGeom>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27" name="正方形/長方形 26"/>
          <p:cNvSpPr/>
          <p:nvPr/>
        </p:nvSpPr>
        <p:spPr>
          <a:xfrm>
            <a:off x="1784374" y="5273756"/>
            <a:ext cx="3295885" cy="584775"/>
          </a:xfrm>
          <a:prstGeom prst="rect">
            <a:avLst/>
          </a:prstGeom>
        </p:spPr>
        <p:style>
          <a:lnRef idx="0">
            <a:schemeClr val="accent5"/>
          </a:lnRef>
          <a:fillRef idx="3">
            <a:schemeClr val="accent5"/>
          </a:fillRef>
          <a:effectRef idx="3">
            <a:schemeClr val="accent5"/>
          </a:effectRef>
          <a:fontRef idx="minor">
            <a:schemeClr val="lt1"/>
          </a:fontRef>
        </p:style>
        <p:txBody>
          <a:bodyPr wrap="square"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smtClean="0">
                <a:ln>
                  <a:noFill/>
                </a:ln>
                <a:solidFill>
                  <a:prstClr val="white"/>
                </a:solidFill>
                <a:effectLst/>
                <a:uLnTx/>
                <a:uFillTx/>
                <a:latin typeface="BIZ UDPゴシック" panose="020B0400000000000000" pitchFamily="50" charset="-128"/>
                <a:ea typeface="BIZ UDPゴシック" panose="020B0400000000000000" pitchFamily="50" charset="-128"/>
              </a:rPr>
              <a:t>教育行政の組織及び運営に関する法律の一部改正　　　</a:t>
            </a:r>
            <a:r>
              <a:rPr kumimoji="1" lang="ja-JP" altLang="en-US" sz="1200" b="1" i="0" u="none" strike="noStrike" kern="1200" cap="none" spc="0" normalizeH="0" baseline="0" noProof="0" dirty="0" smtClean="0">
                <a:ln>
                  <a:noFill/>
                </a:ln>
                <a:solidFill>
                  <a:prstClr val="white"/>
                </a:solidFill>
                <a:effectLst/>
                <a:uLnTx/>
                <a:uFillTx/>
                <a:latin typeface="BIZ UDPゴシック" panose="020B0400000000000000" pitchFamily="50" charset="-128"/>
                <a:ea typeface="BIZ UDPゴシック" panose="020B0400000000000000" pitchFamily="50" charset="-128"/>
              </a:rPr>
              <a:t>（</a:t>
            </a:r>
            <a:r>
              <a:rPr kumimoji="1" lang="en-US" altLang="ja-JP" sz="1200" b="1" i="0" u="none" strike="noStrike" kern="1200" cap="none" spc="0" normalizeH="0" baseline="0" noProof="0" dirty="0" smtClean="0">
                <a:ln>
                  <a:noFill/>
                </a:ln>
                <a:solidFill>
                  <a:prstClr val="white"/>
                </a:solidFill>
                <a:effectLst/>
                <a:uLnTx/>
                <a:uFillTx/>
                <a:latin typeface="BIZ UDPゴシック" panose="020B0400000000000000" pitchFamily="50" charset="-128"/>
                <a:ea typeface="BIZ UDPゴシック" panose="020B0400000000000000" pitchFamily="50" charset="-128"/>
              </a:rPr>
              <a:t>2015.4</a:t>
            </a:r>
            <a:r>
              <a:rPr kumimoji="1" lang="ja-JP" altLang="en-US" sz="1200" b="1" i="0" u="none" strike="noStrike" kern="1200" cap="none" spc="0" normalizeH="0" baseline="0" noProof="0" dirty="0" smtClean="0">
                <a:ln>
                  <a:noFill/>
                </a:ln>
                <a:solidFill>
                  <a:prstClr val="white"/>
                </a:solidFill>
                <a:effectLst/>
                <a:uLnTx/>
                <a:uFillTx/>
                <a:latin typeface="BIZ UDPゴシック" panose="020B0400000000000000" pitchFamily="50" charset="-128"/>
                <a:ea typeface="BIZ UDPゴシック" panose="020B0400000000000000" pitchFamily="50" charset="-128"/>
              </a:rPr>
              <a:t>）</a:t>
            </a:r>
            <a:endParaRPr kumimoji="1" lang="ja-JP" altLang="en-US" sz="1200"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endParaRPr>
          </a:p>
        </p:txBody>
      </p:sp>
      <p:sp>
        <p:nvSpPr>
          <p:cNvPr id="29" name="正方形/長方形 28"/>
          <p:cNvSpPr/>
          <p:nvPr/>
        </p:nvSpPr>
        <p:spPr>
          <a:xfrm>
            <a:off x="2211595" y="4922973"/>
            <a:ext cx="2404722" cy="29238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3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国が教育委員会制度を見直し</a:t>
            </a:r>
            <a:endParaRPr kumimoji="1" lang="ja-JP" altLang="en-US" sz="13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13" name="大かっこ 12"/>
          <p:cNvSpPr/>
          <p:nvPr/>
        </p:nvSpPr>
        <p:spPr>
          <a:xfrm>
            <a:off x="1784374" y="6031253"/>
            <a:ext cx="3477064" cy="695285"/>
          </a:xfrm>
          <a:prstGeom prst="bracketPair">
            <a:avLst/>
          </a:prstGeom>
          <a:solidFill>
            <a:schemeClr val="bg1"/>
          </a:solidFill>
          <a:ln>
            <a:solidFill>
              <a:schemeClr val="tx1"/>
            </a:solidFill>
          </a:ln>
        </p:spPr>
        <p:style>
          <a:lnRef idx="1">
            <a:schemeClr val="accent1"/>
          </a:lnRef>
          <a:fillRef idx="0">
            <a:schemeClr val="accent1"/>
          </a:fillRef>
          <a:effectRef idx="0">
            <a:schemeClr val="accent1"/>
          </a:effectRef>
          <a:fontRef idx="minor">
            <a:schemeClr val="tx1"/>
          </a:fontRef>
        </p:style>
        <p:txBody>
          <a:bodyPr lIns="0" tIns="0" rIns="0" bIns="0"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3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　教育</a:t>
            </a:r>
            <a:r>
              <a:rPr kumimoji="1" lang="ja-JP" altLang="en-US" sz="13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行政の責任の明確化</a:t>
            </a:r>
            <a:endParaRPr kumimoji="1" lang="en-US" altLang="ja-JP" sz="13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3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1" lang="ja-JP" altLang="en-US" sz="13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　教育</a:t>
            </a:r>
            <a:r>
              <a:rPr kumimoji="1" lang="ja-JP" altLang="en-US" sz="13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委員長と教育長の</a:t>
            </a:r>
            <a:r>
              <a:rPr kumimoji="1" lang="ja-JP" altLang="en-US" sz="13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一本化。</a:t>
            </a:r>
            <a:endParaRPr kumimoji="1" lang="en-US" altLang="ja-JP" sz="13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3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1" lang="ja-JP" altLang="en-US" sz="13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　首長</a:t>
            </a:r>
            <a:r>
              <a:rPr kumimoji="1" lang="ja-JP" altLang="en-US" sz="13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が招集する総合教育会議の</a:t>
            </a:r>
            <a:r>
              <a:rPr kumimoji="1" lang="ja-JP" altLang="en-US" sz="13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設置。</a:t>
            </a:r>
            <a:endParaRPr kumimoji="1" lang="ja-JP" altLang="en-US" sz="13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3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28" name="角丸四角形 27"/>
          <p:cNvSpPr/>
          <p:nvPr/>
        </p:nvSpPr>
        <p:spPr>
          <a:xfrm>
            <a:off x="144000" y="72000"/>
            <a:ext cx="5292000" cy="432000"/>
          </a:xfrm>
          <a:prstGeom prst="roundRect">
            <a:avLst/>
          </a:prstGeom>
          <a:solidFill>
            <a:srgbClr val="33CC33">
              <a:lumMod val="60000"/>
              <a:lumOff val="40000"/>
            </a:srgbClr>
          </a:solidFill>
          <a:ln w="19050" cap="flat" cmpd="sng" algn="ctr">
            <a:solidFill>
              <a:sysClr val="window" lastClr="FFFFFF"/>
            </a:solidFill>
            <a:prstDash val="solid"/>
            <a:miter lim="800000"/>
          </a:ln>
          <a:effectLst>
            <a:innerShdw blurRad="63500" dist="50800" dir="2700000">
              <a:prstClr val="black">
                <a:alpha val="50000"/>
              </a:prstClr>
            </a:innerShdw>
          </a:effectLst>
        </p:spPr>
        <p:txBody>
          <a:bodyPr wrap="none" lIns="108000" tIns="36000" rIns="36000" bIns="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1800" b="1" i="0" u="none" strike="noStrike" kern="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【HOW</a:t>
            </a:r>
            <a:r>
              <a:rPr kumimoji="0" lang="ja-JP" altLang="en-US" sz="1800" b="1" i="0" u="none" strike="noStrike" kern="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３</a:t>
            </a:r>
            <a:r>
              <a:rPr kumimoji="1" lang="ja-JP" altLang="en-US" sz="1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t>
            </a:r>
            <a:r>
              <a:rPr kumimoji="1" lang="ja-JP" altLang="en-US" sz="18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－②</a:t>
            </a:r>
            <a:r>
              <a:rPr kumimoji="0" lang="en-US" altLang="ja-JP" sz="1800" b="1" i="0" u="none" strike="noStrike" kern="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0" lang="ja-JP" altLang="en-US" sz="1800" b="1" i="0" u="none" strike="noStrike" kern="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国との協調連携／全国への波及</a:t>
            </a:r>
          </a:p>
        </p:txBody>
      </p:sp>
      <p:sp>
        <p:nvSpPr>
          <p:cNvPr id="30" name="スライド番号プレースホルダー 3"/>
          <p:cNvSpPr txBox="1">
            <a:spLocks/>
          </p:cNvSpPr>
          <p:nvPr/>
        </p:nvSpPr>
        <p:spPr>
          <a:xfrm>
            <a:off x="8640000" y="6552000"/>
            <a:ext cx="432000" cy="288000"/>
          </a:xfrm>
          <a:prstGeom prst="rect">
            <a:avLst/>
          </a:prstGeom>
        </p:spPr>
        <p:txBody>
          <a:bodyPr vert="horz" lIns="36000" tIns="36000" rIns="36000" bIns="36000" rtlCol="0" anchor="ctr"/>
          <a:lstStyle>
            <a:defPPr>
              <a:defRPr lang="ja-JP"/>
            </a:defPPr>
            <a:lvl1pPr marL="0" algn="r" defTabSz="914400" rtl="0" eaLnBrk="1" latinLnBrk="0" hangingPunct="1">
              <a:defRPr kumimoji="1" sz="14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138CA411-231B-42B9-AF63-97A64194AA60}" type="slidenum">
              <a:rPr lang="ja-JP" altLang="en-US" smtClean="0"/>
              <a:pPr/>
              <a:t>129</a:t>
            </a:fld>
            <a:endParaRPr lang="ja-JP" altLang="en-US" dirty="0"/>
          </a:p>
        </p:txBody>
      </p:sp>
    </p:spTree>
    <p:extLst>
      <p:ext uri="{BB962C8B-B14F-4D97-AF65-F5344CB8AC3E}">
        <p14:creationId xmlns:p14="http://schemas.microsoft.com/office/powerpoint/2010/main" val="34410659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a:stretch>
            <a:fillRect/>
          </a:stretch>
        </p:blipFill>
        <p:spPr>
          <a:xfrm>
            <a:off x="5004000" y="2664000"/>
            <a:ext cx="4285859" cy="1981372"/>
          </a:xfrm>
          <a:prstGeom prst="rect">
            <a:avLst/>
          </a:prstGeom>
        </p:spPr>
      </p:pic>
      <p:pic>
        <p:nvPicPr>
          <p:cNvPr id="3" name="図 2"/>
          <p:cNvPicPr>
            <a:picLocks noChangeAspect="1"/>
          </p:cNvPicPr>
          <p:nvPr/>
        </p:nvPicPr>
        <p:blipFill>
          <a:blip r:embed="rId4"/>
          <a:stretch>
            <a:fillRect/>
          </a:stretch>
        </p:blipFill>
        <p:spPr>
          <a:xfrm>
            <a:off x="504000" y="2988000"/>
            <a:ext cx="4048095" cy="1475360"/>
          </a:xfrm>
          <a:prstGeom prst="rect">
            <a:avLst/>
          </a:prstGeom>
        </p:spPr>
      </p:pic>
      <p:cxnSp>
        <p:nvCxnSpPr>
          <p:cNvPr id="5" name="直線コネクタ 4"/>
          <p:cNvCxnSpPr/>
          <p:nvPr/>
        </p:nvCxnSpPr>
        <p:spPr>
          <a:xfrm>
            <a:off x="216000" y="396000"/>
            <a:ext cx="8676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テキスト ボックス 5"/>
          <p:cNvSpPr txBox="1"/>
          <p:nvPr/>
        </p:nvSpPr>
        <p:spPr>
          <a:xfrm>
            <a:off x="169966" y="-36000"/>
            <a:ext cx="542808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t>
            </a:r>
            <a:r>
              <a:rPr lang="ja-JP" altLang="en-US" sz="2400" dirty="0">
                <a:solidFill>
                  <a:prstClr val="black"/>
                </a:solidFill>
                <a:latin typeface="BIZ UDPゴシック" panose="020B0400000000000000" pitchFamily="50" charset="-128"/>
                <a:ea typeface="BIZ UDPゴシック" panose="020B0400000000000000" pitchFamily="50" charset="-128"/>
              </a:rPr>
              <a:t>府市</a:t>
            </a:r>
            <a:r>
              <a:rPr lang="ja-JP" altLang="en-US" sz="2400" dirty="0" smtClean="0">
                <a:solidFill>
                  <a:prstClr val="black"/>
                </a:solidFill>
                <a:latin typeface="BIZ UDPゴシック" panose="020B0400000000000000" pitchFamily="50" charset="-128"/>
                <a:ea typeface="BIZ UDPゴシック" panose="020B0400000000000000" pitchFamily="50" charset="-128"/>
              </a:rPr>
              <a:t>の財政再建等の成果　トピックス</a:t>
            </a:r>
            <a:r>
              <a:rPr kumimoji="1" lang="en-US" altLang="ja-JP" sz="24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t>
            </a:r>
            <a:endParaRPr kumimoji="1" lang="ja-JP" altLang="en-US" sz="2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grpSp>
        <p:nvGrpSpPr>
          <p:cNvPr id="16" name="グループ化 15"/>
          <p:cNvGrpSpPr/>
          <p:nvPr/>
        </p:nvGrpSpPr>
        <p:grpSpPr>
          <a:xfrm>
            <a:off x="556558" y="544240"/>
            <a:ext cx="4293630" cy="2255858"/>
            <a:chOff x="834006" y="1205132"/>
            <a:chExt cx="3379769" cy="1734165"/>
          </a:xfrm>
        </p:grpSpPr>
        <p:sp>
          <p:nvSpPr>
            <p:cNvPr id="57" name="テキスト ボックス 56"/>
            <p:cNvSpPr txBox="1"/>
            <p:nvPr/>
          </p:nvSpPr>
          <p:spPr>
            <a:xfrm>
              <a:off x="1625756" y="2667471"/>
              <a:ext cx="1986070" cy="27182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出典：大阪府「財政ノート」</a:t>
              </a:r>
              <a:r>
                <a:rPr kumimoji="0" lang="ja-JP" altLang="en-US" sz="7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をもとに副首都推進局で作成</a:t>
              </a:r>
            </a:p>
          </p:txBody>
        </p:sp>
        <p:sp>
          <p:nvSpPr>
            <p:cNvPr id="60" name="テキスト ボックス 59"/>
            <p:cNvSpPr txBox="1"/>
            <p:nvPr/>
          </p:nvSpPr>
          <p:spPr>
            <a:xfrm>
              <a:off x="3571356" y="2490232"/>
              <a:ext cx="642419" cy="1656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（年度）</a:t>
              </a:r>
            </a:p>
          </p:txBody>
        </p:sp>
        <p:sp>
          <p:nvSpPr>
            <p:cNvPr id="61" name="テキスト ボックス 60"/>
            <p:cNvSpPr txBox="1"/>
            <p:nvPr/>
          </p:nvSpPr>
          <p:spPr>
            <a:xfrm>
              <a:off x="893955" y="1205132"/>
              <a:ext cx="2880000" cy="212940"/>
            </a:xfrm>
            <a:prstGeom prst="rect">
              <a:avLst/>
            </a:prstGeom>
            <a:solidFill>
              <a:schemeClr val="accent2">
                <a:lumMod val="40000"/>
                <a:lumOff val="60000"/>
              </a:schemeClr>
            </a:solidFill>
            <a:ln>
              <a:solidFill>
                <a:schemeClr val="accent2"/>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2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0" lang="ja-JP" altLang="en-US" sz="12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経常収支比率</a:t>
              </a:r>
              <a:r>
                <a:rPr kumimoji="0" lang="en-US" altLang="ja-JP" sz="12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p>
          </p:txBody>
        </p:sp>
        <p:sp>
          <p:nvSpPr>
            <p:cNvPr id="66" name="テキスト ボックス 65"/>
            <p:cNvSpPr txBox="1"/>
            <p:nvPr/>
          </p:nvSpPr>
          <p:spPr>
            <a:xfrm>
              <a:off x="834006" y="1448594"/>
              <a:ext cx="415498" cy="29900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p>
          </p:txBody>
        </p:sp>
        <p:pic>
          <p:nvPicPr>
            <p:cNvPr id="67" name="図 66"/>
            <p:cNvPicPr>
              <a:picLocks noChangeAspect="1"/>
            </p:cNvPicPr>
            <p:nvPr/>
          </p:nvPicPr>
          <p:blipFill>
            <a:blip r:embed="rId5"/>
            <a:stretch>
              <a:fillRect/>
            </a:stretch>
          </p:blipFill>
          <p:spPr>
            <a:xfrm>
              <a:off x="928705" y="1538131"/>
              <a:ext cx="2810500" cy="1142422"/>
            </a:xfrm>
            <a:prstGeom prst="rect">
              <a:avLst/>
            </a:prstGeom>
          </p:spPr>
        </p:pic>
      </p:grpSp>
      <p:grpSp>
        <p:nvGrpSpPr>
          <p:cNvPr id="25" name="グループ化 24"/>
          <p:cNvGrpSpPr/>
          <p:nvPr/>
        </p:nvGrpSpPr>
        <p:grpSpPr>
          <a:xfrm>
            <a:off x="109949" y="465935"/>
            <a:ext cx="4414811" cy="6363037"/>
            <a:chOff x="285797" y="512455"/>
            <a:chExt cx="4414811" cy="6363037"/>
          </a:xfrm>
        </p:grpSpPr>
        <p:sp>
          <p:nvSpPr>
            <p:cNvPr id="24" name="角丸四角形 23"/>
            <p:cNvSpPr/>
            <p:nvPr/>
          </p:nvSpPr>
          <p:spPr>
            <a:xfrm>
              <a:off x="522218" y="512455"/>
              <a:ext cx="4104000" cy="6363037"/>
            </a:xfrm>
            <a:prstGeom prst="roundRect">
              <a:avLst>
                <a:gd name="adj" fmla="val 7094"/>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9" name="テキスト ボックス 68"/>
            <p:cNvSpPr txBox="1"/>
            <p:nvPr/>
          </p:nvSpPr>
          <p:spPr>
            <a:xfrm>
              <a:off x="813663" y="2715472"/>
              <a:ext cx="3658730" cy="276999"/>
            </a:xfrm>
            <a:prstGeom prst="rect">
              <a:avLst/>
            </a:prstGeom>
            <a:solidFill>
              <a:schemeClr val="accent2">
                <a:lumMod val="40000"/>
                <a:lumOff val="60000"/>
              </a:schemeClr>
            </a:solidFill>
            <a:ln>
              <a:solidFill>
                <a:schemeClr val="accent2"/>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2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0" lang="ja-JP" altLang="en-US" sz="12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減債基金</a:t>
              </a:r>
              <a:r>
                <a:rPr kumimoji="0" lang="en-US" altLang="ja-JP" sz="12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p>
          </p:txBody>
        </p:sp>
        <p:grpSp>
          <p:nvGrpSpPr>
            <p:cNvPr id="22" name="グループ化 21"/>
            <p:cNvGrpSpPr/>
            <p:nvPr/>
          </p:nvGrpSpPr>
          <p:grpSpPr>
            <a:xfrm>
              <a:off x="636870" y="4965605"/>
              <a:ext cx="4063738" cy="1859086"/>
              <a:chOff x="466794" y="2378477"/>
              <a:chExt cx="8720691" cy="1404436"/>
            </a:xfrm>
          </p:grpSpPr>
          <p:pic>
            <p:nvPicPr>
              <p:cNvPr id="107" name="図 106"/>
              <p:cNvPicPr>
                <a:picLocks noChangeAspect="1"/>
              </p:cNvPicPr>
              <p:nvPr/>
            </p:nvPicPr>
            <p:blipFill>
              <a:blip r:embed="rId6"/>
              <a:stretch>
                <a:fillRect/>
              </a:stretch>
            </p:blipFill>
            <p:spPr>
              <a:xfrm>
                <a:off x="466794" y="2537139"/>
                <a:ext cx="8220007" cy="1245774"/>
              </a:xfrm>
              <a:prstGeom prst="rect">
                <a:avLst/>
              </a:prstGeom>
            </p:spPr>
          </p:pic>
          <p:sp>
            <p:nvSpPr>
              <p:cNvPr id="108" name="正方形/長方形 107"/>
              <p:cNvSpPr/>
              <p:nvPr/>
            </p:nvSpPr>
            <p:spPr>
              <a:xfrm>
                <a:off x="2224345" y="2706963"/>
                <a:ext cx="6462455" cy="232508"/>
              </a:xfrm>
              <a:prstGeom prst="rect">
                <a:avLst/>
              </a:prstGeom>
            </p:spPr>
            <p:txBody>
              <a:bodyPr wrap="square">
                <a:spAutoFit/>
              </a:bodyPr>
              <a:lstStyle/>
              <a:p>
                <a:r>
                  <a:rPr lang="en-US" altLang="ja-JP" sz="700" dirty="0" smtClean="0">
                    <a:latin typeface="BIZ UDPゴシック" panose="020B0400000000000000" pitchFamily="50" charset="-128"/>
                    <a:ea typeface="BIZ UDPゴシック" panose="020B0400000000000000" pitchFamily="50" charset="-128"/>
                  </a:rPr>
                  <a:t>※</a:t>
                </a:r>
                <a:r>
                  <a:rPr lang="ja-JP" altLang="en-US" sz="700" dirty="0" smtClean="0">
                    <a:latin typeface="BIZ UDPゴシック" panose="020B0400000000000000" pitchFamily="50" charset="-128"/>
                    <a:ea typeface="BIZ UDPゴシック" panose="020B0400000000000000" pitchFamily="50" charset="-128"/>
                  </a:rPr>
                  <a:t>職員数は、 「</a:t>
                </a:r>
                <a:r>
                  <a:rPr lang="ja-JP" altLang="en-US" sz="700" dirty="0">
                    <a:latin typeface="BIZ UDPゴシック" panose="020B0400000000000000" pitchFamily="50" charset="-128"/>
                    <a:ea typeface="BIZ UDPゴシック" panose="020B0400000000000000" pitchFamily="50" charset="-128"/>
                  </a:rPr>
                  <a:t>総務省地方公共団体定員管理</a:t>
                </a:r>
                <a:r>
                  <a:rPr lang="ja-JP" altLang="en-US" sz="700" dirty="0" smtClean="0">
                    <a:latin typeface="BIZ UDPゴシック" panose="020B0400000000000000" pitchFamily="50" charset="-128"/>
                    <a:ea typeface="BIZ UDPゴシック" panose="020B0400000000000000" pitchFamily="50" charset="-128"/>
                  </a:rPr>
                  <a:t>調査」における一般行政部門＋</a:t>
                </a:r>
                <a:r>
                  <a:rPr lang="ja-JP" altLang="en-US" sz="700" dirty="0">
                    <a:latin typeface="BIZ UDPゴシック" panose="020B0400000000000000" pitchFamily="50" charset="-128"/>
                    <a:ea typeface="BIZ UDPゴシック" panose="020B0400000000000000" pitchFamily="50" charset="-128"/>
                  </a:rPr>
                  <a:t>学校</a:t>
                </a:r>
                <a:r>
                  <a:rPr lang="ja-JP" altLang="en-US" sz="700" dirty="0" smtClean="0">
                    <a:latin typeface="BIZ UDPゴシック" panose="020B0400000000000000" pitchFamily="50" charset="-128"/>
                    <a:ea typeface="BIZ UDPゴシック" panose="020B0400000000000000" pitchFamily="50" charset="-128"/>
                  </a:rPr>
                  <a:t>以外の</a:t>
                </a:r>
                <a:r>
                  <a:rPr lang="ja-JP" altLang="en-US" sz="700" dirty="0">
                    <a:latin typeface="BIZ UDPゴシック" panose="020B0400000000000000" pitchFamily="50" charset="-128"/>
                    <a:ea typeface="BIZ UDPゴシック" panose="020B0400000000000000" pitchFamily="50" charset="-128"/>
                  </a:rPr>
                  <a:t>教育部門＋公営企業等会計部門の合計」</a:t>
                </a:r>
                <a:r>
                  <a:rPr lang="ja-JP" altLang="en-US" sz="700" dirty="0" smtClean="0">
                    <a:latin typeface="BIZ UDPゴシック" panose="020B0400000000000000" pitchFamily="50" charset="-128"/>
                    <a:ea typeface="BIZ UDPゴシック" panose="020B0400000000000000" pitchFamily="50" charset="-128"/>
                  </a:rPr>
                  <a:t>を用いている</a:t>
                </a:r>
                <a:endParaRPr lang="ja-JP" altLang="en-US" sz="700" dirty="0">
                  <a:latin typeface="BIZ UDPゴシック" panose="020B0400000000000000" pitchFamily="50" charset="-128"/>
                  <a:ea typeface="BIZ UDPゴシック" panose="020B0400000000000000" pitchFamily="50" charset="-128"/>
                </a:endParaRPr>
              </a:p>
            </p:txBody>
          </p:sp>
          <p:sp>
            <p:nvSpPr>
              <p:cNvPr id="106" name="テキスト ボックス 105"/>
              <p:cNvSpPr txBox="1"/>
              <p:nvPr/>
            </p:nvSpPr>
            <p:spPr>
              <a:xfrm>
                <a:off x="1191178" y="2378477"/>
                <a:ext cx="7996307" cy="313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000" dirty="0" smtClean="0">
                    <a:solidFill>
                      <a:prstClr val="black"/>
                    </a:solidFill>
                    <a:latin typeface="BIZ UDPゴシック" panose="020B0400000000000000" pitchFamily="50" charset="-128"/>
                    <a:ea typeface="BIZ UDPゴシック" panose="020B0400000000000000" pitchFamily="50" charset="-128"/>
                  </a:rPr>
                  <a:t>現在（</a:t>
                </a:r>
                <a:r>
                  <a:rPr lang="en-US" altLang="ja-JP" sz="1000" dirty="0" smtClean="0">
                    <a:solidFill>
                      <a:prstClr val="black"/>
                    </a:solidFill>
                    <a:latin typeface="BIZ UDPゴシック" panose="020B0400000000000000" pitchFamily="50" charset="-128"/>
                    <a:ea typeface="BIZ UDPゴシック" panose="020B0400000000000000" pitchFamily="50" charset="-128"/>
                  </a:rPr>
                  <a:t>2022</a:t>
                </a:r>
                <a:r>
                  <a:rPr lang="ja-JP" altLang="en-US" sz="1000" dirty="0" smtClean="0">
                    <a:solidFill>
                      <a:prstClr val="black"/>
                    </a:solidFill>
                    <a:latin typeface="BIZ UDPゴシック" panose="020B0400000000000000" pitchFamily="50" charset="-128"/>
                    <a:ea typeface="BIZ UDPゴシック" panose="020B0400000000000000" pitchFamily="50" charset="-128"/>
                  </a:rPr>
                  <a:t>年度）においても、全国一スリムな体制を維持している。</a:t>
                </a:r>
                <a:endParaRPr kumimoji="1" lang="ja-JP" altLang="en-US"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grpSp>
        <p:sp>
          <p:nvSpPr>
            <p:cNvPr id="109" name="テキスト ボックス 108"/>
            <p:cNvSpPr txBox="1"/>
            <p:nvPr/>
          </p:nvSpPr>
          <p:spPr>
            <a:xfrm>
              <a:off x="797001" y="4653802"/>
              <a:ext cx="3658730" cy="276999"/>
            </a:xfrm>
            <a:prstGeom prst="rect">
              <a:avLst/>
            </a:prstGeom>
            <a:solidFill>
              <a:schemeClr val="accent2">
                <a:lumMod val="40000"/>
                <a:lumOff val="60000"/>
              </a:schemeClr>
            </a:solidFill>
            <a:ln>
              <a:solidFill>
                <a:schemeClr val="accent2"/>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200" b="1"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0" lang="ja-JP" altLang="en-US" sz="1200" b="1" dirty="0" smtClean="0">
                  <a:solidFill>
                    <a:prstClr val="black"/>
                  </a:solidFill>
                  <a:latin typeface="BIZ UDゴシック" panose="020B0400000000000000" pitchFamily="49" charset="-128"/>
                  <a:ea typeface="BIZ UDゴシック" panose="020B0400000000000000" pitchFamily="49" charset="-128"/>
                </a:rPr>
                <a:t>人口（</a:t>
              </a:r>
              <a:r>
                <a:rPr kumimoji="0" lang="en-US" altLang="ja-JP" sz="1200" b="1" dirty="0" smtClean="0">
                  <a:solidFill>
                    <a:prstClr val="black"/>
                  </a:solidFill>
                  <a:latin typeface="BIZ UDゴシック" panose="020B0400000000000000" pitchFamily="49" charset="-128"/>
                  <a:ea typeface="BIZ UDゴシック" panose="020B0400000000000000" pitchFamily="49" charset="-128"/>
                </a:rPr>
                <a:t>10</a:t>
              </a:r>
              <a:r>
                <a:rPr kumimoji="0" lang="ja-JP" altLang="en-US" sz="1200" b="1" dirty="0" smtClean="0">
                  <a:solidFill>
                    <a:prstClr val="black"/>
                  </a:solidFill>
                  <a:latin typeface="BIZ UDゴシック" panose="020B0400000000000000" pitchFamily="49" charset="-128"/>
                  <a:ea typeface="BIZ UDゴシック" panose="020B0400000000000000" pitchFamily="49" charset="-128"/>
                </a:rPr>
                <a:t>万人）あたり職員数比較</a:t>
              </a:r>
              <a:r>
                <a:rPr kumimoji="0" lang="en-US" altLang="ja-JP" sz="1200" b="1"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rPr>
                <a:t>】</a:t>
              </a:r>
              <a:endParaRPr kumimoji="0" lang="en-US" altLang="ja-JP" sz="12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112" name="テキスト ボックス 111"/>
            <p:cNvSpPr txBox="1"/>
            <p:nvPr/>
          </p:nvSpPr>
          <p:spPr>
            <a:xfrm>
              <a:off x="285797" y="1872034"/>
              <a:ext cx="400110" cy="3491040"/>
            </a:xfrm>
            <a:prstGeom prst="rect">
              <a:avLst/>
            </a:prstGeom>
            <a:solidFill>
              <a:schemeClr val="accent2">
                <a:lumMod val="20000"/>
                <a:lumOff val="80000"/>
              </a:schemeClr>
            </a:solidFill>
            <a:effectLst>
              <a:outerShdw blurRad="50800" dist="38100" dir="2700000" algn="tl" rotWithShape="0">
                <a:prstClr val="black">
                  <a:alpha val="40000"/>
                </a:prstClr>
              </a:outerShdw>
            </a:effectLst>
          </p:spPr>
          <p:txBody>
            <a:bodyPr vert="eaVert" wrap="square" rtlCol="0">
              <a:spAutoFit/>
            </a:bodyPr>
            <a:lstStyle/>
            <a:p>
              <a:pPr algn="ctr"/>
              <a:r>
                <a:rPr lang="ja-JP" altLang="en-US" sz="1400" dirty="0">
                  <a:latin typeface="BIZ UDPゴシック" panose="020B0400000000000000" pitchFamily="50" charset="-128"/>
                  <a:ea typeface="BIZ UDPゴシック" panose="020B0400000000000000" pitchFamily="50" charset="-128"/>
                </a:rPr>
                <a:t>大阪府</a:t>
              </a:r>
              <a:endParaRPr kumimoji="1" lang="ja-JP" altLang="en-US" sz="1400" dirty="0">
                <a:latin typeface="BIZ UDPゴシック" panose="020B0400000000000000" pitchFamily="50" charset="-128"/>
                <a:ea typeface="BIZ UDPゴシック" panose="020B0400000000000000" pitchFamily="50" charset="-128"/>
              </a:endParaRPr>
            </a:p>
          </p:txBody>
        </p:sp>
      </p:grpSp>
      <p:grpSp>
        <p:nvGrpSpPr>
          <p:cNvPr id="26" name="グループ化 25"/>
          <p:cNvGrpSpPr/>
          <p:nvPr/>
        </p:nvGrpSpPr>
        <p:grpSpPr>
          <a:xfrm>
            <a:off x="4576069" y="465935"/>
            <a:ext cx="4696867" cy="6363037"/>
            <a:chOff x="4720015" y="494963"/>
            <a:chExt cx="4696867" cy="6363037"/>
          </a:xfrm>
        </p:grpSpPr>
        <p:sp>
          <p:nvSpPr>
            <p:cNvPr id="114" name="角丸四角形 113"/>
            <p:cNvSpPr/>
            <p:nvPr/>
          </p:nvSpPr>
          <p:spPr>
            <a:xfrm>
              <a:off x="4941286" y="494963"/>
              <a:ext cx="4140000" cy="6363037"/>
            </a:xfrm>
            <a:prstGeom prst="roundRect">
              <a:avLst>
                <a:gd name="adj" fmla="val 7094"/>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8" name="グループ化 17"/>
            <p:cNvGrpSpPr/>
            <p:nvPr/>
          </p:nvGrpSpPr>
          <p:grpSpPr>
            <a:xfrm>
              <a:off x="5134243" y="592651"/>
              <a:ext cx="4282639" cy="2071465"/>
              <a:chOff x="869321" y="2900304"/>
              <a:chExt cx="3371116" cy="1681009"/>
            </a:xfrm>
          </p:grpSpPr>
          <p:sp>
            <p:nvSpPr>
              <p:cNvPr id="96" name="テキスト ボックス 95"/>
              <p:cNvSpPr txBox="1"/>
              <p:nvPr/>
            </p:nvSpPr>
            <p:spPr>
              <a:xfrm>
                <a:off x="869321" y="2900304"/>
                <a:ext cx="2880000" cy="231052"/>
              </a:xfrm>
              <a:prstGeom prst="rect">
                <a:avLst/>
              </a:prstGeom>
              <a:solidFill>
                <a:schemeClr val="accent2">
                  <a:lumMod val="40000"/>
                  <a:lumOff val="60000"/>
                </a:schemeClr>
              </a:solidFill>
              <a:ln>
                <a:solidFill>
                  <a:schemeClr val="accent2"/>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2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0" lang="ja-JP" altLang="en-US" sz="12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経常収支比率</a:t>
                </a:r>
                <a:r>
                  <a:rPr kumimoji="0" lang="en-US" altLang="ja-JP" sz="12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p>
            </p:txBody>
          </p:sp>
          <p:sp>
            <p:nvSpPr>
              <p:cNvPr id="97" name="テキスト ボックス 96"/>
              <p:cNvSpPr txBox="1"/>
              <p:nvPr/>
            </p:nvSpPr>
            <p:spPr>
              <a:xfrm>
                <a:off x="1376116" y="4404626"/>
                <a:ext cx="2442822" cy="17668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出典：大阪市「財政のあらまし」をもとに副首都推進局で作成</a:t>
                </a:r>
              </a:p>
            </p:txBody>
          </p:sp>
          <p:sp>
            <p:nvSpPr>
              <p:cNvPr id="98" name="テキスト ボックス 97"/>
              <p:cNvSpPr txBox="1"/>
              <p:nvPr/>
            </p:nvSpPr>
            <p:spPr>
              <a:xfrm>
                <a:off x="3598018" y="4229014"/>
                <a:ext cx="642419" cy="17483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（年度）</a:t>
                </a:r>
              </a:p>
            </p:txBody>
          </p:sp>
          <p:sp>
            <p:nvSpPr>
              <p:cNvPr id="99" name="テキスト ボックス 98"/>
              <p:cNvSpPr txBox="1"/>
              <p:nvPr/>
            </p:nvSpPr>
            <p:spPr>
              <a:xfrm>
                <a:off x="1027596" y="3109519"/>
                <a:ext cx="415498" cy="29900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p>
            </p:txBody>
          </p:sp>
          <p:pic>
            <p:nvPicPr>
              <p:cNvPr id="100" name="図 99"/>
              <p:cNvPicPr>
                <a:picLocks noChangeAspect="1"/>
              </p:cNvPicPr>
              <p:nvPr/>
            </p:nvPicPr>
            <p:blipFill>
              <a:blip r:embed="rId7"/>
              <a:stretch>
                <a:fillRect/>
              </a:stretch>
            </p:blipFill>
            <p:spPr>
              <a:xfrm>
                <a:off x="910168" y="3122395"/>
                <a:ext cx="2804403" cy="1345748"/>
              </a:xfrm>
              <a:prstGeom prst="rect">
                <a:avLst/>
              </a:prstGeom>
            </p:spPr>
          </p:pic>
        </p:grpSp>
        <p:sp>
          <p:nvSpPr>
            <p:cNvPr id="110" name="テキスト ボックス 109"/>
            <p:cNvSpPr txBox="1"/>
            <p:nvPr/>
          </p:nvSpPr>
          <p:spPr>
            <a:xfrm>
              <a:off x="5186135" y="4667791"/>
              <a:ext cx="3658730" cy="276999"/>
            </a:xfrm>
            <a:prstGeom prst="rect">
              <a:avLst/>
            </a:prstGeom>
            <a:solidFill>
              <a:schemeClr val="accent2">
                <a:lumMod val="40000"/>
                <a:lumOff val="60000"/>
              </a:schemeClr>
            </a:solidFill>
            <a:ln>
              <a:solidFill>
                <a:schemeClr val="accent2"/>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200" b="1"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0" lang="ja-JP" altLang="en-US" sz="1200" b="1" dirty="0" smtClean="0">
                  <a:solidFill>
                    <a:prstClr val="black"/>
                  </a:solidFill>
                  <a:latin typeface="BIZ UDゴシック" panose="020B0400000000000000" pitchFamily="49" charset="-128"/>
                  <a:ea typeface="BIZ UDゴシック" panose="020B0400000000000000" pitchFamily="49" charset="-128"/>
                </a:rPr>
                <a:t>人口（</a:t>
              </a:r>
              <a:r>
                <a:rPr kumimoji="0" lang="en-US" altLang="ja-JP" sz="1200" b="1" dirty="0" smtClean="0">
                  <a:solidFill>
                    <a:prstClr val="black"/>
                  </a:solidFill>
                  <a:latin typeface="BIZ UDゴシック" panose="020B0400000000000000" pitchFamily="49" charset="-128"/>
                  <a:ea typeface="BIZ UDゴシック" panose="020B0400000000000000" pitchFamily="49" charset="-128"/>
                </a:rPr>
                <a:t>1</a:t>
              </a:r>
              <a:r>
                <a:rPr kumimoji="0" lang="ja-JP" altLang="en-US" sz="1200" b="1" dirty="0" smtClean="0">
                  <a:solidFill>
                    <a:prstClr val="black"/>
                  </a:solidFill>
                  <a:latin typeface="BIZ UDゴシック" panose="020B0400000000000000" pitchFamily="49" charset="-128"/>
                  <a:ea typeface="BIZ UDゴシック" panose="020B0400000000000000" pitchFamily="49" charset="-128"/>
                </a:rPr>
                <a:t>万人）あたり職員数比較</a:t>
              </a:r>
              <a:r>
                <a:rPr kumimoji="0" lang="en-US" altLang="ja-JP" sz="1200" b="1"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rPr>
                <a:t>】</a:t>
              </a:r>
              <a:endParaRPr kumimoji="0" lang="en-US" altLang="ja-JP" sz="12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111" name="テキスト ボックス 110"/>
            <p:cNvSpPr txBox="1"/>
            <p:nvPr/>
          </p:nvSpPr>
          <p:spPr>
            <a:xfrm>
              <a:off x="5282636" y="4928791"/>
              <a:ext cx="3726184" cy="400110"/>
            </a:xfrm>
            <a:prstGeom prst="rect">
              <a:avLst/>
            </a:prstGeom>
            <a:noFill/>
          </p:spPr>
          <p:txBody>
            <a:bodyPr wrap="square" rtlCol="0">
              <a:spAutoFit/>
            </a:bodyPr>
            <a:lstStyle/>
            <a:p>
              <a:pPr lvl="0">
                <a:defRPr/>
              </a:pPr>
              <a:r>
                <a:rPr lang="ja-JP" altLang="en-US" sz="1000" dirty="0" smtClean="0">
                  <a:solidFill>
                    <a:prstClr val="black"/>
                  </a:solidFill>
                  <a:latin typeface="BIZ UDPゴシック" panose="020B0400000000000000" pitchFamily="50" charset="-128"/>
                  <a:ea typeface="BIZ UDPゴシック" panose="020B0400000000000000" pitchFamily="50" charset="-128"/>
                </a:rPr>
                <a:t>他</a:t>
              </a:r>
              <a:r>
                <a:rPr lang="ja-JP" altLang="en-US" sz="1000" dirty="0">
                  <a:solidFill>
                    <a:prstClr val="black"/>
                  </a:solidFill>
                  <a:latin typeface="BIZ UDPゴシック" panose="020B0400000000000000" pitchFamily="50" charset="-128"/>
                  <a:ea typeface="BIZ UDPゴシック" panose="020B0400000000000000" pitchFamily="50" charset="-128"/>
                </a:rPr>
                <a:t>都市と比較しても大きな削減となり、</a:t>
              </a:r>
              <a:r>
                <a:rPr lang="ja-JP" altLang="en-US" sz="1000" dirty="0" smtClean="0">
                  <a:solidFill>
                    <a:prstClr val="black"/>
                  </a:solidFill>
                  <a:latin typeface="BIZ UDPゴシック" panose="020B0400000000000000" pitchFamily="50" charset="-128"/>
                  <a:ea typeface="BIZ UDPゴシック" panose="020B0400000000000000" pitchFamily="50" charset="-128"/>
                </a:rPr>
                <a:t>市民１万人</a:t>
              </a:r>
              <a:r>
                <a:rPr lang="ja-JP" altLang="en-US" sz="1000" dirty="0">
                  <a:solidFill>
                    <a:prstClr val="black"/>
                  </a:solidFill>
                  <a:latin typeface="BIZ UDPゴシック" panose="020B0400000000000000" pitchFamily="50" charset="-128"/>
                  <a:ea typeface="BIZ UDPゴシック" panose="020B0400000000000000" pitchFamily="50" charset="-128"/>
                </a:rPr>
                <a:t>あたりの職員数は概ね</a:t>
              </a:r>
              <a:r>
                <a:rPr lang="ja-JP" altLang="en-US" sz="1000" dirty="0" smtClean="0">
                  <a:solidFill>
                    <a:prstClr val="black"/>
                  </a:solidFill>
                  <a:latin typeface="BIZ UDPゴシック" panose="020B0400000000000000" pitchFamily="50" charset="-128"/>
                  <a:ea typeface="BIZ UDPゴシック" panose="020B0400000000000000" pitchFamily="50" charset="-128"/>
                </a:rPr>
                <a:t>政令指定都市平均</a:t>
              </a:r>
              <a:r>
                <a:rPr lang="ja-JP" altLang="en-US" sz="1000" dirty="0">
                  <a:solidFill>
                    <a:prstClr val="black"/>
                  </a:solidFill>
                  <a:latin typeface="BIZ UDPゴシック" panose="020B0400000000000000" pitchFamily="50" charset="-128"/>
                  <a:ea typeface="BIZ UDPゴシック" panose="020B0400000000000000" pitchFamily="50" charset="-128"/>
                </a:rPr>
                <a:t>となった</a:t>
              </a:r>
              <a:r>
                <a:rPr lang="ja-JP" altLang="en-US" sz="1000" dirty="0" smtClean="0">
                  <a:solidFill>
                    <a:prstClr val="black"/>
                  </a:solidFill>
                  <a:latin typeface="BIZ UDPゴシック" panose="020B0400000000000000" pitchFamily="50" charset="-128"/>
                  <a:ea typeface="BIZ UDPゴシック" panose="020B0400000000000000" pitchFamily="50" charset="-128"/>
                </a:rPr>
                <a:t>。</a:t>
              </a:r>
              <a:endParaRPr kumimoji="1" lang="ja-JP" altLang="en-US"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113" name="テキスト ボックス 112"/>
            <p:cNvSpPr txBox="1"/>
            <p:nvPr/>
          </p:nvSpPr>
          <p:spPr>
            <a:xfrm>
              <a:off x="4720015" y="1877435"/>
              <a:ext cx="400110" cy="3491040"/>
            </a:xfrm>
            <a:prstGeom prst="rect">
              <a:avLst/>
            </a:prstGeom>
            <a:solidFill>
              <a:schemeClr val="accent2">
                <a:lumMod val="20000"/>
                <a:lumOff val="80000"/>
              </a:schemeClr>
            </a:solidFill>
            <a:effectLst>
              <a:outerShdw blurRad="50800" dist="38100" dir="2700000" algn="tl" rotWithShape="0">
                <a:prstClr val="black">
                  <a:alpha val="40000"/>
                </a:prstClr>
              </a:outerShdw>
            </a:effectLst>
          </p:spPr>
          <p:txBody>
            <a:bodyPr vert="eaVert" wrap="square" rtlCol="0">
              <a:spAutoFit/>
            </a:bodyPr>
            <a:lstStyle/>
            <a:p>
              <a:pPr algn="ctr"/>
              <a:r>
                <a:rPr lang="ja-JP" altLang="en-US" sz="1400" dirty="0" smtClean="0">
                  <a:latin typeface="BIZ UDPゴシック" panose="020B0400000000000000" pitchFamily="50" charset="-128"/>
                  <a:ea typeface="BIZ UDPゴシック" panose="020B0400000000000000" pitchFamily="50" charset="-128"/>
                </a:rPr>
                <a:t>大阪市</a:t>
              </a:r>
              <a:endParaRPr kumimoji="1" lang="ja-JP" altLang="en-US" sz="1400" dirty="0">
                <a:latin typeface="BIZ UDPゴシック" panose="020B0400000000000000" pitchFamily="50" charset="-128"/>
                <a:ea typeface="BIZ UDPゴシック" panose="020B0400000000000000" pitchFamily="50" charset="-128"/>
              </a:endParaRPr>
            </a:p>
          </p:txBody>
        </p:sp>
      </p:grpSp>
      <p:sp>
        <p:nvSpPr>
          <p:cNvPr id="43" name="スライド番号プレースホルダー 3"/>
          <p:cNvSpPr>
            <a:spLocks noGrp="1"/>
          </p:cNvSpPr>
          <p:nvPr>
            <p:ph type="sldNum" sz="quarter" idx="12"/>
          </p:nvPr>
        </p:nvSpPr>
        <p:spPr>
          <a:xfrm>
            <a:off x="7128000" y="6552000"/>
            <a:ext cx="2057400" cy="365125"/>
          </a:xfrm>
        </p:spPr>
        <p:txBody>
          <a:bodyPr/>
          <a:lstStyle/>
          <a:p>
            <a:fld id="{138CA411-231B-42B9-AF63-97A64194AA60}" type="slidenum">
              <a:rPr lang="ja-JP" altLang="en-US" smtClean="0"/>
              <a:pPr/>
              <a:t>13</a:t>
            </a:fld>
            <a:endParaRPr lang="ja-JP" altLang="en-US" dirty="0"/>
          </a:p>
        </p:txBody>
      </p:sp>
      <p:sp>
        <p:nvSpPr>
          <p:cNvPr id="45" name="テキスト ボックス 44"/>
          <p:cNvSpPr txBox="1"/>
          <p:nvPr/>
        </p:nvSpPr>
        <p:spPr>
          <a:xfrm>
            <a:off x="1383942" y="4332448"/>
            <a:ext cx="3007035"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出典：大阪府</a:t>
            </a:r>
            <a:r>
              <a:rPr kumimoji="1" lang="ja-JP" altLang="en-US" sz="70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rPr>
              <a:t>「大阪府の財政状況等について（</a:t>
            </a:r>
            <a:r>
              <a:rPr kumimoji="1" lang="en-US" altLang="ja-JP" sz="70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rPr>
              <a:t>IR</a:t>
            </a:r>
            <a:r>
              <a:rPr kumimoji="1" lang="ja-JP" altLang="en-US" sz="70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rPr>
              <a:t>資料）」</a:t>
            </a:r>
            <a:r>
              <a:rPr kumimoji="0" lang="ja-JP" altLang="en-US" sz="7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をもとに副首都推進局で作成</a:t>
            </a:r>
          </a:p>
        </p:txBody>
      </p:sp>
      <p:sp>
        <p:nvSpPr>
          <p:cNvPr id="47" name="テキスト ボックス 46"/>
          <p:cNvSpPr txBox="1"/>
          <p:nvPr/>
        </p:nvSpPr>
        <p:spPr>
          <a:xfrm>
            <a:off x="5469025" y="4457519"/>
            <a:ext cx="3103342" cy="20005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出典：</a:t>
            </a:r>
            <a:r>
              <a:rPr kumimoji="1" lang="ja-JP" altLang="en-US" sz="70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rPr>
              <a:t>大阪市財政局資料を</a:t>
            </a:r>
            <a:r>
              <a:rPr kumimoji="1" lang="ja-JP" altLang="en-US" sz="7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もとに副首都推進局で作成</a:t>
            </a:r>
          </a:p>
        </p:txBody>
      </p:sp>
      <p:pic>
        <p:nvPicPr>
          <p:cNvPr id="7" name="図 6"/>
          <p:cNvPicPr>
            <a:picLocks noChangeAspect="1"/>
          </p:cNvPicPr>
          <p:nvPr/>
        </p:nvPicPr>
        <p:blipFill>
          <a:blip r:embed="rId8"/>
          <a:stretch>
            <a:fillRect/>
          </a:stretch>
        </p:blipFill>
        <p:spPr>
          <a:xfrm>
            <a:off x="4896000" y="5292000"/>
            <a:ext cx="4035902" cy="1554615"/>
          </a:xfrm>
          <a:prstGeom prst="rect">
            <a:avLst/>
          </a:prstGeom>
        </p:spPr>
      </p:pic>
    </p:spTree>
    <p:extLst>
      <p:ext uri="{BB962C8B-B14F-4D97-AF65-F5344CB8AC3E}">
        <p14:creationId xmlns:p14="http://schemas.microsoft.com/office/powerpoint/2010/main" val="593915085"/>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線コネクタ 5"/>
          <p:cNvCxnSpPr/>
          <p:nvPr/>
        </p:nvCxnSpPr>
        <p:spPr>
          <a:xfrm>
            <a:off x="196398" y="615109"/>
            <a:ext cx="882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直線コネクタ 8"/>
          <p:cNvCxnSpPr/>
          <p:nvPr/>
        </p:nvCxnSpPr>
        <p:spPr>
          <a:xfrm>
            <a:off x="274650" y="1069006"/>
            <a:ext cx="856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テキスト ボックス 28">
            <a:extLst>
              <a:ext uri="{FF2B5EF4-FFF2-40B4-BE49-F238E27FC236}">
                <a16:creationId xmlns:a16="http://schemas.microsoft.com/office/drawing/2014/main" id="{BA4DA3D3-8136-4F80-A721-FAF45CFEA281}"/>
              </a:ext>
            </a:extLst>
          </p:cNvPr>
          <p:cNvSpPr txBox="1"/>
          <p:nvPr/>
        </p:nvSpPr>
        <p:spPr>
          <a:xfrm>
            <a:off x="244506" y="694677"/>
            <a:ext cx="8820000"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5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■①国への積極提言→全国展開の</a:t>
            </a:r>
            <a:r>
              <a:rPr kumimoji="1" lang="ja-JP" altLang="en-US" sz="1500" b="1"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取組に</a:t>
            </a:r>
            <a:r>
              <a:rPr kumimoji="1" lang="ja-JP" altLang="en-US" sz="15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加え、②国との協調連携→プロジェクト実現のフェーズ</a:t>
            </a:r>
            <a:r>
              <a:rPr kumimoji="1" lang="ja-JP" altLang="en-US" sz="1500" b="1"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へ。</a:t>
            </a:r>
            <a:endParaRPr kumimoji="1" lang="en-US" altLang="ja-JP" sz="15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endParaRPr>
          </a:p>
        </p:txBody>
      </p:sp>
      <p:sp>
        <p:nvSpPr>
          <p:cNvPr id="11" name="角丸四角形 79">
            <a:extLst>
              <a:ext uri="{FF2B5EF4-FFF2-40B4-BE49-F238E27FC236}">
                <a16:creationId xmlns:a16="http://schemas.microsoft.com/office/drawing/2014/main" id="{A8B68524-3FB5-4BCC-848F-2D7390EA16CF}"/>
              </a:ext>
            </a:extLst>
          </p:cNvPr>
          <p:cNvSpPr/>
          <p:nvPr/>
        </p:nvSpPr>
        <p:spPr>
          <a:xfrm>
            <a:off x="869829" y="1125102"/>
            <a:ext cx="3924000" cy="324000"/>
          </a:xfrm>
          <a:prstGeom prst="round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600" b="1" dirty="0">
                <a:solidFill>
                  <a:prstClr val="white"/>
                </a:solidFill>
                <a:latin typeface="BIZ UDPゴシック" panose="020B0400000000000000" pitchFamily="50" charset="-128"/>
                <a:ea typeface="BIZ UDPゴシック" panose="020B0400000000000000" pitchFamily="50" charset="-128"/>
              </a:rPr>
              <a:t>大阪・関西万博</a:t>
            </a:r>
            <a:endParaRPr kumimoji="1" lang="ja-JP" altLang="en-US" sz="16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endParaRPr>
          </a:p>
        </p:txBody>
      </p:sp>
      <p:sp>
        <p:nvSpPr>
          <p:cNvPr id="14" name="矢印: 山形 13">
            <a:extLst>
              <a:ext uri="{FF2B5EF4-FFF2-40B4-BE49-F238E27FC236}">
                <a16:creationId xmlns:a16="http://schemas.microsoft.com/office/drawing/2014/main" id="{36172D79-7CBD-404B-8F3A-539AD549D58F}"/>
              </a:ext>
            </a:extLst>
          </p:cNvPr>
          <p:cNvSpPr/>
          <p:nvPr/>
        </p:nvSpPr>
        <p:spPr>
          <a:xfrm rot="16200000" flipH="1">
            <a:off x="-1186850" y="4857568"/>
            <a:ext cx="3335670" cy="324000"/>
          </a:xfrm>
          <a:prstGeom prst="chevron">
            <a:avLst>
              <a:gd name="adj" fmla="val 27193"/>
            </a:avLst>
          </a:prstGeom>
          <a:solidFill>
            <a:schemeClr val="accent1">
              <a:lumMod val="60000"/>
              <a:lumOff val="40000"/>
            </a:schemeClr>
          </a:solidFill>
          <a:ln/>
        </p:spPr>
        <p:style>
          <a:lnRef idx="2">
            <a:schemeClr val="dk1"/>
          </a:lnRef>
          <a:fillRef idx="1">
            <a:schemeClr val="lt1"/>
          </a:fillRef>
          <a:effectRef idx="0">
            <a:schemeClr val="dk1"/>
          </a:effectRef>
          <a:fontRef idx="minor">
            <a:schemeClr val="dk1"/>
          </a:fontRef>
        </p:style>
        <p:txBody>
          <a:bodyPr vert="ea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連携の経過</a:t>
            </a:r>
          </a:p>
        </p:txBody>
      </p:sp>
      <p:sp>
        <p:nvSpPr>
          <p:cNvPr id="15" name="四角形: 角を丸くする 14">
            <a:extLst>
              <a:ext uri="{FF2B5EF4-FFF2-40B4-BE49-F238E27FC236}">
                <a16:creationId xmlns:a16="http://schemas.microsoft.com/office/drawing/2014/main" id="{BD341B0A-F2B7-44BE-B455-E571154BCE13}"/>
              </a:ext>
            </a:extLst>
          </p:cNvPr>
          <p:cNvSpPr/>
          <p:nvPr/>
        </p:nvSpPr>
        <p:spPr>
          <a:xfrm>
            <a:off x="829245" y="6413278"/>
            <a:ext cx="4005528" cy="270368"/>
          </a:xfrm>
          <a:prstGeom prst="roundRect">
            <a:avLst/>
          </a:prstGeom>
          <a:solidFill>
            <a:schemeClr val="accent2">
              <a:lumMod val="40000"/>
              <a:lumOff val="60000"/>
            </a:schemeClr>
          </a:solidFill>
          <a:effectLst/>
          <a:scene3d>
            <a:camera prst="orthographicFront"/>
            <a:lightRig rig="threePt" dir="t"/>
          </a:scene3d>
          <a:sp3d>
            <a:bevelT prst="relaxedInset"/>
          </a:sp3d>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6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2018</a:t>
            </a:r>
            <a:r>
              <a:rPr kumimoji="1" lang="ja-JP" altLang="en-US" sz="16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年</a:t>
            </a:r>
            <a:r>
              <a:rPr kumimoji="1" lang="en-US" altLang="ja-JP" sz="16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11</a:t>
            </a:r>
            <a:r>
              <a:rPr kumimoji="1" lang="ja-JP" altLang="en-US" sz="16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月　</a:t>
            </a:r>
            <a:r>
              <a:rPr kumimoji="1" lang="en-US" altLang="ja-JP" sz="16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ja-JP" altLang="en-US" sz="16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大阪開催</a:t>
            </a:r>
            <a:r>
              <a:rPr kumimoji="1" lang="en-US" altLang="ja-JP" sz="16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ja-JP" altLang="en-US" sz="16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決定</a:t>
            </a:r>
          </a:p>
        </p:txBody>
      </p:sp>
      <p:sp>
        <p:nvSpPr>
          <p:cNvPr id="18" name="四角形: 角を丸くする 17">
            <a:extLst>
              <a:ext uri="{FF2B5EF4-FFF2-40B4-BE49-F238E27FC236}">
                <a16:creationId xmlns:a16="http://schemas.microsoft.com/office/drawing/2014/main" id="{FECECE55-6431-46BC-80C1-22C3C7CBD4A7}"/>
              </a:ext>
            </a:extLst>
          </p:cNvPr>
          <p:cNvSpPr/>
          <p:nvPr/>
        </p:nvSpPr>
        <p:spPr>
          <a:xfrm>
            <a:off x="5065143" y="4462841"/>
            <a:ext cx="3935545" cy="270368"/>
          </a:xfrm>
          <a:prstGeom prst="roundRect">
            <a:avLst/>
          </a:prstGeom>
          <a:solidFill>
            <a:schemeClr val="accent2">
              <a:lumMod val="40000"/>
              <a:lumOff val="60000"/>
            </a:schemeClr>
          </a:solidFill>
          <a:effectLst/>
          <a:scene3d>
            <a:camera prst="orthographicFront"/>
            <a:lightRig rig="threePt" dir="t"/>
          </a:scene3d>
          <a:sp3d>
            <a:bevelT prst="relaxedInset"/>
          </a:sp3d>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6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2018</a:t>
            </a:r>
            <a:r>
              <a:rPr kumimoji="1" lang="ja-JP" altLang="en-US" sz="16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年４月　</a:t>
            </a:r>
            <a:r>
              <a:rPr kumimoji="1" lang="en-US" altLang="ja-JP" sz="16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ja-JP" altLang="en-US" sz="16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大阪開催</a:t>
            </a:r>
            <a:r>
              <a:rPr kumimoji="1" lang="en-US" altLang="ja-JP" sz="16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ja-JP" altLang="en-US" sz="16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決定</a:t>
            </a:r>
          </a:p>
        </p:txBody>
      </p:sp>
      <p:sp>
        <p:nvSpPr>
          <p:cNvPr id="20" name="角丸四角形 78">
            <a:extLst>
              <a:ext uri="{FF2B5EF4-FFF2-40B4-BE49-F238E27FC236}">
                <a16:creationId xmlns:a16="http://schemas.microsoft.com/office/drawing/2014/main" id="{45CC7229-A02F-4598-B115-DC2752113E3E}"/>
              </a:ext>
            </a:extLst>
          </p:cNvPr>
          <p:cNvSpPr/>
          <p:nvPr/>
        </p:nvSpPr>
        <p:spPr>
          <a:xfrm>
            <a:off x="318984" y="1490043"/>
            <a:ext cx="324001" cy="1730900"/>
          </a:xfrm>
          <a:prstGeom prst="rect">
            <a:avLst/>
          </a:prstGeom>
          <a:solidFill>
            <a:schemeClr val="accent1">
              <a:lumMod val="60000"/>
              <a:lumOff val="40000"/>
            </a:schemeClr>
          </a:solidFill>
          <a:ln/>
        </p:spPr>
        <p:style>
          <a:lnRef idx="2">
            <a:schemeClr val="dk1"/>
          </a:lnRef>
          <a:fillRef idx="1">
            <a:schemeClr val="lt1"/>
          </a:fillRef>
          <a:effectRef idx="0">
            <a:schemeClr val="dk1"/>
          </a:effectRef>
          <a:fontRef idx="minor">
            <a:schemeClr val="dk1"/>
          </a:fontRef>
        </p:style>
        <p:txBody>
          <a:bodyPr vert="eaVert"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国との協調</a:t>
            </a:r>
          </a:p>
        </p:txBody>
      </p:sp>
      <p:graphicFrame>
        <p:nvGraphicFramePr>
          <p:cNvPr id="24" name="表 23"/>
          <p:cNvGraphicFramePr>
            <a:graphicFrameLocks noGrp="1"/>
          </p:cNvGraphicFramePr>
          <p:nvPr>
            <p:extLst>
              <p:ext uri="{D42A27DB-BD31-4B8C-83A1-F6EECF244321}">
                <p14:modId xmlns:p14="http://schemas.microsoft.com/office/powerpoint/2010/main" val="3189906890"/>
              </p:ext>
            </p:extLst>
          </p:nvPr>
        </p:nvGraphicFramePr>
        <p:xfrm>
          <a:off x="869830" y="3337433"/>
          <a:ext cx="3923999" cy="3027680"/>
        </p:xfrm>
        <a:graphic>
          <a:graphicData uri="http://schemas.openxmlformats.org/drawingml/2006/table">
            <a:tbl>
              <a:tblPr firstRow="1" bandRow="1">
                <a:tableStyleId>{5940675A-B579-460E-94D1-54222C63F5DA}</a:tableStyleId>
              </a:tblPr>
              <a:tblGrid>
                <a:gridCol w="874880">
                  <a:extLst>
                    <a:ext uri="{9D8B030D-6E8A-4147-A177-3AD203B41FA5}">
                      <a16:colId xmlns:a16="http://schemas.microsoft.com/office/drawing/2014/main" val="20000"/>
                    </a:ext>
                  </a:extLst>
                </a:gridCol>
                <a:gridCol w="3049119">
                  <a:extLst>
                    <a:ext uri="{9D8B030D-6E8A-4147-A177-3AD203B41FA5}">
                      <a16:colId xmlns:a16="http://schemas.microsoft.com/office/drawing/2014/main" val="20001"/>
                    </a:ext>
                  </a:extLst>
                </a:gridCol>
              </a:tblGrid>
              <a:tr h="197542">
                <a:tc>
                  <a:txBody>
                    <a:bodyPr/>
                    <a:lstStyle/>
                    <a:p>
                      <a:pPr algn="ctr">
                        <a:lnSpc>
                          <a:spcPts val="1400"/>
                        </a:lnSpc>
                      </a:pPr>
                      <a:r>
                        <a:rPr kumimoji="1" lang="ja-JP" altLang="en-US" sz="1050" dirty="0">
                          <a:solidFill>
                            <a:schemeClr val="tx1"/>
                          </a:solidFill>
                          <a:latin typeface="BIZ UDPゴシック" panose="020B0400000000000000" pitchFamily="50" charset="-128"/>
                          <a:ea typeface="BIZ UDPゴシック" panose="020B0400000000000000" pitchFamily="50" charset="-128"/>
                        </a:rPr>
                        <a:t>日程</a:t>
                      </a:r>
                    </a:p>
                  </a:txBody>
                  <a:tcPr>
                    <a:solidFill>
                      <a:schemeClr val="accent1">
                        <a:lumMod val="20000"/>
                        <a:lumOff val="80000"/>
                      </a:schemeClr>
                    </a:solidFill>
                  </a:tcPr>
                </a:tc>
                <a:tc>
                  <a:txBody>
                    <a:bodyPr/>
                    <a:lstStyle/>
                    <a:p>
                      <a:pPr algn="ctr">
                        <a:lnSpc>
                          <a:spcPts val="1400"/>
                        </a:lnSpc>
                      </a:pPr>
                      <a:r>
                        <a:rPr kumimoji="1" lang="ja-JP" altLang="en-US" sz="1050" dirty="0">
                          <a:solidFill>
                            <a:schemeClr val="tx1"/>
                          </a:solidFill>
                          <a:latin typeface="BIZ UDPゴシック" panose="020B0400000000000000" pitchFamily="50" charset="-128"/>
                          <a:ea typeface="BIZ UDPゴシック" panose="020B0400000000000000" pitchFamily="50" charset="-128"/>
                        </a:rPr>
                        <a:t>〇大阪の動き　／　●国・誘致委員会の動き</a:t>
                      </a:r>
                    </a:p>
                  </a:txBody>
                  <a:tcPr>
                    <a:solidFill>
                      <a:schemeClr val="accent1">
                        <a:lumMod val="20000"/>
                        <a:lumOff val="80000"/>
                      </a:schemeClr>
                    </a:solidFill>
                  </a:tcPr>
                </a:tc>
                <a:extLst>
                  <a:ext uri="{0D108BD9-81ED-4DB2-BD59-A6C34878D82A}">
                    <a16:rowId xmlns:a16="http://schemas.microsoft.com/office/drawing/2014/main" val="10000"/>
                  </a:ext>
                </a:extLst>
              </a:tr>
              <a:tr h="370840">
                <a:tc>
                  <a:txBody>
                    <a:bodyPr/>
                    <a:lstStyle/>
                    <a:p>
                      <a:pPr>
                        <a:lnSpc>
                          <a:spcPts val="1400"/>
                        </a:lnSpc>
                      </a:pPr>
                      <a:r>
                        <a:rPr kumimoji="1" lang="en-US" altLang="ja-JP" sz="1050" dirty="0">
                          <a:solidFill>
                            <a:schemeClr val="tx1"/>
                          </a:solidFill>
                          <a:latin typeface="BIZ UDPゴシック" panose="020B0400000000000000" pitchFamily="50" charset="-128"/>
                          <a:ea typeface="BIZ UDPゴシック" panose="020B0400000000000000" pitchFamily="50" charset="-128"/>
                        </a:rPr>
                        <a:t>2015.4</a:t>
                      </a:r>
                    </a:p>
                    <a:p>
                      <a:pPr>
                        <a:lnSpc>
                          <a:spcPts val="1400"/>
                        </a:lnSpc>
                      </a:pPr>
                      <a:r>
                        <a:rPr kumimoji="1" lang="en-US" altLang="ja-JP" sz="1050" dirty="0">
                          <a:solidFill>
                            <a:schemeClr val="tx1"/>
                          </a:solidFill>
                          <a:latin typeface="BIZ UDPゴシック" panose="020B0400000000000000" pitchFamily="50" charset="-128"/>
                          <a:ea typeface="BIZ UDPゴシック" panose="020B0400000000000000" pitchFamily="50" charset="-128"/>
                        </a:rPr>
                        <a:t>2016.6</a:t>
                      </a:r>
                    </a:p>
                    <a:p>
                      <a:pPr>
                        <a:lnSpc>
                          <a:spcPts val="1400"/>
                        </a:lnSpc>
                      </a:pPr>
                      <a:r>
                        <a:rPr kumimoji="1" lang="en-US" altLang="ja-JP" sz="1050" dirty="0">
                          <a:solidFill>
                            <a:schemeClr val="tx1"/>
                          </a:solidFill>
                          <a:latin typeface="BIZ UDPゴシック" panose="020B0400000000000000" pitchFamily="50" charset="-128"/>
                          <a:ea typeface="BIZ UDPゴシック" panose="020B0400000000000000" pitchFamily="50" charset="-128"/>
                        </a:rPr>
                        <a:t>2016.11</a:t>
                      </a:r>
                    </a:p>
                    <a:p>
                      <a:pPr>
                        <a:lnSpc>
                          <a:spcPts val="1400"/>
                        </a:lnSpc>
                      </a:pPr>
                      <a:endParaRPr kumimoji="1" lang="en-US" altLang="ja-JP" sz="1050" dirty="0">
                        <a:solidFill>
                          <a:schemeClr val="tx1"/>
                        </a:solidFill>
                        <a:latin typeface="BIZ UDPゴシック" panose="020B0400000000000000" pitchFamily="50" charset="-128"/>
                        <a:ea typeface="BIZ UDPゴシック" panose="020B0400000000000000" pitchFamily="50" charset="-128"/>
                      </a:endParaRPr>
                    </a:p>
                    <a:p>
                      <a:pPr>
                        <a:lnSpc>
                          <a:spcPts val="1400"/>
                        </a:lnSpc>
                      </a:pPr>
                      <a:r>
                        <a:rPr kumimoji="1" lang="en-US" altLang="ja-JP" sz="1050" dirty="0">
                          <a:solidFill>
                            <a:schemeClr val="tx1"/>
                          </a:solidFill>
                          <a:latin typeface="BIZ UDPゴシック" panose="020B0400000000000000" pitchFamily="50" charset="-128"/>
                          <a:ea typeface="BIZ UDPゴシック" panose="020B0400000000000000" pitchFamily="50" charset="-128"/>
                        </a:rPr>
                        <a:t>2016.12</a:t>
                      </a:r>
                    </a:p>
                    <a:p>
                      <a:pPr>
                        <a:lnSpc>
                          <a:spcPts val="1400"/>
                        </a:lnSpc>
                      </a:pPr>
                      <a:r>
                        <a:rPr kumimoji="1" lang="en-US" altLang="ja-JP" sz="1050" dirty="0">
                          <a:solidFill>
                            <a:schemeClr val="tx1"/>
                          </a:solidFill>
                          <a:latin typeface="BIZ UDPゴシック" panose="020B0400000000000000" pitchFamily="50" charset="-128"/>
                          <a:ea typeface="BIZ UDPゴシック" panose="020B0400000000000000" pitchFamily="50" charset="-128"/>
                        </a:rPr>
                        <a:t>2017.3</a:t>
                      </a:r>
                    </a:p>
                    <a:p>
                      <a:pPr>
                        <a:lnSpc>
                          <a:spcPts val="1400"/>
                        </a:lnSpc>
                      </a:pPr>
                      <a:r>
                        <a:rPr kumimoji="1" lang="en-US" altLang="ja-JP" sz="1050" dirty="0">
                          <a:solidFill>
                            <a:schemeClr val="tx1"/>
                          </a:solidFill>
                          <a:latin typeface="BIZ UDPゴシック" panose="020B0400000000000000" pitchFamily="50" charset="-128"/>
                          <a:ea typeface="BIZ UDPゴシック" panose="020B0400000000000000" pitchFamily="50" charset="-128"/>
                        </a:rPr>
                        <a:t>2017.4</a:t>
                      </a:r>
                    </a:p>
                    <a:p>
                      <a:pPr>
                        <a:lnSpc>
                          <a:spcPts val="1400"/>
                        </a:lnSpc>
                      </a:pPr>
                      <a:r>
                        <a:rPr kumimoji="1" lang="en-US" altLang="ja-JP" sz="1050" dirty="0">
                          <a:solidFill>
                            <a:schemeClr val="tx1"/>
                          </a:solidFill>
                          <a:latin typeface="BIZ UDPゴシック" panose="020B0400000000000000" pitchFamily="50" charset="-128"/>
                          <a:ea typeface="BIZ UDPゴシック" panose="020B0400000000000000" pitchFamily="50" charset="-128"/>
                        </a:rPr>
                        <a:t>2017.6</a:t>
                      </a:r>
                    </a:p>
                    <a:p>
                      <a:pPr>
                        <a:lnSpc>
                          <a:spcPts val="1400"/>
                        </a:lnSpc>
                      </a:pPr>
                      <a:r>
                        <a:rPr kumimoji="1" lang="en-US" altLang="ja-JP" sz="1050" dirty="0">
                          <a:solidFill>
                            <a:schemeClr val="tx1"/>
                          </a:solidFill>
                          <a:latin typeface="BIZ UDPゴシック" panose="020B0400000000000000" pitchFamily="50" charset="-128"/>
                          <a:ea typeface="BIZ UDPゴシック" panose="020B0400000000000000" pitchFamily="50" charset="-128"/>
                        </a:rPr>
                        <a:t>2017.9</a:t>
                      </a:r>
                    </a:p>
                    <a:p>
                      <a:pPr>
                        <a:lnSpc>
                          <a:spcPts val="1400"/>
                        </a:lnSpc>
                      </a:pPr>
                      <a:r>
                        <a:rPr kumimoji="1" lang="en-US" altLang="ja-JP" sz="1050" dirty="0">
                          <a:solidFill>
                            <a:schemeClr val="tx1"/>
                          </a:solidFill>
                          <a:latin typeface="BIZ UDPゴシック" panose="020B0400000000000000" pitchFamily="50" charset="-128"/>
                          <a:ea typeface="BIZ UDPゴシック" panose="020B0400000000000000" pitchFamily="50" charset="-128"/>
                        </a:rPr>
                        <a:t>2017.11</a:t>
                      </a:r>
                    </a:p>
                    <a:p>
                      <a:pPr>
                        <a:lnSpc>
                          <a:spcPts val="1400"/>
                        </a:lnSpc>
                      </a:pPr>
                      <a:endParaRPr kumimoji="1" lang="en-US" altLang="ja-JP" sz="1050" dirty="0">
                        <a:solidFill>
                          <a:schemeClr val="tx1"/>
                        </a:solidFill>
                        <a:latin typeface="BIZ UDPゴシック" panose="020B0400000000000000" pitchFamily="50" charset="-128"/>
                        <a:ea typeface="BIZ UDPゴシック" panose="020B0400000000000000" pitchFamily="50" charset="-128"/>
                      </a:endParaRPr>
                    </a:p>
                    <a:p>
                      <a:pPr>
                        <a:lnSpc>
                          <a:spcPts val="1400"/>
                        </a:lnSpc>
                      </a:pPr>
                      <a:r>
                        <a:rPr kumimoji="1" lang="en-US" altLang="ja-JP" sz="1050" dirty="0">
                          <a:solidFill>
                            <a:schemeClr val="tx1"/>
                          </a:solidFill>
                          <a:latin typeface="BIZ UDPゴシック" panose="020B0400000000000000" pitchFamily="50" charset="-128"/>
                          <a:ea typeface="BIZ UDPゴシック" panose="020B0400000000000000" pitchFamily="50" charset="-128"/>
                        </a:rPr>
                        <a:t>2018.2</a:t>
                      </a:r>
                    </a:p>
                    <a:p>
                      <a:pPr>
                        <a:lnSpc>
                          <a:spcPts val="1400"/>
                        </a:lnSpc>
                      </a:pPr>
                      <a:r>
                        <a:rPr kumimoji="1" lang="en-US" altLang="ja-JP" sz="1050" dirty="0">
                          <a:solidFill>
                            <a:schemeClr val="tx1"/>
                          </a:solidFill>
                          <a:latin typeface="BIZ UDPゴシック" panose="020B0400000000000000" pitchFamily="50" charset="-128"/>
                          <a:ea typeface="BIZ UDPゴシック" panose="020B0400000000000000" pitchFamily="50" charset="-128"/>
                        </a:rPr>
                        <a:t>2018.3</a:t>
                      </a:r>
                    </a:p>
                    <a:p>
                      <a:pPr>
                        <a:lnSpc>
                          <a:spcPts val="1400"/>
                        </a:lnSpc>
                      </a:pPr>
                      <a:r>
                        <a:rPr kumimoji="1" lang="en-US" altLang="ja-JP" sz="1050" dirty="0">
                          <a:solidFill>
                            <a:schemeClr val="tx1"/>
                          </a:solidFill>
                          <a:latin typeface="BIZ UDPゴシック" panose="020B0400000000000000" pitchFamily="50" charset="-128"/>
                          <a:ea typeface="BIZ UDPゴシック" panose="020B0400000000000000" pitchFamily="50" charset="-128"/>
                        </a:rPr>
                        <a:t>2018.6</a:t>
                      </a:r>
                    </a:p>
                    <a:p>
                      <a:pPr>
                        <a:lnSpc>
                          <a:spcPts val="1400"/>
                        </a:lnSpc>
                      </a:pPr>
                      <a:r>
                        <a:rPr kumimoji="1" lang="en-US" altLang="ja-JP" sz="1050" dirty="0">
                          <a:solidFill>
                            <a:schemeClr val="tx1"/>
                          </a:solidFill>
                          <a:latin typeface="BIZ UDPゴシック" panose="020B0400000000000000" pitchFamily="50" charset="-128"/>
                          <a:ea typeface="BIZ UDPゴシック" panose="020B0400000000000000" pitchFamily="50" charset="-128"/>
                        </a:rPr>
                        <a:t>2018.11</a:t>
                      </a:r>
                    </a:p>
                  </a:txBody>
                  <a:tcPr/>
                </a:tc>
                <a:tc>
                  <a:txBody>
                    <a:bodyPr/>
                    <a:lstStyle/>
                    <a:p>
                      <a:pPr>
                        <a:lnSpc>
                          <a:spcPts val="1400"/>
                        </a:lnSpc>
                      </a:pPr>
                      <a:r>
                        <a:rPr kumimoji="1" lang="ja-JP" altLang="en-US" sz="1050" dirty="0">
                          <a:solidFill>
                            <a:schemeClr val="tx1"/>
                          </a:solidFill>
                          <a:latin typeface="BIZ UDPゴシック" panose="020B0400000000000000" pitchFamily="50" charset="-128"/>
                          <a:ea typeface="BIZ UDPゴシック" panose="020B0400000000000000" pitchFamily="50" charset="-128"/>
                        </a:rPr>
                        <a:t>〇「国際博覧会大阪誘致構想検討会」</a:t>
                      </a:r>
                      <a:r>
                        <a:rPr kumimoji="1" lang="ja-JP" altLang="en-US" sz="1050" dirty="0" smtClean="0">
                          <a:solidFill>
                            <a:schemeClr val="tx1"/>
                          </a:solidFill>
                          <a:latin typeface="BIZ UDPゴシック" panose="020B0400000000000000" pitchFamily="50" charset="-128"/>
                          <a:ea typeface="BIZ UDPゴシック" panose="020B0400000000000000" pitchFamily="50" charset="-128"/>
                        </a:rPr>
                        <a:t>設置。</a:t>
                      </a:r>
                      <a:endParaRPr kumimoji="1" lang="en-US" altLang="ja-JP" sz="1050" dirty="0">
                        <a:solidFill>
                          <a:schemeClr val="tx1"/>
                        </a:solidFill>
                        <a:latin typeface="BIZ UDPゴシック" panose="020B0400000000000000" pitchFamily="50" charset="-128"/>
                        <a:ea typeface="BIZ UDPゴシック" panose="020B0400000000000000" pitchFamily="50" charset="-128"/>
                      </a:endParaRPr>
                    </a:p>
                    <a:p>
                      <a:pPr>
                        <a:lnSpc>
                          <a:spcPts val="1400"/>
                        </a:lnSpc>
                      </a:pPr>
                      <a:r>
                        <a:rPr kumimoji="1" lang="ja-JP" altLang="en-US" sz="1050" dirty="0">
                          <a:solidFill>
                            <a:schemeClr val="tx1"/>
                          </a:solidFill>
                          <a:latin typeface="BIZ UDPゴシック" panose="020B0400000000000000" pitchFamily="50" charset="-128"/>
                          <a:ea typeface="BIZ UDPゴシック" panose="020B0400000000000000" pitchFamily="50" charset="-128"/>
                        </a:rPr>
                        <a:t>〇「万博基本構想検討会議」</a:t>
                      </a:r>
                      <a:r>
                        <a:rPr kumimoji="1" lang="ja-JP" altLang="en-US" sz="1050" dirty="0" smtClean="0">
                          <a:solidFill>
                            <a:schemeClr val="tx1"/>
                          </a:solidFill>
                          <a:latin typeface="BIZ UDPゴシック" panose="020B0400000000000000" pitchFamily="50" charset="-128"/>
                          <a:ea typeface="BIZ UDPゴシック" panose="020B0400000000000000" pitchFamily="50" charset="-128"/>
                        </a:rPr>
                        <a:t>設置。</a:t>
                      </a:r>
                      <a:endParaRPr kumimoji="1" lang="en-US" altLang="ja-JP" sz="1050" dirty="0">
                        <a:solidFill>
                          <a:schemeClr val="tx1"/>
                        </a:solidFill>
                        <a:latin typeface="BIZ UDPゴシック" panose="020B0400000000000000" pitchFamily="50" charset="-128"/>
                        <a:ea typeface="BIZ UDPゴシック" panose="020B0400000000000000" pitchFamily="50" charset="-128"/>
                      </a:endParaRPr>
                    </a:p>
                    <a:p>
                      <a:pPr>
                        <a:lnSpc>
                          <a:spcPts val="1400"/>
                        </a:lnSpc>
                      </a:pPr>
                      <a:r>
                        <a:rPr kumimoji="1" lang="ja-JP" altLang="en-US" sz="1050" dirty="0">
                          <a:solidFill>
                            <a:schemeClr val="tx1"/>
                          </a:solidFill>
                          <a:latin typeface="BIZ UDPゴシック" panose="020B0400000000000000" pitchFamily="50" charset="-128"/>
                          <a:ea typeface="BIZ UDPゴシック" panose="020B0400000000000000" pitchFamily="50" charset="-128"/>
                        </a:rPr>
                        <a:t>〇「日本万国博覧会基本構想」を国へ</a:t>
                      </a:r>
                      <a:r>
                        <a:rPr kumimoji="1" lang="ja-JP" altLang="en-US" sz="1050" dirty="0" smtClean="0">
                          <a:solidFill>
                            <a:schemeClr val="tx1"/>
                          </a:solidFill>
                          <a:latin typeface="BIZ UDPゴシック" panose="020B0400000000000000" pitchFamily="50" charset="-128"/>
                          <a:ea typeface="BIZ UDPゴシック" panose="020B0400000000000000" pitchFamily="50" charset="-128"/>
                        </a:rPr>
                        <a:t>提出。</a:t>
                      </a:r>
                      <a:endParaRPr kumimoji="1" lang="en-US" altLang="ja-JP" sz="1050" dirty="0">
                        <a:solidFill>
                          <a:schemeClr val="tx1"/>
                        </a:solidFill>
                        <a:latin typeface="BIZ UDPゴシック" panose="020B0400000000000000" pitchFamily="50" charset="-128"/>
                        <a:ea typeface="BIZ UDPゴシック" panose="020B0400000000000000" pitchFamily="50" charset="-128"/>
                      </a:endParaRPr>
                    </a:p>
                    <a:p>
                      <a:pPr>
                        <a:lnSpc>
                          <a:spcPts val="1400"/>
                        </a:lnSpc>
                      </a:pPr>
                      <a:r>
                        <a:rPr kumimoji="1" lang="ja-JP" altLang="en-US" sz="1050" dirty="0">
                          <a:solidFill>
                            <a:schemeClr val="tx1"/>
                          </a:solidFill>
                          <a:latin typeface="BIZ UDPゴシック" panose="020B0400000000000000" pitchFamily="50" charset="-128"/>
                          <a:ea typeface="BIZ UDPゴシック" panose="020B0400000000000000" pitchFamily="50" charset="-128"/>
                        </a:rPr>
                        <a:t>〇「万国博覧会誘致委員会準備会」</a:t>
                      </a:r>
                      <a:r>
                        <a:rPr kumimoji="1" lang="ja-JP" altLang="en-US" sz="1050" dirty="0" smtClean="0">
                          <a:solidFill>
                            <a:schemeClr val="tx1"/>
                          </a:solidFill>
                          <a:latin typeface="BIZ UDPゴシック" panose="020B0400000000000000" pitchFamily="50" charset="-128"/>
                          <a:ea typeface="BIZ UDPゴシック" panose="020B0400000000000000" pitchFamily="50" charset="-128"/>
                        </a:rPr>
                        <a:t>設立。</a:t>
                      </a:r>
                      <a:endParaRPr kumimoji="1" lang="en-US" altLang="ja-JP" sz="1050" dirty="0">
                        <a:solidFill>
                          <a:schemeClr val="tx1"/>
                        </a:solidFill>
                        <a:latin typeface="BIZ UDPゴシック" panose="020B0400000000000000" pitchFamily="50" charset="-128"/>
                        <a:ea typeface="BIZ UDPゴシック" panose="020B0400000000000000" pitchFamily="50" charset="-128"/>
                      </a:endParaRPr>
                    </a:p>
                    <a:p>
                      <a:pPr>
                        <a:lnSpc>
                          <a:spcPts val="1400"/>
                        </a:lnSpc>
                      </a:pPr>
                      <a:r>
                        <a:rPr kumimoji="1" lang="ja-JP" altLang="en-US" sz="1050" dirty="0">
                          <a:solidFill>
                            <a:schemeClr val="tx1"/>
                          </a:solidFill>
                          <a:latin typeface="BIZ UDPゴシック" panose="020B0400000000000000" pitchFamily="50" charset="-128"/>
                          <a:ea typeface="BIZ UDPゴシック" panose="020B0400000000000000" pitchFamily="50" charset="-128"/>
                        </a:rPr>
                        <a:t>●「国際博覧会検討会」</a:t>
                      </a:r>
                      <a:r>
                        <a:rPr kumimoji="1" lang="ja-JP" altLang="en-US" sz="1050" dirty="0" smtClean="0">
                          <a:solidFill>
                            <a:schemeClr val="tx1"/>
                          </a:solidFill>
                          <a:latin typeface="BIZ UDPゴシック" panose="020B0400000000000000" pitchFamily="50" charset="-128"/>
                          <a:ea typeface="BIZ UDPゴシック" panose="020B0400000000000000" pitchFamily="50" charset="-128"/>
                        </a:rPr>
                        <a:t>設立。</a:t>
                      </a:r>
                      <a:endParaRPr kumimoji="1" lang="en-US" altLang="ja-JP" sz="1050" dirty="0">
                        <a:solidFill>
                          <a:schemeClr val="tx1"/>
                        </a:solidFill>
                        <a:latin typeface="BIZ UDPゴシック" panose="020B0400000000000000" pitchFamily="50" charset="-128"/>
                        <a:ea typeface="BIZ UDPゴシック" panose="020B0400000000000000" pitchFamily="50" charset="-128"/>
                      </a:endParaRPr>
                    </a:p>
                    <a:p>
                      <a:pPr>
                        <a:lnSpc>
                          <a:spcPts val="1400"/>
                        </a:lnSpc>
                      </a:pPr>
                      <a:r>
                        <a:rPr kumimoji="1" lang="ja-JP" altLang="en-US" sz="1050" dirty="0">
                          <a:solidFill>
                            <a:schemeClr val="tx1"/>
                          </a:solidFill>
                          <a:latin typeface="BIZ UDPゴシック" panose="020B0400000000000000" pitchFamily="50" charset="-128"/>
                          <a:ea typeface="BIZ UDPゴシック" panose="020B0400000000000000" pitchFamily="50" charset="-128"/>
                        </a:rPr>
                        <a:t>●「日本万国博覧会誘致委員会」</a:t>
                      </a:r>
                      <a:r>
                        <a:rPr kumimoji="1" lang="ja-JP" altLang="en-US" sz="1050" dirty="0" smtClean="0">
                          <a:solidFill>
                            <a:schemeClr val="tx1"/>
                          </a:solidFill>
                          <a:latin typeface="BIZ UDPゴシック" panose="020B0400000000000000" pitchFamily="50" charset="-128"/>
                          <a:ea typeface="BIZ UDPゴシック" panose="020B0400000000000000" pitchFamily="50" charset="-128"/>
                        </a:rPr>
                        <a:t>設立。</a:t>
                      </a:r>
                      <a:endParaRPr kumimoji="1" lang="en-US" altLang="ja-JP" sz="1050" dirty="0">
                        <a:solidFill>
                          <a:schemeClr val="tx1"/>
                        </a:solidFill>
                        <a:latin typeface="BIZ UDPゴシック" panose="020B0400000000000000" pitchFamily="50" charset="-128"/>
                        <a:ea typeface="BIZ UDPゴシック" panose="020B0400000000000000" pitchFamily="50" charset="-128"/>
                      </a:endParaRPr>
                    </a:p>
                    <a:p>
                      <a:pPr>
                        <a:lnSpc>
                          <a:spcPts val="1400"/>
                        </a:lnSpc>
                      </a:pPr>
                      <a:r>
                        <a:rPr kumimoji="1" lang="ja-JP" altLang="en-US" sz="1050" dirty="0">
                          <a:solidFill>
                            <a:schemeClr val="tx1"/>
                          </a:solidFill>
                          <a:latin typeface="BIZ UDPゴシック" panose="020B0400000000000000" pitchFamily="50" charset="-128"/>
                          <a:ea typeface="BIZ UDPゴシック" panose="020B0400000000000000" pitchFamily="50" charset="-128"/>
                        </a:rPr>
                        <a:t>●立候補と開催申請の</a:t>
                      </a:r>
                      <a:r>
                        <a:rPr kumimoji="1" lang="ja-JP" altLang="en-US" sz="1050" dirty="0" smtClean="0">
                          <a:solidFill>
                            <a:schemeClr val="tx1"/>
                          </a:solidFill>
                          <a:latin typeface="BIZ UDPゴシック" panose="020B0400000000000000" pitchFamily="50" charset="-128"/>
                          <a:ea typeface="BIZ UDPゴシック" panose="020B0400000000000000" pitchFamily="50" charset="-128"/>
                        </a:rPr>
                        <a:t>閣議了解。</a:t>
                      </a:r>
                      <a:r>
                        <a:rPr kumimoji="1" lang="ja-JP" altLang="en-US" sz="1050" dirty="0">
                          <a:solidFill>
                            <a:schemeClr val="tx1"/>
                          </a:solidFill>
                          <a:latin typeface="BIZ UDPゴシック" panose="020B0400000000000000" pitchFamily="50" charset="-128"/>
                          <a:ea typeface="BIZ UDPゴシック" panose="020B0400000000000000" pitchFamily="50" charset="-128"/>
                        </a:rPr>
                        <a:t>　→</a:t>
                      </a:r>
                      <a:r>
                        <a:rPr kumimoji="1" lang="en-US" altLang="ja-JP" sz="1050" dirty="0">
                          <a:solidFill>
                            <a:schemeClr val="tx1"/>
                          </a:solidFill>
                          <a:latin typeface="BIZ UDPゴシック" panose="020B0400000000000000" pitchFamily="50" charset="-128"/>
                          <a:ea typeface="BIZ UDPゴシック" panose="020B0400000000000000" pitchFamily="50" charset="-128"/>
                        </a:rPr>
                        <a:t>BIE</a:t>
                      </a:r>
                      <a:r>
                        <a:rPr kumimoji="1" lang="ja-JP" altLang="en-US" sz="1050" dirty="0" smtClean="0">
                          <a:solidFill>
                            <a:schemeClr val="tx1"/>
                          </a:solidFill>
                          <a:latin typeface="BIZ UDPゴシック" panose="020B0400000000000000" pitchFamily="50" charset="-128"/>
                          <a:ea typeface="BIZ UDPゴシック" panose="020B0400000000000000" pitchFamily="50" charset="-128"/>
                        </a:rPr>
                        <a:t>提出。</a:t>
                      </a:r>
                      <a:endParaRPr kumimoji="1" lang="en-US" altLang="ja-JP" sz="1050" dirty="0">
                        <a:solidFill>
                          <a:schemeClr val="tx1"/>
                        </a:solidFill>
                        <a:latin typeface="BIZ UDPゴシック" panose="020B0400000000000000" pitchFamily="50" charset="-128"/>
                        <a:ea typeface="BIZ UDPゴシック" panose="020B0400000000000000" pitchFamily="50" charset="-128"/>
                      </a:endParaRPr>
                    </a:p>
                    <a:p>
                      <a:pPr>
                        <a:lnSpc>
                          <a:spcPts val="1400"/>
                        </a:lnSpc>
                      </a:pPr>
                      <a:r>
                        <a:rPr kumimoji="1" lang="ja-JP" altLang="en-US" sz="1050" dirty="0">
                          <a:solidFill>
                            <a:schemeClr val="tx1"/>
                          </a:solidFill>
                          <a:latin typeface="BIZ UDPゴシック" panose="020B0400000000000000" pitchFamily="50" charset="-128"/>
                          <a:ea typeface="BIZ UDPゴシック" panose="020B0400000000000000" pitchFamily="50" charset="-128"/>
                        </a:rPr>
                        <a:t>●</a:t>
                      </a:r>
                      <a:r>
                        <a:rPr kumimoji="1" lang="en-US" altLang="ja-JP" sz="1050" dirty="0">
                          <a:solidFill>
                            <a:schemeClr val="tx1"/>
                          </a:solidFill>
                          <a:latin typeface="BIZ UDPゴシック" panose="020B0400000000000000" pitchFamily="50" charset="-128"/>
                          <a:ea typeface="BIZ UDPゴシック" panose="020B0400000000000000" pitchFamily="50" charset="-128"/>
                        </a:rPr>
                        <a:t>BIE</a:t>
                      </a:r>
                      <a:r>
                        <a:rPr kumimoji="1" lang="ja-JP" altLang="en-US" sz="1050" dirty="0">
                          <a:solidFill>
                            <a:schemeClr val="tx1"/>
                          </a:solidFill>
                          <a:latin typeface="BIZ UDPゴシック" panose="020B0400000000000000" pitchFamily="50" charset="-128"/>
                          <a:ea typeface="BIZ UDPゴシック" panose="020B0400000000000000" pitchFamily="50" charset="-128"/>
                        </a:rPr>
                        <a:t>総会で第１回</a:t>
                      </a:r>
                      <a:r>
                        <a:rPr kumimoji="1" lang="ja-JP" altLang="en-US" sz="1050" dirty="0" smtClean="0">
                          <a:solidFill>
                            <a:schemeClr val="tx1"/>
                          </a:solidFill>
                          <a:latin typeface="BIZ UDPゴシック" panose="020B0400000000000000" pitchFamily="50" charset="-128"/>
                          <a:ea typeface="BIZ UDPゴシック" panose="020B0400000000000000" pitchFamily="50" charset="-128"/>
                        </a:rPr>
                        <a:t>プレゼンテーション。</a:t>
                      </a:r>
                      <a:endParaRPr kumimoji="1" lang="en-US" altLang="ja-JP" sz="1050" dirty="0">
                        <a:solidFill>
                          <a:schemeClr val="tx1"/>
                        </a:solidFill>
                        <a:latin typeface="BIZ UDPゴシック" panose="020B0400000000000000" pitchFamily="50" charset="-128"/>
                        <a:ea typeface="BIZ UDPゴシック" panose="020B0400000000000000" pitchFamily="50" charset="-128"/>
                      </a:endParaRPr>
                    </a:p>
                    <a:p>
                      <a:pPr>
                        <a:lnSpc>
                          <a:spcPts val="1400"/>
                        </a:lnSpc>
                      </a:pPr>
                      <a:r>
                        <a:rPr kumimoji="1" lang="ja-JP" altLang="en-US" sz="1050" dirty="0">
                          <a:solidFill>
                            <a:schemeClr val="tx1"/>
                          </a:solidFill>
                          <a:latin typeface="BIZ UDPゴシック" panose="020B0400000000000000" pitchFamily="50" charset="-128"/>
                          <a:ea typeface="BIZ UDPゴシック" panose="020B0400000000000000" pitchFamily="50" charset="-128"/>
                        </a:rPr>
                        <a:t>●立候補申請文書を</a:t>
                      </a:r>
                      <a:r>
                        <a:rPr kumimoji="1" lang="ja-JP" altLang="en-US" sz="1050" dirty="0" smtClean="0">
                          <a:solidFill>
                            <a:schemeClr val="tx1"/>
                          </a:solidFill>
                          <a:latin typeface="BIZ UDPゴシック" panose="020B0400000000000000" pitchFamily="50" charset="-128"/>
                          <a:ea typeface="BIZ UDPゴシック" panose="020B0400000000000000" pitchFamily="50" charset="-128"/>
                        </a:rPr>
                        <a:t>提出。</a:t>
                      </a:r>
                      <a:endParaRPr kumimoji="1" lang="en-US" altLang="ja-JP" sz="1050" dirty="0">
                        <a:solidFill>
                          <a:schemeClr val="tx1"/>
                        </a:solidFill>
                        <a:latin typeface="BIZ UDPゴシック" panose="020B0400000000000000" pitchFamily="50" charset="-128"/>
                        <a:ea typeface="BIZ UDPゴシック" panose="020B0400000000000000" pitchFamily="50" charset="-128"/>
                      </a:endParaRPr>
                    </a:p>
                    <a:p>
                      <a:pPr>
                        <a:lnSpc>
                          <a:spcPts val="1400"/>
                        </a:lnSpc>
                      </a:pPr>
                      <a:r>
                        <a:rPr kumimoji="1" lang="ja-JP" altLang="en-US" sz="1050" dirty="0">
                          <a:solidFill>
                            <a:schemeClr val="tx1"/>
                          </a:solidFill>
                          <a:latin typeface="BIZ UDPゴシック" panose="020B0400000000000000" pitchFamily="50" charset="-128"/>
                          <a:ea typeface="BIZ UDPゴシック" panose="020B0400000000000000" pitchFamily="50" charset="-128"/>
                        </a:rPr>
                        <a:t>●</a:t>
                      </a:r>
                      <a:r>
                        <a:rPr kumimoji="1" lang="en-US" altLang="ja-JP" sz="1050" dirty="0">
                          <a:solidFill>
                            <a:schemeClr val="tx1"/>
                          </a:solidFill>
                          <a:latin typeface="BIZ UDPゴシック" panose="020B0400000000000000" pitchFamily="50" charset="-128"/>
                          <a:ea typeface="BIZ UDPゴシック" panose="020B0400000000000000" pitchFamily="50" charset="-128"/>
                        </a:rPr>
                        <a:t>BIE</a:t>
                      </a:r>
                      <a:r>
                        <a:rPr kumimoji="1" lang="ja-JP" altLang="en-US" sz="1050" dirty="0">
                          <a:solidFill>
                            <a:schemeClr val="tx1"/>
                          </a:solidFill>
                          <a:latin typeface="BIZ UDPゴシック" panose="020B0400000000000000" pitchFamily="50" charset="-128"/>
                          <a:ea typeface="BIZ UDPゴシック" panose="020B0400000000000000" pitchFamily="50" charset="-128"/>
                        </a:rPr>
                        <a:t>総会で第２回</a:t>
                      </a:r>
                      <a:r>
                        <a:rPr kumimoji="1" lang="ja-JP" altLang="en-US" sz="1050" dirty="0" smtClean="0">
                          <a:solidFill>
                            <a:schemeClr val="tx1"/>
                          </a:solidFill>
                          <a:latin typeface="BIZ UDPゴシック" panose="020B0400000000000000" pitchFamily="50" charset="-128"/>
                          <a:ea typeface="BIZ UDPゴシック" panose="020B0400000000000000" pitchFamily="50" charset="-128"/>
                        </a:rPr>
                        <a:t>プレゼンテーション。</a:t>
                      </a:r>
                      <a:endParaRPr kumimoji="1" lang="en-US" altLang="ja-JP" sz="1050" dirty="0">
                        <a:solidFill>
                          <a:schemeClr val="tx1"/>
                        </a:solidFill>
                        <a:latin typeface="BIZ UDPゴシック" panose="020B0400000000000000" pitchFamily="50" charset="-128"/>
                        <a:ea typeface="BIZ UDPゴシック" panose="020B0400000000000000" pitchFamily="50" charset="-128"/>
                      </a:endParaRPr>
                    </a:p>
                    <a:p>
                      <a:pPr>
                        <a:lnSpc>
                          <a:spcPts val="1400"/>
                        </a:lnSpc>
                      </a:pPr>
                      <a:r>
                        <a:rPr kumimoji="1" lang="ja-JP" altLang="en-US" sz="1050" dirty="0">
                          <a:solidFill>
                            <a:schemeClr val="tx1"/>
                          </a:solidFill>
                          <a:latin typeface="BIZ UDPゴシック" panose="020B0400000000000000" pitchFamily="50" charset="-128"/>
                          <a:ea typeface="BIZ UDPゴシック" panose="020B0400000000000000" pitchFamily="50" charset="-128"/>
                        </a:rPr>
                        <a:t>〇大阪府議会「誘致推進議員連盟」</a:t>
                      </a:r>
                      <a:r>
                        <a:rPr kumimoji="1" lang="ja-JP" altLang="en-US" sz="1050" dirty="0" smtClean="0">
                          <a:solidFill>
                            <a:schemeClr val="tx1"/>
                          </a:solidFill>
                          <a:latin typeface="BIZ UDPゴシック" panose="020B0400000000000000" pitchFamily="50" charset="-128"/>
                          <a:ea typeface="BIZ UDPゴシック" panose="020B0400000000000000" pitchFamily="50" charset="-128"/>
                        </a:rPr>
                        <a:t>発足。</a:t>
                      </a:r>
                      <a:endParaRPr kumimoji="1" lang="en-US" altLang="ja-JP" sz="1050" dirty="0">
                        <a:solidFill>
                          <a:schemeClr val="tx1"/>
                        </a:solidFill>
                        <a:latin typeface="BIZ UDPゴシック" panose="020B0400000000000000" pitchFamily="50" charset="-128"/>
                        <a:ea typeface="BIZ UDPゴシック" panose="020B0400000000000000" pitchFamily="50" charset="-128"/>
                      </a:endParaRPr>
                    </a:p>
                    <a:p>
                      <a:pPr>
                        <a:lnSpc>
                          <a:spcPts val="1400"/>
                        </a:lnSpc>
                      </a:pPr>
                      <a:r>
                        <a:rPr kumimoji="1" lang="ja-JP" altLang="en-US" sz="1050" dirty="0">
                          <a:solidFill>
                            <a:schemeClr val="tx1"/>
                          </a:solidFill>
                          <a:latin typeface="BIZ UDPゴシック" panose="020B0400000000000000" pitchFamily="50" charset="-128"/>
                          <a:ea typeface="BIZ UDPゴシック" panose="020B0400000000000000" pitchFamily="50" charset="-128"/>
                        </a:rPr>
                        <a:t>〇大阪市会「誘致推進議員連盟」</a:t>
                      </a:r>
                      <a:r>
                        <a:rPr kumimoji="1" lang="ja-JP" altLang="en-US" sz="1050" dirty="0" smtClean="0">
                          <a:solidFill>
                            <a:schemeClr val="tx1"/>
                          </a:solidFill>
                          <a:latin typeface="BIZ UDPゴシック" panose="020B0400000000000000" pitchFamily="50" charset="-128"/>
                          <a:ea typeface="BIZ UDPゴシック" panose="020B0400000000000000" pitchFamily="50" charset="-128"/>
                        </a:rPr>
                        <a:t>発足。</a:t>
                      </a:r>
                      <a:endParaRPr kumimoji="1" lang="en-US" altLang="ja-JP" sz="1050" dirty="0">
                        <a:solidFill>
                          <a:schemeClr val="tx1"/>
                        </a:solidFill>
                        <a:latin typeface="BIZ UDPゴシック" panose="020B0400000000000000" pitchFamily="50" charset="-128"/>
                        <a:ea typeface="BIZ UDPゴシック" panose="020B0400000000000000" pitchFamily="50" charset="-128"/>
                      </a:endParaRPr>
                    </a:p>
                    <a:p>
                      <a:pPr>
                        <a:lnSpc>
                          <a:spcPts val="1400"/>
                        </a:lnSpc>
                      </a:pPr>
                      <a:r>
                        <a:rPr kumimoji="1" lang="ja-JP" altLang="en-US" sz="1050" dirty="0">
                          <a:solidFill>
                            <a:schemeClr val="tx1"/>
                          </a:solidFill>
                          <a:latin typeface="BIZ UDPゴシック" panose="020B0400000000000000" pitchFamily="50" charset="-128"/>
                          <a:ea typeface="BIZ UDPゴシック" panose="020B0400000000000000" pitchFamily="50" charset="-128"/>
                        </a:rPr>
                        <a:t>●</a:t>
                      </a:r>
                      <a:r>
                        <a:rPr kumimoji="1" lang="en-US" altLang="ja-JP" sz="1050" dirty="0">
                          <a:solidFill>
                            <a:schemeClr val="tx1"/>
                          </a:solidFill>
                          <a:latin typeface="BIZ UDPゴシック" panose="020B0400000000000000" pitchFamily="50" charset="-128"/>
                          <a:ea typeface="BIZ UDPゴシック" panose="020B0400000000000000" pitchFamily="50" charset="-128"/>
                        </a:rPr>
                        <a:t>BIE</a:t>
                      </a:r>
                      <a:r>
                        <a:rPr kumimoji="1" lang="ja-JP" altLang="en-US" sz="1050" dirty="0">
                          <a:solidFill>
                            <a:schemeClr val="tx1"/>
                          </a:solidFill>
                          <a:latin typeface="BIZ UDPゴシック" panose="020B0400000000000000" pitchFamily="50" charset="-128"/>
                          <a:ea typeface="BIZ UDPゴシック" panose="020B0400000000000000" pitchFamily="50" charset="-128"/>
                        </a:rPr>
                        <a:t>調査団来日・現地</a:t>
                      </a:r>
                      <a:r>
                        <a:rPr kumimoji="1" lang="ja-JP" altLang="en-US" sz="1050" dirty="0" smtClean="0">
                          <a:solidFill>
                            <a:schemeClr val="tx1"/>
                          </a:solidFill>
                          <a:latin typeface="BIZ UDPゴシック" panose="020B0400000000000000" pitchFamily="50" charset="-128"/>
                          <a:ea typeface="BIZ UDPゴシック" panose="020B0400000000000000" pitchFamily="50" charset="-128"/>
                        </a:rPr>
                        <a:t>視察。</a:t>
                      </a:r>
                      <a:endParaRPr kumimoji="1" lang="en-US" altLang="ja-JP" sz="1050" dirty="0">
                        <a:solidFill>
                          <a:schemeClr val="tx1"/>
                        </a:solidFill>
                        <a:latin typeface="BIZ UDPゴシック" panose="020B0400000000000000" pitchFamily="50" charset="-128"/>
                        <a:ea typeface="BIZ UDPゴシック" panose="020B0400000000000000" pitchFamily="50" charset="-128"/>
                      </a:endParaRPr>
                    </a:p>
                    <a:p>
                      <a:pPr>
                        <a:lnSpc>
                          <a:spcPts val="1400"/>
                        </a:lnSpc>
                      </a:pPr>
                      <a:r>
                        <a:rPr kumimoji="1" lang="ja-JP" altLang="en-US" sz="1050" dirty="0">
                          <a:solidFill>
                            <a:schemeClr val="tx1"/>
                          </a:solidFill>
                          <a:latin typeface="BIZ UDPゴシック" panose="020B0400000000000000" pitchFamily="50" charset="-128"/>
                          <a:ea typeface="BIZ UDPゴシック" panose="020B0400000000000000" pitchFamily="50" charset="-128"/>
                        </a:rPr>
                        <a:t>●</a:t>
                      </a:r>
                      <a:r>
                        <a:rPr kumimoji="1" lang="en-US" altLang="ja-JP" sz="1050" dirty="0">
                          <a:solidFill>
                            <a:schemeClr val="tx1"/>
                          </a:solidFill>
                          <a:latin typeface="BIZ UDPゴシック" panose="020B0400000000000000" pitchFamily="50" charset="-128"/>
                          <a:ea typeface="BIZ UDPゴシック" panose="020B0400000000000000" pitchFamily="50" charset="-128"/>
                        </a:rPr>
                        <a:t>BIE</a:t>
                      </a:r>
                      <a:r>
                        <a:rPr kumimoji="1" lang="ja-JP" altLang="en-US" sz="1050" dirty="0">
                          <a:solidFill>
                            <a:schemeClr val="tx1"/>
                          </a:solidFill>
                          <a:latin typeface="BIZ UDPゴシック" panose="020B0400000000000000" pitchFamily="50" charset="-128"/>
                          <a:ea typeface="BIZ UDPゴシック" panose="020B0400000000000000" pitchFamily="50" charset="-128"/>
                        </a:rPr>
                        <a:t>総会で第３回</a:t>
                      </a:r>
                      <a:r>
                        <a:rPr kumimoji="1" lang="ja-JP" altLang="en-US" sz="1050" dirty="0" smtClean="0">
                          <a:solidFill>
                            <a:schemeClr val="tx1"/>
                          </a:solidFill>
                          <a:latin typeface="BIZ UDPゴシック" panose="020B0400000000000000" pitchFamily="50" charset="-128"/>
                          <a:ea typeface="BIZ UDPゴシック" panose="020B0400000000000000" pitchFamily="50" charset="-128"/>
                        </a:rPr>
                        <a:t>プレゼンテーション。</a:t>
                      </a:r>
                      <a:endParaRPr kumimoji="1" lang="en-US" altLang="ja-JP" sz="1050" dirty="0">
                        <a:solidFill>
                          <a:schemeClr val="tx1"/>
                        </a:solidFill>
                        <a:latin typeface="BIZ UDPゴシック" panose="020B0400000000000000" pitchFamily="50" charset="-128"/>
                        <a:ea typeface="BIZ UDPゴシック" panose="020B0400000000000000" pitchFamily="50" charset="-128"/>
                      </a:endParaRPr>
                    </a:p>
                    <a:p>
                      <a:pPr>
                        <a:lnSpc>
                          <a:spcPts val="1400"/>
                        </a:lnSpc>
                      </a:pPr>
                      <a:r>
                        <a:rPr kumimoji="1" lang="ja-JP" altLang="en-US" sz="1050" dirty="0">
                          <a:solidFill>
                            <a:schemeClr val="tx1"/>
                          </a:solidFill>
                          <a:latin typeface="BIZ UDPゴシック" panose="020B0400000000000000" pitchFamily="50" charset="-128"/>
                          <a:ea typeface="BIZ UDPゴシック" panose="020B0400000000000000" pitchFamily="50" charset="-128"/>
                        </a:rPr>
                        <a:t>●</a:t>
                      </a:r>
                      <a:r>
                        <a:rPr kumimoji="1" lang="en-US" altLang="ja-JP" sz="1050" dirty="0">
                          <a:solidFill>
                            <a:schemeClr val="tx1"/>
                          </a:solidFill>
                          <a:latin typeface="BIZ UDPゴシック" panose="020B0400000000000000" pitchFamily="50" charset="-128"/>
                          <a:ea typeface="BIZ UDPゴシック" panose="020B0400000000000000" pitchFamily="50" charset="-128"/>
                        </a:rPr>
                        <a:t>BIE</a:t>
                      </a:r>
                      <a:r>
                        <a:rPr kumimoji="1" lang="ja-JP" altLang="en-US" sz="1050" dirty="0">
                          <a:solidFill>
                            <a:schemeClr val="tx1"/>
                          </a:solidFill>
                          <a:latin typeface="BIZ UDPゴシック" panose="020B0400000000000000" pitchFamily="50" charset="-128"/>
                          <a:ea typeface="BIZ UDPゴシック" panose="020B0400000000000000" pitchFamily="50" charset="-128"/>
                        </a:rPr>
                        <a:t>総会で第４回</a:t>
                      </a:r>
                      <a:r>
                        <a:rPr kumimoji="1" lang="ja-JP" altLang="en-US" sz="1050" dirty="0" smtClean="0">
                          <a:solidFill>
                            <a:schemeClr val="tx1"/>
                          </a:solidFill>
                          <a:latin typeface="BIZ UDPゴシック" panose="020B0400000000000000" pitchFamily="50" charset="-128"/>
                          <a:ea typeface="BIZ UDPゴシック" panose="020B0400000000000000" pitchFamily="50" charset="-128"/>
                        </a:rPr>
                        <a:t>プレゼンテーション。</a:t>
                      </a:r>
                      <a:endParaRPr kumimoji="1" lang="en-US" altLang="ja-JP" sz="1050" dirty="0">
                        <a:solidFill>
                          <a:schemeClr val="tx1"/>
                        </a:solidFill>
                        <a:latin typeface="BIZ UDPゴシック" panose="020B0400000000000000" pitchFamily="50" charset="-128"/>
                        <a:ea typeface="BIZ UDPゴシック" panose="020B0400000000000000" pitchFamily="50" charset="-128"/>
                      </a:endParaRPr>
                    </a:p>
                  </a:txBody>
                  <a:tcPr/>
                </a:tc>
                <a:extLst>
                  <a:ext uri="{0D108BD9-81ED-4DB2-BD59-A6C34878D82A}">
                    <a16:rowId xmlns:a16="http://schemas.microsoft.com/office/drawing/2014/main" val="10001"/>
                  </a:ext>
                </a:extLst>
              </a:tr>
            </a:tbl>
          </a:graphicData>
        </a:graphic>
      </p:graphicFrame>
      <p:sp>
        <p:nvSpPr>
          <p:cNvPr id="31" name="角丸四角形 79">
            <a:extLst>
              <a:ext uri="{FF2B5EF4-FFF2-40B4-BE49-F238E27FC236}">
                <a16:creationId xmlns:a16="http://schemas.microsoft.com/office/drawing/2014/main" id="{A8B68524-3FB5-4BCC-848F-2D7390EA16CF}"/>
              </a:ext>
            </a:extLst>
          </p:cNvPr>
          <p:cNvSpPr/>
          <p:nvPr/>
        </p:nvSpPr>
        <p:spPr>
          <a:xfrm>
            <a:off x="5068568" y="1125102"/>
            <a:ext cx="3924000" cy="324000"/>
          </a:xfrm>
          <a:prstGeom prst="round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600" b="1" i="0" u="none" strike="noStrike" kern="1200" cap="none" spc="0" normalizeH="0" baseline="0" noProof="0" dirty="0" smtClean="0">
                <a:ln>
                  <a:noFill/>
                </a:ln>
                <a:solidFill>
                  <a:prstClr val="white"/>
                </a:solidFill>
                <a:effectLst/>
                <a:uLnTx/>
                <a:uFillTx/>
                <a:latin typeface="BIZ UDPゴシック" panose="020B0400000000000000" pitchFamily="50" charset="-128"/>
                <a:ea typeface="BIZ UDPゴシック" panose="020B0400000000000000" pitchFamily="50" charset="-128"/>
              </a:rPr>
              <a:t>G</a:t>
            </a:r>
            <a:r>
              <a:rPr lang="en-US" altLang="ja-JP" sz="1600" b="1" dirty="0" smtClean="0">
                <a:solidFill>
                  <a:prstClr val="white"/>
                </a:solidFill>
                <a:latin typeface="BIZ UDPゴシック" panose="020B0400000000000000" pitchFamily="50" charset="-128"/>
                <a:ea typeface="BIZ UDPゴシック" panose="020B0400000000000000" pitchFamily="50" charset="-128"/>
              </a:rPr>
              <a:t>20</a:t>
            </a:r>
            <a:r>
              <a:rPr kumimoji="1" lang="ja-JP" altLang="en-US" sz="16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rPr>
              <a:t>　大阪サミット</a:t>
            </a:r>
          </a:p>
        </p:txBody>
      </p:sp>
      <p:sp>
        <p:nvSpPr>
          <p:cNvPr id="2" name="テキスト ボックス 1"/>
          <p:cNvSpPr txBox="1"/>
          <p:nvPr/>
        </p:nvSpPr>
        <p:spPr>
          <a:xfrm>
            <a:off x="1115493" y="1480308"/>
            <a:ext cx="2541080"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BIZ UDPゴシック" panose="020B0400000000000000" pitchFamily="50" charset="-128"/>
                <a:ea typeface="BIZ UDPゴシック" panose="020B0400000000000000" pitchFamily="50" charset="-128"/>
              </a:rPr>
              <a:t>＜第２回プレゼンテーション＞</a:t>
            </a:r>
          </a:p>
        </p:txBody>
      </p:sp>
      <p:sp>
        <p:nvSpPr>
          <p:cNvPr id="3" name="正方形/長方形 2"/>
          <p:cNvSpPr/>
          <p:nvPr/>
        </p:nvSpPr>
        <p:spPr>
          <a:xfrm>
            <a:off x="1252363" y="1680974"/>
            <a:ext cx="3582410" cy="60016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①大阪の中小企業社員　　　　</a:t>
            </a:r>
            <a:r>
              <a:rPr kumimoji="1" lang="ja-JP" altLang="en-US" sz="11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④岡本外務政務官</a:t>
            </a:r>
            <a:endParaRPr kumimoji="1" lang="en-US" altLang="ja-JP" sz="11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②関西で学んだ元留学生　　　</a:t>
            </a:r>
            <a:r>
              <a:rPr kumimoji="1" lang="ja-JP" altLang="en-US" sz="11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⑤松井知事</a:t>
            </a: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ほか</a:t>
            </a:r>
            <a:endParaRPr kumimoji="1" lang="en-US" altLang="ja-JP"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③吉村市長</a:t>
            </a:r>
          </a:p>
        </p:txBody>
      </p:sp>
      <p:sp>
        <p:nvSpPr>
          <p:cNvPr id="8" name="テキスト ボックス 7"/>
          <p:cNvSpPr txBox="1"/>
          <p:nvPr/>
        </p:nvSpPr>
        <p:spPr>
          <a:xfrm>
            <a:off x="838267" y="1507119"/>
            <a:ext cx="353943" cy="1714478"/>
          </a:xfrm>
          <a:prstGeom prst="rect">
            <a:avLst/>
          </a:prstGeom>
          <a:noFill/>
          <a:ln>
            <a:solidFill>
              <a:schemeClr val="bg1">
                <a:lumMod val="65000"/>
              </a:schemeClr>
            </a:solidFill>
          </a:ln>
        </p:spPr>
        <p:txBody>
          <a:bodyPr vert="eaVert"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プレゼン登壇者</a:t>
            </a:r>
          </a:p>
        </p:txBody>
      </p:sp>
      <p:sp>
        <p:nvSpPr>
          <p:cNvPr id="26" name="テキスト ボックス 25"/>
          <p:cNvSpPr txBox="1"/>
          <p:nvPr/>
        </p:nvSpPr>
        <p:spPr>
          <a:xfrm>
            <a:off x="1115493" y="2281138"/>
            <a:ext cx="2404826"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BIZ UDPゴシック" panose="020B0400000000000000" pitchFamily="50" charset="-128"/>
                <a:ea typeface="BIZ UDPゴシック" panose="020B0400000000000000" pitchFamily="50" charset="-128"/>
              </a:rPr>
              <a:t>＜最終プレゼンテーション＞</a:t>
            </a:r>
          </a:p>
        </p:txBody>
      </p:sp>
      <p:sp>
        <p:nvSpPr>
          <p:cNvPr id="28" name="正方形/長方形 27"/>
          <p:cNvSpPr/>
          <p:nvPr/>
        </p:nvSpPr>
        <p:spPr>
          <a:xfrm>
            <a:off x="1266473" y="2570044"/>
            <a:ext cx="3426386" cy="43088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①世耕経済産業大臣　　    　</a:t>
            </a: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③</a:t>
            </a:r>
            <a:r>
              <a:rPr kumimoji="1" lang="en-US" altLang="ja-JP"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JETRO</a:t>
            </a: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参与</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②パナソニック執行役員　 　    ④外資企業社長</a:t>
            </a:r>
            <a:endParaRPr kumimoji="1" lang="en-US" altLang="ja-JP"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19" name="正方形/長方形 18"/>
          <p:cNvSpPr/>
          <p:nvPr/>
        </p:nvSpPr>
        <p:spPr>
          <a:xfrm>
            <a:off x="1248709" y="2967681"/>
            <a:ext cx="2523448" cy="25391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いずれの</a:t>
            </a:r>
            <a:r>
              <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PR</a:t>
            </a: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映像にも</a:t>
            </a:r>
            <a:r>
              <a:rPr kumimoji="1" lang="ja-JP" altLang="en-US" sz="105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安倍首相が出演</a:t>
            </a:r>
          </a:p>
        </p:txBody>
      </p:sp>
      <p:sp>
        <p:nvSpPr>
          <p:cNvPr id="32" name="テキスト ボックス 31"/>
          <p:cNvSpPr txBox="1"/>
          <p:nvPr/>
        </p:nvSpPr>
        <p:spPr>
          <a:xfrm>
            <a:off x="5027624" y="1458984"/>
            <a:ext cx="4020652"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BIZ UDPゴシック" panose="020B0400000000000000" pitchFamily="50" charset="-128"/>
                <a:ea typeface="BIZ UDPゴシック" panose="020B0400000000000000" pitchFamily="50" charset="-128"/>
              </a:rPr>
              <a:t>＜推進協議会会長（知事）から、</a:t>
            </a:r>
            <a:endParaRPr kumimoji="1" lang="en-US" altLang="ja-JP"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BIZ UDPゴシック" panose="020B0400000000000000" pitchFamily="50" charset="-128"/>
                <a:ea typeface="BIZ UDPゴシック" panose="020B0400000000000000" pitchFamily="50" charset="-128"/>
              </a:rPr>
              <a:t>　　　　　　　　　　　首相官邸及び外務省への報告＞</a:t>
            </a:r>
          </a:p>
        </p:txBody>
      </p:sp>
      <p:sp>
        <p:nvSpPr>
          <p:cNvPr id="23" name="正方形/長方形 22"/>
          <p:cNvSpPr/>
          <p:nvPr/>
        </p:nvSpPr>
        <p:spPr>
          <a:xfrm>
            <a:off x="4978554" y="1953394"/>
            <a:ext cx="4368646" cy="127727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（主な発言概要）</a:t>
            </a:r>
            <a:endParaRPr kumimoji="1" lang="en-US" altLang="ja-JP"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1" lang="en-US" altLang="ja-JP"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松井知事</a:t>
            </a:r>
            <a:r>
              <a:rPr kumimoji="1" lang="en-US" altLang="ja-JP"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a:t>
            </a:r>
            <a:endParaRPr kumimoji="1" lang="en-US" altLang="ja-JP"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1" lang="en-US" altLang="ja-JP"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G20</a:t>
            </a: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サミットの成功にむけ、しっかりと準備を進めて</a:t>
            </a: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いく。」</a:t>
            </a:r>
            <a:endParaRPr kumimoji="1" lang="en-US" altLang="ja-JP"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1" lang="en-US" altLang="ja-JP"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安倍総理大臣</a:t>
            </a:r>
            <a:r>
              <a:rPr kumimoji="1" lang="en-US" altLang="ja-JP"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a:t>
            </a:r>
            <a:endParaRPr kumimoji="1" lang="en-US" altLang="ja-JP"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「期待している。開催地としてしっかりやって</a:t>
            </a: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ほしい。」</a:t>
            </a:r>
            <a:endParaRPr kumimoji="1" lang="en-US" altLang="ja-JP"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1" lang="en-US" altLang="ja-JP"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菅内閣官房長官</a:t>
            </a:r>
            <a:r>
              <a:rPr kumimoji="1" lang="en-US" altLang="ja-JP"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a:t>
            </a:r>
            <a:endParaRPr kumimoji="1" lang="en-US" altLang="ja-JP"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「成功に導くようにお願い</a:t>
            </a: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したい。」</a:t>
            </a:r>
            <a:endPar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graphicFrame>
        <p:nvGraphicFramePr>
          <p:cNvPr id="36" name="表 35"/>
          <p:cNvGraphicFramePr>
            <a:graphicFrameLocks noGrp="1"/>
          </p:cNvGraphicFramePr>
          <p:nvPr>
            <p:extLst>
              <p:ext uri="{D42A27DB-BD31-4B8C-83A1-F6EECF244321}">
                <p14:modId xmlns:p14="http://schemas.microsoft.com/office/powerpoint/2010/main" val="557191841"/>
              </p:ext>
            </p:extLst>
          </p:nvPr>
        </p:nvGraphicFramePr>
        <p:xfrm>
          <a:off x="5065143" y="3364367"/>
          <a:ext cx="3923999" cy="784552"/>
        </p:xfrm>
        <a:graphic>
          <a:graphicData uri="http://schemas.openxmlformats.org/drawingml/2006/table">
            <a:tbl>
              <a:tblPr firstRow="1" bandRow="1">
                <a:tableStyleId>{5940675A-B579-460E-94D1-54222C63F5DA}</a:tableStyleId>
              </a:tblPr>
              <a:tblGrid>
                <a:gridCol w="874880">
                  <a:extLst>
                    <a:ext uri="{9D8B030D-6E8A-4147-A177-3AD203B41FA5}">
                      <a16:colId xmlns:a16="http://schemas.microsoft.com/office/drawing/2014/main" val="20000"/>
                    </a:ext>
                  </a:extLst>
                </a:gridCol>
                <a:gridCol w="3049119">
                  <a:extLst>
                    <a:ext uri="{9D8B030D-6E8A-4147-A177-3AD203B41FA5}">
                      <a16:colId xmlns:a16="http://schemas.microsoft.com/office/drawing/2014/main" val="20001"/>
                    </a:ext>
                  </a:extLst>
                </a:gridCol>
              </a:tblGrid>
              <a:tr h="197542">
                <a:tc>
                  <a:txBody>
                    <a:bodyPr/>
                    <a:lstStyle/>
                    <a:p>
                      <a:pPr algn="ctr">
                        <a:lnSpc>
                          <a:spcPts val="1400"/>
                        </a:lnSpc>
                      </a:pPr>
                      <a:r>
                        <a:rPr kumimoji="1" lang="ja-JP" altLang="en-US" sz="1050" dirty="0">
                          <a:latin typeface="BIZ UDPゴシック" panose="020B0400000000000000" pitchFamily="50" charset="-128"/>
                          <a:ea typeface="BIZ UDPゴシック" panose="020B0400000000000000" pitchFamily="50" charset="-128"/>
                        </a:rPr>
                        <a:t>日程</a:t>
                      </a:r>
                    </a:p>
                  </a:txBody>
                  <a:tcPr>
                    <a:solidFill>
                      <a:schemeClr val="accent1">
                        <a:lumMod val="20000"/>
                        <a:lumOff val="80000"/>
                      </a:schemeClr>
                    </a:solidFill>
                  </a:tcPr>
                </a:tc>
                <a:tc>
                  <a:txBody>
                    <a:bodyPr/>
                    <a:lstStyle/>
                    <a:p>
                      <a:pPr algn="ctr">
                        <a:lnSpc>
                          <a:spcPts val="1400"/>
                        </a:lnSpc>
                      </a:pPr>
                      <a:r>
                        <a:rPr kumimoji="1" lang="ja-JP" altLang="en-US" sz="1050" dirty="0">
                          <a:latin typeface="BIZ UDPゴシック" panose="020B0400000000000000" pitchFamily="50" charset="-128"/>
                          <a:ea typeface="BIZ UDPゴシック" panose="020B0400000000000000" pitchFamily="50" charset="-128"/>
                        </a:rPr>
                        <a:t>〇大阪の動き　／　●国の動き</a:t>
                      </a:r>
                    </a:p>
                  </a:txBody>
                  <a:tcPr>
                    <a:solidFill>
                      <a:schemeClr val="accent1">
                        <a:lumMod val="20000"/>
                        <a:lumOff val="80000"/>
                      </a:schemeClr>
                    </a:solidFill>
                  </a:tcPr>
                </a:tc>
                <a:extLst>
                  <a:ext uri="{0D108BD9-81ED-4DB2-BD59-A6C34878D82A}">
                    <a16:rowId xmlns:a16="http://schemas.microsoft.com/office/drawing/2014/main" val="10000"/>
                  </a:ext>
                </a:extLst>
              </a:tr>
              <a:tr h="515312">
                <a:tc>
                  <a:txBody>
                    <a:bodyPr/>
                    <a:lstStyle/>
                    <a:p>
                      <a:pPr>
                        <a:lnSpc>
                          <a:spcPts val="1400"/>
                        </a:lnSpc>
                      </a:pPr>
                      <a:r>
                        <a:rPr kumimoji="1" lang="en-US" altLang="ja-JP" sz="1050" dirty="0">
                          <a:latin typeface="BIZ UDPゴシック" panose="020B0400000000000000" pitchFamily="50" charset="-128"/>
                          <a:ea typeface="BIZ UDPゴシック" panose="020B0400000000000000" pitchFamily="50" charset="-128"/>
                        </a:rPr>
                        <a:t>2017.11</a:t>
                      </a:r>
                    </a:p>
                    <a:p>
                      <a:pPr>
                        <a:lnSpc>
                          <a:spcPts val="1400"/>
                        </a:lnSpc>
                      </a:pPr>
                      <a:r>
                        <a:rPr kumimoji="1" lang="en-US" altLang="ja-JP" sz="1050" dirty="0">
                          <a:latin typeface="BIZ UDPゴシック" panose="020B0400000000000000" pitchFamily="50" charset="-128"/>
                          <a:ea typeface="BIZ UDPゴシック" panose="020B0400000000000000" pitchFamily="50" charset="-128"/>
                        </a:rPr>
                        <a:t>2018.4</a:t>
                      </a:r>
                    </a:p>
                  </a:txBody>
                  <a:tcPr/>
                </a:tc>
                <a:tc>
                  <a:txBody>
                    <a:bodyPr/>
                    <a:lstStyle/>
                    <a:p>
                      <a:pPr>
                        <a:lnSpc>
                          <a:spcPts val="1400"/>
                        </a:lnSpc>
                      </a:pPr>
                      <a:r>
                        <a:rPr kumimoji="1" lang="ja-JP" altLang="en-US" sz="1050" dirty="0">
                          <a:latin typeface="BIZ UDPゴシック" panose="020B0400000000000000" pitchFamily="50" charset="-128"/>
                          <a:ea typeface="BIZ UDPゴシック" panose="020B0400000000000000" pitchFamily="50" charset="-128"/>
                        </a:rPr>
                        <a:t>〇府・市共同で国へ</a:t>
                      </a:r>
                      <a:r>
                        <a:rPr kumimoji="1" lang="ja-JP" altLang="en-US" sz="1050" dirty="0" smtClean="0">
                          <a:latin typeface="BIZ UDPゴシック" panose="020B0400000000000000" pitchFamily="50" charset="-128"/>
                          <a:ea typeface="BIZ UDPゴシック" panose="020B0400000000000000" pitchFamily="50" charset="-128"/>
                        </a:rPr>
                        <a:t>応募。</a:t>
                      </a:r>
                      <a:endParaRPr kumimoji="1" lang="ja-JP" altLang="en-US" sz="1050" dirty="0">
                        <a:latin typeface="BIZ UDPゴシック" panose="020B0400000000000000" pitchFamily="50" charset="-128"/>
                        <a:ea typeface="BIZ UDPゴシック" panose="020B0400000000000000" pitchFamily="50" charset="-128"/>
                      </a:endParaRPr>
                    </a:p>
                    <a:p>
                      <a:pPr>
                        <a:lnSpc>
                          <a:spcPts val="1400"/>
                        </a:lnSpc>
                      </a:pPr>
                      <a:r>
                        <a:rPr kumimoji="1" lang="ja-JP" altLang="en-US" sz="1050" dirty="0">
                          <a:latin typeface="BIZ UDPゴシック" panose="020B0400000000000000" pitchFamily="50" charset="-128"/>
                          <a:ea typeface="BIZ UDPゴシック" panose="020B0400000000000000" pitchFamily="50" charset="-128"/>
                        </a:rPr>
                        <a:t>●サミットの大阪開催が閣議</a:t>
                      </a:r>
                      <a:r>
                        <a:rPr kumimoji="1" lang="ja-JP" altLang="en-US" sz="1050" dirty="0" smtClean="0">
                          <a:latin typeface="BIZ UDPゴシック" panose="020B0400000000000000" pitchFamily="50" charset="-128"/>
                          <a:ea typeface="BIZ UDPゴシック" panose="020B0400000000000000" pitchFamily="50" charset="-128"/>
                        </a:rPr>
                        <a:t>決定。</a:t>
                      </a:r>
                      <a:endParaRPr kumimoji="1" lang="ja-JP" altLang="en-US" sz="1050" dirty="0">
                        <a:latin typeface="BIZ UDPゴシック" panose="020B0400000000000000" pitchFamily="50" charset="-128"/>
                        <a:ea typeface="BIZ UDPゴシック" panose="020B0400000000000000" pitchFamily="50" charset="-128"/>
                      </a:endParaRPr>
                    </a:p>
                  </a:txBody>
                  <a:tcPr/>
                </a:tc>
                <a:extLst>
                  <a:ext uri="{0D108BD9-81ED-4DB2-BD59-A6C34878D82A}">
                    <a16:rowId xmlns:a16="http://schemas.microsoft.com/office/drawing/2014/main" val="10001"/>
                  </a:ext>
                </a:extLst>
              </a:tr>
            </a:tbl>
          </a:graphicData>
        </a:graphic>
      </p:graphicFrame>
      <p:graphicFrame>
        <p:nvGraphicFramePr>
          <p:cNvPr id="39" name="表 38"/>
          <p:cNvGraphicFramePr>
            <a:graphicFrameLocks noGrp="1"/>
          </p:cNvGraphicFramePr>
          <p:nvPr>
            <p:extLst>
              <p:ext uri="{D42A27DB-BD31-4B8C-83A1-F6EECF244321}">
                <p14:modId xmlns:p14="http://schemas.microsoft.com/office/powerpoint/2010/main" val="1919987339"/>
              </p:ext>
            </p:extLst>
          </p:nvPr>
        </p:nvGraphicFramePr>
        <p:xfrm>
          <a:off x="5068568" y="4982464"/>
          <a:ext cx="3923999" cy="1427480"/>
        </p:xfrm>
        <a:graphic>
          <a:graphicData uri="http://schemas.openxmlformats.org/drawingml/2006/table">
            <a:tbl>
              <a:tblPr firstRow="1" bandRow="1">
                <a:tableStyleId>{5940675A-B579-460E-94D1-54222C63F5DA}</a:tableStyleId>
              </a:tblPr>
              <a:tblGrid>
                <a:gridCol w="874880">
                  <a:extLst>
                    <a:ext uri="{9D8B030D-6E8A-4147-A177-3AD203B41FA5}">
                      <a16:colId xmlns:a16="http://schemas.microsoft.com/office/drawing/2014/main" val="20000"/>
                    </a:ext>
                  </a:extLst>
                </a:gridCol>
                <a:gridCol w="3049119">
                  <a:extLst>
                    <a:ext uri="{9D8B030D-6E8A-4147-A177-3AD203B41FA5}">
                      <a16:colId xmlns:a16="http://schemas.microsoft.com/office/drawing/2014/main" val="20001"/>
                    </a:ext>
                  </a:extLst>
                </a:gridCol>
              </a:tblGrid>
              <a:tr h="197542">
                <a:tc>
                  <a:txBody>
                    <a:bodyPr/>
                    <a:lstStyle/>
                    <a:p>
                      <a:pPr algn="ctr">
                        <a:lnSpc>
                          <a:spcPts val="1400"/>
                        </a:lnSpc>
                      </a:pPr>
                      <a:r>
                        <a:rPr kumimoji="1" lang="ja-JP" altLang="en-US" sz="1050" dirty="0">
                          <a:latin typeface="BIZ UDPゴシック" panose="020B0400000000000000" pitchFamily="50" charset="-128"/>
                          <a:ea typeface="BIZ UDPゴシック" panose="020B0400000000000000" pitchFamily="50" charset="-128"/>
                        </a:rPr>
                        <a:t>日程</a:t>
                      </a:r>
                    </a:p>
                  </a:txBody>
                  <a:tcPr>
                    <a:solidFill>
                      <a:schemeClr val="accent1">
                        <a:lumMod val="20000"/>
                        <a:lumOff val="80000"/>
                      </a:schemeClr>
                    </a:solidFill>
                  </a:tcPr>
                </a:tc>
                <a:tc>
                  <a:txBody>
                    <a:bodyPr/>
                    <a:lstStyle/>
                    <a:p>
                      <a:pPr algn="ctr">
                        <a:lnSpc>
                          <a:spcPts val="1400"/>
                        </a:lnSpc>
                      </a:pPr>
                      <a:r>
                        <a:rPr kumimoji="1" lang="ja-JP" altLang="en-US" sz="1050" dirty="0">
                          <a:latin typeface="BIZ UDPゴシック" panose="020B0400000000000000" pitchFamily="50" charset="-128"/>
                          <a:ea typeface="BIZ UDPゴシック" panose="020B0400000000000000" pitchFamily="50" charset="-128"/>
                        </a:rPr>
                        <a:t>〇大阪の動き　／　●国・誘致委員会の動き</a:t>
                      </a:r>
                    </a:p>
                  </a:txBody>
                  <a:tcPr>
                    <a:solidFill>
                      <a:schemeClr val="accent1">
                        <a:lumMod val="20000"/>
                        <a:lumOff val="80000"/>
                      </a:schemeClr>
                    </a:solidFill>
                  </a:tcPr>
                </a:tc>
                <a:extLst>
                  <a:ext uri="{0D108BD9-81ED-4DB2-BD59-A6C34878D82A}">
                    <a16:rowId xmlns:a16="http://schemas.microsoft.com/office/drawing/2014/main" val="10000"/>
                  </a:ext>
                </a:extLst>
              </a:tr>
              <a:tr h="1104442">
                <a:tc>
                  <a:txBody>
                    <a:bodyPr/>
                    <a:lstStyle/>
                    <a:p>
                      <a:pPr>
                        <a:lnSpc>
                          <a:spcPts val="1400"/>
                        </a:lnSpc>
                      </a:pPr>
                      <a:r>
                        <a:rPr kumimoji="1" lang="en-US" altLang="ja-JP" sz="1050" dirty="0">
                          <a:latin typeface="BIZ UDPゴシック" panose="020B0400000000000000" pitchFamily="50" charset="-128"/>
                          <a:ea typeface="BIZ UDPゴシック" panose="020B0400000000000000" pitchFamily="50" charset="-128"/>
                        </a:rPr>
                        <a:t>2018.3</a:t>
                      </a:r>
                    </a:p>
                    <a:p>
                      <a:pPr>
                        <a:lnSpc>
                          <a:spcPts val="1400"/>
                        </a:lnSpc>
                      </a:pPr>
                      <a:endParaRPr kumimoji="1" lang="en-US" altLang="ja-JP" sz="1050" dirty="0">
                        <a:latin typeface="BIZ UDPゴシック" panose="020B0400000000000000" pitchFamily="50" charset="-128"/>
                        <a:ea typeface="BIZ UDPゴシック" panose="020B0400000000000000" pitchFamily="50" charset="-128"/>
                      </a:endParaRPr>
                    </a:p>
                    <a:p>
                      <a:pPr>
                        <a:lnSpc>
                          <a:spcPts val="1400"/>
                        </a:lnSpc>
                      </a:pPr>
                      <a:endParaRPr kumimoji="1" lang="en-US" altLang="ja-JP" sz="1050" dirty="0">
                        <a:latin typeface="BIZ UDPゴシック" panose="020B0400000000000000" pitchFamily="50" charset="-128"/>
                        <a:ea typeface="BIZ UDPゴシック" panose="020B0400000000000000" pitchFamily="50" charset="-128"/>
                      </a:endParaRPr>
                    </a:p>
                    <a:p>
                      <a:pPr>
                        <a:lnSpc>
                          <a:spcPts val="1400"/>
                        </a:lnSpc>
                      </a:pPr>
                      <a:r>
                        <a:rPr kumimoji="1" lang="en-US" altLang="ja-JP" sz="1050" dirty="0">
                          <a:latin typeface="BIZ UDPゴシック" panose="020B0400000000000000" pitchFamily="50" charset="-128"/>
                          <a:ea typeface="BIZ UDPゴシック" panose="020B0400000000000000" pitchFamily="50" charset="-128"/>
                        </a:rPr>
                        <a:t>2018.4</a:t>
                      </a:r>
                    </a:p>
                    <a:p>
                      <a:pPr>
                        <a:lnSpc>
                          <a:spcPts val="1400"/>
                        </a:lnSpc>
                      </a:pPr>
                      <a:endParaRPr kumimoji="1" lang="en-US" altLang="ja-JP" sz="1050" dirty="0">
                        <a:latin typeface="BIZ UDPゴシック" panose="020B0400000000000000" pitchFamily="50" charset="-128"/>
                        <a:ea typeface="BIZ UDPゴシック" panose="020B0400000000000000" pitchFamily="50" charset="-128"/>
                      </a:endParaRPr>
                    </a:p>
                  </a:txBody>
                  <a:tcPr/>
                </a:tc>
                <a:tc>
                  <a:txBody>
                    <a:bodyPr/>
                    <a:lstStyle/>
                    <a:p>
                      <a:pPr>
                        <a:lnSpc>
                          <a:spcPts val="1400"/>
                        </a:lnSpc>
                      </a:pPr>
                      <a:r>
                        <a:rPr kumimoji="1" lang="ja-JP" altLang="en-US" sz="1050" dirty="0">
                          <a:latin typeface="BIZ UDPゴシック" panose="020B0400000000000000" pitchFamily="50" charset="-128"/>
                          <a:ea typeface="BIZ UDPゴシック" panose="020B0400000000000000" pitchFamily="50" charset="-128"/>
                        </a:rPr>
                        <a:t>〇Ｇ</a:t>
                      </a:r>
                      <a:r>
                        <a:rPr kumimoji="1" lang="en-US" altLang="ja-JP" sz="1050" dirty="0">
                          <a:latin typeface="BIZ UDPゴシック" panose="020B0400000000000000" pitchFamily="50" charset="-128"/>
                          <a:ea typeface="BIZ UDPゴシック" panose="020B0400000000000000" pitchFamily="50" charset="-128"/>
                        </a:rPr>
                        <a:t>20</a:t>
                      </a:r>
                      <a:r>
                        <a:rPr kumimoji="1" lang="ja-JP" altLang="en-US" sz="1050" dirty="0">
                          <a:latin typeface="BIZ UDPゴシック" panose="020B0400000000000000" pitchFamily="50" charset="-128"/>
                          <a:ea typeface="BIZ UDPゴシック" panose="020B0400000000000000" pitchFamily="50" charset="-128"/>
                        </a:rPr>
                        <a:t>大阪 関西推進協力協議会（府、 市、 </a:t>
                      </a:r>
                      <a:endParaRPr kumimoji="1" lang="en-US" altLang="ja-JP" sz="1050" dirty="0">
                        <a:latin typeface="BIZ UDPゴシック" panose="020B0400000000000000" pitchFamily="50" charset="-128"/>
                        <a:ea typeface="BIZ UDPゴシック" panose="020B0400000000000000" pitchFamily="50" charset="-128"/>
                      </a:endParaRPr>
                    </a:p>
                    <a:p>
                      <a:pPr>
                        <a:lnSpc>
                          <a:spcPts val="1400"/>
                        </a:lnSpc>
                      </a:pPr>
                      <a:r>
                        <a:rPr kumimoji="1" lang="ja-JP" altLang="en-US" sz="1050" dirty="0">
                          <a:latin typeface="BIZ UDPゴシック" panose="020B0400000000000000" pitchFamily="50" charset="-128"/>
                          <a:ea typeface="BIZ UDPゴシック" panose="020B0400000000000000" pitchFamily="50" charset="-128"/>
                        </a:rPr>
                        <a:t>　　関西広域連合、経済界で構成）を</a:t>
                      </a:r>
                      <a:r>
                        <a:rPr kumimoji="1" lang="ja-JP" altLang="en-US" sz="1050" dirty="0" smtClean="0">
                          <a:latin typeface="BIZ UDPゴシック" panose="020B0400000000000000" pitchFamily="50" charset="-128"/>
                          <a:ea typeface="BIZ UDPゴシック" panose="020B0400000000000000" pitchFamily="50" charset="-128"/>
                        </a:rPr>
                        <a:t>設置。</a:t>
                      </a:r>
                      <a:endParaRPr kumimoji="1" lang="ja-JP" altLang="en-US" sz="1050" dirty="0">
                        <a:latin typeface="BIZ UDPゴシック" panose="020B0400000000000000" pitchFamily="50" charset="-128"/>
                        <a:ea typeface="BIZ UDPゴシック" panose="020B0400000000000000" pitchFamily="50" charset="-128"/>
                      </a:endParaRPr>
                    </a:p>
                    <a:p>
                      <a:pPr>
                        <a:lnSpc>
                          <a:spcPts val="1400"/>
                        </a:lnSpc>
                      </a:pPr>
                      <a:endParaRPr kumimoji="1" lang="en-US" altLang="ja-JP" sz="800" dirty="0">
                        <a:latin typeface="BIZ UDPゴシック" panose="020B0400000000000000" pitchFamily="50" charset="-128"/>
                        <a:ea typeface="BIZ UDPゴシック" panose="020B0400000000000000" pitchFamily="50" charset="-128"/>
                      </a:endParaRPr>
                    </a:p>
                    <a:p>
                      <a:pPr>
                        <a:lnSpc>
                          <a:spcPts val="1400"/>
                        </a:lnSpc>
                      </a:pPr>
                      <a:r>
                        <a:rPr kumimoji="1" lang="ja-JP" altLang="en-US" sz="1050" dirty="0">
                          <a:latin typeface="BIZ UDPゴシック" panose="020B0400000000000000" pitchFamily="50" charset="-128"/>
                          <a:ea typeface="BIZ UDPゴシック" panose="020B0400000000000000" pitchFamily="50" charset="-128"/>
                        </a:rPr>
                        <a:t>〇サミット事務局、</a:t>
                      </a:r>
                      <a:r>
                        <a:rPr kumimoji="1" lang="ja-JP" altLang="en-US" sz="1050" dirty="0" smtClean="0">
                          <a:latin typeface="BIZ UDPゴシック" panose="020B0400000000000000" pitchFamily="50" charset="-128"/>
                          <a:ea typeface="BIZ UDPゴシック" panose="020B0400000000000000" pitchFamily="50" charset="-128"/>
                        </a:rPr>
                        <a:t>Ｇ</a:t>
                      </a:r>
                      <a:r>
                        <a:rPr kumimoji="1" lang="en-US" altLang="ja-JP" sz="1050" dirty="0" smtClean="0">
                          <a:latin typeface="BIZ UDPゴシック" panose="020B0400000000000000" pitchFamily="50" charset="-128"/>
                          <a:ea typeface="BIZ UDPゴシック" panose="020B0400000000000000" pitchFamily="50" charset="-128"/>
                        </a:rPr>
                        <a:t>20</a:t>
                      </a:r>
                      <a:r>
                        <a:rPr kumimoji="1" lang="ja-JP" altLang="en-US" sz="1050" dirty="0" smtClean="0">
                          <a:latin typeface="BIZ UDPゴシック" panose="020B0400000000000000" pitchFamily="50" charset="-128"/>
                          <a:ea typeface="BIZ UDPゴシック" panose="020B0400000000000000" pitchFamily="50" charset="-128"/>
                        </a:rPr>
                        <a:t>大阪</a:t>
                      </a:r>
                      <a:r>
                        <a:rPr kumimoji="1" lang="ja-JP" altLang="en-US" sz="1050" dirty="0">
                          <a:latin typeface="BIZ UDPゴシック" panose="020B0400000000000000" pitchFamily="50" charset="-128"/>
                          <a:ea typeface="BIZ UDPゴシック" panose="020B0400000000000000" pitchFamily="50" charset="-128"/>
                        </a:rPr>
                        <a:t>サミット推進本部</a:t>
                      </a:r>
                      <a:r>
                        <a:rPr kumimoji="1" lang="ja-JP" altLang="en-US" sz="1050" dirty="0" smtClean="0">
                          <a:latin typeface="BIZ UDPゴシック" panose="020B0400000000000000" pitchFamily="50" charset="-128"/>
                          <a:ea typeface="BIZ UDPゴシック" panose="020B0400000000000000" pitchFamily="50" charset="-128"/>
                        </a:rPr>
                        <a:t>の</a:t>
                      </a:r>
                      <a:endParaRPr kumimoji="1" lang="en-US" altLang="ja-JP" sz="1050" dirty="0" smtClean="0">
                        <a:latin typeface="BIZ UDPゴシック" panose="020B0400000000000000" pitchFamily="50" charset="-128"/>
                        <a:ea typeface="BIZ UDPゴシック" panose="020B0400000000000000" pitchFamily="50" charset="-128"/>
                      </a:endParaRPr>
                    </a:p>
                    <a:p>
                      <a:pPr>
                        <a:lnSpc>
                          <a:spcPts val="1400"/>
                        </a:lnSpc>
                      </a:pPr>
                      <a:r>
                        <a:rPr kumimoji="1" lang="en-US" altLang="ja-JP" sz="1050" dirty="0" smtClean="0">
                          <a:latin typeface="BIZ UDPゴシック" panose="020B0400000000000000" pitchFamily="50" charset="-128"/>
                          <a:ea typeface="BIZ UDPゴシック" panose="020B0400000000000000" pitchFamily="50" charset="-128"/>
                        </a:rPr>
                        <a:t>   </a:t>
                      </a:r>
                      <a:r>
                        <a:rPr kumimoji="1" lang="ja-JP" altLang="en-US" sz="1050" dirty="0" smtClean="0">
                          <a:latin typeface="BIZ UDPゴシック" panose="020B0400000000000000" pitchFamily="50" charset="-128"/>
                          <a:ea typeface="BIZ UDPゴシック" panose="020B0400000000000000" pitchFamily="50" charset="-128"/>
                        </a:rPr>
                        <a:t>設置</a:t>
                      </a:r>
                      <a:endParaRPr kumimoji="1" lang="en-US" altLang="ja-JP" sz="1050" dirty="0">
                        <a:latin typeface="BIZ UDPゴシック" panose="020B0400000000000000" pitchFamily="50" charset="-128"/>
                        <a:ea typeface="BIZ UDPゴシック" panose="020B0400000000000000" pitchFamily="50" charset="-128"/>
                      </a:endParaRPr>
                    </a:p>
                    <a:p>
                      <a:pPr>
                        <a:lnSpc>
                          <a:spcPts val="1400"/>
                        </a:lnSpc>
                      </a:pPr>
                      <a:r>
                        <a:rPr kumimoji="1" lang="ja-JP" altLang="en-US" sz="1050" dirty="0">
                          <a:latin typeface="BIZ UDPゴシック" panose="020B0400000000000000" pitchFamily="50" charset="-128"/>
                          <a:ea typeface="BIZ UDPゴシック" panose="020B0400000000000000" pitchFamily="50" charset="-128"/>
                        </a:rPr>
                        <a:t>●</a:t>
                      </a:r>
                      <a:r>
                        <a:rPr kumimoji="1" lang="ja-JP" altLang="en-US" sz="1050" dirty="0" smtClean="0">
                          <a:latin typeface="BIZ UDPゴシック" panose="020B0400000000000000" pitchFamily="50" charset="-128"/>
                          <a:ea typeface="BIZ UDPゴシック" panose="020B0400000000000000" pitchFamily="50" charset="-128"/>
                        </a:rPr>
                        <a:t>Ｇ</a:t>
                      </a:r>
                      <a:r>
                        <a:rPr kumimoji="1" lang="en-US" altLang="ja-JP" sz="1050" dirty="0" smtClean="0">
                          <a:latin typeface="BIZ UDPゴシック" panose="020B0400000000000000" pitchFamily="50" charset="-128"/>
                          <a:ea typeface="BIZ UDPゴシック" panose="020B0400000000000000" pitchFamily="50" charset="-128"/>
                        </a:rPr>
                        <a:t>20</a:t>
                      </a:r>
                      <a:r>
                        <a:rPr kumimoji="1" lang="ja-JP" altLang="en-US" sz="1050" dirty="0" smtClean="0">
                          <a:latin typeface="BIZ UDPゴシック" panose="020B0400000000000000" pitchFamily="50" charset="-128"/>
                          <a:ea typeface="BIZ UDPゴシック" panose="020B0400000000000000" pitchFamily="50" charset="-128"/>
                        </a:rPr>
                        <a:t>大阪</a:t>
                      </a:r>
                      <a:r>
                        <a:rPr kumimoji="1" lang="ja-JP" altLang="en-US" sz="1050" dirty="0">
                          <a:latin typeface="BIZ UDPゴシック" panose="020B0400000000000000" pitchFamily="50" charset="-128"/>
                          <a:ea typeface="BIZ UDPゴシック" panose="020B0400000000000000" pitchFamily="50" charset="-128"/>
                        </a:rPr>
                        <a:t>サミット準備会議の</a:t>
                      </a:r>
                      <a:r>
                        <a:rPr kumimoji="1" lang="ja-JP" altLang="en-US" sz="1050" dirty="0" smtClean="0">
                          <a:latin typeface="BIZ UDPゴシック" panose="020B0400000000000000" pitchFamily="50" charset="-128"/>
                          <a:ea typeface="BIZ UDPゴシック" panose="020B0400000000000000" pitchFamily="50" charset="-128"/>
                        </a:rPr>
                        <a:t>設置。</a:t>
                      </a:r>
                      <a:endParaRPr kumimoji="1" lang="ja-JP" altLang="en-US" sz="1050" dirty="0">
                        <a:latin typeface="BIZ UDPゴシック" panose="020B0400000000000000" pitchFamily="50" charset="-128"/>
                        <a:ea typeface="BIZ UDPゴシック" panose="020B0400000000000000" pitchFamily="50" charset="-128"/>
                      </a:endParaRPr>
                    </a:p>
                  </a:txBody>
                  <a:tcPr/>
                </a:tc>
                <a:extLst>
                  <a:ext uri="{0D108BD9-81ED-4DB2-BD59-A6C34878D82A}">
                    <a16:rowId xmlns:a16="http://schemas.microsoft.com/office/drawing/2014/main" val="10001"/>
                  </a:ext>
                </a:extLst>
              </a:tr>
            </a:tbl>
          </a:graphicData>
        </a:graphic>
      </p:graphicFrame>
      <p:sp>
        <p:nvSpPr>
          <p:cNvPr id="25" name="角丸四角形 24"/>
          <p:cNvSpPr/>
          <p:nvPr/>
        </p:nvSpPr>
        <p:spPr>
          <a:xfrm>
            <a:off x="144000" y="72000"/>
            <a:ext cx="6192000" cy="432000"/>
          </a:xfrm>
          <a:prstGeom prst="roundRect">
            <a:avLst/>
          </a:prstGeom>
          <a:solidFill>
            <a:schemeClr val="accent4">
              <a:lumMod val="60000"/>
              <a:lumOff val="40000"/>
            </a:schemeClr>
          </a:solidFill>
          <a:effectLst>
            <a:innerShdw blurRad="63500" dist="50800" dir="2700000">
              <a:prstClr val="black">
                <a:alpha val="50000"/>
              </a:prstClr>
            </a:innerShdw>
          </a:effectLst>
        </p:spPr>
        <p:style>
          <a:lnRef idx="3">
            <a:schemeClr val="lt1"/>
          </a:lnRef>
          <a:fillRef idx="1">
            <a:schemeClr val="accent4"/>
          </a:fillRef>
          <a:effectRef idx="1">
            <a:schemeClr val="accent4"/>
          </a:effectRef>
          <a:fontRef idx="minor">
            <a:schemeClr val="lt1"/>
          </a:fontRef>
        </p:style>
        <p:txBody>
          <a:bodyPr wrap="none" lIns="108000" tIns="36000" rIns="36000" bIns="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【HOW</a:t>
            </a:r>
            <a:r>
              <a:rPr kumimoji="1" lang="ja-JP" altLang="en-US" sz="1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３－③</a:t>
            </a:r>
            <a:r>
              <a:rPr kumimoji="1" lang="en-US" altLang="ja-JP" sz="1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国との協調連携／プロジェクトの共同推進</a:t>
            </a:r>
          </a:p>
        </p:txBody>
      </p:sp>
      <p:sp>
        <p:nvSpPr>
          <p:cNvPr id="27" name="スライド番号プレースホルダー 3"/>
          <p:cNvSpPr txBox="1">
            <a:spLocks/>
          </p:cNvSpPr>
          <p:nvPr/>
        </p:nvSpPr>
        <p:spPr>
          <a:xfrm>
            <a:off x="8640000" y="6552000"/>
            <a:ext cx="432000" cy="288000"/>
          </a:xfrm>
          <a:prstGeom prst="rect">
            <a:avLst/>
          </a:prstGeom>
        </p:spPr>
        <p:txBody>
          <a:bodyPr vert="horz" lIns="36000" tIns="36000" rIns="36000" bIns="36000" rtlCol="0" anchor="ctr"/>
          <a:lstStyle>
            <a:defPPr>
              <a:defRPr lang="ja-JP"/>
            </a:defPPr>
            <a:lvl1pPr marL="0" algn="r" defTabSz="914400" rtl="0" eaLnBrk="1" latinLnBrk="0" hangingPunct="1">
              <a:defRPr kumimoji="1" sz="14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138CA411-231B-42B9-AF63-97A64194AA60}" type="slidenum">
              <a:rPr lang="ja-JP" altLang="en-US" smtClean="0"/>
              <a:pPr/>
              <a:t>130</a:t>
            </a:fld>
            <a:endParaRPr lang="ja-JP" altLang="en-US" dirty="0"/>
          </a:p>
        </p:txBody>
      </p:sp>
    </p:spTree>
    <p:extLst>
      <p:ext uri="{BB962C8B-B14F-4D97-AF65-F5344CB8AC3E}">
        <p14:creationId xmlns:p14="http://schemas.microsoft.com/office/powerpoint/2010/main" val="3173690704"/>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3EF977FD-742C-4F0E-B0F8-591B5F23D702}"/>
              </a:ext>
            </a:extLst>
          </p:cNvPr>
          <p:cNvPicPr>
            <a:picLocks noChangeAspect="1"/>
          </p:cNvPicPr>
          <p:nvPr/>
        </p:nvPicPr>
        <p:blipFill>
          <a:blip r:embed="rId2"/>
          <a:stretch>
            <a:fillRect/>
          </a:stretch>
        </p:blipFill>
        <p:spPr>
          <a:xfrm>
            <a:off x="4267200" y="2297031"/>
            <a:ext cx="4819649" cy="1976516"/>
          </a:xfrm>
          <a:prstGeom prst="rect">
            <a:avLst/>
          </a:prstGeom>
        </p:spPr>
      </p:pic>
      <p:cxnSp>
        <p:nvCxnSpPr>
          <p:cNvPr id="6" name="直線コネクタ 5"/>
          <p:cNvCxnSpPr/>
          <p:nvPr/>
        </p:nvCxnSpPr>
        <p:spPr>
          <a:xfrm>
            <a:off x="196398" y="615109"/>
            <a:ext cx="882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角丸四角形 79">
            <a:extLst>
              <a:ext uri="{FF2B5EF4-FFF2-40B4-BE49-F238E27FC236}">
                <a16:creationId xmlns:a16="http://schemas.microsoft.com/office/drawing/2014/main" id="{A8B68524-3FB5-4BCC-848F-2D7390EA16CF}"/>
              </a:ext>
            </a:extLst>
          </p:cNvPr>
          <p:cNvSpPr/>
          <p:nvPr/>
        </p:nvSpPr>
        <p:spPr>
          <a:xfrm>
            <a:off x="272929" y="753068"/>
            <a:ext cx="3924000" cy="324000"/>
          </a:xfrm>
          <a:prstGeom prst="round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rPr>
              <a:t>ＩＲ</a:t>
            </a:r>
            <a:r>
              <a:rPr kumimoji="1" lang="ja-JP" altLang="en-US" sz="1600" b="1" i="0" u="none" strike="noStrike" kern="1200" cap="none" spc="0" normalizeH="0" baseline="0" noProof="0" dirty="0" smtClean="0">
                <a:ln>
                  <a:noFill/>
                </a:ln>
                <a:solidFill>
                  <a:prstClr val="white"/>
                </a:solidFill>
                <a:effectLst/>
                <a:uLnTx/>
                <a:uFillTx/>
                <a:latin typeface="BIZ UDPゴシック" panose="020B0400000000000000" pitchFamily="50" charset="-128"/>
                <a:ea typeface="BIZ UDPゴシック" panose="020B0400000000000000" pitchFamily="50" charset="-128"/>
              </a:rPr>
              <a:t>の認定</a:t>
            </a:r>
            <a:endParaRPr kumimoji="1" lang="ja-JP" altLang="en-US" sz="16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endParaRPr>
          </a:p>
        </p:txBody>
      </p:sp>
      <p:sp>
        <p:nvSpPr>
          <p:cNvPr id="31" name="角丸四角形 79">
            <a:extLst>
              <a:ext uri="{FF2B5EF4-FFF2-40B4-BE49-F238E27FC236}">
                <a16:creationId xmlns:a16="http://schemas.microsoft.com/office/drawing/2014/main" id="{A8B68524-3FB5-4BCC-848F-2D7390EA16CF}"/>
              </a:ext>
            </a:extLst>
          </p:cNvPr>
          <p:cNvSpPr/>
          <p:nvPr/>
        </p:nvSpPr>
        <p:spPr>
          <a:xfrm>
            <a:off x="4654550" y="749146"/>
            <a:ext cx="4338018" cy="324000"/>
          </a:xfrm>
          <a:prstGeom prst="round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rPr>
              <a:t>スーパーシティ構想</a:t>
            </a:r>
          </a:p>
        </p:txBody>
      </p:sp>
      <p:sp>
        <p:nvSpPr>
          <p:cNvPr id="25" name="角丸四角形 24"/>
          <p:cNvSpPr/>
          <p:nvPr/>
        </p:nvSpPr>
        <p:spPr>
          <a:xfrm>
            <a:off x="144000" y="72000"/>
            <a:ext cx="6192000" cy="432000"/>
          </a:xfrm>
          <a:prstGeom prst="roundRect">
            <a:avLst/>
          </a:prstGeom>
          <a:solidFill>
            <a:schemeClr val="accent4">
              <a:lumMod val="60000"/>
              <a:lumOff val="40000"/>
            </a:schemeClr>
          </a:solidFill>
          <a:effectLst>
            <a:innerShdw blurRad="63500" dist="50800" dir="2700000">
              <a:prstClr val="black">
                <a:alpha val="50000"/>
              </a:prstClr>
            </a:innerShdw>
          </a:effectLst>
        </p:spPr>
        <p:style>
          <a:lnRef idx="3">
            <a:schemeClr val="lt1"/>
          </a:lnRef>
          <a:fillRef idx="1">
            <a:schemeClr val="accent4"/>
          </a:fillRef>
          <a:effectRef idx="1">
            <a:schemeClr val="accent4"/>
          </a:effectRef>
          <a:fontRef idx="minor">
            <a:schemeClr val="lt1"/>
          </a:fontRef>
        </p:style>
        <p:txBody>
          <a:bodyPr wrap="none" lIns="108000" tIns="36000" rIns="36000" bIns="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【HOW</a:t>
            </a:r>
            <a:r>
              <a:rPr kumimoji="1" lang="ja-JP" altLang="en-US" sz="1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３－③</a:t>
            </a:r>
            <a:r>
              <a:rPr kumimoji="1" lang="en-US" altLang="ja-JP" sz="1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国との協調連携／プロジェクトの共同推進</a:t>
            </a:r>
          </a:p>
        </p:txBody>
      </p:sp>
      <p:sp>
        <p:nvSpPr>
          <p:cNvPr id="33" name="テキスト ボックス 32"/>
          <p:cNvSpPr txBox="1"/>
          <p:nvPr/>
        </p:nvSpPr>
        <p:spPr>
          <a:xfrm>
            <a:off x="343479" y="1152546"/>
            <a:ext cx="3687228" cy="29238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3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BIZ UDPゴシック" panose="020B0400000000000000" pitchFamily="50" charset="-128"/>
                <a:ea typeface="BIZ UDPゴシック" panose="020B0400000000000000" pitchFamily="50" charset="-128"/>
              </a:rPr>
              <a:t>＜大阪の活性化の起爆剤として</a:t>
            </a:r>
            <a:r>
              <a:rPr kumimoji="1" lang="en-US" altLang="ja-JP" sz="13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BIZ UDPゴシック" panose="020B0400000000000000" pitchFamily="50" charset="-128"/>
                <a:ea typeface="BIZ UDPゴシック" panose="020B0400000000000000" pitchFamily="50" charset="-128"/>
              </a:rPr>
              <a:t>IR</a:t>
            </a:r>
            <a:r>
              <a:rPr kumimoji="1" lang="ja-JP" altLang="en-US" sz="13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BIZ UDPゴシック" panose="020B0400000000000000" pitchFamily="50" charset="-128"/>
                <a:ea typeface="BIZ UDPゴシック" panose="020B0400000000000000" pitchFamily="50" charset="-128"/>
              </a:rPr>
              <a:t>実現に着目＞</a:t>
            </a:r>
          </a:p>
        </p:txBody>
      </p:sp>
      <p:sp>
        <p:nvSpPr>
          <p:cNvPr id="34" name="正方形/長方形 33"/>
          <p:cNvSpPr/>
          <p:nvPr/>
        </p:nvSpPr>
        <p:spPr>
          <a:xfrm>
            <a:off x="272928" y="1460323"/>
            <a:ext cx="4358326" cy="430887"/>
          </a:xfrm>
          <a:prstGeom prst="rect">
            <a:avLst/>
          </a:prstGeom>
        </p:spPr>
        <p:txBody>
          <a:bodyPr wrap="square">
            <a:spAutoFit/>
          </a:bodyPr>
          <a:lstStyle/>
          <a:p>
            <a:pPr lvl="0">
              <a:defRPr/>
            </a:pPr>
            <a:r>
              <a:rPr kumimoji="1" lang="ja-JP" altLang="en-US" sz="11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a:t>
            </a:r>
            <a:r>
              <a:rPr lang="ja-JP" altLang="en-US" sz="1100" dirty="0">
                <a:latin typeface="BIZ UDPゴシック" panose="020B0400000000000000" pitchFamily="50" charset="-128"/>
                <a:ea typeface="BIZ UDPゴシック" panose="020B0400000000000000" pitchFamily="50" charset="-128"/>
              </a:rPr>
              <a:t>国に対し、 </a:t>
            </a:r>
            <a:r>
              <a:rPr kumimoji="1" lang="en-US" altLang="ja-JP" sz="11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IR</a:t>
            </a:r>
            <a:r>
              <a:rPr kumimoji="1" lang="ja-JP" altLang="en-US"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早期法制化を提案する</a:t>
            </a:r>
            <a:r>
              <a:rPr kumimoji="1" lang="ja-JP" altLang="en-US" sz="11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ととも</a:t>
            </a:r>
            <a:r>
              <a:rPr kumimoji="1" lang="ja-JP" altLang="en-US"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に、府市共同で</a:t>
            </a:r>
            <a:r>
              <a:rPr kumimoji="1" lang="ja-JP" altLang="en-US" sz="11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具</a:t>
            </a:r>
            <a:endParaRPr kumimoji="1" lang="en-US" altLang="ja-JP" sz="11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endParaRPr>
          </a:p>
          <a:p>
            <a:pPr lvl="0">
              <a:defRPr/>
            </a:pPr>
            <a:r>
              <a:rPr lang="en-US" altLang="ja-JP" sz="1100" dirty="0">
                <a:latin typeface="BIZ UDPゴシック" panose="020B0400000000000000" pitchFamily="50" charset="-128"/>
                <a:ea typeface="BIZ UDPゴシック" panose="020B0400000000000000" pitchFamily="50" charset="-128"/>
              </a:rPr>
              <a:t> </a:t>
            </a:r>
            <a:r>
              <a:rPr lang="en-US" altLang="ja-JP" sz="1100" dirty="0" smtClean="0">
                <a:latin typeface="BIZ UDPゴシック" panose="020B0400000000000000" pitchFamily="50" charset="-128"/>
                <a:ea typeface="BIZ UDPゴシック" panose="020B0400000000000000" pitchFamily="50" charset="-128"/>
              </a:rPr>
              <a:t>  </a:t>
            </a:r>
            <a:r>
              <a:rPr kumimoji="1" lang="ja-JP" altLang="en-US" sz="11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体的</a:t>
            </a:r>
            <a:r>
              <a:rPr kumimoji="1" lang="ja-JP" altLang="en-US"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な地域、機能などを</a:t>
            </a:r>
            <a:r>
              <a:rPr kumimoji="1" lang="ja-JP" altLang="en-US" sz="11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検討。</a:t>
            </a:r>
            <a:endParaRPr kumimoji="1" lang="ja-JP" altLang="en-US"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endParaRPr>
          </a:p>
        </p:txBody>
      </p:sp>
      <p:graphicFrame>
        <p:nvGraphicFramePr>
          <p:cNvPr id="35" name="表 34"/>
          <p:cNvGraphicFramePr>
            <a:graphicFrameLocks noGrp="1"/>
          </p:cNvGraphicFramePr>
          <p:nvPr>
            <p:extLst>
              <p:ext uri="{D42A27DB-BD31-4B8C-83A1-F6EECF244321}">
                <p14:modId xmlns:p14="http://schemas.microsoft.com/office/powerpoint/2010/main" val="2073065143"/>
              </p:ext>
            </p:extLst>
          </p:nvPr>
        </p:nvGraphicFramePr>
        <p:xfrm>
          <a:off x="326843" y="3543176"/>
          <a:ext cx="4048307" cy="3154680"/>
        </p:xfrm>
        <a:graphic>
          <a:graphicData uri="http://schemas.openxmlformats.org/drawingml/2006/table">
            <a:tbl>
              <a:tblPr firstRow="1" bandRow="1">
                <a:tableStyleId>{5940675A-B579-460E-94D1-54222C63F5DA}</a:tableStyleId>
              </a:tblPr>
              <a:tblGrid>
                <a:gridCol w="866957">
                  <a:extLst>
                    <a:ext uri="{9D8B030D-6E8A-4147-A177-3AD203B41FA5}">
                      <a16:colId xmlns:a16="http://schemas.microsoft.com/office/drawing/2014/main" val="20000"/>
                    </a:ext>
                  </a:extLst>
                </a:gridCol>
                <a:gridCol w="3181350">
                  <a:extLst>
                    <a:ext uri="{9D8B030D-6E8A-4147-A177-3AD203B41FA5}">
                      <a16:colId xmlns:a16="http://schemas.microsoft.com/office/drawing/2014/main" val="20001"/>
                    </a:ext>
                  </a:extLst>
                </a:gridCol>
              </a:tblGrid>
              <a:tr h="197542">
                <a:tc>
                  <a:txBody>
                    <a:bodyPr/>
                    <a:lstStyle/>
                    <a:p>
                      <a:pPr algn="ctr">
                        <a:lnSpc>
                          <a:spcPts val="1300"/>
                        </a:lnSpc>
                      </a:pPr>
                      <a:r>
                        <a:rPr kumimoji="1" lang="ja-JP" altLang="en-US" sz="1050" dirty="0">
                          <a:solidFill>
                            <a:schemeClr val="tx1"/>
                          </a:solidFill>
                          <a:latin typeface="BIZ UDPゴシック" panose="020B0400000000000000" pitchFamily="50" charset="-128"/>
                          <a:ea typeface="BIZ UDPゴシック" panose="020B0400000000000000" pitchFamily="50" charset="-128"/>
                        </a:rPr>
                        <a:t>経過</a:t>
                      </a:r>
                    </a:p>
                  </a:txBody>
                  <a:tcPr>
                    <a:solidFill>
                      <a:schemeClr val="accent1">
                        <a:lumMod val="20000"/>
                        <a:lumOff val="80000"/>
                      </a:schemeClr>
                    </a:solidFill>
                  </a:tcPr>
                </a:tc>
                <a:tc>
                  <a:txBody>
                    <a:bodyPr/>
                    <a:lstStyle/>
                    <a:p>
                      <a:pPr algn="ctr">
                        <a:lnSpc>
                          <a:spcPts val="1300"/>
                        </a:lnSpc>
                      </a:pPr>
                      <a:r>
                        <a:rPr kumimoji="1" lang="ja-JP" altLang="en-US" sz="1050" dirty="0">
                          <a:solidFill>
                            <a:schemeClr val="tx1"/>
                          </a:solidFill>
                          <a:latin typeface="BIZ UDPゴシック" panose="020B0400000000000000" pitchFamily="50" charset="-128"/>
                          <a:ea typeface="BIZ UDPゴシック" panose="020B0400000000000000" pitchFamily="50" charset="-128"/>
                        </a:rPr>
                        <a:t>〇大阪の動き　／　●国の動き　　主なもの</a:t>
                      </a:r>
                    </a:p>
                  </a:txBody>
                  <a:tcPr>
                    <a:solidFill>
                      <a:schemeClr val="accent1">
                        <a:lumMod val="20000"/>
                        <a:lumOff val="80000"/>
                      </a:schemeClr>
                    </a:solidFill>
                  </a:tcPr>
                </a:tc>
                <a:extLst>
                  <a:ext uri="{0D108BD9-81ED-4DB2-BD59-A6C34878D82A}">
                    <a16:rowId xmlns:a16="http://schemas.microsoft.com/office/drawing/2014/main" val="10000"/>
                  </a:ext>
                </a:extLst>
              </a:tr>
              <a:tr h="370840">
                <a:tc>
                  <a:txBody>
                    <a:bodyPr/>
                    <a:lstStyle/>
                    <a:p>
                      <a:pPr>
                        <a:lnSpc>
                          <a:spcPts val="1300"/>
                        </a:lnSpc>
                      </a:pPr>
                      <a:r>
                        <a:rPr kumimoji="1" lang="en-US" altLang="ja-JP" sz="1050" dirty="0">
                          <a:solidFill>
                            <a:schemeClr val="tx1"/>
                          </a:solidFill>
                          <a:latin typeface="BIZ UDPゴシック" panose="020B0400000000000000" pitchFamily="50" charset="-128"/>
                          <a:ea typeface="BIZ UDPゴシック" panose="020B0400000000000000" pitchFamily="50" charset="-128"/>
                        </a:rPr>
                        <a:t>2010.3</a:t>
                      </a:r>
                    </a:p>
                    <a:p>
                      <a:pPr>
                        <a:lnSpc>
                          <a:spcPts val="1300"/>
                        </a:lnSpc>
                      </a:pPr>
                      <a:r>
                        <a:rPr kumimoji="1" lang="en-US" altLang="ja-JP" sz="1050" dirty="0">
                          <a:solidFill>
                            <a:schemeClr val="tx1"/>
                          </a:solidFill>
                          <a:latin typeface="BIZ UDPゴシック" panose="020B0400000000000000" pitchFamily="50" charset="-128"/>
                          <a:ea typeface="BIZ UDPゴシック" panose="020B0400000000000000" pitchFamily="50" charset="-128"/>
                        </a:rPr>
                        <a:t>2010.7</a:t>
                      </a:r>
                    </a:p>
                    <a:p>
                      <a:pPr>
                        <a:lnSpc>
                          <a:spcPts val="1300"/>
                        </a:lnSpc>
                      </a:pPr>
                      <a:r>
                        <a:rPr kumimoji="1" lang="en-US" altLang="ja-JP" sz="1050" dirty="0">
                          <a:solidFill>
                            <a:schemeClr val="tx1"/>
                          </a:solidFill>
                          <a:latin typeface="BIZ UDPゴシック" panose="020B0400000000000000" pitchFamily="50" charset="-128"/>
                          <a:ea typeface="BIZ UDPゴシック" panose="020B0400000000000000" pitchFamily="50" charset="-128"/>
                        </a:rPr>
                        <a:t>2011.8</a:t>
                      </a:r>
                    </a:p>
                    <a:p>
                      <a:pPr>
                        <a:lnSpc>
                          <a:spcPts val="1300"/>
                        </a:lnSpc>
                      </a:pPr>
                      <a:r>
                        <a:rPr kumimoji="1" lang="en-US" altLang="ja-JP" sz="1050" dirty="0">
                          <a:solidFill>
                            <a:schemeClr val="tx1"/>
                          </a:solidFill>
                          <a:latin typeface="BIZ UDPゴシック" panose="020B0400000000000000" pitchFamily="50" charset="-128"/>
                          <a:ea typeface="BIZ UDPゴシック" panose="020B0400000000000000" pitchFamily="50" charset="-128"/>
                        </a:rPr>
                        <a:t>2013.1</a:t>
                      </a:r>
                    </a:p>
                    <a:p>
                      <a:pPr>
                        <a:lnSpc>
                          <a:spcPts val="1300"/>
                        </a:lnSpc>
                      </a:pPr>
                      <a:r>
                        <a:rPr kumimoji="1" lang="en-US" altLang="ja-JP" sz="1050" dirty="0">
                          <a:solidFill>
                            <a:schemeClr val="tx1"/>
                          </a:solidFill>
                          <a:latin typeface="BIZ UDPゴシック" panose="020B0400000000000000" pitchFamily="50" charset="-128"/>
                          <a:ea typeface="BIZ UDPゴシック" panose="020B0400000000000000" pitchFamily="50" charset="-128"/>
                        </a:rPr>
                        <a:t>2013.12</a:t>
                      </a:r>
                    </a:p>
                    <a:p>
                      <a:pPr>
                        <a:lnSpc>
                          <a:spcPts val="1300"/>
                        </a:lnSpc>
                      </a:pPr>
                      <a:endParaRPr kumimoji="1" lang="en-US" altLang="ja-JP" sz="1050" dirty="0">
                        <a:solidFill>
                          <a:schemeClr val="tx1"/>
                        </a:solidFill>
                        <a:latin typeface="BIZ UDPゴシック" panose="020B0400000000000000" pitchFamily="50" charset="-128"/>
                        <a:ea typeface="BIZ UDPゴシック" panose="020B0400000000000000" pitchFamily="50" charset="-128"/>
                      </a:endParaRPr>
                    </a:p>
                    <a:p>
                      <a:pPr>
                        <a:lnSpc>
                          <a:spcPts val="1300"/>
                        </a:lnSpc>
                      </a:pPr>
                      <a:endParaRPr kumimoji="1" lang="en-US" altLang="ja-JP" sz="1050" dirty="0">
                        <a:solidFill>
                          <a:schemeClr val="tx1"/>
                        </a:solidFill>
                        <a:latin typeface="BIZ UDPゴシック" panose="020B0400000000000000" pitchFamily="50" charset="-128"/>
                        <a:ea typeface="BIZ UDPゴシック" panose="020B0400000000000000" pitchFamily="50" charset="-128"/>
                      </a:endParaRPr>
                    </a:p>
                    <a:p>
                      <a:pPr>
                        <a:lnSpc>
                          <a:spcPts val="1300"/>
                        </a:lnSpc>
                      </a:pPr>
                      <a:r>
                        <a:rPr kumimoji="1" lang="en-US" altLang="ja-JP" sz="1050" dirty="0">
                          <a:solidFill>
                            <a:schemeClr val="tx1"/>
                          </a:solidFill>
                          <a:latin typeface="BIZ UDPゴシック" panose="020B0400000000000000" pitchFamily="50" charset="-128"/>
                          <a:ea typeface="BIZ UDPゴシック" panose="020B0400000000000000" pitchFamily="50" charset="-128"/>
                        </a:rPr>
                        <a:t>2016.12</a:t>
                      </a:r>
                    </a:p>
                    <a:p>
                      <a:pPr>
                        <a:lnSpc>
                          <a:spcPts val="1300"/>
                        </a:lnSpc>
                      </a:pPr>
                      <a:r>
                        <a:rPr kumimoji="1" lang="en-US" altLang="ja-JP" sz="1050" dirty="0" smtClean="0">
                          <a:solidFill>
                            <a:schemeClr val="tx1"/>
                          </a:solidFill>
                          <a:latin typeface="BIZ UDPゴシック" panose="020B0400000000000000" pitchFamily="50" charset="-128"/>
                          <a:ea typeface="BIZ UDPゴシック" panose="020B0400000000000000" pitchFamily="50" charset="-128"/>
                        </a:rPr>
                        <a:t>2017.2</a:t>
                      </a:r>
                      <a:endParaRPr kumimoji="1" lang="en-US" altLang="ja-JP" sz="1050" dirty="0">
                        <a:solidFill>
                          <a:schemeClr val="tx1"/>
                        </a:solidFill>
                        <a:latin typeface="BIZ UDPゴシック" panose="020B0400000000000000" pitchFamily="50" charset="-128"/>
                        <a:ea typeface="BIZ UDPゴシック" panose="020B0400000000000000" pitchFamily="50" charset="-128"/>
                      </a:endParaRPr>
                    </a:p>
                    <a:p>
                      <a:pPr>
                        <a:lnSpc>
                          <a:spcPts val="1300"/>
                        </a:lnSpc>
                      </a:pPr>
                      <a:r>
                        <a:rPr kumimoji="1" lang="en-US" altLang="ja-JP" sz="1050" dirty="0">
                          <a:solidFill>
                            <a:schemeClr val="tx1"/>
                          </a:solidFill>
                          <a:latin typeface="BIZ UDPゴシック" panose="020B0400000000000000" pitchFamily="50" charset="-128"/>
                          <a:ea typeface="BIZ UDPゴシック" panose="020B0400000000000000" pitchFamily="50" charset="-128"/>
                        </a:rPr>
                        <a:t>2017.4</a:t>
                      </a:r>
                    </a:p>
                    <a:p>
                      <a:pPr>
                        <a:lnSpc>
                          <a:spcPts val="1300"/>
                        </a:lnSpc>
                      </a:pPr>
                      <a:r>
                        <a:rPr kumimoji="1" lang="en-US" altLang="ja-JP" sz="1050" dirty="0">
                          <a:solidFill>
                            <a:schemeClr val="tx1"/>
                          </a:solidFill>
                          <a:latin typeface="BIZ UDPゴシック" panose="020B0400000000000000" pitchFamily="50" charset="-128"/>
                          <a:ea typeface="BIZ UDPゴシック" panose="020B0400000000000000" pitchFamily="50" charset="-128"/>
                        </a:rPr>
                        <a:t>2019.12</a:t>
                      </a:r>
                    </a:p>
                    <a:p>
                      <a:pPr>
                        <a:lnSpc>
                          <a:spcPts val="1300"/>
                        </a:lnSpc>
                      </a:pPr>
                      <a:r>
                        <a:rPr kumimoji="1" lang="en-US" altLang="ja-JP" sz="1050" dirty="0">
                          <a:solidFill>
                            <a:schemeClr val="tx1"/>
                          </a:solidFill>
                          <a:latin typeface="BIZ UDPゴシック" panose="020B0400000000000000" pitchFamily="50" charset="-128"/>
                          <a:ea typeface="BIZ UDPゴシック" panose="020B0400000000000000" pitchFamily="50" charset="-128"/>
                        </a:rPr>
                        <a:t>2020.12</a:t>
                      </a:r>
                    </a:p>
                    <a:p>
                      <a:pPr>
                        <a:lnSpc>
                          <a:spcPts val="1300"/>
                        </a:lnSpc>
                      </a:pPr>
                      <a:r>
                        <a:rPr kumimoji="1" lang="en-US" altLang="ja-JP" sz="1050" dirty="0">
                          <a:solidFill>
                            <a:schemeClr val="tx1"/>
                          </a:solidFill>
                          <a:latin typeface="BIZ UDPゴシック" panose="020B0400000000000000" pitchFamily="50" charset="-128"/>
                          <a:ea typeface="BIZ UDPゴシック" panose="020B0400000000000000" pitchFamily="50" charset="-128"/>
                        </a:rPr>
                        <a:t>2021.9</a:t>
                      </a:r>
                    </a:p>
                    <a:p>
                      <a:pPr>
                        <a:lnSpc>
                          <a:spcPts val="1300"/>
                        </a:lnSpc>
                      </a:pPr>
                      <a:r>
                        <a:rPr kumimoji="1" lang="en-US" altLang="ja-JP" sz="1050" dirty="0">
                          <a:solidFill>
                            <a:schemeClr val="tx1"/>
                          </a:solidFill>
                          <a:latin typeface="BIZ UDPゴシック" panose="020B0400000000000000" pitchFamily="50" charset="-128"/>
                          <a:ea typeface="BIZ UDPゴシック" panose="020B0400000000000000" pitchFamily="50" charset="-128"/>
                        </a:rPr>
                        <a:t>2022.3</a:t>
                      </a:r>
                    </a:p>
                    <a:p>
                      <a:pPr>
                        <a:lnSpc>
                          <a:spcPts val="1300"/>
                        </a:lnSpc>
                      </a:pPr>
                      <a:r>
                        <a:rPr kumimoji="1" lang="en-US" altLang="ja-JP" sz="1050" dirty="0" smtClean="0">
                          <a:solidFill>
                            <a:schemeClr val="tx1"/>
                          </a:solidFill>
                          <a:latin typeface="BIZ UDPゴシック" panose="020B0400000000000000" pitchFamily="50" charset="-128"/>
                          <a:ea typeface="BIZ UDPゴシック" panose="020B0400000000000000" pitchFamily="50" charset="-128"/>
                        </a:rPr>
                        <a:t>2022.4</a:t>
                      </a:r>
                    </a:p>
                    <a:p>
                      <a:pPr>
                        <a:lnSpc>
                          <a:spcPts val="1300"/>
                        </a:lnSpc>
                      </a:pPr>
                      <a:r>
                        <a:rPr kumimoji="1" lang="en-US" altLang="ja-JP" sz="1050" dirty="0" smtClean="0">
                          <a:solidFill>
                            <a:schemeClr val="tx1"/>
                          </a:solidFill>
                          <a:latin typeface="BIZ UDPゴシック" panose="020B0400000000000000" pitchFamily="50" charset="-128"/>
                          <a:ea typeface="BIZ UDPゴシック" panose="020B0400000000000000" pitchFamily="50" charset="-128"/>
                        </a:rPr>
                        <a:t>2023.4</a:t>
                      </a:r>
                      <a:endParaRPr kumimoji="1" lang="en-US" altLang="ja-JP" sz="1050" dirty="0">
                        <a:solidFill>
                          <a:schemeClr val="tx1"/>
                        </a:solidFill>
                        <a:latin typeface="BIZ UDPゴシック" panose="020B0400000000000000" pitchFamily="50" charset="-128"/>
                        <a:ea typeface="BIZ UDPゴシック" panose="020B0400000000000000" pitchFamily="50" charset="-128"/>
                      </a:endParaRPr>
                    </a:p>
                  </a:txBody>
                  <a:tcPr/>
                </a:tc>
                <a:tc>
                  <a:txBody>
                    <a:bodyPr/>
                    <a:lstStyle/>
                    <a:p>
                      <a:pPr>
                        <a:lnSpc>
                          <a:spcPts val="1300"/>
                        </a:lnSpc>
                      </a:pPr>
                      <a:r>
                        <a:rPr kumimoji="1" lang="ja-JP" altLang="en-US" sz="1050" dirty="0">
                          <a:solidFill>
                            <a:schemeClr val="tx1"/>
                          </a:solidFill>
                          <a:latin typeface="BIZ UDPゴシック" panose="020B0400000000000000" pitchFamily="50" charset="-128"/>
                          <a:ea typeface="BIZ UDPゴシック" panose="020B0400000000000000" pitchFamily="50" charset="-128"/>
                        </a:rPr>
                        <a:t>〇</a:t>
                      </a:r>
                      <a:r>
                        <a:rPr kumimoji="1" lang="ja-JP" altLang="en-US" sz="105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構造改革特区臨時</a:t>
                      </a:r>
                      <a:r>
                        <a:rPr kumimoji="1" lang="ja-JP" altLang="en-US" sz="105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提案。</a:t>
                      </a:r>
                      <a:endParaRPr kumimoji="1" lang="en-US" altLang="ja-JP" sz="1050" dirty="0">
                        <a:solidFill>
                          <a:schemeClr val="tx1"/>
                        </a:solidFill>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ts val="1300"/>
                        </a:lnSpc>
                        <a:spcBef>
                          <a:spcPts val="0"/>
                        </a:spcBef>
                        <a:spcAft>
                          <a:spcPts val="0"/>
                        </a:spcAft>
                        <a:buClrTx/>
                        <a:buSzTx/>
                        <a:buFontTx/>
                        <a:buNone/>
                        <a:tabLst/>
                        <a:defRPr/>
                      </a:pPr>
                      <a:r>
                        <a:rPr kumimoji="1" lang="ja-JP" altLang="en-US" sz="1050" dirty="0">
                          <a:solidFill>
                            <a:schemeClr val="tx1"/>
                          </a:solidFill>
                          <a:latin typeface="BIZ UDPゴシック" panose="020B0400000000000000" pitchFamily="50" charset="-128"/>
                          <a:ea typeface="BIZ UDPゴシック" panose="020B0400000000000000" pitchFamily="50" charset="-128"/>
                        </a:rPr>
                        <a:t>〇</a:t>
                      </a:r>
                      <a:r>
                        <a:rPr kumimoji="1" lang="ja-JP" altLang="en-US" sz="105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大阪エンターテイメント都市構想推進検討会</a:t>
                      </a:r>
                      <a:r>
                        <a:rPr kumimoji="1" lang="ja-JP" altLang="en-US" sz="105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設置。</a:t>
                      </a:r>
                      <a:endParaRPr kumimoji="1" lang="en-US" altLang="ja-JP" sz="1050" dirty="0">
                        <a:solidFill>
                          <a:schemeClr val="tx1"/>
                        </a:solidFill>
                        <a:latin typeface="BIZ UDPゴシック" panose="020B0400000000000000" pitchFamily="50" charset="-128"/>
                        <a:ea typeface="BIZ UDPゴシック" panose="020B0400000000000000" pitchFamily="50" charset="-128"/>
                      </a:endParaRPr>
                    </a:p>
                    <a:p>
                      <a:pPr>
                        <a:lnSpc>
                          <a:spcPts val="1300"/>
                        </a:lnSpc>
                      </a:pPr>
                      <a:r>
                        <a:rPr kumimoji="1" lang="ja-JP" altLang="en-US" sz="1050" dirty="0">
                          <a:solidFill>
                            <a:schemeClr val="tx1"/>
                          </a:solidFill>
                          <a:latin typeface="BIZ UDPゴシック" panose="020B0400000000000000" pitchFamily="50" charset="-128"/>
                          <a:ea typeface="BIZ UDPゴシック" panose="020B0400000000000000" pitchFamily="50" charset="-128"/>
                        </a:rPr>
                        <a:t>●</a:t>
                      </a:r>
                      <a:r>
                        <a:rPr kumimoji="1" lang="ja-JP" altLang="en-US" sz="105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ＩＲ議連　ＩＲ推進法案</a:t>
                      </a:r>
                      <a:r>
                        <a:rPr kumimoji="1" lang="ja-JP" altLang="en-US" sz="105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発表。</a:t>
                      </a:r>
                      <a:endParaRPr kumimoji="1" lang="en-US" altLang="ja-JP" sz="1050" dirty="0">
                        <a:solidFill>
                          <a:schemeClr val="tx1"/>
                        </a:solidFill>
                        <a:latin typeface="BIZ UDPゴシック" panose="020B0400000000000000" pitchFamily="50" charset="-128"/>
                        <a:ea typeface="BIZ UDPゴシック" panose="020B0400000000000000" pitchFamily="50" charset="-128"/>
                      </a:endParaRPr>
                    </a:p>
                    <a:p>
                      <a:pPr marL="266700" marR="0" lvl="0" indent="-266700" algn="l" defTabSz="914400" rtl="0" eaLnBrk="1" fontAlgn="auto" latinLnBrk="0" hangingPunct="1">
                        <a:lnSpc>
                          <a:spcPts val="1300"/>
                        </a:lnSpc>
                        <a:spcBef>
                          <a:spcPts val="0"/>
                        </a:spcBef>
                        <a:spcAft>
                          <a:spcPts val="0"/>
                        </a:spcAft>
                        <a:buClrTx/>
                        <a:buSzTx/>
                        <a:buFontTx/>
                        <a:buNone/>
                        <a:tabLst/>
                        <a:defRPr/>
                      </a:pPr>
                      <a:r>
                        <a:rPr kumimoji="1" lang="ja-JP" altLang="en-US" sz="1050" dirty="0" smtClean="0">
                          <a:solidFill>
                            <a:schemeClr val="tx1"/>
                          </a:solidFill>
                          <a:latin typeface="BIZ UDPゴシック" panose="020B0400000000000000" pitchFamily="50" charset="-128"/>
                          <a:ea typeface="BIZ UDPゴシック" panose="020B0400000000000000" pitchFamily="50" charset="-128"/>
                        </a:rPr>
                        <a:t>〇国に</a:t>
                      </a:r>
                      <a:r>
                        <a:rPr kumimoji="1" lang="ja-JP" altLang="en-US" sz="105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ＩＲ</a:t>
                      </a:r>
                      <a:r>
                        <a:rPr kumimoji="1" lang="ja-JP" altLang="en-US" sz="105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早期法制化を</a:t>
                      </a:r>
                      <a:r>
                        <a:rPr kumimoji="1" lang="ja-JP" altLang="en-US" sz="105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提案。</a:t>
                      </a:r>
                      <a:endParaRPr kumimoji="1" lang="en-US" altLang="ja-JP" sz="105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ts val="1300"/>
                        </a:lnSpc>
                        <a:spcBef>
                          <a:spcPts val="0"/>
                        </a:spcBef>
                        <a:spcAft>
                          <a:spcPts val="0"/>
                        </a:spcAft>
                        <a:buClrTx/>
                        <a:buSzTx/>
                        <a:buFontTx/>
                        <a:buNone/>
                        <a:tabLst/>
                        <a:defRPr/>
                      </a:pPr>
                      <a:r>
                        <a:rPr kumimoji="1" lang="ja-JP" altLang="en-US" sz="1050" dirty="0">
                          <a:solidFill>
                            <a:schemeClr val="tx1"/>
                          </a:solidFill>
                          <a:latin typeface="BIZ UDPゴシック" panose="020B0400000000000000" pitchFamily="50" charset="-128"/>
                          <a:ea typeface="BIZ UDPゴシック" panose="020B0400000000000000" pitchFamily="50" charset="-128"/>
                        </a:rPr>
                        <a:t>●</a:t>
                      </a:r>
                      <a:r>
                        <a:rPr kumimoji="1" lang="ja-JP" altLang="en-US" sz="105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ＩＲ推進法案衆議院</a:t>
                      </a:r>
                      <a:r>
                        <a:rPr kumimoji="1" lang="ja-JP" altLang="en-US" sz="105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提出。（</a:t>
                      </a:r>
                      <a:r>
                        <a:rPr kumimoji="1" lang="ja-JP" altLang="en-US" sz="105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議員提出法案：</a:t>
                      </a:r>
                      <a:r>
                        <a:rPr kumimoji="1" lang="ja-JP" altLang="en-US" sz="105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自　</a:t>
                      </a:r>
                      <a:endParaRPr kumimoji="1" lang="en-US" altLang="ja-JP" sz="105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ts val="1300"/>
                        </a:lnSpc>
                        <a:spcBef>
                          <a:spcPts val="0"/>
                        </a:spcBef>
                        <a:spcAft>
                          <a:spcPts val="0"/>
                        </a:spcAft>
                        <a:buClrTx/>
                        <a:buSzTx/>
                        <a:buFontTx/>
                        <a:buNone/>
                        <a:tabLst/>
                        <a:defRPr/>
                      </a:pPr>
                      <a:r>
                        <a:rPr kumimoji="1" lang="ja-JP" altLang="en-US" sz="105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　 民・維新</a:t>
                      </a:r>
                      <a:r>
                        <a:rPr kumimoji="1" lang="ja-JP" altLang="en-US" sz="105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・生活など）</a:t>
                      </a:r>
                      <a:endParaRPr kumimoji="1" lang="en-US" altLang="ja-JP" sz="1050" dirty="0">
                        <a:solidFill>
                          <a:schemeClr val="tx1"/>
                        </a:solidFill>
                        <a:latin typeface="BIZ UDPゴシック" panose="020B0400000000000000" pitchFamily="50" charset="-128"/>
                        <a:ea typeface="BIZ UDPゴシック" panose="020B0400000000000000" pitchFamily="50" charset="-128"/>
                      </a:endParaRPr>
                    </a:p>
                    <a:p>
                      <a:pPr>
                        <a:lnSpc>
                          <a:spcPts val="1300"/>
                        </a:lnSpc>
                      </a:pPr>
                      <a:r>
                        <a:rPr kumimoji="1" lang="ja-JP" altLang="en-US" sz="1050" dirty="0">
                          <a:solidFill>
                            <a:schemeClr val="tx1"/>
                          </a:solidFill>
                          <a:latin typeface="BIZ UDPゴシック" panose="020B0400000000000000" pitchFamily="50" charset="-128"/>
                          <a:ea typeface="BIZ UDPゴシック" panose="020B0400000000000000" pitchFamily="50" charset="-128"/>
                        </a:rPr>
                        <a:t>○</a:t>
                      </a:r>
                      <a:r>
                        <a:rPr kumimoji="1" lang="ja-JP" altLang="en-US" sz="105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大阪府市ＩＲ立地準備会議</a:t>
                      </a:r>
                      <a:r>
                        <a:rPr kumimoji="1" lang="ja-JP" altLang="en-US" sz="105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設置。</a:t>
                      </a:r>
                      <a:endParaRPr kumimoji="1" lang="en-US" altLang="ja-JP" sz="1050" dirty="0">
                        <a:solidFill>
                          <a:schemeClr val="tx1"/>
                        </a:solidFill>
                        <a:latin typeface="BIZ UDPゴシック" panose="020B0400000000000000" pitchFamily="50" charset="-128"/>
                        <a:ea typeface="BIZ UDPゴシック" panose="020B0400000000000000" pitchFamily="50" charset="-128"/>
                      </a:endParaRPr>
                    </a:p>
                    <a:p>
                      <a:pPr>
                        <a:lnSpc>
                          <a:spcPts val="1300"/>
                        </a:lnSpc>
                      </a:pPr>
                      <a:r>
                        <a:rPr kumimoji="1" lang="ja-JP" altLang="en-US" sz="1050" dirty="0">
                          <a:solidFill>
                            <a:schemeClr val="tx1"/>
                          </a:solidFill>
                          <a:latin typeface="BIZ UDPゴシック" panose="020B0400000000000000" pitchFamily="50" charset="-128"/>
                          <a:ea typeface="BIZ UDPゴシック" panose="020B0400000000000000" pitchFamily="50" charset="-128"/>
                        </a:rPr>
                        <a:t>●</a:t>
                      </a:r>
                      <a:r>
                        <a:rPr kumimoji="1" lang="ja-JP" altLang="en-US" sz="105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ＩＲ推進法</a:t>
                      </a:r>
                      <a:r>
                        <a:rPr kumimoji="1" lang="ja-JP" altLang="en-US" sz="105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成立。</a:t>
                      </a:r>
                      <a:endParaRPr kumimoji="1" lang="en-US" altLang="ja-JP" sz="1050" dirty="0">
                        <a:solidFill>
                          <a:schemeClr val="tx1"/>
                        </a:solidFill>
                        <a:latin typeface="BIZ UDPゴシック" panose="020B0400000000000000" pitchFamily="50" charset="-128"/>
                        <a:ea typeface="BIZ UDPゴシック" panose="020B0400000000000000" pitchFamily="50" charset="-128"/>
                      </a:endParaRPr>
                    </a:p>
                    <a:p>
                      <a:pPr>
                        <a:lnSpc>
                          <a:spcPts val="1300"/>
                        </a:lnSpc>
                      </a:pPr>
                      <a:r>
                        <a:rPr kumimoji="1" lang="ja-JP" altLang="en-US" sz="1050" dirty="0">
                          <a:solidFill>
                            <a:schemeClr val="tx1"/>
                          </a:solidFill>
                          <a:latin typeface="BIZ UDPゴシック" panose="020B0400000000000000" pitchFamily="50" charset="-128"/>
                          <a:ea typeface="BIZ UDPゴシック" panose="020B0400000000000000" pitchFamily="50" charset="-128"/>
                        </a:rPr>
                        <a:t>○</a:t>
                      </a:r>
                      <a:r>
                        <a:rPr kumimoji="1" lang="ja-JP" altLang="en-US" sz="105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ＩＲ推進会議</a:t>
                      </a:r>
                      <a:r>
                        <a:rPr kumimoji="1" lang="ja-JP" altLang="en-US" sz="105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立ち上げ。</a:t>
                      </a:r>
                      <a:endParaRPr kumimoji="1" lang="en-US" altLang="ja-JP" sz="1050" dirty="0">
                        <a:solidFill>
                          <a:schemeClr val="tx1"/>
                        </a:solidFill>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ts val="1300"/>
                        </a:lnSpc>
                        <a:spcBef>
                          <a:spcPts val="0"/>
                        </a:spcBef>
                        <a:spcAft>
                          <a:spcPts val="0"/>
                        </a:spcAft>
                        <a:buClrTx/>
                        <a:buSzTx/>
                        <a:buFontTx/>
                        <a:buNone/>
                        <a:tabLst/>
                        <a:defRPr/>
                      </a:pPr>
                      <a:r>
                        <a:rPr kumimoji="1" lang="ja-JP" altLang="en-US" sz="1050" dirty="0">
                          <a:solidFill>
                            <a:schemeClr val="tx1"/>
                          </a:solidFill>
                          <a:latin typeface="BIZ UDPゴシック" panose="020B0400000000000000" pitchFamily="50" charset="-128"/>
                          <a:ea typeface="BIZ UDPゴシック" panose="020B0400000000000000" pitchFamily="50" charset="-128"/>
                        </a:rPr>
                        <a:t>○</a:t>
                      </a:r>
                      <a:r>
                        <a:rPr kumimoji="1" lang="ja-JP" altLang="en-US" sz="105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大阪府・大阪市ＩＲ推進局</a:t>
                      </a:r>
                      <a:r>
                        <a:rPr kumimoji="1" lang="ja-JP" altLang="en-US" sz="105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設置。</a:t>
                      </a:r>
                      <a:endParaRPr kumimoji="1" lang="en-US" altLang="ja-JP" sz="1050" dirty="0">
                        <a:solidFill>
                          <a:schemeClr val="tx1"/>
                        </a:solidFill>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ts val="1300"/>
                        </a:lnSpc>
                        <a:spcBef>
                          <a:spcPts val="0"/>
                        </a:spcBef>
                        <a:spcAft>
                          <a:spcPts val="0"/>
                        </a:spcAft>
                        <a:buClrTx/>
                        <a:buSzTx/>
                        <a:buFontTx/>
                        <a:buNone/>
                        <a:tabLst/>
                        <a:defRPr/>
                      </a:pPr>
                      <a:r>
                        <a:rPr kumimoji="1" lang="ja-JP" altLang="en-US" sz="1050" dirty="0">
                          <a:solidFill>
                            <a:schemeClr val="tx1"/>
                          </a:solidFill>
                          <a:latin typeface="BIZ UDPゴシック" panose="020B0400000000000000" pitchFamily="50" charset="-128"/>
                          <a:ea typeface="BIZ UDPゴシック" panose="020B0400000000000000" pitchFamily="50" charset="-128"/>
                        </a:rPr>
                        <a:t>○</a:t>
                      </a:r>
                      <a:r>
                        <a:rPr kumimoji="1" lang="ja-JP" altLang="en-US" sz="105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大阪ＩＲ基本構想</a:t>
                      </a:r>
                      <a:r>
                        <a:rPr kumimoji="1" lang="ja-JP" altLang="en-US" sz="105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策定。</a:t>
                      </a:r>
                      <a:endParaRPr kumimoji="1" lang="en-US" altLang="ja-JP" sz="1050" dirty="0">
                        <a:solidFill>
                          <a:schemeClr val="tx1"/>
                        </a:solidFill>
                        <a:latin typeface="BIZ UDPゴシック" panose="020B0400000000000000" pitchFamily="50" charset="-128"/>
                        <a:ea typeface="BIZ UDPゴシック" panose="020B0400000000000000" pitchFamily="50" charset="-128"/>
                      </a:endParaRPr>
                    </a:p>
                    <a:p>
                      <a:pPr>
                        <a:lnSpc>
                          <a:spcPts val="1300"/>
                        </a:lnSpc>
                      </a:pPr>
                      <a:r>
                        <a:rPr kumimoji="1" lang="ja-JP" altLang="en-US" sz="1050" dirty="0">
                          <a:solidFill>
                            <a:schemeClr val="tx1"/>
                          </a:solidFill>
                          <a:latin typeface="BIZ UDPゴシック" panose="020B0400000000000000" pitchFamily="50" charset="-128"/>
                          <a:ea typeface="BIZ UDPゴシック" panose="020B0400000000000000" pitchFamily="50" charset="-128"/>
                        </a:rPr>
                        <a:t>●</a:t>
                      </a:r>
                      <a:r>
                        <a:rPr kumimoji="1" lang="ja-JP" altLang="en-US" sz="105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基本方針</a:t>
                      </a:r>
                      <a:r>
                        <a:rPr kumimoji="1" lang="ja-JP" altLang="en-US" sz="105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確定。</a:t>
                      </a:r>
                      <a:endParaRPr kumimoji="1" lang="en-US" altLang="ja-JP" sz="1050" dirty="0">
                        <a:solidFill>
                          <a:schemeClr val="tx1"/>
                        </a:solidFill>
                        <a:latin typeface="BIZ UDPゴシック" panose="020B0400000000000000" pitchFamily="50" charset="-128"/>
                        <a:ea typeface="BIZ UDPゴシック" panose="020B0400000000000000" pitchFamily="50" charset="-128"/>
                      </a:endParaRPr>
                    </a:p>
                    <a:p>
                      <a:pPr>
                        <a:lnSpc>
                          <a:spcPts val="1300"/>
                        </a:lnSpc>
                      </a:pPr>
                      <a:r>
                        <a:rPr kumimoji="1" lang="ja-JP" altLang="en-US" sz="1050" dirty="0">
                          <a:solidFill>
                            <a:schemeClr val="tx1"/>
                          </a:solidFill>
                          <a:latin typeface="BIZ UDPゴシック" panose="020B0400000000000000" pitchFamily="50" charset="-128"/>
                          <a:ea typeface="BIZ UDPゴシック" panose="020B0400000000000000" pitchFamily="50" charset="-128"/>
                        </a:rPr>
                        <a:t>〇</a:t>
                      </a:r>
                      <a:r>
                        <a:rPr kumimoji="1" lang="ja-JP" altLang="en-US" sz="105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事業者</a:t>
                      </a:r>
                      <a:r>
                        <a:rPr kumimoji="1" lang="ja-JP" altLang="en-US" sz="105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選定。</a:t>
                      </a:r>
                      <a:endParaRPr kumimoji="1" lang="en-US" altLang="ja-JP" sz="1050" dirty="0">
                        <a:solidFill>
                          <a:schemeClr val="tx1"/>
                        </a:solidFill>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ts val="1300"/>
                        </a:lnSpc>
                        <a:spcBef>
                          <a:spcPts val="0"/>
                        </a:spcBef>
                        <a:spcAft>
                          <a:spcPts val="0"/>
                        </a:spcAft>
                        <a:buClrTx/>
                        <a:buSzTx/>
                        <a:buFontTx/>
                        <a:buNone/>
                        <a:tabLst/>
                        <a:defRPr/>
                      </a:pPr>
                      <a:r>
                        <a:rPr kumimoji="1" lang="ja-JP" altLang="en-US" sz="1050" dirty="0">
                          <a:solidFill>
                            <a:schemeClr val="tx1"/>
                          </a:solidFill>
                          <a:latin typeface="BIZ UDPゴシック" panose="020B0400000000000000" pitchFamily="50" charset="-128"/>
                          <a:ea typeface="BIZ UDPゴシック" panose="020B0400000000000000" pitchFamily="50" charset="-128"/>
                        </a:rPr>
                        <a:t>〇</a:t>
                      </a:r>
                      <a:r>
                        <a:rPr kumimoji="1" lang="ja-JP" altLang="en-US" sz="105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議会</a:t>
                      </a:r>
                      <a:r>
                        <a:rPr kumimoji="1" lang="ja-JP" altLang="en-US" sz="105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議決。</a:t>
                      </a:r>
                      <a:endParaRPr kumimoji="1" lang="en-US" altLang="ja-JP" sz="105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endParaRPr>
                    </a:p>
                    <a:p>
                      <a:pPr>
                        <a:lnSpc>
                          <a:spcPts val="1300"/>
                        </a:lnSpc>
                      </a:pPr>
                      <a:r>
                        <a:rPr kumimoji="1" lang="ja-JP" altLang="en-US" sz="1050" dirty="0">
                          <a:solidFill>
                            <a:schemeClr val="tx1"/>
                          </a:solidFill>
                          <a:latin typeface="BIZ UDPゴシック" panose="020B0400000000000000" pitchFamily="50" charset="-128"/>
                          <a:ea typeface="BIZ UDPゴシック" panose="020B0400000000000000" pitchFamily="50" charset="-128"/>
                        </a:rPr>
                        <a:t>○</a:t>
                      </a:r>
                      <a:r>
                        <a:rPr kumimoji="1" lang="ja-JP" altLang="en-US" sz="105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区域認定</a:t>
                      </a:r>
                      <a:r>
                        <a:rPr kumimoji="1" lang="ja-JP" altLang="en-US" sz="105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申請。</a:t>
                      </a:r>
                      <a:endParaRPr kumimoji="1" lang="en-US" altLang="ja-JP" sz="105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a:lnSpc>
                          <a:spcPts val="1300"/>
                        </a:lnSpc>
                      </a:pPr>
                      <a:r>
                        <a:rPr kumimoji="1" lang="ja-JP" altLang="en-US" sz="105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●「大阪・夢洲地区特定複合観光施設区域の整備に</a:t>
                      </a:r>
                      <a:endParaRPr kumimoji="1" lang="en-US" altLang="ja-JP" sz="105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a:lnSpc>
                          <a:spcPts val="1300"/>
                        </a:lnSpc>
                      </a:pPr>
                      <a:r>
                        <a:rPr kumimoji="1" lang="en-US" altLang="ja-JP" sz="105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   </a:t>
                      </a:r>
                      <a:r>
                        <a:rPr kumimoji="1" lang="ja-JP" altLang="en-US" sz="105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関する計画」を認定。</a:t>
                      </a:r>
                      <a:endParaRPr kumimoji="1" lang="en-US" altLang="ja-JP" sz="1050" dirty="0">
                        <a:solidFill>
                          <a:schemeClr val="tx1"/>
                        </a:solidFill>
                        <a:latin typeface="BIZ UDPゴシック" panose="020B0400000000000000" pitchFamily="50" charset="-128"/>
                        <a:ea typeface="BIZ UDPゴシック" panose="020B0400000000000000" pitchFamily="50" charset="-128"/>
                      </a:endParaRPr>
                    </a:p>
                  </a:txBody>
                  <a:tcPr/>
                </a:tc>
                <a:extLst>
                  <a:ext uri="{0D108BD9-81ED-4DB2-BD59-A6C34878D82A}">
                    <a16:rowId xmlns:a16="http://schemas.microsoft.com/office/drawing/2014/main" val="10001"/>
                  </a:ext>
                </a:extLst>
              </a:tr>
            </a:tbl>
          </a:graphicData>
        </a:graphic>
      </p:graphicFrame>
      <p:sp>
        <p:nvSpPr>
          <p:cNvPr id="37" name="角丸四角形 36"/>
          <p:cNvSpPr/>
          <p:nvPr/>
        </p:nvSpPr>
        <p:spPr>
          <a:xfrm>
            <a:off x="272929" y="1949841"/>
            <a:ext cx="4102221" cy="1356171"/>
          </a:xfrm>
          <a:prstGeom prst="roundRect">
            <a:avLst>
              <a:gd name="adj" fmla="val 4701"/>
            </a:avLst>
          </a:prstGeom>
          <a:solidFill>
            <a:schemeClr val="bg1">
              <a:lumMod val="9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38" name="テキスト ボックス 37"/>
          <p:cNvSpPr txBox="1"/>
          <p:nvPr/>
        </p:nvSpPr>
        <p:spPr>
          <a:xfrm>
            <a:off x="196728" y="1949841"/>
            <a:ext cx="4318121" cy="1300356"/>
          </a:xfrm>
          <a:prstGeom prst="rect">
            <a:avLst/>
          </a:prstGeom>
          <a:noFill/>
          <a:ln>
            <a:noFill/>
          </a:ln>
        </p:spPr>
        <p:txBody>
          <a:bodyPr wrap="square" lIns="36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1" lang="ja-JP" altLang="en-US" sz="10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＜基本コンセプト＞　</a:t>
            </a:r>
            <a:r>
              <a:rPr kumimoji="1" lang="ja-JP" altLang="en-US" sz="1000" b="0"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大阪・関西の持続的な経済成長のエンジンとなる</a:t>
            </a:r>
            <a:endParaRPr kumimoji="1" lang="en-US" altLang="ja-JP" sz="1000" b="0"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1" lang="ja-JP" altLang="en-US" sz="1200" b="1" i="0" u="sng" strike="noStrike" kern="1200" cap="none" spc="300" normalizeH="0" baseline="0" noProof="0" dirty="0">
                <a:ln>
                  <a:noFill/>
                </a:ln>
                <a:solidFill>
                  <a:prstClr val="black"/>
                </a:solidFill>
                <a:effectLst>
                  <a:outerShdw blurRad="38100" dist="38100" dir="2700000" algn="tl">
                    <a:srgbClr val="000000">
                      <a:alpha val="43137"/>
                    </a:srgbClr>
                  </a:outerShdw>
                </a:effectLst>
                <a:uLnTx/>
                <a:uFillTx/>
                <a:latin typeface="BIZ UDPゴシック" panose="020B0400000000000000" pitchFamily="50" charset="-128"/>
                <a:ea typeface="BIZ UDPゴシック" panose="020B0400000000000000" pitchFamily="50" charset="-128"/>
              </a:rPr>
              <a:t>世界最高水準の成長型ＩＲ</a:t>
            </a:r>
            <a:endParaRPr kumimoji="1" lang="en-US" altLang="ja-JP" sz="1200" b="1" i="0" u="sng" strike="noStrike" kern="1200" cap="none" spc="300" normalizeH="0" baseline="0" noProof="0" dirty="0">
              <a:ln>
                <a:noFill/>
              </a:ln>
              <a:solidFill>
                <a:prstClr val="black"/>
              </a:solidFill>
              <a:effectLst>
                <a:outerShdw blurRad="38100" dist="38100" dir="2700000" algn="tl">
                  <a:srgbClr val="000000">
                    <a:alpha val="43137"/>
                  </a:srgbClr>
                </a:outerShdw>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1" lang="ja-JP" altLang="en-US"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1" lang="ja-JP" altLang="en-US" sz="1000" b="0"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世界中から人・モノ・投資を呼び込み、経済成長のエンジンとなる</a:t>
            </a:r>
            <a:r>
              <a:rPr kumimoji="1" lang="ja-JP" altLang="en-US"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ため、</a:t>
            </a:r>
            <a:endParaRPr kumimoji="1" lang="en-US" altLang="ja-JP"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1" lang="ja-JP" altLang="en-US" sz="1000" b="0"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ビジネス客、ファミリーなど世界の幅広い層をターゲットとする「</a:t>
            </a:r>
            <a:r>
              <a:rPr kumimoji="1" lang="ja-JP" altLang="en-US" sz="1000" b="0" i="0" u="sng"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世界</a:t>
            </a:r>
            <a:endParaRPr kumimoji="1" lang="en-US" altLang="ja-JP" sz="1000" b="0" i="0" u="sng"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000" dirty="0">
                <a:solidFill>
                  <a:prstClr val="black"/>
                </a:solidFill>
                <a:latin typeface="BIZ UDPゴシック" panose="020B0400000000000000" pitchFamily="50" charset="-128"/>
                <a:ea typeface="BIZ UDPゴシック" panose="020B0400000000000000" pitchFamily="50" charset="-128"/>
              </a:rPr>
              <a:t> </a:t>
            </a:r>
            <a:r>
              <a:rPr lang="en-US" altLang="ja-JP" sz="1000" dirty="0" smtClean="0">
                <a:solidFill>
                  <a:prstClr val="black"/>
                </a:solidFill>
                <a:latin typeface="BIZ UDPゴシック" panose="020B0400000000000000" pitchFamily="50" charset="-128"/>
                <a:ea typeface="BIZ UDPゴシック" panose="020B0400000000000000" pitchFamily="50" charset="-128"/>
              </a:rPr>
              <a:t>      </a:t>
            </a:r>
            <a:r>
              <a:rPr kumimoji="1" lang="ja-JP" altLang="en-US" sz="1000" b="0" i="0" u="sng"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最高水準</a:t>
            </a:r>
            <a:r>
              <a:rPr kumimoji="1" lang="ja-JP" altLang="en-US" sz="1000" b="0"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」のＩＲ</a:t>
            </a:r>
            <a:endParaRPr kumimoji="1" lang="en-US" altLang="ja-JP" sz="1000" b="0"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　</a:t>
            </a:r>
            <a:r>
              <a:rPr kumimoji="1" lang="en-US" altLang="ja-JP" sz="1000" b="0"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50</a:t>
            </a:r>
            <a:r>
              <a:rPr kumimoji="1" lang="ja-JP" altLang="en-US" sz="1000" b="0"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年・</a:t>
            </a:r>
            <a:r>
              <a:rPr kumimoji="1" lang="en-US" altLang="ja-JP" sz="1000" b="0"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100</a:t>
            </a:r>
            <a:r>
              <a:rPr kumimoji="1" lang="ja-JP" altLang="en-US" sz="1000" b="0"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年先を見据え</a:t>
            </a:r>
            <a:r>
              <a:rPr kumimoji="1" lang="ja-JP" altLang="en-US"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、初期投資の効果だけでなく、</a:t>
            </a:r>
            <a:r>
              <a:rPr kumimoji="1" lang="ja-JP" altLang="en-US" sz="1000" b="0"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施設、</a:t>
            </a:r>
            <a:r>
              <a:rPr kumimoji="1" lang="ja-JP" altLang="en-US" sz="1000" b="0" i="0" u="sng"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機能が</a:t>
            </a:r>
            <a:endParaRPr kumimoji="1" lang="en-US" altLang="ja-JP" sz="1000" b="0" i="0" u="sng"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000" dirty="0">
                <a:solidFill>
                  <a:prstClr val="black"/>
                </a:solidFill>
                <a:latin typeface="BIZ UDPゴシック" panose="020B0400000000000000" pitchFamily="50" charset="-128"/>
                <a:ea typeface="BIZ UDPゴシック" panose="020B0400000000000000" pitchFamily="50" charset="-128"/>
              </a:rPr>
              <a:t> </a:t>
            </a:r>
            <a:r>
              <a:rPr lang="en-US" altLang="ja-JP" sz="1000" dirty="0" smtClean="0">
                <a:solidFill>
                  <a:prstClr val="black"/>
                </a:solidFill>
                <a:latin typeface="BIZ UDPゴシック" panose="020B0400000000000000" pitchFamily="50" charset="-128"/>
                <a:ea typeface="BIZ UDPゴシック" panose="020B0400000000000000" pitchFamily="50" charset="-128"/>
              </a:rPr>
              <a:t>      </a:t>
            </a:r>
            <a:r>
              <a:rPr kumimoji="1" lang="ja-JP" altLang="en-US" sz="1000" b="0" i="0" u="sng"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更新</a:t>
            </a:r>
            <a:r>
              <a:rPr kumimoji="1" lang="ja-JP" altLang="en-US" sz="1000" b="0"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され続ける「成長型」のＩＲ</a:t>
            </a:r>
            <a:endParaRPr kumimoji="1" lang="en-US" altLang="ja-JP" sz="1000" b="0"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13" name="テキスト ボックス 12">
            <a:extLst>
              <a:ext uri="{FF2B5EF4-FFF2-40B4-BE49-F238E27FC236}">
                <a16:creationId xmlns:a16="http://schemas.microsoft.com/office/drawing/2014/main" id="{1306612A-7674-4126-A23F-891573A87B41}"/>
              </a:ext>
            </a:extLst>
          </p:cNvPr>
          <p:cNvSpPr txBox="1"/>
          <p:nvPr/>
        </p:nvSpPr>
        <p:spPr>
          <a:xfrm>
            <a:off x="4591050" y="1123788"/>
            <a:ext cx="4692650"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3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BIZ UDPゴシック" panose="020B0400000000000000" pitchFamily="50" charset="-128"/>
                <a:ea typeface="BIZ UDPゴシック" panose="020B0400000000000000" pitchFamily="50" charset="-128"/>
              </a:rPr>
              <a:t>＜世界に先駆けて未来の生活を先行実現する「まるごと</a:t>
            </a:r>
            <a:endParaRPr kumimoji="1" lang="en-US" altLang="ja-JP" sz="13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3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BIZ UDPゴシック" panose="020B0400000000000000" pitchFamily="50" charset="-128"/>
                <a:ea typeface="BIZ UDPゴシック" panose="020B0400000000000000" pitchFamily="50" charset="-128"/>
              </a:rPr>
              <a:t>　未来都市／スーパーシティ構想」</a:t>
            </a:r>
            <a:r>
              <a:rPr kumimoji="1" lang="ja-JP" altLang="en-US" sz="13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BIZ UDPゴシック" panose="020B0400000000000000" pitchFamily="50" charset="-128"/>
                <a:ea typeface="BIZ UDPゴシック" panose="020B0400000000000000" pitchFamily="50" charset="-128"/>
              </a:rPr>
              <a:t>を</a:t>
            </a:r>
            <a:r>
              <a:rPr lang="ja-JP" altLang="en-US" sz="1300" b="1" dirty="0" err="1">
                <a:solidFill>
                  <a:prstClr val="black"/>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めざ</a:t>
            </a:r>
            <a:r>
              <a:rPr kumimoji="1" lang="ja-JP" altLang="en-US" sz="130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BIZ UDPゴシック" panose="020B0400000000000000" pitchFamily="50" charset="-128"/>
                <a:ea typeface="BIZ UDPゴシック" panose="020B0400000000000000" pitchFamily="50" charset="-128"/>
              </a:rPr>
              <a:t>す</a:t>
            </a:r>
            <a:r>
              <a:rPr kumimoji="1" lang="ja-JP" altLang="en-US" sz="13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BIZ UDPゴシック" panose="020B0400000000000000" pitchFamily="50" charset="-128"/>
                <a:ea typeface="BIZ UDPゴシック" panose="020B0400000000000000" pitchFamily="50" charset="-128"/>
              </a:rPr>
              <a:t>国の動きに協調＞</a:t>
            </a:r>
          </a:p>
        </p:txBody>
      </p:sp>
      <p:sp>
        <p:nvSpPr>
          <p:cNvPr id="15" name="正方形/長方形 14">
            <a:extLst>
              <a:ext uri="{FF2B5EF4-FFF2-40B4-BE49-F238E27FC236}">
                <a16:creationId xmlns:a16="http://schemas.microsoft.com/office/drawing/2014/main" id="{53C59DBE-94DF-4A18-952C-6EA029A8ED38}"/>
              </a:ext>
            </a:extLst>
          </p:cNvPr>
          <p:cNvSpPr/>
          <p:nvPr/>
        </p:nvSpPr>
        <p:spPr>
          <a:xfrm>
            <a:off x="4631254" y="1615984"/>
            <a:ext cx="4361313" cy="60016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■大阪府・大阪市のみならず、民間企業・経済団体・大学機関などと</a:t>
            </a:r>
            <a:endParaRPr kumimoji="1" lang="en-US" altLang="ja-JP"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連携し、規制改革を伴う先端的サービスの提供</a:t>
            </a: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を</a:t>
            </a:r>
            <a:r>
              <a:rPr lang="ja-JP" altLang="en-US" sz="1100" dirty="0">
                <a:solidFill>
                  <a:prstClr val="black"/>
                </a:solidFill>
                <a:latin typeface="BIZ UDPゴシック" panose="020B0400000000000000" pitchFamily="50" charset="-128"/>
                <a:ea typeface="BIZ UDPゴシック" panose="020B0400000000000000" pitchFamily="50" charset="-128"/>
              </a:rPr>
              <a:t>強力</a:t>
            </a: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に</a:t>
            </a: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推進する</a:t>
            </a:r>
            <a:endParaRPr kumimoji="1" lang="en-US" altLang="ja-JP"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スーパーシティ制度を</a:t>
            </a: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活用。</a:t>
            </a:r>
            <a:endPar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17" name="正方形/長方形 16">
            <a:extLst>
              <a:ext uri="{FF2B5EF4-FFF2-40B4-BE49-F238E27FC236}">
                <a16:creationId xmlns:a16="http://schemas.microsoft.com/office/drawing/2014/main" id="{B722EDDE-EBC1-4E61-A9B6-F112D4D206AC}"/>
              </a:ext>
            </a:extLst>
          </p:cNvPr>
          <p:cNvSpPr/>
          <p:nvPr/>
        </p:nvSpPr>
        <p:spPr>
          <a:xfrm>
            <a:off x="4654550" y="2347830"/>
            <a:ext cx="946148" cy="2616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ja-JP" altLang="en-US" sz="11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推進体制</a:t>
            </a:r>
            <a:r>
              <a:rPr kumimoji="1" lang="en-US" altLang="ja-JP" sz="11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endParaRPr kumimoji="1" lang="ja-JP" altLang="en-US" sz="11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graphicFrame>
        <p:nvGraphicFramePr>
          <p:cNvPr id="18" name="表 17">
            <a:extLst>
              <a:ext uri="{FF2B5EF4-FFF2-40B4-BE49-F238E27FC236}">
                <a16:creationId xmlns:a16="http://schemas.microsoft.com/office/drawing/2014/main" id="{E69CBEB6-C2FD-4286-9DF8-1219C9D7C810}"/>
              </a:ext>
            </a:extLst>
          </p:cNvPr>
          <p:cNvGraphicFramePr>
            <a:graphicFrameLocks noGrp="1"/>
          </p:cNvGraphicFramePr>
          <p:nvPr>
            <p:extLst>
              <p:ext uri="{D42A27DB-BD31-4B8C-83A1-F6EECF244321}">
                <p14:modId xmlns:p14="http://schemas.microsoft.com/office/powerpoint/2010/main" val="2403336392"/>
              </p:ext>
            </p:extLst>
          </p:nvPr>
        </p:nvGraphicFramePr>
        <p:xfrm>
          <a:off x="4703552" y="4359151"/>
          <a:ext cx="4312846" cy="2341880"/>
        </p:xfrm>
        <a:graphic>
          <a:graphicData uri="http://schemas.openxmlformats.org/drawingml/2006/table">
            <a:tbl>
              <a:tblPr firstRow="1" bandRow="1">
                <a:tableStyleId>{5940675A-B579-460E-94D1-54222C63F5DA}</a:tableStyleId>
              </a:tblPr>
              <a:tblGrid>
                <a:gridCol w="842430">
                  <a:extLst>
                    <a:ext uri="{9D8B030D-6E8A-4147-A177-3AD203B41FA5}">
                      <a16:colId xmlns:a16="http://schemas.microsoft.com/office/drawing/2014/main" val="20000"/>
                    </a:ext>
                  </a:extLst>
                </a:gridCol>
                <a:gridCol w="3470416">
                  <a:extLst>
                    <a:ext uri="{9D8B030D-6E8A-4147-A177-3AD203B41FA5}">
                      <a16:colId xmlns:a16="http://schemas.microsoft.com/office/drawing/2014/main" val="20001"/>
                    </a:ext>
                  </a:extLst>
                </a:gridCol>
              </a:tblGrid>
              <a:tr h="240006">
                <a:tc>
                  <a:txBody>
                    <a:bodyPr/>
                    <a:lstStyle/>
                    <a:p>
                      <a:pPr algn="ctr">
                        <a:lnSpc>
                          <a:spcPts val="1400"/>
                        </a:lnSpc>
                      </a:pPr>
                      <a:r>
                        <a:rPr kumimoji="1" lang="ja-JP" altLang="en-US" sz="1050" dirty="0">
                          <a:solidFill>
                            <a:schemeClr val="tx1"/>
                          </a:solidFill>
                          <a:latin typeface="BIZ UDPゴシック" panose="020B0400000000000000" pitchFamily="50" charset="-128"/>
                          <a:ea typeface="BIZ UDPゴシック" panose="020B0400000000000000" pitchFamily="50" charset="-128"/>
                        </a:rPr>
                        <a:t>経過</a:t>
                      </a:r>
                    </a:p>
                  </a:txBody>
                  <a:tcPr>
                    <a:solidFill>
                      <a:schemeClr val="accent1">
                        <a:lumMod val="20000"/>
                        <a:lumOff val="80000"/>
                      </a:schemeClr>
                    </a:solidFill>
                  </a:tcPr>
                </a:tc>
                <a:tc>
                  <a:txBody>
                    <a:bodyPr/>
                    <a:lstStyle/>
                    <a:p>
                      <a:pPr algn="ctr">
                        <a:lnSpc>
                          <a:spcPts val="1400"/>
                        </a:lnSpc>
                      </a:pPr>
                      <a:r>
                        <a:rPr kumimoji="1" lang="ja-JP" altLang="en-US" sz="1050" dirty="0">
                          <a:solidFill>
                            <a:schemeClr val="tx1"/>
                          </a:solidFill>
                          <a:latin typeface="BIZ UDPゴシック" panose="020B0400000000000000" pitchFamily="50" charset="-128"/>
                          <a:ea typeface="BIZ UDPゴシック" panose="020B0400000000000000" pitchFamily="50" charset="-128"/>
                        </a:rPr>
                        <a:t>〇大阪の動き　／　●国の動き　　主なもの</a:t>
                      </a:r>
                    </a:p>
                  </a:txBody>
                  <a:tcPr>
                    <a:solidFill>
                      <a:schemeClr val="accent1">
                        <a:lumMod val="20000"/>
                        <a:lumOff val="80000"/>
                      </a:schemeClr>
                    </a:solidFill>
                  </a:tcPr>
                </a:tc>
                <a:extLst>
                  <a:ext uri="{0D108BD9-81ED-4DB2-BD59-A6C34878D82A}">
                    <a16:rowId xmlns:a16="http://schemas.microsoft.com/office/drawing/2014/main" val="10000"/>
                  </a:ext>
                </a:extLst>
              </a:tr>
              <a:tr h="1845185">
                <a:tc>
                  <a:txBody>
                    <a:bodyPr/>
                    <a:lstStyle/>
                    <a:p>
                      <a:pPr>
                        <a:lnSpc>
                          <a:spcPts val="1300"/>
                        </a:lnSpc>
                      </a:pPr>
                      <a:r>
                        <a:rPr kumimoji="1" lang="en-US" altLang="ja-JP" sz="1050" dirty="0">
                          <a:solidFill>
                            <a:schemeClr val="tx1"/>
                          </a:solidFill>
                          <a:latin typeface="BIZ UDPゴシック" panose="020B0400000000000000" pitchFamily="50" charset="-128"/>
                          <a:ea typeface="BIZ UDPゴシック" panose="020B0400000000000000" pitchFamily="50" charset="-128"/>
                        </a:rPr>
                        <a:t>2020.12</a:t>
                      </a:r>
                    </a:p>
                    <a:p>
                      <a:pPr>
                        <a:lnSpc>
                          <a:spcPts val="1300"/>
                        </a:lnSpc>
                      </a:pPr>
                      <a:r>
                        <a:rPr kumimoji="1" lang="en-US" altLang="ja-JP" sz="1050" dirty="0">
                          <a:solidFill>
                            <a:schemeClr val="tx1"/>
                          </a:solidFill>
                          <a:latin typeface="BIZ UDPゴシック" panose="020B0400000000000000" pitchFamily="50" charset="-128"/>
                          <a:ea typeface="BIZ UDPゴシック" panose="020B0400000000000000" pitchFamily="50" charset="-128"/>
                        </a:rPr>
                        <a:t>2021.4</a:t>
                      </a:r>
                    </a:p>
                    <a:p>
                      <a:pPr>
                        <a:lnSpc>
                          <a:spcPts val="1300"/>
                        </a:lnSpc>
                      </a:pPr>
                      <a:endParaRPr kumimoji="1" lang="en-US" altLang="ja-JP" sz="1050" dirty="0">
                        <a:solidFill>
                          <a:schemeClr val="tx1"/>
                        </a:solidFill>
                        <a:latin typeface="BIZ UDPゴシック" panose="020B0400000000000000" pitchFamily="50" charset="-128"/>
                        <a:ea typeface="BIZ UDPゴシック" panose="020B0400000000000000" pitchFamily="50" charset="-128"/>
                      </a:endParaRPr>
                    </a:p>
                    <a:p>
                      <a:pPr>
                        <a:lnSpc>
                          <a:spcPts val="1300"/>
                        </a:lnSpc>
                      </a:pPr>
                      <a:r>
                        <a:rPr kumimoji="1" lang="en-US" altLang="ja-JP" sz="1050" dirty="0">
                          <a:solidFill>
                            <a:schemeClr val="tx1"/>
                          </a:solidFill>
                          <a:latin typeface="BIZ UDPゴシック" panose="020B0400000000000000" pitchFamily="50" charset="-128"/>
                          <a:ea typeface="BIZ UDPゴシック" panose="020B0400000000000000" pitchFamily="50" charset="-128"/>
                        </a:rPr>
                        <a:t>2021.8</a:t>
                      </a:r>
                    </a:p>
                    <a:p>
                      <a:pPr>
                        <a:lnSpc>
                          <a:spcPts val="1300"/>
                        </a:lnSpc>
                      </a:pPr>
                      <a:r>
                        <a:rPr kumimoji="1" lang="en-US" altLang="ja-JP" sz="1050" dirty="0">
                          <a:solidFill>
                            <a:schemeClr val="tx1"/>
                          </a:solidFill>
                          <a:latin typeface="BIZ UDPゴシック" panose="020B0400000000000000" pitchFamily="50" charset="-128"/>
                          <a:ea typeface="BIZ UDPゴシック" panose="020B0400000000000000" pitchFamily="50" charset="-128"/>
                        </a:rPr>
                        <a:t>2021.10</a:t>
                      </a:r>
                    </a:p>
                    <a:p>
                      <a:pPr>
                        <a:lnSpc>
                          <a:spcPts val="1300"/>
                        </a:lnSpc>
                      </a:pPr>
                      <a:endParaRPr kumimoji="1" lang="en-US" altLang="ja-JP" sz="1050" dirty="0" smtClean="0">
                        <a:solidFill>
                          <a:schemeClr val="tx1"/>
                        </a:solidFill>
                        <a:latin typeface="BIZ UDPゴシック" panose="020B0400000000000000" pitchFamily="50" charset="-128"/>
                        <a:ea typeface="BIZ UDPゴシック" panose="020B0400000000000000" pitchFamily="50" charset="-128"/>
                      </a:endParaRPr>
                    </a:p>
                    <a:p>
                      <a:pPr>
                        <a:lnSpc>
                          <a:spcPts val="1300"/>
                        </a:lnSpc>
                      </a:pPr>
                      <a:r>
                        <a:rPr kumimoji="1" lang="en-US" altLang="ja-JP" sz="1050" dirty="0" smtClean="0">
                          <a:solidFill>
                            <a:schemeClr val="tx1"/>
                          </a:solidFill>
                          <a:latin typeface="BIZ UDPゴシック" panose="020B0400000000000000" pitchFamily="50" charset="-128"/>
                          <a:ea typeface="BIZ UDPゴシック" panose="020B0400000000000000" pitchFamily="50" charset="-128"/>
                        </a:rPr>
                        <a:t>2022.3</a:t>
                      </a:r>
                      <a:endParaRPr kumimoji="1" lang="en-US" altLang="ja-JP" sz="1050" dirty="0">
                        <a:solidFill>
                          <a:schemeClr val="tx1"/>
                        </a:solidFill>
                        <a:latin typeface="BIZ UDPゴシック" panose="020B0400000000000000" pitchFamily="50" charset="-128"/>
                        <a:ea typeface="BIZ UDPゴシック" panose="020B0400000000000000" pitchFamily="50" charset="-128"/>
                      </a:endParaRPr>
                    </a:p>
                    <a:p>
                      <a:pPr>
                        <a:lnSpc>
                          <a:spcPts val="1300"/>
                        </a:lnSpc>
                      </a:pPr>
                      <a:r>
                        <a:rPr kumimoji="1" lang="en-US" altLang="ja-JP" sz="1050" dirty="0" smtClean="0">
                          <a:solidFill>
                            <a:schemeClr val="tx1"/>
                          </a:solidFill>
                          <a:latin typeface="BIZ UDPゴシック" panose="020B0400000000000000" pitchFamily="50" charset="-128"/>
                          <a:ea typeface="BIZ UDPゴシック" panose="020B0400000000000000" pitchFamily="50" charset="-128"/>
                        </a:rPr>
                        <a:t>2022.4</a:t>
                      </a:r>
                    </a:p>
                    <a:p>
                      <a:pPr>
                        <a:lnSpc>
                          <a:spcPts val="1300"/>
                        </a:lnSpc>
                      </a:pPr>
                      <a:endParaRPr kumimoji="1" lang="en-US" altLang="ja-JP" sz="1050" dirty="0">
                        <a:solidFill>
                          <a:schemeClr val="tx1"/>
                        </a:solidFill>
                        <a:latin typeface="BIZ UDPゴシック" panose="020B0400000000000000" pitchFamily="50" charset="-128"/>
                        <a:ea typeface="BIZ UDPゴシック" panose="020B0400000000000000" pitchFamily="50" charset="-128"/>
                      </a:endParaRPr>
                    </a:p>
                    <a:p>
                      <a:pPr>
                        <a:lnSpc>
                          <a:spcPts val="1300"/>
                        </a:lnSpc>
                      </a:pPr>
                      <a:r>
                        <a:rPr kumimoji="1" lang="en-US" altLang="ja-JP" sz="1050" dirty="0">
                          <a:solidFill>
                            <a:schemeClr val="tx1"/>
                          </a:solidFill>
                          <a:latin typeface="BIZ UDPゴシック" panose="020B0400000000000000" pitchFamily="50" charset="-128"/>
                          <a:ea typeface="BIZ UDPゴシック" panose="020B0400000000000000" pitchFamily="50" charset="-128"/>
                        </a:rPr>
                        <a:t>2022.6</a:t>
                      </a:r>
                    </a:p>
                    <a:p>
                      <a:pPr>
                        <a:lnSpc>
                          <a:spcPts val="1300"/>
                        </a:lnSpc>
                      </a:pPr>
                      <a:r>
                        <a:rPr kumimoji="1" lang="en-US" altLang="ja-JP" sz="1050" dirty="0" smtClean="0">
                          <a:solidFill>
                            <a:schemeClr val="tx1"/>
                          </a:solidFill>
                          <a:latin typeface="BIZ UDPゴシック" panose="020B0400000000000000" pitchFamily="50" charset="-128"/>
                          <a:ea typeface="BIZ UDPゴシック" panose="020B0400000000000000" pitchFamily="50" charset="-128"/>
                        </a:rPr>
                        <a:t>2022.11</a:t>
                      </a:r>
                    </a:p>
                    <a:p>
                      <a:pPr>
                        <a:lnSpc>
                          <a:spcPts val="1300"/>
                        </a:lnSpc>
                      </a:pPr>
                      <a:r>
                        <a:rPr kumimoji="1" lang="en-US" altLang="ja-JP" sz="1050" dirty="0" smtClean="0">
                          <a:solidFill>
                            <a:schemeClr val="tx1"/>
                          </a:solidFill>
                          <a:latin typeface="BIZ UDPゴシック" panose="020B0400000000000000" pitchFamily="50" charset="-128"/>
                          <a:ea typeface="BIZ UDPゴシック" panose="020B0400000000000000" pitchFamily="50" charset="-128"/>
                        </a:rPr>
                        <a:t>2022.12</a:t>
                      </a:r>
                      <a:endParaRPr kumimoji="1" lang="en-US" altLang="ja-JP" sz="1050" dirty="0">
                        <a:solidFill>
                          <a:schemeClr val="tx1"/>
                        </a:solidFill>
                        <a:latin typeface="BIZ UDPゴシック" panose="020B0400000000000000" pitchFamily="50" charset="-128"/>
                        <a:ea typeface="BIZ UDPゴシック" panose="020B0400000000000000" pitchFamily="50" charset="-128"/>
                      </a:endParaRPr>
                    </a:p>
                  </a:txBody>
                  <a:tcPr/>
                </a:tc>
                <a:tc>
                  <a:txBody>
                    <a:bodyPr/>
                    <a:lstStyle/>
                    <a:p>
                      <a:pPr>
                        <a:lnSpc>
                          <a:spcPts val="1300"/>
                        </a:lnSpc>
                      </a:pPr>
                      <a:r>
                        <a:rPr kumimoji="1" lang="ja-JP" altLang="en-US" sz="1050" dirty="0">
                          <a:solidFill>
                            <a:schemeClr val="tx1"/>
                          </a:solidFill>
                          <a:latin typeface="BIZ UDPゴシック" panose="020B0400000000000000" pitchFamily="50" charset="-128"/>
                          <a:ea typeface="BIZ UDPゴシック" panose="020B0400000000000000" pitchFamily="50" charset="-128"/>
                        </a:rPr>
                        <a:t>●スーパーシティ提案の公募</a:t>
                      </a:r>
                      <a:r>
                        <a:rPr kumimoji="1" lang="ja-JP" altLang="en-US" sz="1050" dirty="0" smtClean="0">
                          <a:solidFill>
                            <a:schemeClr val="tx1"/>
                          </a:solidFill>
                          <a:latin typeface="BIZ UDPゴシック" panose="020B0400000000000000" pitchFamily="50" charset="-128"/>
                          <a:ea typeface="BIZ UDPゴシック" panose="020B0400000000000000" pitchFamily="50" charset="-128"/>
                        </a:rPr>
                        <a:t>開始。</a:t>
                      </a:r>
                      <a:endParaRPr kumimoji="1" lang="en-US" altLang="ja-JP" sz="1050" dirty="0">
                        <a:solidFill>
                          <a:schemeClr val="tx1"/>
                        </a:solidFill>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ts val="1300"/>
                        </a:lnSpc>
                        <a:spcBef>
                          <a:spcPts val="0"/>
                        </a:spcBef>
                        <a:spcAft>
                          <a:spcPts val="0"/>
                        </a:spcAft>
                        <a:buClrTx/>
                        <a:buSzTx/>
                        <a:buFontTx/>
                        <a:buNone/>
                        <a:tabLst/>
                        <a:defRPr/>
                      </a:pPr>
                      <a:r>
                        <a:rPr kumimoji="1" lang="ja-JP" altLang="en-US" sz="1050" dirty="0">
                          <a:solidFill>
                            <a:schemeClr val="tx1"/>
                          </a:solidFill>
                          <a:latin typeface="BIZ UDPゴシック" panose="020B0400000000000000" pitchFamily="50" charset="-128"/>
                          <a:ea typeface="BIZ UDPゴシック" panose="020B0400000000000000" pitchFamily="50" charset="-128"/>
                        </a:rPr>
                        <a:t>〇スーパーシティ型国家戦略特別区域の指定に</a:t>
                      </a:r>
                      <a:r>
                        <a:rPr kumimoji="1" lang="ja-JP" altLang="en-US" sz="1050" dirty="0" smtClean="0">
                          <a:solidFill>
                            <a:schemeClr val="tx1"/>
                          </a:solidFill>
                          <a:latin typeface="BIZ UDPゴシック" panose="020B0400000000000000" pitchFamily="50" charset="-128"/>
                          <a:ea typeface="BIZ UDPゴシック" panose="020B0400000000000000" pitchFamily="50" charset="-128"/>
                        </a:rPr>
                        <a:t>関する公</a:t>
                      </a:r>
                      <a:endParaRPr kumimoji="1" lang="en-US" altLang="ja-JP" sz="1050" dirty="0" smtClean="0">
                        <a:solidFill>
                          <a:schemeClr val="tx1"/>
                        </a:solidFill>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ts val="1300"/>
                        </a:lnSpc>
                        <a:spcBef>
                          <a:spcPts val="0"/>
                        </a:spcBef>
                        <a:spcAft>
                          <a:spcPts val="0"/>
                        </a:spcAft>
                        <a:buClrTx/>
                        <a:buSzTx/>
                        <a:buFontTx/>
                        <a:buNone/>
                        <a:tabLst/>
                        <a:defRPr/>
                      </a:pPr>
                      <a:r>
                        <a:rPr kumimoji="1" lang="en-US" altLang="ja-JP" sz="1050" dirty="0" smtClean="0">
                          <a:solidFill>
                            <a:schemeClr val="tx1"/>
                          </a:solidFill>
                          <a:latin typeface="BIZ UDPゴシック" panose="020B0400000000000000" pitchFamily="50" charset="-128"/>
                          <a:ea typeface="BIZ UDPゴシック" panose="020B0400000000000000" pitchFamily="50" charset="-128"/>
                        </a:rPr>
                        <a:t>   </a:t>
                      </a:r>
                      <a:r>
                        <a:rPr kumimoji="1" lang="ja-JP" altLang="en-US" sz="1050" dirty="0" smtClean="0">
                          <a:solidFill>
                            <a:schemeClr val="tx1"/>
                          </a:solidFill>
                          <a:latin typeface="BIZ UDPゴシック" panose="020B0400000000000000" pitchFamily="50" charset="-128"/>
                          <a:ea typeface="BIZ UDPゴシック" panose="020B0400000000000000" pitchFamily="50" charset="-128"/>
                        </a:rPr>
                        <a:t>募</a:t>
                      </a:r>
                      <a:r>
                        <a:rPr kumimoji="1" lang="ja-JP" altLang="en-US" sz="1050" dirty="0">
                          <a:solidFill>
                            <a:schemeClr val="tx1"/>
                          </a:solidFill>
                          <a:latin typeface="BIZ UDPゴシック" panose="020B0400000000000000" pitchFamily="50" charset="-128"/>
                          <a:ea typeface="BIZ UDPゴシック" panose="020B0400000000000000" pitchFamily="50" charset="-128"/>
                        </a:rPr>
                        <a:t>に</a:t>
                      </a:r>
                      <a:r>
                        <a:rPr kumimoji="1" lang="ja-JP" altLang="en-US" sz="1050" dirty="0" smtClean="0">
                          <a:solidFill>
                            <a:schemeClr val="tx1"/>
                          </a:solidFill>
                          <a:latin typeface="BIZ UDPゴシック" panose="020B0400000000000000" pitchFamily="50" charset="-128"/>
                          <a:ea typeface="BIZ UDPゴシック" panose="020B0400000000000000" pitchFamily="50" charset="-128"/>
                        </a:rPr>
                        <a:t>応募。</a:t>
                      </a:r>
                      <a:endParaRPr kumimoji="1" lang="ja-JP" altLang="en-US" sz="1050" dirty="0">
                        <a:solidFill>
                          <a:schemeClr val="tx1"/>
                        </a:solidFill>
                        <a:latin typeface="BIZ UDPゴシック" panose="020B0400000000000000" pitchFamily="50" charset="-128"/>
                        <a:ea typeface="BIZ UDPゴシック" panose="020B0400000000000000" pitchFamily="50" charset="-128"/>
                      </a:endParaRPr>
                    </a:p>
                    <a:p>
                      <a:pPr>
                        <a:lnSpc>
                          <a:spcPts val="1300"/>
                        </a:lnSpc>
                      </a:pPr>
                      <a:r>
                        <a:rPr kumimoji="1" lang="ja-JP" altLang="en-US" sz="1050" dirty="0">
                          <a:solidFill>
                            <a:schemeClr val="tx1"/>
                          </a:solidFill>
                          <a:latin typeface="BIZ UDPゴシック" panose="020B0400000000000000" pitchFamily="50" charset="-128"/>
                          <a:ea typeface="BIZ UDPゴシック" panose="020B0400000000000000" pitchFamily="50" charset="-128"/>
                        </a:rPr>
                        <a:t>●地方公共団体に対し、規制改革などの再提案を</a:t>
                      </a:r>
                      <a:r>
                        <a:rPr kumimoji="1" lang="ja-JP" altLang="en-US" sz="1050" dirty="0" smtClean="0">
                          <a:solidFill>
                            <a:schemeClr val="tx1"/>
                          </a:solidFill>
                          <a:latin typeface="BIZ UDPゴシック" panose="020B0400000000000000" pitchFamily="50" charset="-128"/>
                          <a:ea typeface="BIZ UDPゴシック" panose="020B0400000000000000" pitchFamily="50" charset="-128"/>
                        </a:rPr>
                        <a:t>依頼。〇４月</a:t>
                      </a:r>
                      <a:r>
                        <a:rPr kumimoji="1" lang="ja-JP" altLang="en-US" sz="1050" dirty="0">
                          <a:solidFill>
                            <a:schemeClr val="tx1"/>
                          </a:solidFill>
                          <a:latin typeface="BIZ UDPゴシック" panose="020B0400000000000000" pitchFamily="50" charset="-128"/>
                          <a:ea typeface="BIZ UDPゴシック" panose="020B0400000000000000" pitchFamily="50" charset="-128"/>
                        </a:rPr>
                        <a:t>時点の提案内容をベースに見直しを行い、国に</a:t>
                      </a:r>
                      <a:r>
                        <a:rPr kumimoji="1" lang="ja-JP" altLang="en-US" sz="1050" dirty="0" smtClean="0">
                          <a:solidFill>
                            <a:schemeClr val="tx1"/>
                          </a:solidFill>
                          <a:latin typeface="BIZ UDPゴシック" panose="020B0400000000000000" pitchFamily="50" charset="-128"/>
                          <a:ea typeface="BIZ UDPゴシック" panose="020B0400000000000000" pitchFamily="50" charset="-128"/>
                        </a:rPr>
                        <a:t>再</a:t>
                      </a:r>
                      <a:endParaRPr kumimoji="1" lang="en-US" altLang="ja-JP" sz="1050" dirty="0" smtClean="0">
                        <a:solidFill>
                          <a:schemeClr val="tx1"/>
                        </a:solidFill>
                        <a:latin typeface="BIZ UDPゴシック" panose="020B0400000000000000" pitchFamily="50" charset="-128"/>
                        <a:ea typeface="BIZ UDPゴシック" panose="020B0400000000000000" pitchFamily="50" charset="-128"/>
                      </a:endParaRPr>
                    </a:p>
                    <a:p>
                      <a:pPr>
                        <a:lnSpc>
                          <a:spcPts val="1300"/>
                        </a:lnSpc>
                      </a:pPr>
                      <a:r>
                        <a:rPr kumimoji="1" lang="en-US" altLang="ja-JP" sz="1050" dirty="0" smtClean="0">
                          <a:solidFill>
                            <a:schemeClr val="tx1"/>
                          </a:solidFill>
                          <a:latin typeface="BIZ UDPゴシック" panose="020B0400000000000000" pitchFamily="50" charset="-128"/>
                          <a:ea typeface="BIZ UDPゴシック" panose="020B0400000000000000" pitchFamily="50" charset="-128"/>
                        </a:rPr>
                        <a:t>   </a:t>
                      </a:r>
                      <a:r>
                        <a:rPr kumimoji="1" lang="ja-JP" altLang="en-US" sz="1050" dirty="0" smtClean="0">
                          <a:solidFill>
                            <a:schemeClr val="tx1"/>
                          </a:solidFill>
                          <a:latin typeface="BIZ UDPゴシック" panose="020B0400000000000000" pitchFamily="50" charset="-128"/>
                          <a:ea typeface="BIZ UDPゴシック" panose="020B0400000000000000" pitchFamily="50" charset="-128"/>
                        </a:rPr>
                        <a:t>提出。</a:t>
                      </a:r>
                      <a:endParaRPr kumimoji="1" lang="en-US" altLang="ja-JP" sz="105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ts val="1300"/>
                        </a:lnSpc>
                        <a:spcBef>
                          <a:spcPts val="0"/>
                        </a:spcBef>
                        <a:spcAft>
                          <a:spcPts val="0"/>
                        </a:spcAft>
                        <a:buClrTx/>
                        <a:buSzTx/>
                        <a:buFontTx/>
                        <a:buNone/>
                        <a:tabLst/>
                        <a:defRPr/>
                      </a:pPr>
                      <a:r>
                        <a:rPr kumimoji="1" lang="ja-JP" altLang="en-US" sz="1050" dirty="0">
                          <a:solidFill>
                            <a:schemeClr val="tx1"/>
                          </a:solidFill>
                          <a:latin typeface="BIZ UDPゴシック" panose="020B0400000000000000" pitchFamily="50" charset="-128"/>
                          <a:ea typeface="BIZ UDPゴシック" panose="020B0400000000000000" pitchFamily="50" charset="-128"/>
                        </a:rPr>
                        <a:t>●国家戦略特区諮問</a:t>
                      </a:r>
                      <a:r>
                        <a:rPr kumimoji="1" lang="ja-JP" altLang="en-US" sz="1050" dirty="0" smtClean="0">
                          <a:solidFill>
                            <a:schemeClr val="tx1"/>
                          </a:solidFill>
                          <a:latin typeface="BIZ UDPゴシック" panose="020B0400000000000000" pitchFamily="50" charset="-128"/>
                          <a:ea typeface="BIZ UDPゴシック" panose="020B0400000000000000" pitchFamily="50" charset="-128"/>
                        </a:rPr>
                        <a:t>会議開催。（</a:t>
                      </a:r>
                      <a:r>
                        <a:rPr kumimoji="1" lang="ja-JP" altLang="en-US" sz="1050" dirty="0">
                          <a:solidFill>
                            <a:schemeClr val="tx1"/>
                          </a:solidFill>
                          <a:latin typeface="BIZ UDPゴシック" panose="020B0400000000000000" pitchFamily="50" charset="-128"/>
                          <a:ea typeface="BIZ UDPゴシック" panose="020B0400000000000000" pitchFamily="50" charset="-128"/>
                        </a:rPr>
                        <a:t>区域指定の審議）</a:t>
                      </a:r>
                      <a:endParaRPr kumimoji="1" lang="en-US" altLang="ja-JP" sz="1050" dirty="0">
                        <a:solidFill>
                          <a:schemeClr val="tx1"/>
                        </a:solidFill>
                        <a:latin typeface="BIZ UDPゴシック" panose="020B0400000000000000" pitchFamily="50" charset="-128"/>
                        <a:ea typeface="BIZ UDPゴシック" panose="020B0400000000000000" pitchFamily="50" charset="-128"/>
                      </a:endParaRPr>
                    </a:p>
                    <a:p>
                      <a:pPr>
                        <a:lnSpc>
                          <a:spcPts val="1300"/>
                        </a:lnSpc>
                      </a:pPr>
                      <a:r>
                        <a:rPr kumimoji="1" lang="ja-JP" altLang="en-US" sz="1050" dirty="0">
                          <a:solidFill>
                            <a:schemeClr val="tx1"/>
                          </a:solidFill>
                          <a:latin typeface="BIZ UDPゴシック" panose="020B0400000000000000" pitchFamily="50" charset="-128"/>
                          <a:ea typeface="BIZ UDPゴシック" panose="020B0400000000000000" pitchFamily="50" charset="-128"/>
                        </a:rPr>
                        <a:t>●国家戦略特別区域を定める政令の一部を改正</a:t>
                      </a:r>
                      <a:r>
                        <a:rPr kumimoji="1" lang="ja-JP" altLang="en-US" sz="1050" dirty="0" smtClean="0">
                          <a:solidFill>
                            <a:schemeClr val="tx1"/>
                          </a:solidFill>
                          <a:latin typeface="BIZ UDPゴシック" panose="020B0400000000000000" pitchFamily="50" charset="-128"/>
                          <a:ea typeface="BIZ UDPゴシック" panose="020B0400000000000000" pitchFamily="50" charset="-128"/>
                        </a:rPr>
                        <a:t>する政</a:t>
                      </a:r>
                      <a:endParaRPr kumimoji="1" lang="en-US" altLang="ja-JP" sz="1050" dirty="0" smtClean="0">
                        <a:solidFill>
                          <a:schemeClr val="tx1"/>
                        </a:solidFill>
                        <a:latin typeface="BIZ UDPゴシック" panose="020B0400000000000000" pitchFamily="50" charset="-128"/>
                        <a:ea typeface="BIZ UDPゴシック" panose="020B0400000000000000" pitchFamily="50" charset="-128"/>
                      </a:endParaRPr>
                    </a:p>
                    <a:p>
                      <a:pPr>
                        <a:lnSpc>
                          <a:spcPts val="1300"/>
                        </a:lnSpc>
                      </a:pPr>
                      <a:r>
                        <a:rPr kumimoji="1" lang="ja-JP" altLang="en-US" sz="1050" dirty="0" smtClean="0">
                          <a:solidFill>
                            <a:schemeClr val="tx1"/>
                          </a:solidFill>
                          <a:latin typeface="BIZ UDPゴシック" panose="020B0400000000000000" pitchFamily="50" charset="-128"/>
                          <a:ea typeface="BIZ UDPゴシック" panose="020B0400000000000000" pitchFamily="50" charset="-128"/>
                        </a:rPr>
                        <a:t>　</a:t>
                      </a:r>
                      <a:r>
                        <a:rPr kumimoji="1" lang="ja-JP" altLang="en-US" sz="1050" baseline="0" dirty="0" smtClean="0">
                          <a:solidFill>
                            <a:schemeClr val="tx1"/>
                          </a:solidFill>
                          <a:latin typeface="BIZ UDPゴシック" panose="020B0400000000000000" pitchFamily="50" charset="-128"/>
                          <a:ea typeface="BIZ UDPゴシック" panose="020B0400000000000000" pitchFamily="50" charset="-128"/>
                        </a:rPr>
                        <a:t> </a:t>
                      </a:r>
                      <a:r>
                        <a:rPr kumimoji="1" lang="ja-JP" altLang="en-US" sz="1050" dirty="0" smtClean="0">
                          <a:solidFill>
                            <a:schemeClr val="tx1"/>
                          </a:solidFill>
                          <a:latin typeface="BIZ UDPゴシック" panose="020B0400000000000000" pitchFamily="50" charset="-128"/>
                          <a:ea typeface="BIZ UDPゴシック" panose="020B0400000000000000" pitchFamily="50" charset="-128"/>
                        </a:rPr>
                        <a:t>令</a:t>
                      </a:r>
                      <a:r>
                        <a:rPr kumimoji="1" lang="ja-JP" altLang="en-US" sz="1050" dirty="0">
                          <a:solidFill>
                            <a:schemeClr val="tx1"/>
                          </a:solidFill>
                          <a:latin typeface="BIZ UDPゴシック" panose="020B0400000000000000" pitchFamily="50" charset="-128"/>
                          <a:ea typeface="BIZ UDPゴシック" panose="020B0400000000000000" pitchFamily="50" charset="-128"/>
                        </a:rPr>
                        <a:t>が閣議</a:t>
                      </a:r>
                      <a:r>
                        <a:rPr kumimoji="1" lang="ja-JP" altLang="en-US" sz="1050" dirty="0" smtClean="0">
                          <a:solidFill>
                            <a:schemeClr val="tx1"/>
                          </a:solidFill>
                          <a:latin typeface="BIZ UDPゴシック" panose="020B0400000000000000" pitchFamily="50" charset="-128"/>
                          <a:ea typeface="BIZ UDPゴシック" panose="020B0400000000000000" pitchFamily="50" charset="-128"/>
                        </a:rPr>
                        <a:t>決定。</a:t>
                      </a:r>
                      <a:endParaRPr kumimoji="1" lang="en-US" altLang="ja-JP" sz="1050" dirty="0">
                        <a:solidFill>
                          <a:schemeClr val="tx1"/>
                        </a:solidFill>
                        <a:latin typeface="BIZ UDPゴシック" panose="020B0400000000000000" pitchFamily="50" charset="-128"/>
                        <a:ea typeface="BIZ UDPゴシック" panose="020B0400000000000000" pitchFamily="50" charset="-128"/>
                      </a:endParaRPr>
                    </a:p>
                    <a:p>
                      <a:pPr>
                        <a:lnSpc>
                          <a:spcPts val="1300"/>
                        </a:lnSpc>
                      </a:pPr>
                      <a:r>
                        <a:rPr kumimoji="1" lang="ja-JP" altLang="en-US" sz="1050" dirty="0">
                          <a:solidFill>
                            <a:schemeClr val="tx1"/>
                          </a:solidFill>
                          <a:latin typeface="BIZ UDPゴシック" panose="020B0400000000000000" pitchFamily="50" charset="-128"/>
                          <a:ea typeface="BIZ UDPゴシック" panose="020B0400000000000000" pitchFamily="50" charset="-128"/>
                        </a:rPr>
                        <a:t>○第一回大阪スーパーシティ協議会本会議</a:t>
                      </a:r>
                      <a:r>
                        <a:rPr kumimoji="1" lang="ja-JP" altLang="en-US" sz="1050" dirty="0" smtClean="0">
                          <a:solidFill>
                            <a:schemeClr val="tx1"/>
                          </a:solidFill>
                          <a:latin typeface="BIZ UDPゴシック" panose="020B0400000000000000" pitchFamily="50" charset="-128"/>
                          <a:ea typeface="BIZ UDPゴシック" panose="020B0400000000000000" pitchFamily="50" charset="-128"/>
                        </a:rPr>
                        <a:t>開催。</a:t>
                      </a:r>
                      <a:endParaRPr kumimoji="1" lang="ja-JP" altLang="en-US" sz="1050" dirty="0">
                        <a:solidFill>
                          <a:schemeClr val="tx1"/>
                        </a:solidFill>
                        <a:latin typeface="BIZ UDPゴシック" panose="020B0400000000000000" pitchFamily="50" charset="-128"/>
                        <a:ea typeface="BIZ UDPゴシック" panose="020B0400000000000000" pitchFamily="50" charset="-128"/>
                      </a:endParaRPr>
                    </a:p>
                    <a:p>
                      <a:pPr>
                        <a:lnSpc>
                          <a:spcPts val="1300"/>
                        </a:lnSpc>
                      </a:pPr>
                      <a:r>
                        <a:rPr kumimoji="1" lang="ja-JP" altLang="en-US" sz="1050" dirty="0">
                          <a:solidFill>
                            <a:schemeClr val="tx1"/>
                          </a:solidFill>
                          <a:latin typeface="BIZ UDPゴシック" panose="020B0400000000000000" pitchFamily="50" charset="-128"/>
                          <a:ea typeface="BIZ UDPゴシック" panose="020B0400000000000000" pitchFamily="50" charset="-128"/>
                        </a:rPr>
                        <a:t>●区域方針の</a:t>
                      </a:r>
                      <a:r>
                        <a:rPr kumimoji="1" lang="ja-JP" altLang="en-US" sz="1050" dirty="0" smtClean="0">
                          <a:solidFill>
                            <a:schemeClr val="tx1"/>
                          </a:solidFill>
                          <a:latin typeface="BIZ UDPゴシック" panose="020B0400000000000000" pitchFamily="50" charset="-128"/>
                          <a:ea typeface="BIZ UDPゴシック" panose="020B0400000000000000" pitchFamily="50" charset="-128"/>
                        </a:rPr>
                        <a:t>決定。</a:t>
                      </a:r>
                      <a:r>
                        <a:rPr kumimoji="1" lang="en-US" altLang="ja-JP" sz="1050" dirty="0" smtClean="0">
                          <a:solidFill>
                            <a:schemeClr val="tx1"/>
                          </a:solidFill>
                          <a:latin typeface="BIZ UDPゴシック" panose="020B0400000000000000" pitchFamily="50" charset="-128"/>
                          <a:ea typeface="BIZ UDPゴシック" panose="020B0400000000000000" pitchFamily="50" charset="-128"/>
                        </a:rPr>
                        <a:t>(</a:t>
                      </a:r>
                      <a:r>
                        <a:rPr kumimoji="1" lang="ja-JP" altLang="en-US" sz="1050" dirty="0">
                          <a:solidFill>
                            <a:schemeClr val="tx1"/>
                          </a:solidFill>
                          <a:latin typeface="BIZ UDPゴシック" panose="020B0400000000000000" pitchFamily="50" charset="-128"/>
                          <a:ea typeface="BIZ UDPゴシック" panose="020B0400000000000000" pitchFamily="50" charset="-128"/>
                        </a:rPr>
                        <a:t>内閣総理大臣決定</a:t>
                      </a:r>
                      <a:r>
                        <a:rPr kumimoji="1" lang="ja-JP" altLang="en-US" sz="1050" dirty="0" smtClean="0">
                          <a:solidFill>
                            <a:schemeClr val="tx1"/>
                          </a:solidFill>
                          <a:latin typeface="BIZ UDPゴシック" panose="020B0400000000000000" pitchFamily="50" charset="-128"/>
                          <a:ea typeface="BIZ UDPゴシック" panose="020B0400000000000000" pitchFamily="50" charset="-128"/>
                        </a:rPr>
                        <a:t>）</a:t>
                      </a:r>
                      <a:endParaRPr kumimoji="1" lang="en-US" altLang="ja-JP" sz="1050" dirty="0" smtClean="0">
                        <a:solidFill>
                          <a:schemeClr val="tx1"/>
                        </a:solidFill>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ts val="1300"/>
                        </a:lnSpc>
                        <a:spcBef>
                          <a:spcPts val="0"/>
                        </a:spcBef>
                        <a:spcAft>
                          <a:spcPts val="0"/>
                        </a:spcAft>
                        <a:buClrTx/>
                        <a:buSzTx/>
                        <a:buFontTx/>
                        <a:buNone/>
                        <a:tabLst/>
                        <a:defRPr/>
                      </a:pPr>
                      <a:r>
                        <a:rPr kumimoji="1" lang="ja-JP" altLang="en-US" sz="105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○大阪スーパーシティ全体計画を策定。</a:t>
                      </a:r>
                    </a:p>
                  </a:txBody>
                  <a:tcPr/>
                </a:tc>
                <a:extLst>
                  <a:ext uri="{0D108BD9-81ED-4DB2-BD59-A6C34878D82A}">
                    <a16:rowId xmlns:a16="http://schemas.microsoft.com/office/drawing/2014/main" val="10001"/>
                  </a:ext>
                </a:extLst>
              </a:tr>
            </a:tbl>
          </a:graphicData>
        </a:graphic>
      </p:graphicFrame>
      <p:sp>
        <p:nvSpPr>
          <p:cNvPr id="19" name="スライド番号プレースホルダー 3"/>
          <p:cNvSpPr txBox="1">
            <a:spLocks/>
          </p:cNvSpPr>
          <p:nvPr/>
        </p:nvSpPr>
        <p:spPr>
          <a:xfrm>
            <a:off x="8640000" y="6588000"/>
            <a:ext cx="432000" cy="288000"/>
          </a:xfrm>
          <a:prstGeom prst="rect">
            <a:avLst/>
          </a:prstGeom>
        </p:spPr>
        <p:txBody>
          <a:bodyPr vert="horz" lIns="36000" tIns="36000" rIns="36000" bIns="36000" rtlCol="0" anchor="ctr"/>
          <a:lstStyle>
            <a:defPPr>
              <a:defRPr lang="ja-JP"/>
            </a:defPPr>
            <a:lvl1pPr marL="0" algn="r" defTabSz="914400" rtl="0" eaLnBrk="1" latinLnBrk="0" hangingPunct="1">
              <a:defRPr kumimoji="1" sz="14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138CA411-231B-42B9-AF63-97A64194AA60}" type="slidenum">
              <a:rPr lang="ja-JP" altLang="en-US" smtClean="0"/>
              <a:pPr/>
              <a:t>131</a:t>
            </a:fld>
            <a:endParaRPr lang="ja-JP" altLang="en-US" dirty="0"/>
          </a:p>
        </p:txBody>
      </p:sp>
    </p:spTree>
    <p:extLst>
      <p:ext uri="{BB962C8B-B14F-4D97-AF65-F5344CB8AC3E}">
        <p14:creationId xmlns:p14="http://schemas.microsoft.com/office/powerpoint/2010/main" val="3003719643"/>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線コネクタ 4"/>
          <p:cNvCxnSpPr/>
          <p:nvPr/>
        </p:nvCxnSpPr>
        <p:spPr>
          <a:xfrm>
            <a:off x="147332" y="607536"/>
            <a:ext cx="892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2" name="表 1"/>
          <p:cNvGraphicFramePr>
            <a:graphicFrameLocks noGrp="1"/>
          </p:cNvGraphicFramePr>
          <p:nvPr>
            <p:extLst>
              <p:ext uri="{D42A27DB-BD31-4B8C-83A1-F6EECF244321}">
                <p14:modId xmlns:p14="http://schemas.microsoft.com/office/powerpoint/2010/main" val="274603719"/>
              </p:ext>
            </p:extLst>
          </p:nvPr>
        </p:nvGraphicFramePr>
        <p:xfrm>
          <a:off x="145768" y="664504"/>
          <a:ext cx="8929570" cy="5886252"/>
        </p:xfrm>
        <a:graphic>
          <a:graphicData uri="http://schemas.openxmlformats.org/drawingml/2006/table">
            <a:tbl>
              <a:tblPr/>
              <a:tblGrid>
                <a:gridCol w="938449">
                  <a:extLst>
                    <a:ext uri="{9D8B030D-6E8A-4147-A177-3AD203B41FA5}">
                      <a16:colId xmlns:a16="http://schemas.microsoft.com/office/drawing/2014/main" val="96553685"/>
                    </a:ext>
                  </a:extLst>
                </a:gridCol>
                <a:gridCol w="901337">
                  <a:extLst>
                    <a:ext uri="{9D8B030D-6E8A-4147-A177-3AD203B41FA5}">
                      <a16:colId xmlns:a16="http://schemas.microsoft.com/office/drawing/2014/main" val="3407428583"/>
                    </a:ext>
                  </a:extLst>
                </a:gridCol>
                <a:gridCol w="1772446">
                  <a:extLst>
                    <a:ext uri="{9D8B030D-6E8A-4147-A177-3AD203B41FA5}">
                      <a16:colId xmlns:a16="http://schemas.microsoft.com/office/drawing/2014/main" val="3868030201"/>
                    </a:ext>
                  </a:extLst>
                </a:gridCol>
                <a:gridCol w="1772446">
                  <a:extLst>
                    <a:ext uri="{9D8B030D-6E8A-4147-A177-3AD203B41FA5}">
                      <a16:colId xmlns:a16="http://schemas.microsoft.com/office/drawing/2014/main" val="3534675304"/>
                    </a:ext>
                  </a:extLst>
                </a:gridCol>
                <a:gridCol w="1772446">
                  <a:extLst>
                    <a:ext uri="{9D8B030D-6E8A-4147-A177-3AD203B41FA5}">
                      <a16:colId xmlns:a16="http://schemas.microsoft.com/office/drawing/2014/main" val="3448490847"/>
                    </a:ext>
                  </a:extLst>
                </a:gridCol>
                <a:gridCol w="1772446">
                  <a:extLst>
                    <a:ext uri="{9D8B030D-6E8A-4147-A177-3AD203B41FA5}">
                      <a16:colId xmlns:a16="http://schemas.microsoft.com/office/drawing/2014/main" val="2678665762"/>
                    </a:ext>
                  </a:extLst>
                </a:gridCol>
              </a:tblGrid>
              <a:tr h="163507">
                <a:tc gridSpan="2">
                  <a:txBody>
                    <a:bodyPr/>
                    <a:lstStyle/>
                    <a:p>
                      <a:pPr algn="ctr" fontAlgn="ctr"/>
                      <a:r>
                        <a:rPr lang="ja-JP" altLang="en-US" sz="1000" b="1" i="0" u="none" strike="noStrike" dirty="0">
                          <a:solidFill>
                            <a:srgbClr val="FFFFFF"/>
                          </a:solidFill>
                          <a:effectLst/>
                          <a:latin typeface="BIZ UDゴシック" panose="020B0400000000000000" pitchFamily="49" charset="-128"/>
                          <a:ea typeface="BIZ UDゴシック" panose="020B0400000000000000" pitchFamily="49" charset="-128"/>
                        </a:rPr>
                        <a:t>年度</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95959"/>
                    </a:solidFill>
                  </a:tcPr>
                </a:tc>
                <a:tc hMerge="1">
                  <a:txBody>
                    <a:bodyPr/>
                    <a:lstStyle/>
                    <a:p>
                      <a:endParaRPr kumimoji="1" lang="ja-JP" altLang="en-US"/>
                    </a:p>
                  </a:txBody>
                  <a:tcPr/>
                </a:tc>
                <a:tc>
                  <a:txBody>
                    <a:bodyPr/>
                    <a:lstStyle/>
                    <a:p>
                      <a:pPr algn="ctr" fontAlgn="ctr"/>
                      <a:r>
                        <a:rPr lang="en-US" altLang="ja-JP" sz="1000" b="1" i="0" u="none" strike="noStrike" dirty="0">
                          <a:solidFill>
                            <a:srgbClr val="FFFFFF"/>
                          </a:solidFill>
                          <a:effectLst/>
                          <a:latin typeface="BIZ UDゴシック" panose="020B0400000000000000" pitchFamily="49" charset="-128"/>
                          <a:ea typeface="BIZ UDゴシック" panose="020B0400000000000000" pitchFamily="49" charset="-128"/>
                        </a:rPr>
                        <a:t>2008</a:t>
                      </a:r>
                      <a:r>
                        <a:rPr lang="ja-JP" altLang="en-US" sz="1000" b="1" i="0" u="none" strike="noStrike" dirty="0">
                          <a:solidFill>
                            <a:srgbClr val="FFFFFF"/>
                          </a:solidFill>
                          <a:effectLst/>
                          <a:latin typeface="BIZ UDゴシック" panose="020B0400000000000000" pitchFamily="49" charset="-128"/>
                          <a:ea typeface="BIZ UDゴシック" panose="020B0400000000000000" pitchFamily="49" charset="-128"/>
                        </a:rPr>
                        <a:t>～</a:t>
                      </a:r>
                      <a:r>
                        <a:rPr lang="en-US" altLang="ja-JP" sz="1000" b="1" i="0" u="none" strike="noStrike" dirty="0">
                          <a:solidFill>
                            <a:srgbClr val="FFFFFF"/>
                          </a:solidFill>
                          <a:effectLst/>
                          <a:latin typeface="BIZ UDゴシック" panose="020B0400000000000000" pitchFamily="49" charset="-128"/>
                          <a:ea typeface="BIZ UDゴシック" panose="020B0400000000000000" pitchFamily="49" charset="-128"/>
                        </a:rPr>
                        <a:t>2011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95959"/>
                    </a:solidFill>
                  </a:tcPr>
                </a:tc>
                <a:tc>
                  <a:txBody>
                    <a:bodyPr/>
                    <a:lstStyle/>
                    <a:p>
                      <a:pPr algn="ctr" fontAlgn="ctr"/>
                      <a:r>
                        <a:rPr lang="en-US" altLang="ja-JP" sz="1000" b="1" i="0" u="none" strike="noStrike">
                          <a:solidFill>
                            <a:srgbClr val="FFFFFF"/>
                          </a:solidFill>
                          <a:effectLst/>
                          <a:latin typeface="BIZ UDゴシック" panose="020B0400000000000000" pitchFamily="49" charset="-128"/>
                          <a:ea typeface="BIZ UDゴシック" panose="020B0400000000000000" pitchFamily="49" charset="-128"/>
                        </a:rPr>
                        <a:t>2012</a:t>
                      </a:r>
                      <a:r>
                        <a:rPr lang="ja-JP" altLang="en-US" sz="1000" b="1" i="0" u="none" strike="noStrike">
                          <a:solidFill>
                            <a:srgbClr val="FFFFFF"/>
                          </a:solidFill>
                          <a:effectLst/>
                          <a:latin typeface="BIZ UDゴシック" panose="020B0400000000000000" pitchFamily="49" charset="-128"/>
                          <a:ea typeface="BIZ UDゴシック" panose="020B0400000000000000" pitchFamily="49" charset="-128"/>
                        </a:rPr>
                        <a:t>～</a:t>
                      </a:r>
                      <a:r>
                        <a:rPr lang="en-US" altLang="ja-JP" sz="1000" b="1" i="0" u="none" strike="noStrike">
                          <a:solidFill>
                            <a:srgbClr val="FFFFFF"/>
                          </a:solidFill>
                          <a:effectLst/>
                          <a:latin typeface="BIZ UDゴシック" panose="020B0400000000000000" pitchFamily="49" charset="-128"/>
                          <a:ea typeface="BIZ UDゴシック" panose="020B0400000000000000" pitchFamily="49" charset="-128"/>
                        </a:rPr>
                        <a:t>2014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95959"/>
                    </a:solidFill>
                  </a:tcPr>
                </a:tc>
                <a:tc>
                  <a:txBody>
                    <a:bodyPr/>
                    <a:lstStyle/>
                    <a:p>
                      <a:pPr algn="ctr" fontAlgn="ctr"/>
                      <a:r>
                        <a:rPr lang="en-US" altLang="ja-JP" sz="1000" b="1" i="0" u="none" strike="noStrike">
                          <a:solidFill>
                            <a:srgbClr val="FFFFFF"/>
                          </a:solidFill>
                          <a:effectLst/>
                          <a:latin typeface="BIZ UDゴシック" panose="020B0400000000000000" pitchFamily="49" charset="-128"/>
                          <a:ea typeface="BIZ UDゴシック" panose="020B0400000000000000" pitchFamily="49" charset="-128"/>
                        </a:rPr>
                        <a:t>2015</a:t>
                      </a:r>
                      <a:r>
                        <a:rPr lang="ja-JP" altLang="en-US" sz="1000" b="1" i="0" u="none" strike="noStrike">
                          <a:solidFill>
                            <a:srgbClr val="FFFFFF"/>
                          </a:solidFill>
                          <a:effectLst/>
                          <a:latin typeface="BIZ UDゴシック" panose="020B0400000000000000" pitchFamily="49" charset="-128"/>
                          <a:ea typeface="BIZ UDゴシック" panose="020B0400000000000000" pitchFamily="49" charset="-128"/>
                        </a:rPr>
                        <a:t>～</a:t>
                      </a:r>
                      <a:r>
                        <a:rPr lang="en-US" altLang="ja-JP" sz="1000" b="1" i="0" u="none" strike="noStrike">
                          <a:solidFill>
                            <a:srgbClr val="FFFFFF"/>
                          </a:solidFill>
                          <a:effectLst/>
                          <a:latin typeface="BIZ UDゴシック" panose="020B0400000000000000" pitchFamily="49" charset="-128"/>
                          <a:ea typeface="BIZ UDゴシック" panose="020B0400000000000000" pitchFamily="49" charset="-128"/>
                        </a:rPr>
                        <a:t>2018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95959"/>
                    </a:solidFill>
                  </a:tcPr>
                </a:tc>
                <a:tc>
                  <a:txBody>
                    <a:bodyPr/>
                    <a:lstStyle/>
                    <a:p>
                      <a:pPr algn="ctr" fontAlgn="ctr"/>
                      <a:r>
                        <a:rPr lang="en-US" altLang="ja-JP" sz="1000" b="1" i="0" u="none" strike="noStrike">
                          <a:solidFill>
                            <a:srgbClr val="FFFFFF"/>
                          </a:solidFill>
                          <a:effectLst/>
                          <a:latin typeface="BIZ UDゴシック" panose="020B0400000000000000" pitchFamily="49" charset="-128"/>
                          <a:ea typeface="BIZ UDゴシック" panose="020B0400000000000000" pitchFamily="49" charset="-128"/>
                        </a:rPr>
                        <a:t>2019</a:t>
                      </a:r>
                      <a:r>
                        <a:rPr lang="ja-JP" altLang="en-US" sz="1000" b="1" i="0" u="none" strike="noStrike">
                          <a:solidFill>
                            <a:srgbClr val="FFFFFF"/>
                          </a:solidFill>
                          <a:effectLst/>
                          <a:latin typeface="BIZ UDゴシック" panose="020B0400000000000000" pitchFamily="49" charset="-128"/>
                          <a:ea typeface="BIZ UDゴシック" panose="020B0400000000000000" pitchFamily="49" charset="-128"/>
                        </a:rPr>
                        <a:t>～</a:t>
                      </a:r>
                      <a:r>
                        <a:rPr lang="en-US" altLang="ja-JP" sz="1000" b="1" i="0" u="none" strike="noStrike">
                          <a:solidFill>
                            <a:srgbClr val="FFFFFF"/>
                          </a:solidFill>
                          <a:effectLst/>
                          <a:latin typeface="BIZ UDゴシック" panose="020B0400000000000000" pitchFamily="49" charset="-128"/>
                          <a:ea typeface="BIZ UDゴシック" panose="020B0400000000000000" pitchFamily="49" charset="-128"/>
                        </a:rPr>
                        <a:t>2022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95959"/>
                    </a:solidFill>
                  </a:tcPr>
                </a:tc>
                <a:extLst>
                  <a:ext uri="{0D108BD9-81ED-4DB2-BD59-A6C34878D82A}">
                    <a16:rowId xmlns:a16="http://schemas.microsoft.com/office/drawing/2014/main" val="369951257"/>
                  </a:ext>
                </a:extLst>
              </a:tr>
              <a:tr h="654028">
                <a:tc rowSpan="2">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市町村連携</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a:solidFill>
                            <a:schemeClr val="tx1"/>
                          </a:solidFill>
                          <a:effectLst/>
                          <a:latin typeface="BIZ UDゴシック" panose="020B0400000000000000" pitchFamily="49" charset="-128"/>
                          <a:ea typeface="BIZ UDゴシック" panose="020B0400000000000000" pitchFamily="49" charset="-128"/>
                        </a:rPr>
                        <a:t>府内市町村間の広域連携等への支援</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2008</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／「大阪発“地方分権改革”ビジョン」</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2010</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12</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／「特例市並みの権限移譲」の推進</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2012</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／豊中市が中核市移行</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2014</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／枚方市が中核市移行</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a:solidFill>
                            <a:schemeClr val="tx1"/>
                          </a:solidFill>
                          <a:effectLst/>
                          <a:latin typeface="BIZ UDゴシック" panose="020B0400000000000000" pitchFamily="49" charset="-128"/>
                          <a:ea typeface="BIZ UDゴシック" panose="020B0400000000000000" pitchFamily="49" charset="-128"/>
                        </a:rPr>
                        <a:t>2016</a:t>
                      </a:r>
                      <a:r>
                        <a:rPr lang="ja-JP" altLang="en-US" sz="1000" b="0" i="0" u="none" strike="noStrike">
                          <a:solidFill>
                            <a:schemeClr val="tx1"/>
                          </a:solidFill>
                          <a:effectLst/>
                          <a:latin typeface="BIZ UDゴシック" panose="020B0400000000000000" pitchFamily="49" charset="-128"/>
                          <a:ea typeface="BIZ UDゴシック" panose="020B0400000000000000" pitchFamily="49" charset="-128"/>
                        </a:rPr>
                        <a:t>／「大阪発”地方分権改革”ビジョン改訂版」</a:t>
                      </a:r>
                      <a:br>
                        <a:rPr lang="ja-JP" altLang="en-US" sz="1000" b="0" i="0" u="none" strike="noStrike">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a:solidFill>
                            <a:schemeClr val="tx1"/>
                          </a:solidFill>
                          <a:effectLst/>
                          <a:latin typeface="BIZ UDゴシック" panose="020B0400000000000000" pitchFamily="49" charset="-128"/>
                          <a:ea typeface="BIZ UDゴシック" panose="020B0400000000000000" pitchFamily="49" charset="-128"/>
                        </a:rPr>
                        <a:t>2018</a:t>
                      </a:r>
                      <a:r>
                        <a:rPr lang="ja-JP" altLang="en-US" sz="1000" b="0" i="0" u="none" strike="noStrike">
                          <a:solidFill>
                            <a:schemeClr val="tx1"/>
                          </a:solidFill>
                          <a:effectLst/>
                          <a:latin typeface="BIZ UDゴシック" panose="020B0400000000000000" pitchFamily="49" charset="-128"/>
                          <a:ea typeface="BIZ UDゴシック" panose="020B0400000000000000" pitchFamily="49" charset="-128"/>
                        </a:rPr>
                        <a:t>／八尾市が中核市移行</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303558025"/>
                  </a:ext>
                </a:extLst>
              </a:tr>
              <a:tr h="490521">
                <a:tc vMerge="1">
                  <a:txBody>
                    <a:bodyPr/>
                    <a:lstStyle/>
                    <a:p>
                      <a:endParaRPr kumimoji="1" lang="ja-JP" altLang="en-US"/>
                    </a:p>
                  </a:txBody>
                  <a:tcPr/>
                </a:tc>
                <a:tc>
                  <a:txBody>
                    <a:bodyPr/>
                    <a:lstStyle/>
                    <a:p>
                      <a:pPr algn="l" fontAlgn="t"/>
                      <a:r>
                        <a:rPr lang="ja-JP" altLang="en-US" sz="1000" b="0" i="0" u="none" strike="noStrike">
                          <a:solidFill>
                            <a:schemeClr val="tx1"/>
                          </a:solidFill>
                          <a:effectLst/>
                          <a:latin typeface="BIZ UDゴシック" panose="020B0400000000000000" pitchFamily="49" charset="-128"/>
                          <a:ea typeface="BIZ UDゴシック" panose="020B0400000000000000" pitchFamily="49" charset="-128"/>
                        </a:rPr>
                        <a:t>府と府内市町村とのパートナーシップ強化</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2014</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／地域維持管理連携プラットフォーム設置</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zh-TW" altLang="en-US" sz="1000" b="0" i="0" u="none" strike="noStrike">
                          <a:solidFill>
                            <a:schemeClr val="tx1"/>
                          </a:solidFill>
                          <a:effectLst/>
                          <a:latin typeface="BIZ UDゴシック" panose="020B0400000000000000" pitchFamily="49" charset="-128"/>
                          <a:ea typeface="BIZ UDゴシック" panose="020B0400000000000000" pitchFamily="49" charset="-128"/>
                        </a:rPr>
                        <a:t>●</a:t>
                      </a:r>
                      <a:r>
                        <a:rPr lang="en-US" altLang="zh-TW" sz="1000" b="0" i="0" u="none" strike="noStrike">
                          <a:solidFill>
                            <a:schemeClr val="tx1"/>
                          </a:solidFill>
                          <a:effectLst/>
                          <a:latin typeface="BIZ UDゴシック" panose="020B0400000000000000" pitchFamily="49" charset="-128"/>
                          <a:ea typeface="BIZ UDゴシック" panose="020B0400000000000000" pitchFamily="49" charset="-128"/>
                        </a:rPr>
                        <a:t>2015</a:t>
                      </a:r>
                      <a:r>
                        <a:rPr lang="zh-TW" altLang="en-US" sz="1000" b="0" i="0" u="none" strike="noStrike">
                          <a:solidFill>
                            <a:schemeClr val="tx1"/>
                          </a:solidFill>
                          <a:effectLst/>
                          <a:latin typeface="BIZ UDゴシック" panose="020B0400000000000000" pitchFamily="49" charset="-128"/>
                          <a:ea typeface="BIZ UDゴシック" panose="020B0400000000000000" pitchFamily="49" charset="-128"/>
                        </a:rPr>
                        <a:t>／大阪府域地方税徴収機構設置</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629691943"/>
                  </a:ext>
                </a:extLst>
              </a:tr>
              <a:tr h="654028">
                <a:tc gridSpan="2">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区長への権限移譲</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kumimoji="1" lang="ja-JP" altLang="en-US"/>
                    </a:p>
                  </a:txBody>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2012</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／公募区長の導入</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2012</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／区</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CM</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制度を導入</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2012</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／区長の予算編成権の強化</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endPar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endPar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280586029"/>
                  </a:ext>
                </a:extLst>
              </a:tr>
              <a:tr h="1471563">
                <a:tc rowSpan="2">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広域連携の強化</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消防力強化</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zh-TW"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zh-TW" sz="1000" b="0" i="0" u="none" strike="noStrike" dirty="0">
                          <a:solidFill>
                            <a:schemeClr val="tx1"/>
                          </a:solidFill>
                          <a:effectLst/>
                          <a:latin typeface="BIZ UDゴシック" panose="020B0400000000000000" pitchFamily="49" charset="-128"/>
                          <a:ea typeface="BIZ UDゴシック" panose="020B0400000000000000" pitchFamily="49" charset="-128"/>
                        </a:rPr>
                        <a:t>2011</a:t>
                      </a:r>
                      <a:r>
                        <a:rPr lang="zh-TW"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／大阪府消防広域化推進計画（改訂）</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2016</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／消防力強化のため勉強会</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marL="0" marR="0" lvl="0" indent="0" algn="l" defTabSz="914400" rtl="0" eaLnBrk="1" fontAlgn="t" latinLnBrk="0" hangingPunct="1">
                        <a:lnSpc>
                          <a:spcPct val="100000"/>
                        </a:lnSpc>
                        <a:spcBef>
                          <a:spcPts val="0"/>
                        </a:spcBef>
                        <a:spcAft>
                          <a:spcPts val="0"/>
                        </a:spcAft>
                        <a:buClrTx/>
                        <a:buSzTx/>
                        <a:buFontTx/>
                        <a:buNone/>
                        <a:tabLst/>
                        <a:defRPr/>
                      </a:pP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2018</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／大阪府消防広域化推進審議会</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marL="0" marR="0" lvl="0" indent="0" algn="l" defTabSz="914400" rtl="0" eaLnBrk="1" fontAlgn="t" latinLnBrk="0" hangingPunct="1">
                        <a:lnSpc>
                          <a:spcPct val="100000"/>
                        </a:lnSpc>
                        <a:spcBef>
                          <a:spcPts val="0"/>
                        </a:spcBef>
                        <a:spcAft>
                          <a:spcPts val="0"/>
                        </a:spcAft>
                        <a:buClrTx/>
                        <a:buSzTx/>
                        <a:buFontTx/>
                        <a:buNone/>
                        <a:tabLst/>
                        <a:defRPr/>
                      </a:pPr>
                      <a:r>
                        <a:rPr lang="zh-TW"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zh-TW" sz="1000" b="0" i="0" u="none" strike="noStrike" dirty="0">
                          <a:solidFill>
                            <a:schemeClr val="tx1"/>
                          </a:solidFill>
                          <a:effectLst/>
                          <a:latin typeface="BIZ UDゴシック" panose="020B0400000000000000" pitchFamily="49" charset="-128"/>
                          <a:ea typeface="BIZ UDゴシック" panose="020B0400000000000000" pitchFamily="49" charset="-128"/>
                        </a:rPr>
                        <a:t>201</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8</a:t>
                      </a:r>
                      <a:r>
                        <a:rPr lang="zh-TW"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／大阪府消防広域化推進計画</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再策定</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zh-TW"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zh-TW" sz="1000" b="0" i="0" u="none" strike="noStrike" dirty="0">
                          <a:solidFill>
                            <a:schemeClr val="tx1"/>
                          </a:solidFill>
                          <a:effectLst/>
                          <a:latin typeface="BIZ UDゴシック" panose="020B0400000000000000" pitchFamily="49" charset="-128"/>
                          <a:ea typeface="BIZ UDゴシック" panose="020B0400000000000000" pitchFamily="49" charset="-128"/>
                        </a:rPr>
                        <a:t>20</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a:t>
                      </a:r>
                      <a:r>
                        <a:rPr lang="zh-TW"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／大阪府消防広域化推進計画</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別表更新</a:t>
                      </a:r>
                      <a:endParaRPr lang="zh-TW" altLang="en-US"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marL="0" marR="0" lvl="0" indent="0" algn="l" defTabSz="914400" rtl="0" eaLnBrk="1" fontAlgn="t" latinLnBrk="0" hangingPunct="1">
                        <a:lnSpc>
                          <a:spcPct val="100000"/>
                        </a:lnSpc>
                        <a:spcBef>
                          <a:spcPts val="0"/>
                        </a:spcBef>
                        <a:spcAft>
                          <a:spcPts val="0"/>
                        </a:spcAft>
                        <a:buClrTx/>
                        <a:buSzTx/>
                        <a:buFontTx/>
                        <a:buNone/>
                        <a:tabLst/>
                        <a:defRPr/>
                      </a:pPr>
                      <a:r>
                        <a:rPr lang="zh-TW"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zh-TW" sz="1000" b="0" i="0" u="none" strike="noStrike" dirty="0">
                          <a:solidFill>
                            <a:schemeClr val="tx1"/>
                          </a:solidFill>
                          <a:effectLst/>
                          <a:latin typeface="BIZ UDゴシック" panose="020B0400000000000000" pitchFamily="49" charset="-128"/>
                          <a:ea typeface="BIZ UDゴシック" panose="020B0400000000000000" pitchFamily="49" charset="-128"/>
                        </a:rPr>
                        <a:t>20</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22</a:t>
                      </a:r>
                      <a:r>
                        <a:rPr lang="zh-TW"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／大阪府消防広域化推進計画</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別表更新</a:t>
                      </a:r>
                      <a:endParaRPr lang="zh-TW" altLang="en-US"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endPar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651626150"/>
                  </a:ext>
                </a:extLst>
              </a:tr>
              <a:tr h="2452605">
                <a:tc vMerge="1">
                  <a:txBody>
                    <a:bodyPr/>
                    <a:lstStyle/>
                    <a:p>
                      <a:endParaRPr kumimoji="1" lang="ja-JP" altLang="en-US"/>
                    </a:p>
                  </a:txBody>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水道の最適化</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〇</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2009</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／「コンセッション型の指定管理者制度」で府市が合意（</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42</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市町村の首長会で合意できず）</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smtClean="0">
                          <a:solidFill>
                            <a:schemeClr val="tx1"/>
                          </a:solidFill>
                          <a:effectLst/>
                          <a:latin typeface="BIZ UDゴシック" panose="020B0400000000000000" pitchFamily="49" charset="-128"/>
                          <a:ea typeface="BIZ UDゴシック" panose="020B0400000000000000" pitchFamily="49" charset="-128"/>
                        </a:rPr>
                        <a:t>2011</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／大阪広域水道企業団設立</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smtClean="0">
                          <a:solidFill>
                            <a:schemeClr val="tx1"/>
                          </a:solidFill>
                          <a:effectLst/>
                          <a:latin typeface="BIZ UDゴシック" panose="020B0400000000000000" pitchFamily="49" charset="-128"/>
                          <a:ea typeface="BIZ UDゴシック" panose="020B0400000000000000" pitchFamily="49" charset="-128"/>
                        </a:rPr>
                        <a:t>2013</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／大阪市</a:t>
                      </a:r>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から</a:t>
                      </a:r>
                      <a:r>
                        <a:rPr lang="en-US" altLang="ja-JP" sz="1000" b="0" i="0" u="none" strike="noStrike" dirty="0" smtClean="0">
                          <a:solidFill>
                            <a:schemeClr val="tx1"/>
                          </a:solidFill>
                          <a:effectLst/>
                          <a:latin typeface="BIZ UDゴシック" panose="020B0400000000000000" pitchFamily="49" charset="-128"/>
                          <a:ea typeface="BIZ UDゴシック" panose="020B0400000000000000" pitchFamily="49" charset="-128"/>
                        </a:rPr>
                        <a:t>2011</a:t>
                      </a:r>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年に大阪</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広域水道企業団へ統合協議の</a:t>
                      </a:r>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申し入れを行い、</a:t>
                      </a:r>
                      <a:r>
                        <a:rPr lang="en-US" altLang="ja-JP" sz="1000" b="0" i="0" u="none" strike="noStrike" dirty="0" smtClean="0">
                          <a:solidFill>
                            <a:schemeClr val="tx1"/>
                          </a:solidFill>
                          <a:effectLst/>
                          <a:latin typeface="BIZ UDゴシック" panose="020B0400000000000000" pitchFamily="49" charset="-128"/>
                          <a:ea typeface="BIZ UDゴシック" panose="020B0400000000000000" pitchFamily="49" charset="-128"/>
                        </a:rPr>
                        <a:t>2013</a:t>
                      </a:r>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年５月の大阪市会で否決</a:t>
                      </a:r>
                      <a:endPar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2017</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／四條畷市・太子町・千早赤阪村の水道事業者が統合</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2018</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／府域一水道に向けた水道のあり方協議会</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2019</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／府域一水道に向けた水道のあり方に関する検討報告書とりまとめ</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2019</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／泉南市･阪南市･豊能町・忠岡町･田尻町･岬町・能勢町</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(2024</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年統合</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の水道事業者が統合</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smtClean="0">
                          <a:solidFill>
                            <a:schemeClr val="tx1"/>
                          </a:solidFill>
                          <a:effectLst/>
                          <a:latin typeface="BIZ UDゴシック" panose="020B0400000000000000" pitchFamily="49" charset="-128"/>
                          <a:ea typeface="BIZ UDゴシック" panose="020B0400000000000000" pitchFamily="49" charset="-128"/>
                        </a:rPr>
                        <a:t>2019</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／大阪市・守口市「庭窪浄水場共同化に関する基本協定」</a:t>
                      </a:r>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締結し、</a:t>
                      </a:r>
                      <a:r>
                        <a:rPr lang="en-US" altLang="ja-JP" sz="1000" b="0" i="0" u="none" strike="noStrike" dirty="0" smtClean="0">
                          <a:solidFill>
                            <a:schemeClr val="tx1"/>
                          </a:solidFill>
                          <a:effectLst/>
                          <a:latin typeface="BIZ UDゴシック" panose="020B0400000000000000" pitchFamily="49" charset="-128"/>
                          <a:ea typeface="BIZ UDゴシック" panose="020B0400000000000000" pitchFamily="49" charset="-128"/>
                        </a:rPr>
                        <a:t>2024</a:t>
                      </a:r>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年４月共同運用開始に向けた取組を継続的に実施</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2021</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／藤井寺市・大阪狭山市・熊取町・河南町の水道事業者が</a:t>
                      </a:r>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統合</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215373278"/>
                  </a:ext>
                </a:extLst>
              </a:tr>
            </a:tbl>
          </a:graphicData>
        </a:graphic>
      </p:graphicFrame>
      <p:sp>
        <p:nvSpPr>
          <p:cNvPr id="14" name="テキスト ボックス 13"/>
          <p:cNvSpPr txBox="1"/>
          <p:nvPr/>
        </p:nvSpPr>
        <p:spPr>
          <a:xfrm>
            <a:off x="6476085" y="309585"/>
            <a:ext cx="2608406"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凡例：〇着手　◎進行中　●実施済み</a:t>
            </a:r>
            <a:endParaRPr kumimoji="1" lang="en-US" altLang="ja-JP"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3" name="角丸四角形 12">
            <a:extLst>
              <a:ext uri="{FF2B5EF4-FFF2-40B4-BE49-F238E27FC236}">
                <a16:creationId xmlns:a16="http://schemas.microsoft.com/office/drawing/2014/main" id="{310B066C-FC1F-CC84-9E59-53C7E62EEF24}"/>
              </a:ext>
            </a:extLst>
          </p:cNvPr>
          <p:cNvSpPr/>
          <p:nvPr/>
        </p:nvSpPr>
        <p:spPr>
          <a:xfrm>
            <a:off x="144000" y="72000"/>
            <a:ext cx="5328000" cy="432000"/>
          </a:xfrm>
          <a:prstGeom prst="roundRect">
            <a:avLst/>
          </a:prstGeom>
          <a:solidFill>
            <a:srgbClr val="33CC33">
              <a:lumMod val="60000"/>
              <a:lumOff val="40000"/>
            </a:srgbClr>
          </a:solidFill>
          <a:ln w="19050" cap="flat" cmpd="sng" algn="ctr">
            <a:solidFill>
              <a:sysClr val="window" lastClr="FFFFFF"/>
            </a:solidFill>
            <a:prstDash val="solid"/>
            <a:miter lim="800000"/>
          </a:ln>
          <a:effectLst>
            <a:innerShdw blurRad="63500" dist="50800" dir="2700000">
              <a:prstClr val="black">
                <a:alpha val="50000"/>
              </a:prstClr>
            </a:innerShdw>
          </a:effectLst>
        </p:spPr>
        <p:txBody>
          <a:bodyPr lIns="108000" tIns="36000" rIns="36000" bIns="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18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【HOW</a:t>
            </a:r>
            <a:r>
              <a:rPr kumimoji="0" lang="ja-JP" altLang="en-US" sz="18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４</a:t>
            </a:r>
            <a:r>
              <a:rPr kumimoji="0" lang="en-US" altLang="ja-JP" sz="18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0" lang="ja-JP" altLang="en-US" sz="18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市区町村との連携強化① </a:t>
            </a:r>
            <a:r>
              <a:rPr kumimoji="0" lang="en-US" altLang="ja-JP" sz="18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0" lang="ja-JP" altLang="en-US" sz="18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年表一覧</a:t>
            </a:r>
            <a:r>
              <a:rPr kumimoji="0" lang="en-US" altLang="ja-JP" sz="18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endParaRPr kumimoji="0" lang="ja-JP" altLang="en-US" sz="18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7" name="スライド番号プレースホルダー 3"/>
          <p:cNvSpPr txBox="1">
            <a:spLocks/>
          </p:cNvSpPr>
          <p:nvPr/>
        </p:nvSpPr>
        <p:spPr>
          <a:xfrm>
            <a:off x="8640000" y="6552000"/>
            <a:ext cx="432000" cy="288000"/>
          </a:xfrm>
          <a:prstGeom prst="rect">
            <a:avLst/>
          </a:prstGeom>
        </p:spPr>
        <p:txBody>
          <a:bodyPr vert="horz" lIns="36000" tIns="36000" rIns="36000" bIns="36000" rtlCol="0" anchor="ctr"/>
          <a:lstStyle>
            <a:defPPr>
              <a:defRPr lang="ja-JP"/>
            </a:defPPr>
            <a:lvl1pPr marL="0" algn="r" defTabSz="914400" rtl="0" eaLnBrk="1" latinLnBrk="0" hangingPunct="1">
              <a:defRPr kumimoji="1" sz="14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138CA411-231B-42B9-AF63-97A64194AA60}" type="slidenum">
              <a:rPr lang="ja-JP" altLang="en-US" smtClean="0"/>
              <a:pPr/>
              <a:t>132</a:t>
            </a:fld>
            <a:endParaRPr lang="ja-JP" altLang="en-US" dirty="0"/>
          </a:p>
        </p:txBody>
      </p:sp>
    </p:spTree>
    <p:extLst>
      <p:ext uri="{BB962C8B-B14F-4D97-AF65-F5344CB8AC3E}">
        <p14:creationId xmlns:p14="http://schemas.microsoft.com/office/powerpoint/2010/main" val="3893266313"/>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線コネクタ 4"/>
          <p:cNvCxnSpPr/>
          <p:nvPr/>
        </p:nvCxnSpPr>
        <p:spPr>
          <a:xfrm>
            <a:off x="147332" y="607536"/>
            <a:ext cx="892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2" name="表 1"/>
          <p:cNvGraphicFramePr>
            <a:graphicFrameLocks noGrp="1"/>
          </p:cNvGraphicFramePr>
          <p:nvPr>
            <p:extLst>
              <p:ext uri="{D42A27DB-BD31-4B8C-83A1-F6EECF244321}">
                <p14:modId xmlns:p14="http://schemas.microsoft.com/office/powerpoint/2010/main" val="2911403889"/>
              </p:ext>
            </p:extLst>
          </p:nvPr>
        </p:nvGraphicFramePr>
        <p:xfrm>
          <a:off x="145768" y="664504"/>
          <a:ext cx="8929570" cy="3818595"/>
        </p:xfrm>
        <a:graphic>
          <a:graphicData uri="http://schemas.openxmlformats.org/drawingml/2006/table">
            <a:tbl>
              <a:tblPr/>
              <a:tblGrid>
                <a:gridCol w="938449">
                  <a:extLst>
                    <a:ext uri="{9D8B030D-6E8A-4147-A177-3AD203B41FA5}">
                      <a16:colId xmlns:a16="http://schemas.microsoft.com/office/drawing/2014/main" val="96553685"/>
                    </a:ext>
                  </a:extLst>
                </a:gridCol>
                <a:gridCol w="901337">
                  <a:extLst>
                    <a:ext uri="{9D8B030D-6E8A-4147-A177-3AD203B41FA5}">
                      <a16:colId xmlns:a16="http://schemas.microsoft.com/office/drawing/2014/main" val="3407428583"/>
                    </a:ext>
                  </a:extLst>
                </a:gridCol>
                <a:gridCol w="1772446">
                  <a:extLst>
                    <a:ext uri="{9D8B030D-6E8A-4147-A177-3AD203B41FA5}">
                      <a16:colId xmlns:a16="http://schemas.microsoft.com/office/drawing/2014/main" val="3868030201"/>
                    </a:ext>
                  </a:extLst>
                </a:gridCol>
                <a:gridCol w="1772446">
                  <a:extLst>
                    <a:ext uri="{9D8B030D-6E8A-4147-A177-3AD203B41FA5}">
                      <a16:colId xmlns:a16="http://schemas.microsoft.com/office/drawing/2014/main" val="3534675304"/>
                    </a:ext>
                  </a:extLst>
                </a:gridCol>
                <a:gridCol w="1772446">
                  <a:extLst>
                    <a:ext uri="{9D8B030D-6E8A-4147-A177-3AD203B41FA5}">
                      <a16:colId xmlns:a16="http://schemas.microsoft.com/office/drawing/2014/main" val="3448490847"/>
                    </a:ext>
                  </a:extLst>
                </a:gridCol>
                <a:gridCol w="1772446">
                  <a:extLst>
                    <a:ext uri="{9D8B030D-6E8A-4147-A177-3AD203B41FA5}">
                      <a16:colId xmlns:a16="http://schemas.microsoft.com/office/drawing/2014/main" val="2678665762"/>
                    </a:ext>
                  </a:extLst>
                </a:gridCol>
              </a:tblGrid>
              <a:tr h="254573">
                <a:tc gridSpan="2">
                  <a:txBody>
                    <a:bodyPr/>
                    <a:lstStyle/>
                    <a:p>
                      <a:pPr algn="ctr" fontAlgn="ctr"/>
                      <a:r>
                        <a:rPr lang="ja-JP" altLang="en-US" sz="1000" b="1" i="0" u="none" strike="noStrike" dirty="0">
                          <a:solidFill>
                            <a:srgbClr val="FFFFFF"/>
                          </a:solidFill>
                          <a:effectLst/>
                          <a:latin typeface="BIZ UDゴシック" panose="020B0400000000000000" pitchFamily="49" charset="-128"/>
                          <a:ea typeface="BIZ UDゴシック" panose="020B0400000000000000" pitchFamily="49" charset="-128"/>
                        </a:rPr>
                        <a:t>年度</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95959"/>
                    </a:solidFill>
                  </a:tcPr>
                </a:tc>
                <a:tc hMerge="1">
                  <a:txBody>
                    <a:bodyPr/>
                    <a:lstStyle/>
                    <a:p>
                      <a:endParaRPr kumimoji="1" lang="ja-JP" altLang="en-US"/>
                    </a:p>
                  </a:txBody>
                  <a:tcPr/>
                </a:tc>
                <a:tc>
                  <a:txBody>
                    <a:bodyPr/>
                    <a:lstStyle/>
                    <a:p>
                      <a:pPr algn="ctr" fontAlgn="ctr"/>
                      <a:r>
                        <a:rPr lang="en-US" altLang="ja-JP" sz="1000" b="1" i="0" u="none" strike="noStrike" dirty="0">
                          <a:solidFill>
                            <a:srgbClr val="FFFFFF"/>
                          </a:solidFill>
                          <a:effectLst/>
                          <a:latin typeface="BIZ UDゴシック" panose="020B0400000000000000" pitchFamily="49" charset="-128"/>
                          <a:ea typeface="BIZ UDゴシック" panose="020B0400000000000000" pitchFamily="49" charset="-128"/>
                        </a:rPr>
                        <a:t>2008</a:t>
                      </a:r>
                      <a:r>
                        <a:rPr lang="ja-JP" altLang="en-US" sz="1000" b="1" i="0" u="none" strike="noStrike" dirty="0">
                          <a:solidFill>
                            <a:srgbClr val="FFFFFF"/>
                          </a:solidFill>
                          <a:effectLst/>
                          <a:latin typeface="BIZ UDゴシック" panose="020B0400000000000000" pitchFamily="49" charset="-128"/>
                          <a:ea typeface="BIZ UDゴシック" panose="020B0400000000000000" pitchFamily="49" charset="-128"/>
                        </a:rPr>
                        <a:t>～</a:t>
                      </a:r>
                      <a:r>
                        <a:rPr lang="en-US" altLang="ja-JP" sz="1000" b="1" i="0" u="none" strike="noStrike" dirty="0">
                          <a:solidFill>
                            <a:srgbClr val="FFFFFF"/>
                          </a:solidFill>
                          <a:effectLst/>
                          <a:latin typeface="BIZ UDゴシック" panose="020B0400000000000000" pitchFamily="49" charset="-128"/>
                          <a:ea typeface="BIZ UDゴシック" panose="020B0400000000000000" pitchFamily="49" charset="-128"/>
                        </a:rPr>
                        <a:t>2011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95959"/>
                    </a:solidFill>
                  </a:tcPr>
                </a:tc>
                <a:tc>
                  <a:txBody>
                    <a:bodyPr/>
                    <a:lstStyle/>
                    <a:p>
                      <a:pPr algn="ctr" fontAlgn="ctr"/>
                      <a:r>
                        <a:rPr lang="en-US" altLang="ja-JP" sz="1000" b="1" i="0" u="none" strike="noStrike" dirty="0">
                          <a:solidFill>
                            <a:srgbClr val="FFFFFF"/>
                          </a:solidFill>
                          <a:effectLst/>
                          <a:latin typeface="BIZ UDゴシック" panose="020B0400000000000000" pitchFamily="49" charset="-128"/>
                          <a:ea typeface="BIZ UDゴシック" panose="020B0400000000000000" pitchFamily="49" charset="-128"/>
                        </a:rPr>
                        <a:t>2012</a:t>
                      </a:r>
                      <a:r>
                        <a:rPr lang="ja-JP" altLang="en-US" sz="1000" b="1" i="0" u="none" strike="noStrike" dirty="0">
                          <a:solidFill>
                            <a:srgbClr val="FFFFFF"/>
                          </a:solidFill>
                          <a:effectLst/>
                          <a:latin typeface="BIZ UDゴシック" panose="020B0400000000000000" pitchFamily="49" charset="-128"/>
                          <a:ea typeface="BIZ UDゴシック" panose="020B0400000000000000" pitchFamily="49" charset="-128"/>
                        </a:rPr>
                        <a:t>～</a:t>
                      </a:r>
                      <a:r>
                        <a:rPr lang="en-US" altLang="ja-JP" sz="1000" b="1" i="0" u="none" strike="noStrike" dirty="0">
                          <a:solidFill>
                            <a:srgbClr val="FFFFFF"/>
                          </a:solidFill>
                          <a:effectLst/>
                          <a:latin typeface="BIZ UDゴシック" panose="020B0400000000000000" pitchFamily="49" charset="-128"/>
                          <a:ea typeface="BIZ UDゴシック" panose="020B0400000000000000" pitchFamily="49" charset="-128"/>
                        </a:rPr>
                        <a:t>2014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95959"/>
                    </a:solidFill>
                  </a:tcPr>
                </a:tc>
                <a:tc>
                  <a:txBody>
                    <a:bodyPr/>
                    <a:lstStyle/>
                    <a:p>
                      <a:pPr algn="ctr" fontAlgn="ctr"/>
                      <a:r>
                        <a:rPr lang="en-US" altLang="ja-JP" sz="1000" b="1" i="0" u="none" strike="noStrike">
                          <a:solidFill>
                            <a:srgbClr val="FFFFFF"/>
                          </a:solidFill>
                          <a:effectLst/>
                          <a:latin typeface="BIZ UDゴシック" panose="020B0400000000000000" pitchFamily="49" charset="-128"/>
                          <a:ea typeface="BIZ UDゴシック" panose="020B0400000000000000" pitchFamily="49" charset="-128"/>
                        </a:rPr>
                        <a:t>2015</a:t>
                      </a:r>
                      <a:r>
                        <a:rPr lang="ja-JP" altLang="en-US" sz="1000" b="1" i="0" u="none" strike="noStrike">
                          <a:solidFill>
                            <a:srgbClr val="FFFFFF"/>
                          </a:solidFill>
                          <a:effectLst/>
                          <a:latin typeface="BIZ UDゴシック" panose="020B0400000000000000" pitchFamily="49" charset="-128"/>
                          <a:ea typeface="BIZ UDゴシック" panose="020B0400000000000000" pitchFamily="49" charset="-128"/>
                        </a:rPr>
                        <a:t>～</a:t>
                      </a:r>
                      <a:r>
                        <a:rPr lang="en-US" altLang="ja-JP" sz="1000" b="1" i="0" u="none" strike="noStrike">
                          <a:solidFill>
                            <a:srgbClr val="FFFFFF"/>
                          </a:solidFill>
                          <a:effectLst/>
                          <a:latin typeface="BIZ UDゴシック" panose="020B0400000000000000" pitchFamily="49" charset="-128"/>
                          <a:ea typeface="BIZ UDゴシック" panose="020B0400000000000000" pitchFamily="49" charset="-128"/>
                        </a:rPr>
                        <a:t>2018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95959"/>
                    </a:solidFill>
                  </a:tcPr>
                </a:tc>
                <a:tc>
                  <a:txBody>
                    <a:bodyPr/>
                    <a:lstStyle/>
                    <a:p>
                      <a:pPr algn="ctr" fontAlgn="ctr"/>
                      <a:r>
                        <a:rPr lang="en-US" altLang="ja-JP" sz="1000" b="1" i="0" u="none" strike="noStrike">
                          <a:solidFill>
                            <a:srgbClr val="FFFFFF"/>
                          </a:solidFill>
                          <a:effectLst/>
                          <a:latin typeface="BIZ UDゴシック" panose="020B0400000000000000" pitchFamily="49" charset="-128"/>
                          <a:ea typeface="BIZ UDゴシック" panose="020B0400000000000000" pitchFamily="49" charset="-128"/>
                        </a:rPr>
                        <a:t>2019</a:t>
                      </a:r>
                      <a:r>
                        <a:rPr lang="ja-JP" altLang="en-US" sz="1000" b="1" i="0" u="none" strike="noStrike">
                          <a:solidFill>
                            <a:srgbClr val="FFFFFF"/>
                          </a:solidFill>
                          <a:effectLst/>
                          <a:latin typeface="BIZ UDゴシック" panose="020B0400000000000000" pitchFamily="49" charset="-128"/>
                          <a:ea typeface="BIZ UDゴシック" panose="020B0400000000000000" pitchFamily="49" charset="-128"/>
                        </a:rPr>
                        <a:t>～</a:t>
                      </a:r>
                      <a:r>
                        <a:rPr lang="en-US" altLang="ja-JP" sz="1000" b="1" i="0" u="none" strike="noStrike">
                          <a:solidFill>
                            <a:srgbClr val="FFFFFF"/>
                          </a:solidFill>
                          <a:effectLst/>
                          <a:latin typeface="BIZ UDゴシック" panose="020B0400000000000000" pitchFamily="49" charset="-128"/>
                          <a:ea typeface="BIZ UDゴシック" panose="020B0400000000000000" pitchFamily="49" charset="-128"/>
                        </a:rPr>
                        <a:t>2022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95959"/>
                    </a:solidFill>
                  </a:tcPr>
                </a:tc>
                <a:extLst>
                  <a:ext uri="{0D108BD9-81ED-4DB2-BD59-A6C34878D82A}">
                    <a16:rowId xmlns:a16="http://schemas.microsoft.com/office/drawing/2014/main" val="369951257"/>
                  </a:ext>
                </a:extLst>
              </a:tr>
              <a:tr h="1782011">
                <a:tc rowSpan="2">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広域連携の強化</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下水道の持続性確保</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endPar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endPar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endPar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2021</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／「大阪府市下水道ビジョン」策定</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2021</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／「大阪府域における下水道事業の広域化・共同化計画」策定</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smtClean="0">
                          <a:solidFill>
                            <a:schemeClr val="tx1"/>
                          </a:solidFill>
                          <a:effectLst/>
                          <a:latin typeface="BIZ UDゴシック" panose="020B0400000000000000" pitchFamily="49" charset="-128"/>
                          <a:ea typeface="BIZ UDゴシック" panose="020B0400000000000000" pitchFamily="49" charset="-128"/>
                        </a:rPr>
                        <a:t>2021</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／「大阪府市下水道ビジョン推進会議」設置</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849565451"/>
                  </a:ext>
                </a:extLst>
              </a:tr>
              <a:tr h="1782011">
                <a:tc vMerge="1">
                  <a:txBody>
                    <a:bodyPr/>
                    <a:lstStyle/>
                    <a:p>
                      <a:pPr algn="l" fontAlgn="t"/>
                      <a:endParaRPr lang="ja-JP" altLang="en-US" sz="10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ごみ処理の広域化</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endPar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2013</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／大阪市、八尾市、松原市において、環境施設規約</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a:t>
                      </a: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案</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等を合意</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2014</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／「大阪市・八尾市・松原市環境施設組合」の設立</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2015</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／「大阪・八尾市・松原市環市境施設組合」が事業開始</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2018</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zh-TW"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住之江工場更新（</a:t>
                      </a:r>
                      <a:r>
                        <a:rPr lang="en-US" altLang="zh-TW" sz="1000" b="0" i="0" u="none" strike="noStrike" dirty="0">
                          <a:solidFill>
                            <a:schemeClr val="tx1"/>
                          </a:solidFill>
                          <a:effectLst/>
                          <a:latin typeface="BIZ UDゴシック" panose="020B0400000000000000" pitchFamily="49" charset="-128"/>
                          <a:ea typeface="BIZ UDゴシック" panose="020B0400000000000000" pitchFamily="49" charset="-128"/>
                        </a:rPr>
                        <a:t>DBO</a:t>
                      </a:r>
                      <a:r>
                        <a:rPr lang="zh-TW"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方式）</a:t>
                      </a:r>
                      <a:endPar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2019</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／新たな「大阪府ごみ処理広域化計画」を策定</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2019</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／一部事務組合に守口市が加入し「大阪広域環境施設組合」に名称変更</a:t>
                      </a: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2020</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／「大阪広域環境施設組合」が共同処理開始</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5576934"/>
                  </a:ext>
                </a:extLst>
              </a:tr>
            </a:tbl>
          </a:graphicData>
        </a:graphic>
      </p:graphicFrame>
      <p:sp>
        <p:nvSpPr>
          <p:cNvPr id="14" name="テキスト ボックス 13"/>
          <p:cNvSpPr txBox="1"/>
          <p:nvPr/>
        </p:nvSpPr>
        <p:spPr>
          <a:xfrm>
            <a:off x="6476085" y="309585"/>
            <a:ext cx="2608406"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凡例：〇着手　◎進行中　●実施済み</a:t>
            </a:r>
            <a:endParaRPr kumimoji="1" lang="en-US" altLang="ja-JP"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3" name="角丸四角形 12">
            <a:extLst>
              <a:ext uri="{FF2B5EF4-FFF2-40B4-BE49-F238E27FC236}">
                <a16:creationId xmlns:a16="http://schemas.microsoft.com/office/drawing/2014/main" id="{5261715A-8A4B-F0CA-B5E5-40993E0F7860}"/>
              </a:ext>
            </a:extLst>
          </p:cNvPr>
          <p:cNvSpPr/>
          <p:nvPr/>
        </p:nvSpPr>
        <p:spPr>
          <a:xfrm>
            <a:off x="144000" y="72000"/>
            <a:ext cx="5328000" cy="432000"/>
          </a:xfrm>
          <a:prstGeom prst="roundRect">
            <a:avLst/>
          </a:prstGeom>
          <a:solidFill>
            <a:srgbClr val="33CC33">
              <a:lumMod val="60000"/>
              <a:lumOff val="40000"/>
            </a:srgbClr>
          </a:solidFill>
          <a:ln w="19050" cap="flat" cmpd="sng" algn="ctr">
            <a:solidFill>
              <a:sysClr val="window" lastClr="FFFFFF"/>
            </a:solidFill>
            <a:prstDash val="solid"/>
            <a:miter lim="800000"/>
          </a:ln>
          <a:effectLst>
            <a:innerShdw blurRad="63500" dist="50800" dir="2700000">
              <a:prstClr val="black">
                <a:alpha val="50000"/>
              </a:prstClr>
            </a:innerShdw>
          </a:effectLst>
        </p:spPr>
        <p:txBody>
          <a:bodyPr lIns="108000" tIns="36000" rIns="36000" bIns="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18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【HOW</a:t>
            </a:r>
            <a:r>
              <a:rPr kumimoji="0" lang="ja-JP" altLang="en-US" sz="18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４</a:t>
            </a:r>
            <a:r>
              <a:rPr kumimoji="0" lang="en-US" altLang="ja-JP" sz="18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0" lang="ja-JP" altLang="en-US" sz="18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市区町村との連携強化② </a:t>
            </a:r>
            <a:r>
              <a:rPr kumimoji="0" lang="en-US" altLang="ja-JP" sz="18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0" lang="ja-JP" altLang="en-US" sz="18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年表一覧</a:t>
            </a:r>
            <a:r>
              <a:rPr kumimoji="0" lang="en-US" altLang="ja-JP" sz="18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endParaRPr kumimoji="0" lang="ja-JP" altLang="en-US" sz="18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7" name="スライド番号プレースホルダー 3"/>
          <p:cNvSpPr txBox="1">
            <a:spLocks/>
          </p:cNvSpPr>
          <p:nvPr/>
        </p:nvSpPr>
        <p:spPr>
          <a:xfrm>
            <a:off x="8640000" y="6552000"/>
            <a:ext cx="432000" cy="288000"/>
          </a:xfrm>
          <a:prstGeom prst="rect">
            <a:avLst/>
          </a:prstGeom>
        </p:spPr>
        <p:txBody>
          <a:bodyPr vert="horz" lIns="36000" tIns="36000" rIns="36000" bIns="36000" rtlCol="0" anchor="ctr"/>
          <a:lstStyle>
            <a:defPPr>
              <a:defRPr lang="ja-JP"/>
            </a:defPPr>
            <a:lvl1pPr marL="0" algn="r" defTabSz="914400" rtl="0" eaLnBrk="1" latinLnBrk="0" hangingPunct="1">
              <a:defRPr kumimoji="1" sz="14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138CA411-231B-42B9-AF63-97A64194AA60}" type="slidenum">
              <a:rPr lang="ja-JP" altLang="en-US" smtClean="0"/>
              <a:pPr/>
              <a:t>133</a:t>
            </a:fld>
            <a:endParaRPr lang="ja-JP" altLang="en-US" dirty="0"/>
          </a:p>
        </p:txBody>
      </p:sp>
    </p:spTree>
    <p:extLst>
      <p:ext uri="{BB962C8B-B14F-4D97-AF65-F5344CB8AC3E}">
        <p14:creationId xmlns:p14="http://schemas.microsoft.com/office/powerpoint/2010/main" val="2442245437"/>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正方形/長方形 17"/>
          <p:cNvSpPr/>
          <p:nvPr/>
        </p:nvSpPr>
        <p:spPr>
          <a:xfrm>
            <a:off x="5442728" y="2529336"/>
            <a:ext cx="3629272" cy="4104000"/>
          </a:xfrm>
          <a:prstGeom prst="rect">
            <a:avLst/>
          </a:prstGeom>
          <a:ln>
            <a:solidFill>
              <a:sysClr val="windowText" lastClr="000000"/>
            </a:solidFill>
            <a:prstDash val="sysDash"/>
          </a:ln>
        </p:spPr>
        <p:txBody>
          <a:bodyPr wrap="square" lIns="72000" tIns="36000" rIns="3600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300" b="1" i="0" u="none" strike="noStrike" kern="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■府内の消防広域化等の実績</a:t>
            </a:r>
            <a:endParaRPr kumimoji="0" lang="en-US" altLang="ja-JP" sz="1300" b="1" i="0" u="none" strike="noStrike" kern="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ja-JP" altLang="en-US" sz="1100" b="1" i="0" u="none" strike="noStrike" kern="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0" lang="en-US" altLang="ja-JP" sz="1100" b="1" i="0" u="none" strike="noStrike" kern="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15</a:t>
            </a:r>
            <a:r>
              <a:rPr kumimoji="0" lang="ja-JP" altLang="en-US" sz="1100" b="1" i="0" u="none" strike="noStrike" kern="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市町で一部事務組合、</a:t>
            </a:r>
            <a:r>
              <a:rPr kumimoji="0" lang="en-US" altLang="ja-JP" sz="1100" b="1" i="0" u="none" strike="noStrike" kern="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11</a:t>
            </a:r>
            <a:r>
              <a:rPr kumimoji="0" lang="ja-JP" altLang="en-US" sz="1100" b="1" i="0" u="none" strike="noStrike" kern="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市町村で事務委託</a:t>
            </a:r>
            <a:r>
              <a:rPr kumimoji="0" lang="ja-JP" altLang="en-US" sz="11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に</a:t>
            </a:r>
            <a:r>
              <a:rPr kumimoji="0" lang="ja-JP" altLang="en-US" sz="1100" b="1" i="0" u="none" strike="noStrike" kern="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よる</a:t>
            </a:r>
            <a:endParaRPr kumimoji="0" lang="en-US" altLang="ja-JP" sz="1100" b="1" i="0" u="none" strike="noStrike" kern="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11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0" lang="en-US" altLang="ja-JP" sz="1100" b="1" i="0" u="none" strike="noStrike" kern="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0" lang="ja-JP" altLang="en-US" sz="1100" b="1" i="0" u="none" strike="noStrike" kern="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広域化を実施。　</a:t>
            </a:r>
            <a:endParaRPr kumimoji="0" lang="en-US" altLang="ja-JP" sz="1100" b="1" i="0" u="none" strike="noStrike" kern="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100" b="1" i="0" u="none" strike="noStrike" kern="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0" lang="en-US" altLang="ja-JP" sz="1100" b="1" i="0" u="none" strike="noStrike" kern="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10</a:t>
            </a:r>
            <a:r>
              <a:rPr kumimoji="0" lang="ja-JP" altLang="en-US" sz="1100" b="1" i="0" u="none" strike="noStrike" kern="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市町で指令台の共用運用を実施。</a:t>
            </a:r>
            <a:endParaRPr kumimoji="0" lang="en-US" altLang="ja-JP" sz="1100" b="1" i="0" u="none" strike="noStrike" kern="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1200"/>
              </a:spcBef>
              <a:spcAft>
                <a:spcPts val="0"/>
              </a:spcAft>
              <a:buClrTx/>
              <a:buSzTx/>
              <a:buFontTx/>
              <a:buNone/>
              <a:tabLst/>
              <a:defRPr/>
            </a:pPr>
            <a:r>
              <a:rPr kumimoji="0" lang="ja-JP" altLang="en-US" sz="1050" b="0" i="0" u="none" strike="noStrike" kern="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0" lang="en-US" altLang="ja-JP" sz="1050" kern="0" dirty="0" smtClean="0">
                <a:solidFill>
                  <a:prstClr val="black"/>
                </a:solidFill>
                <a:latin typeface="BIZ UDPゴシック" panose="020B0400000000000000" pitchFamily="50" charset="-128"/>
                <a:ea typeface="BIZ UDPゴシック" panose="020B0400000000000000" pitchFamily="50" charset="-128"/>
              </a:rPr>
              <a:t>2008</a:t>
            </a:r>
            <a:r>
              <a:rPr kumimoji="0" lang="ja-JP" altLang="en-US" sz="1050" b="0" i="0" u="none" strike="noStrike" kern="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計画策定以降の実績）</a:t>
            </a:r>
            <a:endParaRPr kumimoji="0" lang="en-US" altLang="ja-JP" sz="1050" b="0" i="0" u="none" strike="noStrike" kern="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200"/>
              </a:spcBef>
              <a:spcAft>
                <a:spcPts val="0"/>
              </a:spcAft>
              <a:buClrTx/>
              <a:buSzTx/>
              <a:buFontTx/>
              <a:buNone/>
              <a:tabLst/>
              <a:defRPr/>
            </a:pPr>
            <a:r>
              <a:rPr kumimoji="0" lang="ja-JP" altLang="en-US" sz="1050" b="1" i="0" u="none" strike="noStrike" kern="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＜消防の広域化＞</a:t>
            </a:r>
            <a:r>
              <a:rPr kumimoji="0" lang="ja-JP" altLang="en-US" sz="1050" b="0" i="0" u="none" strike="noStrike" kern="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（*は小規模消防本部）</a:t>
            </a:r>
            <a:endParaRPr kumimoji="0" lang="en-US" altLang="ja-JP" sz="1050" b="0" i="0" u="none" strike="noStrike" kern="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1050" b="0" i="0" u="none" strike="noStrike" kern="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0" lang="ja-JP" altLang="en-US" sz="1050" b="0" i="0" u="none" strike="noStrike" kern="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一部事務組合</a:t>
            </a:r>
            <a:r>
              <a:rPr kumimoji="0" lang="en-US" altLang="ja-JP" sz="1050" b="0" i="0" u="none" strike="noStrike" kern="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050" b="0" i="0" u="none" strike="noStrike" kern="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①</a:t>
            </a:r>
            <a:r>
              <a:rPr kumimoji="0" lang="en-US" altLang="ja-JP" sz="1050" kern="0" dirty="0" smtClean="0">
                <a:solidFill>
                  <a:prstClr val="black"/>
                </a:solidFill>
                <a:latin typeface="BIZ UDPゴシック" panose="020B0400000000000000" pitchFamily="50" charset="-128"/>
                <a:ea typeface="BIZ UDPゴシック" panose="020B0400000000000000" pitchFamily="50" charset="-128"/>
              </a:rPr>
              <a:t>2013</a:t>
            </a:r>
            <a:r>
              <a:rPr kumimoji="0" lang="en-US" altLang="ja-JP" sz="1050" b="0" i="0" u="none" strike="noStrike" kern="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.4</a:t>
            </a:r>
            <a:r>
              <a:rPr kumimoji="0" lang="ja-JP" altLang="en-US" sz="1050" b="0" i="0" u="none" strike="noStrike" kern="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　泉佐野市、泉南市*、熊取町*、阪南岬組合*</a:t>
            </a:r>
            <a:endParaRPr kumimoji="0" lang="en-US" altLang="ja-JP" sz="1050" b="0" i="0" u="none" strike="noStrike" kern="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050" b="0" i="0" u="none" strike="noStrike" kern="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0" lang="en-US" altLang="ja-JP" sz="1050" kern="0" dirty="0">
                <a:solidFill>
                  <a:prstClr val="black"/>
                </a:solidFill>
                <a:latin typeface="BIZ UDPゴシック" panose="020B0400000000000000" pitchFamily="50" charset="-128"/>
                <a:ea typeface="BIZ UDPゴシック" panose="020B0400000000000000" pitchFamily="50" charset="-128"/>
              </a:rPr>
              <a:t> </a:t>
            </a:r>
            <a:r>
              <a:rPr kumimoji="0" lang="en-US" altLang="ja-JP" sz="1050" kern="0" dirty="0" smtClean="0">
                <a:solidFill>
                  <a:prstClr val="black"/>
                </a:solidFill>
                <a:latin typeface="BIZ UDPゴシック" panose="020B0400000000000000" pitchFamily="50" charset="-128"/>
                <a:ea typeface="BIZ UDPゴシック" panose="020B0400000000000000" pitchFamily="50" charset="-128"/>
              </a:rPr>
              <a:t>  </a:t>
            </a:r>
            <a:r>
              <a:rPr kumimoji="0" lang="ja-JP" altLang="en-US" sz="1050" b="0" i="0" u="none" strike="noStrike" kern="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による広域化。（泉州南消防組合）</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050" b="0" i="0" u="none" strike="noStrike" kern="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②</a:t>
            </a:r>
            <a:r>
              <a:rPr kumimoji="0" lang="en-US" altLang="ja-JP" sz="1050" kern="0" dirty="0" smtClean="0">
                <a:solidFill>
                  <a:prstClr val="black"/>
                </a:solidFill>
                <a:latin typeface="BIZ UDPゴシック" panose="020B0400000000000000" pitchFamily="50" charset="-128"/>
                <a:ea typeface="BIZ UDPゴシック" panose="020B0400000000000000" pitchFamily="50" charset="-128"/>
              </a:rPr>
              <a:t>2014</a:t>
            </a:r>
            <a:r>
              <a:rPr kumimoji="0" lang="en-US" altLang="ja-JP" sz="1050" b="0" i="0" u="none" strike="noStrike" kern="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.4</a:t>
            </a:r>
            <a:r>
              <a:rPr kumimoji="0" lang="ja-JP" altLang="en-US" sz="1050" b="0" i="0" u="none" strike="noStrike" kern="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　大東市、四條畷市*による広域化。</a:t>
            </a:r>
            <a:endParaRPr kumimoji="0" lang="en-US" altLang="ja-JP" sz="1050" b="0" i="0" u="none" strike="noStrike" kern="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050" b="0" i="0" u="none" strike="noStrike" kern="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　　　　　　　   （大東四條畷消防組合）</a:t>
            </a:r>
            <a:endParaRPr kumimoji="0" lang="en-US" altLang="ja-JP" sz="1050" b="0" i="0" u="none" strike="noStrike" kern="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1050" b="0" i="0" u="none" strike="noStrike" kern="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0" lang="ja-JP" altLang="en-US" sz="1050" b="0" i="0" u="none" strike="noStrike" kern="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消防事務の委託</a:t>
            </a:r>
            <a:r>
              <a:rPr kumimoji="0" lang="en-US" altLang="ja-JP" sz="1050" b="0" i="0" u="none" strike="noStrike" kern="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t>
            </a:r>
            <a:endParaRPr kumimoji="0" lang="ja-JP" altLang="en-US" sz="1050" b="0" i="0" u="none" strike="noStrike" kern="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050" b="0" i="0" u="none" strike="noStrike" kern="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③</a:t>
            </a:r>
            <a:r>
              <a:rPr kumimoji="0" lang="en-US" altLang="ja-JP" sz="1050" kern="0" dirty="0" smtClean="0">
                <a:solidFill>
                  <a:prstClr val="black"/>
                </a:solidFill>
                <a:latin typeface="BIZ UDPゴシック" panose="020B0400000000000000" pitchFamily="50" charset="-128"/>
                <a:ea typeface="BIZ UDPゴシック" panose="020B0400000000000000" pitchFamily="50" charset="-128"/>
              </a:rPr>
              <a:t>2014</a:t>
            </a:r>
            <a:r>
              <a:rPr kumimoji="0" lang="en-US" altLang="ja-JP" sz="1050" b="0" i="0" u="none" strike="noStrike" kern="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.10</a:t>
            </a:r>
            <a:r>
              <a:rPr kumimoji="0" lang="ja-JP" altLang="en-US" sz="1050" b="0" i="0" u="none" strike="noStrike" kern="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　富田林市、河南町*による広域化。</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050" b="0" i="0" u="none" strike="noStrike" kern="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④</a:t>
            </a:r>
            <a:r>
              <a:rPr kumimoji="0" lang="en-US" altLang="ja-JP" sz="1050" kern="0" dirty="0" smtClean="0">
                <a:solidFill>
                  <a:prstClr val="black"/>
                </a:solidFill>
                <a:latin typeface="BIZ UDPゴシック" panose="020B0400000000000000" pitchFamily="50" charset="-128"/>
                <a:ea typeface="BIZ UDPゴシック" panose="020B0400000000000000" pitchFamily="50" charset="-128"/>
              </a:rPr>
              <a:t>2015</a:t>
            </a:r>
            <a:r>
              <a:rPr kumimoji="0" lang="en-US" altLang="ja-JP" sz="1050" b="0" i="0" u="none" strike="noStrike" kern="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.4</a:t>
            </a:r>
            <a:r>
              <a:rPr kumimoji="0" lang="ja-JP" altLang="en-US" sz="1050" b="0" i="0" u="none" strike="noStrike" kern="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　　豊中市、能勢町*による広域化。</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050" b="0" i="0" u="none" strike="noStrike" kern="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⑤</a:t>
            </a:r>
            <a:r>
              <a:rPr kumimoji="0" lang="en-US" altLang="ja-JP" sz="1050" kern="0" dirty="0" smtClean="0">
                <a:solidFill>
                  <a:prstClr val="black"/>
                </a:solidFill>
                <a:latin typeface="BIZ UDPゴシック" panose="020B0400000000000000" pitchFamily="50" charset="-128"/>
                <a:ea typeface="BIZ UDPゴシック" panose="020B0400000000000000" pitchFamily="50" charset="-128"/>
              </a:rPr>
              <a:t>2016</a:t>
            </a:r>
            <a:r>
              <a:rPr kumimoji="0" lang="en-US" altLang="ja-JP" sz="1050" b="0" i="0" u="none" strike="noStrike" kern="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.4</a:t>
            </a:r>
            <a:r>
              <a:rPr kumimoji="0" lang="ja-JP" altLang="en-US" sz="1050" b="0" i="0" u="none" strike="noStrike" kern="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　　箕面市、豊能町*による広域化。</a:t>
            </a:r>
            <a:endParaRPr kumimoji="0" lang="en-US" altLang="ja-JP" sz="1050" b="0" i="0" u="none" strike="noStrike" kern="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050" b="0" i="0" u="none" strike="noStrike" kern="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⑥</a:t>
            </a:r>
            <a:r>
              <a:rPr kumimoji="0" lang="en-US" altLang="ja-JP" sz="1050" kern="0" dirty="0" smtClean="0">
                <a:solidFill>
                  <a:prstClr val="black"/>
                </a:solidFill>
                <a:latin typeface="BIZ UDPゴシック" panose="020B0400000000000000" pitchFamily="50" charset="-128"/>
                <a:ea typeface="BIZ UDPゴシック" panose="020B0400000000000000" pitchFamily="50" charset="-128"/>
              </a:rPr>
              <a:t>2021</a:t>
            </a:r>
            <a:r>
              <a:rPr kumimoji="0" lang="en-US" altLang="ja-JP" sz="1050" b="0" i="0" u="none" strike="noStrike" kern="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.4</a:t>
            </a:r>
            <a:r>
              <a:rPr kumimoji="0" lang="ja-JP" altLang="en-US" sz="1050" b="0" i="0" u="none" strike="noStrike" kern="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　　堺市、大阪狭山市*による広域化。</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050" b="0" i="0" u="none" strike="noStrike" kern="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0" lang="en-US" altLang="ja-JP" sz="1050" b="0" i="0" u="none" strike="noStrike" kern="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0" lang="ja-JP" altLang="en-US" sz="1050" b="0" i="0" u="none" strike="noStrike" kern="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同期間の全国の実績は</a:t>
            </a:r>
            <a:r>
              <a:rPr kumimoji="0" lang="en-US" altLang="ja-JP" sz="1050" b="0" i="0" u="none" strike="noStrike" kern="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57</a:t>
            </a:r>
            <a:r>
              <a:rPr kumimoji="0" lang="ja-JP" altLang="en-US" sz="1050" b="0" i="0" u="none" strike="noStrike" kern="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件</a:t>
            </a:r>
            <a:endParaRPr kumimoji="0" lang="en-US" altLang="ja-JP" sz="1050" b="0" i="0" u="none" strike="noStrike" kern="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ja-JP" sz="1050" b="0" i="0" u="none" strike="noStrike" kern="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ts val="200"/>
              </a:lnSpc>
              <a:spcBef>
                <a:spcPts val="0"/>
              </a:spcBef>
              <a:spcAft>
                <a:spcPts val="0"/>
              </a:spcAft>
              <a:buClrTx/>
              <a:buSzTx/>
              <a:buFontTx/>
              <a:buNone/>
              <a:tabLst/>
              <a:defRPr/>
            </a:pPr>
            <a:r>
              <a:rPr kumimoji="0" lang="ja-JP" altLang="en-US" sz="1050" b="1" i="0" u="none" strike="noStrike" kern="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＜指令台の共同運用＞</a:t>
            </a:r>
            <a:endParaRPr kumimoji="0" lang="en-US" altLang="ja-JP" sz="1050" b="0" i="0" u="none" strike="noStrike" kern="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050" b="0" i="0" u="none" strike="noStrike" kern="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①</a:t>
            </a:r>
            <a:r>
              <a:rPr kumimoji="0" lang="en-US" altLang="ja-JP" sz="1050" kern="0" dirty="0" smtClean="0">
                <a:solidFill>
                  <a:prstClr val="black"/>
                </a:solidFill>
                <a:latin typeface="BIZ UDPゴシック" panose="020B0400000000000000" pitchFamily="50" charset="-128"/>
                <a:ea typeface="BIZ UDPゴシック" panose="020B0400000000000000" pitchFamily="50" charset="-128"/>
              </a:rPr>
              <a:t>2015</a:t>
            </a:r>
            <a:r>
              <a:rPr kumimoji="0" lang="en-US" altLang="ja-JP" sz="1050" b="0" i="0" u="none" strike="noStrike" kern="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.4</a:t>
            </a:r>
            <a:r>
              <a:rPr kumimoji="0" lang="ja-JP" altLang="en-US" sz="1050" b="0" i="0" u="none" strike="noStrike" kern="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　豊中市と池田市による共同運用。</a:t>
            </a:r>
            <a:endParaRPr kumimoji="0" lang="en-US" altLang="ja-JP" sz="1050" b="0" i="0" u="none" strike="noStrike" kern="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050" b="0" i="0" u="none" strike="noStrike" kern="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②</a:t>
            </a:r>
            <a:r>
              <a:rPr kumimoji="0" lang="en-US" altLang="ja-JP" sz="1050" kern="0" dirty="0" smtClean="0">
                <a:solidFill>
                  <a:prstClr val="black"/>
                </a:solidFill>
                <a:latin typeface="BIZ UDPゴシック" panose="020B0400000000000000" pitchFamily="50" charset="-128"/>
                <a:ea typeface="BIZ UDPゴシック" panose="020B0400000000000000" pitchFamily="50" charset="-128"/>
              </a:rPr>
              <a:t>2015</a:t>
            </a:r>
            <a:r>
              <a:rPr kumimoji="0" lang="en-US" altLang="ja-JP" sz="1050" b="0" i="0" u="none" strike="noStrike" kern="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.7</a:t>
            </a:r>
            <a:r>
              <a:rPr kumimoji="0" lang="ja-JP" altLang="en-US" sz="1050" b="0" i="0" u="none" strike="noStrike" kern="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　枚方寝屋川消防組合と交野市による共同運用。</a:t>
            </a:r>
            <a:endParaRPr kumimoji="0" lang="en-US" altLang="ja-JP" sz="1050" b="0" i="0" u="none" strike="noStrike" kern="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050" b="0" i="0" u="none" strike="noStrike" kern="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③</a:t>
            </a:r>
            <a:r>
              <a:rPr kumimoji="0" lang="en-US" altLang="ja-JP" sz="1050" kern="0" dirty="0" smtClean="0">
                <a:solidFill>
                  <a:prstClr val="black"/>
                </a:solidFill>
                <a:latin typeface="BIZ UDPゴシック" panose="020B0400000000000000" pitchFamily="50" charset="-128"/>
                <a:ea typeface="BIZ UDPゴシック" panose="020B0400000000000000" pitchFamily="50" charset="-128"/>
              </a:rPr>
              <a:t>2016</a:t>
            </a:r>
            <a:r>
              <a:rPr kumimoji="0" lang="en-US" altLang="ja-JP" sz="1050" b="0" i="0" u="none" strike="noStrike" kern="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.4</a:t>
            </a:r>
            <a:r>
              <a:rPr kumimoji="0" lang="ja-JP" altLang="en-US" sz="1050" b="0" i="0" u="none" strike="noStrike" kern="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　吹田市と摂津市による共同運用。</a:t>
            </a:r>
            <a:endParaRPr kumimoji="0" lang="en-US" altLang="ja-JP" sz="1050" b="0" i="0" u="none" strike="noStrike" kern="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050" b="0" i="0" u="none" strike="noStrike" kern="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④</a:t>
            </a:r>
            <a:r>
              <a:rPr kumimoji="0" lang="en-US" altLang="ja-JP" sz="1050" kern="0" dirty="0" smtClean="0">
                <a:solidFill>
                  <a:prstClr val="black"/>
                </a:solidFill>
                <a:latin typeface="BIZ UDPゴシック" panose="020B0400000000000000" pitchFamily="50" charset="-128"/>
                <a:ea typeface="BIZ UDPゴシック" panose="020B0400000000000000" pitchFamily="50" charset="-128"/>
              </a:rPr>
              <a:t>2021</a:t>
            </a:r>
            <a:r>
              <a:rPr kumimoji="0" lang="en-US" altLang="ja-JP" sz="1050" b="0" i="0" u="none" strike="noStrike" kern="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.2</a:t>
            </a:r>
            <a:r>
              <a:rPr kumimoji="0" lang="ja-JP" altLang="en-US" sz="1050" b="0" i="0" u="none" strike="noStrike" kern="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  岸和田市と忠岡町による共同運用。</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050" b="0" i="0" u="none" strike="noStrike" kern="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0" lang="en-US" altLang="ja-JP" sz="1050" b="0" i="0" u="none" strike="noStrike" kern="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0" lang="ja-JP" altLang="en-US" sz="1050" b="0" i="0" u="none" strike="noStrike" kern="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同期間の全国の実績は</a:t>
            </a:r>
            <a:r>
              <a:rPr kumimoji="0" lang="en-US" altLang="ja-JP" sz="1050" b="0" i="0" u="none" strike="noStrike" kern="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46</a:t>
            </a:r>
            <a:r>
              <a:rPr kumimoji="0" lang="ja-JP" altLang="en-US" sz="1050" b="0" i="0" u="none" strike="noStrike" kern="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件</a:t>
            </a:r>
            <a:endParaRPr kumimoji="0" lang="en-US" altLang="ja-JP" sz="1050" b="0" i="0" u="none" strike="noStrike" kern="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cxnSp>
        <p:nvCxnSpPr>
          <p:cNvPr id="6" name="直線コネクタ 5">
            <a:extLst>
              <a:ext uri="{FF2B5EF4-FFF2-40B4-BE49-F238E27FC236}">
                <a16:creationId xmlns:a16="http://schemas.microsoft.com/office/drawing/2014/main" id="{34DD5120-79DB-4E35-B392-BEFBDA216A87}"/>
              </a:ext>
            </a:extLst>
          </p:cNvPr>
          <p:cNvCxnSpPr/>
          <p:nvPr/>
        </p:nvCxnSpPr>
        <p:spPr>
          <a:xfrm>
            <a:off x="196398" y="519322"/>
            <a:ext cx="882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角丸四角形 7"/>
          <p:cNvSpPr/>
          <p:nvPr/>
        </p:nvSpPr>
        <p:spPr>
          <a:xfrm>
            <a:off x="144000" y="36000"/>
            <a:ext cx="7704000" cy="432000"/>
          </a:xfrm>
          <a:prstGeom prst="roundRect">
            <a:avLst/>
          </a:prstGeom>
          <a:solidFill>
            <a:schemeClr val="accent4">
              <a:lumMod val="60000"/>
              <a:lumOff val="40000"/>
            </a:schemeClr>
          </a:solidFill>
          <a:effectLst>
            <a:innerShdw blurRad="63500" dist="50800" dir="2700000">
              <a:prstClr val="black">
                <a:alpha val="50000"/>
              </a:prstClr>
            </a:innerShdw>
          </a:effectLst>
        </p:spPr>
        <p:style>
          <a:lnRef idx="3">
            <a:schemeClr val="lt1"/>
          </a:lnRef>
          <a:fillRef idx="1">
            <a:schemeClr val="accent4"/>
          </a:fillRef>
          <a:effectRef idx="1">
            <a:schemeClr val="accent4"/>
          </a:effectRef>
          <a:fontRef idx="minor">
            <a:schemeClr val="lt1"/>
          </a:fontRef>
        </p:style>
        <p:txBody>
          <a:bodyPr wrap="none" lIns="108000" tIns="36000" rIns="36000" bIns="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【HOW</a:t>
            </a:r>
            <a:r>
              <a:rPr kumimoji="1" lang="ja-JP" altLang="en-US" sz="18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４－①</a:t>
            </a:r>
            <a:r>
              <a:rPr kumimoji="1" lang="en-US" altLang="ja-JP" sz="18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8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　市区町村との連携強化</a:t>
            </a:r>
            <a:r>
              <a:rPr kumimoji="1" lang="ja-JP" altLang="en-US" sz="1800" b="1"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／市町村連携（消防、水道、下水道）</a:t>
            </a:r>
            <a:endParaRPr kumimoji="1" lang="ja-JP" altLang="en-US" sz="18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p:txBody>
      </p:sp>
      <p:sp>
        <p:nvSpPr>
          <p:cNvPr id="10" name="テキスト ボックス 9">
            <a:extLst>
              <a:ext uri="{FF2B5EF4-FFF2-40B4-BE49-F238E27FC236}">
                <a16:creationId xmlns:a16="http://schemas.microsoft.com/office/drawing/2014/main" id="{21A49FCD-2EB8-4CD4-85DD-D4C1EDA5FFBF}"/>
              </a:ext>
            </a:extLst>
          </p:cNvPr>
          <p:cNvSpPr txBox="1"/>
          <p:nvPr/>
        </p:nvSpPr>
        <p:spPr>
          <a:xfrm>
            <a:off x="147048" y="530366"/>
            <a:ext cx="8966928" cy="3539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7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■府域全体の広域的課題に対応するため、府、大阪市及び市町村が連携して課題に</a:t>
            </a:r>
            <a:r>
              <a:rPr kumimoji="1" lang="ja-JP" altLang="en-US" sz="17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あたる。</a:t>
            </a:r>
            <a:endParaRPr kumimoji="1" lang="en-US" altLang="ja-JP" sz="17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12" name="角丸四角形 79">
            <a:extLst>
              <a:ext uri="{FF2B5EF4-FFF2-40B4-BE49-F238E27FC236}">
                <a16:creationId xmlns:a16="http://schemas.microsoft.com/office/drawing/2014/main" id="{A8B68524-3FB5-4BCC-848F-2D7390EA16CF}"/>
              </a:ext>
            </a:extLst>
          </p:cNvPr>
          <p:cNvSpPr/>
          <p:nvPr/>
        </p:nvSpPr>
        <p:spPr>
          <a:xfrm>
            <a:off x="128790" y="872641"/>
            <a:ext cx="3924000" cy="324000"/>
          </a:xfrm>
          <a:prstGeom prst="round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rPr>
              <a:t>消防力の強化</a:t>
            </a:r>
          </a:p>
        </p:txBody>
      </p:sp>
      <p:sp>
        <p:nvSpPr>
          <p:cNvPr id="14" name="正方形/長方形 13"/>
          <p:cNvSpPr/>
          <p:nvPr/>
        </p:nvSpPr>
        <p:spPr>
          <a:xfrm>
            <a:off x="214422" y="1274359"/>
            <a:ext cx="8662878" cy="430887"/>
          </a:xfrm>
          <a:prstGeom prst="rect">
            <a:avLst/>
          </a:prstGeom>
          <a:solidFill>
            <a:schemeClr val="accent6"/>
          </a:solidFill>
        </p:spPr>
        <p:txBody>
          <a:bodyPr wrap="square" t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府内消防の一元化（１ブロック）を将来像に、一部事務組合や消防事務の委託など、市町村消防の広域化に向けた取組を推進中。</a:t>
            </a:r>
          </a:p>
        </p:txBody>
      </p:sp>
      <p:sp>
        <p:nvSpPr>
          <p:cNvPr id="9" name="正方形/長方形 8"/>
          <p:cNvSpPr/>
          <p:nvPr/>
        </p:nvSpPr>
        <p:spPr>
          <a:xfrm>
            <a:off x="98820" y="1752871"/>
            <a:ext cx="9015156" cy="692497"/>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sz="13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2018</a:t>
            </a:r>
            <a:r>
              <a:rPr kumimoji="1" lang="ja-JP" altLang="en-US" sz="13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年７月、広域化推進計画の再策定に向け、府、市、府内市町村等をメンバーとする「大阪府消防広域化推進審議会」において検討を開始。</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sz="13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2019</a:t>
            </a:r>
            <a:r>
              <a:rPr kumimoji="1" lang="ja-JP" altLang="en-US" sz="13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年３月、審議会の答申を反映した「大阪府消防広域化推進計画」を再策定し、広域化に向けた</a:t>
            </a:r>
            <a:r>
              <a:rPr kumimoji="1" lang="ja-JP" altLang="en-US" sz="13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取組を</a:t>
            </a:r>
            <a:r>
              <a:rPr kumimoji="1" lang="ja-JP" altLang="en-US" sz="13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進めている</a:t>
            </a:r>
            <a:r>
              <a:rPr kumimoji="1" lang="ja-JP" altLang="en-US" sz="13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t>
            </a:r>
            <a:endParaRPr kumimoji="1" lang="ja-JP" altLang="en-US" sz="13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11" name="テキスト ボックス 10"/>
          <p:cNvSpPr txBox="1"/>
          <p:nvPr/>
        </p:nvSpPr>
        <p:spPr>
          <a:xfrm>
            <a:off x="98820" y="2558669"/>
            <a:ext cx="5035155" cy="1692771"/>
          </a:xfrm>
          <a:prstGeom prst="rect">
            <a:avLst/>
          </a:prstGeom>
          <a:solidFill>
            <a:srgbClr val="5B9BD5">
              <a:lumMod val="60000"/>
              <a:lumOff val="40000"/>
            </a:srgb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1300" b="0" i="0" u="none" strike="noStrike" kern="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0" lang="ja-JP" altLang="en-US" sz="1300" b="0" i="0" u="none" strike="noStrike" kern="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市町村</a:t>
            </a:r>
            <a:r>
              <a:rPr kumimoji="0" lang="ja-JP" altLang="en-US" sz="13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消防の広域化がもたらす</a:t>
            </a:r>
            <a:r>
              <a:rPr kumimoji="0" lang="ja-JP" altLang="en-US" sz="1300" b="0" i="0" u="none" strike="noStrike" kern="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効果</a:t>
            </a:r>
            <a:r>
              <a:rPr kumimoji="0" lang="en-US" altLang="ja-JP" sz="13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300" b="0" i="0" u="none" strike="noStrike" kern="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0" lang="ja-JP" altLang="en-US" sz="13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0" lang="ja-JP" altLang="en-US" sz="13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住民サービスの向上</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3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　　①初動の消防力、増援体制の充実　②現場到着時間の短縮</a:t>
            </a:r>
          </a:p>
          <a:p>
            <a:pPr marL="164127" marR="0" lvl="0" indent="-164127" algn="l" defTabSz="914400" rtl="0" eaLnBrk="1" fontAlgn="auto" latinLnBrk="0" hangingPunct="1">
              <a:lnSpc>
                <a:spcPct val="100000"/>
              </a:lnSpc>
              <a:spcBef>
                <a:spcPts val="0"/>
              </a:spcBef>
              <a:spcAft>
                <a:spcPts val="0"/>
              </a:spcAft>
              <a:buClrTx/>
              <a:buSzTx/>
              <a:buFontTx/>
              <a:buNone/>
              <a:tabLst/>
              <a:defRPr/>
            </a:pPr>
            <a:r>
              <a:rPr kumimoji="0" lang="ja-JP" altLang="en-US" sz="13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　人員配備の効率化と充実</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3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　　①現場要員の増強　②予防業務・救急業務の高度化・専門化</a:t>
            </a:r>
          </a:p>
          <a:p>
            <a:pPr marL="164127" marR="0" lvl="0" indent="-164127" algn="l" defTabSz="914400" rtl="0" eaLnBrk="1" fontAlgn="auto" latinLnBrk="0" hangingPunct="1">
              <a:lnSpc>
                <a:spcPct val="100000"/>
              </a:lnSpc>
              <a:spcBef>
                <a:spcPts val="0"/>
              </a:spcBef>
              <a:spcAft>
                <a:spcPts val="0"/>
              </a:spcAft>
              <a:buClrTx/>
              <a:buSzTx/>
              <a:buFontTx/>
              <a:buNone/>
              <a:tabLst/>
              <a:defRPr/>
            </a:pPr>
            <a:r>
              <a:rPr kumimoji="0" lang="ja-JP" altLang="en-US" sz="13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　消防体制の基盤の強化</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3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　　①高度な消防設備、施設等の整備</a:t>
            </a:r>
            <a:endParaRPr kumimoji="0" lang="en-US" altLang="ja-JP" sz="13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3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　　②人事ローテーションによる組織の活性化</a:t>
            </a:r>
            <a:r>
              <a:rPr kumimoji="0" lang="ja-JP" altLang="en-US" sz="1300" b="0" i="0" u="none" strike="noStrike" kern="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等</a:t>
            </a:r>
            <a:endParaRPr kumimoji="0" lang="ja-JP" altLang="en-US" sz="13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endParaRPr>
          </a:p>
        </p:txBody>
      </p:sp>
      <p:pic>
        <p:nvPicPr>
          <p:cNvPr id="13" name="図 12"/>
          <p:cNvPicPr>
            <a:picLocks noChangeAspect="1"/>
          </p:cNvPicPr>
          <p:nvPr/>
        </p:nvPicPr>
        <p:blipFill>
          <a:blip r:embed="rId2"/>
          <a:stretch>
            <a:fillRect/>
          </a:stretch>
        </p:blipFill>
        <p:spPr>
          <a:xfrm>
            <a:off x="3252689" y="4824463"/>
            <a:ext cx="2118253" cy="1974394"/>
          </a:xfrm>
          <a:prstGeom prst="rect">
            <a:avLst/>
          </a:prstGeom>
        </p:spPr>
      </p:pic>
      <p:sp>
        <p:nvSpPr>
          <p:cNvPr id="15" name="正方形/長方形 14"/>
          <p:cNvSpPr/>
          <p:nvPr/>
        </p:nvSpPr>
        <p:spPr>
          <a:xfrm>
            <a:off x="-11579" y="4892103"/>
            <a:ext cx="2249828" cy="203029"/>
          </a:xfrm>
          <a:prstGeom prst="rect">
            <a:avLst/>
          </a:prstGeom>
          <a:noFill/>
          <a:ln w="12700" cap="flat" cmpd="sng" algn="ctr">
            <a:noFill/>
            <a:prstDash val="solid"/>
            <a:miter lim="800000"/>
          </a:ln>
          <a:effectLst/>
        </p:spPr>
        <p:txBody>
          <a:bodyPr lIns="16615" rIns="16615" rtlCol="0" anchor="ctr"/>
          <a:lstStyle/>
          <a:p>
            <a:pPr marL="0" marR="0" lvl="0" indent="0" algn="ctr" defTabSz="844083" rtl="0" eaLnBrk="1" fontAlgn="auto" latinLnBrk="0" hangingPunct="1">
              <a:lnSpc>
                <a:spcPct val="100000"/>
              </a:lnSpc>
              <a:spcBef>
                <a:spcPts val="0"/>
              </a:spcBef>
              <a:spcAft>
                <a:spcPts val="0"/>
              </a:spcAft>
              <a:buClrTx/>
              <a:buSzTx/>
              <a:buFontTx/>
              <a:buNone/>
              <a:tabLst/>
              <a:defRPr/>
            </a:pPr>
            <a:r>
              <a:rPr kumimoji="0" lang="en-US" altLang="ja-JP" sz="1500" b="0" i="0" u="none" strike="noStrike" kern="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eiryo UI" pitchFamily="50" charset="-128"/>
              </a:rPr>
              <a:t>【</a:t>
            </a:r>
            <a:r>
              <a:rPr kumimoji="0" lang="ja-JP" altLang="en-US" sz="1500" b="0" i="0" u="none" strike="noStrike" kern="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eiryo UI" pitchFamily="50" charset="-128"/>
              </a:rPr>
              <a:t>消防の広域化の方向性</a:t>
            </a:r>
            <a:r>
              <a:rPr kumimoji="0" lang="en-US" altLang="ja-JP" sz="1500" b="0" i="0" u="none" strike="noStrike" kern="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eiryo UI" pitchFamily="50" charset="-128"/>
              </a:rPr>
              <a:t>】</a:t>
            </a:r>
            <a:endParaRPr kumimoji="0" lang="zh-TW" altLang="en-US" sz="1500" b="0"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itchFamily="50" charset="-128"/>
            </a:endParaRPr>
          </a:p>
        </p:txBody>
      </p:sp>
      <p:sp>
        <p:nvSpPr>
          <p:cNvPr id="16" name="テキスト ボックス 15"/>
          <p:cNvSpPr txBox="1"/>
          <p:nvPr/>
        </p:nvSpPr>
        <p:spPr>
          <a:xfrm>
            <a:off x="-35938" y="5133232"/>
            <a:ext cx="3483988" cy="1615827"/>
          </a:xfrm>
          <a:prstGeom prst="rect">
            <a:avLst/>
          </a:prstGeom>
          <a:noFill/>
          <a:ln>
            <a:noFill/>
            <a:prstDash val="sysDash"/>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〇府内</a:t>
            </a: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消防の一元化（１ブロック）を将来像と</a:t>
            </a: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する。</a:t>
            </a:r>
            <a:endParaRPr kumimoji="1" lang="en-US" altLang="ja-JP"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dirty="0">
                <a:solidFill>
                  <a:prstClr val="black"/>
                </a:solidFill>
                <a:latin typeface="BIZ UDPゴシック" panose="020B0400000000000000" pitchFamily="50" charset="-128"/>
                <a:ea typeface="BIZ UDPゴシック" panose="020B0400000000000000" pitchFamily="50" charset="-128"/>
              </a:rPr>
              <a:t>　</a:t>
            </a:r>
            <a:r>
              <a:rPr lang="ja-JP" altLang="en-US" sz="1100" dirty="0" smtClean="0">
                <a:solidFill>
                  <a:prstClr val="black"/>
                </a:solidFill>
                <a:latin typeface="BIZ UDPゴシック" panose="020B0400000000000000" pitchFamily="50" charset="-128"/>
                <a:ea typeface="BIZ UDPゴシック" panose="020B0400000000000000" pitchFamily="50" charset="-128"/>
              </a:rPr>
              <a:t> </a:t>
            </a: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ただし、各自治体の合意を得ながら、</a:t>
            </a:r>
            <a:r>
              <a:rPr kumimoji="1" lang="en-US" altLang="ja-JP"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段階的</a:t>
            </a: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に</a:t>
            </a: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進め</a:t>
            </a:r>
            <a:endParaRPr kumimoji="1" lang="en-US" altLang="ja-JP"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100" dirty="0">
                <a:solidFill>
                  <a:prstClr val="black"/>
                </a:solidFill>
                <a:latin typeface="BIZ UDPゴシック" panose="020B0400000000000000" pitchFamily="50" charset="-128"/>
                <a:ea typeface="BIZ UDPゴシック" panose="020B0400000000000000" pitchFamily="50" charset="-128"/>
              </a:rPr>
              <a:t> </a:t>
            </a:r>
            <a:r>
              <a:rPr lang="en-US" altLang="ja-JP" sz="1100" dirty="0" smtClean="0">
                <a:solidFill>
                  <a:prstClr val="black"/>
                </a:solidFill>
                <a:latin typeface="BIZ UDPゴシック" panose="020B0400000000000000" pitchFamily="50" charset="-128"/>
                <a:ea typeface="BIZ UDPゴシック" panose="020B0400000000000000" pitchFamily="50" charset="-128"/>
              </a:rPr>
              <a:t>  </a:t>
            </a: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ていく。</a:t>
            </a:r>
            <a:endParaRPr kumimoji="1" lang="en-US" altLang="ja-JP"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〇段階的</a:t>
            </a: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に進めるためのブロック</a:t>
            </a: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割は、現行の８ブロッ</a:t>
            </a:r>
            <a:endParaRPr kumimoji="1" lang="en-US" altLang="ja-JP"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100" dirty="0">
                <a:solidFill>
                  <a:prstClr val="black"/>
                </a:solidFill>
                <a:latin typeface="BIZ UDPゴシック" panose="020B0400000000000000" pitchFamily="50" charset="-128"/>
                <a:ea typeface="BIZ UDPゴシック" panose="020B0400000000000000" pitchFamily="50" charset="-128"/>
              </a:rPr>
              <a:t> </a:t>
            </a:r>
            <a:r>
              <a:rPr lang="en-US" altLang="ja-JP" sz="1100" dirty="0" smtClean="0">
                <a:solidFill>
                  <a:prstClr val="black"/>
                </a:solidFill>
                <a:latin typeface="BIZ UDPゴシック" panose="020B0400000000000000" pitchFamily="50" charset="-128"/>
                <a:ea typeface="BIZ UDPゴシック" panose="020B0400000000000000" pitchFamily="50" charset="-128"/>
              </a:rPr>
              <a:t>  </a:t>
            </a: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ク</a:t>
            </a: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を</a:t>
            </a: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基本と</a:t>
            </a: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するが、気運が高まった</a:t>
            </a: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地域</a:t>
            </a:r>
            <a:r>
              <a:rPr kumimoji="1" lang="en-US" altLang="ja-JP"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やブロック</a:t>
            </a:r>
            <a:endParaRPr kumimoji="1" lang="en-US" altLang="ja-JP"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100" dirty="0">
                <a:solidFill>
                  <a:prstClr val="black"/>
                </a:solidFill>
                <a:latin typeface="BIZ UDPゴシック" panose="020B0400000000000000" pitchFamily="50" charset="-128"/>
                <a:ea typeface="BIZ UDPゴシック" panose="020B0400000000000000" pitchFamily="50" charset="-128"/>
              </a:rPr>
              <a:t> </a:t>
            </a:r>
            <a:r>
              <a:rPr lang="en-US" altLang="ja-JP" sz="1100" dirty="0" smtClean="0">
                <a:solidFill>
                  <a:prstClr val="black"/>
                </a:solidFill>
                <a:latin typeface="BIZ UDPゴシック" panose="020B0400000000000000" pitchFamily="50" charset="-128"/>
                <a:ea typeface="BIZ UDPゴシック" panose="020B0400000000000000" pitchFamily="50" charset="-128"/>
              </a:rPr>
              <a:t>  </a:t>
            </a: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を超える広域化へも柔軟に対応する。</a:t>
            </a:r>
            <a:endParaRPr kumimoji="1" lang="en-US" altLang="ja-JP"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〇小規模</a:t>
            </a: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消防本部の広域化については、具体的に</a:t>
            </a:r>
            <a:r>
              <a:rPr kumimoji="1" lang="ja-JP" altLang="en-US" sz="1100" b="0" i="0" u="none" strike="noStrike" kern="1200" cap="none" spc="0" normalizeH="0" baseline="0" noProof="0" dirty="0" err="1" smtClean="0">
                <a:ln>
                  <a:noFill/>
                </a:ln>
                <a:solidFill>
                  <a:prstClr val="black"/>
                </a:solidFill>
                <a:effectLst/>
                <a:uLnTx/>
                <a:uFillTx/>
                <a:latin typeface="BIZ UDPゴシック" panose="020B0400000000000000" pitchFamily="50" charset="-128"/>
                <a:ea typeface="BIZ UDPゴシック" panose="020B0400000000000000" pitchFamily="50" charset="-128"/>
              </a:rPr>
              <a:t>動い</a:t>
            </a:r>
            <a:endParaRPr kumimoji="1" lang="en-US" altLang="ja-JP"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100" dirty="0">
                <a:solidFill>
                  <a:prstClr val="black"/>
                </a:solidFill>
                <a:latin typeface="BIZ UDPゴシック" panose="020B0400000000000000" pitchFamily="50" charset="-128"/>
                <a:ea typeface="BIZ UDPゴシック" panose="020B0400000000000000" pitchFamily="50" charset="-128"/>
              </a:rPr>
              <a:t> </a:t>
            </a:r>
            <a:r>
              <a:rPr lang="en-US" altLang="ja-JP" sz="1100" dirty="0" smtClean="0">
                <a:solidFill>
                  <a:prstClr val="black"/>
                </a:solidFill>
                <a:latin typeface="BIZ UDPゴシック" panose="020B0400000000000000" pitchFamily="50" charset="-128"/>
                <a:ea typeface="BIZ UDPゴシック" panose="020B0400000000000000" pitchFamily="50" charset="-128"/>
              </a:rPr>
              <a:t>  </a:t>
            </a: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ている、あるいは検討して</a:t>
            </a: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いるところ</a:t>
            </a: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の動きを止め</a:t>
            </a:r>
            <a:endParaRPr kumimoji="1" lang="en-US" altLang="ja-JP"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100" dirty="0">
                <a:solidFill>
                  <a:prstClr val="black"/>
                </a:solidFill>
                <a:latin typeface="BIZ UDPゴシック" panose="020B0400000000000000" pitchFamily="50" charset="-128"/>
                <a:ea typeface="BIZ UDPゴシック" panose="020B0400000000000000" pitchFamily="50" charset="-128"/>
              </a:rPr>
              <a:t> </a:t>
            </a:r>
            <a:r>
              <a:rPr lang="en-US" altLang="ja-JP" sz="1100" dirty="0" smtClean="0">
                <a:solidFill>
                  <a:prstClr val="black"/>
                </a:solidFill>
                <a:latin typeface="BIZ UDPゴシック" panose="020B0400000000000000" pitchFamily="50" charset="-128"/>
                <a:ea typeface="BIZ UDPゴシック" panose="020B0400000000000000" pitchFamily="50" charset="-128"/>
              </a:rPr>
              <a:t>  </a:t>
            </a: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ること</a:t>
            </a: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なく</a:t>
            </a: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進める。</a:t>
            </a:r>
            <a:endPar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17" name="下矢印 16"/>
          <p:cNvSpPr/>
          <p:nvPr/>
        </p:nvSpPr>
        <p:spPr>
          <a:xfrm>
            <a:off x="2090790" y="4427882"/>
            <a:ext cx="1146412" cy="306758"/>
          </a:xfrm>
          <a:prstGeom prst="downArrow">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smtClean="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19" name="スライド番号プレースホルダー 3"/>
          <p:cNvSpPr txBox="1">
            <a:spLocks/>
          </p:cNvSpPr>
          <p:nvPr/>
        </p:nvSpPr>
        <p:spPr>
          <a:xfrm>
            <a:off x="8640000" y="6552000"/>
            <a:ext cx="432000" cy="288000"/>
          </a:xfrm>
          <a:prstGeom prst="rect">
            <a:avLst/>
          </a:prstGeom>
        </p:spPr>
        <p:txBody>
          <a:bodyPr vert="horz" lIns="36000" tIns="36000" rIns="36000" bIns="36000" rtlCol="0" anchor="ctr"/>
          <a:lstStyle>
            <a:defPPr>
              <a:defRPr lang="ja-JP"/>
            </a:defPPr>
            <a:lvl1pPr marL="0" algn="r" defTabSz="914400" rtl="0" eaLnBrk="1" latinLnBrk="0" hangingPunct="1">
              <a:defRPr kumimoji="1" sz="14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138CA411-231B-42B9-AF63-97A64194AA60}" type="slidenum">
              <a:rPr lang="ja-JP" altLang="en-US" smtClean="0"/>
              <a:pPr/>
              <a:t>134</a:t>
            </a:fld>
            <a:endParaRPr lang="ja-JP" altLang="en-US" dirty="0"/>
          </a:p>
        </p:txBody>
      </p:sp>
    </p:spTree>
    <p:extLst>
      <p:ext uri="{BB962C8B-B14F-4D97-AF65-F5344CB8AC3E}">
        <p14:creationId xmlns:p14="http://schemas.microsoft.com/office/powerpoint/2010/main" val="2386801195"/>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線コネクタ 5">
            <a:extLst>
              <a:ext uri="{FF2B5EF4-FFF2-40B4-BE49-F238E27FC236}">
                <a16:creationId xmlns:a16="http://schemas.microsoft.com/office/drawing/2014/main" id="{34DD5120-79DB-4E35-B392-BEFBDA216A87}"/>
              </a:ext>
            </a:extLst>
          </p:cNvPr>
          <p:cNvCxnSpPr/>
          <p:nvPr/>
        </p:nvCxnSpPr>
        <p:spPr>
          <a:xfrm>
            <a:off x="196398" y="547897"/>
            <a:ext cx="882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テキスト ボックス 9">
            <a:extLst>
              <a:ext uri="{FF2B5EF4-FFF2-40B4-BE49-F238E27FC236}">
                <a16:creationId xmlns:a16="http://schemas.microsoft.com/office/drawing/2014/main" id="{21A49FCD-2EB8-4CD4-85DD-D4C1EDA5FFBF}"/>
              </a:ext>
            </a:extLst>
          </p:cNvPr>
          <p:cNvSpPr txBox="1"/>
          <p:nvPr/>
        </p:nvSpPr>
        <p:spPr>
          <a:xfrm>
            <a:off x="147048" y="558941"/>
            <a:ext cx="8730252" cy="3539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7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■府域全体の広域的課題に対応するため、府、大阪市及び市町村が連携して課題に</a:t>
            </a:r>
            <a:r>
              <a:rPr kumimoji="1" lang="ja-JP" altLang="en-US" sz="17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あたる。</a:t>
            </a:r>
            <a:endParaRPr kumimoji="1" lang="en-US" altLang="ja-JP" sz="17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12" name="角丸四角形 79">
            <a:extLst>
              <a:ext uri="{FF2B5EF4-FFF2-40B4-BE49-F238E27FC236}">
                <a16:creationId xmlns:a16="http://schemas.microsoft.com/office/drawing/2014/main" id="{A8B68524-3FB5-4BCC-848F-2D7390EA16CF}"/>
              </a:ext>
            </a:extLst>
          </p:cNvPr>
          <p:cNvSpPr/>
          <p:nvPr/>
        </p:nvSpPr>
        <p:spPr>
          <a:xfrm>
            <a:off x="128790" y="939316"/>
            <a:ext cx="4214610" cy="324000"/>
          </a:xfrm>
          <a:prstGeom prst="round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rPr>
              <a:t>市町村水道の広域連携</a:t>
            </a:r>
          </a:p>
        </p:txBody>
      </p:sp>
      <p:sp>
        <p:nvSpPr>
          <p:cNvPr id="14" name="正方形/長方形 13"/>
          <p:cNvSpPr/>
          <p:nvPr/>
        </p:nvSpPr>
        <p:spPr>
          <a:xfrm>
            <a:off x="147048" y="1321984"/>
            <a:ext cx="4120151" cy="738664"/>
          </a:xfrm>
          <a:prstGeom prst="rect">
            <a:avLst/>
          </a:prstGeom>
          <a:solidFill>
            <a:schemeClr val="accent6"/>
          </a:solidFill>
        </p:spPr>
        <p:txBody>
          <a:bodyPr wrap="square" t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府域一水道に向けて、大阪広域水道企業団と市町村水道事業者の</a:t>
            </a:r>
            <a:r>
              <a:rPr kumimoji="1" lang="ja-JP" altLang="en-US" sz="12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統合による広域化や</a:t>
            </a:r>
            <a:r>
              <a:rPr kumimoji="1" lang="ja-JP" altLang="en-US"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、淀川系浄水場の最適配置として大阪市と守口市による浄水場共同化の取組など</a:t>
            </a:r>
            <a:r>
              <a:rPr kumimoji="1" lang="ja-JP" altLang="en-US" sz="12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、地域の実情に応じた様々</a:t>
            </a:r>
            <a:r>
              <a:rPr kumimoji="1" lang="ja-JP" altLang="en-US"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な広域連携の取組を推進中。</a:t>
            </a:r>
          </a:p>
        </p:txBody>
      </p:sp>
      <p:sp>
        <p:nvSpPr>
          <p:cNvPr id="9" name="角丸四角形 79">
            <a:extLst>
              <a:ext uri="{FF2B5EF4-FFF2-40B4-BE49-F238E27FC236}">
                <a16:creationId xmlns:a16="http://schemas.microsoft.com/office/drawing/2014/main" id="{A8B68524-3FB5-4BCC-848F-2D7390EA16CF}"/>
              </a:ext>
            </a:extLst>
          </p:cNvPr>
          <p:cNvSpPr/>
          <p:nvPr/>
        </p:nvSpPr>
        <p:spPr>
          <a:xfrm>
            <a:off x="4514850" y="939316"/>
            <a:ext cx="4224240" cy="324000"/>
          </a:xfrm>
          <a:prstGeom prst="round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rPr>
              <a:t>下水道事業の持続性確保</a:t>
            </a:r>
          </a:p>
        </p:txBody>
      </p:sp>
      <p:sp>
        <p:nvSpPr>
          <p:cNvPr id="11" name="正方形/長方形 10"/>
          <p:cNvSpPr/>
          <p:nvPr/>
        </p:nvSpPr>
        <p:spPr>
          <a:xfrm>
            <a:off x="4618939" y="1321984"/>
            <a:ext cx="4120151" cy="738664"/>
          </a:xfrm>
          <a:prstGeom prst="rect">
            <a:avLst/>
          </a:prstGeom>
          <a:solidFill>
            <a:schemeClr val="accent6"/>
          </a:solidFill>
        </p:spPr>
        <p:txBody>
          <a:bodyPr wrap="square" t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大阪府の府内市町村との強固なネットワークに加え、大阪市の総合的な下水道システムの運営ノウハウという府市の強みを生かし、府内市町村の下水道事業の持続性確保に貢献することで、府域全体の下水道事業の発展をめざす。</a:t>
            </a:r>
            <a:endPar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endParaRPr>
          </a:p>
        </p:txBody>
      </p:sp>
      <p:pic>
        <p:nvPicPr>
          <p:cNvPr id="15" name="図 14">
            <a:extLst>
              <a:ext uri="{FF2B5EF4-FFF2-40B4-BE49-F238E27FC236}">
                <a16:creationId xmlns:a16="http://schemas.microsoft.com/office/drawing/2014/main" id="{1F27AF17-D19A-D03F-E5B7-9E122C9484F6}"/>
              </a:ext>
            </a:extLst>
          </p:cNvPr>
          <p:cNvPicPr>
            <a:picLocks noChangeAspect="1"/>
          </p:cNvPicPr>
          <p:nvPr/>
        </p:nvPicPr>
        <p:blipFill>
          <a:blip r:embed="rId2"/>
          <a:stretch>
            <a:fillRect/>
          </a:stretch>
        </p:blipFill>
        <p:spPr>
          <a:xfrm>
            <a:off x="4831430" y="2403305"/>
            <a:ext cx="4184969" cy="2486249"/>
          </a:xfrm>
          <a:prstGeom prst="rect">
            <a:avLst/>
          </a:prstGeom>
        </p:spPr>
      </p:pic>
      <p:sp>
        <p:nvSpPr>
          <p:cNvPr id="16" name="タイトル 1">
            <a:extLst>
              <a:ext uri="{FF2B5EF4-FFF2-40B4-BE49-F238E27FC236}">
                <a16:creationId xmlns:a16="http://schemas.microsoft.com/office/drawing/2014/main" id="{27E73A39-859F-73B8-17AD-6C819DAE8C13}"/>
              </a:ext>
            </a:extLst>
          </p:cNvPr>
          <p:cNvSpPr txBox="1">
            <a:spLocks/>
          </p:cNvSpPr>
          <p:nvPr/>
        </p:nvSpPr>
        <p:spPr>
          <a:xfrm>
            <a:off x="4729173" y="2118190"/>
            <a:ext cx="4009918" cy="480297"/>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highlight>
                  <a:srgbClr val="FFFF00"/>
                </a:highlight>
                <a:uLnTx/>
                <a:uFillTx/>
                <a:latin typeface="BIZ UDPゴシック" panose="020B0400000000000000" pitchFamily="50" charset="-128"/>
                <a:ea typeface="BIZ UDPゴシック" panose="020B0400000000000000" pitchFamily="50" charset="-128"/>
                <a:cs typeface="Meiryo UI" panose="020B0604030504040204" pitchFamily="50" charset="-128"/>
              </a:rPr>
              <a:t>〇大阪府市下水道ビジョンによる市町村支援のイメージ</a:t>
            </a:r>
          </a:p>
        </p:txBody>
      </p:sp>
      <p:sp>
        <p:nvSpPr>
          <p:cNvPr id="17" name="タイトル 1">
            <a:extLst>
              <a:ext uri="{FF2B5EF4-FFF2-40B4-BE49-F238E27FC236}">
                <a16:creationId xmlns:a16="http://schemas.microsoft.com/office/drawing/2014/main" id="{218AE753-5C8F-B874-42A5-7C4C73909D16}"/>
              </a:ext>
            </a:extLst>
          </p:cNvPr>
          <p:cNvSpPr txBox="1">
            <a:spLocks/>
          </p:cNvSpPr>
          <p:nvPr/>
        </p:nvSpPr>
        <p:spPr>
          <a:xfrm>
            <a:off x="5167320" y="4786781"/>
            <a:ext cx="3897318" cy="330740"/>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　</a:t>
            </a:r>
            <a:r>
              <a:rPr kumimoji="1"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出典：大阪府・大阪市「大阪府市下水道ビジョン」（</a:t>
            </a:r>
            <a:r>
              <a:rPr kumimoji="1"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2021</a:t>
            </a:r>
            <a:r>
              <a:rPr kumimoji="1"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a:t>
            </a:r>
            <a:endParaRPr kumimoji="1"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endParaRPr>
          </a:p>
        </p:txBody>
      </p:sp>
      <p:sp>
        <p:nvSpPr>
          <p:cNvPr id="20" name="タイトル 1">
            <a:extLst>
              <a:ext uri="{FF2B5EF4-FFF2-40B4-BE49-F238E27FC236}">
                <a16:creationId xmlns:a16="http://schemas.microsoft.com/office/drawing/2014/main" id="{34BE826F-3B89-4BC3-A315-28F98DCE8770}"/>
              </a:ext>
            </a:extLst>
          </p:cNvPr>
          <p:cNvSpPr txBox="1">
            <a:spLocks/>
          </p:cNvSpPr>
          <p:nvPr/>
        </p:nvSpPr>
        <p:spPr>
          <a:xfrm>
            <a:off x="4883612" y="5089624"/>
            <a:ext cx="3384088" cy="295416"/>
          </a:xfrm>
          <a:prstGeom prst="rect">
            <a:avLst/>
          </a:prstGeom>
        </p:spPr>
        <p:txBody>
          <a:bodyPr vert="horz" lIns="91440" tIns="45720" rIns="91440" bIns="45720" rtlCol="0"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smtClean="0">
                <a:ln>
                  <a:noFill/>
                </a:ln>
                <a:solidFill>
                  <a:prstClr val="black"/>
                </a:solidFill>
                <a:effectLst/>
                <a:highlight>
                  <a:srgbClr val="FFFF00"/>
                </a:highlight>
                <a:uLnTx/>
                <a:uFillTx/>
                <a:latin typeface="BIZ UDPゴシック" panose="020B0400000000000000" pitchFamily="50" charset="-128"/>
                <a:ea typeface="BIZ UDPゴシック" panose="020B0400000000000000" pitchFamily="50" charset="-128"/>
                <a:cs typeface="Meiryo UI" panose="020B0604030504040204" pitchFamily="50" charset="-128"/>
              </a:rPr>
              <a:t>〇</a:t>
            </a:r>
            <a:r>
              <a:rPr kumimoji="1" lang="en-US" altLang="ja-JP" sz="1200" b="1" i="0" u="none" strike="noStrike" kern="1200" cap="none" spc="0" normalizeH="0" baseline="0" noProof="0" dirty="0" smtClean="0">
                <a:ln>
                  <a:noFill/>
                </a:ln>
                <a:solidFill>
                  <a:prstClr val="black"/>
                </a:solidFill>
                <a:effectLst/>
                <a:highlight>
                  <a:srgbClr val="FFFF00"/>
                </a:highlight>
                <a:uLnTx/>
                <a:uFillTx/>
                <a:latin typeface="BIZ UDPゴシック" panose="020B0400000000000000" pitchFamily="50" charset="-128"/>
                <a:ea typeface="BIZ UDPゴシック" panose="020B0400000000000000" pitchFamily="50" charset="-128"/>
                <a:cs typeface="Meiryo UI" panose="020B0604030504040204" pitchFamily="50" charset="-128"/>
              </a:rPr>
              <a:t>2022</a:t>
            </a:r>
            <a:r>
              <a:rPr kumimoji="1" lang="ja-JP" altLang="en-US" sz="1200" b="1" i="0" u="none" strike="noStrike" kern="1200" cap="none" spc="0" normalizeH="0" baseline="0" noProof="0" dirty="0" smtClean="0">
                <a:ln>
                  <a:noFill/>
                </a:ln>
                <a:solidFill>
                  <a:prstClr val="black"/>
                </a:solidFill>
                <a:effectLst/>
                <a:highlight>
                  <a:srgbClr val="FFFF00"/>
                </a:highlight>
                <a:uLnTx/>
                <a:uFillTx/>
                <a:latin typeface="BIZ UDPゴシック" panose="020B0400000000000000" pitchFamily="50" charset="-128"/>
                <a:ea typeface="BIZ UDPゴシック" panose="020B0400000000000000" pitchFamily="50" charset="-128"/>
                <a:cs typeface="Meiryo UI" panose="020B0604030504040204" pitchFamily="50" charset="-128"/>
              </a:rPr>
              <a:t>年度</a:t>
            </a:r>
            <a:r>
              <a:rPr kumimoji="1" lang="ja-JP" altLang="en-US" sz="1200" b="1" i="0" u="none" strike="noStrike" kern="1200" cap="none" spc="0" normalizeH="0" baseline="0" noProof="0" dirty="0">
                <a:ln>
                  <a:noFill/>
                </a:ln>
                <a:solidFill>
                  <a:prstClr val="black"/>
                </a:solidFill>
                <a:effectLst/>
                <a:highlight>
                  <a:srgbClr val="FFFF00"/>
                </a:highlight>
                <a:uLnTx/>
                <a:uFillTx/>
                <a:latin typeface="BIZ UDPゴシック" panose="020B0400000000000000" pitchFamily="50" charset="-128"/>
                <a:ea typeface="BIZ UDPゴシック" panose="020B0400000000000000" pitchFamily="50" charset="-128"/>
                <a:cs typeface="Meiryo UI" panose="020B0604030504040204" pitchFamily="50" charset="-128"/>
              </a:rPr>
              <a:t>の取組</a:t>
            </a:r>
          </a:p>
        </p:txBody>
      </p:sp>
      <p:pic>
        <p:nvPicPr>
          <p:cNvPr id="5" name="図 4"/>
          <p:cNvPicPr>
            <a:picLocks noChangeAspect="1"/>
          </p:cNvPicPr>
          <p:nvPr/>
        </p:nvPicPr>
        <p:blipFill>
          <a:blip r:embed="rId3"/>
          <a:stretch>
            <a:fillRect/>
          </a:stretch>
        </p:blipFill>
        <p:spPr>
          <a:xfrm>
            <a:off x="5067764" y="5356465"/>
            <a:ext cx="3671326" cy="1467798"/>
          </a:xfrm>
          <a:prstGeom prst="rect">
            <a:avLst/>
          </a:prstGeom>
        </p:spPr>
      </p:pic>
      <p:sp>
        <p:nvSpPr>
          <p:cNvPr id="21" name="テキスト ボックス 20"/>
          <p:cNvSpPr txBox="1"/>
          <p:nvPr/>
        </p:nvSpPr>
        <p:spPr>
          <a:xfrm>
            <a:off x="151447" y="2281564"/>
            <a:ext cx="4115752" cy="1015663"/>
          </a:xfrm>
          <a:prstGeom prst="rect">
            <a:avLst/>
          </a:prstGeom>
          <a:solidFill>
            <a:schemeClr val="accent5">
              <a:lumMod val="9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府域一水道の効果</a:t>
            </a:r>
            <a:r>
              <a:rPr kumimoji="1"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コスト削減（→料金上昇幅の抑制、浄水場・管路等の更新・耐震化のスピードアップ）、財政基盤強化、組織体制強化と技術力の維持・</a:t>
            </a:r>
            <a:r>
              <a:rPr kumimoji="1" lang="ja-JP" altLang="en-US"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充実。</a:t>
            </a:r>
            <a:endParaRPr kumimoji="1"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➡安定した経営、災害に強い水道、料金上昇幅の抑制</a:t>
            </a:r>
            <a:r>
              <a:rPr kumimoji="1" lang="ja-JP" altLang="en-US"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等。</a:t>
            </a:r>
            <a:endParaRPr kumimoji="1"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endParaRPr>
          </a:p>
        </p:txBody>
      </p:sp>
      <p:sp>
        <p:nvSpPr>
          <p:cNvPr id="22" name="下矢印 21"/>
          <p:cNvSpPr/>
          <p:nvPr/>
        </p:nvSpPr>
        <p:spPr>
          <a:xfrm>
            <a:off x="1633917" y="3455157"/>
            <a:ext cx="1146412" cy="252000"/>
          </a:xfrm>
          <a:prstGeom prst="downArrow">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23" name="テキスト ボックス 22"/>
          <p:cNvSpPr txBox="1"/>
          <p:nvPr/>
        </p:nvSpPr>
        <p:spPr>
          <a:xfrm>
            <a:off x="196398" y="3769093"/>
            <a:ext cx="4249102" cy="1015663"/>
          </a:xfrm>
          <a:prstGeom prst="rect">
            <a:avLst/>
          </a:prstGeom>
          <a:noFill/>
          <a:ln>
            <a:noFill/>
            <a:prstDash val="sysDash"/>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eiryo UI" pitchFamily="50" charset="-128"/>
              </a:rPr>
              <a:t>【</a:t>
            </a:r>
            <a:r>
              <a:rPr kumimoji="1" lang="ja-JP" altLang="en-US"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eiryo UI" pitchFamily="50" charset="-128"/>
              </a:rPr>
              <a:t>今後の</a:t>
            </a:r>
            <a:r>
              <a:rPr kumimoji="1" lang="ja-JP" altLang="en-US" sz="12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Meiryo UI" pitchFamily="50" charset="-128"/>
              </a:rPr>
              <a:t>取組の</a:t>
            </a:r>
            <a:r>
              <a:rPr kumimoji="1" lang="ja-JP" altLang="en-US"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eiryo UI" pitchFamily="50" charset="-128"/>
              </a:rPr>
              <a:t>方向性</a:t>
            </a:r>
            <a:r>
              <a:rPr kumimoji="1" lang="en-US" altLang="ja-JP"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eiryo UI" pitchFamily="50" charset="-128"/>
              </a:rPr>
              <a:t>】</a:t>
            </a:r>
            <a:endParaRPr kumimoji="1" lang="en-US" altLang="ja-JP"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○一水道の効果の見える化と一水道の具体化に向けた</a:t>
            </a:r>
            <a:r>
              <a:rPr kumimoji="1" lang="ja-JP" altLang="en-US" sz="12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検討。</a:t>
            </a:r>
            <a:endParaRPr kumimoji="1" lang="en-US" altLang="ja-JP"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○様々な広域化の</a:t>
            </a:r>
            <a:r>
              <a:rPr kumimoji="1" lang="ja-JP" altLang="en-US" sz="12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推進。                                            </a:t>
            </a:r>
            <a:endParaRPr kumimoji="1" lang="en-US" altLang="ja-JP"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○広域化・一水道への機運</a:t>
            </a:r>
            <a:r>
              <a:rPr kumimoji="1" lang="ja-JP" altLang="en-US" sz="12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醸成。</a:t>
            </a:r>
            <a:endParaRPr kumimoji="1" lang="en-US" altLang="ja-JP" sz="12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smtClean="0">
                <a:latin typeface="BIZ UDPゴシック" panose="020B0400000000000000" pitchFamily="50" charset="-128"/>
                <a:ea typeface="BIZ UDPゴシック" panose="020B0400000000000000" pitchFamily="50" charset="-128"/>
              </a:rPr>
              <a:t>○水道基盤強化計画の策定。</a:t>
            </a:r>
            <a:endParaRPr kumimoji="1" lang="en-US" altLang="ja-JP"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endParaRPr>
          </a:p>
        </p:txBody>
      </p:sp>
      <p:sp>
        <p:nvSpPr>
          <p:cNvPr id="25" name="正方形/長方形 24"/>
          <p:cNvSpPr/>
          <p:nvPr/>
        </p:nvSpPr>
        <p:spPr>
          <a:xfrm>
            <a:off x="0" y="4852066"/>
            <a:ext cx="2893522"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 ■市町村</a:t>
            </a:r>
            <a:r>
              <a:rPr kumimoji="1" lang="ja-JP" altLang="en-US"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水道の広域</a:t>
            </a:r>
            <a:r>
              <a:rPr kumimoji="1" lang="ja-JP" altLang="en-US" sz="12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連携の実績</a:t>
            </a:r>
            <a:endParaRPr kumimoji="1" lang="ja-JP" altLang="en-US" sz="1200" b="0" i="0" u="none" strike="noStrike" kern="12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endParaRPr>
          </a:p>
        </p:txBody>
      </p:sp>
      <p:sp>
        <p:nvSpPr>
          <p:cNvPr id="26" name="正方形/長方形 25"/>
          <p:cNvSpPr/>
          <p:nvPr/>
        </p:nvSpPr>
        <p:spPr>
          <a:xfrm>
            <a:off x="47072" y="5133325"/>
            <a:ext cx="4903386" cy="131574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a:t>
            </a:r>
            <a:r>
              <a:rPr kumimoji="1" lang="ja-JP" altLang="en-US"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企業団と市町村水道事業者の統合）</a:t>
            </a:r>
            <a:endParaRPr kumimoji="1" lang="en-US" altLang="ja-JP"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endParaRPr>
          </a:p>
          <a:p>
            <a:pPr marL="285750" marR="0" lvl="0" indent="-28575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1" lang="en-US" altLang="ja-JP" sz="1200" b="1" i="0" u="sng"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2024</a:t>
            </a:r>
            <a:r>
              <a:rPr kumimoji="1" lang="ja-JP" altLang="en-US" sz="1200" b="1" i="0" u="sng"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年度までに予定を含めて</a:t>
            </a:r>
            <a:r>
              <a:rPr kumimoji="1" lang="en-US" altLang="ja-JP" sz="1200" b="1" i="0" u="sng"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14</a:t>
            </a:r>
            <a:r>
              <a:rPr kumimoji="1" lang="ja-JP" altLang="en-US" sz="1200" b="1" i="0" u="sng"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団体が大阪広域水道</a:t>
            </a:r>
            <a:r>
              <a:rPr kumimoji="1" lang="ja-JP" altLang="en-US" sz="1200" b="1" i="0" u="sng"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企業団</a:t>
            </a:r>
            <a:r>
              <a:rPr kumimoji="1" lang="en-US" altLang="ja-JP" sz="1200" b="1" i="0" u="sng"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
            </a:r>
            <a:br>
              <a:rPr kumimoji="1" lang="en-US" altLang="ja-JP" sz="1200" b="1" i="0" u="sng"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br>
            <a:r>
              <a:rPr kumimoji="1" lang="ja-JP" altLang="en-US" sz="1200" b="1" i="0" u="sng"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と統合。</a:t>
            </a:r>
            <a:endParaRPr kumimoji="1" lang="en-US" altLang="ja-JP"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（施設の最適配置・統廃合）</a:t>
            </a:r>
            <a:endParaRPr kumimoji="1" lang="en-US" altLang="ja-JP"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endParaRPr>
          </a:p>
          <a:p>
            <a:pPr marL="285750" marR="0" lvl="0" indent="-285750" algn="l" defTabSz="914400" rtl="0" eaLnBrk="1" fontAlgn="auto" latinLnBrk="0" hangingPunct="1">
              <a:lnSpc>
                <a:spcPct val="100000"/>
              </a:lnSpc>
              <a:spcBef>
                <a:spcPts val="300"/>
              </a:spcBef>
              <a:spcAft>
                <a:spcPts val="0"/>
              </a:spcAft>
              <a:buClrTx/>
              <a:buSzTx/>
              <a:buFont typeface="Arial" panose="020B0604020202020204" pitchFamily="34" charset="0"/>
              <a:buChar char="•"/>
              <a:tabLst/>
              <a:defRPr/>
            </a:pPr>
            <a:r>
              <a:rPr kumimoji="1" lang="en-US" altLang="ja-JP"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2019</a:t>
            </a:r>
            <a:r>
              <a:rPr kumimoji="1" lang="ja-JP" altLang="en-US"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年</a:t>
            </a:r>
            <a:r>
              <a:rPr kumimoji="1" lang="en-US" altLang="ja-JP"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12</a:t>
            </a:r>
            <a:r>
              <a:rPr kumimoji="1" lang="ja-JP" altLang="en-US"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月に</a:t>
            </a:r>
            <a:r>
              <a:rPr kumimoji="1" lang="ja-JP" altLang="en-US" sz="1200" b="1" i="0" u="sng"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大阪市と守口市が「庭窪浄水場共同化に</a:t>
            </a:r>
            <a:r>
              <a:rPr kumimoji="1" lang="ja-JP" altLang="en-US" sz="1200" b="1" i="0" u="sng"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関する</a:t>
            </a:r>
            <a:r>
              <a:rPr lang="en-US" altLang="ja-JP" sz="1200" b="1" u="sng" dirty="0">
                <a:latin typeface="BIZ UDPゴシック" panose="020B0400000000000000" pitchFamily="50" charset="-128"/>
                <a:ea typeface="BIZ UDPゴシック" panose="020B0400000000000000" pitchFamily="50" charset="-128"/>
              </a:rPr>
              <a:t/>
            </a:r>
            <a:br>
              <a:rPr lang="en-US" altLang="ja-JP" sz="1200" b="1" u="sng" dirty="0">
                <a:latin typeface="BIZ UDPゴシック" panose="020B0400000000000000" pitchFamily="50" charset="-128"/>
                <a:ea typeface="BIZ UDPゴシック" panose="020B0400000000000000" pitchFamily="50" charset="-128"/>
              </a:rPr>
            </a:br>
            <a:r>
              <a:rPr kumimoji="1" lang="ja-JP" altLang="en-US" sz="1200" b="1" i="0" u="sng"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基本</a:t>
            </a:r>
            <a:r>
              <a:rPr kumimoji="1" lang="ja-JP" altLang="en-US" sz="1200" b="1" i="0" u="sng"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協定」を締結。</a:t>
            </a:r>
            <a:r>
              <a:rPr kumimoji="1" lang="en-US" altLang="ja-JP" sz="1200" b="1" i="0" u="sng"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2024</a:t>
            </a:r>
            <a:r>
              <a:rPr kumimoji="1" lang="ja-JP" altLang="en-US" sz="1200" b="1" i="0" u="sng"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年に</a:t>
            </a:r>
            <a:r>
              <a:rPr kumimoji="1" lang="ja-JP" altLang="en-US" sz="1200" b="1" i="0" u="sng"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共同運用開始</a:t>
            </a:r>
            <a:r>
              <a:rPr kumimoji="1" lang="ja-JP" altLang="en-US" sz="12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予定</a:t>
            </a:r>
            <a:r>
              <a:rPr kumimoji="1" lang="ja-JP" altLang="en-US"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a:t>
            </a:r>
            <a:endParaRPr kumimoji="1" lang="en-US" altLang="ja-JP"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endParaRPr>
          </a:p>
        </p:txBody>
      </p:sp>
      <p:sp>
        <p:nvSpPr>
          <p:cNvPr id="24" name="スライド番号プレースホルダー 3"/>
          <p:cNvSpPr txBox="1">
            <a:spLocks/>
          </p:cNvSpPr>
          <p:nvPr/>
        </p:nvSpPr>
        <p:spPr>
          <a:xfrm>
            <a:off x="8640000" y="6552000"/>
            <a:ext cx="432000" cy="288000"/>
          </a:xfrm>
          <a:prstGeom prst="rect">
            <a:avLst/>
          </a:prstGeom>
        </p:spPr>
        <p:txBody>
          <a:bodyPr vert="horz" lIns="36000" tIns="36000" rIns="36000" bIns="36000" rtlCol="0" anchor="ctr"/>
          <a:lstStyle>
            <a:defPPr>
              <a:defRPr lang="ja-JP"/>
            </a:defPPr>
            <a:lvl1pPr marL="0" algn="r" defTabSz="914400" rtl="0" eaLnBrk="1" latinLnBrk="0" hangingPunct="1">
              <a:defRPr kumimoji="1" sz="14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138CA411-231B-42B9-AF63-97A64194AA60}" type="slidenum">
              <a:rPr lang="ja-JP" altLang="en-US" smtClean="0"/>
              <a:pPr/>
              <a:t>135</a:t>
            </a:fld>
            <a:endParaRPr lang="ja-JP" altLang="en-US" dirty="0"/>
          </a:p>
        </p:txBody>
      </p:sp>
      <p:sp>
        <p:nvSpPr>
          <p:cNvPr id="27" name="角丸四角形 26"/>
          <p:cNvSpPr/>
          <p:nvPr/>
        </p:nvSpPr>
        <p:spPr>
          <a:xfrm>
            <a:off x="144000" y="36000"/>
            <a:ext cx="7704000" cy="432000"/>
          </a:xfrm>
          <a:prstGeom prst="roundRect">
            <a:avLst/>
          </a:prstGeom>
          <a:solidFill>
            <a:schemeClr val="accent4">
              <a:lumMod val="60000"/>
              <a:lumOff val="40000"/>
            </a:schemeClr>
          </a:solidFill>
          <a:effectLst>
            <a:innerShdw blurRad="63500" dist="50800" dir="2700000">
              <a:prstClr val="black">
                <a:alpha val="50000"/>
              </a:prstClr>
            </a:innerShdw>
          </a:effectLst>
        </p:spPr>
        <p:style>
          <a:lnRef idx="3">
            <a:schemeClr val="lt1"/>
          </a:lnRef>
          <a:fillRef idx="1">
            <a:schemeClr val="accent4"/>
          </a:fillRef>
          <a:effectRef idx="1">
            <a:schemeClr val="accent4"/>
          </a:effectRef>
          <a:fontRef idx="minor">
            <a:schemeClr val="lt1"/>
          </a:fontRef>
        </p:style>
        <p:txBody>
          <a:bodyPr wrap="none" lIns="108000" tIns="36000" rIns="36000" bIns="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【HOW</a:t>
            </a:r>
            <a:r>
              <a:rPr kumimoji="1" lang="ja-JP" altLang="en-US" sz="18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４－①</a:t>
            </a:r>
            <a:r>
              <a:rPr kumimoji="1" lang="en-US" altLang="ja-JP" sz="18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8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　市区町村との連携強化</a:t>
            </a:r>
            <a:r>
              <a:rPr kumimoji="1" lang="ja-JP" altLang="en-US" sz="1800" b="1"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／市町村連携（消防、水道、下水道）</a:t>
            </a:r>
            <a:endParaRPr kumimoji="1" lang="ja-JP" altLang="en-US" sz="18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p:txBody>
      </p:sp>
    </p:spTree>
    <p:extLst>
      <p:ext uri="{BB962C8B-B14F-4D97-AF65-F5344CB8AC3E}">
        <p14:creationId xmlns:p14="http://schemas.microsoft.com/office/powerpoint/2010/main" val="2183154540"/>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テキスト ボックス 35"/>
          <p:cNvSpPr txBox="1"/>
          <p:nvPr/>
        </p:nvSpPr>
        <p:spPr>
          <a:xfrm>
            <a:off x="5941401" y="5277241"/>
            <a:ext cx="3175299" cy="1623521"/>
          </a:xfrm>
          <a:prstGeom prst="rect">
            <a:avLst/>
          </a:prstGeom>
          <a:noFill/>
        </p:spPr>
        <p:txBody>
          <a:bodyPr wrap="square" rtlCol="0">
            <a:spAutoFit/>
          </a:bodyPr>
          <a:lstStyle/>
          <a:p>
            <a:pPr marL="179388" marR="0" lvl="0" indent="-179388"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①　動物園</a:t>
            </a:r>
            <a:endPar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179388" marR="0" lvl="0" indent="-179388"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→ナイト</a:t>
            </a:r>
            <a:r>
              <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ZOO</a:t>
            </a: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実施（２０１５年～）などにより</a:t>
            </a:r>
            <a:endPar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179388" marR="0" lvl="0" indent="-179388"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入園</a:t>
            </a:r>
            <a:r>
              <a:rPr kumimoji="1" lang="ja-JP" altLang="en-US"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者数増</a:t>
            </a:r>
            <a:r>
              <a:rPr lang="ja-JP" altLang="en-US" sz="1050" dirty="0" err="1">
                <a:solidFill>
                  <a:prstClr val="black"/>
                </a:solidFill>
                <a:latin typeface="BIZ UDPゴシック" panose="020B0400000000000000" pitchFamily="50" charset="-128"/>
                <a:ea typeface="BIZ UDPゴシック" panose="020B0400000000000000" pitchFamily="50" charset="-128"/>
              </a:rPr>
              <a:t>。</a:t>
            </a: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t>
            </a:r>
            <a:endPar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179388" marR="0" lvl="0" indent="-179388" algn="l" defTabSz="914400" rtl="0" eaLnBrk="1" fontAlgn="auto" latinLnBrk="0" hangingPunct="1">
              <a:lnSpc>
                <a:spcPct val="100000"/>
              </a:lnSpc>
              <a:spcBef>
                <a:spcPts val="60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②　美術館・公園等</a:t>
            </a:r>
            <a:endPar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179388" marR="0" lvl="0" indent="-179388"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→美術館、慶沢園の</a:t>
            </a:r>
            <a:r>
              <a:rPr kumimoji="1" lang="ja-JP" altLang="en-US"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改修。</a:t>
            </a:r>
            <a:endPar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179388" marR="0" lvl="0" indent="-179388"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→公園エントランスエリアの</a:t>
            </a:r>
            <a:r>
              <a:rPr kumimoji="1" lang="ja-JP" altLang="en-US"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リニューアル。</a:t>
            </a:r>
            <a:endPar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179388" marR="0" lvl="0" indent="-179388"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（てんしば　２０１７年～）</a:t>
            </a:r>
            <a:endPar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179388" marR="0" lvl="0" indent="-179388"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t>
            </a:r>
            <a:r>
              <a:rPr kumimoji="1" lang="ja-JP" altLang="en-US" sz="1050" b="0" i="0" u="none" strike="noStrike" kern="1200" cap="none" spc="0" normalizeH="0" baseline="0" noProof="0" dirty="0" err="1">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てんしば</a:t>
            </a:r>
            <a:r>
              <a:rPr kumimoji="1" lang="ja-JP" altLang="en-US"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ゲートエリアオープン。</a:t>
            </a:r>
            <a:endParaRPr kumimoji="1" lang="en-US" altLang="ja-JP"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179388" marR="0" lvl="0" indent="-179388" algn="l" defTabSz="914400" rtl="0" eaLnBrk="1" fontAlgn="auto" latinLnBrk="0" hangingPunct="1">
              <a:lnSpc>
                <a:spcPct val="100000"/>
              </a:lnSpc>
              <a:spcBef>
                <a:spcPts val="0"/>
              </a:spcBef>
              <a:spcAft>
                <a:spcPts val="0"/>
              </a:spcAft>
              <a:buClrTx/>
              <a:buSzTx/>
              <a:buFontTx/>
              <a:buNone/>
              <a:tabLst/>
              <a:defRPr/>
            </a:pPr>
            <a:r>
              <a:rPr lang="ja-JP" altLang="en-US" sz="1050" dirty="0">
                <a:solidFill>
                  <a:prstClr val="black"/>
                </a:solidFill>
                <a:latin typeface="BIZ UDPゴシック" panose="020B0400000000000000" pitchFamily="50" charset="-128"/>
                <a:ea typeface="BIZ UDPゴシック" panose="020B0400000000000000" pitchFamily="50" charset="-128"/>
              </a:rPr>
              <a:t>　</a:t>
            </a:r>
            <a:r>
              <a:rPr lang="ja-JP" altLang="en-US" sz="1050" dirty="0" smtClean="0">
                <a:solidFill>
                  <a:prstClr val="black"/>
                </a:solidFill>
                <a:latin typeface="BIZ UDPゴシック" panose="020B0400000000000000" pitchFamily="50" charset="-128"/>
                <a:ea typeface="BIZ UDPゴシック" panose="020B0400000000000000" pitchFamily="50" charset="-128"/>
              </a:rPr>
              <a:t>　　　</a:t>
            </a:r>
            <a:r>
              <a:rPr kumimoji="1" lang="ja-JP" altLang="en-US"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2019</a:t>
            </a: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年～）</a:t>
            </a:r>
            <a:endPar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grpSp>
        <p:nvGrpSpPr>
          <p:cNvPr id="4" name="グループ化 3"/>
          <p:cNvGrpSpPr/>
          <p:nvPr/>
        </p:nvGrpSpPr>
        <p:grpSpPr>
          <a:xfrm>
            <a:off x="2565961" y="1843517"/>
            <a:ext cx="3076887" cy="3276993"/>
            <a:chOff x="2565961" y="2357663"/>
            <a:chExt cx="3076887" cy="2762847"/>
          </a:xfrm>
        </p:grpSpPr>
        <p:pic>
          <p:nvPicPr>
            <p:cNvPr id="13" name="Picture 2" descr="③位置図（100709）"/>
            <p:cNvPicPr>
              <a:picLocks noChangeAspect="1" noChangeArrowheads="1"/>
            </p:cNvPicPr>
            <p:nvPr/>
          </p:nvPicPr>
          <p:blipFill>
            <a:blip r:embed="rId3" cstate="email"/>
            <a:srcRect/>
            <a:stretch>
              <a:fillRect/>
            </a:stretch>
          </p:blipFill>
          <p:spPr bwMode="auto">
            <a:xfrm>
              <a:off x="2608091" y="2357663"/>
              <a:ext cx="3034757" cy="2762847"/>
            </a:xfrm>
            <a:prstGeom prst="rect">
              <a:avLst/>
            </a:prstGeom>
            <a:noFill/>
            <a:ln w="9525">
              <a:noFill/>
              <a:miter lim="800000"/>
              <a:headEnd/>
              <a:tailEnd/>
            </a:ln>
          </p:spPr>
        </p:pic>
        <p:sp>
          <p:nvSpPr>
            <p:cNvPr id="14" name="フリーフォーム 13"/>
            <p:cNvSpPr/>
            <p:nvPr/>
          </p:nvSpPr>
          <p:spPr>
            <a:xfrm>
              <a:off x="4153684" y="3222371"/>
              <a:ext cx="225126" cy="259737"/>
            </a:xfrm>
            <a:custGeom>
              <a:avLst/>
              <a:gdLst>
                <a:gd name="connsiteX0" fmla="*/ 968721 w 3268301"/>
                <a:gd name="connsiteY0" fmla="*/ 149383 h 1810693"/>
                <a:gd name="connsiteX1" fmla="*/ 2385588 w 3268301"/>
                <a:gd name="connsiteY1" fmla="*/ 0 h 1810693"/>
                <a:gd name="connsiteX2" fmla="*/ 3223034 w 3268301"/>
                <a:gd name="connsiteY2" fmla="*/ 1484769 h 1810693"/>
                <a:gd name="connsiteX3" fmla="*/ 3268301 w 3268301"/>
                <a:gd name="connsiteY3" fmla="*/ 1797113 h 1810693"/>
                <a:gd name="connsiteX4" fmla="*/ 2915216 w 3268301"/>
                <a:gd name="connsiteY4" fmla="*/ 1810693 h 1810693"/>
                <a:gd name="connsiteX5" fmla="*/ 0 w 3268301"/>
                <a:gd name="connsiteY5" fmla="*/ 1797113 h 1810693"/>
                <a:gd name="connsiteX6" fmla="*/ 968721 w 3268301"/>
                <a:gd name="connsiteY6" fmla="*/ 149383 h 1810693"/>
                <a:gd name="connsiteX0" fmla="*/ 989171 w 3268301"/>
                <a:gd name="connsiteY0" fmla="*/ 165077 h 1810693"/>
                <a:gd name="connsiteX1" fmla="*/ 2385588 w 3268301"/>
                <a:gd name="connsiteY1" fmla="*/ 0 h 1810693"/>
                <a:gd name="connsiteX2" fmla="*/ 3223034 w 3268301"/>
                <a:gd name="connsiteY2" fmla="*/ 1484769 h 1810693"/>
                <a:gd name="connsiteX3" fmla="*/ 3268301 w 3268301"/>
                <a:gd name="connsiteY3" fmla="*/ 1797113 h 1810693"/>
                <a:gd name="connsiteX4" fmla="*/ 2915216 w 3268301"/>
                <a:gd name="connsiteY4" fmla="*/ 1810693 h 1810693"/>
                <a:gd name="connsiteX5" fmla="*/ 0 w 3268301"/>
                <a:gd name="connsiteY5" fmla="*/ 1797113 h 1810693"/>
                <a:gd name="connsiteX6" fmla="*/ 989171 w 3268301"/>
                <a:gd name="connsiteY6" fmla="*/ 165077 h 1810693"/>
                <a:gd name="connsiteX0" fmla="*/ 792088 w 3071218"/>
                <a:gd name="connsiteY0" fmla="*/ 165077 h 2325317"/>
                <a:gd name="connsiteX1" fmla="*/ 2188505 w 3071218"/>
                <a:gd name="connsiteY1" fmla="*/ 0 h 2325317"/>
                <a:gd name="connsiteX2" fmla="*/ 3025951 w 3071218"/>
                <a:gd name="connsiteY2" fmla="*/ 1484769 h 2325317"/>
                <a:gd name="connsiteX3" fmla="*/ 3071218 w 3071218"/>
                <a:gd name="connsiteY3" fmla="*/ 1797113 h 2325317"/>
                <a:gd name="connsiteX4" fmla="*/ 2718133 w 3071218"/>
                <a:gd name="connsiteY4" fmla="*/ 1810693 h 2325317"/>
                <a:gd name="connsiteX5" fmla="*/ 0 w 3071218"/>
                <a:gd name="connsiteY5" fmla="*/ 2325317 h 2325317"/>
                <a:gd name="connsiteX6" fmla="*/ 792088 w 3071218"/>
                <a:gd name="connsiteY6" fmla="*/ 165077 h 2325317"/>
                <a:gd name="connsiteX0" fmla="*/ 792088 w 3071218"/>
                <a:gd name="connsiteY0" fmla="*/ 165077 h 4197525"/>
                <a:gd name="connsiteX1" fmla="*/ 2188505 w 3071218"/>
                <a:gd name="connsiteY1" fmla="*/ 0 h 4197525"/>
                <a:gd name="connsiteX2" fmla="*/ 3025951 w 3071218"/>
                <a:gd name="connsiteY2" fmla="*/ 1484769 h 4197525"/>
                <a:gd name="connsiteX3" fmla="*/ 3071218 w 3071218"/>
                <a:gd name="connsiteY3" fmla="*/ 1797113 h 4197525"/>
                <a:gd name="connsiteX4" fmla="*/ 2718133 w 3071218"/>
                <a:gd name="connsiteY4" fmla="*/ 1810693 h 4197525"/>
                <a:gd name="connsiteX5" fmla="*/ 936103 w 3071218"/>
                <a:gd name="connsiteY5" fmla="*/ 4197525 h 4197525"/>
                <a:gd name="connsiteX6" fmla="*/ 0 w 3071218"/>
                <a:gd name="connsiteY6" fmla="*/ 2325317 h 4197525"/>
                <a:gd name="connsiteX7" fmla="*/ 792088 w 3071218"/>
                <a:gd name="connsiteY7" fmla="*/ 165077 h 4197525"/>
                <a:gd name="connsiteX0" fmla="*/ 792088 w 3096343"/>
                <a:gd name="connsiteY0" fmla="*/ 165077 h 4485557"/>
                <a:gd name="connsiteX1" fmla="*/ 2188505 w 3096343"/>
                <a:gd name="connsiteY1" fmla="*/ 0 h 4485557"/>
                <a:gd name="connsiteX2" fmla="*/ 3025951 w 3096343"/>
                <a:gd name="connsiteY2" fmla="*/ 1484769 h 4485557"/>
                <a:gd name="connsiteX3" fmla="*/ 3071218 w 3096343"/>
                <a:gd name="connsiteY3" fmla="*/ 1797113 h 4485557"/>
                <a:gd name="connsiteX4" fmla="*/ 2718133 w 3096343"/>
                <a:gd name="connsiteY4" fmla="*/ 1810693 h 4485557"/>
                <a:gd name="connsiteX5" fmla="*/ 3096343 w 3096343"/>
                <a:gd name="connsiteY5" fmla="*/ 4485557 h 4485557"/>
                <a:gd name="connsiteX6" fmla="*/ 936103 w 3096343"/>
                <a:gd name="connsiteY6" fmla="*/ 4197525 h 4485557"/>
                <a:gd name="connsiteX7" fmla="*/ 0 w 3096343"/>
                <a:gd name="connsiteY7" fmla="*/ 2325317 h 4485557"/>
                <a:gd name="connsiteX8" fmla="*/ 792088 w 3096343"/>
                <a:gd name="connsiteY8" fmla="*/ 165077 h 4485557"/>
                <a:gd name="connsiteX0" fmla="*/ 1152129 w 3456384"/>
                <a:gd name="connsiteY0" fmla="*/ 165077 h 5421661"/>
                <a:gd name="connsiteX1" fmla="*/ 2548546 w 3456384"/>
                <a:gd name="connsiteY1" fmla="*/ 0 h 5421661"/>
                <a:gd name="connsiteX2" fmla="*/ 3385992 w 3456384"/>
                <a:gd name="connsiteY2" fmla="*/ 1484769 h 5421661"/>
                <a:gd name="connsiteX3" fmla="*/ 3431259 w 3456384"/>
                <a:gd name="connsiteY3" fmla="*/ 1797113 h 5421661"/>
                <a:gd name="connsiteX4" fmla="*/ 3078174 w 3456384"/>
                <a:gd name="connsiteY4" fmla="*/ 1810693 h 5421661"/>
                <a:gd name="connsiteX5" fmla="*/ 3456384 w 3456384"/>
                <a:gd name="connsiteY5" fmla="*/ 4485557 h 5421661"/>
                <a:gd name="connsiteX6" fmla="*/ 1296144 w 3456384"/>
                <a:gd name="connsiteY6" fmla="*/ 4197525 h 5421661"/>
                <a:gd name="connsiteX7" fmla="*/ 0 w 3456384"/>
                <a:gd name="connsiteY7" fmla="*/ 5421661 h 5421661"/>
                <a:gd name="connsiteX8" fmla="*/ 360041 w 3456384"/>
                <a:gd name="connsiteY8" fmla="*/ 2325317 h 5421661"/>
                <a:gd name="connsiteX9" fmla="*/ 1152129 w 3456384"/>
                <a:gd name="connsiteY9" fmla="*/ 165077 h 5421661"/>
                <a:gd name="connsiteX0" fmla="*/ 1152129 w 3456384"/>
                <a:gd name="connsiteY0" fmla="*/ 165077 h 5421661"/>
                <a:gd name="connsiteX1" fmla="*/ 2548546 w 3456384"/>
                <a:gd name="connsiteY1" fmla="*/ 0 h 5421661"/>
                <a:gd name="connsiteX2" fmla="*/ 3385992 w 3456384"/>
                <a:gd name="connsiteY2" fmla="*/ 1484769 h 5421661"/>
                <a:gd name="connsiteX3" fmla="*/ 3431259 w 3456384"/>
                <a:gd name="connsiteY3" fmla="*/ 1797113 h 5421661"/>
                <a:gd name="connsiteX4" fmla="*/ 3078174 w 3456384"/>
                <a:gd name="connsiteY4" fmla="*/ 1810693 h 5421661"/>
                <a:gd name="connsiteX5" fmla="*/ 3456384 w 3456384"/>
                <a:gd name="connsiteY5" fmla="*/ 4485557 h 5421661"/>
                <a:gd name="connsiteX6" fmla="*/ 1683939 w 3456384"/>
                <a:gd name="connsiteY6" fmla="*/ 4703276 h 5421661"/>
                <a:gd name="connsiteX7" fmla="*/ 0 w 3456384"/>
                <a:gd name="connsiteY7" fmla="*/ 5421661 h 5421661"/>
                <a:gd name="connsiteX8" fmla="*/ 360041 w 3456384"/>
                <a:gd name="connsiteY8" fmla="*/ 2325317 h 5421661"/>
                <a:gd name="connsiteX9" fmla="*/ 1152129 w 3456384"/>
                <a:gd name="connsiteY9" fmla="*/ 165077 h 5421661"/>
                <a:gd name="connsiteX0" fmla="*/ 1152129 w 3827576"/>
                <a:gd name="connsiteY0" fmla="*/ 165077 h 5421661"/>
                <a:gd name="connsiteX1" fmla="*/ 2548546 w 3827576"/>
                <a:gd name="connsiteY1" fmla="*/ 0 h 5421661"/>
                <a:gd name="connsiteX2" fmla="*/ 3385992 w 3827576"/>
                <a:gd name="connsiteY2" fmla="*/ 1484769 h 5421661"/>
                <a:gd name="connsiteX3" fmla="*/ 3431259 w 3827576"/>
                <a:gd name="connsiteY3" fmla="*/ 1797113 h 5421661"/>
                <a:gd name="connsiteX4" fmla="*/ 3078174 w 3827576"/>
                <a:gd name="connsiteY4" fmla="*/ 1810693 h 5421661"/>
                <a:gd name="connsiteX5" fmla="*/ 3827576 w 3827576"/>
                <a:gd name="connsiteY5" fmla="*/ 4811482 h 5421661"/>
                <a:gd name="connsiteX6" fmla="*/ 1683939 w 3827576"/>
                <a:gd name="connsiteY6" fmla="*/ 4703276 h 5421661"/>
                <a:gd name="connsiteX7" fmla="*/ 0 w 3827576"/>
                <a:gd name="connsiteY7" fmla="*/ 5421661 h 5421661"/>
                <a:gd name="connsiteX8" fmla="*/ 360041 w 3827576"/>
                <a:gd name="connsiteY8" fmla="*/ 2325317 h 5421661"/>
                <a:gd name="connsiteX9" fmla="*/ 1152129 w 3827576"/>
                <a:gd name="connsiteY9" fmla="*/ 165077 h 5421661"/>
                <a:gd name="connsiteX0" fmla="*/ 1392051 w 4067498"/>
                <a:gd name="connsiteY0" fmla="*/ 165077 h 5421661"/>
                <a:gd name="connsiteX1" fmla="*/ 2788468 w 4067498"/>
                <a:gd name="connsiteY1" fmla="*/ 0 h 5421661"/>
                <a:gd name="connsiteX2" fmla="*/ 3625914 w 4067498"/>
                <a:gd name="connsiteY2" fmla="*/ 1484769 h 5421661"/>
                <a:gd name="connsiteX3" fmla="*/ 3671181 w 4067498"/>
                <a:gd name="connsiteY3" fmla="*/ 1797113 h 5421661"/>
                <a:gd name="connsiteX4" fmla="*/ 3318096 w 4067498"/>
                <a:gd name="connsiteY4" fmla="*/ 1810693 h 5421661"/>
                <a:gd name="connsiteX5" fmla="*/ 4067498 w 4067498"/>
                <a:gd name="connsiteY5" fmla="*/ 4811482 h 5421661"/>
                <a:gd name="connsiteX6" fmla="*/ 1923861 w 4067498"/>
                <a:gd name="connsiteY6" fmla="*/ 4703276 h 5421661"/>
                <a:gd name="connsiteX7" fmla="*/ 239922 w 4067498"/>
                <a:gd name="connsiteY7" fmla="*/ 5421661 h 5421661"/>
                <a:gd name="connsiteX8" fmla="*/ 0 w 4067498"/>
                <a:gd name="connsiteY8" fmla="*/ 4576527 h 5421661"/>
                <a:gd name="connsiteX9" fmla="*/ 599963 w 4067498"/>
                <a:gd name="connsiteY9" fmla="*/ 2325317 h 5421661"/>
                <a:gd name="connsiteX10" fmla="*/ 1392051 w 4067498"/>
                <a:gd name="connsiteY10" fmla="*/ 165077 h 5421661"/>
                <a:gd name="connsiteX0" fmla="*/ 1392051 w 4067498"/>
                <a:gd name="connsiteY0" fmla="*/ 165077 h 5421661"/>
                <a:gd name="connsiteX1" fmla="*/ 2788468 w 4067498"/>
                <a:gd name="connsiteY1" fmla="*/ 0 h 5421661"/>
                <a:gd name="connsiteX2" fmla="*/ 3625914 w 4067498"/>
                <a:gd name="connsiteY2" fmla="*/ 1484769 h 5421661"/>
                <a:gd name="connsiteX3" fmla="*/ 3671181 w 4067498"/>
                <a:gd name="connsiteY3" fmla="*/ 1797113 h 5421661"/>
                <a:gd name="connsiteX4" fmla="*/ 3318096 w 4067498"/>
                <a:gd name="connsiteY4" fmla="*/ 1810693 h 5421661"/>
                <a:gd name="connsiteX5" fmla="*/ 4067498 w 4067498"/>
                <a:gd name="connsiteY5" fmla="*/ 4811482 h 5421661"/>
                <a:gd name="connsiteX6" fmla="*/ 1923861 w 4067498"/>
                <a:gd name="connsiteY6" fmla="*/ 4703276 h 5421661"/>
                <a:gd name="connsiteX7" fmla="*/ 239922 w 4067498"/>
                <a:gd name="connsiteY7" fmla="*/ 5421661 h 5421661"/>
                <a:gd name="connsiteX8" fmla="*/ 0 w 4067498"/>
                <a:gd name="connsiteY8" fmla="*/ 4576527 h 5421661"/>
                <a:gd name="connsiteX9" fmla="*/ 67056 w 4067498"/>
                <a:gd name="connsiteY9" fmla="*/ 4245252 h 5421661"/>
                <a:gd name="connsiteX10" fmla="*/ 599963 w 4067498"/>
                <a:gd name="connsiteY10" fmla="*/ 2325317 h 5421661"/>
                <a:gd name="connsiteX11" fmla="*/ 1392051 w 4067498"/>
                <a:gd name="connsiteY11" fmla="*/ 165077 h 5421661"/>
                <a:gd name="connsiteX0" fmla="*/ 1392051 w 4067498"/>
                <a:gd name="connsiteY0" fmla="*/ 165077 h 5421661"/>
                <a:gd name="connsiteX1" fmla="*/ 2788468 w 4067498"/>
                <a:gd name="connsiteY1" fmla="*/ 0 h 5421661"/>
                <a:gd name="connsiteX2" fmla="*/ 3625914 w 4067498"/>
                <a:gd name="connsiteY2" fmla="*/ 1484769 h 5421661"/>
                <a:gd name="connsiteX3" fmla="*/ 3671181 w 4067498"/>
                <a:gd name="connsiteY3" fmla="*/ 1797113 h 5421661"/>
                <a:gd name="connsiteX4" fmla="*/ 3318096 w 4067498"/>
                <a:gd name="connsiteY4" fmla="*/ 1810693 h 5421661"/>
                <a:gd name="connsiteX5" fmla="*/ 4067498 w 4067498"/>
                <a:gd name="connsiteY5" fmla="*/ 4811482 h 5421661"/>
                <a:gd name="connsiteX6" fmla="*/ 1923861 w 4067498"/>
                <a:gd name="connsiteY6" fmla="*/ 4703276 h 5421661"/>
                <a:gd name="connsiteX7" fmla="*/ 239922 w 4067498"/>
                <a:gd name="connsiteY7" fmla="*/ 5421661 h 5421661"/>
                <a:gd name="connsiteX8" fmla="*/ 0 w 4067498"/>
                <a:gd name="connsiteY8" fmla="*/ 4576527 h 5421661"/>
                <a:gd name="connsiteX9" fmla="*/ 67056 w 4067498"/>
                <a:gd name="connsiteY9" fmla="*/ 4245252 h 5421661"/>
                <a:gd name="connsiteX10" fmla="*/ 599963 w 4067498"/>
                <a:gd name="connsiteY10" fmla="*/ 2325317 h 5421661"/>
                <a:gd name="connsiteX11" fmla="*/ 1392051 w 4067498"/>
                <a:gd name="connsiteY11" fmla="*/ 165077 h 5421661"/>
                <a:gd name="connsiteX0" fmla="*/ 1392051 w 4067498"/>
                <a:gd name="connsiteY0" fmla="*/ 165077 h 5421661"/>
                <a:gd name="connsiteX1" fmla="*/ 2788468 w 4067498"/>
                <a:gd name="connsiteY1" fmla="*/ 0 h 5421661"/>
                <a:gd name="connsiteX2" fmla="*/ 3625914 w 4067498"/>
                <a:gd name="connsiteY2" fmla="*/ 1484769 h 5421661"/>
                <a:gd name="connsiteX3" fmla="*/ 3671181 w 4067498"/>
                <a:gd name="connsiteY3" fmla="*/ 1797113 h 5421661"/>
                <a:gd name="connsiteX4" fmla="*/ 3318096 w 4067498"/>
                <a:gd name="connsiteY4" fmla="*/ 1810693 h 5421661"/>
                <a:gd name="connsiteX5" fmla="*/ 3636581 w 4067498"/>
                <a:gd name="connsiteY5" fmla="*/ 3418358 h 5421661"/>
                <a:gd name="connsiteX6" fmla="*/ 4067498 w 4067498"/>
                <a:gd name="connsiteY6" fmla="*/ 4811482 h 5421661"/>
                <a:gd name="connsiteX7" fmla="*/ 1923861 w 4067498"/>
                <a:gd name="connsiteY7" fmla="*/ 4703276 h 5421661"/>
                <a:gd name="connsiteX8" fmla="*/ 239922 w 4067498"/>
                <a:gd name="connsiteY8" fmla="*/ 5421661 h 5421661"/>
                <a:gd name="connsiteX9" fmla="*/ 0 w 4067498"/>
                <a:gd name="connsiteY9" fmla="*/ 4576527 h 5421661"/>
                <a:gd name="connsiteX10" fmla="*/ 67056 w 4067498"/>
                <a:gd name="connsiteY10" fmla="*/ 4245252 h 5421661"/>
                <a:gd name="connsiteX11" fmla="*/ 599963 w 4067498"/>
                <a:gd name="connsiteY11" fmla="*/ 2325317 h 5421661"/>
                <a:gd name="connsiteX12" fmla="*/ 1392051 w 4067498"/>
                <a:gd name="connsiteY12" fmla="*/ 165077 h 5421661"/>
                <a:gd name="connsiteX0" fmla="*/ 1392051 w 4067498"/>
                <a:gd name="connsiteY0" fmla="*/ 165077 h 5421661"/>
                <a:gd name="connsiteX1" fmla="*/ 2788468 w 4067498"/>
                <a:gd name="connsiteY1" fmla="*/ 0 h 5421661"/>
                <a:gd name="connsiteX2" fmla="*/ 3625914 w 4067498"/>
                <a:gd name="connsiteY2" fmla="*/ 1484769 h 5421661"/>
                <a:gd name="connsiteX3" fmla="*/ 3671181 w 4067498"/>
                <a:gd name="connsiteY3" fmla="*/ 1797113 h 5421661"/>
                <a:gd name="connsiteX4" fmla="*/ 3318096 w 4067498"/>
                <a:gd name="connsiteY4" fmla="*/ 1810693 h 5421661"/>
                <a:gd name="connsiteX5" fmla="*/ 3716803 w 4067498"/>
                <a:gd name="connsiteY5" fmla="*/ 2509654 h 5421661"/>
                <a:gd name="connsiteX6" fmla="*/ 3636581 w 4067498"/>
                <a:gd name="connsiteY6" fmla="*/ 3418358 h 5421661"/>
                <a:gd name="connsiteX7" fmla="*/ 4067498 w 4067498"/>
                <a:gd name="connsiteY7" fmla="*/ 4811482 h 5421661"/>
                <a:gd name="connsiteX8" fmla="*/ 1923861 w 4067498"/>
                <a:gd name="connsiteY8" fmla="*/ 4703276 h 5421661"/>
                <a:gd name="connsiteX9" fmla="*/ 239922 w 4067498"/>
                <a:gd name="connsiteY9" fmla="*/ 5421661 h 5421661"/>
                <a:gd name="connsiteX10" fmla="*/ 0 w 4067498"/>
                <a:gd name="connsiteY10" fmla="*/ 4576527 h 5421661"/>
                <a:gd name="connsiteX11" fmla="*/ 67056 w 4067498"/>
                <a:gd name="connsiteY11" fmla="*/ 4245252 h 5421661"/>
                <a:gd name="connsiteX12" fmla="*/ 599963 w 4067498"/>
                <a:gd name="connsiteY12" fmla="*/ 2325317 h 5421661"/>
                <a:gd name="connsiteX13" fmla="*/ 1392051 w 4067498"/>
                <a:gd name="connsiteY13" fmla="*/ 165077 h 5421661"/>
                <a:gd name="connsiteX0" fmla="*/ 1392051 w 4067498"/>
                <a:gd name="connsiteY0" fmla="*/ 165077 h 5421661"/>
                <a:gd name="connsiteX1" fmla="*/ 2788468 w 4067498"/>
                <a:gd name="connsiteY1" fmla="*/ 0 h 5421661"/>
                <a:gd name="connsiteX2" fmla="*/ 3625914 w 4067498"/>
                <a:gd name="connsiteY2" fmla="*/ 1484769 h 5421661"/>
                <a:gd name="connsiteX3" fmla="*/ 3671181 w 4067498"/>
                <a:gd name="connsiteY3" fmla="*/ 1797113 h 5421661"/>
                <a:gd name="connsiteX4" fmla="*/ 3318096 w 4067498"/>
                <a:gd name="connsiteY4" fmla="*/ 1810693 h 5421661"/>
                <a:gd name="connsiteX5" fmla="*/ 3716803 w 4067498"/>
                <a:gd name="connsiteY5" fmla="*/ 2509654 h 5421661"/>
                <a:gd name="connsiteX6" fmla="*/ 3646054 w 4067498"/>
                <a:gd name="connsiteY6" fmla="*/ 2992846 h 5421661"/>
                <a:gd name="connsiteX7" fmla="*/ 3636581 w 4067498"/>
                <a:gd name="connsiteY7" fmla="*/ 3418358 h 5421661"/>
                <a:gd name="connsiteX8" fmla="*/ 4067498 w 4067498"/>
                <a:gd name="connsiteY8" fmla="*/ 4811482 h 5421661"/>
                <a:gd name="connsiteX9" fmla="*/ 1923861 w 4067498"/>
                <a:gd name="connsiteY9" fmla="*/ 4703276 h 5421661"/>
                <a:gd name="connsiteX10" fmla="*/ 239922 w 4067498"/>
                <a:gd name="connsiteY10" fmla="*/ 5421661 h 5421661"/>
                <a:gd name="connsiteX11" fmla="*/ 0 w 4067498"/>
                <a:gd name="connsiteY11" fmla="*/ 4576527 h 5421661"/>
                <a:gd name="connsiteX12" fmla="*/ 67056 w 4067498"/>
                <a:gd name="connsiteY12" fmla="*/ 4245252 h 5421661"/>
                <a:gd name="connsiteX13" fmla="*/ 599963 w 4067498"/>
                <a:gd name="connsiteY13" fmla="*/ 2325317 h 5421661"/>
                <a:gd name="connsiteX14" fmla="*/ 1392051 w 4067498"/>
                <a:gd name="connsiteY14" fmla="*/ 165077 h 5421661"/>
                <a:gd name="connsiteX0" fmla="*/ 1392051 w 4067498"/>
                <a:gd name="connsiteY0" fmla="*/ 165077 h 5421661"/>
                <a:gd name="connsiteX1" fmla="*/ 2788468 w 4067498"/>
                <a:gd name="connsiteY1" fmla="*/ 0 h 5421661"/>
                <a:gd name="connsiteX2" fmla="*/ 3625914 w 4067498"/>
                <a:gd name="connsiteY2" fmla="*/ 1484769 h 5421661"/>
                <a:gd name="connsiteX3" fmla="*/ 3671181 w 4067498"/>
                <a:gd name="connsiteY3" fmla="*/ 1797113 h 5421661"/>
                <a:gd name="connsiteX4" fmla="*/ 3318096 w 4067498"/>
                <a:gd name="connsiteY4" fmla="*/ 1810693 h 5421661"/>
                <a:gd name="connsiteX5" fmla="*/ 3716803 w 4067498"/>
                <a:gd name="connsiteY5" fmla="*/ 2509654 h 5421661"/>
                <a:gd name="connsiteX6" fmla="*/ 3646054 w 4067498"/>
                <a:gd name="connsiteY6" fmla="*/ 2992846 h 5421661"/>
                <a:gd name="connsiteX7" fmla="*/ 3623001 w 4067498"/>
                <a:gd name="connsiteY7" fmla="*/ 3329922 h 5421661"/>
                <a:gd name="connsiteX8" fmla="*/ 3636581 w 4067498"/>
                <a:gd name="connsiteY8" fmla="*/ 3418358 h 5421661"/>
                <a:gd name="connsiteX9" fmla="*/ 4067498 w 4067498"/>
                <a:gd name="connsiteY9" fmla="*/ 4811482 h 5421661"/>
                <a:gd name="connsiteX10" fmla="*/ 1923861 w 4067498"/>
                <a:gd name="connsiteY10" fmla="*/ 4703276 h 5421661"/>
                <a:gd name="connsiteX11" fmla="*/ 239922 w 4067498"/>
                <a:gd name="connsiteY11" fmla="*/ 5421661 h 5421661"/>
                <a:gd name="connsiteX12" fmla="*/ 0 w 4067498"/>
                <a:gd name="connsiteY12" fmla="*/ 4576527 h 5421661"/>
                <a:gd name="connsiteX13" fmla="*/ 67056 w 4067498"/>
                <a:gd name="connsiteY13" fmla="*/ 4245252 h 5421661"/>
                <a:gd name="connsiteX14" fmla="*/ 599963 w 4067498"/>
                <a:gd name="connsiteY14" fmla="*/ 2325317 h 5421661"/>
                <a:gd name="connsiteX15" fmla="*/ 1392051 w 4067498"/>
                <a:gd name="connsiteY15" fmla="*/ 165077 h 5421661"/>
                <a:gd name="connsiteX0" fmla="*/ 1392051 w 4067498"/>
                <a:gd name="connsiteY0" fmla="*/ 165077 h 5421661"/>
                <a:gd name="connsiteX1" fmla="*/ 2788468 w 4067498"/>
                <a:gd name="connsiteY1" fmla="*/ 0 h 5421661"/>
                <a:gd name="connsiteX2" fmla="*/ 3625914 w 4067498"/>
                <a:gd name="connsiteY2" fmla="*/ 1484769 h 5421661"/>
                <a:gd name="connsiteX3" fmla="*/ 3274863 w 4067498"/>
                <a:gd name="connsiteY3" fmla="*/ 1374613 h 5421661"/>
                <a:gd name="connsiteX4" fmla="*/ 3318096 w 4067498"/>
                <a:gd name="connsiteY4" fmla="*/ 1810693 h 5421661"/>
                <a:gd name="connsiteX5" fmla="*/ 3716803 w 4067498"/>
                <a:gd name="connsiteY5" fmla="*/ 2509654 h 5421661"/>
                <a:gd name="connsiteX6" fmla="*/ 3646054 w 4067498"/>
                <a:gd name="connsiteY6" fmla="*/ 2992846 h 5421661"/>
                <a:gd name="connsiteX7" fmla="*/ 3623001 w 4067498"/>
                <a:gd name="connsiteY7" fmla="*/ 3329922 h 5421661"/>
                <a:gd name="connsiteX8" fmla="*/ 3636581 w 4067498"/>
                <a:gd name="connsiteY8" fmla="*/ 3418358 h 5421661"/>
                <a:gd name="connsiteX9" fmla="*/ 4067498 w 4067498"/>
                <a:gd name="connsiteY9" fmla="*/ 4811482 h 5421661"/>
                <a:gd name="connsiteX10" fmla="*/ 1923861 w 4067498"/>
                <a:gd name="connsiteY10" fmla="*/ 4703276 h 5421661"/>
                <a:gd name="connsiteX11" fmla="*/ 239922 w 4067498"/>
                <a:gd name="connsiteY11" fmla="*/ 5421661 h 5421661"/>
                <a:gd name="connsiteX12" fmla="*/ 0 w 4067498"/>
                <a:gd name="connsiteY12" fmla="*/ 4576527 h 5421661"/>
                <a:gd name="connsiteX13" fmla="*/ 67056 w 4067498"/>
                <a:gd name="connsiteY13" fmla="*/ 4245252 h 5421661"/>
                <a:gd name="connsiteX14" fmla="*/ 599963 w 4067498"/>
                <a:gd name="connsiteY14" fmla="*/ 2325317 h 5421661"/>
                <a:gd name="connsiteX15" fmla="*/ 1392051 w 4067498"/>
                <a:gd name="connsiteY15" fmla="*/ 165077 h 5421661"/>
                <a:gd name="connsiteX0" fmla="*/ 1392051 w 4067498"/>
                <a:gd name="connsiteY0" fmla="*/ 165077 h 5421661"/>
                <a:gd name="connsiteX1" fmla="*/ 2788468 w 4067498"/>
                <a:gd name="connsiteY1" fmla="*/ 0 h 5421661"/>
                <a:gd name="connsiteX2" fmla="*/ 3625914 w 4067498"/>
                <a:gd name="connsiteY2" fmla="*/ 1484769 h 5421661"/>
                <a:gd name="connsiteX3" fmla="*/ 3274863 w 4067498"/>
                <a:gd name="connsiteY3" fmla="*/ 1374613 h 5421661"/>
                <a:gd name="connsiteX4" fmla="*/ 3526262 w 4067498"/>
                <a:gd name="connsiteY4" fmla="*/ 1723171 h 5421661"/>
                <a:gd name="connsiteX5" fmla="*/ 3716803 w 4067498"/>
                <a:gd name="connsiteY5" fmla="*/ 2509654 h 5421661"/>
                <a:gd name="connsiteX6" fmla="*/ 3646054 w 4067498"/>
                <a:gd name="connsiteY6" fmla="*/ 2992846 h 5421661"/>
                <a:gd name="connsiteX7" fmla="*/ 3623001 w 4067498"/>
                <a:gd name="connsiteY7" fmla="*/ 3329922 h 5421661"/>
                <a:gd name="connsiteX8" fmla="*/ 3636581 w 4067498"/>
                <a:gd name="connsiteY8" fmla="*/ 3418358 h 5421661"/>
                <a:gd name="connsiteX9" fmla="*/ 4067498 w 4067498"/>
                <a:gd name="connsiteY9" fmla="*/ 4811482 h 5421661"/>
                <a:gd name="connsiteX10" fmla="*/ 1923861 w 4067498"/>
                <a:gd name="connsiteY10" fmla="*/ 4703276 h 5421661"/>
                <a:gd name="connsiteX11" fmla="*/ 239922 w 4067498"/>
                <a:gd name="connsiteY11" fmla="*/ 5421661 h 5421661"/>
                <a:gd name="connsiteX12" fmla="*/ 0 w 4067498"/>
                <a:gd name="connsiteY12" fmla="*/ 4576527 h 5421661"/>
                <a:gd name="connsiteX13" fmla="*/ 67056 w 4067498"/>
                <a:gd name="connsiteY13" fmla="*/ 4245252 h 5421661"/>
                <a:gd name="connsiteX14" fmla="*/ 599963 w 4067498"/>
                <a:gd name="connsiteY14" fmla="*/ 2325317 h 5421661"/>
                <a:gd name="connsiteX15" fmla="*/ 1392051 w 4067498"/>
                <a:gd name="connsiteY15" fmla="*/ 165077 h 5421661"/>
                <a:gd name="connsiteX0" fmla="*/ 1392051 w 4067498"/>
                <a:gd name="connsiteY0" fmla="*/ 165077 h 5421661"/>
                <a:gd name="connsiteX1" fmla="*/ 2788468 w 4067498"/>
                <a:gd name="connsiteY1" fmla="*/ 0 h 5421661"/>
                <a:gd name="connsiteX2" fmla="*/ 3215596 w 4067498"/>
                <a:gd name="connsiteY2" fmla="*/ 770459 h 5421661"/>
                <a:gd name="connsiteX3" fmla="*/ 3274863 w 4067498"/>
                <a:gd name="connsiteY3" fmla="*/ 1374613 h 5421661"/>
                <a:gd name="connsiteX4" fmla="*/ 3526262 w 4067498"/>
                <a:gd name="connsiteY4" fmla="*/ 1723171 h 5421661"/>
                <a:gd name="connsiteX5" fmla="*/ 3716803 w 4067498"/>
                <a:gd name="connsiteY5" fmla="*/ 2509654 h 5421661"/>
                <a:gd name="connsiteX6" fmla="*/ 3646054 w 4067498"/>
                <a:gd name="connsiteY6" fmla="*/ 2992846 h 5421661"/>
                <a:gd name="connsiteX7" fmla="*/ 3623001 w 4067498"/>
                <a:gd name="connsiteY7" fmla="*/ 3329922 h 5421661"/>
                <a:gd name="connsiteX8" fmla="*/ 3636581 w 4067498"/>
                <a:gd name="connsiteY8" fmla="*/ 3418358 h 5421661"/>
                <a:gd name="connsiteX9" fmla="*/ 4067498 w 4067498"/>
                <a:gd name="connsiteY9" fmla="*/ 4811482 h 5421661"/>
                <a:gd name="connsiteX10" fmla="*/ 1923861 w 4067498"/>
                <a:gd name="connsiteY10" fmla="*/ 4703276 h 5421661"/>
                <a:gd name="connsiteX11" fmla="*/ 239922 w 4067498"/>
                <a:gd name="connsiteY11" fmla="*/ 5421661 h 5421661"/>
                <a:gd name="connsiteX12" fmla="*/ 0 w 4067498"/>
                <a:gd name="connsiteY12" fmla="*/ 4576527 h 5421661"/>
                <a:gd name="connsiteX13" fmla="*/ 67056 w 4067498"/>
                <a:gd name="connsiteY13" fmla="*/ 4245252 h 5421661"/>
                <a:gd name="connsiteX14" fmla="*/ 599963 w 4067498"/>
                <a:gd name="connsiteY14" fmla="*/ 2325317 h 5421661"/>
                <a:gd name="connsiteX15" fmla="*/ 1392051 w 4067498"/>
                <a:gd name="connsiteY15" fmla="*/ 165077 h 5421661"/>
                <a:gd name="connsiteX0" fmla="*/ 1392051 w 4067498"/>
                <a:gd name="connsiteY0" fmla="*/ 165077 h 5421661"/>
                <a:gd name="connsiteX1" fmla="*/ 2788468 w 4067498"/>
                <a:gd name="connsiteY1" fmla="*/ 0 h 5421661"/>
                <a:gd name="connsiteX2" fmla="*/ 3215596 w 4067498"/>
                <a:gd name="connsiteY2" fmla="*/ 770459 h 5421661"/>
                <a:gd name="connsiteX3" fmla="*/ 3373967 w 4067498"/>
                <a:gd name="connsiteY3" fmla="*/ 1144244 h 5421661"/>
                <a:gd name="connsiteX4" fmla="*/ 3526262 w 4067498"/>
                <a:gd name="connsiteY4" fmla="*/ 1723171 h 5421661"/>
                <a:gd name="connsiteX5" fmla="*/ 3716803 w 4067498"/>
                <a:gd name="connsiteY5" fmla="*/ 2509654 h 5421661"/>
                <a:gd name="connsiteX6" fmla="*/ 3646054 w 4067498"/>
                <a:gd name="connsiteY6" fmla="*/ 2992846 h 5421661"/>
                <a:gd name="connsiteX7" fmla="*/ 3623001 w 4067498"/>
                <a:gd name="connsiteY7" fmla="*/ 3329922 h 5421661"/>
                <a:gd name="connsiteX8" fmla="*/ 3636581 w 4067498"/>
                <a:gd name="connsiteY8" fmla="*/ 3418358 h 5421661"/>
                <a:gd name="connsiteX9" fmla="*/ 4067498 w 4067498"/>
                <a:gd name="connsiteY9" fmla="*/ 4811482 h 5421661"/>
                <a:gd name="connsiteX10" fmla="*/ 1923861 w 4067498"/>
                <a:gd name="connsiteY10" fmla="*/ 4703276 h 5421661"/>
                <a:gd name="connsiteX11" fmla="*/ 239922 w 4067498"/>
                <a:gd name="connsiteY11" fmla="*/ 5421661 h 5421661"/>
                <a:gd name="connsiteX12" fmla="*/ 0 w 4067498"/>
                <a:gd name="connsiteY12" fmla="*/ 4576527 h 5421661"/>
                <a:gd name="connsiteX13" fmla="*/ 67056 w 4067498"/>
                <a:gd name="connsiteY13" fmla="*/ 4245252 h 5421661"/>
                <a:gd name="connsiteX14" fmla="*/ 599963 w 4067498"/>
                <a:gd name="connsiteY14" fmla="*/ 2325317 h 5421661"/>
                <a:gd name="connsiteX15" fmla="*/ 1392051 w 4067498"/>
                <a:gd name="connsiteY15" fmla="*/ 165077 h 5421661"/>
                <a:gd name="connsiteX0" fmla="*/ 1392051 w 4067498"/>
                <a:gd name="connsiteY0" fmla="*/ 165077 h 5421661"/>
                <a:gd name="connsiteX1" fmla="*/ 2788468 w 4067498"/>
                <a:gd name="connsiteY1" fmla="*/ 0 h 5421661"/>
                <a:gd name="connsiteX2" fmla="*/ 3219219 w 4067498"/>
                <a:gd name="connsiteY2" fmla="*/ 686114 h 5421661"/>
                <a:gd name="connsiteX3" fmla="*/ 3373967 w 4067498"/>
                <a:gd name="connsiteY3" fmla="*/ 1144244 h 5421661"/>
                <a:gd name="connsiteX4" fmla="*/ 3526262 w 4067498"/>
                <a:gd name="connsiteY4" fmla="*/ 1723171 h 5421661"/>
                <a:gd name="connsiteX5" fmla="*/ 3716803 w 4067498"/>
                <a:gd name="connsiteY5" fmla="*/ 2509654 h 5421661"/>
                <a:gd name="connsiteX6" fmla="*/ 3646054 w 4067498"/>
                <a:gd name="connsiteY6" fmla="*/ 2992846 h 5421661"/>
                <a:gd name="connsiteX7" fmla="*/ 3623001 w 4067498"/>
                <a:gd name="connsiteY7" fmla="*/ 3329922 h 5421661"/>
                <a:gd name="connsiteX8" fmla="*/ 3636581 w 4067498"/>
                <a:gd name="connsiteY8" fmla="*/ 3418358 h 5421661"/>
                <a:gd name="connsiteX9" fmla="*/ 4067498 w 4067498"/>
                <a:gd name="connsiteY9" fmla="*/ 4811482 h 5421661"/>
                <a:gd name="connsiteX10" fmla="*/ 1923861 w 4067498"/>
                <a:gd name="connsiteY10" fmla="*/ 4703276 h 5421661"/>
                <a:gd name="connsiteX11" fmla="*/ 239922 w 4067498"/>
                <a:gd name="connsiteY11" fmla="*/ 5421661 h 5421661"/>
                <a:gd name="connsiteX12" fmla="*/ 0 w 4067498"/>
                <a:gd name="connsiteY12" fmla="*/ 4576527 h 5421661"/>
                <a:gd name="connsiteX13" fmla="*/ 67056 w 4067498"/>
                <a:gd name="connsiteY13" fmla="*/ 4245252 h 5421661"/>
                <a:gd name="connsiteX14" fmla="*/ 599963 w 4067498"/>
                <a:gd name="connsiteY14" fmla="*/ 2325317 h 5421661"/>
                <a:gd name="connsiteX15" fmla="*/ 1392051 w 4067498"/>
                <a:gd name="connsiteY15" fmla="*/ 165077 h 5421661"/>
                <a:gd name="connsiteX0" fmla="*/ 1392051 w 4067498"/>
                <a:gd name="connsiteY0" fmla="*/ 165077 h 5421661"/>
                <a:gd name="connsiteX1" fmla="*/ 2788468 w 4067498"/>
                <a:gd name="connsiteY1" fmla="*/ 0 h 5421661"/>
                <a:gd name="connsiteX2" fmla="*/ 2838261 w 4067498"/>
                <a:gd name="connsiteY2" fmla="*/ 230864 h 5421661"/>
                <a:gd name="connsiteX3" fmla="*/ 3219219 w 4067498"/>
                <a:gd name="connsiteY3" fmla="*/ 686114 h 5421661"/>
                <a:gd name="connsiteX4" fmla="*/ 3373967 w 4067498"/>
                <a:gd name="connsiteY4" fmla="*/ 1144244 h 5421661"/>
                <a:gd name="connsiteX5" fmla="*/ 3526262 w 4067498"/>
                <a:gd name="connsiteY5" fmla="*/ 1723171 h 5421661"/>
                <a:gd name="connsiteX6" fmla="*/ 3716803 w 4067498"/>
                <a:gd name="connsiteY6" fmla="*/ 2509654 h 5421661"/>
                <a:gd name="connsiteX7" fmla="*/ 3646054 w 4067498"/>
                <a:gd name="connsiteY7" fmla="*/ 2992846 h 5421661"/>
                <a:gd name="connsiteX8" fmla="*/ 3623001 w 4067498"/>
                <a:gd name="connsiteY8" fmla="*/ 3329922 h 5421661"/>
                <a:gd name="connsiteX9" fmla="*/ 3636581 w 4067498"/>
                <a:gd name="connsiteY9" fmla="*/ 3418358 h 5421661"/>
                <a:gd name="connsiteX10" fmla="*/ 4067498 w 4067498"/>
                <a:gd name="connsiteY10" fmla="*/ 4811482 h 5421661"/>
                <a:gd name="connsiteX11" fmla="*/ 1923861 w 4067498"/>
                <a:gd name="connsiteY11" fmla="*/ 4703276 h 5421661"/>
                <a:gd name="connsiteX12" fmla="*/ 239922 w 4067498"/>
                <a:gd name="connsiteY12" fmla="*/ 5421661 h 5421661"/>
                <a:gd name="connsiteX13" fmla="*/ 0 w 4067498"/>
                <a:gd name="connsiteY13" fmla="*/ 4576527 h 5421661"/>
                <a:gd name="connsiteX14" fmla="*/ 67056 w 4067498"/>
                <a:gd name="connsiteY14" fmla="*/ 4245252 h 5421661"/>
                <a:gd name="connsiteX15" fmla="*/ 599963 w 4067498"/>
                <a:gd name="connsiteY15" fmla="*/ 2325317 h 5421661"/>
                <a:gd name="connsiteX16" fmla="*/ 1392051 w 4067498"/>
                <a:gd name="connsiteY16" fmla="*/ 165077 h 5421661"/>
                <a:gd name="connsiteX0" fmla="*/ 1392051 w 4067498"/>
                <a:gd name="connsiteY0" fmla="*/ 165077 h 5421661"/>
                <a:gd name="connsiteX1" fmla="*/ 2788468 w 4067498"/>
                <a:gd name="connsiteY1" fmla="*/ 0 h 5421661"/>
                <a:gd name="connsiteX2" fmla="*/ 2838261 w 4067498"/>
                <a:gd name="connsiteY2" fmla="*/ 230864 h 5421661"/>
                <a:gd name="connsiteX3" fmla="*/ 3035274 w 4067498"/>
                <a:gd name="connsiteY3" fmla="*/ 397917 h 5421661"/>
                <a:gd name="connsiteX4" fmla="*/ 3219219 w 4067498"/>
                <a:gd name="connsiteY4" fmla="*/ 686114 h 5421661"/>
                <a:gd name="connsiteX5" fmla="*/ 3373967 w 4067498"/>
                <a:gd name="connsiteY5" fmla="*/ 1144244 h 5421661"/>
                <a:gd name="connsiteX6" fmla="*/ 3526262 w 4067498"/>
                <a:gd name="connsiteY6" fmla="*/ 1723171 h 5421661"/>
                <a:gd name="connsiteX7" fmla="*/ 3716803 w 4067498"/>
                <a:gd name="connsiteY7" fmla="*/ 2509654 h 5421661"/>
                <a:gd name="connsiteX8" fmla="*/ 3646054 w 4067498"/>
                <a:gd name="connsiteY8" fmla="*/ 2992846 h 5421661"/>
                <a:gd name="connsiteX9" fmla="*/ 3623001 w 4067498"/>
                <a:gd name="connsiteY9" fmla="*/ 3329922 h 5421661"/>
                <a:gd name="connsiteX10" fmla="*/ 3636581 w 4067498"/>
                <a:gd name="connsiteY10" fmla="*/ 3418358 h 5421661"/>
                <a:gd name="connsiteX11" fmla="*/ 4067498 w 4067498"/>
                <a:gd name="connsiteY11" fmla="*/ 4811482 h 5421661"/>
                <a:gd name="connsiteX12" fmla="*/ 1923861 w 4067498"/>
                <a:gd name="connsiteY12" fmla="*/ 4703276 h 5421661"/>
                <a:gd name="connsiteX13" fmla="*/ 239922 w 4067498"/>
                <a:gd name="connsiteY13" fmla="*/ 5421661 h 5421661"/>
                <a:gd name="connsiteX14" fmla="*/ 0 w 4067498"/>
                <a:gd name="connsiteY14" fmla="*/ 4576527 h 5421661"/>
                <a:gd name="connsiteX15" fmla="*/ 67056 w 4067498"/>
                <a:gd name="connsiteY15" fmla="*/ 4245252 h 5421661"/>
                <a:gd name="connsiteX16" fmla="*/ 599963 w 4067498"/>
                <a:gd name="connsiteY16" fmla="*/ 2325317 h 5421661"/>
                <a:gd name="connsiteX17" fmla="*/ 1392051 w 4067498"/>
                <a:gd name="connsiteY17" fmla="*/ 165077 h 5421661"/>
                <a:gd name="connsiteX0" fmla="*/ 1392051 w 4067498"/>
                <a:gd name="connsiteY0" fmla="*/ 145397 h 5401981"/>
                <a:gd name="connsiteX1" fmla="*/ 2595343 w 4067498"/>
                <a:gd name="connsiteY1" fmla="*/ 0 h 5401981"/>
                <a:gd name="connsiteX2" fmla="*/ 2838261 w 4067498"/>
                <a:gd name="connsiteY2" fmla="*/ 211184 h 5401981"/>
                <a:gd name="connsiteX3" fmla="*/ 3035274 w 4067498"/>
                <a:gd name="connsiteY3" fmla="*/ 378237 h 5401981"/>
                <a:gd name="connsiteX4" fmla="*/ 3219219 w 4067498"/>
                <a:gd name="connsiteY4" fmla="*/ 666434 h 5401981"/>
                <a:gd name="connsiteX5" fmla="*/ 3373967 w 4067498"/>
                <a:gd name="connsiteY5" fmla="*/ 1124564 h 5401981"/>
                <a:gd name="connsiteX6" fmla="*/ 3526262 w 4067498"/>
                <a:gd name="connsiteY6" fmla="*/ 1703491 h 5401981"/>
                <a:gd name="connsiteX7" fmla="*/ 3716803 w 4067498"/>
                <a:gd name="connsiteY7" fmla="*/ 2489974 h 5401981"/>
                <a:gd name="connsiteX8" fmla="*/ 3646054 w 4067498"/>
                <a:gd name="connsiteY8" fmla="*/ 2973166 h 5401981"/>
                <a:gd name="connsiteX9" fmla="*/ 3623001 w 4067498"/>
                <a:gd name="connsiteY9" fmla="*/ 3310242 h 5401981"/>
                <a:gd name="connsiteX10" fmla="*/ 3636581 w 4067498"/>
                <a:gd name="connsiteY10" fmla="*/ 3398678 h 5401981"/>
                <a:gd name="connsiteX11" fmla="*/ 4067498 w 4067498"/>
                <a:gd name="connsiteY11" fmla="*/ 4791802 h 5401981"/>
                <a:gd name="connsiteX12" fmla="*/ 1923861 w 4067498"/>
                <a:gd name="connsiteY12" fmla="*/ 4683596 h 5401981"/>
                <a:gd name="connsiteX13" fmla="*/ 239922 w 4067498"/>
                <a:gd name="connsiteY13" fmla="*/ 5401981 h 5401981"/>
                <a:gd name="connsiteX14" fmla="*/ 0 w 4067498"/>
                <a:gd name="connsiteY14" fmla="*/ 4556847 h 5401981"/>
                <a:gd name="connsiteX15" fmla="*/ 67056 w 4067498"/>
                <a:gd name="connsiteY15" fmla="*/ 4225572 h 5401981"/>
                <a:gd name="connsiteX16" fmla="*/ 599963 w 4067498"/>
                <a:gd name="connsiteY16" fmla="*/ 2305637 h 5401981"/>
                <a:gd name="connsiteX17" fmla="*/ 1392051 w 4067498"/>
                <a:gd name="connsiteY17" fmla="*/ 145397 h 5401981"/>
                <a:gd name="connsiteX0" fmla="*/ 1392051 w 4067498"/>
                <a:gd name="connsiteY0" fmla="*/ 145397 h 5401981"/>
                <a:gd name="connsiteX1" fmla="*/ 2595343 w 4067498"/>
                <a:gd name="connsiteY1" fmla="*/ 0 h 5401981"/>
                <a:gd name="connsiteX2" fmla="*/ 2838261 w 4067498"/>
                <a:gd name="connsiteY2" fmla="*/ 211184 h 5401981"/>
                <a:gd name="connsiteX3" fmla="*/ 3035274 w 4067498"/>
                <a:gd name="connsiteY3" fmla="*/ 378237 h 5401981"/>
                <a:gd name="connsiteX4" fmla="*/ 3219219 w 4067498"/>
                <a:gd name="connsiteY4" fmla="*/ 666434 h 5401981"/>
                <a:gd name="connsiteX5" fmla="*/ 3373967 w 4067498"/>
                <a:gd name="connsiteY5" fmla="*/ 1124564 h 5401981"/>
                <a:gd name="connsiteX6" fmla="*/ 3526262 w 4067498"/>
                <a:gd name="connsiteY6" fmla="*/ 1703491 h 5401981"/>
                <a:gd name="connsiteX7" fmla="*/ 3716803 w 4067498"/>
                <a:gd name="connsiteY7" fmla="*/ 2489974 h 5401981"/>
                <a:gd name="connsiteX8" fmla="*/ 3646054 w 4067498"/>
                <a:gd name="connsiteY8" fmla="*/ 2973166 h 5401981"/>
                <a:gd name="connsiteX9" fmla="*/ 3623001 w 4067498"/>
                <a:gd name="connsiteY9" fmla="*/ 3310242 h 5401981"/>
                <a:gd name="connsiteX10" fmla="*/ 3636581 w 4067498"/>
                <a:gd name="connsiteY10" fmla="*/ 3398678 h 5401981"/>
                <a:gd name="connsiteX11" fmla="*/ 4067498 w 4067498"/>
                <a:gd name="connsiteY11" fmla="*/ 4791802 h 5401981"/>
                <a:gd name="connsiteX12" fmla="*/ 1923861 w 4067498"/>
                <a:gd name="connsiteY12" fmla="*/ 4683596 h 5401981"/>
                <a:gd name="connsiteX13" fmla="*/ 239922 w 4067498"/>
                <a:gd name="connsiteY13" fmla="*/ 5401981 h 5401981"/>
                <a:gd name="connsiteX14" fmla="*/ 0 w 4067498"/>
                <a:gd name="connsiteY14" fmla="*/ 4556847 h 5401981"/>
                <a:gd name="connsiteX15" fmla="*/ 67056 w 4067498"/>
                <a:gd name="connsiteY15" fmla="*/ 4225572 h 5401981"/>
                <a:gd name="connsiteX16" fmla="*/ 599963 w 4067498"/>
                <a:gd name="connsiteY16" fmla="*/ 2305637 h 5401981"/>
                <a:gd name="connsiteX17" fmla="*/ 1151134 w 4067498"/>
                <a:gd name="connsiteY17" fmla="*/ 605413 h 5401981"/>
                <a:gd name="connsiteX18" fmla="*/ 1392051 w 4067498"/>
                <a:gd name="connsiteY18" fmla="*/ 145397 h 5401981"/>
                <a:gd name="connsiteX0" fmla="*/ 1398761 w 4067498"/>
                <a:gd name="connsiteY0" fmla="*/ 156863 h 5401981"/>
                <a:gd name="connsiteX1" fmla="*/ 2595343 w 4067498"/>
                <a:gd name="connsiteY1" fmla="*/ 0 h 5401981"/>
                <a:gd name="connsiteX2" fmla="*/ 2838261 w 4067498"/>
                <a:gd name="connsiteY2" fmla="*/ 211184 h 5401981"/>
                <a:gd name="connsiteX3" fmla="*/ 3035274 w 4067498"/>
                <a:gd name="connsiteY3" fmla="*/ 378237 h 5401981"/>
                <a:gd name="connsiteX4" fmla="*/ 3219219 w 4067498"/>
                <a:gd name="connsiteY4" fmla="*/ 666434 h 5401981"/>
                <a:gd name="connsiteX5" fmla="*/ 3373967 w 4067498"/>
                <a:gd name="connsiteY5" fmla="*/ 1124564 h 5401981"/>
                <a:gd name="connsiteX6" fmla="*/ 3526262 w 4067498"/>
                <a:gd name="connsiteY6" fmla="*/ 1703491 h 5401981"/>
                <a:gd name="connsiteX7" fmla="*/ 3716803 w 4067498"/>
                <a:gd name="connsiteY7" fmla="*/ 2489974 h 5401981"/>
                <a:gd name="connsiteX8" fmla="*/ 3646054 w 4067498"/>
                <a:gd name="connsiteY8" fmla="*/ 2973166 h 5401981"/>
                <a:gd name="connsiteX9" fmla="*/ 3623001 w 4067498"/>
                <a:gd name="connsiteY9" fmla="*/ 3310242 h 5401981"/>
                <a:gd name="connsiteX10" fmla="*/ 3636581 w 4067498"/>
                <a:gd name="connsiteY10" fmla="*/ 3398678 h 5401981"/>
                <a:gd name="connsiteX11" fmla="*/ 4067498 w 4067498"/>
                <a:gd name="connsiteY11" fmla="*/ 4791802 h 5401981"/>
                <a:gd name="connsiteX12" fmla="*/ 1923861 w 4067498"/>
                <a:gd name="connsiteY12" fmla="*/ 4683596 h 5401981"/>
                <a:gd name="connsiteX13" fmla="*/ 239922 w 4067498"/>
                <a:gd name="connsiteY13" fmla="*/ 5401981 h 5401981"/>
                <a:gd name="connsiteX14" fmla="*/ 0 w 4067498"/>
                <a:gd name="connsiteY14" fmla="*/ 4556847 h 5401981"/>
                <a:gd name="connsiteX15" fmla="*/ 67056 w 4067498"/>
                <a:gd name="connsiteY15" fmla="*/ 4225572 h 5401981"/>
                <a:gd name="connsiteX16" fmla="*/ 599963 w 4067498"/>
                <a:gd name="connsiteY16" fmla="*/ 2305637 h 5401981"/>
                <a:gd name="connsiteX17" fmla="*/ 1151134 w 4067498"/>
                <a:gd name="connsiteY17" fmla="*/ 605413 h 5401981"/>
                <a:gd name="connsiteX18" fmla="*/ 1398761 w 4067498"/>
                <a:gd name="connsiteY18" fmla="*/ 156863 h 5401981"/>
                <a:gd name="connsiteX0" fmla="*/ 1398761 w 4067498"/>
                <a:gd name="connsiteY0" fmla="*/ 156863 h 5401981"/>
                <a:gd name="connsiteX1" fmla="*/ 2595343 w 4067498"/>
                <a:gd name="connsiteY1" fmla="*/ 0 h 5401981"/>
                <a:gd name="connsiteX2" fmla="*/ 2838261 w 4067498"/>
                <a:gd name="connsiteY2" fmla="*/ 211184 h 5401981"/>
                <a:gd name="connsiteX3" fmla="*/ 3035274 w 4067498"/>
                <a:gd name="connsiteY3" fmla="*/ 378237 h 5401981"/>
                <a:gd name="connsiteX4" fmla="*/ 3219219 w 4067498"/>
                <a:gd name="connsiteY4" fmla="*/ 666434 h 5401981"/>
                <a:gd name="connsiteX5" fmla="*/ 3373967 w 4067498"/>
                <a:gd name="connsiteY5" fmla="*/ 1124564 h 5401981"/>
                <a:gd name="connsiteX6" fmla="*/ 3526262 w 4067498"/>
                <a:gd name="connsiteY6" fmla="*/ 1703491 h 5401981"/>
                <a:gd name="connsiteX7" fmla="*/ 3716803 w 4067498"/>
                <a:gd name="connsiteY7" fmla="*/ 2489974 h 5401981"/>
                <a:gd name="connsiteX8" fmla="*/ 3646054 w 4067498"/>
                <a:gd name="connsiteY8" fmla="*/ 2973166 h 5401981"/>
                <a:gd name="connsiteX9" fmla="*/ 3623001 w 4067498"/>
                <a:gd name="connsiteY9" fmla="*/ 3310242 h 5401981"/>
                <a:gd name="connsiteX10" fmla="*/ 3636581 w 4067498"/>
                <a:gd name="connsiteY10" fmla="*/ 3398678 h 5401981"/>
                <a:gd name="connsiteX11" fmla="*/ 4067498 w 4067498"/>
                <a:gd name="connsiteY11" fmla="*/ 4791802 h 5401981"/>
                <a:gd name="connsiteX12" fmla="*/ 1923861 w 4067498"/>
                <a:gd name="connsiteY12" fmla="*/ 4683596 h 5401981"/>
                <a:gd name="connsiteX13" fmla="*/ 239922 w 4067498"/>
                <a:gd name="connsiteY13" fmla="*/ 5401981 h 5401981"/>
                <a:gd name="connsiteX14" fmla="*/ 0 w 4067498"/>
                <a:gd name="connsiteY14" fmla="*/ 4556847 h 5401981"/>
                <a:gd name="connsiteX15" fmla="*/ 67056 w 4067498"/>
                <a:gd name="connsiteY15" fmla="*/ 4225572 h 5401981"/>
                <a:gd name="connsiteX16" fmla="*/ 599963 w 4067498"/>
                <a:gd name="connsiteY16" fmla="*/ 2305637 h 5401981"/>
                <a:gd name="connsiteX17" fmla="*/ 663416 w 4067498"/>
                <a:gd name="connsiteY17" fmla="*/ 2175951 h 5401981"/>
                <a:gd name="connsiteX18" fmla="*/ 1151134 w 4067498"/>
                <a:gd name="connsiteY18" fmla="*/ 605413 h 5401981"/>
                <a:gd name="connsiteX19" fmla="*/ 1398761 w 4067498"/>
                <a:gd name="connsiteY19" fmla="*/ 156863 h 5401981"/>
                <a:gd name="connsiteX0" fmla="*/ 1398761 w 4067498"/>
                <a:gd name="connsiteY0" fmla="*/ 156863 h 5401981"/>
                <a:gd name="connsiteX1" fmla="*/ 2595343 w 4067498"/>
                <a:gd name="connsiteY1" fmla="*/ 0 h 5401981"/>
                <a:gd name="connsiteX2" fmla="*/ 2838261 w 4067498"/>
                <a:gd name="connsiteY2" fmla="*/ 211184 h 5401981"/>
                <a:gd name="connsiteX3" fmla="*/ 3035274 w 4067498"/>
                <a:gd name="connsiteY3" fmla="*/ 378237 h 5401981"/>
                <a:gd name="connsiteX4" fmla="*/ 3219219 w 4067498"/>
                <a:gd name="connsiteY4" fmla="*/ 666434 h 5401981"/>
                <a:gd name="connsiteX5" fmla="*/ 3373967 w 4067498"/>
                <a:gd name="connsiteY5" fmla="*/ 1124564 h 5401981"/>
                <a:gd name="connsiteX6" fmla="*/ 3526262 w 4067498"/>
                <a:gd name="connsiteY6" fmla="*/ 1703491 h 5401981"/>
                <a:gd name="connsiteX7" fmla="*/ 3716803 w 4067498"/>
                <a:gd name="connsiteY7" fmla="*/ 2489974 h 5401981"/>
                <a:gd name="connsiteX8" fmla="*/ 3646054 w 4067498"/>
                <a:gd name="connsiteY8" fmla="*/ 2973166 h 5401981"/>
                <a:gd name="connsiteX9" fmla="*/ 3623001 w 4067498"/>
                <a:gd name="connsiteY9" fmla="*/ 3310242 h 5401981"/>
                <a:gd name="connsiteX10" fmla="*/ 3636581 w 4067498"/>
                <a:gd name="connsiteY10" fmla="*/ 3398678 h 5401981"/>
                <a:gd name="connsiteX11" fmla="*/ 4067498 w 4067498"/>
                <a:gd name="connsiteY11" fmla="*/ 4791802 h 5401981"/>
                <a:gd name="connsiteX12" fmla="*/ 1923861 w 4067498"/>
                <a:gd name="connsiteY12" fmla="*/ 4683596 h 5401981"/>
                <a:gd name="connsiteX13" fmla="*/ 239922 w 4067498"/>
                <a:gd name="connsiteY13" fmla="*/ 5401981 h 5401981"/>
                <a:gd name="connsiteX14" fmla="*/ 0 w 4067498"/>
                <a:gd name="connsiteY14" fmla="*/ 4556847 h 5401981"/>
                <a:gd name="connsiteX15" fmla="*/ 67056 w 4067498"/>
                <a:gd name="connsiteY15" fmla="*/ 4225572 h 5401981"/>
                <a:gd name="connsiteX16" fmla="*/ 435401 w 4067498"/>
                <a:gd name="connsiteY16" fmla="*/ 3059593 h 5401981"/>
                <a:gd name="connsiteX17" fmla="*/ 599963 w 4067498"/>
                <a:gd name="connsiteY17" fmla="*/ 2305637 h 5401981"/>
                <a:gd name="connsiteX18" fmla="*/ 663416 w 4067498"/>
                <a:gd name="connsiteY18" fmla="*/ 2175951 h 5401981"/>
                <a:gd name="connsiteX19" fmla="*/ 1151134 w 4067498"/>
                <a:gd name="connsiteY19" fmla="*/ 605413 h 5401981"/>
                <a:gd name="connsiteX20" fmla="*/ 1398761 w 4067498"/>
                <a:gd name="connsiteY20" fmla="*/ 156863 h 5401981"/>
                <a:gd name="connsiteX0" fmla="*/ 1398761 w 4067498"/>
                <a:gd name="connsiteY0" fmla="*/ 156863 h 5401981"/>
                <a:gd name="connsiteX1" fmla="*/ 2595343 w 4067498"/>
                <a:gd name="connsiteY1" fmla="*/ 0 h 5401981"/>
                <a:gd name="connsiteX2" fmla="*/ 2838261 w 4067498"/>
                <a:gd name="connsiteY2" fmla="*/ 211184 h 5401981"/>
                <a:gd name="connsiteX3" fmla="*/ 3035274 w 4067498"/>
                <a:gd name="connsiteY3" fmla="*/ 378237 h 5401981"/>
                <a:gd name="connsiteX4" fmla="*/ 3219219 w 4067498"/>
                <a:gd name="connsiteY4" fmla="*/ 666434 h 5401981"/>
                <a:gd name="connsiteX5" fmla="*/ 3373967 w 4067498"/>
                <a:gd name="connsiteY5" fmla="*/ 1124564 h 5401981"/>
                <a:gd name="connsiteX6" fmla="*/ 3526262 w 4067498"/>
                <a:gd name="connsiteY6" fmla="*/ 1703491 h 5401981"/>
                <a:gd name="connsiteX7" fmla="*/ 3716803 w 4067498"/>
                <a:gd name="connsiteY7" fmla="*/ 2489974 h 5401981"/>
                <a:gd name="connsiteX8" fmla="*/ 3646054 w 4067498"/>
                <a:gd name="connsiteY8" fmla="*/ 2973166 h 5401981"/>
                <a:gd name="connsiteX9" fmla="*/ 3623001 w 4067498"/>
                <a:gd name="connsiteY9" fmla="*/ 3310242 h 5401981"/>
                <a:gd name="connsiteX10" fmla="*/ 3636581 w 4067498"/>
                <a:gd name="connsiteY10" fmla="*/ 3398678 h 5401981"/>
                <a:gd name="connsiteX11" fmla="*/ 4067498 w 4067498"/>
                <a:gd name="connsiteY11" fmla="*/ 4791802 h 5401981"/>
                <a:gd name="connsiteX12" fmla="*/ 1923861 w 4067498"/>
                <a:gd name="connsiteY12" fmla="*/ 4683596 h 5401981"/>
                <a:gd name="connsiteX13" fmla="*/ 239922 w 4067498"/>
                <a:gd name="connsiteY13" fmla="*/ 5401981 h 5401981"/>
                <a:gd name="connsiteX14" fmla="*/ 0 w 4067498"/>
                <a:gd name="connsiteY14" fmla="*/ 4556847 h 5401981"/>
                <a:gd name="connsiteX15" fmla="*/ 67056 w 4067498"/>
                <a:gd name="connsiteY15" fmla="*/ 4225572 h 5401981"/>
                <a:gd name="connsiteX16" fmla="*/ 435401 w 4067498"/>
                <a:gd name="connsiteY16" fmla="*/ 3059593 h 5401981"/>
                <a:gd name="connsiteX17" fmla="*/ 663416 w 4067498"/>
                <a:gd name="connsiteY17" fmla="*/ 2175951 h 5401981"/>
                <a:gd name="connsiteX18" fmla="*/ 1151134 w 4067498"/>
                <a:gd name="connsiteY18" fmla="*/ 605413 h 5401981"/>
                <a:gd name="connsiteX19" fmla="*/ 1398761 w 4067498"/>
                <a:gd name="connsiteY19" fmla="*/ 156863 h 5401981"/>
                <a:gd name="connsiteX0" fmla="*/ 1398761 w 4067498"/>
                <a:gd name="connsiteY0" fmla="*/ 156863 h 5401981"/>
                <a:gd name="connsiteX1" fmla="*/ 2595343 w 4067498"/>
                <a:gd name="connsiteY1" fmla="*/ 0 h 5401981"/>
                <a:gd name="connsiteX2" fmla="*/ 2838261 w 4067498"/>
                <a:gd name="connsiteY2" fmla="*/ 211184 h 5401981"/>
                <a:gd name="connsiteX3" fmla="*/ 3035274 w 4067498"/>
                <a:gd name="connsiteY3" fmla="*/ 378237 h 5401981"/>
                <a:gd name="connsiteX4" fmla="*/ 3219219 w 4067498"/>
                <a:gd name="connsiteY4" fmla="*/ 666434 h 5401981"/>
                <a:gd name="connsiteX5" fmla="*/ 3373967 w 4067498"/>
                <a:gd name="connsiteY5" fmla="*/ 1124564 h 5401981"/>
                <a:gd name="connsiteX6" fmla="*/ 3526262 w 4067498"/>
                <a:gd name="connsiteY6" fmla="*/ 1703491 h 5401981"/>
                <a:gd name="connsiteX7" fmla="*/ 3716803 w 4067498"/>
                <a:gd name="connsiteY7" fmla="*/ 2489974 h 5401981"/>
                <a:gd name="connsiteX8" fmla="*/ 3646054 w 4067498"/>
                <a:gd name="connsiteY8" fmla="*/ 2973166 h 5401981"/>
                <a:gd name="connsiteX9" fmla="*/ 3623001 w 4067498"/>
                <a:gd name="connsiteY9" fmla="*/ 3310242 h 5401981"/>
                <a:gd name="connsiteX10" fmla="*/ 3636581 w 4067498"/>
                <a:gd name="connsiteY10" fmla="*/ 3398678 h 5401981"/>
                <a:gd name="connsiteX11" fmla="*/ 4067498 w 4067498"/>
                <a:gd name="connsiteY11" fmla="*/ 4791802 h 5401981"/>
                <a:gd name="connsiteX12" fmla="*/ 1923861 w 4067498"/>
                <a:gd name="connsiteY12" fmla="*/ 4683596 h 5401981"/>
                <a:gd name="connsiteX13" fmla="*/ 239922 w 4067498"/>
                <a:gd name="connsiteY13" fmla="*/ 5401981 h 5401981"/>
                <a:gd name="connsiteX14" fmla="*/ 0 w 4067498"/>
                <a:gd name="connsiteY14" fmla="*/ 4556847 h 5401981"/>
                <a:gd name="connsiteX15" fmla="*/ 67056 w 4067498"/>
                <a:gd name="connsiteY15" fmla="*/ 4225572 h 5401981"/>
                <a:gd name="connsiteX16" fmla="*/ 244439 w 4067498"/>
                <a:gd name="connsiteY16" fmla="*/ 3724274 h 5401981"/>
                <a:gd name="connsiteX17" fmla="*/ 435401 w 4067498"/>
                <a:gd name="connsiteY17" fmla="*/ 3059593 h 5401981"/>
                <a:gd name="connsiteX18" fmla="*/ 663416 w 4067498"/>
                <a:gd name="connsiteY18" fmla="*/ 2175951 h 5401981"/>
                <a:gd name="connsiteX19" fmla="*/ 1151134 w 4067498"/>
                <a:gd name="connsiteY19" fmla="*/ 605413 h 5401981"/>
                <a:gd name="connsiteX20" fmla="*/ 1398761 w 4067498"/>
                <a:gd name="connsiteY20" fmla="*/ 156863 h 5401981"/>
                <a:gd name="connsiteX0" fmla="*/ 1398761 w 4067498"/>
                <a:gd name="connsiteY0" fmla="*/ 156863 h 5401981"/>
                <a:gd name="connsiteX1" fmla="*/ 2595343 w 4067498"/>
                <a:gd name="connsiteY1" fmla="*/ 0 h 5401981"/>
                <a:gd name="connsiteX2" fmla="*/ 2838261 w 4067498"/>
                <a:gd name="connsiteY2" fmla="*/ 211184 h 5401981"/>
                <a:gd name="connsiteX3" fmla="*/ 3035274 w 4067498"/>
                <a:gd name="connsiteY3" fmla="*/ 378237 h 5401981"/>
                <a:gd name="connsiteX4" fmla="*/ 3219219 w 4067498"/>
                <a:gd name="connsiteY4" fmla="*/ 666434 h 5401981"/>
                <a:gd name="connsiteX5" fmla="*/ 3373967 w 4067498"/>
                <a:gd name="connsiteY5" fmla="*/ 1124564 h 5401981"/>
                <a:gd name="connsiteX6" fmla="*/ 3526262 w 4067498"/>
                <a:gd name="connsiteY6" fmla="*/ 1703491 h 5401981"/>
                <a:gd name="connsiteX7" fmla="*/ 3716803 w 4067498"/>
                <a:gd name="connsiteY7" fmla="*/ 2489974 h 5401981"/>
                <a:gd name="connsiteX8" fmla="*/ 3646054 w 4067498"/>
                <a:gd name="connsiteY8" fmla="*/ 2973166 h 5401981"/>
                <a:gd name="connsiteX9" fmla="*/ 3623001 w 4067498"/>
                <a:gd name="connsiteY9" fmla="*/ 3310242 h 5401981"/>
                <a:gd name="connsiteX10" fmla="*/ 3636581 w 4067498"/>
                <a:gd name="connsiteY10" fmla="*/ 3398678 h 5401981"/>
                <a:gd name="connsiteX11" fmla="*/ 4067498 w 4067498"/>
                <a:gd name="connsiteY11" fmla="*/ 4791802 h 5401981"/>
                <a:gd name="connsiteX12" fmla="*/ 3481413 w 4067498"/>
                <a:gd name="connsiteY12" fmla="*/ 4789824 h 5401981"/>
                <a:gd name="connsiteX13" fmla="*/ 1923861 w 4067498"/>
                <a:gd name="connsiteY13" fmla="*/ 4683596 h 5401981"/>
                <a:gd name="connsiteX14" fmla="*/ 239922 w 4067498"/>
                <a:gd name="connsiteY14" fmla="*/ 5401981 h 5401981"/>
                <a:gd name="connsiteX15" fmla="*/ 0 w 4067498"/>
                <a:gd name="connsiteY15" fmla="*/ 4556847 h 5401981"/>
                <a:gd name="connsiteX16" fmla="*/ 67056 w 4067498"/>
                <a:gd name="connsiteY16" fmla="*/ 4225572 h 5401981"/>
                <a:gd name="connsiteX17" fmla="*/ 244439 w 4067498"/>
                <a:gd name="connsiteY17" fmla="*/ 3724274 h 5401981"/>
                <a:gd name="connsiteX18" fmla="*/ 435401 w 4067498"/>
                <a:gd name="connsiteY18" fmla="*/ 3059593 h 5401981"/>
                <a:gd name="connsiteX19" fmla="*/ 663416 w 4067498"/>
                <a:gd name="connsiteY19" fmla="*/ 2175951 h 5401981"/>
                <a:gd name="connsiteX20" fmla="*/ 1151134 w 4067498"/>
                <a:gd name="connsiteY20" fmla="*/ 605413 h 5401981"/>
                <a:gd name="connsiteX21" fmla="*/ 1398761 w 4067498"/>
                <a:gd name="connsiteY21" fmla="*/ 156863 h 5401981"/>
                <a:gd name="connsiteX0" fmla="*/ 1398761 w 4067498"/>
                <a:gd name="connsiteY0" fmla="*/ 199995 h 5445113"/>
                <a:gd name="connsiteX1" fmla="*/ 2612596 w 4067498"/>
                <a:gd name="connsiteY1" fmla="*/ 0 h 5445113"/>
                <a:gd name="connsiteX2" fmla="*/ 2838261 w 4067498"/>
                <a:gd name="connsiteY2" fmla="*/ 254316 h 5445113"/>
                <a:gd name="connsiteX3" fmla="*/ 3035274 w 4067498"/>
                <a:gd name="connsiteY3" fmla="*/ 421369 h 5445113"/>
                <a:gd name="connsiteX4" fmla="*/ 3219219 w 4067498"/>
                <a:gd name="connsiteY4" fmla="*/ 709566 h 5445113"/>
                <a:gd name="connsiteX5" fmla="*/ 3373967 w 4067498"/>
                <a:gd name="connsiteY5" fmla="*/ 1167696 h 5445113"/>
                <a:gd name="connsiteX6" fmla="*/ 3526262 w 4067498"/>
                <a:gd name="connsiteY6" fmla="*/ 1746623 h 5445113"/>
                <a:gd name="connsiteX7" fmla="*/ 3716803 w 4067498"/>
                <a:gd name="connsiteY7" fmla="*/ 2533106 h 5445113"/>
                <a:gd name="connsiteX8" fmla="*/ 3646054 w 4067498"/>
                <a:gd name="connsiteY8" fmla="*/ 3016298 h 5445113"/>
                <a:gd name="connsiteX9" fmla="*/ 3623001 w 4067498"/>
                <a:gd name="connsiteY9" fmla="*/ 3353374 h 5445113"/>
                <a:gd name="connsiteX10" fmla="*/ 3636581 w 4067498"/>
                <a:gd name="connsiteY10" fmla="*/ 3441810 h 5445113"/>
                <a:gd name="connsiteX11" fmla="*/ 4067498 w 4067498"/>
                <a:gd name="connsiteY11" fmla="*/ 4834934 h 5445113"/>
                <a:gd name="connsiteX12" fmla="*/ 3481413 w 4067498"/>
                <a:gd name="connsiteY12" fmla="*/ 4832956 h 5445113"/>
                <a:gd name="connsiteX13" fmla="*/ 1923861 w 4067498"/>
                <a:gd name="connsiteY13" fmla="*/ 4726728 h 5445113"/>
                <a:gd name="connsiteX14" fmla="*/ 239922 w 4067498"/>
                <a:gd name="connsiteY14" fmla="*/ 5445113 h 5445113"/>
                <a:gd name="connsiteX15" fmla="*/ 0 w 4067498"/>
                <a:gd name="connsiteY15" fmla="*/ 4599979 h 5445113"/>
                <a:gd name="connsiteX16" fmla="*/ 67056 w 4067498"/>
                <a:gd name="connsiteY16" fmla="*/ 4268704 h 5445113"/>
                <a:gd name="connsiteX17" fmla="*/ 244439 w 4067498"/>
                <a:gd name="connsiteY17" fmla="*/ 3767406 h 5445113"/>
                <a:gd name="connsiteX18" fmla="*/ 435401 w 4067498"/>
                <a:gd name="connsiteY18" fmla="*/ 3102725 h 5445113"/>
                <a:gd name="connsiteX19" fmla="*/ 663416 w 4067498"/>
                <a:gd name="connsiteY19" fmla="*/ 2219083 h 5445113"/>
                <a:gd name="connsiteX20" fmla="*/ 1151134 w 4067498"/>
                <a:gd name="connsiteY20" fmla="*/ 648545 h 5445113"/>
                <a:gd name="connsiteX21" fmla="*/ 1398761 w 4067498"/>
                <a:gd name="connsiteY21" fmla="*/ 199995 h 5445113"/>
                <a:gd name="connsiteX0" fmla="*/ 1402226 w 4067498"/>
                <a:gd name="connsiteY0" fmla="*/ 170806 h 5445113"/>
                <a:gd name="connsiteX1" fmla="*/ 2612596 w 4067498"/>
                <a:gd name="connsiteY1" fmla="*/ 0 h 5445113"/>
                <a:gd name="connsiteX2" fmla="*/ 2838261 w 4067498"/>
                <a:gd name="connsiteY2" fmla="*/ 254316 h 5445113"/>
                <a:gd name="connsiteX3" fmla="*/ 3035274 w 4067498"/>
                <a:gd name="connsiteY3" fmla="*/ 421369 h 5445113"/>
                <a:gd name="connsiteX4" fmla="*/ 3219219 w 4067498"/>
                <a:gd name="connsiteY4" fmla="*/ 709566 h 5445113"/>
                <a:gd name="connsiteX5" fmla="*/ 3373967 w 4067498"/>
                <a:gd name="connsiteY5" fmla="*/ 1167696 h 5445113"/>
                <a:gd name="connsiteX6" fmla="*/ 3526262 w 4067498"/>
                <a:gd name="connsiteY6" fmla="*/ 1746623 h 5445113"/>
                <a:gd name="connsiteX7" fmla="*/ 3716803 w 4067498"/>
                <a:gd name="connsiteY7" fmla="*/ 2533106 h 5445113"/>
                <a:gd name="connsiteX8" fmla="*/ 3646054 w 4067498"/>
                <a:gd name="connsiteY8" fmla="*/ 3016298 h 5445113"/>
                <a:gd name="connsiteX9" fmla="*/ 3623001 w 4067498"/>
                <a:gd name="connsiteY9" fmla="*/ 3353374 h 5445113"/>
                <a:gd name="connsiteX10" fmla="*/ 3636581 w 4067498"/>
                <a:gd name="connsiteY10" fmla="*/ 3441810 h 5445113"/>
                <a:gd name="connsiteX11" fmla="*/ 4067498 w 4067498"/>
                <a:gd name="connsiteY11" fmla="*/ 4834934 h 5445113"/>
                <a:gd name="connsiteX12" fmla="*/ 3481413 w 4067498"/>
                <a:gd name="connsiteY12" fmla="*/ 4832956 h 5445113"/>
                <a:gd name="connsiteX13" fmla="*/ 1923861 w 4067498"/>
                <a:gd name="connsiteY13" fmla="*/ 4726728 h 5445113"/>
                <a:gd name="connsiteX14" fmla="*/ 239922 w 4067498"/>
                <a:gd name="connsiteY14" fmla="*/ 5445113 h 5445113"/>
                <a:gd name="connsiteX15" fmla="*/ 0 w 4067498"/>
                <a:gd name="connsiteY15" fmla="*/ 4599979 h 5445113"/>
                <a:gd name="connsiteX16" fmla="*/ 67056 w 4067498"/>
                <a:gd name="connsiteY16" fmla="*/ 4268704 h 5445113"/>
                <a:gd name="connsiteX17" fmla="*/ 244439 w 4067498"/>
                <a:gd name="connsiteY17" fmla="*/ 3767406 h 5445113"/>
                <a:gd name="connsiteX18" fmla="*/ 435401 w 4067498"/>
                <a:gd name="connsiteY18" fmla="*/ 3102725 h 5445113"/>
                <a:gd name="connsiteX19" fmla="*/ 663416 w 4067498"/>
                <a:gd name="connsiteY19" fmla="*/ 2219083 h 5445113"/>
                <a:gd name="connsiteX20" fmla="*/ 1151134 w 4067498"/>
                <a:gd name="connsiteY20" fmla="*/ 648545 h 5445113"/>
                <a:gd name="connsiteX21" fmla="*/ 1402226 w 4067498"/>
                <a:gd name="connsiteY21" fmla="*/ 170806 h 5445113"/>
                <a:gd name="connsiteX0" fmla="*/ 1402226 w 4067498"/>
                <a:gd name="connsiteY0" fmla="*/ 170806 h 5445113"/>
                <a:gd name="connsiteX1" fmla="*/ 2612596 w 4067498"/>
                <a:gd name="connsiteY1" fmla="*/ 0 h 5445113"/>
                <a:gd name="connsiteX2" fmla="*/ 2864141 w 4067498"/>
                <a:gd name="connsiteY2" fmla="*/ 202557 h 5445113"/>
                <a:gd name="connsiteX3" fmla="*/ 3035274 w 4067498"/>
                <a:gd name="connsiteY3" fmla="*/ 421369 h 5445113"/>
                <a:gd name="connsiteX4" fmla="*/ 3219219 w 4067498"/>
                <a:gd name="connsiteY4" fmla="*/ 709566 h 5445113"/>
                <a:gd name="connsiteX5" fmla="*/ 3373967 w 4067498"/>
                <a:gd name="connsiteY5" fmla="*/ 1167696 h 5445113"/>
                <a:gd name="connsiteX6" fmla="*/ 3526262 w 4067498"/>
                <a:gd name="connsiteY6" fmla="*/ 1746623 h 5445113"/>
                <a:gd name="connsiteX7" fmla="*/ 3716803 w 4067498"/>
                <a:gd name="connsiteY7" fmla="*/ 2533106 h 5445113"/>
                <a:gd name="connsiteX8" fmla="*/ 3646054 w 4067498"/>
                <a:gd name="connsiteY8" fmla="*/ 3016298 h 5445113"/>
                <a:gd name="connsiteX9" fmla="*/ 3623001 w 4067498"/>
                <a:gd name="connsiteY9" fmla="*/ 3353374 h 5445113"/>
                <a:gd name="connsiteX10" fmla="*/ 3636581 w 4067498"/>
                <a:gd name="connsiteY10" fmla="*/ 3441810 h 5445113"/>
                <a:gd name="connsiteX11" fmla="*/ 4067498 w 4067498"/>
                <a:gd name="connsiteY11" fmla="*/ 4834934 h 5445113"/>
                <a:gd name="connsiteX12" fmla="*/ 3481413 w 4067498"/>
                <a:gd name="connsiteY12" fmla="*/ 4832956 h 5445113"/>
                <a:gd name="connsiteX13" fmla="*/ 1923861 w 4067498"/>
                <a:gd name="connsiteY13" fmla="*/ 4726728 h 5445113"/>
                <a:gd name="connsiteX14" fmla="*/ 239922 w 4067498"/>
                <a:gd name="connsiteY14" fmla="*/ 5445113 h 5445113"/>
                <a:gd name="connsiteX15" fmla="*/ 0 w 4067498"/>
                <a:gd name="connsiteY15" fmla="*/ 4599979 h 5445113"/>
                <a:gd name="connsiteX16" fmla="*/ 67056 w 4067498"/>
                <a:gd name="connsiteY16" fmla="*/ 4268704 h 5445113"/>
                <a:gd name="connsiteX17" fmla="*/ 244439 w 4067498"/>
                <a:gd name="connsiteY17" fmla="*/ 3767406 h 5445113"/>
                <a:gd name="connsiteX18" fmla="*/ 435401 w 4067498"/>
                <a:gd name="connsiteY18" fmla="*/ 3102725 h 5445113"/>
                <a:gd name="connsiteX19" fmla="*/ 663416 w 4067498"/>
                <a:gd name="connsiteY19" fmla="*/ 2219083 h 5445113"/>
                <a:gd name="connsiteX20" fmla="*/ 1151134 w 4067498"/>
                <a:gd name="connsiteY20" fmla="*/ 648545 h 5445113"/>
                <a:gd name="connsiteX21" fmla="*/ 1402226 w 4067498"/>
                <a:gd name="connsiteY21" fmla="*/ 170806 h 5445113"/>
                <a:gd name="connsiteX0" fmla="*/ 1402226 w 4067498"/>
                <a:gd name="connsiteY0" fmla="*/ 170806 h 5445113"/>
                <a:gd name="connsiteX1" fmla="*/ 2612596 w 4067498"/>
                <a:gd name="connsiteY1" fmla="*/ 0 h 5445113"/>
                <a:gd name="connsiteX2" fmla="*/ 2864141 w 4067498"/>
                <a:gd name="connsiteY2" fmla="*/ 202557 h 5445113"/>
                <a:gd name="connsiteX3" fmla="*/ 3035274 w 4067498"/>
                <a:gd name="connsiteY3" fmla="*/ 421369 h 5445113"/>
                <a:gd name="connsiteX4" fmla="*/ 3219219 w 4067498"/>
                <a:gd name="connsiteY4" fmla="*/ 709566 h 5445113"/>
                <a:gd name="connsiteX5" fmla="*/ 3373967 w 4067498"/>
                <a:gd name="connsiteY5" fmla="*/ 1167696 h 5445113"/>
                <a:gd name="connsiteX6" fmla="*/ 3526262 w 4067498"/>
                <a:gd name="connsiteY6" fmla="*/ 1746623 h 5445113"/>
                <a:gd name="connsiteX7" fmla="*/ 3716803 w 4067498"/>
                <a:gd name="connsiteY7" fmla="*/ 2533106 h 5445113"/>
                <a:gd name="connsiteX8" fmla="*/ 3646054 w 4067498"/>
                <a:gd name="connsiteY8" fmla="*/ 3016298 h 5445113"/>
                <a:gd name="connsiteX9" fmla="*/ 3623001 w 4067498"/>
                <a:gd name="connsiteY9" fmla="*/ 3353374 h 5445113"/>
                <a:gd name="connsiteX10" fmla="*/ 3636581 w 4067498"/>
                <a:gd name="connsiteY10" fmla="*/ 3441810 h 5445113"/>
                <a:gd name="connsiteX11" fmla="*/ 4067498 w 4067498"/>
                <a:gd name="connsiteY11" fmla="*/ 4834934 h 5445113"/>
                <a:gd name="connsiteX12" fmla="*/ 3369270 w 4067498"/>
                <a:gd name="connsiteY12" fmla="*/ 4815703 h 5445113"/>
                <a:gd name="connsiteX13" fmla="*/ 1923861 w 4067498"/>
                <a:gd name="connsiteY13" fmla="*/ 4726728 h 5445113"/>
                <a:gd name="connsiteX14" fmla="*/ 239922 w 4067498"/>
                <a:gd name="connsiteY14" fmla="*/ 5445113 h 5445113"/>
                <a:gd name="connsiteX15" fmla="*/ 0 w 4067498"/>
                <a:gd name="connsiteY15" fmla="*/ 4599979 h 5445113"/>
                <a:gd name="connsiteX16" fmla="*/ 67056 w 4067498"/>
                <a:gd name="connsiteY16" fmla="*/ 4268704 h 5445113"/>
                <a:gd name="connsiteX17" fmla="*/ 244439 w 4067498"/>
                <a:gd name="connsiteY17" fmla="*/ 3767406 h 5445113"/>
                <a:gd name="connsiteX18" fmla="*/ 435401 w 4067498"/>
                <a:gd name="connsiteY18" fmla="*/ 3102725 h 5445113"/>
                <a:gd name="connsiteX19" fmla="*/ 663416 w 4067498"/>
                <a:gd name="connsiteY19" fmla="*/ 2219083 h 5445113"/>
                <a:gd name="connsiteX20" fmla="*/ 1151134 w 4067498"/>
                <a:gd name="connsiteY20" fmla="*/ 648545 h 5445113"/>
                <a:gd name="connsiteX21" fmla="*/ 1402226 w 4067498"/>
                <a:gd name="connsiteY21" fmla="*/ 170806 h 5445113"/>
                <a:gd name="connsiteX0" fmla="*/ 1402226 w 4076124"/>
                <a:gd name="connsiteY0" fmla="*/ 170806 h 5445113"/>
                <a:gd name="connsiteX1" fmla="*/ 2612596 w 4076124"/>
                <a:gd name="connsiteY1" fmla="*/ 0 h 5445113"/>
                <a:gd name="connsiteX2" fmla="*/ 2864141 w 4076124"/>
                <a:gd name="connsiteY2" fmla="*/ 202557 h 5445113"/>
                <a:gd name="connsiteX3" fmla="*/ 3035274 w 4076124"/>
                <a:gd name="connsiteY3" fmla="*/ 421369 h 5445113"/>
                <a:gd name="connsiteX4" fmla="*/ 3219219 w 4076124"/>
                <a:gd name="connsiteY4" fmla="*/ 709566 h 5445113"/>
                <a:gd name="connsiteX5" fmla="*/ 3373967 w 4076124"/>
                <a:gd name="connsiteY5" fmla="*/ 1167696 h 5445113"/>
                <a:gd name="connsiteX6" fmla="*/ 3526262 w 4076124"/>
                <a:gd name="connsiteY6" fmla="*/ 1746623 h 5445113"/>
                <a:gd name="connsiteX7" fmla="*/ 3716803 w 4076124"/>
                <a:gd name="connsiteY7" fmla="*/ 2533106 h 5445113"/>
                <a:gd name="connsiteX8" fmla="*/ 3646054 w 4076124"/>
                <a:gd name="connsiteY8" fmla="*/ 3016298 h 5445113"/>
                <a:gd name="connsiteX9" fmla="*/ 3623001 w 4076124"/>
                <a:gd name="connsiteY9" fmla="*/ 3353374 h 5445113"/>
                <a:gd name="connsiteX10" fmla="*/ 3636581 w 4076124"/>
                <a:gd name="connsiteY10" fmla="*/ 3441810 h 5445113"/>
                <a:gd name="connsiteX11" fmla="*/ 4076124 w 4076124"/>
                <a:gd name="connsiteY11" fmla="*/ 4826308 h 5445113"/>
                <a:gd name="connsiteX12" fmla="*/ 3369270 w 4076124"/>
                <a:gd name="connsiteY12" fmla="*/ 4815703 h 5445113"/>
                <a:gd name="connsiteX13" fmla="*/ 1923861 w 4076124"/>
                <a:gd name="connsiteY13" fmla="*/ 4726728 h 5445113"/>
                <a:gd name="connsiteX14" fmla="*/ 239922 w 4076124"/>
                <a:gd name="connsiteY14" fmla="*/ 5445113 h 5445113"/>
                <a:gd name="connsiteX15" fmla="*/ 0 w 4076124"/>
                <a:gd name="connsiteY15" fmla="*/ 4599979 h 5445113"/>
                <a:gd name="connsiteX16" fmla="*/ 67056 w 4076124"/>
                <a:gd name="connsiteY16" fmla="*/ 4268704 h 5445113"/>
                <a:gd name="connsiteX17" fmla="*/ 244439 w 4076124"/>
                <a:gd name="connsiteY17" fmla="*/ 3767406 h 5445113"/>
                <a:gd name="connsiteX18" fmla="*/ 435401 w 4076124"/>
                <a:gd name="connsiteY18" fmla="*/ 3102725 h 5445113"/>
                <a:gd name="connsiteX19" fmla="*/ 663416 w 4076124"/>
                <a:gd name="connsiteY19" fmla="*/ 2219083 h 5445113"/>
                <a:gd name="connsiteX20" fmla="*/ 1151134 w 4076124"/>
                <a:gd name="connsiteY20" fmla="*/ 648545 h 5445113"/>
                <a:gd name="connsiteX21" fmla="*/ 1402226 w 4076124"/>
                <a:gd name="connsiteY21" fmla="*/ 170806 h 5445113"/>
                <a:gd name="connsiteX0" fmla="*/ 1402226 w 4076124"/>
                <a:gd name="connsiteY0" fmla="*/ 170806 h 5445113"/>
                <a:gd name="connsiteX1" fmla="*/ 2612596 w 4076124"/>
                <a:gd name="connsiteY1" fmla="*/ 0 h 5445113"/>
                <a:gd name="connsiteX2" fmla="*/ 2864141 w 4076124"/>
                <a:gd name="connsiteY2" fmla="*/ 202557 h 5445113"/>
                <a:gd name="connsiteX3" fmla="*/ 3035274 w 4076124"/>
                <a:gd name="connsiteY3" fmla="*/ 421369 h 5445113"/>
                <a:gd name="connsiteX4" fmla="*/ 3219219 w 4076124"/>
                <a:gd name="connsiteY4" fmla="*/ 709566 h 5445113"/>
                <a:gd name="connsiteX5" fmla="*/ 3373967 w 4076124"/>
                <a:gd name="connsiteY5" fmla="*/ 1167696 h 5445113"/>
                <a:gd name="connsiteX6" fmla="*/ 3526262 w 4076124"/>
                <a:gd name="connsiteY6" fmla="*/ 1746623 h 5445113"/>
                <a:gd name="connsiteX7" fmla="*/ 3716803 w 4076124"/>
                <a:gd name="connsiteY7" fmla="*/ 2533106 h 5445113"/>
                <a:gd name="connsiteX8" fmla="*/ 3646054 w 4076124"/>
                <a:gd name="connsiteY8" fmla="*/ 3016298 h 5445113"/>
                <a:gd name="connsiteX9" fmla="*/ 3623001 w 4076124"/>
                <a:gd name="connsiteY9" fmla="*/ 3353374 h 5445113"/>
                <a:gd name="connsiteX10" fmla="*/ 3636581 w 4076124"/>
                <a:gd name="connsiteY10" fmla="*/ 3441810 h 5445113"/>
                <a:gd name="connsiteX11" fmla="*/ 4076124 w 4076124"/>
                <a:gd name="connsiteY11" fmla="*/ 4826308 h 5445113"/>
                <a:gd name="connsiteX12" fmla="*/ 3369270 w 4076124"/>
                <a:gd name="connsiteY12" fmla="*/ 4815703 h 5445113"/>
                <a:gd name="connsiteX13" fmla="*/ 1984246 w 4076124"/>
                <a:gd name="connsiteY13" fmla="*/ 4718101 h 5445113"/>
                <a:gd name="connsiteX14" fmla="*/ 239922 w 4076124"/>
                <a:gd name="connsiteY14" fmla="*/ 5445113 h 5445113"/>
                <a:gd name="connsiteX15" fmla="*/ 0 w 4076124"/>
                <a:gd name="connsiteY15" fmla="*/ 4599979 h 5445113"/>
                <a:gd name="connsiteX16" fmla="*/ 67056 w 4076124"/>
                <a:gd name="connsiteY16" fmla="*/ 4268704 h 5445113"/>
                <a:gd name="connsiteX17" fmla="*/ 244439 w 4076124"/>
                <a:gd name="connsiteY17" fmla="*/ 3767406 h 5445113"/>
                <a:gd name="connsiteX18" fmla="*/ 435401 w 4076124"/>
                <a:gd name="connsiteY18" fmla="*/ 3102725 h 5445113"/>
                <a:gd name="connsiteX19" fmla="*/ 663416 w 4076124"/>
                <a:gd name="connsiteY19" fmla="*/ 2219083 h 5445113"/>
                <a:gd name="connsiteX20" fmla="*/ 1151134 w 4076124"/>
                <a:gd name="connsiteY20" fmla="*/ 648545 h 5445113"/>
                <a:gd name="connsiteX21" fmla="*/ 1402226 w 4076124"/>
                <a:gd name="connsiteY21" fmla="*/ 170806 h 5445113"/>
                <a:gd name="connsiteX0" fmla="*/ 1402226 w 4076124"/>
                <a:gd name="connsiteY0" fmla="*/ 170806 h 5445113"/>
                <a:gd name="connsiteX1" fmla="*/ 2612596 w 4076124"/>
                <a:gd name="connsiteY1" fmla="*/ 0 h 5445113"/>
                <a:gd name="connsiteX2" fmla="*/ 2864141 w 4076124"/>
                <a:gd name="connsiteY2" fmla="*/ 202557 h 5445113"/>
                <a:gd name="connsiteX3" fmla="*/ 3035274 w 4076124"/>
                <a:gd name="connsiteY3" fmla="*/ 421369 h 5445113"/>
                <a:gd name="connsiteX4" fmla="*/ 3219219 w 4076124"/>
                <a:gd name="connsiteY4" fmla="*/ 709566 h 5445113"/>
                <a:gd name="connsiteX5" fmla="*/ 3373967 w 4076124"/>
                <a:gd name="connsiteY5" fmla="*/ 1167696 h 5445113"/>
                <a:gd name="connsiteX6" fmla="*/ 3526262 w 4076124"/>
                <a:gd name="connsiteY6" fmla="*/ 1746623 h 5445113"/>
                <a:gd name="connsiteX7" fmla="*/ 3716803 w 4076124"/>
                <a:gd name="connsiteY7" fmla="*/ 2533106 h 5445113"/>
                <a:gd name="connsiteX8" fmla="*/ 3646054 w 4076124"/>
                <a:gd name="connsiteY8" fmla="*/ 3016298 h 5445113"/>
                <a:gd name="connsiteX9" fmla="*/ 3623001 w 4076124"/>
                <a:gd name="connsiteY9" fmla="*/ 3353374 h 5445113"/>
                <a:gd name="connsiteX10" fmla="*/ 3636581 w 4076124"/>
                <a:gd name="connsiteY10" fmla="*/ 3441810 h 5445113"/>
                <a:gd name="connsiteX11" fmla="*/ 4076124 w 4076124"/>
                <a:gd name="connsiteY11" fmla="*/ 4826308 h 5445113"/>
                <a:gd name="connsiteX12" fmla="*/ 3369270 w 4076124"/>
                <a:gd name="connsiteY12" fmla="*/ 4815703 h 5445113"/>
                <a:gd name="connsiteX13" fmla="*/ 1963737 w 4076124"/>
                <a:gd name="connsiteY13" fmla="*/ 4698528 h 5445113"/>
                <a:gd name="connsiteX14" fmla="*/ 239922 w 4076124"/>
                <a:gd name="connsiteY14" fmla="*/ 5445113 h 5445113"/>
                <a:gd name="connsiteX15" fmla="*/ 0 w 4076124"/>
                <a:gd name="connsiteY15" fmla="*/ 4599979 h 5445113"/>
                <a:gd name="connsiteX16" fmla="*/ 67056 w 4076124"/>
                <a:gd name="connsiteY16" fmla="*/ 4268704 h 5445113"/>
                <a:gd name="connsiteX17" fmla="*/ 244439 w 4076124"/>
                <a:gd name="connsiteY17" fmla="*/ 3767406 h 5445113"/>
                <a:gd name="connsiteX18" fmla="*/ 435401 w 4076124"/>
                <a:gd name="connsiteY18" fmla="*/ 3102725 h 5445113"/>
                <a:gd name="connsiteX19" fmla="*/ 663416 w 4076124"/>
                <a:gd name="connsiteY19" fmla="*/ 2219083 h 5445113"/>
                <a:gd name="connsiteX20" fmla="*/ 1151134 w 4076124"/>
                <a:gd name="connsiteY20" fmla="*/ 648545 h 5445113"/>
                <a:gd name="connsiteX21" fmla="*/ 1402226 w 4076124"/>
                <a:gd name="connsiteY21" fmla="*/ 170806 h 5445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076124" h="5445113">
                  <a:moveTo>
                    <a:pt x="1402226" y="170806"/>
                  </a:moveTo>
                  <a:lnTo>
                    <a:pt x="2612596" y="0"/>
                  </a:lnTo>
                  <a:lnTo>
                    <a:pt x="2864141" y="202557"/>
                  </a:lnTo>
                  <a:lnTo>
                    <a:pt x="3035274" y="421369"/>
                  </a:lnTo>
                  <a:lnTo>
                    <a:pt x="3219219" y="709566"/>
                  </a:lnTo>
                  <a:lnTo>
                    <a:pt x="3373967" y="1167696"/>
                  </a:lnTo>
                  <a:lnTo>
                    <a:pt x="3526262" y="1746623"/>
                  </a:lnTo>
                  <a:lnTo>
                    <a:pt x="3716803" y="2533106"/>
                  </a:lnTo>
                  <a:lnTo>
                    <a:pt x="3646054" y="3016298"/>
                  </a:lnTo>
                  <a:lnTo>
                    <a:pt x="3623001" y="3353374"/>
                  </a:lnTo>
                  <a:cubicBezTo>
                    <a:pt x="3622030" y="3385286"/>
                    <a:pt x="3637552" y="3409898"/>
                    <a:pt x="3636581" y="3441810"/>
                  </a:cubicBezTo>
                  <a:lnTo>
                    <a:pt x="4076124" y="4826308"/>
                  </a:lnTo>
                  <a:lnTo>
                    <a:pt x="3369270" y="4815703"/>
                  </a:lnTo>
                  <a:lnTo>
                    <a:pt x="1963737" y="4698528"/>
                  </a:lnTo>
                  <a:lnTo>
                    <a:pt x="239922" y="5445113"/>
                  </a:lnTo>
                  <a:lnTo>
                    <a:pt x="0" y="4599979"/>
                  </a:lnTo>
                  <a:lnTo>
                    <a:pt x="67056" y="4268704"/>
                  </a:lnTo>
                  <a:cubicBezTo>
                    <a:pt x="107042" y="4117059"/>
                    <a:pt x="183048" y="3961736"/>
                    <a:pt x="244439" y="3767406"/>
                  </a:cubicBezTo>
                  <a:cubicBezTo>
                    <a:pt x="305830" y="3573076"/>
                    <a:pt x="365572" y="3360779"/>
                    <a:pt x="435401" y="3102725"/>
                  </a:cubicBezTo>
                  <a:cubicBezTo>
                    <a:pt x="505230" y="2844671"/>
                    <a:pt x="544127" y="2628113"/>
                    <a:pt x="663416" y="2219083"/>
                  </a:cubicBezTo>
                  <a:lnTo>
                    <a:pt x="1151134" y="648545"/>
                  </a:lnTo>
                  <a:lnTo>
                    <a:pt x="1402226" y="170806"/>
                  </a:lnTo>
                  <a:close/>
                </a:path>
              </a:pathLst>
            </a:cu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endParaRPr>
            </a:p>
          </p:txBody>
        </p:sp>
        <p:sp>
          <p:nvSpPr>
            <p:cNvPr id="15" name="フリーフォーム 14"/>
            <p:cNvSpPr/>
            <p:nvPr/>
          </p:nvSpPr>
          <p:spPr>
            <a:xfrm>
              <a:off x="4049320" y="3483833"/>
              <a:ext cx="438728" cy="137641"/>
            </a:xfrm>
            <a:custGeom>
              <a:avLst/>
              <a:gdLst>
                <a:gd name="connsiteX0" fmla="*/ 718019 w 718019"/>
                <a:gd name="connsiteY0" fmla="*/ 101259 h 260819"/>
                <a:gd name="connsiteX1" fmla="*/ 718019 w 718019"/>
                <a:gd name="connsiteY1" fmla="*/ 101259 h 260819"/>
                <a:gd name="connsiteX2" fmla="*/ 613691 w 718019"/>
                <a:gd name="connsiteY2" fmla="*/ 58301 h 260819"/>
                <a:gd name="connsiteX3" fmla="*/ 524706 w 718019"/>
                <a:gd name="connsiteY3" fmla="*/ 12274 h 260819"/>
                <a:gd name="connsiteX4" fmla="*/ 487884 w 718019"/>
                <a:gd name="connsiteY4" fmla="*/ 0 h 260819"/>
                <a:gd name="connsiteX5" fmla="*/ 343667 w 718019"/>
                <a:gd name="connsiteY5" fmla="*/ 3068 h 260819"/>
                <a:gd name="connsiteX6" fmla="*/ 193313 w 718019"/>
                <a:gd name="connsiteY6" fmla="*/ 33753 h 260819"/>
                <a:gd name="connsiteX7" fmla="*/ 131943 w 718019"/>
                <a:gd name="connsiteY7" fmla="*/ 76711 h 260819"/>
                <a:gd name="connsiteX8" fmla="*/ 49095 w 718019"/>
                <a:gd name="connsiteY8" fmla="*/ 190244 h 260819"/>
                <a:gd name="connsiteX9" fmla="*/ 0 w 718019"/>
                <a:gd name="connsiteY9" fmla="*/ 260819 h 260819"/>
                <a:gd name="connsiteX10" fmla="*/ 131943 w 718019"/>
                <a:gd name="connsiteY10" fmla="*/ 184107 h 260819"/>
                <a:gd name="connsiteX11" fmla="*/ 263887 w 718019"/>
                <a:gd name="connsiteY11" fmla="*/ 104327 h 260819"/>
                <a:gd name="connsiteX12" fmla="*/ 306845 w 718019"/>
                <a:gd name="connsiteY12" fmla="*/ 52164 h 260819"/>
                <a:gd name="connsiteX13" fmla="*/ 432652 w 718019"/>
                <a:gd name="connsiteY13" fmla="*/ 42958 h 260819"/>
                <a:gd name="connsiteX14" fmla="*/ 543117 w 718019"/>
                <a:gd name="connsiteY14" fmla="*/ 58301 h 260819"/>
                <a:gd name="connsiteX15" fmla="*/ 613691 w 718019"/>
                <a:gd name="connsiteY15" fmla="*/ 88985 h 260819"/>
                <a:gd name="connsiteX16" fmla="*/ 665855 w 718019"/>
                <a:gd name="connsiteY16" fmla="*/ 101259 h 260819"/>
                <a:gd name="connsiteX17" fmla="*/ 718019 w 718019"/>
                <a:gd name="connsiteY17" fmla="*/ 101259 h 260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18019" h="260819">
                  <a:moveTo>
                    <a:pt x="718019" y="101259"/>
                  </a:moveTo>
                  <a:lnTo>
                    <a:pt x="718019" y="101259"/>
                  </a:lnTo>
                  <a:lnTo>
                    <a:pt x="613691" y="58301"/>
                  </a:lnTo>
                  <a:lnTo>
                    <a:pt x="524706" y="12274"/>
                  </a:lnTo>
                  <a:lnTo>
                    <a:pt x="487884" y="0"/>
                  </a:lnTo>
                  <a:lnTo>
                    <a:pt x="343667" y="3068"/>
                  </a:lnTo>
                  <a:lnTo>
                    <a:pt x="193313" y="33753"/>
                  </a:lnTo>
                  <a:lnTo>
                    <a:pt x="131943" y="76711"/>
                  </a:lnTo>
                  <a:lnTo>
                    <a:pt x="49095" y="190244"/>
                  </a:lnTo>
                  <a:lnTo>
                    <a:pt x="0" y="260819"/>
                  </a:lnTo>
                  <a:lnTo>
                    <a:pt x="131943" y="184107"/>
                  </a:lnTo>
                  <a:lnTo>
                    <a:pt x="263887" y="104327"/>
                  </a:lnTo>
                  <a:lnTo>
                    <a:pt x="306845" y="52164"/>
                  </a:lnTo>
                  <a:lnTo>
                    <a:pt x="432652" y="42958"/>
                  </a:lnTo>
                  <a:lnTo>
                    <a:pt x="543117" y="58301"/>
                  </a:lnTo>
                  <a:lnTo>
                    <a:pt x="613691" y="88985"/>
                  </a:lnTo>
                  <a:lnTo>
                    <a:pt x="665855" y="101259"/>
                  </a:lnTo>
                  <a:lnTo>
                    <a:pt x="718019" y="101259"/>
                  </a:lnTo>
                  <a:close/>
                </a:path>
              </a:pathLst>
            </a:cu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endParaRPr>
            </a:p>
          </p:txBody>
        </p:sp>
        <p:sp>
          <p:nvSpPr>
            <p:cNvPr id="16" name="フリーフォーム 15"/>
            <p:cNvSpPr/>
            <p:nvPr/>
          </p:nvSpPr>
          <p:spPr>
            <a:xfrm>
              <a:off x="4317430" y="3399629"/>
              <a:ext cx="20624" cy="492269"/>
            </a:xfrm>
            <a:custGeom>
              <a:avLst/>
              <a:gdLst>
                <a:gd name="connsiteX0" fmla="*/ 0 w 33753"/>
                <a:gd name="connsiteY0" fmla="*/ 0 h 932811"/>
                <a:gd name="connsiteX1" fmla="*/ 30685 w 33753"/>
                <a:gd name="connsiteY1" fmla="*/ 119670 h 932811"/>
                <a:gd name="connsiteX2" fmla="*/ 33753 w 33753"/>
                <a:gd name="connsiteY2" fmla="*/ 932811 h 932811"/>
                <a:gd name="connsiteX3" fmla="*/ 33753 w 33753"/>
                <a:gd name="connsiteY3" fmla="*/ 932811 h 932811"/>
              </a:gdLst>
              <a:ahLst/>
              <a:cxnLst>
                <a:cxn ang="0">
                  <a:pos x="connsiteX0" y="connsiteY0"/>
                </a:cxn>
                <a:cxn ang="0">
                  <a:pos x="connsiteX1" y="connsiteY1"/>
                </a:cxn>
                <a:cxn ang="0">
                  <a:pos x="connsiteX2" y="connsiteY2"/>
                </a:cxn>
                <a:cxn ang="0">
                  <a:pos x="connsiteX3" y="connsiteY3"/>
                </a:cxn>
              </a:cxnLst>
              <a:rect l="l" t="t" r="r" b="b"/>
              <a:pathLst>
                <a:path w="33753" h="932811">
                  <a:moveTo>
                    <a:pt x="0" y="0"/>
                  </a:moveTo>
                  <a:lnTo>
                    <a:pt x="30685" y="119670"/>
                  </a:lnTo>
                  <a:cubicBezTo>
                    <a:pt x="31708" y="390717"/>
                    <a:pt x="32730" y="661764"/>
                    <a:pt x="33753" y="932811"/>
                  </a:cubicBezTo>
                  <a:lnTo>
                    <a:pt x="33753" y="932811"/>
                  </a:ln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17" name="フリーフォーム 16"/>
            <p:cNvSpPr/>
            <p:nvPr/>
          </p:nvSpPr>
          <p:spPr>
            <a:xfrm>
              <a:off x="4269765" y="3723169"/>
              <a:ext cx="124633" cy="206370"/>
            </a:xfrm>
            <a:custGeom>
              <a:avLst/>
              <a:gdLst>
                <a:gd name="connsiteX0" fmla="*/ 1163782 w 3182587"/>
                <a:gd name="connsiteY0" fmla="*/ 11875 h 5735782"/>
                <a:gd name="connsiteX1" fmla="*/ 1175658 w 3182587"/>
                <a:gd name="connsiteY1" fmla="*/ 807522 h 5735782"/>
                <a:gd name="connsiteX2" fmla="*/ 249382 w 3182587"/>
                <a:gd name="connsiteY2" fmla="*/ 795647 h 5735782"/>
                <a:gd name="connsiteX3" fmla="*/ 0 w 3182587"/>
                <a:gd name="connsiteY3" fmla="*/ 3479470 h 5735782"/>
                <a:gd name="connsiteX4" fmla="*/ 1294411 w 3182587"/>
                <a:gd name="connsiteY4" fmla="*/ 5735782 h 5735782"/>
                <a:gd name="connsiteX5" fmla="*/ 1923803 w 3182587"/>
                <a:gd name="connsiteY5" fmla="*/ 5498275 h 5735782"/>
                <a:gd name="connsiteX6" fmla="*/ 2054432 w 3182587"/>
                <a:gd name="connsiteY6" fmla="*/ 5676405 h 5735782"/>
                <a:gd name="connsiteX7" fmla="*/ 3063834 w 3182587"/>
                <a:gd name="connsiteY7" fmla="*/ 5712031 h 5735782"/>
                <a:gd name="connsiteX8" fmla="*/ 3182587 w 3182587"/>
                <a:gd name="connsiteY8" fmla="*/ 819397 h 5735782"/>
                <a:gd name="connsiteX9" fmla="*/ 2125683 w 3182587"/>
                <a:gd name="connsiteY9" fmla="*/ 807522 h 5735782"/>
                <a:gd name="connsiteX10" fmla="*/ 2137559 w 3182587"/>
                <a:gd name="connsiteY10" fmla="*/ 0 h 5735782"/>
                <a:gd name="connsiteX11" fmla="*/ 1163782 w 3182587"/>
                <a:gd name="connsiteY11" fmla="*/ 11875 h 5735782"/>
                <a:gd name="connsiteX0" fmla="*/ 1163782 w 3182587"/>
                <a:gd name="connsiteY0" fmla="*/ 11875 h 5712031"/>
                <a:gd name="connsiteX1" fmla="*/ 1175658 w 3182587"/>
                <a:gd name="connsiteY1" fmla="*/ 807522 h 5712031"/>
                <a:gd name="connsiteX2" fmla="*/ 249382 w 3182587"/>
                <a:gd name="connsiteY2" fmla="*/ 795647 h 5712031"/>
                <a:gd name="connsiteX3" fmla="*/ 0 w 3182587"/>
                <a:gd name="connsiteY3" fmla="*/ 3479470 h 5712031"/>
                <a:gd name="connsiteX4" fmla="*/ 1229821 w 3182587"/>
                <a:gd name="connsiteY4" fmla="*/ 5623113 h 5712031"/>
                <a:gd name="connsiteX5" fmla="*/ 1923803 w 3182587"/>
                <a:gd name="connsiteY5" fmla="*/ 5498275 h 5712031"/>
                <a:gd name="connsiteX6" fmla="*/ 2054432 w 3182587"/>
                <a:gd name="connsiteY6" fmla="*/ 5676405 h 5712031"/>
                <a:gd name="connsiteX7" fmla="*/ 3063834 w 3182587"/>
                <a:gd name="connsiteY7" fmla="*/ 5712031 h 5712031"/>
                <a:gd name="connsiteX8" fmla="*/ 3182587 w 3182587"/>
                <a:gd name="connsiteY8" fmla="*/ 819397 h 5712031"/>
                <a:gd name="connsiteX9" fmla="*/ 2125683 w 3182587"/>
                <a:gd name="connsiteY9" fmla="*/ 807522 h 5712031"/>
                <a:gd name="connsiteX10" fmla="*/ 2137559 w 3182587"/>
                <a:gd name="connsiteY10" fmla="*/ 0 h 5712031"/>
                <a:gd name="connsiteX11" fmla="*/ 1163782 w 3182587"/>
                <a:gd name="connsiteY11" fmla="*/ 11875 h 5712031"/>
                <a:gd name="connsiteX0" fmla="*/ 1163782 w 3182587"/>
                <a:gd name="connsiteY0" fmla="*/ 11875 h 5712031"/>
                <a:gd name="connsiteX1" fmla="*/ 1175658 w 3182587"/>
                <a:gd name="connsiteY1" fmla="*/ 807522 h 5712031"/>
                <a:gd name="connsiteX2" fmla="*/ 249382 w 3182587"/>
                <a:gd name="connsiteY2" fmla="*/ 795647 h 5712031"/>
                <a:gd name="connsiteX3" fmla="*/ 0 w 3182587"/>
                <a:gd name="connsiteY3" fmla="*/ 3479470 h 5712031"/>
                <a:gd name="connsiteX4" fmla="*/ 1229821 w 3182587"/>
                <a:gd name="connsiteY4" fmla="*/ 5623113 h 5712031"/>
                <a:gd name="connsiteX5" fmla="*/ 1543793 w 3182587"/>
                <a:gd name="connsiteY5" fmla="*/ 5557653 h 5712031"/>
                <a:gd name="connsiteX6" fmla="*/ 1923803 w 3182587"/>
                <a:gd name="connsiteY6" fmla="*/ 5498275 h 5712031"/>
                <a:gd name="connsiteX7" fmla="*/ 2054432 w 3182587"/>
                <a:gd name="connsiteY7" fmla="*/ 5676405 h 5712031"/>
                <a:gd name="connsiteX8" fmla="*/ 3063834 w 3182587"/>
                <a:gd name="connsiteY8" fmla="*/ 5712031 h 5712031"/>
                <a:gd name="connsiteX9" fmla="*/ 3182587 w 3182587"/>
                <a:gd name="connsiteY9" fmla="*/ 819397 h 5712031"/>
                <a:gd name="connsiteX10" fmla="*/ 2125683 w 3182587"/>
                <a:gd name="connsiteY10" fmla="*/ 807522 h 5712031"/>
                <a:gd name="connsiteX11" fmla="*/ 2137559 w 3182587"/>
                <a:gd name="connsiteY11" fmla="*/ 0 h 5712031"/>
                <a:gd name="connsiteX12" fmla="*/ 1163782 w 3182587"/>
                <a:gd name="connsiteY12" fmla="*/ 11875 h 5712031"/>
                <a:gd name="connsiteX0" fmla="*/ 1163782 w 3182587"/>
                <a:gd name="connsiteY0" fmla="*/ 11875 h 5712031"/>
                <a:gd name="connsiteX1" fmla="*/ 1175658 w 3182587"/>
                <a:gd name="connsiteY1" fmla="*/ 807522 h 5712031"/>
                <a:gd name="connsiteX2" fmla="*/ 249382 w 3182587"/>
                <a:gd name="connsiteY2" fmla="*/ 795647 h 5712031"/>
                <a:gd name="connsiteX3" fmla="*/ 0 w 3182587"/>
                <a:gd name="connsiteY3" fmla="*/ 3479470 h 5712031"/>
                <a:gd name="connsiteX4" fmla="*/ 1229821 w 3182587"/>
                <a:gd name="connsiteY4" fmla="*/ 5623113 h 5712031"/>
                <a:gd name="connsiteX5" fmla="*/ 1571182 w 3182587"/>
                <a:gd name="connsiteY5" fmla="*/ 5458372 h 5712031"/>
                <a:gd name="connsiteX6" fmla="*/ 1923803 w 3182587"/>
                <a:gd name="connsiteY6" fmla="*/ 5498275 h 5712031"/>
                <a:gd name="connsiteX7" fmla="*/ 2054432 w 3182587"/>
                <a:gd name="connsiteY7" fmla="*/ 5676405 h 5712031"/>
                <a:gd name="connsiteX8" fmla="*/ 3063834 w 3182587"/>
                <a:gd name="connsiteY8" fmla="*/ 5712031 h 5712031"/>
                <a:gd name="connsiteX9" fmla="*/ 3182587 w 3182587"/>
                <a:gd name="connsiteY9" fmla="*/ 819397 h 5712031"/>
                <a:gd name="connsiteX10" fmla="*/ 2125683 w 3182587"/>
                <a:gd name="connsiteY10" fmla="*/ 807522 h 5712031"/>
                <a:gd name="connsiteX11" fmla="*/ 2137559 w 3182587"/>
                <a:gd name="connsiteY11" fmla="*/ 0 h 5712031"/>
                <a:gd name="connsiteX12" fmla="*/ 1163782 w 3182587"/>
                <a:gd name="connsiteY12" fmla="*/ 11875 h 5712031"/>
                <a:gd name="connsiteX0" fmla="*/ 1163782 w 3182587"/>
                <a:gd name="connsiteY0" fmla="*/ 11875 h 5712031"/>
                <a:gd name="connsiteX1" fmla="*/ 1175658 w 3182587"/>
                <a:gd name="connsiteY1" fmla="*/ 807522 h 5712031"/>
                <a:gd name="connsiteX2" fmla="*/ 249382 w 3182587"/>
                <a:gd name="connsiteY2" fmla="*/ 795647 h 5712031"/>
                <a:gd name="connsiteX3" fmla="*/ 0 w 3182587"/>
                <a:gd name="connsiteY3" fmla="*/ 3479470 h 5712031"/>
                <a:gd name="connsiteX4" fmla="*/ 1229821 w 3182587"/>
                <a:gd name="connsiteY4" fmla="*/ 5623113 h 5712031"/>
                <a:gd name="connsiteX5" fmla="*/ 1571182 w 3182587"/>
                <a:gd name="connsiteY5" fmla="*/ 5458372 h 5712031"/>
                <a:gd name="connsiteX6" fmla="*/ 1781299 w 3182587"/>
                <a:gd name="connsiteY6" fmla="*/ 5462650 h 5712031"/>
                <a:gd name="connsiteX7" fmla="*/ 1923803 w 3182587"/>
                <a:gd name="connsiteY7" fmla="*/ 5498275 h 5712031"/>
                <a:gd name="connsiteX8" fmla="*/ 2054432 w 3182587"/>
                <a:gd name="connsiteY8" fmla="*/ 5676405 h 5712031"/>
                <a:gd name="connsiteX9" fmla="*/ 3063834 w 3182587"/>
                <a:gd name="connsiteY9" fmla="*/ 5712031 h 5712031"/>
                <a:gd name="connsiteX10" fmla="*/ 3182587 w 3182587"/>
                <a:gd name="connsiteY10" fmla="*/ 819397 h 5712031"/>
                <a:gd name="connsiteX11" fmla="*/ 2125683 w 3182587"/>
                <a:gd name="connsiteY11" fmla="*/ 807522 h 5712031"/>
                <a:gd name="connsiteX12" fmla="*/ 2137559 w 3182587"/>
                <a:gd name="connsiteY12" fmla="*/ 0 h 5712031"/>
                <a:gd name="connsiteX13" fmla="*/ 1163782 w 3182587"/>
                <a:gd name="connsiteY13" fmla="*/ 11875 h 5712031"/>
                <a:gd name="connsiteX0" fmla="*/ 1163782 w 3182587"/>
                <a:gd name="connsiteY0" fmla="*/ 11875 h 5712031"/>
                <a:gd name="connsiteX1" fmla="*/ 1175658 w 3182587"/>
                <a:gd name="connsiteY1" fmla="*/ 807522 h 5712031"/>
                <a:gd name="connsiteX2" fmla="*/ 249382 w 3182587"/>
                <a:gd name="connsiteY2" fmla="*/ 795647 h 5712031"/>
                <a:gd name="connsiteX3" fmla="*/ 0 w 3182587"/>
                <a:gd name="connsiteY3" fmla="*/ 3479470 h 5712031"/>
                <a:gd name="connsiteX4" fmla="*/ 1229821 w 3182587"/>
                <a:gd name="connsiteY4" fmla="*/ 5623113 h 5712031"/>
                <a:gd name="connsiteX5" fmla="*/ 1571182 w 3182587"/>
                <a:gd name="connsiteY5" fmla="*/ 5458372 h 5712031"/>
                <a:gd name="connsiteX6" fmla="*/ 1640165 w 3182587"/>
                <a:gd name="connsiteY6" fmla="*/ 5601631 h 5712031"/>
                <a:gd name="connsiteX7" fmla="*/ 1923803 w 3182587"/>
                <a:gd name="connsiteY7" fmla="*/ 5498275 h 5712031"/>
                <a:gd name="connsiteX8" fmla="*/ 2054432 w 3182587"/>
                <a:gd name="connsiteY8" fmla="*/ 5676405 h 5712031"/>
                <a:gd name="connsiteX9" fmla="*/ 3063834 w 3182587"/>
                <a:gd name="connsiteY9" fmla="*/ 5712031 h 5712031"/>
                <a:gd name="connsiteX10" fmla="*/ 3182587 w 3182587"/>
                <a:gd name="connsiteY10" fmla="*/ 819397 h 5712031"/>
                <a:gd name="connsiteX11" fmla="*/ 2125683 w 3182587"/>
                <a:gd name="connsiteY11" fmla="*/ 807522 h 5712031"/>
                <a:gd name="connsiteX12" fmla="*/ 2137559 w 3182587"/>
                <a:gd name="connsiteY12" fmla="*/ 0 h 5712031"/>
                <a:gd name="connsiteX13" fmla="*/ 1163782 w 3182587"/>
                <a:gd name="connsiteY13" fmla="*/ 11875 h 5712031"/>
                <a:gd name="connsiteX0" fmla="*/ 1163782 w 3182587"/>
                <a:gd name="connsiteY0" fmla="*/ 11875 h 5712031"/>
                <a:gd name="connsiteX1" fmla="*/ 1175658 w 3182587"/>
                <a:gd name="connsiteY1" fmla="*/ 807522 h 5712031"/>
                <a:gd name="connsiteX2" fmla="*/ 249382 w 3182587"/>
                <a:gd name="connsiteY2" fmla="*/ 795647 h 5712031"/>
                <a:gd name="connsiteX3" fmla="*/ 0 w 3182587"/>
                <a:gd name="connsiteY3" fmla="*/ 3479470 h 5712031"/>
                <a:gd name="connsiteX4" fmla="*/ 1229821 w 3182587"/>
                <a:gd name="connsiteY4" fmla="*/ 5623113 h 5712031"/>
                <a:gd name="connsiteX5" fmla="*/ 1571182 w 3182587"/>
                <a:gd name="connsiteY5" fmla="*/ 5458372 h 5712031"/>
                <a:gd name="connsiteX6" fmla="*/ 1631172 w 3182587"/>
                <a:gd name="connsiteY6" fmla="*/ 5585477 h 5712031"/>
                <a:gd name="connsiteX7" fmla="*/ 1923803 w 3182587"/>
                <a:gd name="connsiteY7" fmla="*/ 5498275 h 5712031"/>
                <a:gd name="connsiteX8" fmla="*/ 2054432 w 3182587"/>
                <a:gd name="connsiteY8" fmla="*/ 5676405 h 5712031"/>
                <a:gd name="connsiteX9" fmla="*/ 3063834 w 3182587"/>
                <a:gd name="connsiteY9" fmla="*/ 5712031 h 5712031"/>
                <a:gd name="connsiteX10" fmla="*/ 3182587 w 3182587"/>
                <a:gd name="connsiteY10" fmla="*/ 819397 h 5712031"/>
                <a:gd name="connsiteX11" fmla="*/ 2125683 w 3182587"/>
                <a:gd name="connsiteY11" fmla="*/ 807522 h 5712031"/>
                <a:gd name="connsiteX12" fmla="*/ 2137559 w 3182587"/>
                <a:gd name="connsiteY12" fmla="*/ 0 h 5712031"/>
                <a:gd name="connsiteX13" fmla="*/ 1163782 w 3182587"/>
                <a:gd name="connsiteY13" fmla="*/ 11875 h 5712031"/>
                <a:gd name="connsiteX0" fmla="*/ 1163782 w 3182587"/>
                <a:gd name="connsiteY0" fmla="*/ 11875 h 5712031"/>
                <a:gd name="connsiteX1" fmla="*/ 1175658 w 3182587"/>
                <a:gd name="connsiteY1" fmla="*/ 807522 h 5712031"/>
                <a:gd name="connsiteX2" fmla="*/ 249382 w 3182587"/>
                <a:gd name="connsiteY2" fmla="*/ 795647 h 5712031"/>
                <a:gd name="connsiteX3" fmla="*/ 0 w 3182587"/>
                <a:gd name="connsiteY3" fmla="*/ 3479470 h 5712031"/>
                <a:gd name="connsiteX4" fmla="*/ 1229821 w 3182587"/>
                <a:gd name="connsiteY4" fmla="*/ 5623113 h 5712031"/>
                <a:gd name="connsiteX5" fmla="*/ 1571182 w 3182587"/>
                <a:gd name="connsiteY5" fmla="*/ 5458372 h 5712031"/>
                <a:gd name="connsiteX6" fmla="*/ 1631172 w 3182587"/>
                <a:gd name="connsiteY6" fmla="*/ 5585477 h 5712031"/>
                <a:gd name="connsiteX7" fmla="*/ 1900053 w 3182587"/>
                <a:gd name="connsiteY7" fmla="*/ 5403272 h 5712031"/>
                <a:gd name="connsiteX8" fmla="*/ 2054432 w 3182587"/>
                <a:gd name="connsiteY8" fmla="*/ 5676405 h 5712031"/>
                <a:gd name="connsiteX9" fmla="*/ 3063834 w 3182587"/>
                <a:gd name="connsiteY9" fmla="*/ 5712031 h 5712031"/>
                <a:gd name="connsiteX10" fmla="*/ 3182587 w 3182587"/>
                <a:gd name="connsiteY10" fmla="*/ 819397 h 5712031"/>
                <a:gd name="connsiteX11" fmla="*/ 2125683 w 3182587"/>
                <a:gd name="connsiteY11" fmla="*/ 807522 h 5712031"/>
                <a:gd name="connsiteX12" fmla="*/ 2137559 w 3182587"/>
                <a:gd name="connsiteY12" fmla="*/ 0 h 5712031"/>
                <a:gd name="connsiteX13" fmla="*/ 1163782 w 3182587"/>
                <a:gd name="connsiteY13" fmla="*/ 11875 h 5712031"/>
                <a:gd name="connsiteX0" fmla="*/ 1163782 w 3182587"/>
                <a:gd name="connsiteY0" fmla="*/ 11875 h 5712031"/>
                <a:gd name="connsiteX1" fmla="*/ 1175658 w 3182587"/>
                <a:gd name="connsiteY1" fmla="*/ 807522 h 5712031"/>
                <a:gd name="connsiteX2" fmla="*/ 249382 w 3182587"/>
                <a:gd name="connsiteY2" fmla="*/ 795647 h 5712031"/>
                <a:gd name="connsiteX3" fmla="*/ 0 w 3182587"/>
                <a:gd name="connsiteY3" fmla="*/ 3479470 h 5712031"/>
                <a:gd name="connsiteX4" fmla="*/ 1229821 w 3182587"/>
                <a:gd name="connsiteY4" fmla="*/ 5623113 h 5712031"/>
                <a:gd name="connsiteX5" fmla="*/ 1571182 w 3182587"/>
                <a:gd name="connsiteY5" fmla="*/ 5458372 h 5712031"/>
                <a:gd name="connsiteX6" fmla="*/ 1643048 w 3182587"/>
                <a:gd name="connsiteY6" fmla="*/ 5549851 h 5712031"/>
                <a:gd name="connsiteX7" fmla="*/ 1900053 w 3182587"/>
                <a:gd name="connsiteY7" fmla="*/ 5403272 h 5712031"/>
                <a:gd name="connsiteX8" fmla="*/ 2054432 w 3182587"/>
                <a:gd name="connsiteY8" fmla="*/ 5676405 h 5712031"/>
                <a:gd name="connsiteX9" fmla="*/ 3063834 w 3182587"/>
                <a:gd name="connsiteY9" fmla="*/ 5712031 h 5712031"/>
                <a:gd name="connsiteX10" fmla="*/ 3182587 w 3182587"/>
                <a:gd name="connsiteY10" fmla="*/ 819397 h 5712031"/>
                <a:gd name="connsiteX11" fmla="*/ 2125683 w 3182587"/>
                <a:gd name="connsiteY11" fmla="*/ 807522 h 5712031"/>
                <a:gd name="connsiteX12" fmla="*/ 2137559 w 3182587"/>
                <a:gd name="connsiteY12" fmla="*/ 0 h 5712031"/>
                <a:gd name="connsiteX13" fmla="*/ 1163782 w 3182587"/>
                <a:gd name="connsiteY13" fmla="*/ 11875 h 5712031"/>
                <a:gd name="connsiteX0" fmla="*/ 1163782 w 3182587"/>
                <a:gd name="connsiteY0" fmla="*/ 11875 h 5735781"/>
                <a:gd name="connsiteX1" fmla="*/ 1175658 w 3182587"/>
                <a:gd name="connsiteY1" fmla="*/ 807522 h 5735781"/>
                <a:gd name="connsiteX2" fmla="*/ 249382 w 3182587"/>
                <a:gd name="connsiteY2" fmla="*/ 795647 h 5735781"/>
                <a:gd name="connsiteX3" fmla="*/ 0 w 3182587"/>
                <a:gd name="connsiteY3" fmla="*/ 3479470 h 5735781"/>
                <a:gd name="connsiteX4" fmla="*/ 1229821 w 3182587"/>
                <a:gd name="connsiteY4" fmla="*/ 5623113 h 5735781"/>
                <a:gd name="connsiteX5" fmla="*/ 1571182 w 3182587"/>
                <a:gd name="connsiteY5" fmla="*/ 5458372 h 5735781"/>
                <a:gd name="connsiteX6" fmla="*/ 1643048 w 3182587"/>
                <a:gd name="connsiteY6" fmla="*/ 5549851 h 5735781"/>
                <a:gd name="connsiteX7" fmla="*/ 1900053 w 3182587"/>
                <a:gd name="connsiteY7" fmla="*/ 5403272 h 5735781"/>
                <a:gd name="connsiteX8" fmla="*/ 1971304 w 3182587"/>
                <a:gd name="connsiteY8" fmla="*/ 5735781 h 5735781"/>
                <a:gd name="connsiteX9" fmla="*/ 3063834 w 3182587"/>
                <a:gd name="connsiteY9" fmla="*/ 5712031 h 5735781"/>
                <a:gd name="connsiteX10" fmla="*/ 3182587 w 3182587"/>
                <a:gd name="connsiteY10" fmla="*/ 819397 h 5735781"/>
                <a:gd name="connsiteX11" fmla="*/ 2125683 w 3182587"/>
                <a:gd name="connsiteY11" fmla="*/ 807522 h 5735781"/>
                <a:gd name="connsiteX12" fmla="*/ 2137559 w 3182587"/>
                <a:gd name="connsiteY12" fmla="*/ 0 h 5735781"/>
                <a:gd name="connsiteX13" fmla="*/ 1163782 w 3182587"/>
                <a:gd name="connsiteY13" fmla="*/ 11875 h 5735781"/>
                <a:gd name="connsiteX0" fmla="*/ 1163782 w 3182587"/>
                <a:gd name="connsiteY0" fmla="*/ 11875 h 5735781"/>
                <a:gd name="connsiteX1" fmla="*/ 1175658 w 3182587"/>
                <a:gd name="connsiteY1" fmla="*/ 807522 h 5735781"/>
                <a:gd name="connsiteX2" fmla="*/ 249382 w 3182587"/>
                <a:gd name="connsiteY2" fmla="*/ 795647 h 5735781"/>
                <a:gd name="connsiteX3" fmla="*/ 0 w 3182587"/>
                <a:gd name="connsiteY3" fmla="*/ 3479470 h 5735781"/>
                <a:gd name="connsiteX4" fmla="*/ 1229821 w 3182587"/>
                <a:gd name="connsiteY4" fmla="*/ 5623113 h 5735781"/>
                <a:gd name="connsiteX5" fmla="*/ 1571182 w 3182587"/>
                <a:gd name="connsiteY5" fmla="*/ 5458372 h 5735781"/>
                <a:gd name="connsiteX6" fmla="*/ 1643048 w 3182587"/>
                <a:gd name="connsiteY6" fmla="*/ 5549851 h 5735781"/>
                <a:gd name="connsiteX7" fmla="*/ 1852552 w 3182587"/>
                <a:gd name="connsiteY7" fmla="*/ 5427023 h 5735781"/>
                <a:gd name="connsiteX8" fmla="*/ 1971304 w 3182587"/>
                <a:gd name="connsiteY8" fmla="*/ 5735781 h 5735781"/>
                <a:gd name="connsiteX9" fmla="*/ 3063834 w 3182587"/>
                <a:gd name="connsiteY9" fmla="*/ 5712031 h 5735781"/>
                <a:gd name="connsiteX10" fmla="*/ 3182587 w 3182587"/>
                <a:gd name="connsiteY10" fmla="*/ 819397 h 5735781"/>
                <a:gd name="connsiteX11" fmla="*/ 2125683 w 3182587"/>
                <a:gd name="connsiteY11" fmla="*/ 807522 h 5735781"/>
                <a:gd name="connsiteX12" fmla="*/ 2137559 w 3182587"/>
                <a:gd name="connsiteY12" fmla="*/ 0 h 5735781"/>
                <a:gd name="connsiteX13" fmla="*/ 1163782 w 3182587"/>
                <a:gd name="connsiteY13" fmla="*/ 11875 h 5735781"/>
                <a:gd name="connsiteX0" fmla="*/ 1140031 w 3182587"/>
                <a:gd name="connsiteY0" fmla="*/ 0 h 5985163"/>
                <a:gd name="connsiteX1" fmla="*/ 1175658 w 3182587"/>
                <a:gd name="connsiteY1" fmla="*/ 1056904 h 5985163"/>
                <a:gd name="connsiteX2" fmla="*/ 249382 w 3182587"/>
                <a:gd name="connsiteY2" fmla="*/ 1045029 h 5985163"/>
                <a:gd name="connsiteX3" fmla="*/ 0 w 3182587"/>
                <a:gd name="connsiteY3" fmla="*/ 3728852 h 5985163"/>
                <a:gd name="connsiteX4" fmla="*/ 1229821 w 3182587"/>
                <a:gd name="connsiteY4" fmla="*/ 5872495 h 5985163"/>
                <a:gd name="connsiteX5" fmla="*/ 1571182 w 3182587"/>
                <a:gd name="connsiteY5" fmla="*/ 5707754 h 5985163"/>
                <a:gd name="connsiteX6" fmla="*/ 1643048 w 3182587"/>
                <a:gd name="connsiteY6" fmla="*/ 5799233 h 5985163"/>
                <a:gd name="connsiteX7" fmla="*/ 1852552 w 3182587"/>
                <a:gd name="connsiteY7" fmla="*/ 5676405 h 5985163"/>
                <a:gd name="connsiteX8" fmla="*/ 1971304 w 3182587"/>
                <a:gd name="connsiteY8" fmla="*/ 5985163 h 5985163"/>
                <a:gd name="connsiteX9" fmla="*/ 3063834 w 3182587"/>
                <a:gd name="connsiteY9" fmla="*/ 5961413 h 5985163"/>
                <a:gd name="connsiteX10" fmla="*/ 3182587 w 3182587"/>
                <a:gd name="connsiteY10" fmla="*/ 1068779 h 5985163"/>
                <a:gd name="connsiteX11" fmla="*/ 2125683 w 3182587"/>
                <a:gd name="connsiteY11" fmla="*/ 1056904 h 5985163"/>
                <a:gd name="connsiteX12" fmla="*/ 2137559 w 3182587"/>
                <a:gd name="connsiteY12" fmla="*/ 249382 h 5985163"/>
                <a:gd name="connsiteX13" fmla="*/ 1140031 w 3182587"/>
                <a:gd name="connsiteY13" fmla="*/ 0 h 5985163"/>
                <a:gd name="connsiteX0" fmla="*/ 1140031 w 3182587"/>
                <a:gd name="connsiteY0" fmla="*/ 0 h 5985163"/>
                <a:gd name="connsiteX1" fmla="*/ 1175658 w 3182587"/>
                <a:gd name="connsiteY1" fmla="*/ 1056904 h 5985163"/>
                <a:gd name="connsiteX2" fmla="*/ 249382 w 3182587"/>
                <a:gd name="connsiteY2" fmla="*/ 1045029 h 5985163"/>
                <a:gd name="connsiteX3" fmla="*/ 0 w 3182587"/>
                <a:gd name="connsiteY3" fmla="*/ 3728852 h 5985163"/>
                <a:gd name="connsiteX4" fmla="*/ 1229821 w 3182587"/>
                <a:gd name="connsiteY4" fmla="*/ 5872495 h 5985163"/>
                <a:gd name="connsiteX5" fmla="*/ 1571182 w 3182587"/>
                <a:gd name="connsiteY5" fmla="*/ 5707754 h 5985163"/>
                <a:gd name="connsiteX6" fmla="*/ 1643048 w 3182587"/>
                <a:gd name="connsiteY6" fmla="*/ 5799233 h 5985163"/>
                <a:gd name="connsiteX7" fmla="*/ 1852552 w 3182587"/>
                <a:gd name="connsiteY7" fmla="*/ 5676405 h 5985163"/>
                <a:gd name="connsiteX8" fmla="*/ 1971304 w 3182587"/>
                <a:gd name="connsiteY8" fmla="*/ 5985163 h 5985163"/>
                <a:gd name="connsiteX9" fmla="*/ 3063834 w 3182587"/>
                <a:gd name="connsiteY9" fmla="*/ 5961413 h 5985163"/>
                <a:gd name="connsiteX10" fmla="*/ 3182587 w 3182587"/>
                <a:gd name="connsiteY10" fmla="*/ 1068779 h 5985163"/>
                <a:gd name="connsiteX11" fmla="*/ 2125683 w 3182587"/>
                <a:gd name="connsiteY11" fmla="*/ 1056904 h 5985163"/>
                <a:gd name="connsiteX12" fmla="*/ 2137559 w 3182587"/>
                <a:gd name="connsiteY12" fmla="*/ 23751 h 5985163"/>
                <a:gd name="connsiteX13" fmla="*/ 1140031 w 3182587"/>
                <a:gd name="connsiteY13" fmla="*/ 0 h 5985163"/>
                <a:gd name="connsiteX0" fmla="*/ 1140031 w 3182587"/>
                <a:gd name="connsiteY0" fmla="*/ 0 h 5985163"/>
                <a:gd name="connsiteX1" fmla="*/ 1175658 w 3182587"/>
                <a:gd name="connsiteY1" fmla="*/ 1056904 h 5985163"/>
                <a:gd name="connsiteX2" fmla="*/ 249382 w 3182587"/>
                <a:gd name="connsiteY2" fmla="*/ 1045029 h 5985163"/>
                <a:gd name="connsiteX3" fmla="*/ 0 w 3182587"/>
                <a:gd name="connsiteY3" fmla="*/ 3728852 h 5985163"/>
                <a:gd name="connsiteX4" fmla="*/ 1229821 w 3182587"/>
                <a:gd name="connsiteY4" fmla="*/ 5872495 h 5985163"/>
                <a:gd name="connsiteX5" fmla="*/ 1571182 w 3182587"/>
                <a:gd name="connsiteY5" fmla="*/ 5707754 h 5985163"/>
                <a:gd name="connsiteX6" fmla="*/ 1643048 w 3182587"/>
                <a:gd name="connsiteY6" fmla="*/ 5799233 h 5985163"/>
                <a:gd name="connsiteX7" fmla="*/ 1852552 w 3182587"/>
                <a:gd name="connsiteY7" fmla="*/ 5676405 h 5985163"/>
                <a:gd name="connsiteX8" fmla="*/ 1971304 w 3182587"/>
                <a:gd name="connsiteY8" fmla="*/ 5985163 h 5985163"/>
                <a:gd name="connsiteX9" fmla="*/ 3063834 w 3182587"/>
                <a:gd name="connsiteY9" fmla="*/ 5961413 h 5985163"/>
                <a:gd name="connsiteX10" fmla="*/ 3182587 w 3182587"/>
                <a:gd name="connsiteY10" fmla="*/ 1068779 h 5985163"/>
                <a:gd name="connsiteX11" fmla="*/ 2203232 w 3182587"/>
                <a:gd name="connsiteY11" fmla="*/ 1062986 h 5985163"/>
                <a:gd name="connsiteX12" fmla="*/ 2137559 w 3182587"/>
                <a:gd name="connsiteY12" fmla="*/ 23751 h 5985163"/>
                <a:gd name="connsiteX13" fmla="*/ 1140031 w 3182587"/>
                <a:gd name="connsiteY13" fmla="*/ 0 h 5985163"/>
                <a:gd name="connsiteX0" fmla="*/ 1140031 w 3182587"/>
                <a:gd name="connsiteY0" fmla="*/ 161497 h 6146660"/>
                <a:gd name="connsiteX1" fmla="*/ 1175658 w 3182587"/>
                <a:gd name="connsiteY1" fmla="*/ 1218401 h 6146660"/>
                <a:gd name="connsiteX2" fmla="*/ 249382 w 3182587"/>
                <a:gd name="connsiteY2" fmla="*/ 1206526 h 6146660"/>
                <a:gd name="connsiteX3" fmla="*/ 0 w 3182587"/>
                <a:gd name="connsiteY3" fmla="*/ 3890349 h 6146660"/>
                <a:gd name="connsiteX4" fmla="*/ 1229821 w 3182587"/>
                <a:gd name="connsiteY4" fmla="*/ 6033992 h 6146660"/>
                <a:gd name="connsiteX5" fmla="*/ 1571182 w 3182587"/>
                <a:gd name="connsiteY5" fmla="*/ 5869251 h 6146660"/>
                <a:gd name="connsiteX6" fmla="*/ 1643048 w 3182587"/>
                <a:gd name="connsiteY6" fmla="*/ 5960730 h 6146660"/>
                <a:gd name="connsiteX7" fmla="*/ 1852552 w 3182587"/>
                <a:gd name="connsiteY7" fmla="*/ 5837902 h 6146660"/>
                <a:gd name="connsiteX8" fmla="*/ 1971304 w 3182587"/>
                <a:gd name="connsiteY8" fmla="*/ 6146660 h 6146660"/>
                <a:gd name="connsiteX9" fmla="*/ 3063834 w 3182587"/>
                <a:gd name="connsiteY9" fmla="*/ 6122910 h 6146660"/>
                <a:gd name="connsiteX10" fmla="*/ 3182587 w 3182587"/>
                <a:gd name="connsiteY10" fmla="*/ 1230276 h 6146660"/>
                <a:gd name="connsiteX11" fmla="*/ 2203232 w 3182587"/>
                <a:gd name="connsiteY11" fmla="*/ 1224483 h 6146660"/>
                <a:gd name="connsiteX12" fmla="*/ 2216951 w 3182587"/>
                <a:gd name="connsiteY12" fmla="*/ 0 h 6146660"/>
                <a:gd name="connsiteX13" fmla="*/ 1140031 w 3182587"/>
                <a:gd name="connsiteY13" fmla="*/ 161497 h 6146660"/>
                <a:gd name="connsiteX0" fmla="*/ 1245888 w 3182587"/>
                <a:gd name="connsiteY0" fmla="*/ 0 h 6210109"/>
                <a:gd name="connsiteX1" fmla="*/ 1175658 w 3182587"/>
                <a:gd name="connsiteY1" fmla="*/ 1281850 h 6210109"/>
                <a:gd name="connsiteX2" fmla="*/ 249382 w 3182587"/>
                <a:gd name="connsiteY2" fmla="*/ 1269975 h 6210109"/>
                <a:gd name="connsiteX3" fmla="*/ 0 w 3182587"/>
                <a:gd name="connsiteY3" fmla="*/ 3953798 h 6210109"/>
                <a:gd name="connsiteX4" fmla="*/ 1229821 w 3182587"/>
                <a:gd name="connsiteY4" fmla="*/ 6097441 h 6210109"/>
                <a:gd name="connsiteX5" fmla="*/ 1571182 w 3182587"/>
                <a:gd name="connsiteY5" fmla="*/ 5932700 h 6210109"/>
                <a:gd name="connsiteX6" fmla="*/ 1643048 w 3182587"/>
                <a:gd name="connsiteY6" fmla="*/ 6024179 h 6210109"/>
                <a:gd name="connsiteX7" fmla="*/ 1852552 w 3182587"/>
                <a:gd name="connsiteY7" fmla="*/ 5901351 h 6210109"/>
                <a:gd name="connsiteX8" fmla="*/ 1971304 w 3182587"/>
                <a:gd name="connsiteY8" fmla="*/ 6210109 h 6210109"/>
                <a:gd name="connsiteX9" fmla="*/ 3063834 w 3182587"/>
                <a:gd name="connsiteY9" fmla="*/ 6186359 h 6210109"/>
                <a:gd name="connsiteX10" fmla="*/ 3182587 w 3182587"/>
                <a:gd name="connsiteY10" fmla="*/ 1293725 h 6210109"/>
                <a:gd name="connsiteX11" fmla="*/ 2203232 w 3182587"/>
                <a:gd name="connsiteY11" fmla="*/ 1287932 h 6210109"/>
                <a:gd name="connsiteX12" fmla="*/ 2216951 w 3182587"/>
                <a:gd name="connsiteY12" fmla="*/ 63449 h 6210109"/>
                <a:gd name="connsiteX13" fmla="*/ 1245888 w 3182587"/>
                <a:gd name="connsiteY13" fmla="*/ 0 h 6210109"/>
                <a:gd name="connsiteX0" fmla="*/ 1245888 w 3182587"/>
                <a:gd name="connsiteY0" fmla="*/ 0 h 6210109"/>
                <a:gd name="connsiteX1" fmla="*/ 1175658 w 3182587"/>
                <a:gd name="connsiteY1" fmla="*/ 1281850 h 6210109"/>
                <a:gd name="connsiteX2" fmla="*/ 249382 w 3182587"/>
                <a:gd name="connsiteY2" fmla="*/ 1269975 h 6210109"/>
                <a:gd name="connsiteX3" fmla="*/ 0 w 3182587"/>
                <a:gd name="connsiteY3" fmla="*/ 3953798 h 6210109"/>
                <a:gd name="connsiteX4" fmla="*/ 1229821 w 3182587"/>
                <a:gd name="connsiteY4" fmla="*/ 6097441 h 6210109"/>
                <a:gd name="connsiteX5" fmla="*/ 1571182 w 3182587"/>
                <a:gd name="connsiteY5" fmla="*/ 5932700 h 6210109"/>
                <a:gd name="connsiteX6" fmla="*/ 1643048 w 3182587"/>
                <a:gd name="connsiteY6" fmla="*/ 6024179 h 6210109"/>
                <a:gd name="connsiteX7" fmla="*/ 1852552 w 3182587"/>
                <a:gd name="connsiteY7" fmla="*/ 5901351 h 6210109"/>
                <a:gd name="connsiteX8" fmla="*/ 1971304 w 3182587"/>
                <a:gd name="connsiteY8" fmla="*/ 6210109 h 6210109"/>
                <a:gd name="connsiteX9" fmla="*/ 3063834 w 3182587"/>
                <a:gd name="connsiteY9" fmla="*/ 6186359 h 6210109"/>
                <a:gd name="connsiteX10" fmla="*/ 3182587 w 3182587"/>
                <a:gd name="connsiteY10" fmla="*/ 1293725 h 6210109"/>
                <a:gd name="connsiteX11" fmla="*/ 2203232 w 3182587"/>
                <a:gd name="connsiteY11" fmla="*/ 1287932 h 6210109"/>
                <a:gd name="connsiteX12" fmla="*/ 2203718 w 3182587"/>
                <a:gd name="connsiteY12" fmla="*/ 36984 h 6210109"/>
                <a:gd name="connsiteX13" fmla="*/ 1245888 w 3182587"/>
                <a:gd name="connsiteY13" fmla="*/ 0 h 6210109"/>
                <a:gd name="connsiteX0" fmla="*/ 1245888 w 3182587"/>
                <a:gd name="connsiteY0" fmla="*/ 0 h 6210109"/>
                <a:gd name="connsiteX1" fmla="*/ 1241819 w 3182587"/>
                <a:gd name="connsiteY1" fmla="*/ 1400938 h 6210109"/>
                <a:gd name="connsiteX2" fmla="*/ 249382 w 3182587"/>
                <a:gd name="connsiteY2" fmla="*/ 1269975 h 6210109"/>
                <a:gd name="connsiteX3" fmla="*/ 0 w 3182587"/>
                <a:gd name="connsiteY3" fmla="*/ 3953798 h 6210109"/>
                <a:gd name="connsiteX4" fmla="*/ 1229821 w 3182587"/>
                <a:gd name="connsiteY4" fmla="*/ 6097441 h 6210109"/>
                <a:gd name="connsiteX5" fmla="*/ 1571182 w 3182587"/>
                <a:gd name="connsiteY5" fmla="*/ 5932700 h 6210109"/>
                <a:gd name="connsiteX6" fmla="*/ 1643048 w 3182587"/>
                <a:gd name="connsiteY6" fmla="*/ 6024179 h 6210109"/>
                <a:gd name="connsiteX7" fmla="*/ 1852552 w 3182587"/>
                <a:gd name="connsiteY7" fmla="*/ 5901351 h 6210109"/>
                <a:gd name="connsiteX8" fmla="*/ 1971304 w 3182587"/>
                <a:gd name="connsiteY8" fmla="*/ 6210109 h 6210109"/>
                <a:gd name="connsiteX9" fmla="*/ 3063834 w 3182587"/>
                <a:gd name="connsiteY9" fmla="*/ 6186359 h 6210109"/>
                <a:gd name="connsiteX10" fmla="*/ 3182587 w 3182587"/>
                <a:gd name="connsiteY10" fmla="*/ 1293725 h 6210109"/>
                <a:gd name="connsiteX11" fmla="*/ 2203232 w 3182587"/>
                <a:gd name="connsiteY11" fmla="*/ 1287932 h 6210109"/>
                <a:gd name="connsiteX12" fmla="*/ 2203718 w 3182587"/>
                <a:gd name="connsiteY12" fmla="*/ 36984 h 6210109"/>
                <a:gd name="connsiteX13" fmla="*/ 1245888 w 3182587"/>
                <a:gd name="connsiteY13" fmla="*/ 0 h 6210109"/>
                <a:gd name="connsiteX0" fmla="*/ 1245888 w 3182587"/>
                <a:gd name="connsiteY0" fmla="*/ 0 h 6210109"/>
                <a:gd name="connsiteX1" fmla="*/ 1241819 w 3182587"/>
                <a:gd name="connsiteY1" fmla="*/ 1400938 h 6210109"/>
                <a:gd name="connsiteX2" fmla="*/ 183221 w 3182587"/>
                <a:gd name="connsiteY2" fmla="*/ 1389064 h 6210109"/>
                <a:gd name="connsiteX3" fmla="*/ 0 w 3182587"/>
                <a:gd name="connsiteY3" fmla="*/ 3953798 h 6210109"/>
                <a:gd name="connsiteX4" fmla="*/ 1229821 w 3182587"/>
                <a:gd name="connsiteY4" fmla="*/ 6097441 h 6210109"/>
                <a:gd name="connsiteX5" fmla="*/ 1571182 w 3182587"/>
                <a:gd name="connsiteY5" fmla="*/ 5932700 h 6210109"/>
                <a:gd name="connsiteX6" fmla="*/ 1643048 w 3182587"/>
                <a:gd name="connsiteY6" fmla="*/ 6024179 h 6210109"/>
                <a:gd name="connsiteX7" fmla="*/ 1852552 w 3182587"/>
                <a:gd name="connsiteY7" fmla="*/ 5901351 h 6210109"/>
                <a:gd name="connsiteX8" fmla="*/ 1971304 w 3182587"/>
                <a:gd name="connsiteY8" fmla="*/ 6210109 h 6210109"/>
                <a:gd name="connsiteX9" fmla="*/ 3063834 w 3182587"/>
                <a:gd name="connsiteY9" fmla="*/ 6186359 h 6210109"/>
                <a:gd name="connsiteX10" fmla="*/ 3182587 w 3182587"/>
                <a:gd name="connsiteY10" fmla="*/ 1293725 h 6210109"/>
                <a:gd name="connsiteX11" fmla="*/ 2203232 w 3182587"/>
                <a:gd name="connsiteY11" fmla="*/ 1287932 h 6210109"/>
                <a:gd name="connsiteX12" fmla="*/ 2203718 w 3182587"/>
                <a:gd name="connsiteY12" fmla="*/ 36984 h 6210109"/>
                <a:gd name="connsiteX13" fmla="*/ 1245888 w 3182587"/>
                <a:gd name="connsiteY13" fmla="*/ 0 h 6210109"/>
                <a:gd name="connsiteX0" fmla="*/ 1245888 w 3182587"/>
                <a:gd name="connsiteY0" fmla="*/ 0 h 6210109"/>
                <a:gd name="connsiteX1" fmla="*/ 1241819 w 3182587"/>
                <a:gd name="connsiteY1" fmla="*/ 1400938 h 6210109"/>
                <a:gd name="connsiteX2" fmla="*/ 183221 w 3182587"/>
                <a:gd name="connsiteY2" fmla="*/ 1389064 h 6210109"/>
                <a:gd name="connsiteX3" fmla="*/ 0 w 3182587"/>
                <a:gd name="connsiteY3" fmla="*/ 3953798 h 6210109"/>
                <a:gd name="connsiteX4" fmla="*/ 1229821 w 3182587"/>
                <a:gd name="connsiteY4" fmla="*/ 6097441 h 6210109"/>
                <a:gd name="connsiteX5" fmla="*/ 1571182 w 3182587"/>
                <a:gd name="connsiteY5" fmla="*/ 5932700 h 6210109"/>
                <a:gd name="connsiteX6" fmla="*/ 1643048 w 3182587"/>
                <a:gd name="connsiteY6" fmla="*/ 6024179 h 6210109"/>
                <a:gd name="connsiteX7" fmla="*/ 1852552 w 3182587"/>
                <a:gd name="connsiteY7" fmla="*/ 5901351 h 6210109"/>
                <a:gd name="connsiteX8" fmla="*/ 1971304 w 3182587"/>
                <a:gd name="connsiteY8" fmla="*/ 6210109 h 6210109"/>
                <a:gd name="connsiteX9" fmla="*/ 3063834 w 3182587"/>
                <a:gd name="connsiteY9" fmla="*/ 6186359 h 6210109"/>
                <a:gd name="connsiteX10" fmla="*/ 3182587 w 3182587"/>
                <a:gd name="connsiteY10" fmla="*/ 1373118 h 6210109"/>
                <a:gd name="connsiteX11" fmla="*/ 2203232 w 3182587"/>
                <a:gd name="connsiteY11" fmla="*/ 1287932 h 6210109"/>
                <a:gd name="connsiteX12" fmla="*/ 2203718 w 3182587"/>
                <a:gd name="connsiteY12" fmla="*/ 36984 h 6210109"/>
                <a:gd name="connsiteX13" fmla="*/ 1245888 w 3182587"/>
                <a:gd name="connsiteY13" fmla="*/ 0 h 6210109"/>
                <a:gd name="connsiteX0" fmla="*/ 1245888 w 3182587"/>
                <a:gd name="connsiteY0" fmla="*/ 0 h 6210109"/>
                <a:gd name="connsiteX1" fmla="*/ 1241819 w 3182587"/>
                <a:gd name="connsiteY1" fmla="*/ 1400938 h 6210109"/>
                <a:gd name="connsiteX2" fmla="*/ 183221 w 3182587"/>
                <a:gd name="connsiteY2" fmla="*/ 1389064 h 6210109"/>
                <a:gd name="connsiteX3" fmla="*/ 0 w 3182587"/>
                <a:gd name="connsiteY3" fmla="*/ 3953798 h 6210109"/>
                <a:gd name="connsiteX4" fmla="*/ 1229821 w 3182587"/>
                <a:gd name="connsiteY4" fmla="*/ 6097441 h 6210109"/>
                <a:gd name="connsiteX5" fmla="*/ 1571182 w 3182587"/>
                <a:gd name="connsiteY5" fmla="*/ 5932700 h 6210109"/>
                <a:gd name="connsiteX6" fmla="*/ 1643048 w 3182587"/>
                <a:gd name="connsiteY6" fmla="*/ 6024179 h 6210109"/>
                <a:gd name="connsiteX7" fmla="*/ 1852552 w 3182587"/>
                <a:gd name="connsiteY7" fmla="*/ 5901351 h 6210109"/>
                <a:gd name="connsiteX8" fmla="*/ 1971304 w 3182587"/>
                <a:gd name="connsiteY8" fmla="*/ 6210109 h 6210109"/>
                <a:gd name="connsiteX9" fmla="*/ 3063834 w 3182587"/>
                <a:gd name="connsiteY9" fmla="*/ 6186359 h 6210109"/>
                <a:gd name="connsiteX10" fmla="*/ 3182587 w 3182587"/>
                <a:gd name="connsiteY10" fmla="*/ 1373118 h 6210109"/>
                <a:gd name="connsiteX11" fmla="*/ 2203232 w 3182587"/>
                <a:gd name="connsiteY11" fmla="*/ 1380558 h 6210109"/>
                <a:gd name="connsiteX12" fmla="*/ 2203718 w 3182587"/>
                <a:gd name="connsiteY12" fmla="*/ 36984 h 6210109"/>
                <a:gd name="connsiteX13" fmla="*/ 1245888 w 3182587"/>
                <a:gd name="connsiteY13" fmla="*/ 0 h 6210109"/>
                <a:gd name="connsiteX0" fmla="*/ 1245888 w 3182587"/>
                <a:gd name="connsiteY0" fmla="*/ 0 h 6196877"/>
                <a:gd name="connsiteX1" fmla="*/ 1241819 w 3182587"/>
                <a:gd name="connsiteY1" fmla="*/ 1400938 h 6196877"/>
                <a:gd name="connsiteX2" fmla="*/ 183221 w 3182587"/>
                <a:gd name="connsiteY2" fmla="*/ 1389064 h 6196877"/>
                <a:gd name="connsiteX3" fmla="*/ 0 w 3182587"/>
                <a:gd name="connsiteY3" fmla="*/ 3953798 h 6196877"/>
                <a:gd name="connsiteX4" fmla="*/ 1229821 w 3182587"/>
                <a:gd name="connsiteY4" fmla="*/ 6097441 h 6196877"/>
                <a:gd name="connsiteX5" fmla="*/ 1571182 w 3182587"/>
                <a:gd name="connsiteY5" fmla="*/ 5932700 h 6196877"/>
                <a:gd name="connsiteX6" fmla="*/ 1643048 w 3182587"/>
                <a:gd name="connsiteY6" fmla="*/ 6024179 h 6196877"/>
                <a:gd name="connsiteX7" fmla="*/ 1852552 w 3182587"/>
                <a:gd name="connsiteY7" fmla="*/ 5901351 h 6196877"/>
                <a:gd name="connsiteX8" fmla="*/ 2050696 w 3182587"/>
                <a:gd name="connsiteY8" fmla="*/ 6196877 h 6196877"/>
                <a:gd name="connsiteX9" fmla="*/ 3063834 w 3182587"/>
                <a:gd name="connsiteY9" fmla="*/ 6186359 h 6196877"/>
                <a:gd name="connsiteX10" fmla="*/ 3182587 w 3182587"/>
                <a:gd name="connsiteY10" fmla="*/ 1373118 h 6196877"/>
                <a:gd name="connsiteX11" fmla="*/ 2203232 w 3182587"/>
                <a:gd name="connsiteY11" fmla="*/ 1380558 h 6196877"/>
                <a:gd name="connsiteX12" fmla="*/ 2203718 w 3182587"/>
                <a:gd name="connsiteY12" fmla="*/ 36984 h 6196877"/>
                <a:gd name="connsiteX13" fmla="*/ 1245888 w 3182587"/>
                <a:gd name="connsiteY13" fmla="*/ 0 h 6196877"/>
                <a:gd name="connsiteX0" fmla="*/ 1245888 w 3182587"/>
                <a:gd name="connsiteY0" fmla="*/ 0 h 6196877"/>
                <a:gd name="connsiteX1" fmla="*/ 1241819 w 3182587"/>
                <a:gd name="connsiteY1" fmla="*/ 1400938 h 6196877"/>
                <a:gd name="connsiteX2" fmla="*/ 183221 w 3182587"/>
                <a:gd name="connsiteY2" fmla="*/ 1389064 h 6196877"/>
                <a:gd name="connsiteX3" fmla="*/ 0 w 3182587"/>
                <a:gd name="connsiteY3" fmla="*/ 3953798 h 6196877"/>
                <a:gd name="connsiteX4" fmla="*/ 1229821 w 3182587"/>
                <a:gd name="connsiteY4" fmla="*/ 6097441 h 6196877"/>
                <a:gd name="connsiteX5" fmla="*/ 1571182 w 3182587"/>
                <a:gd name="connsiteY5" fmla="*/ 5932700 h 6196877"/>
                <a:gd name="connsiteX6" fmla="*/ 1643048 w 3182587"/>
                <a:gd name="connsiteY6" fmla="*/ 6024179 h 6196877"/>
                <a:gd name="connsiteX7" fmla="*/ 1918711 w 3182587"/>
                <a:gd name="connsiteY7" fmla="*/ 5888120 h 6196877"/>
                <a:gd name="connsiteX8" fmla="*/ 2050696 w 3182587"/>
                <a:gd name="connsiteY8" fmla="*/ 6196877 h 6196877"/>
                <a:gd name="connsiteX9" fmla="*/ 3063834 w 3182587"/>
                <a:gd name="connsiteY9" fmla="*/ 6186359 h 6196877"/>
                <a:gd name="connsiteX10" fmla="*/ 3182587 w 3182587"/>
                <a:gd name="connsiteY10" fmla="*/ 1373118 h 6196877"/>
                <a:gd name="connsiteX11" fmla="*/ 2203232 w 3182587"/>
                <a:gd name="connsiteY11" fmla="*/ 1380558 h 6196877"/>
                <a:gd name="connsiteX12" fmla="*/ 2203718 w 3182587"/>
                <a:gd name="connsiteY12" fmla="*/ 36984 h 6196877"/>
                <a:gd name="connsiteX13" fmla="*/ 1245888 w 3182587"/>
                <a:gd name="connsiteY13" fmla="*/ 0 h 6196877"/>
                <a:gd name="connsiteX0" fmla="*/ 1219425 w 3156124"/>
                <a:gd name="connsiteY0" fmla="*/ 0 h 6196877"/>
                <a:gd name="connsiteX1" fmla="*/ 1215356 w 3156124"/>
                <a:gd name="connsiteY1" fmla="*/ 1400938 h 6196877"/>
                <a:gd name="connsiteX2" fmla="*/ 156758 w 3156124"/>
                <a:gd name="connsiteY2" fmla="*/ 1389064 h 6196877"/>
                <a:gd name="connsiteX3" fmla="*/ 0 w 3156124"/>
                <a:gd name="connsiteY3" fmla="*/ 3914102 h 6196877"/>
                <a:gd name="connsiteX4" fmla="*/ 1203358 w 3156124"/>
                <a:gd name="connsiteY4" fmla="*/ 6097441 h 6196877"/>
                <a:gd name="connsiteX5" fmla="*/ 1544719 w 3156124"/>
                <a:gd name="connsiteY5" fmla="*/ 5932700 h 6196877"/>
                <a:gd name="connsiteX6" fmla="*/ 1616585 w 3156124"/>
                <a:gd name="connsiteY6" fmla="*/ 6024179 h 6196877"/>
                <a:gd name="connsiteX7" fmla="*/ 1892248 w 3156124"/>
                <a:gd name="connsiteY7" fmla="*/ 5888120 h 6196877"/>
                <a:gd name="connsiteX8" fmla="*/ 2024233 w 3156124"/>
                <a:gd name="connsiteY8" fmla="*/ 6196877 h 6196877"/>
                <a:gd name="connsiteX9" fmla="*/ 3037371 w 3156124"/>
                <a:gd name="connsiteY9" fmla="*/ 6186359 h 6196877"/>
                <a:gd name="connsiteX10" fmla="*/ 3156124 w 3156124"/>
                <a:gd name="connsiteY10" fmla="*/ 1373118 h 6196877"/>
                <a:gd name="connsiteX11" fmla="*/ 2176769 w 3156124"/>
                <a:gd name="connsiteY11" fmla="*/ 1380558 h 6196877"/>
                <a:gd name="connsiteX12" fmla="*/ 2177255 w 3156124"/>
                <a:gd name="connsiteY12" fmla="*/ 36984 h 6196877"/>
                <a:gd name="connsiteX13" fmla="*/ 1219425 w 3156124"/>
                <a:gd name="connsiteY13" fmla="*/ 0 h 6196877"/>
                <a:gd name="connsiteX0" fmla="*/ 1297617 w 3234316"/>
                <a:gd name="connsiteY0" fmla="*/ 0 h 6196877"/>
                <a:gd name="connsiteX1" fmla="*/ 1293548 w 3234316"/>
                <a:gd name="connsiteY1" fmla="*/ 1400938 h 6196877"/>
                <a:gd name="connsiteX2" fmla="*/ 234950 w 3234316"/>
                <a:gd name="connsiteY2" fmla="*/ 1389064 h 6196877"/>
                <a:gd name="connsiteX3" fmla="*/ 0 w 3234316"/>
                <a:gd name="connsiteY3" fmla="*/ 3723241 h 6196877"/>
                <a:gd name="connsiteX4" fmla="*/ 1281550 w 3234316"/>
                <a:gd name="connsiteY4" fmla="*/ 6097441 h 6196877"/>
                <a:gd name="connsiteX5" fmla="*/ 1622911 w 3234316"/>
                <a:gd name="connsiteY5" fmla="*/ 5932700 h 6196877"/>
                <a:gd name="connsiteX6" fmla="*/ 1694777 w 3234316"/>
                <a:gd name="connsiteY6" fmla="*/ 6024179 h 6196877"/>
                <a:gd name="connsiteX7" fmla="*/ 1970440 w 3234316"/>
                <a:gd name="connsiteY7" fmla="*/ 5888120 h 6196877"/>
                <a:gd name="connsiteX8" fmla="*/ 2102425 w 3234316"/>
                <a:gd name="connsiteY8" fmla="*/ 6196877 h 6196877"/>
                <a:gd name="connsiteX9" fmla="*/ 3115563 w 3234316"/>
                <a:gd name="connsiteY9" fmla="*/ 6186359 h 6196877"/>
                <a:gd name="connsiteX10" fmla="*/ 3234316 w 3234316"/>
                <a:gd name="connsiteY10" fmla="*/ 1373118 h 6196877"/>
                <a:gd name="connsiteX11" fmla="*/ 2254961 w 3234316"/>
                <a:gd name="connsiteY11" fmla="*/ 1380558 h 6196877"/>
                <a:gd name="connsiteX12" fmla="*/ 2255447 w 3234316"/>
                <a:gd name="connsiteY12" fmla="*/ 36984 h 6196877"/>
                <a:gd name="connsiteX13" fmla="*/ 1297617 w 3234316"/>
                <a:gd name="connsiteY13" fmla="*/ 0 h 6196877"/>
                <a:gd name="connsiteX0" fmla="*/ 1298693 w 3235392"/>
                <a:gd name="connsiteY0" fmla="*/ 0 h 6196877"/>
                <a:gd name="connsiteX1" fmla="*/ 1294624 w 3235392"/>
                <a:gd name="connsiteY1" fmla="*/ 1400938 h 6196877"/>
                <a:gd name="connsiteX2" fmla="*/ 236026 w 3235392"/>
                <a:gd name="connsiteY2" fmla="*/ 1389064 h 6196877"/>
                <a:gd name="connsiteX3" fmla="*/ 1076 w 3235392"/>
                <a:gd name="connsiteY3" fmla="*/ 3723241 h 6196877"/>
                <a:gd name="connsiteX4" fmla="*/ 0 w 3235392"/>
                <a:gd name="connsiteY4" fmla="*/ 3724142 h 6196877"/>
                <a:gd name="connsiteX5" fmla="*/ 1282626 w 3235392"/>
                <a:gd name="connsiteY5" fmla="*/ 6097441 h 6196877"/>
                <a:gd name="connsiteX6" fmla="*/ 1623987 w 3235392"/>
                <a:gd name="connsiteY6" fmla="*/ 5932700 h 6196877"/>
                <a:gd name="connsiteX7" fmla="*/ 1695853 w 3235392"/>
                <a:gd name="connsiteY7" fmla="*/ 6024179 h 6196877"/>
                <a:gd name="connsiteX8" fmla="*/ 1971516 w 3235392"/>
                <a:gd name="connsiteY8" fmla="*/ 5888120 h 6196877"/>
                <a:gd name="connsiteX9" fmla="*/ 2103501 w 3235392"/>
                <a:gd name="connsiteY9" fmla="*/ 6196877 h 6196877"/>
                <a:gd name="connsiteX10" fmla="*/ 3116639 w 3235392"/>
                <a:gd name="connsiteY10" fmla="*/ 6186359 h 6196877"/>
                <a:gd name="connsiteX11" fmla="*/ 3235392 w 3235392"/>
                <a:gd name="connsiteY11" fmla="*/ 1373118 h 6196877"/>
                <a:gd name="connsiteX12" fmla="*/ 2256037 w 3235392"/>
                <a:gd name="connsiteY12" fmla="*/ 1380558 h 6196877"/>
                <a:gd name="connsiteX13" fmla="*/ 2256523 w 3235392"/>
                <a:gd name="connsiteY13" fmla="*/ 36984 h 6196877"/>
                <a:gd name="connsiteX14" fmla="*/ 1298693 w 3235392"/>
                <a:gd name="connsiteY14" fmla="*/ 0 h 6196877"/>
                <a:gd name="connsiteX0" fmla="*/ 1297617 w 3234316"/>
                <a:gd name="connsiteY0" fmla="*/ 0 h 6196877"/>
                <a:gd name="connsiteX1" fmla="*/ 1293548 w 3234316"/>
                <a:gd name="connsiteY1" fmla="*/ 1400938 h 6196877"/>
                <a:gd name="connsiteX2" fmla="*/ 234950 w 3234316"/>
                <a:gd name="connsiteY2" fmla="*/ 1389064 h 6196877"/>
                <a:gd name="connsiteX3" fmla="*/ 0 w 3234316"/>
                <a:gd name="connsiteY3" fmla="*/ 3723241 h 6196877"/>
                <a:gd name="connsiteX4" fmla="*/ 2421 w 3234316"/>
                <a:gd name="connsiteY4" fmla="*/ 3925502 h 6196877"/>
                <a:gd name="connsiteX5" fmla="*/ 1281550 w 3234316"/>
                <a:gd name="connsiteY5" fmla="*/ 6097441 h 6196877"/>
                <a:gd name="connsiteX6" fmla="*/ 1622911 w 3234316"/>
                <a:gd name="connsiteY6" fmla="*/ 5932700 h 6196877"/>
                <a:gd name="connsiteX7" fmla="*/ 1694777 w 3234316"/>
                <a:gd name="connsiteY7" fmla="*/ 6024179 h 6196877"/>
                <a:gd name="connsiteX8" fmla="*/ 1970440 w 3234316"/>
                <a:gd name="connsiteY8" fmla="*/ 5888120 h 6196877"/>
                <a:gd name="connsiteX9" fmla="*/ 2102425 w 3234316"/>
                <a:gd name="connsiteY9" fmla="*/ 6196877 h 6196877"/>
                <a:gd name="connsiteX10" fmla="*/ 3115563 w 3234316"/>
                <a:gd name="connsiteY10" fmla="*/ 6186359 h 6196877"/>
                <a:gd name="connsiteX11" fmla="*/ 3234316 w 3234316"/>
                <a:gd name="connsiteY11" fmla="*/ 1373118 h 6196877"/>
                <a:gd name="connsiteX12" fmla="*/ 2254961 w 3234316"/>
                <a:gd name="connsiteY12" fmla="*/ 1380558 h 6196877"/>
                <a:gd name="connsiteX13" fmla="*/ 2255447 w 3234316"/>
                <a:gd name="connsiteY13" fmla="*/ 36984 h 6196877"/>
                <a:gd name="connsiteX14" fmla="*/ 1297617 w 3234316"/>
                <a:gd name="connsiteY14" fmla="*/ 0 h 6196877"/>
                <a:gd name="connsiteX0" fmla="*/ 1297617 w 3234316"/>
                <a:gd name="connsiteY0" fmla="*/ 0 h 6196877"/>
                <a:gd name="connsiteX1" fmla="*/ 1293548 w 3234316"/>
                <a:gd name="connsiteY1" fmla="*/ 1400938 h 6196877"/>
                <a:gd name="connsiteX2" fmla="*/ 234950 w 3234316"/>
                <a:gd name="connsiteY2" fmla="*/ 1389064 h 6196877"/>
                <a:gd name="connsiteX3" fmla="*/ 0 w 3234316"/>
                <a:gd name="connsiteY3" fmla="*/ 3733499 h 6196877"/>
                <a:gd name="connsiteX4" fmla="*/ 2421 w 3234316"/>
                <a:gd name="connsiteY4" fmla="*/ 3925502 h 6196877"/>
                <a:gd name="connsiteX5" fmla="*/ 1281550 w 3234316"/>
                <a:gd name="connsiteY5" fmla="*/ 6097441 h 6196877"/>
                <a:gd name="connsiteX6" fmla="*/ 1622911 w 3234316"/>
                <a:gd name="connsiteY6" fmla="*/ 5932700 h 6196877"/>
                <a:gd name="connsiteX7" fmla="*/ 1694777 w 3234316"/>
                <a:gd name="connsiteY7" fmla="*/ 6024179 h 6196877"/>
                <a:gd name="connsiteX8" fmla="*/ 1970440 w 3234316"/>
                <a:gd name="connsiteY8" fmla="*/ 5888120 h 6196877"/>
                <a:gd name="connsiteX9" fmla="*/ 2102425 w 3234316"/>
                <a:gd name="connsiteY9" fmla="*/ 6196877 h 6196877"/>
                <a:gd name="connsiteX10" fmla="*/ 3115563 w 3234316"/>
                <a:gd name="connsiteY10" fmla="*/ 6186359 h 6196877"/>
                <a:gd name="connsiteX11" fmla="*/ 3234316 w 3234316"/>
                <a:gd name="connsiteY11" fmla="*/ 1373118 h 6196877"/>
                <a:gd name="connsiteX12" fmla="*/ 2254961 w 3234316"/>
                <a:gd name="connsiteY12" fmla="*/ 1380558 h 6196877"/>
                <a:gd name="connsiteX13" fmla="*/ 2255447 w 3234316"/>
                <a:gd name="connsiteY13" fmla="*/ 36984 h 6196877"/>
                <a:gd name="connsiteX14" fmla="*/ 1297617 w 3234316"/>
                <a:gd name="connsiteY14" fmla="*/ 0 h 6196877"/>
                <a:gd name="connsiteX0" fmla="*/ 1297617 w 3234316"/>
                <a:gd name="connsiteY0" fmla="*/ 0 h 6196877"/>
                <a:gd name="connsiteX1" fmla="*/ 1293548 w 3234316"/>
                <a:gd name="connsiteY1" fmla="*/ 1400938 h 6196877"/>
                <a:gd name="connsiteX2" fmla="*/ 234950 w 3234316"/>
                <a:gd name="connsiteY2" fmla="*/ 1389064 h 6196877"/>
                <a:gd name="connsiteX3" fmla="*/ 0 w 3234316"/>
                <a:gd name="connsiteY3" fmla="*/ 3733499 h 6196877"/>
                <a:gd name="connsiteX4" fmla="*/ 2421 w 3234316"/>
                <a:gd name="connsiteY4" fmla="*/ 3925502 h 6196877"/>
                <a:gd name="connsiteX5" fmla="*/ 1335485 w 3234316"/>
                <a:gd name="connsiteY5" fmla="*/ 6082084 h 6196877"/>
                <a:gd name="connsiteX6" fmla="*/ 1622911 w 3234316"/>
                <a:gd name="connsiteY6" fmla="*/ 5932700 h 6196877"/>
                <a:gd name="connsiteX7" fmla="*/ 1694777 w 3234316"/>
                <a:gd name="connsiteY7" fmla="*/ 6024179 h 6196877"/>
                <a:gd name="connsiteX8" fmla="*/ 1970440 w 3234316"/>
                <a:gd name="connsiteY8" fmla="*/ 5888120 h 6196877"/>
                <a:gd name="connsiteX9" fmla="*/ 2102425 w 3234316"/>
                <a:gd name="connsiteY9" fmla="*/ 6196877 h 6196877"/>
                <a:gd name="connsiteX10" fmla="*/ 3115563 w 3234316"/>
                <a:gd name="connsiteY10" fmla="*/ 6186359 h 6196877"/>
                <a:gd name="connsiteX11" fmla="*/ 3234316 w 3234316"/>
                <a:gd name="connsiteY11" fmla="*/ 1373118 h 6196877"/>
                <a:gd name="connsiteX12" fmla="*/ 2254961 w 3234316"/>
                <a:gd name="connsiteY12" fmla="*/ 1380558 h 6196877"/>
                <a:gd name="connsiteX13" fmla="*/ 2255447 w 3234316"/>
                <a:gd name="connsiteY13" fmla="*/ 36984 h 6196877"/>
                <a:gd name="connsiteX14" fmla="*/ 1297617 w 3234316"/>
                <a:gd name="connsiteY14" fmla="*/ 0 h 6196877"/>
                <a:gd name="connsiteX0" fmla="*/ 1297617 w 3234316"/>
                <a:gd name="connsiteY0" fmla="*/ 0 h 6196877"/>
                <a:gd name="connsiteX1" fmla="*/ 1293548 w 3234316"/>
                <a:gd name="connsiteY1" fmla="*/ 1400938 h 6196877"/>
                <a:gd name="connsiteX2" fmla="*/ 234950 w 3234316"/>
                <a:gd name="connsiteY2" fmla="*/ 1389064 h 6196877"/>
                <a:gd name="connsiteX3" fmla="*/ 0 w 3234316"/>
                <a:gd name="connsiteY3" fmla="*/ 3733499 h 6196877"/>
                <a:gd name="connsiteX4" fmla="*/ 51729 w 3234316"/>
                <a:gd name="connsiteY4" fmla="*/ 3915745 h 6196877"/>
                <a:gd name="connsiteX5" fmla="*/ 1335485 w 3234316"/>
                <a:gd name="connsiteY5" fmla="*/ 6082084 h 6196877"/>
                <a:gd name="connsiteX6" fmla="*/ 1622911 w 3234316"/>
                <a:gd name="connsiteY6" fmla="*/ 5932700 h 6196877"/>
                <a:gd name="connsiteX7" fmla="*/ 1694777 w 3234316"/>
                <a:gd name="connsiteY7" fmla="*/ 6024179 h 6196877"/>
                <a:gd name="connsiteX8" fmla="*/ 1970440 w 3234316"/>
                <a:gd name="connsiteY8" fmla="*/ 5888120 h 6196877"/>
                <a:gd name="connsiteX9" fmla="*/ 2102425 w 3234316"/>
                <a:gd name="connsiteY9" fmla="*/ 6196877 h 6196877"/>
                <a:gd name="connsiteX10" fmla="*/ 3115563 w 3234316"/>
                <a:gd name="connsiteY10" fmla="*/ 6186359 h 6196877"/>
                <a:gd name="connsiteX11" fmla="*/ 3234316 w 3234316"/>
                <a:gd name="connsiteY11" fmla="*/ 1373118 h 6196877"/>
                <a:gd name="connsiteX12" fmla="*/ 2254961 w 3234316"/>
                <a:gd name="connsiteY12" fmla="*/ 1380558 h 6196877"/>
                <a:gd name="connsiteX13" fmla="*/ 2255447 w 3234316"/>
                <a:gd name="connsiteY13" fmla="*/ 36984 h 6196877"/>
                <a:gd name="connsiteX14" fmla="*/ 1297617 w 3234316"/>
                <a:gd name="connsiteY14" fmla="*/ 0 h 6196877"/>
                <a:gd name="connsiteX0" fmla="*/ 1297617 w 3234316"/>
                <a:gd name="connsiteY0" fmla="*/ 0 h 6196877"/>
                <a:gd name="connsiteX1" fmla="*/ 1293548 w 3234316"/>
                <a:gd name="connsiteY1" fmla="*/ 1400938 h 6196877"/>
                <a:gd name="connsiteX2" fmla="*/ 234950 w 3234316"/>
                <a:gd name="connsiteY2" fmla="*/ 1389064 h 6196877"/>
                <a:gd name="connsiteX3" fmla="*/ 0 w 3234316"/>
                <a:gd name="connsiteY3" fmla="*/ 3733499 h 6196877"/>
                <a:gd name="connsiteX4" fmla="*/ 10237 w 3234316"/>
                <a:gd name="connsiteY4" fmla="*/ 3971069 h 6196877"/>
                <a:gd name="connsiteX5" fmla="*/ 1335485 w 3234316"/>
                <a:gd name="connsiteY5" fmla="*/ 6082084 h 6196877"/>
                <a:gd name="connsiteX6" fmla="*/ 1622911 w 3234316"/>
                <a:gd name="connsiteY6" fmla="*/ 5932700 h 6196877"/>
                <a:gd name="connsiteX7" fmla="*/ 1694777 w 3234316"/>
                <a:gd name="connsiteY7" fmla="*/ 6024179 h 6196877"/>
                <a:gd name="connsiteX8" fmla="*/ 1970440 w 3234316"/>
                <a:gd name="connsiteY8" fmla="*/ 5888120 h 6196877"/>
                <a:gd name="connsiteX9" fmla="*/ 2102425 w 3234316"/>
                <a:gd name="connsiteY9" fmla="*/ 6196877 h 6196877"/>
                <a:gd name="connsiteX10" fmla="*/ 3115563 w 3234316"/>
                <a:gd name="connsiteY10" fmla="*/ 6186359 h 6196877"/>
                <a:gd name="connsiteX11" fmla="*/ 3234316 w 3234316"/>
                <a:gd name="connsiteY11" fmla="*/ 1373118 h 6196877"/>
                <a:gd name="connsiteX12" fmla="*/ 2254961 w 3234316"/>
                <a:gd name="connsiteY12" fmla="*/ 1380558 h 6196877"/>
                <a:gd name="connsiteX13" fmla="*/ 2255447 w 3234316"/>
                <a:gd name="connsiteY13" fmla="*/ 36984 h 6196877"/>
                <a:gd name="connsiteX14" fmla="*/ 1297617 w 3234316"/>
                <a:gd name="connsiteY14" fmla="*/ 0 h 6196877"/>
                <a:gd name="connsiteX0" fmla="*/ 1297617 w 3234316"/>
                <a:gd name="connsiteY0" fmla="*/ 0 h 6196877"/>
                <a:gd name="connsiteX1" fmla="*/ 1293548 w 3234316"/>
                <a:gd name="connsiteY1" fmla="*/ 1400938 h 6196877"/>
                <a:gd name="connsiteX2" fmla="*/ 234950 w 3234316"/>
                <a:gd name="connsiteY2" fmla="*/ 1389064 h 6196877"/>
                <a:gd name="connsiteX3" fmla="*/ 0 w 3234316"/>
                <a:gd name="connsiteY3" fmla="*/ 3733499 h 6196877"/>
                <a:gd name="connsiteX4" fmla="*/ 19458 w 3234316"/>
                <a:gd name="connsiteY4" fmla="*/ 3906526 h 6196877"/>
                <a:gd name="connsiteX5" fmla="*/ 1335485 w 3234316"/>
                <a:gd name="connsiteY5" fmla="*/ 6082084 h 6196877"/>
                <a:gd name="connsiteX6" fmla="*/ 1622911 w 3234316"/>
                <a:gd name="connsiteY6" fmla="*/ 5932700 h 6196877"/>
                <a:gd name="connsiteX7" fmla="*/ 1694777 w 3234316"/>
                <a:gd name="connsiteY7" fmla="*/ 6024179 h 6196877"/>
                <a:gd name="connsiteX8" fmla="*/ 1970440 w 3234316"/>
                <a:gd name="connsiteY8" fmla="*/ 5888120 h 6196877"/>
                <a:gd name="connsiteX9" fmla="*/ 2102425 w 3234316"/>
                <a:gd name="connsiteY9" fmla="*/ 6196877 h 6196877"/>
                <a:gd name="connsiteX10" fmla="*/ 3115563 w 3234316"/>
                <a:gd name="connsiteY10" fmla="*/ 6186359 h 6196877"/>
                <a:gd name="connsiteX11" fmla="*/ 3234316 w 3234316"/>
                <a:gd name="connsiteY11" fmla="*/ 1373118 h 6196877"/>
                <a:gd name="connsiteX12" fmla="*/ 2254961 w 3234316"/>
                <a:gd name="connsiteY12" fmla="*/ 1380558 h 6196877"/>
                <a:gd name="connsiteX13" fmla="*/ 2255447 w 3234316"/>
                <a:gd name="connsiteY13" fmla="*/ 36984 h 6196877"/>
                <a:gd name="connsiteX14" fmla="*/ 1297617 w 3234316"/>
                <a:gd name="connsiteY14" fmla="*/ 0 h 6196877"/>
                <a:gd name="connsiteX0" fmla="*/ 1297617 w 3234316"/>
                <a:gd name="connsiteY0" fmla="*/ 0 h 6196877"/>
                <a:gd name="connsiteX1" fmla="*/ 1293548 w 3234316"/>
                <a:gd name="connsiteY1" fmla="*/ 1400938 h 6196877"/>
                <a:gd name="connsiteX2" fmla="*/ 234950 w 3234316"/>
                <a:gd name="connsiteY2" fmla="*/ 1389064 h 6196877"/>
                <a:gd name="connsiteX3" fmla="*/ 0 w 3234316"/>
                <a:gd name="connsiteY3" fmla="*/ 3733499 h 6196877"/>
                <a:gd name="connsiteX4" fmla="*/ 131964 w 3234316"/>
                <a:gd name="connsiteY4" fmla="*/ 3915745 h 6196877"/>
                <a:gd name="connsiteX5" fmla="*/ 1335485 w 3234316"/>
                <a:gd name="connsiteY5" fmla="*/ 6082084 h 6196877"/>
                <a:gd name="connsiteX6" fmla="*/ 1622911 w 3234316"/>
                <a:gd name="connsiteY6" fmla="*/ 5932700 h 6196877"/>
                <a:gd name="connsiteX7" fmla="*/ 1694777 w 3234316"/>
                <a:gd name="connsiteY7" fmla="*/ 6024179 h 6196877"/>
                <a:gd name="connsiteX8" fmla="*/ 1970440 w 3234316"/>
                <a:gd name="connsiteY8" fmla="*/ 5888120 h 6196877"/>
                <a:gd name="connsiteX9" fmla="*/ 2102425 w 3234316"/>
                <a:gd name="connsiteY9" fmla="*/ 6196877 h 6196877"/>
                <a:gd name="connsiteX10" fmla="*/ 3115563 w 3234316"/>
                <a:gd name="connsiteY10" fmla="*/ 6186359 h 6196877"/>
                <a:gd name="connsiteX11" fmla="*/ 3234316 w 3234316"/>
                <a:gd name="connsiteY11" fmla="*/ 1373118 h 6196877"/>
                <a:gd name="connsiteX12" fmla="*/ 2254961 w 3234316"/>
                <a:gd name="connsiteY12" fmla="*/ 1380558 h 6196877"/>
                <a:gd name="connsiteX13" fmla="*/ 2255447 w 3234316"/>
                <a:gd name="connsiteY13" fmla="*/ 36984 h 6196877"/>
                <a:gd name="connsiteX14" fmla="*/ 1297617 w 3234316"/>
                <a:gd name="connsiteY14" fmla="*/ 0 h 6196877"/>
                <a:gd name="connsiteX0" fmla="*/ 1297617 w 3234316"/>
                <a:gd name="connsiteY0" fmla="*/ 0 h 6196877"/>
                <a:gd name="connsiteX1" fmla="*/ 1293548 w 3234316"/>
                <a:gd name="connsiteY1" fmla="*/ 1400938 h 6196877"/>
                <a:gd name="connsiteX2" fmla="*/ 234950 w 3234316"/>
                <a:gd name="connsiteY2" fmla="*/ 1389064 h 6196877"/>
                <a:gd name="connsiteX3" fmla="*/ 0 w 3234316"/>
                <a:gd name="connsiteY3" fmla="*/ 3733499 h 6196877"/>
                <a:gd name="connsiteX4" fmla="*/ 131964 w 3234316"/>
                <a:gd name="connsiteY4" fmla="*/ 3915745 h 6196877"/>
                <a:gd name="connsiteX5" fmla="*/ 1335485 w 3234316"/>
                <a:gd name="connsiteY5" fmla="*/ 6082084 h 6196877"/>
                <a:gd name="connsiteX6" fmla="*/ 1622911 w 3234316"/>
                <a:gd name="connsiteY6" fmla="*/ 5932700 h 6196877"/>
                <a:gd name="connsiteX7" fmla="*/ 1694777 w 3234316"/>
                <a:gd name="connsiteY7" fmla="*/ 6024179 h 6196877"/>
                <a:gd name="connsiteX8" fmla="*/ 1970440 w 3234316"/>
                <a:gd name="connsiteY8" fmla="*/ 5888120 h 6196877"/>
                <a:gd name="connsiteX9" fmla="*/ 2102425 w 3234316"/>
                <a:gd name="connsiteY9" fmla="*/ 6196877 h 6196877"/>
                <a:gd name="connsiteX10" fmla="*/ 3115563 w 3234316"/>
                <a:gd name="connsiteY10" fmla="*/ 6186359 h 6196877"/>
                <a:gd name="connsiteX11" fmla="*/ 3234316 w 3234316"/>
                <a:gd name="connsiteY11" fmla="*/ 1373118 h 6196877"/>
                <a:gd name="connsiteX12" fmla="*/ 2254961 w 3234316"/>
                <a:gd name="connsiteY12" fmla="*/ 1380558 h 6196877"/>
                <a:gd name="connsiteX13" fmla="*/ 2255447 w 3234316"/>
                <a:gd name="connsiteY13" fmla="*/ 36984 h 6196877"/>
                <a:gd name="connsiteX14" fmla="*/ 1297617 w 3234316"/>
                <a:gd name="connsiteY14" fmla="*/ 0 h 6196877"/>
                <a:gd name="connsiteX0" fmla="*/ 1297617 w 3234316"/>
                <a:gd name="connsiteY0" fmla="*/ 0 h 6196877"/>
                <a:gd name="connsiteX1" fmla="*/ 1293548 w 3234316"/>
                <a:gd name="connsiteY1" fmla="*/ 1400938 h 6196877"/>
                <a:gd name="connsiteX2" fmla="*/ 234950 w 3234316"/>
                <a:gd name="connsiteY2" fmla="*/ 1389064 h 6196877"/>
                <a:gd name="connsiteX3" fmla="*/ 0 w 3234316"/>
                <a:gd name="connsiteY3" fmla="*/ 3733499 h 6196877"/>
                <a:gd name="connsiteX4" fmla="*/ 157948 w 3234316"/>
                <a:gd name="connsiteY4" fmla="*/ 3900075 h 6196877"/>
                <a:gd name="connsiteX5" fmla="*/ 1335485 w 3234316"/>
                <a:gd name="connsiteY5" fmla="*/ 6082084 h 6196877"/>
                <a:gd name="connsiteX6" fmla="*/ 1622911 w 3234316"/>
                <a:gd name="connsiteY6" fmla="*/ 5932700 h 6196877"/>
                <a:gd name="connsiteX7" fmla="*/ 1694777 w 3234316"/>
                <a:gd name="connsiteY7" fmla="*/ 6024179 h 6196877"/>
                <a:gd name="connsiteX8" fmla="*/ 1970440 w 3234316"/>
                <a:gd name="connsiteY8" fmla="*/ 5888120 h 6196877"/>
                <a:gd name="connsiteX9" fmla="*/ 2102425 w 3234316"/>
                <a:gd name="connsiteY9" fmla="*/ 6196877 h 6196877"/>
                <a:gd name="connsiteX10" fmla="*/ 3115563 w 3234316"/>
                <a:gd name="connsiteY10" fmla="*/ 6186359 h 6196877"/>
                <a:gd name="connsiteX11" fmla="*/ 3234316 w 3234316"/>
                <a:gd name="connsiteY11" fmla="*/ 1373118 h 6196877"/>
                <a:gd name="connsiteX12" fmla="*/ 2254961 w 3234316"/>
                <a:gd name="connsiteY12" fmla="*/ 1380558 h 6196877"/>
                <a:gd name="connsiteX13" fmla="*/ 2255447 w 3234316"/>
                <a:gd name="connsiteY13" fmla="*/ 36984 h 6196877"/>
                <a:gd name="connsiteX14" fmla="*/ 1297617 w 3234316"/>
                <a:gd name="connsiteY14" fmla="*/ 0 h 6196877"/>
                <a:gd name="connsiteX0" fmla="*/ 1295575 w 3232274"/>
                <a:gd name="connsiteY0" fmla="*/ 0 h 6196877"/>
                <a:gd name="connsiteX1" fmla="*/ 1291506 w 3232274"/>
                <a:gd name="connsiteY1" fmla="*/ 1400938 h 6196877"/>
                <a:gd name="connsiteX2" fmla="*/ 232908 w 3232274"/>
                <a:gd name="connsiteY2" fmla="*/ 1389064 h 6196877"/>
                <a:gd name="connsiteX3" fmla="*/ 0 w 3232274"/>
                <a:gd name="connsiteY3" fmla="*/ 3657005 h 6196877"/>
                <a:gd name="connsiteX4" fmla="*/ 155906 w 3232274"/>
                <a:gd name="connsiteY4" fmla="*/ 3900075 h 6196877"/>
                <a:gd name="connsiteX5" fmla="*/ 1333443 w 3232274"/>
                <a:gd name="connsiteY5" fmla="*/ 6082084 h 6196877"/>
                <a:gd name="connsiteX6" fmla="*/ 1620869 w 3232274"/>
                <a:gd name="connsiteY6" fmla="*/ 5932700 h 6196877"/>
                <a:gd name="connsiteX7" fmla="*/ 1692735 w 3232274"/>
                <a:gd name="connsiteY7" fmla="*/ 6024179 h 6196877"/>
                <a:gd name="connsiteX8" fmla="*/ 1968398 w 3232274"/>
                <a:gd name="connsiteY8" fmla="*/ 5888120 h 6196877"/>
                <a:gd name="connsiteX9" fmla="*/ 2100383 w 3232274"/>
                <a:gd name="connsiteY9" fmla="*/ 6196877 h 6196877"/>
                <a:gd name="connsiteX10" fmla="*/ 3113521 w 3232274"/>
                <a:gd name="connsiteY10" fmla="*/ 6186359 h 6196877"/>
                <a:gd name="connsiteX11" fmla="*/ 3232274 w 3232274"/>
                <a:gd name="connsiteY11" fmla="*/ 1373118 h 6196877"/>
                <a:gd name="connsiteX12" fmla="*/ 2252919 w 3232274"/>
                <a:gd name="connsiteY12" fmla="*/ 1380558 h 6196877"/>
                <a:gd name="connsiteX13" fmla="*/ 2253405 w 3232274"/>
                <a:gd name="connsiteY13" fmla="*/ 36984 h 6196877"/>
                <a:gd name="connsiteX14" fmla="*/ 1295575 w 3232274"/>
                <a:gd name="connsiteY14" fmla="*/ 0 h 6196877"/>
                <a:gd name="connsiteX0" fmla="*/ 1295575 w 3232274"/>
                <a:gd name="connsiteY0" fmla="*/ 0 h 6196877"/>
                <a:gd name="connsiteX1" fmla="*/ 1291506 w 3232274"/>
                <a:gd name="connsiteY1" fmla="*/ 1400938 h 6196877"/>
                <a:gd name="connsiteX2" fmla="*/ 232908 w 3232274"/>
                <a:gd name="connsiteY2" fmla="*/ 1389064 h 6196877"/>
                <a:gd name="connsiteX3" fmla="*/ 0 w 3232274"/>
                <a:gd name="connsiteY3" fmla="*/ 3657005 h 6196877"/>
                <a:gd name="connsiteX4" fmla="*/ 134586 w 3232274"/>
                <a:gd name="connsiteY4" fmla="*/ 3931285 h 6196877"/>
                <a:gd name="connsiteX5" fmla="*/ 1333443 w 3232274"/>
                <a:gd name="connsiteY5" fmla="*/ 6082084 h 6196877"/>
                <a:gd name="connsiteX6" fmla="*/ 1620869 w 3232274"/>
                <a:gd name="connsiteY6" fmla="*/ 5932700 h 6196877"/>
                <a:gd name="connsiteX7" fmla="*/ 1692735 w 3232274"/>
                <a:gd name="connsiteY7" fmla="*/ 6024179 h 6196877"/>
                <a:gd name="connsiteX8" fmla="*/ 1968398 w 3232274"/>
                <a:gd name="connsiteY8" fmla="*/ 5888120 h 6196877"/>
                <a:gd name="connsiteX9" fmla="*/ 2100383 w 3232274"/>
                <a:gd name="connsiteY9" fmla="*/ 6196877 h 6196877"/>
                <a:gd name="connsiteX10" fmla="*/ 3113521 w 3232274"/>
                <a:gd name="connsiteY10" fmla="*/ 6186359 h 6196877"/>
                <a:gd name="connsiteX11" fmla="*/ 3232274 w 3232274"/>
                <a:gd name="connsiteY11" fmla="*/ 1373118 h 6196877"/>
                <a:gd name="connsiteX12" fmla="*/ 2252919 w 3232274"/>
                <a:gd name="connsiteY12" fmla="*/ 1380558 h 6196877"/>
                <a:gd name="connsiteX13" fmla="*/ 2253405 w 3232274"/>
                <a:gd name="connsiteY13" fmla="*/ 36984 h 6196877"/>
                <a:gd name="connsiteX14" fmla="*/ 1295575 w 3232274"/>
                <a:gd name="connsiteY14" fmla="*/ 0 h 6196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32274" h="6196877">
                  <a:moveTo>
                    <a:pt x="1295575" y="0"/>
                  </a:moveTo>
                  <a:cubicBezTo>
                    <a:pt x="1294219" y="466979"/>
                    <a:pt x="1292862" y="933959"/>
                    <a:pt x="1291506" y="1400938"/>
                  </a:cubicBezTo>
                  <a:lnTo>
                    <a:pt x="232908" y="1389064"/>
                  </a:lnTo>
                  <a:lnTo>
                    <a:pt x="0" y="3657005"/>
                  </a:lnTo>
                  <a:lnTo>
                    <a:pt x="134586" y="3931285"/>
                  </a:lnTo>
                  <a:lnTo>
                    <a:pt x="1333443" y="6082084"/>
                  </a:lnTo>
                  <a:lnTo>
                    <a:pt x="1620869" y="5932700"/>
                  </a:lnTo>
                  <a:lnTo>
                    <a:pt x="1692735" y="6024179"/>
                  </a:lnTo>
                  <a:lnTo>
                    <a:pt x="1968398" y="5888120"/>
                  </a:lnTo>
                  <a:lnTo>
                    <a:pt x="2100383" y="6196877"/>
                  </a:lnTo>
                  <a:lnTo>
                    <a:pt x="3113521" y="6186359"/>
                  </a:lnTo>
                  <a:lnTo>
                    <a:pt x="3232274" y="1373118"/>
                  </a:lnTo>
                  <a:lnTo>
                    <a:pt x="2252919" y="1380558"/>
                  </a:lnTo>
                  <a:lnTo>
                    <a:pt x="2253405" y="36984"/>
                  </a:lnTo>
                  <a:lnTo>
                    <a:pt x="1295575" y="0"/>
                  </a:lnTo>
                  <a:close/>
                </a:path>
              </a:pathLst>
            </a:custGeom>
            <a:noFill/>
            <a:ln w="19050">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015"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23" name="角丸四角形 22"/>
            <p:cNvSpPr/>
            <p:nvPr/>
          </p:nvSpPr>
          <p:spPr>
            <a:xfrm>
              <a:off x="2565961" y="3759399"/>
              <a:ext cx="1114374" cy="920032"/>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endParaRPr>
            </a:p>
          </p:txBody>
        </p:sp>
        <p:sp>
          <p:nvSpPr>
            <p:cNvPr id="30" name="フリーフォーム 29"/>
            <p:cNvSpPr/>
            <p:nvPr/>
          </p:nvSpPr>
          <p:spPr bwMode="auto">
            <a:xfrm>
              <a:off x="4412038" y="4021401"/>
              <a:ext cx="144143" cy="131834"/>
            </a:xfrm>
            <a:custGeom>
              <a:avLst/>
              <a:gdLst>
                <a:gd name="connsiteX0" fmla="*/ 747423 w 3236181"/>
                <a:gd name="connsiteY0" fmla="*/ 0 h 3427013"/>
                <a:gd name="connsiteX1" fmla="*/ 715618 w 3236181"/>
                <a:gd name="connsiteY1" fmla="*/ 222637 h 3427013"/>
                <a:gd name="connsiteX2" fmla="*/ 588397 w 3236181"/>
                <a:gd name="connsiteY2" fmla="*/ 779228 h 3427013"/>
                <a:gd name="connsiteX3" fmla="*/ 214686 w 3236181"/>
                <a:gd name="connsiteY3" fmla="*/ 2051437 h 3427013"/>
                <a:gd name="connsiteX4" fmla="*/ 0 w 3236181"/>
                <a:gd name="connsiteY4" fmla="*/ 2759103 h 3427013"/>
                <a:gd name="connsiteX5" fmla="*/ 270345 w 3236181"/>
                <a:gd name="connsiteY5" fmla="*/ 2830665 h 3427013"/>
                <a:gd name="connsiteX6" fmla="*/ 492981 w 3236181"/>
                <a:gd name="connsiteY6" fmla="*/ 2854519 h 3427013"/>
                <a:gd name="connsiteX7" fmla="*/ 2608028 w 3236181"/>
                <a:gd name="connsiteY7" fmla="*/ 3427013 h 3427013"/>
                <a:gd name="connsiteX8" fmla="*/ 2894275 w 3236181"/>
                <a:gd name="connsiteY8" fmla="*/ 3379305 h 3427013"/>
                <a:gd name="connsiteX9" fmla="*/ 2997642 w 3236181"/>
                <a:gd name="connsiteY9" fmla="*/ 3307743 h 3427013"/>
                <a:gd name="connsiteX10" fmla="*/ 3045350 w 3236181"/>
                <a:gd name="connsiteY10" fmla="*/ 2997642 h 3427013"/>
                <a:gd name="connsiteX11" fmla="*/ 2528515 w 3236181"/>
                <a:gd name="connsiteY11" fmla="*/ 2854519 h 3427013"/>
                <a:gd name="connsiteX12" fmla="*/ 2703444 w 3236181"/>
                <a:gd name="connsiteY12" fmla="*/ 2115047 h 3427013"/>
                <a:gd name="connsiteX13" fmla="*/ 2282025 w 3236181"/>
                <a:gd name="connsiteY13" fmla="*/ 2027583 h 3427013"/>
                <a:gd name="connsiteX14" fmla="*/ 2385392 w 3236181"/>
                <a:gd name="connsiteY14" fmla="*/ 1701580 h 3427013"/>
                <a:gd name="connsiteX15" fmla="*/ 2456953 w 3236181"/>
                <a:gd name="connsiteY15" fmla="*/ 1685677 h 3427013"/>
                <a:gd name="connsiteX16" fmla="*/ 2576223 w 3236181"/>
                <a:gd name="connsiteY16" fmla="*/ 1693628 h 3427013"/>
                <a:gd name="connsiteX17" fmla="*/ 2663687 w 3236181"/>
                <a:gd name="connsiteY17" fmla="*/ 1733385 h 3427013"/>
                <a:gd name="connsiteX18" fmla="*/ 2671639 w 3236181"/>
                <a:gd name="connsiteY18" fmla="*/ 1741336 h 3427013"/>
                <a:gd name="connsiteX19" fmla="*/ 2822713 w 3236181"/>
                <a:gd name="connsiteY19" fmla="*/ 1773141 h 3427013"/>
                <a:gd name="connsiteX20" fmla="*/ 2926080 w 3236181"/>
                <a:gd name="connsiteY20" fmla="*/ 1733385 h 3427013"/>
                <a:gd name="connsiteX21" fmla="*/ 2941983 w 3236181"/>
                <a:gd name="connsiteY21" fmla="*/ 1518700 h 3427013"/>
                <a:gd name="connsiteX22" fmla="*/ 2830665 w 3236181"/>
                <a:gd name="connsiteY22" fmla="*/ 1494846 h 3427013"/>
                <a:gd name="connsiteX23" fmla="*/ 2886324 w 3236181"/>
                <a:gd name="connsiteY23" fmla="*/ 1184745 h 3427013"/>
                <a:gd name="connsiteX24" fmla="*/ 3236181 w 3236181"/>
                <a:gd name="connsiteY24" fmla="*/ 1216550 h 3427013"/>
                <a:gd name="connsiteX25" fmla="*/ 3204376 w 3236181"/>
                <a:gd name="connsiteY25" fmla="*/ 1009816 h 3427013"/>
                <a:gd name="connsiteX26" fmla="*/ 2926080 w 3236181"/>
                <a:gd name="connsiteY26" fmla="*/ 993913 h 3427013"/>
                <a:gd name="connsiteX27" fmla="*/ 2767054 w 3236181"/>
                <a:gd name="connsiteY27" fmla="*/ 914400 h 3427013"/>
                <a:gd name="connsiteX28" fmla="*/ 2162755 w 3236181"/>
                <a:gd name="connsiteY28" fmla="*/ 858741 h 3427013"/>
                <a:gd name="connsiteX29" fmla="*/ 2146853 w 3236181"/>
                <a:gd name="connsiteY29" fmla="*/ 826936 h 3427013"/>
                <a:gd name="connsiteX30" fmla="*/ 2059388 w 3236181"/>
                <a:gd name="connsiteY30" fmla="*/ 850790 h 3427013"/>
                <a:gd name="connsiteX31" fmla="*/ 1995778 w 3236181"/>
                <a:gd name="connsiteY31" fmla="*/ 1033670 h 3427013"/>
                <a:gd name="connsiteX32" fmla="*/ 1987826 w 3236181"/>
                <a:gd name="connsiteY32" fmla="*/ 1065475 h 3427013"/>
                <a:gd name="connsiteX33" fmla="*/ 1948070 w 3236181"/>
                <a:gd name="connsiteY33" fmla="*/ 1089329 h 3427013"/>
                <a:gd name="connsiteX34" fmla="*/ 1804946 w 3236181"/>
                <a:gd name="connsiteY34" fmla="*/ 1113183 h 3427013"/>
                <a:gd name="connsiteX35" fmla="*/ 1598213 w 3236181"/>
                <a:gd name="connsiteY35" fmla="*/ 1240404 h 3427013"/>
                <a:gd name="connsiteX36" fmla="*/ 1518700 w 3236181"/>
                <a:gd name="connsiteY36" fmla="*/ 1248355 h 3427013"/>
                <a:gd name="connsiteX37" fmla="*/ 1447138 w 3236181"/>
                <a:gd name="connsiteY37" fmla="*/ 1160891 h 3427013"/>
                <a:gd name="connsiteX38" fmla="*/ 1423284 w 3236181"/>
                <a:gd name="connsiteY38" fmla="*/ 1129086 h 3427013"/>
                <a:gd name="connsiteX39" fmla="*/ 1407381 w 3236181"/>
                <a:gd name="connsiteY39" fmla="*/ 1121134 h 3427013"/>
                <a:gd name="connsiteX40" fmla="*/ 1407381 w 3236181"/>
                <a:gd name="connsiteY40" fmla="*/ 818985 h 3427013"/>
                <a:gd name="connsiteX41" fmla="*/ 1375576 w 3236181"/>
                <a:gd name="connsiteY41" fmla="*/ 667910 h 3427013"/>
                <a:gd name="connsiteX42" fmla="*/ 1327868 w 3236181"/>
                <a:gd name="connsiteY42" fmla="*/ 667910 h 3427013"/>
                <a:gd name="connsiteX43" fmla="*/ 1463040 w 3236181"/>
                <a:gd name="connsiteY43" fmla="*/ 166978 h 3427013"/>
                <a:gd name="connsiteX44" fmla="*/ 1423284 w 3236181"/>
                <a:gd name="connsiteY44" fmla="*/ 166978 h 3427013"/>
                <a:gd name="connsiteX45" fmla="*/ 1463040 w 3236181"/>
                <a:gd name="connsiteY45" fmla="*/ 87465 h 3427013"/>
                <a:gd name="connsiteX46" fmla="*/ 747423 w 3236181"/>
                <a:gd name="connsiteY46" fmla="*/ 0 h 342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236181" h="3427013">
                  <a:moveTo>
                    <a:pt x="747423" y="0"/>
                  </a:moveTo>
                  <a:lnTo>
                    <a:pt x="715618" y="222637"/>
                  </a:lnTo>
                  <a:lnTo>
                    <a:pt x="588397" y="779228"/>
                  </a:lnTo>
                  <a:lnTo>
                    <a:pt x="214686" y="2051437"/>
                  </a:lnTo>
                  <a:lnTo>
                    <a:pt x="0" y="2759103"/>
                  </a:lnTo>
                  <a:lnTo>
                    <a:pt x="270345" y="2830665"/>
                  </a:lnTo>
                  <a:lnTo>
                    <a:pt x="492981" y="2854519"/>
                  </a:lnTo>
                  <a:lnTo>
                    <a:pt x="2608028" y="3427013"/>
                  </a:lnTo>
                  <a:lnTo>
                    <a:pt x="2894275" y="3379305"/>
                  </a:lnTo>
                  <a:lnTo>
                    <a:pt x="2997642" y="3307743"/>
                  </a:lnTo>
                  <a:lnTo>
                    <a:pt x="3045350" y="2997642"/>
                  </a:lnTo>
                  <a:lnTo>
                    <a:pt x="2528515" y="2854519"/>
                  </a:lnTo>
                  <a:lnTo>
                    <a:pt x="2703444" y="2115047"/>
                  </a:lnTo>
                  <a:lnTo>
                    <a:pt x="2282025" y="2027583"/>
                  </a:lnTo>
                  <a:lnTo>
                    <a:pt x="2385392" y="1701580"/>
                  </a:lnTo>
                  <a:lnTo>
                    <a:pt x="2456953" y="1685677"/>
                  </a:lnTo>
                  <a:lnTo>
                    <a:pt x="2576223" y="1693628"/>
                  </a:lnTo>
                  <a:lnTo>
                    <a:pt x="2663687" y="1733385"/>
                  </a:lnTo>
                  <a:lnTo>
                    <a:pt x="2671639" y="1741336"/>
                  </a:lnTo>
                  <a:lnTo>
                    <a:pt x="2822713" y="1773141"/>
                  </a:lnTo>
                  <a:lnTo>
                    <a:pt x="2926080" y="1733385"/>
                  </a:lnTo>
                  <a:lnTo>
                    <a:pt x="2941983" y="1518700"/>
                  </a:lnTo>
                  <a:lnTo>
                    <a:pt x="2830665" y="1494846"/>
                  </a:lnTo>
                  <a:lnTo>
                    <a:pt x="2886324" y="1184745"/>
                  </a:lnTo>
                  <a:lnTo>
                    <a:pt x="3236181" y="1216550"/>
                  </a:lnTo>
                  <a:lnTo>
                    <a:pt x="3204376" y="1009816"/>
                  </a:lnTo>
                  <a:lnTo>
                    <a:pt x="2926080" y="993913"/>
                  </a:lnTo>
                  <a:lnTo>
                    <a:pt x="2767054" y="914400"/>
                  </a:lnTo>
                  <a:lnTo>
                    <a:pt x="2162755" y="858741"/>
                  </a:lnTo>
                  <a:lnTo>
                    <a:pt x="2146853" y="826936"/>
                  </a:lnTo>
                  <a:lnTo>
                    <a:pt x="2059388" y="850790"/>
                  </a:lnTo>
                  <a:lnTo>
                    <a:pt x="1995778" y="1033670"/>
                  </a:lnTo>
                  <a:lnTo>
                    <a:pt x="1987826" y="1065475"/>
                  </a:lnTo>
                  <a:lnTo>
                    <a:pt x="1948070" y="1089329"/>
                  </a:lnTo>
                  <a:lnTo>
                    <a:pt x="1804946" y="1113183"/>
                  </a:lnTo>
                  <a:lnTo>
                    <a:pt x="1598213" y="1240404"/>
                  </a:lnTo>
                  <a:lnTo>
                    <a:pt x="1518700" y="1248355"/>
                  </a:lnTo>
                  <a:lnTo>
                    <a:pt x="1447138" y="1160891"/>
                  </a:lnTo>
                  <a:lnTo>
                    <a:pt x="1423284" y="1129086"/>
                  </a:lnTo>
                  <a:lnTo>
                    <a:pt x="1407381" y="1121134"/>
                  </a:lnTo>
                  <a:lnTo>
                    <a:pt x="1407381" y="818985"/>
                  </a:lnTo>
                  <a:lnTo>
                    <a:pt x="1375576" y="667910"/>
                  </a:lnTo>
                  <a:lnTo>
                    <a:pt x="1327868" y="667910"/>
                  </a:lnTo>
                  <a:lnTo>
                    <a:pt x="1463040" y="166978"/>
                  </a:lnTo>
                  <a:lnTo>
                    <a:pt x="1423284" y="166978"/>
                  </a:lnTo>
                  <a:lnTo>
                    <a:pt x="1463040" y="87465"/>
                  </a:lnTo>
                  <a:lnTo>
                    <a:pt x="747423" y="0"/>
                  </a:lnTo>
                  <a:close/>
                </a:path>
              </a:pathLst>
            </a:custGeom>
            <a:noFill/>
            <a:ln w="19050" cap="flat" cmpd="sng" algn="ctr">
              <a:solidFill>
                <a:srgbClr val="FF0000"/>
              </a:solidFill>
              <a:prstDash val="solid"/>
              <a:round/>
              <a:headEnd type="none" w="med" len="med"/>
              <a:tailEnd type="none" w="med" len="med"/>
            </a:ln>
            <a:effectLst/>
          </p:spPr>
          <p:txBody>
            <a:bodyPr vert="horz" wrap="square" lIns="84406" tIns="42203" rIns="84406" bIns="42203" numCol="1" rtlCol="0" anchor="t" anchorCtr="0" compatLnSpc="1">
              <a:prstTxWarp prst="textNoShape">
                <a:avLst/>
              </a:prstTxWarp>
            </a:bodyPr>
            <a:lstStyle/>
            <a:p>
              <a:pPr marL="0" marR="0" lvl="0" indent="0" algn="ctr" defTabSz="844083" rtl="0" eaLnBrk="1" fontAlgn="base" latinLnBrk="0" hangingPunct="1">
                <a:lnSpc>
                  <a:spcPct val="100000"/>
                </a:lnSpc>
                <a:spcBef>
                  <a:spcPct val="0"/>
                </a:spcBef>
                <a:spcAft>
                  <a:spcPct val="0"/>
                </a:spcAft>
                <a:buClrTx/>
                <a:buSzTx/>
                <a:buFontTx/>
                <a:buNone/>
                <a:tabLst/>
                <a:defRPr/>
              </a:pPr>
              <a:endParaRPr kumimoji="1" lang="ja-JP" altLang="en-US" sz="1662"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grpSp>
      <p:cxnSp>
        <p:nvCxnSpPr>
          <p:cNvPr id="7" name="直線コネクタ 6"/>
          <p:cNvCxnSpPr/>
          <p:nvPr/>
        </p:nvCxnSpPr>
        <p:spPr>
          <a:xfrm>
            <a:off x="270455" y="636028"/>
            <a:ext cx="860308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正方形/長方形 1"/>
          <p:cNvSpPr/>
          <p:nvPr/>
        </p:nvSpPr>
        <p:spPr>
          <a:xfrm>
            <a:off x="1512000" y="142579"/>
            <a:ext cx="6120000" cy="396000"/>
          </a:xfrm>
          <a:prstGeom prst="rect">
            <a:avLst/>
          </a:prstGeom>
        </p:spPr>
        <p:txBody>
          <a:bodyPr wrap="square" lIns="36000" tIns="36000" rIns="36000" bIns="3600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エリア別　主な実績等（大阪市内）</a:t>
            </a:r>
            <a:endParaRPr kumimoji="1" lang="en-US" altLang="ja-JP" sz="20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86" name="線吹き出し 1 85"/>
          <p:cNvSpPr/>
          <p:nvPr/>
        </p:nvSpPr>
        <p:spPr>
          <a:xfrm>
            <a:off x="5681571" y="2730606"/>
            <a:ext cx="3123781" cy="490006"/>
          </a:xfrm>
          <a:prstGeom prst="callout1">
            <a:avLst>
              <a:gd name="adj1" fmla="val 227802"/>
              <a:gd name="adj2" fmla="val -122"/>
              <a:gd name="adj3" fmla="val 178245"/>
              <a:gd name="adj4" fmla="val -28854"/>
            </a:avLst>
          </a:prstGeom>
          <a:solidFill>
            <a:schemeClr val="accent1">
              <a:lumMod val="40000"/>
              <a:lumOff val="60000"/>
              <a:alpha val="80000"/>
            </a:schemeClr>
          </a:solidFill>
          <a:ln w="15875">
            <a:solidFill>
              <a:srgbClr val="002060"/>
            </a:solidFill>
            <a:tailEnd type="stealth"/>
          </a:ln>
        </p:spPr>
        <p:style>
          <a:lnRef idx="2">
            <a:schemeClr val="accent2"/>
          </a:lnRef>
          <a:fillRef idx="1">
            <a:schemeClr val="lt1"/>
          </a:fillRef>
          <a:effectRef idx="0">
            <a:schemeClr val="accent2"/>
          </a:effectRef>
          <a:fontRef idx="minor">
            <a:schemeClr val="dk1"/>
          </a:fontRef>
        </p:style>
        <p:txBody>
          <a:bodyPr wrap="square" lIns="33231" rIns="33231" rtlCol="0" anchor="t" anchorCtr="0">
            <a:spAutoFit/>
          </a:bodyPr>
          <a:lstStyle/>
          <a:p>
            <a:pPr marL="246191" marR="0" lvl="0" indent="-246191" algn="l" defTabSz="914400" rtl="0" eaLnBrk="1" fontAlgn="auto" latinLnBrk="0" hangingPunct="1">
              <a:lnSpc>
                <a:spcPct val="100000"/>
              </a:lnSpc>
              <a:spcBef>
                <a:spcPts val="0"/>
              </a:spcBef>
              <a:spcAft>
                <a:spcPts val="0"/>
              </a:spcAft>
              <a:buClrTx/>
              <a:buSzTx/>
              <a:buFontTx/>
              <a:buNone/>
              <a:tabLst/>
              <a:defRPr/>
            </a:pPr>
            <a:r>
              <a:rPr kumimoji="1" lang="en-US" altLang="ja-JP" sz="1292"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6</a:t>
            </a:r>
            <a:r>
              <a:rPr kumimoji="1" lang="ja-JP" altLang="en-US" sz="1292" b="0" i="0" u="none" strike="noStrike" kern="1200" cap="none" spc="0" normalizeH="0" baseline="0" noProof="0" dirty="0" err="1">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292"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大阪城公園、森之宮、京橋・大阪ビジネスパーク（観光・文化・情報・国際化）</a:t>
            </a:r>
            <a:endParaRPr kumimoji="1" lang="en-US" altLang="ja-JP" sz="1292"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33" name="テキスト ボックス 32"/>
          <p:cNvSpPr txBox="1"/>
          <p:nvPr/>
        </p:nvSpPr>
        <p:spPr>
          <a:xfrm>
            <a:off x="161869" y="5851130"/>
            <a:ext cx="2742563" cy="900246"/>
          </a:xfrm>
          <a:prstGeom prst="rect">
            <a:avLst/>
          </a:prstGeom>
          <a:noFill/>
        </p:spPr>
        <p:txBody>
          <a:bodyPr wrap="square" rtlCol="0">
            <a:spAutoFit/>
          </a:bodyPr>
          <a:lstStyle/>
          <a:p>
            <a:pPr marL="354013" marR="0" lvl="0" indent="-265113"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→建築物の高さ制限緩和</a:t>
            </a:r>
            <a:r>
              <a:rPr kumimoji="1" lang="ja-JP" altLang="en-US"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等。（</a:t>
            </a: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新ルール）</a:t>
            </a:r>
            <a:endPar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177800" marR="0" lvl="0" indent="-8890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→人中心の道路空間への</a:t>
            </a:r>
            <a:r>
              <a:rPr kumimoji="1" lang="ja-JP" altLang="en-US"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転換。（</a:t>
            </a:r>
            <a:r>
              <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2037</a:t>
            </a:r>
            <a:r>
              <a:rPr kumimoji="1" lang="ja-JP" altLang="en-US"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年 </a:t>
            </a:r>
            <a:endParaRPr kumimoji="1" lang="en-US" altLang="ja-JP"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177800" marR="0" lvl="0" indent="-88900" algn="l" defTabSz="914400" rtl="0" eaLnBrk="1" fontAlgn="auto" latinLnBrk="0" hangingPunct="1">
              <a:lnSpc>
                <a:spcPct val="100000"/>
              </a:lnSpc>
              <a:spcBef>
                <a:spcPts val="0"/>
              </a:spcBef>
              <a:spcAft>
                <a:spcPts val="0"/>
              </a:spcAft>
              <a:buClrTx/>
              <a:buSzTx/>
              <a:buFontTx/>
              <a:buNone/>
              <a:tabLst/>
              <a:defRPr/>
            </a:pPr>
            <a:r>
              <a:rPr lang="en-US" altLang="ja-JP" sz="1050" dirty="0">
                <a:solidFill>
                  <a:prstClr val="black"/>
                </a:solidFill>
                <a:latin typeface="BIZ UDPゴシック" panose="020B0400000000000000" pitchFamily="50" charset="-128"/>
                <a:ea typeface="BIZ UDPゴシック" panose="020B0400000000000000" pitchFamily="50" charset="-128"/>
              </a:rPr>
              <a:t> </a:t>
            </a:r>
            <a:r>
              <a:rPr lang="en-US" altLang="ja-JP" sz="1050" dirty="0" smtClean="0">
                <a:solidFill>
                  <a:prstClr val="black"/>
                </a:solidFill>
                <a:latin typeface="BIZ UDPゴシック" panose="020B0400000000000000" pitchFamily="50" charset="-128"/>
                <a:ea typeface="BIZ UDPゴシック" panose="020B0400000000000000" pitchFamily="50" charset="-128"/>
              </a:rPr>
              <a:t>  </a:t>
            </a:r>
            <a:r>
              <a:rPr kumimoji="1" lang="ja-JP" altLang="en-US"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完成</a:t>
            </a: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予定）</a:t>
            </a:r>
            <a:endPar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177800" marR="0" lvl="0" indent="-8890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→歴史文化的まちなみ</a:t>
            </a:r>
            <a:r>
              <a:rPr kumimoji="1" lang="ja-JP" altLang="en-US"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創出。（</a:t>
            </a:r>
            <a:r>
              <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2025</a:t>
            </a:r>
            <a:r>
              <a:rPr kumimoji="1" lang="ja-JP" altLang="en-US"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年完</a:t>
            </a:r>
            <a:r>
              <a:rPr kumimoji="1" lang="en-US" altLang="ja-JP"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r>
            <a:br>
              <a:rPr kumimoji="1" lang="en-US" altLang="ja-JP"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br>
            <a:r>
              <a:rPr lang="ja-JP" altLang="en-US" sz="1050" dirty="0">
                <a:solidFill>
                  <a:prstClr val="black"/>
                </a:solidFill>
                <a:latin typeface="BIZ UDPゴシック" panose="020B0400000000000000" pitchFamily="50" charset="-128"/>
                <a:ea typeface="BIZ UDPゴシック" panose="020B0400000000000000" pitchFamily="50" charset="-128"/>
              </a:rPr>
              <a:t> </a:t>
            </a:r>
            <a:r>
              <a:rPr kumimoji="1" lang="ja-JP" altLang="en-US"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了</a:t>
            </a: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予定）</a:t>
            </a:r>
            <a:endPar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34" name="テキスト ボックス 33"/>
          <p:cNvSpPr txBox="1"/>
          <p:nvPr/>
        </p:nvSpPr>
        <p:spPr>
          <a:xfrm>
            <a:off x="5704769" y="3222459"/>
            <a:ext cx="3411931" cy="17004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①　大阪城公園</a:t>
            </a:r>
            <a:endPar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→大阪城公園</a:t>
            </a:r>
            <a:r>
              <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PMO</a:t>
            </a: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事業より、来園者も</a:t>
            </a:r>
            <a:r>
              <a:rPr kumimoji="1" lang="ja-JP" altLang="en-US"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大幅増。</a:t>
            </a:r>
            <a:endPar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→難波宮跡公園の有効</a:t>
            </a:r>
            <a:r>
              <a:rPr kumimoji="1" lang="ja-JP" altLang="en-US"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活用。</a:t>
            </a:r>
            <a:endPar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②　森之宮</a:t>
            </a:r>
            <a:endPar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→大阪城東部地区、大阪公立大学森之宮（</a:t>
            </a:r>
            <a:r>
              <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1</a:t>
            </a: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期）</a:t>
            </a:r>
            <a:r>
              <a:rPr kumimoji="1" lang="ja-JP" altLang="en-US"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キャ</a:t>
            </a:r>
            <a:endParaRPr kumimoji="1" lang="en-US" altLang="ja-JP"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050" dirty="0">
                <a:solidFill>
                  <a:prstClr val="black"/>
                </a:solidFill>
                <a:latin typeface="BIZ UDPゴシック" panose="020B0400000000000000" pitchFamily="50" charset="-128"/>
                <a:ea typeface="BIZ UDPゴシック" panose="020B0400000000000000" pitchFamily="50" charset="-128"/>
              </a:rPr>
              <a:t>　</a:t>
            </a:r>
            <a:r>
              <a:rPr lang="ja-JP" altLang="en-US" sz="1050" dirty="0" smtClean="0">
                <a:solidFill>
                  <a:prstClr val="black"/>
                </a:solidFill>
                <a:latin typeface="BIZ UDPゴシック" panose="020B0400000000000000" pitchFamily="50" charset="-128"/>
                <a:ea typeface="BIZ UDPゴシック" panose="020B0400000000000000" pitchFamily="50" charset="-128"/>
              </a:rPr>
              <a:t>　　 </a:t>
            </a:r>
            <a:r>
              <a:rPr kumimoji="1" lang="ja-JP" altLang="en-US"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ンパス整備。（</a:t>
            </a:r>
            <a:r>
              <a:rPr kumimoji="1" lang="en-US" altLang="ja-JP"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2025</a:t>
            </a:r>
            <a:r>
              <a:rPr kumimoji="1" lang="ja-JP" altLang="en-US"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年予定）</a:t>
            </a:r>
            <a:endParaRPr kumimoji="1" lang="en-US" altLang="ja-JP"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1" lang="ja-JP" altLang="en-US"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③</a:t>
            </a: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京橋・大阪</a:t>
            </a:r>
            <a:r>
              <a:rPr kumimoji="1" lang="ja-JP" altLang="en-US"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ビジネスパーク</a:t>
            </a:r>
            <a:r>
              <a:rPr lang="en-US" altLang="ja-JP" sz="1050" noProof="0" dirty="0">
                <a:solidFill>
                  <a:prstClr val="black"/>
                </a:solidFill>
                <a:latin typeface="BIZ UDPゴシック" panose="020B0400000000000000" pitchFamily="50" charset="-128"/>
                <a:ea typeface="BIZ UDPゴシック" panose="020B0400000000000000" pitchFamily="50" charset="-128"/>
              </a:rPr>
              <a:t/>
            </a:r>
            <a:br>
              <a:rPr lang="en-US" altLang="ja-JP" sz="1050" noProof="0" dirty="0">
                <a:solidFill>
                  <a:prstClr val="black"/>
                </a:solidFill>
                <a:latin typeface="BIZ UDPゴシック" panose="020B0400000000000000" pitchFamily="50" charset="-128"/>
                <a:ea typeface="BIZ UDPゴシック" panose="020B0400000000000000" pitchFamily="50" charset="-128"/>
              </a:rPr>
            </a:br>
            <a:r>
              <a:rPr lang="ja-JP" altLang="en-US" sz="1050" noProof="0" dirty="0" smtClean="0">
                <a:solidFill>
                  <a:prstClr val="black"/>
                </a:solidFill>
                <a:latin typeface="BIZ UDPゴシック" panose="020B0400000000000000" pitchFamily="50" charset="-128"/>
                <a:ea typeface="BIZ UDPゴシック" panose="020B0400000000000000" pitchFamily="50" charset="-128"/>
              </a:rPr>
              <a:t>　　→</a:t>
            </a:r>
            <a:r>
              <a:rPr kumimoji="1" lang="ja-JP" altLang="en-US"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関西</a:t>
            </a: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広域の観光資源をつなぐハブ拠点の形成・</a:t>
            </a:r>
            <a:r>
              <a:rPr kumimoji="1" lang="ja-JP" altLang="en-US"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国</a:t>
            </a:r>
            <a:r>
              <a:rPr kumimoji="1" lang="en-US" altLang="ja-JP"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r>
            <a:br>
              <a:rPr kumimoji="1" lang="en-US" altLang="ja-JP"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br>
            <a:r>
              <a:rPr kumimoji="1" lang="ja-JP" altLang="en-US"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際的</a:t>
            </a: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なビジネス</a:t>
            </a:r>
            <a:r>
              <a:rPr kumimoji="1" lang="ja-JP" altLang="en-US"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拠点。</a:t>
            </a:r>
            <a:endPar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35" name="テキスト ボックス 34"/>
          <p:cNvSpPr txBox="1"/>
          <p:nvPr/>
        </p:nvSpPr>
        <p:spPr>
          <a:xfrm>
            <a:off x="5803384" y="1037534"/>
            <a:ext cx="3313316" cy="1377300"/>
          </a:xfrm>
          <a:prstGeom prst="rect">
            <a:avLst/>
          </a:prstGeom>
          <a:noFill/>
        </p:spPr>
        <p:txBody>
          <a:bodyPr wrap="square" rtlCol="0">
            <a:spAutoFit/>
          </a:bodyPr>
          <a:lstStyle/>
          <a:p>
            <a:pPr marL="265113" marR="0" lvl="0" indent="-265113"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①　なんば駅周辺</a:t>
            </a:r>
            <a:endParaRPr kumimoji="1" lang="en-US" altLang="ja-JP" sz="105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a:p>
            <a:pPr marL="265113" marR="0" lvl="0" indent="-265113"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　　</a:t>
            </a:r>
            <a:r>
              <a:rPr kumimoji="1" lang="ja-JP" altLang="en-US" sz="105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mn-cs"/>
              </a:rPr>
              <a:t>→歩行者空間化。（</a:t>
            </a:r>
            <a:r>
              <a:rPr kumimoji="1" lang="en-US" altLang="ja-JP" sz="105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2025</a:t>
            </a:r>
            <a:r>
              <a:rPr kumimoji="1" lang="ja-JP" altLang="en-US" sz="105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mn-cs"/>
              </a:rPr>
              <a:t>年春ごろ</a:t>
            </a:r>
            <a:r>
              <a:rPr kumimoji="1" lang="ja-JP" altLang="en-US" sz="105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完成予定）</a:t>
            </a:r>
            <a:endParaRPr kumimoji="1" lang="en-US" altLang="ja-JP" sz="105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a:p>
            <a:pPr marL="265113" marR="0" lvl="0" indent="-265113" algn="l" defTabSz="914400" rtl="0" eaLnBrk="1" fontAlgn="auto" latinLnBrk="0" hangingPunct="1">
              <a:lnSpc>
                <a:spcPct val="100000"/>
              </a:lnSpc>
              <a:spcBef>
                <a:spcPts val="600"/>
              </a:spcBef>
              <a:spcAft>
                <a:spcPts val="0"/>
              </a:spcAft>
              <a:buClrTx/>
              <a:buSzTx/>
              <a:buFontTx/>
              <a:buNone/>
              <a:tabLst/>
              <a:defRPr/>
            </a:pPr>
            <a:r>
              <a:rPr kumimoji="1" lang="ja-JP" altLang="en-US" sz="105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②　心斎橋筋商店街、宗右衛門町地区のまちなみ再生</a:t>
            </a:r>
            <a:endParaRPr kumimoji="1" lang="en-US" altLang="ja-JP" sz="105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a:p>
            <a:pPr marL="265113" marR="0" lvl="0" indent="-265113"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　　→地域との連携により</a:t>
            </a:r>
            <a:r>
              <a:rPr kumimoji="1" lang="ja-JP" altLang="en-US" sz="105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mn-cs"/>
              </a:rPr>
              <a:t>推進中。</a:t>
            </a:r>
            <a:endParaRPr kumimoji="1" lang="en-US" altLang="ja-JP" sz="105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a:p>
            <a:pPr marL="265113" marR="0" lvl="0" indent="-265113" algn="l" defTabSz="914400" rtl="0" eaLnBrk="1" fontAlgn="auto" latinLnBrk="0" hangingPunct="1">
              <a:lnSpc>
                <a:spcPct val="100000"/>
              </a:lnSpc>
              <a:spcBef>
                <a:spcPts val="600"/>
              </a:spcBef>
              <a:spcAft>
                <a:spcPts val="0"/>
              </a:spcAft>
              <a:buClrTx/>
              <a:buSzTx/>
              <a:buFontTx/>
              <a:buNone/>
              <a:tabLst/>
              <a:defRPr/>
            </a:pPr>
            <a:r>
              <a:rPr kumimoji="1" lang="ja-JP" altLang="en-US" sz="105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③　ミナミ周辺の周遊・回遊性向上</a:t>
            </a:r>
            <a:endParaRPr kumimoji="1" lang="en-US" altLang="ja-JP" sz="105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a:p>
            <a:pPr marL="265113" marR="0" lvl="0" indent="-265113"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　　→客引き行為等適正化、民活による道頓堀川</a:t>
            </a:r>
            <a:r>
              <a:rPr kumimoji="1" lang="ja-JP" altLang="en-US" sz="105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mn-cs"/>
              </a:rPr>
              <a:t>水辺 </a:t>
            </a:r>
            <a:endParaRPr kumimoji="1" lang="en-US" altLang="ja-JP" sz="105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mn-cs"/>
            </a:endParaRPr>
          </a:p>
          <a:p>
            <a:pPr marL="265113" marR="0" lvl="0" indent="-265113" algn="l" defTabSz="914400" rtl="0" eaLnBrk="1" fontAlgn="auto" latinLnBrk="0" hangingPunct="1">
              <a:lnSpc>
                <a:spcPct val="100000"/>
              </a:lnSpc>
              <a:spcBef>
                <a:spcPts val="0"/>
              </a:spcBef>
              <a:spcAft>
                <a:spcPts val="0"/>
              </a:spcAft>
              <a:buClrTx/>
              <a:buSzTx/>
              <a:buFontTx/>
              <a:buNone/>
              <a:tabLst/>
              <a:defRPr/>
            </a:pPr>
            <a:r>
              <a:rPr lang="en-US" altLang="ja-JP" sz="1050" dirty="0">
                <a:latin typeface="BIZ UDPゴシック" panose="020B0400000000000000" pitchFamily="50" charset="-128"/>
                <a:ea typeface="BIZ UDPゴシック" panose="020B0400000000000000" pitchFamily="50" charset="-128"/>
              </a:rPr>
              <a:t> </a:t>
            </a:r>
            <a:r>
              <a:rPr lang="en-US" altLang="ja-JP" sz="1050" dirty="0" smtClean="0">
                <a:latin typeface="BIZ UDPゴシック" panose="020B0400000000000000" pitchFamily="50" charset="-128"/>
                <a:ea typeface="BIZ UDPゴシック" panose="020B0400000000000000" pitchFamily="50" charset="-128"/>
              </a:rPr>
              <a:t>      </a:t>
            </a:r>
            <a:r>
              <a:rPr kumimoji="1" lang="ja-JP" altLang="en-US" sz="105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mn-cs"/>
              </a:rPr>
              <a:t>空間</a:t>
            </a:r>
            <a:r>
              <a:rPr kumimoji="1" lang="ja-JP" altLang="en-US" sz="105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での賑わい創出など</a:t>
            </a:r>
            <a:r>
              <a:rPr kumimoji="1" lang="ja-JP" altLang="en-US" sz="105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mn-cs"/>
              </a:rPr>
              <a:t>推進中。</a:t>
            </a:r>
            <a:endParaRPr kumimoji="1" lang="en-US" altLang="ja-JP" sz="105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p:txBody>
      </p:sp>
      <p:sp>
        <p:nvSpPr>
          <p:cNvPr id="37" name="テキスト ボックス 36"/>
          <p:cNvSpPr txBox="1"/>
          <p:nvPr/>
        </p:nvSpPr>
        <p:spPr>
          <a:xfrm>
            <a:off x="2966945" y="5719496"/>
            <a:ext cx="3043330" cy="1138773"/>
          </a:xfrm>
          <a:prstGeom prst="rect">
            <a:avLst/>
          </a:prstGeom>
          <a:noFill/>
        </p:spPr>
        <p:txBody>
          <a:bodyPr wrap="square" rtlCol="0">
            <a:spAutoFit/>
          </a:bodyPr>
          <a:lstStyle/>
          <a:p>
            <a:pPr marL="261938" marR="0" lvl="0" indent="-261938"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①　統合型リゾート（</a:t>
            </a:r>
            <a:r>
              <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IR</a:t>
            </a: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）を中心としたまちづくり </a:t>
            </a:r>
            <a:endPar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261938" marR="0" lvl="0" indent="-261938"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t>
            </a:r>
            <a:r>
              <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MICE</a:t>
            </a: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機能や国際的エンターテイメント機能等を備えた</a:t>
            </a:r>
            <a:r>
              <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IR</a:t>
            </a: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の</a:t>
            </a:r>
            <a:r>
              <a:rPr kumimoji="1" lang="ja-JP" altLang="en-US"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誘致。</a:t>
            </a:r>
            <a:endPar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261938" marR="0" lvl="0" indent="-261938" algn="l" defTabSz="914400" rtl="0" eaLnBrk="1" fontAlgn="auto" latinLnBrk="0" hangingPunct="1">
              <a:lnSpc>
                <a:spcPct val="100000"/>
              </a:lnSpc>
              <a:spcBef>
                <a:spcPts val="30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②　万博の理念を継承したまちづくり</a:t>
            </a:r>
            <a:endPar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261938" marR="0" lvl="0" indent="-261938"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→大阪・関西万博の</a:t>
            </a:r>
            <a:r>
              <a:rPr kumimoji="1" lang="ja-JP" altLang="en-US"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開催。</a:t>
            </a:r>
            <a:endPar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261938" marR="0" lvl="0" indent="-261938" algn="l" defTabSz="914400" rtl="0" eaLnBrk="1" fontAlgn="auto" latinLnBrk="0" hangingPunct="1">
              <a:lnSpc>
                <a:spcPct val="100000"/>
              </a:lnSpc>
              <a:spcBef>
                <a:spcPts val="30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③　長期滞在型のまちづくり</a:t>
            </a:r>
          </a:p>
        </p:txBody>
      </p:sp>
      <p:sp>
        <p:nvSpPr>
          <p:cNvPr id="32" name="テキスト ボックス 31"/>
          <p:cNvSpPr txBox="1"/>
          <p:nvPr/>
        </p:nvSpPr>
        <p:spPr>
          <a:xfrm>
            <a:off x="175048" y="3390375"/>
            <a:ext cx="2670638" cy="2108269"/>
          </a:xfrm>
          <a:prstGeom prst="rect">
            <a:avLst/>
          </a:prstGeom>
          <a:noFill/>
        </p:spPr>
        <p:txBody>
          <a:bodyPr wrap="square" rtlCol="0">
            <a:spAutoFit/>
          </a:bodyPr>
          <a:lstStyle/>
          <a:p>
            <a:pPr marL="633413" marR="0" lvl="0" indent="-633413"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①　東部</a:t>
            </a:r>
            <a:endPar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→民活による中之島図書館</a:t>
            </a:r>
            <a:r>
              <a:rPr kumimoji="1" lang="ja-JP" altLang="en-US"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運営。</a:t>
            </a:r>
            <a:endPar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t>
            </a:r>
            <a:r>
              <a:rPr kumimoji="1"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（指定管理者制度導入２０１６年～）</a:t>
            </a:r>
            <a:endPar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→中央公会堂に新レストランを　</a:t>
            </a:r>
            <a:endPar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t>
            </a:r>
            <a:r>
              <a:rPr lang="en-US" altLang="ja-JP" sz="1050" dirty="0">
                <a:solidFill>
                  <a:prstClr val="black"/>
                </a:solidFill>
                <a:latin typeface="BIZ UDPゴシック" panose="020B0400000000000000" pitchFamily="50" charset="-128"/>
                <a:ea typeface="BIZ UDPゴシック" panose="020B0400000000000000" pitchFamily="50" charset="-128"/>
              </a:rPr>
              <a:t> </a:t>
            </a:r>
            <a:r>
              <a:rPr kumimoji="1" lang="ja-JP" altLang="en-US"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設置。（</a:t>
            </a: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２０１５年～）</a:t>
            </a:r>
            <a:endPar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→大阪市こども本の森中之島</a:t>
            </a:r>
            <a:endPar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t>
            </a:r>
            <a:r>
              <a:rPr kumimoji="1" lang="ja-JP" altLang="en-US"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開館。（</a:t>
            </a: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２０２０年）</a:t>
            </a:r>
            <a:endPar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→歩行者</a:t>
            </a:r>
            <a:r>
              <a:rPr kumimoji="1" lang="ja-JP" altLang="en-US"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空間化。（</a:t>
            </a: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公園化）</a:t>
            </a:r>
            <a:endPar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t>
            </a:r>
            <a:r>
              <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2023</a:t>
            </a: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年予定）</a:t>
            </a:r>
            <a:endPar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②　西部（４丁目）</a:t>
            </a:r>
            <a:endPar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t>
            </a:r>
            <a:r>
              <a:rPr kumimoji="1" lang="ja-JP" altLang="en-US"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→大阪中之島</a:t>
            </a: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美術館</a:t>
            </a:r>
            <a:r>
              <a:rPr kumimoji="1" lang="ja-JP" altLang="en-US"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開館。（</a:t>
            </a: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２０</a:t>
            </a:r>
            <a:r>
              <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22</a:t>
            </a: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年）</a:t>
            </a:r>
            <a:endPar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→未来医療国際</a:t>
            </a:r>
            <a:r>
              <a:rPr kumimoji="1" lang="ja-JP" altLang="en-US"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拠点。（</a:t>
            </a:r>
            <a:r>
              <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2024</a:t>
            </a: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年予定）</a:t>
            </a:r>
            <a:endPar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5" name="テキスト ボックス 4"/>
          <p:cNvSpPr txBox="1"/>
          <p:nvPr/>
        </p:nvSpPr>
        <p:spPr>
          <a:xfrm>
            <a:off x="175048" y="1181031"/>
            <a:ext cx="3164788" cy="18620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①　うめきた２期</a:t>
            </a:r>
            <a:endParaRPr kumimoji="1" lang="en-US" altLang="ja-JP" sz="105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　　→先行</a:t>
            </a:r>
            <a:r>
              <a:rPr kumimoji="1" lang="ja-JP" altLang="en-US" sz="1050" b="0" i="0" u="none" strike="noStrike" kern="1200" cap="none" spc="0" normalizeH="0" baseline="0" noProof="0" dirty="0" err="1">
                <a:ln>
                  <a:noFill/>
                </a:ln>
                <a:effectLst/>
                <a:uLnTx/>
                <a:uFillTx/>
                <a:latin typeface="BIZ UDPゴシック" panose="020B0400000000000000" pitchFamily="50" charset="-128"/>
                <a:ea typeface="BIZ UDPゴシック" panose="020B0400000000000000" pitchFamily="50" charset="-128"/>
                <a:cs typeface="+mn-cs"/>
              </a:rPr>
              <a:t>ま</a:t>
            </a:r>
            <a:r>
              <a:rPr kumimoji="1" lang="ja-JP" altLang="en-US" sz="105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ちびら</a:t>
            </a:r>
            <a:r>
              <a:rPr kumimoji="1" lang="ja-JP" altLang="en-US" sz="105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mn-cs"/>
              </a:rPr>
              <a:t>き。（</a:t>
            </a:r>
            <a:r>
              <a:rPr kumimoji="1" lang="ja-JP" altLang="en-US" sz="105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２０２４年夏ごろ予定）</a:t>
            </a:r>
            <a:endParaRPr kumimoji="1" lang="en-US" altLang="ja-JP" sz="105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1" lang="ja-JP" altLang="en-US" sz="105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②　関空アクセスの改善</a:t>
            </a:r>
            <a:endParaRPr kumimoji="1" lang="en-US" altLang="ja-JP" sz="105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　　</a:t>
            </a:r>
            <a:r>
              <a:rPr kumimoji="1" lang="ja-JP" altLang="en-US" sz="105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mn-cs"/>
              </a:rPr>
              <a:t>→大阪駅</a:t>
            </a:r>
            <a:r>
              <a:rPr kumimoji="1" lang="ja-JP" altLang="en-US" sz="105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（うめきたエリア）</a:t>
            </a:r>
            <a:r>
              <a:rPr kumimoji="1" lang="ja-JP" altLang="en-US" sz="105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mn-cs"/>
              </a:rPr>
              <a:t>開設。</a:t>
            </a:r>
            <a:endParaRPr kumimoji="1" lang="en-US" altLang="ja-JP" sz="105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a:p>
            <a:pPr lvl="0">
              <a:defRPr/>
            </a:pPr>
            <a:r>
              <a:rPr kumimoji="1" lang="ja-JP" altLang="en-US" sz="105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　　　　（２０２３年</a:t>
            </a:r>
            <a:r>
              <a:rPr kumimoji="1" lang="en-US" altLang="ja-JP" sz="105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3</a:t>
            </a:r>
            <a:r>
              <a:rPr kumimoji="1" lang="ja-JP" altLang="en-US" sz="105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月開業）</a:t>
            </a:r>
            <a:r>
              <a:rPr kumimoji="1" lang="en-US" altLang="ja-JP" sz="105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
            </a:r>
            <a:br>
              <a:rPr kumimoji="1" lang="en-US" altLang="ja-JP" sz="105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br>
            <a:r>
              <a:rPr kumimoji="1" lang="ja-JP" altLang="en-US" sz="105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　　　 なにわ筋線</a:t>
            </a:r>
            <a:r>
              <a:rPr kumimoji="1" lang="ja-JP" altLang="en-US" sz="105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mn-cs"/>
              </a:rPr>
              <a:t>事業化。（</a:t>
            </a:r>
            <a:r>
              <a:rPr lang="en-US" altLang="ja-JP" sz="1050" dirty="0">
                <a:latin typeface="BIZ UDPゴシック" panose="020B0400000000000000" pitchFamily="50" charset="-128"/>
                <a:ea typeface="BIZ UDPゴシック" panose="020B0400000000000000" pitchFamily="50" charset="-128"/>
              </a:rPr>
              <a:t> 2030</a:t>
            </a:r>
            <a:r>
              <a:rPr lang="ja-JP" altLang="en-US" sz="1050" dirty="0">
                <a:latin typeface="BIZ UDPゴシック" panose="020B0400000000000000" pitchFamily="50" charset="-128"/>
                <a:ea typeface="BIZ UDPゴシック" panose="020B0400000000000000" pitchFamily="50" charset="-128"/>
              </a:rPr>
              <a:t>年度末</a:t>
            </a:r>
            <a:r>
              <a:rPr kumimoji="1" lang="ja-JP" altLang="en-US" sz="105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mn-cs"/>
              </a:rPr>
              <a:t>開業</a:t>
            </a:r>
            <a:r>
              <a:rPr kumimoji="1" lang="ja-JP" altLang="en-US" sz="105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予定）</a:t>
            </a:r>
            <a:endParaRPr kumimoji="1" lang="en-US" altLang="ja-JP" sz="105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1" lang="ja-JP" altLang="en-US" sz="105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③　エリアマネジメント</a:t>
            </a:r>
            <a:endParaRPr kumimoji="1" lang="en-US" altLang="ja-JP" sz="105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a:p>
            <a:pPr lvl="0">
              <a:defRPr/>
            </a:pPr>
            <a:r>
              <a:rPr kumimoji="1" lang="ja-JP" altLang="en-US" sz="105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　　</a:t>
            </a:r>
            <a:r>
              <a:rPr kumimoji="1" lang="ja-JP" altLang="en-US" sz="105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mn-cs"/>
              </a:rPr>
              <a:t>→</a:t>
            </a:r>
            <a:r>
              <a:rPr lang="ja-JP" altLang="en-US" sz="1050" dirty="0">
                <a:latin typeface="BIZ UDPゴシック" panose="020B0400000000000000" pitchFamily="50" charset="-128"/>
                <a:ea typeface="BIZ UDPゴシック" panose="020B0400000000000000" pitchFamily="50" charset="-128"/>
              </a:rPr>
              <a:t>大阪版</a:t>
            </a:r>
            <a:r>
              <a:rPr lang="en-US" altLang="ja-JP" sz="1050" dirty="0">
                <a:latin typeface="BIZ UDPゴシック" panose="020B0400000000000000" pitchFamily="50" charset="-128"/>
                <a:ea typeface="BIZ UDPゴシック" panose="020B0400000000000000" pitchFamily="50" charset="-128"/>
              </a:rPr>
              <a:t>BID</a:t>
            </a:r>
            <a:r>
              <a:rPr lang="ja-JP" altLang="en-US" sz="1050" dirty="0">
                <a:latin typeface="BIZ UDPゴシック" panose="020B0400000000000000" pitchFamily="50" charset="-128"/>
                <a:ea typeface="BIZ UDPゴシック" panose="020B0400000000000000" pitchFamily="50" charset="-128"/>
              </a:rPr>
              <a:t>制度を適用して</a:t>
            </a:r>
            <a:r>
              <a:rPr lang="ja-JP" altLang="en-US" sz="1050" dirty="0" smtClean="0">
                <a:latin typeface="BIZ UDPゴシック" panose="020B0400000000000000" pitchFamily="50" charset="-128"/>
                <a:ea typeface="BIZ UDPゴシック" panose="020B0400000000000000" pitchFamily="50" charset="-128"/>
              </a:rPr>
              <a:t>、官民連携</a:t>
            </a:r>
            <a:endParaRPr lang="en-US" altLang="ja-JP" sz="1050" dirty="0" smtClean="0">
              <a:latin typeface="BIZ UDPゴシック" panose="020B0400000000000000" pitchFamily="50" charset="-128"/>
              <a:ea typeface="BIZ UDPゴシック" panose="020B0400000000000000" pitchFamily="50" charset="-128"/>
            </a:endParaRPr>
          </a:p>
          <a:p>
            <a:pPr lvl="0">
              <a:defRPr/>
            </a:pPr>
            <a:r>
              <a:rPr lang="ja-JP" altLang="en-US" sz="1050" dirty="0" smtClean="0">
                <a:latin typeface="BIZ UDPゴシック" panose="020B0400000000000000" pitchFamily="50" charset="-128"/>
                <a:ea typeface="BIZ UDPゴシック" panose="020B0400000000000000" pitchFamily="50" charset="-128"/>
              </a:rPr>
              <a:t>　　　 による高</a:t>
            </a:r>
            <a:r>
              <a:rPr lang="ja-JP" altLang="en-US" sz="1050" dirty="0">
                <a:latin typeface="BIZ UDPゴシック" panose="020B0400000000000000" pitchFamily="50" charset="-128"/>
                <a:ea typeface="BIZ UDPゴシック" panose="020B0400000000000000" pitchFamily="50" charset="-128"/>
              </a:rPr>
              <a:t>質</a:t>
            </a:r>
            <a:r>
              <a:rPr lang="ja-JP" altLang="en-US" sz="1050" dirty="0" smtClean="0">
                <a:latin typeface="BIZ UDPゴシック" panose="020B0400000000000000" pitchFamily="50" charset="-128"/>
                <a:ea typeface="BIZ UDPゴシック" panose="020B0400000000000000" pitchFamily="50" charset="-128"/>
              </a:rPr>
              <a:t>な公共</a:t>
            </a:r>
            <a:r>
              <a:rPr lang="ja-JP" altLang="en-US" sz="1050" dirty="0">
                <a:latin typeface="BIZ UDPゴシック" panose="020B0400000000000000" pitchFamily="50" charset="-128"/>
                <a:ea typeface="BIZ UDPゴシック" panose="020B0400000000000000" pitchFamily="50" charset="-128"/>
              </a:rPr>
              <a:t>空間の維持管理</a:t>
            </a:r>
            <a:r>
              <a:rPr lang="ja-JP" altLang="en-US" sz="1050" dirty="0" smtClean="0">
                <a:latin typeface="BIZ UDPゴシック" panose="020B0400000000000000" pitchFamily="50" charset="-128"/>
                <a:ea typeface="BIZ UDPゴシック" panose="020B0400000000000000" pitchFamily="50" charset="-128"/>
              </a:rPr>
              <a:t>を</a:t>
            </a:r>
            <a:endParaRPr lang="en-US" altLang="ja-JP" sz="1050" dirty="0" smtClean="0">
              <a:latin typeface="BIZ UDPゴシック" panose="020B0400000000000000" pitchFamily="50" charset="-128"/>
              <a:ea typeface="BIZ UDPゴシック" panose="020B0400000000000000" pitchFamily="50" charset="-128"/>
            </a:endParaRPr>
          </a:p>
          <a:p>
            <a:pPr lvl="0">
              <a:defRPr/>
            </a:pPr>
            <a:r>
              <a:rPr lang="ja-JP" altLang="en-US" sz="1050" dirty="0">
                <a:latin typeface="BIZ UDPゴシック" panose="020B0400000000000000" pitchFamily="50" charset="-128"/>
                <a:ea typeface="BIZ UDPゴシック" panose="020B0400000000000000" pitchFamily="50" charset="-128"/>
              </a:rPr>
              <a:t>　</a:t>
            </a:r>
            <a:r>
              <a:rPr lang="ja-JP" altLang="en-US" sz="1050" dirty="0" smtClean="0">
                <a:latin typeface="BIZ UDPゴシック" panose="020B0400000000000000" pitchFamily="50" charset="-128"/>
                <a:ea typeface="BIZ UDPゴシック" panose="020B0400000000000000" pitchFamily="50" charset="-128"/>
              </a:rPr>
              <a:t>　　 推進中。（</a:t>
            </a:r>
            <a:r>
              <a:rPr lang="en-US" altLang="ja-JP" sz="1050" dirty="0" smtClean="0">
                <a:latin typeface="BIZ UDPゴシック" panose="020B0400000000000000" pitchFamily="50" charset="-128"/>
                <a:ea typeface="BIZ UDPゴシック" panose="020B0400000000000000" pitchFamily="50" charset="-128"/>
              </a:rPr>
              <a:t>BID</a:t>
            </a:r>
            <a:r>
              <a:rPr lang="ja-JP" altLang="en-US" sz="1050" dirty="0" smtClean="0">
                <a:latin typeface="BIZ UDPゴシック" panose="020B0400000000000000" pitchFamily="50" charset="-128"/>
                <a:ea typeface="BIZ UDPゴシック" panose="020B0400000000000000" pitchFamily="50" charset="-128"/>
              </a:rPr>
              <a:t>運用</a:t>
            </a:r>
            <a:r>
              <a:rPr lang="ja-JP" altLang="en-US" sz="1050" dirty="0">
                <a:latin typeface="BIZ UDPゴシック" panose="020B0400000000000000" pitchFamily="50" charset="-128"/>
                <a:ea typeface="BIZ UDPゴシック" panose="020B0400000000000000" pitchFamily="50" charset="-128"/>
              </a:rPr>
              <a:t>は全国初）</a:t>
            </a:r>
            <a:endParaRPr lang="en-US" altLang="ja-JP" sz="1050" dirty="0">
              <a:latin typeface="BIZ UDPゴシック" panose="020B0400000000000000" pitchFamily="50" charset="-128"/>
              <a:ea typeface="BIZ UDPゴシック" panose="020B0400000000000000" pitchFamily="50" charset="-128"/>
            </a:endParaRPr>
          </a:p>
        </p:txBody>
      </p:sp>
      <p:grpSp>
        <p:nvGrpSpPr>
          <p:cNvPr id="18" name="グループ化 13"/>
          <p:cNvGrpSpPr/>
          <p:nvPr/>
        </p:nvGrpSpPr>
        <p:grpSpPr>
          <a:xfrm>
            <a:off x="4583835" y="3454497"/>
            <a:ext cx="259722" cy="238852"/>
            <a:chOff x="4818010" y="981560"/>
            <a:chExt cx="4887557" cy="5204302"/>
          </a:xfrm>
          <a:noFill/>
        </p:grpSpPr>
        <p:sp>
          <p:nvSpPr>
            <p:cNvPr id="19" name="フリーフォーム 9"/>
            <p:cNvSpPr/>
            <p:nvPr/>
          </p:nvSpPr>
          <p:spPr>
            <a:xfrm>
              <a:off x="4818010" y="2533239"/>
              <a:ext cx="3350408" cy="2878664"/>
            </a:xfrm>
            <a:custGeom>
              <a:avLst/>
              <a:gdLst>
                <a:gd name="connsiteX0" fmla="*/ 2743200 w 2743200"/>
                <a:gd name="connsiteY0" fmla="*/ 420914 h 2293257"/>
                <a:gd name="connsiteX1" fmla="*/ 2685143 w 2743200"/>
                <a:gd name="connsiteY1" fmla="*/ 856343 h 2293257"/>
                <a:gd name="connsiteX2" fmla="*/ 2627086 w 2743200"/>
                <a:gd name="connsiteY2" fmla="*/ 2235200 h 2293257"/>
                <a:gd name="connsiteX3" fmla="*/ 2598058 w 2743200"/>
                <a:gd name="connsiteY3" fmla="*/ 2293257 h 2293257"/>
                <a:gd name="connsiteX4" fmla="*/ 1727200 w 2743200"/>
                <a:gd name="connsiteY4" fmla="*/ 2278743 h 2293257"/>
                <a:gd name="connsiteX5" fmla="*/ 1451429 w 2743200"/>
                <a:gd name="connsiteY5" fmla="*/ 2220686 h 2293257"/>
                <a:gd name="connsiteX6" fmla="*/ 696686 w 2743200"/>
                <a:gd name="connsiteY6" fmla="*/ 2162629 h 2293257"/>
                <a:gd name="connsiteX7" fmla="*/ 290286 w 2743200"/>
                <a:gd name="connsiteY7" fmla="*/ 1872343 h 2293257"/>
                <a:gd name="connsiteX8" fmla="*/ 0 w 2743200"/>
                <a:gd name="connsiteY8" fmla="*/ 725714 h 2293257"/>
                <a:gd name="connsiteX9" fmla="*/ 333829 w 2743200"/>
                <a:gd name="connsiteY9" fmla="*/ 449943 h 2293257"/>
                <a:gd name="connsiteX10" fmla="*/ 522515 w 2743200"/>
                <a:gd name="connsiteY10" fmla="*/ 449943 h 2293257"/>
                <a:gd name="connsiteX11" fmla="*/ 551543 w 2743200"/>
                <a:gd name="connsiteY11" fmla="*/ 348343 h 2293257"/>
                <a:gd name="connsiteX12" fmla="*/ 653143 w 2743200"/>
                <a:gd name="connsiteY12" fmla="*/ 304800 h 2293257"/>
                <a:gd name="connsiteX13" fmla="*/ 711200 w 2743200"/>
                <a:gd name="connsiteY13" fmla="*/ 217714 h 2293257"/>
                <a:gd name="connsiteX14" fmla="*/ 711200 w 2743200"/>
                <a:gd name="connsiteY14" fmla="*/ 130629 h 2293257"/>
                <a:gd name="connsiteX15" fmla="*/ 1059543 w 2743200"/>
                <a:gd name="connsiteY15" fmla="*/ 0 h 2293257"/>
                <a:gd name="connsiteX16" fmla="*/ 1262743 w 2743200"/>
                <a:gd name="connsiteY16" fmla="*/ 29029 h 2293257"/>
                <a:gd name="connsiteX17" fmla="*/ 1553029 w 2743200"/>
                <a:gd name="connsiteY17" fmla="*/ 203200 h 2293257"/>
                <a:gd name="connsiteX18" fmla="*/ 1843315 w 2743200"/>
                <a:gd name="connsiteY18" fmla="*/ 174172 h 2293257"/>
                <a:gd name="connsiteX19" fmla="*/ 2438400 w 2743200"/>
                <a:gd name="connsiteY19" fmla="*/ 406400 h 2293257"/>
                <a:gd name="connsiteX20" fmla="*/ 2743200 w 2743200"/>
                <a:gd name="connsiteY20" fmla="*/ 420914 h 2293257"/>
                <a:gd name="connsiteX0" fmla="*/ 2743200 w 2743200"/>
                <a:gd name="connsiteY0" fmla="*/ 420914 h 2293257"/>
                <a:gd name="connsiteX1" fmla="*/ 2685143 w 2743200"/>
                <a:gd name="connsiteY1" fmla="*/ 856343 h 2293257"/>
                <a:gd name="connsiteX2" fmla="*/ 2627086 w 2743200"/>
                <a:gd name="connsiteY2" fmla="*/ 2235200 h 2293257"/>
                <a:gd name="connsiteX3" fmla="*/ 2598058 w 2743200"/>
                <a:gd name="connsiteY3" fmla="*/ 2293257 h 2293257"/>
                <a:gd name="connsiteX4" fmla="*/ 1741421 w 2743200"/>
                <a:gd name="connsiteY4" fmla="*/ 2132519 h 2293257"/>
                <a:gd name="connsiteX5" fmla="*/ 1727200 w 2743200"/>
                <a:gd name="connsiteY5" fmla="*/ 2278743 h 2293257"/>
                <a:gd name="connsiteX6" fmla="*/ 1451429 w 2743200"/>
                <a:gd name="connsiteY6" fmla="*/ 2220686 h 2293257"/>
                <a:gd name="connsiteX7" fmla="*/ 696686 w 2743200"/>
                <a:gd name="connsiteY7" fmla="*/ 2162629 h 2293257"/>
                <a:gd name="connsiteX8" fmla="*/ 290286 w 2743200"/>
                <a:gd name="connsiteY8" fmla="*/ 1872343 h 2293257"/>
                <a:gd name="connsiteX9" fmla="*/ 0 w 2743200"/>
                <a:gd name="connsiteY9" fmla="*/ 725714 h 2293257"/>
                <a:gd name="connsiteX10" fmla="*/ 333829 w 2743200"/>
                <a:gd name="connsiteY10" fmla="*/ 449943 h 2293257"/>
                <a:gd name="connsiteX11" fmla="*/ 522515 w 2743200"/>
                <a:gd name="connsiteY11" fmla="*/ 449943 h 2293257"/>
                <a:gd name="connsiteX12" fmla="*/ 551543 w 2743200"/>
                <a:gd name="connsiteY12" fmla="*/ 348343 h 2293257"/>
                <a:gd name="connsiteX13" fmla="*/ 653143 w 2743200"/>
                <a:gd name="connsiteY13" fmla="*/ 304800 h 2293257"/>
                <a:gd name="connsiteX14" fmla="*/ 711200 w 2743200"/>
                <a:gd name="connsiteY14" fmla="*/ 217714 h 2293257"/>
                <a:gd name="connsiteX15" fmla="*/ 711200 w 2743200"/>
                <a:gd name="connsiteY15" fmla="*/ 130629 h 2293257"/>
                <a:gd name="connsiteX16" fmla="*/ 1059543 w 2743200"/>
                <a:gd name="connsiteY16" fmla="*/ 0 h 2293257"/>
                <a:gd name="connsiteX17" fmla="*/ 1262743 w 2743200"/>
                <a:gd name="connsiteY17" fmla="*/ 29029 h 2293257"/>
                <a:gd name="connsiteX18" fmla="*/ 1553029 w 2743200"/>
                <a:gd name="connsiteY18" fmla="*/ 203200 h 2293257"/>
                <a:gd name="connsiteX19" fmla="*/ 1843315 w 2743200"/>
                <a:gd name="connsiteY19" fmla="*/ 174172 h 2293257"/>
                <a:gd name="connsiteX20" fmla="*/ 2438400 w 2743200"/>
                <a:gd name="connsiteY20" fmla="*/ 406400 h 2293257"/>
                <a:gd name="connsiteX21" fmla="*/ 2743200 w 2743200"/>
                <a:gd name="connsiteY21" fmla="*/ 420914 h 2293257"/>
                <a:gd name="connsiteX0" fmla="*/ 2743200 w 2743200"/>
                <a:gd name="connsiteY0" fmla="*/ 420914 h 2293257"/>
                <a:gd name="connsiteX1" fmla="*/ 2685143 w 2743200"/>
                <a:gd name="connsiteY1" fmla="*/ 856343 h 2293257"/>
                <a:gd name="connsiteX2" fmla="*/ 2627086 w 2743200"/>
                <a:gd name="connsiteY2" fmla="*/ 2235200 h 2293257"/>
                <a:gd name="connsiteX3" fmla="*/ 2598058 w 2743200"/>
                <a:gd name="connsiteY3" fmla="*/ 2293257 h 2293257"/>
                <a:gd name="connsiteX4" fmla="*/ 1957445 w 2743200"/>
                <a:gd name="connsiteY4" fmla="*/ 2132519 h 2293257"/>
                <a:gd name="connsiteX5" fmla="*/ 1741421 w 2743200"/>
                <a:gd name="connsiteY5" fmla="*/ 2132519 h 2293257"/>
                <a:gd name="connsiteX6" fmla="*/ 1727200 w 2743200"/>
                <a:gd name="connsiteY6" fmla="*/ 2278743 h 2293257"/>
                <a:gd name="connsiteX7" fmla="*/ 1451429 w 2743200"/>
                <a:gd name="connsiteY7" fmla="*/ 2220686 h 2293257"/>
                <a:gd name="connsiteX8" fmla="*/ 696686 w 2743200"/>
                <a:gd name="connsiteY8" fmla="*/ 2162629 h 2293257"/>
                <a:gd name="connsiteX9" fmla="*/ 290286 w 2743200"/>
                <a:gd name="connsiteY9" fmla="*/ 1872343 h 2293257"/>
                <a:gd name="connsiteX10" fmla="*/ 0 w 2743200"/>
                <a:gd name="connsiteY10" fmla="*/ 725714 h 2293257"/>
                <a:gd name="connsiteX11" fmla="*/ 333829 w 2743200"/>
                <a:gd name="connsiteY11" fmla="*/ 449943 h 2293257"/>
                <a:gd name="connsiteX12" fmla="*/ 522515 w 2743200"/>
                <a:gd name="connsiteY12" fmla="*/ 449943 h 2293257"/>
                <a:gd name="connsiteX13" fmla="*/ 551543 w 2743200"/>
                <a:gd name="connsiteY13" fmla="*/ 348343 h 2293257"/>
                <a:gd name="connsiteX14" fmla="*/ 653143 w 2743200"/>
                <a:gd name="connsiteY14" fmla="*/ 304800 h 2293257"/>
                <a:gd name="connsiteX15" fmla="*/ 711200 w 2743200"/>
                <a:gd name="connsiteY15" fmla="*/ 217714 h 2293257"/>
                <a:gd name="connsiteX16" fmla="*/ 711200 w 2743200"/>
                <a:gd name="connsiteY16" fmla="*/ 130629 h 2293257"/>
                <a:gd name="connsiteX17" fmla="*/ 1059543 w 2743200"/>
                <a:gd name="connsiteY17" fmla="*/ 0 h 2293257"/>
                <a:gd name="connsiteX18" fmla="*/ 1262743 w 2743200"/>
                <a:gd name="connsiteY18" fmla="*/ 29029 h 2293257"/>
                <a:gd name="connsiteX19" fmla="*/ 1553029 w 2743200"/>
                <a:gd name="connsiteY19" fmla="*/ 203200 h 2293257"/>
                <a:gd name="connsiteX20" fmla="*/ 1843315 w 2743200"/>
                <a:gd name="connsiteY20" fmla="*/ 174172 h 2293257"/>
                <a:gd name="connsiteX21" fmla="*/ 2438400 w 2743200"/>
                <a:gd name="connsiteY21" fmla="*/ 406400 h 2293257"/>
                <a:gd name="connsiteX22" fmla="*/ 2743200 w 2743200"/>
                <a:gd name="connsiteY22" fmla="*/ 420914 h 2293257"/>
                <a:gd name="connsiteX0" fmla="*/ 2743200 w 2743200"/>
                <a:gd name="connsiteY0" fmla="*/ 420914 h 2293257"/>
                <a:gd name="connsiteX1" fmla="*/ 2685143 w 2743200"/>
                <a:gd name="connsiteY1" fmla="*/ 856343 h 2293257"/>
                <a:gd name="connsiteX2" fmla="*/ 2627086 w 2743200"/>
                <a:gd name="connsiteY2" fmla="*/ 2235200 h 2293257"/>
                <a:gd name="connsiteX3" fmla="*/ 2598058 w 2743200"/>
                <a:gd name="connsiteY3" fmla="*/ 2293257 h 2293257"/>
                <a:gd name="connsiteX4" fmla="*/ 1957445 w 2743200"/>
                <a:gd name="connsiteY4" fmla="*/ 2276535 h 2293257"/>
                <a:gd name="connsiteX5" fmla="*/ 1957445 w 2743200"/>
                <a:gd name="connsiteY5" fmla="*/ 2132519 h 2293257"/>
                <a:gd name="connsiteX6" fmla="*/ 1741421 w 2743200"/>
                <a:gd name="connsiteY6" fmla="*/ 2132519 h 2293257"/>
                <a:gd name="connsiteX7" fmla="*/ 1727200 w 2743200"/>
                <a:gd name="connsiteY7" fmla="*/ 2278743 h 2293257"/>
                <a:gd name="connsiteX8" fmla="*/ 1451429 w 2743200"/>
                <a:gd name="connsiteY8" fmla="*/ 2220686 h 2293257"/>
                <a:gd name="connsiteX9" fmla="*/ 696686 w 2743200"/>
                <a:gd name="connsiteY9" fmla="*/ 2162629 h 2293257"/>
                <a:gd name="connsiteX10" fmla="*/ 290286 w 2743200"/>
                <a:gd name="connsiteY10" fmla="*/ 1872343 h 2293257"/>
                <a:gd name="connsiteX11" fmla="*/ 0 w 2743200"/>
                <a:gd name="connsiteY11" fmla="*/ 725714 h 2293257"/>
                <a:gd name="connsiteX12" fmla="*/ 333829 w 2743200"/>
                <a:gd name="connsiteY12" fmla="*/ 449943 h 2293257"/>
                <a:gd name="connsiteX13" fmla="*/ 522515 w 2743200"/>
                <a:gd name="connsiteY13" fmla="*/ 449943 h 2293257"/>
                <a:gd name="connsiteX14" fmla="*/ 551543 w 2743200"/>
                <a:gd name="connsiteY14" fmla="*/ 348343 h 2293257"/>
                <a:gd name="connsiteX15" fmla="*/ 653143 w 2743200"/>
                <a:gd name="connsiteY15" fmla="*/ 304800 h 2293257"/>
                <a:gd name="connsiteX16" fmla="*/ 711200 w 2743200"/>
                <a:gd name="connsiteY16" fmla="*/ 217714 h 2293257"/>
                <a:gd name="connsiteX17" fmla="*/ 711200 w 2743200"/>
                <a:gd name="connsiteY17" fmla="*/ 130629 h 2293257"/>
                <a:gd name="connsiteX18" fmla="*/ 1059543 w 2743200"/>
                <a:gd name="connsiteY18" fmla="*/ 0 h 2293257"/>
                <a:gd name="connsiteX19" fmla="*/ 1262743 w 2743200"/>
                <a:gd name="connsiteY19" fmla="*/ 29029 h 2293257"/>
                <a:gd name="connsiteX20" fmla="*/ 1553029 w 2743200"/>
                <a:gd name="connsiteY20" fmla="*/ 203200 h 2293257"/>
                <a:gd name="connsiteX21" fmla="*/ 1843315 w 2743200"/>
                <a:gd name="connsiteY21" fmla="*/ 174172 h 2293257"/>
                <a:gd name="connsiteX22" fmla="*/ 2438400 w 2743200"/>
                <a:gd name="connsiteY22" fmla="*/ 406400 h 2293257"/>
                <a:gd name="connsiteX23" fmla="*/ 2743200 w 2743200"/>
                <a:gd name="connsiteY23" fmla="*/ 420914 h 2293257"/>
                <a:gd name="connsiteX0" fmla="*/ 2743200 w 2743200"/>
                <a:gd name="connsiteY0" fmla="*/ 420914 h 2293257"/>
                <a:gd name="connsiteX1" fmla="*/ 2685143 w 2743200"/>
                <a:gd name="connsiteY1" fmla="*/ 856343 h 2293257"/>
                <a:gd name="connsiteX2" fmla="*/ 2627086 w 2743200"/>
                <a:gd name="connsiteY2" fmla="*/ 2235200 h 2293257"/>
                <a:gd name="connsiteX3" fmla="*/ 2598058 w 2743200"/>
                <a:gd name="connsiteY3" fmla="*/ 2293257 h 2293257"/>
                <a:gd name="connsiteX4" fmla="*/ 1957445 w 2743200"/>
                <a:gd name="connsiteY4" fmla="*/ 2276535 h 2293257"/>
                <a:gd name="connsiteX5" fmla="*/ 1957445 w 2743200"/>
                <a:gd name="connsiteY5" fmla="*/ 2132519 h 2293257"/>
                <a:gd name="connsiteX6" fmla="*/ 1741421 w 2743200"/>
                <a:gd name="connsiteY6" fmla="*/ 2132519 h 2293257"/>
                <a:gd name="connsiteX7" fmla="*/ 1727200 w 2743200"/>
                <a:gd name="connsiteY7" fmla="*/ 2278743 h 2293257"/>
                <a:gd name="connsiteX8" fmla="*/ 1451429 w 2743200"/>
                <a:gd name="connsiteY8" fmla="*/ 2220686 h 2293257"/>
                <a:gd name="connsiteX9" fmla="*/ 696686 w 2743200"/>
                <a:gd name="connsiteY9" fmla="*/ 2162629 h 2293257"/>
                <a:gd name="connsiteX10" fmla="*/ 290286 w 2743200"/>
                <a:gd name="connsiteY10" fmla="*/ 1872343 h 2293257"/>
                <a:gd name="connsiteX11" fmla="*/ 0 w 2743200"/>
                <a:gd name="connsiteY11" fmla="*/ 725714 h 2293257"/>
                <a:gd name="connsiteX12" fmla="*/ 333829 w 2743200"/>
                <a:gd name="connsiteY12" fmla="*/ 449943 h 2293257"/>
                <a:gd name="connsiteX13" fmla="*/ 522515 w 2743200"/>
                <a:gd name="connsiteY13" fmla="*/ 449943 h 2293257"/>
                <a:gd name="connsiteX14" fmla="*/ 551543 w 2743200"/>
                <a:gd name="connsiteY14" fmla="*/ 348343 h 2293257"/>
                <a:gd name="connsiteX15" fmla="*/ 653143 w 2743200"/>
                <a:gd name="connsiteY15" fmla="*/ 304800 h 2293257"/>
                <a:gd name="connsiteX16" fmla="*/ 711200 w 2743200"/>
                <a:gd name="connsiteY16" fmla="*/ 217714 h 2293257"/>
                <a:gd name="connsiteX17" fmla="*/ 711200 w 2743200"/>
                <a:gd name="connsiteY17" fmla="*/ 130629 h 2293257"/>
                <a:gd name="connsiteX18" fmla="*/ 1059543 w 2743200"/>
                <a:gd name="connsiteY18" fmla="*/ 0 h 2293257"/>
                <a:gd name="connsiteX19" fmla="*/ 1262743 w 2743200"/>
                <a:gd name="connsiteY19" fmla="*/ 29029 h 2293257"/>
                <a:gd name="connsiteX20" fmla="*/ 1553029 w 2743200"/>
                <a:gd name="connsiteY20" fmla="*/ 203200 h 2293257"/>
                <a:gd name="connsiteX21" fmla="*/ 1843315 w 2743200"/>
                <a:gd name="connsiteY21" fmla="*/ 174172 h 2293257"/>
                <a:gd name="connsiteX22" fmla="*/ 2438400 w 2743200"/>
                <a:gd name="connsiteY22" fmla="*/ 406400 h 2293257"/>
                <a:gd name="connsiteX23" fmla="*/ 2743200 w 2743200"/>
                <a:gd name="connsiteY23" fmla="*/ 420914 h 2293257"/>
                <a:gd name="connsiteX0" fmla="*/ 2743200 w 2743200"/>
                <a:gd name="connsiteY0" fmla="*/ 420914 h 2293257"/>
                <a:gd name="connsiteX1" fmla="*/ 2685143 w 2743200"/>
                <a:gd name="connsiteY1" fmla="*/ 856343 h 2293257"/>
                <a:gd name="connsiteX2" fmla="*/ 2627086 w 2743200"/>
                <a:gd name="connsiteY2" fmla="*/ 2235200 h 2293257"/>
                <a:gd name="connsiteX3" fmla="*/ 2598058 w 2743200"/>
                <a:gd name="connsiteY3" fmla="*/ 2293257 h 2293257"/>
                <a:gd name="connsiteX4" fmla="*/ 1957445 w 2743200"/>
                <a:gd name="connsiteY4" fmla="*/ 2276535 h 2293257"/>
                <a:gd name="connsiteX5" fmla="*/ 1957445 w 2743200"/>
                <a:gd name="connsiteY5" fmla="*/ 2132519 h 2293257"/>
                <a:gd name="connsiteX6" fmla="*/ 1741421 w 2743200"/>
                <a:gd name="connsiteY6" fmla="*/ 2132519 h 2293257"/>
                <a:gd name="connsiteX7" fmla="*/ 1727200 w 2743200"/>
                <a:gd name="connsiteY7" fmla="*/ 2278743 h 2293257"/>
                <a:gd name="connsiteX8" fmla="*/ 1451429 w 2743200"/>
                <a:gd name="connsiteY8" fmla="*/ 2220686 h 2293257"/>
                <a:gd name="connsiteX9" fmla="*/ 696686 w 2743200"/>
                <a:gd name="connsiteY9" fmla="*/ 2162629 h 2293257"/>
                <a:gd name="connsiteX10" fmla="*/ 290286 w 2743200"/>
                <a:gd name="connsiteY10" fmla="*/ 1872343 h 2293257"/>
                <a:gd name="connsiteX11" fmla="*/ 0 w 2743200"/>
                <a:gd name="connsiteY11" fmla="*/ 725714 h 2293257"/>
                <a:gd name="connsiteX12" fmla="*/ 333829 w 2743200"/>
                <a:gd name="connsiteY12" fmla="*/ 449943 h 2293257"/>
                <a:gd name="connsiteX13" fmla="*/ 522515 w 2743200"/>
                <a:gd name="connsiteY13" fmla="*/ 449943 h 2293257"/>
                <a:gd name="connsiteX14" fmla="*/ 551543 w 2743200"/>
                <a:gd name="connsiteY14" fmla="*/ 348343 h 2293257"/>
                <a:gd name="connsiteX15" fmla="*/ 653143 w 2743200"/>
                <a:gd name="connsiteY15" fmla="*/ 304800 h 2293257"/>
                <a:gd name="connsiteX16" fmla="*/ 711200 w 2743200"/>
                <a:gd name="connsiteY16" fmla="*/ 217714 h 2293257"/>
                <a:gd name="connsiteX17" fmla="*/ 711200 w 2743200"/>
                <a:gd name="connsiteY17" fmla="*/ 130629 h 2293257"/>
                <a:gd name="connsiteX18" fmla="*/ 1059543 w 2743200"/>
                <a:gd name="connsiteY18" fmla="*/ 0 h 2293257"/>
                <a:gd name="connsiteX19" fmla="*/ 1262743 w 2743200"/>
                <a:gd name="connsiteY19" fmla="*/ 29029 h 2293257"/>
                <a:gd name="connsiteX20" fmla="*/ 1553029 w 2743200"/>
                <a:gd name="connsiteY20" fmla="*/ 203200 h 2293257"/>
                <a:gd name="connsiteX21" fmla="*/ 1843315 w 2743200"/>
                <a:gd name="connsiteY21" fmla="*/ 174172 h 2293257"/>
                <a:gd name="connsiteX22" fmla="*/ 2438400 w 2743200"/>
                <a:gd name="connsiteY22" fmla="*/ 406400 h 2293257"/>
                <a:gd name="connsiteX23" fmla="*/ 2743200 w 2743200"/>
                <a:gd name="connsiteY23" fmla="*/ 420914 h 2293257"/>
                <a:gd name="connsiteX0" fmla="*/ 2743200 w 2743200"/>
                <a:gd name="connsiteY0" fmla="*/ 420914 h 2293257"/>
                <a:gd name="connsiteX1" fmla="*/ 2685143 w 2743200"/>
                <a:gd name="connsiteY1" fmla="*/ 856343 h 2293257"/>
                <a:gd name="connsiteX2" fmla="*/ 2627086 w 2743200"/>
                <a:gd name="connsiteY2" fmla="*/ 2235200 h 2293257"/>
                <a:gd name="connsiteX3" fmla="*/ 2598058 w 2743200"/>
                <a:gd name="connsiteY3" fmla="*/ 2293257 h 2293257"/>
                <a:gd name="connsiteX4" fmla="*/ 1957445 w 2743200"/>
                <a:gd name="connsiteY4" fmla="*/ 2276535 h 2293257"/>
                <a:gd name="connsiteX5" fmla="*/ 1957445 w 2743200"/>
                <a:gd name="connsiteY5" fmla="*/ 2204527 h 2293257"/>
                <a:gd name="connsiteX6" fmla="*/ 1741421 w 2743200"/>
                <a:gd name="connsiteY6" fmla="*/ 2132519 h 2293257"/>
                <a:gd name="connsiteX7" fmla="*/ 1727200 w 2743200"/>
                <a:gd name="connsiteY7" fmla="*/ 2278743 h 2293257"/>
                <a:gd name="connsiteX8" fmla="*/ 1451429 w 2743200"/>
                <a:gd name="connsiteY8" fmla="*/ 2220686 h 2293257"/>
                <a:gd name="connsiteX9" fmla="*/ 696686 w 2743200"/>
                <a:gd name="connsiteY9" fmla="*/ 2162629 h 2293257"/>
                <a:gd name="connsiteX10" fmla="*/ 290286 w 2743200"/>
                <a:gd name="connsiteY10" fmla="*/ 1872343 h 2293257"/>
                <a:gd name="connsiteX11" fmla="*/ 0 w 2743200"/>
                <a:gd name="connsiteY11" fmla="*/ 725714 h 2293257"/>
                <a:gd name="connsiteX12" fmla="*/ 333829 w 2743200"/>
                <a:gd name="connsiteY12" fmla="*/ 449943 h 2293257"/>
                <a:gd name="connsiteX13" fmla="*/ 522515 w 2743200"/>
                <a:gd name="connsiteY13" fmla="*/ 449943 h 2293257"/>
                <a:gd name="connsiteX14" fmla="*/ 551543 w 2743200"/>
                <a:gd name="connsiteY14" fmla="*/ 348343 h 2293257"/>
                <a:gd name="connsiteX15" fmla="*/ 653143 w 2743200"/>
                <a:gd name="connsiteY15" fmla="*/ 304800 h 2293257"/>
                <a:gd name="connsiteX16" fmla="*/ 711200 w 2743200"/>
                <a:gd name="connsiteY16" fmla="*/ 217714 h 2293257"/>
                <a:gd name="connsiteX17" fmla="*/ 711200 w 2743200"/>
                <a:gd name="connsiteY17" fmla="*/ 130629 h 2293257"/>
                <a:gd name="connsiteX18" fmla="*/ 1059543 w 2743200"/>
                <a:gd name="connsiteY18" fmla="*/ 0 h 2293257"/>
                <a:gd name="connsiteX19" fmla="*/ 1262743 w 2743200"/>
                <a:gd name="connsiteY19" fmla="*/ 29029 h 2293257"/>
                <a:gd name="connsiteX20" fmla="*/ 1553029 w 2743200"/>
                <a:gd name="connsiteY20" fmla="*/ 203200 h 2293257"/>
                <a:gd name="connsiteX21" fmla="*/ 1843315 w 2743200"/>
                <a:gd name="connsiteY21" fmla="*/ 174172 h 2293257"/>
                <a:gd name="connsiteX22" fmla="*/ 2438400 w 2743200"/>
                <a:gd name="connsiteY22" fmla="*/ 406400 h 2293257"/>
                <a:gd name="connsiteX23" fmla="*/ 2743200 w 2743200"/>
                <a:gd name="connsiteY23" fmla="*/ 420914 h 2293257"/>
                <a:gd name="connsiteX0" fmla="*/ 2743200 w 2743200"/>
                <a:gd name="connsiteY0" fmla="*/ 420914 h 2293257"/>
                <a:gd name="connsiteX1" fmla="*/ 2685143 w 2743200"/>
                <a:gd name="connsiteY1" fmla="*/ 856343 h 2293257"/>
                <a:gd name="connsiteX2" fmla="*/ 2627086 w 2743200"/>
                <a:gd name="connsiteY2" fmla="*/ 2235200 h 2293257"/>
                <a:gd name="connsiteX3" fmla="*/ 2598058 w 2743200"/>
                <a:gd name="connsiteY3" fmla="*/ 2293257 h 2293257"/>
                <a:gd name="connsiteX4" fmla="*/ 1957445 w 2743200"/>
                <a:gd name="connsiteY4" fmla="*/ 2276535 h 2293257"/>
                <a:gd name="connsiteX5" fmla="*/ 1957445 w 2743200"/>
                <a:gd name="connsiteY5" fmla="*/ 2132519 h 2293257"/>
                <a:gd name="connsiteX6" fmla="*/ 1741421 w 2743200"/>
                <a:gd name="connsiteY6" fmla="*/ 2132519 h 2293257"/>
                <a:gd name="connsiteX7" fmla="*/ 1727200 w 2743200"/>
                <a:gd name="connsiteY7" fmla="*/ 2278743 h 2293257"/>
                <a:gd name="connsiteX8" fmla="*/ 1451429 w 2743200"/>
                <a:gd name="connsiteY8" fmla="*/ 2220686 h 2293257"/>
                <a:gd name="connsiteX9" fmla="*/ 696686 w 2743200"/>
                <a:gd name="connsiteY9" fmla="*/ 2162629 h 2293257"/>
                <a:gd name="connsiteX10" fmla="*/ 290286 w 2743200"/>
                <a:gd name="connsiteY10" fmla="*/ 1872343 h 2293257"/>
                <a:gd name="connsiteX11" fmla="*/ 0 w 2743200"/>
                <a:gd name="connsiteY11" fmla="*/ 725714 h 2293257"/>
                <a:gd name="connsiteX12" fmla="*/ 333829 w 2743200"/>
                <a:gd name="connsiteY12" fmla="*/ 449943 h 2293257"/>
                <a:gd name="connsiteX13" fmla="*/ 522515 w 2743200"/>
                <a:gd name="connsiteY13" fmla="*/ 449943 h 2293257"/>
                <a:gd name="connsiteX14" fmla="*/ 551543 w 2743200"/>
                <a:gd name="connsiteY14" fmla="*/ 348343 h 2293257"/>
                <a:gd name="connsiteX15" fmla="*/ 653143 w 2743200"/>
                <a:gd name="connsiteY15" fmla="*/ 304800 h 2293257"/>
                <a:gd name="connsiteX16" fmla="*/ 711200 w 2743200"/>
                <a:gd name="connsiteY16" fmla="*/ 217714 h 2293257"/>
                <a:gd name="connsiteX17" fmla="*/ 711200 w 2743200"/>
                <a:gd name="connsiteY17" fmla="*/ 130629 h 2293257"/>
                <a:gd name="connsiteX18" fmla="*/ 1059543 w 2743200"/>
                <a:gd name="connsiteY18" fmla="*/ 0 h 2293257"/>
                <a:gd name="connsiteX19" fmla="*/ 1262743 w 2743200"/>
                <a:gd name="connsiteY19" fmla="*/ 29029 h 2293257"/>
                <a:gd name="connsiteX20" fmla="*/ 1553029 w 2743200"/>
                <a:gd name="connsiteY20" fmla="*/ 203200 h 2293257"/>
                <a:gd name="connsiteX21" fmla="*/ 1843315 w 2743200"/>
                <a:gd name="connsiteY21" fmla="*/ 174172 h 2293257"/>
                <a:gd name="connsiteX22" fmla="*/ 2438400 w 2743200"/>
                <a:gd name="connsiteY22" fmla="*/ 406400 h 2293257"/>
                <a:gd name="connsiteX23" fmla="*/ 2743200 w 2743200"/>
                <a:gd name="connsiteY23" fmla="*/ 420914 h 2293257"/>
                <a:gd name="connsiteX0" fmla="*/ 2743200 w 2743200"/>
                <a:gd name="connsiteY0" fmla="*/ 420914 h 2293257"/>
                <a:gd name="connsiteX1" fmla="*/ 2685143 w 2743200"/>
                <a:gd name="connsiteY1" fmla="*/ 856343 h 2293257"/>
                <a:gd name="connsiteX2" fmla="*/ 2627086 w 2743200"/>
                <a:gd name="connsiteY2" fmla="*/ 2235200 h 2293257"/>
                <a:gd name="connsiteX3" fmla="*/ 2598058 w 2743200"/>
                <a:gd name="connsiteY3" fmla="*/ 2293257 h 2293257"/>
                <a:gd name="connsiteX4" fmla="*/ 1957445 w 2743200"/>
                <a:gd name="connsiteY4" fmla="*/ 2276535 h 2293257"/>
                <a:gd name="connsiteX5" fmla="*/ 1957445 w 2743200"/>
                <a:gd name="connsiteY5" fmla="*/ 2132519 h 2293257"/>
                <a:gd name="connsiteX6" fmla="*/ 1741421 w 2743200"/>
                <a:gd name="connsiteY6" fmla="*/ 2132519 h 2293257"/>
                <a:gd name="connsiteX7" fmla="*/ 1741421 w 2743200"/>
                <a:gd name="connsiteY7" fmla="*/ 2276535 h 2293257"/>
                <a:gd name="connsiteX8" fmla="*/ 1451429 w 2743200"/>
                <a:gd name="connsiteY8" fmla="*/ 2220686 h 2293257"/>
                <a:gd name="connsiteX9" fmla="*/ 696686 w 2743200"/>
                <a:gd name="connsiteY9" fmla="*/ 2162629 h 2293257"/>
                <a:gd name="connsiteX10" fmla="*/ 290286 w 2743200"/>
                <a:gd name="connsiteY10" fmla="*/ 1872343 h 2293257"/>
                <a:gd name="connsiteX11" fmla="*/ 0 w 2743200"/>
                <a:gd name="connsiteY11" fmla="*/ 725714 h 2293257"/>
                <a:gd name="connsiteX12" fmla="*/ 333829 w 2743200"/>
                <a:gd name="connsiteY12" fmla="*/ 449943 h 2293257"/>
                <a:gd name="connsiteX13" fmla="*/ 522515 w 2743200"/>
                <a:gd name="connsiteY13" fmla="*/ 449943 h 2293257"/>
                <a:gd name="connsiteX14" fmla="*/ 551543 w 2743200"/>
                <a:gd name="connsiteY14" fmla="*/ 348343 h 2293257"/>
                <a:gd name="connsiteX15" fmla="*/ 653143 w 2743200"/>
                <a:gd name="connsiteY15" fmla="*/ 304800 h 2293257"/>
                <a:gd name="connsiteX16" fmla="*/ 711200 w 2743200"/>
                <a:gd name="connsiteY16" fmla="*/ 217714 h 2293257"/>
                <a:gd name="connsiteX17" fmla="*/ 711200 w 2743200"/>
                <a:gd name="connsiteY17" fmla="*/ 130629 h 2293257"/>
                <a:gd name="connsiteX18" fmla="*/ 1059543 w 2743200"/>
                <a:gd name="connsiteY18" fmla="*/ 0 h 2293257"/>
                <a:gd name="connsiteX19" fmla="*/ 1262743 w 2743200"/>
                <a:gd name="connsiteY19" fmla="*/ 29029 h 2293257"/>
                <a:gd name="connsiteX20" fmla="*/ 1553029 w 2743200"/>
                <a:gd name="connsiteY20" fmla="*/ 203200 h 2293257"/>
                <a:gd name="connsiteX21" fmla="*/ 1843315 w 2743200"/>
                <a:gd name="connsiteY21" fmla="*/ 174172 h 2293257"/>
                <a:gd name="connsiteX22" fmla="*/ 2438400 w 2743200"/>
                <a:gd name="connsiteY22" fmla="*/ 406400 h 2293257"/>
                <a:gd name="connsiteX23" fmla="*/ 2743200 w 2743200"/>
                <a:gd name="connsiteY23" fmla="*/ 420914 h 2293257"/>
                <a:gd name="connsiteX0" fmla="*/ 2743200 w 2743200"/>
                <a:gd name="connsiteY0" fmla="*/ 420914 h 2293257"/>
                <a:gd name="connsiteX1" fmla="*/ 2685143 w 2743200"/>
                <a:gd name="connsiteY1" fmla="*/ 856343 h 2293257"/>
                <a:gd name="connsiteX2" fmla="*/ 2627086 w 2743200"/>
                <a:gd name="connsiteY2" fmla="*/ 2235200 h 2293257"/>
                <a:gd name="connsiteX3" fmla="*/ 2598058 w 2743200"/>
                <a:gd name="connsiteY3" fmla="*/ 2293257 h 2293257"/>
                <a:gd name="connsiteX4" fmla="*/ 1957445 w 2743200"/>
                <a:gd name="connsiteY4" fmla="*/ 2276535 h 2293257"/>
                <a:gd name="connsiteX5" fmla="*/ 1957445 w 2743200"/>
                <a:gd name="connsiteY5" fmla="*/ 2132519 h 2293257"/>
                <a:gd name="connsiteX6" fmla="*/ 1741421 w 2743200"/>
                <a:gd name="connsiteY6" fmla="*/ 2132519 h 2293257"/>
                <a:gd name="connsiteX7" fmla="*/ 1756229 w 2743200"/>
                <a:gd name="connsiteY7" fmla="*/ 2258106 h 2293257"/>
                <a:gd name="connsiteX8" fmla="*/ 1451429 w 2743200"/>
                <a:gd name="connsiteY8" fmla="*/ 2220686 h 2293257"/>
                <a:gd name="connsiteX9" fmla="*/ 696686 w 2743200"/>
                <a:gd name="connsiteY9" fmla="*/ 2162629 h 2293257"/>
                <a:gd name="connsiteX10" fmla="*/ 290286 w 2743200"/>
                <a:gd name="connsiteY10" fmla="*/ 1872343 h 2293257"/>
                <a:gd name="connsiteX11" fmla="*/ 0 w 2743200"/>
                <a:gd name="connsiteY11" fmla="*/ 725714 h 2293257"/>
                <a:gd name="connsiteX12" fmla="*/ 333829 w 2743200"/>
                <a:gd name="connsiteY12" fmla="*/ 449943 h 2293257"/>
                <a:gd name="connsiteX13" fmla="*/ 522515 w 2743200"/>
                <a:gd name="connsiteY13" fmla="*/ 449943 h 2293257"/>
                <a:gd name="connsiteX14" fmla="*/ 551543 w 2743200"/>
                <a:gd name="connsiteY14" fmla="*/ 348343 h 2293257"/>
                <a:gd name="connsiteX15" fmla="*/ 653143 w 2743200"/>
                <a:gd name="connsiteY15" fmla="*/ 304800 h 2293257"/>
                <a:gd name="connsiteX16" fmla="*/ 711200 w 2743200"/>
                <a:gd name="connsiteY16" fmla="*/ 217714 h 2293257"/>
                <a:gd name="connsiteX17" fmla="*/ 711200 w 2743200"/>
                <a:gd name="connsiteY17" fmla="*/ 130629 h 2293257"/>
                <a:gd name="connsiteX18" fmla="*/ 1059543 w 2743200"/>
                <a:gd name="connsiteY18" fmla="*/ 0 h 2293257"/>
                <a:gd name="connsiteX19" fmla="*/ 1262743 w 2743200"/>
                <a:gd name="connsiteY19" fmla="*/ 29029 h 2293257"/>
                <a:gd name="connsiteX20" fmla="*/ 1553029 w 2743200"/>
                <a:gd name="connsiteY20" fmla="*/ 203200 h 2293257"/>
                <a:gd name="connsiteX21" fmla="*/ 1843315 w 2743200"/>
                <a:gd name="connsiteY21" fmla="*/ 174172 h 2293257"/>
                <a:gd name="connsiteX22" fmla="*/ 2438400 w 2743200"/>
                <a:gd name="connsiteY22" fmla="*/ 406400 h 2293257"/>
                <a:gd name="connsiteX23" fmla="*/ 2743200 w 2743200"/>
                <a:gd name="connsiteY23" fmla="*/ 420914 h 2293257"/>
                <a:gd name="connsiteX0" fmla="*/ 2743200 w 2743200"/>
                <a:gd name="connsiteY0" fmla="*/ 420914 h 2293257"/>
                <a:gd name="connsiteX1" fmla="*/ 2685143 w 2743200"/>
                <a:gd name="connsiteY1" fmla="*/ 856343 h 2293257"/>
                <a:gd name="connsiteX2" fmla="*/ 2627086 w 2743200"/>
                <a:gd name="connsiteY2" fmla="*/ 2235200 h 2293257"/>
                <a:gd name="connsiteX3" fmla="*/ 2598058 w 2743200"/>
                <a:gd name="connsiteY3" fmla="*/ 2293257 h 2293257"/>
                <a:gd name="connsiteX4" fmla="*/ 1957445 w 2743200"/>
                <a:gd name="connsiteY4" fmla="*/ 2276535 h 2293257"/>
                <a:gd name="connsiteX5" fmla="*/ 1957445 w 2743200"/>
                <a:gd name="connsiteY5" fmla="*/ 2132519 h 2293257"/>
                <a:gd name="connsiteX6" fmla="*/ 1779521 w 2743200"/>
                <a:gd name="connsiteY6" fmla="*/ 2156331 h 2293257"/>
                <a:gd name="connsiteX7" fmla="*/ 1756229 w 2743200"/>
                <a:gd name="connsiteY7" fmla="*/ 2258106 h 2293257"/>
                <a:gd name="connsiteX8" fmla="*/ 1451429 w 2743200"/>
                <a:gd name="connsiteY8" fmla="*/ 2220686 h 2293257"/>
                <a:gd name="connsiteX9" fmla="*/ 696686 w 2743200"/>
                <a:gd name="connsiteY9" fmla="*/ 2162629 h 2293257"/>
                <a:gd name="connsiteX10" fmla="*/ 290286 w 2743200"/>
                <a:gd name="connsiteY10" fmla="*/ 1872343 h 2293257"/>
                <a:gd name="connsiteX11" fmla="*/ 0 w 2743200"/>
                <a:gd name="connsiteY11" fmla="*/ 725714 h 2293257"/>
                <a:gd name="connsiteX12" fmla="*/ 333829 w 2743200"/>
                <a:gd name="connsiteY12" fmla="*/ 449943 h 2293257"/>
                <a:gd name="connsiteX13" fmla="*/ 522515 w 2743200"/>
                <a:gd name="connsiteY13" fmla="*/ 449943 h 2293257"/>
                <a:gd name="connsiteX14" fmla="*/ 551543 w 2743200"/>
                <a:gd name="connsiteY14" fmla="*/ 348343 h 2293257"/>
                <a:gd name="connsiteX15" fmla="*/ 653143 w 2743200"/>
                <a:gd name="connsiteY15" fmla="*/ 304800 h 2293257"/>
                <a:gd name="connsiteX16" fmla="*/ 711200 w 2743200"/>
                <a:gd name="connsiteY16" fmla="*/ 217714 h 2293257"/>
                <a:gd name="connsiteX17" fmla="*/ 711200 w 2743200"/>
                <a:gd name="connsiteY17" fmla="*/ 130629 h 2293257"/>
                <a:gd name="connsiteX18" fmla="*/ 1059543 w 2743200"/>
                <a:gd name="connsiteY18" fmla="*/ 0 h 2293257"/>
                <a:gd name="connsiteX19" fmla="*/ 1262743 w 2743200"/>
                <a:gd name="connsiteY19" fmla="*/ 29029 h 2293257"/>
                <a:gd name="connsiteX20" fmla="*/ 1553029 w 2743200"/>
                <a:gd name="connsiteY20" fmla="*/ 203200 h 2293257"/>
                <a:gd name="connsiteX21" fmla="*/ 1843315 w 2743200"/>
                <a:gd name="connsiteY21" fmla="*/ 174172 h 2293257"/>
                <a:gd name="connsiteX22" fmla="*/ 2438400 w 2743200"/>
                <a:gd name="connsiteY22" fmla="*/ 406400 h 2293257"/>
                <a:gd name="connsiteX23" fmla="*/ 2743200 w 2743200"/>
                <a:gd name="connsiteY23" fmla="*/ 420914 h 2293257"/>
                <a:gd name="connsiteX0" fmla="*/ 2743200 w 2743200"/>
                <a:gd name="connsiteY0" fmla="*/ 420914 h 2293257"/>
                <a:gd name="connsiteX1" fmla="*/ 2685143 w 2743200"/>
                <a:gd name="connsiteY1" fmla="*/ 856343 h 2293257"/>
                <a:gd name="connsiteX2" fmla="*/ 2627086 w 2743200"/>
                <a:gd name="connsiteY2" fmla="*/ 2235200 h 2293257"/>
                <a:gd name="connsiteX3" fmla="*/ 2598058 w 2743200"/>
                <a:gd name="connsiteY3" fmla="*/ 2293257 h 2293257"/>
                <a:gd name="connsiteX4" fmla="*/ 1957445 w 2743200"/>
                <a:gd name="connsiteY4" fmla="*/ 2276535 h 2293257"/>
                <a:gd name="connsiteX5" fmla="*/ 1957445 w 2743200"/>
                <a:gd name="connsiteY5" fmla="*/ 2184907 h 2293257"/>
                <a:gd name="connsiteX6" fmla="*/ 1779521 w 2743200"/>
                <a:gd name="connsiteY6" fmla="*/ 2156331 h 2293257"/>
                <a:gd name="connsiteX7" fmla="*/ 1756229 w 2743200"/>
                <a:gd name="connsiteY7" fmla="*/ 2258106 h 2293257"/>
                <a:gd name="connsiteX8" fmla="*/ 1451429 w 2743200"/>
                <a:gd name="connsiteY8" fmla="*/ 2220686 h 2293257"/>
                <a:gd name="connsiteX9" fmla="*/ 696686 w 2743200"/>
                <a:gd name="connsiteY9" fmla="*/ 2162629 h 2293257"/>
                <a:gd name="connsiteX10" fmla="*/ 290286 w 2743200"/>
                <a:gd name="connsiteY10" fmla="*/ 1872343 h 2293257"/>
                <a:gd name="connsiteX11" fmla="*/ 0 w 2743200"/>
                <a:gd name="connsiteY11" fmla="*/ 725714 h 2293257"/>
                <a:gd name="connsiteX12" fmla="*/ 333829 w 2743200"/>
                <a:gd name="connsiteY12" fmla="*/ 449943 h 2293257"/>
                <a:gd name="connsiteX13" fmla="*/ 522515 w 2743200"/>
                <a:gd name="connsiteY13" fmla="*/ 449943 h 2293257"/>
                <a:gd name="connsiteX14" fmla="*/ 551543 w 2743200"/>
                <a:gd name="connsiteY14" fmla="*/ 348343 h 2293257"/>
                <a:gd name="connsiteX15" fmla="*/ 653143 w 2743200"/>
                <a:gd name="connsiteY15" fmla="*/ 304800 h 2293257"/>
                <a:gd name="connsiteX16" fmla="*/ 711200 w 2743200"/>
                <a:gd name="connsiteY16" fmla="*/ 217714 h 2293257"/>
                <a:gd name="connsiteX17" fmla="*/ 711200 w 2743200"/>
                <a:gd name="connsiteY17" fmla="*/ 130629 h 2293257"/>
                <a:gd name="connsiteX18" fmla="*/ 1059543 w 2743200"/>
                <a:gd name="connsiteY18" fmla="*/ 0 h 2293257"/>
                <a:gd name="connsiteX19" fmla="*/ 1262743 w 2743200"/>
                <a:gd name="connsiteY19" fmla="*/ 29029 h 2293257"/>
                <a:gd name="connsiteX20" fmla="*/ 1553029 w 2743200"/>
                <a:gd name="connsiteY20" fmla="*/ 203200 h 2293257"/>
                <a:gd name="connsiteX21" fmla="*/ 1843315 w 2743200"/>
                <a:gd name="connsiteY21" fmla="*/ 174172 h 2293257"/>
                <a:gd name="connsiteX22" fmla="*/ 2438400 w 2743200"/>
                <a:gd name="connsiteY22" fmla="*/ 406400 h 2293257"/>
                <a:gd name="connsiteX23" fmla="*/ 2743200 w 2743200"/>
                <a:gd name="connsiteY23" fmla="*/ 420914 h 2293257"/>
                <a:gd name="connsiteX0" fmla="*/ 2743200 w 2743200"/>
                <a:gd name="connsiteY0" fmla="*/ 420914 h 2293257"/>
                <a:gd name="connsiteX1" fmla="*/ 2685143 w 2743200"/>
                <a:gd name="connsiteY1" fmla="*/ 856343 h 2293257"/>
                <a:gd name="connsiteX2" fmla="*/ 2627086 w 2743200"/>
                <a:gd name="connsiteY2" fmla="*/ 2235200 h 2293257"/>
                <a:gd name="connsiteX3" fmla="*/ 2598058 w 2743200"/>
                <a:gd name="connsiteY3" fmla="*/ 2293257 h 2293257"/>
                <a:gd name="connsiteX4" fmla="*/ 1995545 w 2743200"/>
                <a:gd name="connsiteY4" fmla="*/ 2276535 h 2293257"/>
                <a:gd name="connsiteX5" fmla="*/ 1957445 w 2743200"/>
                <a:gd name="connsiteY5" fmla="*/ 2184907 h 2293257"/>
                <a:gd name="connsiteX6" fmla="*/ 1779521 w 2743200"/>
                <a:gd name="connsiteY6" fmla="*/ 2156331 h 2293257"/>
                <a:gd name="connsiteX7" fmla="*/ 1756229 w 2743200"/>
                <a:gd name="connsiteY7" fmla="*/ 2258106 h 2293257"/>
                <a:gd name="connsiteX8" fmla="*/ 1451429 w 2743200"/>
                <a:gd name="connsiteY8" fmla="*/ 2220686 h 2293257"/>
                <a:gd name="connsiteX9" fmla="*/ 696686 w 2743200"/>
                <a:gd name="connsiteY9" fmla="*/ 2162629 h 2293257"/>
                <a:gd name="connsiteX10" fmla="*/ 290286 w 2743200"/>
                <a:gd name="connsiteY10" fmla="*/ 1872343 h 2293257"/>
                <a:gd name="connsiteX11" fmla="*/ 0 w 2743200"/>
                <a:gd name="connsiteY11" fmla="*/ 725714 h 2293257"/>
                <a:gd name="connsiteX12" fmla="*/ 333829 w 2743200"/>
                <a:gd name="connsiteY12" fmla="*/ 449943 h 2293257"/>
                <a:gd name="connsiteX13" fmla="*/ 522515 w 2743200"/>
                <a:gd name="connsiteY13" fmla="*/ 449943 h 2293257"/>
                <a:gd name="connsiteX14" fmla="*/ 551543 w 2743200"/>
                <a:gd name="connsiteY14" fmla="*/ 348343 h 2293257"/>
                <a:gd name="connsiteX15" fmla="*/ 653143 w 2743200"/>
                <a:gd name="connsiteY15" fmla="*/ 304800 h 2293257"/>
                <a:gd name="connsiteX16" fmla="*/ 711200 w 2743200"/>
                <a:gd name="connsiteY16" fmla="*/ 217714 h 2293257"/>
                <a:gd name="connsiteX17" fmla="*/ 711200 w 2743200"/>
                <a:gd name="connsiteY17" fmla="*/ 130629 h 2293257"/>
                <a:gd name="connsiteX18" fmla="*/ 1059543 w 2743200"/>
                <a:gd name="connsiteY18" fmla="*/ 0 h 2293257"/>
                <a:gd name="connsiteX19" fmla="*/ 1262743 w 2743200"/>
                <a:gd name="connsiteY19" fmla="*/ 29029 h 2293257"/>
                <a:gd name="connsiteX20" fmla="*/ 1553029 w 2743200"/>
                <a:gd name="connsiteY20" fmla="*/ 203200 h 2293257"/>
                <a:gd name="connsiteX21" fmla="*/ 1843315 w 2743200"/>
                <a:gd name="connsiteY21" fmla="*/ 174172 h 2293257"/>
                <a:gd name="connsiteX22" fmla="*/ 2438400 w 2743200"/>
                <a:gd name="connsiteY22" fmla="*/ 406400 h 2293257"/>
                <a:gd name="connsiteX23" fmla="*/ 2743200 w 2743200"/>
                <a:gd name="connsiteY23" fmla="*/ 420914 h 2293257"/>
                <a:gd name="connsiteX0" fmla="*/ 2743200 w 2743200"/>
                <a:gd name="connsiteY0" fmla="*/ 420914 h 2293257"/>
                <a:gd name="connsiteX1" fmla="*/ 2685143 w 2743200"/>
                <a:gd name="connsiteY1" fmla="*/ 856343 h 2293257"/>
                <a:gd name="connsiteX2" fmla="*/ 2627086 w 2743200"/>
                <a:gd name="connsiteY2" fmla="*/ 2235200 h 2293257"/>
                <a:gd name="connsiteX3" fmla="*/ 2598058 w 2743200"/>
                <a:gd name="connsiteY3" fmla="*/ 2293257 h 2293257"/>
                <a:gd name="connsiteX4" fmla="*/ 1995545 w 2743200"/>
                <a:gd name="connsiteY4" fmla="*/ 2276535 h 2293257"/>
                <a:gd name="connsiteX5" fmla="*/ 1981258 w 2743200"/>
                <a:gd name="connsiteY5" fmla="*/ 2161095 h 2293257"/>
                <a:gd name="connsiteX6" fmla="*/ 1779521 w 2743200"/>
                <a:gd name="connsiteY6" fmla="*/ 2156331 h 2293257"/>
                <a:gd name="connsiteX7" fmla="*/ 1756229 w 2743200"/>
                <a:gd name="connsiteY7" fmla="*/ 2258106 h 2293257"/>
                <a:gd name="connsiteX8" fmla="*/ 1451429 w 2743200"/>
                <a:gd name="connsiteY8" fmla="*/ 2220686 h 2293257"/>
                <a:gd name="connsiteX9" fmla="*/ 696686 w 2743200"/>
                <a:gd name="connsiteY9" fmla="*/ 2162629 h 2293257"/>
                <a:gd name="connsiteX10" fmla="*/ 290286 w 2743200"/>
                <a:gd name="connsiteY10" fmla="*/ 1872343 h 2293257"/>
                <a:gd name="connsiteX11" fmla="*/ 0 w 2743200"/>
                <a:gd name="connsiteY11" fmla="*/ 725714 h 2293257"/>
                <a:gd name="connsiteX12" fmla="*/ 333829 w 2743200"/>
                <a:gd name="connsiteY12" fmla="*/ 449943 h 2293257"/>
                <a:gd name="connsiteX13" fmla="*/ 522515 w 2743200"/>
                <a:gd name="connsiteY13" fmla="*/ 449943 h 2293257"/>
                <a:gd name="connsiteX14" fmla="*/ 551543 w 2743200"/>
                <a:gd name="connsiteY14" fmla="*/ 348343 h 2293257"/>
                <a:gd name="connsiteX15" fmla="*/ 653143 w 2743200"/>
                <a:gd name="connsiteY15" fmla="*/ 304800 h 2293257"/>
                <a:gd name="connsiteX16" fmla="*/ 711200 w 2743200"/>
                <a:gd name="connsiteY16" fmla="*/ 217714 h 2293257"/>
                <a:gd name="connsiteX17" fmla="*/ 711200 w 2743200"/>
                <a:gd name="connsiteY17" fmla="*/ 130629 h 2293257"/>
                <a:gd name="connsiteX18" fmla="*/ 1059543 w 2743200"/>
                <a:gd name="connsiteY18" fmla="*/ 0 h 2293257"/>
                <a:gd name="connsiteX19" fmla="*/ 1262743 w 2743200"/>
                <a:gd name="connsiteY19" fmla="*/ 29029 h 2293257"/>
                <a:gd name="connsiteX20" fmla="*/ 1553029 w 2743200"/>
                <a:gd name="connsiteY20" fmla="*/ 203200 h 2293257"/>
                <a:gd name="connsiteX21" fmla="*/ 1843315 w 2743200"/>
                <a:gd name="connsiteY21" fmla="*/ 174172 h 2293257"/>
                <a:gd name="connsiteX22" fmla="*/ 2438400 w 2743200"/>
                <a:gd name="connsiteY22" fmla="*/ 406400 h 2293257"/>
                <a:gd name="connsiteX23" fmla="*/ 2743200 w 2743200"/>
                <a:gd name="connsiteY23" fmla="*/ 420914 h 2293257"/>
                <a:gd name="connsiteX0" fmla="*/ 2743200 w 2743200"/>
                <a:gd name="connsiteY0" fmla="*/ 420914 h 2293257"/>
                <a:gd name="connsiteX1" fmla="*/ 2685143 w 2743200"/>
                <a:gd name="connsiteY1" fmla="*/ 856343 h 2293257"/>
                <a:gd name="connsiteX2" fmla="*/ 2627086 w 2743200"/>
                <a:gd name="connsiteY2" fmla="*/ 2235200 h 2293257"/>
                <a:gd name="connsiteX3" fmla="*/ 2598058 w 2743200"/>
                <a:gd name="connsiteY3" fmla="*/ 2293257 h 2293257"/>
                <a:gd name="connsiteX4" fmla="*/ 1995545 w 2743200"/>
                <a:gd name="connsiteY4" fmla="*/ 2276535 h 2293257"/>
                <a:gd name="connsiteX5" fmla="*/ 1981258 w 2743200"/>
                <a:gd name="connsiteY5" fmla="*/ 2161095 h 2293257"/>
                <a:gd name="connsiteX6" fmla="*/ 1774758 w 2743200"/>
                <a:gd name="connsiteY6" fmla="*/ 2175381 h 2293257"/>
                <a:gd name="connsiteX7" fmla="*/ 1756229 w 2743200"/>
                <a:gd name="connsiteY7" fmla="*/ 2258106 h 2293257"/>
                <a:gd name="connsiteX8" fmla="*/ 1451429 w 2743200"/>
                <a:gd name="connsiteY8" fmla="*/ 2220686 h 2293257"/>
                <a:gd name="connsiteX9" fmla="*/ 696686 w 2743200"/>
                <a:gd name="connsiteY9" fmla="*/ 2162629 h 2293257"/>
                <a:gd name="connsiteX10" fmla="*/ 290286 w 2743200"/>
                <a:gd name="connsiteY10" fmla="*/ 1872343 h 2293257"/>
                <a:gd name="connsiteX11" fmla="*/ 0 w 2743200"/>
                <a:gd name="connsiteY11" fmla="*/ 725714 h 2293257"/>
                <a:gd name="connsiteX12" fmla="*/ 333829 w 2743200"/>
                <a:gd name="connsiteY12" fmla="*/ 449943 h 2293257"/>
                <a:gd name="connsiteX13" fmla="*/ 522515 w 2743200"/>
                <a:gd name="connsiteY13" fmla="*/ 449943 h 2293257"/>
                <a:gd name="connsiteX14" fmla="*/ 551543 w 2743200"/>
                <a:gd name="connsiteY14" fmla="*/ 348343 h 2293257"/>
                <a:gd name="connsiteX15" fmla="*/ 653143 w 2743200"/>
                <a:gd name="connsiteY15" fmla="*/ 304800 h 2293257"/>
                <a:gd name="connsiteX16" fmla="*/ 711200 w 2743200"/>
                <a:gd name="connsiteY16" fmla="*/ 217714 h 2293257"/>
                <a:gd name="connsiteX17" fmla="*/ 711200 w 2743200"/>
                <a:gd name="connsiteY17" fmla="*/ 130629 h 2293257"/>
                <a:gd name="connsiteX18" fmla="*/ 1059543 w 2743200"/>
                <a:gd name="connsiteY18" fmla="*/ 0 h 2293257"/>
                <a:gd name="connsiteX19" fmla="*/ 1262743 w 2743200"/>
                <a:gd name="connsiteY19" fmla="*/ 29029 h 2293257"/>
                <a:gd name="connsiteX20" fmla="*/ 1553029 w 2743200"/>
                <a:gd name="connsiteY20" fmla="*/ 203200 h 2293257"/>
                <a:gd name="connsiteX21" fmla="*/ 1843315 w 2743200"/>
                <a:gd name="connsiteY21" fmla="*/ 174172 h 2293257"/>
                <a:gd name="connsiteX22" fmla="*/ 2438400 w 2743200"/>
                <a:gd name="connsiteY22" fmla="*/ 406400 h 2293257"/>
                <a:gd name="connsiteX23" fmla="*/ 2743200 w 2743200"/>
                <a:gd name="connsiteY23" fmla="*/ 420914 h 2293257"/>
                <a:gd name="connsiteX0" fmla="*/ 2743200 w 2743200"/>
                <a:gd name="connsiteY0" fmla="*/ 420914 h 2293257"/>
                <a:gd name="connsiteX1" fmla="*/ 2685143 w 2743200"/>
                <a:gd name="connsiteY1" fmla="*/ 856343 h 2293257"/>
                <a:gd name="connsiteX2" fmla="*/ 2627086 w 2743200"/>
                <a:gd name="connsiteY2" fmla="*/ 2235200 h 2293257"/>
                <a:gd name="connsiteX3" fmla="*/ 2598058 w 2743200"/>
                <a:gd name="connsiteY3" fmla="*/ 2293257 h 2293257"/>
                <a:gd name="connsiteX4" fmla="*/ 1995545 w 2743200"/>
                <a:gd name="connsiteY4" fmla="*/ 2276535 h 2293257"/>
                <a:gd name="connsiteX5" fmla="*/ 1981258 w 2743200"/>
                <a:gd name="connsiteY5" fmla="*/ 2161095 h 2293257"/>
                <a:gd name="connsiteX6" fmla="*/ 1774758 w 2743200"/>
                <a:gd name="connsiteY6" fmla="*/ 2175381 h 2293257"/>
                <a:gd name="connsiteX7" fmla="*/ 1770517 w 2743200"/>
                <a:gd name="connsiteY7" fmla="*/ 2258106 h 2293257"/>
                <a:gd name="connsiteX8" fmla="*/ 1451429 w 2743200"/>
                <a:gd name="connsiteY8" fmla="*/ 2220686 h 2293257"/>
                <a:gd name="connsiteX9" fmla="*/ 696686 w 2743200"/>
                <a:gd name="connsiteY9" fmla="*/ 2162629 h 2293257"/>
                <a:gd name="connsiteX10" fmla="*/ 290286 w 2743200"/>
                <a:gd name="connsiteY10" fmla="*/ 1872343 h 2293257"/>
                <a:gd name="connsiteX11" fmla="*/ 0 w 2743200"/>
                <a:gd name="connsiteY11" fmla="*/ 725714 h 2293257"/>
                <a:gd name="connsiteX12" fmla="*/ 333829 w 2743200"/>
                <a:gd name="connsiteY12" fmla="*/ 449943 h 2293257"/>
                <a:gd name="connsiteX13" fmla="*/ 522515 w 2743200"/>
                <a:gd name="connsiteY13" fmla="*/ 449943 h 2293257"/>
                <a:gd name="connsiteX14" fmla="*/ 551543 w 2743200"/>
                <a:gd name="connsiteY14" fmla="*/ 348343 h 2293257"/>
                <a:gd name="connsiteX15" fmla="*/ 653143 w 2743200"/>
                <a:gd name="connsiteY15" fmla="*/ 304800 h 2293257"/>
                <a:gd name="connsiteX16" fmla="*/ 711200 w 2743200"/>
                <a:gd name="connsiteY16" fmla="*/ 217714 h 2293257"/>
                <a:gd name="connsiteX17" fmla="*/ 711200 w 2743200"/>
                <a:gd name="connsiteY17" fmla="*/ 130629 h 2293257"/>
                <a:gd name="connsiteX18" fmla="*/ 1059543 w 2743200"/>
                <a:gd name="connsiteY18" fmla="*/ 0 h 2293257"/>
                <a:gd name="connsiteX19" fmla="*/ 1262743 w 2743200"/>
                <a:gd name="connsiteY19" fmla="*/ 29029 h 2293257"/>
                <a:gd name="connsiteX20" fmla="*/ 1553029 w 2743200"/>
                <a:gd name="connsiteY20" fmla="*/ 203200 h 2293257"/>
                <a:gd name="connsiteX21" fmla="*/ 1843315 w 2743200"/>
                <a:gd name="connsiteY21" fmla="*/ 174172 h 2293257"/>
                <a:gd name="connsiteX22" fmla="*/ 2438400 w 2743200"/>
                <a:gd name="connsiteY22" fmla="*/ 406400 h 2293257"/>
                <a:gd name="connsiteX23" fmla="*/ 2743200 w 2743200"/>
                <a:gd name="connsiteY23" fmla="*/ 420914 h 2293257"/>
                <a:gd name="connsiteX0" fmla="*/ 2743200 w 2743200"/>
                <a:gd name="connsiteY0" fmla="*/ 420914 h 2293257"/>
                <a:gd name="connsiteX1" fmla="*/ 2685143 w 2743200"/>
                <a:gd name="connsiteY1" fmla="*/ 856343 h 2293257"/>
                <a:gd name="connsiteX2" fmla="*/ 2627086 w 2743200"/>
                <a:gd name="connsiteY2" fmla="*/ 2235200 h 2293257"/>
                <a:gd name="connsiteX3" fmla="*/ 2598058 w 2743200"/>
                <a:gd name="connsiteY3" fmla="*/ 2293257 h 2293257"/>
                <a:gd name="connsiteX4" fmla="*/ 1995545 w 2743200"/>
                <a:gd name="connsiteY4" fmla="*/ 2276535 h 2293257"/>
                <a:gd name="connsiteX5" fmla="*/ 1981258 w 2743200"/>
                <a:gd name="connsiteY5" fmla="*/ 2161095 h 2293257"/>
                <a:gd name="connsiteX6" fmla="*/ 1774758 w 2743200"/>
                <a:gd name="connsiteY6" fmla="*/ 2175381 h 2293257"/>
                <a:gd name="connsiteX7" fmla="*/ 1770517 w 2743200"/>
                <a:gd name="connsiteY7" fmla="*/ 2258106 h 2293257"/>
                <a:gd name="connsiteX8" fmla="*/ 1518104 w 2743200"/>
                <a:gd name="connsiteY8" fmla="*/ 2187349 h 2293257"/>
                <a:gd name="connsiteX9" fmla="*/ 696686 w 2743200"/>
                <a:gd name="connsiteY9" fmla="*/ 2162629 h 2293257"/>
                <a:gd name="connsiteX10" fmla="*/ 290286 w 2743200"/>
                <a:gd name="connsiteY10" fmla="*/ 1872343 h 2293257"/>
                <a:gd name="connsiteX11" fmla="*/ 0 w 2743200"/>
                <a:gd name="connsiteY11" fmla="*/ 725714 h 2293257"/>
                <a:gd name="connsiteX12" fmla="*/ 333829 w 2743200"/>
                <a:gd name="connsiteY12" fmla="*/ 449943 h 2293257"/>
                <a:gd name="connsiteX13" fmla="*/ 522515 w 2743200"/>
                <a:gd name="connsiteY13" fmla="*/ 449943 h 2293257"/>
                <a:gd name="connsiteX14" fmla="*/ 551543 w 2743200"/>
                <a:gd name="connsiteY14" fmla="*/ 348343 h 2293257"/>
                <a:gd name="connsiteX15" fmla="*/ 653143 w 2743200"/>
                <a:gd name="connsiteY15" fmla="*/ 304800 h 2293257"/>
                <a:gd name="connsiteX16" fmla="*/ 711200 w 2743200"/>
                <a:gd name="connsiteY16" fmla="*/ 217714 h 2293257"/>
                <a:gd name="connsiteX17" fmla="*/ 711200 w 2743200"/>
                <a:gd name="connsiteY17" fmla="*/ 130629 h 2293257"/>
                <a:gd name="connsiteX18" fmla="*/ 1059543 w 2743200"/>
                <a:gd name="connsiteY18" fmla="*/ 0 h 2293257"/>
                <a:gd name="connsiteX19" fmla="*/ 1262743 w 2743200"/>
                <a:gd name="connsiteY19" fmla="*/ 29029 h 2293257"/>
                <a:gd name="connsiteX20" fmla="*/ 1553029 w 2743200"/>
                <a:gd name="connsiteY20" fmla="*/ 203200 h 2293257"/>
                <a:gd name="connsiteX21" fmla="*/ 1843315 w 2743200"/>
                <a:gd name="connsiteY21" fmla="*/ 174172 h 2293257"/>
                <a:gd name="connsiteX22" fmla="*/ 2438400 w 2743200"/>
                <a:gd name="connsiteY22" fmla="*/ 406400 h 2293257"/>
                <a:gd name="connsiteX23" fmla="*/ 2743200 w 2743200"/>
                <a:gd name="connsiteY23" fmla="*/ 420914 h 2293257"/>
                <a:gd name="connsiteX0" fmla="*/ 2743200 w 2743200"/>
                <a:gd name="connsiteY0" fmla="*/ 420914 h 2293257"/>
                <a:gd name="connsiteX1" fmla="*/ 2685143 w 2743200"/>
                <a:gd name="connsiteY1" fmla="*/ 856343 h 2293257"/>
                <a:gd name="connsiteX2" fmla="*/ 2627086 w 2743200"/>
                <a:gd name="connsiteY2" fmla="*/ 2235200 h 2293257"/>
                <a:gd name="connsiteX3" fmla="*/ 2598058 w 2743200"/>
                <a:gd name="connsiteY3" fmla="*/ 2293257 h 2293257"/>
                <a:gd name="connsiteX4" fmla="*/ 1995545 w 2743200"/>
                <a:gd name="connsiteY4" fmla="*/ 2276535 h 2293257"/>
                <a:gd name="connsiteX5" fmla="*/ 1981258 w 2743200"/>
                <a:gd name="connsiteY5" fmla="*/ 2161095 h 2293257"/>
                <a:gd name="connsiteX6" fmla="*/ 1774758 w 2743200"/>
                <a:gd name="connsiteY6" fmla="*/ 2175381 h 2293257"/>
                <a:gd name="connsiteX7" fmla="*/ 1770517 w 2743200"/>
                <a:gd name="connsiteY7" fmla="*/ 2258106 h 2293257"/>
                <a:gd name="connsiteX8" fmla="*/ 1518104 w 2743200"/>
                <a:gd name="connsiteY8" fmla="*/ 2187349 h 2293257"/>
                <a:gd name="connsiteX9" fmla="*/ 663349 w 2743200"/>
                <a:gd name="connsiteY9" fmla="*/ 2095954 h 2293257"/>
                <a:gd name="connsiteX10" fmla="*/ 290286 w 2743200"/>
                <a:gd name="connsiteY10" fmla="*/ 1872343 h 2293257"/>
                <a:gd name="connsiteX11" fmla="*/ 0 w 2743200"/>
                <a:gd name="connsiteY11" fmla="*/ 725714 h 2293257"/>
                <a:gd name="connsiteX12" fmla="*/ 333829 w 2743200"/>
                <a:gd name="connsiteY12" fmla="*/ 449943 h 2293257"/>
                <a:gd name="connsiteX13" fmla="*/ 522515 w 2743200"/>
                <a:gd name="connsiteY13" fmla="*/ 449943 h 2293257"/>
                <a:gd name="connsiteX14" fmla="*/ 551543 w 2743200"/>
                <a:gd name="connsiteY14" fmla="*/ 348343 h 2293257"/>
                <a:gd name="connsiteX15" fmla="*/ 653143 w 2743200"/>
                <a:gd name="connsiteY15" fmla="*/ 304800 h 2293257"/>
                <a:gd name="connsiteX16" fmla="*/ 711200 w 2743200"/>
                <a:gd name="connsiteY16" fmla="*/ 217714 h 2293257"/>
                <a:gd name="connsiteX17" fmla="*/ 711200 w 2743200"/>
                <a:gd name="connsiteY17" fmla="*/ 130629 h 2293257"/>
                <a:gd name="connsiteX18" fmla="*/ 1059543 w 2743200"/>
                <a:gd name="connsiteY18" fmla="*/ 0 h 2293257"/>
                <a:gd name="connsiteX19" fmla="*/ 1262743 w 2743200"/>
                <a:gd name="connsiteY19" fmla="*/ 29029 h 2293257"/>
                <a:gd name="connsiteX20" fmla="*/ 1553029 w 2743200"/>
                <a:gd name="connsiteY20" fmla="*/ 203200 h 2293257"/>
                <a:gd name="connsiteX21" fmla="*/ 1843315 w 2743200"/>
                <a:gd name="connsiteY21" fmla="*/ 174172 h 2293257"/>
                <a:gd name="connsiteX22" fmla="*/ 2438400 w 2743200"/>
                <a:gd name="connsiteY22" fmla="*/ 406400 h 2293257"/>
                <a:gd name="connsiteX23" fmla="*/ 2743200 w 2743200"/>
                <a:gd name="connsiteY23" fmla="*/ 420914 h 2293257"/>
                <a:gd name="connsiteX0" fmla="*/ 2743200 w 2743200"/>
                <a:gd name="connsiteY0" fmla="*/ 420914 h 2293257"/>
                <a:gd name="connsiteX1" fmla="*/ 2685143 w 2743200"/>
                <a:gd name="connsiteY1" fmla="*/ 856343 h 2293257"/>
                <a:gd name="connsiteX2" fmla="*/ 2627086 w 2743200"/>
                <a:gd name="connsiteY2" fmla="*/ 2235200 h 2293257"/>
                <a:gd name="connsiteX3" fmla="*/ 2598058 w 2743200"/>
                <a:gd name="connsiteY3" fmla="*/ 2293257 h 2293257"/>
                <a:gd name="connsiteX4" fmla="*/ 1995545 w 2743200"/>
                <a:gd name="connsiteY4" fmla="*/ 2276535 h 2293257"/>
                <a:gd name="connsiteX5" fmla="*/ 1981258 w 2743200"/>
                <a:gd name="connsiteY5" fmla="*/ 2161095 h 2293257"/>
                <a:gd name="connsiteX6" fmla="*/ 1774758 w 2743200"/>
                <a:gd name="connsiteY6" fmla="*/ 2175381 h 2293257"/>
                <a:gd name="connsiteX7" fmla="*/ 1770517 w 2743200"/>
                <a:gd name="connsiteY7" fmla="*/ 2258106 h 2293257"/>
                <a:gd name="connsiteX8" fmla="*/ 1518104 w 2743200"/>
                <a:gd name="connsiteY8" fmla="*/ 2187349 h 2293257"/>
                <a:gd name="connsiteX9" fmla="*/ 663349 w 2743200"/>
                <a:gd name="connsiteY9" fmla="*/ 2095954 h 2293257"/>
                <a:gd name="connsiteX10" fmla="*/ 347436 w 2743200"/>
                <a:gd name="connsiteY10" fmla="*/ 1872343 h 2293257"/>
                <a:gd name="connsiteX11" fmla="*/ 0 w 2743200"/>
                <a:gd name="connsiteY11" fmla="*/ 725714 h 2293257"/>
                <a:gd name="connsiteX12" fmla="*/ 333829 w 2743200"/>
                <a:gd name="connsiteY12" fmla="*/ 449943 h 2293257"/>
                <a:gd name="connsiteX13" fmla="*/ 522515 w 2743200"/>
                <a:gd name="connsiteY13" fmla="*/ 449943 h 2293257"/>
                <a:gd name="connsiteX14" fmla="*/ 551543 w 2743200"/>
                <a:gd name="connsiteY14" fmla="*/ 348343 h 2293257"/>
                <a:gd name="connsiteX15" fmla="*/ 653143 w 2743200"/>
                <a:gd name="connsiteY15" fmla="*/ 304800 h 2293257"/>
                <a:gd name="connsiteX16" fmla="*/ 711200 w 2743200"/>
                <a:gd name="connsiteY16" fmla="*/ 217714 h 2293257"/>
                <a:gd name="connsiteX17" fmla="*/ 711200 w 2743200"/>
                <a:gd name="connsiteY17" fmla="*/ 130629 h 2293257"/>
                <a:gd name="connsiteX18" fmla="*/ 1059543 w 2743200"/>
                <a:gd name="connsiteY18" fmla="*/ 0 h 2293257"/>
                <a:gd name="connsiteX19" fmla="*/ 1262743 w 2743200"/>
                <a:gd name="connsiteY19" fmla="*/ 29029 h 2293257"/>
                <a:gd name="connsiteX20" fmla="*/ 1553029 w 2743200"/>
                <a:gd name="connsiteY20" fmla="*/ 203200 h 2293257"/>
                <a:gd name="connsiteX21" fmla="*/ 1843315 w 2743200"/>
                <a:gd name="connsiteY21" fmla="*/ 174172 h 2293257"/>
                <a:gd name="connsiteX22" fmla="*/ 2438400 w 2743200"/>
                <a:gd name="connsiteY22" fmla="*/ 406400 h 2293257"/>
                <a:gd name="connsiteX23" fmla="*/ 2743200 w 2743200"/>
                <a:gd name="connsiteY23" fmla="*/ 420914 h 2293257"/>
                <a:gd name="connsiteX0" fmla="*/ 2657475 w 2657475"/>
                <a:gd name="connsiteY0" fmla="*/ 420914 h 2293257"/>
                <a:gd name="connsiteX1" fmla="*/ 2599418 w 2657475"/>
                <a:gd name="connsiteY1" fmla="*/ 856343 h 2293257"/>
                <a:gd name="connsiteX2" fmla="*/ 2541361 w 2657475"/>
                <a:gd name="connsiteY2" fmla="*/ 2235200 h 2293257"/>
                <a:gd name="connsiteX3" fmla="*/ 2512333 w 2657475"/>
                <a:gd name="connsiteY3" fmla="*/ 2293257 h 2293257"/>
                <a:gd name="connsiteX4" fmla="*/ 1909820 w 2657475"/>
                <a:gd name="connsiteY4" fmla="*/ 2276535 h 2293257"/>
                <a:gd name="connsiteX5" fmla="*/ 1895533 w 2657475"/>
                <a:gd name="connsiteY5" fmla="*/ 2161095 h 2293257"/>
                <a:gd name="connsiteX6" fmla="*/ 1689033 w 2657475"/>
                <a:gd name="connsiteY6" fmla="*/ 2175381 h 2293257"/>
                <a:gd name="connsiteX7" fmla="*/ 1684792 w 2657475"/>
                <a:gd name="connsiteY7" fmla="*/ 2258106 h 2293257"/>
                <a:gd name="connsiteX8" fmla="*/ 1432379 w 2657475"/>
                <a:gd name="connsiteY8" fmla="*/ 2187349 h 2293257"/>
                <a:gd name="connsiteX9" fmla="*/ 577624 w 2657475"/>
                <a:gd name="connsiteY9" fmla="*/ 2095954 h 2293257"/>
                <a:gd name="connsiteX10" fmla="*/ 261711 w 2657475"/>
                <a:gd name="connsiteY10" fmla="*/ 1872343 h 2293257"/>
                <a:gd name="connsiteX11" fmla="*/ 0 w 2657475"/>
                <a:gd name="connsiteY11" fmla="*/ 792389 h 2293257"/>
                <a:gd name="connsiteX12" fmla="*/ 248104 w 2657475"/>
                <a:gd name="connsiteY12" fmla="*/ 449943 h 2293257"/>
                <a:gd name="connsiteX13" fmla="*/ 436790 w 2657475"/>
                <a:gd name="connsiteY13" fmla="*/ 449943 h 2293257"/>
                <a:gd name="connsiteX14" fmla="*/ 465818 w 2657475"/>
                <a:gd name="connsiteY14" fmla="*/ 348343 h 2293257"/>
                <a:gd name="connsiteX15" fmla="*/ 567418 w 2657475"/>
                <a:gd name="connsiteY15" fmla="*/ 304800 h 2293257"/>
                <a:gd name="connsiteX16" fmla="*/ 625475 w 2657475"/>
                <a:gd name="connsiteY16" fmla="*/ 217714 h 2293257"/>
                <a:gd name="connsiteX17" fmla="*/ 625475 w 2657475"/>
                <a:gd name="connsiteY17" fmla="*/ 130629 h 2293257"/>
                <a:gd name="connsiteX18" fmla="*/ 973818 w 2657475"/>
                <a:gd name="connsiteY18" fmla="*/ 0 h 2293257"/>
                <a:gd name="connsiteX19" fmla="*/ 1177018 w 2657475"/>
                <a:gd name="connsiteY19" fmla="*/ 29029 h 2293257"/>
                <a:gd name="connsiteX20" fmla="*/ 1467304 w 2657475"/>
                <a:gd name="connsiteY20" fmla="*/ 203200 h 2293257"/>
                <a:gd name="connsiteX21" fmla="*/ 1757590 w 2657475"/>
                <a:gd name="connsiteY21" fmla="*/ 174172 h 2293257"/>
                <a:gd name="connsiteX22" fmla="*/ 2352675 w 2657475"/>
                <a:gd name="connsiteY22" fmla="*/ 406400 h 2293257"/>
                <a:gd name="connsiteX23" fmla="*/ 2657475 w 2657475"/>
                <a:gd name="connsiteY23" fmla="*/ 420914 h 2293257"/>
                <a:gd name="connsiteX0" fmla="*/ 2657475 w 2657475"/>
                <a:gd name="connsiteY0" fmla="*/ 420914 h 2293257"/>
                <a:gd name="connsiteX1" fmla="*/ 2599418 w 2657475"/>
                <a:gd name="connsiteY1" fmla="*/ 856343 h 2293257"/>
                <a:gd name="connsiteX2" fmla="*/ 2541361 w 2657475"/>
                <a:gd name="connsiteY2" fmla="*/ 2235200 h 2293257"/>
                <a:gd name="connsiteX3" fmla="*/ 2512333 w 2657475"/>
                <a:gd name="connsiteY3" fmla="*/ 2293257 h 2293257"/>
                <a:gd name="connsiteX4" fmla="*/ 1909820 w 2657475"/>
                <a:gd name="connsiteY4" fmla="*/ 2276535 h 2293257"/>
                <a:gd name="connsiteX5" fmla="*/ 1895533 w 2657475"/>
                <a:gd name="connsiteY5" fmla="*/ 2161095 h 2293257"/>
                <a:gd name="connsiteX6" fmla="*/ 1689033 w 2657475"/>
                <a:gd name="connsiteY6" fmla="*/ 2175381 h 2293257"/>
                <a:gd name="connsiteX7" fmla="*/ 1684792 w 2657475"/>
                <a:gd name="connsiteY7" fmla="*/ 2258106 h 2293257"/>
                <a:gd name="connsiteX8" fmla="*/ 1432379 w 2657475"/>
                <a:gd name="connsiteY8" fmla="*/ 2187349 h 2293257"/>
                <a:gd name="connsiteX9" fmla="*/ 577624 w 2657475"/>
                <a:gd name="connsiteY9" fmla="*/ 2095954 h 2293257"/>
                <a:gd name="connsiteX10" fmla="*/ 261711 w 2657475"/>
                <a:gd name="connsiteY10" fmla="*/ 1872343 h 2293257"/>
                <a:gd name="connsiteX11" fmla="*/ 0 w 2657475"/>
                <a:gd name="connsiteY11" fmla="*/ 792389 h 2293257"/>
                <a:gd name="connsiteX12" fmla="*/ 243342 w 2657475"/>
                <a:gd name="connsiteY12" fmla="*/ 549956 h 2293257"/>
                <a:gd name="connsiteX13" fmla="*/ 436790 w 2657475"/>
                <a:gd name="connsiteY13" fmla="*/ 449943 h 2293257"/>
                <a:gd name="connsiteX14" fmla="*/ 465818 w 2657475"/>
                <a:gd name="connsiteY14" fmla="*/ 348343 h 2293257"/>
                <a:gd name="connsiteX15" fmla="*/ 567418 w 2657475"/>
                <a:gd name="connsiteY15" fmla="*/ 304800 h 2293257"/>
                <a:gd name="connsiteX16" fmla="*/ 625475 w 2657475"/>
                <a:gd name="connsiteY16" fmla="*/ 217714 h 2293257"/>
                <a:gd name="connsiteX17" fmla="*/ 625475 w 2657475"/>
                <a:gd name="connsiteY17" fmla="*/ 130629 h 2293257"/>
                <a:gd name="connsiteX18" fmla="*/ 973818 w 2657475"/>
                <a:gd name="connsiteY18" fmla="*/ 0 h 2293257"/>
                <a:gd name="connsiteX19" fmla="*/ 1177018 w 2657475"/>
                <a:gd name="connsiteY19" fmla="*/ 29029 h 2293257"/>
                <a:gd name="connsiteX20" fmla="*/ 1467304 w 2657475"/>
                <a:gd name="connsiteY20" fmla="*/ 203200 h 2293257"/>
                <a:gd name="connsiteX21" fmla="*/ 1757590 w 2657475"/>
                <a:gd name="connsiteY21" fmla="*/ 174172 h 2293257"/>
                <a:gd name="connsiteX22" fmla="*/ 2352675 w 2657475"/>
                <a:gd name="connsiteY22" fmla="*/ 406400 h 2293257"/>
                <a:gd name="connsiteX23" fmla="*/ 2657475 w 2657475"/>
                <a:gd name="connsiteY23" fmla="*/ 420914 h 2293257"/>
                <a:gd name="connsiteX0" fmla="*/ 2657475 w 2657475"/>
                <a:gd name="connsiteY0" fmla="*/ 420914 h 2293257"/>
                <a:gd name="connsiteX1" fmla="*/ 2599418 w 2657475"/>
                <a:gd name="connsiteY1" fmla="*/ 856343 h 2293257"/>
                <a:gd name="connsiteX2" fmla="*/ 2541361 w 2657475"/>
                <a:gd name="connsiteY2" fmla="*/ 2235200 h 2293257"/>
                <a:gd name="connsiteX3" fmla="*/ 2512333 w 2657475"/>
                <a:gd name="connsiteY3" fmla="*/ 2293257 h 2293257"/>
                <a:gd name="connsiteX4" fmla="*/ 1909820 w 2657475"/>
                <a:gd name="connsiteY4" fmla="*/ 2276535 h 2293257"/>
                <a:gd name="connsiteX5" fmla="*/ 1895533 w 2657475"/>
                <a:gd name="connsiteY5" fmla="*/ 2161095 h 2293257"/>
                <a:gd name="connsiteX6" fmla="*/ 1689033 w 2657475"/>
                <a:gd name="connsiteY6" fmla="*/ 2175381 h 2293257"/>
                <a:gd name="connsiteX7" fmla="*/ 1684792 w 2657475"/>
                <a:gd name="connsiteY7" fmla="*/ 2258106 h 2293257"/>
                <a:gd name="connsiteX8" fmla="*/ 1432379 w 2657475"/>
                <a:gd name="connsiteY8" fmla="*/ 2187349 h 2293257"/>
                <a:gd name="connsiteX9" fmla="*/ 577624 w 2657475"/>
                <a:gd name="connsiteY9" fmla="*/ 2095954 h 2293257"/>
                <a:gd name="connsiteX10" fmla="*/ 261711 w 2657475"/>
                <a:gd name="connsiteY10" fmla="*/ 1872343 h 2293257"/>
                <a:gd name="connsiteX11" fmla="*/ 0 w 2657475"/>
                <a:gd name="connsiteY11" fmla="*/ 792389 h 2293257"/>
                <a:gd name="connsiteX12" fmla="*/ 243342 w 2657475"/>
                <a:gd name="connsiteY12" fmla="*/ 549956 h 2293257"/>
                <a:gd name="connsiteX13" fmla="*/ 446315 w 2657475"/>
                <a:gd name="connsiteY13" fmla="*/ 521380 h 2293257"/>
                <a:gd name="connsiteX14" fmla="*/ 465818 w 2657475"/>
                <a:gd name="connsiteY14" fmla="*/ 348343 h 2293257"/>
                <a:gd name="connsiteX15" fmla="*/ 567418 w 2657475"/>
                <a:gd name="connsiteY15" fmla="*/ 304800 h 2293257"/>
                <a:gd name="connsiteX16" fmla="*/ 625475 w 2657475"/>
                <a:gd name="connsiteY16" fmla="*/ 217714 h 2293257"/>
                <a:gd name="connsiteX17" fmla="*/ 625475 w 2657475"/>
                <a:gd name="connsiteY17" fmla="*/ 130629 h 2293257"/>
                <a:gd name="connsiteX18" fmla="*/ 973818 w 2657475"/>
                <a:gd name="connsiteY18" fmla="*/ 0 h 2293257"/>
                <a:gd name="connsiteX19" fmla="*/ 1177018 w 2657475"/>
                <a:gd name="connsiteY19" fmla="*/ 29029 h 2293257"/>
                <a:gd name="connsiteX20" fmla="*/ 1467304 w 2657475"/>
                <a:gd name="connsiteY20" fmla="*/ 203200 h 2293257"/>
                <a:gd name="connsiteX21" fmla="*/ 1757590 w 2657475"/>
                <a:gd name="connsiteY21" fmla="*/ 174172 h 2293257"/>
                <a:gd name="connsiteX22" fmla="*/ 2352675 w 2657475"/>
                <a:gd name="connsiteY22" fmla="*/ 406400 h 2293257"/>
                <a:gd name="connsiteX23" fmla="*/ 2657475 w 2657475"/>
                <a:gd name="connsiteY23" fmla="*/ 420914 h 2293257"/>
                <a:gd name="connsiteX0" fmla="*/ 2657475 w 2657475"/>
                <a:gd name="connsiteY0" fmla="*/ 430439 h 2302782"/>
                <a:gd name="connsiteX1" fmla="*/ 2599418 w 2657475"/>
                <a:gd name="connsiteY1" fmla="*/ 865868 h 2302782"/>
                <a:gd name="connsiteX2" fmla="*/ 2541361 w 2657475"/>
                <a:gd name="connsiteY2" fmla="*/ 2244725 h 2302782"/>
                <a:gd name="connsiteX3" fmla="*/ 2512333 w 2657475"/>
                <a:gd name="connsiteY3" fmla="*/ 2302782 h 2302782"/>
                <a:gd name="connsiteX4" fmla="*/ 1909820 w 2657475"/>
                <a:gd name="connsiteY4" fmla="*/ 2286060 h 2302782"/>
                <a:gd name="connsiteX5" fmla="*/ 1895533 w 2657475"/>
                <a:gd name="connsiteY5" fmla="*/ 2170620 h 2302782"/>
                <a:gd name="connsiteX6" fmla="*/ 1689033 w 2657475"/>
                <a:gd name="connsiteY6" fmla="*/ 2184906 h 2302782"/>
                <a:gd name="connsiteX7" fmla="*/ 1684792 w 2657475"/>
                <a:gd name="connsiteY7" fmla="*/ 2267631 h 2302782"/>
                <a:gd name="connsiteX8" fmla="*/ 1432379 w 2657475"/>
                <a:gd name="connsiteY8" fmla="*/ 2196874 h 2302782"/>
                <a:gd name="connsiteX9" fmla="*/ 577624 w 2657475"/>
                <a:gd name="connsiteY9" fmla="*/ 2105479 h 2302782"/>
                <a:gd name="connsiteX10" fmla="*/ 261711 w 2657475"/>
                <a:gd name="connsiteY10" fmla="*/ 1881868 h 2302782"/>
                <a:gd name="connsiteX11" fmla="*/ 0 w 2657475"/>
                <a:gd name="connsiteY11" fmla="*/ 801914 h 2302782"/>
                <a:gd name="connsiteX12" fmla="*/ 243342 w 2657475"/>
                <a:gd name="connsiteY12" fmla="*/ 559481 h 2302782"/>
                <a:gd name="connsiteX13" fmla="*/ 446315 w 2657475"/>
                <a:gd name="connsiteY13" fmla="*/ 530905 h 2302782"/>
                <a:gd name="connsiteX14" fmla="*/ 465818 w 2657475"/>
                <a:gd name="connsiteY14" fmla="*/ 357868 h 2302782"/>
                <a:gd name="connsiteX15" fmla="*/ 567418 w 2657475"/>
                <a:gd name="connsiteY15" fmla="*/ 314325 h 2302782"/>
                <a:gd name="connsiteX16" fmla="*/ 625475 w 2657475"/>
                <a:gd name="connsiteY16" fmla="*/ 227239 h 2302782"/>
                <a:gd name="connsiteX17" fmla="*/ 625475 w 2657475"/>
                <a:gd name="connsiteY17" fmla="*/ 140154 h 2302782"/>
                <a:gd name="connsiteX18" fmla="*/ 1011918 w 2657475"/>
                <a:gd name="connsiteY18" fmla="*/ 0 h 2302782"/>
                <a:gd name="connsiteX19" fmla="*/ 1177018 w 2657475"/>
                <a:gd name="connsiteY19" fmla="*/ 38554 h 2302782"/>
                <a:gd name="connsiteX20" fmla="*/ 1467304 w 2657475"/>
                <a:gd name="connsiteY20" fmla="*/ 212725 h 2302782"/>
                <a:gd name="connsiteX21" fmla="*/ 1757590 w 2657475"/>
                <a:gd name="connsiteY21" fmla="*/ 183697 h 2302782"/>
                <a:gd name="connsiteX22" fmla="*/ 2352675 w 2657475"/>
                <a:gd name="connsiteY22" fmla="*/ 415925 h 2302782"/>
                <a:gd name="connsiteX23" fmla="*/ 2657475 w 2657475"/>
                <a:gd name="connsiteY23" fmla="*/ 430439 h 2302782"/>
                <a:gd name="connsiteX0" fmla="*/ 2657475 w 2657475"/>
                <a:gd name="connsiteY0" fmla="*/ 430439 h 2302782"/>
                <a:gd name="connsiteX1" fmla="*/ 2591800 w 2657475"/>
                <a:gd name="connsiteY1" fmla="*/ 1133932 h 2302782"/>
                <a:gd name="connsiteX2" fmla="*/ 2541361 w 2657475"/>
                <a:gd name="connsiteY2" fmla="*/ 2244725 h 2302782"/>
                <a:gd name="connsiteX3" fmla="*/ 2512333 w 2657475"/>
                <a:gd name="connsiteY3" fmla="*/ 2302782 h 2302782"/>
                <a:gd name="connsiteX4" fmla="*/ 1909820 w 2657475"/>
                <a:gd name="connsiteY4" fmla="*/ 2286060 h 2302782"/>
                <a:gd name="connsiteX5" fmla="*/ 1895533 w 2657475"/>
                <a:gd name="connsiteY5" fmla="*/ 2170620 h 2302782"/>
                <a:gd name="connsiteX6" fmla="*/ 1689033 w 2657475"/>
                <a:gd name="connsiteY6" fmla="*/ 2184906 h 2302782"/>
                <a:gd name="connsiteX7" fmla="*/ 1684792 w 2657475"/>
                <a:gd name="connsiteY7" fmla="*/ 2267631 h 2302782"/>
                <a:gd name="connsiteX8" fmla="*/ 1432379 w 2657475"/>
                <a:gd name="connsiteY8" fmla="*/ 2196874 h 2302782"/>
                <a:gd name="connsiteX9" fmla="*/ 577624 w 2657475"/>
                <a:gd name="connsiteY9" fmla="*/ 2105479 h 2302782"/>
                <a:gd name="connsiteX10" fmla="*/ 261711 w 2657475"/>
                <a:gd name="connsiteY10" fmla="*/ 1881868 h 2302782"/>
                <a:gd name="connsiteX11" fmla="*/ 0 w 2657475"/>
                <a:gd name="connsiteY11" fmla="*/ 801914 h 2302782"/>
                <a:gd name="connsiteX12" fmla="*/ 243342 w 2657475"/>
                <a:gd name="connsiteY12" fmla="*/ 559481 h 2302782"/>
                <a:gd name="connsiteX13" fmla="*/ 446315 w 2657475"/>
                <a:gd name="connsiteY13" fmla="*/ 530905 h 2302782"/>
                <a:gd name="connsiteX14" fmla="*/ 465818 w 2657475"/>
                <a:gd name="connsiteY14" fmla="*/ 357868 h 2302782"/>
                <a:gd name="connsiteX15" fmla="*/ 567418 w 2657475"/>
                <a:gd name="connsiteY15" fmla="*/ 314325 h 2302782"/>
                <a:gd name="connsiteX16" fmla="*/ 625475 w 2657475"/>
                <a:gd name="connsiteY16" fmla="*/ 227239 h 2302782"/>
                <a:gd name="connsiteX17" fmla="*/ 625475 w 2657475"/>
                <a:gd name="connsiteY17" fmla="*/ 140154 h 2302782"/>
                <a:gd name="connsiteX18" fmla="*/ 1011918 w 2657475"/>
                <a:gd name="connsiteY18" fmla="*/ 0 h 2302782"/>
                <a:gd name="connsiteX19" fmla="*/ 1177018 w 2657475"/>
                <a:gd name="connsiteY19" fmla="*/ 38554 h 2302782"/>
                <a:gd name="connsiteX20" fmla="*/ 1467304 w 2657475"/>
                <a:gd name="connsiteY20" fmla="*/ 212725 h 2302782"/>
                <a:gd name="connsiteX21" fmla="*/ 1757590 w 2657475"/>
                <a:gd name="connsiteY21" fmla="*/ 183697 h 2302782"/>
                <a:gd name="connsiteX22" fmla="*/ 2352675 w 2657475"/>
                <a:gd name="connsiteY22" fmla="*/ 415925 h 2302782"/>
                <a:gd name="connsiteX23" fmla="*/ 2657475 w 2657475"/>
                <a:gd name="connsiteY23" fmla="*/ 430439 h 2302782"/>
                <a:gd name="connsiteX0" fmla="*/ 2663808 w 2663808"/>
                <a:gd name="connsiteY0" fmla="*/ 485860 h 2302782"/>
                <a:gd name="connsiteX1" fmla="*/ 2591800 w 2663808"/>
                <a:gd name="connsiteY1" fmla="*/ 1133932 h 2302782"/>
                <a:gd name="connsiteX2" fmla="*/ 2541361 w 2663808"/>
                <a:gd name="connsiteY2" fmla="*/ 2244725 h 2302782"/>
                <a:gd name="connsiteX3" fmla="*/ 2512333 w 2663808"/>
                <a:gd name="connsiteY3" fmla="*/ 2302782 h 2302782"/>
                <a:gd name="connsiteX4" fmla="*/ 1909820 w 2663808"/>
                <a:gd name="connsiteY4" fmla="*/ 2286060 h 2302782"/>
                <a:gd name="connsiteX5" fmla="*/ 1895533 w 2663808"/>
                <a:gd name="connsiteY5" fmla="*/ 2170620 h 2302782"/>
                <a:gd name="connsiteX6" fmla="*/ 1689033 w 2663808"/>
                <a:gd name="connsiteY6" fmla="*/ 2184906 h 2302782"/>
                <a:gd name="connsiteX7" fmla="*/ 1684792 w 2663808"/>
                <a:gd name="connsiteY7" fmla="*/ 2267631 h 2302782"/>
                <a:gd name="connsiteX8" fmla="*/ 1432379 w 2663808"/>
                <a:gd name="connsiteY8" fmla="*/ 2196874 h 2302782"/>
                <a:gd name="connsiteX9" fmla="*/ 577624 w 2663808"/>
                <a:gd name="connsiteY9" fmla="*/ 2105479 h 2302782"/>
                <a:gd name="connsiteX10" fmla="*/ 261711 w 2663808"/>
                <a:gd name="connsiteY10" fmla="*/ 1881868 h 2302782"/>
                <a:gd name="connsiteX11" fmla="*/ 0 w 2663808"/>
                <a:gd name="connsiteY11" fmla="*/ 801914 h 2302782"/>
                <a:gd name="connsiteX12" fmla="*/ 243342 w 2663808"/>
                <a:gd name="connsiteY12" fmla="*/ 559481 h 2302782"/>
                <a:gd name="connsiteX13" fmla="*/ 446315 w 2663808"/>
                <a:gd name="connsiteY13" fmla="*/ 530905 h 2302782"/>
                <a:gd name="connsiteX14" fmla="*/ 465818 w 2663808"/>
                <a:gd name="connsiteY14" fmla="*/ 357868 h 2302782"/>
                <a:gd name="connsiteX15" fmla="*/ 567418 w 2663808"/>
                <a:gd name="connsiteY15" fmla="*/ 314325 h 2302782"/>
                <a:gd name="connsiteX16" fmla="*/ 625475 w 2663808"/>
                <a:gd name="connsiteY16" fmla="*/ 227239 h 2302782"/>
                <a:gd name="connsiteX17" fmla="*/ 625475 w 2663808"/>
                <a:gd name="connsiteY17" fmla="*/ 140154 h 2302782"/>
                <a:gd name="connsiteX18" fmla="*/ 1011918 w 2663808"/>
                <a:gd name="connsiteY18" fmla="*/ 0 h 2302782"/>
                <a:gd name="connsiteX19" fmla="*/ 1177018 w 2663808"/>
                <a:gd name="connsiteY19" fmla="*/ 38554 h 2302782"/>
                <a:gd name="connsiteX20" fmla="*/ 1467304 w 2663808"/>
                <a:gd name="connsiteY20" fmla="*/ 212725 h 2302782"/>
                <a:gd name="connsiteX21" fmla="*/ 1757590 w 2663808"/>
                <a:gd name="connsiteY21" fmla="*/ 183697 h 2302782"/>
                <a:gd name="connsiteX22" fmla="*/ 2352675 w 2663808"/>
                <a:gd name="connsiteY22" fmla="*/ 415925 h 2302782"/>
                <a:gd name="connsiteX23" fmla="*/ 2663808 w 2663808"/>
                <a:gd name="connsiteY23" fmla="*/ 485860 h 2302782"/>
                <a:gd name="connsiteX0" fmla="*/ 2663807 w 2663807"/>
                <a:gd name="connsiteY0" fmla="*/ 485860 h 2302782"/>
                <a:gd name="connsiteX1" fmla="*/ 2591800 w 2663807"/>
                <a:gd name="connsiteY1" fmla="*/ 1133932 h 2302782"/>
                <a:gd name="connsiteX2" fmla="*/ 2541361 w 2663807"/>
                <a:gd name="connsiteY2" fmla="*/ 2244725 h 2302782"/>
                <a:gd name="connsiteX3" fmla="*/ 2512333 w 2663807"/>
                <a:gd name="connsiteY3" fmla="*/ 2302782 h 2302782"/>
                <a:gd name="connsiteX4" fmla="*/ 1909820 w 2663807"/>
                <a:gd name="connsiteY4" fmla="*/ 2286060 h 2302782"/>
                <a:gd name="connsiteX5" fmla="*/ 1895533 w 2663807"/>
                <a:gd name="connsiteY5" fmla="*/ 2170620 h 2302782"/>
                <a:gd name="connsiteX6" fmla="*/ 1689033 w 2663807"/>
                <a:gd name="connsiteY6" fmla="*/ 2184906 h 2302782"/>
                <a:gd name="connsiteX7" fmla="*/ 1684792 w 2663807"/>
                <a:gd name="connsiteY7" fmla="*/ 2267631 h 2302782"/>
                <a:gd name="connsiteX8" fmla="*/ 1432379 w 2663807"/>
                <a:gd name="connsiteY8" fmla="*/ 2196874 h 2302782"/>
                <a:gd name="connsiteX9" fmla="*/ 577624 w 2663807"/>
                <a:gd name="connsiteY9" fmla="*/ 2105479 h 2302782"/>
                <a:gd name="connsiteX10" fmla="*/ 261711 w 2663807"/>
                <a:gd name="connsiteY10" fmla="*/ 1881868 h 2302782"/>
                <a:gd name="connsiteX11" fmla="*/ 0 w 2663807"/>
                <a:gd name="connsiteY11" fmla="*/ 801914 h 2302782"/>
                <a:gd name="connsiteX12" fmla="*/ 243342 w 2663807"/>
                <a:gd name="connsiteY12" fmla="*/ 559481 h 2302782"/>
                <a:gd name="connsiteX13" fmla="*/ 446315 w 2663807"/>
                <a:gd name="connsiteY13" fmla="*/ 530905 h 2302782"/>
                <a:gd name="connsiteX14" fmla="*/ 465818 w 2663807"/>
                <a:gd name="connsiteY14" fmla="*/ 357868 h 2302782"/>
                <a:gd name="connsiteX15" fmla="*/ 567418 w 2663807"/>
                <a:gd name="connsiteY15" fmla="*/ 314325 h 2302782"/>
                <a:gd name="connsiteX16" fmla="*/ 625475 w 2663807"/>
                <a:gd name="connsiteY16" fmla="*/ 227239 h 2302782"/>
                <a:gd name="connsiteX17" fmla="*/ 625475 w 2663807"/>
                <a:gd name="connsiteY17" fmla="*/ 140154 h 2302782"/>
                <a:gd name="connsiteX18" fmla="*/ 1011918 w 2663807"/>
                <a:gd name="connsiteY18" fmla="*/ 0 h 2302782"/>
                <a:gd name="connsiteX19" fmla="*/ 1177018 w 2663807"/>
                <a:gd name="connsiteY19" fmla="*/ 38554 h 2302782"/>
                <a:gd name="connsiteX20" fmla="*/ 1467304 w 2663807"/>
                <a:gd name="connsiteY20" fmla="*/ 212725 h 2302782"/>
                <a:gd name="connsiteX21" fmla="*/ 1757590 w 2663807"/>
                <a:gd name="connsiteY21" fmla="*/ 183697 h 2302782"/>
                <a:gd name="connsiteX22" fmla="*/ 2352675 w 2663807"/>
                <a:gd name="connsiteY22" fmla="*/ 415925 h 2302782"/>
                <a:gd name="connsiteX23" fmla="*/ 2663807 w 2663807"/>
                <a:gd name="connsiteY23" fmla="*/ 485860 h 2302782"/>
                <a:gd name="connsiteX0" fmla="*/ 2680153 w 2680153"/>
                <a:gd name="connsiteY0" fmla="*/ 457881 h 2302782"/>
                <a:gd name="connsiteX1" fmla="*/ 2591800 w 2680153"/>
                <a:gd name="connsiteY1" fmla="*/ 1133932 h 2302782"/>
                <a:gd name="connsiteX2" fmla="*/ 2541361 w 2680153"/>
                <a:gd name="connsiteY2" fmla="*/ 2244725 h 2302782"/>
                <a:gd name="connsiteX3" fmla="*/ 2512333 w 2680153"/>
                <a:gd name="connsiteY3" fmla="*/ 2302782 h 2302782"/>
                <a:gd name="connsiteX4" fmla="*/ 1909820 w 2680153"/>
                <a:gd name="connsiteY4" fmla="*/ 2286060 h 2302782"/>
                <a:gd name="connsiteX5" fmla="*/ 1895533 w 2680153"/>
                <a:gd name="connsiteY5" fmla="*/ 2170620 h 2302782"/>
                <a:gd name="connsiteX6" fmla="*/ 1689033 w 2680153"/>
                <a:gd name="connsiteY6" fmla="*/ 2184906 h 2302782"/>
                <a:gd name="connsiteX7" fmla="*/ 1684792 w 2680153"/>
                <a:gd name="connsiteY7" fmla="*/ 2267631 h 2302782"/>
                <a:gd name="connsiteX8" fmla="*/ 1432379 w 2680153"/>
                <a:gd name="connsiteY8" fmla="*/ 2196874 h 2302782"/>
                <a:gd name="connsiteX9" fmla="*/ 577624 w 2680153"/>
                <a:gd name="connsiteY9" fmla="*/ 2105479 h 2302782"/>
                <a:gd name="connsiteX10" fmla="*/ 261711 w 2680153"/>
                <a:gd name="connsiteY10" fmla="*/ 1881868 h 2302782"/>
                <a:gd name="connsiteX11" fmla="*/ 0 w 2680153"/>
                <a:gd name="connsiteY11" fmla="*/ 801914 h 2302782"/>
                <a:gd name="connsiteX12" fmla="*/ 243342 w 2680153"/>
                <a:gd name="connsiteY12" fmla="*/ 559481 h 2302782"/>
                <a:gd name="connsiteX13" fmla="*/ 446315 w 2680153"/>
                <a:gd name="connsiteY13" fmla="*/ 530905 h 2302782"/>
                <a:gd name="connsiteX14" fmla="*/ 465818 w 2680153"/>
                <a:gd name="connsiteY14" fmla="*/ 357868 h 2302782"/>
                <a:gd name="connsiteX15" fmla="*/ 567418 w 2680153"/>
                <a:gd name="connsiteY15" fmla="*/ 314325 h 2302782"/>
                <a:gd name="connsiteX16" fmla="*/ 625475 w 2680153"/>
                <a:gd name="connsiteY16" fmla="*/ 227239 h 2302782"/>
                <a:gd name="connsiteX17" fmla="*/ 625475 w 2680153"/>
                <a:gd name="connsiteY17" fmla="*/ 140154 h 2302782"/>
                <a:gd name="connsiteX18" fmla="*/ 1011918 w 2680153"/>
                <a:gd name="connsiteY18" fmla="*/ 0 h 2302782"/>
                <a:gd name="connsiteX19" fmla="*/ 1177018 w 2680153"/>
                <a:gd name="connsiteY19" fmla="*/ 38554 h 2302782"/>
                <a:gd name="connsiteX20" fmla="*/ 1467304 w 2680153"/>
                <a:gd name="connsiteY20" fmla="*/ 212725 h 2302782"/>
                <a:gd name="connsiteX21" fmla="*/ 1757590 w 2680153"/>
                <a:gd name="connsiteY21" fmla="*/ 183697 h 2302782"/>
                <a:gd name="connsiteX22" fmla="*/ 2352675 w 2680153"/>
                <a:gd name="connsiteY22" fmla="*/ 415925 h 2302782"/>
                <a:gd name="connsiteX23" fmla="*/ 2680153 w 2680153"/>
                <a:gd name="connsiteY23" fmla="*/ 457881 h 2302782"/>
                <a:gd name="connsiteX0" fmla="*/ 2680153 w 2680153"/>
                <a:gd name="connsiteY0" fmla="*/ 457881 h 2302782"/>
                <a:gd name="connsiteX1" fmla="*/ 2591800 w 2680153"/>
                <a:gd name="connsiteY1" fmla="*/ 1133932 h 2302782"/>
                <a:gd name="connsiteX2" fmla="*/ 2541361 w 2680153"/>
                <a:gd name="connsiteY2" fmla="*/ 2244725 h 2302782"/>
                <a:gd name="connsiteX3" fmla="*/ 2512333 w 2680153"/>
                <a:gd name="connsiteY3" fmla="*/ 2302782 h 2302782"/>
                <a:gd name="connsiteX4" fmla="*/ 1909820 w 2680153"/>
                <a:gd name="connsiteY4" fmla="*/ 2286060 h 2302782"/>
                <a:gd name="connsiteX5" fmla="*/ 1895533 w 2680153"/>
                <a:gd name="connsiteY5" fmla="*/ 2170620 h 2302782"/>
                <a:gd name="connsiteX6" fmla="*/ 1794329 w 2680153"/>
                <a:gd name="connsiteY6" fmla="*/ 2157522 h 2302782"/>
                <a:gd name="connsiteX7" fmla="*/ 1684792 w 2680153"/>
                <a:gd name="connsiteY7" fmla="*/ 2267631 h 2302782"/>
                <a:gd name="connsiteX8" fmla="*/ 1432379 w 2680153"/>
                <a:gd name="connsiteY8" fmla="*/ 2196874 h 2302782"/>
                <a:gd name="connsiteX9" fmla="*/ 577624 w 2680153"/>
                <a:gd name="connsiteY9" fmla="*/ 2105479 h 2302782"/>
                <a:gd name="connsiteX10" fmla="*/ 261711 w 2680153"/>
                <a:gd name="connsiteY10" fmla="*/ 1881868 h 2302782"/>
                <a:gd name="connsiteX11" fmla="*/ 0 w 2680153"/>
                <a:gd name="connsiteY11" fmla="*/ 801914 h 2302782"/>
                <a:gd name="connsiteX12" fmla="*/ 243342 w 2680153"/>
                <a:gd name="connsiteY12" fmla="*/ 559481 h 2302782"/>
                <a:gd name="connsiteX13" fmla="*/ 446315 w 2680153"/>
                <a:gd name="connsiteY13" fmla="*/ 530905 h 2302782"/>
                <a:gd name="connsiteX14" fmla="*/ 465818 w 2680153"/>
                <a:gd name="connsiteY14" fmla="*/ 357868 h 2302782"/>
                <a:gd name="connsiteX15" fmla="*/ 567418 w 2680153"/>
                <a:gd name="connsiteY15" fmla="*/ 314325 h 2302782"/>
                <a:gd name="connsiteX16" fmla="*/ 625475 w 2680153"/>
                <a:gd name="connsiteY16" fmla="*/ 227239 h 2302782"/>
                <a:gd name="connsiteX17" fmla="*/ 625475 w 2680153"/>
                <a:gd name="connsiteY17" fmla="*/ 140154 h 2302782"/>
                <a:gd name="connsiteX18" fmla="*/ 1011918 w 2680153"/>
                <a:gd name="connsiteY18" fmla="*/ 0 h 2302782"/>
                <a:gd name="connsiteX19" fmla="*/ 1177018 w 2680153"/>
                <a:gd name="connsiteY19" fmla="*/ 38554 h 2302782"/>
                <a:gd name="connsiteX20" fmla="*/ 1467304 w 2680153"/>
                <a:gd name="connsiteY20" fmla="*/ 212725 h 2302782"/>
                <a:gd name="connsiteX21" fmla="*/ 1757590 w 2680153"/>
                <a:gd name="connsiteY21" fmla="*/ 183697 h 2302782"/>
                <a:gd name="connsiteX22" fmla="*/ 2352675 w 2680153"/>
                <a:gd name="connsiteY22" fmla="*/ 415925 h 2302782"/>
                <a:gd name="connsiteX23" fmla="*/ 2680153 w 2680153"/>
                <a:gd name="connsiteY23" fmla="*/ 457881 h 2302782"/>
                <a:gd name="connsiteX0" fmla="*/ 2680153 w 2680153"/>
                <a:gd name="connsiteY0" fmla="*/ 457881 h 2302782"/>
                <a:gd name="connsiteX1" fmla="*/ 2591800 w 2680153"/>
                <a:gd name="connsiteY1" fmla="*/ 1133932 h 2302782"/>
                <a:gd name="connsiteX2" fmla="*/ 2541361 w 2680153"/>
                <a:gd name="connsiteY2" fmla="*/ 2244725 h 2302782"/>
                <a:gd name="connsiteX3" fmla="*/ 2512333 w 2680153"/>
                <a:gd name="connsiteY3" fmla="*/ 2302782 h 2302782"/>
                <a:gd name="connsiteX4" fmla="*/ 1909820 w 2680153"/>
                <a:gd name="connsiteY4" fmla="*/ 2286060 h 2302782"/>
                <a:gd name="connsiteX5" fmla="*/ 1895533 w 2680153"/>
                <a:gd name="connsiteY5" fmla="*/ 2170620 h 2302782"/>
                <a:gd name="connsiteX6" fmla="*/ 1794329 w 2680153"/>
                <a:gd name="connsiteY6" fmla="*/ 2157522 h 2302782"/>
                <a:gd name="connsiteX7" fmla="*/ 1680030 w 2680153"/>
                <a:gd name="connsiteY7" fmla="*/ 2272393 h 2302782"/>
                <a:gd name="connsiteX8" fmla="*/ 1432379 w 2680153"/>
                <a:gd name="connsiteY8" fmla="*/ 2196874 h 2302782"/>
                <a:gd name="connsiteX9" fmla="*/ 577624 w 2680153"/>
                <a:gd name="connsiteY9" fmla="*/ 2105479 h 2302782"/>
                <a:gd name="connsiteX10" fmla="*/ 261711 w 2680153"/>
                <a:gd name="connsiteY10" fmla="*/ 1881868 h 2302782"/>
                <a:gd name="connsiteX11" fmla="*/ 0 w 2680153"/>
                <a:gd name="connsiteY11" fmla="*/ 801914 h 2302782"/>
                <a:gd name="connsiteX12" fmla="*/ 243342 w 2680153"/>
                <a:gd name="connsiteY12" fmla="*/ 559481 h 2302782"/>
                <a:gd name="connsiteX13" fmla="*/ 446315 w 2680153"/>
                <a:gd name="connsiteY13" fmla="*/ 530905 h 2302782"/>
                <a:gd name="connsiteX14" fmla="*/ 465818 w 2680153"/>
                <a:gd name="connsiteY14" fmla="*/ 357868 h 2302782"/>
                <a:gd name="connsiteX15" fmla="*/ 567418 w 2680153"/>
                <a:gd name="connsiteY15" fmla="*/ 314325 h 2302782"/>
                <a:gd name="connsiteX16" fmla="*/ 625475 w 2680153"/>
                <a:gd name="connsiteY16" fmla="*/ 227239 h 2302782"/>
                <a:gd name="connsiteX17" fmla="*/ 625475 w 2680153"/>
                <a:gd name="connsiteY17" fmla="*/ 140154 h 2302782"/>
                <a:gd name="connsiteX18" fmla="*/ 1011918 w 2680153"/>
                <a:gd name="connsiteY18" fmla="*/ 0 h 2302782"/>
                <a:gd name="connsiteX19" fmla="*/ 1177018 w 2680153"/>
                <a:gd name="connsiteY19" fmla="*/ 38554 h 2302782"/>
                <a:gd name="connsiteX20" fmla="*/ 1467304 w 2680153"/>
                <a:gd name="connsiteY20" fmla="*/ 212725 h 2302782"/>
                <a:gd name="connsiteX21" fmla="*/ 1757590 w 2680153"/>
                <a:gd name="connsiteY21" fmla="*/ 183697 h 2302782"/>
                <a:gd name="connsiteX22" fmla="*/ 2352675 w 2680153"/>
                <a:gd name="connsiteY22" fmla="*/ 415925 h 2302782"/>
                <a:gd name="connsiteX23" fmla="*/ 2680153 w 2680153"/>
                <a:gd name="connsiteY23" fmla="*/ 457881 h 2302782"/>
                <a:gd name="connsiteX0" fmla="*/ 2680153 w 2680153"/>
                <a:gd name="connsiteY0" fmla="*/ 457881 h 2302782"/>
                <a:gd name="connsiteX1" fmla="*/ 2591800 w 2680153"/>
                <a:gd name="connsiteY1" fmla="*/ 1133932 h 2302782"/>
                <a:gd name="connsiteX2" fmla="*/ 2541361 w 2680153"/>
                <a:gd name="connsiteY2" fmla="*/ 2244725 h 2302782"/>
                <a:gd name="connsiteX3" fmla="*/ 2512333 w 2680153"/>
                <a:gd name="connsiteY3" fmla="*/ 2302782 h 2302782"/>
                <a:gd name="connsiteX4" fmla="*/ 1909820 w 2680153"/>
                <a:gd name="connsiteY4" fmla="*/ 2286060 h 2302782"/>
                <a:gd name="connsiteX5" fmla="*/ 1895533 w 2680153"/>
                <a:gd name="connsiteY5" fmla="*/ 2170620 h 2302782"/>
                <a:gd name="connsiteX6" fmla="*/ 1794329 w 2680153"/>
                <a:gd name="connsiteY6" fmla="*/ 2157522 h 2302782"/>
                <a:gd name="connsiteX7" fmla="*/ 1680030 w 2680153"/>
                <a:gd name="connsiteY7" fmla="*/ 2272393 h 2302782"/>
                <a:gd name="connsiteX8" fmla="*/ 1432379 w 2680153"/>
                <a:gd name="connsiteY8" fmla="*/ 2196874 h 2302782"/>
                <a:gd name="connsiteX9" fmla="*/ 577624 w 2680153"/>
                <a:gd name="connsiteY9" fmla="*/ 2105479 h 2302782"/>
                <a:gd name="connsiteX10" fmla="*/ 261711 w 2680153"/>
                <a:gd name="connsiteY10" fmla="*/ 1881868 h 2302782"/>
                <a:gd name="connsiteX11" fmla="*/ 0 w 2680153"/>
                <a:gd name="connsiteY11" fmla="*/ 801914 h 2302782"/>
                <a:gd name="connsiteX12" fmla="*/ 243342 w 2680153"/>
                <a:gd name="connsiteY12" fmla="*/ 559481 h 2302782"/>
                <a:gd name="connsiteX13" fmla="*/ 446315 w 2680153"/>
                <a:gd name="connsiteY13" fmla="*/ 530905 h 2302782"/>
                <a:gd name="connsiteX14" fmla="*/ 465818 w 2680153"/>
                <a:gd name="connsiteY14" fmla="*/ 357868 h 2302782"/>
                <a:gd name="connsiteX15" fmla="*/ 567418 w 2680153"/>
                <a:gd name="connsiteY15" fmla="*/ 314325 h 2302782"/>
                <a:gd name="connsiteX16" fmla="*/ 625475 w 2680153"/>
                <a:gd name="connsiteY16" fmla="*/ 227239 h 2302782"/>
                <a:gd name="connsiteX17" fmla="*/ 625475 w 2680153"/>
                <a:gd name="connsiteY17" fmla="*/ 140154 h 2302782"/>
                <a:gd name="connsiteX18" fmla="*/ 1011918 w 2680153"/>
                <a:gd name="connsiteY18" fmla="*/ 0 h 2302782"/>
                <a:gd name="connsiteX19" fmla="*/ 1177018 w 2680153"/>
                <a:gd name="connsiteY19" fmla="*/ 38554 h 2302782"/>
                <a:gd name="connsiteX20" fmla="*/ 1467304 w 2680153"/>
                <a:gd name="connsiteY20" fmla="*/ 212725 h 2302782"/>
                <a:gd name="connsiteX21" fmla="*/ 1757590 w 2680153"/>
                <a:gd name="connsiteY21" fmla="*/ 183697 h 2302782"/>
                <a:gd name="connsiteX22" fmla="*/ 2352675 w 2680153"/>
                <a:gd name="connsiteY22" fmla="*/ 415925 h 2302782"/>
                <a:gd name="connsiteX23" fmla="*/ 2680153 w 2680153"/>
                <a:gd name="connsiteY23" fmla="*/ 457881 h 2302782"/>
                <a:gd name="connsiteX0" fmla="*/ 2680153 w 2680153"/>
                <a:gd name="connsiteY0" fmla="*/ 457881 h 2302782"/>
                <a:gd name="connsiteX1" fmla="*/ 2591800 w 2680153"/>
                <a:gd name="connsiteY1" fmla="*/ 1133932 h 2302782"/>
                <a:gd name="connsiteX2" fmla="*/ 2541361 w 2680153"/>
                <a:gd name="connsiteY2" fmla="*/ 2244725 h 2302782"/>
                <a:gd name="connsiteX3" fmla="*/ 2512333 w 2680153"/>
                <a:gd name="connsiteY3" fmla="*/ 2302782 h 2302782"/>
                <a:gd name="connsiteX4" fmla="*/ 1909820 w 2680153"/>
                <a:gd name="connsiteY4" fmla="*/ 2286060 h 2302782"/>
                <a:gd name="connsiteX5" fmla="*/ 1895533 w 2680153"/>
                <a:gd name="connsiteY5" fmla="*/ 2170620 h 2302782"/>
                <a:gd name="connsiteX6" fmla="*/ 1780041 w 2680153"/>
                <a:gd name="connsiteY6" fmla="*/ 2167047 h 2302782"/>
                <a:gd name="connsiteX7" fmla="*/ 1680030 w 2680153"/>
                <a:gd name="connsiteY7" fmla="*/ 2272393 h 2302782"/>
                <a:gd name="connsiteX8" fmla="*/ 1432379 w 2680153"/>
                <a:gd name="connsiteY8" fmla="*/ 2196874 h 2302782"/>
                <a:gd name="connsiteX9" fmla="*/ 577624 w 2680153"/>
                <a:gd name="connsiteY9" fmla="*/ 2105479 h 2302782"/>
                <a:gd name="connsiteX10" fmla="*/ 261711 w 2680153"/>
                <a:gd name="connsiteY10" fmla="*/ 1881868 h 2302782"/>
                <a:gd name="connsiteX11" fmla="*/ 0 w 2680153"/>
                <a:gd name="connsiteY11" fmla="*/ 801914 h 2302782"/>
                <a:gd name="connsiteX12" fmla="*/ 243342 w 2680153"/>
                <a:gd name="connsiteY12" fmla="*/ 559481 h 2302782"/>
                <a:gd name="connsiteX13" fmla="*/ 446315 w 2680153"/>
                <a:gd name="connsiteY13" fmla="*/ 530905 h 2302782"/>
                <a:gd name="connsiteX14" fmla="*/ 465818 w 2680153"/>
                <a:gd name="connsiteY14" fmla="*/ 357868 h 2302782"/>
                <a:gd name="connsiteX15" fmla="*/ 567418 w 2680153"/>
                <a:gd name="connsiteY15" fmla="*/ 314325 h 2302782"/>
                <a:gd name="connsiteX16" fmla="*/ 625475 w 2680153"/>
                <a:gd name="connsiteY16" fmla="*/ 227239 h 2302782"/>
                <a:gd name="connsiteX17" fmla="*/ 625475 w 2680153"/>
                <a:gd name="connsiteY17" fmla="*/ 140154 h 2302782"/>
                <a:gd name="connsiteX18" fmla="*/ 1011918 w 2680153"/>
                <a:gd name="connsiteY18" fmla="*/ 0 h 2302782"/>
                <a:gd name="connsiteX19" fmla="*/ 1177018 w 2680153"/>
                <a:gd name="connsiteY19" fmla="*/ 38554 h 2302782"/>
                <a:gd name="connsiteX20" fmla="*/ 1467304 w 2680153"/>
                <a:gd name="connsiteY20" fmla="*/ 212725 h 2302782"/>
                <a:gd name="connsiteX21" fmla="*/ 1757590 w 2680153"/>
                <a:gd name="connsiteY21" fmla="*/ 183697 h 2302782"/>
                <a:gd name="connsiteX22" fmla="*/ 2352675 w 2680153"/>
                <a:gd name="connsiteY22" fmla="*/ 415925 h 2302782"/>
                <a:gd name="connsiteX23" fmla="*/ 2680153 w 2680153"/>
                <a:gd name="connsiteY23" fmla="*/ 457881 h 2302782"/>
                <a:gd name="connsiteX0" fmla="*/ 2680153 w 2680153"/>
                <a:gd name="connsiteY0" fmla="*/ 457881 h 2302782"/>
                <a:gd name="connsiteX1" fmla="*/ 2591800 w 2680153"/>
                <a:gd name="connsiteY1" fmla="*/ 1133932 h 2302782"/>
                <a:gd name="connsiteX2" fmla="*/ 2541361 w 2680153"/>
                <a:gd name="connsiteY2" fmla="*/ 2244725 h 2302782"/>
                <a:gd name="connsiteX3" fmla="*/ 2512333 w 2680153"/>
                <a:gd name="connsiteY3" fmla="*/ 2302782 h 2302782"/>
                <a:gd name="connsiteX4" fmla="*/ 1909820 w 2680153"/>
                <a:gd name="connsiteY4" fmla="*/ 2286060 h 2302782"/>
                <a:gd name="connsiteX5" fmla="*/ 1895533 w 2680153"/>
                <a:gd name="connsiteY5" fmla="*/ 2170620 h 2302782"/>
                <a:gd name="connsiteX6" fmla="*/ 1780041 w 2680153"/>
                <a:gd name="connsiteY6" fmla="*/ 2167047 h 2302782"/>
                <a:gd name="connsiteX7" fmla="*/ 1760942 w 2680153"/>
                <a:gd name="connsiteY7" fmla="*/ 2283110 h 2302782"/>
                <a:gd name="connsiteX8" fmla="*/ 1680030 w 2680153"/>
                <a:gd name="connsiteY8" fmla="*/ 2272393 h 2302782"/>
                <a:gd name="connsiteX9" fmla="*/ 1432379 w 2680153"/>
                <a:gd name="connsiteY9" fmla="*/ 2196874 h 2302782"/>
                <a:gd name="connsiteX10" fmla="*/ 577624 w 2680153"/>
                <a:gd name="connsiteY10" fmla="*/ 2105479 h 2302782"/>
                <a:gd name="connsiteX11" fmla="*/ 261711 w 2680153"/>
                <a:gd name="connsiteY11" fmla="*/ 1881868 h 2302782"/>
                <a:gd name="connsiteX12" fmla="*/ 0 w 2680153"/>
                <a:gd name="connsiteY12" fmla="*/ 801914 h 2302782"/>
                <a:gd name="connsiteX13" fmla="*/ 243342 w 2680153"/>
                <a:gd name="connsiteY13" fmla="*/ 559481 h 2302782"/>
                <a:gd name="connsiteX14" fmla="*/ 446315 w 2680153"/>
                <a:gd name="connsiteY14" fmla="*/ 530905 h 2302782"/>
                <a:gd name="connsiteX15" fmla="*/ 465818 w 2680153"/>
                <a:gd name="connsiteY15" fmla="*/ 357868 h 2302782"/>
                <a:gd name="connsiteX16" fmla="*/ 567418 w 2680153"/>
                <a:gd name="connsiteY16" fmla="*/ 314325 h 2302782"/>
                <a:gd name="connsiteX17" fmla="*/ 625475 w 2680153"/>
                <a:gd name="connsiteY17" fmla="*/ 227239 h 2302782"/>
                <a:gd name="connsiteX18" fmla="*/ 625475 w 2680153"/>
                <a:gd name="connsiteY18" fmla="*/ 140154 h 2302782"/>
                <a:gd name="connsiteX19" fmla="*/ 1011918 w 2680153"/>
                <a:gd name="connsiteY19" fmla="*/ 0 h 2302782"/>
                <a:gd name="connsiteX20" fmla="*/ 1177018 w 2680153"/>
                <a:gd name="connsiteY20" fmla="*/ 38554 h 2302782"/>
                <a:gd name="connsiteX21" fmla="*/ 1467304 w 2680153"/>
                <a:gd name="connsiteY21" fmla="*/ 212725 h 2302782"/>
                <a:gd name="connsiteX22" fmla="*/ 1757590 w 2680153"/>
                <a:gd name="connsiteY22" fmla="*/ 183697 h 2302782"/>
                <a:gd name="connsiteX23" fmla="*/ 2352675 w 2680153"/>
                <a:gd name="connsiteY23" fmla="*/ 415925 h 2302782"/>
                <a:gd name="connsiteX24" fmla="*/ 2680153 w 2680153"/>
                <a:gd name="connsiteY24" fmla="*/ 457881 h 2302782"/>
                <a:gd name="connsiteX0" fmla="*/ 2680153 w 2680153"/>
                <a:gd name="connsiteY0" fmla="*/ 457881 h 2302782"/>
                <a:gd name="connsiteX1" fmla="*/ 2591800 w 2680153"/>
                <a:gd name="connsiteY1" fmla="*/ 1133932 h 2302782"/>
                <a:gd name="connsiteX2" fmla="*/ 2445419 w 2680153"/>
                <a:gd name="connsiteY2" fmla="*/ 2144017 h 2302782"/>
                <a:gd name="connsiteX3" fmla="*/ 2512333 w 2680153"/>
                <a:gd name="connsiteY3" fmla="*/ 2302782 h 2302782"/>
                <a:gd name="connsiteX4" fmla="*/ 1909820 w 2680153"/>
                <a:gd name="connsiteY4" fmla="*/ 2286060 h 2302782"/>
                <a:gd name="connsiteX5" fmla="*/ 1895533 w 2680153"/>
                <a:gd name="connsiteY5" fmla="*/ 2170620 h 2302782"/>
                <a:gd name="connsiteX6" fmla="*/ 1780041 w 2680153"/>
                <a:gd name="connsiteY6" fmla="*/ 2167047 h 2302782"/>
                <a:gd name="connsiteX7" fmla="*/ 1760942 w 2680153"/>
                <a:gd name="connsiteY7" fmla="*/ 2283110 h 2302782"/>
                <a:gd name="connsiteX8" fmla="*/ 1680030 w 2680153"/>
                <a:gd name="connsiteY8" fmla="*/ 2272393 h 2302782"/>
                <a:gd name="connsiteX9" fmla="*/ 1432379 w 2680153"/>
                <a:gd name="connsiteY9" fmla="*/ 2196874 h 2302782"/>
                <a:gd name="connsiteX10" fmla="*/ 577624 w 2680153"/>
                <a:gd name="connsiteY10" fmla="*/ 2105479 h 2302782"/>
                <a:gd name="connsiteX11" fmla="*/ 261711 w 2680153"/>
                <a:gd name="connsiteY11" fmla="*/ 1881868 h 2302782"/>
                <a:gd name="connsiteX12" fmla="*/ 0 w 2680153"/>
                <a:gd name="connsiteY12" fmla="*/ 801914 h 2302782"/>
                <a:gd name="connsiteX13" fmla="*/ 243342 w 2680153"/>
                <a:gd name="connsiteY13" fmla="*/ 559481 h 2302782"/>
                <a:gd name="connsiteX14" fmla="*/ 446315 w 2680153"/>
                <a:gd name="connsiteY14" fmla="*/ 530905 h 2302782"/>
                <a:gd name="connsiteX15" fmla="*/ 465818 w 2680153"/>
                <a:gd name="connsiteY15" fmla="*/ 357868 h 2302782"/>
                <a:gd name="connsiteX16" fmla="*/ 567418 w 2680153"/>
                <a:gd name="connsiteY16" fmla="*/ 314325 h 2302782"/>
                <a:gd name="connsiteX17" fmla="*/ 625475 w 2680153"/>
                <a:gd name="connsiteY17" fmla="*/ 227239 h 2302782"/>
                <a:gd name="connsiteX18" fmla="*/ 625475 w 2680153"/>
                <a:gd name="connsiteY18" fmla="*/ 140154 h 2302782"/>
                <a:gd name="connsiteX19" fmla="*/ 1011918 w 2680153"/>
                <a:gd name="connsiteY19" fmla="*/ 0 h 2302782"/>
                <a:gd name="connsiteX20" fmla="*/ 1177018 w 2680153"/>
                <a:gd name="connsiteY20" fmla="*/ 38554 h 2302782"/>
                <a:gd name="connsiteX21" fmla="*/ 1467304 w 2680153"/>
                <a:gd name="connsiteY21" fmla="*/ 212725 h 2302782"/>
                <a:gd name="connsiteX22" fmla="*/ 1757590 w 2680153"/>
                <a:gd name="connsiteY22" fmla="*/ 183697 h 2302782"/>
                <a:gd name="connsiteX23" fmla="*/ 2352675 w 2680153"/>
                <a:gd name="connsiteY23" fmla="*/ 415925 h 2302782"/>
                <a:gd name="connsiteX24" fmla="*/ 2680153 w 2680153"/>
                <a:gd name="connsiteY24" fmla="*/ 457881 h 2302782"/>
                <a:gd name="connsiteX0" fmla="*/ 2680153 w 2680153"/>
                <a:gd name="connsiteY0" fmla="*/ 457881 h 2302782"/>
                <a:gd name="connsiteX1" fmla="*/ 2591800 w 2680153"/>
                <a:gd name="connsiteY1" fmla="*/ 1133932 h 2302782"/>
                <a:gd name="connsiteX2" fmla="*/ 2512333 w 2680153"/>
                <a:gd name="connsiteY2" fmla="*/ 2302782 h 2302782"/>
                <a:gd name="connsiteX3" fmla="*/ 1909820 w 2680153"/>
                <a:gd name="connsiteY3" fmla="*/ 2286060 h 2302782"/>
                <a:gd name="connsiteX4" fmla="*/ 1895533 w 2680153"/>
                <a:gd name="connsiteY4" fmla="*/ 2170620 h 2302782"/>
                <a:gd name="connsiteX5" fmla="*/ 1780041 w 2680153"/>
                <a:gd name="connsiteY5" fmla="*/ 2167047 h 2302782"/>
                <a:gd name="connsiteX6" fmla="*/ 1760942 w 2680153"/>
                <a:gd name="connsiteY6" fmla="*/ 2283110 h 2302782"/>
                <a:gd name="connsiteX7" fmla="*/ 1680030 w 2680153"/>
                <a:gd name="connsiteY7" fmla="*/ 2272393 h 2302782"/>
                <a:gd name="connsiteX8" fmla="*/ 1432379 w 2680153"/>
                <a:gd name="connsiteY8" fmla="*/ 2196874 h 2302782"/>
                <a:gd name="connsiteX9" fmla="*/ 577624 w 2680153"/>
                <a:gd name="connsiteY9" fmla="*/ 2105479 h 2302782"/>
                <a:gd name="connsiteX10" fmla="*/ 261711 w 2680153"/>
                <a:gd name="connsiteY10" fmla="*/ 1881868 h 2302782"/>
                <a:gd name="connsiteX11" fmla="*/ 0 w 2680153"/>
                <a:gd name="connsiteY11" fmla="*/ 801914 h 2302782"/>
                <a:gd name="connsiteX12" fmla="*/ 243342 w 2680153"/>
                <a:gd name="connsiteY12" fmla="*/ 559481 h 2302782"/>
                <a:gd name="connsiteX13" fmla="*/ 446315 w 2680153"/>
                <a:gd name="connsiteY13" fmla="*/ 530905 h 2302782"/>
                <a:gd name="connsiteX14" fmla="*/ 465818 w 2680153"/>
                <a:gd name="connsiteY14" fmla="*/ 357868 h 2302782"/>
                <a:gd name="connsiteX15" fmla="*/ 567418 w 2680153"/>
                <a:gd name="connsiteY15" fmla="*/ 314325 h 2302782"/>
                <a:gd name="connsiteX16" fmla="*/ 625475 w 2680153"/>
                <a:gd name="connsiteY16" fmla="*/ 227239 h 2302782"/>
                <a:gd name="connsiteX17" fmla="*/ 625475 w 2680153"/>
                <a:gd name="connsiteY17" fmla="*/ 140154 h 2302782"/>
                <a:gd name="connsiteX18" fmla="*/ 1011918 w 2680153"/>
                <a:gd name="connsiteY18" fmla="*/ 0 h 2302782"/>
                <a:gd name="connsiteX19" fmla="*/ 1177018 w 2680153"/>
                <a:gd name="connsiteY19" fmla="*/ 38554 h 2302782"/>
                <a:gd name="connsiteX20" fmla="*/ 1467304 w 2680153"/>
                <a:gd name="connsiteY20" fmla="*/ 212725 h 2302782"/>
                <a:gd name="connsiteX21" fmla="*/ 1757590 w 2680153"/>
                <a:gd name="connsiteY21" fmla="*/ 183697 h 2302782"/>
                <a:gd name="connsiteX22" fmla="*/ 2352675 w 2680153"/>
                <a:gd name="connsiteY22" fmla="*/ 415925 h 2302782"/>
                <a:gd name="connsiteX23" fmla="*/ 2680153 w 2680153"/>
                <a:gd name="connsiteY23" fmla="*/ 457881 h 2302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680153" h="2302782">
                  <a:moveTo>
                    <a:pt x="2680153" y="457881"/>
                  </a:moveTo>
                  <a:lnTo>
                    <a:pt x="2591800" y="1133932"/>
                  </a:lnTo>
                  <a:lnTo>
                    <a:pt x="2512333" y="2302782"/>
                  </a:lnTo>
                  <a:lnTo>
                    <a:pt x="1909820" y="2286060"/>
                  </a:lnTo>
                  <a:lnTo>
                    <a:pt x="1895533" y="2170620"/>
                  </a:lnTo>
                  <a:lnTo>
                    <a:pt x="1780041" y="2167047"/>
                  </a:lnTo>
                  <a:cubicBezTo>
                    <a:pt x="1755236" y="2178453"/>
                    <a:pt x="1777610" y="2265552"/>
                    <a:pt x="1760942" y="2283110"/>
                  </a:cubicBezTo>
                  <a:cubicBezTo>
                    <a:pt x="1744274" y="2300668"/>
                    <a:pt x="1732417" y="2279423"/>
                    <a:pt x="1680030" y="2272393"/>
                  </a:cubicBezTo>
                  <a:lnTo>
                    <a:pt x="1432379" y="2196874"/>
                  </a:lnTo>
                  <a:lnTo>
                    <a:pt x="577624" y="2105479"/>
                  </a:lnTo>
                  <a:lnTo>
                    <a:pt x="261711" y="1881868"/>
                  </a:lnTo>
                  <a:lnTo>
                    <a:pt x="0" y="801914"/>
                  </a:lnTo>
                  <a:lnTo>
                    <a:pt x="243342" y="559481"/>
                  </a:lnTo>
                  <a:lnTo>
                    <a:pt x="446315" y="530905"/>
                  </a:lnTo>
                  <a:lnTo>
                    <a:pt x="465818" y="357868"/>
                  </a:lnTo>
                  <a:lnTo>
                    <a:pt x="567418" y="314325"/>
                  </a:lnTo>
                  <a:lnTo>
                    <a:pt x="625475" y="227239"/>
                  </a:lnTo>
                  <a:lnTo>
                    <a:pt x="625475" y="140154"/>
                  </a:lnTo>
                  <a:lnTo>
                    <a:pt x="1011918" y="0"/>
                  </a:lnTo>
                  <a:lnTo>
                    <a:pt x="1177018" y="38554"/>
                  </a:lnTo>
                  <a:lnTo>
                    <a:pt x="1467304" y="212725"/>
                  </a:lnTo>
                  <a:lnTo>
                    <a:pt x="1757590" y="183697"/>
                  </a:lnTo>
                  <a:lnTo>
                    <a:pt x="2352675" y="415925"/>
                  </a:lnTo>
                  <a:lnTo>
                    <a:pt x="2680153" y="457881"/>
                  </a:lnTo>
                  <a:close/>
                </a:path>
              </a:pathLst>
            </a:custGeom>
            <a:grpFill/>
            <a:ln w="19050">
              <a:solidFill>
                <a:srgbClr val="FF0000"/>
              </a:solidFill>
            </a:ln>
          </p:spPr>
          <p:style>
            <a:lnRef idx="2">
              <a:schemeClr val="accent6"/>
            </a:lnRef>
            <a:fillRef idx="1">
              <a:schemeClr val="lt1"/>
            </a:fillRef>
            <a:effectRef idx="0">
              <a:schemeClr val="accent6"/>
            </a:effectRef>
            <a:fontRef idx="minor">
              <a:schemeClr val="dk1"/>
            </a:fontRef>
          </p:style>
          <p:txBody>
            <a:bodyPr lIns="84375" tIns="42187" rIns="84375" bIns="42187"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20" name="Freeform 3"/>
            <p:cNvSpPr>
              <a:spLocks/>
            </p:cNvSpPr>
            <p:nvPr/>
          </p:nvSpPr>
          <p:spPr bwMode="auto">
            <a:xfrm>
              <a:off x="8055009" y="3143075"/>
              <a:ext cx="1650558" cy="3042787"/>
            </a:xfrm>
            <a:custGeom>
              <a:avLst/>
              <a:gdLst>
                <a:gd name="T0" fmla="*/ 417590 w 3420"/>
                <a:gd name="T1" fmla="*/ 0 h 6542"/>
                <a:gd name="T2" fmla="*/ 0 w 3420"/>
                <a:gd name="T3" fmla="*/ 3947368 h 6542"/>
                <a:gd name="T4" fmla="*/ 234630 w 3420"/>
                <a:gd name="T5" fmla="*/ 3947368 h 6542"/>
                <a:gd name="T6" fmla="*/ 237171 w 3420"/>
                <a:gd name="T7" fmla="*/ 4017989 h 6542"/>
                <a:gd name="T8" fmla="*/ 470106 w 3420"/>
                <a:gd name="T9" fmla="*/ 4033591 h 6542"/>
                <a:gd name="T10" fmla="*/ 447236 w 3420"/>
                <a:gd name="T11" fmla="*/ 4505765 h 6542"/>
                <a:gd name="T12" fmla="*/ 470106 w 3420"/>
                <a:gd name="T13" fmla="*/ 4775109 h 6542"/>
                <a:gd name="T14" fmla="*/ 514999 w 3420"/>
                <a:gd name="T15" fmla="*/ 5124928 h 6542"/>
                <a:gd name="T16" fmla="*/ 635279 w 3420"/>
                <a:gd name="T17" fmla="*/ 5372100 h 6542"/>
                <a:gd name="T18" fmla="*/ 940212 w 3420"/>
                <a:gd name="T19" fmla="*/ 5369636 h 6542"/>
                <a:gd name="T20" fmla="*/ 952918 w 3420"/>
                <a:gd name="T21" fmla="*/ 4957409 h 6542"/>
                <a:gd name="T22" fmla="*/ 1200253 w 3420"/>
                <a:gd name="T23" fmla="*/ 5006679 h 6542"/>
                <a:gd name="T24" fmla="*/ 1372202 w 3420"/>
                <a:gd name="T25" fmla="*/ 3990069 h 6542"/>
                <a:gd name="T26" fmla="*/ 1498410 w 3420"/>
                <a:gd name="T27" fmla="*/ 3989248 h 6542"/>
                <a:gd name="T28" fmla="*/ 1677135 w 3420"/>
                <a:gd name="T29" fmla="*/ 3448097 h 6542"/>
                <a:gd name="T30" fmla="*/ 1677135 w 3420"/>
                <a:gd name="T31" fmla="*/ 2721360 h 6542"/>
                <a:gd name="T32" fmla="*/ 2350530 w 3420"/>
                <a:gd name="T33" fmla="*/ 2733678 h 6542"/>
                <a:gd name="T34" fmla="*/ 2388647 w 3420"/>
                <a:gd name="T35" fmla="*/ 2358403 h 6542"/>
                <a:gd name="T36" fmla="*/ 2775744 w 3420"/>
                <a:gd name="T37" fmla="*/ 1804112 h 6542"/>
                <a:gd name="T38" fmla="*/ 2788449 w 3420"/>
                <a:gd name="T39" fmla="*/ 1637415 h 6542"/>
                <a:gd name="T40" fmla="*/ 2795225 w 3420"/>
                <a:gd name="T41" fmla="*/ 1459221 h 6542"/>
                <a:gd name="T42" fmla="*/ 2807931 w 3420"/>
                <a:gd name="T43" fmla="*/ 1341793 h 6542"/>
                <a:gd name="T44" fmla="*/ 2851977 w 3420"/>
                <a:gd name="T45" fmla="*/ 1193982 h 6542"/>
                <a:gd name="T46" fmla="*/ 2839271 w 3420"/>
                <a:gd name="T47" fmla="*/ 1065059 h 6542"/>
                <a:gd name="T48" fmla="*/ 2795225 w 3420"/>
                <a:gd name="T49" fmla="*/ 898361 h 6542"/>
                <a:gd name="T50" fmla="*/ 2769814 w 3420"/>
                <a:gd name="T51" fmla="*/ 787503 h 6542"/>
                <a:gd name="T52" fmla="*/ 2763038 w 3420"/>
                <a:gd name="T53" fmla="*/ 707849 h 6542"/>
                <a:gd name="T54" fmla="*/ 2757109 w 3420"/>
                <a:gd name="T55" fmla="*/ 652010 h 6542"/>
                <a:gd name="T56" fmla="*/ 2782520 w 3420"/>
                <a:gd name="T57" fmla="*/ 590422 h 6542"/>
                <a:gd name="T58" fmla="*/ 2833342 w 3420"/>
                <a:gd name="T59" fmla="*/ 486133 h 6542"/>
                <a:gd name="T60" fmla="*/ 2896870 w 3420"/>
                <a:gd name="T61" fmla="*/ 313687 h 6542"/>
                <a:gd name="T62" fmla="*/ 2763038 w 3420"/>
                <a:gd name="T63" fmla="*/ 239782 h 6542"/>
                <a:gd name="T64" fmla="*/ 2635982 w 3420"/>
                <a:gd name="T65" fmla="*/ 202829 h 6542"/>
                <a:gd name="T66" fmla="*/ 2464881 w 3420"/>
                <a:gd name="T67" fmla="*/ 183942 h 6542"/>
                <a:gd name="T68" fmla="*/ 2140465 w 3420"/>
                <a:gd name="T69" fmla="*/ 141241 h 6542"/>
                <a:gd name="T70" fmla="*/ 1677135 w 3420"/>
                <a:gd name="T71" fmla="*/ 85402 h 6542"/>
                <a:gd name="T72" fmla="*/ 889390 w 3420"/>
                <a:gd name="T73" fmla="*/ 30383 h 6542"/>
                <a:gd name="T74" fmla="*/ 417590 w 3420"/>
                <a:gd name="T75" fmla="*/ 0 h 654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connsiteX0" fmla="*/ 1442 w 10000"/>
                <a:gd name="connsiteY0" fmla="*/ 0 h 10000"/>
                <a:gd name="connsiteX1" fmla="*/ 0 w 10000"/>
                <a:gd name="connsiteY1" fmla="*/ 7348 h 10000"/>
                <a:gd name="connsiteX2" fmla="*/ 810 w 10000"/>
                <a:gd name="connsiteY2" fmla="*/ 7348 h 10000"/>
                <a:gd name="connsiteX3" fmla="*/ 819 w 10000"/>
                <a:gd name="connsiteY3" fmla="*/ 7479 h 10000"/>
                <a:gd name="connsiteX4" fmla="*/ 1623 w 10000"/>
                <a:gd name="connsiteY4" fmla="*/ 7508 h 10000"/>
                <a:gd name="connsiteX5" fmla="*/ 1544 w 10000"/>
                <a:gd name="connsiteY5" fmla="*/ 8387 h 10000"/>
                <a:gd name="connsiteX6" fmla="*/ 1623 w 10000"/>
                <a:gd name="connsiteY6" fmla="*/ 8889 h 10000"/>
                <a:gd name="connsiteX7" fmla="*/ 1778 w 10000"/>
                <a:gd name="connsiteY7" fmla="*/ 9540 h 10000"/>
                <a:gd name="connsiteX8" fmla="*/ 2193 w 10000"/>
                <a:gd name="connsiteY8" fmla="*/ 10000 h 10000"/>
                <a:gd name="connsiteX9" fmla="*/ 3246 w 10000"/>
                <a:gd name="connsiteY9" fmla="*/ 9995 h 10000"/>
                <a:gd name="connsiteX10" fmla="*/ 3289 w 10000"/>
                <a:gd name="connsiteY10" fmla="*/ 9228 h 10000"/>
                <a:gd name="connsiteX11" fmla="*/ 4143 w 10000"/>
                <a:gd name="connsiteY11" fmla="*/ 9320 h 10000"/>
                <a:gd name="connsiteX12" fmla="*/ 4362 w 10000"/>
                <a:gd name="connsiteY12" fmla="*/ 7560 h 10000"/>
                <a:gd name="connsiteX13" fmla="*/ 5173 w 10000"/>
                <a:gd name="connsiteY13" fmla="*/ 7426 h 10000"/>
                <a:gd name="connsiteX14" fmla="*/ 5789 w 10000"/>
                <a:gd name="connsiteY14" fmla="*/ 6419 h 10000"/>
                <a:gd name="connsiteX15" fmla="*/ 5789 w 10000"/>
                <a:gd name="connsiteY15" fmla="*/ 5066 h 10000"/>
                <a:gd name="connsiteX16" fmla="*/ 8114 w 10000"/>
                <a:gd name="connsiteY16" fmla="*/ 5089 h 10000"/>
                <a:gd name="connsiteX17" fmla="*/ 8246 w 10000"/>
                <a:gd name="connsiteY17" fmla="*/ 4390 h 10000"/>
                <a:gd name="connsiteX18" fmla="*/ 9582 w 10000"/>
                <a:gd name="connsiteY18" fmla="*/ 3358 h 10000"/>
                <a:gd name="connsiteX19" fmla="*/ 9626 w 10000"/>
                <a:gd name="connsiteY19" fmla="*/ 3048 h 10000"/>
                <a:gd name="connsiteX20" fmla="*/ 9649 w 10000"/>
                <a:gd name="connsiteY20" fmla="*/ 2716 h 10000"/>
                <a:gd name="connsiteX21" fmla="*/ 9693 w 10000"/>
                <a:gd name="connsiteY21" fmla="*/ 2498 h 10000"/>
                <a:gd name="connsiteX22" fmla="*/ 9845 w 10000"/>
                <a:gd name="connsiteY22" fmla="*/ 2223 h 10000"/>
                <a:gd name="connsiteX23" fmla="*/ 9801 w 10000"/>
                <a:gd name="connsiteY23" fmla="*/ 1983 h 10000"/>
                <a:gd name="connsiteX24" fmla="*/ 9649 w 10000"/>
                <a:gd name="connsiteY24" fmla="*/ 1672 h 10000"/>
                <a:gd name="connsiteX25" fmla="*/ 9561 w 10000"/>
                <a:gd name="connsiteY25" fmla="*/ 1466 h 10000"/>
                <a:gd name="connsiteX26" fmla="*/ 9538 w 10000"/>
                <a:gd name="connsiteY26" fmla="*/ 1318 h 10000"/>
                <a:gd name="connsiteX27" fmla="*/ 9518 w 10000"/>
                <a:gd name="connsiteY27" fmla="*/ 1214 h 10000"/>
                <a:gd name="connsiteX28" fmla="*/ 9605 w 10000"/>
                <a:gd name="connsiteY28" fmla="*/ 1099 h 10000"/>
                <a:gd name="connsiteX29" fmla="*/ 9781 w 10000"/>
                <a:gd name="connsiteY29" fmla="*/ 905 h 10000"/>
                <a:gd name="connsiteX30" fmla="*/ 10000 w 10000"/>
                <a:gd name="connsiteY30" fmla="*/ 584 h 10000"/>
                <a:gd name="connsiteX31" fmla="*/ 9538 w 10000"/>
                <a:gd name="connsiteY31" fmla="*/ 446 h 10000"/>
                <a:gd name="connsiteX32" fmla="*/ 9099 w 10000"/>
                <a:gd name="connsiteY32" fmla="*/ 378 h 10000"/>
                <a:gd name="connsiteX33" fmla="*/ 8509 w 10000"/>
                <a:gd name="connsiteY33" fmla="*/ 342 h 10000"/>
                <a:gd name="connsiteX34" fmla="*/ 7389 w 10000"/>
                <a:gd name="connsiteY34" fmla="*/ 263 h 10000"/>
                <a:gd name="connsiteX35" fmla="*/ 5789 w 10000"/>
                <a:gd name="connsiteY35" fmla="*/ 159 h 10000"/>
                <a:gd name="connsiteX36" fmla="*/ 3070 w 10000"/>
                <a:gd name="connsiteY36" fmla="*/ 57 h 10000"/>
                <a:gd name="connsiteX37" fmla="*/ 1442 w 10000"/>
                <a:gd name="connsiteY37" fmla="*/ 0 h 10000"/>
                <a:gd name="connsiteX0" fmla="*/ 1442 w 10000"/>
                <a:gd name="connsiteY0" fmla="*/ 0 h 10000"/>
                <a:gd name="connsiteX1" fmla="*/ 0 w 10000"/>
                <a:gd name="connsiteY1" fmla="*/ 7348 h 10000"/>
                <a:gd name="connsiteX2" fmla="*/ 810 w 10000"/>
                <a:gd name="connsiteY2" fmla="*/ 7348 h 10000"/>
                <a:gd name="connsiteX3" fmla="*/ 819 w 10000"/>
                <a:gd name="connsiteY3" fmla="*/ 7479 h 10000"/>
                <a:gd name="connsiteX4" fmla="*/ 1623 w 10000"/>
                <a:gd name="connsiteY4" fmla="*/ 7508 h 10000"/>
                <a:gd name="connsiteX5" fmla="*/ 1544 w 10000"/>
                <a:gd name="connsiteY5" fmla="*/ 8387 h 10000"/>
                <a:gd name="connsiteX6" fmla="*/ 1623 w 10000"/>
                <a:gd name="connsiteY6" fmla="*/ 8889 h 10000"/>
                <a:gd name="connsiteX7" fmla="*/ 1778 w 10000"/>
                <a:gd name="connsiteY7" fmla="*/ 9540 h 10000"/>
                <a:gd name="connsiteX8" fmla="*/ 2193 w 10000"/>
                <a:gd name="connsiteY8" fmla="*/ 10000 h 10000"/>
                <a:gd name="connsiteX9" fmla="*/ 3246 w 10000"/>
                <a:gd name="connsiteY9" fmla="*/ 9995 h 10000"/>
                <a:gd name="connsiteX10" fmla="*/ 3289 w 10000"/>
                <a:gd name="connsiteY10" fmla="*/ 9228 h 10000"/>
                <a:gd name="connsiteX11" fmla="*/ 4143 w 10000"/>
                <a:gd name="connsiteY11" fmla="*/ 9320 h 10000"/>
                <a:gd name="connsiteX12" fmla="*/ 4362 w 10000"/>
                <a:gd name="connsiteY12" fmla="*/ 7560 h 10000"/>
                <a:gd name="connsiteX13" fmla="*/ 5245 w 10000"/>
                <a:gd name="connsiteY13" fmla="*/ 7543 h 10000"/>
                <a:gd name="connsiteX14" fmla="*/ 5789 w 10000"/>
                <a:gd name="connsiteY14" fmla="*/ 6419 h 10000"/>
                <a:gd name="connsiteX15" fmla="*/ 5789 w 10000"/>
                <a:gd name="connsiteY15" fmla="*/ 5066 h 10000"/>
                <a:gd name="connsiteX16" fmla="*/ 8114 w 10000"/>
                <a:gd name="connsiteY16" fmla="*/ 5089 h 10000"/>
                <a:gd name="connsiteX17" fmla="*/ 8246 w 10000"/>
                <a:gd name="connsiteY17" fmla="*/ 4390 h 10000"/>
                <a:gd name="connsiteX18" fmla="*/ 9582 w 10000"/>
                <a:gd name="connsiteY18" fmla="*/ 3358 h 10000"/>
                <a:gd name="connsiteX19" fmla="*/ 9626 w 10000"/>
                <a:gd name="connsiteY19" fmla="*/ 3048 h 10000"/>
                <a:gd name="connsiteX20" fmla="*/ 9649 w 10000"/>
                <a:gd name="connsiteY20" fmla="*/ 2716 h 10000"/>
                <a:gd name="connsiteX21" fmla="*/ 9693 w 10000"/>
                <a:gd name="connsiteY21" fmla="*/ 2498 h 10000"/>
                <a:gd name="connsiteX22" fmla="*/ 9845 w 10000"/>
                <a:gd name="connsiteY22" fmla="*/ 2223 h 10000"/>
                <a:gd name="connsiteX23" fmla="*/ 9801 w 10000"/>
                <a:gd name="connsiteY23" fmla="*/ 1983 h 10000"/>
                <a:gd name="connsiteX24" fmla="*/ 9649 w 10000"/>
                <a:gd name="connsiteY24" fmla="*/ 1672 h 10000"/>
                <a:gd name="connsiteX25" fmla="*/ 9561 w 10000"/>
                <a:gd name="connsiteY25" fmla="*/ 1466 h 10000"/>
                <a:gd name="connsiteX26" fmla="*/ 9538 w 10000"/>
                <a:gd name="connsiteY26" fmla="*/ 1318 h 10000"/>
                <a:gd name="connsiteX27" fmla="*/ 9518 w 10000"/>
                <a:gd name="connsiteY27" fmla="*/ 1214 h 10000"/>
                <a:gd name="connsiteX28" fmla="*/ 9605 w 10000"/>
                <a:gd name="connsiteY28" fmla="*/ 1099 h 10000"/>
                <a:gd name="connsiteX29" fmla="*/ 9781 w 10000"/>
                <a:gd name="connsiteY29" fmla="*/ 905 h 10000"/>
                <a:gd name="connsiteX30" fmla="*/ 10000 w 10000"/>
                <a:gd name="connsiteY30" fmla="*/ 584 h 10000"/>
                <a:gd name="connsiteX31" fmla="*/ 9538 w 10000"/>
                <a:gd name="connsiteY31" fmla="*/ 446 h 10000"/>
                <a:gd name="connsiteX32" fmla="*/ 9099 w 10000"/>
                <a:gd name="connsiteY32" fmla="*/ 378 h 10000"/>
                <a:gd name="connsiteX33" fmla="*/ 8509 w 10000"/>
                <a:gd name="connsiteY33" fmla="*/ 342 h 10000"/>
                <a:gd name="connsiteX34" fmla="*/ 7389 w 10000"/>
                <a:gd name="connsiteY34" fmla="*/ 263 h 10000"/>
                <a:gd name="connsiteX35" fmla="*/ 5789 w 10000"/>
                <a:gd name="connsiteY35" fmla="*/ 159 h 10000"/>
                <a:gd name="connsiteX36" fmla="*/ 3070 w 10000"/>
                <a:gd name="connsiteY36" fmla="*/ 57 h 10000"/>
                <a:gd name="connsiteX37" fmla="*/ 1442 w 10000"/>
                <a:gd name="connsiteY37" fmla="*/ 0 h 10000"/>
                <a:gd name="connsiteX0" fmla="*/ 1442 w 10000"/>
                <a:gd name="connsiteY0" fmla="*/ 0 h 10000"/>
                <a:gd name="connsiteX1" fmla="*/ 0 w 10000"/>
                <a:gd name="connsiteY1" fmla="*/ 7348 h 10000"/>
                <a:gd name="connsiteX2" fmla="*/ 810 w 10000"/>
                <a:gd name="connsiteY2" fmla="*/ 7348 h 10000"/>
                <a:gd name="connsiteX3" fmla="*/ 819 w 10000"/>
                <a:gd name="connsiteY3" fmla="*/ 7479 h 10000"/>
                <a:gd name="connsiteX4" fmla="*/ 1623 w 10000"/>
                <a:gd name="connsiteY4" fmla="*/ 7508 h 10000"/>
                <a:gd name="connsiteX5" fmla="*/ 1544 w 10000"/>
                <a:gd name="connsiteY5" fmla="*/ 8387 h 10000"/>
                <a:gd name="connsiteX6" fmla="*/ 1623 w 10000"/>
                <a:gd name="connsiteY6" fmla="*/ 8889 h 10000"/>
                <a:gd name="connsiteX7" fmla="*/ 1778 w 10000"/>
                <a:gd name="connsiteY7" fmla="*/ 9540 h 10000"/>
                <a:gd name="connsiteX8" fmla="*/ 2193 w 10000"/>
                <a:gd name="connsiteY8" fmla="*/ 10000 h 10000"/>
                <a:gd name="connsiteX9" fmla="*/ 3246 w 10000"/>
                <a:gd name="connsiteY9" fmla="*/ 9995 h 10000"/>
                <a:gd name="connsiteX10" fmla="*/ 3272 w 10000"/>
                <a:gd name="connsiteY10" fmla="*/ 9706 h 10000"/>
                <a:gd name="connsiteX11" fmla="*/ 4143 w 10000"/>
                <a:gd name="connsiteY11" fmla="*/ 9320 h 10000"/>
                <a:gd name="connsiteX12" fmla="*/ 4362 w 10000"/>
                <a:gd name="connsiteY12" fmla="*/ 7560 h 10000"/>
                <a:gd name="connsiteX13" fmla="*/ 5245 w 10000"/>
                <a:gd name="connsiteY13" fmla="*/ 7543 h 10000"/>
                <a:gd name="connsiteX14" fmla="*/ 5789 w 10000"/>
                <a:gd name="connsiteY14" fmla="*/ 6419 h 10000"/>
                <a:gd name="connsiteX15" fmla="*/ 5789 w 10000"/>
                <a:gd name="connsiteY15" fmla="*/ 5066 h 10000"/>
                <a:gd name="connsiteX16" fmla="*/ 8114 w 10000"/>
                <a:gd name="connsiteY16" fmla="*/ 5089 h 10000"/>
                <a:gd name="connsiteX17" fmla="*/ 8246 w 10000"/>
                <a:gd name="connsiteY17" fmla="*/ 4390 h 10000"/>
                <a:gd name="connsiteX18" fmla="*/ 9582 w 10000"/>
                <a:gd name="connsiteY18" fmla="*/ 3358 h 10000"/>
                <a:gd name="connsiteX19" fmla="*/ 9626 w 10000"/>
                <a:gd name="connsiteY19" fmla="*/ 3048 h 10000"/>
                <a:gd name="connsiteX20" fmla="*/ 9649 w 10000"/>
                <a:gd name="connsiteY20" fmla="*/ 2716 h 10000"/>
                <a:gd name="connsiteX21" fmla="*/ 9693 w 10000"/>
                <a:gd name="connsiteY21" fmla="*/ 2498 h 10000"/>
                <a:gd name="connsiteX22" fmla="*/ 9845 w 10000"/>
                <a:gd name="connsiteY22" fmla="*/ 2223 h 10000"/>
                <a:gd name="connsiteX23" fmla="*/ 9801 w 10000"/>
                <a:gd name="connsiteY23" fmla="*/ 1983 h 10000"/>
                <a:gd name="connsiteX24" fmla="*/ 9649 w 10000"/>
                <a:gd name="connsiteY24" fmla="*/ 1672 h 10000"/>
                <a:gd name="connsiteX25" fmla="*/ 9561 w 10000"/>
                <a:gd name="connsiteY25" fmla="*/ 1466 h 10000"/>
                <a:gd name="connsiteX26" fmla="*/ 9538 w 10000"/>
                <a:gd name="connsiteY26" fmla="*/ 1318 h 10000"/>
                <a:gd name="connsiteX27" fmla="*/ 9518 w 10000"/>
                <a:gd name="connsiteY27" fmla="*/ 1214 h 10000"/>
                <a:gd name="connsiteX28" fmla="*/ 9605 w 10000"/>
                <a:gd name="connsiteY28" fmla="*/ 1099 h 10000"/>
                <a:gd name="connsiteX29" fmla="*/ 9781 w 10000"/>
                <a:gd name="connsiteY29" fmla="*/ 905 h 10000"/>
                <a:gd name="connsiteX30" fmla="*/ 10000 w 10000"/>
                <a:gd name="connsiteY30" fmla="*/ 584 h 10000"/>
                <a:gd name="connsiteX31" fmla="*/ 9538 w 10000"/>
                <a:gd name="connsiteY31" fmla="*/ 446 h 10000"/>
                <a:gd name="connsiteX32" fmla="*/ 9099 w 10000"/>
                <a:gd name="connsiteY32" fmla="*/ 378 h 10000"/>
                <a:gd name="connsiteX33" fmla="*/ 8509 w 10000"/>
                <a:gd name="connsiteY33" fmla="*/ 342 h 10000"/>
                <a:gd name="connsiteX34" fmla="*/ 7389 w 10000"/>
                <a:gd name="connsiteY34" fmla="*/ 263 h 10000"/>
                <a:gd name="connsiteX35" fmla="*/ 5789 w 10000"/>
                <a:gd name="connsiteY35" fmla="*/ 159 h 10000"/>
                <a:gd name="connsiteX36" fmla="*/ 3070 w 10000"/>
                <a:gd name="connsiteY36" fmla="*/ 57 h 10000"/>
                <a:gd name="connsiteX37" fmla="*/ 1442 w 10000"/>
                <a:gd name="connsiteY37" fmla="*/ 0 h 10000"/>
                <a:gd name="connsiteX0" fmla="*/ 1442 w 10000"/>
                <a:gd name="connsiteY0" fmla="*/ 0 h 10000"/>
                <a:gd name="connsiteX1" fmla="*/ 0 w 10000"/>
                <a:gd name="connsiteY1" fmla="*/ 7348 h 10000"/>
                <a:gd name="connsiteX2" fmla="*/ 810 w 10000"/>
                <a:gd name="connsiteY2" fmla="*/ 7348 h 10000"/>
                <a:gd name="connsiteX3" fmla="*/ 819 w 10000"/>
                <a:gd name="connsiteY3" fmla="*/ 7479 h 10000"/>
                <a:gd name="connsiteX4" fmla="*/ 1623 w 10000"/>
                <a:gd name="connsiteY4" fmla="*/ 7508 h 10000"/>
                <a:gd name="connsiteX5" fmla="*/ 1544 w 10000"/>
                <a:gd name="connsiteY5" fmla="*/ 8387 h 10000"/>
                <a:gd name="connsiteX6" fmla="*/ 1623 w 10000"/>
                <a:gd name="connsiteY6" fmla="*/ 8889 h 10000"/>
                <a:gd name="connsiteX7" fmla="*/ 1778 w 10000"/>
                <a:gd name="connsiteY7" fmla="*/ 9540 h 10000"/>
                <a:gd name="connsiteX8" fmla="*/ 2193 w 10000"/>
                <a:gd name="connsiteY8" fmla="*/ 10000 h 10000"/>
                <a:gd name="connsiteX9" fmla="*/ 3246 w 10000"/>
                <a:gd name="connsiteY9" fmla="*/ 9995 h 10000"/>
                <a:gd name="connsiteX10" fmla="*/ 3272 w 10000"/>
                <a:gd name="connsiteY10" fmla="*/ 9412 h 10000"/>
                <a:gd name="connsiteX11" fmla="*/ 4143 w 10000"/>
                <a:gd name="connsiteY11" fmla="*/ 9320 h 10000"/>
                <a:gd name="connsiteX12" fmla="*/ 4362 w 10000"/>
                <a:gd name="connsiteY12" fmla="*/ 7560 h 10000"/>
                <a:gd name="connsiteX13" fmla="*/ 5245 w 10000"/>
                <a:gd name="connsiteY13" fmla="*/ 7543 h 10000"/>
                <a:gd name="connsiteX14" fmla="*/ 5789 w 10000"/>
                <a:gd name="connsiteY14" fmla="*/ 6419 h 10000"/>
                <a:gd name="connsiteX15" fmla="*/ 5789 w 10000"/>
                <a:gd name="connsiteY15" fmla="*/ 5066 h 10000"/>
                <a:gd name="connsiteX16" fmla="*/ 8114 w 10000"/>
                <a:gd name="connsiteY16" fmla="*/ 5089 h 10000"/>
                <a:gd name="connsiteX17" fmla="*/ 8246 w 10000"/>
                <a:gd name="connsiteY17" fmla="*/ 4390 h 10000"/>
                <a:gd name="connsiteX18" fmla="*/ 9582 w 10000"/>
                <a:gd name="connsiteY18" fmla="*/ 3358 h 10000"/>
                <a:gd name="connsiteX19" fmla="*/ 9626 w 10000"/>
                <a:gd name="connsiteY19" fmla="*/ 3048 h 10000"/>
                <a:gd name="connsiteX20" fmla="*/ 9649 w 10000"/>
                <a:gd name="connsiteY20" fmla="*/ 2716 h 10000"/>
                <a:gd name="connsiteX21" fmla="*/ 9693 w 10000"/>
                <a:gd name="connsiteY21" fmla="*/ 2498 h 10000"/>
                <a:gd name="connsiteX22" fmla="*/ 9845 w 10000"/>
                <a:gd name="connsiteY22" fmla="*/ 2223 h 10000"/>
                <a:gd name="connsiteX23" fmla="*/ 9801 w 10000"/>
                <a:gd name="connsiteY23" fmla="*/ 1983 h 10000"/>
                <a:gd name="connsiteX24" fmla="*/ 9649 w 10000"/>
                <a:gd name="connsiteY24" fmla="*/ 1672 h 10000"/>
                <a:gd name="connsiteX25" fmla="*/ 9561 w 10000"/>
                <a:gd name="connsiteY25" fmla="*/ 1466 h 10000"/>
                <a:gd name="connsiteX26" fmla="*/ 9538 w 10000"/>
                <a:gd name="connsiteY26" fmla="*/ 1318 h 10000"/>
                <a:gd name="connsiteX27" fmla="*/ 9518 w 10000"/>
                <a:gd name="connsiteY27" fmla="*/ 1214 h 10000"/>
                <a:gd name="connsiteX28" fmla="*/ 9605 w 10000"/>
                <a:gd name="connsiteY28" fmla="*/ 1099 h 10000"/>
                <a:gd name="connsiteX29" fmla="*/ 9781 w 10000"/>
                <a:gd name="connsiteY29" fmla="*/ 905 h 10000"/>
                <a:gd name="connsiteX30" fmla="*/ 10000 w 10000"/>
                <a:gd name="connsiteY30" fmla="*/ 584 h 10000"/>
                <a:gd name="connsiteX31" fmla="*/ 9538 w 10000"/>
                <a:gd name="connsiteY31" fmla="*/ 446 h 10000"/>
                <a:gd name="connsiteX32" fmla="*/ 9099 w 10000"/>
                <a:gd name="connsiteY32" fmla="*/ 378 h 10000"/>
                <a:gd name="connsiteX33" fmla="*/ 8509 w 10000"/>
                <a:gd name="connsiteY33" fmla="*/ 342 h 10000"/>
                <a:gd name="connsiteX34" fmla="*/ 7389 w 10000"/>
                <a:gd name="connsiteY34" fmla="*/ 263 h 10000"/>
                <a:gd name="connsiteX35" fmla="*/ 5789 w 10000"/>
                <a:gd name="connsiteY35" fmla="*/ 159 h 10000"/>
                <a:gd name="connsiteX36" fmla="*/ 3070 w 10000"/>
                <a:gd name="connsiteY36" fmla="*/ 57 h 10000"/>
                <a:gd name="connsiteX37" fmla="*/ 1442 w 10000"/>
                <a:gd name="connsiteY37" fmla="*/ 0 h 10000"/>
                <a:gd name="connsiteX0" fmla="*/ 1442 w 10000"/>
                <a:gd name="connsiteY0" fmla="*/ 0 h 10000"/>
                <a:gd name="connsiteX1" fmla="*/ 0 w 10000"/>
                <a:gd name="connsiteY1" fmla="*/ 7348 h 10000"/>
                <a:gd name="connsiteX2" fmla="*/ 810 w 10000"/>
                <a:gd name="connsiteY2" fmla="*/ 7348 h 10000"/>
                <a:gd name="connsiteX3" fmla="*/ 819 w 10000"/>
                <a:gd name="connsiteY3" fmla="*/ 7479 h 10000"/>
                <a:gd name="connsiteX4" fmla="*/ 1623 w 10000"/>
                <a:gd name="connsiteY4" fmla="*/ 7508 h 10000"/>
                <a:gd name="connsiteX5" fmla="*/ 1544 w 10000"/>
                <a:gd name="connsiteY5" fmla="*/ 8387 h 10000"/>
                <a:gd name="connsiteX6" fmla="*/ 1623 w 10000"/>
                <a:gd name="connsiteY6" fmla="*/ 8889 h 10000"/>
                <a:gd name="connsiteX7" fmla="*/ 1778 w 10000"/>
                <a:gd name="connsiteY7" fmla="*/ 9540 h 10000"/>
                <a:gd name="connsiteX8" fmla="*/ 2193 w 10000"/>
                <a:gd name="connsiteY8" fmla="*/ 10000 h 10000"/>
                <a:gd name="connsiteX9" fmla="*/ 3066 w 10000"/>
                <a:gd name="connsiteY9" fmla="*/ 9917 h 10000"/>
                <a:gd name="connsiteX10" fmla="*/ 3272 w 10000"/>
                <a:gd name="connsiteY10" fmla="*/ 9412 h 10000"/>
                <a:gd name="connsiteX11" fmla="*/ 4143 w 10000"/>
                <a:gd name="connsiteY11" fmla="*/ 9320 h 10000"/>
                <a:gd name="connsiteX12" fmla="*/ 4362 w 10000"/>
                <a:gd name="connsiteY12" fmla="*/ 7560 h 10000"/>
                <a:gd name="connsiteX13" fmla="*/ 5245 w 10000"/>
                <a:gd name="connsiteY13" fmla="*/ 7543 h 10000"/>
                <a:gd name="connsiteX14" fmla="*/ 5789 w 10000"/>
                <a:gd name="connsiteY14" fmla="*/ 6419 h 10000"/>
                <a:gd name="connsiteX15" fmla="*/ 5789 w 10000"/>
                <a:gd name="connsiteY15" fmla="*/ 5066 h 10000"/>
                <a:gd name="connsiteX16" fmla="*/ 8114 w 10000"/>
                <a:gd name="connsiteY16" fmla="*/ 5089 h 10000"/>
                <a:gd name="connsiteX17" fmla="*/ 8246 w 10000"/>
                <a:gd name="connsiteY17" fmla="*/ 4390 h 10000"/>
                <a:gd name="connsiteX18" fmla="*/ 9582 w 10000"/>
                <a:gd name="connsiteY18" fmla="*/ 3358 h 10000"/>
                <a:gd name="connsiteX19" fmla="*/ 9626 w 10000"/>
                <a:gd name="connsiteY19" fmla="*/ 3048 h 10000"/>
                <a:gd name="connsiteX20" fmla="*/ 9649 w 10000"/>
                <a:gd name="connsiteY20" fmla="*/ 2716 h 10000"/>
                <a:gd name="connsiteX21" fmla="*/ 9693 w 10000"/>
                <a:gd name="connsiteY21" fmla="*/ 2498 h 10000"/>
                <a:gd name="connsiteX22" fmla="*/ 9845 w 10000"/>
                <a:gd name="connsiteY22" fmla="*/ 2223 h 10000"/>
                <a:gd name="connsiteX23" fmla="*/ 9801 w 10000"/>
                <a:gd name="connsiteY23" fmla="*/ 1983 h 10000"/>
                <a:gd name="connsiteX24" fmla="*/ 9649 w 10000"/>
                <a:gd name="connsiteY24" fmla="*/ 1672 h 10000"/>
                <a:gd name="connsiteX25" fmla="*/ 9561 w 10000"/>
                <a:gd name="connsiteY25" fmla="*/ 1466 h 10000"/>
                <a:gd name="connsiteX26" fmla="*/ 9538 w 10000"/>
                <a:gd name="connsiteY26" fmla="*/ 1318 h 10000"/>
                <a:gd name="connsiteX27" fmla="*/ 9518 w 10000"/>
                <a:gd name="connsiteY27" fmla="*/ 1214 h 10000"/>
                <a:gd name="connsiteX28" fmla="*/ 9605 w 10000"/>
                <a:gd name="connsiteY28" fmla="*/ 1099 h 10000"/>
                <a:gd name="connsiteX29" fmla="*/ 9781 w 10000"/>
                <a:gd name="connsiteY29" fmla="*/ 905 h 10000"/>
                <a:gd name="connsiteX30" fmla="*/ 10000 w 10000"/>
                <a:gd name="connsiteY30" fmla="*/ 584 h 10000"/>
                <a:gd name="connsiteX31" fmla="*/ 9538 w 10000"/>
                <a:gd name="connsiteY31" fmla="*/ 446 h 10000"/>
                <a:gd name="connsiteX32" fmla="*/ 9099 w 10000"/>
                <a:gd name="connsiteY32" fmla="*/ 378 h 10000"/>
                <a:gd name="connsiteX33" fmla="*/ 8509 w 10000"/>
                <a:gd name="connsiteY33" fmla="*/ 342 h 10000"/>
                <a:gd name="connsiteX34" fmla="*/ 7389 w 10000"/>
                <a:gd name="connsiteY34" fmla="*/ 263 h 10000"/>
                <a:gd name="connsiteX35" fmla="*/ 5789 w 10000"/>
                <a:gd name="connsiteY35" fmla="*/ 159 h 10000"/>
                <a:gd name="connsiteX36" fmla="*/ 3070 w 10000"/>
                <a:gd name="connsiteY36" fmla="*/ 57 h 10000"/>
                <a:gd name="connsiteX37" fmla="*/ 1442 w 10000"/>
                <a:gd name="connsiteY37" fmla="*/ 0 h 10000"/>
                <a:gd name="connsiteX0" fmla="*/ 1442 w 10000"/>
                <a:gd name="connsiteY0" fmla="*/ 0 h 9942"/>
                <a:gd name="connsiteX1" fmla="*/ 0 w 10000"/>
                <a:gd name="connsiteY1" fmla="*/ 7348 h 9942"/>
                <a:gd name="connsiteX2" fmla="*/ 810 w 10000"/>
                <a:gd name="connsiteY2" fmla="*/ 7348 h 9942"/>
                <a:gd name="connsiteX3" fmla="*/ 819 w 10000"/>
                <a:gd name="connsiteY3" fmla="*/ 7479 h 9942"/>
                <a:gd name="connsiteX4" fmla="*/ 1623 w 10000"/>
                <a:gd name="connsiteY4" fmla="*/ 7508 h 9942"/>
                <a:gd name="connsiteX5" fmla="*/ 1544 w 10000"/>
                <a:gd name="connsiteY5" fmla="*/ 8387 h 9942"/>
                <a:gd name="connsiteX6" fmla="*/ 1623 w 10000"/>
                <a:gd name="connsiteY6" fmla="*/ 8889 h 9942"/>
                <a:gd name="connsiteX7" fmla="*/ 1778 w 10000"/>
                <a:gd name="connsiteY7" fmla="*/ 9540 h 9942"/>
                <a:gd name="connsiteX8" fmla="*/ 2013 w 10000"/>
                <a:gd name="connsiteY8" fmla="*/ 9942 h 9942"/>
                <a:gd name="connsiteX9" fmla="*/ 3066 w 10000"/>
                <a:gd name="connsiteY9" fmla="*/ 9917 h 9942"/>
                <a:gd name="connsiteX10" fmla="*/ 3272 w 10000"/>
                <a:gd name="connsiteY10" fmla="*/ 9412 h 9942"/>
                <a:gd name="connsiteX11" fmla="*/ 4143 w 10000"/>
                <a:gd name="connsiteY11" fmla="*/ 9320 h 9942"/>
                <a:gd name="connsiteX12" fmla="*/ 4362 w 10000"/>
                <a:gd name="connsiteY12" fmla="*/ 7560 h 9942"/>
                <a:gd name="connsiteX13" fmla="*/ 5245 w 10000"/>
                <a:gd name="connsiteY13" fmla="*/ 7543 h 9942"/>
                <a:gd name="connsiteX14" fmla="*/ 5789 w 10000"/>
                <a:gd name="connsiteY14" fmla="*/ 6419 h 9942"/>
                <a:gd name="connsiteX15" fmla="*/ 5789 w 10000"/>
                <a:gd name="connsiteY15" fmla="*/ 5066 h 9942"/>
                <a:gd name="connsiteX16" fmla="*/ 8114 w 10000"/>
                <a:gd name="connsiteY16" fmla="*/ 5089 h 9942"/>
                <a:gd name="connsiteX17" fmla="*/ 8246 w 10000"/>
                <a:gd name="connsiteY17" fmla="*/ 4390 h 9942"/>
                <a:gd name="connsiteX18" fmla="*/ 9582 w 10000"/>
                <a:gd name="connsiteY18" fmla="*/ 3358 h 9942"/>
                <a:gd name="connsiteX19" fmla="*/ 9626 w 10000"/>
                <a:gd name="connsiteY19" fmla="*/ 3048 h 9942"/>
                <a:gd name="connsiteX20" fmla="*/ 9649 w 10000"/>
                <a:gd name="connsiteY20" fmla="*/ 2716 h 9942"/>
                <a:gd name="connsiteX21" fmla="*/ 9693 w 10000"/>
                <a:gd name="connsiteY21" fmla="*/ 2498 h 9942"/>
                <a:gd name="connsiteX22" fmla="*/ 9845 w 10000"/>
                <a:gd name="connsiteY22" fmla="*/ 2223 h 9942"/>
                <a:gd name="connsiteX23" fmla="*/ 9801 w 10000"/>
                <a:gd name="connsiteY23" fmla="*/ 1983 h 9942"/>
                <a:gd name="connsiteX24" fmla="*/ 9649 w 10000"/>
                <a:gd name="connsiteY24" fmla="*/ 1672 h 9942"/>
                <a:gd name="connsiteX25" fmla="*/ 9561 w 10000"/>
                <a:gd name="connsiteY25" fmla="*/ 1466 h 9942"/>
                <a:gd name="connsiteX26" fmla="*/ 9538 w 10000"/>
                <a:gd name="connsiteY26" fmla="*/ 1318 h 9942"/>
                <a:gd name="connsiteX27" fmla="*/ 9518 w 10000"/>
                <a:gd name="connsiteY27" fmla="*/ 1214 h 9942"/>
                <a:gd name="connsiteX28" fmla="*/ 9605 w 10000"/>
                <a:gd name="connsiteY28" fmla="*/ 1099 h 9942"/>
                <a:gd name="connsiteX29" fmla="*/ 9781 w 10000"/>
                <a:gd name="connsiteY29" fmla="*/ 905 h 9942"/>
                <a:gd name="connsiteX30" fmla="*/ 10000 w 10000"/>
                <a:gd name="connsiteY30" fmla="*/ 584 h 9942"/>
                <a:gd name="connsiteX31" fmla="*/ 9538 w 10000"/>
                <a:gd name="connsiteY31" fmla="*/ 446 h 9942"/>
                <a:gd name="connsiteX32" fmla="*/ 9099 w 10000"/>
                <a:gd name="connsiteY32" fmla="*/ 378 h 9942"/>
                <a:gd name="connsiteX33" fmla="*/ 8509 w 10000"/>
                <a:gd name="connsiteY33" fmla="*/ 342 h 9942"/>
                <a:gd name="connsiteX34" fmla="*/ 7389 w 10000"/>
                <a:gd name="connsiteY34" fmla="*/ 263 h 9942"/>
                <a:gd name="connsiteX35" fmla="*/ 5789 w 10000"/>
                <a:gd name="connsiteY35" fmla="*/ 159 h 9942"/>
                <a:gd name="connsiteX36" fmla="*/ 3070 w 10000"/>
                <a:gd name="connsiteY36" fmla="*/ 57 h 9942"/>
                <a:gd name="connsiteX37" fmla="*/ 1442 w 10000"/>
                <a:gd name="connsiteY37" fmla="*/ 0 h 9942"/>
                <a:gd name="connsiteX0" fmla="*/ 1442 w 10000"/>
                <a:gd name="connsiteY0" fmla="*/ 0 h 10000"/>
                <a:gd name="connsiteX1" fmla="*/ 0 w 10000"/>
                <a:gd name="connsiteY1" fmla="*/ 7391 h 10000"/>
                <a:gd name="connsiteX2" fmla="*/ 810 w 10000"/>
                <a:gd name="connsiteY2" fmla="*/ 7391 h 10000"/>
                <a:gd name="connsiteX3" fmla="*/ 819 w 10000"/>
                <a:gd name="connsiteY3" fmla="*/ 7523 h 10000"/>
                <a:gd name="connsiteX4" fmla="*/ 1623 w 10000"/>
                <a:gd name="connsiteY4" fmla="*/ 7552 h 10000"/>
                <a:gd name="connsiteX5" fmla="*/ 1544 w 10000"/>
                <a:gd name="connsiteY5" fmla="*/ 8436 h 10000"/>
                <a:gd name="connsiteX6" fmla="*/ 1623 w 10000"/>
                <a:gd name="connsiteY6" fmla="*/ 8941 h 10000"/>
                <a:gd name="connsiteX7" fmla="*/ 1778 w 10000"/>
                <a:gd name="connsiteY7" fmla="*/ 9596 h 10000"/>
                <a:gd name="connsiteX8" fmla="*/ 2013 w 10000"/>
                <a:gd name="connsiteY8" fmla="*/ 10000 h 10000"/>
                <a:gd name="connsiteX9" fmla="*/ 3066 w 10000"/>
                <a:gd name="connsiteY9" fmla="*/ 9975 h 10000"/>
                <a:gd name="connsiteX10" fmla="*/ 3272 w 10000"/>
                <a:gd name="connsiteY10" fmla="*/ 9467 h 10000"/>
                <a:gd name="connsiteX11" fmla="*/ 4097 w 10000"/>
                <a:gd name="connsiteY11" fmla="*/ 9355 h 10000"/>
                <a:gd name="connsiteX12" fmla="*/ 4362 w 10000"/>
                <a:gd name="connsiteY12" fmla="*/ 7604 h 10000"/>
                <a:gd name="connsiteX13" fmla="*/ 5245 w 10000"/>
                <a:gd name="connsiteY13" fmla="*/ 7587 h 10000"/>
                <a:gd name="connsiteX14" fmla="*/ 5789 w 10000"/>
                <a:gd name="connsiteY14" fmla="*/ 6456 h 10000"/>
                <a:gd name="connsiteX15" fmla="*/ 5789 w 10000"/>
                <a:gd name="connsiteY15" fmla="*/ 5096 h 10000"/>
                <a:gd name="connsiteX16" fmla="*/ 8114 w 10000"/>
                <a:gd name="connsiteY16" fmla="*/ 5119 h 10000"/>
                <a:gd name="connsiteX17" fmla="*/ 8246 w 10000"/>
                <a:gd name="connsiteY17" fmla="*/ 4416 h 10000"/>
                <a:gd name="connsiteX18" fmla="*/ 9582 w 10000"/>
                <a:gd name="connsiteY18" fmla="*/ 3378 h 10000"/>
                <a:gd name="connsiteX19" fmla="*/ 9626 w 10000"/>
                <a:gd name="connsiteY19" fmla="*/ 3066 h 10000"/>
                <a:gd name="connsiteX20" fmla="*/ 9649 w 10000"/>
                <a:gd name="connsiteY20" fmla="*/ 2732 h 10000"/>
                <a:gd name="connsiteX21" fmla="*/ 9693 w 10000"/>
                <a:gd name="connsiteY21" fmla="*/ 2513 h 10000"/>
                <a:gd name="connsiteX22" fmla="*/ 9845 w 10000"/>
                <a:gd name="connsiteY22" fmla="*/ 2236 h 10000"/>
                <a:gd name="connsiteX23" fmla="*/ 9801 w 10000"/>
                <a:gd name="connsiteY23" fmla="*/ 1995 h 10000"/>
                <a:gd name="connsiteX24" fmla="*/ 9649 w 10000"/>
                <a:gd name="connsiteY24" fmla="*/ 1682 h 10000"/>
                <a:gd name="connsiteX25" fmla="*/ 9561 w 10000"/>
                <a:gd name="connsiteY25" fmla="*/ 1475 h 10000"/>
                <a:gd name="connsiteX26" fmla="*/ 9538 w 10000"/>
                <a:gd name="connsiteY26" fmla="*/ 1326 h 10000"/>
                <a:gd name="connsiteX27" fmla="*/ 9518 w 10000"/>
                <a:gd name="connsiteY27" fmla="*/ 1221 h 10000"/>
                <a:gd name="connsiteX28" fmla="*/ 9605 w 10000"/>
                <a:gd name="connsiteY28" fmla="*/ 1105 h 10000"/>
                <a:gd name="connsiteX29" fmla="*/ 9781 w 10000"/>
                <a:gd name="connsiteY29" fmla="*/ 910 h 10000"/>
                <a:gd name="connsiteX30" fmla="*/ 10000 w 10000"/>
                <a:gd name="connsiteY30" fmla="*/ 587 h 10000"/>
                <a:gd name="connsiteX31" fmla="*/ 9538 w 10000"/>
                <a:gd name="connsiteY31" fmla="*/ 449 h 10000"/>
                <a:gd name="connsiteX32" fmla="*/ 9099 w 10000"/>
                <a:gd name="connsiteY32" fmla="*/ 380 h 10000"/>
                <a:gd name="connsiteX33" fmla="*/ 8509 w 10000"/>
                <a:gd name="connsiteY33" fmla="*/ 344 h 10000"/>
                <a:gd name="connsiteX34" fmla="*/ 7389 w 10000"/>
                <a:gd name="connsiteY34" fmla="*/ 265 h 10000"/>
                <a:gd name="connsiteX35" fmla="*/ 5789 w 10000"/>
                <a:gd name="connsiteY35" fmla="*/ 160 h 10000"/>
                <a:gd name="connsiteX36" fmla="*/ 3070 w 10000"/>
                <a:gd name="connsiteY36" fmla="*/ 57 h 10000"/>
                <a:gd name="connsiteX37" fmla="*/ 1442 w 10000"/>
                <a:gd name="connsiteY37" fmla="*/ 0 h 10000"/>
                <a:gd name="connsiteX0" fmla="*/ 1442 w 10000"/>
                <a:gd name="connsiteY0" fmla="*/ 0 h 10000"/>
                <a:gd name="connsiteX1" fmla="*/ 0 w 10000"/>
                <a:gd name="connsiteY1" fmla="*/ 7391 h 10000"/>
                <a:gd name="connsiteX2" fmla="*/ 810 w 10000"/>
                <a:gd name="connsiteY2" fmla="*/ 7391 h 10000"/>
                <a:gd name="connsiteX3" fmla="*/ 819 w 10000"/>
                <a:gd name="connsiteY3" fmla="*/ 7523 h 10000"/>
                <a:gd name="connsiteX4" fmla="*/ 1623 w 10000"/>
                <a:gd name="connsiteY4" fmla="*/ 7552 h 10000"/>
                <a:gd name="connsiteX5" fmla="*/ 1544 w 10000"/>
                <a:gd name="connsiteY5" fmla="*/ 8436 h 10000"/>
                <a:gd name="connsiteX6" fmla="*/ 1623 w 10000"/>
                <a:gd name="connsiteY6" fmla="*/ 8941 h 10000"/>
                <a:gd name="connsiteX7" fmla="*/ 1778 w 10000"/>
                <a:gd name="connsiteY7" fmla="*/ 9596 h 10000"/>
                <a:gd name="connsiteX8" fmla="*/ 2013 w 10000"/>
                <a:gd name="connsiteY8" fmla="*/ 10000 h 10000"/>
                <a:gd name="connsiteX9" fmla="*/ 3066 w 10000"/>
                <a:gd name="connsiteY9" fmla="*/ 9975 h 10000"/>
                <a:gd name="connsiteX10" fmla="*/ 3416 w 10000"/>
                <a:gd name="connsiteY10" fmla="*/ 9310 h 10000"/>
                <a:gd name="connsiteX11" fmla="*/ 4097 w 10000"/>
                <a:gd name="connsiteY11" fmla="*/ 9355 h 10000"/>
                <a:gd name="connsiteX12" fmla="*/ 4362 w 10000"/>
                <a:gd name="connsiteY12" fmla="*/ 7604 h 10000"/>
                <a:gd name="connsiteX13" fmla="*/ 5245 w 10000"/>
                <a:gd name="connsiteY13" fmla="*/ 7587 h 10000"/>
                <a:gd name="connsiteX14" fmla="*/ 5789 w 10000"/>
                <a:gd name="connsiteY14" fmla="*/ 6456 h 10000"/>
                <a:gd name="connsiteX15" fmla="*/ 5789 w 10000"/>
                <a:gd name="connsiteY15" fmla="*/ 5096 h 10000"/>
                <a:gd name="connsiteX16" fmla="*/ 8114 w 10000"/>
                <a:gd name="connsiteY16" fmla="*/ 5119 h 10000"/>
                <a:gd name="connsiteX17" fmla="*/ 8246 w 10000"/>
                <a:gd name="connsiteY17" fmla="*/ 4416 h 10000"/>
                <a:gd name="connsiteX18" fmla="*/ 9582 w 10000"/>
                <a:gd name="connsiteY18" fmla="*/ 3378 h 10000"/>
                <a:gd name="connsiteX19" fmla="*/ 9626 w 10000"/>
                <a:gd name="connsiteY19" fmla="*/ 3066 h 10000"/>
                <a:gd name="connsiteX20" fmla="*/ 9649 w 10000"/>
                <a:gd name="connsiteY20" fmla="*/ 2732 h 10000"/>
                <a:gd name="connsiteX21" fmla="*/ 9693 w 10000"/>
                <a:gd name="connsiteY21" fmla="*/ 2513 h 10000"/>
                <a:gd name="connsiteX22" fmla="*/ 9845 w 10000"/>
                <a:gd name="connsiteY22" fmla="*/ 2236 h 10000"/>
                <a:gd name="connsiteX23" fmla="*/ 9801 w 10000"/>
                <a:gd name="connsiteY23" fmla="*/ 1995 h 10000"/>
                <a:gd name="connsiteX24" fmla="*/ 9649 w 10000"/>
                <a:gd name="connsiteY24" fmla="*/ 1682 h 10000"/>
                <a:gd name="connsiteX25" fmla="*/ 9561 w 10000"/>
                <a:gd name="connsiteY25" fmla="*/ 1475 h 10000"/>
                <a:gd name="connsiteX26" fmla="*/ 9538 w 10000"/>
                <a:gd name="connsiteY26" fmla="*/ 1326 h 10000"/>
                <a:gd name="connsiteX27" fmla="*/ 9518 w 10000"/>
                <a:gd name="connsiteY27" fmla="*/ 1221 h 10000"/>
                <a:gd name="connsiteX28" fmla="*/ 9605 w 10000"/>
                <a:gd name="connsiteY28" fmla="*/ 1105 h 10000"/>
                <a:gd name="connsiteX29" fmla="*/ 9781 w 10000"/>
                <a:gd name="connsiteY29" fmla="*/ 910 h 10000"/>
                <a:gd name="connsiteX30" fmla="*/ 10000 w 10000"/>
                <a:gd name="connsiteY30" fmla="*/ 587 h 10000"/>
                <a:gd name="connsiteX31" fmla="*/ 9538 w 10000"/>
                <a:gd name="connsiteY31" fmla="*/ 449 h 10000"/>
                <a:gd name="connsiteX32" fmla="*/ 9099 w 10000"/>
                <a:gd name="connsiteY32" fmla="*/ 380 h 10000"/>
                <a:gd name="connsiteX33" fmla="*/ 8509 w 10000"/>
                <a:gd name="connsiteY33" fmla="*/ 344 h 10000"/>
                <a:gd name="connsiteX34" fmla="*/ 7389 w 10000"/>
                <a:gd name="connsiteY34" fmla="*/ 265 h 10000"/>
                <a:gd name="connsiteX35" fmla="*/ 5789 w 10000"/>
                <a:gd name="connsiteY35" fmla="*/ 160 h 10000"/>
                <a:gd name="connsiteX36" fmla="*/ 3070 w 10000"/>
                <a:gd name="connsiteY36" fmla="*/ 57 h 10000"/>
                <a:gd name="connsiteX37" fmla="*/ 1442 w 10000"/>
                <a:gd name="connsiteY37" fmla="*/ 0 h 10000"/>
                <a:gd name="connsiteX0" fmla="*/ 1442 w 10000"/>
                <a:gd name="connsiteY0" fmla="*/ 0 h 10000"/>
                <a:gd name="connsiteX1" fmla="*/ 0 w 10000"/>
                <a:gd name="connsiteY1" fmla="*/ 7391 h 10000"/>
                <a:gd name="connsiteX2" fmla="*/ 810 w 10000"/>
                <a:gd name="connsiteY2" fmla="*/ 7391 h 10000"/>
                <a:gd name="connsiteX3" fmla="*/ 819 w 10000"/>
                <a:gd name="connsiteY3" fmla="*/ 7523 h 10000"/>
                <a:gd name="connsiteX4" fmla="*/ 1623 w 10000"/>
                <a:gd name="connsiteY4" fmla="*/ 7552 h 10000"/>
                <a:gd name="connsiteX5" fmla="*/ 1544 w 10000"/>
                <a:gd name="connsiteY5" fmla="*/ 8436 h 10000"/>
                <a:gd name="connsiteX6" fmla="*/ 1623 w 10000"/>
                <a:gd name="connsiteY6" fmla="*/ 8941 h 10000"/>
                <a:gd name="connsiteX7" fmla="*/ 1778 w 10000"/>
                <a:gd name="connsiteY7" fmla="*/ 9596 h 10000"/>
                <a:gd name="connsiteX8" fmla="*/ 2013 w 10000"/>
                <a:gd name="connsiteY8" fmla="*/ 10000 h 10000"/>
                <a:gd name="connsiteX9" fmla="*/ 3066 w 10000"/>
                <a:gd name="connsiteY9" fmla="*/ 9975 h 10000"/>
                <a:gd name="connsiteX10" fmla="*/ 3632 w 10000"/>
                <a:gd name="connsiteY10" fmla="*/ 9545 h 10000"/>
                <a:gd name="connsiteX11" fmla="*/ 3416 w 10000"/>
                <a:gd name="connsiteY11" fmla="*/ 9310 h 10000"/>
                <a:gd name="connsiteX12" fmla="*/ 4097 w 10000"/>
                <a:gd name="connsiteY12" fmla="*/ 9355 h 10000"/>
                <a:gd name="connsiteX13" fmla="*/ 4362 w 10000"/>
                <a:gd name="connsiteY13" fmla="*/ 7604 h 10000"/>
                <a:gd name="connsiteX14" fmla="*/ 5245 w 10000"/>
                <a:gd name="connsiteY14" fmla="*/ 7587 h 10000"/>
                <a:gd name="connsiteX15" fmla="*/ 5789 w 10000"/>
                <a:gd name="connsiteY15" fmla="*/ 6456 h 10000"/>
                <a:gd name="connsiteX16" fmla="*/ 5789 w 10000"/>
                <a:gd name="connsiteY16" fmla="*/ 5096 h 10000"/>
                <a:gd name="connsiteX17" fmla="*/ 8114 w 10000"/>
                <a:gd name="connsiteY17" fmla="*/ 5119 h 10000"/>
                <a:gd name="connsiteX18" fmla="*/ 8246 w 10000"/>
                <a:gd name="connsiteY18" fmla="*/ 4416 h 10000"/>
                <a:gd name="connsiteX19" fmla="*/ 9582 w 10000"/>
                <a:gd name="connsiteY19" fmla="*/ 3378 h 10000"/>
                <a:gd name="connsiteX20" fmla="*/ 9626 w 10000"/>
                <a:gd name="connsiteY20" fmla="*/ 3066 h 10000"/>
                <a:gd name="connsiteX21" fmla="*/ 9649 w 10000"/>
                <a:gd name="connsiteY21" fmla="*/ 2732 h 10000"/>
                <a:gd name="connsiteX22" fmla="*/ 9693 w 10000"/>
                <a:gd name="connsiteY22" fmla="*/ 2513 h 10000"/>
                <a:gd name="connsiteX23" fmla="*/ 9845 w 10000"/>
                <a:gd name="connsiteY23" fmla="*/ 2236 h 10000"/>
                <a:gd name="connsiteX24" fmla="*/ 9801 w 10000"/>
                <a:gd name="connsiteY24" fmla="*/ 1995 h 10000"/>
                <a:gd name="connsiteX25" fmla="*/ 9649 w 10000"/>
                <a:gd name="connsiteY25" fmla="*/ 1682 h 10000"/>
                <a:gd name="connsiteX26" fmla="*/ 9561 w 10000"/>
                <a:gd name="connsiteY26" fmla="*/ 1475 h 10000"/>
                <a:gd name="connsiteX27" fmla="*/ 9538 w 10000"/>
                <a:gd name="connsiteY27" fmla="*/ 1326 h 10000"/>
                <a:gd name="connsiteX28" fmla="*/ 9518 w 10000"/>
                <a:gd name="connsiteY28" fmla="*/ 1221 h 10000"/>
                <a:gd name="connsiteX29" fmla="*/ 9605 w 10000"/>
                <a:gd name="connsiteY29" fmla="*/ 1105 h 10000"/>
                <a:gd name="connsiteX30" fmla="*/ 9781 w 10000"/>
                <a:gd name="connsiteY30" fmla="*/ 910 h 10000"/>
                <a:gd name="connsiteX31" fmla="*/ 10000 w 10000"/>
                <a:gd name="connsiteY31" fmla="*/ 587 h 10000"/>
                <a:gd name="connsiteX32" fmla="*/ 9538 w 10000"/>
                <a:gd name="connsiteY32" fmla="*/ 449 h 10000"/>
                <a:gd name="connsiteX33" fmla="*/ 9099 w 10000"/>
                <a:gd name="connsiteY33" fmla="*/ 380 h 10000"/>
                <a:gd name="connsiteX34" fmla="*/ 8509 w 10000"/>
                <a:gd name="connsiteY34" fmla="*/ 344 h 10000"/>
                <a:gd name="connsiteX35" fmla="*/ 7389 w 10000"/>
                <a:gd name="connsiteY35" fmla="*/ 265 h 10000"/>
                <a:gd name="connsiteX36" fmla="*/ 5789 w 10000"/>
                <a:gd name="connsiteY36" fmla="*/ 160 h 10000"/>
                <a:gd name="connsiteX37" fmla="*/ 3070 w 10000"/>
                <a:gd name="connsiteY37" fmla="*/ 57 h 10000"/>
                <a:gd name="connsiteX38" fmla="*/ 1442 w 10000"/>
                <a:gd name="connsiteY38" fmla="*/ 0 h 10000"/>
                <a:gd name="connsiteX0" fmla="*/ 1442 w 10000"/>
                <a:gd name="connsiteY0" fmla="*/ 0 h 10000"/>
                <a:gd name="connsiteX1" fmla="*/ 0 w 10000"/>
                <a:gd name="connsiteY1" fmla="*/ 7391 h 10000"/>
                <a:gd name="connsiteX2" fmla="*/ 810 w 10000"/>
                <a:gd name="connsiteY2" fmla="*/ 7391 h 10000"/>
                <a:gd name="connsiteX3" fmla="*/ 819 w 10000"/>
                <a:gd name="connsiteY3" fmla="*/ 7523 h 10000"/>
                <a:gd name="connsiteX4" fmla="*/ 1623 w 10000"/>
                <a:gd name="connsiteY4" fmla="*/ 7552 h 10000"/>
                <a:gd name="connsiteX5" fmla="*/ 1544 w 10000"/>
                <a:gd name="connsiteY5" fmla="*/ 8436 h 10000"/>
                <a:gd name="connsiteX6" fmla="*/ 1623 w 10000"/>
                <a:gd name="connsiteY6" fmla="*/ 8941 h 10000"/>
                <a:gd name="connsiteX7" fmla="*/ 1778 w 10000"/>
                <a:gd name="connsiteY7" fmla="*/ 9596 h 10000"/>
                <a:gd name="connsiteX8" fmla="*/ 2013 w 10000"/>
                <a:gd name="connsiteY8" fmla="*/ 10000 h 10000"/>
                <a:gd name="connsiteX9" fmla="*/ 3066 w 10000"/>
                <a:gd name="connsiteY9" fmla="*/ 9975 h 10000"/>
                <a:gd name="connsiteX10" fmla="*/ 3163 w 10000"/>
                <a:gd name="connsiteY10" fmla="*/ 9467 h 10000"/>
                <a:gd name="connsiteX11" fmla="*/ 3632 w 10000"/>
                <a:gd name="connsiteY11" fmla="*/ 9545 h 10000"/>
                <a:gd name="connsiteX12" fmla="*/ 3416 w 10000"/>
                <a:gd name="connsiteY12" fmla="*/ 9310 h 10000"/>
                <a:gd name="connsiteX13" fmla="*/ 4097 w 10000"/>
                <a:gd name="connsiteY13" fmla="*/ 9355 h 10000"/>
                <a:gd name="connsiteX14" fmla="*/ 4362 w 10000"/>
                <a:gd name="connsiteY14" fmla="*/ 7604 h 10000"/>
                <a:gd name="connsiteX15" fmla="*/ 5245 w 10000"/>
                <a:gd name="connsiteY15" fmla="*/ 7587 h 10000"/>
                <a:gd name="connsiteX16" fmla="*/ 5789 w 10000"/>
                <a:gd name="connsiteY16" fmla="*/ 6456 h 10000"/>
                <a:gd name="connsiteX17" fmla="*/ 5789 w 10000"/>
                <a:gd name="connsiteY17" fmla="*/ 5096 h 10000"/>
                <a:gd name="connsiteX18" fmla="*/ 8114 w 10000"/>
                <a:gd name="connsiteY18" fmla="*/ 5119 h 10000"/>
                <a:gd name="connsiteX19" fmla="*/ 8246 w 10000"/>
                <a:gd name="connsiteY19" fmla="*/ 4416 h 10000"/>
                <a:gd name="connsiteX20" fmla="*/ 9582 w 10000"/>
                <a:gd name="connsiteY20" fmla="*/ 3378 h 10000"/>
                <a:gd name="connsiteX21" fmla="*/ 9626 w 10000"/>
                <a:gd name="connsiteY21" fmla="*/ 3066 h 10000"/>
                <a:gd name="connsiteX22" fmla="*/ 9649 w 10000"/>
                <a:gd name="connsiteY22" fmla="*/ 2732 h 10000"/>
                <a:gd name="connsiteX23" fmla="*/ 9693 w 10000"/>
                <a:gd name="connsiteY23" fmla="*/ 2513 h 10000"/>
                <a:gd name="connsiteX24" fmla="*/ 9845 w 10000"/>
                <a:gd name="connsiteY24" fmla="*/ 2236 h 10000"/>
                <a:gd name="connsiteX25" fmla="*/ 9801 w 10000"/>
                <a:gd name="connsiteY25" fmla="*/ 1995 h 10000"/>
                <a:gd name="connsiteX26" fmla="*/ 9649 w 10000"/>
                <a:gd name="connsiteY26" fmla="*/ 1682 h 10000"/>
                <a:gd name="connsiteX27" fmla="*/ 9561 w 10000"/>
                <a:gd name="connsiteY27" fmla="*/ 1475 h 10000"/>
                <a:gd name="connsiteX28" fmla="*/ 9538 w 10000"/>
                <a:gd name="connsiteY28" fmla="*/ 1326 h 10000"/>
                <a:gd name="connsiteX29" fmla="*/ 9518 w 10000"/>
                <a:gd name="connsiteY29" fmla="*/ 1221 h 10000"/>
                <a:gd name="connsiteX30" fmla="*/ 9605 w 10000"/>
                <a:gd name="connsiteY30" fmla="*/ 1105 h 10000"/>
                <a:gd name="connsiteX31" fmla="*/ 9781 w 10000"/>
                <a:gd name="connsiteY31" fmla="*/ 910 h 10000"/>
                <a:gd name="connsiteX32" fmla="*/ 10000 w 10000"/>
                <a:gd name="connsiteY32" fmla="*/ 587 h 10000"/>
                <a:gd name="connsiteX33" fmla="*/ 9538 w 10000"/>
                <a:gd name="connsiteY33" fmla="*/ 449 h 10000"/>
                <a:gd name="connsiteX34" fmla="*/ 9099 w 10000"/>
                <a:gd name="connsiteY34" fmla="*/ 380 h 10000"/>
                <a:gd name="connsiteX35" fmla="*/ 8509 w 10000"/>
                <a:gd name="connsiteY35" fmla="*/ 344 h 10000"/>
                <a:gd name="connsiteX36" fmla="*/ 7389 w 10000"/>
                <a:gd name="connsiteY36" fmla="*/ 265 h 10000"/>
                <a:gd name="connsiteX37" fmla="*/ 5789 w 10000"/>
                <a:gd name="connsiteY37" fmla="*/ 160 h 10000"/>
                <a:gd name="connsiteX38" fmla="*/ 3070 w 10000"/>
                <a:gd name="connsiteY38" fmla="*/ 57 h 10000"/>
                <a:gd name="connsiteX39" fmla="*/ 1442 w 10000"/>
                <a:gd name="connsiteY39" fmla="*/ 0 h 10000"/>
                <a:gd name="connsiteX0" fmla="*/ 1442 w 10000"/>
                <a:gd name="connsiteY0" fmla="*/ 0 h 10000"/>
                <a:gd name="connsiteX1" fmla="*/ 0 w 10000"/>
                <a:gd name="connsiteY1" fmla="*/ 7391 h 10000"/>
                <a:gd name="connsiteX2" fmla="*/ 810 w 10000"/>
                <a:gd name="connsiteY2" fmla="*/ 7391 h 10000"/>
                <a:gd name="connsiteX3" fmla="*/ 819 w 10000"/>
                <a:gd name="connsiteY3" fmla="*/ 7523 h 10000"/>
                <a:gd name="connsiteX4" fmla="*/ 1623 w 10000"/>
                <a:gd name="connsiteY4" fmla="*/ 7552 h 10000"/>
                <a:gd name="connsiteX5" fmla="*/ 1544 w 10000"/>
                <a:gd name="connsiteY5" fmla="*/ 8436 h 10000"/>
                <a:gd name="connsiteX6" fmla="*/ 1623 w 10000"/>
                <a:gd name="connsiteY6" fmla="*/ 8941 h 10000"/>
                <a:gd name="connsiteX7" fmla="*/ 1778 w 10000"/>
                <a:gd name="connsiteY7" fmla="*/ 9596 h 10000"/>
                <a:gd name="connsiteX8" fmla="*/ 2013 w 10000"/>
                <a:gd name="connsiteY8" fmla="*/ 10000 h 10000"/>
                <a:gd name="connsiteX9" fmla="*/ 2850 w 10000"/>
                <a:gd name="connsiteY9" fmla="*/ 9975 h 10000"/>
                <a:gd name="connsiteX10" fmla="*/ 3163 w 10000"/>
                <a:gd name="connsiteY10" fmla="*/ 9467 h 10000"/>
                <a:gd name="connsiteX11" fmla="*/ 3632 w 10000"/>
                <a:gd name="connsiteY11" fmla="*/ 9545 h 10000"/>
                <a:gd name="connsiteX12" fmla="*/ 3416 w 10000"/>
                <a:gd name="connsiteY12" fmla="*/ 9310 h 10000"/>
                <a:gd name="connsiteX13" fmla="*/ 4097 w 10000"/>
                <a:gd name="connsiteY13" fmla="*/ 9355 h 10000"/>
                <a:gd name="connsiteX14" fmla="*/ 4362 w 10000"/>
                <a:gd name="connsiteY14" fmla="*/ 7604 h 10000"/>
                <a:gd name="connsiteX15" fmla="*/ 5245 w 10000"/>
                <a:gd name="connsiteY15" fmla="*/ 7587 h 10000"/>
                <a:gd name="connsiteX16" fmla="*/ 5789 w 10000"/>
                <a:gd name="connsiteY16" fmla="*/ 6456 h 10000"/>
                <a:gd name="connsiteX17" fmla="*/ 5789 w 10000"/>
                <a:gd name="connsiteY17" fmla="*/ 5096 h 10000"/>
                <a:gd name="connsiteX18" fmla="*/ 8114 w 10000"/>
                <a:gd name="connsiteY18" fmla="*/ 5119 h 10000"/>
                <a:gd name="connsiteX19" fmla="*/ 8246 w 10000"/>
                <a:gd name="connsiteY19" fmla="*/ 4416 h 10000"/>
                <a:gd name="connsiteX20" fmla="*/ 9582 w 10000"/>
                <a:gd name="connsiteY20" fmla="*/ 3378 h 10000"/>
                <a:gd name="connsiteX21" fmla="*/ 9626 w 10000"/>
                <a:gd name="connsiteY21" fmla="*/ 3066 h 10000"/>
                <a:gd name="connsiteX22" fmla="*/ 9649 w 10000"/>
                <a:gd name="connsiteY22" fmla="*/ 2732 h 10000"/>
                <a:gd name="connsiteX23" fmla="*/ 9693 w 10000"/>
                <a:gd name="connsiteY23" fmla="*/ 2513 h 10000"/>
                <a:gd name="connsiteX24" fmla="*/ 9845 w 10000"/>
                <a:gd name="connsiteY24" fmla="*/ 2236 h 10000"/>
                <a:gd name="connsiteX25" fmla="*/ 9801 w 10000"/>
                <a:gd name="connsiteY25" fmla="*/ 1995 h 10000"/>
                <a:gd name="connsiteX26" fmla="*/ 9649 w 10000"/>
                <a:gd name="connsiteY26" fmla="*/ 1682 h 10000"/>
                <a:gd name="connsiteX27" fmla="*/ 9561 w 10000"/>
                <a:gd name="connsiteY27" fmla="*/ 1475 h 10000"/>
                <a:gd name="connsiteX28" fmla="*/ 9538 w 10000"/>
                <a:gd name="connsiteY28" fmla="*/ 1326 h 10000"/>
                <a:gd name="connsiteX29" fmla="*/ 9518 w 10000"/>
                <a:gd name="connsiteY29" fmla="*/ 1221 h 10000"/>
                <a:gd name="connsiteX30" fmla="*/ 9605 w 10000"/>
                <a:gd name="connsiteY30" fmla="*/ 1105 h 10000"/>
                <a:gd name="connsiteX31" fmla="*/ 9781 w 10000"/>
                <a:gd name="connsiteY31" fmla="*/ 910 h 10000"/>
                <a:gd name="connsiteX32" fmla="*/ 10000 w 10000"/>
                <a:gd name="connsiteY32" fmla="*/ 587 h 10000"/>
                <a:gd name="connsiteX33" fmla="*/ 9538 w 10000"/>
                <a:gd name="connsiteY33" fmla="*/ 449 h 10000"/>
                <a:gd name="connsiteX34" fmla="*/ 9099 w 10000"/>
                <a:gd name="connsiteY34" fmla="*/ 380 h 10000"/>
                <a:gd name="connsiteX35" fmla="*/ 8509 w 10000"/>
                <a:gd name="connsiteY35" fmla="*/ 344 h 10000"/>
                <a:gd name="connsiteX36" fmla="*/ 7389 w 10000"/>
                <a:gd name="connsiteY36" fmla="*/ 265 h 10000"/>
                <a:gd name="connsiteX37" fmla="*/ 5789 w 10000"/>
                <a:gd name="connsiteY37" fmla="*/ 160 h 10000"/>
                <a:gd name="connsiteX38" fmla="*/ 3070 w 10000"/>
                <a:gd name="connsiteY38" fmla="*/ 57 h 10000"/>
                <a:gd name="connsiteX39" fmla="*/ 1442 w 10000"/>
                <a:gd name="connsiteY39" fmla="*/ 0 h 10000"/>
                <a:gd name="connsiteX0" fmla="*/ 1442 w 10000"/>
                <a:gd name="connsiteY0" fmla="*/ 0 h 10000"/>
                <a:gd name="connsiteX1" fmla="*/ 0 w 10000"/>
                <a:gd name="connsiteY1" fmla="*/ 7391 h 10000"/>
                <a:gd name="connsiteX2" fmla="*/ 810 w 10000"/>
                <a:gd name="connsiteY2" fmla="*/ 7391 h 10000"/>
                <a:gd name="connsiteX3" fmla="*/ 819 w 10000"/>
                <a:gd name="connsiteY3" fmla="*/ 7523 h 10000"/>
                <a:gd name="connsiteX4" fmla="*/ 1623 w 10000"/>
                <a:gd name="connsiteY4" fmla="*/ 7552 h 10000"/>
                <a:gd name="connsiteX5" fmla="*/ 1544 w 10000"/>
                <a:gd name="connsiteY5" fmla="*/ 8436 h 10000"/>
                <a:gd name="connsiteX6" fmla="*/ 1623 w 10000"/>
                <a:gd name="connsiteY6" fmla="*/ 8941 h 10000"/>
                <a:gd name="connsiteX7" fmla="*/ 1778 w 10000"/>
                <a:gd name="connsiteY7" fmla="*/ 9596 h 10000"/>
                <a:gd name="connsiteX8" fmla="*/ 2013 w 10000"/>
                <a:gd name="connsiteY8" fmla="*/ 10000 h 10000"/>
                <a:gd name="connsiteX9" fmla="*/ 2850 w 10000"/>
                <a:gd name="connsiteY9" fmla="*/ 9975 h 10000"/>
                <a:gd name="connsiteX10" fmla="*/ 3163 w 10000"/>
                <a:gd name="connsiteY10" fmla="*/ 9467 h 10000"/>
                <a:gd name="connsiteX11" fmla="*/ 3416 w 10000"/>
                <a:gd name="connsiteY11" fmla="*/ 9408 h 10000"/>
                <a:gd name="connsiteX12" fmla="*/ 3416 w 10000"/>
                <a:gd name="connsiteY12" fmla="*/ 9310 h 10000"/>
                <a:gd name="connsiteX13" fmla="*/ 4097 w 10000"/>
                <a:gd name="connsiteY13" fmla="*/ 9355 h 10000"/>
                <a:gd name="connsiteX14" fmla="*/ 4362 w 10000"/>
                <a:gd name="connsiteY14" fmla="*/ 7604 h 10000"/>
                <a:gd name="connsiteX15" fmla="*/ 5245 w 10000"/>
                <a:gd name="connsiteY15" fmla="*/ 7587 h 10000"/>
                <a:gd name="connsiteX16" fmla="*/ 5789 w 10000"/>
                <a:gd name="connsiteY16" fmla="*/ 6456 h 10000"/>
                <a:gd name="connsiteX17" fmla="*/ 5789 w 10000"/>
                <a:gd name="connsiteY17" fmla="*/ 5096 h 10000"/>
                <a:gd name="connsiteX18" fmla="*/ 8114 w 10000"/>
                <a:gd name="connsiteY18" fmla="*/ 5119 h 10000"/>
                <a:gd name="connsiteX19" fmla="*/ 8246 w 10000"/>
                <a:gd name="connsiteY19" fmla="*/ 4416 h 10000"/>
                <a:gd name="connsiteX20" fmla="*/ 9582 w 10000"/>
                <a:gd name="connsiteY20" fmla="*/ 3378 h 10000"/>
                <a:gd name="connsiteX21" fmla="*/ 9626 w 10000"/>
                <a:gd name="connsiteY21" fmla="*/ 3066 h 10000"/>
                <a:gd name="connsiteX22" fmla="*/ 9649 w 10000"/>
                <a:gd name="connsiteY22" fmla="*/ 2732 h 10000"/>
                <a:gd name="connsiteX23" fmla="*/ 9693 w 10000"/>
                <a:gd name="connsiteY23" fmla="*/ 2513 h 10000"/>
                <a:gd name="connsiteX24" fmla="*/ 9845 w 10000"/>
                <a:gd name="connsiteY24" fmla="*/ 2236 h 10000"/>
                <a:gd name="connsiteX25" fmla="*/ 9801 w 10000"/>
                <a:gd name="connsiteY25" fmla="*/ 1995 h 10000"/>
                <a:gd name="connsiteX26" fmla="*/ 9649 w 10000"/>
                <a:gd name="connsiteY26" fmla="*/ 1682 h 10000"/>
                <a:gd name="connsiteX27" fmla="*/ 9561 w 10000"/>
                <a:gd name="connsiteY27" fmla="*/ 1475 h 10000"/>
                <a:gd name="connsiteX28" fmla="*/ 9538 w 10000"/>
                <a:gd name="connsiteY28" fmla="*/ 1326 h 10000"/>
                <a:gd name="connsiteX29" fmla="*/ 9518 w 10000"/>
                <a:gd name="connsiteY29" fmla="*/ 1221 h 10000"/>
                <a:gd name="connsiteX30" fmla="*/ 9605 w 10000"/>
                <a:gd name="connsiteY30" fmla="*/ 1105 h 10000"/>
                <a:gd name="connsiteX31" fmla="*/ 9781 w 10000"/>
                <a:gd name="connsiteY31" fmla="*/ 910 h 10000"/>
                <a:gd name="connsiteX32" fmla="*/ 10000 w 10000"/>
                <a:gd name="connsiteY32" fmla="*/ 587 h 10000"/>
                <a:gd name="connsiteX33" fmla="*/ 9538 w 10000"/>
                <a:gd name="connsiteY33" fmla="*/ 449 h 10000"/>
                <a:gd name="connsiteX34" fmla="*/ 9099 w 10000"/>
                <a:gd name="connsiteY34" fmla="*/ 380 h 10000"/>
                <a:gd name="connsiteX35" fmla="*/ 8509 w 10000"/>
                <a:gd name="connsiteY35" fmla="*/ 344 h 10000"/>
                <a:gd name="connsiteX36" fmla="*/ 7389 w 10000"/>
                <a:gd name="connsiteY36" fmla="*/ 265 h 10000"/>
                <a:gd name="connsiteX37" fmla="*/ 5789 w 10000"/>
                <a:gd name="connsiteY37" fmla="*/ 160 h 10000"/>
                <a:gd name="connsiteX38" fmla="*/ 3070 w 10000"/>
                <a:gd name="connsiteY38" fmla="*/ 57 h 10000"/>
                <a:gd name="connsiteX39" fmla="*/ 1442 w 10000"/>
                <a:gd name="connsiteY39" fmla="*/ 0 h 10000"/>
                <a:gd name="connsiteX0" fmla="*/ 1442 w 10000"/>
                <a:gd name="connsiteY0" fmla="*/ 0 h 10000"/>
                <a:gd name="connsiteX1" fmla="*/ 0 w 10000"/>
                <a:gd name="connsiteY1" fmla="*/ 7391 h 10000"/>
                <a:gd name="connsiteX2" fmla="*/ 810 w 10000"/>
                <a:gd name="connsiteY2" fmla="*/ 7391 h 10000"/>
                <a:gd name="connsiteX3" fmla="*/ 819 w 10000"/>
                <a:gd name="connsiteY3" fmla="*/ 7523 h 10000"/>
                <a:gd name="connsiteX4" fmla="*/ 1623 w 10000"/>
                <a:gd name="connsiteY4" fmla="*/ 7552 h 10000"/>
                <a:gd name="connsiteX5" fmla="*/ 1544 w 10000"/>
                <a:gd name="connsiteY5" fmla="*/ 8436 h 10000"/>
                <a:gd name="connsiteX6" fmla="*/ 1623 w 10000"/>
                <a:gd name="connsiteY6" fmla="*/ 8941 h 10000"/>
                <a:gd name="connsiteX7" fmla="*/ 1778 w 10000"/>
                <a:gd name="connsiteY7" fmla="*/ 9596 h 10000"/>
                <a:gd name="connsiteX8" fmla="*/ 2157 w 10000"/>
                <a:gd name="connsiteY8" fmla="*/ 10000 h 10000"/>
                <a:gd name="connsiteX9" fmla="*/ 2850 w 10000"/>
                <a:gd name="connsiteY9" fmla="*/ 9975 h 10000"/>
                <a:gd name="connsiteX10" fmla="*/ 3163 w 10000"/>
                <a:gd name="connsiteY10" fmla="*/ 9467 h 10000"/>
                <a:gd name="connsiteX11" fmla="*/ 3416 w 10000"/>
                <a:gd name="connsiteY11" fmla="*/ 9408 h 10000"/>
                <a:gd name="connsiteX12" fmla="*/ 3416 w 10000"/>
                <a:gd name="connsiteY12" fmla="*/ 9310 h 10000"/>
                <a:gd name="connsiteX13" fmla="*/ 4097 w 10000"/>
                <a:gd name="connsiteY13" fmla="*/ 9355 h 10000"/>
                <a:gd name="connsiteX14" fmla="*/ 4362 w 10000"/>
                <a:gd name="connsiteY14" fmla="*/ 7604 h 10000"/>
                <a:gd name="connsiteX15" fmla="*/ 5245 w 10000"/>
                <a:gd name="connsiteY15" fmla="*/ 7587 h 10000"/>
                <a:gd name="connsiteX16" fmla="*/ 5789 w 10000"/>
                <a:gd name="connsiteY16" fmla="*/ 6456 h 10000"/>
                <a:gd name="connsiteX17" fmla="*/ 5789 w 10000"/>
                <a:gd name="connsiteY17" fmla="*/ 5096 h 10000"/>
                <a:gd name="connsiteX18" fmla="*/ 8114 w 10000"/>
                <a:gd name="connsiteY18" fmla="*/ 5119 h 10000"/>
                <a:gd name="connsiteX19" fmla="*/ 8246 w 10000"/>
                <a:gd name="connsiteY19" fmla="*/ 4416 h 10000"/>
                <a:gd name="connsiteX20" fmla="*/ 9582 w 10000"/>
                <a:gd name="connsiteY20" fmla="*/ 3378 h 10000"/>
                <a:gd name="connsiteX21" fmla="*/ 9626 w 10000"/>
                <a:gd name="connsiteY21" fmla="*/ 3066 h 10000"/>
                <a:gd name="connsiteX22" fmla="*/ 9649 w 10000"/>
                <a:gd name="connsiteY22" fmla="*/ 2732 h 10000"/>
                <a:gd name="connsiteX23" fmla="*/ 9693 w 10000"/>
                <a:gd name="connsiteY23" fmla="*/ 2513 h 10000"/>
                <a:gd name="connsiteX24" fmla="*/ 9845 w 10000"/>
                <a:gd name="connsiteY24" fmla="*/ 2236 h 10000"/>
                <a:gd name="connsiteX25" fmla="*/ 9801 w 10000"/>
                <a:gd name="connsiteY25" fmla="*/ 1995 h 10000"/>
                <a:gd name="connsiteX26" fmla="*/ 9649 w 10000"/>
                <a:gd name="connsiteY26" fmla="*/ 1682 h 10000"/>
                <a:gd name="connsiteX27" fmla="*/ 9561 w 10000"/>
                <a:gd name="connsiteY27" fmla="*/ 1475 h 10000"/>
                <a:gd name="connsiteX28" fmla="*/ 9538 w 10000"/>
                <a:gd name="connsiteY28" fmla="*/ 1326 h 10000"/>
                <a:gd name="connsiteX29" fmla="*/ 9518 w 10000"/>
                <a:gd name="connsiteY29" fmla="*/ 1221 h 10000"/>
                <a:gd name="connsiteX30" fmla="*/ 9605 w 10000"/>
                <a:gd name="connsiteY30" fmla="*/ 1105 h 10000"/>
                <a:gd name="connsiteX31" fmla="*/ 9781 w 10000"/>
                <a:gd name="connsiteY31" fmla="*/ 910 h 10000"/>
                <a:gd name="connsiteX32" fmla="*/ 10000 w 10000"/>
                <a:gd name="connsiteY32" fmla="*/ 587 h 10000"/>
                <a:gd name="connsiteX33" fmla="*/ 9538 w 10000"/>
                <a:gd name="connsiteY33" fmla="*/ 449 h 10000"/>
                <a:gd name="connsiteX34" fmla="*/ 9099 w 10000"/>
                <a:gd name="connsiteY34" fmla="*/ 380 h 10000"/>
                <a:gd name="connsiteX35" fmla="*/ 8509 w 10000"/>
                <a:gd name="connsiteY35" fmla="*/ 344 h 10000"/>
                <a:gd name="connsiteX36" fmla="*/ 7389 w 10000"/>
                <a:gd name="connsiteY36" fmla="*/ 265 h 10000"/>
                <a:gd name="connsiteX37" fmla="*/ 5789 w 10000"/>
                <a:gd name="connsiteY37" fmla="*/ 160 h 10000"/>
                <a:gd name="connsiteX38" fmla="*/ 3070 w 10000"/>
                <a:gd name="connsiteY38" fmla="*/ 57 h 10000"/>
                <a:gd name="connsiteX39" fmla="*/ 1442 w 10000"/>
                <a:gd name="connsiteY39"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0000" h="10000">
                  <a:moveTo>
                    <a:pt x="1442" y="0"/>
                  </a:moveTo>
                  <a:lnTo>
                    <a:pt x="0" y="7391"/>
                  </a:lnTo>
                  <a:lnTo>
                    <a:pt x="810" y="7391"/>
                  </a:lnTo>
                  <a:cubicBezTo>
                    <a:pt x="813" y="7435"/>
                    <a:pt x="816" y="7478"/>
                    <a:pt x="819" y="7523"/>
                  </a:cubicBezTo>
                  <a:lnTo>
                    <a:pt x="1623" y="7552"/>
                  </a:lnTo>
                  <a:cubicBezTo>
                    <a:pt x="1597" y="7847"/>
                    <a:pt x="1570" y="8141"/>
                    <a:pt x="1544" y="8436"/>
                  </a:cubicBezTo>
                  <a:cubicBezTo>
                    <a:pt x="1570" y="8604"/>
                    <a:pt x="1597" y="8773"/>
                    <a:pt x="1623" y="8941"/>
                  </a:cubicBezTo>
                  <a:cubicBezTo>
                    <a:pt x="1675" y="9159"/>
                    <a:pt x="1726" y="9377"/>
                    <a:pt x="1778" y="9596"/>
                  </a:cubicBezTo>
                  <a:cubicBezTo>
                    <a:pt x="1856" y="9731"/>
                    <a:pt x="2079" y="9865"/>
                    <a:pt x="2157" y="10000"/>
                  </a:cubicBezTo>
                  <a:lnTo>
                    <a:pt x="2850" y="9975"/>
                  </a:lnTo>
                  <a:cubicBezTo>
                    <a:pt x="3072" y="9942"/>
                    <a:pt x="3069" y="9562"/>
                    <a:pt x="3163" y="9467"/>
                  </a:cubicBezTo>
                  <a:cubicBezTo>
                    <a:pt x="3257" y="9373"/>
                    <a:pt x="3374" y="9434"/>
                    <a:pt x="3416" y="9408"/>
                  </a:cubicBezTo>
                  <a:cubicBezTo>
                    <a:pt x="3458" y="9382"/>
                    <a:pt x="3278" y="9365"/>
                    <a:pt x="3416" y="9310"/>
                  </a:cubicBezTo>
                  <a:lnTo>
                    <a:pt x="4097" y="9355"/>
                  </a:lnTo>
                  <a:cubicBezTo>
                    <a:pt x="4185" y="8771"/>
                    <a:pt x="4274" y="8188"/>
                    <a:pt x="4362" y="7604"/>
                  </a:cubicBezTo>
                  <a:lnTo>
                    <a:pt x="5245" y="7587"/>
                  </a:lnTo>
                  <a:lnTo>
                    <a:pt x="5789" y="6456"/>
                  </a:lnTo>
                  <a:lnTo>
                    <a:pt x="5789" y="5096"/>
                  </a:lnTo>
                  <a:lnTo>
                    <a:pt x="8114" y="5119"/>
                  </a:lnTo>
                  <a:lnTo>
                    <a:pt x="8246" y="4416"/>
                  </a:lnTo>
                  <a:lnTo>
                    <a:pt x="9582" y="3378"/>
                  </a:lnTo>
                  <a:cubicBezTo>
                    <a:pt x="9597" y="3274"/>
                    <a:pt x="9611" y="3169"/>
                    <a:pt x="9626" y="3066"/>
                  </a:cubicBezTo>
                  <a:cubicBezTo>
                    <a:pt x="9634" y="2954"/>
                    <a:pt x="9641" y="2843"/>
                    <a:pt x="9649" y="2732"/>
                  </a:cubicBezTo>
                  <a:cubicBezTo>
                    <a:pt x="9664" y="2658"/>
                    <a:pt x="9678" y="2586"/>
                    <a:pt x="9693" y="2513"/>
                  </a:cubicBezTo>
                  <a:cubicBezTo>
                    <a:pt x="9744" y="2421"/>
                    <a:pt x="9794" y="2328"/>
                    <a:pt x="9845" y="2236"/>
                  </a:cubicBezTo>
                  <a:cubicBezTo>
                    <a:pt x="9830" y="2156"/>
                    <a:pt x="9816" y="2075"/>
                    <a:pt x="9801" y="1995"/>
                  </a:cubicBezTo>
                  <a:cubicBezTo>
                    <a:pt x="9750" y="1891"/>
                    <a:pt x="9700" y="1786"/>
                    <a:pt x="9649" y="1682"/>
                  </a:cubicBezTo>
                  <a:cubicBezTo>
                    <a:pt x="9620" y="1612"/>
                    <a:pt x="9590" y="1544"/>
                    <a:pt x="9561" y="1475"/>
                  </a:cubicBezTo>
                  <a:cubicBezTo>
                    <a:pt x="9553" y="1425"/>
                    <a:pt x="9546" y="1375"/>
                    <a:pt x="9538" y="1326"/>
                  </a:cubicBezTo>
                  <a:cubicBezTo>
                    <a:pt x="9531" y="1290"/>
                    <a:pt x="9525" y="1256"/>
                    <a:pt x="9518" y="1221"/>
                  </a:cubicBezTo>
                  <a:cubicBezTo>
                    <a:pt x="9547" y="1183"/>
                    <a:pt x="9576" y="1144"/>
                    <a:pt x="9605" y="1105"/>
                  </a:cubicBezTo>
                  <a:lnTo>
                    <a:pt x="9781" y="910"/>
                  </a:lnTo>
                  <a:lnTo>
                    <a:pt x="10000" y="587"/>
                  </a:lnTo>
                  <a:lnTo>
                    <a:pt x="9538" y="449"/>
                  </a:lnTo>
                  <a:lnTo>
                    <a:pt x="9099" y="380"/>
                  </a:lnTo>
                  <a:lnTo>
                    <a:pt x="8509" y="344"/>
                  </a:lnTo>
                  <a:lnTo>
                    <a:pt x="7389" y="265"/>
                  </a:lnTo>
                  <a:lnTo>
                    <a:pt x="5789" y="160"/>
                  </a:lnTo>
                  <a:lnTo>
                    <a:pt x="3070" y="57"/>
                  </a:lnTo>
                  <a:lnTo>
                    <a:pt x="1442" y="0"/>
                  </a:lnTo>
                  <a:close/>
                </a:path>
              </a:pathLst>
            </a:custGeom>
            <a:grpFill/>
            <a:ln w="19050">
              <a:solidFill>
                <a:srgbClr val="FF0000"/>
              </a:solidFill>
              <a:round/>
              <a:headEnd/>
              <a:tailEnd/>
            </a:ln>
          </p:spPr>
          <p:txBody>
            <a:bodyPr vert="horz" wrap="square" lIns="84375" tIns="42187" rIns="84375" bIns="42187"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21" name="フリーフォーム 20"/>
            <p:cNvSpPr/>
            <p:nvPr/>
          </p:nvSpPr>
          <p:spPr>
            <a:xfrm>
              <a:off x="6697878" y="981560"/>
              <a:ext cx="1504507" cy="963406"/>
            </a:xfrm>
            <a:custGeom>
              <a:avLst/>
              <a:gdLst>
                <a:gd name="connsiteX0" fmla="*/ 0 w 1397793"/>
                <a:gd name="connsiteY0" fmla="*/ 819150 h 921544"/>
                <a:gd name="connsiteX1" fmla="*/ 0 w 1397793"/>
                <a:gd name="connsiteY1" fmla="*/ 819150 h 921544"/>
                <a:gd name="connsiteX2" fmla="*/ 145256 w 1397793"/>
                <a:gd name="connsiteY2" fmla="*/ 921544 h 921544"/>
                <a:gd name="connsiteX3" fmla="*/ 1397793 w 1397793"/>
                <a:gd name="connsiteY3" fmla="*/ 407194 h 921544"/>
                <a:gd name="connsiteX4" fmla="*/ 1247775 w 1397793"/>
                <a:gd name="connsiteY4" fmla="*/ 0 h 921544"/>
                <a:gd name="connsiteX5" fmla="*/ 1040606 w 1397793"/>
                <a:gd name="connsiteY5" fmla="*/ 85725 h 921544"/>
                <a:gd name="connsiteX6" fmla="*/ 914400 w 1397793"/>
                <a:gd name="connsiteY6" fmla="*/ 104775 h 921544"/>
                <a:gd name="connsiteX7" fmla="*/ 504825 w 1397793"/>
                <a:gd name="connsiteY7" fmla="*/ 500063 h 921544"/>
                <a:gd name="connsiteX8" fmla="*/ 280987 w 1397793"/>
                <a:gd name="connsiteY8" fmla="*/ 666750 h 921544"/>
                <a:gd name="connsiteX9" fmla="*/ 59531 w 1397793"/>
                <a:gd name="connsiteY9" fmla="*/ 757238 h 921544"/>
                <a:gd name="connsiteX10" fmla="*/ 0 w 1397793"/>
                <a:gd name="connsiteY10" fmla="*/ 819150 h 921544"/>
                <a:gd name="connsiteX0" fmla="*/ 0 w 1397793"/>
                <a:gd name="connsiteY0" fmla="*/ 819150 h 921544"/>
                <a:gd name="connsiteX1" fmla="*/ 0 w 1397793"/>
                <a:gd name="connsiteY1" fmla="*/ 819150 h 921544"/>
                <a:gd name="connsiteX2" fmla="*/ 145256 w 1397793"/>
                <a:gd name="connsiteY2" fmla="*/ 921544 h 921544"/>
                <a:gd name="connsiteX3" fmla="*/ 1397793 w 1397793"/>
                <a:gd name="connsiteY3" fmla="*/ 407194 h 921544"/>
                <a:gd name="connsiteX4" fmla="*/ 1292780 w 1397793"/>
                <a:gd name="connsiteY4" fmla="*/ 0 h 921544"/>
                <a:gd name="connsiteX5" fmla="*/ 1040606 w 1397793"/>
                <a:gd name="connsiteY5" fmla="*/ 85725 h 921544"/>
                <a:gd name="connsiteX6" fmla="*/ 914400 w 1397793"/>
                <a:gd name="connsiteY6" fmla="*/ 104775 h 921544"/>
                <a:gd name="connsiteX7" fmla="*/ 504825 w 1397793"/>
                <a:gd name="connsiteY7" fmla="*/ 500063 h 921544"/>
                <a:gd name="connsiteX8" fmla="*/ 280987 w 1397793"/>
                <a:gd name="connsiteY8" fmla="*/ 666750 h 921544"/>
                <a:gd name="connsiteX9" fmla="*/ 59531 w 1397793"/>
                <a:gd name="connsiteY9" fmla="*/ 757238 h 921544"/>
                <a:gd name="connsiteX10" fmla="*/ 0 w 1397793"/>
                <a:gd name="connsiteY10" fmla="*/ 819150 h 921544"/>
                <a:gd name="connsiteX0" fmla="*/ 0 w 1433169"/>
                <a:gd name="connsiteY0" fmla="*/ 819150 h 921544"/>
                <a:gd name="connsiteX1" fmla="*/ 0 w 1433169"/>
                <a:gd name="connsiteY1" fmla="*/ 819150 h 921544"/>
                <a:gd name="connsiteX2" fmla="*/ 145256 w 1433169"/>
                <a:gd name="connsiteY2" fmla="*/ 921544 h 921544"/>
                <a:gd name="connsiteX3" fmla="*/ 1433169 w 1433169"/>
                <a:gd name="connsiteY3" fmla="*/ 379859 h 921544"/>
                <a:gd name="connsiteX4" fmla="*/ 1292780 w 1433169"/>
                <a:gd name="connsiteY4" fmla="*/ 0 h 921544"/>
                <a:gd name="connsiteX5" fmla="*/ 1040606 w 1433169"/>
                <a:gd name="connsiteY5" fmla="*/ 85725 h 921544"/>
                <a:gd name="connsiteX6" fmla="*/ 914400 w 1433169"/>
                <a:gd name="connsiteY6" fmla="*/ 104775 h 921544"/>
                <a:gd name="connsiteX7" fmla="*/ 504825 w 1433169"/>
                <a:gd name="connsiteY7" fmla="*/ 500063 h 921544"/>
                <a:gd name="connsiteX8" fmla="*/ 280987 w 1433169"/>
                <a:gd name="connsiteY8" fmla="*/ 666750 h 921544"/>
                <a:gd name="connsiteX9" fmla="*/ 59531 w 1433169"/>
                <a:gd name="connsiteY9" fmla="*/ 757238 h 921544"/>
                <a:gd name="connsiteX10" fmla="*/ 0 w 1433169"/>
                <a:gd name="connsiteY10" fmla="*/ 819150 h 921544"/>
                <a:gd name="connsiteX0" fmla="*/ 0 w 1433169"/>
                <a:gd name="connsiteY0" fmla="*/ 815330 h 917724"/>
                <a:gd name="connsiteX1" fmla="*/ 0 w 1433169"/>
                <a:gd name="connsiteY1" fmla="*/ 815330 h 917724"/>
                <a:gd name="connsiteX2" fmla="*/ 145256 w 1433169"/>
                <a:gd name="connsiteY2" fmla="*/ 917724 h 917724"/>
                <a:gd name="connsiteX3" fmla="*/ 1433169 w 1433169"/>
                <a:gd name="connsiteY3" fmla="*/ 376039 h 917724"/>
                <a:gd name="connsiteX4" fmla="*/ 1306169 w 1433169"/>
                <a:gd name="connsiteY4" fmla="*/ 0 h 917724"/>
                <a:gd name="connsiteX5" fmla="*/ 1040606 w 1433169"/>
                <a:gd name="connsiteY5" fmla="*/ 81905 h 917724"/>
                <a:gd name="connsiteX6" fmla="*/ 914400 w 1433169"/>
                <a:gd name="connsiteY6" fmla="*/ 100955 h 917724"/>
                <a:gd name="connsiteX7" fmla="*/ 504825 w 1433169"/>
                <a:gd name="connsiteY7" fmla="*/ 496243 h 917724"/>
                <a:gd name="connsiteX8" fmla="*/ 280987 w 1433169"/>
                <a:gd name="connsiteY8" fmla="*/ 662930 h 917724"/>
                <a:gd name="connsiteX9" fmla="*/ 59531 w 1433169"/>
                <a:gd name="connsiteY9" fmla="*/ 753418 h 917724"/>
                <a:gd name="connsiteX10" fmla="*/ 0 w 1433169"/>
                <a:gd name="connsiteY10" fmla="*/ 815330 h 917724"/>
                <a:gd name="connsiteX0" fmla="*/ 0 w 1433169"/>
                <a:gd name="connsiteY0" fmla="*/ 815330 h 917724"/>
                <a:gd name="connsiteX1" fmla="*/ 0 w 1433169"/>
                <a:gd name="connsiteY1" fmla="*/ 815330 h 917724"/>
                <a:gd name="connsiteX2" fmla="*/ 145256 w 1433169"/>
                <a:gd name="connsiteY2" fmla="*/ 917724 h 917724"/>
                <a:gd name="connsiteX3" fmla="*/ 1433169 w 1433169"/>
                <a:gd name="connsiteY3" fmla="*/ 376039 h 917724"/>
                <a:gd name="connsiteX4" fmla="*/ 1306169 w 1433169"/>
                <a:gd name="connsiteY4" fmla="*/ 0 h 917724"/>
                <a:gd name="connsiteX5" fmla="*/ 1054062 w 1433169"/>
                <a:gd name="connsiteY5" fmla="*/ 78805 h 917724"/>
                <a:gd name="connsiteX6" fmla="*/ 914400 w 1433169"/>
                <a:gd name="connsiteY6" fmla="*/ 100955 h 917724"/>
                <a:gd name="connsiteX7" fmla="*/ 504825 w 1433169"/>
                <a:gd name="connsiteY7" fmla="*/ 496243 h 917724"/>
                <a:gd name="connsiteX8" fmla="*/ 280987 w 1433169"/>
                <a:gd name="connsiteY8" fmla="*/ 662930 h 917724"/>
                <a:gd name="connsiteX9" fmla="*/ 59531 w 1433169"/>
                <a:gd name="connsiteY9" fmla="*/ 753418 h 917724"/>
                <a:gd name="connsiteX10" fmla="*/ 0 w 1433169"/>
                <a:gd name="connsiteY10" fmla="*/ 815330 h 917724"/>
                <a:gd name="connsiteX0" fmla="*/ 0 w 1433169"/>
                <a:gd name="connsiteY0" fmla="*/ 815330 h 917724"/>
                <a:gd name="connsiteX1" fmla="*/ 0 w 1433169"/>
                <a:gd name="connsiteY1" fmla="*/ 815330 h 917724"/>
                <a:gd name="connsiteX2" fmla="*/ 145256 w 1433169"/>
                <a:gd name="connsiteY2" fmla="*/ 917724 h 917724"/>
                <a:gd name="connsiteX3" fmla="*/ 1433169 w 1433169"/>
                <a:gd name="connsiteY3" fmla="*/ 376039 h 917724"/>
                <a:gd name="connsiteX4" fmla="*/ 1306169 w 1433169"/>
                <a:gd name="connsiteY4" fmla="*/ 0 h 917724"/>
                <a:gd name="connsiteX5" fmla="*/ 1054062 w 1433169"/>
                <a:gd name="connsiteY5" fmla="*/ 78805 h 917724"/>
                <a:gd name="connsiteX6" fmla="*/ 902478 w 1433169"/>
                <a:gd name="connsiteY6" fmla="*/ 75630 h 917724"/>
                <a:gd name="connsiteX7" fmla="*/ 504825 w 1433169"/>
                <a:gd name="connsiteY7" fmla="*/ 496243 h 917724"/>
                <a:gd name="connsiteX8" fmla="*/ 280987 w 1433169"/>
                <a:gd name="connsiteY8" fmla="*/ 662930 h 917724"/>
                <a:gd name="connsiteX9" fmla="*/ 59531 w 1433169"/>
                <a:gd name="connsiteY9" fmla="*/ 753418 h 917724"/>
                <a:gd name="connsiteX10" fmla="*/ 0 w 1433169"/>
                <a:gd name="connsiteY10" fmla="*/ 815330 h 917724"/>
                <a:gd name="connsiteX0" fmla="*/ 0 w 1433169"/>
                <a:gd name="connsiteY0" fmla="*/ 815330 h 917724"/>
                <a:gd name="connsiteX1" fmla="*/ 0 w 1433169"/>
                <a:gd name="connsiteY1" fmla="*/ 815330 h 917724"/>
                <a:gd name="connsiteX2" fmla="*/ 145256 w 1433169"/>
                <a:gd name="connsiteY2" fmla="*/ 917724 h 917724"/>
                <a:gd name="connsiteX3" fmla="*/ 1433169 w 1433169"/>
                <a:gd name="connsiteY3" fmla="*/ 376039 h 917724"/>
                <a:gd name="connsiteX4" fmla="*/ 1306169 w 1433169"/>
                <a:gd name="connsiteY4" fmla="*/ 0 h 917724"/>
                <a:gd name="connsiteX5" fmla="*/ 1054062 w 1433169"/>
                <a:gd name="connsiteY5" fmla="*/ 78805 h 917724"/>
                <a:gd name="connsiteX6" fmla="*/ 902478 w 1433169"/>
                <a:gd name="connsiteY6" fmla="*/ 75630 h 917724"/>
                <a:gd name="connsiteX7" fmla="*/ 493019 w 1433169"/>
                <a:gd name="connsiteY7" fmla="*/ 472971 h 917724"/>
                <a:gd name="connsiteX8" fmla="*/ 280987 w 1433169"/>
                <a:gd name="connsiteY8" fmla="*/ 662930 h 917724"/>
                <a:gd name="connsiteX9" fmla="*/ 59531 w 1433169"/>
                <a:gd name="connsiteY9" fmla="*/ 753418 h 917724"/>
                <a:gd name="connsiteX10" fmla="*/ 0 w 1433169"/>
                <a:gd name="connsiteY10" fmla="*/ 815330 h 917724"/>
                <a:gd name="connsiteX0" fmla="*/ 0 w 1433169"/>
                <a:gd name="connsiteY0" fmla="*/ 815330 h 917724"/>
                <a:gd name="connsiteX1" fmla="*/ 0 w 1433169"/>
                <a:gd name="connsiteY1" fmla="*/ 815330 h 917724"/>
                <a:gd name="connsiteX2" fmla="*/ 145256 w 1433169"/>
                <a:gd name="connsiteY2" fmla="*/ 917724 h 917724"/>
                <a:gd name="connsiteX3" fmla="*/ 1433169 w 1433169"/>
                <a:gd name="connsiteY3" fmla="*/ 376039 h 917724"/>
                <a:gd name="connsiteX4" fmla="*/ 1306169 w 1433169"/>
                <a:gd name="connsiteY4" fmla="*/ 0 h 917724"/>
                <a:gd name="connsiteX5" fmla="*/ 1054062 w 1433169"/>
                <a:gd name="connsiteY5" fmla="*/ 78805 h 917724"/>
                <a:gd name="connsiteX6" fmla="*/ 902478 w 1433169"/>
                <a:gd name="connsiteY6" fmla="*/ 75630 h 917724"/>
                <a:gd name="connsiteX7" fmla="*/ 493019 w 1433169"/>
                <a:gd name="connsiteY7" fmla="*/ 472971 h 917724"/>
                <a:gd name="connsiteX8" fmla="*/ 300997 w 1433169"/>
                <a:gd name="connsiteY8" fmla="*/ 646013 h 917724"/>
                <a:gd name="connsiteX9" fmla="*/ 59531 w 1433169"/>
                <a:gd name="connsiteY9" fmla="*/ 753418 h 917724"/>
                <a:gd name="connsiteX10" fmla="*/ 0 w 1433169"/>
                <a:gd name="connsiteY10" fmla="*/ 815330 h 917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33169" h="917724">
                  <a:moveTo>
                    <a:pt x="0" y="815330"/>
                  </a:moveTo>
                  <a:lnTo>
                    <a:pt x="0" y="815330"/>
                  </a:lnTo>
                  <a:lnTo>
                    <a:pt x="145256" y="917724"/>
                  </a:lnTo>
                  <a:lnTo>
                    <a:pt x="1433169" y="376039"/>
                  </a:lnTo>
                  <a:lnTo>
                    <a:pt x="1306169" y="0"/>
                  </a:lnTo>
                  <a:lnTo>
                    <a:pt x="1054062" y="78805"/>
                  </a:lnTo>
                  <a:lnTo>
                    <a:pt x="902478" y="75630"/>
                  </a:lnTo>
                  <a:lnTo>
                    <a:pt x="493019" y="472971"/>
                  </a:lnTo>
                  <a:lnTo>
                    <a:pt x="300997" y="646013"/>
                  </a:lnTo>
                  <a:lnTo>
                    <a:pt x="59531" y="753418"/>
                  </a:lnTo>
                  <a:lnTo>
                    <a:pt x="0" y="815330"/>
                  </a:lnTo>
                  <a:close/>
                </a:path>
              </a:pathLst>
            </a:custGeom>
            <a:grpFill/>
            <a:ln w="19050">
              <a:solidFill>
                <a:srgbClr val="FF000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22" name="フリーフォーム 21"/>
            <p:cNvSpPr/>
            <p:nvPr/>
          </p:nvSpPr>
          <p:spPr>
            <a:xfrm>
              <a:off x="6319870" y="1537217"/>
              <a:ext cx="2119450" cy="1433378"/>
            </a:xfrm>
            <a:custGeom>
              <a:avLst/>
              <a:gdLst>
                <a:gd name="connsiteX0" fmla="*/ 1553029 w 1756229"/>
                <a:gd name="connsiteY0" fmla="*/ 0 h 1146628"/>
                <a:gd name="connsiteX1" fmla="*/ 957943 w 1756229"/>
                <a:gd name="connsiteY1" fmla="*/ 174171 h 1146628"/>
                <a:gd name="connsiteX2" fmla="*/ 0 w 1756229"/>
                <a:gd name="connsiteY2" fmla="*/ 711200 h 1146628"/>
                <a:gd name="connsiteX3" fmla="*/ 333829 w 1756229"/>
                <a:gd name="connsiteY3" fmla="*/ 885371 h 1146628"/>
                <a:gd name="connsiteX4" fmla="*/ 609600 w 1756229"/>
                <a:gd name="connsiteY4" fmla="*/ 870857 h 1146628"/>
                <a:gd name="connsiteX5" fmla="*/ 1132115 w 1756229"/>
                <a:gd name="connsiteY5" fmla="*/ 1103086 h 1146628"/>
                <a:gd name="connsiteX6" fmla="*/ 1654629 w 1756229"/>
                <a:gd name="connsiteY6" fmla="*/ 1146628 h 1146628"/>
                <a:gd name="connsiteX7" fmla="*/ 1756229 w 1756229"/>
                <a:gd name="connsiteY7" fmla="*/ 478971 h 1146628"/>
                <a:gd name="connsiteX8" fmla="*/ 1553029 w 1756229"/>
                <a:gd name="connsiteY8" fmla="*/ 0 h 1146628"/>
                <a:gd name="connsiteX0" fmla="*/ 1553029 w 1756229"/>
                <a:gd name="connsiteY0" fmla="*/ 0 h 1146628"/>
                <a:gd name="connsiteX1" fmla="*/ 982734 w 1756229"/>
                <a:gd name="connsiteY1" fmla="*/ 223529 h 1146628"/>
                <a:gd name="connsiteX2" fmla="*/ 0 w 1756229"/>
                <a:gd name="connsiteY2" fmla="*/ 711200 h 1146628"/>
                <a:gd name="connsiteX3" fmla="*/ 333829 w 1756229"/>
                <a:gd name="connsiteY3" fmla="*/ 885371 h 1146628"/>
                <a:gd name="connsiteX4" fmla="*/ 609600 w 1756229"/>
                <a:gd name="connsiteY4" fmla="*/ 870857 h 1146628"/>
                <a:gd name="connsiteX5" fmla="*/ 1132115 w 1756229"/>
                <a:gd name="connsiteY5" fmla="*/ 1103086 h 1146628"/>
                <a:gd name="connsiteX6" fmla="*/ 1654629 w 1756229"/>
                <a:gd name="connsiteY6" fmla="*/ 1146628 h 1146628"/>
                <a:gd name="connsiteX7" fmla="*/ 1756229 w 1756229"/>
                <a:gd name="connsiteY7" fmla="*/ 478971 h 1146628"/>
                <a:gd name="connsiteX8" fmla="*/ 1553029 w 1756229"/>
                <a:gd name="connsiteY8" fmla="*/ 0 h 1146628"/>
                <a:gd name="connsiteX0" fmla="*/ 1506399 w 1709599"/>
                <a:gd name="connsiteY0" fmla="*/ 0 h 1146628"/>
                <a:gd name="connsiteX1" fmla="*/ 936104 w 1709599"/>
                <a:gd name="connsiteY1" fmla="*/ 223529 h 1146628"/>
                <a:gd name="connsiteX2" fmla="*/ 0 w 1709599"/>
                <a:gd name="connsiteY2" fmla="*/ 727585 h 1146628"/>
                <a:gd name="connsiteX3" fmla="*/ 287199 w 1709599"/>
                <a:gd name="connsiteY3" fmla="*/ 885371 h 1146628"/>
                <a:gd name="connsiteX4" fmla="*/ 562970 w 1709599"/>
                <a:gd name="connsiteY4" fmla="*/ 870857 h 1146628"/>
                <a:gd name="connsiteX5" fmla="*/ 1085485 w 1709599"/>
                <a:gd name="connsiteY5" fmla="*/ 1103086 h 1146628"/>
                <a:gd name="connsiteX6" fmla="*/ 1607999 w 1709599"/>
                <a:gd name="connsiteY6" fmla="*/ 1146628 h 1146628"/>
                <a:gd name="connsiteX7" fmla="*/ 1709599 w 1709599"/>
                <a:gd name="connsiteY7" fmla="*/ 478971 h 1146628"/>
                <a:gd name="connsiteX8" fmla="*/ 1506399 w 1709599"/>
                <a:gd name="connsiteY8" fmla="*/ 0 h 1146628"/>
                <a:gd name="connsiteX0" fmla="*/ 1526268 w 1729468"/>
                <a:gd name="connsiteY0" fmla="*/ 0 h 1146628"/>
                <a:gd name="connsiteX1" fmla="*/ 955973 w 1729468"/>
                <a:gd name="connsiteY1" fmla="*/ 223529 h 1146628"/>
                <a:gd name="connsiteX2" fmla="*/ 0 w 1729468"/>
                <a:gd name="connsiteY2" fmla="*/ 751795 h 1146628"/>
                <a:gd name="connsiteX3" fmla="*/ 307068 w 1729468"/>
                <a:gd name="connsiteY3" fmla="*/ 885371 h 1146628"/>
                <a:gd name="connsiteX4" fmla="*/ 582839 w 1729468"/>
                <a:gd name="connsiteY4" fmla="*/ 870857 h 1146628"/>
                <a:gd name="connsiteX5" fmla="*/ 1105354 w 1729468"/>
                <a:gd name="connsiteY5" fmla="*/ 1103086 h 1146628"/>
                <a:gd name="connsiteX6" fmla="*/ 1627868 w 1729468"/>
                <a:gd name="connsiteY6" fmla="*/ 1146628 h 1146628"/>
                <a:gd name="connsiteX7" fmla="*/ 1729468 w 1729468"/>
                <a:gd name="connsiteY7" fmla="*/ 478971 h 1146628"/>
                <a:gd name="connsiteX8" fmla="*/ 1526268 w 1729468"/>
                <a:gd name="connsiteY8" fmla="*/ 0 h 1146628"/>
                <a:gd name="connsiteX0" fmla="*/ 1526268 w 1729468"/>
                <a:gd name="connsiteY0" fmla="*/ 0 h 1165678"/>
                <a:gd name="connsiteX1" fmla="*/ 955973 w 1729468"/>
                <a:gd name="connsiteY1" fmla="*/ 223529 h 1165678"/>
                <a:gd name="connsiteX2" fmla="*/ 0 w 1729468"/>
                <a:gd name="connsiteY2" fmla="*/ 751795 h 1165678"/>
                <a:gd name="connsiteX3" fmla="*/ 307068 w 1729468"/>
                <a:gd name="connsiteY3" fmla="*/ 885371 h 1165678"/>
                <a:gd name="connsiteX4" fmla="*/ 582839 w 1729468"/>
                <a:gd name="connsiteY4" fmla="*/ 870857 h 1165678"/>
                <a:gd name="connsiteX5" fmla="*/ 1105354 w 1729468"/>
                <a:gd name="connsiteY5" fmla="*/ 1103086 h 1165678"/>
                <a:gd name="connsiteX6" fmla="*/ 1585006 w 1729468"/>
                <a:gd name="connsiteY6" fmla="*/ 1165678 h 1165678"/>
                <a:gd name="connsiteX7" fmla="*/ 1729468 w 1729468"/>
                <a:gd name="connsiteY7" fmla="*/ 478971 h 1165678"/>
                <a:gd name="connsiteX8" fmla="*/ 1526268 w 1729468"/>
                <a:gd name="connsiteY8" fmla="*/ 0 h 1165678"/>
                <a:gd name="connsiteX0" fmla="*/ 1526268 w 1672318"/>
                <a:gd name="connsiteY0" fmla="*/ 0 h 1165678"/>
                <a:gd name="connsiteX1" fmla="*/ 955973 w 1672318"/>
                <a:gd name="connsiteY1" fmla="*/ 223529 h 1165678"/>
                <a:gd name="connsiteX2" fmla="*/ 0 w 1672318"/>
                <a:gd name="connsiteY2" fmla="*/ 751795 h 1165678"/>
                <a:gd name="connsiteX3" fmla="*/ 307068 w 1672318"/>
                <a:gd name="connsiteY3" fmla="*/ 885371 h 1165678"/>
                <a:gd name="connsiteX4" fmla="*/ 582839 w 1672318"/>
                <a:gd name="connsiteY4" fmla="*/ 870857 h 1165678"/>
                <a:gd name="connsiteX5" fmla="*/ 1105354 w 1672318"/>
                <a:gd name="connsiteY5" fmla="*/ 1103086 h 1165678"/>
                <a:gd name="connsiteX6" fmla="*/ 1585006 w 1672318"/>
                <a:gd name="connsiteY6" fmla="*/ 1165678 h 1165678"/>
                <a:gd name="connsiteX7" fmla="*/ 1672318 w 1672318"/>
                <a:gd name="connsiteY7" fmla="*/ 388483 h 1165678"/>
                <a:gd name="connsiteX8" fmla="*/ 1526268 w 1672318"/>
                <a:gd name="connsiteY8" fmla="*/ 0 h 1165678"/>
                <a:gd name="connsiteX0" fmla="*/ 1526268 w 1695450"/>
                <a:gd name="connsiteY0" fmla="*/ 0 h 1165678"/>
                <a:gd name="connsiteX1" fmla="*/ 955973 w 1695450"/>
                <a:gd name="connsiteY1" fmla="*/ 223529 h 1165678"/>
                <a:gd name="connsiteX2" fmla="*/ 0 w 1695450"/>
                <a:gd name="connsiteY2" fmla="*/ 751795 h 1165678"/>
                <a:gd name="connsiteX3" fmla="*/ 307068 w 1695450"/>
                <a:gd name="connsiteY3" fmla="*/ 885371 h 1165678"/>
                <a:gd name="connsiteX4" fmla="*/ 582839 w 1695450"/>
                <a:gd name="connsiteY4" fmla="*/ 870857 h 1165678"/>
                <a:gd name="connsiteX5" fmla="*/ 1105354 w 1695450"/>
                <a:gd name="connsiteY5" fmla="*/ 1103086 h 1165678"/>
                <a:gd name="connsiteX6" fmla="*/ 1585006 w 1695450"/>
                <a:gd name="connsiteY6" fmla="*/ 1165678 h 1165678"/>
                <a:gd name="connsiteX7" fmla="*/ 1695450 w 1695450"/>
                <a:gd name="connsiteY7" fmla="*/ 551770 h 1165678"/>
                <a:gd name="connsiteX8" fmla="*/ 1672318 w 1695450"/>
                <a:gd name="connsiteY8" fmla="*/ 388483 h 1165678"/>
                <a:gd name="connsiteX9" fmla="*/ 1526268 w 1695450"/>
                <a:gd name="connsiteY9" fmla="*/ 0 h 1165678"/>
                <a:gd name="connsiteX0" fmla="*/ 1550080 w 1695450"/>
                <a:gd name="connsiteY0" fmla="*/ 0 h 1146628"/>
                <a:gd name="connsiteX1" fmla="*/ 955973 w 1695450"/>
                <a:gd name="connsiteY1" fmla="*/ 204479 h 1146628"/>
                <a:gd name="connsiteX2" fmla="*/ 0 w 1695450"/>
                <a:gd name="connsiteY2" fmla="*/ 732745 h 1146628"/>
                <a:gd name="connsiteX3" fmla="*/ 307068 w 1695450"/>
                <a:gd name="connsiteY3" fmla="*/ 866321 h 1146628"/>
                <a:gd name="connsiteX4" fmla="*/ 582839 w 1695450"/>
                <a:gd name="connsiteY4" fmla="*/ 851807 h 1146628"/>
                <a:gd name="connsiteX5" fmla="*/ 1105354 w 1695450"/>
                <a:gd name="connsiteY5" fmla="*/ 1084036 h 1146628"/>
                <a:gd name="connsiteX6" fmla="*/ 1585006 w 1695450"/>
                <a:gd name="connsiteY6" fmla="*/ 1146628 h 1146628"/>
                <a:gd name="connsiteX7" fmla="*/ 1695450 w 1695450"/>
                <a:gd name="connsiteY7" fmla="*/ 532720 h 1146628"/>
                <a:gd name="connsiteX8" fmla="*/ 1672318 w 1695450"/>
                <a:gd name="connsiteY8" fmla="*/ 369433 h 1146628"/>
                <a:gd name="connsiteX9" fmla="*/ 1550080 w 1695450"/>
                <a:gd name="connsiteY9" fmla="*/ 0 h 1146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5450" h="1146628">
                  <a:moveTo>
                    <a:pt x="1550080" y="0"/>
                  </a:moveTo>
                  <a:lnTo>
                    <a:pt x="955973" y="204479"/>
                  </a:lnTo>
                  <a:lnTo>
                    <a:pt x="0" y="732745"/>
                  </a:lnTo>
                  <a:lnTo>
                    <a:pt x="307068" y="866321"/>
                  </a:lnTo>
                  <a:lnTo>
                    <a:pt x="582839" y="851807"/>
                  </a:lnTo>
                  <a:lnTo>
                    <a:pt x="1105354" y="1084036"/>
                  </a:lnTo>
                  <a:lnTo>
                    <a:pt x="1585006" y="1146628"/>
                  </a:lnTo>
                  <a:lnTo>
                    <a:pt x="1695450" y="532720"/>
                  </a:lnTo>
                  <a:lnTo>
                    <a:pt x="1672318" y="369433"/>
                  </a:lnTo>
                  <a:lnTo>
                    <a:pt x="1550080" y="0"/>
                  </a:lnTo>
                  <a:close/>
                </a:path>
              </a:pathLst>
            </a:custGeom>
            <a:grpFill/>
            <a:ln w="19050">
              <a:solidFill>
                <a:srgbClr val="FF0000"/>
              </a:solidFill>
            </a:ln>
          </p:spPr>
          <p:style>
            <a:lnRef idx="2">
              <a:schemeClr val="accent6"/>
            </a:lnRef>
            <a:fillRef idx="1">
              <a:schemeClr val="lt1"/>
            </a:fillRef>
            <a:effectRef idx="0">
              <a:schemeClr val="accent6"/>
            </a:effectRef>
            <a:fontRef idx="minor">
              <a:schemeClr val="dk1"/>
            </a:fontRef>
          </p:style>
          <p:txBody>
            <a:bodyPr lIns="84375" tIns="42187" rIns="84375" bIns="42187"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grpSp>
      <p:sp>
        <p:nvSpPr>
          <p:cNvPr id="24" name="線吹き出し 1 23"/>
          <p:cNvSpPr/>
          <p:nvPr/>
        </p:nvSpPr>
        <p:spPr>
          <a:xfrm>
            <a:off x="148691" y="917747"/>
            <a:ext cx="3073480" cy="291170"/>
          </a:xfrm>
          <a:prstGeom prst="callout1">
            <a:avLst>
              <a:gd name="adj1" fmla="val 458078"/>
              <a:gd name="adj2" fmla="val 100487"/>
              <a:gd name="adj3" fmla="val 730840"/>
              <a:gd name="adj4" fmla="val 130532"/>
            </a:avLst>
          </a:prstGeom>
          <a:solidFill>
            <a:schemeClr val="accent1">
              <a:lumMod val="40000"/>
              <a:lumOff val="60000"/>
              <a:alpha val="80000"/>
            </a:schemeClr>
          </a:solidFill>
          <a:ln w="15875">
            <a:solidFill>
              <a:srgbClr val="002060"/>
            </a:solidFill>
            <a:tailEnd type="stealth"/>
          </a:ln>
        </p:spPr>
        <p:style>
          <a:lnRef idx="2">
            <a:schemeClr val="accent2"/>
          </a:lnRef>
          <a:fillRef idx="1">
            <a:schemeClr val="lt1"/>
          </a:fillRef>
          <a:effectRef idx="0">
            <a:schemeClr val="accent2"/>
          </a:effectRef>
          <a:fontRef idx="minor">
            <a:schemeClr val="dk1"/>
          </a:fontRef>
        </p:style>
        <p:txBody>
          <a:bodyPr wrap="square" lIns="33231" rIns="33231" rtlCol="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92"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１．大阪駅周辺（西日本最大のターミナル）</a:t>
            </a:r>
            <a:endParaRPr kumimoji="1" lang="en-US" altLang="ja-JP" sz="1292"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25" name="線吹き出し 1 24"/>
          <p:cNvSpPr/>
          <p:nvPr/>
        </p:nvSpPr>
        <p:spPr>
          <a:xfrm>
            <a:off x="134850" y="3109346"/>
            <a:ext cx="3073480" cy="291170"/>
          </a:xfrm>
          <a:prstGeom prst="callout1">
            <a:avLst>
              <a:gd name="adj1" fmla="val 45510"/>
              <a:gd name="adj2" fmla="val 102068"/>
              <a:gd name="adj3" fmla="val 63199"/>
              <a:gd name="adj4" fmla="val 128117"/>
            </a:avLst>
          </a:prstGeom>
          <a:solidFill>
            <a:schemeClr val="accent1">
              <a:lumMod val="40000"/>
              <a:lumOff val="60000"/>
              <a:alpha val="80000"/>
            </a:schemeClr>
          </a:solidFill>
          <a:ln w="15875">
            <a:solidFill>
              <a:srgbClr val="002060"/>
            </a:solidFill>
            <a:tailEnd type="stealth"/>
          </a:ln>
        </p:spPr>
        <p:style>
          <a:lnRef idx="2">
            <a:schemeClr val="accent2"/>
          </a:lnRef>
          <a:fillRef idx="1">
            <a:schemeClr val="lt1"/>
          </a:fillRef>
          <a:effectRef idx="0">
            <a:schemeClr val="accent2"/>
          </a:effectRef>
          <a:fontRef idx="minor">
            <a:schemeClr val="dk1"/>
          </a:fontRef>
        </p:style>
        <p:txBody>
          <a:bodyPr wrap="square" lIns="33231" rIns="33231" rtlCol="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92"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3</a:t>
            </a:r>
            <a:r>
              <a:rPr kumimoji="1" lang="ja-JP" altLang="en-US" sz="1292" b="0" i="0" u="none" strike="noStrike" kern="1200" cap="none" spc="0" normalizeH="0" baseline="0" noProof="0" dirty="0" err="1">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292"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中之島（経済・文化・行政・芸術・文化）</a:t>
            </a:r>
            <a:endParaRPr kumimoji="1" lang="en-US" altLang="ja-JP" sz="1292"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26" name="線吹き出し 1 25"/>
          <p:cNvSpPr/>
          <p:nvPr/>
        </p:nvSpPr>
        <p:spPr>
          <a:xfrm>
            <a:off x="148691" y="5544931"/>
            <a:ext cx="2768920" cy="291170"/>
          </a:xfrm>
          <a:prstGeom prst="callout1">
            <a:avLst>
              <a:gd name="adj1" fmla="val -22271"/>
              <a:gd name="adj2" fmla="val 90709"/>
              <a:gd name="adj3" fmla="val -746620"/>
              <a:gd name="adj4" fmla="val 151585"/>
            </a:avLst>
          </a:prstGeom>
          <a:solidFill>
            <a:schemeClr val="accent1">
              <a:lumMod val="40000"/>
              <a:lumOff val="60000"/>
              <a:alpha val="80000"/>
            </a:schemeClr>
          </a:solidFill>
          <a:ln w="15875">
            <a:solidFill>
              <a:srgbClr val="002060"/>
            </a:solidFill>
            <a:tailEnd type="stealth"/>
          </a:ln>
        </p:spPr>
        <p:style>
          <a:lnRef idx="2">
            <a:schemeClr val="accent2"/>
          </a:lnRef>
          <a:fillRef idx="1">
            <a:schemeClr val="lt1"/>
          </a:fillRef>
          <a:effectRef idx="0">
            <a:schemeClr val="accent2"/>
          </a:effectRef>
          <a:fontRef idx="minor">
            <a:schemeClr val="dk1"/>
          </a:fontRef>
        </p:style>
        <p:txBody>
          <a:bodyPr wrap="square" lIns="33231" rIns="33231" rtlCol="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92"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4</a:t>
            </a:r>
            <a:r>
              <a:rPr kumimoji="1" lang="ja-JP" altLang="en-US" sz="1292" b="0" i="0" u="none" strike="noStrike" kern="1200" cap="none" spc="0" normalizeH="0" baseline="0" noProof="0" dirty="0" err="1">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292"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御堂筋（日本を代表するストリート）</a:t>
            </a:r>
            <a:endParaRPr kumimoji="1" lang="en-US" altLang="ja-JP" sz="1292"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27" name="線吹き出し 1 26"/>
          <p:cNvSpPr/>
          <p:nvPr/>
        </p:nvSpPr>
        <p:spPr>
          <a:xfrm>
            <a:off x="5704769" y="743144"/>
            <a:ext cx="2996258" cy="291170"/>
          </a:xfrm>
          <a:prstGeom prst="callout1">
            <a:avLst>
              <a:gd name="adj1" fmla="val 410162"/>
              <a:gd name="adj2" fmla="val 2317"/>
              <a:gd name="adj3" fmla="val 931954"/>
              <a:gd name="adj4" fmla="val -41556"/>
            </a:avLst>
          </a:prstGeom>
          <a:solidFill>
            <a:schemeClr val="accent1">
              <a:lumMod val="40000"/>
              <a:lumOff val="60000"/>
              <a:alpha val="80000"/>
            </a:schemeClr>
          </a:solidFill>
          <a:ln w="15875">
            <a:solidFill>
              <a:srgbClr val="002060"/>
            </a:solidFill>
            <a:tailEnd type="stealth"/>
          </a:ln>
        </p:spPr>
        <p:style>
          <a:lnRef idx="2">
            <a:schemeClr val="accent2"/>
          </a:lnRef>
          <a:fillRef idx="1">
            <a:schemeClr val="lt1"/>
          </a:fillRef>
          <a:effectRef idx="0">
            <a:schemeClr val="accent2"/>
          </a:effectRef>
          <a:fontRef idx="minor">
            <a:schemeClr val="dk1"/>
          </a:fontRef>
        </p:style>
        <p:txBody>
          <a:bodyPr wrap="square" lIns="33231" rIns="33231" rtlCol="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92"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5</a:t>
            </a:r>
            <a:r>
              <a:rPr kumimoji="1" lang="ja-JP" altLang="en-US" sz="1292" b="0" i="0" u="none" strike="noStrike" kern="1200" cap="none" spc="0" normalizeH="0" baseline="0" noProof="0" dirty="0" err="1">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292"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難波周辺（商業・観光エリア「ミナミ」）</a:t>
            </a:r>
          </a:p>
        </p:txBody>
      </p:sp>
      <p:sp>
        <p:nvSpPr>
          <p:cNvPr id="28" name="線吹き出し 1 27"/>
          <p:cNvSpPr/>
          <p:nvPr/>
        </p:nvSpPr>
        <p:spPr>
          <a:xfrm>
            <a:off x="3035123" y="5265809"/>
            <a:ext cx="2747756" cy="490006"/>
          </a:xfrm>
          <a:prstGeom prst="callout1">
            <a:avLst>
              <a:gd name="adj1" fmla="val -1510"/>
              <a:gd name="adj2" fmla="val 12934"/>
              <a:gd name="adj3" fmla="val -133233"/>
              <a:gd name="adj4" fmla="val 13493"/>
            </a:avLst>
          </a:prstGeom>
          <a:solidFill>
            <a:schemeClr val="accent1">
              <a:lumMod val="40000"/>
              <a:lumOff val="60000"/>
              <a:alpha val="80000"/>
            </a:schemeClr>
          </a:solidFill>
          <a:ln w="15875">
            <a:solidFill>
              <a:srgbClr val="002060"/>
            </a:solidFill>
            <a:tailEnd type="stealth"/>
          </a:ln>
        </p:spPr>
        <p:style>
          <a:lnRef idx="2">
            <a:schemeClr val="accent2"/>
          </a:lnRef>
          <a:fillRef idx="1">
            <a:schemeClr val="lt1"/>
          </a:fillRef>
          <a:effectRef idx="0">
            <a:schemeClr val="accent2"/>
          </a:effectRef>
          <a:fontRef idx="minor">
            <a:schemeClr val="dk1"/>
          </a:fontRef>
        </p:style>
        <p:txBody>
          <a:bodyPr wrap="square" lIns="33231" rIns="33231" rtlCol="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92"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7</a:t>
            </a:r>
            <a:r>
              <a:rPr kumimoji="1" lang="ja-JP" altLang="en-US" sz="1292" b="0" i="0" u="none" strike="noStrike" kern="1200" cap="none" spc="0" normalizeH="0" baseline="0" noProof="0" dirty="0" err="1">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292"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夢洲等（物流・環境・新エネルギー・</a:t>
            </a:r>
            <a:endParaRPr kumimoji="1" lang="en-US" altLang="ja-JP" sz="1292"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92"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国際的エンターテイメント）　</a:t>
            </a:r>
            <a:endParaRPr kumimoji="1" lang="ja-JP" altLang="en-US" sz="1108"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29" name="線吹き出し 1 28"/>
          <p:cNvSpPr/>
          <p:nvPr/>
        </p:nvSpPr>
        <p:spPr>
          <a:xfrm>
            <a:off x="5892798" y="4995596"/>
            <a:ext cx="2670631" cy="291170"/>
          </a:xfrm>
          <a:prstGeom prst="callout1">
            <a:avLst>
              <a:gd name="adj1" fmla="val 4653"/>
              <a:gd name="adj2" fmla="val 1174"/>
              <a:gd name="adj3" fmla="val -354866"/>
              <a:gd name="adj4" fmla="val -49482"/>
            </a:avLst>
          </a:prstGeom>
          <a:solidFill>
            <a:schemeClr val="accent1">
              <a:lumMod val="40000"/>
              <a:lumOff val="60000"/>
              <a:alpha val="80000"/>
            </a:schemeClr>
          </a:solidFill>
          <a:ln w="15875">
            <a:solidFill>
              <a:srgbClr val="002060"/>
            </a:solidFill>
            <a:tailEnd type="stealth"/>
          </a:ln>
        </p:spPr>
        <p:style>
          <a:lnRef idx="2">
            <a:schemeClr val="accent2"/>
          </a:lnRef>
          <a:fillRef idx="1">
            <a:schemeClr val="lt1"/>
          </a:fillRef>
          <a:effectRef idx="0">
            <a:schemeClr val="accent2"/>
          </a:effectRef>
          <a:fontRef idx="minor">
            <a:schemeClr val="dk1"/>
          </a:fontRef>
        </p:style>
        <p:txBody>
          <a:bodyPr wrap="square" lIns="33231" rIns="33231" rtlCol="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92"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8</a:t>
            </a:r>
            <a:r>
              <a:rPr kumimoji="1" lang="ja-JP" altLang="en-US" sz="1292" b="0" i="0" u="none" strike="noStrike" kern="1200" cap="none" spc="0" normalizeH="0" baseline="0" noProof="0" dirty="0" err="1">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292"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天王寺公園（歴史・文化・自然）</a:t>
            </a:r>
          </a:p>
        </p:txBody>
      </p:sp>
      <p:sp>
        <p:nvSpPr>
          <p:cNvPr id="10" name="角丸四角形 9"/>
          <p:cNvSpPr/>
          <p:nvPr/>
        </p:nvSpPr>
        <p:spPr>
          <a:xfrm>
            <a:off x="134850" y="694869"/>
            <a:ext cx="1398300" cy="2044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スーパーシティ特区</a:t>
            </a:r>
          </a:p>
        </p:txBody>
      </p:sp>
      <p:sp>
        <p:nvSpPr>
          <p:cNvPr id="44" name="角丸四角形 43"/>
          <p:cNvSpPr/>
          <p:nvPr/>
        </p:nvSpPr>
        <p:spPr>
          <a:xfrm>
            <a:off x="3035123" y="5078148"/>
            <a:ext cx="1398300" cy="2044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スーパーシティ特区</a:t>
            </a:r>
          </a:p>
        </p:txBody>
      </p:sp>
      <p:sp>
        <p:nvSpPr>
          <p:cNvPr id="38" name="Freeform 89"/>
          <p:cNvSpPr>
            <a:spLocks/>
          </p:cNvSpPr>
          <p:nvPr/>
        </p:nvSpPr>
        <p:spPr bwMode="auto">
          <a:xfrm>
            <a:off x="4237532" y="2427178"/>
            <a:ext cx="174506" cy="162201"/>
          </a:xfrm>
          <a:custGeom>
            <a:avLst/>
            <a:gdLst>
              <a:gd name="T0" fmla="*/ 136 w 1250"/>
              <a:gd name="T1" fmla="*/ 266 h 1169"/>
              <a:gd name="T2" fmla="*/ 118 w 1250"/>
              <a:gd name="T3" fmla="*/ 118 h 1169"/>
              <a:gd name="T4" fmla="*/ 556 w 1250"/>
              <a:gd name="T5" fmla="*/ 48 h 1169"/>
              <a:gd name="T6" fmla="*/ 619 w 1250"/>
              <a:gd name="T7" fmla="*/ 45 h 1169"/>
              <a:gd name="T8" fmla="*/ 974 w 1250"/>
              <a:gd name="T9" fmla="*/ 0 h 1169"/>
              <a:gd name="T10" fmla="*/ 1059 w 1250"/>
              <a:gd name="T11" fmla="*/ 20 h 1169"/>
              <a:gd name="T12" fmla="*/ 1250 w 1250"/>
              <a:gd name="T13" fmla="*/ 99 h 1169"/>
              <a:gd name="T14" fmla="*/ 1056 w 1250"/>
              <a:gd name="T15" fmla="*/ 784 h 1169"/>
              <a:gd name="T16" fmla="*/ 1031 w 1250"/>
              <a:gd name="T17" fmla="*/ 884 h 1169"/>
              <a:gd name="T18" fmla="*/ 1025 w 1250"/>
              <a:gd name="T19" fmla="*/ 1093 h 1169"/>
              <a:gd name="T20" fmla="*/ 583 w 1250"/>
              <a:gd name="T21" fmla="*/ 1108 h 1169"/>
              <a:gd name="T22" fmla="*/ 195 w 1250"/>
              <a:gd name="T23" fmla="*/ 1169 h 1169"/>
              <a:gd name="T24" fmla="*/ 186 w 1250"/>
              <a:gd name="T25" fmla="*/ 996 h 1169"/>
              <a:gd name="T26" fmla="*/ 147 w 1250"/>
              <a:gd name="T27" fmla="*/ 854 h 1169"/>
              <a:gd name="T28" fmla="*/ 89 w 1250"/>
              <a:gd name="T29" fmla="*/ 696 h 1169"/>
              <a:gd name="T30" fmla="*/ 35 w 1250"/>
              <a:gd name="T31" fmla="*/ 569 h 1169"/>
              <a:gd name="T32" fmla="*/ 0 w 1250"/>
              <a:gd name="T33" fmla="*/ 281 h 1169"/>
              <a:gd name="T34" fmla="*/ 136 w 1250"/>
              <a:gd name="T35" fmla="*/ 266 h 1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50" h="1169">
                <a:moveTo>
                  <a:pt x="136" y="266"/>
                </a:moveTo>
                <a:lnTo>
                  <a:pt x="118" y="118"/>
                </a:lnTo>
                <a:lnTo>
                  <a:pt x="556" y="48"/>
                </a:lnTo>
                <a:lnTo>
                  <a:pt x="619" y="45"/>
                </a:lnTo>
                <a:lnTo>
                  <a:pt x="974" y="0"/>
                </a:lnTo>
                <a:lnTo>
                  <a:pt x="1059" y="20"/>
                </a:lnTo>
                <a:lnTo>
                  <a:pt x="1250" y="99"/>
                </a:lnTo>
                <a:lnTo>
                  <a:pt x="1056" y="784"/>
                </a:lnTo>
                <a:lnTo>
                  <a:pt x="1031" y="884"/>
                </a:lnTo>
                <a:lnTo>
                  <a:pt x="1025" y="1093"/>
                </a:lnTo>
                <a:lnTo>
                  <a:pt x="583" y="1108"/>
                </a:lnTo>
                <a:lnTo>
                  <a:pt x="195" y="1169"/>
                </a:lnTo>
                <a:lnTo>
                  <a:pt x="186" y="996"/>
                </a:lnTo>
                <a:lnTo>
                  <a:pt x="147" y="854"/>
                </a:lnTo>
                <a:lnTo>
                  <a:pt x="89" y="696"/>
                </a:lnTo>
                <a:lnTo>
                  <a:pt x="35" y="569"/>
                </a:lnTo>
                <a:lnTo>
                  <a:pt x="0" y="281"/>
                </a:lnTo>
                <a:lnTo>
                  <a:pt x="136" y="266"/>
                </a:lnTo>
                <a:close/>
              </a:path>
            </a:pathLst>
          </a:custGeom>
          <a:noFill/>
          <a:ln w="19050" cap="flat">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39" name="線吹き出し 1 38"/>
          <p:cNvSpPr/>
          <p:nvPr/>
        </p:nvSpPr>
        <p:spPr>
          <a:xfrm>
            <a:off x="3339836" y="733065"/>
            <a:ext cx="2251011" cy="490006"/>
          </a:xfrm>
          <a:prstGeom prst="callout1">
            <a:avLst>
              <a:gd name="adj1" fmla="val 255384"/>
              <a:gd name="adj2" fmla="val 36169"/>
              <a:gd name="adj3" fmla="val 306833"/>
              <a:gd name="adj4" fmla="val 38859"/>
            </a:avLst>
          </a:prstGeom>
          <a:solidFill>
            <a:schemeClr val="accent1">
              <a:lumMod val="40000"/>
              <a:lumOff val="60000"/>
              <a:alpha val="80000"/>
            </a:schemeClr>
          </a:solidFill>
          <a:ln w="15875">
            <a:solidFill>
              <a:srgbClr val="002060"/>
            </a:solidFill>
            <a:tailEnd type="stealth"/>
          </a:ln>
        </p:spPr>
        <p:style>
          <a:lnRef idx="2">
            <a:schemeClr val="accent2"/>
          </a:lnRef>
          <a:fillRef idx="1">
            <a:schemeClr val="lt1"/>
          </a:fillRef>
          <a:effectRef idx="0">
            <a:schemeClr val="accent2"/>
          </a:effectRef>
          <a:fontRef idx="minor">
            <a:schemeClr val="dk1"/>
          </a:fontRef>
        </p:style>
        <p:txBody>
          <a:bodyPr wrap="square" lIns="33231" rIns="33231" rtlCol="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92"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２．新大阪駅周辺（世界有数の</a:t>
            </a:r>
            <a:endParaRPr kumimoji="1" lang="en-US" altLang="ja-JP" sz="1292"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92"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広域交通ターミナル）</a:t>
            </a:r>
            <a:endParaRPr kumimoji="1" lang="en-US" altLang="ja-JP" sz="1292"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40" name="テキスト ボックス 39"/>
          <p:cNvSpPr txBox="1"/>
          <p:nvPr/>
        </p:nvSpPr>
        <p:spPr>
          <a:xfrm>
            <a:off x="3306506" y="1233738"/>
            <a:ext cx="2420678"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mn-cs"/>
              </a:rPr>
              <a:t>①</a:t>
            </a:r>
            <a:r>
              <a:rPr kumimoji="1" lang="ja-JP" altLang="en-US" sz="105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　新大阪駅エリア</a:t>
            </a:r>
            <a:endParaRPr kumimoji="1" lang="en-US" altLang="ja-JP" sz="105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　　→都市再生緊急整備地域</a:t>
            </a:r>
            <a:r>
              <a:rPr kumimoji="1" lang="ja-JP" altLang="en-US" sz="105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mn-cs"/>
              </a:rPr>
              <a:t>指定。</a:t>
            </a:r>
            <a:endParaRPr kumimoji="1" lang="en-US" altLang="ja-JP" sz="105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　　　（</a:t>
            </a:r>
            <a:r>
              <a:rPr kumimoji="1" lang="ja-JP" altLang="en-US" sz="105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mn-cs"/>
              </a:rPr>
              <a:t>２０２２年）</a:t>
            </a:r>
            <a:endParaRPr kumimoji="1" lang="en-US" altLang="ja-JP" sz="105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②　十三駅エリア・淡路駅エリア</a:t>
            </a:r>
            <a:endParaRPr kumimoji="1" lang="en-US" altLang="ja-JP" sz="105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p:txBody>
      </p:sp>
      <p:sp>
        <p:nvSpPr>
          <p:cNvPr id="41" name="スライド番号プレースホルダー 3"/>
          <p:cNvSpPr txBox="1">
            <a:spLocks/>
          </p:cNvSpPr>
          <p:nvPr/>
        </p:nvSpPr>
        <p:spPr>
          <a:xfrm>
            <a:off x="8640000" y="6552000"/>
            <a:ext cx="432000" cy="288000"/>
          </a:xfrm>
          <a:prstGeom prst="rect">
            <a:avLst/>
          </a:prstGeom>
        </p:spPr>
        <p:txBody>
          <a:bodyPr vert="horz" lIns="36000" tIns="36000" rIns="36000" bIns="36000" rtlCol="0" anchor="ctr"/>
          <a:lstStyle>
            <a:defPPr>
              <a:defRPr lang="ja-JP"/>
            </a:defPPr>
            <a:lvl1pPr marL="0" algn="r" defTabSz="914400" rtl="0" eaLnBrk="1" latinLnBrk="0" hangingPunct="1">
              <a:defRPr kumimoji="1" sz="14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138CA411-231B-42B9-AF63-97A64194AA60}" type="slidenum">
              <a:rPr lang="ja-JP" altLang="en-US" smtClean="0"/>
              <a:pPr/>
              <a:t>136</a:t>
            </a:fld>
            <a:endParaRPr lang="ja-JP" altLang="en-US" dirty="0"/>
          </a:p>
        </p:txBody>
      </p:sp>
    </p:spTree>
    <p:extLst>
      <p:ext uri="{BB962C8B-B14F-4D97-AF65-F5344CB8AC3E}">
        <p14:creationId xmlns:p14="http://schemas.microsoft.com/office/powerpoint/2010/main" val="3921535485"/>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直線矢印コネクタ 9"/>
          <p:cNvCxnSpPr>
            <a:endCxn id="30" idx="0"/>
          </p:cNvCxnSpPr>
          <p:nvPr/>
        </p:nvCxnSpPr>
        <p:spPr>
          <a:xfrm>
            <a:off x="2751247" y="4187172"/>
            <a:ext cx="207991" cy="1481812"/>
          </a:xfrm>
          <a:prstGeom prst="straightConnector1">
            <a:avLst/>
          </a:prstGeom>
          <a:ln w="12700">
            <a:solidFill>
              <a:srgbClr val="002060"/>
            </a:solidFill>
            <a:tailEnd type="stealth"/>
          </a:ln>
        </p:spPr>
        <p:style>
          <a:lnRef idx="1">
            <a:schemeClr val="accent2"/>
          </a:lnRef>
          <a:fillRef idx="0">
            <a:schemeClr val="accent2"/>
          </a:fillRef>
          <a:effectRef idx="0">
            <a:schemeClr val="accent2"/>
          </a:effectRef>
          <a:fontRef idx="minor">
            <a:schemeClr val="tx1"/>
          </a:fontRef>
        </p:style>
      </p:cxnSp>
      <p:grpSp>
        <p:nvGrpSpPr>
          <p:cNvPr id="2" name="グループ化 1"/>
          <p:cNvGrpSpPr/>
          <p:nvPr/>
        </p:nvGrpSpPr>
        <p:grpSpPr>
          <a:xfrm>
            <a:off x="53494" y="796298"/>
            <a:ext cx="7730437" cy="6005553"/>
            <a:chOff x="53494" y="796298"/>
            <a:chExt cx="7730437" cy="6005553"/>
          </a:xfrm>
        </p:grpSpPr>
        <p:grpSp>
          <p:nvGrpSpPr>
            <p:cNvPr id="9" name="グループ化 56"/>
            <p:cNvGrpSpPr/>
            <p:nvPr/>
          </p:nvGrpSpPr>
          <p:grpSpPr>
            <a:xfrm>
              <a:off x="53494" y="796298"/>
              <a:ext cx="7730437" cy="6005553"/>
              <a:chOff x="-753779" y="293043"/>
              <a:chExt cx="7730437" cy="6506016"/>
            </a:xfrm>
          </p:grpSpPr>
          <p:grpSp>
            <p:nvGrpSpPr>
              <p:cNvPr id="11" name="グループ化 63"/>
              <p:cNvGrpSpPr/>
              <p:nvPr/>
            </p:nvGrpSpPr>
            <p:grpSpPr>
              <a:xfrm>
                <a:off x="-753779" y="293043"/>
                <a:ext cx="7730437" cy="6506016"/>
                <a:chOff x="2589608" y="207989"/>
                <a:chExt cx="7730437" cy="6506016"/>
              </a:xfrm>
            </p:grpSpPr>
            <p:grpSp>
              <p:nvGrpSpPr>
                <p:cNvPr id="17" name="グループ化 89"/>
                <p:cNvGrpSpPr/>
                <p:nvPr/>
              </p:nvGrpSpPr>
              <p:grpSpPr>
                <a:xfrm>
                  <a:off x="2589608" y="207989"/>
                  <a:ext cx="7730437" cy="6506016"/>
                  <a:chOff x="3023948" y="207989"/>
                  <a:chExt cx="7730437" cy="6506016"/>
                </a:xfrm>
              </p:grpSpPr>
              <p:grpSp>
                <p:nvGrpSpPr>
                  <p:cNvPr id="24" name="グループ化 98"/>
                  <p:cNvGrpSpPr/>
                  <p:nvPr/>
                </p:nvGrpSpPr>
                <p:grpSpPr>
                  <a:xfrm>
                    <a:off x="4572000" y="476672"/>
                    <a:ext cx="4392488" cy="6237333"/>
                    <a:chOff x="323528" y="476672"/>
                    <a:chExt cx="4392488" cy="6237333"/>
                  </a:xfrm>
                </p:grpSpPr>
                <p:pic>
                  <p:nvPicPr>
                    <p:cNvPr id="35" name="Picture 4" descr="C:\Users\KondoMi\AppData\Local\Microsoft\Windows\Temporary Internet Files\Content.IE5\G69I4OJT\14139400956116[1].png"/>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a:stretch/>
                  </p:blipFill>
                  <p:spPr bwMode="auto">
                    <a:xfrm>
                      <a:off x="323528" y="476672"/>
                      <a:ext cx="4392488" cy="6237333"/>
                    </a:xfrm>
                    <a:prstGeom prst="rect">
                      <a:avLst/>
                    </a:prstGeom>
                    <a:noFill/>
                    <a:ln w="22225">
                      <a:noFill/>
                    </a:ln>
                    <a:extLst>
                      <a:ext uri="{909E8E84-426E-40DD-AFC4-6F175D3DCCD1}">
                        <a14:hiddenFill xmlns:a14="http://schemas.microsoft.com/office/drawing/2010/main">
                          <a:solidFill>
                            <a:srgbClr val="FFFFFF"/>
                          </a:solidFill>
                        </a14:hiddenFill>
                      </a:ext>
                    </a:extLst>
                  </p:spPr>
                </p:pic>
                <p:sp>
                  <p:nvSpPr>
                    <p:cNvPr id="36" name="フリーフォーム 35"/>
                    <p:cNvSpPr/>
                    <p:nvPr/>
                  </p:nvSpPr>
                  <p:spPr>
                    <a:xfrm>
                      <a:off x="2363630" y="2750820"/>
                      <a:ext cx="1233011" cy="1411233"/>
                    </a:xfrm>
                    <a:custGeom>
                      <a:avLst/>
                      <a:gdLst>
                        <a:gd name="connsiteX0" fmla="*/ 213360 w 1463040"/>
                        <a:gd name="connsiteY0" fmla="*/ 541020 h 1402080"/>
                        <a:gd name="connsiteX1" fmla="*/ 472440 w 1463040"/>
                        <a:gd name="connsiteY1" fmla="*/ 381000 h 1402080"/>
                        <a:gd name="connsiteX2" fmla="*/ 480060 w 1463040"/>
                        <a:gd name="connsiteY2" fmla="*/ 266700 h 1402080"/>
                        <a:gd name="connsiteX3" fmla="*/ 571500 w 1463040"/>
                        <a:gd name="connsiteY3" fmla="*/ 259080 h 1402080"/>
                        <a:gd name="connsiteX4" fmla="*/ 601980 w 1463040"/>
                        <a:gd name="connsiteY4" fmla="*/ 266700 h 1402080"/>
                        <a:gd name="connsiteX5" fmla="*/ 662940 w 1463040"/>
                        <a:gd name="connsiteY5" fmla="*/ 266700 h 1402080"/>
                        <a:gd name="connsiteX6" fmla="*/ 746760 w 1463040"/>
                        <a:gd name="connsiteY6" fmla="*/ 144780 h 1402080"/>
                        <a:gd name="connsiteX7" fmla="*/ 868680 w 1463040"/>
                        <a:gd name="connsiteY7" fmla="*/ 167640 h 1402080"/>
                        <a:gd name="connsiteX8" fmla="*/ 1043940 w 1463040"/>
                        <a:gd name="connsiteY8" fmla="*/ 114300 h 1402080"/>
                        <a:gd name="connsiteX9" fmla="*/ 1036320 w 1463040"/>
                        <a:gd name="connsiteY9" fmla="*/ 45720 h 1402080"/>
                        <a:gd name="connsiteX10" fmla="*/ 1120140 w 1463040"/>
                        <a:gd name="connsiteY10" fmla="*/ 0 h 1402080"/>
                        <a:gd name="connsiteX11" fmla="*/ 1150620 w 1463040"/>
                        <a:gd name="connsiteY11" fmla="*/ 0 h 1402080"/>
                        <a:gd name="connsiteX12" fmla="*/ 1158240 w 1463040"/>
                        <a:gd name="connsiteY12" fmla="*/ 76200 h 1402080"/>
                        <a:gd name="connsiteX13" fmla="*/ 1226820 w 1463040"/>
                        <a:gd name="connsiteY13" fmla="*/ 99060 h 1402080"/>
                        <a:gd name="connsiteX14" fmla="*/ 1196340 w 1463040"/>
                        <a:gd name="connsiteY14" fmla="*/ 167640 h 1402080"/>
                        <a:gd name="connsiteX15" fmla="*/ 1219200 w 1463040"/>
                        <a:gd name="connsiteY15" fmla="*/ 190500 h 1402080"/>
                        <a:gd name="connsiteX16" fmla="*/ 1181100 w 1463040"/>
                        <a:gd name="connsiteY16" fmla="*/ 297180 h 1402080"/>
                        <a:gd name="connsiteX17" fmla="*/ 1188720 w 1463040"/>
                        <a:gd name="connsiteY17" fmla="*/ 320040 h 1402080"/>
                        <a:gd name="connsiteX18" fmla="*/ 1257300 w 1463040"/>
                        <a:gd name="connsiteY18" fmla="*/ 388620 h 1402080"/>
                        <a:gd name="connsiteX19" fmla="*/ 1379220 w 1463040"/>
                        <a:gd name="connsiteY19" fmla="*/ 403860 h 1402080"/>
                        <a:gd name="connsiteX20" fmla="*/ 1386840 w 1463040"/>
                        <a:gd name="connsiteY20" fmla="*/ 441960 h 1402080"/>
                        <a:gd name="connsiteX21" fmla="*/ 1463040 w 1463040"/>
                        <a:gd name="connsiteY21" fmla="*/ 419100 h 1402080"/>
                        <a:gd name="connsiteX22" fmla="*/ 1432560 w 1463040"/>
                        <a:gd name="connsiteY22" fmla="*/ 495300 h 1402080"/>
                        <a:gd name="connsiteX23" fmla="*/ 1348740 w 1463040"/>
                        <a:gd name="connsiteY23" fmla="*/ 586740 h 1402080"/>
                        <a:gd name="connsiteX24" fmla="*/ 1234440 w 1463040"/>
                        <a:gd name="connsiteY24" fmla="*/ 632460 h 1402080"/>
                        <a:gd name="connsiteX25" fmla="*/ 1226820 w 1463040"/>
                        <a:gd name="connsiteY25" fmla="*/ 723900 h 1402080"/>
                        <a:gd name="connsiteX26" fmla="*/ 1219200 w 1463040"/>
                        <a:gd name="connsiteY26" fmla="*/ 769620 h 1402080"/>
                        <a:gd name="connsiteX27" fmla="*/ 1188720 w 1463040"/>
                        <a:gd name="connsiteY27" fmla="*/ 807720 h 1402080"/>
                        <a:gd name="connsiteX28" fmla="*/ 1226820 w 1463040"/>
                        <a:gd name="connsiteY28" fmla="*/ 845820 h 1402080"/>
                        <a:gd name="connsiteX29" fmla="*/ 1211580 w 1463040"/>
                        <a:gd name="connsiteY29" fmla="*/ 906780 h 1402080"/>
                        <a:gd name="connsiteX30" fmla="*/ 1211580 w 1463040"/>
                        <a:gd name="connsiteY30" fmla="*/ 960120 h 1402080"/>
                        <a:gd name="connsiteX31" fmla="*/ 1310640 w 1463040"/>
                        <a:gd name="connsiteY31" fmla="*/ 1051560 h 1402080"/>
                        <a:gd name="connsiteX32" fmla="*/ 1303020 w 1463040"/>
                        <a:gd name="connsiteY32" fmla="*/ 1135380 h 1402080"/>
                        <a:gd name="connsiteX33" fmla="*/ 1226820 w 1463040"/>
                        <a:gd name="connsiteY33" fmla="*/ 1143000 h 1402080"/>
                        <a:gd name="connsiteX34" fmla="*/ 1379220 w 1463040"/>
                        <a:gd name="connsiteY34" fmla="*/ 1249680 h 1402080"/>
                        <a:gd name="connsiteX35" fmla="*/ 1280160 w 1463040"/>
                        <a:gd name="connsiteY35" fmla="*/ 1402080 h 1402080"/>
                        <a:gd name="connsiteX36" fmla="*/ 1211580 w 1463040"/>
                        <a:gd name="connsiteY36" fmla="*/ 1356360 h 1402080"/>
                        <a:gd name="connsiteX37" fmla="*/ 1097280 w 1463040"/>
                        <a:gd name="connsiteY37" fmla="*/ 1333500 h 1402080"/>
                        <a:gd name="connsiteX38" fmla="*/ 1089660 w 1463040"/>
                        <a:gd name="connsiteY38" fmla="*/ 1303020 h 1402080"/>
                        <a:gd name="connsiteX39" fmla="*/ 1036320 w 1463040"/>
                        <a:gd name="connsiteY39" fmla="*/ 1341120 h 1402080"/>
                        <a:gd name="connsiteX40" fmla="*/ 960120 w 1463040"/>
                        <a:gd name="connsiteY40" fmla="*/ 1356360 h 1402080"/>
                        <a:gd name="connsiteX41" fmla="*/ 853440 w 1463040"/>
                        <a:gd name="connsiteY41" fmla="*/ 1402080 h 1402080"/>
                        <a:gd name="connsiteX42" fmla="*/ 579120 w 1463040"/>
                        <a:gd name="connsiteY42" fmla="*/ 1264920 h 1402080"/>
                        <a:gd name="connsiteX43" fmla="*/ 441960 w 1463040"/>
                        <a:gd name="connsiteY43" fmla="*/ 1249680 h 1402080"/>
                        <a:gd name="connsiteX44" fmla="*/ 396240 w 1463040"/>
                        <a:gd name="connsiteY44" fmla="*/ 1242060 h 1402080"/>
                        <a:gd name="connsiteX45" fmla="*/ 175260 w 1463040"/>
                        <a:gd name="connsiteY45" fmla="*/ 1211580 h 1402080"/>
                        <a:gd name="connsiteX46" fmla="*/ 0 w 1463040"/>
                        <a:gd name="connsiteY46" fmla="*/ 914400 h 1402080"/>
                        <a:gd name="connsiteX47" fmla="*/ 121920 w 1463040"/>
                        <a:gd name="connsiteY47" fmla="*/ 754380 h 1402080"/>
                        <a:gd name="connsiteX48" fmla="*/ 312420 w 1463040"/>
                        <a:gd name="connsiteY48" fmla="*/ 685800 h 1402080"/>
                        <a:gd name="connsiteX49" fmla="*/ 213360 w 1463040"/>
                        <a:gd name="connsiteY49" fmla="*/ 541020 h 1402080"/>
                        <a:gd name="connsiteX0" fmla="*/ 436964 w 1686644"/>
                        <a:gd name="connsiteY0" fmla="*/ 541020 h 1402080"/>
                        <a:gd name="connsiteX1" fmla="*/ 696044 w 1686644"/>
                        <a:gd name="connsiteY1" fmla="*/ 381000 h 1402080"/>
                        <a:gd name="connsiteX2" fmla="*/ 703664 w 1686644"/>
                        <a:gd name="connsiteY2" fmla="*/ 266700 h 1402080"/>
                        <a:gd name="connsiteX3" fmla="*/ 795104 w 1686644"/>
                        <a:gd name="connsiteY3" fmla="*/ 259080 h 1402080"/>
                        <a:gd name="connsiteX4" fmla="*/ 825584 w 1686644"/>
                        <a:gd name="connsiteY4" fmla="*/ 266700 h 1402080"/>
                        <a:gd name="connsiteX5" fmla="*/ 886544 w 1686644"/>
                        <a:gd name="connsiteY5" fmla="*/ 266700 h 1402080"/>
                        <a:gd name="connsiteX6" fmla="*/ 970364 w 1686644"/>
                        <a:gd name="connsiteY6" fmla="*/ 144780 h 1402080"/>
                        <a:gd name="connsiteX7" fmla="*/ 1092284 w 1686644"/>
                        <a:gd name="connsiteY7" fmla="*/ 167640 h 1402080"/>
                        <a:gd name="connsiteX8" fmla="*/ 1267544 w 1686644"/>
                        <a:gd name="connsiteY8" fmla="*/ 114300 h 1402080"/>
                        <a:gd name="connsiteX9" fmla="*/ 1259924 w 1686644"/>
                        <a:gd name="connsiteY9" fmla="*/ 45720 h 1402080"/>
                        <a:gd name="connsiteX10" fmla="*/ 1343744 w 1686644"/>
                        <a:gd name="connsiteY10" fmla="*/ 0 h 1402080"/>
                        <a:gd name="connsiteX11" fmla="*/ 1374224 w 1686644"/>
                        <a:gd name="connsiteY11" fmla="*/ 0 h 1402080"/>
                        <a:gd name="connsiteX12" fmla="*/ 1381844 w 1686644"/>
                        <a:gd name="connsiteY12" fmla="*/ 76200 h 1402080"/>
                        <a:gd name="connsiteX13" fmla="*/ 1450424 w 1686644"/>
                        <a:gd name="connsiteY13" fmla="*/ 99060 h 1402080"/>
                        <a:gd name="connsiteX14" fmla="*/ 1419944 w 1686644"/>
                        <a:gd name="connsiteY14" fmla="*/ 167640 h 1402080"/>
                        <a:gd name="connsiteX15" fmla="*/ 1442804 w 1686644"/>
                        <a:gd name="connsiteY15" fmla="*/ 190500 h 1402080"/>
                        <a:gd name="connsiteX16" fmla="*/ 1404704 w 1686644"/>
                        <a:gd name="connsiteY16" fmla="*/ 297180 h 1402080"/>
                        <a:gd name="connsiteX17" fmla="*/ 1412324 w 1686644"/>
                        <a:gd name="connsiteY17" fmla="*/ 320040 h 1402080"/>
                        <a:gd name="connsiteX18" fmla="*/ 1480904 w 1686644"/>
                        <a:gd name="connsiteY18" fmla="*/ 388620 h 1402080"/>
                        <a:gd name="connsiteX19" fmla="*/ 1602824 w 1686644"/>
                        <a:gd name="connsiteY19" fmla="*/ 403860 h 1402080"/>
                        <a:gd name="connsiteX20" fmla="*/ 1610444 w 1686644"/>
                        <a:gd name="connsiteY20" fmla="*/ 441960 h 1402080"/>
                        <a:gd name="connsiteX21" fmla="*/ 1686644 w 1686644"/>
                        <a:gd name="connsiteY21" fmla="*/ 419100 h 1402080"/>
                        <a:gd name="connsiteX22" fmla="*/ 1656164 w 1686644"/>
                        <a:gd name="connsiteY22" fmla="*/ 495300 h 1402080"/>
                        <a:gd name="connsiteX23" fmla="*/ 1572344 w 1686644"/>
                        <a:gd name="connsiteY23" fmla="*/ 586740 h 1402080"/>
                        <a:gd name="connsiteX24" fmla="*/ 1458044 w 1686644"/>
                        <a:gd name="connsiteY24" fmla="*/ 632460 h 1402080"/>
                        <a:gd name="connsiteX25" fmla="*/ 1450424 w 1686644"/>
                        <a:gd name="connsiteY25" fmla="*/ 723900 h 1402080"/>
                        <a:gd name="connsiteX26" fmla="*/ 1442804 w 1686644"/>
                        <a:gd name="connsiteY26" fmla="*/ 769620 h 1402080"/>
                        <a:gd name="connsiteX27" fmla="*/ 1412324 w 1686644"/>
                        <a:gd name="connsiteY27" fmla="*/ 807720 h 1402080"/>
                        <a:gd name="connsiteX28" fmla="*/ 1450424 w 1686644"/>
                        <a:gd name="connsiteY28" fmla="*/ 845820 h 1402080"/>
                        <a:gd name="connsiteX29" fmla="*/ 1435184 w 1686644"/>
                        <a:gd name="connsiteY29" fmla="*/ 906780 h 1402080"/>
                        <a:gd name="connsiteX30" fmla="*/ 1435184 w 1686644"/>
                        <a:gd name="connsiteY30" fmla="*/ 960120 h 1402080"/>
                        <a:gd name="connsiteX31" fmla="*/ 1534244 w 1686644"/>
                        <a:gd name="connsiteY31" fmla="*/ 1051560 h 1402080"/>
                        <a:gd name="connsiteX32" fmla="*/ 1526624 w 1686644"/>
                        <a:gd name="connsiteY32" fmla="*/ 1135380 h 1402080"/>
                        <a:gd name="connsiteX33" fmla="*/ 1450424 w 1686644"/>
                        <a:gd name="connsiteY33" fmla="*/ 1143000 h 1402080"/>
                        <a:gd name="connsiteX34" fmla="*/ 1602824 w 1686644"/>
                        <a:gd name="connsiteY34" fmla="*/ 1249680 h 1402080"/>
                        <a:gd name="connsiteX35" fmla="*/ 1503764 w 1686644"/>
                        <a:gd name="connsiteY35" fmla="*/ 1402080 h 1402080"/>
                        <a:gd name="connsiteX36" fmla="*/ 1435184 w 1686644"/>
                        <a:gd name="connsiteY36" fmla="*/ 1356360 h 1402080"/>
                        <a:gd name="connsiteX37" fmla="*/ 1320884 w 1686644"/>
                        <a:gd name="connsiteY37" fmla="*/ 1333500 h 1402080"/>
                        <a:gd name="connsiteX38" fmla="*/ 1313264 w 1686644"/>
                        <a:gd name="connsiteY38" fmla="*/ 1303020 h 1402080"/>
                        <a:gd name="connsiteX39" fmla="*/ 1259924 w 1686644"/>
                        <a:gd name="connsiteY39" fmla="*/ 1341120 h 1402080"/>
                        <a:gd name="connsiteX40" fmla="*/ 1183724 w 1686644"/>
                        <a:gd name="connsiteY40" fmla="*/ 1356360 h 1402080"/>
                        <a:gd name="connsiteX41" fmla="*/ 1077044 w 1686644"/>
                        <a:gd name="connsiteY41" fmla="*/ 1402080 h 1402080"/>
                        <a:gd name="connsiteX42" fmla="*/ 802724 w 1686644"/>
                        <a:gd name="connsiteY42" fmla="*/ 1264920 h 1402080"/>
                        <a:gd name="connsiteX43" fmla="*/ 665564 w 1686644"/>
                        <a:gd name="connsiteY43" fmla="*/ 1249680 h 1402080"/>
                        <a:gd name="connsiteX44" fmla="*/ 619844 w 1686644"/>
                        <a:gd name="connsiteY44" fmla="*/ 1242060 h 1402080"/>
                        <a:gd name="connsiteX45" fmla="*/ 398864 w 1686644"/>
                        <a:gd name="connsiteY45" fmla="*/ 1211580 h 1402080"/>
                        <a:gd name="connsiteX46" fmla="*/ 223604 w 1686644"/>
                        <a:gd name="connsiteY46" fmla="*/ 914400 h 1402080"/>
                        <a:gd name="connsiteX47" fmla="*/ 345524 w 1686644"/>
                        <a:gd name="connsiteY47" fmla="*/ 754380 h 1402080"/>
                        <a:gd name="connsiteX48" fmla="*/ 0 w 1686644"/>
                        <a:gd name="connsiteY48" fmla="*/ 606172 h 1402080"/>
                        <a:gd name="connsiteX49" fmla="*/ 436964 w 1686644"/>
                        <a:gd name="connsiteY49" fmla="*/ 541020 h 1402080"/>
                        <a:gd name="connsiteX0" fmla="*/ 436964 w 1686644"/>
                        <a:gd name="connsiteY0" fmla="*/ 541020 h 1402080"/>
                        <a:gd name="connsiteX1" fmla="*/ 696044 w 1686644"/>
                        <a:gd name="connsiteY1" fmla="*/ 381000 h 1402080"/>
                        <a:gd name="connsiteX2" fmla="*/ 703664 w 1686644"/>
                        <a:gd name="connsiteY2" fmla="*/ 266700 h 1402080"/>
                        <a:gd name="connsiteX3" fmla="*/ 795104 w 1686644"/>
                        <a:gd name="connsiteY3" fmla="*/ 259080 h 1402080"/>
                        <a:gd name="connsiteX4" fmla="*/ 825584 w 1686644"/>
                        <a:gd name="connsiteY4" fmla="*/ 266700 h 1402080"/>
                        <a:gd name="connsiteX5" fmla="*/ 886544 w 1686644"/>
                        <a:gd name="connsiteY5" fmla="*/ 266700 h 1402080"/>
                        <a:gd name="connsiteX6" fmla="*/ 970364 w 1686644"/>
                        <a:gd name="connsiteY6" fmla="*/ 144780 h 1402080"/>
                        <a:gd name="connsiteX7" fmla="*/ 1092284 w 1686644"/>
                        <a:gd name="connsiteY7" fmla="*/ 167640 h 1402080"/>
                        <a:gd name="connsiteX8" fmla="*/ 1267544 w 1686644"/>
                        <a:gd name="connsiteY8" fmla="*/ 114300 h 1402080"/>
                        <a:gd name="connsiteX9" fmla="*/ 1259924 w 1686644"/>
                        <a:gd name="connsiteY9" fmla="*/ 45720 h 1402080"/>
                        <a:gd name="connsiteX10" fmla="*/ 1343744 w 1686644"/>
                        <a:gd name="connsiteY10" fmla="*/ 0 h 1402080"/>
                        <a:gd name="connsiteX11" fmla="*/ 1374224 w 1686644"/>
                        <a:gd name="connsiteY11" fmla="*/ 0 h 1402080"/>
                        <a:gd name="connsiteX12" fmla="*/ 1381844 w 1686644"/>
                        <a:gd name="connsiteY12" fmla="*/ 76200 h 1402080"/>
                        <a:gd name="connsiteX13" fmla="*/ 1450424 w 1686644"/>
                        <a:gd name="connsiteY13" fmla="*/ 99060 h 1402080"/>
                        <a:gd name="connsiteX14" fmla="*/ 1419944 w 1686644"/>
                        <a:gd name="connsiteY14" fmla="*/ 167640 h 1402080"/>
                        <a:gd name="connsiteX15" fmla="*/ 1442804 w 1686644"/>
                        <a:gd name="connsiteY15" fmla="*/ 190500 h 1402080"/>
                        <a:gd name="connsiteX16" fmla="*/ 1404704 w 1686644"/>
                        <a:gd name="connsiteY16" fmla="*/ 297180 h 1402080"/>
                        <a:gd name="connsiteX17" fmla="*/ 1412324 w 1686644"/>
                        <a:gd name="connsiteY17" fmla="*/ 320040 h 1402080"/>
                        <a:gd name="connsiteX18" fmla="*/ 1480904 w 1686644"/>
                        <a:gd name="connsiteY18" fmla="*/ 388620 h 1402080"/>
                        <a:gd name="connsiteX19" fmla="*/ 1602824 w 1686644"/>
                        <a:gd name="connsiteY19" fmla="*/ 403860 h 1402080"/>
                        <a:gd name="connsiteX20" fmla="*/ 1610444 w 1686644"/>
                        <a:gd name="connsiteY20" fmla="*/ 441960 h 1402080"/>
                        <a:gd name="connsiteX21" fmla="*/ 1686644 w 1686644"/>
                        <a:gd name="connsiteY21" fmla="*/ 419100 h 1402080"/>
                        <a:gd name="connsiteX22" fmla="*/ 1656164 w 1686644"/>
                        <a:gd name="connsiteY22" fmla="*/ 495300 h 1402080"/>
                        <a:gd name="connsiteX23" fmla="*/ 1572344 w 1686644"/>
                        <a:gd name="connsiteY23" fmla="*/ 586740 h 1402080"/>
                        <a:gd name="connsiteX24" fmla="*/ 1458044 w 1686644"/>
                        <a:gd name="connsiteY24" fmla="*/ 632460 h 1402080"/>
                        <a:gd name="connsiteX25" fmla="*/ 1450424 w 1686644"/>
                        <a:gd name="connsiteY25" fmla="*/ 723900 h 1402080"/>
                        <a:gd name="connsiteX26" fmla="*/ 1442804 w 1686644"/>
                        <a:gd name="connsiteY26" fmla="*/ 769620 h 1402080"/>
                        <a:gd name="connsiteX27" fmla="*/ 1412324 w 1686644"/>
                        <a:gd name="connsiteY27" fmla="*/ 807720 h 1402080"/>
                        <a:gd name="connsiteX28" fmla="*/ 1450424 w 1686644"/>
                        <a:gd name="connsiteY28" fmla="*/ 845820 h 1402080"/>
                        <a:gd name="connsiteX29" fmla="*/ 1435184 w 1686644"/>
                        <a:gd name="connsiteY29" fmla="*/ 906780 h 1402080"/>
                        <a:gd name="connsiteX30" fmla="*/ 1435184 w 1686644"/>
                        <a:gd name="connsiteY30" fmla="*/ 960120 h 1402080"/>
                        <a:gd name="connsiteX31" fmla="*/ 1534244 w 1686644"/>
                        <a:gd name="connsiteY31" fmla="*/ 1051560 h 1402080"/>
                        <a:gd name="connsiteX32" fmla="*/ 1526624 w 1686644"/>
                        <a:gd name="connsiteY32" fmla="*/ 1135380 h 1402080"/>
                        <a:gd name="connsiteX33" fmla="*/ 1450424 w 1686644"/>
                        <a:gd name="connsiteY33" fmla="*/ 1143000 h 1402080"/>
                        <a:gd name="connsiteX34" fmla="*/ 1602824 w 1686644"/>
                        <a:gd name="connsiteY34" fmla="*/ 1249680 h 1402080"/>
                        <a:gd name="connsiteX35" fmla="*/ 1503764 w 1686644"/>
                        <a:gd name="connsiteY35" fmla="*/ 1402080 h 1402080"/>
                        <a:gd name="connsiteX36" fmla="*/ 1435184 w 1686644"/>
                        <a:gd name="connsiteY36" fmla="*/ 1356360 h 1402080"/>
                        <a:gd name="connsiteX37" fmla="*/ 1320884 w 1686644"/>
                        <a:gd name="connsiteY37" fmla="*/ 1333500 h 1402080"/>
                        <a:gd name="connsiteX38" fmla="*/ 1313264 w 1686644"/>
                        <a:gd name="connsiteY38" fmla="*/ 1303020 h 1402080"/>
                        <a:gd name="connsiteX39" fmla="*/ 1259924 w 1686644"/>
                        <a:gd name="connsiteY39" fmla="*/ 1341120 h 1402080"/>
                        <a:gd name="connsiteX40" fmla="*/ 1183724 w 1686644"/>
                        <a:gd name="connsiteY40" fmla="*/ 1356360 h 1402080"/>
                        <a:gd name="connsiteX41" fmla="*/ 1077044 w 1686644"/>
                        <a:gd name="connsiteY41" fmla="*/ 1402080 h 1402080"/>
                        <a:gd name="connsiteX42" fmla="*/ 802724 w 1686644"/>
                        <a:gd name="connsiteY42" fmla="*/ 1264920 h 1402080"/>
                        <a:gd name="connsiteX43" fmla="*/ 665564 w 1686644"/>
                        <a:gd name="connsiteY43" fmla="*/ 1249680 h 1402080"/>
                        <a:gd name="connsiteX44" fmla="*/ 619844 w 1686644"/>
                        <a:gd name="connsiteY44" fmla="*/ 1242060 h 1402080"/>
                        <a:gd name="connsiteX45" fmla="*/ 354563 w 1686644"/>
                        <a:gd name="connsiteY45" fmla="*/ 1237749 h 1402080"/>
                        <a:gd name="connsiteX46" fmla="*/ 223604 w 1686644"/>
                        <a:gd name="connsiteY46" fmla="*/ 914400 h 1402080"/>
                        <a:gd name="connsiteX47" fmla="*/ 345524 w 1686644"/>
                        <a:gd name="connsiteY47" fmla="*/ 754380 h 1402080"/>
                        <a:gd name="connsiteX48" fmla="*/ 0 w 1686644"/>
                        <a:gd name="connsiteY48" fmla="*/ 606172 h 1402080"/>
                        <a:gd name="connsiteX49" fmla="*/ 436964 w 1686644"/>
                        <a:gd name="connsiteY49" fmla="*/ 541020 h 1402080"/>
                        <a:gd name="connsiteX0" fmla="*/ 441960 w 1691640"/>
                        <a:gd name="connsiteY0" fmla="*/ 541020 h 1402080"/>
                        <a:gd name="connsiteX1" fmla="*/ 701040 w 1691640"/>
                        <a:gd name="connsiteY1" fmla="*/ 381000 h 1402080"/>
                        <a:gd name="connsiteX2" fmla="*/ 708660 w 1691640"/>
                        <a:gd name="connsiteY2" fmla="*/ 266700 h 1402080"/>
                        <a:gd name="connsiteX3" fmla="*/ 800100 w 1691640"/>
                        <a:gd name="connsiteY3" fmla="*/ 259080 h 1402080"/>
                        <a:gd name="connsiteX4" fmla="*/ 830580 w 1691640"/>
                        <a:gd name="connsiteY4" fmla="*/ 266700 h 1402080"/>
                        <a:gd name="connsiteX5" fmla="*/ 891540 w 1691640"/>
                        <a:gd name="connsiteY5" fmla="*/ 266700 h 1402080"/>
                        <a:gd name="connsiteX6" fmla="*/ 975360 w 1691640"/>
                        <a:gd name="connsiteY6" fmla="*/ 144780 h 1402080"/>
                        <a:gd name="connsiteX7" fmla="*/ 1097280 w 1691640"/>
                        <a:gd name="connsiteY7" fmla="*/ 167640 h 1402080"/>
                        <a:gd name="connsiteX8" fmla="*/ 1272540 w 1691640"/>
                        <a:gd name="connsiteY8" fmla="*/ 114300 h 1402080"/>
                        <a:gd name="connsiteX9" fmla="*/ 1264920 w 1691640"/>
                        <a:gd name="connsiteY9" fmla="*/ 45720 h 1402080"/>
                        <a:gd name="connsiteX10" fmla="*/ 1348740 w 1691640"/>
                        <a:gd name="connsiteY10" fmla="*/ 0 h 1402080"/>
                        <a:gd name="connsiteX11" fmla="*/ 1379220 w 1691640"/>
                        <a:gd name="connsiteY11" fmla="*/ 0 h 1402080"/>
                        <a:gd name="connsiteX12" fmla="*/ 1386840 w 1691640"/>
                        <a:gd name="connsiteY12" fmla="*/ 76200 h 1402080"/>
                        <a:gd name="connsiteX13" fmla="*/ 1455420 w 1691640"/>
                        <a:gd name="connsiteY13" fmla="*/ 99060 h 1402080"/>
                        <a:gd name="connsiteX14" fmla="*/ 1424940 w 1691640"/>
                        <a:gd name="connsiteY14" fmla="*/ 167640 h 1402080"/>
                        <a:gd name="connsiteX15" fmla="*/ 1447800 w 1691640"/>
                        <a:gd name="connsiteY15" fmla="*/ 190500 h 1402080"/>
                        <a:gd name="connsiteX16" fmla="*/ 1409700 w 1691640"/>
                        <a:gd name="connsiteY16" fmla="*/ 297180 h 1402080"/>
                        <a:gd name="connsiteX17" fmla="*/ 1417320 w 1691640"/>
                        <a:gd name="connsiteY17" fmla="*/ 320040 h 1402080"/>
                        <a:gd name="connsiteX18" fmla="*/ 1485900 w 1691640"/>
                        <a:gd name="connsiteY18" fmla="*/ 388620 h 1402080"/>
                        <a:gd name="connsiteX19" fmla="*/ 1607820 w 1691640"/>
                        <a:gd name="connsiteY19" fmla="*/ 403860 h 1402080"/>
                        <a:gd name="connsiteX20" fmla="*/ 1615440 w 1691640"/>
                        <a:gd name="connsiteY20" fmla="*/ 441960 h 1402080"/>
                        <a:gd name="connsiteX21" fmla="*/ 1691640 w 1691640"/>
                        <a:gd name="connsiteY21" fmla="*/ 419100 h 1402080"/>
                        <a:gd name="connsiteX22" fmla="*/ 1661160 w 1691640"/>
                        <a:gd name="connsiteY22" fmla="*/ 495300 h 1402080"/>
                        <a:gd name="connsiteX23" fmla="*/ 1577340 w 1691640"/>
                        <a:gd name="connsiteY23" fmla="*/ 586740 h 1402080"/>
                        <a:gd name="connsiteX24" fmla="*/ 1463040 w 1691640"/>
                        <a:gd name="connsiteY24" fmla="*/ 632460 h 1402080"/>
                        <a:gd name="connsiteX25" fmla="*/ 1455420 w 1691640"/>
                        <a:gd name="connsiteY25" fmla="*/ 723900 h 1402080"/>
                        <a:gd name="connsiteX26" fmla="*/ 1447800 w 1691640"/>
                        <a:gd name="connsiteY26" fmla="*/ 769620 h 1402080"/>
                        <a:gd name="connsiteX27" fmla="*/ 1417320 w 1691640"/>
                        <a:gd name="connsiteY27" fmla="*/ 807720 h 1402080"/>
                        <a:gd name="connsiteX28" fmla="*/ 1455420 w 1691640"/>
                        <a:gd name="connsiteY28" fmla="*/ 845820 h 1402080"/>
                        <a:gd name="connsiteX29" fmla="*/ 1440180 w 1691640"/>
                        <a:gd name="connsiteY29" fmla="*/ 906780 h 1402080"/>
                        <a:gd name="connsiteX30" fmla="*/ 1440180 w 1691640"/>
                        <a:gd name="connsiteY30" fmla="*/ 960120 h 1402080"/>
                        <a:gd name="connsiteX31" fmla="*/ 1539240 w 1691640"/>
                        <a:gd name="connsiteY31" fmla="*/ 1051560 h 1402080"/>
                        <a:gd name="connsiteX32" fmla="*/ 1531620 w 1691640"/>
                        <a:gd name="connsiteY32" fmla="*/ 1135380 h 1402080"/>
                        <a:gd name="connsiteX33" fmla="*/ 1455420 w 1691640"/>
                        <a:gd name="connsiteY33" fmla="*/ 1143000 h 1402080"/>
                        <a:gd name="connsiteX34" fmla="*/ 1607820 w 1691640"/>
                        <a:gd name="connsiteY34" fmla="*/ 1249680 h 1402080"/>
                        <a:gd name="connsiteX35" fmla="*/ 1508760 w 1691640"/>
                        <a:gd name="connsiteY35" fmla="*/ 1402080 h 1402080"/>
                        <a:gd name="connsiteX36" fmla="*/ 1440180 w 1691640"/>
                        <a:gd name="connsiteY36" fmla="*/ 1356360 h 1402080"/>
                        <a:gd name="connsiteX37" fmla="*/ 1325880 w 1691640"/>
                        <a:gd name="connsiteY37" fmla="*/ 1333500 h 1402080"/>
                        <a:gd name="connsiteX38" fmla="*/ 1318260 w 1691640"/>
                        <a:gd name="connsiteY38" fmla="*/ 1303020 h 1402080"/>
                        <a:gd name="connsiteX39" fmla="*/ 1264920 w 1691640"/>
                        <a:gd name="connsiteY39" fmla="*/ 1341120 h 1402080"/>
                        <a:gd name="connsiteX40" fmla="*/ 1188720 w 1691640"/>
                        <a:gd name="connsiteY40" fmla="*/ 1356360 h 1402080"/>
                        <a:gd name="connsiteX41" fmla="*/ 1082040 w 1691640"/>
                        <a:gd name="connsiteY41" fmla="*/ 1402080 h 1402080"/>
                        <a:gd name="connsiteX42" fmla="*/ 807720 w 1691640"/>
                        <a:gd name="connsiteY42" fmla="*/ 1264920 h 1402080"/>
                        <a:gd name="connsiteX43" fmla="*/ 670560 w 1691640"/>
                        <a:gd name="connsiteY43" fmla="*/ 1249680 h 1402080"/>
                        <a:gd name="connsiteX44" fmla="*/ 624840 w 1691640"/>
                        <a:gd name="connsiteY44" fmla="*/ 1242060 h 1402080"/>
                        <a:gd name="connsiteX45" fmla="*/ 359559 w 1691640"/>
                        <a:gd name="connsiteY45" fmla="*/ 1237749 h 1402080"/>
                        <a:gd name="connsiteX46" fmla="*/ 0 w 1691640"/>
                        <a:gd name="connsiteY46" fmla="*/ 1254125 h 1402080"/>
                        <a:gd name="connsiteX47" fmla="*/ 350520 w 1691640"/>
                        <a:gd name="connsiteY47" fmla="*/ 754380 h 1402080"/>
                        <a:gd name="connsiteX48" fmla="*/ 4996 w 1691640"/>
                        <a:gd name="connsiteY48" fmla="*/ 606172 h 1402080"/>
                        <a:gd name="connsiteX49" fmla="*/ 441960 w 1691640"/>
                        <a:gd name="connsiteY49" fmla="*/ 541020 h 1402080"/>
                        <a:gd name="connsiteX0" fmla="*/ 441960 w 1691640"/>
                        <a:gd name="connsiteY0" fmla="*/ 541020 h 1402080"/>
                        <a:gd name="connsiteX1" fmla="*/ 701040 w 1691640"/>
                        <a:gd name="connsiteY1" fmla="*/ 381000 h 1402080"/>
                        <a:gd name="connsiteX2" fmla="*/ 708660 w 1691640"/>
                        <a:gd name="connsiteY2" fmla="*/ 266700 h 1402080"/>
                        <a:gd name="connsiteX3" fmla="*/ 800100 w 1691640"/>
                        <a:gd name="connsiteY3" fmla="*/ 259080 h 1402080"/>
                        <a:gd name="connsiteX4" fmla="*/ 830580 w 1691640"/>
                        <a:gd name="connsiteY4" fmla="*/ 266700 h 1402080"/>
                        <a:gd name="connsiteX5" fmla="*/ 891540 w 1691640"/>
                        <a:gd name="connsiteY5" fmla="*/ 266700 h 1402080"/>
                        <a:gd name="connsiteX6" fmla="*/ 975360 w 1691640"/>
                        <a:gd name="connsiteY6" fmla="*/ 144780 h 1402080"/>
                        <a:gd name="connsiteX7" fmla="*/ 1097280 w 1691640"/>
                        <a:gd name="connsiteY7" fmla="*/ 167640 h 1402080"/>
                        <a:gd name="connsiteX8" fmla="*/ 1272540 w 1691640"/>
                        <a:gd name="connsiteY8" fmla="*/ 114300 h 1402080"/>
                        <a:gd name="connsiteX9" fmla="*/ 1264920 w 1691640"/>
                        <a:gd name="connsiteY9" fmla="*/ 45720 h 1402080"/>
                        <a:gd name="connsiteX10" fmla="*/ 1348740 w 1691640"/>
                        <a:gd name="connsiteY10" fmla="*/ 0 h 1402080"/>
                        <a:gd name="connsiteX11" fmla="*/ 1379220 w 1691640"/>
                        <a:gd name="connsiteY11" fmla="*/ 0 h 1402080"/>
                        <a:gd name="connsiteX12" fmla="*/ 1386840 w 1691640"/>
                        <a:gd name="connsiteY12" fmla="*/ 76200 h 1402080"/>
                        <a:gd name="connsiteX13" fmla="*/ 1455420 w 1691640"/>
                        <a:gd name="connsiteY13" fmla="*/ 99060 h 1402080"/>
                        <a:gd name="connsiteX14" fmla="*/ 1424940 w 1691640"/>
                        <a:gd name="connsiteY14" fmla="*/ 167640 h 1402080"/>
                        <a:gd name="connsiteX15" fmla="*/ 1447800 w 1691640"/>
                        <a:gd name="connsiteY15" fmla="*/ 190500 h 1402080"/>
                        <a:gd name="connsiteX16" fmla="*/ 1409700 w 1691640"/>
                        <a:gd name="connsiteY16" fmla="*/ 297180 h 1402080"/>
                        <a:gd name="connsiteX17" fmla="*/ 1417320 w 1691640"/>
                        <a:gd name="connsiteY17" fmla="*/ 320040 h 1402080"/>
                        <a:gd name="connsiteX18" fmla="*/ 1485900 w 1691640"/>
                        <a:gd name="connsiteY18" fmla="*/ 388620 h 1402080"/>
                        <a:gd name="connsiteX19" fmla="*/ 1607820 w 1691640"/>
                        <a:gd name="connsiteY19" fmla="*/ 403860 h 1402080"/>
                        <a:gd name="connsiteX20" fmla="*/ 1615440 w 1691640"/>
                        <a:gd name="connsiteY20" fmla="*/ 441960 h 1402080"/>
                        <a:gd name="connsiteX21" fmla="*/ 1691640 w 1691640"/>
                        <a:gd name="connsiteY21" fmla="*/ 419100 h 1402080"/>
                        <a:gd name="connsiteX22" fmla="*/ 1661160 w 1691640"/>
                        <a:gd name="connsiteY22" fmla="*/ 495300 h 1402080"/>
                        <a:gd name="connsiteX23" fmla="*/ 1577340 w 1691640"/>
                        <a:gd name="connsiteY23" fmla="*/ 586740 h 1402080"/>
                        <a:gd name="connsiteX24" fmla="*/ 1463040 w 1691640"/>
                        <a:gd name="connsiteY24" fmla="*/ 632460 h 1402080"/>
                        <a:gd name="connsiteX25" fmla="*/ 1455420 w 1691640"/>
                        <a:gd name="connsiteY25" fmla="*/ 723900 h 1402080"/>
                        <a:gd name="connsiteX26" fmla="*/ 1447800 w 1691640"/>
                        <a:gd name="connsiteY26" fmla="*/ 769620 h 1402080"/>
                        <a:gd name="connsiteX27" fmla="*/ 1417320 w 1691640"/>
                        <a:gd name="connsiteY27" fmla="*/ 807720 h 1402080"/>
                        <a:gd name="connsiteX28" fmla="*/ 1455420 w 1691640"/>
                        <a:gd name="connsiteY28" fmla="*/ 845820 h 1402080"/>
                        <a:gd name="connsiteX29" fmla="*/ 1440180 w 1691640"/>
                        <a:gd name="connsiteY29" fmla="*/ 906780 h 1402080"/>
                        <a:gd name="connsiteX30" fmla="*/ 1440180 w 1691640"/>
                        <a:gd name="connsiteY30" fmla="*/ 960120 h 1402080"/>
                        <a:gd name="connsiteX31" fmla="*/ 1539240 w 1691640"/>
                        <a:gd name="connsiteY31" fmla="*/ 1051560 h 1402080"/>
                        <a:gd name="connsiteX32" fmla="*/ 1531620 w 1691640"/>
                        <a:gd name="connsiteY32" fmla="*/ 1135380 h 1402080"/>
                        <a:gd name="connsiteX33" fmla="*/ 1455420 w 1691640"/>
                        <a:gd name="connsiteY33" fmla="*/ 1143000 h 1402080"/>
                        <a:gd name="connsiteX34" fmla="*/ 1607820 w 1691640"/>
                        <a:gd name="connsiteY34" fmla="*/ 1249680 h 1402080"/>
                        <a:gd name="connsiteX35" fmla="*/ 1508760 w 1691640"/>
                        <a:gd name="connsiteY35" fmla="*/ 1402080 h 1402080"/>
                        <a:gd name="connsiteX36" fmla="*/ 1440180 w 1691640"/>
                        <a:gd name="connsiteY36" fmla="*/ 1356360 h 1402080"/>
                        <a:gd name="connsiteX37" fmla="*/ 1325880 w 1691640"/>
                        <a:gd name="connsiteY37" fmla="*/ 1333500 h 1402080"/>
                        <a:gd name="connsiteX38" fmla="*/ 1318260 w 1691640"/>
                        <a:gd name="connsiteY38" fmla="*/ 1303020 h 1402080"/>
                        <a:gd name="connsiteX39" fmla="*/ 1264920 w 1691640"/>
                        <a:gd name="connsiteY39" fmla="*/ 1341120 h 1402080"/>
                        <a:gd name="connsiteX40" fmla="*/ 1188720 w 1691640"/>
                        <a:gd name="connsiteY40" fmla="*/ 1356360 h 1402080"/>
                        <a:gd name="connsiteX41" fmla="*/ 1082040 w 1691640"/>
                        <a:gd name="connsiteY41" fmla="*/ 1402080 h 1402080"/>
                        <a:gd name="connsiteX42" fmla="*/ 807720 w 1691640"/>
                        <a:gd name="connsiteY42" fmla="*/ 1264920 h 1402080"/>
                        <a:gd name="connsiteX43" fmla="*/ 670560 w 1691640"/>
                        <a:gd name="connsiteY43" fmla="*/ 1249680 h 1402080"/>
                        <a:gd name="connsiteX44" fmla="*/ 624840 w 1691640"/>
                        <a:gd name="connsiteY44" fmla="*/ 1242060 h 1402080"/>
                        <a:gd name="connsiteX45" fmla="*/ 359559 w 1691640"/>
                        <a:gd name="connsiteY45" fmla="*/ 1237749 h 1402080"/>
                        <a:gd name="connsiteX46" fmla="*/ 0 w 1691640"/>
                        <a:gd name="connsiteY46" fmla="*/ 1254125 h 1402080"/>
                        <a:gd name="connsiteX47" fmla="*/ 17145 w 1691640"/>
                        <a:gd name="connsiteY47" fmla="*/ 741680 h 1402080"/>
                        <a:gd name="connsiteX48" fmla="*/ 4996 w 1691640"/>
                        <a:gd name="connsiteY48" fmla="*/ 606172 h 1402080"/>
                        <a:gd name="connsiteX49" fmla="*/ 441960 w 1691640"/>
                        <a:gd name="connsiteY49" fmla="*/ 541020 h 1402080"/>
                        <a:gd name="connsiteX0" fmla="*/ 441960 w 1691640"/>
                        <a:gd name="connsiteY0" fmla="*/ 541020 h 1402080"/>
                        <a:gd name="connsiteX1" fmla="*/ 701040 w 1691640"/>
                        <a:gd name="connsiteY1" fmla="*/ 381000 h 1402080"/>
                        <a:gd name="connsiteX2" fmla="*/ 708660 w 1691640"/>
                        <a:gd name="connsiteY2" fmla="*/ 266700 h 1402080"/>
                        <a:gd name="connsiteX3" fmla="*/ 800100 w 1691640"/>
                        <a:gd name="connsiteY3" fmla="*/ 259080 h 1402080"/>
                        <a:gd name="connsiteX4" fmla="*/ 830580 w 1691640"/>
                        <a:gd name="connsiteY4" fmla="*/ 266700 h 1402080"/>
                        <a:gd name="connsiteX5" fmla="*/ 891540 w 1691640"/>
                        <a:gd name="connsiteY5" fmla="*/ 266700 h 1402080"/>
                        <a:gd name="connsiteX6" fmla="*/ 975360 w 1691640"/>
                        <a:gd name="connsiteY6" fmla="*/ 144780 h 1402080"/>
                        <a:gd name="connsiteX7" fmla="*/ 1097280 w 1691640"/>
                        <a:gd name="connsiteY7" fmla="*/ 167640 h 1402080"/>
                        <a:gd name="connsiteX8" fmla="*/ 1272540 w 1691640"/>
                        <a:gd name="connsiteY8" fmla="*/ 114300 h 1402080"/>
                        <a:gd name="connsiteX9" fmla="*/ 1264920 w 1691640"/>
                        <a:gd name="connsiteY9" fmla="*/ 45720 h 1402080"/>
                        <a:gd name="connsiteX10" fmla="*/ 1348740 w 1691640"/>
                        <a:gd name="connsiteY10" fmla="*/ 0 h 1402080"/>
                        <a:gd name="connsiteX11" fmla="*/ 1379220 w 1691640"/>
                        <a:gd name="connsiteY11" fmla="*/ 0 h 1402080"/>
                        <a:gd name="connsiteX12" fmla="*/ 1386840 w 1691640"/>
                        <a:gd name="connsiteY12" fmla="*/ 76200 h 1402080"/>
                        <a:gd name="connsiteX13" fmla="*/ 1455420 w 1691640"/>
                        <a:gd name="connsiteY13" fmla="*/ 99060 h 1402080"/>
                        <a:gd name="connsiteX14" fmla="*/ 1424940 w 1691640"/>
                        <a:gd name="connsiteY14" fmla="*/ 167640 h 1402080"/>
                        <a:gd name="connsiteX15" fmla="*/ 1447800 w 1691640"/>
                        <a:gd name="connsiteY15" fmla="*/ 190500 h 1402080"/>
                        <a:gd name="connsiteX16" fmla="*/ 1409700 w 1691640"/>
                        <a:gd name="connsiteY16" fmla="*/ 297180 h 1402080"/>
                        <a:gd name="connsiteX17" fmla="*/ 1417320 w 1691640"/>
                        <a:gd name="connsiteY17" fmla="*/ 320040 h 1402080"/>
                        <a:gd name="connsiteX18" fmla="*/ 1485900 w 1691640"/>
                        <a:gd name="connsiteY18" fmla="*/ 388620 h 1402080"/>
                        <a:gd name="connsiteX19" fmla="*/ 1607820 w 1691640"/>
                        <a:gd name="connsiteY19" fmla="*/ 403860 h 1402080"/>
                        <a:gd name="connsiteX20" fmla="*/ 1615440 w 1691640"/>
                        <a:gd name="connsiteY20" fmla="*/ 441960 h 1402080"/>
                        <a:gd name="connsiteX21" fmla="*/ 1691640 w 1691640"/>
                        <a:gd name="connsiteY21" fmla="*/ 419100 h 1402080"/>
                        <a:gd name="connsiteX22" fmla="*/ 1661160 w 1691640"/>
                        <a:gd name="connsiteY22" fmla="*/ 495300 h 1402080"/>
                        <a:gd name="connsiteX23" fmla="*/ 1577340 w 1691640"/>
                        <a:gd name="connsiteY23" fmla="*/ 586740 h 1402080"/>
                        <a:gd name="connsiteX24" fmla="*/ 1463040 w 1691640"/>
                        <a:gd name="connsiteY24" fmla="*/ 632460 h 1402080"/>
                        <a:gd name="connsiteX25" fmla="*/ 1455420 w 1691640"/>
                        <a:gd name="connsiteY25" fmla="*/ 723900 h 1402080"/>
                        <a:gd name="connsiteX26" fmla="*/ 1447800 w 1691640"/>
                        <a:gd name="connsiteY26" fmla="*/ 769620 h 1402080"/>
                        <a:gd name="connsiteX27" fmla="*/ 1417320 w 1691640"/>
                        <a:gd name="connsiteY27" fmla="*/ 807720 h 1402080"/>
                        <a:gd name="connsiteX28" fmla="*/ 1455420 w 1691640"/>
                        <a:gd name="connsiteY28" fmla="*/ 845820 h 1402080"/>
                        <a:gd name="connsiteX29" fmla="*/ 1440180 w 1691640"/>
                        <a:gd name="connsiteY29" fmla="*/ 906780 h 1402080"/>
                        <a:gd name="connsiteX30" fmla="*/ 1440180 w 1691640"/>
                        <a:gd name="connsiteY30" fmla="*/ 960120 h 1402080"/>
                        <a:gd name="connsiteX31" fmla="*/ 1539240 w 1691640"/>
                        <a:gd name="connsiteY31" fmla="*/ 1051560 h 1402080"/>
                        <a:gd name="connsiteX32" fmla="*/ 1531620 w 1691640"/>
                        <a:gd name="connsiteY32" fmla="*/ 1135380 h 1402080"/>
                        <a:gd name="connsiteX33" fmla="*/ 1455420 w 1691640"/>
                        <a:gd name="connsiteY33" fmla="*/ 1143000 h 1402080"/>
                        <a:gd name="connsiteX34" fmla="*/ 1607820 w 1691640"/>
                        <a:gd name="connsiteY34" fmla="*/ 1249680 h 1402080"/>
                        <a:gd name="connsiteX35" fmla="*/ 1508760 w 1691640"/>
                        <a:gd name="connsiteY35" fmla="*/ 1402080 h 1402080"/>
                        <a:gd name="connsiteX36" fmla="*/ 1440180 w 1691640"/>
                        <a:gd name="connsiteY36" fmla="*/ 1356360 h 1402080"/>
                        <a:gd name="connsiteX37" fmla="*/ 1325880 w 1691640"/>
                        <a:gd name="connsiteY37" fmla="*/ 1333500 h 1402080"/>
                        <a:gd name="connsiteX38" fmla="*/ 1318260 w 1691640"/>
                        <a:gd name="connsiteY38" fmla="*/ 1303020 h 1402080"/>
                        <a:gd name="connsiteX39" fmla="*/ 1264920 w 1691640"/>
                        <a:gd name="connsiteY39" fmla="*/ 1341120 h 1402080"/>
                        <a:gd name="connsiteX40" fmla="*/ 1188720 w 1691640"/>
                        <a:gd name="connsiteY40" fmla="*/ 1356360 h 1402080"/>
                        <a:gd name="connsiteX41" fmla="*/ 1082040 w 1691640"/>
                        <a:gd name="connsiteY41" fmla="*/ 1402080 h 1402080"/>
                        <a:gd name="connsiteX42" fmla="*/ 807720 w 1691640"/>
                        <a:gd name="connsiteY42" fmla="*/ 1264920 h 1402080"/>
                        <a:gd name="connsiteX43" fmla="*/ 670560 w 1691640"/>
                        <a:gd name="connsiteY43" fmla="*/ 1249680 h 1402080"/>
                        <a:gd name="connsiteX44" fmla="*/ 624840 w 1691640"/>
                        <a:gd name="connsiteY44" fmla="*/ 1242060 h 1402080"/>
                        <a:gd name="connsiteX45" fmla="*/ 359559 w 1691640"/>
                        <a:gd name="connsiteY45" fmla="*/ 1237749 h 1402080"/>
                        <a:gd name="connsiteX46" fmla="*/ 0 w 1691640"/>
                        <a:gd name="connsiteY46" fmla="*/ 1254125 h 1402080"/>
                        <a:gd name="connsiteX47" fmla="*/ 17145 w 1691640"/>
                        <a:gd name="connsiteY47" fmla="*/ 741680 h 1402080"/>
                        <a:gd name="connsiteX48" fmla="*/ 481643 w 1691640"/>
                        <a:gd name="connsiteY48" fmla="*/ 611505 h 1402080"/>
                        <a:gd name="connsiteX49" fmla="*/ 441960 w 1691640"/>
                        <a:gd name="connsiteY49" fmla="*/ 541020 h 1402080"/>
                        <a:gd name="connsiteX0" fmla="*/ 441960 w 1691640"/>
                        <a:gd name="connsiteY0" fmla="*/ 541020 h 1402080"/>
                        <a:gd name="connsiteX1" fmla="*/ 701040 w 1691640"/>
                        <a:gd name="connsiteY1" fmla="*/ 381000 h 1402080"/>
                        <a:gd name="connsiteX2" fmla="*/ 708660 w 1691640"/>
                        <a:gd name="connsiteY2" fmla="*/ 266700 h 1402080"/>
                        <a:gd name="connsiteX3" fmla="*/ 800100 w 1691640"/>
                        <a:gd name="connsiteY3" fmla="*/ 259080 h 1402080"/>
                        <a:gd name="connsiteX4" fmla="*/ 830580 w 1691640"/>
                        <a:gd name="connsiteY4" fmla="*/ 266700 h 1402080"/>
                        <a:gd name="connsiteX5" fmla="*/ 891540 w 1691640"/>
                        <a:gd name="connsiteY5" fmla="*/ 266700 h 1402080"/>
                        <a:gd name="connsiteX6" fmla="*/ 975360 w 1691640"/>
                        <a:gd name="connsiteY6" fmla="*/ 144780 h 1402080"/>
                        <a:gd name="connsiteX7" fmla="*/ 1097280 w 1691640"/>
                        <a:gd name="connsiteY7" fmla="*/ 167640 h 1402080"/>
                        <a:gd name="connsiteX8" fmla="*/ 1272540 w 1691640"/>
                        <a:gd name="connsiteY8" fmla="*/ 114300 h 1402080"/>
                        <a:gd name="connsiteX9" fmla="*/ 1264920 w 1691640"/>
                        <a:gd name="connsiteY9" fmla="*/ 45720 h 1402080"/>
                        <a:gd name="connsiteX10" fmla="*/ 1348740 w 1691640"/>
                        <a:gd name="connsiteY10" fmla="*/ 0 h 1402080"/>
                        <a:gd name="connsiteX11" fmla="*/ 1379220 w 1691640"/>
                        <a:gd name="connsiteY11" fmla="*/ 0 h 1402080"/>
                        <a:gd name="connsiteX12" fmla="*/ 1386840 w 1691640"/>
                        <a:gd name="connsiteY12" fmla="*/ 76200 h 1402080"/>
                        <a:gd name="connsiteX13" fmla="*/ 1455420 w 1691640"/>
                        <a:gd name="connsiteY13" fmla="*/ 99060 h 1402080"/>
                        <a:gd name="connsiteX14" fmla="*/ 1424940 w 1691640"/>
                        <a:gd name="connsiteY14" fmla="*/ 167640 h 1402080"/>
                        <a:gd name="connsiteX15" fmla="*/ 1447800 w 1691640"/>
                        <a:gd name="connsiteY15" fmla="*/ 190500 h 1402080"/>
                        <a:gd name="connsiteX16" fmla="*/ 1409700 w 1691640"/>
                        <a:gd name="connsiteY16" fmla="*/ 297180 h 1402080"/>
                        <a:gd name="connsiteX17" fmla="*/ 1417320 w 1691640"/>
                        <a:gd name="connsiteY17" fmla="*/ 320040 h 1402080"/>
                        <a:gd name="connsiteX18" fmla="*/ 1485900 w 1691640"/>
                        <a:gd name="connsiteY18" fmla="*/ 388620 h 1402080"/>
                        <a:gd name="connsiteX19" fmla="*/ 1607820 w 1691640"/>
                        <a:gd name="connsiteY19" fmla="*/ 403860 h 1402080"/>
                        <a:gd name="connsiteX20" fmla="*/ 1615440 w 1691640"/>
                        <a:gd name="connsiteY20" fmla="*/ 441960 h 1402080"/>
                        <a:gd name="connsiteX21" fmla="*/ 1691640 w 1691640"/>
                        <a:gd name="connsiteY21" fmla="*/ 419100 h 1402080"/>
                        <a:gd name="connsiteX22" fmla="*/ 1661160 w 1691640"/>
                        <a:gd name="connsiteY22" fmla="*/ 495300 h 1402080"/>
                        <a:gd name="connsiteX23" fmla="*/ 1577340 w 1691640"/>
                        <a:gd name="connsiteY23" fmla="*/ 586740 h 1402080"/>
                        <a:gd name="connsiteX24" fmla="*/ 1463040 w 1691640"/>
                        <a:gd name="connsiteY24" fmla="*/ 632460 h 1402080"/>
                        <a:gd name="connsiteX25" fmla="*/ 1455420 w 1691640"/>
                        <a:gd name="connsiteY25" fmla="*/ 723900 h 1402080"/>
                        <a:gd name="connsiteX26" fmla="*/ 1447800 w 1691640"/>
                        <a:gd name="connsiteY26" fmla="*/ 769620 h 1402080"/>
                        <a:gd name="connsiteX27" fmla="*/ 1417320 w 1691640"/>
                        <a:gd name="connsiteY27" fmla="*/ 807720 h 1402080"/>
                        <a:gd name="connsiteX28" fmla="*/ 1455420 w 1691640"/>
                        <a:gd name="connsiteY28" fmla="*/ 845820 h 1402080"/>
                        <a:gd name="connsiteX29" fmla="*/ 1440180 w 1691640"/>
                        <a:gd name="connsiteY29" fmla="*/ 906780 h 1402080"/>
                        <a:gd name="connsiteX30" fmla="*/ 1440180 w 1691640"/>
                        <a:gd name="connsiteY30" fmla="*/ 960120 h 1402080"/>
                        <a:gd name="connsiteX31" fmla="*/ 1539240 w 1691640"/>
                        <a:gd name="connsiteY31" fmla="*/ 1051560 h 1402080"/>
                        <a:gd name="connsiteX32" fmla="*/ 1531620 w 1691640"/>
                        <a:gd name="connsiteY32" fmla="*/ 1135380 h 1402080"/>
                        <a:gd name="connsiteX33" fmla="*/ 1455420 w 1691640"/>
                        <a:gd name="connsiteY33" fmla="*/ 1143000 h 1402080"/>
                        <a:gd name="connsiteX34" fmla="*/ 1607820 w 1691640"/>
                        <a:gd name="connsiteY34" fmla="*/ 1249680 h 1402080"/>
                        <a:gd name="connsiteX35" fmla="*/ 1508760 w 1691640"/>
                        <a:gd name="connsiteY35" fmla="*/ 1402080 h 1402080"/>
                        <a:gd name="connsiteX36" fmla="*/ 1440180 w 1691640"/>
                        <a:gd name="connsiteY36" fmla="*/ 1356360 h 1402080"/>
                        <a:gd name="connsiteX37" fmla="*/ 1325880 w 1691640"/>
                        <a:gd name="connsiteY37" fmla="*/ 1333500 h 1402080"/>
                        <a:gd name="connsiteX38" fmla="*/ 1318260 w 1691640"/>
                        <a:gd name="connsiteY38" fmla="*/ 1303020 h 1402080"/>
                        <a:gd name="connsiteX39" fmla="*/ 1264920 w 1691640"/>
                        <a:gd name="connsiteY39" fmla="*/ 1341120 h 1402080"/>
                        <a:gd name="connsiteX40" fmla="*/ 1188720 w 1691640"/>
                        <a:gd name="connsiteY40" fmla="*/ 1356360 h 1402080"/>
                        <a:gd name="connsiteX41" fmla="*/ 1082040 w 1691640"/>
                        <a:gd name="connsiteY41" fmla="*/ 1402080 h 1402080"/>
                        <a:gd name="connsiteX42" fmla="*/ 807720 w 1691640"/>
                        <a:gd name="connsiteY42" fmla="*/ 1264920 h 1402080"/>
                        <a:gd name="connsiteX43" fmla="*/ 670560 w 1691640"/>
                        <a:gd name="connsiteY43" fmla="*/ 1249680 h 1402080"/>
                        <a:gd name="connsiteX44" fmla="*/ 624840 w 1691640"/>
                        <a:gd name="connsiteY44" fmla="*/ 1242060 h 1402080"/>
                        <a:gd name="connsiteX45" fmla="*/ 359559 w 1691640"/>
                        <a:gd name="connsiteY45" fmla="*/ 1237749 h 1402080"/>
                        <a:gd name="connsiteX46" fmla="*/ 0 w 1691640"/>
                        <a:gd name="connsiteY46" fmla="*/ 1254125 h 1402080"/>
                        <a:gd name="connsiteX47" fmla="*/ 519589 w 1691640"/>
                        <a:gd name="connsiteY47" fmla="*/ 617855 h 1402080"/>
                        <a:gd name="connsiteX48" fmla="*/ 481643 w 1691640"/>
                        <a:gd name="connsiteY48" fmla="*/ 611505 h 1402080"/>
                        <a:gd name="connsiteX49" fmla="*/ 441960 w 1691640"/>
                        <a:gd name="connsiteY49" fmla="*/ 541020 h 1402080"/>
                        <a:gd name="connsiteX0" fmla="*/ 441960 w 1691640"/>
                        <a:gd name="connsiteY0" fmla="*/ 541020 h 1402080"/>
                        <a:gd name="connsiteX1" fmla="*/ 701040 w 1691640"/>
                        <a:gd name="connsiteY1" fmla="*/ 381000 h 1402080"/>
                        <a:gd name="connsiteX2" fmla="*/ 708660 w 1691640"/>
                        <a:gd name="connsiteY2" fmla="*/ 266700 h 1402080"/>
                        <a:gd name="connsiteX3" fmla="*/ 800100 w 1691640"/>
                        <a:gd name="connsiteY3" fmla="*/ 259080 h 1402080"/>
                        <a:gd name="connsiteX4" fmla="*/ 830580 w 1691640"/>
                        <a:gd name="connsiteY4" fmla="*/ 266700 h 1402080"/>
                        <a:gd name="connsiteX5" fmla="*/ 891540 w 1691640"/>
                        <a:gd name="connsiteY5" fmla="*/ 266700 h 1402080"/>
                        <a:gd name="connsiteX6" fmla="*/ 975360 w 1691640"/>
                        <a:gd name="connsiteY6" fmla="*/ 144780 h 1402080"/>
                        <a:gd name="connsiteX7" fmla="*/ 1097280 w 1691640"/>
                        <a:gd name="connsiteY7" fmla="*/ 167640 h 1402080"/>
                        <a:gd name="connsiteX8" fmla="*/ 1272540 w 1691640"/>
                        <a:gd name="connsiteY8" fmla="*/ 114300 h 1402080"/>
                        <a:gd name="connsiteX9" fmla="*/ 1264920 w 1691640"/>
                        <a:gd name="connsiteY9" fmla="*/ 45720 h 1402080"/>
                        <a:gd name="connsiteX10" fmla="*/ 1348740 w 1691640"/>
                        <a:gd name="connsiteY10" fmla="*/ 0 h 1402080"/>
                        <a:gd name="connsiteX11" fmla="*/ 1379220 w 1691640"/>
                        <a:gd name="connsiteY11" fmla="*/ 0 h 1402080"/>
                        <a:gd name="connsiteX12" fmla="*/ 1386840 w 1691640"/>
                        <a:gd name="connsiteY12" fmla="*/ 76200 h 1402080"/>
                        <a:gd name="connsiteX13" fmla="*/ 1455420 w 1691640"/>
                        <a:gd name="connsiteY13" fmla="*/ 99060 h 1402080"/>
                        <a:gd name="connsiteX14" fmla="*/ 1424940 w 1691640"/>
                        <a:gd name="connsiteY14" fmla="*/ 167640 h 1402080"/>
                        <a:gd name="connsiteX15" fmla="*/ 1447800 w 1691640"/>
                        <a:gd name="connsiteY15" fmla="*/ 190500 h 1402080"/>
                        <a:gd name="connsiteX16" fmla="*/ 1409700 w 1691640"/>
                        <a:gd name="connsiteY16" fmla="*/ 297180 h 1402080"/>
                        <a:gd name="connsiteX17" fmla="*/ 1417320 w 1691640"/>
                        <a:gd name="connsiteY17" fmla="*/ 320040 h 1402080"/>
                        <a:gd name="connsiteX18" fmla="*/ 1485900 w 1691640"/>
                        <a:gd name="connsiteY18" fmla="*/ 388620 h 1402080"/>
                        <a:gd name="connsiteX19" fmla="*/ 1607820 w 1691640"/>
                        <a:gd name="connsiteY19" fmla="*/ 403860 h 1402080"/>
                        <a:gd name="connsiteX20" fmla="*/ 1615440 w 1691640"/>
                        <a:gd name="connsiteY20" fmla="*/ 441960 h 1402080"/>
                        <a:gd name="connsiteX21" fmla="*/ 1691640 w 1691640"/>
                        <a:gd name="connsiteY21" fmla="*/ 419100 h 1402080"/>
                        <a:gd name="connsiteX22" fmla="*/ 1661160 w 1691640"/>
                        <a:gd name="connsiteY22" fmla="*/ 495300 h 1402080"/>
                        <a:gd name="connsiteX23" fmla="*/ 1577340 w 1691640"/>
                        <a:gd name="connsiteY23" fmla="*/ 586740 h 1402080"/>
                        <a:gd name="connsiteX24" fmla="*/ 1463040 w 1691640"/>
                        <a:gd name="connsiteY24" fmla="*/ 632460 h 1402080"/>
                        <a:gd name="connsiteX25" fmla="*/ 1455420 w 1691640"/>
                        <a:gd name="connsiteY25" fmla="*/ 723900 h 1402080"/>
                        <a:gd name="connsiteX26" fmla="*/ 1447800 w 1691640"/>
                        <a:gd name="connsiteY26" fmla="*/ 769620 h 1402080"/>
                        <a:gd name="connsiteX27" fmla="*/ 1417320 w 1691640"/>
                        <a:gd name="connsiteY27" fmla="*/ 807720 h 1402080"/>
                        <a:gd name="connsiteX28" fmla="*/ 1455420 w 1691640"/>
                        <a:gd name="connsiteY28" fmla="*/ 845820 h 1402080"/>
                        <a:gd name="connsiteX29" fmla="*/ 1440180 w 1691640"/>
                        <a:gd name="connsiteY29" fmla="*/ 906780 h 1402080"/>
                        <a:gd name="connsiteX30" fmla="*/ 1440180 w 1691640"/>
                        <a:gd name="connsiteY30" fmla="*/ 960120 h 1402080"/>
                        <a:gd name="connsiteX31" fmla="*/ 1539240 w 1691640"/>
                        <a:gd name="connsiteY31" fmla="*/ 1051560 h 1402080"/>
                        <a:gd name="connsiteX32" fmla="*/ 1531620 w 1691640"/>
                        <a:gd name="connsiteY32" fmla="*/ 1135380 h 1402080"/>
                        <a:gd name="connsiteX33" fmla="*/ 1455420 w 1691640"/>
                        <a:gd name="connsiteY33" fmla="*/ 1143000 h 1402080"/>
                        <a:gd name="connsiteX34" fmla="*/ 1607820 w 1691640"/>
                        <a:gd name="connsiteY34" fmla="*/ 1249680 h 1402080"/>
                        <a:gd name="connsiteX35" fmla="*/ 1508760 w 1691640"/>
                        <a:gd name="connsiteY35" fmla="*/ 1402080 h 1402080"/>
                        <a:gd name="connsiteX36" fmla="*/ 1440180 w 1691640"/>
                        <a:gd name="connsiteY36" fmla="*/ 1356360 h 1402080"/>
                        <a:gd name="connsiteX37" fmla="*/ 1325880 w 1691640"/>
                        <a:gd name="connsiteY37" fmla="*/ 1333500 h 1402080"/>
                        <a:gd name="connsiteX38" fmla="*/ 1318260 w 1691640"/>
                        <a:gd name="connsiteY38" fmla="*/ 1303020 h 1402080"/>
                        <a:gd name="connsiteX39" fmla="*/ 1264920 w 1691640"/>
                        <a:gd name="connsiteY39" fmla="*/ 1341120 h 1402080"/>
                        <a:gd name="connsiteX40" fmla="*/ 1188720 w 1691640"/>
                        <a:gd name="connsiteY40" fmla="*/ 1356360 h 1402080"/>
                        <a:gd name="connsiteX41" fmla="*/ 1082040 w 1691640"/>
                        <a:gd name="connsiteY41" fmla="*/ 1402080 h 1402080"/>
                        <a:gd name="connsiteX42" fmla="*/ 807720 w 1691640"/>
                        <a:gd name="connsiteY42" fmla="*/ 1264920 h 1402080"/>
                        <a:gd name="connsiteX43" fmla="*/ 670560 w 1691640"/>
                        <a:gd name="connsiteY43" fmla="*/ 1249680 h 1402080"/>
                        <a:gd name="connsiteX44" fmla="*/ 624840 w 1691640"/>
                        <a:gd name="connsiteY44" fmla="*/ 1242060 h 1402080"/>
                        <a:gd name="connsiteX45" fmla="*/ 359559 w 1691640"/>
                        <a:gd name="connsiteY45" fmla="*/ 1237749 h 1402080"/>
                        <a:gd name="connsiteX46" fmla="*/ 0 w 1691640"/>
                        <a:gd name="connsiteY46" fmla="*/ 1254125 h 1402080"/>
                        <a:gd name="connsiteX47" fmla="*/ 293524 w 1691640"/>
                        <a:gd name="connsiteY47" fmla="*/ 902018 h 1402080"/>
                        <a:gd name="connsiteX48" fmla="*/ 519589 w 1691640"/>
                        <a:gd name="connsiteY48" fmla="*/ 617855 h 1402080"/>
                        <a:gd name="connsiteX49" fmla="*/ 481643 w 1691640"/>
                        <a:gd name="connsiteY49" fmla="*/ 611505 h 1402080"/>
                        <a:gd name="connsiteX50" fmla="*/ 441960 w 1691640"/>
                        <a:gd name="connsiteY50" fmla="*/ 541020 h 1402080"/>
                        <a:gd name="connsiteX0" fmla="*/ 441960 w 1691640"/>
                        <a:gd name="connsiteY0" fmla="*/ 541020 h 1402080"/>
                        <a:gd name="connsiteX1" fmla="*/ 701040 w 1691640"/>
                        <a:gd name="connsiteY1" fmla="*/ 381000 h 1402080"/>
                        <a:gd name="connsiteX2" fmla="*/ 708660 w 1691640"/>
                        <a:gd name="connsiteY2" fmla="*/ 266700 h 1402080"/>
                        <a:gd name="connsiteX3" fmla="*/ 800100 w 1691640"/>
                        <a:gd name="connsiteY3" fmla="*/ 259080 h 1402080"/>
                        <a:gd name="connsiteX4" fmla="*/ 830580 w 1691640"/>
                        <a:gd name="connsiteY4" fmla="*/ 266700 h 1402080"/>
                        <a:gd name="connsiteX5" fmla="*/ 891540 w 1691640"/>
                        <a:gd name="connsiteY5" fmla="*/ 266700 h 1402080"/>
                        <a:gd name="connsiteX6" fmla="*/ 975360 w 1691640"/>
                        <a:gd name="connsiteY6" fmla="*/ 144780 h 1402080"/>
                        <a:gd name="connsiteX7" fmla="*/ 1097280 w 1691640"/>
                        <a:gd name="connsiteY7" fmla="*/ 167640 h 1402080"/>
                        <a:gd name="connsiteX8" fmla="*/ 1272540 w 1691640"/>
                        <a:gd name="connsiteY8" fmla="*/ 114300 h 1402080"/>
                        <a:gd name="connsiteX9" fmla="*/ 1264920 w 1691640"/>
                        <a:gd name="connsiteY9" fmla="*/ 45720 h 1402080"/>
                        <a:gd name="connsiteX10" fmla="*/ 1348740 w 1691640"/>
                        <a:gd name="connsiteY10" fmla="*/ 0 h 1402080"/>
                        <a:gd name="connsiteX11" fmla="*/ 1379220 w 1691640"/>
                        <a:gd name="connsiteY11" fmla="*/ 0 h 1402080"/>
                        <a:gd name="connsiteX12" fmla="*/ 1386840 w 1691640"/>
                        <a:gd name="connsiteY12" fmla="*/ 76200 h 1402080"/>
                        <a:gd name="connsiteX13" fmla="*/ 1455420 w 1691640"/>
                        <a:gd name="connsiteY13" fmla="*/ 99060 h 1402080"/>
                        <a:gd name="connsiteX14" fmla="*/ 1424940 w 1691640"/>
                        <a:gd name="connsiteY14" fmla="*/ 167640 h 1402080"/>
                        <a:gd name="connsiteX15" fmla="*/ 1447800 w 1691640"/>
                        <a:gd name="connsiteY15" fmla="*/ 190500 h 1402080"/>
                        <a:gd name="connsiteX16" fmla="*/ 1409700 w 1691640"/>
                        <a:gd name="connsiteY16" fmla="*/ 297180 h 1402080"/>
                        <a:gd name="connsiteX17" fmla="*/ 1417320 w 1691640"/>
                        <a:gd name="connsiteY17" fmla="*/ 320040 h 1402080"/>
                        <a:gd name="connsiteX18" fmla="*/ 1485900 w 1691640"/>
                        <a:gd name="connsiteY18" fmla="*/ 388620 h 1402080"/>
                        <a:gd name="connsiteX19" fmla="*/ 1607820 w 1691640"/>
                        <a:gd name="connsiteY19" fmla="*/ 403860 h 1402080"/>
                        <a:gd name="connsiteX20" fmla="*/ 1615440 w 1691640"/>
                        <a:gd name="connsiteY20" fmla="*/ 441960 h 1402080"/>
                        <a:gd name="connsiteX21" fmla="*/ 1691640 w 1691640"/>
                        <a:gd name="connsiteY21" fmla="*/ 419100 h 1402080"/>
                        <a:gd name="connsiteX22" fmla="*/ 1661160 w 1691640"/>
                        <a:gd name="connsiteY22" fmla="*/ 495300 h 1402080"/>
                        <a:gd name="connsiteX23" fmla="*/ 1577340 w 1691640"/>
                        <a:gd name="connsiteY23" fmla="*/ 586740 h 1402080"/>
                        <a:gd name="connsiteX24" fmla="*/ 1463040 w 1691640"/>
                        <a:gd name="connsiteY24" fmla="*/ 632460 h 1402080"/>
                        <a:gd name="connsiteX25" fmla="*/ 1455420 w 1691640"/>
                        <a:gd name="connsiteY25" fmla="*/ 723900 h 1402080"/>
                        <a:gd name="connsiteX26" fmla="*/ 1447800 w 1691640"/>
                        <a:gd name="connsiteY26" fmla="*/ 769620 h 1402080"/>
                        <a:gd name="connsiteX27" fmla="*/ 1417320 w 1691640"/>
                        <a:gd name="connsiteY27" fmla="*/ 807720 h 1402080"/>
                        <a:gd name="connsiteX28" fmla="*/ 1455420 w 1691640"/>
                        <a:gd name="connsiteY28" fmla="*/ 845820 h 1402080"/>
                        <a:gd name="connsiteX29" fmla="*/ 1440180 w 1691640"/>
                        <a:gd name="connsiteY29" fmla="*/ 906780 h 1402080"/>
                        <a:gd name="connsiteX30" fmla="*/ 1440180 w 1691640"/>
                        <a:gd name="connsiteY30" fmla="*/ 960120 h 1402080"/>
                        <a:gd name="connsiteX31" fmla="*/ 1539240 w 1691640"/>
                        <a:gd name="connsiteY31" fmla="*/ 1051560 h 1402080"/>
                        <a:gd name="connsiteX32" fmla="*/ 1531620 w 1691640"/>
                        <a:gd name="connsiteY32" fmla="*/ 1135380 h 1402080"/>
                        <a:gd name="connsiteX33" fmla="*/ 1455420 w 1691640"/>
                        <a:gd name="connsiteY33" fmla="*/ 1143000 h 1402080"/>
                        <a:gd name="connsiteX34" fmla="*/ 1607820 w 1691640"/>
                        <a:gd name="connsiteY34" fmla="*/ 1249680 h 1402080"/>
                        <a:gd name="connsiteX35" fmla="*/ 1508760 w 1691640"/>
                        <a:gd name="connsiteY35" fmla="*/ 1402080 h 1402080"/>
                        <a:gd name="connsiteX36" fmla="*/ 1440180 w 1691640"/>
                        <a:gd name="connsiteY36" fmla="*/ 1356360 h 1402080"/>
                        <a:gd name="connsiteX37" fmla="*/ 1325880 w 1691640"/>
                        <a:gd name="connsiteY37" fmla="*/ 1333500 h 1402080"/>
                        <a:gd name="connsiteX38" fmla="*/ 1318260 w 1691640"/>
                        <a:gd name="connsiteY38" fmla="*/ 1303020 h 1402080"/>
                        <a:gd name="connsiteX39" fmla="*/ 1264920 w 1691640"/>
                        <a:gd name="connsiteY39" fmla="*/ 1341120 h 1402080"/>
                        <a:gd name="connsiteX40" fmla="*/ 1188720 w 1691640"/>
                        <a:gd name="connsiteY40" fmla="*/ 1356360 h 1402080"/>
                        <a:gd name="connsiteX41" fmla="*/ 1082040 w 1691640"/>
                        <a:gd name="connsiteY41" fmla="*/ 1402080 h 1402080"/>
                        <a:gd name="connsiteX42" fmla="*/ 807720 w 1691640"/>
                        <a:gd name="connsiteY42" fmla="*/ 1264920 h 1402080"/>
                        <a:gd name="connsiteX43" fmla="*/ 670560 w 1691640"/>
                        <a:gd name="connsiteY43" fmla="*/ 1249680 h 1402080"/>
                        <a:gd name="connsiteX44" fmla="*/ 624840 w 1691640"/>
                        <a:gd name="connsiteY44" fmla="*/ 1242060 h 1402080"/>
                        <a:gd name="connsiteX45" fmla="*/ 359559 w 1691640"/>
                        <a:gd name="connsiteY45" fmla="*/ 1237749 h 1402080"/>
                        <a:gd name="connsiteX46" fmla="*/ 0 w 1691640"/>
                        <a:gd name="connsiteY46" fmla="*/ 1254125 h 1402080"/>
                        <a:gd name="connsiteX47" fmla="*/ 546433 w 1691640"/>
                        <a:gd name="connsiteY47" fmla="*/ 693138 h 1402080"/>
                        <a:gd name="connsiteX48" fmla="*/ 519589 w 1691640"/>
                        <a:gd name="connsiteY48" fmla="*/ 617855 h 1402080"/>
                        <a:gd name="connsiteX49" fmla="*/ 481643 w 1691640"/>
                        <a:gd name="connsiteY49" fmla="*/ 611505 h 1402080"/>
                        <a:gd name="connsiteX50" fmla="*/ 441960 w 1691640"/>
                        <a:gd name="connsiteY50" fmla="*/ 541020 h 1402080"/>
                        <a:gd name="connsiteX0" fmla="*/ 82401 w 1332081"/>
                        <a:gd name="connsiteY0" fmla="*/ 541020 h 1402080"/>
                        <a:gd name="connsiteX1" fmla="*/ 341481 w 1332081"/>
                        <a:gd name="connsiteY1" fmla="*/ 381000 h 1402080"/>
                        <a:gd name="connsiteX2" fmla="*/ 349101 w 1332081"/>
                        <a:gd name="connsiteY2" fmla="*/ 266700 h 1402080"/>
                        <a:gd name="connsiteX3" fmla="*/ 440541 w 1332081"/>
                        <a:gd name="connsiteY3" fmla="*/ 259080 h 1402080"/>
                        <a:gd name="connsiteX4" fmla="*/ 471021 w 1332081"/>
                        <a:gd name="connsiteY4" fmla="*/ 266700 h 1402080"/>
                        <a:gd name="connsiteX5" fmla="*/ 531981 w 1332081"/>
                        <a:gd name="connsiteY5" fmla="*/ 266700 h 1402080"/>
                        <a:gd name="connsiteX6" fmla="*/ 615801 w 1332081"/>
                        <a:gd name="connsiteY6" fmla="*/ 144780 h 1402080"/>
                        <a:gd name="connsiteX7" fmla="*/ 737721 w 1332081"/>
                        <a:gd name="connsiteY7" fmla="*/ 167640 h 1402080"/>
                        <a:gd name="connsiteX8" fmla="*/ 912981 w 1332081"/>
                        <a:gd name="connsiteY8" fmla="*/ 114300 h 1402080"/>
                        <a:gd name="connsiteX9" fmla="*/ 905361 w 1332081"/>
                        <a:gd name="connsiteY9" fmla="*/ 45720 h 1402080"/>
                        <a:gd name="connsiteX10" fmla="*/ 989181 w 1332081"/>
                        <a:gd name="connsiteY10" fmla="*/ 0 h 1402080"/>
                        <a:gd name="connsiteX11" fmla="*/ 1019661 w 1332081"/>
                        <a:gd name="connsiteY11" fmla="*/ 0 h 1402080"/>
                        <a:gd name="connsiteX12" fmla="*/ 1027281 w 1332081"/>
                        <a:gd name="connsiteY12" fmla="*/ 76200 h 1402080"/>
                        <a:gd name="connsiteX13" fmla="*/ 1095861 w 1332081"/>
                        <a:gd name="connsiteY13" fmla="*/ 99060 h 1402080"/>
                        <a:gd name="connsiteX14" fmla="*/ 1065381 w 1332081"/>
                        <a:gd name="connsiteY14" fmla="*/ 167640 h 1402080"/>
                        <a:gd name="connsiteX15" fmla="*/ 1088241 w 1332081"/>
                        <a:gd name="connsiteY15" fmla="*/ 190500 h 1402080"/>
                        <a:gd name="connsiteX16" fmla="*/ 1050141 w 1332081"/>
                        <a:gd name="connsiteY16" fmla="*/ 297180 h 1402080"/>
                        <a:gd name="connsiteX17" fmla="*/ 1057761 w 1332081"/>
                        <a:gd name="connsiteY17" fmla="*/ 320040 h 1402080"/>
                        <a:gd name="connsiteX18" fmla="*/ 1126341 w 1332081"/>
                        <a:gd name="connsiteY18" fmla="*/ 388620 h 1402080"/>
                        <a:gd name="connsiteX19" fmla="*/ 1248261 w 1332081"/>
                        <a:gd name="connsiteY19" fmla="*/ 403860 h 1402080"/>
                        <a:gd name="connsiteX20" fmla="*/ 1255881 w 1332081"/>
                        <a:gd name="connsiteY20" fmla="*/ 441960 h 1402080"/>
                        <a:gd name="connsiteX21" fmla="*/ 1332081 w 1332081"/>
                        <a:gd name="connsiteY21" fmla="*/ 419100 h 1402080"/>
                        <a:gd name="connsiteX22" fmla="*/ 1301601 w 1332081"/>
                        <a:gd name="connsiteY22" fmla="*/ 495300 h 1402080"/>
                        <a:gd name="connsiteX23" fmla="*/ 1217781 w 1332081"/>
                        <a:gd name="connsiteY23" fmla="*/ 586740 h 1402080"/>
                        <a:gd name="connsiteX24" fmla="*/ 1103481 w 1332081"/>
                        <a:gd name="connsiteY24" fmla="*/ 632460 h 1402080"/>
                        <a:gd name="connsiteX25" fmla="*/ 1095861 w 1332081"/>
                        <a:gd name="connsiteY25" fmla="*/ 723900 h 1402080"/>
                        <a:gd name="connsiteX26" fmla="*/ 1088241 w 1332081"/>
                        <a:gd name="connsiteY26" fmla="*/ 769620 h 1402080"/>
                        <a:gd name="connsiteX27" fmla="*/ 1057761 w 1332081"/>
                        <a:gd name="connsiteY27" fmla="*/ 807720 h 1402080"/>
                        <a:gd name="connsiteX28" fmla="*/ 1095861 w 1332081"/>
                        <a:gd name="connsiteY28" fmla="*/ 845820 h 1402080"/>
                        <a:gd name="connsiteX29" fmla="*/ 1080621 w 1332081"/>
                        <a:gd name="connsiteY29" fmla="*/ 906780 h 1402080"/>
                        <a:gd name="connsiteX30" fmla="*/ 1080621 w 1332081"/>
                        <a:gd name="connsiteY30" fmla="*/ 960120 h 1402080"/>
                        <a:gd name="connsiteX31" fmla="*/ 1179681 w 1332081"/>
                        <a:gd name="connsiteY31" fmla="*/ 1051560 h 1402080"/>
                        <a:gd name="connsiteX32" fmla="*/ 1172061 w 1332081"/>
                        <a:gd name="connsiteY32" fmla="*/ 1135380 h 1402080"/>
                        <a:gd name="connsiteX33" fmla="*/ 1095861 w 1332081"/>
                        <a:gd name="connsiteY33" fmla="*/ 1143000 h 1402080"/>
                        <a:gd name="connsiteX34" fmla="*/ 1248261 w 1332081"/>
                        <a:gd name="connsiteY34" fmla="*/ 1249680 h 1402080"/>
                        <a:gd name="connsiteX35" fmla="*/ 1149201 w 1332081"/>
                        <a:gd name="connsiteY35" fmla="*/ 1402080 h 1402080"/>
                        <a:gd name="connsiteX36" fmla="*/ 1080621 w 1332081"/>
                        <a:gd name="connsiteY36" fmla="*/ 1356360 h 1402080"/>
                        <a:gd name="connsiteX37" fmla="*/ 966321 w 1332081"/>
                        <a:gd name="connsiteY37" fmla="*/ 1333500 h 1402080"/>
                        <a:gd name="connsiteX38" fmla="*/ 958701 w 1332081"/>
                        <a:gd name="connsiteY38" fmla="*/ 1303020 h 1402080"/>
                        <a:gd name="connsiteX39" fmla="*/ 905361 w 1332081"/>
                        <a:gd name="connsiteY39" fmla="*/ 1341120 h 1402080"/>
                        <a:gd name="connsiteX40" fmla="*/ 829161 w 1332081"/>
                        <a:gd name="connsiteY40" fmla="*/ 1356360 h 1402080"/>
                        <a:gd name="connsiteX41" fmla="*/ 722481 w 1332081"/>
                        <a:gd name="connsiteY41" fmla="*/ 1402080 h 1402080"/>
                        <a:gd name="connsiteX42" fmla="*/ 448161 w 1332081"/>
                        <a:gd name="connsiteY42" fmla="*/ 1264920 h 1402080"/>
                        <a:gd name="connsiteX43" fmla="*/ 311001 w 1332081"/>
                        <a:gd name="connsiteY43" fmla="*/ 1249680 h 1402080"/>
                        <a:gd name="connsiteX44" fmla="*/ 265281 w 1332081"/>
                        <a:gd name="connsiteY44" fmla="*/ 1242060 h 1402080"/>
                        <a:gd name="connsiteX45" fmla="*/ 0 w 1332081"/>
                        <a:gd name="connsiteY45" fmla="*/ 1237749 h 1402080"/>
                        <a:gd name="connsiteX46" fmla="*/ 111928 w 1332081"/>
                        <a:gd name="connsiteY46" fmla="*/ 718344 h 1402080"/>
                        <a:gd name="connsiteX47" fmla="*/ 186874 w 1332081"/>
                        <a:gd name="connsiteY47" fmla="*/ 693138 h 1402080"/>
                        <a:gd name="connsiteX48" fmla="*/ 160030 w 1332081"/>
                        <a:gd name="connsiteY48" fmla="*/ 617855 h 1402080"/>
                        <a:gd name="connsiteX49" fmla="*/ 122084 w 1332081"/>
                        <a:gd name="connsiteY49" fmla="*/ 611505 h 1402080"/>
                        <a:gd name="connsiteX50" fmla="*/ 82401 w 1332081"/>
                        <a:gd name="connsiteY50" fmla="*/ 541020 h 1402080"/>
                        <a:gd name="connsiteX0" fmla="*/ 0 w 1249680"/>
                        <a:gd name="connsiteY0" fmla="*/ 541020 h 1402080"/>
                        <a:gd name="connsiteX1" fmla="*/ 259080 w 1249680"/>
                        <a:gd name="connsiteY1" fmla="*/ 381000 h 1402080"/>
                        <a:gd name="connsiteX2" fmla="*/ 266700 w 1249680"/>
                        <a:gd name="connsiteY2" fmla="*/ 266700 h 1402080"/>
                        <a:gd name="connsiteX3" fmla="*/ 358140 w 1249680"/>
                        <a:gd name="connsiteY3" fmla="*/ 259080 h 1402080"/>
                        <a:gd name="connsiteX4" fmla="*/ 388620 w 1249680"/>
                        <a:gd name="connsiteY4" fmla="*/ 266700 h 1402080"/>
                        <a:gd name="connsiteX5" fmla="*/ 449580 w 1249680"/>
                        <a:gd name="connsiteY5" fmla="*/ 266700 h 1402080"/>
                        <a:gd name="connsiteX6" fmla="*/ 533400 w 1249680"/>
                        <a:gd name="connsiteY6" fmla="*/ 144780 h 1402080"/>
                        <a:gd name="connsiteX7" fmla="*/ 655320 w 1249680"/>
                        <a:gd name="connsiteY7" fmla="*/ 167640 h 1402080"/>
                        <a:gd name="connsiteX8" fmla="*/ 830580 w 1249680"/>
                        <a:gd name="connsiteY8" fmla="*/ 114300 h 1402080"/>
                        <a:gd name="connsiteX9" fmla="*/ 822960 w 1249680"/>
                        <a:gd name="connsiteY9" fmla="*/ 45720 h 1402080"/>
                        <a:gd name="connsiteX10" fmla="*/ 906780 w 1249680"/>
                        <a:gd name="connsiteY10" fmla="*/ 0 h 1402080"/>
                        <a:gd name="connsiteX11" fmla="*/ 937260 w 1249680"/>
                        <a:gd name="connsiteY11" fmla="*/ 0 h 1402080"/>
                        <a:gd name="connsiteX12" fmla="*/ 944880 w 1249680"/>
                        <a:gd name="connsiteY12" fmla="*/ 76200 h 1402080"/>
                        <a:gd name="connsiteX13" fmla="*/ 1013460 w 1249680"/>
                        <a:gd name="connsiteY13" fmla="*/ 99060 h 1402080"/>
                        <a:gd name="connsiteX14" fmla="*/ 982980 w 1249680"/>
                        <a:gd name="connsiteY14" fmla="*/ 167640 h 1402080"/>
                        <a:gd name="connsiteX15" fmla="*/ 1005840 w 1249680"/>
                        <a:gd name="connsiteY15" fmla="*/ 190500 h 1402080"/>
                        <a:gd name="connsiteX16" fmla="*/ 967740 w 1249680"/>
                        <a:gd name="connsiteY16" fmla="*/ 297180 h 1402080"/>
                        <a:gd name="connsiteX17" fmla="*/ 975360 w 1249680"/>
                        <a:gd name="connsiteY17" fmla="*/ 320040 h 1402080"/>
                        <a:gd name="connsiteX18" fmla="*/ 1043940 w 1249680"/>
                        <a:gd name="connsiteY18" fmla="*/ 388620 h 1402080"/>
                        <a:gd name="connsiteX19" fmla="*/ 1165860 w 1249680"/>
                        <a:gd name="connsiteY19" fmla="*/ 403860 h 1402080"/>
                        <a:gd name="connsiteX20" fmla="*/ 1173480 w 1249680"/>
                        <a:gd name="connsiteY20" fmla="*/ 441960 h 1402080"/>
                        <a:gd name="connsiteX21" fmla="*/ 1249680 w 1249680"/>
                        <a:gd name="connsiteY21" fmla="*/ 419100 h 1402080"/>
                        <a:gd name="connsiteX22" fmla="*/ 1219200 w 1249680"/>
                        <a:gd name="connsiteY22" fmla="*/ 495300 h 1402080"/>
                        <a:gd name="connsiteX23" fmla="*/ 1135380 w 1249680"/>
                        <a:gd name="connsiteY23" fmla="*/ 586740 h 1402080"/>
                        <a:gd name="connsiteX24" fmla="*/ 1021080 w 1249680"/>
                        <a:gd name="connsiteY24" fmla="*/ 632460 h 1402080"/>
                        <a:gd name="connsiteX25" fmla="*/ 1013460 w 1249680"/>
                        <a:gd name="connsiteY25" fmla="*/ 723900 h 1402080"/>
                        <a:gd name="connsiteX26" fmla="*/ 1005840 w 1249680"/>
                        <a:gd name="connsiteY26" fmla="*/ 769620 h 1402080"/>
                        <a:gd name="connsiteX27" fmla="*/ 975360 w 1249680"/>
                        <a:gd name="connsiteY27" fmla="*/ 807720 h 1402080"/>
                        <a:gd name="connsiteX28" fmla="*/ 1013460 w 1249680"/>
                        <a:gd name="connsiteY28" fmla="*/ 845820 h 1402080"/>
                        <a:gd name="connsiteX29" fmla="*/ 998220 w 1249680"/>
                        <a:gd name="connsiteY29" fmla="*/ 906780 h 1402080"/>
                        <a:gd name="connsiteX30" fmla="*/ 998220 w 1249680"/>
                        <a:gd name="connsiteY30" fmla="*/ 960120 h 1402080"/>
                        <a:gd name="connsiteX31" fmla="*/ 1097280 w 1249680"/>
                        <a:gd name="connsiteY31" fmla="*/ 1051560 h 1402080"/>
                        <a:gd name="connsiteX32" fmla="*/ 1089660 w 1249680"/>
                        <a:gd name="connsiteY32" fmla="*/ 1135380 h 1402080"/>
                        <a:gd name="connsiteX33" fmla="*/ 1013460 w 1249680"/>
                        <a:gd name="connsiteY33" fmla="*/ 1143000 h 1402080"/>
                        <a:gd name="connsiteX34" fmla="*/ 1165860 w 1249680"/>
                        <a:gd name="connsiteY34" fmla="*/ 1249680 h 1402080"/>
                        <a:gd name="connsiteX35" fmla="*/ 1066800 w 1249680"/>
                        <a:gd name="connsiteY35" fmla="*/ 1402080 h 1402080"/>
                        <a:gd name="connsiteX36" fmla="*/ 998220 w 1249680"/>
                        <a:gd name="connsiteY36" fmla="*/ 1356360 h 1402080"/>
                        <a:gd name="connsiteX37" fmla="*/ 883920 w 1249680"/>
                        <a:gd name="connsiteY37" fmla="*/ 1333500 h 1402080"/>
                        <a:gd name="connsiteX38" fmla="*/ 876300 w 1249680"/>
                        <a:gd name="connsiteY38" fmla="*/ 1303020 h 1402080"/>
                        <a:gd name="connsiteX39" fmla="*/ 822960 w 1249680"/>
                        <a:gd name="connsiteY39" fmla="*/ 1341120 h 1402080"/>
                        <a:gd name="connsiteX40" fmla="*/ 746760 w 1249680"/>
                        <a:gd name="connsiteY40" fmla="*/ 1356360 h 1402080"/>
                        <a:gd name="connsiteX41" fmla="*/ 640080 w 1249680"/>
                        <a:gd name="connsiteY41" fmla="*/ 1402080 h 1402080"/>
                        <a:gd name="connsiteX42" fmla="*/ 365760 w 1249680"/>
                        <a:gd name="connsiteY42" fmla="*/ 1264920 h 1402080"/>
                        <a:gd name="connsiteX43" fmla="*/ 228600 w 1249680"/>
                        <a:gd name="connsiteY43" fmla="*/ 1249680 h 1402080"/>
                        <a:gd name="connsiteX44" fmla="*/ 182880 w 1249680"/>
                        <a:gd name="connsiteY44" fmla="*/ 1242060 h 1402080"/>
                        <a:gd name="connsiteX45" fmla="*/ 48568 w 1249680"/>
                        <a:gd name="connsiteY45" fmla="*/ 756737 h 1402080"/>
                        <a:gd name="connsiteX46" fmla="*/ 29527 w 1249680"/>
                        <a:gd name="connsiteY46" fmla="*/ 718344 h 1402080"/>
                        <a:gd name="connsiteX47" fmla="*/ 104473 w 1249680"/>
                        <a:gd name="connsiteY47" fmla="*/ 693138 h 1402080"/>
                        <a:gd name="connsiteX48" fmla="*/ 77629 w 1249680"/>
                        <a:gd name="connsiteY48" fmla="*/ 617855 h 1402080"/>
                        <a:gd name="connsiteX49" fmla="*/ 39683 w 1249680"/>
                        <a:gd name="connsiteY49" fmla="*/ 611505 h 1402080"/>
                        <a:gd name="connsiteX50" fmla="*/ 0 w 1249680"/>
                        <a:gd name="connsiteY50" fmla="*/ 541020 h 1402080"/>
                        <a:gd name="connsiteX0" fmla="*/ 0 w 1249680"/>
                        <a:gd name="connsiteY0" fmla="*/ 541020 h 1402080"/>
                        <a:gd name="connsiteX1" fmla="*/ 259080 w 1249680"/>
                        <a:gd name="connsiteY1" fmla="*/ 381000 h 1402080"/>
                        <a:gd name="connsiteX2" fmla="*/ 266700 w 1249680"/>
                        <a:gd name="connsiteY2" fmla="*/ 266700 h 1402080"/>
                        <a:gd name="connsiteX3" fmla="*/ 358140 w 1249680"/>
                        <a:gd name="connsiteY3" fmla="*/ 259080 h 1402080"/>
                        <a:gd name="connsiteX4" fmla="*/ 388620 w 1249680"/>
                        <a:gd name="connsiteY4" fmla="*/ 266700 h 1402080"/>
                        <a:gd name="connsiteX5" fmla="*/ 449580 w 1249680"/>
                        <a:gd name="connsiteY5" fmla="*/ 266700 h 1402080"/>
                        <a:gd name="connsiteX6" fmla="*/ 533400 w 1249680"/>
                        <a:gd name="connsiteY6" fmla="*/ 144780 h 1402080"/>
                        <a:gd name="connsiteX7" fmla="*/ 655320 w 1249680"/>
                        <a:gd name="connsiteY7" fmla="*/ 167640 h 1402080"/>
                        <a:gd name="connsiteX8" fmla="*/ 830580 w 1249680"/>
                        <a:gd name="connsiteY8" fmla="*/ 114300 h 1402080"/>
                        <a:gd name="connsiteX9" fmla="*/ 822960 w 1249680"/>
                        <a:gd name="connsiteY9" fmla="*/ 45720 h 1402080"/>
                        <a:gd name="connsiteX10" fmla="*/ 906780 w 1249680"/>
                        <a:gd name="connsiteY10" fmla="*/ 0 h 1402080"/>
                        <a:gd name="connsiteX11" fmla="*/ 937260 w 1249680"/>
                        <a:gd name="connsiteY11" fmla="*/ 0 h 1402080"/>
                        <a:gd name="connsiteX12" fmla="*/ 944880 w 1249680"/>
                        <a:gd name="connsiteY12" fmla="*/ 76200 h 1402080"/>
                        <a:gd name="connsiteX13" fmla="*/ 1013460 w 1249680"/>
                        <a:gd name="connsiteY13" fmla="*/ 99060 h 1402080"/>
                        <a:gd name="connsiteX14" fmla="*/ 982980 w 1249680"/>
                        <a:gd name="connsiteY14" fmla="*/ 167640 h 1402080"/>
                        <a:gd name="connsiteX15" fmla="*/ 1005840 w 1249680"/>
                        <a:gd name="connsiteY15" fmla="*/ 190500 h 1402080"/>
                        <a:gd name="connsiteX16" fmla="*/ 967740 w 1249680"/>
                        <a:gd name="connsiteY16" fmla="*/ 297180 h 1402080"/>
                        <a:gd name="connsiteX17" fmla="*/ 975360 w 1249680"/>
                        <a:gd name="connsiteY17" fmla="*/ 320040 h 1402080"/>
                        <a:gd name="connsiteX18" fmla="*/ 1043940 w 1249680"/>
                        <a:gd name="connsiteY18" fmla="*/ 388620 h 1402080"/>
                        <a:gd name="connsiteX19" fmla="*/ 1165860 w 1249680"/>
                        <a:gd name="connsiteY19" fmla="*/ 403860 h 1402080"/>
                        <a:gd name="connsiteX20" fmla="*/ 1173480 w 1249680"/>
                        <a:gd name="connsiteY20" fmla="*/ 441960 h 1402080"/>
                        <a:gd name="connsiteX21" fmla="*/ 1249680 w 1249680"/>
                        <a:gd name="connsiteY21" fmla="*/ 419100 h 1402080"/>
                        <a:gd name="connsiteX22" fmla="*/ 1219200 w 1249680"/>
                        <a:gd name="connsiteY22" fmla="*/ 495300 h 1402080"/>
                        <a:gd name="connsiteX23" fmla="*/ 1135380 w 1249680"/>
                        <a:gd name="connsiteY23" fmla="*/ 586740 h 1402080"/>
                        <a:gd name="connsiteX24" fmla="*/ 1021080 w 1249680"/>
                        <a:gd name="connsiteY24" fmla="*/ 632460 h 1402080"/>
                        <a:gd name="connsiteX25" fmla="*/ 1013460 w 1249680"/>
                        <a:gd name="connsiteY25" fmla="*/ 723900 h 1402080"/>
                        <a:gd name="connsiteX26" fmla="*/ 1005840 w 1249680"/>
                        <a:gd name="connsiteY26" fmla="*/ 769620 h 1402080"/>
                        <a:gd name="connsiteX27" fmla="*/ 975360 w 1249680"/>
                        <a:gd name="connsiteY27" fmla="*/ 807720 h 1402080"/>
                        <a:gd name="connsiteX28" fmla="*/ 1013460 w 1249680"/>
                        <a:gd name="connsiteY28" fmla="*/ 845820 h 1402080"/>
                        <a:gd name="connsiteX29" fmla="*/ 998220 w 1249680"/>
                        <a:gd name="connsiteY29" fmla="*/ 906780 h 1402080"/>
                        <a:gd name="connsiteX30" fmla="*/ 998220 w 1249680"/>
                        <a:gd name="connsiteY30" fmla="*/ 960120 h 1402080"/>
                        <a:gd name="connsiteX31" fmla="*/ 1097280 w 1249680"/>
                        <a:gd name="connsiteY31" fmla="*/ 1051560 h 1402080"/>
                        <a:gd name="connsiteX32" fmla="*/ 1089660 w 1249680"/>
                        <a:gd name="connsiteY32" fmla="*/ 1135380 h 1402080"/>
                        <a:gd name="connsiteX33" fmla="*/ 1013460 w 1249680"/>
                        <a:gd name="connsiteY33" fmla="*/ 1143000 h 1402080"/>
                        <a:gd name="connsiteX34" fmla="*/ 1165860 w 1249680"/>
                        <a:gd name="connsiteY34" fmla="*/ 1249680 h 1402080"/>
                        <a:gd name="connsiteX35" fmla="*/ 1066800 w 1249680"/>
                        <a:gd name="connsiteY35" fmla="*/ 1402080 h 1402080"/>
                        <a:gd name="connsiteX36" fmla="*/ 998220 w 1249680"/>
                        <a:gd name="connsiteY36" fmla="*/ 1356360 h 1402080"/>
                        <a:gd name="connsiteX37" fmla="*/ 883920 w 1249680"/>
                        <a:gd name="connsiteY37" fmla="*/ 1333500 h 1402080"/>
                        <a:gd name="connsiteX38" fmla="*/ 876300 w 1249680"/>
                        <a:gd name="connsiteY38" fmla="*/ 1303020 h 1402080"/>
                        <a:gd name="connsiteX39" fmla="*/ 822960 w 1249680"/>
                        <a:gd name="connsiteY39" fmla="*/ 1341120 h 1402080"/>
                        <a:gd name="connsiteX40" fmla="*/ 746760 w 1249680"/>
                        <a:gd name="connsiteY40" fmla="*/ 1356360 h 1402080"/>
                        <a:gd name="connsiteX41" fmla="*/ 640080 w 1249680"/>
                        <a:gd name="connsiteY41" fmla="*/ 1402080 h 1402080"/>
                        <a:gd name="connsiteX42" fmla="*/ 365760 w 1249680"/>
                        <a:gd name="connsiteY42" fmla="*/ 1264920 h 1402080"/>
                        <a:gd name="connsiteX43" fmla="*/ 228600 w 1249680"/>
                        <a:gd name="connsiteY43" fmla="*/ 1249680 h 1402080"/>
                        <a:gd name="connsiteX44" fmla="*/ 182880 w 1249680"/>
                        <a:gd name="connsiteY44" fmla="*/ 1242060 h 1402080"/>
                        <a:gd name="connsiteX45" fmla="*/ 115882 w 1249680"/>
                        <a:gd name="connsiteY45" fmla="*/ 990124 h 1402080"/>
                        <a:gd name="connsiteX46" fmla="*/ 48568 w 1249680"/>
                        <a:gd name="connsiteY46" fmla="*/ 756737 h 1402080"/>
                        <a:gd name="connsiteX47" fmla="*/ 29527 w 1249680"/>
                        <a:gd name="connsiteY47" fmla="*/ 718344 h 1402080"/>
                        <a:gd name="connsiteX48" fmla="*/ 104473 w 1249680"/>
                        <a:gd name="connsiteY48" fmla="*/ 693138 h 1402080"/>
                        <a:gd name="connsiteX49" fmla="*/ 77629 w 1249680"/>
                        <a:gd name="connsiteY49" fmla="*/ 617855 h 1402080"/>
                        <a:gd name="connsiteX50" fmla="*/ 39683 w 1249680"/>
                        <a:gd name="connsiteY50" fmla="*/ 611505 h 1402080"/>
                        <a:gd name="connsiteX51" fmla="*/ 0 w 1249680"/>
                        <a:gd name="connsiteY51" fmla="*/ 541020 h 1402080"/>
                        <a:gd name="connsiteX0" fmla="*/ 0 w 1249680"/>
                        <a:gd name="connsiteY0" fmla="*/ 541020 h 1402080"/>
                        <a:gd name="connsiteX1" fmla="*/ 259080 w 1249680"/>
                        <a:gd name="connsiteY1" fmla="*/ 381000 h 1402080"/>
                        <a:gd name="connsiteX2" fmla="*/ 266700 w 1249680"/>
                        <a:gd name="connsiteY2" fmla="*/ 266700 h 1402080"/>
                        <a:gd name="connsiteX3" fmla="*/ 358140 w 1249680"/>
                        <a:gd name="connsiteY3" fmla="*/ 259080 h 1402080"/>
                        <a:gd name="connsiteX4" fmla="*/ 388620 w 1249680"/>
                        <a:gd name="connsiteY4" fmla="*/ 266700 h 1402080"/>
                        <a:gd name="connsiteX5" fmla="*/ 449580 w 1249680"/>
                        <a:gd name="connsiteY5" fmla="*/ 266700 h 1402080"/>
                        <a:gd name="connsiteX6" fmla="*/ 533400 w 1249680"/>
                        <a:gd name="connsiteY6" fmla="*/ 144780 h 1402080"/>
                        <a:gd name="connsiteX7" fmla="*/ 655320 w 1249680"/>
                        <a:gd name="connsiteY7" fmla="*/ 167640 h 1402080"/>
                        <a:gd name="connsiteX8" fmla="*/ 830580 w 1249680"/>
                        <a:gd name="connsiteY8" fmla="*/ 114300 h 1402080"/>
                        <a:gd name="connsiteX9" fmla="*/ 822960 w 1249680"/>
                        <a:gd name="connsiteY9" fmla="*/ 45720 h 1402080"/>
                        <a:gd name="connsiteX10" fmla="*/ 906780 w 1249680"/>
                        <a:gd name="connsiteY10" fmla="*/ 0 h 1402080"/>
                        <a:gd name="connsiteX11" fmla="*/ 937260 w 1249680"/>
                        <a:gd name="connsiteY11" fmla="*/ 0 h 1402080"/>
                        <a:gd name="connsiteX12" fmla="*/ 944880 w 1249680"/>
                        <a:gd name="connsiteY12" fmla="*/ 76200 h 1402080"/>
                        <a:gd name="connsiteX13" fmla="*/ 1013460 w 1249680"/>
                        <a:gd name="connsiteY13" fmla="*/ 99060 h 1402080"/>
                        <a:gd name="connsiteX14" fmla="*/ 982980 w 1249680"/>
                        <a:gd name="connsiteY14" fmla="*/ 167640 h 1402080"/>
                        <a:gd name="connsiteX15" fmla="*/ 1005840 w 1249680"/>
                        <a:gd name="connsiteY15" fmla="*/ 190500 h 1402080"/>
                        <a:gd name="connsiteX16" fmla="*/ 967740 w 1249680"/>
                        <a:gd name="connsiteY16" fmla="*/ 297180 h 1402080"/>
                        <a:gd name="connsiteX17" fmla="*/ 975360 w 1249680"/>
                        <a:gd name="connsiteY17" fmla="*/ 320040 h 1402080"/>
                        <a:gd name="connsiteX18" fmla="*/ 1043940 w 1249680"/>
                        <a:gd name="connsiteY18" fmla="*/ 388620 h 1402080"/>
                        <a:gd name="connsiteX19" fmla="*/ 1165860 w 1249680"/>
                        <a:gd name="connsiteY19" fmla="*/ 403860 h 1402080"/>
                        <a:gd name="connsiteX20" fmla="*/ 1173480 w 1249680"/>
                        <a:gd name="connsiteY20" fmla="*/ 441960 h 1402080"/>
                        <a:gd name="connsiteX21" fmla="*/ 1249680 w 1249680"/>
                        <a:gd name="connsiteY21" fmla="*/ 419100 h 1402080"/>
                        <a:gd name="connsiteX22" fmla="*/ 1219200 w 1249680"/>
                        <a:gd name="connsiteY22" fmla="*/ 495300 h 1402080"/>
                        <a:gd name="connsiteX23" fmla="*/ 1135380 w 1249680"/>
                        <a:gd name="connsiteY23" fmla="*/ 586740 h 1402080"/>
                        <a:gd name="connsiteX24" fmla="*/ 1021080 w 1249680"/>
                        <a:gd name="connsiteY24" fmla="*/ 632460 h 1402080"/>
                        <a:gd name="connsiteX25" fmla="*/ 1013460 w 1249680"/>
                        <a:gd name="connsiteY25" fmla="*/ 723900 h 1402080"/>
                        <a:gd name="connsiteX26" fmla="*/ 1005840 w 1249680"/>
                        <a:gd name="connsiteY26" fmla="*/ 769620 h 1402080"/>
                        <a:gd name="connsiteX27" fmla="*/ 975360 w 1249680"/>
                        <a:gd name="connsiteY27" fmla="*/ 807720 h 1402080"/>
                        <a:gd name="connsiteX28" fmla="*/ 1013460 w 1249680"/>
                        <a:gd name="connsiteY28" fmla="*/ 845820 h 1402080"/>
                        <a:gd name="connsiteX29" fmla="*/ 998220 w 1249680"/>
                        <a:gd name="connsiteY29" fmla="*/ 906780 h 1402080"/>
                        <a:gd name="connsiteX30" fmla="*/ 998220 w 1249680"/>
                        <a:gd name="connsiteY30" fmla="*/ 960120 h 1402080"/>
                        <a:gd name="connsiteX31" fmla="*/ 1097280 w 1249680"/>
                        <a:gd name="connsiteY31" fmla="*/ 1051560 h 1402080"/>
                        <a:gd name="connsiteX32" fmla="*/ 1089660 w 1249680"/>
                        <a:gd name="connsiteY32" fmla="*/ 1135380 h 1402080"/>
                        <a:gd name="connsiteX33" fmla="*/ 1013460 w 1249680"/>
                        <a:gd name="connsiteY33" fmla="*/ 1143000 h 1402080"/>
                        <a:gd name="connsiteX34" fmla="*/ 1165860 w 1249680"/>
                        <a:gd name="connsiteY34" fmla="*/ 1249680 h 1402080"/>
                        <a:gd name="connsiteX35" fmla="*/ 1066800 w 1249680"/>
                        <a:gd name="connsiteY35" fmla="*/ 1402080 h 1402080"/>
                        <a:gd name="connsiteX36" fmla="*/ 998220 w 1249680"/>
                        <a:gd name="connsiteY36" fmla="*/ 1356360 h 1402080"/>
                        <a:gd name="connsiteX37" fmla="*/ 883920 w 1249680"/>
                        <a:gd name="connsiteY37" fmla="*/ 1333500 h 1402080"/>
                        <a:gd name="connsiteX38" fmla="*/ 876300 w 1249680"/>
                        <a:gd name="connsiteY38" fmla="*/ 1303020 h 1402080"/>
                        <a:gd name="connsiteX39" fmla="*/ 822960 w 1249680"/>
                        <a:gd name="connsiteY39" fmla="*/ 1341120 h 1402080"/>
                        <a:gd name="connsiteX40" fmla="*/ 746760 w 1249680"/>
                        <a:gd name="connsiteY40" fmla="*/ 1356360 h 1402080"/>
                        <a:gd name="connsiteX41" fmla="*/ 640080 w 1249680"/>
                        <a:gd name="connsiteY41" fmla="*/ 1402080 h 1402080"/>
                        <a:gd name="connsiteX42" fmla="*/ 365760 w 1249680"/>
                        <a:gd name="connsiteY42" fmla="*/ 1264920 h 1402080"/>
                        <a:gd name="connsiteX43" fmla="*/ 228600 w 1249680"/>
                        <a:gd name="connsiteY43" fmla="*/ 1249680 h 1402080"/>
                        <a:gd name="connsiteX44" fmla="*/ 182880 w 1249680"/>
                        <a:gd name="connsiteY44" fmla="*/ 1242060 h 1402080"/>
                        <a:gd name="connsiteX45" fmla="*/ 151601 w 1249680"/>
                        <a:gd name="connsiteY45" fmla="*/ 1137761 h 1402080"/>
                        <a:gd name="connsiteX46" fmla="*/ 115882 w 1249680"/>
                        <a:gd name="connsiteY46" fmla="*/ 990124 h 1402080"/>
                        <a:gd name="connsiteX47" fmla="*/ 48568 w 1249680"/>
                        <a:gd name="connsiteY47" fmla="*/ 756737 h 1402080"/>
                        <a:gd name="connsiteX48" fmla="*/ 29527 w 1249680"/>
                        <a:gd name="connsiteY48" fmla="*/ 718344 h 1402080"/>
                        <a:gd name="connsiteX49" fmla="*/ 104473 w 1249680"/>
                        <a:gd name="connsiteY49" fmla="*/ 693138 h 1402080"/>
                        <a:gd name="connsiteX50" fmla="*/ 77629 w 1249680"/>
                        <a:gd name="connsiteY50" fmla="*/ 617855 h 1402080"/>
                        <a:gd name="connsiteX51" fmla="*/ 39683 w 1249680"/>
                        <a:gd name="connsiteY51" fmla="*/ 611505 h 1402080"/>
                        <a:gd name="connsiteX52" fmla="*/ 0 w 1249680"/>
                        <a:gd name="connsiteY52" fmla="*/ 541020 h 1402080"/>
                        <a:gd name="connsiteX0" fmla="*/ 0 w 1249680"/>
                        <a:gd name="connsiteY0" fmla="*/ 541020 h 1402080"/>
                        <a:gd name="connsiteX1" fmla="*/ 259080 w 1249680"/>
                        <a:gd name="connsiteY1" fmla="*/ 381000 h 1402080"/>
                        <a:gd name="connsiteX2" fmla="*/ 266700 w 1249680"/>
                        <a:gd name="connsiteY2" fmla="*/ 266700 h 1402080"/>
                        <a:gd name="connsiteX3" fmla="*/ 358140 w 1249680"/>
                        <a:gd name="connsiteY3" fmla="*/ 259080 h 1402080"/>
                        <a:gd name="connsiteX4" fmla="*/ 388620 w 1249680"/>
                        <a:gd name="connsiteY4" fmla="*/ 266700 h 1402080"/>
                        <a:gd name="connsiteX5" fmla="*/ 449580 w 1249680"/>
                        <a:gd name="connsiteY5" fmla="*/ 266700 h 1402080"/>
                        <a:gd name="connsiteX6" fmla="*/ 533400 w 1249680"/>
                        <a:gd name="connsiteY6" fmla="*/ 144780 h 1402080"/>
                        <a:gd name="connsiteX7" fmla="*/ 655320 w 1249680"/>
                        <a:gd name="connsiteY7" fmla="*/ 167640 h 1402080"/>
                        <a:gd name="connsiteX8" fmla="*/ 830580 w 1249680"/>
                        <a:gd name="connsiteY8" fmla="*/ 114300 h 1402080"/>
                        <a:gd name="connsiteX9" fmla="*/ 822960 w 1249680"/>
                        <a:gd name="connsiteY9" fmla="*/ 45720 h 1402080"/>
                        <a:gd name="connsiteX10" fmla="*/ 906780 w 1249680"/>
                        <a:gd name="connsiteY10" fmla="*/ 0 h 1402080"/>
                        <a:gd name="connsiteX11" fmla="*/ 937260 w 1249680"/>
                        <a:gd name="connsiteY11" fmla="*/ 0 h 1402080"/>
                        <a:gd name="connsiteX12" fmla="*/ 944880 w 1249680"/>
                        <a:gd name="connsiteY12" fmla="*/ 76200 h 1402080"/>
                        <a:gd name="connsiteX13" fmla="*/ 1013460 w 1249680"/>
                        <a:gd name="connsiteY13" fmla="*/ 99060 h 1402080"/>
                        <a:gd name="connsiteX14" fmla="*/ 982980 w 1249680"/>
                        <a:gd name="connsiteY14" fmla="*/ 167640 h 1402080"/>
                        <a:gd name="connsiteX15" fmla="*/ 1005840 w 1249680"/>
                        <a:gd name="connsiteY15" fmla="*/ 190500 h 1402080"/>
                        <a:gd name="connsiteX16" fmla="*/ 967740 w 1249680"/>
                        <a:gd name="connsiteY16" fmla="*/ 297180 h 1402080"/>
                        <a:gd name="connsiteX17" fmla="*/ 975360 w 1249680"/>
                        <a:gd name="connsiteY17" fmla="*/ 320040 h 1402080"/>
                        <a:gd name="connsiteX18" fmla="*/ 1043940 w 1249680"/>
                        <a:gd name="connsiteY18" fmla="*/ 388620 h 1402080"/>
                        <a:gd name="connsiteX19" fmla="*/ 1165860 w 1249680"/>
                        <a:gd name="connsiteY19" fmla="*/ 403860 h 1402080"/>
                        <a:gd name="connsiteX20" fmla="*/ 1173480 w 1249680"/>
                        <a:gd name="connsiteY20" fmla="*/ 441960 h 1402080"/>
                        <a:gd name="connsiteX21" fmla="*/ 1249680 w 1249680"/>
                        <a:gd name="connsiteY21" fmla="*/ 419100 h 1402080"/>
                        <a:gd name="connsiteX22" fmla="*/ 1219200 w 1249680"/>
                        <a:gd name="connsiteY22" fmla="*/ 495300 h 1402080"/>
                        <a:gd name="connsiteX23" fmla="*/ 1135380 w 1249680"/>
                        <a:gd name="connsiteY23" fmla="*/ 586740 h 1402080"/>
                        <a:gd name="connsiteX24" fmla="*/ 1021080 w 1249680"/>
                        <a:gd name="connsiteY24" fmla="*/ 632460 h 1402080"/>
                        <a:gd name="connsiteX25" fmla="*/ 1013460 w 1249680"/>
                        <a:gd name="connsiteY25" fmla="*/ 723900 h 1402080"/>
                        <a:gd name="connsiteX26" fmla="*/ 1005840 w 1249680"/>
                        <a:gd name="connsiteY26" fmla="*/ 769620 h 1402080"/>
                        <a:gd name="connsiteX27" fmla="*/ 975360 w 1249680"/>
                        <a:gd name="connsiteY27" fmla="*/ 807720 h 1402080"/>
                        <a:gd name="connsiteX28" fmla="*/ 1013460 w 1249680"/>
                        <a:gd name="connsiteY28" fmla="*/ 845820 h 1402080"/>
                        <a:gd name="connsiteX29" fmla="*/ 998220 w 1249680"/>
                        <a:gd name="connsiteY29" fmla="*/ 906780 h 1402080"/>
                        <a:gd name="connsiteX30" fmla="*/ 998220 w 1249680"/>
                        <a:gd name="connsiteY30" fmla="*/ 960120 h 1402080"/>
                        <a:gd name="connsiteX31" fmla="*/ 1097280 w 1249680"/>
                        <a:gd name="connsiteY31" fmla="*/ 1051560 h 1402080"/>
                        <a:gd name="connsiteX32" fmla="*/ 1089660 w 1249680"/>
                        <a:gd name="connsiteY32" fmla="*/ 1135380 h 1402080"/>
                        <a:gd name="connsiteX33" fmla="*/ 1013460 w 1249680"/>
                        <a:gd name="connsiteY33" fmla="*/ 1143000 h 1402080"/>
                        <a:gd name="connsiteX34" fmla="*/ 1165860 w 1249680"/>
                        <a:gd name="connsiteY34" fmla="*/ 1249680 h 1402080"/>
                        <a:gd name="connsiteX35" fmla="*/ 1066800 w 1249680"/>
                        <a:gd name="connsiteY35" fmla="*/ 1402080 h 1402080"/>
                        <a:gd name="connsiteX36" fmla="*/ 998220 w 1249680"/>
                        <a:gd name="connsiteY36" fmla="*/ 1356360 h 1402080"/>
                        <a:gd name="connsiteX37" fmla="*/ 883920 w 1249680"/>
                        <a:gd name="connsiteY37" fmla="*/ 1333500 h 1402080"/>
                        <a:gd name="connsiteX38" fmla="*/ 876300 w 1249680"/>
                        <a:gd name="connsiteY38" fmla="*/ 1303020 h 1402080"/>
                        <a:gd name="connsiteX39" fmla="*/ 822960 w 1249680"/>
                        <a:gd name="connsiteY39" fmla="*/ 1341120 h 1402080"/>
                        <a:gd name="connsiteX40" fmla="*/ 746760 w 1249680"/>
                        <a:gd name="connsiteY40" fmla="*/ 1356360 h 1402080"/>
                        <a:gd name="connsiteX41" fmla="*/ 640080 w 1249680"/>
                        <a:gd name="connsiteY41" fmla="*/ 1402080 h 1402080"/>
                        <a:gd name="connsiteX42" fmla="*/ 365760 w 1249680"/>
                        <a:gd name="connsiteY42" fmla="*/ 1264920 h 1402080"/>
                        <a:gd name="connsiteX43" fmla="*/ 313526 w 1249680"/>
                        <a:gd name="connsiteY43" fmla="*/ 1261586 h 1402080"/>
                        <a:gd name="connsiteX44" fmla="*/ 228600 w 1249680"/>
                        <a:gd name="connsiteY44" fmla="*/ 1249680 h 1402080"/>
                        <a:gd name="connsiteX45" fmla="*/ 182880 w 1249680"/>
                        <a:gd name="connsiteY45" fmla="*/ 1242060 h 1402080"/>
                        <a:gd name="connsiteX46" fmla="*/ 151601 w 1249680"/>
                        <a:gd name="connsiteY46" fmla="*/ 1137761 h 1402080"/>
                        <a:gd name="connsiteX47" fmla="*/ 115882 w 1249680"/>
                        <a:gd name="connsiteY47" fmla="*/ 990124 h 1402080"/>
                        <a:gd name="connsiteX48" fmla="*/ 48568 w 1249680"/>
                        <a:gd name="connsiteY48" fmla="*/ 756737 h 1402080"/>
                        <a:gd name="connsiteX49" fmla="*/ 29527 w 1249680"/>
                        <a:gd name="connsiteY49" fmla="*/ 718344 h 1402080"/>
                        <a:gd name="connsiteX50" fmla="*/ 104473 w 1249680"/>
                        <a:gd name="connsiteY50" fmla="*/ 693138 h 1402080"/>
                        <a:gd name="connsiteX51" fmla="*/ 77629 w 1249680"/>
                        <a:gd name="connsiteY51" fmla="*/ 617855 h 1402080"/>
                        <a:gd name="connsiteX52" fmla="*/ 39683 w 1249680"/>
                        <a:gd name="connsiteY52" fmla="*/ 611505 h 1402080"/>
                        <a:gd name="connsiteX53" fmla="*/ 0 w 1249680"/>
                        <a:gd name="connsiteY53" fmla="*/ 541020 h 1402080"/>
                        <a:gd name="connsiteX0" fmla="*/ 0 w 1249680"/>
                        <a:gd name="connsiteY0" fmla="*/ 541020 h 1402080"/>
                        <a:gd name="connsiteX1" fmla="*/ 259080 w 1249680"/>
                        <a:gd name="connsiteY1" fmla="*/ 381000 h 1402080"/>
                        <a:gd name="connsiteX2" fmla="*/ 266700 w 1249680"/>
                        <a:gd name="connsiteY2" fmla="*/ 266700 h 1402080"/>
                        <a:gd name="connsiteX3" fmla="*/ 358140 w 1249680"/>
                        <a:gd name="connsiteY3" fmla="*/ 259080 h 1402080"/>
                        <a:gd name="connsiteX4" fmla="*/ 388620 w 1249680"/>
                        <a:gd name="connsiteY4" fmla="*/ 266700 h 1402080"/>
                        <a:gd name="connsiteX5" fmla="*/ 449580 w 1249680"/>
                        <a:gd name="connsiteY5" fmla="*/ 266700 h 1402080"/>
                        <a:gd name="connsiteX6" fmla="*/ 533400 w 1249680"/>
                        <a:gd name="connsiteY6" fmla="*/ 144780 h 1402080"/>
                        <a:gd name="connsiteX7" fmla="*/ 655320 w 1249680"/>
                        <a:gd name="connsiteY7" fmla="*/ 167640 h 1402080"/>
                        <a:gd name="connsiteX8" fmla="*/ 830580 w 1249680"/>
                        <a:gd name="connsiteY8" fmla="*/ 114300 h 1402080"/>
                        <a:gd name="connsiteX9" fmla="*/ 822960 w 1249680"/>
                        <a:gd name="connsiteY9" fmla="*/ 45720 h 1402080"/>
                        <a:gd name="connsiteX10" fmla="*/ 906780 w 1249680"/>
                        <a:gd name="connsiteY10" fmla="*/ 0 h 1402080"/>
                        <a:gd name="connsiteX11" fmla="*/ 937260 w 1249680"/>
                        <a:gd name="connsiteY11" fmla="*/ 0 h 1402080"/>
                        <a:gd name="connsiteX12" fmla="*/ 944880 w 1249680"/>
                        <a:gd name="connsiteY12" fmla="*/ 76200 h 1402080"/>
                        <a:gd name="connsiteX13" fmla="*/ 1013460 w 1249680"/>
                        <a:gd name="connsiteY13" fmla="*/ 99060 h 1402080"/>
                        <a:gd name="connsiteX14" fmla="*/ 982980 w 1249680"/>
                        <a:gd name="connsiteY14" fmla="*/ 167640 h 1402080"/>
                        <a:gd name="connsiteX15" fmla="*/ 1005840 w 1249680"/>
                        <a:gd name="connsiteY15" fmla="*/ 190500 h 1402080"/>
                        <a:gd name="connsiteX16" fmla="*/ 967740 w 1249680"/>
                        <a:gd name="connsiteY16" fmla="*/ 297180 h 1402080"/>
                        <a:gd name="connsiteX17" fmla="*/ 975360 w 1249680"/>
                        <a:gd name="connsiteY17" fmla="*/ 320040 h 1402080"/>
                        <a:gd name="connsiteX18" fmla="*/ 1043940 w 1249680"/>
                        <a:gd name="connsiteY18" fmla="*/ 388620 h 1402080"/>
                        <a:gd name="connsiteX19" fmla="*/ 1165860 w 1249680"/>
                        <a:gd name="connsiteY19" fmla="*/ 403860 h 1402080"/>
                        <a:gd name="connsiteX20" fmla="*/ 1173480 w 1249680"/>
                        <a:gd name="connsiteY20" fmla="*/ 441960 h 1402080"/>
                        <a:gd name="connsiteX21" fmla="*/ 1249680 w 1249680"/>
                        <a:gd name="connsiteY21" fmla="*/ 419100 h 1402080"/>
                        <a:gd name="connsiteX22" fmla="*/ 1219200 w 1249680"/>
                        <a:gd name="connsiteY22" fmla="*/ 495300 h 1402080"/>
                        <a:gd name="connsiteX23" fmla="*/ 1135380 w 1249680"/>
                        <a:gd name="connsiteY23" fmla="*/ 586740 h 1402080"/>
                        <a:gd name="connsiteX24" fmla="*/ 1021080 w 1249680"/>
                        <a:gd name="connsiteY24" fmla="*/ 632460 h 1402080"/>
                        <a:gd name="connsiteX25" fmla="*/ 1013460 w 1249680"/>
                        <a:gd name="connsiteY25" fmla="*/ 723900 h 1402080"/>
                        <a:gd name="connsiteX26" fmla="*/ 1005840 w 1249680"/>
                        <a:gd name="connsiteY26" fmla="*/ 769620 h 1402080"/>
                        <a:gd name="connsiteX27" fmla="*/ 975360 w 1249680"/>
                        <a:gd name="connsiteY27" fmla="*/ 807720 h 1402080"/>
                        <a:gd name="connsiteX28" fmla="*/ 1013460 w 1249680"/>
                        <a:gd name="connsiteY28" fmla="*/ 845820 h 1402080"/>
                        <a:gd name="connsiteX29" fmla="*/ 998220 w 1249680"/>
                        <a:gd name="connsiteY29" fmla="*/ 906780 h 1402080"/>
                        <a:gd name="connsiteX30" fmla="*/ 998220 w 1249680"/>
                        <a:gd name="connsiteY30" fmla="*/ 960120 h 1402080"/>
                        <a:gd name="connsiteX31" fmla="*/ 1097280 w 1249680"/>
                        <a:gd name="connsiteY31" fmla="*/ 1051560 h 1402080"/>
                        <a:gd name="connsiteX32" fmla="*/ 1089660 w 1249680"/>
                        <a:gd name="connsiteY32" fmla="*/ 1135380 h 1402080"/>
                        <a:gd name="connsiteX33" fmla="*/ 1013460 w 1249680"/>
                        <a:gd name="connsiteY33" fmla="*/ 1143000 h 1402080"/>
                        <a:gd name="connsiteX34" fmla="*/ 1165860 w 1249680"/>
                        <a:gd name="connsiteY34" fmla="*/ 1249680 h 1402080"/>
                        <a:gd name="connsiteX35" fmla="*/ 1066800 w 1249680"/>
                        <a:gd name="connsiteY35" fmla="*/ 1402080 h 1402080"/>
                        <a:gd name="connsiteX36" fmla="*/ 998220 w 1249680"/>
                        <a:gd name="connsiteY36" fmla="*/ 1356360 h 1402080"/>
                        <a:gd name="connsiteX37" fmla="*/ 883920 w 1249680"/>
                        <a:gd name="connsiteY37" fmla="*/ 1333500 h 1402080"/>
                        <a:gd name="connsiteX38" fmla="*/ 876300 w 1249680"/>
                        <a:gd name="connsiteY38" fmla="*/ 1303020 h 1402080"/>
                        <a:gd name="connsiteX39" fmla="*/ 822960 w 1249680"/>
                        <a:gd name="connsiteY39" fmla="*/ 1341120 h 1402080"/>
                        <a:gd name="connsiteX40" fmla="*/ 746760 w 1249680"/>
                        <a:gd name="connsiteY40" fmla="*/ 1356360 h 1402080"/>
                        <a:gd name="connsiteX41" fmla="*/ 640080 w 1249680"/>
                        <a:gd name="connsiteY41" fmla="*/ 1402080 h 1402080"/>
                        <a:gd name="connsiteX42" fmla="*/ 427826 w 1249680"/>
                        <a:gd name="connsiteY42" fmla="*/ 1297305 h 1402080"/>
                        <a:gd name="connsiteX43" fmla="*/ 365760 w 1249680"/>
                        <a:gd name="connsiteY43" fmla="*/ 1264920 h 1402080"/>
                        <a:gd name="connsiteX44" fmla="*/ 313526 w 1249680"/>
                        <a:gd name="connsiteY44" fmla="*/ 1261586 h 1402080"/>
                        <a:gd name="connsiteX45" fmla="*/ 228600 w 1249680"/>
                        <a:gd name="connsiteY45" fmla="*/ 1249680 h 1402080"/>
                        <a:gd name="connsiteX46" fmla="*/ 182880 w 1249680"/>
                        <a:gd name="connsiteY46" fmla="*/ 1242060 h 1402080"/>
                        <a:gd name="connsiteX47" fmla="*/ 151601 w 1249680"/>
                        <a:gd name="connsiteY47" fmla="*/ 1137761 h 1402080"/>
                        <a:gd name="connsiteX48" fmla="*/ 115882 w 1249680"/>
                        <a:gd name="connsiteY48" fmla="*/ 990124 h 1402080"/>
                        <a:gd name="connsiteX49" fmla="*/ 48568 w 1249680"/>
                        <a:gd name="connsiteY49" fmla="*/ 756737 h 1402080"/>
                        <a:gd name="connsiteX50" fmla="*/ 29527 w 1249680"/>
                        <a:gd name="connsiteY50" fmla="*/ 718344 h 1402080"/>
                        <a:gd name="connsiteX51" fmla="*/ 104473 w 1249680"/>
                        <a:gd name="connsiteY51" fmla="*/ 693138 h 1402080"/>
                        <a:gd name="connsiteX52" fmla="*/ 77629 w 1249680"/>
                        <a:gd name="connsiteY52" fmla="*/ 617855 h 1402080"/>
                        <a:gd name="connsiteX53" fmla="*/ 39683 w 1249680"/>
                        <a:gd name="connsiteY53" fmla="*/ 611505 h 1402080"/>
                        <a:gd name="connsiteX54" fmla="*/ 0 w 1249680"/>
                        <a:gd name="connsiteY54" fmla="*/ 541020 h 1402080"/>
                        <a:gd name="connsiteX0" fmla="*/ 0 w 1249680"/>
                        <a:gd name="connsiteY0" fmla="*/ 541020 h 1402080"/>
                        <a:gd name="connsiteX1" fmla="*/ 259080 w 1249680"/>
                        <a:gd name="connsiteY1" fmla="*/ 381000 h 1402080"/>
                        <a:gd name="connsiteX2" fmla="*/ 266700 w 1249680"/>
                        <a:gd name="connsiteY2" fmla="*/ 266700 h 1402080"/>
                        <a:gd name="connsiteX3" fmla="*/ 358140 w 1249680"/>
                        <a:gd name="connsiteY3" fmla="*/ 259080 h 1402080"/>
                        <a:gd name="connsiteX4" fmla="*/ 388620 w 1249680"/>
                        <a:gd name="connsiteY4" fmla="*/ 266700 h 1402080"/>
                        <a:gd name="connsiteX5" fmla="*/ 449580 w 1249680"/>
                        <a:gd name="connsiteY5" fmla="*/ 266700 h 1402080"/>
                        <a:gd name="connsiteX6" fmla="*/ 533400 w 1249680"/>
                        <a:gd name="connsiteY6" fmla="*/ 144780 h 1402080"/>
                        <a:gd name="connsiteX7" fmla="*/ 655320 w 1249680"/>
                        <a:gd name="connsiteY7" fmla="*/ 167640 h 1402080"/>
                        <a:gd name="connsiteX8" fmla="*/ 830580 w 1249680"/>
                        <a:gd name="connsiteY8" fmla="*/ 114300 h 1402080"/>
                        <a:gd name="connsiteX9" fmla="*/ 822960 w 1249680"/>
                        <a:gd name="connsiteY9" fmla="*/ 45720 h 1402080"/>
                        <a:gd name="connsiteX10" fmla="*/ 906780 w 1249680"/>
                        <a:gd name="connsiteY10" fmla="*/ 0 h 1402080"/>
                        <a:gd name="connsiteX11" fmla="*/ 937260 w 1249680"/>
                        <a:gd name="connsiteY11" fmla="*/ 0 h 1402080"/>
                        <a:gd name="connsiteX12" fmla="*/ 944880 w 1249680"/>
                        <a:gd name="connsiteY12" fmla="*/ 76200 h 1402080"/>
                        <a:gd name="connsiteX13" fmla="*/ 1013460 w 1249680"/>
                        <a:gd name="connsiteY13" fmla="*/ 99060 h 1402080"/>
                        <a:gd name="connsiteX14" fmla="*/ 982980 w 1249680"/>
                        <a:gd name="connsiteY14" fmla="*/ 167640 h 1402080"/>
                        <a:gd name="connsiteX15" fmla="*/ 1005840 w 1249680"/>
                        <a:gd name="connsiteY15" fmla="*/ 190500 h 1402080"/>
                        <a:gd name="connsiteX16" fmla="*/ 967740 w 1249680"/>
                        <a:gd name="connsiteY16" fmla="*/ 297180 h 1402080"/>
                        <a:gd name="connsiteX17" fmla="*/ 975360 w 1249680"/>
                        <a:gd name="connsiteY17" fmla="*/ 320040 h 1402080"/>
                        <a:gd name="connsiteX18" fmla="*/ 1043940 w 1249680"/>
                        <a:gd name="connsiteY18" fmla="*/ 388620 h 1402080"/>
                        <a:gd name="connsiteX19" fmla="*/ 1165860 w 1249680"/>
                        <a:gd name="connsiteY19" fmla="*/ 403860 h 1402080"/>
                        <a:gd name="connsiteX20" fmla="*/ 1173480 w 1249680"/>
                        <a:gd name="connsiteY20" fmla="*/ 441960 h 1402080"/>
                        <a:gd name="connsiteX21" fmla="*/ 1249680 w 1249680"/>
                        <a:gd name="connsiteY21" fmla="*/ 419100 h 1402080"/>
                        <a:gd name="connsiteX22" fmla="*/ 1219200 w 1249680"/>
                        <a:gd name="connsiteY22" fmla="*/ 495300 h 1402080"/>
                        <a:gd name="connsiteX23" fmla="*/ 1135380 w 1249680"/>
                        <a:gd name="connsiteY23" fmla="*/ 586740 h 1402080"/>
                        <a:gd name="connsiteX24" fmla="*/ 1021080 w 1249680"/>
                        <a:gd name="connsiteY24" fmla="*/ 632460 h 1402080"/>
                        <a:gd name="connsiteX25" fmla="*/ 1013460 w 1249680"/>
                        <a:gd name="connsiteY25" fmla="*/ 723900 h 1402080"/>
                        <a:gd name="connsiteX26" fmla="*/ 1005840 w 1249680"/>
                        <a:gd name="connsiteY26" fmla="*/ 769620 h 1402080"/>
                        <a:gd name="connsiteX27" fmla="*/ 975360 w 1249680"/>
                        <a:gd name="connsiteY27" fmla="*/ 807720 h 1402080"/>
                        <a:gd name="connsiteX28" fmla="*/ 1013460 w 1249680"/>
                        <a:gd name="connsiteY28" fmla="*/ 845820 h 1402080"/>
                        <a:gd name="connsiteX29" fmla="*/ 998220 w 1249680"/>
                        <a:gd name="connsiteY29" fmla="*/ 906780 h 1402080"/>
                        <a:gd name="connsiteX30" fmla="*/ 998220 w 1249680"/>
                        <a:gd name="connsiteY30" fmla="*/ 960120 h 1402080"/>
                        <a:gd name="connsiteX31" fmla="*/ 1097280 w 1249680"/>
                        <a:gd name="connsiteY31" fmla="*/ 1051560 h 1402080"/>
                        <a:gd name="connsiteX32" fmla="*/ 1089660 w 1249680"/>
                        <a:gd name="connsiteY32" fmla="*/ 1135380 h 1402080"/>
                        <a:gd name="connsiteX33" fmla="*/ 1013460 w 1249680"/>
                        <a:gd name="connsiteY33" fmla="*/ 1143000 h 1402080"/>
                        <a:gd name="connsiteX34" fmla="*/ 1165860 w 1249680"/>
                        <a:gd name="connsiteY34" fmla="*/ 1249680 h 1402080"/>
                        <a:gd name="connsiteX35" fmla="*/ 1066800 w 1249680"/>
                        <a:gd name="connsiteY35" fmla="*/ 1402080 h 1402080"/>
                        <a:gd name="connsiteX36" fmla="*/ 998220 w 1249680"/>
                        <a:gd name="connsiteY36" fmla="*/ 1356360 h 1402080"/>
                        <a:gd name="connsiteX37" fmla="*/ 883920 w 1249680"/>
                        <a:gd name="connsiteY37" fmla="*/ 1333500 h 1402080"/>
                        <a:gd name="connsiteX38" fmla="*/ 876300 w 1249680"/>
                        <a:gd name="connsiteY38" fmla="*/ 1303020 h 1402080"/>
                        <a:gd name="connsiteX39" fmla="*/ 822960 w 1249680"/>
                        <a:gd name="connsiteY39" fmla="*/ 1341120 h 1402080"/>
                        <a:gd name="connsiteX40" fmla="*/ 746760 w 1249680"/>
                        <a:gd name="connsiteY40" fmla="*/ 1356360 h 1402080"/>
                        <a:gd name="connsiteX41" fmla="*/ 640080 w 1249680"/>
                        <a:gd name="connsiteY41" fmla="*/ 1402080 h 1402080"/>
                        <a:gd name="connsiteX42" fmla="*/ 556413 w 1249680"/>
                        <a:gd name="connsiteY42" fmla="*/ 1359218 h 1402080"/>
                        <a:gd name="connsiteX43" fmla="*/ 427826 w 1249680"/>
                        <a:gd name="connsiteY43" fmla="*/ 1297305 h 1402080"/>
                        <a:gd name="connsiteX44" fmla="*/ 365760 w 1249680"/>
                        <a:gd name="connsiteY44" fmla="*/ 1264920 h 1402080"/>
                        <a:gd name="connsiteX45" fmla="*/ 313526 w 1249680"/>
                        <a:gd name="connsiteY45" fmla="*/ 1261586 h 1402080"/>
                        <a:gd name="connsiteX46" fmla="*/ 228600 w 1249680"/>
                        <a:gd name="connsiteY46" fmla="*/ 1249680 h 1402080"/>
                        <a:gd name="connsiteX47" fmla="*/ 182880 w 1249680"/>
                        <a:gd name="connsiteY47" fmla="*/ 1242060 h 1402080"/>
                        <a:gd name="connsiteX48" fmla="*/ 151601 w 1249680"/>
                        <a:gd name="connsiteY48" fmla="*/ 1137761 h 1402080"/>
                        <a:gd name="connsiteX49" fmla="*/ 115882 w 1249680"/>
                        <a:gd name="connsiteY49" fmla="*/ 990124 h 1402080"/>
                        <a:gd name="connsiteX50" fmla="*/ 48568 w 1249680"/>
                        <a:gd name="connsiteY50" fmla="*/ 756737 h 1402080"/>
                        <a:gd name="connsiteX51" fmla="*/ 29527 w 1249680"/>
                        <a:gd name="connsiteY51" fmla="*/ 718344 h 1402080"/>
                        <a:gd name="connsiteX52" fmla="*/ 104473 w 1249680"/>
                        <a:gd name="connsiteY52" fmla="*/ 693138 h 1402080"/>
                        <a:gd name="connsiteX53" fmla="*/ 77629 w 1249680"/>
                        <a:gd name="connsiteY53" fmla="*/ 617855 h 1402080"/>
                        <a:gd name="connsiteX54" fmla="*/ 39683 w 1249680"/>
                        <a:gd name="connsiteY54" fmla="*/ 611505 h 1402080"/>
                        <a:gd name="connsiteX55" fmla="*/ 0 w 1249680"/>
                        <a:gd name="connsiteY55" fmla="*/ 541020 h 1402080"/>
                        <a:gd name="connsiteX0" fmla="*/ 0 w 1249680"/>
                        <a:gd name="connsiteY0" fmla="*/ 541020 h 1402080"/>
                        <a:gd name="connsiteX1" fmla="*/ 259080 w 1249680"/>
                        <a:gd name="connsiteY1" fmla="*/ 381000 h 1402080"/>
                        <a:gd name="connsiteX2" fmla="*/ 266700 w 1249680"/>
                        <a:gd name="connsiteY2" fmla="*/ 266700 h 1402080"/>
                        <a:gd name="connsiteX3" fmla="*/ 358140 w 1249680"/>
                        <a:gd name="connsiteY3" fmla="*/ 259080 h 1402080"/>
                        <a:gd name="connsiteX4" fmla="*/ 388620 w 1249680"/>
                        <a:gd name="connsiteY4" fmla="*/ 266700 h 1402080"/>
                        <a:gd name="connsiteX5" fmla="*/ 449580 w 1249680"/>
                        <a:gd name="connsiteY5" fmla="*/ 266700 h 1402080"/>
                        <a:gd name="connsiteX6" fmla="*/ 533400 w 1249680"/>
                        <a:gd name="connsiteY6" fmla="*/ 144780 h 1402080"/>
                        <a:gd name="connsiteX7" fmla="*/ 655320 w 1249680"/>
                        <a:gd name="connsiteY7" fmla="*/ 167640 h 1402080"/>
                        <a:gd name="connsiteX8" fmla="*/ 830580 w 1249680"/>
                        <a:gd name="connsiteY8" fmla="*/ 114300 h 1402080"/>
                        <a:gd name="connsiteX9" fmla="*/ 822960 w 1249680"/>
                        <a:gd name="connsiteY9" fmla="*/ 45720 h 1402080"/>
                        <a:gd name="connsiteX10" fmla="*/ 906780 w 1249680"/>
                        <a:gd name="connsiteY10" fmla="*/ 0 h 1402080"/>
                        <a:gd name="connsiteX11" fmla="*/ 937260 w 1249680"/>
                        <a:gd name="connsiteY11" fmla="*/ 0 h 1402080"/>
                        <a:gd name="connsiteX12" fmla="*/ 944880 w 1249680"/>
                        <a:gd name="connsiteY12" fmla="*/ 76200 h 1402080"/>
                        <a:gd name="connsiteX13" fmla="*/ 1013460 w 1249680"/>
                        <a:gd name="connsiteY13" fmla="*/ 99060 h 1402080"/>
                        <a:gd name="connsiteX14" fmla="*/ 982980 w 1249680"/>
                        <a:gd name="connsiteY14" fmla="*/ 167640 h 1402080"/>
                        <a:gd name="connsiteX15" fmla="*/ 1005840 w 1249680"/>
                        <a:gd name="connsiteY15" fmla="*/ 190500 h 1402080"/>
                        <a:gd name="connsiteX16" fmla="*/ 967740 w 1249680"/>
                        <a:gd name="connsiteY16" fmla="*/ 297180 h 1402080"/>
                        <a:gd name="connsiteX17" fmla="*/ 975360 w 1249680"/>
                        <a:gd name="connsiteY17" fmla="*/ 320040 h 1402080"/>
                        <a:gd name="connsiteX18" fmla="*/ 1043940 w 1249680"/>
                        <a:gd name="connsiteY18" fmla="*/ 388620 h 1402080"/>
                        <a:gd name="connsiteX19" fmla="*/ 1165860 w 1249680"/>
                        <a:gd name="connsiteY19" fmla="*/ 403860 h 1402080"/>
                        <a:gd name="connsiteX20" fmla="*/ 1173480 w 1249680"/>
                        <a:gd name="connsiteY20" fmla="*/ 441960 h 1402080"/>
                        <a:gd name="connsiteX21" fmla="*/ 1249680 w 1249680"/>
                        <a:gd name="connsiteY21" fmla="*/ 419100 h 1402080"/>
                        <a:gd name="connsiteX22" fmla="*/ 1219200 w 1249680"/>
                        <a:gd name="connsiteY22" fmla="*/ 495300 h 1402080"/>
                        <a:gd name="connsiteX23" fmla="*/ 1135380 w 1249680"/>
                        <a:gd name="connsiteY23" fmla="*/ 586740 h 1402080"/>
                        <a:gd name="connsiteX24" fmla="*/ 1021080 w 1249680"/>
                        <a:gd name="connsiteY24" fmla="*/ 632460 h 1402080"/>
                        <a:gd name="connsiteX25" fmla="*/ 1013460 w 1249680"/>
                        <a:gd name="connsiteY25" fmla="*/ 723900 h 1402080"/>
                        <a:gd name="connsiteX26" fmla="*/ 1005840 w 1249680"/>
                        <a:gd name="connsiteY26" fmla="*/ 769620 h 1402080"/>
                        <a:gd name="connsiteX27" fmla="*/ 975360 w 1249680"/>
                        <a:gd name="connsiteY27" fmla="*/ 807720 h 1402080"/>
                        <a:gd name="connsiteX28" fmla="*/ 1013460 w 1249680"/>
                        <a:gd name="connsiteY28" fmla="*/ 845820 h 1402080"/>
                        <a:gd name="connsiteX29" fmla="*/ 998220 w 1249680"/>
                        <a:gd name="connsiteY29" fmla="*/ 906780 h 1402080"/>
                        <a:gd name="connsiteX30" fmla="*/ 998220 w 1249680"/>
                        <a:gd name="connsiteY30" fmla="*/ 960120 h 1402080"/>
                        <a:gd name="connsiteX31" fmla="*/ 1097280 w 1249680"/>
                        <a:gd name="connsiteY31" fmla="*/ 1051560 h 1402080"/>
                        <a:gd name="connsiteX32" fmla="*/ 1089660 w 1249680"/>
                        <a:gd name="connsiteY32" fmla="*/ 1135380 h 1402080"/>
                        <a:gd name="connsiteX33" fmla="*/ 1013460 w 1249680"/>
                        <a:gd name="connsiteY33" fmla="*/ 1143000 h 1402080"/>
                        <a:gd name="connsiteX34" fmla="*/ 1165860 w 1249680"/>
                        <a:gd name="connsiteY34" fmla="*/ 1249680 h 1402080"/>
                        <a:gd name="connsiteX35" fmla="*/ 1066800 w 1249680"/>
                        <a:gd name="connsiteY35" fmla="*/ 1402080 h 1402080"/>
                        <a:gd name="connsiteX36" fmla="*/ 998220 w 1249680"/>
                        <a:gd name="connsiteY36" fmla="*/ 1356360 h 1402080"/>
                        <a:gd name="connsiteX37" fmla="*/ 883920 w 1249680"/>
                        <a:gd name="connsiteY37" fmla="*/ 1333500 h 1402080"/>
                        <a:gd name="connsiteX38" fmla="*/ 876300 w 1249680"/>
                        <a:gd name="connsiteY38" fmla="*/ 1303020 h 1402080"/>
                        <a:gd name="connsiteX39" fmla="*/ 822960 w 1249680"/>
                        <a:gd name="connsiteY39" fmla="*/ 1341120 h 1402080"/>
                        <a:gd name="connsiteX40" fmla="*/ 746760 w 1249680"/>
                        <a:gd name="connsiteY40" fmla="*/ 1356360 h 1402080"/>
                        <a:gd name="connsiteX41" fmla="*/ 640080 w 1249680"/>
                        <a:gd name="connsiteY41" fmla="*/ 1402080 h 1402080"/>
                        <a:gd name="connsiteX42" fmla="*/ 556413 w 1249680"/>
                        <a:gd name="connsiteY42" fmla="*/ 1359218 h 1402080"/>
                        <a:gd name="connsiteX43" fmla="*/ 427826 w 1249680"/>
                        <a:gd name="connsiteY43" fmla="*/ 1297305 h 1402080"/>
                        <a:gd name="connsiteX44" fmla="*/ 365760 w 1249680"/>
                        <a:gd name="connsiteY44" fmla="*/ 1264920 h 1402080"/>
                        <a:gd name="connsiteX45" fmla="*/ 313526 w 1249680"/>
                        <a:gd name="connsiteY45" fmla="*/ 1261586 h 1402080"/>
                        <a:gd name="connsiteX46" fmla="*/ 228600 w 1249680"/>
                        <a:gd name="connsiteY46" fmla="*/ 1249680 h 1402080"/>
                        <a:gd name="connsiteX47" fmla="*/ 182880 w 1249680"/>
                        <a:gd name="connsiteY47" fmla="*/ 1242060 h 1402080"/>
                        <a:gd name="connsiteX48" fmla="*/ 151601 w 1249680"/>
                        <a:gd name="connsiteY48" fmla="*/ 1137761 h 1402080"/>
                        <a:gd name="connsiteX49" fmla="*/ 130169 w 1249680"/>
                        <a:gd name="connsiteY49" fmla="*/ 716280 h 1402080"/>
                        <a:gd name="connsiteX50" fmla="*/ 48568 w 1249680"/>
                        <a:gd name="connsiteY50" fmla="*/ 756737 h 1402080"/>
                        <a:gd name="connsiteX51" fmla="*/ 29527 w 1249680"/>
                        <a:gd name="connsiteY51" fmla="*/ 718344 h 1402080"/>
                        <a:gd name="connsiteX52" fmla="*/ 104473 w 1249680"/>
                        <a:gd name="connsiteY52" fmla="*/ 693138 h 1402080"/>
                        <a:gd name="connsiteX53" fmla="*/ 77629 w 1249680"/>
                        <a:gd name="connsiteY53" fmla="*/ 617855 h 1402080"/>
                        <a:gd name="connsiteX54" fmla="*/ 39683 w 1249680"/>
                        <a:gd name="connsiteY54" fmla="*/ 611505 h 1402080"/>
                        <a:gd name="connsiteX55" fmla="*/ 0 w 1249680"/>
                        <a:gd name="connsiteY55" fmla="*/ 541020 h 1402080"/>
                        <a:gd name="connsiteX0" fmla="*/ 0 w 1249680"/>
                        <a:gd name="connsiteY0" fmla="*/ 541020 h 1402080"/>
                        <a:gd name="connsiteX1" fmla="*/ 259080 w 1249680"/>
                        <a:gd name="connsiteY1" fmla="*/ 381000 h 1402080"/>
                        <a:gd name="connsiteX2" fmla="*/ 266700 w 1249680"/>
                        <a:gd name="connsiteY2" fmla="*/ 266700 h 1402080"/>
                        <a:gd name="connsiteX3" fmla="*/ 358140 w 1249680"/>
                        <a:gd name="connsiteY3" fmla="*/ 259080 h 1402080"/>
                        <a:gd name="connsiteX4" fmla="*/ 388620 w 1249680"/>
                        <a:gd name="connsiteY4" fmla="*/ 266700 h 1402080"/>
                        <a:gd name="connsiteX5" fmla="*/ 449580 w 1249680"/>
                        <a:gd name="connsiteY5" fmla="*/ 266700 h 1402080"/>
                        <a:gd name="connsiteX6" fmla="*/ 533400 w 1249680"/>
                        <a:gd name="connsiteY6" fmla="*/ 144780 h 1402080"/>
                        <a:gd name="connsiteX7" fmla="*/ 655320 w 1249680"/>
                        <a:gd name="connsiteY7" fmla="*/ 167640 h 1402080"/>
                        <a:gd name="connsiteX8" fmla="*/ 830580 w 1249680"/>
                        <a:gd name="connsiteY8" fmla="*/ 114300 h 1402080"/>
                        <a:gd name="connsiteX9" fmla="*/ 822960 w 1249680"/>
                        <a:gd name="connsiteY9" fmla="*/ 45720 h 1402080"/>
                        <a:gd name="connsiteX10" fmla="*/ 906780 w 1249680"/>
                        <a:gd name="connsiteY10" fmla="*/ 0 h 1402080"/>
                        <a:gd name="connsiteX11" fmla="*/ 937260 w 1249680"/>
                        <a:gd name="connsiteY11" fmla="*/ 0 h 1402080"/>
                        <a:gd name="connsiteX12" fmla="*/ 944880 w 1249680"/>
                        <a:gd name="connsiteY12" fmla="*/ 76200 h 1402080"/>
                        <a:gd name="connsiteX13" fmla="*/ 1013460 w 1249680"/>
                        <a:gd name="connsiteY13" fmla="*/ 99060 h 1402080"/>
                        <a:gd name="connsiteX14" fmla="*/ 982980 w 1249680"/>
                        <a:gd name="connsiteY14" fmla="*/ 167640 h 1402080"/>
                        <a:gd name="connsiteX15" fmla="*/ 1005840 w 1249680"/>
                        <a:gd name="connsiteY15" fmla="*/ 190500 h 1402080"/>
                        <a:gd name="connsiteX16" fmla="*/ 967740 w 1249680"/>
                        <a:gd name="connsiteY16" fmla="*/ 297180 h 1402080"/>
                        <a:gd name="connsiteX17" fmla="*/ 975360 w 1249680"/>
                        <a:gd name="connsiteY17" fmla="*/ 320040 h 1402080"/>
                        <a:gd name="connsiteX18" fmla="*/ 1043940 w 1249680"/>
                        <a:gd name="connsiteY18" fmla="*/ 388620 h 1402080"/>
                        <a:gd name="connsiteX19" fmla="*/ 1165860 w 1249680"/>
                        <a:gd name="connsiteY19" fmla="*/ 403860 h 1402080"/>
                        <a:gd name="connsiteX20" fmla="*/ 1173480 w 1249680"/>
                        <a:gd name="connsiteY20" fmla="*/ 441960 h 1402080"/>
                        <a:gd name="connsiteX21" fmla="*/ 1249680 w 1249680"/>
                        <a:gd name="connsiteY21" fmla="*/ 419100 h 1402080"/>
                        <a:gd name="connsiteX22" fmla="*/ 1219200 w 1249680"/>
                        <a:gd name="connsiteY22" fmla="*/ 495300 h 1402080"/>
                        <a:gd name="connsiteX23" fmla="*/ 1135380 w 1249680"/>
                        <a:gd name="connsiteY23" fmla="*/ 586740 h 1402080"/>
                        <a:gd name="connsiteX24" fmla="*/ 1021080 w 1249680"/>
                        <a:gd name="connsiteY24" fmla="*/ 632460 h 1402080"/>
                        <a:gd name="connsiteX25" fmla="*/ 1013460 w 1249680"/>
                        <a:gd name="connsiteY25" fmla="*/ 723900 h 1402080"/>
                        <a:gd name="connsiteX26" fmla="*/ 1005840 w 1249680"/>
                        <a:gd name="connsiteY26" fmla="*/ 769620 h 1402080"/>
                        <a:gd name="connsiteX27" fmla="*/ 975360 w 1249680"/>
                        <a:gd name="connsiteY27" fmla="*/ 807720 h 1402080"/>
                        <a:gd name="connsiteX28" fmla="*/ 1013460 w 1249680"/>
                        <a:gd name="connsiteY28" fmla="*/ 845820 h 1402080"/>
                        <a:gd name="connsiteX29" fmla="*/ 998220 w 1249680"/>
                        <a:gd name="connsiteY29" fmla="*/ 906780 h 1402080"/>
                        <a:gd name="connsiteX30" fmla="*/ 998220 w 1249680"/>
                        <a:gd name="connsiteY30" fmla="*/ 960120 h 1402080"/>
                        <a:gd name="connsiteX31" fmla="*/ 1097280 w 1249680"/>
                        <a:gd name="connsiteY31" fmla="*/ 1051560 h 1402080"/>
                        <a:gd name="connsiteX32" fmla="*/ 1089660 w 1249680"/>
                        <a:gd name="connsiteY32" fmla="*/ 1135380 h 1402080"/>
                        <a:gd name="connsiteX33" fmla="*/ 1013460 w 1249680"/>
                        <a:gd name="connsiteY33" fmla="*/ 1143000 h 1402080"/>
                        <a:gd name="connsiteX34" fmla="*/ 1165860 w 1249680"/>
                        <a:gd name="connsiteY34" fmla="*/ 1249680 h 1402080"/>
                        <a:gd name="connsiteX35" fmla="*/ 1066800 w 1249680"/>
                        <a:gd name="connsiteY35" fmla="*/ 1402080 h 1402080"/>
                        <a:gd name="connsiteX36" fmla="*/ 998220 w 1249680"/>
                        <a:gd name="connsiteY36" fmla="*/ 1356360 h 1402080"/>
                        <a:gd name="connsiteX37" fmla="*/ 883920 w 1249680"/>
                        <a:gd name="connsiteY37" fmla="*/ 1333500 h 1402080"/>
                        <a:gd name="connsiteX38" fmla="*/ 876300 w 1249680"/>
                        <a:gd name="connsiteY38" fmla="*/ 1303020 h 1402080"/>
                        <a:gd name="connsiteX39" fmla="*/ 822960 w 1249680"/>
                        <a:gd name="connsiteY39" fmla="*/ 1341120 h 1402080"/>
                        <a:gd name="connsiteX40" fmla="*/ 746760 w 1249680"/>
                        <a:gd name="connsiteY40" fmla="*/ 1356360 h 1402080"/>
                        <a:gd name="connsiteX41" fmla="*/ 640080 w 1249680"/>
                        <a:gd name="connsiteY41" fmla="*/ 1402080 h 1402080"/>
                        <a:gd name="connsiteX42" fmla="*/ 556413 w 1249680"/>
                        <a:gd name="connsiteY42" fmla="*/ 1359218 h 1402080"/>
                        <a:gd name="connsiteX43" fmla="*/ 427826 w 1249680"/>
                        <a:gd name="connsiteY43" fmla="*/ 1297305 h 1402080"/>
                        <a:gd name="connsiteX44" fmla="*/ 365760 w 1249680"/>
                        <a:gd name="connsiteY44" fmla="*/ 1264920 h 1402080"/>
                        <a:gd name="connsiteX45" fmla="*/ 313526 w 1249680"/>
                        <a:gd name="connsiteY45" fmla="*/ 1261586 h 1402080"/>
                        <a:gd name="connsiteX46" fmla="*/ 228600 w 1249680"/>
                        <a:gd name="connsiteY46" fmla="*/ 1249680 h 1402080"/>
                        <a:gd name="connsiteX47" fmla="*/ 182880 w 1249680"/>
                        <a:gd name="connsiteY47" fmla="*/ 1242060 h 1402080"/>
                        <a:gd name="connsiteX48" fmla="*/ 142076 w 1249680"/>
                        <a:gd name="connsiteY48" fmla="*/ 742474 h 1402080"/>
                        <a:gd name="connsiteX49" fmla="*/ 130169 w 1249680"/>
                        <a:gd name="connsiteY49" fmla="*/ 716280 h 1402080"/>
                        <a:gd name="connsiteX50" fmla="*/ 48568 w 1249680"/>
                        <a:gd name="connsiteY50" fmla="*/ 756737 h 1402080"/>
                        <a:gd name="connsiteX51" fmla="*/ 29527 w 1249680"/>
                        <a:gd name="connsiteY51" fmla="*/ 718344 h 1402080"/>
                        <a:gd name="connsiteX52" fmla="*/ 104473 w 1249680"/>
                        <a:gd name="connsiteY52" fmla="*/ 693138 h 1402080"/>
                        <a:gd name="connsiteX53" fmla="*/ 77629 w 1249680"/>
                        <a:gd name="connsiteY53" fmla="*/ 617855 h 1402080"/>
                        <a:gd name="connsiteX54" fmla="*/ 39683 w 1249680"/>
                        <a:gd name="connsiteY54" fmla="*/ 611505 h 1402080"/>
                        <a:gd name="connsiteX55" fmla="*/ 0 w 1249680"/>
                        <a:gd name="connsiteY55" fmla="*/ 541020 h 1402080"/>
                        <a:gd name="connsiteX0" fmla="*/ 0 w 1249680"/>
                        <a:gd name="connsiteY0" fmla="*/ 541020 h 1402080"/>
                        <a:gd name="connsiteX1" fmla="*/ 259080 w 1249680"/>
                        <a:gd name="connsiteY1" fmla="*/ 381000 h 1402080"/>
                        <a:gd name="connsiteX2" fmla="*/ 266700 w 1249680"/>
                        <a:gd name="connsiteY2" fmla="*/ 266700 h 1402080"/>
                        <a:gd name="connsiteX3" fmla="*/ 358140 w 1249680"/>
                        <a:gd name="connsiteY3" fmla="*/ 259080 h 1402080"/>
                        <a:gd name="connsiteX4" fmla="*/ 388620 w 1249680"/>
                        <a:gd name="connsiteY4" fmla="*/ 266700 h 1402080"/>
                        <a:gd name="connsiteX5" fmla="*/ 449580 w 1249680"/>
                        <a:gd name="connsiteY5" fmla="*/ 266700 h 1402080"/>
                        <a:gd name="connsiteX6" fmla="*/ 533400 w 1249680"/>
                        <a:gd name="connsiteY6" fmla="*/ 144780 h 1402080"/>
                        <a:gd name="connsiteX7" fmla="*/ 655320 w 1249680"/>
                        <a:gd name="connsiteY7" fmla="*/ 167640 h 1402080"/>
                        <a:gd name="connsiteX8" fmla="*/ 830580 w 1249680"/>
                        <a:gd name="connsiteY8" fmla="*/ 114300 h 1402080"/>
                        <a:gd name="connsiteX9" fmla="*/ 822960 w 1249680"/>
                        <a:gd name="connsiteY9" fmla="*/ 45720 h 1402080"/>
                        <a:gd name="connsiteX10" fmla="*/ 906780 w 1249680"/>
                        <a:gd name="connsiteY10" fmla="*/ 0 h 1402080"/>
                        <a:gd name="connsiteX11" fmla="*/ 937260 w 1249680"/>
                        <a:gd name="connsiteY11" fmla="*/ 0 h 1402080"/>
                        <a:gd name="connsiteX12" fmla="*/ 944880 w 1249680"/>
                        <a:gd name="connsiteY12" fmla="*/ 76200 h 1402080"/>
                        <a:gd name="connsiteX13" fmla="*/ 1013460 w 1249680"/>
                        <a:gd name="connsiteY13" fmla="*/ 99060 h 1402080"/>
                        <a:gd name="connsiteX14" fmla="*/ 982980 w 1249680"/>
                        <a:gd name="connsiteY14" fmla="*/ 167640 h 1402080"/>
                        <a:gd name="connsiteX15" fmla="*/ 1005840 w 1249680"/>
                        <a:gd name="connsiteY15" fmla="*/ 190500 h 1402080"/>
                        <a:gd name="connsiteX16" fmla="*/ 967740 w 1249680"/>
                        <a:gd name="connsiteY16" fmla="*/ 297180 h 1402080"/>
                        <a:gd name="connsiteX17" fmla="*/ 975360 w 1249680"/>
                        <a:gd name="connsiteY17" fmla="*/ 320040 h 1402080"/>
                        <a:gd name="connsiteX18" fmla="*/ 1043940 w 1249680"/>
                        <a:gd name="connsiteY18" fmla="*/ 388620 h 1402080"/>
                        <a:gd name="connsiteX19" fmla="*/ 1165860 w 1249680"/>
                        <a:gd name="connsiteY19" fmla="*/ 403860 h 1402080"/>
                        <a:gd name="connsiteX20" fmla="*/ 1173480 w 1249680"/>
                        <a:gd name="connsiteY20" fmla="*/ 441960 h 1402080"/>
                        <a:gd name="connsiteX21" fmla="*/ 1249680 w 1249680"/>
                        <a:gd name="connsiteY21" fmla="*/ 419100 h 1402080"/>
                        <a:gd name="connsiteX22" fmla="*/ 1219200 w 1249680"/>
                        <a:gd name="connsiteY22" fmla="*/ 495300 h 1402080"/>
                        <a:gd name="connsiteX23" fmla="*/ 1135380 w 1249680"/>
                        <a:gd name="connsiteY23" fmla="*/ 586740 h 1402080"/>
                        <a:gd name="connsiteX24" fmla="*/ 1021080 w 1249680"/>
                        <a:gd name="connsiteY24" fmla="*/ 632460 h 1402080"/>
                        <a:gd name="connsiteX25" fmla="*/ 1013460 w 1249680"/>
                        <a:gd name="connsiteY25" fmla="*/ 723900 h 1402080"/>
                        <a:gd name="connsiteX26" fmla="*/ 1005840 w 1249680"/>
                        <a:gd name="connsiteY26" fmla="*/ 769620 h 1402080"/>
                        <a:gd name="connsiteX27" fmla="*/ 975360 w 1249680"/>
                        <a:gd name="connsiteY27" fmla="*/ 807720 h 1402080"/>
                        <a:gd name="connsiteX28" fmla="*/ 1013460 w 1249680"/>
                        <a:gd name="connsiteY28" fmla="*/ 845820 h 1402080"/>
                        <a:gd name="connsiteX29" fmla="*/ 998220 w 1249680"/>
                        <a:gd name="connsiteY29" fmla="*/ 906780 h 1402080"/>
                        <a:gd name="connsiteX30" fmla="*/ 998220 w 1249680"/>
                        <a:gd name="connsiteY30" fmla="*/ 960120 h 1402080"/>
                        <a:gd name="connsiteX31" fmla="*/ 1097280 w 1249680"/>
                        <a:gd name="connsiteY31" fmla="*/ 1051560 h 1402080"/>
                        <a:gd name="connsiteX32" fmla="*/ 1089660 w 1249680"/>
                        <a:gd name="connsiteY32" fmla="*/ 1135380 h 1402080"/>
                        <a:gd name="connsiteX33" fmla="*/ 1013460 w 1249680"/>
                        <a:gd name="connsiteY33" fmla="*/ 1143000 h 1402080"/>
                        <a:gd name="connsiteX34" fmla="*/ 1165860 w 1249680"/>
                        <a:gd name="connsiteY34" fmla="*/ 1249680 h 1402080"/>
                        <a:gd name="connsiteX35" fmla="*/ 1066800 w 1249680"/>
                        <a:gd name="connsiteY35" fmla="*/ 1402080 h 1402080"/>
                        <a:gd name="connsiteX36" fmla="*/ 998220 w 1249680"/>
                        <a:gd name="connsiteY36" fmla="*/ 1356360 h 1402080"/>
                        <a:gd name="connsiteX37" fmla="*/ 883920 w 1249680"/>
                        <a:gd name="connsiteY37" fmla="*/ 1333500 h 1402080"/>
                        <a:gd name="connsiteX38" fmla="*/ 876300 w 1249680"/>
                        <a:gd name="connsiteY38" fmla="*/ 1303020 h 1402080"/>
                        <a:gd name="connsiteX39" fmla="*/ 822960 w 1249680"/>
                        <a:gd name="connsiteY39" fmla="*/ 1341120 h 1402080"/>
                        <a:gd name="connsiteX40" fmla="*/ 746760 w 1249680"/>
                        <a:gd name="connsiteY40" fmla="*/ 1356360 h 1402080"/>
                        <a:gd name="connsiteX41" fmla="*/ 640080 w 1249680"/>
                        <a:gd name="connsiteY41" fmla="*/ 1402080 h 1402080"/>
                        <a:gd name="connsiteX42" fmla="*/ 556413 w 1249680"/>
                        <a:gd name="connsiteY42" fmla="*/ 1359218 h 1402080"/>
                        <a:gd name="connsiteX43" fmla="*/ 427826 w 1249680"/>
                        <a:gd name="connsiteY43" fmla="*/ 1297305 h 1402080"/>
                        <a:gd name="connsiteX44" fmla="*/ 365760 w 1249680"/>
                        <a:gd name="connsiteY44" fmla="*/ 1264920 h 1402080"/>
                        <a:gd name="connsiteX45" fmla="*/ 313526 w 1249680"/>
                        <a:gd name="connsiteY45" fmla="*/ 1261586 h 1402080"/>
                        <a:gd name="connsiteX46" fmla="*/ 228600 w 1249680"/>
                        <a:gd name="connsiteY46" fmla="*/ 1249680 h 1402080"/>
                        <a:gd name="connsiteX47" fmla="*/ 82867 w 1249680"/>
                        <a:gd name="connsiteY47" fmla="*/ 761047 h 1402080"/>
                        <a:gd name="connsiteX48" fmla="*/ 142076 w 1249680"/>
                        <a:gd name="connsiteY48" fmla="*/ 742474 h 1402080"/>
                        <a:gd name="connsiteX49" fmla="*/ 130169 w 1249680"/>
                        <a:gd name="connsiteY49" fmla="*/ 716280 h 1402080"/>
                        <a:gd name="connsiteX50" fmla="*/ 48568 w 1249680"/>
                        <a:gd name="connsiteY50" fmla="*/ 756737 h 1402080"/>
                        <a:gd name="connsiteX51" fmla="*/ 29527 w 1249680"/>
                        <a:gd name="connsiteY51" fmla="*/ 718344 h 1402080"/>
                        <a:gd name="connsiteX52" fmla="*/ 104473 w 1249680"/>
                        <a:gd name="connsiteY52" fmla="*/ 693138 h 1402080"/>
                        <a:gd name="connsiteX53" fmla="*/ 77629 w 1249680"/>
                        <a:gd name="connsiteY53" fmla="*/ 617855 h 1402080"/>
                        <a:gd name="connsiteX54" fmla="*/ 39683 w 1249680"/>
                        <a:gd name="connsiteY54" fmla="*/ 611505 h 1402080"/>
                        <a:gd name="connsiteX55" fmla="*/ 0 w 1249680"/>
                        <a:gd name="connsiteY55" fmla="*/ 541020 h 1402080"/>
                        <a:gd name="connsiteX0" fmla="*/ 0 w 1249680"/>
                        <a:gd name="connsiteY0" fmla="*/ 541020 h 1402080"/>
                        <a:gd name="connsiteX1" fmla="*/ 259080 w 1249680"/>
                        <a:gd name="connsiteY1" fmla="*/ 381000 h 1402080"/>
                        <a:gd name="connsiteX2" fmla="*/ 266700 w 1249680"/>
                        <a:gd name="connsiteY2" fmla="*/ 266700 h 1402080"/>
                        <a:gd name="connsiteX3" fmla="*/ 358140 w 1249680"/>
                        <a:gd name="connsiteY3" fmla="*/ 259080 h 1402080"/>
                        <a:gd name="connsiteX4" fmla="*/ 388620 w 1249680"/>
                        <a:gd name="connsiteY4" fmla="*/ 266700 h 1402080"/>
                        <a:gd name="connsiteX5" fmla="*/ 449580 w 1249680"/>
                        <a:gd name="connsiteY5" fmla="*/ 266700 h 1402080"/>
                        <a:gd name="connsiteX6" fmla="*/ 533400 w 1249680"/>
                        <a:gd name="connsiteY6" fmla="*/ 144780 h 1402080"/>
                        <a:gd name="connsiteX7" fmla="*/ 655320 w 1249680"/>
                        <a:gd name="connsiteY7" fmla="*/ 167640 h 1402080"/>
                        <a:gd name="connsiteX8" fmla="*/ 830580 w 1249680"/>
                        <a:gd name="connsiteY8" fmla="*/ 114300 h 1402080"/>
                        <a:gd name="connsiteX9" fmla="*/ 822960 w 1249680"/>
                        <a:gd name="connsiteY9" fmla="*/ 45720 h 1402080"/>
                        <a:gd name="connsiteX10" fmla="*/ 906780 w 1249680"/>
                        <a:gd name="connsiteY10" fmla="*/ 0 h 1402080"/>
                        <a:gd name="connsiteX11" fmla="*/ 937260 w 1249680"/>
                        <a:gd name="connsiteY11" fmla="*/ 0 h 1402080"/>
                        <a:gd name="connsiteX12" fmla="*/ 944880 w 1249680"/>
                        <a:gd name="connsiteY12" fmla="*/ 76200 h 1402080"/>
                        <a:gd name="connsiteX13" fmla="*/ 1013460 w 1249680"/>
                        <a:gd name="connsiteY13" fmla="*/ 99060 h 1402080"/>
                        <a:gd name="connsiteX14" fmla="*/ 982980 w 1249680"/>
                        <a:gd name="connsiteY14" fmla="*/ 167640 h 1402080"/>
                        <a:gd name="connsiteX15" fmla="*/ 1005840 w 1249680"/>
                        <a:gd name="connsiteY15" fmla="*/ 190500 h 1402080"/>
                        <a:gd name="connsiteX16" fmla="*/ 967740 w 1249680"/>
                        <a:gd name="connsiteY16" fmla="*/ 297180 h 1402080"/>
                        <a:gd name="connsiteX17" fmla="*/ 975360 w 1249680"/>
                        <a:gd name="connsiteY17" fmla="*/ 320040 h 1402080"/>
                        <a:gd name="connsiteX18" fmla="*/ 1043940 w 1249680"/>
                        <a:gd name="connsiteY18" fmla="*/ 388620 h 1402080"/>
                        <a:gd name="connsiteX19" fmla="*/ 1165860 w 1249680"/>
                        <a:gd name="connsiteY19" fmla="*/ 403860 h 1402080"/>
                        <a:gd name="connsiteX20" fmla="*/ 1173480 w 1249680"/>
                        <a:gd name="connsiteY20" fmla="*/ 441960 h 1402080"/>
                        <a:gd name="connsiteX21" fmla="*/ 1249680 w 1249680"/>
                        <a:gd name="connsiteY21" fmla="*/ 419100 h 1402080"/>
                        <a:gd name="connsiteX22" fmla="*/ 1219200 w 1249680"/>
                        <a:gd name="connsiteY22" fmla="*/ 495300 h 1402080"/>
                        <a:gd name="connsiteX23" fmla="*/ 1135380 w 1249680"/>
                        <a:gd name="connsiteY23" fmla="*/ 586740 h 1402080"/>
                        <a:gd name="connsiteX24" fmla="*/ 1021080 w 1249680"/>
                        <a:gd name="connsiteY24" fmla="*/ 632460 h 1402080"/>
                        <a:gd name="connsiteX25" fmla="*/ 1013460 w 1249680"/>
                        <a:gd name="connsiteY25" fmla="*/ 723900 h 1402080"/>
                        <a:gd name="connsiteX26" fmla="*/ 1005840 w 1249680"/>
                        <a:gd name="connsiteY26" fmla="*/ 769620 h 1402080"/>
                        <a:gd name="connsiteX27" fmla="*/ 975360 w 1249680"/>
                        <a:gd name="connsiteY27" fmla="*/ 807720 h 1402080"/>
                        <a:gd name="connsiteX28" fmla="*/ 1013460 w 1249680"/>
                        <a:gd name="connsiteY28" fmla="*/ 845820 h 1402080"/>
                        <a:gd name="connsiteX29" fmla="*/ 998220 w 1249680"/>
                        <a:gd name="connsiteY29" fmla="*/ 906780 h 1402080"/>
                        <a:gd name="connsiteX30" fmla="*/ 998220 w 1249680"/>
                        <a:gd name="connsiteY30" fmla="*/ 960120 h 1402080"/>
                        <a:gd name="connsiteX31" fmla="*/ 1097280 w 1249680"/>
                        <a:gd name="connsiteY31" fmla="*/ 1051560 h 1402080"/>
                        <a:gd name="connsiteX32" fmla="*/ 1089660 w 1249680"/>
                        <a:gd name="connsiteY32" fmla="*/ 1135380 h 1402080"/>
                        <a:gd name="connsiteX33" fmla="*/ 1013460 w 1249680"/>
                        <a:gd name="connsiteY33" fmla="*/ 1143000 h 1402080"/>
                        <a:gd name="connsiteX34" fmla="*/ 1165860 w 1249680"/>
                        <a:gd name="connsiteY34" fmla="*/ 1249680 h 1402080"/>
                        <a:gd name="connsiteX35" fmla="*/ 1066800 w 1249680"/>
                        <a:gd name="connsiteY35" fmla="*/ 1402080 h 1402080"/>
                        <a:gd name="connsiteX36" fmla="*/ 998220 w 1249680"/>
                        <a:gd name="connsiteY36" fmla="*/ 1356360 h 1402080"/>
                        <a:gd name="connsiteX37" fmla="*/ 883920 w 1249680"/>
                        <a:gd name="connsiteY37" fmla="*/ 1333500 h 1402080"/>
                        <a:gd name="connsiteX38" fmla="*/ 876300 w 1249680"/>
                        <a:gd name="connsiteY38" fmla="*/ 1303020 h 1402080"/>
                        <a:gd name="connsiteX39" fmla="*/ 822960 w 1249680"/>
                        <a:gd name="connsiteY39" fmla="*/ 1341120 h 1402080"/>
                        <a:gd name="connsiteX40" fmla="*/ 746760 w 1249680"/>
                        <a:gd name="connsiteY40" fmla="*/ 1356360 h 1402080"/>
                        <a:gd name="connsiteX41" fmla="*/ 640080 w 1249680"/>
                        <a:gd name="connsiteY41" fmla="*/ 1402080 h 1402080"/>
                        <a:gd name="connsiteX42" fmla="*/ 556413 w 1249680"/>
                        <a:gd name="connsiteY42" fmla="*/ 1359218 h 1402080"/>
                        <a:gd name="connsiteX43" fmla="*/ 427826 w 1249680"/>
                        <a:gd name="connsiteY43" fmla="*/ 1297305 h 1402080"/>
                        <a:gd name="connsiteX44" fmla="*/ 365760 w 1249680"/>
                        <a:gd name="connsiteY44" fmla="*/ 1264920 h 1402080"/>
                        <a:gd name="connsiteX45" fmla="*/ 313526 w 1249680"/>
                        <a:gd name="connsiteY45" fmla="*/ 1261586 h 1402080"/>
                        <a:gd name="connsiteX46" fmla="*/ 78581 w 1249680"/>
                        <a:gd name="connsiteY46" fmla="*/ 799624 h 1402080"/>
                        <a:gd name="connsiteX47" fmla="*/ 82867 w 1249680"/>
                        <a:gd name="connsiteY47" fmla="*/ 761047 h 1402080"/>
                        <a:gd name="connsiteX48" fmla="*/ 142076 w 1249680"/>
                        <a:gd name="connsiteY48" fmla="*/ 742474 h 1402080"/>
                        <a:gd name="connsiteX49" fmla="*/ 130169 w 1249680"/>
                        <a:gd name="connsiteY49" fmla="*/ 716280 h 1402080"/>
                        <a:gd name="connsiteX50" fmla="*/ 48568 w 1249680"/>
                        <a:gd name="connsiteY50" fmla="*/ 756737 h 1402080"/>
                        <a:gd name="connsiteX51" fmla="*/ 29527 w 1249680"/>
                        <a:gd name="connsiteY51" fmla="*/ 718344 h 1402080"/>
                        <a:gd name="connsiteX52" fmla="*/ 104473 w 1249680"/>
                        <a:gd name="connsiteY52" fmla="*/ 693138 h 1402080"/>
                        <a:gd name="connsiteX53" fmla="*/ 77629 w 1249680"/>
                        <a:gd name="connsiteY53" fmla="*/ 617855 h 1402080"/>
                        <a:gd name="connsiteX54" fmla="*/ 39683 w 1249680"/>
                        <a:gd name="connsiteY54" fmla="*/ 611505 h 1402080"/>
                        <a:gd name="connsiteX55" fmla="*/ 0 w 1249680"/>
                        <a:gd name="connsiteY55" fmla="*/ 541020 h 1402080"/>
                        <a:gd name="connsiteX0" fmla="*/ 0 w 1249680"/>
                        <a:gd name="connsiteY0" fmla="*/ 541020 h 1402080"/>
                        <a:gd name="connsiteX1" fmla="*/ 259080 w 1249680"/>
                        <a:gd name="connsiteY1" fmla="*/ 381000 h 1402080"/>
                        <a:gd name="connsiteX2" fmla="*/ 266700 w 1249680"/>
                        <a:gd name="connsiteY2" fmla="*/ 266700 h 1402080"/>
                        <a:gd name="connsiteX3" fmla="*/ 358140 w 1249680"/>
                        <a:gd name="connsiteY3" fmla="*/ 259080 h 1402080"/>
                        <a:gd name="connsiteX4" fmla="*/ 388620 w 1249680"/>
                        <a:gd name="connsiteY4" fmla="*/ 266700 h 1402080"/>
                        <a:gd name="connsiteX5" fmla="*/ 449580 w 1249680"/>
                        <a:gd name="connsiteY5" fmla="*/ 266700 h 1402080"/>
                        <a:gd name="connsiteX6" fmla="*/ 533400 w 1249680"/>
                        <a:gd name="connsiteY6" fmla="*/ 144780 h 1402080"/>
                        <a:gd name="connsiteX7" fmla="*/ 655320 w 1249680"/>
                        <a:gd name="connsiteY7" fmla="*/ 167640 h 1402080"/>
                        <a:gd name="connsiteX8" fmla="*/ 830580 w 1249680"/>
                        <a:gd name="connsiteY8" fmla="*/ 114300 h 1402080"/>
                        <a:gd name="connsiteX9" fmla="*/ 822960 w 1249680"/>
                        <a:gd name="connsiteY9" fmla="*/ 45720 h 1402080"/>
                        <a:gd name="connsiteX10" fmla="*/ 906780 w 1249680"/>
                        <a:gd name="connsiteY10" fmla="*/ 0 h 1402080"/>
                        <a:gd name="connsiteX11" fmla="*/ 937260 w 1249680"/>
                        <a:gd name="connsiteY11" fmla="*/ 0 h 1402080"/>
                        <a:gd name="connsiteX12" fmla="*/ 944880 w 1249680"/>
                        <a:gd name="connsiteY12" fmla="*/ 76200 h 1402080"/>
                        <a:gd name="connsiteX13" fmla="*/ 1013460 w 1249680"/>
                        <a:gd name="connsiteY13" fmla="*/ 99060 h 1402080"/>
                        <a:gd name="connsiteX14" fmla="*/ 982980 w 1249680"/>
                        <a:gd name="connsiteY14" fmla="*/ 167640 h 1402080"/>
                        <a:gd name="connsiteX15" fmla="*/ 1005840 w 1249680"/>
                        <a:gd name="connsiteY15" fmla="*/ 190500 h 1402080"/>
                        <a:gd name="connsiteX16" fmla="*/ 967740 w 1249680"/>
                        <a:gd name="connsiteY16" fmla="*/ 297180 h 1402080"/>
                        <a:gd name="connsiteX17" fmla="*/ 975360 w 1249680"/>
                        <a:gd name="connsiteY17" fmla="*/ 320040 h 1402080"/>
                        <a:gd name="connsiteX18" fmla="*/ 1043940 w 1249680"/>
                        <a:gd name="connsiteY18" fmla="*/ 388620 h 1402080"/>
                        <a:gd name="connsiteX19" fmla="*/ 1165860 w 1249680"/>
                        <a:gd name="connsiteY19" fmla="*/ 403860 h 1402080"/>
                        <a:gd name="connsiteX20" fmla="*/ 1173480 w 1249680"/>
                        <a:gd name="connsiteY20" fmla="*/ 441960 h 1402080"/>
                        <a:gd name="connsiteX21" fmla="*/ 1249680 w 1249680"/>
                        <a:gd name="connsiteY21" fmla="*/ 419100 h 1402080"/>
                        <a:gd name="connsiteX22" fmla="*/ 1219200 w 1249680"/>
                        <a:gd name="connsiteY22" fmla="*/ 495300 h 1402080"/>
                        <a:gd name="connsiteX23" fmla="*/ 1135380 w 1249680"/>
                        <a:gd name="connsiteY23" fmla="*/ 586740 h 1402080"/>
                        <a:gd name="connsiteX24" fmla="*/ 1021080 w 1249680"/>
                        <a:gd name="connsiteY24" fmla="*/ 632460 h 1402080"/>
                        <a:gd name="connsiteX25" fmla="*/ 1013460 w 1249680"/>
                        <a:gd name="connsiteY25" fmla="*/ 723900 h 1402080"/>
                        <a:gd name="connsiteX26" fmla="*/ 1005840 w 1249680"/>
                        <a:gd name="connsiteY26" fmla="*/ 769620 h 1402080"/>
                        <a:gd name="connsiteX27" fmla="*/ 975360 w 1249680"/>
                        <a:gd name="connsiteY27" fmla="*/ 807720 h 1402080"/>
                        <a:gd name="connsiteX28" fmla="*/ 1013460 w 1249680"/>
                        <a:gd name="connsiteY28" fmla="*/ 845820 h 1402080"/>
                        <a:gd name="connsiteX29" fmla="*/ 998220 w 1249680"/>
                        <a:gd name="connsiteY29" fmla="*/ 906780 h 1402080"/>
                        <a:gd name="connsiteX30" fmla="*/ 998220 w 1249680"/>
                        <a:gd name="connsiteY30" fmla="*/ 960120 h 1402080"/>
                        <a:gd name="connsiteX31" fmla="*/ 1097280 w 1249680"/>
                        <a:gd name="connsiteY31" fmla="*/ 1051560 h 1402080"/>
                        <a:gd name="connsiteX32" fmla="*/ 1089660 w 1249680"/>
                        <a:gd name="connsiteY32" fmla="*/ 1135380 h 1402080"/>
                        <a:gd name="connsiteX33" fmla="*/ 1013460 w 1249680"/>
                        <a:gd name="connsiteY33" fmla="*/ 1143000 h 1402080"/>
                        <a:gd name="connsiteX34" fmla="*/ 1165860 w 1249680"/>
                        <a:gd name="connsiteY34" fmla="*/ 1249680 h 1402080"/>
                        <a:gd name="connsiteX35" fmla="*/ 1066800 w 1249680"/>
                        <a:gd name="connsiteY35" fmla="*/ 1402080 h 1402080"/>
                        <a:gd name="connsiteX36" fmla="*/ 998220 w 1249680"/>
                        <a:gd name="connsiteY36" fmla="*/ 1356360 h 1402080"/>
                        <a:gd name="connsiteX37" fmla="*/ 883920 w 1249680"/>
                        <a:gd name="connsiteY37" fmla="*/ 1333500 h 1402080"/>
                        <a:gd name="connsiteX38" fmla="*/ 876300 w 1249680"/>
                        <a:gd name="connsiteY38" fmla="*/ 1303020 h 1402080"/>
                        <a:gd name="connsiteX39" fmla="*/ 822960 w 1249680"/>
                        <a:gd name="connsiteY39" fmla="*/ 1341120 h 1402080"/>
                        <a:gd name="connsiteX40" fmla="*/ 746760 w 1249680"/>
                        <a:gd name="connsiteY40" fmla="*/ 1356360 h 1402080"/>
                        <a:gd name="connsiteX41" fmla="*/ 640080 w 1249680"/>
                        <a:gd name="connsiteY41" fmla="*/ 1402080 h 1402080"/>
                        <a:gd name="connsiteX42" fmla="*/ 556413 w 1249680"/>
                        <a:gd name="connsiteY42" fmla="*/ 1359218 h 1402080"/>
                        <a:gd name="connsiteX43" fmla="*/ 427826 w 1249680"/>
                        <a:gd name="connsiteY43" fmla="*/ 1297305 h 1402080"/>
                        <a:gd name="connsiteX44" fmla="*/ 365760 w 1249680"/>
                        <a:gd name="connsiteY44" fmla="*/ 1264920 h 1402080"/>
                        <a:gd name="connsiteX45" fmla="*/ 125407 w 1249680"/>
                        <a:gd name="connsiteY45" fmla="*/ 799623 h 1402080"/>
                        <a:gd name="connsiteX46" fmla="*/ 78581 w 1249680"/>
                        <a:gd name="connsiteY46" fmla="*/ 799624 h 1402080"/>
                        <a:gd name="connsiteX47" fmla="*/ 82867 w 1249680"/>
                        <a:gd name="connsiteY47" fmla="*/ 761047 h 1402080"/>
                        <a:gd name="connsiteX48" fmla="*/ 142076 w 1249680"/>
                        <a:gd name="connsiteY48" fmla="*/ 742474 h 1402080"/>
                        <a:gd name="connsiteX49" fmla="*/ 130169 w 1249680"/>
                        <a:gd name="connsiteY49" fmla="*/ 716280 h 1402080"/>
                        <a:gd name="connsiteX50" fmla="*/ 48568 w 1249680"/>
                        <a:gd name="connsiteY50" fmla="*/ 756737 h 1402080"/>
                        <a:gd name="connsiteX51" fmla="*/ 29527 w 1249680"/>
                        <a:gd name="connsiteY51" fmla="*/ 718344 h 1402080"/>
                        <a:gd name="connsiteX52" fmla="*/ 104473 w 1249680"/>
                        <a:gd name="connsiteY52" fmla="*/ 693138 h 1402080"/>
                        <a:gd name="connsiteX53" fmla="*/ 77629 w 1249680"/>
                        <a:gd name="connsiteY53" fmla="*/ 617855 h 1402080"/>
                        <a:gd name="connsiteX54" fmla="*/ 39683 w 1249680"/>
                        <a:gd name="connsiteY54" fmla="*/ 611505 h 1402080"/>
                        <a:gd name="connsiteX55" fmla="*/ 0 w 1249680"/>
                        <a:gd name="connsiteY55" fmla="*/ 541020 h 1402080"/>
                        <a:gd name="connsiteX0" fmla="*/ 0 w 1249680"/>
                        <a:gd name="connsiteY0" fmla="*/ 541020 h 1402080"/>
                        <a:gd name="connsiteX1" fmla="*/ 259080 w 1249680"/>
                        <a:gd name="connsiteY1" fmla="*/ 381000 h 1402080"/>
                        <a:gd name="connsiteX2" fmla="*/ 266700 w 1249680"/>
                        <a:gd name="connsiteY2" fmla="*/ 266700 h 1402080"/>
                        <a:gd name="connsiteX3" fmla="*/ 358140 w 1249680"/>
                        <a:gd name="connsiteY3" fmla="*/ 259080 h 1402080"/>
                        <a:gd name="connsiteX4" fmla="*/ 388620 w 1249680"/>
                        <a:gd name="connsiteY4" fmla="*/ 266700 h 1402080"/>
                        <a:gd name="connsiteX5" fmla="*/ 449580 w 1249680"/>
                        <a:gd name="connsiteY5" fmla="*/ 266700 h 1402080"/>
                        <a:gd name="connsiteX6" fmla="*/ 533400 w 1249680"/>
                        <a:gd name="connsiteY6" fmla="*/ 144780 h 1402080"/>
                        <a:gd name="connsiteX7" fmla="*/ 655320 w 1249680"/>
                        <a:gd name="connsiteY7" fmla="*/ 167640 h 1402080"/>
                        <a:gd name="connsiteX8" fmla="*/ 830580 w 1249680"/>
                        <a:gd name="connsiteY8" fmla="*/ 114300 h 1402080"/>
                        <a:gd name="connsiteX9" fmla="*/ 822960 w 1249680"/>
                        <a:gd name="connsiteY9" fmla="*/ 45720 h 1402080"/>
                        <a:gd name="connsiteX10" fmla="*/ 906780 w 1249680"/>
                        <a:gd name="connsiteY10" fmla="*/ 0 h 1402080"/>
                        <a:gd name="connsiteX11" fmla="*/ 937260 w 1249680"/>
                        <a:gd name="connsiteY11" fmla="*/ 0 h 1402080"/>
                        <a:gd name="connsiteX12" fmla="*/ 944880 w 1249680"/>
                        <a:gd name="connsiteY12" fmla="*/ 76200 h 1402080"/>
                        <a:gd name="connsiteX13" fmla="*/ 1013460 w 1249680"/>
                        <a:gd name="connsiteY13" fmla="*/ 99060 h 1402080"/>
                        <a:gd name="connsiteX14" fmla="*/ 982980 w 1249680"/>
                        <a:gd name="connsiteY14" fmla="*/ 167640 h 1402080"/>
                        <a:gd name="connsiteX15" fmla="*/ 1005840 w 1249680"/>
                        <a:gd name="connsiteY15" fmla="*/ 190500 h 1402080"/>
                        <a:gd name="connsiteX16" fmla="*/ 967740 w 1249680"/>
                        <a:gd name="connsiteY16" fmla="*/ 297180 h 1402080"/>
                        <a:gd name="connsiteX17" fmla="*/ 975360 w 1249680"/>
                        <a:gd name="connsiteY17" fmla="*/ 320040 h 1402080"/>
                        <a:gd name="connsiteX18" fmla="*/ 1043940 w 1249680"/>
                        <a:gd name="connsiteY18" fmla="*/ 388620 h 1402080"/>
                        <a:gd name="connsiteX19" fmla="*/ 1165860 w 1249680"/>
                        <a:gd name="connsiteY19" fmla="*/ 403860 h 1402080"/>
                        <a:gd name="connsiteX20" fmla="*/ 1173480 w 1249680"/>
                        <a:gd name="connsiteY20" fmla="*/ 441960 h 1402080"/>
                        <a:gd name="connsiteX21" fmla="*/ 1249680 w 1249680"/>
                        <a:gd name="connsiteY21" fmla="*/ 419100 h 1402080"/>
                        <a:gd name="connsiteX22" fmla="*/ 1219200 w 1249680"/>
                        <a:gd name="connsiteY22" fmla="*/ 495300 h 1402080"/>
                        <a:gd name="connsiteX23" fmla="*/ 1135380 w 1249680"/>
                        <a:gd name="connsiteY23" fmla="*/ 586740 h 1402080"/>
                        <a:gd name="connsiteX24" fmla="*/ 1021080 w 1249680"/>
                        <a:gd name="connsiteY24" fmla="*/ 632460 h 1402080"/>
                        <a:gd name="connsiteX25" fmla="*/ 1013460 w 1249680"/>
                        <a:gd name="connsiteY25" fmla="*/ 723900 h 1402080"/>
                        <a:gd name="connsiteX26" fmla="*/ 1005840 w 1249680"/>
                        <a:gd name="connsiteY26" fmla="*/ 769620 h 1402080"/>
                        <a:gd name="connsiteX27" fmla="*/ 975360 w 1249680"/>
                        <a:gd name="connsiteY27" fmla="*/ 807720 h 1402080"/>
                        <a:gd name="connsiteX28" fmla="*/ 1013460 w 1249680"/>
                        <a:gd name="connsiteY28" fmla="*/ 845820 h 1402080"/>
                        <a:gd name="connsiteX29" fmla="*/ 998220 w 1249680"/>
                        <a:gd name="connsiteY29" fmla="*/ 906780 h 1402080"/>
                        <a:gd name="connsiteX30" fmla="*/ 998220 w 1249680"/>
                        <a:gd name="connsiteY30" fmla="*/ 960120 h 1402080"/>
                        <a:gd name="connsiteX31" fmla="*/ 1097280 w 1249680"/>
                        <a:gd name="connsiteY31" fmla="*/ 1051560 h 1402080"/>
                        <a:gd name="connsiteX32" fmla="*/ 1089660 w 1249680"/>
                        <a:gd name="connsiteY32" fmla="*/ 1135380 h 1402080"/>
                        <a:gd name="connsiteX33" fmla="*/ 1013460 w 1249680"/>
                        <a:gd name="connsiteY33" fmla="*/ 1143000 h 1402080"/>
                        <a:gd name="connsiteX34" fmla="*/ 1165860 w 1249680"/>
                        <a:gd name="connsiteY34" fmla="*/ 1249680 h 1402080"/>
                        <a:gd name="connsiteX35" fmla="*/ 1066800 w 1249680"/>
                        <a:gd name="connsiteY35" fmla="*/ 1402080 h 1402080"/>
                        <a:gd name="connsiteX36" fmla="*/ 998220 w 1249680"/>
                        <a:gd name="connsiteY36" fmla="*/ 1356360 h 1402080"/>
                        <a:gd name="connsiteX37" fmla="*/ 883920 w 1249680"/>
                        <a:gd name="connsiteY37" fmla="*/ 1333500 h 1402080"/>
                        <a:gd name="connsiteX38" fmla="*/ 876300 w 1249680"/>
                        <a:gd name="connsiteY38" fmla="*/ 1303020 h 1402080"/>
                        <a:gd name="connsiteX39" fmla="*/ 822960 w 1249680"/>
                        <a:gd name="connsiteY39" fmla="*/ 1341120 h 1402080"/>
                        <a:gd name="connsiteX40" fmla="*/ 746760 w 1249680"/>
                        <a:gd name="connsiteY40" fmla="*/ 1356360 h 1402080"/>
                        <a:gd name="connsiteX41" fmla="*/ 640080 w 1249680"/>
                        <a:gd name="connsiteY41" fmla="*/ 1402080 h 1402080"/>
                        <a:gd name="connsiteX42" fmla="*/ 556413 w 1249680"/>
                        <a:gd name="connsiteY42" fmla="*/ 1359218 h 1402080"/>
                        <a:gd name="connsiteX43" fmla="*/ 427826 w 1249680"/>
                        <a:gd name="connsiteY43" fmla="*/ 1297305 h 1402080"/>
                        <a:gd name="connsiteX44" fmla="*/ 122872 w 1249680"/>
                        <a:gd name="connsiteY44" fmla="*/ 819626 h 1402080"/>
                        <a:gd name="connsiteX45" fmla="*/ 125407 w 1249680"/>
                        <a:gd name="connsiteY45" fmla="*/ 799623 h 1402080"/>
                        <a:gd name="connsiteX46" fmla="*/ 78581 w 1249680"/>
                        <a:gd name="connsiteY46" fmla="*/ 799624 h 1402080"/>
                        <a:gd name="connsiteX47" fmla="*/ 82867 w 1249680"/>
                        <a:gd name="connsiteY47" fmla="*/ 761047 h 1402080"/>
                        <a:gd name="connsiteX48" fmla="*/ 142076 w 1249680"/>
                        <a:gd name="connsiteY48" fmla="*/ 742474 h 1402080"/>
                        <a:gd name="connsiteX49" fmla="*/ 130169 w 1249680"/>
                        <a:gd name="connsiteY49" fmla="*/ 716280 h 1402080"/>
                        <a:gd name="connsiteX50" fmla="*/ 48568 w 1249680"/>
                        <a:gd name="connsiteY50" fmla="*/ 756737 h 1402080"/>
                        <a:gd name="connsiteX51" fmla="*/ 29527 w 1249680"/>
                        <a:gd name="connsiteY51" fmla="*/ 718344 h 1402080"/>
                        <a:gd name="connsiteX52" fmla="*/ 104473 w 1249680"/>
                        <a:gd name="connsiteY52" fmla="*/ 693138 h 1402080"/>
                        <a:gd name="connsiteX53" fmla="*/ 77629 w 1249680"/>
                        <a:gd name="connsiteY53" fmla="*/ 617855 h 1402080"/>
                        <a:gd name="connsiteX54" fmla="*/ 39683 w 1249680"/>
                        <a:gd name="connsiteY54" fmla="*/ 611505 h 1402080"/>
                        <a:gd name="connsiteX55" fmla="*/ 0 w 1249680"/>
                        <a:gd name="connsiteY55" fmla="*/ 541020 h 1402080"/>
                        <a:gd name="connsiteX0" fmla="*/ 0 w 1249680"/>
                        <a:gd name="connsiteY0" fmla="*/ 541020 h 1402080"/>
                        <a:gd name="connsiteX1" fmla="*/ 259080 w 1249680"/>
                        <a:gd name="connsiteY1" fmla="*/ 381000 h 1402080"/>
                        <a:gd name="connsiteX2" fmla="*/ 266700 w 1249680"/>
                        <a:gd name="connsiteY2" fmla="*/ 266700 h 1402080"/>
                        <a:gd name="connsiteX3" fmla="*/ 358140 w 1249680"/>
                        <a:gd name="connsiteY3" fmla="*/ 259080 h 1402080"/>
                        <a:gd name="connsiteX4" fmla="*/ 388620 w 1249680"/>
                        <a:gd name="connsiteY4" fmla="*/ 266700 h 1402080"/>
                        <a:gd name="connsiteX5" fmla="*/ 449580 w 1249680"/>
                        <a:gd name="connsiteY5" fmla="*/ 266700 h 1402080"/>
                        <a:gd name="connsiteX6" fmla="*/ 533400 w 1249680"/>
                        <a:gd name="connsiteY6" fmla="*/ 144780 h 1402080"/>
                        <a:gd name="connsiteX7" fmla="*/ 655320 w 1249680"/>
                        <a:gd name="connsiteY7" fmla="*/ 167640 h 1402080"/>
                        <a:gd name="connsiteX8" fmla="*/ 830580 w 1249680"/>
                        <a:gd name="connsiteY8" fmla="*/ 114300 h 1402080"/>
                        <a:gd name="connsiteX9" fmla="*/ 822960 w 1249680"/>
                        <a:gd name="connsiteY9" fmla="*/ 45720 h 1402080"/>
                        <a:gd name="connsiteX10" fmla="*/ 906780 w 1249680"/>
                        <a:gd name="connsiteY10" fmla="*/ 0 h 1402080"/>
                        <a:gd name="connsiteX11" fmla="*/ 937260 w 1249680"/>
                        <a:gd name="connsiteY11" fmla="*/ 0 h 1402080"/>
                        <a:gd name="connsiteX12" fmla="*/ 944880 w 1249680"/>
                        <a:gd name="connsiteY12" fmla="*/ 76200 h 1402080"/>
                        <a:gd name="connsiteX13" fmla="*/ 1013460 w 1249680"/>
                        <a:gd name="connsiteY13" fmla="*/ 99060 h 1402080"/>
                        <a:gd name="connsiteX14" fmla="*/ 982980 w 1249680"/>
                        <a:gd name="connsiteY14" fmla="*/ 167640 h 1402080"/>
                        <a:gd name="connsiteX15" fmla="*/ 1005840 w 1249680"/>
                        <a:gd name="connsiteY15" fmla="*/ 190500 h 1402080"/>
                        <a:gd name="connsiteX16" fmla="*/ 967740 w 1249680"/>
                        <a:gd name="connsiteY16" fmla="*/ 297180 h 1402080"/>
                        <a:gd name="connsiteX17" fmla="*/ 975360 w 1249680"/>
                        <a:gd name="connsiteY17" fmla="*/ 320040 h 1402080"/>
                        <a:gd name="connsiteX18" fmla="*/ 1043940 w 1249680"/>
                        <a:gd name="connsiteY18" fmla="*/ 388620 h 1402080"/>
                        <a:gd name="connsiteX19" fmla="*/ 1165860 w 1249680"/>
                        <a:gd name="connsiteY19" fmla="*/ 403860 h 1402080"/>
                        <a:gd name="connsiteX20" fmla="*/ 1173480 w 1249680"/>
                        <a:gd name="connsiteY20" fmla="*/ 441960 h 1402080"/>
                        <a:gd name="connsiteX21" fmla="*/ 1249680 w 1249680"/>
                        <a:gd name="connsiteY21" fmla="*/ 419100 h 1402080"/>
                        <a:gd name="connsiteX22" fmla="*/ 1219200 w 1249680"/>
                        <a:gd name="connsiteY22" fmla="*/ 495300 h 1402080"/>
                        <a:gd name="connsiteX23" fmla="*/ 1135380 w 1249680"/>
                        <a:gd name="connsiteY23" fmla="*/ 586740 h 1402080"/>
                        <a:gd name="connsiteX24" fmla="*/ 1021080 w 1249680"/>
                        <a:gd name="connsiteY24" fmla="*/ 632460 h 1402080"/>
                        <a:gd name="connsiteX25" fmla="*/ 1013460 w 1249680"/>
                        <a:gd name="connsiteY25" fmla="*/ 723900 h 1402080"/>
                        <a:gd name="connsiteX26" fmla="*/ 1005840 w 1249680"/>
                        <a:gd name="connsiteY26" fmla="*/ 769620 h 1402080"/>
                        <a:gd name="connsiteX27" fmla="*/ 975360 w 1249680"/>
                        <a:gd name="connsiteY27" fmla="*/ 807720 h 1402080"/>
                        <a:gd name="connsiteX28" fmla="*/ 1013460 w 1249680"/>
                        <a:gd name="connsiteY28" fmla="*/ 845820 h 1402080"/>
                        <a:gd name="connsiteX29" fmla="*/ 998220 w 1249680"/>
                        <a:gd name="connsiteY29" fmla="*/ 906780 h 1402080"/>
                        <a:gd name="connsiteX30" fmla="*/ 998220 w 1249680"/>
                        <a:gd name="connsiteY30" fmla="*/ 960120 h 1402080"/>
                        <a:gd name="connsiteX31" fmla="*/ 1097280 w 1249680"/>
                        <a:gd name="connsiteY31" fmla="*/ 1051560 h 1402080"/>
                        <a:gd name="connsiteX32" fmla="*/ 1089660 w 1249680"/>
                        <a:gd name="connsiteY32" fmla="*/ 1135380 h 1402080"/>
                        <a:gd name="connsiteX33" fmla="*/ 1013460 w 1249680"/>
                        <a:gd name="connsiteY33" fmla="*/ 1143000 h 1402080"/>
                        <a:gd name="connsiteX34" fmla="*/ 1165860 w 1249680"/>
                        <a:gd name="connsiteY34" fmla="*/ 1249680 h 1402080"/>
                        <a:gd name="connsiteX35" fmla="*/ 1066800 w 1249680"/>
                        <a:gd name="connsiteY35" fmla="*/ 1402080 h 1402080"/>
                        <a:gd name="connsiteX36" fmla="*/ 998220 w 1249680"/>
                        <a:gd name="connsiteY36" fmla="*/ 1356360 h 1402080"/>
                        <a:gd name="connsiteX37" fmla="*/ 883920 w 1249680"/>
                        <a:gd name="connsiteY37" fmla="*/ 1333500 h 1402080"/>
                        <a:gd name="connsiteX38" fmla="*/ 876300 w 1249680"/>
                        <a:gd name="connsiteY38" fmla="*/ 1303020 h 1402080"/>
                        <a:gd name="connsiteX39" fmla="*/ 822960 w 1249680"/>
                        <a:gd name="connsiteY39" fmla="*/ 1341120 h 1402080"/>
                        <a:gd name="connsiteX40" fmla="*/ 746760 w 1249680"/>
                        <a:gd name="connsiteY40" fmla="*/ 1356360 h 1402080"/>
                        <a:gd name="connsiteX41" fmla="*/ 640080 w 1249680"/>
                        <a:gd name="connsiteY41" fmla="*/ 1402080 h 1402080"/>
                        <a:gd name="connsiteX42" fmla="*/ 556413 w 1249680"/>
                        <a:gd name="connsiteY42" fmla="*/ 1359218 h 1402080"/>
                        <a:gd name="connsiteX43" fmla="*/ 70639 w 1249680"/>
                        <a:gd name="connsiteY43" fmla="*/ 825817 h 1402080"/>
                        <a:gd name="connsiteX44" fmla="*/ 122872 w 1249680"/>
                        <a:gd name="connsiteY44" fmla="*/ 819626 h 1402080"/>
                        <a:gd name="connsiteX45" fmla="*/ 125407 w 1249680"/>
                        <a:gd name="connsiteY45" fmla="*/ 799623 h 1402080"/>
                        <a:gd name="connsiteX46" fmla="*/ 78581 w 1249680"/>
                        <a:gd name="connsiteY46" fmla="*/ 799624 h 1402080"/>
                        <a:gd name="connsiteX47" fmla="*/ 82867 w 1249680"/>
                        <a:gd name="connsiteY47" fmla="*/ 761047 h 1402080"/>
                        <a:gd name="connsiteX48" fmla="*/ 142076 w 1249680"/>
                        <a:gd name="connsiteY48" fmla="*/ 742474 h 1402080"/>
                        <a:gd name="connsiteX49" fmla="*/ 130169 w 1249680"/>
                        <a:gd name="connsiteY49" fmla="*/ 716280 h 1402080"/>
                        <a:gd name="connsiteX50" fmla="*/ 48568 w 1249680"/>
                        <a:gd name="connsiteY50" fmla="*/ 756737 h 1402080"/>
                        <a:gd name="connsiteX51" fmla="*/ 29527 w 1249680"/>
                        <a:gd name="connsiteY51" fmla="*/ 718344 h 1402080"/>
                        <a:gd name="connsiteX52" fmla="*/ 104473 w 1249680"/>
                        <a:gd name="connsiteY52" fmla="*/ 693138 h 1402080"/>
                        <a:gd name="connsiteX53" fmla="*/ 77629 w 1249680"/>
                        <a:gd name="connsiteY53" fmla="*/ 617855 h 1402080"/>
                        <a:gd name="connsiteX54" fmla="*/ 39683 w 1249680"/>
                        <a:gd name="connsiteY54" fmla="*/ 611505 h 1402080"/>
                        <a:gd name="connsiteX55" fmla="*/ 0 w 1249680"/>
                        <a:gd name="connsiteY55" fmla="*/ 541020 h 1402080"/>
                        <a:gd name="connsiteX0" fmla="*/ 0 w 1249680"/>
                        <a:gd name="connsiteY0" fmla="*/ 541020 h 1402080"/>
                        <a:gd name="connsiteX1" fmla="*/ 259080 w 1249680"/>
                        <a:gd name="connsiteY1" fmla="*/ 381000 h 1402080"/>
                        <a:gd name="connsiteX2" fmla="*/ 266700 w 1249680"/>
                        <a:gd name="connsiteY2" fmla="*/ 266700 h 1402080"/>
                        <a:gd name="connsiteX3" fmla="*/ 358140 w 1249680"/>
                        <a:gd name="connsiteY3" fmla="*/ 259080 h 1402080"/>
                        <a:gd name="connsiteX4" fmla="*/ 388620 w 1249680"/>
                        <a:gd name="connsiteY4" fmla="*/ 266700 h 1402080"/>
                        <a:gd name="connsiteX5" fmla="*/ 449580 w 1249680"/>
                        <a:gd name="connsiteY5" fmla="*/ 266700 h 1402080"/>
                        <a:gd name="connsiteX6" fmla="*/ 533400 w 1249680"/>
                        <a:gd name="connsiteY6" fmla="*/ 144780 h 1402080"/>
                        <a:gd name="connsiteX7" fmla="*/ 655320 w 1249680"/>
                        <a:gd name="connsiteY7" fmla="*/ 167640 h 1402080"/>
                        <a:gd name="connsiteX8" fmla="*/ 830580 w 1249680"/>
                        <a:gd name="connsiteY8" fmla="*/ 114300 h 1402080"/>
                        <a:gd name="connsiteX9" fmla="*/ 822960 w 1249680"/>
                        <a:gd name="connsiteY9" fmla="*/ 45720 h 1402080"/>
                        <a:gd name="connsiteX10" fmla="*/ 906780 w 1249680"/>
                        <a:gd name="connsiteY10" fmla="*/ 0 h 1402080"/>
                        <a:gd name="connsiteX11" fmla="*/ 937260 w 1249680"/>
                        <a:gd name="connsiteY11" fmla="*/ 0 h 1402080"/>
                        <a:gd name="connsiteX12" fmla="*/ 944880 w 1249680"/>
                        <a:gd name="connsiteY12" fmla="*/ 76200 h 1402080"/>
                        <a:gd name="connsiteX13" fmla="*/ 1013460 w 1249680"/>
                        <a:gd name="connsiteY13" fmla="*/ 99060 h 1402080"/>
                        <a:gd name="connsiteX14" fmla="*/ 982980 w 1249680"/>
                        <a:gd name="connsiteY14" fmla="*/ 167640 h 1402080"/>
                        <a:gd name="connsiteX15" fmla="*/ 1005840 w 1249680"/>
                        <a:gd name="connsiteY15" fmla="*/ 190500 h 1402080"/>
                        <a:gd name="connsiteX16" fmla="*/ 967740 w 1249680"/>
                        <a:gd name="connsiteY16" fmla="*/ 297180 h 1402080"/>
                        <a:gd name="connsiteX17" fmla="*/ 975360 w 1249680"/>
                        <a:gd name="connsiteY17" fmla="*/ 320040 h 1402080"/>
                        <a:gd name="connsiteX18" fmla="*/ 1043940 w 1249680"/>
                        <a:gd name="connsiteY18" fmla="*/ 388620 h 1402080"/>
                        <a:gd name="connsiteX19" fmla="*/ 1165860 w 1249680"/>
                        <a:gd name="connsiteY19" fmla="*/ 403860 h 1402080"/>
                        <a:gd name="connsiteX20" fmla="*/ 1173480 w 1249680"/>
                        <a:gd name="connsiteY20" fmla="*/ 441960 h 1402080"/>
                        <a:gd name="connsiteX21" fmla="*/ 1249680 w 1249680"/>
                        <a:gd name="connsiteY21" fmla="*/ 419100 h 1402080"/>
                        <a:gd name="connsiteX22" fmla="*/ 1219200 w 1249680"/>
                        <a:gd name="connsiteY22" fmla="*/ 495300 h 1402080"/>
                        <a:gd name="connsiteX23" fmla="*/ 1135380 w 1249680"/>
                        <a:gd name="connsiteY23" fmla="*/ 586740 h 1402080"/>
                        <a:gd name="connsiteX24" fmla="*/ 1021080 w 1249680"/>
                        <a:gd name="connsiteY24" fmla="*/ 632460 h 1402080"/>
                        <a:gd name="connsiteX25" fmla="*/ 1013460 w 1249680"/>
                        <a:gd name="connsiteY25" fmla="*/ 723900 h 1402080"/>
                        <a:gd name="connsiteX26" fmla="*/ 1005840 w 1249680"/>
                        <a:gd name="connsiteY26" fmla="*/ 769620 h 1402080"/>
                        <a:gd name="connsiteX27" fmla="*/ 975360 w 1249680"/>
                        <a:gd name="connsiteY27" fmla="*/ 807720 h 1402080"/>
                        <a:gd name="connsiteX28" fmla="*/ 1013460 w 1249680"/>
                        <a:gd name="connsiteY28" fmla="*/ 845820 h 1402080"/>
                        <a:gd name="connsiteX29" fmla="*/ 998220 w 1249680"/>
                        <a:gd name="connsiteY29" fmla="*/ 906780 h 1402080"/>
                        <a:gd name="connsiteX30" fmla="*/ 998220 w 1249680"/>
                        <a:gd name="connsiteY30" fmla="*/ 960120 h 1402080"/>
                        <a:gd name="connsiteX31" fmla="*/ 1097280 w 1249680"/>
                        <a:gd name="connsiteY31" fmla="*/ 1051560 h 1402080"/>
                        <a:gd name="connsiteX32" fmla="*/ 1089660 w 1249680"/>
                        <a:gd name="connsiteY32" fmla="*/ 1135380 h 1402080"/>
                        <a:gd name="connsiteX33" fmla="*/ 1013460 w 1249680"/>
                        <a:gd name="connsiteY33" fmla="*/ 1143000 h 1402080"/>
                        <a:gd name="connsiteX34" fmla="*/ 1165860 w 1249680"/>
                        <a:gd name="connsiteY34" fmla="*/ 1249680 h 1402080"/>
                        <a:gd name="connsiteX35" fmla="*/ 1066800 w 1249680"/>
                        <a:gd name="connsiteY35" fmla="*/ 1402080 h 1402080"/>
                        <a:gd name="connsiteX36" fmla="*/ 998220 w 1249680"/>
                        <a:gd name="connsiteY36" fmla="*/ 1356360 h 1402080"/>
                        <a:gd name="connsiteX37" fmla="*/ 883920 w 1249680"/>
                        <a:gd name="connsiteY37" fmla="*/ 1333500 h 1402080"/>
                        <a:gd name="connsiteX38" fmla="*/ 876300 w 1249680"/>
                        <a:gd name="connsiteY38" fmla="*/ 1303020 h 1402080"/>
                        <a:gd name="connsiteX39" fmla="*/ 822960 w 1249680"/>
                        <a:gd name="connsiteY39" fmla="*/ 1341120 h 1402080"/>
                        <a:gd name="connsiteX40" fmla="*/ 746760 w 1249680"/>
                        <a:gd name="connsiteY40" fmla="*/ 1356360 h 1402080"/>
                        <a:gd name="connsiteX41" fmla="*/ 640080 w 1249680"/>
                        <a:gd name="connsiteY41" fmla="*/ 1402080 h 1402080"/>
                        <a:gd name="connsiteX42" fmla="*/ 556413 w 1249680"/>
                        <a:gd name="connsiteY42" fmla="*/ 1359218 h 1402080"/>
                        <a:gd name="connsiteX43" fmla="*/ 275426 w 1249680"/>
                        <a:gd name="connsiteY43" fmla="*/ 1049655 h 1402080"/>
                        <a:gd name="connsiteX44" fmla="*/ 70639 w 1249680"/>
                        <a:gd name="connsiteY44" fmla="*/ 825817 h 1402080"/>
                        <a:gd name="connsiteX45" fmla="*/ 122872 w 1249680"/>
                        <a:gd name="connsiteY45" fmla="*/ 819626 h 1402080"/>
                        <a:gd name="connsiteX46" fmla="*/ 125407 w 1249680"/>
                        <a:gd name="connsiteY46" fmla="*/ 799623 h 1402080"/>
                        <a:gd name="connsiteX47" fmla="*/ 78581 w 1249680"/>
                        <a:gd name="connsiteY47" fmla="*/ 799624 h 1402080"/>
                        <a:gd name="connsiteX48" fmla="*/ 82867 w 1249680"/>
                        <a:gd name="connsiteY48" fmla="*/ 761047 h 1402080"/>
                        <a:gd name="connsiteX49" fmla="*/ 142076 w 1249680"/>
                        <a:gd name="connsiteY49" fmla="*/ 742474 h 1402080"/>
                        <a:gd name="connsiteX50" fmla="*/ 130169 w 1249680"/>
                        <a:gd name="connsiteY50" fmla="*/ 716280 h 1402080"/>
                        <a:gd name="connsiteX51" fmla="*/ 48568 w 1249680"/>
                        <a:gd name="connsiteY51" fmla="*/ 756737 h 1402080"/>
                        <a:gd name="connsiteX52" fmla="*/ 29527 w 1249680"/>
                        <a:gd name="connsiteY52" fmla="*/ 718344 h 1402080"/>
                        <a:gd name="connsiteX53" fmla="*/ 104473 w 1249680"/>
                        <a:gd name="connsiteY53" fmla="*/ 693138 h 1402080"/>
                        <a:gd name="connsiteX54" fmla="*/ 77629 w 1249680"/>
                        <a:gd name="connsiteY54" fmla="*/ 617855 h 1402080"/>
                        <a:gd name="connsiteX55" fmla="*/ 39683 w 1249680"/>
                        <a:gd name="connsiteY55" fmla="*/ 611505 h 1402080"/>
                        <a:gd name="connsiteX56" fmla="*/ 0 w 1249680"/>
                        <a:gd name="connsiteY56" fmla="*/ 541020 h 1402080"/>
                        <a:gd name="connsiteX0" fmla="*/ 0 w 1249680"/>
                        <a:gd name="connsiteY0" fmla="*/ 541020 h 1402080"/>
                        <a:gd name="connsiteX1" fmla="*/ 259080 w 1249680"/>
                        <a:gd name="connsiteY1" fmla="*/ 381000 h 1402080"/>
                        <a:gd name="connsiteX2" fmla="*/ 266700 w 1249680"/>
                        <a:gd name="connsiteY2" fmla="*/ 266700 h 1402080"/>
                        <a:gd name="connsiteX3" fmla="*/ 358140 w 1249680"/>
                        <a:gd name="connsiteY3" fmla="*/ 259080 h 1402080"/>
                        <a:gd name="connsiteX4" fmla="*/ 388620 w 1249680"/>
                        <a:gd name="connsiteY4" fmla="*/ 266700 h 1402080"/>
                        <a:gd name="connsiteX5" fmla="*/ 449580 w 1249680"/>
                        <a:gd name="connsiteY5" fmla="*/ 266700 h 1402080"/>
                        <a:gd name="connsiteX6" fmla="*/ 533400 w 1249680"/>
                        <a:gd name="connsiteY6" fmla="*/ 144780 h 1402080"/>
                        <a:gd name="connsiteX7" fmla="*/ 655320 w 1249680"/>
                        <a:gd name="connsiteY7" fmla="*/ 167640 h 1402080"/>
                        <a:gd name="connsiteX8" fmla="*/ 830580 w 1249680"/>
                        <a:gd name="connsiteY8" fmla="*/ 114300 h 1402080"/>
                        <a:gd name="connsiteX9" fmla="*/ 822960 w 1249680"/>
                        <a:gd name="connsiteY9" fmla="*/ 45720 h 1402080"/>
                        <a:gd name="connsiteX10" fmla="*/ 906780 w 1249680"/>
                        <a:gd name="connsiteY10" fmla="*/ 0 h 1402080"/>
                        <a:gd name="connsiteX11" fmla="*/ 937260 w 1249680"/>
                        <a:gd name="connsiteY11" fmla="*/ 0 h 1402080"/>
                        <a:gd name="connsiteX12" fmla="*/ 944880 w 1249680"/>
                        <a:gd name="connsiteY12" fmla="*/ 76200 h 1402080"/>
                        <a:gd name="connsiteX13" fmla="*/ 1013460 w 1249680"/>
                        <a:gd name="connsiteY13" fmla="*/ 99060 h 1402080"/>
                        <a:gd name="connsiteX14" fmla="*/ 982980 w 1249680"/>
                        <a:gd name="connsiteY14" fmla="*/ 167640 h 1402080"/>
                        <a:gd name="connsiteX15" fmla="*/ 1005840 w 1249680"/>
                        <a:gd name="connsiteY15" fmla="*/ 190500 h 1402080"/>
                        <a:gd name="connsiteX16" fmla="*/ 967740 w 1249680"/>
                        <a:gd name="connsiteY16" fmla="*/ 297180 h 1402080"/>
                        <a:gd name="connsiteX17" fmla="*/ 975360 w 1249680"/>
                        <a:gd name="connsiteY17" fmla="*/ 320040 h 1402080"/>
                        <a:gd name="connsiteX18" fmla="*/ 1043940 w 1249680"/>
                        <a:gd name="connsiteY18" fmla="*/ 388620 h 1402080"/>
                        <a:gd name="connsiteX19" fmla="*/ 1165860 w 1249680"/>
                        <a:gd name="connsiteY19" fmla="*/ 403860 h 1402080"/>
                        <a:gd name="connsiteX20" fmla="*/ 1173480 w 1249680"/>
                        <a:gd name="connsiteY20" fmla="*/ 441960 h 1402080"/>
                        <a:gd name="connsiteX21" fmla="*/ 1249680 w 1249680"/>
                        <a:gd name="connsiteY21" fmla="*/ 419100 h 1402080"/>
                        <a:gd name="connsiteX22" fmla="*/ 1219200 w 1249680"/>
                        <a:gd name="connsiteY22" fmla="*/ 495300 h 1402080"/>
                        <a:gd name="connsiteX23" fmla="*/ 1135380 w 1249680"/>
                        <a:gd name="connsiteY23" fmla="*/ 586740 h 1402080"/>
                        <a:gd name="connsiteX24" fmla="*/ 1021080 w 1249680"/>
                        <a:gd name="connsiteY24" fmla="*/ 632460 h 1402080"/>
                        <a:gd name="connsiteX25" fmla="*/ 1013460 w 1249680"/>
                        <a:gd name="connsiteY25" fmla="*/ 723900 h 1402080"/>
                        <a:gd name="connsiteX26" fmla="*/ 1005840 w 1249680"/>
                        <a:gd name="connsiteY26" fmla="*/ 769620 h 1402080"/>
                        <a:gd name="connsiteX27" fmla="*/ 975360 w 1249680"/>
                        <a:gd name="connsiteY27" fmla="*/ 807720 h 1402080"/>
                        <a:gd name="connsiteX28" fmla="*/ 1013460 w 1249680"/>
                        <a:gd name="connsiteY28" fmla="*/ 845820 h 1402080"/>
                        <a:gd name="connsiteX29" fmla="*/ 998220 w 1249680"/>
                        <a:gd name="connsiteY29" fmla="*/ 906780 h 1402080"/>
                        <a:gd name="connsiteX30" fmla="*/ 998220 w 1249680"/>
                        <a:gd name="connsiteY30" fmla="*/ 960120 h 1402080"/>
                        <a:gd name="connsiteX31" fmla="*/ 1097280 w 1249680"/>
                        <a:gd name="connsiteY31" fmla="*/ 1051560 h 1402080"/>
                        <a:gd name="connsiteX32" fmla="*/ 1089660 w 1249680"/>
                        <a:gd name="connsiteY32" fmla="*/ 1135380 h 1402080"/>
                        <a:gd name="connsiteX33" fmla="*/ 1013460 w 1249680"/>
                        <a:gd name="connsiteY33" fmla="*/ 1143000 h 1402080"/>
                        <a:gd name="connsiteX34" fmla="*/ 1165860 w 1249680"/>
                        <a:gd name="connsiteY34" fmla="*/ 1249680 h 1402080"/>
                        <a:gd name="connsiteX35" fmla="*/ 1066800 w 1249680"/>
                        <a:gd name="connsiteY35" fmla="*/ 1402080 h 1402080"/>
                        <a:gd name="connsiteX36" fmla="*/ 998220 w 1249680"/>
                        <a:gd name="connsiteY36" fmla="*/ 1356360 h 1402080"/>
                        <a:gd name="connsiteX37" fmla="*/ 883920 w 1249680"/>
                        <a:gd name="connsiteY37" fmla="*/ 1333500 h 1402080"/>
                        <a:gd name="connsiteX38" fmla="*/ 876300 w 1249680"/>
                        <a:gd name="connsiteY38" fmla="*/ 1303020 h 1402080"/>
                        <a:gd name="connsiteX39" fmla="*/ 822960 w 1249680"/>
                        <a:gd name="connsiteY39" fmla="*/ 1341120 h 1402080"/>
                        <a:gd name="connsiteX40" fmla="*/ 746760 w 1249680"/>
                        <a:gd name="connsiteY40" fmla="*/ 1356360 h 1402080"/>
                        <a:gd name="connsiteX41" fmla="*/ 640080 w 1249680"/>
                        <a:gd name="connsiteY41" fmla="*/ 1402080 h 1402080"/>
                        <a:gd name="connsiteX42" fmla="*/ 556413 w 1249680"/>
                        <a:gd name="connsiteY42" fmla="*/ 1359218 h 1402080"/>
                        <a:gd name="connsiteX43" fmla="*/ 384963 w 1249680"/>
                        <a:gd name="connsiteY43" fmla="*/ 1168718 h 1402080"/>
                        <a:gd name="connsiteX44" fmla="*/ 275426 w 1249680"/>
                        <a:gd name="connsiteY44" fmla="*/ 1049655 h 1402080"/>
                        <a:gd name="connsiteX45" fmla="*/ 70639 w 1249680"/>
                        <a:gd name="connsiteY45" fmla="*/ 825817 h 1402080"/>
                        <a:gd name="connsiteX46" fmla="*/ 122872 w 1249680"/>
                        <a:gd name="connsiteY46" fmla="*/ 819626 h 1402080"/>
                        <a:gd name="connsiteX47" fmla="*/ 125407 w 1249680"/>
                        <a:gd name="connsiteY47" fmla="*/ 799623 h 1402080"/>
                        <a:gd name="connsiteX48" fmla="*/ 78581 w 1249680"/>
                        <a:gd name="connsiteY48" fmla="*/ 799624 h 1402080"/>
                        <a:gd name="connsiteX49" fmla="*/ 82867 w 1249680"/>
                        <a:gd name="connsiteY49" fmla="*/ 761047 h 1402080"/>
                        <a:gd name="connsiteX50" fmla="*/ 142076 w 1249680"/>
                        <a:gd name="connsiteY50" fmla="*/ 742474 h 1402080"/>
                        <a:gd name="connsiteX51" fmla="*/ 130169 w 1249680"/>
                        <a:gd name="connsiteY51" fmla="*/ 716280 h 1402080"/>
                        <a:gd name="connsiteX52" fmla="*/ 48568 w 1249680"/>
                        <a:gd name="connsiteY52" fmla="*/ 756737 h 1402080"/>
                        <a:gd name="connsiteX53" fmla="*/ 29527 w 1249680"/>
                        <a:gd name="connsiteY53" fmla="*/ 718344 h 1402080"/>
                        <a:gd name="connsiteX54" fmla="*/ 104473 w 1249680"/>
                        <a:gd name="connsiteY54" fmla="*/ 693138 h 1402080"/>
                        <a:gd name="connsiteX55" fmla="*/ 77629 w 1249680"/>
                        <a:gd name="connsiteY55" fmla="*/ 617855 h 1402080"/>
                        <a:gd name="connsiteX56" fmla="*/ 39683 w 1249680"/>
                        <a:gd name="connsiteY56" fmla="*/ 611505 h 1402080"/>
                        <a:gd name="connsiteX57" fmla="*/ 0 w 1249680"/>
                        <a:gd name="connsiteY57" fmla="*/ 541020 h 1402080"/>
                        <a:gd name="connsiteX0" fmla="*/ 0 w 1249680"/>
                        <a:gd name="connsiteY0" fmla="*/ 541020 h 1402080"/>
                        <a:gd name="connsiteX1" fmla="*/ 259080 w 1249680"/>
                        <a:gd name="connsiteY1" fmla="*/ 381000 h 1402080"/>
                        <a:gd name="connsiteX2" fmla="*/ 266700 w 1249680"/>
                        <a:gd name="connsiteY2" fmla="*/ 266700 h 1402080"/>
                        <a:gd name="connsiteX3" fmla="*/ 358140 w 1249680"/>
                        <a:gd name="connsiteY3" fmla="*/ 259080 h 1402080"/>
                        <a:gd name="connsiteX4" fmla="*/ 388620 w 1249680"/>
                        <a:gd name="connsiteY4" fmla="*/ 266700 h 1402080"/>
                        <a:gd name="connsiteX5" fmla="*/ 449580 w 1249680"/>
                        <a:gd name="connsiteY5" fmla="*/ 266700 h 1402080"/>
                        <a:gd name="connsiteX6" fmla="*/ 533400 w 1249680"/>
                        <a:gd name="connsiteY6" fmla="*/ 144780 h 1402080"/>
                        <a:gd name="connsiteX7" fmla="*/ 655320 w 1249680"/>
                        <a:gd name="connsiteY7" fmla="*/ 167640 h 1402080"/>
                        <a:gd name="connsiteX8" fmla="*/ 830580 w 1249680"/>
                        <a:gd name="connsiteY8" fmla="*/ 114300 h 1402080"/>
                        <a:gd name="connsiteX9" fmla="*/ 822960 w 1249680"/>
                        <a:gd name="connsiteY9" fmla="*/ 45720 h 1402080"/>
                        <a:gd name="connsiteX10" fmla="*/ 906780 w 1249680"/>
                        <a:gd name="connsiteY10" fmla="*/ 0 h 1402080"/>
                        <a:gd name="connsiteX11" fmla="*/ 937260 w 1249680"/>
                        <a:gd name="connsiteY11" fmla="*/ 0 h 1402080"/>
                        <a:gd name="connsiteX12" fmla="*/ 944880 w 1249680"/>
                        <a:gd name="connsiteY12" fmla="*/ 76200 h 1402080"/>
                        <a:gd name="connsiteX13" fmla="*/ 1013460 w 1249680"/>
                        <a:gd name="connsiteY13" fmla="*/ 99060 h 1402080"/>
                        <a:gd name="connsiteX14" fmla="*/ 982980 w 1249680"/>
                        <a:gd name="connsiteY14" fmla="*/ 167640 h 1402080"/>
                        <a:gd name="connsiteX15" fmla="*/ 1005840 w 1249680"/>
                        <a:gd name="connsiteY15" fmla="*/ 190500 h 1402080"/>
                        <a:gd name="connsiteX16" fmla="*/ 967740 w 1249680"/>
                        <a:gd name="connsiteY16" fmla="*/ 297180 h 1402080"/>
                        <a:gd name="connsiteX17" fmla="*/ 975360 w 1249680"/>
                        <a:gd name="connsiteY17" fmla="*/ 320040 h 1402080"/>
                        <a:gd name="connsiteX18" fmla="*/ 1043940 w 1249680"/>
                        <a:gd name="connsiteY18" fmla="*/ 388620 h 1402080"/>
                        <a:gd name="connsiteX19" fmla="*/ 1165860 w 1249680"/>
                        <a:gd name="connsiteY19" fmla="*/ 403860 h 1402080"/>
                        <a:gd name="connsiteX20" fmla="*/ 1173480 w 1249680"/>
                        <a:gd name="connsiteY20" fmla="*/ 441960 h 1402080"/>
                        <a:gd name="connsiteX21" fmla="*/ 1249680 w 1249680"/>
                        <a:gd name="connsiteY21" fmla="*/ 419100 h 1402080"/>
                        <a:gd name="connsiteX22" fmla="*/ 1219200 w 1249680"/>
                        <a:gd name="connsiteY22" fmla="*/ 495300 h 1402080"/>
                        <a:gd name="connsiteX23" fmla="*/ 1135380 w 1249680"/>
                        <a:gd name="connsiteY23" fmla="*/ 586740 h 1402080"/>
                        <a:gd name="connsiteX24" fmla="*/ 1021080 w 1249680"/>
                        <a:gd name="connsiteY24" fmla="*/ 632460 h 1402080"/>
                        <a:gd name="connsiteX25" fmla="*/ 1013460 w 1249680"/>
                        <a:gd name="connsiteY25" fmla="*/ 723900 h 1402080"/>
                        <a:gd name="connsiteX26" fmla="*/ 1005840 w 1249680"/>
                        <a:gd name="connsiteY26" fmla="*/ 769620 h 1402080"/>
                        <a:gd name="connsiteX27" fmla="*/ 975360 w 1249680"/>
                        <a:gd name="connsiteY27" fmla="*/ 807720 h 1402080"/>
                        <a:gd name="connsiteX28" fmla="*/ 1013460 w 1249680"/>
                        <a:gd name="connsiteY28" fmla="*/ 845820 h 1402080"/>
                        <a:gd name="connsiteX29" fmla="*/ 998220 w 1249680"/>
                        <a:gd name="connsiteY29" fmla="*/ 906780 h 1402080"/>
                        <a:gd name="connsiteX30" fmla="*/ 998220 w 1249680"/>
                        <a:gd name="connsiteY30" fmla="*/ 960120 h 1402080"/>
                        <a:gd name="connsiteX31" fmla="*/ 1097280 w 1249680"/>
                        <a:gd name="connsiteY31" fmla="*/ 1051560 h 1402080"/>
                        <a:gd name="connsiteX32" fmla="*/ 1089660 w 1249680"/>
                        <a:gd name="connsiteY32" fmla="*/ 1135380 h 1402080"/>
                        <a:gd name="connsiteX33" fmla="*/ 1013460 w 1249680"/>
                        <a:gd name="connsiteY33" fmla="*/ 1143000 h 1402080"/>
                        <a:gd name="connsiteX34" fmla="*/ 1165860 w 1249680"/>
                        <a:gd name="connsiteY34" fmla="*/ 1249680 h 1402080"/>
                        <a:gd name="connsiteX35" fmla="*/ 1066800 w 1249680"/>
                        <a:gd name="connsiteY35" fmla="*/ 1402080 h 1402080"/>
                        <a:gd name="connsiteX36" fmla="*/ 998220 w 1249680"/>
                        <a:gd name="connsiteY36" fmla="*/ 1356360 h 1402080"/>
                        <a:gd name="connsiteX37" fmla="*/ 883920 w 1249680"/>
                        <a:gd name="connsiteY37" fmla="*/ 1333500 h 1402080"/>
                        <a:gd name="connsiteX38" fmla="*/ 876300 w 1249680"/>
                        <a:gd name="connsiteY38" fmla="*/ 1303020 h 1402080"/>
                        <a:gd name="connsiteX39" fmla="*/ 822960 w 1249680"/>
                        <a:gd name="connsiteY39" fmla="*/ 1341120 h 1402080"/>
                        <a:gd name="connsiteX40" fmla="*/ 746760 w 1249680"/>
                        <a:gd name="connsiteY40" fmla="*/ 1356360 h 1402080"/>
                        <a:gd name="connsiteX41" fmla="*/ 640080 w 1249680"/>
                        <a:gd name="connsiteY41" fmla="*/ 1402080 h 1402080"/>
                        <a:gd name="connsiteX42" fmla="*/ 556413 w 1249680"/>
                        <a:gd name="connsiteY42" fmla="*/ 1359218 h 1402080"/>
                        <a:gd name="connsiteX43" fmla="*/ 484976 w 1249680"/>
                        <a:gd name="connsiteY43" fmla="*/ 1278255 h 1402080"/>
                        <a:gd name="connsiteX44" fmla="*/ 384963 w 1249680"/>
                        <a:gd name="connsiteY44" fmla="*/ 1168718 h 1402080"/>
                        <a:gd name="connsiteX45" fmla="*/ 275426 w 1249680"/>
                        <a:gd name="connsiteY45" fmla="*/ 1049655 h 1402080"/>
                        <a:gd name="connsiteX46" fmla="*/ 70639 w 1249680"/>
                        <a:gd name="connsiteY46" fmla="*/ 825817 h 1402080"/>
                        <a:gd name="connsiteX47" fmla="*/ 122872 w 1249680"/>
                        <a:gd name="connsiteY47" fmla="*/ 819626 h 1402080"/>
                        <a:gd name="connsiteX48" fmla="*/ 125407 w 1249680"/>
                        <a:gd name="connsiteY48" fmla="*/ 799623 h 1402080"/>
                        <a:gd name="connsiteX49" fmla="*/ 78581 w 1249680"/>
                        <a:gd name="connsiteY49" fmla="*/ 799624 h 1402080"/>
                        <a:gd name="connsiteX50" fmla="*/ 82867 w 1249680"/>
                        <a:gd name="connsiteY50" fmla="*/ 761047 h 1402080"/>
                        <a:gd name="connsiteX51" fmla="*/ 142076 w 1249680"/>
                        <a:gd name="connsiteY51" fmla="*/ 742474 h 1402080"/>
                        <a:gd name="connsiteX52" fmla="*/ 130169 w 1249680"/>
                        <a:gd name="connsiteY52" fmla="*/ 716280 h 1402080"/>
                        <a:gd name="connsiteX53" fmla="*/ 48568 w 1249680"/>
                        <a:gd name="connsiteY53" fmla="*/ 756737 h 1402080"/>
                        <a:gd name="connsiteX54" fmla="*/ 29527 w 1249680"/>
                        <a:gd name="connsiteY54" fmla="*/ 718344 h 1402080"/>
                        <a:gd name="connsiteX55" fmla="*/ 104473 w 1249680"/>
                        <a:gd name="connsiteY55" fmla="*/ 693138 h 1402080"/>
                        <a:gd name="connsiteX56" fmla="*/ 77629 w 1249680"/>
                        <a:gd name="connsiteY56" fmla="*/ 617855 h 1402080"/>
                        <a:gd name="connsiteX57" fmla="*/ 39683 w 1249680"/>
                        <a:gd name="connsiteY57" fmla="*/ 611505 h 1402080"/>
                        <a:gd name="connsiteX58" fmla="*/ 0 w 1249680"/>
                        <a:gd name="connsiteY58" fmla="*/ 541020 h 1402080"/>
                        <a:gd name="connsiteX0" fmla="*/ 0 w 1249680"/>
                        <a:gd name="connsiteY0" fmla="*/ 541020 h 1402080"/>
                        <a:gd name="connsiteX1" fmla="*/ 259080 w 1249680"/>
                        <a:gd name="connsiteY1" fmla="*/ 381000 h 1402080"/>
                        <a:gd name="connsiteX2" fmla="*/ 266700 w 1249680"/>
                        <a:gd name="connsiteY2" fmla="*/ 266700 h 1402080"/>
                        <a:gd name="connsiteX3" fmla="*/ 358140 w 1249680"/>
                        <a:gd name="connsiteY3" fmla="*/ 259080 h 1402080"/>
                        <a:gd name="connsiteX4" fmla="*/ 388620 w 1249680"/>
                        <a:gd name="connsiteY4" fmla="*/ 266700 h 1402080"/>
                        <a:gd name="connsiteX5" fmla="*/ 449580 w 1249680"/>
                        <a:gd name="connsiteY5" fmla="*/ 266700 h 1402080"/>
                        <a:gd name="connsiteX6" fmla="*/ 533400 w 1249680"/>
                        <a:gd name="connsiteY6" fmla="*/ 144780 h 1402080"/>
                        <a:gd name="connsiteX7" fmla="*/ 655320 w 1249680"/>
                        <a:gd name="connsiteY7" fmla="*/ 167640 h 1402080"/>
                        <a:gd name="connsiteX8" fmla="*/ 830580 w 1249680"/>
                        <a:gd name="connsiteY8" fmla="*/ 114300 h 1402080"/>
                        <a:gd name="connsiteX9" fmla="*/ 822960 w 1249680"/>
                        <a:gd name="connsiteY9" fmla="*/ 45720 h 1402080"/>
                        <a:gd name="connsiteX10" fmla="*/ 906780 w 1249680"/>
                        <a:gd name="connsiteY10" fmla="*/ 0 h 1402080"/>
                        <a:gd name="connsiteX11" fmla="*/ 937260 w 1249680"/>
                        <a:gd name="connsiteY11" fmla="*/ 0 h 1402080"/>
                        <a:gd name="connsiteX12" fmla="*/ 944880 w 1249680"/>
                        <a:gd name="connsiteY12" fmla="*/ 76200 h 1402080"/>
                        <a:gd name="connsiteX13" fmla="*/ 1013460 w 1249680"/>
                        <a:gd name="connsiteY13" fmla="*/ 99060 h 1402080"/>
                        <a:gd name="connsiteX14" fmla="*/ 982980 w 1249680"/>
                        <a:gd name="connsiteY14" fmla="*/ 167640 h 1402080"/>
                        <a:gd name="connsiteX15" fmla="*/ 1005840 w 1249680"/>
                        <a:gd name="connsiteY15" fmla="*/ 190500 h 1402080"/>
                        <a:gd name="connsiteX16" fmla="*/ 967740 w 1249680"/>
                        <a:gd name="connsiteY16" fmla="*/ 297180 h 1402080"/>
                        <a:gd name="connsiteX17" fmla="*/ 975360 w 1249680"/>
                        <a:gd name="connsiteY17" fmla="*/ 320040 h 1402080"/>
                        <a:gd name="connsiteX18" fmla="*/ 1043940 w 1249680"/>
                        <a:gd name="connsiteY18" fmla="*/ 388620 h 1402080"/>
                        <a:gd name="connsiteX19" fmla="*/ 1165860 w 1249680"/>
                        <a:gd name="connsiteY19" fmla="*/ 403860 h 1402080"/>
                        <a:gd name="connsiteX20" fmla="*/ 1173480 w 1249680"/>
                        <a:gd name="connsiteY20" fmla="*/ 441960 h 1402080"/>
                        <a:gd name="connsiteX21" fmla="*/ 1249680 w 1249680"/>
                        <a:gd name="connsiteY21" fmla="*/ 419100 h 1402080"/>
                        <a:gd name="connsiteX22" fmla="*/ 1219200 w 1249680"/>
                        <a:gd name="connsiteY22" fmla="*/ 495300 h 1402080"/>
                        <a:gd name="connsiteX23" fmla="*/ 1135380 w 1249680"/>
                        <a:gd name="connsiteY23" fmla="*/ 586740 h 1402080"/>
                        <a:gd name="connsiteX24" fmla="*/ 1021080 w 1249680"/>
                        <a:gd name="connsiteY24" fmla="*/ 632460 h 1402080"/>
                        <a:gd name="connsiteX25" fmla="*/ 1013460 w 1249680"/>
                        <a:gd name="connsiteY25" fmla="*/ 723900 h 1402080"/>
                        <a:gd name="connsiteX26" fmla="*/ 1005840 w 1249680"/>
                        <a:gd name="connsiteY26" fmla="*/ 769620 h 1402080"/>
                        <a:gd name="connsiteX27" fmla="*/ 975360 w 1249680"/>
                        <a:gd name="connsiteY27" fmla="*/ 807720 h 1402080"/>
                        <a:gd name="connsiteX28" fmla="*/ 1013460 w 1249680"/>
                        <a:gd name="connsiteY28" fmla="*/ 845820 h 1402080"/>
                        <a:gd name="connsiteX29" fmla="*/ 998220 w 1249680"/>
                        <a:gd name="connsiteY29" fmla="*/ 906780 h 1402080"/>
                        <a:gd name="connsiteX30" fmla="*/ 998220 w 1249680"/>
                        <a:gd name="connsiteY30" fmla="*/ 960120 h 1402080"/>
                        <a:gd name="connsiteX31" fmla="*/ 1097280 w 1249680"/>
                        <a:gd name="connsiteY31" fmla="*/ 1051560 h 1402080"/>
                        <a:gd name="connsiteX32" fmla="*/ 1089660 w 1249680"/>
                        <a:gd name="connsiteY32" fmla="*/ 1135380 h 1402080"/>
                        <a:gd name="connsiteX33" fmla="*/ 1013460 w 1249680"/>
                        <a:gd name="connsiteY33" fmla="*/ 1143000 h 1402080"/>
                        <a:gd name="connsiteX34" fmla="*/ 1165860 w 1249680"/>
                        <a:gd name="connsiteY34" fmla="*/ 1249680 h 1402080"/>
                        <a:gd name="connsiteX35" fmla="*/ 1066800 w 1249680"/>
                        <a:gd name="connsiteY35" fmla="*/ 1402080 h 1402080"/>
                        <a:gd name="connsiteX36" fmla="*/ 998220 w 1249680"/>
                        <a:gd name="connsiteY36" fmla="*/ 1356360 h 1402080"/>
                        <a:gd name="connsiteX37" fmla="*/ 883920 w 1249680"/>
                        <a:gd name="connsiteY37" fmla="*/ 1333500 h 1402080"/>
                        <a:gd name="connsiteX38" fmla="*/ 876300 w 1249680"/>
                        <a:gd name="connsiteY38" fmla="*/ 1303020 h 1402080"/>
                        <a:gd name="connsiteX39" fmla="*/ 822960 w 1249680"/>
                        <a:gd name="connsiteY39" fmla="*/ 1341120 h 1402080"/>
                        <a:gd name="connsiteX40" fmla="*/ 746760 w 1249680"/>
                        <a:gd name="connsiteY40" fmla="*/ 1356360 h 1402080"/>
                        <a:gd name="connsiteX41" fmla="*/ 640080 w 1249680"/>
                        <a:gd name="connsiteY41" fmla="*/ 1402080 h 1402080"/>
                        <a:gd name="connsiteX42" fmla="*/ 556413 w 1249680"/>
                        <a:gd name="connsiteY42" fmla="*/ 1359218 h 1402080"/>
                        <a:gd name="connsiteX43" fmla="*/ 484976 w 1249680"/>
                        <a:gd name="connsiteY43" fmla="*/ 1278255 h 1402080"/>
                        <a:gd name="connsiteX44" fmla="*/ 384963 w 1249680"/>
                        <a:gd name="connsiteY44" fmla="*/ 1168718 h 1402080"/>
                        <a:gd name="connsiteX45" fmla="*/ 58732 w 1249680"/>
                        <a:gd name="connsiteY45" fmla="*/ 911543 h 1402080"/>
                        <a:gd name="connsiteX46" fmla="*/ 70639 w 1249680"/>
                        <a:gd name="connsiteY46" fmla="*/ 825817 h 1402080"/>
                        <a:gd name="connsiteX47" fmla="*/ 122872 w 1249680"/>
                        <a:gd name="connsiteY47" fmla="*/ 819626 h 1402080"/>
                        <a:gd name="connsiteX48" fmla="*/ 125407 w 1249680"/>
                        <a:gd name="connsiteY48" fmla="*/ 799623 h 1402080"/>
                        <a:gd name="connsiteX49" fmla="*/ 78581 w 1249680"/>
                        <a:gd name="connsiteY49" fmla="*/ 799624 h 1402080"/>
                        <a:gd name="connsiteX50" fmla="*/ 82867 w 1249680"/>
                        <a:gd name="connsiteY50" fmla="*/ 761047 h 1402080"/>
                        <a:gd name="connsiteX51" fmla="*/ 142076 w 1249680"/>
                        <a:gd name="connsiteY51" fmla="*/ 742474 h 1402080"/>
                        <a:gd name="connsiteX52" fmla="*/ 130169 w 1249680"/>
                        <a:gd name="connsiteY52" fmla="*/ 716280 h 1402080"/>
                        <a:gd name="connsiteX53" fmla="*/ 48568 w 1249680"/>
                        <a:gd name="connsiteY53" fmla="*/ 756737 h 1402080"/>
                        <a:gd name="connsiteX54" fmla="*/ 29527 w 1249680"/>
                        <a:gd name="connsiteY54" fmla="*/ 718344 h 1402080"/>
                        <a:gd name="connsiteX55" fmla="*/ 104473 w 1249680"/>
                        <a:gd name="connsiteY55" fmla="*/ 693138 h 1402080"/>
                        <a:gd name="connsiteX56" fmla="*/ 77629 w 1249680"/>
                        <a:gd name="connsiteY56" fmla="*/ 617855 h 1402080"/>
                        <a:gd name="connsiteX57" fmla="*/ 39683 w 1249680"/>
                        <a:gd name="connsiteY57" fmla="*/ 611505 h 1402080"/>
                        <a:gd name="connsiteX58" fmla="*/ 0 w 1249680"/>
                        <a:gd name="connsiteY58" fmla="*/ 541020 h 1402080"/>
                        <a:gd name="connsiteX0" fmla="*/ 0 w 1249680"/>
                        <a:gd name="connsiteY0" fmla="*/ 541020 h 1402080"/>
                        <a:gd name="connsiteX1" fmla="*/ 259080 w 1249680"/>
                        <a:gd name="connsiteY1" fmla="*/ 381000 h 1402080"/>
                        <a:gd name="connsiteX2" fmla="*/ 266700 w 1249680"/>
                        <a:gd name="connsiteY2" fmla="*/ 266700 h 1402080"/>
                        <a:gd name="connsiteX3" fmla="*/ 358140 w 1249680"/>
                        <a:gd name="connsiteY3" fmla="*/ 259080 h 1402080"/>
                        <a:gd name="connsiteX4" fmla="*/ 388620 w 1249680"/>
                        <a:gd name="connsiteY4" fmla="*/ 266700 h 1402080"/>
                        <a:gd name="connsiteX5" fmla="*/ 449580 w 1249680"/>
                        <a:gd name="connsiteY5" fmla="*/ 266700 h 1402080"/>
                        <a:gd name="connsiteX6" fmla="*/ 533400 w 1249680"/>
                        <a:gd name="connsiteY6" fmla="*/ 144780 h 1402080"/>
                        <a:gd name="connsiteX7" fmla="*/ 655320 w 1249680"/>
                        <a:gd name="connsiteY7" fmla="*/ 167640 h 1402080"/>
                        <a:gd name="connsiteX8" fmla="*/ 830580 w 1249680"/>
                        <a:gd name="connsiteY8" fmla="*/ 114300 h 1402080"/>
                        <a:gd name="connsiteX9" fmla="*/ 822960 w 1249680"/>
                        <a:gd name="connsiteY9" fmla="*/ 45720 h 1402080"/>
                        <a:gd name="connsiteX10" fmla="*/ 906780 w 1249680"/>
                        <a:gd name="connsiteY10" fmla="*/ 0 h 1402080"/>
                        <a:gd name="connsiteX11" fmla="*/ 937260 w 1249680"/>
                        <a:gd name="connsiteY11" fmla="*/ 0 h 1402080"/>
                        <a:gd name="connsiteX12" fmla="*/ 944880 w 1249680"/>
                        <a:gd name="connsiteY12" fmla="*/ 76200 h 1402080"/>
                        <a:gd name="connsiteX13" fmla="*/ 1013460 w 1249680"/>
                        <a:gd name="connsiteY13" fmla="*/ 99060 h 1402080"/>
                        <a:gd name="connsiteX14" fmla="*/ 982980 w 1249680"/>
                        <a:gd name="connsiteY14" fmla="*/ 167640 h 1402080"/>
                        <a:gd name="connsiteX15" fmla="*/ 1005840 w 1249680"/>
                        <a:gd name="connsiteY15" fmla="*/ 190500 h 1402080"/>
                        <a:gd name="connsiteX16" fmla="*/ 967740 w 1249680"/>
                        <a:gd name="connsiteY16" fmla="*/ 297180 h 1402080"/>
                        <a:gd name="connsiteX17" fmla="*/ 975360 w 1249680"/>
                        <a:gd name="connsiteY17" fmla="*/ 320040 h 1402080"/>
                        <a:gd name="connsiteX18" fmla="*/ 1043940 w 1249680"/>
                        <a:gd name="connsiteY18" fmla="*/ 388620 h 1402080"/>
                        <a:gd name="connsiteX19" fmla="*/ 1165860 w 1249680"/>
                        <a:gd name="connsiteY19" fmla="*/ 403860 h 1402080"/>
                        <a:gd name="connsiteX20" fmla="*/ 1173480 w 1249680"/>
                        <a:gd name="connsiteY20" fmla="*/ 441960 h 1402080"/>
                        <a:gd name="connsiteX21" fmla="*/ 1249680 w 1249680"/>
                        <a:gd name="connsiteY21" fmla="*/ 419100 h 1402080"/>
                        <a:gd name="connsiteX22" fmla="*/ 1219200 w 1249680"/>
                        <a:gd name="connsiteY22" fmla="*/ 495300 h 1402080"/>
                        <a:gd name="connsiteX23" fmla="*/ 1135380 w 1249680"/>
                        <a:gd name="connsiteY23" fmla="*/ 586740 h 1402080"/>
                        <a:gd name="connsiteX24" fmla="*/ 1021080 w 1249680"/>
                        <a:gd name="connsiteY24" fmla="*/ 632460 h 1402080"/>
                        <a:gd name="connsiteX25" fmla="*/ 1013460 w 1249680"/>
                        <a:gd name="connsiteY25" fmla="*/ 723900 h 1402080"/>
                        <a:gd name="connsiteX26" fmla="*/ 1005840 w 1249680"/>
                        <a:gd name="connsiteY26" fmla="*/ 769620 h 1402080"/>
                        <a:gd name="connsiteX27" fmla="*/ 975360 w 1249680"/>
                        <a:gd name="connsiteY27" fmla="*/ 807720 h 1402080"/>
                        <a:gd name="connsiteX28" fmla="*/ 1013460 w 1249680"/>
                        <a:gd name="connsiteY28" fmla="*/ 845820 h 1402080"/>
                        <a:gd name="connsiteX29" fmla="*/ 998220 w 1249680"/>
                        <a:gd name="connsiteY29" fmla="*/ 906780 h 1402080"/>
                        <a:gd name="connsiteX30" fmla="*/ 998220 w 1249680"/>
                        <a:gd name="connsiteY30" fmla="*/ 960120 h 1402080"/>
                        <a:gd name="connsiteX31" fmla="*/ 1097280 w 1249680"/>
                        <a:gd name="connsiteY31" fmla="*/ 1051560 h 1402080"/>
                        <a:gd name="connsiteX32" fmla="*/ 1089660 w 1249680"/>
                        <a:gd name="connsiteY32" fmla="*/ 1135380 h 1402080"/>
                        <a:gd name="connsiteX33" fmla="*/ 1013460 w 1249680"/>
                        <a:gd name="connsiteY33" fmla="*/ 1143000 h 1402080"/>
                        <a:gd name="connsiteX34" fmla="*/ 1165860 w 1249680"/>
                        <a:gd name="connsiteY34" fmla="*/ 1249680 h 1402080"/>
                        <a:gd name="connsiteX35" fmla="*/ 1066800 w 1249680"/>
                        <a:gd name="connsiteY35" fmla="*/ 1402080 h 1402080"/>
                        <a:gd name="connsiteX36" fmla="*/ 998220 w 1249680"/>
                        <a:gd name="connsiteY36" fmla="*/ 1356360 h 1402080"/>
                        <a:gd name="connsiteX37" fmla="*/ 883920 w 1249680"/>
                        <a:gd name="connsiteY37" fmla="*/ 1333500 h 1402080"/>
                        <a:gd name="connsiteX38" fmla="*/ 876300 w 1249680"/>
                        <a:gd name="connsiteY38" fmla="*/ 1303020 h 1402080"/>
                        <a:gd name="connsiteX39" fmla="*/ 822960 w 1249680"/>
                        <a:gd name="connsiteY39" fmla="*/ 1341120 h 1402080"/>
                        <a:gd name="connsiteX40" fmla="*/ 746760 w 1249680"/>
                        <a:gd name="connsiteY40" fmla="*/ 1356360 h 1402080"/>
                        <a:gd name="connsiteX41" fmla="*/ 640080 w 1249680"/>
                        <a:gd name="connsiteY41" fmla="*/ 1402080 h 1402080"/>
                        <a:gd name="connsiteX42" fmla="*/ 556413 w 1249680"/>
                        <a:gd name="connsiteY42" fmla="*/ 1359218 h 1402080"/>
                        <a:gd name="connsiteX43" fmla="*/ 484976 w 1249680"/>
                        <a:gd name="connsiteY43" fmla="*/ 1278255 h 1402080"/>
                        <a:gd name="connsiteX44" fmla="*/ 80163 w 1249680"/>
                        <a:gd name="connsiteY44" fmla="*/ 906780 h 1402080"/>
                        <a:gd name="connsiteX45" fmla="*/ 58732 w 1249680"/>
                        <a:gd name="connsiteY45" fmla="*/ 911543 h 1402080"/>
                        <a:gd name="connsiteX46" fmla="*/ 70639 w 1249680"/>
                        <a:gd name="connsiteY46" fmla="*/ 825817 h 1402080"/>
                        <a:gd name="connsiteX47" fmla="*/ 122872 w 1249680"/>
                        <a:gd name="connsiteY47" fmla="*/ 819626 h 1402080"/>
                        <a:gd name="connsiteX48" fmla="*/ 125407 w 1249680"/>
                        <a:gd name="connsiteY48" fmla="*/ 799623 h 1402080"/>
                        <a:gd name="connsiteX49" fmla="*/ 78581 w 1249680"/>
                        <a:gd name="connsiteY49" fmla="*/ 799624 h 1402080"/>
                        <a:gd name="connsiteX50" fmla="*/ 82867 w 1249680"/>
                        <a:gd name="connsiteY50" fmla="*/ 761047 h 1402080"/>
                        <a:gd name="connsiteX51" fmla="*/ 142076 w 1249680"/>
                        <a:gd name="connsiteY51" fmla="*/ 742474 h 1402080"/>
                        <a:gd name="connsiteX52" fmla="*/ 130169 w 1249680"/>
                        <a:gd name="connsiteY52" fmla="*/ 716280 h 1402080"/>
                        <a:gd name="connsiteX53" fmla="*/ 48568 w 1249680"/>
                        <a:gd name="connsiteY53" fmla="*/ 756737 h 1402080"/>
                        <a:gd name="connsiteX54" fmla="*/ 29527 w 1249680"/>
                        <a:gd name="connsiteY54" fmla="*/ 718344 h 1402080"/>
                        <a:gd name="connsiteX55" fmla="*/ 104473 w 1249680"/>
                        <a:gd name="connsiteY55" fmla="*/ 693138 h 1402080"/>
                        <a:gd name="connsiteX56" fmla="*/ 77629 w 1249680"/>
                        <a:gd name="connsiteY56" fmla="*/ 617855 h 1402080"/>
                        <a:gd name="connsiteX57" fmla="*/ 39683 w 1249680"/>
                        <a:gd name="connsiteY57" fmla="*/ 611505 h 1402080"/>
                        <a:gd name="connsiteX58" fmla="*/ 0 w 1249680"/>
                        <a:gd name="connsiteY58" fmla="*/ 541020 h 1402080"/>
                        <a:gd name="connsiteX0" fmla="*/ 0 w 1249680"/>
                        <a:gd name="connsiteY0" fmla="*/ 541020 h 1402080"/>
                        <a:gd name="connsiteX1" fmla="*/ 259080 w 1249680"/>
                        <a:gd name="connsiteY1" fmla="*/ 381000 h 1402080"/>
                        <a:gd name="connsiteX2" fmla="*/ 266700 w 1249680"/>
                        <a:gd name="connsiteY2" fmla="*/ 266700 h 1402080"/>
                        <a:gd name="connsiteX3" fmla="*/ 358140 w 1249680"/>
                        <a:gd name="connsiteY3" fmla="*/ 259080 h 1402080"/>
                        <a:gd name="connsiteX4" fmla="*/ 388620 w 1249680"/>
                        <a:gd name="connsiteY4" fmla="*/ 266700 h 1402080"/>
                        <a:gd name="connsiteX5" fmla="*/ 449580 w 1249680"/>
                        <a:gd name="connsiteY5" fmla="*/ 266700 h 1402080"/>
                        <a:gd name="connsiteX6" fmla="*/ 533400 w 1249680"/>
                        <a:gd name="connsiteY6" fmla="*/ 144780 h 1402080"/>
                        <a:gd name="connsiteX7" fmla="*/ 655320 w 1249680"/>
                        <a:gd name="connsiteY7" fmla="*/ 167640 h 1402080"/>
                        <a:gd name="connsiteX8" fmla="*/ 830580 w 1249680"/>
                        <a:gd name="connsiteY8" fmla="*/ 114300 h 1402080"/>
                        <a:gd name="connsiteX9" fmla="*/ 822960 w 1249680"/>
                        <a:gd name="connsiteY9" fmla="*/ 45720 h 1402080"/>
                        <a:gd name="connsiteX10" fmla="*/ 906780 w 1249680"/>
                        <a:gd name="connsiteY10" fmla="*/ 0 h 1402080"/>
                        <a:gd name="connsiteX11" fmla="*/ 937260 w 1249680"/>
                        <a:gd name="connsiteY11" fmla="*/ 0 h 1402080"/>
                        <a:gd name="connsiteX12" fmla="*/ 944880 w 1249680"/>
                        <a:gd name="connsiteY12" fmla="*/ 76200 h 1402080"/>
                        <a:gd name="connsiteX13" fmla="*/ 1013460 w 1249680"/>
                        <a:gd name="connsiteY13" fmla="*/ 99060 h 1402080"/>
                        <a:gd name="connsiteX14" fmla="*/ 982980 w 1249680"/>
                        <a:gd name="connsiteY14" fmla="*/ 167640 h 1402080"/>
                        <a:gd name="connsiteX15" fmla="*/ 1005840 w 1249680"/>
                        <a:gd name="connsiteY15" fmla="*/ 190500 h 1402080"/>
                        <a:gd name="connsiteX16" fmla="*/ 967740 w 1249680"/>
                        <a:gd name="connsiteY16" fmla="*/ 297180 h 1402080"/>
                        <a:gd name="connsiteX17" fmla="*/ 975360 w 1249680"/>
                        <a:gd name="connsiteY17" fmla="*/ 320040 h 1402080"/>
                        <a:gd name="connsiteX18" fmla="*/ 1043940 w 1249680"/>
                        <a:gd name="connsiteY18" fmla="*/ 388620 h 1402080"/>
                        <a:gd name="connsiteX19" fmla="*/ 1165860 w 1249680"/>
                        <a:gd name="connsiteY19" fmla="*/ 403860 h 1402080"/>
                        <a:gd name="connsiteX20" fmla="*/ 1173480 w 1249680"/>
                        <a:gd name="connsiteY20" fmla="*/ 441960 h 1402080"/>
                        <a:gd name="connsiteX21" fmla="*/ 1249680 w 1249680"/>
                        <a:gd name="connsiteY21" fmla="*/ 419100 h 1402080"/>
                        <a:gd name="connsiteX22" fmla="*/ 1219200 w 1249680"/>
                        <a:gd name="connsiteY22" fmla="*/ 495300 h 1402080"/>
                        <a:gd name="connsiteX23" fmla="*/ 1135380 w 1249680"/>
                        <a:gd name="connsiteY23" fmla="*/ 586740 h 1402080"/>
                        <a:gd name="connsiteX24" fmla="*/ 1021080 w 1249680"/>
                        <a:gd name="connsiteY24" fmla="*/ 632460 h 1402080"/>
                        <a:gd name="connsiteX25" fmla="*/ 1013460 w 1249680"/>
                        <a:gd name="connsiteY25" fmla="*/ 723900 h 1402080"/>
                        <a:gd name="connsiteX26" fmla="*/ 1005840 w 1249680"/>
                        <a:gd name="connsiteY26" fmla="*/ 769620 h 1402080"/>
                        <a:gd name="connsiteX27" fmla="*/ 975360 w 1249680"/>
                        <a:gd name="connsiteY27" fmla="*/ 807720 h 1402080"/>
                        <a:gd name="connsiteX28" fmla="*/ 1013460 w 1249680"/>
                        <a:gd name="connsiteY28" fmla="*/ 845820 h 1402080"/>
                        <a:gd name="connsiteX29" fmla="*/ 998220 w 1249680"/>
                        <a:gd name="connsiteY29" fmla="*/ 906780 h 1402080"/>
                        <a:gd name="connsiteX30" fmla="*/ 998220 w 1249680"/>
                        <a:gd name="connsiteY30" fmla="*/ 960120 h 1402080"/>
                        <a:gd name="connsiteX31" fmla="*/ 1097280 w 1249680"/>
                        <a:gd name="connsiteY31" fmla="*/ 1051560 h 1402080"/>
                        <a:gd name="connsiteX32" fmla="*/ 1089660 w 1249680"/>
                        <a:gd name="connsiteY32" fmla="*/ 1135380 h 1402080"/>
                        <a:gd name="connsiteX33" fmla="*/ 1013460 w 1249680"/>
                        <a:gd name="connsiteY33" fmla="*/ 1143000 h 1402080"/>
                        <a:gd name="connsiteX34" fmla="*/ 1165860 w 1249680"/>
                        <a:gd name="connsiteY34" fmla="*/ 1249680 h 1402080"/>
                        <a:gd name="connsiteX35" fmla="*/ 1066800 w 1249680"/>
                        <a:gd name="connsiteY35" fmla="*/ 1402080 h 1402080"/>
                        <a:gd name="connsiteX36" fmla="*/ 998220 w 1249680"/>
                        <a:gd name="connsiteY36" fmla="*/ 1356360 h 1402080"/>
                        <a:gd name="connsiteX37" fmla="*/ 883920 w 1249680"/>
                        <a:gd name="connsiteY37" fmla="*/ 1333500 h 1402080"/>
                        <a:gd name="connsiteX38" fmla="*/ 876300 w 1249680"/>
                        <a:gd name="connsiteY38" fmla="*/ 1303020 h 1402080"/>
                        <a:gd name="connsiteX39" fmla="*/ 822960 w 1249680"/>
                        <a:gd name="connsiteY39" fmla="*/ 1341120 h 1402080"/>
                        <a:gd name="connsiteX40" fmla="*/ 746760 w 1249680"/>
                        <a:gd name="connsiteY40" fmla="*/ 1356360 h 1402080"/>
                        <a:gd name="connsiteX41" fmla="*/ 640080 w 1249680"/>
                        <a:gd name="connsiteY41" fmla="*/ 1402080 h 1402080"/>
                        <a:gd name="connsiteX42" fmla="*/ 556413 w 1249680"/>
                        <a:gd name="connsiteY42" fmla="*/ 1359218 h 1402080"/>
                        <a:gd name="connsiteX43" fmla="*/ 484976 w 1249680"/>
                        <a:gd name="connsiteY43" fmla="*/ 1278255 h 1402080"/>
                        <a:gd name="connsiteX44" fmla="*/ 268282 w 1249680"/>
                        <a:gd name="connsiteY44" fmla="*/ 1078230 h 1402080"/>
                        <a:gd name="connsiteX45" fmla="*/ 80163 w 1249680"/>
                        <a:gd name="connsiteY45" fmla="*/ 906780 h 1402080"/>
                        <a:gd name="connsiteX46" fmla="*/ 58732 w 1249680"/>
                        <a:gd name="connsiteY46" fmla="*/ 911543 h 1402080"/>
                        <a:gd name="connsiteX47" fmla="*/ 70639 w 1249680"/>
                        <a:gd name="connsiteY47" fmla="*/ 825817 h 1402080"/>
                        <a:gd name="connsiteX48" fmla="*/ 122872 w 1249680"/>
                        <a:gd name="connsiteY48" fmla="*/ 819626 h 1402080"/>
                        <a:gd name="connsiteX49" fmla="*/ 125407 w 1249680"/>
                        <a:gd name="connsiteY49" fmla="*/ 799623 h 1402080"/>
                        <a:gd name="connsiteX50" fmla="*/ 78581 w 1249680"/>
                        <a:gd name="connsiteY50" fmla="*/ 799624 h 1402080"/>
                        <a:gd name="connsiteX51" fmla="*/ 82867 w 1249680"/>
                        <a:gd name="connsiteY51" fmla="*/ 761047 h 1402080"/>
                        <a:gd name="connsiteX52" fmla="*/ 142076 w 1249680"/>
                        <a:gd name="connsiteY52" fmla="*/ 742474 h 1402080"/>
                        <a:gd name="connsiteX53" fmla="*/ 130169 w 1249680"/>
                        <a:gd name="connsiteY53" fmla="*/ 716280 h 1402080"/>
                        <a:gd name="connsiteX54" fmla="*/ 48568 w 1249680"/>
                        <a:gd name="connsiteY54" fmla="*/ 756737 h 1402080"/>
                        <a:gd name="connsiteX55" fmla="*/ 29527 w 1249680"/>
                        <a:gd name="connsiteY55" fmla="*/ 718344 h 1402080"/>
                        <a:gd name="connsiteX56" fmla="*/ 104473 w 1249680"/>
                        <a:gd name="connsiteY56" fmla="*/ 693138 h 1402080"/>
                        <a:gd name="connsiteX57" fmla="*/ 77629 w 1249680"/>
                        <a:gd name="connsiteY57" fmla="*/ 617855 h 1402080"/>
                        <a:gd name="connsiteX58" fmla="*/ 39683 w 1249680"/>
                        <a:gd name="connsiteY58" fmla="*/ 611505 h 1402080"/>
                        <a:gd name="connsiteX59" fmla="*/ 0 w 1249680"/>
                        <a:gd name="connsiteY59" fmla="*/ 541020 h 1402080"/>
                        <a:gd name="connsiteX0" fmla="*/ 0 w 1249680"/>
                        <a:gd name="connsiteY0" fmla="*/ 541020 h 1402080"/>
                        <a:gd name="connsiteX1" fmla="*/ 259080 w 1249680"/>
                        <a:gd name="connsiteY1" fmla="*/ 381000 h 1402080"/>
                        <a:gd name="connsiteX2" fmla="*/ 266700 w 1249680"/>
                        <a:gd name="connsiteY2" fmla="*/ 266700 h 1402080"/>
                        <a:gd name="connsiteX3" fmla="*/ 358140 w 1249680"/>
                        <a:gd name="connsiteY3" fmla="*/ 259080 h 1402080"/>
                        <a:gd name="connsiteX4" fmla="*/ 388620 w 1249680"/>
                        <a:gd name="connsiteY4" fmla="*/ 266700 h 1402080"/>
                        <a:gd name="connsiteX5" fmla="*/ 449580 w 1249680"/>
                        <a:gd name="connsiteY5" fmla="*/ 266700 h 1402080"/>
                        <a:gd name="connsiteX6" fmla="*/ 533400 w 1249680"/>
                        <a:gd name="connsiteY6" fmla="*/ 144780 h 1402080"/>
                        <a:gd name="connsiteX7" fmla="*/ 655320 w 1249680"/>
                        <a:gd name="connsiteY7" fmla="*/ 167640 h 1402080"/>
                        <a:gd name="connsiteX8" fmla="*/ 830580 w 1249680"/>
                        <a:gd name="connsiteY8" fmla="*/ 114300 h 1402080"/>
                        <a:gd name="connsiteX9" fmla="*/ 822960 w 1249680"/>
                        <a:gd name="connsiteY9" fmla="*/ 45720 h 1402080"/>
                        <a:gd name="connsiteX10" fmla="*/ 906780 w 1249680"/>
                        <a:gd name="connsiteY10" fmla="*/ 0 h 1402080"/>
                        <a:gd name="connsiteX11" fmla="*/ 937260 w 1249680"/>
                        <a:gd name="connsiteY11" fmla="*/ 0 h 1402080"/>
                        <a:gd name="connsiteX12" fmla="*/ 944880 w 1249680"/>
                        <a:gd name="connsiteY12" fmla="*/ 76200 h 1402080"/>
                        <a:gd name="connsiteX13" fmla="*/ 1013460 w 1249680"/>
                        <a:gd name="connsiteY13" fmla="*/ 99060 h 1402080"/>
                        <a:gd name="connsiteX14" fmla="*/ 982980 w 1249680"/>
                        <a:gd name="connsiteY14" fmla="*/ 167640 h 1402080"/>
                        <a:gd name="connsiteX15" fmla="*/ 1005840 w 1249680"/>
                        <a:gd name="connsiteY15" fmla="*/ 190500 h 1402080"/>
                        <a:gd name="connsiteX16" fmla="*/ 967740 w 1249680"/>
                        <a:gd name="connsiteY16" fmla="*/ 297180 h 1402080"/>
                        <a:gd name="connsiteX17" fmla="*/ 975360 w 1249680"/>
                        <a:gd name="connsiteY17" fmla="*/ 320040 h 1402080"/>
                        <a:gd name="connsiteX18" fmla="*/ 1043940 w 1249680"/>
                        <a:gd name="connsiteY18" fmla="*/ 388620 h 1402080"/>
                        <a:gd name="connsiteX19" fmla="*/ 1165860 w 1249680"/>
                        <a:gd name="connsiteY19" fmla="*/ 403860 h 1402080"/>
                        <a:gd name="connsiteX20" fmla="*/ 1173480 w 1249680"/>
                        <a:gd name="connsiteY20" fmla="*/ 441960 h 1402080"/>
                        <a:gd name="connsiteX21" fmla="*/ 1249680 w 1249680"/>
                        <a:gd name="connsiteY21" fmla="*/ 419100 h 1402080"/>
                        <a:gd name="connsiteX22" fmla="*/ 1219200 w 1249680"/>
                        <a:gd name="connsiteY22" fmla="*/ 495300 h 1402080"/>
                        <a:gd name="connsiteX23" fmla="*/ 1135380 w 1249680"/>
                        <a:gd name="connsiteY23" fmla="*/ 586740 h 1402080"/>
                        <a:gd name="connsiteX24" fmla="*/ 1021080 w 1249680"/>
                        <a:gd name="connsiteY24" fmla="*/ 632460 h 1402080"/>
                        <a:gd name="connsiteX25" fmla="*/ 1013460 w 1249680"/>
                        <a:gd name="connsiteY25" fmla="*/ 723900 h 1402080"/>
                        <a:gd name="connsiteX26" fmla="*/ 1005840 w 1249680"/>
                        <a:gd name="connsiteY26" fmla="*/ 769620 h 1402080"/>
                        <a:gd name="connsiteX27" fmla="*/ 975360 w 1249680"/>
                        <a:gd name="connsiteY27" fmla="*/ 807720 h 1402080"/>
                        <a:gd name="connsiteX28" fmla="*/ 1013460 w 1249680"/>
                        <a:gd name="connsiteY28" fmla="*/ 845820 h 1402080"/>
                        <a:gd name="connsiteX29" fmla="*/ 998220 w 1249680"/>
                        <a:gd name="connsiteY29" fmla="*/ 906780 h 1402080"/>
                        <a:gd name="connsiteX30" fmla="*/ 998220 w 1249680"/>
                        <a:gd name="connsiteY30" fmla="*/ 960120 h 1402080"/>
                        <a:gd name="connsiteX31" fmla="*/ 1097280 w 1249680"/>
                        <a:gd name="connsiteY31" fmla="*/ 1051560 h 1402080"/>
                        <a:gd name="connsiteX32" fmla="*/ 1089660 w 1249680"/>
                        <a:gd name="connsiteY32" fmla="*/ 1135380 h 1402080"/>
                        <a:gd name="connsiteX33" fmla="*/ 1013460 w 1249680"/>
                        <a:gd name="connsiteY33" fmla="*/ 1143000 h 1402080"/>
                        <a:gd name="connsiteX34" fmla="*/ 1165860 w 1249680"/>
                        <a:gd name="connsiteY34" fmla="*/ 1249680 h 1402080"/>
                        <a:gd name="connsiteX35" fmla="*/ 1066800 w 1249680"/>
                        <a:gd name="connsiteY35" fmla="*/ 1402080 h 1402080"/>
                        <a:gd name="connsiteX36" fmla="*/ 998220 w 1249680"/>
                        <a:gd name="connsiteY36" fmla="*/ 1356360 h 1402080"/>
                        <a:gd name="connsiteX37" fmla="*/ 883920 w 1249680"/>
                        <a:gd name="connsiteY37" fmla="*/ 1333500 h 1402080"/>
                        <a:gd name="connsiteX38" fmla="*/ 876300 w 1249680"/>
                        <a:gd name="connsiteY38" fmla="*/ 1303020 h 1402080"/>
                        <a:gd name="connsiteX39" fmla="*/ 822960 w 1249680"/>
                        <a:gd name="connsiteY39" fmla="*/ 1341120 h 1402080"/>
                        <a:gd name="connsiteX40" fmla="*/ 746760 w 1249680"/>
                        <a:gd name="connsiteY40" fmla="*/ 1356360 h 1402080"/>
                        <a:gd name="connsiteX41" fmla="*/ 640080 w 1249680"/>
                        <a:gd name="connsiteY41" fmla="*/ 1402080 h 1402080"/>
                        <a:gd name="connsiteX42" fmla="*/ 556413 w 1249680"/>
                        <a:gd name="connsiteY42" fmla="*/ 1359218 h 1402080"/>
                        <a:gd name="connsiteX43" fmla="*/ 484976 w 1249680"/>
                        <a:gd name="connsiteY43" fmla="*/ 1278255 h 1402080"/>
                        <a:gd name="connsiteX44" fmla="*/ 399251 w 1249680"/>
                        <a:gd name="connsiteY44" fmla="*/ 1194911 h 1402080"/>
                        <a:gd name="connsiteX45" fmla="*/ 268282 w 1249680"/>
                        <a:gd name="connsiteY45" fmla="*/ 1078230 h 1402080"/>
                        <a:gd name="connsiteX46" fmla="*/ 80163 w 1249680"/>
                        <a:gd name="connsiteY46" fmla="*/ 906780 h 1402080"/>
                        <a:gd name="connsiteX47" fmla="*/ 58732 w 1249680"/>
                        <a:gd name="connsiteY47" fmla="*/ 911543 h 1402080"/>
                        <a:gd name="connsiteX48" fmla="*/ 70639 w 1249680"/>
                        <a:gd name="connsiteY48" fmla="*/ 825817 h 1402080"/>
                        <a:gd name="connsiteX49" fmla="*/ 122872 w 1249680"/>
                        <a:gd name="connsiteY49" fmla="*/ 819626 h 1402080"/>
                        <a:gd name="connsiteX50" fmla="*/ 125407 w 1249680"/>
                        <a:gd name="connsiteY50" fmla="*/ 799623 h 1402080"/>
                        <a:gd name="connsiteX51" fmla="*/ 78581 w 1249680"/>
                        <a:gd name="connsiteY51" fmla="*/ 799624 h 1402080"/>
                        <a:gd name="connsiteX52" fmla="*/ 82867 w 1249680"/>
                        <a:gd name="connsiteY52" fmla="*/ 761047 h 1402080"/>
                        <a:gd name="connsiteX53" fmla="*/ 142076 w 1249680"/>
                        <a:gd name="connsiteY53" fmla="*/ 742474 h 1402080"/>
                        <a:gd name="connsiteX54" fmla="*/ 130169 w 1249680"/>
                        <a:gd name="connsiteY54" fmla="*/ 716280 h 1402080"/>
                        <a:gd name="connsiteX55" fmla="*/ 48568 w 1249680"/>
                        <a:gd name="connsiteY55" fmla="*/ 756737 h 1402080"/>
                        <a:gd name="connsiteX56" fmla="*/ 29527 w 1249680"/>
                        <a:gd name="connsiteY56" fmla="*/ 718344 h 1402080"/>
                        <a:gd name="connsiteX57" fmla="*/ 104473 w 1249680"/>
                        <a:gd name="connsiteY57" fmla="*/ 693138 h 1402080"/>
                        <a:gd name="connsiteX58" fmla="*/ 77629 w 1249680"/>
                        <a:gd name="connsiteY58" fmla="*/ 617855 h 1402080"/>
                        <a:gd name="connsiteX59" fmla="*/ 39683 w 1249680"/>
                        <a:gd name="connsiteY59" fmla="*/ 611505 h 1402080"/>
                        <a:gd name="connsiteX60" fmla="*/ 0 w 1249680"/>
                        <a:gd name="connsiteY60" fmla="*/ 541020 h 1402080"/>
                        <a:gd name="connsiteX0" fmla="*/ 0 w 1249680"/>
                        <a:gd name="connsiteY0" fmla="*/ 541020 h 1402080"/>
                        <a:gd name="connsiteX1" fmla="*/ 259080 w 1249680"/>
                        <a:gd name="connsiteY1" fmla="*/ 381000 h 1402080"/>
                        <a:gd name="connsiteX2" fmla="*/ 266700 w 1249680"/>
                        <a:gd name="connsiteY2" fmla="*/ 266700 h 1402080"/>
                        <a:gd name="connsiteX3" fmla="*/ 358140 w 1249680"/>
                        <a:gd name="connsiteY3" fmla="*/ 259080 h 1402080"/>
                        <a:gd name="connsiteX4" fmla="*/ 388620 w 1249680"/>
                        <a:gd name="connsiteY4" fmla="*/ 266700 h 1402080"/>
                        <a:gd name="connsiteX5" fmla="*/ 449580 w 1249680"/>
                        <a:gd name="connsiteY5" fmla="*/ 266700 h 1402080"/>
                        <a:gd name="connsiteX6" fmla="*/ 533400 w 1249680"/>
                        <a:gd name="connsiteY6" fmla="*/ 144780 h 1402080"/>
                        <a:gd name="connsiteX7" fmla="*/ 655320 w 1249680"/>
                        <a:gd name="connsiteY7" fmla="*/ 167640 h 1402080"/>
                        <a:gd name="connsiteX8" fmla="*/ 830580 w 1249680"/>
                        <a:gd name="connsiteY8" fmla="*/ 114300 h 1402080"/>
                        <a:gd name="connsiteX9" fmla="*/ 822960 w 1249680"/>
                        <a:gd name="connsiteY9" fmla="*/ 45720 h 1402080"/>
                        <a:gd name="connsiteX10" fmla="*/ 906780 w 1249680"/>
                        <a:gd name="connsiteY10" fmla="*/ 0 h 1402080"/>
                        <a:gd name="connsiteX11" fmla="*/ 937260 w 1249680"/>
                        <a:gd name="connsiteY11" fmla="*/ 0 h 1402080"/>
                        <a:gd name="connsiteX12" fmla="*/ 944880 w 1249680"/>
                        <a:gd name="connsiteY12" fmla="*/ 76200 h 1402080"/>
                        <a:gd name="connsiteX13" fmla="*/ 1013460 w 1249680"/>
                        <a:gd name="connsiteY13" fmla="*/ 99060 h 1402080"/>
                        <a:gd name="connsiteX14" fmla="*/ 982980 w 1249680"/>
                        <a:gd name="connsiteY14" fmla="*/ 167640 h 1402080"/>
                        <a:gd name="connsiteX15" fmla="*/ 1005840 w 1249680"/>
                        <a:gd name="connsiteY15" fmla="*/ 190500 h 1402080"/>
                        <a:gd name="connsiteX16" fmla="*/ 967740 w 1249680"/>
                        <a:gd name="connsiteY16" fmla="*/ 297180 h 1402080"/>
                        <a:gd name="connsiteX17" fmla="*/ 975360 w 1249680"/>
                        <a:gd name="connsiteY17" fmla="*/ 320040 h 1402080"/>
                        <a:gd name="connsiteX18" fmla="*/ 1043940 w 1249680"/>
                        <a:gd name="connsiteY18" fmla="*/ 388620 h 1402080"/>
                        <a:gd name="connsiteX19" fmla="*/ 1165860 w 1249680"/>
                        <a:gd name="connsiteY19" fmla="*/ 403860 h 1402080"/>
                        <a:gd name="connsiteX20" fmla="*/ 1173480 w 1249680"/>
                        <a:gd name="connsiteY20" fmla="*/ 441960 h 1402080"/>
                        <a:gd name="connsiteX21" fmla="*/ 1249680 w 1249680"/>
                        <a:gd name="connsiteY21" fmla="*/ 419100 h 1402080"/>
                        <a:gd name="connsiteX22" fmla="*/ 1219200 w 1249680"/>
                        <a:gd name="connsiteY22" fmla="*/ 495300 h 1402080"/>
                        <a:gd name="connsiteX23" fmla="*/ 1135380 w 1249680"/>
                        <a:gd name="connsiteY23" fmla="*/ 586740 h 1402080"/>
                        <a:gd name="connsiteX24" fmla="*/ 1021080 w 1249680"/>
                        <a:gd name="connsiteY24" fmla="*/ 632460 h 1402080"/>
                        <a:gd name="connsiteX25" fmla="*/ 1013460 w 1249680"/>
                        <a:gd name="connsiteY25" fmla="*/ 723900 h 1402080"/>
                        <a:gd name="connsiteX26" fmla="*/ 1005840 w 1249680"/>
                        <a:gd name="connsiteY26" fmla="*/ 769620 h 1402080"/>
                        <a:gd name="connsiteX27" fmla="*/ 975360 w 1249680"/>
                        <a:gd name="connsiteY27" fmla="*/ 807720 h 1402080"/>
                        <a:gd name="connsiteX28" fmla="*/ 1013460 w 1249680"/>
                        <a:gd name="connsiteY28" fmla="*/ 845820 h 1402080"/>
                        <a:gd name="connsiteX29" fmla="*/ 998220 w 1249680"/>
                        <a:gd name="connsiteY29" fmla="*/ 906780 h 1402080"/>
                        <a:gd name="connsiteX30" fmla="*/ 998220 w 1249680"/>
                        <a:gd name="connsiteY30" fmla="*/ 960120 h 1402080"/>
                        <a:gd name="connsiteX31" fmla="*/ 1097280 w 1249680"/>
                        <a:gd name="connsiteY31" fmla="*/ 1051560 h 1402080"/>
                        <a:gd name="connsiteX32" fmla="*/ 1089660 w 1249680"/>
                        <a:gd name="connsiteY32" fmla="*/ 1135380 h 1402080"/>
                        <a:gd name="connsiteX33" fmla="*/ 1013460 w 1249680"/>
                        <a:gd name="connsiteY33" fmla="*/ 1143000 h 1402080"/>
                        <a:gd name="connsiteX34" fmla="*/ 1165860 w 1249680"/>
                        <a:gd name="connsiteY34" fmla="*/ 1249680 h 1402080"/>
                        <a:gd name="connsiteX35" fmla="*/ 1066800 w 1249680"/>
                        <a:gd name="connsiteY35" fmla="*/ 1402080 h 1402080"/>
                        <a:gd name="connsiteX36" fmla="*/ 998220 w 1249680"/>
                        <a:gd name="connsiteY36" fmla="*/ 1356360 h 1402080"/>
                        <a:gd name="connsiteX37" fmla="*/ 883920 w 1249680"/>
                        <a:gd name="connsiteY37" fmla="*/ 1333500 h 1402080"/>
                        <a:gd name="connsiteX38" fmla="*/ 876300 w 1249680"/>
                        <a:gd name="connsiteY38" fmla="*/ 1303020 h 1402080"/>
                        <a:gd name="connsiteX39" fmla="*/ 822960 w 1249680"/>
                        <a:gd name="connsiteY39" fmla="*/ 1341120 h 1402080"/>
                        <a:gd name="connsiteX40" fmla="*/ 746760 w 1249680"/>
                        <a:gd name="connsiteY40" fmla="*/ 1356360 h 1402080"/>
                        <a:gd name="connsiteX41" fmla="*/ 640080 w 1249680"/>
                        <a:gd name="connsiteY41" fmla="*/ 1402080 h 1402080"/>
                        <a:gd name="connsiteX42" fmla="*/ 556413 w 1249680"/>
                        <a:gd name="connsiteY42" fmla="*/ 1359218 h 1402080"/>
                        <a:gd name="connsiteX43" fmla="*/ 513551 w 1249680"/>
                        <a:gd name="connsiteY43" fmla="*/ 1311593 h 1402080"/>
                        <a:gd name="connsiteX44" fmla="*/ 484976 w 1249680"/>
                        <a:gd name="connsiteY44" fmla="*/ 1278255 h 1402080"/>
                        <a:gd name="connsiteX45" fmla="*/ 399251 w 1249680"/>
                        <a:gd name="connsiteY45" fmla="*/ 1194911 h 1402080"/>
                        <a:gd name="connsiteX46" fmla="*/ 268282 w 1249680"/>
                        <a:gd name="connsiteY46" fmla="*/ 1078230 h 1402080"/>
                        <a:gd name="connsiteX47" fmla="*/ 80163 w 1249680"/>
                        <a:gd name="connsiteY47" fmla="*/ 906780 h 1402080"/>
                        <a:gd name="connsiteX48" fmla="*/ 58732 w 1249680"/>
                        <a:gd name="connsiteY48" fmla="*/ 911543 h 1402080"/>
                        <a:gd name="connsiteX49" fmla="*/ 70639 w 1249680"/>
                        <a:gd name="connsiteY49" fmla="*/ 825817 h 1402080"/>
                        <a:gd name="connsiteX50" fmla="*/ 122872 w 1249680"/>
                        <a:gd name="connsiteY50" fmla="*/ 819626 h 1402080"/>
                        <a:gd name="connsiteX51" fmla="*/ 125407 w 1249680"/>
                        <a:gd name="connsiteY51" fmla="*/ 799623 h 1402080"/>
                        <a:gd name="connsiteX52" fmla="*/ 78581 w 1249680"/>
                        <a:gd name="connsiteY52" fmla="*/ 799624 h 1402080"/>
                        <a:gd name="connsiteX53" fmla="*/ 82867 w 1249680"/>
                        <a:gd name="connsiteY53" fmla="*/ 761047 h 1402080"/>
                        <a:gd name="connsiteX54" fmla="*/ 142076 w 1249680"/>
                        <a:gd name="connsiteY54" fmla="*/ 742474 h 1402080"/>
                        <a:gd name="connsiteX55" fmla="*/ 130169 w 1249680"/>
                        <a:gd name="connsiteY55" fmla="*/ 716280 h 1402080"/>
                        <a:gd name="connsiteX56" fmla="*/ 48568 w 1249680"/>
                        <a:gd name="connsiteY56" fmla="*/ 756737 h 1402080"/>
                        <a:gd name="connsiteX57" fmla="*/ 29527 w 1249680"/>
                        <a:gd name="connsiteY57" fmla="*/ 718344 h 1402080"/>
                        <a:gd name="connsiteX58" fmla="*/ 104473 w 1249680"/>
                        <a:gd name="connsiteY58" fmla="*/ 693138 h 1402080"/>
                        <a:gd name="connsiteX59" fmla="*/ 77629 w 1249680"/>
                        <a:gd name="connsiteY59" fmla="*/ 617855 h 1402080"/>
                        <a:gd name="connsiteX60" fmla="*/ 39683 w 1249680"/>
                        <a:gd name="connsiteY60" fmla="*/ 611505 h 1402080"/>
                        <a:gd name="connsiteX61" fmla="*/ 0 w 1249680"/>
                        <a:gd name="connsiteY61" fmla="*/ 541020 h 1402080"/>
                        <a:gd name="connsiteX0" fmla="*/ 0 w 1249680"/>
                        <a:gd name="connsiteY0" fmla="*/ 541020 h 1402080"/>
                        <a:gd name="connsiteX1" fmla="*/ 259080 w 1249680"/>
                        <a:gd name="connsiteY1" fmla="*/ 381000 h 1402080"/>
                        <a:gd name="connsiteX2" fmla="*/ 266700 w 1249680"/>
                        <a:gd name="connsiteY2" fmla="*/ 266700 h 1402080"/>
                        <a:gd name="connsiteX3" fmla="*/ 358140 w 1249680"/>
                        <a:gd name="connsiteY3" fmla="*/ 259080 h 1402080"/>
                        <a:gd name="connsiteX4" fmla="*/ 388620 w 1249680"/>
                        <a:gd name="connsiteY4" fmla="*/ 266700 h 1402080"/>
                        <a:gd name="connsiteX5" fmla="*/ 449580 w 1249680"/>
                        <a:gd name="connsiteY5" fmla="*/ 266700 h 1402080"/>
                        <a:gd name="connsiteX6" fmla="*/ 533400 w 1249680"/>
                        <a:gd name="connsiteY6" fmla="*/ 144780 h 1402080"/>
                        <a:gd name="connsiteX7" fmla="*/ 655320 w 1249680"/>
                        <a:gd name="connsiteY7" fmla="*/ 167640 h 1402080"/>
                        <a:gd name="connsiteX8" fmla="*/ 830580 w 1249680"/>
                        <a:gd name="connsiteY8" fmla="*/ 114300 h 1402080"/>
                        <a:gd name="connsiteX9" fmla="*/ 822960 w 1249680"/>
                        <a:gd name="connsiteY9" fmla="*/ 45720 h 1402080"/>
                        <a:gd name="connsiteX10" fmla="*/ 906780 w 1249680"/>
                        <a:gd name="connsiteY10" fmla="*/ 0 h 1402080"/>
                        <a:gd name="connsiteX11" fmla="*/ 937260 w 1249680"/>
                        <a:gd name="connsiteY11" fmla="*/ 0 h 1402080"/>
                        <a:gd name="connsiteX12" fmla="*/ 944880 w 1249680"/>
                        <a:gd name="connsiteY12" fmla="*/ 76200 h 1402080"/>
                        <a:gd name="connsiteX13" fmla="*/ 1013460 w 1249680"/>
                        <a:gd name="connsiteY13" fmla="*/ 99060 h 1402080"/>
                        <a:gd name="connsiteX14" fmla="*/ 982980 w 1249680"/>
                        <a:gd name="connsiteY14" fmla="*/ 167640 h 1402080"/>
                        <a:gd name="connsiteX15" fmla="*/ 1005840 w 1249680"/>
                        <a:gd name="connsiteY15" fmla="*/ 190500 h 1402080"/>
                        <a:gd name="connsiteX16" fmla="*/ 967740 w 1249680"/>
                        <a:gd name="connsiteY16" fmla="*/ 297180 h 1402080"/>
                        <a:gd name="connsiteX17" fmla="*/ 975360 w 1249680"/>
                        <a:gd name="connsiteY17" fmla="*/ 320040 h 1402080"/>
                        <a:gd name="connsiteX18" fmla="*/ 1043940 w 1249680"/>
                        <a:gd name="connsiteY18" fmla="*/ 388620 h 1402080"/>
                        <a:gd name="connsiteX19" fmla="*/ 1165860 w 1249680"/>
                        <a:gd name="connsiteY19" fmla="*/ 403860 h 1402080"/>
                        <a:gd name="connsiteX20" fmla="*/ 1173480 w 1249680"/>
                        <a:gd name="connsiteY20" fmla="*/ 441960 h 1402080"/>
                        <a:gd name="connsiteX21" fmla="*/ 1249680 w 1249680"/>
                        <a:gd name="connsiteY21" fmla="*/ 419100 h 1402080"/>
                        <a:gd name="connsiteX22" fmla="*/ 1219200 w 1249680"/>
                        <a:gd name="connsiteY22" fmla="*/ 495300 h 1402080"/>
                        <a:gd name="connsiteX23" fmla="*/ 1135380 w 1249680"/>
                        <a:gd name="connsiteY23" fmla="*/ 586740 h 1402080"/>
                        <a:gd name="connsiteX24" fmla="*/ 1021080 w 1249680"/>
                        <a:gd name="connsiteY24" fmla="*/ 632460 h 1402080"/>
                        <a:gd name="connsiteX25" fmla="*/ 1013460 w 1249680"/>
                        <a:gd name="connsiteY25" fmla="*/ 723900 h 1402080"/>
                        <a:gd name="connsiteX26" fmla="*/ 1005840 w 1249680"/>
                        <a:gd name="connsiteY26" fmla="*/ 769620 h 1402080"/>
                        <a:gd name="connsiteX27" fmla="*/ 975360 w 1249680"/>
                        <a:gd name="connsiteY27" fmla="*/ 807720 h 1402080"/>
                        <a:gd name="connsiteX28" fmla="*/ 1013460 w 1249680"/>
                        <a:gd name="connsiteY28" fmla="*/ 845820 h 1402080"/>
                        <a:gd name="connsiteX29" fmla="*/ 998220 w 1249680"/>
                        <a:gd name="connsiteY29" fmla="*/ 906780 h 1402080"/>
                        <a:gd name="connsiteX30" fmla="*/ 998220 w 1249680"/>
                        <a:gd name="connsiteY30" fmla="*/ 960120 h 1402080"/>
                        <a:gd name="connsiteX31" fmla="*/ 1097280 w 1249680"/>
                        <a:gd name="connsiteY31" fmla="*/ 1051560 h 1402080"/>
                        <a:gd name="connsiteX32" fmla="*/ 1089660 w 1249680"/>
                        <a:gd name="connsiteY32" fmla="*/ 1135380 h 1402080"/>
                        <a:gd name="connsiteX33" fmla="*/ 1013460 w 1249680"/>
                        <a:gd name="connsiteY33" fmla="*/ 1143000 h 1402080"/>
                        <a:gd name="connsiteX34" fmla="*/ 1165860 w 1249680"/>
                        <a:gd name="connsiteY34" fmla="*/ 1249680 h 1402080"/>
                        <a:gd name="connsiteX35" fmla="*/ 1066800 w 1249680"/>
                        <a:gd name="connsiteY35" fmla="*/ 1402080 h 1402080"/>
                        <a:gd name="connsiteX36" fmla="*/ 998220 w 1249680"/>
                        <a:gd name="connsiteY36" fmla="*/ 1356360 h 1402080"/>
                        <a:gd name="connsiteX37" fmla="*/ 883920 w 1249680"/>
                        <a:gd name="connsiteY37" fmla="*/ 1333500 h 1402080"/>
                        <a:gd name="connsiteX38" fmla="*/ 876300 w 1249680"/>
                        <a:gd name="connsiteY38" fmla="*/ 1303020 h 1402080"/>
                        <a:gd name="connsiteX39" fmla="*/ 822960 w 1249680"/>
                        <a:gd name="connsiteY39" fmla="*/ 1341120 h 1402080"/>
                        <a:gd name="connsiteX40" fmla="*/ 746760 w 1249680"/>
                        <a:gd name="connsiteY40" fmla="*/ 1356360 h 1402080"/>
                        <a:gd name="connsiteX41" fmla="*/ 715957 w 1249680"/>
                        <a:gd name="connsiteY41" fmla="*/ 1366361 h 1402080"/>
                        <a:gd name="connsiteX42" fmla="*/ 640080 w 1249680"/>
                        <a:gd name="connsiteY42" fmla="*/ 1402080 h 1402080"/>
                        <a:gd name="connsiteX43" fmla="*/ 556413 w 1249680"/>
                        <a:gd name="connsiteY43" fmla="*/ 1359218 h 1402080"/>
                        <a:gd name="connsiteX44" fmla="*/ 513551 w 1249680"/>
                        <a:gd name="connsiteY44" fmla="*/ 1311593 h 1402080"/>
                        <a:gd name="connsiteX45" fmla="*/ 484976 w 1249680"/>
                        <a:gd name="connsiteY45" fmla="*/ 1278255 h 1402080"/>
                        <a:gd name="connsiteX46" fmla="*/ 399251 w 1249680"/>
                        <a:gd name="connsiteY46" fmla="*/ 1194911 h 1402080"/>
                        <a:gd name="connsiteX47" fmla="*/ 268282 w 1249680"/>
                        <a:gd name="connsiteY47" fmla="*/ 1078230 h 1402080"/>
                        <a:gd name="connsiteX48" fmla="*/ 80163 w 1249680"/>
                        <a:gd name="connsiteY48" fmla="*/ 906780 h 1402080"/>
                        <a:gd name="connsiteX49" fmla="*/ 58732 w 1249680"/>
                        <a:gd name="connsiteY49" fmla="*/ 911543 h 1402080"/>
                        <a:gd name="connsiteX50" fmla="*/ 70639 w 1249680"/>
                        <a:gd name="connsiteY50" fmla="*/ 825817 h 1402080"/>
                        <a:gd name="connsiteX51" fmla="*/ 122872 w 1249680"/>
                        <a:gd name="connsiteY51" fmla="*/ 819626 h 1402080"/>
                        <a:gd name="connsiteX52" fmla="*/ 125407 w 1249680"/>
                        <a:gd name="connsiteY52" fmla="*/ 799623 h 1402080"/>
                        <a:gd name="connsiteX53" fmla="*/ 78581 w 1249680"/>
                        <a:gd name="connsiteY53" fmla="*/ 799624 h 1402080"/>
                        <a:gd name="connsiteX54" fmla="*/ 82867 w 1249680"/>
                        <a:gd name="connsiteY54" fmla="*/ 761047 h 1402080"/>
                        <a:gd name="connsiteX55" fmla="*/ 142076 w 1249680"/>
                        <a:gd name="connsiteY55" fmla="*/ 742474 h 1402080"/>
                        <a:gd name="connsiteX56" fmla="*/ 130169 w 1249680"/>
                        <a:gd name="connsiteY56" fmla="*/ 716280 h 1402080"/>
                        <a:gd name="connsiteX57" fmla="*/ 48568 w 1249680"/>
                        <a:gd name="connsiteY57" fmla="*/ 756737 h 1402080"/>
                        <a:gd name="connsiteX58" fmla="*/ 29527 w 1249680"/>
                        <a:gd name="connsiteY58" fmla="*/ 718344 h 1402080"/>
                        <a:gd name="connsiteX59" fmla="*/ 104473 w 1249680"/>
                        <a:gd name="connsiteY59" fmla="*/ 693138 h 1402080"/>
                        <a:gd name="connsiteX60" fmla="*/ 77629 w 1249680"/>
                        <a:gd name="connsiteY60" fmla="*/ 617855 h 1402080"/>
                        <a:gd name="connsiteX61" fmla="*/ 39683 w 1249680"/>
                        <a:gd name="connsiteY61" fmla="*/ 611505 h 1402080"/>
                        <a:gd name="connsiteX62" fmla="*/ 0 w 1249680"/>
                        <a:gd name="connsiteY62" fmla="*/ 541020 h 1402080"/>
                        <a:gd name="connsiteX0" fmla="*/ 0 w 1249680"/>
                        <a:gd name="connsiteY0" fmla="*/ 541020 h 1402080"/>
                        <a:gd name="connsiteX1" fmla="*/ 259080 w 1249680"/>
                        <a:gd name="connsiteY1" fmla="*/ 381000 h 1402080"/>
                        <a:gd name="connsiteX2" fmla="*/ 266700 w 1249680"/>
                        <a:gd name="connsiteY2" fmla="*/ 266700 h 1402080"/>
                        <a:gd name="connsiteX3" fmla="*/ 358140 w 1249680"/>
                        <a:gd name="connsiteY3" fmla="*/ 259080 h 1402080"/>
                        <a:gd name="connsiteX4" fmla="*/ 388620 w 1249680"/>
                        <a:gd name="connsiteY4" fmla="*/ 266700 h 1402080"/>
                        <a:gd name="connsiteX5" fmla="*/ 449580 w 1249680"/>
                        <a:gd name="connsiteY5" fmla="*/ 266700 h 1402080"/>
                        <a:gd name="connsiteX6" fmla="*/ 533400 w 1249680"/>
                        <a:gd name="connsiteY6" fmla="*/ 144780 h 1402080"/>
                        <a:gd name="connsiteX7" fmla="*/ 655320 w 1249680"/>
                        <a:gd name="connsiteY7" fmla="*/ 167640 h 1402080"/>
                        <a:gd name="connsiteX8" fmla="*/ 830580 w 1249680"/>
                        <a:gd name="connsiteY8" fmla="*/ 114300 h 1402080"/>
                        <a:gd name="connsiteX9" fmla="*/ 822960 w 1249680"/>
                        <a:gd name="connsiteY9" fmla="*/ 45720 h 1402080"/>
                        <a:gd name="connsiteX10" fmla="*/ 906780 w 1249680"/>
                        <a:gd name="connsiteY10" fmla="*/ 0 h 1402080"/>
                        <a:gd name="connsiteX11" fmla="*/ 937260 w 1249680"/>
                        <a:gd name="connsiteY11" fmla="*/ 0 h 1402080"/>
                        <a:gd name="connsiteX12" fmla="*/ 944880 w 1249680"/>
                        <a:gd name="connsiteY12" fmla="*/ 76200 h 1402080"/>
                        <a:gd name="connsiteX13" fmla="*/ 1013460 w 1249680"/>
                        <a:gd name="connsiteY13" fmla="*/ 99060 h 1402080"/>
                        <a:gd name="connsiteX14" fmla="*/ 982980 w 1249680"/>
                        <a:gd name="connsiteY14" fmla="*/ 167640 h 1402080"/>
                        <a:gd name="connsiteX15" fmla="*/ 1005840 w 1249680"/>
                        <a:gd name="connsiteY15" fmla="*/ 190500 h 1402080"/>
                        <a:gd name="connsiteX16" fmla="*/ 967740 w 1249680"/>
                        <a:gd name="connsiteY16" fmla="*/ 297180 h 1402080"/>
                        <a:gd name="connsiteX17" fmla="*/ 975360 w 1249680"/>
                        <a:gd name="connsiteY17" fmla="*/ 320040 h 1402080"/>
                        <a:gd name="connsiteX18" fmla="*/ 1043940 w 1249680"/>
                        <a:gd name="connsiteY18" fmla="*/ 388620 h 1402080"/>
                        <a:gd name="connsiteX19" fmla="*/ 1165860 w 1249680"/>
                        <a:gd name="connsiteY19" fmla="*/ 403860 h 1402080"/>
                        <a:gd name="connsiteX20" fmla="*/ 1173480 w 1249680"/>
                        <a:gd name="connsiteY20" fmla="*/ 441960 h 1402080"/>
                        <a:gd name="connsiteX21" fmla="*/ 1249680 w 1249680"/>
                        <a:gd name="connsiteY21" fmla="*/ 419100 h 1402080"/>
                        <a:gd name="connsiteX22" fmla="*/ 1219200 w 1249680"/>
                        <a:gd name="connsiteY22" fmla="*/ 495300 h 1402080"/>
                        <a:gd name="connsiteX23" fmla="*/ 1135380 w 1249680"/>
                        <a:gd name="connsiteY23" fmla="*/ 586740 h 1402080"/>
                        <a:gd name="connsiteX24" fmla="*/ 1021080 w 1249680"/>
                        <a:gd name="connsiteY24" fmla="*/ 632460 h 1402080"/>
                        <a:gd name="connsiteX25" fmla="*/ 1013460 w 1249680"/>
                        <a:gd name="connsiteY25" fmla="*/ 723900 h 1402080"/>
                        <a:gd name="connsiteX26" fmla="*/ 1005840 w 1249680"/>
                        <a:gd name="connsiteY26" fmla="*/ 769620 h 1402080"/>
                        <a:gd name="connsiteX27" fmla="*/ 975360 w 1249680"/>
                        <a:gd name="connsiteY27" fmla="*/ 807720 h 1402080"/>
                        <a:gd name="connsiteX28" fmla="*/ 1013460 w 1249680"/>
                        <a:gd name="connsiteY28" fmla="*/ 845820 h 1402080"/>
                        <a:gd name="connsiteX29" fmla="*/ 998220 w 1249680"/>
                        <a:gd name="connsiteY29" fmla="*/ 906780 h 1402080"/>
                        <a:gd name="connsiteX30" fmla="*/ 998220 w 1249680"/>
                        <a:gd name="connsiteY30" fmla="*/ 960120 h 1402080"/>
                        <a:gd name="connsiteX31" fmla="*/ 1097280 w 1249680"/>
                        <a:gd name="connsiteY31" fmla="*/ 1051560 h 1402080"/>
                        <a:gd name="connsiteX32" fmla="*/ 1089660 w 1249680"/>
                        <a:gd name="connsiteY32" fmla="*/ 1135380 h 1402080"/>
                        <a:gd name="connsiteX33" fmla="*/ 1013460 w 1249680"/>
                        <a:gd name="connsiteY33" fmla="*/ 1143000 h 1402080"/>
                        <a:gd name="connsiteX34" fmla="*/ 1165860 w 1249680"/>
                        <a:gd name="connsiteY34" fmla="*/ 1249680 h 1402080"/>
                        <a:gd name="connsiteX35" fmla="*/ 1066800 w 1249680"/>
                        <a:gd name="connsiteY35" fmla="*/ 1402080 h 1402080"/>
                        <a:gd name="connsiteX36" fmla="*/ 998220 w 1249680"/>
                        <a:gd name="connsiteY36" fmla="*/ 1356360 h 1402080"/>
                        <a:gd name="connsiteX37" fmla="*/ 883920 w 1249680"/>
                        <a:gd name="connsiteY37" fmla="*/ 1333500 h 1402080"/>
                        <a:gd name="connsiteX38" fmla="*/ 876300 w 1249680"/>
                        <a:gd name="connsiteY38" fmla="*/ 1303020 h 1402080"/>
                        <a:gd name="connsiteX39" fmla="*/ 822960 w 1249680"/>
                        <a:gd name="connsiteY39" fmla="*/ 1341120 h 1402080"/>
                        <a:gd name="connsiteX40" fmla="*/ 746760 w 1249680"/>
                        <a:gd name="connsiteY40" fmla="*/ 1356360 h 1402080"/>
                        <a:gd name="connsiteX41" fmla="*/ 715957 w 1249680"/>
                        <a:gd name="connsiteY41" fmla="*/ 1366361 h 1402080"/>
                        <a:gd name="connsiteX42" fmla="*/ 640080 w 1249680"/>
                        <a:gd name="connsiteY42" fmla="*/ 1402080 h 1402080"/>
                        <a:gd name="connsiteX43" fmla="*/ 556413 w 1249680"/>
                        <a:gd name="connsiteY43" fmla="*/ 1359218 h 1402080"/>
                        <a:gd name="connsiteX44" fmla="*/ 513551 w 1249680"/>
                        <a:gd name="connsiteY44" fmla="*/ 1311593 h 1402080"/>
                        <a:gd name="connsiteX45" fmla="*/ 484976 w 1249680"/>
                        <a:gd name="connsiteY45" fmla="*/ 1278255 h 1402080"/>
                        <a:gd name="connsiteX46" fmla="*/ 399251 w 1249680"/>
                        <a:gd name="connsiteY46" fmla="*/ 1194911 h 1402080"/>
                        <a:gd name="connsiteX47" fmla="*/ 92070 w 1249680"/>
                        <a:gd name="connsiteY47" fmla="*/ 835343 h 1402080"/>
                        <a:gd name="connsiteX48" fmla="*/ 80163 w 1249680"/>
                        <a:gd name="connsiteY48" fmla="*/ 906780 h 1402080"/>
                        <a:gd name="connsiteX49" fmla="*/ 58732 w 1249680"/>
                        <a:gd name="connsiteY49" fmla="*/ 911543 h 1402080"/>
                        <a:gd name="connsiteX50" fmla="*/ 70639 w 1249680"/>
                        <a:gd name="connsiteY50" fmla="*/ 825817 h 1402080"/>
                        <a:gd name="connsiteX51" fmla="*/ 122872 w 1249680"/>
                        <a:gd name="connsiteY51" fmla="*/ 819626 h 1402080"/>
                        <a:gd name="connsiteX52" fmla="*/ 125407 w 1249680"/>
                        <a:gd name="connsiteY52" fmla="*/ 799623 h 1402080"/>
                        <a:gd name="connsiteX53" fmla="*/ 78581 w 1249680"/>
                        <a:gd name="connsiteY53" fmla="*/ 799624 h 1402080"/>
                        <a:gd name="connsiteX54" fmla="*/ 82867 w 1249680"/>
                        <a:gd name="connsiteY54" fmla="*/ 761047 h 1402080"/>
                        <a:gd name="connsiteX55" fmla="*/ 142076 w 1249680"/>
                        <a:gd name="connsiteY55" fmla="*/ 742474 h 1402080"/>
                        <a:gd name="connsiteX56" fmla="*/ 130169 w 1249680"/>
                        <a:gd name="connsiteY56" fmla="*/ 716280 h 1402080"/>
                        <a:gd name="connsiteX57" fmla="*/ 48568 w 1249680"/>
                        <a:gd name="connsiteY57" fmla="*/ 756737 h 1402080"/>
                        <a:gd name="connsiteX58" fmla="*/ 29527 w 1249680"/>
                        <a:gd name="connsiteY58" fmla="*/ 718344 h 1402080"/>
                        <a:gd name="connsiteX59" fmla="*/ 104473 w 1249680"/>
                        <a:gd name="connsiteY59" fmla="*/ 693138 h 1402080"/>
                        <a:gd name="connsiteX60" fmla="*/ 77629 w 1249680"/>
                        <a:gd name="connsiteY60" fmla="*/ 617855 h 1402080"/>
                        <a:gd name="connsiteX61" fmla="*/ 39683 w 1249680"/>
                        <a:gd name="connsiteY61" fmla="*/ 611505 h 1402080"/>
                        <a:gd name="connsiteX62" fmla="*/ 0 w 1249680"/>
                        <a:gd name="connsiteY62" fmla="*/ 541020 h 1402080"/>
                        <a:gd name="connsiteX0" fmla="*/ 0 w 1249680"/>
                        <a:gd name="connsiteY0" fmla="*/ 541020 h 1402080"/>
                        <a:gd name="connsiteX1" fmla="*/ 259080 w 1249680"/>
                        <a:gd name="connsiteY1" fmla="*/ 381000 h 1402080"/>
                        <a:gd name="connsiteX2" fmla="*/ 266700 w 1249680"/>
                        <a:gd name="connsiteY2" fmla="*/ 266700 h 1402080"/>
                        <a:gd name="connsiteX3" fmla="*/ 358140 w 1249680"/>
                        <a:gd name="connsiteY3" fmla="*/ 259080 h 1402080"/>
                        <a:gd name="connsiteX4" fmla="*/ 388620 w 1249680"/>
                        <a:gd name="connsiteY4" fmla="*/ 266700 h 1402080"/>
                        <a:gd name="connsiteX5" fmla="*/ 449580 w 1249680"/>
                        <a:gd name="connsiteY5" fmla="*/ 266700 h 1402080"/>
                        <a:gd name="connsiteX6" fmla="*/ 533400 w 1249680"/>
                        <a:gd name="connsiteY6" fmla="*/ 144780 h 1402080"/>
                        <a:gd name="connsiteX7" fmla="*/ 655320 w 1249680"/>
                        <a:gd name="connsiteY7" fmla="*/ 167640 h 1402080"/>
                        <a:gd name="connsiteX8" fmla="*/ 830580 w 1249680"/>
                        <a:gd name="connsiteY8" fmla="*/ 114300 h 1402080"/>
                        <a:gd name="connsiteX9" fmla="*/ 822960 w 1249680"/>
                        <a:gd name="connsiteY9" fmla="*/ 45720 h 1402080"/>
                        <a:gd name="connsiteX10" fmla="*/ 906780 w 1249680"/>
                        <a:gd name="connsiteY10" fmla="*/ 0 h 1402080"/>
                        <a:gd name="connsiteX11" fmla="*/ 937260 w 1249680"/>
                        <a:gd name="connsiteY11" fmla="*/ 0 h 1402080"/>
                        <a:gd name="connsiteX12" fmla="*/ 944880 w 1249680"/>
                        <a:gd name="connsiteY12" fmla="*/ 76200 h 1402080"/>
                        <a:gd name="connsiteX13" fmla="*/ 1013460 w 1249680"/>
                        <a:gd name="connsiteY13" fmla="*/ 99060 h 1402080"/>
                        <a:gd name="connsiteX14" fmla="*/ 982980 w 1249680"/>
                        <a:gd name="connsiteY14" fmla="*/ 167640 h 1402080"/>
                        <a:gd name="connsiteX15" fmla="*/ 1005840 w 1249680"/>
                        <a:gd name="connsiteY15" fmla="*/ 190500 h 1402080"/>
                        <a:gd name="connsiteX16" fmla="*/ 967740 w 1249680"/>
                        <a:gd name="connsiteY16" fmla="*/ 297180 h 1402080"/>
                        <a:gd name="connsiteX17" fmla="*/ 975360 w 1249680"/>
                        <a:gd name="connsiteY17" fmla="*/ 320040 h 1402080"/>
                        <a:gd name="connsiteX18" fmla="*/ 1043940 w 1249680"/>
                        <a:gd name="connsiteY18" fmla="*/ 388620 h 1402080"/>
                        <a:gd name="connsiteX19" fmla="*/ 1165860 w 1249680"/>
                        <a:gd name="connsiteY19" fmla="*/ 403860 h 1402080"/>
                        <a:gd name="connsiteX20" fmla="*/ 1173480 w 1249680"/>
                        <a:gd name="connsiteY20" fmla="*/ 441960 h 1402080"/>
                        <a:gd name="connsiteX21" fmla="*/ 1249680 w 1249680"/>
                        <a:gd name="connsiteY21" fmla="*/ 419100 h 1402080"/>
                        <a:gd name="connsiteX22" fmla="*/ 1219200 w 1249680"/>
                        <a:gd name="connsiteY22" fmla="*/ 495300 h 1402080"/>
                        <a:gd name="connsiteX23" fmla="*/ 1135380 w 1249680"/>
                        <a:gd name="connsiteY23" fmla="*/ 586740 h 1402080"/>
                        <a:gd name="connsiteX24" fmla="*/ 1021080 w 1249680"/>
                        <a:gd name="connsiteY24" fmla="*/ 632460 h 1402080"/>
                        <a:gd name="connsiteX25" fmla="*/ 1013460 w 1249680"/>
                        <a:gd name="connsiteY25" fmla="*/ 723900 h 1402080"/>
                        <a:gd name="connsiteX26" fmla="*/ 1005840 w 1249680"/>
                        <a:gd name="connsiteY26" fmla="*/ 769620 h 1402080"/>
                        <a:gd name="connsiteX27" fmla="*/ 975360 w 1249680"/>
                        <a:gd name="connsiteY27" fmla="*/ 807720 h 1402080"/>
                        <a:gd name="connsiteX28" fmla="*/ 1013460 w 1249680"/>
                        <a:gd name="connsiteY28" fmla="*/ 845820 h 1402080"/>
                        <a:gd name="connsiteX29" fmla="*/ 998220 w 1249680"/>
                        <a:gd name="connsiteY29" fmla="*/ 906780 h 1402080"/>
                        <a:gd name="connsiteX30" fmla="*/ 998220 w 1249680"/>
                        <a:gd name="connsiteY30" fmla="*/ 960120 h 1402080"/>
                        <a:gd name="connsiteX31" fmla="*/ 1097280 w 1249680"/>
                        <a:gd name="connsiteY31" fmla="*/ 1051560 h 1402080"/>
                        <a:gd name="connsiteX32" fmla="*/ 1089660 w 1249680"/>
                        <a:gd name="connsiteY32" fmla="*/ 1135380 h 1402080"/>
                        <a:gd name="connsiteX33" fmla="*/ 1013460 w 1249680"/>
                        <a:gd name="connsiteY33" fmla="*/ 1143000 h 1402080"/>
                        <a:gd name="connsiteX34" fmla="*/ 1165860 w 1249680"/>
                        <a:gd name="connsiteY34" fmla="*/ 1249680 h 1402080"/>
                        <a:gd name="connsiteX35" fmla="*/ 1066800 w 1249680"/>
                        <a:gd name="connsiteY35" fmla="*/ 1402080 h 1402080"/>
                        <a:gd name="connsiteX36" fmla="*/ 998220 w 1249680"/>
                        <a:gd name="connsiteY36" fmla="*/ 1356360 h 1402080"/>
                        <a:gd name="connsiteX37" fmla="*/ 883920 w 1249680"/>
                        <a:gd name="connsiteY37" fmla="*/ 1333500 h 1402080"/>
                        <a:gd name="connsiteX38" fmla="*/ 876300 w 1249680"/>
                        <a:gd name="connsiteY38" fmla="*/ 1303020 h 1402080"/>
                        <a:gd name="connsiteX39" fmla="*/ 822960 w 1249680"/>
                        <a:gd name="connsiteY39" fmla="*/ 1341120 h 1402080"/>
                        <a:gd name="connsiteX40" fmla="*/ 746760 w 1249680"/>
                        <a:gd name="connsiteY40" fmla="*/ 1356360 h 1402080"/>
                        <a:gd name="connsiteX41" fmla="*/ 715957 w 1249680"/>
                        <a:gd name="connsiteY41" fmla="*/ 1366361 h 1402080"/>
                        <a:gd name="connsiteX42" fmla="*/ 640080 w 1249680"/>
                        <a:gd name="connsiteY42" fmla="*/ 1402080 h 1402080"/>
                        <a:gd name="connsiteX43" fmla="*/ 556413 w 1249680"/>
                        <a:gd name="connsiteY43" fmla="*/ 1359218 h 1402080"/>
                        <a:gd name="connsiteX44" fmla="*/ 513551 w 1249680"/>
                        <a:gd name="connsiteY44" fmla="*/ 1311593 h 1402080"/>
                        <a:gd name="connsiteX45" fmla="*/ 484976 w 1249680"/>
                        <a:gd name="connsiteY45" fmla="*/ 1278255 h 1402080"/>
                        <a:gd name="connsiteX46" fmla="*/ 111120 w 1249680"/>
                        <a:gd name="connsiteY46" fmla="*/ 840105 h 1402080"/>
                        <a:gd name="connsiteX47" fmla="*/ 92070 w 1249680"/>
                        <a:gd name="connsiteY47" fmla="*/ 835343 h 1402080"/>
                        <a:gd name="connsiteX48" fmla="*/ 80163 w 1249680"/>
                        <a:gd name="connsiteY48" fmla="*/ 906780 h 1402080"/>
                        <a:gd name="connsiteX49" fmla="*/ 58732 w 1249680"/>
                        <a:gd name="connsiteY49" fmla="*/ 911543 h 1402080"/>
                        <a:gd name="connsiteX50" fmla="*/ 70639 w 1249680"/>
                        <a:gd name="connsiteY50" fmla="*/ 825817 h 1402080"/>
                        <a:gd name="connsiteX51" fmla="*/ 122872 w 1249680"/>
                        <a:gd name="connsiteY51" fmla="*/ 819626 h 1402080"/>
                        <a:gd name="connsiteX52" fmla="*/ 125407 w 1249680"/>
                        <a:gd name="connsiteY52" fmla="*/ 799623 h 1402080"/>
                        <a:gd name="connsiteX53" fmla="*/ 78581 w 1249680"/>
                        <a:gd name="connsiteY53" fmla="*/ 799624 h 1402080"/>
                        <a:gd name="connsiteX54" fmla="*/ 82867 w 1249680"/>
                        <a:gd name="connsiteY54" fmla="*/ 761047 h 1402080"/>
                        <a:gd name="connsiteX55" fmla="*/ 142076 w 1249680"/>
                        <a:gd name="connsiteY55" fmla="*/ 742474 h 1402080"/>
                        <a:gd name="connsiteX56" fmla="*/ 130169 w 1249680"/>
                        <a:gd name="connsiteY56" fmla="*/ 716280 h 1402080"/>
                        <a:gd name="connsiteX57" fmla="*/ 48568 w 1249680"/>
                        <a:gd name="connsiteY57" fmla="*/ 756737 h 1402080"/>
                        <a:gd name="connsiteX58" fmla="*/ 29527 w 1249680"/>
                        <a:gd name="connsiteY58" fmla="*/ 718344 h 1402080"/>
                        <a:gd name="connsiteX59" fmla="*/ 104473 w 1249680"/>
                        <a:gd name="connsiteY59" fmla="*/ 693138 h 1402080"/>
                        <a:gd name="connsiteX60" fmla="*/ 77629 w 1249680"/>
                        <a:gd name="connsiteY60" fmla="*/ 617855 h 1402080"/>
                        <a:gd name="connsiteX61" fmla="*/ 39683 w 1249680"/>
                        <a:gd name="connsiteY61" fmla="*/ 611505 h 1402080"/>
                        <a:gd name="connsiteX62" fmla="*/ 0 w 1249680"/>
                        <a:gd name="connsiteY62" fmla="*/ 541020 h 1402080"/>
                        <a:gd name="connsiteX0" fmla="*/ 0 w 1249680"/>
                        <a:gd name="connsiteY0" fmla="*/ 541020 h 1402080"/>
                        <a:gd name="connsiteX1" fmla="*/ 259080 w 1249680"/>
                        <a:gd name="connsiteY1" fmla="*/ 381000 h 1402080"/>
                        <a:gd name="connsiteX2" fmla="*/ 266700 w 1249680"/>
                        <a:gd name="connsiteY2" fmla="*/ 266700 h 1402080"/>
                        <a:gd name="connsiteX3" fmla="*/ 358140 w 1249680"/>
                        <a:gd name="connsiteY3" fmla="*/ 259080 h 1402080"/>
                        <a:gd name="connsiteX4" fmla="*/ 388620 w 1249680"/>
                        <a:gd name="connsiteY4" fmla="*/ 266700 h 1402080"/>
                        <a:gd name="connsiteX5" fmla="*/ 449580 w 1249680"/>
                        <a:gd name="connsiteY5" fmla="*/ 266700 h 1402080"/>
                        <a:gd name="connsiteX6" fmla="*/ 533400 w 1249680"/>
                        <a:gd name="connsiteY6" fmla="*/ 144780 h 1402080"/>
                        <a:gd name="connsiteX7" fmla="*/ 655320 w 1249680"/>
                        <a:gd name="connsiteY7" fmla="*/ 167640 h 1402080"/>
                        <a:gd name="connsiteX8" fmla="*/ 830580 w 1249680"/>
                        <a:gd name="connsiteY8" fmla="*/ 114300 h 1402080"/>
                        <a:gd name="connsiteX9" fmla="*/ 822960 w 1249680"/>
                        <a:gd name="connsiteY9" fmla="*/ 45720 h 1402080"/>
                        <a:gd name="connsiteX10" fmla="*/ 906780 w 1249680"/>
                        <a:gd name="connsiteY10" fmla="*/ 0 h 1402080"/>
                        <a:gd name="connsiteX11" fmla="*/ 937260 w 1249680"/>
                        <a:gd name="connsiteY11" fmla="*/ 0 h 1402080"/>
                        <a:gd name="connsiteX12" fmla="*/ 944880 w 1249680"/>
                        <a:gd name="connsiteY12" fmla="*/ 76200 h 1402080"/>
                        <a:gd name="connsiteX13" fmla="*/ 1013460 w 1249680"/>
                        <a:gd name="connsiteY13" fmla="*/ 99060 h 1402080"/>
                        <a:gd name="connsiteX14" fmla="*/ 982980 w 1249680"/>
                        <a:gd name="connsiteY14" fmla="*/ 167640 h 1402080"/>
                        <a:gd name="connsiteX15" fmla="*/ 1005840 w 1249680"/>
                        <a:gd name="connsiteY15" fmla="*/ 190500 h 1402080"/>
                        <a:gd name="connsiteX16" fmla="*/ 967740 w 1249680"/>
                        <a:gd name="connsiteY16" fmla="*/ 297180 h 1402080"/>
                        <a:gd name="connsiteX17" fmla="*/ 975360 w 1249680"/>
                        <a:gd name="connsiteY17" fmla="*/ 320040 h 1402080"/>
                        <a:gd name="connsiteX18" fmla="*/ 1043940 w 1249680"/>
                        <a:gd name="connsiteY18" fmla="*/ 388620 h 1402080"/>
                        <a:gd name="connsiteX19" fmla="*/ 1165860 w 1249680"/>
                        <a:gd name="connsiteY19" fmla="*/ 403860 h 1402080"/>
                        <a:gd name="connsiteX20" fmla="*/ 1173480 w 1249680"/>
                        <a:gd name="connsiteY20" fmla="*/ 441960 h 1402080"/>
                        <a:gd name="connsiteX21" fmla="*/ 1249680 w 1249680"/>
                        <a:gd name="connsiteY21" fmla="*/ 419100 h 1402080"/>
                        <a:gd name="connsiteX22" fmla="*/ 1219200 w 1249680"/>
                        <a:gd name="connsiteY22" fmla="*/ 495300 h 1402080"/>
                        <a:gd name="connsiteX23" fmla="*/ 1135380 w 1249680"/>
                        <a:gd name="connsiteY23" fmla="*/ 586740 h 1402080"/>
                        <a:gd name="connsiteX24" fmla="*/ 1021080 w 1249680"/>
                        <a:gd name="connsiteY24" fmla="*/ 632460 h 1402080"/>
                        <a:gd name="connsiteX25" fmla="*/ 1013460 w 1249680"/>
                        <a:gd name="connsiteY25" fmla="*/ 723900 h 1402080"/>
                        <a:gd name="connsiteX26" fmla="*/ 1005840 w 1249680"/>
                        <a:gd name="connsiteY26" fmla="*/ 769620 h 1402080"/>
                        <a:gd name="connsiteX27" fmla="*/ 975360 w 1249680"/>
                        <a:gd name="connsiteY27" fmla="*/ 807720 h 1402080"/>
                        <a:gd name="connsiteX28" fmla="*/ 1013460 w 1249680"/>
                        <a:gd name="connsiteY28" fmla="*/ 845820 h 1402080"/>
                        <a:gd name="connsiteX29" fmla="*/ 998220 w 1249680"/>
                        <a:gd name="connsiteY29" fmla="*/ 906780 h 1402080"/>
                        <a:gd name="connsiteX30" fmla="*/ 998220 w 1249680"/>
                        <a:gd name="connsiteY30" fmla="*/ 960120 h 1402080"/>
                        <a:gd name="connsiteX31" fmla="*/ 1097280 w 1249680"/>
                        <a:gd name="connsiteY31" fmla="*/ 1051560 h 1402080"/>
                        <a:gd name="connsiteX32" fmla="*/ 1089660 w 1249680"/>
                        <a:gd name="connsiteY32" fmla="*/ 1135380 h 1402080"/>
                        <a:gd name="connsiteX33" fmla="*/ 1013460 w 1249680"/>
                        <a:gd name="connsiteY33" fmla="*/ 1143000 h 1402080"/>
                        <a:gd name="connsiteX34" fmla="*/ 1165860 w 1249680"/>
                        <a:gd name="connsiteY34" fmla="*/ 1249680 h 1402080"/>
                        <a:gd name="connsiteX35" fmla="*/ 1066800 w 1249680"/>
                        <a:gd name="connsiteY35" fmla="*/ 1402080 h 1402080"/>
                        <a:gd name="connsiteX36" fmla="*/ 998220 w 1249680"/>
                        <a:gd name="connsiteY36" fmla="*/ 1356360 h 1402080"/>
                        <a:gd name="connsiteX37" fmla="*/ 883920 w 1249680"/>
                        <a:gd name="connsiteY37" fmla="*/ 1333500 h 1402080"/>
                        <a:gd name="connsiteX38" fmla="*/ 876300 w 1249680"/>
                        <a:gd name="connsiteY38" fmla="*/ 1303020 h 1402080"/>
                        <a:gd name="connsiteX39" fmla="*/ 822960 w 1249680"/>
                        <a:gd name="connsiteY39" fmla="*/ 1341120 h 1402080"/>
                        <a:gd name="connsiteX40" fmla="*/ 746760 w 1249680"/>
                        <a:gd name="connsiteY40" fmla="*/ 1356360 h 1402080"/>
                        <a:gd name="connsiteX41" fmla="*/ 715957 w 1249680"/>
                        <a:gd name="connsiteY41" fmla="*/ 1366361 h 1402080"/>
                        <a:gd name="connsiteX42" fmla="*/ 640080 w 1249680"/>
                        <a:gd name="connsiteY42" fmla="*/ 1402080 h 1402080"/>
                        <a:gd name="connsiteX43" fmla="*/ 556413 w 1249680"/>
                        <a:gd name="connsiteY43" fmla="*/ 1359218 h 1402080"/>
                        <a:gd name="connsiteX44" fmla="*/ 513551 w 1249680"/>
                        <a:gd name="connsiteY44" fmla="*/ 1311593 h 1402080"/>
                        <a:gd name="connsiteX45" fmla="*/ 108738 w 1249680"/>
                        <a:gd name="connsiteY45" fmla="*/ 897255 h 1402080"/>
                        <a:gd name="connsiteX46" fmla="*/ 111120 w 1249680"/>
                        <a:gd name="connsiteY46" fmla="*/ 840105 h 1402080"/>
                        <a:gd name="connsiteX47" fmla="*/ 92070 w 1249680"/>
                        <a:gd name="connsiteY47" fmla="*/ 835343 h 1402080"/>
                        <a:gd name="connsiteX48" fmla="*/ 80163 w 1249680"/>
                        <a:gd name="connsiteY48" fmla="*/ 906780 h 1402080"/>
                        <a:gd name="connsiteX49" fmla="*/ 58732 w 1249680"/>
                        <a:gd name="connsiteY49" fmla="*/ 911543 h 1402080"/>
                        <a:gd name="connsiteX50" fmla="*/ 70639 w 1249680"/>
                        <a:gd name="connsiteY50" fmla="*/ 825817 h 1402080"/>
                        <a:gd name="connsiteX51" fmla="*/ 122872 w 1249680"/>
                        <a:gd name="connsiteY51" fmla="*/ 819626 h 1402080"/>
                        <a:gd name="connsiteX52" fmla="*/ 125407 w 1249680"/>
                        <a:gd name="connsiteY52" fmla="*/ 799623 h 1402080"/>
                        <a:gd name="connsiteX53" fmla="*/ 78581 w 1249680"/>
                        <a:gd name="connsiteY53" fmla="*/ 799624 h 1402080"/>
                        <a:gd name="connsiteX54" fmla="*/ 82867 w 1249680"/>
                        <a:gd name="connsiteY54" fmla="*/ 761047 h 1402080"/>
                        <a:gd name="connsiteX55" fmla="*/ 142076 w 1249680"/>
                        <a:gd name="connsiteY55" fmla="*/ 742474 h 1402080"/>
                        <a:gd name="connsiteX56" fmla="*/ 130169 w 1249680"/>
                        <a:gd name="connsiteY56" fmla="*/ 716280 h 1402080"/>
                        <a:gd name="connsiteX57" fmla="*/ 48568 w 1249680"/>
                        <a:gd name="connsiteY57" fmla="*/ 756737 h 1402080"/>
                        <a:gd name="connsiteX58" fmla="*/ 29527 w 1249680"/>
                        <a:gd name="connsiteY58" fmla="*/ 718344 h 1402080"/>
                        <a:gd name="connsiteX59" fmla="*/ 104473 w 1249680"/>
                        <a:gd name="connsiteY59" fmla="*/ 693138 h 1402080"/>
                        <a:gd name="connsiteX60" fmla="*/ 77629 w 1249680"/>
                        <a:gd name="connsiteY60" fmla="*/ 617855 h 1402080"/>
                        <a:gd name="connsiteX61" fmla="*/ 39683 w 1249680"/>
                        <a:gd name="connsiteY61" fmla="*/ 611505 h 1402080"/>
                        <a:gd name="connsiteX62" fmla="*/ 0 w 1249680"/>
                        <a:gd name="connsiteY62" fmla="*/ 541020 h 1402080"/>
                        <a:gd name="connsiteX0" fmla="*/ 0 w 1249680"/>
                        <a:gd name="connsiteY0" fmla="*/ 541020 h 1402080"/>
                        <a:gd name="connsiteX1" fmla="*/ 259080 w 1249680"/>
                        <a:gd name="connsiteY1" fmla="*/ 381000 h 1402080"/>
                        <a:gd name="connsiteX2" fmla="*/ 266700 w 1249680"/>
                        <a:gd name="connsiteY2" fmla="*/ 266700 h 1402080"/>
                        <a:gd name="connsiteX3" fmla="*/ 358140 w 1249680"/>
                        <a:gd name="connsiteY3" fmla="*/ 259080 h 1402080"/>
                        <a:gd name="connsiteX4" fmla="*/ 388620 w 1249680"/>
                        <a:gd name="connsiteY4" fmla="*/ 266700 h 1402080"/>
                        <a:gd name="connsiteX5" fmla="*/ 449580 w 1249680"/>
                        <a:gd name="connsiteY5" fmla="*/ 266700 h 1402080"/>
                        <a:gd name="connsiteX6" fmla="*/ 533400 w 1249680"/>
                        <a:gd name="connsiteY6" fmla="*/ 144780 h 1402080"/>
                        <a:gd name="connsiteX7" fmla="*/ 655320 w 1249680"/>
                        <a:gd name="connsiteY7" fmla="*/ 167640 h 1402080"/>
                        <a:gd name="connsiteX8" fmla="*/ 830580 w 1249680"/>
                        <a:gd name="connsiteY8" fmla="*/ 114300 h 1402080"/>
                        <a:gd name="connsiteX9" fmla="*/ 822960 w 1249680"/>
                        <a:gd name="connsiteY9" fmla="*/ 45720 h 1402080"/>
                        <a:gd name="connsiteX10" fmla="*/ 906780 w 1249680"/>
                        <a:gd name="connsiteY10" fmla="*/ 0 h 1402080"/>
                        <a:gd name="connsiteX11" fmla="*/ 937260 w 1249680"/>
                        <a:gd name="connsiteY11" fmla="*/ 0 h 1402080"/>
                        <a:gd name="connsiteX12" fmla="*/ 944880 w 1249680"/>
                        <a:gd name="connsiteY12" fmla="*/ 76200 h 1402080"/>
                        <a:gd name="connsiteX13" fmla="*/ 1013460 w 1249680"/>
                        <a:gd name="connsiteY13" fmla="*/ 99060 h 1402080"/>
                        <a:gd name="connsiteX14" fmla="*/ 982980 w 1249680"/>
                        <a:gd name="connsiteY14" fmla="*/ 167640 h 1402080"/>
                        <a:gd name="connsiteX15" fmla="*/ 1005840 w 1249680"/>
                        <a:gd name="connsiteY15" fmla="*/ 190500 h 1402080"/>
                        <a:gd name="connsiteX16" fmla="*/ 967740 w 1249680"/>
                        <a:gd name="connsiteY16" fmla="*/ 297180 h 1402080"/>
                        <a:gd name="connsiteX17" fmla="*/ 975360 w 1249680"/>
                        <a:gd name="connsiteY17" fmla="*/ 320040 h 1402080"/>
                        <a:gd name="connsiteX18" fmla="*/ 1043940 w 1249680"/>
                        <a:gd name="connsiteY18" fmla="*/ 388620 h 1402080"/>
                        <a:gd name="connsiteX19" fmla="*/ 1165860 w 1249680"/>
                        <a:gd name="connsiteY19" fmla="*/ 403860 h 1402080"/>
                        <a:gd name="connsiteX20" fmla="*/ 1173480 w 1249680"/>
                        <a:gd name="connsiteY20" fmla="*/ 441960 h 1402080"/>
                        <a:gd name="connsiteX21" fmla="*/ 1249680 w 1249680"/>
                        <a:gd name="connsiteY21" fmla="*/ 419100 h 1402080"/>
                        <a:gd name="connsiteX22" fmla="*/ 1219200 w 1249680"/>
                        <a:gd name="connsiteY22" fmla="*/ 495300 h 1402080"/>
                        <a:gd name="connsiteX23" fmla="*/ 1135380 w 1249680"/>
                        <a:gd name="connsiteY23" fmla="*/ 586740 h 1402080"/>
                        <a:gd name="connsiteX24" fmla="*/ 1021080 w 1249680"/>
                        <a:gd name="connsiteY24" fmla="*/ 632460 h 1402080"/>
                        <a:gd name="connsiteX25" fmla="*/ 1013460 w 1249680"/>
                        <a:gd name="connsiteY25" fmla="*/ 723900 h 1402080"/>
                        <a:gd name="connsiteX26" fmla="*/ 1005840 w 1249680"/>
                        <a:gd name="connsiteY26" fmla="*/ 769620 h 1402080"/>
                        <a:gd name="connsiteX27" fmla="*/ 975360 w 1249680"/>
                        <a:gd name="connsiteY27" fmla="*/ 807720 h 1402080"/>
                        <a:gd name="connsiteX28" fmla="*/ 1013460 w 1249680"/>
                        <a:gd name="connsiteY28" fmla="*/ 845820 h 1402080"/>
                        <a:gd name="connsiteX29" fmla="*/ 998220 w 1249680"/>
                        <a:gd name="connsiteY29" fmla="*/ 906780 h 1402080"/>
                        <a:gd name="connsiteX30" fmla="*/ 998220 w 1249680"/>
                        <a:gd name="connsiteY30" fmla="*/ 960120 h 1402080"/>
                        <a:gd name="connsiteX31" fmla="*/ 1097280 w 1249680"/>
                        <a:gd name="connsiteY31" fmla="*/ 1051560 h 1402080"/>
                        <a:gd name="connsiteX32" fmla="*/ 1089660 w 1249680"/>
                        <a:gd name="connsiteY32" fmla="*/ 1135380 h 1402080"/>
                        <a:gd name="connsiteX33" fmla="*/ 1013460 w 1249680"/>
                        <a:gd name="connsiteY33" fmla="*/ 1143000 h 1402080"/>
                        <a:gd name="connsiteX34" fmla="*/ 1165860 w 1249680"/>
                        <a:gd name="connsiteY34" fmla="*/ 1249680 h 1402080"/>
                        <a:gd name="connsiteX35" fmla="*/ 1066800 w 1249680"/>
                        <a:gd name="connsiteY35" fmla="*/ 1402080 h 1402080"/>
                        <a:gd name="connsiteX36" fmla="*/ 998220 w 1249680"/>
                        <a:gd name="connsiteY36" fmla="*/ 1356360 h 1402080"/>
                        <a:gd name="connsiteX37" fmla="*/ 883920 w 1249680"/>
                        <a:gd name="connsiteY37" fmla="*/ 1333500 h 1402080"/>
                        <a:gd name="connsiteX38" fmla="*/ 876300 w 1249680"/>
                        <a:gd name="connsiteY38" fmla="*/ 1303020 h 1402080"/>
                        <a:gd name="connsiteX39" fmla="*/ 822960 w 1249680"/>
                        <a:gd name="connsiteY39" fmla="*/ 1341120 h 1402080"/>
                        <a:gd name="connsiteX40" fmla="*/ 746760 w 1249680"/>
                        <a:gd name="connsiteY40" fmla="*/ 1356360 h 1402080"/>
                        <a:gd name="connsiteX41" fmla="*/ 715957 w 1249680"/>
                        <a:gd name="connsiteY41" fmla="*/ 1366361 h 1402080"/>
                        <a:gd name="connsiteX42" fmla="*/ 640080 w 1249680"/>
                        <a:gd name="connsiteY42" fmla="*/ 1402080 h 1402080"/>
                        <a:gd name="connsiteX43" fmla="*/ 556413 w 1249680"/>
                        <a:gd name="connsiteY43" fmla="*/ 1359218 h 1402080"/>
                        <a:gd name="connsiteX44" fmla="*/ 513551 w 1249680"/>
                        <a:gd name="connsiteY44" fmla="*/ 1311593 h 1402080"/>
                        <a:gd name="connsiteX45" fmla="*/ 134932 w 1249680"/>
                        <a:gd name="connsiteY45" fmla="*/ 928211 h 1402080"/>
                        <a:gd name="connsiteX46" fmla="*/ 108738 w 1249680"/>
                        <a:gd name="connsiteY46" fmla="*/ 897255 h 1402080"/>
                        <a:gd name="connsiteX47" fmla="*/ 111120 w 1249680"/>
                        <a:gd name="connsiteY47" fmla="*/ 840105 h 1402080"/>
                        <a:gd name="connsiteX48" fmla="*/ 92070 w 1249680"/>
                        <a:gd name="connsiteY48" fmla="*/ 835343 h 1402080"/>
                        <a:gd name="connsiteX49" fmla="*/ 80163 w 1249680"/>
                        <a:gd name="connsiteY49" fmla="*/ 906780 h 1402080"/>
                        <a:gd name="connsiteX50" fmla="*/ 58732 w 1249680"/>
                        <a:gd name="connsiteY50" fmla="*/ 911543 h 1402080"/>
                        <a:gd name="connsiteX51" fmla="*/ 70639 w 1249680"/>
                        <a:gd name="connsiteY51" fmla="*/ 825817 h 1402080"/>
                        <a:gd name="connsiteX52" fmla="*/ 122872 w 1249680"/>
                        <a:gd name="connsiteY52" fmla="*/ 819626 h 1402080"/>
                        <a:gd name="connsiteX53" fmla="*/ 125407 w 1249680"/>
                        <a:gd name="connsiteY53" fmla="*/ 799623 h 1402080"/>
                        <a:gd name="connsiteX54" fmla="*/ 78581 w 1249680"/>
                        <a:gd name="connsiteY54" fmla="*/ 799624 h 1402080"/>
                        <a:gd name="connsiteX55" fmla="*/ 82867 w 1249680"/>
                        <a:gd name="connsiteY55" fmla="*/ 761047 h 1402080"/>
                        <a:gd name="connsiteX56" fmla="*/ 142076 w 1249680"/>
                        <a:gd name="connsiteY56" fmla="*/ 742474 h 1402080"/>
                        <a:gd name="connsiteX57" fmla="*/ 130169 w 1249680"/>
                        <a:gd name="connsiteY57" fmla="*/ 716280 h 1402080"/>
                        <a:gd name="connsiteX58" fmla="*/ 48568 w 1249680"/>
                        <a:gd name="connsiteY58" fmla="*/ 756737 h 1402080"/>
                        <a:gd name="connsiteX59" fmla="*/ 29527 w 1249680"/>
                        <a:gd name="connsiteY59" fmla="*/ 718344 h 1402080"/>
                        <a:gd name="connsiteX60" fmla="*/ 104473 w 1249680"/>
                        <a:gd name="connsiteY60" fmla="*/ 693138 h 1402080"/>
                        <a:gd name="connsiteX61" fmla="*/ 77629 w 1249680"/>
                        <a:gd name="connsiteY61" fmla="*/ 617855 h 1402080"/>
                        <a:gd name="connsiteX62" fmla="*/ 39683 w 1249680"/>
                        <a:gd name="connsiteY62" fmla="*/ 611505 h 1402080"/>
                        <a:gd name="connsiteX63" fmla="*/ 0 w 1249680"/>
                        <a:gd name="connsiteY63" fmla="*/ 541020 h 1402080"/>
                        <a:gd name="connsiteX0" fmla="*/ 0 w 1249680"/>
                        <a:gd name="connsiteY0" fmla="*/ 541020 h 1402080"/>
                        <a:gd name="connsiteX1" fmla="*/ 259080 w 1249680"/>
                        <a:gd name="connsiteY1" fmla="*/ 381000 h 1402080"/>
                        <a:gd name="connsiteX2" fmla="*/ 266700 w 1249680"/>
                        <a:gd name="connsiteY2" fmla="*/ 266700 h 1402080"/>
                        <a:gd name="connsiteX3" fmla="*/ 358140 w 1249680"/>
                        <a:gd name="connsiteY3" fmla="*/ 259080 h 1402080"/>
                        <a:gd name="connsiteX4" fmla="*/ 388620 w 1249680"/>
                        <a:gd name="connsiteY4" fmla="*/ 266700 h 1402080"/>
                        <a:gd name="connsiteX5" fmla="*/ 449580 w 1249680"/>
                        <a:gd name="connsiteY5" fmla="*/ 266700 h 1402080"/>
                        <a:gd name="connsiteX6" fmla="*/ 533400 w 1249680"/>
                        <a:gd name="connsiteY6" fmla="*/ 144780 h 1402080"/>
                        <a:gd name="connsiteX7" fmla="*/ 655320 w 1249680"/>
                        <a:gd name="connsiteY7" fmla="*/ 167640 h 1402080"/>
                        <a:gd name="connsiteX8" fmla="*/ 830580 w 1249680"/>
                        <a:gd name="connsiteY8" fmla="*/ 114300 h 1402080"/>
                        <a:gd name="connsiteX9" fmla="*/ 822960 w 1249680"/>
                        <a:gd name="connsiteY9" fmla="*/ 45720 h 1402080"/>
                        <a:gd name="connsiteX10" fmla="*/ 906780 w 1249680"/>
                        <a:gd name="connsiteY10" fmla="*/ 0 h 1402080"/>
                        <a:gd name="connsiteX11" fmla="*/ 937260 w 1249680"/>
                        <a:gd name="connsiteY11" fmla="*/ 0 h 1402080"/>
                        <a:gd name="connsiteX12" fmla="*/ 944880 w 1249680"/>
                        <a:gd name="connsiteY12" fmla="*/ 76200 h 1402080"/>
                        <a:gd name="connsiteX13" fmla="*/ 1013460 w 1249680"/>
                        <a:gd name="connsiteY13" fmla="*/ 99060 h 1402080"/>
                        <a:gd name="connsiteX14" fmla="*/ 982980 w 1249680"/>
                        <a:gd name="connsiteY14" fmla="*/ 167640 h 1402080"/>
                        <a:gd name="connsiteX15" fmla="*/ 1005840 w 1249680"/>
                        <a:gd name="connsiteY15" fmla="*/ 190500 h 1402080"/>
                        <a:gd name="connsiteX16" fmla="*/ 967740 w 1249680"/>
                        <a:gd name="connsiteY16" fmla="*/ 297180 h 1402080"/>
                        <a:gd name="connsiteX17" fmla="*/ 975360 w 1249680"/>
                        <a:gd name="connsiteY17" fmla="*/ 320040 h 1402080"/>
                        <a:gd name="connsiteX18" fmla="*/ 1043940 w 1249680"/>
                        <a:gd name="connsiteY18" fmla="*/ 388620 h 1402080"/>
                        <a:gd name="connsiteX19" fmla="*/ 1165860 w 1249680"/>
                        <a:gd name="connsiteY19" fmla="*/ 403860 h 1402080"/>
                        <a:gd name="connsiteX20" fmla="*/ 1173480 w 1249680"/>
                        <a:gd name="connsiteY20" fmla="*/ 441960 h 1402080"/>
                        <a:gd name="connsiteX21" fmla="*/ 1249680 w 1249680"/>
                        <a:gd name="connsiteY21" fmla="*/ 419100 h 1402080"/>
                        <a:gd name="connsiteX22" fmla="*/ 1219200 w 1249680"/>
                        <a:gd name="connsiteY22" fmla="*/ 495300 h 1402080"/>
                        <a:gd name="connsiteX23" fmla="*/ 1135380 w 1249680"/>
                        <a:gd name="connsiteY23" fmla="*/ 586740 h 1402080"/>
                        <a:gd name="connsiteX24" fmla="*/ 1021080 w 1249680"/>
                        <a:gd name="connsiteY24" fmla="*/ 632460 h 1402080"/>
                        <a:gd name="connsiteX25" fmla="*/ 1013460 w 1249680"/>
                        <a:gd name="connsiteY25" fmla="*/ 723900 h 1402080"/>
                        <a:gd name="connsiteX26" fmla="*/ 1005840 w 1249680"/>
                        <a:gd name="connsiteY26" fmla="*/ 769620 h 1402080"/>
                        <a:gd name="connsiteX27" fmla="*/ 975360 w 1249680"/>
                        <a:gd name="connsiteY27" fmla="*/ 807720 h 1402080"/>
                        <a:gd name="connsiteX28" fmla="*/ 1013460 w 1249680"/>
                        <a:gd name="connsiteY28" fmla="*/ 845820 h 1402080"/>
                        <a:gd name="connsiteX29" fmla="*/ 998220 w 1249680"/>
                        <a:gd name="connsiteY29" fmla="*/ 906780 h 1402080"/>
                        <a:gd name="connsiteX30" fmla="*/ 998220 w 1249680"/>
                        <a:gd name="connsiteY30" fmla="*/ 960120 h 1402080"/>
                        <a:gd name="connsiteX31" fmla="*/ 1097280 w 1249680"/>
                        <a:gd name="connsiteY31" fmla="*/ 1051560 h 1402080"/>
                        <a:gd name="connsiteX32" fmla="*/ 1089660 w 1249680"/>
                        <a:gd name="connsiteY32" fmla="*/ 1135380 h 1402080"/>
                        <a:gd name="connsiteX33" fmla="*/ 1013460 w 1249680"/>
                        <a:gd name="connsiteY33" fmla="*/ 1143000 h 1402080"/>
                        <a:gd name="connsiteX34" fmla="*/ 1165860 w 1249680"/>
                        <a:gd name="connsiteY34" fmla="*/ 1249680 h 1402080"/>
                        <a:gd name="connsiteX35" fmla="*/ 1066800 w 1249680"/>
                        <a:gd name="connsiteY35" fmla="*/ 1402080 h 1402080"/>
                        <a:gd name="connsiteX36" fmla="*/ 998220 w 1249680"/>
                        <a:gd name="connsiteY36" fmla="*/ 1356360 h 1402080"/>
                        <a:gd name="connsiteX37" fmla="*/ 883920 w 1249680"/>
                        <a:gd name="connsiteY37" fmla="*/ 1333500 h 1402080"/>
                        <a:gd name="connsiteX38" fmla="*/ 876300 w 1249680"/>
                        <a:gd name="connsiteY38" fmla="*/ 1303020 h 1402080"/>
                        <a:gd name="connsiteX39" fmla="*/ 822960 w 1249680"/>
                        <a:gd name="connsiteY39" fmla="*/ 1341120 h 1402080"/>
                        <a:gd name="connsiteX40" fmla="*/ 746760 w 1249680"/>
                        <a:gd name="connsiteY40" fmla="*/ 1356360 h 1402080"/>
                        <a:gd name="connsiteX41" fmla="*/ 715957 w 1249680"/>
                        <a:gd name="connsiteY41" fmla="*/ 1366361 h 1402080"/>
                        <a:gd name="connsiteX42" fmla="*/ 640080 w 1249680"/>
                        <a:gd name="connsiteY42" fmla="*/ 1402080 h 1402080"/>
                        <a:gd name="connsiteX43" fmla="*/ 556413 w 1249680"/>
                        <a:gd name="connsiteY43" fmla="*/ 1359218 h 1402080"/>
                        <a:gd name="connsiteX44" fmla="*/ 513551 w 1249680"/>
                        <a:gd name="connsiteY44" fmla="*/ 1311593 h 1402080"/>
                        <a:gd name="connsiteX45" fmla="*/ 315907 w 1249680"/>
                        <a:gd name="connsiteY45" fmla="*/ 1109186 h 1402080"/>
                        <a:gd name="connsiteX46" fmla="*/ 134932 w 1249680"/>
                        <a:gd name="connsiteY46" fmla="*/ 928211 h 1402080"/>
                        <a:gd name="connsiteX47" fmla="*/ 108738 w 1249680"/>
                        <a:gd name="connsiteY47" fmla="*/ 897255 h 1402080"/>
                        <a:gd name="connsiteX48" fmla="*/ 111120 w 1249680"/>
                        <a:gd name="connsiteY48" fmla="*/ 840105 h 1402080"/>
                        <a:gd name="connsiteX49" fmla="*/ 92070 w 1249680"/>
                        <a:gd name="connsiteY49" fmla="*/ 835343 h 1402080"/>
                        <a:gd name="connsiteX50" fmla="*/ 80163 w 1249680"/>
                        <a:gd name="connsiteY50" fmla="*/ 906780 h 1402080"/>
                        <a:gd name="connsiteX51" fmla="*/ 58732 w 1249680"/>
                        <a:gd name="connsiteY51" fmla="*/ 911543 h 1402080"/>
                        <a:gd name="connsiteX52" fmla="*/ 70639 w 1249680"/>
                        <a:gd name="connsiteY52" fmla="*/ 825817 h 1402080"/>
                        <a:gd name="connsiteX53" fmla="*/ 122872 w 1249680"/>
                        <a:gd name="connsiteY53" fmla="*/ 819626 h 1402080"/>
                        <a:gd name="connsiteX54" fmla="*/ 125407 w 1249680"/>
                        <a:gd name="connsiteY54" fmla="*/ 799623 h 1402080"/>
                        <a:gd name="connsiteX55" fmla="*/ 78581 w 1249680"/>
                        <a:gd name="connsiteY55" fmla="*/ 799624 h 1402080"/>
                        <a:gd name="connsiteX56" fmla="*/ 82867 w 1249680"/>
                        <a:gd name="connsiteY56" fmla="*/ 761047 h 1402080"/>
                        <a:gd name="connsiteX57" fmla="*/ 142076 w 1249680"/>
                        <a:gd name="connsiteY57" fmla="*/ 742474 h 1402080"/>
                        <a:gd name="connsiteX58" fmla="*/ 130169 w 1249680"/>
                        <a:gd name="connsiteY58" fmla="*/ 716280 h 1402080"/>
                        <a:gd name="connsiteX59" fmla="*/ 48568 w 1249680"/>
                        <a:gd name="connsiteY59" fmla="*/ 756737 h 1402080"/>
                        <a:gd name="connsiteX60" fmla="*/ 29527 w 1249680"/>
                        <a:gd name="connsiteY60" fmla="*/ 718344 h 1402080"/>
                        <a:gd name="connsiteX61" fmla="*/ 104473 w 1249680"/>
                        <a:gd name="connsiteY61" fmla="*/ 693138 h 1402080"/>
                        <a:gd name="connsiteX62" fmla="*/ 77629 w 1249680"/>
                        <a:gd name="connsiteY62" fmla="*/ 617855 h 1402080"/>
                        <a:gd name="connsiteX63" fmla="*/ 39683 w 1249680"/>
                        <a:gd name="connsiteY63" fmla="*/ 611505 h 1402080"/>
                        <a:gd name="connsiteX64" fmla="*/ 0 w 1249680"/>
                        <a:gd name="connsiteY64" fmla="*/ 541020 h 1402080"/>
                        <a:gd name="connsiteX0" fmla="*/ 0 w 1249680"/>
                        <a:gd name="connsiteY0" fmla="*/ 541020 h 1402080"/>
                        <a:gd name="connsiteX1" fmla="*/ 259080 w 1249680"/>
                        <a:gd name="connsiteY1" fmla="*/ 381000 h 1402080"/>
                        <a:gd name="connsiteX2" fmla="*/ 266700 w 1249680"/>
                        <a:gd name="connsiteY2" fmla="*/ 266700 h 1402080"/>
                        <a:gd name="connsiteX3" fmla="*/ 358140 w 1249680"/>
                        <a:gd name="connsiteY3" fmla="*/ 259080 h 1402080"/>
                        <a:gd name="connsiteX4" fmla="*/ 388620 w 1249680"/>
                        <a:gd name="connsiteY4" fmla="*/ 266700 h 1402080"/>
                        <a:gd name="connsiteX5" fmla="*/ 449580 w 1249680"/>
                        <a:gd name="connsiteY5" fmla="*/ 266700 h 1402080"/>
                        <a:gd name="connsiteX6" fmla="*/ 533400 w 1249680"/>
                        <a:gd name="connsiteY6" fmla="*/ 144780 h 1402080"/>
                        <a:gd name="connsiteX7" fmla="*/ 655320 w 1249680"/>
                        <a:gd name="connsiteY7" fmla="*/ 167640 h 1402080"/>
                        <a:gd name="connsiteX8" fmla="*/ 830580 w 1249680"/>
                        <a:gd name="connsiteY8" fmla="*/ 114300 h 1402080"/>
                        <a:gd name="connsiteX9" fmla="*/ 822960 w 1249680"/>
                        <a:gd name="connsiteY9" fmla="*/ 45720 h 1402080"/>
                        <a:gd name="connsiteX10" fmla="*/ 906780 w 1249680"/>
                        <a:gd name="connsiteY10" fmla="*/ 0 h 1402080"/>
                        <a:gd name="connsiteX11" fmla="*/ 937260 w 1249680"/>
                        <a:gd name="connsiteY11" fmla="*/ 0 h 1402080"/>
                        <a:gd name="connsiteX12" fmla="*/ 944880 w 1249680"/>
                        <a:gd name="connsiteY12" fmla="*/ 76200 h 1402080"/>
                        <a:gd name="connsiteX13" fmla="*/ 1013460 w 1249680"/>
                        <a:gd name="connsiteY13" fmla="*/ 99060 h 1402080"/>
                        <a:gd name="connsiteX14" fmla="*/ 982980 w 1249680"/>
                        <a:gd name="connsiteY14" fmla="*/ 167640 h 1402080"/>
                        <a:gd name="connsiteX15" fmla="*/ 1005840 w 1249680"/>
                        <a:gd name="connsiteY15" fmla="*/ 190500 h 1402080"/>
                        <a:gd name="connsiteX16" fmla="*/ 967740 w 1249680"/>
                        <a:gd name="connsiteY16" fmla="*/ 297180 h 1402080"/>
                        <a:gd name="connsiteX17" fmla="*/ 975360 w 1249680"/>
                        <a:gd name="connsiteY17" fmla="*/ 320040 h 1402080"/>
                        <a:gd name="connsiteX18" fmla="*/ 1043940 w 1249680"/>
                        <a:gd name="connsiteY18" fmla="*/ 388620 h 1402080"/>
                        <a:gd name="connsiteX19" fmla="*/ 1165860 w 1249680"/>
                        <a:gd name="connsiteY19" fmla="*/ 403860 h 1402080"/>
                        <a:gd name="connsiteX20" fmla="*/ 1173480 w 1249680"/>
                        <a:gd name="connsiteY20" fmla="*/ 441960 h 1402080"/>
                        <a:gd name="connsiteX21" fmla="*/ 1249680 w 1249680"/>
                        <a:gd name="connsiteY21" fmla="*/ 419100 h 1402080"/>
                        <a:gd name="connsiteX22" fmla="*/ 1219200 w 1249680"/>
                        <a:gd name="connsiteY22" fmla="*/ 495300 h 1402080"/>
                        <a:gd name="connsiteX23" fmla="*/ 1135380 w 1249680"/>
                        <a:gd name="connsiteY23" fmla="*/ 586740 h 1402080"/>
                        <a:gd name="connsiteX24" fmla="*/ 1021080 w 1249680"/>
                        <a:gd name="connsiteY24" fmla="*/ 632460 h 1402080"/>
                        <a:gd name="connsiteX25" fmla="*/ 1013460 w 1249680"/>
                        <a:gd name="connsiteY25" fmla="*/ 723900 h 1402080"/>
                        <a:gd name="connsiteX26" fmla="*/ 1005840 w 1249680"/>
                        <a:gd name="connsiteY26" fmla="*/ 769620 h 1402080"/>
                        <a:gd name="connsiteX27" fmla="*/ 975360 w 1249680"/>
                        <a:gd name="connsiteY27" fmla="*/ 807720 h 1402080"/>
                        <a:gd name="connsiteX28" fmla="*/ 1013460 w 1249680"/>
                        <a:gd name="connsiteY28" fmla="*/ 845820 h 1402080"/>
                        <a:gd name="connsiteX29" fmla="*/ 998220 w 1249680"/>
                        <a:gd name="connsiteY29" fmla="*/ 906780 h 1402080"/>
                        <a:gd name="connsiteX30" fmla="*/ 998220 w 1249680"/>
                        <a:gd name="connsiteY30" fmla="*/ 960120 h 1402080"/>
                        <a:gd name="connsiteX31" fmla="*/ 1097280 w 1249680"/>
                        <a:gd name="connsiteY31" fmla="*/ 1051560 h 1402080"/>
                        <a:gd name="connsiteX32" fmla="*/ 1089660 w 1249680"/>
                        <a:gd name="connsiteY32" fmla="*/ 1135380 h 1402080"/>
                        <a:gd name="connsiteX33" fmla="*/ 1013460 w 1249680"/>
                        <a:gd name="connsiteY33" fmla="*/ 1143000 h 1402080"/>
                        <a:gd name="connsiteX34" fmla="*/ 1165860 w 1249680"/>
                        <a:gd name="connsiteY34" fmla="*/ 1249680 h 1402080"/>
                        <a:gd name="connsiteX35" fmla="*/ 1066800 w 1249680"/>
                        <a:gd name="connsiteY35" fmla="*/ 1402080 h 1402080"/>
                        <a:gd name="connsiteX36" fmla="*/ 998220 w 1249680"/>
                        <a:gd name="connsiteY36" fmla="*/ 1356360 h 1402080"/>
                        <a:gd name="connsiteX37" fmla="*/ 883920 w 1249680"/>
                        <a:gd name="connsiteY37" fmla="*/ 1333500 h 1402080"/>
                        <a:gd name="connsiteX38" fmla="*/ 876300 w 1249680"/>
                        <a:gd name="connsiteY38" fmla="*/ 1303020 h 1402080"/>
                        <a:gd name="connsiteX39" fmla="*/ 822960 w 1249680"/>
                        <a:gd name="connsiteY39" fmla="*/ 1341120 h 1402080"/>
                        <a:gd name="connsiteX40" fmla="*/ 746760 w 1249680"/>
                        <a:gd name="connsiteY40" fmla="*/ 1356360 h 1402080"/>
                        <a:gd name="connsiteX41" fmla="*/ 715957 w 1249680"/>
                        <a:gd name="connsiteY41" fmla="*/ 1366361 h 1402080"/>
                        <a:gd name="connsiteX42" fmla="*/ 640080 w 1249680"/>
                        <a:gd name="connsiteY42" fmla="*/ 1402080 h 1402080"/>
                        <a:gd name="connsiteX43" fmla="*/ 556413 w 1249680"/>
                        <a:gd name="connsiteY43" fmla="*/ 1359218 h 1402080"/>
                        <a:gd name="connsiteX44" fmla="*/ 513551 w 1249680"/>
                        <a:gd name="connsiteY44" fmla="*/ 1311593 h 1402080"/>
                        <a:gd name="connsiteX45" fmla="*/ 449257 w 1249680"/>
                        <a:gd name="connsiteY45" fmla="*/ 1244918 h 1402080"/>
                        <a:gd name="connsiteX46" fmla="*/ 315907 w 1249680"/>
                        <a:gd name="connsiteY46" fmla="*/ 1109186 h 1402080"/>
                        <a:gd name="connsiteX47" fmla="*/ 134932 w 1249680"/>
                        <a:gd name="connsiteY47" fmla="*/ 928211 h 1402080"/>
                        <a:gd name="connsiteX48" fmla="*/ 108738 w 1249680"/>
                        <a:gd name="connsiteY48" fmla="*/ 897255 h 1402080"/>
                        <a:gd name="connsiteX49" fmla="*/ 111120 w 1249680"/>
                        <a:gd name="connsiteY49" fmla="*/ 840105 h 1402080"/>
                        <a:gd name="connsiteX50" fmla="*/ 92070 w 1249680"/>
                        <a:gd name="connsiteY50" fmla="*/ 835343 h 1402080"/>
                        <a:gd name="connsiteX51" fmla="*/ 80163 w 1249680"/>
                        <a:gd name="connsiteY51" fmla="*/ 906780 h 1402080"/>
                        <a:gd name="connsiteX52" fmla="*/ 58732 w 1249680"/>
                        <a:gd name="connsiteY52" fmla="*/ 911543 h 1402080"/>
                        <a:gd name="connsiteX53" fmla="*/ 70639 w 1249680"/>
                        <a:gd name="connsiteY53" fmla="*/ 825817 h 1402080"/>
                        <a:gd name="connsiteX54" fmla="*/ 122872 w 1249680"/>
                        <a:gd name="connsiteY54" fmla="*/ 819626 h 1402080"/>
                        <a:gd name="connsiteX55" fmla="*/ 125407 w 1249680"/>
                        <a:gd name="connsiteY55" fmla="*/ 799623 h 1402080"/>
                        <a:gd name="connsiteX56" fmla="*/ 78581 w 1249680"/>
                        <a:gd name="connsiteY56" fmla="*/ 799624 h 1402080"/>
                        <a:gd name="connsiteX57" fmla="*/ 82867 w 1249680"/>
                        <a:gd name="connsiteY57" fmla="*/ 761047 h 1402080"/>
                        <a:gd name="connsiteX58" fmla="*/ 142076 w 1249680"/>
                        <a:gd name="connsiteY58" fmla="*/ 742474 h 1402080"/>
                        <a:gd name="connsiteX59" fmla="*/ 130169 w 1249680"/>
                        <a:gd name="connsiteY59" fmla="*/ 716280 h 1402080"/>
                        <a:gd name="connsiteX60" fmla="*/ 48568 w 1249680"/>
                        <a:gd name="connsiteY60" fmla="*/ 756737 h 1402080"/>
                        <a:gd name="connsiteX61" fmla="*/ 29527 w 1249680"/>
                        <a:gd name="connsiteY61" fmla="*/ 718344 h 1402080"/>
                        <a:gd name="connsiteX62" fmla="*/ 104473 w 1249680"/>
                        <a:gd name="connsiteY62" fmla="*/ 693138 h 1402080"/>
                        <a:gd name="connsiteX63" fmla="*/ 77629 w 1249680"/>
                        <a:gd name="connsiteY63" fmla="*/ 617855 h 1402080"/>
                        <a:gd name="connsiteX64" fmla="*/ 39683 w 1249680"/>
                        <a:gd name="connsiteY64" fmla="*/ 611505 h 1402080"/>
                        <a:gd name="connsiteX65" fmla="*/ 0 w 1249680"/>
                        <a:gd name="connsiteY65" fmla="*/ 541020 h 1402080"/>
                        <a:gd name="connsiteX0" fmla="*/ 0 w 1249680"/>
                        <a:gd name="connsiteY0" fmla="*/ 541020 h 1402080"/>
                        <a:gd name="connsiteX1" fmla="*/ 259080 w 1249680"/>
                        <a:gd name="connsiteY1" fmla="*/ 381000 h 1402080"/>
                        <a:gd name="connsiteX2" fmla="*/ 266700 w 1249680"/>
                        <a:gd name="connsiteY2" fmla="*/ 266700 h 1402080"/>
                        <a:gd name="connsiteX3" fmla="*/ 358140 w 1249680"/>
                        <a:gd name="connsiteY3" fmla="*/ 259080 h 1402080"/>
                        <a:gd name="connsiteX4" fmla="*/ 388620 w 1249680"/>
                        <a:gd name="connsiteY4" fmla="*/ 266700 h 1402080"/>
                        <a:gd name="connsiteX5" fmla="*/ 449580 w 1249680"/>
                        <a:gd name="connsiteY5" fmla="*/ 266700 h 1402080"/>
                        <a:gd name="connsiteX6" fmla="*/ 533400 w 1249680"/>
                        <a:gd name="connsiteY6" fmla="*/ 144780 h 1402080"/>
                        <a:gd name="connsiteX7" fmla="*/ 655320 w 1249680"/>
                        <a:gd name="connsiteY7" fmla="*/ 167640 h 1402080"/>
                        <a:gd name="connsiteX8" fmla="*/ 830580 w 1249680"/>
                        <a:gd name="connsiteY8" fmla="*/ 114300 h 1402080"/>
                        <a:gd name="connsiteX9" fmla="*/ 822960 w 1249680"/>
                        <a:gd name="connsiteY9" fmla="*/ 45720 h 1402080"/>
                        <a:gd name="connsiteX10" fmla="*/ 906780 w 1249680"/>
                        <a:gd name="connsiteY10" fmla="*/ 0 h 1402080"/>
                        <a:gd name="connsiteX11" fmla="*/ 937260 w 1249680"/>
                        <a:gd name="connsiteY11" fmla="*/ 0 h 1402080"/>
                        <a:gd name="connsiteX12" fmla="*/ 944880 w 1249680"/>
                        <a:gd name="connsiteY12" fmla="*/ 76200 h 1402080"/>
                        <a:gd name="connsiteX13" fmla="*/ 1013460 w 1249680"/>
                        <a:gd name="connsiteY13" fmla="*/ 99060 h 1402080"/>
                        <a:gd name="connsiteX14" fmla="*/ 982980 w 1249680"/>
                        <a:gd name="connsiteY14" fmla="*/ 167640 h 1402080"/>
                        <a:gd name="connsiteX15" fmla="*/ 1005840 w 1249680"/>
                        <a:gd name="connsiteY15" fmla="*/ 190500 h 1402080"/>
                        <a:gd name="connsiteX16" fmla="*/ 967740 w 1249680"/>
                        <a:gd name="connsiteY16" fmla="*/ 297180 h 1402080"/>
                        <a:gd name="connsiteX17" fmla="*/ 975360 w 1249680"/>
                        <a:gd name="connsiteY17" fmla="*/ 320040 h 1402080"/>
                        <a:gd name="connsiteX18" fmla="*/ 1043940 w 1249680"/>
                        <a:gd name="connsiteY18" fmla="*/ 388620 h 1402080"/>
                        <a:gd name="connsiteX19" fmla="*/ 1165860 w 1249680"/>
                        <a:gd name="connsiteY19" fmla="*/ 403860 h 1402080"/>
                        <a:gd name="connsiteX20" fmla="*/ 1173480 w 1249680"/>
                        <a:gd name="connsiteY20" fmla="*/ 441960 h 1402080"/>
                        <a:gd name="connsiteX21" fmla="*/ 1249680 w 1249680"/>
                        <a:gd name="connsiteY21" fmla="*/ 419100 h 1402080"/>
                        <a:gd name="connsiteX22" fmla="*/ 1219200 w 1249680"/>
                        <a:gd name="connsiteY22" fmla="*/ 495300 h 1402080"/>
                        <a:gd name="connsiteX23" fmla="*/ 1135380 w 1249680"/>
                        <a:gd name="connsiteY23" fmla="*/ 586740 h 1402080"/>
                        <a:gd name="connsiteX24" fmla="*/ 1021080 w 1249680"/>
                        <a:gd name="connsiteY24" fmla="*/ 632460 h 1402080"/>
                        <a:gd name="connsiteX25" fmla="*/ 1013460 w 1249680"/>
                        <a:gd name="connsiteY25" fmla="*/ 723900 h 1402080"/>
                        <a:gd name="connsiteX26" fmla="*/ 1005840 w 1249680"/>
                        <a:gd name="connsiteY26" fmla="*/ 769620 h 1402080"/>
                        <a:gd name="connsiteX27" fmla="*/ 975360 w 1249680"/>
                        <a:gd name="connsiteY27" fmla="*/ 807720 h 1402080"/>
                        <a:gd name="connsiteX28" fmla="*/ 1013460 w 1249680"/>
                        <a:gd name="connsiteY28" fmla="*/ 845820 h 1402080"/>
                        <a:gd name="connsiteX29" fmla="*/ 998220 w 1249680"/>
                        <a:gd name="connsiteY29" fmla="*/ 906780 h 1402080"/>
                        <a:gd name="connsiteX30" fmla="*/ 998220 w 1249680"/>
                        <a:gd name="connsiteY30" fmla="*/ 960120 h 1402080"/>
                        <a:gd name="connsiteX31" fmla="*/ 1097280 w 1249680"/>
                        <a:gd name="connsiteY31" fmla="*/ 1051560 h 1402080"/>
                        <a:gd name="connsiteX32" fmla="*/ 1089660 w 1249680"/>
                        <a:gd name="connsiteY32" fmla="*/ 1135380 h 1402080"/>
                        <a:gd name="connsiteX33" fmla="*/ 1013460 w 1249680"/>
                        <a:gd name="connsiteY33" fmla="*/ 1143000 h 1402080"/>
                        <a:gd name="connsiteX34" fmla="*/ 1165860 w 1249680"/>
                        <a:gd name="connsiteY34" fmla="*/ 1249680 h 1402080"/>
                        <a:gd name="connsiteX35" fmla="*/ 1066800 w 1249680"/>
                        <a:gd name="connsiteY35" fmla="*/ 1402080 h 1402080"/>
                        <a:gd name="connsiteX36" fmla="*/ 998220 w 1249680"/>
                        <a:gd name="connsiteY36" fmla="*/ 1356360 h 1402080"/>
                        <a:gd name="connsiteX37" fmla="*/ 883920 w 1249680"/>
                        <a:gd name="connsiteY37" fmla="*/ 1333500 h 1402080"/>
                        <a:gd name="connsiteX38" fmla="*/ 876300 w 1249680"/>
                        <a:gd name="connsiteY38" fmla="*/ 1303020 h 1402080"/>
                        <a:gd name="connsiteX39" fmla="*/ 822960 w 1249680"/>
                        <a:gd name="connsiteY39" fmla="*/ 1341120 h 1402080"/>
                        <a:gd name="connsiteX40" fmla="*/ 746760 w 1249680"/>
                        <a:gd name="connsiteY40" fmla="*/ 1356360 h 1402080"/>
                        <a:gd name="connsiteX41" fmla="*/ 715957 w 1249680"/>
                        <a:gd name="connsiteY41" fmla="*/ 1366361 h 1402080"/>
                        <a:gd name="connsiteX42" fmla="*/ 675476 w 1249680"/>
                        <a:gd name="connsiteY42" fmla="*/ 1383030 h 1402080"/>
                        <a:gd name="connsiteX43" fmla="*/ 640080 w 1249680"/>
                        <a:gd name="connsiteY43" fmla="*/ 1402080 h 1402080"/>
                        <a:gd name="connsiteX44" fmla="*/ 556413 w 1249680"/>
                        <a:gd name="connsiteY44" fmla="*/ 1359218 h 1402080"/>
                        <a:gd name="connsiteX45" fmla="*/ 513551 w 1249680"/>
                        <a:gd name="connsiteY45" fmla="*/ 1311593 h 1402080"/>
                        <a:gd name="connsiteX46" fmla="*/ 449257 w 1249680"/>
                        <a:gd name="connsiteY46" fmla="*/ 1244918 h 1402080"/>
                        <a:gd name="connsiteX47" fmla="*/ 315907 w 1249680"/>
                        <a:gd name="connsiteY47" fmla="*/ 1109186 h 1402080"/>
                        <a:gd name="connsiteX48" fmla="*/ 134932 w 1249680"/>
                        <a:gd name="connsiteY48" fmla="*/ 928211 h 1402080"/>
                        <a:gd name="connsiteX49" fmla="*/ 108738 w 1249680"/>
                        <a:gd name="connsiteY49" fmla="*/ 897255 h 1402080"/>
                        <a:gd name="connsiteX50" fmla="*/ 111120 w 1249680"/>
                        <a:gd name="connsiteY50" fmla="*/ 840105 h 1402080"/>
                        <a:gd name="connsiteX51" fmla="*/ 92070 w 1249680"/>
                        <a:gd name="connsiteY51" fmla="*/ 835343 h 1402080"/>
                        <a:gd name="connsiteX52" fmla="*/ 80163 w 1249680"/>
                        <a:gd name="connsiteY52" fmla="*/ 906780 h 1402080"/>
                        <a:gd name="connsiteX53" fmla="*/ 58732 w 1249680"/>
                        <a:gd name="connsiteY53" fmla="*/ 911543 h 1402080"/>
                        <a:gd name="connsiteX54" fmla="*/ 70639 w 1249680"/>
                        <a:gd name="connsiteY54" fmla="*/ 825817 h 1402080"/>
                        <a:gd name="connsiteX55" fmla="*/ 122872 w 1249680"/>
                        <a:gd name="connsiteY55" fmla="*/ 819626 h 1402080"/>
                        <a:gd name="connsiteX56" fmla="*/ 125407 w 1249680"/>
                        <a:gd name="connsiteY56" fmla="*/ 799623 h 1402080"/>
                        <a:gd name="connsiteX57" fmla="*/ 78581 w 1249680"/>
                        <a:gd name="connsiteY57" fmla="*/ 799624 h 1402080"/>
                        <a:gd name="connsiteX58" fmla="*/ 82867 w 1249680"/>
                        <a:gd name="connsiteY58" fmla="*/ 761047 h 1402080"/>
                        <a:gd name="connsiteX59" fmla="*/ 142076 w 1249680"/>
                        <a:gd name="connsiteY59" fmla="*/ 742474 h 1402080"/>
                        <a:gd name="connsiteX60" fmla="*/ 130169 w 1249680"/>
                        <a:gd name="connsiteY60" fmla="*/ 716280 h 1402080"/>
                        <a:gd name="connsiteX61" fmla="*/ 48568 w 1249680"/>
                        <a:gd name="connsiteY61" fmla="*/ 756737 h 1402080"/>
                        <a:gd name="connsiteX62" fmla="*/ 29527 w 1249680"/>
                        <a:gd name="connsiteY62" fmla="*/ 718344 h 1402080"/>
                        <a:gd name="connsiteX63" fmla="*/ 104473 w 1249680"/>
                        <a:gd name="connsiteY63" fmla="*/ 693138 h 1402080"/>
                        <a:gd name="connsiteX64" fmla="*/ 77629 w 1249680"/>
                        <a:gd name="connsiteY64" fmla="*/ 617855 h 1402080"/>
                        <a:gd name="connsiteX65" fmla="*/ 39683 w 1249680"/>
                        <a:gd name="connsiteY65" fmla="*/ 611505 h 1402080"/>
                        <a:gd name="connsiteX66" fmla="*/ 0 w 1249680"/>
                        <a:gd name="connsiteY66" fmla="*/ 541020 h 1402080"/>
                        <a:gd name="connsiteX0" fmla="*/ 0 w 1249680"/>
                        <a:gd name="connsiteY0" fmla="*/ 541020 h 1402080"/>
                        <a:gd name="connsiteX1" fmla="*/ 259080 w 1249680"/>
                        <a:gd name="connsiteY1" fmla="*/ 381000 h 1402080"/>
                        <a:gd name="connsiteX2" fmla="*/ 266700 w 1249680"/>
                        <a:gd name="connsiteY2" fmla="*/ 266700 h 1402080"/>
                        <a:gd name="connsiteX3" fmla="*/ 358140 w 1249680"/>
                        <a:gd name="connsiteY3" fmla="*/ 259080 h 1402080"/>
                        <a:gd name="connsiteX4" fmla="*/ 388620 w 1249680"/>
                        <a:gd name="connsiteY4" fmla="*/ 266700 h 1402080"/>
                        <a:gd name="connsiteX5" fmla="*/ 449580 w 1249680"/>
                        <a:gd name="connsiteY5" fmla="*/ 266700 h 1402080"/>
                        <a:gd name="connsiteX6" fmla="*/ 533400 w 1249680"/>
                        <a:gd name="connsiteY6" fmla="*/ 144780 h 1402080"/>
                        <a:gd name="connsiteX7" fmla="*/ 655320 w 1249680"/>
                        <a:gd name="connsiteY7" fmla="*/ 167640 h 1402080"/>
                        <a:gd name="connsiteX8" fmla="*/ 830580 w 1249680"/>
                        <a:gd name="connsiteY8" fmla="*/ 114300 h 1402080"/>
                        <a:gd name="connsiteX9" fmla="*/ 822960 w 1249680"/>
                        <a:gd name="connsiteY9" fmla="*/ 45720 h 1402080"/>
                        <a:gd name="connsiteX10" fmla="*/ 906780 w 1249680"/>
                        <a:gd name="connsiteY10" fmla="*/ 0 h 1402080"/>
                        <a:gd name="connsiteX11" fmla="*/ 937260 w 1249680"/>
                        <a:gd name="connsiteY11" fmla="*/ 0 h 1402080"/>
                        <a:gd name="connsiteX12" fmla="*/ 944880 w 1249680"/>
                        <a:gd name="connsiteY12" fmla="*/ 76200 h 1402080"/>
                        <a:gd name="connsiteX13" fmla="*/ 1013460 w 1249680"/>
                        <a:gd name="connsiteY13" fmla="*/ 99060 h 1402080"/>
                        <a:gd name="connsiteX14" fmla="*/ 982980 w 1249680"/>
                        <a:gd name="connsiteY14" fmla="*/ 167640 h 1402080"/>
                        <a:gd name="connsiteX15" fmla="*/ 1005840 w 1249680"/>
                        <a:gd name="connsiteY15" fmla="*/ 190500 h 1402080"/>
                        <a:gd name="connsiteX16" fmla="*/ 967740 w 1249680"/>
                        <a:gd name="connsiteY16" fmla="*/ 297180 h 1402080"/>
                        <a:gd name="connsiteX17" fmla="*/ 975360 w 1249680"/>
                        <a:gd name="connsiteY17" fmla="*/ 320040 h 1402080"/>
                        <a:gd name="connsiteX18" fmla="*/ 1043940 w 1249680"/>
                        <a:gd name="connsiteY18" fmla="*/ 388620 h 1402080"/>
                        <a:gd name="connsiteX19" fmla="*/ 1165860 w 1249680"/>
                        <a:gd name="connsiteY19" fmla="*/ 403860 h 1402080"/>
                        <a:gd name="connsiteX20" fmla="*/ 1173480 w 1249680"/>
                        <a:gd name="connsiteY20" fmla="*/ 441960 h 1402080"/>
                        <a:gd name="connsiteX21" fmla="*/ 1249680 w 1249680"/>
                        <a:gd name="connsiteY21" fmla="*/ 419100 h 1402080"/>
                        <a:gd name="connsiteX22" fmla="*/ 1219200 w 1249680"/>
                        <a:gd name="connsiteY22" fmla="*/ 495300 h 1402080"/>
                        <a:gd name="connsiteX23" fmla="*/ 1135380 w 1249680"/>
                        <a:gd name="connsiteY23" fmla="*/ 586740 h 1402080"/>
                        <a:gd name="connsiteX24" fmla="*/ 1021080 w 1249680"/>
                        <a:gd name="connsiteY24" fmla="*/ 632460 h 1402080"/>
                        <a:gd name="connsiteX25" fmla="*/ 1013460 w 1249680"/>
                        <a:gd name="connsiteY25" fmla="*/ 723900 h 1402080"/>
                        <a:gd name="connsiteX26" fmla="*/ 1005840 w 1249680"/>
                        <a:gd name="connsiteY26" fmla="*/ 769620 h 1402080"/>
                        <a:gd name="connsiteX27" fmla="*/ 975360 w 1249680"/>
                        <a:gd name="connsiteY27" fmla="*/ 807720 h 1402080"/>
                        <a:gd name="connsiteX28" fmla="*/ 1013460 w 1249680"/>
                        <a:gd name="connsiteY28" fmla="*/ 845820 h 1402080"/>
                        <a:gd name="connsiteX29" fmla="*/ 998220 w 1249680"/>
                        <a:gd name="connsiteY29" fmla="*/ 906780 h 1402080"/>
                        <a:gd name="connsiteX30" fmla="*/ 998220 w 1249680"/>
                        <a:gd name="connsiteY30" fmla="*/ 960120 h 1402080"/>
                        <a:gd name="connsiteX31" fmla="*/ 1097280 w 1249680"/>
                        <a:gd name="connsiteY31" fmla="*/ 1051560 h 1402080"/>
                        <a:gd name="connsiteX32" fmla="*/ 1089660 w 1249680"/>
                        <a:gd name="connsiteY32" fmla="*/ 1135380 h 1402080"/>
                        <a:gd name="connsiteX33" fmla="*/ 1013460 w 1249680"/>
                        <a:gd name="connsiteY33" fmla="*/ 1143000 h 1402080"/>
                        <a:gd name="connsiteX34" fmla="*/ 1165860 w 1249680"/>
                        <a:gd name="connsiteY34" fmla="*/ 1249680 h 1402080"/>
                        <a:gd name="connsiteX35" fmla="*/ 1066800 w 1249680"/>
                        <a:gd name="connsiteY35" fmla="*/ 1402080 h 1402080"/>
                        <a:gd name="connsiteX36" fmla="*/ 998220 w 1249680"/>
                        <a:gd name="connsiteY36" fmla="*/ 1356360 h 1402080"/>
                        <a:gd name="connsiteX37" fmla="*/ 883920 w 1249680"/>
                        <a:gd name="connsiteY37" fmla="*/ 1333500 h 1402080"/>
                        <a:gd name="connsiteX38" fmla="*/ 876300 w 1249680"/>
                        <a:gd name="connsiteY38" fmla="*/ 1303020 h 1402080"/>
                        <a:gd name="connsiteX39" fmla="*/ 822960 w 1249680"/>
                        <a:gd name="connsiteY39" fmla="*/ 1341120 h 1402080"/>
                        <a:gd name="connsiteX40" fmla="*/ 746760 w 1249680"/>
                        <a:gd name="connsiteY40" fmla="*/ 1356360 h 1402080"/>
                        <a:gd name="connsiteX41" fmla="*/ 715957 w 1249680"/>
                        <a:gd name="connsiteY41" fmla="*/ 1366361 h 1402080"/>
                        <a:gd name="connsiteX42" fmla="*/ 675476 w 1249680"/>
                        <a:gd name="connsiteY42" fmla="*/ 1383030 h 1402080"/>
                        <a:gd name="connsiteX43" fmla="*/ 640080 w 1249680"/>
                        <a:gd name="connsiteY43" fmla="*/ 1402080 h 1402080"/>
                        <a:gd name="connsiteX44" fmla="*/ 599276 w 1249680"/>
                        <a:gd name="connsiteY44" fmla="*/ 1385411 h 1402080"/>
                        <a:gd name="connsiteX45" fmla="*/ 556413 w 1249680"/>
                        <a:gd name="connsiteY45" fmla="*/ 1359218 h 1402080"/>
                        <a:gd name="connsiteX46" fmla="*/ 513551 w 1249680"/>
                        <a:gd name="connsiteY46" fmla="*/ 1311593 h 1402080"/>
                        <a:gd name="connsiteX47" fmla="*/ 449257 w 1249680"/>
                        <a:gd name="connsiteY47" fmla="*/ 1244918 h 1402080"/>
                        <a:gd name="connsiteX48" fmla="*/ 315907 w 1249680"/>
                        <a:gd name="connsiteY48" fmla="*/ 1109186 h 1402080"/>
                        <a:gd name="connsiteX49" fmla="*/ 134932 w 1249680"/>
                        <a:gd name="connsiteY49" fmla="*/ 928211 h 1402080"/>
                        <a:gd name="connsiteX50" fmla="*/ 108738 w 1249680"/>
                        <a:gd name="connsiteY50" fmla="*/ 897255 h 1402080"/>
                        <a:gd name="connsiteX51" fmla="*/ 111120 w 1249680"/>
                        <a:gd name="connsiteY51" fmla="*/ 840105 h 1402080"/>
                        <a:gd name="connsiteX52" fmla="*/ 92070 w 1249680"/>
                        <a:gd name="connsiteY52" fmla="*/ 835343 h 1402080"/>
                        <a:gd name="connsiteX53" fmla="*/ 80163 w 1249680"/>
                        <a:gd name="connsiteY53" fmla="*/ 906780 h 1402080"/>
                        <a:gd name="connsiteX54" fmla="*/ 58732 w 1249680"/>
                        <a:gd name="connsiteY54" fmla="*/ 911543 h 1402080"/>
                        <a:gd name="connsiteX55" fmla="*/ 70639 w 1249680"/>
                        <a:gd name="connsiteY55" fmla="*/ 825817 h 1402080"/>
                        <a:gd name="connsiteX56" fmla="*/ 122872 w 1249680"/>
                        <a:gd name="connsiteY56" fmla="*/ 819626 h 1402080"/>
                        <a:gd name="connsiteX57" fmla="*/ 125407 w 1249680"/>
                        <a:gd name="connsiteY57" fmla="*/ 799623 h 1402080"/>
                        <a:gd name="connsiteX58" fmla="*/ 78581 w 1249680"/>
                        <a:gd name="connsiteY58" fmla="*/ 799624 h 1402080"/>
                        <a:gd name="connsiteX59" fmla="*/ 82867 w 1249680"/>
                        <a:gd name="connsiteY59" fmla="*/ 761047 h 1402080"/>
                        <a:gd name="connsiteX60" fmla="*/ 142076 w 1249680"/>
                        <a:gd name="connsiteY60" fmla="*/ 742474 h 1402080"/>
                        <a:gd name="connsiteX61" fmla="*/ 130169 w 1249680"/>
                        <a:gd name="connsiteY61" fmla="*/ 716280 h 1402080"/>
                        <a:gd name="connsiteX62" fmla="*/ 48568 w 1249680"/>
                        <a:gd name="connsiteY62" fmla="*/ 756737 h 1402080"/>
                        <a:gd name="connsiteX63" fmla="*/ 29527 w 1249680"/>
                        <a:gd name="connsiteY63" fmla="*/ 718344 h 1402080"/>
                        <a:gd name="connsiteX64" fmla="*/ 104473 w 1249680"/>
                        <a:gd name="connsiteY64" fmla="*/ 693138 h 1402080"/>
                        <a:gd name="connsiteX65" fmla="*/ 77629 w 1249680"/>
                        <a:gd name="connsiteY65" fmla="*/ 617855 h 1402080"/>
                        <a:gd name="connsiteX66" fmla="*/ 39683 w 1249680"/>
                        <a:gd name="connsiteY66" fmla="*/ 611505 h 1402080"/>
                        <a:gd name="connsiteX67" fmla="*/ 0 w 1249680"/>
                        <a:gd name="connsiteY67" fmla="*/ 541020 h 1402080"/>
                        <a:gd name="connsiteX0" fmla="*/ 0 w 1249680"/>
                        <a:gd name="connsiteY0" fmla="*/ 541020 h 1402080"/>
                        <a:gd name="connsiteX1" fmla="*/ 259080 w 1249680"/>
                        <a:gd name="connsiteY1" fmla="*/ 381000 h 1402080"/>
                        <a:gd name="connsiteX2" fmla="*/ 266700 w 1249680"/>
                        <a:gd name="connsiteY2" fmla="*/ 266700 h 1402080"/>
                        <a:gd name="connsiteX3" fmla="*/ 358140 w 1249680"/>
                        <a:gd name="connsiteY3" fmla="*/ 259080 h 1402080"/>
                        <a:gd name="connsiteX4" fmla="*/ 388620 w 1249680"/>
                        <a:gd name="connsiteY4" fmla="*/ 266700 h 1402080"/>
                        <a:gd name="connsiteX5" fmla="*/ 449580 w 1249680"/>
                        <a:gd name="connsiteY5" fmla="*/ 266700 h 1402080"/>
                        <a:gd name="connsiteX6" fmla="*/ 533400 w 1249680"/>
                        <a:gd name="connsiteY6" fmla="*/ 144780 h 1402080"/>
                        <a:gd name="connsiteX7" fmla="*/ 655320 w 1249680"/>
                        <a:gd name="connsiteY7" fmla="*/ 167640 h 1402080"/>
                        <a:gd name="connsiteX8" fmla="*/ 830580 w 1249680"/>
                        <a:gd name="connsiteY8" fmla="*/ 114300 h 1402080"/>
                        <a:gd name="connsiteX9" fmla="*/ 822960 w 1249680"/>
                        <a:gd name="connsiteY9" fmla="*/ 45720 h 1402080"/>
                        <a:gd name="connsiteX10" fmla="*/ 906780 w 1249680"/>
                        <a:gd name="connsiteY10" fmla="*/ 0 h 1402080"/>
                        <a:gd name="connsiteX11" fmla="*/ 937260 w 1249680"/>
                        <a:gd name="connsiteY11" fmla="*/ 0 h 1402080"/>
                        <a:gd name="connsiteX12" fmla="*/ 944880 w 1249680"/>
                        <a:gd name="connsiteY12" fmla="*/ 76200 h 1402080"/>
                        <a:gd name="connsiteX13" fmla="*/ 1013460 w 1249680"/>
                        <a:gd name="connsiteY13" fmla="*/ 99060 h 1402080"/>
                        <a:gd name="connsiteX14" fmla="*/ 982980 w 1249680"/>
                        <a:gd name="connsiteY14" fmla="*/ 167640 h 1402080"/>
                        <a:gd name="connsiteX15" fmla="*/ 1005840 w 1249680"/>
                        <a:gd name="connsiteY15" fmla="*/ 190500 h 1402080"/>
                        <a:gd name="connsiteX16" fmla="*/ 967740 w 1249680"/>
                        <a:gd name="connsiteY16" fmla="*/ 297180 h 1402080"/>
                        <a:gd name="connsiteX17" fmla="*/ 975360 w 1249680"/>
                        <a:gd name="connsiteY17" fmla="*/ 320040 h 1402080"/>
                        <a:gd name="connsiteX18" fmla="*/ 1043940 w 1249680"/>
                        <a:gd name="connsiteY18" fmla="*/ 388620 h 1402080"/>
                        <a:gd name="connsiteX19" fmla="*/ 1165860 w 1249680"/>
                        <a:gd name="connsiteY19" fmla="*/ 403860 h 1402080"/>
                        <a:gd name="connsiteX20" fmla="*/ 1173480 w 1249680"/>
                        <a:gd name="connsiteY20" fmla="*/ 441960 h 1402080"/>
                        <a:gd name="connsiteX21" fmla="*/ 1249680 w 1249680"/>
                        <a:gd name="connsiteY21" fmla="*/ 419100 h 1402080"/>
                        <a:gd name="connsiteX22" fmla="*/ 1219200 w 1249680"/>
                        <a:gd name="connsiteY22" fmla="*/ 495300 h 1402080"/>
                        <a:gd name="connsiteX23" fmla="*/ 1135380 w 1249680"/>
                        <a:gd name="connsiteY23" fmla="*/ 586740 h 1402080"/>
                        <a:gd name="connsiteX24" fmla="*/ 1021080 w 1249680"/>
                        <a:gd name="connsiteY24" fmla="*/ 632460 h 1402080"/>
                        <a:gd name="connsiteX25" fmla="*/ 1013460 w 1249680"/>
                        <a:gd name="connsiteY25" fmla="*/ 723900 h 1402080"/>
                        <a:gd name="connsiteX26" fmla="*/ 1005840 w 1249680"/>
                        <a:gd name="connsiteY26" fmla="*/ 769620 h 1402080"/>
                        <a:gd name="connsiteX27" fmla="*/ 975360 w 1249680"/>
                        <a:gd name="connsiteY27" fmla="*/ 807720 h 1402080"/>
                        <a:gd name="connsiteX28" fmla="*/ 1013460 w 1249680"/>
                        <a:gd name="connsiteY28" fmla="*/ 845820 h 1402080"/>
                        <a:gd name="connsiteX29" fmla="*/ 998220 w 1249680"/>
                        <a:gd name="connsiteY29" fmla="*/ 906780 h 1402080"/>
                        <a:gd name="connsiteX30" fmla="*/ 998220 w 1249680"/>
                        <a:gd name="connsiteY30" fmla="*/ 960120 h 1402080"/>
                        <a:gd name="connsiteX31" fmla="*/ 1097280 w 1249680"/>
                        <a:gd name="connsiteY31" fmla="*/ 1051560 h 1402080"/>
                        <a:gd name="connsiteX32" fmla="*/ 1089660 w 1249680"/>
                        <a:gd name="connsiteY32" fmla="*/ 1135380 h 1402080"/>
                        <a:gd name="connsiteX33" fmla="*/ 1013460 w 1249680"/>
                        <a:gd name="connsiteY33" fmla="*/ 1143000 h 1402080"/>
                        <a:gd name="connsiteX34" fmla="*/ 1165860 w 1249680"/>
                        <a:gd name="connsiteY34" fmla="*/ 1249680 h 1402080"/>
                        <a:gd name="connsiteX35" fmla="*/ 1118388 w 1249680"/>
                        <a:gd name="connsiteY35" fmla="*/ 1328261 h 1402080"/>
                        <a:gd name="connsiteX36" fmla="*/ 1066800 w 1249680"/>
                        <a:gd name="connsiteY36" fmla="*/ 1402080 h 1402080"/>
                        <a:gd name="connsiteX37" fmla="*/ 998220 w 1249680"/>
                        <a:gd name="connsiteY37" fmla="*/ 1356360 h 1402080"/>
                        <a:gd name="connsiteX38" fmla="*/ 883920 w 1249680"/>
                        <a:gd name="connsiteY38" fmla="*/ 1333500 h 1402080"/>
                        <a:gd name="connsiteX39" fmla="*/ 876300 w 1249680"/>
                        <a:gd name="connsiteY39" fmla="*/ 1303020 h 1402080"/>
                        <a:gd name="connsiteX40" fmla="*/ 822960 w 1249680"/>
                        <a:gd name="connsiteY40" fmla="*/ 1341120 h 1402080"/>
                        <a:gd name="connsiteX41" fmla="*/ 746760 w 1249680"/>
                        <a:gd name="connsiteY41" fmla="*/ 1356360 h 1402080"/>
                        <a:gd name="connsiteX42" fmla="*/ 715957 w 1249680"/>
                        <a:gd name="connsiteY42" fmla="*/ 1366361 h 1402080"/>
                        <a:gd name="connsiteX43" fmla="*/ 675476 w 1249680"/>
                        <a:gd name="connsiteY43" fmla="*/ 1383030 h 1402080"/>
                        <a:gd name="connsiteX44" fmla="*/ 640080 w 1249680"/>
                        <a:gd name="connsiteY44" fmla="*/ 1402080 h 1402080"/>
                        <a:gd name="connsiteX45" fmla="*/ 599276 w 1249680"/>
                        <a:gd name="connsiteY45" fmla="*/ 1385411 h 1402080"/>
                        <a:gd name="connsiteX46" fmla="*/ 556413 w 1249680"/>
                        <a:gd name="connsiteY46" fmla="*/ 1359218 h 1402080"/>
                        <a:gd name="connsiteX47" fmla="*/ 513551 w 1249680"/>
                        <a:gd name="connsiteY47" fmla="*/ 1311593 h 1402080"/>
                        <a:gd name="connsiteX48" fmla="*/ 449257 w 1249680"/>
                        <a:gd name="connsiteY48" fmla="*/ 1244918 h 1402080"/>
                        <a:gd name="connsiteX49" fmla="*/ 315907 w 1249680"/>
                        <a:gd name="connsiteY49" fmla="*/ 1109186 h 1402080"/>
                        <a:gd name="connsiteX50" fmla="*/ 134932 w 1249680"/>
                        <a:gd name="connsiteY50" fmla="*/ 928211 h 1402080"/>
                        <a:gd name="connsiteX51" fmla="*/ 108738 w 1249680"/>
                        <a:gd name="connsiteY51" fmla="*/ 897255 h 1402080"/>
                        <a:gd name="connsiteX52" fmla="*/ 111120 w 1249680"/>
                        <a:gd name="connsiteY52" fmla="*/ 840105 h 1402080"/>
                        <a:gd name="connsiteX53" fmla="*/ 92070 w 1249680"/>
                        <a:gd name="connsiteY53" fmla="*/ 835343 h 1402080"/>
                        <a:gd name="connsiteX54" fmla="*/ 80163 w 1249680"/>
                        <a:gd name="connsiteY54" fmla="*/ 906780 h 1402080"/>
                        <a:gd name="connsiteX55" fmla="*/ 58732 w 1249680"/>
                        <a:gd name="connsiteY55" fmla="*/ 911543 h 1402080"/>
                        <a:gd name="connsiteX56" fmla="*/ 70639 w 1249680"/>
                        <a:gd name="connsiteY56" fmla="*/ 825817 h 1402080"/>
                        <a:gd name="connsiteX57" fmla="*/ 122872 w 1249680"/>
                        <a:gd name="connsiteY57" fmla="*/ 819626 h 1402080"/>
                        <a:gd name="connsiteX58" fmla="*/ 125407 w 1249680"/>
                        <a:gd name="connsiteY58" fmla="*/ 799623 h 1402080"/>
                        <a:gd name="connsiteX59" fmla="*/ 78581 w 1249680"/>
                        <a:gd name="connsiteY59" fmla="*/ 799624 h 1402080"/>
                        <a:gd name="connsiteX60" fmla="*/ 82867 w 1249680"/>
                        <a:gd name="connsiteY60" fmla="*/ 761047 h 1402080"/>
                        <a:gd name="connsiteX61" fmla="*/ 142076 w 1249680"/>
                        <a:gd name="connsiteY61" fmla="*/ 742474 h 1402080"/>
                        <a:gd name="connsiteX62" fmla="*/ 130169 w 1249680"/>
                        <a:gd name="connsiteY62" fmla="*/ 716280 h 1402080"/>
                        <a:gd name="connsiteX63" fmla="*/ 48568 w 1249680"/>
                        <a:gd name="connsiteY63" fmla="*/ 756737 h 1402080"/>
                        <a:gd name="connsiteX64" fmla="*/ 29527 w 1249680"/>
                        <a:gd name="connsiteY64" fmla="*/ 718344 h 1402080"/>
                        <a:gd name="connsiteX65" fmla="*/ 104473 w 1249680"/>
                        <a:gd name="connsiteY65" fmla="*/ 693138 h 1402080"/>
                        <a:gd name="connsiteX66" fmla="*/ 77629 w 1249680"/>
                        <a:gd name="connsiteY66" fmla="*/ 617855 h 1402080"/>
                        <a:gd name="connsiteX67" fmla="*/ 39683 w 1249680"/>
                        <a:gd name="connsiteY67" fmla="*/ 611505 h 1402080"/>
                        <a:gd name="connsiteX68" fmla="*/ 0 w 1249680"/>
                        <a:gd name="connsiteY68" fmla="*/ 541020 h 1402080"/>
                        <a:gd name="connsiteX0" fmla="*/ 0 w 1249680"/>
                        <a:gd name="connsiteY0" fmla="*/ 541020 h 1402080"/>
                        <a:gd name="connsiteX1" fmla="*/ 259080 w 1249680"/>
                        <a:gd name="connsiteY1" fmla="*/ 381000 h 1402080"/>
                        <a:gd name="connsiteX2" fmla="*/ 266700 w 1249680"/>
                        <a:gd name="connsiteY2" fmla="*/ 266700 h 1402080"/>
                        <a:gd name="connsiteX3" fmla="*/ 358140 w 1249680"/>
                        <a:gd name="connsiteY3" fmla="*/ 259080 h 1402080"/>
                        <a:gd name="connsiteX4" fmla="*/ 388620 w 1249680"/>
                        <a:gd name="connsiteY4" fmla="*/ 266700 h 1402080"/>
                        <a:gd name="connsiteX5" fmla="*/ 449580 w 1249680"/>
                        <a:gd name="connsiteY5" fmla="*/ 266700 h 1402080"/>
                        <a:gd name="connsiteX6" fmla="*/ 533400 w 1249680"/>
                        <a:gd name="connsiteY6" fmla="*/ 144780 h 1402080"/>
                        <a:gd name="connsiteX7" fmla="*/ 655320 w 1249680"/>
                        <a:gd name="connsiteY7" fmla="*/ 167640 h 1402080"/>
                        <a:gd name="connsiteX8" fmla="*/ 830580 w 1249680"/>
                        <a:gd name="connsiteY8" fmla="*/ 114300 h 1402080"/>
                        <a:gd name="connsiteX9" fmla="*/ 822960 w 1249680"/>
                        <a:gd name="connsiteY9" fmla="*/ 45720 h 1402080"/>
                        <a:gd name="connsiteX10" fmla="*/ 906780 w 1249680"/>
                        <a:gd name="connsiteY10" fmla="*/ 0 h 1402080"/>
                        <a:gd name="connsiteX11" fmla="*/ 937260 w 1249680"/>
                        <a:gd name="connsiteY11" fmla="*/ 0 h 1402080"/>
                        <a:gd name="connsiteX12" fmla="*/ 944880 w 1249680"/>
                        <a:gd name="connsiteY12" fmla="*/ 76200 h 1402080"/>
                        <a:gd name="connsiteX13" fmla="*/ 1013460 w 1249680"/>
                        <a:gd name="connsiteY13" fmla="*/ 99060 h 1402080"/>
                        <a:gd name="connsiteX14" fmla="*/ 982980 w 1249680"/>
                        <a:gd name="connsiteY14" fmla="*/ 167640 h 1402080"/>
                        <a:gd name="connsiteX15" fmla="*/ 1005840 w 1249680"/>
                        <a:gd name="connsiteY15" fmla="*/ 190500 h 1402080"/>
                        <a:gd name="connsiteX16" fmla="*/ 967740 w 1249680"/>
                        <a:gd name="connsiteY16" fmla="*/ 297180 h 1402080"/>
                        <a:gd name="connsiteX17" fmla="*/ 975360 w 1249680"/>
                        <a:gd name="connsiteY17" fmla="*/ 320040 h 1402080"/>
                        <a:gd name="connsiteX18" fmla="*/ 1043940 w 1249680"/>
                        <a:gd name="connsiteY18" fmla="*/ 388620 h 1402080"/>
                        <a:gd name="connsiteX19" fmla="*/ 1165860 w 1249680"/>
                        <a:gd name="connsiteY19" fmla="*/ 403860 h 1402080"/>
                        <a:gd name="connsiteX20" fmla="*/ 1173480 w 1249680"/>
                        <a:gd name="connsiteY20" fmla="*/ 441960 h 1402080"/>
                        <a:gd name="connsiteX21" fmla="*/ 1249680 w 1249680"/>
                        <a:gd name="connsiteY21" fmla="*/ 419100 h 1402080"/>
                        <a:gd name="connsiteX22" fmla="*/ 1219200 w 1249680"/>
                        <a:gd name="connsiteY22" fmla="*/ 495300 h 1402080"/>
                        <a:gd name="connsiteX23" fmla="*/ 1135380 w 1249680"/>
                        <a:gd name="connsiteY23" fmla="*/ 586740 h 1402080"/>
                        <a:gd name="connsiteX24" fmla="*/ 1021080 w 1249680"/>
                        <a:gd name="connsiteY24" fmla="*/ 632460 h 1402080"/>
                        <a:gd name="connsiteX25" fmla="*/ 1013460 w 1249680"/>
                        <a:gd name="connsiteY25" fmla="*/ 723900 h 1402080"/>
                        <a:gd name="connsiteX26" fmla="*/ 1005840 w 1249680"/>
                        <a:gd name="connsiteY26" fmla="*/ 769620 h 1402080"/>
                        <a:gd name="connsiteX27" fmla="*/ 975360 w 1249680"/>
                        <a:gd name="connsiteY27" fmla="*/ 807720 h 1402080"/>
                        <a:gd name="connsiteX28" fmla="*/ 1013460 w 1249680"/>
                        <a:gd name="connsiteY28" fmla="*/ 845820 h 1402080"/>
                        <a:gd name="connsiteX29" fmla="*/ 998220 w 1249680"/>
                        <a:gd name="connsiteY29" fmla="*/ 906780 h 1402080"/>
                        <a:gd name="connsiteX30" fmla="*/ 998220 w 1249680"/>
                        <a:gd name="connsiteY30" fmla="*/ 960120 h 1402080"/>
                        <a:gd name="connsiteX31" fmla="*/ 1097280 w 1249680"/>
                        <a:gd name="connsiteY31" fmla="*/ 1051560 h 1402080"/>
                        <a:gd name="connsiteX32" fmla="*/ 1089660 w 1249680"/>
                        <a:gd name="connsiteY32" fmla="*/ 1135380 h 1402080"/>
                        <a:gd name="connsiteX33" fmla="*/ 1013460 w 1249680"/>
                        <a:gd name="connsiteY33" fmla="*/ 1143000 h 1402080"/>
                        <a:gd name="connsiteX34" fmla="*/ 1165860 w 1249680"/>
                        <a:gd name="connsiteY34" fmla="*/ 1249680 h 1402080"/>
                        <a:gd name="connsiteX35" fmla="*/ 1118388 w 1249680"/>
                        <a:gd name="connsiteY35" fmla="*/ 1328261 h 1402080"/>
                        <a:gd name="connsiteX36" fmla="*/ 1066800 w 1249680"/>
                        <a:gd name="connsiteY36" fmla="*/ 1402080 h 1402080"/>
                        <a:gd name="connsiteX37" fmla="*/ 998220 w 1249680"/>
                        <a:gd name="connsiteY37" fmla="*/ 1356360 h 1402080"/>
                        <a:gd name="connsiteX38" fmla="*/ 939795 w 1249680"/>
                        <a:gd name="connsiteY38" fmla="*/ 1344930 h 1402080"/>
                        <a:gd name="connsiteX39" fmla="*/ 883920 w 1249680"/>
                        <a:gd name="connsiteY39" fmla="*/ 1333500 h 1402080"/>
                        <a:gd name="connsiteX40" fmla="*/ 876300 w 1249680"/>
                        <a:gd name="connsiteY40" fmla="*/ 1303020 h 1402080"/>
                        <a:gd name="connsiteX41" fmla="*/ 822960 w 1249680"/>
                        <a:gd name="connsiteY41" fmla="*/ 1341120 h 1402080"/>
                        <a:gd name="connsiteX42" fmla="*/ 746760 w 1249680"/>
                        <a:gd name="connsiteY42" fmla="*/ 1356360 h 1402080"/>
                        <a:gd name="connsiteX43" fmla="*/ 715957 w 1249680"/>
                        <a:gd name="connsiteY43" fmla="*/ 1366361 h 1402080"/>
                        <a:gd name="connsiteX44" fmla="*/ 675476 w 1249680"/>
                        <a:gd name="connsiteY44" fmla="*/ 1383030 h 1402080"/>
                        <a:gd name="connsiteX45" fmla="*/ 640080 w 1249680"/>
                        <a:gd name="connsiteY45" fmla="*/ 1402080 h 1402080"/>
                        <a:gd name="connsiteX46" fmla="*/ 599276 w 1249680"/>
                        <a:gd name="connsiteY46" fmla="*/ 1385411 h 1402080"/>
                        <a:gd name="connsiteX47" fmla="*/ 556413 w 1249680"/>
                        <a:gd name="connsiteY47" fmla="*/ 1359218 h 1402080"/>
                        <a:gd name="connsiteX48" fmla="*/ 513551 w 1249680"/>
                        <a:gd name="connsiteY48" fmla="*/ 1311593 h 1402080"/>
                        <a:gd name="connsiteX49" fmla="*/ 449257 w 1249680"/>
                        <a:gd name="connsiteY49" fmla="*/ 1244918 h 1402080"/>
                        <a:gd name="connsiteX50" fmla="*/ 315907 w 1249680"/>
                        <a:gd name="connsiteY50" fmla="*/ 1109186 h 1402080"/>
                        <a:gd name="connsiteX51" fmla="*/ 134932 w 1249680"/>
                        <a:gd name="connsiteY51" fmla="*/ 928211 h 1402080"/>
                        <a:gd name="connsiteX52" fmla="*/ 108738 w 1249680"/>
                        <a:gd name="connsiteY52" fmla="*/ 897255 h 1402080"/>
                        <a:gd name="connsiteX53" fmla="*/ 111120 w 1249680"/>
                        <a:gd name="connsiteY53" fmla="*/ 840105 h 1402080"/>
                        <a:gd name="connsiteX54" fmla="*/ 92070 w 1249680"/>
                        <a:gd name="connsiteY54" fmla="*/ 835343 h 1402080"/>
                        <a:gd name="connsiteX55" fmla="*/ 80163 w 1249680"/>
                        <a:gd name="connsiteY55" fmla="*/ 906780 h 1402080"/>
                        <a:gd name="connsiteX56" fmla="*/ 58732 w 1249680"/>
                        <a:gd name="connsiteY56" fmla="*/ 911543 h 1402080"/>
                        <a:gd name="connsiteX57" fmla="*/ 70639 w 1249680"/>
                        <a:gd name="connsiteY57" fmla="*/ 825817 h 1402080"/>
                        <a:gd name="connsiteX58" fmla="*/ 122872 w 1249680"/>
                        <a:gd name="connsiteY58" fmla="*/ 819626 h 1402080"/>
                        <a:gd name="connsiteX59" fmla="*/ 125407 w 1249680"/>
                        <a:gd name="connsiteY59" fmla="*/ 799623 h 1402080"/>
                        <a:gd name="connsiteX60" fmla="*/ 78581 w 1249680"/>
                        <a:gd name="connsiteY60" fmla="*/ 799624 h 1402080"/>
                        <a:gd name="connsiteX61" fmla="*/ 82867 w 1249680"/>
                        <a:gd name="connsiteY61" fmla="*/ 761047 h 1402080"/>
                        <a:gd name="connsiteX62" fmla="*/ 142076 w 1249680"/>
                        <a:gd name="connsiteY62" fmla="*/ 742474 h 1402080"/>
                        <a:gd name="connsiteX63" fmla="*/ 130169 w 1249680"/>
                        <a:gd name="connsiteY63" fmla="*/ 716280 h 1402080"/>
                        <a:gd name="connsiteX64" fmla="*/ 48568 w 1249680"/>
                        <a:gd name="connsiteY64" fmla="*/ 756737 h 1402080"/>
                        <a:gd name="connsiteX65" fmla="*/ 29527 w 1249680"/>
                        <a:gd name="connsiteY65" fmla="*/ 718344 h 1402080"/>
                        <a:gd name="connsiteX66" fmla="*/ 104473 w 1249680"/>
                        <a:gd name="connsiteY66" fmla="*/ 693138 h 1402080"/>
                        <a:gd name="connsiteX67" fmla="*/ 77629 w 1249680"/>
                        <a:gd name="connsiteY67" fmla="*/ 617855 h 1402080"/>
                        <a:gd name="connsiteX68" fmla="*/ 39683 w 1249680"/>
                        <a:gd name="connsiteY68" fmla="*/ 611505 h 1402080"/>
                        <a:gd name="connsiteX69" fmla="*/ 0 w 1249680"/>
                        <a:gd name="connsiteY69" fmla="*/ 541020 h 1402080"/>
                        <a:gd name="connsiteX0" fmla="*/ 0 w 1249680"/>
                        <a:gd name="connsiteY0" fmla="*/ 541020 h 1402080"/>
                        <a:gd name="connsiteX1" fmla="*/ 259080 w 1249680"/>
                        <a:gd name="connsiteY1" fmla="*/ 381000 h 1402080"/>
                        <a:gd name="connsiteX2" fmla="*/ 266700 w 1249680"/>
                        <a:gd name="connsiteY2" fmla="*/ 266700 h 1402080"/>
                        <a:gd name="connsiteX3" fmla="*/ 358140 w 1249680"/>
                        <a:gd name="connsiteY3" fmla="*/ 259080 h 1402080"/>
                        <a:gd name="connsiteX4" fmla="*/ 388620 w 1249680"/>
                        <a:gd name="connsiteY4" fmla="*/ 266700 h 1402080"/>
                        <a:gd name="connsiteX5" fmla="*/ 449580 w 1249680"/>
                        <a:gd name="connsiteY5" fmla="*/ 266700 h 1402080"/>
                        <a:gd name="connsiteX6" fmla="*/ 533400 w 1249680"/>
                        <a:gd name="connsiteY6" fmla="*/ 144780 h 1402080"/>
                        <a:gd name="connsiteX7" fmla="*/ 655320 w 1249680"/>
                        <a:gd name="connsiteY7" fmla="*/ 167640 h 1402080"/>
                        <a:gd name="connsiteX8" fmla="*/ 830580 w 1249680"/>
                        <a:gd name="connsiteY8" fmla="*/ 114300 h 1402080"/>
                        <a:gd name="connsiteX9" fmla="*/ 822960 w 1249680"/>
                        <a:gd name="connsiteY9" fmla="*/ 45720 h 1402080"/>
                        <a:gd name="connsiteX10" fmla="*/ 906780 w 1249680"/>
                        <a:gd name="connsiteY10" fmla="*/ 0 h 1402080"/>
                        <a:gd name="connsiteX11" fmla="*/ 937260 w 1249680"/>
                        <a:gd name="connsiteY11" fmla="*/ 0 h 1402080"/>
                        <a:gd name="connsiteX12" fmla="*/ 944880 w 1249680"/>
                        <a:gd name="connsiteY12" fmla="*/ 76200 h 1402080"/>
                        <a:gd name="connsiteX13" fmla="*/ 1013460 w 1249680"/>
                        <a:gd name="connsiteY13" fmla="*/ 99060 h 1402080"/>
                        <a:gd name="connsiteX14" fmla="*/ 982980 w 1249680"/>
                        <a:gd name="connsiteY14" fmla="*/ 167640 h 1402080"/>
                        <a:gd name="connsiteX15" fmla="*/ 1005840 w 1249680"/>
                        <a:gd name="connsiteY15" fmla="*/ 190500 h 1402080"/>
                        <a:gd name="connsiteX16" fmla="*/ 967740 w 1249680"/>
                        <a:gd name="connsiteY16" fmla="*/ 297180 h 1402080"/>
                        <a:gd name="connsiteX17" fmla="*/ 975360 w 1249680"/>
                        <a:gd name="connsiteY17" fmla="*/ 320040 h 1402080"/>
                        <a:gd name="connsiteX18" fmla="*/ 1043940 w 1249680"/>
                        <a:gd name="connsiteY18" fmla="*/ 388620 h 1402080"/>
                        <a:gd name="connsiteX19" fmla="*/ 1165860 w 1249680"/>
                        <a:gd name="connsiteY19" fmla="*/ 403860 h 1402080"/>
                        <a:gd name="connsiteX20" fmla="*/ 1173480 w 1249680"/>
                        <a:gd name="connsiteY20" fmla="*/ 441960 h 1402080"/>
                        <a:gd name="connsiteX21" fmla="*/ 1249680 w 1249680"/>
                        <a:gd name="connsiteY21" fmla="*/ 419100 h 1402080"/>
                        <a:gd name="connsiteX22" fmla="*/ 1219200 w 1249680"/>
                        <a:gd name="connsiteY22" fmla="*/ 495300 h 1402080"/>
                        <a:gd name="connsiteX23" fmla="*/ 1135380 w 1249680"/>
                        <a:gd name="connsiteY23" fmla="*/ 586740 h 1402080"/>
                        <a:gd name="connsiteX24" fmla="*/ 1021080 w 1249680"/>
                        <a:gd name="connsiteY24" fmla="*/ 632460 h 1402080"/>
                        <a:gd name="connsiteX25" fmla="*/ 1013460 w 1249680"/>
                        <a:gd name="connsiteY25" fmla="*/ 723900 h 1402080"/>
                        <a:gd name="connsiteX26" fmla="*/ 1005840 w 1249680"/>
                        <a:gd name="connsiteY26" fmla="*/ 769620 h 1402080"/>
                        <a:gd name="connsiteX27" fmla="*/ 975360 w 1249680"/>
                        <a:gd name="connsiteY27" fmla="*/ 807720 h 1402080"/>
                        <a:gd name="connsiteX28" fmla="*/ 1013460 w 1249680"/>
                        <a:gd name="connsiteY28" fmla="*/ 845820 h 1402080"/>
                        <a:gd name="connsiteX29" fmla="*/ 998220 w 1249680"/>
                        <a:gd name="connsiteY29" fmla="*/ 906780 h 1402080"/>
                        <a:gd name="connsiteX30" fmla="*/ 998220 w 1249680"/>
                        <a:gd name="connsiteY30" fmla="*/ 960120 h 1402080"/>
                        <a:gd name="connsiteX31" fmla="*/ 1097280 w 1249680"/>
                        <a:gd name="connsiteY31" fmla="*/ 1051560 h 1402080"/>
                        <a:gd name="connsiteX32" fmla="*/ 1089660 w 1249680"/>
                        <a:gd name="connsiteY32" fmla="*/ 1135380 h 1402080"/>
                        <a:gd name="connsiteX33" fmla="*/ 1013460 w 1249680"/>
                        <a:gd name="connsiteY33" fmla="*/ 1143000 h 1402080"/>
                        <a:gd name="connsiteX34" fmla="*/ 1165860 w 1249680"/>
                        <a:gd name="connsiteY34" fmla="*/ 1249680 h 1402080"/>
                        <a:gd name="connsiteX35" fmla="*/ 1118388 w 1249680"/>
                        <a:gd name="connsiteY35" fmla="*/ 1328261 h 1402080"/>
                        <a:gd name="connsiteX36" fmla="*/ 1066800 w 1249680"/>
                        <a:gd name="connsiteY36" fmla="*/ 1402080 h 1402080"/>
                        <a:gd name="connsiteX37" fmla="*/ 998220 w 1249680"/>
                        <a:gd name="connsiteY37" fmla="*/ 1356360 h 1402080"/>
                        <a:gd name="connsiteX38" fmla="*/ 939795 w 1249680"/>
                        <a:gd name="connsiteY38" fmla="*/ 1344930 h 1402080"/>
                        <a:gd name="connsiteX39" fmla="*/ 883920 w 1249680"/>
                        <a:gd name="connsiteY39" fmla="*/ 1333500 h 1402080"/>
                        <a:gd name="connsiteX40" fmla="*/ 876300 w 1249680"/>
                        <a:gd name="connsiteY40" fmla="*/ 1303020 h 1402080"/>
                        <a:gd name="connsiteX41" fmla="*/ 822960 w 1249680"/>
                        <a:gd name="connsiteY41" fmla="*/ 1341120 h 1402080"/>
                        <a:gd name="connsiteX42" fmla="*/ 746760 w 1249680"/>
                        <a:gd name="connsiteY42" fmla="*/ 1356360 h 1402080"/>
                        <a:gd name="connsiteX43" fmla="*/ 715957 w 1249680"/>
                        <a:gd name="connsiteY43" fmla="*/ 1366361 h 1402080"/>
                        <a:gd name="connsiteX44" fmla="*/ 675476 w 1249680"/>
                        <a:gd name="connsiteY44" fmla="*/ 1383030 h 1402080"/>
                        <a:gd name="connsiteX45" fmla="*/ 640080 w 1249680"/>
                        <a:gd name="connsiteY45" fmla="*/ 1402080 h 1402080"/>
                        <a:gd name="connsiteX46" fmla="*/ 599276 w 1249680"/>
                        <a:gd name="connsiteY46" fmla="*/ 1385411 h 1402080"/>
                        <a:gd name="connsiteX47" fmla="*/ 556413 w 1249680"/>
                        <a:gd name="connsiteY47" fmla="*/ 1359218 h 1402080"/>
                        <a:gd name="connsiteX48" fmla="*/ 513551 w 1249680"/>
                        <a:gd name="connsiteY48" fmla="*/ 1311593 h 1402080"/>
                        <a:gd name="connsiteX49" fmla="*/ 449257 w 1249680"/>
                        <a:gd name="connsiteY49" fmla="*/ 1244918 h 1402080"/>
                        <a:gd name="connsiteX50" fmla="*/ 315907 w 1249680"/>
                        <a:gd name="connsiteY50" fmla="*/ 1109186 h 1402080"/>
                        <a:gd name="connsiteX51" fmla="*/ 130765 w 1249680"/>
                        <a:gd name="connsiteY51" fmla="*/ 864017 h 1402080"/>
                        <a:gd name="connsiteX52" fmla="*/ 108738 w 1249680"/>
                        <a:gd name="connsiteY52" fmla="*/ 897255 h 1402080"/>
                        <a:gd name="connsiteX53" fmla="*/ 111120 w 1249680"/>
                        <a:gd name="connsiteY53" fmla="*/ 840105 h 1402080"/>
                        <a:gd name="connsiteX54" fmla="*/ 92070 w 1249680"/>
                        <a:gd name="connsiteY54" fmla="*/ 835343 h 1402080"/>
                        <a:gd name="connsiteX55" fmla="*/ 80163 w 1249680"/>
                        <a:gd name="connsiteY55" fmla="*/ 906780 h 1402080"/>
                        <a:gd name="connsiteX56" fmla="*/ 58732 w 1249680"/>
                        <a:gd name="connsiteY56" fmla="*/ 911543 h 1402080"/>
                        <a:gd name="connsiteX57" fmla="*/ 70639 w 1249680"/>
                        <a:gd name="connsiteY57" fmla="*/ 825817 h 1402080"/>
                        <a:gd name="connsiteX58" fmla="*/ 122872 w 1249680"/>
                        <a:gd name="connsiteY58" fmla="*/ 819626 h 1402080"/>
                        <a:gd name="connsiteX59" fmla="*/ 125407 w 1249680"/>
                        <a:gd name="connsiteY59" fmla="*/ 799623 h 1402080"/>
                        <a:gd name="connsiteX60" fmla="*/ 78581 w 1249680"/>
                        <a:gd name="connsiteY60" fmla="*/ 799624 h 1402080"/>
                        <a:gd name="connsiteX61" fmla="*/ 82867 w 1249680"/>
                        <a:gd name="connsiteY61" fmla="*/ 761047 h 1402080"/>
                        <a:gd name="connsiteX62" fmla="*/ 142076 w 1249680"/>
                        <a:gd name="connsiteY62" fmla="*/ 742474 h 1402080"/>
                        <a:gd name="connsiteX63" fmla="*/ 130169 w 1249680"/>
                        <a:gd name="connsiteY63" fmla="*/ 716280 h 1402080"/>
                        <a:gd name="connsiteX64" fmla="*/ 48568 w 1249680"/>
                        <a:gd name="connsiteY64" fmla="*/ 756737 h 1402080"/>
                        <a:gd name="connsiteX65" fmla="*/ 29527 w 1249680"/>
                        <a:gd name="connsiteY65" fmla="*/ 718344 h 1402080"/>
                        <a:gd name="connsiteX66" fmla="*/ 104473 w 1249680"/>
                        <a:gd name="connsiteY66" fmla="*/ 693138 h 1402080"/>
                        <a:gd name="connsiteX67" fmla="*/ 77629 w 1249680"/>
                        <a:gd name="connsiteY67" fmla="*/ 617855 h 1402080"/>
                        <a:gd name="connsiteX68" fmla="*/ 39683 w 1249680"/>
                        <a:gd name="connsiteY68" fmla="*/ 611505 h 1402080"/>
                        <a:gd name="connsiteX69" fmla="*/ 0 w 1249680"/>
                        <a:gd name="connsiteY69" fmla="*/ 541020 h 1402080"/>
                        <a:gd name="connsiteX0" fmla="*/ 0 w 1249680"/>
                        <a:gd name="connsiteY0" fmla="*/ 541020 h 1402080"/>
                        <a:gd name="connsiteX1" fmla="*/ 259080 w 1249680"/>
                        <a:gd name="connsiteY1" fmla="*/ 381000 h 1402080"/>
                        <a:gd name="connsiteX2" fmla="*/ 266700 w 1249680"/>
                        <a:gd name="connsiteY2" fmla="*/ 266700 h 1402080"/>
                        <a:gd name="connsiteX3" fmla="*/ 358140 w 1249680"/>
                        <a:gd name="connsiteY3" fmla="*/ 259080 h 1402080"/>
                        <a:gd name="connsiteX4" fmla="*/ 388620 w 1249680"/>
                        <a:gd name="connsiteY4" fmla="*/ 266700 h 1402080"/>
                        <a:gd name="connsiteX5" fmla="*/ 449580 w 1249680"/>
                        <a:gd name="connsiteY5" fmla="*/ 266700 h 1402080"/>
                        <a:gd name="connsiteX6" fmla="*/ 533400 w 1249680"/>
                        <a:gd name="connsiteY6" fmla="*/ 144780 h 1402080"/>
                        <a:gd name="connsiteX7" fmla="*/ 655320 w 1249680"/>
                        <a:gd name="connsiteY7" fmla="*/ 167640 h 1402080"/>
                        <a:gd name="connsiteX8" fmla="*/ 830580 w 1249680"/>
                        <a:gd name="connsiteY8" fmla="*/ 114300 h 1402080"/>
                        <a:gd name="connsiteX9" fmla="*/ 822960 w 1249680"/>
                        <a:gd name="connsiteY9" fmla="*/ 45720 h 1402080"/>
                        <a:gd name="connsiteX10" fmla="*/ 906780 w 1249680"/>
                        <a:gd name="connsiteY10" fmla="*/ 0 h 1402080"/>
                        <a:gd name="connsiteX11" fmla="*/ 937260 w 1249680"/>
                        <a:gd name="connsiteY11" fmla="*/ 0 h 1402080"/>
                        <a:gd name="connsiteX12" fmla="*/ 944880 w 1249680"/>
                        <a:gd name="connsiteY12" fmla="*/ 76200 h 1402080"/>
                        <a:gd name="connsiteX13" fmla="*/ 1013460 w 1249680"/>
                        <a:gd name="connsiteY13" fmla="*/ 99060 h 1402080"/>
                        <a:gd name="connsiteX14" fmla="*/ 982980 w 1249680"/>
                        <a:gd name="connsiteY14" fmla="*/ 167640 h 1402080"/>
                        <a:gd name="connsiteX15" fmla="*/ 1005840 w 1249680"/>
                        <a:gd name="connsiteY15" fmla="*/ 190500 h 1402080"/>
                        <a:gd name="connsiteX16" fmla="*/ 967740 w 1249680"/>
                        <a:gd name="connsiteY16" fmla="*/ 297180 h 1402080"/>
                        <a:gd name="connsiteX17" fmla="*/ 975360 w 1249680"/>
                        <a:gd name="connsiteY17" fmla="*/ 320040 h 1402080"/>
                        <a:gd name="connsiteX18" fmla="*/ 1043940 w 1249680"/>
                        <a:gd name="connsiteY18" fmla="*/ 388620 h 1402080"/>
                        <a:gd name="connsiteX19" fmla="*/ 1165860 w 1249680"/>
                        <a:gd name="connsiteY19" fmla="*/ 403860 h 1402080"/>
                        <a:gd name="connsiteX20" fmla="*/ 1173480 w 1249680"/>
                        <a:gd name="connsiteY20" fmla="*/ 441960 h 1402080"/>
                        <a:gd name="connsiteX21" fmla="*/ 1249680 w 1249680"/>
                        <a:gd name="connsiteY21" fmla="*/ 419100 h 1402080"/>
                        <a:gd name="connsiteX22" fmla="*/ 1219200 w 1249680"/>
                        <a:gd name="connsiteY22" fmla="*/ 495300 h 1402080"/>
                        <a:gd name="connsiteX23" fmla="*/ 1135380 w 1249680"/>
                        <a:gd name="connsiteY23" fmla="*/ 586740 h 1402080"/>
                        <a:gd name="connsiteX24" fmla="*/ 1021080 w 1249680"/>
                        <a:gd name="connsiteY24" fmla="*/ 632460 h 1402080"/>
                        <a:gd name="connsiteX25" fmla="*/ 1013460 w 1249680"/>
                        <a:gd name="connsiteY25" fmla="*/ 723900 h 1402080"/>
                        <a:gd name="connsiteX26" fmla="*/ 1005840 w 1249680"/>
                        <a:gd name="connsiteY26" fmla="*/ 769620 h 1402080"/>
                        <a:gd name="connsiteX27" fmla="*/ 975360 w 1249680"/>
                        <a:gd name="connsiteY27" fmla="*/ 807720 h 1402080"/>
                        <a:gd name="connsiteX28" fmla="*/ 1013460 w 1249680"/>
                        <a:gd name="connsiteY28" fmla="*/ 845820 h 1402080"/>
                        <a:gd name="connsiteX29" fmla="*/ 998220 w 1249680"/>
                        <a:gd name="connsiteY29" fmla="*/ 906780 h 1402080"/>
                        <a:gd name="connsiteX30" fmla="*/ 998220 w 1249680"/>
                        <a:gd name="connsiteY30" fmla="*/ 960120 h 1402080"/>
                        <a:gd name="connsiteX31" fmla="*/ 1097280 w 1249680"/>
                        <a:gd name="connsiteY31" fmla="*/ 1051560 h 1402080"/>
                        <a:gd name="connsiteX32" fmla="*/ 1089660 w 1249680"/>
                        <a:gd name="connsiteY32" fmla="*/ 1135380 h 1402080"/>
                        <a:gd name="connsiteX33" fmla="*/ 1013460 w 1249680"/>
                        <a:gd name="connsiteY33" fmla="*/ 1143000 h 1402080"/>
                        <a:gd name="connsiteX34" fmla="*/ 1165860 w 1249680"/>
                        <a:gd name="connsiteY34" fmla="*/ 1249680 h 1402080"/>
                        <a:gd name="connsiteX35" fmla="*/ 1118388 w 1249680"/>
                        <a:gd name="connsiteY35" fmla="*/ 1328261 h 1402080"/>
                        <a:gd name="connsiteX36" fmla="*/ 1066800 w 1249680"/>
                        <a:gd name="connsiteY36" fmla="*/ 1402080 h 1402080"/>
                        <a:gd name="connsiteX37" fmla="*/ 998220 w 1249680"/>
                        <a:gd name="connsiteY37" fmla="*/ 1356360 h 1402080"/>
                        <a:gd name="connsiteX38" fmla="*/ 939795 w 1249680"/>
                        <a:gd name="connsiteY38" fmla="*/ 1344930 h 1402080"/>
                        <a:gd name="connsiteX39" fmla="*/ 883920 w 1249680"/>
                        <a:gd name="connsiteY39" fmla="*/ 1333500 h 1402080"/>
                        <a:gd name="connsiteX40" fmla="*/ 876300 w 1249680"/>
                        <a:gd name="connsiteY40" fmla="*/ 1303020 h 1402080"/>
                        <a:gd name="connsiteX41" fmla="*/ 822960 w 1249680"/>
                        <a:gd name="connsiteY41" fmla="*/ 1341120 h 1402080"/>
                        <a:gd name="connsiteX42" fmla="*/ 746760 w 1249680"/>
                        <a:gd name="connsiteY42" fmla="*/ 1356360 h 1402080"/>
                        <a:gd name="connsiteX43" fmla="*/ 715957 w 1249680"/>
                        <a:gd name="connsiteY43" fmla="*/ 1366361 h 1402080"/>
                        <a:gd name="connsiteX44" fmla="*/ 675476 w 1249680"/>
                        <a:gd name="connsiteY44" fmla="*/ 1383030 h 1402080"/>
                        <a:gd name="connsiteX45" fmla="*/ 640080 w 1249680"/>
                        <a:gd name="connsiteY45" fmla="*/ 1402080 h 1402080"/>
                        <a:gd name="connsiteX46" fmla="*/ 599276 w 1249680"/>
                        <a:gd name="connsiteY46" fmla="*/ 1385411 h 1402080"/>
                        <a:gd name="connsiteX47" fmla="*/ 556413 w 1249680"/>
                        <a:gd name="connsiteY47" fmla="*/ 1359218 h 1402080"/>
                        <a:gd name="connsiteX48" fmla="*/ 513551 w 1249680"/>
                        <a:gd name="connsiteY48" fmla="*/ 1311593 h 1402080"/>
                        <a:gd name="connsiteX49" fmla="*/ 449257 w 1249680"/>
                        <a:gd name="connsiteY49" fmla="*/ 1244918 h 1402080"/>
                        <a:gd name="connsiteX50" fmla="*/ 158745 w 1249680"/>
                        <a:gd name="connsiteY50" fmla="*/ 882967 h 1402080"/>
                        <a:gd name="connsiteX51" fmla="*/ 130765 w 1249680"/>
                        <a:gd name="connsiteY51" fmla="*/ 864017 h 1402080"/>
                        <a:gd name="connsiteX52" fmla="*/ 108738 w 1249680"/>
                        <a:gd name="connsiteY52" fmla="*/ 897255 h 1402080"/>
                        <a:gd name="connsiteX53" fmla="*/ 111120 w 1249680"/>
                        <a:gd name="connsiteY53" fmla="*/ 840105 h 1402080"/>
                        <a:gd name="connsiteX54" fmla="*/ 92070 w 1249680"/>
                        <a:gd name="connsiteY54" fmla="*/ 835343 h 1402080"/>
                        <a:gd name="connsiteX55" fmla="*/ 80163 w 1249680"/>
                        <a:gd name="connsiteY55" fmla="*/ 906780 h 1402080"/>
                        <a:gd name="connsiteX56" fmla="*/ 58732 w 1249680"/>
                        <a:gd name="connsiteY56" fmla="*/ 911543 h 1402080"/>
                        <a:gd name="connsiteX57" fmla="*/ 70639 w 1249680"/>
                        <a:gd name="connsiteY57" fmla="*/ 825817 h 1402080"/>
                        <a:gd name="connsiteX58" fmla="*/ 122872 w 1249680"/>
                        <a:gd name="connsiteY58" fmla="*/ 819626 h 1402080"/>
                        <a:gd name="connsiteX59" fmla="*/ 125407 w 1249680"/>
                        <a:gd name="connsiteY59" fmla="*/ 799623 h 1402080"/>
                        <a:gd name="connsiteX60" fmla="*/ 78581 w 1249680"/>
                        <a:gd name="connsiteY60" fmla="*/ 799624 h 1402080"/>
                        <a:gd name="connsiteX61" fmla="*/ 82867 w 1249680"/>
                        <a:gd name="connsiteY61" fmla="*/ 761047 h 1402080"/>
                        <a:gd name="connsiteX62" fmla="*/ 142076 w 1249680"/>
                        <a:gd name="connsiteY62" fmla="*/ 742474 h 1402080"/>
                        <a:gd name="connsiteX63" fmla="*/ 130169 w 1249680"/>
                        <a:gd name="connsiteY63" fmla="*/ 716280 h 1402080"/>
                        <a:gd name="connsiteX64" fmla="*/ 48568 w 1249680"/>
                        <a:gd name="connsiteY64" fmla="*/ 756737 h 1402080"/>
                        <a:gd name="connsiteX65" fmla="*/ 29527 w 1249680"/>
                        <a:gd name="connsiteY65" fmla="*/ 718344 h 1402080"/>
                        <a:gd name="connsiteX66" fmla="*/ 104473 w 1249680"/>
                        <a:gd name="connsiteY66" fmla="*/ 693138 h 1402080"/>
                        <a:gd name="connsiteX67" fmla="*/ 77629 w 1249680"/>
                        <a:gd name="connsiteY67" fmla="*/ 617855 h 1402080"/>
                        <a:gd name="connsiteX68" fmla="*/ 39683 w 1249680"/>
                        <a:gd name="connsiteY68" fmla="*/ 611505 h 1402080"/>
                        <a:gd name="connsiteX69" fmla="*/ 0 w 1249680"/>
                        <a:gd name="connsiteY69" fmla="*/ 541020 h 1402080"/>
                        <a:gd name="connsiteX0" fmla="*/ 0 w 1249680"/>
                        <a:gd name="connsiteY0" fmla="*/ 541020 h 1402080"/>
                        <a:gd name="connsiteX1" fmla="*/ 259080 w 1249680"/>
                        <a:gd name="connsiteY1" fmla="*/ 381000 h 1402080"/>
                        <a:gd name="connsiteX2" fmla="*/ 266700 w 1249680"/>
                        <a:gd name="connsiteY2" fmla="*/ 266700 h 1402080"/>
                        <a:gd name="connsiteX3" fmla="*/ 358140 w 1249680"/>
                        <a:gd name="connsiteY3" fmla="*/ 259080 h 1402080"/>
                        <a:gd name="connsiteX4" fmla="*/ 388620 w 1249680"/>
                        <a:gd name="connsiteY4" fmla="*/ 266700 h 1402080"/>
                        <a:gd name="connsiteX5" fmla="*/ 449580 w 1249680"/>
                        <a:gd name="connsiteY5" fmla="*/ 266700 h 1402080"/>
                        <a:gd name="connsiteX6" fmla="*/ 533400 w 1249680"/>
                        <a:gd name="connsiteY6" fmla="*/ 144780 h 1402080"/>
                        <a:gd name="connsiteX7" fmla="*/ 655320 w 1249680"/>
                        <a:gd name="connsiteY7" fmla="*/ 167640 h 1402080"/>
                        <a:gd name="connsiteX8" fmla="*/ 830580 w 1249680"/>
                        <a:gd name="connsiteY8" fmla="*/ 114300 h 1402080"/>
                        <a:gd name="connsiteX9" fmla="*/ 822960 w 1249680"/>
                        <a:gd name="connsiteY9" fmla="*/ 45720 h 1402080"/>
                        <a:gd name="connsiteX10" fmla="*/ 906780 w 1249680"/>
                        <a:gd name="connsiteY10" fmla="*/ 0 h 1402080"/>
                        <a:gd name="connsiteX11" fmla="*/ 937260 w 1249680"/>
                        <a:gd name="connsiteY11" fmla="*/ 0 h 1402080"/>
                        <a:gd name="connsiteX12" fmla="*/ 944880 w 1249680"/>
                        <a:gd name="connsiteY12" fmla="*/ 76200 h 1402080"/>
                        <a:gd name="connsiteX13" fmla="*/ 1013460 w 1249680"/>
                        <a:gd name="connsiteY13" fmla="*/ 99060 h 1402080"/>
                        <a:gd name="connsiteX14" fmla="*/ 982980 w 1249680"/>
                        <a:gd name="connsiteY14" fmla="*/ 167640 h 1402080"/>
                        <a:gd name="connsiteX15" fmla="*/ 1005840 w 1249680"/>
                        <a:gd name="connsiteY15" fmla="*/ 190500 h 1402080"/>
                        <a:gd name="connsiteX16" fmla="*/ 967740 w 1249680"/>
                        <a:gd name="connsiteY16" fmla="*/ 297180 h 1402080"/>
                        <a:gd name="connsiteX17" fmla="*/ 975360 w 1249680"/>
                        <a:gd name="connsiteY17" fmla="*/ 320040 h 1402080"/>
                        <a:gd name="connsiteX18" fmla="*/ 1043940 w 1249680"/>
                        <a:gd name="connsiteY18" fmla="*/ 388620 h 1402080"/>
                        <a:gd name="connsiteX19" fmla="*/ 1165860 w 1249680"/>
                        <a:gd name="connsiteY19" fmla="*/ 403860 h 1402080"/>
                        <a:gd name="connsiteX20" fmla="*/ 1173480 w 1249680"/>
                        <a:gd name="connsiteY20" fmla="*/ 441960 h 1402080"/>
                        <a:gd name="connsiteX21" fmla="*/ 1249680 w 1249680"/>
                        <a:gd name="connsiteY21" fmla="*/ 419100 h 1402080"/>
                        <a:gd name="connsiteX22" fmla="*/ 1219200 w 1249680"/>
                        <a:gd name="connsiteY22" fmla="*/ 495300 h 1402080"/>
                        <a:gd name="connsiteX23" fmla="*/ 1135380 w 1249680"/>
                        <a:gd name="connsiteY23" fmla="*/ 586740 h 1402080"/>
                        <a:gd name="connsiteX24" fmla="*/ 1021080 w 1249680"/>
                        <a:gd name="connsiteY24" fmla="*/ 632460 h 1402080"/>
                        <a:gd name="connsiteX25" fmla="*/ 1013460 w 1249680"/>
                        <a:gd name="connsiteY25" fmla="*/ 723900 h 1402080"/>
                        <a:gd name="connsiteX26" fmla="*/ 1005840 w 1249680"/>
                        <a:gd name="connsiteY26" fmla="*/ 769620 h 1402080"/>
                        <a:gd name="connsiteX27" fmla="*/ 975360 w 1249680"/>
                        <a:gd name="connsiteY27" fmla="*/ 807720 h 1402080"/>
                        <a:gd name="connsiteX28" fmla="*/ 1013460 w 1249680"/>
                        <a:gd name="connsiteY28" fmla="*/ 845820 h 1402080"/>
                        <a:gd name="connsiteX29" fmla="*/ 998220 w 1249680"/>
                        <a:gd name="connsiteY29" fmla="*/ 906780 h 1402080"/>
                        <a:gd name="connsiteX30" fmla="*/ 998220 w 1249680"/>
                        <a:gd name="connsiteY30" fmla="*/ 960120 h 1402080"/>
                        <a:gd name="connsiteX31" fmla="*/ 1097280 w 1249680"/>
                        <a:gd name="connsiteY31" fmla="*/ 1051560 h 1402080"/>
                        <a:gd name="connsiteX32" fmla="*/ 1089660 w 1249680"/>
                        <a:gd name="connsiteY32" fmla="*/ 1135380 h 1402080"/>
                        <a:gd name="connsiteX33" fmla="*/ 1013460 w 1249680"/>
                        <a:gd name="connsiteY33" fmla="*/ 1143000 h 1402080"/>
                        <a:gd name="connsiteX34" fmla="*/ 1165860 w 1249680"/>
                        <a:gd name="connsiteY34" fmla="*/ 1249680 h 1402080"/>
                        <a:gd name="connsiteX35" fmla="*/ 1118388 w 1249680"/>
                        <a:gd name="connsiteY35" fmla="*/ 1328261 h 1402080"/>
                        <a:gd name="connsiteX36" fmla="*/ 1066800 w 1249680"/>
                        <a:gd name="connsiteY36" fmla="*/ 1402080 h 1402080"/>
                        <a:gd name="connsiteX37" fmla="*/ 998220 w 1249680"/>
                        <a:gd name="connsiteY37" fmla="*/ 1356360 h 1402080"/>
                        <a:gd name="connsiteX38" fmla="*/ 939795 w 1249680"/>
                        <a:gd name="connsiteY38" fmla="*/ 1344930 h 1402080"/>
                        <a:gd name="connsiteX39" fmla="*/ 883920 w 1249680"/>
                        <a:gd name="connsiteY39" fmla="*/ 1333500 h 1402080"/>
                        <a:gd name="connsiteX40" fmla="*/ 876300 w 1249680"/>
                        <a:gd name="connsiteY40" fmla="*/ 1303020 h 1402080"/>
                        <a:gd name="connsiteX41" fmla="*/ 822960 w 1249680"/>
                        <a:gd name="connsiteY41" fmla="*/ 1341120 h 1402080"/>
                        <a:gd name="connsiteX42" fmla="*/ 746760 w 1249680"/>
                        <a:gd name="connsiteY42" fmla="*/ 1356360 h 1402080"/>
                        <a:gd name="connsiteX43" fmla="*/ 715957 w 1249680"/>
                        <a:gd name="connsiteY43" fmla="*/ 1366361 h 1402080"/>
                        <a:gd name="connsiteX44" fmla="*/ 675476 w 1249680"/>
                        <a:gd name="connsiteY44" fmla="*/ 1383030 h 1402080"/>
                        <a:gd name="connsiteX45" fmla="*/ 640080 w 1249680"/>
                        <a:gd name="connsiteY45" fmla="*/ 1402080 h 1402080"/>
                        <a:gd name="connsiteX46" fmla="*/ 599276 w 1249680"/>
                        <a:gd name="connsiteY46" fmla="*/ 1385411 h 1402080"/>
                        <a:gd name="connsiteX47" fmla="*/ 556413 w 1249680"/>
                        <a:gd name="connsiteY47" fmla="*/ 1359218 h 1402080"/>
                        <a:gd name="connsiteX48" fmla="*/ 513551 w 1249680"/>
                        <a:gd name="connsiteY48" fmla="*/ 1311593 h 1402080"/>
                        <a:gd name="connsiteX49" fmla="*/ 149220 w 1249680"/>
                        <a:gd name="connsiteY49" fmla="*/ 909162 h 1402080"/>
                        <a:gd name="connsiteX50" fmla="*/ 158745 w 1249680"/>
                        <a:gd name="connsiteY50" fmla="*/ 882967 h 1402080"/>
                        <a:gd name="connsiteX51" fmla="*/ 130765 w 1249680"/>
                        <a:gd name="connsiteY51" fmla="*/ 864017 h 1402080"/>
                        <a:gd name="connsiteX52" fmla="*/ 108738 w 1249680"/>
                        <a:gd name="connsiteY52" fmla="*/ 897255 h 1402080"/>
                        <a:gd name="connsiteX53" fmla="*/ 111120 w 1249680"/>
                        <a:gd name="connsiteY53" fmla="*/ 840105 h 1402080"/>
                        <a:gd name="connsiteX54" fmla="*/ 92070 w 1249680"/>
                        <a:gd name="connsiteY54" fmla="*/ 835343 h 1402080"/>
                        <a:gd name="connsiteX55" fmla="*/ 80163 w 1249680"/>
                        <a:gd name="connsiteY55" fmla="*/ 906780 h 1402080"/>
                        <a:gd name="connsiteX56" fmla="*/ 58732 w 1249680"/>
                        <a:gd name="connsiteY56" fmla="*/ 911543 h 1402080"/>
                        <a:gd name="connsiteX57" fmla="*/ 70639 w 1249680"/>
                        <a:gd name="connsiteY57" fmla="*/ 825817 h 1402080"/>
                        <a:gd name="connsiteX58" fmla="*/ 122872 w 1249680"/>
                        <a:gd name="connsiteY58" fmla="*/ 819626 h 1402080"/>
                        <a:gd name="connsiteX59" fmla="*/ 125407 w 1249680"/>
                        <a:gd name="connsiteY59" fmla="*/ 799623 h 1402080"/>
                        <a:gd name="connsiteX60" fmla="*/ 78581 w 1249680"/>
                        <a:gd name="connsiteY60" fmla="*/ 799624 h 1402080"/>
                        <a:gd name="connsiteX61" fmla="*/ 82867 w 1249680"/>
                        <a:gd name="connsiteY61" fmla="*/ 761047 h 1402080"/>
                        <a:gd name="connsiteX62" fmla="*/ 142076 w 1249680"/>
                        <a:gd name="connsiteY62" fmla="*/ 742474 h 1402080"/>
                        <a:gd name="connsiteX63" fmla="*/ 130169 w 1249680"/>
                        <a:gd name="connsiteY63" fmla="*/ 716280 h 1402080"/>
                        <a:gd name="connsiteX64" fmla="*/ 48568 w 1249680"/>
                        <a:gd name="connsiteY64" fmla="*/ 756737 h 1402080"/>
                        <a:gd name="connsiteX65" fmla="*/ 29527 w 1249680"/>
                        <a:gd name="connsiteY65" fmla="*/ 718344 h 1402080"/>
                        <a:gd name="connsiteX66" fmla="*/ 104473 w 1249680"/>
                        <a:gd name="connsiteY66" fmla="*/ 693138 h 1402080"/>
                        <a:gd name="connsiteX67" fmla="*/ 77629 w 1249680"/>
                        <a:gd name="connsiteY67" fmla="*/ 617855 h 1402080"/>
                        <a:gd name="connsiteX68" fmla="*/ 39683 w 1249680"/>
                        <a:gd name="connsiteY68" fmla="*/ 611505 h 1402080"/>
                        <a:gd name="connsiteX69" fmla="*/ 0 w 1249680"/>
                        <a:gd name="connsiteY69" fmla="*/ 541020 h 1402080"/>
                        <a:gd name="connsiteX0" fmla="*/ 0 w 1249680"/>
                        <a:gd name="connsiteY0" fmla="*/ 541020 h 1402080"/>
                        <a:gd name="connsiteX1" fmla="*/ 259080 w 1249680"/>
                        <a:gd name="connsiteY1" fmla="*/ 381000 h 1402080"/>
                        <a:gd name="connsiteX2" fmla="*/ 266700 w 1249680"/>
                        <a:gd name="connsiteY2" fmla="*/ 266700 h 1402080"/>
                        <a:gd name="connsiteX3" fmla="*/ 358140 w 1249680"/>
                        <a:gd name="connsiteY3" fmla="*/ 259080 h 1402080"/>
                        <a:gd name="connsiteX4" fmla="*/ 388620 w 1249680"/>
                        <a:gd name="connsiteY4" fmla="*/ 266700 h 1402080"/>
                        <a:gd name="connsiteX5" fmla="*/ 449580 w 1249680"/>
                        <a:gd name="connsiteY5" fmla="*/ 266700 h 1402080"/>
                        <a:gd name="connsiteX6" fmla="*/ 533400 w 1249680"/>
                        <a:gd name="connsiteY6" fmla="*/ 144780 h 1402080"/>
                        <a:gd name="connsiteX7" fmla="*/ 655320 w 1249680"/>
                        <a:gd name="connsiteY7" fmla="*/ 167640 h 1402080"/>
                        <a:gd name="connsiteX8" fmla="*/ 830580 w 1249680"/>
                        <a:gd name="connsiteY8" fmla="*/ 114300 h 1402080"/>
                        <a:gd name="connsiteX9" fmla="*/ 822960 w 1249680"/>
                        <a:gd name="connsiteY9" fmla="*/ 45720 h 1402080"/>
                        <a:gd name="connsiteX10" fmla="*/ 906780 w 1249680"/>
                        <a:gd name="connsiteY10" fmla="*/ 0 h 1402080"/>
                        <a:gd name="connsiteX11" fmla="*/ 937260 w 1249680"/>
                        <a:gd name="connsiteY11" fmla="*/ 0 h 1402080"/>
                        <a:gd name="connsiteX12" fmla="*/ 944880 w 1249680"/>
                        <a:gd name="connsiteY12" fmla="*/ 76200 h 1402080"/>
                        <a:gd name="connsiteX13" fmla="*/ 1013460 w 1249680"/>
                        <a:gd name="connsiteY13" fmla="*/ 99060 h 1402080"/>
                        <a:gd name="connsiteX14" fmla="*/ 982980 w 1249680"/>
                        <a:gd name="connsiteY14" fmla="*/ 167640 h 1402080"/>
                        <a:gd name="connsiteX15" fmla="*/ 1005840 w 1249680"/>
                        <a:gd name="connsiteY15" fmla="*/ 190500 h 1402080"/>
                        <a:gd name="connsiteX16" fmla="*/ 967740 w 1249680"/>
                        <a:gd name="connsiteY16" fmla="*/ 297180 h 1402080"/>
                        <a:gd name="connsiteX17" fmla="*/ 975360 w 1249680"/>
                        <a:gd name="connsiteY17" fmla="*/ 320040 h 1402080"/>
                        <a:gd name="connsiteX18" fmla="*/ 1043940 w 1249680"/>
                        <a:gd name="connsiteY18" fmla="*/ 388620 h 1402080"/>
                        <a:gd name="connsiteX19" fmla="*/ 1165860 w 1249680"/>
                        <a:gd name="connsiteY19" fmla="*/ 403860 h 1402080"/>
                        <a:gd name="connsiteX20" fmla="*/ 1173480 w 1249680"/>
                        <a:gd name="connsiteY20" fmla="*/ 441960 h 1402080"/>
                        <a:gd name="connsiteX21" fmla="*/ 1249680 w 1249680"/>
                        <a:gd name="connsiteY21" fmla="*/ 419100 h 1402080"/>
                        <a:gd name="connsiteX22" fmla="*/ 1219200 w 1249680"/>
                        <a:gd name="connsiteY22" fmla="*/ 495300 h 1402080"/>
                        <a:gd name="connsiteX23" fmla="*/ 1135380 w 1249680"/>
                        <a:gd name="connsiteY23" fmla="*/ 586740 h 1402080"/>
                        <a:gd name="connsiteX24" fmla="*/ 1021080 w 1249680"/>
                        <a:gd name="connsiteY24" fmla="*/ 632460 h 1402080"/>
                        <a:gd name="connsiteX25" fmla="*/ 1013460 w 1249680"/>
                        <a:gd name="connsiteY25" fmla="*/ 723900 h 1402080"/>
                        <a:gd name="connsiteX26" fmla="*/ 1005840 w 1249680"/>
                        <a:gd name="connsiteY26" fmla="*/ 769620 h 1402080"/>
                        <a:gd name="connsiteX27" fmla="*/ 975360 w 1249680"/>
                        <a:gd name="connsiteY27" fmla="*/ 807720 h 1402080"/>
                        <a:gd name="connsiteX28" fmla="*/ 1013460 w 1249680"/>
                        <a:gd name="connsiteY28" fmla="*/ 845820 h 1402080"/>
                        <a:gd name="connsiteX29" fmla="*/ 998220 w 1249680"/>
                        <a:gd name="connsiteY29" fmla="*/ 906780 h 1402080"/>
                        <a:gd name="connsiteX30" fmla="*/ 998220 w 1249680"/>
                        <a:gd name="connsiteY30" fmla="*/ 960120 h 1402080"/>
                        <a:gd name="connsiteX31" fmla="*/ 1097280 w 1249680"/>
                        <a:gd name="connsiteY31" fmla="*/ 1051560 h 1402080"/>
                        <a:gd name="connsiteX32" fmla="*/ 1089660 w 1249680"/>
                        <a:gd name="connsiteY32" fmla="*/ 1135380 h 1402080"/>
                        <a:gd name="connsiteX33" fmla="*/ 1013460 w 1249680"/>
                        <a:gd name="connsiteY33" fmla="*/ 1143000 h 1402080"/>
                        <a:gd name="connsiteX34" fmla="*/ 1165860 w 1249680"/>
                        <a:gd name="connsiteY34" fmla="*/ 1249680 h 1402080"/>
                        <a:gd name="connsiteX35" fmla="*/ 1118388 w 1249680"/>
                        <a:gd name="connsiteY35" fmla="*/ 1328261 h 1402080"/>
                        <a:gd name="connsiteX36" fmla="*/ 1066800 w 1249680"/>
                        <a:gd name="connsiteY36" fmla="*/ 1402080 h 1402080"/>
                        <a:gd name="connsiteX37" fmla="*/ 998220 w 1249680"/>
                        <a:gd name="connsiteY37" fmla="*/ 1356360 h 1402080"/>
                        <a:gd name="connsiteX38" fmla="*/ 939795 w 1249680"/>
                        <a:gd name="connsiteY38" fmla="*/ 1344930 h 1402080"/>
                        <a:gd name="connsiteX39" fmla="*/ 883920 w 1249680"/>
                        <a:gd name="connsiteY39" fmla="*/ 1333500 h 1402080"/>
                        <a:gd name="connsiteX40" fmla="*/ 876300 w 1249680"/>
                        <a:gd name="connsiteY40" fmla="*/ 1303020 h 1402080"/>
                        <a:gd name="connsiteX41" fmla="*/ 822960 w 1249680"/>
                        <a:gd name="connsiteY41" fmla="*/ 1341120 h 1402080"/>
                        <a:gd name="connsiteX42" fmla="*/ 746760 w 1249680"/>
                        <a:gd name="connsiteY42" fmla="*/ 1356360 h 1402080"/>
                        <a:gd name="connsiteX43" fmla="*/ 715957 w 1249680"/>
                        <a:gd name="connsiteY43" fmla="*/ 1366361 h 1402080"/>
                        <a:gd name="connsiteX44" fmla="*/ 675476 w 1249680"/>
                        <a:gd name="connsiteY44" fmla="*/ 1383030 h 1402080"/>
                        <a:gd name="connsiteX45" fmla="*/ 640080 w 1249680"/>
                        <a:gd name="connsiteY45" fmla="*/ 1402080 h 1402080"/>
                        <a:gd name="connsiteX46" fmla="*/ 599276 w 1249680"/>
                        <a:gd name="connsiteY46" fmla="*/ 1385411 h 1402080"/>
                        <a:gd name="connsiteX47" fmla="*/ 556413 w 1249680"/>
                        <a:gd name="connsiteY47" fmla="*/ 1359218 h 1402080"/>
                        <a:gd name="connsiteX48" fmla="*/ 258758 w 1249680"/>
                        <a:gd name="connsiteY48" fmla="*/ 961549 h 1402080"/>
                        <a:gd name="connsiteX49" fmla="*/ 149220 w 1249680"/>
                        <a:gd name="connsiteY49" fmla="*/ 909162 h 1402080"/>
                        <a:gd name="connsiteX50" fmla="*/ 158745 w 1249680"/>
                        <a:gd name="connsiteY50" fmla="*/ 882967 h 1402080"/>
                        <a:gd name="connsiteX51" fmla="*/ 130765 w 1249680"/>
                        <a:gd name="connsiteY51" fmla="*/ 864017 h 1402080"/>
                        <a:gd name="connsiteX52" fmla="*/ 108738 w 1249680"/>
                        <a:gd name="connsiteY52" fmla="*/ 897255 h 1402080"/>
                        <a:gd name="connsiteX53" fmla="*/ 111120 w 1249680"/>
                        <a:gd name="connsiteY53" fmla="*/ 840105 h 1402080"/>
                        <a:gd name="connsiteX54" fmla="*/ 92070 w 1249680"/>
                        <a:gd name="connsiteY54" fmla="*/ 835343 h 1402080"/>
                        <a:gd name="connsiteX55" fmla="*/ 80163 w 1249680"/>
                        <a:gd name="connsiteY55" fmla="*/ 906780 h 1402080"/>
                        <a:gd name="connsiteX56" fmla="*/ 58732 w 1249680"/>
                        <a:gd name="connsiteY56" fmla="*/ 911543 h 1402080"/>
                        <a:gd name="connsiteX57" fmla="*/ 70639 w 1249680"/>
                        <a:gd name="connsiteY57" fmla="*/ 825817 h 1402080"/>
                        <a:gd name="connsiteX58" fmla="*/ 122872 w 1249680"/>
                        <a:gd name="connsiteY58" fmla="*/ 819626 h 1402080"/>
                        <a:gd name="connsiteX59" fmla="*/ 125407 w 1249680"/>
                        <a:gd name="connsiteY59" fmla="*/ 799623 h 1402080"/>
                        <a:gd name="connsiteX60" fmla="*/ 78581 w 1249680"/>
                        <a:gd name="connsiteY60" fmla="*/ 799624 h 1402080"/>
                        <a:gd name="connsiteX61" fmla="*/ 82867 w 1249680"/>
                        <a:gd name="connsiteY61" fmla="*/ 761047 h 1402080"/>
                        <a:gd name="connsiteX62" fmla="*/ 142076 w 1249680"/>
                        <a:gd name="connsiteY62" fmla="*/ 742474 h 1402080"/>
                        <a:gd name="connsiteX63" fmla="*/ 130169 w 1249680"/>
                        <a:gd name="connsiteY63" fmla="*/ 716280 h 1402080"/>
                        <a:gd name="connsiteX64" fmla="*/ 48568 w 1249680"/>
                        <a:gd name="connsiteY64" fmla="*/ 756737 h 1402080"/>
                        <a:gd name="connsiteX65" fmla="*/ 29527 w 1249680"/>
                        <a:gd name="connsiteY65" fmla="*/ 718344 h 1402080"/>
                        <a:gd name="connsiteX66" fmla="*/ 104473 w 1249680"/>
                        <a:gd name="connsiteY66" fmla="*/ 693138 h 1402080"/>
                        <a:gd name="connsiteX67" fmla="*/ 77629 w 1249680"/>
                        <a:gd name="connsiteY67" fmla="*/ 617855 h 1402080"/>
                        <a:gd name="connsiteX68" fmla="*/ 39683 w 1249680"/>
                        <a:gd name="connsiteY68" fmla="*/ 611505 h 1402080"/>
                        <a:gd name="connsiteX69" fmla="*/ 0 w 1249680"/>
                        <a:gd name="connsiteY69" fmla="*/ 541020 h 1402080"/>
                        <a:gd name="connsiteX0" fmla="*/ 0 w 1249680"/>
                        <a:gd name="connsiteY0" fmla="*/ 541020 h 1402080"/>
                        <a:gd name="connsiteX1" fmla="*/ 259080 w 1249680"/>
                        <a:gd name="connsiteY1" fmla="*/ 381000 h 1402080"/>
                        <a:gd name="connsiteX2" fmla="*/ 266700 w 1249680"/>
                        <a:gd name="connsiteY2" fmla="*/ 266700 h 1402080"/>
                        <a:gd name="connsiteX3" fmla="*/ 358140 w 1249680"/>
                        <a:gd name="connsiteY3" fmla="*/ 259080 h 1402080"/>
                        <a:gd name="connsiteX4" fmla="*/ 388620 w 1249680"/>
                        <a:gd name="connsiteY4" fmla="*/ 266700 h 1402080"/>
                        <a:gd name="connsiteX5" fmla="*/ 449580 w 1249680"/>
                        <a:gd name="connsiteY5" fmla="*/ 266700 h 1402080"/>
                        <a:gd name="connsiteX6" fmla="*/ 533400 w 1249680"/>
                        <a:gd name="connsiteY6" fmla="*/ 144780 h 1402080"/>
                        <a:gd name="connsiteX7" fmla="*/ 655320 w 1249680"/>
                        <a:gd name="connsiteY7" fmla="*/ 167640 h 1402080"/>
                        <a:gd name="connsiteX8" fmla="*/ 830580 w 1249680"/>
                        <a:gd name="connsiteY8" fmla="*/ 114300 h 1402080"/>
                        <a:gd name="connsiteX9" fmla="*/ 822960 w 1249680"/>
                        <a:gd name="connsiteY9" fmla="*/ 45720 h 1402080"/>
                        <a:gd name="connsiteX10" fmla="*/ 906780 w 1249680"/>
                        <a:gd name="connsiteY10" fmla="*/ 0 h 1402080"/>
                        <a:gd name="connsiteX11" fmla="*/ 937260 w 1249680"/>
                        <a:gd name="connsiteY11" fmla="*/ 0 h 1402080"/>
                        <a:gd name="connsiteX12" fmla="*/ 944880 w 1249680"/>
                        <a:gd name="connsiteY12" fmla="*/ 76200 h 1402080"/>
                        <a:gd name="connsiteX13" fmla="*/ 1013460 w 1249680"/>
                        <a:gd name="connsiteY13" fmla="*/ 99060 h 1402080"/>
                        <a:gd name="connsiteX14" fmla="*/ 982980 w 1249680"/>
                        <a:gd name="connsiteY14" fmla="*/ 167640 h 1402080"/>
                        <a:gd name="connsiteX15" fmla="*/ 1005840 w 1249680"/>
                        <a:gd name="connsiteY15" fmla="*/ 190500 h 1402080"/>
                        <a:gd name="connsiteX16" fmla="*/ 967740 w 1249680"/>
                        <a:gd name="connsiteY16" fmla="*/ 297180 h 1402080"/>
                        <a:gd name="connsiteX17" fmla="*/ 975360 w 1249680"/>
                        <a:gd name="connsiteY17" fmla="*/ 320040 h 1402080"/>
                        <a:gd name="connsiteX18" fmla="*/ 1043940 w 1249680"/>
                        <a:gd name="connsiteY18" fmla="*/ 388620 h 1402080"/>
                        <a:gd name="connsiteX19" fmla="*/ 1165860 w 1249680"/>
                        <a:gd name="connsiteY19" fmla="*/ 403860 h 1402080"/>
                        <a:gd name="connsiteX20" fmla="*/ 1173480 w 1249680"/>
                        <a:gd name="connsiteY20" fmla="*/ 441960 h 1402080"/>
                        <a:gd name="connsiteX21" fmla="*/ 1249680 w 1249680"/>
                        <a:gd name="connsiteY21" fmla="*/ 419100 h 1402080"/>
                        <a:gd name="connsiteX22" fmla="*/ 1219200 w 1249680"/>
                        <a:gd name="connsiteY22" fmla="*/ 495300 h 1402080"/>
                        <a:gd name="connsiteX23" fmla="*/ 1135380 w 1249680"/>
                        <a:gd name="connsiteY23" fmla="*/ 586740 h 1402080"/>
                        <a:gd name="connsiteX24" fmla="*/ 1021080 w 1249680"/>
                        <a:gd name="connsiteY24" fmla="*/ 632460 h 1402080"/>
                        <a:gd name="connsiteX25" fmla="*/ 1013460 w 1249680"/>
                        <a:gd name="connsiteY25" fmla="*/ 723900 h 1402080"/>
                        <a:gd name="connsiteX26" fmla="*/ 1005840 w 1249680"/>
                        <a:gd name="connsiteY26" fmla="*/ 769620 h 1402080"/>
                        <a:gd name="connsiteX27" fmla="*/ 975360 w 1249680"/>
                        <a:gd name="connsiteY27" fmla="*/ 807720 h 1402080"/>
                        <a:gd name="connsiteX28" fmla="*/ 1013460 w 1249680"/>
                        <a:gd name="connsiteY28" fmla="*/ 845820 h 1402080"/>
                        <a:gd name="connsiteX29" fmla="*/ 998220 w 1249680"/>
                        <a:gd name="connsiteY29" fmla="*/ 906780 h 1402080"/>
                        <a:gd name="connsiteX30" fmla="*/ 998220 w 1249680"/>
                        <a:gd name="connsiteY30" fmla="*/ 960120 h 1402080"/>
                        <a:gd name="connsiteX31" fmla="*/ 1097280 w 1249680"/>
                        <a:gd name="connsiteY31" fmla="*/ 1051560 h 1402080"/>
                        <a:gd name="connsiteX32" fmla="*/ 1089660 w 1249680"/>
                        <a:gd name="connsiteY32" fmla="*/ 1135380 h 1402080"/>
                        <a:gd name="connsiteX33" fmla="*/ 1013460 w 1249680"/>
                        <a:gd name="connsiteY33" fmla="*/ 1143000 h 1402080"/>
                        <a:gd name="connsiteX34" fmla="*/ 1165860 w 1249680"/>
                        <a:gd name="connsiteY34" fmla="*/ 1249680 h 1402080"/>
                        <a:gd name="connsiteX35" fmla="*/ 1118388 w 1249680"/>
                        <a:gd name="connsiteY35" fmla="*/ 1328261 h 1402080"/>
                        <a:gd name="connsiteX36" fmla="*/ 1066800 w 1249680"/>
                        <a:gd name="connsiteY36" fmla="*/ 1402080 h 1402080"/>
                        <a:gd name="connsiteX37" fmla="*/ 998220 w 1249680"/>
                        <a:gd name="connsiteY37" fmla="*/ 1356360 h 1402080"/>
                        <a:gd name="connsiteX38" fmla="*/ 939795 w 1249680"/>
                        <a:gd name="connsiteY38" fmla="*/ 1344930 h 1402080"/>
                        <a:gd name="connsiteX39" fmla="*/ 883920 w 1249680"/>
                        <a:gd name="connsiteY39" fmla="*/ 1333500 h 1402080"/>
                        <a:gd name="connsiteX40" fmla="*/ 876300 w 1249680"/>
                        <a:gd name="connsiteY40" fmla="*/ 1303020 h 1402080"/>
                        <a:gd name="connsiteX41" fmla="*/ 822960 w 1249680"/>
                        <a:gd name="connsiteY41" fmla="*/ 1341120 h 1402080"/>
                        <a:gd name="connsiteX42" fmla="*/ 746760 w 1249680"/>
                        <a:gd name="connsiteY42" fmla="*/ 1356360 h 1402080"/>
                        <a:gd name="connsiteX43" fmla="*/ 715957 w 1249680"/>
                        <a:gd name="connsiteY43" fmla="*/ 1366361 h 1402080"/>
                        <a:gd name="connsiteX44" fmla="*/ 675476 w 1249680"/>
                        <a:gd name="connsiteY44" fmla="*/ 1383030 h 1402080"/>
                        <a:gd name="connsiteX45" fmla="*/ 640080 w 1249680"/>
                        <a:gd name="connsiteY45" fmla="*/ 1402080 h 1402080"/>
                        <a:gd name="connsiteX46" fmla="*/ 599276 w 1249680"/>
                        <a:gd name="connsiteY46" fmla="*/ 1385411 h 1402080"/>
                        <a:gd name="connsiteX47" fmla="*/ 294476 w 1249680"/>
                        <a:gd name="connsiteY47" fmla="*/ 944880 h 1402080"/>
                        <a:gd name="connsiteX48" fmla="*/ 258758 w 1249680"/>
                        <a:gd name="connsiteY48" fmla="*/ 961549 h 1402080"/>
                        <a:gd name="connsiteX49" fmla="*/ 149220 w 1249680"/>
                        <a:gd name="connsiteY49" fmla="*/ 909162 h 1402080"/>
                        <a:gd name="connsiteX50" fmla="*/ 158745 w 1249680"/>
                        <a:gd name="connsiteY50" fmla="*/ 882967 h 1402080"/>
                        <a:gd name="connsiteX51" fmla="*/ 130765 w 1249680"/>
                        <a:gd name="connsiteY51" fmla="*/ 864017 h 1402080"/>
                        <a:gd name="connsiteX52" fmla="*/ 108738 w 1249680"/>
                        <a:gd name="connsiteY52" fmla="*/ 897255 h 1402080"/>
                        <a:gd name="connsiteX53" fmla="*/ 111120 w 1249680"/>
                        <a:gd name="connsiteY53" fmla="*/ 840105 h 1402080"/>
                        <a:gd name="connsiteX54" fmla="*/ 92070 w 1249680"/>
                        <a:gd name="connsiteY54" fmla="*/ 835343 h 1402080"/>
                        <a:gd name="connsiteX55" fmla="*/ 80163 w 1249680"/>
                        <a:gd name="connsiteY55" fmla="*/ 906780 h 1402080"/>
                        <a:gd name="connsiteX56" fmla="*/ 58732 w 1249680"/>
                        <a:gd name="connsiteY56" fmla="*/ 911543 h 1402080"/>
                        <a:gd name="connsiteX57" fmla="*/ 70639 w 1249680"/>
                        <a:gd name="connsiteY57" fmla="*/ 825817 h 1402080"/>
                        <a:gd name="connsiteX58" fmla="*/ 122872 w 1249680"/>
                        <a:gd name="connsiteY58" fmla="*/ 819626 h 1402080"/>
                        <a:gd name="connsiteX59" fmla="*/ 125407 w 1249680"/>
                        <a:gd name="connsiteY59" fmla="*/ 799623 h 1402080"/>
                        <a:gd name="connsiteX60" fmla="*/ 78581 w 1249680"/>
                        <a:gd name="connsiteY60" fmla="*/ 799624 h 1402080"/>
                        <a:gd name="connsiteX61" fmla="*/ 82867 w 1249680"/>
                        <a:gd name="connsiteY61" fmla="*/ 761047 h 1402080"/>
                        <a:gd name="connsiteX62" fmla="*/ 142076 w 1249680"/>
                        <a:gd name="connsiteY62" fmla="*/ 742474 h 1402080"/>
                        <a:gd name="connsiteX63" fmla="*/ 130169 w 1249680"/>
                        <a:gd name="connsiteY63" fmla="*/ 716280 h 1402080"/>
                        <a:gd name="connsiteX64" fmla="*/ 48568 w 1249680"/>
                        <a:gd name="connsiteY64" fmla="*/ 756737 h 1402080"/>
                        <a:gd name="connsiteX65" fmla="*/ 29527 w 1249680"/>
                        <a:gd name="connsiteY65" fmla="*/ 718344 h 1402080"/>
                        <a:gd name="connsiteX66" fmla="*/ 104473 w 1249680"/>
                        <a:gd name="connsiteY66" fmla="*/ 693138 h 1402080"/>
                        <a:gd name="connsiteX67" fmla="*/ 77629 w 1249680"/>
                        <a:gd name="connsiteY67" fmla="*/ 617855 h 1402080"/>
                        <a:gd name="connsiteX68" fmla="*/ 39683 w 1249680"/>
                        <a:gd name="connsiteY68" fmla="*/ 611505 h 1402080"/>
                        <a:gd name="connsiteX69" fmla="*/ 0 w 1249680"/>
                        <a:gd name="connsiteY69" fmla="*/ 541020 h 1402080"/>
                        <a:gd name="connsiteX0" fmla="*/ 0 w 1249680"/>
                        <a:gd name="connsiteY0" fmla="*/ 541020 h 1402080"/>
                        <a:gd name="connsiteX1" fmla="*/ 259080 w 1249680"/>
                        <a:gd name="connsiteY1" fmla="*/ 381000 h 1402080"/>
                        <a:gd name="connsiteX2" fmla="*/ 266700 w 1249680"/>
                        <a:gd name="connsiteY2" fmla="*/ 266700 h 1402080"/>
                        <a:gd name="connsiteX3" fmla="*/ 358140 w 1249680"/>
                        <a:gd name="connsiteY3" fmla="*/ 259080 h 1402080"/>
                        <a:gd name="connsiteX4" fmla="*/ 388620 w 1249680"/>
                        <a:gd name="connsiteY4" fmla="*/ 266700 h 1402080"/>
                        <a:gd name="connsiteX5" fmla="*/ 449580 w 1249680"/>
                        <a:gd name="connsiteY5" fmla="*/ 266700 h 1402080"/>
                        <a:gd name="connsiteX6" fmla="*/ 533400 w 1249680"/>
                        <a:gd name="connsiteY6" fmla="*/ 144780 h 1402080"/>
                        <a:gd name="connsiteX7" fmla="*/ 655320 w 1249680"/>
                        <a:gd name="connsiteY7" fmla="*/ 167640 h 1402080"/>
                        <a:gd name="connsiteX8" fmla="*/ 830580 w 1249680"/>
                        <a:gd name="connsiteY8" fmla="*/ 114300 h 1402080"/>
                        <a:gd name="connsiteX9" fmla="*/ 822960 w 1249680"/>
                        <a:gd name="connsiteY9" fmla="*/ 45720 h 1402080"/>
                        <a:gd name="connsiteX10" fmla="*/ 906780 w 1249680"/>
                        <a:gd name="connsiteY10" fmla="*/ 0 h 1402080"/>
                        <a:gd name="connsiteX11" fmla="*/ 937260 w 1249680"/>
                        <a:gd name="connsiteY11" fmla="*/ 0 h 1402080"/>
                        <a:gd name="connsiteX12" fmla="*/ 944880 w 1249680"/>
                        <a:gd name="connsiteY12" fmla="*/ 76200 h 1402080"/>
                        <a:gd name="connsiteX13" fmla="*/ 1013460 w 1249680"/>
                        <a:gd name="connsiteY13" fmla="*/ 99060 h 1402080"/>
                        <a:gd name="connsiteX14" fmla="*/ 982980 w 1249680"/>
                        <a:gd name="connsiteY14" fmla="*/ 167640 h 1402080"/>
                        <a:gd name="connsiteX15" fmla="*/ 1005840 w 1249680"/>
                        <a:gd name="connsiteY15" fmla="*/ 190500 h 1402080"/>
                        <a:gd name="connsiteX16" fmla="*/ 967740 w 1249680"/>
                        <a:gd name="connsiteY16" fmla="*/ 297180 h 1402080"/>
                        <a:gd name="connsiteX17" fmla="*/ 975360 w 1249680"/>
                        <a:gd name="connsiteY17" fmla="*/ 320040 h 1402080"/>
                        <a:gd name="connsiteX18" fmla="*/ 1043940 w 1249680"/>
                        <a:gd name="connsiteY18" fmla="*/ 388620 h 1402080"/>
                        <a:gd name="connsiteX19" fmla="*/ 1165860 w 1249680"/>
                        <a:gd name="connsiteY19" fmla="*/ 403860 h 1402080"/>
                        <a:gd name="connsiteX20" fmla="*/ 1173480 w 1249680"/>
                        <a:gd name="connsiteY20" fmla="*/ 441960 h 1402080"/>
                        <a:gd name="connsiteX21" fmla="*/ 1249680 w 1249680"/>
                        <a:gd name="connsiteY21" fmla="*/ 419100 h 1402080"/>
                        <a:gd name="connsiteX22" fmla="*/ 1219200 w 1249680"/>
                        <a:gd name="connsiteY22" fmla="*/ 495300 h 1402080"/>
                        <a:gd name="connsiteX23" fmla="*/ 1135380 w 1249680"/>
                        <a:gd name="connsiteY23" fmla="*/ 586740 h 1402080"/>
                        <a:gd name="connsiteX24" fmla="*/ 1021080 w 1249680"/>
                        <a:gd name="connsiteY24" fmla="*/ 632460 h 1402080"/>
                        <a:gd name="connsiteX25" fmla="*/ 1013460 w 1249680"/>
                        <a:gd name="connsiteY25" fmla="*/ 723900 h 1402080"/>
                        <a:gd name="connsiteX26" fmla="*/ 1005840 w 1249680"/>
                        <a:gd name="connsiteY26" fmla="*/ 769620 h 1402080"/>
                        <a:gd name="connsiteX27" fmla="*/ 975360 w 1249680"/>
                        <a:gd name="connsiteY27" fmla="*/ 807720 h 1402080"/>
                        <a:gd name="connsiteX28" fmla="*/ 1013460 w 1249680"/>
                        <a:gd name="connsiteY28" fmla="*/ 845820 h 1402080"/>
                        <a:gd name="connsiteX29" fmla="*/ 998220 w 1249680"/>
                        <a:gd name="connsiteY29" fmla="*/ 906780 h 1402080"/>
                        <a:gd name="connsiteX30" fmla="*/ 998220 w 1249680"/>
                        <a:gd name="connsiteY30" fmla="*/ 960120 h 1402080"/>
                        <a:gd name="connsiteX31" fmla="*/ 1097280 w 1249680"/>
                        <a:gd name="connsiteY31" fmla="*/ 1051560 h 1402080"/>
                        <a:gd name="connsiteX32" fmla="*/ 1089660 w 1249680"/>
                        <a:gd name="connsiteY32" fmla="*/ 1135380 h 1402080"/>
                        <a:gd name="connsiteX33" fmla="*/ 1013460 w 1249680"/>
                        <a:gd name="connsiteY33" fmla="*/ 1143000 h 1402080"/>
                        <a:gd name="connsiteX34" fmla="*/ 1165860 w 1249680"/>
                        <a:gd name="connsiteY34" fmla="*/ 1249680 h 1402080"/>
                        <a:gd name="connsiteX35" fmla="*/ 1118388 w 1249680"/>
                        <a:gd name="connsiteY35" fmla="*/ 1328261 h 1402080"/>
                        <a:gd name="connsiteX36" fmla="*/ 1066800 w 1249680"/>
                        <a:gd name="connsiteY36" fmla="*/ 1402080 h 1402080"/>
                        <a:gd name="connsiteX37" fmla="*/ 998220 w 1249680"/>
                        <a:gd name="connsiteY37" fmla="*/ 1356360 h 1402080"/>
                        <a:gd name="connsiteX38" fmla="*/ 939795 w 1249680"/>
                        <a:gd name="connsiteY38" fmla="*/ 1344930 h 1402080"/>
                        <a:gd name="connsiteX39" fmla="*/ 883920 w 1249680"/>
                        <a:gd name="connsiteY39" fmla="*/ 1333500 h 1402080"/>
                        <a:gd name="connsiteX40" fmla="*/ 876300 w 1249680"/>
                        <a:gd name="connsiteY40" fmla="*/ 1303020 h 1402080"/>
                        <a:gd name="connsiteX41" fmla="*/ 822960 w 1249680"/>
                        <a:gd name="connsiteY41" fmla="*/ 1341120 h 1402080"/>
                        <a:gd name="connsiteX42" fmla="*/ 746760 w 1249680"/>
                        <a:gd name="connsiteY42" fmla="*/ 1356360 h 1402080"/>
                        <a:gd name="connsiteX43" fmla="*/ 715957 w 1249680"/>
                        <a:gd name="connsiteY43" fmla="*/ 1366361 h 1402080"/>
                        <a:gd name="connsiteX44" fmla="*/ 675476 w 1249680"/>
                        <a:gd name="connsiteY44" fmla="*/ 1383030 h 1402080"/>
                        <a:gd name="connsiteX45" fmla="*/ 640080 w 1249680"/>
                        <a:gd name="connsiteY45" fmla="*/ 1402080 h 1402080"/>
                        <a:gd name="connsiteX46" fmla="*/ 323051 w 1249680"/>
                        <a:gd name="connsiteY46" fmla="*/ 1078230 h 1402080"/>
                        <a:gd name="connsiteX47" fmla="*/ 294476 w 1249680"/>
                        <a:gd name="connsiteY47" fmla="*/ 944880 h 1402080"/>
                        <a:gd name="connsiteX48" fmla="*/ 258758 w 1249680"/>
                        <a:gd name="connsiteY48" fmla="*/ 961549 h 1402080"/>
                        <a:gd name="connsiteX49" fmla="*/ 149220 w 1249680"/>
                        <a:gd name="connsiteY49" fmla="*/ 909162 h 1402080"/>
                        <a:gd name="connsiteX50" fmla="*/ 158745 w 1249680"/>
                        <a:gd name="connsiteY50" fmla="*/ 882967 h 1402080"/>
                        <a:gd name="connsiteX51" fmla="*/ 130765 w 1249680"/>
                        <a:gd name="connsiteY51" fmla="*/ 864017 h 1402080"/>
                        <a:gd name="connsiteX52" fmla="*/ 108738 w 1249680"/>
                        <a:gd name="connsiteY52" fmla="*/ 897255 h 1402080"/>
                        <a:gd name="connsiteX53" fmla="*/ 111120 w 1249680"/>
                        <a:gd name="connsiteY53" fmla="*/ 840105 h 1402080"/>
                        <a:gd name="connsiteX54" fmla="*/ 92070 w 1249680"/>
                        <a:gd name="connsiteY54" fmla="*/ 835343 h 1402080"/>
                        <a:gd name="connsiteX55" fmla="*/ 80163 w 1249680"/>
                        <a:gd name="connsiteY55" fmla="*/ 906780 h 1402080"/>
                        <a:gd name="connsiteX56" fmla="*/ 58732 w 1249680"/>
                        <a:gd name="connsiteY56" fmla="*/ 911543 h 1402080"/>
                        <a:gd name="connsiteX57" fmla="*/ 70639 w 1249680"/>
                        <a:gd name="connsiteY57" fmla="*/ 825817 h 1402080"/>
                        <a:gd name="connsiteX58" fmla="*/ 122872 w 1249680"/>
                        <a:gd name="connsiteY58" fmla="*/ 819626 h 1402080"/>
                        <a:gd name="connsiteX59" fmla="*/ 125407 w 1249680"/>
                        <a:gd name="connsiteY59" fmla="*/ 799623 h 1402080"/>
                        <a:gd name="connsiteX60" fmla="*/ 78581 w 1249680"/>
                        <a:gd name="connsiteY60" fmla="*/ 799624 h 1402080"/>
                        <a:gd name="connsiteX61" fmla="*/ 82867 w 1249680"/>
                        <a:gd name="connsiteY61" fmla="*/ 761047 h 1402080"/>
                        <a:gd name="connsiteX62" fmla="*/ 142076 w 1249680"/>
                        <a:gd name="connsiteY62" fmla="*/ 742474 h 1402080"/>
                        <a:gd name="connsiteX63" fmla="*/ 130169 w 1249680"/>
                        <a:gd name="connsiteY63" fmla="*/ 716280 h 1402080"/>
                        <a:gd name="connsiteX64" fmla="*/ 48568 w 1249680"/>
                        <a:gd name="connsiteY64" fmla="*/ 756737 h 1402080"/>
                        <a:gd name="connsiteX65" fmla="*/ 29527 w 1249680"/>
                        <a:gd name="connsiteY65" fmla="*/ 718344 h 1402080"/>
                        <a:gd name="connsiteX66" fmla="*/ 104473 w 1249680"/>
                        <a:gd name="connsiteY66" fmla="*/ 693138 h 1402080"/>
                        <a:gd name="connsiteX67" fmla="*/ 77629 w 1249680"/>
                        <a:gd name="connsiteY67" fmla="*/ 617855 h 1402080"/>
                        <a:gd name="connsiteX68" fmla="*/ 39683 w 1249680"/>
                        <a:gd name="connsiteY68" fmla="*/ 611505 h 1402080"/>
                        <a:gd name="connsiteX69" fmla="*/ 0 w 1249680"/>
                        <a:gd name="connsiteY69" fmla="*/ 541020 h 1402080"/>
                        <a:gd name="connsiteX0" fmla="*/ 0 w 1249680"/>
                        <a:gd name="connsiteY0" fmla="*/ 541020 h 1402080"/>
                        <a:gd name="connsiteX1" fmla="*/ 259080 w 1249680"/>
                        <a:gd name="connsiteY1" fmla="*/ 381000 h 1402080"/>
                        <a:gd name="connsiteX2" fmla="*/ 266700 w 1249680"/>
                        <a:gd name="connsiteY2" fmla="*/ 266700 h 1402080"/>
                        <a:gd name="connsiteX3" fmla="*/ 358140 w 1249680"/>
                        <a:gd name="connsiteY3" fmla="*/ 259080 h 1402080"/>
                        <a:gd name="connsiteX4" fmla="*/ 388620 w 1249680"/>
                        <a:gd name="connsiteY4" fmla="*/ 266700 h 1402080"/>
                        <a:gd name="connsiteX5" fmla="*/ 449580 w 1249680"/>
                        <a:gd name="connsiteY5" fmla="*/ 266700 h 1402080"/>
                        <a:gd name="connsiteX6" fmla="*/ 533400 w 1249680"/>
                        <a:gd name="connsiteY6" fmla="*/ 144780 h 1402080"/>
                        <a:gd name="connsiteX7" fmla="*/ 655320 w 1249680"/>
                        <a:gd name="connsiteY7" fmla="*/ 167640 h 1402080"/>
                        <a:gd name="connsiteX8" fmla="*/ 830580 w 1249680"/>
                        <a:gd name="connsiteY8" fmla="*/ 114300 h 1402080"/>
                        <a:gd name="connsiteX9" fmla="*/ 822960 w 1249680"/>
                        <a:gd name="connsiteY9" fmla="*/ 45720 h 1402080"/>
                        <a:gd name="connsiteX10" fmla="*/ 906780 w 1249680"/>
                        <a:gd name="connsiteY10" fmla="*/ 0 h 1402080"/>
                        <a:gd name="connsiteX11" fmla="*/ 937260 w 1249680"/>
                        <a:gd name="connsiteY11" fmla="*/ 0 h 1402080"/>
                        <a:gd name="connsiteX12" fmla="*/ 944880 w 1249680"/>
                        <a:gd name="connsiteY12" fmla="*/ 76200 h 1402080"/>
                        <a:gd name="connsiteX13" fmla="*/ 1013460 w 1249680"/>
                        <a:gd name="connsiteY13" fmla="*/ 99060 h 1402080"/>
                        <a:gd name="connsiteX14" fmla="*/ 982980 w 1249680"/>
                        <a:gd name="connsiteY14" fmla="*/ 167640 h 1402080"/>
                        <a:gd name="connsiteX15" fmla="*/ 1005840 w 1249680"/>
                        <a:gd name="connsiteY15" fmla="*/ 190500 h 1402080"/>
                        <a:gd name="connsiteX16" fmla="*/ 967740 w 1249680"/>
                        <a:gd name="connsiteY16" fmla="*/ 297180 h 1402080"/>
                        <a:gd name="connsiteX17" fmla="*/ 975360 w 1249680"/>
                        <a:gd name="connsiteY17" fmla="*/ 320040 h 1402080"/>
                        <a:gd name="connsiteX18" fmla="*/ 1043940 w 1249680"/>
                        <a:gd name="connsiteY18" fmla="*/ 388620 h 1402080"/>
                        <a:gd name="connsiteX19" fmla="*/ 1165860 w 1249680"/>
                        <a:gd name="connsiteY19" fmla="*/ 403860 h 1402080"/>
                        <a:gd name="connsiteX20" fmla="*/ 1173480 w 1249680"/>
                        <a:gd name="connsiteY20" fmla="*/ 441960 h 1402080"/>
                        <a:gd name="connsiteX21" fmla="*/ 1249680 w 1249680"/>
                        <a:gd name="connsiteY21" fmla="*/ 419100 h 1402080"/>
                        <a:gd name="connsiteX22" fmla="*/ 1219200 w 1249680"/>
                        <a:gd name="connsiteY22" fmla="*/ 495300 h 1402080"/>
                        <a:gd name="connsiteX23" fmla="*/ 1135380 w 1249680"/>
                        <a:gd name="connsiteY23" fmla="*/ 586740 h 1402080"/>
                        <a:gd name="connsiteX24" fmla="*/ 1021080 w 1249680"/>
                        <a:gd name="connsiteY24" fmla="*/ 632460 h 1402080"/>
                        <a:gd name="connsiteX25" fmla="*/ 1013460 w 1249680"/>
                        <a:gd name="connsiteY25" fmla="*/ 723900 h 1402080"/>
                        <a:gd name="connsiteX26" fmla="*/ 1005840 w 1249680"/>
                        <a:gd name="connsiteY26" fmla="*/ 769620 h 1402080"/>
                        <a:gd name="connsiteX27" fmla="*/ 975360 w 1249680"/>
                        <a:gd name="connsiteY27" fmla="*/ 807720 h 1402080"/>
                        <a:gd name="connsiteX28" fmla="*/ 1013460 w 1249680"/>
                        <a:gd name="connsiteY28" fmla="*/ 845820 h 1402080"/>
                        <a:gd name="connsiteX29" fmla="*/ 998220 w 1249680"/>
                        <a:gd name="connsiteY29" fmla="*/ 906780 h 1402080"/>
                        <a:gd name="connsiteX30" fmla="*/ 998220 w 1249680"/>
                        <a:gd name="connsiteY30" fmla="*/ 960120 h 1402080"/>
                        <a:gd name="connsiteX31" fmla="*/ 1097280 w 1249680"/>
                        <a:gd name="connsiteY31" fmla="*/ 1051560 h 1402080"/>
                        <a:gd name="connsiteX32" fmla="*/ 1089660 w 1249680"/>
                        <a:gd name="connsiteY32" fmla="*/ 1135380 h 1402080"/>
                        <a:gd name="connsiteX33" fmla="*/ 1013460 w 1249680"/>
                        <a:gd name="connsiteY33" fmla="*/ 1143000 h 1402080"/>
                        <a:gd name="connsiteX34" fmla="*/ 1165860 w 1249680"/>
                        <a:gd name="connsiteY34" fmla="*/ 1249680 h 1402080"/>
                        <a:gd name="connsiteX35" fmla="*/ 1118388 w 1249680"/>
                        <a:gd name="connsiteY35" fmla="*/ 1328261 h 1402080"/>
                        <a:gd name="connsiteX36" fmla="*/ 1066800 w 1249680"/>
                        <a:gd name="connsiteY36" fmla="*/ 1402080 h 1402080"/>
                        <a:gd name="connsiteX37" fmla="*/ 998220 w 1249680"/>
                        <a:gd name="connsiteY37" fmla="*/ 1356360 h 1402080"/>
                        <a:gd name="connsiteX38" fmla="*/ 939795 w 1249680"/>
                        <a:gd name="connsiteY38" fmla="*/ 1344930 h 1402080"/>
                        <a:gd name="connsiteX39" fmla="*/ 883920 w 1249680"/>
                        <a:gd name="connsiteY39" fmla="*/ 1333500 h 1402080"/>
                        <a:gd name="connsiteX40" fmla="*/ 876300 w 1249680"/>
                        <a:gd name="connsiteY40" fmla="*/ 1303020 h 1402080"/>
                        <a:gd name="connsiteX41" fmla="*/ 822960 w 1249680"/>
                        <a:gd name="connsiteY41" fmla="*/ 1341120 h 1402080"/>
                        <a:gd name="connsiteX42" fmla="*/ 746760 w 1249680"/>
                        <a:gd name="connsiteY42" fmla="*/ 1356360 h 1402080"/>
                        <a:gd name="connsiteX43" fmla="*/ 715957 w 1249680"/>
                        <a:gd name="connsiteY43" fmla="*/ 1366361 h 1402080"/>
                        <a:gd name="connsiteX44" fmla="*/ 675476 w 1249680"/>
                        <a:gd name="connsiteY44" fmla="*/ 1383030 h 1402080"/>
                        <a:gd name="connsiteX45" fmla="*/ 292417 w 1249680"/>
                        <a:gd name="connsiteY45" fmla="*/ 1068705 h 1402080"/>
                        <a:gd name="connsiteX46" fmla="*/ 323051 w 1249680"/>
                        <a:gd name="connsiteY46" fmla="*/ 1078230 h 1402080"/>
                        <a:gd name="connsiteX47" fmla="*/ 294476 w 1249680"/>
                        <a:gd name="connsiteY47" fmla="*/ 944880 h 1402080"/>
                        <a:gd name="connsiteX48" fmla="*/ 258758 w 1249680"/>
                        <a:gd name="connsiteY48" fmla="*/ 961549 h 1402080"/>
                        <a:gd name="connsiteX49" fmla="*/ 149220 w 1249680"/>
                        <a:gd name="connsiteY49" fmla="*/ 909162 h 1402080"/>
                        <a:gd name="connsiteX50" fmla="*/ 158745 w 1249680"/>
                        <a:gd name="connsiteY50" fmla="*/ 882967 h 1402080"/>
                        <a:gd name="connsiteX51" fmla="*/ 130765 w 1249680"/>
                        <a:gd name="connsiteY51" fmla="*/ 864017 h 1402080"/>
                        <a:gd name="connsiteX52" fmla="*/ 108738 w 1249680"/>
                        <a:gd name="connsiteY52" fmla="*/ 897255 h 1402080"/>
                        <a:gd name="connsiteX53" fmla="*/ 111120 w 1249680"/>
                        <a:gd name="connsiteY53" fmla="*/ 840105 h 1402080"/>
                        <a:gd name="connsiteX54" fmla="*/ 92070 w 1249680"/>
                        <a:gd name="connsiteY54" fmla="*/ 835343 h 1402080"/>
                        <a:gd name="connsiteX55" fmla="*/ 80163 w 1249680"/>
                        <a:gd name="connsiteY55" fmla="*/ 906780 h 1402080"/>
                        <a:gd name="connsiteX56" fmla="*/ 58732 w 1249680"/>
                        <a:gd name="connsiteY56" fmla="*/ 911543 h 1402080"/>
                        <a:gd name="connsiteX57" fmla="*/ 70639 w 1249680"/>
                        <a:gd name="connsiteY57" fmla="*/ 825817 h 1402080"/>
                        <a:gd name="connsiteX58" fmla="*/ 122872 w 1249680"/>
                        <a:gd name="connsiteY58" fmla="*/ 819626 h 1402080"/>
                        <a:gd name="connsiteX59" fmla="*/ 125407 w 1249680"/>
                        <a:gd name="connsiteY59" fmla="*/ 799623 h 1402080"/>
                        <a:gd name="connsiteX60" fmla="*/ 78581 w 1249680"/>
                        <a:gd name="connsiteY60" fmla="*/ 799624 h 1402080"/>
                        <a:gd name="connsiteX61" fmla="*/ 82867 w 1249680"/>
                        <a:gd name="connsiteY61" fmla="*/ 761047 h 1402080"/>
                        <a:gd name="connsiteX62" fmla="*/ 142076 w 1249680"/>
                        <a:gd name="connsiteY62" fmla="*/ 742474 h 1402080"/>
                        <a:gd name="connsiteX63" fmla="*/ 130169 w 1249680"/>
                        <a:gd name="connsiteY63" fmla="*/ 716280 h 1402080"/>
                        <a:gd name="connsiteX64" fmla="*/ 48568 w 1249680"/>
                        <a:gd name="connsiteY64" fmla="*/ 756737 h 1402080"/>
                        <a:gd name="connsiteX65" fmla="*/ 29527 w 1249680"/>
                        <a:gd name="connsiteY65" fmla="*/ 718344 h 1402080"/>
                        <a:gd name="connsiteX66" fmla="*/ 104473 w 1249680"/>
                        <a:gd name="connsiteY66" fmla="*/ 693138 h 1402080"/>
                        <a:gd name="connsiteX67" fmla="*/ 77629 w 1249680"/>
                        <a:gd name="connsiteY67" fmla="*/ 617855 h 1402080"/>
                        <a:gd name="connsiteX68" fmla="*/ 39683 w 1249680"/>
                        <a:gd name="connsiteY68" fmla="*/ 611505 h 1402080"/>
                        <a:gd name="connsiteX69" fmla="*/ 0 w 1249680"/>
                        <a:gd name="connsiteY69" fmla="*/ 541020 h 1402080"/>
                        <a:gd name="connsiteX0" fmla="*/ 0 w 1249680"/>
                        <a:gd name="connsiteY0" fmla="*/ 541020 h 1402080"/>
                        <a:gd name="connsiteX1" fmla="*/ 259080 w 1249680"/>
                        <a:gd name="connsiteY1" fmla="*/ 381000 h 1402080"/>
                        <a:gd name="connsiteX2" fmla="*/ 266700 w 1249680"/>
                        <a:gd name="connsiteY2" fmla="*/ 266700 h 1402080"/>
                        <a:gd name="connsiteX3" fmla="*/ 358140 w 1249680"/>
                        <a:gd name="connsiteY3" fmla="*/ 259080 h 1402080"/>
                        <a:gd name="connsiteX4" fmla="*/ 388620 w 1249680"/>
                        <a:gd name="connsiteY4" fmla="*/ 266700 h 1402080"/>
                        <a:gd name="connsiteX5" fmla="*/ 449580 w 1249680"/>
                        <a:gd name="connsiteY5" fmla="*/ 266700 h 1402080"/>
                        <a:gd name="connsiteX6" fmla="*/ 533400 w 1249680"/>
                        <a:gd name="connsiteY6" fmla="*/ 144780 h 1402080"/>
                        <a:gd name="connsiteX7" fmla="*/ 655320 w 1249680"/>
                        <a:gd name="connsiteY7" fmla="*/ 167640 h 1402080"/>
                        <a:gd name="connsiteX8" fmla="*/ 830580 w 1249680"/>
                        <a:gd name="connsiteY8" fmla="*/ 114300 h 1402080"/>
                        <a:gd name="connsiteX9" fmla="*/ 822960 w 1249680"/>
                        <a:gd name="connsiteY9" fmla="*/ 45720 h 1402080"/>
                        <a:gd name="connsiteX10" fmla="*/ 906780 w 1249680"/>
                        <a:gd name="connsiteY10" fmla="*/ 0 h 1402080"/>
                        <a:gd name="connsiteX11" fmla="*/ 937260 w 1249680"/>
                        <a:gd name="connsiteY11" fmla="*/ 0 h 1402080"/>
                        <a:gd name="connsiteX12" fmla="*/ 944880 w 1249680"/>
                        <a:gd name="connsiteY12" fmla="*/ 76200 h 1402080"/>
                        <a:gd name="connsiteX13" fmla="*/ 1013460 w 1249680"/>
                        <a:gd name="connsiteY13" fmla="*/ 99060 h 1402080"/>
                        <a:gd name="connsiteX14" fmla="*/ 982980 w 1249680"/>
                        <a:gd name="connsiteY14" fmla="*/ 167640 h 1402080"/>
                        <a:gd name="connsiteX15" fmla="*/ 1005840 w 1249680"/>
                        <a:gd name="connsiteY15" fmla="*/ 190500 h 1402080"/>
                        <a:gd name="connsiteX16" fmla="*/ 967740 w 1249680"/>
                        <a:gd name="connsiteY16" fmla="*/ 297180 h 1402080"/>
                        <a:gd name="connsiteX17" fmla="*/ 975360 w 1249680"/>
                        <a:gd name="connsiteY17" fmla="*/ 320040 h 1402080"/>
                        <a:gd name="connsiteX18" fmla="*/ 1043940 w 1249680"/>
                        <a:gd name="connsiteY18" fmla="*/ 388620 h 1402080"/>
                        <a:gd name="connsiteX19" fmla="*/ 1165860 w 1249680"/>
                        <a:gd name="connsiteY19" fmla="*/ 403860 h 1402080"/>
                        <a:gd name="connsiteX20" fmla="*/ 1173480 w 1249680"/>
                        <a:gd name="connsiteY20" fmla="*/ 441960 h 1402080"/>
                        <a:gd name="connsiteX21" fmla="*/ 1249680 w 1249680"/>
                        <a:gd name="connsiteY21" fmla="*/ 419100 h 1402080"/>
                        <a:gd name="connsiteX22" fmla="*/ 1219200 w 1249680"/>
                        <a:gd name="connsiteY22" fmla="*/ 495300 h 1402080"/>
                        <a:gd name="connsiteX23" fmla="*/ 1135380 w 1249680"/>
                        <a:gd name="connsiteY23" fmla="*/ 586740 h 1402080"/>
                        <a:gd name="connsiteX24" fmla="*/ 1021080 w 1249680"/>
                        <a:gd name="connsiteY24" fmla="*/ 632460 h 1402080"/>
                        <a:gd name="connsiteX25" fmla="*/ 1013460 w 1249680"/>
                        <a:gd name="connsiteY25" fmla="*/ 723900 h 1402080"/>
                        <a:gd name="connsiteX26" fmla="*/ 1005840 w 1249680"/>
                        <a:gd name="connsiteY26" fmla="*/ 769620 h 1402080"/>
                        <a:gd name="connsiteX27" fmla="*/ 975360 w 1249680"/>
                        <a:gd name="connsiteY27" fmla="*/ 807720 h 1402080"/>
                        <a:gd name="connsiteX28" fmla="*/ 1013460 w 1249680"/>
                        <a:gd name="connsiteY28" fmla="*/ 845820 h 1402080"/>
                        <a:gd name="connsiteX29" fmla="*/ 998220 w 1249680"/>
                        <a:gd name="connsiteY29" fmla="*/ 906780 h 1402080"/>
                        <a:gd name="connsiteX30" fmla="*/ 998220 w 1249680"/>
                        <a:gd name="connsiteY30" fmla="*/ 960120 h 1402080"/>
                        <a:gd name="connsiteX31" fmla="*/ 1097280 w 1249680"/>
                        <a:gd name="connsiteY31" fmla="*/ 1051560 h 1402080"/>
                        <a:gd name="connsiteX32" fmla="*/ 1089660 w 1249680"/>
                        <a:gd name="connsiteY32" fmla="*/ 1135380 h 1402080"/>
                        <a:gd name="connsiteX33" fmla="*/ 1013460 w 1249680"/>
                        <a:gd name="connsiteY33" fmla="*/ 1143000 h 1402080"/>
                        <a:gd name="connsiteX34" fmla="*/ 1165860 w 1249680"/>
                        <a:gd name="connsiteY34" fmla="*/ 1249680 h 1402080"/>
                        <a:gd name="connsiteX35" fmla="*/ 1118388 w 1249680"/>
                        <a:gd name="connsiteY35" fmla="*/ 1328261 h 1402080"/>
                        <a:gd name="connsiteX36" fmla="*/ 1066800 w 1249680"/>
                        <a:gd name="connsiteY36" fmla="*/ 1402080 h 1402080"/>
                        <a:gd name="connsiteX37" fmla="*/ 998220 w 1249680"/>
                        <a:gd name="connsiteY37" fmla="*/ 1356360 h 1402080"/>
                        <a:gd name="connsiteX38" fmla="*/ 939795 w 1249680"/>
                        <a:gd name="connsiteY38" fmla="*/ 1344930 h 1402080"/>
                        <a:gd name="connsiteX39" fmla="*/ 883920 w 1249680"/>
                        <a:gd name="connsiteY39" fmla="*/ 1333500 h 1402080"/>
                        <a:gd name="connsiteX40" fmla="*/ 876300 w 1249680"/>
                        <a:gd name="connsiteY40" fmla="*/ 1303020 h 1402080"/>
                        <a:gd name="connsiteX41" fmla="*/ 822960 w 1249680"/>
                        <a:gd name="connsiteY41" fmla="*/ 1341120 h 1402080"/>
                        <a:gd name="connsiteX42" fmla="*/ 746760 w 1249680"/>
                        <a:gd name="connsiteY42" fmla="*/ 1356360 h 1402080"/>
                        <a:gd name="connsiteX43" fmla="*/ 715957 w 1249680"/>
                        <a:gd name="connsiteY43" fmla="*/ 1366361 h 1402080"/>
                        <a:gd name="connsiteX44" fmla="*/ 277807 w 1249680"/>
                        <a:gd name="connsiteY44" fmla="*/ 1190149 h 1402080"/>
                        <a:gd name="connsiteX45" fmla="*/ 292417 w 1249680"/>
                        <a:gd name="connsiteY45" fmla="*/ 1068705 h 1402080"/>
                        <a:gd name="connsiteX46" fmla="*/ 323051 w 1249680"/>
                        <a:gd name="connsiteY46" fmla="*/ 1078230 h 1402080"/>
                        <a:gd name="connsiteX47" fmla="*/ 294476 w 1249680"/>
                        <a:gd name="connsiteY47" fmla="*/ 944880 h 1402080"/>
                        <a:gd name="connsiteX48" fmla="*/ 258758 w 1249680"/>
                        <a:gd name="connsiteY48" fmla="*/ 961549 h 1402080"/>
                        <a:gd name="connsiteX49" fmla="*/ 149220 w 1249680"/>
                        <a:gd name="connsiteY49" fmla="*/ 909162 h 1402080"/>
                        <a:gd name="connsiteX50" fmla="*/ 158745 w 1249680"/>
                        <a:gd name="connsiteY50" fmla="*/ 882967 h 1402080"/>
                        <a:gd name="connsiteX51" fmla="*/ 130765 w 1249680"/>
                        <a:gd name="connsiteY51" fmla="*/ 864017 h 1402080"/>
                        <a:gd name="connsiteX52" fmla="*/ 108738 w 1249680"/>
                        <a:gd name="connsiteY52" fmla="*/ 897255 h 1402080"/>
                        <a:gd name="connsiteX53" fmla="*/ 111120 w 1249680"/>
                        <a:gd name="connsiteY53" fmla="*/ 840105 h 1402080"/>
                        <a:gd name="connsiteX54" fmla="*/ 92070 w 1249680"/>
                        <a:gd name="connsiteY54" fmla="*/ 835343 h 1402080"/>
                        <a:gd name="connsiteX55" fmla="*/ 80163 w 1249680"/>
                        <a:gd name="connsiteY55" fmla="*/ 906780 h 1402080"/>
                        <a:gd name="connsiteX56" fmla="*/ 58732 w 1249680"/>
                        <a:gd name="connsiteY56" fmla="*/ 911543 h 1402080"/>
                        <a:gd name="connsiteX57" fmla="*/ 70639 w 1249680"/>
                        <a:gd name="connsiteY57" fmla="*/ 825817 h 1402080"/>
                        <a:gd name="connsiteX58" fmla="*/ 122872 w 1249680"/>
                        <a:gd name="connsiteY58" fmla="*/ 819626 h 1402080"/>
                        <a:gd name="connsiteX59" fmla="*/ 125407 w 1249680"/>
                        <a:gd name="connsiteY59" fmla="*/ 799623 h 1402080"/>
                        <a:gd name="connsiteX60" fmla="*/ 78581 w 1249680"/>
                        <a:gd name="connsiteY60" fmla="*/ 799624 h 1402080"/>
                        <a:gd name="connsiteX61" fmla="*/ 82867 w 1249680"/>
                        <a:gd name="connsiteY61" fmla="*/ 761047 h 1402080"/>
                        <a:gd name="connsiteX62" fmla="*/ 142076 w 1249680"/>
                        <a:gd name="connsiteY62" fmla="*/ 742474 h 1402080"/>
                        <a:gd name="connsiteX63" fmla="*/ 130169 w 1249680"/>
                        <a:gd name="connsiteY63" fmla="*/ 716280 h 1402080"/>
                        <a:gd name="connsiteX64" fmla="*/ 48568 w 1249680"/>
                        <a:gd name="connsiteY64" fmla="*/ 756737 h 1402080"/>
                        <a:gd name="connsiteX65" fmla="*/ 29527 w 1249680"/>
                        <a:gd name="connsiteY65" fmla="*/ 718344 h 1402080"/>
                        <a:gd name="connsiteX66" fmla="*/ 104473 w 1249680"/>
                        <a:gd name="connsiteY66" fmla="*/ 693138 h 1402080"/>
                        <a:gd name="connsiteX67" fmla="*/ 77629 w 1249680"/>
                        <a:gd name="connsiteY67" fmla="*/ 617855 h 1402080"/>
                        <a:gd name="connsiteX68" fmla="*/ 39683 w 1249680"/>
                        <a:gd name="connsiteY68" fmla="*/ 611505 h 1402080"/>
                        <a:gd name="connsiteX69" fmla="*/ 0 w 1249680"/>
                        <a:gd name="connsiteY69" fmla="*/ 541020 h 1402080"/>
                        <a:gd name="connsiteX0" fmla="*/ 0 w 1249680"/>
                        <a:gd name="connsiteY0" fmla="*/ 541020 h 1402080"/>
                        <a:gd name="connsiteX1" fmla="*/ 259080 w 1249680"/>
                        <a:gd name="connsiteY1" fmla="*/ 381000 h 1402080"/>
                        <a:gd name="connsiteX2" fmla="*/ 266700 w 1249680"/>
                        <a:gd name="connsiteY2" fmla="*/ 266700 h 1402080"/>
                        <a:gd name="connsiteX3" fmla="*/ 358140 w 1249680"/>
                        <a:gd name="connsiteY3" fmla="*/ 259080 h 1402080"/>
                        <a:gd name="connsiteX4" fmla="*/ 388620 w 1249680"/>
                        <a:gd name="connsiteY4" fmla="*/ 266700 h 1402080"/>
                        <a:gd name="connsiteX5" fmla="*/ 449580 w 1249680"/>
                        <a:gd name="connsiteY5" fmla="*/ 266700 h 1402080"/>
                        <a:gd name="connsiteX6" fmla="*/ 533400 w 1249680"/>
                        <a:gd name="connsiteY6" fmla="*/ 144780 h 1402080"/>
                        <a:gd name="connsiteX7" fmla="*/ 655320 w 1249680"/>
                        <a:gd name="connsiteY7" fmla="*/ 167640 h 1402080"/>
                        <a:gd name="connsiteX8" fmla="*/ 830580 w 1249680"/>
                        <a:gd name="connsiteY8" fmla="*/ 114300 h 1402080"/>
                        <a:gd name="connsiteX9" fmla="*/ 822960 w 1249680"/>
                        <a:gd name="connsiteY9" fmla="*/ 45720 h 1402080"/>
                        <a:gd name="connsiteX10" fmla="*/ 906780 w 1249680"/>
                        <a:gd name="connsiteY10" fmla="*/ 0 h 1402080"/>
                        <a:gd name="connsiteX11" fmla="*/ 937260 w 1249680"/>
                        <a:gd name="connsiteY11" fmla="*/ 0 h 1402080"/>
                        <a:gd name="connsiteX12" fmla="*/ 944880 w 1249680"/>
                        <a:gd name="connsiteY12" fmla="*/ 76200 h 1402080"/>
                        <a:gd name="connsiteX13" fmla="*/ 1013460 w 1249680"/>
                        <a:gd name="connsiteY13" fmla="*/ 99060 h 1402080"/>
                        <a:gd name="connsiteX14" fmla="*/ 982980 w 1249680"/>
                        <a:gd name="connsiteY14" fmla="*/ 167640 h 1402080"/>
                        <a:gd name="connsiteX15" fmla="*/ 1005840 w 1249680"/>
                        <a:gd name="connsiteY15" fmla="*/ 190500 h 1402080"/>
                        <a:gd name="connsiteX16" fmla="*/ 967740 w 1249680"/>
                        <a:gd name="connsiteY16" fmla="*/ 297180 h 1402080"/>
                        <a:gd name="connsiteX17" fmla="*/ 975360 w 1249680"/>
                        <a:gd name="connsiteY17" fmla="*/ 320040 h 1402080"/>
                        <a:gd name="connsiteX18" fmla="*/ 1043940 w 1249680"/>
                        <a:gd name="connsiteY18" fmla="*/ 388620 h 1402080"/>
                        <a:gd name="connsiteX19" fmla="*/ 1165860 w 1249680"/>
                        <a:gd name="connsiteY19" fmla="*/ 403860 h 1402080"/>
                        <a:gd name="connsiteX20" fmla="*/ 1173480 w 1249680"/>
                        <a:gd name="connsiteY20" fmla="*/ 441960 h 1402080"/>
                        <a:gd name="connsiteX21" fmla="*/ 1249680 w 1249680"/>
                        <a:gd name="connsiteY21" fmla="*/ 419100 h 1402080"/>
                        <a:gd name="connsiteX22" fmla="*/ 1219200 w 1249680"/>
                        <a:gd name="connsiteY22" fmla="*/ 495300 h 1402080"/>
                        <a:gd name="connsiteX23" fmla="*/ 1135380 w 1249680"/>
                        <a:gd name="connsiteY23" fmla="*/ 586740 h 1402080"/>
                        <a:gd name="connsiteX24" fmla="*/ 1021080 w 1249680"/>
                        <a:gd name="connsiteY24" fmla="*/ 632460 h 1402080"/>
                        <a:gd name="connsiteX25" fmla="*/ 1013460 w 1249680"/>
                        <a:gd name="connsiteY25" fmla="*/ 723900 h 1402080"/>
                        <a:gd name="connsiteX26" fmla="*/ 1005840 w 1249680"/>
                        <a:gd name="connsiteY26" fmla="*/ 769620 h 1402080"/>
                        <a:gd name="connsiteX27" fmla="*/ 975360 w 1249680"/>
                        <a:gd name="connsiteY27" fmla="*/ 807720 h 1402080"/>
                        <a:gd name="connsiteX28" fmla="*/ 1013460 w 1249680"/>
                        <a:gd name="connsiteY28" fmla="*/ 845820 h 1402080"/>
                        <a:gd name="connsiteX29" fmla="*/ 998220 w 1249680"/>
                        <a:gd name="connsiteY29" fmla="*/ 906780 h 1402080"/>
                        <a:gd name="connsiteX30" fmla="*/ 998220 w 1249680"/>
                        <a:gd name="connsiteY30" fmla="*/ 960120 h 1402080"/>
                        <a:gd name="connsiteX31" fmla="*/ 1097280 w 1249680"/>
                        <a:gd name="connsiteY31" fmla="*/ 1051560 h 1402080"/>
                        <a:gd name="connsiteX32" fmla="*/ 1089660 w 1249680"/>
                        <a:gd name="connsiteY32" fmla="*/ 1135380 h 1402080"/>
                        <a:gd name="connsiteX33" fmla="*/ 1013460 w 1249680"/>
                        <a:gd name="connsiteY33" fmla="*/ 1143000 h 1402080"/>
                        <a:gd name="connsiteX34" fmla="*/ 1165860 w 1249680"/>
                        <a:gd name="connsiteY34" fmla="*/ 1249680 h 1402080"/>
                        <a:gd name="connsiteX35" fmla="*/ 1118388 w 1249680"/>
                        <a:gd name="connsiteY35" fmla="*/ 1328261 h 1402080"/>
                        <a:gd name="connsiteX36" fmla="*/ 1066800 w 1249680"/>
                        <a:gd name="connsiteY36" fmla="*/ 1402080 h 1402080"/>
                        <a:gd name="connsiteX37" fmla="*/ 998220 w 1249680"/>
                        <a:gd name="connsiteY37" fmla="*/ 1356360 h 1402080"/>
                        <a:gd name="connsiteX38" fmla="*/ 939795 w 1249680"/>
                        <a:gd name="connsiteY38" fmla="*/ 1344930 h 1402080"/>
                        <a:gd name="connsiteX39" fmla="*/ 883920 w 1249680"/>
                        <a:gd name="connsiteY39" fmla="*/ 1333500 h 1402080"/>
                        <a:gd name="connsiteX40" fmla="*/ 876300 w 1249680"/>
                        <a:gd name="connsiteY40" fmla="*/ 1303020 h 1402080"/>
                        <a:gd name="connsiteX41" fmla="*/ 822960 w 1249680"/>
                        <a:gd name="connsiteY41" fmla="*/ 1341120 h 1402080"/>
                        <a:gd name="connsiteX42" fmla="*/ 746760 w 1249680"/>
                        <a:gd name="connsiteY42" fmla="*/ 1356360 h 1402080"/>
                        <a:gd name="connsiteX43" fmla="*/ 249232 w 1249680"/>
                        <a:gd name="connsiteY43" fmla="*/ 1180623 h 1402080"/>
                        <a:gd name="connsiteX44" fmla="*/ 277807 w 1249680"/>
                        <a:gd name="connsiteY44" fmla="*/ 1190149 h 1402080"/>
                        <a:gd name="connsiteX45" fmla="*/ 292417 w 1249680"/>
                        <a:gd name="connsiteY45" fmla="*/ 1068705 h 1402080"/>
                        <a:gd name="connsiteX46" fmla="*/ 323051 w 1249680"/>
                        <a:gd name="connsiteY46" fmla="*/ 1078230 h 1402080"/>
                        <a:gd name="connsiteX47" fmla="*/ 294476 w 1249680"/>
                        <a:gd name="connsiteY47" fmla="*/ 944880 h 1402080"/>
                        <a:gd name="connsiteX48" fmla="*/ 258758 w 1249680"/>
                        <a:gd name="connsiteY48" fmla="*/ 961549 h 1402080"/>
                        <a:gd name="connsiteX49" fmla="*/ 149220 w 1249680"/>
                        <a:gd name="connsiteY49" fmla="*/ 909162 h 1402080"/>
                        <a:gd name="connsiteX50" fmla="*/ 158745 w 1249680"/>
                        <a:gd name="connsiteY50" fmla="*/ 882967 h 1402080"/>
                        <a:gd name="connsiteX51" fmla="*/ 130765 w 1249680"/>
                        <a:gd name="connsiteY51" fmla="*/ 864017 h 1402080"/>
                        <a:gd name="connsiteX52" fmla="*/ 108738 w 1249680"/>
                        <a:gd name="connsiteY52" fmla="*/ 897255 h 1402080"/>
                        <a:gd name="connsiteX53" fmla="*/ 111120 w 1249680"/>
                        <a:gd name="connsiteY53" fmla="*/ 840105 h 1402080"/>
                        <a:gd name="connsiteX54" fmla="*/ 92070 w 1249680"/>
                        <a:gd name="connsiteY54" fmla="*/ 835343 h 1402080"/>
                        <a:gd name="connsiteX55" fmla="*/ 80163 w 1249680"/>
                        <a:gd name="connsiteY55" fmla="*/ 906780 h 1402080"/>
                        <a:gd name="connsiteX56" fmla="*/ 58732 w 1249680"/>
                        <a:gd name="connsiteY56" fmla="*/ 911543 h 1402080"/>
                        <a:gd name="connsiteX57" fmla="*/ 70639 w 1249680"/>
                        <a:gd name="connsiteY57" fmla="*/ 825817 h 1402080"/>
                        <a:gd name="connsiteX58" fmla="*/ 122872 w 1249680"/>
                        <a:gd name="connsiteY58" fmla="*/ 819626 h 1402080"/>
                        <a:gd name="connsiteX59" fmla="*/ 125407 w 1249680"/>
                        <a:gd name="connsiteY59" fmla="*/ 799623 h 1402080"/>
                        <a:gd name="connsiteX60" fmla="*/ 78581 w 1249680"/>
                        <a:gd name="connsiteY60" fmla="*/ 799624 h 1402080"/>
                        <a:gd name="connsiteX61" fmla="*/ 82867 w 1249680"/>
                        <a:gd name="connsiteY61" fmla="*/ 761047 h 1402080"/>
                        <a:gd name="connsiteX62" fmla="*/ 142076 w 1249680"/>
                        <a:gd name="connsiteY62" fmla="*/ 742474 h 1402080"/>
                        <a:gd name="connsiteX63" fmla="*/ 130169 w 1249680"/>
                        <a:gd name="connsiteY63" fmla="*/ 716280 h 1402080"/>
                        <a:gd name="connsiteX64" fmla="*/ 48568 w 1249680"/>
                        <a:gd name="connsiteY64" fmla="*/ 756737 h 1402080"/>
                        <a:gd name="connsiteX65" fmla="*/ 29527 w 1249680"/>
                        <a:gd name="connsiteY65" fmla="*/ 718344 h 1402080"/>
                        <a:gd name="connsiteX66" fmla="*/ 104473 w 1249680"/>
                        <a:gd name="connsiteY66" fmla="*/ 693138 h 1402080"/>
                        <a:gd name="connsiteX67" fmla="*/ 77629 w 1249680"/>
                        <a:gd name="connsiteY67" fmla="*/ 617855 h 1402080"/>
                        <a:gd name="connsiteX68" fmla="*/ 39683 w 1249680"/>
                        <a:gd name="connsiteY68" fmla="*/ 611505 h 1402080"/>
                        <a:gd name="connsiteX69" fmla="*/ 0 w 1249680"/>
                        <a:gd name="connsiteY69" fmla="*/ 541020 h 1402080"/>
                        <a:gd name="connsiteX0" fmla="*/ 0 w 1249680"/>
                        <a:gd name="connsiteY0" fmla="*/ 541020 h 1402080"/>
                        <a:gd name="connsiteX1" fmla="*/ 259080 w 1249680"/>
                        <a:gd name="connsiteY1" fmla="*/ 381000 h 1402080"/>
                        <a:gd name="connsiteX2" fmla="*/ 266700 w 1249680"/>
                        <a:gd name="connsiteY2" fmla="*/ 266700 h 1402080"/>
                        <a:gd name="connsiteX3" fmla="*/ 358140 w 1249680"/>
                        <a:gd name="connsiteY3" fmla="*/ 259080 h 1402080"/>
                        <a:gd name="connsiteX4" fmla="*/ 388620 w 1249680"/>
                        <a:gd name="connsiteY4" fmla="*/ 266700 h 1402080"/>
                        <a:gd name="connsiteX5" fmla="*/ 449580 w 1249680"/>
                        <a:gd name="connsiteY5" fmla="*/ 266700 h 1402080"/>
                        <a:gd name="connsiteX6" fmla="*/ 533400 w 1249680"/>
                        <a:gd name="connsiteY6" fmla="*/ 144780 h 1402080"/>
                        <a:gd name="connsiteX7" fmla="*/ 655320 w 1249680"/>
                        <a:gd name="connsiteY7" fmla="*/ 167640 h 1402080"/>
                        <a:gd name="connsiteX8" fmla="*/ 830580 w 1249680"/>
                        <a:gd name="connsiteY8" fmla="*/ 114300 h 1402080"/>
                        <a:gd name="connsiteX9" fmla="*/ 822960 w 1249680"/>
                        <a:gd name="connsiteY9" fmla="*/ 45720 h 1402080"/>
                        <a:gd name="connsiteX10" fmla="*/ 906780 w 1249680"/>
                        <a:gd name="connsiteY10" fmla="*/ 0 h 1402080"/>
                        <a:gd name="connsiteX11" fmla="*/ 937260 w 1249680"/>
                        <a:gd name="connsiteY11" fmla="*/ 0 h 1402080"/>
                        <a:gd name="connsiteX12" fmla="*/ 944880 w 1249680"/>
                        <a:gd name="connsiteY12" fmla="*/ 76200 h 1402080"/>
                        <a:gd name="connsiteX13" fmla="*/ 1013460 w 1249680"/>
                        <a:gd name="connsiteY13" fmla="*/ 99060 h 1402080"/>
                        <a:gd name="connsiteX14" fmla="*/ 982980 w 1249680"/>
                        <a:gd name="connsiteY14" fmla="*/ 167640 h 1402080"/>
                        <a:gd name="connsiteX15" fmla="*/ 1005840 w 1249680"/>
                        <a:gd name="connsiteY15" fmla="*/ 190500 h 1402080"/>
                        <a:gd name="connsiteX16" fmla="*/ 967740 w 1249680"/>
                        <a:gd name="connsiteY16" fmla="*/ 297180 h 1402080"/>
                        <a:gd name="connsiteX17" fmla="*/ 975360 w 1249680"/>
                        <a:gd name="connsiteY17" fmla="*/ 320040 h 1402080"/>
                        <a:gd name="connsiteX18" fmla="*/ 1043940 w 1249680"/>
                        <a:gd name="connsiteY18" fmla="*/ 388620 h 1402080"/>
                        <a:gd name="connsiteX19" fmla="*/ 1165860 w 1249680"/>
                        <a:gd name="connsiteY19" fmla="*/ 403860 h 1402080"/>
                        <a:gd name="connsiteX20" fmla="*/ 1173480 w 1249680"/>
                        <a:gd name="connsiteY20" fmla="*/ 441960 h 1402080"/>
                        <a:gd name="connsiteX21" fmla="*/ 1249680 w 1249680"/>
                        <a:gd name="connsiteY21" fmla="*/ 419100 h 1402080"/>
                        <a:gd name="connsiteX22" fmla="*/ 1219200 w 1249680"/>
                        <a:gd name="connsiteY22" fmla="*/ 495300 h 1402080"/>
                        <a:gd name="connsiteX23" fmla="*/ 1135380 w 1249680"/>
                        <a:gd name="connsiteY23" fmla="*/ 586740 h 1402080"/>
                        <a:gd name="connsiteX24" fmla="*/ 1021080 w 1249680"/>
                        <a:gd name="connsiteY24" fmla="*/ 632460 h 1402080"/>
                        <a:gd name="connsiteX25" fmla="*/ 1013460 w 1249680"/>
                        <a:gd name="connsiteY25" fmla="*/ 723900 h 1402080"/>
                        <a:gd name="connsiteX26" fmla="*/ 1005840 w 1249680"/>
                        <a:gd name="connsiteY26" fmla="*/ 769620 h 1402080"/>
                        <a:gd name="connsiteX27" fmla="*/ 975360 w 1249680"/>
                        <a:gd name="connsiteY27" fmla="*/ 807720 h 1402080"/>
                        <a:gd name="connsiteX28" fmla="*/ 1013460 w 1249680"/>
                        <a:gd name="connsiteY28" fmla="*/ 845820 h 1402080"/>
                        <a:gd name="connsiteX29" fmla="*/ 998220 w 1249680"/>
                        <a:gd name="connsiteY29" fmla="*/ 906780 h 1402080"/>
                        <a:gd name="connsiteX30" fmla="*/ 998220 w 1249680"/>
                        <a:gd name="connsiteY30" fmla="*/ 960120 h 1402080"/>
                        <a:gd name="connsiteX31" fmla="*/ 1097280 w 1249680"/>
                        <a:gd name="connsiteY31" fmla="*/ 1051560 h 1402080"/>
                        <a:gd name="connsiteX32" fmla="*/ 1089660 w 1249680"/>
                        <a:gd name="connsiteY32" fmla="*/ 1135380 h 1402080"/>
                        <a:gd name="connsiteX33" fmla="*/ 1013460 w 1249680"/>
                        <a:gd name="connsiteY33" fmla="*/ 1143000 h 1402080"/>
                        <a:gd name="connsiteX34" fmla="*/ 1165860 w 1249680"/>
                        <a:gd name="connsiteY34" fmla="*/ 1249680 h 1402080"/>
                        <a:gd name="connsiteX35" fmla="*/ 1118388 w 1249680"/>
                        <a:gd name="connsiteY35" fmla="*/ 1328261 h 1402080"/>
                        <a:gd name="connsiteX36" fmla="*/ 1066800 w 1249680"/>
                        <a:gd name="connsiteY36" fmla="*/ 1402080 h 1402080"/>
                        <a:gd name="connsiteX37" fmla="*/ 998220 w 1249680"/>
                        <a:gd name="connsiteY37" fmla="*/ 1356360 h 1402080"/>
                        <a:gd name="connsiteX38" fmla="*/ 939795 w 1249680"/>
                        <a:gd name="connsiteY38" fmla="*/ 1344930 h 1402080"/>
                        <a:gd name="connsiteX39" fmla="*/ 883920 w 1249680"/>
                        <a:gd name="connsiteY39" fmla="*/ 1333500 h 1402080"/>
                        <a:gd name="connsiteX40" fmla="*/ 876300 w 1249680"/>
                        <a:gd name="connsiteY40" fmla="*/ 1303020 h 1402080"/>
                        <a:gd name="connsiteX41" fmla="*/ 822960 w 1249680"/>
                        <a:gd name="connsiteY41" fmla="*/ 1341120 h 1402080"/>
                        <a:gd name="connsiteX42" fmla="*/ 234791 w 1249680"/>
                        <a:gd name="connsiteY42" fmla="*/ 1096804 h 1402080"/>
                        <a:gd name="connsiteX43" fmla="*/ 249232 w 1249680"/>
                        <a:gd name="connsiteY43" fmla="*/ 1180623 h 1402080"/>
                        <a:gd name="connsiteX44" fmla="*/ 277807 w 1249680"/>
                        <a:gd name="connsiteY44" fmla="*/ 1190149 h 1402080"/>
                        <a:gd name="connsiteX45" fmla="*/ 292417 w 1249680"/>
                        <a:gd name="connsiteY45" fmla="*/ 1068705 h 1402080"/>
                        <a:gd name="connsiteX46" fmla="*/ 323051 w 1249680"/>
                        <a:gd name="connsiteY46" fmla="*/ 1078230 h 1402080"/>
                        <a:gd name="connsiteX47" fmla="*/ 294476 w 1249680"/>
                        <a:gd name="connsiteY47" fmla="*/ 944880 h 1402080"/>
                        <a:gd name="connsiteX48" fmla="*/ 258758 w 1249680"/>
                        <a:gd name="connsiteY48" fmla="*/ 961549 h 1402080"/>
                        <a:gd name="connsiteX49" fmla="*/ 149220 w 1249680"/>
                        <a:gd name="connsiteY49" fmla="*/ 909162 h 1402080"/>
                        <a:gd name="connsiteX50" fmla="*/ 158745 w 1249680"/>
                        <a:gd name="connsiteY50" fmla="*/ 882967 h 1402080"/>
                        <a:gd name="connsiteX51" fmla="*/ 130765 w 1249680"/>
                        <a:gd name="connsiteY51" fmla="*/ 864017 h 1402080"/>
                        <a:gd name="connsiteX52" fmla="*/ 108738 w 1249680"/>
                        <a:gd name="connsiteY52" fmla="*/ 897255 h 1402080"/>
                        <a:gd name="connsiteX53" fmla="*/ 111120 w 1249680"/>
                        <a:gd name="connsiteY53" fmla="*/ 840105 h 1402080"/>
                        <a:gd name="connsiteX54" fmla="*/ 92070 w 1249680"/>
                        <a:gd name="connsiteY54" fmla="*/ 835343 h 1402080"/>
                        <a:gd name="connsiteX55" fmla="*/ 80163 w 1249680"/>
                        <a:gd name="connsiteY55" fmla="*/ 906780 h 1402080"/>
                        <a:gd name="connsiteX56" fmla="*/ 58732 w 1249680"/>
                        <a:gd name="connsiteY56" fmla="*/ 911543 h 1402080"/>
                        <a:gd name="connsiteX57" fmla="*/ 70639 w 1249680"/>
                        <a:gd name="connsiteY57" fmla="*/ 825817 h 1402080"/>
                        <a:gd name="connsiteX58" fmla="*/ 122872 w 1249680"/>
                        <a:gd name="connsiteY58" fmla="*/ 819626 h 1402080"/>
                        <a:gd name="connsiteX59" fmla="*/ 125407 w 1249680"/>
                        <a:gd name="connsiteY59" fmla="*/ 799623 h 1402080"/>
                        <a:gd name="connsiteX60" fmla="*/ 78581 w 1249680"/>
                        <a:gd name="connsiteY60" fmla="*/ 799624 h 1402080"/>
                        <a:gd name="connsiteX61" fmla="*/ 82867 w 1249680"/>
                        <a:gd name="connsiteY61" fmla="*/ 761047 h 1402080"/>
                        <a:gd name="connsiteX62" fmla="*/ 142076 w 1249680"/>
                        <a:gd name="connsiteY62" fmla="*/ 742474 h 1402080"/>
                        <a:gd name="connsiteX63" fmla="*/ 130169 w 1249680"/>
                        <a:gd name="connsiteY63" fmla="*/ 716280 h 1402080"/>
                        <a:gd name="connsiteX64" fmla="*/ 48568 w 1249680"/>
                        <a:gd name="connsiteY64" fmla="*/ 756737 h 1402080"/>
                        <a:gd name="connsiteX65" fmla="*/ 29527 w 1249680"/>
                        <a:gd name="connsiteY65" fmla="*/ 718344 h 1402080"/>
                        <a:gd name="connsiteX66" fmla="*/ 104473 w 1249680"/>
                        <a:gd name="connsiteY66" fmla="*/ 693138 h 1402080"/>
                        <a:gd name="connsiteX67" fmla="*/ 77629 w 1249680"/>
                        <a:gd name="connsiteY67" fmla="*/ 617855 h 1402080"/>
                        <a:gd name="connsiteX68" fmla="*/ 39683 w 1249680"/>
                        <a:gd name="connsiteY68" fmla="*/ 611505 h 1402080"/>
                        <a:gd name="connsiteX69" fmla="*/ 0 w 1249680"/>
                        <a:gd name="connsiteY69" fmla="*/ 541020 h 1402080"/>
                        <a:gd name="connsiteX0" fmla="*/ 0 w 1249680"/>
                        <a:gd name="connsiteY0" fmla="*/ 541020 h 1402080"/>
                        <a:gd name="connsiteX1" fmla="*/ 259080 w 1249680"/>
                        <a:gd name="connsiteY1" fmla="*/ 381000 h 1402080"/>
                        <a:gd name="connsiteX2" fmla="*/ 266700 w 1249680"/>
                        <a:gd name="connsiteY2" fmla="*/ 266700 h 1402080"/>
                        <a:gd name="connsiteX3" fmla="*/ 358140 w 1249680"/>
                        <a:gd name="connsiteY3" fmla="*/ 259080 h 1402080"/>
                        <a:gd name="connsiteX4" fmla="*/ 388620 w 1249680"/>
                        <a:gd name="connsiteY4" fmla="*/ 266700 h 1402080"/>
                        <a:gd name="connsiteX5" fmla="*/ 449580 w 1249680"/>
                        <a:gd name="connsiteY5" fmla="*/ 266700 h 1402080"/>
                        <a:gd name="connsiteX6" fmla="*/ 533400 w 1249680"/>
                        <a:gd name="connsiteY6" fmla="*/ 144780 h 1402080"/>
                        <a:gd name="connsiteX7" fmla="*/ 655320 w 1249680"/>
                        <a:gd name="connsiteY7" fmla="*/ 167640 h 1402080"/>
                        <a:gd name="connsiteX8" fmla="*/ 830580 w 1249680"/>
                        <a:gd name="connsiteY8" fmla="*/ 114300 h 1402080"/>
                        <a:gd name="connsiteX9" fmla="*/ 822960 w 1249680"/>
                        <a:gd name="connsiteY9" fmla="*/ 45720 h 1402080"/>
                        <a:gd name="connsiteX10" fmla="*/ 906780 w 1249680"/>
                        <a:gd name="connsiteY10" fmla="*/ 0 h 1402080"/>
                        <a:gd name="connsiteX11" fmla="*/ 937260 w 1249680"/>
                        <a:gd name="connsiteY11" fmla="*/ 0 h 1402080"/>
                        <a:gd name="connsiteX12" fmla="*/ 944880 w 1249680"/>
                        <a:gd name="connsiteY12" fmla="*/ 76200 h 1402080"/>
                        <a:gd name="connsiteX13" fmla="*/ 1013460 w 1249680"/>
                        <a:gd name="connsiteY13" fmla="*/ 99060 h 1402080"/>
                        <a:gd name="connsiteX14" fmla="*/ 982980 w 1249680"/>
                        <a:gd name="connsiteY14" fmla="*/ 167640 h 1402080"/>
                        <a:gd name="connsiteX15" fmla="*/ 1005840 w 1249680"/>
                        <a:gd name="connsiteY15" fmla="*/ 190500 h 1402080"/>
                        <a:gd name="connsiteX16" fmla="*/ 967740 w 1249680"/>
                        <a:gd name="connsiteY16" fmla="*/ 297180 h 1402080"/>
                        <a:gd name="connsiteX17" fmla="*/ 975360 w 1249680"/>
                        <a:gd name="connsiteY17" fmla="*/ 320040 h 1402080"/>
                        <a:gd name="connsiteX18" fmla="*/ 1043940 w 1249680"/>
                        <a:gd name="connsiteY18" fmla="*/ 388620 h 1402080"/>
                        <a:gd name="connsiteX19" fmla="*/ 1165860 w 1249680"/>
                        <a:gd name="connsiteY19" fmla="*/ 403860 h 1402080"/>
                        <a:gd name="connsiteX20" fmla="*/ 1173480 w 1249680"/>
                        <a:gd name="connsiteY20" fmla="*/ 441960 h 1402080"/>
                        <a:gd name="connsiteX21" fmla="*/ 1249680 w 1249680"/>
                        <a:gd name="connsiteY21" fmla="*/ 419100 h 1402080"/>
                        <a:gd name="connsiteX22" fmla="*/ 1219200 w 1249680"/>
                        <a:gd name="connsiteY22" fmla="*/ 495300 h 1402080"/>
                        <a:gd name="connsiteX23" fmla="*/ 1135380 w 1249680"/>
                        <a:gd name="connsiteY23" fmla="*/ 586740 h 1402080"/>
                        <a:gd name="connsiteX24" fmla="*/ 1021080 w 1249680"/>
                        <a:gd name="connsiteY24" fmla="*/ 632460 h 1402080"/>
                        <a:gd name="connsiteX25" fmla="*/ 1013460 w 1249680"/>
                        <a:gd name="connsiteY25" fmla="*/ 723900 h 1402080"/>
                        <a:gd name="connsiteX26" fmla="*/ 1005840 w 1249680"/>
                        <a:gd name="connsiteY26" fmla="*/ 769620 h 1402080"/>
                        <a:gd name="connsiteX27" fmla="*/ 975360 w 1249680"/>
                        <a:gd name="connsiteY27" fmla="*/ 807720 h 1402080"/>
                        <a:gd name="connsiteX28" fmla="*/ 1013460 w 1249680"/>
                        <a:gd name="connsiteY28" fmla="*/ 845820 h 1402080"/>
                        <a:gd name="connsiteX29" fmla="*/ 998220 w 1249680"/>
                        <a:gd name="connsiteY29" fmla="*/ 906780 h 1402080"/>
                        <a:gd name="connsiteX30" fmla="*/ 998220 w 1249680"/>
                        <a:gd name="connsiteY30" fmla="*/ 960120 h 1402080"/>
                        <a:gd name="connsiteX31" fmla="*/ 1097280 w 1249680"/>
                        <a:gd name="connsiteY31" fmla="*/ 1051560 h 1402080"/>
                        <a:gd name="connsiteX32" fmla="*/ 1089660 w 1249680"/>
                        <a:gd name="connsiteY32" fmla="*/ 1135380 h 1402080"/>
                        <a:gd name="connsiteX33" fmla="*/ 1013460 w 1249680"/>
                        <a:gd name="connsiteY33" fmla="*/ 1143000 h 1402080"/>
                        <a:gd name="connsiteX34" fmla="*/ 1165860 w 1249680"/>
                        <a:gd name="connsiteY34" fmla="*/ 1249680 h 1402080"/>
                        <a:gd name="connsiteX35" fmla="*/ 1118388 w 1249680"/>
                        <a:gd name="connsiteY35" fmla="*/ 1328261 h 1402080"/>
                        <a:gd name="connsiteX36" fmla="*/ 1066800 w 1249680"/>
                        <a:gd name="connsiteY36" fmla="*/ 1402080 h 1402080"/>
                        <a:gd name="connsiteX37" fmla="*/ 998220 w 1249680"/>
                        <a:gd name="connsiteY37" fmla="*/ 1356360 h 1402080"/>
                        <a:gd name="connsiteX38" fmla="*/ 939795 w 1249680"/>
                        <a:gd name="connsiteY38" fmla="*/ 1344930 h 1402080"/>
                        <a:gd name="connsiteX39" fmla="*/ 883920 w 1249680"/>
                        <a:gd name="connsiteY39" fmla="*/ 1333500 h 1402080"/>
                        <a:gd name="connsiteX40" fmla="*/ 876300 w 1249680"/>
                        <a:gd name="connsiteY40" fmla="*/ 1303020 h 1402080"/>
                        <a:gd name="connsiteX41" fmla="*/ 163354 w 1249680"/>
                        <a:gd name="connsiteY41" fmla="*/ 1141095 h 1402080"/>
                        <a:gd name="connsiteX42" fmla="*/ 234791 w 1249680"/>
                        <a:gd name="connsiteY42" fmla="*/ 1096804 h 1402080"/>
                        <a:gd name="connsiteX43" fmla="*/ 249232 w 1249680"/>
                        <a:gd name="connsiteY43" fmla="*/ 1180623 h 1402080"/>
                        <a:gd name="connsiteX44" fmla="*/ 277807 w 1249680"/>
                        <a:gd name="connsiteY44" fmla="*/ 1190149 h 1402080"/>
                        <a:gd name="connsiteX45" fmla="*/ 292417 w 1249680"/>
                        <a:gd name="connsiteY45" fmla="*/ 1068705 h 1402080"/>
                        <a:gd name="connsiteX46" fmla="*/ 323051 w 1249680"/>
                        <a:gd name="connsiteY46" fmla="*/ 1078230 h 1402080"/>
                        <a:gd name="connsiteX47" fmla="*/ 294476 w 1249680"/>
                        <a:gd name="connsiteY47" fmla="*/ 944880 h 1402080"/>
                        <a:gd name="connsiteX48" fmla="*/ 258758 w 1249680"/>
                        <a:gd name="connsiteY48" fmla="*/ 961549 h 1402080"/>
                        <a:gd name="connsiteX49" fmla="*/ 149220 w 1249680"/>
                        <a:gd name="connsiteY49" fmla="*/ 909162 h 1402080"/>
                        <a:gd name="connsiteX50" fmla="*/ 158745 w 1249680"/>
                        <a:gd name="connsiteY50" fmla="*/ 882967 h 1402080"/>
                        <a:gd name="connsiteX51" fmla="*/ 130765 w 1249680"/>
                        <a:gd name="connsiteY51" fmla="*/ 864017 h 1402080"/>
                        <a:gd name="connsiteX52" fmla="*/ 108738 w 1249680"/>
                        <a:gd name="connsiteY52" fmla="*/ 897255 h 1402080"/>
                        <a:gd name="connsiteX53" fmla="*/ 111120 w 1249680"/>
                        <a:gd name="connsiteY53" fmla="*/ 840105 h 1402080"/>
                        <a:gd name="connsiteX54" fmla="*/ 92070 w 1249680"/>
                        <a:gd name="connsiteY54" fmla="*/ 835343 h 1402080"/>
                        <a:gd name="connsiteX55" fmla="*/ 80163 w 1249680"/>
                        <a:gd name="connsiteY55" fmla="*/ 906780 h 1402080"/>
                        <a:gd name="connsiteX56" fmla="*/ 58732 w 1249680"/>
                        <a:gd name="connsiteY56" fmla="*/ 911543 h 1402080"/>
                        <a:gd name="connsiteX57" fmla="*/ 70639 w 1249680"/>
                        <a:gd name="connsiteY57" fmla="*/ 825817 h 1402080"/>
                        <a:gd name="connsiteX58" fmla="*/ 122872 w 1249680"/>
                        <a:gd name="connsiteY58" fmla="*/ 819626 h 1402080"/>
                        <a:gd name="connsiteX59" fmla="*/ 125407 w 1249680"/>
                        <a:gd name="connsiteY59" fmla="*/ 799623 h 1402080"/>
                        <a:gd name="connsiteX60" fmla="*/ 78581 w 1249680"/>
                        <a:gd name="connsiteY60" fmla="*/ 799624 h 1402080"/>
                        <a:gd name="connsiteX61" fmla="*/ 82867 w 1249680"/>
                        <a:gd name="connsiteY61" fmla="*/ 761047 h 1402080"/>
                        <a:gd name="connsiteX62" fmla="*/ 142076 w 1249680"/>
                        <a:gd name="connsiteY62" fmla="*/ 742474 h 1402080"/>
                        <a:gd name="connsiteX63" fmla="*/ 130169 w 1249680"/>
                        <a:gd name="connsiteY63" fmla="*/ 716280 h 1402080"/>
                        <a:gd name="connsiteX64" fmla="*/ 48568 w 1249680"/>
                        <a:gd name="connsiteY64" fmla="*/ 756737 h 1402080"/>
                        <a:gd name="connsiteX65" fmla="*/ 29527 w 1249680"/>
                        <a:gd name="connsiteY65" fmla="*/ 718344 h 1402080"/>
                        <a:gd name="connsiteX66" fmla="*/ 104473 w 1249680"/>
                        <a:gd name="connsiteY66" fmla="*/ 693138 h 1402080"/>
                        <a:gd name="connsiteX67" fmla="*/ 77629 w 1249680"/>
                        <a:gd name="connsiteY67" fmla="*/ 617855 h 1402080"/>
                        <a:gd name="connsiteX68" fmla="*/ 39683 w 1249680"/>
                        <a:gd name="connsiteY68" fmla="*/ 611505 h 1402080"/>
                        <a:gd name="connsiteX69" fmla="*/ 0 w 1249680"/>
                        <a:gd name="connsiteY69" fmla="*/ 541020 h 1402080"/>
                        <a:gd name="connsiteX0" fmla="*/ 0 w 1249680"/>
                        <a:gd name="connsiteY0" fmla="*/ 541020 h 1402080"/>
                        <a:gd name="connsiteX1" fmla="*/ 259080 w 1249680"/>
                        <a:gd name="connsiteY1" fmla="*/ 381000 h 1402080"/>
                        <a:gd name="connsiteX2" fmla="*/ 266700 w 1249680"/>
                        <a:gd name="connsiteY2" fmla="*/ 266700 h 1402080"/>
                        <a:gd name="connsiteX3" fmla="*/ 358140 w 1249680"/>
                        <a:gd name="connsiteY3" fmla="*/ 259080 h 1402080"/>
                        <a:gd name="connsiteX4" fmla="*/ 388620 w 1249680"/>
                        <a:gd name="connsiteY4" fmla="*/ 266700 h 1402080"/>
                        <a:gd name="connsiteX5" fmla="*/ 449580 w 1249680"/>
                        <a:gd name="connsiteY5" fmla="*/ 266700 h 1402080"/>
                        <a:gd name="connsiteX6" fmla="*/ 533400 w 1249680"/>
                        <a:gd name="connsiteY6" fmla="*/ 144780 h 1402080"/>
                        <a:gd name="connsiteX7" fmla="*/ 655320 w 1249680"/>
                        <a:gd name="connsiteY7" fmla="*/ 167640 h 1402080"/>
                        <a:gd name="connsiteX8" fmla="*/ 830580 w 1249680"/>
                        <a:gd name="connsiteY8" fmla="*/ 114300 h 1402080"/>
                        <a:gd name="connsiteX9" fmla="*/ 822960 w 1249680"/>
                        <a:gd name="connsiteY9" fmla="*/ 45720 h 1402080"/>
                        <a:gd name="connsiteX10" fmla="*/ 906780 w 1249680"/>
                        <a:gd name="connsiteY10" fmla="*/ 0 h 1402080"/>
                        <a:gd name="connsiteX11" fmla="*/ 937260 w 1249680"/>
                        <a:gd name="connsiteY11" fmla="*/ 0 h 1402080"/>
                        <a:gd name="connsiteX12" fmla="*/ 944880 w 1249680"/>
                        <a:gd name="connsiteY12" fmla="*/ 76200 h 1402080"/>
                        <a:gd name="connsiteX13" fmla="*/ 1013460 w 1249680"/>
                        <a:gd name="connsiteY13" fmla="*/ 99060 h 1402080"/>
                        <a:gd name="connsiteX14" fmla="*/ 982980 w 1249680"/>
                        <a:gd name="connsiteY14" fmla="*/ 167640 h 1402080"/>
                        <a:gd name="connsiteX15" fmla="*/ 1005840 w 1249680"/>
                        <a:gd name="connsiteY15" fmla="*/ 190500 h 1402080"/>
                        <a:gd name="connsiteX16" fmla="*/ 967740 w 1249680"/>
                        <a:gd name="connsiteY16" fmla="*/ 297180 h 1402080"/>
                        <a:gd name="connsiteX17" fmla="*/ 975360 w 1249680"/>
                        <a:gd name="connsiteY17" fmla="*/ 320040 h 1402080"/>
                        <a:gd name="connsiteX18" fmla="*/ 1043940 w 1249680"/>
                        <a:gd name="connsiteY18" fmla="*/ 388620 h 1402080"/>
                        <a:gd name="connsiteX19" fmla="*/ 1165860 w 1249680"/>
                        <a:gd name="connsiteY19" fmla="*/ 403860 h 1402080"/>
                        <a:gd name="connsiteX20" fmla="*/ 1173480 w 1249680"/>
                        <a:gd name="connsiteY20" fmla="*/ 441960 h 1402080"/>
                        <a:gd name="connsiteX21" fmla="*/ 1249680 w 1249680"/>
                        <a:gd name="connsiteY21" fmla="*/ 419100 h 1402080"/>
                        <a:gd name="connsiteX22" fmla="*/ 1219200 w 1249680"/>
                        <a:gd name="connsiteY22" fmla="*/ 495300 h 1402080"/>
                        <a:gd name="connsiteX23" fmla="*/ 1135380 w 1249680"/>
                        <a:gd name="connsiteY23" fmla="*/ 586740 h 1402080"/>
                        <a:gd name="connsiteX24" fmla="*/ 1021080 w 1249680"/>
                        <a:gd name="connsiteY24" fmla="*/ 632460 h 1402080"/>
                        <a:gd name="connsiteX25" fmla="*/ 1013460 w 1249680"/>
                        <a:gd name="connsiteY25" fmla="*/ 723900 h 1402080"/>
                        <a:gd name="connsiteX26" fmla="*/ 1005840 w 1249680"/>
                        <a:gd name="connsiteY26" fmla="*/ 769620 h 1402080"/>
                        <a:gd name="connsiteX27" fmla="*/ 975360 w 1249680"/>
                        <a:gd name="connsiteY27" fmla="*/ 807720 h 1402080"/>
                        <a:gd name="connsiteX28" fmla="*/ 1013460 w 1249680"/>
                        <a:gd name="connsiteY28" fmla="*/ 845820 h 1402080"/>
                        <a:gd name="connsiteX29" fmla="*/ 998220 w 1249680"/>
                        <a:gd name="connsiteY29" fmla="*/ 906780 h 1402080"/>
                        <a:gd name="connsiteX30" fmla="*/ 998220 w 1249680"/>
                        <a:gd name="connsiteY30" fmla="*/ 960120 h 1402080"/>
                        <a:gd name="connsiteX31" fmla="*/ 1097280 w 1249680"/>
                        <a:gd name="connsiteY31" fmla="*/ 1051560 h 1402080"/>
                        <a:gd name="connsiteX32" fmla="*/ 1089660 w 1249680"/>
                        <a:gd name="connsiteY32" fmla="*/ 1135380 h 1402080"/>
                        <a:gd name="connsiteX33" fmla="*/ 1013460 w 1249680"/>
                        <a:gd name="connsiteY33" fmla="*/ 1143000 h 1402080"/>
                        <a:gd name="connsiteX34" fmla="*/ 1165860 w 1249680"/>
                        <a:gd name="connsiteY34" fmla="*/ 1249680 h 1402080"/>
                        <a:gd name="connsiteX35" fmla="*/ 1118388 w 1249680"/>
                        <a:gd name="connsiteY35" fmla="*/ 1328261 h 1402080"/>
                        <a:gd name="connsiteX36" fmla="*/ 1066800 w 1249680"/>
                        <a:gd name="connsiteY36" fmla="*/ 1402080 h 1402080"/>
                        <a:gd name="connsiteX37" fmla="*/ 998220 w 1249680"/>
                        <a:gd name="connsiteY37" fmla="*/ 1356360 h 1402080"/>
                        <a:gd name="connsiteX38" fmla="*/ 939795 w 1249680"/>
                        <a:gd name="connsiteY38" fmla="*/ 1344930 h 1402080"/>
                        <a:gd name="connsiteX39" fmla="*/ 883920 w 1249680"/>
                        <a:gd name="connsiteY39" fmla="*/ 1333500 h 1402080"/>
                        <a:gd name="connsiteX40" fmla="*/ 180975 w 1249680"/>
                        <a:gd name="connsiteY40" fmla="*/ 1200626 h 1402080"/>
                        <a:gd name="connsiteX41" fmla="*/ 163354 w 1249680"/>
                        <a:gd name="connsiteY41" fmla="*/ 1141095 h 1402080"/>
                        <a:gd name="connsiteX42" fmla="*/ 234791 w 1249680"/>
                        <a:gd name="connsiteY42" fmla="*/ 1096804 h 1402080"/>
                        <a:gd name="connsiteX43" fmla="*/ 249232 w 1249680"/>
                        <a:gd name="connsiteY43" fmla="*/ 1180623 h 1402080"/>
                        <a:gd name="connsiteX44" fmla="*/ 277807 w 1249680"/>
                        <a:gd name="connsiteY44" fmla="*/ 1190149 h 1402080"/>
                        <a:gd name="connsiteX45" fmla="*/ 292417 w 1249680"/>
                        <a:gd name="connsiteY45" fmla="*/ 1068705 h 1402080"/>
                        <a:gd name="connsiteX46" fmla="*/ 323051 w 1249680"/>
                        <a:gd name="connsiteY46" fmla="*/ 1078230 h 1402080"/>
                        <a:gd name="connsiteX47" fmla="*/ 294476 w 1249680"/>
                        <a:gd name="connsiteY47" fmla="*/ 944880 h 1402080"/>
                        <a:gd name="connsiteX48" fmla="*/ 258758 w 1249680"/>
                        <a:gd name="connsiteY48" fmla="*/ 961549 h 1402080"/>
                        <a:gd name="connsiteX49" fmla="*/ 149220 w 1249680"/>
                        <a:gd name="connsiteY49" fmla="*/ 909162 h 1402080"/>
                        <a:gd name="connsiteX50" fmla="*/ 158745 w 1249680"/>
                        <a:gd name="connsiteY50" fmla="*/ 882967 h 1402080"/>
                        <a:gd name="connsiteX51" fmla="*/ 130765 w 1249680"/>
                        <a:gd name="connsiteY51" fmla="*/ 864017 h 1402080"/>
                        <a:gd name="connsiteX52" fmla="*/ 108738 w 1249680"/>
                        <a:gd name="connsiteY52" fmla="*/ 897255 h 1402080"/>
                        <a:gd name="connsiteX53" fmla="*/ 111120 w 1249680"/>
                        <a:gd name="connsiteY53" fmla="*/ 840105 h 1402080"/>
                        <a:gd name="connsiteX54" fmla="*/ 92070 w 1249680"/>
                        <a:gd name="connsiteY54" fmla="*/ 835343 h 1402080"/>
                        <a:gd name="connsiteX55" fmla="*/ 80163 w 1249680"/>
                        <a:gd name="connsiteY55" fmla="*/ 906780 h 1402080"/>
                        <a:gd name="connsiteX56" fmla="*/ 58732 w 1249680"/>
                        <a:gd name="connsiteY56" fmla="*/ 911543 h 1402080"/>
                        <a:gd name="connsiteX57" fmla="*/ 70639 w 1249680"/>
                        <a:gd name="connsiteY57" fmla="*/ 825817 h 1402080"/>
                        <a:gd name="connsiteX58" fmla="*/ 122872 w 1249680"/>
                        <a:gd name="connsiteY58" fmla="*/ 819626 h 1402080"/>
                        <a:gd name="connsiteX59" fmla="*/ 125407 w 1249680"/>
                        <a:gd name="connsiteY59" fmla="*/ 799623 h 1402080"/>
                        <a:gd name="connsiteX60" fmla="*/ 78581 w 1249680"/>
                        <a:gd name="connsiteY60" fmla="*/ 799624 h 1402080"/>
                        <a:gd name="connsiteX61" fmla="*/ 82867 w 1249680"/>
                        <a:gd name="connsiteY61" fmla="*/ 761047 h 1402080"/>
                        <a:gd name="connsiteX62" fmla="*/ 142076 w 1249680"/>
                        <a:gd name="connsiteY62" fmla="*/ 742474 h 1402080"/>
                        <a:gd name="connsiteX63" fmla="*/ 130169 w 1249680"/>
                        <a:gd name="connsiteY63" fmla="*/ 716280 h 1402080"/>
                        <a:gd name="connsiteX64" fmla="*/ 48568 w 1249680"/>
                        <a:gd name="connsiteY64" fmla="*/ 756737 h 1402080"/>
                        <a:gd name="connsiteX65" fmla="*/ 29527 w 1249680"/>
                        <a:gd name="connsiteY65" fmla="*/ 718344 h 1402080"/>
                        <a:gd name="connsiteX66" fmla="*/ 104473 w 1249680"/>
                        <a:gd name="connsiteY66" fmla="*/ 693138 h 1402080"/>
                        <a:gd name="connsiteX67" fmla="*/ 77629 w 1249680"/>
                        <a:gd name="connsiteY67" fmla="*/ 617855 h 1402080"/>
                        <a:gd name="connsiteX68" fmla="*/ 39683 w 1249680"/>
                        <a:gd name="connsiteY68" fmla="*/ 611505 h 1402080"/>
                        <a:gd name="connsiteX69" fmla="*/ 0 w 1249680"/>
                        <a:gd name="connsiteY69" fmla="*/ 541020 h 1402080"/>
                        <a:gd name="connsiteX0" fmla="*/ 0 w 1249680"/>
                        <a:gd name="connsiteY0" fmla="*/ 541020 h 1402080"/>
                        <a:gd name="connsiteX1" fmla="*/ 259080 w 1249680"/>
                        <a:gd name="connsiteY1" fmla="*/ 381000 h 1402080"/>
                        <a:gd name="connsiteX2" fmla="*/ 266700 w 1249680"/>
                        <a:gd name="connsiteY2" fmla="*/ 266700 h 1402080"/>
                        <a:gd name="connsiteX3" fmla="*/ 358140 w 1249680"/>
                        <a:gd name="connsiteY3" fmla="*/ 259080 h 1402080"/>
                        <a:gd name="connsiteX4" fmla="*/ 388620 w 1249680"/>
                        <a:gd name="connsiteY4" fmla="*/ 266700 h 1402080"/>
                        <a:gd name="connsiteX5" fmla="*/ 449580 w 1249680"/>
                        <a:gd name="connsiteY5" fmla="*/ 266700 h 1402080"/>
                        <a:gd name="connsiteX6" fmla="*/ 533400 w 1249680"/>
                        <a:gd name="connsiteY6" fmla="*/ 144780 h 1402080"/>
                        <a:gd name="connsiteX7" fmla="*/ 655320 w 1249680"/>
                        <a:gd name="connsiteY7" fmla="*/ 167640 h 1402080"/>
                        <a:gd name="connsiteX8" fmla="*/ 830580 w 1249680"/>
                        <a:gd name="connsiteY8" fmla="*/ 114300 h 1402080"/>
                        <a:gd name="connsiteX9" fmla="*/ 822960 w 1249680"/>
                        <a:gd name="connsiteY9" fmla="*/ 45720 h 1402080"/>
                        <a:gd name="connsiteX10" fmla="*/ 906780 w 1249680"/>
                        <a:gd name="connsiteY10" fmla="*/ 0 h 1402080"/>
                        <a:gd name="connsiteX11" fmla="*/ 937260 w 1249680"/>
                        <a:gd name="connsiteY11" fmla="*/ 0 h 1402080"/>
                        <a:gd name="connsiteX12" fmla="*/ 944880 w 1249680"/>
                        <a:gd name="connsiteY12" fmla="*/ 76200 h 1402080"/>
                        <a:gd name="connsiteX13" fmla="*/ 1013460 w 1249680"/>
                        <a:gd name="connsiteY13" fmla="*/ 99060 h 1402080"/>
                        <a:gd name="connsiteX14" fmla="*/ 982980 w 1249680"/>
                        <a:gd name="connsiteY14" fmla="*/ 167640 h 1402080"/>
                        <a:gd name="connsiteX15" fmla="*/ 1005840 w 1249680"/>
                        <a:gd name="connsiteY15" fmla="*/ 190500 h 1402080"/>
                        <a:gd name="connsiteX16" fmla="*/ 967740 w 1249680"/>
                        <a:gd name="connsiteY16" fmla="*/ 297180 h 1402080"/>
                        <a:gd name="connsiteX17" fmla="*/ 975360 w 1249680"/>
                        <a:gd name="connsiteY17" fmla="*/ 320040 h 1402080"/>
                        <a:gd name="connsiteX18" fmla="*/ 1043940 w 1249680"/>
                        <a:gd name="connsiteY18" fmla="*/ 388620 h 1402080"/>
                        <a:gd name="connsiteX19" fmla="*/ 1165860 w 1249680"/>
                        <a:gd name="connsiteY19" fmla="*/ 403860 h 1402080"/>
                        <a:gd name="connsiteX20" fmla="*/ 1173480 w 1249680"/>
                        <a:gd name="connsiteY20" fmla="*/ 441960 h 1402080"/>
                        <a:gd name="connsiteX21" fmla="*/ 1249680 w 1249680"/>
                        <a:gd name="connsiteY21" fmla="*/ 419100 h 1402080"/>
                        <a:gd name="connsiteX22" fmla="*/ 1219200 w 1249680"/>
                        <a:gd name="connsiteY22" fmla="*/ 495300 h 1402080"/>
                        <a:gd name="connsiteX23" fmla="*/ 1135380 w 1249680"/>
                        <a:gd name="connsiteY23" fmla="*/ 586740 h 1402080"/>
                        <a:gd name="connsiteX24" fmla="*/ 1021080 w 1249680"/>
                        <a:gd name="connsiteY24" fmla="*/ 632460 h 1402080"/>
                        <a:gd name="connsiteX25" fmla="*/ 1013460 w 1249680"/>
                        <a:gd name="connsiteY25" fmla="*/ 723900 h 1402080"/>
                        <a:gd name="connsiteX26" fmla="*/ 1005840 w 1249680"/>
                        <a:gd name="connsiteY26" fmla="*/ 769620 h 1402080"/>
                        <a:gd name="connsiteX27" fmla="*/ 975360 w 1249680"/>
                        <a:gd name="connsiteY27" fmla="*/ 807720 h 1402080"/>
                        <a:gd name="connsiteX28" fmla="*/ 1013460 w 1249680"/>
                        <a:gd name="connsiteY28" fmla="*/ 845820 h 1402080"/>
                        <a:gd name="connsiteX29" fmla="*/ 998220 w 1249680"/>
                        <a:gd name="connsiteY29" fmla="*/ 906780 h 1402080"/>
                        <a:gd name="connsiteX30" fmla="*/ 998220 w 1249680"/>
                        <a:gd name="connsiteY30" fmla="*/ 960120 h 1402080"/>
                        <a:gd name="connsiteX31" fmla="*/ 1097280 w 1249680"/>
                        <a:gd name="connsiteY31" fmla="*/ 1051560 h 1402080"/>
                        <a:gd name="connsiteX32" fmla="*/ 1089660 w 1249680"/>
                        <a:gd name="connsiteY32" fmla="*/ 1135380 h 1402080"/>
                        <a:gd name="connsiteX33" fmla="*/ 1013460 w 1249680"/>
                        <a:gd name="connsiteY33" fmla="*/ 1143000 h 1402080"/>
                        <a:gd name="connsiteX34" fmla="*/ 1165860 w 1249680"/>
                        <a:gd name="connsiteY34" fmla="*/ 1249680 h 1402080"/>
                        <a:gd name="connsiteX35" fmla="*/ 1118388 w 1249680"/>
                        <a:gd name="connsiteY35" fmla="*/ 1328261 h 1402080"/>
                        <a:gd name="connsiteX36" fmla="*/ 1066800 w 1249680"/>
                        <a:gd name="connsiteY36" fmla="*/ 1402080 h 1402080"/>
                        <a:gd name="connsiteX37" fmla="*/ 998220 w 1249680"/>
                        <a:gd name="connsiteY37" fmla="*/ 1356360 h 1402080"/>
                        <a:gd name="connsiteX38" fmla="*/ 939795 w 1249680"/>
                        <a:gd name="connsiteY38" fmla="*/ 1344930 h 1402080"/>
                        <a:gd name="connsiteX39" fmla="*/ 143351 w 1249680"/>
                        <a:gd name="connsiteY39" fmla="*/ 1202532 h 1402080"/>
                        <a:gd name="connsiteX40" fmla="*/ 180975 w 1249680"/>
                        <a:gd name="connsiteY40" fmla="*/ 1200626 h 1402080"/>
                        <a:gd name="connsiteX41" fmla="*/ 163354 w 1249680"/>
                        <a:gd name="connsiteY41" fmla="*/ 1141095 h 1402080"/>
                        <a:gd name="connsiteX42" fmla="*/ 234791 w 1249680"/>
                        <a:gd name="connsiteY42" fmla="*/ 1096804 h 1402080"/>
                        <a:gd name="connsiteX43" fmla="*/ 249232 w 1249680"/>
                        <a:gd name="connsiteY43" fmla="*/ 1180623 h 1402080"/>
                        <a:gd name="connsiteX44" fmla="*/ 277807 w 1249680"/>
                        <a:gd name="connsiteY44" fmla="*/ 1190149 h 1402080"/>
                        <a:gd name="connsiteX45" fmla="*/ 292417 w 1249680"/>
                        <a:gd name="connsiteY45" fmla="*/ 1068705 h 1402080"/>
                        <a:gd name="connsiteX46" fmla="*/ 323051 w 1249680"/>
                        <a:gd name="connsiteY46" fmla="*/ 1078230 h 1402080"/>
                        <a:gd name="connsiteX47" fmla="*/ 294476 w 1249680"/>
                        <a:gd name="connsiteY47" fmla="*/ 944880 h 1402080"/>
                        <a:gd name="connsiteX48" fmla="*/ 258758 w 1249680"/>
                        <a:gd name="connsiteY48" fmla="*/ 961549 h 1402080"/>
                        <a:gd name="connsiteX49" fmla="*/ 149220 w 1249680"/>
                        <a:gd name="connsiteY49" fmla="*/ 909162 h 1402080"/>
                        <a:gd name="connsiteX50" fmla="*/ 158745 w 1249680"/>
                        <a:gd name="connsiteY50" fmla="*/ 882967 h 1402080"/>
                        <a:gd name="connsiteX51" fmla="*/ 130765 w 1249680"/>
                        <a:gd name="connsiteY51" fmla="*/ 864017 h 1402080"/>
                        <a:gd name="connsiteX52" fmla="*/ 108738 w 1249680"/>
                        <a:gd name="connsiteY52" fmla="*/ 897255 h 1402080"/>
                        <a:gd name="connsiteX53" fmla="*/ 111120 w 1249680"/>
                        <a:gd name="connsiteY53" fmla="*/ 840105 h 1402080"/>
                        <a:gd name="connsiteX54" fmla="*/ 92070 w 1249680"/>
                        <a:gd name="connsiteY54" fmla="*/ 835343 h 1402080"/>
                        <a:gd name="connsiteX55" fmla="*/ 80163 w 1249680"/>
                        <a:gd name="connsiteY55" fmla="*/ 906780 h 1402080"/>
                        <a:gd name="connsiteX56" fmla="*/ 58732 w 1249680"/>
                        <a:gd name="connsiteY56" fmla="*/ 911543 h 1402080"/>
                        <a:gd name="connsiteX57" fmla="*/ 70639 w 1249680"/>
                        <a:gd name="connsiteY57" fmla="*/ 825817 h 1402080"/>
                        <a:gd name="connsiteX58" fmla="*/ 122872 w 1249680"/>
                        <a:gd name="connsiteY58" fmla="*/ 819626 h 1402080"/>
                        <a:gd name="connsiteX59" fmla="*/ 125407 w 1249680"/>
                        <a:gd name="connsiteY59" fmla="*/ 799623 h 1402080"/>
                        <a:gd name="connsiteX60" fmla="*/ 78581 w 1249680"/>
                        <a:gd name="connsiteY60" fmla="*/ 799624 h 1402080"/>
                        <a:gd name="connsiteX61" fmla="*/ 82867 w 1249680"/>
                        <a:gd name="connsiteY61" fmla="*/ 761047 h 1402080"/>
                        <a:gd name="connsiteX62" fmla="*/ 142076 w 1249680"/>
                        <a:gd name="connsiteY62" fmla="*/ 742474 h 1402080"/>
                        <a:gd name="connsiteX63" fmla="*/ 130169 w 1249680"/>
                        <a:gd name="connsiteY63" fmla="*/ 716280 h 1402080"/>
                        <a:gd name="connsiteX64" fmla="*/ 48568 w 1249680"/>
                        <a:gd name="connsiteY64" fmla="*/ 756737 h 1402080"/>
                        <a:gd name="connsiteX65" fmla="*/ 29527 w 1249680"/>
                        <a:gd name="connsiteY65" fmla="*/ 718344 h 1402080"/>
                        <a:gd name="connsiteX66" fmla="*/ 104473 w 1249680"/>
                        <a:gd name="connsiteY66" fmla="*/ 693138 h 1402080"/>
                        <a:gd name="connsiteX67" fmla="*/ 77629 w 1249680"/>
                        <a:gd name="connsiteY67" fmla="*/ 617855 h 1402080"/>
                        <a:gd name="connsiteX68" fmla="*/ 39683 w 1249680"/>
                        <a:gd name="connsiteY68" fmla="*/ 611505 h 1402080"/>
                        <a:gd name="connsiteX69" fmla="*/ 0 w 1249680"/>
                        <a:gd name="connsiteY69" fmla="*/ 541020 h 1402080"/>
                        <a:gd name="connsiteX0" fmla="*/ 0 w 1249680"/>
                        <a:gd name="connsiteY0" fmla="*/ 541020 h 1402080"/>
                        <a:gd name="connsiteX1" fmla="*/ 259080 w 1249680"/>
                        <a:gd name="connsiteY1" fmla="*/ 381000 h 1402080"/>
                        <a:gd name="connsiteX2" fmla="*/ 266700 w 1249680"/>
                        <a:gd name="connsiteY2" fmla="*/ 266700 h 1402080"/>
                        <a:gd name="connsiteX3" fmla="*/ 358140 w 1249680"/>
                        <a:gd name="connsiteY3" fmla="*/ 259080 h 1402080"/>
                        <a:gd name="connsiteX4" fmla="*/ 388620 w 1249680"/>
                        <a:gd name="connsiteY4" fmla="*/ 266700 h 1402080"/>
                        <a:gd name="connsiteX5" fmla="*/ 449580 w 1249680"/>
                        <a:gd name="connsiteY5" fmla="*/ 266700 h 1402080"/>
                        <a:gd name="connsiteX6" fmla="*/ 533400 w 1249680"/>
                        <a:gd name="connsiteY6" fmla="*/ 144780 h 1402080"/>
                        <a:gd name="connsiteX7" fmla="*/ 655320 w 1249680"/>
                        <a:gd name="connsiteY7" fmla="*/ 167640 h 1402080"/>
                        <a:gd name="connsiteX8" fmla="*/ 830580 w 1249680"/>
                        <a:gd name="connsiteY8" fmla="*/ 114300 h 1402080"/>
                        <a:gd name="connsiteX9" fmla="*/ 822960 w 1249680"/>
                        <a:gd name="connsiteY9" fmla="*/ 45720 h 1402080"/>
                        <a:gd name="connsiteX10" fmla="*/ 906780 w 1249680"/>
                        <a:gd name="connsiteY10" fmla="*/ 0 h 1402080"/>
                        <a:gd name="connsiteX11" fmla="*/ 937260 w 1249680"/>
                        <a:gd name="connsiteY11" fmla="*/ 0 h 1402080"/>
                        <a:gd name="connsiteX12" fmla="*/ 944880 w 1249680"/>
                        <a:gd name="connsiteY12" fmla="*/ 76200 h 1402080"/>
                        <a:gd name="connsiteX13" fmla="*/ 1013460 w 1249680"/>
                        <a:gd name="connsiteY13" fmla="*/ 99060 h 1402080"/>
                        <a:gd name="connsiteX14" fmla="*/ 982980 w 1249680"/>
                        <a:gd name="connsiteY14" fmla="*/ 167640 h 1402080"/>
                        <a:gd name="connsiteX15" fmla="*/ 1005840 w 1249680"/>
                        <a:gd name="connsiteY15" fmla="*/ 190500 h 1402080"/>
                        <a:gd name="connsiteX16" fmla="*/ 967740 w 1249680"/>
                        <a:gd name="connsiteY16" fmla="*/ 297180 h 1402080"/>
                        <a:gd name="connsiteX17" fmla="*/ 975360 w 1249680"/>
                        <a:gd name="connsiteY17" fmla="*/ 320040 h 1402080"/>
                        <a:gd name="connsiteX18" fmla="*/ 1043940 w 1249680"/>
                        <a:gd name="connsiteY18" fmla="*/ 388620 h 1402080"/>
                        <a:gd name="connsiteX19" fmla="*/ 1165860 w 1249680"/>
                        <a:gd name="connsiteY19" fmla="*/ 403860 h 1402080"/>
                        <a:gd name="connsiteX20" fmla="*/ 1173480 w 1249680"/>
                        <a:gd name="connsiteY20" fmla="*/ 441960 h 1402080"/>
                        <a:gd name="connsiteX21" fmla="*/ 1249680 w 1249680"/>
                        <a:gd name="connsiteY21" fmla="*/ 419100 h 1402080"/>
                        <a:gd name="connsiteX22" fmla="*/ 1219200 w 1249680"/>
                        <a:gd name="connsiteY22" fmla="*/ 495300 h 1402080"/>
                        <a:gd name="connsiteX23" fmla="*/ 1135380 w 1249680"/>
                        <a:gd name="connsiteY23" fmla="*/ 586740 h 1402080"/>
                        <a:gd name="connsiteX24" fmla="*/ 1021080 w 1249680"/>
                        <a:gd name="connsiteY24" fmla="*/ 632460 h 1402080"/>
                        <a:gd name="connsiteX25" fmla="*/ 1013460 w 1249680"/>
                        <a:gd name="connsiteY25" fmla="*/ 723900 h 1402080"/>
                        <a:gd name="connsiteX26" fmla="*/ 1005840 w 1249680"/>
                        <a:gd name="connsiteY26" fmla="*/ 769620 h 1402080"/>
                        <a:gd name="connsiteX27" fmla="*/ 975360 w 1249680"/>
                        <a:gd name="connsiteY27" fmla="*/ 807720 h 1402080"/>
                        <a:gd name="connsiteX28" fmla="*/ 1013460 w 1249680"/>
                        <a:gd name="connsiteY28" fmla="*/ 845820 h 1402080"/>
                        <a:gd name="connsiteX29" fmla="*/ 998220 w 1249680"/>
                        <a:gd name="connsiteY29" fmla="*/ 906780 h 1402080"/>
                        <a:gd name="connsiteX30" fmla="*/ 998220 w 1249680"/>
                        <a:gd name="connsiteY30" fmla="*/ 960120 h 1402080"/>
                        <a:gd name="connsiteX31" fmla="*/ 1097280 w 1249680"/>
                        <a:gd name="connsiteY31" fmla="*/ 1051560 h 1402080"/>
                        <a:gd name="connsiteX32" fmla="*/ 1089660 w 1249680"/>
                        <a:gd name="connsiteY32" fmla="*/ 1135380 h 1402080"/>
                        <a:gd name="connsiteX33" fmla="*/ 1013460 w 1249680"/>
                        <a:gd name="connsiteY33" fmla="*/ 1143000 h 1402080"/>
                        <a:gd name="connsiteX34" fmla="*/ 1165860 w 1249680"/>
                        <a:gd name="connsiteY34" fmla="*/ 1249680 h 1402080"/>
                        <a:gd name="connsiteX35" fmla="*/ 1118388 w 1249680"/>
                        <a:gd name="connsiteY35" fmla="*/ 1328261 h 1402080"/>
                        <a:gd name="connsiteX36" fmla="*/ 1066800 w 1249680"/>
                        <a:gd name="connsiteY36" fmla="*/ 1402080 h 1402080"/>
                        <a:gd name="connsiteX37" fmla="*/ 998220 w 1249680"/>
                        <a:gd name="connsiteY37" fmla="*/ 1356360 h 1402080"/>
                        <a:gd name="connsiteX38" fmla="*/ 134932 w 1249680"/>
                        <a:gd name="connsiteY38" fmla="*/ 1171098 h 1402080"/>
                        <a:gd name="connsiteX39" fmla="*/ 143351 w 1249680"/>
                        <a:gd name="connsiteY39" fmla="*/ 1202532 h 1402080"/>
                        <a:gd name="connsiteX40" fmla="*/ 180975 w 1249680"/>
                        <a:gd name="connsiteY40" fmla="*/ 1200626 h 1402080"/>
                        <a:gd name="connsiteX41" fmla="*/ 163354 w 1249680"/>
                        <a:gd name="connsiteY41" fmla="*/ 1141095 h 1402080"/>
                        <a:gd name="connsiteX42" fmla="*/ 234791 w 1249680"/>
                        <a:gd name="connsiteY42" fmla="*/ 1096804 h 1402080"/>
                        <a:gd name="connsiteX43" fmla="*/ 249232 w 1249680"/>
                        <a:gd name="connsiteY43" fmla="*/ 1180623 h 1402080"/>
                        <a:gd name="connsiteX44" fmla="*/ 277807 w 1249680"/>
                        <a:gd name="connsiteY44" fmla="*/ 1190149 h 1402080"/>
                        <a:gd name="connsiteX45" fmla="*/ 292417 w 1249680"/>
                        <a:gd name="connsiteY45" fmla="*/ 1068705 h 1402080"/>
                        <a:gd name="connsiteX46" fmla="*/ 323051 w 1249680"/>
                        <a:gd name="connsiteY46" fmla="*/ 1078230 h 1402080"/>
                        <a:gd name="connsiteX47" fmla="*/ 294476 w 1249680"/>
                        <a:gd name="connsiteY47" fmla="*/ 944880 h 1402080"/>
                        <a:gd name="connsiteX48" fmla="*/ 258758 w 1249680"/>
                        <a:gd name="connsiteY48" fmla="*/ 961549 h 1402080"/>
                        <a:gd name="connsiteX49" fmla="*/ 149220 w 1249680"/>
                        <a:gd name="connsiteY49" fmla="*/ 909162 h 1402080"/>
                        <a:gd name="connsiteX50" fmla="*/ 158745 w 1249680"/>
                        <a:gd name="connsiteY50" fmla="*/ 882967 h 1402080"/>
                        <a:gd name="connsiteX51" fmla="*/ 130765 w 1249680"/>
                        <a:gd name="connsiteY51" fmla="*/ 864017 h 1402080"/>
                        <a:gd name="connsiteX52" fmla="*/ 108738 w 1249680"/>
                        <a:gd name="connsiteY52" fmla="*/ 897255 h 1402080"/>
                        <a:gd name="connsiteX53" fmla="*/ 111120 w 1249680"/>
                        <a:gd name="connsiteY53" fmla="*/ 840105 h 1402080"/>
                        <a:gd name="connsiteX54" fmla="*/ 92070 w 1249680"/>
                        <a:gd name="connsiteY54" fmla="*/ 835343 h 1402080"/>
                        <a:gd name="connsiteX55" fmla="*/ 80163 w 1249680"/>
                        <a:gd name="connsiteY55" fmla="*/ 906780 h 1402080"/>
                        <a:gd name="connsiteX56" fmla="*/ 58732 w 1249680"/>
                        <a:gd name="connsiteY56" fmla="*/ 911543 h 1402080"/>
                        <a:gd name="connsiteX57" fmla="*/ 70639 w 1249680"/>
                        <a:gd name="connsiteY57" fmla="*/ 825817 h 1402080"/>
                        <a:gd name="connsiteX58" fmla="*/ 122872 w 1249680"/>
                        <a:gd name="connsiteY58" fmla="*/ 819626 h 1402080"/>
                        <a:gd name="connsiteX59" fmla="*/ 125407 w 1249680"/>
                        <a:gd name="connsiteY59" fmla="*/ 799623 h 1402080"/>
                        <a:gd name="connsiteX60" fmla="*/ 78581 w 1249680"/>
                        <a:gd name="connsiteY60" fmla="*/ 799624 h 1402080"/>
                        <a:gd name="connsiteX61" fmla="*/ 82867 w 1249680"/>
                        <a:gd name="connsiteY61" fmla="*/ 761047 h 1402080"/>
                        <a:gd name="connsiteX62" fmla="*/ 142076 w 1249680"/>
                        <a:gd name="connsiteY62" fmla="*/ 742474 h 1402080"/>
                        <a:gd name="connsiteX63" fmla="*/ 130169 w 1249680"/>
                        <a:gd name="connsiteY63" fmla="*/ 716280 h 1402080"/>
                        <a:gd name="connsiteX64" fmla="*/ 48568 w 1249680"/>
                        <a:gd name="connsiteY64" fmla="*/ 756737 h 1402080"/>
                        <a:gd name="connsiteX65" fmla="*/ 29527 w 1249680"/>
                        <a:gd name="connsiteY65" fmla="*/ 718344 h 1402080"/>
                        <a:gd name="connsiteX66" fmla="*/ 104473 w 1249680"/>
                        <a:gd name="connsiteY66" fmla="*/ 693138 h 1402080"/>
                        <a:gd name="connsiteX67" fmla="*/ 77629 w 1249680"/>
                        <a:gd name="connsiteY67" fmla="*/ 617855 h 1402080"/>
                        <a:gd name="connsiteX68" fmla="*/ 39683 w 1249680"/>
                        <a:gd name="connsiteY68" fmla="*/ 611505 h 1402080"/>
                        <a:gd name="connsiteX69" fmla="*/ 0 w 1249680"/>
                        <a:gd name="connsiteY69" fmla="*/ 541020 h 1402080"/>
                        <a:gd name="connsiteX0" fmla="*/ 0 w 1249680"/>
                        <a:gd name="connsiteY0" fmla="*/ 541020 h 1402080"/>
                        <a:gd name="connsiteX1" fmla="*/ 259080 w 1249680"/>
                        <a:gd name="connsiteY1" fmla="*/ 381000 h 1402080"/>
                        <a:gd name="connsiteX2" fmla="*/ 266700 w 1249680"/>
                        <a:gd name="connsiteY2" fmla="*/ 266700 h 1402080"/>
                        <a:gd name="connsiteX3" fmla="*/ 358140 w 1249680"/>
                        <a:gd name="connsiteY3" fmla="*/ 259080 h 1402080"/>
                        <a:gd name="connsiteX4" fmla="*/ 388620 w 1249680"/>
                        <a:gd name="connsiteY4" fmla="*/ 266700 h 1402080"/>
                        <a:gd name="connsiteX5" fmla="*/ 449580 w 1249680"/>
                        <a:gd name="connsiteY5" fmla="*/ 266700 h 1402080"/>
                        <a:gd name="connsiteX6" fmla="*/ 533400 w 1249680"/>
                        <a:gd name="connsiteY6" fmla="*/ 144780 h 1402080"/>
                        <a:gd name="connsiteX7" fmla="*/ 655320 w 1249680"/>
                        <a:gd name="connsiteY7" fmla="*/ 167640 h 1402080"/>
                        <a:gd name="connsiteX8" fmla="*/ 830580 w 1249680"/>
                        <a:gd name="connsiteY8" fmla="*/ 114300 h 1402080"/>
                        <a:gd name="connsiteX9" fmla="*/ 822960 w 1249680"/>
                        <a:gd name="connsiteY9" fmla="*/ 45720 h 1402080"/>
                        <a:gd name="connsiteX10" fmla="*/ 906780 w 1249680"/>
                        <a:gd name="connsiteY10" fmla="*/ 0 h 1402080"/>
                        <a:gd name="connsiteX11" fmla="*/ 937260 w 1249680"/>
                        <a:gd name="connsiteY11" fmla="*/ 0 h 1402080"/>
                        <a:gd name="connsiteX12" fmla="*/ 944880 w 1249680"/>
                        <a:gd name="connsiteY12" fmla="*/ 76200 h 1402080"/>
                        <a:gd name="connsiteX13" fmla="*/ 1013460 w 1249680"/>
                        <a:gd name="connsiteY13" fmla="*/ 99060 h 1402080"/>
                        <a:gd name="connsiteX14" fmla="*/ 982980 w 1249680"/>
                        <a:gd name="connsiteY14" fmla="*/ 167640 h 1402080"/>
                        <a:gd name="connsiteX15" fmla="*/ 1005840 w 1249680"/>
                        <a:gd name="connsiteY15" fmla="*/ 190500 h 1402080"/>
                        <a:gd name="connsiteX16" fmla="*/ 967740 w 1249680"/>
                        <a:gd name="connsiteY16" fmla="*/ 297180 h 1402080"/>
                        <a:gd name="connsiteX17" fmla="*/ 975360 w 1249680"/>
                        <a:gd name="connsiteY17" fmla="*/ 320040 h 1402080"/>
                        <a:gd name="connsiteX18" fmla="*/ 1043940 w 1249680"/>
                        <a:gd name="connsiteY18" fmla="*/ 388620 h 1402080"/>
                        <a:gd name="connsiteX19" fmla="*/ 1165860 w 1249680"/>
                        <a:gd name="connsiteY19" fmla="*/ 403860 h 1402080"/>
                        <a:gd name="connsiteX20" fmla="*/ 1173480 w 1249680"/>
                        <a:gd name="connsiteY20" fmla="*/ 441960 h 1402080"/>
                        <a:gd name="connsiteX21" fmla="*/ 1249680 w 1249680"/>
                        <a:gd name="connsiteY21" fmla="*/ 419100 h 1402080"/>
                        <a:gd name="connsiteX22" fmla="*/ 1219200 w 1249680"/>
                        <a:gd name="connsiteY22" fmla="*/ 495300 h 1402080"/>
                        <a:gd name="connsiteX23" fmla="*/ 1135380 w 1249680"/>
                        <a:gd name="connsiteY23" fmla="*/ 586740 h 1402080"/>
                        <a:gd name="connsiteX24" fmla="*/ 1021080 w 1249680"/>
                        <a:gd name="connsiteY24" fmla="*/ 632460 h 1402080"/>
                        <a:gd name="connsiteX25" fmla="*/ 1013460 w 1249680"/>
                        <a:gd name="connsiteY25" fmla="*/ 723900 h 1402080"/>
                        <a:gd name="connsiteX26" fmla="*/ 1005840 w 1249680"/>
                        <a:gd name="connsiteY26" fmla="*/ 769620 h 1402080"/>
                        <a:gd name="connsiteX27" fmla="*/ 975360 w 1249680"/>
                        <a:gd name="connsiteY27" fmla="*/ 807720 h 1402080"/>
                        <a:gd name="connsiteX28" fmla="*/ 1013460 w 1249680"/>
                        <a:gd name="connsiteY28" fmla="*/ 845820 h 1402080"/>
                        <a:gd name="connsiteX29" fmla="*/ 998220 w 1249680"/>
                        <a:gd name="connsiteY29" fmla="*/ 906780 h 1402080"/>
                        <a:gd name="connsiteX30" fmla="*/ 998220 w 1249680"/>
                        <a:gd name="connsiteY30" fmla="*/ 960120 h 1402080"/>
                        <a:gd name="connsiteX31" fmla="*/ 1097280 w 1249680"/>
                        <a:gd name="connsiteY31" fmla="*/ 1051560 h 1402080"/>
                        <a:gd name="connsiteX32" fmla="*/ 1089660 w 1249680"/>
                        <a:gd name="connsiteY32" fmla="*/ 1135380 h 1402080"/>
                        <a:gd name="connsiteX33" fmla="*/ 1013460 w 1249680"/>
                        <a:gd name="connsiteY33" fmla="*/ 1143000 h 1402080"/>
                        <a:gd name="connsiteX34" fmla="*/ 1165860 w 1249680"/>
                        <a:gd name="connsiteY34" fmla="*/ 1249680 h 1402080"/>
                        <a:gd name="connsiteX35" fmla="*/ 1118388 w 1249680"/>
                        <a:gd name="connsiteY35" fmla="*/ 1328261 h 1402080"/>
                        <a:gd name="connsiteX36" fmla="*/ 1066800 w 1249680"/>
                        <a:gd name="connsiteY36" fmla="*/ 1402080 h 1402080"/>
                        <a:gd name="connsiteX37" fmla="*/ 998220 w 1249680"/>
                        <a:gd name="connsiteY37" fmla="*/ 1356360 h 1402080"/>
                        <a:gd name="connsiteX38" fmla="*/ 504026 w 1249680"/>
                        <a:gd name="connsiteY38" fmla="*/ 1252061 h 1402080"/>
                        <a:gd name="connsiteX39" fmla="*/ 134932 w 1249680"/>
                        <a:gd name="connsiteY39" fmla="*/ 1171098 h 1402080"/>
                        <a:gd name="connsiteX40" fmla="*/ 143351 w 1249680"/>
                        <a:gd name="connsiteY40" fmla="*/ 1202532 h 1402080"/>
                        <a:gd name="connsiteX41" fmla="*/ 180975 w 1249680"/>
                        <a:gd name="connsiteY41" fmla="*/ 1200626 h 1402080"/>
                        <a:gd name="connsiteX42" fmla="*/ 163354 w 1249680"/>
                        <a:gd name="connsiteY42" fmla="*/ 1141095 h 1402080"/>
                        <a:gd name="connsiteX43" fmla="*/ 234791 w 1249680"/>
                        <a:gd name="connsiteY43" fmla="*/ 1096804 h 1402080"/>
                        <a:gd name="connsiteX44" fmla="*/ 249232 w 1249680"/>
                        <a:gd name="connsiteY44" fmla="*/ 1180623 h 1402080"/>
                        <a:gd name="connsiteX45" fmla="*/ 277807 w 1249680"/>
                        <a:gd name="connsiteY45" fmla="*/ 1190149 h 1402080"/>
                        <a:gd name="connsiteX46" fmla="*/ 292417 w 1249680"/>
                        <a:gd name="connsiteY46" fmla="*/ 1068705 h 1402080"/>
                        <a:gd name="connsiteX47" fmla="*/ 323051 w 1249680"/>
                        <a:gd name="connsiteY47" fmla="*/ 1078230 h 1402080"/>
                        <a:gd name="connsiteX48" fmla="*/ 294476 w 1249680"/>
                        <a:gd name="connsiteY48" fmla="*/ 944880 h 1402080"/>
                        <a:gd name="connsiteX49" fmla="*/ 258758 w 1249680"/>
                        <a:gd name="connsiteY49" fmla="*/ 961549 h 1402080"/>
                        <a:gd name="connsiteX50" fmla="*/ 149220 w 1249680"/>
                        <a:gd name="connsiteY50" fmla="*/ 909162 h 1402080"/>
                        <a:gd name="connsiteX51" fmla="*/ 158745 w 1249680"/>
                        <a:gd name="connsiteY51" fmla="*/ 882967 h 1402080"/>
                        <a:gd name="connsiteX52" fmla="*/ 130765 w 1249680"/>
                        <a:gd name="connsiteY52" fmla="*/ 864017 h 1402080"/>
                        <a:gd name="connsiteX53" fmla="*/ 108738 w 1249680"/>
                        <a:gd name="connsiteY53" fmla="*/ 897255 h 1402080"/>
                        <a:gd name="connsiteX54" fmla="*/ 111120 w 1249680"/>
                        <a:gd name="connsiteY54" fmla="*/ 840105 h 1402080"/>
                        <a:gd name="connsiteX55" fmla="*/ 92070 w 1249680"/>
                        <a:gd name="connsiteY55" fmla="*/ 835343 h 1402080"/>
                        <a:gd name="connsiteX56" fmla="*/ 80163 w 1249680"/>
                        <a:gd name="connsiteY56" fmla="*/ 906780 h 1402080"/>
                        <a:gd name="connsiteX57" fmla="*/ 58732 w 1249680"/>
                        <a:gd name="connsiteY57" fmla="*/ 911543 h 1402080"/>
                        <a:gd name="connsiteX58" fmla="*/ 70639 w 1249680"/>
                        <a:gd name="connsiteY58" fmla="*/ 825817 h 1402080"/>
                        <a:gd name="connsiteX59" fmla="*/ 122872 w 1249680"/>
                        <a:gd name="connsiteY59" fmla="*/ 819626 h 1402080"/>
                        <a:gd name="connsiteX60" fmla="*/ 125407 w 1249680"/>
                        <a:gd name="connsiteY60" fmla="*/ 799623 h 1402080"/>
                        <a:gd name="connsiteX61" fmla="*/ 78581 w 1249680"/>
                        <a:gd name="connsiteY61" fmla="*/ 799624 h 1402080"/>
                        <a:gd name="connsiteX62" fmla="*/ 82867 w 1249680"/>
                        <a:gd name="connsiteY62" fmla="*/ 761047 h 1402080"/>
                        <a:gd name="connsiteX63" fmla="*/ 142076 w 1249680"/>
                        <a:gd name="connsiteY63" fmla="*/ 742474 h 1402080"/>
                        <a:gd name="connsiteX64" fmla="*/ 130169 w 1249680"/>
                        <a:gd name="connsiteY64" fmla="*/ 716280 h 1402080"/>
                        <a:gd name="connsiteX65" fmla="*/ 48568 w 1249680"/>
                        <a:gd name="connsiteY65" fmla="*/ 756737 h 1402080"/>
                        <a:gd name="connsiteX66" fmla="*/ 29527 w 1249680"/>
                        <a:gd name="connsiteY66" fmla="*/ 718344 h 1402080"/>
                        <a:gd name="connsiteX67" fmla="*/ 104473 w 1249680"/>
                        <a:gd name="connsiteY67" fmla="*/ 693138 h 1402080"/>
                        <a:gd name="connsiteX68" fmla="*/ 77629 w 1249680"/>
                        <a:gd name="connsiteY68" fmla="*/ 617855 h 1402080"/>
                        <a:gd name="connsiteX69" fmla="*/ 39683 w 1249680"/>
                        <a:gd name="connsiteY69" fmla="*/ 611505 h 1402080"/>
                        <a:gd name="connsiteX70" fmla="*/ 0 w 1249680"/>
                        <a:gd name="connsiteY70" fmla="*/ 541020 h 1402080"/>
                        <a:gd name="connsiteX0" fmla="*/ 0 w 1249680"/>
                        <a:gd name="connsiteY0" fmla="*/ 541020 h 1402080"/>
                        <a:gd name="connsiteX1" fmla="*/ 259080 w 1249680"/>
                        <a:gd name="connsiteY1" fmla="*/ 381000 h 1402080"/>
                        <a:gd name="connsiteX2" fmla="*/ 266700 w 1249680"/>
                        <a:gd name="connsiteY2" fmla="*/ 266700 h 1402080"/>
                        <a:gd name="connsiteX3" fmla="*/ 358140 w 1249680"/>
                        <a:gd name="connsiteY3" fmla="*/ 259080 h 1402080"/>
                        <a:gd name="connsiteX4" fmla="*/ 388620 w 1249680"/>
                        <a:gd name="connsiteY4" fmla="*/ 266700 h 1402080"/>
                        <a:gd name="connsiteX5" fmla="*/ 449580 w 1249680"/>
                        <a:gd name="connsiteY5" fmla="*/ 266700 h 1402080"/>
                        <a:gd name="connsiteX6" fmla="*/ 533400 w 1249680"/>
                        <a:gd name="connsiteY6" fmla="*/ 144780 h 1402080"/>
                        <a:gd name="connsiteX7" fmla="*/ 655320 w 1249680"/>
                        <a:gd name="connsiteY7" fmla="*/ 167640 h 1402080"/>
                        <a:gd name="connsiteX8" fmla="*/ 830580 w 1249680"/>
                        <a:gd name="connsiteY8" fmla="*/ 114300 h 1402080"/>
                        <a:gd name="connsiteX9" fmla="*/ 822960 w 1249680"/>
                        <a:gd name="connsiteY9" fmla="*/ 45720 h 1402080"/>
                        <a:gd name="connsiteX10" fmla="*/ 906780 w 1249680"/>
                        <a:gd name="connsiteY10" fmla="*/ 0 h 1402080"/>
                        <a:gd name="connsiteX11" fmla="*/ 937260 w 1249680"/>
                        <a:gd name="connsiteY11" fmla="*/ 0 h 1402080"/>
                        <a:gd name="connsiteX12" fmla="*/ 944880 w 1249680"/>
                        <a:gd name="connsiteY12" fmla="*/ 76200 h 1402080"/>
                        <a:gd name="connsiteX13" fmla="*/ 1013460 w 1249680"/>
                        <a:gd name="connsiteY13" fmla="*/ 99060 h 1402080"/>
                        <a:gd name="connsiteX14" fmla="*/ 982980 w 1249680"/>
                        <a:gd name="connsiteY14" fmla="*/ 167640 h 1402080"/>
                        <a:gd name="connsiteX15" fmla="*/ 1005840 w 1249680"/>
                        <a:gd name="connsiteY15" fmla="*/ 190500 h 1402080"/>
                        <a:gd name="connsiteX16" fmla="*/ 967740 w 1249680"/>
                        <a:gd name="connsiteY16" fmla="*/ 297180 h 1402080"/>
                        <a:gd name="connsiteX17" fmla="*/ 975360 w 1249680"/>
                        <a:gd name="connsiteY17" fmla="*/ 320040 h 1402080"/>
                        <a:gd name="connsiteX18" fmla="*/ 1043940 w 1249680"/>
                        <a:gd name="connsiteY18" fmla="*/ 388620 h 1402080"/>
                        <a:gd name="connsiteX19" fmla="*/ 1165860 w 1249680"/>
                        <a:gd name="connsiteY19" fmla="*/ 403860 h 1402080"/>
                        <a:gd name="connsiteX20" fmla="*/ 1173480 w 1249680"/>
                        <a:gd name="connsiteY20" fmla="*/ 441960 h 1402080"/>
                        <a:gd name="connsiteX21" fmla="*/ 1249680 w 1249680"/>
                        <a:gd name="connsiteY21" fmla="*/ 419100 h 1402080"/>
                        <a:gd name="connsiteX22" fmla="*/ 1219200 w 1249680"/>
                        <a:gd name="connsiteY22" fmla="*/ 495300 h 1402080"/>
                        <a:gd name="connsiteX23" fmla="*/ 1135380 w 1249680"/>
                        <a:gd name="connsiteY23" fmla="*/ 586740 h 1402080"/>
                        <a:gd name="connsiteX24" fmla="*/ 1021080 w 1249680"/>
                        <a:gd name="connsiteY24" fmla="*/ 632460 h 1402080"/>
                        <a:gd name="connsiteX25" fmla="*/ 1013460 w 1249680"/>
                        <a:gd name="connsiteY25" fmla="*/ 723900 h 1402080"/>
                        <a:gd name="connsiteX26" fmla="*/ 1005840 w 1249680"/>
                        <a:gd name="connsiteY26" fmla="*/ 769620 h 1402080"/>
                        <a:gd name="connsiteX27" fmla="*/ 975360 w 1249680"/>
                        <a:gd name="connsiteY27" fmla="*/ 807720 h 1402080"/>
                        <a:gd name="connsiteX28" fmla="*/ 1013460 w 1249680"/>
                        <a:gd name="connsiteY28" fmla="*/ 845820 h 1402080"/>
                        <a:gd name="connsiteX29" fmla="*/ 998220 w 1249680"/>
                        <a:gd name="connsiteY29" fmla="*/ 906780 h 1402080"/>
                        <a:gd name="connsiteX30" fmla="*/ 998220 w 1249680"/>
                        <a:gd name="connsiteY30" fmla="*/ 960120 h 1402080"/>
                        <a:gd name="connsiteX31" fmla="*/ 1097280 w 1249680"/>
                        <a:gd name="connsiteY31" fmla="*/ 1051560 h 1402080"/>
                        <a:gd name="connsiteX32" fmla="*/ 1089660 w 1249680"/>
                        <a:gd name="connsiteY32" fmla="*/ 1135380 h 1402080"/>
                        <a:gd name="connsiteX33" fmla="*/ 1013460 w 1249680"/>
                        <a:gd name="connsiteY33" fmla="*/ 1143000 h 1402080"/>
                        <a:gd name="connsiteX34" fmla="*/ 1165860 w 1249680"/>
                        <a:gd name="connsiteY34" fmla="*/ 1249680 h 1402080"/>
                        <a:gd name="connsiteX35" fmla="*/ 1118388 w 1249680"/>
                        <a:gd name="connsiteY35" fmla="*/ 1328261 h 1402080"/>
                        <a:gd name="connsiteX36" fmla="*/ 1066800 w 1249680"/>
                        <a:gd name="connsiteY36" fmla="*/ 1402080 h 1402080"/>
                        <a:gd name="connsiteX37" fmla="*/ 998220 w 1249680"/>
                        <a:gd name="connsiteY37" fmla="*/ 1356360 h 1402080"/>
                        <a:gd name="connsiteX38" fmla="*/ 735007 w 1249680"/>
                        <a:gd name="connsiteY38" fmla="*/ 1299686 h 1402080"/>
                        <a:gd name="connsiteX39" fmla="*/ 504026 w 1249680"/>
                        <a:gd name="connsiteY39" fmla="*/ 1252061 h 1402080"/>
                        <a:gd name="connsiteX40" fmla="*/ 134932 w 1249680"/>
                        <a:gd name="connsiteY40" fmla="*/ 1171098 h 1402080"/>
                        <a:gd name="connsiteX41" fmla="*/ 143351 w 1249680"/>
                        <a:gd name="connsiteY41" fmla="*/ 1202532 h 1402080"/>
                        <a:gd name="connsiteX42" fmla="*/ 180975 w 1249680"/>
                        <a:gd name="connsiteY42" fmla="*/ 1200626 h 1402080"/>
                        <a:gd name="connsiteX43" fmla="*/ 163354 w 1249680"/>
                        <a:gd name="connsiteY43" fmla="*/ 1141095 h 1402080"/>
                        <a:gd name="connsiteX44" fmla="*/ 234791 w 1249680"/>
                        <a:gd name="connsiteY44" fmla="*/ 1096804 h 1402080"/>
                        <a:gd name="connsiteX45" fmla="*/ 249232 w 1249680"/>
                        <a:gd name="connsiteY45" fmla="*/ 1180623 h 1402080"/>
                        <a:gd name="connsiteX46" fmla="*/ 277807 w 1249680"/>
                        <a:gd name="connsiteY46" fmla="*/ 1190149 h 1402080"/>
                        <a:gd name="connsiteX47" fmla="*/ 292417 w 1249680"/>
                        <a:gd name="connsiteY47" fmla="*/ 1068705 h 1402080"/>
                        <a:gd name="connsiteX48" fmla="*/ 323051 w 1249680"/>
                        <a:gd name="connsiteY48" fmla="*/ 1078230 h 1402080"/>
                        <a:gd name="connsiteX49" fmla="*/ 294476 w 1249680"/>
                        <a:gd name="connsiteY49" fmla="*/ 944880 h 1402080"/>
                        <a:gd name="connsiteX50" fmla="*/ 258758 w 1249680"/>
                        <a:gd name="connsiteY50" fmla="*/ 961549 h 1402080"/>
                        <a:gd name="connsiteX51" fmla="*/ 149220 w 1249680"/>
                        <a:gd name="connsiteY51" fmla="*/ 909162 h 1402080"/>
                        <a:gd name="connsiteX52" fmla="*/ 158745 w 1249680"/>
                        <a:gd name="connsiteY52" fmla="*/ 882967 h 1402080"/>
                        <a:gd name="connsiteX53" fmla="*/ 130765 w 1249680"/>
                        <a:gd name="connsiteY53" fmla="*/ 864017 h 1402080"/>
                        <a:gd name="connsiteX54" fmla="*/ 108738 w 1249680"/>
                        <a:gd name="connsiteY54" fmla="*/ 897255 h 1402080"/>
                        <a:gd name="connsiteX55" fmla="*/ 111120 w 1249680"/>
                        <a:gd name="connsiteY55" fmla="*/ 840105 h 1402080"/>
                        <a:gd name="connsiteX56" fmla="*/ 92070 w 1249680"/>
                        <a:gd name="connsiteY56" fmla="*/ 835343 h 1402080"/>
                        <a:gd name="connsiteX57" fmla="*/ 80163 w 1249680"/>
                        <a:gd name="connsiteY57" fmla="*/ 906780 h 1402080"/>
                        <a:gd name="connsiteX58" fmla="*/ 58732 w 1249680"/>
                        <a:gd name="connsiteY58" fmla="*/ 911543 h 1402080"/>
                        <a:gd name="connsiteX59" fmla="*/ 70639 w 1249680"/>
                        <a:gd name="connsiteY59" fmla="*/ 825817 h 1402080"/>
                        <a:gd name="connsiteX60" fmla="*/ 122872 w 1249680"/>
                        <a:gd name="connsiteY60" fmla="*/ 819626 h 1402080"/>
                        <a:gd name="connsiteX61" fmla="*/ 125407 w 1249680"/>
                        <a:gd name="connsiteY61" fmla="*/ 799623 h 1402080"/>
                        <a:gd name="connsiteX62" fmla="*/ 78581 w 1249680"/>
                        <a:gd name="connsiteY62" fmla="*/ 799624 h 1402080"/>
                        <a:gd name="connsiteX63" fmla="*/ 82867 w 1249680"/>
                        <a:gd name="connsiteY63" fmla="*/ 761047 h 1402080"/>
                        <a:gd name="connsiteX64" fmla="*/ 142076 w 1249680"/>
                        <a:gd name="connsiteY64" fmla="*/ 742474 h 1402080"/>
                        <a:gd name="connsiteX65" fmla="*/ 130169 w 1249680"/>
                        <a:gd name="connsiteY65" fmla="*/ 716280 h 1402080"/>
                        <a:gd name="connsiteX66" fmla="*/ 48568 w 1249680"/>
                        <a:gd name="connsiteY66" fmla="*/ 756737 h 1402080"/>
                        <a:gd name="connsiteX67" fmla="*/ 29527 w 1249680"/>
                        <a:gd name="connsiteY67" fmla="*/ 718344 h 1402080"/>
                        <a:gd name="connsiteX68" fmla="*/ 104473 w 1249680"/>
                        <a:gd name="connsiteY68" fmla="*/ 693138 h 1402080"/>
                        <a:gd name="connsiteX69" fmla="*/ 77629 w 1249680"/>
                        <a:gd name="connsiteY69" fmla="*/ 617855 h 1402080"/>
                        <a:gd name="connsiteX70" fmla="*/ 39683 w 1249680"/>
                        <a:gd name="connsiteY70" fmla="*/ 611505 h 1402080"/>
                        <a:gd name="connsiteX71" fmla="*/ 0 w 1249680"/>
                        <a:gd name="connsiteY71" fmla="*/ 541020 h 1402080"/>
                        <a:gd name="connsiteX0" fmla="*/ 0 w 1249680"/>
                        <a:gd name="connsiteY0" fmla="*/ 541020 h 1402080"/>
                        <a:gd name="connsiteX1" fmla="*/ 259080 w 1249680"/>
                        <a:gd name="connsiteY1" fmla="*/ 381000 h 1402080"/>
                        <a:gd name="connsiteX2" fmla="*/ 266700 w 1249680"/>
                        <a:gd name="connsiteY2" fmla="*/ 266700 h 1402080"/>
                        <a:gd name="connsiteX3" fmla="*/ 358140 w 1249680"/>
                        <a:gd name="connsiteY3" fmla="*/ 259080 h 1402080"/>
                        <a:gd name="connsiteX4" fmla="*/ 388620 w 1249680"/>
                        <a:gd name="connsiteY4" fmla="*/ 266700 h 1402080"/>
                        <a:gd name="connsiteX5" fmla="*/ 449580 w 1249680"/>
                        <a:gd name="connsiteY5" fmla="*/ 266700 h 1402080"/>
                        <a:gd name="connsiteX6" fmla="*/ 533400 w 1249680"/>
                        <a:gd name="connsiteY6" fmla="*/ 144780 h 1402080"/>
                        <a:gd name="connsiteX7" fmla="*/ 655320 w 1249680"/>
                        <a:gd name="connsiteY7" fmla="*/ 167640 h 1402080"/>
                        <a:gd name="connsiteX8" fmla="*/ 830580 w 1249680"/>
                        <a:gd name="connsiteY8" fmla="*/ 114300 h 1402080"/>
                        <a:gd name="connsiteX9" fmla="*/ 822960 w 1249680"/>
                        <a:gd name="connsiteY9" fmla="*/ 45720 h 1402080"/>
                        <a:gd name="connsiteX10" fmla="*/ 906780 w 1249680"/>
                        <a:gd name="connsiteY10" fmla="*/ 0 h 1402080"/>
                        <a:gd name="connsiteX11" fmla="*/ 937260 w 1249680"/>
                        <a:gd name="connsiteY11" fmla="*/ 0 h 1402080"/>
                        <a:gd name="connsiteX12" fmla="*/ 944880 w 1249680"/>
                        <a:gd name="connsiteY12" fmla="*/ 76200 h 1402080"/>
                        <a:gd name="connsiteX13" fmla="*/ 1013460 w 1249680"/>
                        <a:gd name="connsiteY13" fmla="*/ 99060 h 1402080"/>
                        <a:gd name="connsiteX14" fmla="*/ 982980 w 1249680"/>
                        <a:gd name="connsiteY14" fmla="*/ 167640 h 1402080"/>
                        <a:gd name="connsiteX15" fmla="*/ 1005840 w 1249680"/>
                        <a:gd name="connsiteY15" fmla="*/ 190500 h 1402080"/>
                        <a:gd name="connsiteX16" fmla="*/ 967740 w 1249680"/>
                        <a:gd name="connsiteY16" fmla="*/ 297180 h 1402080"/>
                        <a:gd name="connsiteX17" fmla="*/ 975360 w 1249680"/>
                        <a:gd name="connsiteY17" fmla="*/ 320040 h 1402080"/>
                        <a:gd name="connsiteX18" fmla="*/ 1043940 w 1249680"/>
                        <a:gd name="connsiteY18" fmla="*/ 388620 h 1402080"/>
                        <a:gd name="connsiteX19" fmla="*/ 1165860 w 1249680"/>
                        <a:gd name="connsiteY19" fmla="*/ 403860 h 1402080"/>
                        <a:gd name="connsiteX20" fmla="*/ 1173480 w 1249680"/>
                        <a:gd name="connsiteY20" fmla="*/ 441960 h 1402080"/>
                        <a:gd name="connsiteX21" fmla="*/ 1249680 w 1249680"/>
                        <a:gd name="connsiteY21" fmla="*/ 419100 h 1402080"/>
                        <a:gd name="connsiteX22" fmla="*/ 1219200 w 1249680"/>
                        <a:gd name="connsiteY22" fmla="*/ 495300 h 1402080"/>
                        <a:gd name="connsiteX23" fmla="*/ 1135380 w 1249680"/>
                        <a:gd name="connsiteY23" fmla="*/ 586740 h 1402080"/>
                        <a:gd name="connsiteX24" fmla="*/ 1021080 w 1249680"/>
                        <a:gd name="connsiteY24" fmla="*/ 632460 h 1402080"/>
                        <a:gd name="connsiteX25" fmla="*/ 1013460 w 1249680"/>
                        <a:gd name="connsiteY25" fmla="*/ 723900 h 1402080"/>
                        <a:gd name="connsiteX26" fmla="*/ 1005840 w 1249680"/>
                        <a:gd name="connsiteY26" fmla="*/ 769620 h 1402080"/>
                        <a:gd name="connsiteX27" fmla="*/ 975360 w 1249680"/>
                        <a:gd name="connsiteY27" fmla="*/ 807720 h 1402080"/>
                        <a:gd name="connsiteX28" fmla="*/ 1013460 w 1249680"/>
                        <a:gd name="connsiteY28" fmla="*/ 845820 h 1402080"/>
                        <a:gd name="connsiteX29" fmla="*/ 998220 w 1249680"/>
                        <a:gd name="connsiteY29" fmla="*/ 906780 h 1402080"/>
                        <a:gd name="connsiteX30" fmla="*/ 998220 w 1249680"/>
                        <a:gd name="connsiteY30" fmla="*/ 960120 h 1402080"/>
                        <a:gd name="connsiteX31" fmla="*/ 1097280 w 1249680"/>
                        <a:gd name="connsiteY31" fmla="*/ 1051560 h 1402080"/>
                        <a:gd name="connsiteX32" fmla="*/ 1089660 w 1249680"/>
                        <a:gd name="connsiteY32" fmla="*/ 1135380 h 1402080"/>
                        <a:gd name="connsiteX33" fmla="*/ 1013460 w 1249680"/>
                        <a:gd name="connsiteY33" fmla="*/ 1143000 h 1402080"/>
                        <a:gd name="connsiteX34" fmla="*/ 1165860 w 1249680"/>
                        <a:gd name="connsiteY34" fmla="*/ 1249680 h 1402080"/>
                        <a:gd name="connsiteX35" fmla="*/ 1118388 w 1249680"/>
                        <a:gd name="connsiteY35" fmla="*/ 1328261 h 1402080"/>
                        <a:gd name="connsiteX36" fmla="*/ 1066800 w 1249680"/>
                        <a:gd name="connsiteY36" fmla="*/ 1402080 h 1402080"/>
                        <a:gd name="connsiteX37" fmla="*/ 998220 w 1249680"/>
                        <a:gd name="connsiteY37" fmla="*/ 1356360 h 1402080"/>
                        <a:gd name="connsiteX38" fmla="*/ 877882 w 1249680"/>
                        <a:gd name="connsiteY38" fmla="*/ 1330643 h 1402080"/>
                        <a:gd name="connsiteX39" fmla="*/ 735007 w 1249680"/>
                        <a:gd name="connsiteY39" fmla="*/ 1299686 h 1402080"/>
                        <a:gd name="connsiteX40" fmla="*/ 504026 w 1249680"/>
                        <a:gd name="connsiteY40" fmla="*/ 1252061 h 1402080"/>
                        <a:gd name="connsiteX41" fmla="*/ 134932 w 1249680"/>
                        <a:gd name="connsiteY41" fmla="*/ 1171098 h 1402080"/>
                        <a:gd name="connsiteX42" fmla="*/ 143351 w 1249680"/>
                        <a:gd name="connsiteY42" fmla="*/ 1202532 h 1402080"/>
                        <a:gd name="connsiteX43" fmla="*/ 180975 w 1249680"/>
                        <a:gd name="connsiteY43" fmla="*/ 1200626 h 1402080"/>
                        <a:gd name="connsiteX44" fmla="*/ 163354 w 1249680"/>
                        <a:gd name="connsiteY44" fmla="*/ 1141095 h 1402080"/>
                        <a:gd name="connsiteX45" fmla="*/ 234791 w 1249680"/>
                        <a:gd name="connsiteY45" fmla="*/ 1096804 h 1402080"/>
                        <a:gd name="connsiteX46" fmla="*/ 249232 w 1249680"/>
                        <a:gd name="connsiteY46" fmla="*/ 1180623 h 1402080"/>
                        <a:gd name="connsiteX47" fmla="*/ 277807 w 1249680"/>
                        <a:gd name="connsiteY47" fmla="*/ 1190149 h 1402080"/>
                        <a:gd name="connsiteX48" fmla="*/ 292417 w 1249680"/>
                        <a:gd name="connsiteY48" fmla="*/ 1068705 h 1402080"/>
                        <a:gd name="connsiteX49" fmla="*/ 323051 w 1249680"/>
                        <a:gd name="connsiteY49" fmla="*/ 1078230 h 1402080"/>
                        <a:gd name="connsiteX50" fmla="*/ 294476 w 1249680"/>
                        <a:gd name="connsiteY50" fmla="*/ 944880 h 1402080"/>
                        <a:gd name="connsiteX51" fmla="*/ 258758 w 1249680"/>
                        <a:gd name="connsiteY51" fmla="*/ 961549 h 1402080"/>
                        <a:gd name="connsiteX52" fmla="*/ 149220 w 1249680"/>
                        <a:gd name="connsiteY52" fmla="*/ 909162 h 1402080"/>
                        <a:gd name="connsiteX53" fmla="*/ 158745 w 1249680"/>
                        <a:gd name="connsiteY53" fmla="*/ 882967 h 1402080"/>
                        <a:gd name="connsiteX54" fmla="*/ 130765 w 1249680"/>
                        <a:gd name="connsiteY54" fmla="*/ 864017 h 1402080"/>
                        <a:gd name="connsiteX55" fmla="*/ 108738 w 1249680"/>
                        <a:gd name="connsiteY55" fmla="*/ 897255 h 1402080"/>
                        <a:gd name="connsiteX56" fmla="*/ 111120 w 1249680"/>
                        <a:gd name="connsiteY56" fmla="*/ 840105 h 1402080"/>
                        <a:gd name="connsiteX57" fmla="*/ 92070 w 1249680"/>
                        <a:gd name="connsiteY57" fmla="*/ 835343 h 1402080"/>
                        <a:gd name="connsiteX58" fmla="*/ 80163 w 1249680"/>
                        <a:gd name="connsiteY58" fmla="*/ 906780 h 1402080"/>
                        <a:gd name="connsiteX59" fmla="*/ 58732 w 1249680"/>
                        <a:gd name="connsiteY59" fmla="*/ 911543 h 1402080"/>
                        <a:gd name="connsiteX60" fmla="*/ 70639 w 1249680"/>
                        <a:gd name="connsiteY60" fmla="*/ 825817 h 1402080"/>
                        <a:gd name="connsiteX61" fmla="*/ 122872 w 1249680"/>
                        <a:gd name="connsiteY61" fmla="*/ 819626 h 1402080"/>
                        <a:gd name="connsiteX62" fmla="*/ 125407 w 1249680"/>
                        <a:gd name="connsiteY62" fmla="*/ 799623 h 1402080"/>
                        <a:gd name="connsiteX63" fmla="*/ 78581 w 1249680"/>
                        <a:gd name="connsiteY63" fmla="*/ 799624 h 1402080"/>
                        <a:gd name="connsiteX64" fmla="*/ 82867 w 1249680"/>
                        <a:gd name="connsiteY64" fmla="*/ 761047 h 1402080"/>
                        <a:gd name="connsiteX65" fmla="*/ 142076 w 1249680"/>
                        <a:gd name="connsiteY65" fmla="*/ 742474 h 1402080"/>
                        <a:gd name="connsiteX66" fmla="*/ 130169 w 1249680"/>
                        <a:gd name="connsiteY66" fmla="*/ 716280 h 1402080"/>
                        <a:gd name="connsiteX67" fmla="*/ 48568 w 1249680"/>
                        <a:gd name="connsiteY67" fmla="*/ 756737 h 1402080"/>
                        <a:gd name="connsiteX68" fmla="*/ 29527 w 1249680"/>
                        <a:gd name="connsiteY68" fmla="*/ 718344 h 1402080"/>
                        <a:gd name="connsiteX69" fmla="*/ 104473 w 1249680"/>
                        <a:gd name="connsiteY69" fmla="*/ 693138 h 1402080"/>
                        <a:gd name="connsiteX70" fmla="*/ 77629 w 1249680"/>
                        <a:gd name="connsiteY70" fmla="*/ 617855 h 1402080"/>
                        <a:gd name="connsiteX71" fmla="*/ 39683 w 1249680"/>
                        <a:gd name="connsiteY71" fmla="*/ 611505 h 1402080"/>
                        <a:gd name="connsiteX72" fmla="*/ 0 w 1249680"/>
                        <a:gd name="connsiteY72" fmla="*/ 541020 h 1402080"/>
                        <a:gd name="connsiteX0" fmla="*/ 0 w 1249680"/>
                        <a:gd name="connsiteY0" fmla="*/ 541020 h 1402080"/>
                        <a:gd name="connsiteX1" fmla="*/ 259080 w 1249680"/>
                        <a:gd name="connsiteY1" fmla="*/ 381000 h 1402080"/>
                        <a:gd name="connsiteX2" fmla="*/ 266700 w 1249680"/>
                        <a:gd name="connsiteY2" fmla="*/ 266700 h 1402080"/>
                        <a:gd name="connsiteX3" fmla="*/ 358140 w 1249680"/>
                        <a:gd name="connsiteY3" fmla="*/ 259080 h 1402080"/>
                        <a:gd name="connsiteX4" fmla="*/ 388620 w 1249680"/>
                        <a:gd name="connsiteY4" fmla="*/ 266700 h 1402080"/>
                        <a:gd name="connsiteX5" fmla="*/ 449580 w 1249680"/>
                        <a:gd name="connsiteY5" fmla="*/ 266700 h 1402080"/>
                        <a:gd name="connsiteX6" fmla="*/ 533400 w 1249680"/>
                        <a:gd name="connsiteY6" fmla="*/ 144780 h 1402080"/>
                        <a:gd name="connsiteX7" fmla="*/ 655320 w 1249680"/>
                        <a:gd name="connsiteY7" fmla="*/ 167640 h 1402080"/>
                        <a:gd name="connsiteX8" fmla="*/ 830580 w 1249680"/>
                        <a:gd name="connsiteY8" fmla="*/ 114300 h 1402080"/>
                        <a:gd name="connsiteX9" fmla="*/ 822960 w 1249680"/>
                        <a:gd name="connsiteY9" fmla="*/ 45720 h 1402080"/>
                        <a:gd name="connsiteX10" fmla="*/ 906780 w 1249680"/>
                        <a:gd name="connsiteY10" fmla="*/ 0 h 1402080"/>
                        <a:gd name="connsiteX11" fmla="*/ 937260 w 1249680"/>
                        <a:gd name="connsiteY11" fmla="*/ 0 h 1402080"/>
                        <a:gd name="connsiteX12" fmla="*/ 944880 w 1249680"/>
                        <a:gd name="connsiteY12" fmla="*/ 76200 h 1402080"/>
                        <a:gd name="connsiteX13" fmla="*/ 1013460 w 1249680"/>
                        <a:gd name="connsiteY13" fmla="*/ 99060 h 1402080"/>
                        <a:gd name="connsiteX14" fmla="*/ 982980 w 1249680"/>
                        <a:gd name="connsiteY14" fmla="*/ 167640 h 1402080"/>
                        <a:gd name="connsiteX15" fmla="*/ 1005840 w 1249680"/>
                        <a:gd name="connsiteY15" fmla="*/ 190500 h 1402080"/>
                        <a:gd name="connsiteX16" fmla="*/ 967740 w 1249680"/>
                        <a:gd name="connsiteY16" fmla="*/ 297180 h 1402080"/>
                        <a:gd name="connsiteX17" fmla="*/ 975360 w 1249680"/>
                        <a:gd name="connsiteY17" fmla="*/ 320040 h 1402080"/>
                        <a:gd name="connsiteX18" fmla="*/ 1043940 w 1249680"/>
                        <a:gd name="connsiteY18" fmla="*/ 388620 h 1402080"/>
                        <a:gd name="connsiteX19" fmla="*/ 1165860 w 1249680"/>
                        <a:gd name="connsiteY19" fmla="*/ 403860 h 1402080"/>
                        <a:gd name="connsiteX20" fmla="*/ 1173480 w 1249680"/>
                        <a:gd name="connsiteY20" fmla="*/ 441960 h 1402080"/>
                        <a:gd name="connsiteX21" fmla="*/ 1249680 w 1249680"/>
                        <a:gd name="connsiteY21" fmla="*/ 419100 h 1402080"/>
                        <a:gd name="connsiteX22" fmla="*/ 1219200 w 1249680"/>
                        <a:gd name="connsiteY22" fmla="*/ 495300 h 1402080"/>
                        <a:gd name="connsiteX23" fmla="*/ 1135380 w 1249680"/>
                        <a:gd name="connsiteY23" fmla="*/ 586740 h 1402080"/>
                        <a:gd name="connsiteX24" fmla="*/ 1021080 w 1249680"/>
                        <a:gd name="connsiteY24" fmla="*/ 632460 h 1402080"/>
                        <a:gd name="connsiteX25" fmla="*/ 1013460 w 1249680"/>
                        <a:gd name="connsiteY25" fmla="*/ 723900 h 1402080"/>
                        <a:gd name="connsiteX26" fmla="*/ 1005840 w 1249680"/>
                        <a:gd name="connsiteY26" fmla="*/ 769620 h 1402080"/>
                        <a:gd name="connsiteX27" fmla="*/ 975360 w 1249680"/>
                        <a:gd name="connsiteY27" fmla="*/ 807720 h 1402080"/>
                        <a:gd name="connsiteX28" fmla="*/ 1013460 w 1249680"/>
                        <a:gd name="connsiteY28" fmla="*/ 845820 h 1402080"/>
                        <a:gd name="connsiteX29" fmla="*/ 998220 w 1249680"/>
                        <a:gd name="connsiteY29" fmla="*/ 906780 h 1402080"/>
                        <a:gd name="connsiteX30" fmla="*/ 998220 w 1249680"/>
                        <a:gd name="connsiteY30" fmla="*/ 960120 h 1402080"/>
                        <a:gd name="connsiteX31" fmla="*/ 1097280 w 1249680"/>
                        <a:gd name="connsiteY31" fmla="*/ 1051560 h 1402080"/>
                        <a:gd name="connsiteX32" fmla="*/ 1089660 w 1249680"/>
                        <a:gd name="connsiteY32" fmla="*/ 1135380 h 1402080"/>
                        <a:gd name="connsiteX33" fmla="*/ 1013460 w 1249680"/>
                        <a:gd name="connsiteY33" fmla="*/ 1143000 h 1402080"/>
                        <a:gd name="connsiteX34" fmla="*/ 1165860 w 1249680"/>
                        <a:gd name="connsiteY34" fmla="*/ 1249680 h 1402080"/>
                        <a:gd name="connsiteX35" fmla="*/ 1118388 w 1249680"/>
                        <a:gd name="connsiteY35" fmla="*/ 1328261 h 1402080"/>
                        <a:gd name="connsiteX36" fmla="*/ 1066800 w 1249680"/>
                        <a:gd name="connsiteY36" fmla="*/ 1402080 h 1402080"/>
                        <a:gd name="connsiteX37" fmla="*/ 1025520 w 1249680"/>
                        <a:gd name="connsiteY37" fmla="*/ 1375886 h 1402080"/>
                        <a:gd name="connsiteX38" fmla="*/ 998220 w 1249680"/>
                        <a:gd name="connsiteY38" fmla="*/ 1356360 h 1402080"/>
                        <a:gd name="connsiteX39" fmla="*/ 877882 w 1249680"/>
                        <a:gd name="connsiteY39" fmla="*/ 1330643 h 1402080"/>
                        <a:gd name="connsiteX40" fmla="*/ 735007 w 1249680"/>
                        <a:gd name="connsiteY40" fmla="*/ 1299686 h 1402080"/>
                        <a:gd name="connsiteX41" fmla="*/ 504026 w 1249680"/>
                        <a:gd name="connsiteY41" fmla="*/ 1252061 h 1402080"/>
                        <a:gd name="connsiteX42" fmla="*/ 134932 w 1249680"/>
                        <a:gd name="connsiteY42" fmla="*/ 1171098 h 1402080"/>
                        <a:gd name="connsiteX43" fmla="*/ 143351 w 1249680"/>
                        <a:gd name="connsiteY43" fmla="*/ 1202532 h 1402080"/>
                        <a:gd name="connsiteX44" fmla="*/ 180975 w 1249680"/>
                        <a:gd name="connsiteY44" fmla="*/ 1200626 h 1402080"/>
                        <a:gd name="connsiteX45" fmla="*/ 163354 w 1249680"/>
                        <a:gd name="connsiteY45" fmla="*/ 1141095 h 1402080"/>
                        <a:gd name="connsiteX46" fmla="*/ 234791 w 1249680"/>
                        <a:gd name="connsiteY46" fmla="*/ 1096804 h 1402080"/>
                        <a:gd name="connsiteX47" fmla="*/ 249232 w 1249680"/>
                        <a:gd name="connsiteY47" fmla="*/ 1180623 h 1402080"/>
                        <a:gd name="connsiteX48" fmla="*/ 277807 w 1249680"/>
                        <a:gd name="connsiteY48" fmla="*/ 1190149 h 1402080"/>
                        <a:gd name="connsiteX49" fmla="*/ 292417 w 1249680"/>
                        <a:gd name="connsiteY49" fmla="*/ 1068705 h 1402080"/>
                        <a:gd name="connsiteX50" fmla="*/ 323051 w 1249680"/>
                        <a:gd name="connsiteY50" fmla="*/ 1078230 h 1402080"/>
                        <a:gd name="connsiteX51" fmla="*/ 294476 w 1249680"/>
                        <a:gd name="connsiteY51" fmla="*/ 944880 h 1402080"/>
                        <a:gd name="connsiteX52" fmla="*/ 258758 w 1249680"/>
                        <a:gd name="connsiteY52" fmla="*/ 961549 h 1402080"/>
                        <a:gd name="connsiteX53" fmla="*/ 149220 w 1249680"/>
                        <a:gd name="connsiteY53" fmla="*/ 909162 h 1402080"/>
                        <a:gd name="connsiteX54" fmla="*/ 158745 w 1249680"/>
                        <a:gd name="connsiteY54" fmla="*/ 882967 h 1402080"/>
                        <a:gd name="connsiteX55" fmla="*/ 130765 w 1249680"/>
                        <a:gd name="connsiteY55" fmla="*/ 864017 h 1402080"/>
                        <a:gd name="connsiteX56" fmla="*/ 108738 w 1249680"/>
                        <a:gd name="connsiteY56" fmla="*/ 897255 h 1402080"/>
                        <a:gd name="connsiteX57" fmla="*/ 111120 w 1249680"/>
                        <a:gd name="connsiteY57" fmla="*/ 840105 h 1402080"/>
                        <a:gd name="connsiteX58" fmla="*/ 92070 w 1249680"/>
                        <a:gd name="connsiteY58" fmla="*/ 835343 h 1402080"/>
                        <a:gd name="connsiteX59" fmla="*/ 80163 w 1249680"/>
                        <a:gd name="connsiteY59" fmla="*/ 906780 h 1402080"/>
                        <a:gd name="connsiteX60" fmla="*/ 58732 w 1249680"/>
                        <a:gd name="connsiteY60" fmla="*/ 911543 h 1402080"/>
                        <a:gd name="connsiteX61" fmla="*/ 70639 w 1249680"/>
                        <a:gd name="connsiteY61" fmla="*/ 825817 h 1402080"/>
                        <a:gd name="connsiteX62" fmla="*/ 122872 w 1249680"/>
                        <a:gd name="connsiteY62" fmla="*/ 819626 h 1402080"/>
                        <a:gd name="connsiteX63" fmla="*/ 125407 w 1249680"/>
                        <a:gd name="connsiteY63" fmla="*/ 799623 h 1402080"/>
                        <a:gd name="connsiteX64" fmla="*/ 78581 w 1249680"/>
                        <a:gd name="connsiteY64" fmla="*/ 799624 h 1402080"/>
                        <a:gd name="connsiteX65" fmla="*/ 82867 w 1249680"/>
                        <a:gd name="connsiteY65" fmla="*/ 761047 h 1402080"/>
                        <a:gd name="connsiteX66" fmla="*/ 142076 w 1249680"/>
                        <a:gd name="connsiteY66" fmla="*/ 742474 h 1402080"/>
                        <a:gd name="connsiteX67" fmla="*/ 130169 w 1249680"/>
                        <a:gd name="connsiteY67" fmla="*/ 716280 h 1402080"/>
                        <a:gd name="connsiteX68" fmla="*/ 48568 w 1249680"/>
                        <a:gd name="connsiteY68" fmla="*/ 756737 h 1402080"/>
                        <a:gd name="connsiteX69" fmla="*/ 29527 w 1249680"/>
                        <a:gd name="connsiteY69" fmla="*/ 718344 h 1402080"/>
                        <a:gd name="connsiteX70" fmla="*/ 104473 w 1249680"/>
                        <a:gd name="connsiteY70" fmla="*/ 693138 h 1402080"/>
                        <a:gd name="connsiteX71" fmla="*/ 77629 w 1249680"/>
                        <a:gd name="connsiteY71" fmla="*/ 617855 h 1402080"/>
                        <a:gd name="connsiteX72" fmla="*/ 39683 w 1249680"/>
                        <a:gd name="connsiteY72" fmla="*/ 611505 h 1402080"/>
                        <a:gd name="connsiteX73" fmla="*/ 0 w 1249680"/>
                        <a:gd name="connsiteY73" fmla="*/ 541020 h 1402080"/>
                        <a:gd name="connsiteX0" fmla="*/ 0 w 1249680"/>
                        <a:gd name="connsiteY0" fmla="*/ 541020 h 1402080"/>
                        <a:gd name="connsiteX1" fmla="*/ 259080 w 1249680"/>
                        <a:gd name="connsiteY1" fmla="*/ 381000 h 1402080"/>
                        <a:gd name="connsiteX2" fmla="*/ 266700 w 1249680"/>
                        <a:gd name="connsiteY2" fmla="*/ 266700 h 1402080"/>
                        <a:gd name="connsiteX3" fmla="*/ 358140 w 1249680"/>
                        <a:gd name="connsiteY3" fmla="*/ 259080 h 1402080"/>
                        <a:gd name="connsiteX4" fmla="*/ 388620 w 1249680"/>
                        <a:gd name="connsiteY4" fmla="*/ 266700 h 1402080"/>
                        <a:gd name="connsiteX5" fmla="*/ 449580 w 1249680"/>
                        <a:gd name="connsiteY5" fmla="*/ 266700 h 1402080"/>
                        <a:gd name="connsiteX6" fmla="*/ 533400 w 1249680"/>
                        <a:gd name="connsiteY6" fmla="*/ 144780 h 1402080"/>
                        <a:gd name="connsiteX7" fmla="*/ 655320 w 1249680"/>
                        <a:gd name="connsiteY7" fmla="*/ 167640 h 1402080"/>
                        <a:gd name="connsiteX8" fmla="*/ 830580 w 1249680"/>
                        <a:gd name="connsiteY8" fmla="*/ 114300 h 1402080"/>
                        <a:gd name="connsiteX9" fmla="*/ 822960 w 1249680"/>
                        <a:gd name="connsiteY9" fmla="*/ 45720 h 1402080"/>
                        <a:gd name="connsiteX10" fmla="*/ 906780 w 1249680"/>
                        <a:gd name="connsiteY10" fmla="*/ 0 h 1402080"/>
                        <a:gd name="connsiteX11" fmla="*/ 937260 w 1249680"/>
                        <a:gd name="connsiteY11" fmla="*/ 0 h 1402080"/>
                        <a:gd name="connsiteX12" fmla="*/ 944880 w 1249680"/>
                        <a:gd name="connsiteY12" fmla="*/ 76200 h 1402080"/>
                        <a:gd name="connsiteX13" fmla="*/ 1013460 w 1249680"/>
                        <a:gd name="connsiteY13" fmla="*/ 99060 h 1402080"/>
                        <a:gd name="connsiteX14" fmla="*/ 982980 w 1249680"/>
                        <a:gd name="connsiteY14" fmla="*/ 167640 h 1402080"/>
                        <a:gd name="connsiteX15" fmla="*/ 1005840 w 1249680"/>
                        <a:gd name="connsiteY15" fmla="*/ 190500 h 1402080"/>
                        <a:gd name="connsiteX16" fmla="*/ 967740 w 1249680"/>
                        <a:gd name="connsiteY16" fmla="*/ 297180 h 1402080"/>
                        <a:gd name="connsiteX17" fmla="*/ 975360 w 1249680"/>
                        <a:gd name="connsiteY17" fmla="*/ 320040 h 1402080"/>
                        <a:gd name="connsiteX18" fmla="*/ 1043940 w 1249680"/>
                        <a:gd name="connsiteY18" fmla="*/ 388620 h 1402080"/>
                        <a:gd name="connsiteX19" fmla="*/ 1165860 w 1249680"/>
                        <a:gd name="connsiteY19" fmla="*/ 403860 h 1402080"/>
                        <a:gd name="connsiteX20" fmla="*/ 1173480 w 1249680"/>
                        <a:gd name="connsiteY20" fmla="*/ 441960 h 1402080"/>
                        <a:gd name="connsiteX21" fmla="*/ 1249680 w 1249680"/>
                        <a:gd name="connsiteY21" fmla="*/ 419100 h 1402080"/>
                        <a:gd name="connsiteX22" fmla="*/ 1219200 w 1249680"/>
                        <a:gd name="connsiteY22" fmla="*/ 495300 h 1402080"/>
                        <a:gd name="connsiteX23" fmla="*/ 1135380 w 1249680"/>
                        <a:gd name="connsiteY23" fmla="*/ 586740 h 1402080"/>
                        <a:gd name="connsiteX24" fmla="*/ 1021080 w 1249680"/>
                        <a:gd name="connsiteY24" fmla="*/ 632460 h 1402080"/>
                        <a:gd name="connsiteX25" fmla="*/ 1013460 w 1249680"/>
                        <a:gd name="connsiteY25" fmla="*/ 723900 h 1402080"/>
                        <a:gd name="connsiteX26" fmla="*/ 1005840 w 1249680"/>
                        <a:gd name="connsiteY26" fmla="*/ 769620 h 1402080"/>
                        <a:gd name="connsiteX27" fmla="*/ 975360 w 1249680"/>
                        <a:gd name="connsiteY27" fmla="*/ 807720 h 1402080"/>
                        <a:gd name="connsiteX28" fmla="*/ 1013460 w 1249680"/>
                        <a:gd name="connsiteY28" fmla="*/ 845820 h 1402080"/>
                        <a:gd name="connsiteX29" fmla="*/ 998220 w 1249680"/>
                        <a:gd name="connsiteY29" fmla="*/ 906780 h 1402080"/>
                        <a:gd name="connsiteX30" fmla="*/ 998220 w 1249680"/>
                        <a:gd name="connsiteY30" fmla="*/ 960120 h 1402080"/>
                        <a:gd name="connsiteX31" fmla="*/ 1097280 w 1249680"/>
                        <a:gd name="connsiteY31" fmla="*/ 1051560 h 1402080"/>
                        <a:gd name="connsiteX32" fmla="*/ 1089660 w 1249680"/>
                        <a:gd name="connsiteY32" fmla="*/ 1135380 h 1402080"/>
                        <a:gd name="connsiteX33" fmla="*/ 1013460 w 1249680"/>
                        <a:gd name="connsiteY33" fmla="*/ 1143000 h 1402080"/>
                        <a:gd name="connsiteX34" fmla="*/ 1165860 w 1249680"/>
                        <a:gd name="connsiteY34" fmla="*/ 1249680 h 1402080"/>
                        <a:gd name="connsiteX35" fmla="*/ 1118388 w 1249680"/>
                        <a:gd name="connsiteY35" fmla="*/ 1328261 h 1402080"/>
                        <a:gd name="connsiteX36" fmla="*/ 1089813 w 1249680"/>
                        <a:gd name="connsiteY36" fmla="*/ 1366361 h 1402080"/>
                        <a:gd name="connsiteX37" fmla="*/ 1066800 w 1249680"/>
                        <a:gd name="connsiteY37" fmla="*/ 1402080 h 1402080"/>
                        <a:gd name="connsiteX38" fmla="*/ 1025520 w 1249680"/>
                        <a:gd name="connsiteY38" fmla="*/ 1375886 h 1402080"/>
                        <a:gd name="connsiteX39" fmla="*/ 998220 w 1249680"/>
                        <a:gd name="connsiteY39" fmla="*/ 1356360 h 1402080"/>
                        <a:gd name="connsiteX40" fmla="*/ 877882 w 1249680"/>
                        <a:gd name="connsiteY40" fmla="*/ 1330643 h 1402080"/>
                        <a:gd name="connsiteX41" fmla="*/ 735007 w 1249680"/>
                        <a:gd name="connsiteY41" fmla="*/ 1299686 h 1402080"/>
                        <a:gd name="connsiteX42" fmla="*/ 504026 w 1249680"/>
                        <a:gd name="connsiteY42" fmla="*/ 1252061 h 1402080"/>
                        <a:gd name="connsiteX43" fmla="*/ 134932 w 1249680"/>
                        <a:gd name="connsiteY43" fmla="*/ 1171098 h 1402080"/>
                        <a:gd name="connsiteX44" fmla="*/ 143351 w 1249680"/>
                        <a:gd name="connsiteY44" fmla="*/ 1202532 h 1402080"/>
                        <a:gd name="connsiteX45" fmla="*/ 180975 w 1249680"/>
                        <a:gd name="connsiteY45" fmla="*/ 1200626 h 1402080"/>
                        <a:gd name="connsiteX46" fmla="*/ 163354 w 1249680"/>
                        <a:gd name="connsiteY46" fmla="*/ 1141095 h 1402080"/>
                        <a:gd name="connsiteX47" fmla="*/ 234791 w 1249680"/>
                        <a:gd name="connsiteY47" fmla="*/ 1096804 h 1402080"/>
                        <a:gd name="connsiteX48" fmla="*/ 249232 w 1249680"/>
                        <a:gd name="connsiteY48" fmla="*/ 1180623 h 1402080"/>
                        <a:gd name="connsiteX49" fmla="*/ 277807 w 1249680"/>
                        <a:gd name="connsiteY49" fmla="*/ 1190149 h 1402080"/>
                        <a:gd name="connsiteX50" fmla="*/ 292417 w 1249680"/>
                        <a:gd name="connsiteY50" fmla="*/ 1068705 h 1402080"/>
                        <a:gd name="connsiteX51" fmla="*/ 323051 w 1249680"/>
                        <a:gd name="connsiteY51" fmla="*/ 1078230 h 1402080"/>
                        <a:gd name="connsiteX52" fmla="*/ 294476 w 1249680"/>
                        <a:gd name="connsiteY52" fmla="*/ 944880 h 1402080"/>
                        <a:gd name="connsiteX53" fmla="*/ 258758 w 1249680"/>
                        <a:gd name="connsiteY53" fmla="*/ 961549 h 1402080"/>
                        <a:gd name="connsiteX54" fmla="*/ 149220 w 1249680"/>
                        <a:gd name="connsiteY54" fmla="*/ 909162 h 1402080"/>
                        <a:gd name="connsiteX55" fmla="*/ 158745 w 1249680"/>
                        <a:gd name="connsiteY55" fmla="*/ 882967 h 1402080"/>
                        <a:gd name="connsiteX56" fmla="*/ 130765 w 1249680"/>
                        <a:gd name="connsiteY56" fmla="*/ 864017 h 1402080"/>
                        <a:gd name="connsiteX57" fmla="*/ 108738 w 1249680"/>
                        <a:gd name="connsiteY57" fmla="*/ 897255 h 1402080"/>
                        <a:gd name="connsiteX58" fmla="*/ 111120 w 1249680"/>
                        <a:gd name="connsiteY58" fmla="*/ 840105 h 1402080"/>
                        <a:gd name="connsiteX59" fmla="*/ 92070 w 1249680"/>
                        <a:gd name="connsiteY59" fmla="*/ 835343 h 1402080"/>
                        <a:gd name="connsiteX60" fmla="*/ 80163 w 1249680"/>
                        <a:gd name="connsiteY60" fmla="*/ 906780 h 1402080"/>
                        <a:gd name="connsiteX61" fmla="*/ 58732 w 1249680"/>
                        <a:gd name="connsiteY61" fmla="*/ 911543 h 1402080"/>
                        <a:gd name="connsiteX62" fmla="*/ 70639 w 1249680"/>
                        <a:gd name="connsiteY62" fmla="*/ 825817 h 1402080"/>
                        <a:gd name="connsiteX63" fmla="*/ 122872 w 1249680"/>
                        <a:gd name="connsiteY63" fmla="*/ 819626 h 1402080"/>
                        <a:gd name="connsiteX64" fmla="*/ 125407 w 1249680"/>
                        <a:gd name="connsiteY64" fmla="*/ 799623 h 1402080"/>
                        <a:gd name="connsiteX65" fmla="*/ 78581 w 1249680"/>
                        <a:gd name="connsiteY65" fmla="*/ 799624 h 1402080"/>
                        <a:gd name="connsiteX66" fmla="*/ 82867 w 1249680"/>
                        <a:gd name="connsiteY66" fmla="*/ 761047 h 1402080"/>
                        <a:gd name="connsiteX67" fmla="*/ 142076 w 1249680"/>
                        <a:gd name="connsiteY67" fmla="*/ 742474 h 1402080"/>
                        <a:gd name="connsiteX68" fmla="*/ 130169 w 1249680"/>
                        <a:gd name="connsiteY68" fmla="*/ 716280 h 1402080"/>
                        <a:gd name="connsiteX69" fmla="*/ 48568 w 1249680"/>
                        <a:gd name="connsiteY69" fmla="*/ 756737 h 1402080"/>
                        <a:gd name="connsiteX70" fmla="*/ 29527 w 1249680"/>
                        <a:gd name="connsiteY70" fmla="*/ 718344 h 1402080"/>
                        <a:gd name="connsiteX71" fmla="*/ 104473 w 1249680"/>
                        <a:gd name="connsiteY71" fmla="*/ 693138 h 1402080"/>
                        <a:gd name="connsiteX72" fmla="*/ 77629 w 1249680"/>
                        <a:gd name="connsiteY72" fmla="*/ 617855 h 1402080"/>
                        <a:gd name="connsiteX73" fmla="*/ 39683 w 1249680"/>
                        <a:gd name="connsiteY73" fmla="*/ 611505 h 1402080"/>
                        <a:gd name="connsiteX74" fmla="*/ 0 w 1249680"/>
                        <a:gd name="connsiteY74" fmla="*/ 541020 h 1402080"/>
                        <a:gd name="connsiteX0" fmla="*/ 0 w 1249680"/>
                        <a:gd name="connsiteY0" fmla="*/ 541020 h 1402080"/>
                        <a:gd name="connsiteX1" fmla="*/ 259080 w 1249680"/>
                        <a:gd name="connsiteY1" fmla="*/ 381000 h 1402080"/>
                        <a:gd name="connsiteX2" fmla="*/ 266700 w 1249680"/>
                        <a:gd name="connsiteY2" fmla="*/ 266700 h 1402080"/>
                        <a:gd name="connsiteX3" fmla="*/ 358140 w 1249680"/>
                        <a:gd name="connsiteY3" fmla="*/ 259080 h 1402080"/>
                        <a:gd name="connsiteX4" fmla="*/ 388620 w 1249680"/>
                        <a:gd name="connsiteY4" fmla="*/ 266700 h 1402080"/>
                        <a:gd name="connsiteX5" fmla="*/ 449580 w 1249680"/>
                        <a:gd name="connsiteY5" fmla="*/ 266700 h 1402080"/>
                        <a:gd name="connsiteX6" fmla="*/ 533400 w 1249680"/>
                        <a:gd name="connsiteY6" fmla="*/ 144780 h 1402080"/>
                        <a:gd name="connsiteX7" fmla="*/ 655320 w 1249680"/>
                        <a:gd name="connsiteY7" fmla="*/ 167640 h 1402080"/>
                        <a:gd name="connsiteX8" fmla="*/ 830580 w 1249680"/>
                        <a:gd name="connsiteY8" fmla="*/ 114300 h 1402080"/>
                        <a:gd name="connsiteX9" fmla="*/ 822960 w 1249680"/>
                        <a:gd name="connsiteY9" fmla="*/ 45720 h 1402080"/>
                        <a:gd name="connsiteX10" fmla="*/ 906780 w 1249680"/>
                        <a:gd name="connsiteY10" fmla="*/ 0 h 1402080"/>
                        <a:gd name="connsiteX11" fmla="*/ 937260 w 1249680"/>
                        <a:gd name="connsiteY11" fmla="*/ 0 h 1402080"/>
                        <a:gd name="connsiteX12" fmla="*/ 944880 w 1249680"/>
                        <a:gd name="connsiteY12" fmla="*/ 76200 h 1402080"/>
                        <a:gd name="connsiteX13" fmla="*/ 1013460 w 1249680"/>
                        <a:gd name="connsiteY13" fmla="*/ 99060 h 1402080"/>
                        <a:gd name="connsiteX14" fmla="*/ 982980 w 1249680"/>
                        <a:gd name="connsiteY14" fmla="*/ 167640 h 1402080"/>
                        <a:gd name="connsiteX15" fmla="*/ 1005840 w 1249680"/>
                        <a:gd name="connsiteY15" fmla="*/ 190500 h 1402080"/>
                        <a:gd name="connsiteX16" fmla="*/ 967740 w 1249680"/>
                        <a:gd name="connsiteY16" fmla="*/ 297180 h 1402080"/>
                        <a:gd name="connsiteX17" fmla="*/ 975360 w 1249680"/>
                        <a:gd name="connsiteY17" fmla="*/ 320040 h 1402080"/>
                        <a:gd name="connsiteX18" fmla="*/ 1043940 w 1249680"/>
                        <a:gd name="connsiteY18" fmla="*/ 388620 h 1402080"/>
                        <a:gd name="connsiteX19" fmla="*/ 1165860 w 1249680"/>
                        <a:gd name="connsiteY19" fmla="*/ 403860 h 1402080"/>
                        <a:gd name="connsiteX20" fmla="*/ 1173480 w 1249680"/>
                        <a:gd name="connsiteY20" fmla="*/ 441960 h 1402080"/>
                        <a:gd name="connsiteX21" fmla="*/ 1249680 w 1249680"/>
                        <a:gd name="connsiteY21" fmla="*/ 419100 h 1402080"/>
                        <a:gd name="connsiteX22" fmla="*/ 1219200 w 1249680"/>
                        <a:gd name="connsiteY22" fmla="*/ 495300 h 1402080"/>
                        <a:gd name="connsiteX23" fmla="*/ 1135380 w 1249680"/>
                        <a:gd name="connsiteY23" fmla="*/ 586740 h 1402080"/>
                        <a:gd name="connsiteX24" fmla="*/ 1021080 w 1249680"/>
                        <a:gd name="connsiteY24" fmla="*/ 632460 h 1402080"/>
                        <a:gd name="connsiteX25" fmla="*/ 1013460 w 1249680"/>
                        <a:gd name="connsiteY25" fmla="*/ 723900 h 1402080"/>
                        <a:gd name="connsiteX26" fmla="*/ 1005840 w 1249680"/>
                        <a:gd name="connsiteY26" fmla="*/ 769620 h 1402080"/>
                        <a:gd name="connsiteX27" fmla="*/ 975360 w 1249680"/>
                        <a:gd name="connsiteY27" fmla="*/ 807720 h 1402080"/>
                        <a:gd name="connsiteX28" fmla="*/ 1013460 w 1249680"/>
                        <a:gd name="connsiteY28" fmla="*/ 845820 h 1402080"/>
                        <a:gd name="connsiteX29" fmla="*/ 998220 w 1249680"/>
                        <a:gd name="connsiteY29" fmla="*/ 906780 h 1402080"/>
                        <a:gd name="connsiteX30" fmla="*/ 998220 w 1249680"/>
                        <a:gd name="connsiteY30" fmla="*/ 960120 h 1402080"/>
                        <a:gd name="connsiteX31" fmla="*/ 1097280 w 1249680"/>
                        <a:gd name="connsiteY31" fmla="*/ 1051560 h 1402080"/>
                        <a:gd name="connsiteX32" fmla="*/ 1089660 w 1249680"/>
                        <a:gd name="connsiteY32" fmla="*/ 1135380 h 1402080"/>
                        <a:gd name="connsiteX33" fmla="*/ 1013460 w 1249680"/>
                        <a:gd name="connsiteY33" fmla="*/ 1143000 h 1402080"/>
                        <a:gd name="connsiteX34" fmla="*/ 1165860 w 1249680"/>
                        <a:gd name="connsiteY34" fmla="*/ 1249680 h 1402080"/>
                        <a:gd name="connsiteX35" fmla="*/ 1144582 w 1249680"/>
                        <a:gd name="connsiteY35" fmla="*/ 1287780 h 1402080"/>
                        <a:gd name="connsiteX36" fmla="*/ 1118388 w 1249680"/>
                        <a:gd name="connsiteY36" fmla="*/ 1328261 h 1402080"/>
                        <a:gd name="connsiteX37" fmla="*/ 1089813 w 1249680"/>
                        <a:gd name="connsiteY37" fmla="*/ 1366361 h 1402080"/>
                        <a:gd name="connsiteX38" fmla="*/ 1066800 w 1249680"/>
                        <a:gd name="connsiteY38" fmla="*/ 1402080 h 1402080"/>
                        <a:gd name="connsiteX39" fmla="*/ 1025520 w 1249680"/>
                        <a:gd name="connsiteY39" fmla="*/ 1375886 h 1402080"/>
                        <a:gd name="connsiteX40" fmla="*/ 998220 w 1249680"/>
                        <a:gd name="connsiteY40" fmla="*/ 1356360 h 1402080"/>
                        <a:gd name="connsiteX41" fmla="*/ 877882 w 1249680"/>
                        <a:gd name="connsiteY41" fmla="*/ 1330643 h 1402080"/>
                        <a:gd name="connsiteX42" fmla="*/ 735007 w 1249680"/>
                        <a:gd name="connsiteY42" fmla="*/ 1299686 h 1402080"/>
                        <a:gd name="connsiteX43" fmla="*/ 504026 w 1249680"/>
                        <a:gd name="connsiteY43" fmla="*/ 1252061 h 1402080"/>
                        <a:gd name="connsiteX44" fmla="*/ 134932 w 1249680"/>
                        <a:gd name="connsiteY44" fmla="*/ 1171098 h 1402080"/>
                        <a:gd name="connsiteX45" fmla="*/ 143351 w 1249680"/>
                        <a:gd name="connsiteY45" fmla="*/ 1202532 h 1402080"/>
                        <a:gd name="connsiteX46" fmla="*/ 180975 w 1249680"/>
                        <a:gd name="connsiteY46" fmla="*/ 1200626 h 1402080"/>
                        <a:gd name="connsiteX47" fmla="*/ 163354 w 1249680"/>
                        <a:gd name="connsiteY47" fmla="*/ 1141095 h 1402080"/>
                        <a:gd name="connsiteX48" fmla="*/ 234791 w 1249680"/>
                        <a:gd name="connsiteY48" fmla="*/ 1096804 h 1402080"/>
                        <a:gd name="connsiteX49" fmla="*/ 249232 w 1249680"/>
                        <a:gd name="connsiteY49" fmla="*/ 1180623 h 1402080"/>
                        <a:gd name="connsiteX50" fmla="*/ 277807 w 1249680"/>
                        <a:gd name="connsiteY50" fmla="*/ 1190149 h 1402080"/>
                        <a:gd name="connsiteX51" fmla="*/ 292417 w 1249680"/>
                        <a:gd name="connsiteY51" fmla="*/ 1068705 h 1402080"/>
                        <a:gd name="connsiteX52" fmla="*/ 323051 w 1249680"/>
                        <a:gd name="connsiteY52" fmla="*/ 1078230 h 1402080"/>
                        <a:gd name="connsiteX53" fmla="*/ 294476 w 1249680"/>
                        <a:gd name="connsiteY53" fmla="*/ 944880 h 1402080"/>
                        <a:gd name="connsiteX54" fmla="*/ 258758 w 1249680"/>
                        <a:gd name="connsiteY54" fmla="*/ 961549 h 1402080"/>
                        <a:gd name="connsiteX55" fmla="*/ 149220 w 1249680"/>
                        <a:gd name="connsiteY55" fmla="*/ 909162 h 1402080"/>
                        <a:gd name="connsiteX56" fmla="*/ 158745 w 1249680"/>
                        <a:gd name="connsiteY56" fmla="*/ 882967 h 1402080"/>
                        <a:gd name="connsiteX57" fmla="*/ 130765 w 1249680"/>
                        <a:gd name="connsiteY57" fmla="*/ 864017 h 1402080"/>
                        <a:gd name="connsiteX58" fmla="*/ 108738 w 1249680"/>
                        <a:gd name="connsiteY58" fmla="*/ 897255 h 1402080"/>
                        <a:gd name="connsiteX59" fmla="*/ 111120 w 1249680"/>
                        <a:gd name="connsiteY59" fmla="*/ 840105 h 1402080"/>
                        <a:gd name="connsiteX60" fmla="*/ 92070 w 1249680"/>
                        <a:gd name="connsiteY60" fmla="*/ 835343 h 1402080"/>
                        <a:gd name="connsiteX61" fmla="*/ 80163 w 1249680"/>
                        <a:gd name="connsiteY61" fmla="*/ 906780 h 1402080"/>
                        <a:gd name="connsiteX62" fmla="*/ 58732 w 1249680"/>
                        <a:gd name="connsiteY62" fmla="*/ 911543 h 1402080"/>
                        <a:gd name="connsiteX63" fmla="*/ 70639 w 1249680"/>
                        <a:gd name="connsiteY63" fmla="*/ 825817 h 1402080"/>
                        <a:gd name="connsiteX64" fmla="*/ 122872 w 1249680"/>
                        <a:gd name="connsiteY64" fmla="*/ 819626 h 1402080"/>
                        <a:gd name="connsiteX65" fmla="*/ 125407 w 1249680"/>
                        <a:gd name="connsiteY65" fmla="*/ 799623 h 1402080"/>
                        <a:gd name="connsiteX66" fmla="*/ 78581 w 1249680"/>
                        <a:gd name="connsiteY66" fmla="*/ 799624 h 1402080"/>
                        <a:gd name="connsiteX67" fmla="*/ 82867 w 1249680"/>
                        <a:gd name="connsiteY67" fmla="*/ 761047 h 1402080"/>
                        <a:gd name="connsiteX68" fmla="*/ 142076 w 1249680"/>
                        <a:gd name="connsiteY68" fmla="*/ 742474 h 1402080"/>
                        <a:gd name="connsiteX69" fmla="*/ 130169 w 1249680"/>
                        <a:gd name="connsiteY69" fmla="*/ 716280 h 1402080"/>
                        <a:gd name="connsiteX70" fmla="*/ 48568 w 1249680"/>
                        <a:gd name="connsiteY70" fmla="*/ 756737 h 1402080"/>
                        <a:gd name="connsiteX71" fmla="*/ 29527 w 1249680"/>
                        <a:gd name="connsiteY71" fmla="*/ 718344 h 1402080"/>
                        <a:gd name="connsiteX72" fmla="*/ 104473 w 1249680"/>
                        <a:gd name="connsiteY72" fmla="*/ 693138 h 1402080"/>
                        <a:gd name="connsiteX73" fmla="*/ 77629 w 1249680"/>
                        <a:gd name="connsiteY73" fmla="*/ 617855 h 1402080"/>
                        <a:gd name="connsiteX74" fmla="*/ 39683 w 1249680"/>
                        <a:gd name="connsiteY74" fmla="*/ 611505 h 1402080"/>
                        <a:gd name="connsiteX75" fmla="*/ 0 w 1249680"/>
                        <a:gd name="connsiteY75" fmla="*/ 541020 h 1402080"/>
                        <a:gd name="connsiteX0" fmla="*/ 0 w 1249680"/>
                        <a:gd name="connsiteY0" fmla="*/ 541020 h 1402080"/>
                        <a:gd name="connsiteX1" fmla="*/ 259080 w 1249680"/>
                        <a:gd name="connsiteY1" fmla="*/ 381000 h 1402080"/>
                        <a:gd name="connsiteX2" fmla="*/ 266700 w 1249680"/>
                        <a:gd name="connsiteY2" fmla="*/ 266700 h 1402080"/>
                        <a:gd name="connsiteX3" fmla="*/ 358140 w 1249680"/>
                        <a:gd name="connsiteY3" fmla="*/ 259080 h 1402080"/>
                        <a:gd name="connsiteX4" fmla="*/ 388620 w 1249680"/>
                        <a:gd name="connsiteY4" fmla="*/ 266700 h 1402080"/>
                        <a:gd name="connsiteX5" fmla="*/ 449580 w 1249680"/>
                        <a:gd name="connsiteY5" fmla="*/ 266700 h 1402080"/>
                        <a:gd name="connsiteX6" fmla="*/ 533400 w 1249680"/>
                        <a:gd name="connsiteY6" fmla="*/ 144780 h 1402080"/>
                        <a:gd name="connsiteX7" fmla="*/ 655320 w 1249680"/>
                        <a:gd name="connsiteY7" fmla="*/ 167640 h 1402080"/>
                        <a:gd name="connsiteX8" fmla="*/ 830580 w 1249680"/>
                        <a:gd name="connsiteY8" fmla="*/ 114300 h 1402080"/>
                        <a:gd name="connsiteX9" fmla="*/ 822960 w 1249680"/>
                        <a:gd name="connsiteY9" fmla="*/ 45720 h 1402080"/>
                        <a:gd name="connsiteX10" fmla="*/ 906780 w 1249680"/>
                        <a:gd name="connsiteY10" fmla="*/ 0 h 1402080"/>
                        <a:gd name="connsiteX11" fmla="*/ 937260 w 1249680"/>
                        <a:gd name="connsiteY11" fmla="*/ 0 h 1402080"/>
                        <a:gd name="connsiteX12" fmla="*/ 944880 w 1249680"/>
                        <a:gd name="connsiteY12" fmla="*/ 76200 h 1402080"/>
                        <a:gd name="connsiteX13" fmla="*/ 1013460 w 1249680"/>
                        <a:gd name="connsiteY13" fmla="*/ 99060 h 1402080"/>
                        <a:gd name="connsiteX14" fmla="*/ 982980 w 1249680"/>
                        <a:gd name="connsiteY14" fmla="*/ 167640 h 1402080"/>
                        <a:gd name="connsiteX15" fmla="*/ 1005840 w 1249680"/>
                        <a:gd name="connsiteY15" fmla="*/ 190500 h 1402080"/>
                        <a:gd name="connsiteX16" fmla="*/ 967740 w 1249680"/>
                        <a:gd name="connsiteY16" fmla="*/ 297180 h 1402080"/>
                        <a:gd name="connsiteX17" fmla="*/ 975360 w 1249680"/>
                        <a:gd name="connsiteY17" fmla="*/ 320040 h 1402080"/>
                        <a:gd name="connsiteX18" fmla="*/ 1043940 w 1249680"/>
                        <a:gd name="connsiteY18" fmla="*/ 388620 h 1402080"/>
                        <a:gd name="connsiteX19" fmla="*/ 1165860 w 1249680"/>
                        <a:gd name="connsiteY19" fmla="*/ 403860 h 1402080"/>
                        <a:gd name="connsiteX20" fmla="*/ 1173480 w 1249680"/>
                        <a:gd name="connsiteY20" fmla="*/ 441960 h 1402080"/>
                        <a:gd name="connsiteX21" fmla="*/ 1249680 w 1249680"/>
                        <a:gd name="connsiteY21" fmla="*/ 419100 h 1402080"/>
                        <a:gd name="connsiteX22" fmla="*/ 1219200 w 1249680"/>
                        <a:gd name="connsiteY22" fmla="*/ 495300 h 1402080"/>
                        <a:gd name="connsiteX23" fmla="*/ 1135380 w 1249680"/>
                        <a:gd name="connsiteY23" fmla="*/ 586740 h 1402080"/>
                        <a:gd name="connsiteX24" fmla="*/ 1021080 w 1249680"/>
                        <a:gd name="connsiteY24" fmla="*/ 632460 h 1402080"/>
                        <a:gd name="connsiteX25" fmla="*/ 1013460 w 1249680"/>
                        <a:gd name="connsiteY25" fmla="*/ 723900 h 1402080"/>
                        <a:gd name="connsiteX26" fmla="*/ 1005840 w 1249680"/>
                        <a:gd name="connsiteY26" fmla="*/ 769620 h 1402080"/>
                        <a:gd name="connsiteX27" fmla="*/ 975360 w 1249680"/>
                        <a:gd name="connsiteY27" fmla="*/ 807720 h 1402080"/>
                        <a:gd name="connsiteX28" fmla="*/ 1013460 w 1249680"/>
                        <a:gd name="connsiteY28" fmla="*/ 845820 h 1402080"/>
                        <a:gd name="connsiteX29" fmla="*/ 998220 w 1249680"/>
                        <a:gd name="connsiteY29" fmla="*/ 906780 h 1402080"/>
                        <a:gd name="connsiteX30" fmla="*/ 998220 w 1249680"/>
                        <a:gd name="connsiteY30" fmla="*/ 960120 h 1402080"/>
                        <a:gd name="connsiteX31" fmla="*/ 1097280 w 1249680"/>
                        <a:gd name="connsiteY31" fmla="*/ 1051560 h 1402080"/>
                        <a:gd name="connsiteX32" fmla="*/ 1089660 w 1249680"/>
                        <a:gd name="connsiteY32" fmla="*/ 1135380 h 1402080"/>
                        <a:gd name="connsiteX33" fmla="*/ 1013460 w 1249680"/>
                        <a:gd name="connsiteY33" fmla="*/ 1143000 h 1402080"/>
                        <a:gd name="connsiteX34" fmla="*/ 1092195 w 1249680"/>
                        <a:gd name="connsiteY34" fmla="*/ 1199674 h 1402080"/>
                        <a:gd name="connsiteX35" fmla="*/ 1165860 w 1249680"/>
                        <a:gd name="connsiteY35" fmla="*/ 1249680 h 1402080"/>
                        <a:gd name="connsiteX36" fmla="*/ 1144582 w 1249680"/>
                        <a:gd name="connsiteY36" fmla="*/ 1287780 h 1402080"/>
                        <a:gd name="connsiteX37" fmla="*/ 1118388 w 1249680"/>
                        <a:gd name="connsiteY37" fmla="*/ 1328261 h 1402080"/>
                        <a:gd name="connsiteX38" fmla="*/ 1089813 w 1249680"/>
                        <a:gd name="connsiteY38" fmla="*/ 1366361 h 1402080"/>
                        <a:gd name="connsiteX39" fmla="*/ 1066800 w 1249680"/>
                        <a:gd name="connsiteY39" fmla="*/ 1402080 h 1402080"/>
                        <a:gd name="connsiteX40" fmla="*/ 1025520 w 1249680"/>
                        <a:gd name="connsiteY40" fmla="*/ 1375886 h 1402080"/>
                        <a:gd name="connsiteX41" fmla="*/ 998220 w 1249680"/>
                        <a:gd name="connsiteY41" fmla="*/ 1356360 h 1402080"/>
                        <a:gd name="connsiteX42" fmla="*/ 877882 w 1249680"/>
                        <a:gd name="connsiteY42" fmla="*/ 1330643 h 1402080"/>
                        <a:gd name="connsiteX43" fmla="*/ 735007 w 1249680"/>
                        <a:gd name="connsiteY43" fmla="*/ 1299686 h 1402080"/>
                        <a:gd name="connsiteX44" fmla="*/ 504026 w 1249680"/>
                        <a:gd name="connsiteY44" fmla="*/ 1252061 h 1402080"/>
                        <a:gd name="connsiteX45" fmla="*/ 134932 w 1249680"/>
                        <a:gd name="connsiteY45" fmla="*/ 1171098 h 1402080"/>
                        <a:gd name="connsiteX46" fmla="*/ 143351 w 1249680"/>
                        <a:gd name="connsiteY46" fmla="*/ 1202532 h 1402080"/>
                        <a:gd name="connsiteX47" fmla="*/ 180975 w 1249680"/>
                        <a:gd name="connsiteY47" fmla="*/ 1200626 h 1402080"/>
                        <a:gd name="connsiteX48" fmla="*/ 163354 w 1249680"/>
                        <a:gd name="connsiteY48" fmla="*/ 1141095 h 1402080"/>
                        <a:gd name="connsiteX49" fmla="*/ 234791 w 1249680"/>
                        <a:gd name="connsiteY49" fmla="*/ 1096804 h 1402080"/>
                        <a:gd name="connsiteX50" fmla="*/ 249232 w 1249680"/>
                        <a:gd name="connsiteY50" fmla="*/ 1180623 h 1402080"/>
                        <a:gd name="connsiteX51" fmla="*/ 277807 w 1249680"/>
                        <a:gd name="connsiteY51" fmla="*/ 1190149 h 1402080"/>
                        <a:gd name="connsiteX52" fmla="*/ 292417 w 1249680"/>
                        <a:gd name="connsiteY52" fmla="*/ 1068705 h 1402080"/>
                        <a:gd name="connsiteX53" fmla="*/ 323051 w 1249680"/>
                        <a:gd name="connsiteY53" fmla="*/ 1078230 h 1402080"/>
                        <a:gd name="connsiteX54" fmla="*/ 294476 w 1249680"/>
                        <a:gd name="connsiteY54" fmla="*/ 944880 h 1402080"/>
                        <a:gd name="connsiteX55" fmla="*/ 258758 w 1249680"/>
                        <a:gd name="connsiteY55" fmla="*/ 961549 h 1402080"/>
                        <a:gd name="connsiteX56" fmla="*/ 149220 w 1249680"/>
                        <a:gd name="connsiteY56" fmla="*/ 909162 h 1402080"/>
                        <a:gd name="connsiteX57" fmla="*/ 158745 w 1249680"/>
                        <a:gd name="connsiteY57" fmla="*/ 882967 h 1402080"/>
                        <a:gd name="connsiteX58" fmla="*/ 130765 w 1249680"/>
                        <a:gd name="connsiteY58" fmla="*/ 864017 h 1402080"/>
                        <a:gd name="connsiteX59" fmla="*/ 108738 w 1249680"/>
                        <a:gd name="connsiteY59" fmla="*/ 897255 h 1402080"/>
                        <a:gd name="connsiteX60" fmla="*/ 111120 w 1249680"/>
                        <a:gd name="connsiteY60" fmla="*/ 840105 h 1402080"/>
                        <a:gd name="connsiteX61" fmla="*/ 92070 w 1249680"/>
                        <a:gd name="connsiteY61" fmla="*/ 835343 h 1402080"/>
                        <a:gd name="connsiteX62" fmla="*/ 80163 w 1249680"/>
                        <a:gd name="connsiteY62" fmla="*/ 906780 h 1402080"/>
                        <a:gd name="connsiteX63" fmla="*/ 58732 w 1249680"/>
                        <a:gd name="connsiteY63" fmla="*/ 911543 h 1402080"/>
                        <a:gd name="connsiteX64" fmla="*/ 70639 w 1249680"/>
                        <a:gd name="connsiteY64" fmla="*/ 825817 h 1402080"/>
                        <a:gd name="connsiteX65" fmla="*/ 122872 w 1249680"/>
                        <a:gd name="connsiteY65" fmla="*/ 819626 h 1402080"/>
                        <a:gd name="connsiteX66" fmla="*/ 125407 w 1249680"/>
                        <a:gd name="connsiteY66" fmla="*/ 799623 h 1402080"/>
                        <a:gd name="connsiteX67" fmla="*/ 78581 w 1249680"/>
                        <a:gd name="connsiteY67" fmla="*/ 799624 h 1402080"/>
                        <a:gd name="connsiteX68" fmla="*/ 82867 w 1249680"/>
                        <a:gd name="connsiteY68" fmla="*/ 761047 h 1402080"/>
                        <a:gd name="connsiteX69" fmla="*/ 142076 w 1249680"/>
                        <a:gd name="connsiteY69" fmla="*/ 742474 h 1402080"/>
                        <a:gd name="connsiteX70" fmla="*/ 130169 w 1249680"/>
                        <a:gd name="connsiteY70" fmla="*/ 716280 h 1402080"/>
                        <a:gd name="connsiteX71" fmla="*/ 48568 w 1249680"/>
                        <a:gd name="connsiteY71" fmla="*/ 756737 h 1402080"/>
                        <a:gd name="connsiteX72" fmla="*/ 29527 w 1249680"/>
                        <a:gd name="connsiteY72" fmla="*/ 718344 h 1402080"/>
                        <a:gd name="connsiteX73" fmla="*/ 104473 w 1249680"/>
                        <a:gd name="connsiteY73" fmla="*/ 693138 h 1402080"/>
                        <a:gd name="connsiteX74" fmla="*/ 77629 w 1249680"/>
                        <a:gd name="connsiteY74" fmla="*/ 617855 h 1402080"/>
                        <a:gd name="connsiteX75" fmla="*/ 39683 w 1249680"/>
                        <a:gd name="connsiteY75" fmla="*/ 611505 h 1402080"/>
                        <a:gd name="connsiteX76" fmla="*/ 0 w 1249680"/>
                        <a:gd name="connsiteY76" fmla="*/ 541020 h 1402080"/>
                        <a:gd name="connsiteX0" fmla="*/ 0 w 1249680"/>
                        <a:gd name="connsiteY0" fmla="*/ 541020 h 1402080"/>
                        <a:gd name="connsiteX1" fmla="*/ 259080 w 1249680"/>
                        <a:gd name="connsiteY1" fmla="*/ 381000 h 1402080"/>
                        <a:gd name="connsiteX2" fmla="*/ 266700 w 1249680"/>
                        <a:gd name="connsiteY2" fmla="*/ 266700 h 1402080"/>
                        <a:gd name="connsiteX3" fmla="*/ 358140 w 1249680"/>
                        <a:gd name="connsiteY3" fmla="*/ 259080 h 1402080"/>
                        <a:gd name="connsiteX4" fmla="*/ 388620 w 1249680"/>
                        <a:gd name="connsiteY4" fmla="*/ 266700 h 1402080"/>
                        <a:gd name="connsiteX5" fmla="*/ 449580 w 1249680"/>
                        <a:gd name="connsiteY5" fmla="*/ 266700 h 1402080"/>
                        <a:gd name="connsiteX6" fmla="*/ 533400 w 1249680"/>
                        <a:gd name="connsiteY6" fmla="*/ 144780 h 1402080"/>
                        <a:gd name="connsiteX7" fmla="*/ 655320 w 1249680"/>
                        <a:gd name="connsiteY7" fmla="*/ 167640 h 1402080"/>
                        <a:gd name="connsiteX8" fmla="*/ 830580 w 1249680"/>
                        <a:gd name="connsiteY8" fmla="*/ 114300 h 1402080"/>
                        <a:gd name="connsiteX9" fmla="*/ 822960 w 1249680"/>
                        <a:gd name="connsiteY9" fmla="*/ 45720 h 1402080"/>
                        <a:gd name="connsiteX10" fmla="*/ 906780 w 1249680"/>
                        <a:gd name="connsiteY10" fmla="*/ 0 h 1402080"/>
                        <a:gd name="connsiteX11" fmla="*/ 937260 w 1249680"/>
                        <a:gd name="connsiteY11" fmla="*/ 0 h 1402080"/>
                        <a:gd name="connsiteX12" fmla="*/ 944880 w 1249680"/>
                        <a:gd name="connsiteY12" fmla="*/ 76200 h 1402080"/>
                        <a:gd name="connsiteX13" fmla="*/ 1013460 w 1249680"/>
                        <a:gd name="connsiteY13" fmla="*/ 99060 h 1402080"/>
                        <a:gd name="connsiteX14" fmla="*/ 982980 w 1249680"/>
                        <a:gd name="connsiteY14" fmla="*/ 167640 h 1402080"/>
                        <a:gd name="connsiteX15" fmla="*/ 1005840 w 1249680"/>
                        <a:gd name="connsiteY15" fmla="*/ 190500 h 1402080"/>
                        <a:gd name="connsiteX16" fmla="*/ 967740 w 1249680"/>
                        <a:gd name="connsiteY16" fmla="*/ 297180 h 1402080"/>
                        <a:gd name="connsiteX17" fmla="*/ 975360 w 1249680"/>
                        <a:gd name="connsiteY17" fmla="*/ 320040 h 1402080"/>
                        <a:gd name="connsiteX18" fmla="*/ 1043940 w 1249680"/>
                        <a:gd name="connsiteY18" fmla="*/ 388620 h 1402080"/>
                        <a:gd name="connsiteX19" fmla="*/ 1165860 w 1249680"/>
                        <a:gd name="connsiteY19" fmla="*/ 403860 h 1402080"/>
                        <a:gd name="connsiteX20" fmla="*/ 1173480 w 1249680"/>
                        <a:gd name="connsiteY20" fmla="*/ 441960 h 1402080"/>
                        <a:gd name="connsiteX21" fmla="*/ 1249680 w 1249680"/>
                        <a:gd name="connsiteY21" fmla="*/ 419100 h 1402080"/>
                        <a:gd name="connsiteX22" fmla="*/ 1219200 w 1249680"/>
                        <a:gd name="connsiteY22" fmla="*/ 495300 h 1402080"/>
                        <a:gd name="connsiteX23" fmla="*/ 1135380 w 1249680"/>
                        <a:gd name="connsiteY23" fmla="*/ 586740 h 1402080"/>
                        <a:gd name="connsiteX24" fmla="*/ 1021080 w 1249680"/>
                        <a:gd name="connsiteY24" fmla="*/ 632460 h 1402080"/>
                        <a:gd name="connsiteX25" fmla="*/ 1013460 w 1249680"/>
                        <a:gd name="connsiteY25" fmla="*/ 723900 h 1402080"/>
                        <a:gd name="connsiteX26" fmla="*/ 1005840 w 1249680"/>
                        <a:gd name="connsiteY26" fmla="*/ 769620 h 1402080"/>
                        <a:gd name="connsiteX27" fmla="*/ 975360 w 1249680"/>
                        <a:gd name="connsiteY27" fmla="*/ 807720 h 1402080"/>
                        <a:gd name="connsiteX28" fmla="*/ 1013460 w 1249680"/>
                        <a:gd name="connsiteY28" fmla="*/ 845820 h 1402080"/>
                        <a:gd name="connsiteX29" fmla="*/ 998220 w 1249680"/>
                        <a:gd name="connsiteY29" fmla="*/ 906780 h 1402080"/>
                        <a:gd name="connsiteX30" fmla="*/ 998220 w 1249680"/>
                        <a:gd name="connsiteY30" fmla="*/ 960120 h 1402080"/>
                        <a:gd name="connsiteX31" fmla="*/ 1097280 w 1249680"/>
                        <a:gd name="connsiteY31" fmla="*/ 1051560 h 1402080"/>
                        <a:gd name="connsiteX32" fmla="*/ 1096957 w 1249680"/>
                        <a:gd name="connsiteY32" fmla="*/ 1085374 h 1402080"/>
                        <a:gd name="connsiteX33" fmla="*/ 1089660 w 1249680"/>
                        <a:gd name="connsiteY33" fmla="*/ 1135380 h 1402080"/>
                        <a:gd name="connsiteX34" fmla="*/ 1013460 w 1249680"/>
                        <a:gd name="connsiteY34" fmla="*/ 1143000 h 1402080"/>
                        <a:gd name="connsiteX35" fmla="*/ 1092195 w 1249680"/>
                        <a:gd name="connsiteY35" fmla="*/ 1199674 h 1402080"/>
                        <a:gd name="connsiteX36" fmla="*/ 1165860 w 1249680"/>
                        <a:gd name="connsiteY36" fmla="*/ 1249680 h 1402080"/>
                        <a:gd name="connsiteX37" fmla="*/ 1144582 w 1249680"/>
                        <a:gd name="connsiteY37" fmla="*/ 1287780 h 1402080"/>
                        <a:gd name="connsiteX38" fmla="*/ 1118388 w 1249680"/>
                        <a:gd name="connsiteY38" fmla="*/ 1328261 h 1402080"/>
                        <a:gd name="connsiteX39" fmla="*/ 1089813 w 1249680"/>
                        <a:gd name="connsiteY39" fmla="*/ 1366361 h 1402080"/>
                        <a:gd name="connsiteX40" fmla="*/ 1066800 w 1249680"/>
                        <a:gd name="connsiteY40" fmla="*/ 1402080 h 1402080"/>
                        <a:gd name="connsiteX41" fmla="*/ 1025520 w 1249680"/>
                        <a:gd name="connsiteY41" fmla="*/ 1375886 h 1402080"/>
                        <a:gd name="connsiteX42" fmla="*/ 998220 w 1249680"/>
                        <a:gd name="connsiteY42" fmla="*/ 1356360 h 1402080"/>
                        <a:gd name="connsiteX43" fmla="*/ 877882 w 1249680"/>
                        <a:gd name="connsiteY43" fmla="*/ 1330643 h 1402080"/>
                        <a:gd name="connsiteX44" fmla="*/ 735007 w 1249680"/>
                        <a:gd name="connsiteY44" fmla="*/ 1299686 h 1402080"/>
                        <a:gd name="connsiteX45" fmla="*/ 504026 w 1249680"/>
                        <a:gd name="connsiteY45" fmla="*/ 1252061 h 1402080"/>
                        <a:gd name="connsiteX46" fmla="*/ 134932 w 1249680"/>
                        <a:gd name="connsiteY46" fmla="*/ 1171098 h 1402080"/>
                        <a:gd name="connsiteX47" fmla="*/ 143351 w 1249680"/>
                        <a:gd name="connsiteY47" fmla="*/ 1202532 h 1402080"/>
                        <a:gd name="connsiteX48" fmla="*/ 180975 w 1249680"/>
                        <a:gd name="connsiteY48" fmla="*/ 1200626 h 1402080"/>
                        <a:gd name="connsiteX49" fmla="*/ 163354 w 1249680"/>
                        <a:gd name="connsiteY49" fmla="*/ 1141095 h 1402080"/>
                        <a:gd name="connsiteX50" fmla="*/ 234791 w 1249680"/>
                        <a:gd name="connsiteY50" fmla="*/ 1096804 h 1402080"/>
                        <a:gd name="connsiteX51" fmla="*/ 249232 w 1249680"/>
                        <a:gd name="connsiteY51" fmla="*/ 1180623 h 1402080"/>
                        <a:gd name="connsiteX52" fmla="*/ 277807 w 1249680"/>
                        <a:gd name="connsiteY52" fmla="*/ 1190149 h 1402080"/>
                        <a:gd name="connsiteX53" fmla="*/ 292417 w 1249680"/>
                        <a:gd name="connsiteY53" fmla="*/ 1068705 h 1402080"/>
                        <a:gd name="connsiteX54" fmla="*/ 323051 w 1249680"/>
                        <a:gd name="connsiteY54" fmla="*/ 1078230 h 1402080"/>
                        <a:gd name="connsiteX55" fmla="*/ 294476 w 1249680"/>
                        <a:gd name="connsiteY55" fmla="*/ 944880 h 1402080"/>
                        <a:gd name="connsiteX56" fmla="*/ 258758 w 1249680"/>
                        <a:gd name="connsiteY56" fmla="*/ 961549 h 1402080"/>
                        <a:gd name="connsiteX57" fmla="*/ 149220 w 1249680"/>
                        <a:gd name="connsiteY57" fmla="*/ 909162 h 1402080"/>
                        <a:gd name="connsiteX58" fmla="*/ 158745 w 1249680"/>
                        <a:gd name="connsiteY58" fmla="*/ 882967 h 1402080"/>
                        <a:gd name="connsiteX59" fmla="*/ 130765 w 1249680"/>
                        <a:gd name="connsiteY59" fmla="*/ 864017 h 1402080"/>
                        <a:gd name="connsiteX60" fmla="*/ 108738 w 1249680"/>
                        <a:gd name="connsiteY60" fmla="*/ 897255 h 1402080"/>
                        <a:gd name="connsiteX61" fmla="*/ 111120 w 1249680"/>
                        <a:gd name="connsiteY61" fmla="*/ 840105 h 1402080"/>
                        <a:gd name="connsiteX62" fmla="*/ 92070 w 1249680"/>
                        <a:gd name="connsiteY62" fmla="*/ 835343 h 1402080"/>
                        <a:gd name="connsiteX63" fmla="*/ 80163 w 1249680"/>
                        <a:gd name="connsiteY63" fmla="*/ 906780 h 1402080"/>
                        <a:gd name="connsiteX64" fmla="*/ 58732 w 1249680"/>
                        <a:gd name="connsiteY64" fmla="*/ 911543 h 1402080"/>
                        <a:gd name="connsiteX65" fmla="*/ 70639 w 1249680"/>
                        <a:gd name="connsiteY65" fmla="*/ 825817 h 1402080"/>
                        <a:gd name="connsiteX66" fmla="*/ 122872 w 1249680"/>
                        <a:gd name="connsiteY66" fmla="*/ 819626 h 1402080"/>
                        <a:gd name="connsiteX67" fmla="*/ 125407 w 1249680"/>
                        <a:gd name="connsiteY67" fmla="*/ 799623 h 1402080"/>
                        <a:gd name="connsiteX68" fmla="*/ 78581 w 1249680"/>
                        <a:gd name="connsiteY68" fmla="*/ 799624 h 1402080"/>
                        <a:gd name="connsiteX69" fmla="*/ 82867 w 1249680"/>
                        <a:gd name="connsiteY69" fmla="*/ 761047 h 1402080"/>
                        <a:gd name="connsiteX70" fmla="*/ 142076 w 1249680"/>
                        <a:gd name="connsiteY70" fmla="*/ 742474 h 1402080"/>
                        <a:gd name="connsiteX71" fmla="*/ 130169 w 1249680"/>
                        <a:gd name="connsiteY71" fmla="*/ 716280 h 1402080"/>
                        <a:gd name="connsiteX72" fmla="*/ 48568 w 1249680"/>
                        <a:gd name="connsiteY72" fmla="*/ 756737 h 1402080"/>
                        <a:gd name="connsiteX73" fmla="*/ 29527 w 1249680"/>
                        <a:gd name="connsiteY73" fmla="*/ 718344 h 1402080"/>
                        <a:gd name="connsiteX74" fmla="*/ 104473 w 1249680"/>
                        <a:gd name="connsiteY74" fmla="*/ 693138 h 1402080"/>
                        <a:gd name="connsiteX75" fmla="*/ 77629 w 1249680"/>
                        <a:gd name="connsiteY75" fmla="*/ 617855 h 1402080"/>
                        <a:gd name="connsiteX76" fmla="*/ 39683 w 1249680"/>
                        <a:gd name="connsiteY76" fmla="*/ 611505 h 1402080"/>
                        <a:gd name="connsiteX77" fmla="*/ 0 w 1249680"/>
                        <a:gd name="connsiteY77" fmla="*/ 541020 h 1402080"/>
                        <a:gd name="connsiteX0" fmla="*/ 0 w 1249680"/>
                        <a:gd name="connsiteY0" fmla="*/ 541020 h 1402080"/>
                        <a:gd name="connsiteX1" fmla="*/ 259080 w 1249680"/>
                        <a:gd name="connsiteY1" fmla="*/ 381000 h 1402080"/>
                        <a:gd name="connsiteX2" fmla="*/ 266700 w 1249680"/>
                        <a:gd name="connsiteY2" fmla="*/ 266700 h 1402080"/>
                        <a:gd name="connsiteX3" fmla="*/ 358140 w 1249680"/>
                        <a:gd name="connsiteY3" fmla="*/ 259080 h 1402080"/>
                        <a:gd name="connsiteX4" fmla="*/ 388620 w 1249680"/>
                        <a:gd name="connsiteY4" fmla="*/ 266700 h 1402080"/>
                        <a:gd name="connsiteX5" fmla="*/ 449580 w 1249680"/>
                        <a:gd name="connsiteY5" fmla="*/ 266700 h 1402080"/>
                        <a:gd name="connsiteX6" fmla="*/ 533400 w 1249680"/>
                        <a:gd name="connsiteY6" fmla="*/ 144780 h 1402080"/>
                        <a:gd name="connsiteX7" fmla="*/ 655320 w 1249680"/>
                        <a:gd name="connsiteY7" fmla="*/ 167640 h 1402080"/>
                        <a:gd name="connsiteX8" fmla="*/ 830580 w 1249680"/>
                        <a:gd name="connsiteY8" fmla="*/ 114300 h 1402080"/>
                        <a:gd name="connsiteX9" fmla="*/ 822960 w 1249680"/>
                        <a:gd name="connsiteY9" fmla="*/ 45720 h 1402080"/>
                        <a:gd name="connsiteX10" fmla="*/ 906780 w 1249680"/>
                        <a:gd name="connsiteY10" fmla="*/ 0 h 1402080"/>
                        <a:gd name="connsiteX11" fmla="*/ 937260 w 1249680"/>
                        <a:gd name="connsiteY11" fmla="*/ 0 h 1402080"/>
                        <a:gd name="connsiteX12" fmla="*/ 944880 w 1249680"/>
                        <a:gd name="connsiteY12" fmla="*/ 76200 h 1402080"/>
                        <a:gd name="connsiteX13" fmla="*/ 1013460 w 1249680"/>
                        <a:gd name="connsiteY13" fmla="*/ 99060 h 1402080"/>
                        <a:gd name="connsiteX14" fmla="*/ 982980 w 1249680"/>
                        <a:gd name="connsiteY14" fmla="*/ 167640 h 1402080"/>
                        <a:gd name="connsiteX15" fmla="*/ 1005840 w 1249680"/>
                        <a:gd name="connsiteY15" fmla="*/ 190500 h 1402080"/>
                        <a:gd name="connsiteX16" fmla="*/ 967740 w 1249680"/>
                        <a:gd name="connsiteY16" fmla="*/ 297180 h 1402080"/>
                        <a:gd name="connsiteX17" fmla="*/ 975360 w 1249680"/>
                        <a:gd name="connsiteY17" fmla="*/ 320040 h 1402080"/>
                        <a:gd name="connsiteX18" fmla="*/ 1043940 w 1249680"/>
                        <a:gd name="connsiteY18" fmla="*/ 388620 h 1402080"/>
                        <a:gd name="connsiteX19" fmla="*/ 1165860 w 1249680"/>
                        <a:gd name="connsiteY19" fmla="*/ 403860 h 1402080"/>
                        <a:gd name="connsiteX20" fmla="*/ 1173480 w 1249680"/>
                        <a:gd name="connsiteY20" fmla="*/ 441960 h 1402080"/>
                        <a:gd name="connsiteX21" fmla="*/ 1249680 w 1249680"/>
                        <a:gd name="connsiteY21" fmla="*/ 419100 h 1402080"/>
                        <a:gd name="connsiteX22" fmla="*/ 1219200 w 1249680"/>
                        <a:gd name="connsiteY22" fmla="*/ 495300 h 1402080"/>
                        <a:gd name="connsiteX23" fmla="*/ 1135380 w 1249680"/>
                        <a:gd name="connsiteY23" fmla="*/ 586740 h 1402080"/>
                        <a:gd name="connsiteX24" fmla="*/ 1021080 w 1249680"/>
                        <a:gd name="connsiteY24" fmla="*/ 632460 h 1402080"/>
                        <a:gd name="connsiteX25" fmla="*/ 1013460 w 1249680"/>
                        <a:gd name="connsiteY25" fmla="*/ 723900 h 1402080"/>
                        <a:gd name="connsiteX26" fmla="*/ 1005840 w 1249680"/>
                        <a:gd name="connsiteY26" fmla="*/ 769620 h 1402080"/>
                        <a:gd name="connsiteX27" fmla="*/ 975360 w 1249680"/>
                        <a:gd name="connsiteY27" fmla="*/ 807720 h 1402080"/>
                        <a:gd name="connsiteX28" fmla="*/ 1013460 w 1249680"/>
                        <a:gd name="connsiteY28" fmla="*/ 845820 h 1402080"/>
                        <a:gd name="connsiteX29" fmla="*/ 998220 w 1249680"/>
                        <a:gd name="connsiteY29" fmla="*/ 906780 h 1402080"/>
                        <a:gd name="connsiteX30" fmla="*/ 998220 w 1249680"/>
                        <a:gd name="connsiteY30" fmla="*/ 960120 h 1402080"/>
                        <a:gd name="connsiteX31" fmla="*/ 1097280 w 1249680"/>
                        <a:gd name="connsiteY31" fmla="*/ 1051560 h 1402080"/>
                        <a:gd name="connsiteX32" fmla="*/ 1096957 w 1249680"/>
                        <a:gd name="connsiteY32" fmla="*/ 1085374 h 1402080"/>
                        <a:gd name="connsiteX33" fmla="*/ 1089660 w 1249680"/>
                        <a:gd name="connsiteY33" fmla="*/ 1135380 h 1402080"/>
                        <a:gd name="connsiteX34" fmla="*/ 1013460 w 1249680"/>
                        <a:gd name="connsiteY34" fmla="*/ 1143000 h 1402080"/>
                        <a:gd name="connsiteX35" fmla="*/ 1092195 w 1249680"/>
                        <a:gd name="connsiteY35" fmla="*/ 1199674 h 1402080"/>
                        <a:gd name="connsiteX36" fmla="*/ 1165860 w 1249680"/>
                        <a:gd name="connsiteY36" fmla="*/ 1249680 h 1402080"/>
                        <a:gd name="connsiteX37" fmla="*/ 1144582 w 1249680"/>
                        <a:gd name="connsiteY37" fmla="*/ 1287780 h 1402080"/>
                        <a:gd name="connsiteX38" fmla="*/ 1118388 w 1249680"/>
                        <a:gd name="connsiteY38" fmla="*/ 1328261 h 1402080"/>
                        <a:gd name="connsiteX39" fmla="*/ 1089813 w 1249680"/>
                        <a:gd name="connsiteY39" fmla="*/ 1366361 h 1402080"/>
                        <a:gd name="connsiteX40" fmla="*/ 1066800 w 1249680"/>
                        <a:gd name="connsiteY40" fmla="*/ 1402080 h 1402080"/>
                        <a:gd name="connsiteX41" fmla="*/ 1025520 w 1249680"/>
                        <a:gd name="connsiteY41" fmla="*/ 1375886 h 1402080"/>
                        <a:gd name="connsiteX42" fmla="*/ 998220 w 1249680"/>
                        <a:gd name="connsiteY42" fmla="*/ 1356360 h 1402080"/>
                        <a:gd name="connsiteX43" fmla="*/ 877882 w 1249680"/>
                        <a:gd name="connsiteY43" fmla="*/ 1330643 h 1402080"/>
                        <a:gd name="connsiteX44" fmla="*/ 735007 w 1249680"/>
                        <a:gd name="connsiteY44" fmla="*/ 1299686 h 1402080"/>
                        <a:gd name="connsiteX45" fmla="*/ 123026 w 1249680"/>
                        <a:gd name="connsiteY45" fmla="*/ 1156811 h 1402080"/>
                        <a:gd name="connsiteX46" fmla="*/ 134932 w 1249680"/>
                        <a:gd name="connsiteY46" fmla="*/ 1171098 h 1402080"/>
                        <a:gd name="connsiteX47" fmla="*/ 143351 w 1249680"/>
                        <a:gd name="connsiteY47" fmla="*/ 1202532 h 1402080"/>
                        <a:gd name="connsiteX48" fmla="*/ 180975 w 1249680"/>
                        <a:gd name="connsiteY48" fmla="*/ 1200626 h 1402080"/>
                        <a:gd name="connsiteX49" fmla="*/ 163354 w 1249680"/>
                        <a:gd name="connsiteY49" fmla="*/ 1141095 h 1402080"/>
                        <a:gd name="connsiteX50" fmla="*/ 234791 w 1249680"/>
                        <a:gd name="connsiteY50" fmla="*/ 1096804 h 1402080"/>
                        <a:gd name="connsiteX51" fmla="*/ 249232 w 1249680"/>
                        <a:gd name="connsiteY51" fmla="*/ 1180623 h 1402080"/>
                        <a:gd name="connsiteX52" fmla="*/ 277807 w 1249680"/>
                        <a:gd name="connsiteY52" fmla="*/ 1190149 h 1402080"/>
                        <a:gd name="connsiteX53" fmla="*/ 292417 w 1249680"/>
                        <a:gd name="connsiteY53" fmla="*/ 1068705 h 1402080"/>
                        <a:gd name="connsiteX54" fmla="*/ 323051 w 1249680"/>
                        <a:gd name="connsiteY54" fmla="*/ 1078230 h 1402080"/>
                        <a:gd name="connsiteX55" fmla="*/ 294476 w 1249680"/>
                        <a:gd name="connsiteY55" fmla="*/ 944880 h 1402080"/>
                        <a:gd name="connsiteX56" fmla="*/ 258758 w 1249680"/>
                        <a:gd name="connsiteY56" fmla="*/ 961549 h 1402080"/>
                        <a:gd name="connsiteX57" fmla="*/ 149220 w 1249680"/>
                        <a:gd name="connsiteY57" fmla="*/ 909162 h 1402080"/>
                        <a:gd name="connsiteX58" fmla="*/ 158745 w 1249680"/>
                        <a:gd name="connsiteY58" fmla="*/ 882967 h 1402080"/>
                        <a:gd name="connsiteX59" fmla="*/ 130765 w 1249680"/>
                        <a:gd name="connsiteY59" fmla="*/ 864017 h 1402080"/>
                        <a:gd name="connsiteX60" fmla="*/ 108738 w 1249680"/>
                        <a:gd name="connsiteY60" fmla="*/ 897255 h 1402080"/>
                        <a:gd name="connsiteX61" fmla="*/ 111120 w 1249680"/>
                        <a:gd name="connsiteY61" fmla="*/ 840105 h 1402080"/>
                        <a:gd name="connsiteX62" fmla="*/ 92070 w 1249680"/>
                        <a:gd name="connsiteY62" fmla="*/ 835343 h 1402080"/>
                        <a:gd name="connsiteX63" fmla="*/ 80163 w 1249680"/>
                        <a:gd name="connsiteY63" fmla="*/ 906780 h 1402080"/>
                        <a:gd name="connsiteX64" fmla="*/ 58732 w 1249680"/>
                        <a:gd name="connsiteY64" fmla="*/ 911543 h 1402080"/>
                        <a:gd name="connsiteX65" fmla="*/ 70639 w 1249680"/>
                        <a:gd name="connsiteY65" fmla="*/ 825817 h 1402080"/>
                        <a:gd name="connsiteX66" fmla="*/ 122872 w 1249680"/>
                        <a:gd name="connsiteY66" fmla="*/ 819626 h 1402080"/>
                        <a:gd name="connsiteX67" fmla="*/ 125407 w 1249680"/>
                        <a:gd name="connsiteY67" fmla="*/ 799623 h 1402080"/>
                        <a:gd name="connsiteX68" fmla="*/ 78581 w 1249680"/>
                        <a:gd name="connsiteY68" fmla="*/ 799624 h 1402080"/>
                        <a:gd name="connsiteX69" fmla="*/ 82867 w 1249680"/>
                        <a:gd name="connsiteY69" fmla="*/ 761047 h 1402080"/>
                        <a:gd name="connsiteX70" fmla="*/ 142076 w 1249680"/>
                        <a:gd name="connsiteY70" fmla="*/ 742474 h 1402080"/>
                        <a:gd name="connsiteX71" fmla="*/ 130169 w 1249680"/>
                        <a:gd name="connsiteY71" fmla="*/ 716280 h 1402080"/>
                        <a:gd name="connsiteX72" fmla="*/ 48568 w 1249680"/>
                        <a:gd name="connsiteY72" fmla="*/ 756737 h 1402080"/>
                        <a:gd name="connsiteX73" fmla="*/ 29527 w 1249680"/>
                        <a:gd name="connsiteY73" fmla="*/ 718344 h 1402080"/>
                        <a:gd name="connsiteX74" fmla="*/ 104473 w 1249680"/>
                        <a:gd name="connsiteY74" fmla="*/ 693138 h 1402080"/>
                        <a:gd name="connsiteX75" fmla="*/ 77629 w 1249680"/>
                        <a:gd name="connsiteY75" fmla="*/ 617855 h 1402080"/>
                        <a:gd name="connsiteX76" fmla="*/ 39683 w 1249680"/>
                        <a:gd name="connsiteY76" fmla="*/ 611505 h 1402080"/>
                        <a:gd name="connsiteX77" fmla="*/ 0 w 1249680"/>
                        <a:gd name="connsiteY77" fmla="*/ 541020 h 1402080"/>
                        <a:gd name="connsiteX0" fmla="*/ 0 w 1249680"/>
                        <a:gd name="connsiteY0" fmla="*/ 541020 h 1402080"/>
                        <a:gd name="connsiteX1" fmla="*/ 259080 w 1249680"/>
                        <a:gd name="connsiteY1" fmla="*/ 381000 h 1402080"/>
                        <a:gd name="connsiteX2" fmla="*/ 266700 w 1249680"/>
                        <a:gd name="connsiteY2" fmla="*/ 266700 h 1402080"/>
                        <a:gd name="connsiteX3" fmla="*/ 358140 w 1249680"/>
                        <a:gd name="connsiteY3" fmla="*/ 259080 h 1402080"/>
                        <a:gd name="connsiteX4" fmla="*/ 388620 w 1249680"/>
                        <a:gd name="connsiteY4" fmla="*/ 266700 h 1402080"/>
                        <a:gd name="connsiteX5" fmla="*/ 449580 w 1249680"/>
                        <a:gd name="connsiteY5" fmla="*/ 266700 h 1402080"/>
                        <a:gd name="connsiteX6" fmla="*/ 533400 w 1249680"/>
                        <a:gd name="connsiteY6" fmla="*/ 144780 h 1402080"/>
                        <a:gd name="connsiteX7" fmla="*/ 655320 w 1249680"/>
                        <a:gd name="connsiteY7" fmla="*/ 167640 h 1402080"/>
                        <a:gd name="connsiteX8" fmla="*/ 830580 w 1249680"/>
                        <a:gd name="connsiteY8" fmla="*/ 114300 h 1402080"/>
                        <a:gd name="connsiteX9" fmla="*/ 822960 w 1249680"/>
                        <a:gd name="connsiteY9" fmla="*/ 45720 h 1402080"/>
                        <a:gd name="connsiteX10" fmla="*/ 906780 w 1249680"/>
                        <a:gd name="connsiteY10" fmla="*/ 0 h 1402080"/>
                        <a:gd name="connsiteX11" fmla="*/ 937260 w 1249680"/>
                        <a:gd name="connsiteY11" fmla="*/ 0 h 1402080"/>
                        <a:gd name="connsiteX12" fmla="*/ 944880 w 1249680"/>
                        <a:gd name="connsiteY12" fmla="*/ 76200 h 1402080"/>
                        <a:gd name="connsiteX13" fmla="*/ 1013460 w 1249680"/>
                        <a:gd name="connsiteY13" fmla="*/ 99060 h 1402080"/>
                        <a:gd name="connsiteX14" fmla="*/ 982980 w 1249680"/>
                        <a:gd name="connsiteY14" fmla="*/ 167640 h 1402080"/>
                        <a:gd name="connsiteX15" fmla="*/ 1005840 w 1249680"/>
                        <a:gd name="connsiteY15" fmla="*/ 190500 h 1402080"/>
                        <a:gd name="connsiteX16" fmla="*/ 967740 w 1249680"/>
                        <a:gd name="connsiteY16" fmla="*/ 297180 h 1402080"/>
                        <a:gd name="connsiteX17" fmla="*/ 975360 w 1249680"/>
                        <a:gd name="connsiteY17" fmla="*/ 320040 h 1402080"/>
                        <a:gd name="connsiteX18" fmla="*/ 1043940 w 1249680"/>
                        <a:gd name="connsiteY18" fmla="*/ 388620 h 1402080"/>
                        <a:gd name="connsiteX19" fmla="*/ 1165860 w 1249680"/>
                        <a:gd name="connsiteY19" fmla="*/ 403860 h 1402080"/>
                        <a:gd name="connsiteX20" fmla="*/ 1173480 w 1249680"/>
                        <a:gd name="connsiteY20" fmla="*/ 441960 h 1402080"/>
                        <a:gd name="connsiteX21" fmla="*/ 1249680 w 1249680"/>
                        <a:gd name="connsiteY21" fmla="*/ 419100 h 1402080"/>
                        <a:gd name="connsiteX22" fmla="*/ 1219200 w 1249680"/>
                        <a:gd name="connsiteY22" fmla="*/ 495300 h 1402080"/>
                        <a:gd name="connsiteX23" fmla="*/ 1135380 w 1249680"/>
                        <a:gd name="connsiteY23" fmla="*/ 586740 h 1402080"/>
                        <a:gd name="connsiteX24" fmla="*/ 1021080 w 1249680"/>
                        <a:gd name="connsiteY24" fmla="*/ 632460 h 1402080"/>
                        <a:gd name="connsiteX25" fmla="*/ 1013460 w 1249680"/>
                        <a:gd name="connsiteY25" fmla="*/ 723900 h 1402080"/>
                        <a:gd name="connsiteX26" fmla="*/ 1005840 w 1249680"/>
                        <a:gd name="connsiteY26" fmla="*/ 769620 h 1402080"/>
                        <a:gd name="connsiteX27" fmla="*/ 975360 w 1249680"/>
                        <a:gd name="connsiteY27" fmla="*/ 807720 h 1402080"/>
                        <a:gd name="connsiteX28" fmla="*/ 1013460 w 1249680"/>
                        <a:gd name="connsiteY28" fmla="*/ 845820 h 1402080"/>
                        <a:gd name="connsiteX29" fmla="*/ 998220 w 1249680"/>
                        <a:gd name="connsiteY29" fmla="*/ 906780 h 1402080"/>
                        <a:gd name="connsiteX30" fmla="*/ 998220 w 1249680"/>
                        <a:gd name="connsiteY30" fmla="*/ 960120 h 1402080"/>
                        <a:gd name="connsiteX31" fmla="*/ 1097280 w 1249680"/>
                        <a:gd name="connsiteY31" fmla="*/ 1051560 h 1402080"/>
                        <a:gd name="connsiteX32" fmla="*/ 1096957 w 1249680"/>
                        <a:gd name="connsiteY32" fmla="*/ 1085374 h 1402080"/>
                        <a:gd name="connsiteX33" fmla="*/ 1089660 w 1249680"/>
                        <a:gd name="connsiteY33" fmla="*/ 1135380 h 1402080"/>
                        <a:gd name="connsiteX34" fmla="*/ 1013460 w 1249680"/>
                        <a:gd name="connsiteY34" fmla="*/ 1143000 h 1402080"/>
                        <a:gd name="connsiteX35" fmla="*/ 1092195 w 1249680"/>
                        <a:gd name="connsiteY35" fmla="*/ 1199674 h 1402080"/>
                        <a:gd name="connsiteX36" fmla="*/ 1165860 w 1249680"/>
                        <a:gd name="connsiteY36" fmla="*/ 1249680 h 1402080"/>
                        <a:gd name="connsiteX37" fmla="*/ 1144582 w 1249680"/>
                        <a:gd name="connsiteY37" fmla="*/ 1287780 h 1402080"/>
                        <a:gd name="connsiteX38" fmla="*/ 1118388 w 1249680"/>
                        <a:gd name="connsiteY38" fmla="*/ 1328261 h 1402080"/>
                        <a:gd name="connsiteX39" fmla="*/ 1089813 w 1249680"/>
                        <a:gd name="connsiteY39" fmla="*/ 1366361 h 1402080"/>
                        <a:gd name="connsiteX40" fmla="*/ 1066800 w 1249680"/>
                        <a:gd name="connsiteY40" fmla="*/ 1402080 h 1402080"/>
                        <a:gd name="connsiteX41" fmla="*/ 1025520 w 1249680"/>
                        <a:gd name="connsiteY41" fmla="*/ 1375886 h 1402080"/>
                        <a:gd name="connsiteX42" fmla="*/ 998220 w 1249680"/>
                        <a:gd name="connsiteY42" fmla="*/ 1356360 h 1402080"/>
                        <a:gd name="connsiteX43" fmla="*/ 877882 w 1249680"/>
                        <a:gd name="connsiteY43" fmla="*/ 1330643 h 1402080"/>
                        <a:gd name="connsiteX44" fmla="*/ 127788 w 1249680"/>
                        <a:gd name="connsiteY44" fmla="*/ 1223486 h 1402080"/>
                        <a:gd name="connsiteX45" fmla="*/ 123026 w 1249680"/>
                        <a:gd name="connsiteY45" fmla="*/ 1156811 h 1402080"/>
                        <a:gd name="connsiteX46" fmla="*/ 134932 w 1249680"/>
                        <a:gd name="connsiteY46" fmla="*/ 1171098 h 1402080"/>
                        <a:gd name="connsiteX47" fmla="*/ 143351 w 1249680"/>
                        <a:gd name="connsiteY47" fmla="*/ 1202532 h 1402080"/>
                        <a:gd name="connsiteX48" fmla="*/ 180975 w 1249680"/>
                        <a:gd name="connsiteY48" fmla="*/ 1200626 h 1402080"/>
                        <a:gd name="connsiteX49" fmla="*/ 163354 w 1249680"/>
                        <a:gd name="connsiteY49" fmla="*/ 1141095 h 1402080"/>
                        <a:gd name="connsiteX50" fmla="*/ 234791 w 1249680"/>
                        <a:gd name="connsiteY50" fmla="*/ 1096804 h 1402080"/>
                        <a:gd name="connsiteX51" fmla="*/ 249232 w 1249680"/>
                        <a:gd name="connsiteY51" fmla="*/ 1180623 h 1402080"/>
                        <a:gd name="connsiteX52" fmla="*/ 277807 w 1249680"/>
                        <a:gd name="connsiteY52" fmla="*/ 1190149 h 1402080"/>
                        <a:gd name="connsiteX53" fmla="*/ 292417 w 1249680"/>
                        <a:gd name="connsiteY53" fmla="*/ 1068705 h 1402080"/>
                        <a:gd name="connsiteX54" fmla="*/ 323051 w 1249680"/>
                        <a:gd name="connsiteY54" fmla="*/ 1078230 h 1402080"/>
                        <a:gd name="connsiteX55" fmla="*/ 294476 w 1249680"/>
                        <a:gd name="connsiteY55" fmla="*/ 944880 h 1402080"/>
                        <a:gd name="connsiteX56" fmla="*/ 258758 w 1249680"/>
                        <a:gd name="connsiteY56" fmla="*/ 961549 h 1402080"/>
                        <a:gd name="connsiteX57" fmla="*/ 149220 w 1249680"/>
                        <a:gd name="connsiteY57" fmla="*/ 909162 h 1402080"/>
                        <a:gd name="connsiteX58" fmla="*/ 158745 w 1249680"/>
                        <a:gd name="connsiteY58" fmla="*/ 882967 h 1402080"/>
                        <a:gd name="connsiteX59" fmla="*/ 130765 w 1249680"/>
                        <a:gd name="connsiteY59" fmla="*/ 864017 h 1402080"/>
                        <a:gd name="connsiteX60" fmla="*/ 108738 w 1249680"/>
                        <a:gd name="connsiteY60" fmla="*/ 897255 h 1402080"/>
                        <a:gd name="connsiteX61" fmla="*/ 111120 w 1249680"/>
                        <a:gd name="connsiteY61" fmla="*/ 840105 h 1402080"/>
                        <a:gd name="connsiteX62" fmla="*/ 92070 w 1249680"/>
                        <a:gd name="connsiteY62" fmla="*/ 835343 h 1402080"/>
                        <a:gd name="connsiteX63" fmla="*/ 80163 w 1249680"/>
                        <a:gd name="connsiteY63" fmla="*/ 906780 h 1402080"/>
                        <a:gd name="connsiteX64" fmla="*/ 58732 w 1249680"/>
                        <a:gd name="connsiteY64" fmla="*/ 911543 h 1402080"/>
                        <a:gd name="connsiteX65" fmla="*/ 70639 w 1249680"/>
                        <a:gd name="connsiteY65" fmla="*/ 825817 h 1402080"/>
                        <a:gd name="connsiteX66" fmla="*/ 122872 w 1249680"/>
                        <a:gd name="connsiteY66" fmla="*/ 819626 h 1402080"/>
                        <a:gd name="connsiteX67" fmla="*/ 125407 w 1249680"/>
                        <a:gd name="connsiteY67" fmla="*/ 799623 h 1402080"/>
                        <a:gd name="connsiteX68" fmla="*/ 78581 w 1249680"/>
                        <a:gd name="connsiteY68" fmla="*/ 799624 h 1402080"/>
                        <a:gd name="connsiteX69" fmla="*/ 82867 w 1249680"/>
                        <a:gd name="connsiteY69" fmla="*/ 761047 h 1402080"/>
                        <a:gd name="connsiteX70" fmla="*/ 142076 w 1249680"/>
                        <a:gd name="connsiteY70" fmla="*/ 742474 h 1402080"/>
                        <a:gd name="connsiteX71" fmla="*/ 130169 w 1249680"/>
                        <a:gd name="connsiteY71" fmla="*/ 716280 h 1402080"/>
                        <a:gd name="connsiteX72" fmla="*/ 48568 w 1249680"/>
                        <a:gd name="connsiteY72" fmla="*/ 756737 h 1402080"/>
                        <a:gd name="connsiteX73" fmla="*/ 29527 w 1249680"/>
                        <a:gd name="connsiteY73" fmla="*/ 718344 h 1402080"/>
                        <a:gd name="connsiteX74" fmla="*/ 104473 w 1249680"/>
                        <a:gd name="connsiteY74" fmla="*/ 693138 h 1402080"/>
                        <a:gd name="connsiteX75" fmla="*/ 77629 w 1249680"/>
                        <a:gd name="connsiteY75" fmla="*/ 617855 h 1402080"/>
                        <a:gd name="connsiteX76" fmla="*/ 39683 w 1249680"/>
                        <a:gd name="connsiteY76" fmla="*/ 611505 h 1402080"/>
                        <a:gd name="connsiteX77" fmla="*/ 0 w 1249680"/>
                        <a:gd name="connsiteY77" fmla="*/ 541020 h 1402080"/>
                        <a:gd name="connsiteX0" fmla="*/ 0 w 1249680"/>
                        <a:gd name="connsiteY0" fmla="*/ 541020 h 1402080"/>
                        <a:gd name="connsiteX1" fmla="*/ 259080 w 1249680"/>
                        <a:gd name="connsiteY1" fmla="*/ 381000 h 1402080"/>
                        <a:gd name="connsiteX2" fmla="*/ 266700 w 1249680"/>
                        <a:gd name="connsiteY2" fmla="*/ 266700 h 1402080"/>
                        <a:gd name="connsiteX3" fmla="*/ 358140 w 1249680"/>
                        <a:gd name="connsiteY3" fmla="*/ 259080 h 1402080"/>
                        <a:gd name="connsiteX4" fmla="*/ 388620 w 1249680"/>
                        <a:gd name="connsiteY4" fmla="*/ 266700 h 1402080"/>
                        <a:gd name="connsiteX5" fmla="*/ 449580 w 1249680"/>
                        <a:gd name="connsiteY5" fmla="*/ 266700 h 1402080"/>
                        <a:gd name="connsiteX6" fmla="*/ 533400 w 1249680"/>
                        <a:gd name="connsiteY6" fmla="*/ 144780 h 1402080"/>
                        <a:gd name="connsiteX7" fmla="*/ 655320 w 1249680"/>
                        <a:gd name="connsiteY7" fmla="*/ 167640 h 1402080"/>
                        <a:gd name="connsiteX8" fmla="*/ 830580 w 1249680"/>
                        <a:gd name="connsiteY8" fmla="*/ 114300 h 1402080"/>
                        <a:gd name="connsiteX9" fmla="*/ 822960 w 1249680"/>
                        <a:gd name="connsiteY9" fmla="*/ 45720 h 1402080"/>
                        <a:gd name="connsiteX10" fmla="*/ 906780 w 1249680"/>
                        <a:gd name="connsiteY10" fmla="*/ 0 h 1402080"/>
                        <a:gd name="connsiteX11" fmla="*/ 937260 w 1249680"/>
                        <a:gd name="connsiteY11" fmla="*/ 0 h 1402080"/>
                        <a:gd name="connsiteX12" fmla="*/ 944880 w 1249680"/>
                        <a:gd name="connsiteY12" fmla="*/ 76200 h 1402080"/>
                        <a:gd name="connsiteX13" fmla="*/ 1013460 w 1249680"/>
                        <a:gd name="connsiteY13" fmla="*/ 99060 h 1402080"/>
                        <a:gd name="connsiteX14" fmla="*/ 982980 w 1249680"/>
                        <a:gd name="connsiteY14" fmla="*/ 167640 h 1402080"/>
                        <a:gd name="connsiteX15" fmla="*/ 1005840 w 1249680"/>
                        <a:gd name="connsiteY15" fmla="*/ 190500 h 1402080"/>
                        <a:gd name="connsiteX16" fmla="*/ 967740 w 1249680"/>
                        <a:gd name="connsiteY16" fmla="*/ 297180 h 1402080"/>
                        <a:gd name="connsiteX17" fmla="*/ 975360 w 1249680"/>
                        <a:gd name="connsiteY17" fmla="*/ 320040 h 1402080"/>
                        <a:gd name="connsiteX18" fmla="*/ 1043940 w 1249680"/>
                        <a:gd name="connsiteY18" fmla="*/ 388620 h 1402080"/>
                        <a:gd name="connsiteX19" fmla="*/ 1165860 w 1249680"/>
                        <a:gd name="connsiteY19" fmla="*/ 403860 h 1402080"/>
                        <a:gd name="connsiteX20" fmla="*/ 1173480 w 1249680"/>
                        <a:gd name="connsiteY20" fmla="*/ 441960 h 1402080"/>
                        <a:gd name="connsiteX21" fmla="*/ 1249680 w 1249680"/>
                        <a:gd name="connsiteY21" fmla="*/ 419100 h 1402080"/>
                        <a:gd name="connsiteX22" fmla="*/ 1219200 w 1249680"/>
                        <a:gd name="connsiteY22" fmla="*/ 495300 h 1402080"/>
                        <a:gd name="connsiteX23" fmla="*/ 1135380 w 1249680"/>
                        <a:gd name="connsiteY23" fmla="*/ 586740 h 1402080"/>
                        <a:gd name="connsiteX24" fmla="*/ 1021080 w 1249680"/>
                        <a:gd name="connsiteY24" fmla="*/ 632460 h 1402080"/>
                        <a:gd name="connsiteX25" fmla="*/ 1013460 w 1249680"/>
                        <a:gd name="connsiteY25" fmla="*/ 723900 h 1402080"/>
                        <a:gd name="connsiteX26" fmla="*/ 1005840 w 1249680"/>
                        <a:gd name="connsiteY26" fmla="*/ 769620 h 1402080"/>
                        <a:gd name="connsiteX27" fmla="*/ 975360 w 1249680"/>
                        <a:gd name="connsiteY27" fmla="*/ 807720 h 1402080"/>
                        <a:gd name="connsiteX28" fmla="*/ 1013460 w 1249680"/>
                        <a:gd name="connsiteY28" fmla="*/ 845820 h 1402080"/>
                        <a:gd name="connsiteX29" fmla="*/ 998220 w 1249680"/>
                        <a:gd name="connsiteY29" fmla="*/ 906780 h 1402080"/>
                        <a:gd name="connsiteX30" fmla="*/ 998220 w 1249680"/>
                        <a:gd name="connsiteY30" fmla="*/ 960120 h 1402080"/>
                        <a:gd name="connsiteX31" fmla="*/ 1097280 w 1249680"/>
                        <a:gd name="connsiteY31" fmla="*/ 1051560 h 1402080"/>
                        <a:gd name="connsiteX32" fmla="*/ 1096957 w 1249680"/>
                        <a:gd name="connsiteY32" fmla="*/ 1085374 h 1402080"/>
                        <a:gd name="connsiteX33" fmla="*/ 1089660 w 1249680"/>
                        <a:gd name="connsiteY33" fmla="*/ 1135380 h 1402080"/>
                        <a:gd name="connsiteX34" fmla="*/ 1013460 w 1249680"/>
                        <a:gd name="connsiteY34" fmla="*/ 1143000 h 1402080"/>
                        <a:gd name="connsiteX35" fmla="*/ 1092195 w 1249680"/>
                        <a:gd name="connsiteY35" fmla="*/ 1199674 h 1402080"/>
                        <a:gd name="connsiteX36" fmla="*/ 1165860 w 1249680"/>
                        <a:gd name="connsiteY36" fmla="*/ 1249680 h 1402080"/>
                        <a:gd name="connsiteX37" fmla="*/ 1144582 w 1249680"/>
                        <a:gd name="connsiteY37" fmla="*/ 1287780 h 1402080"/>
                        <a:gd name="connsiteX38" fmla="*/ 1118388 w 1249680"/>
                        <a:gd name="connsiteY38" fmla="*/ 1328261 h 1402080"/>
                        <a:gd name="connsiteX39" fmla="*/ 1089813 w 1249680"/>
                        <a:gd name="connsiteY39" fmla="*/ 1366361 h 1402080"/>
                        <a:gd name="connsiteX40" fmla="*/ 1066800 w 1249680"/>
                        <a:gd name="connsiteY40" fmla="*/ 1402080 h 1402080"/>
                        <a:gd name="connsiteX41" fmla="*/ 1025520 w 1249680"/>
                        <a:gd name="connsiteY41" fmla="*/ 1375886 h 1402080"/>
                        <a:gd name="connsiteX42" fmla="*/ 998220 w 1249680"/>
                        <a:gd name="connsiteY42" fmla="*/ 1356360 h 1402080"/>
                        <a:gd name="connsiteX43" fmla="*/ 223038 w 1249680"/>
                        <a:gd name="connsiteY43" fmla="*/ 1230630 h 1402080"/>
                        <a:gd name="connsiteX44" fmla="*/ 127788 w 1249680"/>
                        <a:gd name="connsiteY44" fmla="*/ 1223486 h 1402080"/>
                        <a:gd name="connsiteX45" fmla="*/ 123026 w 1249680"/>
                        <a:gd name="connsiteY45" fmla="*/ 1156811 h 1402080"/>
                        <a:gd name="connsiteX46" fmla="*/ 134932 w 1249680"/>
                        <a:gd name="connsiteY46" fmla="*/ 1171098 h 1402080"/>
                        <a:gd name="connsiteX47" fmla="*/ 143351 w 1249680"/>
                        <a:gd name="connsiteY47" fmla="*/ 1202532 h 1402080"/>
                        <a:gd name="connsiteX48" fmla="*/ 180975 w 1249680"/>
                        <a:gd name="connsiteY48" fmla="*/ 1200626 h 1402080"/>
                        <a:gd name="connsiteX49" fmla="*/ 163354 w 1249680"/>
                        <a:gd name="connsiteY49" fmla="*/ 1141095 h 1402080"/>
                        <a:gd name="connsiteX50" fmla="*/ 234791 w 1249680"/>
                        <a:gd name="connsiteY50" fmla="*/ 1096804 h 1402080"/>
                        <a:gd name="connsiteX51" fmla="*/ 249232 w 1249680"/>
                        <a:gd name="connsiteY51" fmla="*/ 1180623 h 1402080"/>
                        <a:gd name="connsiteX52" fmla="*/ 277807 w 1249680"/>
                        <a:gd name="connsiteY52" fmla="*/ 1190149 h 1402080"/>
                        <a:gd name="connsiteX53" fmla="*/ 292417 w 1249680"/>
                        <a:gd name="connsiteY53" fmla="*/ 1068705 h 1402080"/>
                        <a:gd name="connsiteX54" fmla="*/ 323051 w 1249680"/>
                        <a:gd name="connsiteY54" fmla="*/ 1078230 h 1402080"/>
                        <a:gd name="connsiteX55" fmla="*/ 294476 w 1249680"/>
                        <a:gd name="connsiteY55" fmla="*/ 944880 h 1402080"/>
                        <a:gd name="connsiteX56" fmla="*/ 258758 w 1249680"/>
                        <a:gd name="connsiteY56" fmla="*/ 961549 h 1402080"/>
                        <a:gd name="connsiteX57" fmla="*/ 149220 w 1249680"/>
                        <a:gd name="connsiteY57" fmla="*/ 909162 h 1402080"/>
                        <a:gd name="connsiteX58" fmla="*/ 158745 w 1249680"/>
                        <a:gd name="connsiteY58" fmla="*/ 882967 h 1402080"/>
                        <a:gd name="connsiteX59" fmla="*/ 130765 w 1249680"/>
                        <a:gd name="connsiteY59" fmla="*/ 864017 h 1402080"/>
                        <a:gd name="connsiteX60" fmla="*/ 108738 w 1249680"/>
                        <a:gd name="connsiteY60" fmla="*/ 897255 h 1402080"/>
                        <a:gd name="connsiteX61" fmla="*/ 111120 w 1249680"/>
                        <a:gd name="connsiteY61" fmla="*/ 840105 h 1402080"/>
                        <a:gd name="connsiteX62" fmla="*/ 92070 w 1249680"/>
                        <a:gd name="connsiteY62" fmla="*/ 835343 h 1402080"/>
                        <a:gd name="connsiteX63" fmla="*/ 80163 w 1249680"/>
                        <a:gd name="connsiteY63" fmla="*/ 906780 h 1402080"/>
                        <a:gd name="connsiteX64" fmla="*/ 58732 w 1249680"/>
                        <a:gd name="connsiteY64" fmla="*/ 911543 h 1402080"/>
                        <a:gd name="connsiteX65" fmla="*/ 70639 w 1249680"/>
                        <a:gd name="connsiteY65" fmla="*/ 825817 h 1402080"/>
                        <a:gd name="connsiteX66" fmla="*/ 122872 w 1249680"/>
                        <a:gd name="connsiteY66" fmla="*/ 819626 h 1402080"/>
                        <a:gd name="connsiteX67" fmla="*/ 125407 w 1249680"/>
                        <a:gd name="connsiteY67" fmla="*/ 799623 h 1402080"/>
                        <a:gd name="connsiteX68" fmla="*/ 78581 w 1249680"/>
                        <a:gd name="connsiteY68" fmla="*/ 799624 h 1402080"/>
                        <a:gd name="connsiteX69" fmla="*/ 82867 w 1249680"/>
                        <a:gd name="connsiteY69" fmla="*/ 761047 h 1402080"/>
                        <a:gd name="connsiteX70" fmla="*/ 142076 w 1249680"/>
                        <a:gd name="connsiteY70" fmla="*/ 742474 h 1402080"/>
                        <a:gd name="connsiteX71" fmla="*/ 130169 w 1249680"/>
                        <a:gd name="connsiteY71" fmla="*/ 716280 h 1402080"/>
                        <a:gd name="connsiteX72" fmla="*/ 48568 w 1249680"/>
                        <a:gd name="connsiteY72" fmla="*/ 756737 h 1402080"/>
                        <a:gd name="connsiteX73" fmla="*/ 29527 w 1249680"/>
                        <a:gd name="connsiteY73" fmla="*/ 718344 h 1402080"/>
                        <a:gd name="connsiteX74" fmla="*/ 104473 w 1249680"/>
                        <a:gd name="connsiteY74" fmla="*/ 693138 h 1402080"/>
                        <a:gd name="connsiteX75" fmla="*/ 77629 w 1249680"/>
                        <a:gd name="connsiteY75" fmla="*/ 617855 h 1402080"/>
                        <a:gd name="connsiteX76" fmla="*/ 39683 w 1249680"/>
                        <a:gd name="connsiteY76" fmla="*/ 611505 h 1402080"/>
                        <a:gd name="connsiteX77" fmla="*/ 0 w 1249680"/>
                        <a:gd name="connsiteY77" fmla="*/ 541020 h 1402080"/>
                        <a:gd name="connsiteX0" fmla="*/ 0 w 1249680"/>
                        <a:gd name="connsiteY0" fmla="*/ 541020 h 1402080"/>
                        <a:gd name="connsiteX1" fmla="*/ 259080 w 1249680"/>
                        <a:gd name="connsiteY1" fmla="*/ 381000 h 1402080"/>
                        <a:gd name="connsiteX2" fmla="*/ 266700 w 1249680"/>
                        <a:gd name="connsiteY2" fmla="*/ 266700 h 1402080"/>
                        <a:gd name="connsiteX3" fmla="*/ 358140 w 1249680"/>
                        <a:gd name="connsiteY3" fmla="*/ 259080 h 1402080"/>
                        <a:gd name="connsiteX4" fmla="*/ 388620 w 1249680"/>
                        <a:gd name="connsiteY4" fmla="*/ 266700 h 1402080"/>
                        <a:gd name="connsiteX5" fmla="*/ 449580 w 1249680"/>
                        <a:gd name="connsiteY5" fmla="*/ 266700 h 1402080"/>
                        <a:gd name="connsiteX6" fmla="*/ 533400 w 1249680"/>
                        <a:gd name="connsiteY6" fmla="*/ 144780 h 1402080"/>
                        <a:gd name="connsiteX7" fmla="*/ 655320 w 1249680"/>
                        <a:gd name="connsiteY7" fmla="*/ 167640 h 1402080"/>
                        <a:gd name="connsiteX8" fmla="*/ 830580 w 1249680"/>
                        <a:gd name="connsiteY8" fmla="*/ 114300 h 1402080"/>
                        <a:gd name="connsiteX9" fmla="*/ 822960 w 1249680"/>
                        <a:gd name="connsiteY9" fmla="*/ 45720 h 1402080"/>
                        <a:gd name="connsiteX10" fmla="*/ 906780 w 1249680"/>
                        <a:gd name="connsiteY10" fmla="*/ 0 h 1402080"/>
                        <a:gd name="connsiteX11" fmla="*/ 937260 w 1249680"/>
                        <a:gd name="connsiteY11" fmla="*/ 0 h 1402080"/>
                        <a:gd name="connsiteX12" fmla="*/ 944880 w 1249680"/>
                        <a:gd name="connsiteY12" fmla="*/ 76200 h 1402080"/>
                        <a:gd name="connsiteX13" fmla="*/ 1013460 w 1249680"/>
                        <a:gd name="connsiteY13" fmla="*/ 99060 h 1402080"/>
                        <a:gd name="connsiteX14" fmla="*/ 982980 w 1249680"/>
                        <a:gd name="connsiteY14" fmla="*/ 167640 h 1402080"/>
                        <a:gd name="connsiteX15" fmla="*/ 1005840 w 1249680"/>
                        <a:gd name="connsiteY15" fmla="*/ 190500 h 1402080"/>
                        <a:gd name="connsiteX16" fmla="*/ 967740 w 1249680"/>
                        <a:gd name="connsiteY16" fmla="*/ 297180 h 1402080"/>
                        <a:gd name="connsiteX17" fmla="*/ 975360 w 1249680"/>
                        <a:gd name="connsiteY17" fmla="*/ 320040 h 1402080"/>
                        <a:gd name="connsiteX18" fmla="*/ 1043940 w 1249680"/>
                        <a:gd name="connsiteY18" fmla="*/ 388620 h 1402080"/>
                        <a:gd name="connsiteX19" fmla="*/ 1165860 w 1249680"/>
                        <a:gd name="connsiteY19" fmla="*/ 403860 h 1402080"/>
                        <a:gd name="connsiteX20" fmla="*/ 1173480 w 1249680"/>
                        <a:gd name="connsiteY20" fmla="*/ 441960 h 1402080"/>
                        <a:gd name="connsiteX21" fmla="*/ 1249680 w 1249680"/>
                        <a:gd name="connsiteY21" fmla="*/ 419100 h 1402080"/>
                        <a:gd name="connsiteX22" fmla="*/ 1219200 w 1249680"/>
                        <a:gd name="connsiteY22" fmla="*/ 495300 h 1402080"/>
                        <a:gd name="connsiteX23" fmla="*/ 1135380 w 1249680"/>
                        <a:gd name="connsiteY23" fmla="*/ 586740 h 1402080"/>
                        <a:gd name="connsiteX24" fmla="*/ 1021080 w 1249680"/>
                        <a:gd name="connsiteY24" fmla="*/ 632460 h 1402080"/>
                        <a:gd name="connsiteX25" fmla="*/ 1013460 w 1249680"/>
                        <a:gd name="connsiteY25" fmla="*/ 723900 h 1402080"/>
                        <a:gd name="connsiteX26" fmla="*/ 1005840 w 1249680"/>
                        <a:gd name="connsiteY26" fmla="*/ 769620 h 1402080"/>
                        <a:gd name="connsiteX27" fmla="*/ 975360 w 1249680"/>
                        <a:gd name="connsiteY27" fmla="*/ 807720 h 1402080"/>
                        <a:gd name="connsiteX28" fmla="*/ 1013460 w 1249680"/>
                        <a:gd name="connsiteY28" fmla="*/ 845820 h 1402080"/>
                        <a:gd name="connsiteX29" fmla="*/ 998220 w 1249680"/>
                        <a:gd name="connsiteY29" fmla="*/ 906780 h 1402080"/>
                        <a:gd name="connsiteX30" fmla="*/ 998220 w 1249680"/>
                        <a:gd name="connsiteY30" fmla="*/ 960120 h 1402080"/>
                        <a:gd name="connsiteX31" fmla="*/ 1097280 w 1249680"/>
                        <a:gd name="connsiteY31" fmla="*/ 1051560 h 1402080"/>
                        <a:gd name="connsiteX32" fmla="*/ 1096957 w 1249680"/>
                        <a:gd name="connsiteY32" fmla="*/ 1085374 h 1402080"/>
                        <a:gd name="connsiteX33" fmla="*/ 1089660 w 1249680"/>
                        <a:gd name="connsiteY33" fmla="*/ 1135380 h 1402080"/>
                        <a:gd name="connsiteX34" fmla="*/ 1013460 w 1249680"/>
                        <a:gd name="connsiteY34" fmla="*/ 1143000 h 1402080"/>
                        <a:gd name="connsiteX35" fmla="*/ 1092195 w 1249680"/>
                        <a:gd name="connsiteY35" fmla="*/ 1199674 h 1402080"/>
                        <a:gd name="connsiteX36" fmla="*/ 1165860 w 1249680"/>
                        <a:gd name="connsiteY36" fmla="*/ 1249680 h 1402080"/>
                        <a:gd name="connsiteX37" fmla="*/ 1144582 w 1249680"/>
                        <a:gd name="connsiteY37" fmla="*/ 1287780 h 1402080"/>
                        <a:gd name="connsiteX38" fmla="*/ 1118388 w 1249680"/>
                        <a:gd name="connsiteY38" fmla="*/ 1328261 h 1402080"/>
                        <a:gd name="connsiteX39" fmla="*/ 1089813 w 1249680"/>
                        <a:gd name="connsiteY39" fmla="*/ 1366361 h 1402080"/>
                        <a:gd name="connsiteX40" fmla="*/ 1066800 w 1249680"/>
                        <a:gd name="connsiteY40" fmla="*/ 1402080 h 1402080"/>
                        <a:gd name="connsiteX41" fmla="*/ 1025520 w 1249680"/>
                        <a:gd name="connsiteY41" fmla="*/ 1375886 h 1402080"/>
                        <a:gd name="connsiteX42" fmla="*/ 219551 w 1249680"/>
                        <a:gd name="connsiteY42" fmla="*/ 1273016 h 1402080"/>
                        <a:gd name="connsiteX43" fmla="*/ 223038 w 1249680"/>
                        <a:gd name="connsiteY43" fmla="*/ 1230630 h 1402080"/>
                        <a:gd name="connsiteX44" fmla="*/ 127788 w 1249680"/>
                        <a:gd name="connsiteY44" fmla="*/ 1223486 h 1402080"/>
                        <a:gd name="connsiteX45" fmla="*/ 123026 w 1249680"/>
                        <a:gd name="connsiteY45" fmla="*/ 1156811 h 1402080"/>
                        <a:gd name="connsiteX46" fmla="*/ 134932 w 1249680"/>
                        <a:gd name="connsiteY46" fmla="*/ 1171098 h 1402080"/>
                        <a:gd name="connsiteX47" fmla="*/ 143351 w 1249680"/>
                        <a:gd name="connsiteY47" fmla="*/ 1202532 h 1402080"/>
                        <a:gd name="connsiteX48" fmla="*/ 180975 w 1249680"/>
                        <a:gd name="connsiteY48" fmla="*/ 1200626 h 1402080"/>
                        <a:gd name="connsiteX49" fmla="*/ 163354 w 1249680"/>
                        <a:gd name="connsiteY49" fmla="*/ 1141095 h 1402080"/>
                        <a:gd name="connsiteX50" fmla="*/ 234791 w 1249680"/>
                        <a:gd name="connsiteY50" fmla="*/ 1096804 h 1402080"/>
                        <a:gd name="connsiteX51" fmla="*/ 249232 w 1249680"/>
                        <a:gd name="connsiteY51" fmla="*/ 1180623 h 1402080"/>
                        <a:gd name="connsiteX52" fmla="*/ 277807 w 1249680"/>
                        <a:gd name="connsiteY52" fmla="*/ 1190149 h 1402080"/>
                        <a:gd name="connsiteX53" fmla="*/ 292417 w 1249680"/>
                        <a:gd name="connsiteY53" fmla="*/ 1068705 h 1402080"/>
                        <a:gd name="connsiteX54" fmla="*/ 323051 w 1249680"/>
                        <a:gd name="connsiteY54" fmla="*/ 1078230 h 1402080"/>
                        <a:gd name="connsiteX55" fmla="*/ 294476 w 1249680"/>
                        <a:gd name="connsiteY55" fmla="*/ 944880 h 1402080"/>
                        <a:gd name="connsiteX56" fmla="*/ 258758 w 1249680"/>
                        <a:gd name="connsiteY56" fmla="*/ 961549 h 1402080"/>
                        <a:gd name="connsiteX57" fmla="*/ 149220 w 1249680"/>
                        <a:gd name="connsiteY57" fmla="*/ 909162 h 1402080"/>
                        <a:gd name="connsiteX58" fmla="*/ 158745 w 1249680"/>
                        <a:gd name="connsiteY58" fmla="*/ 882967 h 1402080"/>
                        <a:gd name="connsiteX59" fmla="*/ 130765 w 1249680"/>
                        <a:gd name="connsiteY59" fmla="*/ 864017 h 1402080"/>
                        <a:gd name="connsiteX60" fmla="*/ 108738 w 1249680"/>
                        <a:gd name="connsiteY60" fmla="*/ 897255 h 1402080"/>
                        <a:gd name="connsiteX61" fmla="*/ 111120 w 1249680"/>
                        <a:gd name="connsiteY61" fmla="*/ 840105 h 1402080"/>
                        <a:gd name="connsiteX62" fmla="*/ 92070 w 1249680"/>
                        <a:gd name="connsiteY62" fmla="*/ 835343 h 1402080"/>
                        <a:gd name="connsiteX63" fmla="*/ 80163 w 1249680"/>
                        <a:gd name="connsiteY63" fmla="*/ 906780 h 1402080"/>
                        <a:gd name="connsiteX64" fmla="*/ 58732 w 1249680"/>
                        <a:gd name="connsiteY64" fmla="*/ 911543 h 1402080"/>
                        <a:gd name="connsiteX65" fmla="*/ 70639 w 1249680"/>
                        <a:gd name="connsiteY65" fmla="*/ 825817 h 1402080"/>
                        <a:gd name="connsiteX66" fmla="*/ 122872 w 1249680"/>
                        <a:gd name="connsiteY66" fmla="*/ 819626 h 1402080"/>
                        <a:gd name="connsiteX67" fmla="*/ 125407 w 1249680"/>
                        <a:gd name="connsiteY67" fmla="*/ 799623 h 1402080"/>
                        <a:gd name="connsiteX68" fmla="*/ 78581 w 1249680"/>
                        <a:gd name="connsiteY68" fmla="*/ 799624 h 1402080"/>
                        <a:gd name="connsiteX69" fmla="*/ 82867 w 1249680"/>
                        <a:gd name="connsiteY69" fmla="*/ 761047 h 1402080"/>
                        <a:gd name="connsiteX70" fmla="*/ 142076 w 1249680"/>
                        <a:gd name="connsiteY70" fmla="*/ 742474 h 1402080"/>
                        <a:gd name="connsiteX71" fmla="*/ 130169 w 1249680"/>
                        <a:gd name="connsiteY71" fmla="*/ 716280 h 1402080"/>
                        <a:gd name="connsiteX72" fmla="*/ 48568 w 1249680"/>
                        <a:gd name="connsiteY72" fmla="*/ 756737 h 1402080"/>
                        <a:gd name="connsiteX73" fmla="*/ 29527 w 1249680"/>
                        <a:gd name="connsiteY73" fmla="*/ 718344 h 1402080"/>
                        <a:gd name="connsiteX74" fmla="*/ 104473 w 1249680"/>
                        <a:gd name="connsiteY74" fmla="*/ 693138 h 1402080"/>
                        <a:gd name="connsiteX75" fmla="*/ 77629 w 1249680"/>
                        <a:gd name="connsiteY75" fmla="*/ 617855 h 1402080"/>
                        <a:gd name="connsiteX76" fmla="*/ 39683 w 1249680"/>
                        <a:gd name="connsiteY76" fmla="*/ 611505 h 1402080"/>
                        <a:gd name="connsiteX77" fmla="*/ 0 w 1249680"/>
                        <a:gd name="connsiteY77" fmla="*/ 541020 h 1402080"/>
                        <a:gd name="connsiteX0" fmla="*/ 0 w 1249680"/>
                        <a:gd name="connsiteY0" fmla="*/ 541020 h 1402080"/>
                        <a:gd name="connsiteX1" fmla="*/ 259080 w 1249680"/>
                        <a:gd name="connsiteY1" fmla="*/ 381000 h 1402080"/>
                        <a:gd name="connsiteX2" fmla="*/ 266700 w 1249680"/>
                        <a:gd name="connsiteY2" fmla="*/ 266700 h 1402080"/>
                        <a:gd name="connsiteX3" fmla="*/ 358140 w 1249680"/>
                        <a:gd name="connsiteY3" fmla="*/ 259080 h 1402080"/>
                        <a:gd name="connsiteX4" fmla="*/ 388620 w 1249680"/>
                        <a:gd name="connsiteY4" fmla="*/ 266700 h 1402080"/>
                        <a:gd name="connsiteX5" fmla="*/ 449580 w 1249680"/>
                        <a:gd name="connsiteY5" fmla="*/ 266700 h 1402080"/>
                        <a:gd name="connsiteX6" fmla="*/ 533400 w 1249680"/>
                        <a:gd name="connsiteY6" fmla="*/ 144780 h 1402080"/>
                        <a:gd name="connsiteX7" fmla="*/ 655320 w 1249680"/>
                        <a:gd name="connsiteY7" fmla="*/ 167640 h 1402080"/>
                        <a:gd name="connsiteX8" fmla="*/ 830580 w 1249680"/>
                        <a:gd name="connsiteY8" fmla="*/ 114300 h 1402080"/>
                        <a:gd name="connsiteX9" fmla="*/ 822960 w 1249680"/>
                        <a:gd name="connsiteY9" fmla="*/ 45720 h 1402080"/>
                        <a:gd name="connsiteX10" fmla="*/ 906780 w 1249680"/>
                        <a:gd name="connsiteY10" fmla="*/ 0 h 1402080"/>
                        <a:gd name="connsiteX11" fmla="*/ 937260 w 1249680"/>
                        <a:gd name="connsiteY11" fmla="*/ 0 h 1402080"/>
                        <a:gd name="connsiteX12" fmla="*/ 944880 w 1249680"/>
                        <a:gd name="connsiteY12" fmla="*/ 76200 h 1402080"/>
                        <a:gd name="connsiteX13" fmla="*/ 1013460 w 1249680"/>
                        <a:gd name="connsiteY13" fmla="*/ 99060 h 1402080"/>
                        <a:gd name="connsiteX14" fmla="*/ 982980 w 1249680"/>
                        <a:gd name="connsiteY14" fmla="*/ 167640 h 1402080"/>
                        <a:gd name="connsiteX15" fmla="*/ 1005840 w 1249680"/>
                        <a:gd name="connsiteY15" fmla="*/ 190500 h 1402080"/>
                        <a:gd name="connsiteX16" fmla="*/ 967740 w 1249680"/>
                        <a:gd name="connsiteY16" fmla="*/ 297180 h 1402080"/>
                        <a:gd name="connsiteX17" fmla="*/ 975360 w 1249680"/>
                        <a:gd name="connsiteY17" fmla="*/ 320040 h 1402080"/>
                        <a:gd name="connsiteX18" fmla="*/ 1043940 w 1249680"/>
                        <a:gd name="connsiteY18" fmla="*/ 388620 h 1402080"/>
                        <a:gd name="connsiteX19" fmla="*/ 1165860 w 1249680"/>
                        <a:gd name="connsiteY19" fmla="*/ 403860 h 1402080"/>
                        <a:gd name="connsiteX20" fmla="*/ 1173480 w 1249680"/>
                        <a:gd name="connsiteY20" fmla="*/ 441960 h 1402080"/>
                        <a:gd name="connsiteX21" fmla="*/ 1249680 w 1249680"/>
                        <a:gd name="connsiteY21" fmla="*/ 419100 h 1402080"/>
                        <a:gd name="connsiteX22" fmla="*/ 1219200 w 1249680"/>
                        <a:gd name="connsiteY22" fmla="*/ 495300 h 1402080"/>
                        <a:gd name="connsiteX23" fmla="*/ 1135380 w 1249680"/>
                        <a:gd name="connsiteY23" fmla="*/ 586740 h 1402080"/>
                        <a:gd name="connsiteX24" fmla="*/ 1021080 w 1249680"/>
                        <a:gd name="connsiteY24" fmla="*/ 632460 h 1402080"/>
                        <a:gd name="connsiteX25" fmla="*/ 1013460 w 1249680"/>
                        <a:gd name="connsiteY25" fmla="*/ 723900 h 1402080"/>
                        <a:gd name="connsiteX26" fmla="*/ 1005840 w 1249680"/>
                        <a:gd name="connsiteY26" fmla="*/ 769620 h 1402080"/>
                        <a:gd name="connsiteX27" fmla="*/ 975360 w 1249680"/>
                        <a:gd name="connsiteY27" fmla="*/ 807720 h 1402080"/>
                        <a:gd name="connsiteX28" fmla="*/ 1013460 w 1249680"/>
                        <a:gd name="connsiteY28" fmla="*/ 845820 h 1402080"/>
                        <a:gd name="connsiteX29" fmla="*/ 998220 w 1249680"/>
                        <a:gd name="connsiteY29" fmla="*/ 906780 h 1402080"/>
                        <a:gd name="connsiteX30" fmla="*/ 998220 w 1249680"/>
                        <a:gd name="connsiteY30" fmla="*/ 960120 h 1402080"/>
                        <a:gd name="connsiteX31" fmla="*/ 1097280 w 1249680"/>
                        <a:gd name="connsiteY31" fmla="*/ 1051560 h 1402080"/>
                        <a:gd name="connsiteX32" fmla="*/ 1096957 w 1249680"/>
                        <a:gd name="connsiteY32" fmla="*/ 1085374 h 1402080"/>
                        <a:gd name="connsiteX33" fmla="*/ 1089660 w 1249680"/>
                        <a:gd name="connsiteY33" fmla="*/ 1135380 h 1402080"/>
                        <a:gd name="connsiteX34" fmla="*/ 1013460 w 1249680"/>
                        <a:gd name="connsiteY34" fmla="*/ 1143000 h 1402080"/>
                        <a:gd name="connsiteX35" fmla="*/ 1092195 w 1249680"/>
                        <a:gd name="connsiteY35" fmla="*/ 1199674 h 1402080"/>
                        <a:gd name="connsiteX36" fmla="*/ 1165860 w 1249680"/>
                        <a:gd name="connsiteY36" fmla="*/ 1249680 h 1402080"/>
                        <a:gd name="connsiteX37" fmla="*/ 1144582 w 1249680"/>
                        <a:gd name="connsiteY37" fmla="*/ 1287780 h 1402080"/>
                        <a:gd name="connsiteX38" fmla="*/ 1118388 w 1249680"/>
                        <a:gd name="connsiteY38" fmla="*/ 1328261 h 1402080"/>
                        <a:gd name="connsiteX39" fmla="*/ 1089813 w 1249680"/>
                        <a:gd name="connsiteY39" fmla="*/ 1366361 h 1402080"/>
                        <a:gd name="connsiteX40" fmla="*/ 1066800 w 1249680"/>
                        <a:gd name="connsiteY40" fmla="*/ 1402080 h 1402080"/>
                        <a:gd name="connsiteX41" fmla="*/ 280189 w 1249680"/>
                        <a:gd name="connsiteY41" fmla="*/ 1304448 h 1402080"/>
                        <a:gd name="connsiteX42" fmla="*/ 219551 w 1249680"/>
                        <a:gd name="connsiteY42" fmla="*/ 1273016 h 1402080"/>
                        <a:gd name="connsiteX43" fmla="*/ 223038 w 1249680"/>
                        <a:gd name="connsiteY43" fmla="*/ 1230630 h 1402080"/>
                        <a:gd name="connsiteX44" fmla="*/ 127788 w 1249680"/>
                        <a:gd name="connsiteY44" fmla="*/ 1223486 h 1402080"/>
                        <a:gd name="connsiteX45" fmla="*/ 123026 w 1249680"/>
                        <a:gd name="connsiteY45" fmla="*/ 1156811 h 1402080"/>
                        <a:gd name="connsiteX46" fmla="*/ 134932 w 1249680"/>
                        <a:gd name="connsiteY46" fmla="*/ 1171098 h 1402080"/>
                        <a:gd name="connsiteX47" fmla="*/ 143351 w 1249680"/>
                        <a:gd name="connsiteY47" fmla="*/ 1202532 h 1402080"/>
                        <a:gd name="connsiteX48" fmla="*/ 180975 w 1249680"/>
                        <a:gd name="connsiteY48" fmla="*/ 1200626 h 1402080"/>
                        <a:gd name="connsiteX49" fmla="*/ 163354 w 1249680"/>
                        <a:gd name="connsiteY49" fmla="*/ 1141095 h 1402080"/>
                        <a:gd name="connsiteX50" fmla="*/ 234791 w 1249680"/>
                        <a:gd name="connsiteY50" fmla="*/ 1096804 h 1402080"/>
                        <a:gd name="connsiteX51" fmla="*/ 249232 w 1249680"/>
                        <a:gd name="connsiteY51" fmla="*/ 1180623 h 1402080"/>
                        <a:gd name="connsiteX52" fmla="*/ 277807 w 1249680"/>
                        <a:gd name="connsiteY52" fmla="*/ 1190149 h 1402080"/>
                        <a:gd name="connsiteX53" fmla="*/ 292417 w 1249680"/>
                        <a:gd name="connsiteY53" fmla="*/ 1068705 h 1402080"/>
                        <a:gd name="connsiteX54" fmla="*/ 323051 w 1249680"/>
                        <a:gd name="connsiteY54" fmla="*/ 1078230 h 1402080"/>
                        <a:gd name="connsiteX55" fmla="*/ 294476 w 1249680"/>
                        <a:gd name="connsiteY55" fmla="*/ 944880 h 1402080"/>
                        <a:gd name="connsiteX56" fmla="*/ 258758 w 1249680"/>
                        <a:gd name="connsiteY56" fmla="*/ 961549 h 1402080"/>
                        <a:gd name="connsiteX57" fmla="*/ 149220 w 1249680"/>
                        <a:gd name="connsiteY57" fmla="*/ 909162 h 1402080"/>
                        <a:gd name="connsiteX58" fmla="*/ 158745 w 1249680"/>
                        <a:gd name="connsiteY58" fmla="*/ 882967 h 1402080"/>
                        <a:gd name="connsiteX59" fmla="*/ 130765 w 1249680"/>
                        <a:gd name="connsiteY59" fmla="*/ 864017 h 1402080"/>
                        <a:gd name="connsiteX60" fmla="*/ 108738 w 1249680"/>
                        <a:gd name="connsiteY60" fmla="*/ 897255 h 1402080"/>
                        <a:gd name="connsiteX61" fmla="*/ 111120 w 1249680"/>
                        <a:gd name="connsiteY61" fmla="*/ 840105 h 1402080"/>
                        <a:gd name="connsiteX62" fmla="*/ 92070 w 1249680"/>
                        <a:gd name="connsiteY62" fmla="*/ 835343 h 1402080"/>
                        <a:gd name="connsiteX63" fmla="*/ 80163 w 1249680"/>
                        <a:gd name="connsiteY63" fmla="*/ 906780 h 1402080"/>
                        <a:gd name="connsiteX64" fmla="*/ 58732 w 1249680"/>
                        <a:gd name="connsiteY64" fmla="*/ 911543 h 1402080"/>
                        <a:gd name="connsiteX65" fmla="*/ 70639 w 1249680"/>
                        <a:gd name="connsiteY65" fmla="*/ 825817 h 1402080"/>
                        <a:gd name="connsiteX66" fmla="*/ 122872 w 1249680"/>
                        <a:gd name="connsiteY66" fmla="*/ 819626 h 1402080"/>
                        <a:gd name="connsiteX67" fmla="*/ 125407 w 1249680"/>
                        <a:gd name="connsiteY67" fmla="*/ 799623 h 1402080"/>
                        <a:gd name="connsiteX68" fmla="*/ 78581 w 1249680"/>
                        <a:gd name="connsiteY68" fmla="*/ 799624 h 1402080"/>
                        <a:gd name="connsiteX69" fmla="*/ 82867 w 1249680"/>
                        <a:gd name="connsiteY69" fmla="*/ 761047 h 1402080"/>
                        <a:gd name="connsiteX70" fmla="*/ 142076 w 1249680"/>
                        <a:gd name="connsiteY70" fmla="*/ 742474 h 1402080"/>
                        <a:gd name="connsiteX71" fmla="*/ 130169 w 1249680"/>
                        <a:gd name="connsiteY71" fmla="*/ 716280 h 1402080"/>
                        <a:gd name="connsiteX72" fmla="*/ 48568 w 1249680"/>
                        <a:gd name="connsiteY72" fmla="*/ 756737 h 1402080"/>
                        <a:gd name="connsiteX73" fmla="*/ 29527 w 1249680"/>
                        <a:gd name="connsiteY73" fmla="*/ 718344 h 1402080"/>
                        <a:gd name="connsiteX74" fmla="*/ 104473 w 1249680"/>
                        <a:gd name="connsiteY74" fmla="*/ 693138 h 1402080"/>
                        <a:gd name="connsiteX75" fmla="*/ 77629 w 1249680"/>
                        <a:gd name="connsiteY75" fmla="*/ 617855 h 1402080"/>
                        <a:gd name="connsiteX76" fmla="*/ 39683 w 1249680"/>
                        <a:gd name="connsiteY76" fmla="*/ 611505 h 1402080"/>
                        <a:gd name="connsiteX77" fmla="*/ 0 w 1249680"/>
                        <a:gd name="connsiteY77" fmla="*/ 541020 h 1402080"/>
                        <a:gd name="connsiteX0" fmla="*/ 0 w 1249680"/>
                        <a:gd name="connsiteY0" fmla="*/ 541020 h 1366361"/>
                        <a:gd name="connsiteX1" fmla="*/ 259080 w 1249680"/>
                        <a:gd name="connsiteY1" fmla="*/ 381000 h 1366361"/>
                        <a:gd name="connsiteX2" fmla="*/ 266700 w 1249680"/>
                        <a:gd name="connsiteY2" fmla="*/ 266700 h 1366361"/>
                        <a:gd name="connsiteX3" fmla="*/ 358140 w 1249680"/>
                        <a:gd name="connsiteY3" fmla="*/ 259080 h 1366361"/>
                        <a:gd name="connsiteX4" fmla="*/ 388620 w 1249680"/>
                        <a:gd name="connsiteY4" fmla="*/ 266700 h 1366361"/>
                        <a:gd name="connsiteX5" fmla="*/ 449580 w 1249680"/>
                        <a:gd name="connsiteY5" fmla="*/ 266700 h 1366361"/>
                        <a:gd name="connsiteX6" fmla="*/ 533400 w 1249680"/>
                        <a:gd name="connsiteY6" fmla="*/ 144780 h 1366361"/>
                        <a:gd name="connsiteX7" fmla="*/ 655320 w 1249680"/>
                        <a:gd name="connsiteY7" fmla="*/ 167640 h 1366361"/>
                        <a:gd name="connsiteX8" fmla="*/ 830580 w 1249680"/>
                        <a:gd name="connsiteY8" fmla="*/ 114300 h 1366361"/>
                        <a:gd name="connsiteX9" fmla="*/ 822960 w 1249680"/>
                        <a:gd name="connsiteY9" fmla="*/ 45720 h 1366361"/>
                        <a:gd name="connsiteX10" fmla="*/ 906780 w 1249680"/>
                        <a:gd name="connsiteY10" fmla="*/ 0 h 1366361"/>
                        <a:gd name="connsiteX11" fmla="*/ 937260 w 1249680"/>
                        <a:gd name="connsiteY11" fmla="*/ 0 h 1366361"/>
                        <a:gd name="connsiteX12" fmla="*/ 944880 w 1249680"/>
                        <a:gd name="connsiteY12" fmla="*/ 76200 h 1366361"/>
                        <a:gd name="connsiteX13" fmla="*/ 1013460 w 1249680"/>
                        <a:gd name="connsiteY13" fmla="*/ 99060 h 1366361"/>
                        <a:gd name="connsiteX14" fmla="*/ 982980 w 1249680"/>
                        <a:gd name="connsiteY14" fmla="*/ 167640 h 1366361"/>
                        <a:gd name="connsiteX15" fmla="*/ 1005840 w 1249680"/>
                        <a:gd name="connsiteY15" fmla="*/ 190500 h 1366361"/>
                        <a:gd name="connsiteX16" fmla="*/ 967740 w 1249680"/>
                        <a:gd name="connsiteY16" fmla="*/ 297180 h 1366361"/>
                        <a:gd name="connsiteX17" fmla="*/ 975360 w 1249680"/>
                        <a:gd name="connsiteY17" fmla="*/ 320040 h 1366361"/>
                        <a:gd name="connsiteX18" fmla="*/ 1043940 w 1249680"/>
                        <a:gd name="connsiteY18" fmla="*/ 388620 h 1366361"/>
                        <a:gd name="connsiteX19" fmla="*/ 1165860 w 1249680"/>
                        <a:gd name="connsiteY19" fmla="*/ 403860 h 1366361"/>
                        <a:gd name="connsiteX20" fmla="*/ 1173480 w 1249680"/>
                        <a:gd name="connsiteY20" fmla="*/ 441960 h 1366361"/>
                        <a:gd name="connsiteX21" fmla="*/ 1249680 w 1249680"/>
                        <a:gd name="connsiteY21" fmla="*/ 419100 h 1366361"/>
                        <a:gd name="connsiteX22" fmla="*/ 1219200 w 1249680"/>
                        <a:gd name="connsiteY22" fmla="*/ 495300 h 1366361"/>
                        <a:gd name="connsiteX23" fmla="*/ 1135380 w 1249680"/>
                        <a:gd name="connsiteY23" fmla="*/ 586740 h 1366361"/>
                        <a:gd name="connsiteX24" fmla="*/ 1021080 w 1249680"/>
                        <a:gd name="connsiteY24" fmla="*/ 632460 h 1366361"/>
                        <a:gd name="connsiteX25" fmla="*/ 1013460 w 1249680"/>
                        <a:gd name="connsiteY25" fmla="*/ 723900 h 1366361"/>
                        <a:gd name="connsiteX26" fmla="*/ 1005840 w 1249680"/>
                        <a:gd name="connsiteY26" fmla="*/ 769620 h 1366361"/>
                        <a:gd name="connsiteX27" fmla="*/ 975360 w 1249680"/>
                        <a:gd name="connsiteY27" fmla="*/ 807720 h 1366361"/>
                        <a:gd name="connsiteX28" fmla="*/ 1013460 w 1249680"/>
                        <a:gd name="connsiteY28" fmla="*/ 845820 h 1366361"/>
                        <a:gd name="connsiteX29" fmla="*/ 998220 w 1249680"/>
                        <a:gd name="connsiteY29" fmla="*/ 906780 h 1366361"/>
                        <a:gd name="connsiteX30" fmla="*/ 998220 w 1249680"/>
                        <a:gd name="connsiteY30" fmla="*/ 960120 h 1366361"/>
                        <a:gd name="connsiteX31" fmla="*/ 1097280 w 1249680"/>
                        <a:gd name="connsiteY31" fmla="*/ 1051560 h 1366361"/>
                        <a:gd name="connsiteX32" fmla="*/ 1096957 w 1249680"/>
                        <a:gd name="connsiteY32" fmla="*/ 1085374 h 1366361"/>
                        <a:gd name="connsiteX33" fmla="*/ 1089660 w 1249680"/>
                        <a:gd name="connsiteY33" fmla="*/ 1135380 h 1366361"/>
                        <a:gd name="connsiteX34" fmla="*/ 1013460 w 1249680"/>
                        <a:gd name="connsiteY34" fmla="*/ 1143000 h 1366361"/>
                        <a:gd name="connsiteX35" fmla="*/ 1092195 w 1249680"/>
                        <a:gd name="connsiteY35" fmla="*/ 1199674 h 1366361"/>
                        <a:gd name="connsiteX36" fmla="*/ 1165860 w 1249680"/>
                        <a:gd name="connsiteY36" fmla="*/ 1249680 h 1366361"/>
                        <a:gd name="connsiteX37" fmla="*/ 1144582 w 1249680"/>
                        <a:gd name="connsiteY37" fmla="*/ 1287780 h 1366361"/>
                        <a:gd name="connsiteX38" fmla="*/ 1118388 w 1249680"/>
                        <a:gd name="connsiteY38" fmla="*/ 1328261 h 1366361"/>
                        <a:gd name="connsiteX39" fmla="*/ 1089813 w 1249680"/>
                        <a:gd name="connsiteY39" fmla="*/ 1366361 h 1366361"/>
                        <a:gd name="connsiteX40" fmla="*/ 264318 w 1249680"/>
                        <a:gd name="connsiteY40" fmla="*/ 1323499 h 1366361"/>
                        <a:gd name="connsiteX41" fmla="*/ 280189 w 1249680"/>
                        <a:gd name="connsiteY41" fmla="*/ 1304448 h 1366361"/>
                        <a:gd name="connsiteX42" fmla="*/ 219551 w 1249680"/>
                        <a:gd name="connsiteY42" fmla="*/ 1273016 h 1366361"/>
                        <a:gd name="connsiteX43" fmla="*/ 223038 w 1249680"/>
                        <a:gd name="connsiteY43" fmla="*/ 1230630 h 1366361"/>
                        <a:gd name="connsiteX44" fmla="*/ 127788 w 1249680"/>
                        <a:gd name="connsiteY44" fmla="*/ 1223486 h 1366361"/>
                        <a:gd name="connsiteX45" fmla="*/ 123026 w 1249680"/>
                        <a:gd name="connsiteY45" fmla="*/ 1156811 h 1366361"/>
                        <a:gd name="connsiteX46" fmla="*/ 134932 w 1249680"/>
                        <a:gd name="connsiteY46" fmla="*/ 1171098 h 1366361"/>
                        <a:gd name="connsiteX47" fmla="*/ 143351 w 1249680"/>
                        <a:gd name="connsiteY47" fmla="*/ 1202532 h 1366361"/>
                        <a:gd name="connsiteX48" fmla="*/ 180975 w 1249680"/>
                        <a:gd name="connsiteY48" fmla="*/ 1200626 h 1366361"/>
                        <a:gd name="connsiteX49" fmla="*/ 163354 w 1249680"/>
                        <a:gd name="connsiteY49" fmla="*/ 1141095 h 1366361"/>
                        <a:gd name="connsiteX50" fmla="*/ 234791 w 1249680"/>
                        <a:gd name="connsiteY50" fmla="*/ 1096804 h 1366361"/>
                        <a:gd name="connsiteX51" fmla="*/ 249232 w 1249680"/>
                        <a:gd name="connsiteY51" fmla="*/ 1180623 h 1366361"/>
                        <a:gd name="connsiteX52" fmla="*/ 277807 w 1249680"/>
                        <a:gd name="connsiteY52" fmla="*/ 1190149 h 1366361"/>
                        <a:gd name="connsiteX53" fmla="*/ 292417 w 1249680"/>
                        <a:gd name="connsiteY53" fmla="*/ 1068705 h 1366361"/>
                        <a:gd name="connsiteX54" fmla="*/ 323051 w 1249680"/>
                        <a:gd name="connsiteY54" fmla="*/ 1078230 h 1366361"/>
                        <a:gd name="connsiteX55" fmla="*/ 294476 w 1249680"/>
                        <a:gd name="connsiteY55" fmla="*/ 944880 h 1366361"/>
                        <a:gd name="connsiteX56" fmla="*/ 258758 w 1249680"/>
                        <a:gd name="connsiteY56" fmla="*/ 961549 h 1366361"/>
                        <a:gd name="connsiteX57" fmla="*/ 149220 w 1249680"/>
                        <a:gd name="connsiteY57" fmla="*/ 909162 h 1366361"/>
                        <a:gd name="connsiteX58" fmla="*/ 158745 w 1249680"/>
                        <a:gd name="connsiteY58" fmla="*/ 882967 h 1366361"/>
                        <a:gd name="connsiteX59" fmla="*/ 130765 w 1249680"/>
                        <a:gd name="connsiteY59" fmla="*/ 864017 h 1366361"/>
                        <a:gd name="connsiteX60" fmla="*/ 108738 w 1249680"/>
                        <a:gd name="connsiteY60" fmla="*/ 897255 h 1366361"/>
                        <a:gd name="connsiteX61" fmla="*/ 111120 w 1249680"/>
                        <a:gd name="connsiteY61" fmla="*/ 840105 h 1366361"/>
                        <a:gd name="connsiteX62" fmla="*/ 92070 w 1249680"/>
                        <a:gd name="connsiteY62" fmla="*/ 835343 h 1366361"/>
                        <a:gd name="connsiteX63" fmla="*/ 80163 w 1249680"/>
                        <a:gd name="connsiteY63" fmla="*/ 906780 h 1366361"/>
                        <a:gd name="connsiteX64" fmla="*/ 58732 w 1249680"/>
                        <a:gd name="connsiteY64" fmla="*/ 911543 h 1366361"/>
                        <a:gd name="connsiteX65" fmla="*/ 70639 w 1249680"/>
                        <a:gd name="connsiteY65" fmla="*/ 825817 h 1366361"/>
                        <a:gd name="connsiteX66" fmla="*/ 122872 w 1249680"/>
                        <a:gd name="connsiteY66" fmla="*/ 819626 h 1366361"/>
                        <a:gd name="connsiteX67" fmla="*/ 125407 w 1249680"/>
                        <a:gd name="connsiteY67" fmla="*/ 799623 h 1366361"/>
                        <a:gd name="connsiteX68" fmla="*/ 78581 w 1249680"/>
                        <a:gd name="connsiteY68" fmla="*/ 799624 h 1366361"/>
                        <a:gd name="connsiteX69" fmla="*/ 82867 w 1249680"/>
                        <a:gd name="connsiteY69" fmla="*/ 761047 h 1366361"/>
                        <a:gd name="connsiteX70" fmla="*/ 142076 w 1249680"/>
                        <a:gd name="connsiteY70" fmla="*/ 742474 h 1366361"/>
                        <a:gd name="connsiteX71" fmla="*/ 130169 w 1249680"/>
                        <a:gd name="connsiteY71" fmla="*/ 716280 h 1366361"/>
                        <a:gd name="connsiteX72" fmla="*/ 48568 w 1249680"/>
                        <a:gd name="connsiteY72" fmla="*/ 756737 h 1366361"/>
                        <a:gd name="connsiteX73" fmla="*/ 29527 w 1249680"/>
                        <a:gd name="connsiteY73" fmla="*/ 718344 h 1366361"/>
                        <a:gd name="connsiteX74" fmla="*/ 104473 w 1249680"/>
                        <a:gd name="connsiteY74" fmla="*/ 693138 h 1366361"/>
                        <a:gd name="connsiteX75" fmla="*/ 77629 w 1249680"/>
                        <a:gd name="connsiteY75" fmla="*/ 617855 h 1366361"/>
                        <a:gd name="connsiteX76" fmla="*/ 39683 w 1249680"/>
                        <a:gd name="connsiteY76" fmla="*/ 611505 h 1366361"/>
                        <a:gd name="connsiteX77" fmla="*/ 0 w 1249680"/>
                        <a:gd name="connsiteY77" fmla="*/ 541020 h 1366361"/>
                        <a:gd name="connsiteX0" fmla="*/ 0 w 1249680"/>
                        <a:gd name="connsiteY0" fmla="*/ 541020 h 1328261"/>
                        <a:gd name="connsiteX1" fmla="*/ 259080 w 1249680"/>
                        <a:gd name="connsiteY1" fmla="*/ 381000 h 1328261"/>
                        <a:gd name="connsiteX2" fmla="*/ 266700 w 1249680"/>
                        <a:gd name="connsiteY2" fmla="*/ 266700 h 1328261"/>
                        <a:gd name="connsiteX3" fmla="*/ 358140 w 1249680"/>
                        <a:gd name="connsiteY3" fmla="*/ 259080 h 1328261"/>
                        <a:gd name="connsiteX4" fmla="*/ 388620 w 1249680"/>
                        <a:gd name="connsiteY4" fmla="*/ 266700 h 1328261"/>
                        <a:gd name="connsiteX5" fmla="*/ 449580 w 1249680"/>
                        <a:gd name="connsiteY5" fmla="*/ 266700 h 1328261"/>
                        <a:gd name="connsiteX6" fmla="*/ 533400 w 1249680"/>
                        <a:gd name="connsiteY6" fmla="*/ 144780 h 1328261"/>
                        <a:gd name="connsiteX7" fmla="*/ 655320 w 1249680"/>
                        <a:gd name="connsiteY7" fmla="*/ 167640 h 1328261"/>
                        <a:gd name="connsiteX8" fmla="*/ 830580 w 1249680"/>
                        <a:gd name="connsiteY8" fmla="*/ 114300 h 1328261"/>
                        <a:gd name="connsiteX9" fmla="*/ 822960 w 1249680"/>
                        <a:gd name="connsiteY9" fmla="*/ 45720 h 1328261"/>
                        <a:gd name="connsiteX10" fmla="*/ 906780 w 1249680"/>
                        <a:gd name="connsiteY10" fmla="*/ 0 h 1328261"/>
                        <a:gd name="connsiteX11" fmla="*/ 937260 w 1249680"/>
                        <a:gd name="connsiteY11" fmla="*/ 0 h 1328261"/>
                        <a:gd name="connsiteX12" fmla="*/ 944880 w 1249680"/>
                        <a:gd name="connsiteY12" fmla="*/ 76200 h 1328261"/>
                        <a:gd name="connsiteX13" fmla="*/ 1013460 w 1249680"/>
                        <a:gd name="connsiteY13" fmla="*/ 99060 h 1328261"/>
                        <a:gd name="connsiteX14" fmla="*/ 982980 w 1249680"/>
                        <a:gd name="connsiteY14" fmla="*/ 167640 h 1328261"/>
                        <a:gd name="connsiteX15" fmla="*/ 1005840 w 1249680"/>
                        <a:gd name="connsiteY15" fmla="*/ 190500 h 1328261"/>
                        <a:gd name="connsiteX16" fmla="*/ 967740 w 1249680"/>
                        <a:gd name="connsiteY16" fmla="*/ 297180 h 1328261"/>
                        <a:gd name="connsiteX17" fmla="*/ 975360 w 1249680"/>
                        <a:gd name="connsiteY17" fmla="*/ 320040 h 1328261"/>
                        <a:gd name="connsiteX18" fmla="*/ 1043940 w 1249680"/>
                        <a:gd name="connsiteY18" fmla="*/ 388620 h 1328261"/>
                        <a:gd name="connsiteX19" fmla="*/ 1165860 w 1249680"/>
                        <a:gd name="connsiteY19" fmla="*/ 403860 h 1328261"/>
                        <a:gd name="connsiteX20" fmla="*/ 1173480 w 1249680"/>
                        <a:gd name="connsiteY20" fmla="*/ 441960 h 1328261"/>
                        <a:gd name="connsiteX21" fmla="*/ 1249680 w 1249680"/>
                        <a:gd name="connsiteY21" fmla="*/ 419100 h 1328261"/>
                        <a:gd name="connsiteX22" fmla="*/ 1219200 w 1249680"/>
                        <a:gd name="connsiteY22" fmla="*/ 495300 h 1328261"/>
                        <a:gd name="connsiteX23" fmla="*/ 1135380 w 1249680"/>
                        <a:gd name="connsiteY23" fmla="*/ 586740 h 1328261"/>
                        <a:gd name="connsiteX24" fmla="*/ 1021080 w 1249680"/>
                        <a:gd name="connsiteY24" fmla="*/ 632460 h 1328261"/>
                        <a:gd name="connsiteX25" fmla="*/ 1013460 w 1249680"/>
                        <a:gd name="connsiteY25" fmla="*/ 723900 h 1328261"/>
                        <a:gd name="connsiteX26" fmla="*/ 1005840 w 1249680"/>
                        <a:gd name="connsiteY26" fmla="*/ 769620 h 1328261"/>
                        <a:gd name="connsiteX27" fmla="*/ 975360 w 1249680"/>
                        <a:gd name="connsiteY27" fmla="*/ 807720 h 1328261"/>
                        <a:gd name="connsiteX28" fmla="*/ 1013460 w 1249680"/>
                        <a:gd name="connsiteY28" fmla="*/ 845820 h 1328261"/>
                        <a:gd name="connsiteX29" fmla="*/ 998220 w 1249680"/>
                        <a:gd name="connsiteY29" fmla="*/ 906780 h 1328261"/>
                        <a:gd name="connsiteX30" fmla="*/ 998220 w 1249680"/>
                        <a:gd name="connsiteY30" fmla="*/ 960120 h 1328261"/>
                        <a:gd name="connsiteX31" fmla="*/ 1097280 w 1249680"/>
                        <a:gd name="connsiteY31" fmla="*/ 1051560 h 1328261"/>
                        <a:gd name="connsiteX32" fmla="*/ 1096957 w 1249680"/>
                        <a:gd name="connsiteY32" fmla="*/ 1085374 h 1328261"/>
                        <a:gd name="connsiteX33" fmla="*/ 1089660 w 1249680"/>
                        <a:gd name="connsiteY33" fmla="*/ 1135380 h 1328261"/>
                        <a:gd name="connsiteX34" fmla="*/ 1013460 w 1249680"/>
                        <a:gd name="connsiteY34" fmla="*/ 1143000 h 1328261"/>
                        <a:gd name="connsiteX35" fmla="*/ 1092195 w 1249680"/>
                        <a:gd name="connsiteY35" fmla="*/ 1199674 h 1328261"/>
                        <a:gd name="connsiteX36" fmla="*/ 1165860 w 1249680"/>
                        <a:gd name="connsiteY36" fmla="*/ 1249680 h 1328261"/>
                        <a:gd name="connsiteX37" fmla="*/ 1144582 w 1249680"/>
                        <a:gd name="connsiteY37" fmla="*/ 1287780 h 1328261"/>
                        <a:gd name="connsiteX38" fmla="*/ 1118388 w 1249680"/>
                        <a:gd name="connsiteY38" fmla="*/ 1328261 h 1328261"/>
                        <a:gd name="connsiteX39" fmla="*/ 184938 w 1249680"/>
                        <a:gd name="connsiteY39" fmla="*/ 1299686 h 1328261"/>
                        <a:gd name="connsiteX40" fmla="*/ 264318 w 1249680"/>
                        <a:gd name="connsiteY40" fmla="*/ 1323499 h 1328261"/>
                        <a:gd name="connsiteX41" fmla="*/ 280189 w 1249680"/>
                        <a:gd name="connsiteY41" fmla="*/ 1304448 h 1328261"/>
                        <a:gd name="connsiteX42" fmla="*/ 219551 w 1249680"/>
                        <a:gd name="connsiteY42" fmla="*/ 1273016 h 1328261"/>
                        <a:gd name="connsiteX43" fmla="*/ 223038 w 1249680"/>
                        <a:gd name="connsiteY43" fmla="*/ 1230630 h 1328261"/>
                        <a:gd name="connsiteX44" fmla="*/ 127788 w 1249680"/>
                        <a:gd name="connsiteY44" fmla="*/ 1223486 h 1328261"/>
                        <a:gd name="connsiteX45" fmla="*/ 123026 w 1249680"/>
                        <a:gd name="connsiteY45" fmla="*/ 1156811 h 1328261"/>
                        <a:gd name="connsiteX46" fmla="*/ 134932 w 1249680"/>
                        <a:gd name="connsiteY46" fmla="*/ 1171098 h 1328261"/>
                        <a:gd name="connsiteX47" fmla="*/ 143351 w 1249680"/>
                        <a:gd name="connsiteY47" fmla="*/ 1202532 h 1328261"/>
                        <a:gd name="connsiteX48" fmla="*/ 180975 w 1249680"/>
                        <a:gd name="connsiteY48" fmla="*/ 1200626 h 1328261"/>
                        <a:gd name="connsiteX49" fmla="*/ 163354 w 1249680"/>
                        <a:gd name="connsiteY49" fmla="*/ 1141095 h 1328261"/>
                        <a:gd name="connsiteX50" fmla="*/ 234791 w 1249680"/>
                        <a:gd name="connsiteY50" fmla="*/ 1096804 h 1328261"/>
                        <a:gd name="connsiteX51" fmla="*/ 249232 w 1249680"/>
                        <a:gd name="connsiteY51" fmla="*/ 1180623 h 1328261"/>
                        <a:gd name="connsiteX52" fmla="*/ 277807 w 1249680"/>
                        <a:gd name="connsiteY52" fmla="*/ 1190149 h 1328261"/>
                        <a:gd name="connsiteX53" fmla="*/ 292417 w 1249680"/>
                        <a:gd name="connsiteY53" fmla="*/ 1068705 h 1328261"/>
                        <a:gd name="connsiteX54" fmla="*/ 323051 w 1249680"/>
                        <a:gd name="connsiteY54" fmla="*/ 1078230 h 1328261"/>
                        <a:gd name="connsiteX55" fmla="*/ 294476 w 1249680"/>
                        <a:gd name="connsiteY55" fmla="*/ 944880 h 1328261"/>
                        <a:gd name="connsiteX56" fmla="*/ 258758 w 1249680"/>
                        <a:gd name="connsiteY56" fmla="*/ 961549 h 1328261"/>
                        <a:gd name="connsiteX57" fmla="*/ 149220 w 1249680"/>
                        <a:gd name="connsiteY57" fmla="*/ 909162 h 1328261"/>
                        <a:gd name="connsiteX58" fmla="*/ 158745 w 1249680"/>
                        <a:gd name="connsiteY58" fmla="*/ 882967 h 1328261"/>
                        <a:gd name="connsiteX59" fmla="*/ 130765 w 1249680"/>
                        <a:gd name="connsiteY59" fmla="*/ 864017 h 1328261"/>
                        <a:gd name="connsiteX60" fmla="*/ 108738 w 1249680"/>
                        <a:gd name="connsiteY60" fmla="*/ 897255 h 1328261"/>
                        <a:gd name="connsiteX61" fmla="*/ 111120 w 1249680"/>
                        <a:gd name="connsiteY61" fmla="*/ 840105 h 1328261"/>
                        <a:gd name="connsiteX62" fmla="*/ 92070 w 1249680"/>
                        <a:gd name="connsiteY62" fmla="*/ 835343 h 1328261"/>
                        <a:gd name="connsiteX63" fmla="*/ 80163 w 1249680"/>
                        <a:gd name="connsiteY63" fmla="*/ 906780 h 1328261"/>
                        <a:gd name="connsiteX64" fmla="*/ 58732 w 1249680"/>
                        <a:gd name="connsiteY64" fmla="*/ 911543 h 1328261"/>
                        <a:gd name="connsiteX65" fmla="*/ 70639 w 1249680"/>
                        <a:gd name="connsiteY65" fmla="*/ 825817 h 1328261"/>
                        <a:gd name="connsiteX66" fmla="*/ 122872 w 1249680"/>
                        <a:gd name="connsiteY66" fmla="*/ 819626 h 1328261"/>
                        <a:gd name="connsiteX67" fmla="*/ 125407 w 1249680"/>
                        <a:gd name="connsiteY67" fmla="*/ 799623 h 1328261"/>
                        <a:gd name="connsiteX68" fmla="*/ 78581 w 1249680"/>
                        <a:gd name="connsiteY68" fmla="*/ 799624 h 1328261"/>
                        <a:gd name="connsiteX69" fmla="*/ 82867 w 1249680"/>
                        <a:gd name="connsiteY69" fmla="*/ 761047 h 1328261"/>
                        <a:gd name="connsiteX70" fmla="*/ 142076 w 1249680"/>
                        <a:gd name="connsiteY70" fmla="*/ 742474 h 1328261"/>
                        <a:gd name="connsiteX71" fmla="*/ 130169 w 1249680"/>
                        <a:gd name="connsiteY71" fmla="*/ 716280 h 1328261"/>
                        <a:gd name="connsiteX72" fmla="*/ 48568 w 1249680"/>
                        <a:gd name="connsiteY72" fmla="*/ 756737 h 1328261"/>
                        <a:gd name="connsiteX73" fmla="*/ 29527 w 1249680"/>
                        <a:gd name="connsiteY73" fmla="*/ 718344 h 1328261"/>
                        <a:gd name="connsiteX74" fmla="*/ 104473 w 1249680"/>
                        <a:gd name="connsiteY74" fmla="*/ 693138 h 1328261"/>
                        <a:gd name="connsiteX75" fmla="*/ 77629 w 1249680"/>
                        <a:gd name="connsiteY75" fmla="*/ 617855 h 1328261"/>
                        <a:gd name="connsiteX76" fmla="*/ 39683 w 1249680"/>
                        <a:gd name="connsiteY76" fmla="*/ 611505 h 1328261"/>
                        <a:gd name="connsiteX77" fmla="*/ 0 w 1249680"/>
                        <a:gd name="connsiteY77" fmla="*/ 541020 h 1328261"/>
                        <a:gd name="connsiteX0" fmla="*/ 0 w 1249680"/>
                        <a:gd name="connsiteY0" fmla="*/ 541020 h 1323499"/>
                        <a:gd name="connsiteX1" fmla="*/ 259080 w 1249680"/>
                        <a:gd name="connsiteY1" fmla="*/ 381000 h 1323499"/>
                        <a:gd name="connsiteX2" fmla="*/ 266700 w 1249680"/>
                        <a:gd name="connsiteY2" fmla="*/ 266700 h 1323499"/>
                        <a:gd name="connsiteX3" fmla="*/ 358140 w 1249680"/>
                        <a:gd name="connsiteY3" fmla="*/ 259080 h 1323499"/>
                        <a:gd name="connsiteX4" fmla="*/ 388620 w 1249680"/>
                        <a:gd name="connsiteY4" fmla="*/ 266700 h 1323499"/>
                        <a:gd name="connsiteX5" fmla="*/ 449580 w 1249680"/>
                        <a:gd name="connsiteY5" fmla="*/ 266700 h 1323499"/>
                        <a:gd name="connsiteX6" fmla="*/ 533400 w 1249680"/>
                        <a:gd name="connsiteY6" fmla="*/ 144780 h 1323499"/>
                        <a:gd name="connsiteX7" fmla="*/ 655320 w 1249680"/>
                        <a:gd name="connsiteY7" fmla="*/ 167640 h 1323499"/>
                        <a:gd name="connsiteX8" fmla="*/ 830580 w 1249680"/>
                        <a:gd name="connsiteY8" fmla="*/ 114300 h 1323499"/>
                        <a:gd name="connsiteX9" fmla="*/ 822960 w 1249680"/>
                        <a:gd name="connsiteY9" fmla="*/ 45720 h 1323499"/>
                        <a:gd name="connsiteX10" fmla="*/ 906780 w 1249680"/>
                        <a:gd name="connsiteY10" fmla="*/ 0 h 1323499"/>
                        <a:gd name="connsiteX11" fmla="*/ 937260 w 1249680"/>
                        <a:gd name="connsiteY11" fmla="*/ 0 h 1323499"/>
                        <a:gd name="connsiteX12" fmla="*/ 944880 w 1249680"/>
                        <a:gd name="connsiteY12" fmla="*/ 76200 h 1323499"/>
                        <a:gd name="connsiteX13" fmla="*/ 1013460 w 1249680"/>
                        <a:gd name="connsiteY13" fmla="*/ 99060 h 1323499"/>
                        <a:gd name="connsiteX14" fmla="*/ 982980 w 1249680"/>
                        <a:gd name="connsiteY14" fmla="*/ 167640 h 1323499"/>
                        <a:gd name="connsiteX15" fmla="*/ 1005840 w 1249680"/>
                        <a:gd name="connsiteY15" fmla="*/ 190500 h 1323499"/>
                        <a:gd name="connsiteX16" fmla="*/ 967740 w 1249680"/>
                        <a:gd name="connsiteY16" fmla="*/ 297180 h 1323499"/>
                        <a:gd name="connsiteX17" fmla="*/ 975360 w 1249680"/>
                        <a:gd name="connsiteY17" fmla="*/ 320040 h 1323499"/>
                        <a:gd name="connsiteX18" fmla="*/ 1043940 w 1249680"/>
                        <a:gd name="connsiteY18" fmla="*/ 388620 h 1323499"/>
                        <a:gd name="connsiteX19" fmla="*/ 1165860 w 1249680"/>
                        <a:gd name="connsiteY19" fmla="*/ 403860 h 1323499"/>
                        <a:gd name="connsiteX20" fmla="*/ 1173480 w 1249680"/>
                        <a:gd name="connsiteY20" fmla="*/ 441960 h 1323499"/>
                        <a:gd name="connsiteX21" fmla="*/ 1249680 w 1249680"/>
                        <a:gd name="connsiteY21" fmla="*/ 419100 h 1323499"/>
                        <a:gd name="connsiteX22" fmla="*/ 1219200 w 1249680"/>
                        <a:gd name="connsiteY22" fmla="*/ 495300 h 1323499"/>
                        <a:gd name="connsiteX23" fmla="*/ 1135380 w 1249680"/>
                        <a:gd name="connsiteY23" fmla="*/ 586740 h 1323499"/>
                        <a:gd name="connsiteX24" fmla="*/ 1021080 w 1249680"/>
                        <a:gd name="connsiteY24" fmla="*/ 632460 h 1323499"/>
                        <a:gd name="connsiteX25" fmla="*/ 1013460 w 1249680"/>
                        <a:gd name="connsiteY25" fmla="*/ 723900 h 1323499"/>
                        <a:gd name="connsiteX26" fmla="*/ 1005840 w 1249680"/>
                        <a:gd name="connsiteY26" fmla="*/ 769620 h 1323499"/>
                        <a:gd name="connsiteX27" fmla="*/ 975360 w 1249680"/>
                        <a:gd name="connsiteY27" fmla="*/ 807720 h 1323499"/>
                        <a:gd name="connsiteX28" fmla="*/ 1013460 w 1249680"/>
                        <a:gd name="connsiteY28" fmla="*/ 845820 h 1323499"/>
                        <a:gd name="connsiteX29" fmla="*/ 998220 w 1249680"/>
                        <a:gd name="connsiteY29" fmla="*/ 906780 h 1323499"/>
                        <a:gd name="connsiteX30" fmla="*/ 998220 w 1249680"/>
                        <a:gd name="connsiteY30" fmla="*/ 960120 h 1323499"/>
                        <a:gd name="connsiteX31" fmla="*/ 1097280 w 1249680"/>
                        <a:gd name="connsiteY31" fmla="*/ 1051560 h 1323499"/>
                        <a:gd name="connsiteX32" fmla="*/ 1096957 w 1249680"/>
                        <a:gd name="connsiteY32" fmla="*/ 1085374 h 1323499"/>
                        <a:gd name="connsiteX33" fmla="*/ 1089660 w 1249680"/>
                        <a:gd name="connsiteY33" fmla="*/ 1135380 h 1323499"/>
                        <a:gd name="connsiteX34" fmla="*/ 1013460 w 1249680"/>
                        <a:gd name="connsiteY34" fmla="*/ 1143000 h 1323499"/>
                        <a:gd name="connsiteX35" fmla="*/ 1092195 w 1249680"/>
                        <a:gd name="connsiteY35" fmla="*/ 1199674 h 1323499"/>
                        <a:gd name="connsiteX36" fmla="*/ 1165860 w 1249680"/>
                        <a:gd name="connsiteY36" fmla="*/ 1249680 h 1323499"/>
                        <a:gd name="connsiteX37" fmla="*/ 1144582 w 1249680"/>
                        <a:gd name="connsiteY37" fmla="*/ 1287780 h 1323499"/>
                        <a:gd name="connsiteX38" fmla="*/ 196844 w 1249680"/>
                        <a:gd name="connsiteY38" fmla="*/ 1283018 h 1323499"/>
                        <a:gd name="connsiteX39" fmla="*/ 184938 w 1249680"/>
                        <a:gd name="connsiteY39" fmla="*/ 1299686 h 1323499"/>
                        <a:gd name="connsiteX40" fmla="*/ 264318 w 1249680"/>
                        <a:gd name="connsiteY40" fmla="*/ 1323499 h 1323499"/>
                        <a:gd name="connsiteX41" fmla="*/ 280189 w 1249680"/>
                        <a:gd name="connsiteY41" fmla="*/ 1304448 h 1323499"/>
                        <a:gd name="connsiteX42" fmla="*/ 219551 w 1249680"/>
                        <a:gd name="connsiteY42" fmla="*/ 1273016 h 1323499"/>
                        <a:gd name="connsiteX43" fmla="*/ 223038 w 1249680"/>
                        <a:gd name="connsiteY43" fmla="*/ 1230630 h 1323499"/>
                        <a:gd name="connsiteX44" fmla="*/ 127788 w 1249680"/>
                        <a:gd name="connsiteY44" fmla="*/ 1223486 h 1323499"/>
                        <a:gd name="connsiteX45" fmla="*/ 123026 w 1249680"/>
                        <a:gd name="connsiteY45" fmla="*/ 1156811 h 1323499"/>
                        <a:gd name="connsiteX46" fmla="*/ 134932 w 1249680"/>
                        <a:gd name="connsiteY46" fmla="*/ 1171098 h 1323499"/>
                        <a:gd name="connsiteX47" fmla="*/ 143351 w 1249680"/>
                        <a:gd name="connsiteY47" fmla="*/ 1202532 h 1323499"/>
                        <a:gd name="connsiteX48" fmla="*/ 180975 w 1249680"/>
                        <a:gd name="connsiteY48" fmla="*/ 1200626 h 1323499"/>
                        <a:gd name="connsiteX49" fmla="*/ 163354 w 1249680"/>
                        <a:gd name="connsiteY49" fmla="*/ 1141095 h 1323499"/>
                        <a:gd name="connsiteX50" fmla="*/ 234791 w 1249680"/>
                        <a:gd name="connsiteY50" fmla="*/ 1096804 h 1323499"/>
                        <a:gd name="connsiteX51" fmla="*/ 249232 w 1249680"/>
                        <a:gd name="connsiteY51" fmla="*/ 1180623 h 1323499"/>
                        <a:gd name="connsiteX52" fmla="*/ 277807 w 1249680"/>
                        <a:gd name="connsiteY52" fmla="*/ 1190149 h 1323499"/>
                        <a:gd name="connsiteX53" fmla="*/ 292417 w 1249680"/>
                        <a:gd name="connsiteY53" fmla="*/ 1068705 h 1323499"/>
                        <a:gd name="connsiteX54" fmla="*/ 323051 w 1249680"/>
                        <a:gd name="connsiteY54" fmla="*/ 1078230 h 1323499"/>
                        <a:gd name="connsiteX55" fmla="*/ 294476 w 1249680"/>
                        <a:gd name="connsiteY55" fmla="*/ 944880 h 1323499"/>
                        <a:gd name="connsiteX56" fmla="*/ 258758 w 1249680"/>
                        <a:gd name="connsiteY56" fmla="*/ 961549 h 1323499"/>
                        <a:gd name="connsiteX57" fmla="*/ 149220 w 1249680"/>
                        <a:gd name="connsiteY57" fmla="*/ 909162 h 1323499"/>
                        <a:gd name="connsiteX58" fmla="*/ 158745 w 1249680"/>
                        <a:gd name="connsiteY58" fmla="*/ 882967 h 1323499"/>
                        <a:gd name="connsiteX59" fmla="*/ 130765 w 1249680"/>
                        <a:gd name="connsiteY59" fmla="*/ 864017 h 1323499"/>
                        <a:gd name="connsiteX60" fmla="*/ 108738 w 1249680"/>
                        <a:gd name="connsiteY60" fmla="*/ 897255 h 1323499"/>
                        <a:gd name="connsiteX61" fmla="*/ 111120 w 1249680"/>
                        <a:gd name="connsiteY61" fmla="*/ 840105 h 1323499"/>
                        <a:gd name="connsiteX62" fmla="*/ 92070 w 1249680"/>
                        <a:gd name="connsiteY62" fmla="*/ 835343 h 1323499"/>
                        <a:gd name="connsiteX63" fmla="*/ 80163 w 1249680"/>
                        <a:gd name="connsiteY63" fmla="*/ 906780 h 1323499"/>
                        <a:gd name="connsiteX64" fmla="*/ 58732 w 1249680"/>
                        <a:gd name="connsiteY64" fmla="*/ 911543 h 1323499"/>
                        <a:gd name="connsiteX65" fmla="*/ 70639 w 1249680"/>
                        <a:gd name="connsiteY65" fmla="*/ 825817 h 1323499"/>
                        <a:gd name="connsiteX66" fmla="*/ 122872 w 1249680"/>
                        <a:gd name="connsiteY66" fmla="*/ 819626 h 1323499"/>
                        <a:gd name="connsiteX67" fmla="*/ 125407 w 1249680"/>
                        <a:gd name="connsiteY67" fmla="*/ 799623 h 1323499"/>
                        <a:gd name="connsiteX68" fmla="*/ 78581 w 1249680"/>
                        <a:gd name="connsiteY68" fmla="*/ 799624 h 1323499"/>
                        <a:gd name="connsiteX69" fmla="*/ 82867 w 1249680"/>
                        <a:gd name="connsiteY69" fmla="*/ 761047 h 1323499"/>
                        <a:gd name="connsiteX70" fmla="*/ 142076 w 1249680"/>
                        <a:gd name="connsiteY70" fmla="*/ 742474 h 1323499"/>
                        <a:gd name="connsiteX71" fmla="*/ 130169 w 1249680"/>
                        <a:gd name="connsiteY71" fmla="*/ 716280 h 1323499"/>
                        <a:gd name="connsiteX72" fmla="*/ 48568 w 1249680"/>
                        <a:gd name="connsiteY72" fmla="*/ 756737 h 1323499"/>
                        <a:gd name="connsiteX73" fmla="*/ 29527 w 1249680"/>
                        <a:gd name="connsiteY73" fmla="*/ 718344 h 1323499"/>
                        <a:gd name="connsiteX74" fmla="*/ 104473 w 1249680"/>
                        <a:gd name="connsiteY74" fmla="*/ 693138 h 1323499"/>
                        <a:gd name="connsiteX75" fmla="*/ 77629 w 1249680"/>
                        <a:gd name="connsiteY75" fmla="*/ 617855 h 1323499"/>
                        <a:gd name="connsiteX76" fmla="*/ 39683 w 1249680"/>
                        <a:gd name="connsiteY76" fmla="*/ 611505 h 1323499"/>
                        <a:gd name="connsiteX77" fmla="*/ 0 w 1249680"/>
                        <a:gd name="connsiteY77" fmla="*/ 541020 h 1323499"/>
                        <a:gd name="connsiteX0" fmla="*/ 0 w 1249680"/>
                        <a:gd name="connsiteY0" fmla="*/ 541020 h 1323499"/>
                        <a:gd name="connsiteX1" fmla="*/ 259080 w 1249680"/>
                        <a:gd name="connsiteY1" fmla="*/ 381000 h 1323499"/>
                        <a:gd name="connsiteX2" fmla="*/ 266700 w 1249680"/>
                        <a:gd name="connsiteY2" fmla="*/ 266700 h 1323499"/>
                        <a:gd name="connsiteX3" fmla="*/ 358140 w 1249680"/>
                        <a:gd name="connsiteY3" fmla="*/ 259080 h 1323499"/>
                        <a:gd name="connsiteX4" fmla="*/ 388620 w 1249680"/>
                        <a:gd name="connsiteY4" fmla="*/ 266700 h 1323499"/>
                        <a:gd name="connsiteX5" fmla="*/ 449580 w 1249680"/>
                        <a:gd name="connsiteY5" fmla="*/ 266700 h 1323499"/>
                        <a:gd name="connsiteX6" fmla="*/ 533400 w 1249680"/>
                        <a:gd name="connsiteY6" fmla="*/ 144780 h 1323499"/>
                        <a:gd name="connsiteX7" fmla="*/ 655320 w 1249680"/>
                        <a:gd name="connsiteY7" fmla="*/ 167640 h 1323499"/>
                        <a:gd name="connsiteX8" fmla="*/ 830580 w 1249680"/>
                        <a:gd name="connsiteY8" fmla="*/ 114300 h 1323499"/>
                        <a:gd name="connsiteX9" fmla="*/ 822960 w 1249680"/>
                        <a:gd name="connsiteY9" fmla="*/ 45720 h 1323499"/>
                        <a:gd name="connsiteX10" fmla="*/ 906780 w 1249680"/>
                        <a:gd name="connsiteY10" fmla="*/ 0 h 1323499"/>
                        <a:gd name="connsiteX11" fmla="*/ 937260 w 1249680"/>
                        <a:gd name="connsiteY11" fmla="*/ 0 h 1323499"/>
                        <a:gd name="connsiteX12" fmla="*/ 944880 w 1249680"/>
                        <a:gd name="connsiteY12" fmla="*/ 76200 h 1323499"/>
                        <a:gd name="connsiteX13" fmla="*/ 1013460 w 1249680"/>
                        <a:gd name="connsiteY13" fmla="*/ 99060 h 1323499"/>
                        <a:gd name="connsiteX14" fmla="*/ 982980 w 1249680"/>
                        <a:gd name="connsiteY14" fmla="*/ 167640 h 1323499"/>
                        <a:gd name="connsiteX15" fmla="*/ 1005840 w 1249680"/>
                        <a:gd name="connsiteY15" fmla="*/ 190500 h 1323499"/>
                        <a:gd name="connsiteX16" fmla="*/ 967740 w 1249680"/>
                        <a:gd name="connsiteY16" fmla="*/ 297180 h 1323499"/>
                        <a:gd name="connsiteX17" fmla="*/ 975360 w 1249680"/>
                        <a:gd name="connsiteY17" fmla="*/ 320040 h 1323499"/>
                        <a:gd name="connsiteX18" fmla="*/ 1043940 w 1249680"/>
                        <a:gd name="connsiteY18" fmla="*/ 388620 h 1323499"/>
                        <a:gd name="connsiteX19" fmla="*/ 1165860 w 1249680"/>
                        <a:gd name="connsiteY19" fmla="*/ 403860 h 1323499"/>
                        <a:gd name="connsiteX20" fmla="*/ 1173480 w 1249680"/>
                        <a:gd name="connsiteY20" fmla="*/ 441960 h 1323499"/>
                        <a:gd name="connsiteX21" fmla="*/ 1249680 w 1249680"/>
                        <a:gd name="connsiteY21" fmla="*/ 419100 h 1323499"/>
                        <a:gd name="connsiteX22" fmla="*/ 1219200 w 1249680"/>
                        <a:gd name="connsiteY22" fmla="*/ 495300 h 1323499"/>
                        <a:gd name="connsiteX23" fmla="*/ 1135380 w 1249680"/>
                        <a:gd name="connsiteY23" fmla="*/ 586740 h 1323499"/>
                        <a:gd name="connsiteX24" fmla="*/ 1021080 w 1249680"/>
                        <a:gd name="connsiteY24" fmla="*/ 632460 h 1323499"/>
                        <a:gd name="connsiteX25" fmla="*/ 1013460 w 1249680"/>
                        <a:gd name="connsiteY25" fmla="*/ 723900 h 1323499"/>
                        <a:gd name="connsiteX26" fmla="*/ 1005840 w 1249680"/>
                        <a:gd name="connsiteY26" fmla="*/ 769620 h 1323499"/>
                        <a:gd name="connsiteX27" fmla="*/ 975360 w 1249680"/>
                        <a:gd name="connsiteY27" fmla="*/ 807720 h 1323499"/>
                        <a:gd name="connsiteX28" fmla="*/ 1013460 w 1249680"/>
                        <a:gd name="connsiteY28" fmla="*/ 845820 h 1323499"/>
                        <a:gd name="connsiteX29" fmla="*/ 998220 w 1249680"/>
                        <a:gd name="connsiteY29" fmla="*/ 906780 h 1323499"/>
                        <a:gd name="connsiteX30" fmla="*/ 998220 w 1249680"/>
                        <a:gd name="connsiteY30" fmla="*/ 960120 h 1323499"/>
                        <a:gd name="connsiteX31" fmla="*/ 1097280 w 1249680"/>
                        <a:gd name="connsiteY31" fmla="*/ 1051560 h 1323499"/>
                        <a:gd name="connsiteX32" fmla="*/ 1096957 w 1249680"/>
                        <a:gd name="connsiteY32" fmla="*/ 1085374 h 1323499"/>
                        <a:gd name="connsiteX33" fmla="*/ 1089660 w 1249680"/>
                        <a:gd name="connsiteY33" fmla="*/ 1135380 h 1323499"/>
                        <a:gd name="connsiteX34" fmla="*/ 1013460 w 1249680"/>
                        <a:gd name="connsiteY34" fmla="*/ 1143000 h 1323499"/>
                        <a:gd name="connsiteX35" fmla="*/ 1092195 w 1249680"/>
                        <a:gd name="connsiteY35" fmla="*/ 1199674 h 1323499"/>
                        <a:gd name="connsiteX36" fmla="*/ 1165860 w 1249680"/>
                        <a:gd name="connsiteY36" fmla="*/ 1249680 h 1323499"/>
                        <a:gd name="connsiteX37" fmla="*/ 123026 w 1249680"/>
                        <a:gd name="connsiteY37" fmla="*/ 1268730 h 1323499"/>
                        <a:gd name="connsiteX38" fmla="*/ 196844 w 1249680"/>
                        <a:gd name="connsiteY38" fmla="*/ 1283018 h 1323499"/>
                        <a:gd name="connsiteX39" fmla="*/ 184938 w 1249680"/>
                        <a:gd name="connsiteY39" fmla="*/ 1299686 h 1323499"/>
                        <a:gd name="connsiteX40" fmla="*/ 264318 w 1249680"/>
                        <a:gd name="connsiteY40" fmla="*/ 1323499 h 1323499"/>
                        <a:gd name="connsiteX41" fmla="*/ 280189 w 1249680"/>
                        <a:gd name="connsiteY41" fmla="*/ 1304448 h 1323499"/>
                        <a:gd name="connsiteX42" fmla="*/ 219551 w 1249680"/>
                        <a:gd name="connsiteY42" fmla="*/ 1273016 h 1323499"/>
                        <a:gd name="connsiteX43" fmla="*/ 223038 w 1249680"/>
                        <a:gd name="connsiteY43" fmla="*/ 1230630 h 1323499"/>
                        <a:gd name="connsiteX44" fmla="*/ 127788 w 1249680"/>
                        <a:gd name="connsiteY44" fmla="*/ 1223486 h 1323499"/>
                        <a:gd name="connsiteX45" fmla="*/ 123026 w 1249680"/>
                        <a:gd name="connsiteY45" fmla="*/ 1156811 h 1323499"/>
                        <a:gd name="connsiteX46" fmla="*/ 134932 w 1249680"/>
                        <a:gd name="connsiteY46" fmla="*/ 1171098 h 1323499"/>
                        <a:gd name="connsiteX47" fmla="*/ 143351 w 1249680"/>
                        <a:gd name="connsiteY47" fmla="*/ 1202532 h 1323499"/>
                        <a:gd name="connsiteX48" fmla="*/ 180975 w 1249680"/>
                        <a:gd name="connsiteY48" fmla="*/ 1200626 h 1323499"/>
                        <a:gd name="connsiteX49" fmla="*/ 163354 w 1249680"/>
                        <a:gd name="connsiteY49" fmla="*/ 1141095 h 1323499"/>
                        <a:gd name="connsiteX50" fmla="*/ 234791 w 1249680"/>
                        <a:gd name="connsiteY50" fmla="*/ 1096804 h 1323499"/>
                        <a:gd name="connsiteX51" fmla="*/ 249232 w 1249680"/>
                        <a:gd name="connsiteY51" fmla="*/ 1180623 h 1323499"/>
                        <a:gd name="connsiteX52" fmla="*/ 277807 w 1249680"/>
                        <a:gd name="connsiteY52" fmla="*/ 1190149 h 1323499"/>
                        <a:gd name="connsiteX53" fmla="*/ 292417 w 1249680"/>
                        <a:gd name="connsiteY53" fmla="*/ 1068705 h 1323499"/>
                        <a:gd name="connsiteX54" fmla="*/ 323051 w 1249680"/>
                        <a:gd name="connsiteY54" fmla="*/ 1078230 h 1323499"/>
                        <a:gd name="connsiteX55" fmla="*/ 294476 w 1249680"/>
                        <a:gd name="connsiteY55" fmla="*/ 944880 h 1323499"/>
                        <a:gd name="connsiteX56" fmla="*/ 258758 w 1249680"/>
                        <a:gd name="connsiteY56" fmla="*/ 961549 h 1323499"/>
                        <a:gd name="connsiteX57" fmla="*/ 149220 w 1249680"/>
                        <a:gd name="connsiteY57" fmla="*/ 909162 h 1323499"/>
                        <a:gd name="connsiteX58" fmla="*/ 158745 w 1249680"/>
                        <a:gd name="connsiteY58" fmla="*/ 882967 h 1323499"/>
                        <a:gd name="connsiteX59" fmla="*/ 130765 w 1249680"/>
                        <a:gd name="connsiteY59" fmla="*/ 864017 h 1323499"/>
                        <a:gd name="connsiteX60" fmla="*/ 108738 w 1249680"/>
                        <a:gd name="connsiteY60" fmla="*/ 897255 h 1323499"/>
                        <a:gd name="connsiteX61" fmla="*/ 111120 w 1249680"/>
                        <a:gd name="connsiteY61" fmla="*/ 840105 h 1323499"/>
                        <a:gd name="connsiteX62" fmla="*/ 92070 w 1249680"/>
                        <a:gd name="connsiteY62" fmla="*/ 835343 h 1323499"/>
                        <a:gd name="connsiteX63" fmla="*/ 80163 w 1249680"/>
                        <a:gd name="connsiteY63" fmla="*/ 906780 h 1323499"/>
                        <a:gd name="connsiteX64" fmla="*/ 58732 w 1249680"/>
                        <a:gd name="connsiteY64" fmla="*/ 911543 h 1323499"/>
                        <a:gd name="connsiteX65" fmla="*/ 70639 w 1249680"/>
                        <a:gd name="connsiteY65" fmla="*/ 825817 h 1323499"/>
                        <a:gd name="connsiteX66" fmla="*/ 122872 w 1249680"/>
                        <a:gd name="connsiteY66" fmla="*/ 819626 h 1323499"/>
                        <a:gd name="connsiteX67" fmla="*/ 125407 w 1249680"/>
                        <a:gd name="connsiteY67" fmla="*/ 799623 h 1323499"/>
                        <a:gd name="connsiteX68" fmla="*/ 78581 w 1249680"/>
                        <a:gd name="connsiteY68" fmla="*/ 799624 h 1323499"/>
                        <a:gd name="connsiteX69" fmla="*/ 82867 w 1249680"/>
                        <a:gd name="connsiteY69" fmla="*/ 761047 h 1323499"/>
                        <a:gd name="connsiteX70" fmla="*/ 142076 w 1249680"/>
                        <a:gd name="connsiteY70" fmla="*/ 742474 h 1323499"/>
                        <a:gd name="connsiteX71" fmla="*/ 130169 w 1249680"/>
                        <a:gd name="connsiteY71" fmla="*/ 716280 h 1323499"/>
                        <a:gd name="connsiteX72" fmla="*/ 48568 w 1249680"/>
                        <a:gd name="connsiteY72" fmla="*/ 756737 h 1323499"/>
                        <a:gd name="connsiteX73" fmla="*/ 29527 w 1249680"/>
                        <a:gd name="connsiteY73" fmla="*/ 718344 h 1323499"/>
                        <a:gd name="connsiteX74" fmla="*/ 104473 w 1249680"/>
                        <a:gd name="connsiteY74" fmla="*/ 693138 h 1323499"/>
                        <a:gd name="connsiteX75" fmla="*/ 77629 w 1249680"/>
                        <a:gd name="connsiteY75" fmla="*/ 617855 h 1323499"/>
                        <a:gd name="connsiteX76" fmla="*/ 39683 w 1249680"/>
                        <a:gd name="connsiteY76" fmla="*/ 611505 h 1323499"/>
                        <a:gd name="connsiteX77" fmla="*/ 0 w 1249680"/>
                        <a:gd name="connsiteY77" fmla="*/ 541020 h 1323499"/>
                        <a:gd name="connsiteX0" fmla="*/ 0 w 1249680"/>
                        <a:gd name="connsiteY0" fmla="*/ 541020 h 1340366"/>
                        <a:gd name="connsiteX1" fmla="*/ 259080 w 1249680"/>
                        <a:gd name="connsiteY1" fmla="*/ 381000 h 1340366"/>
                        <a:gd name="connsiteX2" fmla="*/ 266700 w 1249680"/>
                        <a:gd name="connsiteY2" fmla="*/ 266700 h 1340366"/>
                        <a:gd name="connsiteX3" fmla="*/ 358140 w 1249680"/>
                        <a:gd name="connsiteY3" fmla="*/ 259080 h 1340366"/>
                        <a:gd name="connsiteX4" fmla="*/ 388620 w 1249680"/>
                        <a:gd name="connsiteY4" fmla="*/ 266700 h 1340366"/>
                        <a:gd name="connsiteX5" fmla="*/ 449580 w 1249680"/>
                        <a:gd name="connsiteY5" fmla="*/ 266700 h 1340366"/>
                        <a:gd name="connsiteX6" fmla="*/ 533400 w 1249680"/>
                        <a:gd name="connsiteY6" fmla="*/ 144780 h 1340366"/>
                        <a:gd name="connsiteX7" fmla="*/ 655320 w 1249680"/>
                        <a:gd name="connsiteY7" fmla="*/ 167640 h 1340366"/>
                        <a:gd name="connsiteX8" fmla="*/ 830580 w 1249680"/>
                        <a:gd name="connsiteY8" fmla="*/ 114300 h 1340366"/>
                        <a:gd name="connsiteX9" fmla="*/ 822960 w 1249680"/>
                        <a:gd name="connsiteY9" fmla="*/ 45720 h 1340366"/>
                        <a:gd name="connsiteX10" fmla="*/ 906780 w 1249680"/>
                        <a:gd name="connsiteY10" fmla="*/ 0 h 1340366"/>
                        <a:gd name="connsiteX11" fmla="*/ 937260 w 1249680"/>
                        <a:gd name="connsiteY11" fmla="*/ 0 h 1340366"/>
                        <a:gd name="connsiteX12" fmla="*/ 944880 w 1249680"/>
                        <a:gd name="connsiteY12" fmla="*/ 76200 h 1340366"/>
                        <a:gd name="connsiteX13" fmla="*/ 1013460 w 1249680"/>
                        <a:gd name="connsiteY13" fmla="*/ 99060 h 1340366"/>
                        <a:gd name="connsiteX14" fmla="*/ 982980 w 1249680"/>
                        <a:gd name="connsiteY14" fmla="*/ 167640 h 1340366"/>
                        <a:gd name="connsiteX15" fmla="*/ 1005840 w 1249680"/>
                        <a:gd name="connsiteY15" fmla="*/ 190500 h 1340366"/>
                        <a:gd name="connsiteX16" fmla="*/ 967740 w 1249680"/>
                        <a:gd name="connsiteY16" fmla="*/ 297180 h 1340366"/>
                        <a:gd name="connsiteX17" fmla="*/ 975360 w 1249680"/>
                        <a:gd name="connsiteY17" fmla="*/ 320040 h 1340366"/>
                        <a:gd name="connsiteX18" fmla="*/ 1043940 w 1249680"/>
                        <a:gd name="connsiteY18" fmla="*/ 388620 h 1340366"/>
                        <a:gd name="connsiteX19" fmla="*/ 1165860 w 1249680"/>
                        <a:gd name="connsiteY19" fmla="*/ 403860 h 1340366"/>
                        <a:gd name="connsiteX20" fmla="*/ 1173480 w 1249680"/>
                        <a:gd name="connsiteY20" fmla="*/ 441960 h 1340366"/>
                        <a:gd name="connsiteX21" fmla="*/ 1249680 w 1249680"/>
                        <a:gd name="connsiteY21" fmla="*/ 419100 h 1340366"/>
                        <a:gd name="connsiteX22" fmla="*/ 1219200 w 1249680"/>
                        <a:gd name="connsiteY22" fmla="*/ 495300 h 1340366"/>
                        <a:gd name="connsiteX23" fmla="*/ 1135380 w 1249680"/>
                        <a:gd name="connsiteY23" fmla="*/ 586740 h 1340366"/>
                        <a:gd name="connsiteX24" fmla="*/ 1021080 w 1249680"/>
                        <a:gd name="connsiteY24" fmla="*/ 632460 h 1340366"/>
                        <a:gd name="connsiteX25" fmla="*/ 1013460 w 1249680"/>
                        <a:gd name="connsiteY25" fmla="*/ 723900 h 1340366"/>
                        <a:gd name="connsiteX26" fmla="*/ 1005840 w 1249680"/>
                        <a:gd name="connsiteY26" fmla="*/ 769620 h 1340366"/>
                        <a:gd name="connsiteX27" fmla="*/ 975360 w 1249680"/>
                        <a:gd name="connsiteY27" fmla="*/ 807720 h 1340366"/>
                        <a:gd name="connsiteX28" fmla="*/ 1013460 w 1249680"/>
                        <a:gd name="connsiteY28" fmla="*/ 845820 h 1340366"/>
                        <a:gd name="connsiteX29" fmla="*/ 998220 w 1249680"/>
                        <a:gd name="connsiteY29" fmla="*/ 906780 h 1340366"/>
                        <a:gd name="connsiteX30" fmla="*/ 998220 w 1249680"/>
                        <a:gd name="connsiteY30" fmla="*/ 960120 h 1340366"/>
                        <a:gd name="connsiteX31" fmla="*/ 1097280 w 1249680"/>
                        <a:gd name="connsiteY31" fmla="*/ 1051560 h 1340366"/>
                        <a:gd name="connsiteX32" fmla="*/ 1096957 w 1249680"/>
                        <a:gd name="connsiteY32" fmla="*/ 1085374 h 1340366"/>
                        <a:gd name="connsiteX33" fmla="*/ 1089660 w 1249680"/>
                        <a:gd name="connsiteY33" fmla="*/ 1135380 h 1340366"/>
                        <a:gd name="connsiteX34" fmla="*/ 1013460 w 1249680"/>
                        <a:gd name="connsiteY34" fmla="*/ 1143000 h 1340366"/>
                        <a:gd name="connsiteX35" fmla="*/ 1092195 w 1249680"/>
                        <a:gd name="connsiteY35" fmla="*/ 1199674 h 1340366"/>
                        <a:gd name="connsiteX36" fmla="*/ 1165860 w 1249680"/>
                        <a:gd name="connsiteY36" fmla="*/ 1249680 h 1340366"/>
                        <a:gd name="connsiteX37" fmla="*/ 935628 w 1249680"/>
                        <a:gd name="connsiteY37" fmla="*/ 1340366 h 1340366"/>
                        <a:gd name="connsiteX38" fmla="*/ 196844 w 1249680"/>
                        <a:gd name="connsiteY38" fmla="*/ 1283018 h 1340366"/>
                        <a:gd name="connsiteX39" fmla="*/ 184938 w 1249680"/>
                        <a:gd name="connsiteY39" fmla="*/ 1299686 h 1340366"/>
                        <a:gd name="connsiteX40" fmla="*/ 264318 w 1249680"/>
                        <a:gd name="connsiteY40" fmla="*/ 1323499 h 1340366"/>
                        <a:gd name="connsiteX41" fmla="*/ 280189 w 1249680"/>
                        <a:gd name="connsiteY41" fmla="*/ 1304448 h 1340366"/>
                        <a:gd name="connsiteX42" fmla="*/ 219551 w 1249680"/>
                        <a:gd name="connsiteY42" fmla="*/ 1273016 h 1340366"/>
                        <a:gd name="connsiteX43" fmla="*/ 223038 w 1249680"/>
                        <a:gd name="connsiteY43" fmla="*/ 1230630 h 1340366"/>
                        <a:gd name="connsiteX44" fmla="*/ 127788 w 1249680"/>
                        <a:gd name="connsiteY44" fmla="*/ 1223486 h 1340366"/>
                        <a:gd name="connsiteX45" fmla="*/ 123026 w 1249680"/>
                        <a:gd name="connsiteY45" fmla="*/ 1156811 h 1340366"/>
                        <a:gd name="connsiteX46" fmla="*/ 134932 w 1249680"/>
                        <a:gd name="connsiteY46" fmla="*/ 1171098 h 1340366"/>
                        <a:gd name="connsiteX47" fmla="*/ 143351 w 1249680"/>
                        <a:gd name="connsiteY47" fmla="*/ 1202532 h 1340366"/>
                        <a:gd name="connsiteX48" fmla="*/ 180975 w 1249680"/>
                        <a:gd name="connsiteY48" fmla="*/ 1200626 h 1340366"/>
                        <a:gd name="connsiteX49" fmla="*/ 163354 w 1249680"/>
                        <a:gd name="connsiteY49" fmla="*/ 1141095 h 1340366"/>
                        <a:gd name="connsiteX50" fmla="*/ 234791 w 1249680"/>
                        <a:gd name="connsiteY50" fmla="*/ 1096804 h 1340366"/>
                        <a:gd name="connsiteX51" fmla="*/ 249232 w 1249680"/>
                        <a:gd name="connsiteY51" fmla="*/ 1180623 h 1340366"/>
                        <a:gd name="connsiteX52" fmla="*/ 277807 w 1249680"/>
                        <a:gd name="connsiteY52" fmla="*/ 1190149 h 1340366"/>
                        <a:gd name="connsiteX53" fmla="*/ 292417 w 1249680"/>
                        <a:gd name="connsiteY53" fmla="*/ 1068705 h 1340366"/>
                        <a:gd name="connsiteX54" fmla="*/ 323051 w 1249680"/>
                        <a:gd name="connsiteY54" fmla="*/ 1078230 h 1340366"/>
                        <a:gd name="connsiteX55" fmla="*/ 294476 w 1249680"/>
                        <a:gd name="connsiteY55" fmla="*/ 944880 h 1340366"/>
                        <a:gd name="connsiteX56" fmla="*/ 258758 w 1249680"/>
                        <a:gd name="connsiteY56" fmla="*/ 961549 h 1340366"/>
                        <a:gd name="connsiteX57" fmla="*/ 149220 w 1249680"/>
                        <a:gd name="connsiteY57" fmla="*/ 909162 h 1340366"/>
                        <a:gd name="connsiteX58" fmla="*/ 158745 w 1249680"/>
                        <a:gd name="connsiteY58" fmla="*/ 882967 h 1340366"/>
                        <a:gd name="connsiteX59" fmla="*/ 130765 w 1249680"/>
                        <a:gd name="connsiteY59" fmla="*/ 864017 h 1340366"/>
                        <a:gd name="connsiteX60" fmla="*/ 108738 w 1249680"/>
                        <a:gd name="connsiteY60" fmla="*/ 897255 h 1340366"/>
                        <a:gd name="connsiteX61" fmla="*/ 111120 w 1249680"/>
                        <a:gd name="connsiteY61" fmla="*/ 840105 h 1340366"/>
                        <a:gd name="connsiteX62" fmla="*/ 92070 w 1249680"/>
                        <a:gd name="connsiteY62" fmla="*/ 835343 h 1340366"/>
                        <a:gd name="connsiteX63" fmla="*/ 80163 w 1249680"/>
                        <a:gd name="connsiteY63" fmla="*/ 906780 h 1340366"/>
                        <a:gd name="connsiteX64" fmla="*/ 58732 w 1249680"/>
                        <a:gd name="connsiteY64" fmla="*/ 911543 h 1340366"/>
                        <a:gd name="connsiteX65" fmla="*/ 70639 w 1249680"/>
                        <a:gd name="connsiteY65" fmla="*/ 825817 h 1340366"/>
                        <a:gd name="connsiteX66" fmla="*/ 122872 w 1249680"/>
                        <a:gd name="connsiteY66" fmla="*/ 819626 h 1340366"/>
                        <a:gd name="connsiteX67" fmla="*/ 125407 w 1249680"/>
                        <a:gd name="connsiteY67" fmla="*/ 799623 h 1340366"/>
                        <a:gd name="connsiteX68" fmla="*/ 78581 w 1249680"/>
                        <a:gd name="connsiteY68" fmla="*/ 799624 h 1340366"/>
                        <a:gd name="connsiteX69" fmla="*/ 82867 w 1249680"/>
                        <a:gd name="connsiteY69" fmla="*/ 761047 h 1340366"/>
                        <a:gd name="connsiteX70" fmla="*/ 142076 w 1249680"/>
                        <a:gd name="connsiteY70" fmla="*/ 742474 h 1340366"/>
                        <a:gd name="connsiteX71" fmla="*/ 130169 w 1249680"/>
                        <a:gd name="connsiteY71" fmla="*/ 716280 h 1340366"/>
                        <a:gd name="connsiteX72" fmla="*/ 48568 w 1249680"/>
                        <a:gd name="connsiteY72" fmla="*/ 756737 h 1340366"/>
                        <a:gd name="connsiteX73" fmla="*/ 29527 w 1249680"/>
                        <a:gd name="connsiteY73" fmla="*/ 718344 h 1340366"/>
                        <a:gd name="connsiteX74" fmla="*/ 104473 w 1249680"/>
                        <a:gd name="connsiteY74" fmla="*/ 693138 h 1340366"/>
                        <a:gd name="connsiteX75" fmla="*/ 77629 w 1249680"/>
                        <a:gd name="connsiteY75" fmla="*/ 617855 h 1340366"/>
                        <a:gd name="connsiteX76" fmla="*/ 39683 w 1249680"/>
                        <a:gd name="connsiteY76" fmla="*/ 611505 h 1340366"/>
                        <a:gd name="connsiteX77" fmla="*/ 0 w 1249680"/>
                        <a:gd name="connsiteY77" fmla="*/ 541020 h 1340366"/>
                        <a:gd name="connsiteX0" fmla="*/ 0 w 1249680"/>
                        <a:gd name="connsiteY0" fmla="*/ 541020 h 1402080"/>
                        <a:gd name="connsiteX1" fmla="*/ 259080 w 1249680"/>
                        <a:gd name="connsiteY1" fmla="*/ 381000 h 1402080"/>
                        <a:gd name="connsiteX2" fmla="*/ 266700 w 1249680"/>
                        <a:gd name="connsiteY2" fmla="*/ 266700 h 1402080"/>
                        <a:gd name="connsiteX3" fmla="*/ 358140 w 1249680"/>
                        <a:gd name="connsiteY3" fmla="*/ 259080 h 1402080"/>
                        <a:gd name="connsiteX4" fmla="*/ 388620 w 1249680"/>
                        <a:gd name="connsiteY4" fmla="*/ 266700 h 1402080"/>
                        <a:gd name="connsiteX5" fmla="*/ 449580 w 1249680"/>
                        <a:gd name="connsiteY5" fmla="*/ 266700 h 1402080"/>
                        <a:gd name="connsiteX6" fmla="*/ 533400 w 1249680"/>
                        <a:gd name="connsiteY6" fmla="*/ 144780 h 1402080"/>
                        <a:gd name="connsiteX7" fmla="*/ 655320 w 1249680"/>
                        <a:gd name="connsiteY7" fmla="*/ 167640 h 1402080"/>
                        <a:gd name="connsiteX8" fmla="*/ 830580 w 1249680"/>
                        <a:gd name="connsiteY8" fmla="*/ 114300 h 1402080"/>
                        <a:gd name="connsiteX9" fmla="*/ 822960 w 1249680"/>
                        <a:gd name="connsiteY9" fmla="*/ 45720 h 1402080"/>
                        <a:gd name="connsiteX10" fmla="*/ 906780 w 1249680"/>
                        <a:gd name="connsiteY10" fmla="*/ 0 h 1402080"/>
                        <a:gd name="connsiteX11" fmla="*/ 937260 w 1249680"/>
                        <a:gd name="connsiteY11" fmla="*/ 0 h 1402080"/>
                        <a:gd name="connsiteX12" fmla="*/ 944880 w 1249680"/>
                        <a:gd name="connsiteY12" fmla="*/ 76200 h 1402080"/>
                        <a:gd name="connsiteX13" fmla="*/ 1013460 w 1249680"/>
                        <a:gd name="connsiteY13" fmla="*/ 99060 h 1402080"/>
                        <a:gd name="connsiteX14" fmla="*/ 982980 w 1249680"/>
                        <a:gd name="connsiteY14" fmla="*/ 167640 h 1402080"/>
                        <a:gd name="connsiteX15" fmla="*/ 1005840 w 1249680"/>
                        <a:gd name="connsiteY15" fmla="*/ 190500 h 1402080"/>
                        <a:gd name="connsiteX16" fmla="*/ 967740 w 1249680"/>
                        <a:gd name="connsiteY16" fmla="*/ 297180 h 1402080"/>
                        <a:gd name="connsiteX17" fmla="*/ 975360 w 1249680"/>
                        <a:gd name="connsiteY17" fmla="*/ 320040 h 1402080"/>
                        <a:gd name="connsiteX18" fmla="*/ 1043940 w 1249680"/>
                        <a:gd name="connsiteY18" fmla="*/ 388620 h 1402080"/>
                        <a:gd name="connsiteX19" fmla="*/ 1165860 w 1249680"/>
                        <a:gd name="connsiteY19" fmla="*/ 403860 h 1402080"/>
                        <a:gd name="connsiteX20" fmla="*/ 1173480 w 1249680"/>
                        <a:gd name="connsiteY20" fmla="*/ 441960 h 1402080"/>
                        <a:gd name="connsiteX21" fmla="*/ 1249680 w 1249680"/>
                        <a:gd name="connsiteY21" fmla="*/ 419100 h 1402080"/>
                        <a:gd name="connsiteX22" fmla="*/ 1219200 w 1249680"/>
                        <a:gd name="connsiteY22" fmla="*/ 495300 h 1402080"/>
                        <a:gd name="connsiteX23" fmla="*/ 1135380 w 1249680"/>
                        <a:gd name="connsiteY23" fmla="*/ 586740 h 1402080"/>
                        <a:gd name="connsiteX24" fmla="*/ 1021080 w 1249680"/>
                        <a:gd name="connsiteY24" fmla="*/ 632460 h 1402080"/>
                        <a:gd name="connsiteX25" fmla="*/ 1013460 w 1249680"/>
                        <a:gd name="connsiteY25" fmla="*/ 723900 h 1402080"/>
                        <a:gd name="connsiteX26" fmla="*/ 1005840 w 1249680"/>
                        <a:gd name="connsiteY26" fmla="*/ 769620 h 1402080"/>
                        <a:gd name="connsiteX27" fmla="*/ 975360 w 1249680"/>
                        <a:gd name="connsiteY27" fmla="*/ 807720 h 1402080"/>
                        <a:gd name="connsiteX28" fmla="*/ 1013460 w 1249680"/>
                        <a:gd name="connsiteY28" fmla="*/ 845820 h 1402080"/>
                        <a:gd name="connsiteX29" fmla="*/ 998220 w 1249680"/>
                        <a:gd name="connsiteY29" fmla="*/ 906780 h 1402080"/>
                        <a:gd name="connsiteX30" fmla="*/ 998220 w 1249680"/>
                        <a:gd name="connsiteY30" fmla="*/ 960120 h 1402080"/>
                        <a:gd name="connsiteX31" fmla="*/ 1097280 w 1249680"/>
                        <a:gd name="connsiteY31" fmla="*/ 1051560 h 1402080"/>
                        <a:gd name="connsiteX32" fmla="*/ 1096957 w 1249680"/>
                        <a:gd name="connsiteY32" fmla="*/ 1085374 h 1402080"/>
                        <a:gd name="connsiteX33" fmla="*/ 1089660 w 1249680"/>
                        <a:gd name="connsiteY33" fmla="*/ 1135380 h 1402080"/>
                        <a:gd name="connsiteX34" fmla="*/ 1013460 w 1249680"/>
                        <a:gd name="connsiteY34" fmla="*/ 1143000 h 1402080"/>
                        <a:gd name="connsiteX35" fmla="*/ 1092195 w 1249680"/>
                        <a:gd name="connsiteY35" fmla="*/ 1199674 h 1402080"/>
                        <a:gd name="connsiteX36" fmla="*/ 1165860 w 1249680"/>
                        <a:gd name="connsiteY36" fmla="*/ 1249680 h 1402080"/>
                        <a:gd name="connsiteX37" fmla="*/ 935628 w 1249680"/>
                        <a:gd name="connsiteY37" fmla="*/ 1340366 h 1402080"/>
                        <a:gd name="connsiteX38" fmla="*/ 644519 w 1249680"/>
                        <a:gd name="connsiteY38" fmla="*/ 1402080 h 1402080"/>
                        <a:gd name="connsiteX39" fmla="*/ 184938 w 1249680"/>
                        <a:gd name="connsiteY39" fmla="*/ 1299686 h 1402080"/>
                        <a:gd name="connsiteX40" fmla="*/ 264318 w 1249680"/>
                        <a:gd name="connsiteY40" fmla="*/ 1323499 h 1402080"/>
                        <a:gd name="connsiteX41" fmla="*/ 280189 w 1249680"/>
                        <a:gd name="connsiteY41" fmla="*/ 1304448 h 1402080"/>
                        <a:gd name="connsiteX42" fmla="*/ 219551 w 1249680"/>
                        <a:gd name="connsiteY42" fmla="*/ 1273016 h 1402080"/>
                        <a:gd name="connsiteX43" fmla="*/ 223038 w 1249680"/>
                        <a:gd name="connsiteY43" fmla="*/ 1230630 h 1402080"/>
                        <a:gd name="connsiteX44" fmla="*/ 127788 w 1249680"/>
                        <a:gd name="connsiteY44" fmla="*/ 1223486 h 1402080"/>
                        <a:gd name="connsiteX45" fmla="*/ 123026 w 1249680"/>
                        <a:gd name="connsiteY45" fmla="*/ 1156811 h 1402080"/>
                        <a:gd name="connsiteX46" fmla="*/ 134932 w 1249680"/>
                        <a:gd name="connsiteY46" fmla="*/ 1171098 h 1402080"/>
                        <a:gd name="connsiteX47" fmla="*/ 143351 w 1249680"/>
                        <a:gd name="connsiteY47" fmla="*/ 1202532 h 1402080"/>
                        <a:gd name="connsiteX48" fmla="*/ 180975 w 1249680"/>
                        <a:gd name="connsiteY48" fmla="*/ 1200626 h 1402080"/>
                        <a:gd name="connsiteX49" fmla="*/ 163354 w 1249680"/>
                        <a:gd name="connsiteY49" fmla="*/ 1141095 h 1402080"/>
                        <a:gd name="connsiteX50" fmla="*/ 234791 w 1249680"/>
                        <a:gd name="connsiteY50" fmla="*/ 1096804 h 1402080"/>
                        <a:gd name="connsiteX51" fmla="*/ 249232 w 1249680"/>
                        <a:gd name="connsiteY51" fmla="*/ 1180623 h 1402080"/>
                        <a:gd name="connsiteX52" fmla="*/ 277807 w 1249680"/>
                        <a:gd name="connsiteY52" fmla="*/ 1190149 h 1402080"/>
                        <a:gd name="connsiteX53" fmla="*/ 292417 w 1249680"/>
                        <a:gd name="connsiteY53" fmla="*/ 1068705 h 1402080"/>
                        <a:gd name="connsiteX54" fmla="*/ 323051 w 1249680"/>
                        <a:gd name="connsiteY54" fmla="*/ 1078230 h 1402080"/>
                        <a:gd name="connsiteX55" fmla="*/ 294476 w 1249680"/>
                        <a:gd name="connsiteY55" fmla="*/ 944880 h 1402080"/>
                        <a:gd name="connsiteX56" fmla="*/ 258758 w 1249680"/>
                        <a:gd name="connsiteY56" fmla="*/ 961549 h 1402080"/>
                        <a:gd name="connsiteX57" fmla="*/ 149220 w 1249680"/>
                        <a:gd name="connsiteY57" fmla="*/ 909162 h 1402080"/>
                        <a:gd name="connsiteX58" fmla="*/ 158745 w 1249680"/>
                        <a:gd name="connsiteY58" fmla="*/ 882967 h 1402080"/>
                        <a:gd name="connsiteX59" fmla="*/ 130765 w 1249680"/>
                        <a:gd name="connsiteY59" fmla="*/ 864017 h 1402080"/>
                        <a:gd name="connsiteX60" fmla="*/ 108738 w 1249680"/>
                        <a:gd name="connsiteY60" fmla="*/ 897255 h 1402080"/>
                        <a:gd name="connsiteX61" fmla="*/ 111120 w 1249680"/>
                        <a:gd name="connsiteY61" fmla="*/ 840105 h 1402080"/>
                        <a:gd name="connsiteX62" fmla="*/ 92070 w 1249680"/>
                        <a:gd name="connsiteY62" fmla="*/ 835343 h 1402080"/>
                        <a:gd name="connsiteX63" fmla="*/ 80163 w 1249680"/>
                        <a:gd name="connsiteY63" fmla="*/ 906780 h 1402080"/>
                        <a:gd name="connsiteX64" fmla="*/ 58732 w 1249680"/>
                        <a:gd name="connsiteY64" fmla="*/ 911543 h 1402080"/>
                        <a:gd name="connsiteX65" fmla="*/ 70639 w 1249680"/>
                        <a:gd name="connsiteY65" fmla="*/ 825817 h 1402080"/>
                        <a:gd name="connsiteX66" fmla="*/ 122872 w 1249680"/>
                        <a:gd name="connsiteY66" fmla="*/ 819626 h 1402080"/>
                        <a:gd name="connsiteX67" fmla="*/ 125407 w 1249680"/>
                        <a:gd name="connsiteY67" fmla="*/ 799623 h 1402080"/>
                        <a:gd name="connsiteX68" fmla="*/ 78581 w 1249680"/>
                        <a:gd name="connsiteY68" fmla="*/ 799624 h 1402080"/>
                        <a:gd name="connsiteX69" fmla="*/ 82867 w 1249680"/>
                        <a:gd name="connsiteY69" fmla="*/ 761047 h 1402080"/>
                        <a:gd name="connsiteX70" fmla="*/ 142076 w 1249680"/>
                        <a:gd name="connsiteY70" fmla="*/ 742474 h 1402080"/>
                        <a:gd name="connsiteX71" fmla="*/ 130169 w 1249680"/>
                        <a:gd name="connsiteY71" fmla="*/ 716280 h 1402080"/>
                        <a:gd name="connsiteX72" fmla="*/ 48568 w 1249680"/>
                        <a:gd name="connsiteY72" fmla="*/ 756737 h 1402080"/>
                        <a:gd name="connsiteX73" fmla="*/ 29527 w 1249680"/>
                        <a:gd name="connsiteY73" fmla="*/ 718344 h 1402080"/>
                        <a:gd name="connsiteX74" fmla="*/ 104473 w 1249680"/>
                        <a:gd name="connsiteY74" fmla="*/ 693138 h 1402080"/>
                        <a:gd name="connsiteX75" fmla="*/ 77629 w 1249680"/>
                        <a:gd name="connsiteY75" fmla="*/ 617855 h 1402080"/>
                        <a:gd name="connsiteX76" fmla="*/ 39683 w 1249680"/>
                        <a:gd name="connsiteY76" fmla="*/ 611505 h 1402080"/>
                        <a:gd name="connsiteX77" fmla="*/ 0 w 1249680"/>
                        <a:gd name="connsiteY77" fmla="*/ 541020 h 1402080"/>
                        <a:gd name="connsiteX0" fmla="*/ 0 w 1249680"/>
                        <a:gd name="connsiteY0" fmla="*/ 541020 h 1402080"/>
                        <a:gd name="connsiteX1" fmla="*/ 259080 w 1249680"/>
                        <a:gd name="connsiteY1" fmla="*/ 381000 h 1402080"/>
                        <a:gd name="connsiteX2" fmla="*/ 266700 w 1249680"/>
                        <a:gd name="connsiteY2" fmla="*/ 266700 h 1402080"/>
                        <a:gd name="connsiteX3" fmla="*/ 358140 w 1249680"/>
                        <a:gd name="connsiteY3" fmla="*/ 259080 h 1402080"/>
                        <a:gd name="connsiteX4" fmla="*/ 388620 w 1249680"/>
                        <a:gd name="connsiteY4" fmla="*/ 266700 h 1402080"/>
                        <a:gd name="connsiteX5" fmla="*/ 449580 w 1249680"/>
                        <a:gd name="connsiteY5" fmla="*/ 266700 h 1402080"/>
                        <a:gd name="connsiteX6" fmla="*/ 533400 w 1249680"/>
                        <a:gd name="connsiteY6" fmla="*/ 144780 h 1402080"/>
                        <a:gd name="connsiteX7" fmla="*/ 655320 w 1249680"/>
                        <a:gd name="connsiteY7" fmla="*/ 167640 h 1402080"/>
                        <a:gd name="connsiteX8" fmla="*/ 830580 w 1249680"/>
                        <a:gd name="connsiteY8" fmla="*/ 114300 h 1402080"/>
                        <a:gd name="connsiteX9" fmla="*/ 822960 w 1249680"/>
                        <a:gd name="connsiteY9" fmla="*/ 45720 h 1402080"/>
                        <a:gd name="connsiteX10" fmla="*/ 906780 w 1249680"/>
                        <a:gd name="connsiteY10" fmla="*/ 0 h 1402080"/>
                        <a:gd name="connsiteX11" fmla="*/ 937260 w 1249680"/>
                        <a:gd name="connsiteY11" fmla="*/ 0 h 1402080"/>
                        <a:gd name="connsiteX12" fmla="*/ 944880 w 1249680"/>
                        <a:gd name="connsiteY12" fmla="*/ 76200 h 1402080"/>
                        <a:gd name="connsiteX13" fmla="*/ 1013460 w 1249680"/>
                        <a:gd name="connsiteY13" fmla="*/ 99060 h 1402080"/>
                        <a:gd name="connsiteX14" fmla="*/ 982980 w 1249680"/>
                        <a:gd name="connsiteY14" fmla="*/ 167640 h 1402080"/>
                        <a:gd name="connsiteX15" fmla="*/ 1005840 w 1249680"/>
                        <a:gd name="connsiteY15" fmla="*/ 190500 h 1402080"/>
                        <a:gd name="connsiteX16" fmla="*/ 967740 w 1249680"/>
                        <a:gd name="connsiteY16" fmla="*/ 297180 h 1402080"/>
                        <a:gd name="connsiteX17" fmla="*/ 975360 w 1249680"/>
                        <a:gd name="connsiteY17" fmla="*/ 320040 h 1402080"/>
                        <a:gd name="connsiteX18" fmla="*/ 1043940 w 1249680"/>
                        <a:gd name="connsiteY18" fmla="*/ 388620 h 1402080"/>
                        <a:gd name="connsiteX19" fmla="*/ 1165860 w 1249680"/>
                        <a:gd name="connsiteY19" fmla="*/ 403860 h 1402080"/>
                        <a:gd name="connsiteX20" fmla="*/ 1173480 w 1249680"/>
                        <a:gd name="connsiteY20" fmla="*/ 441960 h 1402080"/>
                        <a:gd name="connsiteX21" fmla="*/ 1249680 w 1249680"/>
                        <a:gd name="connsiteY21" fmla="*/ 419100 h 1402080"/>
                        <a:gd name="connsiteX22" fmla="*/ 1219200 w 1249680"/>
                        <a:gd name="connsiteY22" fmla="*/ 495300 h 1402080"/>
                        <a:gd name="connsiteX23" fmla="*/ 1135380 w 1249680"/>
                        <a:gd name="connsiteY23" fmla="*/ 586740 h 1402080"/>
                        <a:gd name="connsiteX24" fmla="*/ 1021080 w 1249680"/>
                        <a:gd name="connsiteY24" fmla="*/ 632460 h 1402080"/>
                        <a:gd name="connsiteX25" fmla="*/ 1013460 w 1249680"/>
                        <a:gd name="connsiteY25" fmla="*/ 723900 h 1402080"/>
                        <a:gd name="connsiteX26" fmla="*/ 1005840 w 1249680"/>
                        <a:gd name="connsiteY26" fmla="*/ 769620 h 1402080"/>
                        <a:gd name="connsiteX27" fmla="*/ 975360 w 1249680"/>
                        <a:gd name="connsiteY27" fmla="*/ 807720 h 1402080"/>
                        <a:gd name="connsiteX28" fmla="*/ 1013460 w 1249680"/>
                        <a:gd name="connsiteY28" fmla="*/ 845820 h 1402080"/>
                        <a:gd name="connsiteX29" fmla="*/ 998220 w 1249680"/>
                        <a:gd name="connsiteY29" fmla="*/ 906780 h 1402080"/>
                        <a:gd name="connsiteX30" fmla="*/ 998220 w 1249680"/>
                        <a:gd name="connsiteY30" fmla="*/ 960120 h 1402080"/>
                        <a:gd name="connsiteX31" fmla="*/ 1097280 w 1249680"/>
                        <a:gd name="connsiteY31" fmla="*/ 1051560 h 1402080"/>
                        <a:gd name="connsiteX32" fmla="*/ 1096957 w 1249680"/>
                        <a:gd name="connsiteY32" fmla="*/ 1085374 h 1402080"/>
                        <a:gd name="connsiteX33" fmla="*/ 1089660 w 1249680"/>
                        <a:gd name="connsiteY33" fmla="*/ 1135380 h 1402080"/>
                        <a:gd name="connsiteX34" fmla="*/ 1013460 w 1249680"/>
                        <a:gd name="connsiteY34" fmla="*/ 1143000 h 1402080"/>
                        <a:gd name="connsiteX35" fmla="*/ 1092195 w 1249680"/>
                        <a:gd name="connsiteY35" fmla="*/ 1199674 h 1402080"/>
                        <a:gd name="connsiteX36" fmla="*/ 1165860 w 1249680"/>
                        <a:gd name="connsiteY36" fmla="*/ 1249680 h 1402080"/>
                        <a:gd name="connsiteX37" fmla="*/ 935628 w 1249680"/>
                        <a:gd name="connsiteY37" fmla="*/ 1340366 h 1402080"/>
                        <a:gd name="connsiteX38" fmla="*/ 644519 w 1249680"/>
                        <a:gd name="connsiteY38" fmla="*/ 1402080 h 1402080"/>
                        <a:gd name="connsiteX39" fmla="*/ 534982 w 1249680"/>
                        <a:gd name="connsiteY39" fmla="*/ 1342548 h 1402080"/>
                        <a:gd name="connsiteX40" fmla="*/ 264318 w 1249680"/>
                        <a:gd name="connsiteY40" fmla="*/ 1323499 h 1402080"/>
                        <a:gd name="connsiteX41" fmla="*/ 280189 w 1249680"/>
                        <a:gd name="connsiteY41" fmla="*/ 1304448 h 1402080"/>
                        <a:gd name="connsiteX42" fmla="*/ 219551 w 1249680"/>
                        <a:gd name="connsiteY42" fmla="*/ 1273016 h 1402080"/>
                        <a:gd name="connsiteX43" fmla="*/ 223038 w 1249680"/>
                        <a:gd name="connsiteY43" fmla="*/ 1230630 h 1402080"/>
                        <a:gd name="connsiteX44" fmla="*/ 127788 w 1249680"/>
                        <a:gd name="connsiteY44" fmla="*/ 1223486 h 1402080"/>
                        <a:gd name="connsiteX45" fmla="*/ 123026 w 1249680"/>
                        <a:gd name="connsiteY45" fmla="*/ 1156811 h 1402080"/>
                        <a:gd name="connsiteX46" fmla="*/ 134932 w 1249680"/>
                        <a:gd name="connsiteY46" fmla="*/ 1171098 h 1402080"/>
                        <a:gd name="connsiteX47" fmla="*/ 143351 w 1249680"/>
                        <a:gd name="connsiteY47" fmla="*/ 1202532 h 1402080"/>
                        <a:gd name="connsiteX48" fmla="*/ 180975 w 1249680"/>
                        <a:gd name="connsiteY48" fmla="*/ 1200626 h 1402080"/>
                        <a:gd name="connsiteX49" fmla="*/ 163354 w 1249680"/>
                        <a:gd name="connsiteY49" fmla="*/ 1141095 h 1402080"/>
                        <a:gd name="connsiteX50" fmla="*/ 234791 w 1249680"/>
                        <a:gd name="connsiteY50" fmla="*/ 1096804 h 1402080"/>
                        <a:gd name="connsiteX51" fmla="*/ 249232 w 1249680"/>
                        <a:gd name="connsiteY51" fmla="*/ 1180623 h 1402080"/>
                        <a:gd name="connsiteX52" fmla="*/ 277807 w 1249680"/>
                        <a:gd name="connsiteY52" fmla="*/ 1190149 h 1402080"/>
                        <a:gd name="connsiteX53" fmla="*/ 292417 w 1249680"/>
                        <a:gd name="connsiteY53" fmla="*/ 1068705 h 1402080"/>
                        <a:gd name="connsiteX54" fmla="*/ 323051 w 1249680"/>
                        <a:gd name="connsiteY54" fmla="*/ 1078230 h 1402080"/>
                        <a:gd name="connsiteX55" fmla="*/ 294476 w 1249680"/>
                        <a:gd name="connsiteY55" fmla="*/ 944880 h 1402080"/>
                        <a:gd name="connsiteX56" fmla="*/ 258758 w 1249680"/>
                        <a:gd name="connsiteY56" fmla="*/ 961549 h 1402080"/>
                        <a:gd name="connsiteX57" fmla="*/ 149220 w 1249680"/>
                        <a:gd name="connsiteY57" fmla="*/ 909162 h 1402080"/>
                        <a:gd name="connsiteX58" fmla="*/ 158745 w 1249680"/>
                        <a:gd name="connsiteY58" fmla="*/ 882967 h 1402080"/>
                        <a:gd name="connsiteX59" fmla="*/ 130765 w 1249680"/>
                        <a:gd name="connsiteY59" fmla="*/ 864017 h 1402080"/>
                        <a:gd name="connsiteX60" fmla="*/ 108738 w 1249680"/>
                        <a:gd name="connsiteY60" fmla="*/ 897255 h 1402080"/>
                        <a:gd name="connsiteX61" fmla="*/ 111120 w 1249680"/>
                        <a:gd name="connsiteY61" fmla="*/ 840105 h 1402080"/>
                        <a:gd name="connsiteX62" fmla="*/ 92070 w 1249680"/>
                        <a:gd name="connsiteY62" fmla="*/ 835343 h 1402080"/>
                        <a:gd name="connsiteX63" fmla="*/ 80163 w 1249680"/>
                        <a:gd name="connsiteY63" fmla="*/ 906780 h 1402080"/>
                        <a:gd name="connsiteX64" fmla="*/ 58732 w 1249680"/>
                        <a:gd name="connsiteY64" fmla="*/ 911543 h 1402080"/>
                        <a:gd name="connsiteX65" fmla="*/ 70639 w 1249680"/>
                        <a:gd name="connsiteY65" fmla="*/ 825817 h 1402080"/>
                        <a:gd name="connsiteX66" fmla="*/ 122872 w 1249680"/>
                        <a:gd name="connsiteY66" fmla="*/ 819626 h 1402080"/>
                        <a:gd name="connsiteX67" fmla="*/ 125407 w 1249680"/>
                        <a:gd name="connsiteY67" fmla="*/ 799623 h 1402080"/>
                        <a:gd name="connsiteX68" fmla="*/ 78581 w 1249680"/>
                        <a:gd name="connsiteY68" fmla="*/ 799624 h 1402080"/>
                        <a:gd name="connsiteX69" fmla="*/ 82867 w 1249680"/>
                        <a:gd name="connsiteY69" fmla="*/ 761047 h 1402080"/>
                        <a:gd name="connsiteX70" fmla="*/ 142076 w 1249680"/>
                        <a:gd name="connsiteY70" fmla="*/ 742474 h 1402080"/>
                        <a:gd name="connsiteX71" fmla="*/ 130169 w 1249680"/>
                        <a:gd name="connsiteY71" fmla="*/ 716280 h 1402080"/>
                        <a:gd name="connsiteX72" fmla="*/ 48568 w 1249680"/>
                        <a:gd name="connsiteY72" fmla="*/ 756737 h 1402080"/>
                        <a:gd name="connsiteX73" fmla="*/ 29527 w 1249680"/>
                        <a:gd name="connsiteY73" fmla="*/ 718344 h 1402080"/>
                        <a:gd name="connsiteX74" fmla="*/ 104473 w 1249680"/>
                        <a:gd name="connsiteY74" fmla="*/ 693138 h 1402080"/>
                        <a:gd name="connsiteX75" fmla="*/ 77629 w 1249680"/>
                        <a:gd name="connsiteY75" fmla="*/ 617855 h 1402080"/>
                        <a:gd name="connsiteX76" fmla="*/ 39683 w 1249680"/>
                        <a:gd name="connsiteY76" fmla="*/ 611505 h 1402080"/>
                        <a:gd name="connsiteX77" fmla="*/ 0 w 1249680"/>
                        <a:gd name="connsiteY77" fmla="*/ 541020 h 1402080"/>
                        <a:gd name="connsiteX0" fmla="*/ 0 w 1249680"/>
                        <a:gd name="connsiteY0" fmla="*/ 541020 h 1402080"/>
                        <a:gd name="connsiteX1" fmla="*/ 259080 w 1249680"/>
                        <a:gd name="connsiteY1" fmla="*/ 381000 h 1402080"/>
                        <a:gd name="connsiteX2" fmla="*/ 266700 w 1249680"/>
                        <a:gd name="connsiteY2" fmla="*/ 266700 h 1402080"/>
                        <a:gd name="connsiteX3" fmla="*/ 358140 w 1249680"/>
                        <a:gd name="connsiteY3" fmla="*/ 259080 h 1402080"/>
                        <a:gd name="connsiteX4" fmla="*/ 388620 w 1249680"/>
                        <a:gd name="connsiteY4" fmla="*/ 266700 h 1402080"/>
                        <a:gd name="connsiteX5" fmla="*/ 449580 w 1249680"/>
                        <a:gd name="connsiteY5" fmla="*/ 266700 h 1402080"/>
                        <a:gd name="connsiteX6" fmla="*/ 533400 w 1249680"/>
                        <a:gd name="connsiteY6" fmla="*/ 144780 h 1402080"/>
                        <a:gd name="connsiteX7" fmla="*/ 655320 w 1249680"/>
                        <a:gd name="connsiteY7" fmla="*/ 167640 h 1402080"/>
                        <a:gd name="connsiteX8" fmla="*/ 830580 w 1249680"/>
                        <a:gd name="connsiteY8" fmla="*/ 114300 h 1402080"/>
                        <a:gd name="connsiteX9" fmla="*/ 822960 w 1249680"/>
                        <a:gd name="connsiteY9" fmla="*/ 45720 h 1402080"/>
                        <a:gd name="connsiteX10" fmla="*/ 906780 w 1249680"/>
                        <a:gd name="connsiteY10" fmla="*/ 0 h 1402080"/>
                        <a:gd name="connsiteX11" fmla="*/ 937260 w 1249680"/>
                        <a:gd name="connsiteY11" fmla="*/ 0 h 1402080"/>
                        <a:gd name="connsiteX12" fmla="*/ 944880 w 1249680"/>
                        <a:gd name="connsiteY12" fmla="*/ 76200 h 1402080"/>
                        <a:gd name="connsiteX13" fmla="*/ 1013460 w 1249680"/>
                        <a:gd name="connsiteY13" fmla="*/ 99060 h 1402080"/>
                        <a:gd name="connsiteX14" fmla="*/ 982980 w 1249680"/>
                        <a:gd name="connsiteY14" fmla="*/ 167640 h 1402080"/>
                        <a:gd name="connsiteX15" fmla="*/ 1005840 w 1249680"/>
                        <a:gd name="connsiteY15" fmla="*/ 190500 h 1402080"/>
                        <a:gd name="connsiteX16" fmla="*/ 967740 w 1249680"/>
                        <a:gd name="connsiteY16" fmla="*/ 297180 h 1402080"/>
                        <a:gd name="connsiteX17" fmla="*/ 975360 w 1249680"/>
                        <a:gd name="connsiteY17" fmla="*/ 320040 h 1402080"/>
                        <a:gd name="connsiteX18" fmla="*/ 1043940 w 1249680"/>
                        <a:gd name="connsiteY18" fmla="*/ 388620 h 1402080"/>
                        <a:gd name="connsiteX19" fmla="*/ 1165860 w 1249680"/>
                        <a:gd name="connsiteY19" fmla="*/ 403860 h 1402080"/>
                        <a:gd name="connsiteX20" fmla="*/ 1173480 w 1249680"/>
                        <a:gd name="connsiteY20" fmla="*/ 441960 h 1402080"/>
                        <a:gd name="connsiteX21" fmla="*/ 1249680 w 1249680"/>
                        <a:gd name="connsiteY21" fmla="*/ 419100 h 1402080"/>
                        <a:gd name="connsiteX22" fmla="*/ 1219200 w 1249680"/>
                        <a:gd name="connsiteY22" fmla="*/ 495300 h 1402080"/>
                        <a:gd name="connsiteX23" fmla="*/ 1135380 w 1249680"/>
                        <a:gd name="connsiteY23" fmla="*/ 586740 h 1402080"/>
                        <a:gd name="connsiteX24" fmla="*/ 1021080 w 1249680"/>
                        <a:gd name="connsiteY24" fmla="*/ 632460 h 1402080"/>
                        <a:gd name="connsiteX25" fmla="*/ 1013460 w 1249680"/>
                        <a:gd name="connsiteY25" fmla="*/ 723900 h 1402080"/>
                        <a:gd name="connsiteX26" fmla="*/ 1005840 w 1249680"/>
                        <a:gd name="connsiteY26" fmla="*/ 769620 h 1402080"/>
                        <a:gd name="connsiteX27" fmla="*/ 975360 w 1249680"/>
                        <a:gd name="connsiteY27" fmla="*/ 807720 h 1402080"/>
                        <a:gd name="connsiteX28" fmla="*/ 1013460 w 1249680"/>
                        <a:gd name="connsiteY28" fmla="*/ 845820 h 1402080"/>
                        <a:gd name="connsiteX29" fmla="*/ 998220 w 1249680"/>
                        <a:gd name="connsiteY29" fmla="*/ 906780 h 1402080"/>
                        <a:gd name="connsiteX30" fmla="*/ 998220 w 1249680"/>
                        <a:gd name="connsiteY30" fmla="*/ 960120 h 1402080"/>
                        <a:gd name="connsiteX31" fmla="*/ 1097280 w 1249680"/>
                        <a:gd name="connsiteY31" fmla="*/ 1051560 h 1402080"/>
                        <a:gd name="connsiteX32" fmla="*/ 1096957 w 1249680"/>
                        <a:gd name="connsiteY32" fmla="*/ 1085374 h 1402080"/>
                        <a:gd name="connsiteX33" fmla="*/ 1089660 w 1249680"/>
                        <a:gd name="connsiteY33" fmla="*/ 1135380 h 1402080"/>
                        <a:gd name="connsiteX34" fmla="*/ 1013460 w 1249680"/>
                        <a:gd name="connsiteY34" fmla="*/ 1143000 h 1402080"/>
                        <a:gd name="connsiteX35" fmla="*/ 1092195 w 1249680"/>
                        <a:gd name="connsiteY35" fmla="*/ 1199674 h 1402080"/>
                        <a:gd name="connsiteX36" fmla="*/ 1165860 w 1249680"/>
                        <a:gd name="connsiteY36" fmla="*/ 1249680 h 1402080"/>
                        <a:gd name="connsiteX37" fmla="*/ 935628 w 1249680"/>
                        <a:gd name="connsiteY37" fmla="*/ 1340366 h 1402080"/>
                        <a:gd name="connsiteX38" fmla="*/ 644519 w 1249680"/>
                        <a:gd name="connsiteY38" fmla="*/ 1402080 h 1402080"/>
                        <a:gd name="connsiteX39" fmla="*/ 534982 w 1249680"/>
                        <a:gd name="connsiteY39" fmla="*/ 1342548 h 1402080"/>
                        <a:gd name="connsiteX40" fmla="*/ 264318 w 1249680"/>
                        <a:gd name="connsiteY40" fmla="*/ 1323499 h 1402080"/>
                        <a:gd name="connsiteX41" fmla="*/ 280189 w 1249680"/>
                        <a:gd name="connsiteY41" fmla="*/ 1304448 h 1402080"/>
                        <a:gd name="connsiteX42" fmla="*/ 391001 w 1249680"/>
                        <a:gd name="connsiteY42" fmla="*/ 1287303 h 1402080"/>
                        <a:gd name="connsiteX43" fmla="*/ 223038 w 1249680"/>
                        <a:gd name="connsiteY43" fmla="*/ 1230630 h 1402080"/>
                        <a:gd name="connsiteX44" fmla="*/ 127788 w 1249680"/>
                        <a:gd name="connsiteY44" fmla="*/ 1223486 h 1402080"/>
                        <a:gd name="connsiteX45" fmla="*/ 123026 w 1249680"/>
                        <a:gd name="connsiteY45" fmla="*/ 1156811 h 1402080"/>
                        <a:gd name="connsiteX46" fmla="*/ 134932 w 1249680"/>
                        <a:gd name="connsiteY46" fmla="*/ 1171098 h 1402080"/>
                        <a:gd name="connsiteX47" fmla="*/ 143351 w 1249680"/>
                        <a:gd name="connsiteY47" fmla="*/ 1202532 h 1402080"/>
                        <a:gd name="connsiteX48" fmla="*/ 180975 w 1249680"/>
                        <a:gd name="connsiteY48" fmla="*/ 1200626 h 1402080"/>
                        <a:gd name="connsiteX49" fmla="*/ 163354 w 1249680"/>
                        <a:gd name="connsiteY49" fmla="*/ 1141095 h 1402080"/>
                        <a:gd name="connsiteX50" fmla="*/ 234791 w 1249680"/>
                        <a:gd name="connsiteY50" fmla="*/ 1096804 h 1402080"/>
                        <a:gd name="connsiteX51" fmla="*/ 249232 w 1249680"/>
                        <a:gd name="connsiteY51" fmla="*/ 1180623 h 1402080"/>
                        <a:gd name="connsiteX52" fmla="*/ 277807 w 1249680"/>
                        <a:gd name="connsiteY52" fmla="*/ 1190149 h 1402080"/>
                        <a:gd name="connsiteX53" fmla="*/ 292417 w 1249680"/>
                        <a:gd name="connsiteY53" fmla="*/ 1068705 h 1402080"/>
                        <a:gd name="connsiteX54" fmla="*/ 323051 w 1249680"/>
                        <a:gd name="connsiteY54" fmla="*/ 1078230 h 1402080"/>
                        <a:gd name="connsiteX55" fmla="*/ 294476 w 1249680"/>
                        <a:gd name="connsiteY55" fmla="*/ 944880 h 1402080"/>
                        <a:gd name="connsiteX56" fmla="*/ 258758 w 1249680"/>
                        <a:gd name="connsiteY56" fmla="*/ 961549 h 1402080"/>
                        <a:gd name="connsiteX57" fmla="*/ 149220 w 1249680"/>
                        <a:gd name="connsiteY57" fmla="*/ 909162 h 1402080"/>
                        <a:gd name="connsiteX58" fmla="*/ 158745 w 1249680"/>
                        <a:gd name="connsiteY58" fmla="*/ 882967 h 1402080"/>
                        <a:gd name="connsiteX59" fmla="*/ 130765 w 1249680"/>
                        <a:gd name="connsiteY59" fmla="*/ 864017 h 1402080"/>
                        <a:gd name="connsiteX60" fmla="*/ 108738 w 1249680"/>
                        <a:gd name="connsiteY60" fmla="*/ 897255 h 1402080"/>
                        <a:gd name="connsiteX61" fmla="*/ 111120 w 1249680"/>
                        <a:gd name="connsiteY61" fmla="*/ 840105 h 1402080"/>
                        <a:gd name="connsiteX62" fmla="*/ 92070 w 1249680"/>
                        <a:gd name="connsiteY62" fmla="*/ 835343 h 1402080"/>
                        <a:gd name="connsiteX63" fmla="*/ 80163 w 1249680"/>
                        <a:gd name="connsiteY63" fmla="*/ 906780 h 1402080"/>
                        <a:gd name="connsiteX64" fmla="*/ 58732 w 1249680"/>
                        <a:gd name="connsiteY64" fmla="*/ 911543 h 1402080"/>
                        <a:gd name="connsiteX65" fmla="*/ 70639 w 1249680"/>
                        <a:gd name="connsiteY65" fmla="*/ 825817 h 1402080"/>
                        <a:gd name="connsiteX66" fmla="*/ 122872 w 1249680"/>
                        <a:gd name="connsiteY66" fmla="*/ 819626 h 1402080"/>
                        <a:gd name="connsiteX67" fmla="*/ 125407 w 1249680"/>
                        <a:gd name="connsiteY67" fmla="*/ 799623 h 1402080"/>
                        <a:gd name="connsiteX68" fmla="*/ 78581 w 1249680"/>
                        <a:gd name="connsiteY68" fmla="*/ 799624 h 1402080"/>
                        <a:gd name="connsiteX69" fmla="*/ 82867 w 1249680"/>
                        <a:gd name="connsiteY69" fmla="*/ 761047 h 1402080"/>
                        <a:gd name="connsiteX70" fmla="*/ 142076 w 1249680"/>
                        <a:gd name="connsiteY70" fmla="*/ 742474 h 1402080"/>
                        <a:gd name="connsiteX71" fmla="*/ 130169 w 1249680"/>
                        <a:gd name="connsiteY71" fmla="*/ 716280 h 1402080"/>
                        <a:gd name="connsiteX72" fmla="*/ 48568 w 1249680"/>
                        <a:gd name="connsiteY72" fmla="*/ 756737 h 1402080"/>
                        <a:gd name="connsiteX73" fmla="*/ 29527 w 1249680"/>
                        <a:gd name="connsiteY73" fmla="*/ 718344 h 1402080"/>
                        <a:gd name="connsiteX74" fmla="*/ 104473 w 1249680"/>
                        <a:gd name="connsiteY74" fmla="*/ 693138 h 1402080"/>
                        <a:gd name="connsiteX75" fmla="*/ 77629 w 1249680"/>
                        <a:gd name="connsiteY75" fmla="*/ 617855 h 1402080"/>
                        <a:gd name="connsiteX76" fmla="*/ 39683 w 1249680"/>
                        <a:gd name="connsiteY76" fmla="*/ 611505 h 1402080"/>
                        <a:gd name="connsiteX77" fmla="*/ 0 w 1249680"/>
                        <a:gd name="connsiteY77" fmla="*/ 541020 h 1402080"/>
                        <a:gd name="connsiteX0" fmla="*/ 0 w 1249680"/>
                        <a:gd name="connsiteY0" fmla="*/ 541020 h 1342548"/>
                        <a:gd name="connsiteX1" fmla="*/ 259080 w 1249680"/>
                        <a:gd name="connsiteY1" fmla="*/ 381000 h 1342548"/>
                        <a:gd name="connsiteX2" fmla="*/ 266700 w 1249680"/>
                        <a:gd name="connsiteY2" fmla="*/ 266700 h 1342548"/>
                        <a:gd name="connsiteX3" fmla="*/ 358140 w 1249680"/>
                        <a:gd name="connsiteY3" fmla="*/ 259080 h 1342548"/>
                        <a:gd name="connsiteX4" fmla="*/ 388620 w 1249680"/>
                        <a:gd name="connsiteY4" fmla="*/ 266700 h 1342548"/>
                        <a:gd name="connsiteX5" fmla="*/ 449580 w 1249680"/>
                        <a:gd name="connsiteY5" fmla="*/ 266700 h 1342548"/>
                        <a:gd name="connsiteX6" fmla="*/ 533400 w 1249680"/>
                        <a:gd name="connsiteY6" fmla="*/ 144780 h 1342548"/>
                        <a:gd name="connsiteX7" fmla="*/ 655320 w 1249680"/>
                        <a:gd name="connsiteY7" fmla="*/ 167640 h 1342548"/>
                        <a:gd name="connsiteX8" fmla="*/ 830580 w 1249680"/>
                        <a:gd name="connsiteY8" fmla="*/ 114300 h 1342548"/>
                        <a:gd name="connsiteX9" fmla="*/ 822960 w 1249680"/>
                        <a:gd name="connsiteY9" fmla="*/ 45720 h 1342548"/>
                        <a:gd name="connsiteX10" fmla="*/ 906780 w 1249680"/>
                        <a:gd name="connsiteY10" fmla="*/ 0 h 1342548"/>
                        <a:gd name="connsiteX11" fmla="*/ 937260 w 1249680"/>
                        <a:gd name="connsiteY11" fmla="*/ 0 h 1342548"/>
                        <a:gd name="connsiteX12" fmla="*/ 944880 w 1249680"/>
                        <a:gd name="connsiteY12" fmla="*/ 76200 h 1342548"/>
                        <a:gd name="connsiteX13" fmla="*/ 1013460 w 1249680"/>
                        <a:gd name="connsiteY13" fmla="*/ 99060 h 1342548"/>
                        <a:gd name="connsiteX14" fmla="*/ 982980 w 1249680"/>
                        <a:gd name="connsiteY14" fmla="*/ 167640 h 1342548"/>
                        <a:gd name="connsiteX15" fmla="*/ 1005840 w 1249680"/>
                        <a:gd name="connsiteY15" fmla="*/ 190500 h 1342548"/>
                        <a:gd name="connsiteX16" fmla="*/ 967740 w 1249680"/>
                        <a:gd name="connsiteY16" fmla="*/ 297180 h 1342548"/>
                        <a:gd name="connsiteX17" fmla="*/ 975360 w 1249680"/>
                        <a:gd name="connsiteY17" fmla="*/ 320040 h 1342548"/>
                        <a:gd name="connsiteX18" fmla="*/ 1043940 w 1249680"/>
                        <a:gd name="connsiteY18" fmla="*/ 388620 h 1342548"/>
                        <a:gd name="connsiteX19" fmla="*/ 1165860 w 1249680"/>
                        <a:gd name="connsiteY19" fmla="*/ 403860 h 1342548"/>
                        <a:gd name="connsiteX20" fmla="*/ 1173480 w 1249680"/>
                        <a:gd name="connsiteY20" fmla="*/ 441960 h 1342548"/>
                        <a:gd name="connsiteX21" fmla="*/ 1249680 w 1249680"/>
                        <a:gd name="connsiteY21" fmla="*/ 419100 h 1342548"/>
                        <a:gd name="connsiteX22" fmla="*/ 1219200 w 1249680"/>
                        <a:gd name="connsiteY22" fmla="*/ 495300 h 1342548"/>
                        <a:gd name="connsiteX23" fmla="*/ 1135380 w 1249680"/>
                        <a:gd name="connsiteY23" fmla="*/ 586740 h 1342548"/>
                        <a:gd name="connsiteX24" fmla="*/ 1021080 w 1249680"/>
                        <a:gd name="connsiteY24" fmla="*/ 632460 h 1342548"/>
                        <a:gd name="connsiteX25" fmla="*/ 1013460 w 1249680"/>
                        <a:gd name="connsiteY25" fmla="*/ 723900 h 1342548"/>
                        <a:gd name="connsiteX26" fmla="*/ 1005840 w 1249680"/>
                        <a:gd name="connsiteY26" fmla="*/ 769620 h 1342548"/>
                        <a:gd name="connsiteX27" fmla="*/ 975360 w 1249680"/>
                        <a:gd name="connsiteY27" fmla="*/ 807720 h 1342548"/>
                        <a:gd name="connsiteX28" fmla="*/ 1013460 w 1249680"/>
                        <a:gd name="connsiteY28" fmla="*/ 845820 h 1342548"/>
                        <a:gd name="connsiteX29" fmla="*/ 998220 w 1249680"/>
                        <a:gd name="connsiteY29" fmla="*/ 906780 h 1342548"/>
                        <a:gd name="connsiteX30" fmla="*/ 998220 w 1249680"/>
                        <a:gd name="connsiteY30" fmla="*/ 960120 h 1342548"/>
                        <a:gd name="connsiteX31" fmla="*/ 1097280 w 1249680"/>
                        <a:gd name="connsiteY31" fmla="*/ 1051560 h 1342548"/>
                        <a:gd name="connsiteX32" fmla="*/ 1096957 w 1249680"/>
                        <a:gd name="connsiteY32" fmla="*/ 1085374 h 1342548"/>
                        <a:gd name="connsiteX33" fmla="*/ 1089660 w 1249680"/>
                        <a:gd name="connsiteY33" fmla="*/ 1135380 h 1342548"/>
                        <a:gd name="connsiteX34" fmla="*/ 1013460 w 1249680"/>
                        <a:gd name="connsiteY34" fmla="*/ 1143000 h 1342548"/>
                        <a:gd name="connsiteX35" fmla="*/ 1092195 w 1249680"/>
                        <a:gd name="connsiteY35" fmla="*/ 1199674 h 1342548"/>
                        <a:gd name="connsiteX36" fmla="*/ 1165860 w 1249680"/>
                        <a:gd name="connsiteY36" fmla="*/ 1249680 h 1342548"/>
                        <a:gd name="connsiteX37" fmla="*/ 935628 w 1249680"/>
                        <a:gd name="connsiteY37" fmla="*/ 1340366 h 1342548"/>
                        <a:gd name="connsiteX38" fmla="*/ 931187 w 1249680"/>
                        <a:gd name="connsiteY38" fmla="*/ 1326252 h 1342548"/>
                        <a:gd name="connsiteX39" fmla="*/ 534982 w 1249680"/>
                        <a:gd name="connsiteY39" fmla="*/ 1342548 h 1342548"/>
                        <a:gd name="connsiteX40" fmla="*/ 264318 w 1249680"/>
                        <a:gd name="connsiteY40" fmla="*/ 1323499 h 1342548"/>
                        <a:gd name="connsiteX41" fmla="*/ 280189 w 1249680"/>
                        <a:gd name="connsiteY41" fmla="*/ 1304448 h 1342548"/>
                        <a:gd name="connsiteX42" fmla="*/ 391001 w 1249680"/>
                        <a:gd name="connsiteY42" fmla="*/ 1287303 h 1342548"/>
                        <a:gd name="connsiteX43" fmla="*/ 223038 w 1249680"/>
                        <a:gd name="connsiteY43" fmla="*/ 1230630 h 1342548"/>
                        <a:gd name="connsiteX44" fmla="*/ 127788 w 1249680"/>
                        <a:gd name="connsiteY44" fmla="*/ 1223486 h 1342548"/>
                        <a:gd name="connsiteX45" fmla="*/ 123026 w 1249680"/>
                        <a:gd name="connsiteY45" fmla="*/ 1156811 h 1342548"/>
                        <a:gd name="connsiteX46" fmla="*/ 134932 w 1249680"/>
                        <a:gd name="connsiteY46" fmla="*/ 1171098 h 1342548"/>
                        <a:gd name="connsiteX47" fmla="*/ 143351 w 1249680"/>
                        <a:gd name="connsiteY47" fmla="*/ 1202532 h 1342548"/>
                        <a:gd name="connsiteX48" fmla="*/ 180975 w 1249680"/>
                        <a:gd name="connsiteY48" fmla="*/ 1200626 h 1342548"/>
                        <a:gd name="connsiteX49" fmla="*/ 163354 w 1249680"/>
                        <a:gd name="connsiteY49" fmla="*/ 1141095 h 1342548"/>
                        <a:gd name="connsiteX50" fmla="*/ 234791 w 1249680"/>
                        <a:gd name="connsiteY50" fmla="*/ 1096804 h 1342548"/>
                        <a:gd name="connsiteX51" fmla="*/ 249232 w 1249680"/>
                        <a:gd name="connsiteY51" fmla="*/ 1180623 h 1342548"/>
                        <a:gd name="connsiteX52" fmla="*/ 277807 w 1249680"/>
                        <a:gd name="connsiteY52" fmla="*/ 1190149 h 1342548"/>
                        <a:gd name="connsiteX53" fmla="*/ 292417 w 1249680"/>
                        <a:gd name="connsiteY53" fmla="*/ 1068705 h 1342548"/>
                        <a:gd name="connsiteX54" fmla="*/ 323051 w 1249680"/>
                        <a:gd name="connsiteY54" fmla="*/ 1078230 h 1342548"/>
                        <a:gd name="connsiteX55" fmla="*/ 294476 w 1249680"/>
                        <a:gd name="connsiteY55" fmla="*/ 944880 h 1342548"/>
                        <a:gd name="connsiteX56" fmla="*/ 258758 w 1249680"/>
                        <a:gd name="connsiteY56" fmla="*/ 961549 h 1342548"/>
                        <a:gd name="connsiteX57" fmla="*/ 149220 w 1249680"/>
                        <a:gd name="connsiteY57" fmla="*/ 909162 h 1342548"/>
                        <a:gd name="connsiteX58" fmla="*/ 158745 w 1249680"/>
                        <a:gd name="connsiteY58" fmla="*/ 882967 h 1342548"/>
                        <a:gd name="connsiteX59" fmla="*/ 130765 w 1249680"/>
                        <a:gd name="connsiteY59" fmla="*/ 864017 h 1342548"/>
                        <a:gd name="connsiteX60" fmla="*/ 108738 w 1249680"/>
                        <a:gd name="connsiteY60" fmla="*/ 897255 h 1342548"/>
                        <a:gd name="connsiteX61" fmla="*/ 111120 w 1249680"/>
                        <a:gd name="connsiteY61" fmla="*/ 840105 h 1342548"/>
                        <a:gd name="connsiteX62" fmla="*/ 92070 w 1249680"/>
                        <a:gd name="connsiteY62" fmla="*/ 835343 h 1342548"/>
                        <a:gd name="connsiteX63" fmla="*/ 80163 w 1249680"/>
                        <a:gd name="connsiteY63" fmla="*/ 906780 h 1342548"/>
                        <a:gd name="connsiteX64" fmla="*/ 58732 w 1249680"/>
                        <a:gd name="connsiteY64" fmla="*/ 911543 h 1342548"/>
                        <a:gd name="connsiteX65" fmla="*/ 70639 w 1249680"/>
                        <a:gd name="connsiteY65" fmla="*/ 825817 h 1342548"/>
                        <a:gd name="connsiteX66" fmla="*/ 122872 w 1249680"/>
                        <a:gd name="connsiteY66" fmla="*/ 819626 h 1342548"/>
                        <a:gd name="connsiteX67" fmla="*/ 125407 w 1249680"/>
                        <a:gd name="connsiteY67" fmla="*/ 799623 h 1342548"/>
                        <a:gd name="connsiteX68" fmla="*/ 78581 w 1249680"/>
                        <a:gd name="connsiteY68" fmla="*/ 799624 h 1342548"/>
                        <a:gd name="connsiteX69" fmla="*/ 82867 w 1249680"/>
                        <a:gd name="connsiteY69" fmla="*/ 761047 h 1342548"/>
                        <a:gd name="connsiteX70" fmla="*/ 142076 w 1249680"/>
                        <a:gd name="connsiteY70" fmla="*/ 742474 h 1342548"/>
                        <a:gd name="connsiteX71" fmla="*/ 130169 w 1249680"/>
                        <a:gd name="connsiteY71" fmla="*/ 716280 h 1342548"/>
                        <a:gd name="connsiteX72" fmla="*/ 48568 w 1249680"/>
                        <a:gd name="connsiteY72" fmla="*/ 756737 h 1342548"/>
                        <a:gd name="connsiteX73" fmla="*/ 29527 w 1249680"/>
                        <a:gd name="connsiteY73" fmla="*/ 718344 h 1342548"/>
                        <a:gd name="connsiteX74" fmla="*/ 104473 w 1249680"/>
                        <a:gd name="connsiteY74" fmla="*/ 693138 h 1342548"/>
                        <a:gd name="connsiteX75" fmla="*/ 77629 w 1249680"/>
                        <a:gd name="connsiteY75" fmla="*/ 617855 h 1342548"/>
                        <a:gd name="connsiteX76" fmla="*/ 39683 w 1249680"/>
                        <a:gd name="connsiteY76" fmla="*/ 611505 h 1342548"/>
                        <a:gd name="connsiteX77" fmla="*/ 0 w 1249680"/>
                        <a:gd name="connsiteY77" fmla="*/ 541020 h 1342548"/>
                        <a:gd name="connsiteX0" fmla="*/ 0 w 1249680"/>
                        <a:gd name="connsiteY0" fmla="*/ 541020 h 1398260"/>
                        <a:gd name="connsiteX1" fmla="*/ 259080 w 1249680"/>
                        <a:gd name="connsiteY1" fmla="*/ 381000 h 1398260"/>
                        <a:gd name="connsiteX2" fmla="*/ 266700 w 1249680"/>
                        <a:gd name="connsiteY2" fmla="*/ 266700 h 1398260"/>
                        <a:gd name="connsiteX3" fmla="*/ 358140 w 1249680"/>
                        <a:gd name="connsiteY3" fmla="*/ 259080 h 1398260"/>
                        <a:gd name="connsiteX4" fmla="*/ 388620 w 1249680"/>
                        <a:gd name="connsiteY4" fmla="*/ 266700 h 1398260"/>
                        <a:gd name="connsiteX5" fmla="*/ 449580 w 1249680"/>
                        <a:gd name="connsiteY5" fmla="*/ 266700 h 1398260"/>
                        <a:gd name="connsiteX6" fmla="*/ 533400 w 1249680"/>
                        <a:gd name="connsiteY6" fmla="*/ 144780 h 1398260"/>
                        <a:gd name="connsiteX7" fmla="*/ 655320 w 1249680"/>
                        <a:gd name="connsiteY7" fmla="*/ 167640 h 1398260"/>
                        <a:gd name="connsiteX8" fmla="*/ 830580 w 1249680"/>
                        <a:gd name="connsiteY8" fmla="*/ 114300 h 1398260"/>
                        <a:gd name="connsiteX9" fmla="*/ 822960 w 1249680"/>
                        <a:gd name="connsiteY9" fmla="*/ 45720 h 1398260"/>
                        <a:gd name="connsiteX10" fmla="*/ 906780 w 1249680"/>
                        <a:gd name="connsiteY10" fmla="*/ 0 h 1398260"/>
                        <a:gd name="connsiteX11" fmla="*/ 937260 w 1249680"/>
                        <a:gd name="connsiteY11" fmla="*/ 0 h 1398260"/>
                        <a:gd name="connsiteX12" fmla="*/ 944880 w 1249680"/>
                        <a:gd name="connsiteY12" fmla="*/ 76200 h 1398260"/>
                        <a:gd name="connsiteX13" fmla="*/ 1013460 w 1249680"/>
                        <a:gd name="connsiteY13" fmla="*/ 99060 h 1398260"/>
                        <a:gd name="connsiteX14" fmla="*/ 982980 w 1249680"/>
                        <a:gd name="connsiteY14" fmla="*/ 167640 h 1398260"/>
                        <a:gd name="connsiteX15" fmla="*/ 1005840 w 1249680"/>
                        <a:gd name="connsiteY15" fmla="*/ 190500 h 1398260"/>
                        <a:gd name="connsiteX16" fmla="*/ 967740 w 1249680"/>
                        <a:gd name="connsiteY16" fmla="*/ 297180 h 1398260"/>
                        <a:gd name="connsiteX17" fmla="*/ 975360 w 1249680"/>
                        <a:gd name="connsiteY17" fmla="*/ 320040 h 1398260"/>
                        <a:gd name="connsiteX18" fmla="*/ 1043940 w 1249680"/>
                        <a:gd name="connsiteY18" fmla="*/ 388620 h 1398260"/>
                        <a:gd name="connsiteX19" fmla="*/ 1165860 w 1249680"/>
                        <a:gd name="connsiteY19" fmla="*/ 403860 h 1398260"/>
                        <a:gd name="connsiteX20" fmla="*/ 1173480 w 1249680"/>
                        <a:gd name="connsiteY20" fmla="*/ 441960 h 1398260"/>
                        <a:gd name="connsiteX21" fmla="*/ 1249680 w 1249680"/>
                        <a:gd name="connsiteY21" fmla="*/ 419100 h 1398260"/>
                        <a:gd name="connsiteX22" fmla="*/ 1219200 w 1249680"/>
                        <a:gd name="connsiteY22" fmla="*/ 495300 h 1398260"/>
                        <a:gd name="connsiteX23" fmla="*/ 1135380 w 1249680"/>
                        <a:gd name="connsiteY23" fmla="*/ 586740 h 1398260"/>
                        <a:gd name="connsiteX24" fmla="*/ 1021080 w 1249680"/>
                        <a:gd name="connsiteY24" fmla="*/ 632460 h 1398260"/>
                        <a:gd name="connsiteX25" fmla="*/ 1013460 w 1249680"/>
                        <a:gd name="connsiteY25" fmla="*/ 723900 h 1398260"/>
                        <a:gd name="connsiteX26" fmla="*/ 1005840 w 1249680"/>
                        <a:gd name="connsiteY26" fmla="*/ 769620 h 1398260"/>
                        <a:gd name="connsiteX27" fmla="*/ 975360 w 1249680"/>
                        <a:gd name="connsiteY27" fmla="*/ 807720 h 1398260"/>
                        <a:gd name="connsiteX28" fmla="*/ 1013460 w 1249680"/>
                        <a:gd name="connsiteY28" fmla="*/ 845820 h 1398260"/>
                        <a:gd name="connsiteX29" fmla="*/ 998220 w 1249680"/>
                        <a:gd name="connsiteY29" fmla="*/ 906780 h 1398260"/>
                        <a:gd name="connsiteX30" fmla="*/ 998220 w 1249680"/>
                        <a:gd name="connsiteY30" fmla="*/ 960120 h 1398260"/>
                        <a:gd name="connsiteX31" fmla="*/ 1097280 w 1249680"/>
                        <a:gd name="connsiteY31" fmla="*/ 1051560 h 1398260"/>
                        <a:gd name="connsiteX32" fmla="*/ 1096957 w 1249680"/>
                        <a:gd name="connsiteY32" fmla="*/ 1085374 h 1398260"/>
                        <a:gd name="connsiteX33" fmla="*/ 1089660 w 1249680"/>
                        <a:gd name="connsiteY33" fmla="*/ 1135380 h 1398260"/>
                        <a:gd name="connsiteX34" fmla="*/ 1013460 w 1249680"/>
                        <a:gd name="connsiteY34" fmla="*/ 1143000 h 1398260"/>
                        <a:gd name="connsiteX35" fmla="*/ 1092195 w 1249680"/>
                        <a:gd name="connsiteY35" fmla="*/ 1199674 h 1398260"/>
                        <a:gd name="connsiteX36" fmla="*/ 1165860 w 1249680"/>
                        <a:gd name="connsiteY36" fmla="*/ 1249680 h 1398260"/>
                        <a:gd name="connsiteX37" fmla="*/ 935628 w 1249680"/>
                        <a:gd name="connsiteY37" fmla="*/ 1340366 h 1398260"/>
                        <a:gd name="connsiteX38" fmla="*/ 931187 w 1249680"/>
                        <a:gd name="connsiteY38" fmla="*/ 1326252 h 1398260"/>
                        <a:gd name="connsiteX39" fmla="*/ 787171 w 1249680"/>
                        <a:gd name="connsiteY39" fmla="*/ 1398260 h 1398260"/>
                        <a:gd name="connsiteX40" fmla="*/ 264318 w 1249680"/>
                        <a:gd name="connsiteY40" fmla="*/ 1323499 h 1398260"/>
                        <a:gd name="connsiteX41" fmla="*/ 280189 w 1249680"/>
                        <a:gd name="connsiteY41" fmla="*/ 1304448 h 1398260"/>
                        <a:gd name="connsiteX42" fmla="*/ 391001 w 1249680"/>
                        <a:gd name="connsiteY42" fmla="*/ 1287303 h 1398260"/>
                        <a:gd name="connsiteX43" fmla="*/ 223038 w 1249680"/>
                        <a:gd name="connsiteY43" fmla="*/ 1230630 h 1398260"/>
                        <a:gd name="connsiteX44" fmla="*/ 127788 w 1249680"/>
                        <a:gd name="connsiteY44" fmla="*/ 1223486 h 1398260"/>
                        <a:gd name="connsiteX45" fmla="*/ 123026 w 1249680"/>
                        <a:gd name="connsiteY45" fmla="*/ 1156811 h 1398260"/>
                        <a:gd name="connsiteX46" fmla="*/ 134932 w 1249680"/>
                        <a:gd name="connsiteY46" fmla="*/ 1171098 h 1398260"/>
                        <a:gd name="connsiteX47" fmla="*/ 143351 w 1249680"/>
                        <a:gd name="connsiteY47" fmla="*/ 1202532 h 1398260"/>
                        <a:gd name="connsiteX48" fmla="*/ 180975 w 1249680"/>
                        <a:gd name="connsiteY48" fmla="*/ 1200626 h 1398260"/>
                        <a:gd name="connsiteX49" fmla="*/ 163354 w 1249680"/>
                        <a:gd name="connsiteY49" fmla="*/ 1141095 h 1398260"/>
                        <a:gd name="connsiteX50" fmla="*/ 234791 w 1249680"/>
                        <a:gd name="connsiteY50" fmla="*/ 1096804 h 1398260"/>
                        <a:gd name="connsiteX51" fmla="*/ 249232 w 1249680"/>
                        <a:gd name="connsiteY51" fmla="*/ 1180623 h 1398260"/>
                        <a:gd name="connsiteX52" fmla="*/ 277807 w 1249680"/>
                        <a:gd name="connsiteY52" fmla="*/ 1190149 h 1398260"/>
                        <a:gd name="connsiteX53" fmla="*/ 292417 w 1249680"/>
                        <a:gd name="connsiteY53" fmla="*/ 1068705 h 1398260"/>
                        <a:gd name="connsiteX54" fmla="*/ 323051 w 1249680"/>
                        <a:gd name="connsiteY54" fmla="*/ 1078230 h 1398260"/>
                        <a:gd name="connsiteX55" fmla="*/ 294476 w 1249680"/>
                        <a:gd name="connsiteY55" fmla="*/ 944880 h 1398260"/>
                        <a:gd name="connsiteX56" fmla="*/ 258758 w 1249680"/>
                        <a:gd name="connsiteY56" fmla="*/ 961549 h 1398260"/>
                        <a:gd name="connsiteX57" fmla="*/ 149220 w 1249680"/>
                        <a:gd name="connsiteY57" fmla="*/ 909162 h 1398260"/>
                        <a:gd name="connsiteX58" fmla="*/ 158745 w 1249680"/>
                        <a:gd name="connsiteY58" fmla="*/ 882967 h 1398260"/>
                        <a:gd name="connsiteX59" fmla="*/ 130765 w 1249680"/>
                        <a:gd name="connsiteY59" fmla="*/ 864017 h 1398260"/>
                        <a:gd name="connsiteX60" fmla="*/ 108738 w 1249680"/>
                        <a:gd name="connsiteY60" fmla="*/ 897255 h 1398260"/>
                        <a:gd name="connsiteX61" fmla="*/ 111120 w 1249680"/>
                        <a:gd name="connsiteY61" fmla="*/ 840105 h 1398260"/>
                        <a:gd name="connsiteX62" fmla="*/ 92070 w 1249680"/>
                        <a:gd name="connsiteY62" fmla="*/ 835343 h 1398260"/>
                        <a:gd name="connsiteX63" fmla="*/ 80163 w 1249680"/>
                        <a:gd name="connsiteY63" fmla="*/ 906780 h 1398260"/>
                        <a:gd name="connsiteX64" fmla="*/ 58732 w 1249680"/>
                        <a:gd name="connsiteY64" fmla="*/ 911543 h 1398260"/>
                        <a:gd name="connsiteX65" fmla="*/ 70639 w 1249680"/>
                        <a:gd name="connsiteY65" fmla="*/ 825817 h 1398260"/>
                        <a:gd name="connsiteX66" fmla="*/ 122872 w 1249680"/>
                        <a:gd name="connsiteY66" fmla="*/ 819626 h 1398260"/>
                        <a:gd name="connsiteX67" fmla="*/ 125407 w 1249680"/>
                        <a:gd name="connsiteY67" fmla="*/ 799623 h 1398260"/>
                        <a:gd name="connsiteX68" fmla="*/ 78581 w 1249680"/>
                        <a:gd name="connsiteY68" fmla="*/ 799624 h 1398260"/>
                        <a:gd name="connsiteX69" fmla="*/ 82867 w 1249680"/>
                        <a:gd name="connsiteY69" fmla="*/ 761047 h 1398260"/>
                        <a:gd name="connsiteX70" fmla="*/ 142076 w 1249680"/>
                        <a:gd name="connsiteY70" fmla="*/ 742474 h 1398260"/>
                        <a:gd name="connsiteX71" fmla="*/ 130169 w 1249680"/>
                        <a:gd name="connsiteY71" fmla="*/ 716280 h 1398260"/>
                        <a:gd name="connsiteX72" fmla="*/ 48568 w 1249680"/>
                        <a:gd name="connsiteY72" fmla="*/ 756737 h 1398260"/>
                        <a:gd name="connsiteX73" fmla="*/ 29527 w 1249680"/>
                        <a:gd name="connsiteY73" fmla="*/ 718344 h 1398260"/>
                        <a:gd name="connsiteX74" fmla="*/ 104473 w 1249680"/>
                        <a:gd name="connsiteY74" fmla="*/ 693138 h 1398260"/>
                        <a:gd name="connsiteX75" fmla="*/ 77629 w 1249680"/>
                        <a:gd name="connsiteY75" fmla="*/ 617855 h 1398260"/>
                        <a:gd name="connsiteX76" fmla="*/ 39683 w 1249680"/>
                        <a:gd name="connsiteY76" fmla="*/ 611505 h 1398260"/>
                        <a:gd name="connsiteX77" fmla="*/ 0 w 1249680"/>
                        <a:gd name="connsiteY77" fmla="*/ 541020 h 1398260"/>
                        <a:gd name="connsiteX0" fmla="*/ 0 w 1249680"/>
                        <a:gd name="connsiteY0" fmla="*/ 541020 h 1411233"/>
                        <a:gd name="connsiteX1" fmla="*/ 259080 w 1249680"/>
                        <a:gd name="connsiteY1" fmla="*/ 381000 h 1411233"/>
                        <a:gd name="connsiteX2" fmla="*/ 266700 w 1249680"/>
                        <a:gd name="connsiteY2" fmla="*/ 266700 h 1411233"/>
                        <a:gd name="connsiteX3" fmla="*/ 358140 w 1249680"/>
                        <a:gd name="connsiteY3" fmla="*/ 259080 h 1411233"/>
                        <a:gd name="connsiteX4" fmla="*/ 388620 w 1249680"/>
                        <a:gd name="connsiteY4" fmla="*/ 266700 h 1411233"/>
                        <a:gd name="connsiteX5" fmla="*/ 449580 w 1249680"/>
                        <a:gd name="connsiteY5" fmla="*/ 266700 h 1411233"/>
                        <a:gd name="connsiteX6" fmla="*/ 533400 w 1249680"/>
                        <a:gd name="connsiteY6" fmla="*/ 144780 h 1411233"/>
                        <a:gd name="connsiteX7" fmla="*/ 655320 w 1249680"/>
                        <a:gd name="connsiteY7" fmla="*/ 167640 h 1411233"/>
                        <a:gd name="connsiteX8" fmla="*/ 830580 w 1249680"/>
                        <a:gd name="connsiteY8" fmla="*/ 114300 h 1411233"/>
                        <a:gd name="connsiteX9" fmla="*/ 822960 w 1249680"/>
                        <a:gd name="connsiteY9" fmla="*/ 45720 h 1411233"/>
                        <a:gd name="connsiteX10" fmla="*/ 906780 w 1249680"/>
                        <a:gd name="connsiteY10" fmla="*/ 0 h 1411233"/>
                        <a:gd name="connsiteX11" fmla="*/ 937260 w 1249680"/>
                        <a:gd name="connsiteY11" fmla="*/ 0 h 1411233"/>
                        <a:gd name="connsiteX12" fmla="*/ 944880 w 1249680"/>
                        <a:gd name="connsiteY12" fmla="*/ 76200 h 1411233"/>
                        <a:gd name="connsiteX13" fmla="*/ 1013460 w 1249680"/>
                        <a:gd name="connsiteY13" fmla="*/ 99060 h 1411233"/>
                        <a:gd name="connsiteX14" fmla="*/ 982980 w 1249680"/>
                        <a:gd name="connsiteY14" fmla="*/ 167640 h 1411233"/>
                        <a:gd name="connsiteX15" fmla="*/ 1005840 w 1249680"/>
                        <a:gd name="connsiteY15" fmla="*/ 190500 h 1411233"/>
                        <a:gd name="connsiteX16" fmla="*/ 967740 w 1249680"/>
                        <a:gd name="connsiteY16" fmla="*/ 297180 h 1411233"/>
                        <a:gd name="connsiteX17" fmla="*/ 975360 w 1249680"/>
                        <a:gd name="connsiteY17" fmla="*/ 320040 h 1411233"/>
                        <a:gd name="connsiteX18" fmla="*/ 1043940 w 1249680"/>
                        <a:gd name="connsiteY18" fmla="*/ 388620 h 1411233"/>
                        <a:gd name="connsiteX19" fmla="*/ 1165860 w 1249680"/>
                        <a:gd name="connsiteY19" fmla="*/ 403860 h 1411233"/>
                        <a:gd name="connsiteX20" fmla="*/ 1173480 w 1249680"/>
                        <a:gd name="connsiteY20" fmla="*/ 441960 h 1411233"/>
                        <a:gd name="connsiteX21" fmla="*/ 1249680 w 1249680"/>
                        <a:gd name="connsiteY21" fmla="*/ 419100 h 1411233"/>
                        <a:gd name="connsiteX22" fmla="*/ 1219200 w 1249680"/>
                        <a:gd name="connsiteY22" fmla="*/ 495300 h 1411233"/>
                        <a:gd name="connsiteX23" fmla="*/ 1135380 w 1249680"/>
                        <a:gd name="connsiteY23" fmla="*/ 586740 h 1411233"/>
                        <a:gd name="connsiteX24" fmla="*/ 1021080 w 1249680"/>
                        <a:gd name="connsiteY24" fmla="*/ 632460 h 1411233"/>
                        <a:gd name="connsiteX25" fmla="*/ 1013460 w 1249680"/>
                        <a:gd name="connsiteY25" fmla="*/ 723900 h 1411233"/>
                        <a:gd name="connsiteX26" fmla="*/ 1005840 w 1249680"/>
                        <a:gd name="connsiteY26" fmla="*/ 769620 h 1411233"/>
                        <a:gd name="connsiteX27" fmla="*/ 975360 w 1249680"/>
                        <a:gd name="connsiteY27" fmla="*/ 807720 h 1411233"/>
                        <a:gd name="connsiteX28" fmla="*/ 1013460 w 1249680"/>
                        <a:gd name="connsiteY28" fmla="*/ 845820 h 1411233"/>
                        <a:gd name="connsiteX29" fmla="*/ 998220 w 1249680"/>
                        <a:gd name="connsiteY29" fmla="*/ 906780 h 1411233"/>
                        <a:gd name="connsiteX30" fmla="*/ 998220 w 1249680"/>
                        <a:gd name="connsiteY30" fmla="*/ 960120 h 1411233"/>
                        <a:gd name="connsiteX31" fmla="*/ 1097280 w 1249680"/>
                        <a:gd name="connsiteY31" fmla="*/ 1051560 h 1411233"/>
                        <a:gd name="connsiteX32" fmla="*/ 1096957 w 1249680"/>
                        <a:gd name="connsiteY32" fmla="*/ 1085374 h 1411233"/>
                        <a:gd name="connsiteX33" fmla="*/ 1089660 w 1249680"/>
                        <a:gd name="connsiteY33" fmla="*/ 1135380 h 1411233"/>
                        <a:gd name="connsiteX34" fmla="*/ 1013460 w 1249680"/>
                        <a:gd name="connsiteY34" fmla="*/ 1143000 h 1411233"/>
                        <a:gd name="connsiteX35" fmla="*/ 1092195 w 1249680"/>
                        <a:gd name="connsiteY35" fmla="*/ 1199674 h 1411233"/>
                        <a:gd name="connsiteX36" fmla="*/ 1165860 w 1249680"/>
                        <a:gd name="connsiteY36" fmla="*/ 1249680 h 1411233"/>
                        <a:gd name="connsiteX37" fmla="*/ 935628 w 1249680"/>
                        <a:gd name="connsiteY37" fmla="*/ 1340366 h 1411233"/>
                        <a:gd name="connsiteX38" fmla="*/ 931187 w 1249680"/>
                        <a:gd name="connsiteY38" fmla="*/ 1326252 h 1411233"/>
                        <a:gd name="connsiteX39" fmla="*/ 787171 w 1249680"/>
                        <a:gd name="connsiteY39" fmla="*/ 1398260 h 1411233"/>
                        <a:gd name="connsiteX40" fmla="*/ 623341 w 1249680"/>
                        <a:gd name="connsiteY40" fmla="*/ 1411233 h 1411233"/>
                        <a:gd name="connsiteX41" fmla="*/ 280189 w 1249680"/>
                        <a:gd name="connsiteY41" fmla="*/ 1304448 h 1411233"/>
                        <a:gd name="connsiteX42" fmla="*/ 391001 w 1249680"/>
                        <a:gd name="connsiteY42" fmla="*/ 1287303 h 1411233"/>
                        <a:gd name="connsiteX43" fmla="*/ 223038 w 1249680"/>
                        <a:gd name="connsiteY43" fmla="*/ 1230630 h 1411233"/>
                        <a:gd name="connsiteX44" fmla="*/ 127788 w 1249680"/>
                        <a:gd name="connsiteY44" fmla="*/ 1223486 h 1411233"/>
                        <a:gd name="connsiteX45" fmla="*/ 123026 w 1249680"/>
                        <a:gd name="connsiteY45" fmla="*/ 1156811 h 1411233"/>
                        <a:gd name="connsiteX46" fmla="*/ 134932 w 1249680"/>
                        <a:gd name="connsiteY46" fmla="*/ 1171098 h 1411233"/>
                        <a:gd name="connsiteX47" fmla="*/ 143351 w 1249680"/>
                        <a:gd name="connsiteY47" fmla="*/ 1202532 h 1411233"/>
                        <a:gd name="connsiteX48" fmla="*/ 180975 w 1249680"/>
                        <a:gd name="connsiteY48" fmla="*/ 1200626 h 1411233"/>
                        <a:gd name="connsiteX49" fmla="*/ 163354 w 1249680"/>
                        <a:gd name="connsiteY49" fmla="*/ 1141095 h 1411233"/>
                        <a:gd name="connsiteX50" fmla="*/ 234791 w 1249680"/>
                        <a:gd name="connsiteY50" fmla="*/ 1096804 h 1411233"/>
                        <a:gd name="connsiteX51" fmla="*/ 249232 w 1249680"/>
                        <a:gd name="connsiteY51" fmla="*/ 1180623 h 1411233"/>
                        <a:gd name="connsiteX52" fmla="*/ 277807 w 1249680"/>
                        <a:gd name="connsiteY52" fmla="*/ 1190149 h 1411233"/>
                        <a:gd name="connsiteX53" fmla="*/ 292417 w 1249680"/>
                        <a:gd name="connsiteY53" fmla="*/ 1068705 h 1411233"/>
                        <a:gd name="connsiteX54" fmla="*/ 323051 w 1249680"/>
                        <a:gd name="connsiteY54" fmla="*/ 1078230 h 1411233"/>
                        <a:gd name="connsiteX55" fmla="*/ 294476 w 1249680"/>
                        <a:gd name="connsiteY55" fmla="*/ 944880 h 1411233"/>
                        <a:gd name="connsiteX56" fmla="*/ 258758 w 1249680"/>
                        <a:gd name="connsiteY56" fmla="*/ 961549 h 1411233"/>
                        <a:gd name="connsiteX57" fmla="*/ 149220 w 1249680"/>
                        <a:gd name="connsiteY57" fmla="*/ 909162 h 1411233"/>
                        <a:gd name="connsiteX58" fmla="*/ 158745 w 1249680"/>
                        <a:gd name="connsiteY58" fmla="*/ 882967 h 1411233"/>
                        <a:gd name="connsiteX59" fmla="*/ 130765 w 1249680"/>
                        <a:gd name="connsiteY59" fmla="*/ 864017 h 1411233"/>
                        <a:gd name="connsiteX60" fmla="*/ 108738 w 1249680"/>
                        <a:gd name="connsiteY60" fmla="*/ 897255 h 1411233"/>
                        <a:gd name="connsiteX61" fmla="*/ 111120 w 1249680"/>
                        <a:gd name="connsiteY61" fmla="*/ 840105 h 1411233"/>
                        <a:gd name="connsiteX62" fmla="*/ 92070 w 1249680"/>
                        <a:gd name="connsiteY62" fmla="*/ 835343 h 1411233"/>
                        <a:gd name="connsiteX63" fmla="*/ 80163 w 1249680"/>
                        <a:gd name="connsiteY63" fmla="*/ 906780 h 1411233"/>
                        <a:gd name="connsiteX64" fmla="*/ 58732 w 1249680"/>
                        <a:gd name="connsiteY64" fmla="*/ 911543 h 1411233"/>
                        <a:gd name="connsiteX65" fmla="*/ 70639 w 1249680"/>
                        <a:gd name="connsiteY65" fmla="*/ 825817 h 1411233"/>
                        <a:gd name="connsiteX66" fmla="*/ 122872 w 1249680"/>
                        <a:gd name="connsiteY66" fmla="*/ 819626 h 1411233"/>
                        <a:gd name="connsiteX67" fmla="*/ 125407 w 1249680"/>
                        <a:gd name="connsiteY67" fmla="*/ 799623 h 1411233"/>
                        <a:gd name="connsiteX68" fmla="*/ 78581 w 1249680"/>
                        <a:gd name="connsiteY68" fmla="*/ 799624 h 1411233"/>
                        <a:gd name="connsiteX69" fmla="*/ 82867 w 1249680"/>
                        <a:gd name="connsiteY69" fmla="*/ 761047 h 1411233"/>
                        <a:gd name="connsiteX70" fmla="*/ 142076 w 1249680"/>
                        <a:gd name="connsiteY70" fmla="*/ 742474 h 1411233"/>
                        <a:gd name="connsiteX71" fmla="*/ 130169 w 1249680"/>
                        <a:gd name="connsiteY71" fmla="*/ 716280 h 1411233"/>
                        <a:gd name="connsiteX72" fmla="*/ 48568 w 1249680"/>
                        <a:gd name="connsiteY72" fmla="*/ 756737 h 1411233"/>
                        <a:gd name="connsiteX73" fmla="*/ 29527 w 1249680"/>
                        <a:gd name="connsiteY73" fmla="*/ 718344 h 1411233"/>
                        <a:gd name="connsiteX74" fmla="*/ 104473 w 1249680"/>
                        <a:gd name="connsiteY74" fmla="*/ 693138 h 1411233"/>
                        <a:gd name="connsiteX75" fmla="*/ 77629 w 1249680"/>
                        <a:gd name="connsiteY75" fmla="*/ 617855 h 1411233"/>
                        <a:gd name="connsiteX76" fmla="*/ 39683 w 1249680"/>
                        <a:gd name="connsiteY76" fmla="*/ 611505 h 1411233"/>
                        <a:gd name="connsiteX77" fmla="*/ 0 w 1249680"/>
                        <a:gd name="connsiteY77" fmla="*/ 541020 h 1411233"/>
                        <a:gd name="connsiteX0" fmla="*/ 0 w 1249680"/>
                        <a:gd name="connsiteY0" fmla="*/ 541020 h 1411233"/>
                        <a:gd name="connsiteX1" fmla="*/ 259080 w 1249680"/>
                        <a:gd name="connsiteY1" fmla="*/ 381000 h 1411233"/>
                        <a:gd name="connsiteX2" fmla="*/ 266700 w 1249680"/>
                        <a:gd name="connsiteY2" fmla="*/ 266700 h 1411233"/>
                        <a:gd name="connsiteX3" fmla="*/ 358140 w 1249680"/>
                        <a:gd name="connsiteY3" fmla="*/ 259080 h 1411233"/>
                        <a:gd name="connsiteX4" fmla="*/ 388620 w 1249680"/>
                        <a:gd name="connsiteY4" fmla="*/ 266700 h 1411233"/>
                        <a:gd name="connsiteX5" fmla="*/ 449580 w 1249680"/>
                        <a:gd name="connsiteY5" fmla="*/ 266700 h 1411233"/>
                        <a:gd name="connsiteX6" fmla="*/ 533400 w 1249680"/>
                        <a:gd name="connsiteY6" fmla="*/ 144780 h 1411233"/>
                        <a:gd name="connsiteX7" fmla="*/ 655320 w 1249680"/>
                        <a:gd name="connsiteY7" fmla="*/ 167640 h 1411233"/>
                        <a:gd name="connsiteX8" fmla="*/ 830580 w 1249680"/>
                        <a:gd name="connsiteY8" fmla="*/ 114300 h 1411233"/>
                        <a:gd name="connsiteX9" fmla="*/ 822960 w 1249680"/>
                        <a:gd name="connsiteY9" fmla="*/ 45720 h 1411233"/>
                        <a:gd name="connsiteX10" fmla="*/ 906780 w 1249680"/>
                        <a:gd name="connsiteY10" fmla="*/ 0 h 1411233"/>
                        <a:gd name="connsiteX11" fmla="*/ 937260 w 1249680"/>
                        <a:gd name="connsiteY11" fmla="*/ 0 h 1411233"/>
                        <a:gd name="connsiteX12" fmla="*/ 944880 w 1249680"/>
                        <a:gd name="connsiteY12" fmla="*/ 76200 h 1411233"/>
                        <a:gd name="connsiteX13" fmla="*/ 1013460 w 1249680"/>
                        <a:gd name="connsiteY13" fmla="*/ 99060 h 1411233"/>
                        <a:gd name="connsiteX14" fmla="*/ 982980 w 1249680"/>
                        <a:gd name="connsiteY14" fmla="*/ 167640 h 1411233"/>
                        <a:gd name="connsiteX15" fmla="*/ 1005840 w 1249680"/>
                        <a:gd name="connsiteY15" fmla="*/ 190500 h 1411233"/>
                        <a:gd name="connsiteX16" fmla="*/ 967740 w 1249680"/>
                        <a:gd name="connsiteY16" fmla="*/ 297180 h 1411233"/>
                        <a:gd name="connsiteX17" fmla="*/ 975360 w 1249680"/>
                        <a:gd name="connsiteY17" fmla="*/ 320040 h 1411233"/>
                        <a:gd name="connsiteX18" fmla="*/ 1043940 w 1249680"/>
                        <a:gd name="connsiteY18" fmla="*/ 388620 h 1411233"/>
                        <a:gd name="connsiteX19" fmla="*/ 1165860 w 1249680"/>
                        <a:gd name="connsiteY19" fmla="*/ 403860 h 1411233"/>
                        <a:gd name="connsiteX20" fmla="*/ 1173480 w 1249680"/>
                        <a:gd name="connsiteY20" fmla="*/ 441960 h 1411233"/>
                        <a:gd name="connsiteX21" fmla="*/ 1249680 w 1249680"/>
                        <a:gd name="connsiteY21" fmla="*/ 419100 h 1411233"/>
                        <a:gd name="connsiteX22" fmla="*/ 1219200 w 1249680"/>
                        <a:gd name="connsiteY22" fmla="*/ 495300 h 1411233"/>
                        <a:gd name="connsiteX23" fmla="*/ 1135380 w 1249680"/>
                        <a:gd name="connsiteY23" fmla="*/ 586740 h 1411233"/>
                        <a:gd name="connsiteX24" fmla="*/ 1021080 w 1249680"/>
                        <a:gd name="connsiteY24" fmla="*/ 632460 h 1411233"/>
                        <a:gd name="connsiteX25" fmla="*/ 1013460 w 1249680"/>
                        <a:gd name="connsiteY25" fmla="*/ 723900 h 1411233"/>
                        <a:gd name="connsiteX26" fmla="*/ 1005840 w 1249680"/>
                        <a:gd name="connsiteY26" fmla="*/ 769620 h 1411233"/>
                        <a:gd name="connsiteX27" fmla="*/ 975360 w 1249680"/>
                        <a:gd name="connsiteY27" fmla="*/ 807720 h 1411233"/>
                        <a:gd name="connsiteX28" fmla="*/ 1013460 w 1249680"/>
                        <a:gd name="connsiteY28" fmla="*/ 845820 h 1411233"/>
                        <a:gd name="connsiteX29" fmla="*/ 998220 w 1249680"/>
                        <a:gd name="connsiteY29" fmla="*/ 906780 h 1411233"/>
                        <a:gd name="connsiteX30" fmla="*/ 998220 w 1249680"/>
                        <a:gd name="connsiteY30" fmla="*/ 960120 h 1411233"/>
                        <a:gd name="connsiteX31" fmla="*/ 1097280 w 1249680"/>
                        <a:gd name="connsiteY31" fmla="*/ 1051560 h 1411233"/>
                        <a:gd name="connsiteX32" fmla="*/ 1096957 w 1249680"/>
                        <a:gd name="connsiteY32" fmla="*/ 1085374 h 1411233"/>
                        <a:gd name="connsiteX33" fmla="*/ 1089660 w 1249680"/>
                        <a:gd name="connsiteY33" fmla="*/ 1135380 h 1411233"/>
                        <a:gd name="connsiteX34" fmla="*/ 1013460 w 1249680"/>
                        <a:gd name="connsiteY34" fmla="*/ 1143000 h 1411233"/>
                        <a:gd name="connsiteX35" fmla="*/ 1092195 w 1249680"/>
                        <a:gd name="connsiteY35" fmla="*/ 1199674 h 1411233"/>
                        <a:gd name="connsiteX36" fmla="*/ 1165860 w 1249680"/>
                        <a:gd name="connsiteY36" fmla="*/ 1249680 h 1411233"/>
                        <a:gd name="connsiteX37" fmla="*/ 935628 w 1249680"/>
                        <a:gd name="connsiteY37" fmla="*/ 1340366 h 1411233"/>
                        <a:gd name="connsiteX38" fmla="*/ 931187 w 1249680"/>
                        <a:gd name="connsiteY38" fmla="*/ 1326252 h 1411233"/>
                        <a:gd name="connsiteX39" fmla="*/ 787171 w 1249680"/>
                        <a:gd name="connsiteY39" fmla="*/ 1398260 h 1411233"/>
                        <a:gd name="connsiteX40" fmla="*/ 623341 w 1249680"/>
                        <a:gd name="connsiteY40" fmla="*/ 1411233 h 1411233"/>
                        <a:gd name="connsiteX41" fmla="*/ 596895 w 1249680"/>
                        <a:gd name="connsiteY41" fmla="*/ 1375886 h 1411233"/>
                        <a:gd name="connsiteX42" fmla="*/ 391001 w 1249680"/>
                        <a:gd name="connsiteY42" fmla="*/ 1287303 h 1411233"/>
                        <a:gd name="connsiteX43" fmla="*/ 223038 w 1249680"/>
                        <a:gd name="connsiteY43" fmla="*/ 1230630 h 1411233"/>
                        <a:gd name="connsiteX44" fmla="*/ 127788 w 1249680"/>
                        <a:gd name="connsiteY44" fmla="*/ 1223486 h 1411233"/>
                        <a:gd name="connsiteX45" fmla="*/ 123026 w 1249680"/>
                        <a:gd name="connsiteY45" fmla="*/ 1156811 h 1411233"/>
                        <a:gd name="connsiteX46" fmla="*/ 134932 w 1249680"/>
                        <a:gd name="connsiteY46" fmla="*/ 1171098 h 1411233"/>
                        <a:gd name="connsiteX47" fmla="*/ 143351 w 1249680"/>
                        <a:gd name="connsiteY47" fmla="*/ 1202532 h 1411233"/>
                        <a:gd name="connsiteX48" fmla="*/ 180975 w 1249680"/>
                        <a:gd name="connsiteY48" fmla="*/ 1200626 h 1411233"/>
                        <a:gd name="connsiteX49" fmla="*/ 163354 w 1249680"/>
                        <a:gd name="connsiteY49" fmla="*/ 1141095 h 1411233"/>
                        <a:gd name="connsiteX50" fmla="*/ 234791 w 1249680"/>
                        <a:gd name="connsiteY50" fmla="*/ 1096804 h 1411233"/>
                        <a:gd name="connsiteX51" fmla="*/ 249232 w 1249680"/>
                        <a:gd name="connsiteY51" fmla="*/ 1180623 h 1411233"/>
                        <a:gd name="connsiteX52" fmla="*/ 277807 w 1249680"/>
                        <a:gd name="connsiteY52" fmla="*/ 1190149 h 1411233"/>
                        <a:gd name="connsiteX53" fmla="*/ 292417 w 1249680"/>
                        <a:gd name="connsiteY53" fmla="*/ 1068705 h 1411233"/>
                        <a:gd name="connsiteX54" fmla="*/ 323051 w 1249680"/>
                        <a:gd name="connsiteY54" fmla="*/ 1078230 h 1411233"/>
                        <a:gd name="connsiteX55" fmla="*/ 294476 w 1249680"/>
                        <a:gd name="connsiteY55" fmla="*/ 944880 h 1411233"/>
                        <a:gd name="connsiteX56" fmla="*/ 258758 w 1249680"/>
                        <a:gd name="connsiteY56" fmla="*/ 961549 h 1411233"/>
                        <a:gd name="connsiteX57" fmla="*/ 149220 w 1249680"/>
                        <a:gd name="connsiteY57" fmla="*/ 909162 h 1411233"/>
                        <a:gd name="connsiteX58" fmla="*/ 158745 w 1249680"/>
                        <a:gd name="connsiteY58" fmla="*/ 882967 h 1411233"/>
                        <a:gd name="connsiteX59" fmla="*/ 130765 w 1249680"/>
                        <a:gd name="connsiteY59" fmla="*/ 864017 h 1411233"/>
                        <a:gd name="connsiteX60" fmla="*/ 108738 w 1249680"/>
                        <a:gd name="connsiteY60" fmla="*/ 897255 h 1411233"/>
                        <a:gd name="connsiteX61" fmla="*/ 111120 w 1249680"/>
                        <a:gd name="connsiteY61" fmla="*/ 840105 h 1411233"/>
                        <a:gd name="connsiteX62" fmla="*/ 92070 w 1249680"/>
                        <a:gd name="connsiteY62" fmla="*/ 835343 h 1411233"/>
                        <a:gd name="connsiteX63" fmla="*/ 80163 w 1249680"/>
                        <a:gd name="connsiteY63" fmla="*/ 906780 h 1411233"/>
                        <a:gd name="connsiteX64" fmla="*/ 58732 w 1249680"/>
                        <a:gd name="connsiteY64" fmla="*/ 911543 h 1411233"/>
                        <a:gd name="connsiteX65" fmla="*/ 70639 w 1249680"/>
                        <a:gd name="connsiteY65" fmla="*/ 825817 h 1411233"/>
                        <a:gd name="connsiteX66" fmla="*/ 122872 w 1249680"/>
                        <a:gd name="connsiteY66" fmla="*/ 819626 h 1411233"/>
                        <a:gd name="connsiteX67" fmla="*/ 125407 w 1249680"/>
                        <a:gd name="connsiteY67" fmla="*/ 799623 h 1411233"/>
                        <a:gd name="connsiteX68" fmla="*/ 78581 w 1249680"/>
                        <a:gd name="connsiteY68" fmla="*/ 799624 h 1411233"/>
                        <a:gd name="connsiteX69" fmla="*/ 82867 w 1249680"/>
                        <a:gd name="connsiteY69" fmla="*/ 761047 h 1411233"/>
                        <a:gd name="connsiteX70" fmla="*/ 142076 w 1249680"/>
                        <a:gd name="connsiteY70" fmla="*/ 742474 h 1411233"/>
                        <a:gd name="connsiteX71" fmla="*/ 130169 w 1249680"/>
                        <a:gd name="connsiteY71" fmla="*/ 716280 h 1411233"/>
                        <a:gd name="connsiteX72" fmla="*/ 48568 w 1249680"/>
                        <a:gd name="connsiteY72" fmla="*/ 756737 h 1411233"/>
                        <a:gd name="connsiteX73" fmla="*/ 29527 w 1249680"/>
                        <a:gd name="connsiteY73" fmla="*/ 718344 h 1411233"/>
                        <a:gd name="connsiteX74" fmla="*/ 104473 w 1249680"/>
                        <a:gd name="connsiteY74" fmla="*/ 693138 h 1411233"/>
                        <a:gd name="connsiteX75" fmla="*/ 77629 w 1249680"/>
                        <a:gd name="connsiteY75" fmla="*/ 617855 h 1411233"/>
                        <a:gd name="connsiteX76" fmla="*/ 39683 w 1249680"/>
                        <a:gd name="connsiteY76" fmla="*/ 611505 h 1411233"/>
                        <a:gd name="connsiteX77" fmla="*/ 0 w 1249680"/>
                        <a:gd name="connsiteY77" fmla="*/ 541020 h 1411233"/>
                        <a:gd name="connsiteX0" fmla="*/ 0 w 1249680"/>
                        <a:gd name="connsiteY0" fmla="*/ 541020 h 1411233"/>
                        <a:gd name="connsiteX1" fmla="*/ 259080 w 1249680"/>
                        <a:gd name="connsiteY1" fmla="*/ 381000 h 1411233"/>
                        <a:gd name="connsiteX2" fmla="*/ 266700 w 1249680"/>
                        <a:gd name="connsiteY2" fmla="*/ 266700 h 1411233"/>
                        <a:gd name="connsiteX3" fmla="*/ 358140 w 1249680"/>
                        <a:gd name="connsiteY3" fmla="*/ 259080 h 1411233"/>
                        <a:gd name="connsiteX4" fmla="*/ 388620 w 1249680"/>
                        <a:gd name="connsiteY4" fmla="*/ 266700 h 1411233"/>
                        <a:gd name="connsiteX5" fmla="*/ 449580 w 1249680"/>
                        <a:gd name="connsiteY5" fmla="*/ 266700 h 1411233"/>
                        <a:gd name="connsiteX6" fmla="*/ 533400 w 1249680"/>
                        <a:gd name="connsiteY6" fmla="*/ 144780 h 1411233"/>
                        <a:gd name="connsiteX7" fmla="*/ 655320 w 1249680"/>
                        <a:gd name="connsiteY7" fmla="*/ 167640 h 1411233"/>
                        <a:gd name="connsiteX8" fmla="*/ 830580 w 1249680"/>
                        <a:gd name="connsiteY8" fmla="*/ 114300 h 1411233"/>
                        <a:gd name="connsiteX9" fmla="*/ 822960 w 1249680"/>
                        <a:gd name="connsiteY9" fmla="*/ 45720 h 1411233"/>
                        <a:gd name="connsiteX10" fmla="*/ 906780 w 1249680"/>
                        <a:gd name="connsiteY10" fmla="*/ 0 h 1411233"/>
                        <a:gd name="connsiteX11" fmla="*/ 937260 w 1249680"/>
                        <a:gd name="connsiteY11" fmla="*/ 0 h 1411233"/>
                        <a:gd name="connsiteX12" fmla="*/ 944880 w 1249680"/>
                        <a:gd name="connsiteY12" fmla="*/ 76200 h 1411233"/>
                        <a:gd name="connsiteX13" fmla="*/ 1013460 w 1249680"/>
                        <a:gd name="connsiteY13" fmla="*/ 99060 h 1411233"/>
                        <a:gd name="connsiteX14" fmla="*/ 982980 w 1249680"/>
                        <a:gd name="connsiteY14" fmla="*/ 167640 h 1411233"/>
                        <a:gd name="connsiteX15" fmla="*/ 1005840 w 1249680"/>
                        <a:gd name="connsiteY15" fmla="*/ 190500 h 1411233"/>
                        <a:gd name="connsiteX16" fmla="*/ 967740 w 1249680"/>
                        <a:gd name="connsiteY16" fmla="*/ 297180 h 1411233"/>
                        <a:gd name="connsiteX17" fmla="*/ 975360 w 1249680"/>
                        <a:gd name="connsiteY17" fmla="*/ 320040 h 1411233"/>
                        <a:gd name="connsiteX18" fmla="*/ 1043940 w 1249680"/>
                        <a:gd name="connsiteY18" fmla="*/ 388620 h 1411233"/>
                        <a:gd name="connsiteX19" fmla="*/ 1165860 w 1249680"/>
                        <a:gd name="connsiteY19" fmla="*/ 403860 h 1411233"/>
                        <a:gd name="connsiteX20" fmla="*/ 1173480 w 1249680"/>
                        <a:gd name="connsiteY20" fmla="*/ 441960 h 1411233"/>
                        <a:gd name="connsiteX21" fmla="*/ 1249680 w 1249680"/>
                        <a:gd name="connsiteY21" fmla="*/ 419100 h 1411233"/>
                        <a:gd name="connsiteX22" fmla="*/ 1219200 w 1249680"/>
                        <a:gd name="connsiteY22" fmla="*/ 495300 h 1411233"/>
                        <a:gd name="connsiteX23" fmla="*/ 1135380 w 1249680"/>
                        <a:gd name="connsiteY23" fmla="*/ 586740 h 1411233"/>
                        <a:gd name="connsiteX24" fmla="*/ 1021080 w 1249680"/>
                        <a:gd name="connsiteY24" fmla="*/ 632460 h 1411233"/>
                        <a:gd name="connsiteX25" fmla="*/ 1013460 w 1249680"/>
                        <a:gd name="connsiteY25" fmla="*/ 723900 h 1411233"/>
                        <a:gd name="connsiteX26" fmla="*/ 1005840 w 1249680"/>
                        <a:gd name="connsiteY26" fmla="*/ 769620 h 1411233"/>
                        <a:gd name="connsiteX27" fmla="*/ 975360 w 1249680"/>
                        <a:gd name="connsiteY27" fmla="*/ 807720 h 1411233"/>
                        <a:gd name="connsiteX28" fmla="*/ 1013460 w 1249680"/>
                        <a:gd name="connsiteY28" fmla="*/ 845820 h 1411233"/>
                        <a:gd name="connsiteX29" fmla="*/ 998220 w 1249680"/>
                        <a:gd name="connsiteY29" fmla="*/ 906780 h 1411233"/>
                        <a:gd name="connsiteX30" fmla="*/ 998220 w 1249680"/>
                        <a:gd name="connsiteY30" fmla="*/ 960120 h 1411233"/>
                        <a:gd name="connsiteX31" fmla="*/ 1097280 w 1249680"/>
                        <a:gd name="connsiteY31" fmla="*/ 1051560 h 1411233"/>
                        <a:gd name="connsiteX32" fmla="*/ 1096957 w 1249680"/>
                        <a:gd name="connsiteY32" fmla="*/ 1085374 h 1411233"/>
                        <a:gd name="connsiteX33" fmla="*/ 1089660 w 1249680"/>
                        <a:gd name="connsiteY33" fmla="*/ 1135380 h 1411233"/>
                        <a:gd name="connsiteX34" fmla="*/ 1013460 w 1249680"/>
                        <a:gd name="connsiteY34" fmla="*/ 1143000 h 1411233"/>
                        <a:gd name="connsiteX35" fmla="*/ 1092195 w 1249680"/>
                        <a:gd name="connsiteY35" fmla="*/ 1199674 h 1411233"/>
                        <a:gd name="connsiteX36" fmla="*/ 1165860 w 1249680"/>
                        <a:gd name="connsiteY36" fmla="*/ 1249680 h 1411233"/>
                        <a:gd name="connsiteX37" fmla="*/ 935628 w 1249680"/>
                        <a:gd name="connsiteY37" fmla="*/ 1340366 h 1411233"/>
                        <a:gd name="connsiteX38" fmla="*/ 931187 w 1249680"/>
                        <a:gd name="connsiteY38" fmla="*/ 1326252 h 1411233"/>
                        <a:gd name="connsiteX39" fmla="*/ 749071 w 1249680"/>
                        <a:gd name="connsiteY39" fmla="*/ 1357779 h 1411233"/>
                        <a:gd name="connsiteX40" fmla="*/ 623341 w 1249680"/>
                        <a:gd name="connsiteY40" fmla="*/ 1411233 h 1411233"/>
                        <a:gd name="connsiteX41" fmla="*/ 596895 w 1249680"/>
                        <a:gd name="connsiteY41" fmla="*/ 1375886 h 1411233"/>
                        <a:gd name="connsiteX42" fmla="*/ 391001 w 1249680"/>
                        <a:gd name="connsiteY42" fmla="*/ 1287303 h 1411233"/>
                        <a:gd name="connsiteX43" fmla="*/ 223038 w 1249680"/>
                        <a:gd name="connsiteY43" fmla="*/ 1230630 h 1411233"/>
                        <a:gd name="connsiteX44" fmla="*/ 127788 w 1249680"/>
                        <a:gd name="connsiteY44" fmla="*/ 1223486 h 1411233"/>
                        <a:gd name="connsiteX45" fmla="*/ 123026 w 1249680"/>
                        <a:gd name="connsiteY45" fmla="*/ 1156811 h 1411233"/>
                        <a:gd name="connsiteX46" fmla="*/ 134932 w 1249680"/>
                        <a:gd name="connsiteY46" fmla="*/ 1171098 h 1411233"/>
                        <a:gd name="connsiteX47" fmla="*/ 143351 w 1249680"/>
                        <a:gd name="connsiteY47" fmla="*/ 1202532 h 1411233"/>
                        <a:gd name="connsiteX48" fmla="*/ 180975 w 1249680"/>
                        <a:gd name="connsiteY48" fmla="*/ 1200626 h 1411233"/>
                        <a:gd name="connsiteX49" fmla="*/ 163354 w 1249680"/>
                        <a:gd name="connsiteY49" fmla="*/ 1141095 h 1411233"/>
                        <a:gd name="connsiteX50" fmla="*/ 234791 w 1249680"/>
                        <a:gd name="connsiteY50" fmla="*/ 1096804 h 1411233"/>
                        <a:gd name="connsiteX51" fmla="*/ 249232 w 1249680"/>
                        <a:gd name="connsiteY51" fmla="*/ 1180623 h 1411233"/>
                        <a:gd name="connsiteX52" fmla="*/ 277807 w 1249680"/>
                        <a:gd name="connsiteY52" fmla="*/ 1190149 h 1411233"/>
                        <a:gd name="connsiteX53" fmla="*/ 292417 w 1249680"/>
                        <a:gd name="connsiteY53" fmla="*/ 1068705 h 1411233"/>
                        <a:gd name="connsiteX54" fmla="*/ 323051 w 1249680"/>
                        <a:gd name="connsiteY54" fmla="*/ 1078230 h 1411233"/>
                        <a:gd name="connsiteX55" fmla="*/ 294476 w 1249680"/>
                        <a:gd name="connsiteY55" fmla="*/ 944880 h 1411233"/>
                        <a:gd name="connsiteX56" fmla="*/ 258758 w 1249680"/>
                        <a:gd name="connsiteY56" fmla="*/ 961549 h 1411233"/>
                        <a:gd name="connsiteX57" fmla="*/ 149220 w 1249680"/>
                        <a:gd name="connsiteY57" fmla="*/ 909162 h 1411233"/>
                        <a:gd name="connsiteX58" fmla="*/ 158745 w 1249680"/>
                        <a:gd name="connsiteY58" fmla="*/ 882967 h 1411233"/>
                        <a:gd name="connsiteX59" fmla="*/ 130765 w 1249680"/>
                        <a:gd name="connsiteY59" fmla="*/ 864017 h 1411233"/>
                        <a:gd name="connsiteX60" fmla="*/ 108738 w 1249680"/>
                        <a:gd name="connsiteY60" fmla="*/ 897255 h 1411233"/>
                        <a:gd name="connsiteX61" fmla="*/ 111120 w 1249680"/>
                        <a:gd name="connsiteY61" fmla="*/ 840105 h 1411233"/>
                        <a:gd name="connsiteX62" fmla="*/ 92070 w 1249680"/>
                        <a:gd name="connsiteY62" fmla="*/ 835343 h 1411233"/>
                        <a:gd name="connsiteX63" fmla="*/ 80163 w 1249680"/>
                        <a:gd name="connsiteY63" fmla="*/ 906780 h 1411233"/>
                        <a:gd name="connsiteX64" fmla="*/ 58732 w 1249680"/>
                        <a:gd name="connsiteY64" fmla="*/ 911543 h 1411233"/>
                        <a:gd name="connsiteX65" fmla="*/ 70639 w 1249680"/>
                        <a:gd name="connsiteY65" fmla="*/ 825817 h 1411233"/>
                        <a:gd name="connsiteX66" fmla="*/ 122872 w 1249680"/>
                        <a:gd name="connsiteY66" fmla="*/ 819626 h 1411233"/>
                        <a:gd name="connsiteX67" fmla="*/ 125407 w 1249680"/>
                        <a:gd name="connsiteY67" fmla="*/ 799623 h 1411233"/>
                        <a:gd name="connsiteX68" fmla="*/ 78581 w 1249680"/>
                        <a:gd name="connsiteY68" fmla="*/ 799624 h 1411233"/>
                        <a:gd name="connsiteX69" fmla="*/ 82867 w 1249680"/>
                        <a:gd name="connsiteY69" fmla="*/ 761047 h 1411233"/>
                        <a:gd name="connsiteX70" fmla="*/ 142076 w 1249680"/>
                        <a:gd name="connsiteY70" fmla="*/ 742474 h 1411233"/>
                        <a:gd name="connsiteX71" fmla="*/ 130169 w 1249680"/>
                        <a:gd name="connsiteY71" fmla="*/ 716280 h 1411233"/>
                        <a:gd name="connsiteX72" fmla="*/ 48568 w 1249680"/>
                        <a:gd name="connsiteY72" fmla="*/ 756737 h 1411233"/>
                        <a:gd name="connsiteX73" fmla="*/ 29527 w 1249680"/>
                        <a:gd name="connsiteY73" fmla="*/ 718344 h 1411233"/>
                        <a:gd name="connsiteX74" fmla="*/ 104473 w 1249680"/>
                        <a:gd name="connsiteY74" fmla="*/ 693138 h 1411233"/>
                        <a:gd name="connsiteX75" fmla="*/ 77629 w 1249680"/>
                        <a:gd name="connsiteY75" fmla="*/ 617855 h 1411233"/>
                        <a:gd name="connsiteX76" fmla="*/ 39683 w 1249680"/>
                        <a:gd name="connsiteY76" fmla="*/ 611505 h 1411233"/>
                        <a:gd name="connsiteX77" fmla="*/ 0 w 1249680"/>
                        <a:gd name="connsiteY77" fmla="*/ 541020 h 1411233"/>
                        <a:gd name="connsiteX0" fmla="*/ 0 w 1249680"/>
                        <a:gd name="connsiteY0" fmla="*/ 541020 h 1411233"/>
                        <a:gd name="connsiteX1" fmla="*/ 259080 w 1249680"/>
                        <a:gd name="connsiteY1" fmla="*/ 381000 h 1411233"/>
                        <a:gd name="connsiteX2" fmla="*/ 266700 w 1249680"/>
                        <a:gd name="connsiteY2" fmla="*/ 266700 h 1411233"/>
                        <a:gd name="connsiteX3" fmla="*/ 358140 w 1249680"/>
                        <a:gd name="connsiteY3" fmla="*/ 259080 h 1411233"/>
                        <a:gd name="connsiteX4" fmla="*/ 388620 w 1249680"/>
                        <a:gd name="connsiteY4" fmla="*/ 266700 h 1411233"/>
                        <a:gd name="connsiteX5" fmla="*/ 449580 w 1249680"/>
                        <a:gd name="connsiteY5" fmla="*/ 266700 h 1411233"/>
                        <a:gd name="connsiteX6" fmla="*/ 533400 w 1249680"/>
                        <a:gd name="connsiteY6" fmla="*/ 144780 h 1411233"/>
                        <a:gd name="connsiteX7" fmla="*/ 655320 w 1249680"/>
                        <a:gd name="connsiteY7" fmla="*/ 167640 h 1411233"/>
                        <a:gd name="connsiteX8" fmla="*/ 830580 w 1249680"/>
                        <a:gd name="connsiteY8" fmla="*/ 114300 h 1411233"/>
                        <a:gd name="connsiteX9" fmla="*/ 822960 w 1249680"/>
                        <a:gd name="connsiteY9" fmla="*/ 45720 h 1411233"/>
                        <a:gd name="connsiteX10" fmla="*/ 906780 w 1249680"/>
                        <a:gd name="connsiteY10" fmla="*/ 0 h 1411233"/>
                        <a:gd name="connsiteX11" fmla="*/ 937260 w 1249680"/>
                        <a:gd name="connsiteY11" fmla="*/ 0 h 1411233"/>
                        <a:gd name="connsiteX12" fmla="*/ 944880 w 1249680"/>
                        <a:gd name="connsiteY12" fmla="*/ 76200 h 1411233"/>
                        <a:gd name="connsiteX13" fmla="*/ 1013460 w 1249680"/>
                        <a:gd name="connsiteY13" fmla="*/ 99060 h 1411233"/>
                        <a:gd name="connsiteX14" fmla="*/ 982980 w 1249680"/>
                        <a:gd name="connsiteY14" fmla="*/ 167640 h 1411233"/>
                        <a:gd name="connsiteX15" fmla="*/ 1005840 w 1249680"/>
                        <a:gd name="connsiteY15" fmla="*/ 190500 h 1411233"/>
                        <a:gd name="connsiteX16" fmla="*/ 967740 w 1249680"/>
                        <a:gd name="connsiteY16" fmla="*/ 297180 h 1411233"/>
                        <a:gd name="connsiteX17" fmla="*/ 975360 w 1249680"/>
                        <a:gd name="connsiteY17" fmla="*/ 320040 h 1411233"/>
                        <a:gd name="connsiteX18" fmla="*/ 1043940 w 1249680"/>
                        <a:gd name="connsiteY18" fmla="*/ 388620 h 1411233"/>
                        <a:gd name="connsiteX19" fmla="*/ 1165860 w 1249680"/>
                        <a:gd name="connsiteY19" fmla="*/ 403860 h 1411233"/>
                        <a:gd name="connsiteX20" fmla="*/ 1173480 w 1249680"/>
                        <a:gd name="connsiteY20" fmla="*/ 441960 h 1411233"/>
                        <a:gd name="connsiteX21" fmla="*/ 1249680 w 1249680"/>
                        <a:gd name="connsiteY21" fmla="*/ 419100 h 1411233"/>
                        <a:gd name="connsiteX22" fmla="*/ 1219200 w 1249680"/>
                        <a:gd name="connsiteY22" fmla="*/ 495300 h 1411233"/>
                        <a:gd name="connsiteX23" fmla="*/ 1135380 w 1249680"/>
                        <a:gd name="connsiteY23" fmla="*/ 586740 h 1411233"/>
                        <a:gd name="connsiteX24" fmla="*/ 1021080 w 1249680"/>
                        <a:gd name="connsiteY24" fmla="*/ 632460 h 1411233"/>
                        <a:gd name="connsiteX25" fmla="*/ 1013460 w 1249680"/>
                        <a:gd name="connsiteY25" fmla="*/ 723900 h 1411233"/>
                        <a:gd name="connsiteX26" fmla="*/ 1005840 w 1249680"/>
                        <a:gd name="connsiteY26" fmla="*/ 769620 h 1411233"/>
                        <a:gd name="connsiteX27" fmla="*/ 975360 w 1249680"/>
                        <a:gd name="connsiteY27" fmla="*/ 807720 h 1411233"/>
                        <a:gd name="connsiteX28" fmla="*/ 1013460 w 1249680"/>
                        <a:gd name="connsiteY28" fmla="*/ 845820 h 1411233"/>
                        <a:gd name="connsiteX29" fmla="*/ 998220 w 1249680"/>
                        <a:gd name="connsiteY29" fmla="*/ 906780 h 1411233"/>
                        <a:gd name="connsiteX30" fmla="*/ 998220 w 1249680"/>
                        <a:gd name="connsiteY30" fmla="*/ 960120 h 1411233"/>
                        <a:gd name="connsiteX31" fmla="*/ 1097280 w 1249680"/>
                        <a:gd name="connsiteY31" fmla="*/ 1051560 h 1411233"/>
                        <a:gd name="connsiteX32" fmla="*/ 1096957 w 1249680"/>
                        <a:gd name="connsiteY32" fmla="*/ 1085374 h 1411233"/>
                        <a:gd name="connsiteX33" fmla="*/ 1089660 w 1249680"/>
                        <a:gd name="connsiteY33" fmla="*/ 1135380 h 1411233"/>
                        <a:gd name="connsiteX34" fmla="*/ 1013460 w 1249680"/>
                        <a:gd name="connsiteY34" fmla="*/ 1143000 h 1411233"/>
                        <a:gd name="connsiteX35" fmla="*/ 1092195 w 1249680"/>
                        <a:gd name="connsiteY35" fmla="*/ 1199674 h 1411233"/>
                        <a:gd name="connsiteX36" fmla="*/ 1165860 w 1249680"/>
                        <a:gd name="connsiteY36" fmla="*/ 1249680 h 1411233"/>
                        <a:gd name="connsiteX37" fmla="*/ 935628 w 1249680"/>
                        <a:gd name="connsiteY37" fmla="*/ 1340366 h 1411233"/>
                        <a:gd name="connsiteX38" fmla="*/ 821650 w 1249680"/>
                        <a:gd name="connsiteY38" fmla="*/ 1340540 h 1411233"/>
                        <a:gd name="connsiteX39" fmla="*/ 749071 w 1249680"/>
                        <a:gd name="connsiteY39" fmla="*/ 1357779 h 1411233"/>
                        <a:gd name="connsiteX40" fmla="*/ 623341 w 1249680"/>
                        <a:gd name="connsiteY40" fmla="*/ 1411233 h 1411233"/>
                        <a:gd name="connsiteX41" fmla="*/ 596895 w 1249680"/>
                        <a:gd name="connsiteY41" fmla="*/ 1375886 h 1411233"/>
                        <a:gd name="connsiteX42" fmla="*/ 391001 w 1249680"/>
                        <a:gd name="connsiteY42" fmla="*/ 1287303 h 1411233"/>
                        <a:gd name="connsiteX43" fmla="*/ 223038 w 1249680"/>
                        <a:gd name="connsiteY43" fmla="*/ 1230630 h 1411233"/>
                        <a:gd name="connsiteX44" fmla="*/ 127788 w 1249680"/>
                        <a:gd name="connsiteY44" fmla="*/ 1223486 h 1411233"/>
                        <a:gd name="connsiteX45" fmla="*/ 123026 w 1249680"/>
                        <a:gd name="connsiteY45" fmla="*/ 1156811 h 1411233"/>
                        <a:gd name="connsiteX46" fmla="*/ 134932 w 1249680"/>
                        <a:gd name="connsiteY46" fmla="*/ 1171098 h 1411233"/>
                        <a:gd name="connsiteX47" fmla="*/ 143351 w 1249680"/>
                        <a:gd name="connsiteY47" fmla="*/ 1202532 h 1411233"/>
                        <a:gd name="connsiteX48" fmla="*/ 180975 w 1249680"/>
                        <a:gd name="connsiteY48" fmla="*/ 1200626 h 1411233"/>
                        <a:gd name="connsiteX49" fmla="*/ 163354 w 1249680"/>
                        <a:gd name="connsiteY49" fmla="*/ 1141095 h 1411233"/>
                        <a:gd name="connsiteX50" fmla="*/ 234791 w 1249680"/>
                        <a:gd name="connsiteY50" fmla="*/ 1096804 h 1411233"/>
                        <a:gd name="connsiteX51" fmla="*/ 249232 w 1249680"/>
                        <a:gd name="connsiteY51" fmla="*/ 1180623 h 1411233"/>
                        <a:gd name="connsiteX52" fmla="*/ 277807 w 1249680"/>
                        <a:gd name="connsiteY52" fmla="*/ 1190149 h 1411233"/>
                        <a:gd name="connsiteX53" fmla="*/ 292417 w 1249680"/>
                        <a:gd name="connsiteY53" fmla="*/ 1068705 h 1411233"/>
                        <a:gd name="connsiteX54" fmla="*/ 323051 w 1249680"/>
                        <a:gd name="connsiteY54" fmla="*/ 1078230 h 1411233"/>
                        <a:gd name="connsiteX55" fmla="*/ 294476 w 1249680"/>
                        <a:gd name="connsiteY55" fmla="*/ 944880 h 1411233"/>
                        <a:gd name="connsiteX56" fmla="*/ 258758 w 1249680"/>
                        <a:gd name="connsiteY56" fmla="*/ 961549 h 1411233"/>
                        <a:gd name="connsiteX57" fmla="*/ 149220 w 1249680"/>
                        <a:gd name="connsiteY57" fmla="*/ 909162 h 1411233"/>
                        <a:gd name="connsiteX58" fmla="*/ 158745 w 1249680"/>
                        <a:gd name="connsiteY58" fmla="*/ 882967 h 1411233"/>
                        <a:gd name="connsiteX59" fmla="*/ 130765 w 1249680"/>
                        <a:gd name="connsiteY59" fmla="*/ 864017 h 1411233"/>
                        <a:gd name="connsiteX60" fmla="*/ 108738 w 1249680"/>
                        <a:gd name="connsiteY60" fmla="*/ 897255 h 1411233"/>
                        <a:gd name="connsiteX61" fmla="*/ 111120 w 1249680"/>
                        <a:gd name="connsiteY61" fmla="*/ 840105 h 1411233"/>
                        <a:gd name="connsiteX62" fmla="*/ 92070 w 1249680"/>
                        <a:gd name="connsiteY62" fmla="*/ 835343 h 1411233"/>
                        <a:gd name="connsiteX63" fmla="*/ 80163 w 1249680"/>
                        <a:gd name="connsiteY63" fmla="*/ 906780 h 1411233"/>
                        <a:gd name="connsiteX64" fmla="*/ 58732 w 1249680"/>
                        <a:gd name="connsiteY64" fmla="*/ 911543 h 1411233"/>
                        <a:gd name="connsiteX65" fmla="*/ 70639 w 1249680"/>
                        <a:gd name="connsiteY65" fmla="*/ 825817 h 1411233"/>
                        <a:gd name="connsiteX66" fmla="*/ 122872 w 1249680"/>
                        <a:gd name="connsiteY66" fmla="*/ 819626 h 1411233"/>
                        <a:gd name="connsiteX67" fmla="*/ 125407 w 1249680"/>
                        <a:gd name="connsiteY67" fmla="*/ 799623 h 1411233"/>
                        <a:gd name="connsiteX68" fmla="*/ 78581 w 1249680"/>
                        <a:gd name="connsiteY68" fmla="*/ 799624 h 1411233"/>
                        <a:gd name="connsiteX69" fmla="*/ 82867 w 1249680"/>
                        <a:gd name="connsiteY69" fmla="*/ 761047 h 1411233"/>
                        <a:gd name="connsiteX70" fmla="*/ 142076 w 1249680"/>
                        <a:gd name="connsiteY70" fmla="*/ 742474 h 1411233"/>
                        <a:gd name="connsiteX71" fmla="*/ 130169 w 1249680"/>
                        <a:gd name="connsiteY71" fmla="*/ 716280 h 1411233"/>
                        <a:gd name="connsiteX72" fmla="*/ 48568 w 1249680"/>
                        <a:gd name="connsiteY72" fmla="*/ 756737 h 1411233"/>
                        <a:gd name="connsiteX73" fmla="*/ 29527 w 1249680"/>
                        <a:gd name="connsiteY73" fmla="*/ 718344 h 1411233"/>
                        <a:gd name="connsiteX74" fmla="*/ 104473 w 1249680"/>
                        <a:gd name="connsiteY74" fmla="*/ 693138 h 1411233"/>
                        <a:gd name="connsiteX75" fmla="*/ 77629 w 1249680"/>
                        <a:gd name="connsiteY75" fmla="*/ 617855 h 1411233"/>
                        <a:gd name="connsiteX76" fmla="*/ 39683 w 1249680"/>
                        <a:gd name="connsiteY76" fmla="*/ 611505 h 1411233"/>
                        <a:gd name="connsiteX77" fmla="*/ 0 w 1249680"/>
                        <a:gd name="connsiteY77" fmla="*/ 541020 h 1411233"/>
                        <a:gd name="connsiteX0" fmla="*/ 0 w 1249680"/>
                        <a:gd name="connsiteY0" fmla="*/ 541020 h 1411233"/>
                        <a:gd name="connsiteX1" fmla="*/ 259080 w 1249680"/>
                        <a:gd name="connsiteY1" fmla="*/ 381000 h 1411233"/>
                        <a:gd name="connsiteX2" fmla="*/ 266700 w 1249680"/>
                        <a:gd name="connsiteY2" fmla="*/ 266700 h 1411233"/>
                        <a:gd name="connsiteX3" fmla="*/ 358140 w 1249680"/>
                        <a:gd name="connsiteY3" fmla="*/ 259080 h 1411233"/>
                        <a:gd name="connsiteX4" fmla="*/ 388620 w 1249680"/>
                        <a:gd name="connsiteY4" fmla="*/ 266700 h 1411233"/>
                        <a:gd name="connsiteX5" fmla="*/ 449580 w 1249680"/>
                        <a:gd name="connsiteY5" fmla="*/ 266700 h 1411233"/>
                        <a:gd name="connsiteX6" fmla="*/ 533400 w 1249680"/>
                        <a:gd name="connsiteY6" fmla="*/ 144780 h 1411233"/>
                        <a:gd name="connsiteX7" fmla="*/ 655320 w 1249680"/>
                        <a:gd name="connsiteY7" fmla="*/ 167640 h 1411233"/>
                        <a:gd name="connsiteX8" fmla="*/ 830580 w 1249680"/>
                        <a:gd name="connsiteY8" fmla="*/ 114300 h 1411233"/>
                        <a:gd name="connsiteX9" fmla="*/ 822960 w 1249680"/>
                        <a:gd name="connsiteY9" fmla="*/ 45720 h 1411233"/>
                        <a:gd name="connsiteX10" fmla="*/ 906780 w 1249680"/>
                        <a:gd name="connsiteY10" fmla="*/ 0 h 1411233"/>
                        <a:gd name="connsiteX11" fmla="*/ 937260 w 1249680"/>
                        <a:gd name="connsiteY11" fmla="*/ 0 h 1411233"/>
                        <a:gd name="connsiteX12" fmla="*/ 944880 w 1249680"/>
                        <a:gd name="connsiteY12" fmla="*/ 76200 h 1411233"/>
                        <a:gd name="connsiteX13" fmla="*/ 1013460 w 1249680"/>
                        <a:gd name="connsiteY13" fmla="*/ 99060 h 1411233"/>
                        <a:gd name="connsiteX14" fmla="*/ 982980 w 1249680"/>
                        <a:gd name="connsiteY14" fmla="*/ 167640 h 1411233"/>
                        <a:gd name="connsiteX15" fmla="*/ 1005840 w 1249680"/>
                        <a:gd name="connsiteY15" fmla="*/ 190500 h 1411233"/>
                        <a:gd name="connsiteX16" fmla="*/ 967740 w 1249680"/>
                        <a:gd name="connsiteY16" fmla="*/ 297180 h 1411233"/>
                        <a:gd name="connsiteX17" fmla="*/ 975360 w 1249680"/>
                        <a:gd name="connsiteY17" fmla="*/ 320040 h 1411233"/>
                        <a:gd name="connsiteX18" fmla="*/ 1043940 w 1249680"/>
                        <a:gd name="connsiteY18" fmla="*/ 388620 h 1411233"/>
                        <a:gd name="connsiteX19" fmla="*/ 1165860 w 1249680"/>
                        <a:gd name="connsiteY19" fmla="*/ 403860 h 1411233"/>
                        <a:gd name="connsiteX20" fmla="*/ 1173480 w 1249680"/>
                        <a:gd name="connsiteY20" fmla="*/ 441960 h 1411233"/>
                        <a:gd name="connsiteX21" fmla="*/ 1249680 w 1249680"/>
                        <a:gd name="connsiteY21" fmla="*/ 419100 h 1411233"/>
                        <a:gd name="connsiteX22" fmla="*/ 1219200 w 1249680"/>
                        <a:gd name="connsiteY22" fmla="*/ 495300 h 1411233"/>
                        <a:gd name="connsiteX23" fmla="*/ 1135380 w 1249680"/>
                        <a:gd name="connsiteY23" fmla="*/ 586740 h 1411233"/>
                        <a:gd name="connsiteX24" fmla="*/ 1021080 w 1249680"/>
                        <a:gd name="connsiteY24" fmla="*/ 632460 h 1411233"/>
                        <a:gd name="connsiteX25" fmla="*/ 1013460 w 1249680"/>
                        <a:gd name="connsiteY25" fmla="*/ 723900 h 1411233"/>
                        <a:gd name="connsiteX26" fmla="*/ 1005840 w 1249680"/>
                        <a:gd name="connsiteY26" fmla="*/ 769620 h 1411233"/>
                        <a:gd name="connsiteX27" fmla="*/ 975360 w 1249680"/>
                        <a:gd name="connsiteY27" fmla="*/ 807720 h 1411233"/>
                        <a:gd name="connsiteX28" fmla="*/ 1013460 w 1249680"/>
                        <a:gd name="connsiteY28" fmla="*/ 845820 h 1411233"/>
                        <a:gd name="connsiteX29" fmla="*/ 998220 w 1249680"/>
                        <a:gd name="connsiteY29" fmla="*/ 906780 h 1411233"/>
                        <a:gd name="connsiteX30" fmla="*/ 998220 w 1249680"/>
                        <a:gd name="connsiteY30" fmla="*/ 960120 h 1411233"/>
                        <a:gd name="connsiteX31" fmla="*/ 1097280 w 1249680"/>
                        <a:gd name="connsiteY31" fmla="*/ 1051560 h 1411233"/>
                        <a:gd name="connsiteX32" fmla="*/ 1096957 w 1249680"/>
                        <a:gd name="connsiteY32" fmla="*/ 1085374 h 1411233"/>
                        <a:gd name="connsiteX33" fmla="*/ 1089660 w 1249680"/>
                        <a:gd name="connsiteY33" fmla="*/ 1135380 h 1411233"/>
                        <a:gd name="connsiteX34" fmla="*/ 1013460 w 1249680"/>
                        <a:gd name="connsiteY34" fmla="*/ 1143000 h 1411233"/>
                        <a:gd name="connsiteX35" fmla="*/ 1092195 w 1249680"/>
                        <a:gd name="connsiteY35" fmla="*/ 1199674 h 1411233"/>
                        <a:gd name="connsiteX36" fmla="*/ 1165860 w 1249680"/>
                        <a:gd name="connsiteY36" fmla="*/ 1249680 h 1411233"/>
                        <a:gd name="connsiteX37" fmla="*/ 876097 w 1249680"/>
                        <a:gd name="connsiteY37" fmla="*/ 1307028 h 1411233"/>
                        <a:gd name="connsiteX38" fmla="*/ 821650 w 1249680"/>
                        <a:gd name="connsiteY38" fmla="*/ 1340540 h 1411233"/>
                        <a:gd name="connsiteX39" fmla="*/ 749071 w 1249680"/>
                        <a:gd name="connsiteY39" fmla="*/ 1357779 h 1411233"/>
                        <a:gd name="connsiteX40" fmla="*/ 623341 w 1249680"/>
                        <a:gd name="connsiteY40" fmla="*/ 1411233 h 1411233"/>
                        <a:gd name="connsiteX41" fmla="*/ 596895 w 1249680"/>
                        <a:gd name="connsiteY41" fmla="*/ 1375886 h 1411233"/>
                        <a:gd name="connsiteX42" fmla="*/ 391001 w 1249680"/>
                        <a:gd name="connsiteY42" fmla="*/ 1287303 h 1411233"/>
                        <a:gd name="connsiteX43" fmla="*/ 223038 w 1249680"/>
                        <a:gd name="connsiteY43" fmla="*/ 1230630 h 1411233"/>
                        <a:gd name="connsiteX44" fmla="*/ 127788 w 1249680"/>
                        <a:gd name="connsiteY44" fmla="*/ 1223486 h 1411233"/>
                        <a:gd name="connsiteX45" fmla="*/ 123026 w 1249680"/>
                        <a:gd name="connsiteY45" fmla="*/ 1156811 h 1411233"/>
                        <a:gd name="connsiteX46" fmla="*/ 134932 w 1249680"/>
                        <a:gd name="connsiteY46" fmla="*/ 1171098 h 1411233"/>
                        <a:gd name="connsiteX47" fmla="*/ 143351 w 1249680"/>
                        <a:gd name="connsiteY47" fmla="*/ 1202532 h 1411233"/>
                        <a:gd name="connsiteX48" fmla="*/ 180975 w 1249680"/>
                        <a:gd name="connsiteY48" fmla="*/ 1200626 h 1411233"/>
                        <a:gd name="connsiteX49" fmla="*/ 163354 w 1249680"/>
                        <a:gd name="connsiteY49" fmla="*/ 1141095 h 1411233"/>
                        <a:gd name="connsiteX50" fmla="*/ 234791 w 1249680"/>
                        <a:gd name="connsiteY50" fmla="*/ 1096804 h 1411233"/>
                        <a:gd name="connsiteX51" fmla="*/ 249232 w 1249680"/>
                        <a:gd name="connsiteY51" fmla="*/ 1180623 h 1411233"/>
                        <a:gd name="connsiteX52" fmla="*/ 277807 w 1249680"/>
                        <a:gd name="connsiteY52" fmla="*/ 1190149 h 1411233"/>
                        <a:gd name="connsiteX53" fmla="*/ 292417 w 1249680"/>
                        <a:gd name="connsiteY53" fmla="*/ 1068705 h 1411233"/>
                        <a:gd name="connsiteX54" fmla="*/ 323051 w 1249680"/>
                        <a:gd name="connsiteY54" fmla="*/ 1078230 h 1411233"/>
                        <a:gd name="connsiteX55" fmla="*/ 294476 w 1249680"/>
                        <a:gd name="connsiteY55" fmla="*/ 944880 h 1411233"/>
                        <a:gd name="connsiteX56" fmla="*/ 258758 w 1249680"/>
                        <a:gd name="connsiteY56" fmla="*/ 961549 h 1411233"/>
                        <a:gd name="connsiteX57" fmla="*/ 149220 w 1249680"/>
                        <a:gd name="connsiteY57" fmla="*/ 909162 h 1411233"/>
                        <a:gd name="connsiteX58" fmla="*/ 158745 w 1249680"/>
                        <a:gd name="connsiteY58" fmla="*/ 882967 h 1411233"/>
                        <a:gd name="connsiteX59" fmla="*/ 130765 w 1249680"/>
                        <a:gd name="connsiteY59" fmla="*/ 864017 h 1411233"/>
                        <a:gd name="connsiteX60" fmla="*/ 108738 w 1249680"/>
                        <a:gd name="connsiteY60" fmla="*/ 897255 h 1411233"/>
                        <a:gd name="connsiteX61" fmla="*/ 111120 w 1249680"/>
                        <a:gd name="connsiteY61" fmla="*/ 840105 h 1411233"/>
                        <a:gd name="connsiteX62" fmla="*/ 92070 w 1249680"/>
                        <a:gd name="connsiteY62" fmla="*/ 835343 h 1411233"/>
                        <a:gd name="connsiteX63" fmla="*/ 80163 w 1249680"/>
                        <a:gd name="connsiteY63" fmla="*/ 906780 h 1411233"/>
                        <a:gd name="connsiteX64" fmla="*/ 58732 w 1249680"/>
                        <a:gd name="connsiteY64" fmla="*/ 911543 h 1411233"/>
                        <a:gd name="connsiteX65" fmla="*/ 70639 w 1249680"/>
                        <a:gd name="connsiteY65" fmla="*/ 825817 h 1411233"/>
                        <a:gd name="connsiteX66" fmla="*/ 122872 w 1249680"/>
                        <a:gd name="connsiteY66" fmla="*/ 819626 h 1411233"/>
                        <a:gd name="connsiteX67" fmla="*/ 125407 w 1249680"/>
                        <a:gd name="connsiteY67" fmla="*/ 799623 h 1411233"/>
                        <a:gd name="connsiteX68" fmla="*/ 78581 w 1249680"/>
                        <a:gd name="connsiteY68" fmla="*/ 799624 h 1411233"/>
                        <a:gd name="connsiteX69" fmla="*/ 82867 w 1249680"/>
                        <a:gd name="connsiteY69" fmla="*/ 761047 h 1411233"/>
                        <a:gd name="connsiteX70" fmla="*/ 142076 w 1249680"/>
                        <a:gd name="connsiteY70" fmla="*/ 742474 h 1411233"/>
                        <a:gd name="connsiteX71" fmla="*/ 130169 w 1249680"/>
                        <a:gd name="connsiteY71" fmla="*/ 716280 h 1411233"/>
                        <a:gd name="connsiteX72" fmla="*/ 48568 w 1249680"/>
                        <a:gd name="connsiteY72" fmla="*/ 756737 h 1411233"/>
                        <a:gd name="connsiteX73" fmla="*/ 29527 w 1249680"/>
                        <a:gd name="connsiteY73" fmla="*/ 718344 h 1411233"/>
                        <a:gd name="connsiteX74" fmla="*/ 104473 w 1249680"/>
                        <a:gd name="connsiteY74" fmla="*/ 693138 h 1411233"/>
                        <a:gd name="connsiteX75" fmla="*/ 77629 w 1249680"/>
                        <a:gd name="connsiteY75" fmla="*/ 617855 h 1411233"/>
                        <a:gd name="connsiteX76" fmla="*/ 39683 w 1249680"/>
                        <a:gd name="connsiteY76" fmla="*/ 611505 h 1411233"/>
                        <a:gd name="connsiteX77" fmla="*/ 0 w 1249680"/>
                        <a:gd name="connsiteY77" fmla="*/ 541020 h 1411233"/>
                        <a:gd name="connsiteX0" fmla="*/ 0 w 1249680"/>
                        <a:gd name="connsiteY0" fmla="*/ 541020 h 1411233"/>
                        <a:gd name="connsiteX1" fmla="*/ 259080 w 1249680"/>
                        <a:gd name="connsiteY1" fmla="*/ 381000 h 1411233"/>
                        <a:gd name="connsiteX2" fmla="*/ 266700 w 1249680"/>
                        <a:gd name="connsiteY2" fmla="*/ 266700 h 1411233"/>
                        <a:gd name="connsiteX3" fmla="*/ 358140 w 1249680"/>
                        <a:gd name="connsiteY3" fmla="*/ 259080 h 1411233"/>
                        <a:gd name="connsiteX4" fmla="*/ 388620 w 1249680"/>
                        <a:gd name="connsiteY4" fmla="*/ 266700 h 1411233"/>
                        <a:gd name="connsiteX5" fmla="*/ 449580 w 1249680"/>
                        <a:gd name="connsiteY5" fmla="*/ 266700 h 1411233"/>
                        <a:gd name="connsiteX6" fmla="*/ 533400 w 1249680"/>
                        <a:gd name="connsiteY6" fmla="*/ 144780 h 1411233"/>
                        <a:gd name="connsiteX7" fmla="*/ 655320 w 1249680"/>
                        <a:gd name="connsiteY7" fmla="*/ 167640 h 1411233"/>
                        <a:gd name="connsiteX8" fmla="*/ 830580 w 1249680"/>
                        <a:gd name="connsiteY8" fmla="*/ 114300 h 1411233"/>
                        <a:gd name="connsiteX9" fmla="*/ 822960 w 1249680"/>
                        <a:gd name="connsiteY9" fmla="*/ 45720 h 1411233"/>
                        <a:gd name="connsiteX10" fmla="*/ 906780 w 1249680"/>
                        <a:gd name="connsiteY10" fmla="*/ 0 h 1411233"/>
                        <a:gd name="connsiteX11" fmla="*/ 937260 w 1249680"/>
                        <a:gd name="connsiteY11" fmla="*/ 0 h 1411233"/>
                        <a:gd name="connsiteX12" fmla="*/ 944880 w 1249680"/>
                        <a:gd name="connsiteY12" fmla="*/ 76200 h 1411233"/>
                        <a:gd name="connsiteX13" fmla="*/ 1013460 w 1249680"/>
                        <a:gd name="connsiteY13" fmla="*/ 99060 h 1411233"/>
                        <a:gd name="connsiteX14" fmla="*/ 982980 w 1249680"/>
                        <a:gd name="connsiteY14" fmla="*/ 167640 h 1411233"/>
                        <a:gd name="connsiteX15" fmla="*/ 1005840 w 1249680"/>
                        <a:gd name="connsiteY15" fmla="*/ 190500 h 1411233"/>
                        <a:gd name="connsiteX16" fmla="*/ 967740 w 1249680"/>
                        <a:gd name="connsiteY16" fmla="*/ 297180 h 1411233"/>
                        <a:gd name="connsiteX17" fmla="*/ 975360 w 1249680"/>
                        <a:gd name="connsiteY17" fmla="*/ 320040 h 1411233"/>
                        <a:gd name="connsiteX18" fmla="*/ 1043940 w 1249680"/>
                        <a:gd name="connsiteY18" fmla="*/ 388620 h 1411233"/>
                        <a:gd name="connsiteX19" fmla="*/ 1165860 w 1249680"/>
                        <a:gd name="connsiteY19" fmla="*/ 403860 h 1411233"/>
                        <a:gd name="connsiteX20" fmla="*/ 1173480 w 1249680"/>
                        <a:gd name="connsiteY20" fmla="*/ 441960 h 1411233"/>
                        <a:gd name="connsiteX21" fmla="*/ 1249680 w 1249680"/>
                        <a:gd name="connsiteY21" fmla="*/ 419100 h 1411233"/>
                        <a:gd name="connsiteX22" fmla="*/ 1219200 w 1249680"/>
                        <a:gd name="connsiteY22" fmla="*/ 495300 h 1411233"/>
                        <a:gd name="connsiteX23" fmla="*/ 1135380 w 1249680"/>
                        <a:gd name="connsiteY23" fmla="*/ 586740 h 1411233"/>
                        <a:gd name="connsiteX24" fmla="*/ 1021080 w 1249680"/>
                        <a:gd name="connsiteY24" fmla="*/ 632460 h 1411233"/>
                        <a:gd name="connsiteX25" fmla="*/ 1013460 w 1249680"/>
                        <a:gd name="connsiteY25" fmla="*/ 723900 h 1411233"/>
                        <a:gd name="connsiteX26" fmla="*/ 1005840 w 1249680"/>
                        <a:gd name="connsiteY26" fmla="*/ 769620 h 1411233"/>
                        <a:gd name="connsiteX27" fmla="*/ 975360 w 1249680"/>
                        <a:gd name="connsiteY27" fmla="*/ 807720 h 1411233"/>
                        <a:gd name="connsiteX28" fmla="*/ 1013460 w 1249680"/>
                        <a:gd name="connsiteY28" fmla="*/ 845820 h 1411233"/>
                        <a:gd name="connsiteX29" fmla="*/ 998220 w 1249680"/>
                        <a:gd name="connsiteY29" fmla="*/ 906780 h 1411233"/>
                        <a:gd name="connsiteX30" fmla="*/ 998220 w 1249680"/>
                        <a:gd name="connsiteY30" fmla="*/ 960120 h 1411233"/>
                        <a:gd name="connsiteX31" fmla="*/ 1097280 w 1249680"/>
                        <a:gd name="connsiteY31" fmla="*/ 1051560 h 1411233"/>
                        <a:gd name="connsiteX32" fmla="*/ 1096957 w 1249680"/>
                        <a:gd name="connsiteY32" fmla="*/ 1085374 h 1411233"/>
                        <a:gd name="connsiteX33" fmla="*/ 1089660 w 1249680"/>
                        <a:gd name="connsiteY33" fmla="*/ 1135380 h 1411233"/>
                        <a:gd name="connsiteX34" fmla="*/ 1013460 w 1249680"/>
                        <a:gd name="connsiteY34" fmla="*/ 1143000 h 1411233"/>
                        <a:gd name="connsiteX35" fmla="*/ 1092195 w 1249680"/>
                        <a:gd name="connsiteY35" fmla="*/ 1199674 h 1411233"/>
                        <a:gd name="connsiteX36" fmla="*/ 918210 w 1249680"/>
                        <a:gd name="connsiteY36" fmla="*/ 1344930 h 1411233"/>
                        <a:gd name="connsiteX37" fmla="*/ 876097 w 1249680"/>
                        <a:gd name="connsiteY37" fmla="*/ 1307028 h 1411233"/>
                        <a:gd name="connsiteX38" fmla="*/ 821650 w 1249680"/>
                        <a:gd name="connsiteY38" fmla="*/ 1340540 h 1411233"/>
                        <a:gd name="connsiteX39" fmla="*/ 749071 w 1249680"/>
                        <a:gd name="connsiteY39" fmla="*/ 1357779 h 1411233"/>
                        <a:gd name="connsiteX40" fmla="*/ 623341 w 1249680"/>
                        <a:gd name="connsiteY40" fmla="*/ 1411233 h 1411233"/>
                        <a:gd name="connsiteX41" fmla="*/ 596895 w 1249680"/>
                        <a:gd name="connsiteY41" fmla="*/ 1375886 h 1411233"/>
                        <a:gd name="connsiteX42" fmla="*/ 391001 w 1249680"/>
                        <a:gd name="connsiteY42" fmla="*/ 1287303 h 1411233"/>
                        <a:gd name="connsiteX43" fmla="*/ 223038 w 1249680"/>
                        <a:gd name="connsiteY43" fmla="*/ 1230630 h 1411233"/>
                        <a:gd name="connsiteX44" fmla="*/ 127788 w 1249680"/>
                        <a:gd name="connsiteY44" fmla="*/ 1223486 h 1411233"/>
                        <a:gd name="connsiteX45" fmla="*/ 123026 w 1249680"/>
                        <a:gd name="connsiteY45" fmla="*/ 1156811 h 1411233"/>
                        <a:gd name="connsiteX46" fmla="*/ 134932 w 1249680"/>
                        <a:gd name="connsiteY46" fmla="*/ 1171098 h 1411233"/>
                        <a:gd name="connsiteX47" fmla="*/ 143351 w 1249680"/>
                        <a:gd name="connsiteY47" fmla="*/ 1202532 h 1411233"/>
                        <a:gd name="connsiteX48" fmla="*/ 180975 w 1249680"/>
                        <a:gd name="connsiteY48" fmla="*/ 1200626 h 1411233"/>
                        <a:gd name="connsiteX49" fmla="*/ 163354 w 1249680"/>
                        <a:gd name="connsiteY49" fmla="*/ 1141095 h 1411233"/>
                        <a:gd name="connsiteX50" fmla="*/ 234791 w 1249680"/>
                        <a:gd name="connsiteY50" fmla="*/ 1096804 h 1411233"/>
                        <a:gd name="connsiteX51" fmla="*/ 249232 w 1249680"/>
                        <a:gd name="connsiteY51" fmla="*/ 1180623 h 1411233"/>
                        <a:gd name="connsiteX52" fmla="*/ 277807 w 1249680"/>
                        <a:gd name="connsiteY52" fmla="*/ 1190149 h 1411233"/>
                        <a:gd name="connsiteX53" fmla="*/ 292417 w 1249680"/>
                        <a:gd name="connsiteY53" fmla="*/ 1068705 h 1411233"/>
                        <a:gd name="connsiteX54" fmla="*/ 323051 w 1249680"/>
                        <a:gd name="connsiteY54" fmla="*/ 1078230 h 1411233"/>
                        <a:gd name="connsiteX55" fmla="*/ 294476 w 1249680"/>
                        <a:gd name="connsiteY55" fmla="*/ 944880 h 1411233"/>
                        <a:gd name="connsiteX56" fmla="*/ 258758 w 1249680"/>
                        <a:gd name="connsiteY56" fmla="*/ 961549 h 1411233"/>
                        <a:gd name="connsiteX57" fmla="*/ 149220 w 1249680"/>
                        <a:gd name="connsiteY57" fmla="*/ 909162 h 1411233"/>
                        <a:gd name="connsiteX58" fmla="*/ 158745 w 1249680"/>
                        <a:gd name="connsiteY58" fmla="*/ 882967 h 1411233"/>
                        <a:gd name="connsiteX59" fmla="*/ 130765 w 1249680"/>
                        <a:gd name="connsiteY59" fmla="*/ 864017 h 1411233"/>
                        <a:gd name="connsiteX60" fmla="*/ 108738 w 1249680"/>
                        <a:gd name="connsiteY60" fmla="*/ 897255 h 1411233"/>
                        <a:gd name="connsiteX61" fmla="*/ 111120 w 1249680"/>
                        <a:gd name="connsiteY61" fmla="*/ 840105 h 1411233"/>
                        <a:gd name="connsiteX62" fmla="*/ 92070 w 1249680"/>
                        <a:gd name="connsiteY62" fmla="*/ 835343 h 1411233"/>
                        <a:gd name="connsiteX63" fmla="*/ 80163 w 1249680"/>
                        <a:gd name="connsiteY63" fmla="*/ 906780 h 1411233"/>
                        <a:gd name="connsiteX64" fmla="*/ 58732 w 1249680"/>
                        <a:gd name="connsiteY64" fmla="*/ 911543 h 1411233"/>
                        <a:gd name="connsiteX65" fmla="*/ 70639 w 1249680"/>
                        <a:gd name="connsiteY65" fmla="*/ 825817 h 1411233"/>
                        <a:gd name="connsiteX66" fmla="*/ 122872 w 1249680"/>
                        <a:gd name="connsiteY66" fmla="*/ 819626 h 1411233"/>
                        <a:gd name="connsiteX67" fmla="*/ 125407 w 1249680"/>
                        <a:gd name="connsiteY67" fmla="*/ 799623 h 1411233"/>
                        <a:gd name="connsiteX68" fmla="*/ 78581 w 1249680"/>
                        <a:gd name="connsiteY68" fmla="*/ 799624 h 1411233"/>
                        <a:gd name="connsiteX69" fmla="*/ 82867 w 1249680"/>
                        <a:gd name="connsiteY69" fmla="*/ 761047 h 1411233"/>
                        <a:gd name="connsiteX70" fmla="*/ 142076 w 1249680"/>
                        <a:gd name="connsiteY70" fmla="*/ 742474 h 1411233"/>
                        <a:gd name="connsiteX71" fmla="*/ 130169 w 1249680"/>
                        <a:gd name="connsiteY71" fmla="*/ 716280 h 1411233"/>
                        <a:gd name="connsiteX72" fmla="*/ 48568 w 1249680"/>
                        <a:gd name="connsiteY72" fmla="*/ 756737 h 1411233"/>
                        <a:gd name="connsiteX73" fmla="*/ 29527 w 1249680"/>
                        <a:gd name="connsiteY73" fmla="*/ 718344 h 1411233"/>
                        <a:gd name="connsiteX74" fmla="*/ 104473 w 1249680"/>
                        <a:gd name="connsiteY74" fmla="*/ 693138 h 1411233"/>
                        <a:gd name="connsiteX75" fmla="*/ 77629 w 1249680"/>
                        <a:gd name="connsiteY75" fmla="*/ 617855 h 1411233"/>
                        <a:gd name="connsiteX76" fmla="*/ 39683 w 1249680"/>
                        <a:gd name="connsiteY76" fmla="*/ 611505 h 1411233"/>
                        <a:gd name="connsiteX77" fmla="*/ 0 w 1249680"/>
                        <a:gd name="connsiteY77" fmla="*/ 541020 h 1411233"/>
                        <a:gd name="connsiteX0" fmla="*/ 0 w 1249680"/>
                        <a:gd name="connsiteY0" fmla="*/ 541020 h 1411233"/>
                        <a:gd name="connsiteX1" fmla="*/ 259080 w 1249680"/>
                        <a:gd name="connsiteY1" fmla="*/ 381000 h 1411233"/>
                        <a:gd name="connsiteX2" fmla="*/ 266700 w 1249680"/>
                        <a:gd name="connsiteY2" fmla="*/ 266700 h 1411233"/>
                        <a:gd name="connsiteX3" fmla="*/ 358140 w 1249680"/>
                        <a:gd name="connsiteY3" fmla="*/ 259080 h 1411233"/>
                        <a:gd name="connsiteX4" fmla="*/ 388620 w 1249680"/>
                        <a:gd name="connsiteY4" fmla="*/ 266700 h 1411233"/>
                        <a:gd name="connsiteX5" fmla="*/ 449580 w 1249680"/>
                        <a:gd name="connsiteY5" fmla="*/ 266700 h 1411233"/>
                        <a:gd name="connsiteX6" fmla="*/ 533400 w 1249680"/>
                        <a:gd name="connsiteY6" fmla="*/ 144780 h 1411233"/>
                        <a:gd name="connsiteX7" fmla="*/ 655320 w 1249680"/>
                        <a:gd name="connsiteY7" fmla="*/ 167640 h 1411233"/>
                        <a:gd name="connsiteX8" fmla="*/ 830580 w 1249680"/>
                        <a:gd name="connsiteY8" fmla="*/ 114300 h 1411233"/>
                        <a:gd name="connsiteX9" fmla="*/ 822960 w 1249680"/>
                        <a:gd name="connsiteY9" fmla="*/ 45720 h 1411233"/>
                        <a:gd name="connsiteX10" fmla="*/ 906780 w 1249680"/>
                        <a:gd name="connsiteY10" fmla="*/ 0 h 1411233"/>
                        <a:gd name="connsiteX11" fmla="*/ 937260 w 1249680"/>
                        <a:gd name="connsiteY11" fmla="*/ 0 h 1411233"/>
                        <a:gd name="connsiteX12" fmla="*/ 944880 w 1249680"/>
                        <a:gd name="connsiteY12" fmla="*/ 76200 h 1411233"/>
                        <a:gd name="connsiteX13" fmla="*/ 1013460 w 1249680"/>
                        <a:gd name="connsiteY13" fmla="*/ 99060 h 1411233"/>
                        <a:gd name="connsiteX14" fmla="*/ 982980 w 1249680"/>
                        <a:gd name="connsiteY14" fmla="*/ 167640 h 1411233"/>
                        <a:gd name="connsiteX15" fmla="*/ 1005840 w 1249680"/>
                        <a:gd name="connsiteY15" fmla="*/ 190500 h 1411233"/>
                        <a:gd name="connsiteX16" fmla="*/ 967740 w 1249680"/>
                        <a:gd name="connsiteY16" fmla="*/ 297180 h 1411233"/>
                        <a:gd name="connsiteX17" fmla="*/ 975360 w 1249680"/>
                        <a:gd name="connsiteY17" fmla="*/ 320040 h 1411233"/>
                        <a:gd name="connsiteX18" fmla="*/ 1043940 w 1249680"/>
                        <a:gd name="connsiteY18" fmla="*/ 388620 h 1411233"/>
                        <a:gd name="connsiteX19" fmla="*/ 1165860 w 1249680"/>
                        <a:gd name="connsiteY19" fmla="*/ 403860 h 1411233"/>
                        <a:gd name="connsiteX20" fmla="*/ 1173480 w 1249680"/>
                        <a:gd name="connsiteY20" fmla="*/ 441960 h 1411233"/>
                        <a:gd name="connsiteX21" fmla="*/ 1249680 w 1249680"/>
                        <a:gd name="connsiteY21" fmla="*/ 419100 h 1411233"/>
                        <a:gd name="connsiteX22" fmla="*/ 1219200 w 1249680"/>
                        <a:gd name="connsiteY22" fmla="*/ 495300 h 1411233"/>
                        <a:gd name="connsiteX23" fmla="*/ 1135380 w 1249680"/>
                        <a:gd name="connsiteY23" fmla="*/ 586740 h 1411233"/>
                        <a:gd name="connsiteX24" fmla="*/ 1021080 w 1249680"/>
                        <a:gd name="connsiteY24" fmla="*/ 632460 h 1411233"/>
                        <a:gd name="connsiteX25" fmla="*/ 1013460 w 1249680"/>
                        <a:gd name="connsiteY25" fmla="*/ 723900 h 1411233"/>
                        <a:gd name="connsiteX26" fmla="*/ 1005840 w 1249680"/>
                        <a:gd name="connsiteY26" fmla="*/ 769620 h 1411233"/>
                        <a:gd name="connsiteX27" fmla="*/ 975360 w 1249680"/>
                        <a:gd name="connsiteY27" fmla="*/ 807720 h 1411233"/>
                        <a:gd name="connsiteX28" fmla="*/ 1013460 w 1249680"/>
                        <a:gd name="connsiteY28" fmla="*/ 845820 h 1411233"/>
                        <a:gd name="connsiteX29" fmla="*/ 998220 w 1249680"/>
                        <a:gd name="connsiteY29" fmla="*/ 906780 h 1411233"/>
                        <a:gd name="connsiteX30" fmla="*/ 998220 w 1249680"/>
                        <a:gd name="connsiteY30" fmla="*/ 960120 h 1411233"/>
                        <a:gd name="connsiteX31" fmla="*/ 1097280 w 1249680"/>
                        <a:gd name="connsiteY31" fmla="*/ 1051560 h 1411233"/>
                        <a:gd name="connsiteX32" fmla="*/ 1096957 w 1249680"/>
                        <a:gd name="connsiteY32" fmla="*/ 1085374 h 1411233"/>
                        <a:gd name="connsiteX33" fmla="*/ 1089660 w 1249680"/>
                        <a:gd name="connsiteY33" fmla="*/ 1135380 h 1411233"/>
                        <a:gd name="connsiteX34" fmla="*/ 1013460 w 1249680"/>
                        <a:gd name="connsiteY34" fmla="*/ 1143000 h 1411233"/>
                        <a:gd name="connsiteX35" fmla="*/ 1044570 w 1249680"/>
                        <a:gd name="connsiteY35" fmla="*/ 1359218 h 1411233"/>
                        <a:gd name="connsiteX36" fmla="*/ 918210 w 1249680"/>
                        <a:gd name="connsiteY36" fmla="*/ 1344930 h 1411233"/>
                        <a:gd name="connsiteX37" fmla="*/ 876097 w 1249680"/>
                        <a:gd name="connsiteY37" fmla="*/ 1307028 h 1411233"/>
                        <a:gd name="connsiteX38" fmla="*/ 821650 w 1249680"/>
                        <a:gd name="connsiteY38" fmla="*/ 1340540 h 1411233"/>
                        <a:gd name="connsiteX39" fmla="*/ 749071 w 1249680"/>
                        <a:gd name="connsiteY39" fmla="*/ 1357779 h 1411233"/>
                        <a:gd name="connsiteX40" fmla="*/ 623341 w 1249680"/>
                        <a:gd name="connsiteY40" fmla="*/ 1411233 h 1411233"/>
                        <a:gd name="connsiteX41" fmla="*/ 596895 w 1249680"/>
                        <a:gd name="connsiteY41" fmla="*/ 1375886 h 1411233"/>
                        <a:gd name="connsiteX42" fmla="*/ 391001 w 1249680"/>
                        <a:gd name="connsiteY42" fmla="*/ 1287303 h 1411233"/>
                        <a:gd name="connsiteX43" fmla="*/ 223038 w 1249680"/>
                        <a:gd name="connsiteY43" fmla="*/ 1230630 h 1411233"/>
                        <a:gd name="connsiteX44" fmla="*/ 127788 w 1249680"/>
                        <a:gd name="connsiteY44" fmla="*/ 1223486 h 1411233"/>
                        <a:gd name="connsiteX45" fmla="*/ 123026 w 1249680"/>
                        <a:gd name="connsiteY45" fmla="*/ 1156811 h 1411233"/>
                        <a:gd name="connsiteX46" fmla="*/ 134932 w 1249680"/>
                        <a:gd name="connsiteY46" fmla="*/ 1171098 h 1411233"/>
                        <a:gd name="connsiteX47" fmla="*/ 143351 w 1249680"/>
                        <a:gd name="connsiteY47" fmla="*/ 1202532 h 1411233"/>
                        <a:gd name="connsiteX48" fmla="*/ 180975 w 1249680"/>
                        <a:gd name="connsiteY48" fmla="*/ 1200626 h 1411233"/>
                        <a:gd name="connsiteX49" fmla="*/ 163354 w 1249680"/>
                        <a:gd name="connsiteY49" fmla="*/ 1141095 h 1411233"/>
                        <a:gd name="connsiteX50" fmla="*/ 234791 w 1249680"/>
                        <a:gd name="connsiteY50" fmla="*/ 1096804 h 1411233"/>
                        <a:gd name="connsiteX51" fmla="*/ 249232 w 1249680"/>
                        <a:gd name="connsiteY51" fmla="*/ 1180623 h 1411233"/>
                        <a:gd name="connsiteX52" fmla="*/ 277807 w 1249680"/>
                        <a:gd name="connsiteY52" fmla="*/ 1190149 h 1411233"/>
                        <a:gd name="connsiteX53" fmla="*/ 292417 w 1249680"/>
                        <a:gd name="connsiteY53" fmla="*/ 1068705 h 1411233"/>
                        <a:gd name="connsiteX54" fmla="*/ 323051 w 1249680"/>
                        <a:gd name="connsiteY54" fmla="*/ 1078230 h 1411233"/>
                        <a:gd name="connsiteX55" fmla="*/ 294476 w 1249680"/>
                        <a:gd name="connsiteY55" fmla="*/ 944880 h 1411233"/>
                        <a:gd name="connsiteX56" fmla="*/ 258758 w 1249680"/>
                        <a:gd name="connsiteY56" fmla="*/ 961549 h 1411233"/>
                        <a:gd name="connsiteX57" fmla="*/ 149220 w 1249680"/>
                        <a:gd name="connsiteY57" fmla="*/ 909162 h 1411233"/>
                        <a:gd name="connsiteX58" fmla="*/ 158745 w 1249680"/>
                        <a:gd name="connsiteY58" fmla="*/ 882967 h 1411233"/>
                        <a:gd name="connsiteX59" fmla="*/ 130765 w 1249680"/>
                        <a:gd name="connsiteY59" fmla="*/ 864017 h 1411233"/>
                        <a:gd name="connsiteX60" fmla="*/ 108738 w 1249680"/>
                        <a:gd name="connsiteY60" fmla="*/ 897255 h 1411233"/>
                        <a:gd name="connsiteX61" fmla="*/ 111120 w 1249680"/>
                        <a:gd name="connsiteY61" fmla="*/ 840105 h 1411233"/>
                        <a:gd name="connsiteX62" fmla="*/ 92070 w 1249680"/>
                        <a:gd name="connsiteY62" fmla="*/ 835343 h 1411233"/>
                        <a:gd name="connsiteX63" fmla="*/ 80163 w 1249680"/>
                        <a:gd name="connsiteY63" fmla="*/ 906780 h 1411233"/>
                        <a:gd name="connsiteX64" fmla="*/ 58732 w 1249680"/>
                        <a:gd name="connsiteY64" fmla="*/ 911543 h 1411233"/>
                        <a:gd name="connsiteX65" fmla="*/ 70639 w 1249680"/>
                        <a:gd name="connsiteY65" fmla="*/ 825817 h 1411233"/>
                        <a:gd name="connsiteX66" fmla="*/ 122872 w 1249680"/>
                        <a:gd name="connsiteY66" fmla="*/ 819626 h 1411233"/>
                        <a:gd name="connsiteX67" fmla="*/ 125407 w 1249680"/>
                        <a:gd name="connsiteY67" fmla="*/ 799623 h 1411233"/>
                        <a:gd name="connsiteX68" fmla="*/ 78581 w 1249680"/>
                        <a:gd name="connsiteY68" fmla="*/ 799624 h 1411233"/>
                        <a:gd name="connsiteX69" fmla="*/ 82867 w 1249680"/>
                        <a:gd name="connsiteY69" fmla="*/ 761047 h 1411233"/>
                        <a:gd name="connsiteX70" fmla="*/ 142076 w 1249680"/>
                        <a:gd name="connsiteY70" fmla="*/ 742474 h 1411233"/>
                        <a:gd name="connsiteX71" fmla="*/ 130169 w 1249680"/>
                        <a:gd name="connsiteY71" fmla="*/ 716280 h 1411233"/>
                        <a:gd name="connsiteX72" fmla="*/ 48568 w 1249680"/>
                        <a:gd name="connsiteY72" fmla="*/ 756737 h 1411233"/>
                        <a:gd name="connsiteX73" fmla="*/ 29527 w 1249680"/>
                        <a:gd name="connsiteY73" fmla="*/ 718344 h 1411233"/>
                        <a:gd name="connsiteX74" fmla="*/ 104473 w 1249680"/>
                        <a:gd name="connsiteY74" fmla="*/ 693138 h 1411233"/>
                        <a:gd name="connsiteX75" fmla="*/ 77629 w 1249680"/>
                        <a:gd name="connsiteY75" fmla="*/ 617855 h 1411233"/>
                        <a:gd name="connsiteX76" fmla="*/ 39683 w 1249680"/>
                        <a:gd name="connsiteY76" fmla="*/ 611505 h 1411233"/>
                        <a:gd name="connsiteX77" fmla="*/ 0 w 1249680"/>
                        <a:gd name="connsiteY77" fmla="*/ 541020 h 1411233"/>
                        <a:gd name="connsiteX0" fmla="*/ 0 w 1249680"/>
                        <a:gd name="connsiteY0" fmla="*/ 541020 h 1411233"/>
                        <a:gd name="connsiteX1" fmla="*/ 259080 w 1249680"/>
                        <a:gd name="connsiteY1" fmla="*/ 381000 h 1411233"/>
                        <a:gd name="connsiteX2" fmla="*/ 266700 w 1249680"/>
                        <a:gd name="connsiteY2" fmla="*/ 266700 h 1411233"/>
                        <a:gd name="connsiteX3" fmla="*/ 358140 w 1249680"/>
                        <a:gd name="connsiteY3" fmla="*/ 259080 h 1411233"/>
                        <a:gd name="connsiteX4" fmla="*/ 388620 w 1249680"/>
                        <a:gd name="connsiteY4" fmla="*/ 266700 h 1411233"/>
                        <a:gd name="connsiteX5" fmla="*/ 449580 w 1249680"/>
                        <a:gd name="connsiteY5" fmla="*/ 266700 h 1411233"/>
                        <a:gd name="connsiteX6" fmla="*/ 533400 w 1249680"/>
                        <a:gd name="connsiteY6" fmla="*/ 144780 h 1411233"/>
                        <a:gd name="connsiteX7" fmla="*/ 655320 w 1249680"/>
                        <a:gd name="connsiteY7" fmla="*/ 167640 h 1411233"/>
                        <a:gd name="connsiteX8" fmla="*/ 830580 w 1249680"/>
                        <a:gd name="connsiteY8" fmla="*/ 114300 h 1411233"/>
                        <a:gd name="connsiteX9" fmla="*/ 822960 w 1249680"/>
                        <a:gd name="connsiteY9" fmla="*/ 45720 h 1411233"/>
                        <a:gd name="connsiteX10" fmla="*/ 906780 w 1249680"/>
                        <a:gd name="connsiteY10" fmla="*/ 0 h 1411233"/>
                        <a:gd name="connsiteX11" fmla="*/ 937260 w 1249680"/>
                        <a:gd name="connsiteY11" fmla="*/ 0 h 1411233"/>
                        <a:gd name="connsiteX12" fmla="*/ 944880 w 1249680"/>
                        <a:gd name="connsiteY12" fmla="*/ 76200 h 1411233"/>
                        <a:gd name="connsiteX13" fmla="*/ 1013460 w 1249680"/>
                        <a:gd name="connsiteY13" fmla="*/ 99060 h 1411233"/>
                        <a:gd name="connsiteX14" fmla="*/ 982980 w 1249680"/>
                        <a:gd name="connsiteY14" fmla="*/ 167640 h 1411233"/>
                        <a:gd name="connsiteX15" fmla="*/ 1005840 w 1249680"/>
                        <a:gd name="connsiteY15" fmla="*/ 190500 h 1411233"/>
                        <a:gd name="connsiteX16" fmla="*/ 967740 w 1249680"/>
                        <a:gd name="connsiteY16" fmla="*/ 297180 h 1411233"/>
                        <a:gd name="connsiteX17" fmla="*/ 975360 w 1249680"/>
                        <a:gd name="connsiteY17" fmla="*/ 320040 h 1411233"/>
                        <a:gd name="connsiteX18" fmla="*/ 1043940 w 1249680"/>
                        <a:gd name="connsiteY18" fmla="*/ 388620 h 1411233"/>
                        <a:gd name="connsiteX19" fmla="*/ 1165860 w 1249680"/>
                        <a:gd name="connsiteY19" fmla="*/ 403860 h 1411233"/>
                        <a:gd name="connsiteX20" fmla="*/ 1173480 w 1249680"/>
                        <a:gd name="connsiteY20" fmla="*/ 441960 h 1411233"/>
                        <a:gd name="connsiteX21" fmla="*/ 1249680 w 1249680"/>
                        <a:gd name="connsiteY21" fmla="*/ 419100 h 1411233"/>
                        <a:gd name="connsiteX22" fmla="*/ 1219200 w 1249680"/>
                        <a:gd name="connsiteY22" fmla="*/ 495300 h 1411233"/>
                        <a:gd name="connsiteX23" fmla="*/ 1135380 w 1249680"/>
                        <a:gd name="connsiteY23" fmla="*/ 586740 h 1411233"/>
                        <a:gd name="connsiteX24" fmla="*/ 1021080 w 1249680"/>
                        <a:gd name="connsiteY24" fmla="*/ 632460 h 1411233"/>
                        <a:gd name="connsiteX25" fmla="*/ 1013460 w 1249680"/>
                        <a:gd name="connsiteY25" fmla="*/ 723900 h 1411233"/>
                        <a:gd name="connsiteX26" fmla="*/ 1005840 w 1249680"/>
                        <a:gd name="connsiteY26" fmla="*/ 769620 h 1411233"/>
                        <a:gd name="connsiteX27" fmla="*/ 975360 w 1249680"/>
                        <a:gd name="connsiteY27" fmla="*/ 807720 h 1411233"/>
                        <a:gd name="connsiteX28" fmla="*/ 1013460 w 1249680"/>
                        <a:gd name="connsiteY28" fmla="*/ 845820 h 1411233"/>
                        <a:gd name="connsiteX29" fmla="*/ 998220 w 1249680"/>
                        <a:gd name="connsiteY29" fmla="*/ 906780 h 1411233"/>
                        <a:gd name="connsiteX30" fmla="*/ 998220 w 1249680"/>
                        <a:gd name="connsiteY30" fmla="*/ 960120 h 1411233"/>
                        <a:gd name="connsiteX31" fmla="*/ 1097280 w 1249680"/>
                        <a:gd name="connsiteY31" fmla="*/ 1051560 h 1411233"/>
                        <a:gd name="connsiteX32" fmla="*/ 1096957 w 1249680"/>
                        <a:gd name="connsiteY32" fmla="*/ 1085374 h 1411233"/>
                        <a:gd name="connsiteX33" fmla="*/ 1089660 w 1249680"/>
                        <a:gd name="connsiteY33" fmla="*/ 1135380 h 1411233"/>
                        <a:gd name="connsiteX34" fmla="*/ 1063466 w 1249680"/>
                        <a:gd name="connsiteY34" fmla="*/ 1390650 h 1411233"/>
                        <a:gd name="connsiteX35" fmla="*/ 1044570 w 1249680"/>
                        <a:gd name="connsiteY35" fmla="*/ 1359218 h 1411233"/>
                        <a:gd name="connsiteX36" fmla="*/ 918210 w 1249680"/>
                        <a:gd name="connsiteY36" fmla="*/ 1344930 h 1411233"/>
                        <a:gd name="connsiteX37" fmla="*/ 876097 w 1249680"/>
                        <a:gd name="connsiteY37" fmla="*/ 1307028 h 1411233"/>
                        <a:gd name="connsiteX38" fmla="*/ 821650 w 1249680"/>
                        <a:gd name="connsiteY38" fmla="*/ 1340540 h 1411233"/>
                        <a:gd name="connsiteX39" fmla="*/ 749071 w 1249680"/>
                        <a:gd name="connsiteY39" fmla="*/ 1357779 h 1411233"/>
                        <a:gd name="connsiteX40" fmla="*/ 623341 w 1249680"/>
                        <a:gd name="connsiteY40" fmla="*/ 1411233 h 1411233"/>
                        <a:gd name="connsiteX41" fmla="*/ 596895 w 1249680"/>
                        <a:gd name="connsiteY41" fmla="*/ 1375886 h 1411233"/>
                        <a:gd name="connsiteX42" fmla="*/ 391001 w 1249680"/>
                        <a:gd name="connsiteY42" fmla="*/ 1287303 h 1411233"/>
                        <a:gd name="connsiteX43" fmla="*/ 223038 w 1249680"/>
                        <a:gd name="connsiteY43" fmla="*/ 1230630 h 1411233"/>
                        <a:gd name="connsiteX44" fmla="*/ 127788 w 1249680"/>
                        <a:gd name="connsiteY44" fmla="*/ 1223486 h 1411233"/>
                        <a:gd name="connsiteX45" fmla="*/ 123026 w 1249680"/>
                        <a:gd name="connsiteY45" fmla="*/ 1156811 h 1411233"/>
                        <a:gd name="connsiteX46" fmla="*/ 134932 w 1249680"/>
                        <a:gd name="connsiteY46" fmla="*/ 1171098 h 1411233"/>
                        <a:gd name="connsiteX47" fmla="*/ 143351 w 1249680"/>
                        <a:gd name="connsiteY47" fmla="*/ 1202532 h 1411233"/>
                        <a:gd name="connsiteX48" fmla="*/ 180975 w 1249680"/>
                        <a:gd name="connsiteY48" fmla="*/ 1200626 h 1411233"/>
                        <a:gd name="connsiteX49" fmla="*/ 163354 w 1249680"/>
                        <a:gd name="connsiteY49" fmla="*/ 1141095 h 1411233"/>
                        <a:gd name="connsiteX50" fmla="*/ 234791 w 1249680"/>
                        <a:gd name="connsiteY50" fmla="*/ 1096804 h 1411233"/>
                        <a:gd name="connsiteX51" fmla="*/ 249232 w 1249680"/>
                        <a:gd name="connsiteY51" fmla="*/ 1180623 h 1411233"/>
                        <a:gd name="connsiteX52" fmla="*/ 277807 w 1249680"/>
                        <a:gd name="connsiteY52" fmla="*/ 1190149 h 1411233"/>
                        <a:gd name="connsiteX53" fmla="*/ 292417 w 1249680"/>
                        <a:gd name="connsiteY53" fmla="*/ 1068705 h 1411233"/>
                        <a:gd name="connsiteX54" fmla="*/ 323051 w 1249680"/>
                        <a:gd name="connsiteY54" fmla="*/ 1078230 h 1411233"/>
                        <a:gd name="connsiteX55" fmla="*/ 294476 w 1249680"/>
                        <a:gd name="connsiteY55" fmla="*/ 944880 h 1411233"/>
                        <a:gd name="connsiteX56" fmla="*/ 258758 w 1249680"/>
                        <a:gd name="connsiteY56" fmla="*/ 961549 h 1411233"/>
                        <a:gd name="connsiteX57" fmla="*/ 149220 w 1249680"/>
                        <a:gd name="connsiteY57" fmla="*/ 909162 h 1411233"/>
                        <a:gd name="connsiteX58" fmla="*/ 158745 w 1249680"/>
                        <a:gd name="connsiteY58" fmla="*/ 882967 h 1411233"/>
                        <a:gd name="connsiteX59" fmla="*/ 130765 w 1249680"/>
                        <a:gd name="connsiteY59" fmla="*/ 864017 h 1411233"/>
                        <a:gd name="connsiteX60" fmla="*/ 108738 w 1249680"/>
                        <a:gd name="connsiteY60" fmla="*/ 897255 h 1411233"/>
                        <a:gd name="connsiteX61" fmla="*/ 111120 w 1249680"/>
                        <a:gd name="connsiteY61" fmla="*/ 840105 h 1411233"/>
                        <a:gd name="connsiteX62" fmla="*/ 92070 w 1249680"/>
                        <a:gd name="connsiteY62" fmla="*/ 835343 h 1411233"/>
                        <a:gd name="connsiteX63" fmla="*/ 80163 w 1249680"/>
                        <a:gd name="connsiteY63" fmla="*/ 906780 h 1411233"/>
                        <a:gd name="connsiteX64" fmla="*/ 58732 w 1249680"/>
                        <a:gd name="connsiteY64" fmla="*/ 911543 h 1411233"/>
                        <a:gd name="connsiteX65" fmla="*/ 70639 w 1249680"/>
                        <a:gd name="connsiteY65" fmla="*/ 825817 h 1411233"/>
                        <a:gd name="connsiteX66" fmla="*/ 122872 w 1249680"/>
                        <a:gd name="connsiteY66" fmla="*/ 819626 h 1411233"/>
                        <a:gd name="connsiteX67" fmla="*/ 125407 w 1249680"/>
                        <a:gd name="connsiteY67" fmla="*/ 799623 h 1411233"/>
                        <a:gd name="connsiteX68" fmla="*/ 78581 w 1249680"/>
                        <a:gd name="connsiteY68" fmla="*/ 799624 h 1411233"/>
                        <a:gd name="connsiteX69" fmla="*/ 82867 w 1249680"/>
                        <a:gd name="connsiteY69" fmla="*/ 761047 h 1411233"/>
                        <a:gd name="connsiteX70" fmla="*/ 142076 w 1249680"/>
                        <a:gd name="connsiteY70" fmla="*/ 742474 h 1411233"/>
                        <a:gd name="connsiteX71" fmla="*/ 130169 w 1249680"/>
                        <a:gd name="connsiteY71" fmla="*/ 716280 h 1411233"/>
                        <a:gd name="connsiteX72" fmla="*/ 48568 w 1249680"/>
                        <a:gd name="connsiteY72" fmla="*/ 756737 h 1411233"/>
                        <a:gd name="connsiteX73" fmla="*/ 29527 w 1249680"/>
                        <a:gd name="connsiteY73" fmla="*/ 718344 h 1411233"/>
                        <a:gd name="connsiteX74" fmla="*/ 104473 w 1249680"/>
                        <a:gd name="connsiteY74" fmla="*/ 693138 h 1411233"/>
                        <a:gd name="connsiteX75" fmla="*/ 77629 w 1249680"/>
                        <a:gd name="connsiteY75" fmla="*/ 617855 h 1411233"/>
                        <a:gd name="connsiteX76" fmla="*/ 39683 w 1249680"/>
                        <a:gd name="connsiteY76" fmla="*/ 611505 h 1411233"/>
                        <a:gd name="connsiteX77" fmla="*/ 0 w 1249680"/>
                        <a:gd name="connsiteY77" fmla="*/ 541020 h 1411233"/>
                        <a:gd name="connsiteX0" fmla="*/ 0 w 1249680"/>
                        <a:gd name="connsiteY0" fmla="*/ 541020 h 1411233"/>
                        <a:gd name="connsiteX1" fmla="*/ 259080 w 1249680"/>
                        <a:gd name="connsiteY1" fmla="*/ 381000 h 1411233"/>
                        <a:gd name="connsiteX2" fmla="*/ 266700 w 1249680"/>
                        <a:gd name="connsiteY2" fmla="*/ 266700 h 1411233"/>
                        <a:gd name="connsiteX3" fmla="*/ 358140 w 1249680"/>
                        <a:gd name="connsiteY3" fmla="*/ 259080 h 1411233"/>
                        <a:gd name="connsiteX4" fmla="*/ 388620 w 1249680"/>
                        <a:gd name="connsiteY4" fmla="*/ 266700 h 1411233"/>
                        <a:gd name="connsiteX5" fmla="*/ 449580 w 1249680"/>
                        <a:gd name="connsiteY5" fmla="*/ 266700 h 1411233"/>
                        <a:gd name="connsiteX6" fmla="*/ 533400 w 1249680"/>
                        <a:gd name="connsiteY6" fmla="*/ 144780 h 1411233"/>
                        <a:gd name="connsiteX7" fmla="*/ 655320 w 1249680"/>
                        <a:gd name="connsiteY7" fmla="*/ 167640 h 1411233"/>
                        <a:gd name="connsiteX8" fmla="*/ 830580 w 1249680"/>
                        <a:gd name="connsiteY8" fmla="*/ 114300 h 1411233"/>
                        <a:gd name="connsiteX9" fmla="*/ 822960 w 1249680"/>
                        <a:gd name="connsiteY9" fmla="*/ 45720 h 1411233"/>
                        <a:gd name="connsiteX10" fmla="*/ 906780 w 1249680"/>
                        <a:gd name="connsiteY10" fmla="*/ 0 h 1411233"/>
                        <a:gd name="connsiteX11" fmla="*/ 937260 w 1249680"/>
                        <a:gd name="connsiteY11" fmla="*/ 0 h 1411233"/>
                        <a:gd name="connsiteX12" fmla="*/ 944880 w 1249680"/>
                        <a:gd name="connsiteY12" fmla="*/ 76200 h 1411233"/>
                        <a:gd name="connsiteX13" fmla="*/ 1013460 w 1249680"/>
                        <a:gd name="connsiteY13" fmla="*/ 99060 h 1411233"/>
                        <a:gd name="connsiteX14" fmla="*/ 982980 w 1249680"/>
                        <a:gd name="connsiteY14" fmla="*/ 167640 h 1411233"/>
                        <a:gd name="connsiteX15" fmla="*/ 1005840 w 1249680"/>
                        <a:gd name="connsiteY15" fmla="*/ 190500 h 1411233"/>
                        <a:gd name="connsiteX16" fmla="*/ 967740 w 1249680"/>
                        <a:gd name="connsiteY16" fmla="*/ 297180 h 1411233"/>
                        <a:gd name="connsiteX17" fmla="*/ 975360 w 1249680"/>
                        <a:gd name="connsiteY17" fmla="*/ 320040 h 1411233"/>
                        <a:gd name="connsiteX18" fmla="*/ 1043940 w 1249680"/>
                        <a:gd name="connsiteY18" fmla="*/ 388620 h 1411233"/>
                        <a:gd name="connsiteX19" fmla="*/ 1165860 w 1249680"/>
                        <a:gd name="connsiteY19" fmla="*/ 403860 h 1411233"/>
                        <a:gd name="connsiteX20" fmla="*/ 1173480 w 1249680"/>
                        <a:gd name="connsiteY20" fmla="*/ 441960 h 1411233"/>
                        <a:gd name="connsiteX21" fmla="*/ 1249680 w 1249680"/>
                        <a:gd name="connsiteY21" fmla="*/ 419100 h 1411233"/>
                        <a:gd name="connsiteX22" fmla="*/ 1219200 w 1249680"/>
                        <a:gd name="connsiteY22" fmla="*/ 495300 h 1411233"/>
                        <a:gd name="connsiteX23" fmla="*/ 1135380 w 1249680"/>
                        <a:gd name="connsiteY23" fmla="*/ 586740 h 1411233"/>
                        <a:gd name="connsiteX24" fmla="*/ 1021080 w 1249680"/>
                        <a:gd name="connsiteY24" fmla="*/ 632460 h 1411233"/>
                        <a:gd name="connsiteX25" fmla="*/ 1013460 w 1249680"/>
                        <a:gd name="connsiteY25" fmla="*/ 723900 h 1411233"/>
                        <a:gd name="connsiteX26" fmla="*/ 1005840 w 1249680"/>
                        <a:gd name="connsiteY26" fmla="*/ 769620 h 1411233"/>
                        <a:gd name="connsiteX27" fmla="*/ 975360 w 1249680"/>
                        <a:gd name="connsiteY27" fmla="*/ 807720 h 1411233"/>
                        <a:gd name="connsiteX28" fmla="*/ 1013460 w 1249680"/>
                        <a:gd name="connsiteY28" fmla="*/ 845820 h 1411233"/>
                        <a:gd name="connsiteX29" fmla="*/ 998220 w 1249680"/>
                        <a:gd name="connsiteY29" fmla="*/ 906780 h 1411233"/>
                        <a:gd name="connsiteX30" fmla="*/ 998220 w 1249680"/>
                        <a:gd name="connsiteY30" fmla="*/ 960120 h 1411233"/>
                        <a:gd name="connsiteX31" fmla="*/ 1097280 w 1249680"/>
                        <a:gd name="connsiteY31" fmla="*/ 1051560 h 1411233"/>
                        <a:gd name="connsiteX32" fmla="*/ 1096957 w 1249680"/>
                        <a:gd name="connsiteY32" fmla="*/ 1085374 h 1411233"/>
                        <a:gd name="connsiteX33" fmla="*/ 1082516 w 1249680"/>
                        <a:gd name="connsiteY33" fmla="*/ 1361598 h 1411233"/>
                        <a:gd name="connsiteX34" fmla="*/ 1063466 w 1249680"/>
                        <a:gd name="connsiteY34" fmla="*/ 1390650 h 1411233"/>
                        <a:gd name="connsiteX35" fmla="*/ 1044570 w 1249680"/>
                        <a:gd name="connsiteY35" fmla="*/ 1359218 h 1411233"/>
                        <a:gd name="connsiteX36" fmla="*/ 918210 w 1249680"/>
                        <a:gd name="connsiteY36" fmla="*/ 1344930 h 1411233"/>
                        <a:gd name="connsiteX37" fmla="*/ 876097 w 1249680"/>
                        <a:gd name="connsiteY37" fmla="*/ 1307028 h 1411233"/>
                        <a:gd name="connsiteX38" fmla="*/ 821650 w 1249680"/>
                        <a:gd name="connsiteY38" fmla="*/ 1340540 h 1411233"/>
                        <a:gd name="connsiteX39" fmla="*/ 749071 w 1249680"/>
                        <a:gd name="connsiteY39" fmla="*/ 1357779 h 1411233"/>
                        <a:gd name="connsiteX40" fmla="*/ 623341 w 1249680"/>
                        <a:gd name="connsiteY40" fmla="*/ 1411233 h 1411233"/>
                        <a:gd name="connsiteX41" fmla="*/ 596895 w 1249680"/>
                        <a:gd name="connsiteY41" fmla="*/ 1375886 h 1411233"/>
                        <a:gd name="connsiteX42" fmla="*/ 391001 w 1249680"/>
                        <a:gd name="connsiteY42" fmla="*/ 1287303 h 1411233"/>
                        <a:gd name="connsiteX43" fmla="*/ 223038 w 1249680"/>
                        <a:gd name="connsiteY43" fmla="*/ 1230630 h 1411233"/>
                        <a:gd name="connsiteX44" fmla="*/ 127788 w 1249680"/>
                        <a:gd name="connsiteY44" fmla="*/ 1223486 h 1411233"/>
                        <a:gd name="connsiteX45" fmla="*/ 123026 w 1249680"/>
                        <a:gd name="connsiteY45" fmla="*/ 1156811 h 1411233"/>
                        <a:gd name="connsiteX46" fmla="*/ 134932 w 1249680"/>
                        <a:gd name="connsiteY46" fmla="*/ 1171098 h 1411233"/>
                        <a:gd name="connsiteX47" fmla="*/ 143351 w 1249680"/>
                        <a:gd name="connsiteY47" fmla="*/ 1202532 h 1411233"/>
                        <a:gd name="connsiteX48" fmla="*/ 180975 w 1249680"/>
                        <a:gd name="connsiteY48" fmla="*/ 1200626 h 1411233"/>
                        <a:gd name="connsiteX49" fmla="*/ 163354 w 1249680"/>
                        <a:gd name="connsiteY49" fmla="*/ 1141095 h 1411233"/>
                        <a:gd name="connsiteX50" fmla="*/ 234791 w 1249680"/>
                        <a:gd name="connsiteY50" fmla="*/ 1096804 h 1411233"/>
                        <a:gd name="connsiteX51" fmla="*/ 249232 w 1249680"/>
                        <a:gd name="connsiteY51" fmla="*/ 1180623 h 1411233"/>
                        <a:gd name="connsiteX52" fmla="*/ 277807 w 1249680"/>
                        <a:gd name="connsiteY52" fmla="*/ 1190149 h 1411233"/>
                        <a:gd name="connsiteX53" fmla="*/ 292417 w 1249680"/>
                        <a:gd name="connsiteY53" fmla="*/ 1068705 h 1411233"/>
                        <a:gd name="connsiteX54" fmla="*/ 323051 w 1249680"/>
                        <a:gd name="connsiteY54" fmla="*/ 1078230 h 1411233"/>
                        <a:gd name="connsiteX55" fmla="*/ 294476 w 1249680"/>
                        <a:gd name="connsiteY55" fmla="*/ 944880 h 1411233"/>
                        <a:gd name="connsiteX56" fmla="*/ 258758 w 1249680"/>
                        <a:gd name="connsiteY56" fmla="*/ 961549 h 1411233"/>
                        <a:gd name="connsiteX57" fmla="*/ 149220 w 1249680"/>
                        <a:gd name="connsiteY57" fmla="*/ 909162 h 1411233"/>
                        <a:gd name="connsiteX58" fmla="*/ 158745 w 1249680"/>
                        <a:gd name="connsiteY58" fmla="*/ 882967 h 1411233"/>
                        <a:gd name="connsiteX59" fmla="*/ 130765 w 1249680"/>
                        <a:gd name="connsiteY59" fmla="*/ 864017 h 1411233"/>
                        <a:gd name="connsiteX60" fmla="*/ 108738 w 1249680"/>
                        <a:gd name="connsiteY60" fmla="*/ 897255 h 1411233"/>
                        <a:gd name="connsiteX61" fmla="*/ 111120 w 1249680"/>
                        <a:gd name="connsiteY61" fmla="*/ 840105 h 1411233"/>
                        <a:gd name="connsiteX62" fmla="*/ 92070 w 1249680"/>
                        <a:gd name="connsiteY62" fmla="*/ 835343 h 1411233"/>
                        <a:gd name="connsiteX63" fmla="*/ 80163 w 1249680"/>
                        <a:gd name="connsiteY63" fmla="*/ 906780 h 1411233"/>
                        <a:gd name="connsiteX64" fmla="*/ 58732 w 1249680"/>
                        <a:gd name="connsiteY64" fmla="*/ 911543 h 1411233"/>
                        <a:gd name="connsiteX65" fmla="*/ 70639 w 1249680"/>
                        <a:gd name="connsiteY65" fmla="*/ 825817 h 1411233"/>
                        <a:gd name="connsiteX66" fmla="*/ 122872 w 1249680"/>
                        <a:gd name="connsiteY66" fmla="*/ 819626 h 1411233"/>
                        <a:gd name="connsiteX67" fmla="*/ 125407 w 1249680"/>
                        <a:gd name="connsiteY67" fmla="*/ 799623 h 1411233"/>
                        <a:gd name="connsiteX68" fmla="*/ 78581 w 1249680"/>
                        <a:gd name="connsiteY68" fmla="*/ 799624 h 1411233"/>
                        <a:gd name="connsiteX69" fmla="*/ 82867 w 1249680"/>
                        <a:gd name="connsiteY69" fmla="*/ 761047 h 1411233"/>
                        <a:gd name="connsiteX70" fmla="*/ 142076 w 1249680"/>
                        <a:gd name="connsiteY70" fmla="*/ 742474 h 1411233"/>
                        <a:gd name="connsiteX71" fmla="*/ 130169 w 1249680"/>
                        <a:gd name="connsiteY71" fmla="*/ 716280 h 1411233"/>
                        <a:gd name="connsiteX72" fmla="*/ 48568 w 1249680"/>
                        <a:gd name="connsiteY72" fmla="*/ 756737 h 1411233"/>
                        <a:gd name="connsiteX73" fmla="*/ 29527 w 1249680"/>
                        <a:gd name="connsiteY73" fmla="*/ 718344 h 1411233"/>
                        <a:gd name="connsiteX74" fmla="*/ 104473 w 1249680"/>
                        <a:gd name="connsiteY74" fmla="*/ 693138 h 1411233"/>
                        <a:gd name="connsiteX75" fmla="*/ 77629 w 1249680"/>
                        <a:gd name="connsiteY75" fmla="*/ 617855 h 1411233"/>
                        <a:gd name="connsiteX76" fmla="*/ 39683 w 1249680"/>
                        <a:gd name="connsiteY76" fmla="*/ 611505 h 1411233"/>
                        <a:gd name="connsiteX77" fmla="*/ 0 w 1249680"/>
                        <a:gd name="connsiteY77" fmla="*/ 541020 h 1411233"/>
                        <a:gd name="connsiteX0" fmla="*/ 0 w 1249680"/>
                        <a:gd name="connsiteY0" fmla="*/ 541020 h 1411233"/>
                        <a:gd name="connsiteX1" fmla="*/ 259080 w 1249680"/>
                        <a:gd name="connsiteY1" fmla="*/ 381000 h 1411233"/>
                        <a:gd name="connsiteX2" fmla="*/ 266700 w 1249680"/>
                        <a:gd name="connsiteY2" fmla="*/ 266700 h 1411233"/>
                        <a:gd name="connsiteX3" fmla="*/ 358140 w 1249680"/>
                        <a:gd name="connsiteY3" fmla="*/ 259080 h 1411233"/>
                        <a:gd name="connsiteX4" fmla="*/ 388620 w 1249680"/>
                        <a:gd name="connsiteY4" fmla="*/ 266700 h 1411233"/>
                        <a:gd name="connsiteX5" fmla="*/ 449580 w 1249680"/>
                        <a:gd name="connsiteY5" fmla="*/ 266700 h 1411233"/>
                        <a:gd name="connsiteX6" fmla="*/ 533400 w 1249680"/>
                        <a:gd name="connsiteY6" fmla="*/ 144780 h 1411233"/>
                        <a:gd name="connsiteX7" fmla="*/ 655320 w 1249680"/>
                        <a:gd name="connsiteY7" fmla="*/ 167640 h 1411233"/>
                        <a:gd name="connsiteX8" fmla="*/ 830580 w 1249680"/>
                        <a:gd name="connsiteY8" fmla="*/ 114300 h 1411233"/>
                        <a:gd name="connsiteX9" fmla="*/ 822960 w 1249680"/>
                        <a:gd name="connsiteY9" fmla="*/ 45720 h 1411233"/>
                        <a:gd name="connsiteX10" fmla="*/ 906780 w 1249680"/>
                        <a:gd name="connsiteY10" fmla="*/ 0 h 1411233"/>
                        <a:gd name="connsiteX11" fmla="*/ 937260 w 1249680"/>
                        <a:gd name="connsiteY11" fmla="*/ 0 h 1411233"/>
                        <a:gd name="connsiteX12" fmla="*/ 944880 w 1249680"/>
                        <a:gd name="connsiteY12" fmla="*/ 76200 h 1411233"/>
                        <a:gd name="connsiteX13" fmla="*/ 1013460 w 1249680"/>
                        <a:gd name="connsiteY13" fmla="*/ 99060 h 1411233"/>
                        <a:gd name="connsiteX14" fmla="*/ 982980 w 1249680"/>
                        <a:gd name="connsiteY14" fmla="*/ 167640 h 1411233"/>
                        <a:gd name="connsiteX15" fmla="*/ 1005840 w 1249680"/>
                        <a:gd name="connsiteY15" fmla="*/ 190500 h 1411233"/>
                        <a:gd name="connsiteX16" fmla="*/ 967740 w 1249680"/>
                        <a:gd name="connsiteY16" fmla="*/ 297180 h 1411233"/>
                        <a:gd name="connsiteX17" fmla="*/ 975360 w 1249680"/>
                        <a:gd name="connsiteY17" fmla="*/ 320040 h 1411233"/>
                        <a:gd name="connsiteX18" fmla="*/ 1043940 w 1249680"/>
                        <a:gd name="connsiteY18" fmla="*/ 388620 h 1411233"/>
                        <a:gd name="connsiteX19" fmla="*/ 1165860 w 1249680"/>
                        <a:gd name="connsiteY19" fmla="*/ 403860 h 1411233"/>
                        <a:gd name="connsiteX20" fmla="*/ 1173480 w 1249680"/>
                        <a:gd name="connsiteY20" fmla="*/ 441960 h 1411233"/>
                        <a:gd name="connsiteX21" fmla="*/ 1249680 w 1249680"/>
                        <a:gd name="connsiteY21" fmla="*/ 419100 h 1411233"/>
                        <a:gd name="connsiteX22" fmla="*/ 1219200 w 1249680"/>
                        <a:gd name="connsiteY22" fmla="*/ 495300 h 1411233"/>
                        <a:gd name="connsiteX23" fmla="*/ 1135380 w 1249680"/>
                        <a:gd name="connsiteY23" fmla="*/ 586740 h 1411233"/>
                        <a:gd name="connsiteX24" fmla="*/ 1021080 w 1249680"/>
                        <a:gd name="connsiteY24" fmla="*/ 632460 h 1411233"/>
                        <a:gd name="connsiteX25" fmla="*/ 1013460 w 1249680"/>
                        <a:gd name="connsiteY25" fmla="*/ 723900 h 1411233"/>
                        <a:gd name="connsiteX26" fmla="*/ 1005840 w 1249680"/>
                        <a:gd name="connsiteY26" fmla="*/ 769620 h 1411233"/>
                        <a:gd name="connsiteX27" fmla="*/ 975360 w 1249680"/>
                        <a:gd name="connsiteY27" fmla="*/ 807720 h 1411233"/>
                        <a:gd name="connsiteX28" fmla="*/ 1013460 w 1249680"/>
                        <a:gd name="connsiteY28" fmla="*/ 845820 h 1411233"/>
                        <a:gd name="connsiteX29" fmla="*/ 998220 w 1249680"/>
                        <a:gd name="connsiteY29" fmla="*/ 906780 h 1411233"/>
                        <a:gd name="connsiteX30" fmla="*/ 998220 w 1249680"/>
                        <a:gd name="connsiteY30" fmla="*/ 960120 h 1411233"/>
                        <a:gd name="connsiteX31" fmla="*/ 1097280 w 1249680"/>
                        <a:gd name="connsiteY31" fmla="*/ 1051560 h 1411233"/>
                        <a:gd name="connsiteX32" fmla="*/ 1113626 w 1249680"/>
                        <a:gd name="connsiteY32" fmla="*/ 1373505 h 1411233"/>
                        <a:gd name="connsiteX33" fmla="*/ 1082516 w 1249680"/>
                        <a:gd name="connsiteY33" fmla="*/ 1361598 h 1411233"/>
                        <a:gd name="connsiteX34" fmla="*/ 1063466 w 1249680"/>
                        <a:gd name="connsiteY34" fmla="*/ 1390650 h 1411233"/>
                        <a:gd name="connsiteX35" fmla="*/ 1044570 w 1249680"/>
                        <a:gd name="connsiteY35" fmla="*/ 1359218 h 1411233"/>
                        <a:gd name="connsiteX36" fmla="*/ 918210 w 1249680"/>
                        <a:gd name="connsiteY36" fmla="*/ 1344930 h 1411233"/>
                        <a:gd name="connsiteX37" fmla="*/ 876097 w 1249680"/>
                        <a:gd name="connsiteY37" fmla="*/ 1307028 h 1411233"/>
                        <a:gd name="connsiteX38" fmla="*/ 821650 w 1249680"/>
                        <a:gd name="connsiteY38" fmla="*/ 1340540 h 1411233"/>
                        <a:gd name="connsiteX39" fmla="*/ 749071 w 1249680"/>
                        <a:gd name="connsiteY39" fmla="*/ 1357779 h 1411233"/>
                        <a:gd name="connsiteX40" fmla="*/ 623341 w 1249680"/>
                        <a:gd name="connsiteY40" fmla="*/ 1411233 h 1411233"/>
                        <a:gd name="connsiteX41" fmla="*/ 596895 w 1249680"/>
                        <a:gd name="connsiteY41" fmla="*/ 1375886 h 1411233"/>
                        <a:gd name="connsiteX42" fmla="*/ 391001 w 1249680"/>
                        <a:gd name="connsiteY42" fmla="*/ 1287303 h 1411233"/>
                        <a:gd name="connsiteX43" fmla="*/ 223038 w 1249680"/>
                        <a:gd name="connsiteY43" fmla="*/ 1230630 h 1411233"/>
                        <a:gd name="connsiteX44" fmla="*/ 127788 w 1249680"/>
                        <a:gd name="connsiteY44" fmla="*/ 1223486 h 1411233"/>
                        <a:gd name="connsiteX45" fmla="*/ 123026 w 1249680"/>
                        <a:gd name="connsiteY45" fmla="*/ 1156811 h 1411233"/>
                        <a:gd name="connsiteX46" fmla="*/ 134932 w 1249680"/>
                        <a:gd name="connsiteY46" fmla="*/ 1171098 h 1411233"/>
                        <a:gd name="connsiteX47" fmla="*/ 143351 w 1249680"/>
                        <a:gd name="connsiteY47" fmla="*/ 1202532 h 1411233"/>
                        <a:gd name="connsiteX48" fmla="*/ 180975 w 1249680"/>
                        <a:gd name="connsiteY48" fmla="*/ 1200626 h 1411233"/>
                        <a:gd name="connsiteX49" fmla="*/ 163354 w 1249680"/>
                        <a:gd name="connsiteY49" fmla="*/ 1141095 h 1411233"/>
                        <a:gd name="connsiteX50" fmla="*/ 234791 w 1249680"/>
                        <a:gd name="connsiteY50" fmla="*/ 1096804 h 1411233"/>
                        <a:gd name="connsiteX51" fmla="*/ 249232 w 1249680"/>
                        <a:gd name="connsiteY51" fmla="*/ 1180623 h 1411233"/>
                        <a:gd name="connsiteX52" fmla="*/ 277807 w 1249680"/>
                        <a:gd name="connsiteY52" fmla="*/ 1190149 h 1411233"/>
                        <a:gd name="connsiteX53" fmla="*/ 292417 w 1249680"/>
                        <a:gd name="connsiteY53" fmla="*/ 1068705 h 1411233"/>
                        <a:gd name="connsiteX54" fmla="*/ 323051 w 1249680"/>
                        <a:gd name="connsiteY54" fmla="*/ 1078230 h 1411233"/>
                        <a:gd name="connsiteX55" fmla="*/ 294476 w 1249680"/>
                        <a:gd name="connsiteY55" fmla="*/ 944880 h 1411233"/>
                        <a:gd name="connsiteX56" fmla="*/ 258758 w 1249680"/>
                        <a:gd name="connsiteY56" fmla="*/ 961549 h 1411233"/>
                        <a:gd name="connsiteX57" fmla="*/ 149220 w 1249680"/>
                        <a:gd name="connsiteY57" fmla="*/ 909162 h 1411233"/>
                        <a:gd name="connsiteX58" fmla="*/ 158745 w 1249680"/>
                        <a:gd name="connsiteY58" fmla="*/ 882967 h 1411233"/>
                        <a:gd name="connsiteX59" fmla="*/ 130765 w 1249680"/>
                        <a:gd name="connsiteY59" fmla="*/ 864017 h 1411233"/>
                        <a:gd name="connsiteX60" fmla="*/ 108738 w 1249680"/>
                        <a:gd name="connsiteY60" fmla="*/ 897255 h 1411233"/>
                        <a:gd name="connsiteX61" fmla="*/ 111120 w 1249680"/>
                        <a:gd name="connsiteY61" fmla="*/ 840105 h 1411233"/>
                        <a:gd name="connsiteX62" fmla="*/ 92070 w 1249680"/>
                        <a:gd name="connsiteY62" fmla="*/ 835343 h 1411233"/>
                        <a:gd name="connsiteX63" fmla="*/ 80163 w 1249680"/>
                        <a:gd name="connsiteY63" fmla="*/ 906780 h 1411233"/>
                        <a:gd name="connsiteX64" fmla="*/ 58732 w 1249680"/>
                        <a:gd name="connsiteY64" fmla="*/ 911543 h 1411233"/>
                        <a:gd name="connsiteX65" fmla="*/ 70639 w 1249680"/>
                        <a:gd name="connsiteY65" fmla="*/ 825817 h 1411233"/>
                        <a:gd name="connsiteX66" fmla="*/ 122872 w 1249680"/>
                        <a:gd name="connsiteY66" fmla="*/ 819626 h 1411233"/>
                        <a:gd name="connsiteX67" fmla="*/ 125407 w 1249680"/>
                        <a:gd name="connsiteY67" fmla="*/ 799623 h 1411233"/>
                        <a:gd name="connsiteX68" fmla="*/ 78581 w 1249680"/>
                        <a:gd name="connsiteY68" fmla="*/ 799624 h 1411233"/>
                        <a:gd name="connsiteX69" fmla="*/ 82867 w 1249680"/>
                        <a:gd name="connsiteY69" fmla="*/ 761047 h 1411233"/>
                        <a:gd name="connsiteX70" fmla="*/ 142076 w 1249680"/>
                        <a:gd name="connsiteY70" fmla="*/ 742474 h 1411233"/>
                        <a:gd name="connsiteX71" fmla="*/ 130169 w 1249680"/>
                        <a:gd name="connsiteY71" fmla="*/ 716280 h 1411233"/>
                        <a:gd name="connsiteX72" fmla="*/ 48568 w 1249680"/>
                        <a:gd name="connsiteY72" fmla="*/ 756737 h 1411233"/>
                        <a:gd name="connsiteX73" fmla="*/ 29527 w 1249680"/>
                        <a:gd name="connsiteY73" fmla="*/ 718344 h 1411233"/>
                        <a:gd name="connsiteX74" fmla="*/ 104473 w 1249680"/>
                        <a:gd name="connsiteY74" fmla="*/ 693138 h 1411233"/>
                        <a:gd name="connsiteX75" fmla="*/ 77629 w 1249680"/>
                        <a:gd name="connsiteY75" fmla="*/ 617855 h 1411233"/>
                        <a:gd name="connsiteX76" fmla="*/ 39683 w 1249680"/>
                        <a:gd name="connsiteY76" fmla="*/ 611505 h 1411233"/>
                        <a:gd name="connsiteX77" fmla="*/ 0 w 1249680"/>
                        <a:gd name="connsiteY77" fmla="*/ 541020 h 1411233"/>
                        <a:gd name="connsiteX0" fmla="*/ 0 w 1249680"/>
                        <a:gd name="connsiteY0" fmla="*/ 541020 h 1411233"/>
                        <a:gd name="connsiteX1" fmla="*/ 259080 w 1249680"/>
                        <a:gd name="connsiteY1" fmla="*/ 381000 h 1411233"/>
                        <a:gd name="connsiteX2" fmla="*/ 266700 w 1249680"/>
                        <a:gd name="connsiteY2" fmla="*/ 266700 h 1411233"/>
                        <a:gd name="connsiteX3" fmla="*/ 358140 w 1249680"/>
                        <a:gd name="connsiteY3" fmla="*/ 259080 h 1411233"/>
                        <a:gd name="connsiteX4" fmla="*/ 388620 w 1249680"/>
                        <a:gd name="connsiteY4" fmla="*/ 266700 h 1411233"/>
                        <a:gd name="connsiteX5" fmla="*/ 449580 w 1249680"/>
                        <a:gd name="connsiteY5" fmla="*/ 266700 h 1411233"/>
                        <a:gd name="connsiteX6" fmla="*/ 533400 w 1249680"/>
                        <a:gd name="connsiteY6" fmla="*/ 144780 h 1411233"/>
                        <a:gd name="connsiteX7" fmla="*/ 655320 w 1249680"/>
                        <a:gd name="connsiteY7" fmla="*/ 167640 h 1411233"/>
                        <a:gd name="connsiteX8" fmla="*/ 830580 w 1249680"/>
                        <a:gd name="connsiteY8" fmla="*/ 114300 h 1411233"/>
                        <a:gd name="connsiteX9" fmla="*/ 822960 w 1249680"/>
                        <a:gd name="connsiteY9" fmla="*/ 45720 h 1411233"/>
                        <a:gd name="connsiteX10" fmla="*/ 906780 w 1249680"/>
                        <a:gd name="connsiteY10" fmla="*/ 0 h 1411233"/>
                        <a:gd name="connsiteX11" fmla="*/ 937260 w 1249680"/>
                        <a:gd name="connsiteY11" fmla="*/ 0 h 1411233"/>
                        <a:gd name="connsiteX12" fmla="*/ 944880 w 1249680"/>
                        <a:gd name="connsiteY12" fmla="*/ 76200 h 1411233"/>
                        <a:gd name="connsiteX13" fmla="*/ 1013460 w 1249680"/>
                        <a:gd name="connsiteY13" fmla="*/ 99060 h 1411233"/>
                        <a:gd name="connsiteX14" fmla="*/ 982980 w 1249680"/>
                        <a:gd name="connsiteY14" fmla="*/ 167640 h 1411233"/>
                        <a:gd name="connsiteX15" fmla="*/ 1005840 w 1249680"/>
                        <a:gd name="connsiteY15" fmla="*/ 190500 h 1411233"/>
                        <a:gd name="connsiteX16" fmla="*/ 967740 w 1249680"/>
                        <a:gd name="connsiteY16" fmla="*/ 297180 h 1411233"/>
                        <a:gd name="connsiteX17" fmla="*/ 975360 w 1249680"/>
                        <a:gd name="connsiteY17" fmla="*/ 320040 h 1411233"/>
                        <a:gd name="connsiteX18" fmla="*/ 1043940 w 1249680"/>
                        <a:gd name="connsiteY18" fmla="*/ 388620 h 1411233"/>
                        <a:gd name="connsiteX19" fmla="*/ 1165860 w 1249680"/>
                        <a:gd name="connsiteY19" fmla="*/ 403860 h 1411233"/>
                        <a:gd name="connsiteX20" fmla="*/ 1173480 w 1249680"/>
                        <a:gd name="connsiteY20" fmla="*/ 441960 h 1411233"/>
                        <a:gd name="connsiteX21" fmla="*/ 1249680 w 1249680"/>
                        <a:gd name="connsiteY21" fmla="*/ 419100 h 1411233"/>
                        <a:gd name="connsiteX22" fmla="*/ 1219200 w 1249680"/>
                        <a:gd name="connsiteY22" fmla="*/ 495300 h 1411233"/>
                        <a:gd name="connsiteX23" fmla="*/ 1135380 w 1249680"/>
                        <a:gd name="connsiteY23" fmla="*/ 586740 h 1411233"/>
                        <a:gd name="connsiteX24" fmla="*/ 1021080 w 1249680"/>
                        <a:gd name="connsiteY24" fmla="*/ 632460 h 1411233"/>
                        <a:gd name="connsiteX25" fmla="*/ 1013460 w 1249680"/>
                        <a:gd name="connsiteY25" fmla="*/ 723900 h 1411233"/>
                        <a:gd name="connsiteX26" fmla="*/ 1005840 w 1249680"/>
                        <a:gd name="connsiteY26" fmla="*/ 769620 h 1411233"/>
                        <a:gd name="connsiteX27" fmla="*/ 975360 w 1249680"/>
                        <a:gd name="connsiteY27" fmla="*/ 807720 h 1411233"/>
                        <a:gd name="connsiteX28" fmla="*/ 1013460 w 1249680"/>
                        <a:gd name="connsiteY28" fmla="*/ 845820 h 1411233"/>
                        <a:gd name="connsiteX29" fmla="*/ 998220 w 1249680"/>
                        <a:gd name="connsiteY29" fmla="*/ 906780 h 1411233"/>
                        <a:gd name="connsiteX30" fmla="*/ 998220 w 1249680"/>
                        <a:gd name="connsiteY30" fmla="*/ 960120 h 1411233"/>
                        <a:gd name="connsiteX31" fmla="*/ 1159192 w 1249680"/>
                        <a:gd name="connsiteY31" fmla="*/ 1253967 h 1411233"/>
                        <a:gd name="connsiteX32" fmla="*/ 1113626 w 1249680"/>
                        <a:gd name="connsiteY32" fmla="*/ 1373505 h 1411233"/>
                        <a:gd name="connsiteX33" fmla="*/ 1082516 w 1249680"/>
                        <a:gd name="connsiteY33" fmla="*/ 1361598 h 1411233"/>
                        <a:gd name="connsiteX34" fmla="*/ 1063466 w 1249680"/>
                        <a:gd name="connsiteY34" fmla="*/ 1390650 h 1411233"/>
                        <a:gd name="connsiteX35" fmla="*/ 1044570 w 1249680"/>
                        <a:gd name="connsiteY35" fmla="*/ 1359218 h 1411233"/>
                        <a:gd name="connsiteX36" fmla="*/ 918210 w 1249680"/>
                        <a:gd name="connsiteY36" fmla="*/ 1344930 h 1411233"/>
                        <a:gd name="connsiteX37" fmla="*/ 876097 w 1249680"/>
                        <a:gd name="connsiteY37" fmla="*/ 1307028 h 1411233"/>
                        <a:gd name="connsiteX38" fmla="*/ 821650 w 1249680"/>
                        <a:gd name="connsiteY38" fmla="*/ 1340540 h 1411233"/>
                        <a:gd name="connsiteX39" fmla="*/ 749071 w 1249680"/>
                        <a:gd name="connsiteY39" fmla="*/ 1357779 h 1411233"/>
                        <a:gd name="connsiteX40" fmla="*/ 623341 w 1249680"/>
                        <a:gd name="connsiteY40" fmla="*/ 1411233 h 1411233"/>
                        <a:gd name="connsiteX41" fmla="*/ 596895 w 1249680"/>
                        <a:gd name="connsiteY41" fmla="*/ 1375886 h 1411233"/>
                        <a:gd name="connsiteX42" fmla="*/ 391001 w 1249680"/>
                        <a:gd name="connsiteY42" fmla="*/ 1287303 h 1411233"/>
                        <a:gd name="connsiteX43" fmla="*/ 223038 w 1249680"/>
                        <a:gd name="connsiteY43" fmla="*/ 1230630 h 1411233"/>
                        <a:gd name="connsiteX44" fmla="*/ 127788 w 1249680"/>
                        <a:gd name="connsiteY44" fmla="*/ 1223486 h 1411233"/>
                        <a:gd name="connsiteX45" fmla="*/ 123026 w 1249680"/>
                        <a:gd name="connsiteY45" fmla="*/ 1156811 h 1411233"/>
                        <a:gd name="connsiteX46" fmla="*/ 134932 w 1249680"/>
                        <a:gd name="connsiteY46" fmla="*/ 1171098 h 1411233"/>
                        <a:gd name="connsiteX47" fmla="*/ 143351 w 1249680"/>
                        <a:gd name="connsiteY47" fmla="*/ 1202532 h 1411233"/>
                        <a:gd name="connsiteX48" fmla="*/ 180975 w 1249680"/>
                        <a:gd name="connsiteY48" fmla="*/ 1200626 h 1411233"/>
                        <a:gd name="connsiteX49" fmla="*/ 163354 w 1249680"/>
                        <a:gd name="connsiteY49" fmla="*/ 1141095 h 1411233"/>
                        <a:gd name="connsiteX50" fmla="*/ 234791 w 1249680"/>
                        <a:gd name="connsiteY50" fmla="*/ 1096804 h 1411233"/>
                        <a:gd name="connsiteX51" fmla="*/ 249232 w 1249680"/>
                        <a:gd name="connsiteY51" fmla="*/ 1180623 h 1411233"/>
                        <a:gd name="connsiteX52" fmla="*/ 277807 w 1249680"/>
                        <a:gd name="connsiteY52" fmla="*/ 1190149 h 1411233"/>
                        <a:gd name="connsiteX53" fmla="*/ 292417 w 1249680"/>
                        <a:gd name="connsiteY53" fmla="*/ 1068705 h 1411233"/>
                        <a:gd name="connsiteX54" fmla="*/ 323051 w 1249680"/>
                        <a:gd name="connsiteY54" fmla="*/ 1078230 h 1411233"/>
                        <a:gd name="connsiteX55" fmla="*/ 294476 w 1249680"/>
                        <a:gd name="connsiteY55" fmla="*/ 944880 h 1411233"/>
                        <a:gd name="connsiteX56" fmla="*/ 258758 w 1249680"/>
                        <a:gd name="connsiteY56" fmla="*/ 961549 h 1411233"/>
                        <a:gd name="connsiteX57" fmla="*/ 149220 w 1249680"/>
                        <a:gd name="connsiteY57" fmla="*/ 909162 h 1411233"/>
                        <a:gd name="connsiteX58" fmla="*/ 158745 w 1249680"/>
                        <a:gd name="connsiteY58" fmla="*/ 882967 h 1411233"/>
                        <a:gd name="connsiteX59" fmla="*/ 130765 w 1249680"/>
                        <a:gd name="connsiteY59" fmla="*/ 864017 h 1411233"/>
                        <a:gd name="connsiteX60" fmla="*/ 108738 w 1249680"/>
                        <a:gd name="connsiteY60" fmla="*/ 897255 h 1411233"/>
                        <a:gd name="connsiteX61" fmla="*/ 111120 w 1249680"/>
                        <a:gd name="connsiteY61" fmla="*/ 840105 h 1411233"/>
                        <a:gd name="connsiteX62" fmla="*/ 92070 w 1249680"/>
                        <a:gd name="connsiteY62" fmla="*/ 835343 h 1411233"/>
                        <a:gd name="connsiteX63" fmla="*/ 80163 w 1249680"/>
                        <a:gd name="connsiteY63" fmla="*/ 906780 h 1411233"/>
                        <a:gd name="connsiteX64" fmla="*/ 58732 w 1249680"/>
                        <a:gd name="connsiteY64" fmla="*/ 911543 h 1411233"/>
                        <a:gd name="connsiteX65" fmla="*/ 70639 w 1249680"/>
                        <a:gd name="connsiteY65" fmla="*/ 825817 h 1411233"/>
                        <a:gd name="connsiteX66" fmla="*/ 122872 w 1249680"/>
                        <a:gd name="connsiteY66" fmla="*/ 819626 h 1411233"/>
                        <a:gd name="connsiteX67" fmla="*/ 125407 w 1249680"/>
                        <a:gd name="connsiteY67" fmla="*/ 799623 h 1411233"/>
                        <a:gd name="connsiteX68" fmla="*/ 78581 w 1249680"/>
                        <a:gd name="connsiteY68" fmla="*/ 799624 h 1411233"/>
                        <a:gd name="connsiteX69" fmla="*/ 82867 w 1249680"/>
                        <a:gd name="connsiteY69" fmla="*/ 761047 h 1411233"/>
                        <a:gd name="connsiteX70" fmla="*/ 142076 w 1249680"/>
                        <a:gd name="connsiteY70" fmla="*/ 742474 h 1411233"/>
                        <a:gd name="connsiteX71" fmla="*/ 130169 w 1249680"/>
                        <a:gd name="connsiteY71" fmla="*/ 716280 h 1411233"/>
                        <a:gd name="connsiteX72" fmla="*/ 48568 w 1249680"/>
                        <a:gd name="connsiteY72" fmla="*/ 756737 h 1411233"/>
                        <a:gd name="connsiteX73" fmla="*/ 29527 w 1249680"/>
                        <a:gd name="connsiteY73" fmla="*/ 718344 h 1411233"/>
                        <a:gd name="connsiteX74" fmla="*/ 104473 w 1249680"/>
                        <a:gd name="connsiteY74" fmla="*/ 693138 h 1411233"/>
                        <a:gd name="connsiteX75" fmla="*/ 77629 w 1249680"/>
                        <a:gd name="connsiteY75" fmla="*/ 617855 h 1411233"/>
                        <a:gd name="connsiteX76" fmla="*/ 39683 w 1249680"/>
                        <a:gd name="connsiteY76" fmla="*/ 611505 h 1411233"/>
                        <a:gd name="connsiteX77" fmla="*/ 0 w 1249680"/>
                        <a:gd name="connsiteY77" fmla="*/ 541020 h 1411233"/>
                        <a:gd name="connsiteX0" fmla="*/ 0 w 1249680"/>
                        <a:gd name="connsiteY0" fmla="*/ 541020 h 1411233"/>
                        <a:gd name="connsiteX1" fmla="*/ 259080 w 1249680"/>
                        <a:gd name="connsiteY1" fmla="*/ 381000 h 1411233"/>
                        <a:gd name="connsiteX2" fmla="*/ 266700 w 1249680"/>
                        <a:gd name="connsiteY2" fmla="*/ 266700 h 1411233"/>
                        <a:gd name="connsiteX3" fmla="*/ 358140 w 1249680"/>
                        <a:gd name="connsiteY3" fmla="*/ 259080 h 1411233"/>
                        <a:gd name="connsiteX4" fmla="*/ 388620 w 1249680"/>
                        <a:gd name="connsiteY4" fmla="*/ 266700 h 1411233"/>
                        <a:gd name="connsiteX5" fmla="*/ 449580 w 1249680"/>
                        <a:gd name="connsiteY5" fmla="*/ 266700 h 1411233"/>
                        <a:gd name="connsiteX6" fmla="*/ 533400 w 1249680"/>
                        <a:gd name="connsiteY6" fmla="*/ 144780 h 1411233"/>
                        <a:gd name="connsiteX7" fmla="*/ 655320 w 1249680"/>
                        <a:gd name="connsiteY7" fmla="*/ 167640 h 1411233"/>
                        <a:gd name="connsiteX8" fmla="*/ 830580 w 1249680"/>
                        <a:gd name="connsiteY8" fmla="*/ 114300 h 1411233"/>
                        <a:gd name="connsiteX9" fmla="*/ 822960 w 1249680"/>
                        <a:gd name="connsiteY9" fmla="*/ 45720 h 1411233"/>
                        <a:gd name="connsiteX10" fmla="*/ 906780 w 1249680"/>
                        <a:gd name="connsiteY10" fmla="*/ 0 h 1411233"/>
                        <a:gd name="connsiteX11" fmla="*/ 937260 w 1249680"/>
                        <a:gd name="connsiteY11" fmla="*/ 0 h 1411233"/>
                        <a:gd name="connsiteX12" fmla="*/ 944880 w 1249680"/>
                        <a:gd name="connsiteY12" fmla="*/ 76200 h 1411233"/>
                        <a:gd name="connsiteX13" fmla="*/ 1013460 w 1249680"/>
                        <a:gd name="connsiteY13" fmla="*/ 99060 h 1411233"/>
                        <a:gd name="connsiteX14" fmla="*/ 982980 w 1249680"/>
                        <a:gd name="connsiteY14" fmla="*/ 167640 h 1411233"/>
                        <a:gd name="connsiteX15" fmla="*/ 1005840 w 1249680"/>
                        <a:gd name="connsiteY15" fmla="*/ 190500 h 1411233"/>
                        <a:gd name="connsiteX16" fmla="*/ 967740 w 1249680"/>
                        <a:gd name="connsiteY16" fmla="*/ 297180 h 1411233"/>
                        <a:gd name="connsiteX17" fmla="*/ 975360 w 1249680"/>
                        <a:gd name="connsiteY17" fmla="*/ 320040 h 1411233"/>
                        <a:gd name="connsiteX18" fmla="*/ 1043940 w 1249680"/>
                        <a:gd name="connsiteY18" fmla="*/ 388620 h 1411233"/>
                        <a:gd name="connsiteX19" fmla="*/ 1165860 w 1249680"/>
                        <a:gd name="connsiteY19" fmla="*/ 403860 h 1411233"/>
                        <a:gd name="connsiteX20" fmla="*/ 1173480 w 1249680"/>
                        <a:gd name="connsiteY20" fmla="*/ 441960 h 1411233"/>
                        <a:gd name="connsiteX21" fmla="*/ 1249680 w 1249680"/>
                        <a:gd name="connsiteY21" fmla="*/ 419100 h 1411233"/>
                        <a:gd name="connsiteX22" fmla="*/ 1219200 w 1249680"/>
                        <a:gd name="connsiteY22" fmla="*/ 495300 h 1411233"/>
                        <a:gd name="connsiteX23" fmla="*/ 1135380 w 1249680"/>
                        <a:gd name="connsiteY23" fmla="*/ 586740 h 1411233"/>
                        <a:gd name="connsiteX24" fmla="*/ 1021080 w 1249680"/>
                        <a:gd name="connsiteY24" fmla="*/ 632460 h 1411233"/>
                        <a:gd name="connsiteX25" fmla="*/ 1013460 w 1249680"/>
                        <a:gd name="connsiteY25" fmla="*/ 723900 h 1411233"/>
                        <a:gd name="connsiteX26" fmla="*/ 1005840 w 1249680"/>
                        <a:gd name="connsiteY26" fmla="*/ 769620 h 1411233"/>
                        <a:gd name="connsiteX27" fmla="*/ 975360 w 1249680"/>
                        <a:gd name="connsiteY27" fmla="*/ 807720 h 1411233"/>
                        <a:gd name="connsiteX28" fmla="*/ 1013460 w 1249680"/>
                        <a:gd name="connsiteY28" fmla="*/ 845820 h 1411233"/>
                        <a:gd name="connsiteX29" fmla="*/ 998220 w 1249680"/>
                        <a:gd name="connsiteY29" fmla="*/ 906780 h 1411233"/>
                        <a:gd name="connsiteX30" fmla="*/ 1026795 w 1249680"/>
                        <a:gd name="connsiteY30" fmla="*/ 1164907 h 1411233"/>
                        <a:gd name="connsiteX31" fmla="*/ 1159192 w 1249680"/>
                        <a:gd name="connsiteY31" fmla="*/ 1253967 h 1411233"/>
                        <a:gd name="connsiteX32" fmla="*/ 1113626 w 1249680"/>
                        <a:gd name="connsiteY32" fmla="*/ 1373505 h 1411233"/>
                        <a:gd name="connsiteX33" fmla="*/ 1082516 w 1249680"/>
                        <a:gd name="connsiteY33" fmla="*/ 1361598 h 1411233"/>
                        <a:gd name="connsiteX34" fmla="*/ 1063466 w 1249680"/>
                        <a:gd name="connsiteY34" fmla="*/ 1390650 h 1411233"/>
                        <a:gd name="connsiteX35" fmla="*/ 1044570 w 1249680"/>
                        <a:gd name="connsiteY35" fmla="*/ 1359218 h 1411233"/>
                        <a:gd name="connsiteX36" fmla="*/ 918210 w 1249680"/>
                        <a:gd name="connsiteY36" fmla="*/ 1344930 h 1411233"/>
                        <a:gd name="connsiteX37" fmla="*/ 876097 w 1249680"/>
                        <a:gd name="connsiteY37" fmla="*/ 1307028 h 1411233"/>
                        <a:gd name="connsiteX38" fmla="*/ 821650 w 1249680"/>
                        <a:gd name="connsiteY38" fmla="*/ 1340540 h 1411233"/>
                        <a:gd name="connsiteX39" fmla="*/ 749071 w 1249680"/>
                        <a:gd name="connsiteY39" fmla="*/ 1357779 h 1411233"/>
                        <a:gd name="connsiteX40" fmla="*/ 623341 w 1249680"/>
                        <a:gd name="connsiteY40" fmla="*/ 1411233 h 1411233"/>
                        <a:gd name="connsiteX41" fmla="*/ 596895 w 1249680"/>
                        <a:gd name="connsiteY41" fmla="*/ 1375886 h 1411233"/>
                        <a:gd name="connsiteX42" fmla="*/ 391001 w 1249680"/>
                        <a:gd name="connsiteY42" fmla="*/ 1287303 h 1411233"/>
                        <a:gd name="connsiteX43" fmla="*/ 223038 w 1249680"/>
                        <a:gd name="connsiteY43" fmla="*/ 1230630 h 1411233"/>
                        <a:gd name="connsiteX44" fmla="*/ 127788 w 1249680"/>
                        <a:gd name="connsiteY44" fmla="*/ 1223486 h 1411233"/>
                        <a:gd name="connsiteX45" fmla="*/ 123026 w 1249680"/>
                        <a:gd name="connsiteY45" fmla="*/ 1156811 h 1411233"/>
                        <a:gd name="connsiteX46" fmla="*/ 134932 w 1249680"/>
                        <a:gd name="connsiteY46" fmla="*/ 1171098 h 1411233"/>
                        <a:gd name="connsiteX47" fmla="*/ 143351 w 1249680"/>
                        <a:gd name="connsiteY47" fmla="*/ 1202532 h 1411233"/>
                        <a:gd name="connsiteX48" fmla="*/ 180975 w 1249680"/>
                        <a:gd name="connsiteY48" fmla="*/ 1200626 h 1411233"/>
                        <a:gd name="connsiteX49" fmla="*/ 163354 w 1249680"/>
                        <a:gd name="connsiteY49" fmla="*/ 1141095 h 1411233"/>
                        <a:gd name="connsiteX50" fmla="*/ 234791 w 1249680"/>
                        <a:gd name="connsiteY50" fmla="*/ 1096804 h 1411233"/>
                        <a:gd name="connsiteX51" fmla="*/ 249232 w 1249680"/>
                        <a:gd name="connsiteY51" fmla="*/ 1180623 h 1411233"/>
                        <a:gd name="connsiteX52" fmla="*/ 277807 w 1249680"/>
                        <a:gd name="connsiteY52" fmla="*/ 1190149 h 1411233"/>
                        <a:gd name="connsiteX53" fmla="*/ 292417 w 1249680"/>
                        <a:gd name="connsiteY53" fmla="*/ 1068705 h 1411233"/>
                        <a:gd name="connsiteX54" fmla="*/ 323051 w 1249680"/>
                        <a:gd name="connsiteY54" fmla="*/ 1078230 h 1411233"/>
                        <a:gd name="connsiteX55" fmla="*/ 294476 w 1249680"/>
                        <a:gd name="connsiteY55" fmla="*/ 944880 h 1411233"/>
                        <a:gd name="connsiteX56" fmla="*/ 258758 w 1249680"/>
                        <a:gd name="connsiteY56" fmla="*/ 961549 h 1411233"/>
                        <a:gd name="connsiteX57" fmla="*/ 149220 w 1249680"/>
                        <a:gd name="connsiteY57" fmla="*/ 909162 h 1411233"/>
                        <a:gd name="connsiteX58" fmla="*/ 158745 w 1249680"/>
                        <a:gd name="connsiteY58" fmla="*/ 882967 h 1411233"/>
                        <a:gd name="connsiteX59" fmla="*/ 130765 w 1249680"/>
                        <a:gd name="connsiteY59" fmla="*/ 864017 h 1411233"/>
                        <a:gd name="connsiteX60" fmla="*/ 108738 w 1249680"/>
                        <a:gd name="connsiteY60" fmla="*/ 897255 h 1411233"/>
                        <a:gd name="connsiteX61" fmla="*/ 111120 w 1249680"/>
                        <a:gd name="connsiteY61" fmla="*/ 840105 h 1411233"/>
                        <a:gd name="connsiteX62" fmla="*/ 92070 w 1249680"/>
                        <a:gd name="connsiteY62" fmla="*/ 835343 h 1411233"/>
                        <a:gd name="connsiteX63" fmla="*/ 80163 w 1249680"/>
                        <a:gd name="connsiteY63" fmla="*/ 906780 h 1411233"/>
                        <a:gd name="connsiteX64" fmla="*/ 58732 w 1249680"/>
                        <a:gd name="connsiteY64" fmla="*/ 911543 h 1411233"/>
                        <a:gd name="connsiteX65" fmla="*/ 70639 w 1249680"/>
                        <a:gd name="connsiteY65" fmla="*/ 825817 h 1411233"/>
                        <a:gd name="connsiteX66" fmla="*/ 122872 w 1249680"/>
                        <a:gd name="connsiteY66" fmla="*/ 819626 h 1411233"/>
                        <a:gd name="connsiteX67" fmla="*/ 125407 w 1249680"/>
                        <a:gd name="connsiteY67" fmla="*/ 799623 h 1411233"/>
                        <a:gd name="connsiteX68" fmla="*/ 78581 w 1249680"/>
                        <a:gd name="connsiteY68" fmla="*/ 799624 h 1411233"/>
                        <a:gd name="connsiteX69" fmla="*/ 82867 w 1249680"/>
                        <a:gd name="connsiteY69" fmla="*/ 761047 h 1411233"/>
                        <a:gd name="connsiteX70" fmla="*/ 142076 w 1249680"/>
                        <a:gd name="connsiteY70" fmla="*/ 742474 h 1411233"/>
                        <a:gd name="connsiteX71" fmla="*/ 130169 w 1249680"/>
                        <a:gd name="connsiteY71" fmla="*/ 716280 h 1411233"/>
                        <a:gd name="connsiteX72" fmla="*/ 48568 w 1249680"/>
                        <a:gd name="connsiteY72" fmla="*/ 756737 h 1411233"/>
                        <a:gd name="connsiteX73" fmla="*/ 29527 w 1249680"/>
                        <a:gd name="connsiteY73" fmla="*/ 718344 h 1411233"/>
                        <a:gd name="connsiteX74" fmla="*/ 104473 w 1249680"/>
                        <a:gd name="connsiteY74" fmla="*/ 693138 h 1411233"/>
                        <a:gd name="connsiteX75" fmla="*/ 77629 w 1249680"/>
                        <a:gd name="connsiteY75" fmla="*/ 617855 h 1411233"/>
                        <a:gd name="connsiteX76" fmla="*/ 39683 w 1249680"/>
                        <a:gd name="connsiteY76" fmla="*/ 611505 h 1411233"/>
                        <a:gd name="connsiteX77" fmla="*/ 0 w 1249680"/>
                        <a:gd name="connsiteY77" fmla="*/ 541020 h 1411233"/>
                        <a:gd name="connsiteX0" fmla="*/ 0 w 1249680"/>
                        <a:gd name="connsiteY0" fmla="*/ 541020 h 1411233"/>
                        <a:gd name="connsiteX1" fmla="*/ 259080 w 1249680"/>
                        <a:gd name="connsiteY1" fmla="*/ 381000 h 1411233"/>
                        <a:gd name="connsiteX2" fmla="*/ 266700 w 1249680"/>
                        <a:gd name="connsiteY2" fmla="*/ 266700 h 1411233"/>
                        <a:gd name="connsiteX3" fmla="*/ 358140 w 1249680"/>
                        <a:gd name="connsiteY3" fmla="*/ 259080 h 1411233"/>
                        <a:gd name="connsiteX4" fmla="*/ 388620 w 1249680"/>
                        <a:gd name="connsiteY4" fmla="*/ 266700 h 1411233"/>
                        <a:gd name="connsiteX5" fmla="*/ 449580 w 1249680"/>
                        <a:gd name="connsiteY5" fmla="*/ 266700 h 1411233"/>
                        <a:gd name="connsiteX6" fmla="*/ 533400 w 1249680"/>
                        <a:gd name="connsiteY6" fmla="*/ 144780 h 1411233"/>
                        <a:gd name="connsiteX7" fmla="*/ 655320 w 1249680"/>
                        <a:gd name="connsiteY7" fmla="*/ 167640 h 1411233"/>
                        <a:gd name="connsiteX8" fmla="*/ 830580 w 1249680"/>
                        <a:gd name="connsiteY8" fmla="*/ 114300 h 1411233"/>
                        <a:gd name="connsiteX9" fmla="*/ 822960 w 1249680"/>
                        <a:gd name="connsiteY9" fmla="*/ 45720 h 1411233"/>
                        <a:gd name="connsiteX10" fmla="*/ 906780 w 1249680"/>
                        <a:gd name="connsiteY10" fmla="*/ 0 h 1411233"/>
                        <a:gd name="connsiteX11" fmla="*/ 937260 w 1249680"/>
                        <a:gd name="connsiteY11" fmla="*/ 0 h 1411233"/>
                        <a:gd name="connsiteX12" fmla="*/ 944880 w 1249680"/>
                        <a:gd name="connsiteY12" fmla="*/ 76200 h 1411233"/>
                        <a:gd name="connsiteX13" fmla="*/ 1013460 w 1249680"/>
                        <a:gd name="connsiteY13" fmla="*/ 99060 h 1411233"/>
                        <a:gd name="connsiteX14" fmla="*/ 982980 w 1249680"/>
                        <a:gd name="connsiteY14" fmla="*/ 167640 h 1411233"/>
                        <a:gd name="connsiteX15" fmla="*/ 1005840 w 1249680"/>
                        <a:gd name="connsiteY15" fmla="*/ 190500 h 1411233"/>
                        <a:gd name="connsiteX16" fmla="*/ 967740 w 1249680"/>
                        <a:gd name="connsiteY16" fmla="*/ 297180 h 1411233"/>
                        <a:gd name="connsiteX17" fmla="*/ 975360 w 1249680"/>
                        <a:gd name="connsiteY17" fmla="*/ 320040 h 1411233"/>
                        <a:gd name="connsiteX18" fmla="*/ 1043940 w 1249680"/>
                        <a:gd name="connsiteY18" fmla="*/ 388620 h 1411233"/>
                        <a:gd name="connsiteX19" fmla="*/ 1165860 w 1249680"/>
                        <a:gd name="connsiteY19" fmla="*/ 403860 h 1411233"/>
                        <a:gd name="connsiteX20" fmla="*/ 1173480 w 1249680"/>
                        <a:gd name="connsiteY20" fmla="*/ 441960 h 1411233"/>
                        <a:gd name="connsiteX21" fmla="*/ 1249680 w 1249680"/>
                        <a:gd name="connsiteY21" fmla="*/ 419100 h 1411233"/>
                        <a:gd name="connsiteX22" fmla="*/ 1219200 w 1249680"/>
                        <a:gd name="connsiteY22" fmla="*/ 495300 h 1411233"/>
                        <a:gd name="connsiteX23" fmla="*/ 1135380 w 1249680"/>
                        <a:gd name="connsiteY23" fmla="*/ 586740 h 1411233"/>
                        <a:gd name="connsiteX24" fmla="*/ 1021080 w 1249680"/>
                        <a:gd name="connsiteY24" fmla="*/ 632460 h 1411233"/>
                        <a:gd name="connsiteX25" fmla="*/ 1013460 w 1249680"/>
                        <a:gd name="connsiteY25" fmla="*/ 723900 h 1411233"/>
                        <a:gd name="connsiteX26" fmla="*/ 1005840 w 1249680"/>
                        <a:gd name="connsiteY26" fmla="*/ 769620 h 1411233"/>
                        <a:gd name="connsiteX27" fmla="*/ 975360 w 1249680"/>
                        <a:gd name="connsiteY27" fmla="*/ 807720 h 1411233"/>
                        <a:gd name="connsiteX28" fmla="*/ 1013460 w 1249680"/>
                        <a:gd name="connsiteY28" fmla="*/ 845820 h 1411233"/>
                        <a:gd name="connsiteX29" fmla="*/ 998220 w 1249680"/>
                        <a:gd name="connsiteY29" fmla="*/ 906780 h 1411233"/>
                        <a:gd name="connsiteX30" fmla="*/ 1026795 w 1249680"/>
                        <a:gd name="connsiteY30" fmla="*/ 1164907 h 1411233"/>
                        <a:gd name="connsiteX31" fmla="*/ 1116007 w 1249680"/>
                        <a:gd name="connsiteY31" fmla="*/ 1223486 h 1411233"/>
                        <a:gd name="connsiteX32" fmla="*/ 1159192 w 1249680"/>
                        <a:gd name="connsiteY32" fmla="*/ 1253967 h 1411233"/>
                        <a:gd name="connsiteX33" fmla="*/ 1113626 w 1249680"/>
                        <a:gd name="connsiteY33" fmla="*/ 1373505 h 1411233"/>
                        <a:gd name="connsiteX34" fmla="*/ 1082516 w 1249680"/>
                        <a:gd name="connsiteY34" fmla="*/ 1361598 h 1411233"/>
                        <a:gd name="connsiteX35" fmla="*/ 1063466 w 1249680"/>
                        <a:gd name="connsiteY35" fmla="*/ 1390650 h 1411233"/>
                        <a:gd name="connsiteX36" fmla="*/ 1044570 w 1249680"/>
                        <a:gd name="connsiteY36" fmla="*/ 1359218 h 1411233"/>
                        <a:gd name="connsiteX37" fmla="*/ 918210 w 1249680"/>
                        <a:gd name="connsiteY37" fmla="*/ 1344930 h 1411233"/>
                        <a:gd name="connsiteX38" fmla="*/ 876097 w 1249680"/>
                        <a:gd name="connsiteY38" fmla="*/ 1307028 h 1411233"/>
                        <a:gd name="connsiteX39" fmla="*/ 821650 w 1249680"/>
                        <a:gd name="connsiteY39" fmla="*/ 1340540 h 1411233"/>
                        <a:gd name="connsiteX40" fmla="*/ 749071 w 1249680"/>
                        <a:gd name="connsiteY40" fmla="*/ 1357779 h 1411233"/>
                        <a:gd name="connsiteX41" fmla="*/ 623341 w 1249680"/>
                        <a:gd name="connsiteY41" fmla="*/ 1411233 h 1411233"/>
                        <a:gd name="connsiteX42" fmla="*/ 596895 w 1249680"/>
                        <a:gd name="connsiteY42" fmla="*/ 1375886 h 1411233"/>
                        <a:gd name="connsiteX43" fmla="*/ 391001 w 1249680"/>
                        <a:gd name="connsiteY43" fmla="*/ 1287303 h 1411233"/>
                        <a:gd name="connsiteX44" fmla="*/ 223038 w 1249680"/>
                        <a:gd name="connsiteY44" fmla="*/ 1230630 h 1411233"/>
                        <a:gd name="connsiteX45" fmla="*/ 127788 w 1249680"/>
                        <a:gd name="connsiteY45" fmla="*/ 1223486 h 1411233"/>
                        <a:gd name="connsiteX46" fmla="*/ 123026 w 1249680"/>
                        <a:gd name="connsiteY46" fmla="*/ 1156811 h 1411233"/>
                        <a:gd name="connsiteX47" fmla="*/ 134932 w 1249680"/>
                        <a:gd name="connsiteY47" fmla="*/ 1171098 h 1411233"/>
                        <a:gd name="connsiteX48" fmla="*/ 143351 w 1249680"/>
                        <a:gd name="connsiteY48" fmla="*/ 1202532 h 1411233"/>
                        <a:gd name="connsiteX49" fmla="*/ 180975 w 1249680"/>
                        <a:gd name="connsiteY49" fmla="*/ 1200626 h 1411233"/>
                        <a:gd name="connsiteX50" fmla="*/ 163354 w 1249680"/>
                        <a:gd name="connsiteY50" fmla="*/ 1141095 h 1411233"/>
                        <a:gd name="connsiteX51" fmla="*/ 234791 w 1249680"/>
                        <a:gd name="connsiteY51" fmla="*/ 1096804 h 1411233"/>
                        <a:gd name="connsiteX52" fmla="*/ 249232 w 1249680"/>
                        <a:gd name="connsiteY52" fmla="*/ 1180623 h 1411233"/>
                        <a:gd name="connsiteX53" fmla="*/ 277807 w 1249680"/>
                        <a:gd name="connsiteY53" fmla="*/ 1190149 h 1411233"/>
                        <a:gd name="connsiteX54" fmla="*/ 292417 w 1249680"/>
                        <a:gd name="connsiteY54" fmla="*/ 1068705 h 1411233"/>
                        <a:gd name="connsiteX55" fmla="*/ 323051 w 1249680"/>
                        <a:gd name="connsiteY55" fmla="*/ 1078230 h 1411233"/>
                        <a:gd name="connsiteX56" fmla="*/ 294476 w 1249680"/>
                        <a:gd name="connsiteY56" fmla="*/ 944880 h 1411233"/>
                        <a:gd name="connsiteX57" fmla="*/ 258758 w 1249680"/>
                        <a:gd name="connsiteY57" fmla="*/ 961549 h 1411233"/>
                        <a:gd name="connsiteX58" fmla="*/ 149220 w 1249680"/>
                        <a:gd name="connsiteY58" fmla="*/ 909162 h 1411233"/>
                        <a:gd name="connsiteX59" fmla="*/ 158745 w 1249680"/>
                        <a:gd name="connsiteY59" fmla="*/ 882967 h 1411233"/>
                        <a:gd name="connsiteX60" fmla="*/ 130765 w 1249680"/>
                        <a:gd name="connsiteY60" fmla="*/ 864017 h 1411233"/>
                        <a:gd name="connsiteX61" fmla="*/ 108738 w 1249680"/>
                        <a:gd name="connsiteY61" fmla="*/ 897255 h 1411233"/>
                        <a:gd name="connsiteX62" fmla="*/ 111120 w 1249680"/>
                        <a:gd name="connsiteY62" fmla="*/ 840105 h 1411233"/>
                        <a:gd name="connsiteX63" fmla="*/ 92070 w 1249680"/>
                        <a:gd name="connsiteY63" fmla="*/ 835343 h 1411233"/>
                        <a:gd name="connsiteX64" fmla="*/ 80163 w 1249680"/>
                        <a:gd name="connsiteY64" fmla="*/ 906780 h 1411233"/>
                        <a:gd name="connsiteX65" fmla="*/ 58732 w 1249680"/>
                        <a:gd name="connsiteY65" fmla="*/ 911543 h 1411233"/>
                        <a:gd name="connsiteX66" fmla="*/ 70639 w 1249680"/>
                        <a:gd name="connsiteY66" fmla="*/ 825817 h 1411233"/>
                        <a:gd name="connsiteX67" fmla="*/ 122872 w 1249680"/>
                        <a:gd name="connsiteY67" fmla="*/ 819626 h 1411233"/>
                        <a:gd name="connsiteX68" fmla="*/ 125407 w 1249680"/>
                        <a:gd name="connsiteY68" fmla="*/ 799623 h 1411233"/>
                        <a:gd name="connsiteX69" fmla="*/ 78581 w 1249680"/>
                        <a:gd name="connsiteY69" fmla="*/ 799624 h 1411233"/>
                        <a:gd name="connsiteX70" fmla="*/ 82867 w 1249680"/>
                        <a:gd name="connsiteY70" fmla="*/ 761047 h 1411233"/>
                        <a:gd name="connsiteX71" fmla="*/ 142076 w 1249680"/>
                        <a:gd name="connsiteY71" fmla="*/ 742474 h 1411233"/>
                        <a:gd name="connsiteX72" fmla="*/ 130169 w 1249680"/>
                        <a:gd name="connsiteY72" fmla="*/ 716280 h 1411233"/>
                        <a:gd name="connsiteX73" fmla="*/ 48568 w 1249680"/>
                        <a:gd name="connsiteY73" fmla="*/ 756737 h 1411233"/>
                        <a:gd name="connsiteX74" fmla="*/ 29527 w 1249680"/>
                        <a:gd name="connsiteY74" fmla="*/ 718344 h 1411233"/>
                        <a:gd name="connsiteX75" fmla="*/ 104473 w 1249680"/>
                        <a:gd name="connsiteY75" fmla="*/ 693138 h 1411233"/>
                        <a:gd name="connsiteX76" fmla="*/ 77629 w 1249680"/>
                        <a:gd name="connsiteY76" fmla="*/ 617855 h 1411233"/>
                        <a:gd name="connsiteX77" fmla="*/ 39683 w 1249680"/>
                        <a:gd name="connsiteY77" fmla="*/ 611505 h 1411233"/>
                        <a:gd name="connsiteX78" fmla="*/ 0 w 1249680"/>
                        <a:gd name="connsiteY78" fmla="*/ 541020 h 1411233"/>
                        <a:gd name="connsiteX0" fmla="*/ 0 w 1249680"/>
                        <a:gd name="connsiteY0" fmla="*/ 541020 h 1411233"/>
                        <a:gd name="connsiteX1" fmla="*/ 259080 w 1249680"/>
                        <a:gd name="connsiteY1" fmla="*/ 381000 h 1411233"/>
                        <a:gd name="connsiteX2" fmla="*/ 266700 w 1249680"/>
                        <a:gd name="connsiteY2" fmla="*/ 266700 h 1411233"/>
                        <a:gd name="connsiteX3" fmla="*/ 358140 w 1249680"/>
                        <a:gd name="connsiteY3" fmla="*/ 259080 h 1411233"/>
                        <a:gd name="connsiteX4" fmla="*/ 388620 w 1249680"/>
                        <a:gd name="connsiteY4" fmla="*/ 266700 h 1411233"/>
                        <a:gd name="connsiteX5" fmla="*/ 449580 w 1249680"/>
                        <a:gd name="connsiteY5" fmla="*/ 266700 h 1411233"/>
                        <a:gd name="connsiteX6" fmla="*/ 533400 w 1249680"/>
                        <a:gd name="connsiteY6" fmla="*/ 144780 h 1411233"/>
                        <a:gd name="connsiteX7" fmla="*/ 655320 w 1249680"/>
                        <a:gd name="connsiteY7" fmla="*/ 167640 h 1411233"/>
                        <a:gd name="connsiteX8" fmla="*/ 830580 w 1249680"/>
                        <a:gd name="connsiteY8" fmla="*/ 114300 h 1411233"/>
                        <a:gd name="connsiteX9" fmla="*/ 822960 w 1249680"/>
                        <a:gd name="connsiteY9" fmla="*/ 45720 h 1411233"/>
                        <a:gd name="connsiteX10" fmla="*/ 906780 w 1249680"/>
                        <a:gd name="connsiteY10" fmla="*/ 0 h 1411233"/>
                        <a:gd name="connsiteX11" fmla="*/ 937260 w 1249680"/>
                        <a:gd name="connsiteY11" fmla="*/ 0 h 1411233"/>
                        <a:gd name="connsiteX12" fmla="*/ 944880 w 1249680"/>
                        <a:gd name="connsiteY12" fmla="*/ 76200 h 1411233"/>
                        <a:gd name="connsiteX13" fmla="*/ 1013460 w 1249680"/>
                        <a:gd name="connsiteY13" fmla="*/ 99060 h 1411233"/>
                        <a:gd name="connsiteX14" fmla="*/ 982980 w 1249680"/>
                        <a:gd name="connsiteY14" fmla="*/ 167640 h 1411233"/>
                        <a:gd name="connsiteX15" fmla="*/ 1005840 w 1249680"/>
                        <a:gd name="connsiteY15" fmla="*/ 190500 h 1411233"/>
                        <a:gd name="connsiteX16" fmla="*/ 967740 w 1249680"/>
                        <a:gd name="connsiteY16" fmla="*/ 297180 h 1411233"/>
                        <a:gd name="connsiteX17" fmla="*/ 975360 w 1249680"/>
                        <a:gd name="connsiteY17" fmla="*/ 320040 h 1411233"/>
                        <a:gd name="connsiteX18" fmla="*/ 1043940 w 1249680"/>
                        <a:gd name="connsiteY18" fmla="*/ 388620 h 1411233"/>
                        <a:gd name="connsiteX19" fmla="*/ 1165860 w 1249680"/>
                        <a:gd name="connsiteY19" fmla="*/ 403860 h 1411233"/>
                        <a:gd name="connsiteX20" fmla="*/ 1173480 w 1249680"/>
                        <a:gd name="connsiteY20" fmla="*/ 441960 h 1411233"/>
                        <a:gd name="connsiteX21" fmla="*/ 1249680 w 1249680"/>
                        <a:gd name="connsiteY21" fmla="*/ 419100 h 1411233"/>
                        <a:gd name="connsiteX22" fmla="*/ 1219200 w 1249680"/>
                        <a:gd name="connsiteY22" fmla="*/ 495300 h 1411233"/>
                        <a:gd name="connsiteX23" fmla="*/ 1135380 w 1249680"/>
                        <a:gd name="connsiteY23" fmla="*/ 586740 h 1411233"/>
                        <a:gd name="connsiteX24" fmla="*/ 1021080 w 1249680"/>
                        <a:gd name="connsiteY24" fmla="*/ 632460 h 1411233"/>
                        <a:gd name="connsiteX25" fmla="*/ 1013460 w 1249680"/>
                        <a:gd name="connsiteY25" fmla="*/ 723900 h 1411233"/>
                        <a:gd name="connsiteX26" fmla="*/ 1005840 w 1249680"/>
                        <a:gd name="connsiteY26" fmla="*/ 769620 h 1411233"/>
                        <a:gd name="connsiteX27" fmla="*/ 975360 w 1249680"/>
                        <a:gd name="connsiteY27" fmla="*/ 807720 h 1411233"/>
                        <a:gd name="connsiteX28" fmla="*/ 1013460 w 1249680"/>
                        <a:gd name="connsiteY28" fmla="*/ 845820 h 1411233"/>
                        <a:gd name="connsiteX29" fmla="*/ 998220 w 1249680"/>
                        <a:gd name="connsiteY29" fmla="*/ 906780 h 1411233"/>
                        <a:gd name="connsiteX30" fmla="*/ 1026795 w 1249680"/>
                        <a:gd name="connsiteY30" fmla="*/ 1164907 h 1411233"/>
                        <a:gd name="connsiteX31" fmla="*/ 1137439 w 1249680"/>
                        <a:gd name="connsiteY31" fmla="*/ 1211579 h 1411233"/>
                        <a:gd name="connsiteX32" fmla="*/ 1159192 w 1249680"/>
                        <a:gd name="connsiteY32" fmla="*/ 1253967 h 1411233"/>
                        <a:gd name="connsiteX33" fmla="*/ 1113626 w 1249680"/>
                        <a:gd name="connsiteY33" fmla="*/ 1373505 h 1411233"/>
                        <a:gd name="connsiteX34" fmla="*/ 1082516 w 1249680"/>
                        <a:gd name="connsiteY34" fmla="*/ 1361598 h 1411233"/>
                        <a:gd name="connsiteX35" fmla="*/ 1063466 w 1249680"/>
                        <a:gd name="connsiteY35" fmla="*/ 1390650 h 1411233"/>
                        <a:gd name="connsiteX36" fmla="*/ 1044570 w 1249680"/>
                        <a:gd name="connsiteY36" fmla="*/ 1359218 h 1411233"/>
                        <a:gd name="connsiteX37" fmla="*/ 918210 w 1249680"/>
                        <a:gd name="connsiteY37" fmla="*/ 1344930 h 1411233"/>
                        <a:gd name="connsiteX38" fmla="*/ 876097 w 1249680"/>
                        <a:gd name="connsiteY38" fmla="*/ 1307028 h 1411233"/>
                        <a:gd name="connsiteX39" fmla="*/ 821650 w 1249680"/>
                        <a:gd name="connsiteY39" fmla="*/ 1340540 h 1411233"/>
                        <a:gd name="connsiteX40" fmla="*/ 749071 w 1249680"/>
                        <a:gd name="connsiteY40" fmla="*/ 1357779 h 1411233"/>
                        <a:gd name="connsiteX41" fmla="*/ 623341 w 1249680"/>
                        <a:gd name="connsiteY41" fmla="*/ 1411233 h 1411233"/>
                        <a:gd name="connsiteX42" fmla="*/ 596895 w 1249680"/>
                        <a:gd name="connsiteY42" fmla="*/ 1375886 h 1411233"/>
                        <a:gd name="connsiteX43" fmla="*/ 391001 w 1249680"/>
                        <a:gd name="connsiteY43" fmla="*/ 1287303 h 1411233"/>
                        <a:gd name="connsiteX44" fmla="*/ 223038 w 1249680"/>
                        <a:gd name="connsiteY44" fmla="*/ 1230630 h 1411233"/>
                        <a:gd name="connsiteX45" fmla="*/ 127788 w 1249680"/>
                        <a:gd name="connsiteY45" fmla="*/ 1223486 h 1411233"/>
                        <a:gd name="connsiteX46" fmla="*/ 123026 w 1249680"/>
                        <a:gd name="connsiteY46" fmla="*/ 1156811 h 1411233"/>
                        <a:gd name="connsiteX47" fmla="*/ 134932 w 1249680"/>
                        <a:gd name="connsiteY47" fmla="*/ 1171098 h 1411233"/>
                        <a:gd name="connsiteX48" fmla="*/ 143351 w 1249680"/>
                        <a:gd name="connsiteY48" fmla="*/ 1202532 h 1411233"/>
                        <a:gd name="connsiteX49" fmla="*/ 180975 w 1249680"/>
                        <a:gd name="connsiteY49" fmla="*/ 1200626 h 1411233"/>
                        <a:gd name="connsiteX50" fmla="*/ 163354 w 1249680"/>
                        <a:gd name="connsiteY50" fmla="*/ 1141095 h 1411233"/>
                        <a:gd name="connsiteX51" fmla="*/ 234791 w 1249680"/>
                        <a:gd name="connsiteY51" fmla="*/ 1096804 h 1411233"/>
                        <a:gd name="connsiteX52" fmla="*/ 249232 w 1249680"/>
                        <a:gd name="connsiteY52" fmla="*/ 1180623 h 1411233"/>
                        <a:gd name="connsiteX53" fmla="*/ 277807 w 1249680"/>
                        <a:gd name="connsiteY53" fmla="*/ 1190149 h 1411233"/>
                        <a:gd name="connsiteX54" fmla="*/ 292417 w 1249680"/>
                        <a:gd name="connsiteY54" fmla="*/ 1068705 h 1411233"/>
                        <a:gd name="connsiteX55" fmla="*/ 323051 w 1249680"/>
                        <a:gd name="connsiteY55" fmla="*/ 1078230 h 1411233"/>
                        <a:gd name="connsiteX56" fmla="*/ 294476 w 1249680"/>
                        <a:gd name="connsiteY56" fmla="*/ 944880 h 1411233"/>
                        <a:gd name="connsiteX57" fmla="*/ 258758 w 1249680"/>
                        <a:gd name="connsiteY57" fmla="*/ 961549 h 1411233"/>
                        <a:gd name="connsiteX58" fmla="*/ 149220 w 1249680"/>
                        <a:gd name="connsiteY58" fmla="*/ 909162 h 1411233"/>
                        <a:gd name="connsiteX59" fmla="*/ 158745 w 1249680"/>
                        <a:gd name="connsiteY59" fmla="*/ 882967 h 1411233"/>
                        <a:gd name="connsiteX60" fmla="*/ 130765 w 1249680"/>
                        <a:gd name="connsiteY60" fmla="*/ 864017 h 1411233"/>
                        <a:gd name="connsiteX61" fmla="*/ 108738 w 1249680"/>
                        <a:gd name="connsiteY61" fmla="*/ 897255 h 1411233"/>
                        <a:gd name="connsiteX62" fmla="*/ 111120 w 1249680"/>
                        <a:gd name="connsiteY62" fmla="*/ 840105 h 1411233"/>
                        <a:gd name="connsiteX63" fmla="*/ 92070 w 1249680"/>
                        <a:gd name="connsiteY63" fmla="*/ 835343 h 1411233"/>
                        <a:gd name="connsiteX64" fmla="*/ 80163 w 1249680"/>
                        <a:gd name="connsiteY64" fmla="*/ 906780 h 1411233"/>
                        <a:gd name="connsiteX65" fmla="*/ 58732 w 1249680"/>
                        <a:gd name="connsiteY65" fmla="*/ 911543 h 1411233"/>
                        <a:gd name="connsiteX66" fmla="*/ 70639 w 1249680"/>
                        <a:gd name="connsiteY66" fmla="*/ 825817 h 1411233"/>
                        <a:gd name="connsiteX67" fmla="*/ 122872 w 1249680"/>
                        <a:gd name="connsiteY67" fmla="*/ 819626 h 1411233"/>
                        <a:gd name="connsiteX68" fmla="*/ 125407 w 1249680"/>
                        <a:gd name="connsiteY68" fmla="*/ 799623 h 1411233"/>
                        <a:gd name="connsiteX69" fmla="*/ 78581 w 1249680"/>
                        <a:gd name="connsiteY69" fmla="*/ 799624 h 1411233"/>
                        <a:gd name="connsiteX70" fmla="*/ 82867 w 1249680"/>
                        <a:gd name="connsiteY70" fmla="*/ 761047 h 1411233"/>
                        <a:gd name="connsiteX71" fmla="*/ 142076 w 1249680"/>
                        <a:gd name="connsiteY71" fmla="*/ 742474 h 1411233"/>
                        <a:gd name="connsiteX72" fmla="*/ 130169 w 1249680"/>
                        <a:gd name="connsiteY72" fmla="*/ 716280 h 1411233"/>
                        <a:gd name="connsiteX73" fmla="*/ 48568 w 1249680"/>
                        <a:gd name="connsiteY73" fmla="*/ 756737 h 1411233"/>
                        <a:gd name="connsiteX74" fmla="*/ 29527 w 1249680"/>
                        <a:gd name="connsiteY74" fmla="*/ 718344 h 1411233"/>
                        <a:gd name="connsiteX75" fmla="*/ 104473 w 1249680"/>
                        <a:gd name="connsiteY75" fmla="*/ 693138 h 1411233"/>
                        <a:gd name="connsiteX76" fmla="*/ 77629 w 1249680"/>
                        <a:gd name="connsiteY76" fmla="*/ 617855 h 1411233"/>
                        <a:gd name="connsiteX77" fmla="*/ 39683 w 1249680"/>
                        <a:gd name="connsiteY77" fmla="*/ 611505 h 1411233"/>
                        <a:gd name="connsiteX78" fmla="*/ 0 w 1249680"/>
                        <a:gd name="connsiteY78" fmla="*/ 541020 h 1411233"/>
                        <a:gd name="connsiteX0" fmla="*/ 0 w 1249680"/>
                        <a:gd name="connsiteY0" fmla="*/ 541020 h 1411233"/>
                        <a:gd name="connsiteX1" fmla="*/ 259080 w 1249680"/>
                        <a:gd name="connsiteY1" fmla="*/ 381000 h 1411233"/>
                        <a:gd name="connsiteX2" fmla="*/ 266700 w 1249680"/>
                        <a:gd name="connsiteY2" fmla="*/ 266700 h 1411233"/>
                        <a:gd name="connsiteX3" fmla="*/ 358140 w 1249680"/>
                        <a:gd name="connsiteY3" fmla="*/ 259080 h 1411233"/>
                        <a:gd name="connsiteX4" fmla="*/ 388620 w 1249680"/>
                        <a:gd name="connsiteY4" fmla="*/ 266700 h 1411233"/>
                        <a:gd name="connsiteX5" fmla="*/ 449580 w 1249680"/>
                        <a:gd name="connsiteY5" fmla="*/ 266700 h 1411233"/>
                        <a:gd name="connsiteX6" fmla="*/ 533400 w 1249680"/>
                        <a:gd name="connsiteY6" fmla="*/ 144780 h 1411233"/>
                        <a:gd name="connsiteX7" fmla="*/ 655320 w 1249680"/>
                        <a:gd name="connsiteY7" fmla="*/ 167640 h 1411233"/>
                        <a:gd name="connsiteX8" fmla="*/ 830580 w 1249680"/>
                        <a:gd name="connsiteY8" fmla="*/ 114300 h 1411233"/>
                        <a:gd name="connsiteX9" fmla="*/ 822960 w 1249680"/>
                        <a:gd name="connsiteY9" fmla="*/ 45720 h 1411233"/>
                        <a:gd name="connsiteX10" fmla="*/ 906780 w 1249680"/>
                        <a:gd name="connsiteY10" fmla="*/ 0 h 1411233"/>
                        <a:gd name="connsiteX11" fmla="*/ 937260 w 1249680"/>
                        <a:gd name="connsiteY11" fmla="*/ 0 h 1411233"/>
                        <a:gd name="connsiteX12" fmla="*/ 944880 w 1249680"/>
                        <a:gd name="connsiteY12" fmla="*/ 76200 h 1411233"/>
                        <a:gd name="connsiteX13" fmla="*/ 1013460 w 1249680"/>
                        <a:gd name="connsiteY13" fmla="*/ 99060 h 1411233"/>
                        <a:gd name="connsiteX14" fmla="*/ 982980 w 1249680"/>
                        <a:gd name="connsiteY14" fmla="*/ 167640 h 1411233"/>
                        <a:gd name="connsiteX15" fmla="*/ 1005840 w 1249680"/>
                        <a:gd name="connsiteY15" fmla="*/ 190500 h 1411233"/>
                        <a:gd name="connsiteX16" fmla="*/ 967740 w 1249680"/>
                        <a:gd name="connsiteY16" fmla="*/ 297180 h 1411233"/>
                        <a:gd name="connsiteX17" fmla="*/ 975360 w 1249680"/>
                        <a:gd name="connsiteY17" fmla="*/ 320040 h 1411233"/>
                        <a:gd name="connsiteX18" fmla="*/ 1043940 w 1249680"/>
                        <a:gd name="connsiteY18" fmla="*/ 388620 h 1411233"/>
                        <a:gd name="connsiteX19" fmla="*/ 1165860 w 1249680"/>
                        <a:gd name="connsiteY19" fmla="*/ 403860 h 1411233"/>
                        <a:gd name="connsiteX20" fmla="*/ 1173480 w 1249680"/>
                        <a:gd name="connsiteY20" fmla="*/ 441960 h 1411233"/>
                        <a:gd name="connsiteX21" fmla="*/ 1249680 w 1249680"/>
                        <a:gd name="connsiteY21" fmla="*/ 419100 h 1411233"/>
                        <a:gd name="connsiteX22" fmla="*/ 1219200 w 1249680"/>
                        <a:gd name="connsiteY22" fmla="*/ 495300 h 1411233"/>
                        <a:gd name="connsiteX23" fmla="*/ 1135380 w 1249680"/>
                        <a:gd name="connsiteY23" fmla="*/ 586740 h 1411233"/>
                        <a:gd name="connsiteX24" fmla="*/ 1021080 w 1249680"/>
                        <a:gd name="connsiteY24" fmla="*/ 632460 h 1411233"/>
                        <a:gd name="connsiteX25" fmla="*/ 1013460 w 1249680"/>
                        <a:gd name="connsiteY25" fmla="*/ 723900 h 1411233"/>
                        <a:gd name="connsiteX26" fmla="*/ 1005840 w 1249680"/>
                        <a:gd name="connsiteY26" fmla="*/ 769620 h 1411233"/>
                        <a:gd name="connsiteX27" fmla="*/ 975360 w 1249680"/>
                        <a:gd name="connsiteY27" fmla="*/ 807720 h 1411233"/>
                        <a:gd name="connsiteX28" fmla="*/ 1013460 w 1249680"/>
                        <a:gd name="connsiteY28" fmla="*/ 845820 h 1411233"/>
                        <a:gd name="connsiteX29" fmla="*/ 998220 w 1249680"/>
                        <a:gd name="connsiteY29" fmla="*/ 906780 h 1411233"/>
                        <a:gd name="connsiteX30" fmla="*/ 1026795 w 1249680"/>
                        <a:gd name="connsiteY30" fmla="*/ 1164907 h 1411233"/>
                        <a:gd name="connsiteX31" fmla="*/ 1137439 w 1249680"/>
                        <a:gd name="connsiteY31" fmla="*/ 1211579 h 1411233"/>
                        <a:gd name="connsiteX32" fmla="*/ 1171098 w 1249680"/>
                        <a:gd name="connsiteY32" fmla="*/ 1251586 h 1411233"/>
                        <a:gd name="connsiteX33" fmla="*/ 1113626 w 1249680"/>
                        <a:gd name="connsiteY33" fmla="*/ 1373505 h 1411233"/>
                        <a:gd name="connsiteX34" fmla="*/ 1082516 w 1249680"/>
                        <a:gd name="connsiteY34" fmla="*/ 1361598 h 1411233"/>
                        <a:gd name="connsiteX35" fmla="*/ 1063466 w 1249680"/>
                        <a:gd name="connsiteY35" fmla="*/ 1390650 h 1411233"/>
                        <a:gd name="connsiteX36" fmla="*/ 1044570 w 1249680"/>
                        <a:gd name="connsiteY36" fmla="*/ 1359218 h 1411233"/>
                        <a:gd name="connsiteX37" fmla="*/ 918210 w 1249680"/>
                        <a:gd name="connsiteY37" fmla="*/ 1344930 h 1411233"/>
                        <a:gd name="connsiteX38" fmla="*/ 876097 w 1249680"/>
                        <a:gd name="connsiteY38" fmla="*/ 1307028 h 1411233"/>
                        <a:gd name="connsiteX39" fmla="*/ 821650 w 1249680"/>
                        <a:gd name="connsiteY39" fmla="*/ 1340540 h 1411233"/>
                        <a:gd name="connsiteX40" fmla="*/ 749071 w 1249680"/>
                        <a:gd name="connsiteY40" fmla="*/ 1357779 h 1411233"/>
                        <a:gd name="connsiteX41" fmla="*/ 623341 w 1249680"/>
                        <a:gd name="connsiteY41" fmla="*/ 1411233 h 1411233"/>
                        <a:gd name="connsiteX42" fmla="*/ 596895 w 1249680"/>
                        <a:gd name="connsiteY42" fmla="*/ 1375886 h 1411233"/>
                        <a:gd name="connsiteX43" fmla="*/ 391001 w 1249680"/>
                        <a:gd name="connsiteY43" fmla="*/ 1287303 h 1411233"/>
                        <a:gd name="connsiteX44" fmla="*/ 223038 w 1249680"/>
                        <a:gd name="connsiteY44" fmla="*/ 1230630 h 1411233"/>
                        <a:gd name="connsiteX45" fmla="*/ 127788 w 1249680"/>
                        <a:gd name="connsiteY45" fmla="*/ 1223486 h 1411233"/>
                        <a:gd name="connsiteX46" fmla="*/ 123026 w 1249680"/>
                        <a:gd name="connsiteY46" fmla="*/ 1156811 h 1411233"/>
                        <a:gd name="connsiteX47" fmla="*/ 134932 w 1249680"/>
                        <a:gd name="connsiteY47" fmla="*/ 1171098 h 1411233"/>
                        <a:gd name="connsiteX48" fmla="*/ 143351 w 1249680"/>
                        <a:gd name="connsiteY48" fmla="*/ 1202532 h 1411233"/>
                        <a:gd name="connsiteX49" fmla="*/ 180975 w 1249680"/>
                        <a:gd name="connsiteY49" fmla="*/ 1200626 h 1411233"/>
                        <a:gd name="connsiteX50" fmla="*/ 163354 w 1249680"/>
                        <a:gd name="connsiteY50" fmla="*/ 1141095 h 1411233"/>
                        <a:gd name="connsiteX51" fmla="*/ 234791 w 1249680"/>
                        <a:gd name="connsiteY51" fmla="*/ 1096804 h 1411233"/>
                        <a:gd name="connsiteX52" fmla="*/ 249232 w 1249680"/>
                        <a:gd name="connsiteY52" fmla="*/ 1180623 h 1411233"/>
                        <a:gd name="connsiteX53" fmla="*/ 277807 w 1249680"/>
                        <a:gd name="connsiteY53" fmla="*/ 1190149 h 1411233"/>
                        <a:gd name="connsiteX54" fmla="*/ 292417 w 1249680"/>
                        <a:gd name="connsiteY54" fmla="*/ 1068705 h 1411233"/>
                        <a:gd name="connsiteX55" fmla="*/ 323051 w 1249680"/>
                        <a:gd name="connsiteY55" fmla="*/ 1078230 h 1411233"/>
                        <a:gd name="connsiteX56" fmla="*/ 294476 w 1249680"/>
                        <a:gd name="connsiteY56" fmla="*/ 944880 h 1411233"/>
                        <a:gd name="connsiteX57" fmla="*/ 258758 w 1249680"/>
                        <a:gd name="connsiteY57" fmla="*/ 961549 h 1411233"/>
                        <a:gd name="connsiteX58" fmla="*/ 149220 w 1249680"/>
                        <a:gd name="connsiteY58" fmla="*/ 909162 h 1411233"/>
                        <a:gd name="connsiteX59" fmla="*/ 158745 w 1249680"/>
                        <a:gd name="connsiteY59" fmla="*/ 882967 h 1411233"/>
                        <a:gd name="connsiteX60" fmla="*/ 130765 w 1249680"/>
                        <a:gd name="connsiteY60" fmla="*/ 864017 h 1411233"/>
                        <a:gd name="connsiteX61" fmla="*/ 108738 w 1249680"/>
                        <a:gd name="connsiteY61" fmla="*/ 897255 h 1411233"/>
                        <a:gd name="connsiteX62" fmla="*/ 111120 w 1249680"/>
                        <a:gd name="connsiteY62" fmla="*/ 840105 h 1411233"/>
                        <a:gd name="connsiteX63" fmla="*/ 92070 w 1249680"/>
                        <a:gd name="connsiteY63" fmla="*/ 835343 h 1411233"/>
                        <a:gd name="connsiteX64" fmla="*/ 80163 w 1249680"/>
                        <a:gd name="connsiteY64" fmla="*/ 906780 h 1411233"/>
                        <a:gd name="connsiteX65" fmla="*/ 58732 w 1249680"/>
                        <a:gd name="connsiteY65" fmla="*/ 911543 h 1411233"/>
                        <a:gd name="connsiteX66" fmla="*/ 70639 w 1249680"/>
                        <a:gd name="connsiteY66" fmla="*/ 825817 h 1411233"/>
                        <a:gd name="connsiteX67" fmla="*/ 122872 w 1249680"/>
                        <a:gd name="connsiteY67" fmla="*/ 819626 h 1411233"/>
                        <a:gd name="connsiteX68" fmla="*/ 125407 w 1249680"/>
                        <a:gd name="connsiteY68" fmla="*/ 799623 h 1411233"/>
                        <a:gd name="connsiteX69" fmla="*/ 78581 w 1249680"/>
                        <a:gd name="connsiteY69" fmla="*/ 799624 h 1411233"/>
                        <a:gd name="connsiteX70" fmla="*/ 82867 w 1249680"/>
                        <a:gd name="connsiteY70" fmla="*/ 761047 h 1411233"/>
                        <a:gd name="connsiteX71" fmla="*/ 142076 w 1249680"/>
                        <a:gd name="connsiteY71" fmla="*/ 742474 h 1411233"/>
                        <a:gd name="connsiteX72" fmla="*/ 130169 w 1249680"/>
                        <a:gd name="connsiteY72" fmla="*/ 716280 h 1411233"/>
                        <a:gd name="connsiteX73" fmla="*/ 48568 w 1249680"/>
                        <a:gd name="connsiteY73" fmla="*/ 756737 h 1411233"/>
                        <a:gd name="connsiteX74" fmla="*/ 29527 w 1249680"/>
                        <a:gd name="connsiteY74" fmla="*/ 718344 h 1411233"/>
                        <a:gd name="connsiteX75" fmla="*/ 104473 w 1249680"/>
                        <a:gd name="connsiteY75" fmla="*/ 693138 h 1411233"/>
                        <a:gd name="connsiteX76" fmla="*/ 77629 w 1249680"/>
                        <a:gd name="connsiteY76" fmla="*/ 617855 h 1411233"/>
                        <a:gd name="connsiteX77" fmla="*/ 39683 w 1249680"/>
                        <a:gd name="connsiteY77" fmla="*/ 611505 h 1411233"/>
                        <a:gd name="connsiteX78" fmla="*/ 0 w 1249680"/>
                        <a:gd name="connsiteY78" fmla="*/ 541020 h 1411233"/>
                        <a:gd name="connsiteX0" fmla="*/ 0 w 1249680"/>
                        <a:gd name="connsiteY0" fmla="*/ 541020 h 1411233"/>
                        <a:gd name="connsiteX1" fmla="*/ 259080 w 1249680"/>
                        <a:gd name="connsiteY1" fmla="*/ 381000 h 1411233"/>
                        <a:gd name="connsiteX2" fmla="*/ 266700 w 1249680"/>
                        <a:gd name="connsiteY2" fmla="*/ 266700 h 1411233"/>
                        <a:gd name="connsiteX3" fmla="*/ 358140 w 1249680"/>
                        <a:gd name="connsiteY3" fmla="*/ 259080 h 1411233"/>
                        <a:gd name="connsiteX4" fmla="*/ 388620 w 1249680"/>
                        <a:gd name="connsiteY4" fmla="*/ 266700 h 1411233"/>
                        <a:gd name="connsiteX5" fmla="*/ 449580 w 1249680"/>
                        <a:gd name="connsiteY5" fmla="*/ 266700 h 1411233"/>
                        <a:gd name="connsiteX6" fmla="*/ 533400 w 1249680"/>
                        <a:gd name="connsiteY6" fmla="*/ 144780 h 1411233"/>
                        <a:gd name="connsiteX7" fmla="*/ 655320 w 1249680"/>
                        <a:gd name="connsiteY7" fmla="*/ 167640 h 1411233"/>
                        <a:gd name="connsiteX8" fmla="*/ 830580 w 1249680"/>
                        <a:gd name="connsiteY8" fmla="*/ 114300 h 1411233"/>
                        <a:gd name="connsiteX9" fmla="*/ 822960 w 1249680"/>
                        <a:gd name="connsiteY9" fmla="*/ 45720 h 1411233"/>
                        <a:gd name="connsiteX10" fmla="*/ 906780 w 1249680"/>
                        <a:gd name="connsiteY10" fmla="*/ 0 h 1411233"/>
                        <a:gd name="connsiteX11" fmla="*/ 937260 w 1249680"/>
                        <a:gd name="connsiteY11" fmla="*/ 0 h 1411233"/>
                        <a:gd name="connsiteX12" fmla="*/ 944880 w 1249680"/>
                        <a:gd name="connsiteY12" fmla="*/ 76200 h 1411233"/>
                        <a:gd name="connsiteX13" fmla="*/ 1013460 w 1249680"/>
                        <a:gd name="connsiteY13" fmla="*/ 99060 h 1411233"/>
                        <a:gd name="connsiteX14" fmla="*/ 982980 w 1249680"/>
                        <a:gd name="connsiteY14" fmla="*/ 167640 h 1411233"/>
                        <a:gd name="connsiteX15" fmla="*/ 1005840 w 1249680"/>
                        <a:gd name="connsiteY15" fmla="*/ 190500 h 1411233"/>
                        <a:gd name="connsiteX16" fmla="*/ 967740 w 1249680"/>
                        <a:gd name="connsiteY16" fmla="*/ 297180 h 1411233"/>
                        <a:gd name="connsiteX17" fmla="*/ 975360 w 1249680"/>
                        <a:gd name="connsiteY17" fmla="*/ 320040 h 1411233"/>
                        <a:gd name="connsiteX18" fmla="*/ 1043940 w 1249680"/>
                        <a:gd name="connsiteY18" fmla="*/ 388620 h 1411233"/>
                        <a:gd name="connsiteX19" fmla="*/ 1165860 w 1249680"/>
                        <a:gd name="connsiteY19" fmla="*/ 403860 h 1411233"/>
                        <a:gd name="connsiteX20" fmla="*/ 1173480 w 1249680"/>
                        <a:gd name="connsiteY20" fmla="*/ 441960 h 1411233"/>
                        <a:gd name="connsiteX21" fmla="*/ 1249680 w 1249680"/>
                        <a:gd name="connsiteY21" fmla="*/ 419100 h 1411233"/>
                        <a:gd name="connsiteX22" fmla="*/ 1219200 w 1249680"/>
                        <a:gd name="connsiteY22" fmla="*/ 495300 h 1411233"/>
                        <a:gd name="connsiteX23" fmla="*/ 1135380 w 1249680"/>
                        <a:gd name="connsiteY23" fmla="*/ 586740 h 1411233"/>
                        <a:gd name="connsiteX24" fmla="*/ 1021080 w 1249680"/>
                        <a:gd name="connsiteY24" fmla="*/ 632460 h 1411233"/>
                        <a:gd name="connsiteX25" fmla="*/ 1013460 w 1249680"/>
                        <a:gd name="connsiteY25" fmla="*/ 723900 h 1411233"/>
                        <a:gd name="connsiteX26" fmla="*/ 1005840 w 1249680"/>
                        <a:gd name="connsiteY26" fmla="*/ 769620 h 1411233"/>
                        <a:gd name="connsiteX27" fmla="*/ 975360 w 1249680"/>
                        <a:gd name="connsiteY27" fmla="*/ 807720 h 1411233"/>
                        <a:gd name="connsiteX28" fmla="*/ 1013460 w 1249680"/>
                        <a:gd name="connsiteY28" fmla="*/ 845820 h 1411233"/>
                        <a:gd name="connsiteX29" fmla="*/ 998220 w 1249680"/>
                        <a:gd name="connsiteY29" fmla="*/ 906780 h 1411233"/>
                        <a:gd name="connsiteX30" fmla="*/ 1010127 w 1249680"/>
                        <a:gd name="connsiteY30" fmla="*/ 1155382 h 1411233"/>
                        <a:gd name="connsiteX31" fmla="*/ 1137439 w 1249680"/>
                        <a:gd name="connsiteY31" fmla="*/ 1211579 h 1411233"/>
                        <a:gd name="connsiteX32" fmla="*/ 1171098 w 1249680"/>
                        <a:gd name="connsiteY32" fmla="*/ 1251586 h 1411233"/>
                        <a:gd name="connsiteX33" fmla="*/ 1113626 w 1249680"/>
                        <a:gd name="connsiteY33" fmla="*/ 1373505 h 1411233"/>
                        <a:gd name="connsiteX34" fmla="*/ 1082516 w 1249680"/>
                        <a:gd name="connsiteY34" fmla="*/ 1361598 h 1411233"/>
                        <a:gd name="connsiteX35" fmla="*/ 1063466 w 1249680"/>
                        <a:gd name="connsiteY35" fmla="*/ 1390650 h 1411233"/>
                        <a:gd name="connsiteX36" fmla="*/ 1044570 w 1249680"/>
                        <a:gd name="connsiteY36" fmla="*/ 1359218 h 1411233"/>
                        <a:gd name="connsiteX37" fmla="*/ 918210 w 1249680"/>
                        <a:gd name="connsiteY37" fmla="*/ 1344930 h 1411233"/>
                        <a:gd name="connsiteX38" fmla="*/ 876097 w 1249680"/>
                        <a:gd name="connsiteY38" fmla="*/ 1307028 h 1411233"/>
                        <a:gd name="connsiteX39" fmla="*/ 821650 w 1249680"/>
                        <a:gd name="connsiteY39" fmla="*/ 1340540 h 1411233"/>
                        <a:gd name="connsiteX40" fmla="*/ 749071 w 1249680"/>
                        <a:gd name="connsiteY40" fmla="*/ 1357779 h 1411233"/>
                        <a:gd name="connsiteX41" fmla="*/ 623341 w 1249680"/>
                        <a:gd name="connsiteY41" fmla="*/ 1411233 h 1411233"/>
                        <a:gd name="connsiteX42" fmla="*/ 596895 w 1249680"/>
                        <a:gd name="connsiteY42" fmla="*/ 1375886 h 1411233"/>
                        <a:gd name="connsiteX43" fmla="*/ 391001 w 1249680"/>
                        <a:gd name="connsiteY43" fmla="*/ 1287303 h 1411233"/>
                        <a:gd name="connsiteX44" fmla="*/ 223038 w 1249680"/>
                        <a:gd name="connsiteY44" fmla="*/ 1230630 h 1411233"/>
                        <a:gd name="connsiteX45" fmla="*/ 127788 w 1249680"/>
                        <a:gd name="connsiteY45" fmla="*/ 1223486 h 1411233"/>
                        <a:gd name="connsiteX46" fmla="*/ 123026 w 1249680"/>
                        <a:gd name="connsiteY46" fmla="*/ 1156811 h 1411233"/>
                        <a:gd name="connsiteX47" fmla="*/ 134932 w 1249680"/>
                        <a:gd name="connsiteY47" fmla="*/ 1171098 h 1411233"/>
                        <a:gd name="connsiteX48" fmla="*/ 143351 w 1249680"/>
                        <a:gd name="connsiteY48" fmla="*/ 1202532 h 1411233"/>
                        <a:gd name="connsiteX49" fmla="*/ 180975 w 1249680"/>
                        <a:gd name="connsiteY49" fmla="*/ 1200626 h 1411233"/>
                        <a:gd name="connsiteX50" fmla="*/ 163354 w 1249680"/>
                        <a:gd name="connsiteY50" fmla="*/ 1141095 h 1411233"/>
                        <a:gd name="connsiteX51" fmla="*/ 234791 w 1249680"/>
                        <a:gd name="connsiteY51" fmla="*/ 1096804 h 1411233"/>
                        <a:gd name="connsiteX52" fmla="*/ 249232 w 1249680"/>
                        <a:gd name="connsiteY52" fmla="*/ 1180623 h 1411233"/>
                        <a:gd name="connsiteX53" fmla="*/ 277807 w 1249680"/>
                        <a:gd name="connsiteY53" fmla="*/ 1190149 h 1411233"/>
                        <a:gd name="connsiteX54" fmla="*/ 292417 w 1249680"/>
                        <a:gd name="connsiteY54" fmla="*/ 1068705 h 1411233"/>
                        <a:gd name="connsiteX55" fmla="*/ 323051 w 1249680"/>
                        <a:gd name="connsiteY55" fmla="*/ 1078230 h 1411233"/>
                        <a:gd name="connsiteX56" fmla="*/ 294476 w 1249680"/>
                        <a:gd name="connsiteY56" fmla="*/ 944880 h 1411233"/>
                        <a:gd name="connsiteX57" fmla="*/ 258758 w 1249680"/>
                        <a:gd name="connsiteY57" fmla="*/ 961549 h 1411233"/>
                        <a:gd name="connsiteX58" fmla="*/ 149220 w 1249680"/>
                        <a:gd name="connsiteY58" fmla="*/ 909162 h 1411233"/>
                        <a:gd name="connsiteX59" fmla="*/ 158745 w 1249680"/>
                        <a:gd name="connsiteY59" fmla="*/ 882967 h 1411233"/>
                        <a:gd name="connsiteX60" fmla="*/ 130765 w 1249680"/>
                        <a:gd name="connsiteY60" fmla="*/ 864017 h 1411233"/>
                        <a:gd name="connsiteX61" fmla="*/ 108738 w 1249680"/>
                        <a:gd name="connsiteY61" fmla="*/ 897255 h 1411233"/>
                        <a:gd name="connsiteX62" fmla="*/ 111120 w 1249680"/>
                        <a:gd name="connsiteY62" fmla="*/ 840105 h 1411233"/>
                        <a:gd name="connsiteX63" fmla="*/ 92070 w 1249680"/>
                        <a:gd name="connsiteY63" fmla="*/ 835343 h 1411233"/>
                        <a:gd name="connsiteX64" fmla="*/ 80163 w 1249680"/>
                        <a:gd name="connsiteY64" fmla="*/ 906780 h 1411233"/>
                        <a:gd name="connsiteX65" fmla="*/ 58732 w 1249680"/>
                        <a:gd name="connsiteY65" fmla="*/ 911543 h 1411233"/>
                        <a:gd name="connsiteX66" fmla="*/ 70639 w 1249680"/>
                        <a:gd name="connsiteY66" fmla="*/ 825817 h 1411233"/>
                        <a:gd name="connsiteX67" fmla="*/ 122872 w 1249680"/>
                        <a:gd name="connsiteY67" fmla="*/ 819626 h 1411233"/>
                        <a:gd name="connsiteX68" fmla="*/ 125407 w 1249680"/>
                        <a:gd name="connsiteY68" fmla="*/ 799623 h 1411233"/>
                        <a:gd name="connsiteX69" fmla="*/ 78581 w 1249680"/>
                        <a:gd name="connsiteY69" fmla="*/ 799624 h 1411233"/>
                        <a:gd name="connsiteX70" fmla="*/ 82867 w 1249680"/>
                        <a:gd name="connsiteY70" fmla="*/ 761047 h 1411233"/>
                        <a:gd name="connsiteX71" fmla="*/ 142076 w 1249680"/>
                        <a:gd name="connsiteY71" fmla="*/ 742474 h 1411233"/>
                        <a:gd name="connsiteX72" fmla="*/ 130169 w 1249680"/>
                        <a:gd name="connsiteY72" fmla="*/ 716280 h 1411233"/>
                        <a:gd name="connsiteX73" fmla="*/ 48568 w 1249680"/>
                        <a:gd name="connsiteY73" fmla="*/ 756737 h 1411233"/>
                        <a:gd name="connsiteX74" fmla="*/ 29527 w 1249680"/>
                        <a:gd name="connsiteY74" fmla="*/ 718344 h 1411233"/>
                        <a:gd name="connsiteX75" fmla="*/ 104473 w 1249680"/>
                        <a:gd name="connsiteY75" fmla="*/ 693138 h 1411233"/>
                        <a:gd name="connsiteX76" fmla="*/ 77629 w 1249680"/>
                        <a:gd name="connsiteY76" fmla="*/ 617855 h 1411233"/>
                        <a:gd name="connsiteX77" fmla="*/ 39683 w 1249680"/>
                        <a:gd name="connsiteY77" fmla="*/ 611505 h 1411233"/>
                        <a:gd name="connsiteX78" fmla="*/ 0 w 1249680"/>
                        <a:gd name="connsiteY78" fmla="*/ 541020 h 1411233"/>
                        <a:gd name="connsiteX0" fmla="*/ 0 w 1249680"/>
                        <a:gd name="connsiteY0" fmla="*/ 541020 h 1411233"/>
                        <a:gd name="connsiteX1" fmla="*/ 259080 w 1249680"/>
                        <a:gd name="connsiteY1" fmla="*/ 381000 h 1411233"/>
                        <a:gd name="connsiteX2" fmla="*/ 266700 w 1249680"/>
                        <a:gd name="connsiteY2" fmla="*/ 266700 h 1411233"/>
                        <a:gd name="connsiteX3" fmla="*/ 358140 w 1249680"/>
                        <a:gd name="connsiteY3" fmla="*/ 259080 h 1411233"/>
                        <a:gd name="connsiteX4" fmla="*/ 388620 w 1249680"/>
                        <a:gd name="connsiteY4" fmla="*/ 266700 h 1411233"/>
                        <a:gd name="connsiteX5" fmla="*/ 449580 w 1249680"/>
                        <a:gd name="connsiteY5" fmla="*/ 266700 h 1411233"/>
                        <a:gd name="connsiteX6" fmla="*/ 533400 w 1249680"/>
                        <a:gd name="connsiteY6" fmla="*/ 144780 h 1411233"/>
                        <a:gd name="connsiteX7" fmla="*/ 655320 w 1249680"/>
                        <a:gd name="connsiteY7" fmla="*/ 167640 h 1411233"/>
                        <a:gd name="connsiteX8" fmla="*/ 830580 w 1249680"/>
                        <a:gd name="connsiteY8" fmla="*/ 114300 h 1411233"/>
                        <a:gd name="connsiteX9" fmla="*/ 822960 w 1249680"/>
                        <a:gd name="connsiteY9" fmla="*/ 45720 h 1411233"/>
                        <a:gd name="connsiteX10" fmla="*/ 906780 w 1249680"/>
                        <a:gd name="connsiteY10" fmla="*/ 0 h 1411233"/>
                        <a:gd name="connsiteX11" fmla="*/ 937260 w 1249680"/>
                        <a:gd name="connsiteY11" fmla="*/ 0 h 1411233"/>
                        <a:gd name="connsiteX12" fmla="*/ 944880 w 1249680"/>
                        <a:gd name="connsiteY12" fmla="*/ 76200 h 1411233"/>
                        <a:gd name="connsiteX13" fmla="*/ 1013460 w 1249680"/>
                        <a:gd name="connsiteY13" fmla="*/ 99060 h 1411233"/>
                        <a:gd name="connsiteX14" fmla="*/ 982980 w 1249680"/>
                        <a:gd name="connsiteY14" fmla="*/ 167640 h 1411233"/>
                        <a:gd name="connsiteX15" fmla="*/ 1005840 w 1249680"/>
                        <a:gd name="connsiteY15" fmla="*/ 190500 h 1411233"/>
                        <a:gd name="connsiteX16" fmla="*/ 967740 w 1249680"/>
                        <a:gd name="connsiteY16" fmla="*/ 297180 h 1411233"/>
                        <a:gd name="connsiteX17" fmla="*/ 975360 w 1249680"/>
                        <a:gd name="connsiteY17" fmla="*/ 320040 h 1411233"/>
                        <a:gd name="connsiteX18" fmla="*/ 1043940 w 1249680"/>
                        <a:gd name="connsiteY18" fmla="*/ 388620 h 1411233"/>
                        <a:gd name="connsiteX19" fmla="*/ 1165860 w 1249680"/>
                        <a:gd name="connsiteY19" fmla="*/ 403860 h 1411233"/>
                        <a:gd name="connsiteX20" fmla="*/ 1173480 w 1249680"/>
                        <a:gd name="connsiteY20" fmla="*/ 441960 h 1411233"/>
                        <a:gd name="connsiteX21" fmla="*/ 1249680 w 1249680"/>
                        <a:gd name="connsiteY21" fmla="*/ 419100 h 1411233"/>
                        <a:gd name="connsiteX22" fmla="*/ 1219200 w 1249680"/>
                        <a:gd name="connsiteY22" fmla="*/ 495300 h 1411233"/>
                        <a:gd name="connsiteX23" fmla="*/ 1135380 w 1249680"/>
                        <a:gd name="connsiteY23" fmla="*/ 586740 h 1411233"/>
                        <a:gd name="connsiteX24" fmla="*/ 1021080 w 1249680"/>
                        <a:gd name="connsiteY24" fmla="*/ 632460 h 1411233"/>
                        <a:gd name="connsiteX25" fmla="*/ 1013460 w 1249680"/>
                        <a:gd name="connsiteY25" fmla="*/ 723900 h 1411233"/>
                        <a:gd name="connsiteX26" fmla="*/ 1005840 w 1249680"/>
                        <a:gd name="connsiteY26" fmla="*/ 769620 h 1411233"/>
                        <a:gd name="connsiteX27" fmla="*/ 975360 w 1249680"/>
                        <a:gd name="connsiteY27" fmla="*/ 807720 h 1411233"/>
                        <a:gd name="connsiteX28" fmla="*/ 1013460 w 1249680"/>
                        <a:gd name="connsiteY28" fmla="*/ 845820 h 1411233"/>
                        <a:gd name="connsiteX29" fmla="*/ 1093470 w 1249680"/>
                        <a:gd name="connsiteY29" fmla="*/ 1161574 h 1411233"/>
                        <a:gd name="connsiteX30" fmla="*/ 1010127 w 1249680"/>
                        <a:gd name="connsiteY30" fmla="*/ 1155382 h 1411233"/>
                        <a:gd name="connsiteX31" fmla="*/ 1137439 w 1249680"/>
                        <a:gd name="connsiteY31" fmla="*/ 1211579 h 1411233"/>
                        <a:gd name="connsiteX32" fmla="*/ 1171098 w 1249680"/>
                        <a:gd name="connsiteY32" fmla="*/ 1251586 h 1411233"/>
                        <a:gd name="connsiteX33" fmla="*/ 1113626 w 1249680"/>
                        <a:gd name="connsiteY33" fmla="*/ 1373505 h 1411233"/>
                        <a:gd name="connsiteX34" fmla="*/ 1082516 w 1249680"/>
                        <a:gd name="connsiteY34" fmla="*/ 1361598 h 1411233"/>
                        <a:gd name="connsiteX35" fmla="*/ 1063466 w 1249680"/>
                        <a:gd name="connsiteY35" fmla="*/ 1390650 h 1411233"/>
                        <a:gd name="connsiteX36" fmla="*/ 1044570 w 1249680"/>
                        <a:gd name="connsiteY36" fmla="*/ 1359218 h 1411233"/>
                        <a:gd name="connsiteX37" fmla="*/ 918210 w 1249680"/>
                        <a:gd name="connsiteY37" fmla="*/ 1344930 h 1411233"/>
                        <a:gd name="connsiteX38" fmla="*/ 876097 w 1249680"/>
                        <a:gd name="connsiteY38" fmla="*/ 1307028 h 1411233"/>
                        <a:gd name="connsiteX39" fmla="*/ 821650 w 1249680"/>
                        <a:gd name="connsiteY39" fmla="*/ 1340540 h 1411233"/>
                        <a:gd name="connsiteX40" fmla="*/ 749071 w 1249680"/>
                        <a:gd name="connsiteY40" fmla="*/ 1357779 h 1411233"/>
                        <a:gd name="connsiteX41" fmla="*/ 623341 w 1249680"/>
                        <a:gd name="connsiteY41" fmla="*/ 1411233 h 1411233"/>
                        <a:gd name="connsiteX42" fmla="*/ 596895 w 1249680"/>
                        <a:gd name="connsiteY42" fmla="*/ 1375886 h 1411233"/>
                        <a:gd name="connsiteX43" fmla="*/ 391001 w 1249680"/>
                        <a:gd name="connsiteY43" fmla="*/ 1287303 h 1411233"/>
                        <a:gd name="connsiteX44" fmla="*/ 223038 w 1249680"/>
                        <a:gd name="connsiteY44" fmla="*/ 1230630 h 1411233"/>
                        <a:gd name="connsiteX45" fmla="*/ 127788 w 1249680"/>
                        <a:gd name="connsiteY45" fmla="*/ 1223486 h 1411233"/>
                        <a:gd name="connsiteX46" fmla="*/ 123026 w 1249680"/>
                        <a:gd name="connsiteY46" fmla="*/ 1156811 h 1411233"/>
                        <a:gd name="connsiteX47" fmla="*/ 134932 w 1249680"/>
                        <a:gd name="connsiteY47" fmla="*/ 1171098 h 1411233"/>
                        <a:gd name="connsiteX48" fmla="*/ 143351 w 1249680"/>
                        <a:gd name="connsiteY48" fmla="*/ 1202532 h 1411233"/>
                        <a:gd name="connsiteX49" fmla="*/ 180975 w 1249680"/>
                        <a:gd name="connsiteY49" fmla="*/ 1200626 h 1411233"/>
                        <a:gd name="connsiteX50" fmla="*/ 163354 w 1249680"/>
                        <a:gd name="connsiteY50" fmla="*/ 1141095 h 1411233"/>
                        <a:gd name="connsiteX51" fmla="*/ 234791 w 1249680"/>
                        <a:gd name="connsiteY51" fmla="*/ 1096804 h 1411233"/>
                        <a:gd name="connsiteX52" fmla="*/ 249232 w 1249680"/>
                        <a:gd name="connsiteY52" fmla="*/ 1180623 h 1411233"/>
                        <a:gd name="connsiteX53" fmla="*/ 277807 w 1249680"/>
                        <a:gd name="connsiteY53" fmla="*/ 1190149 h 1411233"/>
                        <a:gd name="connsiteX54" fmla="*/ 292417 w 1249680"/>
                        <a:gd name="connsiteY54" fmla="*/ 1068705 h 1411233"/>
                        <a:gd name="connsiteX55" fmla="*/ 323051 w 1249680"/>
                        <a:gd name="connsiteY55" fmla="*/ 1078230 h 1411233"/>
                        <a:gd name="connsiteX56" fmla="*/ 294476 w 1249680"/>
                        <a:gd name="connsiteY56" fmla="*/ 944880 h 1411233"/>
                        <a:gd name="connsiteX57" fmla="*/ 258758 w 1249680"/>
                        <a:gd name="connsiteY57" fmla="*/ 961549 h 1411233"/>
                        <a:gd name="connsiteX58" fmla="*/ 149220 w 1249680"/>
                        <a:gd name="connsiteY58" fmla="*/ 909162 h 1411233"/>
                        <a:gd name="connsiteX59" fmla="*/ 158745 w 1249680"/>
                        <a:gd name="connsiteY59" fmla="*/ 882967 h 1411233"/>
                        <a:gd name="connsiteX60" fmla="*/ 130765 w 1249680"/>
                        <a:gd name="connsiteY60" fmla="*/ 864017 h 1411233"/>
                        <a:gd name="connsiteX61" fmla="*/ 108738 w 1249680"/>
                        <a:gd name="connsiteY61" fmla="*/ 897255 h 1411233"/>
                        <a:gd name="connsiteX62" fmla="*/ 111120 w 1249680"/>
                        <a:gd name="connsiteY62" fmla="*/ 840105 h 1411233"/>
                        <a:gd name="connsiteX63" fmla="*/ 92070 w 1249680"/>
                        <a:gd name="connsiteY63" fmla="*/ 835343 h 1411233"/>
                        <a:gd name="connsiteX64" fmla="*/ 80163 w 1249680"/>
                        <a:gd name="connsiteY64" fmla="*/ 906780 h 1411233"/>
                        <a:gd name="connsiteX65" fmla="*/ 58732 w 1249680"/>
                        <a:gd name="connsiteY65" fmla="*/ 911543 h 1411233"/>
                        <a:gd name="connsiteX66" fmla="*/ 70639 w 1249680"/>
                        <a:gd name="connsiteY66" fmla="*/ 825817 h 1411233"/>
                        <a:gd name="connsiteX67" fmla="*/ 122872 w 1249680"/>
                        <a:gd name="connsiteY67" fmla="*/ 819626 h 1411233"/>
                        <a:gd name="connsiteX68" fmla="*/ 125407 w 1249680"/>
                        <a:gd name="connsiteY68" fmla="*/ 799623 h 1411233"/>
                        <a:gd name="connsiteX69" fmla="*/ 78581 w 1249680"/>
                        <a:gd name="connsiteY69" fmla="*/ 799624 h 1411233"/>
                        <a:gd name="connsiteX70" fmla="*/ 82867 w 1249680"/>
                        <a:gd name="connsiteY70" fmla="*/ 761047 h 1411233"/>
                        <a:gd name="connsiteX71" fmla="*/ 142076 w 1249680"/>
                        <a:gd name="connsiteY71" fmla="*/ 742474 h 1411233"/>
                        <a:gd name="connsiteX72" fmla="*/ 130169 w 1249680"/>
                        <a:gd name="connsiteY72" fmla="*/ 716280 h 1411233"/>
                        <a:gd name="connsiteX73" fmla="*/ 48568 w 1249680"/>
                        <a:gd name="connsiteY73" fmla="*/ 756737 h 1411233"/>
                        <a:gd name="connsiteX74" fmla="*/ 29527 w 1249680"/>
                        <a:gd name="connsiteY74" fmla="*/ 718344 h 1411233"/>
                        <a:gd name="connsiteX75" fmla="*/ 104473 w 1249680"/>
                        <a:gd name="connsiteY75" fmla="*/ 693138 h 1411233"/>
                        <a:gd name="connsiteX76" fmla="*/ 77629 w 1249680"/>
                        <a:gd name="connsiteY76" fmla="*/ 617855 h 1411233"/>
                        <a:gd name="connsiteX77" fmla="*/ 39683 w 1249680"/>
                        <a:gd name="connsiteY77" fmla="*/ 611505 h 1411233"/>
                        <a:gd name="connsiteX78" fmla="*/ 0 w 1249680"/>
                        <a:gd name="connsiteY78" fmla="*/ 541020 h 1411233"/>
                        <a:gd name="connsiteX0" fmla="*/ 0 w 1249680"/>
                        <a:gd name="connsiteY0" fmla="*/ 541020 h 1411233"/>
                        <a:gd name="connsiteX1" fmla="*/ 259080 w 1249680"/>
                        <a:gd name="connsiteY1" fmla="*/ 381000 h 1411233"/>
                        <a:gd name="connsiteX2" fmla="*/ 266700 w 1249680"/>
                        <a:gd name="connsiteY2" fmla="*/ 266700 h 1411233"/>
                        <a:gd name="connsiteX3" fmla="*/ 358140 w 1249680"/>
                        <a:gd name="connsiteY3" fmla="*/ 259080 h 1411233"/>
                        <a:gd name="connsiteX4" fmla="*/ 388620 w 1249680"/>
                        <a:gd name="connsiteY4" fmla="*/ 266700 h 1411233"/>
                        <a:gd name="connsiteX5" fmla="*/ 449580 w 1249680"/>
                        <a:gd name="connsiteY5" fmla="*/ 266700 h 1411233"/>
                        <a:gd name="connsiteX6" fmla="*/ 533400 w 1249680"/>
                        <a:gd name="connsiteY6" fmla="*/ 144780 h 1411233"/>
                        <a:gd name="connsiteX7" fmla="*/ 655320 w 1249680"/>
                        <a:gd name="connsiteY7" fmla="*/ 167640 h 1411233"/>
                        <a:gd name="connsiteX8" fmla="*/ 830580 w 1249680"/>
                        <a:gd name="connsiteY8" fmla="*/ 114300 h 1411233"/>
                        <a:gd name="connsiteX9" fmla="*/ 822960 w 1249680"/>
                        <a:gd name="connsiteY9" fmla="*/ 45720 h 1411233"/>
                        <a:gd name="connsiteX10" fmla="*/ 906780 w 1249680"/>
                        <a:gd name="connsiteY10" fmla="*/ 0 h 1411233"/>
                        <a:gd name="connsiteX11" fmla="*/ 937260 w 1249680"/>
                        <a:gd name="connsiteY11" fmla="*/ 0 h 1411233"/>
                        <a:gd name="connsiteX12" fmla="*/ 944880 w 1249680"/>
                        <a:gd name="connsiteY12" fmla="*/ 76200 h 1411233"/>
                        <a:gd name="connsiteX13" fmla="*/ 1013460 w 1249680"/>
                        <a:gd name="connsiteY13" fmla="*/ 99060 h 1411233"/>
                        <a:gd name="connsiteX14" fmla="*/ 982980 w 1249680"/>
                        <a:gd name="connsiteY14" fmla="*/ 167640 h 1411233"/>
                        <a:gd name="connsiteX15" fmla="*/ 1005840 w 1249680"/>
                        <a:gd name="connsiteY15" fmla="*/ 190500 h 1411233"/>
                        <a:gd name="connsiteX16" fmla="*/ 967740 w 1249680"/>
                        <a:gd name="connsiteY16" fmla="*/ 297180 h 1411233"/>
                        <a:gd name="connsiteX17" fmla="*/ 975360 w 1249680"/>
                        <a:gd name="connsiteY17" fmla="*/ 320040 h 1411233"/>
                        <a:gd name="connsiteX18" fmla="*/ 1043940 w 1249680"/>
                        <a:gd name="connsiteY18" fmla="*/ 388620 h 1411233"/>
                        <a:gd name="connsiteX19" fmla="*/ 1165860 w 1249680"/>
                        <a:gd name="connsiteY19" fmla="*/ 403860 h 1411233"/>
                        <a:gd name="connsiteX20" fmla="*/ 1173480 w 1249680"/>
                        <a:gd name="connsiteY20" fmla="*/ 441960 h 1411233"/>
                        <a:gd name="connsiteX21" fmla="*/ 1249680 w 1249680"/>
                        <a:gd name="connsiteY21" fmla="*/ 419100 h 1411233"/>
                        <a:gd name="connsiteX22" fmla="*/ 1219200 w 1249680"/>
                        <a:gd name="connsiteY22" fmla="*/ 495300 h 1411233"/>
                        <a:gd name="connsiteX23" fmla="*/ 1135380 w 1249680"/>
                        <a:gd name="connsiteY23" fmla="*/ 586740 h 1411233"/>
                        <a:gd name="connsiteX24" fmla="*/ 1021080 w 1249680"/>
                        <a:gd name="connsiteY24" fmla="*/ 632460 h 1411233"/>
                        <a:gd name="connsiteX25" fmla="*/ 1013460 w 1249680"/>
                        <a:gd name="connsiteY25" fmla="*/ 723900 h 1411233"/>
                        <a:gd name="connsiteX26" fmla="*/ 1005840 w 1249680"/>
                        <a:gd name="connsiteY26" fmla="*/ 769620 h 1411233"/>
                        <a:gd name="connsiteX27" fmla="*/ 975360 w 1249680"/>
                        <a:gd name="connsiteY27" fmla="*/ 807720 h 1411233"/>
                        <a:gd name="connsiteX28" fmla="*/ 1092041 w 1249680"/>
                        <a:gd name="connsiteY28" fmla="*/ 1055370 h 1411233"/>
                        <a:gd name="connsiteX29" fmla="*/ 1093470 w 1249680"/>
                        <a:gd name="connsiteY29" fmla="*/ 1161574 h 1411233"/>
                        <a:gd name="connsiteX30" fmla="*/ 1010127 w 1249680"/>
                        <a:gd name="connsiteY30" fmla="*/ 1155382 h 1411233"/>
                        <a:gd name="connsiteX31" fmla="*/ 1137439 w 1249680"/>
                        <a:gd name="connsiteY31" fmla="*/ 1211579 h 1411233"/>
                        <a:gd name="connsiteX32" fmla="*/ 1171098 w 1249680"/>
                        <a:gd name="connsiteY32" fmla="*/ 1251586 h 1411233"/>
                        <a:gd name="connsiteX33" fmla="*/ 1113626 w 1249680"/>
                        <a:gd name="connsiteY33" fmla="*/ 1373505 h 1411233"/>
                        <a:gd name="connsiteX34" fmla="*/ 1082516 w 1249680"/>
                        <a:gd name="connsiteY34" fmla="*/ 1361598 h 1411233"/>
                        <a:gd name="connsiteX35" fmla="*/ 1063466 w 1249680"/>
                        <a:gd name="connsiteY35" fmla="*/ 1390650 h 1411233"/>
                        <a:gd name="connsiteX36" fmla="*/ 1044570 w 1249680"/>
                        <a:gd name="connsiteY36" fmla="*/ 1359218 h 1411233"/>
                        <a:gd name="connsiteX37" fmla="*/ 918210 w 1249680"/>
                        <a:gd name="connsiteY37" fmla="*/ 1344930 h 1411233"/>
                        <a:gd name="connsiteX38" fmla="*/ 876097 w 1249680"/>
                        <a:gd name="connsiteY38" fmla="*/ 1307028 h 1411233"/>
                        <a:gd name="connsiteX39" fmla="*/ 821650 w 1249680"/>
                        <a:gd name="connsiteY39" fmla="*/ 1340540 h 1411233"/>
                        <a:gd name="connsiteX40" fmla="*/ 749071 w 1249680"/>
                        <a:gd name="connsiteY40" fmla="*/ 1357779 h 1411233"/>
                        <a:gd name="connsiteX41" fmla="*/ 623341 w 1249680"/>
                        <a:gd name="connsiteY41" fmla="*/ 1411233 h 1411233"/>
                        <a:gd name="connsiteX42" fmla="*/ 596895 w 1249680"/>
                        <a:gd name="connsiteY42" fmla="*/ 1375886 h 1411233"/>
                        <a:gd name="connsiteX43" fmla="*/ 391001 w 1249680"/>
                        <a:gd name="connsiteY43" fmla="*/ 1287303 h 1411233"/>
                        <a:gd name="connsiteX44" fmla="*/ 223038 w 1249680"/>
                        <a:gd name="connsiteY44" fmla="*/ 1230630 h 1411233"/>
                        <a:gd name="connsiteX45" fmla="*/ 127788 w 1249680"/>
                        <a:gd name="connsiteY45" fmla="*/ 1223486 h 1411233"/>
                        <a:gd name="connsiteX46" fmla="*/ 123026 w 1249680"/>
                        <a:gd name="connsiteY46" fmla="*/ 1156811 h 1411233"/>
                        <a:gd name="connsiteX47" fmla="*/ 134932 w 1249680"/>
                        <a:gd name="connsiteY47" fmla="*/ 1171098 h 1411233"/>
                        <a:gd name="connsiteX48" fmla="*/ 143351 w 1249680"/>
                        <a:gd name="connsiteY48" fmla="*/ 1202532 h 1411233"/>
                        <a:gd name="connsiteX49" fmla="*/ 180975 w 1249680"/>
                        <a:gd name="connsiteY49" fmla="*/ 1200626 h 1411233"/>
                        <a:gd name="connsiteX50" fmla="*/ 163354 w 1249680"/>
                        <a:gd name="connsiteY50" fmla="*/ 1141095 h 1411233"/>
                        <a:gd name="connsiteX51" fmla="*/ 234791 w 1249680"/>
                        <a:gd name="connsiteY51" fmla="*/ 1096804 h 1411233"/>
                        <a:gd name="connsiteX52" fmla="*/ 249232 w 1249680"/>
                        <a:gd name="connsiteY52" fmla="*/ 1180623 h 1411233"/>
                        <a:gd name="connsiteX53" fmla="*/ 277807 w 1249680"/>
                        <a:gd name="connsiteY53" fmla="*/ 1190149 h 1411233"/>
                        <a:gd name="connsiteX54" fmla="*/ 292417 w 1249680"/>
                        <a:gd name="connsiteY54" fmla="*/ 1068705 h 1411233"/>
                        <a:gd name="connsiteX55" fmla="*/ 323051 w 1249680"/>
                        <a:gd name="connsiteY55" fmla="*/ 1078230 h 1411233"/>
                        <a:gd name="connsiteX56" fmla="*/ 294476 w 1249680"/>
                        <a:gd name="connsiteY56" fmla="*/ 944880 h 1411233"/>
                        <a:gd name="connsiteX57" fmla="*/ 258758 w 1249680"/>
                        <a:gd name="connsiteY57" fmla="*/ 961549 h 1411233"/>
                        <a:gd name="connsiteX58" fmla="*/ 149220 w 1249680"/>
                        <a:gd name="connsiteY58" fmla="*/ 909162 h 1411233"/>
                        <a:gd name="connsiteX59" fmla="*/ 158745 w 1249680"/>
                        <a:gd name="connsiteY59" fmla="*/ 882967 h 1411233"/>
                        <a:gd name="connsiteX60" fmla="*/ 130765 w 1249680"/>
                        <a:gd name="connsiteY60" fmla="*/ 864017 h 1411233"/>
                        <a:gd name="connsiteX61" fmla="*/ 108738 w 1249680"/>
                        <a:gd name="connsiteY61" fmla="*/ 897255 h 1411233"/>
                        <a:gd name="connsiteX62" fmla="*/ 111120 w 1249680"/>
                        <a:gd name="connsiteY62" fmla="*/ 840105 h 1411233"/>
                        <a:gd name="connsiteX63" fmla="*/ 92070 w 1249680"/>
                        <a:gd name="connsiteY63" fmla="*/ 835343 h 1411233"/>
                        <a:gd name="connsiteX64" fmla="*/ 80163 w 1249680"/>
                        <a:gd name="connsiteY64" fmla="*/ 906780 h 1411233"/>
                        <a:gd name="connsiteX65" fmla="*/ 58732 w 1249680"/>
                        <a:gd name="connsiteY65" fmla="*/ 911543 h 1411233"/>
                        <a:gd name="connsiteX66" fmla="*/ 70639 w 1249680"/>
                        <a:gd name="connsiteY66" fmla="*/ 825817 h 1411233"/>
                        <a:gd name="connsiteX67" fmla="*/ 122872 w 1249680"/>
                        <a:gd name="connsiteY67" fmla="*/ 819626 h 1411233"/>
                        <a:gd name="connsiteX68" fmla="*/ 125407 w 1249680"/>
                        <a:gd name="connsiteY68" fmla="*/ 799623 h 1411233"/>
                        <a:gd name="connsiteX69" fmla="*/ 78581 w 1249680"/>
                        <a:gd name="connsiteY69" fmla="*/ 799624 h 1411233"/>
                        <a:gd name="connsiteX70" fmla="*/ 82867 w 1249680"/>
                        <a:gd name="connsiteY70" fmla="*/ 761047 h 1411233"/>
                        <a:gd name="connsiteX71" fmla="*/ 142076 w 1249680"/>
                        <a:gd name="connsiteY71" fmla="*/ 742474 h 1411233"/>
                        <a:gd name="connsiteX72" fmla="*/ 130169 w 1249680"/>
                        <a:gd name="connsiteY72" fmla="*/ 716280 h 1411233"/>
                        <a:gd name="connsiteX73" fmla="*/ 48568 w 1249680"/>
                        <a:gd name="connsiteY73" fmla="*/ 756737 h 1411233"/>
                        <a:gd name="connsiteX74" fmla="*/ 29527 w 1249680"/>
                        <a:gd name="connsiteY74" fmla="*/ 718344 h 1411233"/>
                        <a:gd name="connsiteX75" fmla="*/ 104473 w 1249680"/>
                        <a:gd name="connsiteY75" fmla="*/ 693138 h 1411233"/>
                        <a:gd name="connsiteX76" fmla="*/ 77629 w 1249680"/>
                        <a:gd name="connsiteY76" fmla="*/ 617855 h 1411233"/>
                        <a:gd name="connsiteX77" fmla="*/ 39683 w 1249680"/>
                        <a:gd name="connsiteY77" fmla="*/ 611505 h 1411233"/>
                        <a:gd name="connsiteX78" fmla="*/ 0 w 1249680"/>
                        <a:gd name="connsiteY78" fmla="*/ 541020 h 1411233"/>
                        <a:gd name="connsiteX0" fmla="*/ 0 w 1249680"/>
                        <a:gd name="connsiteY0" fmla="*/ 541020 h 1411233"/>
                        <a:gd name="connsiteX1" fmla="*/ 259080 w 1249680"/>
                        <a:gd name="connsiteY1" fmla="*/ 381000 h 1411233"/>
                        <a:gd name="connsiteX2" fmla="*/ 266700 w 1249680"/>
                        <a:gd name="connsiteY2" fmla="*/ 266700 h 1411233"/>
                        <a:gd name="connsiteX3" fmla="*/ 358140 w 1249680"/>
                        <a:gd name="connsiteY3" fmla="*/ 259080 h 1411233"/>
                        <a:gd name="connsiteX4" fmla="*/ 388620 w 1249680"/>
                        <a:gd name="connsiteY4" fmla="*/ 266700 h 1411233"/>
                        <a:gd name="connsiteX5" fmla="*/ 449580 w 1249680"/>
                        <a:gd name="connsiteY5" fmla="*/ 266700 h 1411233"/>
                        <a:gd name="connsiteX6" fmla="*/ 533400 w 1249680"/>
                        <a:gd name="connsiteY6" fmla="*/ 144780 h 1411233"/>
                        <a:gd name="connsiteX7" fmla="*/ 655320 w 1249680"/>
                        <a:gd name="connsiteY7" fmla="*/ 167640 h 1411233"/>
                        <a:gd name="connsiteX8" fmla="*/ 830580 w 1249680"/>
                        <a:gd name="connsiteY8" fmla="*/ 114300 h 1411233"/>
                        <a:gd name="connsiteX9" fmla="*/ 822960 w 1249680"/>
                        <a:gd name="connsiteY9" fmla="*/ 45720 h 1411233"/>
                        <a:gd name="connsiteX10" fmla="*/ 906780 w 1249680"/>
                        <a:gd name="connsiteY10" fmla="*/ 0 h 1411233"/>
                        <a:gd name="connsiteX11" fmla="*/ 937260 w 1249680"/>
                        <a:gd name="connsiteY11" fmla="*/ 0 h 1411233"/>
                        <a:gd name="connsiteX12" fmla="*/ 944880 w 1249680"/>
                        <a:gd name="connsiteY12" fmla="*/ 76200 h 1411233"/>
                        <a:gd name="connsiteX13" fmla="*/ 1013460 w 1249680"/>
                        <a:gd name="connsiteY13" fmla="*/ 99060 h 1411233"/>
                        <a:gd name="connsiteX14" fmla="*/ 982980 w 1249680"/>
                        <a:gd name="connsiteY14" fmla="*/ 167640 h 1411233"/>
                        <a:gd name="connsiteX15" fmla="*/ 1005840 w 1249680"/>
                        <a:gd name="connsiteY15" fmla="*/ 190500 h 1411233"/>
                        <a:gd name="connsiteX16" fmla="*/ 967740 w 1249680"/>
                        <a:gd name="connsiteY16" fmla="*/ 297180 h 1411233"/>
                        <a:gd name="connsiteX17" fmla="*/ 975360 w 1249680"/>
                        <a:gd name="connsiteY17" fmla="*/ 320040 h 1411233"/>
                        <a:gd name="connsiteX18" fmla="*/ 1043940 w 1249680"/>
                        <a:gd name="connsiteY18" fmla="*/ 388620 h 1411233"/>
                        <a:gd name="connsiteX19" fmla="*/ 1165860 w 1249680"/>
                        <a:gd name="connsiteY19" fmla="*/ 403860 h 1411233"/>
                        <a:gd name="connsiteX20" fmla="*/ 1173480 w 1249680"/>
                        <a:gd name="connsiteY20" fmla="*/ 441960 h 1411233"/>
                        <a:gd name="connsiteX21" fmla="*/ 1249680 w 1249680"/>
                        <a:gd name="connsiteY21" fmla="*/ 419100 h 1411233"/>
                        <a:gd name="connsiteX22" fmla="*/ 1219200 w 1249680"/>
                        <a:gd name="connsiteY22" fmla="*/ 495300 h 1411233"/>
                        <a:gd name="connsiteX23" fmla="*/ 1135380 w 1249680"/>
                        <a:gd name="connsiteY23" fmla="*/ 586740 h 1411233"/>
                        <a:gd name="connsiteX24" fmla="*/ 1021080 w 1249680"/>
                        <a:gd name="connsiteY24" fmla="*/ 632460 h 1411233"/>
                        <a:gd name="connsiteX25" fmla="*/ 1013460 w 1249680"/>
                        <a:gd name="connsiteY25" fmla="*/ 723900 h 1411233"/>
                        <a:gd name="connsiteX26" fmla="*/ 1005840 w 1249680"/>
                        <a:gd name="connsiteY26" fmla="*/ 769620 h 1411233"/>
                        <a:gd name="connsiteX27" fmla="*/ 1049179 w 1249680"/>
                        <a:gd name="connsiteY27" fmla="*/ 1024414 h 1411233"/>
                        <a:gd name="connsiteX28" fmla="*/ 1092041 w 1249680"/>
                        <a:gd name="connsiteY28" fmla="*/ 1055370 h 1411233"/>
                        <a:gd name="connsiteX29" fmla="*/ 1093470 w 1249680"/>
                        <a:gd name="connsiteY29" fmla="*/ 1161574 h 1411233"/>
                        <a:gd name="connsiteX30" fmla="*/ 1010127 w 1249680"/>
                        <a:gd name="connsiteY30" fmla="*/ 1155382 h 1411233"/>
                        <a:gd name="connsiteX31" fmla="*/ 1137439 w 1249680"/>
                        <a:gd name="connsiteY31" fmla="*/ 1211579 h 1411233"/>
                        <a:gd name="connsiteX32" fmla="*/ 1171098 w 1249680"/>
                        <a:gd name="connsiteY32" fmla="*/ 1251586 h 1411233"/>
                        <a:gd name="connsiteX33" fmla="*/ 1113626 w 1249680"/>
                        <a:gd name="connsiteY33" fmla="*/ 1373505 h 1411233"/>
                        <a:gd name="connsiteX34" fmla="*/ 1082516 w 1249680"/>
                        <a:gd name="connsiteY34" fmla="*/ 1361598 h 1411233"/>
                        <a:gd name="connsiteX35" fmla="*/ 1063466 w 1249680"/>
                        <a:gd name="connsiteY35" fmla="*/ 1390650 h 1411233"/>
                        <a:gd name="connsiteX36" fmla="*/ 1044570 w 1249680"/>
                        <a:gd name="connsiteY36" fmla="*/ 1359218 h 1411233"/>
                        <a:gd name="connsiteX37" fmla="*/ 918210 w 1249680"/>
                        <a:gd name="connsiteY37" fmla="*/ 1344930 h 1411233"/>
                        <a:gd name="connsiteX38" fmla="*/ 876097 w 1249680"/>
                        <a:gd name="connsiteY38" fmla="*/ 1307028 h 1411233"/>
                        <a:gd name="connsiteX39" fmla="*/ 821650 w 1249680"/>
                        <a:gd name="connsiteY39" fmla="*/ 1340540 h 1411233"/>
                        <a:gd name="connsiteX40" fmla="*/ 749071 w 1249680"/>
                        <a:gd name="connsiteY40" fmla="*/ 1357779 h 1411233"/>
                        <a:gd name="connsiteX41" fmla="*/ 623341 w 1249680"/>
                        <a:gd name="connsiteY41" fmla="*/ 1411233 h 1411233"/>
                        <a:gd name="connsiteX42" fmla="*/ 596895 w 1249680"/>
                        <a:gd name="connsiteY42" fmla="*/ 1375886 h 1411233"/>
                        <a:gd name="connsiteX43" fmla="*/ 391001 w 1249680"/>
                        <a:gd name="connsiteY43" fmla="*/ 1287303 h 1411233"/>
                        <a:gd name="connsiteX44" fmla="*/ 223038 w 1249680"/>
                        <a:gd name="connsiteY44" fmla="*/ 1230630 h 1411233"/>
                        <a:gd name="connsiteX45" fmla="*/ 127788 w 1249680"/>
                        <a:gd name="connsiteY45" fmla="*/ 1223486 h 1411233"/>
                        <a:gd name="connsiteX46" fmla="*/ 123026 w 1249680"/>
                        <a:gd name="connsiteY46" fmla="*/ 1156811 h 1411233"/>
                        <a:gd name="connsiteX47" fmla="*/ 134932 w 1249680"/>
                        <a:gd name="connsiteY47" fmla="*/ 1171098 h 1411233"/>
                        <a:gd name="connsiteX48" fmla="*/ 143351 w 1249680"/>
                        <a:gd name="connsiteY48" fmla="*/ 1202532 h 1411233"/>
                        <a:gd name="connsiteX49" fmla="*/ 180975 w 1249680"/>
                        <a:gd name="connsiteY49" fmla="*/ 1200626 h 1411233"/>
                        <a:gd name="connsiteX50" fmla="*/ 163354 w 1249680"/>
                        <a:gd name="connsiteY50" fmla="*/ 1141095 h 1411233"/>
                        <a:gd name="connsiteX51" fmla="*/ 234791 w 1249680"/>
                        <a:gd name="connsiteY51" fmla="*/ 1096804 h 1411233"/>
                        <a:gd name="connsiteX52" fmla="*/ 249232 w 1249680"/>
                        <a:gd name="connsiteY52" fmla="*/ 1180623 h 1411233"/>
                        <a:gd name="connsiteX53" fmla="*/ 277807 w 1249680"/>
                        <a:gd name="connsiteY53" fmla="*/ 1190149 h 1411233"/>
                        <a:gd name="connsiteX54" fmla="*/ 292417 w 1249680"/>
                        <a:gd name="connsiteY54" fmla="*/ 1068705 h 1411233"/>
                        <a:gd name="connsiteX55" fmla="*/ 323051 w 1249680"/>
                        <a:gd name="connsiteY55" fmla="*/ 1078230 h 1411233"/>
                        <a:gd name="connsiteX56" fmla="*/ 294476 w 1249680"/>
                        <a:gd name="connsiteY56" fmla="*/ 944880 h 1411233"/>
                        <a:gd name="connsiteX57" fmla="*/ 258758 w 1249680"/>
                        <a:gd name="connsiteY57" fmla="*/ 961549 h 1411233"/>
                        <a:gd name="connsiteX58" fmla="*/ 149220 w 1249680"/>
                        <a:gd name="connsiteY58" fmla="*/ 909162 h 1411233"/>
                        <a:gd name="connsiteX59" fmla="*/ 158745 w 1249680"/>
                        <a:gd name="connsiteY59" fmla="*/ 882967 h 1411233"/>
                        <a:gd name="connsiteX60" fmla="*/ 130765 w 1249680"/>
                        <a:gd name="connsiteY60" fmla="*/ 864017 h 1411233"/>
                        <a:gd name="connsiteX61" fmla="*/ 108738 w 1249680"/>
                        <a:gd name="connsiteY61" fmla="*/ 897255 h 1411233"/>
                        <a:gd name="connsiteX62" fmla="*/ 111120 w 1249680"/>
                        <a:gd name="connsiteY62" fmla="*/ 840105 h 1411233"/>
                        <a:gd name="connsiteX63" fmla="*/ 92070 w 1249680"/>
                        <a:gd name="connsiteY63" fmla="*/ 835343 h 1411233"/>
                        <a:gd name="connsiteX64" fmla="*/ 80163 w 1249680"/>
                        <a:gd name="connsiteY64" fmla="*/ 906780 h 1411233"/>
                        <a:gd name="connsiteX65" fmla="*/ 58732 w 1249680"/>
                        <a:gd name="connsiteY65" fmla="*/ 911543 h 1411233"/>
                        <a:gd name="connsiteX66" fmla="*/ 70639 w 1249680"/>
                        <a:gd name="connsiteY66" fmla="*/ 825817 h 1411233"/>
                        <a:gd name="connsiteX67" fmla="*/ 122872 w 1249680"/>
                        <a:gd name="connsiteY67" fmla="*/ 819626 h 1411233"/>
                        <a:gd name="connsiteX68" fmla="*/ 125407 w 1249680"/>
                        <a:gd name="connsiteY68" fmla="*/ 799623 h 1411233"/>
                        <a:gd name="connsiteX69" fmla="*/ 78581 w 1249680"/>
                        <a:gd name="connsiteY69" fmla="*/ 799624 h 1411233"/>
                        <a:gd name="connsiteX70" fmla="*/ 82867 w 1249680"/>
                        <a:gd name="connsiteY70" fmla="*/ 761047 h 1411233"/>
                        <a:gd name="connsiteX71" fmla="*/ 142076 w 1249680"/>
                        <a:gd name="connsiteY71" fmla="*/ 742474 h 1411233"/>
                        <a:gd name="connsiteX72" fmla="*/ 130169 w 1249680"/>
                        <a:gd name="connsiteY72" fmla="*/ 716280 h 1411233"/>
                        <a:gd name="connsiteX73" fmla="*/ 48568 w 1249680"/>
                        <a:gd name="connsiteY73" fmla="*/ 756737 h 1411233"/>
                        <a:gd name="connsiteX74" fmla="*/ 29527 w 1249680"/>
                        <a:gd name="connsiteY74" fmla="*/ 718344 h 1411233"/>
                        <a:gd name="connsiteX75" fmla="*/ 104473 w 1249680"/>
                        <a:gd name="connsiteY75" fmla="*/ 693138 h 1411233"/>
                        <a:gd name="connsiteX76" fmla="*/ 77629 w 1249680"/>
                        <a:gd name="connsiteY76" fmla="*/ 617855 h 1411233"/>
                        <a:gd name="connsiteX77" fmla="*/ 39683 w 1249680"/>
                        <a:gd name="connsiteY77" fmla="*/ 611505 h 1411233"/>
                        <a:gd name="connsiteX78" fmla="*/ 0 w 1249680"/>
                        <a:gd name="connsiteY78" fmla="*/ 541020 h 1411233"/>
                        <a:gd name="connsiteX0" fmla="*/ 0 w 1249680"/>
                        <a:gd name="connsiteY0" fmla="*/ 541020 h 1411233"/>
                        <a:gd name="connsiteX1" fmla="*/ 259080 w 1249680"/>
                        <a:gd name="connsiteY1" fmla="*/ 381000 h 1411233"/>
                        <a:gd name="connsiteX2" fmla="*/ 266700 w 1249680"/>
                        <a:gd name="connsiteY2" fmla="*/ 266700 h 1411233"/>
                        <a:gd name="connsiteX3" fmla="*/ 358140 w 1249680"/>
                        <a:gd name="connsiteY3" fmla="*/ 259080 h 1411233"/>
                        <a:gd name="connsiteX4" fmla="*/ 388620 w 1249680"/>
                        <a:gd name="connsiteY4" fmla="*/ 266700 h 1411233"/>
                        <a:gd name="connsiteX5" fmla="*/ 449580 w 1249680"/>
                        <a:gd name="connsiteY5" fmla="*/ 266700 h 1411233"/>
                        <a:gd name="connsiteX6" fmla="*/ 533400 w 1249680"/>
                        <a:gd name="connsiteY6" fmla="*/ 144780 h 1411233"/>
                        <a:gd name="connsiteX7" fmla="*/ 655320 w 1249680"/>
                        <a:gd name="connsiteY7" fmla="*/ 167640 h 1411233"/>
                        <a:gd name="connsiteX8" fmla="*/ 830580 w 1249680"/>
                        <a:gd name="connsiteY8" fmla="*/ 114300 h 1411233"/>
                        <a:gd name="connsiteX9" fmla="*/ 822960 w 1249680"/>
                        <a:gd name="connsiteY9" fmla="*/ 45720 h 1411233"/>
                        <a:gd name="connsiteX10" fmla="*/ 906780 w 1249680"/>
                        <a:gd name="connsiteY10" fmla="*/ 0 h 1411233"/>
                        <a:gd name="connsiteX11" fmla="*/ 937260 w 1249680"/>
                        <a:gd name="connsiteY11" fmla="*/ 0 h 1411233"/>
                        <a:gd name="connsiteX12" fmla="*/ 944880 w 1249680"/>
                        <a:gd name="connsiteY12" fmla="*/ 76200 h 1411233"/>
                        <a:gd name="connsiteX13" fmla="*/ 1013460 w 1249680"/>
                        <a:gd name="connsiteY13" fmla="*/ 99060 h 1411233"/>
                        <a:gd name="connsiteX14" fmla="*/ 982980 w 1249680"/>
                        <a:gd name="connsiteY14" fmla="*/ 167640 h 1411233"/>
                        <a:gd name="connsiteX15" fmla="*/ 1005840 w 1249680"/>
                        <a:gd name="connsiteY15" fmla="*/ 190500 h 1411233"/>
                        <a:gd name="connsiteX16" fmla="*/ 967740 w 1249680"/>
                        <a:gd name="connsiteY16" fmla="*/ 297180 h 1411233"/>
                        <a:gd name="connsiteX17" fmla="*/ 975360 w 1249680"/>
                        <a:gd name="connsiteY17" fmla="*/ 320040 h 1411233"/>
                        <a:gd name="connsiteX18" fmla="*/ 1043940 w 1249680"/>
                        <a:gd name="connsiteY18" fmla="*/ 388620 h 1411233"/>
                        <a:gd name="connsiteX19" fmla="*/ 1165860 w 1249680"/>
                        <a:gd name="connsiteY19" fmla="*/ 403860 h 1411233"/>
                        <a:gd name="connsiteX20" fmla="*/ 1173480 w 1249680"/>
                        <a:gd name="connsiteY20" fmla="*/ 441960 h 1411233"/>
                        <a:gd name="connsiteX21" fmla="*/ 1249680 w 1249680"/>
                        <a:gd name="connsiteY21" fmla="*/ 419100 h 1411233"/>
                        <a:gd name="connsiteX22" fmla="*/ 1219200 w 1249680"/>
                        <a:gd name="connsiteY22" fmla="*/ 495300 h 1411233"/>
                        <a:gd name="connsiteX23" fmla="*/ 1135380 w 1249680"/>
                        <a:gd name="connsiteY23" fmla="*/ 586740 h 1411233"/>
                        <a:gd name="connsiteX24" fmla="*/ 1021080 w 1249680"/>
                        <a:gd name="connsiteY24" fmla="*/ 632460 h 1411233"/>
                        <a:gd name="connsiteX25" fmla="*/ 1013460 w 1249680"/>
                        <a:gd name="connsiteY25" fmla="*/ 723900 h 1411233"/>
                        <a:gd name="connsiteX26" fmla="*/ 993933 w 1249680"/>
                        <a:gd name="connsiteY26" fmla="*/ 891063 h 1411233"/>
                        <a:gd name="connsiteX27" fmla="*/ 1049179 w 1249680"/>
                        <a:gd name="connsiteY27" fmla="*/ 1024414 h 1411233"/>
                        <a:gd name="connsiteX28" fmla="*/ 1092041 w 1249680"/>
                        <a:gd name="connsiteY28" fmla="*/ 1055370 h 1411233"/>
                        <a:gd name="connsiteX29" fmla="*/ 1093470 w 1249680"/>
                        <a:gd name="connsiteY29" fmla="*/ 1161574 h 1411233"/>
                        <a:gd name="connsiteX30" fmla="*/ 1010127 w 1249680"/>
                        <a:gd name="connsiteY30" fmla="*/ 1155382 h 1411233"/>
                        <a:gd name="connsiteX31" fmla="*/ 1137439 w 1249680"/>
                        <a:gd name="connsiteY31" fmla="*/ 1211579 h 1411233"/>
                        <a:gd name="connsiteX32" fmla="*/ 1171098 w 1249680"/>
                        <a:gd name="connsiteY32" fmla="*/ 1251586 h 1411233"/>
                        <a:gd name="connsiteX33" fmla="*/ 1113626 w 1249680"/>
                        <a:gd name="connsiteY33" fmla="*/ 1373505 h 1411233"/>
                        <a:gd name="connsiteX34" fmla="*/ 1082516 w 1249680"/>
                        <a:gd name="connsiteY34" fmla="*/ 1361598 h 1411233"/>
                        <a:gd name="connsiteX35" fmla="*/ 1063466 w 1249680"/>
                        <a:gd name="connsiteY35" fmla="*/ 1390650 h 1411233"/>
                        <a:gd name="connsiteX36" fmla="*/ 1044570 w 1249680"/>
                        <a:gd name="connsiteY36" fmla="*/ 1359218 h 1411233"/>
                        <a:gd name="connsiteX37" fmla="*/ 918210 w 1249680"/>
                        <a:gd name="connsiteY37" fmla="*/ 1344930 h 1411233"/>
                        <a:gd name="connsiteX38" fmla="*/ 876097 w 1249680"/>
                        <a:gd name="connsiteY38" fmla="*/ 1307028 h 1411233"/>
                        <a:gd name="connsiteX39" fmla="*/ 821650 w 1249680"/>
                        <a:gd name="connsiteY39" fmla="*/ 1340540 h 1411233"/>
                        <a:gd name="connsiteX40" fmla="*/ 749071 w 1249680"/>
                        <a:gd name="connsiteY40" fmla="*/ 1357779 h 1411233"/>
                        <a:gd name="connsiteX41" fmla="*/ 623341 w 1249680"/>
                        <a:gd name="connsiteY41" fmla="*/ 1411233 h 1411233"/>
                        <a:gd name="connsiteX42" fmla="*/ 596895 w 1249680"/>
                        <a:gd name="connsiteY42" fmla="*/ 1375886 h 1411233"/>
                        <a:gd name="connsiteX43" fmla="*/ 391001 w 1249680"/>
                        <a:gd name="connsiteY43" fmla="*/ 1287303 h 1411233"/>
                        <a:gd name="connsiteX44" fmla="*/ 223038 w 1249680"/>
                        <a:gd name="connsiteY44" fmla="*/ 1230630 h 1411233"/>
                        <a:gd name="connsiteX45" fmla="*/ 127788 w 1249680"/>
                        <a:gd name="connsiteY45" fmla="*/ 1223486 h 1411233"/>
                        <a:gd name="connsiteX46" fmla="*/ 123026 w 1249680"/>
                        <a:gd name="connsiteY46" fmla="*/ 1156811 h 1411233"/>
                        <a:gd name="connsiteX47" fmla="*/ 134932 w 1249680"/>
                        <a:gd name="connsiteY47" fmla="*/ 1171098 h 1411233"/>
                        <a:gd name="connsiteX48" fmla="*/ 143351 w 1249680"/>
                        <a:gd name="connsiteY48" fmla="*/ 1202532 h 1411233"/>
                        <a:gd name="connsiteX49" fmla="*/ 180975 w 1249680"/>
                        <a:gd name="connsiteY49" fmla="*/ 1200626 h 1411233"/>
                        <a:gd name="connsiteX50" fmla="*/ 163354 w 1249680"/>
                        <a:gd name="connsiteY50" fmla="*/ 1141095 h 1411233"/>
                        <a:gd name="connsiteX51" fmla="*/ 234791 w 1249680"/>
                        <a:gd name="connsiteY51" fmla="*/ 1096804 h 1411233"/>
                        <a:gd name="connsiteX52" fmla="*/ 249232 w 1249680"/>
                        <a:gd name="connsiteY52" fmla="*/ 1180623 h 1411233"/>
                        <a:gd name="connsiteX53" fmla="*/ 277807 w 1249680"/>
                        <a:gd name="connsiteY53" fmla="*/ 1190149 h 1411233"/>
                        <a:gd name="connsiteX54" fmla="*/ 292417 w 1249680"/>
                        <a:gd name="connsiteY54" fmla="*/ 1068705 h 1411233"/>
                        <a:gd name="connsiteX55" fmla="*/ 323051 w 1249680"/>
                        <a:gd name="connsiteY55" fmla="*/ 1078230 h 1411233"/>
                        <a:gd name="connsiteX56" fmla="*/ 294476 w 1249680"/>
                        <a:gd name="connsiteY56" fmla="*/ 944880 h 1411233"/>
                        <a:gd name="connsiteX57" fmla="*/ 258758 w 1249680"/>
                        <a:gd name="connsiteY57" fmla="*/ 961549 h 1411233"/>
                        <a:gd name="connsiteX58" fmla="*/ 149220 w 1249680"/>
                        <a:gd name="connsiteY58" fmla="*/ 909162 h 1411233"/>
                        <a:gd name="connsiteX59" fmla="*/ 158745 w 1249680"/>
                        <a:gd name="connsiteY59" fmla="*/ 882967 h 1411233"/>
                        <a:gd name="connsiteX60" fmla="*/ 130765 w 1249680"/>
                        <a:gd name="connsiteY60" fmla="*/ 864017 h 1411233"/>
                        <a:gd name="connsiteX61" fmla="*/ 108738 w 1249680"/>
                        <a:gd name="connsiteY61" fmla="*/ 897255 h 1411233"/>
                        <a:gd name="connsiteX62" fmla="*/ 111120 w 1249680"/>
                        <a:gd name="connsiteY62" fmla="*/ 840105 h 1411233"/>
                        <a:gd name="connsiteX63" fmla="*/ 92070 w 1249680"/>
                        <a:gd name="connsiteY63" fmla="*/ 835343 h 1411233"/>
                        <a:gd name="connsiteX64" fmla="*/ 80163 w 1249680"/>
                        <a:gd name="connsiteY64" fmla="*/ 906780 h 1411233"/>
                        <a:gd name="connsiteX65" fmla="*/ 58732 w 1249680"/>
                        <a:gd name="connsiteY65" fmla="*/ 911543 h 1411233"/>
                        <a:gd name="connsiteX66" fmla="*/ 70639 w 1249680"/>
                        <a:gd name="connsiteY66" fmla="*/ 825817 h 1411233"/>
                        <a:gd name="connsiteX67" fmla="*/ 122872 w 1249680"/>
                        <a:gd name="connsiteY67" fmla="*/ 819626 h 1411233"/>
                        <a:gd name="connsiteX68" fmla="*/ 125407 w 1249680"/>
                        <a:gd name="connsiteY68" fmla="*/ 799623 h 1411233"/>
                        <a:gd name="connsiteX69" fmla="*/ 78581 w 1249680"/>
                        <a:gd name="connsiteY69" fmla="*/ 799624 h 1411233"/>
                        <a:gd name="connsiteX70" fmla="*/ 82867 w 1249680"/>
                        <a:gd name="connsiteY70" fmla="*/ 761047 h 1411233"/>
                        <a:gd name="connsiteX71" fmla="*/ 142076 w 1249680"/>
                        <a:gd name="connsiteY71" fmla="*/ 742474 h 1411233"/>
                        <a:gd name="connsiteX72" fmla="*/ 130169 w 1249680"/>
                        <a:gd name="connsiteY72" fmla="*/ 716280 h 1411233"/>
                        <a:gd name="connsiteX73" fmla="*/ 48568 w 1249680"/>
                        <a:gd name="connsiteY73" fmla="*/ 756737 h 1411233"/>
                        <a:gd name="connsiteX74" fmla="*/ 29527 w 1249680"/>
                        <a:gd name="connsiteY74" fmla="*/ 718344 h 1411233"/>
                        <a:gd name="connsiteX75" fmla="*/ 104473 w 1249680"/>
                        <a:gd name="connsiteY75" fmla="*/ 693138 h 1411233"/>
                        <a:gd name="connsiteX76" fmla="*/ 77629 w 1249680"/>
                        <a:gd name="connsiteY76" fmla="*/ 617855 h 1411233"/>
                        <a:gd name="connsiteX77" fmla="*/ 39683 w 1249680"/>
                        <a:gd name="connsiteY77" fmla="*/ 611505 h 1411233"/>
                        <a:gd name="connsiteX78" fmla="*/ 0 w 1249680"/>
                        <a:gd name="connsiteY78" fmla="*/ 541020 h 1411233"/>
                        <a:gd name="connsiteX0" fmla="*/ 0 w 1249680"/>
                        <a:gd name="connsiteY0" fmla="*/ 541020 h 1411233"/>
                        <a:gd name="connsiteX1" fmla="*/ 259080 w 1249680"/>
                        <a:gd name="connsiteY1" fmla="*/ 381000 h 1411233"/>
                        <a:gd name="connsiteX2" fmla="*/ 266700 w 1249680"/>
                        <a:gd name="connsiteY2" fmla="*/ 266700 h 1411233"/>
                        <a:gd name="connsiteX3" fmla="*/ 358140 w 1249680"/>
                        <a:gd name="connsiteY3" fmla="*/ 259080 h 1411233"/>
                        <a:gd name="connsiteX4" fmla="*/ 388620 w 1249680"/>
                        <a:gd name="connsiteY4" fmla="*/ 266700 h 1411233"/>
                        <a:gd name="connsiteX5" fmla="*/ 449580 w 1249680"/>
                        <a:gd name="connsiteY5" fmla="*/ 266700 h 1411233"/>
                        <a:gd name="connsiteX6" fmla="*/ 533400 w 1249680"/>
                        <a:gd name="connsiteY6" fmla="*/ 144780 h 1411233"/>
                        <a:gd name="connsiteX7" fmla="*/ 655320 w 1249680"/>
                        <a:gd name="connsiteY7" fmla="*/ 167640 h 1411233"/>
                        <a:gd name="connsiteX8" fmla="*/ 830580 w 1249680"/>
                        <a:gd name="connsiteY8" fmla="*/ 114300 h 1411233"/>
                        <a:gd name="connsiteX9" fmla="*/ 822960 w 1249680"/>
                        <a:gd name="connsiteY9" fmla="*/ 45720 h 1411233"/>
                        <a:gd name="connsiteX10" fmla="*/ 906780 w 1249680"/>
                        <a:gd name="connsiteY10" fmla="*/ 0 h 1411233"/>
                        <a:gd name="connsiteX11" fmla="*/ 937260 w 1249680"/>
                        <a:gd name="connsiteY11" fmla="*/ 0 h 1411233"/>
                        <a:gd name="connsiteX12" fmla="*/ 944880 w 1249680"/>
                        <a:gd name="connsiteY12" fmla="*/ 76200 h 1411233"/>
                        <a:gd name="connsiteX13" fmla="*/ 1013460 w 1249680"/>
                        <a:gd name="connsiteY13" fmla="*/ 99060 h 1411233"/>
                        <a:gd name="connsiteX14" fmla="*/ 982980 w 1249680"/>
                        <a:gd name="connsiteY14" fmla="*/ 167640 h 1411233"/>
                        <a:gd name="connsiteX15" fmla="*/ 1005840 w 1249680"/>
                        <a:gd name="connsiteY15" fmla="*/ 190500 h 1411233"/>
                        <a:gd name="connsiteX16" fmla="*/ 967740 w 1249680"/>
                        <a:gd name="connsiteY16" fmla="*/ 297180 h 1411233"/>
                        <a:gd name="connsiteX17" fmla="*/ 975360 w 1249680"/>
                        <a:gd name="connsiteY17" fmla="*/ 320040 h 1411233"/>
                        <a:gd name="connsiteX18" fmla="*/ 1043940 w 1249680"/>
                        <a:gd name="connsiteY18" fmla="*/ 388620 h 1411233"/>
                        <a:gd name="connsiteX19" fmla="*/ 1165860 w 1249680"/>
                        <a:gd name="connsiteY19" fmla="*/ 403860 h 1411233"/>
                        <a:gd name="connsiteX20" fmla="*/ 1173480 w 1249680"/>
                        <a:gd name="connsiteY20" fmla="*/ 441960 h 1411233"/>
                        <a:gd name="connsiteX21" fmla="*/ 1249680 w 1249680"/>
                        <a:gd name="connsiteY21" fmla="*/ 419100 h 1411233"/>
                        <a:gd name="connsiteX22" fmla="*/ 1219200 w 1249680"/>
                        <a:gd name="connsiteY22" fmla="*/ 495300 h 1411233"/>
                        <a:gd name="connsiteX23" fmla="*/ 1135380 w 1249680"/>
                        <a:gd name="connsiteY23" fmla="*/ 586740 h 1411233"/>
                        <a:gd name="connsiteX24" fmla="*/ 1021080 w 1249680"/>
                        <a:gd name="connsiteY24" fmla="*/ 632460 h 1411233"/>
                        <a:gd name="connsiteX25" fmla="*/ 1013460 w 1249680"/>
                        <a:gd name="connsiteY25" fmla="*/ 723900 h 1411233"/>
                        <a:gd name="connsiteX26" fmla="*/ 1008851 w 1249680"/>
                        <a:gd name="connsiteY26" fmla="*/ 771049 h 1411233"/>
                        <a:gd name="connsiteX27" fmla="*/ 993933 w 1249680"/>
                        <a:gd name="connsiteY27" fmla="*/ 891063 h 1411233"/>
                        <a:gd name="connsiteX28" fmla="*/ 1049179 w 1249680"/>
                        <a:gd name="connsiteY28" fmla="*/ 1024414 h 1411233"/>
                        <a:gd name="connsiteX29" fmla="*/ 1092041 w 1249680"/>
                        <a:gd name="connsiteY29" fmla="*/ 1055370 h 1411233"/>
                        <a:gd name="connsiteX30" fmla="*/ 1093470 w 1249680"/>
                        <a:gd name="connsiteY30" fmla="*/ 1161574 h 1411233"/>
                        <a:gd name="connsiteX31" fmla="*/ 1010127 w 1249680"/>
                        <a:gd name="connsiteY31" fmla="*/ 1155382 h 1411233"/>
                        <a:gd name="connsiteX32" fmla="*/ 1137439 w 1249680"/>
                        <a:gd name="connsiteY32" fmla="*/ 1211579 h 1411233"/>
                        <a:gd name="connsiteX33" fmla="*/ 1171098 w 1249680"/>
                        <a:gd name="connsiteY33" fmla="*/ 1251586 h 1411233"/>
                        <a:gd name="connsiteX34" fmla="*/ 1113626 w 1249680"/>
                        <a:gd name="connsiteY34" fmla="*/ 1373505 h 1411233"/>
                        <a:gd name="connsiteX35" fmla="*/ 1082516 w 1249680"/>
                        <a:gd name="connsiteY35" fmla="*/ 1361598 h 1411233"/>
                        <a:gd name="connsiteX36" fmla="*/ 1063466 w 1249680"/>
                        <a:gd name="connsiteY36" fmla="*/ 1390650 h 1411233"/>
                        <a:gd name="connsiteX37" fmla="*/ 1044570 w 1249680"/>
                        <a:gd name="connsiteY37" fmla="*/ 1359218 h 1411233"/>
                        <a:gd name="connsiteX38" fmla="*/ 918210 w 1249680"/>
                        <a:gd name="connsiteY38" fmla="*/ 1344930 h 1411233"/>
                        <a:gd name="connsiteX39" fmla="*/ 876097 w 1249680"/>
                        <a:gd name="connsiteY39" fmla="*/ 1307028 h 1411233"/>
                        <a:gd name="connsiteX40" fmla="*/ 821650 w 1249680"/>
                        <a:gd name="connsiteY40" fmla="*/ 1340540 h 1411233"/>
                        <a:gd name="connsiteX41" fmla="*/ 749071 w 1249680"/>
                        <a:gd name="connsiteY41" fmla="*/ 1357779 h 1411233"/>
                        <a:gd name="connsiteX42" fmla="*/ 623341 w 1249680"/>
                        <a:gd name="connsiteY42" fmla="*/ 1411233 h 1411233"/>
                        <a:gd name="connsiteX43" fmla="*/ 596895 w 1249680"/>
                        <a:gd name="connsiteY43" fmla="*/ 1375886 h 1411233"/>
                        <a:gd name="connsiteX44" fmla="*/ 391001 w 1249680"/>
                        <a:gd name="connsiteY44" fmla="*/ 1287303 h 1411233"/>
                        <a:gd name="connsiteX45" fmla="*/ 223038 w 1249680"/>
                        <a:gd name="connsiteY45" fmla="*/ 1230630 h 1411233"/>
                        <a:gd name="connsiteX46" fmla="*/ 127788 w 1249680"/>
                        <a:gd name="connsiteY46" fmla="*/ 1223486 h 1411233"/>
                        <a:gd name="connsiteX47" fmla="*/ 123026 w 1249680"/>
                        <a:gd name="connsiteY47" fmla="*/ 1156811 h 1411233"/>
                        <a:gd name="connsiteX48" fmla="*/ 134932 w 1249680"/>
                        <a:gd name="connsiteY48" fmla="*/ 1171098 h 1411233"/>
                        <a:gd name="connsiteX49" fmla="*/ 143351 w 1249680"/>
                        <a:gd name="connsiteY49" fmla="*/ 1202532 h 1411233"/>
                        <a:gd name="connsiteX50" fmla="*/ 180975 w 1249680"/>
                        <a:gd name="connsiteY50" fmla="*/ 1200626 h 1411233"/>
                        <a:gd name="connsiteX51" fmla="*/ 163354 w 1249680"/>
                        <a:gd name="connsiteY51" fmla="*/ 1141095 h 1411233"/>
                        <a:gd name="connsiteX52" fmla="*/ 234791 w 1249680"/>
                        <a:gd name="connsiteY52" fmla="*/ 1096804 h 1411233"/>
                        <a:gd name="connsiteX53" fmla="*/ 249232 w 1249680"/>
                        <a:gd name="connsiteY53" fmla="*/ 1180623 h 1411233"/>
                        <a:gd name="connsiteX54" fmla="*/ 277807 w 1249680"/>
                        <a:gd name="connsiteY54" fmla="*/ 1190149 h 1411233"/>
                        <a:gd name="connsiteX55" fmla="*/ 292417 w 1249680"/>
                        <a:gd name="connsiteY55" fmla="*/ 1068705 h 1411233"/>
                        <a:gd name="connsiteX56" fmla="*/ 323051 w 1249680"/>
                        <a:gd name="connsiteY56" fmla="*/ 1078230 h 1411233"/>
                        <a:gd name="connsiteX57" fmla="*/ 294476 w 1249680"/>
                        <a:gd name="connsiteY57" fmla="*/ 944880 h 1411233"/>
                        <a:gd name="connsiteX58" fmla="*/ 258758 w 1249680"/>
                        <a:gd name="connsiteY58" fmla="*/ 961549 h 1411233"/>
                        <a:gd name="connsiteX59" fmla="*/ 149220 w 1249680"/>
                        <a:gd name="connsiteY59" fmla="*/ 909162 h 1411233"/>
                        <a:gd name="connsiteX60" fmla="*/ 158745 w 1249680"/>
                        <a:gd name="connsiteY60" fmla="*/ 882967 h 1411233"/>
                        <a:gd name="connsiteX61" fmla="*/ 130765 w 1249680"/>
                        <a:gd name="connsiteY61" fmla="*/ 864017 h 1411233"/>
                        <a:gd name="connsiteX62" fmla="*/ 108738 w 1249680"/>
                        <a:gd name="connsiteY62" fmla="*/ 897255 h 1411233"/>
                        <a:gd name="connsiteX63" fmla="*/ 111120 w 1249680"/>
                        <a:gd name="connsiteY63" fmla="*/ 840105 h 1411233"/>
                        <a:gd name="connsiteX64" fmla="*/ 92070 w 1249680"/>
                        <a:gd name="connsiteY64" fmla="*/ 835343 h 1411233"/>
                        <a:gd name="connsiteX65" fmla="*/ 80163 w 1249680"/>
                        <a:gd name="connsiteY65" fmla="*/ 906780 h 1411233"/>
                        <a:gd name="connsiteX66" fmla="*/ 58732 w 1249680"/>
                        <a:gd name="connsiteY66" fmla="*/ 911543 h 1411233"/>
                        <a:gd name="connsiteX67" fmla="*/ 70639 w 1249680"/>
                        <a:gd name="connsiteY67" fmla="*/ 825817 h 1411233"/>
                        <a:gd name="connsiteX68" fmla="*/ 122872 w 1249680"/>
                        <a:gd name="connsiteY68" fmla="*/ 819626 h 1411233"/>
                        <a:gd name="connsiteX69" fmla="*/ 125407 w 1249680"/>
                        <a:gd name="connsiteY69" fmla="*/ 799623 h 1411233"/>
                        <a:gd name="connsiteX70" fmla="*/ 78581 w 1249680"/>
                        <a:gd name="connsiteY70" fmla="*/ 799624 h 1411233"/>
                        <a:gd name="connsiteX71" fmla="*/ 82867 w 1249680"/>
                        <a:gd name="connsiteY71" fmla="*/ 761047 h 1411233"/>
                        <a:gd name="connsiteX72" fmla="*/ 142076 w 1249680"/>
                        <a:gd name="connsiteY72" fmla="*/ 742474 h 1411233"/>
                        <a:gd name="connsiteX73" fmla="*/ 130169 w 1249680"/>
                        <a:gd name="connsiteY73" fmla="*/ 716280 h 1411233"/>
                        <a:gd name="connsiteX74" fmla="*/ 48568 w 1249680"/>
                        <a:gd name="connsiteY74" fmla="*/ 756737 h 1411233"/>
                        <a:gd name="connsiteX75" fmla="*/ 29527 w 1249680"/>
                        <a:gd name="connsiteY75" fmla="*/ 718344 h 1411233"/>
                        <a:gd name="connsiteX76" fmla="*/ 104473 w 1249680"/>
                        <a:gd name="connsiteY76" fmla="*/ 693138 h 1411233"/>
                        <a:gd name="connsiteX77" fmla="*/ 77629 w 1249680"/>
                        <a:gd name="connsiteY77" fmla="*/ 617855 h 1411233"/>
                        <a:gd name="connsiteX78" fmla="*/ 39683 w 1249680"/>
                        <a:gd name="connsiteY78" fmla="*/ 611505 h 1411233"/>
                        <a:gd name="connsiteX79" fmla="*/ 0 w 1249680"/>
                        <a:gd name="connsiteY79" fmla="*/ 541020 h 1411233"/>
                        <a:gd name="connsiteX0" fmla="*/ 0 w 1249680"/>
                        <a:gd name="connsiteY0" fmla="*/ 541020 h 1411233"/>
                        <a:gd name="connsiteX1" fmla="*/ 259080 w 1249680"/>
                        <a:gd name="connsiteY1" fmla="*/ 381000 h 1411233"/>
                        <a:gd name="connsiteX2" fmla="*/ 266700 w 1249680"/>
                        <a:gd name="connsiteY2" fmla="*/ 266700 h 1411233"/>
                        <a:gd name="connsiteX3" fmla="*/ 358140 w 1249680"/>
                        <a:gd name="connsiteY3" fmla="*/ 259080 h 1411233"/>
                        <a:gd name="connsiteX4" fmla="*/ 388620 w 1249680"/>
                        <a:gd name="connsiteY4" fmla="*/ 266700 h 1411233"/>
                        <a:gd name="connsiteX5" fmla="*/ 449580 w 1249680"/>
                        <a:gd name="connsiteY5" fmla="*/ 266700 h 1411233"/>
                        <a:gd name="connsiteX6" fmla="*/ 533400 w 1249680"/>
                        <a:gd name="connsiteY6" fmla="*/ 144780 h 1411233"/>
                        <a:gd name="connsiteX7" fmla="*/ 655320 w 1249680"/>
                        <a:gd name="connsiteY7" fmla="*/ 167640 h 1411233"/>
                        <a:gd name="connsiteX8" fmla="*/ 830580 w 1249680"/>
                        <a:gd name="connsiteY8" fmla="*/ 114300 h 1411233"/>
                        <a:gd name="connsiteX9" fmla="*/ 822960 w 1249680"/>
                        <a:gd name="connsiteY9" fmla="*/ 45720 h 1411233"/>
                        <a:gd name="connsiteX10" fmla="*/ 906780 w 1249680"/>
                        <a:gd name="connsiteY10" fmla="*/ 0 h 1411233"/>
                        <a:gd name="connsiteX11" fmla="*/ 937260 w 1249680"/>
                        <a:gd name="connsiteY11" fmla="*/ 0 h 1411233"/>
                        <a:gd name="connsiteX12" fmla="*/ 944880 w 1249680"/>
                        <a:gd name="connsiteY12" fmla="*/ 76200 h 1411233"/>
                        <a:gd name="connsiteX13" fmla="*/ 1013460 w 1249680"/>
                        <a:gd name="connsiteY13" fmla="*/ 99060 h 1411233"/>
                        <a:gd name="connsiteX14" fmla="*/ 982980 w 1249680"/>
                        <a:gd name="connsiteY14" fmla="*/ 167640 h 1411233"/>
                        <a:gd name="connsiteX15" fmla="*/ 1005840 w 1249680"/>
                        <a:gd name="connsiteY15" fmla="*/ 190500 h 1411233"/>
                        <a:gd name="connsiteX16" fmla="*/ 967740 w 1249680"/>
                        <a:gd name="connsiteY16" fmla="*/ 297180 h 1411233"/>
                        <a:gd name="connsiteX17" fmla="*/ 975360 w 1249680"/>
                        <a:gd name="connsiteY17" fmla="*/ 320040 h 1411233"/>
                        <a:gd name="connsiteX18" fmla="*/ 1043940 w 1249680"/>
                        <a:gd name="connsiteY18" fmla="*/ 388620 h 1411233"/>
                        <a:gd name="connsiteX19" fmla="*/ 1165860 w 1249680"/>
                        <a:gd name="connsiteY19" fmla="*/ 403860 h 1411233"/>
                        <a:gd name="connsiteX20" fmla="*/ 1173480 w 1249680"/>
                        <a:gd name="connsiteY20" fmla="*/ 441960 h 1411233"/>
                        <a:gd name="connsiteX21" fmla="*/ 1249680 w 1249680"/>
                        <a:gd name="connsiteY21" fmla="*/ 419100 h 1411233"/>
                        <a:gd name="connsiteX22" fmla="*/ 1219200 w 1249680"/>
                        <a:gd name="connsiteY22" fmla="*/ 495300 h 1411233"/>
                        <a:gd name="connsiteX23" fmla="*/ 1135380 w 1249680"/>
                        <a:gd name="connsiteY23" fmla="*/ 586740 h 1411233"/>
                        <a:gd name="connsiteX24" fmla="*/ 1021080 w 1249680"/>
                        <a:gd name="connsiteY24" fmla="*/ 632460 h 1411233"/>
                        <a:gd name="connsiteX25" fmla="*/ 1018376 w 1249680"/>
                        <a:gd name="connsiteY25" fmla="*/ 675799 h 1411233"/>
                        <a:gd name="connsiteX26" fmla="*/ 1013460 w 1249680"/>
                        <a:gd name="connsiteY26" fmla="*/ 723900 h 1411233"/>
                        <a:gd name="connsiteX27" fmla="*/ 1008851 w 1249680"/>
                        <a:gd name="connsiteY27" fmla="*/ 771049 h 1411233"/>
                        <a:gd name="connsiteX28" fmla="*/ 993933 w 1249680"/>
                        <a:gd name="connsiteY28" fmla="*/ 891063 h 1411233"/>
                        <a:gd name="connsiteX29" fmla="*/ 1049179 w 1249680"/>
                        <a:gd name="connsiteY29" fmla="*/ 1024414 h 1411233"/>
                        <a:gd name="connsiteX30" fmla="*/ 1092041 w 1249680"/>
                        <a:gd name="connsiteY30" fmla="*/ 1055370 h 1411233"/>
                        <a:gd name="connsiteX31" fmla="*/ 1093470 w 1249680"/>
                        <a:gd name="connsiteY31" fmla="*/ 1161574 h 1411233"/>
                        <a:gd name="connsiteX32" fmla="*/ 1010127 w 1249680"/>
                        <a:gd name="connsiteY32" fmla="*/ 1155382 h 1411233"/>
                        <a:gd name="connsiteX33" fmla="*/ 1137439 w 1249680"/>
                        <a:gd name="connsiteY33" fmla="*/ 1211579 h 1411233"/>
                        <a:gd name="connsiteX34" fmla="*/ 1171098 w 1249680"/>
                        <a:gd name="connsiteY34" fmla="*/ 1251586 h 1411233"/>
                        <a:gd name="connsiteX35" fmla="*/ 1113626 w 1249680"/>
                        <a:gd name="connsiteY35" fmla="*/ 1373505 h 1411233"/>
                        <a:gd name="connsiteX36" fmla="*/ 1082516 w 1249680"/>
                        <a:gd name="connsiteY36" fmla="*/ 1361598 h 1411233"/>
                        <a:gd name="connsiteX37" fmla="*/ 1063466 w 1249680"/>
                        <a:gd name="connsiteY37" fmla="*/ 1390650 h 1411233"/>
                        <a:gd name="connsiteX38" fmla="*/ 1044570 w 1249680"/>
                        <a:gd name="connsiteY38" fmla="*/ 1359218 h 1411233"/>
                        <a:gd name="connsiteX39" fmla="*/ 918210 w 1249680"/>
                        <a:gd name="connsiteY39" fmla="*/ 1344930 h 1411233"/>
                        <a:gd name="connsiteX40" fmla="*/ 876097 w 1249680"/>
                        <a:gd name="connsiteY40" fmla="*/ 1307028 h 1411233"/>
                        <a:gd name="connsiteX41" fmla="*/ 821650 w 1249680"/>
                        <a:gd name="connsiteY41" fmla="*/ 1340540 h 1411233"/>
                        <a:gd name="connsiteX42" fmla="*/ 749071 w 1249680"/>
                        <a:gd name="connsiteY42" fmla="*/ 1357779 h 1411233"/>
                        <a:gd name="connsiteX43" fmla="*/ 623341 w 1249680"/>
                        <a:gd name="connsiteY43" fmla="*/ 1411233 h 1411233"/>
                        <a:gd name="connsiteX44" fmla="*/ 596895 w 1249680"/>
                        <a:gd name="connsiteY44" fmla="*/ 1375886 h 1411233"/>
                        <a:gd name="connsiteX45" fmla="*/ 391001 w 1249680"/>
                        <a:gd name="connsiteY45" fmla="*/ 1287303 h 1411233"/>
                        <a:gd name="connsiteX46" fmla="*/ 223038 w 1249680"/>
                        <a:gd name="connsiteY46" fmla="*/ 1230630 h 1411233"/>
                        <a:gd name="connsiteX47" fmla="*/ 127788 w 1249680"/>
                        <a:gd name="connsiteY47" fmla="*/ 1223486 h 1411233"/>
                        <a:gd name="connsiteX48" fmla="*/ 123026 w 1249680"/>
                        <a:gd name="connsiteY48" fmla="*/ 1156811 h 1411233"/>
                        <a:gd name="connsiteX49" fmla="*/ 134932 w 1249680"/>
                        <a:gd name="connsiteY49" fmla="*/ 1171098 h 1411233"/>
                        <a:gd name="connsiteX50" fmla="*/ 143351 w 1249680"/>
                        <a:gd name="connsiteY50" fmla="*/ 1202532 h 1411233"/>
                        <a:gd name="connsiteX51" fmla="*/ 180975 w 1249680"/>
                        <a:gd name="connsiteY51" fmla="*/ 1200626 h 1411233"/>
                        <a:gd name="connsiteX52" fmla="*/ 163354 w 1249680"/>
                        <a:gd name="connsiteY52" fmla="*/ 1141095 h 1411233"/>
                        <a:gd name="connsiteX53" fmla="*/ 234791 w 1249680"/>
                        <a:gd name="connsiteY53" fmla="*/ 1096804 h 1411233"/>
                        <a:gd name="connsiteX54" fmla="*/ 249232 w 1249680"/>
                        <a:gd name="connsiteY54" fmla="*/ 1180623 h 1411233"/>
                        <a:gd name="connsiteX55" fmla="*/ 277807 w 1249680"/>
                        <a:gd name="connsiteY55" fmla="*/ 1190149 h 1411233"/>
                        <a:gd name="connsiteX56" fmla="*/ 292417 w 1249680"/>
                        <a:gd name="connsiteY56" fmla="*/ 1068705 h 1411233"/>
                        <a:gd name="connsiteX57" fmla="*/ 323051 w 1249680"/>
                        <a:gd name="connsiteY57" fmla="*/ 1078230 h 1411233"/>
                        <a:gd name="connsiteX58" fmla="*/ 294476 w 1249680"/>
                        <a:gd name="connsiteY58" fmla="*/ 944880 h 1411233"/>
                        <a:gd name="connsiteX59" fmla="*/ 258758 w 1249680"/>
                        <a:gd name="connsiteY59" fmla="*/ 961549 h 1411233"/>
                        <a:gd name="connsiteX60" fmla="*/ 149220 w 1249680"/>
                        <a:gd name="connsiteY60" fmla="*/ 909162 h 1411233"/>
                        <a:gd name="connsiteX61" fmla="*/ 158745 w 1249680"/>
                        <a:gd name="connsiteY61" fmla="*/ 882967 h 1411233"/>
                        <a:gd name="connsiteX62" fmla="*/ 130765 w 1249680"/>
                        <a:gd name="connsiteY62" fmla="*/ 864017 h 1411233"/>
                        <a:gd name="connsiteX63" fmla="*/ 108738 w 1249680"/>
                        <a:gd name="connsiteY63" fmla="*/ 897255 h 1411233"/>
                        <a:gd name="connsiteX64" fmla="*/ 111120 w 1249680"/>
                        <a:gd name="connsiteY64" fmla="*/ 840105 h 1411233"/>
                        <a:gd name="connsiteX65" fmla="*/ 92070 w 1249680"/>
                        <a:gd name="connsiteY65" fmla="*/ 835343 h 1411233"/>
                        <a:gd name="connsiteX66" fmla="*/ 80163 w 1249680"/>
                        <a:gd name="connsiteY66" fmla="*/ 906780 h 1411233"/>
                        <a:gd name="connsiteX67" fmla="*/ 58732 w 1249680"/>
                        <a:gd name="connsiteY67" fmla="*/ 911543 h 1411233"/>
                        <a:gd name="connsiteX68" fmla="*/ 70639 w 1249680"/>
                        <a:gd name="connsiteY68" fmla="*/ 825817 h 1411233"/>
                        <a:gd name="connsiteX69" fmla="*/ 122872 w 1249680"/>
                        <a:gd name="connsiteY69" fmla="*/ 819626 h 1411233"/>
                        <a:gd name="connsiteX70" fmla="*/ 125407 w 1249680"/>
                        <a:gd name="connsiteY70" fmla="*/ 799623 h 1411233"/>
                        <a:gd name="connsiteX71" fmla="*/ 78581 w 1249680"/>
                        <a:gd name="connsiteY71" fmla="*/ 799624 h 1411233"/>
                        <a:gd name="connsiteX72" fmla="*/ 82867 w 1249680"/>
                        <a:gd name="connsiteY72" fmla="*/ 761047 h 1411233"/>
                        <a:gd name="connsiteX73" fmla="*/ 142076 w 1249680"/>
                        <a:gd name="connsiteY73" fmla="*/ 742474 h 1411233"/>
                        <a:gd name="connsiteX74" fmla="*/ 130169 w 1249680"/>
                        <a:gd name="connsiteY74" fmla="*/ 716280 h 1411233"/>
                        <a:gd name="connsiteX75" fmla="*/ 48568 w 1249680"/>
                        <a:gd name="connsiteY75" fmla="*/ 756737 h 1411233"/>
                        <a:gd name="connsiteX76" fmla="*/ 29527 w 1249680"/>
                        <a:gd name="connsiteY76" fmla="*/ 718344 h 1411233"/>
                        <a:gd name="connsiteX77" fmla="*/ 104473 w 1249680"/>
                        <a:gd name="connsiteY77" fmla="*/ 693138 h 1411233"/>
                        <a:gd name="connsiteX78" fmla="*/ 77629 w 1249680"/>
                        <a:gd name="connsiteY78" fmla="*/ 617855 h 1411233"/>
                        <a:gd name="connsiteX79" fmla="*/ 39683 w 1249680"/>
                        <a:gd name="connsiteY79" fmla="*/ 611505 h 1411233"/>
                        <a:gd name="connsiteX80" fmla="*/ 0 w 1249680"/>
                        <a:gd name="connsiteY80" fmla="*/ 541020 h 1411233"/>
                        <a:gd name="connsiteX0" fmla="*/ 0 w 1249680"/>
                        <a:gd name="connsiteY0" fmla="*/ 541020 h 1411233"/>
                        <a:gd name="connsiteX1" fmla="*/ 259080 w 1249680"/>
                        <a:gd name="connsiteY1" fmla="*/ 381000 h 1411233"/>
                        <a:gd name="connsiteX2" fmla="*/ 266700 w 1249680"/>
                        <a:gd name="connsiteY2" fmla="*/ 266700 h 1411233"/>
                        <a:gd name="connsiteX3" fmla="*/ 358140 w 1249680"/>
                        <a:gd name="connsiteY3" fmla="*/ 259080 h 1411233"/>
                        <a:gd name="connsiteX4" fmla="*/ 388620 w 1249680"/>
                        <a:gd name="connsiteY4" fmla="*/ 266700 h 1411233"/>
                        <a:gd name="connsiteX5" fmla="*/ 449580 w 1249680"/>
                        <a:gd name="connsiteY5" fmla="*/ 266700 h 1411233"/>
                        <a:gd name="connsiteX6" fmla="*/ 533400 w 1249680"/>
                        <a:gd name="connsiteY6" fmla="*/ 144780 h 1411233"/>
                        <a:gd name="connsiteX7" fmla="*/ 655320 w 1249680"/>
                        <a:gd name="connsiteY7" fmla="*/ 167640 h 1411233"/>
                        <a:gd name="connsiteX8" fmla="*/ 830580 w 1249680"/>
                        <a:gd name="connsiteY8" fmla="*/ 114300 h 1411233"/>
                        <a:gd name="connsiteX9" fmla="*/ 822960 w 1249680"/>
                        <a:gd name="connsiteY9" fmla="*/ 45720 h 1411233"/>
                        <a:gd name="connsiteX10" fmla="*/ 906780 w 1249680"/>
                        <a:gd name="connsiteY10" fmla="*/ 0 h 1411233"/>
                        <a:gd name="connsiteX11" fmla="*/ 937260 w 1249680"/>
                        <a:gd name="connsiteY11" fmla="*/ 0 h 1411233"/>
                        <a:gd name="connsiteX12" fmla="*/ 944880 w 1249680"/>
                        <a:gd name="connsiteY12" fmla="*/ 76200 h 1411233"/>
                        <a:gd name="connsiteX13" fmla="*/ 1013460 w 1249680"/>
                        <a:gd name="connsiteY13" fmla="*/ 99060 h 1411233"/>
                        <a:gd name="connsiteX14" fmla="*/ 982980 w 1249680"/>
                        <a:gd name="connsiteY14" fmla="*/ 167640 h 1411233"/>
                        <a:gd name="connsiteX15" fmla="*/ 1005840 w 1249680"/>
                        <a:gd name="connsiteY15" fmla="*/ 190500 h 1411233"/>
                        <a:gd name="connsiteX16" fmla="*/ 967740 w 1249680"/>
                        <a:gd name="connsiteY16" fmla="*/ 297180 h 1411233"/>
                        <a:gd name="connsiteX17" fmla="*/ 975360 w 1249680"/>
                        <a:gd name="connsiteY17" fmla="*/ 320040 h 1411233"/>
                        <a:gd name="connsiteX18" fmla="*/ 1043940 w 1249680"/>
                        <a:gd name="connsiteY18" fmla="*/ 388620 h 1411233"/>
                        <a:gd name="connsiteX19" fmla="*/ 1165860 w 1249680"/>
                        <a:gd name="connsiteY19" fmla="*/ 403860 h 1411233"/>
                        <a:gd name="connsiteX20" fmla="*/ 1173480 w 1249680"/>
                        <a:gd name="connsiteY20" fmla="*/ 441960 h 1411233"/>
                        <a:gd name="connsiteX21" fmla="*/ 1249680 w 1249680"/>
                        <a:gd name="connsiteY21" fmla="*/ 419100 h 1411233"/>
                        <a:gd name="connsiteX22" fmla="*/ 1219200 w 1249680"/>
                        <a:gd name="connsiteY22" fmla="*/ 495300 h 1411233"/>
                        <a:gd name="connsiteX23" fmla="*/ 1135380 w 1249680"/>
                        <a:gd name="connsiteY23" fmla="*/ 586740 h 1411233"/>
                        <a:gd name="connsiteX24" fmla="*/ 1021080 w 1249680"/>
                        <a:gd name="connsiteY24" fmla="*/ 632460 h 1411233"/>
                        <a:gd name="connsiteX25" fmla="*/ 1018376 w 1249680"/>
                        <a:gd name="connsiteY25" fmla="*/ 675799 h 1411233"/>
                        <a:gd name="connsiteX26" fmla="*/ 1013460 w 1249680"/>
                        <a:gd name="connsiteY26" fmla="*/ 723900 h 1411233"/>
                        <a:gd name="connsiteX27" fmla="*/ 1008851 w 1249680"/>
                        <a:gd name="connsiteY27" fmla="*/ 771049 h 1411233"/>
                        <a:gd name="connsiteX28" fmla="*/ 993933 w 1249680"/>
                        <a:gd name="connsiteY28" fmla="*/ 891063 h 1411233"/>
                        <a:gd name="connsiteX29" fmla="*/ 1018376 w 1249680"/>
                        <a:gd name="connsiteY29" fmla="*/ 947261 h 1411233"/>
                        <a:gd name="connsiteX30" fmla="*/ 1049179 w 1249680"/>
                        <a:gd name="connsiteY30" fmla="*/ 1024414 h 1411233"/>
                        <a:gd name="connsiteX31" fmla="*/ 1092041 w 1249680"/>
                        <a:gd name="connsiteY31" fmla="*/ 1055370 h 1411233"/>
                        <a:gd name="connsiteX32" fmla="*/ 1093470 w 1249680"/>
                        <a:gd name="connsiteY32" fmla="*/ 1161574 h 1411233"/>
                        <a:gd name="connsiteX33" fmla="*/ 1010127 w 1249680"/>
                        <a:gd name="connsiteY33" fmla="*/ 1155382 h 1411233"/>
                        <a:gd name="connsiteX34" fmla="*/ 1137439 w 1249680"/>
                        <a:gd name="connsiteY34" fmla="*/ 1211579 h 1411233"/>
                        <a:gd name="connsiteX35" fmla="*/ 1171098 w 1249680"/>
                        <a:gd name="connsiteY35" fmla="*/ 1251586 h 1411233"/>
                        <a:gd name="connsiteX36" fmla="*/ 1113626 w 1249680"/>
                        <a:gd name="connsiteY36" fmla="*/ 1373505 h 1411233"/>
                        <a:gd name="connsiteX37" fmla="*/ 1082516 w 1249680"/>
                        <a:gd name="connsiteY37" fmla="*/ 1361598 h 1411233"/>
                        <a:gd name="connsiteX38" fmla="*/ 1063466 w 1249680"/>
                        <a:gd name="connsiteY38" fmla="*/ 1390650 h 1411233"/>
                        <a:gd name="connsiteX39" fmla="*/ 1044570 w 1249680"/>
                        <a:gd name="connsiteY39" fmla="*/ 1359218 h 1411233"/>
                        <a:gd name="connsiteX40" fmla="*/ 918210 w 1249680"/>
                        <a:gd name="connsiteY40" fmla="*/ 1344930 h 1411233"/>
                        <a:gd name="connsiteX41" fmla="*/ 876097 w 1249680"/>
                        <a:gd name="connsiteY41" fmla="*/ 1307028 h 1411233"/>
                        <a:gd name="connsiteX42" fmla="*/ 821650 w 1249680"/>
                        <a:gd name="connsiteY42" fmla="*/ 1340540 h 1411233"/>
                        <a:gd name="connsiteX43" fmla="*/ 749071 w 1249680"/>
                        <a:gd name="connsiteY43" fmla="*/ 1357779 h 1411233"/>
                        <a:gd name="connsiteX44" fmla="*/ 623341 w 1249680"/>
                        <a:gd name="connsiteY44" fmla="*/ 1411233 h 1411233"/>
                        <a:gd name="connsiteX45" fmla="*/ 596895 w 1249680"/>
                        <a:gd name="connsiteY45" fmla="*/ 1375886 h 1411233"/>
                        <a:gd name="connsiteX46" fmla="*/ 391001 w 1249680"/>
                        <a:gd name="connsiteY46" fmla="*/ 1287303 h 1411233"/>
                        <a:gd name="connsiteX47" fmla="*/ 223038 w 1249680"/>
                        <a:gd name="connsiteY47" fmla="*/ 1230630 h 1411233"/>
                        <a:gd name="connsiteX48" fmla="*/ 127788 w 1249680"/>
                        <a:gd name="connsiteY48" fmla="*/ 1223486 h 1411233"/>
                        <a:gd name="connsiteX49" fmla="*/ 123026 w 1249680"/>
                        <a:gd name="connsiteY49" fmla="*/ 1156811 h 1411233"/>
                        <a:gd name="connsiteX50" fmla="*/ 134932 w 1249680"/>
                        <a:gd name="connsiteY50" fmla="*/ 1171098 h 1411233"/>
                        <a:gd name="connsiteX51" fmla="*/ 143351 w 1249680"/>
                        <a:gd name="connsiteY51" fmla="*/ 1202532 h 1411233"/>
                        <a:gd name="connsiteX52" fmla="*/ 180975 w 1249680"/>
                        <a:gd name="connsiteY52" fmla="*/ 1200626 h 1411233"/>
                        <a:gd name="connsiteX53" fmla="*/ 163354 w 1249680"/>
                        <a:gd name="connsiteY53" fmla="*/ 1141095 h 1411233"/>
                        <a:gd name="connsiteX54" fmla="*/ 234791 w 1249680"/>
                        <a:gd name="connsiteY54" fmla="*/ 1096804 h 1411233"/>
                        <a:gd name="connsiteX55" fmla="*/ 249232 w 1249680"/>
                        <a:gd name="connsiteY55" fmla="*/ 1180623 h 1411233"/>
                        <a:gd name="connsiteX56" fmla="*/ 277807 w 1249680"/>
                        <a:gd name="connsiteY56" fmla="*/ 1190149 h 1411233"/>
                        <a:gd name="connsiteX57" fmla="*/ 292417 w 1249680"/>
                        <a:gd name="connsiteY57" fmla="*/ 1068705 h 1411233"/>
                        <a:gd name="connsiteX58" fmla="*/ 323051 w 1249680"/>
                        <a:gd name="connsiteY58" fmla="*/ 1078230 h 1411233"/>
                        <a:gd name="connsiteX59" fmla="*/ 294476 w 1249680"/>
                        <a:gd name="connsiteY59" fmla="*/ 944880 h 1411233"/>
                        <a:gd name="connsiteX60" fmla="*/ 258758 w 1249680"/>
                        <a:gd name="connsiteY60" fmla="*/ 961549 h 1411233"/>
                        <a:gd name="connsiteX61" fmla="*/ 149220 w 1249680"/>
                        <a:gd name="connsiteY61" fmla="*/ 909162 h 1411233"/>
                        <a:gd name="connsiteX62" fmla="*/ 158745 w 1249680"/>
                        <a:gd name="connsiteY62" fmla="*/ 882967 h 1411233"/>
                        <a:gd name="connsiteX63" fmla="*/ 130765 w 1249680"/>
                        <a:gd name="connsiteY63" fmla="*/ 864017 h 1411233"/>
                        <a:gd name="connsiteX64" fmla="*/ 108738 w 1249680"/>
                        <a:gd name="connsiteY64" fmla="*/ 897255 h 1411233"/>
                        <a:gd name="connsiteX65" fmla="*/ 111120 w 1249680"/>
                        <a:gd name="connsiteY65" fmla="*/ 840105 h 1411233"/>
                        <a:gd name="connsiteX66" fmla="*/ 92070 w 1249680"/>
                        <a:gd name="connsiteY66" fmla="*/ 835343 h 1411233"/>
                        <a:gd name="connsiteX67" fmla="*/ 80163 w 1249680"/>
                        <a:gd name="connsiteY67" fmla="*/ 906780 h 1411233"/>
                        <a:gd name="connsiteX68" fmla="*/ 58732 w 1249680"/>
                        <a:gd name="connsiteY68" fmla="*/ 911543 h 1411233"/>
                        <a:gd name="connsiteX69" fmla="*/ 70639 w 1249680"/>
                        <a:gd name="connsiteY69" fmla="*/ 825817 h 1411233"/>
                        <a:gd name="connsiteX70" fmla="*/ 122872 w 1249680"/>
                        <a:gd name="connsiteY70" fmla="*/ 819626 h 1411233"/>
                        <a:gd name="connsiteX71" fmla="*/ 125407 w 1249680"/>
                        <a:gd name="connsiteY71" fmla="*/ 799623 h 1411233"/>
                        <a:gd name="connsiteX72" fmla="*/ 78581 w 1249680"/>
                        <a:gd name="connsiteY72" fmla="*/ 799624 h 1411233"/>
                        <a:gd name="connsiteX73" fmla="*/ 82867 w 1249680"/>
                        <a:gd name="connsiteY73" fmla="*/ 761047 h 1411233"/>
                        <a:gd name="connsiteX74" fmla="*/ 142076 w 1249680"/>
                        <a:gd name="connsiteY74" fmla="*/ 742474 h 1411233"/>
                        <a:gd name="connsiteX75" fmla="*/ 130169 w 1249680"/>
                        <a:gd name="connsiteY75" fmla="*/ 716280 h 1411233"/>
                        <a:gd name="connsiteX76" fmla="*/ 48568 w 1249680"/>
                        <a:gd name="connsiteY76" fmla="*/ 756737 h 1411233"/>
                        <a:gd name="connsiteX77" fmla="*/ 29527 w 1249680"/>
                        <a:gd name="connsiteY77" fmla="*/ 718344 h 1411233"/>
                        <a:gd name="connsiteX78" fmla="*/ 104473 w 1249680"/>
                        <a:gd name="connsiteY78" fmla="*/ 693138 h 1411233"/>
                        <a:gd name="connsiteX79" fmla="*/ 77629 w 1249680"/>
                        <a:gd name="connsiteY79" fmla="*/ 617855 h 1411233"/>
                        <a:gd name="connsiteX80" fmla="*/ 39683 w 1249680"/>
                        <a:gd name="connsiteY80" fmla="*/ 611505 h 1411233"/>
                        <a:gd name="connsiteX81" fmla="*/ 0 w 1249680"/>
                        <a:gd name="connsiteY81" fmla="*/ 541020 h 1411233"/>
                        <a:gd name="connsiteX0" fmla="*/ 0 w 1249680"/>
                        <a:gd name="connsiteY0" fmla="*/ 541020 h 1411233"/>
                        <a:gd name="connsiteX1" fmla="*/ 259080 w 1249680"/>
                        <a:gd name="connsiteY1" fmla="*/ 381000 h 1411233"/>
                        <a:gd name="connsiteX2" fmla="*/ 266700 w 1249680"/>
                        <a:gd name="connsiteY2" fmla="*/ 266700 h 1411233"/>
                        <a:gd name="connsiteX3" fmla="*/ 358140 w 1249680"/>
                        <a:gd name="connsiteY3" fmla="*/ 259080 h 1411233"/>
                        <a:gd name="connsiteX4" fmla="*/ 388620 w 1249680"/>
                        <a:gd name="connsiteY4" fmla="*/ 266700 h 1411233"/>
                        <a:gd name="connsiteX5" fmla="*/ 449580 w 1249680"/>
                        <a:gd name="connsiteY5" fmla="*/ 266700 h 1411233"/>
                        <a:gd name="connsiteX6" fmla="*/ 533400 w 1249680"/>
                        <a:gd name="connsiteY6" fmla="*/ 144780 h 1411233"/>
                        <a:gd name="connsiteX7" fmla="*/ 655320 w 1249680"/>
                        <a:gd name="connsiteY7" fmla="*/ 167640 h 1411233"/>
                        <a:gd name="connsiteX8" fmla="*/ 830580 w 1249680"/>
                        <a:gd name="connsiteY8" fmla="*/ 114300 h 1411233"/>
                        <a:gd name="connsiteX9" fmla="*/ 822960 w 1249680"/>
                        <a:gd name="connsiteY9" fmla="*/ 45720 h 1411233"/>
                        <a:gd name="connsiteX10" fmla="*/ 906780 w 1249680"/>
                        <a:gd name="connsiteY10" fmla="*/ 0 h 1411233"/>
                        <a:gd name="connsiteX11" fmla="*/ 937260 w 1249680"/>
                        <a:gd name="connsiteY11" fmla="*/ 0 h 1411233"/>
                        <a:gd name="connsiteX12" fmla="*/ 944880 w 1249680"/>
                        <a:gd name="connsiteY12" fmla="*/ 76200 h 1411233"/>
                        <a:gd name="connsiteX13" fmla="*/ 1013460 w 1249680"/>
                        <a:gd name="connsiteY13" fmla="*/ 99060 h 1411233"/>
                        <a:gd name="connsiteX14" fmla="*/ 982980 w 1249680"/>
                        <a:gd name="connsiteY14" fmla="*/ 167640 h 1411233"/>
                        <a:gd name="connsiteX15" fmla="*/ 1005840 w 1249680"/>
                        <a:gd name="connsiteY15" fmla="*/ 190500 h 1411233"/>
                        <a:gd name="connsiteX16" fmla="*/ 967740 w 1249680"/>
                        <a:gd name="connsiteY16" fmla="*/ 297180 h 1411233"/>
                        <a:gd name="connsiteX17" fmla="*/ 975360 w 1249680"/>
                        <a:gd name="connsiteY17" fmla="*/ 320040 h 1411233"/>
                        <a:gd name="connsiteX18" fmla="*/ 1043940 w 1249680"/>
                        <a:gd name="connsiteY18" fmla="*/ 388620 h 1411233"/>
                        <a:gd name="connsiteX19" fmla="*/ 1165860 w 1249680"/>
                        <a:gd name="connsiteY19" fmla="*/ 403860 h 1411233"/>
                        <a:gd name="connsiteX20" fmla="*/ 1173480 w 1249680"/>
                        <a:gd name="connsiteY20" fmla="*/ 441960 h 1411233"/>
                        <a:gd name="connsiteX21" fmla="*/ 1249680 w 1249680"/>
                        <a:gd name="connsiteY21" fmla="*/ 419100 h 1411233"/>
                        <a:gd name="connsiteX22" fmla="*/ 1219200 w 1249680"/>
                        <a:gd name="connsiteY22" fmla="*/ 495300 h 1411233"/>
                        <a:gd name="connsiteX23" fmla="*/ 1135380 w 1249680"/>
                        <a:gd name="connsiteY23" fmla="*/ 586740 h 1411233"/>
                        <a:gd name="connsiteX24" fmla="*/ 1082670 w 1249680"/>
                        <a:gd name="connsiteY24" fmla="*/ 606743 h 1411233"/>
                        <a:gd name="connsiteX25" fmla="*/ 1021080 w 1249680"/>
                        <a:gd name="connsiteY25" fmla="*/ 632460 h 1411233"/>
                        <a:gd name="connsiteX26" fmla="*/ 1018376 w 1249680"/>
                        <a:gd name="connsiteY26" fmla="*/ 675799 h 1411233"/>
                        <a:gd name="connsiteX27" fmla="*/ 1013460 w 1249680"/>
                        <a:gd name="connsiteY27" fmla="*/ 723900 h 1411233"/>
                        <a:gd name="connsiteX28" fmla="*/ 1008851 w 1249680"/>
                        <a:gd name="connsiteY28" fmla="*/ 771049 h 1411233"/>
                        <a:gd name="connsiteX29" fmla="*/ 993933 w 1249680"/>
                        <a:gd name="connsiteY29" fmla="*/ 891063 h 1411233"/>
                        <a:gd name="connsiteX30" fmla="*/ 1018376 w 1249680"/>
                        <a:gd name="connsiteY30" fmla="*/ 947261 h 1411233"/>
                        <a:gd name="connsiteX31" fmla="*/ 1049179 w 1249680"/>
                        <a:gd name="connsiteY31" fmla="*/ 1024414 h 1411233"/>
                        <a:gd name="connsiteX32" fmla="*/ 1092041 w 1249680"/>
                        <a:gd name="connsiteY32" fmla="*/ 1055370 h 1411233"/>
                        <a:gd name="connsiteX33" fmla="*/ 1093470 w 1249680"/>
                        <a:gd name="connsiteY33" fmla="*/ 1161574 h 1411233"/>
                        <a:gd name="connsiteX34" fmla="*/ 1010127 w 1249680"/>
                        <a:gd name="connsiteY34" fmla="*/ 1155382 h 1411233"/>
                        <a:gd name="connsiteX35" fmla="*/ 1137439 w 1249680"/>
                        <a:gd name="connsiteY35" fmla="*/ 1211579 h 1411233"/>
                        <a:gd name="connsiteX36" fmla="*/ 1171098 w 1249680"/>
                        <a:gd name="connsiteY36" fmla="*/ 1251586 h 1411233"/>
                        <a:gd name="connsiteX37" fmla="*/ 1113626 w 1249680"/>
                        <a:gd name="connsiteY37" fmla="*/ 1373505 h 1411233"/>
                        <a:gd name="connsiteX38" fmla="*/ 1082516 w 1249680"/>
                        <a:gd name="connsiteY38" fmla="*/ 1361598 h 1411233"/>
                        <a:gd name="connsiteX39" fmla="*/ 1063466 w 1249680"/>
                        <a:gd name="connsiteY39" fmla="*/ 1390650 h 1411233"/>
                        <a:gd name="connsiteX40" fmla="*/ 1044570 w 1249680"/>
                        <a:gd name="connsiteY40" fmla="*/ 1359218 h 1411233"/>
                        <a:gd name="connsiteX41" fmla="*/ 918210 w 1249680"/>
                        <a:gd name="connsiteY41" fmla="*/ 1344930 h 1411233"/>
                        <a:gd name="connsiteX42" fmla="*/ 876097 w 1249680"/>
                        <a:gd name="connsiteY42" fmla="*/ 1307028 h 1411233"/>
                        <a:gd name="connsiteX43" fmla="*/ 821650 w 1249680"/>
                        <a:gd name="connsiteY43" fmla="*/ 1340540 h 1411233"/>
                        <a:gd name="connsiteX44" fmla="*/ 749071 w 1249680"/>
                        <a:gd name="connsiteY44" fmla="*/ 1357779 h 1411233"/>
                        <a:gd name="connsiteX45" fmla="*/ 623341 w 1249680"/>
                        <a:gd name="connsiteY45" fmla="*/ 1411233 h 1411233"/>
                        <a:gd name="connsiteX46" fmla="*/ 596895 w 1249680"/>
                        <a:gd name="connsiteY46" fmla="*/ 1375886 h 1411233"/>
                        <a:gd name="connsiteX47" fmla="*/ 391001 w 1249680"/>
                        <a:gd name="connsiteY47" fmla="*/ 1287303 h 1411233"/>
                        <a:gd name="connsiteX48" fmla="*/ 223038 w 1249680"/>
                        <a:gd name="connsiteY48" fmla="*/ 1230630 h 1411233"/>
                        <a:gd name="connsiteX49" fmla="*/ 127788 w 1249680"/>
                        <a:gd name="connsiteY49" fmla="*/ 1223486 h 1411233"/>
                        <a:gd name="connsiteX50" fmla="*/ 123026 w 1249680"/>
                        <a:gd name="connsiteY50" fmla="*/ 1156811 h 1411233"/>
                        <a:gd name="connsiteX51" fmla="*/ 134932 w 1249680"/>
                        <a:gd name="connsiteY51" fmla="*/ 1171098 h 1411233"/>
                        <a:gd name="connsiteX52" fmla="*/ 143351 w 1249680"/>
                        <a:gd name="connsiteY52" fmla="*/ 1202532 h 1411233"/>
                        <a:gd name="connsiteX53" fmla="*/ 180975 w 1249680"/>
                        <a:gd name="connsiteY53" fmla="*/ 1200626 h 1411233"/>
                        <a:gd name="connsiteX54" fmla="*/ 163354 w 1249680"/>
                        <a:gd name="connsiteY54" fmla="*/ 1141095 h 1411233"/>
                        <a:gd name="connsiteX55" fmla="*/ 234791 w 1249680"/>
                        <a:gd name="connsiteY55" fmla="*/ 1096804 h 1411233"/>
                        <a:gd name="connsiteX56" fmla="*/ 249232 w 1249680"/>
                        <a:gd name="connsiteY56" fmla="*/ 1180623 h 1411233"/>
                        <a:gd name="connsiteX57" fmla="*/ 277807 w 1249680"/>
                        <a:gd name="connsiteY57" fmla="*/ 1190149 h 1411233"/>
                        <a:gd name="connsiteX58" fmla="*/ 292417 w 1249680"/>
                        <a:gd name="connsiteY58" fmla="*/ 1068705 h 1411233"/>
                        <a:gd name="connsiteX59" fmla="*/ 323051 w 1249680"/>
                        <a:gd name="connsiteY59" fmla="*/ 1078230 h 1411233"/>
                        <a:gd name="connsiteX60" fmla="*/ 294476 w 1249680"/>
                        <a:gd name="connsiteY60" fmla="*/ 944880 h 1411233"/>
                        <a:gd name="connsiteX61" fmla="*/ 258758 w 1249680"/>
                        <a:gd name="connsiteY61" fmla="*/ 961549 h 1411233"/>
                        <a:gd name="connsiteX62" fmla="*/ 149220 w 1249680"/>
                        <a:gd name="connsiteY62" fmla="*/ 909162 h 1411233"/>
                        <a:gd name="connsiteX63" fmla="*/ 158745 w 1249680"/>
                        <a:gd name="connsiteY63" fmla="*/ 882967 h 1411233"/>
                        <a:gd name="connsiteX64" fmla="*/ 130765 w 1249680"/>
                        <a:gd name="connsiteY64" fmla="*/ 864017 h 1411233"/>
                        <a:gd name="connsiteX65" fmla="*/ 108738 w 1249680"/>
                        <a:gd name="connsiteY65" fmla="*/ 897255 h 1411233"/>
                        <a:gd name="connsiteX66" fmla="*/ 111120 w 1249680"/>
                        <a:gd name="connsiteY66" fmla="*/ 840105 h 1411233"/>
                        <a:gd name="connsiteX67" fmla="*/ 92070 w 1249680"/>
                        <a:gd name="connsiteY67" fmla="*/ 835343 h 1411233"/>
                        <a:gd name="connsiteX68" fmla="*/ 80163 w 1249680"/>
                        <a:gd name="connsiteY68" fmla="*/ 906780 h 1411233"/>
                        <a:gd name="connsiteX69" fmla="*/ 58732 w 1249680"/>
                        <a:gd name="connsiteY69" fmla="*/ 911543 h 1411233"/>
                        <a:gd name="connsiteX70" fmla="*/ 70639 w 1249680"/>
                        <a:gd name="connsiteY70" fmla="*/ 825817 h 1411233"/>
                        <a:gd name="connsiteX71" fmla="*/ 122872 w 1249680"/>
                        <a:gd name="connsiteY71" fmla="*/ 819626 h 1411233"/>
                        <a:gd name="connsiteX72" fmla="*/ 125407 w 1249680"/>
                        <a:gd name="connsiteY72" fmla="*/ 799623 h 1411233"/>
                        <a:gd name="connsiteX73" fmla="*/ 78581 w 1249680"/>
                        <a:gd name="connsiteY73" fmla="*/ 799624 h 1411233"/>
                        <a:gd name="connsiteX74" fmla="*/ 82867 w 1249680"/>
                        <a:gd name="connsiteY74" fmla="*/ 761047 h 1411233"/>
                        <a:gd name="connsiteX75" fmla="*/ 142076 w 1249680"/>
                        <a:gd name="connsiteY75" fmla="*/ 742474 h 1411233"/>
                        <a:gd name="connsiteX76" fmla="*/ 130169 w 1249680"/>
                        <a:gd name="connsiteY76" fmla="*/ 716280 h 1411233"/>
                        <a:gd name="connsiteX77" fmla="*/ 48568 w 1249680"/>
                        <a:gd name="connsiteY77" fmla="*/ 756737 h 1411233"/>
                        <a:gd name="connsiteX78" fmla="*/ 29527 w 1249680"/>
                        <a:gd name="connsiteY78" fmla="*/ 718344 h 1411233"/>
                        <a:gd name="connsiteX79" fmla="*/ 104473 w 1249680"/>
                        <a:gd name="connsiteY79" fmla="*/ 693138 h 1411233"/>
                        <a:gd name="connsiteX80" fmla="*/ 77629 w 1249680"/>
                        <a:gd name="connsiteY80" fmla="*/ 617855 h 1411233"/>
                        <a:gd name="connsiteX81" fmla="*/ 39683 w 1249680"/>
                        <a:gd name="connsiteY81" fmla="*/ 611505 h 1411233"/>
                        <a:gd name="connsiteX82" fmla="*/ 0 w 1249680"/>
                        <a:gd name="connsiteY82" fmla="*/ 541020 h 1411233"/>
                        <a:gd name="connsiteX0" fmla="*/ 0 w 1249680"/>
                        <a:gd name="connsiteY0" fmla="*/ 541020 h 1411233"/>
                        <a:gd name="connsiteX1" fmla="*/ 259080 w 1249680"/>
                        <a:gd name="connsiteY1" fmla="*/ 381000 h 1411233"/>
                        <a:gd name="connsiteX2" fmla="*/ 266700 w 1249680"/>
                        <a:gd name="connsiteY2" fmla="*/ 266700 h 1411233"/>
                        <a:gd name="connsiteX3" fmla="*/ 358140 w 1249680"/>
                        <a:gd name="connsiteY3" fmla="*/ 259080 h 1411233"/>
                        <a:gd name="connsiteX4" fmla="*/ 388620 w 1249680"/>
                        <a:gd name="connsiteY4" fmla="*/ 266700 h 1411233"/>
                        <a:gd name="connsiteX5" fmla="*/ 449580 w 1249680"/>
                        <a:gd name="connsiteY5" fmla="*/ 266700 h 1411233"/>
                        <a:gd name="connsiteX6" fmla="*/ 533400 w 1249680"/>
                        <a:gd name="connsiteY6" fmla="*/ 144780 h 1411233"/>
                        <a:gd name="connsiteX7" fmla="*/ 655320 w 1249680"/>
                        <a:gd name="connsiteY7" fmla="*/ 167640 h 1411233"/>
                        <a:gd name="connsiteX8" fmla="*/ 830580 w 1249680"/>
                        <a:gd name="connsiteY8" fmla="*/ 114300 h 1411233"/>
                        <a:gd name="connsiteX9" fmla="*/ 822960 w 1249680"/>
                        <a:gd name="connsiteY9" fmla="*/ 45720 h 1411233"/>
                        <a:gd name="connsiteX10" fmla="*/ 906780 w 1249680"/>
                        <a:gd name="connsiteY10" fmla="*/ 0 h 1411233"/>
                        <a:gd name="connsiteX11" fmla="*/ 937260 w 1249680"/>
                        <a:gd name="connsiteY11" fmla="*/ 0 h 1411233"/>
                        <a:gd name="connsiteX12" fmla="*/ 944880 w 1249680"/>
                        <a:gd name="connsiteY12" fmla="*/ 76200 h 1411233"/>
                        <a:gd name="connsiteX13" fmla="*/ 1013460 w 1249680"/>
                        <a:gd name="connsiteY13" fmla="*/ 99060 h 1411233"/>
                        <a:gd name="connsiteX14" fmla="*/ 982980 w 1249680"/>
                        <a:gd name="connsiteY14" fmla="*/ 167640 h 1411233"/>
                        <a:gd name="connsiteX15" fmla="*/ 1005840 w 1249680"/>
                        <a:gd name="connsiteY15" fmla="*/ 190500 h 1411233"/>
                        <a:gd name="connsiteX16" fmla="*/ 967740 w 1249680"/>
                        <a:gd name="connsiteY16" fmla="*/ 297180 h 1411233"/>
                        <a:gd name="connsiteX17" fmla="*/ 975360 w 1249680"/>
                        <a:gd name="connsiteY17" fmla="*/ 320040 h 1411233"/>
                        <a:gd name="connsiteX18" fmla="*/ 1043940 w 1249680"/>
                        <a:gd name="connsiteY18" fmla="*/ 388620 h 1411233"/>
                        <a:gd name="connsiteX19" fmla="*/ 1165860 w 1249680"/>
                        <a:gd name="connsiteY19" fmla="*/ 403860 h 1411233"/>
                        <a:gd name="connsiteX20" fmla="*/ 1173480 w 1249680"/>
                        <a:gd name="connsiteY20" fmla="*/ 441960 h 1411233"/>
                        <a:gd name="connsiteX21" fmla="*/ 1249680 w 1249680"/>
                        <a:gd name="connsiteY21" fmla="*/ 419100 h 1411233"/>
                        <a:gd name="connsiteX22" fmla="*/ 1219200 w 1249680"/>
                        <a:gd name="connsiteY22" fmla="*/ 495300 h 1411233"/>
                        <a:gd name="connsiteX23" fmla="*/ 1135380 w 1249680"/>
                        <a:gd name="connsiteY23" fmla="*/ 586740 h 1411233"/>
                        <a:gd name="connsiteX24" fmla="*/ 1082670 w 1249680"/>
                        <a:gd name="connsiteY24" fmla="*/ 606743 h 1411233"/>
                        <a:gd name="connsiteX25" fmla="*/ 1021080 w 1249680"/>
                        <a:gd name="connsiteY25" fmla="*/ 632460 h 1411233"/>
                        <a:gd name="connsiteX26" fmla="*/ 1018376 w 1249680"/>
                        <a:gd name="connsiteY26" fmla="*/ 675799 h 1411233"/>
                        <a:gd name="connsiteX27" fmla="*/ 1013460 w 1249680"/>
                        <a:gd name="connsiteY27" fmla="*/ 723900 h 1411233"/>
                        <a:gd name="connsiteX28" fmla="*/ 1015995 w 1249680"/>
                        <a:gd name="connsiteY28" fmla="*/ 847249 h 1411233"/>
                        <a:gd name="connsiteX29" fmla="*/ 993933 w 1249680"/>
                        <a:gd name="connsiteY29" fmla="*/ 891063 h 1411233"/>
                        <a:gd name="connsiteX30" fmla="*/ 1018376 w 1249680"/>
                        <a:gd name="connsiteY30" fmla="*/ 947261 h 1411233"/>
                        <a:gd name="connsiteX31" fmla="*/ 1049179 w 1249680"/>
                        <a:gd name="connsiteY31" fmla="*/ 1024414 h 1411233"/>
                        <a:gd name="connsiteX32" fmla="*/ 1092041 w 1249680"/>
                        <a:gd name="connsiteY32" fmla="*/ 1055370 h 1411233"/>
                        <a:gd name="connsiteX33" fmla="*/ 1093470 w 1249680"/>
                        <a:gd name="connsiteY33" fmla="*/ 1161574 h 1411233"/>
                        <a:gd name="connsiteX34" fmla="*/ 1010127 w 1249680"/>
                        <a:gd name="connsiteY34" fmla="*/ 1155382 h 1411233"/>
                        <a:gd name="connsiteX35" fmla="*/ 1137439 w 1249680"/>
                        <a:gd name="connsiteY35" fmla="*/ 1211579 h 1411233"/>
                        <a:gd name="connsiteX36" fmla="*/ 1171098 w 1249680"/>
                        <a:gd name="connsiteY36" fmla="*/ 1251586 h 1411233"/>
                        <a:gd name="connsiteX37" fmla="*/ 1113626 w 1249680"/>
                        <a:gd name="connsiteY37" fmla="*/ 1373505 h 1411233"/>
                        <a:gd name="connsiteX38" fmla="*/ 1082516 w 1249680"/>
                        <a:gd name="connsiteY38" fmla="*/ 1361598 h 1411233"/>
                        <a:gd name="connsiteX39" fmla="*/ 1063466 w 1249680"/>
                        <a:gd name="connsiteY39" fmla="*/ 1390650 h 1411233"/>
                        <a:gd name="connsiteX40" fmla="*/ 1044570 w 1249680"/>
                        <a:gd name="connsiteY40" fmla="*/ 1359218 h 1411233"/>
                        <a:gd name="connsiteX41" fmla="*/ 918210 w 1249680"/>
                        <a:gd name="connsiteY41" fmla="*/ 1344930 h 1411233"/>
                        <a:gd name="connsiteX42" fmla="*/ 876097 w 1249680"/>
                        <a:gd name="connsiteY42" fmla="*/ 1307028 h 1411233"/>
                        <a:gd name="connsiteX43" fmla="*/ 821650 w 1249680"/>
                        <a:gd name="connsiteY43" fmla="*/ 1340540 h 1411233"/>
                        <a:gd name="connsiteX44" fmla="*/ 749071 w 1249680"/>
                        <a:gd name="connsiteY44" fmla="*/ 1357779 h 1411233"/>
                        <a:gd name="connsiteX45" fmla="*/ 623341 w 1249680"/>
                        <a:gd name="connsiteY45" fmla="*/ 1411233 h 1411233"/>
                        <a:gd name="connsiteX46" fmla="*/ 596895 w 1249680"/>
                        <a:gd name="connsiteY46" fmla="*/ 1375886 h 1411233"/>
                        <a:gd name="connsiteX47" fmla="*/ 391001 w 1249680"/>
                        <a:gd name="connsiteY47" fmla="*/ 1287303 h 1411233"/>
                        <a:gd name="connsiteX48" fmla="*/ 223038 w 1249680"/>
                        <a:gd name="connsiteY48" fmla="*/ 1230630 h 1411233"/>
                        <a:gd name="connsiteX49" fmla="*/ 127788 w 1249680"/>
                        <a:gd name="connsiteY49" fmla="*/ 1223486 h 1411233"/>
                        <a:gd name="connsiteX50" fmla="*/ 123026 w 1249680"/>
                        <a:gd name="connsiteY50" fmla="*/ 1156811 h 1411233"/>
                        <a:gd name="connsiteX51" fmla="*/ 134932 w 1249680"/>
                        <a:gd name="connsiteY51" fmla="*/ 1171098 h 1411233"/>
                        <a:gd name="connsiteX52" fmla="*/ 143351 w 1249680"/>
                        <a:gd name="connsiteY52" fmla="*/ 1202532 h 1411233"/>
                        <a:gd name="connsiteX53" fmla="*/ 180975 w 1249680"/>
                        <a:gd name="connsiteY53" fmla="*/ 1200626 h 1411233"/>
                        <a:gd name="connsiteX54" fmla="*/ 163354 w 1249680"/>
                        <a:gd name="connsiteY54" fmla="*/ 1141095 h 1411233"/>
                        <a:gd name="connsiteX55" fmla="*/ 234791 w 1249680"/>
                        <a:gd name="connsiteY55" fmla="*/ 1096804 h 1411233"/>
                        <a:gd name="connsiteX56" fmla="*/ 249232 w 1249680"/>
                        <a:gd name="connsiteY56" fmla="*/ 1180623 h 1411233"/>
                        <a:gd name="connsiteX57" fmla="*/ 277807 w 1249680"/>
                        <a:gd name="connsiteY57" fmla="*/ 1190149 h 1411233"/>
                        <a:gd name="connsiteX58" fmla="*/ 292417 w 1249680"/>
                        <a:gd name="connsiteY58" fmla="*/ 1068705 h 1411233"/>
                        <a:gd name="connsiteX59" fmla="*/ 323051 w 1249680"/>
                        <a:gd name="connsiteY59" fmla="*/ 1078230 h 1411233"/>
                        <a:gd name="connsiteX60" fmla="*/ 294476 w 1249680"/>
                        <a:gd name="connsiteY60" fmla="*/ 944880 h 1411233"/>
                        <a:gd name="connsiteX61" fmla="*/ 258758 w 1249680"/>
                        <a:gd name="connsiteY61" fmla="*/ 961549 h 1411233"/>
                        <a:gd name="connsiteX62" fmla="*/ 149220 w 1249680"/>
                        <a:gd name="connsiteY62" fmla="*/ 909162 h 1411233"/>
                        <a:gd name="connsiteX63" fmla="*/ 158745 w 1249680"/>
                        <a:gd name="connsiteY63" fmla="*/ 882967 h 1411233"/>
                        <a:gd name="connsiteX64" fmla="*/ 130765 w 1249680"/>
                        <a:gd name="connsiteY64" fmla="*/ 864017 h 1411233"/>
                        <a:gd name="connsiteX65" fmla="*/ 108738 w 1249680"/>
                        <a:gd name="connsiteY65" fmla="*/ 897255 h 1411233"/>
                        <a:gd name="connsiteX66" fmla="*/ 111120 w 1249680"/>
                        <a:gd name="connsiteY66" fmla="*/ 840105 h 1411233"/>
                        <a:gd name="connsiteX67" fmla="*/ 92070 w 1249680"/>
                        <a:gd name="connsiteY67" fmla="*/ 835343 h 1411233"/>
                        <a:gd name="connsiteX68" fmla="*/ 80163 w 1249680"/>
                        <a:gd name="connsiteY68" fmla="*/ 906780 h 1411233"/>
                        <a:gd name="connsiteX69" fmla="*/ 58732 w 1249680"/>
                        <a:gd name="connsiteY69" fmla="*/ 911543 h 1411233"/>
                        <a:gd name="connsiteX70" fmla="*/ 70639 w 1249680"/>
                        <a:gd name="connsiteY70" fmla="*/ 825817 h 1411233"/>
                        <a:gd name="connsiteX71" fmla="*/ 122872 w 1249680"/>
                        <a:gd name="connsiteY71" fmla="*/ 819626 h 1411233"/>
                        <a:gd name="connsiteX72" fmla="*/ 125407 w 1249680"/>
                        <a:gd name="connsiteY72" fmla="*/ 799623 h 1411233"/>
                        <a:gd name="connsiteX73" fmla="*/ 78581 w 1249680"/>
                        <a:gd name="connsiteY73" fmla="*/ 799624 h 1411233"/>
                        <a:gd name="connsiteX74" fmla="*/ 82867 w 1249680"/>
                        <a:gd name="connsiteY74" fmla="*/ 761047 h 1411233"/>
                        <a:gd name="connsiteX75" fmla="*/ 142076 w 1249680"/>
                        <a:gd name="connsiteY75" fmla="*/ 742474 h 1411233"/>
                        <a:gd name="connsiteX76" fmla="*/ 130169 w 1249680"/>
                        <a:gd name="connsiteY76" fmla="*/ 716280 h 1411233"/>
                        <a:gd name="connsiteX77" fmla="*/ 48568 w 1249680"/>
                        <a:gd name="connsiteY77" fmla="*/ 756737 h 1411233"/>
                        <a:gd name="connsiteX78" fmla="*/ 29527 w 1249680"/>
                        <a:gd name="connsiteY78" fmla="*/ 718344 h 1411233"/>
                        <a:gd name="connsiteX79" fmla="*/ 104473 w 1249680"/>
                        <a:gd name="connsiteY79" fmla="*/ 693138 h 1411233"/>
                        <a:gd name="connsiteX80" fmla="*/ 77629 w 1249680"/>
                        <a:gd name="connsiteY80" fmla="*/ 617855 h 1411233"/>
                        <a:gd name="connsiteX81" fmla="*/ 39683 w 1249680"/>
                        <a:gd name="connsiteY81" fmla="*/ 611505 h 1411233"/>
                        <a:gd name="connsiteX82" fmla="*/ 0 w 1249680"/>
                        <a:gd name="connsiteY82" fmla="*/ 541020 h 1411233"/>
                        <a:gd name="connsiteX0" fmla="*/ 0 w 1249680"/>
                        <a:gd name="connsiteY0" fmla="*/ 541020 h 1411233"/>
                        <a:gd name="connsiteX1" fmla="*/ 259080 w 1249680"/>
                        <a:gd name="connsiteY1" fmla="*/ 381000 h 1411233"/>
                        <a:gd name="connsiteX2" fmla="*/ 266700 w 1249680"/>
                        <a:gd name="connsiteY2" fmla="*/ 266700 h 1411233"/>
                        <a:gd name="connsiteX3" fmla="*/ 358140 w 1249680"/>
                        <a:gd name="connsiteY3" fmla="*/ 259080 h 1411233"/>
                        <a:gd name="connsiteX4" fmla="*/ 388620 w 1249680"/>
                        <a:gd name="connsiteY4" fmla="*/ 266700 h 1411233"/>
                        <a:gd name="connsiteX5" fmla="*/ 449580 w 1249680"/>
                        <a:gd name="connsiteY5" fmla="*/ 266700 h 1411233"/>
                        <a:gd name="connsiteX6" fmla="*/ 533400 w 1249680"/>
                        <a:gd name="connsiteY6" fmla="*/ 144780 h 1411233"/>
                        <a:gd name="connsiteX7" fmla="*/ 655320 w 1249680"/>
                        <a:gd name="connsiteY7" fmla="*/ 167640 h 1411233"/>
                        <a:gd name="connsiteX8" fmla="*/ 830580 w 1249680"/>
                        <a:gd name="connsiteY8" fmla="*/ 114300 h 1411233"/>
                        <a:gd name="connsiteX9" fmla="*/ 822960 w 1249680"/>
                        <a:gd name="connsiteY9" fmla="*/ 45720 h 1411233"/>
                        <a:gd name="connsiteX10" fmla="*/ 906780 w 1249680"/>
                        <a:gd name="connsiteY10" fmla="*/ 0 h 1411233"/>
                        <a:gd name="connsiteX11" fmla="*/ 937260 w 1249680"/>
                        <a:gd name="connsiteY11" fmla="*/ 0 h 1411233"/>
                        <a:gd name="connsiteX12" fmla="*/ 944880 w 1249680"/>
                        <a:gd name="connsiteY12" fmla="*/ 76200 h 1411233"/>
                        <a:gd name="connsiteX13" fmla="*/ 1013460 w 1249680"/>
                        <a:gd name="connsiteY13" fmla="*/ 99060 h 1411233"/>
                        <a:gd name="connsiteX14" fmla="*/ 982980 w 1249680"/>
                        <a:gd name="connsiteY14" fmla="*/ 167640 h 1411233"/>
                        <a:gd name="connsiteX15" fmla="*/ 1005840 w 1249680"/>
                        <a:gd name="connsiteY15" fmla="*/ 190500 h 1411233"/>
                        <a:gd name="connsiteX16" fmla="*/ 967740 w 1249680"/>
                        <a:gd name="connsiteY16" fmla="*/ 297180 h 1411233"/>
                        <a:gd name="connsiteX17" fmla="*/ 975360 w 1249680"/>
                        <a:gd name="connsiteY17" fmla="*/ 320040 h 1411233"/>
                        <a:gd name="connsiteX18" fmla="*/ 1043940 w 1249680"/>
                        <a:gd name="connsiteY18" fmla="*/ 388620 h 1411233"/>
                        <a:gd name="connsiteX19" fmla="*/ 1165860 w 1249680"/>
                        <a:gd name="connsiteY19" fmla="*/ 403860 h 1411233"/>
                        <a:gd name="connsiteX20" fmla="*/ 1173480 w 1249680"/>
                        <a:gd name="connsiteY20" fmla="*/ 441960 h 1411233"/>
                        <a:gd name="connsiteX21" fmla="*/ 1249680 w 1249680"/>
                        <a:gd name="connsiteY21" fmla="*/ 419100 h 1411233"/>
                        <a:gd name="connsiteX22" fmla="*/ 1219200 w 1249680"/>
                        <a:gd name="connsiteY22" fmla="*/ 495300 h 1411233"/>
                        <a:gd name="connsiteX23" fmla="*/ 1135380 w 1249680"/>
                        <a:gd name="connsiteY23" fmla="*/ 586740 h 1411233"/>
                        <a:gd name="connsiteX24" fmla="*/ 1082670 w 1249680"/>
                        <a:gd name="connsiteY24" fmla="*/ 606743 h 1411233"/>
                        <a:gd name="connsiteX25" fmla="*/ 1021080 w 1249680"/>
                        <a:gd name="connsiteY25" fmla="*/ 632460 h 1411233"/>
                        <a:gd name="connsiteX26" fmla="*/ 1018376 w 1249680"/>
                        <a:gd name="connsiteY26" fmla="*/ 675799 h 1411233"/>
                        <a:gd name="connsiteX27" fmla="*/ 980122 w 1249680"/>
                        <a:gd name="connsiteY27" fmla="*/ 807244 h 1411233"/>
                        <a:gd name="connsiteX28" fmla="*/ 1015995 w 1249680"/>
                        <a:gd name="connsiteY28" fmla="*/ 847249 h 1411233"/>
                        <a:gd name="connsiteX29" fmla="*/ 993933 w 1249680"/>
                        <a:gd name="connsiteY29" fmla="*/ 891063 h 1411233"/>
                        <a:gd name="connsiteX30" fmla="*/ 1018376 w 1249680"/>
                        <a:gd name="connsiteY30" fmla="*/ 947261 h 1411233"/>
                        <a:gd name="connsiteX31" fmla="*/ 1049179 w 1249680"/>
                        <a:gd name="connsiteY31" fmla="*/ 1024414 h 1411233"/>
                        <a:gd name="connsiteX32" fmla="*/ 1092041 w 1249680"/>
                        <a:gd name="connsiteY32" fmla="*/ 1055370 h 1411233"/>
                        <a:gd name="connsiteX33" fmla="*/ 1093470 w 1249680"/>
                        <a:gd name="connsiteY33" fmla="*/ 1161574 h 1411233"/>
                        <a:gd name="connsiteX34" fmla="*/ 1010127 w 1249680"/>
                        <a:gd name="connsiteY34" fmla="*/ 1155382 h 1411233"/>
                        <a:gd name="connsiteX35" fmla="*/ 1137439 w 1249680"/>
                        <a:gd name="connsiteY35" fmla="*/ 1211579 h 1411233"/>
                        <a:gd name="connsiteX36" fmla="*/ 1171098 w 1249680"/>
                        <a:gd name="connsiteY36" fmla="*/ 1251586 h 1411233"/>
                        <a:gd name="connsiteX37" fmla="*/ 1113626 w 1249680"/>
                        <a:gd name="connsiteY37" fmla="*/ 1373505 h 1411233"/>
                        <a:gd name="connsiteX38" fmla="*/ 1082516 w 1249680"/>
                        <a:gd name="connsiteY38" fmla="*/ 1361598 h 1411233"/>
                        <a:gd name="connsiteX39" fmla="*/ 1063466 w 1249680"/>
                        <a:gd name="connsiteY39" fmla="*/ 1390650 h 1411233"/>
                        <a:gd name="connsiteX40" fmla="*/ 1044570 w 1249680"/>
                        <a:gd name="connsiteY40" fmla="*/ 1359218 h 1411233"/>
                        <a:gd name="connsiteX41" fmla="*/ 918210 w 1249680"/>
                        <a:gd name="connsiteY41" fmla="*/ 1344930 h 1411233"/>
                        <a:gd name="connsiteX42" fmla="*/ 876097 w 1249680"/>
                        <a:gd name="connsiteY42" fmla="*/ 1307028 h 1411233"/>
                        <a:gd name="connsiteX43" fmla="*/ 821650 w 1249680"/>
                        <a:gd name="connsiteY43" fmla="*/ 1340540 h 1411233"/>
                        <a:gd name="connsiteX44" fmla="*/ 749071 w 1249680"/>
                        <a:gd name="connsiteY44" fmla="*/ 1357779 h 1411233"/>
                        <a:gd name="connsiteX45" fmla="*/ 623341 w 1249680"/>
                        <a:gd name="connsiteY45" fmla="*/ 1411233 h 1411233"/>
                        <a:gd name="connsiteX46" fmla="*/ 596895 w 1249680"/>
                        <a:gd name="connsiteY46" fmla="*/ 1375886 h 1411233"/>
                        <a:gd name="connsiteX47" fmla="*/ 391001 w 1249680"/>
                        <a:gd name="connsiteY47" fmla="*/ 1287303 h 1411233"/>
                        <a:gd name="connsiteX48" fmla="*/ 223038 w 1249680"/>
                        <a:gd name="connsiteY48" fmla="*/ 1230630 h 1411233"/>
                        <a:gd name="connsiteX49" fmla="*/ 127788 w 1249680"/>
                        <a:gd name="connsiteY49" fmla="*/ 1223486 h 1411233"/>
                        <a:gd name="connsiteX50" fmla="*/ 123026 w 1249680"/>
                        <a:gd name="connsiteY50" fmla="*/ 1156811 h 1411233"/>
                        <a:gd name="connsiteX51" fmla="*/ 134932 w 1249680"/>
                        <a:gd name="connsiteY51" fmla="*/ 1171098 h 1411233"/>
                        <a:gd name="connsiteX52" fmla="*/ 143351 w 1249680"/>
                        <a:gd name="connsiteY52" fmla="*/ 1202532 h 1411233"/>
                        <a:gd name="connsiteX53" fmla="*/ 180975 w 1249680"/>
                        <a:gd name="connsiteY53" fmla="*/ 1200626 h 1411233"/>
                        <a:gd name="connsiteX54" fmla="*/ 163354 w 1249680"/>
                        <a:gd name="connsiteY54" fmla="*/ 1141095 h 1411233"/>
                        <a:gd name="connsiteX55" fmla="*/ 234791 w 1249680"/>
                        <a:gd name="connsiteY55" fmla="*/ 1096804 h 1411233"/>
                        <a:gd name="connsiteX56" fmla="*/ 249232 w 1249680"/>
                        <a:gd name="connsiteY56" fmla="*/ 1180623 h 1411233"/>
                        <a:gd name="connsiteX57" fmla="*/ 277807 w 1249680"/>
                        <a:gd name="connsiteY57" fmla="*/ 1190149 h 1411233"/>
                        <a:gd name="connsiteX58" fmla="*/ 292417 w 1249680"/>
                        <a:gd name="connsiteY58" fmla="*/ 1068705 h 1411233"/>
                        <a:gd name="connsiteX59" fmla="*/ 323051 w 1249680"/>
                        <a:gd name="connsiteY59" fmla="*/ 1078230 h 1411233"/>
                        <a:gd name="connsiteX60" fmla="*/ 294476 w 1249680"/>
                        <a:gd name="connsiteY60" fmla="*/ 944880 h 1411233"/>
                        <a:gd name="connsiteX61" fmla="*/ 258758 w 1249680"/>
                        <a:gd name="connsiteY61" fmla="*/ 961549 h 1411233"/>
                        <a:gd name="connsiteX62" fmla="*/ 149220 w 1249680"/>
                        <a:gd name="connsiteY62" fmla="*/ 909162 h 1411233"/>
                        <a:gd name="connsiteX63" fmla="*/ 158745 w 1249680"/>
                        <a:gd name="connsiteY63" fmla="*/ 882967 h 1411233"/>
                        <a:gd name="connsiteX64" fmla="*/ 130765 w 1249680"/>
                        <a:gd name="connsiteY64" fmla="*/ 864017 h 1411233"/>
                        <a:gd name="connsiteX65" fmla="*/ 108738 w 1249680"/>
                        <a:gd name="connsiteY65" fmla="*/ 897255 h 1411233"/>
                        <a:gd name="connsiteX66" fmla="*/ 111120 w 1249680"/>
                        <a:gd name="connsiteY66" fmla="*/ 840105 h 1411233"/>
                        <a:gd name="connsiteX67" fmla="*/ 92070 w 1249680"/>
                        <a:gd name="connsiteY67" fmla="*/ 835343 h 1411233"/>
                        <a:gd name="connsiteX68" fmla="*/ 80163 w 1249680"/>
                        <a:gd name="connsiteY68" fmla="*/ 906780 h 1411233"/>
                        <a:gd name="connsiteX69" fmla="*/ 58732 w 1249680"/>
                        <a:gd name="connsiteY69" fmla="*/ 911543 h 1411233"/>
                        <a:gd name="connsiteX70" fmla="*/ 70639 w 1249680"/>
                        <a:gd name="connsiteY70" fmla="*/ 825817 h 1411233"/>
                        <a:gd name="connsiteX71" fmla="*/ 122872 w 1249680"/>
                        <a:gd name="connsiteY71" fmla="*/ 819626 h 1411233"/>
                        <a:gd name="connsiteX72" fmla="*/ 125407 w 1249680"/>
                        <a:gd name="connsiteY72" fmla="*/ 799623 h 1411233"/>
                        <a:gd name="connsiteX73" fmla="*/ 78581 w 1249680"/>
                        <a:gd name="connsiteY73" fmla="*/ 799624 h 1411233"/>
                        <a:gd name="connsiteX74" fmla="*/ 82867 w 1249680"/>
                        <a:gd name="connsiteY74" fmla="*/ 761047 h 1411233"/>
                        <a:gd name="connsiteX75" fmla="*/ 142076 w 1249680"/>
                        <a:gd name="connsiteY75" fmla="*/ 742474 h 1411233"/>
                        <a:gd name="connsiteX76" fmla="*/ 130169 w 1249680"/>
                        <a:gd name="connsiteY76" fmla="*/ 716280 h 1411233"/>
                        <a:gd name="connsiteX77" fmla="*/ 48568 w 1249680"/>
                        <a:gd name="connsiteY77" fmla="*/ 756737 h 1411233"/>
                        <a:gd name="connsiteX78" fmla="*/ 29527 w 1249680"/>
                        <a:gd name="connsiteY78" fmla="*/ 718344 h 1411233"/>
                        <a:gd name="connsiteX79" fmla="*/ 104473 w 1249680"/>
                        <a:gd name="connsiteY79" fmla="*/ 693138 h 1411233"/>
                        <a:gd name="connsiteX80" fmla="*/ 77629 w 1249680"/>
                        <a:gd name="connsiteY80" fmla="*/ 617855 h 1411233"/>
                        <a:gd name="connsiteX81" fmla="*/ 39683 w 1249680"/>
                        <a:gd name="connsiteY81" fmla="*/ 611505 h 1411233"/>
                        <a:gd name="connsiteX82" fmla="*/ 0 w 1249680"/>
                        <a:gd name="connsiteY82" fmla="*/ 541020 h 1411233"/>
                        <a:gd name="connsiteX0" fmla="*/ 0 w 1249680"/>
                        <a:gd name="connsiteY0" fmla="*/ 541020 h 1411233"/>
                        <a:gd name="connsiteX1" fmla="*/ 259080 w 1249680"/>
                        <a:gd name="connsiteY1" fmla="*/ 381000 h 1411233"/>
                        <a:gd name="connsiteX2" fmla="*/ 266700 w 1249680"/>
                        <a:gd name="connsiteY2" fmla="*/ 266700 h 1411233"/>
                        <a:gd name="connsiteX3" fmla="*/ 358140 w 1249680"/>
                        <a:gd name="connsiteY3" fmla="*/ 259080 h 1411233"/>
                        <a:gd name="connsiteX4" fmla="*/ 388620 w 1249680"/>
                        <a:gd name="connsiteY4" fmla="*/ 266700 h 1411233"/>
                        <a:gd name="connsiteX5" fmla="*/ 449580 w 1249680"/>
                        <a:gd name="connsiteY5" fmla="*/ 266700 h 1411233"/>
                        <a:gd name="connsiteX6" fmla="*/ 533400 w 1249680"/>
                        <a:gd name="connsiteY6" fmla="*/ 144780 h 1411233"/>
                        <a:gd name="connsiteX7" fmla="*/ 655320 w 1249680"/>
                        <a:gd name="connsiteY7" fmla="*/ 167640 h 1411233"/>
                        <a:gd name="connsiteX8" fmla="*/ 830580 w 1249680"/>
                        <a:gd name="connsiteY8" fmla="*/ 114300 h 1411233"/>
                        <a:gd name="connsiteX9" fmla="*/ 822960 w 1249680"/>
                        <a:gd name="connsiteY9" fmla="*/ 45720 h 1411233"/>
                        <a:gd name="connsiteX10" fmla="*/ 906780 w 1249680"/>
                        <a:gd name="connsiteY10" fmla="*/ 0 h 1411233"/>
                        <a:gd name="connsiteX11" fmla="*/ 937260 w 1249680"/>
                        <a:gd name="connsiteY11" fmla="*/ 0 h 1411233"/>
                        <a:gd name="connsiteX12" fmla="*/ 944880 w 1249680"/>
                        <a:gd name="connsiteY12" fmla="*/ 76200 h 1411233"/>
                        <a:gd name="connsiteX13" fmla="*/ 1013460 w 1249680"/>
                        <a:gd name="connsiteY13" fmla="*/ 99060 h 1411233"/>
                        <a:gd name="connsiteX14" fmla="*/ 982980 w 1249680"/>
                        <a:gd name="connsiteY14" fmla="*/ 167640 h 1411233"/>
                        <a:gd name="connsiteX15" fmla="*/ 1005840 w 1249680"/>
                        <a:gd name="connsiteY15" fmla="*/ 190500 h 1411233"/>
                        <a:gd name="connsiteX16" fmla="*/ 967740 w 1249680"/>
                        <a:gd name="connsiteY16" fmla="*/ 297180 h 1411233"/>
                        <a:gd name="connsiteX17" fmla="*/ 975360 w 1249680"/>
                        <a:gd name="connsiteY17" fmla="*/ 320040 h 1411233"/>
                        <a:gd name="connsiteX18" fmla="*/ 1043940 w 1249680"/>
                        <a:gd name="connsiteY18" fmla="*/ 388620 h 1411233"/>
                        <a:gd name="connsiteX19" fmla="*/ 1165860 w 1249680"/>
                        <a:gd name="connsiteY19" fmla="*/ 403860 h 1411233"/>
                        <a:gd name="connsiteX20" fmla="*/ 1173480 w 1249680"/>
                        <a:gd name="connsiteY20" fmla="*/ 441960 h 1411233"/>
                        <a:gd name="connsiteX21" fmla="*/ 1249680 w 1249680"/>
                        <a:gd name="connsiteY21" fmla="*/ 419100 h 1411233"/>
                        <a:gd name="connsiteX22" fmla="*/ 1219200 w 1249680"/>
                        <a:gd name="connsiteY22" fmla="*/ 495300 h 1411233"/>
                        <a:gd name="connsiteX23" fmla="*/ 1135380 w 1249680"/>
                        <a:gd name="connsiteY23" fmla="*/ 586740 h 1411233"/>
                        <a:gd name="connsiteX24" fmla="*/ 1082670 w 1249680"/>
                        <a:gd name="connsiteY24" fmla="*/ 606743 h 1411233"/>
                        <a:gd name="connsiteX25" fmla="*/ 1021080 w 1249680"/>
                        <a:gd name="connsiteY25" fmla="*/ 632460 h 1411233"/>
                        <a:gd name="connsiteX26" fmla="*/ 1023139 w 1249680"/>
                        <a:gd name="connsiteY26" fmla="*/ 754380 h 1411233"/>
                        <a:gd name="connsiteX27" fmla="*/ 980122 w 1249680"/>
                        <a:gd name="connsiteY27" fmla="*/ 807244 h 1411233"/>
                        <a:gd name="connsiteX28" fmla="*/ 1015995 w 1249680"/>
                        <a:gd name="connsiteY28" fmla="*/ 847249 h 1411233"/>
                        <a:gd name="connsiteX29" fmla="*/ 993933 w 1249680"/>
                        <a:gd name="connsiteY29" fmla="*/ 891063 h 1411233"/>
                        <a:gd name="connsiteX30" fmla="*/ 1018376 w 1249680"/>
                        <a:gd name="connsiteY30" fmla="*/ 947261 h 1411233"/>
                        <a:gd name="connsiteX31" fmla="*/ 1049179 w 1249680"/>
                        <a:gd name="connsiteY31" fmla="*/ 1024414 h 1411233"/>
                        <a:gd name="connsiteX32" fmla="*/ 1092041 w 1249680"/>
                        <a:gd name="connsiteY32" fmla="*/ 1055370 h 1411233"/>
                        <a:gd name="connsiteX33" fmla="*/ 1093470 w 1249680"/>
                        <a:gd name="connsiteY33" fmla="*/ 1161574 h 1411233"/>
                        <a:gd name="connsiteX34" fmla="*/ 1010127 w 1249680"/>
                        <a:gd name="connsiteY34" fmla="*/ 1155382 h 1411233"/>
                        <a:gd name="connsiteX35" fmla="*/ 1137439 w 1249680"/>
                        <a:gd name="connsiteY35" fmla="*/ 1211579 h 1411233"/>
                        <a:gd name="connsiteX36" fmla="*/ 1171098 w 1249680"/>
                        <a:gd name="connsiteY36" fmla="*/ 1251586 h 1411233"/>
                        <a:gd name="connsiteX37" fmla="*/ 1113626 w 1249680"/>
                        <a:gd name="connsiteY37" fmla="*/ 1373505 h 1411233"/>
                        <a:gd name="connsiteX38" fmla="*/ 1082516 w 1249680"/>
                        <a:gd name="connsiteY38" fmla="*/ 1361598 h 1411233"/>
                        <a:gd name="connsiteX39" fmla="*/ 1063466 w 1249680"/>
                        <a:gd name="connsiteY39" fmla="*/ 1390650 h 1411233"/>
                        <a:gd name="connsiteX40" fmla="*/ 1044570 w 1249680"/>
                        <a:gd name="connsiteY40" fmla="*/ 1359218 h 1411233"/>
                        <a:gd name="connsiteX41" fmla="*/ 918210 w 1249680"/>
                        <a:gd name="connsiteY41" fmla="*/ 1344930 h 1411233"/>
                        <a:gd name="connsiteX42" fmla="*/ 876097 w 1249680"/>
                        <a:gd name="connsiteY42" fmla="*/ 1307028 h 1411233"/>
                        <a:gd name="connsiteX43" fmla="*/ 821650 w 1249680"/>
                        <a:gd name="connsiteY43" fmla="*/ 1340540 h 1411233"/>
                        <a:gd name="connsiteX44" fmla="*/ 749071 w 1249680"/>
                        <a:gd name="connsiteY44" fmla="*/ 1357779 h 1411233"/>
                        <a:gd name="connsiteX45" fmla="*/ 623341 w 1249680"/>
                        <a:gd name="connsiteY45" fmla="*/ 1411233 h 1411233"/>
                        <a:gd name="connsiteX46" fmla="*/ 596895 w 1249680"/>
                        <a:gd name="connsiteY46" fmla="*/ 1375886 h 1411233"/>
                        <a:gd name="connsiteX47" fmla="*/ 391001 w 1249680"/>
                        <a:gd name="connsiteY47" fmla="*/ 1287303 h 1411233"/>
                        <a:gd name="connsiteX48" fmla="*/ 223038 w 1249680"/>
                        <a:gd name="connsiteY48" fmla="*/ 1230630 h 1411233"/>
                        <a:gd name="connsiteX49" fmla="*/ 127788 w 1249680"/>
                        <a:gd name="connsiteY49" fmla="*/ 1223486 h 1411233"/>
                        <a:gd name="connsiteX50" fmla="*/ 123026 w 1249680"/>
                        <a:gd name="connsiteY50" fmla="*/ 1156811 h 1411233"/>
                        <a:gd name="connsiteX51" fmla="*/ 134932 w 1249680"/>
                        <a:gd name="connsiteY51" fmla="*/ 1171098 h 1411233"/>
                        <a:gd name="connsiteX52" fmla="*/ 143351 w 1249680"/>
                        <a:gd name="connsiteY52" fmla="*/ 1202532 h 1411233"/>
                        <a:gd name="connsiteX53" fmla="*/ 180975 w 1249680"/>
                        <a:gd name="connsiteY53" fmla="*/ 1200626 h 1411233"/>
                        <a:gd name="connsiteX54" fmla="*/ 163354 w 1249680"/>
                        <a:gd name="connsiteY54" fmla="*/ 1141095 h 1411233"/>
                        <a:gd name="connsiteX55" fmla="*/ 234791 w 1249680"/>
                        <a:gd name="connsiteY55" fmla="*/ 1096804 h 1411233"/>
                        <a:gd name="connsiteX56" fmla="*/ 249232 w 1249680"/>
                        <a:gd name="connsiteY56" fmla="*/ 1180623 h 1411233"/>
                        <a:gd name="connsiteX57" fmla="*/ 277807 w 1249680"/>
                        <a:gd name="connsiteY57" fmla="*/ 1190149 h 1411233"/>
                        <a:gd name="connsiteX58" fmla="*/ 292417 w 1249680"/>
                        <a:gd name="connsiteY58" fmla="*/ 1068705 h 1411233"/>
                        <a:gd name="connsiteX59" fmla="*/ 323051 w 1249680"/>
                        <a:gd name="connsiteY59" fmla="*/ 1078230 h 1411233"/>
                        <a:gd name="connsiteX60" fmla="*/ 294476 w 1249680"/>
                        <a:gd name="connsiteY60" fmla="*/ 944880 h 1411233"/>
                        <a:gd name="connsiteX61" fmla="*/ 258758 w 1249680"/>
                        <a:gd name="connsiteY61" fmla="*/ 961549 h 1411233"/>
                        <a:gd name="connsiteX62" fmla="*/ 149220 w 1249680"/>
                        <a:gd name="connsiteY62" fmla="*/ 909162 h 1411233"/>
                        <a:gd name="connsiteX63" fmla="*/ 158745 w 1249680"/>
                        <a:gd name="connsiteY63" fmla="*/ 882967 h 1411233"/>
                        <a:gd name="connsiteX64" fmla="*/ 130765 w 1249680"/>
                        <a:gd name="connsiteY64" fmla="*/ 864017 h 1411233"/>
                        <a:gd name="connsiteX65" fmla="*/ 108738 w 1249680"/>
                        <a:gd name="connsiteY65" fmla="*/ 897255 h 1411233"/>
                        <a:gd name="connsiteX66" fmla="*/ 111120 w 1249680"/>
                        <a:gd name="connsiteY66" fmla="*/ 840105 h 1411233"/>
                        <a:gd name="connsiteX67" fmla="*/ 92070 w 1249680"/>
                        <a:gd name="connsiteY67" fmla="*/ 835343 h 1411233"/>
                        <a:gd name="connsiteX68" fmla="*/ 80163 w 1249680"/>
                        <a:gd name="connsiteY68" fmla="*/ 906780 h 1411233"/>
                        <a:gd name="connsiteX69" fmla="*/ 58732 w 1249680"/>
                        <a:gd name="connsiteY69" fmla="*/ 911543 h 1411233"/>
                        <a:gd name="connsiteX70" fmla="*/ 70639 w 1249680"/>
                        <a:gd name="connsiteY70" fmla="*/ 825817 h 1411233"/>
                        <a:gd name="connsiteX71" fmla="*/ 122872 w 1249680"/>
                        <a:gd name="connsiteY71" fmla="*/ 819626 h 1411233"/>
                        <a:gd name="connsiteX72" fmla="*/ 125407 w 1249680"/>
                        <a:gd name="connsiteY72" fmla="*/ 799623 h 1411233"/>
                        <a:gd name="connsiteX73" fmla="*/ 78581 w 1249680"/>
                        <a:gd name="connsiteY73" fmla="*/ 799624 h 1411233"/>
                        <a:gd name="connsiteX74" fmla="*/ 82867 w 1249680"/>
                        <a:gd name="connsiteY74" fmla="*/ 761047 h 1411233"/>
                        <a:gd name="connsiteX75" fmla="*/ 142076 w 1249680"/>
                        <a:gd name="connsiteY75" fmla="*/ 742474 h 1411233"/>
                        <a:gd name="connsiteX76" fmla="*/ 130169 w 1249680"/>
                        <a:gd name="connsiteY76" fmla="*/ 716280 h 1411233"/>
                        <a:gd name="connsiteX77" fmla="*/ 48568 w 1249680"/>
                        <a:gd name="connsiteY77" fmla="*/ 756737 h 1411233"/>
                        <a:gd name="connsiteX78" fmla="*/ 29527 w 1249680"/>
                        <a:gd name="connsiteY78" fmla="*/ 718344 h 1411233"/>
                        <a:gd name="connsiteX79" fmla="*/ 104473 w 1249680"/>
                        <a:gd name="connsiteY79" fmla="*/ 693138 h 1411233"/>
                        <a:gd name="connsiteX80" fmla="*/ 77629 w 1249680"/>
                        <a:gd name="connsiteY80" fmla="*/ 617855 h 1411233"/>
                        <a:gd name="connsiteX81" fmla="*/ 39683 w 1249680"/>
                        <a:gd name="connsiteY81" fmla="*/ 611505 h 1411233"/>
                        <a:gd name="connsiteX82" fmla="*/ 0 w 1249680"/>
                        <a:gd name="connsiteY82" fmla="*/ 541020 h 1411233"/>
                        <a:gd name="connsiteX0" fmla="*/ 0 w 1249680"/>
                        <a:gd name="connsiteY0" fmla="*/ 541020 h 1411233"/>
                        <a:gd name="connsiteX1" fmla="*/ 259080 w 1249680"/>
                        <a:gd name="connsiteY1" fmla="*/ 381000 h 1411233"/>
                        <a:gd name="connsiteX2" fmla="*/ 266700 w 1249680"/>
                        <a:gd name="connsiteY2" fmla="*/ 266700 h 1411233"/>
                        <a:gd name="connsiteX3" fmla="*/ 358140 w 1249680"/>
                        <a:gd name="connsiteY3" fmla="*/ 259080 h 1411233"/>
                        <a:gd name="connsiteX4" fmla="*/ 388620 w 1249680"/>
                        <a:gd name="connsiteY4" fmla="*/ 266700 h 1411233"/>
                        <a:gd name="connsiteX5" fmla="*/ 449580 w 1249680"/>
                        <a:gd name="connsiteY5" fmla="*/ 266700 h 1411233"/>
                        <a:gd name="connsiteX6" fmla="*/ 533400 w 1249680"/>
                        <a:gd name="connsiteY6" fmla="*/ 144780 h 1411233"/>
                        <a:gd name="connsiteX7" fmla="*/ 655320 w 1249680"/>
                        <a:gd name="connsiteY7" fmla="*/ 167640 h 1411233"/>
                        <a:gd name="connsiteX8" fmla="*/ 830580 w 1249680"/>
                        <a:gd name="connsiteY8" fmla="*/ 114300 h 1411233"/>
                        <a:gd name="connsiteX9" fmla="*/ 822960 w 1249680"/>
                        <a:gd name="connsiteY9" fmla="*/ 45720 h 1411233"/>
                        <a:gd name="connsiteX10" fmla="*/ 906780 w 1249680"/>
                        <a:gd name="connsiteY10" fmla="*/ 0 h 1411233"/>
                        <a:gd name="connsiteX11" fmla="*/ 937260 w 1249680"/>
                        <a:gd name="connsiteY11" fmla="*/ 0 h 1411233"/>
                        <a:gd name="connsiteX12" fmla="*/ 944880 w 1249680"/>
                        <a:gd name="connsiteY12" fmla="*/ 76200 h 1411233"/>
                        <a:gd name="connsiteX13" fmla="*/ 1013460 w 1249680"/>
                        <a:gd name="connsiteY13" fmla="*/ 99060 h 1411233"/>
                        <a:gd name="connsiteX14" fmla="*/ 982980 w 1249680"/>
                        <a:gd name="connsiteY14" fmla="*/ 167640 h 1411233"/>
                        <a:gd name="connsiteX15" fmla="*/ 1005840 w 1249680"/>
                        <a:gd name="connsiteY15" fmla="*/ 190500 h 1411233"/>
                        <a:gd name="connsiteX16" fmla="*/ 967740 w 1249680"/>
                        <a:gd name="connsiteY16" fmla="*/ 297180 h 1411233"/>
                        <a:gd name="connsiteX17" fmla="*/ 975360 w 1249680"/>
                        <a:gd name="connsiteY17" fmla="*/ 320040 h 1411233"/>
                        <a:gd name="connsiteX18" fmla="*/ 1043940 w 1249680"/>
                        <a:gd name="connsiteY18" fmla="*/ 388620 h 1411233"/>
                        <a:gd name="connsiteX19" fmla="*/ 1165860 w 1249680"/>
                        <a:gd name="connsiteY19" fmla="*/ 403860 h 1411233"/>
                        <a:gd name="connsiteX20" fmla="*/ 1173480 w 1249680"/>
                        <a:gd name="connsiteY20" fmla="*/ 441960 h 1411233"/>
                        <a:gd name="connsiteX21" fmla="*/ 1249680 w 1249680"/>
                        <a:gd name="connsiteY21" fmla="*/ 419100 h 1411233"/>
                        <a:gd name="connsiteX22" fmla="*/ 1219200 w 1249680"/>
                        <a:gd name="connsiteY22" fmla="*/ 495300 h 1411233"/>
                        <a:gd name="connsiteX23" fmla="*/ 1135380 w 1249680"/>
                        <a:gd name="connsiteY23" fmla="*/ 586740 h 1411233"/>
                        <a:gd name="connsiteX24" fmla="*/ 1082670 w 1249680"/>
                        <a:gd name="connsiteY24" fmla="*/ 606743 h 1411233"/>
                        <a:gd name="connsiteX25" fmla="*/ 1025843 w 1249680"/>
                        <a:gd name="connsiteY25" fmla="*/ 632460 h 1411233"/>
                        <a:gd name="connsiteX26" fmla="*/ 1023139 w 1249680"/>
                        <a:gd name="connsiteY26" fmla="*/ 754380 h 1411233"/>
                        <a:gd name="connsiteX27" fmla="*/ 980122 w 1249680"/>
                        <a:gd name="connsiteY27" fmla="*/ 807244 h 1411233"/>
                        <a:gd name="connsiteX28" fmla="*/ 1015995 w 1249680"/>
                        <a:gd name="connsiteY28" fmla="*/ 847249 h 1411233"/>
                        <a:gd name="connsiteX29" fmla="*/ 993933 w 1249680"/>
                        <a:gd name="connsiteY29" fmla="*/ 891063 h 1411233"/>
                        <a:gd name="connsiteX30" fmla="*/ 1018376 w 1249680"/>
                        <a:gd name="connsiteY30" fmla="*/ 947261 h 1411233"/>
                        <a:gd name="connsiteX31" fmla="*/ 1049179 w 1249680"/>
                        <a:gd name="connsiteY31" fmla="*/ 1024414 h 1411233"/>
                        <a:gd name="connsiteX32" fmla="*/ 1092041 w 1249680"/>
                        <a:gd name="connsiteY32" fmla="*/ 1055370 h 1411233"/>
                        <a:gd name="connsiteX33" fmla="*/ 1093470 w 1249680"/>
                        <a:gd name="connsiteY33" fmla="*/ 1161574 h 1411233"/>
                        <a:gd name="connsiteX34" fmla="*/ 1010127 w 1249680"/>
                        <a:gd name="connsiteY34" fmla="*/ 1155382 h 1411233"/>
                        <a:gd name="connsiteX35" fmla="*/ 1137439 w 1249680"/>
                        <a:gd name="connsiteY35" fmla="*/ 1211579 h 1411233"/>
                        <a:gd name="connsiteX36" fmla="*/ 1171098 w 1249680"/>
                        <a:gd name="connsiteY36" fmla="*/ 1251586 h 1411233"/>
                        <a:gd name="connsiteX37" fmla="*/ 1113626 w 1249680"/>
                        <a:gd name="connsiteY37" fmla="*/ 1373505 h 1411233"/>
                        <a:gd name="connsiteX38" fmla="*/ 1082516 w 1249680"/>
                        <a:gd name="connsiteY38" fmla="*/ 1361598 h 1411233"/>
                        <a:gd name="connsiteX39" fmla="*/ 1063466 w 1249680"/>
                        <a:gd name="connsiteY39" fmla="*/ 1390650 h 1411233"/>
                        <a:gd name="connsiteX40" fmla="*/ 1044570 w 1249680"/>
                        <a:gd name="connsiteY40" fmla="*/ 1359218 h 1411233"/>
                        <a:gd name="connsiteX41" fmla="*/ 918210 w 1249680"/>
                        <a:gd name="connsiteY41" fmla="*/ 1344930 h 1411233"/>
                        <a:gd name="connsiteX42" fmla="*/ 876097 w 1249680"/>
                        <a:gd name="connsiteY42" fmla="*/ 1307028 h 1411233"/>
                        <a:gd name="connsiteX43" fmla="*/ 821650 w 1249680"/>
                        <a:gd name="connsiteY43" fmla="*/ 1340540 h 1411233"/>
                        <a:gd name="connsiteX44" fmla="*/ 749071 w 1249680"/>
                        <a:gd name="connsiteY44" fmla="*/ 1357779 h 1411233"/>
                        <a:gd name="connsiteX45" fmla="*/ 623341 w 1249680"/>
                        <a:gd name="connsiteY45" fmla="*/ 1411233 h 1411233"/>
                        <a:gd name="connsiteX46" fmla="*/ 596895 w 1249680"/>
                        <a:gd name="connsiteY46" fmla="*/ 1375886 h 1411233"/>
                        <a:gd name="connsiteX47" fmla="*/ 391001 w 1249680"/>
                        <a:gd name="connsiteY47" fmla="*/ 1287303 h 1411233"/>
                        <a:gd name="connsiteX48" fmla="*/ 223038 w 1249680"/>
                        <a:gd name="connsiteY48" fmla="*/ 1230630 h 1411233"/>
                        <a:gd name="connsiteX49" fmla="*/ 127788 w 1249680"/>
                        <a:gd name="connsiteY49" fmla="*/ 1223486 h 1411233"/>
                        <a:gd name="connsiteX50" fmla="*/ 123026 w 1249680"/>
                        <a:gd name="connsiteY50" fmla="*/ 1156811 h 1411233"/>
                        <a:gd name="connsiteX51" fmla="*/ 134932 w 1249680"/>
                        <a:gd name="connsiteY51" fmla="*/ 1171098 h 1411233"/>
                        <a:gd name="connsiteX52" fmla="*/ 143351 w 1249680"/>
                        <a:gd name="connsiteY52" fmla="*/ 1202532 h 1411233"/>
                        <a:gd name="connsiteX53" fmla="*/ 180975 w 1249680"/>
                        <a:gd name="connsiteY53" fmla="*/ 1200626 h 1411233"/>
                        <a:gd name="connsiteX54" fmla="*/ 163354 w 1249680"/>
                        <a:gd name="connsiteY54" fmla="*/ 1141095 h 1411233"/>
                        <a:gd name="connsiteX55" fmla="*/ 234791 w 1249680"/>
                        <a:gd name="connsiteY55" fmla="*/ 1096804 h 1411233"/>
                        <a:gd name="connsiteX56" fmla="*/ 249232 w 1249680"/>
                        <a:gd name="connsiteY56" fmla="*/ 1180623 h 1411233"/>
                        <a:gd name="connsiteX57" fmla="*/ 277807 w 1249680"/>
                        <a:gd name="connsiteY57" fmla="*/ 1190149 h 1411233"/>
                        <a:gd name="connsiteX58" fmla="*/ 292417 w 1249680"/>
                        <a:gd name="connsiteY58" fmla="*/ 1068705 h 1411233"/>
                        <a:gd name="connsiteX59" fmla="*/ 323051 w 1249680"/>
                        <a:gd name="connsiteY59" fmla="*/ 1078230 h 1411233"/>
                        <a:gd name="connsiteX60" fmla="*/ 294476 w 1249680"/>
                        <a:gd name="connsiteY60" fmla="*/ 944880 h 1411233"/>
                        <a:gd name="connsiteX61" fmla="*/ 258758 w 1249680"/>
                        <a:gd name="connsiteY61" fmla="*/ 961549 h 1411233"/>
                        <a:gd name="connsiteX62" fmla="*/ 149220 w 1249680"/>
                        <a:gd name="connsiteY62" fmla="*/ 909162 h 1411233"/>
                        <a:gd name="connsiteX63" fmla="*/ 158745 w 1249680"/>
                        <a:gd name="connsiteY63" fmla="*/ 882967 h 1411233"/>
                        <a:gd name="connsiteX64" fmla="*/ 130765 w 1249680"/>
                        <a:gd name="connsiteY64" fmla="*/ 864017 h 1411233"/>
                        <a:gd name="connsiteX65" fmla="*/ 108738 w 1249680"/>
                        <a:gd name="connsiteY65" fmla="*/ 897255 h 1411233"/>
                        <a:gd name="connsiteX66" fmla="*/ 111120 w 1249680"/>
                        <a:gd name="connsiteY66" fmla="*/ 840105 h 1411233"/>
                        <a:gd name="connsiteX67" fmla="*/ 92070 w 1249680"/>
                        <a:gd name="connsiteY67" fmla="*/ 835343 h 1411233"/>
                        <a:gd name="connsiteX68" fmla="*/ 80163 w 1249680"/>
                        <a:gd name="connsiteY68" fmla="*/ 906780 h 1411233"/>
                        <a:gd name="connsiteX69" fmla="*/ 58732 w 1249680"/>
                        <a:gd name="connsiteY69" fmla="*/ 911543 h 1411233"/>
                        <a:gd name="connsiteX70" fmla="*/ 70639 w 1249680"/>
                        <a:gd name="connsiteY70" fmla="*/ 825817 h 1411233"/>
                        <a:gd name="connsiteX71" fmla="*/ 122872 w 1249680"/>
                        <a:gd name="connsiteY71" fmla="*/ 819626 h 1411233"/>
                        <a:gd name="connsiteX72" fmla="*/ 125407 w 1249680"/>
                        <a:gd name="connsiteY72" fmla="*/ 799623 h 1411233"/>
                        <a:gd name="connsiteX73" fmla="*/ 78581 w 1249680"/>
                        <a:gd name="connsiteY73" fmla="*/ 799624 h 1411233"/>
                        <a:gd name="connsiteX74" fmla="*/ 82867 w 1249680"/>
                        <a:gd name="connsiteY74" fmla="*/ 761047 h 1411233"/>
                        <a:gd name="connsiteX75" fmla="*/ 142076 w 1249680"/>
                        <a:gd name="connsiteY75" fmla="*/ 742474 h 1411233"/>
                        <a:gd name="connsiteX76" fmla="*/ 130169 w 1249680"/>
                        <a:gd name="connsiteY76" fmla="*/ 716280 h 1411233"/>
                        <a:gd name="connsiteX77" fmla="*/ 48568 w 1249680"/>
                        <a:gd name="connsiteY77" fmla="*/ 756737 h 1411233"/>
                        <a:gd name="connsiteX78" fmla="*/ 29527 w 1249680"/>
                        <a:gd name="connsiteY78" fmla="*/ 718344 h 1411233"/>
                        <a:gd name="connsiteX79" fmla="*/ 104473 w 1249680"/>
                        <a:gd name="connsiteY79" fmla="*/ 693138 h 1411233"/>
                        <a:gd name="connsiteX80" fmla="*/ 77629 w 1249680"/>
                        <a:gd name="connsiteY80" fmla="*/ 617855 h 1411233"/>
                        <a:gd name="connsiteX81" fmla="*/ 39683 w 1249680"/>
                        <a:gd name="connsiteY81" fmla="*/ 611505 h 1411233"/>
                        <a:gd name="connsiteX82" fmla="*/ 0 w 1249680"/>
                        <a:gd name="connsiteY82" fmla="*/ 541020 h 1411233"/>
                        <a:gd name="connsiteX0" fmla="*/ 0 w 1249680"/>
                        <a:gd name="connsiteY0" fmla="*/ 541020 h 1411233"/>
                        <a:gd name="connsiteX1" fmla="*/ 259080 w 1249680"/>
                        <a:gd name="connsiteY1" fmla="*/ 381000 h 1411233"/>
                        <a:gd name="connsiteX2" fmla="*/ 266700 w 1249680"/>
                        <a:gd name="connsiteY2" fmla="*/ 266700 h 1411233"/>
                        <a:gd name="connsiteX3" fmla="*/ 358140 w 1249680"/>
                        <a:gd name="connsiteY3" fmla="*/ 259080 h 1411233"/>
                        <a:gd name="connsiteX4" fmla="*/ 388620 w 1249680"/>
                        <a:gd name="connsiteY4" fmla="*/ 266700 h 1411233"/>
                        <a:gd name="connsiteX5" fmla="*/ 449580 w 1249680"/>
                        <a:gd name="connsiteY5" fmla="*/ 266700 h 1411233"/>
                        <a:gd name="connsiteX6" fmla="*/ 533400 w 1249680"/>
                        <a:gd name="connsiteY6" fmla="*/ 144780 h 1411233"/>
                        <a:gd name="connsiteX7" fmla="*/ 655320 w 1249680"/>
                        <a:gd name="connsiteY7" fmla="*/ 167640 h 1411233"/>
                        <a:gd name="connsiteX8" fmla="*/ 830580 w 1249680"/>
                        <a:gd name="connsiteY8" fmla="*/ 114300 h 1411233"/>
                        <a:gd name="connsiteX9" fmla="*/ 822960 w 1249680"/>
                        <a:gd name="connsiteY9" fmla="*/ 45720 h 1411233"/>
                        <a:gd name="connsiteX10" fmla="*/ 906780 w 1249680"/>
                        <a:gd name="connsiteY10" fmla="*/ 0 h 1411233"/>
                        <a:gd name="connsiteX11" fmla="*/ 937260 w 1249680"/>
                        <a:gd name="connsiteY11" fmla="*/ 0 h 1411233"/>
                        <a:gd name="connsiteX12" fmla="*/ 944880 w 1249680"/>
                        <a:gd name="connsiteY12" fmla="*/ 76200 h 1411233"/>
                        <a:gd name="connsiteX13" fmla="*/ 1013460 w 1249680"/>
                        <a:gd name="connsiteY13" fmla="*/ 99060 h 1411233"/>
                        <a:gd name="connsiteX14" fmla="*/ 982980 w 1249680"/>
                        <a:gd name="connsiteY14" fmla="*/ 167640 h 1411233"/>
                        <a:gd name="connsiteX15" fmla="*/ 1005840 w 1249680"/>
                        <a:gd name="connsiteY15" fmla="*/ 190500 h 1411233"/>
                        <a:gd name="connsiteX16" fmla="*/ 967740 w 1249680"/>
                        <a:gd name="connsiteY16" fmla="*/ 297180 h 1411233"/>
                        <a:gd name="connsiteX17" fmla="*/ 975360 w 1249680"/>
                        <a:gd name="connsiteY17" fmla="*/ 320040 h 1411233"/>
                        <a:gd name="connsiteX18" fmla="*/ 1043940 w 1249680"/>
                        <a:gd name="connsiteY18" fmla="*/ 388620 h 1411233"/>
                        <a:gd name="connsiteX19" fmla="*/ 1165860 w 1249680"/>
                        <a:gd name="connsiteY19" fmla="*/ 403860 h 1411233"/>
                        <a:gd name="connsiteX20" fmla="*/ 1173480 w 1249680"/>
                        <a:gd name="connsiteY20" fmla="*/ 441960 h 1411233"/>
                        <a:gd name="connsiteX21" fmla="*/ 1249680 w 1249680"/>
                        <a:gd name="connsiteY21" fmla="*/ 419100 h 1411233"/>
                        <a:gd name="connsiteX22" fmla="*/ 1219200 w 1249680"/>
                        <a:gd name="connsiteY22" fmla="*/ 495300 h 1411233"/>
                        <a:gd name="connsiteX23" fmla="*/ 1135380 w 1249680"/>
                        <a:gd name="connsiteY23" fmla="*/ 586740 h 1411233"/>
                        <a:gd name="connsiteX24" fmla="*/ 1094577 w 1249680"/>
                        <a:gd name="connsiteY24" fmla="*/ 621031 h 1411233"/>
                        <a:gd name="connsiteX25" fmla="*/ 1025843 w 1249680"/>
                        <a:gd name="connsiteY25" fmla="*/ 632460 h 1411233"/>
                        <a:gd name="connsiteX26" fmla="*/ 1023139 w 1249680"/>
                        <a:gd name="connsiteY26" fmla="*/ 754380 h 1411233"/>
                        <a:gd name="connsiteX27" fmla="*/ 980122 w 1249680"/>
                        <a:gd name="connsiteY27" fmla="*/ 807244 h 1411233"/>
                        <a:gd name="connsiteX28" fmla="*/ 1015995 w 1249680"/>
                        <a:gd name="connsiteY28" fmla="*/ 847249 h 1411233"/>
                        <a:gd name="connsiteX29" fmla="*/ 993933 w 1249680"/>
                        <a:gd name="connsiteY29" fmla="*/ 891063 h 1411233"/>
                        <a:gd name="connsiteX30" fmla="*/ 1018376 w 1249680"/>
                        <a:gd name="connsiteY30" fmla="*/ 947261 h 1411233"/>
                        <a:gd name="connsiteX31" fmla="*/ 1049179 w 1249680"/>
                        <a:gd name="connsiteY31" fmla="*/ 1024414 h 1411233"/>
                        <a:gd name="connsiteX32" fmla="*/ 1092041 w 1249680"/>
                        <a:gd name="connsiteY32" fmla="*/ 1055370 h 1411233"/>
                        <a:gd name="connsiteX33" fmla="*/ 1093470 w 1249680"/>
                        <a:gd name="connsiteY33" fmla="*/ 1161574 h 1411233"/>
                        <a:gd name="connsiteX34" fmla="*/ 1010127 w 1249680"/>
                        <a:gd name="connsiteY34" fmla="*/ 1155382 h 1411233"/>
                        <a:gd name="connsiteX35" fmla="*/ 1137439 w 1249680"/>
                        <a:gd name="connsiteY35" fmla="*/ 1211579 h 1411233"/>
                        <a:gd name="connsiteX36" fmla="*/ 1171098 w 1249680"/>
                        <a:gd name="connsiteY36" fmla="*/ 1251586 h 1411233"/>
                        <a:gd name="connsiteX37" fmla="*/ 1113626 w 1249680"/>
                        <a:gd name="connsiteY37" fmla="*/ 1373505 h 1411233"/>
                        <a:gd name="connsiteX38" fmla="*/ 1082516 w 1249680"/>
                        <a:gd name="connsiteY38" fmla="*/ 1361598 h 1411233"/>
                        <a:gd name="connsiteX39" fmla="*/ 1063466 w 1249680"/>
                        <a:gd name="connsiteY39" fmla="*/ 1390650 h 1411233"/>
                        <a:gd name="connsiteX40" fmla="*/ 1044570 w 1249680"/>
                        <a:gd name="connsiteY40" fmla="*/ 1359218 h 1411233"/>
                        <a:gd name="connsiteX41" fmla="*/ 918210 w 1249680"/>
                        <a:gd name="connsiteY41" fmla="*/ 1344930 h 1411233"/>
                        <a:gd name="connsiteX42" fmla="*/ 876097 w 1249680"/>
                        <a:gd name="connsiteY42" fmla="*/ 1307028 h 1411233"/>
                        <a:gd name="connsiteX43" fmla="*/ 821650 w 1249680"/>
                        <a:gd name="connsiteY43" fmla="*/ 1340540 h 1411233"/>
                        <a:gd name="connsiteX44" fmla="*/ 749071 w 1249680"/>
                        <a:gd name="connsiteY44" fmla="*/ 1357779 h 1411233"/>
                        <a:gd name="connsiteX45" fmla="*/ 623341 w 1249680"/>
                        <a:gd name="connsiteY45" fmla="*/ 1411233 h 1411233"/>
                        <a:gd name="connsiteX46" fmla="*/ 596895 w 1249680"/>
                        <a:gd name="connsiteY46" fmla="*/ 1375886 h 1411233"/>
                        <a:gd name="connsiteX47" fmla="*/ 391001 w 1249680"/>
                        <a:gd name="connsiteY47" fmla="*/ 1287303 h 1411233"/>
                        <a:gd name="connsiteX48" fmla="*/ 223038 w 1249680"/>
                        <a:gd name="connsiteY48" fmla="*/ 1230630 h 1411233"/>
                        <a:gd name="connsiteX49" fmla="*/ 127788 w 1249680"/>
                        <a:gd name="connsiteY49" fmla="*/ 1223486 h 1411233"/>
                        <a:gd name="connsiteX50" fmla="*/ 123026 w 1249680"/>
                        <a:gd name="connsiteY50" fmla="*/ 1156811 h 1411233"/>
                        <a:gd name="connsiteX51" fmla="*/ 134932 w 1249680"/>
                        <a:gd name="connsiteY51" fmla="*/ 1171098 h 1411233"/>
                        <a:gd name="connsiteX52" fmla="*/ 143351 w 1249680"/>
                        <a:gd name="connsiteY52" fmla="*/ 1202532 h 1411233"/>
                        <a:gd name="connsiteX53" fmla="*/ 180975 w 1249680"/>
                        <a:gd name="connsiteY53" fmla="*/ 1200626 h 1411233"/>
                        <a:gd name="connsiteX54" fmla="*/ 163354 w 1249680"/>
                        <a:gd name="connsiteY54" fmla="*/ 1141095 h 1411233"/>
                        <a:gd name="connsiteX55" fmla="*/ 234791 w 1249680"/>
                        <a:gd name="connsiteY55" fmla="*/ 1096804 h 1411233"/>
                        <a:gd name="connsiteX56" fmla="*/ 249232 w 1249680"/>
                        <a:gd name="connsiteY56" fmla="*/ 1180623 h 1411233"/>
                        <a:gd name="connsiteX57" fmla="*/ 277807 w 1249680"/>
                        <a:gd name="connsiteY57" fmla="*/ 1190149 h 1411233"/>
                        <a:gd name="connsiteX58" fmla="*/ 292417 w 1249680"/>
                        <a:gd name="connsiteY58" fmla="*/ 1068705 h 1411233"/>
                        <a:gd name="connsiteX59" fmla="*/ 323051 w 1249680"/>
                        <a:gd name="connsiteY59" fmla="*/ 1078230 h 1411233"/>
                        <a:gd name="connsiteX60" fmla="*/ 294476 w 1249680"/>
                        <a:gd name="connsiteY60" fmla="*/ 944880 h 1411233"/>
                        <a:gd name="connsiteX61" fmla="*/ 258758 w 1249680"/>
                        <a:gd name="connsiteY61" fmla="*/ 961549 h 1411233"/>
                        <a:gd name="connsiteX62" fmla="*/ 149220 w 1249680"/>
                        <a:gd name="connsiteY62" fmla="*/ 909162 h 1411233"/>
                        <a:gd name="connsiteX63" fmla="*/ 158745 w 1249680"/>
                        <a:gd name="connsiteY63" fmla="*/ 882967 h 1411233"/>
                        <a:gd name="connsiteX64" fmla="*/ 130765 w 1249680"/>
                        <a:gd name="connsiteY64" fmla="*/ 864017 h 1411233"/>
                        <a:gd name="connsiteX65" fmla="*/ 108738 w 1249680"/>
                        <a:gd name="connsiteY65" fmla="*/ 897255 h 1411233"/>
                        <a:gd name="connsiteX66" fmla="*/ 111120 w 1249680"/>
                        <a:gd name="connsiteY66" fmla="*/ 840105 h 1411233"/>
                        <a:gd name="connsiteX67" fmla="*/ 92070 w 1249680"/>
                        <a:gd name="connsiteY67" fmla="*/ 835343 h 1411233"/>
                        <a:gd name="connsiteX68" fmla="*/ 80163 w 1249680"/>
                        <a:gd name="connsiteY68" fmla="*/ 906780 h 1411233"/>
                        <a:gd name="connsiteX69" fmla="*/ 58732 w 1249680"/>
                        <a:gd name="connsiteY69" fmla="*/ 911543 h 1411233"/>
                        <a:gd name="connsiteX70" fmla="*/ 70639 w 1249680"/>
                        <a:gd name="connsiteY70" fmla="*/ 825817 h 1411233"/>
                        <a:gd name="connsiteX71" fmla="*/ 122872 w 1249680"/>
                        <a:gd name="connsiteY71" fmla="*/ 819626 h 1411233"/>
                        <a:gd name="connsiteX72" fmla="*/ 125407 w 1249680"/>
                        <a:gd name="connsiteY72" fmla="*/ 799623 h 1411233"/>
                        <a:gd name="connsiteX73" fmla="*/ 78581 w 1249680"/>
                        <a:gd name="connsiteY73" fmla="*/ 799624 h 1411233"/>
                        <a:gd name="connsiteX74" fmla="*/ 82867 w 1249680"/>
                        <a:gd name="connsiteY74" fmla="*/ 761047 h 1411233"/>
                        <a:gd name="connsiteX75" fmla="*/ 142076 w 1249680"/>
                        <a:gd name="connsiteY75" fmla="*/ 742474 h 1411233"/>
                        <a:gd name="connsiteX76" fmla="*/ 130169 w 1249680"/>
                        <a:gd name="connsiteY76" fmla="*/ 716280 h 1411233"/>
                        <a:gd name="connsiteX77" fmla="*/ 48568 w 1249680"/>
                        <a:gd name="connsiteY77" fmla="*/ 756737 h 1411233"/>
                        <a:gd name="connsiteX78" fmla="*/ 29527 w 1249680"/>
                        <a:gd name="connsiteY78" fmla="*/ 718344 h 1411233"/>
                        <a:gd name="connsiteX79" fmla="*/ 104473 w 1249680"/>
                        <a:gd name="connsiteY79" fmla="*/ 693138 h 1411233"/>
                        <a:gd name="connsiteX80" fmla="*/ 77629 w 1249680"/>
                        <a:gd name="connsiteY80" fmla="*/ 617855 h 1411233"/>
                        <a:gd name="connsiteX81" fmla="*/ 39683 w 1249680"/>
                        <a:gd name="connsiteY81" fmla="*/ 611505 h 1411233"/>
                        <a:gd name="connsiteX82" fmla="*/ 0 w 1249680"/>
                        <a:gd name="connsiteY82" fmla="*/ 541020 h 1411233"/>
                        <a:gd name="connsiteX0" fmla="*/ 0 w 1249680"/>
                        <a:gd name="connsiteY0" fmla="*/ 541020 h 1411233"/>
                        <a:gd name="connsiteX1" fmla="*/ 259080 w 1249680"/>
                        <a:gd name="connsiteY1" fmla="*/ 381000 h 1411233"/>
                        <a:gd name="connsiteX2" fmla="*/ 266700 w 1249680"/>
                        <a:gd name="connsiteY2" fmla="*/ 266700 h 1411233"/>
                        <a:gd name="connsiteX3" fmla="*/ 358140 w 1249680"/>
                        <a:gd name="connsiteY3" fmla="*/ 259080 h 1411233"/>
                        <a:gd name="connsiteX4" fmla="*/ 388620 w 1249680"/>
                        <a:gd name="connsiteY4" fmla="*/ 266700 h 1411233"/>
                        <a:gd name="connsiteX5" fmla="*/ 449580 w 1249680"/>
                        <a:gd name="connsiteY5" fmla="*/ 266700 h 1411233"/>
                        <a:gd name="connsiteX6" fmla="*/ 533400 w 1249680"/>
                        <a:gd name="connsiteY6" fmla="*/ 144780 h 1411233"/>
                        <a:gd name="connsiteX7" fmla="*/ 655320 w 1249680"/>
                        <a:gd name="connsiteY7" fmla="*/ 167640 h 1411233"/>
                        <a:gd name="connsiteX8" fmla="*/ 830580 w 1249680"/>
                        <a:gd name="connsiteY8" fmla="*/ 114300 h 1411233"/>
                        <a:gd name="connsiteX9" fmla="*/ 822960 w 1249680"/>
                        <a:gd name="connsiteY9" fmla="*/ 45720 h 1411233"/>
                        <a:gd name="connsiteX10" fmla="*/ 906780 w 1249680"/>
                        <a:gd name="connsiteY10" fmla="*/ 0 h 1411233"/>
                        <a:gd name="connsiteX11" fmla="*/ 937260 w 1249680"/>
                        <a:gd name="connsiteY11" fmla="*/ 0 h 1411233"/>
                        <a:gd name="connsiteX12" fmla="*/ 944880 w 1249680"/>
                        <a:gd name="connsiteY12" fmla="*/ 76200 h 1411233"/>
                        <a:gd name="connsiteX13" fmla="*/ 1013460 w 1249680"/>
                        <a:gd name="connsiteY13" fmla="*/ 99060 h 1411233"/>
                        <a:gd name="connsiteX14" fmla="*/ 982980 w 1249680"/>
                        <a:gd name="connsiteY14" fmla="*/ 167640 h 1411233"/>
                        <a:gd name="connsiteX15" fmla="*/ 1005840 w 1249680"/>
                        <a:gd name="connsiteY15" fmla="*/ 190500 h 1411233"/>
                        <a:gd name="connsiteX16" fmla="*/ 967740 w 1249680"/>
                        <a:gd name="connsiteY16" fmla="*/ 297180 h 1411233"/>
                        <a:gd name="connsiteX17" fmla="*/ 975360 w 1249680"/>
                        <a:gd name="connsiteY17" fmla="*/ 320040 h 1411233"/>
                        <a:gd name="connsiteX18" fmla="*/ 1043940 w 1249680"/>
                        <a:gd name="connsiteY18" fmla="*/ 388620 h 1411233"/>
                        <a:gd name="connsiteX19" fmla="*/ 1165860 w 1249680"/>
                        <a:gd name="connsiteY19" fmla="*/ 403860 h 1411233"/>
                        <a:gd name="connsiteX20" fmla="*/ 1173480 w 1249680"/>
                        <a:gd name="connsiteY20" fmla="*/ 441960 h 1411233"/>
                        <a:gd name="connsiteX21" fmla="*/ 1249680 w 1249680"/>
                        <a:gd name="connsiteY21" fmla="*/ 419100 h 1411233"/>
                        <a:gd name="connsiteX22" fmla="*/ 1219200 w 1249680"/>
                        <a:gd name="connsiteY22" fmla="*/ 495300 h 1411233"/>
                        <a:gd name="connsiteX23" fmla="*/ 1159193 w 1249680"/>
                        <a:gd name="connsiteY23" fmla="*/ 536734 h 1411233"/>
                        <a:gd name="connsiteX24" fmla="*/ 1094577 w 1249680"/>
                        <a:gd name="connsiteY24" fmla="*/ 621031 h 1411233"/>
                        <a:gd name="connsiteX25" fmla="*/ 1025843 w 1249680"/>
                        <a:gd name="connsiteY25" fmla="*/ 632460 h 1411233"/>
                        <a:gd name="connsiteX26" fmla="*/ 1023139 w 1249680"/>
                        <a:gd name="connsiteY26" fmla="*/ 754380 h 1411233"/>
                        <a:gd name="connsiteX27" fmla="*/ 980122 w 1249680"/>
                        <a:gd name="connsiteY27" fmla="*/ 807244 h 1411233"/>
                        <a:gd name="connsiteX28" fmla="*/ 1015995 w 1249680"/>
                        <a:gd name="connsiteY28" fmla="*/ 847249 h 1411233"/>
                        <a:gd name="connsiteX29" fmla="*/ 993933 w 1249680"/>
                        <a:gd name="connsiteY29" fmla="*/ 891063 h 1411233"/>
                        <a:gd name="connsiteX30" fmla="*/ 1018376 w 1249680"/>
                        <a:gd name="connsiteY30" fmla="*/ 947261 h 1411233"/>
                        <a:gd name="connsiteX31" fmla="*/ 1049179 w 1249680"/>
                        <a:gd name="connsiteY31" fmla="*/ 1024414 h 1411233"/>
                        <a:gd name="connsiteX32" fmla="*/ 1092041 w 1249680"/>
                        <a:gd name="connsiteY32" fmla="*/ 1055370 h 1411233"/>
                        <a:gd name="connsiteX33" fmla="*/ 1093470 w 1249680"/>
                        <a:gd name="connsiteY33" fmla="*/ 1161574 h 1411233"/>
                        <a:gd name="connsiteX34" fmla="*/ 1010127 w 1249680"/>
                        <a:gd name="connsiteY34" fmla="*/ 1155382 h 1411233"/>
                        <a:gd name="connsiteX35" fmla="*/ 1137439 w 1249680"/>
                        <a:gd name="connsiteY35" fmla="*/ 1211579 h 1411233"/>
                        <a:gd name="connsiteX36" fmla="*/ 1171098 w 1249680"/>
                        <a:gd name="connsiteY36" fmla="*/ 1251586 h 1411233"/>
                        <a:gd name="connsiteX37" fmla="*/ 1113626 w 1249680"/>
                        <a:gd name="connsiteY37" fmla="*/ 1373505 h 1411233"/>
                        <a:gd name="connsiteX38" fmla="*/ 1082516 w 1249680"/>
                        <a:gd name="connsiteY38" fmla="*/ 1361598 h 1411233"/>
                        <a:gd name="connsiteX39" fmla="*/ 1063466 w 1249680"/>
                        <a:gd name="connsiteY39" fmla="*/ 1390650 h 1411233"/>
                        <a:gd name="connsiteX40" fmla="*/ 1044570 w 1249680"/>
                        <a:gd name="connsiteY40" fmla="*/ 1359218 h 1411233"/>
                        <a:gd name="connsiteX41" fmla="*/ 918210 w 1249680"/>
                        <a:gd name="connsiteY41" fmla="*/ 1344930 h 1411233"/>
                        <a:gd name="connsiteX42" fmla="*/ 876097 w 1249680"/>
                        <a:gd name="connsiteY42" fmla="*/ 1307028 h 1411233"/>
                        <a:gd name="connsiteX43" fmla="*/ 821650 w 1249680"/>
                        <a:gd name="connsiteY43" fmla="*/ 1340540 h 1411233"/>
                        <a:gd name="connsiteX44" fmla="*/ 749071 w 1249680"/>
                        <a:gd name="connsiteY44" fmla="*/ 1357779 h 1411233"/>
                        <a:gd name="connsiteX45" fmla="*/ 623341 w 1249680"/>
                        <a:gd name="connsiteY45" fmla="*/ 1411233 h 1411233"/>
                        <a:gd name="connsiteX46" fmla="*/ 596895 w 1249680"/>
                        <a:gd name="connsiteY46" fmla="*/ 1375886 h 1411233"/>
                        <a:gd name="connsiteX47" fmla="*/ 391001 w 1249680"/>
                        <a:gd name="connsiteY47" fmla="*/ 1287303 h 1411233"/>
                        <a:gd name="connsiteX48" fmla="*/ 223038 w 1249680"/>
                        <a:gd name="connsiteY48" fmla="*/ 1230630 h 1411233"/>
                        <a:gd name="connsiteX49" fmla="*/ 127788 w 1249680"/>
                        <a:gd name="connsiteY49" fmla="*/ 1223486 h 1411233"/>
                        <a:gd name="connsiteX50" fmla="*/ 123026 w 1249680"/>
                        <a:gd name="connsiteY50" fmla="*/ 1156811 h 1411233"/>
                        <a:gd name="connsiteX51" fmla="*/ 134932 w 1249680"/>
                        <a:gd name="connsiteY51" fmla="*/ 1171098 h 1411233"/>
                        <a:gd name="connsiteX52" fmla="*/ 143351 w 1249680"/>
                        <a:gd name="connsiteY52" fmla="*/ 1202532 h 1411233"/>
                        <a:gd name="connsiteX53" fmla="*/ 180975 w 1249680"/>
                        <a:gd name="connsiteY53" fmla="*/ 1200626 h 1411233"/>
                        <a:gd name="connsiteX54" fmla="*/ 163354 w 1249680"/>
                        <a:gd name="connsiteY54" fmla="*/ 1141095 h 1411233"/>
                        <a:gd name="connsiteX55" fmla="*/ 234791 w 1249680"/>
                        <a:gd name="connsiteY55" fmla="*/ 1096804 h 1411233"/>
                        <a:gd name="connsiteX56" fmla="*/ 249232 w 1249680"/>
                        <a:gd name="connsiteY56" fmla="*/ 1180623 h 1411233"/>
                        <a:gd name="connsiteX57" fmla="*/ 277807 w 1249680"/>
                        <a:gd name="connsiteY57" fmla="*/ 1190149 h 1411233"/>
                        <a:gd name="connsiteX58" fmla="*/ 292417 w 1249680"/>
                        <a:gd name="connsiteY58" fmla="*/ 1068705 h 1411233"/>
                        <a:gd name="connsiteX59" fmla="*/ 323051 w 1249680"/>
                        <a:gd name="connsiteY59" fmla="*/ 1078230 h 1411233"/>
                        <a:gd name="connsiteX60" fmla="*/ 294476 w 1249680"/>
                        <a:gd name="connsiteY60" fmla="*/ 944880 h 1411233"/>
                        <a:gd name="connsiteX61" fmla="*/ 258758 w 1249680"/>
                        <a:gd name="connsiteY61" fmla="*/ 961549 h 1411233"/>
                        <a:gd name="connsiteX62" fmla="*/ 149220 w 1249680"/>
                        <a:gd name="connsiteY62" fmla="*/ 909162 h 1411233"/>
                        <a:gd name="connsiteX63" fmla="*/ 158745 w 1249680"/>
                        <a:gd name="connsiteY63" fmla="*/ 882967 h 1411233"/>
                        <a:gd name="connsiteX64" fmla="*/ 130765 w 1249680"/>
                        <a:gd name="connsiteY64" fmla="*/ 864017 h 1411233"/>
                        <a:gd name="connsiteX65" fmla="*/ 108738 w 1249680"/>
                        <a:gd name="connsiteY65" fmla="*/ 897255 h 1411233"/>
                        <a:gd name="connsiteX66" fmla="*/ 111120 w 1249680"/>
                        <a:gd name="connsiteY66" fmla="*/ 840105 h 1411233"/>
                        <a:gd name="connsiteX67" fmla="*/ 92070 w 1249680"/>
                        <a:gd name="connsiteY67" fmla="*/ 835343 h 1411233"/>
                        <a:gd name="connsiteX68" fmla="*/ 80163 w 1249680"/>
                        <a:gd name="connsiteY68" fmla="*/ 906780 h 1411233"/>
                        <a:gd name="connsiteX69" fmla="*/ 58732 w 1249680"/>
                        <a:gd name="connsiteY69" fmla="*/ 911543 h 1411233"/>
                        <a:gd name="connsiteX70" fmla="*/ 70639 w 1249680"/>
                        <a:gd name="connsiteY70" fmla="*/ 825817 h 1411233"/>
                        <a:gd name="connsiteX71" fmla="*/ 122872 w 1249680"/>
                        <a:gd name="connsiteY71" fmla="*/ 819626 h 1411233"/>
                        <a:gd name="connsiteX72" fmla="*/ 125407 w 1249680"/>
                        <a:gd name="connsiteY72" fmla="*/ 799623 h 1411233"/>
                        <a:gd name="connsiteX73" fmla="*/ 78581 w 1249680"/>
                        <a:gd name="connsiteY73" fmla="*/ 799624 h 1411233"/>
                        <a:gd name="connsiteX74" fmla="*/ 82867 w 1249680"/>
                        <a:gd name="connsiteY74" fmla="*/ 761047 h 1411233"/>
                        <a:gd name="connsiteX75" fmla="*/ 142076 w 1249680"/>
                        <a:gd name="connsiteY75" fmla="*/ 742474 h 1411233"/>
                        <a:gd name="connsiteX76" fmla="*/ 130169 w 1249680"/>
                        <a:gd name="connsiteY76" fmla="*/ 716280 h 1411233"/>
                        <a:gd name="connsiteX77" fmla="*/ 48568 w 1249680"/>
                        <a:gd name="connsiteY77" fmla="*/ 756737 h 1411233"/>
                        <a:gd name="connsiteX78" fmla="*/ 29527 w 1249680"/>
                        <a:gd name="connsiteY78" fmla="*/ 718344 h 1411233"/>
                        <a:gd name="connsiteX79" fmla="*/ 104473 w 1249680"/>
                        <a:gd name="connsiteY79" fmla="*/ 693138 h 1411233"/>
                        <a:gd name="connsiteX80" fmla="*/ 77629 w 1249680"/>
                        <a:gd name="connsiteY80" fmla="*/ 617855 h 1411233"/>
                        <a:gd name="connsiteX81" fmla="*/ 39683 w 1249680"/>
                        <a:gd name="connsiteY81" fmla="*/ 611505 h 1411233"/>
                        <a:gd name="connsiteX82" fmla="*/ 0 w 1249680"/>
                        <a:gd name="connsiteY82" fmla="*/ 541020 h 1411233"/>
                        <a:gd name="connsiteX0" fmla="*/ 0 w 1249680"/>
                        <a:gd name="connsiteY0" fmla="*/ 541020 h 1411233"/>
                        <a:gd name="connsiteX1" fmla="*/ 259080 w 1249680"/>
                        <a:gd name="connsiteY1" fmla="*/ 381000 h 1411233"/>
                        <a:gd name="connsiteX2" fmla="*/ 266700 w 1249680"/>
                        <a:gd name="connsiteY2" fmla="*/ 266700 h 1411233"/>
                        <a:gd name="connsiteX3" fmla="*/ 358140 w 1249680"/>
                        <a:gd name="connsiteY3" fmla="*/ 259080 h 1411233"/>
                        <a:gd name="connsiteX4" fmla="*/ 388620 w 1249680"/>
                        <a:gd name="connsiteY4" fmla="*/ 266700 h 1411233"/>
                        <a:gd name="connsiteX5" fmla="*/ 449580 w 1249680"/>
                        <a:gd name="connsiteY5" fmla="*/ 266700 h 1411233"/>
                        <a:gd name="connsiteX6" fmla="*/ 533400 w 1249680"/>
                        <a:gd name="connsiteY6" fmla="*/ 144780 h 1411233"/>
                        <a:gd name="connsiteX7" fmla="*/ 655320 w 1249680"/>
                        <a:gd name="connsiteY7" fmla="*/ 167640 h 1411233"/>
                        <a:gd name="connsiteX8" fmla="*/ 830580 w 1249680"/>
                        <a:gd name="connsiteY8" fmla="*/ 114300 h 1411233"/>
                        <a:gd name="connsiteX9" fmla="*/ 822960 w 1249680"/>
                        <a:gd name="connsiteY9" fmla="*/ 45720 h 1411233"/>
                        <a:gd name="connsiteX10" fmla="*/ 906780 w 1249680"/>
                        <a:gd name="connsiteY10" fmla="*/ 0 h 1411233"/>
                        <a:gd name="connsiteX11" fmla="*/ 937260 w 1249680"/>
                        <a:gd name="connsiteY11" fmla="*/ 0 h 1411233"/>
                        <a:gd name="connsiteX12" fmla="*/ 944880 w 1249680"/>
                        <a:gd name="connsiteY12" fmla="*/ 76200 h 1411233"/>
                        <a:gd name="connsiteX13" fmla="*/ 1013460 w 1249680"/>
                        <a:gd name="connsiteY13" fmla="*/ 99060 h 1411233"/>
                        <a:gd name="connsiteX14" fmla="*/ 982980 w 1249680"/>
                        <a:gd name="connsiteY14" fmla="*/ 167640 h 1411233"/>
                        <a:gd name="connsiteX15" fmla="*/ 1005840 w 1249680"/>
                        <a:gd name="connsiteY15" fmla="*/ 190500 h 1411233"/>
                        <a:gd name="connsiteX16" fmla="*/ 967740 w 1249680"/>
                        <a:gd name="connsiteY16" fmla="*/ 297180 h 1411233"/>
                        <a:gd name="connsiteX17" fmla="*/ 975360 w 1249680"/>
                        <a:gd name="connsiteY17" fmla="*/ 320040 h 1411233"/>
                        <a:gd name="connsiteX18" fmla="*/ 1043940 w 1249680"/>
                        <a:gd name="connsiteY18" fmla="*/ 388620 h 1411233"/>
                        <a:gd name="connsiteX19" fmla="*/ 1165860 w 1249680"/>
                        <a:gd name="connsiteY19" fmla="*/ 403860 h 1411233"/>
                        <a:gd name="connsiteX20" fmla="*/ 1173480 w 1249680"/>
                        <a:gd name="connsiteY20" fmla="*/ 441960 h 1411233"/>
                        <a:gd name="connsiteX21" fmla="*/ 1249680 w 1249680"/>
                        <a:gd name="connsiteY21" fmla="*/ 419100 h 1411233"/>
                        <a:gd name="connsiteX22" fmla="*/ 1216819 w 1249680"/>
                        <a:gd name="connsiteY22" fmla="*/ 481012 h 1411233"/>
                        <a:gd name="connsiteX23" fmla="*/ 1159193 w 1249680"/>
                        <a:gd name="connsiteY23" fmla="*/ 536734 h 1411233"/>
                        <a:gd name="connsiteX24" fmla="*/ 1094577 w 1249680"/>
                        <a:gd name="connsiteY24" fmla="*/ 621031 h 1411233"/>
                        <a:gd name="connsiteX25" fmla="*/ 1025843 w 1249680"/>
                        <a:gd name="connsiteY25" fmla="*/ 632460 h 1411233"/>
                        <a:gd name="connsiteX26" fmla="*/ 1023139 w 1249680"/>
                        <a:gd name="connsiteY26" fmla="*/ 754380 h 1411233"/>
                        <a:gd name="connsiteX27" fmla="*/ 980122 w 1249680"/>
                        <a:gd name="connsiteY27" fmla="*/ 807244 h 1411233"/>
                        <a:gd name="connsiteX28" fmla="*/ 1015995 w 1249680"/>
                        <a:gd name="connsiteY28" fmla="*/ 847249 h 1411233"/>
                        <a:gd name="connsiteX29" fmla="*/ 993933 w 1249680"/>
                        <a:gd name="connsiteY29" fmla="*/ 891063 h 1411233"/>
                        <a:gd name="connsiteX30" fmla="*/ 1018376 w 1249680"/>
                        <a:gd name="connsiteY30" fmla="*/ 947261 h 1411233"/>
                        <a:gd name="connsiteX31" fmla="*/ 1049179 w 1249680"/>
                        <a:gd name="connsiteY31" fmla="*/ 1024414 h 1411233"/>
                        <a:gd name="connsiteX32" fmla="*/ 1092041 w 1249680"/>
                        <a:gd name="connsiteY32" fmla="*/ 1055370 h 1411233"/>
                        <a:gd name="connsiteX33" fmla="*/ 1093470 w 1249680"/>
                        <a:gd name="connsiteY33" fmla="*/ 1161574 h 1411233"/>
                        <a:gd name="connsiteX34" fmla="*/ 1010127 w 1249680"/>
                        <a:gd name="connsiteY34" fmla="*/ 1155382 h 1411233"/>
                        <a:gd name="connsiteX35" fmla="*/ 1137439 w 1249680"/>
                        <a:gd name="connsiteY35" fmla="*/ 1211579 h 1411233"/>
                        <a:gd name="connsiteX36" fmla="*/ 1171098 w 1249680"/>
                        <a:gd name="connsiteY36" fmla="*/ 1251586 h 1411233"/>
                        <a:gd name="connsiteX37" fmla="*/ 1113626 w 1249680"/>
                        <a:gd name="connsiteY37" fmla="*/ 1373505 h 1411233"/>
                        <a:gd name="connsiteX38" fmla="*/ 1082516 w 1249680"/>
                        <a:gd name="connsiteY38" fmla="*/ 1361598 h 1411233"/>
                        <a:gd name="connsiteX39" fmla="*/ 1063466 w 1249680"/>
                        <a:gd name="connsiteY39" fmla="*/ 1390650 h 1411233"/>
                        <a:gd name="connsiteX40" fmla="*/ 1044570 w 1249680"/>
                        <a:gd name="connsiteY40" fmla="*/ 1359218 h 1411233"/>
                        <a:gd name="connsiteX41" fmla="*/ 918210 w 1249680"/>
                        <a:gd name="connsiteY41" fmla="*/ 1344930 h 1411233"/>
                        <a:gd name="connsiteX42" fmla="*/ 876097 w 1249680"/>
                        <a:gd name="connsiteY42" fmla="*/ 1307028 h 1411233"/>
                        <a:gd name="connsiteX43" fmla="*/ 821650 w 1249680"/>
                        <a:gd name="connsiteY43" fmla="*/ 1340540 h 1411233"/>
                        <a:gd name="connsiteX44" fmla="*/ 749071 w 1249680"/>
                        <a:gd name="connsiteY44" fmla="*/ 1357779 h 1411233"/>
                        <a:gd name="connsiteX45" fmla="*/ 623341 w 1249680"/>
                        <a:gd name="connsiteY45" fmla="*/ 1411233 h 1411233"/>
                        <a:gd name="connsiteX46" fmla="*/ 596895 w 1249680"/>
                        <a:gd name="connsiteY46" fmla="*/ 1375886 h 1411233"/>
                        <a:gd name="connsiteX47" fmla="*/ 391001 w 1249680"/>
                        <a:gd name="connsiteY47" fmla="*/ 1287303 h 1411233"/>
                        <a:gd name="connsiteX48" fmla="*/ 223038 w 1249680"/>
                        <a:gd name="connsiteY48" fmla="*/ 1230630 h 1411233"/>
                        <a:gd name="connsiteX49" fmla="*/ 127788 w 1249680"/>
                        <a:gd name="connsiteY49" fmla="*/ 1223486 h 1411233"/>
                        <a:gd name="connsiteX50" fmla="*/ 123026 w 1249680"/>
                        <a:gd name="connsiteY50" fmla="*/ 1156811 h 1411233"/>
                        <a:gd name="connsiteX51" fmla="*/ 134932 w 1249680"/>
                        <a:gd name="connsiteY51" fmla="*/ 1171098 h 1411233"/>
                        <a:gd name="connsiteX52" fmla="*/ 143351 w 1249680"/>
                        <a:gd name="connsiteY52" fmla="*/ 1202532 h 1411233"/>
                        <a:gd name="connsiteX53" fmla="*/ 180975 w 1249680"/>
                        <a:gd name="connsiteY53" fmla="*/ 1200626 h 1411233"/>
                        <a:gd name="connsiteX54" fmla="*/ 163354 w 1249680"/>
                        <a:gd name="connsiteY54" fmla="*/ 1141095 h 1411233"/>
                        <a:gd name="connsiteX55" fmla="*/ 234791 w 1249680"/>
                        <a:gd name="connsiteY55" fmla="*/ 1096804 h 1411233"/>
                        <a:gd name="connsiteX56" fmla="*/ 249232 w 1249680"/>
                        <a:gd name="connsiteY56" fmla="*/ 1180623 h 1411233"/>
                        <a:gd name="connsiteX57" fmla="*/ 277807 w 1249680"/>
                        <a:gd name="connsiteY57" fmla="*/ 1190149 h 1411233"/>
                        <a:gd name="connsiteX58" fmla="*/ 292417 w 1249680"/>
                        <a:gd name="connsiteY58" fmla="*/ 1068705 h 1411233"/>
                        <a:gd name="connsiteX59" fmla="*/ 323051 w 1249680"/>
                        <a:gd name="connsiteY59" fmla="*/ 1078230 h 1411233"/>
                        <a:gd name="connsiteX60" fmla="*/ 294476 w 1249680"/>
                        <a:gd name="connsiteY60" fmla="*/ 944880 h 1411233"/>
                        <a:gd name="connsiteX61" fmla="*/ 258758 w 1249680"/>
                        <a:gd name="connsiteY61" fmla="*/ 961549 h 1411233"/>
                        <a:gd name="connsiteX62" fmla="*/ 149220 w 1249680"/>
                        <a:gd name="connsiteY62" fmla="*/ 909162 h 1411233"/>
                        <a:gd name="connsiteX63" fmla="*/ 158745 w 1249680"/>
                        <a:gd name="connsiteY63" fmla="*/ 882967 h 1411233"/>
                        <a:gd name="connsiteX64" fmla="*/ 130765 w 1249680"/>
                        <a:gd name="connsiteY64" fmla="*/ 864017 h 1411233"/>
                        <a:gd name="connsiteX65" fmla="*/ 108738 w 1249680"/>
                        <a:gd name="connsiteY65" fmla="*/ 897255 h 1411233"/>
                        <a:gd name="connsiteX66" fmla="*/ 111120 w 1249680"/>
                        <a:gd name="connsiteY66" fmla="*/ 840105 h 1411233"/>
                        <a:gd name="connsiteX67" fmla="*/ 92070 w 1249680"/>
                        <a:gd name="connsiteY67" fmla="*/ 835343 h 1411233"/>
                        <a:gd name="connsiteX68" fmla="*/ 80163 w 1249680"/>
                        <a:gd name="connsiteY68" fmla="*/ 906780 h 1411233"/>
                        <a:gd name="connsiteX69" fmla="*/ 58732 w 1249680"/>
                        <a:gd name="connsiteY69" fmla="*/ 911543 h 1411233"/>
                        <a:gd name="connsiteX70" fmla="*/ 70639 w 1249680"/>
                        <a:gd name="connsiteY70" fmla="*/ 825817 h 1411233"/>
                        <a:gd name="connsiteX71" fmla="*/ 122872 w 1249680"/>
                        <a:gd name="connsiteY71" fmla="*/ 819626 h 1411233"/>
                        <a:gd name="connsiteX72" fmla="*/ 125407 w 1249680"/>
                        <a:gd name="connsiteY72" fmla="*/ 799623 h 1411233"/>
                        <a:gd name="connsiteX73" fmla="*/ 78581 w 1249680"/>
                        <a:gd name="connsiteY73" fmla="*/ 799624 h 1411233"/>
                        <a:gd name="connsiteX74" fmla="*/ 82867 w 1249680"/>
                        <a:gd name="connsiteY74" fmla="*/ 761047 h 1411233"/>
                        <a:gd name="connsiteX75" fmla="*/ 142076 w 1249680"/>
                        <a:gd name="connsiteY75" fmla="*/ 742474 h 1411233"/>
                        <a:gd name="connsiteX76" fmla="*/ 130169 w 1249680"/>
                        <a:gd name="connsiteY76" fmla="*/ 716280 h 1411233"/>
                        <a:gd name="connsiteX77" fmla="*/ 48568 w 1249680"/>
                        <a:gd name="connsiteY77" fmla="*/ 756737 h 1411233"/>
                        <a:gd name="connsiteX78" fmla="*/ 29527 w 1249680"/>
                        <a:gd name="connsiteY78" fmla="*/ 718344 h 1411233"/>
                        <a:gd name="connsiteX79" fmla="*/ 104473 w 1249680"/>
                        <a:gd name="connsiteY79" fmla="*/ 693138 h 1411233"/>
                        <a:gd name="connsiteX80" fmla="*/ 77629 w 1249680"/>
                        <a:gd name="connsiteY80" fmla="*/ 617855 h 1411233"/>
                        <a:gd name="connsiteX81" fmla="*/ 39683 w 1249680"/>
                        <a:gd name="connsiteY81" fmla="*/ 611505 h 1411233"/>
                        <a:gd name="connsiteX82" fmla="*/ 0 w 1249680"/>
                        <a:gd name="connsiteY82" fmla="*/ 541020 h 1411233"/>
                        <a:gd name="connsiteX0" fmla="*/ 0 w 1249680"/>
                        <a:gd name="connsiteY0" fmla="*/ 541020 h 1411233"/>
                        <a:gd name="connsiteX1" fmla="*/ 259080 w 1249680"/>
                        <a:gd name="connsiteY1" fmla="*/ 381000 h 1411233"/>
                        <a:gd name="connsiteX2" fmla="*/ 266700 w 1249680"/>
                        <a:gd name="connsiteY2" fmla="*/ 266700 h 1411233"/>
                        <a:gd name="connsiteX3" fmla="*/ 358140 w 1249680"/>
                        <a:gd name="connsiteY3" fmla="*/ 259080 h 1411233"/>
                        <a:gd name="connsiteX4" fmla="*/ 388620 w 1249680"/>
                        <a:gd name="connsiteY4" fmla="*/ 266700 h 1411233"/>
                        <a:gd name="connsiteX5" fmla="*/ 449580 w 1249680"/>
                        <a:gd name="connsiteY5" fmla="*/ 266700 h 1411233"/>
                        <a:gd name="connsiteX6" fmla="*/ 533400 w 1249680"/>
                        <a:gd name="connsiteY6" fmla="*/ 144780 h 1411233"/>
                        <a:gd name="connsiteX7" fmla="*/ 655320 w 1249680"/>
                        <a:gd name="connsiteY7" fmla="*/ 167640 h 1411233"/>
                        <a:gd name="connsiteX8" fmla="*/ 830580 w 1249680"/>
                        <a:gd name="connsiteY8" fmla="*/ 114300 h 1411233"/>
                        <a:gd name="connsiteX9" fmla="*/ 822960 w 1249680"/>
                        <a:gd name="connsiteY9" fmla="*/ 45720 h 1411233"/>
                        <a:gd name="connsiteX10" fmla="*/ 906780 w 1249680"/>
                        <a:gd name="connsiteY10" fmla="*/ 0 h 1411233"/>
                        <a:gd name="connsiteX11" fmla="*/ 937260 w 1249680"/>
                        <a:gd name="connsiteY11" fmla="*/ 0 h 1411233"/>
                        <a:gd name="connsiteX12" fmla="*/ 944880 w 1249680"/>
                        <a:gd name="connsiteY12" fmla="*/ 76200 h 1411233"/>
                        <a:gd name="connsiteX13" fmla="*/ 1013460 w 1249680"/>
                        <a:gd name="connsiteY13" fmla="*/ 99060 h 1411233"/>
                        <a:gd name="connsiteX14" fmla="*/ 982980 w 1249680"/>
                        <a:gd name="connsiteY14" fmla="*/ 167640 h 1411233"/>
                        <a:gd name="connsiteX15" fmla="*/ 1005840 w 1249680"/>
                        <a:gd name="connsiteY15" fmla="*/ 190500 h 1411233"/>
                        <a:gd name="connsiteX16" fmla="*/ 967740 w 1249680"/>
                        <a:gd name="connsiteY16" fmla="*/ 297180 h 1411233"/>
                        <a:gd name="connsiteX17" fmla="*/ 975360 w 1249680"/>
                        <a:gd name="connsiteY17" fmla="*/ 320040 h 1411233"/>
                        <a:gd name="connsiteX18" fmla="*/ 1043940 w 1249680"/>
                        <a:gd name="connsiteY18" fmla="*/ 388620 h 1411233"/>
                        <a:gd name="connsiteX19" fmla="*/ 1158716 w 1249680"/>
                        <a:gd name="connsiteY19" fmla="*/ 368142 h 1411233"/>
                        <a:gd name="connsiteX20" fmla="*/ 1173480 w 1249680"/>
                        <a:gd name="connsiteY20" fmla="*/ 441960 h 1411233"/>
                        <a:gd name="connsiteX21" fmla="*/ 1249680 w 1249680"/>
                        <a:gd name="connsiteY21" fmla="*/ 419100 h 1411233"/>
                        <a:gd name="connsiteX22" fmla="*/ 1216819 w 1249680"/>
                        <a:gd name="connsiteY22" fmla="*/ 481012 h 1411233"/>
                        <a:gd name="connsiteX23" fmla="*/ 1159193 w 1249680"/>
                        <a:gd name="connsiteY23" fmla="*/ 536734 h 1411233"/>
                        <a:gd name="connsiteX24" fmla="*/ 1094577 w 1249680"/>
                        <a:gd name="connsiteY24" fmla="*/ 621031 h 1411233"/>
                        <a:gd name="connsiteX25" fmla="*/ 1025843 w 1249680"/>
                        <a:gd name="connsiteY25" fmla="*/ 632460 h 1411233"/>
                        <a:gd name="connsiteX26" fmla="*/ 1023139 w 1249680"/>
                        <a:gd name="connsiteY26" fmla="*/ 754380 h 1411233"/>
                        <a:gd name="connsiteX27" fmla="*/ 980122 w 1249680"/>
                        <a:gd name="connsiteY27" fmla="*/ 807244 h 1411233"/>
                        <a:gd name="connsiteX28" fmla="*/ 1015995 w 1249680"/>
                        <a:gd name="connsiteY28" fmla="*/ 847249 h 1411233"/>
                        <a:gd name="connsiteX29" fmla="*/ 993933 w 1249680"/>
                        <a:gd name="connsiteY29" fmla="*/ 891063 h 1411233"/>
                        <a:gd name="connsiteX30" fmla="*/ 1018376 w 1249680"/>
                        <a:gd name="connsiteY30" fmla="*/ 947261 h 1411233"/>
                        <a:gd name="connsiteX31" fmla="*/ 1049179 w 1249680"/>
                        <a:gd name="connsiteY31" fmla="*/ 1024414 h 1411233"/>
                        <a:gd name="connsiteX32" fmla="*/ 1092041 w 1249680"/>
                        <a:gd name="connsiteY32" fmla="*/ 1055370 h 1411233"/>
                        <a:gd name="connsiteX33" fmla="*/ 1093470 w 1249680"/>
                        <a:gd name="connsiteY33" fmla="*/ 1161574 h 1411233"/>
                        <a:gd name="connsiteX34" fmla="*/ 1010127 w 1249680"/>
                        <a:gd name="connsiteY34" fmla="*/ 1155382 h 1411233"/>
                        <a:gd name="connsiteX35" fmla="*/ 1137439 w 1249680"/>
                        <a:gd name="connsiteY35" fmla="*/ 1211579 h 1411233"/>
                        <a:gd name="connsiteX36" fmla="*/ 1171098 w 1249680"/>
                        <a:gd name="connsiteY36" fmla="*/ 1251586 h 1411233"/>
                        <a:gd name="connsiteX37" fmla="*/ 1113626 w 1249680"/>
                        <a:gd name="connsiteY37" fmla="*/ 1373505 h 1411233"/>
                        <a:gd name="connsiteX38" fmla="*/ 1082516 w 1249680"/>
                        <a:gd name="connsiteY38" fmla="*/ 1361598 h 1411233"/>
                        <a:gd name="connsiteX39" fmla="*/ 1063466 w 1249680"/>
                        <a:gd name="connsiteY39" fmla="*/ 1390650 h 1411233"/>
                        <a:gd name="connsiteX40" fmla="*/ 1044570 w 1249680"/>
                        <a:gd name="connsiteY40" fmla="*/ 1359218 h 1411233"/>
                        <a:gd name="connsiteX41" fmla="*/ 918210 w 1249680"/>
                        <a:gd name="connsiteY41" fmla="*/ 1344930 h 1411233"/>
                        <a:gd name="connsiteX42" fmla="*/ 876097 w 1249680"/>
                        <a:gd name="connsiteY42" fmla="*/ 1307028 h 1411233"/>
                        <a:gd name="connsiteX43" fmla="*/ 821650 w 1249680"/>
                        <a:gd name="connsiteY43" fmla="*/ 1340540 h 1411233"/>
                        <a:gd name="connsiteX44" fmla="*/ 749071 w 1249680"/>
                        <a:gd name="connsiteY44" fmla="*/ 1357779 h 1411233"/>
                        <a:gd name="connsiteX45" fmla="*/ 623341 w 1249680"/>
                        <a:gd name="connsiteY45" fmla="*/ 1411233 h 1411233"/>
                        <a:gd name="connsiteX46" fmla="*/ 596895 w 1249680"/>
                        <a:gd name="connsiteY46" fmla="*/ 1375886 h 1411233"/>
                        <a:gd name="connsiteX47" fmla="*/ 391001 w 1249680"/>
                        <a:gd name="connsiteY47" fmla="*/ 1287303 h 1411233"/>
                        <a:gd name="connsiteX48" fmla="*/ 223038 w 1249680"/>
                        <a:gd name="connsiteY48" fmla="*/ 1230630 h 1411233"/>
                        <a:gd name="connsiteX49" fmla="*/ 127788 w 1249680"/>
                        <a:gd name="connsiteY49" fmla="*/ 1223486 h 1411233"/>
                        <a:gd name="connsiteX50" fmla="*/ 123026 w 1249680"/>
                        <a:gd name="connsiteY50" fmla="*/ 1156811 h 1411233"/>
                        <a:gd name="connsiteX51" fmla="*/ 134932 w 1249680"/>
                        <a:gd name="connsiteY51" fmla="*/ 1171098 h 1411233"/>
                        <a:gd name="connsiteX52" fmla="*/ 143351 w 1249680"/>
                        <a:gd name="connsiteY52" fmla="*/ 1202532 h 1411233"/>
                        <a:gd name="connsiteX53" fmla="*/ 180975 w 1249680"/>
                        <a:gd name="connsiteY53" fmla="*/ 1200626 h 1411233"/>
                        <a:gd name="connsiteX54" fmla="*/ 163354 w 1249680"/>
                        <a:gd name="connsiteY54" fmla="*/ 1141095 h 1411233"/>
                        <a:gd name="connsiteX55" fmla="*/ 234791 w 1249680"/>
                        <a:gd name="connsiteY55" fmla="*/ 1096804 h 1411233"/>
                        <a:gd name="connsiteX56" fmla="*/ 249232 w 1249680"/>
                        <a:gd name="connsiteY56" fmla="*/ 1180623 h 1411233"/>
                        <a:gd name="connsiteX57" fmla="*/ 277807 w 1249680"/>
                        <a:gd name="connsiteY57" fmla="*/ 1190149 h 1411233"/>
                        <a:gd name="connsiteX58" fmla="*/ 292417 w 1249680"/>
                        <a:gd name="connsiteY58" fmla="*/ 1068705 h 1411233"/>
                        <a:gd name="connsiteX59" fmla="*/ 323051 w 1249680"/>
                        <a:gd name="connsiteY59" fmla="*/ 1078230 h 1411233"/>
                        <a:gd name="connsiteX60" fmla="*/ 294476 w 1249680"/>
                        <a:gd name="connsiteY60" fmla="*/ 944880 h 1411233"/>
                        <a:gd name="connsiteX61" fmla="*/ 258758 w 1249680"/>
                        <a:gd name="connsiteY61" fmla="*/ 961549 h 1411233"/>
                        <a:gd name="connsiteX62" fmla="*/ 149220 w 1249680"/>
                        <a:gd name="connsiteY62" fmla="*/ 909162 h 1411233"/>
                        <a:gd name="connsiteX63" fmla="*/ 158745 w 1249680"/>
                        <a:gd name="connsiteY63" fmla="*/ 882967 h 1411233"/>
                        <a:gd name="connsiteX64" fmla="*/ 130765 w 1249680"/>
                        <a:gd name="connsiteY64" fmla="*/ 864017 h 1411233"/>
                        <a:gd name="connsiteX65" fmla="*/ 108738 w 1249680"/>
                        <a:gd name="connsiteY65" fmla="*/ 897255 h 1411233"/>
                        <a:gd name="connsiteX66" fmla="*/ 111120 w 1249680"/>
                        <a:gd name="connsiteY66" fmla="*/ 840105 h 1411233"/>
                        <a:gd name="connsiteX67" fmla="*/ 92070 w 1249680"/>
                        <a:gd name="connsiteY67" fmla="*/ 835343 h 1411233"/>
                        <a:gd name="connsiteX68" fmla="*/ 80163 w 1249680"/>
                        <a:gd name="connsiteY68" fmla="*/ 906780 h 1411233"/>
                        <a:gd name="connsiteX69" fmla="*/ 58732 w 1249680"/>
                        <a:gd name="connsiteY69" fmla="*/ 911543 h 1411233"/>
                        <a:gd name="connsiteX70" fmla="*/ 70639 w 1249680"/>
                        <a:gd name="connsiteY70" fmla="*/ 825817 h 1411233"/>
                        <a:gd name="connsiteX71" fmla="*/ 122872 w 1249680"/>
                        <a:gd name="connsiteY71" fmla="*/ 819626 h 1411233"/>
                        <a:gd name="connsiteX72" fmla="*/ 125407 w 1249680"/>
                        <a:gd name="connsiteY72" fmla="*/ 799623 h 1411233"/>
                        <a:gd name="connsiteX73" fmla="*/ 78581 w 1249680"/>
                        <a:gd name="connsiteY73" fmla="*/ 799624 h 1411233"/>
                        <a:gd name="connsiteX74" fmla="*/ 82867 w 1249680"/>
                        <a:gd name="connsiteY74" fmla="*/ 761047 h 1411233"/>
                        <a:gd name="connsiteX75" fmla="*/ 142076 w 1249680"/>
                        <a:gd name="connsiteY75" fmla="*/ 742474 h 1411233"/>
                        <a:gd name="connsiteX76" fmla="*/ 130169 w 1249680"/>
                        <a:gd name="connsiteY76" fmla="*/ 716280 h 1411233"/>
                        <a:gd name="connsiteX77" fmla="*/ 48568 w 1249680"/>
                        <a:gd name="connsiteY77" fmla="*/ 756737 h 1411233"/>
                        <a:gd name="connsiteX78" fmla="*/ 29527 w 1249680"/>
                        <a:gd name="connsiteY78" fmla="*/ 718344 h 1411233"/>
                        <a:gd name="connsiteX79" fmla="*/ 104473 w 1249680"/>
                        <a:gd name="connsiteY79" fmla="*/ 693138 h 1411233"/>
                        <a:gd name="connsiteX80" fmla="*/ 77629 w 1249680"/>
                        <a:gd name="connsiteY80" fmla="*/ 617855 h 1411233"/>
                        <a:gd name="connsiteX81" fmla="*/ 39683 w 1249680"/>
                        <a:gd name="connsiteY81" fmla="*/ 611505 h 1411233"/>
                        <a:gd name="connsiteX82" fmla="*/ 0 w 1249680"/>
                        <a:gd name="connsiteY82" fmla="*/ 541020 h 1411233"/>
                        <a:gd name="connsiteX0" fmla="*/ 0 w 1249680"/>
                        <a:gd name="connsiteY0" fmla="*/ 541020 h 1411233"/>
                        <a:gd name="connsiteX1" fmla="*/ 259080 w 1249680"/>
                        <a:gd name="connsiteY1" fmla="*/ 381000 h 1411233"/>
                        <a:gd name="connsiteX2" fmla="*/ 266700 w 1249680"/>
                        <a:gd name="connsiteY2" fmla="*/ 266700 h 1411233"/>
                        <a:gd name="connsiteX3" fmla="*/ 358140 w 1249680"/>
                        <a:gd name="connsiteY3" fmla="*/ 259080 h 1411233"/>
                        <a:gd name="connsiteX4" fmla="*/ 388620 w 1249680"/>
                        <a:gd name="connsiteY4" fmla="*/ 266700 h 1411233"/>
                        <a:gd name="connsiteX5" fmla="*/ 449580 w 1249680"/>
                        <a:gd name="connsiteY5" fmla="*/ 266700 h 1411233"/>
                        <a:gd name="connsiteX6" fmla="*/ 533400 w 1249680"/>
                        <a:gd name="connsiteY6" fmla="*/ 144780 h 1411233"/>
                        <a:gd name="connsiteX7" fmla="*/ 655320 w 1249680"/>
                        <a:gd name="connsiteY7" fmla="*/ 167640 h 1411233"/>
                        <a:gd name="connsiteX8" fmla="*/ 830580 w 1249680"/>
                        <a:gd name="connsiteY8" fmla="*/ 114300 h 1411233"/>
                        <a:gd name="connsiteX9" fmla="*/ 822960 w 1249680"/>
                        <a:gd name="connsiteY9" fmla="*/ 45720 h 1411233"/>
                        <a:gd name="connsiteX10" fmla="*/ 906780 w 1249680"/>
                        <a:gd name="connsiteY10" fmla="*/ 0 h 1411233"/>
                        <a:gd name="connsiteX11" fmla="*/ 937260 w 1249680"/>
                        <a:gd name="connsiteY11" fmla="*/ 0 h 1411233"/>
                        <a:gd name="connsiteX12" fmla="*/ 944880 w 1249680"/>
                        <a:gd name="connsiteY12" fmla="*/ 76200 h 1411233"/>
                        <a:gd name="connsiteX13" fmla="*/ 1013460 w 1249680"/>
                        <a:gd name="connsiteY13" fmla="*/ 99060 h 1411233"/>
                        <a:gd name="connsiteX14" fmla="*/ 982980 w 1249680"/>
                        <a:gd name="connsiteY14" fmla="*/ 167640 h 1411233"/>
                        <a:gd name="connsiteX15" fmla="*/ 1005840 w 1249680"/>
                        <a:gd name="connsiteY15" fmla="*/ 190500 h 1411233"/>
                        <a:gd name="connsiteX16" fmla="*/ 967740 w 1249680"/>
                        <a:gd name="connsiteY16" fmla="*/ 297180 h 1411233"/>
                        <a:gd name="connsiteX17" fmla="*/ 975360 w 1249680"/>
                        <a:gd name="connsiteY17" fmla="*/ 320040 h 1411233"/>
                        <a:gd name="connsiteX18" fmla="*/ 1134428 w 1249680"/>
                        <a:gd name="connsiteY18" fmla="*/ 400526 h 1411233"/>
                        <a:gd name="connsiteX19" fmla="*/ 1158716 w 1249680"/>
                        <a:gd name="connsiteY19" fmla="*/ 368142 h 1411233"/>
                        <a:gd name="connsiteX20" fmla="*/ 1173480 w 1249680"/>
                        <a:gd name="connsiteY20" fmla="*/ 441960 h 1411233"/>
                        <a:gd name="connsiteX21" fmla="*/ 1249680 w 1249680"/>
                        <a:gd name="connsiteY21" fmla="*/ 419100 h 1411233"/>
                        <a:gd name="connsiteX22" fmla="*/ 1216819 w 1249680"/>
                        <a:gd name="connsiteY22" fmla="*/ 481012 h 1411233"/>
                        <a:gd name="connsiteX23" fmla="*/ 1159193 w 1249680"/>
                        <a:gd name="connsiteY23" fmla="*/ 536734 h 1411233"/>
                        <a:gd name="connsiteX24" fmla="*/ 1094577 w 1249680"/>
                        <a:gd name="connsiteY24" fmla="*/ 621031 h 1411233"/>
                        <a:gd name="connsiteX25" fmla="*/ 1025843 w 1249680"/>
                        <a:gd name="connsiteY25" fmla="*/ 632460 h 1411233"/>
                        <a:gd name="connsiteX26" fmla="*/ 1023139 w 1249680"/>
                        <a:gd name="connsiteY26" fmla="*/ 754380 h 1411233"/>
                        <a:gd name="connsiteX27" fmla="*/ 980122 w 1249680"/>
                        <a:gd name="connsiteY27" fmla="*/ 807244 h 1411233"/>
                        <a:gd name="connsiteX28" fmla="*/ 1015995 w 1249680"/>
                        <a:gd name="connsiteY28" fmla="*/ 847249 h 1411233"/>
                        <a:gd name="connsiteX29" fmla="*/ 993933 w 1249680"/>
                        <a:gd name="connsiteY29" fmla="*/ 891063 h 1411233"/>
                        <a:gd name="connsiteX30" fmla="*/ 1018376 w 1249680"/>
                        <a:gd name="connsiteY30" fmla="*/ 947261 h 1411233"/>
                        <a:gd name="connsiteX31" fmla="*/ 1049179 w 1249680"/>
                        <a:gd name="connsiteY31" fmla="*/ 1024414 h 1411233"/>
                        <a:gd name="connsiteX32" fmla="*/ 1092041 w 1249680"/>
                        <a:gd name="connsiteY32" fmla="*/ 1055370 h 1411233"/>
                        <a:gd name="connsiteX33" fmla="*/ 1093470 w 1249680"/>
                        <a:gd name="connsiteY33" fmla="*/ 1161574 h 1411233"/>
                        <a:gd name="connsiteX34" fmla="*/ 1010127 w 1249680"/>
                        <a:gd name="connsiteY34" fmla="*/ 1155382 h 1411233"/>
                        <a:gd name="connsiteX35" fmla="*/ 1137439 w 1249680"/>
                        <a:gd name="connsiteY35" fmla="*/ 1211579 h 1411233"/>
                        <a:gd name="connsiteX36" fmla="*/ 1171098 w 1249680"/>
                        <a:gd name="connsiteY36" fmla="*/ 1251586 h 1411233"/>
                        <a:gd name="connsiteX37" fmla="*/ 1113626 w 1249680"/>
                        <a:gd name="connsiteY37" fmla="*/ 1373505 h 1411233"/>
                        <a:gd name="connsiteX38" fmla="*/ 1082516 w 1249680"/>
                        <a:gd name="connsiteY38" fmla="*/ 1361598 h 1411233"/>
                        <a:gd name="connsiteX39" fmla="*/ 1063466 w 1249680"/>
                        <a:gd name="connsiteY39" fmla="*/ 1390650 h 1411233"/>
                        <a:gd name="connsiteX40" fmla="*/ 1044570 w 1249680"/>
                        <a:gd name="connsiteY40" fmla="*/ 1359218 h 1411233"/>
                        <a:gd name="connsiteX41" fmla="*/ 918210 w 1249680"/>
                        <a:gd name="connsiteY41" fmla="*/ 1344930 h 1411233"/>
                        <a:gd name="connsiteX42" fmla="*/ 876097 w 1249680"/>
                        <a:gd name="connsiteY42" fmla="*/ 1307028 h 1411233"/>
                        <a:gd name="connsiteX43" fmla="*/ 821650 w 1249680"/>
                        <a:gd name="connsiteY43" fmla="*/ 1340540 h 1411233"/>
                        <a:gd name="connsiteX44" fmla="*/ 749071 w 1249680"/>
                        <a:gd name="connsiteY44" fmla="*/ 1357779 h 1411233"/>
                        <a:gd name="connsiteX45" fmla="*/ 623341 w 1249680"/>
                        <a:gd name="connsiteY45" fmla="*/ 1411233 h 1411233"/>
                        <a:gd name="connsiteX46" fmla="*/ 596895 w 1249680"/>
                        <a:gd name="connsiteY46" fmla="*/ 1375886 h 1411233"/>
                        <a:gd name="connsiteX47" fmla="*/ 391001 w 1249680"/>
                        <a:gd name="connsiteY47" fmla="*/ 1287303 h 1411233"/>
                        <a:gd name="connsiteX48" fmla="*/ 223038 w 1249680"/>
                        <a:gd name="connsiteY48" fmla="*/ 1230630 h 1411233"/>
                        <a:gd name="connsiteX49" fmla="*/ 127788 w 1249680"/>
                        <a:gd name="connsiteY49" fmla="*/ 1223486 h 1411233"/>
                        <a:gd name="connsiteX50" fmla="*/ 123026 w 1249680"/>
                        <a:gd name="connsiteY50" fmla="*/ 1156811 h 1411233"/>
                        <a:gd name="connsiteX51" fmla="*/ 134932 w 1249680"/>
                        <a:gd name="connsiteY51" fmla="*/ 1171098 h 1411233"/>
                        <a:gd name="connsiteX52" fmla="*/ 143351 w 1249680"/>
                        <a:gd name="connsiteY52" fmla="*/ 1202532 h 1411233"/>
                        <a:gd name="connsiteX53" fmla="*/ 180975 w 1249680"/>
                        <a:gd name="connsiteY53" fmla="*/ 1200626 h 1411233"/>
                        <a:gd name="connsiteX54" fmla="*/ 163354 w 1249680"/>
                        <a:gd name="connsiteY54" fmla="*/ 1141095 h 1411233"/>
                        <a:gd name="connsiteX55" fmla="*/ 234791 w 1249680"/>
                        <a:gd name="connsiteY55" fmla="*/ 1096804 h 1411233"/>
                        <a:gd name="connsiteX56" fmla="*/ 249232 w 1249680"/>
                        <a:gd name="connsiteY56" fmla="*/ 1180623 h 1411233"/>
                        <a:gd name="connsiteX57" fmla="*/ 277807 w 1249680"/>
                        <a:gd name="connsiteY57" fmla="*/ 1190149 h 1411233"/>
                        <a:gd name="connsiteX58" fmla="*/ 292417 w 1249680"/>
                        <a:gd name="connsiteY58" fmla="*/ 1068705 h 1411233"/>
                        <a:gd name="connsiteX59" fmla="*/ 323051 w 1249680"/>
                        <a:gd name="connsiteY59" fmla="*/ 1078230 h 1411233"/>
                        <a:gd name="connsiteX60" fmla="*/ 294476 w 1249680"/>
                        <a:gd name="connsiteY60" fmla="*/ 944880 h 1411233"/>
                        <a:gd name="connsiteX61" fmla="*/ 258758 w 1249680"/>
                        <a:gd name="connsiteY61" fmla="*/ 961549 h 1411233"/>
                        <a:gd name="connsiteX62" fmla="*/ 149220 w 1249680"/>
                        <a:gd name="connsiteY62" fmla="*/ 909162 h 1411233"/>
                        <a:gd name="connsiteX63" fmla="*/ 158745 w 1249680"/>
                        <a:gd name="connsiteY63" fmla="*/ 882967 h 1411233"/>
                        <a:gd name="connsiteX64" fmla="*/ 130765 w 1249680"/>
                        <a:gd name="connsiteY64" fmla="*/ 864017 h 1411233"/>
                        <a:gd name="connsiteX65" fmla="*/ 108738 w 1249680"/>
                        <a:gd name="connsiteY65" fmla="*/ 897255 h 1411233"/>
                        <a:gd name="connsiteX66" fmla="*/ 111120 w 1249680"/>
                        <a:gd name="connsiteY66" fmla="*/ 840105 h 1411233"/>
                        <a:gd name="connsiteX67" fmla="*/ 92070 w 1249680"/>
                        <a:gd name="connsiteY67" fmla="*/ 835343 h 1411233"/>
                        <a:gd name="connsiteX68" fmla="*/ 80163 w 1249680"/>
                        <a:gd name="connsiteY68" fmla="*/ 906780 h 1411233"/>
                        <a:gd name="connsiteX69" fmla="*/ 58732 w 1249680"/>
                        <a:gd name="connsiteY69" fmla="*/ 911543 h 1411233"/>
                        <a:gd name="connsiteX70" fmla="*/ 70639 w 1249680"/>
                        <a:gd name="connsiteY70" fmla="*/ 825817 h 1411233"/>
                        <a:gd name="connsiteX71" fmla="*/ 122872 w 1249680"/>
                        <a:gd name="connsiteY71" fmla="*/ 819626 h 1411233"/>
                        <a:gd name="connsiteX72" fmla="*/ 125407 w 1249680"/>
                        <a:gd name="connsiteY72" fmla="*/ 799623 h 1411233"/>
                        <a:gd name="connsiteX73" fmla="*/ 78581 w 1249680"/>
                        <a:gd name="connsiteY73" fmla="*/ 799624 h 1411233"/>
                        <a:gd name="connsiteX74" fmla="*/ 82867 w 1249680"/>
                        <a:gd name="connsiteY74" fmla="*/ 761047 h 1411233"/>
                        <a:gd name="connsiteX75" fmla="*/ 142076 w 1249680"/>
                        <a:gd name="connsiteY75" fmla="*/ 742474 h 1411233"/>
                        <a:gd name="connsiteX76" fmla="*/ 130169 w 1249680"/>
                        <a:gd name="connsiteY76" fmla="*/ 716280 h 1411233"/>
                        <a:gd name="connsiteX77" fmla="*/ 48568 w 1249680"/>
                        <a:gd name="connsiteY77" fmla="*/ 756737 h 1411233"/>
                        <a:gd name="connsiteX78" fmla="*/ 29527 w 1249680"/>
                        <a:gd name="connsiteY78" fmla="*/ 718344 h 1411233"/>
                        <a:gd name="connsiteX79" fmla="*/ 104473 w 1249680"/>
                        <a:gd name="connsiteY79" fmla="*/ 693138 h 1411233"/>
                        <a:gd name="connsiteX80" fmla="*/ 77629 w 1249680"/>
                        <a:gd name="connsiteY80" fmla="*/ 617855 h 1411233"/>
                        <a:gd name="connsiteX81" fmla="*/ 39683 w 1249680"/>
                        <a:gd name="connsiteY81" fmla="*/ 611505 h 1411233"/>
                        <a:gd name="connsiteX82" fmla="*/ 0 w 1249680"/>
                        <a:gd name="connsiteY82" fmla="*/ 541020 h 1411233"/>
                        <a:gd name="connsiteX0" fmla="*/ 0 w 1249680"/>
                        <a:gd name="connsiteY0" fmla="*/ 541020 h 1411233"/>
                        <a:gd name="connsiteX1" fmla="*/ 259080 w 1249680"/>
                        <a:gd name="connsiteY1" fmla="*/ 381000 h 1411233"/>
                        <a:gd name="connsiteX2" fmla="*/ 266700 w 1249680"/>
                        <a:gd name="connsiteY2" fmla="*/ 266700 h 1411233"/>
                        <a:gd name="connsiteX3" fmla="*/ 358140 w 1249680"/>
                        <a:gd name="connsiteY3" fmla="*/ 259080 h 1411233"/>
                        <a:gd name="connsiteX4" fmla="*/ 388620 w 1249680"/>
                        <a:gd name="connsiteY4" fmla="*/ 266700 h 1411233"/>
                        <a:gd name="connsiteX5" fmla="*/ 449580 w 1249680"/>
                        <a:gd name="connsiteY5" fmla="*/ 266700 h 1411233"/>
                        <a:gd name="connsiteX6" fmla="*/ 533400 w 1249680"/>
                        <a:gd name="connsiteY6" fmla="*/ 144780 h 1411233"/>
                        <a:gd name="connsiteX7" fmla="*/ 655320 w 1249680"/>
                        <a:gd name="connsiteY7" fmla="*/ 167640 h 1411233"/>
                        <a:gd name="connsiteX8" fmla="*/ 830580 w 1249680"/>
                        <a:gd name="connsiteY8" fmla="*/ 114300 h 1411233"/>
                        <a:gd name="connsiteX9" fmla="*/ 822960 w 1249680"/>
                        <a:gd name="connsiteY9" fmla="*/ 45720 h 1411233"/>
                        <a:gd name="connsiteX10" fmla="*/ 906780 w 1249680"/>
                        <a:gd name="connsiteY10" fmla="*/ 0 h 1411233"/>
                        <a:gd name="connsiteX11" fmla="*/ 937260 w 1249680"/>
                        <a:gd name="connsiteY11" fmla="*/ 0 h 1411233"/>
                        <a:gd name="connsiteX12" fmla="*/ 944880 w 1249680"/>
                        <a:gd name="connsiteY12" fmla="*/ 76200 h 1411233"/>
                        <a:gd name="connsiteX13" fmla="*/ 1013460 w 1249680"/>
                        <a:gd name="connsiteY13" fmla="*/ 99060 h 1411233"/>
                        <a:gd name="connsiteX14" fmla="*/ 982980 w 1249680"/>
                        <a:gd name="connsiteY14" fmla="*/ 167640 h 1411233"/>
                        <a:gd name="connsiteX15" fmla="*/ 1005840 w 1249680"/>
                        <a:gd name="connsiteY15" fmla="*/ 190500 h 1411233"/>
                        <a:gd name="connsiteX16" fmla="*/ 967740 w 1249680"/>
                        <a:gd name="connsiteY16" fmla="*/ 297180 h 1411233"/>
                        <a:gd name="connsiteX17" fmla="*/ 975360 w 1249680"/>
                        <a:gd name="connsiteY17" fmla="*/ 320040 h 1411233"/>
                        <a:gd name="connsiteX18" fmla="*/ 1023138 w 1249680"/>
                        <a:gd name="connsiteY18" fmla="*/ 349568 h 1411233"/>
                        <a:gd name="connsiteX19" fmla="*/ 1134428 w 1249680"/>
                        <a:gd name="connsiteY19" fmla="*/ 400526 h 1411233"/>
                        <a:gd name="connsiteX20" fmla="*/ 1158716 w 1249680"/>
                        <a:gd name="connsiteY20" fmla="*/ 368142 h 1411233"/>
                        <a:gd name="connsiteX21" fmla="*/ 1173480 w 1249680"/>
                        <a:gd name="connsiteY21" fmla="*/ 441960 h 1411233"/>
                        <a:gd name="connsiteX22" fmla="*/ 1249680 w 1249680"/>
                        <a:gd name="connsiteY22" fmla="*/ 419100 h 1411233"/>
                        <a:gd name="connsiteX23" fmla="*/ 1216819 w 1249680"/>
                        <a:gd name="connsiteY23" fmla="*/ 481012 h 1411233"/>
                        <a:gd name="connsiteX24" fmla="*/ 1159193 w 1249680"/>
                        <a:gd name="connsiteY24" fmla="*/ 536734 h 1411233"/>
                        <a:gd name="connsiteX25" fmla="*/ 1094577 w 1249680"/>
                        <a:gd name="connsiteY25" fmla="*/ 621031 h 1411233"/>
                        <a:gd name="connsiteX26" fmla="*/ 1025843 w 1249680"/>
                        <a:gd name="connsiteY26" fmla="*/ 632460 h 1411233"/>
                        <a:gd name="connsiteX27" fmla="*/ 1023139 w 1249680"/>
                        <a:gd name="connsiteY27" fmla="*/ 754380 h 1411233"/>
                        <a:gd name="connsiteX28" fmla="*/ 980122 w 1249680"/>
                        <a:gd name="connsiteY28" fmla="*/ 807244 h 1411233"/>
                        <a:gd name="connsiteX29" fmla="*/ 1015995 w 1249680"/>
                        <a:gd name="connsiteY29" fmla="*/ 847249 h 1411233"/>
                        <a:gd name="connsiteX30" fmla="*/ 993933 w 1249680"/>
                        <a:gd name="connsiteY30" fmla="*/ 891063 h 1411233"/>
                        <a:gd name="connsiteX31" fmla="*/ 1018376 w 1249680"/>
                        <a:gd name="connsiteY31" fmla="*/ 947261 h 1411233"/>
                        <a:gd name="connsiteX32" fmla="*/ 1049179 w 1249680"/>
                        <a:gd name="connsiteY32" fmla="*/ 1024414 h 1411233"/>
                        <a:gd name="connsiteX33" fmla="*/ 1092041 w 1249680"/>
                        <a:gd name="connsiteY33" fmla="*/ 1055370 h 1411233"/>
                        <a:gd name="connsiteX34" fmla="*/ 1093470 w 1249680"/>
                        <a:gd name="connsiteY34" fmla="*/ 1161574 h 1411233"/>
                        <a:gd name="connsiteX35" fmla="*/ 1010127 w 1249680"/>
                        <a:gd name="connsiteY35" fmla="*/ 1155382 h 1411233"/>
                        <a:gd name="connsiteX36" fmla="*/ 1137439 w 1249680"/>
                        <a:gd name="connsiteY36" fmla="*/ 1211579 h 1411233"/>
                        <a:gd name="connsiteX37" fmla="*/ 1171098 w 1249680"/>
                        <a:gd name="connsiteY37" fmla="*/ 1251586 h 1411233"/>
                        <a:gd name="connsiteX38" fmla="*/ 1113626 w 1249680"/>
                        <a:gd name="connsiteY38" fmla="*/ 1373505 h 1411233"/>
                        <a:gd name="connsiteX39" fmla="*/ 1082516 w 1249680"/>
                        <a:gd name="connsiteY39" fmla="*/ 1361598 h 1411233"/>
                        <a:gd name="connsiteX40" fmla="*/ 1063466 w 1249680"/>
                        <a:gd name="connsiteY40" fmla="*/ 1390650 h 1411233"/>
                        <a:gd name="connsiteX41" fmla="*/ 1044570 w 1249680"/>
                        <a:gd name="connsiteY41" fmla="*/ 1359218 h 1411233"/>
                        <a:gd name="connsiteX42" fmla="*/ 918210 w 1249680"/>
                        <a:gd name="connsiteY42" fmla="*/ 1344930 h 1411233"/>
                        <a:gd name="connsiteX43" fmla="*/ 876097 w 1249680"/>
                        <a:gd name="connsiteY43" fmla="*/ 1307028 h 1411233"/>
                        <a:gd name="connsiteX44" fmla="*/ 821650 w 1249680"/>
                        <a:gd name="connsiteY44" fmla="*/ 1340540 h 1411233"/>
                        <a:gd name="connsiteX45" fmla="*/ 749071 w 1249680"/>
                        <a:gd name="connsiteY45" fmla="*/ 1357779 h 1411233"/>
                        <a:gd name="connsiteX46" fmla="*/ 623341 w 1249680"/>
                        <a:gd name="connsiteY46" fmla="*/ 1411233 h 1411233"/>
                        <a:gd name="connsiteX47" fmla="*/ 596895 w 1249680"/>
                        <a:gd name="connsiteY47" fmla="*/ 1375886 h 1411233"/>
                        <a:gd name="connsiteX48" fmla="*/ 391001 w 1249680"/>
                        <a:gd name="connsiteY48" fmla="*/ 1287303 h 1411233"/>
                        <a:gd name="connsiteX49" fmla="*/ 223038 w 1249680"/>
                        <a:gd name="connsiteY49" fmla="*/ 1230630 h 1411233"/>
                        <a:gd name="connsiteX50" fmla="*/ 127788 w 1249680"/>
                        <a:gd name="connsiteY50" fmla="*/ 1223486 h 1411233"/>
                        <a:gd name="connsiteX51" fmla="*/ 123026 w 1249680"/>
                        <a:gd name="connsiteY51" fmla="*/ 1156811 h 1411233"/>
                        <a:gd name="connsiteX52" fmla="*/ 134932 w 1249680"/>
                        <a:gd name="connsiteY52" fmla="*/ 1171098 h 1411233"/>
                        <a:gd name="connsiteX53" fmla="*/ 143351 w 1249680"/>
                        <a:gd name="connsiteY53" fmla="*/ 1202532 h 1411233"/>
                        <a:gd name="connsiteX54" fmla="*/ 180975 w 1249680"/>
                        <a:gd name="connsiteY54" fmla="*/ 1200626 h 1411233"/>
                        <a:gd name="connsiteX55" fmla="*/ 163354 w 1249680"/>
                        <a:gd name="connsiteY55" fmla="*/ 1141095 h 1411233"/>
                        <a:gd name="connsiteX56" fmla="*/ 234791 w 1249680"/>
                        <a:gd name="connsiteY56" fmla="*/ 1096804 h 1411233"/>
                        <a:gd name="connsiteX57" fmla="*/ 249232 w 1249680"/>
                        <a:gd name="connsiteY57" fmla="*/ 1180623 h 1411233"/>
                        <a:gd name="connsiteX58" fmla="*/ 277807 w 1249680"/>
                        <a:gd name="connsiteY58" fmla="*/ 1190149 h 1411233"/>
                        <a:gd name="connsiteX59" fmla="*/ 292417 w 1249680"/>
                        <a:gd name="connsiteY59" fmla="*/ 1068705 h 1411233"/>
                        <a:gd name="connsiteX60" fmla="*/ 323051 w 1249680"/>
                        <a:gd name="connsiteY60" fmla="*/ 1078230 h 1411233"/>
                        <a:gd name="connsiteX61" fmla="*/ 294476 w 1249680"/>
                        <a:gd name="connsiteY61" fmla="*/ 944880 h 1411233"/>
                        <a:gd name="connsiteX62" fmla="*/ 258758 w 1249680"/>
                        <a:gd name="connsiteY62" fmla="*/ 961549 h 1411233"/>
                        <a:gd name="connsiteX63" fmla="*/ 149220 w 1249680"/>
                        <a:gd name="connsiteY63" fmla="*/ 909162 h 1411233"/>
                        <a:gd name="connsiteX64" fmla="*/ 158745 w 1249680"/>
                        <a:gd name="connsiteY64" fmla="*/ 882967 h 1411233"/>
                        <a:gd name="connsiteX65" fmla="*/ 130765 w 1249680"/>
                        <a:gd name="connsiteY65" fmla="*/ 864017 h 1411233"/>
                        <a:gd name="connsiteX66" fmla="*/ 108738 w 1249680"/>
                        <a:gd name="connsiteY66" fmla="*/ 897255 h 1411233"/>
                        <a:gd name="connsiteX67" fmla="*/ 111120 w 1249680"/>
                        <a:gd name="connsiteY67" fmla="*/ 840105 h 1411233"/>
                        <a:gd name="connsiteX68" fmla="*/ 92070 w 1249680"/>
                        <a:gd name="connsiteY68" fmla="*/ 835343 h 1411233"/>
                        <a:gd name="connsiteX69" fmla="*/ 80163 w 1249680"/>
                        <a:gd name="connsiteY69" fmla="*/ 906780 h 1411233"/>
                        <a:gd name="connsiteX70" fmla="*/ 58732 w 1249680"/>
                        <a:gd name="connsiteY70" fmla="*/ 911543 h 1411233"/>
                        <a:gd name="connsiteX71" fmla="*/ 70639 w 1249680"/>
                        <a:gd name="connsiteY71" fmla="*/ 825817 h 1411233"/>
                        <a:gd name="connsiteX72" fmla="*/ 122872 w 1249680"/>
                        <a:gd name="connsiteY72" fmla="*/ 819626 h 1411233"/>
                        <a:gd name="connsiteX73" fmla="*/ 125407 w 1249680"/>
                        <a:gd name="connsiteY73" fmla="*/ 799623 h 1411233"/>
                        <a:gd name="connsiteX74" fmla="*/ 78581 w 1249680"/>
                        <a:gd name="connsiteY74" fmla="*/ 799624 h 1411233"/>
                        <a:gd name="connsiteX75" fmla="*/ 82867 w 1249680"/>
                        <a:gd name="connsiteY75" fmla="*/ 761047 h 1411233"/>
                        <a:gd name="connsiteX76" fmla="*/ 142076 w 1249680"/>
                        <a:gd name="connsiteY76" fmla="*/ 742474 h 1411233"/>
                        <a:gd name="connsiteX77" fmla="*/ 130169 w 1249680"/>
                        <a:gd name="connsiteY77" fmla="*/ 716280 h 1411233"/>
                        <a:gd name="connsiteX78" fmla="*/ 48568 w 1249680"/>
                        <a:gd name="connsiteY78" fmla="*/ 756737 h 1411233"/>
                        <a:gd name="connsiteX79" fmla="*/ 29527 w 1249680"/>
                        <a:gd name="connsiteY79" fmla="*/ 718344 h 1411233"/>
                        <a:gd name="connsiteX80" fmla="*/ 104473 w 1249680"/>
                        <a:gd name="connsiteY80" fmla="*/ 693138 h 1411233"/>
                        <a:gd name="connsiteX81" fmla="*/ 77629 w 1249680"/>
                        <a:gd name="connsiteY81" fmla="*/ 617855 h 1411233"/>
                        <a:gd name="connsiteX82" fmla="*/ 39683 w 1249680"/>
                        <a:gd name="connsiteY82" fmla="*/ 611505 h 1411233"/>
                        <a:gd name="connsiteX83" fmla="*/ 0 w 1249680"/>
                        <a:gd name="connsiteY83" fmla="*/ 541020 h 1411233"/>
                        <a:gd name="connsiteX0" fmla="*/ 0 w 1249680"/>
                        <a:gd name="connsiteY0" fmla="*/ 541020 h 1411233"/>
                        <a:gd name="connsiteX1" fmla="*/ 259080 w 1249680"/>
                        <a:gd name="connsiteY1" fmla="*/ 381000 h 1411233"/>
                        <a:gd name="connsiteX2" fmla="*/ 266700 w 1249680"/>
                        <a:gd name="connsiteY2" fmla="*/ 266700 h 1411233"/>
                        <a:gd name="connsiteX3" fmla="*/ 358140 w 1249680"/>
                        <a:gd name="connsiteY3" fmla="*/ 259080 h 1411233"/>
                        <a:gd name="connsiteX4" fmla="*/ 388620 w 1249680"/>
                        <a:gd name="connsiteY4" fmla="*/ 266700 h 1411233"/>
                        <a:gd name="connsiteX5" fmla="*/ 449580 w 1249680"/>
                        <a:gd name="connsiteY5" fmla="*/ 266700 h 1411233"/>
                        <a:gd name="connsiteX6" fmla="*/ 533400 w 1249680"/>
                        <a:gd name="connsiteY6" fmla="*/ 144780 h 1411233"/>
                        <a:gd name="connsiteX7" fmla="*/ 655320 w 1249680"/>
                        <a:gd name="connsiteY7" fmla="*/ 167640 h 1411233"/>
                        <a:gd name="connsiteX8" fmla="*/ 830580 w 1249680"/>
                        <a:gd name="connsiteY8" fmla="*/ 114300 h 1411233"/>
                        <a:gd name="connsiteX9" fmla="*/ 822960 w 1249680"/>
                        <a:gd name="connsiteY9" fmla="*/ 45720 h 1411233"/>
                        <a:gd name="connsiteX10" fmla="*/ 906780 w 1249680"/>
                        <a:gd name="connsiteY10" fmla="*/ 0 h 1411233"/>
                        <a:gd name="connsiteX11" fmla="*/ 937260 w 1249680"/>
                        <a:gd name="connsiteY11" fmla="*/ 0 h 1411233"/>
                        <a:gd name="connsiteX12" fmla="*/ 944880 w 1249680"/>
                        <a:gd name="connsiteY12" fmla="*/ 76200 h 1411233"/>
                        <a:gd name="connsiteX13" fmla="*/ 1013460 w 1249680"/>
                        <a:gd name="connsiteY13" fmla="*/ 99060 h 1411233"/>
                        <a:gd name="connsiteX14" fmla="*/ 982980 w 1249680"/>
                        <a:gd name="connsiteY14" fmla="*/ 167640 h 1411233"/>
                        <a:gd name="connsiteX15" fmla="*/ 1005840 w 1249680"/>
                        <a:gd name="connsiteY15" fmla="*/ 190500 h 1411233"/>
                        <a:gd name="connsiteX16" fmla="*/ 982657 w 1249680"/>
                        <a:gd name="connsiteY16" fmla="*/ 249555 h 1411233"/>
                        <a:gd name="connsiteX17" fmla="*/ 967740 w 1249680"/>
                        <a:gd name="connsiteY17" fmla="*/ 297180 h 1411233"/>
                        <a:gd name="connsiteX18" fmla="*/ 975360 w 1249680"/>
                        <a:gd name="connsiteY18" fmla="*/ 320040 h 1411233"/>
                        <a:gd name="connsiteX19" fmla="*/ 1023138 w 1249680"/>
                        <a:gd name="connsiteY19" fmla="*/ 349568 h 1411233"/>
                        <a:gd name="connsiteX20" fmla="*/ 1134428 w 1249680"/>
                        <a:gd name="connsiteY20" fmla="*/ 400526 h 1411233"/>
                        <a:gd name="connsiteX21" fmla="*/ 1158716 w 1249680"/>
                        <a:gd name="connsiteY21" fmla="*/ 368142 h 1411233"/>
                        <a:gd name="connsiteX22" fmla="*/ 1173480 w 1249680"/>
                        <a:gd name="connsiteY22" fmla="*/ 441960 h 1411233"/>
                        <a:gd name="connsiteX23" fmla="*/ 1249680 w 1249680"/>
                        <a:gd name="connsiteY23" fmla="*/ 419100 h 1411233"/>
                        <a:gd name="connsiteX24" fmla="*/ 1216819 w 1249680"/>
                        <a:gd name="connsiteY24" fmla="*/ 481012 h 1411233"/>
                        <a:gd name="connsiteX25" fmla="*/ 1159193 w 1249680"/>
                        <a:gd name="connsiteY25" fmla="*/ 536734 h 1411233"/>
                        <a:gd name="connsiteX26" fmla="*/ 1094577 w 1249680"/>
                        <a:gd name="connsiteY26" fmla="*/ 621031 h 1411233"/>
                        <a:gd name="connsiteX27" fmla="*/ 1025843 w 1249680"/>
                        <a:gd name="connsiteY27" fmla="*/ 632460 h 1411233"/>
                        <a:gd name="connsiteX28" fmla="*/ 1023139 w 1249680"/>
                        <a:gd name="connsiteY28" fmla="*/ 754380 h 1411233"/>
                        <a:gd name="connsiteX29" fmla="*/ 980122 w 1249680"/>
                        <a:gd name="connsiteY29" fmla="*/ 807244 h 1411233"/>
                        <a:gd name="connsiteX30" fmla="*/ 1015995 w 1249680"/>
                        <a:gd name="connsiteY30" fmla="*/ 847249 h 1411233"/>
                        <a:gd name="connsiteX31" fmla="*/ 993933 w 1249680"/>
                        <a:gd name="connsiteY31" fmla="*/ 891063 h 1411233"/>
                        <a:gd name="connsiteX32" fmla="*/ 1018376 w 1249680"/>
                        <a:gd name="connsiteY32" fmla="*/ 947261 h 1411233"/>
                        <a:gd name="connsiteX33" fmla="*/ 1049179 w 1249680"/>
                        <a:gd name="connsiteY33" fmla="*/ 1024414 h 1411233"/>
                        <a:gd name="connsiteX34" fmla="*/ 1092041 w 1249680"/>
                        <a:gd name="connsiteY34" fmla="*/ 1055370 h 1411233"/>
                        <a:gd name="connsiteX35" fmla="*/ 1093470 w 1249680"/>
                        <a:gd name="connsiteY35" fmla="*/ 1161574 h 1411233"/>
                        <a:gd name="connsiteX36" fmla="*/ 1010127 w 1249680"/>
                        <a:gd name="connsiteY36" fmla="*/ 1155382 h 1411233"/>
                        <a:gd name="connsiteX37" fmla="*/ 1137439 w 1249680"/>
                        <a:gd name="connsiteY37" fmla="*/ 1211579 h 1411233"/>
                        <a:gd name="connsiteX38" fmla="*/ 1171098 w 1249680"/>
                        <a:gd name="connsiteY38" fmla="*/ 1251586 h 1411233"/>
                        <a:gd name="connsiteX39" fmla="*/ 1113626 w 1249680"/>
                        <a:gd name="connsiteY39" fmla="*/ 1373505 h 1411233"/>
                        <a:gd name="connsiteX40" fmla="*/ 1082516 w 1249680"/>
                        <a:gd name="connsiteY40" fmla="*/ 1361598 h 1411233"/>
                        <a:gd name="connsiteX41" fmla="*/ 1063466 w 1249680"/>
                        <a:gd name="connsiteY41" fmla="*/ 1390650 h 1411233"/>
                        <a:gd name="connsiteX42" fmla="*/ 1044570 w 1249680"/>
                        <a:gd name="connsiteY42" fmla="*/ 1359218 h 1411233"/>
                        <a:gd name="connsiteX43" fmla="*/ 918210 w 1249680"/>
                        <a:gd name="connsiteY43" fmla="*/ 1344930 h 1411233"/>
                        <a:gd name="connsiteX44" fmla="*/ 876097 w 1249680"/>
                        <a:gd name="connsiteY44" fmla="*/ 1307028 h 1411233"/>
                        <a:gd name="connsiteX45" fmla="*/ 821650 w 1249680"/>
                        <a:gd name="connsiteY45" fmla="*/ 1340540 h 1411233"/>
                        <a:gd name="connsiteX46" fmla="*/ 749071 w 1249680"/>
                        <a:gd name="connsiteY46" fmla="*/ 1357779 h 1411233"/>
                        <a:gd name="connsiteX47" fmla="*/ 623341 w 1249680"/>
                        <a:gd name="connsiteY47" fmla="*/ 1411233 h 1411233"/>
                        <a:gd name="connsiteX48" fmla="*/ 596895 w 1249680"/>
                        <a:gd name="connsiteY48" fmla="*/ 1375886 h 1411233"/>
                        <a:gd name="connsiteX49" fmla="*/ 391001 w 1249680"/>
                        <a:gd name="connsiteY49" fmla="*/ 1287303 h 1411233"/>
                        <a:gd name="connsiteX50" fmla="*/ 223038 w 1249680"/>
                        <a:gd name="connsiteY50" fmla="*/ 1230630 h 1411233"/>
                        <a:gd name="connsiteX51" fmla="*/ 127788 w 1249680"/>
                        <a:gd name="connsiteY51" fmla="*/ 1223486 h 1411233"/>
                        <a:gd name="connsiteX52" fmla="*/ 123026 w 1249680"/>
                        <a:gd name="connsiteY52" fmla="*/ 1156811 h 1411233"/>
                        <a:gd name="connsiteX53" fmla="*/ 134932 w 1249680"/>
                        <a:gd name="connsiteY53" fmla="*/ 1171098 h 1411233"/>
                        <a:gd name="connsiteX54" fmla="*/ 143351 w 1249680"/>
                        <a:gd name="connsiteY54" fmla="*/ 1202532 h 1411233"/>
                        <a:gd name="connsiteX55" fmla="*/ 180975 w 1249680"/>
                        <a:gd name="connsiteY55" fmla="*/ 1200626 h 1411233"/>
                        <a:gd name="connsiteX56" fmla="*/ 163354 w 1249680"/>
                        <a:gd name="connsiteY56" fmla="*/ 1141095 h 1411233"/>
                        <a:gd name="connsiteX57" fmla="*/ 234791 w 1249680"/>
                        <a:gd name="connsiteY57" fmla="*/ 1096804 h 1411233"/>
                        <a:gd name="connsiteX58" fmla="*/ 249232 w 1249680"/>
                        <a:gd name="connsiteY58" fmla="*/ 1180623 h 1411233"/>
                        <a:gd name="connsiteX59" fmla="*/ 277807 w 1249680"/>
                        <a:gd name="connsiteY59" fmla="*/ 1190149 h 1411233"/>
                        <a:gd name="connsiteX60" fmla="*/ 292417 w 1249680"/>
                        <a:gd name="connsiteY60" fmla="*/ 1068705 h 1411233"/>
                        <a:gd name="connsiteX61" fmla="*/ 323051 w 1249680"/>
                        <a:gd name="connsiteY61" fmla="*/ 1078230 h 1411233"/>
                        <a:gd name="connsiteX62" fmla="*/ 294476 w 1249680"/>
                        <a:gd name="connsiteY62" fmla="*/ 944880 h 1411233"/>
                        <a:gd name="connsiteX63" fmla="*/ 258758 w 1249680"/>
                        <a:gd name="connsiteY63" fmla="*/ 961549 h 1411233"/>
                        <a:gd name="connsiteX64" fmla="*/ 149220 w 1249680"/>
                        <a:gd name="connsiteY64" fmla="*/ 909162 h 1411233"/>
                        <a:gd name="connsiteX65" fmla="*/ 158745 w 1249680"/>
                        <a:gd name="connsiteY65" fmla="*/ 882967 h 1411233"/>
                        <a:gd name="connsiteX66" fmla="*/ 130765 w 1249680"/>
                        <a:gd name="connsiteY66" fmla="*/ 864017 h 1411233"/>
                        <a:gd name="connsiteX67" fmla="*/ 108738 w 1249680"/>
                        <a:gd name="connsiteY67" fmla="*/ 897255 h 1411233"/>
                        <a:gd name="connsiteX68" fmla="*/ 111120 w 1249680"/>
                        <a:gd name="connsiteY68" fmla="*/ 840105 h 1411233"/>
                        <a:gd name="connsiteX69" fmla="*/ 92070 w 1249680"/>
                        <a:gd name="connsiteY69" fmla="*/ 835343 h 1411233"/>
                        <a:gd name="connsiteX70" fmla="*/ 80163 w 1249680"/>
                        <a:gd name="connsiteY70" fmla="*/ 906780 h 1411233"/>
                        <a:gd name="connsiteX71" fmla="*/ 58732 w 1249680"/>
                        <a:gd name="connsiteY71" fmla="*/ 911543 h 1411233"/>
                        <a:gd name="connsiteX72" fmla="*/ 70639 w 1249680"/>
                        <a:gd name="connsiteY72" fmla="*/ 825817 h 1411233"/>
                        <a:gd name="connsiteX73" fmla="*/ 122872 w 1249680"/>
                        <a:gd name="connsiteY73" fmla="*/ 819626 h 1411233"/>
                        <a:gd name="connsiteX74" fmla="*/ 125407 w 1249680"/>
                        <a:gd name="connsiteY74" fmla="*/ 799623 h 1411233"/>
                        <a:gd name="connsiteX75" fmla="*/ 78581 w 1249680"/>
                        <a:gd name="connsiteY75" fmla="*/ 799624 h 1411233"/>
                        <a:gd name="connsiteX76" fmla="*/ 82867 w 1249680"/>
                        <a:gd name="connsiteY76" fmla="*/ 761047 h 1411233"/>
                        <a:gd name="connsiteX77" fmla="*/ 142076 w 1249680"/>
                        <a:gd name="connsiteY77" fmla="*/ 742474 h 1411233"/>
                        <a:gd name="connsiteX78" fmla="*/ 130169 w 1249680"/>
                        <a:gd name="connsiteY78" fmla="*/ 716280 h 1411233"/>
                        <a:gd name="connsiteX79" fmla="*/ 48568 w 1249680"/>
                        <a:gd name="connsiteY79" fmla="*/ 756737 h 1411233"/>
                        <a:gd name="connsiteX80" fmla="*/ 29527 w 1249680"/>
                        <a:gd name="connsiteY80" fmla="*/ 718344 h 1411233"/>
                        <a:gd name="connsiteX81" fmla="*/ 104473 w 1249680"/>
                        <a:gd name="connsiteY81" fmla="*/ 693138 h 1411233"/>
                        <a:gd name="connsiteX82" fmla="*/ 77629 w 1249680"/>
                        <a:gd name="connsiteY82" fmla="*/ 617855 h 1411233"/>
                        <a:gd name="connsiteX83" fmla="*/ 39683 w 1249680"/>
                        <a:gd name="connsiteY83" fmla="*/ 611505 h 1411233"/>
                        <a:gd name="connsiteX84" fmla="*/ 0 w 1249680"/>
                        <a:gd name="connsiteY84" fmla="*/ 541020 h 1411233"/>
                        <a:gd name="connsiteX0" fmla="*/ 0 w 1249680"/>
                        <a:gd name="connsiteY0" fmla="*/ 541020 h 1411233"/>
                        <a:gd name="connsiteX1" fmla="*/ 259080 w 1249680"/>
                        <a:gd name="connsiteY1" fmla="*/ 381000 h 1411233"/>
                        <a:gd name="connsiteX2" fmla="*/ 266700 w 1249680"/>
                        <a:gd name="connsiteY2" fmla="*/ 266700 h 1411233"/>
                        <a:gd name="connsiteX3" fmla="*/ 358140 w 1249680"/>
                        <a:gd name="connsiteY3" fmla="*/ 259080 h 1411233"/>
                        <a:gd name="connsiteX4" fmla="*/ 388620 w 1249680"/>
                        <a:gd name="connsiteY4" fmla="*/ 266700 h 1411233"/>
                        <a:gd name="connsiteX5" fmla="*/ 449580 w 1249680"/>
                        <a:gd name="connsiteY5" fmla="*/ 266700 h 1411233"/>
                        <a:gd name="connsiteX6" fmla="*/ 533400 w 1249680"/>
                        <a:gd name="connsiteY6" fmla="*/ 144780 h 1411233"/>
                        <a:gd name="connsiteX7" fmla="*/ 655320 w 1249680"/>
                        <a:gd name="connsiteY7" fmla="*/ 167640 h 1411233"/>
                        <a:gd name="connsiteX8" fmla="*/ 830580 w 1249680"/>
                        <a:gd name="connsiteY8" fmla="*/ 114300 h 1411233"/>
                        <a:gd name="connsiteX9" fmla="*/ 822960 w 1249680"/>
                        <a:gd name="connsiteY9" fmla="*/ 45720 h 1411233"/>
                        <a:gd name="connsiteX10" fmla="*/ 906780 w 1249680"/>
                        <a:gd name="connsiteY10" fmla="*/ 0 h 1411233"/>
                        <a:gd name="connsiteX11" fmla="*/ 937260 w 1249680"/>
                        <a:gd name="connsiteY11" fmla="*/ 0 h 1411233"/>
                        <a:gd name="connsiteX12" fmla="*/ 944880 w 1249680"/>
                        <a:gd name="connsiteY12" fmla="*/ 76200 h 1411233"/>
                        <a:gd name="connsiteX13" fmla="*/ 1013460 w 1249680"/>
                        <a:gd name="connsiteY13" fmla="*/ 99060 h 1411233"/>
                        <a:gd name="connsiteX14" fmla="*/ 982980 w 1249680"/>
                        <a:gd name="connsiteY14" fmla="*/ 167640 h 1411233"/>
                        <a:gd name="connsiteX15" fmla="*/ 1005840 w 1249680"/>
                        <a:gd name="connsiteY15" fmla="*/ 190500 h 1411233"/>
                        <a:gd name="connsiteX16" fmla="*/ 982657 w 1249680"/>
                        <a:gd name="connsiteY16" fmla="*/ 249555 h 1411233"/>
                        <a:gd name="connsiteX17" fmla="*/ 967740 w 1249680"/>
                        <a:gd name="connsiteY17" fmla="*/ 297180 h 1411233"/>
                        <a:gd name="connsiteX18" fmla="*/ 975360 w 1249680"/>
                        <a:gd name="connsiteY18" fmla="*/ 320040 h 1411233"/>
                        <a:gd name="connsiteX19" fmla="*/ 1023138 w 1249680"/>
                        <a:gd name="connsiteY19" fmla="*/ 349568 h 1411233"/>
                        <a:gd name="connsiteX20" fmla="*/ 1080288 w 1249680"/>
                        <a:gd name="connsiteY20" fmla="*/ 378143 h 1411233"/>
                        <a:gd name="connsiteX21" fmla="*/ 1134428 w 1249680"/>
                        <a:gd name="connsiteY21" fmla="*/ 400526 h 1411233"/>
                        <a:gd name="connsiteX22" fmla="*/ 1158716 w 1249680"/>
                        <a:gd name="connsiteY22" fmla="*/ 368142 h 1411233"/>
                        <a:gd name="connsiteX23" fmla="*/ 1173480 w 1249680"/>
                        <a:gd name="connsiteY23" fmla="*/ 441960 h 1411233"/>
                        <a:gd name="connsiteX24" fmla="*/ 1249680 w 1249680"/>
                        <a:gd name="connsiteY24" fmla="*/ 419100 h 1411233"/>
                        <a:gd name="connsiteX25" fmla="*/ 1216819 w 1249680"/>
                        <a:gd name="connsiteY25" fmla="*/ 481012 h 1411233"/>
                        <a:gd name="connsiteX26" fmla="*/ 1159193 w 1249680"/>
                        <a:gd name="connsiteY26" fmla="*/ 536734 h 1411233"/>
                        <a:gd name="connsiteX27" fmla="*/ 1094577 w 1249680"/>
                        <a:gd name="connsiteY27" fmla="*/ 621031 h 1411233"/>
                        <a:gd name="connsiteX28" fmla="*/ 1025843 w 1249680"/>
                        <a:gd name="connsiteY28" fmla="*/ 632460 h 1411233"/>
                        <a:gd name="connsiteX29" fmla="*/ 1023139 w 1249680"/>
                        <a:gd name="connsiteY29" fmla="*/ 754380 h 1411233"/>
                        <a:gd name="connsiteX30" fmla="*/ 980122 w 1249680"/>
                        <a:gd name="connsiteY30" fmla="*/ 807244 h 1411233"/>
                        <a:gd name="connsiteX31" fmla="*/ 1015995 w 1249680"/>
                        <a:gd name="connsiteY31" fmla="*/ 847249 h 1411233"/>
                        <a:gd name="connsiteX32" fmla="*/ 993933 w 1249680"/>
                        <a:gd name="connsiteY32" fmla="*/ 891063 h 1411233"/>
                        <a:gd name="connsiteX33" fmla="*/ 1018376 w 1249680"/>
                        <a:gd name="connsiteY33" fmla="*/ 947261 h 1411233"/>
                        <a:gd name="connsiteX34" fmla="*/ 1049179 w 1249680"/>
                        <a:gd name="connsiteY34" fmla="*/ 1024414 h 1411233"/>
                        <a:gd name="connsiteX35" fmla="*/ 1092041 w 1249680"/>
                        <a:gd name="connsiteY35" fmla="*/ 1055370 h 1411233"/>
                        <a:gd name="connsiteX36" fmla="*/ 1093470 w 1249680"/>
                        <a:gd name="connsiteY36" fmla="*/ 1161574 h 1411233"/>
                        <a:gd name="connsiteX37" fmla="*/ 1010127 w 1249680"/>
                        <a:gd name="connsiteY37" fmla="*/ 1155382 h 1411233"/>
                        <a:gd name="connsiteX38" fmla="*/ 1137439 w 1249680"/>
                        <a:gd name="connsiteY38" fmla="*/ 1211579 h 1411233"/>
                        <a:gd name="connsiteX39" fmla="*/ 1171098 w 1249680"/>
                        <a:gd name="connsiteY39" fmla="*/ 1251586 h 1411233"/>
                        <a:gd name="connsiteX40" fmla="*/ 1113626 w 1249680"/>
                        <a:gd name="connsiteY40" fmla="*/ 1373505 h 1411233"/>
                        <a:gd name="connsiteX41" fmla="*/ 1082516 w 1249680"/>
                        <a:gd name="connsiteY41" fmla="*/ 1361598 h 1411233"/>
                        <a:gd name="connsiteX42" fmla="*/ 1063466 w 1249680"/>
                        <a:gd name="connsiteY42" fmla="*/ 1390650 h 1411233"/>
                        <a:gd name="connsiteX43" fmla="*/ 1044570 w 1249680"/>
                        <a:gd name="connsiteY43" fmla="*/ 1359218 h 1411233"/>
                        <a:gd name="connsiteX44" fmla="*/ 918210 w 1249680"/>
                        <a:gd name="connsiteY44" fmla="*/ 1344930 h 1411233"/>
                        <a:gd name="connsiteX45" fmla="*/ 876097 w 1249680"/>
                        <a:gd name="connsiteY45" fmla="*/ 1307028 h 1411233"/>
                        <a:gd name="connsiteX46" fmla="*/ 821650 w 1249680"/>
                        <a:gd name="connsiteY46" fmla="*/ 1340540 h 1411233"/>
                        <a:gd name="connsiteX47" fmla="*/ 749071 w 1249680"/>
                        <a:gd name="connsiteY47" fmla="*/ 1357779 h 1411233"/>
                        <a:gd name="connsiteX48" fmla="*/ 623341 w 1249680"/>
                        <a:gd name="connsiteY48" fmla="*/ 1411233 h 1411233"/>
                        <a:gd name="connsiteX49" fmla="*/ 596895 w 1249680"/>
                        <a:gd name="connsiteY49" fmla="*/ 1375886 h 1411233"/>
                        <a:gd name="connsiteX50" fmla="*/ 391001 w 1249680"/>
                        <a:gd name="connsiteY50" fmla="*/ 1287303 h 1411233"/>
                        <a:gd name="connsiteX51" fmla="*/ 223038 w 1249680"/>
                        <a:gd name="connsiteY51" fmla="*/ 1230630 h 1411233"/>
                        <a:gd name="connsiteX52" fmla="*/ 127788 w 1249680"/>
                        <a:gd name="connsiteY52" fmla="*/ 1223486 h 1411233"/>
                        <a:gd name="connsiteX53" fmla="*/ 123026 w 1249680"/>
                        <a:gd name="connsiteY53" fmla="*/ 1156811 h 1411233"/>
                        <a:gd name="connsiteX54" fmla="*/ 134932 w 1249680"/>
                        <a:gd name="connsiteY54" fmla="*/ 1171098 h 1411233"/>
                        <a:gd name="connsiteX55" fmla="*/ 143351 w 1249680"/>
                        <a:gd name="connsiteY55" fmla="*/ 1202532 h 1411233"/>
                        <a:gd name="connsiteX56" fmla="*/ 180975 w 1249680"/>
                        <a:gd name="connsiteY56" fmla="*/ 1200626 h 1411233"/>
                        <a:gd name="connsiteX57" fmla="*/ 163354 w 1249680"/>
                        <a:gd name="connsiteY57" fmla="*/ 1141095 h 1411233"/>
                        <a:gd name="connsiteX58" fmla="*/ 234791 w 1249680"/>
                        <a:gd name="connsiteY58" fmla="*/ 1096804 h 1411233"/>
                        <a:gd name="connsiteX59" fmla="*/ 249232 w 1249680"/>
                        <a:gd name="connsiteY59" fmla="*/ 1180623 h 1411233"/>
                        <a:gd name="connsiteX60" fmla="*/ 277807 w 1249680"/>
                        <a:gd name="connsiteY60" fmla="*/ 1190149 h 1411233"/>
                        <a:gd name="connsiteX61" fmla="*/ 292417 w 1249680"/>
                        <a:gd name="connsiteY61" fmla="*/ 1068705 h 1411233"/>
                        <a:gd name="connsiteX62" fmla="*/ 323051 w 1249680"/>
                        <a:gd name="connsiteY62" fmla="*/ 1078230 h 1411233"/>
                        <a:gd name="connsiteX63" fmla="*/ 294476 w 1249680"/>
                        <a:gd name="connsiteY63" fmla="*/ 944880 h 1411233"/>
                        <a:gd name="connsiteX64" fmla="*/ 258758 w 1249680"/>
                        <a:gd name="connsiteY64" fmla="*/ 961549 h 1411233"/>
                        <a:gd name="connsiteX65" fmla="*/ 149220 w 1249680"/>
                        <a:gd name="connsiteY65" fmla="*/ 909162 h 1411233"/>
                        <a:gd name="connsiteX66" fmla="*/ 158745 w 1249680"/>
                        <a:gd name="connsiteY66" fmla="*/ 882967 h 1411233"/>
                        <a:gd name="connsiteX67" fmla="*/ 130765 w 1249680"/>
                        <a:gd name="connsiteY67" fmla="*/ 864017 h 1411233"/>
                        <a:gd name="connsiteX68" fmla="*/ 108738 w 1249680"/>
                        <a:gd name="connsiteY68" fmla="*/ 897255 h 1411233"/>
                        <a:gd name="connsiteX69" fmla="*/ 111120 w 1249680"/>
                        <a:gd name="connsiteY69" fmla="*/ 840105 h 1411233"/>
                        <a:gd name="connsiteX70" fmla="*/ 92070 w 1249680"/>
                        <a:gd name="connsiteY70" fmla="*/ 835343 h 1411233"/>
                        <a:gd name="connsiteX71" fmla="*/ 80163 w 1249680"/>
                        <a:gd name="connsiteY71" fmla="*/ 906780 h 1411233"/>
                        <a:gd name="connsiteX72" fmla="*/ 58732 w 1249680"/>
                        <a:gd name="connsiteY72" fmla="*/ 911543 h 1411233"/>
                        <a:gd name="connsiteX73" fmla="*/ 70639 w 1249680"/>
                        <a:gd name="connsiteY73" fmla="*/ 825817 h 1411233"/>
                        <a:gd name="connsiteX74" fmla="*/ 122872 w 1249680"/>
                        <a:gd name="connsiteY74" fmla="*/ 819626 h 1411233"/>
                        <a:gd name="connsiteX75" fmla="*/ 125407 w 1249680"/>
                        <a:gd name="connsiteY75" fmla="*/ 799623 h 1411233"/>
                        <a:gd name="connsiteX76" fmla="*/ 78581 w 1249680"/>
                        <a:gd name="connsiteY76" fmla="*/ 799624 h 1411233"/>
                        <a:gd name="connsiteX77" fmla="*/ 82867 w 1249680"/>
                        <a:gd name="connsiteY77" fmla="*/ 761047 h 1411233"/>
                        <a:gd name="connsiteX78" fmla="*/ 142076 w 1249680"/>
                        <a:gd name="connsiteY78" fmla="*/ 742474 h 1411233"/>
                        <a:gd name="connsiteX79" fmla="*/ 130169 w 1249680"/>
                        <a:gd name="connsiteY79" fmla="*/ 716280 h 1411233"/>
                        <a:gd name="connsiteX80" fmla="*/ 48568 w 1249680"/>
                        <a:gd name="connsiteY80" fmla="*/ 756737 h 1411233"/>
                        <a:gd name="connsiteX81" fmla="*/ 29527 w 1249680"/>
                        <a:gd name="connsiteY81" fmla="*/ 718344 h 1411233"/>
                        <a:gd name="connsiteX82" fmla="*/ 104473 w 1249680"/>
                        <a:gd name="connsiteY82" fmla="*/ 693138 h 1411233"/>
                        <a:gd name="connsiteX83" fmla="*/ 77629 w 1249680"/>
                        <a:gd name="connsiteY83" fmla="*/ 617855 h 1411233"/>
                        <a:gd name="connsiteX84" fmla="*/ 39683 w 1249680"/>
                        <a:gd name="connsiteY84" fmla="*/ 611505 h 1411233"/>
                        <a:gd name="connsiteX85" fmla="*/ 0 w 1249680"/>
                        <a:gd name="connsiteY85" fmla="*/ 541020 h 1411233"/>
                        <a:gd name="connsiteX0" fmla="*/ 0 w 1249680"/>
                        <a:gd name="connsiteY0" fmla="*/ 541020 h 1411233"/>
                        <a:gd name="connsiteX1" fmla="*/ 259080 w 1249680"/>
                        <a:gd name="connsiteY1" fmla="*/ 381000 h 1411233"/>
                        <a:gd name="connsiteX2" fmla="*/ 266700 w 1249680"/>
                        <a:gd name="connsiteY2" fmla="*/ 266700 h 1411233"/>
                        <a:gd name="connsiteX3" fmla="*/ 358140 w 1249680"/>
                        <a:gd name="connsiteY3" fmla="*/ 259080 h 1411233"/>
                        <a:gd name="connsiteX4" fmla="*/ 388620 w 1249680"/>
                        <a:gd name="connsiteY4" fmla="*/ 266700 h 1411233"/>
                        <a:gd name="connsiteX5" fmla="*/ 449580 w 1249680"/>
                        <a:gd name="connsiteY5" fmla="*/ 266700 h 1411233"/>
                        <a:gd name="connsiteX6" fmla="*/ 533400 w 1249680"/>
                        <a:gd name="connsiteY6" fmla="*/ 144780 h 1411233"/>
                        <a:gd name="connsiteX7" fmla="*/ 655320 w 1249680"/>
                        <a:gd name="connsiteY7" fmla="*/ 167640 h 1411233"/>
                        <a:gd name="connsiteX8" fmla="*/ 830580 w 1249680"/>
                        <a:gd name="connsiteY8" fmla="*/ 114300 h 1411233"/>
                        <a:gd name="connsiteX9" fmla="*/ 822960 w 1249680"/>
                        <a:gd name="connsiteY9" fmla="*/ 45720 h 1411233"/>
                        <a:gd name="connsiteX10" fmla="*/ 906780 w 1249680"/>
                        <a:gd name="connsiteY10" fmla="*/ 0 h 1411233"/>
                        <a:gd name="connsiteX11" fmla="*/ 937260 w 1249680"/>
                        <a:gd name="connsiteY11" fmla="*/ 0 h 1411233"/>
                        <a:gd name="connsiteX12" fmla="*/ 944880 w 1249680"/>
                        <a:gd name="connsiteY12" fmla="*/ 76200 h 1411233"/>
                        <a:gd name="connsiteX13" fmla="*/ 1013460 w 1249680"/>
                        <a:gd name="connsiteY13" fmla="*/ 99060 h 1411233"/>
                        <a:gd name="connsiteX14" fmla="*/ 982980 w 1249680"/>
                        <a:gd name="connsiteY14" fmla="*/ 167640 h 1411233"/>
                        <a:gd name="connsiteX15" fmla="*/ 1005840 w 1249680"/>
                        <a:gd name="connsiteY15" fmla="*/ 190500 h 1411233"/>
                        <a:gd name="connsiteX16" fmla="*/ 982657 w 1249680"/>
                        <a:gd name="connsiteY16" fmla="*/ 249555 h 1411233"/>
                        <a:gd name="connsiteX17" fmla="*/ 967740 w 1249680"/>
                        <a:gd name="connsiteY17" fmla="*/ 297180 h 1411233"/>
                        <a:gd name="connsiteX18" fmla="*/ 975360 w 1249680"/>
                        <a:gd name="connsiteY18" fmla="*/ 320040 h 1411233"/>
                        <a:gd name="connsiteX19" fmla="*/ 1023138 w 1249680"/>
                        <a:gd name="connsiteY19" fmla="*/ 349568 h 1411233"/>
                        <a:gd name="connsiteX20" fmla="*/ 1080611 w 1249680"/>
                        <a:gd name="connsiteY20" fmla="*/ 461388 h 1411233"/>
                        <a:gd name="connsiteX21" fmla="*/ 1134428 w 1249680"/>
                        <a:gd name="connsiteY21" fmla="*/ 400526 h 1411233"/>
                        <a:gd name="connsiteX22" fmla="*/ 1158716 w 1249680"/>
                        <a:gd name="connsiteY22" fmla="*/ 368142 h 1411233"/>
                        <a:gd name="connsiteX23" fmla="*/ 1173480 w 1249680"/>
                        <a:gd name="connsiteY23" fmla="*/ 441960 h 1411233"/>
                        <a:gd name="connsiteX24" fmla="*/ 1249680 w 1249680"/>
                        <a:gd name="connsiteY24" fmla="*/ 419100 h 1411233"/>
                        <a:gd name="connsiteX25" fmla="*/ 1216819 w 1249680"/>
                        <a:gd name="connsiteY25" fmla="*/ 481012 h 1411233"/>
                        <a:gd name="connsiteX26" fmla="*/ 1159193 w 1249680"/>
                        <a:gd name="connsiteY26" fmla="*/ 536734 h 1411233"/>
                        <a:gd name="connsiteX27" fmla="*/ 1094577 w 1249680"/>
                        <a:gd name="connsiteY27" fmla="*/ 621031 h 1411233"/>
                        <a:gd name="connsiteX28" fmla="*/ 1025843 w 1249680"/>
                        <a:gd name="connsiteY28" fmla="*/ 632460 h 1411233"/>
                        <a:gd name="connsiteX29" fmla="*/ 1023139 w 1249680"/>
                        <a:gd name="connsiteY29" fmla="*/ 754380 h 1411233"/>
                        <a:gd name="connsiteX30" fmla="*/ 980122 w 1249680"/>
                        <a:gd name="connsiteY30" fmla="*/ 807244 h 1411233"/>
                        <a:gd name="connsiteX31" fmla="*/ 1015995 w 1249680"/>
                        <a:gd name="connsiteY31" fmla="*/ 847249 h 1411233"/>
                        <a:gd name="connsiteX32" fmla="*/ 993933 w 1249680"/>
                        <a:gd name="connsiteY32" fmla="*/ 891063 h 1411233"/>
                        <a:gd name="connsiteX33" fmla="*/ 1018376 w 1249680"/>
                        <a:gd name="connsiteY33" fmla="*/ 947261 h 1411233"/>
                        <a:gd name="connsiteX34" fmla="*/ 1049179 w 1249680"/>
                        <a:gd name="connsiteY34" fmla="*/ 1024414 h 1411233"/>
                        <a:gd name="connsiteX35" fmla="*/ 1092041 w 1249680"/>
                        <a:gd name="connsiteY35" fmla="*/ 1055370 h 1411233"/>
                        <a:gd name="connsiteX36" fmla="*/ 1093470 w 1249680"/>
                        <a:gd name="connsiteY36" fmla="*/ 1161574 h 1411233"/>
                        <a:gd name="connsiteX37" fmla="*/ 1010127 w 1249680"/>
                        <a:gd name="connsiteY37" fmla="*/ 1155382 h 1411233"/>
                        <a:gd name="connsiteX38" fmla="*/ 1137439 w 1249680"/>
                        <a:gd name="connsiteY38" fmla="*/ 1211579 h 1411233"/>
                        <a:gd name="connsiteX39" fmla="*/ 1171098 w 1249680"/>
                        <a:gd name="connsiteY39" fmla="*/ 1251586 h 1411233"/>
                        <a:gd name="connsiteX40" fmla="*/ 1113626 w 1249680"/>
                        <a:gd name="connsiteY40" fmla="*/ 1373505 h 1411233"/>
                        <a:gd name="connsiteX41" fmla="*/ 1082516 w 1249680"/>
                        <a:gd name="connsiteY41" fmla="*/ 1361598 h 1411233"/>
                        <a:gd name="connsiteX42" fmla="*/ 1063466 w 1249680"/>
                        <a:gd name="connsiteY42" fmla="*/ 1390650 h 1411233"/>
                        <a:gd name="connsiteX43" fmla="*/ 1044570 w 1249680"/>
                        <a:gd name="connsiteY43" fmla="*/ 1359218 h 1411233"/>
                        <a:gd name="connsiteX44" fmla="*/ 918210 w 1249680"/>
                        <a:gd name="connsiteY44" fmla="*/ 1344930 h 1411233"/>
                        <a:gd name="connsiteX45" fmla="*/ 876097 w 1249680"/>
                        <a:gd name="connsiteY45" fmla="*/ 1307028 h 1411233"/>
                        <a:gd name="connsiteX46" fmla="*/ 821650 w 1249680"/>
                        <a:gd name="connsiteY46" fmla="*/ 1340540 h 1411233"/>
                        <a:gd name="connsiteX47" fmla="*/ 749071 w 1249680"/>
                        <a:gd name="connsiteY47" fmla="*/ 1357779 h 1411233"/>
                        <a:gd name="connsiteX48" fmla="*/ 623341 w 1249680"/>
                        <a:gd name="connsiteY48" fmla="*/ 1411233 h 1411233"/>
                        <a:gd name="connsiteX49" fmla="*/ 596895 w 1249680"/>
                        <a:gd name="connsiteY49" fmla="*/ 1375886 h 1411233"/>
                        <a:gd name="connsiteX50" fmla="*/ 391001 w 1249680"/>
                        <a:gd name="connsiteY50" fmla="*/ 1287303 h 1411233"/>
                        <a:gd name="connsiteX51" fmla="*/ 223038 w 1249680"/>
                        <a:gd name="connsiteY51" fmla="*/ 1230630 h 1411233"/>
                        <a:gd name="connsiteX52" fmla="*/ 127788 w 1249680"/>
                        <a:gd name="connsiteY52" fmla="*/ 1223486 h 1411233"/>
                        <a:gd name="connsiteX53" fmla="*/ 123026 w 1249680"/>
                        <a:gd name="connsiteY53" fmla="*/ 1156811 h 1411233"/>
                        <a:gd name="connsiteX54" fmla="*/ 134932 w 1249680"/>
                        <a:gd name="connsiteY54" fmla="*/ 1171098 h 1411233"/>
                        <a:gd name="connsiteX55" fmla="*/ 143351 w 1249680"/>
                        <a:gd name="connsiteY55" fmla="*/ 1202532 h 1411233"/>
                        <a:gd name="connsiteX56" fmla="*/ 180975 w 1249680"/>
                        <a:gd name="connsiteY56" fmla="*/ 1200626 h 1411233"/>
                        <a:gd name="connsiteX57" fmla="*/ 163354 w 1249680"/>
                        <a:gd name="connsiteY57" fmla="*/ 1141095 h 1411233"/>
                        <a:gd name="connsiteX58" fmla="*/ 234791 w 1249680"/>
                        <a:gd name="connsiteY58" fmla="*/ 1096804 h 1411233"/>
                        <a:gd name="connsiteX59" fmla="*/ 249232 w 1249680"/>
                        <a:gd name="connsiteY59" fmla="*/ 1180623 h 1411233"/>
                        <a:gd name="connsiteX60" fmla="*/ 277807 w 1249680"/>
                        <a:gd name="connsiteY60" fmla="*/ 1190149 h 1411233"/>
                        <a:gd name="connsiteX61" fmla="*/ 292417 w 1249680"/>
                        <a:gd name="connsiteY61" fmla="*/ 1068705 h 1411233"/>
                        <a:gd name="connsiteX62" fmla="*/ 323051 w 1249680"/>
                        <a:gd name="connsiteY62" fmla="*/ 1078230 h 1411233"/>
                        <a:gd name="connsiteX63" fmla="*/ 294476 w 1249680"/>
                        <a:gd name="connsiteY63" fmla="*/ 944880 h 1411233"/>
                        <a:gd name="connsiteX64" fmla="*/ 258758 w 1249680"/>
                        <a:gd name="connsiteY64" fmla="*/ 961549 h 1411233"/>
                        <a:gd name="connsiteX65" fmla="*/ 149220 w 1249680"/>
                        <a:gd name="connsiteY65" fmla="*/ 909162 h 1411233"/>
                        <a:gd name="connsiteX66" fmla="*/ 158745 w 1249680"/>
                        <a:gd name="connsiteY66" fmla="*/ 882967 h 1411233"/>
                        <a:gd name="connsiteX67" fmla="*/ 130765 w 1249680"/>
                        <a:gd name="connsiteY67" fmla="*/ 864017 h 1411233"/>
                        <a:gd name="connsiteX68" fmla="*/ 108738 w 1249680"/>
                        <a:gd name="connsiteY68" fmla="*/ 897255 h 1411233"/>
                        <a:gd name="connsiteX69" fmla="*/ 111120 w 1249680"/>
                        <a:gd name="connsiteY69" fmla="*/ 840105 h 1411233"/>
                        <a:gd name="connsiteX70" fmla="*/ 92070 w 1249680"/>
                        <a:gd name="connsiteY70" fmla="*/ 835343 h 1411233"/>
                        <a:gd name="connsiteX71" fmla="*/ 80163 w 1249680"/>
                        <a:gd name="connsiteY71" fmla="*/ 906780 h 1411233"/>
                        <a:gd name="connsiteX72" fmla="*/ 58732 w 1249680"/>
                        <a:gd name="connsiteY72" fmla="*/ 911543 h 1411233"/>
                        <a:gd name="connsiteX73" fmla="*/ 70639 w 1249680"/>
                        <a:gd name="connsiteY73" fmla="*/ 825817 h 1411233"/>
                        <a:gd name="connsiteX74" fmla="*/ 122872 w 1249680"/>
                        <a:gd name="connsiteY74" fmla="*/ 819626 h 1411233"/>
                        <a:gd name="connsiteX75" fmla="*/ 125407 w 1249680"/>
                        <a:gd name="connsiteY75" fmla="*/ 799623 h 1411233"/>
                        <a:gd name="connsiteX76" fmla="*/ 78581 w 1249680"/>
                        <a:gd name="connsiteY76" fmla="*/ 799624 h 1411233"/>
                        <a:gd name="connsiteX77" fmla="*/ 82867 w 1249680"/>
                        <a:gd name="connsiteY77" fmla="*/ 761047 h 1411233"/>
                        <a:gd name="connsiteX78" fmla="*/ 142076 w 1249680"/>
                        <a:gd name="connsiteY78" fmla="*/ 742474 h 1411233"/>
                        <a:gd name="connsiteX79" fmla="*/ 130169 w 1249680"/>
                        <a:gd name="connsiteY79" fmla="*/ 716280 h 1411233"/>
                        <a:gd name="connsiteX80" fmla="*/ 48568 w 1249680"/>
                        <a:gd name="connsiteY80" fmla="*/ 756737 h 1411233"/>
                        <a:gd name="connsiteX81" fmla="*/ 29527 w 1249680"/>
                        <a:gd name="connsiteY81" fmla="*/ 718344 h 1411233"/>
                        <a:gd name="connsiteX82" fmla="*/ 104473 w 1249680"/>
                        <a:gd name="connsiteY82" fmla="*/ 693138 h 1411233"/>
                        <a:gd name="connsiteX83" fmla="*/ 77629 w 1249680"/>
                        <a:gd name="connsiteY83" fmla="*/ 617855 h 1411233"/>
                        <a:gd name="connsiteX84" fmla="*/ 39683 w 1249680"/>
                        <a:gd name="connsiteY84" fmla="*/ 611505 h 1411233"/>
                        <a:gd name="connsiteX85" fmla="*/ 0 w 1249680"/>
                        <a:gd name="connsiteY85" fmla="*/ 541020 h 1411233"/>
                        <a:gd name="connsiteX0" fmla="*/ 0 w 1249680"/>
                        <a:gd name="connsiteY0" fmla="*/ 541020 h 1411233"/>
                        <a:gd name="connsiteX1" fmla="*/ 259080 w 1249680"/>
                        <a:gd name="connsiteY1" fmla="*/ 381000 h 1411233"/>
                        <a:gd name="connsiteX2" fmla="*/ 266700 w 1249680"/>
                        <a:gd name="connsiteY2" fmla="*/ 266700 h 1411233"/>
                        <a:gd name="connsiteX3" fmla="*/ 358140 w 1249680"/>
                        <a:gd name="connsiteY3" fmla="*/ 259080 h 1411233"/>
                        <a:gd name="connsiteX4" fmla="*/ 388620 w 1249680"/>
                        <a:gd name="connsiteY4" fmla="*/ 266700 h 1411233"/>
                        <a:gd name="connsiteX5" fmla="*/ 449580 w 1249680"/>
                        <a:gd name="connsiteY5" fmla="*/ 266700 h 1411233"/>
                        <a:gd name="connsiteX6" fmla="*/ 533400 w 1249680"/>
                        <a:gd name="connsiteY6" fmla="*/ 144780 h 1411233"/>
                        <a:gd name="connsiteX7" fmla="*/ 655320 w 1249680"/>
                        <a:gd name="connsiteY7" fmla="*/ 167640 h 1411233"/>
                        <a:gd name="connsiteX8" fmla="*/ 830580 w 1249680"/>
                        <a:gd name="connsiteY8" fmla="*/ 114300 h 1411233"/>
                        <a:gd name="connsiteX9" fmla="*/ 822960 w 1249680"/>
                        <a:gd name="connsiteY9" fmla="*/ 45720 h 1411233"/>
                        <a:gd name="connsiteX10" fmla="*/ 906780 w 1249680"/>
                        <a:gd name="connsiteY10" fmla="*/ 0 h 1411233"/>
                        <a:gd name="connsiteX11" fmla="*/ 937260 w 1249680"/>
                        <a:gd name="connsiteY11" fmla="*/ 0 h 1411233"/>
                        <a:gd name="connsiteX12" fmla="*/ 944880 w 1249680"/>
                        <a:gd name="connsiteY12" fmla="*/ 76200 h 1411233"/>
                        <a:gd name="connsiteX13" fmla="*/ 1013460 w 1249680"/>
                        <a:gd name="connsiteY13" fmla="*/ 99060 h 1411233"/>
                        <a:gd name="connsiteX14" fmla="*/ 982980 w 1249680"/>
                        <a:gd name="connsiteY14" fmla="*/ 167640 h 1411233"/>
                        <a:gd name="connsiteX15" fmla="*/ 1005840 w 1249680"/>
                        <a:gd name="connsiteY15" fmla="*/ 190500 h 1411233"/>
                        <a:gd name="connsiteX16" fmla="*/ 982657 w 1249680"/>
                        <a:gd name="connsiteY16" fmla="*/ 249555 h 1411233"/>
                        <a:gd name="connsiteX17" fmla="*/ 967740 w 1249680"/>
                        <a:gd name="connsiteY17" fmla="*/ 297180 h 1411233"/>
                        <a:gd name="connsiteX18" fmla="*/ 975360 w 1249680"/>
                        <a:gd name="connsiteY18" fmla="*/ 320040 h 1411233"/>
                        <a:gd name="connsiteX19" fmla="*/ 1023138 w 1249680"/>
                        <a:gd name="connsiteY19" fmla="*/ 349568 h 1411233"/>
                        <a:gd name="connsiteX20" fmla="*/ 1080611 w 1249680"/>
                        <a:gd name="connsiteY20" fmla="*/ 461388 h 1411233"/>
                        <a:gd name="connsiteX21" fmla="*/ 1147211 w 1249680"/>
                        <a:gd name="connsiteY21" fmla="*/ 390148 h 1411233"/>
                        <a:gd name="connsiteX22" fmla="*/ 1134428 w 1249680"/>
                        <a:gd name="connsiteY22" fmla="*/ 400526 h 1411233"/>
                        <a:gd name="connsiteX23" fmla="*/ 1158716 w 1249680"/>
                        <a:gd name="connsiteY23" fmla="*/ 368142 h 1411233"/>
                        <a:gd name="connsiteX24" fmla="*/ 1173480 w 1249680"/>
                        <a:gd name="connsiteY24" fmla="*/ 441960 h 1411233"/>
                        <a:gd name="connsiteX25" fmla="*/ 1249680 w 1249680"/>
                        <a:gd name="connsiteY25" fmla="*/ 419100 h 1411233"/>
                        <a:gd name="connsiteX26" fmla="*/ 1216819 w 1249680"/>
                        <a:gd name="connsiteY26" fmla="*/ 481012 h 1411233"/>
                        <a:gd name="connsiteX27" fmla="*/ 1159193 w 1249680"/>
                        <a:gd name="connsiteY27" fmla="*/ 536734 h 1411233"/>
                        <a:gd name="connsiteX28" fmla="*/ 1094577 w 1249680"/>
                        <a:gd name="connsiteY28" fmla="*/ 621031 h 1411233"/>
                        <a:gd name="connsiteX29" fmla="*/ 1025843 w 1249680"/>
                        <a:gd name="connsiteY29" fmla="*/ 632460 h 1411233"/>
                        <a:gd name="connsiteX30" fmla="*/ 1023139 w 1249680"/>
                        <a:gd name="connsiteY30" fmla="*/ 754380 h 1411233"/>
                        <a:gd name="connsiteX31" fmla="*/ 980122 w 1249680"/>
                        <a:gd name="connsiteY31" fmla="*/ 807244 h 1411233"/>
                        <a:gd name="connsiteX32" fmla="*/ 1015995 w 1249680"/>
                        <a:gd name="connsiteY32" fmla="*/ 847249 h 1411233"/>
                        <a:gd name="connsiteX33" fmla="*/ 993933 w 1249680"/>
                        <a:gd name="connsiteY33" fmla="*/ 891063 h 1411233"/>
                        <a:gd name="connsiteX34" fmla="*/ 1018376 w 1249680"/>
                        <a:gd name="connsiteY34" fmla="*/ 947261 h 1411233"/>
                        <a:gd name="connsiteX35" fmla="*/ 1049179 w 1249680"/>
                        <a:gd name="connsiteY35" fmla="*/ 1024414 h 1411233"/>
                        <a:gd name="connsiteX36" fmla="*/ 1092041 w 1249680"/>
                        <a:gd name="connsiteY36" fmla="*/ 1055370 h 1411233"/>
                        <a:gd name="connsiteX37" fmla="*/ 1093470 w 1249680"/>
                        <a:gd name="connsiteY37" fmla="*/ 1161574 h 1411233"/>
                        <a:gd name="connsiteX38" fmla="*/ 1010127 w 1249680"/>
                        <a:gd name="connsiteY38" fmla="*/ 1155382 h 1411233"/>
                        <a:gd name="connsiteX39" fmla="*/ 1137439 w 1249680"/>
                        <a:gd name="connsiteY39" fmla="*/ 1211579 h 1411233"/>
                        <a:gd name="connsiteX40" fmla="*/ 1171098 w 1249680"/>
                        <a:gd name="connsiteY40" fmla="*/ 1251586 h 1411233"/>
                        <a:gd name="connsiteX41" fmla="*/ 1113626 w 1249680"/>
                        <a:gd name="connsiteY41" fmla="*/ 1373505 h 1411233"/>
                        <a:gd name="connsiteX42" fmla="*/ 1082516 w 1249680"/>
                        <a:gd name="connsiteY42" fmla="*/ 1361598 h 1411233"/>
                        <a:gd name="connsiteX43" fmla="*/ 1063466 w 1249680"/>
                        <a:gd name="connsiteY43" fmla="*/ 1390650 h 1411233"/>
                        <a:gd name="connsiteX44" fmla="*/ 1044570 w 1249680"/>
                        <a:gd name="connsiteY44" fmla="*/ 1359218 h 1411233"/>
                        <a:gd name="connsiteX45" fmla="*/ 918210 w 1249680"/>
                        <a:gd name="connsiteY45" fmla="*/ 1344930 h 1411233"/>
                        <a:gd name="connsiteX46" fmla="*/ 876097 w 1249680"/>
                        <a:gd name="connsiteY46" fmla="*/ 1307028 h 1411233"/>
                        <a:gd name="connsiteX47" fmla="*/ 821650 w 1249680"/>
                        <a:gd name="connsiteY47" fmla="*/ 1340540 h 1411233"/>
                        <a:gd name="connsiteX48" fmla="*/ 749071 w 1249680"/>
                        <a:gd name="connsiteY48" fmla="*/ 1357779 h 1411233"/>
                        <a:gd name="connsiteX49" fmla="*/ 623341 w 1249680"/>
                        <a:gd name="connsiteY49" fmla="*/ 1411233 h 1411233"/>
                        <a:gd name="connsiteX50" fmla="*/ 596895 w 1249680"/>
                        <a:gd name="connsiteY50" fmla="*/ 1375886 h 1411233"/>
                        <a:gd name="connsiteX51" fmla="*/ 391001 w 1249680"/>
                        <a:gd name="connsiteY51" fmla="*/ 1287303 h 1411233"/>
                        <a:gd name="connsiteX52" fmla="*/ 223038 w 1249680"/>
                        <a:gd name="connsiteY52" fmla="*/ 1230630 h 1411233"/>
                        <a:gd name="connsiteX53" fmla="*/ 127788 w 1249680"/>
                        <a:gd name="connsiteY53" fmla="*/ 1223486 h 1411233"/>
                        <a:gd name="connsiteX54" fmla="*/ 123026 w 1249680"/>
                        <a:gd name="connsiteY54" fmla="*/ 1156811 h 1411233"/>
                        <a:gd name="connsiteX55" fmla="*/ 134932 w 1249680"/>
                        <a:gd name="connsiteY55" fmla="*/ 1171098 h 1411233"/>
                        <a:gd name="connsiteX56" fmla="*/ 143351 w 1249680"/>
                        <a:gd name="connsiteY56" fmla="*/ 1202532 h 1411233"/>
                        <a:gd name="connsiteX57" fmla="*/ 180975 w 1249680"/>
                        <a:gd name="connsiteY57" fmla="*/ 1200626 h 1411233"/>
                        <a:gd name="connsiteX58" fmla="*/ 163354 w 1249680"/>
                        <a:gd name="connsiteY58" fmla="*/ 1141095 h 1411233"/>
                        <a:gd name="connsiteX59" fmla="*/ 234791 w 1249680"/>
                        <a:gd name="connsiteY59" fmla="*/ 1096804 h 1411233"/>
                        <a:gd name="connsiteX60" fmla="*/ 249232 w 1249680"/>
                        <a:gd name="connsiteY60" fmla="*/ 1180623 h 1411233"/>
                        <a:gd name="connsiteX61" fmla="*/ 277807 w 1249680"/>
                        <a:gd name="connsiteY61" fmla="*/ 1190149 h 1411233"/>
                        <a:gd name="connsiteX62" fmla="*/ 292417 w 1249680"/>
                        <a:gd name="connsiteY62" fmla="*/ 1068705 h 1411233"/>
                        <a:gd name="connsiteX63" fmla="*/ 323051 w 1249680"/>
                        <a:gd name="connsiteY63" fmla="*/ 1078230 h 1411233"/>
                        <a:gd name="connsiteX64" fmla="*/ 294476 w 1249680"/>
                        <a:gd name="connsiteY64" fmla="*/ 944880 h 1411233"/>
                        <a:gd name="connsiteX65" fmla="*/ 258758 w 1249680"/>
                        <a:gd name="connsiteY65" fmla="*/ 961549 h 1411233"/>
                        <a:gd name="connsiteX66" fmla="*/ 149220 w 1249680"/>
                        <a:gd name="connsiteY66" fmla="*/ 909162 h 1411233"/>
                        <a:gd name="connsiteX67" fmla="*/ 158745 w 1249680"/>
                        <a:gd name="connsiteY67" fmla="*/ 882967 h 1411233"/>
                        <a:gd name="connsiteX68" fmla="*/ 130765 w 1249680"/>
                        <a:gd name="connsiteY68" fmla="*/ 864017 h 1411233"/>
                        <a:gd name="connsiteX69" fmla="*/ 108738 w 1249680"/>
                        <a:gd name="connsiteY69" fmla="*/ 897255 h 1411233"/>
                        <a:gd name="connsiteX70" fmla="*/ 111120 w 1249680"/>
                        <a:gd name="connsiteY70" fmla="*/ 840105 h 1411233"/>
                        <a:gd name="connsiteX71" fmla="*/ 92070 w 1249680"/>
                        <a:gd name="connsiteY71" fmla="*/ 835343 h 1411233"/>
                        <a:gd name="connsiteX72" fmla="*/ 80163 w 1249680"/>
                        <a:gd name="connsiteY72" fmla="*/ 906780 h 1411233"/>
                        <a:gd name="connsiteX73" fmla="*/ 58732 w 1249680"/>
                        <a:gd name="connsiteY73" fmla="*/ 911543 h 1411233"/>
                        <a:gd name="connsiteX74" fmla="*/ 70639 w 1249680"/>
                        <a:gd name="connsiteY74" fmla="*/ 825817 h 1411233"/>
                        <a:gd name="connsiteX75" fmla="*/ 122872 w 1249680"/>
                        <a:gd name="connsiteY75" fmla="*/ 819626 h 1411233"/>
                        <a:gd name="connsiteX76" fmla="*/ 125407 w 1249680"/>
                        <a:gd name="connsiteY76" fmla="*/ 799623 h 1411233"/>
                        <a:gd name="connsiteX77" fmla="*/ 78581 w 1249680"/>
                        <a:gd name="connsiteY77" fmla="*/ 799624 h 1411233"/>
                        <a:gd name="connsiteX78" fmla="*/ 82867 w 1249680"/>
                        <a:gd name="connsiteY78" fmla="*/ 761047 h 1411233"/>
                        <a:gd name="connsiteX79" fmla="*/ 142076 w 1249680"/>
                        <a:gd name="connsiteY79" fmla="*/ 742474 h 1411233"/>
                        <a:gd name="connsiteX80" fmla="*/ 130169 w 1249680"/>
                        <a:gd name="connsiteY80" fmla="*/ 716280 h 1411233"/>
                        <a:gd name="connsiteX81" fmla="*/ 48568 w 1249680"/>
                        <a:gd name="connsiteY81" fmla="*/ 756737 h 1411233"/>
                        <a:gd name="connsiteX82" fmla="*/ 29527 w 1249680"/>
                        <a:gd name="connsiteY82" fmla="*/ 718344 h 1411233"/>
                        <a:gd name="connsiteX83" fmla="*/ 104473 w 1249680"/>
                        <a:gd name="connsiteY83" fmla="*/ 693138 h 1411233"/>
                        <a:gd name="connsiteX84" fmla="*/ 77629 w 1249680"/>
                        <a:gd name="connsiteY84" fmla="*/ 617855 h 1411233"/>
                        <a:gd name="connsiteX85" fmla="*/ 39683 w 1249680"/>
                        <a:gd name="connsiteY85" fmla="*/ 611505 h 1411233"/>
                        <a:gd name="connsiteX86" fmla="*/ 0 w 1249680"/>
                        <a:gd name="connsiteY86" fmla="*/ 541020 h 1411233"/>
                        <a:gd name="connsiteX0" fmla="*/ 0 w 1249680"/>
                        <a:gd name="connsiteY0" fmla="*/ 541020 h 1411233"/>
                        <a:gd name="connsiteX1" fmla="*/ 259080 w 1249680"/>
                        <a:gd name="connsiteY1" fmla="*/ 381000 h 1411233"/>
                        <a:gd name="connsiteX2" fmla="*/ 266700 w 1249680"/>
                        <a:gd name="connsiteY2" fmla="*/ 266700 h 1411233"/>
                        <a:gd name="connsiteX3" fmla="*/ 358140 w 1249680"/>
                        <a:gd name="connsiteY3" fmla="*/ 259080 h 1411233"/>
                        <a:gd name="connsiteX4" fmla="*/ 388620 w 1249680"/>
                        <a:gd name="connsiteY4" fmla="*/ 266700 h 1411233"/>
                        <a:gd name="connsiteX5" fmla="*/ 449580 w 1249680"/>
                        <a:gd name="connsiteY5" fmla="*/ 266700 h 1411233"/>
                        <a:gd name="connsiteX6" fmla="*/ 533400 w 1249680"/>
                        <a:gd name="connsiteY6" fmla="*/ 144780 h 1411233"/>
                        <a:gd name="connsiteX7" fmla="*/ 655320 w 1249680"/>
                        <a:gd name="connsiteY7" fmla="*/ 167640 h 1411233"/>
                        <a:gd name="connsiteX8" fmla="*/ 830580 w 1249680"/>
                        <a:gd name="connsiteY8" fmla="*/ 114300 h 1411233"/>
                        <a:gd name="connsiteX9" fmla="*/ 822960 w 1249680"/>
                        <a:gd name="connsiteY9" fmla="*/ 45720 h 1411233"/>
                        <a:gd name="connsiteX10" fmla="*/ 906780 w 1249680"/>
                        <a:gd name="connsiteY10" fmla="*/ 0 h 1411233"/>
                        <a:gd name="connsiteX11" fmla="*/ 937260 w 1249680"/>
                        <a:gd name="connsiteY11" fmla="*/ 0 h 1411233"/>
                        <a:gd name="connsiteX12" fmla="*/ 944880 w 1249680"/>
                        <a:gd name="connsiteY12" fmla="*/ 76200 h 1411233"/>
                        <a:gd name="connsiteX13" fmla="*/ 1013460 w 1249680"/>
                        <a:gd name="connsiteY13" fmla="*/ 99060 h 1411233"/>
                        <a:gd name="connsiteX14" fmla="*/ 982980 w 1249680"/>
                        <a:gd name="connsiteY14" fmla="*/ 167640 h 1411233"/>
                        <a:gd name="connsiteX15" fmla="*/ 1005840 w 1249680"/>
                        <a:gd name="connsiteY15" fmla="*/ 190500 h 1411233"/>
                        <a:gd name="connsiteX16" fmla="*/ 982657 w 1249680"/>
                        <a:gd name="connsiteY16" fmla="*/ 249555 h 1411233"/>
                        <a:gd name="connsiteX17" fmla="*/ 967740 w 1249680"/>
                        <a:gd name="connsiteY17" fmla="*/ 297180 h 1411233"/>
                        <a:gd name="connsiteX18" fmla="*/ 975360 w 1249680"/>
                        <a:gd name="connsiteY18" fmla="*/ 320040 h 1411233"/>
                        <a:gd name="connsiteX19" fmla="*/ 1023138 w 1249680"/>
                        <a:gd name="connsiteY19" fmla="*/ 349568 h 1411233"/>
                        <a:gd name="connsiteX20" fmla="*/ 1080611 w 1249680"/>
                        <a:gd name="connsiteY20" fmla="*/ 461388 h 1411233"/>
                        <a:gd name="connsiteX21" fmla="*/ 1101720 w 1249680"/>
                        <a:gd name="connsiteY21" fmla="*/ 437674 h 1411233"/>
                        <a:gd name="connsiteX22" fmla="*/ 1147211 w 1249680"/>
                        <a:gd name="connsiteY22" fmla="*/ 390148 h 1411233"/>
                        <a:gd name="connsiteX23" fmla="*/ 1134428 w 1249680"/>
                        <a:gd name="connsiteY23" fmla="*/ 400526 h 1411233"/>
                        <a:gd name="connsiteX24" fmla="*/ 1158716 w 1249680"/>
                        <a:gd name="connsiteY24" fmla="*/ 368142 h 1411233"/>
                        <a:gd name="connsiteX25" fmla="*/ 1173480 w 1249680"/>
                        <a:gd name="connsiteY25" fmla="*/ 441960 h 1411233"/>
                        <a:gd name="connsiteX26" fmla="*/ 1249680 w 1249680"/>
                        <a:gd name="connsiteY26" fmla="*/ 419100 h 1411233"/>
                        <a:gd name="connsiteX27" fmla="*/ 1216819 w 1249680"/>
                        <a:gd name="connsiteY27" fmla="*/ 481012 h 1411233"/>
                        <a:gd name="connsiteX28" fmla="*/ 1159193 w 1249680"/>
                        <a:gd name="connsiteY28" fmla="*/ 536734 h 1411233"/>
                        <a:gd name="connsiteX29" fmla="*/ 1094577 w 1249680"/>
                        <a:gd name="connsiteY29" fmla="*/ 621031 h 1411233"/>
                        <a:gd name="connsiteX30" fmla="*/ 1025843 w 1249680"/>
                        <a:gd name="connsiteY30" fmla="*/ 632460 h 1411233"/>
                        <a:gd name="connsiteX31" fmla="*/ 1023139 w 1249680"/>
                        <a:gd name="connsiteY31" fmla="*/ 754380 h 1411233"/>
                        <a:gd name="connsiteX32" fmla="*/ 980122 w 1249680"/>
                        <a:gd name="connsiteY32" fmla="*/ 807244 h 1411233"/>
                        <a:gd name="connsiteX33" fmla="*/ 1015995 w 1249680"/>
                        <a:gd name="connsiteY33" fmla="*/ 847249 h 1411233"/>
                        <a:gd name="connsiteX34" fmla="*/ 993933 w 1249680"/>
                        <a:gd name="connsiteY34" fmla="*/ 891063 h 1411233"/>
                        <a:gd name="connsiteX35" fmla="*/ 1018376 w 1249680"/>
                        <a:gd name="connsiteY35" fmla="*/ 947261 h 1411233"/>
                        <a:gd name="connsiteX36" fmla="*/ 1049179 w 1249680"/>
                        <a:gd name="connsiteY36" fmla="*/ 1024414 h 1411233"/>
                        <a:gd name="connsiteX37" fmla="*/ 1092041 w 1249680"/>
                        <a:gd name="connsiteY37" fmla="*/ 1055370 h 1411233"/>
                        <a:gd name="connsiteX38" fmla="*/ 1093470 w 1249680"/>
                        <a:gd name="connsiteY38" fmla="*/ 1161574 h 1411233"/>
                        <a:gd name="connsiteX39" fmla="*/ 1010127 w 1249680"/>
                        <a:gd name="connsiteY39" fmla="*/ 1155382 h 1411233"/>
                        <a:gd name="connsiteX40" fmla="*/ 1137439 w 1249680"/>
                        <a:gd name="connsiteY40" fmla="*/ 1211579 h 1411233"/>
                        <a:gd name="connsiteX41" fmla="*/ 1171098 w 1249680"/>
                        <a:gd name="connsiteY41" fmla="*/ 1251586 h 1411233"/>
                        <a:gd name="connsiteX42" fmla="*/ 1113626 w 1249680"/>
                        <a:gd name="connsiteY42" fmla="*/ 1373505 h 1411233"/>
                        <a:gd name="connsiteX43" fmla="*/ 1082516 w 1249680"/>
                        <a:gd name="connsiteY43" fmla="*/ 1361598 h 1411233"/>
                        <a:gd name="connsiteX44" fmla="*/ 1063466 w 1249680"/>
                        <a:gd name="connsiteY44" fmla="*/ 1390650 h 1411233"/>
                        <a:gd name="connsiteX45" fmla="*/ 1044570 w 1249680"/>
                        <a:gd name="connsiteY45" fmla="*/ 1359218 h 1411233"/>
                        <a:gd name="connsiteX46" fmla="*/ 918210 w 1249680"/>
                        <a:gd name="connsiteY46" fmla="*/ 1344930 h 1411233"/>
                        <a:gd name="connsiteX47" fmla="*/ 876097 w 1249680"/>
                        <a:gd name="connsiteY47" fmla="*/ 1307028 h 1411233"/>
                        <a:gd name="connsiteX48" fmla="*/ 821650 w 1249680"/>
                        <a:gd name="connsiteY48" fmla="*/ 1340540 h 1411233"/>
                        <a:gd name="connsiteX49" fmla="*/ 749071 w 1249680"/>
                        <a:gd name="connsiteY49" fmla="*/ 1357779 h 1411233"/>
                        <a:gd name="connsiteX50" fmla="*/ 623341 w 1249680"/>
                        <a:gd name="connsiteY50" fmla="*/ 1411233 h 1411233"/>
                        <a:gd name="connsiteX51" fmla="*/ 596895 w 1249680"/>
                        <a:gd name="connsiteY51" fmla="*/ 1375886 h 1411233"/>
                        <a:gd name="connsiteX52" fmla="*/ 391001 w 1249680"/>
                        <a:gd name="connsiteY52" fmla="*/ 1287303 h 1411233"/>
                        <a:gd name="connsiteX53" fmla="*/ 223038 w 1249680"/>
                        <a:gd name="connsiteY53" fmla="*/ 1230630 h 1411233"/>
                        <a:gd name="connsiteX54" fmla="*/ 127788 w 1249680"/>
                        <a:gd name="connsiteY54" fmla="*/ 1223486 h 1411233"/>
                        <a:gd name="connsiteX55" fmla="*/ 123026 w 1249680"/>
                        <a:gd name="connsiteY55" fmla="*/ 1156811 h 1411233"/>
                        <a:gd name="connsiteX56" fmla="*/ 134932 w 1249680"/>
                        <a:gd name="connsiteY56" fmla="*/ 1171098 h 1411233"/>
                        <a:gd name="connsiteX57" fmla="*/ 143351 w 1249680"/>
                        <a:gd name="connsiteY57" fmla="*/ 1202532 h 1411233"/>
                        <a:gd name="connsiteX58" fmla="*/ 180975 w 1249680"/>
                        <a:gd name="connsiteY58" fmla="*/ 1200626 h 1411233"/>
                        <a:gd name="connsiteX59" fmla="*/ 163354 w 1249680"/>
                        <a:gd name="connsiteY59" fmla="*/ 1141095 h 1411233"/>
                        <a:gd name="connsiteX60" fmla="*/ 234791 w 1249680"/>
                        <a:gd name="connsiteY60" fmla="*/ 1096804 h 1411233"/>
                        <a:gd name="connsiteX61" fmla="*/ 249232 w 1249680"/>
                        <a:gd name="connsiteY61" fmla="*/ 1180623 h 1411233"/>
                        <a:gd name="connsiteX62" fmla="*/ 277807 w 1249680"/>
                        <a:gd name="connsiteY62" fmla="*/ 1190149 h 1411233"/>
                        <a:gd name="connsiteX63" fmla="*/ 292417 w 1249680"/>
                        <a:gd name="connsiteY63" fmla="*/ 1068705 h 1411233"/>
                        <a:gd name="connsiteX64" fmla="*/ 323051 w 1249680"/>
                        <a:gd name="connsiteY64" fmla="*/ 1078230 h 1411233"/>
                        <a:gd name="connsiteX65" fmla="*/ 294476 w 1249680"/>
                        <a:gd name="connsiteY65" fmla="*/ 944880 h 1411233"/>
                        <a:gd name="connsiteX66" fmla="*/ 258758 w 1249680"/>
                        <a:gd name="connsiteY66" fmla="*/ 961549 h 1411233"/>
                        <a:gd name="connsiteX67" fmla="*/ 149220 w 1249680"/>
                        <a:gd name="connsiteY67" fmla="*/ 909162 h 1411233"/>
                        <a:gd name="connsiteX68" fmla="*/ 158745 w 1249680"/>
                        <a:gd name="connsiteY68" fmla="*/ 882967 h 1411233"/>
                        <a:gd name="connsiteX69" fmla="*/ 130765 w 1249680"/>
                        <a:gd name="connsiteY69" fmla="*/ 864017 h 1411233"/>
                        <a:gd name="connsiteX70" fmla="*/ 108738 w 1249680"/>
                        <a:gd name="connsiteY70" fmla="*/ 897255 h 1411233"/>
                        <a:gd name="connsiteX71" fmla="*/ 111120 w 1249680"/>
                        <a:gd name="connsiteY71" fmla="*/ 840105 h 1411233"/>
                        <a:gd name="connsiteX72" fmla="*/ 92070 w 1249680"/>
                        <a:gd name="connsiteY72" fmla="*/ 835343 h 1411233"/>
                        <a:gd name="connsiteX73" fmla="*/ 80163 w 1249680"/>
                        <a:gd name="connsiteY73" fmla="*/ 906780 h 1411233"/>
                        <a:gd name="connsiteX74" fmla="*/ 58732 w 1249680"/>
                        <a:gd name="connsiteY74" fmla="*/ 911543 h 1411233"/>
                        <a:gd name="connsiteX75" fmla="*/ 70639 w 1249680"/>
                        <a:gd name="connsiteY75" fmla="*/ 825817 h 1411233"/>
                        <a:gd name="connsiteX76" fmla="*/ 122872 w 1249680"/>
                        <a:gd name="connsiteY76" fmla="*/ 819626 h 1411233"/>
                        <a:gd name="connsiteX77" fmla="*/ 125407 w 1249680"/>
                        <a:gd name="connsiteY77" fmla="*/ 799623 h 1411233"/>
                        <a:gd name="connsiteX78" fmla="*/ 78581 w 1249680"/>
                        <a:gd name="connsiteY78" fmla="*/ 799624 h 1411233"/>
                        <a:gd name="connsiteX79" fmla="*/ 82867 w 1249680"/>
                        <a:gd name="connsiteY79" fmla="*/ 761047 h 1411233"/>
                        <a:gd name="connsiteX80" fmla="*/ 142076 w 1249680"/>
                        <a:gd name="connsiteY80" fmla="*/ 742474 h 1411233"/>
                        <a:gd name="connsiteX81" fmla="*/ 130169 w 1249680"/>
                        <a:gd name="connsiteY81" fmla="*/ 716280 h 1411233"/>
                        <a:gd name="connsiteX82" fmla="*/ 48568 w 1249680"/>
                        <a:gd name="connsiteY82" fmla="*/ 756737 h 1411233"/>
                        <a:gd name="connsiteX83" fmla="*/ 29527 w 1249680"/>
                        <a:gd name="connsiteY83" fmla="*/ 718344 h 1411233"/>
                        <a:gd name="connsiteX84" fmla="*/ 104473 w 1249680"/>
                        <a:gd name="connsiteY84" fmla="*/ 693138 h 1411233"/>
                        <a:gd name="connsiteX85" fmla="*/ 77629 w 1249680"/>
                        <a:gd name="connsiteY85" fmla="*/ 617855 h 1411233"/>
                        <a:gd name="connsiteX86" fmla="*/ 39683 w 1249680"/>
                        <a:gd name="connsiteY86" fmla="*/ 611505 h 1411233"/>
                        <a:gd name="connsiteX87" fmla="*/ 0 w 1249680"/>
                        <a:gd name="connsiteY87" fmla="*/ 541020 h 1411233"/>
                        <a:gd name="connsiteX0" fmla="*/ 0 w 1249680"/>
                        <a:gd name="connsiteY0" fmla="*/ 541020 h 1411233"/>
                        <a:gd name="connsiteX1" fmla="*/ 259080 w 1249680"/>
                        <a:gd name="connsiteY1" fmla="*/ 381000 h 1411233"/>
                        <a:gd name="connsiteX2" fmla="*/ 266700 w 1249680"/>
                        <a:gd name="connsiteY2" fmla="*/ 266700 h 1411233"/>
                        <a:gd name="connsiteX3" fmla="*/ 358140 w 1249680"/>
                        <a:gd name="connsiteY3" fmla="*/ 259080 h 1411233"/>
                        <a:gd name="connsiteX4" fmla="*/ 388620 w 1249680"/>
                        <a:gd name="connsiteY4" fmla="*/ 266700 h 1411233"/>
                        <a:gd name="connsiteX5" fmla="*/ 449580 w 1249680"/>
                        <a:gd name="connsiteY5" fmla="*/ 266700 h 1411233"/>
                        <a:gd name="connsiteX6" fmla="*/ 533400 w 1249680"/>
                        <a:gd name="connsiteY6" fmla="*/ 144780 h 1411233"/>
                        <a:gd name="connsiteX7" fmla="*/ 655320 w 1249680"/>
                        <a:gd name="connsiteY7" fmla="*/ 167640 h 1411233"/>
                        <a:gd name="connsiteX8" fmla="*/ 830580 w 1249680"/>
                        <a:gd name="connsiteY8" fmla="*/ 114300 h 1411233"/>
                        <a:gd name="connsiteX9" fmla="*/ 822960 w 1249680"/>
                        <a:gd name="connsiteY9" fmla="*/ 45720 h 1411233"/>
                        <a:gd name="connsiteX10" fmla="*/ 906780 w 1249680"/>
                        <a:gd name="connsiteY10" fmla="*/ 0 h 1411233"/>
                        <a:gd name="connsiteX11" fmla="*/ 937260 w 1249680"/>
                        <a:gd name="connsiteY11" fmla="*/ 0 h 1411233"/>
                        <a:gd name="connsiteX12" fmla="*/ 944880 w 1249680"/>
                        <a:gd name="connsiteY12" fmla="*/ 76200 h 1411233"/>
                        <a:gd name="connsiteX13" fmla="*/ 1013460 w 1249680"/>
                        <a:gd name="connsiteY13" fmla="*/ 99060 h 1411233"/>
                        <a:gd name="connsiteX14" fmla="*/ 982980 w 1249680"/>
                        <a:gd name="connsiteY14" fmla="*/ 167640 h 1411233"/>
                        <a:gd name="connsiteX15" fmla="*/ 1005840 w 1249680"/>
                        <a:gd name="connsiteY15" fmla="*/ 190500 h 1411233"/>
                        <a:gd name="connsiteX16" fmla="*/ 982657 w 1249680"/>
                        <a:gd name="connsiteY16" fmla="*/ 249555 h 1411233"/>
                        <a:gd name="connsiteX17" fmla="*/ 967740 w 1249680"/>
                        <a:gd name="connsiteY17" fmla="*/ 297180 h 1411233"/>
                        <a:gd name="connsiteX18" fmla="*/ 975360 w 1249680"/>
                        <a:gd name="connsiteY18" fmla="*/ 320040 h 1411233"/>
                        <a:gd name="connsiteX19" fmla="*/ 1023138 w 1249680"/>
                        <a:gd name="connsiteY19" fmla="*/ 349568 h 1411233"/>
                        <a:gd name="connsiteX20" fmla="*/ 1080611 w 1249680"/>
                        <a:gd name="connsiteY20" fmla="*/ 461388 h 1411233"/>
                        <a:gd name="connsiteX21" fmla="*/ 1106805 w 1249680"/>
                        <a:gd name="connsiteY21" fmla="*/ 403667 h 1411233"/>
                        <a:gd name="connsiteX22" fmla="*/ 1147211 w 1249680"/>
                        <a:gd name="connsiteY22" fmla="*/ 390148 h 1411233"/>
                        <a:gd name="connsiteX23" fmla="*/ 1134428 w 1249680"/>
                        <a:gd name="connsiteY23" fmla="*/ 400526 h 1411233"/>
                        <a:gd name="connsiteX24" fmla="*/ 1158716 w 1249680"/>
                        <a:gd name="connsiteY24" fmla="*/ 368142 h 1411233"/>
                        <a:gd name="connsiteX25" fmla="*/ 1173480 w 1249680"/>
                        <a:gd name="connsiteY25" fmla="*/ 441960 h 1411233"/>
                        <a:gd name="connsiteX26" fmla="*/ 1249680 w 1249680"/>
                        <a:gd name="connsiteY26" fmla="*/ 419100 h 1411233"/>
                        <a:gd name="connsiteX27" fmla="*/ 1216819 w 1249680"/>
                        <a:gd name="connsiteY27" fmla="*/ 481012 h 1411233"/>
                        <a:gd name="connsiteX28" fmla="*/ 1159193 w 1249680"/>
                        <a:gd name="connsiteY28" fmla="*/ 536734 h 1411233"/>
                        <a:gd name="connsiteX29" fmla="*/ 1094577 w 1249680"/>
                        <a:gd name="connsiteY29" fmla="*/ 621031 h 1411233"/>
                        <a:gd name="connsiteX30" fmla="*/ 1025843 w 1249680"/>
                        <a:gd name="connsiteY30" fmla="*/ 632460 h 1411233"/>
                        <a:gd name="connsiteX31" fmla="*/ 1023139 w 1249680"/>
                        <a:gd name="connsiteY31" fmla="*/ 754380 h 1411233"/>
                        <a:gd name="connsiteX32" fmla="*/ 980122 w 1249680"/>
                        <a:gd name="connsiteY32" fmla="*/ 807244 h 1411233"/>
                        <a:gd name="connsiteX33" fmla="*/ 1015995 w 1249680"/>
                        <a:gd name="connsiteY33" fmla="*/ 847249 h 1411233"/>
                        <a:gd name="connsiteX34" fmla="*/ 993933 w 1249680"/>
                        <a:gd name="connsiteY34" fmla="*/ 891063 h 1411233"/>
                        <a:gd name="connsiteX35" fmla="*/ 1018376 w 1249680"/>
                        <a:gd name="connsiteY35" fmla="*/ 947261 h 1411233"/>
                        <a:gd name="connsiteX36" fmla="*/ 1049179 w 1249680"/>
                        <a:gd name="connsiteY36" fmla="*/ 1024414 h 1411233"/>
                        <a:gd name="connsiteX37" fmla="*/ 1092041 w 1249680"/>
                        <a:gd name="connsiteY37" fmla="*/ 1055370 h 1411233"/>
                        <a:gd name="connsiteX38" fmla="*/ 1093470 w 1249680"/>
                        <a:gd name="connsiteY38" fmla="*/ 1161574 h 1411233"/>
                        <a:gd name="connsiteX39" fmla="*/ 1010127 w 1249680"/>
                        <a:gd name="connsiteY39" fmla="*/ 1155382 h 1411233"/>
                        <a:gd name="connsiteX40" fmla="*/ 1137439 w 1249680"/>
                        <a:gd name="connsiteY40" fmla="*/ 1211579 h 1411233"/>
                        <a:gd name="connsiteX41" fmla="*/ 1171098 w 1249680"/>
                        <a:gd name="connsiteY41" fmla="*/ 1251586 h 1411233"/>
                        <a:gd name="connsiteX42" fmla="*/ 1113626 w 1249680"/>
                        <a:gd name="connsiteY42" fmla="*/ 1373505 h 1411233"/>
                        <a:gd name="connsiteX43" fmla="*/ 1082516 w 1249680"/>
                        <a:gd name="connsiteY43" fmla="*/ 1361598 h 1411233"/>
                        <a:gd name="connsiteX44" fmla="*/ 1063466 w 1249680"/>
                        <a:gd name="connsiteY44" fmla="*/ 1390650 h 1411233"/>
                        <a:gd name="connsiteX45" fmla="*/ 1044570 w 1249680"/>
                        <a:gd name="connsiteY45" fmla="*/ 1359218 h 1411233"/>
                        <a:gd name="connsiteX46" fmla="*/ 918210 w 1249680"/>
                        <a:gd name="connsiteY46" fmla="*/ 1344930 h 1411233"/>
                        <a:gd name="connsiteX47" fmla="*/ 876097 w 1249680"/>
                        <a:gd name="connsiteY47" fmla="*/ 1307028 h 1411233"/>
                        <a:gd name="connsiteX48" fmla="*/ 821650 w 1249680"/>
                        <a:gd name="connsiteY48" fmla="*/ 1340540 h 1411233"/>
                        <a:gd name="connsiteX49" fmla="*/ 749071 w 1249680"/>
                        <a:gd name="connsiteY49" fmla="*/ 1357779 h 1411233"/>
                        <a:gd name="connsiteX50" fmla="*/ 623341 w 1249680"/>
                        <a:gd name="connsiteY50" fmla="*/ 1411233 h 1411233"/>
                        <a:gd name="connsiteX51" fmla="*/ 596895 w 1249680"/>
                        <a:gd name="connsiteY51" fmla="*/ 1375886 h 1411233"/>
                        <a:gd name="connsiteX52" fmla="*/ 391001 w 1249680"/>
                        <a:gd name="connsiteY52" fmla="*/ 1287303 h 1411233"/>
                        <a:gd name="connsiteX53" fmla="*/ 223038 w 1249680"/>
                        <a:gd name="connsiteY53" fmla="*/ 1230630 h 1411233"/>
                        <a:gd name="connsiteX54" fmla="*/ 127788 w 1249680"/>
                        <a:gd name="connsiteY54" fmla="*/ 1223486 h 1411233"/>
                        <a:gd name="connsiteX55" fmla="*/ 123026 w 1249680"/>
                        <a:gd name="connsiteY55" fmla="*/ 1156811 h 1411233"/>
                        <a:gd name="connsiteX56" fmla="*/ 134932 w 1249680"/>
                        <a:gd name="connsiteY56" fmla="*/ 1171098 h 1411233"/>
                        <a:gd name="connsiteX57" fmla="*/ 143351 w 1249680"/>
                        <a:gd name="connsiteY57" fmla="*/ 1202532 h 1411233"/>
                        <a:gd name="connsiteX58" fmla="*/ 180975 w 1249680"/>
                        <a:gd name="connsiteY58" fmla="*/ 1200626 h 1411233"/>
                        <a:gd name="connsiteX59" fmla="*/ 163354 w 1249680"/>
                        <a:gd name="connsiteY59" fmla="*/ 1141095 h 1411233"/>
                        <a:gd name="connsiteX60" fmla="*/ 234791 w 1249680"/>
                        <a:gd name="connsiteY60" fmla="*/ 1096804 h 1411233"/>
                        <a:gd name="connsiteX61" fmla="*/ 249232 w 1249680"/>
                        <a:gd name="connsiteY61" fmla="*/ 1180623 h 1411233"/>
                        <a:gd name="connsiteX62" fmla="*/ 277807 w 1249680"/>
                        <a:gd name="connsiteY62" fmla="*/ 1190149 h 1411233"/>
                        <a:gd name="connsiteX63" fmla="*/ 292417 w 1249680"/>
                        <a:gd name="connsiteY63" fmla="*/ 1068705 h 1411233"/>
                        <a:gd name="connsiteX64" fmla="*/ 323051 w 1249680"/>
                        <a:gd name="connsiteY64" fmla="*/ 1078230 h 1411233"/>
                        <a:gd name="connsiteX65" fmla="*/ 294476 w 1249680"/>
                        <a:gd name="connsiteY65" fmla="*/ 944880 h 1411233"/>
                        <a:gd name="connsiteX66" fmla="*/ 258758 w 1249680"/>
                        <a:gd name="connsiteY66" fmla="*/ 961549 h 1411233"/>
                        <a:gd name="connsiteX67" fmla="*/ 149220 w 1249680"/>
                        <a:gd name="connsiteY67" fmla="*/ 909162 h 1411233"/>
                        <a:gd name="connsiteX68" fmla="*/ 158745 w 1249680"/>
                        <a:gd name="connsiteY68" fmla="*/ 882967 h 1411233"/>
                        <a:gd name="connsiteX69" fmla="*/ 130765 w 1249680"/>
                        <a:gd name="connsiteY69" fmla="*/ 864017 h 1411233"/>
                        <a:gd name="connsiteX70" fmla="*/ 108738 w 1249680"/>
                        <a:gd name="connsiteY70" fmla="*/ 897255 h 1411233"/>
                        <a:gd name="connsiteX71" fmla="*/ 111120 w 1249680"/>
                        <a:gd name="connsiteY71" fmla="*/ 840105 h 1411233"/>
                        <a:gd name="connsiteX72" fmla="*/ 92070 w 1249680"/>
                        <a:gd name="connsiteY72" fmla="*/ 835343 h 1411233"/>
                        <a:gd name="connsiteX73" fmla="*/ 80163 w 1249680"/>
                        <a:gd name="connsiteY73" fmla="*/ 906780 h 1411233"/>
                        <a:gd name="connsiteX74" fmla="*/ 58732 w 1249680"/>
                        <a:gd name="connsiteY74" fmla="*/ 911543 h 1411233"/>
                        <a:gd name="connsiteX75" fmla="*/ 70639 w 1249680"/>
                        <a:gd name="connsiteY75" fmla="*/ 825817 h 1411233"/>
                        <a:gd name="connsiteX76" fmla="*/ 122872 w 1249680"/>
                        <a:gd name="connsiteY76" fmla="*/ 819626 h 1411233"/>
                        <a:gd name="connsiteX77" fmla="*/ 125407 w 1249680"/>
                        <a:gd name="connsiteY77" fmla="*/ 799623 h 1411233"/>
                        <a:gd name="connsiteX78" fmla="*/ 78581 w 1249680"/>
                        <a:gd name="connsiteY78" fmla="*/ 799624 h 1411233"/>
                        <a:gd name="connsiteX79" fmla="*/ 82867 w 1249680"/>
                        <a:gd name="connsiteY79" fmla="*/ 761047 h 1411233"/>
                        <a:gd name="connsiteX80" fmla="*/ 142076 w 1249680"/>
                        <a:gd name="connsiteY80" fmla="*/ 742474 h 1411233"/>
                        <a:gd name="connsiteX81" fmla="*/ 130169 w 1249680"/>
                        <a:gd name="connsiteY81" fmla="*/ 716280 h 1411233"/>
                        <a:gd name="connsiteX82" fmla="*/ 48568 w 1249680"/>
                        <a:gd name="connsiteY82" fmla="*/ 756737 h 1411233"/>
                        <a:gd name="connsiteX83" fmla="*/ 29527 w 1249680"/>
                        <a:gd name="connsiteY83" fmla="*/ 718344 h 1411233"/>
                        <a:gd name="connsiteX84" fmla="*/ 104473 w 1249680"/>
                        <a:gd name="connsiteY84" fmla="*/ 693138 h 1411233"/>
                        <a:gd name="connsiteX85" fmla="*/ 77629 w 1249680"/>
                        <a:gd name="connsiteY85" fmla="*/ 617855 h 1411233"/>
                        <a:gd name="connsiteX86" fmla="*/ 39683 w 1249680"/>
                        <a:gd name="connsiteY86" fmla="*/ 611505 h 1411233"/>
                        <a:gd name="connsiteX87" fmla="*/ 0 w 1249680"/>
                        <a:gd name="connsiteY87" fmla="*/ 541020 h 1411233"/>
                        <a:gd name="connsiteX0" fmla="*/ 0 w 1249680"/>
                        <a:gd name="connsiteY0" fmla="*/ 541020 h 1411233"/>
                        <a:gd name="connsiteX1" fmla="*/ 259080 w 1249680"/>
                        <a:gd name="connsiteY1" fmla="*/ 381000 h 1411233"/>
                        <a:gd name="connsiteX2" fmla="*/ 266700 w 1249680"/>
                        <a:gd name="connsiteY2" fmla="*/ 266700 h 1411233"/>
                        <a:gd name="connsiteX3" fmla="*/ 358140 w 1249680"/>
                        <a:gd name="connsiteY3" fmla="*/ 259080 h 1411233"/>
                        <a:gd name="connsiteX4" fmla="*/ 388620 w 1249680"/>
                        <a:gd name="connsiteY4" fmla="*/ 266700 h 1411233"/>
                        <a:gd name="connsiteX5" fmla="*/ 449580 w 1249680"/>
                        <a:gd name="connsiteY5" fmla="*/ 266700 h 1411233"/>
                        <a:gd name="connsiteX6" fmla="*/ 533400 w 1249680"/>
                        <a:gd name="connsiteY6" fmla="*/ 144780 h 1411233"/>
                        <a:gd name="connsiteX7" fmla="*/ 655320 w 1249680"/>
                        <a:gd name="connsiteY7" fmla="*/ 167640 h 1411233"/>
                        <a:gd name="connsiteX8" fmla="*/ 830580 w 1249680"/>
                        <a:gd name="connsiteY8" fmla="*/ 114300 h 1411233"/>
                        <a:gd name="connsiteX9" fmla="*/ 822960 w 1249680"/>
                        <a:gd name="connsiteY9" fmla="*/ 45720 h 1411233"/>
                        <a:gd name="connsiteX10" fmla="*/ 906780 w 1249680"/>
                        <a:gd name="connsiteY10" fmla="*/ 0 h 1411233"/>
                        <a:gd name="connsiteX11" fmla="*/ 937260 w 1249680"/>
                        <a:gd name="connsiteY11" fmla="*/ 0 h 1411233"/>
                        <a:gd name="connsiteX12" fmla="*/ 944880 w 1249680"/>
                        <a:gd name="connsiteY12" fmla="*/ 76200 h 1411233"/>
                        <a:gd name="connsiteX13" fmla="*/ 1013460 w 1249680"/>
                        <a:gd name="connsiteY13" fmla="*/ 99060 h 1411233"/>
                        <a:gd name="connsiteX14" fmla="*/ 982980 w 1249680"/>
                        <a:gd name="connsiteY14" fmla="*/ 167640 h 1411233"/>
                        <a:gd name="connsiteX15" fmla="*/ 1005840 w 1249680"/>
                        <a:gd name="connsiteY15" fmla="*/ 190500 h 1411233"/>
                        <a:gd name="connsiteX16" fmla="*/ 968369 w 1249680"/>
                        <a:gd name="connsiteY16" fmla="*/ 249555 h 1411233"/>
                        <a:gd name="connsiteX17" fmla="*/ 967740 w 1249680"/>
                        <a:gd name="connsiteY17" fmla="*/ 297180 h 1411233"/>
                        <a:gd name="connsiteX18" fmla="*/ 975360 w 1249680"/>
                        <a:gd name="connsiteY18" fmla="*/ 320040 h 1411233"/>
                        <a:gd name="connsiteX19" fmla="*/ 1023138 w 1249680"/>
                        <a:gd name="connsiteY19" fmla="*/ 349568 h 1411233"/>
                        <a:gd name="connsiteX20" fmla="*/ 1080611 w 1249680"/>
                        <a:gd name="connsiteY20" fmla="*/ 461388 h 1411233"/>
                        <a:gd name="connsiteX21" fmla="*/ 1106805 w 1249680"/>
                        <a:gd name="connsiteY21" fmla="*/ 403667 h 1411233"/>
                        <a:gd name="connsiteX22" fmla="*/ 1147211 w 1249680"/>
                        <a:gd name="connsiteY22" fmla="*/ 390148 h 1411233"/>
                        <a:gd name="connsiteX23" fmla="*/ 1134428 w 1249680"/>
                        <a:gd name="connsiteY23" fmla="*/ 400526 h 1411233"/>
                        <a:gd name="connsiteX24" fmla="*/ 1158716 w 1249680"/>
                        <a:gd name="connsiteY24" fmla="*/ 368142 h 1411233"/>
                        <a:gd name="connsiteX25" fmla="*/ 1173480 w 1249680"/>
                        <a:gd name="connsiteY25" fmla="*/ 441960 h 1411233"/>
                        <a:gd name="connsiteX26" fmla="*/ 1249680 w 1249680"/>
                        <a:gd name="connsiteY26" fmla="*/ 419100 h 1411233"/>
                        <a:gd name="connsiteX27" fmla="*/ 1216819 w 1249680"/>
                        <a:gd name="connsiteY27" fmla="*/ 481012 h 1411233"/>
                        <a:gd name="connsiteX28" fmla="*/ 1159193 w 1249680"/>
                        <a:gd name="connsiteY28" fmla="*/ 536734 h 1411233"/>
                        <a:gd name="connsiteX29" fmla="*/ 1094577 w 1249680"/>
                        <a:gd name="connsiteY29" fmla="*/ 621031 h 1411233"/>
                        <a:gd name="connsiteX30" fmla="*/ 1025843 w 1249680"/>
                        <a:gd name="connsiteY30" fmla="*/ 632460 h 1411233"/>
                        <a:gd name="connsiteX31" fmla="*/ 1023139 w 1249680"/>
                        <a:gd name="connsiteY31" fmla="*/ 754380 h 1411233"/>
                        <a:gd name="connsiteX32" fmla="*/ 980122 w 1249680"/>
                        <a:gd name="connsiteY32" fmla="*/ 807244 h 1411233"/>
                        <a:gd name="connsiteX33" fmla="*/ 1015995 w 1249680"/>
                        <a:gd name="connsiteY33" fmla="*/ 847249 h 1411233"/>
                        <a:gd name="connsiteX34" fmla="*/ 993933 w 1249680"/>
                        <a:gd name="connsiteY34" fmla="*/ 891063 h 1411233"/>
                        <a:gd name="connsiteX35" fmla="*/ 1018376 w 1249680"/>
                        <a:gd name="connsiteY35" fmla="*/ 947261 h 1411233"/>
                        <a:gd name="connsiteX36" fmla="*/ 1049179 w 1249680"/>
                        <a:gd name="connsiteY36" fmla="*/ 1024414 h 1411233"/>
                        <a:gd name="connsiteX37" fmla="*/ 1092041 w 1249680"/>
                        <a:gd name="connsiteY37" fmla="*/ 1055370 h 1411233"/>
                        <a:gd name="connsiteX38" fmla="*/ 1093470 w 1249680"/>
                        <a:gd name="connsiteY38" fmla="*/ 1161574 h 1411233"/>
                        <a:gd name="connsiteX39" fmla="*/ 1010127 w 1249680"/>
                        <a:gd name="connsiteY39" fmla="*/ 1155382 h 1411233"/>
                        <a:gd name="connsiteX40" fmla="*/ 1137439 w 1249680"/>
                        <a:gd name="connsiteY40" fmla="*/ 1211579 h 1411233"/>
                        <a:gd name="connsiteX41" fmla="*/ 1171098 w 1249680"/>
                        <a:gd name="connsiteY41" fmla="*/ 1251586 h 1411233"/>
                        <a:gd name="connsiteX42" fmla="*/ 1113626 w 1249680"/>
                        <a:gd name="connsiteY42" fmla="*/ 1373505 h 1411233"/>
                        <a:gd name="connsiteX43" fmla="*/ 1082516 w 1249680"/>
                        <a:gd name="connsiteY43" fmla="*/ 1361598 h 1411233"/>
                        <a:gd name="connsiteX44" fmla="*/ 1063466 w 1249680"/>
                        <a:gd name="connsiteY44" fmla="*/ 1390650 h 1411233"/>
                        <a:gd name="connsiteX45" fmla="*/ 1044570 w 1249680"/>
                        <a:gd name="connsiteY45" fmla="*/ 1359218 h 1411233"/>
                        <a:gd name="connsiteX46" fmla="*/ 918210 w 1249680"/>
                        <a:gd name="connsiteY46" fmla="*/ 1344930 h 1411233"/>
                        <a:gd name="connsiteX47" fmla="*/ 876097 w 1249680"/>
                        <a:gd name="connsiteY47" fmla="*/ 1307028 h 1411233"/>
                        <a:gd name="connsiteX48" fmla="*/ 821650 w 1249680"/>
                        <a:gd name="connsiteY48" fmla="*/ 1340540 h 1411233"/>
                        <a:gd name="connsiteX49" fmla="*/ 749071 w 1249680"/>
                        <a:gd name="connsiteY49" fmla="*/ 1357779 h 1411233"/>
                        <a:gd name="connsiteX50" fmla="*/ 623341 w 1249680"/>
                        <a:gd name="connsiteY50" fmla="*/ 1411233 h 1411233"/>
                        <a:gd name="connsiteX51" fmla="*/ 596895 w 1249680"/>
                        <a:gd name="connsiteY51" fmla="*/ 1375886 h 1411233"/>
                        <a:gd name="connsiteX52" fmla="*/ 391001 w 1249680"/>
                        <a:gd name="connsiteY52" fmla="*/ 1287303 h 1411233"/>
                        <a:gd name="connsiteX53" fmla="*/ 223038 w 1249680"/>
                        <a:gd name="connsiteY53" fmla="*/ 1230630 h 1411233"/>
                        <a:gd name="connsiteX54" fmla="*/ 127788 w 1249680"/>
                        <a:gd name="connsiteY54" fmla="*/ 1223486 h 1411233"/>
                        <a:gd name="connsiteX55" fmla="*/ 123026 w 1249680"/>
                        <a:gd name="connsiteY55" fmla="*/ 1156811 h 1411233"/>
                        <a:gd name="connsiteX56" fmla="*/ 134932 w 1249680"/>
                        <a:gd name="connsiteY56" fmla="*/ 1171098 h 1411233"/>
                        <a:gd name="connsiteX57" fmla="*/ 143351 w 1249680"/>
                        <a:gd name="connsiteY57" fmla="*/ 1202532 h 1411233"/>
                        <a:gd name="connsiteX58" fmla="*/ 180975 w 1249680"/>
                        <a:gd name="connsiteY58" fmla="*/ 1200626 h 1411233"/>
                        <a:gd name="connsiteX59" fmla="*/ 163354 w 1249680"/>
                        <a:gd name="connsiteY59" fmla="*/ 1141095 h 1411233"/>
                        <a:gd name="connsiteX60" fmla="*/ 234791 w 1249680"/>
                        <a:gd name="connsiteY60" fmla="*/ 1096804 h 1411233"/>
                        <a:gd name="connsiteX61" fmla="*/ 249232 w 1249680"/>
                        <a:gd name="connsiteY61" fmla="*/ 1180623 h 1411233"/>
                        <a:gd name="connsiteX62" fmla="*/ 277807 w 1249680"/>
                        <a:gd name="connsiteY62" fmla="*/ 1190149 h 1411233"/>
                        <a:gd name="connsiteX63" fmla="*/ 292417 w 1249680"/>
                        <a:gd name="connsiteY63" fmla="*/ 1068705 h 1411233"/>
                        <a:gd name="connsiteX64" fmla="*/ 323051 w 1249680"/>
                        <a:gd name="connsiteY64" fmla="*/ 1078230 h 1411233"/>
                        <a:gd name="connsiteX65" fmla="*/ 294476 w 1249680"/>
                        <a:gd name="connsiteY65" fmla="*/ 944880 h 1411233"/>
                        <a:gd name="connsiteX66" fmla="*/ 258758 w 1249680"/>
                        <a:gd name="connsiteY66" fmla="*/ 961549 h 1411233"/>
                        <a:gd name="connsiteX67" fmla="*/ 149220 w 1249680"/>
                        <a:gd name="connsiteY67" fmla="*/ 909162 h 1411233"/>
                        <a:gd name="connsiteX68" fmla="*/ 158745 w 1249680"/>
                        <a:gd name="connsiteY68" fmla="*/ 882967 h 1411233"/>
                        <a:gd name="connsiteX69" fmla="*/ 130765 w 1249680"/>
                        <a:gd name="connsiteY69" fmla="*/ 864017 h 1411233"/>
                        <a:gd name="connsiteX70" fmla="*/ 108738 w 1249680"/>
                        <a:gd name="connsiteY70" fmla="*/ 897255 h 1411233"/>
                        <a:gd name="connsiteX71" fmla="*/ 111120 w 1249680"/>
                        <a:gd name="connsiteY71" fmla="*/ 840105 h 1411233"/>
                        <a:gd name="connsiteX72" fmla="*/ 92070 w 1249680"/>
                        <a:gd name="connsiteY72" fmla="*/ 835343 h 1411233"/>
                        <a:gd name="connsiteX73" fmla="*/ 80163 w 1249680"/>
                        <a:gd name="connsiteY73" fmla="*/ 906780 h 1411233"/>
                        <a:gd name="connsiteX74" fmla="*/ 58732 w 1249680"/>
                        <a:gd name="connsiteY74" fmla="*/ 911543 h 1411233"/>
                        <a:gd name="connsiteX75" fmla="*/ 70639 w 1249680"/>
                        <a:gd name="connsiteY75" fmla="*/ 825817 h 1411233"/>
                        <a:gd name="connsiteX76" fmla="*/ 122872 w 1249680"/>
                        <a:gd name="connsiteY76" fmla="*/ 819626 h 1411233"/>
                        <a:gd name="connsiteX77" fmla="*/ 125407 w 1249680"/>
                        <a:gd name="connsiteY77" fmla="*/ 799623 h 1411233"/>
                        <a:gd name="connsiteX78" fmla="*/ 78581 w 1249680"/>
                        <a:gd name="connsiteY78" fmla="*/ 799624 h 1411233"/>
                        <a:gd name="connsiteX79" fmla="*/ 82867 w 1249680"/>
                        <a:gd name="connsiteY79" fmla="*/ 761047 h 1411233"/>
                        <a:gd name="connsiteX80" fmla="*/ 142076 w 1249680"/>
                        <a:gd name="connsiteY80" fmla="*/ 742474 h 1411233"/>
                        <a:gd name="connsiteX81" fmla="*/ 130169 w 1249680"/>
                        <a:gd name="connsiteY81" fmla="*/ 716280 h 1411233"/>
                        <a:gd name="connsiteX82" fmla="*/ 48568 w 1249680"/>
                        <a:gd name="connsiteY82" fmla="*/ 756737 h 1411233"/>
                        <a:gd name="connsiteX83" fmla="*/ 29527 w 1249680"/>
                        <a:gd name="connsiteY83" fmla="*/ 718344 h 1411233"/>
                        <a:gd name="connsiteX84" fmla="*/ 104473 w 1249680"/>
                        <a:gd name="connsiteY84" fmla="*/ 693138 h 1411233"/>
                        <a:gd name="connsiteX85" fmla="*/ 77629 w 1249680"/>
                        <a:gd name="connsiteY85" fmla="*/ 617855 h 1411233"/>
                        <a:gd name="connsiteX86" fmla="*/ 39683 w 1249680"/>
                        <a:gd name="connsiteY86" fmla="*/ 611505 h 1411233"/>
                        <a:gd name="connsiteX87" fmla="*/ 0 w 1249680"/>
                        <a:gd name="connsiteY87" fmla="*/ 541020 h 1411233"/>
                        <a:gd name="connsiteX0" fmla="*/ 0 w 1249680"/>
                        <a:gd name="connsiteY0" fmla="*/ 541020 h 1411233"/>
                        <a:gd name="connsiteX1" fmla="*/ 259080 w 1249680"/>
                        <a:gd name="connsiteY1" fmla="*/ 381000 h 1411233"/>
                        <a:gd name="connsiteX2" fmla="*/ 266700 w 1249680"/>
                        <a:gd name="connsiteY2" fmla="*/ 266700 h 1411233"/>
                        <a:gd name="connsiteX3" fmla="*/ 358140 w 1249680"/>
                        <a:gd name="connsiteY3" fmla="*/ 259080 h 1411233"/>
                        <a:gd name="connsiteX4" fmla="*/ 388620 w 1249680"/>
                        <a:gd name="connsiteY4" fmla="*/ 266700 h 1411233"/>
                        <a:gd name="connsiteX5" fmla="*/ 449580 w 1249680"/>
                        <a:gd name="connsiteY5" fmla="*/ 266700 h 1411233"/>
                        <a:gd name="connsiteX6" fmla="*/ 533400 w 1249680"/>
                        <a:gd name="connsiteY6" fmla="*/ 144780 h 1411233"/>
                        <a:gd name="connsiteX7" fmla="*/ 655320 w 1249680"/>
                        <a:gd name="connsiteY7" fmla="*/ 167640 h 1411233"/>
                        <a:gd name="connsiteX8" fmla="*/ 830580 w 1249680"/>
                        <a:gd name="connsiteY8" fmla="*/ 114300 h 1411233"/>
                        <a:gd name="connsiteX9" fmla="*/ 822960 w 1249680"/>
                        <a:gd name="connsiteY9" fmla="*/ 45720 h 1411233"/>
                        <a:gd name="connsiteX10" fmla="*/ 906780 w 1249680"/>
                        <a:gd name="connsiteY10" fmla="*/ 0 h 1411233"/>
                        <a:gd name="connsiteX11" fmla="*/ 937260 w 1249680"/>
                        <a:gd name="connsiteY11" fmla="*/ 0 h 1411233"/>
                        <a:gd name="connsiteX12" fmla="*/ 944880 w 1249680"/>
                        <a:gd name="connsiteY12" fmla="*/ 76200 h 1411233"/>
                        <a:gd name="connsiteX13" fmla="*/ 1013460 w 1249680"/>
                        <a:gd name="connsiteY13" fmla="*/ 99060 h 1411233"/>
                        <a:gd name="connsiteX14" fmla="*/ 982980 w 1249680"/>
                        <a:gd name="connsiteY14" fmla="*/ 167640 h 1411233"/>
                        <a:gd name="connsiteX15" fmla="*/ 1001077 w 1249680"/>
                        <a:gd name="connsiteY15" fmla="*/ 197644 h 1411233"/>
                        <a:gd name="connsiteX16" fmla="*/ 968369 w 1249680"/>
                        <a:gd name="connsiteY16" fmla="*/ 249555 h 1411233"/>
                        <a:gd name="connsiteX17" fmla="*/ 967740 w 1249680"/>
                        <a:gd name="connsiteY17" fmla="*/ 297180 h 1411233"/>
                        <a:gd name="connsiteX18" fmla="*/ 975360 w 1249680"/>
                        <a:gd name="connsiteY18" fmla="*/ 320040 h 1411233"/>
                        <a:gd name="connsiteX19" fmla="*/ 1023138 w 1249680"/>
                        <a:gd name="connsiteY19" fmla="*/ 349568 h 1411233"/>
                        <a:gd name="connsiteX20" fmla="*/ 1080611 w 1249680"/>
                        <a:gd name="connsiteY20" fmla="*/ 461388 h 1411233"/>
                        <a:gd name="connsiteX21" fmla="*/ 1106805 w 1249680"/>
                        <a:gd name="connsiteY21" fmla="*/ 403667 h 1411233"/>
                        <a:gd name="connsiteX22" fmla="*/ 1147211 w 1249680"/>
                        <a:gd name="connsiteY22" fmla="*/ 390148 h 1411233"/>
                        <a:gd name="connsiteX23" fmla="*/ 1134428 w 1249680"/>
                        <a:gd name="connsiteY23" fmla="*/ 400526 h 1411233"/>
                        <a:gd name="connsiteX24" fmla="*/ 1158716 w 1249680"/>
                        <a:gd name="connsiteY24" fmla="*/ 368142 h 1411233"/>
                        <a:gd name="connsiteX25" fmla="*/ 1173480 w 1249680"/>
                        <a:gd name="connsiteY25" fmla="*/ 441960 h 1411233"/>
                        <a:gd name="connsiteX26" fmla="*/ 1249680 w 1249680"/>
                        <a:gd name="connsiteY26" fmla="*/ 419100 h 1411233"/>
                        <a:gd name="connsiteX27" fmla="*/ 1216819 w 1249680"/>
                        <a:gd name="connsiteY27" fmla="*/ 481012 h 1411233"/>
                        <a:gd name="connsiteX28" fmla="*/ 1159193 w 1249680"/>
                        <a:gd name="connsiteY28" fmla="*/ 536734 h 1411233"/>
                        <a:gd name="connsiteX29" fmla="*/ 1094577 w 1249680"/>
                        <a:gd name="connsiteY29" fmla="*/ 621031 h 1411233"/>
                        <a:gd name="connsiteX30" fmla="*/ 1025843 w 1249680"/>
                        <a:gd name="connsiteY30" fmla="*/ 632460 h 1411233"/>
                        <a:gd name="connsiteX31" fmla="*/ 1023139 w 1249680"/>
                        <a:gd name="connsiteY31" fmla="*/ 754380 h 1411233"/>
                        <a:gd name="connsiteX32" fmla="*/ 980122 w 1249680"/>
                        <a:gd name="connsiteY32" fmla="*/ 807244 h 1411233"/>
                        <a:gd name="connsiteX33" fmla="*/ 1015995 w 1249680"/>
                        <a:gd name="connsiteY33" fmla="*/ 847249 h 1411233"/>
                        <a:gd name="connsiteX34" fmla="*/ 993933 w 1249680"/>
                        <a:gd name="connsiteY34" fmla="*/ 891063 h 1411233"/>
                        <a:gd name="connsiteX35" fmla="*/ 1018376 w 1249680"/>
                        <a:gd name="connsiteY35" fmla="*/ 947261 h 1411233"/>
                        <a:gd name="connsiteX36" fmla="*/ 1049179 w 1249680"/>
                        <a:gd name="connsiteY36" fmla="*/ 1024414 h 1411233"/>
                        <a:gd name="connsiteX37" fmla="*/ 1092041 w 1249680"/>
                        <a:gd name="connsiteY37" fmla="*/ 1055370 h 1411233"/>
                        <a:gd name="connsiteX38" fmla="*/ 1093470 w 1249680"/>
                        <a:gd name="connsiteY38" fmla="*/ 1161574 h 1411233"/>
                        <a:gd name="connsiteX39" fmla="*/ 1010127 w 1249680"/>
                        <a:gd name="connsiteY39" fmla="*/ 1155382 h 1411233"/>
                        <a:gd name="connsiteX40" fmla="*/ 1137439 w 1249680"/>
                        <a:gd name="connsiteY40" fmla="*/ 1211579 h 1411233"/>
                        <a:gd name="connsiteX41" fmla="*/ 1171098 w 1249680"/>
                        <a:gd name="connsiteY41" fmla="*/ 1251586 h 1411233"/>
                        <a:gd name="connsiteX42" fmla="*/ 1113626 w 1249680"/>
                        <a:gd name="connsiteY42" fmla="*/ 1373505 h 1411233"/>
                        <a:gd name="connsiteX43" fmla="*/ 1082516 w 1249680"/>
                        <a:gd name="connsiteY43" fmla="*/ 1361598 h 1411233"/>
                        <a:gd name="connsiteX44" fmla="*/ 1063466 w 1249680"/>
                        <a:gd name="connsiteY44" fmla="*/ 1390650 h 1411233"/>
                        <a:gd name="connsiteX45" fmla="*/ 1044570 w 1249680"/>
                        <a:gd name="connsiteY45" fmla="*/ 1359218 h 1411233"/>
                        <a:gd name="connsiteX46" fmla="*/ 918210 w 1249680"/>
                        <a:gd name="connsiteY46" fmla="*/ 1344930 h 1411233"/>
                        <a:gd name="connsiteX47" fmla="*/ 876097 w 1249680"/>
                        <a:gd name="connsiteY47" fmla="*/ 1307028 h 1411233"/>
                        <a:gd name="connsiteX48" fmla="*/ 821650 w 1249680"/>
                        <a:gd name="connsiteY48" fmla="*/ 1340540 h 1411233"/>
                        <a:gd name="connsiteX49" fmla="*/ 749071 w 1249680"/>
                        <a:gd name="connsiteY49" fmla="*/ 1357779 h 1411233"/>
                        <a:gd name="connsiteX50" fmla="*/ 623341 w 1249680"/>
                        <a:gd name="connsiteY50" fmla="*/ 1411233 h 1411233"/>
                        <a:gd name="connsiteX51" fmla="*/ 596895 w 1249680"/>
                        <a:gd name="connsiteY51" fmla="*/ 1375886 h 1411233"/>
                        <a:gd name="connsiteX52" fmla="*/ 391001 w 1249680"/>
                        <a:gd name="connsiteY52" fmla="*/ 1287303 h 1411233"/>
                        <a:gd name="connsiteX53" fmla="*/ 223038 w 1249680"/>
                        <a:gd name="connsiteY53" fmla="*/ 1230630 h 1411233"/>
                        <a:gd name="connsiteX54" fmla="*/ 127788 w 1249680"/>
                        <a:gd name="connsiteY54" fmla="*/ 1223486 h 1411233"/>
                        <a:gd name="connsiteX55" fmla="*/ 123026 w 1249680"/>
                        <a:gd name="connsiteY55" fmla="*/ 1156811 h 1411233"/>
                        <a:gd name="connsiteX56" fmla="*/ 134932 w 1249680"/>
                        <a:gd name="connsiteY56" fmla="*/ 1171098 h 1411233"/>
                        <a:gd name="connsiteX57" fmla="*/ 143351 w 1249680"/>
                        <a:gd name="connsiteY57" fmla="*/ 1202532 h 1411233"/>
                        <a:gd name="connsiteX58" fmla="*/ 180975 w 1249680"/>
                        <a:gd name="connsiteY58" fmla="*/ 1200626 h 1411233"/>
                        <a:gd name="connsiteX59" fmla="*/ 163354 w 1249680"/>
                        <a:gd name="connsiteY59" fmla="*/ 1141095 h 1411233"/>
                        <a:gd name="connsiteX60" fmla="*/ 234791 w 1249680"/>
                        <a:gd name="connsiteY60" fmla="*/ 1096804 h 1411233"/>
                        <a:gd name="connsiteX61" fmla="*/ 249232 w 1249680"/>
                        <a:gd name="connsiteY61" fmla="*/ 1180623 h 1411233"/>
                        <a:gd name="connsiteX62" fmla="*/ 277807 w 1249680"/>
                        <a:gd name="connsiteY62" fmla="*/ 1190149 h 1411233"/>
                        <a:gd name="connsiteX63" fmla="*/ 292417 w 1249680"/>
                        <a:gd name="connsiteY63" fmla="*/ 1068705 h 1411233"/>
                        <a:gd name="connsiteX64" fmla="*/ 323051 w 1249680"/>
                        <a:gd name="connsiteY64" fmla="*/ 1078230 h 1411233"/>
                        <a:gd name="connsiteX65" fmla="*/ 294476 w 1249680"/>
                        <a:gd name="connsiteY65" fmla="*/ 944880 h 1411233"/>
                        <a:gd name="connsiteX66" fmla="*/ 258758 w 1249680"/>
                        <a:gd name="connsiteY66" fmla="*/ 961549 h 1411233"/>
                        <a:gd name="connsiteX67" fmla="*/ 149220 w 1249680"/>
                        <a:gd name="connsiteY67" fmla="*/ 909162 h 1411233"/>
                        <a:gd name="connsiteX68" fmla="*/ 158745 w 1249680"/>
                        <a:gd name="connsiteY68" fmla="*/ 882967 h 1411233"/>
                        <a:gd name="connsiteX69" fmla="*/ 130765 w 1249680"/>
                        <a:gd name="connsiteY69" fmla="*/ 864017 h 1411233"/>
                        <a:gd name="connsiteX70" fmla="*/ 108738 w 1249680"/>
                        <a:gd name="connsiteY70" fmla="*/ 897255 h 1411233"/>
                        <a:gd name="connsiteX71" fmla="*/ 111120 w 1249680"/>
                        <a:gd name="connsiteY71" fmla="*/ 840105 h 1411233"/>
                        <a:gd name="connsiteX72" fmla="*/ 92070 w 1249680"/>
                        <a:gd name="connsiteY72" fmla="*/ 835343 h 1411233"/>
                        <a:gd name="connsiteX73" fmla="*/ 80163 w 1249680"/>
                        <a:gd name="connsiteY73" fmla="*/ 906780 h 1411233"/>
                        <a:gd name="connsiteX74" fmla="*/ 58732 w 1249680"/>
                        <a:gd name="connsiteY74" fmla="*/ 911543 h 1411233"/>
                        <a:gd name="connsiteX75" fmla="*/ 70639 w 1249680"/>
                        <a:gd name="connsiteY75" fmla="*/ 825817 h 1411233"/>
                        <a:gd name="connsiteX76" fmla="*/ 122872 w 1249680"/>
                        <a:gd name="connsiteY76" fmla="*/ 819626 h 1411233"/>
                        <a:gd name="connsiteX77" fmla="*/ 125407 w 1249680"/>
                        <a:gd name="connsiteY77" fmla="*/ 799623 h 1411233"/>
                        <a:gd name="connsiteX78" fmla="*/ 78581 w 1249680"/>
                        <a:gd name="connsiteY78" fmla="*/ 799624 h 1411233"/>
                        <a:gd name="connsiteX79" fmla="*/ 82867 w 1249680"/>
                        <a:gd name="connsiteY79" fmla="*/ 761047 h 1411233"/>
                        <a:gd name="connsiteX80" fmla="*/ 142076 w 1249680"/>
                        <a:gd name="connsiteY80" fmla="*/ 742474 h 1411233"/>
                        <a:gd name="connsiteX81" fmla="*/ 130169 w 1249680"/>
                        <a:gd name="connsiteY81" fmla="*/ 716280 h 1411233"/>
                        <a:gd name="connsiteX82" fmla="*/ 48568 w 1249680"/>
                        <a:gd name="connsiteY82" fmla="*/ 756737 h 1411233"/>
                        <a:gd name="connsiteX83" fmla="*/ 29527 w 1249680"/>
                        <a:gd name="connsiteY83" fmla="*/ 718344 h 1411233"/>
                        <a:gd name="connsiteX84" fmla="*/ 104473 w 1249680"/>
                        <a:gd name="connsiteY84" fmla="*/ 693138 h 1411233"/>
                        <a:gd name="connsiteX85" fmla="*/ 77629 w 1249680"/>
                        <a:gd name="connsiteY85" fmla="*/ 617855 h 1411233"/>
                        <a:gd name="connsiteX86" fmla="*/ 39683 w 1249680"/>
                        <a:gd name="connsiteY86" fmla="*/ 611505 h 1411233"/>
                        <a:gd name="connsiteX87" fmla="*/ 0 w 1249680"/>
                        <a:gd name="connsiteY87" fmla="*/ 541020 h 1411233"/>
                        <a:gd name="connsiteX0" fmla="*/ 0 w 1249680"/>
                        <a:gd name="connsiteY0" fmla="*/ 541020 h 1411233"/>
                        <a:gd name="connsiteX1" fmla="*/ 259080 w 1249680"/>
                        <a:gd name="connsiteY1" fmla="*/ 381000 h 1411233"/>
                        <a:gd name="connsiteX2" fmla="*/ 266700 w 1249680"/>
                        <a:gd name="connsiteY2" fmla="*/ 266700 h 1411233"/>
                        <a:gd name="connsiteX3" fmla="*/ 358140 w 1249680"/>
                        <a:gd name="connsiteY3" fmla="*/ 259080 h 1411233"/>
                        <a:gd name="connsiteX4" fmla="*/ 388620 w 1249680"/>
                        <a:gd name="connsiteY4" fmla="*/ 266700 h 1411233"/>
                        <a:gd name="connsiteX5" fmla="*/ 449580 w 1249680"/>
                        <a:gd name="connsiteY5" fmla="*/ 266700 h 1411233"/>
                        <a:gd name="connsiteX6" fmla="*/ 533400 w 1249680"/>
                        <a:gd name="connsiteY6" fmla="*/ 144780 h 1411233"/>
                        <a:gd name="connsiteX7" fmla="*/ 655320 w 1249680"/>
                        <a:gd name="connsiteY7" fmla="*/ 167640 h 1411233"/>
                        <a:gd name="connsiteX8" fmla="*/ 830580 w 1249680"/>
                        <a:gd name="connsiteY8" fmla="*/ 114300 h 1411233"/>
                        <a:gd name="connsiteX9" fmla="*/ 822960 w 1249680"/>
                        <a:gd name="connsiteY9" fmla="*/ 45720 h 1411233"/>
                        <a:gd name="connsiteX10" fmla="*/ 906780 w 1249680"/>
                        <a:gd name="connsiteY10" fmla="*/ 0 h 1411233"/>
                        <a:gd name="connsiteX11" fmla="*/ 937260 w 1249680"/>
                        <a:gd name="connsiteY11" fmla="*/ 0 h 1411233"/>
                        <a:gd name="connsiteX12" fmla="*/ 944880 w 1249680"/>
                        <a:gd name="connsiteY12" fmla="*/ 76200 h 1411233"/>
                        <a:gd name="connsiteX13" fmla="*/ 1013460 w 1249680"/>
                        <a:gd name="connsiteY13" fmla="*/ 99060 h 1411233"/>
                        <a:gd name="connsiteX14" fmla="*/ 971074 w 1249680"/>
                        <a:gd name="connsiteY14" fmla="*/ 177165 h 1411233"/>
                        <a:gd name="connsiteX15" fmla="*/ 1001077 w 1249680"/>
                        <a:gd name="connsiteY15" fmla="*/ 197644 h 1411233"/>
                        <a:gd name="connsiteX16" fmla="*/ 968369 w 1249680"/>
                        <a:gd name="connsiteY16" fmla="*/ 249555 h 1411233"/>
                        <a:gd name="connsiteX17" fmla="*/ 967740 w 1249680"/>
                        <a:gd name="connsiteY17" fmla="*/ 297180 h 1411233"/>
                        <a:gd name="connsiteX18" fmla="*/ 975360 w 1249680"/>
                        <a:gd name="connsiteY18" fmla="*/ 320040 h 1411233"/>
                        <a:gd name="connsiteX19" fmla="*/ 1023138 w 1249680"/>
                        <a:gd name="connsiteY19" fmla="*/ 349568 h 1411233"/>
                        <a:gd name="connsiteX20" fmla="*/ 1080611 w 1249680"/>
                        <a:gd name="connsiteY20" fmla="*/ 461388 h 1411233"/>
                        <a:gd name="connsiteX21" fmla="*/ 1106805 w 1249680"/>
                        <a:gd name="connsiteY21" fmla="*/ 403667 h 1411233"/>
                        <a:gd name="connsiteX22" fmla="*/ 1147211 w 1249680"/>
                        <a:gd name="connsiteY22" fmla="*/ 390148 h 1411233"/>
                        <a:gd name="connsiteX23" fmla="*/ 1134428 w 1249680"/>
                        <a:gd name="connsiteY23" fmla="*/ 400526 h 1411233"/>
                        <a:gd name="connsiteX24" fmla="*/ 1158716 w 1249680"/>
                        <a:gd name="connsiteY24" fmla="*/ 368142 h 1411233"/>
                        <a:gd name="connsiteX25" fmla="*/ 1173480 w 1249680"/>
                        <a:gd name="connsiteY25" fmla="*/ 441960 h 1411233"/>
                        <a:gd name="connsiteX26" fmla="*/ 1249680 w 1249680"/>
                        <a:gd name="connsiteY26" fmla="*/ 419100 h 1411233"/>
                        <a:gd name="connsiteX27" fmla="*/ 1216819 w 1249680"/>
                        <a:gd name="connsiteY27" fmla="*/ 481012 h 1411233"/>
                        <a:gd name="connsiteX28" fmla="*/ 1159193 w 1249680"/>
                        <a:gd name="connsiteY28" fmla="*/ 536734 h 1411233"/>
                        <a:gd name="connsiteX29" fmla="*/ 1094577 w 1249680"/>
                        <a:gd name="connsiteY29" fmla="*/ 621031 h 1411233"/>
                        <a:gd name="connsiteX30" fmla="*/ 1025843 w 1249680"/>
                        <a:gd name="connsiteY30" fmla="*/ 632460 h 1411233"/>
                        <a:gd name="connsiteX31" fmla="*/ 1023139 w 1249680"/>
                        <a:gd name="connsiteY31" fmla="*/ 754380 h 1411233"/>
                        <a:gd name="connsiteX32" fmla="*/ 980122 w 1249680"/>
                        <a:gd name="connsiteY32" fmla="*/ 807244 h 1411233"/>
                        <a:gd name="connsiteX33" fmla="*/ 1015995 w 1249680"/>
                        <a:gd name="connsiteY33" fmla="*/ 847249 h 1411233"/>
                        <a:gd name="connsiteX34" fmla="*/ 993933 w 1249680"/>
                        <a:gd name="connsiteY34" fmla="*/ 891063 h 1411233"/>
                        <a:gd name="connsiteX35" fmla="*/ 1018376 w 1249680"/>
                        <a:gd name="connsiteY35" fmla="*/ 947261 h 1411233"/>
                        <a:gd name="connsiteX36" fmla="*/ 1049179 w 1249680"/>
                        <a:gd name="connsiteY36" fmla="*/ 1024414 h 1411233"/>
                        <a:gd name="connsiteX37" fmla="*/ 1092041 w 1249680"/>
                        <a:gd name="connsiteY37" fmla="*/ 1055370 h 1411233"/>
                        <a:gd name="connsiteX38" fmla="*/ 1093470 w 1249680"/>
                        <a:gd name="connsiteY38" fmla="*/ 1161574 h 1411233"/>
                        <a:gd name="connsiteX39" fmla="*/ 1010127 w 1249680"/>
                        <a:gd name="connsiteY39" fmla="*/ 1155382 h 1411233"/>
                        <a:gd name="connsiteX40" fmla="*/ 1137439 w 1249680"/>
                        <a:gd name="connsiteY40" fmla="*/ 1211579 h 1411233"/>
                        <a:gd name="connsiteX41" fmla="*/ 1171098 w 1249680"/>
                        <a:gd name="connsiteY41" fmla="*/ 1251586 h 1411233"/>
                        <a:gd name="connsiteX42" fmla="*/ 1113626 w 1249680"/>
                        <a:gd name="connsiteY42" fmla="*/ 1373505 h 1411233"/>
                        <a:gd name="connsiteX43" fmla="*/ 1082516 w 1249680"/>
                        <a:gd name="connsiteY43" fmla="*/ 1361598 h 1411233"/>
                        <a:gd name="connsiteX44" fmla="*/ 1063466 w 1249680"/>
                        <a:gd name="connsiteY44" fmla="*/ 1390650 h 1411233"/>
                        <a:gd name="connsiteX45" fmla="*/ 1044570 w 1249680"/>
                        <a:gd name="connsiteY45" fmla="*/ 1359218 h 1411233"/>
                        <a:gd name="connsiteX46" fmla="*/ 918210 w 1249680"/>
                        <a:gd name="connsiteY46" fmla="*/ 1344930 h 1411233"/>
                        <a:gd name="connsiteX47" fmla="*/ 876097 w 1249680"/>
                        <a:gd name="connsiteY47" fmla="*/ 1307028 h 1411233"/>
                        <a:gd name="connsiteX48" fmla="*/ 821650 w 1249680"/>
                        <a:gd name="connsiteY48" fmla="*/ 1340540 h 1411233"/>
                        <a:gd name="connsiteX49" fmla="*/ 749071 w 1249680"/>
                        <a:gd name="connsiteY49" fmla="*/ 1357779 h 1411233"/>
                        <a:gd name="connsiteX50" fmla="*/ 623341 w 1249680"/>
                        <a:gd name="connsiteY50" fmla="*/ 1411233 h 1411233"/>
                        <a:gd name="connsiteX51" fmla="*/ 596895 w 1249680"/>
                        <a:gd name="connsiteY51" fmla="*/ 1375886 h 1411233"/>
                        <a:gd name="connsiteX52" fmla="*/ 391001 w 1249680"/>
                        <a:gd name="connsiteY52" fmla="*/ 1287303 h 1411233"/>
                        <a:gd name="connsiteX53" fmla="*/ 223038 w 1249680"/>
                        <a:gd name="connsiteY53" fmla="*/ 1230630 h 1411233"/>
                        <a:gd name="connsiteX54" fmla="*/ 127788 w 1249680"/>
                        <a:gd name="connsiteY54" fmla="*/ 1223486 h 1411233"/>
                        <a:gd name="connsiteX55" fmla="*/ 123026 w 1249680"/>
                        <a:gd name="connsiteY55" fmla="*/ 1156811 h 1411233"/>
                        <a:gd name="connsiteX56" fmla="*/ 134932 w 1249680"/>
                        <a:gd name="connsiteY56" fmla="*/ 1171098 h 1411233"/>
                        <a:gd name="connsiteX57" fmla="*/ 143351 w 1249680"/>
                        <a:gd name="connsiteY57" fmla="*/ 1202532 h 1411233"/>
                        <a:gd name="connsiteX58" fmla="*/ 180975 w 1249680"/>
                        <a:gd name="connsiteY58" fmla="*/ 1200626 h 1411233"/>
                        <a:gd name="connsiteX59" fmla="*/ 163354 w 1249680"/>
                        <a:gd name="connsiteY59" fmla="*/ 1141095 h 1411233"/>
                        <a:gd name="connsiteX60" fmla="*/ 234791 w 1249680"/>
                        <a:gd name="connsiteY60" fmla="*/ 1096804 h 1411233"/>
                        <a:gd name="connsiteX61" fmla="*/ 249232 w 1249680"/>
                        <a:gd name="connsiteY61" fmla="*/ 1180623 h 1411233"/>
                        <a:gd name="connsiteX62" fmla="*/ 277807 w 1249680"/>
                        <a:gd name="connsiteY62" fmla="*/ 1190149 h 1411233"/>
                        <a:gd name="connsiteX63" fmla="*/ 292417 w 1249680"/>
                        <a:gd name="connsiteY63" fmla="*/ 1068705 h 1411233"/>
                        <a:gd name="connsiteX64" fmla="*/ 323051 w 1249680"/>
                        <a:gd name="connsiteY64" fmla="*/ 1078230 h 1411233"/>
                        <a:gd name="connsiteX65" fmla="*/ 294476 w 1249680"/>
                        <a:gd name="connsiteY65" fmla="*/ 944880 h 1411233"/>
                        <a:gd name="connsiteX66" fmla="*/ 258758 w 1249680"/>
                        <a:gd name="connsiteY66" fmla="*/ 961549 h 1411233"/>
                        <a:gd name="connsiteX67" fmla="*/ 149220 w 1249680"/>
                        <a:gd name="connsiteY67" fmla="*/ 909162 h 1411233"/>
                        <a:gd name="connsiteX68" fmla="*/ 158745 w 1249680"/>
                        <a:gd name="connsiteY68" fmla="*/ 882967 h 1411233"/>
                        <a:gd name="connsiteX69" fmla="*/ 130765 w 1249680"/>
                        <a:gd name="connsiteY69" fmla="*/ 864017 h 1411233"/>
                        <a:gd name="connsiteX70" fmla="*/ 108738 w 1249680"/>
                        <a:gd name="connsiteY70" fmla="*/ 897255 h 1411233"/>
                        <a:gd name="connsiteX71" fmla="*/ 111120 w 1249680"/>
                        <a:gd name="connsiteY71" fmla="*/ 840105 h 1411233"/>
                        <a:gd name="connsiteX72" fmla="*/ 92070 w 1249680"/>
                        <a:gd name="connsiteY72" fmla="*/ 835343 h 1411233"/>
                        <a:gd name="connsiteX73" fmla="*/ 80163 w 1249680"/>
                        <a:gd name="connsiteY73" fmla="*/ 906780 h 1411233"/>
                        <a:gd name="connsiteX74" fmla="*/ 58732 w 1249680"/>
                        <a:gd name="connsiteY74" fmla="*/ 911543 h 1411233"/>
                        <a:gd name="connsiteX75" fmla="*/ 70639 w 1249680"/>
                        <a:gd name="connsiteY75" fmla="*/ 825817 h 1411233"/>
                        <a:gd name="connsiteX76" fmla="*/ 122872 w 1249680"/>
                        <a:gd name="connsiteY76" fmla="*/ 819626 h 1411233"/>
                        <a:gd name="connsiteX77" fmla="*/ 125407 w 1249680"/>
                        <a:gd name="connsiteY77" fmla="*/ 799623 h 1411233"/>
                        <a:gd name="connsiteX78" fmla="*/ 78581 w 1249680"/>
                        <a:gd name="connsiteY78" fmla="*/ 799624 h 1411233"/>
                        <a:gd name="connsiteX79" fmla="*/ 82867 w 1249680"/>
                        <a:gd name="connsiteY79" fmla="*/ 761047 h 1411233"/>
                        <a:gd name="connsiteX80" fmla="*/ 142076 w 1249680"/>
                        <a:gd name="connsiteY80" fmla="*/ 742474 h 1411233"/>
                        <a:gd name="connsiteX81" fmla="*/ 130169 w 1249680"/>
                        <a:gd name="connsiteY81" fmla="*/ 716280 h 1411233"/>
                        <a:gd name="connsiteX82" fmla="*/ 48568 w 1249680"/>
                        <a:gd name="connsiteY82" fmla="*/ 756737 h 1411233"/>
                        <a:gd name="connsiteX83" fmla="*/ 29527 w 1249680"/>
                        <a:gd name="connsiteY83" fmla="*/ 718344 h 1411233"/>
                        <a:gd name="connsiteX84" fmla="*/ 104473 w 1249680"/>
                        <a:gd name="connsiteY84" fmla="*/ 693138 h 1411233"/>
                        <a:gd name="connsiteX85" fmla="*/ 77629 w 1249680"/>
                        <a:gd name="connsiteY85" fmla="*/ 617855 h 1411233"/>
                        <a:gd name="connsiteX86" fmla="*/ 39683 w 1249680"/>
                        <a:gd name="connsiteY86" fmla="*/ 611505 h 1411233"/>
                        <a:gd name="connsiteX87" fmla="*/ 0 w 1249680"/>
                        <a:gd name="connsiteY87" fmla="*/ 541020 h 1411233"/>
                        <a:gd name="connsiteX0" fmla="*/ 0 w 1249680"/>
                        <a:gd name="connsiteY0" fmla="*/ 541020 h 1411233"/>
                        <a:gd name="connsiteX1" fmla="*/ 259080 w 1249680"/>
                        <a:gd name="connsiteY1" fmla="*/ 381000 h 1411233"/>
                        <a:gd name="connsiteX2" fmla="*/ 266700 w 1249680"/>
                        <a:gd name="connsiteY2" fmla="*/ 266700 h 1411233"/>
                        <a:gd name="connsiteX3" fmla="*/ 358140 w 1249680"/>
                        <a:gd name="connsiteY3" fmla="*/ 259080 h 1411233"/>
                        <a:gd name="connsiteX4" fmla="*/ 388620 w 1249680"/>
                        <a:gd name="connsiteY4" fmla="*/ 266700 h 1411233"/>
                        <a:gd name="connsiteX5" fmla="*/ 449580 w 1249680"/>
                        <a:gd name="connsiteY5" fmla="*/ 266700 h 1411233"/>
                        <a:gd name="connsiteX6" fmla="*/ 533400 w 1249680"/>
                        <a:gd name="connsiteY6" fmla="*/ 144780 h 1411233"/>
                        <a:gd name="connsiteX7" fmla="*/ 655320 w 1249680"/>
                        <a:gd name="connsiteY7" fmla="*/ 167640 h 1411233"/>
                        <a:gd name="connsiteX8" fmla="*/ 830580 w 1249680"/>
                        <a:gd name="connsiteY8" fmla="*/ 114300 h 1411233"/>
                        <a:gd name="connsiteX9" fmla="*/ 822960 w 1249680"/>
                        <a:gd name="connsiteY9" fmla="*/ 45720 h 1411233"/>
                        <a:gd name="connsiteX10" fmla="*/ 906780 w 1249680"/>
                        <a:gd name="connsiteY10" fmla="*/ 0 h 1411233"/>
                        <a:gd name="connsiteX11" fmla="*/ 937260 w 1249680"/>
                        <a:gd name="connsiteY11" fmla="*/ 0 h 1411233"/>
                        <a:gd name="connsiteX12" fmla="*/ 932974 w 1249680"/>
                        <a:gd name="connsiteY12" fmla="*/ 59531 h 1411233"/>
                        <a:gd name="connsiteX13" fmla="*/ 1013460 w 1249680"/>
                        <a:gd name="connsiteY13" fmla="*/ 99060 h 1411233"/>
                        <a:gd name="connsiteX14" fmla="*/ 971074 w 1249680"/>
                        <a:gd name="connsiteY14" fmla="*/ 177165 h 1411233"/>
                        <a:gd name="connsiteX15" fmla="*/ 1001077 w 1249680"/>
                        <a:gd name="connsiteY15" fmla="*/ 197644 h 1411233"/>
                        <a:gd name="connsiteX16" fmla="*/ 968369 w 1249680"/>
                        <a:gd name="connsiteY16" fmla="*/ 249555 h 1411233"/>
                        <a:gd name="connsiteX17" fmla="*/ 967740 w 1249680"/>
                        <a:gd name="connsiteY17" fmla="*/ 297180 h 1411233"/>
                        <a:gd name="connsiteX18" fmla="*/ 975360 w 1249680"/>
                        <a:gd name="connsiteY18" fmla="*/ 320040 h 1411233"/>
                        <a:gd name="connsiteX19" fmla="*/ 1023138 w 1249680"/>
                        <a:gd name="connsiteY19" fmla="*/ 349568 h 1411233"/>
                        <a:gd name="connsiteX20" fmla="*/ 1080611 w 1249680"/>
                        <a:gd name="connsiteY20" fmla="*/ 461388 h 1411233"/>
                        <a:gd name="connsiteX21" fmla="*/ 1106805 w 1249680"/>
                        <a:gd name="connsiteY21" fmla="*/ 403667 h 1411233"/>
                        <a:gd name="connsiteX22" fmla="*/ 1147211 w 1249680"/>
                        <a:gd name="connsiteY22" fmla="*/ 390148 h 1411233"/>
                        <a:gd name="connsiteX23" fmla="*/ 1134428 w 1249680"/>
                        <a:gd name="connsiteY23" fmla="*/ 400526 h 1411233"/>
                        <a:gd name="connsiteX24" fmla="*/ 1158716 w 1249680"/>
                        <a:gd name="connsiteY24" fmla="*/ 368142 h 1411233"/>
                        <a:gd name="connsiteX25" fmla="*/ 1173480 w 1249680"/>
                        <a:gd name="connsiteY25" fmla="*/ 441960 h 1411233"/>
                        <a:gd name="connsiteX26" fmla="*/ 1249680 w 1249680"/>
                        <a:gd name="connsiteY26" fmla="*/ 419100 h 1411233"/>
                        <a:gd name="connsiteX27" fmla="*/ 1216819 w 1249680"/>
                        <a:gd name="connsiteY27" fmla="*/ 481012 h 1411233"/>
                        <a:gd name="connsiteX28" fmla="*/ 1159193 w 1249680"/>
                        <a:gd name="connsiteY28" fmla="*/ 536734 h 1411233"/>
                        <a:gd name="connsiteX29" fmla="*/ 1094577 w 1249680"/>
                        <a:gd name="connsiteY29" fmla="*/ 621031 h 1411233"/>
                        <a:gd name="connsiteX30" fmla="*/ 1025843 w 1249680"/>
                        <a:gd name="connsiteY30" fmla="*/ 632460 h 1411233"/>
                        <a:gd name="connsiteX31" fmla="*/ 1023139 w 1249680"/>
                        <a:gd name="connsiteY31" fmla="*/ 754380 h 1411233"/>
                        <a:gd name="connsiteX32" fmla="*/ 980122 w 1249680"/>
                        <a:gd name="connsiteY32" fmla="*/ 807244 h 1411233"/>
                        <a:gd name="connsiteX33" fmla="*/ 1015995 w 1249680"/>
                        <a:gd name="connsiteY33" fmla="*/ 847249 h 1411233"/>
                        <a:gd name="connsiteX34" fmla="*/ 993933 w 1249680"/>
                        <a:gd name="connsiteY34" fmla="*/ 891063 h 1411233"/>
                        <a:gd name="connsiteX35" fmla="*/ 1018376 w 1249680"/>
                        <a:gd name="connsiteY35" fmla="*/ 947261 h 1411233"/>
                        <a:gd name="connsiteX36" fmla="*/ 1049179 w 1249680"/>
                        <a:gd name="connsiteY36" fmla="*/ 1024414 h 1411233"/>
                        <a:gd name="connsiteX37" fmla="*/ 1092041 w 1249680"/>
                        <a:gd name="connsiteY37" fmla="*/ 1055370 h 1411233"/>
                        <a:gd name="connsiteX38" fmla="*/ 1093470 w 1249680"/>
                        <a:gd name="connsiteY38" fmla="*/ 1161574 h 1411233"/>
                        <a:gd name="connsiteX39" fmla="*/ 1010127 w 1249680"/>
                        <a:gd name="connsiteY39" fmla="*/ 1155382 h 1411233"/>
                        <a:gd name="connsiteX40" fmla="*/ 1137439 w 1249680"/>
                        <a:gd name="connsiteY40" fmla="*/ 1211579 h 1411233"/>
                        <a:gd name="connsiteX41" fmla="*/ 1171098 w 1249680"/>
                        <a:gd name="connsiteY41" fmla="*/ 1251586 h 1411233"/>
                        <a:gd name="connsiteX42" fmla="*/ 1113626 w 1249680"/>
                        <a:gd name="connsiteY42" fmla="*/ 1373505 h 1411233"/>
                        <a:gd name="connsiteX43" fmla="*/ 1082516 w 1249680"/>
                        <a:gd name="connsiteY43" fmla="*/ 1361598 h 1411233"/>
                        <a:gd name="connsiteX44" fmla="*/ 1063466 w 1249680"/>
                        <a:gd name="connsiteY44" fmla="*/ 1390650 h 1411233"/>
                        <a:gd name="connsiteX45" fmla="*/ 1044570 w 1249680"/>
                        <a:gd name="connsiteY45" fmla="*/ 1359218 h 1411233"/>
                        <a:gd name="connsiteX46" fmla="*/ 918210 w 1249680"/>
                        <a:gd name="connsiteY46" fmla="*/ 1344930 h 1411233"/>
                        <a:gd name="connsiteX47" fmla="*/ 876097 w 1249680"/>
                        <a:gd name="connsiteY47" fmla="*/ 1307028 h 1411233"/>
                        <a:gd name="connsiteX48" fmla="*/ 821650 w 1249680"/>
                        <a:gd name="connsiteY48" fmla="*/ 1340540 h 1411233"/>
                        <a:gd name="connsiteX49" fmla="*/ 749071 w 1249680"/>
                        <a:gd name="connsiteY49" fmla="*/ 1357779 h 1411233"/>
                        <a:gd name="connsiteX50" fmla="*/ 623341 w 1249680"/>
                        <a:gd name="connsiteY50" fmla="*/ 1411233 h 1411233"/>
                        <a:gd name="connsiteX51" fmla="*/ 596895 w 1249680"/>
                        <a:gd name="connsiteY51" fmla="*/ 1375886 h 1411233"/>
                        <a:gd name="connsiteX52" fmla="*/ 391001 w 1249680"/>
                        <a:gd name="connsiteY52" fmla="*/ 1287303 h 1411233"/>
                        <a:gd name="connsiteX53" fmla="*/ 223038 w 1249680"/>
                        <a:gd name="connsiteY53" fmla="*/ 1230630 h 1411233"/>
                        <a:gd name="connsiteX54" fmla="*/ 127788 w 1249680"/>
                        <a:gd name="connsiteY54" fmla="*/ 1223486 h 1411233"/>
                        <a:gd name="connsiteX55" fmla="*/ 123026 w 1249680"/>
                        <a:gd name="connsiteY55" fmla="*/ 1156811 h 1411233"/>
                        <a:gd name="connsiteX56" fmla="*/ 134932 w 1249680"/>
                        <a:gd name="connsiteY56" fmla="*/ 1171098 h 1411233"/>
                        <a:gd name="connsiteX57" fmla="*/ 143351 w 1249680"/>
                        <a:gd name="connsiteY57" fmla="*/ 1202532 h 1411233"/>
                        <a:gd name="connsiteX58" fmla="*/ 180975 w 1249680"/>
                        <a:gd name="connsiteY58" fmla="*/ 1200626 h 1411233"/>
                        <a:gd name="connsiteX59" fmla="*/ 163354 w 1249680"/>
                        <a:gd name="connsiteY59" fmla="*/ 1141095 h 1411233"/>
                        <a:gd name="connsiteX60" fmla="*/ 234791 w 1249680"/>
                        <a:gd name="connsiteY60" fmla="*/ 1096804 h 1411233"/>
                        <a:gd name="connsiteX61" fmla="*/ 249232 w 1249680"/>
                        <a:gd name="connsiteY61" fmla="*/ 1180623 h 1411233"/>
                        <a:gd name="connsiteX62" fmla="*/ 277807 w 1249680"/>
                        <a:gd name="connsiteY62" fmla="*/ 1190149 h 1411233"/>
                        <a:gd name="connsiteX63" fmla="*/ 292417 w 1249680"/>
                        <a:gd name="connsiteY63" fmla="*/ 1068705 h 1411233"/>
                        <a:gd name="connsiteX64" fmla="*/ 323051 w 1249680"/>
                        <a:gd name="connsiteY64" fmla="*/ 1078230 h 1411233"/>
                        <a:gd name="connsiteX65" fmla="*/ 294476 w 1249680"/>
                        <a:gd name="connsiteY65" fmla="*/ 944880 h 1411233"/>
                        <a:gd name="connsiteX66" fmla="*/ 258758 w 1249680"/>
                        <a:gd name="connsiteY66" fmla="*/ 961549 h 1411233"/>
                        <a:gd name="connsiteX67" fmla="*/ 149220 w 1249680"/>
                        <a:gd name="connsiteY67" fmla="*/ 909162 h 1411233"/>
                        <a:gd name="connsiteX68" fmla="*/ 158745 w 1249680"/>
                        <a:gd name="connsiteY68" fmla="*/ 882967 h 1411233"/>
                        <a:gd name="connsiteX69" fmla="*/ 130765 w 1249680"/>
                        <a:gd name="connsiteY69" fmla="*/ 864017 h 1411233"/>
                        <a:gd name="connsiteX70" fmla="*/ 108738 w 1249680"/>
                        <a:gd name="connsiteY70" fmla="*/ 897255 h 1411233"/>
                        <a:gd name="connsiteX71" fmla="*/ 111120 w 1249680"/>
                        <a:gd name="connsiteY71" fmla="*/ 840105 h 1411233"/>
                        <a:gd name="connsiteX72" fmla="*/ 92070 w 1249680"/>
                        <a:gd name="connsiteY72" fmla="*/ 835343 h 1411233"/>
                        <a:gd name="connsiteX73" fmla="*/ 80163 w 1249680"/>
                        <a:gd name="connsiteY73" fmla="*/ 906780 h 1411233"/>
                        <a:gd name="connsiteX74" fmla="*/ 58732 w 1249680"/>
                        <a:gd name="connsiteY74" fmla="*/ 911543 h 1411233"/>
                        <a:gd name="connsiteX75" fmla="*/ 70639 w 1249680"/>
                        <a:gd name="connsiteY75" fmla="*/ 825817 h 1411233"/>
                        <a:gd name="connsiteX76" fmla="*/ 122872 w 1249680"/>
                        <a:gd name="connsiteY76" fmla="*/ 819626 h 1411233"/>
                        <a:gd name="connsiteX77" fmla="*/ 125407 w 1249680"/>
                        <a:gd name="connsiteY77" fmla="*/ 799623 h 1411233"/>
                        <a:gd name="connsiteX78" fmla="*/ 78581 w 1249680"/>
                        <a:gd name="connsiteY78" fmla="*/ 799624 h 1411233"/>
                        <a:gd name="connsiteX79" fmla="*/ 82867 w 1249680"/>
                        <a:gd name="connsiteY79" fmla="*/ 761047 h 1411233"/>
                        <a:gd name="connsiteX80" fmla="*/ 142076 w 1249680"/>
                        <a:gd name="connsiteY80" fmla="*/ 742474 h 1411233"/>
                        <a:gd name="connsiteX81" fmla="*/ 130169 w 1249680"/>
                        <a:gd name="connsiteY81" fmla="*/ 716280 h 1411233"/>
                        <a:gd name="connsiteX82" fmla="*/ 48568 w 1249680"/>
                        <a:gd name="connsiteY82" fmla="*/ 756737 h 1411233"/>
                        <a:gd name="connsiteX83" fmla="*/ 29527 w 1249680"/>
                        <a:gd name="connsiteY83" fmla="*/ 718344 h 1411233"/>
                        <a:gd name="connsiteX84" fmla="*/ 104473 w 1249680"/>
                        <a:gd name="connsiteY84" fmla="*/ 693138 h 1411233"/>
                        <a:gd name="connsiteX85" fmla="*/ 77629 w 1249680"/>
                        <a:gd name="connsiteY85" fmla="*/ 617855 h 1411233"/>
                        <a:gd name="connsiteX86" fmla="*/ 39683 w 1249680"/>
                        <a:gd name="connsiteY86" fmla="*/ 611505 h 1411233"/>
                        <a:gd name="connsiteX87" fmla="*/ 0 w 1249680"/>
                        <a:gd name="connsiteY87" fmla="*/ 541020 h 1411233"/>
                        <a:gd name="connsiteX0" fmla="*/ 0 w 1249680"/>
                        <a:gd name="connsiteY0" fmla="*/ 541020 h 1411233"/>
                        <a:gd name="connsiteX1" fmla="*/ 259080 w 1249680"/>
                        <a:gd name="connsiteY1" fmla="*/ 381000 h 1411233"/>
                        <a:gd name="connsiteX2" fmla="*/ 266700 w 1249680"/>
                        <a:gd name="connsiteY2" fmla="*/ 266700 h 1411233"/>
                        <a:gd name="connsiteX3" fmla="*/ 358140 w 1249680"/>
                        <a:gd name="connsiteY3" fmla="*/ 259080 h 1411233"/>
                        <a:gd name="connsiteX4" fmla="*/ 388620 w 1249680"/>
                        <a:gd name="connsiteY4" fmla="*/ 266700 h 1411233"/>
                        <a:gd name="connsiteX5" fmla="*/ 449580 w 1249680"/>
                        <a:gd name="connsiteY5" fmla="*/ 266700 h 1411233"/>
                        <a:gd name="connsiteX6" fmla="*/ 533400 w 1249680"/>
                        <a:gd name="connsiteY6" fmla="*/ 144780 h 1411233"/>
                        <a:gd name="connsiteX7" fmla="*/ 655320 w 1249680"/>
                        <a:gd name="connsiteY7" fmla="*/ 167640 h 1411233"/>
                        <a:gd name="connsiteX8" fmla="*/ 830580 w 1249680"/>
                        <a:gd name="connsiteY8" fmla="*/ 114300 h 1411233"/>
                        <a:gd name="connsiteX9" fmla="*/ 853916 w 1249680"/>
                        <a:gd name="connsiteY9" fmla="*/ 50482 h 1411233"/>
                        <a:gd name="connsiteX10" fmla="*/ 906780 w 1249680"/>
                        <a:gd name="connsiteY10" fmla="*/ 0 h 1411233"/>
                        <a:gd name="connsiteX11" fmla="*/ 937260 w 1249680"/>
                        <a:gd name="connsiteY11" fmla="*/ 0 h 1411233"/>
                        <a:gd name="connsiteX12" fmla="*/ 932974 w 1249680"/>
                        <a:gd name="connsiteY12" fmla="*/ 59531 h 1411233"/>
                        <a:gd name="connsiteX13" fmla="*/ 1013460 w 1249680"/>
                        <a:gd name="connsiteY13" fmla="*/ 99060 h 1411233"/>
                        <a:gd name="connsiteX14" fmla="*/ 971074 w 1249680"/>
                        <a:gd name="connsiteY14" fmla="*/ 177165 h 1411233"/>
                        <a:gd name="connsiteX15" fmla="*/ 1001077 w 1249680"/>
                        <a:gd name="connsiteY15" fmla="*/ 197644 h 1411233"/>
                        <a:gd name="connsiteX16" fmla="*/ 968369 w 1249680"/>
                        <a:gd name="connsiteY16" fmla="*/ 249555 h 1411233"/>
                        <a:gd name="connsiteX17" fmla="*/ 967740 w 1249680"/>
                        <a:gd name="connsiteY17" fmla="*/ 297180 h 1411233"/>
                        <a:gd name="connsiteX18" fmla="*/ 975360 w 1249680"/>
                        <a:gd name="connsiteY18" fmla="*/ 320040 h 1411233"/>
                        <a:gd name="connsiteX19" fmla="*/ 1023138 w 1249680"/>
                        <a:gd name="connsiteY19" fmla="*/ 349568 h 1411233"/>
                        <a:gd name="connsiteX20" fmla="*/ 1080611 w 1249680"/>
                        <a:gd name="connsiteY20" fmla="*/ 461388 h 1411233"/>
                        <a:gd name="connsiteX21" fmla="*/ 1106805 w 1249680"/>
                        <a:gd name="connsiteY21" fmla="*/ 403667 h 1411233"/>
                        <a:gd name="connsiteX22" fmla="*/ 1147211 w 1249680"/>
                        <a:gd name="connsiteY22" fmla="*/ 390148 h 1411233"/>
                        <a:gd name="connsiteX23" fmla="*/ 1134428 w 1249680"/>
                        <a:gd name="connsiteY23" fmla="*/ 400526 h 1411233"/>
                        <a:gd name="connsiteX24" fmla="*/ 1158716 w 1249680"/>
                        <a:gd name="connsiteY24" fmla="*/ 368142 h 1411233"/>
                        <a:gd name="connsiteX25" fmla="*/ 1173480 w 1249680"/>
                        <a:gd name="connsiteY25" fmla="*/ 441960 h 1411233"/>
                        <a:gd name="connsiteX26" fmla="*/ 1249680 w 1249680"/>
                        <a:gd name="connsiteY26" fmla="*/ 419100 h 1411233"/>
                        <a:gd name="connsiteX27" fmla="*/ 1216819 w 1249680"/>
                        <a:gd name="connsiteY27" fmla="*/ 481012 h 1411233"/>
                        <a:gd name="connsiteX28" fmla="*/ 1159193 w 1249680"/>
                        <a:gd name="connsiteY28" fmla="*/ 536734 h 1411233"/>
                        <a:gd name="connsiteX29" fmla="*/ 1094577 w 1249680"/>
                        <a:gd name="connsiteY29" fmla="*/ 621031 h 1411233"/>
                        <a:gd name="connsiteX30" fmla="*/ 1025843 w 1249680"/>
                        <a:gd name="connsiteY30" fmla="*/ 632460 h 1411233"/>
                        <a:gd name="connsiteX31" fmla="*/ 1023139 w 1249680"/>
                        <a:gd name="connsiteY31" fmla="*/ 754380 h 1411233"/>
                        <a:gd name="connsiteX32" fmla="*/ 980122 w 1249680"/>
                        <a:gd name="connsiteY32" fmla="*/ 807244 h 1411233"/>
                        <a:gd name="connsiteX33" fmla="*/ 1015995 w 1249680"/>
                        <a:gd name="connsiteY33" fmla="*/ 847249 h 1411233"/>
                        <a:gd name="connsiteX34" fmla="*/ 993933 w 1249680"/>
                        <a:gd name="connsiteY34" fmla="*/ 891063 h 1411233"/>
                        <a:gd name="connsiteX35" fmla="*/ 1018376 w 1249680"/>
                        <a:gd name="connsiteY35" fmla="*/ 947261 h 1411233"/>
                        <a:gd name="connsiteX36" fmla="*/ 1049179 w 1249680"/>
                        <a:gd name="connsiteY36" fmla="*/ 1024414 h 1411233"/>
                        <a:gd name="connsiteX37" fmla="*/ 1092041 w 1249680"/>
                        <a:gd name="connsiteY37" fmla="*/ 1055370 h 1411233"/>
                        <a:gd name="connsiteX38" fmla="*/ 1093470 w 1249680"/>
                        <a:gd name="connsiteY38" fmla="*/ 1161574 h 1411233"/>
                        <a:gd name="connsiteX39" fmla="*/ 1010127 w 1249680"/>
                        <a:gd name="connsiteY39" fmla="*/ 1155382 h 1411233"/>
                        <a:gd name="connsiteX40" fmla="*/ 1137439 w 1249680"/>
                        <a:gd name="connsiteY40" fmla="*/ 1211579 h 1411233"/>
                        <a:gd name="connsiteX41" fmla="*/ 1171098 w 1249680"/>
                        <a:gd name="connsiteY41" fmla="*/ 1251586 h 1411233"/>
                        <a:gd name="connsiteX42" fmla="*/ 1113626 w 1249680"/>
                        <a:gd name="connsiteY42" fmla="*/ 1373505 h 1411233"/>
                        <a:gd name="connsiteX43" fmla="*/ 1082516 w 1249680"/>
                        <a:gd name="connsiteY43" fmla="*/ 1361598 h 1411233"/>
                        <a:gd name="connsiteX44" fmla="*/ 1063466 w 1249680"/>
                        <a:gd name="connsiteY44" fmla="*/ 1390650 h 1411233"/>
                        <a:gd name="connsiteX45" fmla="*/ 1044570 w 1249680"/>
                        <a:gd name="connsiteY45" fmla="*/ 1359218 h 1411233"/>
                        <a:gd name="connsiteX46" fmla="*/ 918210 w 1249680"/>
                        <a:gd name="connsiteY46" fmla="*/ 1344930 h 1411233"/>
                        <a:gd name="connsiteX47" fmla="*/ 876097 w 1249680"/>
                        <a:gd name="connsiteY47" fmla="*/ 1307028 h 1411233"/>
                        <a:gd name="connsiteX48" fmla="*/ 821650 w 1249680"/>
                        <a:gd name="connsiteY48" fmla="*/ 1340540 h 1411233"/>
                        <a:gd name="connsiteX49" fmla="*/ 749071 w 1249680"/>
                        <a:gd name="connsiteY49" fmla="*/ 1357779 h 1411233"/>
                        <a:gd name="connsiteX50" fmla="*/ 623341 w 1249680"/>
                        <a:gd name="connsiteY50" fmla="*/ 1411233 h 1411233"/>
                        <a:gd name="connsiteX51" fmla="*/ 596895 w 1249680"/>
                        <a:gd name="connsiteY51" fmla="*/ 1375886 h 1411233"/>
                        <a:gd name="connsiteX52" fmla="*/ 391001 w 1249680"/>
                        <a:gd name="connsiteY52" fmla="*/ 1287303 h 1411233"/>
                        <a:gd name="connsiteX53" fmla="*/ 223038 w 1249680"/>
                        <a:gd name="connsiteY53" fmla="*/ 1230630 h 1411233"/>
                        <a:gd name="connsiteX54" fmla="*/ 127788 w 1249680"/>
                        <a:gd name="connsiteY54" fmla="*/ 1223486 h 1411233"/>
                        <a:gd name="connsiteX55" fmla="*/ 123026 w 1249680"/>
                        <a:gd name="connsiteY55" fmla="*/ 1156811 h 1411233"/>
                        <a:gd name="connsiteX56" fmla="*/ 134932 w 1249680"/>
                        <a:gd name="connsiteY56" fmla="*/ 1171098 h 1411233"/>
                        <a:gd name="connsiteX57" fmla="*/ 143351 w 1249680"/>
                        <a:gd name="connsiteY57" fmla="*/ 1202532 h 1411233"/>
                        <a:gd name="connsiteX58" fmla="*/ 180975 w 1249680"/>
                        <a:gd name="connsiteY58" fmla="*/ 1200626 h 1411233"/>
                        <a:gd name="connsiteX59" fmla="*/ 163354 w 1249680"/>
                        <a:gd name="connsiteY59" fmla="*/ 1141095 h 1411233"/>
                        <a:gd name="connsiteX60" fmla="*/ 234791 w 1249680"/>
                        <a:gd name="connsiteY60" fmla="*/ 1096804 h 1411233"/>
                        <a:gd name="connsiteX61" fmla="*/ 249232 w 1249680"/>
                        <a:gd name="connsiteY61" fmla="*/ 1180623 h 1411233"/>
                        <a:gd name="connsiteX62" fmla="*/ 277807 w 1249680"/>
                        <a:gd name="connsiteY62" fmla="*/ 1190149 h 1411233"/>
                        <a:gd name="connsiteX63" fmla="*/ 292417 w 1249680"/>
                        <a:gd name="connsiteY63" fmla="*/ 1068705 h 1411233"/>
                        <a:gd name="connsiteX64" fmla="*/ 323051 w 1249680"/>
                        <a:gd name="connsiteY64" fmla="*/ 1078230 h 1411233"/>
                        <a:gd name="connsiteX65" fmla="*/ 294476 w 1249680"/>
                        <a:gd name="connsiteY65" fmla="*/ 944880 h 1411233"/>
                        <a:gd name="connsiteX66" fmla="*/ 258758 w 1249680"/>
                        <a:gd name="connsiteY66" fmla="*/ 961549 h 1411233"/>
                        <a:gd name="connsiteX67" fmla="*/ 149220 w 1249680"/>
                        <a:gd name="connsiteY67" fmla="*/ 909162 h 1411233"/>
                        <a:gd name="connsiteX68" fmla="*/ 158745 w 1249680"/>
                        <a:gd name="connsiteY68" fmla="*/ 882967 h 1411233"/>
                        <a:gd name="connsiteX69" fmla="*/ 130765 w 1249680"/>
                        <a:gd name="connsiteY69" fmla="*/ 864017 h 1411233"/>
                        <a:gd name="connsiteX70" fmla="*/ 108738 w 1249680"/>
                        <a:gd name="connsiteY70" fmla="*/ 897255 h 1411233"/>
                        <a:gd name="connsiteX71" fmla="*/ 111120 w 1249680"/>
                        <a:gd name="connsiteY71" fmla="*/ 840105 h 1411233"/>
                        <a:gd name="connsiteX72" fmla="*/ 92070 w 1249680"/>
                        <a:gd name="connsiteY72" fmla="*/ 835343 h 1411233"/>
                        <a:gd name="connsiteX73" fmla="*/ 80163 w 1249680"/>
                        <a:gd name="connsiteY73" fmla="*/ 906780 h 1411233"/>
                        <a:gd name="connsiteX74" fmla="*/ 58732 w 1249680"/>
                        <a:gd name="connsiteY74" fmla="*/ 911543 h 1411233"/>
                        <a:gd name="connsiteX75" fmla="*/ 70639 w 1249680"/>
                        <a:gd name="connsiteY75" fmla="*/ 825817 h 1411233"/>
                        <a:gd name="connsiteX76" fmla="*/ 122872 w 1249680"/>
                        <a:gd name="connsiteY76" fmla="*/ 819626 h 1411233"/>
                        <a:gd name="connsiteX77" fmla="*/ 125407 w 1249680"/>
                        <a:gd name="connsiteY77" fmla="*/ 799623 h 1411233"/>
                        <a:gd name="connsiteX78" fmla="*/ 78581 w 1249680"/>
                        <a:gd name="connsiteY78" fmla="*/ 799624 h 1411233"/>
                        <a:gd name="connsiteX79" fmla="*/ 82867 w 1249680"/>
                        <a:gd name="connsiteY79" fmla="*/ 761047 h 1411233"/>
                        <a:gd name="connsiteX80" fmla="*/ 142076 w 1249680"/>
                        <a:gd name="connsiteY80" fmla="*/ 742474 h 1411233"/>
                        <a:gd name="connsiteX81" fmla="*/ 130169 w 1249680"/>
                        <a:gd name="connsiteY81" fmla="*/ 716280 h 1411233"/>
                        <a:gd name="connsiteX82" fmla="*/ 48568 w 1249680"/>
                        <a:gd name="connsiteY82" fmla="*/ 756737 h 1411233"/>
                        <a:gd name="connsiteX83" fmla="*/ 29527 w 1249680"/>
                        <a:gd name="connsiteY83" fmla="*/ 718344 h 1411233"/>
                        <a:gd name="connsiteX84" fmla="*/ 104473 w 1249680"/>
                        <a:gd name="connsiteY84" fmla="*/ 693138 h 1411233"/>
                        <a:gd name="connsiteX85" fmla="*/ 77629 w 1249680"/>
                        <a:gd name="connsiteY85" fmla="*/ 617855 h 1411233"/>
                        <a:gd name="connsiteX86" fmla="*/ 39683 w 1249680"/>
                        <a:gd name="connsiteY86" fmla="*/ 611505 h 1411233"/>
                        <a:gd name="connsiteX87" fmla="*/ 0 w 1249680"/>
                        <a:gd name="connsiteY87" fmla="*/ 541020 h 1411233"/>
                        <a:gd name="connsiteX0" fmla="*/ 0 w 1249680"/>
                        <a:gd name="connsiteY0" fmla="*/ 541020 h 1411233"/>
                        <a:gd name="connsiteX1" fmla="*/ 259080 w 1249680"/>
                        <a:gd name="connsiteY1" fmla="*/ 381000 h 1411233"/>
                        <a:gd name="connsiteX2" fmla="*/ 266700 w 1249680"/>
                        <a:gd name="connsiteY2" fmla="*/ 266700 h 1411233"/>
                        <a:gd name="connsiteX3" fmla="*/ 358140 w 1249680"/>
                        <a:gd name="connsiteY3" fmla="*/ 259080 h 1411233"/>
                        <a:gd name="connsiteX4" fmla="*/ 388620 w 1249680"/>
                        <a:gd name="connsiteY4" fmla="*/ 266700 h 1411233"/>
                        <a:gd name="connsiteX5" fmla="*/ 449580 w 1249680"/>
                        <a:gd name="connsiteY5" fmla="*/ 266700 h 1411233"/>
                        <a:gd name="connsiteX6" fmla="*/ 533400 w 1249680"/>
                        <a:gd name="connsiteY6" fmla="*/ 144780 h 1411233"/>
                        <a:gd name="connsiteX7" fmla="*/ 655320 w 1249680"/>
                        <a:gd name="connsiteY7" fmla="*/ 167640 h 1411233"/>
                        <a:gd name="connsiteX8" fmla="*/ 830580 w 1249680"/>
                        <a:gd name="connsiteY8" fmla="*/ 114300 h 1411233"/>
                        <a:gd name="connsiteX9" fmla="*/ 853916 w 1249680"/>
                        <a:gd name="connsiteY9" fmla="*/ 50482 h 1411233"/>
                        <a:gd name="connsiteX10" fmla="*/ 885349 w 1249680"/>
                        <a:gd name="connsiteY10" fmla="*/ 0 h 1411233"/>
                        <a:gd name="connsiteX11" fmla="*/ 937260 w 1249680"/>
                        <a:gd name="connsiteY11" fmla="*/ 0 h 1411233"/>
                        <a:gd name="connsiteX12" fmla="*/ 932974 w 1249680"/>
                        <a:gd name="connsiteY12" fmla="*/ 59531 h 1411233"/>
                        <a:gd name="connsiteX13" fmla="*/ 1013460 w 1249680"/>
                        <a:gd name="connsiteY13" fmla="*/ 99060 h 1411233"/>
                        <a:gd name="connsiteX14" fmla="*/ 971074 w 1249680"/>
                        <a:gd name="connsiteY14" fmla="*/ 177165 h 1411233"/>
                        <a:gd name="connsiteX15" fmla="*/ 1001077 w 1249680"/>
                        <a:gd name="connsiteY15" fmla="*/ 197644 h 1411233"/>
                        <a:gd name="connsiteX16" fmla="*/ 968369 w 1249680"/>
                        <a:gd name="connsiteY16" fmla="*/ 249555 h 1411233"/>
                        <a:gd name="connsiteX17" fmla="*/ 967740 w 1249680"/>
                        <a:gd name="connsiteY17" fmla="*/ 297180 h 1411233"/>
                        <a:gd name="connsiteX18" fmla="*/ 975360 w 1249680"/>
                        <a:gd name="connsiteY18" fmla="*/ 320040 h 1411233"/>
                        <a:gd name="connsiteX19" fmla="*/ 1023138 w 1249680"/>
                        <a:gd name="connsiteY19" fmla="*/ 349568 h 1411233"/>
                        <a:gd name="connsiteX20" fmla="*/ 1080611 w 1249680"/>
                        <a:gd name="connsiteY20" fmla="*/ 461388 h 1411233"/>
                        <a:gd name="connsiteX21" fmla="*/ 1106805 w 1249680"/>
                        <a:gd name="connsiteY21" fmla="*/ 403667 h 1411233"/>
                        <a:gd name="connsiteX22" fmla="*/ 1147211 w 1249680"/>
                        <a:gd name="connsiteY22" fmla="*/ 390148 h 1411233"/>
                        <a:gd name="connsiteX23" fmla="*/ 1134428 w 1249680"/>
                        <a:gd name="connsiteY23" fmla="*/ 400526 h 1411233"/>
                        <a:gd name="connsiteX24" fmla="*/ 1158716 w 1249680"/>
                        <a:gd name="connsiteY24" fmla="*/ 368142 h 1411233"/>
                        <a:gd name="connsiteX25" fmla="*/ 1173480 w 1249680"/>
                        <a:gd name="connsiteY25" fmla="*/ 441960 h 1411233"/>
                        <a:gd name="connsiteX26" fmla="*/ 1249680 w 1249680"/>
                        <a:gd name="connsiteY26" fmla="*/ 419100 h 1411233"/>
                        <a:gd name="connsiteX27" fmla="*/ 1216819 w 1249680"/>
                        <a:gd name="connsiteY27" fmla="*/ 481012 h 1411233"/>
                        <a:gd name="connsiteX28" fmla="*/ 1159193 w 1249680"/>
                        <a:gd name="connsiteY28" fmla="*/ 536734 h 1411233"/>
                        <a:gd name="connsiteX29" fmla="*/ 1094577 w 1249680"/>
                        <a:gd name="connsiteY29" fmla="*/ 621031 h 1411233"/>
                        <a:gd name="connsiteX30" fmla="*/ 1025843 w 1249680"/>
                        <a:gd name="connsiteY30" fmla="*/ 632460 h 1411233"/>
                        <a:gd name="connsiteX31" fmla="*/ 1023139 w 1249680"/>
                        <a:gd name="connsiteY31" fmla="*/ 754380 h 1411233"/>
                        <a:gd name="connsiteX32" fmla="*/ 980122 w 1249680"/>
                        <a:gd name="connsiteY32" fmla="*/ 807244 h 1411233"/>
                        <a:gd name="connsiteX33" fmla="*/ 1015995 w 1249680"/>
                        <a:gd name="connsiteY33" fmla="*/ 847249 h 1411233"/>
                        <a:gd name="connsiteX34" fmla="*/ 993933 w 1249680"/>
                        <a:gd name="connsiteY34" fmla="*/ 891063 h 1411233"/>
                        <a:gd name="connsiteX35" fmla="*/ 1018376 w 1249680"/>
                        <a:gd name="connsiteY35" fmla="*/ 947261 h 1411233"/>
                        <a:gd name="connsiteX36" fmla="*/ 1049179 w 1249680"/>
                        <a:gd name="connsiteY36" fmla="*/ 1024414 h 1411233"/>
                        <a:gd name="connsiteX37" fmla="*/ 1092041 w 1249680"/>
                        <a:gd name="connsiteY37" fmla="*/ 1055370 h 1411233"/>
                        <a:gd name="connsiteX38" fmla="*/ 1093470 w 1249680"/>
                        <a:gd name="connsiteY38" fmla="*/ 1161574 h 1411233"/>
                        <a:gd name="connsiteX39" fmla="*/ 1010127 w 1249680"/>
                        <a:gd name="connsiteY39" fmla="*/ 1155382 h 1411233"/>
                        <a:gd name="connsiteX40" fmla="*/ 1137439 w 1249680"/>
                        <a:gd name="connsiteY40" fmla="*/ 1211579 h 1411233"/>
                        <a:gd name="connsiteX41" fmla="*/ 1171098 w 1249680"/>
                        <a:gd name="connsiteY41" fmla="*/ 1251586 h 1411233"/>
                        <a:gd name="connsiteX42" fmla="*/ 1113626 w 1249680"/>
                        <a:gd name="connsiteY42" fmla="*/ 1373505 h 1411233"/>
                        <a:gd name="connsiteX43" fmla="*/ 1082516 w 1249680"/>
                        <a:gd name="connsiteY43" fmla="*/ 1361598 h 1411233"/>
                        <a:gd name="connsiteX44" fmla="*/ 1063466 w 1249680"/>
                        <a:gd name="connsiteY44" fmla="*/ 1390650 h 1411233"/>
                        <a:gd name="connsiteX45" fmla="*/ 1044570 w 1249680"/>
                        <a:gd name="connsiteY45" fmla="*/ 1359218 h 1411233"/>
                        <a:gd name="connsiteX46" fmla="*/ 918210 w 1249680"/>
                        <a:gd name="connsiteY46" fmla="*/ 1344930 h 1411233"/>
                        <a:gd name="connsiteX47" fmla="*/ 876097 w 1249680"/>
                        <a:gd name="connsiteY47" fmla="*/ 1307028 h 1411233"/>
                        <a:gd name="connsiteX48" fmla="*/ 821650 w 1249680"/>
                        <a:gd name="connsiteY48" fmla="*/ 1340540 h 1411233"/>
                        <a:gd name="connsiteX49" fmla="*/ 749071 w 1249680"/>
                        <a:gd name="connsiteY49" fmla="*/ 1357779 h 1411233"/>
                        <a:gd name="connsiteX50" fmla="*/ 623341 w 1249680"/>
                        <a:gd name="connsiteY50" fmla="*/ 1411233 h 1411233"/>
                        <a:gd name="connsiteX51" fmla="*/ 596895 w 1249680"/>
                        <a:gd name="connsiteY51" fmla="*/ 1375886 h 1411233"/>
                        <a:gd name="connsiteX52" fmla="*/ 391001 w 1249680"/>
                        <a:gd name="connsiteY52" fmla="*/ 1287303 h 1411233"/>
                        <a:gd name="connsiteX53" fmla="*/ 223038 w 1249680"/>
                        <a:gd name="connsiteY53" fmla="*/ 1230630 h 1411233"/>
                        <a:gd name="connsiteX54" fmla="*/ 127788 w 1249680"/>
                        <a:gd name="connsiteY54" fmla="*/ 1223486 h 1411233"/>
                        <a:gd name="connsiteX55" fmla="*/ 123026 w 1249680"/>
                        <a:gd name="connsiteY55" fmla="*/ 1156811 h 1411233"/>
                        <a:gd name="connsiteX56" fmla="*/ 134932 w 1249680"/>
                        <a:gd name="connsiteY56" fmla="*/ 1171098 h 1411233"/>
                        <a:gd name="connsiteX57" fmla="*/ 143351 w 1249680"/>
                        <a:gd name="connsiteY57" fmla="*/ 1202532 h 1411233"/>
                        <a:gd name="connsiteX58" fmla="*/ 180975 w 1249680"/>
                        <a:gd name="connsiteY58" fmla="*/ 1200626 h 1411233"/>
                        <a:gd name="connsiteX59" fmla="*/ 163354 w 1249680"/>
                        <a:gd name="connsiteY59" fmla="*/ 1141095 h 1411233"/>
                        <a:gd name="connsiteX60" fmla="*/ 234791 w 1249680"/>
                        <a:gd name="connsiteY60" fmla="*/ 1096804 h 1411233"/>
                        <a:gd name="connsiteX61" fmla="*/ 249232 w 1249680"/>
                        <a:gd name="connsiteY61" fmla="*/ 1180623 h 1411233"/>
                        <a:gd name="connsiteX62" fmla="*/ 277807 w 1249680"/>
                        <a:gd name="connsiteY62" fmla="*/ 1190149 h 1411233"/>
                        <a:gd name="connsiteX63" fmla="*/ 292417 w 1249680"/>
                        <a:gd name="connsiteY63" fmla="*/ 1068705 h 1411233"/>
                        <a:gd name="connsiteX64" fmla="*/ 323051 w 1249680"/>
                        <a:gd name="connsiteY64" fmla="*/ 1078230 h 1411233"/>
                        <a:gd name="connsiteX65" fmla="*/ 294476 w 1249680"/>
                        <a:gd name="connsiteY65" fmla="*/ 944880 h 1411233"/>
                        <a:gd name="connsiteX66" fmla="*/ 258758 w 1249680"/>
                        <a:gd name="connsiteY66" fmla="*/ 961549 h 1411233"/>
                        <a:gd name="connsiteX67" fmla="*/ 149220 w 1249680"/>
                        <a:gd name="connsiteY67" fmla="*/ 909162 h 1411233"/>
                        <a:gd name="connsiteX68" fmla="*/ 158745 w 1249680"/>
                        <a:gd name="connsiteY68" fmla="*/ 882967 h 1411233"/>
                        <a:gd name="connsiteX69" fmla="*/ 130765 w 1249680"/>
                        <a:gd name="connsiteY69" fmla="*/ 864017 h 1411233"/>
                        <a:gd name="connsiteX70" fmla="*/ 108738 w 1249680"/>
                        <a:gd name="connsiteY70" fmla="*/ 897255 h 1411233"/>
                        <a:gd name="connsiteX71" fmla="*/ 111120 w 1249680"/>
                        <a:gd name="connsiteY71" fmla="*/ 840105 h 1411233"/>
                        <a:gd name="connsiteX72" fmla="*/ 92070 w 1249680"/>
                        <a:gd name="connsiteY72" fmla="*/ 835343 h 1411233"/>
                        <a:gd name="connsiteX73" fmla="*/ 80163 w 1249680"/>
                        <a:gd name="connsiteY73" fmla="*/ 906780 h 1411233"/>
                        <a:gd name="connsiteX74" fmla="*/ 58732 w 1249680"/>
                        <a:gd name="connsiteY74" fmla="*/ 911543 h 1411233"/>
                        <a:gd name="connsiteX75" fmla="*/ 70639 w 1249680"/>
                        <a:gd name="connsiteY75" fmla="*/ 825817 h 1411233"/>
                        <a:gd name="connsiteX76" fmla="*/ 122872 w 1249680"/>
                        <a:gd name="connsiteY76" fmla="*/ 819626 h 1411233"/>
                        <a:gd name="connsiteX77" fmla="*/ 125407 w 1249680"/>
                        <a:gd name="connsiteY77" fmla="*/ 799623 h 1411233"/>
                        <a:gd name="connsiteX78" fmla="*/ 78581 w 1249680"/>
                        <a:gd name="connsiteY78" fmla="*/ 799624 h 1411233"/>
                        <a:gd name="connsiteX79" fmla="*/ 82867 w 1249680"/>
                        <a:gd name="connsiteY79" fmla="*/ 761047 h 1411233"/>
                        <a:gd name="connsiteX80" fmla="*/ 142076 w 1249680"/>
                        <a:gd name="connsiteY80" fmla="*/ 742474 h 1411233"/>
                        <a:gd name="connsiteX81" fmla="*/ 130169 w 1249680"/>
                        <a:gd name="connsiteY81" fmla="*/ 716280 h 1411233"/>
                        <a:gd name="connsiteX82" fmla="*/ 48568 w 1249680"/>
                        <a:gd name="connsiteY82" fmla="*/ 756737 h 1411233"/>
                        <a:gd name="connsiteX83" fmla="*/ 29527 w 1249680"/>
                        <a:gd name="connsiteY83" fmla="*/ 718344 h 1411233"/>
                        <a:gd name="connsiteX84" fmla="*/ 104473 w 1249680"/>
                        <a:gd name="connsiteY84" fmla="*/ 693138 h 1411233"/>
                        <a:gd name="connsiteX85" fmla="*/ 77629 w 1249680"/>
                        <a:gd name="connsiteY85" fmla="*/ 617855 h 1411233"/>
                        <a:gd name="connsiteX86" fmla="*/ 39683 w 1249680"/>
                        <a:gd name="connsiteY86" fmla="*/ 611505 h 1411233"/>
                        <a:gd name="connsiteX87" fmla="*/ 0 w 1249680"/>
                        <a:gd name="connsiteY87" fmla="*/ 541020 h 1411233"/>
                        <a:gd name="connsiteX0" fmla="*/ 0 w 1249680"/>
                        <a:gd name="connsiteY0" fmla="*/ 541020 h 1411233"/>
                        <a:gd name="connsiteX1" fmla="*/ 259080 w 1249680"/>
                        <a:gd name="connsiteY1" fmla="*/ 381000 h 1411233"/>
                        <a:gd name="connsiteX2" fmla="*/ 266700 w 1249680"/>
                        <a:gd name="connsiteY2" fmla="*/ 266700 h 1411233"/>
                        <a:gd name="connsiteX3" fmla="*/ 358140 w 1249680"/>
                        <a:gd name="connsiteY3" fmla="*/ 259080 h 1411233"/>
                        <a:gd name="connsiteX4" fmla="*/ 388620 w 1249680"/>
                        <a:gd name="connsiteY4" fmla="*/ 266700 h 1411233"/>
                        <a:gd name="connsiteX5" fmla="*/ 449580 w 1249680"/>
                        <a:gd name="connsiteY5" fmla="*/ 266700 h 1411233"/>
                        <a:gd name="connsiteX6" fmla="*/ 533400 w 1249680"/>
                        <a:gd name="connsiteY6" fmla="*/ 144780 h 1411233"/>
                        <a:gd name="connsiteX7" fmla="*/ 655320 w 1249680"/>
                        <a:gd name="connsiteY7" fmla="*/ 167640 h 1411233"/>
                        <a:gd name="connsiteX8" fmla="*/ 818674 w 1249680"/>
                        <a:gd name="connsiteY8" fmla="*/ 61913 h 1411233"/>
                        <a:gd name="connsiteX9" fmla="*/ 853916 w 1249680"/>
                        <a:gd name="connsiteY9" fmla="*/ 50482 h 1411233"/>
                        <a:gd name="connsiteX10" fmla="*/ 885349 w 1249680"/>
                        <a:gd name="connsiteY10" fmla="*/ 0 h 1411233"/>
                        <a:gd name="connsiteX11" fmla="*/ 937260 w 1249680"/>
                        <a:gd name="connsiteY11" fmla="*/ 0 h 1411233"/>
                        <a:gd name="connsiteX12" fmla="*/ 932974 w 1249680"/>
                        <a:gd name="connsiteY12" fmla="*/ 59531 h 1411233"/>
                        <a:gd name="connsiteX13" fmla="*/ 1013460 w 1249680"/>
                        <a:gd name="connsiteY13" fmla="*/ 99060 h 1411233"/>
                        <a:gd name="connsiteX14" fmla="*/ 971074 w 1249680"/>
                        <a:gd name="connsiteY14" fmla="*/ 177165 h 1411233"/>
                        <a:gd name="connsiteX15" fmla="*/ 1001077 w 1249680"/>
                        <a:gd name="connsiteY15" fmla="*/ 197644 h 1411233"/>
                        <a:gd name="connsiteX16" fmla="*/ 968369 w 1249680"/>
                        <a:gd name="connsiteY16" fmla="*/ 249555 h 1411233"/>
                        <a:gd name="connsiteX17" fmla="*/ 967740 w 1249680"/>
                        <a:gd name="connsiteY17" fmla="*/ 297180 h 1411233"/>
                        <a:gd name="connsiteX18" fmla="*/ 975360 w 1249680"/>
                        <a:gd name="connsiteY18" fmla="*/ 320040 h 1411233"/>
                        <a:gd name="connsiteX19" fmla="*/ 1023138 w 1249680"/>
                        <a:gd name="connsiteY19" fmla="*/ 349568 h 1411233"/>
                        <a:gd name="connsiteX20" fmla="*/ 1080611 w 1249680"/>
                        <a:gd name="connsiteY20" fmla="*/ 461388 h 1411233"/>
                        <a:gd name="connsiteX21" fmla="*/ 1106805 w 1249680"/>
                        <a:gd name="connsiteY21" fmla="*/ 403667 h 1411233"/>
                        <a:gd name="connsiteX22" fmla="*/ 1147211 w 1249680"/>
                        <a:gd name="connsiteY22" fmla="*/ 390148 h 1411233"/>
                        <a:gd name="connsiteX23" fmla="*/ 1134428 w 1249680"/>
                        <a:gd name="connsiteY23" fmla="*/ 400526 h 1411233"/>
                        <a:gd name="connsiteX24" fmla="*/ 1158716 w 1249680"/>
                        <a:gd name="connsiteY24" fmla="*/ 368142 h 1411233"/>
                        <a:gd name="connsiteX25" fmla="*/ 1173480 w 1249680"/>
                        <a:gd name="connsiteY25" fmla="*/ 441960 h 1411233"/>
                        <a:gd name="connsiteX26" fmla="*/ 1249680 w 1249680"/>
                        <a:gd name="connsiteY26" fmla="*/ 419100 h 1411233"/>
                        <a:gd name="connsiteX27" fmla="*/ 1216819 w 1249680"/>
                        <a:gd name="connsiteY27" fmla="*/ 481012 h 1411233"/>
                        <a:gd name="connsiteX28" fmla="*/ 1159193 w 1249680"/>
                        <a:gd name="connsiteY28" fmla="*/ 536734 h 1411233"/>
                        <a:gd name="connsiteX29" fmla="*/ 1094577 w 1249680"/>
                        <a:gd name="connsiteY29" fmla="*/ 621031 h 1411233"/>
                        <a:gd name="connsiteX30" fmla="*/ 1025843 w 1249680"/>
                        <a:gd name="connsiteY30" fmla="*/ 632460 h 1411233"/>
                        <a:gd name="connsiteX31" fmla="*/ 1023139 w 1249680"/>
                        <a:gd name="connsiteY31" fmla="*/ 754380 h 1411233"/>
                        <a:gd name="connsiteX32" fmla="*/ 980122 w 1249680"/>
                        <a:gd name="connsiteY32" fmla="*/ 807244 h 1411233"/>
                        <a:gd name="connsiteX33" fmla="*/ 1015995 w 1249680"/>
                        <a:gd name="connsiteY33" fmla="*/ 847249 h 1411233"/>
                        <a:gd name="connsiteX34" fmla="*/ 993933 w 1249680"/>
                        <a:gd name="connsiteY34" fmla="*/ 891063 h 1411233"/>
                        <a:gd name="connsiteX35" fmla="*/ 1018376 w 1249680"/>
                        <a:gd name="connsiteY35" fmla="*/ 947261 h 1411233"/>
                        <a:gd name="connsiteX36" fmla="*/ 1049179 w 1249680"/>
                        <a:gd name="connsiteY36" fmla="*/ 1024414 h 1411233"/>
                        <a:gd name="connsiteX37" fmla="*/ 1092041 w 1249680"/>
                        <a:gd name="connsiteY37" fmla="*/ 1055370 h 1411233"/>
                        <a:gd name="connsiteX38" fmla="*/ 1093470 w 1249680"/>
                        <a:gd name="connsiteY38" fmla="*/ 1161574 h 1411233"/>
                        <a:gd name="connsiteX39" fmla="*/ 1010127 w 1249680"/>
                        <a:gd name="connsiteY39" fmla="*/ 1155382 h 1411233"/>
                        <a:gd name="connsiteX40" fmla="*/ 1137439 w 1249680"/>
                        <a:gd name="connsiteY40" fmla="*/ 1211579 h 1411233"/>
                        <a:gd name="connsiteX41" fmla="*/ 1171098 w 1249680"/>
                        <a:gd name="connsiteY41" fmla="*/ 1251586 h 1411233"/>
                        <a:gd name="connsiteX42" fmla="*/ 1113626 w 1249680"/>
                        <a:gd name="connsiteY42" fmla="*/ 1373505 h 1411233"/>
                        <a:gd name="connsiteX43" fmla="*/ 1082516 w 1249680"/>
                        <a:gd name="connsiteY43" fmla="*/ 1361598 h 1411233"/>
                        <a:gd name="connsiteX44" fmla="*/ 1063466 w 1249680"/>
                        <a:gd name="connsiteY44" fmla="*/ 1390650 h 1411233"/>
                        <a:gd name="connsiteX45" fmla="*/ 1044570 w 1249680"/>
                        <a:gd name="connsiteY45" fmla="*/ 1359218 h 1411233"/>
                        <a:gd name="connsiteX46" fmla="*/ 918210 w 1249680"/>
                        <a:gd name="connsiteY46" fmla="*/ 1344930 h 1411233"/>
                        <a:gd name="connsiteX47" fmla="*/ 876097 w 1249680"/>
                        <a:gd name="connsiteY47" fmla="*/ 1307028 h 1411233"/>
                        <a:gd name="connsiteX48" fmla="*/ 821650 w 1249680"/>
                        <a:gd name="connsiteY48" fmla="*/ 1340540 h 1411233"/>
                        <a:gd name="connsiteX49" fmla="*/ 749071 w 1249680"/>
                        <a:gd name="connsiteY49" fmla="*/ 1357779 h 1411233"/>
                        <a:gd name="connsiteX50" fmla="*/ 623341 w 1249680"/>
                        <a:gd name="connsiteY50" fmla="*/ 1411233 h 1411233"/>
                        <a:gd name="connsiteX51" fmla="*/ 596895 w 1249680"/>
                        <a:gd name="connsiteY51" fmla="*/ 1375886 h 1411233"/>
                        <a:gd name="connsiteX52" fmla="*/ 391001 w 1249680"/>
                        <a:gd name="connsiteY52" fmla="*/ 1287303 h 1411233"/>
                        <a:gd name="connsiteX53" fmla="*/ 223038 w 1249680"/>
                        <a:gd name="connsiteY53" fmla="*/ 1230630 h 1411233"/>
                        <a:gd name="connsiteX54" fmla="*/ 127788 w 1249680"/>
                        <a:gd name="connsiteY54" fmla="*/ 1223486 h 1411233"/>
                        <a:gd name="connsiteX55" fmla="*/ 123026 w 1249680"/>
                        <a:gd name="connsiteY55" fmla="*/ 1156811 h 1411233"/>
                        <a:gd name="connsiteX56" fmla="*/ 134932 w 1249680"/>
                        <a:gd name="connsiteY56" fmla="*/ 1171098 h 1411233"/>
                        <a:gd name="connsiteX57" fmla="*/ 143351 w 1249680"/>
                        <a:gd name="connsiteY57" fmla="*/ 1202532 h 1411233"/>
                        <a:gd name="connsiteX58" fmla="*/ 180975 w 1249680"/>
                        <a:gd name="connsiteY58" fmla="*/ 1200626 h 1411233"/>
                        <a:gd name="connsiteX59" fmla="*/ 163354 w 1249680"/>
                        <a:gd name="connsiteY59" fmla="*/ 1141095 h 1411233"/>
                        <a:gd name="connsiteX60" fmla="*/ 234791 w 1249680"/>
                        <a:gd name="connsiteY60" fmla="*/ 1096804 h 1411233"/>
                        <a:gd name="connsiteX61" fmla="*/ 249232 w 1249680"/>
                        <a:gd name="connsiteY61" fmla="*/ 1180623 h 1411233"/>
                        <a:gd name="connsiteX62" fmla="*/ 277807 w 1249680"/>
                        <a:gd name="connsiteY62" fmla="*/ 1190149 h 1411233"/>
                        <a:gd name="connsiteX63" fmla="*/ 292417 w 1249680"/>
                        <a:gd name="connsiteY63" fmla="*/ 1068705 h 1411233"/>
                        <a:gd name="connsiteX64" fmla="*/ 323051 w 1249680"/>
                        <a:gd name="connsiteY64" fmla="*/ 1078230 h 1411233"/>
                        <a:gd name="connsiteX65" fmla="*/ 294476 w 1249680"/>
                        <a:gd name="connsiteY65" fmla="*/ 944880 h 1411233"/>
                        <a:gd name="connsiteX66" fmla="*/ 258758 w 1249680"/>
                        <a:gd name="connsiteY66" fmla="*/ 961549 h 1411233"/>
                        <a:gd name="connsiteX67" fmla="*/ 149220 w 1249680"/>
                        <a:gd name="connsiteY67" fmla="*/ 909162 h 1411233"/>
                        <a:gd name="connsiteX68" fmla="*/ 158745 w 1249680"/>
                        <a:gd name="connsiteY68" fmla="*/ 882967 h 1411233"/>
                        <a:gd name="connsiteX69" fmla="*/ 130765 w 1249680"/>
                        <a:gd name="connsiteY69" fmla="*/ 864017 h 1411233"/>
                        <a:gd name="connsiteX70" fmla="*/ 108738 w 1249680"/>
                        <a:gd name="connsiteY70" fmla="*/ 897255 h 1411233"/>
                        <a:gd name="connsiteX71" fmla="*/ 111120 w 1249680"/>
                        <a:gd name="connsiteY71" fmla="*/ 840105 h 1411233"/>
                        <a:gd name="connsiteX72" fmla="*/ 92070 w 1249680"/>
                        <a:gd name="connsiteY72" fmla="*/ 835343 h 1411233"/>
                        <a:gd name="connsiteX73" fmla="*/ 80163 w 1249680"/>
                        <a:gd name="connsiteY73" fmla="*/ 906780 h 1411233"/>
                        <a:gd name="connsiteX74" fmla="*/ 58732 w 1249680"/>
                        <a:gd name="connsiteY74" fmla="*/ 911543 h 1411233"/>
                        <a:gd name="connsiteX75" fmla="*/ 70639 w 1249680"/>
                        <a:gd name="connsiteY75" fmla="*/ 825817 h 1411233"/>
                        <a:gd name="connsiteX76" fmla="*/ 122872 w 1249680"/>
                        <a:gd name="connsiteY76" fmla="*/ 819626 h 1411233"/>
                        <a:gd name="connsiteX77" fmla="*/ 125407 w 1249680"/>
                        <a:gd name="connsiteY77" fmla="*/ 799623 h 1411233"/>
                        <a:gd name="connsiteX78" fmla="*/ 78581 w 1249680"/>
                        <a:gd name="connsiteY78" fmla="*/ 799624 h 1411233"/>
                        <a:gd name="connsiteX79" fmla="*/ 82867 w 1249680"/>
                        <a:gd name="connsiteY79" fmla="*/ 761047 h 1411233"/>
                        <a:gd name="connsiteX80" fmla="*/ 142076 w 1249680"/>
                        <a:gd name="connsiteY80" fmla="*/ 742474 h 1411233"/>
                        <a:gd name="connsiteX81" fmla="*/ 130169 w 1249680"/>
                        <a:gd name="connsiteY81" fmla="*/ 716280 h 1411233"/>
                        <a:gd name="connsiteX82" fmla="*/ 48568 w 1249680"/>
                        <a:gd name="connsiteY82" fmla="*/ 756737 h 1411233"/>
                        <a:gd name="connsiteX83" fmla="*/ 29527 w 1249680"/>
                        <a:gd name="connsiteY83" fmla="*/ 718344 h 1411233"/>
                        <a:gd name="connsiteX84" fmla="*/ 104473 w 1249680"/>
                        <a:gd name="connsiteY84" fmla="*/ 693138 h 1411233"/>
                        <a:gd name="connsiteX85" fmla="*/ 77629 w 1249680"/>
                        <a:gd name="connsiteY85" fmla="*/ 617855 h 1411233"/>
                        <a:gd name="connsiteX86" fmla="*/ 39683 w 1249680"/>
                        <a:gd name="connsiteY86" fmla="*/ 611505 h 1411233"/>
                        <a:gd name="connsiteX87" fmla="*/ 0 w 1249680"/>
                        <a:gd name="connsiteY87" fmla="*/ 541020 h 1411233"/>
                        <a:gd name="connsiteX0" fmla="*/ 0 w 1249680"/>
                        <a:gd name="connsiteY0" fmla="*/ 541020 h 1411233"/>
                        <a:gd name="connsiteX1" fmla="*/ 259080 w 1249680"/>
                        <a:gd name="connsiteY1" fmla="*/ 381000 h 1411233"/>
                        <a:gd name="connsiteX2" fmla="*/ 266700 w 1249680"/>
                        <a:gd name="connsiteY2" fmla="*/ 266700 h 1411233"/>
                        <a:gd name="connsiteX3" fmla="*/ 358140 w 1249680"/>
                        <a:gd name="connsiteY3" fmla="*/ 259080 h 1411233"/>
                        <a:gd name="connsiteX4" fmla="*/ 388620 w 1249680"/>
                        <a:gd name="connsiteY4" fmla="*/ 266700 h 1411233"/>
                        <a:gd name="connsiteX5" fmla="*/ 449580 w 1249680"/>
                        <a:gd name="connsiteY5" fmla="*/ 266700 h 1411233"/>
                        <a:gd name="connsiteX6" fmla="*/ 533400 w 1249680"/>
                        <a:gd name="connsiteY6" fmla="*/ 144780 h 1411233"/>
                        <a:gd name="connsiteX7" fmla="*/ 655320 w 1249680"/>
                        <a:gd name="connsiteY7" fmla="*/ 167640 h 1411233"/>
                        <a:gd name="connsiteX8" fmla="*/ 720720 w 1249680"/>
                        <a:gd name="connsiteY8" fmla="*/ 125730 h 1411233"/>
                        <a:gd name="connsiteX9" fmla="*/ 818674 w 1249680"/>
                        <a:gd name="connsiteY9" fmla="*/ 61913 h 1411233"/>
                        <a:gd name="connsiteX10" fmla="*/ 853916 w 1249680"/>
                        <a:gd name="connsiteY10" fmla="*/ 50482 h 1411233"/>
                        <a:gd name="connsiteX11" fmla="*/ 885349 w 1249680"/>
                        <a:gd name="connsiteY11" fmla="*/ 0 h 1411233"/>
                        <a:gd name="connsiteX12" fmla="*/ 937260 w 1249680"/>
                        <a:gd name="connsiteY12" fmla="*/ 0 h 1411233"/>
                        <a:gd name="connsiteX13" fmla="*/ 932974 w 1249680"/>
                        <a:gd name="connsiteY13" fmla="*/ 59531 h 1411233"/>
                        <a:gd name="connsiteX14" fmla="*/ 1013460 w 1249680"/>
                        <a:gd name="connsiteY14" fmla="*/ 99060 h 1411233"/>
                        <a:gd name="connsiteX15" fmla="*/ 971074 w 1249680"/>
                        <a:gd name="connsiteY15" fmla="*/ 177165 h 1411233"/>
                        <a:gd name="connsiteX16" fmla="*/ 1001077 w 1249680"/>
                        <a:gd name="connsiteY16" fmla="*/ 197644 h 1411233"/>
                        <a:gd name="connsiteX17" fmla="*/ 968369 w 1249680"/>
                        <a:gd name="connsiteY17" fmla="*/ 249555 h 1411233"/>
                        <a:gd name="connsiteX18" fmla="*/ 967740 w 1249680"/>
                        <a:gd name="connsiteY18" fmla="*/ 297180 h 1411233"/>
                        <a:gd name="connsiteX19" fmla="*/ 975360 w 1249680"/>
                        <a:gd name="connsiteY19" fmla="*/ 320040 h 1411233"/>
                        <a:gd name="connsiteX20" fmla="*/ 1023138 w 1249680"/>
                        <a:gd name="connsiteY20" fmla="*/ 349568 h 1411233"/>
                        <a:gd name="connsiteX21" fmla="*/ 1080611 w 1249680"/>
                        <a:gd name="connsiteY21" fmla="*/ 461388 h 1411233"/>
                        <a:gd name="connsiteX22" fmla="*/ 1106805 w 1249680"/>
                        <a:gd name="connsiteY22" fmla="*/ 403667 h 1411233"/>
                        <a:gd name="connsiteX23" fmla="*/ 1147211 w 1249680"/>
                        <a:gd name="connsiteY23" fmla="*/ 390148 h 1411233"/>
                        <a:gd name="connsiteX24" fmla="*/ 1134428 w 1249680"/>
                        <a:gd name="connsiteY24" fmla="*/ 400526 h 1411233"/>
                        <a:gd name="connsiteX25" fmla="*/ 1158716 w 1249680"/>
                        <a:gd name="connsiteY25" fmla="*/ 368142 h 1411233"/>
                        <a:gd name="connsiteX26" fmla="*/ 1173480 w 1249680"/>
                        <a:gd name="connsiteY26" fmla="*/ 441960 h 1411233"/>
                        <a:gd name="connsiteX27" fmla="*/ 1249680 w 1249680"/>
                        <a:gd name="connsiteY27" fmla="*/ 419100 h 1411233"/>
                        <a:gd name="connsiteX28" fmla="*/ 1216819 w 1249680"/>
                        <a:gd name="connsiteY28" fmla="*/ 481012 h 1411233"/>
                        <a:gd name="connsiteX29" fmla="*/ 1159193 w 1249680"/>
                        <a:gd name="connsiteY29" fmla="*/ 536734 h 1411233"/>
                        <a:gd name="connsiteX30" fmla="*/ 1094577 w 1249680"/>
                        <a:gd name="connsiteY30" fmla="*/ 621031 h 1411233"/>
                        <a:gd name="connsiteX31" fmla="*/ 1025843 w 1249680"/>
                        <a:gd name="connsiteY31" fmla="*/ 632460 h 1411233"/>
                        <a:gd name="connsiteX32" fmla="*/ 1023139 w 1249680"/>
                        <a:gd name="connsiteY32" fmla="*/ 754380 h 1411233"/>
                        <a:gd name="connsiteX33" fmla="*/ 980122 w 1249680"/>
                        <a:gd name="connsiteY33" fmla="*/ 807244 h 1411233"/>
                        <a:gd name="connsiteX34" fmla="*/ 1015995 w 1249680"/>
                        <a:gd name="connsiteY34" fmla="*/ 847249 h 1411233"/>
                        <a:gd name="connsiteX35" fmla="*/ 993933 w 1249680"/>
                        <a:gd name="connsiteY35" fmla="*/ 891063 h 1411233"/>
                        <a:gd name="connsiteX36" fmla="*/ 1018376 w 1249680"/>
                        <a:gd name="connsiteY36" fmla="*/ 947261 h 1411233"/>
                        <a:gd name="connsiteX37" fmla="*/ 1049179 w 1249680"/>
                        <a:gd name="connsiteY37" fmla="*/ 1024414 h 1411233"/>
                        <a:gd name="connsiteX38" fmla="*/ 1092041 w 1249680"/>
                        <a:gd name="connsiteY38" fmla="*/ 1055370 h 1411233"/>
                        <a:gd name="connsiteX39" fmla="*/ 1093470 w 1249680"/>
                        <a:gd name="connsiteY39" fmla="*/ 1161574 h 1411233"/>
                        <a:gd name="connsiteX40" fmla="*/ 1010127 w 1249680"/>
                        <a:gd name="connsiteY40" fmla="*/ 1155382 h 1411233"/>
                        <a:gd name="connsiteX41" fmla="*/ 1137439 w 1249680"/>
                        <a:gd name="connsiteY41" fmla="*/ 1211579 h 1411233"/>
                        <a:gd name="connsiteX42" fmla="*/ 1171098 w 1249680"/>
                        <a:gd name="connsiteY42" fmla="*/ 1251586 h 1411233"/>
                        <a:gd name="connsiteX43" fmla="*/ 1113626 w 1249680"/>
                        <a:gd name="connsiteY43" fmla="*/ 1373505 h 1411233"/>
                        <a:gd name="connsiteX44" fmla="*/ 1082516 w 1249680"/>
                        <a:gd name="connsiteY44" fmla="*/ 1361598 h 1411233"/>
                        <a:gd name="connsiteX45" fmla="*/ 1063466 w 1249680"/>
                        <a:gd name="connsiteY45" fmla="*/ 1390650 h 1411233"/>
                        <a:gd name="connsiteX46" fmla="*/ 1044570 w 1249680"/>
                        <a:gd name="connsiteY46" fmla="*/ 1359218 h 1411233"/>
                        <a:gd name="connsiteX47" fmla="*/ 918210 w 1249680"/>
                        <a:gd name="connsiteY47" fmla="*/ 1344930 h 1411233"/>
                        <a:gd name="connsiteX48" fmla="*/ 876097 w 1249680"/>
                        <a:gd name="connsiteY48" fmla="*/ 1307028 h 1411233"/>
                        <a:gd name="connsiteX49" fmla="*/ 821650 w 1249680"/>
                        <a:gd name="connsiteY49" fmla="*/ 1340540 h 1411233"/>
                        <a:gd name="connsiteX50" fmla="*/ 749071 w 1249680"/>
                        <a:gd name="connsiteY50" fmla="*/ 1357779 h 1411233"/>
                        <a:gd name="connsiteX51" fmla="*/ 623341 w 1249680"/>
                        <a:gd name="connsiteY51" fmla="*/ 1411233 h 1411233"/>
                        <a:gd name="connsiteX52" fmla="*/ 596895 w 1249680"/>
                        <a:gd name="connsiteY52" fmla="*/ 1375886 h 1411233"/>
                        <a:gd name="connsiteX53" fmla="*/ 391001 w 1249680"/>
                        <a:gd name="connsiteY53" fmla="*/ 1287303 h 1411233"/>
                        <a:gd name="connsiteX54" fmla="*/ 223038 w 1249680"/>
                        <a:gd name="connsiteY54" fmla="*/ 1230630 h 1411233"/>
                        <a:gd name="connsiteX55" fmla="*/ 127788 w 1249680"/>
                        <a:gd name="connsiteY55" fmla="*/ 1223486 h 1411233"/>
                        <a:gd name="connsiteX56" fmla="*/ 123026 w 1249680"/>
                        <a:gd name="connsiteY56" fmla="*/ 1156811 h 1411233"/>
                        <a:gd name="connsiteX57" fmla="*/ 134932 w 1249680"/>
                        <a:gd name="connsiteY57" fmla="*/ 1171098 h 1411233"/>
                        <a:gd name="connsiteX58" fmla="*/ 143351 w 1249680"/>
                        <a:gd name="connsiteY58" fmla="*/ 1202532 h 1411233"/>
                        <a:gd name="connsiteX59" fmla="*/ 180975 w 1249680"/>
                        <a:gd name="connsiteY59" fmla="*/ 1200626 h 1411233"/>
                        <a:gd name="connsiteX60" fmla="*/ 163354 w 1249680"/>
                        <a:gd name="connsiteY60" fmla="*/ 1141095 h 1411233"/>
                        <a:gd name="connsiteX61" fmla="*/ 234791 w 1249680"/>
                        <a:gd name="connsiteY61" fmla="*/ 1096804 h 1411233"/>
                        <a:gd name="connsiteX62" fmla="*/ 249232 w 1249680"/>
                        <a:gd name="connsiteY62" fmla="*/ 1180623 h 1411233"/>
                        <a:gd name="connsiteX63" fmla="*/ 277807 w 1249680"/>
                        <a:gd name="connsiteY63" fmla="*/ 1190149 h 1411233"/>
                        <a:gd name="connsiteX64" fmla="*/ 292417 w 1249680"/>
                        <a:gd name="connsiteY64" fmla="*/ 1068705 h 1411233"/>
                        <a:gd name="connsiteX65" fmla="*/ 323051 w 1249680"/>
                        <a:gd name="connsiteY65" fmla="*/ 1078230 h 1411233"/>
                        <a:gd name="connsiteX66" fmla="*/ 294476 w 1249680"/>
                        <a:gd name="connsiteY66" fmla="*/ 944880 h 1411233"/>
                        <a:gd name="connsiteX67" fmla="*/ 258758 w 1249680"/>
                        <a:gd name="connsiteY67" fmla="*/ 961549 h 1411233"/>
                        <a:gd name="connsiteX68" fmla="*/ 149220 w 1249680"/>
                        <a:gd name="connsiteY68" fmla="*/ 909162 h 1411233"/>
                        <a:gd name="connsiteX69" fmla="*/ 158745 w 1249680"/>
                        <a:gd name="connsiteY69" fmla="*/ 882967 h 1411233"/>
                        <a:gd name="connsiteX70" fmla="*/ 130765 w 1249680"/>
                        <a:gd name="connsiteY70" fmla="*/ 864017 h 1411233"/>
                        <a:gd name="connsiteX71" fmla="*/ 108738 w 1249680"/>
                        <a:gd name="connsiteY71" fmla="*/ 897255 h 1411233"/>
                        <a:gd name="connsiteX72" fmla="*/ 111120 w 1249680"/>
                        <a:gd name="connsiteY72" fmla="*/ 840105 h 1411233"/>
                        <a:gd name="connsiteX73" fmla="*/ 92070 w 1249680"/>
                        <a:gd name="connsiteY73" fmla="*/ 835343 h 1411233"/>
                        <a:gd name="connsiteX74" fmla="*/ 80163 w 1249680"/>
                        <a:gd name="connsiteY74" fmla="*/ 906780 h 1411233"/>
                        <a:gd name="connsiteX75" fmla="*/ 58732 w 1249680"/>
                        <a:gd name="connsiteY75" fmla="*/ 911543 h 1411233"/>
                        <a:gd name="connsiteX76" fmla="*/ 70639 w 1249680"/>
                        <a:gd name="connsiteY76" fmla="*/ 825817 h 1411233"/>
                        <a:gd name="connsiteX77" fmla="*/ 122872 w 1249680"/>
                        <a:gd name="connsiteY77" fmla="*/ 819626 h 1411233"/>
                        <a:gd name="connsiteX78" fmla="*/ 125407 w 1249680"/>
                        <a:gd name="connsiteY78" fmla="*/ 799623 h 1411233"/>
                        <a:gd name="connsiteX79" fmla="*/ 78581 w 1249680"/>
                        <a:gd name="connsiteY79" fmla="*/ 799624 h 1411233"/>
                        <a:gd name="connsiteX80" fmla="*/ 82867 w 1249680"/>
                        <a:gd name="connsiteY80" fmla="*/ 761047 h 1411233"/>
                        <a:gd name="connsiteX81" fmla="*/ 142076 w 1249680"/>
                        <a:gd name="connsiteY81" fmla="*/ 742474 h 1411233"/>
                        <a:gd name="connsiteX82" fmla="*/ 130169 w 1249680"/>
                        <a:gd name="connsiteY82" fmla="*/ 716280 h 1411233"/>
                        <a:gd name="connsiteX83" fmla="*/ 48568 w 1249680"/>
                        <a:gd name="connsiteY83" fmla="*/ 756737 h 1411233"/>
                        <a:gd name="connsiteX84" fmla="*/ 29527 w 1249680"/>
                        <a:gd name="connsiteY84" fmla="*/ 718344 h 1411233"/>
                        <a:gd name="connsiteX85" fmla="*/ 104473 w 1249680"/>
                        <a:gd name="connsiteY85" fmla="*/ 693138 h 1411233"/>
                        <a:gd name="connsiteX86" fmla="*/ 77629 w 1249680"/>
                        <a:gd name="connsiteY86" fmla="*/ 617855 h 1411233"/>
                        <a:gd name="connsiteX87" fmla="*/ 39683 w 1249680"/>
                        <a:gd name="connsiteY87" fmla="*/ 611505 h 1411233"/>
                        <a:gd name="connsiteX88" fmla="*/ 0 w 1249680"/>
                        <a:gd name="connsiteY88" fmla="*/ 541020 h 1411233"/>
                        <a:gd name="connsiteX0" fmla="*/ 0 w 1249680"/>
                        <a:gd name="connsiteY0" fmla="*/ 541020 h 1411233"/>
                        <a:gd name="connsiteX1" fmla="*/ 259080 w 1249680"/>
                        <a:gd name="connsiteY1" fmla="*/ 381000 h 1411233"/>
                        <a:gd name="connsiteX2" fmla="*/ 266700 w 1249680"/>
                        <a:gd name="connsiteY2" fmla="*/ 266700 h 1411233"/>
                        <a:gd name="connsiteX3" fmla="*/ 358140 w 1249680"/>
                        <a:gd name="connsiteY3" fmla="*/ 259080 h 1411233"/>
                        <a:gd name="connsiteX4" fmla="*/ 388620 w 1249680"/>
                        <a:gd name="connsiteY4" fmla="*/ 266700 h 1411233"/>
                        <a:gd name="connsiteX5" fmla="*/ 449580 w 1249680"/>
                        <a:gd name="connsiteY5" fmla="*/ 266700 h 1411233"/>
                        <a:gd name="connsiteX6" fmla="*/ 533400 w 1249680"/>
                        <a:gd name="connsiteY6" fmla="*/ 144780 h 1411233"/>
                        <a:gd name="connsiteX7" fmla="*/ 655320 w 1249680"/>
                        <a:gd name="connsiteY7" fmla="*/ 167640 h 1411233"/>
                        <a:gd name="connsiteX8" fmla="*/ 815970 w 1249680"/>
                        <a:gd name="connsiteY8" fmla="*/ 113824 h 1411233"/>
                        <a:gd name="connsiteX9" fmla="*/ 818674 w 1249680"/>
                        <a:gd name="connsiteY9" fmla="*/ 61913 h 1411233"/>
                        <a:gd name="connsiteX10" fmla="*/ 853916 w 1249680"/>
                        <a:gd name="connsiteY10" fmla="*/ 50482 h 1411233"/>
                        <a:gd name="connsiteX11" fmla="*/ 885349 w 1249680"/>
                        <a:gd name="connsiteY11" fmla="*/ 0 h 1411233"/>
                        <a:gd name="connsiteX12" fmla="*/ 937260 w 1249680"/>
                        <a:gd name="connsiteY12" fmla="*/ 0 h 1411233"/>
                        <a:gd name="connsiteX13" fmla="*/ 932974 w 1249680"/>
                        <a:gd name="connsiteY13" fmla="*/ 59531 h 1411233"/>
                        <a:gd name="connsiteX14" fmla="*/ 1013460 w 1249680"/>
                        <a:gd name="connsiteY14" fmla="*/ 99060 h 1411233"/>
                        <a:gd name="connsiteX15" fmla="*/ 971074 w 1249680"/>
                        <a:gd name="connsiteY15" fmla="*/ 177165 h 1411233"/>
                        <a:gd name="connsiteX16" fmla="*/ 1001077 w 1249680"/>
                        <a:gd name="connsiteY16" fmla="*/ 197644 h 1411233"/>
                        <a:gd name="connsiteX17" fmla="*/ 968369 w 1249680"/>
                        <a:gd name="connsiteY17" fmla="*/ 249555 h 1411233"/>
                        <a:gd name="connsiteX18" fmla="*/ 967740 w 1249680"/>
                        <a:gd name="connsiteY18" fmla="*/ 297180 h 1411233"/>
                        <a:gd name="connsiteX19" fmla="*/ 975360 w 1249680"/>
                        <a:gd name="connsiteY19" fmla="*/ 320040 h 1411233"/>
                        <a:gd name="connsiteX20" fmla="*/ 1023138 w 1249680"/>
                        <a:gd name="connsiteY20" fmla="*/ 349568 h 1411233"/>
                        <a:gd name="connsiteX21" fmla="*/ 1080611 w 1249680"/>
                        <a:gd name="connsiteY21" fmla="*/ 461388 h 1411233"/>
                        <a:gd name="connsiteX22" fmla="*/ 1106805 w 1249680"/>
                        <a:gd name="connsiteY22" fmla="*/ 403667 h 1411233"/>
                        <a:gd name="connsiteX23" fmla="*/ 1147211 w 1249680"/>
                        <a:gd name="connsiteY23" fmla="*/ 390148 h 1411233"/>
                        <a:gd name="connsiteX24" fmla="*/ 1134428 w 1249680"/>
                        <a:gd name="connsiteY24" fmla="*/ 400526 h 1411233"/>
                        <a:gd name="connsiteX25" fmla="*/ 1158716 w 1249680"/>
                        <a:gd name="connsiteY25" fmla="*/ 368142 h 1411233"/>
                        <a:gd name="connsiteX26" fmla="*/ 1173480 w 1249680"/>
                        <a:gd name="connsiteY26" fmla="*/ 441960 h 1411233"/>
                        <a:gd name="connsiteX27" fmla="*/ 1249680 w 1249680"/>
                        <a:gd name="connsiteY27" fmla="*/ 419100 h 1411233"/>
                        <a:gd name="connsiteX28" fmla="*/ 1216819 w 1249680"/>
                        <a:gd name="connsiteY28" fmla="*/ 481012 h 1411233"/>
                        <a:gd name="connsiteX29" fmla="*/ 1159193 w 1249680"/>
                        <a:gd name="connsiteY29" fmla="*/ 536734 h 1411233"/>
                        <a:gd name="connsiteX30" fmla="*/ 1094577 w 1249680"/>
                        <a:gd name="connsiteY30" fmla="*/ 621031 h 1411233"/>
                        <a:gd name="connsiteX31" fmla="*/ 1025843 w 1249680"/>
                        <a:gd name="connsiteY31" fmla="*/ 632460 h 1411233"/>
                        <a:gd name="connsiteX32" fmla="*/ 1023139 w 1249680"/>
                        <a:gd name="connsiteY32" fmla="*/ 754380 h 1411233"/>
                        <a:gd name="connsiteX33" fmla="*/ 980122 w 1249680"/>
                        <a:gd name="connsiteY33" fmla="*/ 807244 h 1411233"/>
                        <a:gd name="connsiteX34" fmla="*/ 1015995 w 1249680"/>
                        <a:gd name="connsiteY34" fmla="*/ 847249 h 1411233"/>
                        <a:gd name="connsiteX35" fmla="*/ 993933 w 1249680"/>
                        <a:gd name="connsiteY35" fmla="*/ 891063 h 1411233"/>
                        <a:gd name="connsiteX36" fmla="*/ 1018376 w 1249680"/>
                        <a:gd name="connsiteY36" fmla="*/ 947261 h 1411233"/>
                        <a:gd name="connsiteX37" fmla="*/ 1049179 w 1249680"/>
                        <a:gd name="connsiteY37" fmla="*/ 1024414 h 1411233"/>
                        <a:gd name="connsiteX38" fmla="*/ 1092041 w 1249680"/>
                        <a:gd name="connsiteY38" fmla="*/ 1055370 h 1411233"/>
                        <a:gd name="connsiteX39" fmla="*/ 1093470 w 1249680"/>
                        <a:gd name="connsiteY39" fmla="*/ 1161574 h 1411233"/>
                        <a:gd name="connsiteX40" fmla="*/ 1010127 w 1249680"/>
                        <a:gd name="connsiteY40" fmla="*/ 1155382 h 1411233"/>
                        <a:gd name="connsiteX41" fmla="*/ 1137439 w 1249680"/>
                        <a:gd name="connsiteY41" fmla="*/ 1211579 h 1411233"/>
                        <a:gd name="connsiteX42" fmla="*/ 1171098 w 1249680"/>
                        <a:gd name="connsiteY42" fmla="*/ 1251586 h 1411233"/>
                        <a:gd name="connsiteX43" fmla="*/ 1113626 w 1249680"/>
                        <a:gd name="connsiteY43" fmla="*/ 1373505 h 1411233"/>
                        <a:gd name="connsiteX44" fmla="*/ 1082516 w 1249680"/>
                        <a:gd name="connsiteY44" fmla="*/ 1361598 h 1411233"/>
                        <a:gd name="connsiteX45" fmla="*/ 1063466 w 1249680"/>
                        <a:gd name="connsiteY45" fmla="*/ 1390650 h 1411233"/>
                        <a:gd name="connsiteX46" fmla="*/ 1044570 w 1249680"/>
                        <a:gd name="connsiteY46" fmla="*/ 1359218 h 1411233"/>
                        <a:gd name="connsiteX47" fmla="*/ 918210 w 1249680"/>
                        <a:gd name="connsiteY47" fmla="*/ 1344930 h 1411233"/>
                        <a:gd name="connsiteX48" fmla="*/ 876097 w 1249680"/>
                        <a:gd name="connsiteY48" fmla="*/ 1307028 h 1411233"/>
                        <a:gd name="connsiteX49" fmla="*/ 821650 w 1249680"/>
                        <a:gd name="connsiteY49" fmla="*/ 1340540 h 1411233"/>
                        <a:gd name="connsiteX50" fmla="*/ 749071 w 1249680"/>
                        <a:gd name="connsiteY50" fmla="*/ 1357779 h 1411233"/>
                        <a:gd name="connsiteX51" fmla="*/ 623341 w 1249680"/>
                        <a:gd name="connsiteY51" fmla="*/ 1411233 h 1411233"/>
                        <a:gd name="connsiteX52" fmla="*/ 596895 w 1249680"/>
                        <a:gd name="connsiteY52" fmla="*/ 1375886 h 1411233"/>
                        <a:gd name="connsiteX53" fmla="*/ 391001 w 1249680"/>
                        <a:gd name="connsiteY53" fmla="*/ 1287303 h 1411233"/>
                        <a:gd name="connsiteX54" fmla="*/ 223038 w 1249680"/>
                        <a:gd name="connsiteY54" fmla="*/ 1230630 h 1411233"/>
                        <a:gd name="connsiteX55" fmla="*/ 127788 w 1249680"/>
                        <a:gd name="connsiteY55" fmla="*/ 1223486 h 1411233"/>
                        <a:gd name="connsiteX56" fmla="*/ 123026 w 1249680"/>
                        <a:gd name="connsiteY56" fmla="*/ 1156811 h 1411233"/>
                        <a:gd name="connsiteX57" fmla="*/ 134932 w 1249680"/>
                        <a:gd name="connsiteY57" fmla="*/ 1171098 h 1411233"/>
                        <a:gd name="connsiteX58" fmla="*/ 143351 w 1249680"/>
                        <a:gd name="connsiteY58" fmla="*/ 1202532 h 1411233"/>
                        <a:gd name="connsiteX59" fmla="*/ 180975 w 1249680"/>
                        <a:gd name="connsiteY59" fmla="*/ 1200626 h 1411233"/>
                        <a:gd name="connsiteX60" fmla="*/ 163354 w 1249680"/>
                        <a:gd name="connsiteY60" fmla="*/ 1141095 h 1411233"/>
                        <a:gd name="connsiteX61" fmla="*/ 234791 w 1249680"/>
                        <a:gd name="connsiteY61" fmla="*/ 1096804 h 1411233"/>
                        <a:gd name="connsiteX62" fmla="*/ 249232 w 1249680"/>
                        <a:gd name="connsiteY62" fmla="*/ 1180623 h 1411233"/>
                        <a:gd name="connsiteX63" fmla="*/ 277807 w 1249680"/>
                        <a:gd name="connsiteY63" fmla="*/ 1190149 h 1411233"/>
                        <a:gd name="connsiteX64" fmla="*/ 292417 w 1249680"/>
                        <a:gd name="connsiteY64" fmla="*/ 1068705 h 1411233"/>
                        <a:gd name="connsiteX65" fmla="*/ 323051 w 1249680"/>
                        <a:gd name="connsiteY65" fmla="*/ 1078230 h 1411233"/>
                        <a:gd name="connsiteX66" fmla="*/ 294476 w 1249680"/>
                        <a:gd name="connsiteY66" fmla="*/ 944880 h 1411233"/>
                        <a:gd name="connsiteX67" fmla="*/ 258758 w 1249680"/>
                        <a:gd name="connsiteY67" fmla="*/ 961549 h 1411233"/>
                        <a:gd name="connsiteX68" fmla="*/ 149220 w 1249680"/>
                        <a:gd name="connsiteY68" fmla="*/ 909162 h 1411233"/>
                        <a:gd name="connsiteX69" fmla="*/ 158745 w 1249680"/>
                        <a:gd name="connsiteY69" fmla="*/ 882967 h 1411233"/>
                        <a:gd name="connsiteX70" fmla="*/ 130765 w 1249680"/>
                        <a:gd name="connsiteY70" fmla="*/ 864017 h 1411233"/>
                        <a:gd name="connsiteX71" fmla="*/ 108738 w 1249680"/>
                        <a:gd name="connsiteY71" fmla="*/ 897255 h 1411233"/>
                        <a:gd name="connsiteX72" fmla="*/ 111120 w 1249680"/>
                        <a:gd name="connsiteY72" fmla="*/ 840105 h 1411233"/>
                        <a:gd name="connsiteX73" fmla="*/ 92070 w 1249680"/>
                        <a:gd name="connsiteY73" fmla="*/ 835343 h 1411233"/>
                        <a:gd name="connsiteX74" fmla="*/ 80163 w 1249680"/>
                        <a:gd name="connsiteY74" fmla="*/ 906780 h 1411233"/>
                        <a:gd name="connsiteX75" fmla="*/ 58732 w 1249680"/>
                        <a:gd name="connsiteY75" fmla="*/ 911543 h 1411233"/>
                        <a:gd name="connsiteX76" fmla="*/ 70639 w 1249680"/>
                        <a:gd name="connsiteY76" fmla="*/ 825817 h 1411233"/>
                        <a:gd name="connsiteX77" fmla="*/ 122872 w 1249680"/>
                        <a:gd name="connsiteY77" fmla="*/ 819626 h 1411233"/>
                        <a:gd name="connsiteX78" fmla="*/ 125407 w 1249680"/>
                        <a:gd name="connsiteY78" fmla="*/ 799623 h 1411233"/>
                        <a:gd name="connsiteX79" fmla="*/ 78581 w 1249680"/>
                        <a:gd name="connsiteY79" fmla="*/ 799624 h 1411233"/>
                        <a:gd name="connsiteX80" fmla="*/ 82867 w 1249680"/>
                        <a:gd name="connsiteY80" fmla="*/ 761047 h 1411233"/>
                        <a:gd name="connsiteX81" fmla="*/ 142076 w 1249680"/>
                        <a:gd name="connsiteY81" fmla="*/ 742474 h 1411233"/>
                        <a:gd name="connsiteX82" fmla="*/ 130169 w 1249680"/>
                        <a:gd name="connsiteY82" fmla="*/ 716280 h 1411233"/>
                        <a:gd name="connsiteX83" fmla="*/ 48568 w 1249680"/>
                        <a:gd name="connsiteY83" fmla="*/ 756737 h 1411233"/>
                        <a:gd name="connsiteX84" fmla="*/ 29527 w 1249680"/>
                        <a:gd name="connsiteY84" fmla="*/ 718344 h 1411233"/>
                        <a:gd name="connsiteX85" fmla="*/ 104473 w 1249680"/>
                        <a:gd name="connsiteY85" fmla="*/ 693138 h 1411233"/>
                        <a:gd name="connsiteX86" fmla="*/ 77629 w 1249680"/>
                        <a:gd name="connsiteY86" fmla="*/ 617855 h 1411233"/>
                        <a:gd name="connsiteX87" fmla="*/ 39683 w 1249680"/>
                        <a:gd name="connsiteY87" fmla="*/ 611505 h 1411233"/>
                        <a:gd name="connsiteX88" fmla="*/ 0 w 1249680"/>
                        <a:gd name="connsiteY88" fmla="*/ 541020 h 1411233"/>
                        <a:gd name="connsiteX0" fmla="*/ 0 w 1249680"/>
                        <a:gd name="connsiteY0" fmla="*/ 541020 h 1411233"/>
                        <a:gd name="connsiteX1" fmla="*/ 259080 w 1249680"/>
                        <a:gd name="connsiteY1" fmla="*/ 381000 h 1411233"/>
                        <a:gd name="connsiteX2" fmla="*/ 266700 w 1249680"/>
                        <a:gd name="connsiteY2" fmla="*/ 266700 h 1411233"/>
                        <a:gd name="connsiteX3" fmla="*/ 358140 w 1249680"/>
                        <a:gd name="connsiteY3" fmla="*/ 259080 h 1411233"/>
                        <a:gd name="connsiteX4" fmla="*/ 388620 w 1249680"/>
                        <a:gd name="connsiteY4" fmla="*/ 266700 h 1411233"/>
                        <a:gd name="connsiteX5" fmla="*/ 449580 w 1249680"/>
                        <a:gd name="connsiteY5" fmla="*/ 266700 h 1411233"/>
                        <a:gd name="connsiteX6" fmla="*/ 533400 w 1249680"/>
                        <a:gd name="connsiteY6" fmla="*/ 144780 h 1411233"/>
                        <a:gd name="connsiteX7" fmla="*/ 655320 w 1249680"/>
                        <a:gd name="connsiteY7" fmla="*/ 167640 h 1411233"/>
                        <a:gd name="connsiteX8" fmla="*/ 704051 w 1249680"/>
                        <a:gd name="connsiteY8" fmla="*/ 151924 h 1411233"/>
                        <a:gd name="connsiteX9" fmla="*/ 815970 w 1249680"/>
                        <a:gd name="connsiteY9" fmla="*/ 113824 h 1411233"/>
                        <a:gd name="connsiteX10" fmla="*/ 818674 w 1249680"/>
                        <a:gd name="connsiteY10" fmla="*/ 61913 h 1411233"/>
                        <a:gd name="connsiteX11" fmla="*/ 853916 w 1249680"/>
                        <a:gd name="connsiteY11" fmla="*/ 50482 h 1411233"/>
                        <a:gd name="connsiteX12" fmla="*/ 885349 w 1249680"/>
                        <a:gd name="connsiteY12" fmla="*/ 0 h 1411233"/>
                        <a:gd name="connsiteX13" fmla="*/ 937260 w 1249680"/>
                        <a:gd name="connsiteY13" fmla="*/ 0 h 1411233"/>
                        <a:gd name="connsiteX14" fmla="*/ 932974 w 1249680"/>
                        <a:gd name="connsiteY14" fmla="*/ 59531 h 1411233"/>
                        <a:gd name="connsiteX15" fmla="*/ 1013460 w 1249680"/>
                        <a:gd name="connsiteY15" fmla="*/ 99060 h 1411233"/>
                        <a:gd name="connsiteX16" fmla="*/ 971074 w 1249680"/>
                        <a:gd name="connsiteY16" fmla="*/ 177165 h 1411233"/>
                        <a:gd name="connsiteX17" fmla="*/ 1001077 w 1249680"/>
                        <a:gd name="connsiteY17" fmla="*/ 197644 h 1411233"/>
                        <a:gd name="connsiteX18" fmla="*/ 968369 w 1249680"/>
                        <a:gd name="connsiteY18" fmla="*/ 249555 h 1411233"/>
                        <a:gd name="connsiteX19" fmla="*/ 967740 w 1249680"/>
                        <a:gd name="connsiteY19" fmla="*/ 297180 h 1411233"/>
                        <a:gd name="connsiteX20" fmla="*/ 975360 w 1249680"/>
                        <a:gd name="connsiteY20" fmla="*/ 320040 h 1411233"/>
                        <a:gd name="connsiteX21" fmla="*/ 1023138 w 1249680"/>
                        <a:gd name="connsiteY21" fmla="*/ 349568 h 1411233"/>
                        <a:gd name="connsiteX22" fmla="*/ 1080611 w 1249680"/>
                        <a:gd name="connsiteY22" fmla="*/ 461388 h 1411233"/>
                        <a:gd name="connsiteX23" fmla="*/ 1106805 w 1249680"/>
                        <a:gd name="connsiteY23" fmla="*/ 403667 h 1411233"/>
                        <a:gd name="connsiteX24" fmla="*/ 1147211 w 1249680"/>
                        <a:gd name="connsiteY24" fmla="*/ 390148 h 1411233"/>
                        <a:gd name="connsiteX25" fmla="*/ 1134428 w 1249680"/>
                        <a:gd name="connsiteY25" fmla="*/ 400526 h 1411233"/>
                        <a:gd name="connsiteX26" fmla="*/ 1158716 w 1249680"/>
                        <a:gd name="connsiteY26" fmla="*/ 368142 h 1411233"/>
                        <a:gd name="connsiteX27" fmla="*/ 1173480 w 1249680"/>
                        <a:gd name="connsiteY27" fmla="*/ 441960 h 1411233"/>
                        <a:gd name="connsiteX28" fmla="*/ 1249680 w 1249680"/>
                        <a:gd name="connsiteY28" fmla="*/ 419100 h 1411233"/>
                        <a:gd name="connsiteX29" fmla="*/ 1216819 w 1249680"/>
                        <a:gd name="connsiteY29" fmla="*/ 481012 h 1411233"/>
                        <a:gd name="connsiteX30" fmla="*/ 1159193 w 1249680"/>
                        <a:gd name="connsiteY30" fmla="*/ 536734 h 1411233"/>
                        <a:gd name="connsiteX31" fmla="*/ 1094577 w 1249680"/>
                        <a:gd name="connsiteY31" fmla="*/ 621031 h 1411233"/>
                        <a:gd name="connsiteX32" fmla="*/ 1025843 w 1249680"/>
                        <a:gd name="connsiteY32" fmla="*/ 632460 h 1411233"/>
                        <a:gd name="connsiteX33" fmla="*/ 1023139 w 1249680"/>
                        <a:gd name="connsiteY33" fmla="*/ 754380 h 1411233"/>
                        <a:gd name="connsiteX34" fmla="*/ 980122 w 1249680"/>
                        <a:gd name="connsiteY34" fmla="*/ 807244 h 1411233"/>
                        <a:gd name="connsiteX35" fmla="*/ 1015995 w 1249680"/>
                        <a:gd name="connsiteY35" fmla="*/ 847249 h 1411233"/>
                        <a:gd name="connsiteX36" fmla="*/ 993933 w 1249680"/>
                        <a:gd name="connsiteY36" fmla="*/ 891063 h 1411233"/>
                        <a:gd name="connsiteX37" fmla="*/ 1018376 w 1249680"/>
                        <a:gd name="connsiteY37" fmla="*/ 947261 h 1411233"/>
                        <a:gd name="connsiteX38" fmla="*/ 1049179 w 1249680"/>
                        <a:gd name="connsiteY38" fmla="*/ 1024414 h 1411233"/>
                        <a:gd name="connsiteX39" fmla="*/ 1092041 w 1249680"/>
                        <a:gd name="connsiteY39" fmla="*/ 1055370 h 1411233"/>
                        <a:gd name="connsiteX40" fmla="*/ 1093470 w 1249680"/>
                        <a:gd name="connsiteY40" fmla="*/ 1161574 h 1411233"/>
                        <a:gd name="connsiteX41" fmla="*/ 1010127 w 1249680"/>
                        <a:gd name="connsiteY41" fmla="*/ 1155382 h 1411233"/>
                        <a:gd name="connsiteX42" fmla="*/ 1137439 w 1249680"/>
                        <a:gd name="connsiteY42" fmla="*/ 1211579 h 1411233"/>
                        <a:gd name="connsiteX43" fmla="*/ 1171098 w 1249680"/>
                        <a:gd name="connsiteY43" fmla="*/ 1251586 h 1411233"/>
                        <a:gd name="connsiteX44" fmla="*/ 1113626 w 1249680"/>
                        <a:gd name="connsiteY44" fmla="*/ 1373505 h 1411233"/>
                        <a:gd name="connsiteX45" fmla="*/ 1082516 w 1249680"/>
                        <a:gd name="connsiteY45" fmla="*/ 1361598 h 1411233"/>
                        <a:gd name="connsiteX46" fmla="*/ 1063466 w 1249680"/>
                        <a:gd name="connsiteY46" fmla="*/ 1390650 h 1411233"/>
                        <a:gd name="connsiteX47" fmla="*/ 1044570 w 1249680"/>
                        <a:gd name="connsiteY47" fmla="*/ 1359218 h 1411233"/>
                        <a:gd name="connsiteX48" fmla="*/ 918210 w 1249680"/>
                        <a:gd name="connsiteY48" fmla="*/ 1344930 h 1411233"/>
                        <a:gd name="connsiteX49" fmla="*/ 876097 w 1249680"/>
                        <a:gd name="connsiteY49" fmla="*/ 1307028 h 1411233"/>
                        <a:gd name="connsiteX50" fmla="*/ 821650 w 1249680"/>
                        <a:gd name="connsiteY50" fmla="*/ 1340540 h 1411233"/>
                        <a:gd name="connsiteX51" fmla="*/ 749071 w 1249680"/>
                        <a:gd name="connsiteY51" fmla="*/ 1357779 h 1411233"/>
                        <a:gd name="connsiteX52" fmla="*/ 623341 w 1249680"/>
                        <a:gd name="connsiteY52" fmla="*/ 1411233 h 1411233"/>
                        <a:gd name="connsiteX53" fmla="*/ 596895 w 1249680"/>
                        <a:gd name="connsiteY53" fmla="*/ 1375886 h 1411233"/>
                        <a:gd name="connsiteX54" fmla="*/ 391001 w 1249680"/>
                        <a:gd name="connsiteY54" fmla="*/ 1287303 h 1411233"/>
                        <a:gd name="connsiteX55" fmla="*/ 223038 w 1249680"/>
                        <a:gd name="connsiteY55" fmla="*/ 1230630 h 1411233"/>
                        <a:gd name="connsiteX56" fmla="*/ 127788 w 1249680"/>
                        <a:gd name="connsiteY56" fmla="*/ 1223486 h 1411233"/>
                        <a:gd name="connsiteX57" fmla="*/ 123026 w 1249680"/>
                        <a:gd name="connsiteY57" fmla="*/ 1156811 h 1411233"/>
                        <a:gd name="connsiteX58" fmla="*/ 134932 w 1249680"/>
                        <a:gd name="connsiteY58" fmla="*/ 1171098 h 1411233"/>
                        <a:gd name="connsiteX59" fmla="*/ 143351 w 1249680"/>
                        <a:gd name="connsiteY59" fmla="*/ 1202532 h 1411233"/>
                        <a:gd name="connsiteX60" fmla="*/ 180975 w 1249680"/>
                        <a:gd name="connsiteY60" fmla="*/ 1200626 h 1411233"/>
                        <a:gd name="connsiteX61" fmla="*/ 163354 w 1249680"/>
                        <a:gd name="connsiteY61" fmla="*/ 1141095 h 1411233"/>
                        <a:gd name="connsiteX62" fmla="*/ 234791 w 1249680"/>
                        <a:gd name="connsiteY62" fmla="*/ 1096804 h 1411233"/>
                        <a:gd name="connsiteX63" fmla="*/ 249232 w 1249680"/>
                        <a:gd name="connsiteY63" fmla="*/ 1180623 h 1411233"/>
                        <a:gd name="connsiteX64" fmla="*/ 277807 w 1249680"/>
                        <a:gd name="connsiteY64" fmla="*/ 1190149 h 1411233"/>
                        <a:gd name="connsiteX65" fmla="*/ 292417 w 1249680"/>
                        <a:gd name="connsiteY65" fmla="*/ 1068705 h 1411233"/>
                        <a:gd name="connsiteX66" fmla="*/ 323051 w 1249680"/>
                        <a:gd name="connsiteY66" fmla="*/ 1078230 h 1411233"/>
                        <a:gd name="connsiteX67" fmla="*/ 294476 w 1249680"/>
                        <a:gd name="connsiteY67" fmla="*/ 944880 h 1411233"/>
                        <a:gd name="connsiteX68" fmla="*/ 258758 w 1249680"/>
                        <a:gd name="connsiteY68" fmla="*/ 961549 h 1411233"/>
                        <a:gd name="connsiteX69" fmla="*/ 149220 w 1249680"/>
                        <a:gd name="connsiteY69" fmla="*/ 909162 h 1411233"/>
                        <a:gd name="connsiteX70" fmla="*/ 158745 w 1249680"/>
                        <a:gd name="connsiteY70" fmla="*/ 882967 h 1411233"/>
                        <a:gd name="connsiteX71" fmla="*/ 130765 w 1249680"/>
                        <a:gd name="connsiteY71" fmla="*/ 864017 h 1411233"/>
                        <a:gd name="connsiteX72" fmla="*/ 108738 w 1249680"/>
                        <a:gd name="connsiteY72" fmla="*/ 897255 h 1411233"/>
                        <a:gd name="connsiteX73" fmla="*/ 111120 w 1249680"/>
                        <a:gd name="connsiteY73" fmla="*/ 840105 h 1411233"/>
                        <a:gd name="connsiteX74" fmla="*/ 92070 w 1249680"/>
                        <a:gd name="connsiteY74" fmla="*/ 835343 h 1411233"/>
                        <a:gd name="connsiteX75" fmla="*/ 80163 w 1249680"/>
                        <a:gd name="connsiteY75" fmla="*/ 906780 h 1411233"/>
                        <a:gd name="connsiteX76" fmla="*/ 58732 w 1249680"/>
                        <a:gd name="connsiteY76" fmla="*/ 911543 h 1411233"/>
                        <a:gd name="connsiteX77" fmla="*/ 70639 w 1249680"/>
                        <a:gd name="connsiteY77" fmla="*/ 825817 h 1411233"/>
                        <a:gd name="connsiteX78" fmla="*/ 122872 w 1249680"/>
                        <a:gd name="connsiteY78" fmla="*/ 819626 h 1411233"/>
                        <a:gd name="connsiteX79" fmla="*/ 125407 w 1249680"/>
                        <a:gd name="connsiteY79" fmla="*/ 799623 h 1411233"/>
                        <a:gd name="connsiteX80" fmla="*/ 78581 w 1249680"/>
                        <a:gd name="connsiteY80" fmla="*/ 799624 h 1411233"/>
                        <a:gd name="connsiteX81" fmla="*/ 82867 w 1249680"/>
                        <a:gd name="connsiteY81" fmla="*/ 761047 h 1411233"/>
                        <a:gd name="connsiteX82" fmla="*/ 142076 w 1249680"/>
                        <a:gd name="connsiteY82" fmla="*/ 742474 h 1411233"/>
                        <a:gd name="connsiteX83" fmla="*/ 130169 w 1249680"/>
                        <a:gd name="connsiteY83" fmla="*/ 716280 h 1411233"/>
                        <a:gd name="connsiteX84" fmla="*/ 48568 w 1249680"/>
                        <a:gd name="connsiteY84" fmla="*/ 756737 h 1411233"/>
                        <a:gd name="connsiteX85" fmla="*/ 29527 w 1249680"/>
                        <a:gd name="connsiteY85" fmla="*/ 718344 h 1411233"/>
                        <a:gd name="connsiteX86" fmla="*/ 104473 w 1249680"/>
                        <a:gd name="connsiteY86" fmla="*/ 693138 h 1411233"/>
                        <a:gd name="connsiteX87" fmla="*/ 77629 w 1249680"/>
                        <a:gd name="connsiteY87" fmla="*/ 617855 h 1411233"/>
                        <a:gd name="connsiteX88" fmla="*/ 39683 w 1249680"/>
                        <a:gd name="connsiteY88" fmla="*/ 611505 h 1411233"/>
                        <a:gd name="connsiteX89" fmla="*/ 0 w 1249680"/>
                        <a:gd name="connsiteY89" fmla="*/ 541020 h 1411233"/>
                        <a:gd name="connsiteX0" fmla="*/ 0 w 1249680"/>
                        <a:gd name="connsiteY0" fmla="*/ 541020 h 1411233"/>
                        <a:gd name="connsiteX1" fmla="*/ 259080 w 1249680"/>
                        <a:gd name="connsiteY1" fmla="*/ 381000 h 1411233"/>
                        <a:gd name="connsiteX2" fmla="*/ 266700 w 1249680"/>
                        <a:gd name="connsiteY2" fmla="*/ 266700 h 1411233"/>
                        <a:gd name="connsiteX3" fmla="*/ 358140 w 1249680"/>
                        <a:gd name="connsiteY3" fmla="*/ 259080 h 1411233"/>
                        <a:gd name="connsiteX4" fmla="*/ 388620 w 1249680"/>
                        <a:gd name="connsiteY4" fmla="*/ 266700 h 1411233"/>
                        <a:gd name="connsiteX5" fmla="*/ 449580 w 1249680"/>
                        <a:gd name="connsiteY5" fmla="*/ 266700 h 1411233"/>
                        <a:gd name="connsiteX6" fmla="*/ 533400 w 1249680"/>
                        <a:gd name="connsiteY6" fmla="*/ 144780 h 1411233"/>
                        <a:gd name="connsiteX7" fmla="*/ 655320 w 1249680"/>
                        <a:gd name="connsiteY7" fmla="*/ 167640 h 1411233"/>
                        <a:gd name="connsiteX8" fmla="*/ 769139 w 1249680"/>
                        <a:gd name="connsiteY8" fmla="*/ 151155 h 1411233"/>
                        <a:gd name="connsiteX9" fmla="*/ 815970 w 1249680"/>
                        <a:gd name="connsiteY9" fmla="*/ 113824 h 1411233"/>
                        <a:gd name="connsiteX10" fmla="*/ 818674 w 1249680"/>
                        <a:gd name="connsiteY10" fmla="*/ 61913 h 1411233"/>
                        <a:gd name="connsiteX11" fmla="*/ 853916 w 1249680"/>
                        <a:gd name="connsiteY11" fmla="*/ 50482 h 1411233"/>
                        <a:gd name="connsiteX12" fmla="*/ 885349 w 1249680"/>
                        <a:gd name="connsiteY12" fmla="*/ 0 h 1411233"/>
                        <a:gd name="connsiteX13" fmla="*/ 937260 w 1249680"/>
                        <a:gd name="connsiteY13" fmla="*/ 0 h 1411233"/>
                        <a:gd name="connsiteX14" fmla="*/ 932974 w 1249680"/>
                        <a:gd name="connsiteY14" fmla="*/ 59531 h 1411233"/>
                        <a:gd name="connsiteX15" fmla="*/ 1013460 w 1249680"/>
                        <a:gd name="connsiteY15" fmla="*/ 99060 h 1411233"/>
                        <a:gd name="connsiteX16" fmla="*/ 971074 w 1249680"/>
                        <a:gd name="connsiteY16" fmla="*/ 177165 h 1411233"/>
                        <a:gd name="connsiteX17" fmla="*/ 1001077 w 1249680"/>
                        <a:gd name="connsiteY17" fmla="*/ 197644 h 1411233"/>
                        <a:gd name="connsiteX18" fmla="*/ 968369 w 1249680"/>
                        <a:gd name="connsiteY18" fmla="*/ 249555 h 1411233"/>
                        <a:gd name="connsiteX19" fmla="*/ 967740 w 1249680"/>
                        <a:gd name="connsiteY19" fmla="*/ 297180 h 1411233"/>
                        <a:gd name="connsiteX20" fmla="*/ 975360 w 1249680"/>
                        <a:gd name="connsiteY20" fmla="*/ 320040 h 1411233"/>
                        <a:gd name="connsiteX21" fmla="*/ 1023138 w 1249680"/>
                        <a:gd name="connsiteY21" fmla="*/ 349568 h 1411233"/>
                        <a:gd name="connsiteX22" fmla="*/ 1080611 w 1249680"/>
                        <a:gd name="connsiteY22" fmla="*/ 461388 h 1411233"/>
                        <a:gd name="connsiteX23" fmla="*/ 1106805 w 1249680"/>
                        <a:gd name="connsiteY23" fmla="*/ 403667 h 1411233"/>
                        <a:gd name="connsiteX24" fmla="*/ 1147211 w 1249680"/>
                        <a:gd name="connsiteY24" fmla="*/ 390148 h 1411233"/>
                        <a:gd name="connsiteX25" fmla="*/ 1134428 w 1249680"/>
                        <a:gd name="connsiteY25" fmla="*/ 400526 h 1411233"/>
                        <a:gd name="connsiteX26" fmla="*/ 1158716 w 1249680"/>
                        <a:gd name="connsiteY26" fmla="*/ 368142 h 1411233"/>
                        <a:gd name="connsiteX27" fmla="*/ 1173480 w 1249680"/>
                        <a:gd name="connsiteY27" fmla="*/ 441960 h 1411233"/>
                        <a:gd name="connsiteX28" fmla="*/ 1249680 w 1249680"/>
                        <a:gd name="connsiteY28" fmla="*/ 419100 h 1411233"/>
                        <a:gd name="connsiteX29" fmla="*/ 1216819 w 1249680"/>
                        <a:gd name="connsiteY29" fmla="*/ 481012 h 1411233"/>
                        <a:gd name="connsiteX30" fmla="*/ 1159193 w 1249680"/>
                        <a:gd name="connsiteY30" fmla="*/ 536734 h 1411233"/>
                        <a:gd name="connsiteX31" fmla="*/ 1094577 w 1249680"/>
                        <a:gd name="connsiteY31" fmla="*/ 621031 h 1411233"/>
                        <a:gd name="connsiteX32" fmla="*/ 1025843 w 1249680"/>
                        <a:gd name="connsiteY32" fmla="*/ 632460 h 1411233"/>
                        <a:gd name="connsiteX33" fmla="*/ 1023139 w 1249680"/>
                        <a:gd name="connsiteY33" fmla="*/ 754380 h 1411233"/>
                        <a:gd name="connsiteX34" fmla="*/ 980122 w 1249680"/>
                        <a:gd name="connsiteY34" fmla="*/ 807244 h 1411233"/>
                        <a:gd name="connsiteX35" fmla="*/ 1015995 w 1249680"/>
                        <a:gd name="connsiteY35" fmla="*/ 847249 h 1411233"/>
                        <a:gd name="connsiteX36" fmla="*/ 993933 w 1249680"/>
                        <a:gd name="connsiteY36" fmla="*/ 891063 h 1411233"/>
                        <a:gd name="connsiteX37" fmla="*/ 1018376 w 1249680"/>
                        <a:gd name="connsiteY37" fmla="*/ 947261 h 1411233"/>
                        <a:gd name="connsiteX38" fmla="*/ 1049179 w 1249680"/>
                        <a:gd name="connsiteY38" fmla="*/ 1024414 h 1411233"/>
                        <a:gd name="connsiteX39" fmla="*/ 1092041 w 1249680"/>
                        <a:gd name="connsiteY39" fmla="*/ 1055370 h 1411233"/>
                        <a:gd name="connsiteX40" fmla="*/ 1093470 w 1249680"/>
                        <a:gd name="connsiteY40" fmla="*/ 1161574 h 1411233"/>
                        <a:gd name="connsiteX41" fmla="*/ 1010127 w 1249680"/>
                        <a:gd name="connsiteY41" fmla="*/ 1155382 h 1411233"/>
                        <a:gd name="connsiteX42" fmla="*/ 1137439 w 1249680"/>
                        <a:gd name="connsiteY42" fmla="*/ 1211579 h 1411233"/>
                        <a:gd name="connsiteX43" fmla="*/ 1171098 w 1249680"/>
                        <a:gd name="connsiteY43" fmla="*/ 1251586 h 1411233"/>
                        <a:gd name="connsiteX44" fmla="*/ 1113626 w 1249680"/>
                        <a:gd name="connsiteY44" fmla="*/ 1373505 h 1411233"/>
                        <a:gd name="connsiteX45" fmla="*/ 1082516 w 1249680"/>
                        <a:gd name="connsiteY45" fmla="*/ 1361598 h 1411233"/>
                        <a:gd name="connsiteX46" fmla="*/ 1063466 w 1249680"/>
                        <a:gd name="connsiteY46" fmla="*/ 1390650 h 1411233"/>
                        <a:gd name="connsiteX47" fmla="*/ 1044570 w 1249680"/>
                        <a:gd name="connsiteY47" fmla="*/ 1359218 h 1411233"/>
                        <a:gd name="connsiteX48" fmla="*/ 918210 w 1249680"/>
                        <a:gd name="connsiteY48" fmla="*/ 1344930 h 1411233"/>
                        <a:gd name="connsiteX49" fmla="*/ 876097 w 1249680"/>
                        <a:gd name="connsiteY49" fmla="*/ 1307028 h 1411233"/>
                        <a:gd name="connsiteX50" fmla="*/ 821650 w 1249680"/>
                        <a:gd name="connsiteY50" fmla="*/ 1340540 h 1411233"/>
                        <a:gd name="connsiteX51" fmla="*/ 749071 w 1249680"/>
                        <a:gd name="connsiteY51" fmla="*/ 1357779 h 1411233"/>
                        <a:gd name="connsiteX52" fmla="*/ 623341 w 1249680"/>
                        <a:gd name="connsiteY52" fmla="*/ 1411233 h 1411233"/>
                        <a:gd name="connsiteX53" fmla="*/ 596895 w 1249680"/>
                        <a:gd name="connsiteY53" fmla="*/ 1375886 h 1411233"/>
                        <a:gd name="connsiteX54" fmla="*/ 391001 w 1249680"/>
                        <a:gd name="connsiteY54" fmla="*/ 1287303 h 1411233"/>
                        <a:gd name="connsiteX55" fmla="*/ 223038 w 1249680"/>
                        <a:gd name="connsiteY55" fmla="*/ 1230630 h 1411233"/>
                        <a:gd name="connsiteX56" fmla="*/ 127788 w 1249680"/>
                        <a:gd name="connsiteY56" fmla="*/ 1223486 h 1411233"/>
                        <a:gd name="connsiteX57" fmla="*/ 123026 w 1249680"/>
                        <a:gd name="connsiteY57" fmla="*/ 1156811 h 1411233"/>
                        <a:gd name="connsiteX58" fmla="*/ 134932 w 1249680"/>
                        <a:gd name="connsiteY58" fmla="*/ 1171098 h 1411233"/>
                        <a:gd name="connsiteX59" fmla="*/ 143351 w 1249680"/>
                        <a:gd name="connsiteY59" fmla="*/ 1202532 h 1411233"/>
                        <a:gd name="connsiteX60" fmla="*/ 180975 w 1249680"/>
                        <a:gd name="connsiteY60" fmla="*/ 1200626 h 1411233"/>
                        <a:gd name="connsiteX61" fmla="*/ 163354 w 1249680"/>
                        <a:gd name="connsiteY61" fmla="*/ 1141095 h 1411233"/>
                        <a:gd name="connsiteX62" fmla="*/ 234791 w 1249680"/>
                        <a:gd name="connsiteY62" fmla="*/ 1096804 h 1411233"/>
                        <a:gd name="connsiteX63" fmla="*/ 249232 w 1249680"/>
                        <a:gd name="connsiteY63" fmla="*/ 1180623 h 1411233"/>
                        <a:gd name="connsiteX64" fmla="*/ 277807 w 1249680"/>
                        <a:gd name="connsiteY64" fmla="*/ 1190149 h 1411233"/>
                        <a:gd name="connsiteX65" fmla="*/ 292417 w 1249680"/>
                        <a:gd name="connsiteY65" fmla="*/ 1068705 h 1411233"/>
                        <a:gd name="connsiteX66" fmla="*/ 323051 w 1249680"/>
                        <a:gd name="connsiteY66" fmla="*/ 1078230 h 1411233"/>
                        <a:gd name="connsiteX67" fmla="*/ 294476 w 1249680"/>
                        <a:gd name="connsiteY67" fmla="*/ 944880 h 1411233"/>
                        <a:gd name="connsiteX68" fmla="*/ 258758 w 1249680"/>
                        <a:gd name="connsiteY68" fmla="*/ 961549 h 1411233"/>
                        <a:gd name="connsiteX69" fmla="*/ 149220 w 1249680"/>
                        <a:gd name="connsiteY69" fmla="*/ 909162 h 1411233"/>
                        <a:gd name="connsiteX70" fmla="*/ 158745 w 1249680"/>
                        <a:gd name="connsiteY70" fmla="*/ 882967 h 1411233"/>
                        <a:gd name="connsiteX71" fmla="*/ 130765 w 1249680"/>
                        <a:gd name="connsiteY71" fmla="*/ 864017 h 1411233"/>
                        <a:gd name="connsiteX72" fmla="*/ 108738 w 1249680"/>
                        <a:gd name="connsiteY72" fmla="*/ 897255 h 1411233"/>
                        <a:gd name="connsiteX73" fmla="*/ 111120 w 1249680"/>
                        <a:gd name="connsiteY73" fmla="*/ 840105 h 1411233"/>
                        <a:gd name="connsiteX74" fmla="*/ 92070 w 1249680"/>
                        <a:gd name="connsiteY74" fmla="*/ 835343 h 1411233"/>
                        <a:gd name="connsiteX75" fmla="*/ 80163 w 1249680"/>
                        <a:gd name="connsiteY75" fmla="*/ 906780 h 1411233"/>
                        <a:gd name="connsiteX76" fmla="*/ 58732 w 1249680"/>
                        <a:gd name="connsiteY76" fmla="*/ 911543 h 1411233"/>
                        <a:gd name="connsiteX77" fmla="*/ 70639 w 1249680"/>
                        <a:gd name="connsiteY77" fmla="*/ 825817 h 1411233"/>
                        <a:gd name="connsiteX78" fmla="*/ 122872 w 1249680"/>
                        <a:gd name="connsiteY78" fmla="*/ 819626 h 1411233"/>
                        <a:gd name="connsiteX79" fmla="*/ 125407 w 1249680"/>
                        <a:gd name="connsiteY79" fmla="*/ 799623 h 1411233"/>
                        <a:gd name="connsiteX80" fmla="*/ 78581 w 1249680"/>
                        <a:gd name="connsiteY80" fmla="*/ 799624 h 1411233"/>
                        <a:gd name="connsiteX81" fmla="*/ 82867 w 1249680"/>
                        <a:gd name="connsiteY81" fmla="*/ 761047 h 1411233"/>
                        <a:gd name="connsiteX82" fmla="*/ 142076 w 1249680"/>
                        <a:gd name="connsiteY82" fmla="*/ 742474 h 1411233"/>
                        <a:gd name="connsiteX83" fmla="*/ 130169 w 1249680"/>
                        <a:gd name="connsiteY83" fmla="*/ 716280 h 1411233"/>
                        <a:gd name="connsiteX84" fmla="*/ 48568 w 1249680"/>
                        <a:gd name="connsiteY84" fmla="*/ 756737 h 1411233"/>
                        <a:gd name="connsiteX85" fmla="*/ 29527 w 1249680"/>
                        <a:gd name="connsiteY85" fmla="*/ 718344 h 1411233"/>
                        <a:gd name="connsiteX86" fmla="*/ 104473 w 1249680"/>
                        <a:gd name="connsiteY86" fmla="*/ 693138 h 1411233"/>
                        <a:gd name="connsiteX87" fmla="*/ 77629 w 1249680"/>
                        <a:gd name="connsiteY87" fmla="*/ 617855 h 1411233"/>
                        <a:gd name="connsiteX88" fmla="*/ 39683 w 1249680"/>
                        <a:gd name="connsiteY88" fmla="*/ 611505 h 1411233"/>
                        <a:gd name="connsiteX89" fmla="*/ 0 w 1249680"/>
                        <a:gd name="connsiteY89" fmla="*/ 541020 h 1411233"/>
                        <a:gd name="connsiteX0" fmla="*/ 0 w 1249680"/>
                        <a:gd name="connsiteY0" fmla="*/ 541020 h 1411233"/>
                        <a:gd name="connsiteX1" fmla="*/ 259080 w 1249680"/>
                        <a:gd name="connsiteY1" fmla="*/ 381000 h 1411233"/>
                        <a:gd name="connsiteX2" fmla="*/ 266700 w 1249680"/>
                        <a:gd name="connsiteY2" fmla="*/ 266700 h 1411233"/>
                        <a:gd name="connsiteX3" fmla="*/ 358140 w 1249680"/>
                        <a:gd name="connsiteY3" fmla="*/ 259080 h 1411233"/>
                        <a:gd name="connsiteX4" fmla="*/ 388620 w 1249680"/>
                        <a:gd name="connsiteY4" fmla="*/ 266700 h 1411233"/>
                        <a:gd name="connsiteX5" fmla="*/ 449580 w 1249680"/>
                        <a:gd name="connsiteY5" fmla="*/ 266700 h 1411233"/>
                        <a:gd name="connsiteX6" fmla="*/ 533400 w 1249680"/>
                        <a:gd name="connsiteY6" fmla="*/ 144780 h 1411233"/>
                        <a:gd name="connsiteX7" fmla="*/ 587370 w 1249680"/>
                        <a:gd name="connsiteY7" fmla="*/ 154305 h 1411233"/>
                        <a:gd name="connsiteX8" fmla="*/ 655320 w 1249680"/>
                        <a:gd name="connsiteY8" fmla="*/ 167640 h 1411233"/>
                        <a:gd name="connsiteX9" fmla="*/ 769139 w 1249680"/>
                        <a:gd name="connsiteY9" fmla="*/ 151155 h 1411233"/>
                        <a:gd name="connsiteX10" fmla="*/ 815970 w 1249680"/>
                        <a:gd name="connsiteY10" fmla="*/ 113824 h 1411233"/>
                        <a:gd name="connsiteX11" fmla="*/ 818674 w 1249680"/>
                        <a:gd name="connsiteY11" fmla="*/ 61913 h 1411233"/>
                        <a:gd name="connsiteX12" fmla="*/ 853916 w 1249680"/>
                        <a:gd name="connsiteY12" fmla="*/ 50482 h 1411233"/>
                        <a:gd name="connsiteX13" fmla="*/ 885349 w 1249680"/>
                        <a:gd name="connsiteY13" fmla="*/ 0 h 1411233"/>
                        <a:gd name="connsiteX14" fmla="*/ 937260 w 1249680"/>
                        <a:gd name="connsiteY14" fmla="*/ 0 h 1411233"/>
                        <a:gd name="connsiteX15" fmla="*/ 932974 w 1249680"/>
                        <a:gd name="connsiteY15" fmla="*/ 59531 h 1411233"/>
                        <a:gd name="connsiteX16" fmla="*/ 1013460 w 1249680"/>
                        <a:gd name="connsiteY16" fmla="*/ 99060 h 1411233"/>
                        <a:gd name="connsiteX17" fmla="*/ 971074 w 1249680"/>
                        <a:gd name="connsiteY17" fmla="*/ 177165 h 1411233"/>
                        <a:gd name="connsiteX18" fmla="*/ 1001077 w 1249680"/>
                        <a:gd name="connsiteY18" fmla="*/ 197644 h 1411233"/>
                        <a:gd name="connsiteX19" fmla="*/ 968369 w 1249680"/>
                        <a:gd name="connsiteY19" fmla="*/ 249555 h 1411233"/>
                        <a:gd name="connsiteX20" fmla="*/ 967740 w 1249680"/>
                        <a:gd name="connsiteY20" fmla="*/ 297180 h 1411233"/>
                        <a:gd name="connsiteX21" fmla="*/ 975360 w 1249680"/>
                        <a:gd name="connsiteY21" fmla="*/ 320040 h 1411233"/>
                        <a:gd name="connsiteX22" fmla="*/ 1023138 w 1249680"/>
                        <a:gd name="connsiteY22" fmla="*/ 349568 h 1411233"/>
                        <a:gd name="connsiteX23" fmla="*/ 1080611 w 1249680"/>
                        <a:gd name="connsiteY23" fmla="*/ 461388 h 1411233"/>
                        <a:gd name="connsiteX24" fmla="*/ 1106805 w 1249680"/>
                        <a:gd name="connsiteY24" fmla="*/ 403667 h 1411233"/>
                        <a:gd name="connsiteX25" fmla="*/ 1147211 w 1249680"/>
                        <a:gd name="connsiteY25" fmla="*/ 390148 h 1411233"/>
                        <a:gd name="connsiteX26" fmla="*/ 1134428 w 1249680"/>
                        <a:gd name="connsiteY26" fmla="*/ 400526 h 1411233"/>
                        <a:gd name="connsiteX27" fmla="*/ 1158716 w 1249680"/>
                        <a:gd name="connsiteY27" fmla="*/ 368142 h 1411233"/>
                        <a:gd name="connsiteX28" fmla="*/ 1173480 w 1249680"/>
                        <a:gd name="connsiteY28" fmla="*/ 441960 h 1411233"/>
                        <a:gd name="connsiteX29" fmla="*/ 1249680 w 1249680"/>
                        <a:gd name="connsiteY29" fmla="*/ 419100 h 1411233"/>
                        <a:gd name="connsiteX30" fmla="*/ 1216819 w 1249680"/>
                        <a:gd name="connsiteY30" fmla="*/ 481012 h 1411233"/>
                        <a:gd name="connsiteX31" fmla="*/ 1159193 w 1249680"/>
                        <a:gd name="connsiteY31" fmla="*/ 536734 h 1411233"/>
                        <a:gd name="connsiteX32" fmla="*/ 1094577 w 1249680"/>
                        <a:gd name="connsiteY32" fmla="*/ 621031 h 1411233"/>
                        <a:gd name="connsiteX33" fmla="*/ 1025843 w 1249680"/>
                        <a:gd name="connsiteY33" fmla="*/ 632460 h 1411233"/>
                        <a:gd name="connsiteX34" fmla="*/ 1023139 w 1249680"/>
                        <a:gd name="connsiteY34" fmla="*/ 754380 h 1411233"/>
                        <a:gd name="connsiteX35" fmla="*/ 980122 w 1249680"/>
                        <a:gd name="connsiteY35" fmla="*/ 807244 h 1411233"/>
                        <a:gd name="connsiteX36" fmla="*/ 1015995 w 1249680"/>
                        <a:gd name="connsiteY36" fmla="*/ 847249 h 1411233"/>
                        <a:gd name="connsiteX37" fmla="*/ 993933 w 1249680"/>
                        <a:gd name="connsiteY37" fmla="*/ 891063 h 1411233"/>
                        <a:gd name="connsiteX38" fmla="*/ 1018376 w 1249680"/>
                        <a:gd name="connsiteY38" fmla="*/ 947261 h 1411233"/>
                        <a:gd name="connsiteX39" fmla="*/ 1049179 w 1249680"/>
                        <a:gd name="connsiteY39" fmla="*/ 1024414 h 1411233"/>
                        <a:gd name="connsiteX40" fmla="*/ 1092041 w 1249680"/>
                        <a:gd name="connsiteY40" fmla="*/ 1055370 h 1411233"/>
                        <a:gd name="connsiteX41" fmla="*/ 1093470 w 1249680"/>
                        <a:gd name="connsiteY41" fmla="*/ 1161574 h 1411233"/>
                        <a:gd name="connsiteX42" fmla="*/ 1010127 w 1249680"/>
                        <a:gd name="connsiteY42" fmla="*/ 1155382 h 1411233"/>
                        <a:gd name="connsiteX43" fmla="*/ 1137439 w 1249680"/>
                        <a:gd name="connsiteY43" fmla="*/ 1211579 h 1411233"/>
                        <a:gd name="connsiteX44" fmla="*/ 1171098 w 1249680"/>
                        <a:gd name="connsiteY44" fmla="*/ 1251586 h 1411233"/>
                        <a:gd name="connsiteX45" fmla="*/ 1113626 w 1249680"/>
                        <a:gd name="connsiteY45" fmla="*/ 1373505 h 1411233"/>
                        <a:gd name="connsiteX46" fmla="*/ 1082516 w 1249680"/>
                        <a:gd name="connsiteY46" fmla="*/ 1361598 h 1411233"/>
                        <a:gd name="connsiteX47" fmla="*/ 1063466 w 1249680"/>
                        <a:gd name="connsiteY47" fmla="*/ 1390650 h 1411233"/>
                        <a:gd name="connsiteX48" fmla="*/ 1044570 w 1249680"/>
                        <a:gd name="connsiteY48" fmla="*/ 1359218 h 1411233"/>
                        <a:gd name="connsiteX49" fmla="*/ 918210 w 1249680"/>
                        <a:gd name="connsiteY49" fmla="*/ 1344930 h 1411233"/>
                        <a:gd name="connsiteX50" fmla="*/ 876097 w 1249680"/>
                        <a:gd name="connsiteY50" fmla="*/ 1307028 h 1411233"/>
                        <a:gd name="connsiteX51" fmla="*/ 821650 w 1249680"/>
                        <a:gd name="connsiteY51" fmla="*/ 1340540 h 1411233"/>
                        <a:gd name="connsiteX52" fmla="*/ 749071 w 1249680"/>
                        <a:gd name="connsiteY52" fmla="*/ 1357779 h 1411233"/>
                        <a:gd name="connsiteX53" fmla="*/ 623341 w 1249680"/>
                        <a:gd name="connsiteY53" fmla="*/ 1411233 h 1411233"/>
                        <a:gd name="connsiteX54" fmla="*/ 596895 w 1249680"/>
                        <a:gd name="connsiteY54" fmla="*/ 1375886 h 1411233"/>
                        <a:gd name="connsiteX55" fmla="*/ 391001 w 1249680"/>
                        <a:gd name="connsiteY55" fmla="*/ 1287303 h 1411233"/>
                        <a:gd name="connsiteX56" fmla="*/ 223038 w 1249680"/>
                        <a:gd name="connsiteY56" fmla="*/ 1230630 h 1411233"/>
                        <a:gd name="connsiteX57" fmla="*/ 127788 w 1249680"/>
                        <a:gd name="connsiteY57" fmla="*/ 1223486 h 1411233"/>
                        <a:gd name="connsiteX58" fmla="*/ 123026 w 1249680"/>
                        <a:gd name="connsiteY58" fmla="*/ 1156811 h 1411233"/>
                        <a:gd name="connsiteX59" fmla="*/ 134932 w 1249680"/>
                        <a:gd name="connsiteY59" fmla="*/ 1171098 h 1411233"/>
                        <a:gd name="connsiteX60" fmla="*/ 143351 w 1249680"/>
                        <a:gd name="connsiteY60" fmla="*/ 1202532 h 1411233"/>
                        <a:gd name="connsiteX61" fmla="*/ 180975 w 1249680"/>
                        <a:gd name="connsiteY61" fmla="*/ 1200626 h 1411233"/>
                        <a:gd name="connsiteX62" fmla="*/ 163354 w 1249680"/>
                        <a:gd name="connsiteY62" fmla="*/ 1141095 h 1411233"/>
                        <a:gd name="connsiteX63" fmla="*/ 234791 w 1249680"/>
                        <a:gd name="connsiteY63" fmla="*/ 1096804 h 1411233"/>
                        <a:gd name="connsiteX64" fmla="*/ 249232 w 1249680"/>
                        <a:gd name="connsiteY64" fmla="*/ 1180623 h 1411233"/>
                        <a:gd name="connsiteX65" fmla="*/ 277807 w 1249680"/>
                        <a:gd name="connsiteY65" fmla="*/ 1190149 h 1411233"/>
                        <a:gd name="connsiteX66" fmla="*/ 292417 w 1249680"/>
                        <a:gd name="connsiteY66" fmla="*/ 1068705 h 1411233"/>
                        <a:gd name="connsiteX67" fmla="*/ 323051 w 1249680"/>
                        <a:gd name="connsiteY67" fmla="*/ 1078230 h 1411233"/>
                        <a:gd name="connsiteX68" fmla="*/ 294476 w 1249680"/>
                        <a:gd name="connsiteY68" fmla="*/ 944880 h 1411233"/>
                        <a:gd name="connsiteX69" fmla="*/ 258758 w 1249680"/>
                        <a:gd name="connsiteY69" fmla="*/ 961549 h 1411233"/>
                        <a:gd name="connsiteX70" fmla="*/ 149220 w 1249680"/>
                        <a:gd name="connsiteY70" fmla="*/ 909162 h 1411233"/>
                        <a:gd name="connsiteX71" fmla="*/ 158745 w 1249680"/>
                        <a:gd name="connsiteY71" fmla="*/ 882967 h 1411233"/>
                        <a:gd name="connsiteX72" fmla="*/ 130765 w 1249680"/>
                        <a:gd name="connsiteY72" fmla="*/ 864017 h 1411233"/>
                        <a:gd name="connsiteX73" fmla="*/ 108738 w 1249680"/>
                        <a:gd name="connsiteY73" fmla="*/ 897255 h 1411233"/>
                        <a:gd name="connsiteX74" fmla="*/ 111120 w 1249680"/>
                        <a:gd name="connsiteY74" fmla="*/ 840105 h 1411233"/>
                        <a:gd name="connsiteX75" fmla="*/ 92070 w 1249680"/>
                        <a:gd name="connsiteY75" fmla="*/ 835343 h 1411233"/>
                        <a:gd name="connsiteX76" fmla="*/ 80163 w 1249680"/>
                        <a:gd name="connsiteY76" fmla="*/ 906780 h 1411233"/>
                        <a:gd name="connsiteX77" fmla="*/ 58732 w 1249680"/>
                        <a:gd name="connsiteY77" fmla="*/ 911543 h 1411233"/>
                        <a:gd name="connsiteX78" fmla="*/ 70639 w 1249680"/>
                        <a:gd name="connsiteY78" fmla="*/ 825817 h 1411233"/>
                        <a:gd name="connsiteX79" fmla="*/ 122872 w 1249680"/>
                        <a:gd name="connsiteY79" fmla="*/ 819626 h 1411233"/>
                        <a:gd name="connsiteX80" fmla="*/ 125407 w 1249680"/>
                        <a:gd name="connsiteY80" fmla="*/ 799623 h 1411233"/>
                        <a:gd name="connsiteX81" fmla="*/ 78581 w 1249680"/>
                        <a:gd name="connsiteY81" fmla="*/ 799624 h 1411233"/>
                        <a:gd name="connsiteX82" fmla="*/ 82867 w 1249680"/>
                        <a:gd name="connsiteY82" fmla="*/ 761047 h 1411233"/>
                        <a:gd name="connsiteX83" fmla="*/ 142076 w 1249680"/>
                        <a:gd name="connsiteY83" fmla="*/ 742474 h 1411233"/>
                        <a:gd name="connsiteX84" fmla="*/ 130169 w 1249680"/>
                        <a:gd name="connsiteY84" fmla="*/ 716280 h 1411233"/>
                        <a:gd name="connsiteX85" fmla="*/ 48568 w 1249680"/>
                        <a:gd name="connsiteY85" fmla="*/ 756737 h 1411233"/>
                        <a:gd name="connsiteX86" fmla="*/ 29527 w 1249680"/>
                        <a:gd name="connsiteY86" fmla="*/ 718344 h 1411233"/>
                        <a:gd name="connsiteX87" fmla="*/ 104473 w 1249680"/>
                        <a:gd name="connsiteY87" fmla="*/ 693138 h 1411233"/>
                        <a:gd name="connsiteX88" fmla="*/ 77629 w 1249680"/>
                        <a:gd name="connsiteY88" fmla="*/ 617855 h 1411233"/>
                        <a:gd name="connsiteX89" fmla="*/ 39683 w 1249680"/>
                        <a:gd name="connsiteY89" fmla="*/ 611505 h 1411233"/>
                        <a:gd name="connsiteX90" fmla="*/ 0 w 1249680"/>
                        <a:gd name="connsiteY90" fmla="*/ 541020 h 1411233"/>
                        <a:gd name="connsiteX0" fmla="*/ 0 w 1249680"/>
                        <a:gd name="connsiteY0" fmla="*/ 541020 h 1411233"/>
                        <a:gd name="connsiteX1" fmla="*/ 259080 w 1249680"/>
                        <a:gd name="connsiteY1" fmla="*/ 381000 h 1411233"/>
                        <a:gd name="connsiteX2" fmla="*/ 266700 w 1249680"/>
                        <a:gd name="connsiteY2" fmla="*/ 266700 h 1411233"/>
                        <a:gd name="connsiteX3" fmla="*/ 358140 w 1249680"/>
                        <a:gd name="connsiteY3" fmla="*/ 259080 h 1411233"/>
                        <a:gd name="connsiteX4" fmla="*/ 388620 w 1249680"/>
                        <a:gd name="connsiteY4" fmla="*/ 266700 h 1411233"/>
                        <a:gd name="connsiteX5" fmla="*/ 449580 w 1249680"/>
                        <a:gd name="connsiteY5" fmla="*/ 266700 h 1411233"/>
                        <a:gd name="connsiteX6" fmla="*/ 533400 w 1249680"/>
                        <a:gd name="connsiteY6" fmla="*/ 144780 h 1411233"/>
                        <a:gd name="connsiteX7" fmla="*/ 594514 w 1249680"/>
                        <a:gd name="connsiteY7" fmla="*/ 140018 h 1411233"/>
                        <a:gd name="connsiteX8" fmla="*/ 655320 w 1249680"/>
                        <a:gd name="connsiteY8" fmla="*/ 167640 h 1411233"/>
                        <a:gd name="connsiteX9" fmla="*/ 769139 w 1249680"/>
                        <a:gd name="connsiteY9" fmla="*/ 151155 h 1411233"/>
                        <a:gd name="connsiteX10" fmla="*/ 815970 w 1249680"/>
                        <a:gd name="connsiteY10" fmla="*/ 113824 h 1411233"/>
                        <a:gd name="connsiteX11" fmla="*/ 818674 w 1249680"/>
                        <a:gd name="connsiteY11" fmla="*/ 61913 h 1411233"/>
                        <a:gd name="connsiteX12" fmla="*/ 853916 w 1249680"/>
                        <a:gd name="connsiteY12" fmla="*/ 50482 h 1411233"/>
                        <a:gd name="connsiteX13" fmla="*/ 885349 w 1249680"/>
                        <a:gd name="connsiteY13" fmla="*/ 0 h 1411233"/>
                        <a:gd name="connsiteX14" fmla="*/ 937260 w 1249680"/>
                        <a:gd name="connsiteY14" fmla="*/ 0 h 1411233"/>
                        <a:gd name="connsiteX15" fmla="*/ 932974 w 1249680"/>
                        <a:gd name="connsiteY15" fmla="*/ 59531 h 1411233"/>
                        <a:gd name="connsiteX16" fmla="*/ 1013460 w 1249680"/>
                        <a:gd name="connsiteY16" fmla="*/ 99060 h 1411233"/>
                        <a:gd name="connsiteX17" fmla="*/ 971074 w 1249680"/>
                        <a:gd name="connsiteY17" fmla="*/ 177165 h 1411233"/>
                        <a:gd name="connsiteX18" fmla="*/ 1001077 w 1249680"/>
                        <a:gd name="connsiteY18" fmla="*/ 197644 h 1411233"/>
                        <a:gd name="connsiteX19" fmla="*/ 968369 w 1249680"/>
                        <a:gd name="connsiteY19" fmla="*/ 249555 h 1411233"/>
                        <a:gd name="connsiteX20" fmla="*/ 967740 w 1249680"/>
                        <a:gd name="connsiteY20" fmla="*/ 297180 h 1411233"/>
                        <a:gd name="connsiteX21" fmla="*/ 975360 w 1249680"/>
                        <a:gd name="connsiteY21" fmla="*/ 320040 h 1411233"/>
                        <a:gd name="connsiteX22" fmla="*/ 1023138 w 1249680"/>
                        <a:gd name="connsiteY22" fmla="*/ 349568 h 1411233"/>
                        <a:gd name="connsiteX23" fmla="*/ 1080611 w 1249680"/>
                        <a:gd name="connsiteY23" fmla="*/ 461388 h 1411233"/>
                        <a:gd name="connsiteX24" fmla="*/ 1106805 w 1249680"/>
                        <a:gd name="connsiteY24" fmla="*/ 403667 h 1411233"/>
                        <a:gd name="connsiteX25" fmla="*/ 1147211 w 1249680"/>
                        <a:gd name="connsiteY25" fmla="*/ 390148 h 1411233"/>
                        <a:gd name="connsiteX26" fmla="*/ 1134428 w 1249680"/>
                        <a:gd name="connsiteY26" fmla="*/ 400526 h 1411233"/>
                        <a:gd name="connsiteX27" fmla="*/ 1158716 w 1249680"/>
                        <a:gd name="connsiteY27" fmla="*/ 368142 h 1411233"/>
                        <a:gd name="connsiteX28" fmla="*/ 1173480 w 1249680"/>
                        <a:gd name="connsiteY28" fmla="*/ 441960 h 1411233"/>
                        <a:gd name="connsiteX29" fmla="*/ 1249680 w 1249680"/>
                        <a:gd name="connsiteY29" fmla="*/ 419100 h 1411233"/>
                        <a:gd name="connsiteX30" fmla="*/ 1216819 w 1249680"/>
                        <a:gd name="connsiteY30" fmla="*/ 481012 h 1411233"/>
                        <a:gd name="connsiteX31" fmla="*/ 1159193 w 1249680"/>
                        <a:gd name="connsiteY31" fmla="*/ 536734 h 1411233"/>
                        <a:gd name="connsiteX32" fmla="*/ 1094577 w 1249680"/>
                        <a:gd name="connsiteY32" fmla="*/ 621031 h 1411233"/>
                        <a:gd name="connsiteX33" fmla="*/ 1025843 w 1249680"/>
                        <a:gd name="connsiteY33" fmla="*/ 632460 h 1411233"/>
                        <a:gd name="connsiteX34" fmla="*/ 1023139 w 1249680"/>
                        <a:gd name="connsiteY34" fmla="*/ 754380 h 1411233"/>
                        <a:gd name="connsiteX35" fmla="*/ 980122 w 1249680"/>
                        <a:gd name="connsiteY35" fmla="*/ 807244 h 1411233"/>
                        <a:gd name="connsiteX36" fmla="*/ 1015995 w 1249680"/>
                        <a:gd name="connsiteY36" fmla="*/ 847249 h 1411233"/>
                        <a:gd name="connsiteX37" fmla="*/ 993933 w 1249680"/>
                        <a:gd name="connsiteY37" fmla="*/ 891063 h 1411233"/>
                        <a:gd name="connsiteX38" fmla="*/ 1018376 w 1249680"/>
                        <a:gd name="connsiteY38" fmla="*/ 947261 h 1411233"/>
                        <a:gd name="connsiteX39" fmla="*/ 1049179 w 1249680"/>
                        <a:gd name="connsiteY39" fmla="*/ 1024414 h 1411233"/>
                        <a:gd name="connsiteX40" fmla="*/ 1092041 w 1249680"/>
                        <a:gd name="connsiteY40" fmla="*/ 1055370 h 1411233"/>
                        <a:gd name="connsiteX41" fmla="*/ 1093470 w 1249680"/>
                        <a:gd name="connsiteY41" fmla="*/ 1161574 h 1411233"/>
                        <a:gd name="connsiteX42" fmla="*/ 1010127 w 1249680"/>
                        <a:gd name="connsiteY42" fmla="*/ 1155382 h 1411233"/>
                        <a:gd name="connsiteX43" fmla="*/ 1137439 w 1249680"/>
                        <a:gd name="connsiteY43" fmla="*/ 1211579 h 1411233"/>
                        <a:gd name="connsiteX44" fmla="*/ 1171098 w 1249680"/>
                        <a:gd name="connsiteY44" fmla="*/ 1251586 h 1411233"/>
                        <a:gd name="connsiteX45" fmla="*/ 1113626 w 1249680"/>
                        <a:gd name="connsiteY45" fmla="*/ 1373505 h 1411233"/>
                        <a:gd name="connsiteX46" fmla="*/ 1082516 w 1249680"/>
                        <a:gd name="connsiteY46" fmla="*/ 1361598 h 1411233"/>
                        <a:gd name="connsiteX47" fmla="*/ 1063466 w 1249680"/>
                        <a:gd name="connsiteY47" fmla="*/ 1390650 h 1411233"/>
                        <a:gd name="connsiteX48" fmla="*/ 1044570 w 1249680"/>
                        <a:gd name="connsiteY48" fmla="*/ 1359218 h 1411233"/>
                        <a:gd name="connsiteX49" fmla="*/ 918210 w 1249680"/>
                        <a:gd name="connsiteY49" fmla="*/ 1344930 h 1411233"/>
                        <a:gd name="connsiteX50" fmla="*/ 876097 w 1249680"/>
                        <a:gd name="connsiteY50" fmla="*/ 1307028 h 1411233"/>
                        <a:gd name="connsiteX51" fmla="*/ 821650 w 1249680"/>
                        <a:gd name="connsiteY51" fmla="*/ 1340540 h 1411233"/>
                        <a:gd name="connsiteX52" fmla="*/ 749071 w 1249680"/>
                        <a:gd name="connsiteY52" fmla="*/ 1357779 h 1411233"/>
                        <a:gd name="connsiteX53" fmla="*/ 623341 w 1249680"/>
                        <a:gd name="connsiteY53" fmla="*/ 1411233 h 1411233"/>
                        <a:gd name="connsiteX54" fmla="*/ 596895 w 1249680"/>
                        <a:gd name="connsiteY54" fmla="*/ 1375886 h 1411233"/>
                        <a:gd name="connsiteX55" fmla="*/ 391001 w 1249680"/>
                        <a:gd name="connsiteY55" fmla="*/ 1287303 h 1411233"/>
                        <a:gd name="connsiteX56" fmla="*/ 223038 w 1249680"/>
                        <a:gd name="connsiteY56" fmla="*/ 1230630 h 1411233"/>
                        <a:gd name="connsiteX57" fmla="*/ 127788 w 1249680"/>
                        <a:gd name="connsiteY57" fmla="*/ 1223486 h 1411233"/>
                        <a:gd name="connsiteX58" fmla="*/ 123026 w 1249680"/>
                        <a:gd name="connsiteY58" fmla="*/ 1156811 h 1411233"/>
                        <a:gd name="connsiteX59" fmla="*/ 134932 w 1249680"/>
                        <a:gd name="connsiteY59" fmla="*/ 1171098 h 1411233"/>
                        <a:gd name="connsiteX60" fmla="*/ 143351 w 1249680"/>
                        <a:gd name="connsiteY60" fmla="*/ 1202532 h 1411233"/>
                        <a:gd name="connsiteX61" fmla="*/ 180975 w 1249680"/>
                        <a:gd name="connsiteY61" fmla="*/ 1200626 h 1411233"/>
                        <a:gd name="connsiteX62" fmla="*/ 163354 w 1249680"/>
                        <a:gd name="connsiteY62" fmla="*/ 1141095 h 1411233"/>
                        <a:gd name="connsiteX63" fmla="*/ 234791 w 1249680"/>
                        <a:gd name="connsiteY63" fmla="*/ 1096804 h 1411233"/>
                        <a:gd name="connsiteX64" fmla="*/ 249232 w 1249680"/>
                        <a:gd name="connsiteY64" fmla="*/ 1180623 h 1411233"/>
                        <a:gd name="connsiteX65" fmla="*/ 277807 w 1249680"/>
                        <a:gd name="connsiteY65" fmla="*/ 1190149 h 1411233"/>
                        <a:gd name="connsiteX66" fmla="*/ 292417 w 1249680"/>
                        <a:gd name="connsiteY66" fmla="*/ 1068705 h 1411233"/>
                        <a:gd name="connsiteX67" fmla="*/ 323051 w 1249680"/>
                        <a:gd name="connsiteY67" fmla="*/ 1078230 h 1411233"/>
                        <a:gd name="connsiteX68" fmla="*/ 294476 w 1249680"/>
                        <a:gd name="connsiteY68" fmla="*/ 944880 h 1411233"/>
                        <a:gd name="connsiteX69" fmla="*/ 258758 w 1249680"/>
                        <a:gd name="connsiteY69" fmla="*/ 961549 h 1411233"/>
                        <a:gd name="connsiteX70" fmla="*/ 149220 w 1249680"/>
                        <a:gd name="connsiteY70" fmla="*/ 909162 h 1411233"/>
                        <a:gd name="connsiteX71" fmla="*/ 158745 w 1249680"/>
                        <a:gd name="connsiteY71" fmla="*/ 882967 h 1411233"/>
                        <a:gd name="connsiteX72" fmla="*/ 130765 w 1249680"/>
                        <a:gd name="connsiteY72" fmla="*/ 864017 h 1411233"/>
                        <a:gd name="connsiteX73" fmla="*/ 108738 w 1249680"/>
                        <a:gd name="connsiteY73" fmla="*/ 897255 h 1411233"/>
                        <a:gd name="connsiteX74" fmla="*/ 111120 w 1249680"/>
                        <a:gd name="connsiteY74" fmla="*/ 840105 h 1411233"/>
                        <a:gd name="connsiteX75" fmla="*/ 92070 w 1249680"/>
                        <a:gd name="connsiteY75" fmla="*/ 835343 h 1411233"/>
                        <a:gd name="connsiteX76" fmla="*/ 80163 w 1249680"/>
                        <a:gd name="connsiteY76" fmla="*/ 906780 h 1411233"/>
                        <a:gd name="connsiteX77" fmla="*/ 58732 w 1249680"/>
                        <a:gd name="connsiteY77" fmla="*/ 911543 h 1411233"/>
                        <a:gd name="connsiteX78" fmla="*/ 70639 w 1249680"/>
                        <a:gd name="connsiteY78" fmla="*/ 825817 h 1411233"/>
                        <a:gd name="connsiteX79" fmla="*/ 122872 w 1249680"/>
                        <a:gd name="connsiteY79" fmla="*/ 819626 h 1411233"/>
                        <a:gd name="connsiteX80" fmla="*/ 125407 w 1249680"/>
                        <a:gd name="connsiteY80" fmla="*/ 799623 h 1411233"/>
                        <a:gd name="connsiteX81" fmla="*/ 78581 w 1249680"/>
                        <a:gd name="connsiteY81" fmla="*/ 799624 h 1411233"/>
                        <a:gd name="connsiteX82" fmla="*/ 82867 w 1249680"/>
                        <a:gd name="connsiteY82" fmla="*/ 761047 h 1411233"/>
                        <a:gd name="connsiteX83" fmla="*/ 142076 w 1249680"/>
                        <a:gd name="connsiteY83" fmla="*/ 742474 h 1411233"/>
                        <a:gd name="connsiteX84" fmla="*/ 130169 w 1249680"/>
                        <a:gd name="connsiteY84" fmla="*/ 716280 h 1411233"/>
                        <a:gd name="connsiteX85" fmla="*/ 48568 w 1249680"/>
                        <a:gd name="connsiteY85" fmla="*/ 756737 h 1411233"/>
                        <a:gd name="connsiteX86" fmla="*/ 29527 w 1249680"/>
                        <a:gd name="connsiteY86" fmla="*/ 718344 h 1411233"/>
                        <a:gd name="connsiteX87" fmla="*/ 104473 w 1249680"/>
                        <a:gd name="connsiteY87" fmla="*/ 693138 h 1411233"/>
                        <a:gd name="connsiteX88" fmla="*/ 77629 w 1249680"/>
                        <a:gd name="connsiteY88" fmla="*/ 617855 h 1411233"/>
                        <a:gd name="connsiteX89" fmla="*/ 39683 w 1249680"/>
                        <a:gd name="connsiteY89" fmla="*/ 611505 h 1411233"/>
                        <a:gd name="connsiteX90" fmla="*/ 0 w 1249680"/>
                        <a:gd name="connsiteY90" fmla="*/ 541020 h 1411233"/>
                        <a:gd name="connsiteX0" fmla="*/ 0 w 1249680"/>
                        <a:gd name="connsiteY0" fmla="*/ 541020 h 1411233"/>
                        <a:gd name="connsiteX1" fmla="*/ 259080 w 1249680"/>
                        <a:gd name="connsiteY1" fmla="*/ 381000 h 1411233"/>
                        <a:gd name="connsiteX2" fmla="*/ 266700 w 1249680"/>
                        <a:gd name="connsiteY2" fmla="*/ 266700 h 1411233"/>
                        <a:gd name="connsiteX3" fmla="*/ 358140 w 1249680"/>
                        <a:gd name="connsiteY3" fmla="*/ 259080 h 1411233"/>
                        <a:gd name="connsiteX4" fmla="*/ 388620 w 1249680"/>
                        <a:gd name="connsiteY4" fmla="*/ 266700 h 1411233"/>
                        <a:gd name="connsiteX5" fmla="*/ 449580 w 1249680"/>
                        <a:gd name="connsiteY5" fmla="*/ 266700 h 1411233"/>
                        <a:gd name="connsiteX6" fmla="*/ 533400 w 1249680"/>
                        <a:gd name="connsiteY6" fmla="*/ 128111 h 1411233"/>
                        <a:gd name="connsiteX7" fmla="*/ 594514 w 1249680"/>
                        <a:gd name="connsiteY7" fmla="*/ 140018 h 1411233"/>
                        <a:gd name="connsiteX8" fmla="*/ 655320 w 1249680"/>
                        <a:gd name="connsiteY8" fmla="*/ 167640 h 1411233"/>
                        <a:gd name="connsiteX9" fmla="*/ 769139 w 1249680"/>
                        <a:gd name="connsiteY9" fmla="*/ 151155 h 1411233"/>
                        <a:gd name="connsiteX10" fmla="*/ 815970 w 1249680"/>
                        <a:gd name="connsiteY10" fmla="*/ 113824 h 1411233"/>
                        <a:gd name="connsiteX11" fmla="*/ 818674 w 1249680"/>
                        <a:gd name="connsiteY11" fmla="*/ 61913 h 1411233"/>
                        <a:gd name="connsiteX12" fmla="*/ 853916 w 1249680"/>
                        <a:gd name="connsiteY12" fmla="*/ 50482 h 1411233"/>
                        <a:gd name="connsiteX13" fmla="*/ 885349 w 1249680"/>
                        <a:gd name="connsiteY13" fmla="*/ 0 h 1411233"/>
                        <a:gd name="connsiteX14" fmla="*/ 937260 w 1249680"/>
                        <a:gd name="connsiteY14" fmla="*/ 0 h 1411233"/>
                        <a:gd name="connsiteX15" fmla="*/ 932974 w 1249680"/>
                        <a:gd name="connsiteY15" fmla="*/ 59531 h 1411233"/>
                        <a:gd name="connsiteX16" fmla="*/ 1013460 w 1249680"/>
                        <a:gd name="connsiteY16" fmla="*/ 99060 h 1411233"/>
                        <a:gd name="connsiteX17" fmla="*/ 971074 w 1249680"/>
                        <a:gd name="connsiteY17" fmla="*/ 177165 h 1411233"/>
                        <a:gd name="connsiteX18" fmla="*/ 1001077 w 1249680"/>
                        <a:gd name="connsiteY18" fmla="*/ 197644 h 1411233"/>
                        <a:gd name="connsiteX19" fmla="*/ 968369 w 1249680"/>
                        <a:gd name="connsiteY19" fmla="*/ 249555 h 1411233"/>
                        <a:gd name="connsiteX20" fmla="*/ 967740 w 1249680"/>
                        <a:gd name="connsiteY20" fmla="*/ 297180 h 1411233"/>
                        <a:gd name="connsiteX21" fmla="*/ 975360 w 1249680"/>
                        <a:gd name="connsiteY21" fmla="*/ 320040 h 1411233"/>
                        <a:gd name="connsiteX22" fmla="*/ 1023138 w 1249680"/>
                        <a:gd name="connsiteY22" fmla="*/ 349568 h 1411233"/>
                        <a:gd name="connsiteX23" fmla="*/ 1080611 w 1249680"/>
                        <a:gd name="connsiteY23" fmla="*/ 461388 h 1411233"/>
                        <a:gd name="connsiteX24" fmla="*/ 1106805 w 1249680"/>
                        <a:gd name="connsiteY24" fmla="*/ 403667 h 1411233"/>
                        <a:gd name="connsiteX25" fmla="*/ 1147211 w 1249680"/>
                        <a:gd name="connsiteY25" fmla="*/ 390148 h 1411233"/>
                        <a:gd name="connsiteX26" fmla="*/ 1134428 w 1249680"/>
                        <a:gd name="connsiteY26" fmla="*/ 400526 h 1411233"/>
                        <a:gd name="connsiteX27" fmla="*/ 1158716 w 1249680"/>
                        <a:gd name="connsiteY27" fmla="*/ 368142 h 1411233"/>
                        <a:gd name="connsiteX28" fmla="*/ 1173480 w 1249680"/>
                        <a:gd name="connsiteY28" fmla="*/ 441960 h 1411233"/>
                        <a:gd name="connsiteX29" fmla="*/ 1249680 w 1249680"/>
                        <a:gd name="connsiteY29" fmla="*/ 419100 h 1411233"/>
                        <a:gd name="connsiteX30" fmla="*/ 1216819 w 1249680"/>
                        <a:gd name="connsiteY30" fmla="*/ 481012 h 1411233"/>
                        <a:gd name="connsiteX31" fmla="*/ 1159193 w 1249680"/>
                        <a:gd name="connsiteY31" fmla="*/ 536734 h 1411233"/>
                        <a:gd name="connsiteX32" fmla="*/ 1094577 w 1249680"/>
                        <a:gd name="connsiteY32" fmla="*/ 621031 h 1411233"/>
                        <a:gd name="connsiteX33" fmla="*/ 1025843 w 1249680"/>
                        <a:gd name="connsiteY33" fmla="*/ 632460 h 1411233"/>
                        <a:gd name="connsiteX34" fmla="*/ 1023139 w 1249680"/>
                        <a:gd name="connsiteY34" fmla="*/ 754380 h 1411233"/>
                        <a:gd name="connsiteX35" fmla="*/ 980122 w 1249680"/>
                        <a:gd name="connsiteY35" fmla="*/ 807244 h 1411233"/>
                        <a:gd name="connsiteX36" fmla="*/ 1015995 w 1249680"/>
                        <a:gd name="connsiteY36" fmla="*/ 847249 h 1411233"/>
                        <a:gd name="connsiteX37" fmla="*/ 993933 w 1249680"/>
                        <a:gd name="connsiteY37" fmla="*/ 891063 h 1411233"/>
                        <a:gd name="connsiteX38" fmla="*/ 1018376 w 1249680"/>
                        <a:gd name="connsiteY38" fmla="*/ 947261 h 1411233"/>
                        <a:gd name="connsiteX39" fmla="*/ 1049179 w 1249680"/>
                        <a:gd name="connsiteY39" fmla="*/ 1024414 h 1411233"/>
                        <a:gd name="connsiteX40" fmla="*/ 1092041 w 1249680"/>
                        <a:gd name="connsiteY40" fmla="*/ 1055370 h 1411233"/>
                        <a:gd name="connsiteX41" fmla="*/ 1093470 w 1249680"/>
                        <a:gd name="connsiteY41" fmla="*/ 1161574 h 1411233"/>
                        <a:gd name="connsiteX42" fmla="*/ 1010127 w 1249680"/>
                        <a:gd name="connsiteY42" fmla="*/ 1155382 h 1411233"/>
                        <a:gd name="connsiteX43" fmla="*/ 1137439 w 1249680"/>
                        <a:gd name="connsiteY43" fmla="*/ 1211579 h 1411233"/>
                        <a:gd name="connsiteX44" fmla="*/ 1171098 w 1249680"/>
                        <a:gd name="connsiteY44" fmla="*/ 1251586 h 1411233"/>
                        <a:gd name="connsiteX45" fmla="*/ 1113626 w 1249680"/>
                        <a:gd name="connsiteY45" fmla="*/ 1373505 h 1411233"/>
                        <a:gd name="connsiteX46" fmla="*/ 1082516 w 1249680"/>
                        <a:gd name="connsiteY46" fmla="*/ 1361598 h 1411233"/>
                        <a:gd name="connsiteX47" fmla="*/ 1063466 w 1249680"/>
                        <a:gd name="connsiteY47" fmla="*/ 1390650 h 1411233"/>
                        <a:gd name="connsiteX48" fmla="*/ 1044570 w 1249680"/>
                        <a:gd name="connsiteY48" fmla="*/ 1359218 h 1411233"/>
                        <a:gd name="connsiteX49" fmla="*/ 918210 w 1249680"/>
                        <a:gd name="connsiteY49" fmla="*/ 1344930 h 1411233"/>
                        <a:gd name="connsiteX50" fmla="*/ 876097 w 1249680"/>
                        <a:gd name="connsiteY50" fmla="*/ 1307028 h 1411233"/>
                        <a:gd name="connsiteX51" fmla="*/ 821650 w 1249680"/>
                        <a:gd name="connsiteY51" fmla="*/ 1340540 h 1411233"/>
                        <a:gd name="connsiteX52" fmla="*/ 749071 w 1249680"/>
                        <a:gd name="connsiteY52" fmla="*/ 1357779 h 1411233"/>
                        <a:gd name="connsiteX53" fmla="*/ 623341 w 1249680"/>
                        <a:gd name="connsiteY53" fmla="*/ 1411233 h 1411233"/>
                        <a:gd name="connsiteX54" fmla="*/ 596895 w 1249680"/>
                        <a:gd name="connsiteY54" fmla="*/ 1375886 h 1411233"/>
                        <a:gd name="connsiteX55" fmla="*/ 391001 w 1249680"/>
                        <a:gd name="connsiteY55" fmla="*/ 1287303 h 1411233"/>
                        <a:gd name="connsiteX56" fmla="*/ 223038 w 1249680"/>
                        <a:gd name="connsiteY56" fmla="*/ 1230630 h 1411233"/>
                        <a:gd name="connsiteX57" fmla="*/ 127788 w 1249680"/>
                        <a:gd name="connsiteY57" fmla="*/ 1223486 h 1411233"/>
                        <a:gd name="connsiteX58" fmla="*/ 123026 w 1249680"/>
                        <a:gd name="connsiteY58" fmla="*/ 1156811 h 1411233"/>
                        <a:gd name="connsiteX59" fmla="*/ 134932 w 1249680"/>
                        <a:gd name="connsiteY59" fmla="*/ 1171098 h 1411233"/>
                        <a:gd name="connsiteX60" fmla="*/ 143351 w 1249680"/>
                        <a:gd name="connsiteY60" fmla="*/ 1202532 h 1411233"/>
                        <a:gd name="connsiteX61" fmla="*/ 180975 w 1249680"/>
                        <a:gd name="connsiteY61" fmla="*/ 1200626 h 1411233"/>
                        <a:gd name="connsiteX62" fmla="*/ 163354 w 1249680"/>
                        <a:gd name="connsiteY62" fmla="*/ 1141095 h 1411233"/>
                        <a:gd name="connsiteX63" fmla="*/ 234791 w 1249680"/>
                        <a:gd name="connsiteY63" fmla="*/ 1096804 h 1411233"/>
                        <a:gd name="connsiteX64" fmla="*/ 249232 w 1249680"/>
                        <a:gd name="connsiteY64" fmla="*/ 1180623 h 1411233"/>
                        <a:gd name="connsiteX65" fmla="*/ 277807 w 1249680"/>
                        <a:gd name="connsiteY65" fmla="*/ 1190149 h 1411233"/>
                        <a:gd name="connsiteX66" fmla="*/ 292417 w 1249680"/>
                        <a:gd name="connsiteY66" fmla="*/ 1068705 h 1411233"/>
                        <a:gd name="connsiteX67" fmla="*/ 323051 w 1249680"/>
                        <a:gd name="connsiteY67" fmla="*/ 1078230 h 1411233"/>
                        <a:gd name="connsiteX68" fmla="*/ 294476 w 1249680"/>
                        <a:gd name="connsiteY68" fmla="*/ 944880 h 1411233"/>
                        <a:gd name="connsiteX69" fmla="*/ 258758 w 1249680"/>
                        <a:gd name="connsiteY69" fmla="*/ 961549 h 1411233"/>
                        <a:gd name="connsiteX70" fmla="*/ 149220 w 1249680"/>
                        <a:gd name="connsiteY70" fmla="*/ 909162 h 1411233"/>
                        <a:gd name="connsiteX71" fmla="*/ 158745 w 1249680"/>
                        <a:gd name="connsiteY71" fmla="*/ 882967 h 1411233"/>
                        <a:gd name="connsiteX72" fmla="*/ 130765 w 1249680"/>
                        <a:gd name="connsiteY72" fmla="*/ 864017 h 1411233"/>
                        <a:gd name="connsiteX73" fmla="*/ 108738 w 1249680"/>
                        <a:gd name="connsiteY73" fmla="*/ 897255 h 1411233"/>
                        <a:gd name="connsiteX74" fmla="*/ 111120 w 1249680"/>
                        <a:gd name="connsiteY74" fmla="*/ 840105 h 1411233"/>
                        <a:gd name="connsiteX75" fmla="*/ 92070 w 1249680"/>
                        <a:gd name="connsiteY75" fmla="*/ 835343 h 1411233"/>
                        <a:gd name="connsiteX76" fmla="*/ 80163 w 1249680"/>
                        <a:gd name="connsiteY76" fmla="*/ 906780 h 1411233"/>
                        <a:gd name="connsiteX77" fmla="*/ 58732 w 1249680"/>
                        <a:gd name="connsiteY77" fmla="*/ 911543 h 1411233"/>
                        <a:gd name="connsiteX78" fmla="*/ 70639 w 1249680"/>
                        <a:gd name="connsiteY78" fmla="*/ 825817 h 1411233"/>
                        <a:gd name="connsiteX79" fmla="*/ 122872 w 1249680"/>
                        <a:gd name="connsiteY79" fmla="*/ 819626 h 1411233"/>
                        <a:gd name="connsiteX80" fmla="*/ 125407 w 1249680"/>
                        <a:gd name="connsiteY80" fmla="*/ 799623 h 1411233"/>
                        <a:gd name="connsiteX81" fmla="*/ 78581 w 1249680"/>
                        <a:gd name="connsiteY81" fmla="*/ 799624 h 1411233"/>
                        <a:gd name="connsiteX82" fmla="*/ 82867 w 1249680"/>
                        <a:gd name="connsiteY82" fmla="*/ 761047 h 1411233"/>
                        <a:gd name="connsiteX83" fmla="*/ 142076 w 1249680"/>
                        <a:gd name="connsiteY83" fmla="*/ 742474 h 1411233"/>
                        <a:gd name="connsiteX84" fmla="*/ 130169 w 1249680"/>
                        <a:gd name="connsiteY84" fmla="*/ 716280 h 1411233"/>
                        <a:gd name="connsiteX85" fmla="*/ 48568 w 1249680"/>
                        <a:gd name="connsiteY85" fmla="*/ 756737 h 1411233"/>
                        <a:gd name="connsiteX86" fmla="*/ 29527 w 1249680"/>
                        <a:gd name="connsiteY86" fmla="*/ 718344 h 1411233"/>
                        <a:gd name="connsiteX87" fmla="*/ 104473 w 1249680"/>
                        <a:gd name="connsiteY87" fmla="*/ 693138 h 1411233"/>
                        <a:gd name="connsiteX88" fmla="*/ 77629 w 1249680"/>
                        <a:gd name="connsiteY88" fmla="*/ 617855 h 1411233"/>
                        <a:gd name="connsiteX89" fmla="*/ 39683 w 1249680"/>
                        <a:gd name="connsiteY89" fmla="*/ 611505 h 1411233"/>
                        <a:gd name="connsiteX90" fmla="*/ 0 w 1249680"/>
                        <a:gd name="connsiteY90" fmla="*/ 541020 h 1411233"/>
                        <a:gd name="connsiteX0" fmla="*/ 0 w 1249680"/>
                        <a:gd name="connsiteY0" fmla="*/ 541020 h 1411233"/>
                        <a:gd name="connsiteX1" fmla="*/ 259080 w 1249680"/>
                        <a:gd name="connsiteY1" fmla="*/ 381000 h 1411233"/>
                        <a:gd name="connsiteX2" fmla="*/ 266700 w 1249680"/>
                        <a:gd name="connsiteY2" fmla="*/ 266700 h 1411233"/>
                        <a:gd name="connsiteX3" fmla="*/ 358140 w 1249680"/>
                        <a:gd name="connsiteY3" fmla="*/ 259080 h 1411233"/>
                        <a:gd name="connsiteX4" fmla="*/ 388620 w 1249680"/>
                        <a:gd name="connsiteY4" fmla="*/ 266700 h 1411233"/>
                        <a:gd name="connsiteX5" fmla="*/ 478155 w 1249680"/>
                        <a:gd name="connsiteY5" fmla="*/ 250031 h 1411233"/>
                        <a:gd name="connsiteX6" fmla="*/ 533400 w 1249680"/>
                        <a:gd name="connsiteY6" fmla="*/ 128111 h 1411233"/>
                        <a:gd name="connsiteX7" fmla="*/ 594514 w 1249680"/>
                        <a:gd name="connsiteY7" fmla="*/ 140018 h 1411233"/>
                        <a:gd name="connsiteX8" fmla="*/ 655320 w 1249680"/>
                        <a:gd name="connsiteY8" fmla="*/ 167640 h 1411233"/>
                        <a:gd name="connsiteX9" fmla="*/ 769139 w 1249680"/>
                        <a:gd name="connsiteY9" fmla="*/ 151155 h 1411233"/>
                        <a:gd name="connsiteX10" fmla="*/ 815970 w 1249680"/>
                        <a:gd name="connsiteY10" fmla="*/ 113824 h 1411233"/>
                        <a:gd name="connsiteX11" fmla="*/ 818674 w 1249680"/>
                        <a:gd name="connsiteY11" fmla="*/ 61913 h 1411233"/>
                        <a:gd name="connsiteX12" fmla="*/ 853916 w 1249680"/>
                        <a:gd name="connsiteY12" fmla="*/ 50482 h 1411233"/>
                        <a:gd name="connsiteX13" fmla="*/ 885349 w 1249680"/>
                        <a:gd name="connsiteY13" fmla="*/ 0 h 1411233"/>
                        <a:gd name="connsiteX14" fmla="*/ 937260 w 1249680"/>
                        <a:gd name="connsiteY14" fmla="*/ 0 h 1411233"/>
                        <a:gd name="connsiteX15" fmla="*/ 932974 w 1249680"/>
                        <a:gd name="connsiteY15" fmla="*/ 59531 h 1411233"/>
                        <a:gd name="connsiteX16" fmla="*/ 1013460 w 1249680"/>
                        <a:gd name="connsiteY16" fmla="*/ 99060 h 1411233"/>
                        <a:gd name="connsiteX17" fmla="*/ 971074 w 1249680"/>
                        <a:gd name="connsiteY17" fmla="*/ 177165 h 1411233"/>
                        <a:gd name="connsiteX18" fmla="*/ 1001077 w 1249680"/>
                        <a:gd name="connsiteY18" fmla="*/ 197644 h 1411233"/>
                        <a:gd name="connsiteX19" fmla="*/ 968369 w 1249680"/>
                        <a:gd name="connsiteY19" fmla="*/ 249555 h 1411233"/>
                        <a:gd name="connsiteX20" fmla="*/ 967740 w 1249680"/>
                        <a:gd name="connsiteY20" fmla="*/ 297180 h 1411233"/>
                        <a:gd name="connsiteX21" fmla="*/ 975360 w 1249680"/>
                        <a:gd name="connsiteY21" fmla="*/ 320040 h 1411233"/>
                        <a:gd name="connsiteX22" fmla="*/ 1023138 w 1249680"/>
                        <a:gd name="connsiteY22" fmla="*/ 349568 h 1411233"/>
                        <a:gd name="connsiteX23" fmla="*/ 1080611 w 1249680"/>
                        <a:gd name="connsiteY23" fmla="*/ 461388 h 1411233"/>
                        <a:gd name="connsiteX24" fmla="*/ 1106805 w 1249680"/>
                        <a:gd name="connsiteY24" fmla="*/ 403667 h 1411233"/>
                        <a:gd name="connsiteX25" fmla="*/ 1147211 w 1249680"/>
                        <a:gd name="connsiteY25" fmla="*/ 390148 h 1411233"/>
                        <a:gd name="connsiteX26" fmla="*/ 1134428 w 1249680"/>
                        <a:gd name="connsiteY26" fmla="*/ 400526 h 1411233"/>
                        <a:gd name="connsiteX27" fmla="*/ 1158716 w 1249680"/>
                        <a:gd name="connsiteY27" fmla="*/ 368142 h 1411233"/>
                        <a:gd name="connsiteX28" fmla="*/ 1173480 w 1249680"/>
                        <a:gd name="connsiteY28" fmla="*/ 441960 h 1411233"/>
                        <a:gd name="connsiteX29" fmla="*/ 1249680 w 1249680"/>
                        <a:gd name="connsiteY29" fmla="*/ 419100 h 1411233"/>
                        <a:gd name="connsiteX30" fmla="*/ 1216819 w 1249680"/>
                        <a:gd name="connsiteY30" fmla="*/ 481012 h 1411233"/>
                        <a:gd name="connsiteX31" fmla="*/ 1159193 w 1249680"/>
                        <a:gd name="connsiteY31" fmla="*/ 536734 h 1411233"/>
                        <a:gd name="connsiteX32" fmla="*/ 1094577 w 1249680"/>
                        <a:gd name="connsiteY32" fmla="*/ 621031 h 1411233"/>
                        <a:gd name="connsiteX33" fmla="*/ 1025843 w 1249680"/>
                        <a:gd name="connsiteY33" fmla="*/ 632460 h 1411233"/>
                        <a:gd name="connsiteX34" fmla="*/ 1023139 w 1249680"/>
                        <a:gd name="connsiteY34" fmla="*/ 754380 h 1411233"/>
                        <a:gd name="connsiteX35" fmla="*/ 980122 w 1249680"/>
                        <a:gd name="connsiteY35" fmla="*/ 807244 h 1411233"/>
                        <a:gd name="connsiteX36" fmla="*/ 1015995 w 1249680"/>
                        <a:gd name="connsiteY36" fmla="*/ 847249 h 1411233"/>
                        <a:gd name="connsiteX37" fmla="*/ 993933 w 1249680"/>
                        <a:gd name="connsiteY37" fmla="*/ 891063 h 1411233"/>
                        <a:gd name="connsiteX38" fmla="*/ 1018376 w 1249680"/>
                        <a:gd name="connsiteY38" fmla="*/ 947261 h 1411233"/>
                        <a:gd name="connsiteX39" fmla="*/ 1049179 w 1249680"/>
                        <a:gd name="connsiteY39" fmla="*/ 1024414 h 1411233"/>
                        <a:gd name="connsiteX40" fmla="*/ 1092041 w 1249680"/>
                        <a:gd name="connsiteY40" fmla="*/ 1055370 h 1411233"/>
                        <a:gd name="connsiteX41" fmla="*/ 1093470 w 1249680"/>
                        <a:gd name="connsiteY41" fmla="*/ 1161574 h 1411233"/>
                        <a:gd name="connsiteX42" fmla="*/ 1010127 w 1249680"/>
                        <a:gd name="connsiteY42" fmla="*/ 1155382 h 1411233"/>
                        <a:gd name="connsiteX43" fmla="*/ 1137439 w 1249680"/>
                        <a:gd name="connsiteY43" fmla="*/ 1211579 h 1411233"/>
                        <a:gd name="connsiteX44" fmla="*/ 1171098 w 1249680"/>
                        <a:gd name="connsiteY44" fmla="*/ 1251586 h 1411233"/>
                        <a:gd name="connsiteX45" fmla="*/ 1113626 w 1249680"/>
                        <a:gd name="connsiteY45" fmla="*/ 1373505 h 1411233"/>
                        <a:gd name="connsiteX46" fmla="*/ 1082516 w 1249680"/>
                        <a:gd name="connsiteY46" fmla="*/ 1361598 h 1411233"/>
                        <a:gd name="connsiteX47" fmla="*/ 1063466 w 1249680"/>
                        <a:gd name="connsiteY47" fmla="*/ 1390650 h 1411233"/>
                        <a:gd name="connsiteX48" fmla="*/ 1044570 w 1249680"/>
                        <a:gd name="connsiteY48" fmla="*/ 1359218 h 1411233"/>
                        <a:gd name="connsiteX49" fmla="*/ 918210 w 1249680"/>
                        <a:gd name="connsiteY49" fmla="*/ 1344930 h 1411233"/>
                        <a:gd name="connsiteX50" fmla="*/ 876097 w 1249680"/>
                        <a:gd name="connsiteY50" fmla="*/ 1307028 h 1411233"/>
                        <a:gd name="connsiteX51" fmla="*/ 821650 w 1249680"/>
                        <a:gd name="connsiteY51" fmla="*/ 1340540 h 1411233"/>
                        <a:gd name="connsiteX52" fmla="*/ 749071 w 1249680"/>
                        <a:gd name="connsiteY52" fmla="*/ 1357779 h 1411233"/>
                        <a:gd name="connsiteX53" fmla="*/ 623341 w 1249680"/>
                        <a:gd name="connsiteY53" fmla="*/ 1411233 h 1411233"/>
                        <a:gd name="connsiteX54" fmla="*/ 596895 w 1249680"/>
                        <a:gd name="connsiteY54" fmla="*/ 1375886 h 1411233"/>
                        <a:gd name="connsiteX55" fmla="*/ 391001 w 1249680"/>
                        <a:gd name="connsiteY55" fmla="*/ 1287303 h 1411233"/>
                        <a:gd name="connsiteX56" fmla="*/ 223038 w 1249680"/>
                        <a:gd name="connsiteY56" fmla="*/ 1230630 h 1411233"/>
                        <a:gd name="connsiteX57" fmla="*/ 127788 w 1249680"/>
                        <a:gd name="connsiteY57" fmla="*/ 1223486 h 1411233"/>
                        <a:gd name="connsiteX58" fmla="*/ 123026 w 1249680"/>
                        <a:gd name="connsiteY58" fmla="*/ 1156811 h 1411233"/>
                        <a:gd name="connsiteX59" fmla="*/ 134932 w 1249680"/>
                        <a:gd name="connsiteY59" fmla="*/ 1171098 h 1411233"/>
                        <a:gd name="connsiteX60" fmla="*/ 143351 w 1249680"/>
                        <a:gd name="connsiteY60" fmla="*/ 1202532 h 1411233"/>
                        <a:gd name="connsiteX61" fmla="*/ 180975 w 1249680"/>
                        <a:gd name="connsiteY61" fmla="*/ 1200626 h 1411233"/>
                        <a:gd name="connsiteX62" fmla="*/ 163354 w 1249680"/>
                        <a:gd name="connsiteY62" fmla="*/ 1141095 h 1411233"/>
                        <a:gd name="connsiteX63" fmla="*/ 234791 w 1249680"/>
                        <a:gd name="connsiteY63" fmla="*/ 1096804 h 1411233"/>
                        <a:gd name="connsiteX64" fmla="*/ 249232 w 1249680"/>
                        <a:gd name="connsiteY64" fmla="*/ 1180623 h 1411233"/>
                        <a:gd name="connsiteX65" fmla="*/ 277807 w 1249680"/>
                        <a:gd name="connsiteY65" fmla="*/ 1190149 h 1411233"/>
                        <a:gd name="connsiteX66" fmla="*/ 292417 w 1249680"/>
                        <a:gd name="connsiteY66" fmla="*/ 1068705 h 1411233"/>
                        <a:gd name="connsiteX67" fmla="*/ 323051 w 1249680"/>
                        <a:gd name="connsiteY67" fmla="*/ 1078230 h 1411233"/>
                        <a:gd name="connsiteX68" fmla="*/ 294476 w 1249680"/>
                        <a:gd name="connsiteY68" fmla="*/ 944880 h 1411233"/>
                        <a:gd name="connsiteX69" fmla="*/ 258758 w 1249680"/>
                        <a:gd name="connsiteY69" fmla="*/ 961549 h 1411233"/>
                        <a:gd name="connsiteX70" fmla="*/ 149220 w 1249680"/>
                        <a:gd name="connsiteY70" fmla="*/ 909162 h 1411233"/>
                        <a:gd name="connsiteX71" fmla="*/ 158745 w 1249680"/>
                        <a:gd name="connsiteY71" fmla="*/ 882967 h 1411233"/>
                        <a:gd name="connsiteX72" fmla="*/ 130765 w 1249680"/>
                        <a:gd name="connsiteY72" fmla="*/ 864017 h 1411233"/>
                        <a:gd name="connsiteX73" fmla="*/ 108738 w 1249680"/>
                        <a:gd name="connsiteY73" fmla="*/ 897255 h 1411233"/>
                        <a:gd name="connsiteX74" fmla="*/ 111120 w 1249680"/>
                        <a:gd name="connsiteY74" fmla="*/ 840105 h 1411233"/>
                        <a:gd name="connsiteX75" fmla="*/ 92070 w 1249680"/>
                        <a:gd name="connsiteY75" fmla="*/ 835343 h 1411233"/>
                        <a:gd name="connsiteX76" fmla="*/ 80163 w 1249680"/>
                        <a:gd name="connsiteY76" fmla="*/ 906780 h 1411233"/>
                        <a:gd name="connsiteX77" fmla="*/ 58732 w 1249680"/>
                        <a:gd name="connsiteY77" fmla="*/ 911543 h 1411233"/>
                        <a:gd name="connsiteX78" fmla="*/ 70639 w 1249680"/>
                        <a:gd name="connsiteY78" fmla="*/ 825817 h 1411233"/>
                        <a:gd name="connsiteX79" fmla="*/ 122872 w 1249680"/>
                        <a:gd name="connsiteY79" fmla="*/ 819626 h 1411233"/>
                        <a:gd name="connsiteX80" fmla="*/ 125407 w 1249680"/>
                        <a:gd name="connsiteY80" fmla="*/ 799623 h 1411233"/>
                        <a:gd name="connsiteX81" fmla="*/ 78581 w 1249680"/>
                        <a:gd name="connsiteY81" fmla="*/ 799624 h 1411233"/>
                        <a:gd name="connsiteX82" fmla="*/ 82867 w 1249680"/>
                        <a:gd name="connsiteY82" fmla="*/ 761047 h 1411233"/>
                        <a:gd name="connsiteX83" fmla="*/ 142076 w 1249680"/>
                        <a:gd name="connsiteY83" fmla="*/ 742474 h 1411233"/>
                        <a:gd name="connsiteX84" fmla="*/ 130169 w 1249680"/>
                        <a:gd name="connsiteY84" fmla="*/ 716280 h 1411233"/>
                        <a:gd name="connsiteX85" fmla="*/ 48568 w 1249680"/>
                        <a:gd name="connsiteY85" fmla="*/ 756737 h 1411233"/>
                        <a:gd name="connsiteX86" fmla="*/ 29527 w 1249680"/>
                        <a:gd name="connsiteY86" fmla="*/ 718344 h 1411233"/>
                        <a:gd name="connsiteX87" fmla="*/ 104473 w 1249680"/>
                        <a:gd name="connsiteY87" fmla="*/ 693138 h 1411233"/>
                        <a:gd name="connsiteX88" fmla="*/ 77629 w 1249680"/>
                        <a:gd name="connsiteY88" fmla="*/ 617855 h 1411233"/>
                        <a:gd name="connsiteX89" fmla="*/ 39683 w 1249680"/>
                        <a:gd name="connsiteY89" fmla="*/ 611505 h 1411233"/>
                        <a:gd name="connsiteX90" fmla="*/ 0 w 1249680"/>
                        <a:gd name="connsiteY90" fmla="*/ 541020 h 1411233"/>
                        <a:gd name="connsiteX0" fmla="*/ 0 w 1249680"/>
                        <a:gd name="connsiteY0" fmla="*/ 541020 h 1411233"/>
                        <a:gd name="connsiteX1" fmla="*/ 259080 w 1249680"/>
                        <a:gd name="connsiteY1" fmla="*/ 381000 h 1411233"/>
                        <a:gd name="connsiteX2" fmla="*/ 266700 w 1249680"/>
                        <a:gd name="connsiteY2" fmla="*/ 266700 h 1411233"/>
                        <a:gd name="connsiteX3" fmla="*/ 358140 w 1249680"/>
                        <a:gd name="connsiteY3" fmla="*/ 259080 h 1411233"/>
                        <a:gd name="connsiteX4" fmla="*/ 402907 w 1249680"/>
                        <a:gd name="connsiteY4" fmla="*/ 290512 h 1411233"/>
                        <a:gd name="connsiteX5" fmla="*/ 478155 w 1249680"/>
                        <a:gd name="connsiteY5" fmla="*/ 250031 h 1411233"/>
                        <a:gd name="connsiteX6" fmla="*/ 533400 w 1249680"/>
                        <a:gd name="connsiteY6" fmla="*/ 128111 h 1411233"/>
                        <a:gd name="connsiteX7" fmla="*/ 594514 w 1249680"/>
                        <a:gd name="connsiteY7" fmla="*/ 140018 h 1411233"/>
                        <a:gd name="connsiteX8" fmla="*/ 655320 w 1249680"/>
                        <a:gd name="connsiteY8" fmla="*/ 167640 h 1411233"/>
                        <a:gd name="connsiteX9" fmla="*/ 769139 w 1249680"/>
                        <a:gd name="connsiteY9" fmla="*/ 151155 h 1411233"/>
                        <a:gd name="connsiteX10" fmla="*/ 815970 w 1249680"/>
                        <a:gd name="connsiteY10" fmla="*/ 113824 h 1411233"/>
                        <a:gd name="connsiteX11" fmla="*/ 818674 w 1249680"/>
                        <a:gd name="connsiteY11" fmla="*/ 61913 h 1411233"/>
                        <a:gd name="connsiteX12" fmla="*/ 853916 w 1249680"/>
                        <a:gd name="connsiteY12" fmla="*/ 50482 h 1411233"/>
                        <a:gd name="connsiteX13" fmla="*/ 885349 w 1249680"/>
                        <a:gd name="connsiteY13" fmla="*/ 0 h 1411233"/>
                        <a:gd name="connsiteX14" fmla="*/ 937260 w 1249680"/>
                        <a:gd name="connsiteY14" fmla="*/ 0 h 1411233"/>
                        <a:gd name="connsiteX15" fmla="*/ 932974 w 1249680"/>
                        <a:gd name="connsiteY15" fmla="*/ 59531 h 1411233"/>
                        <a:gd name="connsiteX16" fmla="*/ 1013460 w 1249680"/>
                        <a:gd name="connsiteY16" fmla="*/ 99060 h 1411233"/>
                        <a:gd name="connsiteX17" fmla="*/ 971074 w 1249680"/>
                        <a:gd name="connsiteY17" fmla="*/ 177165 h 1411233"/>
                        <a:gd name="connsiteX18" fmla="*/ 1001077 w 1249680"/>
                        <a:gd name="connsiteY18" fmla="*/ 197644 h 1411233"/>
                        <a:gd name="connsiteX19" fmla="*/ 968369 w 1249680"/>
                        <a:gd name="connsiteY19" fmla="*/ 249555 h 1411233"/>
                        <a:gd name="connsiteX20" fmla="*/ 967740 w 1249680"/>
                        <a:gd name="connsiteY20" fmla="*/ 297180 h 1411233"/>
                        <a:gd name="connsiteX21" fmla="*/ 975360 w 1249680"/>
                        <a:gd name="connsiteY21" fmla="*/ 320040 h 1411233"/>
                        <a:gd name="connsiteX22" fmla="*/ 1023138 w 1249680"/>
                        <a:gd name="connsiteY22" fmla="*/ 349568 h 1411233"/>
                        <a:gd name="connsiteX23" fmla="*/ 1080611 w 1249680"/>
                        <a:gd name="connsiteY23" fmla="*/ 461388 h 1411233"/>
                        <a:gd name="connsiteX24" fmla="*/ 1106805 w 1249680"/>
                        <a:gd name="connsiteY24" fmla="*/ 403667 h 1411233"/>
                        <a:gd name="connsiteX25" fmla="*/ 1147211 w 1249680"/>
                        <a:gd name="connsiteY25" fmla="*/ 390148 h 1411233"/>
                        <a:gd name="connsiteX26" fmla="*/ 1134428 w 1249680"/>
                        <a:gd name="connsiteY26" fmla="*/ 400526 h 1411233"/>
                        <a:gd name="connsiteX27" fmla="*/ 1158716 w 1249680"/>
                        <a:gd name="connsiteY27" fmla="*/ 368142 h 1411233"/>
                        <a:gd name="connsiteX28" fmla="*/ 1173480 w 1249680"/>
                        <a:gd name="connsiteY28" fmla="*/ 441960 h 1411233"/>
                        <a:gd name="connsiteX29" fmla="*/ 1249680 w 1249680"/>
                        <a:gd name="connsiteY29" fmla="*/ 419100 h 1411233"/>
                        <a:gd name="connsiteX30" fmla="*/ 1216819 w 1249680"/>
                        <a:gd name="connsiteY30" fmla="*/ 481012 h 1411233"/>
                        <a:gd name="connsiteX31" fmla="*/ 1159193 w 1249680"/>
                        <a:gd name="connsiteY31" fmla="*/ 536734 h 1411233"/>
                        <a:gd name="connsiteX32" fmla="*/ 1094577 w 1249680"/>
                        <a:gd name="connsiteY32" fmla="*/ 621031 h 1411233"/>
                        <a:gd name="connsiteX33" fmla="*/ 1025843 w 1249680"/>
                        <a:gd name="connsiteY33" fmla="*/ 632460 h 1411233"/>
                        <a:gd name="connsiteX34" fmla="*/ 1023139 w 1249680"/>
                        <a:gd name="connsiteY34" fmla="*/ 754380 h 1411233"/>
                        <a:gd name="connsiteX35" fmla="*/ 980122 w 1249680"/>
                        <a:gd name="connsiteY35" fmla="*/ 807244 h 1411233"/>
                        <a:gd name="connsiteX36" fmla="*/ 1015995 w 1249680"/>
                        <a:gd name="connsiteY36" fmla="*/ 847249 h 1411233"/>
                        <a:gd name="connsiteX37" fmla="*/ 993933 w 1249680"/>
                        <a:gd name="connsiteY37" fmla="*/ 891063 h 1411233"/>
                        <a:gd name="connsiteX38" fmla="*/ 1018376 w 1249680"/>
                        <a:gd name="connsiteY38" fmla="*/ 947261 h 1411233"/>
                        <a:gd name="connsiteX39" fmla="*/ 1049179 w 1249680"/>
                        <a:gd name="connsiteY39" fmla="*/ 1024414 h 1411233"/>
                        <a:gd name="connsiteX40" fmla="*/ 1092041 w 1249680"/>
                        <a:gd name="connsiteY40" fmla="*/ 1055370 h 1411233"/>
                        <a:gd name="connsiteX41" fmla="*/ 1093470 w 1249680"/>
                        <a:gd name="connsiteY41" fmla="*/ 1161574 h 1411233"/>
                        <a:gd name="connsiteX42" fmla="*/ 1010127 w 1249680"/>
                        <a:gd name="connsiteY42" fmla="*/ 1155382 h 1411233"/>
                        <a:gd name="connsiteX43" fmla="*/ 1137439 w 1249680"/>
                        <a:gd name="connsiteY43" fmla="*/ 1211579 h 1411233"/>
                        <a:gd name="connsiteX44" fmla="*/ 1171098 w 1249680"/>
                        <a:gd name="connsiteY44" fmla="*/ 1251586 h 1411233"/>
                        <a:gd name="connsiteX45" fmla="*/ 1113626 w 1249680"/>
                        <a:gd name="connsiteY45" fmla="*/ 1373505 h 1411233"/>
                        <a:gd name="connsiteX46" fmla="*/ 1082516 w 1249680"/>
                        <a:gd name="connsiteY46" fmla="*/ 1361598 h 1411233"/>
                        <a:gd name="connsiteX47" fmla="*/ 1063466 w 1249680"/>
                        <a:gd name="connsiteY47" fmla="*/ 1390650 h 1411233"/>
                        <a:gd name="connsiteX48" fmla="*/ 1044570 w 1249680"/>
                        <a:gd name="connsiteY48" fmla="*/ 1359218 h 1411233"/>
                        <a:gd name="connsiteX49" fmla="*/ 918210 w 1249680"/>
                        <a:gd name="connsiteY49" fmla="*/ 1344930 h 1411233"/>
                        <a:gd name="connsiteX50" fmla="*/ 876097 w 1249680"/>
                        <a:gd name="connsiteY50" fmla="*/ 1307028 h 1411233"/>
                        <a:gd name="connsiteX51" fmla="*/ 821650 w 1249680"/>
                        <a:gd name="connsiteY51" fmla="*/ 1340540 h 1411233"/>
                        <a:gd name="connsiteX52" fmla="*/ 749071 w 1249680"/>
                        <a:gd name="connsiteY52" fmla="*/ 1357779 h 1411233"/>
                        <a:gd name="connsiteX53" fmla="*/ 623341 w 1249680"/>
                        <a:gd name="connsiteY53" fmla="*/ 1411233 h 1411233"/>
                        <a:gd name="connsiteX54" fmla="*/ 596895 w 1249680"/>
                        <a:gd name="connsiteY54" fmla="*/ 1375886 h 1411233"/>
                        <a:gd name="connsiteX55" fmla="*/ 391001 w 1249680"/>
                        <a:gd name="connsiteY55" fmla="*/ 1287303 h 1411233"/>
                        <a:gd name="connsiteX56" fmla="*/ 223038 w 1249680"/>
                        <a:gd name="connsiteY56" fmla="*/ 1230630 h 1411233"/>
                        <a:gd name="connsiteX57" fmla="*/ 127788 w 1249680"/>
                        <a:gd name="connsiteY57" fmla="*/ 1223486 h 1411233"/>
                        <a:gd name="connsiteX58" fmla="*/ 123026 w 1249680"/>
                        <a:gd name="connsiteY58" fmla="*/ 1156811 h 1411233"/>
                        <a:gd name="connsiteX59" fmla="*/ 134932 w 1249680"/>
                        <a:gd name="connsiteY59" fmla="*/ 1171098 h 1411233"/>
                        <a:gd name="connsiteX60" fmla="*/ 143351 w 1249680"/>
                        <a:gd name="connsiteY60" fmla="*/ 1202532 h 1411233"/>
                        <a:gd name="connsiteX61" fmla="*/ 180975 w 1249680"/>
                        <a:gd name="connsiteY61" fmla="*/ 1200626 h 1411233"/>
                        <a:gd name="connsiteX62" fmla="*/ 163354 w 1249680"/>
                        <a:gd name="connsiteY62" fmla="*/ 1141095 h 1411233"/>
                        <a:gd name="connsiteX63" fmla="*/ 234791 w 1249680"/>
                        <a:gd name="connsiteY63" fmla="*/ 1096804 h 1411233"/>
                        <a:gd name="connsiteX64" fmla="*/ 249232 w 1249680"/>
                        <a:gd name="connsiteY64" fmla="*/ 1180623 h 1411233"/>
                        <a:gd name="connsiteX65" fmla="*/ 277807 w 1249680"/>
                        <a:gd name="connsiteY65" fmla="*/ 1190149 h 1411233"/>
                        <a:gd name="connsiteX66" fmla="*/ 292417 w 1249680"/>
                        <a:gd name="connsiteY66" fmla="*/ 1068705 h 1411233"/>
                        <a:gd name="connsiteX67" fmla="*/ 323051 w 1249680"/>
                        <a:gd name="connsiteY67" fmla="*/ 1078230 h 1411233"/>
                        <a:gd name="connsiteX68" fmla="*/ 294476 w 1249680"/>
                        <a:gd name="connsiteY68" fmla="*/ 944880 h 1411233"/>
                        <a:gd name="connsiteX69" fmla="*/ 258758 w 1249680"/>
                        <a:gd name="connsiteY69" fmla="*/ 961549 h 1411233"/>
                        <a:gd name="connsiteX70" fmla="*/ 149220 w 1249680"/>
                        <a:gd name="connsiteY70" fmla="*/ 909162 h 1411233"/>
                        <a:gd name="connsiteX71" fmla="*/ 158745 w 1249680"/>
                        <a:gd name="connsiteY71" fmla="*/ 882967 h 1411233"/>
                        <a:gd name="connsiteX72" fmla="*/ 130765 w 1249680"/>
                        <a:gd name="connsiteY72" fmla="*/ 864017 h 1411233"/>
                        <a:gd name="connsiteX73" fmla="*/ 108738 w 1249680"/>
                        <a:gd name="connsiteY73" fmla="*/ 897255 h 1411233"/>
                        <a:gd name="connsiteX74" fmla="*/ 111120 w 1249680"/>
                        <a:gd name="connsiteY74" fmla="*/ 840105 h 1411233"/>
                        <a:gd name="connsiteX75" fmla="*/ 92070 w 1249680"/>
                        <a:gd name="connsiteY75" fmla="*/ 835343 h 1411233"/>
                        <a:gd name="connsiteX76" fmla="*/ 80163 w 1249680"/>
                        <a:gd name="connsiteY76" fmla="*/ 906780 h 1411233"/>
                        <a:gd name="connsiteX77" fmla="*/ 58732 w 1249680"/>
                        <a:gd name="connsiteY77" fmla="*/ 911543 h 1411233"/>
                        <a:gd name="connsiteX78" fmla="*/ 70639 w 1249680"/>
                        <a:gd name="connsiteY78" fmla="*/ 825817 h 1411233"/>
                        <a:gd name="connsiteX79" fmla="*/ 122872 w 1249680"/>
                        <a:gd name="connsiteY79" fmla="*/ 819626 h 1411233"/>
                        <a:gd name="connsiteX80" fmla="*/ 125407 w 1249680"/>
                        <a:gd name="connsiteY80" fmla="*/ 799623 h 1411233"/>
                        <a:gd name="connsiteX81" fmla="*/ 78581 w 1249680"/>
                        <a:gd name="connsiteY81" fmla="*/ 799624 h 1411233"/>
                        <a:gd name="connsiteX82" fmla="*/ 82867 w 1249680"/>
                        <a:gd name="connsiteY82" fmla="*/ 761047 h 1411233"/>
                        <a:gd name="connsiteX83" fmla="*/ 142076 w 1249680"/>
                        <a:gd name="connsiteY83" fmla="*/ 742474 h 1411233"/>
                        <a:gd name="connsiteX84" fmla="*/ 130169 w 1249680"/>
                        <a:gd name="connsiteY84" fmla="*/ 716280 h 1411233"/>
                        <a:gd name="connsiteX85" fmla="*/ 48568 w 1249680"/>
                        <a:gd name="connsiteY85" fmla="*/ 756737 h 1411233"/>
                        <a:gd name="connsiteX86" fmla="*/ 29527 w 1249680"/>
                        <a:gd name="connsiteY86" fmla="*/ 718344 h 1411233"/>
                        <a:gd name="connsiteX87" fmla="*/ 104473 w 1249680"/>
                        <a:gd name="connsiteY87" fmla="*/ 693138 h 1411233"/>
                        <a:gd name="connsiteX88" fmla="*/ 77629 w 1249680"/>
                        <a:gd name="connsiteY88" fmla="*/ 617855 h 1411233"/>
                        <a:gd name="connsiteX89" fmla="*/ 39683 w 1249680"/>
                        <a:gd name="connsiteY89" fmla="*/ 611505 h 1411233"/>
                        <a:gd name="connsiteX90" fmla="*/ 0 w 1249680"/>
                        <a:gd name="connsiteY90" fmla="*/ 541020 h 1411233"/>
                        <a:gd name="connsiteX0" fmla="*/ 0 w 1249680"/>
                        <a:gd name="connsiteY0" fmla="*/ 541020 h 1411233"/>
                        <a:gd name="connsiteX1" fmla="*/ 259080 w 1249680"/>
                        <a:gd name="connsiteY1" fmla="*/ 381000 h 1411233"/>
                        <a:gd name="connsiteX2" fmla="*/ 266700 w 1249680"/>
                        <a:gd name="connsiteY2" fmla="*/ 266700 h 1411233"/>
                        <a:gd name="connsiteX3" fmla="*/ 365284 w 1249680"/>
                        <a:gd name="connsiteY3" fmla="*/ 268605 h 1411233"/>
                        <a:gd name="connsiteX4" fmla="*/ 402907 w 1249680"/>
                        <a:gd name="connsiteY4" fmla="*/ 290512 h 1411233"/>
                        <a:gd name="connsiteX5" fmla="*/ 478155 w 1249680"/>
                        <a:gd name="connsiteY5" fmla="*/ 250031 h 1411233"/>
                        <a:gd name="connsiteX6" fmla="*/ 533400 w 1249680"/>
                        <a:gd name="connsiteY6" fmla="*/ 128111 h 1411233"/>
                        <a:gd name="connsiteX7" fmla="*/ 594514 w 1249680"/>
                        <a:gd name="connsiteY7" fmla="*/ 140018 h 1411233"/>
                        <a:gd name="connsiteX8" fmla="*/ 655320 w 1249680"/>
                        <a:gd name="connsiteY8" fmla="*/ 167640 h 1411233"/>
                        <a:gd name="connsiteX9" fmla="*/ 769139 w 1249680"/>
                        <a:gd name="connsiteY9" fmla="*/ 151155 h 1411233"/>
                        <a:gd name="connsiteX10" fmla="*/ 815970 w 1249680"/>
                        <a:gd name="connsiteY10" fmla="*/ 113824 h 1411233"/>
                        <a:gd name="connsiteX11" fmla="*/ 818674 w 1249680"/>
                        <a:gd name="connsiteY11" fmla="*/ 61913 h 1411233"/>
                        <a:gd name="connsiteX12" fmla="*/ 853916 w 1249680"/>
                        <a:gd name="connsiteY12" fmla="*/ 50482 h 1411233"/>
                        <a:gd name="connsiteX13" fmla="*/ 885349 w 1249680"/>
                        <a:gd name="connsiteY13" fmla="*/ 0 h 1411233"/>
                        <a:gd name="connsiteX14" fmla="*/ 937260 w 1249680"/>
                        <a:gd name="connsiteY14" fmla="*/ 0 h 1411233"/>
                        <a:gd name="connsiteX15" fmla="*/ 932974 w 1249680"/>
                        <a:gd name="connsiteY15" fmla="*/ 59531 h 1411233"/>
                        <a:gd name="connsiteX16" fmla="*/ 1013460 w 1249680"/>
                        <a:gd name="connsiteY16" fmla="*/ 99060 h 1411233"/>
                        <a:gd name="connsiteX17" fmla="*/ 971074 w 1249680"/>
                        <a:gd name="connsiteY17" fmla="*/ 177165 h 1411233"/>
                        <a:gd name="connsiteX18" fmla="*/ 1001077 w 1249680"/>
                        <a:gd name="connsiteY18" fmla="*/ 197644 h 1411233"/>
                        <a:gd name="connsiteX19" fmla="*/ 968369 w 1249680"/>
                        <a:gd name="connsiteY19" fmla="*/ 249555 h 1411233"/>
                        <a:gd name="connsiteX20" fmla="*/ 967740 w 1249680"/>
                        <a:gd name="connsiteY20" fmla="*/ 297180 h 1411233"/>
                        <a:gd name="connsiteX21" fmla="*/ 975360 w 1249680"/>
                        <a:gd name="connsiteY21" fmla="*/ 320040 h 1411233"/>
                        <a:gd name="connsiteX22" fmla="*/ 1023138 w 1249680"/>
                        <a:gd name="connsiteY22" fmla="*/ 349568 h 1411233"/>
                        <a:gd name="connsiteX23" fmla="*/ 1080611 w 1249680"/>
                        <a:gd name="connsiteY23" fmla="*/ 461388 h 1411233"/>
                        <a:gd name="connsiteX24" fmla="*/ 1106805 w 1249680"/>
                        <a:gd name="connsiteY24" fmla="*/ 403667 h 1411233"/>
                        <a:gd name="connsiteX25" fmla="*/ 1147211 w 1249680"/>
                        <a:gd name="connsiteY25" fmla="*/ 390148 h 1411233"/>
                        <a:gd name="connsiteX26" fmla="*/ 1134428 w 1249680"/>
                        <a:gd name="connsiteY26" fmla="*/ 400526 h 1411233"/>
                        <a:gd name="connsiteX27" fmla="*/ 1158716 w 1249680"/>
                        <a:gd name="connsiteY27" fmla="*/ 368142 h 1411233"/>
                        <a:gd name="connsiteX28" fmla="*/ 1173480 w 1249680"/>
                        <a:gd name="connsiteY28" fmla="*/ 441960 h 1411233"/>
                        <a:gd name="connsiteX29" fmla="*/ 1249680 w 1249680"/>
                        <a:gd name="connsiteY29" fmla="*/ 419100 h 1411233"/>
                        <a:gd name="connsiteX30" fmla="*/ 1216819 w 1249680"/>
                        <a:gd name="connsiteY30" fmla="*/ 481012 h 1411233"/>
                        <a:gd name="connsiteX31" fmla="*/ 1159193 w 1249680"/>
                        <a:gd name="connsiteY31" fmla="*/ 536734 h 1411233"/>
                        <a:gd name="connsiteX32" fmla="*/ 1094577 w 1249680"/>
                        <a:gd name="connsiteY32" fmla="*/ 621031 h 1411233"/>
                        <a:gd name="connsiteX33" fmla="*/ 1025843 w 1249680"/>
                        <a:gd name="connsiteY33" fmla="*/ 632460 h 1411233"/>
                        <a:gd name="connsiteX34" fmla="*/ 1023139 w 1249680"/>
                        <a:gd name="connsiteY34" fmla="*/ 754380 h 1411233"/>
                        <a:gd name="connsiteX35" fmla="*/ 980122 w 1249680"/>
                        <a:gd name="connsiteY35" fmla="*/ 807244 h 1411233"/>
                        <a:gd name="connsiteX36" fmla="*/ 1015995 w 1249680"/>
                        <a:gd name="connsiteY36" fmla="*/ 847249 h 1411233"/>
                        <a:gd name="connsiteX37" fmla="*/ 993933 w 1249680"/>
                        <a:gd name="connsiteY37" fmla="*/ 891063 h 1411233"/>
                        <a:gd name="connsiteX38" fmla="*/ 1018376 w 1249680"/>
                        <a:gd name="connsiteY38" fmla="*/ 947261 h 1411233"/>
                        <a:gd name="connsiteX39" fmla="*/ 1049179 w 1249680"/>
                        <a:gd name="connsiteY39" fmla="*/ 1024414 h 1411233"/>
                        <a:gd name="connsiteX40" fmla="*/ 1092041 w 1249680"/>
                        <a:gd name="connsiteY40" fmla="*/ 1055370 h 1411233"/>
                        <a:gd name="connsiteX41" fmla="*/ 1093470 w 1249680"/>
                        <a:gd name="connsiteY41" fmla="*/ 1161574 h 1411233"/>
                        <a:gd name="connsiteX42" fmla="*/ 1010127 w 1249680"/>
                        <a:gd name="connsiteY42" fmla="*/ 1155382 h 1411233"/>
                        <a:gd name="connsiteX43" fmla="*/ 1137439 w 1249680"/>
                        <a:gd name="connsiteY43" fmla="*/ 1211579 h 1411233"/>
                        <a:gd name="connsiteX44" fmla="*/ 1171098 w 1249680"/>
                        <a:gd name="connsiteY44" fmla="*/ 1251586 h 1411233"/>
                        <a:gd name="connsiteX45" fmla="*/ 1113626 w 1249680"/>
                        <a:gd name="connsiteY45" fmla="*/ 1373505 h 1411233"/>
                        <a:gd name="connsiteX46" fmla="*/ 1082516 w 1249680"/>
                        <a:gd name="connsiteY46" fmla="*/ 1361598 h 1411233"/>
                        <a:gd name="connsiteX47" fmla="*/ 1063466 w 1249680"/>
                        <a:gd name="connsiteY47" fmla="*/ 1390650 h 1411233"/>
                        <a:gd name="connsiteX48" fmla="*/ 1044570 w 1249680"/>
                        <a:gd name="connsiteY48" fmla="*/ 1359218 h 1411233"/>
                        <a:gd name="connsiteX49" fmla="*/ 918210 w 1249680"/>
                        <a:gd name="connsiteY49" fmla="*/ 1344930 h 1411233"/>
                        <a:gd name="connsiteX50" fmla="*/ 876097 w 1249680"/>
                        <a:gd name="connsiteY50" fmla="*/ 1307028 h 1411233"/>
                        <a:gd name="connsiteX51" fmla="*/ 821650 w 1249680"/>
                        <a:gd name="connsiteY51" fmla="*/ 1340540 h 1411233"/>
                        <a:gd name="connsiteX52" fmla="*/ 749071 w 1249680"/>
                        <a:gd name="connsiteY52" fmla="*/ 1357779 h 1411233"/>
                        <a:gd name="connsiteX53" fmla="*/ 623341 w 1249680"/>
                        <a:gd name="connsiteY53" fmla="*/ 1411233 h 1411233"/>
                        <a:gd name="connsiteX54" fmla="*/ 596895 w 1249680"/>
                        <a:gd name="connsiteY54" fmla="*/ 1375886 h 1411233"/>
                        <a:gd name="connsiteX55" fmla="*/ 391001 w 1249680"/>
                        <a:gd name="connsiteY55" fmla="*/ 1287303 h 1411233"/>
                        <a:gd name="connsiteX56" fmla="*/ 223038 w 1249680"/>
                        <a:gd name="connsiteY56" fmla="*/ 1230630 h 1411233"/>
                        <a:gd name="connsiteX57" fmla="*/ 127788 w 1249680"/>
                        <a:gd name="connsiteY57" fmla="*/ 1223486 h 1411233"/>
                        <a:gd name="connsiteX58" fmla="*/ 123026 w 1249680"/>
                        <a:gd name="connsiteY58" fmla="*/ 1156811 h 1411233"/>
                        <a:gd name="connsiteX59" fmla="*/ 134932 w 1249680"/>
                        <a:gd name="connsiteY59" fmla="*/ 1171098 h 1411233"/>
                        <a:gd name="connsiteX60" fmla="*/ 143351 w 1249680"/>
                        <a:gd name="connsiteY60" fmla="*/ 1202532 h 1411233"/>
                        <a:gd name="connsiteX61" fmla="*/ 180975 w 1249680"/>
                        <a:gd name="connsiteY61" fmla="*/ 1200626 h 1411233"/>
                        <a:gd name="connsiteX62" fmla="*/ 163354 w 1249680"/>
                        <a:gd name="connsiteY62" fmla="*/ 1141095 h 1411233"/>
                        <a:gd name="connsiteX63" fmla="*/ 234791 w 1249680"/>
                        <a:gd name="connsiteY63" fmla="*/ 1096804 h 1411233"/>
                        <a:gd name="connsiteX64" fmla="*/ 249232 w 1249680"/>
                        <a:gd name="connsiteY64" fmla="*/ 1180623 h 1411233"/>
                        <a:gd name="connsiteX65" fmla="*/ 277807 w 1249680"/>
                        <a:gd name="connsiteY65" fmla="*/ 1190149 h 1411233"/>
                        <a:gd name="connsiteX66" fmla="*/ 292417 w 1249680"/>
                        <a:gd name="connsiteY66" fmla="*/ 1068705 h 1411233"/>
                        <a:gd name="connsiteX67" fmla="*/ 323051 w 1249680"/>
                        <a:gd name="connsiteY67" fmla="*/ 1078230 h 1411233"/>
                        <a:gd name="connsiteX68" fmla="*/ 294476 w 1249680"/>
                        <a:gd name="connsiteY68" fmla="*/ 944880 h 1411233"/>
                        <a:gd name="connsiteX69" fmla="*/ 258758 w 1249680"/>
                        <a:gd name="connsiteY69" fmla="*/ 961549 h 1411233"/>
                        <a:gd name="connsiteX70" fmla="*/ 149220 w 1249680"/>
                        <a:gd name="connsiteY70" fmla="*/ 909162 h 1411233"/>
                        <a:gd name="connsiteX71" fmla="*/ 158745 w 1249680"/>
                        <a:gd name="connsiteY71" fmla="*/ 882967 h 1411233"/>
                        <a:gd name="connsiteX72" fmla="*/ 130765 w 1249680"/>
                        <a:gd name="connsiteY72" fmla="*/ 864017 h 1411233"/>
                        <a:gd name="connsiteX73" fmla="*/ 108738 w 1249680"/>
                        <a:gd name="connsiteY73" fmla="*/ 897255 h 1411233"/>
                        <a:gd name="connsiteX74" fmla="*/ 111120 w 1249680"/>
                        <a:gd name="connsiteY74" fmla="*/ 840105 h 1411233"/>
                        <a:gd name="connsiteX75" fmla="*/ 92070 w 1249680"/>
                        <a:gd name="connsiteY75" fmla="*/ 835343 h 1411233"/>
                        <a:gd name="connsiteX76" fmla="*/ 80163 w 1249680"/>
                        <a:gd name="connsiteY76" fmla="*/ 906780 h 1411233"/>
                        <a:gd name="connsiteX77" fmla="*/ 58732 w 1249680"/>
                        <a:gd name="connsiteY77" fmla="*/ 911543 h 1411233"/>
                        <a:gd name="connsiteX78" fmla="*/ 70639 w 1249680"/>
                        <a:gd name="connsiteY78" fmla="*/ 825817 h 1411233"/>
                        <a:gd name="connsiteX79" fmla="*/ 122872 w 1249680"/>
                        <a:gd name="connsiteY79" fmla="*/ 819626 h 1411233"/>
                        <a:gd name="connsiteX80" fmla="*/ 125407 w 1249680"/>
                        <a:gd name="connsiteY80" fmla="*/ 799623 h 1411233"/>
                        <a:gd name="connsiteX81" fmla="*/ 78581 w 1249680"/>
                        <a:gd name="connsiteY81" fmla="*/ 799624 h 1411233"/>
                        <a:gd name="connsiteX82" fmla="*/ 82867 w 1249680"/>
                        <a:gd name="connsiteY82" fmla="*/ 761047 h 1411233"/>
                        <a:gd name="connsiteX83" fmla="*/ 142076 w 1249680"/>
                        <a:gd name="connsiteY83" fmla="*/ 742474 h 1411233"/>
                        <a:gd name="connsiteX84" fmla="*/ 130169 w 1249680"/>
                        <a:gd name="connsiteY84" fmla="*/ 716280 h 1411233"/>
                        <a:gd name="connsiteX85" fmla="*/ 48568 w 1249680"/>
                        <a:gd name="connsiteY85" fmla="*/ 756737 h 1411233"/>
                        <a:gd name="connsiteX86" fmla="*/ 29527 w 1249680"/>
                        <a:gd name="connsiteY86" fmla="*/ 718344 h 1411233"/>
                        <a:gd name="connsiteX87" fmla="*/ 104473 w 1249680"/>
                        <a:gd name="connsiteY87" fmla="*/ 693138 h 1411233"/>
                        <a:gd name="connsiteX88" fmla="*/ 77629 w 1249680"/>
                        <a:gd name="connsiteY88" fmla="*/ 617855 h 1411233"/>
                        <a:gd name="connsiteX89" fmla="*/ 39683 w 1249680"/>
                        <a:gd name="connsiteY89" fmla="*/ 611505 h 1411233"/>
                        <a:gd name="connsiteX90" fmla="*/ 0 w 1249680"/>
                        <a:gd name="connsiteY90" fmla="*/ 541020 h 1411233"/>
                        <a:gd name="connsiteX0" fmla="*/ 0 w 1249680"/>
                        <a:gd name="connsiteY0" fmla="*/ 541020 h 1411233"/>
                        <a:gd name="connsiteX1" fmla="*/ 259080 w 1249680"/>
                        <a:gd name="connsiteY1" fmla="*/ 381000 h 1411233"/>
                        <a:gd name="connsiteX2" fmla="*/ 280987 w 1249680"/>
                        <a:gd name="connsiteY2" fmla="*/ 271462 h 1411233"/>
                        <a:gd name="connsiteX3" fmla="*/ 365284 w 1249680"/>
                        <a:gd name="connsiteY3" fmla="*/ 268605 h 1411233"/>
                        <a:gd name="connsiteX4" fmla="*/ 402907 w 1249680"/>
                        <a:gd name="connsiteY4" fmla="*/ 290512 h 1411233"/>
                        <a:gd name="connsiteX5" fmla="*/ 478155 w 1249680"/>
                        <a:gd name="connsiteY5" fmla="*/ 250031 h 1411233"/>
                        <a:gd name="connsiteX6" fmla="*/ 533400 w 1249680"/>
                        <a:gd name="connsiteY6" fmla="*/ 128111 h 1411233"/>
                        <a:gd name="connsiteX7" fmla="*/ 594514 w 1249680"/>
                        <a:gd name="connsiteY7" fmla="*/ 140018 h 1411233"/>
                        <a:gd name="connsiteX8" fmla="*/ 655320 w 1249680"/>
                        <a:gd name="connsiteY8" fmla="*/ 167640 h 1411233"/>
                        <a:gd name="connsiteX9" fmla="*/ 769139 w 1249680"/>
                        <a:gd name="connsiteY9" fmla="*/ 151155 h 1411233"/>
                        <a:gd name="connsiteX10" fmla="*/ 815970 w 1249680"/>
                        <a:gd name="connsiteY10" fmla="*/ 113824 h 1411233"/>
                        <a:gd name="connsiteX11" fmla="*/ 818674 w 1249680"/>
                        <a:gd name="connsiteY11" fmla="*/ 61913 h 1411233"/>
                        <a:gd name="connsiteX12" fmla="*/ 853916 w 1249680"/>
                        <a:gd name="connsiteY12" fmla="*/ 50482 h 1411233"/>
                        <a:gd name="connsiteX13" fmla="*/ 885349 w 1249680"/>
                        <a:gd name="connsiteY13" fmla="*/ 0 h 1411233"/>
                        <a:gd name="connsiteX14" fmla="*/ 937260 w 1249680"/>
                        <a:gd name="connsiteY14" fmla="*/ 0 h 1411233"/>
                        <a:gd name="connsiteX15" fmla="*/ 932974 w 1249680"/>
                        <a:gd name="connsiteY15" fmla="*/ 59531 h 1411233"/>
                        <a:gd name="connsiteX16" fmla="*/ 1013460 w 1249680"/>
                        <a:gd name="connsiteY16" fmla="*/ 99060 h 1411233"/>
                        <a:gd name="connsiteX17" fmla="*/ 971074 w 1249680"/>
                        <a:gd name="connsiteY17" fmla="*/ 177165 h 1411233"/>
                        <a:gd name="connsiteX18" fmla="*/ 1001077 w 1249680"/>
                        <a:gd name="connsiteY18" fmla="*/ 197644 h 1411233"/>
                        <a:gd name="connsiteX19" fmla="*/ 968369 w 1249680"/>
                        <a:gd name="connsiteY19" fmla="*/ 249555 h 1411233"/>
                        <a:gd name="connsiteX20" fmla="*/ 967740 w 1249680"/>
                        <a:gd name="connsiteY20" fmla="*/ 297180 h 1411233"/>
                        <a:gd name="connsiteX21" fmla="*/ 975360 w 1249680"/>
                        <a:gd name="connsiteY21" fmla="*/ 320040 h 1411233"/>
                        <a:gd name="connsiteX22" fmla="*/ 1023138 w 1249680"/>
                        <a:gd name="connsiteY22" fmla="*/ 349568 h 1411233"/>
                        <a:gd name="connsiteX23" fmla="*/ 1080611 w 1249680"/>
                        <a:gd name="connsiteY23" fmla="*/ 461388 h 1411233"/>
                        <a:gd name="connsiteX24" fmla="*/ 1106805 w 1249680"/>
                        <a:gd name="connsiteY24" fmla="*/ 403667 h 1411233"/>
                        <a:gd name="connsiteX25" fmla="*/ 1147211 w 1249680"/>
                        <a:gd name="connsiteY25" fmla="*/ 390148 h 1411233"/>
                        <a:gd name="connsiteX26" fmla="*/ 1134428 w 1249680"/>
                        <a:gd name="connsiteY26" fmla="*/ 400526 h 1411233"/>
                        <a:gd name="connsiteX27" fmla="*/ 1158716 w 1249680"/>
                        <a:gd name="connsiteY27" fmla="*/ 368142 h 1411233"/>
                        <a:gd name="connsiteX28" fmla="*/ 1173480 w 1249680"/>
                        <a:gd name="connsiteY28" fmla="*/ 441960 h 1411233"/>
                        <a:gd name="connsiteX29" fmla="*/ 1249680 w 1249680"/>
                        <a:gd name="connsiteY29" fmla="*/ 419100 h 1411233"/>
                        <a:gd name="connsiteX30" fmla="*/ 1216819 w 1249680"/>
                        <a:gd name="connsiteY30" fmla="*/ 481012 h 1411233"/>
                        <a:gd name="connsiteX31" fmla="*/ 1159193 w 1249680"/>
                        <a:gd name="connsiteY31" fmla="*/ 536734 h 1411233"/>
                        <a:gd name="connsiteX32" fmla="*/ 1094577 w 1249680"/>
                        <a:gd name="connsiteY32" fmla="*/ 621031 h 1411233"/>
                        <a:gd name="connsiteX33" fmla="*/ 1025843 w 1249680"/>
                        <a:gd name="connsiteY33" fmla="*/ 632460 h 1411233"/>
                        <a:gd name="connsiteX34" fmla="*/ 1023139 w 1249680"/>
                        <a:gd name="connsiteY34" fmla="*/ 754380 h 1411233"/>
                        <a:gd name="connsiteX35" fmla="*/ 980122 w 1249680"/>
                        <a:gd name="connsiteY35" fmla="*/ 807244 h 1411233"/>
                        <a:gd name="connsiteX36" fmla="*/ 1015995 w 1249680"/>
                        <a:gd name="connsiteY36" fmla="*/ 847249 h 1411233"/>
                        <a:gd name="connsiteX37" fmla="*/ 993933 w 1249680"/>
                        <a:gd name="connsiteY37" fmla="*/ 891063 h 1411233"/>
                        <a:gd name="connsiteX38" fmla="*/ 1018376 w 1249680"/>
                        <a:gd name="connsiteY38" fmla="*/ 947261 h 1411233"/>
                        <a:gd name="connsiteX39" fmla="*/ 1049179 w 1249680"/>
                        <a:gd name="connsiteY39" fmla="*/ 1024414 h 1411233"/>
                        <a:gd name="connsiteX40" fmla="*/ 1092041 w 1249680"/>
                        <a:gd name="connsiteY40" fmla="*/ 1055370 h 1411233"/>
                        <a:gd name="connsiteX41" fmla="*/ 1093470 w 1249680"/>
                        <a:gd name="connsiteY41" fmla="*/ 1161574 h 1411233"/>
                        <a:gd name="connsiteX42" fmla="*/ 1010127 w 1249680"/>
                        <a:gd name="connsiteY42" fmla="*/ 1155382 h 1411233"/>
                        <a:gd name="connsiteX43" fmla="*/ 1137439 w 1249680"/>
                        <a:gd name="connsiteY43" fmla="*/ 1211579 h 1411233"/>
                        <a:gd name="connsiteX44" fmla="*/ 1171098 w 1249680"/>
                        <a:gd name="connsiteY44" fmla="*/ 1251586 h 1411233"/>
                        <a:gd name="connsiteX45" fmla="*/ 1113626 w 1249680"/>
                        <a:gd name="connsiteY45" fmla="*/ 1373505 h 1411233"/>
                        <a:gd name="connsiteX46" fmla="*/ 1082516 w 1249680"/>
                        <a:gd name="connsiteY46" fmla="*/ 1361598 h 1411233"/>
                        <a:gd name="connsiteX47" fmla="*/ 1063466 w 1249680"/>
                        <a:gd name="connsiteY47" fmla="*/ 1390650 h 1411233"/>
                        <a:gd name="connsiteX48" fmla="*/ 1044570 w 1249680"/>
                        <a:gd name="connsiteY48" fmla="*/ 1359218 h 1411233"/>
                        <a:gd name="connsiteX49" fmla="*/ 918210 w 1249680"/>
                        <a:gd name="connsiteY49" fmla="*/ 1344930 h 1411233"/>
                        <a:gd name="connsiteX50" fmla="*/ 876097 w 1249680"/>
                        <a:gd name="connsiteY50" fmla="*/ 1307028 h 1411233"/>
                        <a:gd name="connsiteX51" fmla="*/ 821650 w 1249680"/>
                        <a:gd name="connsiteY51" fmla="*/ 1340540 h 1411233"/>
                        <a:gd name="connsiteX52" fmla="*/ 749071 w 1249680"/>
                        <a:gd name="connsiteY52" fmla="*/ 1357779 h 1411233"/>
                        <a:gd name="connsiteX53" fmla="*/ 623341 w 1249680"/>
                        <a:gd name="connsiteY53" fmla="*/ 1411233 h 1411233"/>
                        <a:gd name="connsiteX54" fmla="*/ 596895 w 1249680"/>
                        <a:gd name="connsiteY54" fmla="*/ 1375886 h 1411233"/>
                        <a:gd name="connsiteX55" fmla="*/ 391001 w 1249680"/>
                        <a:gd name="connsiteY55" fmla="*/ 1287303 h 1411233"/>
                        <a:gd name="connsiteX56" fmla="*/ 223038 w 1249680"/>
                        <a:gd name="connsiteY56" fmla="*/ 1230630 h 1411233"/>
                        <a:gd name="connsiteX57" fmla="*/ 127788 w 1249680"/>
                        <a:gd name="connsiteY57" fmla="*/ 1223486 h 1411233"/>
                        <a:gd name="connsiteX58" fmla="*/ 123026 w 1249680"/>
                        <a:gd name="connsiteY58" fmla="*/ 1156811 h 1411233"/>
                        <a:gd name="connsiteX59" fmla="*/ 134932 w 1249680"/>
                        <a:gd name="connsiteY59" fmla="*/ 1171098 h 1411233"/>
                        <a:gd name="connsiteX60" fmla="*/ 143351 w 1249680"/>
                        <a:gd name="connsiteY60" fmla="*/ 1202532 h 1411233"/>
                        <a:gd name="connsiteX61" fmla="*/ 180975 w 1249680"/>
                        <a:gd name="connsiteY61" fmla="*/ 1200626 h 1411233"/>
                        <a:gd name="connsiteX62" fmla="*/ 163354 w 1249680"/>
                        <a:gd name="connsiteY62" fmla="*/ 1141095 h 1411233"/>
                        <a:gd name="connsiteX63" fmla="*/ 234791 w 1249680"/>
                        <a:gd name="connsiteY63" fmla="*/ 1096804 h 1411233"/>
                        <a:gd name="connsiteX64" fmla="*/ 249232 w 1249680"/>
                        <a:gd name="connsiteY64" fmla="*/ 1180623 h 1411233"/>
                        <a:gd name="connsiteX65" fmla="*/ 277807 w 1249680"/>
                        <a:gd name="connsiteY65" fmla="*/ 1190149 h 1411233"/>
                        <a:gd name="connsiteX66" fmla="*/ 292417 w 1249680"/>
                        <a:gd name="connsiteY66" fmla="*/ 1068705 h 1411233"/>
                        <a:gd name="connsiteX67" fmla="*/ 323051 w 1249680"/>
                        <a:gd name="connsiteY67" fmla="*/ 1078230 h 1411233"/>
                        <a:gd name="connsiteX68" fmla="*/ 294476 w 1249680"/>
                        <a:gd name="connsiteY68" fmla="*/ 944880 h 1411233"/>
                        <a:gd name="connsiteX69" fmla="*/ 258758 w 1249680"/>
                        <a:gd name="connsiteY69" fmla="*/ 961549 h 1411233"/>
                        <a:gd name="connsiteX70" fmla="*/ 149220 w 1249680"/>
                        <a:gd name="connsiteY70" fmla="*/ 909162 h 1411233"/>
                        <a:gd name="connsiteX71" fmla="*/ 158745 w 1249680"/>
                        <a:gd name="connsiteY71" fmla="*/ 882967 h 1411233"/>
                        <a:gd name="connsiteX72" fmla="*/ 130765 w 1249680"/>
                        <a:gd name="connsiteY72" fmla="*/ 864017 h 1411233"/>
                        <a:gd name="connsiteX73" fmla="*/ 108738 w 1249680"/>
                        <a:gd name="connsiteY73" fmla="*/ 897255 h 1411233"/>
                        <a:gd name="connsiteX74" fmla="*/ 111120 w 1249680"/>
                        <a:gd name="connsiteY74" fmla="*/ 840105 h 1411233"/>
                        <a:gd name="connsiteX75" fmla="*/ 92070 w 1249680"/>
                        <a:gd name="connsiteY75" fmla="*/ 835343 h 1411233"/>
                        <a:gd name="connsiteX76" fmla="*/ 80163 w 1249680"/>
                        <a:gd name="connsiteY76" fmla="*/ 906780 h 1411233"/>
                        <a:gd name="connsiteX77" fmla="*/ 58732 w 1249680"/>
                        <a:gd name="connsiteY77" fmla="*/ 911543 h 1411233"/>
                        <a:gd name="connsiteX78" fmla="*/ 70639 w 1249680"/>
                        <a:gd name="connsiteY78" fmla="*/ 825817 h 1411233"/>
                        <a:gd name="connsiteX79" fmla="*/ 122872 w 1249680"/>
                        <a:gd name="connsiteY79" fmla="*/ 819626 h 1411233"/>
                        <a:gd name="connsiteX80" fmla="*/ 125407 w 1249680"/>
                        <a:gd name="connsiteY80" fmla="*/ 799623 h 1411233"/>
                        <a:gd name="connsiteX81" fmla="*/ 78581 w 1249680"/>
                        <a:gd name="connsiteY81" fmla="*/ 799624 h 1411233"/>
                        <a:gd name="connsiteX82" fmla="*/ 82867 w 1249680"/>
                        <a:gd name="connsiteY82" fmla="*/ 761047 h 1411233"/>
                        <a:gd name="connsiteX83" fmla="*/ 142076 w 1249680"/>
                        <a:gd name="connsiteY83" fmla="*/ 742474 h 1411233"/>
                        <a:gd name="connsiteX84" fmla="*/ 130169 w 1249680"/>
                        <a:gd name="connsiteY84" fmla="*/ 716280 h 1411233"/>
                        <a:gd name="connsiteX85" fmla="*/ 48568 w 1249680"/>
                        <a:gd name="connsiteY85" fmla="*/ 756737 h 1411233"/>
                        <a:gd name="connsiteX86" fmla="*/ 29527 w 1249680"/>
                        <a:gd name="connsiteY86" fmla="*/ 718344 h 1411233"/>
                        <a:gd name="connsiteX87" fmla="*/ 104473 w 1249680"/>
                        <a:gd name="connsiteY87" fmla="*/ 693138 h 1411233"/>
                        <a:gd name="connsiteX88" fmla="*/ 77629 w 1249680"/>
                        <a:gd name="connsiteY88" fmla="*/ 617855 h 1411233"/>
                        <a:gd name="connsiteX89" fmla="*/ 39683 w 1249680"/>
                        <a:gd name="connsiteY89" fmla="*/ 611505 h 1411233"/>
                        <a:gd name="connsiteX90" fmla="*/ 0 w 1249680"/>
                        <a:gd name="connsiteY90" fmla="*/ 541020 h 1411233"/>
                        <a:gd name="connsiteX0" fmla="*/ 0 w 1233011"/>
                        <a:gd name="connsiteY0" fmla="*/ 543401 h 1411233"/>
                        <a:gd name="connsiteX1" fmla="*/ 242411 w 1233011"/>
                        <a:gd name="connsiteY1" fmla="*/ 381000 h 1411233"/>
                        <a:gd name="connsiteX2" fmla="*/ 264318 w 1233011"/>
                        <a:gd name="connsiteY2" fmla="*/ 271462 h 1411233"/>
                        <a:gd name="connsiteX3" fmla="*/ 348615 w 1233011"/>
                        <a:gd name="connsiteY3" fmla="*/ 268605 h 1411233"/>
                        <a:gd name="connsiteX4" fmla="*/ 386238 w 1233011"/>
                        <a:gd name="connsiteY4" fmla="*/ 290512 h 1411233"/>
                        <a:gd name="connsiteX5" fmla="*/ 461486 w 1233011"/>
                        <a:gd name="connsiteY5" fmla="*/ 250031 h 1411233"/>
                        <a:gd name="connsiteX6" fmla="*/ 516731 w 1233011"/>
                        <a:gd name="connsiteY6" fmla="*/ 128111 h 1411233"/>
                        <a:gd name="connsiteX7" fmla="*/ 577845 w 1233011"/>
                        <a:gd name="connsiteY7" fmla="*/ 140018 h 1411233"/>
                        <a:gd name="connsiteX8" fmla="*/ 638651 w 1233011"/>
                        <a:gd name="connsiteY8" fmla="*/ 167640 h 1411233"/>
                        <a:gd name="connsiteX9" fmla="*/ 752470 w 1233011"/>
                        <a:gd name="connsiteY9" fmla="*/ 151155 h 1411233"/>
                        <a:gd name="connsiteX10" fmla="*/ 799301 w 1233011"/>
                        <a:gd name="connsiteY10" fmla="*/ 113824 h 1411233"/>
                        <a:gd name="connsiteX11" fmla="*/ 802005 w 1233011"/>
                        <a:gd name="connsiteY11" fmla="*/ 61913 h 1411233"/>
                        <a:gd name="connsiteX12" fmla="*/ 837247 w 1233011"/>
                        <a:gd name="connsiteY12" fmla="*/ 50482 h 1411233"/>
                        <a:gd name="connsiteX13" fmla="*/ 868680 w 1233011"/>
                        <a:gd name="connsiteY13" fmla="*/ 0 h 1411233"/>
                        <a:gd name="connsiteX14" fmla="*/ 920591 w 1233011"/>
                        <a:gd name="connsiteY14" fmla="*/ 0 h 1411233"/>
                        <a:gd name="connsiteX15" fmla="*/ 916305 w 1233011"/>
                        <a:gd name="connsiteY15" fmla="*/ 59531 h 1411233"/>
                        <a:gd name="connsiteX16" fmla="*/ 996791 w 1233011"/>
                        <a:gd name="connsiteY16" fmla="*/ 99060 h 1411233"/>
                        <a:gd name="connsiteX17" fmla="*/ 954405 w 1233011"/>
                        <a:gd name="connsiteY17" fmla="*/ 177165 h 1411233"/>
                        <a:gd name="connsiteX18" fmla="*/ 984408 w 1233011"/>
                        <a:gd name="connsiteY18" fmla="*/ 197644 h 1411233"/>
                        <a:gd name="connsiteX19" fmla="*/ 951700 w 1233011"/>
                        <a:gd name="connsiteY19" fmla="*/ 249555 h 1411233"/>
                        <a:gd name="connsiteX20" fmla="*/ 951071 w 1233011"/>
                        <a:gd name="connsiteY20" fmla="*/ 297180 h 1411233"/>
                        <a:gd name="connsiteX21" fmla="*/ 958691 w 1233011"/>
                        <a:gd name="connsiteY21" fmla="*/ 320040 h 1411233"/>
                        <a:gd name="connsiteX22" fmla="*/ 1006469 w 1233011"/>
                        <a:gd name="connsiteY22" fmla="*/ 349568 h 1411233"/>
                        <a:gd name="connsiteX23" fmla="*/ 1063942 w 1233011"/>
                        <a:gd name="connsiteY23" fmla="*/ 461388 h 1411233"/>
                        <a:gd name="connsiteX24" fmla="*/ 1090136 w 1233011"/>
                        <a:gd name="connsiteY24" fmla="*/ 403667 h 1411233"/>
                        <a:gd name="connsiteX25" fmla="*/ 1130542 w 1233011"/>
                        <a:gd name="connsiteY25" fmla="*/ 390148 h 1411233"/>
                        <a:gd name="connsiteX26" fmla="*/ 1117759 w 1233011"/>
                        <a:gd name="connsiteY26" fmla="*/ 400526 h 1411233"/>
                        <a:gd name="connsiteX27" fmla="*/ 1142047 w 1233011"/>
                        <a:gd name="connsiteY27" fmla="*/ 368142 h 1411233"/>
                        <a:gd name="connsiteX28" fmla="*/ 1156811 w 1233011"/>
                        <a:gd name="connsiteY28" fmla="*/ 441960 h 1411233"/>
                        <a:gd name="connsiteX29" fmla="*/ 1233011 w 1233011"/>
                        <a:gd name="connsiteY29" fmla="*/ 419100 h 1411233"/>
                        <a:gd name="connsiteX30" fmla="*/ 1200150 w 1233011"/>
                        <a:gd name="connsiteY30" fmla="*/ 481012 h 1411233"/>
                        <a:gd name="connsiteX31" fmla="*/ 1142524 w 1233011"/>
                        <a:gd name="connsiteY31" fmla="*/ 536734 h 1411233"/>
                        <a:gd name="connsiteX32" fmla="*/ 1077908 w 1233011"/>
                        <a:gd name="connsiteY32" fmla="*/ 621031 h 1411233"/>
                        <a:gd name="connsiteX33" fmla="*/ 1009174 w 1233011"/>
                        <a:gd name="connsiteY33" fmla="*/ 632460 h 1411233"/>
                        <a:gd name="connsiteX34" fmla="*/ 1006470 w 1233011"/>
                        <a:gd name="connsiteY34" fmla="*/ 754380 h 1411233"/>
                        <a:gd name="connsiteX35" fmla="*/ 963453 w 1233011"/>
                        <a:gd name="connsiteY35" fmla="*/ 807244 h 1411233"/>
                        <a:gd name="connsiteX36" fmla="*/ 999326 w 1233011"/>
                        <a:gd name="connsiteY36" fmla="*/ 847249 h 1411233"/>
                        <a:gd name="connsiteX37" fmla="*/ 977264 w 1233011"/>
                        <a:gd name="connsiteY37" fmla="*/ 891063 h 1411233"/>
                        <a:gd name="connsiteX38" fmla="*/ 1001707 w 1233011"/>
                        <a:gd name="connsiteY38" fmla="*/ 947261 h 1411233"/>
                        <a:gd name="connsiteX39" fmla="*/ 1032510 w 1233011"/>
                        <a:gd name="connsiteY39" fmla="*/ 1024414 h 1411233"/>
                        <a:gd name="connsiteX40" fmla="*/ 1075372 w 1233011"/>
                        <a:gd name="connsiteY40" fmla="*/ 1055370 h 1411233"/>
                        <a:gd name="connsiteX41" fmla="*/ 1076801 w 1233011"/>
                        <a:gd name="connsiteY41" fmla="*/ 1161574 h 1411233"/>
                        <a:gd name="connsiteX42" fmla="*/ 993458 w 1233011"/>
                        <a:gd name="connsiteY42" fmla="*/ 1155382 h 1411233"/>
                        <a:gd name="connsiteX43" fmla="*/ 1120770 w 1233011"/>
                        <a:gd name="connsiteY43" fmla="*/ 1211579 h 1411233"/>
                        <a:gd name="connsiteX44" fmla="*/ 1154429 w 1233011"/>
                        <a:gd name="connsiteY44" fmla="*/ 1251586 h 1411233"/>
                        <a:gd name="connsiteX45" fmla="*/ 1096957 w 1233011"/>
                        <a:gd name="connsiteY45" fmla="*/ 1373505 h 1411233"/>
                        <a:gd name="connsiteX46" fmla="*/ 1065847 w 1233011"/>
                        <a:gd name="connsiteY46" fmla="*/ 1361598 h 1411233"/>
                        <a:gd name="connsiteX47" fmla="*/ 1046797 w 1233011"/>
                        <a:gd name="connsiteY47" fmla="*/ 1390650 h 1411233"/>
                        <a:gd name="connsiteX48" fmla="*/ 1027901 w 1233011"/>
                        <a:gd name="connsiteY48" fmla="*/ 1359218 h 1411233"/>
                        <a:gd name="connsiteX49" fmla="*/ 901541 w 1233011"/>
                        <a:gd name="connsiteY49" fmla="*/ 1344930 h 1411233"/>
                        <a:gd name="connsiteX50" fmla="*/ 859428 w 1233011"/>
                        <a:gd name="connsiteY50" fmla="*/ 1307028 h 1411233"/>
                        <a:gd name="connsiteX51" fmla="*/ 804981 w 1233011"/>
                        <a:gd name="connsiteY51" fmla="*/ 1340540 h 1411233"/>
                        <a:gd name="connsiteX52" fmla="*/ 732402 w 1233011"/>
                        <a:gd name="connsiteY52" fmla="*/ 1357779 h 1411233"/>
                        <a:gd name="connsiteX53" fmla="*/ 606672 w 1233011"/>
                        <a:gd name="connsiteY53" fmla="*/ 1411233 h 1411233"/>
                        <a:gd name="connsiteX54" fmla="*/ 580226 w 1233011"/>
                        <a:gd name="connsiteY54" fmla="*/ 1375886 h 1411233"/>
                        <a:gd name="connsiteX55" fmla="*/ 374332 w 1233011"/>
                        <a:gd name="connsiteY55" fmla="*/ 1287303 h 1411233"/>
                        <a:gd name="connsiteX56" fmla="*/ 206369 w 1233011"/>
                        <a:gd name="connsiteY56" fmla="*/ 1230630 h 1411233"/>
                        <a:gd name="connsiteX57" fmla="*/ 111119 w 1233011"/>
                        <a:gd name="connsiteY57" fmla="*/ 1223486 h 1411233"/>
                        <a:gd name="connsiteX58" fmla="*/ 106357 w 1233011"/>
                        <a:gd name="connsiteY58" fmla="*/ 1156811 h 1411233"/>
                        <a:gd name="connsiteX59" fmla="*/ 118263 w 1233011"/>
                        <a:gd name="connsiteY59" fmla="*/ 1171098 h 1411233"/>
                        <a:gd name="connsiteX60" fmla="*/ 126682 w 1233011"/>
                        <a:gd name="connsiteY60" fmla="*/ 1202532 h 1411233"/>
                        <a:gd name="connsiteX61" fmla="*/ 164306 w 1233011"/>
                        <a:gd name="connsiteY61" fmla="*/ 1200626 h 1411233"/>
                        <a:gd name="connsiteX62" fmla="*/ 146685 w 1233011"/>
                        <a:gd name="connsiteY62" fmla="*/ 1141095 h 1411233"/>
                        <a:gd name="connsiteX63" fmla="*/ 218122 w 1233011"/>
                        <a:gd name="connsiteY63" fmla="*/ 1096804 h 1411233"/>
                        <a:gd name="connsiteX64" fmla="*/ 232563 w 1233011"/>
                        <a:gd name="connsiteY64" fmla="*/ 1180623 h 1411233"/>
                        <a:gd name="connsiteX65" fmla="*/ 261138 w 1233011"/>
                        <a:gd name="connsiteY65" fmla="*/ 1190149 h 1411233"/>
                        <a:gd name="connsiteX66" fmla="*/ 275748 w 1233011"/>
                        <a:gd name="connsiteY66" fmla="*/ 1068705 h 1411233"/>
                        <a:gd name="connsiteX67" fmla="*/ 306382 w 1233011"/>
                        <a:gd name="connsiteY67" fmla="*/ 1078230 h 1411233"/>
                        <a:gd name="connsiteX68" fmla="*/ 277807 w 1233011"/>
                        <a:gd name="connsiteY68" fmla="*/ 944880 h 1411233"/>
                        <a:gd name="connsiteX69" fmla="*/ 242089 w 1233011"/>
                        <a:gd name="connsiteY69" fmla="*/ 961549 h 1411233"/>
                        <a:gd name="connsiteX70" fmla="*/ 132551 w 1233011"/>
                        <a:gd name="connsiteY70" fmla="*/ 909162 h 1411233"/>
                        <a:gd name="connsiteX71" fmla="*/ 142076 w 1233011"/>
                        <a:gd name="connsiteY71" fmla="*/ 882967 h 1411233"/>
                        <a:gd name="connsiteX72" fmla="*/ 114096 w 1233011"/>
                        <a:gd name="connsiteY72" fmla="*/ 864017 h 1411233"/>
                        <a:gd name="connsiteX73" fmla="*/ 92069 w 1233011"/>
                        <a:gd name="connsiteY73" fmla="*/ 897255 h 1411233"/>
                        <a:gd name="connsiteX74" fmla="*/ 94451 w 1233011"/>
                        <a:gd name="connsiteY74" fmla="*/ 840105 h 1411233"/>
                        <a:gd name="connsiteX75" fmla="*/ 75401 w 1233011"/>
                        <a:gd name="connsiteY75" fmla="*/ 835343 h 1411233"/>
                        <a:gd name="connsiteX76" fmla="*/ 63494 w 1233011"/>
                        <a:gd name="connsiteY76" fmla="*/ 906780 h 1411233"/>
                        <a:gd name="connsiteX77" fmla="*/ 42063 w 1233011"/>
                        <a:gd name="connsiteY77" fmla="*/ 911543 h 1411233"/>
                        <a:gd name="connsiteX78" fmla="*/ 53970 w 1233011"/>
                        <a:gd name="connsiteY78" fmla="*/ 825817 h 1411233"/>
                        <a:gd name="connsiteX79" fmla="*/ 106203 w 1233011"/>
                        <a:gd name="connsiteY79" fmla="*/ 819626 h 1411233"/>
                        <a:gd name="connsiteX80" fmla="*/ 108738 w 1233011"/>
                        <a:gd name="connsiteY80" fmla="*/ 799623 h 1411233"/>
                        <a:gd name="connsiteX81" fmla="*/ 61912 w 1233011"/>
                        <a:gd name="connsiteY81" fmla="*/ 799624 h 1411233"/>
                        <a:gd name="connsiteX82" fmla="*/ 66198 w 1233011"/>
                        <a:gd name="connsiteY82" fmla="*/ 761047 h 1411233"/>
                        <a:gd name="connsiteX83" fmla="*/ 125407 w 1233011"/>
                        <a:gd name="connsiteY83" fmla="*/ 742474 h 1411233"/>
                        <a:gd name="connsiteX84" fmla="*/ 113500 w 1233011"/>
                        <a:gd name="connsiteY84" fmla="*/ 716280 h 1411233"/>
                        <a:gd name="connsiteX85" fmla="*/ 31899 w 1233011"/>
                        <a:gd name="connsiteY85" fmla="*/ 756737 h 1411233"/>
                        <a:gd name="connsiteX86" fmla="*/ 12858 w 1233011"/>
                        <a:gd name="connsiteY86" fmla="*/ 718344 h 1411233"/>
                        <a:gd name="connsiteX87" fmla="*/ 87804 w 1233011"/>
                        <a:gd name="connsiteY87" fmla="*/ 693138 h 1411233"/>
                        <a:gd name="connsiteX88" fmla="*/ 60960 w 1233011"/>
                        <a:gd name="connsiteY88" fmla="*/ 617855 h 1411233"/>
                        <a:gd name="connsiteX89" fmla="*/ 23014 w 1233011"/>
                        <a:gd name="connsiteY89" fmla="*/ 611505 h 1411233"/>
                        <a:gd name="connsiteX90" fmla="*/ 0 w 1233011"/>
                        <a:gd name="connsiteY90" fmla="*/ 543401 h 1411233"/>
                        <a:gd name="connsiteX0" fmla="*/ 0 w 1233011"/>
                        <a:gd name="connsiteY0" fmla="*/ 543401 h 1411233"/>
                        <a:gd name="connsiteX1" fmla="*/ 242411 w 1233011"/>
                        <a:gd name="connsiteY1" fmla="*/ 381000 h 1411233"/>
                        <a:gd name="connsiteX2" fmla="*/ 264318 w 1233011"/>
                        <a:gd name="connsiteY2" fmla="*/ 271462 h 1411233"/>
                        <a:gd name="connsiteX3" fmla="*/ 348615 w 1233011"/>
                        <a:gd name="connsiteY3" fmla="*/ 268605 h 1411233"/>
                        <a:gd name="connsiteX4" fmla="*/ 386238 w 1233011"/>
                        <a:gd name="connsiteY4" fmla="*/ 290512 h 1411233"/>
                        <a:gd name="connsiteX5" fmla="*/ 461486 w 1233011"/>
                        <a:gd name="connsiteY5" fmla="*/ 250031 h 1411233"/>
                        <a:gd name="connsiteX6" fmla="*/ 516731 w 1233011"/>
                        <a:gd name="connsiteY6" fmla="*/ 128111 h 1411233"/>
                        <a:gd name="connsiteX7" fmla="*/ 577845 w 1233011"/>
                        <a:gd name="connsiteY7" fmla="*/ 140018 h 1411233"/>
                        <a:gd name="connsiteX8" fmla="*/ 638651 w 1233011"/>
                        <a:gd name="connsiteY8" fmla="*/ 167640 h 1411233"/>
                        <a:gd name="connsiteX9" fmla="*/ 752470 w 1233011"/>
                        <a:gd name="connsiteY9" fmla="*/ 151155 h 1411233"/>
                        <a:gd name="connsiteX10" fmla="*/ 799301 w 1233011"/>
                        <a:gd name="connsiteY10" fmla="*/ 113824 h 1411233"/>
                        <a:gd name="connsiteX11" fmla="*/ 802005 w 1233011"/>
                        <a:gd name="connsiteY11" fmla="*/ 61913 h 1411233"/>
                        <a:gd name="connsiteX12" fmla="*/ 837247 w 1233011"/>
                        <a:gd name="connsiteY12" fmla="*/ 50482 h 1411233"/>
                        <a:gd name="connsiteX13" fmla="*/ 868680 w 1233011"/>
                        <a:gd name="connsiteY13" fmla="*/ 0 h 1411233"/>
                        <a:gd name="connsiteX14" fmla="*/ 920591 w 1233011"/>
                        <a:gd name="connsiteY14" fmla="*/ 0 h 1411233"/>
                        <a:gd name="connsiteX15" fmla="*/ 916305 w 1233011"/>
                        <a:gd name="connsiteY15" fmla="*/ 59531 h 1411233"/>
                        <a:gd name="connsiteX16" fmla="*/ 996791 w 1233011"/>
                        <a:gd name="connsiteY16" fmla="*/ 99060 h 1411233"/>
                        <a:gd name="connsiteX17" fmla="*/ 954405 w 1233011"/>
                        <a:gd name="connsiteY17" fmla="*/ 177165 h 1411233"/>
                        <a:gd name="connsiteX18" fmla="*/ 984408 w 1233011"/>
                        <a:gd name="connsiteY18" fmla="*/ 197644 h 1411233"/>
                        <a:gd name="connsiteX19" fmla="*/ 951700 w 1233011"/>
                        <a:gd name="connsiteY19" fmla="*/ 249555 h 1411233"/>
                        <a:gd name="connsiteX20" fmla="*/ 951071 w 1233011"/>
                        <a:gd name="connsiteY20" fmla="*/ 297180 h 1411233"/>
                        <a:gd name="connsiteX21" fmla="*/ 958691 w 1233011"/>
                        <a:gd name="connsiteY21" fmla="*/ 320040 h 1411233"/>
                        <a:gd name="connsiteX22" fmla="*/ 1006469 w 1233011"/>
                        <a:gd name="connsiteY22" fmla="*/ 349568 h 1411233"/>
                        <a:gd name="connsiteX23" fmla="*/ 1063942 w 1233011"/>
                        <a:gd name="connsiteY23" fmla="*/ 461388 h 1411233"/>
                        <a:gd name="connsiteX24" fmla="*/ 1090136 w 1233011"/>
                        <a:gd name="connsiteY24" fmla="*/ 403667 h 1411233"/>
                        <a:gd name="connsiteX25" fmla="*/ 1130542 w 1233011"/>
                        <a:gd name="connsiteY25" fmla="*/ 390148 h 1411233"/>
                        <a:gd name="connsiteX26" fmla="*/ 1117759 w 1233011"/>
                        <a:gd name="connsiteY26" fmla="*/ 400526 h 1411233"/>
                        <a:gd name="connsiteX27" fmla="*/ 1142047 w 1233011"/>
                        <a:gd name="connsiteY27" fmla="*/ 368142 h 1411233"/>
                        <a:gd name="connsiteX28" fmla="*/ 1156811 w 1233011"/>
                        <a:gd name="connsiteY28" fmla="*/ 441960 h 1411233"/>
                        <a:gd name="connsiteX29" fmla="*/ 1233011 w 1233011"/>
                        <a:gd name="connsiteY29" fmla="*/ 419100 h 1411233"/>
                        <a:gd name="connsiteX30" fmla="*/ 1200150 w 1233011"/>
                        <a:gd name="connsiteY30" fmla="*/ 481012 h 1411233"/>
                        <a:gd name="connsiteX31" fmla="*/ 1142524 w 1233011"/>
                        <a:gd name="connsiteY31" fmla="*/ 536734 h 1411233"/>
                        <a:gd name="connsiteX32" fmla="*/ 1077908 w 1233011"/>
                        <a:gd name="connsiteY32" fmla="*/ 621031 h 1411233"/>
                        <a:gd name="connsiteX33" fmla="*/ 1009174 w 1233011"/>
                        <a:gd name="connsiteY33" fmla="*/ 632460 h 1411233"/>
                        <a:gd name="connsiteX34" fmla="*/ 1006470 w 1233011"/>
                        <a:gd name="connsiteY34" fmla="*/ 754380 h 1411233"/>
                        <a:gd name="connsiteX35" fmla="*/ 963453 w 1233011"/>
                        <a:gd name="connsiteY35" fmla="*/ 807244 h 1411233"/>
                        <a:gd name="connsiteX36" fmla="*/ 999326 w 1233011"/>
                        <a:gd name="connsiteY36" fmla="*/ 847249 h 1411233"/>
                        <a:gd name="connsiteX37" fmla="*/ 977264 w 1233011"/>
                        <a:gd name="connsiteY37" fmla="*/ 891063 h 1411233"/>
                        <a:gd name="connsiteX38" fmla="*/ 1001707 w 1233011"/>
                        <a:gd name="connsiteY38" fmla="*/ 947261 h 1411233"/>
                        <a:gd name="connsiteX39" fmla="*/ 1032510 w 1233011"/>
                        <a:gd name="connsiteY39" fmla="*/ 1024414 h 1411233"/>
                        <a:gd name="connsiteX40" fmla="*/ 1075372 w 1233011"/>
                        <a:gd name="connsiteY40" fmla="*/ 1055370 h 1411233"/>
                        <a:gd name="connsiteX41" fmla="*/ 1076801 w 1233011"/>
                        <a:gd name="connsiteY41" fmla="*/ 1161574 h 1411233"/>
                        <a:gd name="connsiteX42" fmla="*/ 993458 w 1233011"/>
                        <a:gd name="connsiteY42" fmla="*/ 1155382 h 1411233"/>
                        <a:gd name="connsiteX43" fmla="*/ 1120770 w 1233011"/>
                        <a:gd name="connsiteY43" fmla="*/ 1211579 h 1411233"/>
                        <a:gd name="connsiteX44" fmla="*/ 1154429 w 1233011"/>
                        <a:gd name="connsiteY44" fmla="*/ 1251586 h 1411233"/>
                        <a:gd name="connsiteX45" fmla="*/ 1096957 w 1233011"/>
                        <a:gd name="connsiteY45" fmla="*/ 1373505 h 1411233"/>
                        <a:gd name="connsiteX46" fmla="*/ 1065847 w 1233011"/>
                        <a:gd name="connsiteY46" fmla="*/ 1361598 h 1411233"/>
                        <a:gd name="connsiteX47" fmla="*/ 1046797 w 1233011"/>
                        <a:gd name="connsiteY47" fmla="*/ 1390650 h 1411233"/>
                        <a:gd name="connsiteX48" fmla="*/ 1027901 w 1233011"/>
                        <a:gd name="connsiteY48" fmla="*/ 1359218 h 1411233"/>
                        <a:gd name="connsiteX49" fmla="*/ 901541 w 1233011"/>
                        <a:gd name="connsiteY49" fmla="*/ 1344930 h 1411233"/>
                        <a:gd name="connsiteX50" fmla="*/ 859428 w 1233011"/>
                        <a:gd name="connsiteY50" fmla="*/ 1307028 h 1411233"/>
                        <a:gd name="connsiteX51" fmla="*/ 804981 w 1233011"/>
                        <a:gd name="connsiteY51" fmla="*/ 1340540 h 1411233"/>
                        <a:gd name="connsiteX52" fmla="*/ 732402 w 1233011"/>
                        <a:gd name="connsiteY52" fmla="*/ 1357779 h 1411233"/>
                        <a:gd name="connsiteX53" fmla="*/ 606672 w 1233011"/>
                        <a:gd name="connsiteY53" fmla="*/ 1411233 h 1411233"/>
                        <a:gd name="connsiteX54" fmla="*/ 580226 w 1233011"/>
                        <a:gd name="connsiteY54" fmla="*/ 1375886 h 1411233"/>
                        <a:gd name="connsiteX55" fmla="*/ 374332 w 1233011"/>
                        <a:gd name="connsiteY55" fmla="*/ 1287303 h 1411233"/>
                        <a:gd name="connsiteX56" fmla="*/ 206369 w 1233011"/>
                        <a:gd name="connsiteY56" fmla="*/ 1230630 h 1411233"/>
                        <a:gd name="connsiteX57" fmla="*/ 111119 w 1233011"/>
                        <a:gd name="connsiteY57" fmla="*/ 1223486 h 1411233"/>
                        <a:gd name="connsiteX58" fmla="*/ 106357 w 1233011"/>
                        <a:gd name="connsiteY58" fmla="*/ 1156811 h 1411233"/>
                        <a:gd name="connsiteX59" fmla="*/ 118263 w 1233011"/>
                        <a:gd name="connsiteY59" fmla="*/ 1171098 h 1411233"/>
                        <a:gd name="connsiteX60" fmla="*/ 126682 w 1233011"/>
                        <a:gd name="connsiteY60" fmla="*/ 1202532 h 1411233"/>
                        <a:gd name="connsiteX61" fmla="*/ 164306 w 1233011"/>
                        <a:gd name="connsiteY61" fmla="*/ 1200626 h 1411233"/>
                        <a:gd name="connsiteX62" fmla="*/ 146685 w 1233011"/>
                        <a:gd name="connsiteY62" fmla="*/ 1141095 h 1411233"/>
                        <a:gd name="connsiteX63" fmla="*/ 218122 w 1233011"/>
                        <a:gd name="connsiteY63" fmla="*/ 1096804 h 1411233"/>
                        <a:gd name="connsiteX64" fmla="*/ 232563 w 1233011"/>
                        <a:gd name="connsiteY64" fmla="*/ 1180623 h 1411233"/>
                        <a:gd name="connsiteX65" fmla="*/ 261138 w 1233011"/>
                        <a:gd name="connsiteY65" fmla="*/ 1190149 h 1411233"/>
                        <a:gd name="connsiteX66" fmla="*/ 275748 w 1233011"/>
                        <a:gd name="connsiteY66" fmla="*/ 1068705 h 1411233"/>
                        <a:gd name="connsiteX67" fmla="*/ 306382 w 1233011"/>
                        <a:gd name="connsiteY67" fmla="*/ 1078230 h 1411233"/>
                        <a:gd name="connsiteX68" fmla="*/ 277807 w 1233011"/>
                        <a:gd name="connsiteY68" fmla="*/ 944880 h 1411233"/>
                        <a:gd name="connsiteX69" fmla="*/ 242089 w 1233011"/>
                        <a:gd name="connsiteY69" fmla="*/ 961549 h 1411233"/>
                        <a:gd name="connsiteX70" fmla="*/ 132551 w 1233011"/>
                        <a:gd name="connsiteY70" fmla="*/ 909162 h 1411233"/>
                        <a:gd name="connsiteX71" fmla="*/ 142076 w 1233011"/>
                        <a:gd name="connsiteY71" fmla="*/ 882967 h 1411233"/>
                        <a:gd name="connsiteX72" fmla="*/ 114096 w 1233011"/>
                        <a:gd name="connsiteY72" fmla="*/ 864017 h 1411233"/>
                        <a:gd name="connsiteX73" fmla="*/ 92069 w 1233011"/>
                        <a:gd name="connsiteY73" fmla="*/ 897255 h 1411233"/>
                        <a:gd name="connsiteX74" fmla="*/ 94451 w 1233011"/>
                        <a:gd name="connsiteY74" fmla="*/ 840105 h 1411233"/>
                        <a:gd name="connsiteX75" fmla="*/ 75401 w 1233011"/>
                        <a:gd name="connsiteY75" fmla="*/ 835343 h 1411233"/>
                        <a:gd name="connsiteX76" fmla="*/ 63494 w 1233011"/>
                        <a:gd name="connsiteY76" fmla="*/ 906780 h 1411233"/>
                        <a:gd name="connsiteX77" fmla="*/ 42063 w 1233011"/>
                        <a:gd name="connsiteY77" fmla="*/ 911543 h 1411233"/>
                        <a:gd name="connsiteX78" fmla="*/ 53970 w 1233011"/>
                        <a:gd name="connsiteY78" fmla="*/ 825817 h 1411233"/>
                        <a:gd name="connsiteX79" fmla="*/ 106203 w 1233011"/>
                        <a:gd name="connsiteY79" fmla="*/ 819626 h 1411233"/>
                        <a:gd name="connsiteX80" fmla="*/ 108738 w 1233011"/>
                        <a:gd name="connsiteY80" fmla="*/ 799623 h 1411233"/>
                        <a:gd name="connsiteX81" fmla="*/ 61912 w 1233011"/>
                        <a:gd name="connsiteY81" fmla="*/ 799624 h 1411233"/>
                        <a:gd name="connsiteX82" fmla="*/ 66198 w 1233011"/>
                        <a:gd name="connsiteY82" fmla="*/ 761047 h 1411233"/>
                        <a:gd name="connsiteX83" fmla="*/ 125407 w 1233011"/>
                        <a:gd name="connsiteY83" fmla="*/ 742474 h 1411233"/>
                        <a:gd name="connsiteX84" fmla="*/ 113500 w 1233011"/>
                        <a:gd name="connsiteY84" fmla="*/ 716280 h 1411233"/>
                        <a:gd name="connsiteX85" fmla="*/ 31899 w 1233011"/>
                        <a:gd name="connsiteY85" fmla="*/ 756737 h 1411233"/>
                        <a:gd name="connsiteX86" fmla="*/ 12858 w 1233011"/>
                        <a:gd name="connsiteY86" fmla="*/ 718344 h 1411233"/>
                        <a:gd name="connsiteX87" fmla="*/ 87804 w 1233011"/>
                        <a:gd name="connsiteY87" fmla="*/ 693138 h 1411233"/>
                        <a:gd name="connsiteX88" fmla="*/ 60960 w 1233011"/>
                        <a:gd name="connsiteY88" fmla="*/ 617855 h 1411233"/>
                        <a:gd name="connsiteX89" fmla="*/ 34920 w 1233011"/>
                        <a:gd name="connsiteY89" fmla="*/ 604361 h 1411233"/>
                        <a:gd name="connsiteX90" fmla="*/ 0 w 1233011"/>
                        <a:gd name="connsiteY90" fmla="*/ 543401 h 1411233"/>
                        <a:gd name="connsiteX0" fmla="*/ 0 w 1233011"/>
                        <a:gd name="connsiteY0" fmla="*/ 543401 h 1411233"/>
                        <a:gd name="connsiteX1" fmla="*/ 242411 w 1233011"/>
                        <a:gd name="connsiteY1" fmla="*/ 381000 h 1411233"/>
                        <a:gd name="connsiteX2" fmla="*/ 264318 w 1233011"/>
                        <a:gd name="connsiteY2" fmla="*/ 271462 h 1411233"/>
                        <a:gd name="connsiteX3" fmla="*/ 348615 w 1233011"/>
                        <a:gd name="connsiteY3" fmla="*/ 268605 h 1411233"/>
                        <a:gd name="connsiteX4" fmla="*/ 386238 w 1233011"/>
                        <a:gd name="connsiteY4" fmla="*/ 290512 h 1411233"/>
                        <a:gd name="connsiteX5" fmla="*/ 461486 w 1233011"/>
                        <a:gd name="connsiteY5" fmla="*/ 250031 h 1411233"/>
                        <a:gd name="connsiteX6" fmla="*/ 516731 w 1233011"/>
                        <a:gd name="connsiteY6" fmla="*/ 128111 h 1411233"/>
                        <a:gd name="connsiteX7" fmla="*/ 577845 w 1233011"/>
                        <a:gd name="connsiteY7" fmla="*/ 140018 h 1411233"/>
                        <a:gd name="connsiteX8" fmla="*/ 638651 w 1233011"/>
                        <a:gd name="connsiteY8" fmla="*/ 167640 h 1411233"/>
                        <a:gd name="connsiteX9" fmla="*/ 752470 w 1233011"/>
                        <a:gd name="connsiteY9" fmla="*/ 151155 h 1411233"/>
                        <a:gd name="connsiteX10" fmla="*/ 799301 w 1233011"/>
                        <a:gd name="connsiteY10" fmla="*/ 113824 h 1411233"/>
                        <a:gd name="connsiteX11" fmla="*/ 802005 w 1233011"/>
                        <a:gd name="connsiteY11" fmla="*/ 61913 h 1411233"/>
                        <a:gd name="connsiteX12" fmla="*/ 837247 w 1233011"/>
                        <a:gd name="connsiteY12" fmla="*/ 50482 h 1411233"/>
                        <a:gd name="connsiteX13" fmla="*/ 868680 w 1233011"/>
                        <a:gd name="connsiteY13" fmla="*/ 0 h 1411233"/>
                        <a:gd name="connsiteX14" fmla="*/ 920591 w 1233011"/>
                        <a:gd name="connsiteY14" fmla="*/ 0 h 1411233"/>
                        <a:gd name="connsiteX15" fmla="*/ 916305 w 1233011"/>
                        <a:gd name="connsiteY15" fmla="*/ 59531 h 1411233"/>
                        <a:gd name="connsiteX16" fmla="*/ 996791 w 1233011"/>
                        <a:gd name="connsiteY16" fmla="*/ 99060 h 1411233"/>
                        <a:gd name="connsiteX17" fmla="*/ 954405 w 1233011"/>
                        <a:gd name="connsiteY17" fmla="*/ 177165 h 1411233"/>
                        <a:gd name="connsiteX18" fmla="*/ 984408 w 1233011"/>
                        <a:gd name="connsiteY18" fmla="*/ 197644 h 1411233"/>
                        <a:gd name="connsiteX19" fmla="*/ 951700 w 1233011"/>
                        <a:gd name="connsiteY19" fmla="*/ 249555 h 1411233"/>
                        <a:gd name="connsiteX20" fmla="*/ 951071 w 1233011"/>
                        <a:gd name="connsiteY20" fmla="*/ 297180 h 1411233"/>
                        <a:gd name="connsiteX21" fmla="*/ 958691 w 1233011"/>
                        <a:gd name="connsiteY21" fmla="*/ 320040 h 1411233"/>
                        <a:gd name="connsiteX22" fmla="*/ 1006469 w 1233011"/>
                        <a:gd name="connsiteY22" fmla="*/ 349568 h 1411233"/>
                        <a:gd name="connsiteX23" fmla="*/ 1063942 w 1233011"/>
                        <a:gd name="connsiteY23" fmla="*/ 461388 h 1411233"/>
                        <a:gd name="connsiteX24" fmla="*/ 1090136 w 1233011"/>
                        <a:gd name="connsiteY24" fmla="*/ 403667 h 1411233"/>
                        <a:gd name="connsiteX25" fmla="*/ 1130542 w 1233011"/>
                        <a:gd name="connsiteY25" fmla="*/ 390148 h 1411233"/>
                        <a:gd name="connsiteX26" fmla="*/ 1117759 w 1233011"/>
                        <a:gd name="connsiteY26" fmla="*/ 400526 h 1411233"/>
                        <a:gd name="connsiteX27" fmla="*/ 1142047 w 1233011"/>
                        <a:gd name="connsiteY27" fmla="*/ 368142 h 1411233"/>
                        <a:gd name="connsiteX28" fmla="*/ 1156811 w 1233011"/>
                        <a:gd name="connsiteY28" fmla="*/ 441960 h 1411233"/>
                        <a:gd name="connsiteX29" fmla="*/ 1233011 w 1233011"/>
                        <a:gd name="connsiteY29" fmla="*/ 419100 h 1411233"/>
                        <a:gd name="connsiteX30" fmla="*/ 1200150 w 1233011"/>
                        <a:gd name="connsiteY30" fmla="*/ 481012 h 1411233"/>
                        <a:gd name="connsiteX31" fmla="*/ 1142524 w 1233011"/>
                        <a:gd name="connsiteY31" fmla="*/ 536734 h 1411233"/>
                        <a:gd name="connsiteX32" fmla="*/ 1077908 w 1233011"/>
                        <a:gd name="connsiteY32" fmla="*/ 621031 h 1411233"/>
                        <a:gd name="connsiteX33" fmla="*/ 1009174 w 1233011"/>
                        <a:gd name="connsiteY33" fmla="*/ 632460 h 1411233"/>
                        <a:gd name="connsiteX34" fmla="*/ 1006470 w 1233011"/>
                        <a:gd name="connsiteY34" fmla="*/ 754380 h 1411233"/>
                        <a:gd name="connsiteX35" fmla="*/ 963453 w 1233011"/>
                        <a:gd name="connsiteY35" fmla="*/ 807244 h 1411233"/>
                        <a:gd name="connsiteX36" fmla="*/ 999326 w 1233011"/>
                        <a:gd name="connsiteY36" fmla="*/ 847249 h 1411233"/>
                        <a:gd name="connsiteX37" fmla="*/ 977264 w 1233011"/>
                        <a:gd name="connsiteY37" fmla="*/ 891063 h 1411233"/>
                        <a:gd name="connsiteX38" fmla="*/ 1001707 w 1233011"/>
                        <a:gd name="connsiteY38" fmla="*/ 947261 h 1411233"/>
                        <a:gd name="connsiteX39" fmla="*/ 1032510 w 1233011"/>
                        <a:gd name="connsiteY39" fmla="*/ 1024414 h 1411233"/>
                        <a:gd name="connsiteX40" fmla="*/ 1075372 w 1233011"/>
                        <a:gd name="connsiteY40" fmla="*/ 1055370 h 1411233"/>
                        <a:gd name="connsiteX41" fmla="*/ 1076801 w 1233011"/>
                        <a:gd name="connsiteY41" fmla="*/ 1161574 h 1411233"/>
                        <a:gd name="connsiteX42" fmla="*/ 993458 w 1233011"/>
                        <a:gd name="connsiteY42" fmla="*/ 1155382 h 1411233"/>
                        <a:gd name="connsiteX43" fmla="*/ 1120770 w 1233011"/>
                        <a:gd name="connsiteY43" fmla="*/ 1211579 h 1411233"/>
                        <a:gd name="connsiteX44" fmla="*/ 1154429 w 1233011"/>
                        <a:gd name="connsiteY44" fmla="*/ 1251586 h 1411233"/>
                        <a:gd name="connsiteX45" fmla="*/ 1096957 w 1233011"/>
                        <a:gd name="connsiteY45" fmla="*/ 1373505 h 1411233"/>
                        <a:gd name="connsiteX46" fmla="*/ 1065847 w 1233011"/>
                        <a:gd name="connsiteY46" fmla="*/ 1361598 h 1411233"/>
                        <a:gd name="connsiteX47" fmla="*/ 1046797 w 1233011"/>
                        <a:gd name="connsiteY47" fmla="*/ 1390650 h 1411233"/>
                        <a:gd name="connsiteX48" fmla="*/ 1027901 w 1233011"/>
                        <a:gd name="connsiteY48" fmla="*/ 1359218 h 1411233"/>
                        <a:gd name="connsiteX49" fmla="*/ 901541 w 1233011"/>
                        <a:gd name="connsiteY49" fmla="*/ 1344930 h 1411233"/>
                        <a:gd name="connsiteX50" fmla="*/ 859428 w 1233011"/>
                        <a:gd name="connsiteY50" fmla="*/ 1307028 h 1411233"/>
                        <a:gd name="connsiteX51" fmla="*/ 832638 w 1233011"/>
                        <a:gd name="connsiteY51" fmla="*/ 1321118 h 1411233"/>
                        <a:gd name="connsiteX52" fmla="*/ 804981 w 1233011"/>
                        <a:gd name="connsiteY52" fmla="*/ 1340540 h 1411233"/>
                        <a:gd name="connsiteX53" fmla="*/ 732402 w 1233011"/>
                        <a:gd name="connsiteY53" fmla="*/ 1357779 h 1411233"/>
                        <a:gd name="connsiteX54" fmla="*/ 606672 w 1233011"/>
                        <a:gd name="connsiteY54" fmla="*/ 1411233 h 1411233"/>
                        <a:gd name="connsiteX55" fmla="*/ 580226 w 1233011"/>
                        <a:gd name="connsiteY55" fmla="*/ 1375886 h 1411233"/>
                        <a:gd name="connsiteX56" fmla="*/ 374332 w 1233011"/>
                        <a:gd name="connsiteY56" fmla="*/ 1287303 h 1411233"/>
                        <a:gd name="connsiteX57" fmla="*/ 206369 w 1233011"/>
                        <a:gd name="connsiteY57" fmla="*/ 1230630 h 1411233"/>
                        <a:gd name="connsiteX58" fmla="*/ 111119 w 1233011"/>
                        <a:gd name="connsiteY58" fmla="*/ 1223486 h 1411233"/>
                        <a:gd name="connsiteX59" fmla="*/ 106357 w 1233011"/>
                        <a:gd name="connsiteY59" fmla="*/ 1156811 h 1411233"/>
                        <a:gd name="connsiteX60" fmla="*/ 118263 w 1233011"/>
                        <a:gd name="connsiteY60" fmla="*/ 1171098 h 1411233"/>
                        <a:gd name="connsiteX61" fmla="*/ 126682 w 1233011"/>
                        <a:gd name="connsiteY61" fmla="*/ 1202532 h 1411233"/>
                        <a:gd name="connsiteX62" fmla="*/ 164306 w 1233011"/>
                        <a:gd name="connsiteY62" fmla="*/ 1200626 h 1411233"/>
                        <a:gd name="connsiteX63" fmla="*/ 146685 w 1233011"/>
                        <a:gd name="connsiteY63" fmla="*/ 1141095 h 1411233"/>
                        <a:gd name="connsiteX64" fmla="*/ 218122 w 1233011"/>
                        <a:gd name="connsiteY64" fmla="*/ 1096804 h 1411233"/>
                        <a:gd name="connsiteX65" fmla="*/ 232563 w 1233011"/>
                        <a:gd name="connsiteY65" fmla="*/ 1180623 h 1411233"/>
                        <a:gd name="connsiteX66" fmla="*/ 261138 w 1233011"/>
                        <a:gd name="connsiteY66" fmla="*/ 1190149 h 1411233"/>
                        <a:gd name="connsiteX67" fmla="*/ 275748 w 1233011"/>
                        <a:gd name="connsiteY67" fmla="*/ 1068705 h 1411233"/>
                        <a:gd name="connsiteX68" fmla="*/ 306382 w 1233011"/>
                        <a:gd name="connsiteY68" fmla="*/ 1078230 h 1411233"/>
                        <a:gd name="connsiteX69" fmla="*/ 277807 w 1233011"/>
                        <a:gd name="connsiteY69" fmla="*/ 944880 h 1411233"/>
                        <a:gd name="connsiteX70" fmla="*/ 242089 w 1233011"/>
                        <a:gd name="connsiteY70" fmla="*/ 961549 h 1411233"/>
                        <a:gd name="connsiteX71" fmla="*/ 132551 w 1233011"/>
                        <a:gd name="connsiteY71" fmla="*/ 909162 h 1411233"/>
                        <a:gd name="connsiteX72" fmla="*/ 142076 w 1233011"/>
                        <a:gd name="connsiteY72" fmla="*/ 882967 h 1411233"/>
                        <a:gd name="connsiteX73" fmla="*/ 114096 w 1233011"/>
                        <a:gd name="connsiteY73" fmla="*/ 864017 h 1411233"/>
                        <a:gd name="connsiteX74" fmla="*/ 92069 w 1233011"/>
                        <a:gd name="connsiteY74" fmla="*/ 897255 h 1411233"/>
                        <a:gd name="connsiteX75" fmla="*/ 94451 w 1233011"/>
                        <a:gd name="connsiteY75" fmla="*/ 840105 h 1411233"/>
                        <a:gd name="connsiteX76" fmla="*/ 75401 w 1233011"/>
                        <a:gd name="connsiteY76" fmla="*/ 835343 h 1411233"/>
                        <a:gd name="connsiteX77" fmla="*/ 63494 w 1233011"/>
                        <a:gd name="connsiteY77" fmla="*/ 906780 h 1411233"/>
                        <a:gd name="connsiteX78" fmla="*/ 42063 w 1233011"/>
                        <a:gd name="connsiteY78" fmla="*/ 911543 h 1411233"/>
                        <a:gd name="connsiteX79" fmla="*/ 53970 w 1233011"/>
                        <a:gd name="connsiteY79" fmla="*/ 825817 h 1411233"/>
                        <a:gd name="connsiteX80" fmla="*/ 106203 w 1233011"/>
                        <a:gd name="connsiteY80" fmla="*/ 819626 h 1411233"/>
                        <a:gd name="connsiteX81" fmla="*/ 108738 w 1233011"/>
                        <a:gd name="connsiteY81" fmla="*/ 799623 h 1411233"/>
                        <a:gd name="connsiteX82" fmla="*/ 61912 w 1233011"/>
                        <a:gd name="connsiteY82" fmla="*/ 799624 h 1411233"/>
                        <a:gd name="connsiteX83" fmla="*/ 66198 w 1233011"/>
                        <a:gd name="connsiteY83" fmla="*/ 761047 h 1411233"/>
                        <a:gd name="connsiteX84" fmla="*/ 125407 w 1233011"/>
                        <a:gd name="connsiteY84" fmla="*/ 742474 h 1411233"/>
                        <a:gd name="connsiteX85" fmla="*/ 113500 w 1233011"/>
                        <a:gd name="connsiteY85" fmla="*/ 716280 h 1411233"/>
                        <a:gd name="connsiteX86" fmla="*/ 31899 w 1233011"/>
                        <a:gd name="connsiteY86" fmla="*/ 756737 h 1411233"/>
                        <a:gd name="connsiteX87" fmla="*/ 12858 w 1233011"/>
                        <a:gd name="connsiteY87" fmla="*/ 718344 h 1411233"/>
                        <a:gd name="connsiteX88" fmla="*/ 87804 w 1233011"/>
                        <a:gd name="connsiteY88" fmla="*/ 693138 h 1411233"/>
                        <a:gd name="connsiteX89" fmla="*/ 60960 w 1233011"/>
                        <a:gd name="connsiteY89" fmla="*/ 617855 h 1411233"/>
                        <a:gd name="connsiteX90" fmla="*/ 34920 w 1233011"/>
                        <a:gd name="connsiteY90" fmla="*/ 604361 h 1411233"/>
                        <a:gd name="connsiteX91" fmla="*/ 0 w 1233011"/>
                        <a:gd name="connsiteY91" fmla="*/ 543401 h 1411233"/>
                        <a:gd name="connsiteX0" fmla="*/ 0 w 1233011"/>
                        <a:gd name="connsiteY0" fmla="*/ 543401 h 1411233"/>
                        <a:gd name="connsiteX1" fmla="*/ 242411 w 1233011"/>
                        <a:gd name="connsiteY1" fmla="*/ 381000 h 1411233"/>
                        <a:gd name="connsiteX2" fmla="*/ 264318 w 1233011"/>
                        <a:gd name="connsiteY2" fmla="*/ 271462 h 1411233"/>
                        <a:gd name="connsiteX3" fmla="*/ 348615 w 1233011"/>
                        <a:gd name="connsiteY3" fmla="*/ 268605 h 1411233"/>
                        <a:gd name="connsiteX4" fmla="*/ 386238 w 1233011"/>
                        <a:gd name="connsiteY4" fmla="*/ 290512 h 1411233"/>
                        <a:gd name="connsiteX5" fmla="*/ 461486 w 1233011"/>
                        <a:gd name="connsiteY5" fmla="*/ 250031 h 1411233"/>
                        <a:gd name="connsiteX6" fmla="*/ 516731 w 1233011"/>
                        <a:gd name="connsiteY6" fmla="*/ 128111 h 1411233"/>
                        <a:gd name="connsiteX7" fmla="*/ 577845 w 1233011"/>
                        <a:gd name="connsiteY7" fmla="*/ 140018 h 1411233"/>
                        <a:gd name="connsiteX8" fmla="*/ 638651 w 1233011"/>
                        <a:gd name="connsiteY8" fmla="*/ 167640 h 1411233"/>
                        <a:gd name="connsiteX9" fmla="*/ 752470 w 1233011"/>
                        <a:gd name="connsiteY9" fmla="*/ 151155 h 1411233"/>
                        <a:gd name="connsiteX10" fmla="*/ 799301 w 1233011"/>
                        <a:gd name="connsiteY10" fmla="*/ 113824 h 1411233"/>
                        <a:gd name="connsiteX11" fmla="*/ 802005 w 1233011"/>
                        <a:gd name="connsiteY11" fmla="*/ 61913 h 1411233"/>
                        <a:gd name="connsiteX12" fmla="*/ 837247 w 1233011"/>
                        <a:gd name="connsiteY12" fmla="*/ 50482 h 1411233"/>
                        <a:gd name="connsiteX13" fmla="*/ 868680 w 1233011"/>
                        <a:gd name="connsiteY13" fmla="*/ 0 h 1411233"/>
                        <a:gd name="connsiteX14" fmla="*/ 920591 w 1233011"/>
                        <a:gd name="connsiteY14" fmla="*/ 0 h 1411233"/>
                        <a:gd name="connsiteX15" fmla="*/ 916305 w 1233011"/>
                        <a:gd name="connsiteY15" fmla="*/ 59531 h 1411233"/>
                        <a:gd name="connsiteX16" fmla="*/ 996791 w 1233011"/>
                        <a:gd name="connsiteY16" fmla="*/ 99060 h 1411233"/>
                        <a:gd name="connsiteX17" fmla="*/ 954405 w 1233011"/>
                        <a:gd name="connsiteY17" fmla="*/ 177165 h 1411233"/>
                        <a:gd name="connsiteX18" fmla="*/ 984408 w 1233011"/>
                        <a:gd name="connsiteY18" fmla="*/ 197644 h 1411233"/>
                        <a:gd name="connsiteX19" fmla="*/ 951700 w 1233011"/>
                        <a:gd name="connsiteY19" fmla="*/ 249555 h 1411233"/>
                        <a:gd name="connsiteX20" fmla="*/ 951071 w 1233011"/>
                        <a:gd name="connsiteY20" fmla="*/ 297180 h 1411233"/>
                        <a:gd name="connsiteX21" fmla="*/ 958691 w 1233011"/>
                        <a:gd name="connsiteY21" fmla="*/ 320040 h 1411233"/>
                        <a:gd name="connsiteX22" fmla="*/ 1006469 w 1233011"/>
                        <a:gd name="connsiteY22" fmla="*/ 349568 h 1411233"/>
                        <a:gd name="connsiteX23" fmla="*/ 1063942 w 1233011"/>
                        <a:gd name="connsiteY23" fmla="*/ 461388 h 1411233"/>
                        <a:gd name="connsiteX24" fmla="*/ 1090136 w 1233011"/>
                        <a:gd name="connsiteY24" fmla="*/ 403667 h 1411233"/>
                        <a:gd name="connsiteX25" fmla="*/ 1130542 w 1233011"/>
                        <a:gd name="connsiteY25" fmla="*/ 390148 h 1411233"/>
                        <a:gd name="connsiteX26" fmla="*/ 1117759 w 1233011"/>
                        <a:gd name="connsiteY26" fmla="*/ 400526 h 1411233"/>
                        <a:gd name="connsiteX27" fmla="*/ 1142047 w 1233011"/>
                        <a:gd name="connsiteY27" fmla="*/ 368142 h 1411233"/>
                        <a:gd name="connsiteX28" fmla="*/ 1156811 w 1233011"/>
                        <a:gd name="connsiteY28" fmla="*/ 441960 h 1411233"/>
                        <a:gd name="connsiteX29" fmla="*/ 1233011 w 1233011"/>
                        <a:gd name="connsiteY29" fmla="*/ 419100 h 1411233"/>
                        <a:gd name="connsiteX30" fmla="*/ 1200150 w 1233011"/>
                        <a:gd name="connsiteY30" fmla="*/ 481012 h 1411233"/>
                        <a:gd name="connsiteX31" fmla="*/ 1142524 w 1233011"/>
                        <a:gd name="connsiteY31" fmla="*/ 536734 h 1411233"/>
                        <a:gd name="connsiteX32" fmla="*/ 1077908 w 1233011"/>
                        <a:gd name="connsiteY32" fmla="*/ 621031 h 1411233"/>
                        <a:gd name="connsiteX33" fmla="*/ 1009174 w 1233011"/>
                        <a:gd name="connsiteY33" fmla="*/ 632460 h 1411233"/>
                        <a:gd name="connsiteX34" fmla="*/ 1006470 w 1233011"/>
                        <a:gd name="connsiteY34" fmla="*/ 754380 h 1411233"/>
                        <a:gd name="connsiteX35" fmla="*/ 963453 w 1233011"/>
                        <a:gd name="connsiteY35" fmla="*/ 807244 h 1411233"/>
                        <a:gd name="connsiteX36" fmla="*/ 999326 w 1233011"/>
                        <a:gd name="connsiteY36" fmla="*/ 847249 h 1411233"/>
                        <a:gd name="connsiteX37" fmla="*/ 977264 w 1233011"/>
                        <a:gd name="connsiteY37" fmla="*/ 891063 h 1411233"/>
                        <a:gd name="connsiteX38" fmla="*/ 1001707 w 1233011"/>
                        <a:gd name="connsiteY38" fmla="*/ 947261 h 1411233"/>
                        <a:gd name="connsiteX39" fmla="*/ 1032510 w 1233011"/>
                        <a:gd name="connsiteY39" fmla="*/ 1024414 h 1411233"/>
                        <a:gd name="connsiteX40" fmla="*/ 1075372 w 1233011"/>
                        <a:gd name="connsiteY40" fmla="*/ 1055370 h 1411233"/>
                        <a:gd name="connsiteX41" fmla="*/ 1076801 w 1233011"/>
                        <a:gd name="connsiteY41" fmla="*/ 1161574 h 1411233"/>
                        <a:gd name="connsiteX42" fmla="*/ 993458 w 1233011"/>
                        <a:gd name="connsiteY42" fmla="*/ 1155382 h 1411233"/>
                        <a:gd name="connsiteX43" fmla="*/ 1120770 w 1233011"/>
                        <a:gd name="connsiteY43" fmla="*/ 1211579 h 1411233"/>
                        <a:gd name="connsiteX44" fmla="*/ 1154429 w 1233011"/>
                        <a:gd name="connsiteY44" fmla="*/ 1251586 h 1411233"/>
                        <a:gd name="connsiteX45" fmla="*/ 1096957 w 1233011"/>
                        <a:gd name="connsiteY45" fmla="*/ 1373505 h 1411233"/>
                        <a:gd name="connsiteX46" fmla="*/ 1065847 w 1233011"/>
                        <a:gd name="connsiteY46" fmla="*/ 1361598 h 1411233"/>
                        <a:gd name="connsiteX47" fmla="*/ 1046797 w 1233011"/>
                        <a:gd name="connsiteY47" fmla="*/ 1390650 h 1411233"/>
                        <a:gd name="connsiteX48" fmla="*/ 1027901 w 1233011"/>
                        <a:gd name="connsiteY48" fmla="*/ 1359218 h 1411233"/>
                        <a:gd name="connsiteX49" fmla="*/ 901541 w 1233011"/>
                        <a:gd name="connsiteY49" fmla="*/ 1344930 h 1411233"/>
                        <a:gd name="connsiteX50" fmla="*/ 859428 w 1233011"/>
                        <a:gd name="connsiteY50" fmla="*/ 1307028 h 1411233"/>
                        <a:gd name="connsiteX51" fmla="*/ 832638 w 1233011"/>
                        <a:gd name="connsiteY51" fmla="*/ 1321118 h 1411233"/>
                        <a:gd name="connsiteX52" fmla="*/ 788313 w 1233011"/>
                        <a:gd name="connsiteY52" fmla="*/ 1359590 h 1411233"/>
                        <a:gd name="connsiteX53" fmla="*/ 732402 w 1233011"/>
                        <a:gd name="connsiteY53" fmla="*/ 1357779 h 1411233"/>
                        <a:gd name="connsiteX54" fmla="*/ 606672 w 1233011"/>
                        <a:gd name="connsiteY54" fmla="*/ 1411233 h 1411233"/>
                        <a:gd name="connsiteX55" fmla="*/ 580226 w 1233011"/>
                        <a:gd name="connsiteY55" fmla="*/ 1375886 h 1411233"/>
                        <a:gd name="connsiteX56" fmla="*/ 374332 w 1233011"/>
                        <a:gd name="connsiteY56" fmla="*/ 1287303 h 1411233"/>
                        <a:gd name="connsiteX57" fmla="*/ 206369 w 1233011"/>
                        <a:gd name="connsiteY57" fmla="*/ 1230630 h 1411233"/>
                        <a:gd name="connsiteX58" fmla="*/ 111119 w 1233011"/>
                        <a:gd name="connsiteY58" fmla="*/ 1223486 h 1411233"/>
                        <a:gd name="connsiteX59" fmla="*/ 106357 w 1233011"/>
                        <a:gd name="connsiteY59" fmla="*/ 1156811 h 1411233"/>
                        <a:gd name="connsiteX60" fmla="*/ 118263 w 1233011"/>
                        <a:gd name="connsiteY60" fmla="*/ 1171098 h 1411233"/>
                        <a:gd name="connsiteX61" fmla="*/ 126682 w 1233011"/>
                        <a:gd name="connsiteY61" fmla="*/ 1202532 h 1411233"/>
                        <a:gd name="connsiteX62" fmla="*/ 164306 w 1233011"/>
                        <a:gd name="connsiteY62" fmla="*/ 1200626 h 1411233"/>
                        <a:gd name="connsiteX63" fmla="*/ 146685 w 1233011"/>
                        <a:gd name="connsiteY63" fmla="*/ 1141095 h 1411233"/>
                        <a:gd name="connsiteX64" fmla="*/ 218122 w 1233011"/>
                        <a:gd name="connsiteY64" fmla="*/ 1096804 h 1411233"/>
                        <a:gd name="connsiteX65" fmla="*/ 232563 w 1233011"/>
                        <a:gd name="connsiteY65" fmla="*/ 1180623 h 1411233"/>
                        <a:gd name="connsiteX66" fmla="*/ 261138 w 1233011"/>
                        <a:gd name="connsiteY66" fmla="*/ 1190149 h 1411233"/>
                        <a:gd name="connsiteX67" fmla="*/ 275748 w 1233011"/>
                        <a:gd name="connsiteY67" fmla="*/ 1068705 h 1411233"/>
                        <a:gd name="connsiteX68" fmla="*/ 306382 w 1233011"/>
                        <a:gd name="connsiteY68" fmla="*/ 1078230 h 1411233"/>
                        <a:gd name="connsiteX69" fmla="*/ 277807 w 1233011"/>
                        <a:gd name="connsiteY69" fmla="*/ 944880 h 1411233"/>
                        <a:gd name="connsiteX70" fmla="*/ 242089 w 1233011"/>
                        <a:gd name="connsiteY70" fmla="*/ 961549 h 1411233"/>
                        <a:gd name="connsiteX71" fmla="*/ 132551 w 1233011"/>
                        <a:gd name="connsiteY71" fmla="*/ 909162 h 1411233"/>
                        <a:gd name="connsiteX72" fmla="*/ 142076 w 1233011"/>
                        <a:gd name="connsiteY72" fmla="*/ 882967 h 1411233"/>
                        <a:gd name="connsiteX73" fmla="*/ 114096 w 1233011"/>
                        <a:gd name="connsiteY73" fmla="*/ 864017 h 1411233"/>
                        <a:gd name="connsiteX74" fmla="*/ 92069 w 1233011"/>
                        <a:gd name="connsiteY74" fmla="*/ 897255 h 1411233"/>
                        <a:gd name="connsiteX75" fmla="*/ 94451 w 1233011"/>
                        <a:gd name="connsiteY75" fmla="*/ 840105 h 1411233"/>
                        <a:gd name="connsiteX76" fmla="*/ 75401 w 1233011"/>
                        <a:gd name="connsiteY76" fmla="*/ 835343 h 1411233"/>
                        <a:gd name="connsiteX77" fmla="*/ 63494 w 1233011"/>
                        <a:gd name="connsiteY77" fmla="*/ 906780 h 1411233"/>
                        <a:gd name="connsiteX78" fmla="*/ 42063 w 1233011"/>
                        <a:gd name="connsiteY78" fmla="*/ 911543 h 1411233"/>
                        <a:gd name="connsiteX79" fmla="*/ 53970 w 1233011"/>
                        <a:gd name="connsiteY79" fmla="*/ 825817 h 1411233"/>
                        <a:gd name="connsiteX80" fmla="*/ 106203 w 1233011"/>
                        <a:gd name="connsiteY80" fmla="*/ 819626 h 1411233"/>
                        <a:gd name="connsiteX81" fmla="*/ 108738 w 1233011"/>
                        <a:gd name="connsiteY81" fmla="*/ 799623 h 1411233"/>
                        <a:gd name="connsiteX82" fmla="*/ 61912 w 1233011"/>
                        <a:gd name="connsiteY82" fmla="*/ 799624 h 1411233"/>
                        <a:gd name="connsiteX83" fmla="*/ 66198 w 1233011"/>
                        <a:gd name="connsiteY83" fmla="*/ 761047 h 1411233"/>
                        <a:gd name="connsiteX84" fmla="*/ 125407 w 1233011"/>
                        <a:gd name="connsiteY84" fmla="*/ 742474 h 1411233"/>
                        <a:gd name="connsiteX85" fmla="*/ 113500 w 1233011"/>
                        <a:gd name="connsiteY85" fmla="*/ 716280 h 1411233"/>
                        <a:gd name="connsiteX86" fmla="*/ 31899 w 1233011"/>
                        <a:gd name="connsiteY86" fmla="*/ 756737 h 1411233"/>
                        <a:gd name="connsiteX87" fmla="*/ 12858 w 1233011"/>
                        <a:gd name="connsiteY87" fmla="*/ 718344 h 1411233"/>
                        <a:gd name="connsiteX88" fmla="*/ 87804 w 1233011"/>
                        <a:gd name="connsiteY88" fmla="*/ 693138 h 1411233"/>
                        <a:gd name="connsiteX89" fmla="*/ 60960 w 1233011"/>
                        <a:gd name="connsiteY89" fmla="*/ 617855 h 1411233"/>
                        <a:gd name="connsiteX90" fmla="*/ 34920 w 1233011"/>
                        <a:gd name="connsiteY90" fmla="*/ 604361 h 1411233"/>
                        <a:gd name="connsiteX91" fmla="*/ 0 w 1233011"/>
                        <a:gd name="connsiteY91" fmla="*/ 543401 h 1411233"/>
                        <a:gd name="connsiteX0" fmla="*/ 0 w 1233011"/>
                        <a:gd name="connsiteY0" fmla="*/ 543401 h 1411233"/>
                        <a:gd name="connsiteX1" fmla="*/ 242411 w 1233011"/>
                        <a:gd name="connsiteY1" fmla="*/ 381000 h 1411233"/>
                        <a:gd name="connsiteX2" fmla="*/ 264318 w 1233011"/>
                        <a:gd name="connsiteY2" fmla="*/ 271462 h 1411233"/>
                        <a:gd name="connsiteX3" fmla="*/ 348615 w 1233011"/>
                        <a:gd name="connsiteY3" fmla="*/ 268605 h 1411233"/>
                        <a:gd name="connsiteX4" fmla="*/ 386238 w 1233011"/>
                        <a:gd name="connsiteY4" fmla="*/ 290512 h 1411233"/>
                        <a:gd name="connsiteX5" fmla="*/ 461486 w 1233011"/>
                        <a:gd name="connsiteY5" fmla="*/ 250031 h 1411233"/>
                        <a:gd name="connsiteX6" fmla="*/ 516731 w 1233011"/>
                        <a:gd name="connsiteY6" fmla="*/ 128111 h 1411233"/>
                        <a:gd name="connsiteX7" fmla="*/ 577845 w 1233011"/>
                        <a:gd name="connsiteY7" fmla="*/ 140018 h 1411233"/>
                        <a:gd name="connsiteX8" fmla="*/ 638651 w 1233011"/>
                        <a:gd name="connsiteY8" fmla="*/ 167640 h 1411233"/>
                        <a:gd name="connsiteX9" fmla="*/ 752470 w 1233011"/>
                        <a:gd name="connsiteY9" fmla="*/ 151155 h 1411233"/>
                        <a:gd name="connsiteX10" fmla="*/ 799301 w 1233011"/>
                        <a:gd name="connsiteY10" fmla="*/ 113824 h 1411233"/>
                        <a:gd name="connsiteX11" fmla="*/ 802005 w 1233011"/>
                        <a:gd name="connsiteY11" fmla="*/ 61913 h 1411233"/>
                        <a:gd name="connsiteX12" fmla="*/ 837247 w 1233011"/>
                        <a:gd name="connsiteY12" fmla="*/ 50482 h 1411233"/>
                        <a:gd name="connsiteX13" fmla="*/ 868680 w 1233011"/>
                        <a:gd name="connsiteY13" fmla="*/ 0 h 1411233"/>
                        <a:gd name="connsiteX14" fmla="*/ 920591 w 1233011"/>
                        <a:gd name="connsiteY14" fmla="*/ 0 h 1411233"/>
                        <a:gd name="connsiteX15" fmla="*/ 916305 w 1233011"/>
                        <a:gd name="connsiteY15" fmla="*/ 59531 h 1411233"/>
                        <a:gd name="connsiteX16" fmla="*/ 996791 w 1233011"/>
                        <a:gd name="connsiteY16" fmla="*/ 99060 h 1411233"/>
                        <a:gd name="connsiteX17" fmla="*/ 954405 w 1233011"/>
                        <a:gd name="connsiteY17" fmla="*/ 177165 h 1411233"/>
                        <a:gd name="connsiteX18" fmla="*/ 984408 w 1233011"/>
                        <a:gd name="connsiteY18" fmla="*/ 197644 h 1411233"/>
                        <a:gd name="connsiteX19" fmla="*/ 951700 w 1233011"/>
                        <a:gd name="connsiteY19" fmla="*/ 249555 h 1411233"/>
                        <a:gd name="connsiteX20" fmla="*/ 951071 w 1233011"/>
                        <a:gd name="connsiteY20" fmla="*/ 297180 h 1411233"/>
                        <a:gd name="connsiteX21" fmla="*/ 958691 w 1233011"/>
                        <a:gd name="connsiteY21" fmla="*/ 320040 h 1411233"/>
                        <a:gd name="connsiteX22" fmla="*/ 1006469 w 1233011"/>
                        <a:gd name="connsiteY22" fmla="*/ 349568 h 1411233"/>
                        <a:gd name="connsiteX23" fmla="*/ 1063942 w 1233011"/>
                        <a:gd name="connsiteY23" fmla="*/ 461388 h 1411233"/>
                        <a:gd name="connsiteX24" fmla="*/ 1090136 w 1233011"/>
                        <a:gd name="connsiteY24" fmla="*/ 403667 h 1411233"/>
                        <a:gd name="connsiteX25" fmla="*/ 1130542 w 1233011"/>
                        <a:gd name="connsiteY25" fmla="*/ 390148 h 1411233"/>
                        <a:gd name="connsiteX26" fmla="*/ 1117759 w 1233011"/>
                        <a:gd name="connsiteY26" fmla="*/ 400526 h 1411233"/>
                        <a:gd name="connsiteX27" fmla="*/ 1142047 w 1233011"/>
                        <a:gd name="connsiteY27" fmla="*/ 368142 h 1411233"/>
                        <a:gd name="connsiteX28" fmla="*/ 1156811 w 1233011"/>
                        <a:gd name="connsiteY28" fmla="*/ 441960 h 1411233"/>
                        <a:gd name="connsiteX29" fmla="*/ 1233011 w 1233011"/>
                        <a:gd name="connsiteY29" fmla="*/ 419100 h 1411233"/>
                        <a:gd name="connsiteX30" fmla="*/ 1200150 w 1233011"/>
                        <a:gd name="connsiteY30" fmla="*/ 481012 h 1411233"/>
                        <a:gd name="connsiteX31" fmla="*/ 1142524 w 1233011"/>
                        <a:gd name="connsiteY31" fmla="*/ 536734 h 1411233"/>
                        <a:gd name="connsiteX32" fmla="*/ 1077908 w 1233011"/>
                        <a:gd name="connsiteY32" fmla="*/ 621031 h 1411233"/>
                        <a:gd name="connsiteX33" fmla="*/ 1009174 w 1233011"/>
                        <a:gd name="connsiteY33" fmla="*/ 632460 h 1411233"/>
                        <a:gd name="connsiteX34" fmla="*/ 1006470 w 1233011"/>
                        <a:gd name="connsiteY34" fmla="*/ 754380 h 1411233"/>
                        <a:gd name="connsiteX35" fmla="*/ 963453 w 1233011"/>
                        <a:gd name="connsiteY35" fmla="*/ 807244 h 1411233"/>
                        <a:gd name="connsiteX36" fmla="*/ 999326 w 1233011"/>
                        <a:gd name="connsiteY36" fmla="*/ 847249 h 1411233"/>
                        <a:gd name="connsiteX37" fmla="*/ 977264 w 1233011"/>
                        <a:gd name="connsiteY37" fmla="*/ 891063 h 1411233"/>
                        <a:gd name="connsiteX38" fmla="*/ 1001707 w 1233011"/>
                        <a:gd name="connsiteY38" fmla="*/ 947261 h 1411233"/>
                        <a:gd name="connsiteX39" fmla="*/ 1032510 w 1233011"/>
                        <a:gd name="connsiteY39" fmla="*/ 1024414 h 1411233"/>
                        <a:gd name="connsiteX40" fmla="*/ 1075372 w 1233011"/>
                        <a:gd name="connsiteY40" fmla="*/ 1055370 h 1411233"/>
                        <a:gd name="connsiteX41" fmla="*/ 1076801 w 1233011"/>
                        <a:gd name="connsiteY41" fmla="*/ 1161574 h 1411233"/>
                        <a:gd name="connsiteX42" fmla="*/ 993458 w 1233011"/>
                        <a:gd name="connsiteY42" fmla="*/ 1155382 h 1411233"/>
                        <a:gd name="connsiteX43" fmla="*/ 1120770 w 1233011"/>
                        <a:gd name="connsiteY43" fmla="*/ 1211579 h 1411233"/>
                        <a:gd name="connsiteX44" fmla="*/ 1154429 w 1233011"/>
                        <a:gd name="connsiteY44" fmla="*/ 1251586 h 1411233"/>
                        <a:gd name="connsiteX45" fmla="*/ 1096957 w 1233011"/>
                        <a:gd name="connsiteY45" fmla="*/ 1373505 h 1411233"/>
                        <a:gd name="connsiteX46" fmla="*/ 1065847 w 1233011"/>
                        <a:gd name="connsiteY46" fmla="*/ 1361598 h 1411233"/>
                        <a:gd name="connsiteX47" fmla="*/ 1046797 w 1233011"/>
                        <a:gd name="connsiteY47" fmla="*/ 1390650 h 1411233"/>
                        <a:gd name="connsiteX48" fmla="*/ 1027901 w 1233011"/>
                        <a:gd name="connsiteY48" fmla="*/ 1359218 h 1411233"/>
                        <a:gd name="connsiteX49" fmla="*/ 901541 w 1233011"/>
                        <a:gd name="connsiteY49" fmla="*/ 1344930 h 1411233"/>
                        <a:gd name="connsiteX50" fmla="*/ 859428 w 1233011"/>
                        <a:gd name="connsiteY50" fmla="*/ 1307028 h 1411233"/>
                        <a:gd name="connsiteX51" fmla="*/ 818351 w 1233011"/>
                        <a:gd name="connsiteY51" fmla="*/ 1321118 h 1411233"/>
                        <a:gd name="connsiteX52" fmla="*/ 788313 w 1233011"/>
                        <a:gd name="connsiteY52" fmla="*/ 1359590 h 1411233"/>
                        <a:gd name="connsiteX53" fmla="*/ 732402 w 1233011"/>
                        <a:gd name="connsiteY53" fmla="*/ 1357779 h 1411233"/>
                        <a:gd name="connsiteX54" fmla="*/ 606672 w 1233011"/>
                        <a:gd name="connsiteY54" fmla="*/ 1411233 h 1411233"/>
                        <a:gd name="connsiteX55" fmla="*/ 580226 w 1233011"/>
                        <a:gd name="connsiteY55" fmla="*/ 1375886 h 1411233"/>
                        <a:gd name="connsiteX56" fmla="*/ 374332 w 1233011"/>
                        <a:gd name="connsiteY56" fmla="*/ 1287303 h 1411233"/>
                        <a:gd name="connsiteX57" fmla="*/ 206369 w 1233011"/>
                        <a:gd name="connsiteY57" fmla="*/ 1230630 h 1411233"/>
                        <a:gd name="connsiteX58" fmla="*/ 111119 w 1233011"/>
                        <a:gd name="connsiteY58" fmla="*/ 1223486 h 1411233"/>
                        <a:gd name="connsiteX59" fmla="*/ 106357 w 1233011"/>
                        <a:gd name="connsiteY59" fmla="*/ 1156811 h 1411233"/>
                        <a:gd name="connsiteX60" fmla="*/ 118263 w 1233011"/>
                        <a:gd name="connsiteY60" fmla="*/ 1171098 h 1411233"/>
                        <a:gd name="connsiteX61" fmla="*/ 126682 w 1233011"/>
                        <a:gd name="connsiteY61" fmla="*/ 1202532 h 1411233"/>
                        <a:gd name="connsiteX62" fmla="*/ 164306 w 1233011"/>
                        <a:gd name="connsiteY62" fmla="*/ 1200626 h 1411233"/>
                        <a:gd name="connsiteX63" fmla="*/ 146685 w 1233011"/>
                        <a:gd name="connsiteY63" fmla="*/ 1141095 h 1411233"/>
                        <a:gd name="connsiteX64" fmla="*/ 218122 w 1233011"/>
                        <a:gd name="connsiteY64" fmla="*/ 1096804 h 1411233"/>
                        <a:gd name="connsiteX65" fmla="*/ 232563 w 1233011"/>
                        <a:gd name="connsiteY65" fmla="*/ 1180623 h 1411233"/>
                        <a:gd name="connsiteX66" fmla="*/ 261138 w 1233011"/>
                        <a:gd name="connsiteY66" fmla="*/ 1190149 h 1411233"/>
                        <a:gd name="connsiteX67" fmla="*/ 275748 w 1233011"/>
                        <a:gd name="connsiteY67" fmla="*/ 1068705 h 1411233"/>
                        <a:gd name="connsiteX68" fmla="*/ 306382 w 1233011"/>
                        <a:gd name="connsiteY68" fmla="*/ 1078230 h 1411233"/>
                        <a:gd name="connsiteX69" fmla="*/ 277807 w 1233011"/>
                        <a:gd name="connsiteY69" fmla="*/ 944880 h 1411233"/>
                        <a:gd name="connsiteX70" fmla="*/ 242089 w 1233011"/>
                        <a:gd name="connsiteY70" fmla="*/ 961549 h 1411233"/>
                        <a:gd name="connsiteX71" fmla="*/ 132551 w 1233011"/>
                        <a:gd name="connsiteY71" fmla="*/ 909162 h 1411233"/>
                        <a:gd name="connsiteX72" fmla="*/ 142076 w 1233011"/>
                        <a:gd name="connsiteY72" fmla="*/ 882967 h 1411233"/>
                        <a:gd name="connsiteX73" fmla="*/ 114096 w 1233011"/>
                        <a:gd name="connsiteY73" fmla="*/ 864017 h 1411233"/>
                        <a:gd name="connsiteX74" fmla="*/ 92069 w 1233011"/>
                        <a:gd name="connsiteY74" fmla="*/ 897255 h 1411233"/>
                        <a:gd name="connsiteX75" fmla="*/ 94451 w 1233011"/>
                        <a:gd name="connsiteY75" fmla="*/ 840105 h 1411233"/>
                        <a:gd name="connsiteX76" fmla="*/ 75401 w 1233011"/>
                        <a:gd name="connsiteY76" fmla="*/ 835343 h 1411233"/>
                        <a:gd name="connsiteX77" fmla="*/ 63494 w 1233011"/>
                        <a:gd name="connsiteY77" fmla="*/ 906780 h 1411233"/>
                        <a:gd name="connsiteX78" fmla="*/ 42063 w 1233011"/>
                        <a:gd name="connsiteY78" fmla="*/ 911543 h 1411233"/>
                        <a:gd name="connsiteX79" fmla="*/ 53970 w 1233011"/>
                        <a:gd name="connsiteY79" fmla="*/ 825817 h 1411233"/>
                        <a:gd name="connsiteX80" fmla="*/ 106203 w 1233011"/>
                        <a:gd name="connsiteY80" fmla="*/ 819626 h 1411233"/>
                        <a:gd name="connsiteX81" fmla="*/ 108738 w 1233011"/>
                        <a:gd name="connsiteY81" fmla="*/ 799623 h 1411233"/>
                        <a:gd name="connsiteX82" fmla="*/ 61912 w 1233011"/>
                        <a:gd name="connsiteY82" fmla="*/ 799624 h 1411233"/>
                        <a:gd name="connsiteX83" fmla="*/ 66198 w 1233011"/>
                        <a:gd name="connsiteY83" fmla="*/ 761047 h 1411233"/>
                        <a:gd name="connsiteX84" fmla="*/ 125407 w 1233011"/>
                        <a:gd name="connsiteY84" fmla="*/ 742474 h 1411233"/>
                        <a:gd name="connsiteX85" fmla="*/ 113500 w 1233011"/>
                        <a:gd name="connsiteY85" fmla="*/ 716280 h 1411233"/>
                        <a:gd name="connsiteX86" fmla="*/ 31899 w 1233011"/>
                        <a:gd name="connsiteY86" fmla="*/ 756737 h 1411233"/>
                        <a:gd name="connsiteX87" fmla="*/ 12858 w 1233011"/>
                        <a:gd name="connsiteY87" fmla="*/ 718344 h 1411233"/>
                        <a:gd name="connsiteX88" fmla="*/ 87804 w 1233011"/>
                        <a:gd name="connsiteY88" fmla="*/ 693138 h 1411233"/>
                        <a:gd name="connsiteX89" fmla="*/ 60960 w 1233011"/>
                        <a:gd name="connsiteY89" fmla="*/ 617855 h 1411233"/>
                        <a:gd name="connsiteX90" fmla="*/ 34920 w 1233011"/>
                        <a:gd name="connsiteY90" fmla="*/ 604361 h 1411233"/>
                        <a:gd name="connsiteX91" fmla="*/ 0 w 1233011"/>
                        <a:gd name="connsiteY91" fmla="*/ 543401 h 1411233"/>
                        <a:gd name="connsiteX0" fmla="*/ 0 w 1233011"/>
                        <a:gd name="connsiteY0" fmla="*/ 543401 h 1411233"/>
                        <a:gd name="connsiteX1" fmla="*/ 242411 w 1233011"/>
                        <a:gd name="connsiteY1" fmla="*/ 381000 h 1411233"/>
                        <a:gd name="connsiteX2" fmla="*/ 264318 w 1233011"/>
                        <a:gd name="connsiteY2" fmla="*/ 271462 h 1411233"/>
                        <a:gd name="connsiteX3" fmla="*/ 348615 w 1233011"/>
                        <a:gd name="connsiteY3" fmla="*/ 268605 h 1411233"/>
                        <a:gd name="connsiteX4" fmla="*/ 386238 w 1233011"/>
                        <a:gd name="connsiteY4" fmla="*/ 290512 h 1411233"/>
                        <a:gd name="connsiteX5" fmla="*/ 461486 w 1233011"/>
                        <a:gd name="connsiteY5" fmla="*/ 250031 h 1411233"/>
                        <a:gd name="connsiteX6" fmla="*/ 516731 w 1233011"/>
                        <a:gd name="connsiteY6" fmla="*/ 128111 h 1411233"/>
                        <a:gd name="connsiteX7" fmla="*/ 577845 w 1233011"/>
                        <a:gd name="connsiteY7" fmla="*/ 140018 h 1411233"/>
                        <a:gd name="connsiteX8" fmla="*/ 638651 w 1233011"/>
                        <a:gd name="connsiteY8" fmla="*/ 167640 h 1411233"/>
                        <a:gd name="connsiteX9" fmla="*/ 752470 w 1233011"/>
                        <a:gd name="connsiteY9" fmla="*/ 151155 h 1411233"/>
                        <a:gd name="connsiteX10" fmla="*/ 799301 w 1233011"/>
                        <a:gd name="connsiteY10" fmla="*/ 113824 h 1411233"/>
                        <a:gd name="connsiteX11" fmla="*/ 802005 w 1233011"/>
                        <a:gd name="connsiteY11" fmla="*/ 61913 h 1411233"/>
                        <a:gd name="connsiteX12" fmla="*/ 837247 w 1233011"/>
                        <a:gd name="connsiteY12" fmla="*/ 50482 h 1411233"/>
                        <a:gd name="connsiteX13" fmla="*/ 868680 w 1233011"/>
                        <a:gd name="connsiteY13" fmla="*/ 0 h 1411233"/>
                        <a:gd name="connsiteX14" fmla="*/ 920591 w 1233011"/>
                        <a:gd name="connsiteY14" fmla="*/ 0 h 1411233"/>
                        <a:gd name="connsiteX15" fmla="*/ 916305 w 1233011"/>
                        <a:gd name="connsiteY15" fmla="*/ 59531 h 1411233"/>
                        <a:gd name="connsiteX16" fmla="*/ 996791 w 1233011"/>
                        <a:gd name="connsiteY16" fmla="*/ 99060 h 1411233"/>
                        <a:gd name="connsiteX17" fmla="*/ 954405 w 1233011"/>
                        <a:gd name="connsiteY17" fmla="*/ 177165 h 1411233"/>
                        <a:gd name="connsiteX18" fmla="*/ 984408 w 1233011"/>
                        <a:gd name="connsiteY18" fmla="*/ 197644 h 1411233"/>
                        <a:gd name="connsiteX19" fmla="*/ 951700 w 1233011"/>
                        <a:gd name="connsiteY19" fmla="*/ 249555 h 1411233"/>
                        <a:gd name="connsiteX20" fmla="*/ 951071 w 1233011"/>
                        <a:gd name="connsiteY20" fmla="*/ 297180 h 1411233"/>
                        <a:gd name="connsiteX21" fmla="*/ 958691 w 1233011"/>
                        <a:gd name="connsiteY21" fmla="*/ 320040 h 1411233"/>
                        <a:gd name="connsiteX22" fmla="*/ 1006469 w 1233011"/>
                        <a:gd name="connsiteY22" fmla="*/ 349568 h 1411233"/>
                        <a:gd name="connsiteX23" fmla="*/ 1063942 w 1233011"/>
                        <a:gd name="connsiteY23" fmla="*/ 461388 h 1411233"/>
                        <a:gd name="connsiteX24" fmla="*/ 1090136 w 1233011"/>
                        <a:gd name="connsiteY24" fmla="*/ 403667 h 1411233"/>
                        <a:gd name="connsiteX25" fmla="*/ 1130542 w 1233011"/>
                        <a:gd name="connsiteY25" fmla="*/ 390148 h 1411233"/>
                        <a:gd name="connsiteX26" fmla="*/ 1117759 w 1233011"/>
                        <a:gd name="connsiteY26" fmla="*/ 400526 h 1411233"/>
                        <a:gd name="connsiteX27" fmla="*/ 1142047 w 1233011"/>
                        <a:gd name="connsiteY27" fmla="*/ 368142 h 1411233"/>
                        <a:gd name="connsiteX28" fmla="*/ 1156811 w 1233011"/>
                        <a:gd name="connsiteY28" fmla="*/ 441960 h 1411233"/>
                        <a:gd name="connsiteX29" fmla="*/ 1233011 w 1233011"/>
                        <a:gd name="connsiteY29" fmla="*/ 419100 h 1411233"/>
                        <a:gd name="connsiteX30" fmla="*/ 1200150 w 1233011"/>
                        <a:gd name="connsiteY30" fmla="*/ 481012 h 1411233"/>
                        <a:gd name="connsiteX31" fmla="*/ 1142524 w 1233011"/>
                        <a:gd name="connsiteY31" fmla="*/ 536734 h 1411233"/>
                        <a:gd name="connsiteX32" fmla="*/ 1077908 w 1233011"/>
                        <a:gd name="connsiteY32" fmla="*/ 621031 h 1411233"/>
                        <a:gd name="connsiteX33" fmla="*/ 1009174 w 1233011"/>
                        <a:gd name="connsiteY33" fmla="*/ 632460 h 1411233"/>
                        <a:gd name="connsiteX34" fmla="*/ 1006470 w 1233011"/>
                        <a:gd name="connsiteY34" fmla="*/ 754380 h 1411233"/>
                        <a:gd name="connsiteX35" fmla="*/ 963453 w 1233011"/>
                        <a:gd name="connsiteY35" fmla="*/ 807244 h 1411233"/>
                        <a:gd name="connsiteX36" fmla="*/ 999326 w 1233011"/>
                        <a:gd name="connsiteY36" fmla="*/ 847249 h 1411233"/>
                        <a:gd name="connsiteX37" fmla="*/ 977264 w 1233011"/>
                        <a:gd name="connsiteY37" fmla="*/ 891063 h 1411233"/>
                        <a:gd name="connsiteX38" fmla="*/ 1001707 w 1233011"/>
                        <a:gd name="connsiteY38" fmla="*/ 947261 h 1411233"/>
                        <a:gd name="connsiteX39" fmla="*/ 1032510 w 1233011"/>
                        <a:gd name="connsiteY39" fmla="*/ 1024414 h 1411233"/>
                        <a:gd name="connsiteX40" fmla="*/ 1075372 w 1233011"/>
                        <a:gd name="connsiteY40" fmla="*/ 1055370 h 1411233"/>
                        <a:gd name="connsiteX41" fmla="*/ 1076801 w 1233011"/>
                        <a:gd name="connsiteY41" fmla="*/ 1161574 h 1411233"/>
                        <a:gd name="connsiteX42" fmla="*/ 993458 w 1233011"/>
                        <a:gd name="connsiteY42" fmla="*/ 1155382 h 1411233"/>
                        <a:gd name="connsiteX43" fmla="*/ 1120770 w 1233011"/>
                        <a:gd name="connsiteY43" fmla="*/ 1211579 h 1411233"/>
                        <a:gd name="connsiteX44" fmla="*/ 1154429 w 1233011"/>
                        <a:gd name="connsiteY44" fmla="*/ 1251586 h 1411233"/>
                        <a:gd name="connsiteX45" fmla="*/ 1096957 w 1233011"/>
                        <a:gd name="connsiteY45" fmla="*/ 1373505 h 1411233"/>
                        <a:gd name="connsiteX46" fmla="*/ 1065847 w 1233011"/>
                        <a:gd name="connsiteY46" fmla="*/ 1361598 h 1411233"/>
                        <a:gd name="connsiteX47" fmla="*/ 1046797 w 1233011"/>
                        <a:gd name="connsiteY47" fmla="*/ 1390650 h 1411233"/>
                        <a:gd name="connsiteX48" fmla="*/ 1027901 w 1233011"/>
                        <a:gd name="connsiteY48" fmla="*/ 1359218 h 1411233"/>
                        <a:gd name="connsiteX49" fmla="*/ 901541 w 1233011"/>
                        <a:gd name="connsiteY49" fmla="*/ 1344930 h 1411233"/>
                        <a:gd name="connsiteX50" fmla="*/ 859428 w 1233011"/>
                        <a:gd name="connsiteY50" fmla="*/ 1307028 h 1411233"/>
                        <a:gd name="connsiteX51" fmla="*/ 818351 w 1233011"/>
                        <a:gd name="connsiteY51" fmla="*/ 1321118 h 1411233"/>
                        <a:gd name="connsiteX52" fmla="*/ 788313 w 1233011"/>
                        <a:gd name="connsiteY52" fmla="*/ 1359590 h 1411233"/>
                        <a:gd name="connsiteX53" fmla="*/ 732402 w 1233011"/>
                        <a:gd name="connsiteY53" fmla="*/ 1357779 h 1411233"/>
                        <a:gd name="connsiteX54" fmla="*/ 606672 w 1233011"/>
                        <a:gd name="connsiteY54" fmla="*/ 1411233 h 1411233"/>
                        <a:gd name="connsiteX55" fmla="*/ 580226 w 1233011"/>
                        <a:gd name="connsiteY55" fmla="*/ 1375886 h 1411233"/>
                        <a:gd name="connsiteX56" fmla="*/ 374332 w 1233011"/>
                        <a:gd name="connsiteY56" fmla="*/ 1287303 h 1411233"/>
                        <a:gd name="connsiteX57" fmla="*/ 206369 w 1233011"/>
                        <a:gd name="connsiteY57" fmla="*/ 1230630 h 1411233"/>
                        <a:gd name="connsiteX58" fmla="*/ 111119 w 1233011"/>
                        <a:gd name="connsiteY58" fmla="*/ 1223486 h 1411233"/>
                        <a:gd name="connsiteX59" fmla="*/ 106357 w 1233011"/>
                        <a:gd name="connsiteY59" fmla="*/ 1156811 h 1411233"/>
                        <a:gd name="connsiteX60" fmla="*/ 118263 w 1233011"/>
                        <a:gd name="connsiteY60" fmla="*/ 1171098 h 1411233"/>
                        <a:gd name="connsiteX61" fmla="*/ 126682 w 1233011"/>
                        <a:gd name="connsiteY61" fmla="*/ 1202532 h 1411233"/>
                        <a:gd name="connsiteX62" fmla="*/ 164306 w 1233011"/>
                        <a:gd name="connsiteY62" fmla="*/ 1200626 h 1411233"/>
                        <a:gd name="connsiteX63" fmla="*/ 146685 w 1233011"/>
                        <a:gd name="connsiteY63" fmla="*/ 1141095 h 1411233"/>
                        <a:gd name="connsiteX64" fmla="*/ 218122 w 1233011"/>
                        <a:gd name="connsiteY64" fmla="*/ 1096804 h 1411233"/>
                        <a:gd name="connsiteX65" fmla="*/ 232563 w 1233011"/>
                        <a:gd name="connsiteY65" fmla="*/ 1180623 h 1411233"/>
                        <a:gd name="connsiteX66" fmla="*/ 261138 w 1233011"/>
                        <a:gd name="connsiteY66" fmla="*/ 1190149 h 1411233"/>
                        <a:gd name="connsiteX67" fmla="*/ 275748 w 1233011"/>
                        <a:gd name="connsiteY67" fmla="*/ 1068705 h 1411233"/>
                        <a:gd name="connsiteX68" fmla="*/ 306382 w 1233011"/>
                        <a:gd name="connsiteY68" fmla="*/ 1078230 h 1411233"/>
                        <a:gd name="connsiteX69" fmla="*/ 277807 w 1233011"/>
                        <a:gd name="connsiteY69" fmla="*/ 944880 h 1411233"/>
                        <a:gd name="connsiteX70" fmla="*/ 242089 w 1233011"/>
                        <a:gd name="connsiteY70" fmla="*/ 961549 h 1411233"/>
                        <a:gd name="connsiteX71" fmla="*/ 161126 w 1233011"/>
                        <a:gd name="connsiteY71" fmla="*/ 923449 h 1411233"/>
                        <a:gd name="connsiteX72" fmla="*/ 132551 w 1233011"/>
                        <a:gd name="connsiteY72" fmla="*/ 909162 h 1411233"/>
                        <a:gd name="connsiteX73" fmla="*/ 142076 w 1233011"/>
                        <a:gd name="connsiteY73" fmla="*/ 882967 h 1411233"/>
                        <a:gd name="connsiteX74" fmla="*/ 114096 w 1233011"/>
                        <a:gd name="connsiteY74" fmla="*/ 864017 h 1411233"/>
                        <a:gd name="connsiteX75" fmla="*/ 92069 w 1233011"/>
                        <a:gd name="connsiteY75" fmla="*/ 897255 h 1411233"/>
                        <a:gd name="connsiteX76" fmla="*/ 94451 w 1233011"/>
                        <a:gd name="connsiteY76" fmla="*/ 840105 h 1411233"/>
                        <a:gd name="connsiteX77" fmla="*/ 75401 w 1233011"/>
                        <a:gd name="connsiteY77" fmla="*/ 835343 h 1411233"/>
                        <a:gd name="connsiteX78" fmla="*/ 63494 w 1233011"/>
                        <a:gd name="connsiteY78" fmla="*/ 906780 h 1411233"/>
                        <a:gd name="connsiteX79" fmla="*/ 42063 w 1233011"/>
                        <a:gd name="connsiteY79" fmla="*/ 911543 h 1411233"/>
                        <a:gd name="connsiteX80" fmla="*/ 53970 w 1233011"/>
                        <a:gd name="connsiteY80" fmla="*/ 825817 h 1411233"/>
                        <a:gd name="connsiteX81" fmla="*/ 106203 w 1233011"/>
                        <a:gd name="connsiteY81" fmla="*/ 819626 h 1411233"/>
                        <a:gd name="connsiteX82" fmla="*/ 108738 w 1233011"/>
                        <a:gd name="connsiteY82" fmla="*/ 799623 h 1411233"/>
                        <a:gd name="connsiteX83" fmla="*/ 61912 w 1233011"/>
                        <a:gd name="connsiteY83" fmla="*/ 799624 h 1411233"/>
                        <a:gd name="connsiteX84" fmla="*/ 66198 w 1233011"/>
                        <a:gd name="connsiteY84" fmla="*/ 761047 h 1411233"/>
                        <a:gd name="connsiteX85" fmla="*/ 125407 w 1233011"/>
                        <a:gd name="connsiteY85" fmla="*/ 742474 h 1411233"/>
                        <a:gd name="connsiteX86" fmla="*/ 113500 w 1233011"/>
                        <a:gd name="connsiteY86" fmla="*/ 716280 h 1411233"/>
                        <a:gd name="connsiteX87" fmla="*/ 31899 w 1233011"/>
                        <a:gd name="connsiteY87" fmla="*/ 756737 h 1411233"/>
                        <a:gd name="connsiteX88" fmla="*/ 12858 w 1233011"/>
                        <a:gd name="connsiteY88" fmla="*/ 718344 h 1411233"/>
                        <a:gd name="connsiteX89" fmla="*/ 87804 w 1233011"/>
                        <a:gd name="connsiteY89" fmla="*/ 693138 h 1411233"/>
                        <a:gd name="connsiteX90" fmla="*/ 60960 w 1233011"/>
                        <a:gd name="connsiteY90" fmla="*/ 617855 h 1411233"/>
                        <a:gd name="connsiteX91" fmla="*/ 34920 w 1233011"/>
                        <a:gd name="connsiteY91" fmla="*/ 604361 h 1411233"/>
                        <a:gd name="connsiteX92" fmla="*/ 0 w 1233011"/>
                        <a:gd name="connsiteY92" fmla="*/ 543401 h 1411233"/>
                        <a:gd name="connsiteX0" fmla="*/ 0 w 1233011"/>
                        <a:gd name="connsiteY0" fmla="*/ 543401 h 1411233"/>
                        <a:gd name="connsiteX1" fmla="*/ 242411 w 1233011"/>
                        <a:gd name="connsiteY1" fmla="*/ 381000 h 1411233"/>
                        <a:gd name="connsiteX2" fmla="*/ 264318 w 1233011"/>
                        <a:gd name="connsiteY2" fmla="*/ 271462 h 1411233"/>
                        <a:gd name="connsiteX3" fmla="*/ 348615 w 1233011"/>
                        <a:gd name="connsiteY3" fmla="*/ 268605 h 1411233"/>
                        <a:gd name="connsiteX4" fmla="*/ 386238 w 1233011"/>
                        <a:gd name="connsiteY4" fmla="*/ 290512 h 1411233"/>
                        <a:gd name="connsiteX5" fmla="*/ 461486 w 1233011"/>
                        <a:gd name="connsiteY5" fmla="*/ 250031 h 1411233"/>
                        <a:gd name="connsiteX6" fmla="*/ 516731 w 1233011"/>
                        <a:gd name="connsiteY6" fmla="*/ 128111 h 1411233"/>
                        <a:gd name="connsiteX7" fmla="*/ 577845 w 1233011"/>
                        <a:gd name="connsiteY7" fmla="*/ 140018 h 1411233"/>
                        <a:gd name="connsiteX8" fmla="*/ 638651 w 1233011"/>
                        <a:gd name="connsiteY8" fmla="*/ 167640 h 1411233"/>
                        <a:gd name="connsiteX9" fmla="*/ 752470 w 1233011"/>
                        <a:gd name="connsiteY9" fmla="*/ 151155 h 1411233"/>
                        <a:gd name="connsiteX10" fmla="*/ 799301 w 1233011"/>
                        <a:gd name="connsiteY10" fmla="*/ 113824 h 1411233"/>
                        <a:gd name="connsiteX11" fmla="*/ 802005 w 1233011"/>
                        <a:gd name="connsiteY11" fmla="*/ 61913 h 1411233"/>
                        <a:gd name="connsiteX12" fmla="*/ 837247 w 1233011"/>
                        <a:gd name="connsiteY12" fmla="*/ 50482 h 1411233"/>
                        <a:gd name="connsiteX13" fmla="*/ 868680 w 1233011"/>
                        <a:gd name="connsiteY13" fmla="*/ 0 h 1411233"/>
                        <a:gd name="connsiteX14" fmla="*/ 920591 w 1233011"/>
                        <a:gd name="connsiteY14" fmla="*/ 0 h 1411233"/>
                        <a:gd name="connsiteX15" fmla="*/ 916305 w 1233011"/>
                        <a:gd name="connsiteY15" fmla="*/ 59531 h 1411233"/>
                        <a:gd name="connsiteX16" fmla="*/ 996791 w 1233011"/>
                        <a:gd name="connsiteY16" fmla="*/ 99060 h 1411233"/>
                        <a:gd name="connsiteX17" fmla="*/ 954405 w 1233011"/>
                        <a:gd name="connsiteY17" fmla="*/ 177165 h 1411233"/>
                        <a:gd name="connsiteX18" fmla="*/ 984408 w 1233011"/>
                        <a:gd name="connsiteY18" fmla="*/ 197644 h 1411233"/>
                        <a:gd name="connsiteX19" fmla="*/ 951700 w 1233011"/>
                        <a:gd name="connsiteY19" fmla="*/ 249555 h 1411233"/>
                        <a:gd name="connsiteX20" fmla="*/ 951071 w 1233011"/>
                        <a:gd name="connsiteY20" fmla="*/ 297180 h 1411233"/>
                        <a:gd name="connsiteX21" fmla="*/ 958691 w 1233011"/>
                        <a:gd name="connsiteY21" fmla="*/ 320040 h 1411233"/>
                        <a:gd name="connsiteX22" fmla="*/ 1006469 w 1233011"/>
                        <a:gd name="connsiteY22" fmla="*/ 349568 h 1411233"/>
                        <a:gd name="connsiteX23" fmla="*/ 1063942 w 1233011"/>
                        <a:gd name="connsiteY23" fmla="*/ 461388 h 1411233"/>
                        <a:gd name="connsiteX24" fmla="*/ 1090136 w 1233011"/>
                        <a:gd name="connsiteY24" fmla="*/ 403667 h 1411233"/>
                        <a:gd name="connsiteX25" fmla="*/ 1130542 w 1233011"/>
                        <a:gd name="connsiteY25" fmla="*/ 390148 h 1411233"/>
                        <a:gd name="connsiteX26" fmla="*/ 1117759 w 1233011"/>
                        <a:gd name="connsiteY26" fmla="*/ 400526 h 1411233"/>
                        <a:gd name="connsiteX27" fmla="*/ 1142047 w 1233011"/>
                        <a:gd name="connsiteY27" fmla="*/ 368142 h 1411233"/>
                        <a:gd name="connsiteX28" fmla="*/ 1156811 w 1233011"/>
                        <a:gd name="connsiteY28" fmla="*/ 441960 h 1411233"/>
                        <a:gd name="connsiteX29" fmla="*/ 1233011 w 1233011"/>
                        <a:gd name="connsiteY29" fmla="*/ 419100 h 1411233"/>
                        <a:gd name="connsiteX30" fmla="*/ 1200150 w 1233011"/>
                        <a:gd name="connsiteY30" fmla="*/ 481012 h 1411233"/>
                        <a:gd name="connsiteX31" fmla="*/ 1142524 w 1233011"/>
                        <a:gd name="connsiteY31" fmla="*/ 536734 h 1411233"/>
                        <a:gd name="connsiteX32" fmla="*/ 1077908 w 1233011"/>
                        <a:gd name="connsiteY32" fmla="*/ 621031 h 1411233"/>
                        <a:gd name="connsiteX33" fmla="*/ 1009174 w 1233011"/>
                        <a:gd name="connsiteY33" fmla="*/ 632460 h 1411233"/>
                        <a:gd name="connsiteX34" fmla="*/ 1006470 w 1233011"/>
                        <a:gd name="connsiteY34" fmla="*/ 754380 h 1411233"/>
                        <a:gd name="connsiteX35" fmla="*/ 963453 w 1233011"/>
                        <a:gd name="connsiteY35" fmla="*/ 807244 h 1411233"/>
                        <a:gd name="connsiteX36" fmla="*/ 999326 w 1233011"/>
                        <a:gd name="connsiteY36" fmla="*/ 847249 h 1411233"/>
                        <a:gd name="connsiteX37" fmla="*/ 977264 w 1233011"/>
                        <a:gd name="connsiteY37" fmla="*/ 891063 h 1411233"/>
                        <a:gd name="connsiteX38" fmla="*/ 1001707 w 1233011"/>
                        <a:gd name="connsiteY38" fmla="*/ 947261 h 1411233"/>
                        <a:gd name="connsiteX39" fmla="*/ 1032510 w 1233011"/>
                        <a:gd name="connsiteY39" fmla="*/ 1024414 h 1411233"/>
                        <a:gd name="connsiteX40" fmla="*/ 1075372 w 1233011"/>
                        <a:gd name="connsiteY40" fmla="*/ 1055370 h 1411233"/>
                        <a:gd name="connsiteX41" fmla="*/ 1076801 w 1233011"/>
                        <a:gd name="connsiteY41" fmla="*/ 1161574 h 1411233"/>
                        <a:gd name="connsiteX42" fmla="*/ 993458 w 1233011"/>
                        <a:gd name="connsiteY42" fmla="*/ 1155382 h 1411233"/>
                        <a:gd name="connsiteX43" fmla="*/ 1120770 w 1233011"/>
                        <a:gd name="connsiteY43" fmla="*/ 1211579 h 1411233"/>
                        <a:gd name="connsiteX44" fmla="*/ 1154429 w 1233011"/>
                        <a:gd name="connsiteY44" fmla="*/ 1251586 h 1411233"/>
                        <a:gd name="connsiteX45" fmla="*/ 1096957 w 1233011"/>
                        <a:gd name="connsiteY45" fmla="*/ 1373505 h 1411233"/>
                        <a:gd name="connsiteX46" fmla="*/ 1065847 w 1233011"/>
                        <a:gd name="connsiteY46" fmla="*/ 1361598 h 1411233"/>
                        <a:gd name="connsiteX47" fmla="*/ 1046797 w 1233011"/>
                        <a:gd name="connsiteY47" fmla="*/ 1390650 h 1411233"/>
                        <a:gd name="connsiteX48" fmla="*/ 1027901 w 1233011"/>
                        <a:gd name="connsiteY48" fmla="*/ 1359218 h 1411233"/>
                        <a:gd name="connsiteX49" fmla="*/ 901541 w 1233011"/>
                        <a:gd name="connsiteY49" fmla="*/ 1344930 h 1411233"/>
                        <a:gd name="connsiteX50" fmla="*/ 859428 w 1233011"/>
                        <a:gd name="connsiteY50" fmla="*/ 1307028 h 1411233"/>
                        <a:gd name="connsiteX51" fmla="*/ 818351 w 1233011"/>
                        <a:gd name="connsiteY51" fmla="*/ 1321118 h 1411233"/>
                        <a:gd name="connsiteX52" fmla="*/ 788313 w 1233011"/>
                        <a:gd name="connsiteY52" fmla="*/ 1359590 h 1411233"/>
                        <a:gd name="connsiteX53" fmla="*/ 732402 w 1233011"/>
                        <a:gd name="connsiteY53" fmla="*/ 1357779 h 1411233"/>
                        <a:gd name="connsiteX54" fmla="*/ 606672 w 1233011"/>
                        <a:gd name="connsiteY54" fmla="*/ 1411233 h 1411233"/>
                        <a:gd name="connsiteX55" fmla="*/ 580226 w 1233011"/>
                        <a:gd name="connsiteY55" fmla="*/ 1375886 h 1411233"/>
                        <a:gd name="connsiteX56" fmla="*/ 374332 w 1233011"/>
                        <a:gd name="connsiteY56" fmla="*/ 1287303 h 1411233"/>
                        <a:gd name="connsiteX57" fmla="*/ 206369 w 1233011"/>
                        <a:gd name="connsiteY57" fmla="*/ 1230630 h 1411233"/>
                        <a:gd name="connsiteX58" fmla="*/ 111119 w 1233011"/>
                        <a:gd name="connsiteY58" fmla="*/ 1223486 h 1411233"/>
                        <a:gd name="connsiteX59" fmla="*/ 106357 w 1233011"/>
                        <a:gd name="connsiteY59" fmla="*/ 1156811 h 1411233"/>
                        <a:gd name="connsiteX60" fmla="*/ 118263 w 1233011"/>
                        <a:gd name="connsiteY60" fmla="*/ 1171098 h 1411233"/>
                        <a:gd name="connsiteX61" fmla="*/ 126682 w 1233011"/>
                        <a:gd name="connsiteY61" fmla="*/ 1202532 h 1411233"/>
                        <a:gd name="connsiteX62" fmla="*/ 164306 w 1233011"/>
                        <a:gd name="connsiteY62" fmla="*/ 1200626 h 1411233"/>
                        <a:gd name="connsiteX63" fmla="*/ 146685 w 1233011"/>
                        <a:gd name="connsiteY63" fmla="*/ 1141095 h 1411233"/>
                        <a:gd name="connsiteX64" fmla="*/ 218122 w 1233011"/>
                        <a:gd name="connsiteY64" fmla="*/ 1096804 h 1411233"/>
                        <a:gd name="connsiteX65" fmla="*/ 232563 w 1233011"/>
                        <a:gd name="connsiteY65" fmla="*/ 1180623 h 1411233"/>
                        <a:gd name="connsiteX66" fmla="*/ 261138 w 1233011"/>
                        <a:gd name="connsiteY66" fmla="*/ 1190149 h 1411233"/>
                        <a:gd name="connsiteX67" fmla="*/ 275748 w 1233011"/>
                        <a:gd name="connsiteY67" fmla="*/ 1068705 h 1411233"/>
                        <a:gd name="connsiteX68" fmla="*/ 306382 w 1233011"/>
                        <a:gd name="connsiteY68" fmla="*/ 1078230 h 1411233"/>
                        <a:gd name="connsiteX69" fmla="*/ 277807 w 1233011"/>
                        <a:gd name="connsiteY69" fmla="*/ 944880 h 1411233"/>
                        <a:gd name="connsiteX70" fmla="*/ 242089 w 1233011"/>
                        <a:gd name="connsiteY70" fmla="*/ 961549 h 1411233"/>
                        <a:gd name="connsiteX71" fmla="*/ 218276 w 1233011"/>
                        <a:gd name="connsiteY71" fmla="*/ 952024 h 1411233"/>
                        <a:gd name="connsiteX72" fmla="*/ 161126 w 1233011"/>
                        <a:gd name="connsiteY72" fmla="*/ 923449 h 1411233"/>
                        <a:gd name="connsiteX73" fmla="*/ 132551 w 1233011"/>
                        <a:gd name="connsiteY73" fmla="*/ 909162 h 1411233"/>
                        <a:gd name="connsiteX74" fmla="*/ 142076 w 1233011"/>
                        <a:gd name="connsiteY74" fmla="*/ 882967 h 1411233"/>
                        <a:gd name="connsiteX75" fmla="*/ 114096 w 1233011"/>
                        <a:gd name="connsiteY75" fmla="*/ 864017 h 1411233"/>
                        <a:gd name="connsiteX76" fmla="*/ 92069 w 1233011"/>
                        <a:gd name="connsiteY76" fmla="*/ 897255 h 1411233"/>
                        <a:gd name="connsiteX77" fmla="*/ 94451 w 1233011"/>
                        <a:gd name="connsiteY77" fmla="*/ 840105 h 1411233"/>
                        <a:gd name="connsiteX78" fmla="*/ 75401 w 1233011"/>
                        <a:gd name="connsiteY78" fmla="*/ 835343 h 1411233"/>
                        <a:gd name="connsiteX79" fmla="*/ 63494 w 1233011"/>
                        <a:gd name="connsiteY79" fmla="*/ 906780 h 1411233"/>
                        <a:gd name="connsiteX80" fmla="*/ 42063 w 1233011"/>
                        <a:gd name="connsiteY80" fmla="*/ 911543 h 1411233"/>
                        <a:gd name="connsiteX81" fmla="*/ 53970 w 1233011"/>
                        <a:gd name="connsiteY81" fmla="*/ 825817 h 1411233"/>
                        <a:gd name="connsiteX82" fmla="*/ 106203 w 1233011"/>
                        <a:gd name="connsiteY82" fmla="*/ 819626 h 1411233"/>
                        <a:gd name="connsiteX83" fmla="*/ 108738 w 1233011"/>
                        <a:gd name="connsiteY83" fmla="*/ 799623 h 1411233"/>
                        <a:gd name="connsiteX84" fmla="*/ 61912 w 1233011"/>
                        <a:gd name="connsiteY84" fmla="*/ 799624 h 1411233"/>
                        <a:gd name="connsiteX85" fmla="*/ 66198 w 1233011"/>
                        <a:gd name="connsiteY85" fmla="*/ 761047 h 1411233"/>
                        <a:gd name="connsiteX86" fmla="*/ 125407 w 1233011"/>
                        <a:gd name="connsiteY86" fmla="*/ 742474 h 1411233"/>
                        <a:gd name="connsiteX87" fmla="*/ 113500 w 1233011"/>
                        <a:gd name="connsiteY87" fmla="*/ 716280 h 1411233"/>
                        <a:gd name="connsiteX88" fmla="*/ 31899 w 1233011"/>
                        <a:gd name="connsiteY88" fmla="*/ 756737 h 1411233"/>
                        <a:gd name="connsiteX89" fmla="*/ 12858 w 1233011"/>
                        <a:gd name="connsiteY89" fmla="*/ 718344 h 1411233"/>
                        <a:gd name="connsiteX90" fmla="*/ 87804 w 1233011"/>
                        <a:gd name="connsiteY90" fmla="*/ 693138 h 1411233"/>
                        <a:gd name="connsiteX91" fmla="*/ 60960 w 1233011"/>
                        <a:gd name="connsiteY91" fmla="*/ 617855 h 1411233"/>
                        <a:gd name="connsiteX92" fmla="*/ 34920 w 1233011"/>
                        <a:gd name="connsiteY92" fmla="*/ 604361 h 1411233"/>
                        <a:gd name="connsiteX93" fmla="*/ 0 w 1233011"/>
                        <a:gd name="connsiteY93" fmla="*/ 543401 h 1411233"/>
                        <a:gd name="connsiteX0" fmla="*/ 0 w 1233011"/>
                        <a:gd name="connsiteY0" fmla="*/ 543401 h 1411233"/>
                        <a:gd name="connsiteX1" fmla="*/ 242411 w 1233011"/>
                        <a:gd name="connsiteY1" fmla="*/ 381000 h 1411233"/>
                        <a:gd name="connsiteX2" fmla="*/ 264318 w 1233011"/>
                        <a:gd name="connsiteY2" fmla="*/ 271462 h 1411233"/>
                        <a:gd name="connsiteX3" fmla="*/ 348615 w 1233011"/>
                        <a:gd name="connsiteY3" fmla="*/ 268605 h 1411233"/>
                        <a:gd name="connsiteX4" fmla="*/ 386238 w 1233011"/>
                        <a:gd name="connsiteY4" fmla="*/ 290512 h 1411233"/>
                        <a:gd name="connsiteX5" fmla="*/ 461486 w 1233011"/>
                        <a:gd name="connsiteY5" fmla="*/ 250031 h 1411233"/>
                        <a:gd name="connsiteX6" fmla="*/ 516731 w 1233011"/>
                        <a:gd name="connsiteY6" fmla="*/ 128111 h 1411233"/>
                        <a:gd name="connsiteX7" fmla="*/ 577845 w 1233011"/>
                        <a:gd name="connsiteY7" fmla="*/ 140018 h 1411233"/>
                        <a:gd name="connsiteX8" fmla="*/ 638651 w 1233011"/>
                        <a:gd name="connsiteY8" fmla="*/ 167640 h 1411233"/>
                        <a:gd name="connsiteX9" fmla="*/ 752470 w 1233011"/>
                        <a:gd name="connsiteY9" fmla="*/ 151155 h 1411233"/>
                        <a:gd name="connsiteX10" fmla="*/ 799301 w 1233011"/>
                        <a:gd name="connsiteY10" fmla="*/ 113824 h 1411233"/>
                        <a:gd name="connsiteX11" fmla="*/ 802005 w 1233011"/>
                        <a:gd name="connsiteY11" fmla="*/ 61913 h 1411233"/>
                        <a:gd name="connsiteX12" fmla="*/ 837247 w 1233011"/>
                        <a:gd name="connsiteY12" fmla="*/ 50482 h 1411233"/>
                        <a:gd name="connsiteX13" fmla="*/ 868680 w 1233011"/>
                        <a:gd name="connsiteY13" fmla="*/ 0 h 1411233"/>
                        <a:gd name="connsiteX14" fmla="*/ 920591 w 1233011"/>
                        <a:gd name="connsiteY14" fmla="*/ 0 h 1411233"/>
                        <a:gd name="connsiteX15" fmla="*/ 916305 w 1233011"/>
                        <a:gd name="connsiteY15" fmla="*/ 59531 h 1411233"/>
                        <a:gd name="connsiteX16" fmla="*/ 996791 w 1233011"/>
                        <a:gd name="connsiteY16" fmla="*/ 99060 h 1411233"/>
                        <a:gd name="connsiteX17" fmla="*/ 954405 w 1233011"/>
                        <a:gd name="connsiteY17" fmla="*/ 177165 h 1411233"/>
                        <a:gd name="connsiteX18" fmla="*/ 984408 w 1233011"/>
                        <a:gd name="connsiteY18" fmla="*/ 197644 h 1411233"/>
                        <a:gd name="connsiteX19" fmla="*/ 951700 w 1233011"/>
                        <a:gd name="connsiteY19" fmla="*/ 249555 h 1411233"/>
                        <a:gd name="connsiteX20" fmla="*/ 951071 w 1233011"/>
                        <a:gd name="connsiteY20" fmla="*/ 297180 h 1411233"/>
                        <a:gd name="connsiteX21" fmla="*/ 958691 w 1233011"/>
                        <a:gd name="connsiteY21" fmla="*/ 320040 h 1411233"/>
                        <a:gd name="connsiteX22" fmla="*/ 1006469 w 1233011"/>
                        <a:gd name="connsiteY22" fmla="*/ 349568 h 1411233"/>
                        <a:gd name="connsiteX23" fmla="*/ 1063942 w 1233011"/>
                        <a:gd name="connsiteY23" fmla="*/ 461388 h 1411233"/>
                        <a:gd name="connsiteX24" fmla="*/ 1090136 w 1233011"/>
                        <a:gd name="connsiteY24" fmla="*/ 403667 h 1411233"/>
                        <a:gd name="connsiteX25" fmla="*/ 1130542 w 1233011"/>
                        <a:gd name="connsiteY25" fmla="*/ 390148 h 1411233"/>
                        <a:gd name="connsiteX26" fmla="*/ 1117759 w 1233011"/>
                        <a:gd name="connsiteY26" fmla="*/ 400526 h 1411233"/>
                        <a:gd name="connsiteX27" fmla="*/ 1142047 w 1233011"/>
                        <a:gd name="connsiteY27" fmla="*/ 368142 h 1411233"/>
                        <a:gd name="connsiteX28" fmla="*/ 1156811 w 1233011"/>
                        <a:gd name="connsiteY28" fmla="*/ 441960 h 1411233"/>
                        <a:gd name="connsiteX29" fmla="*/ 1233011 w 1233011"/>
                        <a:gd name="connsiteY29" fmla="*/ 419100 h 1411233"/>
                        <a:gd name="connsiteX30" fmla="*/ 1200150 w 1233011"/>
                        <a:gd name="connsiteY30" fmla="*/ 481012 h 1411233"/>
                        <a:gd name="connsiteX31" fmla="*/ 1142524 w 1233011"/>
                        <a:gd name="connsiteY31" fmla="*/ 536734 h 1411233"/>
                        <a:gd name="connsiteX32" fmla="*/ 1077908 w 1233011"/>
                        <a:gd name="connsiteY32" fmla="*/ 621031 h 1411233"/>
                        <a:gd name="connsiteX33" fmla="*/ 1009174 w 1233011"/>
                        <a:gd name="connsiteY33" fmla="*/ 632460 h 1411233"/>
                        <a:gd name="connsiteX34" fmla="*/ 1006470 w 1233011"/>
                        <a:gd name="connsiteY34" fmla="*/ 754380 h 1411233"/>
                        <a:gd name="connsiteX35" fmla="*/ 963453 w 1233011"/>
                        <a:gd name="connsiteY35" fmla="*/ 807244 h 1411233"/>
                        <a:gd name="connsiteX36" fmla="*/ 999326 w 1233011"/>
                        <a:gd name="connsiteY36" fmla="*/ 847249 h 1411233"/>
                        <a:gd name="connsiteX37" fmla="*/ 977264 w 1233011"/>
                        <a:gd name="connsiteY37" fmla="*/ 891063 h 1411233"/>
                        <a:gd name="connsiteX38" fmla="*/ 1001707 w 1233011"/>
                        <a:gd name="connsiteY38" fmla="*/ 947261 h 1411233"/>
                        <a:gd name="connsiteX39" fmla="*/ 1032510 w 1233011"/>
                        <a:gd name="connsiteY39" fmla="*/ 1024414 h 1411233"/>
                        <a:gd name="connsiteX40" fmla="*/ 1075372 w 1233011"/>
                        <a:gd name="connsiteY40" fmla="*/ 1055370 h 1411233"/>
                        <a:gd name="connsiteX41" fmla="*/ 1076801 w 1233011"/>
                        <a:gd name="connsiteY41" fmla="*/ 1161574 h 1411233"/>
                        <a:gd name="connsiteX42" fmla="*/ 993458 w 1233011"/>
                        <a:gd name="connsiteY42" fmla="*/ 1155382 h 1411233"/>
                        <a:gd name="connsiteX43" fmla="*/ 1120770 w 1233011"/>
                        <a:gd name="connsiteY43" fmla="*/ 1211579 h 1411233"/>
                        <a:gd name="connsiteX44" fmla="*/ 1154429 w 1233011"/>
                        <a:gd name="connsiteY44" fmla="*/ 1251586 h 1411233"/>
                        <a:gd name="connsiteX45" fmla="*/ 1096957 w 1233011"/>
                        <a:gd name="connsiteY45" fmla="*/ 1373505 h 1411233"/>
                        <a:gd name="connsiteX46" fmla="*/ 1065847 w 1233011"/>
                        <a:gd name="connsiteY46" fmla="*/ 1361598 h 1411233"/>
                        <a:gd name="connsiteX47" fmla="*/ 1046797 w 1233011"/>
                        <a:gd name="connsiteY47" fmla="*/ 1390650 h 1411233"/>
                        <a:gd name="connsiteX48" fmla="*/ 1027901 w 1233011"/>
                        <a:gd name="connsiteY48" fmla="*/ 1359218 h 1411233"/>
                        <a:gd name="connsiteX49" fmla="*/ 901541 w 1233011"/>
                        <a:gd name="connsiteY49" fmla="*/ 1344930 h 1411233"/>
                        <a:gd name="connsiteX50" fmla="*/ 859428 w 1233011"/>
                        <a:gd name="connsiteY50" fmla="*/ 1307028 h 1411233"/>
                        <a:gd name="connsiteX51" fmla="*/ 818351 w 1233011"/>
                        <a:gd name="connsiteY51" fmla="*/ 1321118 h 1411233"/>
                        <a:gd name="connsiteX52" fmla="*/ 788313 w 1233011"/>
                        <a:gd name="connsiteY52" fmla="*/ 1359590 h 1411233"/>
                        <a:gd name="connsiteX53" fmla="*/ 732402 w 1233011"/>
                        <a:gd name="connsiteY53" fmla="*/ 1357779 h 1411233"/>
                        <a:gd name="connsiteX54" fmla="*/ 606672 w 1233011"/>
                        <a:gd name="connsiteY54" fmla="*/ 1411233 h 1411233"/>
                        <a:gd name="connsiteX55" fmla="*/ 580226 w 1233011"/>
                        <a:gd name="connsiteY55" fmla="*/ 1375886 h 1411233"/>
                        <a:gd name="connsiteX56" fmla="*/ 374332 w 1233011"/>
                        <a:gd name="connsiteY56" fmla="*/ 1287303 h 1411233"/>
                        <a:gd name="connsiteX57" fmla="*/ 206369 w 1233011"/>
                        <a:gd name="connsiteY57" fmla="*/ 1230630 h 1411233"/>
                        <a:gd name="connsiteX58" fmla="*/ 111119 w 1233011"/>
                        <a:gd name="connsiteY58" fmla="*/ 1223486 h 1411233"/>
                        <a:gd name="connsiteX59" fmla="*/ 106357 w 1233011"/>
                        <a:gd name="connsiteY59" fmla="*/ 1156811 h 1411233"/>
                        <a:gd name="connsiteX60" fmla="*/ 118263 w 1233011"/>
                        <a:gd name="connsiteY60" fmla="*/ 1171098 h 1411233"/>
                        <a:gd name="connsiteX61" fmla="*/ 126682 w 1233011"/>
                        <a:gd name="connsiteY61" fmla="*/ 1202532 h 1411233"/>
                        <a:gd name="connsiteX62" fmla="*/ 164306 w 1233011"/>
                        <a:gd name="connsiteY62" fmla="*/ 1200626 h 1411233"/>
                        <a:gd name="connsiteX63" fmla="*/ 146685 w 1233011"/>
                        <a:gd name="connsiteY63" fmla="*/ 1141095 h 1411233"/>
                        <a:gd name="connsiteX64" fmla="*/ 218122 w 1233011"/>
                        <a:gd name="connsiteY64" fmla="*/ 1096804 h 1411233"/>
                        <a:gd name="connsiteX65" fmla="*/ 232563 w 1233011"/>
                        <a:gd name="connsiteY65" fmla="*/ 1180623 h 1411233"/>
                        <a:gd name="connsiteX66" fmla="*/ 261138 w 1233011"/>
                        <a:gd name="connsiteY66" fmla="*/ 1190149 h 1411233"/>
                        <a:gd name="connsiteX67" fmla="*/ 275748 w 1233011"/>
                        <a:gd name="connsiteY67" fmla="*/ 1068705 h 1411233"/>
                        <a:gd name="connsiteX68" fmla="*/ 306382 w 1233011"/>
                        <a:gd name="connsiteY68" fmla="*/ 1078230 h 1411233"/>
                        <a:gd name="connsiteX69" fmla="*/ 277807 w 1233011"/>
                        <a:gd name="connsiteY69" fmla="*/ 944880 h 1411233"/>
                        <a:gd name="connsiteX70" fmla="*/ 242089 w 1233011"/>
                        <a:gd name="connsiteY70" fmla="*/ 961549 h 1411233"/>
                        <a:gd name="connsiteX71" fmla="*/ 218276 w 1233011"/>
                        <a:gd name="connsiteY71" fmla="*/ 952024 h 1411233"/>
                        <a:gd name="connsiteX72" fmla="*/ 177794 w 1233011"/>
                        <a:gd name="connsiteY72" fmla="*/ 932974 h 1411233"/>
                        <a:gd name="connsiteX73" fmla="*/ 161126 w 1233011"/>
                        <a:gd name="connsiteY73" fmla="*/ 923449 h 1411233"/>
                        <a:gd name="connsiteX74" fmla="*/ 132551 w 1233011"/>
                        <a:gd name="connsiteY74" fmla="*/ 909162 h 1411233"/>
                        <a:gd name="connsiteX75" fmla="*/ 142076 w 1233011"/>
                        <a:gd name="connsiteY75" fmla="*/ 882967 h 1411233"/>
                        <a:gd name="connsiteX76" fmla="*/ 114096 w 1233011"/>
                        <a:gd name="connsiteY76" fmla="*/ 864017 h 1411233"/>
                        <a:gd name="connsiteX77" fmla="*/ 92069 w 1233011"/>
                        <a:gd name="connsiteY77" fmla="*/ 897255 h 1411233"/>
                        <a:gd name="connsiteX78" fmla="*/ 94451 w 1233011"/>
                        <a:gd name="connsiteY78" fmla="*/ 840105 h 1411233"/>
                        <a:gd name="connsiteX79" fmla="*/ 75401 w 1233011"/>
                        <a:gd name="connsiteY79" fmla="*/ 835343 h 1411233"/>
                        <a:gd name="connsiteX80" fmla="*/ 63494 w 1233011"/>
                        <a:gd name="connsiteY80" fmla="*/ 906780 h 1411233"/>
                        <a:gd name="connsiteX81" fmla="*/ 42063 w 1233011"/>
                        <a:gd name="connsiteY81" fmla="*/ 911543 h 1411233"/>
                        <a:gd name="connsiteX82" fmla="*/ 53970 w 1233011"/>
                        <a:gd name="connsiteY82" fmla="*/ 825817 h 1411233"/>
                        <a:gd name="connsiteX83" fmla="*/ 106203 w 1233011"/>
                        <a:gd name="connsiteY83" fmla="*/ 819626 h 1411233"/>
                        <a:gd name="connsiteX84" fmla="*/ 108738 w 1233011"/>
                        <a:gd name="connsiteY84" fmla="*/ 799623 h 1411233"/>
                        <a:gd name="connsiteX85" fmla="*/ 61912 w 1233011"/>
                        <a:gd name="connsiteY85" fmla="*/ 799624 h 1411233"/>
                        <a:gd name="connsiteX86" fmla="*/ 66198 w 1233011"/>
                        <a:gd name="connsiteY86" fmla="*/ 761047 h 1411233"/>
                        <a:gd name="connsiteX87" fmla="*/ 125407 w 1233011"/>
                        <a:gd name="connsiteY87" fmla="*/ 742474 h 1411233"/>
                        <a:gd name="connsiteX88" fmla="*/ 113500 w 1233011"/>
                        <a:gd name="connsiteY88" fmla="*/ 716280 h 1411233"/>
                        <a:gd name="connsiteX89" fmla="*/ 31899 w 1233011"/>
                        <a:gd name="connsiteY89" fmla="*/ 756737 h 1411233"/>
                        <a:gd name="connsiteX90" fmla="*/ 12858 w 1233011"/>
                        <a:gd name="connsiteY90" fmla="*/ 718344 h 1411233"/>
                        <a:gd name="connsiteX91" fmla="*/ 87804 w 1233011"/>
                        <a:gd name="connsiteY91" fmla="*/ 693138 h 1411233"/>
                        <a:gd name="connsiteX92" fmla="*/ 60960 w 1233011"/>
                        <a:gd name="connsiteY92" fmla="*/ 617855 h 1411233"/>
                        <a:gd name="connsiteX93" fmla="*/ 34920 w 1233011"/>
                        <a:gd name="connsiteY93" fmla="*/ 604361 h 1411233"/>
                        <a:gd name="connsiteX94" fmla="*/ 0 w 1233011"/>
                        <a:gd name="connsiteY94" fmla="*/ 543401 h 1411233"/>
                        <a:gd name="connsiteX0" fmla="*/ 0 w 1233011"/>
                        <a:gd name="connsiteY0" fmla="*/ 543401 h 1411233"/>
                        <a:gd name="connsiteX1" fmla="*/ 242411 w 1233011"/>
                        <a:gd name="connsiteY1" fmla="*/ 381000 h 1411233"/>
                        <a:gd name="connsiteX2" fmla="*/ 264318 w 1233011"/>
                        <a:gd name="connsiteY2" fmla="*/ 271462 h 1411233"/>
                        <a:gd name="connsiteX3" fmla="*/ 348615 w 1233011"/>
                        <a:gd name="connsiteY3" fmla="*/ 268605 h 1411233"/>
                        <a:gd name="connsiteX4" fmla="*/ 386238 w 1233011"/>
                        <a:gd name="connsiteY4" fmla="*/ 290512 h 1411233"/>
                        <a:gd name="connsiteX5" fmla="*/ 461486 w 1233011"/>
                        <a:gd name="connsiteY5" fmla="*/ 250031 h 1411233"/>
                        <a:gd name="connsiteX6" fmla="*/ 516731 w 1233011"/>
                        <a:gd name="connsiteY6" fmla="*/ 128111 h 1411233"/>
                        <a:gd name="connsiteX7" fmla="*/ 577845 w 1233011"/>
                        <a:gd name="connsiteY7" fmla="*/ 140018 h 1411233"/>
                        <a:gd name="connsiteX8" fmla="*/ 638651 w 1233011"/>
                        <a:gd name="connsiteY8" fmla="*/ 167640 h 1411233"/>
                        <a:gd name="connsiteX9" fmla="*/ 752470 w 1233011"/>
                        <a:gd name="connsiteY9" fmla="*/ 151155 h 1411233"/>
                        <a:gd name="connsiteX10" fmla="*/ 799301 w 1233011"/>
                        <a:gd name="connsiteY10" fmla="*/ 113824 h 1411233"/>
                        <a:gd name="connsiteX11" fmla="*/ 802005 w 1233011"/>
                        <a:gd name="connsiteY11" fmla="*/ 61913 h 1411233"/>
                        <a:gd name="connsiteX12" fmla="*/ 837247 w 1233011"/>
                        <a:gd name="connsiteY12" fmla="*/ 50482 h 1411233"/>
                        <a:gd name="connsiteX13" fmla="*/ 868680 w 1233011"/>
                        <a:gd name="connsiteY13" fmla="*/ 0 h 1411233"/>
                        <a:gd name="connsiteX14" fmla="*/ 920591 w 1233011"/>
                        <a:gd name="connsiteY14" fmla="*/ 0 h 1411233"/>
                        <a:gd name="connsiteX15" fmla="*/ 916305 w 1233011"/>
                        <a:gd name="connsiteY15" fmla="*/ 59531 h 1411233"/>
                        <a:gd name="connsiteX16" fmla="*/ 996791 w 1233011"/>
                        <a:gd name="connsiteY16" fmla="*/ 99060 h 1411233"/>
                        <a:gd name="connsiteX17" fmla="*/ 954405 w 1233011"/>
                        <a:gd name="connsiteY17" fmla="*/ 177165 h 1411233"/>
                        <a:gd name="connsiteX18" fmla="*/ 984408 w 1233011"/>
                        <a:gd name="connsiteY18" fmla="*/ 197644 h 1411233"/>
                        <a:gd name="connsiteX19" fmla="*/ 951700 w 1233011"/>
                        <a:gd name="connsiteY19" fmla="*/ 249555 h 1411233"/>
                        <a:gd name="connsiteX20" fmla="*/ 951071 w 1233011"/>
                        <a:gd name="connsiteY20" fmla="*/ 297180 h 1411233"/>
                        <a:gd name="connsiteX21" fmla="*/ 958691 w 1233011"/>
                        <a:gd name="connsiteY21" fmla="*/ 320040 h 1411233"/>
                        <a:gd name="connsiteX22" fmla="*/ 1006469 w 1233011"/>
                        <a:gd name="connsiteY22" fmla="*/ 349568 h 1411233"/>
                        <a:gd name="connsiteX23" fmla="*/ 1063942 w 1233011"/>
                        <a:gd name="connsiteY23" fmla="*/ 461388 h 1411233"/>
                        <a:gd name="connsiteX24" fmla="*/ 1090136 w 1233011"/>
                        <a:gd name="connsiteY24" fmla="*/ 403667 h 1411233"/>
                        <a:gd name="connsiteX25" fmla="*/ 1130542 w 1233011"/>
                        <a:gd name="connsiteY25" fmla="*/ 390148 h 1411233"/>
                        <a:gd name="connsiteX26" fmla="*/ 1117759 w 1233011"/>
                        <a:gd name="connsiteY26" fmla="*/ 400526 h 1411233"/>
                        <a:gd name="connsiteX27" fmla="*/ 1142047 w 1233011"/>
                        <a:gd name="connsiteY27" fmla="*/ 368142 h 1411233"/>
                        <a:gd name="connsiteX28" fmla="*/ 1156811 w 1233011"/>
                        <a:gd name="connsiteY28" fmla="*/ 441960 h 1411233"/>
                        <a:gd name="connsiteX29" fmla="*/ 1233011 w 1233011"/>
                        <a:gd name="connsiteY29" fmla="*/ 419100 h 1411233"/>
                        <a:gd name="connsiteX30" fmla="*/ 1200150 w 1233011"/>
                        <a:gd name="connsiteY30" fmla="*/ 481012 h 1411233"/>
                        <a:gd name="connsiteX31" fmla="*/ 1142524 w 1233011"/>
                        <a:gd name="connsiteY31" fmla="*/ 536734 h 1411233"/>
                        <a:gd name="connsiteX32" fmla="*/ 1077908 w 1233011"/>
                        <a:gd name="connsiteY32" fmla="*/ 621031 h 1411233"/>
                        <a:gd name="connsiteX33" fmla="*/ 1009174 w 1233011"/>
                        <a:gd name="connsiteY33" fmla="*/ 632460 h 1411233"/>
                        <a:gd name="connsiteX34" fmla="*/ 1006470 w 1233011"/>
                        <a:gd name="connsiteY34" fmla="*/ 754380 h 1411233"/>
                        <a:gd name="connsiteX35" fmla="*/ 963453 w 1233011"/>
                        <a:gd name="connsiteY35" fmla="*/ 807244 h 1411233"/>
                        <a:gd name="connsiteX36" fmla="*/ 999326 w 1233011"/>
                        <a:gd name="connsiteY36" fmla="*/ 847249 h 1411233"/>
                        <a:gd name="connsiteX37" fmla="*/ 977264 w 1233011"/>
                        <a:gd name="connsiteY37" fmla="*/ 891063 h 1411233"/>
                        <a:gd name="connsiteX38" fmla="*/ 1001707 w 1233011"/>
                        <a:gd name="connsiteY38" fmla="*/ 947261 h 1411233"/>
                        <a:gd name="connsiteX39" fmla="*/ 1032510 w 1233011"/>
                        <a:gd name="connsiteY39" fmla="*/ 1024414 h 1411233"/>
                        <a:gd name="connsiteX40" fmla="*/ 1075372 w 1233011"/>
                        <a:gd name="connsiteY40" fmla="*/ 1055370 h 1411233"/>
                        <a:gd name="connsiteX41" fmla="*/ 1076801 w 1233011"/>
                        <a:gd name="connsiteY41" fmla="*/ 1161574 h 1411233"/>
                        <a:gd name="connsiteX42" fmla="*/ 993458 w 1233011"/>
                        <a:gd name="connsiteY42" fmla="*/ 1155382 h 1411233"/>
                        <a:gd name="connsiteX43" fmla="*/ 1120770 w 1233011"/>
                        <a:gd name="connsiteY43" fmla="*/ 1211579 h 1411233"/>
                        <a:gd name="connsiteX44" fmla="*/ 1154429 w 1233011"/>
                        <a:gd name="connsiteY44" fmla="*/ 1251586 h 1411233"/>
                        <a:gd name="connsiteX45" fmla="*/ 1096957 w 1233011"/>
                        <a:gd name="connsiteY45" fmla="*/ 1373505 h 1411233"/>
                        <a:gd name="connsiteX46" fmla="*/ 1065847 w 1233011"/>
                        <a:gd name="connsiteY46" fmla="*/ 1361598 h 1411233"/>
                        <a:gd name="connsiteX47" fmla="*/ 1046797 w 1233011"/>
                        <a:gd name="connsiteY47" fmla="*/ 1390650 h 1411233"/>
                        <a:gd name="connsiteX48" fmla="*/ 1027901 w 1233011"/>
                        <a:gd name="connsiteY48" fmla="*/ 1359218 h 1411233"/>
                        <a:gd name="connsiteX49" fmla="*/ 901541 w 1233011"/>
                        <a:gd name="connsiteY49" fmla="*/ 1344930 h 1411233"/>
                        <a:gd name="connsiteX50" fmla="*/ 859428 w 1233011"/>
                        <a:gd name="connsiteY50" fmla="*/ 1307028 h 1411233"/>
                        <a:gd name="connsiteX51" fmla="*/ 818351 w 1233011"/>
                        <a:gd name="connsiteY51" fmla="*/ 1321118 h 1411233"/>
                        <a:gd name="connsiteX52" fmla="*/ 788313 w 1233011"/>
                        <a:gd name="connsiteY52" fmla="*/ 1359590 h 1411233"/>
                        <a:gd name="connsiteX53" fmla="*/ 732402 w 1233011"/>
                        <a:gd name="connsiteY53" fmla="*/ 1357779 h 1411233"/>
                        <a:gd name="connsiteX54" fmla="*/ 606672 w 1233011"/>
                        <a:gd name="connsiteY54" fmla="*/ 1411233 h 1411233"/>
                        <a:gd name="connsiteX55" fmla="*/ 580226 w 1233011"/>
                        <a:gd name="connsiteY55" fmla="*/ 1375886 h 1411233"/>
                        <a:gd name="connsiteX56" fmla="*/ 374332 w 1233011"/>
                        <a:gd name="connsiteY56" fmla="*/ 1287303 h 1411233"/>
                        <a:gd name="connsiteX57" fmla="*/ 206369 w 1233011"/>
                        <a:gd name="connsiteY57" fmla="*/ 1230630 h 1411233"/>
                        <a:gd name="connsiteX58" fmla="*/ 111119 w 1233011"/>
                        <a:gd name="connsiteY58" fmla="*/ 1223486 h 1411233"/>
                        <a:gd name="connsiteX59" fmla="*/ 106357 w 1233011"/>
                        <a:gd name="connsiteY59" fmla="*/ 1156811 h 1411233"/>
                        <a:gd name="connsiteX60" fmla="*/ 118263 w 1233011"/>
                        <a:gd name="connsiteY60" fmla="*/ 1171098 h 1411233"/>
                        <a:gd name="connsiteX61" fmla="*/ 126682 w 1233011"/>
                        <a:gd name="connsiteY61" fmla="*/ 1202532 h 1411233"/>
                        <a:gd name="connsiteX62" fmla="*/ 164306 w 1233011"/>
                        <a:gd name="connsiteY62" fmla="*/ 1200626 h 1411233"/>
                        <a:gd name="connsiteX63" fmla="*/ 146685 w 1233011"/>
                        <a:gd name="connsiteY63" fmla="*/ 1141095 h 1411233"/>
                        <a:gd name="connsiteX64" fmla="*/ 218122 w 1233011"/>
                        <a:gd name="connsiteY64" fmla="*/ 1096804 h 1411233"/>
                        <a:gd name="connsiteX65" fmla="*/ 232563 w 1233011"/>
                        <a:gd name="connsiteY65" fmla="*/ 1180623 h 1411233"/>
                        <a:gd name="connsiteX66" fmla="*/ 261138 w 1233011"/>
                        <a:gd name="connsiteY66" fmla="*/ 1190149 h 1411233"/>
                        <a:gd name="connsiteX67" fmla="*/ 275748 w 1233011"/>
                        <a:gd name="connsiteY67" fmla="*/ 1068705 h 1411233"/>
                        <a:gd name="connsiteX68" fmla="*/ 306382 w 1233011"/>
                        <a:gd name="connsiteY68" fmla="*/ 1078230 h 1411233"/>
                        <a:gd name="connsiteX69" fmla="*/ 289713 w 1233011"/>
                        <a:gd name="connsiteY69" fmla="*/ 987743 h 1411233"/>
                        <a:gd name="connsiteX70" fmla="*/ 277807 w 1233011"/>
                        <a:gd name="connsiteY70" fmla="*/ 944880 h 1411233"/>
                        <a:gd name="connsiteX71" fmla="*/ 242089 w 1233011"/>
                        <a:gd name="connsiteY71" fmla="*/ 961549 h 1411233"/>
                        <a:gd name="connsiteX72" fmla="*/ 218276 w 1233011"/>
                        <a:gd name="connsiteY72" fmla="*/ 952024 h 1411233"/>
                        <a:gd name="connsiteX73" fmla="*/ 177794 w 1233011"/>
                        <a:gd name="connsiteY73" fmla="*/ 932974 h 1411233"/>
                        <a:gd name="connsiteX74" fmla="*/ 161126 w 1233011"/>
                        <a:gd name="connsiteY74" fmla="*/ 923449 h 1411233"/>
                        <a:gd name="connsiteX75" fmla="*/ 132551 w 1233011"/>
                        <a:gd name="connsiteY75" fmla="*/ 909162 h 1411233"/>
                        <a:gd name="connsiteX76" fmla="*/ 142076 w 1233011"/>
                        <a:gd name="connsiteY76" fmla="*/ 882967 h 1411233"/>
                        <a:gd name="connsiteX77" fmla="*/ 114096 w 1233011"/>
                        <a:gd name="connsiteY77" fmla="*/ 864017 h 1411233"/>
                        <a:gd name="connsiteX78" fmla="*/ 92069 w 1233011"/>
                        <a:gd name="connsiteY78" fmla="*/ 897255 h 1411233"/>
                        <a:gd name="connsiteX79" fmla="*/ 94451 w 1233011"/>
                        <a:gd name="connsiteY79" fmla="*/ 840105 h 1411233"/>
                        <a:gd name="connsiteX80" fmla="*/ 75401 w 1233011"/>
                        <a:gd name="connsiteY80" fmla="*/ 835343 h 1411233"/>
                        <a:gd name="connsiteX81" fmla="*/ 63494 w 1233011"/>
                        <a:gd name="connsiteY81" fmla="*/ 906780 h 1411233"/>
                        <a:gd name="connsiteX82" fmla="*/ 42063 w 1233011"/>
                        <a:gd name="connsiteY82" fmla="*/ 911543 h 1411233"/>
                        <a:gd name="connsiteX83" fmla="*/ 53970 w 1233011"/>
                        <a:gd name="connsiteY83" fmla="*/ 825817 h 1411233"/>
                        <a:gd name="connsiteX84" fmla="*/ 106203 w 1233011"/>
                        <a:gd name="connsiteY84" fmla="*/ 819626 h 1411233"/>
                        <a:gd name="connsiteX85" fmla="*/ 108738 w 1233011"/>
                        <a:gd name="connsiteY85" fmla="*/ 799623 h 1411233"/>
                        <a:gd name="connsiteX86" fmla="*/ 61912 w 1233011"/>
                        <a:gd name="connsiteY86" fmla="*/ 799624 h 1411233"/>
                        <a:gd name="connsiteX87" fmla="*/ 66198 w 1233011"/>
                        <a:gd name="connsiteY87" fmla="*/ 761047 h 1411233"/>
                        <a:gd name="connsiteX88" fmla="*/ 125407 w 1233011"/>
                        <a:gd name="connsiteY88" fmla="*/ 742474 h 1411233"/>
                        <a:gd name="connsiteX89" fmla="*/ 113500 w 1233011"/>
                        <a:gd name="connsiteY89" fmla="*/ 716280 h 1411233"/>
                        <a:gd name="connsiteX90" fmla="*/ 31899 w 1233011"/>
                        <a:gd name="connsiteY90" fmla="*/ 756737 h 1411233"/>
                        <a:gd name="connsiteX91" fmla="*/ 12858 w 1233011"/>
                        <a:gd name="connsiteY91" fmla="*/ 718344 h 1411233"/>
                        <a:gd name="connsiteX92" fmla="*/ 87804 w 1233011"/>
                        <a:gd name="connsiteY92" fmla="*/ 693138 h 1411233"/>
                        <a:gd name="connsiteX93" fmla="*/ 60960 w 1233011"/>
                        <a:gd name="connsiteY93" fmla="*/ 617855 h 1411233"/>
                        <a:gd name="connsiteX94" fmla="*/ 34920 w 1233011"/>
                        <a:gd name="connsiteY94" fmla="*/ 604361 h 1411233"/>
                        <a:gd name="connsiteX95" fmla="*/ 0 w 1233011"/>
                        <a:gd name="connsiteY95" fmla="*/ 543401 h 1411233"/>
                        <a:gd name="connsiteX0" fmla="*/ 0 w 1233011"/>
                        <a:gd name="connsiteY0" fmla="*/ 543401 h 1411233"/>
                        <a:gd name="connsiteX1" fmla="*/ 242411 w 1233011"/>
                        <a:gd name="connsiteY1" fmla="*/ 381000 h 1411233"/>
                        <a:gd name="connsiteX2" fmla="*/ 264318 w 1233011"/>
                        <a:gd name="connsiteY2" fmla="*/ 271462 h 1411233"/>
                        <a:gd name="connsiteX3" fmla="*/ 348615 w 1233011"/>
                        <a:gd name="connsiteY3" fmla="*/ 268605 h 1411233"/>
                        <a:gd name="connsiteX4" fmla="*/ 386238 w 1233011"/>
                        <a:gd name="connsiteY4" fmla="*/ 290512 h 1411233"/>
                        <a:gd name="connsiteX5" fmla="*/ 461486 w 1233011"/>
                        <a:gd name="connsiteY5" fmla="*/ 250031 h 1411233"/>
                        <a:gd name="connsiteX6" fmla="*/ 516731 w 1233011"/>
                        <a:gd name="connsiteY6" fmla="*/ 128111 h 1411233"/>
                        <a:gd name="connsiteX7" fmla="*/ 577845 w 1233011"/>
                        <a:gd name="connsiteY7" fmla="*/ 140018 h 1411233"/>
                        <a:gd name="connsiteX8" fmla="*/ 638651 w 1233011"/>
                        <a:gd name="connsiteY8" fmla="*/ 167640 h 1411233"/>
                        <a:gd name="connsiteX9" fmla="*/ 752470 w 1233011"/>
                        <a:gd name="connsiteY9" fmla="*/ 151155 h 1411233"/>
                        <a:gd name="connsiteX10" fmla="*/ 799301 w 1233011"/>
                        <a:gd name="connsiteY10" fmla="*/ 113824 h 1411233"/>
                        <a:gd name="connsiteX11" fmla="*/ 802005 w 1233011"/>
                        <a:gd name="connsiteY11" fmla="*/ 61913 h 1411233"/>
                        <a:gd name="connsiteX12" fmla="*/ 837247 w 1233011"/>
                        <a:gd name="connsiteY12" fmla="*/ 50482 h 1411233"/>
                        <a:gd name="connsiteX13" fmla="*/ 868680 w 1233011"/>
                        <a:gd name="connsiteY13" fmla="*/ 0 h 1411233"/>
                        <a:gd name="connsiteX14" fmla="*/ 920591 w 1233011"/>
                        <a:gd name="connsiteY14" fmla="*/ 0 h 1411233"/>
                        <a:gd name="connsiteX15" fmla="*/ 916305 w 1233011"/>
                        <a:gd name="connsiteY15" fmla="*/ 59531 h 1411233"/>
                        <a:gd name="connsiteX16" fmla="*/ 996791 w 1233011"/>
                        <a:gd name="connsiteY16" fmla="*/ 99060 h 1411233"/>
                        <a:gd name="connsiteX17" fmla="*/ 954405 w 1233011"/>
                        <a:gd name="connsiteY17" fmla="*/ 177165 h 1411233"/>
                        <a:gd name="connsiteX18" fmla="*/ 984408 w 1233011"/>
                        <a:gd name="connsiteY18" fmla="*/ 197644 h 1411233"/>
                        <a:gd name="connsiteX19" fmla="*/ 951700 w 1233011"/>
                        <a:gd name="connsiteY19" fmla="*/ 249555 h 1411233"/>
                        <a:gd name="connsiteX20" fmla="*/ 951071 w 1233011"/>
                        <a:gd name="connsiteY20" fmla="*/ 297180 h 1411233"/>
                        <a:gd name="connsiteX21" fmla="*/ 958691 w 1233011"/>
                        <a:gd name="connsiteY21" fmla="*/ 320040 h 1411233"/>
                        <a:gd name="connsiteX22" fmla="*/ 1006469 w 1233011"/>
                        <a:gd name="connsiteY22" fmla="*/ 349568 h 1411233"/>
                        <a:gd name="connsiteX23" fmla="*/ 1063942 w 1233011"/>
                        <a:gd name="connsiteY23" fmla="*/ 461388 h 1411233"/>
                        <a:gd name="connsiteX24" fmla="*/ 1090136 w 1233011"/>
                        <a:gd name="connsiteY24" fmla="*/ 403667 h 1411233"/>
                        <a:gd name="connsiteX25" fmla="*/ 1130542 w 1233011"/>
                        <a:gd name="connsiteY25" fmla="*/ 390148 h 1411233"/>
                        <a:gd name="connsiteX26" fmla="*/ 1117759 w 1233011"/>
                        <a:gd name="connsiteY26" fmla="*/ 400526 h 1411233"/>
                        <a:gd name="connsiteX27" fmla="*/ 1142047 w 1233011"/>
                        <a:gd name="connsiteY27" fmla="*/ 368142 h 1411233"/>
                        <a:gd name="connsiteX28" fmla="*/ 1156811 w 1233011"/>
                        <a:gd name="connsiteY28" fmla="*/ 441960 h 1411233"/>
                        <a:gd name="connsiteX29" fmla="*/ 1233011 w 1233011"/>
                        <a:gd name="connsiteY29" fmla="*/ 419100 h 1411233"/>
                        <a:gd name="connsiteX30" fmla="*/ 1200150 w 1233011"/>
                        <a:gd name="connsiteY30" fmla="*/ 481012 h 1411233"/>
                        <a:gd name="connsiteX31" fmla="*/ 1142524 w 1233011"/>
                        <a:gd name="connsiteY31" fmla="*/ 536734 h 1411233"/>
                        <a:gd name="connsiteX32" fmla="*/ 1077908 w 1233011"/>
                        <a:gd name="connsiteY32" fmla="*/ 621031 h 1411233"/>
                        <a:gd name="connsiteX33" fmla="*/ 1009174 w 1233011"/>
                        <a:gd name="connsiteY33" fmla="*/ 632460 h 1411233"/>
                        <a:gd name="connsiteX34" fmla="*/ 1006470 w 1233011"/>
                        <a:gd name="connsiteY34" fmla="*/ 754380 h 1411233"/>
                        <a:gd name="connsiteX35" fmla="*/ 963453 w 1233011"/>
                        <a:gd name="connsiteY35" fmla="*/ 807244 h 1411233"/>
                        <a:gd name="connsiteX36" fmla="*/ 999326 w 1233011"/>
                        <a:gd name="connsiteY36" fmla="*/ 847249 h 1411233"/>
                        <a:gd name="connsiteX37" fmla="*/ 977264 w 1233011"/>
                        <a:gd name="connsiteY37" fmla="*/ 891063 h 1411233"/>
                        <a:gd name="connsiteX38" fmla="*/ 1001707 w 1233011"/>
                        <a:gd name="connsiteY38" fmla="*/ 947261 h 1411233"/>
                        <a:gd name="connsiteX39" fmla="*/ 1032510 w 1233011"/>
                        <a:gd name="connsiteY39" fmla="*/ 1024414 h 1411233"/>
                        <a:gd name="connsiteX40" fmla="*/ 1075372 w 1233011"/>
                        <a:gd name="connsiteY40" fmla="*/ 1055370 h 1411233"/>
                        <a:gd name="connsiteX41" fmla="*/ 1076801 w 1233011"/>
                        <a:gd name="connsiteY41" fmla="*/ 1161574 h 1411233"/>
                        <a:gd name="connsiteX42" fmla="*/ 993458 w 1233011"/>
                        <a:gd name="connsiteY42" fmla="*/ 1155382 h 1411233"/>
                        <a:gd name="connsiteX43" fmla="*/ 1120770 w 1233011"/>
                        <a:gd name="connsiteY43" fmla="*/ 1211579 h 1411233"/>
                        <a:gd name="connsiteX44" fmla="*/ 1154429 w 1233011"/>
                        <a:gd name="connsiteY44" fmla="*/ 1251586 h 1411233"/>
                        <a:gd name="connsiteX45" fmla="*/ 1096957 w 1233011"/>
                        <a:gd name="connsiteY45" fmla="*/ 1373505 h 1411233"/>
                        <a:gd name="connsiteX46" fmla="*/ 1065847 w 1233011"/>
                        <a:gd name="connsiteY46" fmla="*/ 1361598 h 1411233"/>
                        <a:gd name="connsiteX47" fmla="*/ 1046797 w 1233011"/>
                        <a:gd name="connsiteY47" fmla="*/ 1390650 h 1411233"/>
                        <a:gd name="connsiteX48" fmla="*/ 1027901 w 1233011"/>
                        <a:gd name="connsiteY48" fmla="*/ 1359218 h 1411233"/>
                        <a:gd name="connsiteX49" fmla="*/ 901541 w 1233011"/>
                        <a:gd name="connsiteY49" fmla="*/ 1344930 h 1411233"/>
                        <a:gd name="connsiteX50" fmla="*/ 859428 w 1233011"/>
                        <a:gd name="connsiteY50" fmla="*/ 1307028 h 1411233"/>
                        <a:gd name="connsiteX51" fmla="*/ 818351 w 1233011"/>
                        <a:gd name="connsiteY51" fmla="*/ 1321118 h 1411233"/>
                        <a:gd name="connsiteX52" fmla="*/ 788313 w 1233011"/>
                        <a:gd name="connsiteY52" fmla="*/ 1359590 h 1411233"/>
                        <a:gd name="connsiteX53" fmla="*/ 732402 w 1233011"/>
                        <a:gd name="connsiteY53" fmla="*/ 1357779 h 1411233"/>
                        <a:gd name="connsiteX54" fmla="*/ 606672 w 1233011"/>
                        <a:gd name="connsiteY54" fmla="*/ 1411233 h 1411233"/>
                        <a:gd name="connsiteX55" fmla="*/ 580226 w 1233011"/>
                        <a:gd name="connsiteY55" fmla="*/ 1375886 h 1411233"/>
                        <a:gd name="connsiteX56" fmla="*/ 374332 w 1233011"/>
                        <a:gd name="connsiteY56" fmla="*/ 1287303 h 1411233"/>
                        <a:gd name="connsiteX57" fmla="*/ 206369 w 1233011"/>
                        <a:gd name="connsiteY57" fmla="*/ 1230630 h 1411233"/>
                        <a:gd name="connsiteX58" fmla="*/ 111119 w 1233011"/>
                        <a:gd name="connsiteY58" fmla="*/ 1223486 h 1411233"/>
                        <a:gd name="connsiteX59" fmla="*/ 106357 w 1233011"/>
                        <a:gd name="connsiteY59" fmla="*/ 1156811 h 1411233"/>
                        <a:gd name="connsiteX60" fmla="*/ 118263 w 1233011"/>
                        <a:gd name="connsiteY60" fmla="*/ 1171098 h 1411233"/>
                        <a:gd name="connsiteX61" fmla="*/ 126682 w 1233011"/>
                        <a:gd name="connsiteY61" fmla="*/ 1202532 h 1411233"/>
                        <a:gd name="connsiteX62" fmla="*/ 164306 w 1233011"/>
                        <a:gd name="connsiteY62" fmla="*/ 1200626 h 1411233"/>
                        <a:gd name="connsiteX63" fmla="*/ 146685 w 1233011"/>
                        <a:gd name="connsiteY63" fmla="*/ 1141095 h 1411233"/>
                        <a:gd name="connsiteX64" fmla="*/ 218122 w 1233011"/>
                        <a:gd name="connsiteY64" fmla="*/ 1096804 h 1411233"/>
                        <a:gd name="connsiteX65" fmla="*/ 232563 w 1233011"/>
                        <a:gd name="connsiteY65" fmla="*/ 1180623 h 1411233"/>
                        <a:gd name="connsiteX66" fmla="*/ 261138 w 1233011"/>
                        <a:gd name="connsiteY66" fmla="*/ 1190149 h 1411233"/>
                        <a:gd name="connsiteX67" fmla="*/ 275748 w 1233011"/>
                        <a:gd name="connsiteY67" fmla="*/ 1068705 h 1411233"/>
                        <a:gd name="connsiteX68" fmla="*/ 306382 w 1233011"/>
                        <a:gd name="connsiteY68" fmla="*/ 1078230 h 1411233"/>
                        <a:gd name="connsiteX69" fmla="*/ 289713 w 1233011"/>
                        <a:gd name="connsiteY69" fmla="*/ 987743 h 1411233"/>
                        <a:gd name="connsiteX70" fmla="*/ 277807 w 1233011"/>
                        <a:gd name="connsiteY70" fmla="*/ 944880 h 1411233"/>
                        <a:gd name="connsiteX71" fmla="*/ 242089 w 1233011"/>
                        <a:gd name="connsiteY71" fmla="*/ 961549 h 1411233"/>
                        <a:gd name="connsiteX72" fmla="*/ 218276 w 1233011"/>
                        <a:gd name="connsiteY72" fmla="*/ 952024 h 1411233"/>
                        <a:gd name="connsiteX73" fmla="*/ 208750 w 1233011"/>
                        <a:gd name="connsiteY73" fmla="*/ 899636 h 1411233"/>
                        <a:gd name="connsiteX74" fmla="*/ 161126 w 1233011"/>
                        <a:gd name="connsiteY74" fmla="*/ 923449 h 1411233"/>
                        <a:gd name="connsiteX75" fmla="*/ 132551 w 1233011"/>
                        <a:gd name="connsiteY75" fmla="*/ 909162 h 1411233"/>
                        <a:gd name="connsiteX76" fmla="*/ 142076 w 1233011"/>
                        <a:gd name="connsiteY76" fmla="*/ 882967 h 1411233"/>
                        <a:gd name="connsiteX77" fmla="*/ 114096 w 1233011"/>
                        <a:gd name="connsiteY77" fmla="*/ 864017 h 1411233"/>
                        <a:gd name="connsiteX78" fmla="*/ 92069 w 1233011"/>
                        <a:gd name="connsiteY78" fmla="*/ 897255 h 1411233"/>
                        <a:gd name="connsiteX79" fmla="*/ 94451 w 1233011"/>
                        <a:gd name="connsiteY79" fmla="*/ 840105 h 1411233"/>
                        <a:gd name="connsiteX80" fmla="*/ 75401 w 1233011"/>
                        <a:gd name="connsiteY80" fmla="*/ 835343 h 1411233"/>
                        <a:gd name="connsiteX81" fmla="*/ 63494 w 1233011"/>
                        <a:gd name="connsiteY81" fmla="*/ 906780 h 1411233"/>
                        <a:gd name="connsiteX82" fmla="*/ 42063 w 1233011"/>
                        <a:gd name="connsiteY82" fmla="*/ 911543 h 1411233"/>
                        <a:gd name="connsiteX83" fmla="*/ 53970 w 1233011"/>
                        <a:gd name="connsiteY83" fmla="*/ 825817 h 1411233"/>
                        <a:gd name="connsiteX84" fmla="*/ 106203 w 1233011"/>
                        <a:gd name="connsiteY84" fmla="*/ 819626 h 1411233"/>
                        <a:gd name="connsiteX85" fmla="*/ 108738 w 1233011"/>
                        <a:gd name="connsiteY85" fmla="*/ 799623 h 1411233"/>
                        <a:gd name="connsiteX86" fmla="*/ 61912 w 1233011"/>
                        <a:gd name="connsiteY86" fmla="*/ 799624 h 1411233"/>
                        <a:gd name="connsiteX87" fmla="*/ 66198 w 1233011"/>
                        <a:gd name="connsiteY87" fmla="*/ 761047 h 1411233"/>
                        <a:gd name="connsiteX88" fmla="*/ 125407 w 1233011"/>
                        <a:gd name="connsiteY88" fmla="*/ 742474 h 1411233"/>
                        <a:gd name="connsiteX89" fmla="*/ 113500 w 1233011"/>
                        <a:gd name="connsiteY89" fmla="*/ 716280 h 1411233"/>
                        <a:gd name="connsiteX90" fmla="*/ 31899 w 1233011"/>
                        <a:gd name="connsiteY90" fmla="*/ 756737 h 1411233"/>
                        <a:gd name="connsiteX91" fmla="*/ 12858 w 1233011"/>
                        <a:gd name="connsiteY91" fmla="*/ 718344 h 1411233"/>
                        <a:gd name="connsiteX92" fmla="*/ 87804 w 1233011"/>
                        <a:gd name="connsiteY92" fmla="*/ 693138 h 1411233"/>
                        <a:gd name="connsiteX93" fmla="*/ 60960 w 1233011"/>
                        <a:gd name="connsiteY93" fmla="*/ 617855 h 1411233"/>
                        <a:gd name="connsiteX94" fmla="*/ 34920 w 1233011"/>
                        <a:gd name="connsiteY94" fmla="*/ 604361 h 1411233"/>
                        <a:gd name="connsiteX95" fmla="*/ 0 w 1233011"/>
                        <a:gd name="connsiteY95" fmla="*/ 543401 h 1411233"/>
                        <a:gd name="connsiteX0" fmla="*/ 0 w 1233011"/>
                        <a:gd name="connsiteY0" fmla="*/ 543401 h 1411233"/>
                        <a:gd name="connsiteX1" fmla="*/ 242411 w 1233011"/>
                        <a:gd name="connsiteY1" fmla="*/ 381000 h 1411233"/>
                        <a:gd name="connsiteX2" fmla="*/ 264318 w 1233011"/>
                        <a:gd name="connsiteY2" fmla="*/ 271462 h 1411233"/>
                        <a:gd name="connsiteX3" fmla="*/ 348615 w 1233011"/>
                        <a:gd name="connsiteY3" fmla="*/ 268605 h 1411233"/>
                        <a:gd name="connsiteX4" fmla="*/ 386238 w 1233011"/>
                        <a:gd name="connsiteY4" fmla="*/ 290512 h 1411233"/>
                        <a:gd name="connsiteX5" fmla="*/ 461486 w 1233011"/>
                        <a:gd name="connsiteY5" fmla="*/ 250031 h 1411233"/>
                        <a:gd name="connsiteX6" fmla="*/ 516731 w 1233011"/>
                        <a:gd name="connsiteY6" fmla="*/ 128111 h 1411233"/>
                        <a:gd name="connsiteX7" fmla="*/ 577845 w 1233011"/>
                        <a:gd name="connsiteY7" fmla="*/ 140018 h 1411233"/>
                        <a:gd name="connsiteX8" fmla="*/ 638651 w 1233011"/>
                        <a:gd name="connsiteY8" fmla="*/ 167640 h 1411233"/>
                        <a:gd name="connsiteX9" fmla="*/ 752470 w 1233011"/>
                        <a:gd name="connsiteY9" fmla="*/ 151155 h 1411233"/>
                        <a:gd name="connsiteX10" fmla="*/ 799301 w 1233011"/>
                        <a:gd name="connsiteY10" fmla="*/ 113824 h 1411233"/>
                        <a:gd name="connsiteX11" fmla="*/ 802005 w 1233011"/>
                        <a:gd name="connsiteY11" fmla="*/ 61913 h 1411233"/>
                        <a:gd name="connsiteX12" fmla="*/ 837247 w 1233011"/>
                        <a:gd name="connsiteY12" fmla="*/ 50482 h 1411233"/>
                        <a:gd name="connsiteX13" fmla="*/ 868680 w 1233011"/>
                        <a:gd name="connsiteY13" fmla="*/ 0 h 1411233"/>
                        <a:gd name="connsiteX14" fmla="*/ 920591 w 1233011"/>
                        <a:gd name="connsiteY14" fmla="*/ 0 h 1411233"/>
                        <a:gd name="connsiteX15" fmla="*/ 916305 w 1233011"/>
                        <a:gd name="connsiteY15" fmla="*/ 59531 h 1411233"/>
                        <a:gd name="connsiteX16" fmla="*/ 996791 w 1233011"/>
                        <a:gd name="connsiteY16" fmla="*/ 99060 h 1411233"/>
                        <a:gd name="connsiteX17" fmla="*/ 954405 w 1233011"/>
                        <a:gd name="connsiteY17" fmla="*/ 177165 h 1411233"/>
                        <a:gd name="connsiteX18" fmla="*/ 984408 w 1233011"/>
                        <a:gd name="connsiteY18" fmla="*/ 197644 h 1411233"/>
                        <a:gd name="connsiteX19" fmla="*/ 951700 w 1233011"/>
                        <a:gd name="connsiteY19" fmla="*/ 249555 h 1411233"/>
                        <a:gd name="connsiteX20" fmla="*/ 951071 w 1233011"/>
                        <a:gd name="connsiteY20" fmla="*/ 297180 h 1411233"/>
                        <a:gd name="connsiteX21" fmla="*/ 958691 w 1233011"/>
                        <a:gd name="connsiteY21" fmla="*/ 320040 h 1411233"/>
                        <a:gd name="connsiteX22" fmla="*/ 1006469 w 1233011"/>
                        <a:gd name="connsiteY22" fmla="*/ 349568 h 1411233"/>
                        <a:gd name="connsiteX23" fmla="*/ 1063942 w 1233011"/>
                        <a:gd name="connsiteY23" fmla="*/ 461388 h 1411233"/>
                        <a:gd name="connsiteX24" fmla="*/ 1090136 w 1233011"/>
                        <a:gd name="connsiteY24" fmla="*/ 403667 h 1411233"/>
                        <a:gd name="connsiteX25" fmla="*/ 1130542 w 1233011"/>
                        <a:gd name="connsiteY25" fmla="*/ 390148 h 1411233"/>
                        <a:gd name="connsiteX26" fmla="*/ 1117759 w 1233011"/>
                        <a:gd name="connsiteY26" fmla="*/ 400526 h 1411233"/>
                        <a:gd name="connsiteX27" fmla="*/ 1142047 w 1233011"/>
                        <a:gd name="connsiteY27" fmla="*/ 368142 h 1411233"/>
                        <a:gd name="connsiteX28" fmla="*/ 1156811 w 1233011"/>
                        <a:gd name="connsiteY28" fmla="*/ 441960 h 1411233"/>
                        <a:gd name="connsiteX29" fmla="*/ 1233011 w 1233011"/>
                        <a:gd name="connsiteY29" fmla="*/ 419100 h 1411233"/>
                        <a:gd name="connsiteX30" fmla="*/ 1200150 w 1233011"/>
                        <a:gd name="connsiteY30" fmla="*/ 481012 h 1411233"/>
                        <a:gd name="connsiteX31" fmla="*/ 1142524 w 1233011"/>
                        <a:gd name="connsiteY31" fmla="*/ 536734 h 1411233"/>
                        <a:gd name="connsiteX32" fmla="*/ 1077908 w 1233011"/>
                        <a:gd name="connsiteY32" fmla="*/ 621031 h 1411233"/>
                        <a:gd name="connsiteX33" fmla="*/ 1009174 w 1233011"/>
                        <a:gd name="connsiteY33" fmla="*/ 632460 h 1411233"/>
                        <a:gd name="connsiteX34" fmla="*/ 1006470 w 1233011"/>
                        <a:gd name="connsiteY34" fmla="*/ 754380 h 1411233"/>
                        <a:gd name="connsiteX35" fmla="*/ 963453 w 1233011"/>
                        <a:gd name="connsiteY35" fmla="*/ 807244 h 1411233"/>
                        <a:gd name="connsiteX36" fmla="*/ 999326 w 1233011"/>
                        <a:gd name="connsiteY36" fmla="*/ 847249 h 1411233"/>
                        <a:gd name="connsiteX37" fmla="*/ 977264 w 1233011"/>
                        <a:gd name="connsiteY37" fmla="*/ 891063 h 1411233"/>
                        <a:gd name="connsiteX38" fmla="*/ 1001707 w 1233011"/>
                        <a:gd name="connsiteY38" fmla="*/ 947261 h 1411233"/>
                        <a:gd name="connsiteX39" fmla="*/ 1032510 w 1233011"/>
                        <a:gd name="connsiteY39" fmla="*/ 1024414 h 1411233"/>
                        <a:gd name="connsiteX40" fmla="*/ 1075372 w 1233011"/>
                        <a:gd name="connsiteY40" fmla="*/ 1055370 h 1411233"/>
                        <a:gd name="connsiteX41" fmla="*/ 1076801 w 1233011"/>
                        <a:gd name="connsiteY41" fmla="*/ 1161574 h 1411233"/>
                        <a:gd name="connsiteX42" fmla="*/ 993458 w 1233011"/>
                        <a:gd name="connsiteY42" fmla="*/ 1155382 h 1411233"/>
                        <a:gd name="connsiteX43" fmla="*/ 1120770 w 1233011"/>
                        <a:gd name="connsiteY43" fmla="*/ 1211579 h 1411233"/>
                        <a:gd name="connsiteX44" fmla="*/ 1154429 w 1233011"/>
                        <a:gd name="connsiteY44" fmla="*/ 1251586 h 1411233"/>
                        <a:gd name="connsiteX45" fmla="*/ 1096957 w 1233011"/>
                        <a:gd name="connsiteY45" fmla="*/ 1373505 h 1411233"/>
                        <a:gd name="connsiteX46" fmla="*/ 1065847 w 1233011"/>
                        <a:gd name="connsiteY46" fmla="*/ 1361598 h 1411233"/>
                        <a:gd name="connsiteX47" fmla="*/ 1046797 w 1233011"/>
                        <a:gd name="connsiteY47" fmla="*/ 1390650 h 1411233"/>
                        <a:gd name="connsiteX48" fmla="*/ 1027901 w 1233011"/>
                        <a:gd name="connsiteY48" fmla="*/ 1359218 h 1411233"/>
                        <a:gd name="connsiteX49" fmla="*/ 901541 w 1233011"/>
                        <a:gd name="connsiteY49" fmla="*/ 1344930 h 1411233"/>
                        <a:gd name="connsiteX50" fmla="*/ 859428 w 1233011"/>
                        <a:gd name="connsiteY50" fmla="*/ 1307028 h 1411233"/>
                        <a:gd name="connsiteX51" fmla="*/ 818351 w 1233011"/>
                        <a:gd name="connsiteY51" fmla="*/ 1321118 h 1411233"/>
                        <a:gd name="connsiteX52" fmla="*/ 788313 w 1233011"/>
                        <a:gd name="connsiteY52" fmla="*/ 1359590 h 1411233"/>
                        <a:gd name="connsiteX53" fmla="*/ 732402 w 1233011"/>
                        <a:gd name="connsiteY53" fmla="*/ 1357779 h 1411233"/>
                        <a:gd name="connsiteX54" fmla="*/ 606672 w 1233011"/>
                        <a:gd name="connsiteY54" fmla="*/ 1411233 h 1411233"/>
                        <a:gd name="connsiteX55" fmla="*/ 580226 w 1233011"/>
                        <a:gd name="connsiteY55" fmla="*/ 1375886 h 1411233"/>
                        <a:gd name="connsiteX56" fmla="*/ 374332 w 1233011"/>
                        <a:gd name="connsiteY56" fmla="*/ 1287303 h 1411233"/>
                        <a:gd name="connsiteX57" fmla="*/ 206369 w 1233011"/>
                        <a:gd name="connsiteY57" fmla="*/ 1230630 h 1411233"/>
                        <a:gd name="connsiteX58" fmla="*/ 111119 w 1233011"/>
                        <a:gd name="connsiteY58" fmla="*/ 1223486 h 1411233"/>
                        <a:gd name="connsiteX59" fmla="*/ 106357 w 1233011"/>
                        <a:gd name="connsiteY59" fmla="*/ 1156811 h 1411233"/>
                        <a:gd name="connsiteX60" fmla="*/ 118263 w 1233011"/>
                        <a:gd name="connsiteY60" fmla="*/ 1171098 h 1411233"/>
                        <a:gd name="connsiteX61" fmla="*/ 126682 w 1233011"/>
                        <a:gd name="connsiteY61" fmla="*/ 1202532 h 1411233"/>
                        <a:gd name="connsiteX62" fmla="*/ 164306 w 1233011"/>
                        <a:gd name="connsiteY62" fmla="*/ 1200626 h 1411233"/>
                        <a:gd name="connsiteX63" fmla="*/ 146685 w 1233011"/>
                        <a:gd name="connsiteY63" fmla="*/ 1141095 h 1411233"/>
                        <a:gd name="connsiteX64" fmla="*/ 218122 w 1233011"/>
                        <a:gd name="connsiteY64" fmla="*/ 1096804 h 1411233"/>
                        <a:gd name="connsiteX65" fmla="*/ 232563 w 1233011"/>
                        <a:gd name="connsiteY65" fmla="*/ 1180623 h 1411233"/>
                        <a:gd name="connsiteX66" fmla="*/ 261138 w 1233011"/>
                        <a:gd name="connsiteY66" fmla="*/ 1190149 h 1411233"/>
                        <a:gd name="connsiteX67" fmla="*/ 275748 w 1233011"/>
                        <a:gd name="connsiteY67" fmla="*/ 1068705 h 1411233"/>
                        <a:gd name="connsiteX68" fmla="*/ 306382 w 1233011"/>
                        <a:gd name="connsiteY68" fmla="*/ 1078230 h 1411233"/>
                        <a:gd name="connsiteX69" fmla="*/ 289713 w 1233011"/>
                        <a:gd name="connsiteY69" fmla="*/ 987743 h 1411233"/>
                        <a:gd name="connsiteX70" fmla="*/ 277807 w 1233011"/>
                        <a:gd name="connsiteY70" fmla="*/ 944880 h 1411233"/>
                        <a:gd name="connsiteX71" fmla="*/ 242089 w 1233011"/>
                        <a:gd name="connsiteY71" fmla="*/ 961549 h 1411233"/>
                        <a:gd name="connsiteX72" fmla="*/ 220657 w 1233011"/>
                        <a:gd name="connsiteY72" fmla="*/ 918686 h 1411233"/>
                        <a:gd name="connsiteX73" fmla="*/ 208750 w 1233011"/>
                        <a:gd name="connsiteY73" fmla="*/ 899636 h 1411233"/>
                        <a:gd name="connsiteX74" fmla="*/ 161126 w 1233011"/>
                        <a:gd name="connsiteY74" fmla="*/ 923449 h 1411233"/>
                        <a:gd name="connsiteX75" fmla="*/ 132551 w 1233011"/>
                        <a:gd name="connsiteY75" fmla="*/ 909162 h 1411233"/>
                        <a:gd name="connsiteX76" fmla="*/ 142076 w 1233011"/>
                        <a:gd name="connsiteY76" fmla="*/ 882967 h 1411233"/>
                        <a:gd name="connsiteX77" fmla="*/ 114096 w 1233011"/>
                        <a:gd name="connsiteY77" fmla="*/ 864017 h 1411233"/>
                        <a:gd name="connsiteX78" fmla="*/ 92069 w 1233011"/>
                        <a:gd name="connsiteY78" fmla="*/ 897255 h 1411233"/>
                        <a:gd name="connsiteX79" fmla="*/ 94451 w 1233011"/>
                        <a:gd name="connsiteY79" fmla="*/ 840105 h 1411233"/>
                        <a:gd name="connsiteX80" fmla="*/ 75401 w 1233011"/>
                        <a:gd name="connsiteY80" fmla="*/ 835343 h 1411233"/>
                        <a:gd name="connsiteX81" fmla="*/ 63494 w 1233011"/>
                        <a:gd name="connsiteY81" fmla="*/ 906780 h 1411233"/>
                        <a:gd name="connsiteX82" fmla="*/ 42063 w 1233011"/>
                        <a:gd name="connsiteY82" fmla="*/ 911543 h 1411233"/>
                        <a:gd name="connsiteX83" fmla="*/ 53970 w 1233011"/>
                        <a:gd name="connsiteY83" fmla="*/ 825817 h 1411233"/>
                        <a:gd name="connsiteX84" fmla="*/ 106203 w 1233011"/>
                        <a:gd name="connsiteY84" fmla="*/ 819626 h 1411233"/>
                        <a:gd name="connsiteX85" fmla="*/ 108738 w 1233011"/>
                        <a:gd name="connsiteY85" fmla="*/ 799623 h 1411233"/>
                        <a:gd name="connsiteX86" fmla="*/ 61912 w 1233011"/>
                        <a:gd name="connsiteY86" fmla="*/ 799624 h 1411233"/>
                        <a:gd name="connsiteX87" fmla="*/ 66198 w 1233011"/>
                        <a:gd name="connsiteY87" fmla="*/ 761047 h 1411233"/>
                        <a:gd name="connsiteX88" fmla="*/ 125407 w 1233011"/>
                        <a:gd name="connsiteY88" fmla="*/ 742474 h 1411233"/>
                        <a:gd name="connsiteX89" fmla="*/ 113500 w 1233011"/>
                        <a:gd name="connsiteY89" fmla="*/ 716280 h 1411233"/>
                        <a:gd name="connsiteX90" fmla="*/ 31899 w 1233011"/>
                        <a:gd name="connsiteY90" fmla="*/ 756737 h 1411233"/>
                        <a:gd name="connsiteX91" fmla="*/ 12858 w 1233011"/>
                        <a:gd name="connsiteY91" fmla="*/ 718344 h 1411233"/>
                        <a:gd name="connsiteX92" fmla="*/ 87804 w 1233011"/>
                        <a:gd name="connsiteY92" fmla="*/ 693138 h 1411233"/>
                        <a:gd name="connsiteX93" fmla="*/ 60960 w 1233011"/>
                        <a:gd name="connsiteY93" fmla="*/ 617855 h 1411233"/>
                        <a:gd name="connsiteX94" fmla="*/ 34920 w 1233011"/>
                        <a:gd name="connsiteY94" fmla="*/ 604361 h 1411233"/>
                        <a:gd name="connsiteX95" fmla="*/ 0 w 1233011"/>
                        <a:gd name="connsiteY95" fmla="*/ 543401 h 1411233"/>
                        <a:gd name="connsiteX0" fmla="*/ 0 w 1233011"/>
                        <a:gd name="connsiteY0" fmla="*/ 543401 h 1411233"/>
                        <a:gd name="connsiteX1" fmla="*/ 242411 w 1233011"/>
                        <a:gd name="connsiteY1" fmla="*/ 381000 h 1411233"/>
                        <a:gd name="connsiteX2" fmla="*/ 264318 w 1233011"/>
                        <a:gd name="connsiteY2" fmla="*/ 271462 h 1411233"/>
                        <a:gd name="connsiteX3" fmla="*/ 348615 w 1233011"/>
                        <a:gd name="connsiteY3" fmla="*/ 268605 h 1411233"/>
                        <a:gd name="connsiteX4" fmla="*/ 386238 w 1233011"/>
                        <a:gd name="connsiteY4" fmla="*/ 290512 h 1411233"/>
                        <a:gd name="connsiteX5" fmla="*/ 461486 w 1233011"/>
                        <a:gd name="connsiteY5" fmla="*/ 250031 h 1411233"/>
                        <a:gd name="connsiteX6" fmla="*/ 516731 w 1233011"/>
                        <a:gd name="connsiteY6" fmla="*/ 128111 h 1411233"/>
                        <a:gd name="connsiteX7" fmla="*/ 577845 w 1233011"/>
                        <a:gd name="connsiteY7" fmla="*/ 140018 h 1411233"/>
                        <a:gd name="connsiteX8" fmla="*/ 638651 w 1233011"/>
                        <a:gd name="connsiteY8" fmla="*/ 167640 h 1411233"/>
                        <a:gd name="connsiteX9" fmla="*/ 752470 w 1233011"/>
                        <a:gd name="connsiteY9" fmla="*/ 151155 h 1411233"/>
                        <a:gd name="connsiteX10" fmla="*/ 799301 w 1233011"/>
                        <a:gd name="connsiteY10" fmla="*/ 113824 h 1411233"/>
                        <a:gd name="connsiteX11" fmla="*/ 802005 w 1233011"/>
                        <a:gd name="connsiteY11" fmla="*/ 61913 h 1411233"/>
                        <a:gd name="connsiteX12" fmla="*/ 837247 w 1233011"/>
                        <a:gd name="connsiteY12" fmla="*/ 50482 h 1411233"/>
                        <a:gd name="connsiteX13" fmla="*/ 868680 w 1233011"/>
                        <a:gd name="connsiteY13" fmla="*/ 0 h 1411233"/>
                        <a:gd name="connsiteX14" fmla="*/ 920591 w 1233011"/>
                        <a:gd name="connsiteY14" fmla="*/ 0 h 1411233"/>
                        <a:gd name="connsiteX15" fmla="*/ 916305 w 1233011"/>
                        <a:gd name="connsiteY15" fmla="*/ 59531 h 1411233"/>
                        <a:gd name="connsiteX16" fmla="*/ 996791 w 1233011"/>
                        <a:gd name="connsiteY16" fmla="*/ 99060 h 1411233"/>
                        <a:gd name="connsiteX17" fmla="*/ 954405 w 1233011"/>
                        <a:gd name="connsiteY17" fmla="*/ 177165 h 1411233"/>
                        <a:gd name="connsiteX18" fmla="*/ 984408 w 1233011"/>
                        <a:gd name="connsiteY18" fmla="*/ 197644 h 1411233"/>
                        <a:gd name="connsiteX19" fmla="*/ 951700 w 1233011"/>
                        <a:gd name="connsiteY19" fmla="*/ 249555 h 1411233"/>
                        <a:gd name="connsiteX20" fmla="*/ 951071 w 1233011"/>
                        <a:gd name="connsiteY20" fmla="*/ 297180 h 1411233"/>
                        <a:gd name="connsiteX21" fmla="*/ 958691 w 1233011"/>
                        <a:gd name="connsiteY21" fmla="*/ 320040 h 1411233"/>
                        <a:gd name="connsiteX22" fmla="*/ 1006469 w 1233011"/>
                        <a:gd name="connsiteY22" fmla="*/ 349568 h 1411233"/>
                        <a:gd name="connsiteX23" fmla="*/ 1063942 w 1233011"/>
                        <a:gd name="connsiteY23" fmla="*/ 461388 h 1411233"/>
                        <a:gd name="connsiteX24" fmla="*/ 1090136 w 1233011"/>
                        <a:gd name="connsiteY24" fmla="*/ 403667 h 1411233"/>
                        <a:gd name="connsiteX25" fmla="*/ 1130542 w 1233011"/>
                        <a:gd name="connsiteY25" fmla="*/ 390148 h 1411233"/>
                        <a:gd name="connsiteX26" fmla="*/ 1117759 w 1233011"/>
                        <a:gd name="connsiteY26" fmla="*/ 400526 h 1411233"/>
                        <a:gd name="connsiteX27" fmla="*/ 1142047 w 1233011"/>
                        <a:gd name="connsiteY27" fmla="*/ 368142 h 1411233"/>
                        <a:gd name="connsiteX28" fmla="*/ 1156811 w 1233011"/>
                        <a:gd name="connsiteY28" fmla="*/ 441960 h 1411233"/>
                        <a:gd name="connsiteX29" fmla="*/ 1233011 w 1233011"/>
                        <a:gd name="connsiteY29" fmla="*/ 419100 h 1411233"/>
                        <a:gd name="connsiteX30" fmla="*/ 1200150 w 1233011"/>
                        <a:gd name="connsiteY30" fmla="*/ 481012 h 1411233"/>
                        <a:gd name="connsiteX31" fmla="*/ 1142524 w 1233011"/>
                        <a:gd name="connsiteY31" fmla="*/ 536734 h 1411233"/>
                        <a:gd name="connsiteX32" fmla="*/ 1077908 w 1233011"/>
                        <a:gd name="connsiteY32" fmla="*/ 621031 h 1411233"/>
                        <a:gd name="connsiteX33" fmla="*/ 1009174 w 1233011"/>
                        <a:gd name="connsiteY33" fmla="*/ 632460 h 1411233"/>
                        <a:gd name="connsiteX34" fmla="*/ 1006470 w 1233011"/>
                        <a:gd name="connsiteY34" fmla="*/ 754380 h 1411233"/>
                        <a:gd name="connsiteX35" fmla="*/ 963453 w 1233011"/>
                        <a:gd name="connsiteY35" fmla="*/ 807244 h 1411233"/>
                        <a:gd name="connsiteX36" fmla="*/ 999326 w 1233011"/>
                        <a:gd name="connsiteY36" fmla="*/ 847249 h 1411233"/>
                        <a:gd name="connsiteX37" fmla="*/ 977264 w 1233011"/>
                        <a:gd name="connsiteY37" fmla="*/ 891063 h 1411233"/>
                        <a:gd name="connsiteX38" fmla="*/ 1001707 w 1233011"/>
                        <a:gd name="connsiteY38" fmla="*/ 947261 h 1411233"/>
                        <a:gd name="connsiteX39" fmla="*/ 1032510 w 1233011"/>
                        <a:gd name="connsiteY39" fmla="*/ 1024414 h 1411233"/>
                        <a:gd name="connsiteX40" fmla="*/ 1075372 w 1233011"/>
                        <a:gd name="connsiteY40" fmla="*/ 1055370 h 1411233"/>
                        <a:gd name="connsiteX41" fmla="*/ 1076801 w 1233011"/>
                        <a:gd name="connsiteY41" fmla="*/ 1161574 h 1411233"/>
                        <a:gd name="connsiteX42" fmla="*/ 993458 w 1233011"/>
                        <a:gd name="connsiteY42" fmla="*/ 1155382 h 1411233"/>
                        <a:gd name="connsiteX43" fmla="*/ 1120770 w 1233011"/>
                        <a:gd name="connsiteY43" fmla="*/ 1211579 h 1411233"/>
                        <a:gd name="connsiteX44" fmla="*/ 1154429 w 1233011"/>
                        <a:gd name="connsiteY44" fmla="*/ 1251586 h 1411233"/>
                        <a:gd name="connsiteX45" fmla="*/ 1096957 w 1233011"/>
                        <a:gd name="connsiteY45" fmla="*/ 1373505 h 1411233"/>
                        <a:gd name="connsiteX46" fmla="*/ 1065847 w 1233011"/>
                        <a:gd name="connsiteY46" fmla="*/ 1361598 h 1411233"/>
                        <a:gd name="connsiteX47" fmla="*/ 1046797 w 1233011"/>
                        <a:gd name="connsiteY47" fmla="*/ 1390650 h 1411233"/>
                        <a:gd name="connsiteX48" fmla="*/ 1027901 w 1233011"/>
                        <a:gd name="connsiteY48" fmla="*/ 1359218 h 1411233"/>
                        <a:gd name="connsiteX49" fmla="*/ 901541 w 1233011"/>
                        <a:gd name="connsiteY49" fmla="*/ 1344930 h 1411233"/>
                        <a:gd name="connsiteX50" fmla="*/ 859428 w 1233011"/>
                        <a:gd name="connsiteY50" fmla="*/ 1307028 h 1411233"/>
                        <a:gd name="connsiteX51" fmla="*/ 818351 w 1233011"/>
                        <a:gd name="connsiteY51" fmla="*/ 1321118 h 1411233"/>
                        <a:gd name="connsiteX52" fmla="*/ 788313 w 1233011"/>
                        <a:gd name="connsiteY52" fmla="*/ 1359590 h 1411233"/>
                        <a:gd name="connsiteX53" fmla="*/ 732402 w 1233011"/>
                        <a:gd name="connsiteY53" fmla="*/ 1357779 h 1411233"/>
                        <a:gd name="connsiteX54" fmla="*/ 606672 w 1233011"/>
                        <a:gd name="connsiteY54" fmla="*/ 1411233 h 1411233"/>
                        <a:gd name="connsiteX55" fmla="*/ 580226 w 1233011"/>
                        <a:gd name="connsiteY55" fmla="*/ 1375886 h 1411233"/>
                        <a:gd name="connsiteX56" fmla="*/ 374332 w 1233011"/>
                        <a:gd name="connsiteY56" fmla="*/ 1287303 h 1411233"/>
                        <a:gd name="connsiteX57" fmla="*/ 206369 w 1233011"/>
                        <a:gd name="connsiteY57" fmla="*/ 1230630 h 1411233"/>
                        <a:gd name="connsiteX58" fmla="*/ 111119 w 1233011"/>
                        <a:gd name="connsiteY58" fmla="*/ 1223486 h 1411233"/>
                        <a:gd name="connsiteX59" fmla="*/ 106357 w 1233011"/>
                        <a:gd name="connsiteY59" fmla="*/ 1156811 h 1411233"/>
                        <a:gd name="connsiteX60" fmla="*/ 118263 w 1233011"/>
                        <a:gd name="connsiteY60" fmla="*/ 1171098 h 1411233"/>
                        <a:gd name="connsiteX61" fmla="*/ 126682 w 1233011"/>
                        <a:gd name="connsiteY61" fmla="*/ 1202532 h 1411233"/>
                        <a:gd name="connsiteX62" fmla="*/ 164306 w 1233011"/>
                        <a:gd name="connsiteY62" fmla="*/ 1200626 h 1411233"/>
                        <a:gd name="connsiteX63" fmla="*/ 146685 w 1233011"/>
                        <a:gd name="connsiteY63" fmla="*/ 1141095 h 1411233"/>
                        <a:gd name="connsiteX64" fmla="*/ 218122 w 1233011"/>
                        <a:gd name="connsiteY64" fmla="*/ 1096804 h 1411233"/>
                        <a:gd name="connsiteX65" fmla="*/ 232563 w 1233011"/>
                        <a:gd name="connsiteY65" fmla="*/ 1180623 h 1411233"/>
                        <a:gd name="connsiteX66" fmla="*/ 261138 w 1233011"/>
                        <a:gd name="connsiteY66" fmla="*/ 1190149 h 1411233"/>
                        <a:gd name="connsiteX67" fmla="*/ 275748 w 1233011"/>
                        <a:gd name="connsiteY67" fmla="*/ 1068705 h 1411233"/>
                        <a:gd name="connsiteX68" fmla="*/ 306382 w 1233011"/>
                        <a:gd name="connsiteY68" fmla="*/ 1078230 h 1411233"/>
                        <a:gd name="connsiteX69" fmla="*/ 289713 w 1233011"/>
                        <a:gd name="connsiteY69" fmla="*/ 987743 h 1411233"/>
                        <a:gd name="connsiteX70" fmla="*/ 277807 w 1233011"/>
                        <a:gd name="connsiteY70" fmla="*/ 944880 h 1411233"/>
                        <a:gd name="connsiteX71" fmla="*/ 180177 w 1233011"/>
                        <a:gd name="connsiteY71" fmla="*/ 935355 h 1411233"/>
                        <a:gd name="connsiteX72" fmla="*/ 220657 w 1233011"/>
                        <a:gd name="connsiteY72" fmla="*/ 918686 h 1411233"/>
                        <a:gd name="connsiteX73" fmla="*/ 208750 w 1233011"/>
                        <a:gd name="connsiteY73" fmla="*/ 899636 h 1411233"/>
                        <a:gd name="connsiteX74" fmla="*/ 161126 w 1233011"/>
                        <a:gd name="connsiteY74" fmla="*/ 923449 h 1411233"/>
                        <a:gd name="connsiteX75" fmla="*/ 132551 w 1233011"/>
                        <a:gd name="connsiteY75" fmla="*/ 909162 h 1411233"/>
                        <a:gd name="connsiteX76" fmla="*/ 142076 w 1233011"/>
                        <a:gd name="connsiteY76" fmla="*/ 882967 h 1411233"/>
                        <a:gd name="connsiteX77" fmla="*/ 114096 w 1233011"/>
                        <a:gd name="connsiteY77" fmla="*/ 864017 h 1411233"/>
                        <a:gd name="connsiteX78" fmla="*/ 92069 w 1233011"/>
                        <a:gd name="connsiteY78" fmla="*/ 897255 h 1411233"/>
                        <a:gd name="connsiteX79" fmla="*/ 94451 w 1233011"/>
                        <a:gd name="connsiteY79" fmla="*/ 840105 h 1411233"/>
                        <a:gd name="connsiteX80" fmla="*/ 75401 w 1233011"/>
                        <a:gd name="connsiteY80" fmla="*/ 835343 h 1411233"/>
                        <a:gd name="connsiteX81" fmla="*/ 63494 w 1233011"/>
                        <a:gd name="connsiteY81" fmla="*/ 906780 h 1411233"/>
                        <a:gd name="connsiteX82" fmla="*/ 42063 w 1233011"/>
                        <a:gd name="connsiteY82" fmla="*/ 911543 h 1411233"/>
                        <a:gd name="connsiteX83" fmla="*/ 53970 w 1233011"/>
                        <a:gd name="connsiteY83" fmla="*/ 825817 h 1411233"/>
                        <a:gd name="connsiteX84" fmla="*/ 106203 w 1233011"/>
                        <a:gd name="connsiteY84" fmla="*/ 819626 h 1411233"/>
                        <a:gd name="connsiteX85" fmla="*/ 108738 w 1233011"/>
                        <a:gd name="connsiteY85" fmla="*/ 799623 h 1411233"/>
                        <a:gd name="connsiteX86" fmla="*/ 61912 w 1233011"/>
                        <a:gd name="connsiteY86" fmla="*/ 799624 h 1411233"/>
                        <a:gd name="connsiteX87" fmla="*/ 66198 w 1233011"/>
                        <a:gd name="connsiteY87" fmla="*/ 761047 h 1411233"/>
                        <a:gd name="connsiteX88" fmla="*/ 125407 w 1233011"/>
                        <a:gd name="connsiteY88" fmla="*/ 742474 h 1411233"/>
                        <a:gd name="connsiteX89" fmla="*/ 113500 w 1233011"/>
                        <a:gd name="connsiteY89" fmla="*/ 716280 h 1411233"/>
                        <a:gd name="connsiteX90" fmla="*/ 31899 w 1233011"/>
                        <a:gd name="connsiteY90" fmla="*/ 756737 h 1411233"/>
                        <a:gd name="connsiteX91" fmla="*/ 12858 w 1233011"/>
                        <a:gd name="connsiteY91" fmla="*/ 718344 h 1411233"/>
                        <a:gd name="connsiteX92" fmla="*/ 87804 w 1233011"/>
                        <a:gd name="connsiteY92" fmla="*/ 693138 h 1411233"/>
                        <a:gd name="connsiteX93" fmla="*/ 60960 w 1233011"/>
                        <a:gd name="connsiteY93" fmla="*/ 617855 h 1411233"/>
                        <a:gd name="connsiteX94" fmla="*/ 34920 w 1233011"/>
                        <a:gd name="connsiteY94" fmla="*/ 604361 h 1411233"/>
                        <a:gd name="connsiteX95" fmla="*/ 0 w 1233011"/>
                        <a:gd name="connsiteY95" fmla="*/ 543401 h 1411233"/>
                        <a:gd name="connsiteX0" fmla="*/ 0 w 1233011"/>
                        <a:gd name="connsiteY0" fmla="*/ 543401 h 1411233"/>
                        <a:gd name="connsiteX1" fmla="*/ 242411 w 1233011"/>
                        <a:gd name="connsiteY1" fmla="*/ 381000 h 1411233"/>
                        <a:gd name="connsiteX2" fmla="*/ 264318 w 1233011"/>
                        <a:gd name="connsiteY2" fmla="*/ 271462 h 1411233"/>
                        <a:gd name="connsiteX3" fmla="*/ 348615 w 1233011"/>
                        <a:gd name="connsiteY3" fmla="*/ 268605 h 1411233"/>
                        <a:gd name="connsiteX4" fmla="*/ 386238 w 1233011"/>
                        <a:gd name="connsiteY4" fmla="*/ 290512 h 1411233"/>
                        <a:gd name="connsiteX5" fmla="*/ 461486 w 1233011"/>
                        <a:gd name="connsiteY5" fmla="*/ 250031 h 1411233"/>
                        <a:gd name="connsiteX6" fmla="*/ 516731 w 1233011"/>
                        <a:gd name="connsiteY6" fmla="*/ 128111 h 1411233"/>
                        <a:gd name="connsiteX7" fmla="*/ 577845 w 1233011"/>
                        <a:gd name="connsiteY7" fmla="*/ 140018 h 1411233"/>
                        <a:gd name="connsiteX8" fmla="*/ 638651 w 1233011"/>
                        <a:gd name="connsiteY8" fmla="*/ 167640 h 1411233"/>
                        <a:gd name="connsiteX9" fmla="*/ 752470 w 1233011"/>
                        <a:gd name="connsiteY9" fmla="*/ 151155 h 1411233"/>
                        <a:gd name="connsiteX10" fmla="*/ 799301 w 1233011"/>
                        <a:gd name="connsiteY10" fmla="*/ 113824 h 1411233"/>
                        <a:gd name="connsiteX11" fmla="*/ 802005 w 1233011"/>
                        <a:gd name="connsiteY11" fmla="*/ 61913 h 1411233"/>
                        <a:gd name="connsiteX12" fmla="*/ 837247 w 1233011"/>
                        <a:gd name="connsiteY12" fmla="*/ 50482 h 1411233"/>
                        <a:gd name="connsiteX13" fmla="*/ 868680 w 1233011"/>
                        <a:gd name="connsiteY13" fmla="*/ 0 h 1411233"/>
                        <a:gd name="connsiteX14" fmla="*/ 920591 w 1233011"/>
                        <a:gd name="connsiteY14" fmla="*/ 0 h 1411233"/>
                        <a:gd name="connsiteX15" fmla="*/ 916305 w 1233011"/>
                        <a:gd name="connsiteY15" fmla="*/ 59531 h 1411233"/>
                        <a:gd name="connsiteX16" fmla="*/ 996791 w 1233011"/>
                        <a:gd name="connsiteY16" fmla="*/ 99060 h 1411233"/>
                        <a:gd name="connsiteX17" fmla="*/ 954405 w 1233011"/>
                        <a:gd name="connsiteY17" fmla="*/ 177165 h 1411233"/>
                        <a:gd name="connsiteX18" fmla="*/ 984408 w 1233011"/>
                        <a:gd name="connsiteY18" fmla="*/ 197644 h 1411233"/>
                        <a:gd name="connsiteX19" fmla="*/ 951700 w 1233011"/>
                        <a:gd name="connsiteY19" fmla="*/ 249555 h 1411233"/>
                        <a:gd name="connsiteX20" fmla="*/ 951071 w 1233011"/>
                        <a:gd name="connsiteY20" fmla="*/ 297180 h 1411233"/>
                        <a:gd name="connsiteX21" fmla="*/ 958691 w 1233011"/>
                        <a:gd name="connsiteY21" fmla="*/ 320040 h 1411233"/>
                        <a:gd name="connsiteX22" fmla="*/ 1006469 w 1233011"/>
                        <a:gd name="connsiteY22" fmla="*/ 349568 h 1411233"/>
                        <a:gd name="connsiteX23" fmla="*/ 1063942 w 1233011"/>
                        <a:gd name="connsiteY23" fmla="*/ 461388 h 1411233"/>
                        <a:gd name="connsiteX24" fmla="*/ 1090136 w 1233011"/>
                        <a:gd name="connsiteY24" fmla="*/ 403667 h 1411233"/>
                        <a:gd name="connsiteX25" fmla="*/ 1130542 w 1233011"/>
                        <a:gd name="connsiteY25" fmla="*/ 390148 h 1411233"/>
                        <a:gd name="connsiteX26" fmla="*/ 1117759 w 1233011"/>
                        <a:gd name="connsiteY26" fmla="*/ 400526 h 1411233"/>
                        <a:gd name="connsiteX27" fmla="*/ 1142047 w 1233011"/>
                        <a:gd name="connsiteY27" fmla="*/ 368142 h 1411233"/>
                        <a:gd name="connsiteX28" fmla="*/ 1156811 w 1233011"/>
                        <a:gd name="connsiteY28" fmla="*/ 441960 h 1411233"/>
                        <a:gd name="connsiteX29" fmla="*/ 1233011 w 1233011"/>
                        <a:gd name="connsiteY29" fmla="*/ 419100 h 1411233"/>
                        <a:gd name="connsiteX30" fmla="*/ 1200150 w 1233011"/>
                        <a:gd name="connsiteY30" fmla="*/ 481012 h 1411233"/>
                        <a:gd name="connsiteX31" fmla="*/ 1142524 w 1233011"/>
                        <a:gd name="connsiteY31" fmla="*/ 536734 h 1411233"/>
                        <a:gd name="connsiteX32" fmla="*/ 1077908 w 1233011"/>
                        <a:gd name="connsiteY32" fmla="*/ 621031 h 1411233"/>
                        <a:gd name="connsiteX33" fmla="*/ 1009174 w 1233011"/>
                        <a:gd name="connsiteY33" fmla="*/ 632460 h 1411233"/>
                        <a:gd name="connsiteX34" fmla="*/ 1006470 w 1233011"/>
                        <a:gd name="connsiteY34" fmla="*/ 754380 h 1411233"/>
                        <a:gd name="connsiteX35" fmla="*/ 963453 w 1233011"/>
                        <a:gd name="connsiteY35" fmla="*/ 807244 h 1411233"/>
                        <a:gd name="connsiteX36" fmla="*/ 999326 w 1233011"/>
                        <a:gd name="connsiteY36" fmla="*/ 847249 h 1411233"/>
                        <a:gd name="connsiteX37" fmla="*/ 977264 w 1233011"/>
                        <a:gd name="connsiteY37" fmla="*/ 891063 h 1411233"/>
                        <a:gd name="connsiteX38" fmla="*/ 1001707 w 1233011"/>
                        <a:gd name="connsiteY38" fmla="*/ 947261 h 1411233"/>
                        <a:gd name="connsiteX39" fmla="*/ 1032510 w 1233011"/>
                        <a:gd name="connsiteY39" fmla="*/ 1024414 h 1411233"/>
                        <a:gd name="connsiteX40" fmla="*/ 1075372 w 1233011"/>
                        <a:gd name="connsiteY40" fmla="*/ 1055370 h 1411233"/>
                        <a:gd name="connsiteX41" fmla="*/ 1076801 w 1233011"/>
                        <a:gd name="connsiteY41" fmla="*/ 1161574 h 1411233"/>
                        <a:gd name="connsiteX42" fmla="*/ 993458 w 1233011"/>
                        <a:gd name="connsiteY42" fmla="*/ 1155382 h 1411233"/>
                        <a:gd name="connsiteX43" fmla="*/ 1120770 w 1233011"/>
                        <a:gd name="connsiteY43" fmla="*/ 1211579 h 1411233"/>
                        <a:gd name="connsiteX44" fmla="*/ 1154429 w 1233011"/>
                        <a:gd name="connsiteY44" fmla="*/ 1251586 h 1411233"/>
                        <a:gd name="connsiteX45" fmla="*/ 1096957 w 1233011"/>
                        <a:gd name="connsiteY45" fmla="*/ 1373505 h 1411233"/>
                        <a:gd name="connsiteX46" fmla="*/ 1065847 w 1233011"/>
                        <a:gd name="connsiteY46" fmla="*/ 1361598 h 1411233"/>
                        <a:gd name="connsiteX47" fmla="*/ 1046797 w 1233011"/>
                        <a:gd name="connsiteY47" fmla="*/ 1390650 h 1411233"/>
                        <a:gd name="connsiteX48" fmla="*/ 1027901 w 1233011"/>
                        <a:gd name="connsiteY48" fmla="*/ 1359218 h 1411233"/>
                        <a:gd name="connsiteX49" fmla="*/ 901541 w 1233011"/>
                        <a:gd name="connsiteY49" fmla="*/ 1344930 h 1411233"/>
                        <a:gd name="connsiteX50" fmla="*/ 859428 w 1233011"/>
                        <a:gd name="connsiteY50" fmla="*/ 1307028 h 1411233"/>
                        <a:gd name="connsiteX51" fmla="*/ 818351 w 1233011"/>
                        <a:gd name="connsiteY51" fmla="*/ 1321118 h 1411233"/>
                        <a:gd name="connsiteX52" fmla="*/ 788313 w 1233011"/>
                        <a:gd name="connsiteY52" fmla="*/ 1359590 h 1411233"/>
                        <a:gd name="connsiteX53" fmla="*/ 732402 w 1233011"/>
                        <a:gd name="connsiteY53" fmla="*/ 1357779 h 1411233"/>
                        <a:gd name="connsiteX54" fmla="*/ 606672 w 1233011"/>
                        <a:gd name="connsiteY54" fmla="*/ 1411233 h 1411233"/>
                        <a:gd name="connsiteX55" fmla="*/ 580226 w 1233011"/>
                        <a:gd name="connsiteY55" fmla="*/ 1375886 h 1411233"/>
                        <a:gd name="connsiteX56" fmla="*/ 374332 w 1233011"/>
                        <a:gd name="connsiteY56" fmla="*/ 1287303 h 1411233"/>
                        <a:gd name="connsiteX57" fmla="*/ 206369 w 1233011"/>
                        <a:gd name="connsiteY57" fmla="*/ 1230630 h 1411233"/>
                        <a:gd name="connsiteX58" fmla="*/ 111119 w 1233011"/>
                        <a:gd name="connsiteY58" fmla="*/ 1223486 h 1411233"/>
                        <a:gd name="connsiteX59" fmla="*/ 106357 w 1233011"/>
                        <a:gd name="connsiteY59" fmla="*/ 1156811 h 1411233"/>
                        <a:gd name="connsiteX60" fmla="*/ 118263 w 1233011"/>
                        <a:gd name="connsiteY60" fmla="*/ 1171098 h 1411233"/>
                        <a:gd name="connsiteX61" fmla="*/ 126682 w 1233011"/>
                        <a:gd name="connsiteY61" fmla="*/ 1202532 h 1411233"/>
                        <a:gd name="connsiteX62" fmla="*/ 164306 w 1233011"/>
                        <a:gd name="connsiteY62" fmla="*/ 1200626 h 1411233"/>
                        <a:gd name="connsiteX63" fmla="*/ 146685 w 1233011"/>
                        <a:gd name="connsiteY63" fmla="*/ 1141095 h 1411233"/>
                        <a:gd name="connsiteX64" fmla="*/ 218122 w 1233011"/>
                        <a:gd name="connsiteY64" fmla="*/ 1096804 h 1411233"/>
                        <a:gd name="connsiteX65" fmla="*/ 232563 w 1233011"/>
                        <a:gd name="connsiteY65" fmla="*/ 1180623 h 1411233"/>
                        <a:gd name="connsiteX66" fmla="*/ 261138 w 1233011"/>
                        <a:gd name="connsiteY66" fmla="*/ 1190149 h 1411233"/>
                        <a:gd name="connsiteX67" fmla="*/ 275748 w 1233011"/>
                        <a:gd name="connsiteY67" fmla="*/ 1068705 h 1411233"/>
                        <a:gd name="connsiteX68" fmla="*/ 306382 w 1233011"/>
                        <a:gd name="connsiteY68" fmla="*/ 1078230 h 1411233"/>
                        <a:gd name="connsiteX69" fmla="*/ 289713 w 1233011"/>
                        <a:gd name="connsiteY69" fmla="*/ 987743 h 1411233"/>
                        <a:gd name="connsiteX70" fmla="*/ 208750 w 1233011"/>
                        <a:gd name="connsiteY70" fmla="*/ 947261 h 1411233"/>
                        <a:gd name="connsiteX71" fmla="*/ 180177 w 1233011"/>
                        <a:gd name="connsiteY71" fmla="*/ 935355 h 1411233"/>
                        <a:gd name="connsiteX72" fmla="*/ 220657 w 1233011"/>
                        <a:gd name="connsiteY72" fmla="*/ 918686 h 1411233"/>
                        <a:gd name="connsiteX73" fmla="*/ 208750 w 1233011"/>
                        <a:gd name="connsiteY73" fmla="*/ 899636 h 1411233"/>
                        <a:gd name="connsiteX74" fmla="*/ 161126 w 1233011"/>
                        <a:gd name="connsiteY74" fmla="*/ 923449 h 1411233"/>
                        <a:gd name="connsiteX75" fmla="*/ 132551 w 1233011"/>
                        <a:gd name="connsiteY75" fmla="*/ 909162 h 1411233"/>
                        <a:gd name="connsiteX76" fmla="*/ 142076 w 1233011"/>
                        <a:gd name="connsiteY76" fmla="*/ 882967 h 1411233"/>
                        <a:gd name="connsiteX77" fmla="*/ 114096 w 1233011"/>
                        <a:gd name="connsiteY77" fmla="*/ 864017 h 1411233"/>
                        <a:gd name="connsiteX78" fmla="*/ 92069 w 1233011"/>
                        <a:gd name="connsiteY78" fmla="*/ 897255 h 1411233"/>
                        <a:gd name="connsiteX79" fmla="*/ 94451 w 1233011"/>
                        <a:gd name="connsiteY79" fmla="*/ 840105 h 1411233"/>
                        <a:gd name="connsiteX80" fmla="*/ 75401 w 1233011"/>
                        <a:gd name="connsiteY80" fmla="*/ 835343 h 1411233"/>
                        <a:gd name="connsiteX81" fmla="*/ 63494 w 1233011"/>
                        <a:gd name="connsiteY81" fmla="*/ 906780 h 1411233"/>
                        <a:gd name="connsiteX82" fmla="*/ 42063 w 1233011"/>
                        <a:gd name="connsiteY82" fmla="*/ 911543 h 1411233"/>
                        <a:gd name="connsiteX83" fmla="*/ 53970 w 1233011"/>
                        <a:gd name="connsiteY83" fmla="*/ 825817 h 1411233"/>
                        <a:gd name="connsiteX84" fmla="*/ 106203 w 1233011"/>
                        <a:gd name="connsiteY84" fmla="*/ 819626 h 1411233"/>
                        <a:gd name="connsiteX85" fmla="*/ 108738 w 1233011"/>
                        <a:gd name="connsiteY85" fmla="*/ 799623 h 1411233"/>
                        <a:gd name="connsiteX86" fmla="*/ 61912 w 1233011"/>
                        <a:gd name="connsiteY86" fmla="*/ 799624 h 1411233"/>
                        <a:gd name="connsiteX87" fmla="*/ 66198 w 1233011"/>
                        <a:gd name="connsiteY87" fmla="*/ 761047 h 1411233"/>
                        <a:gd name="connsiteX88" fmla="*/ 125407 w 1233011"/>
                        <a:gd name="connsiteY88" fmla="*/ 742474 h 1411233"/>
                        <a:gd name="connsiteX89" fmla="*/ 113500 w 1233011"/>
                        <a:gd name="connsiteY89" fmla="*/ 716280 h 1411233"/>
                        <a:gd name="connsiteX90" fmla="*/ 31899 w 1233011"/>
                        <a:gd name="connsiteY90" fmla="*/ 756737 h 1411233"/>
                        <a:gd name="connsiteX91" fmla="*/ 12858 w 1233011"/>
                        <a:gd name="connsiteY91" fmla="*/ 718344 h 1411233"/>
                        <a:gd name="connsiteX92" fmla="*/ 87804 w 1233011"/>
                        <a:gd name="connsiteY92" fmla="*/ 693138 h 1411233"/>
                        <a:gd name="connsiteX93" fmla="*/ 60960 w 1233011"/>
                        <a:gd name="connsiteY93" fmla="*/ 617855 h 1411233"/>
                        <a:gd name="connsiteX94" fmla="*/ 34920 w 1233011"/>
                        <a:gd name="connsiteY94" fmla="*/ 604361 h 1411233"/>
                        <a:gd name="connsiteX95" fmla="*/ 0 w 1233011"/>
                        <a:gd name="connsiteY95" fmla="*/ 543401 h 1411233"/>
                        <a:gd name="connsiteX0" fmla="*/ 0 w 1233011"/>
                        <a:gd name="connsiteY0" fmla="*/ 543401 h 1411233"/>
                        <a:gd name="connsiteX1" fmla="*/ 242411 w 1233011"/>
                        <a:gd name="connsiteY1" fmla="*/ 381000 h 1411233"/>
                        <a:gd name="connsiteX2" fmla="*/ 264318 w 1233011"/>
                        <a:gd name="connsiteY2" fmla="*/ 271462 h 1411233"/>
                        <a:gd name="connsiteX3" fmla="*/ 348615 w 1233011"/>
                        <a:gd name="connsiteY3" fmla="*/ 268605 h 1411233"/>
                        <a:gd name="connsiteX4" fmla="*/ 386238 w 1233011"/>
                        <a:gd name="connsiteY4" fmla="*/ 290512 h 1411233"/>
                        <a:gd name="connsiteX5" fmla="*/ 461486 w 1233011"/>
                        <a:gd name="connsiteY5" fmla="*/ 250031 h 1411233"/>
                        <a:gd name="connsiteX6" fmla="*/ 516731 w 1233011"/>
                        <a:gd name="connsiteY6" fmla="*/ 128111 h 1411233"/>
                        <a:gd name="connsiteX7" fmla="*/ 577845 w 1233011"/>
                        <a:gd name="connsiteY7" fmla="*/ 140018 h 1411233"/>
                        <a:gd name="connsiteX8" fmla="*/ 638651 w 1233011"/>
                        <a:gd name="connsiteY8" fmla="*/ 167640 h 1411233"/>
                        <a:gd name="connsiteX9" fmla="*/ 752470 w 1233011"/>
                        <a:gd name="connsiteY9" fmla="*/ 151155 h 1411233"/>
                        <a:gd name="connsiteX10" fmla="*/ 799301 w 1233011"/>
                        <a:gd name="connsiteY10" fmla="*/ 113824 h 1411233"/>
                        <a:gd name="connsiteX11" fmla="*/ 802005 w 1233011"/>
                        <a:gd name="connsiteY11" fmla="*/ 61913 h 1411233"/>
                        <a:gd name="connsiteX12" fmla="*/ 837247 w 1233011"/>
                        <a:gd name="connsiteY12" fmla="*/ 50482 h 1411233"/>
                        <a:gd name="connsiteX13" fmla="*/ 868680 w 1233011"/>
                        <a:gd name="connsiteY13" fmla="*/ 0 h 1411233"/>
                        <a:gd name="connsiteX14" fmla="*/ 920591 w 1233011"/>
                        <a:gd name="connsiteY14" fmla="*/ 0 h 1411233"/>
                        <a:gd name="connsiteX15" fmla="*/ 916305 w 1233011"/>
                        <a:gd name="connsiteY15" fmla="*/ 59531 h 1411233"/>
                        <a:gd name="connsiteX16" fmla="*/ 996791 w 1233011"/>
                        <a:gd name="connsiteY16" fmla="*/ 99060 h 1411233"/>
                        <a:gd name="connsiteX17" fmla="*/ 954405 w 1233011"/>
                        <a:gd name="connsiteY17" fmla="*/ 177165 h 1411233"/>
                        <a:gd name="connsiteX18" fmla="*/ 984408 w 1233011"/>
                        <a:gd name="connsiteY18" fmla="*/ 197644 h 1411233"/>
                        <a:gd name="connsiteX19" fmla="*/ 951700 w 1233011"/>
                        <a:gd name="connsiteY19" fmla="*/ 249555 h 1411233"/>
                        <a:gd name="connsiteX20" fmla="*/ 951071 w 1233011"/>
                        <a:gd name="connsiteY20" fmla="*/ 297180 h 1411233"/>
                        <a:gd name="connsiteX21" fmla="*/ 958691 w 1233011"/>
                        <a:gd name="connsiteY21" fmla="*/ 320040 h 1411233"/>
                        <a:gd name="connsiteX22" fmla="*/ 1006469 w 1233011"/>
                        <a:gd name="connsiteY22" fmla="*/ 349568 h 1411233"/>
                        <a:gd name="connsiteX23" fmla="*/ 1063942 w 1233011"/>
                        <a:gd name="connsiteY23" fmla="*/ 461388 h 1411233"/>
                        <a:gd name="connsiteX24" fmla="*/ 1090136 w 1233011"/>
                        <a:gd name="connsiteY24" fmla="*/ 403667 h 1411233"/>
                        <a:gd name="connsiteX25" fmla="*/ 1130542 w 1233011"/>
                        <a:gd name="connsiteY25" fmla="*/ 390148 h 1411233"/>
                        <a:gd name="connsiteX26" fmla="*/ 1117759 w 1233011"/>
                        <a:gd name="connsiteY26" fmla="*/ 400526 h 1411233"/>
                        <a:gd name="connsiteX27" fmla="*/ 1142047 w 1233011"/>
                        <a:gd name="connsiteY27" fmla="*/ 368142 h 1411233"/>
                        <a:gd name="connsiteX28" fmla="*/ 1156811 w 1233011"/>
                        <a:gd name="connsiteY28" fmla="*/ 441960 h 1411233"/>
                        <a:gd name="connsiteX29" fmla="*/ 1233011 w 1233011"/>
                        <a:gd name="connsiteY29" fmla="*/ 419100 h 1411233"/>
                        <a:gd name="connsiteX30" fmla="*/ 1200150 w 1233011"/>
                        <a:gd name="connsiteY30" fmla="*/ 481012 h 1411233"/>
                        <a:gd name="connsiteX31" fmla="*/ 1142524 w 1233011"/>
                        <a:gd name="connsiteY31" fmla="*/ 536734 h 1411233"/>
                        <a:gd name="connsiteX32" fmla="*/ 1077908 w 1233011"/>
                        <a:gd name="connsiteY32" fmla="*/ 621031 h 1411233"/>
                        <a:gd name="connsiteX33" fmla="*/ 1009174 w 1233011"/>
                        <a:gd name="connsiteY33" fmla="*/ 632460 h 1411233"/>
                        <a:gd name="connsiteX34" fmla="*/ 1006470 w 1233011"/>
                        <a:gd name="connsiteY34" fmla="*/ 754380 h 1411233"/>
                        <a:gd name="connsiteX35" fmla="*/ 963453 w 1233011"/>
                        <a:gd name="connsiteY35" fmla="*/ 807244 h 1411233"/>
                        <a:gd name="connsiteX36" fmla="*/ 999326 w 1233011"/>
                        <a:gd name="connsiteY36" fmla="*/ 847249 h 1411233"/>
                        <a:gd name="connsiteX37" fmla="*/ 977264 w 1233011"/>
                        <a:gd name="connsiteY37" fmla="*/ 891063 h 1411233"/>
                        <a:gd name="connsiteX38" fmla="*/ 1001707 w 1233011"/>
                        <a:gd name="connsiteY38" fmla="*/ 947261 h 1411233"/>
                        <a:gd name="connsiteX39" fmla="*/ 1032510 w 1233011"/>
                        <a:gd name="connsiteY39" fmla="*/ 1024414 h 1411233"/>
                        <a:gd name="connsiteX40" fmla="*/ 1075372 w 1233011"/>
                        <a:gd name="connsiteY40" fmla="*/ 1055370 h 1411233"/>
                        <a:gd name="connsiteX41" fmla="*/ 1076801 w 1233011"/>
                        <a:gd name="connsiteY41" fmla="*/ 1161574 h 1411233"/>
                        <a:gd name="connsiteX42" fmla="*/ 993458 w 1233011"/>
                        <a:gd name="connsiteY42" fmla="*/ 1155382 h 1411233"/>
                        <a:gd name="connsiteX43" fmla="*/ 1120770 w 1233011"/>
                        <a:gd name="connsiteY43" fmla="*/ 1211579 h 1411233"/>
                        <a:gd name="connsiteX44" fmla="*/ 1154429 w 1233011"/>
                        <a:gd name="connsiteY44" fmla="*/ 1251586 h 1411233"/>
                        <a:gd name="connsiteX45" fmla="*/ 1096957 w 1233011"/>
                        <a:gd name="connsiteY45" fmla="*/ 1373505 h 1411233"/>
                        <a:gd name="connsiteX46" fmla="*/ 1065847 w 1233011"/>
                        <a:gd name="connsiteY46" fmla="*/ 1361598 h 1411233"/>
                        <a:gd name="connsiteX47" fmla="*/ 1046797 w 1233011"/>
                        <a:gd name="connsiteY47" fmla="*/ 1390650 h 1411233"/>
                        <a:gd name="connsiteX48" fmla="*/ 1027901 w 1233011"/>
                        <a:gd name="connsiteY48" fmla="*/ 1359218 h 1411233"/>
                        <a:gd name="connsiteX49" fmla="*/ 901541 w 1233011"/>
                        <a:gd name="connsiteY49" fmla="*/ 1344930 h 1411233"/>
                        <a:gd name="connsiteX50" fmla="*/ 859428 w 1233011"/>
                        <a:gd name="connsiteY50" fmla="*/ 1307028 h 1411233"/>
                        <a:gd name="connsiteX51" fmla="*/ 818351 w 1233011"/>
                        <a:gd name="connsiteY51" fmla="*/ 1321118 h 1411233"/>
                        <a:gd name="connsiteX52" fmla="*/ 788313 w 1233011"/>
                        <a:gd name="connsiteY52" fmla="*/ 1359590 h 1411233"/>
                        <a:gd name="connsiteX53" fmla="*/ 732402 w 1233011"/>
                        <a:gd name="connsiteY53" fmla="*/ 1357779 h 1411233"/>
                        <a:gd name="connsiteX54" fmla="*/ 606672 w 1233011"/>
                        <a:gd name="connsiteY54" fmla="*/ 1411233 h 1411233"/>
                        <a:gd name="connsiteX55" fmla="*/ 580226 w 1233011"/>
                        <a:gd name="connsiteY55" fmla="*/ 1375886 h 1411233"/>
                        <a:gd name="connsiteX56" fmla="*/ 374332 w 1233011"/>
                        <a:gd name="connsiteY56" fmla="*/ 1287303 h 1411233"/>
                        <a:gd name="connsiteX57" fmla="*/ 206369 w 1233011"/>
                        <a:gd name="connsiteY57" fmla="*/ 1230630 h 1411233"/>
                        <a:gd name="connsiteX58" fmla="*/ 111119 w 1233011"/>
                        <a:gd name="connsiteY58" fmla="*/ 1223486 h 1411233"/>
                        <a:gd name="connsiteX59" fmla="*/ 106357 w 1233011"/>
                        <a:gd name="connsiteY59" fmla="*/ 1156811 h 1411233"/>
                        <a:gd name="connsiteX60" fmla="*/ 118263 w 1233011"/>
                        <a:gd name="connsiteY60" fmla="*/ 1171098 h 1411233"/>
                        <a:gd name="connsiteX61" fmla="*/ 126682 w 1233011"/>
                        <a:gd name="connsiteY61" fmla="*/ 1202532 h 1411233"/>
                        <a:gd name="connsiteX62" fmla="*/ 164306 w 1233011"/>
                        <a:gd name="connsiteY62" fmla="*/ 1200626 h 1411233"/>
                        <a:gd name="connsiteX63" fmla="*/ 146685 w 1233011"/>
                        <a:gd name="connsiteY63" fmla="*/ 1141095 h 1411233"/>
                        <a:gd name="connsiteX64" fmla="*/ 218122 w 1233011"/>
                        <a:gd name="connsiteY64" fmla="*/ 1096804 h 1411233"/>
                        <a:gd name="connsiteX65" fmla="*/ 232563 w 1233011"/>
                        <a:gd name="connsiteY65" fmla="*/ 1180623 h 1411233"/>
                        <a:gd name="connsiteX66" fmla="*/ 261138 w 1233011"/>
                        <a:gd name="connsiteY66" fmla="*/ 1190149 h 1411233"/>
                        <a:gd name="connsiteX67" fmla="*/ 275748 w 1233011"/>
                        <a:gd name="connsiteY67" fmla="*/ 1068705 h 1411233"/>
                        <a:gd name="connsiteX68" fmla="*/ 306382 w 1233011"/>
                        <a:gd name="connsiteY68" fmla="*/ 1078230 h 1411233"/>
                        <a:gd name="connsiteX69" fmla="*/ 242088 w 1233011"/>
                        <a:gd name="connsiteY69" fmla="*/ 921068 h 1411233"/>
                        <a:gd name="connsiteX70" fmla="*/ 208750 w 1233011"/>
                        <a:gd name="connsiteY70" fmla="*/ 947261 h 1411233"/>
                        <a:gd name="connsiteX71" fmla="*/ 180177 w 1233011"/>
                        <a:gd name="connsiteY71" fmla="*/ 935355 h 1411233"/>
                        <a:gd name="connsiteX72" fmla="*/ 220657 w 1233011"/>
                        <a:gd name="connsiteY72" fmla="*/ 918686 h 1411233"/>
                        <a:gd name="connsiteX73" fmla="*/ 208750 w 1233011"/>
                        <a:gd name="connsiteY73" fmla="*/ 899636 h 1411233"/>
                        <a:gd name="connsiteX74" fmla="*/ 161126 w 1233011"/>
                        <a:gd name="connsiteY74" fmla="*/ 923449 h 1411233"/>
                        <a:gd name="connsiteX75" fmla="*/ 132551 w 1233011"/>
                        <a:gd name="connsiteY75" fmla="*/ 909162 h 1411233"/>
                        <a:gd name="connsiteX76" fmla="*/ 142076 w 1233011"/>
                        <a:gd name="connsiteY76" fmla="*/ 882967 h 1411233"/>
                        <a:gd name="connsiteX77" fmla="*/ 114096 w 1233011"/>
                        <a:gd name="connsiteY77" fmla="*/ 864017 h 1411233"/>
                        <a:gd name="connsiteX78" fmla="*/ 92069 w 1233011"/>
                        <a:gd name="connsiteY78" fmla="*/ 897255 h 1411233"/>
                        <a:gd name="connsiteX79" fmla="*/ 94451 w 1233011"/>
                        <a:gd name="connsiteY79" fmla="*/ 840105 h 1411233"/>
                        <a:gd name="connsiteX80" fmla="*/ 75401 w 1233011"/>
                        <a:gd name="connsiteY80" fmla="*/ 835343 h 1411233"/>
                        <a:gd name="connsiteX81" fmla="*/ 63494 w 1233011"/>
                        <a:gd name="connsiteY81" fmla="*/ 906780 h 1411233"/>
                        <a:gd name="connsiteX82" fmla="*/ 42063 w 1233011"/>
                        <a:gd name="connsiteY82" fmla="*/ 911543 h 1411233"/>
                        <a:gd name="connsiteX83" fmla="*/ 53970 w 1233011"/>
                        <a:gd name="connsiteY83" fmla="*/ 825817 h 1411233"/>
                        <a:gd name="connsiteX84" fmla="*/ 106203 w 1233011"/>
                        <a:gd name="connsiteY84" fmla="*/ 819626 h 1411233"/>
                        <a:gd name="connsiteX85" fmla="*/ 108738 w 1233011"/>
                        <a:gd name="connsiteY85" fmla="*/ 799623 h 1411233"/>
                        <a:gd name="connsiteX86" fmla="*/ 61912 w 1233011"/>
                        <a:gd name="connsiteY86" fmla="*/ 799624 h 1411233"/>
                        <a:gd name="connsiteX87" fmla="*/ 66198 w 1233011"/>
                        <a:gd name="connsiteY87" fmla="*/ 761047 h 1411233"/>
                        <a:gd name="connsiteX88" fmla="*/ 125407 w 1233011"/>
                        <a:gd name="connsiteY88" fmla="*/ 742474 h 1411233"/>
                        <a:gd name="connsiteX89" fmla="*/ 113500 w 1233011"/>
                        <a:gd name="connsiteY89" fmla="*/ 716280 h 1411233"/>
                        <a:gd name="connsiteX90" fmla="*/ 31899 w 1233011"/>
                        <a:gd name="connsiteY90" fmla="*/ 756737 h 1411233"/>
                        <a:gd name="connsiteX91" fmla="*/ 12858 w 1233011"/>
                        <a:gd name="connsiteY91" fmla="*/ 718344 h 1411233"/>
                        <a:gd name="connsiteX92" fmla="*/ 87804 w 1233011"/>
                        <a:gd name="connsiteY92" fmla="*/ 693138 h 1411233"/>
                        <a:gd name="connsiteX93" fmla="*/ 60960 w 1233011"/>
                        <a:gd name="connsiteY93" fmla="*/ 617855 h 1411233"/>
                        <a:gd name="connsiteX94" fmla="*/ 34920 w 1233011"/>
                        <a:gd name="connsiteY94" fmla="*/ 604361 h 1411233"/>
                        <a:gd name="connsiteX95" fmla="*/ 0 w 1233011"/>
                        <a:gd name="connsiteY95" fmla="*/ 543401 h 1411233"/>
                        <a:gd name="connsiteX0" fmla="*/ 0 w 1233011"/>
                        <a:gd name="connsiteY0" fmla="*/ 543401 h 1411233"/>
                        <a:gd name="connsiteX1" fmla="*/ 242411 w 1233011"/>
                        <a:gd name="connsiteY1" fmla="*/ 381000 h 1411233"/>
                        <a:gd name="connsiteX2" fmla="*/ 264318 w 1233011"/>
                        <a:gd name="connsiteY2" fmla="*/ 271462 h 1411233"/>
                        <a:gd name="connsiteX3" fmla="*/ 348615 w 1233011"/>
                        <a:gd name="connsiteY3" fmla="*/ 268605 h 1411233"/>
                        <a:gd name="connsiteX4" fmla="*/ 386238 w 1233011"/>
                        <a:gd name="connsiteY4" fmla="*/ 290512 h 1411233"/>
                        <a:gd name="connsiteX5" fmla="*/ 461486 w 1233011"/>
                        <a:gd name="connsiteY5" fmla="*/ 250031 h 1411233"/>
                        <a:gd name="connsiteX6" fmla="*/ 516731 w 1233011"/>
                        <a:gd name="connsiteY6" fmla="*/ 128111 h 1411233"/>
                        <a:gd name="connsiteX7" fmla="*/ 577845 w 1233011"/>
                        <a:gd name="connsiteY7" fmla="*/ 140018 h 1411233"/>
                        <a:gd name="connsiteX8" fmla="*/ 638651 w 1233011"/>
                        <a:gd name="connsiteY8" fmla="*/ 167640 h 1411233"/>
                        <a:gd name="connsiteX9" fmla="*/ 752470 w 1233011"/>
                        <a:gd name="connsiteY9" fmla="*/ 151155 h 1411233"/>
                        <a:gd name="connsiteX10" fmla="*/ 799301 w 1233011"/>
                        <a:gd name="connsiteY10" fmla="*/ 113824 h 1411233"/>
                        <a:gd name="connsiteX11" fmla="*/ 802005 w 1233011"/>
                        <a:gd name="connsiteY11" fmla="*/ 61913 h 1411233"/>
                        <a:gd name="connsiteX12" fmla="*/ 837247 w 1233011"/>
                        <a:gd name="connsiteY12" fmla="*/ 50482 h 1411233"/>
                        <a:gd name="connsiteX13" fmla="*/ 868680 w 1233011"/>
                        <a:gd name="connsiteY13" fmla="*/ 0 h 1411233"/>
                        <a:gd name="connsiteX14" fmla="*/ 920591 w 1233011"/>
                        <a:gd name="connsiteY14" fmla="*/ 0 h 1411233"/>
                        <a:gd name="connsiteX15" fmla="*/ 916305 w 1233011"/>
                        <a:gd name="connsiteY15" fmla="*/ 59531 h 1411233"/>
                        <a:gd name="connsiteX16" fmla="*/ 996791 w 1233011"/>
                        <a:gd name="connsiteY16" fmla="*/ 99060 h 1411233"/>
                        <a:gd name="connsiteX17" fmla="*/ 954405 w 1233011"/>
                        <a:gd name="connsiteY17" fmla="*/ 177165 h 1411233"/>
                        <a:gd name="connsiteX18" fmla="*/ 984408 w 1233011"/>
                        <a:gd name="connsiteY18" fmla="*/ 197644 h 1411233"/>
                        <a:gd name="connsiteX19" fmla="*/ 951700 w 1233011"/>
                        <a:gd name="connsiteY19" fmla="*/ 249555 h 1411233"/>
                        <a:gd name="connsiteX20" fmla="*/ 951071 w 1233011"/>
                        <a:gd name="connsiteY20" fmla="*/ 297180 h 1411233"/>
                        <a:gd name="connsiteX21" fmla="*/ 958691 w 1233011"/>
                        <a:gd name="connsiteY21" fmla="*/ 320040 h 1411233"/>
                        <a:gd name="connsiteX22" fmla="*/ 1006469 w 1233011"/>
                        <a:gd name="connsiteY22" fmla="*/ 349568 h 1411233"/>
                        <a:gd name="connsiteX23" fmla="*/ 1063942 w 1233011"/>
                        <a:gd name="connsiteY23" fmla="*/ 461388 h 1411233"/>
                        <a:gd name="connsiteX24" fmla="*/ 1090136 w 1233011"/>
                        <a:gd name="connsiteY24" fmla="*/ 403667 h 1411233"/>
                        <a:gd name="connsiteX25" fmla="*/ 1130542 w 1233011"/>
                        <a:gd name="connsiteY25" fmla="*/ 390148 h 1411233"/>
                        <a:gd name="connsiteX26" fmla="*/ 1117759 w 1233011"/>
                        <a:gd name="connsiteY26" fmla="*/ 400526 h 1411233"/>
                        <a:gd name="connsiteX27" fmla="*/ 1142047 w 1233011"/>
                        <a:gd name="connsiteY27" fmla="*/ 368142 h 1411233"/>
                        <a:gd name="connsiteX28" fmla="*/ 1156811 w 1233011"/>
                        <a:gd name="connsiteY28" fmla="*/ 441960 h 1411233"/>
                        <a:gd name="connsiteX29" fmla="*/ 1233011 w 1233011"/>
                        <a:gd name="connsiteY29" fmla="*/ 419100 h 1411233"/>
                        <a:gd name="connsiteX30" fmla="*/ 1200150 w 1233011"/>
                        <a:gd name="connsiteY30" fmla="*/ 481012 h 1411233"/>
                        <a:gd name="connsiteX31" fmla="*/ 1142524 w 1233011"/>
                        <a:gd name="connsiteY31" fmla="*/ 536734 h 1411233"/>
                        <a:gd name="connsiteX32" fmla="*/ 1077908 w 1233011"/>
                        <a:gd name="connsiteY32" fmla="*/ 621031 h 1411233"/>
                        <a:gd name="connsiteX33" fmla="*/ 1009174 w 1233011"/>
                        <a:gd name="connsiteY33" fmla="*/ 632460 h 1411233"/>
                        <a:gd name="connsiteX34" fmla="*/ 1006470 w 1233011"/>
                        <a:gd name="connsiteY34" fmla="*/ 754380 h 1411233"/>
                        <a:gd name="connsiteX35" fmla="*/ 963453 w 1233011"/>
                        <a:gd name="connsiteY35" fmla="*/ 807244 h 1411233"/>
                        <a:gd name="connsiteX36" fmla="*/ 999326 w 1233011"/>
                        <a:gd name="connsiteY36" fmla="*/ 847249 h 1411233"/>
                        <a:gd name="connsiteX37" fmla="*/ 977264 w 1233011"/>
                        <a:gd name="connsiteY37" fmla="*/ 891063 h 1411233"/>
                        <a:gd name="connsiteX38" fmla="*/ 1001707 w 1233011"/>
                        <a:gd name="connsiteY38" fmla="*/ 947261 h 1411233"/>
                        <a:gd name="connsiteX39" fmla="*/ 1032510 w 1233011"/>
                        <a:gd name="connsiteY39" fmla="*/ 1024414 h 1411233"/>
                        <a:gd name="connsiteX40" fmla="*/ 1075372 w 1233011"/>
                        <a:gd name="connsiteY40" fmla="*/ 1055370 h 1411233"/>
                        <a:gd name="connsiteX41" fmla="*/ 1076801 w 1233011"/>
                        <a:gd name="connsiteY41" fmla="*/ 1161574 h 1411233"/>
                        <a:gd name="connsiteX42" fmla="*/ 993458 w 1233011"/>
                        <a:gd name="connsiteY42" fmla="*/ 1155382 h 1411233"/>
                        <a:gd name="connsiteX43" fmla="*/ 1120770 w 1233011"/>
                        <a:gd name="connsiteY43" fmla="*/ 1211579 h 1411233"/>
                        <a:gd name="connsiteX44" fmla="*/ 1154429 w 1233011"/>
                        <a:gd name="connsiteY44" fmla="*/ 1251586 h 1411233"/>
                        <a:gd name="connsiteX45" fmla="*/ 1096957 w 1233011"/>
                        <a:gd name="connsiteY45" fmla="*/ 1373505 h 1411233"/>
                        <a:gd name="connsiteX46" fmla="*/ 1065847 w 1233011"/>
                        <a:gd name="connsiteY46" fmla="*/ 1361598 h 1411233"/>
                        <a:gd name="connsiteX47" fmla="*/ 1046797 w 1233011"/>
                        <a:gd name="connsiteY47" fmla="*/ 1390650 h 1411233"/>
                        <a:gd name="connsiteX48" fmla="*/ 1027901 w 1233011"/>
                        <a:gd name="connsiteY48" fmla="*/ 1359218 h 1411233"/>
                        <a:gd name="connsiteX49" fmla="*/ 901541 w 1233011"/>
                        <a:gd name="connsiteY49" fmla="*/ 1344930 h 1411233"/>
                        <a:gd name="connsiteX50" fmla="*/ 859428 w 1233011"/>
                        <a:gd name="connsiteY50" fmla="*/ 1307028 h 1411233"/>
                        <a:gd name="connsiteX51" fmla="*/ 818351 w 1233011"/>
                        <a:gd name="connsiteY51" fmla="*/ 1321118 h 1411233"/>
                        <a:gd name="connsiteX52" fmla="*/ 788313 w 1233011"/>
                        <a:gd name="connsiteY52" fmla="*/ 1359590 h 1411233"/>
                        <a:gd name="connsiteX53" fmla="*/ 732402 w 1233011"/>
                        <a:gd name="connsiteY53" fmla="*/ 1357779 h 1411233"/>
                        <a:gd name="connsiteX54" fmla="*/ 606672 w 1233011"/>
                        <a:gd name="connsiteY54" fmla="*/ 1411233 h 1411233"/>
                        <a:gd name="connsiteX55" fmla="*/ 580226 w 1233011"/>
                        <a:gd name="connsiteY55" fmla="*/ 1375886 h 1411233"/>
                        <a:gd name="connsiteX56" fmla="*/ 374332 w 1233011"/>
                        <a:gd name="connsiteY56" fmla="*/ 1287303 h 1411233"/>
                        <a:gd name="connsiteX57" fmla="*/ 206369 w 1233011"/>
                        <a:gd name="connsiteY57" fmla="*/ 1230630 h 1411233"/>
                        <a:gd name="connsiteX58" fmla="*/ 111119 w 1233011"/>
                        <a:gd name="connsiteY58" fmla="*/ 1223486 h 1411233"/>
                        <a:gd name="connsiteX59" fmla="*/ 106357 w 1233011"/>
                        <a:gd name="connsiteY59" fmla="*/ 1156811 h 1411233"/>
                        <a:gd name="connsiteX60" fmla="*/ 118263 w 1233011"/>
                        <a:gd name="connsiteY60" fmla="*/ 1171098 h 1411233"/>
                        <a:gd name="connsiteX61" fmla="*/ 126682 w 1233011"/>
                        <a:gd name="connsiteY61" fmla="*/ 1202532 h 1411233"/>
                        <a:gd name="connsiteX62" fmla="*/ 164306 w 1233011"/>
                        <a:gd name="connsiteY62" fmla="*/ 1200626 h 1411233"/>
                        <a:gd name="connsiteX63" fmla="*/ 146685 w 1233011"/>
                        <a:gd name="connsiteY63" fmla="*/ 1141095 h 1411233"/>
                        <a:gd name="connsiteX64" fmla="*/ 218122 w 1233011"/>
                        <a:gd name="connsiteY64" fmla="*/ 1096804 h 1411233"/>
                        <a:gd name="connsiteX65" fmla="*/ 232563 w 1233011"/>
                        <a:gd name="connsiteY65" fmla="*/ 1180623 h 1411233"/>
                        <a:gd name="connsiteX66" fmla="*/ 261138 w 1233011"/>
                        <a:gd name="connsiteY66" fmla="*/ 1190149 h 1411233"/>
                        <a:gd name="connsiteX67" fmla="*/ 275748 w 1233011"/>
                        <a:gd name="connsiteY67" fmla="*/ 1068705 h 1411233"/>
                        <a:gd name="connsiteX68" fmla="*/ 249232 w 1233011"/>
                        <a:gd name="connsiteY68" fmla="*/ 944880 h 1411233"/>
                        <a:gd name="connsiteX69" fmla="*/ 242088 w 1233011"/>
                        <a:gd name="connsiteY69" fmla="*/ 921068 h 1411233"/>
                        <a:gd name="connsiteX70" fmla="*/ 208750 w 1233011"/>
                        <a:gd name="connsiteY70" fmla="*/ 947261 h 1411233"/>
                        <a:gd name="connsiteX71" fmla="*/ 180177 w 1233011"/>
                        <a:gd name="connsiteY71" fmla="*/ 935355 h 1411233"/>
                        <a:gd name="connsiteX72" fmla="*/ 220657 w 1233011"/>
                        <a:gd name="connsiteY72" fmla="*/ 918686 h 1411233"/>
                        <a:gd name="connsiteX73" fmla="*/ 208750 w 1233011"/>
                        <a:gd name="connsiteY73" fmla="*/ 899636 h 1411233"/>
                        <a:gd name="connsiteX74" fmla="*/ 161126 w 1233011"/>
                        <a:gd name="connsiteY74" fmla="*/ 923449 h 1411233"/>
                        <a:gd name="connsiteX75" fmla="*/ 132551 w 1233011"/>
                        <a:gd name="connsiteY75" fmla="*/ 909162 h 1411233"/>
                        <a:gd name="connsiteX76" fmla="*/ 142076 w 1233011"/>
                        <a:gd name="connsiteY76" fmla="*/ 882967 h 1411233"/>
                        <a:gd name="connsiteX77" fmla="*/ 114096 w 1233011"/>
                        <a:gd name="connsiteY77" fmla="*/ 864017 h 1411233"/>
                        <a:gd name="connsiteX78" fmla="*/ 92069 w 1233011"/>
                        <a:gd name="connsiteY78" fmla="*/ 897255 h 1411233"/>
                        <a:gd name="connsiteX79" fmla="*/ 94451 w 1233011"/>
                        <a:gd name="connsiteY79" fmla="*/ 840105 h 1411233"/>
                        <a:gd name="connsiteX80" fmla="*/ 75401 w 1233011"/>
                        <a:gd name="connsiteY80" fmla="*/ 835343 h 1411233"/>
                        <a:gd name="connsiteX81" fmla="*/ 63494 w 1233011"/>
                        <a:gd name="connsiteY81" fmla="*/ 906780 h 1411233"/>
                        <a:gd name="connsiteX82" fmla="*/ 42063 w 1233011"/>
                        <a:gd name="connsiteY82" fmla="*/ 911543 h 1411233"/>
                        <a:gd name="connsiteX83" fmla="*/ 53970 w 1233011"/>
                        <a:gd name="connsiteY83" fmla="*/ 825817 h 1411233"/>
                        <a:gd name="connsiteX84" fmla="*/ 106203 w 1233011"/>
                        <a:gd name="connsiteY84" fmla="*/ 819626 h 1411233"/>
                        <a:gd name="connsiteX85" fmla="*/ 108738 w 1233011"/>
                        <a:gd name="connsiteY85" fmla="*/ 799623 h 1411233"/>
                        <a:gd name="connsiteX86" fmla="*/ 61912 w 1233011"/>
                        <a:gd name="connsiteY86" fmla="*/ 799624 h 1411233"/>
                        <a:gd name="connsiteX87" fmla="*/ 66198 w 1233011"/>
                        <a:gd name="connsiteY87" fmla="*/ 761047 h 1411233"/>
                        <a:gd name="connsiteX88" fmla="*/ 125407 w 1233011"/>
                        <a:gd name="connsiteY88" fmla="*/ 742474 h 1411233"/>
                        <a:gd name="connsiteX89" fmla="*/ 113500 w 1233011"/>
                        <a:gd name="connsiteY89" fmla="*/ 716280 h 1411233"/>
                        <a:gd name="connsiteX90" fmla="*/ 31899 w 1233011"/>
                        <a:gd name="connsiteY90" fmla="*/ 756737 h 1411233"/>
                        <a:gd name="connsiteX91" fmla="*/ 12858 w 1233011"/>
                        <a:gd name="connsiteY91" fmla="*/ 718344 h 1411233"/>
                        <a:gd name="connsiteX92" fmla="*/ 87804 w 1233011"/>
                        <a:gd name="connsiteY92" fmla="*/ 693138 h 1411233"/>
                        <a:gd name="connsiteX93" fmla="*/ 60960 w 1233011"/>
                        <a:gd name="connsiteY93" fmla="*/ 617855 h 1411233"/>
                        <a:gd name="connsiteX94" fmla="*/ 34920 w 1233011"/>
                        <a:gd name="connsiteY94" fmla="*/ 604361 h 1411233"/>
                        <a:gd name="connsiteX95" fmla="*/ 0 w 1233011"/>
                        <a:gd name="connsiteY95" fmla="*/ 543401 h 1411233"/>
                        <a:gd name="connsiteX0" fmla="*/ 0 w 1233011"/>
                        <a:gd name="connsiteY0" fmla="*/ 543401 h 1411233"/>
                        <a:gd name="connsiteX1" fmla="*/ 242411 w 1233011"/>
                        <a:gd name="connsiteY1" fmla="*/ 381000 h 1411233"/>
                        <a:gd name="connsiteX2" fmla="*/ 264318 w 1233011"/>
                        <a:gd name="connsiteY2" fmla="*/ 271462 h 1411233"/>
                        <a:gd name="connsiteX3" fmla="*/ 348615 w 1233011"/>
                        <a:gd name="connsiteY3" fmla="*/ 268605 h 1411233"/>
                        <a:gd name="connsiteX4" fmla="*/ 386238 w 1233011"/>
                        <a:gd name="connsiteY4" fmla="*/ 290512 h 1411233"/>
                        <a:gd name="connsiteX5" fmla="*/ 461486 w 1233011"/>
                        <a:gd name="connsiteY5" fmla="*/ 250031 h 1411233"/>
                        <a:gd name="connsiteX6" fmla="*/ 516731 w 1233011"/>
                        <a:gd name="connsiteY6" fmla="*/ 128111 h 1411233"/>
                        <a:gd name="connsiteX7" fmla="*/ 577845 w 1233011"/>
                        <a:gd name="connsiteY7" fmla="*/ 140018 h 1411233"/>
                        <a:gd name="connsiteX8" fmla="*/ 638651 w 1233011"/>
                        <a:gd name="connsiteY8" fmla="*/ 167640 h 1411233"/>
                        <a:gd name="connsiteX9" fmla="*/ 752470 w 1233011"/>
                        <a:gd name="connsiteY9" fmla="*/ 151155 h 1411233"/>
                        <a:gd name="connsiteX10" fmla="*/ 799301 w 1233011"/>
                        <a:gd name="connsiteY10" fmla="*/ 113824 h 1411233"/>
                        <a:gd name="connsiteX11" fmla="*/ 802005 w 1233011"/>
                        <a:gd name="connsiteY11" fmla="*/ 61913 h 1411233"/>
                        <a:gd name="connsiteX12" fmla="*/ 837247 w 1233011"/>
                        <a:gd name="connsiteY12" fmla="*/ 50482 h 1411233"/>
                        <a:gd name="connsiteX13" fmla="*/ 868680 w 1233011"/>
                        <a:gd name="connsiteY13" fmla="*/ 0 h 1411233"/>
                        <a:gd name="connsiteX14" fmla="*/ 920591 w 1233011"/>
                        <a:gd name="connsiteY14" fmla="*/ 0 h 1411233"/>
                        <a:gd name="connsiteX15" fmla="*/ 916305 w 1233011"/>
                        <a:gd name="connsiteY15" fmla="*/ 59531 h 1411233"/>
                        <a:gd name="connsiteX16" fmla="*/ 996791 w 1233011"/>
                        <a:gd name="connsiteY16" fmla="*/ 99060 h 1411233"/>
                        <a:gd name="connsiteX17" fmla="*/ 954405 w 1233011"/>
                        <a:gd name="connsiteY17" fmla="*/ 177165 h 1411233"/>
                        <a:gd name="connsiteX18" fmla="*/ 984408 w 1233011"/>
                        <a:gd name="connsiteY18" fmla="*/ 197644 h 1411233"/>
                        <a:gd name="connsiteX19" fmla="*/ 951700 w 1233011"/>
                        <a:gd name="connsiteY19" fmla="*/ 249555 h 1411233"/>
                        <a:gd name="connsiteX20" fmla="*/ 951071 w 1233011"/>
                        <a:gd name="connsiteY20" fmla="*/ 297180 h 1411233"/>
                        <a:gd name="connsiteX21" fmla="*/ 958691 w 1233011"/>
                        <a:gd name="connsiteY21" fmla="*/ 320040 h 1411233"/>
                        <a:gd name="connsiteX22" fmla="*/ 1006469 w 1233011"/>
                        <a:gd name="connsiteY22" fmla="*/ 349568 h 1411233"/>
                        <a:gd name="connsiteX23" fmla="*/ 1063942 w 1233011"/>
                        <a:gd name="connsiteY23" fmla="*/ 461388 h 1411233"/>
                        <a:gd name="connsiteX24" fmla="*/ 1090136 w 1233011"/>
                        <a:gd name="connsiteY24" fmla="*/ 403667 h 1411233"/>
                        <a:gd name="connsiteX25" fmla="*/ 1130542 w 1233011"/>
                        <a:gd name="connsiteY25" fmla="*/ 390148 h 1411233"/>
                        <a:gd name="connsiteX26" fmla="*/ 1117759 w 1233011"/>
                        <a:gd name="connsiteY26" fmla="*/ 400526 h 1411233"/>
                        <a:gd name="connsiteX27" fmla="*/ 1142047 w 1233011"/>
                        <a:gd name="connsiteY27" fmla="*/ 368142 h 1411233"/>
                        <a:gd name="connsiteX28" fmla="*/ 1156811 w 1233011"/>
                        <a:gd name="connsiteY28" fmla="*/ 441960 h 1411233"/>
                        <a:gd name="connsiteX29" fmla="*/ 1233011 w 1233011"/>
                        <a:gd name="connsiteY29" fmla="*/ 419100 h 1411233"/>
                        <a:gd name="connsiteX30" fmla="*/ 1200150 w 1233011"/>
                        <a:gd name="connsiteY30" fmla="*/ 481012 h 1411233"/>
                        <a:gd name="connsiteX31" fmla="*/ 1142524 w 1233011"/>
                        <a:gd name="connsiteY31" fmla="*/ 536734 h 1411233"/>
                        <a:gd name="connsiteX32" fmla="*/ 1077908 w 1233011"/>
                        <a:gd name="connsiteY32" fmla="*/ 621031 h 1411233"/>
                        <a:gd name="connsiteX33" fmla="*/ 1009174 w 1233011"/>
                        <a:gd name="connsiteY33" fmla="*/ 632460 h 1411233"/>
                        <a:gd name="connsiteX34" fmla="*/ 1006470 w 1233011"/>
                        <a:gd name="connsiteY34" fmla="*/ 754380 h 1411233"/>
                        <a:gd name="connsiteX35" fmla="*/ 963453 w 1233011"/>
                        <a:gd name="connsiteY35" fmla="*/ 807244 h 1411233"/>
                        <a:gd name="connsiteX36" fmla="*/ 999326 w 1233011"/>
                        <a:gd name="connsiteY36" fmla="*/ 847249 h 1411233"/>
                        <a:gd name="connsiteX37" fmla="*/ 977264 w 1233011"/>
                        <a:gd name="connsiteY37" fmla="*/ 891063 h 1411233"/>
                        <a:gd name="connsiteX38" fmla="*/ 1001707 w 1233011"/>
                        <a:gd name="connsiteY38" fmla="*/ 947261 h 1411233"/>
                        <a:gd name="connsiteX39" fmla="*/ 1032510 w 1233011"/>
                        <a:gd name="connsiteY39" fmla="*/ 1024414 h 1411233"/>
                        <a:gd name="connsiteX40" fmla="*/ 1075372 w 1233011"/>
                        <a:gd name="connsiteY40" fmla="*/ 1055370 h 1411233"/>
                        <a:gd name="connsiteX41" fmla="*/ 1076801 w 1233011"/>
                        <a:gd name="connsiteY41" fmla="*/ 1161574 h 1411233"/>
                        <a:gd name="connsiteX42" fmla="*/ 993458 w 1233011"/>
                        <a:gd name="connsiteY42" fmla="*/ 1155382 h 1411233"/>
                        <a:gd name="connsiteX43" fmla="*/ 1120770 w 1233011"/>
                        <a:gd name="connsiteY43" fmla="*/ 1211579 h 1411233"/>
                        <a:gd name="connsiteX44" fmla="*/ 1154429 w 1233011"/>
                        <a:gd name="connsiteY44" fmla="*/ 1251586 h 1411233"/>
                        <a:gd name="connsiteX45" fmla="*/ 1096957 w 1233011"/>
                        <a:gd name="connsiteY45" fmla="*/ 1373505 h 1411233"/>
                        <a:gd name="connsiteX46" fmla="*/ 1065847 w 1233011"/>
                        <a:gd name="connsiteY46" fmla="*/ 1361598 h 1411233"/>
                        <a:gd name="connsiteX47" fmla="*/ 1046797 w 1233011"/>
                        <a:gd name="connsiteY47" fmla="*/ 1390650 h 1411233"/>
                        <a:gd name="connsiteX48" fmla="*/ 1027901 w 1233011"/>
                        <a:gd name="connsiteY48" fmla="*/ 1359218 h 1411233"/>
                        <a:gd name="connsiteX49" fmla="*/ 901541 w 1233011"/>
                        <a:gd name="connsiteY49" fmla="*/ 1344930 h 1411233"/>
                        <a:gd name="connsiteX50" fmla="*/ 859428 w 1233011"/>
                        <a:gd name="connsiteY50" fmla="*/ 1307028 h 1411233"/>
                        <a:gd name="connsiteX51" fmla="*/ 818351 w 1233011"/>
                        <a:gd name="connsiteY51" fmla="*/ 1321118 h 1411233"/>
                        <a:gd name="connsiteX52" fmla="*/ 788313 w 1233011"/>
                        <a:gd name="connsiteY52" fmla="*/ 1359590 h 1411233"/>
                        <a:gd name="connsiteX53" fmla="*/ 732402 w 1233011"/>
                        <a:gd name="connsiteY53" fmla="*/ 1357779 h 1411233"/>
                        <a:gd name="connsiteX54" fmla="*/ 606672 w 1233011"/>
                        <a:gd name="connsiteY54" fmla="*/ 1411233 h 1411233"/>
                        <a:gd name="connsiteX55" fmla="*/ 580226 w 1233011"/>
                        <a:gd name="connsiteY55" fmla="*/ 1375886 h 1411233"/>
                        <a:gd name="connsiteX56" fmla="*/ 374332 w 1233011"/>
                        <a:gd name="connsiteY56" fmla="*/ 1287303 h 1411233"/>
                        <a:gd name="connsiteX57" fmla="*/ 206369 w 1233011"/>
                        <a:gd name="connsiteY57" fmla="*/ 1230630 h 1411233"/>
                        <a:gd name="connsiteX58" fmla="*/ 111119 w 1233011"/>
                        <a:gd name="connsiteY58" fmla="*/ 1223486 h 1411233"/>
                        <a:gd name="connsiteX59" fmla="*/ 106357 w 1233011"/>
                        <a:gd name="connsiteY59" fmla="*/ 1156811 h 1411233"/>
                        <a:gd name="connsiteX60" fmla="*/ 118263 w 1233011"/>
                        <a:gd name="connsiteY60" fmla="*/ 1171098 h 1411233"/>
                        <a:gd name="connsiteX61" fmla="*/ 126682 w 1233011"/>
                        <a:gd name="connsiteY61" fmla="*/ 1202532 h 1411233"/>
                        <a:gd name="connsiteX62" fmla="*/ 164306 w 1233011"/>
                        <a:gd name="connsiteY62" fmla="*/ 1200626 h 1411233"/>
                        <a:gd name="connsiteX63" fmla="*/ 146685 w 1233011"/>
                        <a:gd name="connsiteY63" fmla="*/ 1141095 h 1411233"/>
                        <a:gd name="connsiteX64" fmla="*/ 218122 w 1233011"/>
                        <a:gd name="connsiteY64" fmla="*/ 1096804 h 1411233"/>
                        <a:gd name="connsiteX65" fmla="*/ 232563 w 1233011"/>
                        <a:gd name="connsiteY65" fmla="*/ 1180623 h 1411233"/>
                        <a:gd name="connsiteX66" fmla="*/ 261138 w 1233011"/>
                        <a:gd name="connsiteY66" fmla="*/ 1190149 h 1411233"/>
                        <a:gd name="connsiteX67" fmla="*/ 230505 w 1233011"/>
                        <a:gd name="connsiteY67" fmla="*/ 959168 h 1411233"/>
                        <a:gd name="connsiteX68" fmla="*/ 249232 w 1233011"/>
                        <a:gd name="connsiteY68" fmla="*/ 944880 h 1411233"/>
                        <a:gd name="connsiteX69" fmla="*/ 242088 w 1233011"/>
                        <a:gd name="connsiteY69" fmla="*/ 921068 h 1411233"/>
                        <a:gd name="connsiteX70" fmla="*/ 208750 w 1233011"/>
                        <a:gd name="connsiteY70" fmla="*/ 947261 h 1411233"/>
                        <a:gd name="connsiteX71" fmla="*/ 180177 w 1233011"/>
                        <a:gd name="connsiteY71" fmla="*/ 935355 h 1411233"/>
                        <a:gd name="connsiteX72" fmla="*/ 220657 w 1233011"/>
                        <a:gd name="connsiteY72" fmla="*/ 918686 h 1411233"/>
                        <a:gd name="connsiteX73" fmla="*/ 208750 w 1233011"/>
                        <a:gd name="connsiteY73" fmla="*/ 899636 h 1411233"/>
                        <a:gd name="connsiteX74" fmla="*/ 161126 w 1233011"/>
                        <a:gd name="connsiteY74" fmla="*/ 923449 h 1411233"/>
                        <a:gd name="connsiteX75" fmla="*/ 132551 w 1233011"/>
                        <a:gd name="connsiteY75" fmla="*/ 909162 h 1411233"/>
                        <a:gd name="connsiteX76" fmla="*/ 142076 w 1233011"/>
                        <a:gd name="connsiteY76" fmla="*/ 882967 h 1411233"/>
                        <a:gd name="connsiteX77" fmla="*/ 114096 w 1233011"/>
                        <a:gd name="connsiteY77" fmla="*/ 864017 h 1411233"/>
                        <a:gd name="connsiteX78" fmla="*/ 92069 w 1233011"/>
                        <a:gd name="connsiteY78" fmla="*/ 897255 h 1411233"/>
                        <a:gd name="connsiteX79" fmla="*/ 94451 w 1233011"/>
                        <a:gd name="connsiteY79" fmla="*/ 840105 h 1411233"/>
                        <a:gd name="connsiteX80" fmla="*/ 75401 w 1233011"/>
                        <a:gd name="connsiteY80" fmla="*/ 835343 h 1411233"/>
                        <a:gd name="connsiteX81" fmla="*/ 63494 w 1233011"/>
                        <a:gd name="connsiteY81" fmla="*/ 906780 h 1411233"/>
                        <a:gd name="connsiteX82" fmla="*/ 42063 w 1233011"/>
                        <a:gd name="connsiteY82" fmla="*/ 911543 h 1411233"/>
                        <a:gd name="connsiteX83" fmla="*/ 53970 w 1233011"/>
                        <a:gd name="connsiteY83" fmla="*/ 825817 h 1411233"/>
                        <a:gd name="connsiteX84" fmla="*/ 106203 w 1233011"/>
                        <a:gd name="connsiteY84" fmla="*/ 819626 h 1411233"/>
                        <a:gd name="connsiteX85" fmla="*/ 108738 w 1233011"/>
                        <a:gd name="connsiteY85" fmla="*/ 799623 h 1411233"/>
                        <a:gd name="connsiteX86" fmla="*/ 61912 w 1233011"/>
                        <a:gd name="connsiteY86" fmla="*/ 799624 h 1411233"/>
                        <a:gd name="connsiteX87" fmla="*/ 66198 w 1233011"/>
                        <a:gd name="connsiteY87" fmla="*/ 761047 h 1411233"/>
                        <a:gd name="connsiteX88" fmla="*/ 125407 w 1233011"/>
                        <a:gd name="connsiteY88" fmla="*/ 742474 h 1411233"/>
                        <a:gd name="connsiteX89" fmla="*/ 113500 w 1233011"/>
                        <a:gd name="connsiteY89" fmla="*/ 716280 h 1411233"/>
                        <a:gd name="connsiteX90" fmla="*/ 31899 w 1233011"/>
                        <a:gd name="connsiteY90" fmla="*/ 756737 h 1411233"/>
                        <a:gd name="connsiteX91" fmla="*/ 12858 w 1233011"/>
                        <a:gd name="connsiteY91" fmla="*/ 718344 h 1411233"/>
                        <a:gd name="connsiteX92" fmla="*/ 87804 w 1233011"/>
                        <a:gd name="connsiteY92" fmla="*/ 693138 h 1411233"/>
                        <a:gd name="connsiteX93" fmla="*/ 60960 w 1233011"/>
                        <a:gd name="connsiteY93" fmla="*/ 617855 h 1411233"/>
                        <a:gd name="connsiteX94" fmla="*/ 34920 w 1233011"/>
                        <a:gd name="connsiteY94" fmla="*/ 604361 h 1411233"/>
                        <a:gd name="connsiteX95" fmla="*/ 0 w 1233011"/>
                        <a:gd name="connsiteY95" fmla="*/ 543401 h 1411233"/>
                        <a:gd name="connsiteX0" fmla="*/ 0 w 1233011"/>
                        <a:gd name="connsiteY0" fmla="*/ 543401 h 1411233"/>
                        <a:gd name="connsiteX1" fmla="*/ 242411 w 1233011"/>
                        <a:gd name="connsiteY1" fmla="*/ 381000 h 1411233"/>
                        <a:gd name="connsiteX2" fmla="*/ 264318 w 1233011"/>
                        <a:gd name="connsiteY2" fmla="*/ 271462 h 1411233"/>
                        <a:gd name="connsiteX3" fmla="*/ 348615 w 1233011"/>
                        <a:gd name="connsiteY3" fmla="*/ 268605 h 1411233"/>
                        <a:gd name="connsiteX4" fmla="*/ 386238 w 1233011"/>
                        <a:gd name="connsiteY4" fmla="*/ 290512 h 1411233"/>
                        <a:gd name="connsiteX5" fmla="*/ 461486 w 1233011"/>
                        <a:gd name="connsiteY5" fmla="*/ 250031 h 1411233"/>
                        <a:gd name="connsiteX6" fmla="*/ 516731 w 1233011"/>
                        <a:gd name="connsiteY6" fmla="*/ 128111 h 1411233"/>
                        <a:gd name="connsiteX7" fmla="*/ 577845 w 1233011"/>
                        <a:gd name="connsiteY7" fmla="*/ 140018 h 1411233"/>
                        <a:gd name="connsiteX8" fmla="*/ 638651 w 1233011"/>
                        <a:gd name="connsiteY8" fmla="*/ 167640 h 1411233"/>
                        <a:gd name="connsiteX9" fmla="*/ 752470 w 1233011"/>
                        <a:gd name="connsiteY9" fmla="*/ 151155 h 1411233"/>
                        <a:gd name="connsiteX10" fmla="*/ 799301 w 1233011"/>
                        <a:gd name="connsiteY10" fmla="*/ 113824 h 1411233"/>
                        <a:gd name="connsiteX11" fmla="*/ 802005 w 1233011"/>
                        <a:gd name="connsiteY11" fmla="*/ 61913 h 1411233"/>
                        <a:gd name="connsiteX12" fmla="*/ 837247 w 1233011"/>
                        <a:gd name="connsiteY12" fmla="*/ 50482 h 1411233"/>
                        <a:gd name="connsiteX13" fmla="*/ 868680 w 1233011"/>
                        <a:gd name="connsiteY13" fmla="*/ 0 h 1411233"/>
                        <a:gd name="connsiteX14" fmla="*/ 920591 w 1233011"/>
                        <a:gd name="connsiteY14" fmla="*/ 0 h 1411233"/>
                        <a:gd name="connsiteX15" fmla="*/ 916305 w 1233011"/>
                        <a:gd name="connsiteY15" fmla="*/ 59531 h 1411233"/>
                        <a:gd name="connsiteX16" fmla="*/ 996791 w 1233011"/>
                        <a:gd name="connsiteY16" fmla="*/ 99060 h 1411233"/>
                        <a:gd name="connsiteX17" fmla="*/ 954405 w 1233011"/>
                        <a:gd name="connsiteY17" fmla="*/ 177165 h 1411233"/>
                        <a:gd name="connsiteX18" fmla="*/ 984408 w 1233011"/>
                        <a:gd name="connsiteY18" fmla="*/ 197644 h 1411233"/>
                        <a:gd name="connsiteX19" fmla="*/ 951700 w 1233011"/>
                        <a:gd name="connsiteY19" fmla="*/ 249555 h 1411233"/>
                        <a:gd name="connsiteX20" fmla="*/ 951071 w 1233011"/>
                        <a:gd name="connsiteY20" fmla="*/ 297180 h 1411233"/>
                        <a:gd name="connsiteX21" fmla="*/ 958691 w 1233011"/>
                        <a:gd name="connsiteY21" fmla="*/ 320040 h 1411233"/>
                        <a:gd name="connsiteX22" fmla="*/ 1006469 w 1233011"/>
                        <a:gd name="connsiteY22" fmla="*/ 349568 h 1411233"/>
                        <a:gd name="connsiteX23" fmla="*/ 1063942 w 1233011"/>
                        <a:gd name="connsiteY23" fmla="*/ 461388 h 1411233"/>
                        <a:gd name="connsiteX24" fmla="*/ 1090136 w 1233011"/>
                        <a:gd name="connsiteY24" fmla="*/ 403667 h 1411233"/>
                        <a:gd name="connsiteX25" fmla="*/ 1130542 w 1233011"/>
                        <a:gd name="connsiteY25" fmla="*/ 390148 h 1411233"/>
                        <a:gd name="connsiteX26" fmla="*/ 1117759 w 1233011"/>
                        <a:gd name="connsiteY26" fmla="*/ 400526 h 1411233"/>
                        <a:gd name="connsiteX27" fmla="*/ 1142047 w 1233011"/>
                        <a:gd name="connsiteY27" fmla="*/ 368142 h 1411233"/>
                        <a:gd name="connsiteX28" fmla="*/ 1156811 w 1233011"/>
                        <a:gd name="connsiteY28" fmla="*/ 441960 h 1411233"/>
                        <a:gd name="connsiteX29" fmla="*/ 1233011 w 1233011"/>
                        <a:gd name="connsiteY29" fmla="*/ 419100 h 1411233"/>
                        <a:gd name="connsiteX30" fmla="*/ 1200150 w 1233011"/>
                        <a:gd name="connsiteY30" fmla="*/ 481012 h 1411233"/>
                        <a:gd name="connsiteX31" fmla="*/ 1142524 w 1233011"/>
                        <a:gd name="connsiteY31" fmla="*/ 536734 h 1411233"/>
                        <a:gd name="connsiteX32" fmla="*/ 1077908 w 1233011"/>
                        <a:gd name="connsiteY32" fmla="*/ 621031 h 1411233"/>
                        <a:gd name="connsiteX33" fmla="*/ 1009174 w 1233011"/>
                        <a:gd name="connsiteY33" fmla="*/ 632460 h 1411233"/>
                        <a:gd name="connsiteX34" fmla="*/ 1006470 w 1233011"/>
                        <a:gd name="connsiteY34" fmla="*/ 754380 h 1411233"/>
                        <a:gd name="connsiteX35" fmla="*/ 963453 w 1233011"/>
                        <a:gd name="connsiteY35" fmla="*/ 807244 h 1411233"/>
                        <a:gd name="connsiteX36" fmla="*/ 999326 w 1233011"/>
                        <a:gd name="connsiteY36" fmla="*/ 847249 h 1411233"/>
                        <a:gd name="connsiteX37" fmla="*/ 977264 w 1233011"/>
                        <a:gd name="connsiteY37" fmla="*/ 891063 h 1411233"/>
                        <a:gd name="connsiteX38" fmla="*/ 1001707 w 1233011"/>
                        <a:gd name="connsiteY38" fmla="*/ 947261 h 1411233"/>
                        <a:gd name="connsiteX39" fmla="*/ 1032510 w 1233011"/>
                        <a:gd name="connsiteY39" fmla="*/ 1024414 h 1411233"/>
                        <a:gd name="connsiteX40" fmla="*/ 1075372 w 1233011"/>
                        <a:gd name="connsiteY40" fmla="*/ 1055370 h 1411233"/>
                        <a:gd name="connsiteX41" fmla="*/ 1076801 w 1233011"/>
                        <a:gd name="connsiteY41" fmla="*/ 1161574 h 1411233"/>
                        <a:gd name="connsiteX42" fmla="*/ 993458 w 1233011"/>
                        <a:gd name="connsiteY42" fmla="*/ 1155382 h 1411233"/>
                        <a:gd name="connsiteX43" fmla="*/ 1120770 w 1233011"/>
                        <a:gd name="connsiteY43" fmla="*/ 1211579 h 1411233"/>
                        <a:gd name="connsiteX44" fmla="*/ 1154429 w 1233011"/>
                        <a:gd name="connsiteY44" fmla="*/ 1251586 h 1411233"/>
                        <a:gd name="connsiteX45" fmla="*/ 1096957 w 1233011"/>
                        <a:gd name="connsiteY45" fmla="*/ 1373505 h 1411233"/>
                        <a:gd name="connsiteX46" fmla="*/ 1065847 w 1233011"/>
                        <a:gd name="connsiteY46" fmla="*/ 1361598 h 1411233"/>
                        <a:gd name="connsiteX47" fmla="*/ 1046797 w 1233011"/>
                        <a:gd name="connsiteY47" fmla="*/ 1390650 h 1411233"/>
                        <a:gd name="connsiteX48" fmla="*/ 1027901 w 1233011"/>
                        <a:gd name="connsiteY48" fmla="*/ 1359218 h 1411233"/>
                        <a:gd name="connsiteX49" fmla="*/ 901541 w 1233011"/>
                        <a:gd name="connsiteY49" fmla="*/ 1344930 h 1411233"/>
                        <a:gd name="connsiteX50" fmla="*/ 859428 w 1233011"/>
                        <a:gd name="connsiteY50" fmla="*/ 1307028 h 1411233"/>
                        <a:gd name="connsiteX51" fmla="*/ 818351 w 1233011"/>
                        <a:gd name="connsiteY51" fmla="*/ 1321118 h 1411233"/>
                        <a:gd name="connsiteX52" fmla="*/ 788313 w 1233011"/>
                        <a:gd name="connsiteY52" fmla="*/ 1359590 h 1411233"/>
                        <a:gd name="connsiteX53" fmla="*/ 732402 w 1233011"/>
                        <a:gd name="connsiteY53" fmla="*/ 1357779 h 1411233"/>
                        <a:gd name="connsiteX54" fmla="*/ 606672 w 1233011"/>
                        <a:gd name="connsiteY54" fmla="*/ 1411233 h 1411233"/>
                        <a:gd name="connsiteX55" fmla="*/ 580226 w 1233011"/>
                        <a:gd name="connsiteY55" fmla="*/ 1375886 h 1411233"/>
                        <a:gd name="connsiteX56" fmla="*/ 374332 w 1233011"/>
                        <a:gd name="connsiteY56" fmla="*/ 1287303 h 1411233"/>
                        <a:gd name="connsiteX57" fmla="*/ 206369 w 1233011"/>
                        <a:gd name="connsiteY57" fmla="*/ 1230630 h 1411233"/>
                        <a:gd name="connsiteX58" fmla="*/ 111119 w 1233011"/>
                        <a:gd name="connsiteY58" fmla="*/ 1223486 h 1411233"/>
                        <a:gd name="connsiteX59" fmla="*/ 106357 w 1233011"/>
                        <a:gd name="connsiteY59" fmla="*/ 1156811 h 1411233"/>
                        <a:gd name="connsiteX60" fmla="*/ 118263 w 1233011"/>
                        <a:gd name="connsiteY60" fmla="*/ 1171098 h 1411233"/>
                        <a:gd name="connsiteX61" fmla="*/ 126682 w 1233011"/>
                        <a:gd name="connsiteY61" fmla="*/ 1202532 h 1411233"/>
                        <a:gd name="connsiteX62" fmla="*/ 164306 w 1233011"/>
                        <a:gd name="connsiteY62" fmla="*/ 1200626 h 1411233"/>
                        <a:gd name="connsiteX63" fmla="*/ 146685 w 1233011"/>
                        <a:gd name="connsiteY63" fmla="*/ 1141095 h 1411233"/>
                        <a:gd name="connsiteX64" fmla="*/ 218122 w 1233011"/>
                        <a:gd name="connsiteY64" fmla="*/ 1096804 h 1411233"/>
                        <a:gd name="connsiteX65" fmla="*/ 232563 w 1233011"/>
                        <a:gd name="connsiteY65" fmla="*/ 1180623 h 1411233"/>
                        <a:gd name="connsiteX66" fmla="*/ 261138 w 1233011"/>
                        <a:gd name="connsiteY66" fmla="*/ 1190149 h 1411233"/>
                        <a:gd name="connsiteX67" fmla="*/ 249232 w 1233011"/>
                        <a:gd name="connsiteY67" fmla="*/ 1090136 h 1411233"/>
                        <a:gd name="connsiteX68" fmla="*/ 230505 w 1233011"/>
                        <a:gd name="connsiteY68" fmla="*/ 959168 h 1411233"/>
                        <a:gd name="connsiteX69" fmla="*/ 249232 w 1233011"/>
                        <a:gd name="connsiteY69" fmla="*/ 944880 h 1411233"/>
                        <a:gd name="connsiteX70" fmla="*/ 242088 w 1233011"/>
                        <a:gd name="connsiteY70" fmla="*/ 921068 h 1411233"/>
                        <a:gd name="connsiteX71" fmla="*/ 208750 w 1233011"/>
                        <a:gd name="connsiteY71" fmla="*/ 947261 h 1411233"/>
                        <a:gd name="connsiteX72" fmla="*/ 180177 w 1233011"/>
                        <a:gd name="connsiteY72" fmla="*/ 935355 h 1411233"/>
                        <a:gd name="connsiteX73" fmla="*/ 220657 w 1233011"/>
                        <a:gd name="connsiteY73" fmla="*/ 918686 h 1411233"/>
                        <a:gd name="connsiteX74" fmla="*/ 208750 w 1233011"/>
                        <a:gd name="connsiteY74" fmla="*/ 899636 h 1411233"/>
                        <a:gd name="connsiteX75" fmla="*/ 161126 w 1233011"/>
                        <a:gd name="connsiteY75" fmla="*/ 923449 h 1411233"/>
                        <a:gd name="connsiteX76" fmla="*/ 132551 w 1233011"/>
                        <a:gd name="connsiteY76" fmla="*/ 909162 h 1411233"/>
                        <a:gd name="connsiteX77" fmla="*/ 142076 w 1233011"/>
                        <a:gd name="connsiteY77" fmla="*/ 882967 h 1411233"/>
                        <a:gd name="connsiteX78" fmla="*/ 114096 w 1233011"/>
                        <a:gd name="connsiteY78" fmla="*/ 864017 h 1411233"/>
                        <a:gd name="connsiteX79" fmla="*/ 92069 w 1233011"/>
                        <a:gd name="connsiteY79" fmla="*/ 897255 h 1411233"/>
                        <a:gd name="connsiteX80" fmla="*/ 94451 w 1233011"/>
                        <a:gd name="connsiteY80" fmla="*/ 840105 h 1411233"/>
                        <a:gd name="connsiteX81" fmla="*/ 75401 w 1233011"/>
                        <a:gd name="connsiteY81" fmla="*/ 835343 h 1411233"/>
                        <a:gd name="connsiteX82" fmla="*/ 63494 w 1233011"/>
                        <a:gd name="connsiteY82" fmla="*/ 906780 h 1411233"/>
                        <a:gd name="connsiteX83" fmla="*/ 42063 w 1233011"/>
                        <a:gd name="connsiteY83" fmla="*/ 911543 h 1411233"/>
                        <a:gd name="connsiteX84" fmla="*/ 53970 w 1233011"/>
                        <a:gd name="connsiteY84" fmla="*/ 825817 h 1411233"/>
                        <a:gd name="connsiteX85" fmla="*/ 106203 w 1233011"/>
                        <a:gd name="connsiteY85" fmla="*/ 819626 h 1411233"/>
                        <a:gd name="connsiteX86" fmla="*/ 108738 w 1233011"/>
                        <a:gd name="connsiteY86" fmla="*/ 799623 h 1411233"/>
                        <a:gd name="connsiteX87" fmla="*/ 61912 w 1233011"/>
                        <a:gd name="connsiteY87" fmla="*/ 799624 h 1411233"/>
                        <a:gd name="connsiteX88" fmla="*/ 66198 w 1233011"/>
                        <a:gd name="connsiteY88" fmla="*/ 761047 h 1411233"/>
                        <a:gd name="connsiteX89" fmla="*/ 125407 w 1233011"/>
                        <a:gd name="connsiteY89" fmla="*/ 742474 h 1411233"/>
                        <a:gd name="connsiteX90" fmla="*/ 113500 w 1233011"/>
                        <a:gd name="connsiteY90" fmla="*/ 716280 h 1411233"/>
                        <a:gd name="connsiteX91" fmla="*/ 31899 w 1233011"/>
                        <a:gd name="connsiteY91" fmla="*/ 756737 h 1411233"/>
                        <a:gd name="connsiteX92" fmla="*/ 12858 w 1233011"/>
                        <a:gd name="connsiteY92" fmla="*/ 718344 h 1411233"/>
                        <a:gd name="connsiteX93" fmla="*/ 87804 w 1233011"/>
                        <a:gd name="connsiteY93" fmla="*/ 693138 h 1411233"/>
                        <a:gd name="connsiteX94" fmla="*/ 60960 w 1233011"/>
                        <a:gd name="connsiteY94" fmla="*/ 617855 h 1411233"/>
                        <a:gd name="connsiteX95" fmla="*/ 34920 w 1233011"/>
                        <a:gd name="connsiteY95" fmla="*/ 604361 h 1411233"/>
                        <a:gd name="connsiteX96" fmla="*/ 0 w 1233011"/>
                        <a:gd name="connsiteY96" fmla="*/ 543401 h 1411233"/>
                        <a:gd name="connsiteX0" fmla="*/ 0 w 1233011"/>
                        <a:gd name="connsiteY0" fmla="*/ 543401 h 1411233"/>
                        <a:gd name="connsiteX1" fmla="*/ 242411 w 1233011"/>
                        <a:gd name="connsiteY1" fmla="*/ 381000 h 1411233"/>
                        <a:gd name="connsiteX2" fmla="*/ 264318 w 1233011"/>
                        <a:gd name="connsiteY2" fmla="*/ 271462 h 1411233"/>
                        <a:gd name="connsiteX3" fmla="*/ 348615 w 1233011"/>
                        <a:gd name="connsiteY3" fmla="*/ 268605 h 1411233"/>
                        <a:gd name="connsiteX4" fmla="*/ 386238 w 1233011"/>
                        <a:gd name="connsiteY4" fmla="*/ 290512 h 1411233"/>
                        <a:gd name="connsiteX5" fmla="*/ 461486 w 1233011"/>
                        <a:gd name="connsiteY5" fmla="*/ 250031 h 1411233"/>
                        <a:gd name="connsiteX6" fmla="*/ 516731 w 1233011"/>
                        <a:gd name="connsiteY6" fmla="*/ 128111 h 1411233"/>
                        <a:gd name="connsiteX7" fmla="*/ 577845 w 1233011"/>
                        <a:gd name="connsiteY7" fmla="*/ 140018 h 1411233"/>
                        <a:gd name="connsiteX8" fmla="*/ 638651 w 1233011"/>
                        <a:gd name="connsiteY8" fmla="*/ 167640 h 1411233"/>
                        <a:gd name="connsiteX9" fmla="*/ 752470 w 1233011"/>
                        <a:gd name="connsiteY9" fmla="*/ 151155 h 1411233"/>
                        <a:gd name="connsiteX10" fmla="*/ 799301 w 1233011"/>
                        <a:gd name="connsiteY10" fmla="*/ 113824 h 1411233"/>
                        <a:gd name="connsiteX11" fmla="*/ 802005 w 1233011"/>
                        <a:gd name="connsiteY11" fmla="*/ 61913 h 1411233"/>
                        <a:gd name="connsiteX12" fmla="*/ 837247 w 1233011"/>
                        <a:gd name="connsiteY12" fmla="*/ 50482 h 1411233"/>
                        <a:gd name="connsiteX13" fmla="*/ 868680 w 1233011"/>
                        <a:gd name="connsiteY13" fmla="*/ 0 h 1411233"/>
                        <a:gd name="connsiteX14" fmla="*/ 920591 w 1233011"/>
                        <a:gd name="connsiteY14" fmla="*/ 0 h 1411233"/>
                        <a:gd name="connsiteX15" fmla="*/ 916305 w 1233011"/>
                        <a:gd name="connsiteY15" fmla="*/ 59531 h 1411233"/>
                        <a:gd name="connsiteX16" fmla="*/ 996791 w 1233011"/>
                        <a:gd name="connsiteY16" fmla="*/ 99060 h 1411233"/>
                        <a:gd name="connsiteX17" fmla="*/ 954405 w 1233011"/>
                        <a:gd name="connsiteY17" fmla="*/ 177165 h 1411233"/>
                        <a:gd name="connsiteX18" fmla="*/ 984408 w 1233011"/>
                        <a:gd name="connsiteY18" fmla="*/ 197644 h 1411233"/>
                        <a:gd name="connsiteX19" fmla="*/ 951700 w 1233011"/>
                        <a:gd name="connsiteY19" fmla="*/ 249555 h 1411233"/>
                        <a:gd name="connsiteX20" fmla="*/ 951071 w 1233011"/>
                        <a:gd name="connsiteY20" fmla="*/ 297180 h 1411233"/>
                        <a:gd name="connsiteX21" fmla="*/ 958691 w 1233011"/>
                        <a:gd name="connsiteY21" fmla="*/ 320040 h 1411233"/>
                        <a:gd name="connsiteX22" fmla="*/ 1006469 w 1233011"/>
                        <a:gd name="connsiteY22" fmla="*/ 349568 h 1411233"/>
                        <a:gd name="connsiteX23" fmla="*/ 1063942 w 1233011"/>
                        <a:gd name="connsiteY23" fmla="*/ 461388 h 1411233"/>
                        <a:gd name="connsiteX24" fmla="*/ 1090136 w 1233011"/>
                        <a:gd name="connsiteY24" fmla="*/ 403667 h 1411233"/>
                        <a:gd name="connsiteX25" fmla="*/ 1130542 w 1233011"/>
                        <a:gd name="connsiteY25" fmla="*/ 390148 h 1411233"/>
                        <a:gd name="connsiteX26" fmla="*/ 1117759 w 1233011"/>
                        <a:gd name="connsiteY26" fmla="*/ 400526 h 1411233"/>
                        <a:gd name="connsiteX27" fmla="*/ 1142047 w 1233011"/>
                        <a:gd name="connsiteY27" fmla="*/ 368142 h 1411233"/>
                        <a:gd name="connsiteX28" fmla="*/ 1156811 w 1233011"/>
                        <a:gd name="connsiteY28" fmla="*/ 441960 h 1411233"/>
                        <a:gd name="connsiteX29" fmla="*/ 1233011 w 1233011"/>
                        <a:gd name="connsiteY29" fmla="*/ 419100 h 1411233"/>
                        <a:gd name="connsiteX30" fmla="*/ 1200150 w 1233011"/>
                        <a:gd name="connsiteY30" fmla="*/ 481012 h 1411233"/>
                        <a:gd name="connsiteX31" fmla="*/ 1142524 w 1233011"/>
                        <a:gd name="connsiteY31" fmla="*/ 536734 h 1411233"/>
                        <a:gd name="connsiteX32" fmla="*/ 1077908 w 1233011"/>
                        <a:gd name="connsiteY32" fmla="*/ 621031 h 1411233"/>
                        <a:gd name="connsiteX33" fmla="*/ 1009174 w 1233011"/>
                        <a:gd name="connsiteY33" fmla="*/ 632460 h 1411233"/>
                        <a:gd name="connsiteX34" fmla="*/ 1006470 w 1233011"/>
                        <a:gd name="connsiteY34" fmla="*/ 754380 h 1411233"/>
                        <a:gd name="connsiteX35" fmla="*/ 963453 w 1233011"/>
                        <a:gd name="connsiteY35" fmla="*/ 807244 h 1411233"/>
                        <a:gd name="connsiteX36" fmla="*/ 999326 w 1233011"/>
                        <a:gd name="connsiteY36" fmla="*/ 847249 h 1411233"/>
                        <a:gd name="connsiteX37" fmla="*/ 977264 w 1233011"/>
                        <a:gd name="connsiteY37" fmla="*/ 891063 h 1411233"/>
                        <a:gd name="connsiteX38" fmla="*/ 1001707 w 1233011"/>
                        <a:gd name="connsiteY38" fmla="*/ 947261 h 1411233"/>
                        <a:gd name="connsiteX39" fmla="*/ 1032510 w 1233011"/>
                        <a:gd name="connsiteY39" fmla="*/ 1024414 h 1411233"/>
                        <a:gd name="connsiteX40" fmla="*/ 1075372 w 1233011"/>
                        <a:gd name="connsiteY40" fmla="*/ 1055370 h 1411233"/>
                        <a:gd name="connsiteX41" fmla="*/ 1076801 w 1233011"/>
                        <a:gd name="connsiteY41" fmla="*/ 1161574 h 1411233"/>
                        <a:gd name="connsiteX42" fmla="*/ 993458 w 1233011"/>
                        <a:gd name="connsiteY42" fmla="*/ 1155382 h 1411233"/>
                        <a:gd name="connsiteX43" fmla="*/ 1120770 w 1233011"/>
                        <a:gd name="connsiteY43" fmla="*/ 1211579 h 1411233"/>
                        <a:gd name="connsiteX44" fmla="*/ 1154429 w 1233011"/>
                        <a:gd name="connsiteY44" fmla="*/ 1251586 h 1411233"/>
                        <a:gd name="connsiteX45" fmla="*/ 1096957 w 1233011"/>
                        <a:gd name="connsiteY45" fmla="*/ 1373505 h 1411233"/>
                        <a:gd name="connsiteX46" fmla="*/ 1065847 w 1233011"/>
                        <a:gd name="connsiteY46" fmla="*/ 1361598 h 1411233"/>
                        <a:gd name="connsiteX47" fmla="*/ 1046797 w 1233011"/>
                        <a:gd name="connsiteY47" fmla="*/ 1390650 h 1411233"/>
                        <a:gd name="connsiteX48" fmla="*/ 1027901 w 1233011"/>
                        <a:gd name="connsiteY48" fmla="*/ 1359218 h 1411233"/>
                        <a:gd name="connsiteX49" fmla="*/ 901541 w 1233011"/>
                        <a:gd name="connsiteY49" fmla="*/ 1344930 h 1411233"/>
                        <a:gd name="connsiteX50" fmla="*/ 859428 w 1233011"/>
                        <a:gd name="connsiteY50" fmla="*/ 1307028 h 1411233"/>
                        <a:gd name="connsiteX51" fmla="*/ 818351 w 1233011"/>
                        <a:gd name="connsiteY51" fmla="*/ 1321118 h 1411233"/>
                        <a:gd name="connsiteX52" fmla="*/ 788313 w 1233011"/>
                        <a:gd name="connsiteY52" fmla="*/ 1359590 h 1411233"/>
                        <a:gd name="connsiteX53" fmla="*/ 732402 w 1233011"/>
                        <a:gd name="connsiteY53" fmla="*/ 1357779 h 1411233"/>
                        <a:gd name="connsiteX54" fmla="*/ 606672 w 1233011"/>
                        <a:gd name="connsiteY54" fmla="*/ 1411233 h 1411233"/>
                        <a:gd name="connsiteX55" fmla="*/ 580226 w 1233011"/>
                        <a:gd name="connsiteY55" fmla="*/ 1375886 h 1411233"/>
                        <a:gd name="connsiteX56" fmla="*/ 374332 w 1233011"/>
                        <a:gd name="connsiteY56" fmla="*/ 1287303 h 1411233"/>
                        <a:gd name="connsiteX57" fmla="*/ 206369 w 1233011"/>
                        <a:gd name="connsiteY57" fmla="*/ 1230630 h 1411233"/>
                        <a:gd name="connsiteX58" fmla="*/ 111119 w 1233011"/>
                        <a:gd name="connsiteY58" fmla="*/ 1223486 h 1411233"/>
                        <a:gd name="connsiteX59" fmla="*/ 106357 w 1233011"/>
                        <a:gd name="connsiteY59" fmla="*/ 1156811 h 1411233"/>
                        <a:gd name="connsiteX60" fmla="*/ 118263 w 1233011"/>
                        <a:gd name="connsiteY60" fmla="*/ 1171098 h 1411233"/>
                        <a:gd name="connsiteX61" fmla="*/ 126682 w 1233011"/>
                        <a:gd name="connsiteY61" fmla="*/ 1202532 h 1411233"/>
                        <a:gd name="connsiteX62" fmla="*/ 164306 w 1233011"/>
                        <a:gd name="connsiteY62" fmla="*/ 1200626 h 1411233"/>
                        <a:gd name="connsiteX63" fmla="*/ 146685 w 1233011"/>
                        <a:gd name="connsiteY63" fmla="*/ 1141095 h 1411233"/>
                        <a:gd name="connsiteX64" fmla="*/ 218122 w 1233011"/>
                        <a:gd name="connsiteY64" fmla="*/ 1096804 h 1411233"/>
                        <a:gd name="connsiteX65" fmla="*/ 232563 w 1233011"/>
                        <a:gd name="connsiteY65" fmla="*/ 1180623 h 1411233"/>
                        <a:gd name="connsiteX66" fmla="*/ 261138 w 1233011"/>
                        <a:gd name="connsiteY66" fmla="*/ 1190149 h 1411233"/>
                        <a:gd name="connsiteX67" fmla="*/ 249232 w 1233011"/>
                        <a:gd name="connsiteY67" fmla="*/ 1090136 h 1411233"/>
                        <a:gd name="connsiteX68" fmla="*/ 237326 w 1233011"/>
                        <a:gd name="connsiteY68" fmla="*/ 997268 h 1411233"/>
                        <a:gd name="connsiteX69" fmla="*/ 230505 w 1233011"/>
                        <a:gd name="connsiteY69" fmla="*/ 959168 h 1411233"/>
                        <a:gd name="connsiteX70" fmla="*/ 249232 w 1233011"/>
                        <a:gd name="connsiteY70" fmla="*/ 944880 h 1411233"/>
                        <a:gd name="connsiteX71" fmla="*/ 242088 w 1233011"/>
                        <a:gd name="connsiteY71" fmla="*/ 921068 h 1411233"/>
                        <a:gd name="connsiteX72" fmla="*/ 208750 w 1233011"/>
                        <a:gd name="connsiteY72" fmla="*/ 947261 h 1411233"/>
                        <a:gd name="connsiteX73" fmla="*/ 180177 w 1233011"/>
                        <a:gd name="connsiteY73" fmla="*/ 935355 h 1411233"/>
                        <a:gd name="connsiteX74" fmla="*/ 220657 w 1233011"/>
                        <a:gd name="connsiteY74" fmla="*/ 918686 h 1411233"/>
                        <a:gd name="connsiteX75" fmla="*/ 208750 w 1233011"/>
                        <a:gd name="connsiteY75" fmla="*/ 899636 h 1411233"/>
                        <a:gd name="connsiteX76" fmla="*/ 161126 w 1233011"/>
                        <a:gd name="connsiteY76" fmla="*/ 923449 h 1411233"/>
                        <a:gd name="connsiteX77" fmla="*/ 132551 w 1233011"/>
                        <a:gd name="connsiteY77" fmla="*/ 909162 h 1411233"/>
                        <a:gd name="connsiteX78" fmla="*/ 142076 w 1233011"/>
                        <a:gd name="connsiteY78" fmla="*/ 882967 h 1411233"/>
                        <a:gd name="connsiteX79" fmla="*/ 114096 w 1233011"/>
                        <a:gd name="connsiteY79" fmla="*/ 864017 h 1411233"/>
                        <a:gd name="connsiteX80" fmla="*/ 92069 w 1233011"/>
                        <a:gd name="connsiteY80" fmla="*/ 897255 h 1411233"/>
                        <a:gd name="connsiteX81" fmla="*/ 94451 w 1233011"/>
                        <a:gd name="connsiteY81" fmla="*/ 840105 h 1411233"/>
                        <a:gd name="connsiteX82" fmla="*/ 75401 w 1233011"/>
                        <a:gd name="connsiteY82" fmla="*/ 835343 h 1411233"/>
                        <a:gd name="connsiteX83" fmla="*/ 63494 w 1233011"/>
                        <a:gd name="connsiteY83" fmla="*/ 906780 h 1411233"/>
                        <a:gd name="connsiteX84" fmla="*/ 42063 w 1233011"/>
                        <a:gd name="connsiteY84" fmla="*/ 911543 h 1411233"/>
                        <a:gd name="connsiteX85" fmla="*/ 53970 w 1233011"/>
                        <a:gd name="connsiteY85" fmla="*/ 825817 h 1411233"/>
                        <a:gd name="connsiteX86" fmla="*/ 106203 w 1233011"/>
                        <a:gd name="connsiteY86" fmla="*/ 819626 h 1411233"/>
                        <a:gd name="connsiteX87" fmla="*/ 108738 w 1233011"/>
                        <a:gd name="connsiteY87" fmla="*/ 799623 h 1411233"/>
                        <a:gd name="connsiteX88" fmla="*/ 61912 w 1233011"/>
                        <a:gd name="connsiteY88" fmla="*/ 799624 h 1411233"/>
                        <a:gd name="connsiteX89" fmla="*/ 66198 w 1233011"/>
                        <a:gd name="connsiteY89" fmla="*/ 761047 h 1411233"/>
                        <a:gd name="connsiteX90" fmla="*/ 125407 w 1233011"/>
                        <a:gd name="connsiteY90" fmla="*/ 742474 h 1411233"/>
                        <a:gd name="connsiteX91" fmla="*/ 113500 w 1233011"/>
                        <a:gd name="connsiteY91" fmla="*/ 716280 h 1411233"/>
                        <a:gd name="connsiteX92" fmla="*/ 31899 w 1233011"/>
                        <a:gd name="connsiteY92" fmla="*/ 756737 h 1411233"/>
                        <a:gd name="connsiteX93" fmla="*/ 12858 w 1233011"/>
                        <a:gd name="connsiteY93" fmla="*/ 718344 h 1411233"/>
                        <a:gd name="connsiteX94" fmla="*/ 87804 w 1233011"/>
                        <a:gd name="connsiteY94" fmla="*/ 693138 h 1411233"/>
                        <a:gd name="connsiteX95" fmla="*/ 60960 w 1233011"/>
                        <a:gd name="connsiteY95" fmla="*/ 617855 h 1411233"/>
                        <a:gd name="connsiteX96" fmla="*/ 34920 w 1233011"/>
                        <a:gd name="connsiteY96" fmla="*/ 604361 h 1411233"/>
                        <a:gd name="connsiteX97" fmla="*/ 0 w 1233011"/>
                        <a:gd name="connsiteY97" fmla="*/ 543401 h 1411233"/>
                        <a:gd name="connsiteX0" fmla="*/ 0 w 1233011"/>
                        <a:gd name="connsiteY0" fmla="*/ 543401 h 1411233"/>
                        <a:gd name="connsiteX1" fmla="*/ 242411 w 1233011"/>
                        <a:gd name="connsiteY1" fmla="*/ 381000 h 1411233"/>
                        <a:gd name="connsiteX2" fmla="*/ 264318 w 1233011"/>
                        <a:gd name="connsiteY2" fmla="*/ 271462 h 1411233"/>
                        <a:gd name="connsiteX3" fmla="*/ 348615 w 1233011"/>
                        <a:gd name="connsiteY3" fmla="*/ 268605 h 1411233"/>
                        <a:gd name="connsiteX4" fmla="*/ 386238 w 1233011"/>
                        <a:gd name="connsiteY4" fmla="*/ 290512 h 1411233"/>
                        <a:gd name="connsiteX5" fmla="*/ 461486 w 1233011"/>
                        <a:gd name="connsiteY5" fmla="*/ 250031 h 1411233"/>
                        <a:gd name="connsiteX6" fmla="*/ 516731 w 1233011"/>
                        <a:gd name="connsiteY6" fmla="*/ 128111 h 1411233"/>
                        <a:gd name="connsiteX7" fmla="*/ 577845 w 1233011"/>
                        <a:gd name="connsiteY7" fmla="*/ 140018 h 1411233"/>
                        <a:gd name="connsiteX8" fmla="*/ 638651 w 1233011"/>
                        <a:gd name="connsiteY8" fmla="*/ 167640 h 1411233"/>
                        <a:gd name="connsiteX9" fmla="*/ 752470 w 1233011"/>
                        <a:gd name="connsiteY9" fmla="*/ 151155 h 1411233"/>
                        <a:gd name="connsiteX10" fmla="*/ 799301 w 1233011"/>
                        <a:gd name="connsiteY10" fmla="*/ 113824 h 1411233"/>
                        <a:gd name="connsiteX11" fmla="*/ 802005 w 1233011"/>
                        <a:gd name="connsiteY11" fmla="*/ 61913 h 1411233"/>
                        <a:gd name="connsiteX12" fmla="*/ 837247 w 1233011"/>
                        <a:gd name="connsiteY12" fmla="*/ 50482 h 1411233"/>
                        <a:gd name="connsiteX13" fmla="*/ 868680 w 1233011"/>
                        <a:gd name="connsiteY13" fmla="*/ 0 h 1411233"/>
                        <a:gd name="connsiteX14" fmla="*/ 920591 w 1233011"/>
                        <a:gd name="connsiteY14" fmla="*/ 0 h 1411233"/>
                        <a:gd name="connsiteX15" fmla="*/ 916305 w 1233011"/>
                        <a:gd name="connsiteY15" fmla="*/ 59531 h 1411233"/>
                        <a:gd name="connsiteX16" fmla="*/ 996791 w 1233011"/>
                        <a:gd name="connsiteY16" fmla="*/ 99060 h 1411233"/>
                        <a:gd name="connsiteX17" fmla="*/ 954405 w 1233011"/>
                        <a:gd name="connsiteY17" fmla="*/ 177165 h 1411233"/>
                        <a:gd name="connsiteX18" fmla="*/ 984408 w 1233011"/>
                        <a:gd name="connsiteY18" fmla="*/ 197644 h 1411233"/>
                        <a:gd name="connsiteX19" fmla="*/ 951700 w 1233011"/>
                        <a:gd name="connsiteY19" fmla="*/ 249555 h 1411233"/>
                        <a:gd name="connsiteX20" fmla="*/ 951071 w 1233011"/>
                        <a:gd name="connsiteY20" fmla="*/ 297180 h 1411233"/>
                        <a:gd name="connsiteX21" fmla="*/ 958691 w 1233011"/>
                        <a:gd name="connsiteY21" fmla="*/ 320040 h 1411233"/>
                        <a:gd name="connsiteX22" fmla="*/ 1006469 w 1233011"/>
                        <a:gd name="connsiteY22" fmla="*/ 349568 h 1411233"/>
                        <a:gd name="connsiteX23" fmla="*/ 1063942 w 1233011"/>
                        <a:gd name="connsiteY23" fmla="*/ 461388 h 1411233"/>
                        <a:gd name="connsiteX24" fmla="*/ 1090136 w 1233011"/>
                        <a:gd name="connsiteY24" fmla="*/ 403667 h 1411233"/>
                        <a:gd name="connsiteX25" fmla="*/ 1130542 w 1233011"/>
                        <a:gd name="connsiteY25" fmla="*/ 390148 h 1411233"/>
                        <a:gd name="connsiteX26" fmla="*/ 1117759 w 1233011"/>
                        <a:gd name="connsiteY26" fmla="*/ 400526 h 1411233"/>
                        <a:gd name="connsiteX27" fmla="*/ 1142047 w 1233011"/>
                        <a:gd name="connsiteY27" fmla="*/ 368142 h 1411233"/>
                        <a:gd name="connsiteX28" fmla="*/ 1156811 w 1233011"/>
                        <a:gd name="connsiteY28" fmla="*/ 441960 h 1411233"/>
                        <a:gd name="connsiteX29" fmla="*/ 1233011 w 1233011"/>
                        <a:gd name="connsiteY29" fmla="*/ 419100 h 1411233"/>
                        <a:gd name="connsiteX30" fmla="*/ 1200150 w 1233011"/>
                        <a:gd name="connsiteY30" fmla="*/ 481012 h 1411233"/>
                        <a:gd name="connsiteX31" fmla="*/ 1142524 w 1233011"/>
                        <a:gd name="connsiteY31" fmla="*/ 536734 h 1411233"/>
                        <a:gd name="connsiteX32" fmla="*/ 1077908 w 1233011"/>
                        <a:gd name="connsiteY32" fmla="*/ 621031 h 1411233"/>
                        <a:gd name="connsiteX33" fmla="*/ 1009174 w 1233011"/>
                        <a:gd name="connsiteY33" fmla="*/ 632460 h 1411233"/>
                        <a:gd name="connsiteX34" fmla="*/ 1006470 w 1233011"/>
                        <a:gd name="connsiteY34" fmla="*/ 754380 h 1411233"/>
                        <a:gd name="connsiteX35" fmla="*/ 963453 w 1233011"/>
                        <a:gd name="connsiteY35" fmla="*/ 807244 h 1411233"/>
                        <a:gd name="connsiteX36" fmla="*/ 999326 w 1233011"/>
                        <a:gd name="connsiteY36" fmla="*/ 847249 h 1411233"/>
                        <a:gd name="connsiteX37" fmla="*/ 977264 w 1233011"/>
                        <a:gd name="connsiteY37" fmla="*/ 891063 h 1411233"/>
                        <a:gd name="connsiteX38" fmla="*/ 1001707 w 1233011"/>
                        <a:gd name="connsiteY38" fmla="*/ 947261 h 1411233"/>
                        <a:gd name="connsiteX39" fmla="*/ 1032510 w 1233011"/>
                        <a:gd name="connsiteY39" fmla="*/ 1024414 h 1411233"/>
                        <a:gd name="connsiteX40" fmla="*/ 1075372 w 1233011"/>
                        <a:gd name="connsiteY40" fmla="*/ 1055370 h 1411233"/>
                        <a:gd name="connsiteX41" fmla="*/ 1076801 w 1233011"/>
                        <a:gd name="connsiteY41" fmla="*/ 1161574 h 1411233"/>
                        <a:gd name="connsiteX42" fmla="*/ 993458 w 1233011"/>
                        <a:gd name="connsiteY42" fmla="*/ 1155382 h 1411233"/>
                        <a:gd name="connsiteX43" fmla="*/ 1120770 w 1233011"/>
                        <a:gd name="connsiteY43" fmla="*/ 1211579 h 1411233"/>
                        <a:gd name="connsiteX44" fmla="*/ 1154429 w 1233011"/>
                        <a:gd name="connsiteY44" fmla="*/ 1251586 h 1411233"/>
                        <a:gd name="connsiteX45" fmla="*/ 1096957 w 1233011"/>
                        <a:gd name="connsiteY45" fmla="*/ 1373505 h 1411233"/>
                        <a:gd name="connsiteX46" fmla="*/ 1065847 w 1233011"/>
                        <a:gd name="connsiteY46" fmla="*/ 1361598 h 1411233"/>
                        <a:gd name="connsiteX47" fmla="*/ 1046797 w 1233011"/>
                        <a:gd name="connsiteY47" fmla="*/ 1390650 h 1411233"/>
                        <a:gd name="connsiteX48" fmla="*/ 1027901 w 1233011"/>
                        <a:gd name="connsiteY48" fmla="*/ 1359218 h 1411233"/>
                        <a:gd name="connsiteX49" fmla="*/ 901541 w 1233011"/>
                        <a:gd name="connsiteY49" fmla="*/ 1344930 h 1411233"/>
                        <a:gd name="connsiteX50" fmla="*/ 859428 w 1233011"/>
                        <a:gd name="connsiteY50" fmla="*/ 1307028 h 1411233"/>
                        <a:gd name="connsiteX51" fmla="*/ 818351 w 1233011"/>
                        <a:gd name="connsiteY51" fmla="*/ 1321118 h 1411233"/>
                        <a:gd name="connsiteX52" fmla="*/ 788313 w 1233011"/>
                        <a:gd name="connsiteY52" fmla="*/ 1359590 h 1411233"/>
                        <a:gd name="connsiteX53" fmla="*/ 732402 w 1233011"/>
                        <a:gd name="connsiteY53" fmla="*/ 1357779 h 1411233"/>
                        <a:gd name="connsiteX54" fmla="*/ 606672 w 1233011"/>
                        <a:gd name="connsiteY54" fmla="*/ 1411233 h 1411233"/>
                        <a:gd name="connsiteX55" fmla="*/ 580226 w 1233011"/>
                        <a:gd name="connsiteY55" fmla="*/ 1375886 h 1411233"/>
                        <a:gd name="connsiteX56" fmla="*/ 374332 w 1233011"/>
                        <a:gd name="connsiteY56" fmla="*/ 1287303 h 1411233"/>
                        <a:gd name="connsiteX57" fmla="*/ 206369 w 1233011"/>
                        <a:gd name="connsiteY57" fmla="*/ 1230630 h 1411233"/>
                        <a:gd name="connsiteX58" fmla="*/ 111119 w 1233011"/>
                        <a:gd name="connsiteY58" fmla="*/ 1223486 h 1411233"/>
                        <a:gd name="connsiteX59" fmla="*/ 106357 w 1233011"/>
                        <a:gd name="connsiteY59" fmla="*/ 1156811 h 1411233"/>
                        <a:gd name="connsiteX60" fmla="*/ 118263 w 1233011"/>
                        <a:gd name="connsiteY60" fmla="*/ 1171098 h 1411233"/>
                        <a:gd name="connsiteX61" fmla="*/ 126682 w 1233011"/>
                        <a:gd name="connsiteY61" fmla="*/ 1202532 h 1411233"/>
                        <a:gd name="connsiteX62" fmla="*/ 164306 w 1233011"/>
                        <a:gd name="connsiteY62" fmla="*/ 1200626 h 1411233"/>
                        <a:gd name="connsiteX63" fmla="*/ 146685 w 1233011"/>
                        <a:gd name="connsiteY63" fmla="*/ 1141095 h 1411233"/>
                        <a:gd name="connsiteX64" fmla="*/ 218122 w 1233011"/>
                        <a:gd name="connsiteY64" fmla="*/ 1096804 h 1411233"/>
                        <a:gd name="connsiteX65" fmla="*/ 232563 w 1233011"/>
                        <a:gd name="connsiteY65" fmla="*/ 1180623 h 1411233"/>
                        <a:gd name="connsiteX66" fmla="*/ 261138 w 1233011"/>
                        <a:gd name="connsiteY66" fmla="*/ 1190149 h 1411233"/>
                        <a:gd name="connsiteX67" fmla="*/ 249232 w 1233011"/>
                        <a:gd name="connsiteY67" fmla="*/ 1090136 h 1411233"/>
                        <a:gd name="connsiteX68" fmla="*/ 284406 w 1233011"/>
                        <a:gd name="connsiteY68" fmla="*/ 949172 h 1411233"/>
                        <a:gd name="connsiteX69" fmla="*/ 230505 w 1233011"/>
                        <a:gd name="connsiteY69" fmla="*/ 959168 h 1411233"/>
                        <a:gd name="connsiteX70" fmla="*/ 249232 w 1233011"/>
                        <a:gd name="connsiteY70" fmla="*/ 944880 h 1411233"/>
                        <a:gd name="connsiteX71" fmla="*/ 242088 w 1233011"/>
                        <a:gd name="connsiteY71" fmla="*/ 921068 h 1411233"/>
                        <a:gd name="connsiteX72" fmla="*/ 208750 w 1233011"/>
                        <a:gd name="connsiteY72" fmla="*/ 947261 h 1411233"/>
                        <a:gd name="connsiteX73" fmla="*/ 180177 w 1233011"/>
                        <a:gd name="connsiteY73" fmla="*/ 935355 h 1411233"/>
                        <a:gd name="connsiteX74" fmla="*/ 220657 w 1233011"/>
                        <a:gd name="connsiteY74" fmla="*/ 918686 h 1411233"/>
                        <a:gd name="connsiteX75" fmla="*/ 208750 w 1233011"/>
                        <a:gd name="connsiteY75" fmla="*/ 899636 h 1411233"/>
                        <a:gd name="connsiteX76" fmla="*/ 161126 w 1233011"/>
                        <a:gd name="connsiteY76" fmla="*/ 923449 h 1411233"/>
                        <a:gd name="connsiteX77" fmla="*/ 132551 w 1233011"/>
                        <a:gd name="connsiteY77" fmla="*/ 909162 h 1411233"/>
                        <a:gd name="connsiteX78" fmla="*/ 142076 w 1233011"/>
                        <a:gd name="connsiteY78" fmla="*/ 882967 h 1411233"/>
                        <a:gd name="connsiteX79" fmla="*/ 114096 w 1233011"/>
                        <a:gd name="connsiteY79" fmla="*/ 864017 h 1411233"/>
                        <a:gd name="connsiteX80" fmla="*/ 92069 w 1233011"/>
                        <a:gd name="connsiteY80" fmla="*/ 897255 h 1411233"/>
                        <a:gd name="connsiteX81" fmla="*/ 94451 w 1233011"/>
                        <a:gd name="connsiteY81" fmla="*/ 840105 h 1411233"/>
                        <a:gd name="connsiteX82" fmla="*/ 75401 w 1233011"/>
                        <a:gd name="connsiteY82" fmla="*/ 835343 h 1411233"/>
                        <a:gd name="connsiteX83" fmla="*/ 63494 w 1233011"/>
                        <a:gd name="connsiteY83" fmla="*/ 906780 h 1411233"/>
                        <a:gd name="connsiteX84" fmla="*/ 42063 w 1233011"/>
                        <a:gd name="connsiteY84" fmla="*/ 911543 h 1411233"/>
                        <a:gd name="connsiteX85" fmla="*/ 53970 w 1233011"/>
                        <a:gd name="connsiteY85" fmla="*/ 825817 h 1411233"/>
                        <a:gd name="connsiteX86" fmla="*/ 106203 w 1233011"/>
                        <a:gd name="connsiteY86" fmla="*/ 819626 h 1411233"/>
                        <a:gd name="connsiteX87" fmla="*/ 108738 w 1233011"/>
                        <a:gd name="connsiteY87" fmla="*/ 799623 h 1411233"/>
                        <a:gd name="connsiteX88" fmla="*/ 61912 w 1233011"/>
                        <a:gd name="connsiteY88" fmla="*/ 799624 h 1411233"/>
                        <a:gd name="connsiteX89" fmla="*/ 66198 w 1233011"/>
                        <a:gd name="connsiteY89" fmla="*/ 761047 h 1411233"/>
                        <a:gd name="connsiteX90" fmla="*/ 125407 w 1233011"/>
                        <a:gd name="connsiteY90" fmla="*/ 742474 h 1411233"/>
                        <a:gd name="connsiteX91" fmla="*/ 113500 w 1233011"/>
                        <a:gd name="connsiteY91" fmla="*/ 716280 h 1411233"/>
                        <a:gd name="connsiteX92" fmla="*/ 31899 w 1233011"/>
                        <a:gd name="connsiteY92" fmla="*/ 756737 h 1411233"/>
                        <a:gd name="connsiteX93" fmla="*/ 12858 w 1233011"/>
                        <a:gd name="connsiteY93" fmla="*/ 718344 h 1411233"/>
                        <a:gd name="connsiteX94" fmla="*/ 87804 w 1233011"/>
                        <a:gd name="connsiteY94" fmla="*/ 693138 h 1411233"/>
                        <a:gd name="connsiteX95" fmla="*/ 60960 w 1233011"/>
                        <a:gd name="connsiteY95" fmla="*/ 617855 h 1411233"/>
                        <a:gd name="connsiteX96" fmla="*/ 34920 w 1233011"/>
                        <a:gd name="connsiteY96" fmla="*/ 604361 h 1411233"/>
                        <a:gd name="connsiteX97" fmla="*/ 0 w 1233011"/>
                        <a:gd name="connsiteY97" fmla="*/ 543401 h 1411233"/>
                        <a:gd name="connsiteX0" fmla="*/ 0 w 1233011"/>
                        <a:gd name="connsiteY0" fmla="*/ 543401 h 1411233"/>
                        <a:gd name="connsiteX1" fmla="*/ 242411 w 1233011"/>
                        <a:gd name="connsiteY1" fmla="*/ 381000 h 1411233"/>
                        <a:gd name="connsiteX2" fmla="*/ 264318 w 1233011"/>
                        <a:gd name="connsiteY2" fmla="*/ 271462 h 1411233"/>
                        <a:gd name="connsiteX3" fmla="*/ 348615 w 1233011"/>
                        <a:gd name="connsiteY3" fmla="*/ 268605 h 1411233"/>
                        <a:gd name="connsiteX4" fmla="*/ 386238 w 1233011"/>
                        <a:gd name="connsiteY4" fmla="*/ 290512 h 1411233"/>
                        <a:gd name="connsiteX5" fmla="*/ 461486 w 1233011"/>
                        <a:gd name="connsiteY5" fmla="*/ 250031 h 1411233"/>
                        <a:gd name="connsiteX6" fmla="*/ 516731 w 1233011"/>
                        <a:gd name="connsiteY6" fmla="*/ 128111 h 1411233"/>
                        <a:gd name="connsiteX7" fmla="*/ 577845 w 1233011"/>
                        <a:gd name="connsiteY7" fmla="*/ 140018 h 1411233"/>
                        <a:gd name="connsiteX8" fmla="*/ 638651 w 1233011"/>
                        <a:gd name="connsiteY8" fmla="*/ 167640 h 1411233"/>
                        <a:gd name="connsiteX9" fmla="*/ 752470 w 1233011"/>
                        <a:gd name="connsiteY9" fmla="*/ 151155 h 1411233"/>
                        <a:gd name="connsiteX10" fmla="*/ 799301 w 1233011"/>
                        <a:gd name="connsiteY10" fmla="*/ 113824 h 1411233"/>
                        <a:gd name="connsiteX11" fmla="*/ 802005 w 1233011"/>
                        <a:gd name="connsiteY11" fmla="*/ 61913 h 1411233"/>
                        <a:gd name="connsiteX12" fmla="*/ 837247 w 1233011"/>
                        <a:gd name="connsiteY12" fmla="*/ 50482 h 1411233"/>
                        <a:gd name="connsiteX13" fmla="*/ 868680 w 1233011"/>
                        <a:gd name="connsiteY13" fmla="*/ 0 h 1411233"/>
                        <a:gd name="connsiteX14" fmla="*/ 920591 w 1233011"/>
                        <a:gd name="connsiteY14" fmla="*/ 0 h 1411233"/>
                        <a:gd name="connsiteX15" fmla="*/ 916305 w 1233011"/>
                        <a:gd name="connsiteY15" fmla="*/ 59531 h 1411233"/>
                        <a:gd name="connsiteX16" fmla="*/ 996791 w 1233011"/>
                        <a:gd name="connsiteY16" fmla="*/ 99060 h 1411233"/>
                        <a:gd name="connsiteX17" fmla="*/ 954405 w 1233011"/>
                        <a:gd name="connsiteY17" fmla="*/ 177165 h 1411233"/>
                        <a:gd name="connsiteX18" fmla="*/ 984408 w 1233011"/>
                        <a:gd name="connsiteY18" fmla="*/ 197644 h 1411233"/>
                        <a:gd name="connsiteX19" fmla="*/ 951700 w 1233011"/>
                        <a:gd name="connsiteY19" fmla="*/ 249555 h 1411233"/>
                        <a:gd name="connsiteX20" fmla="*/ 951071 w 1233011"/>
                        <a:gd name="connsiteY20" fmla="*/ 297180 h 1411233"/>
                        <a:gd name="connsiteX21" fmla="*/ 958691 w 1233011"/>
                        <a:gd name="connsiteY21" fmla="*/ 320040 h 1411233"/>
                        <a:gd name="connsiteX22" fmla="*/ 1006469 w 1233011"/>
                        <a:gd name="connsiteY22" fmla="*/ 349568 h 1411233"/>
                        <a:gd name="connsiteX23" fmla="*/ 1063942 w 1233011"/>
                        <a:gd name="connsiteY23" fmla="*/ 461388 h 1411233"/>
                        <a:gd name="connsiteX24" fmla="*/ 1090136 w 1233011"/>
                        <a:gd name="connsiteY24" fmla="*/ 403667 h 1411233"/>
                        <a:gd name="connsiteX25" fmla="*/ 1130542 w 1233011"/>
                        <a:gd name="connsiteY25" fmla="*/ 390148 h 1411233"/>
                        <a:gd name="connsiteX26" fmla="*/ 1117759 w 1233011"/>
                        <a:gd name="connsiteY26" fmla="*/ 400526 h 1411233"/>
                        <a:gd name="connsiteX27" fmla="*/ 1142047 w 1233011"/>
                        <a:gd name="connsiteY27" fmla="*/ 368142 h 1411233"/>
                        <a:gd name="connsiteX28" fmla="*/ 1156811 w 1233011"/>
                        <a:gd name="connsiteY28" fmla="*/ 441960 h 1411233"/>
                        <a:gd name="connsiteX29" fmla="*/ 1233011 w 1233011"/>
                        <a:gd name="connsiteY29" fmla="*/ 419100 h 1411233"/>
                        <a:gd name="connsiteX30" fmla="*/ 1200150 w 1233011"/>
                        <a:gd name="connsiteY30" fmla="*/ 481012 h 1411233"/>
                        <a:gd name="connsiteX31" fmla="*/ 1142524 w 1233011"/>
                        <a:gd name="connsiteY31" fmla="*/ 536734 h 1411233"/>
                        <a:gd name="connsiteX32" fmla="*/ 1077908 w 1233011"/>
                        <a:gd name="connsiteY32" fmla="*/ 621031 h 1411233"/>
                        <a:gd name="connsiteX33" fmla="*/ 1009174 w 1233011"/>
                        <a:gd name="connsiteY33" fmla="*/ 632460 h 1411233"/>
                        <a:gd name="connsiteX34" fmla="*/ 1006470 w 1233011"/>
                        <a:gd name="connsiteY34" fmla="*/ 754380 h 1411233"/>
                        <a:gd name="connsiteX35" fmla="*/ 963453 w 1233011"/>
                        <a:gd name="connsiteY35" fmla="*/ 807244 h 1411233"/>
                        <a:gd name="connsiteX36" fmla="*/ 999326 w 1233011"/>
                        <a:gd name="connsiteY36" fmla="*/ 847249 h 1411233"/>
                        <a:gd name="connsiteX37" fmla="*/ 977264 w 1233011"/>
                        <a:gd name="connsiteY37" fmla="*/ 891063 h 1411233"/>
                        <a:gd name="connsiteX38" fmla="*/ 1001707 w 1233011"/>
                        <a:gd name="connsiteY38" fmla="*/ 947261 h 1411233"/>
                        <a:gd name="connsiteX39" fmla="*/ 1032510 w 1233011"/>
                        <a:gd name="connsiteY39" fmla="*/ 1024414 h 1411233"/>
                        <a:gd name="connsiteX40" fmla="*/ 1075372 w 1233011"/>
                        <a:gd name="connsiteY40" fmla="*/ 1055370 h 1411233"/>
                        <a:gd name="connsiteX41" fmla="*/ 1076801 w 1233011"/>
                        <a:gd name="connsiteY41" fmla="*/ 1161574 h 1411233"/>
                        <a:gd name="connsiteX42" fmla="*/ 993458 w 1233011"/>
                        <a:gd name="connsiteY42" fmla="*/ 1155382 h 1411233"/>
                        <a:gd name="connsiteX43" fmla="*/ 1120770 w 1233011"/>
                        <a:gd name="connsiteY43" fmla="*/ 1211579 h 1411233"/>
                        <a:gd name="connsiteX44" fmla="*/ 1154429 w 1233011"/>
                        <a:gd name="connsiteY44" fmla="*/ 1251586 h 1411233"/>
                        <a:gd name="connsiteX45" fmla="*/ 1096957 w 1233011"/>
                        <a:gd name="connsiteY45" fmla="*/ 1373505 h 1411233"/>
                        <a:gd name="connsiteX46" fmla="*/ 1065847 w 1233011"/>
                        <a:gd name="connsiteY46" fmla="*/ 1361598 h 1411233"/>
                        <a:gd name="connsiteX47" fmla="*/ 1046797 w 1233011"/>
                        <a:gd name="connsiteY47" fmla="*/ 1390650 h 1411233"/>
                        <a:gd name="connsiteX48" fmla="*/ 1027901 w 1233011"/>
                        <a:gd name="connsiteY48" fmla="*/ 1359218 h 1411233"/>
                        <a:gd name="connsiteX49" fmla="*/ 901541 w 1233011"/>
                        <a:gd name="connsiteY49" fmla="*/ 1344930 h 1411233"/>
                        <a:gd name="connsiteX50" fmla="*/ 859428 w 1233011"/>
                        <a:gd name="connsiteY50" fmla="*/ 1307028 h 1411233"/>
                        <a:gd name="connsiteX51" fmla="*/ 818351 w 1233011"/>
                        <a:gd name="connsiteY51" fmla="*/ 1321118 h 1411233"/>
                        <a:gd name="connsiteX52" fmla="*/ 788313 w 1233011"/>
                        <a:gd name="connsiteY52" fmla="*/ 1359590 h 1411233"/>
                        <a:gd name="connsiteX53" fmla="*/ 732402 w 1233011"/>
                        <a:gd name="connsiteY53" fmla="*/ 1357779 h 1411233"/>
                        <a:gd name="connsiteX54" fmla="*/ 606672 w 1233011"/>
                        <a:gd name="connsiteY54" fmla="*/ 1411233 h 1411233"/>
                        <a:gd name="connsiteX55" fmla="*/ 580226 w 1233011"/>
                        <a:gd name="connsiteY55" fmla="*/ 1375886 h 1411233"/>
                        <a:gd name="connsiteX56" fmla="*/ 374332 w 1233011"/>
                        <a:gd name="connsiteY56" fmla="*/ 1287303 h 1411233"/>
                        <a:gd name="connsiteX57" fmla="*/ 206369 w 1233011"/>
                        <a:gd name="connsiteY57" fmla="*/ 1230630 h 1411233"/>
                        <a:gd name="connsiteX58" fmla="*/ 111119 w 1233011"/>
                        <a:gd name="connsiteY58" fmla="*/ 1223486 h 1411233"/>
                        <a:gd name="connsiteX59" fmla="*/ 106357 w 1233011"/>
                        <a:gd name="connsiteY59" fmla="*/ 1156811 h 1411233"/>
                        <a:gd name="connsiteX60" fmla="*/ 118263 w 1233011"/>
                        <a:gd name="connsiteY60" fmla="*/ 1171098 h 1411233"/>
                        <a:gd name="connsiteX61" fmla="*/ 126682 w 1233011"/>
                        <a:gd name="connsiteY61" fmla="*/ 1202532 h 1411233"/>
                        <a:gd name="connsiteX62" fmla="*/ 164306 w 1233011"/>
                        <a:gd name="connsiteY62" fmla="*/ 1200626 h 1411233"/>
                        <a:gd name="connsiteX63" fmla="*/ 146685 w 1233011"/>
                        <a:gd name="connsiteY63" fmla="*/ 1141095 h 1411233"/>
                        <a:gd name="connsiteX64" fmla="*/ 218122 w 1233011"/>
                        <a:gd name="connsiteY64" fmla="*/ 1096804 h 1411233"/>
                        <a:gd name="connsiteX65" fmla="*/ 232563 w 1233011"/>
                        <a:gd name="connsiteY65" fmla="*/ 1180623 h 1411233"/>
                        <a:gd name="connsiteX66" fmla="*/ 261138 w 1233011"/>
                        <a:gd name="connsiteY66" fmla="*/ 1190149 h 1411233"/>
                        <a:gd name="connsiteX67" fmla="*/ 304000 w 1233011"/>
                        <a:gd name="connsiteY67" fmla="*/ 1073468 h 1411233"/>
                        <a:gd name="connsiteX68" fmla="*/ 284406 w 1233011"/>
                        <a:gd name="connsiteY68" fmla="*/ 949172 h 1411233"/>
                        <a:gd name="connsiteX69" fmla="*/ 230505 w 1233011"/>
                        <a:gd name="connsiteY69" fmla="*/ 959168 h 1411233"/>
                        <a:gd name="connsiteX70" fmla="*/ 249232 w 1233011"/>
                        <a:gd name="connsiteY70" fmla="*/ 944880 h 1411233"/>
                        <a:gd name="connsiteX71" fmla="*/ 242088 w 1233011"/>
                        <a:gd name="connsiteY71" fmla="*/ 921068 h 1411233"/>
                        <a:gd name="connsiteX72" fmla="*/ 208750 w 1233011"/>
                        <a:gd name="connsiteY72" fmla="*/ 947261 h 1411233"/>
                        <a:gd name="connsiteX73" fmla="*/ 180177 w 1233011"/>
                        <a:gd name="connsiteY73" fmla="*/ 935355 h 1411233"/>
                        <a:gd name="connsiteX74" fmla="*/ 220657 w 1233011"/>
                        <a:gd name="connsiteY74" fmla="*/ 918686 h 1411233"/>
                        <a:gd name="connsiteX75" fmla="*/ 208750 w 1233011"/>
                        <a:gd name="connsiteY75" fmla="*/ 899636 h 1411233"/>
                        <a:gd name="connsiteX76" fmla="*/ 161126 w 1233011"/>
                        <a:gd name="connsiteY76" fmla="*/ 923449 h 1411233"/>
                        <a:gd name="connsiteX77" fmla="*/ 132551 w 1233011"/>
                        <a:gd name="connsiteY77" fmla="*/ 909162 h 1411233"/>
                        <a:gd name="connsiteX78" fmla="*/ 142076 w 1233011"/>
                        <a:gd name="connsiteY78" fmla="*/ 882967 h 1411233"/>
                        <a:gd name="connsiteX79" fmla="*/ 114096 w 1233011"/>
                        <a:gd name="connsiteY79" fmla="*/ 864017 h 1411233"/>
                        <a:gd name="connsiteX80" fmla="*/ 92069 w 1233011"/>
                        <a:gd name="connsiteY80" fmla="*/ 897255 h 1411233"/>
                        <a:gd name="connsiteX81" fmla="*/ 94451 w 1233011"/>
                        <a:gd name="connsiteY81" fmla="*/ 840105 h 1411233"/>
                        <a:gd name="connsiteX82" fmla="*/ 75401 w 1233011"/>
                        <a:gd name="connsiteY82" fmla="*/ 835343 h 1411233"/>
                        <a:gd name="connsiteX83" fmla="*/ 63494 w 1233011"/>
                        <a:gd name="connsiteY83" fmla="*/ 906780 h 1411233"/>
                        <a:gd name="connsiteX84" fmla="*/ 42063 w 1233011"/>
                        <a:gd name="connsiteY84" fmla="*/ 911543 h 1411233"/>
                        <a:gd name="connsiteX85" fmla="*/ 53970 w 1233011"/>
                        <a:gd name="connsiteY85" fmla="*/ 825817 h 1411233"/>
                        <a:gd name="connsiteX86" fmla="*/ 106203 w 1233011"/>
                        <a:gd name="connsiteY86" fmla="*/ 819626 h 1411233"/>
                        <a:gd name="connsiteX87" fmla="*/ 108738 w 1233011"/>
                        <a:gd name="connsiteY87" fmla="*/ 799623 h 1411233"/>
                        <a:gd name="connsiteX88" fmla="*/ 61912 w 1233011"/>
                        <a:gd name="connsiteY88" fmla="*/ 799624 h 1411233"/>
                        <a:gd name="connsiteX89" fmla="*/ 66198 w 1233011"/>
                        <a:gd name="connsiteY89" fmla="*/ 761047 h 1411233"/>
                        <a:gd name="connsiteX90" fmla="*/ 125407 w 1233011"/>
                        <a:gd name="connsiteY90" fmla="*/ 742474 h 1411233"/>
                        <a:gd name="connsiteX91" fmla="*/ 113500 w 1233011"/>
                        <a:gd name="connsiteY91" fmla="*/ 716280 h 1411233"/>
                        <a:gd name="connsiteX92" fmla="*/ 31899 w 1233011"/>
                        <a:gd name="connsiteY92" fmla="*/ 756737 h 1411233"/>
                        <a:gd name="connsiteX93" fmla="*/ 12858 w 1233011"/>
                        <a:gd name="connsiteY93" fmla="*/ 718344 h 1411233"/>
                        <a:gd name="connsiteX94" fmla="*/ 87804 w 1233011"/>
                        <a:gd name="connsiteY94" fmla="*/ 693138 h 1411233"/>
                        <a:gd name="connsiteX95" fmla="*/ 60960 w 1233011"/>
                        <a:gd name="connsiteY95" fmla="*/ 617855 h 1411233"/>
                        <a:gd name="connsiteX96" fmla="*/ 34920 w 1233011"/>
                        <a:gd name="connsiteY96" fmla="*/ 604361 h 1411233"/>
                        <a:gd name="connsiteX97" fmla="*/ 0 w 1233011"/>
                        <a:gd name="connsiteY97" fmla="*/ 543401 h 1411233"/>
                        <a:gd name="connsiteX0" fmla="*/ 0 w 1233011"/>
                        <a:gd name="connsiteY0" fmla="*/ 543401 h 1411233"/>
                        <a:gd name="connsiteX1" fmla="*/ 242411 w 1233011"/>
                        <a:gd name="connsiteY1" fmla="*/ 381000 h 1411233"/>
                        <a:gd name="connsiteX2" fmla="*/ 264318 w 1233011"/>
                        <a:gd name="connsiteY2" fmla="*/ 271462 h 1411233"/>
                        <a:gd name="connsiteX3" fmla="*/ 348615 w 1233011"/>
                        <a:gd name="connsiteY3" fmla="*/ 268605 h 1411233"/>
                        <a:gd name="connsiteX4" fmla="*/ 386238 w 1233011"/>
                        <a:gd name="connsiteY4" fmla="*/ 290512 h 1411233"/>
                        <a:gd name="connsiteX5" fmla="*/ 461486 w 1233011"/>
                        <a:gd name="connsiteY5" fmla="*/ 250031 h 1411233"/>
                        <a:gd name="connsiteX6" fmla="*/ 516731 w 1233011"/>
                        <a:gd name="connsiteY6" fmla="*/ 128111 h 1411233"/>
                        <a:gd name="connsiteX7" fmla="*/ 577845 w 1233011"/>
                        <a:gd name="connsiteY7" fmla="*/ 140018 h 1411233"/>
                        <a:gd name="connsiteX8" fmla="*/ 638651 w 1233011"/>
                        <a:gd name="connsiteY8" fmla="*/ 167640 h 1411233"/>
                        <a:gd name="connsiteX9" fmla="*/ 752470 w 1233011"/>
                        <a:gd name="connsiteY9" fmla="*/ 151155 h 1411233"/>
                        <a:gd name="connsiteX10" fmla="*/ 799301 w 1233011"/>
                        <a:gd name="connsiteY10" fmla="*/ 113824 h 1411233"/>
                        <a:gd name="connsiteX11" fmla="*/ 802005 w 1233011"/>
                        <a:gd name="connsiteY11" fmla="*/ 61913 h 1411233"/>
                        <a:gd name="connsiteX12" fmla="*/ 837247 w 1233011"/>
                        <a:gd name="connsiteY12" fmla="*/ 50482 h 1411233"/>
                        <a:gd name="connsiteX13" fmla="*/ 868680 w 1233011"/>
                        <a:gd name="connsiteY13" fmla="*/ 0 h 1411233"/>
                        <a:gd name="connsiteX14" fmla="*/ 920591 w 1233011"/>
                        <a:gd name="connsiteY14" fmla="*/ 0 h 1411233"/>
                        <a:gd name="connsiteX15" fmla="*/ 916305 w 1233011"/>
                        <a:gd name="connsiteY15" fmla="*/ 59531 h 1411233"/>
                        <a:gd name="connsiteX16" fmla="*/ 996791 w 1233011"/>
                        <a:gd name="connsiteY16" fmla="*/ 99060 h 1411233"/>
                        <a:gd name="connsiteX17" fmla="*/ 954405 w 1233011"/>
                        <a:gd name="connsiteY17" fmla="*/ 177165 h 1411233"/>
                        <a:gd name="connsiteX18" fmla="*/ 984408 w 1233011"/>
                        <a:gd name="connsiteY18" fmla="*/ 197644 h 1411233"/>
                        <a:gd name="connsiteX19" fmla="*/ 951700 w 1233011"/>
                        <a:gd name="connsiteY19" fmla="*/ 249555 h 1411233"/>
                        <a:gd name="connsiteX20" fmla="*/ 951071 w 1233011"/>
                        <a:gd name="connsiteY20" fmla="*/ 297180 h 1411233"/>
                        <a:gd name="connsiteX21" fmla="*/ 958691 w 1233011"/>
                        <a:gd name="connsiteY21" fmla="*/ 320040 h 1411233"/>
                        <a:gd name="connsiteX22" fmla="*/ 1006469 w 1233011"/>
                        <a:gd name="connsiteY22" fmla="*/ 349568 h 1411233"/>
                        <a:gd name="connsiteX23" fmla="*/ 1063942 w 1233011"/>
                        <a:gd name="connsiteY23" fmla="*/ 461388 h 1411233"/>
                        <a:gd name="connsiteX24" fmla="*/ 1090136 w 1233011"/>
                        <a:gd name="connsiteY24" fmla="*/ 403667 h 1411233"/>
                        <a:gd name="connsiteX25" fmla="*/ 1130542 w 1233011"/>
                        <a:gd name="connsiteY25" fmla="*/ 390148 h 1411233"/>
                        <a:gd name="connsiteX26" fmla="*/ 1117759 w 1233011"/>
                        <a:gd name="connsiteY26" fmla="*/ 400526 h 1411233"/>
                        <a:gd name="connsiteX27" fmla="*/ 1142047 w 1233011"/>
                        <a:gd name="connsiteY27" fmla="*/ 368142 h 1411233"/>
                        <a:gd name="connsiteX28" fmla="*/ 1156811 w 1233011"/>
                        <a:gd name="connsiteY28" fmla="*/ 441960 h 1411233"/>
                        <a:gd name="connsiteX29" fmla="*/ 1233011 w 1233011"/>
                        <a:gd name="connsiteY29" fmla="*/ 419100 h 1411233"/>
                        <a:gd name="connsiteX30" fmla="*/ 1200150 w 1233011"/>
                        <a:gd name="connsiteY30" fmla="*/ 481012 h 1411233"/>
                        <a:gd name="connsiteX31" fmla="*/ 1142524 w 1233011"/>
                        <a:gd name="connsiteY31" fmla="*/ 536734 h 1411233"/>
                        <a:gd name="connsiteX32" fmla="*/ 1077908 w 1233011"/>
                        <a:gd name="connsiteY32" fmla="*/ 621031 h 1411233"/>
                        <a:gd name="connsiteX33" fmla="*/ 1009174 w 1233011"/>
                        <a:gd name="connsiteY33" fmla="*/ 632460 h 1411233"/>
                        <a:gd name="connsiteX34" fmla="*/ 1006470 w 1233011"/>
                        <a:gd name="connsiteY34" fmla="*/ 754380 h 1411233"/>
                        <a:gd name="connsiteX35" fmla="*/ 963453 w 1233011"/>
                        <a:gd name="connsiteY35" fmla="*/ 807244 h 1411233"/>
                        <a:gd name="connsiteX36" fmla="*/ 999326 w 1233011"/>
                        <a:gd name="connsiteY36" fmla="*/ 847249 h 1411233"/>
                        <a:gd name="connsiteX37" fmla="*/ 977264 w 1233011"/>
                        <a:gd name="connsiteY37" fmla="*/ 891063 h 1411233"/>
                        <a:gd name="connsiteX38" fmla="*/ 1001707 w 1233011"/>
                        <a:gd name="connsiteY38" fmla="*/ 947261 h 1411233"/>
                        <a:gd name="connsiteX39" fmla="*/ 1032510 w 1233011"/>
                        <a:gd name="connsiteY39" fmla="*/ 1024414 h 1411233"/>
                        <a:gd name="connsiteX40" fmla="*/ 1075372 w 1233011"/>
                        <a:gd name="connsiteY40" fmla="*/ 1055370 h 1411233"/>
                        <a:gd name="connsiteX41" fmla="*/ 1076801 w 1233011"/>
                        <a:gd name="connsiteY41" fmla="*/ 1161574 h 1411233"/>
                        <a:gd name="connsiteX42" fmla="*/ 993458 w 1233011"/>
                        <a:gd name="connsiteY42" fmla="*/ 1155382 h 1411233"/>
                        <a:gd name="connsiteX43" fmla="*/ 1120770 w 1233011"/>
                        <a:gd name="connsiteY43" fmla="*/ 1211579 h 1411233"/>
                        <a:gd name="connsiteX44" fmla="*/ 1154429 w 1233011"/>
                        <a:gd name="connsiteY44" fmla="*/ 1251586 h 1411233"/>
                        <a:gd name="connsiteX45" fmla="*/ 1096957 w 1233011"/>
                        <a:gd name="connsiteY45" fmla="*/ 1373505 h 1411233"/>
                        <a:gd name="connsiteX46" fmla="*/ 1065847 w 1233011"/>
                        <a:gd name="connsiteY46" fmla="*/ 1361598 h 1411233"/>
                        <a:gd name="connsiteX47" fmla="*/ 1046797 w 1233011"/>
                        <a:gd name="connsiteY47" fmla="*/ 1390650 h 1411233"/>
                        <a:gd name="connsiteX48" fmla="*/ 1027901 w 1233011"/>
                        <a:gd name="connsiteY48" fmla="*/ 1359218 h 1411233"/>
                        <a:gd name="connsiteX49" fmla="*/ 901541 w 1233011"/>
                        <a:gd name="connsiteY49" fmla="*/ 1344930 h 1411233"/>
                        <a:gd name="connsiteX50" fmla="*/ 859428 w 1233011"/>
                        <a:gd name="connsiteY50" fmla="*/ 1307028 h 1411233"/>
                        <a:gd name="connsiteX51" fmla="*/ 818351 w 1233011"/>
                        <a:gd name="connsiteY51" fmla="*/ 1321118 h 1411233"/>
                        <a:gd name="connsiteX52" fmla="*/ 788313 w 1233011"/>
                        <a:gd name="connsiteY52" fmla="*/ 1359590 h 1411233"/>
                        <a:gd name="connsiteX53" fmla="*/ 732402 w 1233011"/>
                        <a:gd name="connsiteY53" fmla="*/ 1357779 h 1411233"/>
                        <a:gd name="connsiteX54" fmla="*/ 606672 w 1233011"/>
                        <a:gd name="connsiteY54" fmla="*/ 1411233 h 1411233"/>
                        <a:gd name="connsiteX55" fmla="*/ 580226 w 1233011"/>
                        <a:gd name="connsiteY55" fmla="*/ 1375886 h 1411233"/>
                        <a:gd name="connsiteX56" fmla="*/ 374332 w 1233011"/>
                        <a:gd name="connsiteY56" fmla="*/ 1287303 h 1411233"/>
                        <a:gd name="connsiteX57" fmla="*/ 206369 w 1233011"/>
                        <a:gd name="connsiteY57" fmla="*/ 1230630 h 1411233"/>
                        <a:gd name="connsiteX58" fmla="*/ 111119 w 1233011"/>
                        <a:gd name="connsiteY58" fmla="*/ 1223486 h 1411233"/>
                        <a:gd name="connsiteX59" fmla="*/ 106357 w 1233011"/>
                        <a:gd name="connsiteY59" fmla="*/ 1156811 h 1411233"/>
                        <a:gd name="connsiteX60" fmla="*/ 118263 w 1233011"/>
                        <a:gd name="connsiteY60" fmla="*/ 1171098 h 1411233"/>
                        <a:gd name="connsiteX61" fmla="*/ 126682 w 1233011"/>
                        <a:gd name="connsiteY61" fmla="*/ 1202532 h 1411233"/>
                        <a:gd name="connsiteX62" fmla="*/ 164306 w 1233011"/>
                        <a:gd name="connsiteY62" fmla="*/ 1200626 h 1411233"/>
                        <a:gd name="connsiteX63" fmla="*/ 146685 w 1233011"/>
                        <a:gd name="connsiteY63" fmla="*/ 1141095 h 1411233"/>
                        <a:gd name="connsiteX64" fmla="*/ 218122 w 1233011"/>
                        <a:gd name="connsiteY64" fmla="*/ 1096804 h 1411233"/>
                        <a:gd name="connsiteX65" fmla="*/ 232563 w 1233011"/>
                        <a:gd name="connsiteY65" fmla="*/ 1180623 h 1411233"/>
                        <a:gd name="connsiteX66" fmla="*/ 261138 w 1233011"/>
                        <a:gd name="connsiteY66" fmla="*/ 1190149 h 1411233"/>
                        <a:gd name="connsiteX67" fmla="*/ 275426 w 1233011"/>
                        <a:gd name="connsiteY67" fmla="*/ 1154430 h 1411233"/>
                        <a:gd name="connsiteX68" fmla="*/ 304000 w 1233011"/>
                        <a:gd name="connsiteY68" fmla="*/ 1073468 h 1411233"/>
                        <a:gd name="connsiteX69" fmla="*/ 284406 w 1233011"/>
                        <a:gd name="connsiteY69" fmla="*/ 949172 h 1411233"/>
                        <a:gd name="connsiteX70" fmla="*/ 230505 w 1233011"/>
                        <a:gd name="connsiteY70" fmla="*/ 959168 h 1411233"/>
                        <a:gd name="connsiteX71" fmla="*/ 249232 w 1233011"/>
                        <a:gd name="connsiteY71" fmla="*/ 944880 h 1411233"/>
                        <a:gd name="connsiteX72" fmla="*/ 242088 w 1233011"/>
                        <a:gd name="connsiteY72" fmla="*/ 921068 h 1411233"/>
                        <a:gd name="connsiteX73" fmla="*/ 208750 w 1233011"/>
                        <a:gd name="connsiteY73" fmla="*/ 947261 h 1411233"/>
                        <a:gd name="connsiteX74" fmla="*/ 180177 w 1233011"/>
                        <a:gd name="connsiteY74" fmla="*/ 935355 h 1411233"/>
                        <a:gd name="connsiteX75" fmla="*/ 220657 w 1233011"/>
                        <a:gd name="connsiteY75" fmla="*/ 918686 h 1411233"/>
                        <a:gd name="connsiteX76" fmla="*/ 208750 w 1233011"/>
                        <a:gd name="connsiteY76" fmla="*/ 899636 h 1411233"/>
                        <a:gd name="connsiteX77" fmla="*/ 161126 w 1233011"/>
                        <a:gd name="connsiteY77" fmla="*/ 923449 h 1411233"/>
                        <a:gd name="connsiteX78" fmla="*/ 132551 w 1233011"/>
                        <a:gd name="connsiteY78" fmla="*/ 909162 h 1411233"/>
                        <a:gd name="connsiteX79" fmla="*/ 142076 w 1233011"/>
                        <a:gd name="connsiteY79" fmla="*/ 882967 h 1411233"/>
                        <a:gd name="connsiteX80" fmla="*/ 114096 w 1233011"/>
                        <a:gd name="connsiteY80" fmla="*/ 864017 h 1411233"/>
                        <a:gd name="connsiteX81" fmla="*/ 92069 w 1233011"/>
                        <a:gd name="connsiteY81" fmla="*/ 897255 h 1411233"/>
                        <a:gd name="connsiteX82" fmla="*/ 94451 w 1233011"/>
                        <a:gd name="connsiteY82" fmla="*/ 840105 h 1411233"/>
                        <a:gd name="connsiteX83" fmla="*/ 75401 w 1233011"/>
                        <a:gd name="connsiteY83" fmla="*/ 835343 h 1411233"/>
                        <a:gd name="connsiteX84" fmla="*/ 63494 w 1233011"/>
                        <a:gd name="connsiteY84" fmla="*/ 906780 h 1411233"/>
                        <a:gd name="connsiteX85" fmla="*/ 42063 w 1233011"/>
                        <a:gd name="connsiteY85" fmla="*/ 911543 h 1411233"/>
                        <a:gd name="connsiteX86" fmla="*/ 53970 w 1233011"/>
                        <a:gd name="connsiteY86" fmla="*/ 825817 h 1411233"/>
                        <a:gd name="connsiteX87" fmla="*/ 106203 w 1233011"/>
                        <a:gd name="connsiteY87" fmla="*/ 819626 h 1411233"/>
                        <a:gd name="connsiteX88" fmla="*/ 108738 w 1233011"/>
                        <a:gd name="connsiteY88" fmla="*/ 799623 h 1411233"/>
                        <a:gd name="connsiteX89" fmla="*/ 61912 w 1233011"/>
                        <a:gd name="connsiteY89" fmla="*/ 799624 h 1411233"/>
                        <a:gd name="connsiteX90" fmla="*/ 66198 w 1233011"/>
                        <a:gd name="connsiteY90" fmla="*/ 761047 h 1411233"/>
                        <a:gd name="connsiteX91" fmla="*/ 125407 w 1233011"/>
                        <a:gd name="connsiteY91" fmla="*/ 742474 h 1411233"/>
                        <a:gd name="connsiteX92" fmla="*/ 113500 w 1233011"/>
                        <a:gd name="connsiteY92" fmla="*/ 716280 h 1411233"/>
                        <a:gd name="connsiteX93" fmla="*/ 31899 w 1233011"/>
                        <a:gd name="connsiteY93" fmla="*/ 756737 h 1411233"/>
                        <a:gd name="connsiteX94" fmla="*/ 12858 w 1233011"/>
                        <a:gd name="connsiteY94" fmla="*/ 718344 h 1411233"/>
                        <a:gd name="connsiteX95" fmla="*/ 87804 w 1233011"/>
                        <a:gd name="connsiteY95" fmla="*/ 693138 h 1411233"/>
                        <a:gd name="connsiteX96" fmla="*/ 60960 w 1233011"/>
                        <a:gd name="connsiteY96" fmla="*/ 617855 h 1411233"/>
                        <a:gd name="connsiteX97" fmla="*/ 34920 w 1233011"/>
                        <a:gd name="connsiteY97" fmla="*/ 604361 h 1411233"/>
                        <a:gd name="connsiteX98" fmla="*/ 0 w 1233011"/>
                        <a:gd name="connsiteY98" fmla="*/ 543401 h 1411233"/>
                        <a:gd name="connsiteX0" fmla="*/ 0 w 1233011"/>
                        <a:gd name="connsiteY0" fmla="*/ 543401 h 1411233"/>
                        <a:gd name="connsiteX1" fmla="*/ 242411 w 1233011"/>
                        <a:gd name="connsiteY1" fmla="*/ 381000 h 1411233"/>
                        <a:gd name="connsiteX2" fmla="*/ 264318 w 1233011"/>
                        <a:gd name="connsiteY2" fmla="*/ 271462 h 1411233"/>
                        <a:gd name="connsiteX3" fmla="*/ 348615 w 1233011"/>
                        <a:gd name="connsiteY3" fmla="*/ 268605 h 1411233"/>
                        <a:gd name="connsiteX4" fmla="*/ 386238 w 1233011"/>
                        <a:gd name="connsiteY4" fmla="*/ 290512 h 1411233"/>
                        <a:gd name="connsiteX5" fmla="*/ 461486 w 1233011"/>
                        <a:gd name="connsiteY5" fmla="*/ 250031 h 1411233"/>
                        <a:gd name="connsiteX6" fmla="*/ 516731 w 1233011"/>
                        <a:gd name="connsiteY6" fmla="*/ 128111 h 1411233"/>
                        <a:gd name="connsiteX7" fmla="*/ 577845 w 1233011"/>
                        <a:gd name="connsiteY7" fmla="*/ 140018 h 1411233"/>
                        <a:gd name="connsiteX8" fmla="*/ 638651 w 1233011"/>
                        <a:gd name="connsiteY8" fmla="*/ 167640 h 1411233"/>
                        <a:gd name="connsiteX9" fmla="*/ 752470 w 1233011"/>
                        <a:gd name="connsiteY9" fmla="*/ 151155 h 1411233"/>
                        <a:gd name="connsiteX10" fmla="*/ 799301 w 1233011"/>
                        <a:gd name="connsiteY10" fmla="*/ 113824 h 1411233"/>
                        <a:gd name="connsiteX11" fmla="*/ 802005 w 1233011"/>
                        <a:gd name="connsiteY11" fmla="*/ 61913 h 1411233"/>
                        <a:gd name="connsiteX12" fmla="*/ 837247 w 1233011"/>
                        <a:gd name="connsiteY12" fmla="*/ 50482 h 1411233"/>
                        <a:gd name="connsiteX13" fmla="*/ 868680 w 1233011"/>
                        <a:gd name="connsiteY13" fmla="*/ 0 h 1411233"/>
                        <a:gd name="connsiteX14" fmla="*/ 920591 w 1233011"/>
                        <a:gd name="connsiteY14" fmla="*/ 0 h 1411233"/>
                        <a:gd name="connsiteX15" fmla="*/ 916305 w 1233011"/>
                        <a:gd name="connsiteY15" fmla="*/ 59531 h 1411233"/>
                        <a:gd name="connsiteX16" fmla="*/ 996791 w 1233011"/>
                        <a:gd name="connsiteY16" fmla="*/ 99060 h 1411233"/>
                        <a:gd name="connsiteX17" fmla="*/ 954405 w 1233011"/>
                        <a:gd name="connsiteY17" fmla="*/ 177165 h 1411233"/>
                        <a:gd name="connsiteX18" fmla="*/ 984408 w 1233011"/>
                        <a:gd name="connsiteY18" fmla="*/ 197644 h 1411233"/>
                        <a:gd name="connsiteX19" fmla="*/ 951700 w 1233011"/>
                        <a:gd name="connsiteY19" fmla="*/ 249555 h 1411233"/>
                        <a:gd name="connsiteX20" fmla="*/ 951071 w 1233011"/>
                        <a:gd name="connsiteY20" fmla="*/ 297180 h 1411233"/>
                        <a:gd name="connsiteX21" fmla="*/ 958691 w 1233011"/>
                        <a:gd name="connsiteY21" fmla="*/ 320040 h 1411233"/>
                        <a:gd name="connsiteX22" fmla="*/ 1006469 w 1233011"/>
                        <a:gd name="connsiteY22" fmla="*/ 349568 h 1411233"/>
                        <a:gd name="connsiteX23" fmla="*/ 1063942 w 1233011"/>
                        <a:gd name="connsiteY23" fmla="*/ 461388 h 1411233"/>
                        <a:gd name="connsiteX24" fmla="*/ 1090136 w 1233011"/>
                        <a:gd name="connsiteY24" fmla="*/ 403667 h 1411233"/>
                        <a:gd name="connsiteX25" fmla="*/ 1130542 w 1233011"/>
                        <a:gd name="connsiteY25" fmla="*/ 390148 h 1411233"/>
                        <a:gd name="connsiteX26" fmla="*/ 1117759 w 1233011"/>
                        <a:gd name="connsiteY26" fmla="*/ 400526 h 1411233"/>
                        <a:gd name="connsiteX27" fmla="*/ 1142047 w 1233011"/>
                        <a:gd name="connsiteY27" fmla="*/ 368142 h 1411233"/>
                        <a:gd name="connsiteX28" fmla="*/ 1156811 w 1233011"/>
                        <a:gd name="connsiteY28" fmla="*/ 441960 h 1411233"/>
                        <a:gd name="connsiteX29" fmla="*/ 1233011 w 1233011"/>
                        <a:gd name="connsiteY29" fmla="*/ 419100 h 1411233"/>
                        <a:gd name="connsiteX30" fmla="*/ 1200150 w 1233011"/>
                        <a:gd name="connsiteY30" fmla="*/ 481012 h 1411233"/>
                        <a:gd name="connsiteX31" fmla="*/ 1142524 w 1233011"/>
                        <a:gd name="connsiteY31" fmla="*/ 536734 h 1411233"/>
                        <a:gd name="connsiteX32" fmla="*/ 1077908 w 1233011"/>
                        <a:gd name="connsiteY32" fmla="*/ 621031 h 1411233"/>
                        <a:gd name="connsiteX33" fmla="*/ 1009174 w 1233011"/>
                        <a:gd name="connsiteY33" fmla="*/ 632460 h 1411233"/>
                        <a:gd name="connsiteX34" fmla="*/ 1006470 w 1233011"/>
                        <a:gd name="connsiteY34" fmla="*/ 754380 h 1411233"/>
                        <a:gd name="connsiteX35" fmla="*/ 963453 w 1233011"/>
                        <a:gd name="connsiteY35" fmla="*/ 807244 h 1411233"/>
                        <a:gd name="connsiteX36" fmla="*/ 999326 w 1233011"/>
                        <a:gd name="connsiteY36" fmla="*/ 847249 h 1411233"/>
                        <a:gd name="connsiteX37" fmla="*/ 977264 w 1233011"/>
                        <a:gd name="connsiteY37" fmla="*/ 891063 h 1411233"/>
                        <a:gd name="connsiteX38" fmla="*/ 1001707 w 1233011"/>
                        <a:gd name="connsiteY38" fmla="*/ 947261 h 1411233"/>
                        <a:gd name="connsiteX39" fmla="*/ 1032510 w 1233011"/>
                        <a:gd name="connsiteY39" fmla="*/ 1024414 h 1411233"/>
                        <a:gd name="connsiteX40" fmla="*/ 1075372 w 1233011"/>
                        <a:gd name="connsiteY40" fmla="*/ 1055370 h 1411233"/>
                        <a:gd name="connsiteX41" fmla="*/ 1076801 w 1233011"/>
                        <a:gd name="connsiteY41" fmla="*/ 1161574 h 1411233"/>
                        <a:gd name="connsiteX42" fmla="*/ 993458 w 1233011"/>
                        <a:gd name="connsiteY42" fmla="*/ 1155382 h 1411233"/>
                        <a:gd name="connsiteX43" fmla="*/ 1120770 w 1233011"/>
                        <a:gd name="connsiteY43" fmla="*/ 1211579 h 1411233"/>
                        <a:gd name="connsiteX44" fmla="*/ 1154429 w 1233011"/>
                        <a:gd name="connsiteY44" fmla="*/ 1251586 h 1411233"/>
                        <a:gd name="connsiteX45" fmla="*/ 1096957 w 1233011"/>
                        <a:gd name="connsiteY45" fmla="*/ 1373505 h 1411233"/>
                        <a:gd name="connsiteX46" fmla="*/ 1065847 w 1233011"/>
                        <a:gd name="connsiteY46" fmla="*/ 1361598 h 1411233"/>
                        <a:gd name="connsiteX47" fmla="*/ 1046797 w 1233011"/>
                        <a:gd name="connsiteY47" fmla="*/ 1390650 h 1411233"/>
                        <a:gd name="connsiteX48" fmla="*/ 1027901 w 1233011"/>
                        <a:gd name="connsiteY48" fmla="*/ 1359218 h 1411233"/>
                        <a:gd name="connsiteX49" fmla="*/ 901541 w 1233011"/>
                        <a:gd name="connsiteY49" fmla="*/ 1344930 h 1411233"/>
                        <a:gd name="connsiteX50" fmla="*/ 859428 w 1233011"/>
                        <a:gd name="connsiteY50" fmla="*/ 1307028 h 1411233"/>
                        <a:gd name="connsiteX51" fmla="*/ 818351 w 1233011"/>
                        <a:gd name="connsiteY51" fmla="*/ 1321118 h 1411233"/>
                        <a:gd name="connsiteX52" fmla="*/ 788313 w 1233011"/>
                        <a:gd name="connsiteY52" fmla="*/ 1359590 h 1411233"/>
                        <a:gd name="connsiteX53" fmla="*/ 732402 w 1233011"/>
                        <a:gd name="connsiteY53" fmla="*/ 1357779 h 1411233"/>
                        <a:gd name="connsiteX54" fmla="*/ 606672 w 1233011"/>
                        <a:gd name="connsiteY54" fmla="*/ 1411233 h 1411233"/>
                        <a:gd name="connsiteX55" fmla="*/ 580226 w 1233011"/>
                        <a:gd name="connsiteY55" fmla="*/ 1375886 h 1411233"/>
                        <a:gd name="connsiteX56" fmla="*/ 374332 w 1233011"/>
                        <a:gd name="connsiteY56" fmla="*/ 1287303 h 1411233"/>
                        <a:gd name="connsiteX57" fmla="*/ 206369 w 1233011"/>
                        <a:gd name="connsiteY57" fmla="*/ 1230630 h 1411233"/>
                        <a:gd name="connsiteX58" fmla="*/ 111119 w 1233011"/>
                        <a:gd name="connsiteY58" fmla="*/ 1223486 h 1411233"/>
                        <a:gd name="connsiteX59" fmla="*/ 106357 w 1233011"/>
                        <a:gd name="connsiteY59" fmla="*/ 1156811 h 1411233"/>
                        <a:gd name="connsiteX60" fmla="*/ 118263 w 1233011"/>
                        <a:gd name="connsiteY60" fmla="*/ 1171098 h 1411233"/>
                        <a:gd name="connsiteX61" fmla="*/ 126682 w 1233011"/>
                        <a:gd name="connsiteY61" fmla="*/ 1202532 h 1411233"/>
                        <a:gd name="connsiteX62" fmla="*/ 164306 w 1233011"/>
                        <a:gd name="connsiteY62" fmla="*/ 1200626 h 1411233"/>
                        <a:gd name="connsiteX63" fmla="*/ 146685 w 1233011"/>
                        <a:gd name="connsiteY63" fmla="*/ 1141095 h 1411233"/>
                        <a:gd name="connsiteX64" fmla="*/ 218122 w 1233011"/>
                        <a:gd name="connsiteY64" fmla="*/ 1096804 h 1411233"/>
                        <a:gd name="connsiteX65" fmla="*/ 232563 w 1233011"/>
                        <a:gd name="connsiteY65" fmla="*/ 1180623 h 1411233"/>
                        <a:gd name="connsiteX66" fmla="*/ 261138 w 1233011"/>
                        <a:gd name="connsiteY66" fmla="*/ 1190149 h 1411233"/>
                        <a:gd name="connsiteX67" fmla="*/ 277262 w 1233011"/>
                        <a:gd name="connsiteY67" fmla="*/ 1048043 h 1411233"/>
                        <a:gd name="connsiteX68" fmla="*/ 304000 w 1233011"/>
                        <a:gd name="connsiteY68" fmla="*/ 1073468 h 1411233"/>
                        <a:gd name="connsiteX69" fmla="*/ 284406 w 1233011"/>
                        <a:gd name="connsiteY69" fmla="*/ 949172 h 1411233"/>
                        <a:gd name="connsiteX70" fmla="*/ 230505 w 1233011"/>
                        <a:gd name="connsiteY70" fmla="*/ 959168 h 1411233"/>
                        <a:gd name="connsiteX71" fmla="*/ 249232 w 1233011"/>
                        <a:gd name="connsiteY71" fmla="*/ 944880 h 1411233"/>
                        <a:gd name="connsiteX72" fmla="*/ 242088 w 1233011"/>
                        <a:gd name="connsiteY72" fmla="*/ 921068 h 1411233"/>
                        <a:gd name="connsiteX73" fmla="*/ 208750 w 1233011"/>
                        <a:gd name="connsiteY73" fmla="*/ 947261 h 1411233"/>
                        <a:gd name="connsiteX74" fmla="*/ 180177 w 1233011"/>
                        <a:gd name="connsiteY74" fmla="*/ 935355 h 1411233"/>
                        <a:gd name="connsiteX75" fmla="*/ 220657 w 1233011"/>
                        <a:gd name="connsiteY75" fmla="*/ 918686 h 1411233"/>
                        <a:gd name="connsiteX76" fmla="*/ 208750 w 1233011"/>
                        <a:gd name="connsiteY76" fmla="*/ 899636 h 1411233"/>
                        <a:gd name="connsiteX77" fmla="*/ 161126 w 1233011"/>
                        <a:gd name="connsiteY77" fmla="*/ 923449 h 1411233"/>
                        <a:gd name="connsiteX78" fmla="*/ 132551 w 1233011"/>
                        <a:gd name="connsiteY78" fmla="*/ 909162 h 1411233"/>
                        <a:gd name="connsiteX79" fmla="*/ 142076 w 1233011"/>
                        <a:gd name="connsiteY79" fmla="*/ 882967 h 1411233"/>
                        <a:gd name="connsiteX80" fmla="*/ 114096 w 1233011"/>
                        <a:gd name="connsiteY80" fmla="*/ 864017 h 1411233"/>
                        <a:gd name="connsiteX81" fmla="*/ 92069 w 1233011"/>
                        <a:gd name="connsiteY81" fmla="*/ 897255 h 1411233"/>
                        <a:gd name="connsiteX82" fmla="*/ 94451 w 1233011"/>
                        <a:gd name="connsiteY82" fmla="*/ 840105 h 1411233"/>
                        <a:gd name="connsiteX83" fmla="*/ 75401 w 1233011"/>
                        <a:gd name="connsiteY83" fmla="*/ 835343 h 1411233"/>
                        <a:gd name="connsiteX84" fmla="*/ 63494 w 1233011"/>
                        <a:gd name="connsiteY84" fmla="*/ 906780 h 1411233"/>
                        <a:gd name="connsiteX85" fmla="*/ 42063 w 1233011"/>
                        <a:gd name="connsiteY85" fmla="*/ 911543 h 1411233"/>
                        <a:gd name="connsiteX86" fmla="*/ 53970 w 1233011"/>
                        <a:gd name="connsiteY86" fmla="*/ 825817 h 1411233"/>
                        <a:gd name="connsiteX87" fmla="*/ 106203 w 1233011"/>
                        <a:gd name="connsiteY87" fmla="*/ 819626 h 1411233"/>
                        <a:gd name="connsiteX88" fmla="*/ 108738 w 1233011"/>
                        <a:gd name="connsiteY88" fmla="*/ 799623 h 1411233"/>
                        <a:gd name="connsiteX89" fmla="*/ 61912 w 1233011"/>
                        <a:gd name="connsiteY89" fmla="*/ 799624 h 1411233"/>
                        <a:gd name="connsiteX90" fmla="*/ 66198 w 1233011"/>
                        <a:gd name="connsiteY90" fmla="*/ 761047 h 1411233"/>
                        <a:gd name="connsiteX91" fmla="*/ 125407 w 1233011"/>
                        <a:gd name="connsiteY91" fmla="*/ 742474 h 1411233"/>
                        <a:gd name="connsiteX92" fmla="*/ 113500 w 1233011"/>
                        <a:gd name="connsiteY92" fmla="*/ 716280 h 1411233"/>
                        <a:gd name="connsiteX93" fmla="*/ 31899 w 1233011"/>
                        <a:gd name="connsiteY93" fmla="*/ 756737 h 1411233"/>
                        <a:gd name="connsiteX94" fmla="*/ 12858 w 1233011"/>
                        <a:gd name="connsiteY94" fmla="*/ 718344 h 1411233"/>
                        <a:gd name="connsiteX95" fmla="*/ 87804 w 1233011"/>
                        <a:gd name="connsiteY95" fmla="*/ 693138 h 1411233"/>
                        <a:gd name="connsiteX96" fmla="*/ 60960 w 1233011"/>
                        <a:gd name="connsiteY96" fmla="*/ 617855 h 1411233"/>
                        <a:gd name="connsiteX97" fmla="*/ 34920 w 1233011"/>
                        <a:gd name="connsiteY97" fmla="*/ 604361 h 1411233"/>
                        <a:gd name="connsiteX98" fmla="*/ 0 w 1233011"/>
                        <a:gd name="connsiteY98" fmla="*/ 543401 h 1411233"/>
                        <a:gd name="connsiteX0" fmla="*/ 0 w 1233011"/>
                        <a:gd name="connsiteY0" fmla="*/ 543401 h 1411233"/>
                        <a:gd name="connsiteX1" fmla="*/ 242411 w 1233011"/>
                        <a:gd name="connsiteY1" fmla="*/ 381000 h 1411233"/>
                        <a:gd name="connsiteX2" fmla="*/ 264318 w 1233011"/>
                        <a:gd name="connsiteY2" fmla="*/ 271462 h 1411233"/>
                        <a:gd name="connsiteX3" fmla="*/ 348615 w 1233011"/>
                        <a:gd name="connsiteY3" fmla="*/ 268605 h 1411233"/>
                        <a:gd name="connsiteX4" fmla="*/ 386238 w 1233011"/>
                        <a:gd name="connsiteY4" fmla="*/ 290512 h 1411233"/>
                        <a:gd name="connsiteX5" fmla="*/ 461486 w 1233011"/>
                        <a:gd name="connsiteY5" fmla="*/ 250031 h 1411233"/>
                        <a:gd name="connsiteX6" fmla="*/ 516731 w 1233011"/>
                        <a:gd name="connsiteY6" fmla="*/ 128111 h 1411233"/>
                        <a:gd name="connsiteX7" fmla="*/ 577845 w 1233011"/>
                        <a:gd name="connsiteY7" fmla="*/ 140018 h 1411233"/>
                        <a:gd name="connsiteX8" fmla="*/ 638651 w 1233011"/>
                        <a:gd name="connsiteY8" fmla="*/ 167640 h 1411233"/>
                        <a:gd name="connsiteX9" fmla="*/ 752470 w 1233011"/>
                        <a:gd name="connsiteY9" fmla="*/ 151155 h 1411233"/>
                        <a:gd name="connsiteX10" fmla="*/ 799301 w 1233011"/>
                        <a:gd name="connsiteY10" fmla="*/ 113824 h 1411233"/>
                        <a:gd name="connsiteX11" fmla="*/ 802005 w 1233011"/>
                        <a:gd name="connsiteY11" fmla="*/ 61913 h 1411233"/>
                        <a:gd name="connsiteX12" fmla="*/ 837247 w 1233011"/>
                        <a:gd name="connsiteY12" fmla="*/ 50482 h 1411233"/>
                        <a:gd name="connsiteX13" fmla="*/ 868680 w 1233011"/>
                        <a:gd name="connsiteY13" fmla="*/ 0 h 1411233"/>
                        <a:gd name="connsiteX14" fmla="*/ 920591 w 1233011"/>
                        <a:gd name="connsiteY14" fmla="*/ 0 h 1411233"/>
                        <a:gd name="connsiteX15" fmla="*/ 916305 w 1233011"/>
                        <a:gd name="connsiteY15" fmla="*/ 59531 h 1411233"/>
                        <a:gd name="connsiteX16" fmla="*/ 996791 w 1233011"/>
                        <a:gd name="connsiteY16" fmla="*/ 99060 h 1411233"/>
                        <a:gd name="connsiteX17" fmla="*/ 954405 w 1233011"/>
                        <a:gd name="connsiteY17" fmla="*/ 177165 h 1411233"/>
                        <a:gd name="connsiteX18" fmla="*/ 984408 w 1233011"/>
                        <a:gd name="connsiteY18" fmla="*/ 197644 h 1411233"/>
                        <a:gd name="connsiteX19" fmla="*/ 951700 w 1233011"/>
                        <a:gd name="connsiteY19" fmla="*/ 249555 h 1411233"/>
                        <a:gd name="connsiteX20" fmla="*/ 951071 w 1233011"/>
                        <a:gd name="connsiteY20" fmla="*/ 297180 h 1411233"/>
                        <a:gd name="connsiteX21" fmla="*/ 958691 w 1233011"/>
                        <a:gd name="connsiteY21" fmla="*/ 320040 h 1411233"/>
                        <a:gd name="connsiteX22" fmla="*/ 1006469 w 1233011"/>
                        <a:gd name="connsiteY22" fmla="*/ 349568 h 1411233"/>
                        <a:gd name="connsiteX23" fmla="*/ 1063942 w 1233011"/>
                        <a:gd name="connsiteY23" fmla="*/ 461388 h 1411233"/>
                        <a:gd name="connsiteX24" fmla="*/ 1090136 w 1233011"/>
                        <a:gd name="connsiteY24" fmla="*/ 403667 h 1411233"/>
                        <a:gd name="connsiteX25" fmla="*/ 1130542 w 1233011"/>
                        <a:gd name="connsiteY25" fmla="*/ 390148 h 1411233"/>
                        <a:gd name="connsiteX26" fmla="*/ 1117759 w 1233011"/>
                        <a:gd name="connsiteY26" fmla="*/ 400526 h 1411233"/>
                        <a:gd name="connsiteX27" fmla="*/ 1142047 w 1233011"/>
                        <a:gd name="connsiteY27" fmla="*/ 368142 h 1411233"/>
                        <a:gd name="connsiteX28" fmla="*/ 1156811 w 1233011"/>
                        <a:gd name="connsiteY28" fmla="*/ 441960 h 1411233"/>
                        <a:gd name="connsiteX29" fmla="*/ 1233011 w 1233011"/>
                        <a:gd name="connsiteY29" fmla="*/ 419100 h 1411233"/>
                        <a:gd name="connsiteX30" fmla="*/ 1200150 w 1233011"/>
                        <a:gd name="connsiteY30" fmla="*/ 481012 h 1411233"/>
                        <a:gd name="connsiteX31" fmla="*/ 1142524 w 1233011"/>
                        <a:gd name="connsiteY31" fmla="*/ 536734 h 1411233"/>
                        <a:gd name="connsiteX32" fmla="*/ 1077908 w 1233011"/>
                        <a:gd name="connsiteY32" fmla="*/ 621031 h 1411233"/>
                        <a:gd name="connsiteX33" fmla="*/ 1009174 w 1233011"/>
                        <a:gd name="connsiteY33" fmla="*/ 632460 h 1411233"/>
                        <a:gd name="connsiteX34" fmla="*/ 1006470 w 1233011"/>
                        <a:gd name="connsiteY34" fmla="*/ 754380 h 1411233"/>
                        <a:gd name="connsiteX35" fmla="*/ 963453 w 1233011"/>
                        <a:gd name="connsiteY35" fmla="*/ 807244 h 1411233"/>
                        <a:gd name="connsiteX36" fmla="*/ 999326 w 1233011"/>
                        <a:gd name="connsiteY36" fmla="*/ 847249 h 1411233"/>
                        <a:gd name="connsiteX37" fmla="*/ 977264 w 1233011"/>
                        <a:gd name="connsiteY37" fmla="*/ 891063 h 1411233"/>
                        <a:gd name="connsiteX38" fmla="*/ 1001707 w 1233011"/>
                        <a:gd name="connsiteY38" fmla="*/ 947261 h 1411233"/>
                        <a:gd name="connsiteX39" fmla="*/ 1032510 w 1233011"/>
                        <a:gd name="connsiteY39" fmla="*/ 1024414 h 1411233"/>
                        <a:gd name="connsiteX40" fmla="*/ 1075372 w 1233011"/>
                        <a:gd name="connsiteY40" fmla="*/ 1055370 h 1411233"/>
                        <a:gd name="connsiteX41" fmla="*/ 1076801 w 1233011"/>
                        <a:gd name="connsiteY41" fmla="*/ 1161574 h 1411233"/>
                        <a:gd name="connsiteX42" fmla="*/ 993458 w 1233011"/>
                        <a:gd name="connsiteY42" fmla="*/ 1155382 h 1411233"/>
                        <a:gd name="connsiteX43" fmla="*/ 1120770 w 1233011"/>
                        <a:gd name="connsiteY43" fmla="*/ 1211579 h 1411233"/>
                        <a:gd name="connsiteX44" fmla="*/ 1154429 w 1233011"/>
                        <a:gd name="connsiteY44" fmla="*/ 1251586 h 1411233"/>
                        <a:gd name="connsiteX45" fmla="*/ 1096957 w 1233011"/>
                        <a:gd name="connsiteY45" fmla="*/ 1373505 h 1411233"/>
                        <a:gd name="connsiteX46" fmla="*/ 1065847 w 1233011"/>
                        <a:gd name="connsiteY46" fmla="*/ 1361598 h 1411233"/>
                        <a:gd name="connsiteX47" fmla="*/ 1046797 w 1233011"/>
                        <a:gd name="connsiteY47" fmla="*/ 1390650 h 1411233"/>
                        <a:gd name="connsiteX48" fmla="*/ 1027901 w 1233011"/>
                        <a:gd name="connsiteY48" fmla="*/ 1359218 h 1411233"/>
                        <a:gd name="connsiteX49" fmla="*/ 901541 w 1233011"/>
                        <a:gd name="connsiteY49" fmla="*/ 1344930 h 1411233"/>
                        <a:gd name="connsiteX50" fmla="*/ 859428 w 1233011"/>
                        <a:gd name="connsiteY50" fmla="*/ 1307028 h 1411233"/>
                        <a:gd name="connsiteX51" fmla="*/ 818351 w 1233011"/>
                        <a:gd name="connsiteY51" fmla="*/ 1321118 h 1411233"/>
                        <a:gd name="connsiteX52" fmla="*/ 788313 w 1233011"/>
                        <a:gd name="connsiteY52" fmla="*/ 1359590 h 1411233"/>
                        <a:gd name="connsiteX53" fmla="*/ 732402 w 1233011"/>
                        <a:gd name="connsiteY53" fmla="*/ 1357779 h 1411233"/>
                        <a:gd name="connsiteX54" fmla="*/ 606672 w 1233011"/>
                        <a:gd name="connsiteY54" fmla="*/ 1411233 h 1411233"/>
                        <a:gd name="connsiteX55" fmla="*/ 580226 w 1233011"/>
                        <a:gd name="connsiteY55" fmla="*/ 1375886 h 1411233"/>
                        <a:gd name="connsiteX56" fmla="*/ 374332 w 1233011"/>
                        <a:gd name="connsiteY56" fmla="*/ 1287303 h 1411233"/>
                        <a:gd name="connsiteX57" fmla="*/ 206369 w 1233011"/>
                        <a:gd name="connsiteY57" fmla="*/ 1230630 h 1411233"/>
                        <a:gd name="connsiteX58" fmla="*/ 111119 w 1233011"/>
                        <a:gd name="connsiteY58" fmla="*/ 1223486 h 1411233"/>
                        <a:gd name="connsiteX59" fmla="*/ 106357 w 1233011"/>
                        <a:gd name="connsiteY59" fmla="*/ 1156811 h 1411233"/>
                        <a:gd name="connsiteX60" fmla="*/ 118263 w 1233011"/>
                        <a:gd name="connsiteY60" fmla="*/ 1171098 h 1411233"/>
                        <a:gd name="connsiteX61" fmla="*/ 126682 w 1233011"/>
                        <a:gd name="connsiteY61" fmla="*/ 1202532 h 1411233"/>
                        <a:gd name="connsiteX62" fmla="*/ 164306 w 1233011"/>
                        <a:gd name="connsiteY62" fmla="*/ 1200626 h 1411233"/>
                        <a:gd name="connsiteX63" fmla="*/ 146685 w 1233011"/>
                        <a:gd name="connsiteY63" fmla="*/ 1141095 h 1411233"/>
                        <a:gd name="connsiteX64" fmla="*/ 218122 w 1233011"/>
                        <a:gd name="connsiteY64" fmla="*/ 1096804 h 1411233"/>
                        <a:gd name="connsiteX65" fmla="*/ 232563 w 1233011"/>
                        <a:gd name="connsiteY65" fmla="*/ 1180623 h 1411233"/>
                        <a:gd name="connsiteX66" fmla="*/ 261138 w 1233011"/>
                        <a:gd name="connsiteY66" fmla="*/ 1190149 h 1411233"/>
                        <a:gd name="connsiteX67" fmla="*/ 277262 w 1233011"/>
                        <a:gd name="connsiteY67" fmla="*/ 1048043 h 1411233"/>
                        <a:gd name="connsiteX68" fmla="*/ 304000 w 1233011"/>
                        <a:gd name="connsiteY68" fmla="*/ 1073468 h 1411233"/>
                        <a:gd name="connsiteX69" fmla="*/ 284406 w 1233011"/>
                        <a:gd name="connsiteY69" fmla="*/ 949172 h 1411233"/>
                        <a:gd name="connsiteX70" fmla="*/ 230505 w 1233011"/>
                        <a:gd name="connsiteY70" fmla="*/ 959168 h 1411233"/>
                        <a:gd name="connsiteX71" fmla="*/ 249232 w 1233011"/>
                        <a:gd name="connsiteY71" fmla="*/ 944880 h 1411233"/>
                        <a:gd name="connsiteX72" fmla="*/ 242088 w 1233011"/>
                        <a:gd name="connsiteY72" fmla="*/ 921068 h 1411233"/>
                        <a:gd name="connsiteX73" fmla="*/ 208750 w 1233011"/>
                        <a:gd name="connsiteY73" fmla="*/ 947261 h 1411233"/>
                        <a:gd name="connsiteX74" fmla="*/ 180177 w 1233011"/>
                        <a:gd name="connsiteY74" fmla="*/ 935355 h 1411233"/>
                        <a:gd name="connsiteX75" fmla="*/ 220657 w 1233011"/>
                        <a:gd name="connsiteY75" fmla="*/ 918686 h 1411233"/>
                        <a:gd name="connsiteX76" fmla="*/ 208750 w 1233011"/>
                        <a:gd name="connsiteY76" fmla="*/ 899636 h 1411233"/>
                        <a:gd name="connsiteX77" fmla="*/ 161126 w 1233011"/>
                        <a:gd name="connsiteY77" fmla="*/ 923449 h 1411233"/>
                        <a:gd name="connsiteX78" fmla="*/ 132551 w 1233011"/>
                        <a:gd name="connsiteY78" fmla="*/ 909162 h 1411233"/>
                        <a:gd name="connsiteX79" fmla="*/ 142076 w 1233011"/>
                        <a:gd name="connsiteY79" fmla="*/ 882967 h 1411233"/>
                        <a:gd name="connsiteX80" fmla="*/ 114096 w 1233011"/>
                        <a:gd name="connsiteY80" fmla="*/ 864017 h 1411233"/>
                        <a:gd name="connsiteX81" fmla="*/ 92069 w 1233011"/>
                        <a:gd name="connsiteY81" fmla="*/ 897255 h 1411233"/>
                        <a:gd name="connsiteX82" fmla="*/ 94451 w 1233011"/>
                        <a:gd name="connsiteY82" fmla="*/ 840105 h 1411233"/>
                        <a:gd name="connsiteX83" fmla="*/ 75401 w 1233011"/>
                        <a:gd name="connsiteY83" fmla="*/ 835343 h 1411233"/>
                        <a:gd name="connsiteX84" fmla="*/ 63494 w 1233011"/>
                        <a:gd name="connsiteY84" fmla="*/ 906780 h 1411233"/>
                        <a:gd name="connsiteX85" fmla="*/ 42063 w 1233011"/>
                        <a:gd name="connsiteY85" fmla="*/ 911543 h 1411233"/>
                        <a:gd name="connsiteX86" fmla="*/ 53970 w 1233011"/>
                        <a:gd name="connsiteY86" fmla="*/ 825817 h 1411233"/>
                        <a:gd name="connsiteX87" fmla="*/ 106203 w 1233011"/>
                        <a:gd name="connsiteY87" fmla="*/ 819626 h 1411233"/>
                        <a:gd name="connsiteX88" fmla="*/ 108738 w 1233011"/>
                        <a:gd name="connsiteY88" fmla="*/ 799623 h 1411233"/>
                        <a:gd name="connsiteX89" fmla="*/ 61912 w 1233011"/>
                        <a:gd name="connsiteY89" fmla="*/ 799624 h 1411233"/>
                        <a:gd name="connsiteX90" fmla="*/ 66198 w 1233011"/>
                        <a:gd name="connsiteY90" fmla="*/ 761047 h 1411233"/>
                        <a:gd name="connsiteX91" fmla="*/ 125407 w 1233011"/>
                        <a:gd name="connsiteY91" fmla="*/ 742474 h 1411233"/>
                        <a:gd name="connsiteX92" fmla="*/ 113500 w 1233011"/>
                        <a:gd name="connsiteY92" fmla="*/ 716280 h 1411233"/>
                        <a:gd name="connsiteX93" fmla="*/ 15230 w 1233011"/>
                        <a:gd name="connsiteY93" fmla="*/ 751975 h 1411233"/>
                        <a:gd name="connsiteX94" fmla="*/ 12858 w 1233011"/>
                        <a:gd name="connsiteY94" fmla="*/ 718344 h 1411233"/>
                        <a:gd name="connsiteX95" fmla="*/ 87804 w 1233011"/>
                        <a:gd name="connsiteY95" fmla="*/ 693138 h 1411233"/>
                        <a:gd name="connsiteX96" fmla="*/ 60960 w 1233011"/>
                        <a:gd name="connsiteY96" fmla="*/ 617855 h 1411233"/>
                        <a:gd name="connsiteX97" fmla="*/ 34920 w 1233011"/>
                        <a:gd name="connsiteY97" fmla="*/ 604361 h 1411233"/>
                        <a:gd name="connsiteX98" fmla="*/ 0 w 1233011"/>
                        <a:gd name="connsiteY98" fmla="*/ 543401 h 1411233"/>
                        <a:gd name="connsiteX0" fmla="*/ 0 w 1233011"/>
                        <a:gd name="connsiteY0" fmla="*/ 543401 h 1411233"/>
                        <a:gd name="connsiteX1" fmla="*/ 242411 w 1233011"/>
                        <a:gd name="connsiteY1" fmla="*/ 381000 h 1411233"/>
                        <a:gd name="connsiteX2" fmla="*/ 264318 w 1233011"/>
                        <a:gd name="connsiteY2" fmla="*/ 271462 h 1411233"/>
                        <a:gd name="connsiteX3" fmla="*/ 348615 w 1233011"/>
                        <a:gd name="connsiteY3" fmla="*/ 268605 h 1411233"/>
                        <a:gd name="connsiteX4" fmla="*/ 386238 w 1233011"/>
                        <a:gd name="connsiteY4" fmla="*/ 290512 h 1411233"/>
                        <a:gd name="connsiteX5" fmla="*/ 461486 w 1233011"/>
                        <a:gd name="connsiteY5" fmla="*/ 250031 h 1411233"/>
                        <a:gd name="connsiteX6" fmla="*/ 516731 w 1233011"/>
                        <a:gd name="connsiteY6" fmla="*/ 128111 h 1411233"/>
                        <a:gd name="connsiteX7" fmla="*/ 577845 w 1233011"/>
                        <a:gd name="connsiteY7" fmla="*/ 140018 h 1411233"/>
                        <a:gd name="connsiteX8" fmla="*/ 638651 w 1233011"/>
                        <a:gd name="connsiteY8" fmla="*/ 167640 h 1411233"/>
                        <a:gd name="connsiteX9" fmla="*/ 752470 w 1233011"/>
                        <a:gd name="connsiteY9" fmla="*/ 151155 h 1411233"/>
                        <a:gd name="connsiteX10" fmla="*/ 799301 w 1233011"/>
                        <a:gd name="connsiteY10" fmla="*/ 113824 h 1411233"/>
                        <a:gd name="connsiteX11" fmla="*/ 802005 w 1233011"/>
                        <a:gd name="connsiteY11" fmla="*/ 61913 h 1411233"/>
                        <a:gd name="connsiteX12" fmla="*/ 837247 w 1233011"/>
                        <a:gd name="connsiteY12" fmla="*/ 50482 h 1411233"/>
                        <a:gd name="connsiteX13" fmla="*/ 868680 w 1233011"/>
                        <a:gd name="connsiteY13" fmla="*/ 0 h 1411233"/>
                        <a:gd name="connsiteX14" fmla="*/ 920591 w 1233011"/>
                        <a:gd name="connsiteY14" fmla="*/ 0 h 1411233"/>
                        <a:gd name="connsiteX15" fmla="*/ 916305 w 1233011"/>
                        <a:gd name="connsiteY15" fmla="*/ 59531 h 1411233"/>
                        <a:gd name="connsiteX16" fmla="*/ 996791 w 1233011"/>
                        <a:gd name="connsiteY16" fmla="*/ 99060 h 1411233"/>
                        <a:gd name="connsiteX17" fmla="*/ 954405 w 1233011"/>
                        <a:gd name="connsiteY17" fmla="*/ 177165 h 1411233"/>
                        <a:gd name="connsiteX18" fmla="*/ 984408 w 1233011"/>
                        <a:gd name="connsiteY18" fmla="*/ 197644 h 1411233"/>
                        <a:gd name="connsiteX19" fmla="*/ 951700 w 1233011"/>
                        <a:gd name="connsiteY19" fmla="*/ 249555 h 1411233"/>
                        <a:gd name="connsiteX20" fmla="*/ 951071 w 1233011"/>
                        <a:gd name="connsiteY20" fmla="*/ 297180 h 1411233"/>
                        <a:gd name="connsiteX21" fmla="*/ 958691 w 1233011"/>
                        <a:gd name="connsiteY21" fmla="*/ 320040 h 1411233"/>
                        <a:gd name="connsiteX22" fmla="*/ 1006469 w 1233011"/>
                        <a:gd name="connsiteY22" fmla="*/ 349568 h 1411233"/>
                        <a:gd name="connsiteX23" fmla="*/ 1063942 w 1233011"/>
                        <a:gd name="connsiteY23" fmla="*/ 461388 h 1411233"/>
                        <a:gd name="connsiteX24" fmla="*/ 1090136 w 1233011"/>
                        <a:gd name="connsiteY24" fmla="*/ 403667 h 1411233"/>
                        <a:gd name="connsiteX25" fmla="*/ 1130542 w 1233011"/>
                        <a:gd name="connsiteY25" fmla="*/ 390148 h 1411233"/>
                        <a:gd name="connsiteX26" fmla="*/ 1117759 w 1233011"/>
                        <a:gd name="connsiteY26" fmla="*/ 400526 h 1411233"/>
                        <a:gd name="connsiteX27" fmla="*/ 1142047 w 1233011"/>
                        <a:gd name="connsiteY27" fmla="*/ 368142 h 1411233"/>
                        <a:gd name="connsiteX28" fmla="*/ 1156811 w 1233011"/>
                        <a:gd name="connsiteY28" fmla="*/ 441960 h 1411233"/>
                        <a:gd name="connsiteX29" fmla="*/ 1233011 w 1233011"/>
                        <a:gd name="connsiteY29" fmla="*/ 419100 h 1411233"/>
                        <a:gd name="connsiteX30" fmla="*/ 1200150 w 1233011"/>
                        <a:gd name="connsiteY30" fmla="*/ 481012 h 1411233"/>
                        <a:gd name="connsiteX31" fmla="*/ 1142524 w 1233011"/>
                        <a:gd name="connsiteY31" fmla="*/ 536734 h 1411233"/>
                        <a:gd name="connsiteX32" fmla="*/ 1077908 w 1233011"/>
                        <a:gd name="connsiteY32" fmla="*/ 621031 h 1411233"/>
                        <a:gd name="connsiteX33" fmla="*/ 1009174 w 1233011"/>
                        <a:gd name="connsiteY33" fmla="*/ 632460 h 1411233"/>
                        <a:gd name="connsiteX34" fmla="*/ 1006470 w 1233011"/>
                        <a:gd name="connsiteY34" fmla="*/ 754380 h 1411233"/>
                        <a:gd name="connsiteX35" fmla="*/ 963453 w 1233011"/>
                        <a:gd name="connsiteY35" fmla="*/ 807244 h 1411233"/>
                        <a:gd name="connsiteX36" fmla="*/ 999326 w 1233011"/>
                        <a:gd name="connsiteY36" fmla="*/ 847249 h 1411233"/>
                        <a:gd name="connsiteX37" fmla="*/ 977264 w 1233011"/>
                        <a:gd name="connsiteY37" fmla="*/ 891063 h 1411233"/>
                        <a:gd name="connsiteX38" fmla="*/ 1001707 w 1233011"/>
                        <a:gd name="connsiteY38" fmla="*/ 947261 h 1411233"/>
                        <a:gd name="connsiteX39" fmla="*/ 1032510 w 1233011"/>
                        <a:gd name="connsiteY39" fmla="*/ 1024414 h 1411233"/>
                        <a:gd name="connsiteX40" fmla="*/ 1075372 w 1233011"/>
                        <a:gd name="connsiteY40" fmla="*/ 1055370 h 1411233"/>
                        <a:gd name="connsiteX41" fmla="*/ 1076801 w 1233011"/>
                        <a:gd name="connsiteY41" fmla="*/ 1161574 h 1411233"/>
                        <a:gd name="connsiteX42" fmla="*/ 993458 w 1233011"/>
                        <a:gd name="connsiteY42" fmla="*/ 1155382 h 1411233"/>
                        <a:gd name="connsiteX43" fmla="*/ 1120770 w 1233011"/>
                        <a:gd name="connsiteY43" fmla="*/ 1211579 h 1411233"/>
                        <a:gd name="connsiteX44" fmla="*/ 1154429 w 1233011"/>
                        <a:gd name="connsiteY44" fmla="*/ 1251586 h 1411233"/>
                        <a:gd name="connsiteX45" fmla="*/ 1096957 w 1233011"/>
                        <a:gd name="connsiteY45" fmla="*/ 1373505 h 1411233"/>
                        <a:gd name="connsiteX46" fmla="*/ 1065847 w 1233011"/>
                        <a:gd name="connsiteY46" fmla="*/ 1361598 h 1411233"/>
                        <a:gd name="connsiteX47" fmla="*/ 1046797 w 1233011"/>
                        <a:gd name="connsiteY47" fmla="*/ 1390650 h 1411233"/>
                        <a:gd name="connsiteX48" fmla="*/ 1027901 w 1233011"/>
                        <a:gd name="connsiteY48" fmla="*/ 1359218 h 1411233"/>
                        <a:gd name="connsiteX49" fmla="*/ 901541 w 1233011"/>
                        <a:gd name="connsiteY49" fmla="*/ 1344930 h 1411233"/>
                        <a:gd name="connsiteX50" fmla="*/ 859428 w 1233011"/>
                        <a:gd name="connsiteY50" fmla="*/ 1307028 h 1411233"/>
                        <a:gd name="connsiteX51" fmla="*/ 818351 w 1233011"/>
                        <a:gd name="connsiteY51" fmla="*/ 1321118 h 1411233"/>
                        <a:gd name="connsiteX52" fmla="*/ 788313 w 1233011"/>
                        <a:gd name="connsiteY52" fmla="*/ 1359590 h 1411233"/>
                        <a:gd name="connsiteX53" fmla="*/ 732402 w 1233011"/>
                        <a:gd name="connsiteY53" fmla="*/ 1357779 h 1411233"/>
                        <a:gd name="connsiteX54" fmla="*/ 606672 w 1233011"/>
                        <a:gd name="connsiteY54" fmla="*/ 1411233 h 1411233"/>
                        <a:gd name="connsiteX55" fmla="*/ 580226 w 1233011"/>
                        <a:gd name="connsiteY55" fmla="*/ 1375886 h 1411233"/>
                        <a:gd name="connsiteX56" fmla="*/ 374332 w 1233011"/>
                        <a:gd name="connsiteY56" fmla="*/ 1287303 h 1411233"/>
                        <a:gd name="connsiteX57" fmla="*/ 206369 w 1233011"/>
                        <a:gd name="connsiteY57" fmla="*/ 1230630 h 1411233"/>
                        <a:gd name="connsiteX58" fmla="*/ 111119 w 1233011"/>
                        <a:gd name="connsiteY58" fmla="*/ 1223486 h 1411233"/>
                        <a:gd name="connsiteX59" fmla="*/ 106357 w 1233011"/>
                        <a:gd name="connsiteY59" fmla="*/ 1156811 h 1411233"/>
                        <a:gd name="connsiteX60" fmla="*/ 118263 w 1233011"/>
                        <a:gd name="connsiteY60" fmla="*/ 1171098 h 1411233"/>
                        <a:gd name="connsiteX61" fmla="*/ 126682 w 1233011"/>
                        <a:gd name="connsiteY61" fmla="*/ 1202532 h 1411233"/>
                        <a:gd name="connsiteX62" fmla="*/ 164306 w 1233011"/>
                        <a:gd name="connsiteY62" fmla="*/ 1200626 h 1411233"/>
                        <a:gd name="connsiteX63" fmla="*/ 146685 w 1233011"/>
                        <a:gd name="connsiteY63" fmla="*/ 1141095 h 1411233"/>
                        <a:gd name="connsiteX64" fmla="*/ 218122 w 1233011"/>
                        <a:gd name="connsiteY64" fmla="*/ 1096804 h 1411233"/>
                        <a:gd name="connsiteX65" fmla="*/ 232563 w 1233011"/>
                        <a:gd name="connsiteY65" fmla="*/ 1180623 h 1411233"/>
                        <a:gd name="connsiteX66" fmla="*/ 261138 w 1233011"/>
                        <a:gd name="connsiteY66" fmla="*/ 1190149 h 1411233"/>
                        <a:gd name="connsiteX67" fmla="*/ 277262 w 1233011"/>
                        <a:gd name="connsiteY67" fmla="*/ 1048043 h 1411233"/>
                        <a:gd name="connsiteX68" fmla="*/ 304000 w 1233011"/>
                        <a:gd name="connsiteY68" fmla="*/ 1073468 h 1411233"/>
                        <a:gd name="connsiteX69" fmla="*/ 284406 w 1233011"/>
                        <a:gd name="connsiteY69" fmla="*/ 949172 h 1411233"/>
                        <a:gd name="connsiteX70" fmla="*/ 230505 w 1233011"/>
                        <a:gd name="connsiteY70" fmla="*/ 959168 h 1411233"/>
                        <a:gd name="connsiteX71" fmla="*/ 249232 w 1233011"/>
                        <a:gd name="connsiteY71" fmla="*/ 944880 h 1411233"/>
                        <a:gd name="connsiteX72" fmla="*/ 242088 w 1233011"/>
                        <a:gd name="connsiteY72" fmla="*/ 921068 h 1411233"/>
                        <a:gd name="connsiteX73" fmla="*/ 208750 w 1233011"/>
                        <a:gd name="connsiteY73" fmla="*/ 947261 h 1411233"/>
                        <a:gd name="connsiteX74" fmla="*/ 180177 w 1233011"/>
                        <a:gd name="connsiteY74" fmla="*/ 935355 h 1411233"/>
                        <a:gd name="connsiteX75" fmla="*/ 220657 w 1233011"/>
                        <a:gd name="connsiteY75" fmla="*/ 918686 h 1411233"/>
                        <a:gd name="connsiteX76" fmla="*/ 196844 w 1233011"/>
                        <a:gd name="connsiteY76" fmla="*/ 909161 h 1411233"/>
                        <a:gd name="connsiteX77" fmla="*/ 161126 w 1233011"/>
                        <a:gd name="connsiteY77" fmla="*/ 923449 h 1411233"/>
                        <a:gd name="connsiteX78" fmla="*/ 132551 w 1233011"/>
                        <a:gd name="connsiteY78" fmla="*/ 909162 h 1411233"/>
                        <a:gd name="connsiteX79" fmla="*/ 142076 w 1233011"/>
                        <a:gd name="connsiteY79" fmla="*/ 882967 h 1411233"/>
                        <a:gd name="connsiteX80" fmla="*/ 114096 w 1233011"/>
                        <a:gd name="connsiteY80" fmla="*/ 864017 h 1411233"/>
                        <a:gd name="connsiteX81" fmla="*/ 92069 w 1233011"/>
                        <a:gd name="connsiteY81" fmla="*/ 897255 h 1411233"/>
                        <a:gd name="connsiteX82" fmla="*/ 94451 w 1233011"/>
                        <a:gd name="connsiteY82" fmla="*/ 840105 h 1411233"/>
                        <a:gd name="connsiteX83" fmla="*/ 75401 w 1233011"/>
                        <a:gd name="connsiteY83" fmla="*/ 835343 h 1411233"/>
                        <a:gd name="connsiteX84" fmla="*/ 63494 w 1233011"/>
                        <a:gd name="connsiteY84" fmla="*/ 906780 h 1411233"/>
                        <a:gd name="connsiteX85" fmla="*/ 42063 w 1233011"/>
                        <a:gd name="connsiteY85" fmla="*/ 911543 h 1411233"/>
                        <a:gd name="connsiteX86" fmla="*/ 53970 w 1233011"/>
                        <a:gd name="connsiteY86" fmla="*/ 825817 h 1411233"/>
                        <a:gd name="connsiteX87" fmla="*/ 106203 w 1233011"/>
                        <a:gd name="connsiteY87" fmla="*/ 819626 h 1411233"/>
                        <a:gd name="connsiteX88" fmla="*/ 108738 w 1233011"/>
                        <a:gd name="connsiteY88" fmla="*/ 799623 h 1411233"/>
                        <a:gd name="connsiteX89" fmla="*/ 61912 w 1233011"/>
                        <a:gd name="connsiteY89" fmla="*/ 799624 h 1411233"/>
                        <a:gd name="connsiteX90" fmla="*/ 66198 w 1233011"/>
                        <a:gd name="connsiteY90" fmla="*/ 761047 h 1411233"/>
                        <a:gd name="connsiteX91" fmla="*/ 125407 w 1233011"/>
                        <a:gd name="connsiteY91" fmla="*/ 742474 h 1411233"/>
                        <a:gd name="connsiteX92" fmla="*/ 113500 w 1233011"/>
                        <a:gd name="connsiteY92" fmla="*/ 716280 h 1411233"/>
                        <a:gd name="connsiteX93" fmla="*/ 15230 w 1233011"/>
                        <a:gd name="connsiteY93" fmla="*/ 751975 h 1411233"/>
                        <a:gd name="connsiteX94" fmla="*/ 12858 w 1233011"/>
                        <a:gd name="connsiteY94" fmla="*/ 718344 h 1411233"/>
                        <a:gd name="connsiteX95" fmla="*/ 87804 w 1233011"/>
                        <a:gd name="connsiteY95" fmla="*/ 693138 h 1411233"/>
                        <a:gd name="connsiteX96" fmla="*/ 60960 w 1233011"/>
                        <a:gd name="connsiteY96" fmla="*/ 617855 h 1411233"/>
                        <a:gd name="connsiteX97" fmla="*/ 34920 w 1233011"/>
                        <a:gd name="connsiteY97" fmla="*/ 604361 h 1411233"/>
                        <a:gd name="connsiteX98" fmla="*/ 0 w 1233011"/>
                        <a:gd name="connsiteY98" fmla="*/ 543401 h 1411233"/>
                        <a:gd name="connsiteX0" fmla="*/ 0 w 1233011"/>
                        <a:gd name="connsiteY0" fmla="*/ 543401 h 1411233"/>
                        <a:gd name="connsiteX1" fmla="*/ 242411 w 1233011"/>
                        <a:gd name="connsiteY1" fmla="*/ 381000 h 1411233"/>
                        <a:gd name="connsiteX2" fmla="*/ 264318 w 1233011"/>
                        <a:gd name="connsiteY2" fmla="*/ 271462 h 1411233"/>
                        <a:gd name="connsiteX3" fmla="*/ 348615 w 1233011"/>
                        <a:gd name="connsiteY3" fmla="*/ 268605 h 1411233"/>
                        <a:gd name="connsiteX4" fmla="*/ 386238 w 1233011"/>
                        <a:gd name="connsiteY4" fmla="*/ 290512 h 1411233"/>
                        <a:gd name="connsiteX5" fmla="*/ 461486 w 1233011"/>
                        <a:gd name="connsiteY5" fmla="*/ 250031 h 1411233"/>
                        <a:gd name="connsiteX6" fmla="*/ 516731 w 1233011"/>
                        <a:gd name="connsiteY6" fmla="*/ 128111 h 1411233"/>
                        <a:gd name="connsiteX7" fmla="*/ 577845 w 1233011"/>
                        <a:gd name="connsiteY7" fmla="*/ 140018 h 1411233"/>
                        <a:gd name="connsiteX8" fmla="*/ 638651 w 1233011"/>
                        <a:gd name="connsiteY8" fmla="*/ 167640 h 1411233"/>
                        <a:gd name="connsiteX9" fmla="*/ 752470 w 1233011"/>
                        <a:gd name="connsiteY9" fmla="*/ 151155 h 1411233"/>
                        <a:gd name="connsiteX10" fmla="*/ 799301 w 1233011"/>
                        <a:gd name="connsiteY10" fmla="*/ 113824 h 1411233"/>
                        <a:gd name="connsiteX11" fmla="*/ 802005 w 1233011"/>
                        <a:gd name="connsiteY11" fmla="*/ 61913 h 1411233"/>
                        <a:gd name="connsiteX12" fmla="*/ 837247 w 1233011"/>
                        <a:gd name="connsiteY12" fmla="*/ 50482 h 1411233"/>
                        <a:gd name="connsiteX13" fmla="*/ 868680 w 1233011"/>
                        <a:gd name="connsiteY13" fmla="*/ 0 h 1411233"/>
                        <a:gd name="connsiteX14" fmla="*/ 920591 w 1233011"/>
                        <a:gd name="connsiteY14" fmla="*/ 0 h 1411233"/>
                        <a:gd name="connsiteX15" fmla="*/ 916305 w 1233011"/>
                        <a:gd name="connsiteY15" fmla="*/ 59531 h 1411233"/>
                        <a:gd name="connsiteX16" fmla="*/ 996791 w 1233011"/>
                        <a:gd name="connsiteY16" fmla="*/ 99060 h 1411233"/>
                        <a:gd name="connsiteX17" fmla="*/ 954405 w 1233011"/>
                        <a:gd name="connsiteY17" fmla="*/ 177165 h 1411233"/>
                        <a:gd name="connsiteX18" fmla="*/ 984408 w 1233011"/>
                        <a:gd name="connsiteY18" fmla="*/ 197644 h 1411233"/>
                        <a:gd name="connsiteX19" fmla="*/ 951700 w 1233011"/>
                        <a:gd name="connsiteY19" fmla="*/ 249555 h 1411233"/>
                        <a:gd name="connsiteX20" fmla="*/ 951071 w 1233011"/>
                        <a:gd name="connsiteY20" fmla="*/ 297180 h 1411233"/>
                        <a:gd name="connsiteX21" fmla="*/ 958691 w 1233011"/>
                        <a:gd name="connsiteY21" fmla="*/ 320040 h 1411233"/>
                        <a:gd name="connsiteX22" fmla="*/ 1006469 w 1233011"/>
                        <a:gd name="connsiteY22" fmla="*/ 349568 h 1411233"/>
                        <a:gd name="connsiteX23" fmla="*/ 1063942 w 1233011"/>
                        <a:gd name="connsiteY23" fmla="*/ 461388 h 1411233"/>
                        <a:gd name="connsiteX24" fmla="*/ 1090136 w 1233011"/>
                        <a:gd name="connsiteY24" fmla="*/ 403667 h 1411233"/>
                        <a:gd name="connsiteX25" fmla="*/ 1130542 w 1233011"/>
                        <a:gd name="connsiteY25" fmla="*/ 390148 h 1411233"/>
                        <a:gd name="connsiteX26" fmla="*/ 1117759 w 1233011"/>
                        <a:gd name="connsiteY26" fmla="*/ 400526 h 1411233"/>
                        <a:gd name="connsiteX27" fmla="*/ 1142047 w 1233011"/>
                        <a:gd name="connsiteY27" fmla="*/ 368142 h 1411233"/>
                        <a:gd name="connsiteX28" fmla="*/ 1156811 w 1233011"/>
                        <a:gd name="connsiteY28" fmla="*/ 441960 h 1411233"/>
                        <a:gd name="connsiteX29" fmla="*/ 1233011 w 1233011"/>
                        <a:gd name="connsiteY29" fmla="*/ 419100 h 1411233"/>
                        <a:gd name="connsiteX30" fmla="*/ 1200150 w 1233011"/>
                        <a:gd name="connsiteY30" fmla="*/ 481012 h 1411233"/>
                        <a:gd name="connsiteX31" fmla="*/ 1142524 w 1233011"/>
                        <a:gd name="connsiteY31" fmla="*/ 536734 h 1411233"/>
                        <a:gd name="connsiteX32" fmla="*/ 1077908 w 1233011"/>
                        <a:gd name="connsiteY32" fmla="*/ 621031 h 1411233"/>
                        <a:gd name="connsiteX33" fmla="*/ 1009174 w 1233011"/>
                        <a:gd name="connsiteY33" fmla="*/ 632460 h 1411233"/>
                        <a:gd name="connsiteX34" fmla="*/ 1006470 w 1233011"/>
                        <a:gd name="connsiteY34" fmla="*/ 754380 h 1411233"/>
                        <a:gd name="connsiteX35" fmla="*/ 963453 w 1233011"/>
                        <a:gd name="connsiteY35" fmla="*/ 807244 h 1411233"/>
                        <a:gd name="connsiteX36" fmla="*/ 999326 w 1233011"/>
                        <a:gd name="connsiteY36" fmla="*/ 847249 h 1411233"/>
                        <a:gd name="connsiteX37" fmla="*/ 977264 w 1233011"/>
                        <a:gd name="connsiteY37" fmla="*/ 891063 h 1411233"/>
                        <a:gd name="connsiteX38" fmla="*/ 1001707 w 1233011"/>
                        <a:gd name="connsiteY38" fmla="*/ 947261 h 1411233"/>
                        <a:gd name="connsiteX39" fmla="*/ 1032510 w 1233011"/>
                        <a:gd name="connsiteY39" fmla="*/ 1024414 h 1411233"/>
                        <a:gd name="connsiteX40" fmla="*/ 1075372 w 1233011"/>
                        <a:gd name="connsiteY40" fmla="*/ 1055370 h 1411233"/>
                        <a:gd name="connsiteX41" fmla="*/ 1076801 w 1233011"/>
                        <a:gd name="connsiteY41" fmla="*/ 1161574 h 1411233"/>
                        <a:gd name="connsiteX42" fmla="*/ 993458 w 1233011"/>
                        <a:gd name="connsiteY42" fmla="*/ 1155382 h 1411233"/>
                        <a:gd name="connsiteX43" fmla="*/ 1120770 w 1233011"/>
                        <a:gd name="connsiteY43" fmla="*/ 1211579 h 1411233"/>
                        <a:gd name="connsiteX44" fmla="*/ 1154429 w 1233011"/>
                        <a:gd name="connsiteY44" fmla="*/ 1251586 h 1411233"/>
                        <a:gd name="connsiteX45" fmla="*/ 1096957 w 1233011"/>
                        <a:gd name="connsiteY45" fmla="*/ 1373505 h 1411233"/>
                        <a:gd name="connsiteX46" fmla="*/ 1065847 w 1233011"/>
                        <a:gd name="connsiteY46" fmla="*/ 1361598 h 1411233"/>
                        <a:gd name="connsiteX47" fmla="*/ 1046797 w 1233011"/>
                        <a:gd name="connsiteY47" fmla="*/ 1390650 h 1411233"/>
                        <a:gd name="connsiteX48" fmla="*/ 1027901 w 1233011"/>
                        <a:gd name="connsiteY48" fmla="*/ 1359218 h 1411233"/>
                        <a:gd name="connsiteX49" fmla="*/ 901541 w 1233011"/>
                        <a:gd name="connsiteY49" fmla="*/ 1344930 h 1411233"/>
                        <a:gd name="connsiteX50" fmla="*/ 859428 w 1233011"/>
                        <a:gd name="connsiteY50" fmla="*/ 1307028 h 1411233"/>
                        <a:gd name="connsiteX51" fmla="*/ 818351 w 1233011"/>
                        <a:gd name="connsiteY51" fmla="*/ 1321118 h 1411233"/>
                        <a:gd name="connsiteX52" fmla="*/ 788313 w 1233011"/>
                        <a:gd name="connsiteY52" fmla="*/ 1359590 h 1411233"/>
                        <a:gd name="connsiteX53" fmla="*/ 732402 w 1233011"/>
                        <a:gd name="connsiteY53" fmla="*/ 1357779 h 1411233"/>
                        <a:gd name="connsiteX54" fmla="*/ 606672 w 1233011"/>
                        <a:gd name="connsiteY54" fmla="*/ 1411233 h 1411233"/>
                        <a:gd name="connsiteX55" fmla="*/ 580226 w 1233011"/>
                        <a:gd name="connsiteY55" fmla="*/ 1375886 h 1411233"/>
                        <a:gd name="connsiteX56" fmla="*/ 374332 w 1233011"/>
                        <a:gd name="connsiteY56" fmla="*/ 1287303 h 1411233"/>
                        <a:gd name="connsiteX57" fmla="*/ 206369 w 1233011"/>
                        <a:gd name="connsiteY57" fmla="*/ 1230630 h 1411233"/>
                        <a:gd name="connsiteX58" fmla="*/ 111119 w 1233011"/>
                        <a:gd name="connsiteY58" fmla="*/ 1223486 h 1411233"/>
                        <a:gd name="connsiteX59" fmla="*/ 106357 w 1233011"/>
                        <a:gd name="connsiteY59" fmla="*/ 1156811 h 1411233"/>
                        <a:gd name="connsiteX60" fmla="*/ 118263 w 1233011"/>
                        <a:gd name="connsiteY60" fmla="*/ 1171098 h 1411233"/>
                        <a:gd name="connsiteX61" fmla="*/ 126682 w 1233011"/>
                        <a:gd name="connsiteY61" fmla="*/ 1202532 h 1411233"/>
                        <a:gd name="connsiteX62" fmla="*/ 164306 w 1233011"/>
                        <a:gd name="connsiteY62" fmla="*/ 1200626 h 1411233"/>
                        <a:gd name="connsiteX63" fmla="*/ 146685 w 1233011"/>
                        <a:gd name="connsiteY63" fmla="*/ 1141095 h 1411233"/>
                        <a:gd name="connsiteX64" fmla="*/ 218122 w 1233011"/>
                        <a:gd name="connsiteY64" fmla="*/ 1096804 h 1411233"/>
                        <a:gd name="connsiteX65" fmla="*/ 232563 w 1233011"/>
                        <a:gd name="connsiteY65" fmla="*/ 1180623 h 1411233"/>
                        <a:gd name="connsiteX66" fmla="*/ 261138 w 1233011"/>
                        <a:gd name="connsiteY66" fmla="*/ 1190149 h 1411233"/>
                        <a:gd name="connsiteX67" fmla="*/ 277262 w 1233011"/>
                        <a:gd name="connsiteY67" fmla="*/ 1048043 h 1411233"/>
                        <a:gd name="connsiteX68" fmla="*/ 304000 w 1233011"/>
                        <a:gd name="connsiteY68" fmla="*/ 1073468 h 1411233"/>
                        <a:gd name="connsiteX69" fmla="*/ 284406 w 1233011"/>
                        <a:gd name="connsiteY69" fmla="*/ 949172 h 1411233"/>
                        <a:gd name="connsiteX70" fmla="*/ 230505 w 1233011"/>
                        <a:gd name="connsiteY70" fmla="*/ 959168 h 1411233"/>
                        <a:gd name="connsiteX71" fmla="*/ 249232 w 1233011"/>
                        <a:gd name="connsiteY71" fmla="*/ 944880 h 1411233"/>
                        <a:gd name="connsiteX72" fmla="*/ 242088 w 1233011"/>
                        <a:gd name="connsiteY72" fmla="*/ 921068 h 1411233"/>
                        <a:gd name="connsiteX73" fmla="*/ 208750 w 1233011"/>
                        <a:gd name="connsiteY73" fmla="*/ 947261 h 1411233"/>
                        <a:gd name="connsiteX74" fmla="*/ 180177 w 1233011"/>
                        <a:gd name="connsiteY74" fmla="*/ 935355 h 1411233"/>
                        <a:gd name="connsiteX75" fmla="*/ 206369 w 1233011"/>
                        <a:gd name="connsiteY75" fmla="*/ 925830 h 1411233"/>
                        <a:gd name="connsiteX76" fmla="*/ 196844 w 1233011"/>
                        <a:gd name="connsiteY76" fmla="*/ 909161 h 1411233"/>
                        <a:gd name="connsiteX77" fmla="*/ 161126 w 1233011"/>
                        <a:gd name="connsiteY77" fmla="*/ 923449 h 1411233"/>
                        <a:gd name="connsiteX78" fmla="*/ 132551 w 1233011"/>
                        <a:gd name="connsiteY78" fmla="*/ 909162 h 1411233"/>
                        <a:gd name="connsiteX79" fmla="*/ 142076 w 1233011"/>
                        <a:gd name="connsiteY79" fmla="*/ 882967 h 1411233"/>
                        <a:gd name="connsiteX80" fmla="*/ 114096 w 1233011"/>
                        <a:gd name="connsiteY80" fmla="*/ 864017 h 1411233"/>
                        <a:gd name="connsiteX81" fmla="*/ 92069 w 1233011"/>
                        <a:gd name="connsiteY81" fmla="*/ 897255 h 1411233"/>
                        <a:gd name="connsiteX82" fmla="*/ 94451 w 1233011"/>
                        <a:gd name="connsiteY82" fmla="*/ 840105 h 1411233"/>
                        <a:gd name="connsiteX83" fmla="*/ 75401 w 1233011"/>
                        <a:gd name="connsiteY83" fmla="*/ 835343 h 1411233"/>
                        <a:gd name="connsiteX84" fmla="*/ 63494 w 1233011"/>
                        <a:gd name="connsiteY84" fmla="*/ 906780 h 1411233"/>
                        <a:gd name="connsiteX85" fmla="*/ 42063 w 1233011"/>
                        <a:gd name="connsiteY85" fmla="*/ 911543 h 1411233"/>
                        <a:gd name="connsiteX86" fmla="*/ 53970 w 1233011"/>
                        <a:gd name="connsiteY86" fmla="*/ 825817 h 1411233"/>
                        <a:gd name="connsiteX87" fmla="*/ 106203 w 1233011"/>
                        <a:gd name="connsiteY87" fmla="*/ 819626 h 1411233"/>
                        <a:gd name="connsiteX88" fmla="*/ 108738 w 1233011"/>
                        <a:gd name="connsiteY88" fmla="*/ 799623 h 1411233"/>
                        <a:gd name="connsiteX89" fmla="*/ 61912 w 1233011"/>
                        <a:gd name="connsiteY89" fmla="*/ 799624 h 1411233"/>
                        <a:gd name="connsiteX90" fmla="*/ 66198 w 1233011"/>
                        <a:gd name="connsiteY90" fmla="*/ 761047 h 1411233"/>
                        <a:gd name="connsiteX91" fmla="*/ 125407 w 1233011"/>
                        <a:gd name="connsiteY91" fmla="*/ 742474 h 1411233"/>
                        <a:gd name="connsiteX92" fmla="*/ 113500 w 1233011"/>
                        <a:gd name="connsiteY92" fmla="*/ 716280 h 1411233"/>
                        <a:gd name="connsiteX93" fmla="*/ 15230 w 1233011"/>
                        <a:gd name="connsiteY93" fmla="*/ 751975 h 1411233"/>
                        <a:gd name="connsiteX94" fmla="*/ 12858 w 1233011"/>
                        <a:gd name="connsiteY94" fmla="*/ 718344 h 1411233"/>
                        <a:gd name="connsiteX95" fmla="*/ 87804 w 1233011"/>
                        <a:gd name="connsiteY95" fmla="*/ 693138 h 1411233"/>
                        <a:gd name="connsiteX96" fmla="*/ 60960 w 1233011"/>
                        <a:gd name="connsiteY96" fmla="*/ 617855 h 1411233"/>
                        <a:gd name="connsiteX97" fmla="*/ 34920 w 1233011"/>
                        <a:gd name="connsiteY97" fmla="*/ 604361 h 1411233"/>
                        <a:gd name="connsiteX98" fmla="*/ 0 w 1233011"/>
                        <a:gd name="connsiteY98" fmla="*/ 543401 h 1411233"/>
                        <a:gd name="connsiteX0" fmla="*/ 0 w 1233011"/>
                        <a:gd name="connsiteY0" fmla="*/ 543401 h 1411233"/>
                        <a:gd name="connsiteX1" fmla="*/ 242411 w 1233011"/>
                        <a:gd name="connsiteY1" fmla="*/ 381000 h 1411233"/>
                        <a:gd name="connsiteX2" fmla="*/ 264318 w 1233011"/>
                        <a:gd name="connsiteY2" fmla="*/ 271462 h 1411233"/>
                        <a:gd name="connsiteX3" fmla="*/ 348615 w 1233011"/>
                        <a:gd name="connsiteY3" fmla="*/ 268605 h 1411233"/>
                        <a:gd name="connsiteX4" fmla="*/ 386238 w 1233011"/>
                        <a:gd name="connsiteY4" fmla="*/ 290512 h 1411233"/>
                        <a:gd name="connsiteX5" fmla="*/ 461486 w 1233011"/>
                        <a:gd name="connsiteY5" fmla="*/ 250031 h 1411233"/>
                        <a:gd name="connsiteX6" fmla="*/ 516731 w 1233011"/>
                        <a:gd name="connsiteY6" fmla="*/ 128111 h 1411233"/>
                        <a:gd name="connsiteX7" fmla="*/ 577845 w 1233011"/>
                        <a:gd name="connsiteY7" fmla="*/ 140018 h 1411233"/>
                        <a:gd name="connsiteX8" fmla="*/ 638651 w 1233011"/>
                        <a:gd name="connsiteY8" fmla="*/ 167640 h 1411233"/>
                        <a:gd name="connsiteX9" fmla="*/ 752470 w 1233011"/>
                        <a:gd name="connsiteY9" fmla="*/ 151155 h 1411233"/>
                        <a:gd name="connsiteX10" fmla="*/ 799301 w 1233011"/>
                        <a:gd name="connsiteY10" fmla="*/ 113824 h 1411233"/>
                        <a:gd name="connsiteX11" fmla="*/ 802005 w 1233011"/>
                        <a:gd name="connsiteY11" fmla="*/ 61913 h 1411233"/>
                        <a:gd name="connsiteX12" fmla="*/ 837247 w 1233011"/>
                        <a:gd name="connsiteY12" fmla="*/ 50482 h 1411233"/>
                        <a:gd name="connsiteX13" fmla="*/ 868680 w 1233011"/>
                        <a:gd name="connsiteY13" fmla="*/ 0 h 1411233"/>
                        <a:gd name="connsiteX14" fmla="*/ 920591 w 1233011"/>
                        <a:gd name="connsiteY14" fmla="*/ 0 h 1411233"/>
                        <a:gd name="connsiteX15" fmla="*/ 916305 w 1233011"/>
                        <a:gd name="connsiteY15" fmla="*/ 59531 h 1411233"/>
                        <a:gd name="connsiteX16" fmla="*/ 996791 w 1233011"/>
                        <a:gd name="connsiteY16" fmla="*/ 99060 h 1411233"/>
                        <a:gd name="connsiteX17" fmla="*/ 954405 w 1233011"/>
                        <a:gd name="connsiteY17" fmla="*/ 177165 h 1411233"/>
                        <a:gd name="connsiteX18" fmla="*/ 984408 w 1233011"/>
                        <a:gd name="connsiteY18" fmla="*/ 197644 h 1411233"/>
                        <a:gd name="connsiteX19" fmla="*/ 951700 w 1233011"/>
                        <a:gd name="connsiteY19" fmla="*/ 249555 h 1411233"/>
                        <a:gd name="connsiteX20" fmla="*/ 951071 w 1233011"/>
                        <a:gd name="connsiteY20" fmla="*/ 297180 h 1411233"/>
                        <a:gd name="connsiteX21" fmla="*/ 958691 w 1233011"/>
                        <a:gd name="connsiteY21" fmla="*/ 320040 h 1411233"/>
                        <a:gd name="connsiteX22" fmla="*/ 1006469 w 1233011"/>
                        <a:gd name="connsiteY22" fmla="*/ 349568 h 1411233"/>
                        <a:gd name="connsiteX23" fmla="*/ 1063942 w 1233011"/>
                        <a:gd name="connsiteY23" fmla="*/ 461388 h 1411233"/>
                        <a:gd name="connsiteX24" fmla="*/ 1090136 w 1233011"/>
                        <a:gd name="connsiteY24" fmla="*/ 403667 h 1411233"/>
                        <a:gd name="connsiteX25" fmla="*/ 1130542 w 1233011"/>
                        <a:gd name="connsiteY25" fmla="*/ 390148 h 1411233"/>
                        <a:gd name="connsiteX26" fmla="*/ 1117759 w 1233011"/>
                        <a:gd name="connsiteY26" fmla="*/ 400526 h 1411233"/>
                        <a:gd name="connsiteX27" fmla="*/ 1142047 w 1233011"/>
                        <a:gd name="connsiteY27" fmla="*/ 368142 h 1411233"/>
                        <a:gd name="connsiteX28" fmla="*/ 1156811 w 1233011"/>
                        <a:gd name="connsiteY28" fmla="*/ 441960 h 1411233"/>
                        <a:gd name="connsiteX29" fmla="*/ 1233011 w 1233011"/>
                        <a:gd name="connsiteY29" fmla="*/ 419100 h 1411233"/>
                        <a:gd name="connsiteX30" fmla="*/ 1200150 w 1233011"/>
                        <a:gd name="connsiteY30" fmla="*/ 481012 h 1411233"/>
                        <a:gd name="connsiteX31" fmla="*/ 1142524 w 1233011"/>
                        <a:gd name="connsiteY31" fmla="*/ 536734 h 1411233"/>
                        <a:gd name="connsiteX32" fmla="*/ 1077908 w 1233011"/>
                        <a:gd name="connsiteY32" fmla="*/ 621031 h 1411233"/>
                        <a:gd name="connsiteX33" fmla="*/ 1009174 w 1233011"/>
                        <a:gd name="connsiteY33" fmla="*/ 632460 h 1411233"/>
                        <a:gd name="connsiteX34" fmla="*/ 1006470 w 1233011"/>
                        <a:gd name="connsiteY34" fmla="*/ 754380 h 1411233"/>
                        <a:gd name="connsiteX35" fmla="*/ 963453 w 1233011"/>
                        <a:gd name="connsiteY35" fmla="*/ 807244 h 1411233"/>
                        <a:gd name="connsiteX36" fmla="*/ 999326 w 1233011"/>
                        <a:gd name="connsiteY36" fmla="*/ 847249 h 1411233"/>
                        <a:gd name="connsiteX37" fmla="*/ 977264 w 1233011"/>
                        <a:gd name="connsiteY37" fmla="*/ 891063 h 1411233"/>
                        <a:gd name="connsiteX38" fmla="*/ 1001707 w 1233011"/>
                        <a:gd name="connsiteY38" fmla="*/ 947261 h 1411233"/>
                        <a:gd name="connsiteX39" fmla="*/ 1032510 w 1233011"/>
                        <a:gd name="connsiteY39" fmla="*/ 1024414 h 1411233"/>
                        <a:gd name="connsiteX40" fmla="*/ 1075372 w 1233011"/>
                        <a:gd name="connsiteY40" fmla="*/ 1055370 h 1411233"/>
                        <a:gd name="connsiteX41" fmla="*/ 1076801 w 1233011"/>
                        <a:gd name="connsiteY41" fmla="*/ 1161574 h 1411233"/>
                        <a:gd name="connsiteX42" fmla="*/ 993458 w 1233011"/>
                        <a:gd name="connsiteY42" fmla="*/ 1155382 h 1411233"/>
                        <a:gd name="connsiteX43" fmla="*/ 1120770 w 1233011"/>
                        <a:gd name="connsiteY43" fmla="*/ 1211579 h 1411233"/>
                        <a:gd name="connsiteX44" fmla="*/ 1154429 w 1233011"/>
                        <a:gd name="connsiteY44" fmla="*/ 1251586 h 1411233"/>
                        <a:gd name="connsiteX45" fmla="*/ 1096957 w 1233011"/>
                        <a:gd name="connsiteY45" fmla="*/ 1373505 h 1411233"/>
                        <a:gd name="connsiteX46" fmla="*/ 1065847 w 1233011"/>
                        <a:gd name="connsiteY46" fmla="*/ 1361598 h 1411233"/>
                        <a:gd name="connsiteX47" fmla="*/ 1046797 w 1233011"/>
                        <a:gd name="connsiteY47" fmla="*/ 1390650 h 1411233"/>
                        <a:gd name="connsiteX48" fmla="*/ 1027901 w 1233011"/>
                        <a:gd name="connsiteY48" fmla="*/ 1359218 h 1411233"/>
                        <a:gd name="connsiteX49" fmla="*/ 901541 w 1233011"/>
                        <a:gd name="connsiteY49" fmla="*/ 1344930 h 1411233"/>
                        <a:gd name="connsiteX50" fmla="*/ 859428 w 1233011"/>
                        <a:gd name="connsiteY50" fmla="*/ 1307028 h 1411233"/>
                        <a:gd name="connsiteX51" fmla="*/ 818351 w 1233011"/>
                        <a:gd name="connsiteY51" fmla="*/ 1321118 h 1411233"/>
                        <a:gd name="connsiteX52" fmla="*/ 788313 w 1233011"/>
                        <a:gd name="connsiteY52" fmla="*/ 1359590 h 1411233"/>
                        <a:gd name="connsiteX53" fmla="*/ 732402 w 1233011"/>
                        <a:gd name="connsiteY53" fmla="*/ 1357779 h 1411233"/>
                        <a:gd name="connsiteX54" fmla="*/ 606672 w 1233011"/>
                        <a:gd name="connsiteY54" fmla="*/ 1411233 h 1411233"/>
                        <a:gd name="connsiteX55" fmla="*/ 580226 w 1233011"/>
                        <a:gd name="connsiteY55" fmla="*/ 1375886 h 1411233"/>
                        <a:gd name="connsiteX56" fmla="*/ 374332 w 1233011"/>
                        <a:gd name="connsiteY56" fmla="*/ 1287303 h 1411233"/>
                        <a:gd name="connsiteX57" fmla="*/ 206369 w 1233011"/>
                        <a:gd name="connsiteY57" fmla="*/ 1230630 h 1411233"/>
                        <a:gd name="connsiteX58" fmla="*/ 111119 w 1233011"/>
                        <a:gd name="connsiteY58" fmla="*/ 1223486 h 1411233"/>
                        <a:gd name="connsiteX59" fmla="*/ 106357 w 1233011"/>
                        <a:gd name="connsiteY59" fmla="*/ 1156811 h 1411233"/>
                        <a:gd name="connsiteX60" fmla="*/ 118263 w 1233011"/>
                        <a:gd name="connsiteY60" fmla="*/ 1171098 h 1411233"/>
                        <a:gd name="connsiteX61" fmla="*/ 126682 w 1233011"/>
                        <a:gd name="connsiteY61" fmla="*/ 1202532 h 1411233"/>
                        <a:gd name="connsiteX62" fmla="*/ 164306 w 1233011"/>
                        <a:gd name="connsiteY62" fmla="*/ 1200626 h 1411233"/>
                        <a:gd name="connsiteX63" fmla="*/ 146685 w 1233011"/>
                        <a:gd name="connsiteY63" fmla="*/ 1141095 h 1411233"/>
                        <a:gd name="connsiteX64" fmla="*/ 218122 w 1233011"/>
                        <a:gd name="connsiteY64" fmla="*/ 1096804 h 1411233"/>
                        <a:gd name="connsiteX65" fmla="*/ 232563 w 1233011"/>
                        <a:gd name="connsiteY65" fmla="*/ 1180623 h 1411233"/>
                        <a:gd name="connsiteX66" fmla="*/ 261138 w 1233011"/>
                        <a:gd name="connsiteY66" fmla="*/ 1190149 h 1411233"/>
                        <a:gd name="connsiteX67" fmla="*/ 277262 w 1233011"/>
                        <a:gd name="connsiteY67" fmla="*/ 1048043 h 1411233"/>
                        <a:gd name="connsiteX68" fmla="*/ 304000 w 1233011"/>
                        <a:gd name="connsiteY68" fmla="*/ 1073468 h 1411233"/>
                        <a:gd name="connsiteX69" fmla="*/ 284406 w 1233011"/>
                        <a:gd name="connsiteY69" fmla="*/ 949172 h 1411233"/>
                        <a:gd name="connsiteX70" fmla="*/ 230505 w 1233011"/>
                        <a:gd name="connsiteY70" fmla="*/ 959168 h 1411233"/>
                        <a:gd name="connsiteX71" fmla="*/ 249232 w 1233011"/>
                        <a:gd name="connsiteY71" fmla="*/ 944880 h 1411233"/>
                        <a:gd name="connsiteX72" fmla="*/ 242088 w 1233011"/>
                        <a:gd name="connsiteY72" fmla="*/ 921068 h 1411233"/>
                        <a:gd name="connsiteX73" fmla="*/ 208750 w 1233011"/>
                        <a:gd name="connsiteY73" fmla="*/ 947261 h 1411233"/>
                        <a:gd name="connsiteX74" fmla="*/ 180177 w 1233011"/>
                        <a:gd name="connsiteY74" fmla="*/ 935355 h 1411233"/>
                        <a:gd name="connsiteX75" fmla="*/ 206369 w 1233011"/>
                        <a:gd name="connsiteY75" fmla="*/ 925830 h 1411233"/>
                        <a:gd name="connsiteX76" fmla="*/ 196844 w 1233011"/>
                        <a:gd name="connsiteY76" fmla="*/ 909161 h 1411233"/>
                        <a:gd name="connsiteX77" fmla="*/ 161126 w 1233011"/>
                        <a:gd name="connsiteY77" fmla="*/ 923449 h 1411233"/>
                        <a:gd name="connsiteX78" fmla="*/ 132551 w 1233011"/>
                        <a:gd name="connsiteY78" fmla="*/ 909162 h 1411233"/>
                        <a:gd name="connsiteX79" fmla="*/ 142076 w 1233011"/>
                        <a:gd name="connsiteY79" fmla="*/ 882967 h 1411233"/>
                        <a:gd name="connsiteX80" fmla="*/ 114096 w 1233011"/>
                        <a:gd name="connsiteY80" fmla="*/ 864017 h 1411233"/>
                        <a:gd name="connsiteX81" fmla="*/ 77782 w 1233011"/>
                        <a:gd name="connsiteY81" fmla="*/ 894874 h 1411233"/>
                        <a:gd name="connsiteX82" fmla="*/ 94451 w 1233011"/>
                        <a:gd name="connsiteY82" fmla="*/ 840105 h 1411233"/>
                        <a:gd name="connsiteX83" fmla="*/ 75401 w 1233011"/>
                        <a:gd name="connsiteY83" fmla="*/ 835343 h 1411233"/>
                        <a:gd name="connsiteX84" fmla="*/ 63494 w 1233011"/>
                        <a:gd name="connsiteY84" fmla="*/ 906780 h 1411233"/>
                        <a:gd name="connsiteX85" fmla="*/ 42063 w 1233011"/>
                        <a:gd name="connsiteY85" fmla="*/ 911543 h 1411233"/>
                        <a:gd name="connsiteX86" fmla="*/ 53970 w 1233011"/>
                        <a:gd name="connsiteY86" fmla="*/ 825817 h 1411233"/>
                        <a:gd name="connsiteX87" fmla="*/ 106203 w 1233011"/>
                        <a:gd name="connsiteY87" fmla="*/ 819626 h 1411233"/>
                        <a:gd name="connsiteX88" fmla="*/ 108738 w 1233011"/>
                        <a:gd name="connsiteY88" fmla="*/ 799623 h 1411233"/>
                        <a:gd name="connsiteX89" fmla="*/ 61912 w 1233011"/>
                        <a:gd name="connsiteY89" fmla="*/ 799624 h 1411233"/>
                        <a:gd name="connsiteX90" fmla="*/ 66198 w 1233011"/>
                        <a:gd name="connsiteY90" fmla="*/ 761047 h 1411233"/>
                        <a:gd name="connsiteX91" fmla="*/ 125407 w 1233011"/>
                        <a:gd name="connsiteY91" fmla="*/ 742474 h 1411233"/>
                        <a:gd name="connsiteX92" fmla="*/ 113500 w 1233011"/>
                        <a:gd name="connsiteY92" fmla="*/ 716280 h 1411233"/>
                        <a:gd name="connsiteX93" fmla="*/ 15230 w 1233011"/>
                        <a:gd name="connsiteY93" fmla="*/ 751975 h 1411233"/>
                        <a:gd name="connsiteX94" fmla="*/ 12858 w 1233011"/>
                        <a:gd name="connsiteY94" fmla="*/ 718344 h 1411233"/>
                        <a:gd name="connsiteX95" fmla="*/ 87804 w 1233011"/>
                        <a:gd name="connsiteY95" fmla="*/ 693138 h 1411233"/>
                        <a:gd name="connsiteX96" fmla="*/ 60960 w 1233011"/>
                        <a:gd name="connsiteY96" fmla="*/ 617855 h 1411233"/>
                        <a:gd name="connsiteX97" fmla="*/ 34920 w 1233011"/>
                        <a:gd name="connsiteY97" fmla="*/ 604361 h 1411233"/>
                        <a:gd name="connsiteX98" fmla="*/ 0 w 1233011"/>
                        <a:gd name="connsiteY98" fmla="*/ 543401 h 1411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1233011" h="1411233">
                          <a:moveTo>
                            <a:pt x="0" y="543401"/>
                          </a:moveTo>
                          <a:lnTo>
                            <a:pt x="242411" y="381000"/>
                          </a:lnTo>
                          <a:lnTo>
                            <a:pt x="264318" y="271462"/>
                          </a:lnTo>
                          <a:lnTo>
                            <a:pt x="348615" y="268605"/>
                          </a:lnTo>
                          <a:lnTo>
                            <a:pt x="386238" y="290512"/>
                          </a:lnTo>
                          <a:lnTo>
                            <a:pt x="461486" y="250031"/>
                          </a:lnTo>
                          <a:lnTo>
                            <a:pt x="516731" y="128111"/>
                          </a:lnTo>
                          <a:lnTo>
                            <a:pt x="577845" y="140018"/>
                          </a:lnTo>
                          <a:lnTo>
                            <a:pt x="638651" y="167640"/>
                          </a:lnTo>
                          <a:lnTo>
                            <a:pt x="752470" y="151155"/>
                          </a:lnTo>
                          <a:lnTo>
                            <a:pt x="799301" y="113824"/>
                          </a:lnTo>
                          <a:lnTo>
                            <a:pt x="802005" y="61913"/>
                          </a:lnTo>
                          <a:lnTo>
                            <a:pt x="837247" y="50482"/>
                          </a:lnTo>
                          <a:lnTo>
                            <a:pt x="868680" y="0"/>
                          </a:lnTo>
                          <a:lnTo>
                            <a:pt x="920591" y="0"/>
                          </a:lnTo>
                          <a:lnTo>
                            <a:pt x="916305" y="59531"/>
                          </a:lnTo>
                          <a:lnTo>
                            <a:pt x="996791" y="99060"/>
                          </a:lnTo>
                          <a:lnTo>
                            <a:pt x="954405" y="177165"/>
                          </a:lnTo>
                          <a:lnTo>
                            <a:pt x="984408" y="197644"/>
                          </a:lnTo>
                          <a:lnTo>
                            <a:pt x="951700" y="249555"/>
                          </a:lnTo>
                          <a:cubicBezTo>
                            <a:pt x="951490" y="265430"/>
                            <a:pt x="951281" y="281305"/>
                            <a:pt x="951071" y="297180"/>
                          </a:cubicBezTo>
                          <a:lnTo>
                            <a:pt x="958691" y="320040"/>
                          </a:lnTo>
                          <a:lnTo>
                            <a:pt x="1006469" y="349568"/>
                          </a:lnTo>
                          <a:lnTo>
                            <a:pt x="1063942" y="461388"/>
                          </a:lnTo>
                          <a:lnTo>
                            <a:pt x="1090136" y="403667"/>
                          </a:lnTo>
                          <a:lnTo>
                            <a:pt x="1130542" y="390148"/>
                          </a:lnTo>
                          <a:lnTo>
                            <a:pt x="1117759" y="400526"/>
                          </a:lnTo>
                          <a:lnTo>
                            <a:pt x="1142047" y="368142"/>
                          </a:lnTo>
                          <a:lnTo>
                            <a:pt x="1156811" y="441960"/>
                          </a:lnTo>
                          <a:lnTo>
                            <a:pt x="1233011" y="419100"/>
                          </a:lnTo>
                          <a:lnTo>
                            <a:pt x="1200150" y="481012"/>
                          </a:lnTo>
                          <a:lnTo>
                            <a:pt x="1142524" y="536734"/>
                          </a:lnTo>
                          <a:lnTo>
                            <a:pt x="1077908" y="621031"/>
                          </a:lnTo>
                          <a:lnTo>
                            <a:pt x="1009174" y="632460"/>
                          </a:lnTo>
                          <a:cubicBezTo>
                            <a:pt x="1009860" y="673100"/>
                            <a:pt x="1005784" y="713740"/>
                            <a:pt x="1006470" y="754380"/>
                          </a:cubicBezTo>
                          <a:lnTo>
                            <a:pt x="963453" y="807244"/>
                          </a:lnTo>
                          <a:lnTo>
                            <a:pt x="999326" y="847249"/>
                          </a:lnTo>
                          <a:lnTo>
                            <a:pt x="977264" y="891063"/>
                          </a:lnTo>
                          <a:lnTo>
                            <a:pt x="1001707" y="947261"/>
                          </a:lnTo>
                          <a:lnTo>
                            <a:pt x="1032510" y="1024414"/>
                          </a:lnTo>
                          <a:lnTo>
                            <a:pt x="1075372" y="1055370"/>
                          </a:lnTo>
                          <a:cubicBezTo>
                            <a:pt x="1075848" y="1090771"/>
                            <a:pt x="1076325" y="1126173"/>
                            <a:pt x="1076801" y="1161574"/>
                          </a:cubicBezTo>
                          <a:lnTo>
                            <a:pt x="993458" y="1155382"/>
                          </a:lnTo>
                          <a:lnTo>
                            <a:pt x="1120770" y="1211579"/>
                          </a:lnTo>
                          <a:lnTo>
                            <a:pt x="1154429" y="1251586"/>
                          </a:lnTo>
                          <a:cubicBezTo>
                            <a:pt x="1154321" y="1262857"/>
                            <a:pt x="1097065" y="1362234"/>
                            <a:pt x="1096957" y="1373505"/>
                          </a:cubicBezTo>
                          <a:lnTo>
                            <a:pt x="1065847" y="1361598"/>
                          </a:lnTo>
                          <a:lnTo>
                            <a:pt x="1046797" y="1390650"/>
                          </a:lnTo>
                          <a:lnTo>
                            <a:pt x="1027901" y="1359218"/>
                          </a:lnTo>
                          <a:lnTo>
                            <a:pt x="901541" y="1344930"/>
                          </a:lnTo>
                          <a:lnTo>
                            <a:pt x="859428" y="1307028"/>
                          </a:lnTo>
                          <a:lnTo>
                            <a:pt x="818351" y="1321118"/>
                          </a:lnTo>
                          <a:lnTo>
                            <a:pt x="788313" y="1359590"/>
                          </a:lnTo>
                          <a:lnTo>
                            <a:pt x="732402" y="1357779"/>
                          </a:lnTo>
                          <a:lnTo>
                            <a:pt x="606672" y="1411233"/>
                          </a:lnTo>
                          <a:lnTo>
                            <a:pt x="580226" y="1375886"/>
                          </a:lnTo>
                          <a:lnTo>
                            <a:pt x="374332" y="1287303"/>
                          </a:lnTo>
                          <a:lnTo>
                            <a:pt x="206369" y="1230630"/>
                          </a:lnTo>
                          <a:lnTo>
                            <a:pt x="111119" y="1223486"/>
                          </a:lnTo>
                          <a:lnTo>
                            <a:pt x="106357" y="1156811"/>
                          </a:lnTo>
                          <a:lnTo>
                            <a:pt x="118263" y="1171098"/>
                          </a:lnTo>
                          <a:lnTo>
                            <a:pt x="126682" y="1202532"/>
                          </a:lnTo>
                          <a:lnTo>
                            <a:pt x="164306" y="1200626"/>
                          </a:lnTo>
                          <a:lnTo>
                            <a:pt x="146685" y="1141095"/>
                          </a:lnTo>
                          <a:lnTo>
                            <a:pt x="218122" y="1096804"/>
                          </a:lnTo>
                          <a:lnTo>
                            <a:pt x="232563" y="1180623"/>
                          </a:lnTo>
                          <a:lnTo>
                            <a:pt x="261138" y="1190149"/>
                          </a:lnTo>
                          <a:lnTo>
                            <a:pt x="277262" y="1048043"/>
                          </a:lnTo>
                          <a:lnTo>
                            <a:pt x="304000" y="1073468"/>
                          </a:lnTo>
                          <a:lnTo>
                            <a:pt x="284406" y="949172"/>
                          </a:lnTo>
                          <a:lnTo>
                            <a:pt x="230505" y="959168"/>
                          </a:lnTo>
                          <a:lnTo>
                            <a:pt x="249232" y="944880"/>
                          </a:lnTo>
                          <a:lnTo>
                            <a:pt x="242088" y="921068"/>
                          </a:lnTo>
                          <a:lnTo>
                            <a:pt x="208750" y="947261"/>
                          </a:lnTo>
                          <a:lnTo>
                            <a:pt x="180177" y="935355"/>
                          </a:lnTo>
                          <a:lnTo>
                            <a:pt x="206369" y="925830"/>
                          </a:lnTo>
                          <a:cubicBezTo>
                            <a:pt x="202400" y="919480"/>
                            <a:pt x="204384" y="909558"/>
                            <a:pt x="196844" y="909161"/>
                          </a:cubicBezTo>
                          <a:cubicBezTo>
                            <a:pt x="189304" y="908764"/>
                            <a:pt x="177001" y="915511"/>
                            <a:pt x="161126" y="923449"/>
                          </a:cubicBezTo>
                          <a:lnTo>
                            <a:pt x="132551" y="909162"/>
                          </a:lnTo>
                          <a:lnTo>
                            <a:pt x="142076" y="882967"/>
                          </a:lnTo>
                          <a:lnTo>
                            <a:pt x="114096" y="864017"/>
                          </a:lnTo>
                          <a:lnTo>
                            <a:pt x="77782" y="894874"/>
                          </a:lnTo>
                          <a:lnTo>
                            <a:pt x="94451" y="840105"/>
                          </a:lnTo>
                          <a:lnTo>
                            <a:pt x="75401" y="835343"/>
                          </a:lnTo>
                          <a:lnTo>
                            <a:pt x="63494" y="906780"/>
                          </a:lnTo>
                          <a:lnTo>
                            <a:pt x="42063" y="911543"/>
                          </a:lnTo>
                          <a:lnTo>
                            <a:pt x="53970" y="825817"/>
                          </a:lnTo>
                          <a:lnTo>
                            <a:pt x="106203" y="819626"/>
                          </a:lnTo>
                          <a:lnTo>
                            <a:pt x="108738" y="799623"/>
                          </a:lnTo>
                          <a:lnTo>
                            <a:pt x="61912" y="799624"/>
                          </a:lnTo>
                          <a:lnTo>
                            <a:pt x="66198" y="761047"/>
                          </a:lnTo>
                          <a:lnTo>
                            <a:pt x="125407" y="742474"/>
                          </a:lnTo>
                          <a:lnTo>
                            <a:pt x="113500" y="716280"/>
                          </a:lnTo>
                          <a:lnTo>
                            <a:pt x="15230" y="751975"/>
                          </a:lnTo>
                          <a:lnTo>
                            <a:pt x="12858" y="718344"/>
                          </a:lnTo>
                          <a:lnTo>
                            <a:pt x="87804" y="693138"/>
                          </a:lnTo>
                          <a:lnTo>
                            <a:pt x="60960" y="617855"/>
                          </a:lnTo>
                          <a:lnTo>
                            <a:pt x="34920" y="604361"/>
                          </a:lnTo>
                          <a:lnTo>
                            <a:pt x="0" y="543401"/>
                          </a:lnTo>
                          <a:close/>
                        </a:path>
                      </a:pathLst>
                    </a:custGeom>
                    <a:solidFill>
                      <a:srgbClr val="FF0000">
                        <a:alpha val="25000"/>
                      </a:srgbClr>
                    </a:solid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endParaRPr>
                    </a:p>
                  </p:txBody>
                </p:sp>
              </p:grpSp>
              <p:sp>
                <p:nvSpPr>
                  <p:cNvPr id="25" name="円/楕円 99"/>
                  <p:cNvSpPr/>
                  <p:nvPr/>
                </p:nvSpPr>
                <p:spPr>
                  <a:xfrm>
                    <a:off x="6855304" y="1773257"/>
                    <a:ext cx="160432" cy="147424"/>
                  </a:xfrm>
                  <a:prstGeom prst="ellipse">
                    <a:avLst/>
                  </a:prstGeom>
                  <a:noFill/>
                  <a:ln w="22225">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26" name="円/楕円 100"/>
                  <p:cNvSpPr/>
                  <p:nvPr/>
                </p:nvSpPr>
                <p:spPr>
                  <a:xfrm>
                    <a:off x="7373213" y="1957459"/>
                    <a:ext cx="160432" cy="147424"/>
                  </a:xfrm>
                  <a:prstGeom prst="ellipse">
                    <a:avLst/>
                  </a:prstGeom>
                  <a:noFill/>
                  <a:ln w="22225">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27" name="円/楕円 102"/>
                  <p:cNvSpPr/>
                  <p:nvPr/>
                </p:nvSpPr>
                <p:spPr>
                  <a:xfrm>
                    <a:off x="7468696" y="2523798"/>
                    <a:ext cx="160432" cy="147424"/>
                  </a:xfrm>
                  <a:prstGeom prst="ellipse">
                    <a:avLst/>
                  </a:prstGeom>
                  <a:noFill/>
                  <a:ln w="22225">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28" name="円/楕円 104"/>
                  <p:cNvSpPr/>
                  <p:nvPr/>
                </p:nvSpPr>
                <p:spPr>
                  <a:xfrm>
                    <a:off x="7113592" y="4941453"/>
                    <a:ext cx="160432" cy="147424"/>
                  </a:xfrm>
                  <a:prstGeom prst="ellipse">
                    <a:avLst/>
                  </a:prstGeom>
                  <a:noFill/>
                  <a:ln w="22225">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29" name="円/楕円 105"/>
                  <p:cNvSpPr/>
                  <p:nvPr/>
                </p:nvSpPr>
                <p:spPr>
                  <a:xfrm>
                    <a:off x="5508104" y="5301208"/>
                    <a:ext cx="160432" cy="147424"/>
                  </a:xfrm>
                  <a:prstGeom prst="ellipse">
                    <a:avLst/>
                  </a:prstGeom>
                  <a:noFill/>
                  <a:ln w="22225">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30" name="円/楕円 106"/>
                  <p:cNvSpPr/>
                  <p:nvPr/>
                </p:nvSpPr>
                <p:spPr>
                  <a:xfrm>
                    <a:off x="5849476" y="5486732"/>
                    <a:ext cx="160432" cy="147424"/>
                  </a:xfrm>
                  <a:prstGeom prst="ellipse">
                    <a:avLst/>
                  </a:prstGeom>
                  <a:noFill/>
                  <a:ln w="22225">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31" name="線吹き出し 1 30"/>
                  <p:cNvSpPr/>
                  <p:nvPr/>
                </p:nvSpPr>
                <p:spPr>
                  <a:xfrm>
                    <a:off x="8516190" y="4109653"/>
                    <a:ext cx="2238195" cy="315434"/>
                  </a:xfrm>
                  <a:prstGeom prst="callout1">
                    <a:avLst>
                      <a:gd name="adj1" fmla="val 33138"/>
                      <a:gd name="adj2" fmla="val -2892"/>
                      <a:gd name="adj3" fmla="val 275233"/>
                      <a:gd name="adj4" fmla="val -55198"/>
                    </a:avLst>
                  </a:prstGeom>
                  <a:solidFill>
                    <a:schemeClr val="accent1">
                      <a:lumMod val="40000"/>
                      <a:lumOff val="60000"/>
                      <a:alpha val="80000"/>
                    </a:schemeClr>
                  </a:solidFill>
                  <a:ln w="15875">
                    <a:solidFill>
                      <a:srgbClr val="002060"/>
                    </a:solidFill>
                    <a:tailEnd type="stealth"/>
                  </a:ln>
                </p:spPr>
                <p:style>
                  <a:lnRef idx="2">
                    <a:schemeClr val="accent2"/>
                  </a:lnRef>
                  <a:fillRef idx="1">
                    <a:schemeClr val="lt1"/>
                  </a:fillRef>
                  <a:effectRef idx="0">
                    <a:schemeClr val="accent2"/>
                  </a:effectRef>
                  <a:fontRef idx="minor">
                    <a:schemeClr val="dk1"/>
                  </a:fontRef>
                </p:style>
                <p:txBody>
                  <a:bodyPr wrap="square" lIns="33231" rIns="33231" rtlCol="0" anchor="t" anchorCtr="0">
                    <a:spAutoFit/>
                  </a:bodyPr>
                  <a:lstStyle/>
                  <a:p>
                    <a:pPr marL="246191" marR="0" lvl="0" indent="-246191" algn="l" defTabSz="914400" rtl="0" eaLnBrk="1" fontAlgn="auto" latinLnBrk="0" hangingPunct="1">
                      <a:lnSpc>
                        <a:spcPct val="100000"/>
                      </a:lnSpc>
                      <a:spcBef>
                        <a:spcPts val="0"/>
                      </a:spcBef>
                      <a:spcAft>
                        <a:spcPts val="0"/>
                      </a:spcAft>
                      <a:buClrTx/>
                      <a:buSzTx/>
                      <a:buFontTx/>
                      <a:buNone/>
                      <a:tabLst/>
                      <a:defRPr/>
                    </a:pPr>
                    <a:r>
                      <a:rPr kumimoji="1" lang="en-US" altLang="ja-JP" sz="1292"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10</a:t>
                    </a:r>
                    <a:r>
                      <a:rPr kumimoji="1" lang="ja-JP" altLang="en-US" sz="1292" b="0" i="0" u="none" strike="noStrike" kern="1200" cap="none" spc="0" normalizeH="0" baseline="0" noProof="0" dirty="0" err="1">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292"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泉北ニュータウン（再生）</a:t>
                    </a:r>
                    <a:endParaRPr kumimoji="1" lang="en-US" altLang="ja-JP" sz="1292"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grpSp>
                <p:nvGrpSpPr>
                  <p:cNvPr id="32" name="グループ化 110"/>
                  <p:cNvGrpSpPr/>
                  <p:nvPr/>
                </p:nvGrpSpPr>
                <p:grpSpPr>
                  <a:xfrm>
                    <a:off x="3023948" y="207989"/>
                    <a:ext cx="4429481" cy="1749470"/>
                    <a:chOff x="3023948" y="207989"/>
                    <a:chExt cx="4429481" cy="1749470"/>
                  </a:xfrm>
                </p:grpSpPr>
                <p:sp>
                  <p:nvSpPr>
                    <p:cNvPr id="33" name="線吹き出し 1 32"/>
                    <p:cNvSpPr/>
                    <p:nvPr/>
                  </p:nvSpPr>
                  <p:spPr>
                    <a:xfrm>
                      <a:off x="3023948" y="207989"/>
                      <a:ext cx="3493961" cy="315434"/>
                    </a:xfrm>
                    <a:prstGeom prst="callout1">
                      <a:avLst>
                        <a:gd name="adj1" fmla="val 107235"/>
                        <a:gd name="adj2" fmla="val 81052"/>
                        <a:gd name="adj3" fmla="val 505875"/>
                        <a:gd name="adj4" fmla="val 110981"/>
                      </a:avLst>
                    </a:prstGeom>
                    <a:solidFill>
                      <a:schemeClr val="accent1">
                        <a:lumMod val="40000"/>
                        <a:lumOff val="60000"/>
                        <a:alpha val="80000"/>
                      </a:schemeClr>
                    </a:solidFill>
                    <a:ln w="15875">
                      <a:solidFill>
                        <a:srgbClr val="002060"/>
                      </a:solidFill>
                      <a:tailEnd type="stealth"/>
                    </a:ln>
                  </p:spPr>
                  <p:style>
                    <a:lnRef idx="2">
                      <a:schemeClr val="accent2"/>
                    </a:lnRef>
                    <a:fillRef idx="1">
                      <a:schemeClr val="lt1"/>
                    </a:fillRef>
                    <a:effectRef idx="0">
                      <a:schemeClr val="accent2"/>
                    </a:effectRef>
                    <a:fontRef idx="minor">
                      <a:schemeClr val="dk1"/>
                    </a:fontRef>
                  </p:style>
                  <p:txBody>
                    <a:bodyPr wrap="square" lIns="33231" rIns="33231" rtlCol="0" anchor="t" anchorCtr="0">
                      <a:spAutoFit/>
                    </a:bodyPr>
                    <a:lstStyle/>
                    <a:p>
                      <a:pPr marL="246191" marR="0" lvl="0" indent="-246191" algn="l" defTabSz="914400" rtl="0" eaLnBrk="1" fontAlgn="auto" latinLnBrk="0" hangingPunct="1">
                        <a:lnSpc>
                          <a:spcPct val="100000"/>
                        </a:lnSpc>
                        <a:spcBef>
                          <a:spcPts val="0"/>
                        </a:spcBef>
                        <a:spcAft>
                          <a:spcPts val="0"/>
                        </a:spcAft>
                        <a:buClrTx/>
                        <a:buSzTx/>
                        <a:buFontTx/>
                        <a:buNone/>
                        <a:tabLst/>
                        <a:defRPr/>
                      </a:pPr>
                      <a:r>
                        <a:rPr kumimoji="1" lang="en-US" altLang="ja-JP" sz="1292"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12</a:t>
                      </a:r>
                      <a:r>
                        <a:rPr kumimoji="1" lang="ja-JP" altLang="en-US" sz="1292" b="0" i="0" u="none" strike="noStrike" kern="1200" cap="none" spc="0" normalizeH="0" baseline="0" noProof="0" dirty="0" err="1">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292"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箕面森町・彩都（国土軸・新たな産業・物流）</a:t>
                      </a:r>
                    </a:p>
                  </p:txBody>
                </p:sp>
                <p:cxnSp>
                  <p:nvCxnSpPr>
                    <p:cNvPr id="34" name="直線矢印コネクタ 33"/>
                    <p:cNvCxnSpPr>
                      <a:endCxn id="26" idx="0"/>
                    </p:cNvCxnSpPr>
                    <p:nvPr/>
                  </p:nvCxnSpPr>
                  <p:spPr>
                    <a:xfrm>
                      <a:off x="5923882" y="611718"/>
                      <a:ext cx="1529547" cy="1345741"/>
                    </a:xfrm>
                    <a:prstGeom prst="straightConnector1">
                      <a:avLst/>
                    </a:prstGeom>
                    <a:ln w="15875">
                      <a:solidFill>
                        <a:srgbClr val="002060"/>
                      </a:solidFill>
                      <a:tailEnd type="stealth"/>
                    </a:ln>
                  </p:spPr>
                  <p:style>
                    <a:lnRef idx="1">
                      <a:schemeClr val="accent2"/>
                    </a:lnRef>
                    <a:fillRef idx="0">
                      <a:schemeClr val="accent2"/>
                    </a:fillRef>
                    <a:effectRef idx="0">
                      <a:schemeClr val="accent2"/>
                    </a:effectRef>
                    <a:fontRef idx="minor">
                      <a:schemeClr val="tx1"/>
                    </a:fontRef>
                  </p:style>
                </p:cxnSp>
              </p:grpSp>
            </p:grpSp>
            <p:sp>
              <p:nvSpPr>
                <p:cNvPr id="19" name="フリーフォーム 18"/>
                <p:cNvSpPr/>
                <p:nvPr/>
              </p:nvSpPr>
              <p:spPr>
                <a:xfrm>
                  <a:off x="6048375" y="3488531"/>
                  <a:ext cx="147638" cy="109538"/>
                </a:xfrm>
                <a:custGeom>
                  <a:avLst/>
                  <a:gdLst>
                    <a:gd name="connsiteX0" fmla="*/ 92869 w 147638"/>
                    <a:gd name="connsiteY0" fmla="*/ 0 h 109538"/>
                    <a:gd name="connsiteX1" fmla="*/ 11906 w 147638"/>
                    <a:gd name="connsiteY1" fmla="*/ 38100 h 109538"/>
                    <a:gd name="connsiteX2" fmla="*/ 0 w 147638"/>
                    <a:gd name="connsiteY2" fmla="*/ 83344 h 109538"/>
                    <a:gd name="connsiteX3" fmla="*/ 128588 w 147638"/>
                    <a:gd name="connsiteY3" fmla="*/ 109538 h 109538"/>
                    <a:gd name="connsiteX4" fmla="*/ 147638 w 147638"/>
                    <a:gd name="connsiteY4" fmla="*/ 38100 h 109538"/>
                    <a:gd name="connsiteX5" fmla="*/ 92869 w 147638"/>
                    <a:gd name="connsiteY5" fmla="*/ 0 h 109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7638" h="109538">
                      <a:moveTo>
                        <a:pt x="92869" y="0"/>
                      </a:moveTo>
                      <a:lnTo>
                        <a:pt x="11906" y="38100"/>
                      </a:lnTo>
                      <a:lnTo>
                        <a:pt x="0" y="83344"/>
                      </a:lnTo>
                      <a:lnTo>
                        <a:pt x="128588" y="109538"/>
                      </a:lnTo>
                      <a:lnTo>
                        <a:pt x="147638" y="38100"/>
                      </a:lnTo>
                      <a:lnTo>
                        <a:pt x="92869" y="0"/>
                      </a:lnTo>
                      <a:close/>
                    </a:path>
                  </a:pathLst>
                </a:custGeom>
                <a:solidFill>
                  <a:srgbClr val="FF0000">
                    <a:alpha val="25000"/>
                  </a:srgbClr>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BIZ UDPゴシック" panose="020B0400000000000000" pitchFamily="50" charset="-128"/>
                    <a:ea typeface="BIZ UDPゴシック" panose="020B0400000000000000" pitchFamily="50" charset="-128"/>
                    <a:cs typeface="+mn-cs"/>
                  </a:endParaRPr>
                </a:p>
              </p:txBody>
            </p:sp>
            <p:sp>
              <p:nvSpPr>
                <p:cNvPr id="20" name="フリーフォーム 19"/>
                <p:cNvSpPr/>
                <p:nvPr/>
              </p:nvSpPr>
              <p:spPr>
                <a:xfrm>
                  <a:off x="6127551" y="3891062"/>
                  <a:ext cx="135732" cy="76200"/>
                </a:xfrm>
                <a:custGeom>
                  <a:avLst/>
                  <a:gdLst>
                    <a:gd name="connsiteX0" fmla="*/ 92869 w 147638"/>
                    <a:gd name="connsiteY0" fmla="*/ 0 h 109538"/>
                    <a:gd name="connsiteX1" fmla="*/ 11906 w 147638"/>
                    <a:gd name="connsiteY1" fmla="*/ 38100 h 109538"/>
                    <a:gd name="connsiteX2" fmla="*/ 0 w 147638"/>
                    <a:gd name="connsiteY2" fmla="*/ 83344 h 109538"/>
                    <a:gd name="connsiteX3" fmla="*/ 128588 w 147638"/>
                    <a:gd name="connsiteY3" fmla="*/ 109538 h 109538"/>
                    <a:gd name="connsiteX4" fmla="*/ 147638 w 147638"/>
                    <a:gd name="connsiteY4" fmla="*/ 38100 h 109538"/>
                    <a:gd name="connsiteX5" fmla="*/ 92869 w 147638"/>
                    <a:gd name="connsiteY5" fmla="*/ 0 h 109538"/>
                    <a:gd name="connsiteX0" fmla="*/ 80963 w 135732"/>
                    <a:gd name="connsiteY0" fmla="*/ 0 h 109538"/>
                    <a:gd name="connsiteX1" fmla="*/ 0 w 135732"/>
                    <a:gd name="connsiteY1" fmla="*/ 38100 h 109538"/>
                    <a:gd name="connsiteX2" fmla="*/ 9526 w 135732"/>
                    <a:gd name="connsiteY2" fmla="*/ 104775 h 109538"/>
                    <a:gd name="connsiteX3" fmla="*/ 116682 w 135732"/>
                    <a:gd name="connsiteY3" fmla="*/ 109538 h 109538"/>
                    <a:gd name="connsiteX4" fmla="*/ 135732 w 135732"/>
                    <a:gd name="connsiteY4" fmla="*/ 38100 h 109538"/>
                    <a:gd name="connsiteX5" fmla="*/ 80963 w 135732"/>
                    <a:gd name="connsiteY5" fmla="*/ 0 h 109538"/>
                    <a:gd name="connsiteX0" fmla="*/ 90488 w 145257"/>
                    <a:gd name="connsiteY0" fmla="*/ 0 h 109538"/>
                    <a:gd name="connsiteX1" fmla="*/ 0 w 145257"/>
                    <a:gd name="connsiteY1" fmla="*/ 33338 h 109538"/>
                    <a:gd name="connsiteX2" fmla="*/ 19051 w 145257"/>
                    <a:gd name="connsiteY2" fmla="*/ 104775 h 109538"/>
                    <a:gd name="connsiteX3" fmla="*/ 126207 w 145257"/>
                    <a:gd name="connsiteY3" fmla="*/ 109538 h 109538"/>
                    <a:gd name="connsiteX4" fmla="*/ 145257 w 145257"/>
                    <a:gd name="connsiteY4" fmla="*/ 38100 h 109538"/>
                    <a:gd name="connsiteX5" fmla="*/ 90488 w 145257"/>
                    <a:gd name="connsiteY5" fmla="*/ 0 h 109538"/>
                    <a:gd name="connsiteX0" fmla="*/ 145257 w 145257"/>
                    <a:gd name="connsiteY0" fmla="*/ 4762 h 76200"/>
                    <a:gd name="connsiteX1" fmla="*/ 0 w 145257"/>
                    <a:gd name="connsiteY1" fmla="*/ 0 h 76200"/>
                    <a:gd name="connsiteX2" fmla="*/ 19051 w 145257"/>
                    <a:gd name="connsiteY2" fmla="*/ 71437 h 76200"/>
                    <a:gd name="connsiteX3" fmla="*/ 126207 w 145257"/>
                    <a:gd name="connsiteY3" fmla="*/ 76200 h 76200"/>
                    <a:gd name="connsiteX4" fmla="*/ 145257 w 145257"/>
                    <a:gd name="connsiteY4" fmla="*/ 4762 h 76200"/>
                    <a:gd name="connsiteX0" fmla="*/ 135732 w 135732"/>
                    <a:gd name="connsiteY0" fmla="*/ 9525 h 76200"/>
                    <a:gd name="connsiteX1" fmla="*/ 0 w 135732"/>
                    <a:gd name="connsiteY1" fmla="*/ 0 h 76200"/>
                    <a:gd name="connsiteX2" fmla="*/ 19051 w 135732"/>
                    <a:gd name="connsiteY2" fmla="*/ 71437 h 76200"/>
                    <a:gd name="connsiteX3" fmla="*/ 126207 w 135732"/>
                    <a:gd name="connsiteY3" fmla="*/ 76200 h 76200"/>
                    <a:gd name="connsiteX4" fmla="*/ 135732 w 135732"/>
                    <a:gd name="connsiteY4" fmla="*/ 9525 h 76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732" h="76200">
                      <a:moveTo>
                        <a:pt x="135732" y="9525"/>
                      </a:moveTo>
                      <a:lnTo>
                        <a:pt x="0" y="0"/>
                      </a:lnTo>
                      <a:lnTo>
                        <a:pt x="19051" y="71437"/>
                      </a:lnTo>
                      <a:lnTo>
                        <a:pt x="126207" y="76200"/>
                      </a:lnTo>
                      <a:lnTo>
                        <a:pt x="135732" y="9525"/>
                      </a:lnTo>
                      <a:close/>
                    </a:path>
                  </a:pathLst>
                </a:custGeom>
                <a:solidFill>
                  <a:srgbClr val="FF0000">
                    <a:alpha val="25000"/>
                  </a:srgbClr>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BIZ UDPゴシック" panose="020B0400000000000000" pitchFamily="50" charset="-128"/>
                    <a:ea typeface="BIZ UDPゴシック" panose="020B0400000000000000" pitchFamily="50" charset="-128"/>
                    <a:cs typeface="+mn-cs"/>
                  </a:endParaRPr>
                </a:p>
              </p:txBody>
            </p:sp>
            <p:sp>
              <p:nvSpPr>
                <p:cNvPr id="21" name="フリーフォーム 20"/>
                <p:cNvSpPr/>
                <p:nvPr/>
              </p:nvSpPr>
              <p:spPr>
                <a:xfrm>
                  <a:off x="6119812" y="3718942"/>
                  <a:ext cx="278035" cy="162495"/>
                </a:xfrm>
                <a:custGeom>
                  <a:avLst/>
                  <a:gdLst>
                    <a:gd name="connsiteX0" fmla="*/ 92869 w 147638"/>
                    <a:gd name="connsiteY0" fmla="*/ 0 h 109538"/>
                    <a:gd name="connsiteX1" fmla="*/ 11906 w 147638"/>
                    <a:gd name="connsiteY1" fmla="*/ 38100 h 109538"/>
                    <a:gd name="connsiteX2" fmla="*/ 0 w 147638"/>
                    <a:gd name="connsiteY2" fmla="*/ 83344 h 109538"/>
                    <a:gd name="connsiteX3" fmla="*/ 128588 w 147638"/>
                    <a:gd name="connsiteY3" fmla="*/ 109538 h 109538"/>
                    <a:gd name="connsiteX4" fmla="*/ 147638 w 147638"/>
                    <a:gd name="connsiteY4" fmla="*/ 38100 h 109538"/>
                    <a:gd name="connsiteX5" fmla="*/ 92869 w 147638"/>
                    <a:gd name="connsiteY5" fmla="*/ 0 h 109538"/>
                    <a:gd name="connsiteX0" fmla="*/ 80963 w 135732"/>
                    <a:gd name="connsiteY0" fmla="*/ 0 h 109538"/>
                    <a:gd name="connsiteX1" fmla="*/ 0 w 135732"/>
                    <a:gd name="connsiteY1" fmla="*/ 38100 h 109538"/>
                    <a:gd name="connsiteX2" fmla="*/ 9526 w 135732"/>
                    <a:gd name="connsiteY2" fmla="*/ 104775 h 109538"/>
                    <a:gd name="connsiteX3" fmla="*/ 116682 w 135732"/>
                    <a:gd name="connsiteY3" fmla="*/ 109538 h 109538"/>
                    <a:gd name="connsiteX4" fmla="*/ 135732 w 135732"/>
                    <a:gd name="connsiteY4" fmla="*/ 38100 h 109538"/>
                    <a:gd name="connsiteX5" fmla="*/ 80963 w 135732"/>
                    <a:gd name="connsiteY5" fmla="*/ 0 h 109538"/>
                    <a:gd name="connsiteX0" fmla="*/ 90488 w 145257"/>
                    <a:gd name="connsiteY0" fmla="*/ 0 h 109538"/>
                    <a:gd name="connsiteX1" fmla="*/ 0 w 145257"/>
                    <a:gd name="connsiteY1" fmla="*/ 33338 h 109538"/>
                    <a:gd name="connsiteX2" fmla="*/ 19051 w 145257"/>
                    <a:gd name="connsiteY2" fmla="*/ 104775 h 109538"/>
                    <a:gd name="connsiteX3" fmla="*/ 126207 w 145257"/>
                    <a:gd name="connsiteY3" fmla="*/ 109538 h 109538"/>
                    <a:gd name="connsiteX4" fmla="*/ 145257 w 145257"/>
                    <a:gd name="connsiteY4" fmla="*/ 38100 h 109538"/>
                    <a:gd name="connsiteX5" fmla="*/ 90488 w 145257"/>
                    <a:gd name="connsiteY5" fmla="*/ 0 h 109538"/>
                    <a:gd name="connsiteX0" fmla="*/ 145257 w 145257"/>
                    <a:gd name="connsiteY0" fmla="*/ 4762 h 76200"/>
                    <a:gd name="connsiteX1" fmla="*/ 0 w 145257"/>
                    <a:gd name="connsiteY1" fmla="*/ 0 h 76200"/>
                    <a:gd name="connsiteX2" fmla="*/ 19051 w 145257"/>
                    <a:gd name="connsiteY2" fmla="*/ 71437 h 76200"/>
                    <a:gd name="connsiteX3" fmla="*/ 126207 w 145257"/>
                    <a:gd name="connsiteY3" fmla="*/ 76200 h 76200"/>
                    <a:gd name="connsiteX4" fmla="*/ 145257 w 145257"/>
                    <a:gd name="connsiteY4" fmla="*/ 4762 h 76200"/>
                    <a:gd name="connsiteX0" fmla="*/ 135732 w 135732"/>
                    <a:gd name="connsiteY0" fmla="*/ 9525 h 76200"/>
                    <a:gd name="connsiteX1" fmla="*/ 0 w 135732"/>
                    <a:gd name="connsiteY1" fmla="*/ 0 h 76200"/>
                    <a:gd name="connsiteX2" fmla="*/ 19051 w 135732"/>
                    <a:gd name="connsiteY2" fmla="*/ 71437 h 76200"/>
                    <a:gd name="connsiteX3" fmla="*/ 126207 w 135732"/>
                    <a:gd name="connsiteY3" fmla="*/ 76200 h 76200"/>
                    <a:gd name="connsiteX4" fmla="*/ 135732 w 135732"/>
                    <a:gd name="connsiteY4" fmla="*/ 9525 h 76200"/>
                    <a:gd name="connsiteX0" fmla="*/ 119063 w 126207"/>
                    <a:gd name="connsiteY0" fmla="*/ 0 h 92869"/>
                    <a:gd name="connsiteX1" fmla="*/ 0 w 126207"/>
                    <a:gd name="connsiteY1" fmla="*/ 16669 h 92869"/>
                    <a:gd name="connsiteX2" fmla="*/ 19051 w 126207"/>
                    <a:gd name="connsiteY2" fmla="*/ 88106 h 92869"/>
                    <a:gd name="connsiteX3" fmla="*/ 126207 w 126207"/>
                    <a:gd name="connsiteY3" fmla="*/ 92869 h 92869"/>
                    <a:gd name="connsiteX4" fmla="*/ 119063 w 126207"/>
                    <a:gd name="connsiteY4" fmla="*/ 0 h 92869"/>
                    <a:gd name="connsiteX0" fmla="*/ 100012 w 107156"/>
                    <a:gd name="connsiteY0" fmla="*/ 14287 h 107156"/>
                    <a:gd name="connsiteX1" fmla="*/ 52387 w 107156"/>
                    <a:gd name="connsiteY1" fmla="*/ 0 h 107156"/>
                    <a:gd name="connsiteX2" fmla="*/ 0 w 107156"/>
                    <a:gd name="connsiteY2" fmla="*/ 102393 h 107156"/>
                    <a:gd name="connsiteX3" fmla="*/ 107156 w 107156"/>
                    <a:gd name="connsiteY3" fmla="*/ 107156 h 107156"/>
                    <a:gd name="connsiteX4" fmla="*/ 100012 w 107156"/>
                    <a:gd name="connsiteY4" fmla="*/ 14287 h 107156"/>
                    <a:gd name="connsiteX0" fmla="*/ 100012 w 107156"/>
                    <a:gd name="connsiteY0" fmla="*/ 14287 h 107156"/>
                    <a:gd name="connsiteX1" fmla="*/ 52387 w 107156"/>
                    <a:gd name="connsiteY1" fmla="*/ 0 h 107156"/>
                    <a:gd name="connsiteX2" fmla="*/ 14857 w 107156"/>
                    <a:gd name="connsiteY2" fmla="*/ 67247 h 107156"/>
                    <a:gd name="connsiteX3" fmla="*/ 0 w 107156"/>
                    <a:gd name="connsiteY3" fmla="*/ 102393 h 107156"/>
                    <a:gd name="connsiteX4" fmla="*/ 107156 w 107156"/>
                    <a:gd name="connsiteY4" fmla="*/ 107156 h 107156"/>
                    <a:gd name="connsiteX5" fmla="*/ 100012 w 107156"/>
                    <a:gd name="connsiteY5" fmla="*/ 14287 h 107156"/>
                    <a:gd name="connsiteX0" fmla="*/ 100012 w 107156"/>
                    <a:gd name="connsiteY0" fmla="*/ 14287 h 107728"/>
                    <a:gd name="connsiteX1" fmla="*/ 52387 w 107156"/>
                    <a:gd name="connsiteY1" fmla="*/ 0 h 107728"/>
                    <a:gd name="connsiteX2" fmla="*/ 14857 w 107156"/>
                    <a:gd name="connsiteY2" fmla="*/ 67247 h 107728"/>
                    <a:gd name="connsiteX3" fmla="*/ 0 w 107156"/>
                    <a:gd name="connsiteY3" fmla="*/ 102393 h 107728"/>
                    <a:gd name="connsiteX4" fmla="*/ 31526 w 107156"/>
                    <a:gd name="connsiteY4" fmla="*/ 107728 h 107728"/>
                    <a:gd name="connsiteX5" fmla="*/ 107156 w 107156"/>
                    <a:gd name="connsiteY5" fmla="*/ 107156 h 107728"/>
                    <a:gd name="connsiteX6" fmla="*/ 100012 w 107156"/>
                    <a:gd name="connsiteY6" fmla="*/ 14287 h 107728"/>
                    <a:gd name="connsiteX0" fmla="*/ 100012 w 107156"/>
                    <a:gd name="connsiteY0" fmla="*/ 14287 h 110109"/>
                    <a:gd name="connsiteX1" fmla="*/ 52387 w 107156"/>
                    <a:gd name="connsiteY1" fmla="*/ 0 h 110109"/>
                    <a:gd name="connsiteX2" fmla="*/ 14857 w 107156"/>
                    <a:gd name="connsiteY2" fmla="*/ 67247 h 110109"/>
                    <a:gd name="connsiteX3" fmla="*/ 0 w 107156"/>
                    <a:gd name="connsiteY3" fmla="*/ 102393 h 110109"/>
                    <a:gd name="connsiteX4" fmla="*/ 31526 w 107156"/>
                    <a:gd name="connsiteY4" fmla="*/ 107728 h 110109"/>
                    <a:gd name="connsiteX5" fmla="*/ 83914 w 107156"/>
                    <a:gd name="connsiteY5" fmla="*/ 110109 h 110109"/>
                    <a:gd name="connsiteX6" fmla="*/ 107156 w 107156"/>
                    <a:gd name="connsiteY6" fmla="*/ 107156 h 110109"/>
                    <a:gd name="connsiteX7" fmla="*/ 100012 w 107156"/>
                    <a:gd name="connsiteY7" fmla="*/ 14287 h 110109"/>
                    <a:gd name="connsiteX0" fmla="*/ 123255 w 130399"/>
                    <a:gd name="connsiteY0" fmla="*/ 14287 h 110109"/>
                    <a:gd name="connsiteX1" fmla="*/ 75630 w 130399"/>
                    <a:gd name="connsiteY1" fmla="*/ 0 h 110109"/>
                    <a:gd name="connsiteX2" fmla="*/ 0 w 130399"/>
                    <a:gd name="connsiteY2" fmla="*/ 14859 h 110109"/>
                    <a:gd name="connsiteX3" fmla="*/ 23243 w 130399"/>
                    <a:gd name="connsiteY3" fmla="*/ 102393 h 110109"/>
                    <a:gd name="connsiteX4" fmla="*/ 54769 w 130399"/>
                    <a:gd name="connsiteY4" fmla="*/ 107728 h 110109"/>
                    <a:gd name="connsiteX5" fmla="*/ 107157 w 130399"/>
                    <a:gd name="connsiteY5" fmla="*/ 110109 h 110109"/>
                    <a:gd name="connsiteX6" fmla="*/ 130399 w 130399"/>
                    <a:gd name="connsiteY6" fmla="*/ 107156 h 110109"/>
                    <a:gd name="connsiteX7" fmla="*/ 123255 w 130399"/>
                    <a:gd name="connsiteY7" fmla="*/ 14287 h 110109"/>
                    <a:gd name="connsiteX0" fmla="*/ 200024 w 207168"/>
                    <a:gd name="connsiteY0" fmla="*/ 14287 h 110109"/>
                    <a:gd name="connsiteX1" fmla="*/ 152399 w 207168"/>
                    <a:gd name="connsiteY1" fmla="*/ 0 h 110109"/>
                    <a:gd name="connsiteX2" fmla="*/ 76769 w 207168"/>
                    <a:gd name="connsiteY2" fmla="*/ 14859 h 110109"/>
                    <a:gd name="connsiteX3" fmla="*/ 0 w 207168"/>
                    <a:gd name="connsiteY3" fmla="*/ 2381 h 110109"/>
                    <a:gd name="connsiteX4" fmla="*/ 131538 w 207168"/>
                    <a:gd name="connsiteY4" fmla="*/ 107728 h 110109"/>
                    <a:gd name="connsiteX5" fmla="*/ 183926 w 207168"/>
                    <a:gd name="connsiteY5" fmla="*/ 110109 h 110109"/>
                    <a:gd name="connsiteX6" fmla="*/ 207168 w 207168"/>
                    <a:gd name="connsiteY6" fmla="*/ 107156 h 110109"/>
                    <a:gd name="connsiteX7" fmla="*/ 200024 w 207168"/>
                    <a:gd name="connsiteY7" fmla="*/ 14287 h 110109"/>
                    <a:gd name="connsiteX0" fmla="*/ 261367 w 268511"/>
                    <a:gd name="connsiteY0" fmla="*/ 14287 h 110109"/>
                    <a:gd name="connsiteX1" fmla="*/ 213742 w 268511"/>
                    <a:gd name="connsiteY1" fmla="*/ 0 h 110109"/>
                    <a:gd name="connsiteX2" fmla="*/ 138112 w 268511"/>
                    <a:gd name="connsiteY2" fmla="*/ 14859 h 110109"/>
                    <a:gd name="connsiteX3" fmla="*/ 61343 w 268511"/>
                    <a:gd name="connsiteY3" fmla="*/ 2381 h 110109"/>
                    <a:gd name="connsiteX4" fmla="*/ 0 w 268511"/>
                    <a:gd name="connsiteY4" fmla="*/ 45815 h 110109"/>
                    <a:gd name="connsiteX5" fmla="*/ 245269 w 268511"/>
                    <a:gd name="connsiteY5" fmla="*/ 110109 h 110109"/>
                    <a:gd name="connsiteX6" fmla="*/ 268511 w 268511"/>
                    <a:gd name="connsiteY6" fmla="*/ 107156 h 110109"/>
                    <a:gd name="connsiteX7" fmla="*/ 261367 w 268511"/>
                    <a:gd name="connsiteY7" fmla="*/ 14287 h 110109"/>
                    <a:gd name="connsiteX0" fmla="*/ 261367 w 268511"/>
                    <a:gd name="connsiteY0" fmla="*/ 14287 h 110109"/>
                    <a:gd name="connsiteX1" fmla="*/ 213742 w 268511"/>
                    <a:gd name="connsiteY1" fmla="*/ 0 h 110109"/>
                    <a:gd name="connsiteX2" fmla="*/ 138112 w 268511"/>
                    <a:gd name="connsiteY2" fmla="*/ 14859 h 110109"/>
                    <a:gd name="connsiteX3" fmla="*/ 61343 w 268511"/>
                    <a:gd name="connsiteY3" fmla="*/ 2381 h 110109"/>
                    <a:gd name="connsiteX4" fmla="*/ 0 w 268511"/>
                    <a:gd name="connsiteY4" fmla="*/ 45815 h 110109"/>
                    <a:gd name="connsiteX5" fmla="*/ 116683 w 268511"/>
                    <a:gd name="connsiteY5" fmla="*/ 81534 h 110109"/>
                    <a:gd name="connsiteX6" fmla="*/ 245269 w 268511"/>
                    <a:gd name="connsiteY6" fmla="*/ 110109 h 110109"/>
                    <a:gd name="connsiteX7" fmla="*/ 268511 w 268511"/>
                    <a:gd name="connsiteY7" fmla="*/ 107156 h 110109"/>
                    <a:gd name="connsiteX8" fmla="*/ 261367 w 268511"/>
                    <a:gd name="connsiteY8" fmla="*/ 14287 h 110109"/>
                    <a:gd name="connsiteX0" fmla="*/ 261367 w 268511"/>
                    <a:gd name="connsiteY0" fmla="*/ 14287 h 110109"/>
                    <a:gd name="connsiteX1" fmla="*/ 213742 w 268511"/>
                    <a:gd name="connsiteY1" fmla="*/ 0 h 110109"/>
                    <a:gd name="connsiteX2" fmla="*/ 138112 w 268511"/>
                    <a:gd name="connsiteY2" fmla="*/ 14859 h 110109"/>
                    <a:gd name="connsiteX3" fmla="*/ 61343 w 268511"/>
                    <a:gd name="connsiteY3" fmla="*/ 2381 h 110109"/>
                    <a:gd name="connsiteX4" fmla="*/ 0 w 268511"/>
                    <a:gd name="connsiteY4" fmla="*/ 45815 h 110109"/>
                    <a:gd name="connsiteX5" fmla="*/ 116683 w 268511"/>
                    <a:gd name="connsiteY5" fmla="*/ 81534 h 110109"/>
                    <a:gd name="connsiteX6" fmla="*/ 202408 w 268511"/>
                    <a:gd name="connsiteY6" fmla="*/ 105347 h 110109"/>
                    <a:gd name="connsiteX7" fmla="*/ 245269 w 268511"/>
                    <a:gd name="connsiteY7" fmla="*/ 110109 h 110109"/>
                    <a:gd name="connsiteX8" fmla="*/ 268511 w 268511"/>
                    <a:gd name="connsiteY8" fmla="*/ 107156 h 110109"/>
                    <a:gd name="connsiteX9" fmla="*/ 261367 w 268511"/>
                    <a:gd name="connsiteY9" fmla="*/ 14287 h 110109"/>
                    <a:gd name="connsiteX0" fmla="*/ 263747 w 270891"/>
                    <a:gd name="connsiteY0" fmla="*/ 14287 h 110109"/>
                    <a:gd name="connsiteX1" fmla="*/ 216122 w 270891"/>
                    <a:gd name="connsiteY1" fmla="*/ 0 h 110109"/>
                    <a:gd name="connsiteX2" fmla="*/ 140492 w 270891"/>
                    <a:gd name="connsiteY2" fmla="*/ 14859 h 110109"/>
                    <a:gd name="connsiteX3" fmla="*/ 63723 w 270891"/>
                    <a:gd name="connsiteY3" fmla="*/ 2381 h 110109"/>
                    <a:gd name="connsiteX4" fmla="*/ 2380 w 270891"/>
                    <a:gd name="connsiteY4" fmla="*/ 45815 h 110109"/>
                    <a:gd name="connsiteX5" fmla="*/ 0 w 270891"/>
                    <a:gd name="connsiteY5" fmla="*/ 91059 h 110109"/>
                    <a:gd name="connsiteX6" fmla="*/ 204788 w 270891"/>
                    <a:gd name="connsiteY6" fmla="*/ 105347 h 110109"/>
                    <a:gd name="connsiteX7" fmla="*/ 247649 w 270891"/>
                    <a:gd name="connsiteY7" fmla="*/ 110109 h 110109"/>
                    <a:gd name="connsiteX8" fmla="*/ 270891 w 270891"/>
                    <a:gd name="connsiteY8" fmla="*/ 107156 h 110109"/>
                    <a:gd name="connsiteX9" fmla="*/ 263747 w 270891"/>
                    <a:gd name="connsiteY9" fmla="*/ 14287 h 110109"/>
                    <a:gd name="connsiteX0" fmla="*/ 263747 w 270891"/>
                    <a:gd name="connsiteY0" fmla="*/ 14287 h 110109"/>
                    <a:gd name="connsiteX1" fmla="*/ 216122 w 270891"/>
                    <a:gd name="connsiteY1" fmla="*/ 0 h 110109"/>
                    <a:gd name="connsiteX2" fmla="*/ 140492 w 270891"/>
                    <a:gd name="connsiteY2" fmla="*/ 14859 h 110109"/>
                    <a:gd name="connsiteX3" fmla="*/ 63723 w 270891"/>
                    <a:gd name="connsiteY3" fmla="*/ 2381 h 110109"/>
                    <a:gd name="connsiteX4" fmla="*/ 2380 w 270891"/>
                    <a:gd name="connsiteY4" fmla="*/ 45815 h 110109"/>
                    <a:gd name="connsiteX5" fmla="*/ 0 w 270891"/>
                    <a:gd name="connsiteY5" fmla="*/ 91059 h 110109"/>
                    <a:gd name="connsiteX6" fmla="*/ 95251 w 270891"/>
                    <a:gd name="connsiteY6" fmla="*/ 50579 h 110109"/>
                    <a:gd name="connsiteX7" fmla="*/ 247649 w 270891"/>
                    <a:gd name="connsiteY7" fmla="*/ 110109 h 110109"/>
                    <a:gd name="connsiteX8" fmla="*/ 270891 w 270891"/>
                    <a:gd name="connsiteY8" fmla="*/ 107156 h 110109"/>
                    <a:gd name="connsiteX9" fmla="*/ 263747 w 270891"/>
                    <a:gd name="connsiteY9" fmla="*/ 14287 h 110109"/>
                    <a:gd name="connsiteX0" fmla="*/ 263747 w 270891"/>
                    <a:gd name="connsiteY0" fmla="*/ 14287 h 110109"/>
                    <a:gd name="connsiteX1" fmla="*/ 216122 w 270891"/>
                    <a:gd name="connsiteY1" fmla="*/ 0 h 110109"/>
                    <a:gd name="connsiteX2" fmla="*/ 140492 w 270891"/>
                    <a:gd name="connsiteY2" fmla="*/ 14859 h 110109"/>
                    <a:gd name="connsiteX3" fmla="*/ 63723 w 270891"/>
                    <a:gd name="connsiteY3" fmla="*/ 2381 h 110109"/>
                    <a:gd name="connsiteX4" fmla="*/ 2380 w 270891"/>
                    <a:gd name="connsiteY4" fmla="*/ 45815 h 110109"/>
                    <a:gd name="connsiteX5" fmla="*/ 0 w 270891"/>
                    <a:gd name="connsiteY5" fmla="*/ 91059 h 110109"/>
                    <a:gd name="connsiteX6" fmla="*/ 47626 w 270891"/>
                    <a:gd name="connsiteY6" fmla="*/ 93441 h 110109"/>
                    <a:gd name="connsiteX7" fmla="*/ 247649 w 270891"/>
                    <a:gd name="connsiteY7" fmla="*/ 110109 h 110109"/>
                    <a:gd name="connsiteX8" fmla="*/ 270891 w 270891"/>
                    <a:gd name="connsiteY8" fmla="*/ 107156 h 110109"/>
                    <a:gd name="connsiteX9" fmla="*/ 263747 w 270891"/>
                    <a:gd name="connsiteY9" fmla="*/ 14287 h 110109"/>
                    <a:gd name="connsiteX0" fmla="*/ 263747 w 270891"/>
                    <a:gd name="connsiteY0" fmla="*/ 14287 h 110109"/>
                    <a:gd name="connsiteX1" fmla="*/ 216122 w 270891"/>
                    <a:gd name="connsiteY1" fmla="*/ 0 h 110109"/>
                    <a:gd name="connsiteX2" fmla="*/ 140492 w 270891"/>
                    <a:gd name="connsiteY2" fmla="*/ 14859 h 110109"/>
                    <a:gd name="connsiteX3" fmla="*/ 63723 w 270891"/>
                    <a:gd name="connsiteY3" fmla="*/ 2381 h 110109"/>
                    <a:gd name="connsiteX4" fmla="*/ 2380 w 270891"/>
                    <a:gd name="connsiteY4" fmla="*/ 45815 h 110109"/>
                    <a:gd name="connsiteX5" fmla="*/ 0 w 270891"/>
                    <a:gd name="connsiteY5" fmla="*/ 91059 h 110109"/>
                    <a:gd name="connsiteX6" fmla="*/ 47626 w 270891"/>
                    <a:gd name="connsiteY6" fmla="*/ 93441 h 110109"/>
                    <a:gd name="connsiteX7" fmla="*/ 140494 w 270891"/>
                    <a:gd name="connsiteY7" fmla="*/ 100584 h 110109"/>
                    <a:gd name="connsiteX8" fmla="*/ 247649 w 270891"/>
                    <a:gd name="connsiteY8" fmla="*/ 110109 h 110109"/>
                    <a:gd name="connsiteX9" fmla="*/ 270891 w 270891"/>
                    <a:gd name="connsiteY9" fmla="*/ 107156 h 110109"/>
                    <a:gd name="connsiteX10" fmla="*/ 263747 w 270891"/>
                    <a:gd name="connsiteY10" fmla="*/ 14287 h 110109"/>
                    <a:gd name="connsiteX0" fmla="*/ 263747 w 270891"/>
                    <a:gd name="connsiteY0" fmla="*/ 14287 h 110109"/>
                    <a:gd name="connsiteX1" fmla="*/ 216122 w 270891"/>
                    <a:gd name="connsiteY1" fmla="*/ 0 h 110109"/>
                    <a:gd name="connsiteX2" fmla="*/ 140492 w 270891"/>
                    <a:gd name="connsiteY2" fmla="*/ 14859 h 110109"/>
                    <a:gd name="connsiteX3" fmla="*/ 63723 w 270891"/>
                    <a:gd name="connsiteY3" fmla="*/ 2381 h 110109"/>
                    <a:gd name="connsiteX4" fmla="*/ 2380 w 270891"/>
                    <a:gd name="connsiteY4" fmla="*/ 45815 h 110109"/>
                    <a:gd name="connsiteX5" fmla="*/ 0 w 270891"/>
                    <a:gd name="connsiteY5" fmla="*/ 91059 h 110109"/>
                    <a:gd name="connsiteX6" fmla="*/ 47626 w 270891"/>
                    <a:gd name="connsiteY6" fmla="*/ 93441 h 110109"/>
                    <a:gd name="connsiteX7" fmla="*/ 140494 w 270891"/>
                    <a:gd name="connsiteY7" fmla="*/ 100584 h 110109"/>
                    <a:gd name="connsiteX8" fmla="*/ 247649 w 270891"/>
                    <a:gd name="connsiteY8" fmla="*/ 110109 h 110109"/>
                    <a:gd name="connsiteX9" fmla="*/ 270891 w 270891"/>
                    <a:gd name="connsiteY9" fmla="*/ 107156 h 110109"/>
                    <a:gd name="connsiteX10" fmla="*/ 269082 w 270891"/>
                    <a:gd name="connsiteY10" fmla="*/ 72009 h 110109"/>
                    <a:gd name="connsiteX11" fmla="*/ 263747 w 270891"/>
                    <a:gd name="connsiteY11" fmla="*/ 14287 h 110109"/>
                    <a:gd name="connsiteX0" fmla="*/ 263747 w 270891"/>
                    <a:gd name="connsiteY0" fmla="*/ 14287 h 110109"/>
                    <a:gd name="connsiteX1" fmla="*/ 216122 w 270891"/>
                    <a:gd name="connsiteY1" fmla="*/ 0 h 110109"/>
                    <a:gd name="connsiteX2" fmla="*/ 140492 w 270891"/>
                    <a:gd name="connsiteY2" fmla="*/ 14859 h 110109"/>
                    <a:gd name="connsiteX3" fmla="*/ 63723 w 270891"/>
                    <a:gd name="connsiteY3" fmla="*/ 2381 h 110109"/>
                    <a:gd name="connsiteX4" fmla="*/ 2380 w 270891"/>
                    <a:gd name="connsiteY4" fmla="*/ 45815 h 110109"/>
                    <a:gd name="connsiteX5" fmla="*/ 0 w 270891"/>
                    <a:gd name="connsiteY5" fmla="*/ 91059 h 110109"/>
                    <a:gd name="connsiteX6" fmla="*/ 47626 w 270891"/>
                    <a:gd name="connsiteY6" fmla="*/ 93441 h 110109"/>
                    <a:gd name="connsiteX7" fmla="*/ 100013 w 270891"/>
                    <a:gd name="connsiteY7" fmla="*/ 98203 h 110109"/>
                    <a:gd name="connsiteX8" fmla="*/ 140494 w 270891"/>
                    <a:gd name="connsiteY8" fmla="*/ 100584 h 110109"/>
                    <a:gd name="connsiteX9" fmla="*/ 247649 w 270891"/>
                    <a:gd name="connsiteY9" fmla="*/ 110109 h 110109"/>
                    <a:gd name="connsiteX10" fmla="*/ 270891 w 270891"/>
                    <a:gd name="connsiteY10" fmla="*/ 107156 h 110109"/>
                    <a:gd name="connsiteX11" fmla="*/ 269082 w 270891"/>
                    <a:gd name="connsiteY11" fmla="*/ 72009 h 110109"/>
                    <a:gd name="connsiteX12" fmla="*/ 263747 w 270891"/>
                    <a:gd name="connsiteY12" fmla="*/ 14287 h 110109"/>
                    <a:gd name="connsiteX0" fmla="*/ 263747 w 270891"/>
                    <a:gd name="connsiteY0" fmla="*/ 14287 h 110109"/>
                    <a:gd name="connsiteX1" fmla="*/ 216122 w 270891"/>
                    <a:gd name="connsiteY1" fmla="*/ 0 h 110109"/>
                    <a:gd name="connsiteX2" fmla="*/ 140492 w 270891"/>
                    <a:gd name="connsiteY2" fmla="*/ 14859 h 110109"/>
                    <a:gd name="connsiteX3" fmla="*/ 63723 w 270891"/>
                    <a:gd name="connsiteY3" fmla="*/ 2381 h 110109"/>
                    <a:gd name="connsiteX4" fmla="*/ 2380 w 270891"/>
                    <a:gd name="connsiteY4" fmla="*/ 45815 h 110109"/>
                    <a:gd name="connsiteX5" fmla="*/ 0 w 270891"/>
                    <a:gd name="connsiteY5" fmla="*/ 91059 h 110109"/>
                    <a:gd name="connsiteX6" fmla="*/ 47626 w 270891"/>
                    <a:gd name="connsiteY6" fmla="*/ 93441 h 110109"/>
                    <a:gd name="connsiteX7" fmla="*/ 100013 w 270891"/>
                    <a:gd name="connsiteY7" fmla="*/ 98203 h 110109"/>
                    <a:gd name="connsiteX8" fmla="*/ 140494 w 270891"/>
                    <a:gd name="connsiteY8" fmla="*/ 100584 h 110109"/>
                    <a:gd name="connsiteX9" fmla="*/ 185738 w 270891"/>
                    <a:gd name="connsiteY9" fmla="*/ 107728 h 110109"/>
                    <a:gd name="connsiteX10" fmla="*/ 247649 w 270891"/>
                    <a:gd name="connsiteY10" fmla="*/ 110109 h 110109"/>
                    <a:gd name="connsiteX11" fmla="*/ 270891 w 270891"/>
                    <a:gd name="connsiteY11" fmla="*/ 107156 h 110109"/>
                    <a:gd name="connsiteX12" fmla="*/ 269082 w 270891"/>
                    <a:gd name="connsiteY12" fmla="*/ 72009 h 110109"/>
                    <a:gd name="connsiteX13" fmla="*/ 263747 w 270891"/>
                    <a:gd name="connsiteY13" fmla="*/ 14287 h 110109"/>
                    <a:gd name="connsiteX0" fmla="*/ 263747 w 270891"/>
                    <a:gd name="connsiteY0" fmla="*/ 14287 h 110109"/>
                    <a:gd name="connsiteX1" fmla="*/ 216122 w 270891"/>
                    <a:gd name="connsiteY1" fmla="*/ 0 h 110109"/>
                    <a:gd name="connsiteX2" fmla="*/ 152398 w 270891"/>
                    <a:gd name="connsiteY2" fmla="*/ 10096 h 110109"/>
                    <a:gd name="connsiteX3" fmla="*/ 63723 w 270891"/>
                    <a:gd name="connsiteY3" fmla="*/ 2381 h 110109"/>
                    <a:gd name="connsiteX4" fmla="*/ 2380 w 270891"/>
                    <a:gd name="connsiteY4" fmla="*/ 45815 h 110109"/>
                    <a:gd name="connsiteX5" fmla="*/ 0 w 270891"/>
                    <a:gd name="connsiteY5" fmla="*/ 91059 h 110109"/>
                    <a:gd name="connsiteX6" fmla="*/ 47626 w 270891"/>
                    <a:gd name="connsiteY6" fmla="*/ 93441 h 110109"/>
                    <a:gd name="connsiteX7" fmla="*/ 100013 w 270891"/>
                    <a:gd name="connsiteY7" fmla="*/ 98203 h 110109"/>
                    <a:gd name="connsiteX8" fmla="*/ 140494 w 270891"/>
                    <a:gd name="connsiteY8" fmla="*/ 100584 h 110109"/>
                    <a:gd name="connsiteX9" fmla="*/ 185738 w 270891"/>
                    <a:gd name="connsiteY9" fmla="*/ 107728 h 110109"/>
                    <a:gd name="connsiteX10" fmla="*/ 247649 w 270891"/>
                    <a:gd name="connsiteY10" fmla="*/ 110109 h 110109"/>
                    <a:gd name="connsiteX11" fmla="*/ 270891 w 270891"/>
                    <a:gd name="connsiteY11" fmla="*/ 107156 h 110109"/>
                    <a:gd name="connsiteX12" fmla="*/ 269082 w 270891"/>
                    <a:gd name="connsiteY12" fmla="*/ 72009 h 110109"/>
                    <a:gd name="connsiteX13" fmla="*/ 263747 w 270891"/>
                    <a:gd name="connsiteY13" fmla="*/ 14287 h 110109"/>
                    <a:gd name="connsiteX0" fmla="*/ 263747 w 270891"/>
                    <a:gd name="connsiteY0" fmla="*/ 14287 h 110109"/>
                    <a:gd name="connsiteX1" fmla="*/ 216122 w 270891"/>
                    <a:gd name="connsiteY1" fmla="*/ 0 h 110109"/>
                    <a:gd name="connsiteX2" fmla="*/ 152398 w 270891"/>
                    <a:gd name="connsiteY2" fmla="*/ 10096 h 110109"/>
                    <a:gd name="connsiteX3" fmla="*/ 63723 w 270891"/>
                    <a:gd name="connsiteY3" fmla="*/ 2381 h 110109"/>
                    <a:gd name="connsiteX4" fmla="*/ 2380 w 270891"/>
                    <a:gd name="connsiteY4" fmla="*/ 45815 h 110109"/>
                    <a:gd name="connsiteX5" fmla="*/ 0 w 270891"/>
                    <a:gd name="connsiteY5" fmla="*/ 91059 h 110109"/>
                    <a:gd name="connsiteX6" fmla="*/ 47626 w 270891"/>
                    <a:gd name="connsiteY6" fmla="*/ 93441 h 110109"/>
                    <a:gd name="connsiteX7" fmla="*/ 114300 w 270891"/>
                    <a:gd name="connsiteY7" fmla="*/ 38672 h 110109"/>
                    <a:gd name="connsiteX8" fmla="*/ 140494 w 270891"/>
                    <a:gd name="connsiteY8" fmla="*/ 100584 h 110109"/>
                    <a:gd name="connsiteX9" fmla="*/ 185738 w 270891"/>
                    <a:gd name="connsiteY9" fmla="*/ 107728 h 110109"/>
                    <a:gd name="connsiteX10" fmla="*/ 247649 w 270891"/>
                    <a:gd name="connsiteY10" fmla="*/ 110109 h 110109"/>
                    <a:gd name="connsiteX11" fmla="*/ 270891 w 270891"/>
                    <a:gd name="connsiteY11" fmla="*/ 107156 h 110109"/>
                    <a:gd name="connsiteX12" fmla="*/ 269082 w 270891"/>
                    <a:gd name="connsiteY12" fmla="*/ 72009 h 110109"/>
                    <a:gd name="connsiteX13" fmla="*/ 263747 w 270891"/>
                    <a:gd name="connsiteY13" fmla="*/ 14287 h 110109"/>
                    <a:gd name="connsiteX0" fmla="*/ 263747 w 270891"/>
                    <a:gd name="connsiteY0" fmla="*/ 14287 h 110109"/>
                    <a:gd name="connsiteX1" fmla="*/ 216122 w 270891"/>
                    <a:gd name="connsiteY1" fmla="*/ 0 h 110109"/>
                    <a:gd name="connsiteX2" fmla="*/ 152398 w 270891"/>
                    <a:gd name="connsiteY2" fmla="*/ 10096 h 110109"/>
                    <a:gd name="connsiteX3" fmla="*/ 63723 w 270891"/>
                    <a:gd name="connsiteY3" fmla="*/ 2381 h 110109"/>
                    <a:gd name="connsiteX4" fmla="*/ 2380 w 270891"/>
                    <a:gd name="connsiteY4" fmla="*/ 45815 h 110109"/>
                    <a:gd name="connsiteX5" fmla="*/ 0 w 270891"/>
                    <a:gd name="connsiteY5" fmla="*/ 91059 h 110109"/>
                    <a:gd name="connsiteX6" fmla="*/ 47626 w 270891"/>
                    <a:gd name="connsiteY6" fmla="*/ 93441 h 110109"/>
                    <a:gd name="connsiteX7" fmla="*/ 122610 w 270891"/>
                    <a:gd name="connsiteY7" fmla="*/ 23913 h 110109"/>
                    <a:gd name="connsiteX8" fmla="*/ 140494 w 270891"/>
                    <a:gd name="connsiteY8" fmla="*/ 100584 h 110109"/>
                    <a:gd name="connsiteX9" fmla="*/ 185738 w 270891"/>
                    <a:gd name="connsiteY9" fmla="*/ 107728 h 110109"/>
                    <a:gd name="connsiteX10" fmla="*/ 247649 w 270891"/>
                    <a:gd name="connsiteY10" fmla="*/ 110109 h 110109"/>
                    <a:gd name="connsiteX11" fmla="*/ 270891 w 270891"/>
                    <a:gd name="connsiteY11" fmla="*/ 107156 h 110109"/>
                    <a:gd name="connsiteX12" fmla="*/ 269082 w 270891"/>
                    <a:gd name="connsiteY12" fmla="*/ 72009 h 110109"/>
                    <a:gd name="connsiteX13" fmla="*/ 263747 w 270891"/>
                    <a:gd name="connsiteY13" fmla="*/ 14287 h 110109"/>
                    <a:gd name="connsiteX0" fmla="*/ 263747 w 270891"/>
                    <a:gd name="connsiteY0" fmla="*/ 14287 h 110109"/>
                    <a:gd name="connsiteX1" fmla="*/ 216122 w 270891"/>
                    <a:gd name="connsiteY1" fmla="*/ 0 h 110109"/>
                    <a:gd name="connsiteX2" fmla="*/ 152398 w 270891"/>
                    <a:gd name="connsiteY2" fmla="*/ 10096 h 110109"/>
                    <a:gd name="connsiteX3" fmla="*/ 63723 w 270891"/>
                    <a:gd name="connsiteY3" fmla="*/ 2381 h 110109"/>
                    <a:gd name="connsiteX4" fmla="*/ 2380 w 270891"/>
                    <a:gd name="connsiteY4" fmla="*/ 45815 h 110109"/>
                    <a:gd name="connsiteX5" fmla="*/ 0 w 270891"/>
                    <a:gd name="connsiteY5" fmla="*/ 91059 h 110109"/>
                    <a:gd name="connsiteX6" fmla="*/ 47626 w 270891"/>
                    <a:gd name="connsiteY6" fmla="*/ 93441 h 110109"/>
                    <a:gd name="connsiteX7" fmla="*/ 103560 w 270891"/>
                    <a:gd name="connsiteY7" fmla="*/ 45344 h 110109"/>
                    <a:gd name="connsiteX8" fmla="*/ 140494 w 270891"/>
                    <a:gd name="connsiteY8" fmla="*/ 100584 h 110109"/>
                    <a:gd name="connsiteX9" fmla="*/ 185738 w 270891"/>
                    <a:gd name="connsiteY9" fmla="*/ 107728 h 110109"/>
                    <a:gd name="connsiteX10" fmla="*/ 247649 w 270891"/>
                    <a:gd name="connsiteY10" fmla="*/ 110109 h 110109"/>
                    <a:gd name="connsiteX11" fmla="*/ 270891 w 270891"/>
                    <a:gd name="connsiteY11" fmla="*/ 107156 h 110109"/>
                    <a:gd name="connsiteX12" fmla="*/ 269082 w 270891"/>
                    <a:gd name="connsiteY12" fmla="*/ 72009 h 110109"/>
                    <a:gd name="connsiteX13" fmla="*/ 263747 w 270891"/>
                    <a:gd name="connsiteY13" fmla="*/ 14287 h 110109"/>
                    <a:gd name="connsiteX0" fmla="*/ 263747 w 270891"/>
                    <a:gd name="connsiteY0" fmla="*/ 14287 h 110109"/>
                    <a:gd name="connsiteX1" fmla="*/ 216122 w 270891"/>
                    <a:gd name="connsiteY1" fmla="*/ 0 h 110109"/>
                    <a:gd name="connsiteX2" fmla="*/ 152398 w 270891"/>
                    <a:gd name="connsiteY2" fmla="*/ 10096 h 110109"/>
                    <a:gd name="connsiteX3" fmla="*/ 63723 w 270891"/>
                    <a:gd name="connsiteY3" fmla="*/ 2381 h 110109"/>
                    <a:gd name="connsiteX4" fmla="*/ 2380 w 270891"/>
                    <a:gd name="connsiteY4" fmla="*/ 45815 h 110109"/>
                    <a:gd name="connsiteX5" fmla="*/ 0 w 270891"/>
                    <a:gd name="connsiteY5" fmla="*/ 91059 h 110109"/>
                    <a:gd name="connsiteX6" fmla="*/ 47626 w 270891"/>
                    <a:gd name="connsiteY6" fmla="*/ 93441 h 110109"/>
                    <a:gd name="connsiteX7" fmla="*/ 103560 w 270891"/>
                    <a:gd name="connsiteY7" fmla="*/ 45344 h 110109"/>
                    <a:gd name="connsiteX8" fmla="*/ 111919 w 270891"/>
                    <a:gd name="connsiteY8" fmla="*/ 67247 h 110109"/>
                    <a:gd name="connsiteX9" fmla="*/ 185738 w 270891"/>
                    <a:gd name="connsiteY9" fmla="*/ 107728 h 110109"/>
                    <a:gd name="connsiteX10" fmla="*/ 247649 w 270891"/>
                    <a:gd name="connsiteY10" fmla="*/ 110109 h 110109"/>
                    <a:gd name="connsiteX11" fmla="*/ 270891 w 270891"/>
                    <a:gd name="connsiteY11" fmla="*/ 107156 h 110109"/>
                    <a:gd name="connsiteX12" fmla="*/ 269082 w 270891"/>
                    <a:gd name="connsiteY12" fmla="*/ 72009 h 110109"/>
                    <a:gd name="connsiteX13" fmla="*/ 263747 w 270891"/>
                    <a:gd name="connsiteY13" fmla="*/ 14287 h 110109"/>
                    <a:gd name="connsiteX0" fmla="*/ 263747 w 270891"/>
                    <a:gd name="connsiteY0" fmla="*/ 14287 h 114872"/>
                    <a:gd name="connsiteX1" fmla="*/ 216122 w 270891"/>
                    <a:gd name="connsiteY1" fmla="*/ 0 h 114872"/>
                    <a:gd name="connsiteX2" fmla="*/ 152398 w 270891"/>
                    <a:gd name="connsiteY2" fmla="*/ 10096 h 114872"/>
                    <a:gd name="connsiteX3" fmla="*/ 63723 w 270891"/>
                    <a:gd name="connsiteY3" fmla="*/ 2381 h 114872"/>
                    <a:gd name="connsiteX4" fmla="*/ 2380 w 270891"/>
                    <a:gd name="connsiteY4" fmla="*/ 45815 h 114872"/>
                    <a:gd name="connsiteX5" fmla="*/ 0 w 270891"/>
                    <a:gd name="connsiteY5" fmla="*/ 91059 h 114872"/>
                    <a:gd name="connsiteX6" fmla="*/ 47626 w 270891"/>
                    <a:gd name="connsiteY6" fmla="*/ 93441 h 114872"/>
                    <a:gd name="connsiteX7" fmla="*/ 103560 w 270891"/>
                    <a:gd name="connsiteY7" fmla="*/ 45344 h 114872"/>
                    <a:gd name="connsiteX8" fmla="*/ 111919 w 270891"/>
                    <a:gd name="connsiteY8" fmla="*/ 67247 h 114872"/>
                    <a:gd name="connsiteX9" fmla="*/ 61913 w 270891"/>
                    <a:gd name="connsiteY9" fmla="*/ 114872 h 114872"/>
                    <a:gd name="connsiteX10" fmla="*/ 247649 w 270891"/>
                    <a:gd name="connsiteY10" fmla="*/ 110109 h 114872"/>
                    <a:gd name="connsiteX11" fmla="*/ 270891 w 270891"/>
                    <a:gd name="connsiteY11" fmla="*/ 107156 h 114872"/>
                    <a:gd name="connsiteX12" fmla="*/ 269082 w 270891"/>
                    <a:gd name="connsiteY12" fmla="*/ 72009 h 114872"/>
                    <a:gd name="connsiteX13" fmla="*/ 263747 w 270891"/>
                    <a:gd name="connsiteY13" fmla="*/ 14287 h 114872"/>
                    <a:gd name="connsiteX0" fmla="*/ 263747 w 270891"/>
                    <a:gd name="connsiteY0" fmla="*/ 14287 h 133921"/>
                    <a:gd name="connsiteX1" fmla="*/ 216122 w 270891"/>
                    <a:gd name="connsiteY1" fmla="*/ 0 h 133921"/>
                    <a:gd name="connsiteX2" fmla="*/ 152398 w 270891"/>
                    <a:gd name="connsiteY2" fmla="*/ 10096 h 133921"/>
                    <a:gd name="connsiteX3" fmla="*/ 63723 w 270891"/>
                    <a:gd name="connsiteY3" fmla="*/ 2381 h 133921"/>
                    <a:gd name="connsiteX4" fmla="*/ 2380 w 270891"/>
                    <a:gd name="connsiteY4" fmla="*/ 45815 h 133921"/>
                    <a:gd name="connsiteX5" fmla="*/ 0 w 270891"/>
                    <a:gd name="connsiteY5" fmla="*/ 91059 h 133921"/>
                    <a:gd name="connsiteX6" fmla="*/ 47626 w 270891"/>
                    <a:gd name="connsiteY6" fmla="*/ 93441 h 133921"/>
                    <a:gd name="connsiteX7" fmla="*/ 103560 w 270891"/>
                    <a:gd name="connsiteY7" fmla="*/ 45344 h 133921"/>
                    <a:gd name="connsiteX8" fmla="*/ 111919 w 270891"/>
                    <a:gd name="connsiteY8" fmla="*/ 67247 h 133921"/>
                    <a:gd name="connsiteX9" fmla="*/ 61913 w 270891"/>
                    <a:gd name="connsiteY9" fmla="*/ 114872 h 133921"/>
                    <a:gd name="connsiteX10" fmla="*/ 80961 w 270891"/>
                    <a:gd name="connsiteY10" fmla="*/ 133921 h 133921"/>
                    <a:gd name="connsiteX11" fmla="*/ 270891 w 270891"/>
                    <a:gd name="connsiteY11" fmla="*/ 107156 h 133921"/>
                    <a:gd name="connsiteX12" fmla="*/ 269082 w 270891"/>
                    <a:gd name="connsiteY12" fmla="*/ 72009 h 133921"/>
                    <a:gd name="connsiteX13" fmla="*/ 263747 w 270891"/>
                    <a:gd name="connsiteY13" fmla="*/ 14287 h 133921"/>
                    <a:gd name="connsiteX0" fmla="*/ 263747 w 270891"/>
                    <a:gd name="connsiteY0" fmla="*/ 14287 h 133921"/>
                    <a:gd name="connsiteX1" fmla="*/ 216122 w 270891"/>
                    <a:gd name="connsiteY1" fmla="*/ 0 h 133921"/>
                    <a:gd name="connsiteX2" fmla="*/ 152398 w 270891"/>
                    <a:gd name="connsiteY2" fmla="*/ 10096 h 133921"/>
                    <a:gd name="connsiteX3" fmla="*/ 63723 w 270891"/>
                    <a:gd name="connsiteY3" fmla="*/ 2381 h 133921"/>
                    <a:gd name="connsiteX4" fmla="*/ 2380 w 270891"/>
                    <a:gd name="connsiteY4" fmla="*/ 45815 h 133921"/>
                    <a:gd name="connsiteX5" fmla="*/ 0 w 270891"/>
                    <a:gd name="connsiteY5" fmla="*/ 91059 h 133921"/>
                    <a:gd name="connsiteX6" fmla="*/ 47626 w 270891"/>
                    <a:gd name="connsiteY6" fmla="*/ 93441 h 133921"/>
                    <a:gd name="connsiteX7" fmla="*/ 103560 w 270891"/>
                    <a:gd name="connsiteY7" fmla="*/ 45344 h 133921"/>
                    <a:gd name="connsiteX8" fmla="*/ 111919 w 270891"/>
                    <a:gd name="connsiteY8" fmla="*/ 67247 h 133921"/>
                    <a:gd name="connsiteX9" fmla="*/ 61913 w 270891"/>
                    <a:gd name="connsiteY9" fmla="*/ 114872 h 133921"/>
                    <a:gd name="connsiteX10" fmla="*/ 80961 w 270891"/>
                    <a:gd name="connsiteY10" fmla="*/ 133921 h 133921"/>
                    <a:gd name="connsiteX11" fmla="*/ 166688 w 270891"/>
                    <a:gd name="connsiteY11" fmla="*/ 124396 h 133921"/>
                    <a:gd name="connsiteX12" fmla="*/ 270891 w 270891"/>
                    <a:gd name="connsiteY12" fmla="*/ 107156 h 133921"/>
                    <a:gd name="connsiteX13" fmla="*/ 269082 w 270891"/>
                    <a:gd name="connsiteY13" fmla="*/ 72009 h 133921"/>
                    <a:gd name="connsiteX14" fmla="*/ 263747 w 270891"/>
                    <a:gd name="connsiteY14" fmla="*/ 14287 h 133921"/>
                    <a:gd name="connsiteX0" fmla="*/ 263747 w 270891"/>
                    <a:gd name="connsiteY0" fmla="*/ 14287 h 133921"/>
                    <a:gd name="connsiteX1" fmla="*/ 216122 w 270891"/>
                    <a:gd name="connsiteY1" fmla="*/ 0 h 133921"/>
                    <a:gd name="connsiteX2" fmla="*/ 152398 w 270891"/>
                    <a:gd name="connsiteY2" fmla="*/ 10096 h 133921"/>
                    <a:gd name="connsiteX3" fmla="*/ 63723 w 270891"/>
                    <a:gd name="connsiteY3" fmla="*/ 2381 h 133921"/>
                    <a:gd name="connsiteX4" fmla="*/ 2380 w 270891"/>
                    <a:gd name="connsiteY4" fmla="*/ 45815 h 133921"/>
                    <a:gd name="connsiteX5" fmla="*/ 0 w 270891"/>
                    <a:gd name="connsiteY5" fmla="*/ 91059 h 133921"/>
                    <a:gd name="connsiteX6" fmla="*/ 47626 w 270891"/>
                    <a:gd name="connsiteY6" fmla="*/ 93441 h 133921"/>
                    <a:gd name="connsiteX7" fmla="*/ 103560 w 270891"/>
                    <a:gd name="connsiteY7" fmla="*/ 45344 h 133921"/>
                    <a:gd name="connsiteX8" fmla="*/ 111919 w 270891"/>
                    <a:gd name="connsiteY8" fmla="*/ 67247 h 133921"/>
                    <a:gd name="connsiteX9" fmla="*/ 61913 w 270891"/>
                    <a:gd name="connsiteY9" fmla="*/ 114872 h 133921"/>
                    <a:gd name="connsiteX10" fmla="*/ 80961 w 270891"/>
                    <a:gd name="connsiteY10" fmla="*/ 133921 h 133921"/>
                    <a:gd name="connsiteX11" fmla="*/ 166688 w 270891"/>
                    <a:gd name="connsiteY11" fmla="*/ 124396 h 133921"/>
                    <a:gd name="connsiteX12" fmla="*/ 230982 w 270891"/>
                    <a:gd name="connsiteY12" fmla="*/ 112489 h 133921"/>
                    <a:gd name="connsiteX13" fmla="*/ 270891 w 270891"/>
                    <a:gd name="connsiteY13" fmla="*/ 107156 h 133921"/>
                    <a:gd name="connsiteX14" fmla="*/ 269082 w 270891"/>
                    <a:gd name="connsiteY14" fmla="*/ 72009 h 133921"/>
                    <a:gd name="connsiteX15" fmla="*/ 263747 w 270891"/>
                    <a:gd name="connsiteY15" fmla="*/ 14287 h 133921"/>
                    <a:gd name="connsiteX0" fmla="*/ 263747 w 270891"/>
                    <a:gd name="connsiteY0" fmla="*/ 14287 h 133921"/>
                    <a:gd name="connsiteX1" fmla="*/ 216122 w 270891"/>
                    <a:gd name="connsiteY1" fmla="*/ 0 h 133921"/>
                    <a:gd name="connsiteX2" fmla="*/ 152398 w 270891"/>
                    <a:gd name="connsiteY2" fmla="*/ 10096 h 133921"/>
                    <a:gd name="connsiteX3" fmla="*/ 63723 w 270891"/>
                    <a:gd name="connsiteY3" fmla="*/ 2381 h 133921"/>
                    <a:gd name="connsiteX4" fmla="*/ 2380 w 270891"/>
                    <a:gd name="connsiteY4" fmla="*/ 45815 h 133921"/>
                    <a:gd name="connsiteX5" fmla="*/ 0 w 270891"/>
                    <a:gd name="connsiteY5" fmla="*/ 91059 h 133921"/>
                    <a:gd name="connsiteX6" fmla="*/ 47626 w 270891"/>
                    <a:gd name="connsiteY6" fmla="*/ 93441 h 133921"/>
                    <a:gd name="connsiteX7" fmla="*/ 103560 w 270891"/>
                    <a:gd name="connsiteY7" fmla="*/ 45344 h 133921"/>
                    <a:gd name="connsiteX8" fmla="*/ 111919 w 270891"/>
                    <a:gd name="connsiteY8" fmla="*/ 67247 h 133921"/>
                    <a:gd name="connsiteX9" fmla="*/ 61913 w 270891"/>
                    <a:gd name="connsiteY9" fmla="*/ 114872 h 133921"/>
                    <a:gd name="connsiteX10" fmla="*/ 80961 w 270891"/>
                    <a:gd name="connsiteY10" fmla="*/ 133921 h 133921"/>
                    <a:gd name="connsiteX11" fmla="*/ 140495 w 270891"/>
                    <a:gd name="connsiteY11" fmla="*/ 133921 h 133921"/>
                    <a:gd name="connsiteX12" fmla="*/ 230982 w 270891"/>
                    <a:gd name="connsiteY12" fmla="*/ 112489 h 133921"/>
                    <a:gd name="connsiteX13" fmla="*/ 270891 w 270891"/>
                    <a:gd name="connsiteY13" fmla="*/ 107156 h 133921"/>
                    <a:gd name="connsiteX14" fmla="*/ 269082 w 270891"/>
                    <a:gd name="connsiteY14" fmla="*/ 72009 h 133921"/>
                    <a:gd name="connsiteX15" fmla="*/ 263747 w 270891"/>
                    <a:gd name="connsiteY15" fmla="*/ 14287 h 133921"/>
                    <a:gd name="connsiteX0" fmla="*/ 263747 w 270891"/>
                    <a:gd name="connsiteY0" fmla="*/ 14287 h 162495"/>
                    <a:gd name="connsiteX1" fmla="*/ 216122 w 270891"/>
                    <a:gd name="connsiteY1" fmla="*/ 0 h 162495"/>
                    <a:gd name="connsiteX2" fmla="*/ 152398 w 270891"/>
                    <a:gd name="connsiteY2" fmla="*/ 10096 h 162495"/>
                    <a:gd name="connsiteX3" fmla="*/ 63723 w 270891"/>
                    <a:gd name="connsiteY3" fmla="*/ 2381 h 162495"/>
                    <a:gd name="connsiteX4" fmla="*/ 2380 w 270891"/>
                    <a:gd name="connsiteY4" fmla="*/ 45815 h 162495"/>
                    <a:gd name="connsiteX5" fmla="*/ 0 w 270891"/>
                    <a:gd name="connsiteY5" fmla="*/ 91059 h 162495"/>
                    <a:gd name="connsiteX6" fmla="*/ 47626 w 270891"/>
                    <a:gd name="connsiteY6" fmla="*/ 93441 h 162495"/>
                    <a:gd name="connsiteX7" fmla="*/ 103560 w 270891"/>
                    <a:gd name="connsiteY7" fmla="*/ 45344 h 162495"/>
                    <a:gd name="connsiteX8" fmla="*/ 111919 w 270891"/>
                    <a:gd name="connsiteY8" fmla="*/ 67247 h 162495"/>
                    <a:gd name="connsiteX9" fmla="*/ 61913 w 270891"/>
                    <a:gd name="connsiteY9" fmla="*/ 114872 h 162495"/>
                    <a:gd name="connsiteX10" fmla="*/ 80961 w 270891"/>
                    <a:gd name="connsiteY10" fmla="*/ 133921 h 162495"/>
                    <a:gd name="connsiteX11" fmla="*/ 140495 w 270891"/>
                    <a:gd name="connsiteY11" fmla="*/ 133921 h 162495"/>
                    <a:gd name="connsiteX12" fmla="*/ 164307 w 270891"/>
                    <a:gd name="connsiteY12" fmla="*/ 162495 h 162495"/>
                    <a:gd name="connsiteX13" fmla="*/ 270891 w 270891"/>
                    <a:gd name="connsiteY13" fmla="*/ 107156 h 162495"/>
                    <a:gd name="connsiteX14" fmla="*/ 269082 w 270891"/>
                    <a:gd name="connsiteY14" fmla="*/ 72009 h 162495"/>
                    <a:gd name="connsiteX15" fmla="*/ 263747 w 270891"/>
                    <a:gd name="connsiteY15" fmla="*/ 14287 h 162495"/>
                    <a:gd name="connsiteX0" fmla="*/ 263747 w 278035"/>
                    <a:gd name="connsiteY0" fmla="*/ 14287 h 162495"/>
                    <a:gd name="connsiteX1" fmla="*/ 216122 w 278035"/>
                    <a:gd name="connsiteY1" fmla="*/ 0 h 162495"/>
                    <a:gd name="connsiteX2" fmla="*/ 152398 w 278035"/>
                    <a:gd name="connsiteY2" fmla="*/ 10096 h 162495"/>
                    <a:gd name="connsiteX3" fmla="*/ 63723 w 278035"/>
                    <a:gd name="connsiteY3" fmla="*/ 2381 h 162495"/>
                    <a:gd name="connsiteX4" fmla="*/ 2380 w 278035"/>
                    <a:gd name="connsiteY4" fmla="*/ 45815 h 162495"/>
                    <a:gd name="connsiteX5" fmla="*/ 0 w 278035"/>
                    <a:gd name="connsiteY5" fmla="*/ 91059 h 162495"/>
                    <a:gd name="connsiteX6" fmla="*/ 47626 w 278035"/>
                    <a:gd name="connsiteY6" fmla="*/ 93441 h 162495"/>
                    <a:gd name="connsiteX7" fmla="*/ 103560 w 278035"/>
                    <a:gd name="connsiteY7" fmla="*/ 45344 h 162495"/>
                    <a:gd name="connsiteX8" fmla="*/ 111919 w 278035"/>
                    <a:gd name="connsiteY8" fmla="*/ 67247 h 162495"/>
                    <a:gd name="connsiteX9" fmla="*/ 61913 w 278035"/>
                    <a:gd name="connsiteY9" fmla="*/ 114872 h 162495"/>
                    <a:gd name="connsiteX10" fmla="*/ 80961 w 278035"/>
                    <a:gd name="connsiteY10" fmla="*/ 133921 h 162495"/>
                    <a:gd name="connsiteX11" fmla="*/ 140495 w 278035"/>
                    <a:gd name="connsiteY11" fmla="*/ 133921 h 162495"/>
                    <a:gd name="connsiteX12" fmla="*/ 164307 w 278035"/>
                    <a:gd name="connsiteY12" fmla="*/ 162495 h 162495"/>
                    <a:gd name="connsiteX13" fmla="*/ 278035 w 278035"/>
                    <a:gd name="connsiteY13" fmla="*/ 111918 h 162495"/>
                    <a:gd name="connsiteX14" fmla="*/ 269082 w 278035"/>
                    <a:gd name="connsiteY14" fmla="*/ 72009 h 162495"/>
                    <a:gd name="connsiteX15" fmla="*/ 263747 w 278035"/>
                    <a:gd name="connsiteY15" fmla="*/ 14287 h 162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8035" h="162495">
                      <a:moveTo>
                        <a:pt x="263747" y="14287"/>
                      </a:moveTo>
                      <a:lnTo>
                        <a:pt x="216122" y="0"/>
                      </a:lnTo>
                      <a:lnTo>
                        <a:pt x="152398" y="10096"/>
                      </a:lnTo>
                      <a:lnTo>
                        <a:pt x="63723" y="2381"/>
                      </a:lnTo>
                      <a:lnTo>
                        <a:pt x="2380" y="45815"/>
                      </a:lnTo>
                      <a:lnTo>
                        <a:pt x="0" y="91059"/>
                      </a:lnTo>
                      <a:lnTo>
                        <a:pt x="47626" y="93441"/>
                      </a:lnTo>
                      <a:lnTo>
                        <a:pt x="103560" y="45344"/>
                      </a:lnTo>
                      <a:lnTo>
                        <a:pt x="111919" y="67247"/>
                      </a:lnTo>
                      <a:lnTo>
                        <a:pt x="61913" y="114872"/>
                      </a:lnTo>
                      <a:lnTo>
                        <a:pt x="80961" y="133921"/>
                      </a:lnTo>
                      <a:lnTo>
                        <a:pt x="140495" y="133921"/>
                      </a:lnTo>
                      <a:lnTo>
                        <a:pt x="164307" y="162495"/>
                      </a:lnTo>
                      <a:lnTo>
                        <a:pt x="278035" y="111918"/>
                      </a:lnTo>
                      <a:lnTo>
                        <a:pt x="269082" y="72009"/>
                      </a:lnTo>
                      <a:lnTo>
                        <a:pt x="263747" y="14287"/>
                      </a:lnTo>
                      <a:close/>
                    </a:path>
                  </a:pathLst>
                </a:custGeom>
                <a:solidFill>
                  <a:srgbClr val="FF0000">
                    <a:alpha val="25000"/>
                  </a:srgbClr>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BIZ UDPゴシック" panose="020B0400000000000000" pitchFamily="50" charset="-128"/>
                    <a:ea typeface="BIZ UDPゴシック" panose="020B0400000000000000" pitchFamily="50" charset="-128"/>
                    <a:cs typeface="+mn-cs"/>
                  </a:endParaRPr>
                </a:p>
              </p:txBody>
            </p:sp>
            <p:sp>
              <p:nvSpPr>
                <p:cNvPr id="22" name="フリーフォーム 21"/>
                <p:cNvSpPr/>
                <p:nvPr/>
              </p:nvSpPr>
              <p:spPr>
                <a:xfrm>
                  <a:off x="5940152" y="3588168"/>
                  <a:ext cx="215470" cy="135890"/>
                </a:xfrm>
                <a:custGeom>
                  <a:avLst/>
                  <a:gdLst>
                    <a:gd name="connsiteX0" fmla="*/ 549762 w 2597344"/>
                    <a:gd name="connsiteY0" fmla="*/ 0 h 1638066"/>
                    <a:gd name="connsiteX1" fmla="*/ 549762 w 2597344"/>
                    <a:gd name="connsiteY1" fmla="*/ 0 h 1638066"/>
                    <a:gd name="connsiteX2" fmla="*/ 0 w 2597344"/>
                    <a:gd name="connsiteY2" fmla="*/ 740495 h 1638066"/>
                    <a:gd name="connsiteX3" fmla="*/ 488054 w 2597344"/>
                    <a:gd name="connsiteY3" fmla="*/ 1514650 h 1638066"/>
                    <a:gd name="connsiteX4" fmla="*/ 1671725 w 2597344"/>
                    <a:gd name="connsiteY4" fmla="*/ 1638066 h 1638066"/>
                    <a:gd name="connsiteX5" fmla="*/ 2597344 w 2597344"/>
                    <a:gd name="connsiteY5" fmla="*/ 594640 h 1638066"/>
                    <a:gd name="connsiteX6" fmla="*/ 2176608 w 2597344"/>
                    <a:gd name="connsiteY6" fmla="*/ 291710 h 1638066"/>
                    <a:gd name="connsiteX7" fmla="*/ 549762 w 2597344"/>
                    <a:gd name="connsiteY7" fmla="*/ 0 h 1638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97344" h="1638066">
                      <a:moveTo>
                        <a:pt x="549762" y="0"/>
                      </a:moveTo>
                      <a:lnTo>
                        <a:pt x="549762" y="0"/>
                      </a:lnTo>
                      <a:lnTo>
                        <a:pt x="0" y="740495"/>
                      </a:lnTo>
                      <a:lnTo>
                        <a:pt x="488054" y="1514650"/>
                      </a:lnTo>
                      <a:lnTo>
                        <a:pt x="1671725" y="1638066"/>
                      </a:lnTo>
                      <a:lnTo>
                        <a:pt x="2597344" y="594640"/>
                      </a:lnTo>
                      <a:lnTo>
                        <a:pt x="2176608" y="291710"/>
                      </a:lnTo>
                      <a:lnTo>
                        <a:pt x="549762" y="0"/>
                      </a:lnTo>
                      <a:close/>
                    </a:path>
                  </a:pathLst>
                </a:custGeom>
                <a:solidFill>
                  <a:schemeClr val="bg1"/>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BIZ UDPゴシック" panose="020B0400000000000000" pitchFamily="50" charset="-128"/>
                    <a:ea typeface="BIZ UDPゴシック" panose="020B0400000000000000" pitchFamily="50" charset="-128"/>
                    <a:cs typeface="+mn-cs"/>
                  </a:endParaRPr>
                </a:p>
              </p:txBody>
            </p:sp>
            <p:sp>
              <p:nvSpPr>
                <p:cNvPr id="23" name="フリーフォーム 22"/>
                <p:cNvSpPr/>
                <p:nvPr/>
              </p:nvSpPr>
              <p:spPr>
                <a:xfrm>
                  <a:off x="5939799" y="3593218"/>
                  <a:ext cx="215470" cy="135890"/>
                </a:xfrm>
                <a:custGeom>
                  <a:avLst/>
                  <a:gdLst>
                    <a:gd name="connsiteX0" fmla="*/ 549762 w 2597344"/>
                    <a:gd name="connsiteY0" fmla="*/ 0 h 1638066"/>
                    <a:gd name="connsiteX1" fmla="*/ 549762 w 2597344"/>
                    <a:gd name="connsiteY1" fmla="*/ 0 h 1638066"/>
                    <a:gd name="connsiteX2" fmla="*/ 0 w 2597344"/>
                    <a:gd name="connsiteY2" fmla="*/ 740495 h 1638066"/>
                    <a:gd name="connsiteX3" fmla="*/ 488054 w 2597344"/>
                    <a:gd name="connsiteY3" fmla="*/ 1514650 h 1638066"/>
                    <a:gd name="connsiteX4" fmla="*/ 1671725 w 2597344"/>
                    <a:gd name="connsiteY4" fmla="*/ 1638066 h 1638066"/>
                    <a:gd name="connsiteX5" fmla="*/ 2597344 w 2597344"/>
                    <a:gd name="connsiteY5" fmla="*/ 594640 h 1638066"/>
                    <a:gd name="connsiteX6" fmla="*/ 2176608 w 2597344"/>
                    <a:gd name="connsiteY6" fmla="*/ 291710 h 1638066"/>
                    <a:gd name="connsiteX7" fmla="*/ 549762 w 2597344"/>
                    <a:gd name="connsiteY7" fmla="*/ 0 h 1638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97344" h="1638066">
                      <a:moveTo>
                        <a:pt x="549762" y="0"/>
                      </a:moveTo>
                      <a:lnTo>
                        <a:pt x="549762" y="0"/>
                      </a:lnTo>
                      <a:lnTo>
                        <a:pt x="0" y="740495"/>
                      </a:lnTo>
                      <a:lnTo>
                        <a:pt x="488054" y="1514650"/>
                      </a:lnTo>
                      <a:lnTo>
                        <a:pt x="1671725" y="1638066"/>
                      </a:lnTo>
                      <a:lnTo>
                        <a:pt x="2597344" y="594640"/>
                      </a:lnTo>
                      <a:lnTo>
                        <a:pt x="2176608" y="291710"/>
                      </a:lnTo>
                      <a:lnTo>
                        <a:pt x="549762" y="0"/>
                      </a:lnTo>
                      <a:close/>
                    </a:path>
                  </a:pathLst>
                </a:custGeom>
                <a:solidFill>
                  <a:srgbClr val="FF0000">
                    <a:alpha val="25000"/>
                  </a:srgbClr>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BIZ UDPゴシック" panose="020B0400000000000000" pitchFamily="50" charset="-128"/>
                    <a:ea typeface="BIZ UDPゴシック" panose="020B0400000000000000" pitchFamily="50" charset="-128"/>
                    <a:cs typeface="+mn-cs"/>
                  </a:endParaRPr>
                </a:p>
              </p:txBody>
            </p:sp>
            <p:cxnSp>
              <p:nvCxnSpPr>
                <p:cNvPr id="18" name="直線矢印コネクタ 17"/>
                <p:cNvCxnSpPr>
                  <a:stCxn id="61" idx="2"/>
                  <a:endCxn id="27" idx="6"/>
                </p:cNvCxnSpPr>
                <p:nvPr/>
              </p:nvCxnSpPr>
              <p:spPr>
                <a:xfrm flipH="1">
                  <a:off x="7194788" y="504927"/>
                  <a:ext cx="1537474" cy="2092583"/>
                </a:xfrm>
                <a:prstGeom prst="straightConnector1">
                  <a:avLst/>
                </a:prstGeom>
                <a:ln w="15875">
                  <a:solidFill>
                    <a:srgbClr val="002060"/>
                  </a:solidFill>
                  <a:tailEnd type="stealth"/>
                </a:ln>
              </p:spPr>
              <p:style>
                <a:lnRef idx="1">
                  <a:schemeClr val="accent2"/>
                </a:lnRef>
                <a:fillRef idx="0">
                  <a:schemeClr val="accent2"/>
                </a:fillRef>
                <a:effectRef idx="0">
                  <a:schemeClr val="accent2"/>
                </a:effectRef>
                <a:fontRef idx="minor">
                  <a:schemeClr val="tx1"/>
                </a:fontRef>
              </p:style>
            </p:cxnSp>
          </p:grpSp>
          <p:sp>
            <p:nvSpPr>
              <p:cNvPr id="13" name="正方形/長方形 12"/>
              <p:cNvSpPr/>
              <p:nvPr/>
            </p:nvSpPr>
            <p:spPr>
              <a:xfrm>
                <a:off x="1810593" y="5243704"/>
                <a:ext cx="261156" cy="94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BIZ UDPゴシック" panose="020B0400000000000000" pitchFamily="50" charset="-128"/>
                  <a:ea typeface="BIZ UDPゴシック" panose="020B0400000000000000" pitchFamily="50" charset="-128"/>
                  <a:cs typeface="+mn-cs"/>
                </a:endParaRPr>
              </a:p>
            </p:txBody>
          </p:sp>
          <p:sp>
            <p:nvSpPr>
              <p:cNvPr id="14" name="正方形/長方形 13"/>
              <p:cNvSpPr/>
              <p:nvPr/>
            </p:nvSpPr>
            <p:spPr>
              <a:xfrm>
                <a:off x="1435805" y="5373447"/>
                <a:ext cx="261156" cy="94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BIZ UDPゴシック" panose="020B0400000000000000" pitchFamily="50" charset="-128"/>
                  <a:ea typeface="BIZ UDPゴシック" panose="020B0400000000000000" pitchFamily="50" charset="-128"/>
                  <a:cs typeface="+mn-cs"/>
                </a:endParaRPr>
              </a:p>
            </p:txBody>
          </p:sp>
          <p:sp>
            <p:nvSpPr>
              <p:cNvPr id="15" name="正方形/長方形 14"/>
              <p:cNvSpPr/>
              <p:nvPr/>
            </p:nvSpPr>
            <p:spPr>
              <a:xfrm>
                <a:off x="1356604" y="5530790"/>
                <a:ext cx="261156" cy="942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BIZ UDPゴシック" panose="020B0400000000000000" pitchFamily="50" charset="-128"/>
                  <a:ea typeface="BIZ UDPゴシック" panose="020B0400000000000000" pitchFamily="50" charset="-128"/>
                  <a:cs typeface="+mn-cs"/>
                </a:endParaRPr>
              </a:p>
            </p:txBody>
          </p:sp>
          <p:sp>
            <p:nvSpPr>
              <p:cNvPr id="16" name="正方形/長方形 15"/>
              <p:cNvSpPr/>
              <p:nvPr/>
            </p:nvSpPr>
            <p:spPr>
              <a:xfrm>
                <a:off x="1269324" y="5303009"/>
                <a:ext cx="674650" cy="3297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646" b="0" i="0" u="none" strike="noStrike" kern="1200" cap="none" spc="0" normalizeH="0" baseline="0" noProof="0" dirty="0">
                    <a:ln>
                      <a:noFill/>
                    </a:ln>
                    <a:solidFill>
                      <a:srgbClr val="002060"/>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関西国際</a:t>
                </a:r>
                <a:r>
                  <a:rPr kumimoji="1" lang="en-US" altLang="ja-JP" sz="646" b="0" i="0" u="none" strike="noStrike" kern="1200" cap="none" spc="0" normalizeH="0" baseline="0" noProof="0" dirty="0">
                    <a:ln>
                      <a:noFill/>
                    </a:ln>
                    <a:solidFill>
                      <a:srgbClr val="002060"/>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
                </a:r>
                <a:br>
                  <a:rPr kumimoji="1" lang="en-US" altLang="ja-JP" sz="646" b="0" i="0" u="none" strike="noStrike" kern="1200" cap="none" spc="0" normalizeH="0" baseline="0" noProof="0" dirty="0">
                    <a:ln>
                      <a:noFill/>
                    </a:ln>
                    <a:solidFill>
                      <a:srgbClr val="002060"/>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br>
                <a:r>
                  <a:rPr kumimoji="1" lang="ja-JP" altLang="en-US" sz="646" b="0" i="0" u="none" strike="noStrike" kern="1200" cap="none" spc="0" normalizeH="0" baseline="0" noProof="0" dirty="0">
                    <a:ln>
                      <a:noFill/>
                    </a:ln>
                    <a:solidFill>
                      <a:srgbClr val="002060"/>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空港</a:t>
                </a:r>
                <a:endParaRPr kumimoji="1" lang="ja-JP" altLang="en-US" sz="1662"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endParaRPr>
              </a:p>
            </p:txBody>
          </p:sp>
        </p:grpSp>
        <p:sp>
          <p:nvSpPr>
            <p:cNvPr id="39" name="フリーフォーム 38"/>
            <p:cNvSpPr/>
            <p:nvPr/>
          </p:nvSpPr>
          <p:spPr>
            <a:xfrm>
              <a:off x="3765931" y="2133135"/>
              <a:ext cx="1928813" cy="474786"/>
            </a:xfrm>
            <a:custGeom>
              <a:avLst/>
              <a:gdLst>
                <a:gd name="connsiteX0" fmla="*/ 0 w 1955007"/>
                <a:gd name="connsiteY0" fmla="*/ 333375 h 561975"/>
                <a:gd name="connsiteX1" fmla="*/ 83344 w 1955007"/>
                <a:gd name="connsiteY1" fmla="*/ 335757 h 561975"/>
                <a:gd name="connsiteX2" fmla="*/ 123825 w 1955007"/>
                <a:gd name="connsiteY2" fmla="*/ 335757 h 561975"/>
                <a:gd name="connsiteX3" fmla="*/ 209550 w 1955007"/>
                <a:gd name="connsiteY3" fmla="*/ 330994 h 561975"/>
                <a:gd name="connsiteX4" fmla="*/ 290513 w 1955007"/>
                <a:gd name="connsiteY4" fmla="*/ 316707 h 561975"/>
                <a:gd name="connsiteX5" fmla="*/ 366713 w 1955007"/>
                <a:gd name="connsiteY5" fmla="*/ 297657 h 561975"/>
                <a:gd name="connsiteX6" fmla="*/ 397669 w 1955007"/>
                <a:gd name="connsiteY6" fmla="*/ 297657 h 561975"/>
                <a:gd name="connsiteX7" fmla="*/ 421482 w 1955007"/>
                <a:gd name="connsiteY7" fmla="*/ 295275 h 561975"/>
                <a:gd name="connsiteX8" fmla="*/ 488157 w 1955007"/>
                <a:gd name="connsiteY8" fmla="*/ 297657 h 561975"/>
                <a:gd name="connsiteX9" fmla="*/ 545307 w 1955007"/>
                <a:gd name="connsiteY9" fmla="*/ 307182 h 561975"/>
                <a:gd name="connsiteX10" fmla="*/ 566738 w 1955007"/>
                <a:gd name="connsiteY10" fmla="*/ 307182 h 561975"/>
                <a:gd name="connsiteX11" fmla="*/ 592932 w 1955007"/>
                <a:gd name="connsiteY11" fmla="*/ 311944 h 561975"/>
                <a:gd name="connsiteX12" fmla="*/ 595313 w 1955007"/>
                <a:gd name="connsiteY12" fmla="*/ 311944 h 561975"/>
                <a:gd name="connsiteX13" fmla="*/ 621507 w 1955007"/>
                <a:gd name="connsiteY13" fmla="*/ 314325 h 561975"/>
                <a:gd name="connsiteX14" fmla="*/ 657225 w 1955007"/>
                <a:gd name="connsiteY14" fmla="*/ 316707 h 561975"/>
                <a:gd name="connsiteX15" fmla="*/ 678657 w 1955007"/>
                <a:gd name="connsiteY15" fmla="*/ 314325 h 561975"/>
                <a:gd name="connsiteX16" fmla="*/ 714375 w 1955007"/>
                <a:gd name="connsiteY16" fmla="*/ 302419 h 561975"/>
                <a:gd name="connsiteX17" fmla="*/ 747713 w 1955007"/>
                <a:gd name="connsiteY17" fmla="*/ 285750 h 561975"/>
                <a:gd name="connsiteX18" fmla="*/ 809625 w 1955007"/>
                <a:gd name="connsiteY18" fmla="*/ 223838 h 561975"/>
                <a:gd name="connsiteX19" fmla="*/ 857250 w 1955007"/>
                <a:gd name="connsiteY19" fmla="*/ 173832 h 561975"/>
                <a:gd name="connsiteX20" fmla="*/ 940594 w 1955007"/>
                <a:gd name="connsiteY20" fmla="*/ 92869 h 561975"/>
                <a:gd name="connsiteX21" fmla="*/ 964407 w 1955007"/>
                <a:gd name="connsiteY21" fmla="*/ 78582 h 561975"/>
                <a:gd name="connsiteX22" fmla="*/ 1038225 w 1955007"/>
                <a:gd name="connsiteY22" fmla="*/ 21432 h 561975"/>
                <a:gd name="connsiteX23" fmla="*/ 1066800 w 1955007"/>
                <a:gd name="connsiteY23" fmla="*/ 2382 h 561975"/>
                <a:gd name="connsiteX24" fmla="*/ 1081088 w 1955007"/>
                <a:gd name="connsiteY24" fmla="*/ 0 h 561975"/>
                <a:gd name="connsiteX25" fmla="*/ 1097757 w 1955007"/>
                <a:gd name="connsiteY25" fmla="*/ 2382 h 561975"/>
                <a:gd name="connsiteX26" fmla="*/ 1107282 w 1955007"/>
                <a:gd name="connsiteY26" fmla="*/ 9525 h 561975"/>
                <a:gd name="connsiteX27" fmla="*/ 1119188 w 1955007"/>
                <a:gd name="connsiteY27" fmla="*/ 19050 h 561975"/>
                <a:gd name="connsiteX28" fmla="*/ 1164432 w 1955007"/>
                <a:gd name="connsiteY28" fmla="*/ 40482 h 561975"/>
                <a:gd name="connsiteX29" fmla="*/ 1181100 w 1955007"/>
                <a:gd name="connsiteY29" fmla="*/ 85725 h 561975"/>
                <a:gd name="connsiteX30" fmla="*/ 1209675 w 1955007"/>
                <a:gd name="connsiteY30" fmla="*/ 116682 h 561975"/>
                <a:gd name="connsiteX31" fmla="*/ 1226344 w 1955007"/>
                <a:gd name="connsiteY31" fmla="*/ 142875 h 561975"/>
                <a:gd name="connsiteX32" fmla="*/ 1243013 w 1955007"/>
                <a:gd name="connsiteY32" fmla="*/ 178594 h 561975"/>
                <a:gd name="connsiteX33" fmla="*/ 1273969 w 1955007"/>
                <a:gd name="connsiteY33" fmla="*/ 226219 h 561975"/>
                <a:gd name="connsiteX34" fmla="*/ 1302544 w 1955007"/>
                <a:gd name="connsiteY34" fmla="*/ 273844 h 561975"/>
                <a:gd name="connsiteX35" fmla="*/ 1321594 w 1955007"/>
                <a:gd name="connsiteY35" fmla="*/ 297657 h 561975"/>
                <a:gd name="connsiteX36" fmla="*/ 1350169 w 1955007"/>
                <a:gd name="connsiteY36" fmla="*/ 335757 h 561975"/>
                <a:gd name="connsiteX37" fmla="*/ 1440657 w 1955007"/>
                <a:gd name="connsiteY37" fmla="*/ 421482 h 561975"/>
                <a:gd name="connsiteX38" fmla="*/ 1476375 w 1955007"/>
                <a:gd name="connsiteY38" fmla="*/ 440532 h 561975"/>
                <a:gd name="connsiteX39" fmla="*/ 1554957 w 1955007"/>
                <a:gd name="connsiteY39" fmla="*/ 461963 h 561975"/>
                <a:gd name="connsiteX40" fmla="*/ 1657350 w 1955007"/>
                <a:gd name="connsiteY40" fmla="*/ 509588 h 561975"/>
                <a:gd name="connsiteX41" fmla="*/ 1719263 w 1955007"/>
                <a:gd name="connsiteY41" fmla="*/ 523875 h 561975"/>
                <a:gd name="connsiteX42" fmla="*/ 1809750 w 1955007"/>
                <a:gd name="connsiteY42" fmla="*/ 554832 h 561975"/>
                <a:gd name="connsiteX43" fmla="*/ 1864519 w 1955007"/>
                <a:gd name="connsiteY43" fmla="*/ 561975 h 561975"/>
                <a:gd name="connsiteX44" fmla="*/ 1874044 w 1955007"/>
                <a:gd name="connsiteY44" fmla="*/ 557213 h 561975"/>
                <a:gd name="connsiteX45" fmla="*/ 1928813 w 1955007"/>
                <a:gd name="connsiteY45" fmla="*/ 559594 h 561975"/>
                <a:gd name="connsiteX46" fmla="*/ 1955007 w 1955007"/>
                <a:gd name="connsiteY46" fmla="*/ 561975 h 561975"/>
                <a:gd name="connsiteX0" fmla="*/ 0 w 1955007"/>
                <a:gd name="connsiteY0" fmla="*/ 333375 h 561975"/>
                <a:gd name="connsiteX1" fmla="*/ 83344 w 1955007"/>
                <a:gd name="connsiteY1" fmla="*/ 335757 h 561975"/>
                <a:gd name="connsiteX2" fmla="*/ 123825 w 1955007"/>
                <a:gd name="connsiteY2" fmla="*/ 335757 h 561975"/>
                <a:gd name="connsiteX3" fmla="*/ 209550 w 1955007"/>
                <a:gd name="connsiteY3" fmla="*/ 330994 h 561975"/>
                <a:gd name="connsiteX4" fmla="*/ 290513 w 1955007"/>
                <a:gd name="connsiteY4" fmla="*/ 316707 h 561975"/>
                <a:gd name="connsiteX5" fmla="*/ 366713 w 1955007"/>
                <a:gd name="connsiteY5" fmla="*/ 297657 h 561975"/>
                <a:gd name="connsiteX6" fmla="*/ 397669 w 1955007"/>
                <a:gd name="connsiteY6" fmla="*/ 297657 h 561975"/>
                <a:gd name="connsiteX7" fmla="*/ 421482 w 1955007"/>
                <a:gd name="connsiteY7" fmla="*/ 295275 h 561975"/>
                <a:gd name="connsiteX8" fmla="*/ 488157 w 1955007"/>
                <a:gd name="connsiteY8" fmla="*/ 297657 h 561975"/>
                <a:gd name="connsiteX9" fmla="*/ 545307 w 1955007"/>
                <a:gd name="connsiteY9" fmla="*/ 307182 h 561975"/>
                <a:gd name="connsiteX10" fmla="*/ 566738 w 1955007"/>
                <a:gd name="connsiteY10" fmla="*/ 307182 h 561975"/>
                <a:gd name="connsiteX11" fmla="*/ 592932 w 1955007"/>
                <a:gd name="connsiteY11" fmla="*/ 311944 h 561975"/>
                <a:gd name="connsiteX12" fmla="*/ 595313 w 1955007"/>
                <a:gd name="connsiteY12" fmla="*/ 311944 h 561975"/>
                <a:gd name="connsiteX13" fmla="*/ 621507 w 1955007"/>
                <a:gd name="connsiteY13" fmla="*/ 314325 h 561975"/>
                <a:gd name="connsiteX14" fmla="*/ 657225 w 1955007"/>
                <a:gd name="connsiteY14" fmla="*/ 316707 h 561975"/>
                <a:gd name="connsiteX15" fmla="*/ 678657 w 1955007"/>
                <a:gd name="connsiteY15" fmla="*/ 314325 h 561975"/>
                <a:gd name="connsiteX16" fmla="*/ 714375 w 1955007"/>
                <a:gd name="connsiteY16" fmla="*/ 302419 h 561975"/>
                <a:gd name="connsiteX17" fmla="*/ 747713 w 1955007"/>
                <a:gd name="connsiteY17" fmla="*/ 285750 h 561975"/>
                <a:gd name="connsiteX18" fmla="*/ 809625 w 1955007"/>
                <a:gd name="connsiteY18" fmla="*/ 223838 h 561975"/>
                <a:gd name="connsiteX19" fmla="*/ 857250 w 1955007"/>
                <a:gd name="connsiteY19" fmla="*/ 173832 h 561975"/>
                <a:gd name="connsiteX20" fmla="*/ 940594 w 1955007"/>
                <a:gd name="connsiteY20" fmla="*/ 92869 h 561975"/>
                <a:gd name="connsiteX21" fmla="*/ 964407 w 1955007"/>
                <a:gd name="connsiteY21" fmla="*/ 78582 h 561975"/>
                <a:gd name="connsiteX22" fmla="*/ 1038225 w 1955007"/>
                <a:gd name="connsiteY22" fmla="*/ 21432 h 561975"/>
                <a:gd name="connsiteX23" fmla="*/ 1066800 w 1955007"/>
                <a:gd name="connsiteY23" fmla="*/ 2382 h 561975"/>
                <a:gd name="connsiteX24" fmla="*/ 1081088 w 1955007"/>
                <a:gd name="connsiteY24" fmla="*/ 0 h 561975"/>
                <a:gd name="connsiteX25" fmla="*/ 1097757 w 1955007"/>
                <a:gd name="connsiteY25" fmla="*/ 2382 h 561975"/>
                <a:gd name="connsiteX26" fmla="*/ 1107282 w 1955007"/>
                <a:gd name="connsiteY26" fmla="*/ 9525 h 561975"/>
                <a:gd name="connsiteX27" fmla="*/ 1138238 w 1955007"/>
                <a:gd name="connsiteY27" fmla="*/ 7144 h 561975"/>
                <a:gd name="connsiteX28" fmla="*/ 1164432 w 1955007"/>
                <a:gd name="connsiteY28" fmla="*/ 40482 h 561975"/>
                <a:gd name="connsiteX29" fmla="*/ 1181100 w 1955007"/>
                <a:gd name="connsiteY29" fmla="*/ 85725 h 561975"/>
                <a:gd name="connsiteX30" fmla="*/ 1209675 w 1955007"/>
                <a:gd name="connsiteY30" fmla="*/ 116682 h 561975"/>
                <a:gd name="connsiteX31" fmla="*/ 1226344 w 1955007"/>
                <a:gd name="connsiteY31" fmla="*/ 142875 h 561975"/>
                <a:gd name="connsiteX32" fmla="*/ 1243013 w 1955007"/>
                <a:gd name="connsiteY32" fmla="*/ 178594 h 561975"/>
                <a:gd name="connsiteX33" fmla="*/ 1273969 w 1955007"/>
                <a:gd name="connsiteY33" fmla="*/ 226219 h 561975"/>
                <a:gd name="connsiteX34" fmla="*/ 1302544 w 1955007"/>
                <a:gd name="connsiteY34" fmla="*/ 273844 h 561975"/>
                <a:gd name="connsiteX35" fmla="*/ 1321594 w 1955007"/>
                <a:gd name="connsiteY35" fmla="*/ 297657 h 561975"/>
                <a:gd name="connsiteX36" fmla="*/ 1350169 w 1955007"/>
                <a:gd name="connsiteY36" fmla="*/ 335757 h 561975"/>
                <a:gd name="connsiteX37" fmla="*/ 1440657 w 1955007"/>
                <a:gd name="connsiteY37" fmla="*/ 421482 h 561975"/>
                <a:gd name="connsiteX38" fmla="*/ 1476375 w 1955007"/>
                <a:gd name="connsiteY38" fmla="*/ 440532 h 561975"/>
                <a:gd name="connsiteX39" fmla="*/ 1554957 w 1955007"/>
                <a:gd name="connsiteY39" fmla="*/ 461963 h 561975"/>
                <a:gd name="connsiteX40" fmla="*/ 1657350 w 1955007"/>
                <a:gd name="connsiteY40" fmla="*/ 509588 h 561975"/>
                <a:gd name="connsiteX41" fmla="*/ 1719263 w 1955007"/>
                <a:gd name="connsiteY41" fmla="*/ 523875 h 561975"/>
                <a:gd name="connsiteX42" fmla="*/ 1809750 w 1955007"/>
                <a:gd name="connsiteY42" fmla="*/ 554832 h 561975"/>
                <a:gd name="connsiteX43" fmla="*/ 1864519 w 1955007"/>
                <a:gd name="connsiteY43" fmla="*/ 561975 h 561975"/>
                <a:gd name="connsiteX44" fmla="*/ 1874044 w 1955007"/>
                <a:gd name="connsiteY44" fmla="*/ 557213 h 561975"/>
                <a:gd name="connsiteX45" fmla="*/ 1928813 w 1955007"/>
                <a:gd name="connsiteY45" fmla="*/ 559594 h 561975"/>
                <a:gd name="connsiteX46" fmla="*/ 1955007 w 1955007"/>
                <a:gd name="connsiteY46" fmla="*/ 561975 h 561975"/>
                <a:gd name="connsiteX0" fmla="*/ 0 w 1955007"/>
                <a:gd name="connsiteY0" fmla="*/ 335756 h 564356"/>
                <a:gd name="connsiteX1" fmla="*/ 83344 w 1955007"/>
                <a:gd name="connsiteY1" fmla="*/ 338138 h 564356"/>
                <a:gd name="connsiteX2" fmla="*/ 123825 w 1955007"/>
                <a:gd name="connsiteY2" fmla="*/ 338138 h 564356"/>
                <a:gd name="connsiteX3" fmla="*/ 209550 w 1955007"/>
                <a:gd name="connsiteY3" fmla="*/ 333375 h 564356"/>
                <a:gd name="connsiteX4" fmla="*/ 290513 w 1955007"/>
                <a:gd name="connsiteY4" fmla="*/ 319088 h 564356"/>
                <a:gd name="connsiteX5" fmla="*/ 366713 w 1955007"/>
                <a:gd name="connsiteY5" fmla="*/ 300038 h 564356"/>
                <a:gd name="connsiteX6" fmla="*/ 397669 w 1955007"/>
                <a:gd name="connsiteY6" fmla="*/ 300038 h 564356"/>
                <a:gd name="connsiteX7" fmla="*/ 421482 w 1955007"/>
                <a:gd name="connsiteY7" fmla="*/ 297656 h 564356"/>
                <a:gd name="connsiteX8" fmla="*/ 488157 w 1955007"/>
                <a:gd name="connsiteY8" fmla="*/ 300038 h 564356"/>
                <a:gd name="connsiteX9" fmla="*/ 545307 w 1955007"/>
                <a:gd name="connsiteY9" fmla="*/ 309563 h 564356"/>
                <a:gd name="connsiteX10" fmla="*/ 566738 w 1955007"/>
                <a:gd name="connsiteY10" fmla="*/ 309563 h 564356"/>
                <a:gd name="connsiteX11" fmla="*/ 592932 w 1955007"/>
                <a:gd name="connsiteY11" fmla="*/ 314325 h 564356"/>
                <a:gd name="connsiteX12" fmla="*/ 595313 w 1955007"/>
                <a:gd name="connsiteY12" fmla="*/ 314325 h 564356"/>
                <a:gd name="connsiteX13" fmla="*/ 621507 w 1955007"/>
                <a:gd name="connsiteY13" fmla="*/ 316706 h 564356"/>
                <a:gd name="connsiteX14" fmla="*/ 657225 w 1955007"/>
                <a:gd name="connsiteY14" fmla="*/ 319088 h 564356"/>
                <a:gd name="connsiteX15" fmla="*/ 678657 w 1955007"/>
                <a:gd name="connsiteY15" fmla="*/ 316706 h 564356"/>
                <a:gd name="connsiteX16" fmla="*/ 714375 w 1955007"/>
                <a:gd name="connsiteY16" fmla="*/ 304800 h 564356"/>
                <a:gd name="connsiteX17" fmla="*/ 747713 w 1955007"/>
                <a:gd name="connsiteY17" fmla="*/ 288131 h 564356"/>
                <a:gd name="connsiteX18" fmla="*/ 809625 w 1955007"/>
                <a:gd name="connsiteY18" fmla="*/ 226219 h 564356"/>
                <a:gd name="connsiteX19" fmla="*/ 857250 w 1955007"/>
                <a:gd name="connsiteY19" fmla="*/ 176213 h 564356"/>
                <a:gd name="connsiteX20" fmla="*/ 940594 w 1955007"/>
                <a:gd name="connsiteY20" fmla="*/ 95250 h 564356"/>
                <a:gd name="connsiteX21" fmla="*/ 964407 w 1955007"/>
                <a:gd name="connsiteY21" fmla="*/ 80963 h 564356"/>
                <a:gd name="connsiteX22" fmla="*/ 1038225 w 1955007"/>
                <a:gd name="connsiteY22" fmla="*/ 23813 h 564356"/>
                <a:gd name="connsiteX23" fmla="*/ 1066800 w 1955007"/>
                <a:gd name="connsiteY23" fmla="*/ 4763 h 564356"/>
                <a:gd name="connsiteX24" fmla="*/ 1081088 w 1955007"/>
                <a:gd name="connsiteY24" fmla="*/ 2381 h 564356"/>
                <a:gd name="connsiteX25" fmla="*/ 1097757 w 1955007"/>
                <a:gd name="connsiteY25" fmla="*/ 4763 h 564356"/>
                <a:gd name="connsiteX26" fmla="*/ 1107282 w 1955007"/>
                <a:gd name="connsiteY26" fmla="*/ 11906 h 564356"/>
                <a:gd name="connsiteX27" fmla="*/ 1116807 w 1955007"/>
                <a:gd name="connsiteY27" fmla="*/ 0 h 564356"/>
                <a:gd name="connsiteX28" fmla="*/ 1138238 w 1955007"/>
                <a:gd name="connsiteY28" fmla="*/ 9525 h 564356"/>
                <a:gd name="connsiteX29" fmla="*/ 1164432 w 1955007"/>
                <a:gd name="connsiteY29" fmla="*/ 42863 h 564356"/>
                <a:gd name="connsiteX30" fmla="*/ 1181100 w 1955007"/>
                <a:gd name="connsiteY30" fmla="*/ 88106 h 564356"/>
                <a:gd name="connsiteX31" fmla="*/ 1209675 w 1955007"/>
                <a:gd name="connsiteY31" fmla="*/ 119063 h 564356"/>
                <a:gd name="connsiteX32" fmla="*/ 1226344 w 1955007"/>
                <a:gd name="connsiteY32" fmla="*/ 145256 h 564356"/>
                <a:gd name="connsiteX33" fmla="*/ 1243013 w 1955007"/>
                <a:gd name="connsiteY33" fmla="*/ 180975 h 564356"/>
                <a:gd name="connsiteX34" fmla="*/ 1273969 w 1955007"/>
                <a:gd name="connsiteY34" fmla="*/ 228600 h 564356"/>
                <a:gd name="connsiteX35" fmla="*/ 1302544 w 1955007"/>
                <a:gd name="connsiteY35" fmla="*/ 276225 h 564356"/>
                <a:gd name="connsiteX36" fmla="*/ 1321594 w 1955007"/>
                <a:gd name="connsiteY36" fmla="*/ 300038 h 564356"/>
                <a:gd name="connsiteX37" fmla="*/ 1350169 w 1955007"/>
                <a:gd name="connsiteY37" fmla="*/ 338138 h 564356"/>
                <a:gd name="connsiteX38" fmla="*/ 1440657 w 1955007"/>
                <a:gd name="connsiteY38" fmla="*/ 423863 h 564356"/>
                <a:gd name="connsiteX39" fmla="*/ 1476375 w 1955007"/>
                <a:gd name="connsiteY39" fmla="*/ 442913 h 564356"/>
                <a:gd name="connsiteX40" fmla="*/ 1554957 w 1955007"/>
                <a:gd name="connsiteY40" fmla="*/ 464344 h 564356"/>
                <a:gd name="connsiteX41" fmla="*/ 1657350 w 1955007"/>
                <a:gd name="connsiteY41" fmla="*/ 511969 h 564356"/>
                <a:gd name="connsiteX42" fmla="*/ 1719263 w 1955007"/>
                <a:gd name="connsiteY42" fmla="*/ 526256 h 564356"/>
                <a:gd name="connsiteX43" fmla="*/ 1809750 w 1955007"/>
                <a:gd name="connsiteY43" fmla="*/ 557213 h 564356"/>
                <a:gd name="connsiteX44" fmla="*/ 1864519 w 1955007"/>
                <a:gd name="connsiteY44" fmla="*/ 564356 h 564356"/>
                <a:gd name="connsiteX45" fmla="*/ 1874044 w 1955007"/>
                <a:gd name="connsiteY45" fmla="*/ 559594 h 564356"/>
                <a:gd name="connsiteX46" fmla="*/ 1928813 w 1955007"/>
                <a:gd name="connsiteY46" fmla="*/ 561975 h 564356"/>
                <a:gd name="connsiteX47" fmla="*/ 1955007 w 1955007"/>
                <a:gd name="connsiteY47" fmla="*/ 564356 h 564356"/>
                <a:gd name="connsiteX0" fmla="*/ 0 w 1955007"/>
                <a:gd name="connsiteY0" fmla="*/ 335756 h 564356"/>
                <a:gd name="connsiteX1" fmla="*/ 83344 w 1955007"/>
                <a:gd name="connsiteY1" fmla="*/ 338138 h 564356"/>
                <a:gd name="connsiteX2" fmla="*/ 123825 w 1955007"/>
                <a:gd name="connsiteY2" fmla="*/ 338138 h 564356"/>
                <a:gd name="connsiteX3" fmla="*/ 209550 w 1955007"/>
                <a:gd name="connsiteY3" fmla="*/ 333375 h 564356"/>
                <a:gd name="connsiteX4" fmla="*/ 290513 w 1955007"/>
                <a:gd name="connsiteY4" fmla="*/ 319088 h 564356"/>
                <a:gd name="connsiteX5" fmla="*/ 366713 w 1955007"/>
                <a:gd name="connsiteY5" fmla="*/ 300038 h 564356"/>
                <a:gd name="connsiteX6" fmla="*/ 397669 w 1955007"/>
                <a:gd name="connsiteY6" fmla="*/ 300038 h 564356"/>
                <a:gd name="connsiteX7" fmla="*/ 421482 w 1955007"/>
                <a:gd name="connsiteY7" fmla="*/ 297656 h 564356"/>
                <a:gd name="connsiteX8" fmla="*/ 488157 w 1955007"/>
                <a:gd name="connsiteY8" fmla="*/ 300038 h 564356"/>
                <a:gd name="connsiteX9" fmla="*/ 545307 w 1955007"/>
                <a:gd name="connsiteY9" fmla="*/ 309563 h 564356"/>
                <a:gd name="connsiteX10" fmla="*/ 566738 w 1955007"/>
                <a:gd name="connsiteY10" fmla="*/ 309563 h 564356"/>
                <a:gd name="connsiteX11" fmla="*/ 592932 w 1955007"/>
                <a:gd name="connsiteY11" fmla="*/ 314325 h 564356"/>
                <a:gd name="connsiteX12" fmla="*/ 595313 w 1955007"/>
                <a:gd name="connsiteY12" fmla="*/ 314325 h 564356"/>
                <a:gd name="connsiteX13" fmla="*/ 621507 w 1955007"/>
                <a:gd name="connsiteY13" fmla="*/ 316706 h 564356"/>
                <a:gd name="connsiteX14" fmla="*/ 657225 w 1955007"/>
                <a:gd name="connsiteY14" fmla="*/ 319088 h 564356"/>
                <a:gd name="connsiteX15" fmla="*/ 678657 w 1955007"/>
                <a:gd name="connsiteY15" fmla="*/ 316706 h 564356"/>
                <a:gd name="connsiteX16" fmla="*/ 714375 w 1955007"/>
                <a:gd name="connsiteY16" fmla="*/ 304800 h 564356"/>
                <a:gd name="connsiteX17" fmla="*/ 747713 w 1955007"/>
                <a:gd name="connsiteY17" fmla="*/ 288131 h 564356"/>
                <a:gd name="connsiteX18" fmla="*/ 809625 w 1955007"/>
                <a:gd name="connsiteY18" fmla="*/ 226219 h 564356"/>
                <a:gd name="connsiteX19" fmla="*/ 857250 w 1955007"/>
                <a:gd name="connsiteY19" fmla="*/ 176213 h 564356"/>
                <a:gd name="connsiteX20" fmla="*/ 940594 w 1955007"/>
                <a:gd name="connsiteY20" fmla="*/ 95250 h 564356"/>
                <a:gd name="connsiteX21" fmla="*/ 964407 w 1955007"/>
                <a:gd name="connsiteY21" fmla="*/ 80963 h 564356"/>
                <a:gd name="connsiteX22" fmla="*/ 1038225 w 1955007"/>
                <a:gd name="connsiteY22" fmla="*/ 23813 h 564356"/>
                <a:gd name="connsiteX23" fmla="*/ 1066800 w 1955007"/>
                <a:gd name="connsiteY23" fmla="*/ 4763 h 564356"/>
                <a:gd name="connsiteX24" fmla="*/ 1081088 w 1955007"/>
                <a:gd name="connsiteY24" fmla="*/ 2381 h 564356"/>
                <a:gd name="connsiteX25" fmla="*/ 1097757 w 1955007"/>
                <a:gd name="connsiteY25" fmla="*/ 4763 h 564356"/>
                <a:gd name="connsiteX26" fmla="*/ 1104900 w 1955007"/>
                <a:gd name="connsiteY26" fmla="*/ 2381 h 564356"/>
                <a:gd name="connsiteX27" fmla="*/ 1116807 w 1955007"/>
                <a:gd name="connsiteY27" fmla="*/ 0 h 564356"/>
                <a:gd name="connsiteX28" fmla="*/ 1138238 w 1955007"/>
                <a:gd name="connsiteY28" fmla="*/ 9525 h 564356"/>
                <a:gd name="connsiteX29" fmla="*/ 1164432 w 1955007"/>
                <a:gd name="connsiteY29" fmla="*/ 42863 h 564356"/>
                <a:gd name="connsiteX30" fmla="*/ 1181100 w 1955007"/>
                <a:gd name="connsiteY30" fmla="*/ 88106 h 564356"/>
                <a:gd name="connsiteX31" fmla="*/ 1209675 w 1955007"/>
                <a:gd name="connsiteY31" fmla="*/ 119063 h 564356"/>
                <a:gd name="connsiteX32" fmla="*/ 1226344 w 1955007"/>
                <a:gd name="connsiteY32" fmla="*/ 145256 h 564356"/>
                <a:gd name="connsiteX33" fmla="*/ 1243013 w 1955007"/>
                <a:gd name="connsiteY33" fmla="*/ 180975 h 564356"/>
                <a:gd name="connsiteX34" fmla="*/ 1273969 w 1955007"/>
                <a:gd name="connsiteY34" fmla="*/ 228600 h 564356"/>
                <a:gd name="connsiteX35" fmla="*/ 1302544 w 1955007"/>
                <a:gd name="connsiteY35" fmla="*/ 276225 h 564356"/>
                <a:gd name="connsiteX36" fmla="*/ 1321594 w 1955007"/>
                <a:gd name="connsiteY36" fmla="*/ 300038 h 564356"/>
                <a:gd name="connsiteX37" fmla="*/ 1350169 w 1955007"/>
                <a:gd name="connsiteY37" fmla="*/ 338138 h 564356"/>
                <a:gd name="connsiteX38" fmla="*/ 1440657 w 1955007"/>
                <a:gd name="connsiteY38" fmla="*/ 423863 h 564356"/>
                <a:gd name="connsiteX39" fmla="*/ 1476375 w 1955007"/>
                <a:gd name="connsiteY39" fmla="*/ 442913 h 564356"/>
                <a:gd name="connsiteX40" fmla="*/ 1554957 w 1955007"/>
                <a:gd name="connsiteY40" fmla="*/ 464344 h 564356"/>
                <a:gd name="connsiteX41" fmla="*/ 1657350 w 1955007"/>
                <a:gd name="connsiteY41" fmla="*/ 511969 h 564356"/>
                <a:gd name="connsiteX42" fmla="*/ 1719263 w 1955007"/>
                <a:gd name="connsiteY42" fmla="*/ 526256 h 564356"/>
                <a:gd name="connsiteX43" fmla="*/ 1809750 w 1955007"/>
                <a:gd name="connsiteY43" fmla="*/ 557213 h 564356"/>
                <a:gd name="connsiteX44" fmla="*/ 1864519 w 1955007"/>
                <a:gd name="connsiteY44" fmla="*/ 564356 h 564356"/>
                <a:gd name="connsiteX45" fmla="*/ 1874044 w 1955007"/>
                <a:gd name="connsiteY45" fmla="*/ 559594 h 564356"/>
                <a:gd name="connsiteX46" fmla="*/ 1928813 w 1955007"/>
                <a:gd name="connsiteY46" fmla="*/ 561975 h 564356"/>
                <a:gd name="connsiteX47" fmla="*/ 1955007 w 1955007"/>
                <a:gd name="connsiteY47" fmla="*/ 564356 h 564356"/>
                <a:gd name="connsiteX0" fmla="*/ 0 w 1955007"/>
                <a:gd name="connsiteY0" fmla="*/ 338136 h 566736"/>
                <a:gd name="connsiteX1" fmla="*/ 83344 w 1955007"/>
                <a:gd name="connsiteY1" fmla="*/ 340518 h 566736"/>
                <a:gd name="connsiteX2" fmla="*/ 123825 w 1955007"/>
                <a:gd name="connsiteY2" fmla="*/ 340518 h 566736"/>
                <a:gd name="connsiteX3" fmla="*/ 209550 w 1955007"/>
                <a:gd name="connsiteY3" fmla="*/ 335755 h 566736"/>
                <a:gd name="connsiteX4" fmla="*/ 290513 w 1955007"/>
                <a:gd name="connsiteY4" fmla="*/ 321468 h 566736"/>
                <a:gd name="connsiteX5" fmla="*/ 366713 w 1955007"/>
                <a:gd name="connsiteY5" fmla="*/ 302418 h 566736"/>
                <a:gd name="connsiteX6" fmla="*/ 397669 w 1955007"/>
                <a:gd name="connsiteY6" fmla="*/ 302418 h 566736"/>
                <a:gd name="connsiteX7" fmla="*/ 421482 w 1955007"/>
                <a:gd name="connsiteY7" fmla="*/ 300036 h 566736"/>
                <a:gd name="connsiteX8" fmla="*/ 488157 w 1955007"/>
                <a:gd name="connsiteY8" fmla="*/ 302418 h 566736"/>
                <a:gd name="connsiteX9" fmla="*/ 545307 w 1955007"/>
                <a:gd name="connsiteY9" fmla="*/ 311943 h 566736"/>
                <a:gd name="connsiteX10" fmla="*/ 566738 w 1955007"/>
                <a:gd name="connsiteY10" fmla="*/ 311943 h 566736"/>
                <a:gd name="connsiteX11" fmla="*/ 592932 w 1955007"/>
                <a:gd name="connsiteY11" fmla="*/ 316705 h 566736"/>
                <a:gd name="connsiteX12" fmla="*/ 595313 w 1955007"/>
                <a:gd name="connsiteY12" fmla="*/ 316705 h 566736"/>
                <a:gd name="connsiteX13" fmla="*/ 621507 w 1955007"/>
                <a:gd name="connsiteY13" fmla="*/ 319086 h 566736"/>
                <a:gd name="connsiteX14" fmla="*/ 657225 w 1955007"/>
                <a:gd name="connsiteY14" fmla="*/ 321468 h 566736"/>
                <a:gd name="connsiteX15" fmla="*/ 678657 w 1955007"/>
                <a:gd name="connsiteY15" fmla="*/ 319086 h 566736"/>
                <a:gd name="connsiteX16" fmla="*/ 714375 w 1955007"/>
                <a:gd name="connsiteY16" fmla="*/ 307180 h 566736"/>
                <a:gd name="connsiteX17" fmla="*/ 747713 w 1955007"/>
                <a:gd name="connsiteY17" fmla="*/ 290511 h 566736"/>
                <a:gd name="connsiteX18" fmla="*/ 809625 w 1955007"/>
                <a:gd name="connsiteY18" fmla="*/ 228599 h 566736"/>
                <a:gd name="connsiteX19" fmla="*/ 857250 w 1955007"/>
                <a:gd name="connsiteY19" fmla="*/ 178593 h 566736"/>
                <a:gd name="connsiteX20" fmla="*/ 940594 w 1955007"/>
                <a:gd name="connsiteY20" fmla="*/ 97630 h 566736"/>
                <a:gd name="connsiteX21" fmla="*/ 964407 w 1955007"/>
                <a:gd name="connsiteY21" fmla="*/ 83343 h 566736"/>
                <a:gd name="connsiteX22" fmla="*/ 1038225 w 1955007"/>
                <a:gd name="connsiteY22" fmla="*/ 26193 h 566736"/>
                <a:gd name="connsiteX23" fmla="*/ 1066800 w 1955007"/>
                <a:gd name="connsiteY23" fmla="*/ 7143 h 566736"/>
                <a:gd name="connsiteX24" fmla="*/ 1081088 w 1955007"/>
                <a:gd name="connsiteY24" fmla="*/ 4761 h 566736"/>
                <a:gd name="connsiteX25" fmla="*/ 1097757 w 1955007"/>
                <a:gd name="connsiteY25" fmla="*/ 0 h 566736"/>
                <a:gd name="connsiteX26" fmla="*/ 1104900 w 1955007"/>
                <a:gd name="connsiteY26" fmla="*/ 4761 h 566736"/>
                <a:gd name="connsiteX27" fmla="*/ 1116807 w 1955007"/>
                <a:gd name="connsiteY27" fmla="*/ 2380 h 566736"/>
                <a:gd name="connsiteX28" fmla="*/ 1138238 w 1955007"/>
                <a:gd name="connsiteY28" fmla="*/ 11905 h 566736"/>
                <a:gd name="connsiteX29" fmla="*/ 1164432 w 1955007"/>
                <a:gd name="connsiteY29" fmla="*/ 45243 h 566736"/>
                <a:gd name="connsiteX30" fmla="*/ 1181100 w 1955007"/>
                <a:gd name="connsiteY30" fmla="*/ 90486 h 566736"/>
                <a:gd name="connsiteX31" fmla="*/ 1209675 w 1955007"/>
                <a:gd name="connsiteY31" fmla="*/ 121443 h 566736"/>
                <a:gd name="connsiteX32" fmla="*/ 1226344 w 1955007"/>
                <a:gd name="connsiteY32" fmla="*/ 147636 h 566736"/>
                <a:gd name="connsiteX33" fmla="*/ 1243013 w 1955007"/>
                <a:gd name="connsiteY33" fmla="*/ 183355 h 566736"/>
                <a:gd name="connsiteX34" fmla="*/ 1273969 w 1955007"/>
                <a:gd name="connsiteY34" fmla="*/ 230980 h 566736"/>
                <a:gd name="connsiteX35" fmla="*/ 1302544 w 1955007"/>
                <a:gd name="connsiteY35" fmla="*/ 278605 h 566736"/>
                <a:gd name="connsiteX36" fmla="*/ 1321594 w 1955007"/>
                <a:gd name="connsiteY36" fmla="*/ 302418 h 566736"/>
                <a:gd name="connsiteX37" fmla="*/ 1350169 w 1955007"/>
                <a:gd name="connsiteY37" fmla="*/ 340518 h 566736"/>
                <a:gd name="connsiteX38" fmla="*/ 1440657 w 1955007"/>
                <a:gd name="connsiteY38" fmla="*/ 426243 h 566736"/>
                <a:gd name="connsiteX39" fmla="*/ 1476375 w 1955007"/>
                <a:gd name="connsiteY39" fmla="*/ 445293 h 566736"/>
                <a:gd name="connsiteX40" fmla="*/ 1554957 w 1955007"/>
                <a:gd name="connsiteY40" fmla="*/ 466724 h 566736"/>
                <a:gd name="connsiteX41" fmla="*/ 1657350 w 1955007"/>
                <a:gd name="connsiteY41" fmla="*/ 514349 h 566736"/>
                <a:gd name="connsiteX42" fmla="*/ 1719263 w 1955007"/>
                <a:gd name="connsiteY42" fmla="*/ 528636 h 566736"/>
                <a:gd name="connsiteX43" fmla="*/ 1809750 w 1955007"/>
                <a:gd name="connsiteY43" fmla="*/ 559593 h 566736"/>
                <a:gd name="connsiteX44" fmla="*/ 1864519 w 1955007"/>
                <a:gd name="connsiteY44" fmla="*/ 566736 h 566736"/>
                <a:gd name="connsiteX45" fmla="*/ 1874044 w 1955007"/>
                <a:gd name="connsiteY45" fmla="*/ 561974 h 566736"/>
                <a:gd name="connsiteX46" fmla="*/ 1928813 w 1955007"/>
                <a:gd name="connsiteY46" fmla="*/ 564355 h 566736"/>
                <a:gd name="connsiteX47" fmla="*/ 1955007 w 1955007"/>
                <a:gd name="connsiteY47" fmla="*/ 566736 h 566736"/>
                <a:gd name="connsiteX0" fmla="*/ 0 w 1955007"/>
                <a:gd name="connsiteY0" fmla="*/ 338136 h 566736"/>
                <a:gd name="connsiteX1" fmla="*/ 83344 w 1955007"/>
                <a:gd name="connsiteY1" fmla="*/ 340518 h 566736"/>
                <a:gd name="connsiteX2" fmla="*/ 123825 w 1955007"/>
                <a:gd name="connsiteY2" fmla="*/ 340518 h 566736"/>
                <a:gd name="connsiteX3" fmla="*/ 209550 w 1955007"/>
                <a:gd name="connsiteY3" fmla="*/ 335755 h 566736"/>
                <a:gd name="connsiteX4" fmla="*/ 290513 w 1955007"/>
                <a:gd name="connsiteY4" fmla="*/ 321468 h 566736"/>
                <a:gd name="connsiteX5" fmla="*/ 366713 w 1955007"/>
                <a:gd name="connsiteY5" fmla="*/ 302418 h 566736"/>
                <a:gd name="connsiteX6" fmla="*/ 397669 w 1955007"/>
                <a:gd name="connsiteY6" fmla="*/ 302418 h 566736"/>
                <a:gd name="connsiteX7" fmla="*/ 421482 w 1955007"/>
                <a:gd name="connsiteY7" fmla="*/ 300036 h 566736"/>
                <a:gd name="connsiteX8" fmla="*/ 488157 w 1955007"/>
                <a:gd name="connsiteY8" fmla="*/ 302418 h 566736"/>
                <a:gd name="connsiteX9" fmla="*/ 545307 w 1955007"/>
                <a:gd name="connsiteY9" fmla="*/ 311943 h 566736"/>
                <a:gd name="connsiteX10" fmla="*/ 566738 w 1955007"/>
                <a:gd name="connsiteY10" fmla="*/ 311943 h 566736"/>
                <a:gd name="connsiteX11" fmla="*/ 592932 w 1955007"/>
                <a:gd name="connsiteY11" fmla="*/ 316705 h 566736"/>
                <a:gd name="connsiteX12" fmla="*/ 595313 w 1955007"/>
                <a:gd name="connsiteY12" fmla="*/ 316705 h 566736"/>
                <a:gd name="connsiteX13" fmla="*/ 621507 w 1955007"/>
                <a:gd name="connsiteY13" fmla="*/ 319086 h 566736"/>
                <a:gd name="connsiteX14" fmla="*/ 657225 w 1955007"/>
                <a:gd name="connsiteY14" fmla="*/ 321468 h 566736"/>
                <a:gd name="connsiteX15" fmla="*/ 678657 w 1955007"/>
                <a:gd name="connsiteY15" fmla="*/ 319086 h 566736"/>
                <a:gd name="connsiteX16" fmla="*/ 714375 w 1955007"/>
                <a:gd name="connsiteY16" fmla="*/ 307180 h 566736"/>
                <a:gd name="connsiteX17" fmla="*/ 747713 w 1955007"/>
                <a:gd name="connsiteY17" fmla="*/ 290511 h 566736"/>
                <a:gd name="connsiteX18" fmla="*/ 809625 w 1955007"/>
                <a:gd name="connsiteY18" fmla="*/ 228599 h 566736"/>
                <a:gd name="connsiteX19" fmla="*/ 857250 w 1955007"/>
                <a:gd name="connsiteY19" fmla="*/ 178593 h 566736"/>
                <a:gd name="connsiteX20" fmla="*/ 940594 w 1955007"/>
                <a:gd name="connsiteY20" fmla="*/ 97630 h 566736"/>
                <a:gd name="connsiteX21" fmla="*/ 964407 w 1955007"/>
                <a:gd name="connsiteY21" fmla="*/ 83343 h 566736"/>
                <a:gd name="connsiteX22" fmla="*/ 1038225 w 1955007"/>
                <a:gd name="connsiteY22" fmla="*/ 26193 h 566736"/>
                <a:gd name="connsiteX23" fmla="*/ 1066800 w 1955007"/>
                <a:gd name="connsiteY23" fmla="*/ 7143 h 566736"/>
                <a:gd name="connsiteX24" fmla="*/ 1081088 w 1955007"/>
                <a:gd name="connsiteY24" fmla="*/ 4761 h 566736"/>
                <a:gd name="connsiteX25" fmla="*/ 1097757 w 1955007"/>
                <a:gd name="connsiteY25" fmla="*/ 0 h 566736"/>
                <a:gd name="connsiteX26" fmla="*/ 1104900 w 1955007"/>
                <a:gd name="connsiteY26" fmla="*/ 4761 h 566736"/>
                <a:gd name="connsiteX27" fmla="*/ 1116807 w 1955007"/>
                <a:gd name="connsiteY27" fmla="*/ 2380 h 566736"/>
                <a:gd name="connsiteX28" fmla="*/ 1138238 w 1955007"/>
                <a:gd name="connsiteY28" fmla="*/ 11905 h 566736"/>
                <a:gd name="connsiteX29" fmla="*/ 1164432 w 1955007"/>
                <a:gd name="connsiteY29" fmla="*/ 45243 h 566736"/>
                <a:gd name="connsiteX30" fmla="*/ 1188244 w 1955007"/>
                <a:gd name="connsiteY30" fmla="*/ 85724 h 566736"/>
                <a:gd name="connsiteX31" fmla="*/ 1209675 w 1955007"/>
                <a:gd name="connsiteY31" fmla="*/ 121443 h 566736"/>
                <a:gd name="connsiteX32" fmla="*/ 1226344 w 1955007"/>
                <a:gd name="connsiteY32" fmla="*/ 147636 h 566736"/>
                <a:gd name="connsiteX33" fmla="*/ 1243013 w 1955007"/>
                <a:gd name="connsiteY33" fmla="*/ 183355 h 566736"/>
                <a:gd name="connsiteX34" fmla="*/ 1273969 w 1955007"/>
                <a:gd name="connsiteY34" fmla="*/ 230980 h 566736"/>
                <a:gd name="connsiteX35" fmla="*/ 1302544 w 1955007"/>
                <a:gd name="connsiteY35" fmla="*/ 278605 h 566736"/>
                <a:gd name="connsiteX36" fmla="*/ 1321594 w 1955007"/>
                <a:gd name="connsiteY36" fmla="*/ 302418 h 566736"/>
                <a:gd name="connsiteX37" fmla="*/ 1350169 w 1955007"/>
                <a:gd name="connsiteY37" fmla="*/ 340518 h 566736"/>
                <a:gd name="connsiteX38" fmla="*/ 1440657 w 1955007"/>
                <a:gd name="connsiteY38" fmla="*/ 426243 h 566736"/>
                <a:gd name="connsiteX39" fmla="*/ 1476375 w 1955007"/>
                <a:gd name="connsiteY39" fmla="*/ 445293 h 566736"/>
                <a:gd name="connsiteX40" fmla="*/ 1554957 w 1955007"/>
                <a:gd name="connsiteY40" fmla="*/ 466724 h 566736"/>
                <a:gd name="connsiteX41" fmla="*/ 1657350 w 1955007"/>
                <a:gd name="connsiteY41" fmla="*/ 514349 h 566736"/>
                <a:gd name="connsiteX42" fmla="*/ 1719263 w 1955007"/>
                <a:gd name="connsiteY42" fmla="*/ 528636 h 566736"/>
                <a:gd name="connsiteX43" fmla="*/ 1809750 w 1955007"/>
                <a:gd name="connsiteY43" fmla="*/ 559593 h 566736"/>
                <a:gd name="connsiteX44" fmla="*/ 1864519 w 1955007"/>
                <a:gd name="connsiteY44" fmla="*/ 566736 h 566736"/>
                <a:gd name="connsiteX45" fmla="*/ 1874044 w 1955007"/>
                <a:gd name="connsiteY45" fmla="*/ 561974 h 566736"/>
                <a:gd name="connsiteX46" fmla="*/ 1928813 w 1955007"/>
                <a:gd name="connsiteY46" fmla="*/ 564355 h 566736"/>
                <a:gd name="connsiteX47" fmla="*/ 1955007 w 1955007"/>
                <a:gd name="connsiteY47" fmla="*/ 566736 h 566736"/>
                <a:gd name="connsiteX0" fmla="*/ 0 w 1955007"/>
                <a:gd name="connsiteY0" fmla="*/ 338136 h 566736"/>
                <a:gd name="connsiteX1" fmla="*/ 83344 w 1955007"/>
                <a:gd name="connsiteY1" fmla="*/ 340518 h 566736"/>
                <a:gd name="connsiteX2" fmla="*/ 123825 w 1955007"/>
                <a:gd name="connsiteY2" fmla="*/ 340518 h 566736"/>
                <a:gd name="connsiteX3" fmla="*/ 209550 w 1955007"/>
                <a:gd name="connsiteY3" fmla="*/ 335755 h 566736"/>
                <a:gd name="connsiteX4" fmla="*/ 290513 w 1955007"/>
                <a:gd name="connsiteY4" fmla="*/ 321468 h 566736"/>
                <a:gd name="connsiteX5" fmla="*/ 366713 w 1955007"/>
                <a:gd name="connsiteY5" fmla="*/ 302418 h 566736"/>
                <a:gd name="connsiteX6" fmla="*/ 397669 w 1955007"/>
                <a:gd name="connsiteY6" fmla="*/ 302418 h 566736"/>
                <a:gd name="connsiteX7" fmla="*/ 421482 w 1955007"/>
                <a:gd name="connsiteY7" fmla="*/ 300036 h 566736"/>
                <a:gd name="connsiteX8" fmla="*/ 488157 w 1955007"/>
                <a:gd name="connsiteY8" fmla="*/ 302418 h 566736"/>
                <a:gd name="connsiteX9" fmla="*/ 545307 w 1955007"/>
                <a:gd name="connsiteY9" fmla="*/ 311943 h 566736"/>
                <a:gd name="connsiteX10" fmla="*/ 566738 w 1955007"/>
                <a:gd name="connsiteY10" fmla="*/ 311943 h 566736"/>
                <a:gd name="connsiteX11" fmla="*/ 592932 w 1955007"/>
                <a:gd name="connsiteY11" fmla="*/ 316705 h 566736"/>
                <a:gd name="connsiteX12" fmla="*/ 595313 w 1955007"/>
                <a:gd name="connsiteY12" fmla="*/ 316705 h 566736"/>
                <a:gd name="connsiteX13" fmla="*/ 621507 w 1955007"/>
                <a:gd name="connsiteY13" fmla="*/ 319086 h 566736"/>
                <a:gd name="connsiteX14" fmla="*/ 657225 w 1955007"/>
                <a:gd name="connsiteY14" fmla="*/ 321468 h 566736"/>
                <a:gd name="connsiteX15" fmla="*/ 678657 w 1955007"/>
                <a:gd name="connsiteY15" fmla="*/ 319086 h 566736"/>
                <a:gd name="connsiteX16" fmla="*/ 714375 w 1955007"/>
                <a:gd name="connsiteY16" fmla="*/ 307180 h 566736"/>
                <a:gd name="connsiteX17" fmla="*/ 747713 w 1955007"/>
                <a:gd name="connsiteY17" fmla="*/ 290511 h 566736"/>
                <a:gd name="connsiteX18" fmla="*/ 809625 w 1955007"/>
                <a:gd name="connsiteY18" fmla="*/ 228599 h 566736"/>
                <a:gd name="connsiteX19" fmla="*/ 857250 w 1955007"/>
                <a:gd name="connsiteY19" fmla="*/ 178593 h 566736"/>
                <a:gd name="connsiteX20" fmla="*/ 940594 w 1955007"/>
                <a:gd name="connsiteY20" fmla="*/ 97630 h 566736"/>
                <a:gd name="connsiteX21" fmla="*/ 962026 w 1955007"/>
                <a:gd name="connsiteY21" fmla="*/ 59531 h 566736"/>
                <a:gd name="connsiteX22" fmla="*/ 1038225 w 1955007"/>
                <a:gd name="connsiteY22" fmla="*/ 26193 h 566736"/>
                <a:gd name="connsiteX23" fmla="*/ 1066800 w 1955007"/>
                <a:gd name="connsiteY23" fmla="*/ 7143 h 566736"/>
                <a:gd name="connsiteX24" fmla="*/ 1081088 w 1955007"/>
                <a:gd name="connsiteY24" fmla="*/ 4761 h 566736"/>
                <a:gd name="connsiteX25" fmla="*/ 1097757 w 1955007"/>
                <a:gd name="connsiteY25" fmla="*/ 0 h 566736"/>
                <a:gd name="connsiteX26" fmla="*/ 1104900 w 1955007"/>
                <a:gd name="connsiteY26" fmla="*/ 4761 h 566736"/>
                <a:gd name="connsiteX27" fmla="*/ 1116807 w 1955007"/>
                <a:gd name="connsiteY27" fmla="*/ 2380 h 566736"/>
                <a:gd name="connsiteX28" fmla="*/ 1138238 w 1955007"/>
                <a:gd name="connsiteY28" fmla="*/ 11905 h 566736"/>
                <a:gd name="connsiteX29" fmla="*/ 1164432 w 1955007"/>
                <a:gd name="connsiteY29" fmla="*/ 45243 h 566736"/>
                <a:gd name="connsiteX30" fmla="*/ 1188244 w 1955007"/>
                <a:gd name="connsiteY30" fmla="*/ 85724 h 566736"/>
                <a:gd name="connsiteX31" fmla="*/ 1209675 w 1955007"/>
                <a:gd name="connsiteY31" fmla="*/ 121443 h 566736"/>
                <a:gd name="connsiteX32" fmla="*/ 1226344 w 1955007"/>
                <a:gd name="connsiteY32" fmla="*/ 147636 h 566736"/>
                <a:gd name="connsiteX33" fmla="*/ 1243013 w 1955007"/>
                <a:gd name="connsiteY33" fmla="*/ 183355 h 566736"/>
                <a:gd name="connsiteX34" fmla="*/ 1273969 w 1955007"/>
                <a:gd name="connsiteY34" fmla="*/ 230980 h 566736"/>
                <a:gd name="connsiteX35" fmla="*/ 1302544 w 1955007"/>
                <a:gd name="connsiteY35" fmla="*/ 278605 h 566736"/>
                <a:gd name="connsiteX36" fmla="*/ 1321594 w 1955007"/>
                <a:gd name="connsiteY36" fmla="*/ 302418 h 566736"/>
                <a:gd name="connsiteX37" fmla="*/ 1350169 w 1955007"/>
                <a:gd name="connsiteY37" fmla="*/ 340518 h 566736"/>
                <a:gd name="connsiteX38" fmla="*/ 1440657 w 1955007"/>
                <a:gd name="connsiteY38" fmla="*/ 426243 h 566736"/>
                <a:gd name="connsiteX39" fmla="*/ 1476375 w 1955007"/>
                <a:gd name="connsiteY39" fmla="*/ 445293 h 566736"/>
                <a:gd name="connsiteX40" fmla="*/ 1554957 w 1955007"/>
                <a:gd name="connsiteY40" fmla="*/ 466724 h 566736"/>
                <a:gd name="connsiteX41" fmla="*/ 1657350 w 1955007"/>
                <a:gd name="connsiteY41" fmla="*/ 514349 h 566736"/>
                <a:gd name="connsiteX42" fmla="*/ 1719263 w 1955007"/>
                <a:gd name="connsiteY42" fmla="*/ 528636 h 566736"/>
                <a:gd name="connsiteX43" fmla="*/ 1809750 w 1955007"/>
                <a:gd name="connsiteY43" fmla="*/ 559593 h 566736"/>
                <a:gd name="connsiteX44" fmla="*/ 1864519 w 1955007"/>
                <a:gd name="connsiteY44" fmla="*/ 566736 h 566736"/>
                <a:gd name="connsiteX45" fmla="*/ 1874044 w 1955007"/>
                <a:gd name="connsiteY45" fmla="*/ 561974 h 566736"/>
                <a:gd name="connsiteX46" fmla="*/ 1928813 w 1955007"/>
                <a:gd name="connsiteY46" fmla="*/ 564355 h 566736"/>
                <a:gd name="connsiteX47" fmla="*/ 1955007 w 1955007"/>
                <a:gd name="connsiteY47" fmla="*/ 566736 h 566736"/>
                <a:gd name="connsiteX0" fmla="*/ 0 w 1955007"/>
                <a:gd name="connsiteY0" fmla="*/ 338136 h 566736"/>
                <a:gd name="connsiteX1" fmla="*/ 83344 w 1955007"/>
                <a:gd name="connsiteY1" fmla="*/ 340518 h 566736"/>
                <a:gd name="connsiteX2" fmla="*/ 123825 w 1955007"/>
                <a:gd name="connsiteY2" fmla="*/ 340518 h 566736"/>
                <a:gd name="connsiteX3" fmla="*/ 209550 w 1955007"/>
                <a:gd name="connsiteY3" fmla="*/ 335755 h 566736"/>
                <a:gd name="connsiteX4" fmla="*/ 290513 w 1955007"/>
                <a:gd name="connsiteY4" fmla="*/ 321468 h 566736"/>
                <a:gd name="connsiteX5" fmla="*/ 366713 w 1955007"/>
                <a:gd name="connsiteY5" fmla="*/ 302418 h 566736"/>
                <a:gd name="connsiteX6" fmla="*/ 397669 w 1955007"/>
                <a:gd name="connsiteY6" fmla="*/ 302418 h 566736"/>
                <a:gd name="connsiteX7" fmla="*/ 421482 w 1955007"/>
                <a:gd name="connsiteY7" fmla="*/ 300036 h 566736"/>
                <a:gd name="connsiteX8" fmla="*/ 488157 w 1955007"/>
                <a:gd name="connsiteY8" fmla="*/ 302418 h 566736"/>
                <a:gd name="connsiteX9" fmla="*/ 545307 w 1955007"/>
                <a:gd name="connsiteY9" fmla="*/ 311943 h 566736"/>
                <a:gd name="connsiteX10" fmla="*/ 566738 w 1955007"/>
                <a:gd name="connsiteY10" fmla="*/ 311943 h 566736"/>
                <a:gd name="connsiteX11" fmla="*/ 592932 w 1955007"/>
                <a:gd name="connsiteY11" fmla="*/ 316705 h 566736"/>
                <a:gd name="connsiteX12" fmla="*/ 595313 w 1955007"/>
                <a:gd name="connsiteY12" fmla="*/ 316705 h 566736"/>
                <a:gd name="connsiteX13" fmla="*/ 621507 w 1955007"/>
                <a:gd name="connsiteY13" fmla="*/ 319086 h 566736"/>
                <a:gd name="connsiteX14" fmla="*/ 657225 w 1955007"/>
                <a:gd name="connsiteY14" fmla="*/ 321468 h 566736"/>
                <a:gd name="connsiteX15" fmla="*/ 678657 w 1955007"/>
                <a:gd name="connsiteY15" fmla="*/ 319086 h 566736"/>
                <a:gd name="connsiteX16" fmla="*/ 714375 w 1955007"/>
                <a:gd name="connsiteY16" fmla="*/ 307180 h 566736"/>
                <a:gd name="connsiteX17" fmla="*/ 747713 w 1955007"/>
                <a:gd name="connsiteY17" fmla="*/ 290511 h 566736"/>
                <a:gd name="connsiteX18" fmla="*/ 809625 w 1955007"/>
                <a:gd name="connsiteY18" fmla="*/ 228599 h 566736"/>
                <a:gd name="connsiteX19" fmla="*/ 857250 w 1955007"/>
                <a:gd name="connsiteY19" fmla="*/ 178593 h 566736"/>
                <a:gd name="connsiteX20" fmla="*/ 933450 w 1955007"/>
                <a:gd name="connsiteY20" fmla="*/ 92867 h 566736"/>
                <a:gd name="connsiteX21" fmla="*/ 962026 w 1955007"/>
                <a:gd name="connsiteY21" fmla="*/ 59531 h 566736"/>
                <a:gd name="connsiteX22" fmla="*/ 1038225 w 1955007"/>
                <a:gd name="connsiteY22" fmla="*/ 26193 h 566736"/>
                <a:gd name="connsiteX23" fmla="*/ 1066800 w 1955007"/>
                <a:gd name="connsiteY23" fmla="*/ 7143 h 566736"/>
                <a:gd name="connsiteX24" fmla="*/ 1081088 w 1955007"/>
                <a:gd name="connsiteY24" fmla="*/ 4761 h 566736"/>
                <a:gd name="connsiteX25" fmla="*/ 1097757 w 1955007"/>
                <a:gd name="connsiteY25" fmla="*/ 0 h 566736"/>
                <a:gd name="connsiteX26" fmla="*/ 1104900 w 1955007"/>
                <a:gd name="connsiteY26" fmla="*/ 4761 h 566736"/>
                <a:gd name="connsiteX27" fmla="*/ 1116807 w 1955007"/>
                <a:gd name="connsiteY27" fmla="*/ 2380 h 566736"/>
                <a:gd name="connsiteX28" fmla="*/ 1138238 w 1955007"/>
                <a:gd name="connsiteY28" fmla="*/ 11905 h 566736"/>
                <a:gd name="connsiteX29" fmla="*/ 1164432 w 1955007"/>
                <a:gd name="connsiteY29" fmla="*/ 45243 h 566736"/>
                <a:gd name="connsiteX30" fmla="*/ 1188244 w 1955007"/>
                <a:gd name="connsiteY30" fmla="*/ 85724 h 566736"/>
                <a:gd name="connsiteX31" fmla="*/ 1209675 w 1955007"/>
                <a:gd name="connsiteY31" fmla="*/ 121443 h 566736"/>
                <a:gd name="connsiteX32" fmla="*/ 1226344 w 1955007"/>
                <a:gd name="connsiteY32" fmla="*/ 147636 h 566736"/>
                <a:gd name="connsiteX33" fmla="*/ 1243013 w 1955007"/>
                <a:gd name="connsiteY33" fmla="*/ 183355 h 566736"/>
                <a:gd name="connsiteX34" fmla="*/ 1273969 w 1955007"/>
                <a:gd name="connsiteY34" fmla="*/ 230980 h 566736"/>
                <a:gd name="connsiteX35" fmla="*/ 1302544 w 1955007"/>
                <a:gd name="connsiteY35" fmla="*/ 278605 h 566736"/>
                <a:gd name="connsiteX36" fmla="*/ 1321594 w 1955007"/>
                <a:gd name="connsiteY36" fmla="*/ 302418 h 566736"/>
                <a:gd name="connsiteX37" fmla="*/ 1350169 w 1955007"/>
                <a:gd name="connsiteY37" fmla="*/ 340518 h 566736"/>
                <a:gd name="connsiteX38" fmla="*/ 1440657 w 1955007"/>
                <a:gd name="connsiteY38" fmla="*/ 426243 h 566736"/>
                <a:gd name="connsiteX39" fmla="*/ 1476375 w 1955007"/>
                <a:gd name="connsiteY39" fmla="*/ 445293 h 566736"/>
                <a:gd name="connsiteX40" fmla="*/ 1554957 w 1955007"/>
                <a:gd name="connsiteY40" fmla="*/ 466724 h 566736"/>
                <a:gd name="connsiteX41" fmla="*/ 1657350 w 1955007"/>
                <a:gd name="connsiteY41" fmla="*/ 514349 h 566736"/>
                <a:gd name="connsiteX42" fmla="*/ 1719263 w 1955007"/>
                <a:gd name="connsiteY42" fmla="*/ 528636 h 566736"/>
                <a:gd name="connsiteX43" fmla="*/ 1809750 w 1955007"/>
                <a:gd name="connsiteY43" fmla="*/ 559593 h 566736"/>
                <a:gd name="connsiteX44" fmla="*/ 1864519 w 1955007"/>
                <a:gd name="connsiteY44" fmla="*/ 566736 h 566736"/>
                <a:gd name="connsiteX45" fmla="*/ 1874044 w 1955007"/>
                <a:gd name="connsiteY45" fmla="*/ 561974 h 566736"/>
                <a:gd name="connsiteX46" fmla="*/ 1928813 w 1955007"/>
                <a:gd name="connsiteY46" fmla="*/ 564355 h 566736"/>
                <a:gd name="connsiteX47" fmla="*/ 1955007 w 1955007"/>
                <a:gd name="connsiteY47" fmla="*/ 566736 h 566736"/>
                <a:gd name="connsiteX0" fmla="*/ 0 w 1955007"/>
                <a:gd name="connsiteY0" fmla="*/ 338136 h 566736"/>
                <a:gd name="connsiteX1" fmla="*/ 83344 w 1955007"/>
                <a:gd name="connsiteY1" fmla="*/ 340518 h 566736"/>
                <a:gd name="connsiteX2" fmla="*/ 123825 w 1955007"/>
                <a:gd name="connsiteY2" fmla="*/ 340518 h 566736"/>
                <a:gd name="connsiteX3" fmla="*/ 209550 w 1955007"/>
                <a:gd name="connsiteY3" fmla="*/ 335755 h 566736"/>
                <a:gd name="connsiteX4" fmla="*/ 290513 w 1955007"/>
                <a:gd name="connsiteY4" fmla="*/ 321468 h 566736"/>
                <a:gd name="connsiteX5" fmla="*/ 366713 w 1955007"/>
                <a:gd name="connsiteY5" fmla="*/ 302418 h 566736"/>
                <a:gd name="connsiteX6" fmla="*/ 397669 w 1955007"/>
                <a:gd name="connsiteY6" fmla="*/ 302418 h 566736"/>
                <a:gd name="connsiteX7" fmla="*/ 421482 w 1955007"/>
                <a:gd name="connsiteY7" fmla="*/ 300036 h 566736"/>
                <a:gd name="connsiteX8" fmla="*/ 488157 w 1955007"/>
                <a:gd name="connsiteY8" fmla="*/ 302418 h 566736"/>
                <a:gd name="connsiteX9" fmla="*/ 545307 w 1955007"/>
                <a:gd name="connsiteY9" fmla="*/ 311943 h 566736"/>
                <a:gd name="connsiteX10" fmla="*/ 566738 w 1955007"/>
                <a:gd name="connsiteY10" fmla="*/ 311943 h 566736"/>
                <a:gd name="connsiteX11" fmla="*/ 592932 w 1955007"/>
                <a:gd name="connsiteY11" fmla="*/ 316705 h 566736"/>
                <a:gd name="connsiteX12" fmla="*/ 595313 w 1955007"/>
                <a:gd name="connsiteY12" fmla="*/ 316705 h 566736"/>
                <a:gd name="connsiteX13" fmla="*/ 621507 w 1955007"/>
                <a:gd name="connsiteY13" fmla="*/ 319086 h 566736"/>
                <a:gd name="connsiteX14" fmla="*/ 657225 w 1955007"/>
                <a:gd name="connsiteY14" fmla="*/ 321468 h 566736"/>
                <a:gd name="connsiteX15" fmla="*/ 678657 w 1955007"/>
                <a:gd name="connsiteY15" fmla="*/ 319086 h 566736"/>
                <a:gd name="connsiteX16" fmla="*/ 714375 w 1955007"/>
                <a:gd name="connsiteY16" fmla="*/ 307180 h 566736"/>
                <a:gd name="connsiteX17" fmla="*/ 747713 w 1955007"/>
                <a:gd name="connsiteY17" fmla="*/ 290511 h 566736"/>
                <a:gd name="connsiteX18" fmla="*/ 809625 w 1955007"/>
                <a:gd name="connsiteY18" fmla="*/ 228599 h 566736"/>
                <a:gd name="connsiteX19" fmla="*/ 857250 w 1955007"/>
                <a:gd name="connsiteY19" fmla="*/ 178593 h 566736"/>
                <a:gd name="connsiteX20" fmla="*/ 933450 w 1955007"/>
                <a:gd name="connsiteY20" fmla="*/ 92867 h 566736"/>
                <a:gd name="connsiteX21" fmla="*/ 962026 w 1955007"/>
                <a:gd name="connsiteY21" fmla="*/ 59531 h 566736"/>
                <a:gd name="connsiteX22" fmla="*/ 1038225 w 1955007"/>
                <a:gd name="connsiteY22" fmla="*/ 19049 h 566736"/>
                <a:gd name="connsiteX23" fmla="*/ 1066800 w 1955007"/>
                <a:gd name="connsiteY23" fmla="*/ 7143 h 566736"/>
                <a:gd name="connsiteX24" fmla="*/ 1081088 w 1955007"/>
                <a:gd name="connsiteY24" fmla="*/ 4761 h 566736"/>
                <a:gd name="connsiteX25" fmla="*/ 1097757 w 1955007"/>
                <a:gd name="connsiteY25" fmla="*/ 0 h 566736"/>
                <a:gd name="connsiteX26" fmla="*/ 1104900 w 1955007"/>
                <a:gd name="connsiteY26" fmla="*/ 4761 h 566736"/>
                <a:gd name="connsiteX27" fmla="*/ 1116807 w 1955007"/>
                <a:gd name="connsiteY27" fmla="*/ 2380 h 566736"/>
                <a:gd name="connsiteX28" fmla="*/ 1138238 w 1955007"/>
                <a:gd name="connsiteY28" fmla="*/ 11905 h 566736"/>
                <a:gd name="connsiteX29" fmla="*/ 1164432 w 1955007"/>
                <a:gd name="connsiteY29" fmla="*/ 45243 h 566736"/>
                <a:gd name="connsiteX30" fmla="*/ 1188244 w 1955007"/>
                <a:gd name="connsiteY30" fmla="*/ 85724 h 566736"/>
                <a:gd name="connsiteX31" fmla="*/ 1209675 w 1955007"/>
                <a:gd name="connsiteY31" fmla="*/ 121443 h 566736"/>
                <a:gd name="connsiteX32" fmla="*/ 1226344 w 1955007"/>
                <a:gd name="connsiteY32" fmla="*/ 147636 h 566736"/>
                <a:gd name="connsiteX33" fmla="*/ 1243013 w 1955007"/>
                <a:gd name="connsiteY33" fmla="*/ 183355 h 566736"/>
                <a:gd name="connsiteX34" fmla="*/ 1273969 w 1955007"/>
                <a:gd name="connsiteY34" fmla="*/ 230980 h 566736"/>
                <a:gd name="connsiteX35" fmla="*/ 1302544 w 1955007"/>
                <a:gd name="connsiteY35" fmla="*/ 278605 h 566736"/>
                <a:gd name="connsiteX36" fmla="*/ 1321594 w 1955007"/>
                <a:gd name="connsiteY36" fmla="*/ 302418 h 566736"/>
                <a:gd name="connsiteX37" fmla="*/ 1350169 w 1955007"/>
                <a:gd name="connsiteY37" fmla="*/ 340518 h 566736"/>
                <a:gd name="connsiteX38" fmla="*/ 1440657 w 1955007"/>
                <a:gd name="connsiteY38" fmla="*/ 426243 h 566736"/>
                <a:gd name="connsiteX39" fmla="*/ 1476375 w 1955007"/>
                <a:gd name="connsiteY39" fmla="*/ 445293 h 566736"/>
                <a:gd name="connsiteX40" fmla="*/ 1554957 w 1955007"/>
                <a:gd name="connsiteY40" fmla="*/ 466724 h 566736"/>
                <a:gd name="connsiteX41" fmla="*/ 1657350 w 1955007"/>
                <a:gd name="connsiteY41" fmla="*/ 514349 h 566736"/>
                <a:gd name="connsiteX42" fmla="*/ 1719263 w 1955007"/>
                <a:gd name="connsiteY42" fmla="*/ 528636 h 566736"/>
                <a:gd name="connsiteX43" fmla="*/ 1809750 w 1955007"/>
                <a:gd name="connsiteY43" fmla="*/ 559593 h 566736"/>
                <a:gd name="connsiteX44" fmla="*/ 1864519 w 1955007"/>
                <a:gd name="connsiteY44" fmla="*/ 566736 h 566736"/>
                <a:gd name="connsiteX45" fmla="*/ 1874044 w 1955007"/>
                <a:gd name="connsiteY45" fmla="*/ 561974 h 566736"/>
                <a:gd name="connsiteX46" fmla="*/ 1928813 w 1955007"/>
                <a:gd name="connsiteY46" fmla="*/ 564355 h 566736"/>
                <a:gd name="connsiteX47" fmla="*/ 1955007 w 1955007"/>
                <a:gd name="connsiteY47" fmla="*/ 566736 h 566736"/>
                <a:gd name="connsiteX0" fmla="*/ 0 w 1955007"/>
                <a:gd name="connsiteY0" fmla="*/ 338136 h 566736"/>
                <a:gd name="connsiteX1" fmla="*/ 83344 w 1955007"/>
                <a:gd name="connsiteY1" fmla="*/ 340518 h 566736"/>
                <a:gd name="connsiteX2" fmla="*/ 123825 w 1955007"/>
                <a:gd name="connsiteY2" fmla="*/ 340518 h 566736"/>
                <a:gd name="connsiteX3" fmla="*/ 209550 w 1955007"/>
                <a:gd name="connsiteY3" fmla="*/ 335755 h 566736"/>
                <a:gd name="connsiteX4" fmla="*/ 290513 w 1955007"/>
                <a:gd name="connsiteY4" fmla="*/ 321468 h 566736"/>
                <a:gd name="connsiteX5" fmla="*/ 366713 w 1955007"/>
                <a:gd name="connsiteY5" fmla="*/ 302418 h 566736"/>
                <a:gd name="connsiteX6" fmla="*/ 397669 w 1955007"/>
                <a:gd name="connsiteY6" fmla="*/ 302418 h 566736"/>
                <a:gd name="connsiteX7" fmla="*/ 421482 w 1955007"/>
                <a:gd name="connsiteY7" fmla="*/ 300036 h 566736"/>
                <a:gd name="connsiteX8" fmla="*/ 488157 w 1955007"/>
                <a:gd name="connsiteY8" fmla="*/ 302418 h 566736"/>
                <a:gd name="connsiteX9" fmla="*/ 545307 w 1955007"/>
                <a:gd name="connsiteY9" fmla="*/ 311943 h 566736"/>
                <a:gd name="connsiteX10" fmla="*/ 566738 w 1955007"/>
                <a:gd name="connsiteY10" fmla="*/ 311943 h 566736"/>
                <a:gd name="connsiteX11" fmla="*/ 592932 w 1955007"/>
                <a:gd name="connsiteY11" fmla="*/ 316705 h 566736"/>
                <a:gd name="connsiteX12" fmla="*/ 595313 w 1955007"/>
                <a:gd name="connsiteY12" fmla="*/ 316705 h 566736"/>
                <a:gd name="connsiteX13" fmla="*/ 621507 w 1955007"/>
                <a:gd name="connsiteY13" fmla="*/ 319086 h 566736"/>
                <a:gd name="connsiteX14" fmla="*/ 657225 w 1955007"/>
                <a:gd name="connsiteY14" fmla="*/ 321468 h 566736"/>
                <a:gd name="connsiteX15" fmla="*/ 678657 w 1955007"/>
                <a:gd name="connsiteY15" fmla="*/ 319086 h 566736"/>
                <a:gd name="connsiteX16" fmla="*/ 714375 w 1955007"/>
                <a:gd name="connsiteY16" fmla="*/ 307180 h 566736"/>
                <a:gd name="connsiteX17" fmla="*/ 747713 w 1955007"/>
                <a:gd name="connsiteY17" fmla="*/ 290511 h 566736"/>
                <a:gd name="connsiteX18" fmla="*/ 809625 w 1955007"/>
                <a:gd name="connsiteY18" fmla="*/ 228599 h 566736"/>
                <a:gd name="connsiteX19" fmla="*/ 857250 w 1955007"/>
                <a:gd name="connsiteY19" fmla="*/ 178593 h 566736"/>
                <a:gd name="connsiteX20" fmla="*/ 933450 w 1955007"/>
                <a:gd name="connsiteY20" fmla="*/ 92867 h 566736"/>
                <a:gd name="connsiteX21" fmla="*/ 962026 w 1955007"/>
                <a:gd name="connsiteY21" fmla="*/ 59531 h 566736"/>
                <a:gd name="connsiteX22" fmla="*/ 1038225 w 1955007"/>
                <a:gd name="connsiteY22" fmla="*/ 19049 h 566736"/>
                <a:gd name="connsiteX23" fmla="*/ 1081088 w 1955007"/>
                <a:gd name="connsiteY23" fmla="*/ 4761 h 566736"/>
                <a:gd name="connsiteX24" fmla="*/ 1097757 w 1955007"/>
                <a:gd name="connsiteY24" fmla="*/ 0 h 566736"/>
                <a:gd name="connsiteX25" fmla="*/ 1104900 w 1955007"/>
                <a:gd name="connsiteY25" fmla="*/ 4761 h 566736"/>
                <a:gd name="connsiteX26" fmla="*/ 1116807 w 1955007"/>
                <a:gd name="connsiteY26" fmla="*/ 2380 h 566736"/>
                <a:gd name="connsiteX27" fmla="*/ 1138238 w 1955007"/>
                <a:gd name="connsiteY27" fmla="*/ 11905 h 566736"/>
                <a:gd name="connsiteX28" fmla="*/ 1164432 w 1955007"/>
                <a:gd name="connsiteY28" fmla="*/ 45243 h 566736"/>
                <a:gd name="connsiteX29" fmla="*/ 1188244 w 1955007"/>
                <a:gd name="connsiteY29" fmla="*/ 85724 h 566736"/>
                <a:gd name="connsiteX30" fmla="*/ 1209675 w 1955007"/>
                <a:gd name="connsiteY30" fmla="*/ 121443 h 566736"/>
                <a:gd name="connsiteX31" fmla="*/ 1226344 w 1955007"/>
                <a:gd name="connsiteY31" fmla="*/ 147636 h 566736"/>
                <a:gd name="connsiteX32" fmla="*/ 1243013 w 1955007"/>
                <a:gd name="connsiteY32" fmla="*/ 183355 h 566736"/>
                <a:gd name="connsiteX33" fmla="*/ 1273969 w 1955007"/>
                <a:gd name="connsiteY33" fmla="*/ 230980 h 566736"/>
                <a:gd name="connsiteX34" fmla="*/ 1302544 w 1955007"/>
                <a:gd name="connsiteY34" fmla="*/ 278605 h 566736"/>
                <a:gd name="connsiteX35" fmla="*/ 1321594 w 1955007"/>
                <a:gd name="connsiteY35" fmla="*/ 302418 h 566736"/>
                <a:gd name="connsiteX36" fmla="*/ 1350169 w 1955007"/>
                <a:gd name="connsiteY36" fmla="*/ 340518 h 566736"/>
                <a:gd name="connsiteX37" fmla="*/ 1440657 w 1955007"/>
                <a:gd name="connsiteY37" fmla="*/ 426243 h 566736"/>
                <a:gd name="connsiteX38" fmla="*/ 1476375 w 1955007"/>
                <a:gd name="connsiteY38" fmla="*/ 445293 h 566736"/>
                <a:gd name="connsiteX39" fmla="*/ 1554957 w 1955007"/>
                <a:gd name="connsiteY39" fmla="*/ 466724 h 566736"/>
                <a:gd name="connsiteX40" fmla="*/ 1657350 w 1955007"/>
                <a:gd name="connsiteY40" fmla="*/ 514349 h 566736"/>
                <a:gd name="connsiteX41" fmla="*/ 1719263 w 1955007"/>
                <a:gd name="connsiteY41" fmla="*/ 528636 h 566736"/>
                <a:gd name="connsiteX42" fmla="*/ 1809750 w 1955007"/>
                <a:gd name="connsiteY42" fmla="*/ 559593 h 566736"/>
                <a:gd name="connsiteX43" fmla="*/ 1864519 w 1955007"/>
                <a:gd name="connsiteY43" fmla="*/ 566736 h 566736"/>
                <a:gd name="connsiteX44" fmla="*/ 1874044 w 1955007"/>
                <a:gd name="connsiteY44" fmla="*/ 561974 h 566736"/>
                <a:gd name="connsiteX45" fmla="*/ 1928813 w 1955007"/>
                <a:gd name="connsiteY45" fmla="*/ 564355 h 566736"/>
                <a:gd name="connsiteX46" fmla="*/ 1955007 w 1955007"/>
                <a:gd name="connsiteY46" fmla="*/ 566736 h 566736"/>
                <a:gd name="connsiteX0" fmla="*/ 0 w 1955007"/>
                <a:gd name="connsiteY0" fmla="*/ 338136 h 566736"/>
                <a:gd name="connsiteX1" fmla="*/ 83344 w 1955007"/>
                <a:gd name="connsiteY1" fmla="*/ 340518 h 566736"/>
                <a:gd name="connsiteX2" fmla="*/ 123825 w 1955007"/>
                <a:gd name="connsiteY2" fmla="*/ 340518 h 566736"/>
                <a:gd name="connsiteX3" fmla="*/ 209550 w 1955007"/>
                <a:gd name="connsiteY3" fmla="*/ 335755 h 566736"/>
                <a:gd name="connsiteX4" fmla="*/ 290513 w 1955007"/>
                <a:gd name="connsiteY4" fmla="*/ 321468 h 566736"/>
                <a:gd name="connsiteX5" fmla="*/ 366713 w 1955007"/>
                <a:gd name="connsiteY5" fmla="*/ 302418 h 566736"/>
                <a:gd name="connsiteX6" fmla="*/ 397669 w 1955007"/>
                <a:gd name="connsiteY6" fmla="*/ 302418 h 566736"/>
                <a:gd name="connsiteX7" fmla="*/ 421482 w 1955007"/>
                <a:gd name="connsiteY7" fmla="*/ 300036 h 566736"/>
                <a:gd name="connsiteX8" fmla="*/ 488157 w 1955007"/>
                <a:gd name="connsiteY8" fmla="*/ 302418 h 566736"/>
                <a:gd name="connsiteX9" fmla="*/ 545307 w 1955007"/>
                <a:gd name="connsiteY9" fmla="*/ 311943 h 566736"/>
                <a:gd name="connsiteX10" fmla="*/ 566738 w 1955007"/>
                <a:gd name="connsiteY10" fmla="*/ 311943 h 566736"/>
                <a:gd name="connsiteX11" fmla="*/ 592932 w 1955007"/>
                <a:gd name="connsiteY11" fmla="*/ 316705 h 566736"/>
                <a:gd name="connsiteX12" fmla="*/ 595313 w 1955007"/>
                <a:gd name="connsiteY12" fmla="*/ 316705 h 566736"/>
                <a:gd name="connsiteX13" fmla="*/ 621507 w 1955007"/>
                <a:gd name="connsiteY13" fmla="*/ 319086 h 566736"/>
                <a:gd name="connsiteX14" fmla="*/ 657225 w 1955007"/>
                <a:gd name="connsiteY14" fmla="*/ 321468 h 566736"/>
                <a:gd name="connsiteX15" fmla="*/ 678657 w 1955007"/>
                <a:gd name="connsiteY15" fmla="*/ 319086 h 566736"/>
                <a:gd name="connsiteX16" fmla="*/ 714375 w 1955007"/>
                <a:gd name="connsiteY16" fmla="*/ 307180 h 566736"/>
                <a:gd name="connsiteX17" fmla="*/ 747713 w 1955007"/>
                <a:gd name="connsiteY17" fmla="*/ 290511 h 566736"/>
                <a:gd name="connsiteX18" fmla="*/ 809625 w 1955007"/>
                <a:gd name="connsiteY18" fmla="*/ 228599 h 566736"/>
                <a:gd name="connsiteX19" fmla="*/ 857250 w 1955007"/>
                <a:gd name="connsiteY19" fmla="*/ 178593 h 566736"/>
                <a:gd name="connsiteX20" fmla="*/ 933450 w 1955007"/>
                <a:gd name="connsiteY20" fmla="*/ 92867 h 566736"/>
                <a:gd name="connsiteX21" fmla="*/ 962026 w 1955007"/>
                <a:gd name="connsiteY21" fmla="*/ 59531 h 566736"/>
                <a:gd name="connsiteX22" fmla="*/ 1038225 w 1955007"/>
                <a:gd name="connsiteY22" fmla="*/ 19049 h 566736"/>
                <a:gd name="connsiteX23" fmla="*/ 1081088 w 1955007"/>
                <a:gd name="connsiteY23" fmla="*/ 4761 h 566736"/>
                <a:gd name="connsiteX24" fmla="*/ 1097757 w 1955007"/>
                <a:gd name="connsiteY24" fmla="*/ 0 h 566736"/>
                <a:gd name="connsiteX25" fmla="*/ 1104900 w 1955007"/>
                <a:gd name="connsiteY25" fmla="*/ 4761 h 566736"/>
                <a:gd name="connsiteX26" fmla="*/ 1138238 w 1955007"/>
                <a:gd name="connsiteY26" fmla="*/ 11905 h 566736"/>
                <a:gd name="connsiteX27" fmla="*/ 1164432 w 1955007"/>
                <a:gd name="connsiteY27" fmla="*/ 45243 h 566736"/>
                <a:gd name="connsiteX28" fmla="*/ 1188244 w 1955007"/>
                <a:gd name="connsiteY28" fmla="*/ 85724 h 566736"/>
                <a:gd name="connsiteX29" fmla="*/ 1209675 w 1955007"/>
                <a:gd name="connsiteY29" fmla="*/ 121443 h 566736"/>
                <a:gd name="connsiteX30" fmla="*/ 1226344 w 1955007"/>
                <a:gd name="connsiteY30" fmla="*/ 147636 h 566736"/>
                <a:gd name="connsiteX31" fmla="*/ 1243013 w 1955007"/>
                <a:gd name="connsiteY31" fmla="*/ 183355 h 566736"/>
                <a:gd name="connsiteX32" fmla="*/ 1273969 w 1955007"/>
                <a:gd name="connsiteY32" fmla="*/ 230980 h 566736"/>
                <a:gd name="connsiteX33" fmla="*/ 1302544 w 1955007"/>
                <a:gd name="connsiteY33" fmla="*/ 278605 h 566736"/>
                <a:gd name="connsiteX34" fmla="*/ 1321594 w 1955007"/>
                <a:gd name="connsiteY34" fmla="*/ 302418 h 566736"/>
                <a:gd name="connsiteX35" fmla="*/ 1350169 w 1955007"/>
                <a:gd name="connsiteY35" fmla="*/ 340518 h 566736"/>
                <a:gd name="connsiteX36" fmla="*/ 1440657 w 1955007"/>
                <a:gd name="connsiteY36" fmla="*/ 426243 h 566736"/>
                <a:gd name="connsiteX37" fmla="*/ 1476375 w 1955007"/>
                <a:gd name="connsiteY37" fmla="*/ 445293 h 566736"/>
                <a:gd name="connsiteX38" fmla="*/ 1554957 w 1955007"/>
                <a:gd name="connsiteY38" fmla="*/ 466724 h 566736"/>
                <a:gd name="connsiteX39" fmla="*/ 1657350 w 1955007"/>
                <a:gd name="connsiteY39" fmla="*/ 514349 h 566736"/>
                <a:gd name="connsiteX40" fmla="*/ 1719263 w 1955007"/>
                <a:gd name="connsiteY40" fmla="*/ 528636 h 566736"/>
                <a:gd name="connsiteX41" fmla="*/ 1809750 w 1955007"/>
                <a:gd name="connsiteY41" fmla="*/ 559593 h 566736"/>
                <a:gd name="connsiteX42" fmla="*/ 1864519 w 1955007"/>
                <a:gd name="connsiteY42" fmla="*/ 566736 h 566736"/>
                <a:gd name="connsiteX43" fmla="*/ 1874044 w 1955007"/>
                <a:gd name="connsiteY43" fmla="*/ 561974 h 566736"/>
                <a:gd name="connsiteX44" fmla="*/ 1928813 w 1955007"/>
                <a:gd name="connsiteY44" fmla="*/ 564355 h 566736"/>
                <a:gd name="connsiteX45" fmla="*/ 1955007 w 1955007"/>
                <a:gd name="connsiteY45" fmla="*/ 566736 h 566736"/>
                <a:gd name="connsiteX0" fmla="*/ 0 w 1955007"/>
                <a:gd name="connsiteY0" fmla="*/ 338136 h 566736"/>
                <a:gd name="connsiteX1" fmla="*/ 83344 w 1955007"/>
                <a:gd name="connsiteY1" fmla="*/ 340518 h 566736"/>
                <a:gd name="connsiteX2" fmla="*/ 123825 w 1955007"/>
                <a:gd name="connsiteY2" fmla="*/ 340518 h 566736"/>
                <a:gd name="connsiteX3" fmla="*/ 209550 w 1955007"/>
                <a:gd name="connsiteY3" fmla="*/ 335755 h 566736"/>
                <a:gd name="connsiteX4" fmla="*/ 290513 w 1955007"/>
                <a:gd name="connsiteY4" fmla="*/ 321468 h 566736"/>
                <a:gd name="connsiteX5" fmla="*/ 366713 w 1955007"/>
                <a:gd name="connsiteY5" fmla="*/ 302418 h 566736"/>
                <a:gd name="connsiteX6" fmla="*/ 397669 w 1955007"/>
                <a:gd name="connsiteY6" fmla="*/ 302418 h 566736"/>
                <a:gd name="connsiteX7" fmla="*/ 421482 w 1955007"/>
                <a:gd name="connsiteY7" fmla="*/ 300036 h 566736"/>
                <a:gd name="connsiteX8" fmla="*/ 488157 w 1955007"/>
                <a:gd name="connsiteY8" fmla="*/ 302418 h 566736"/>
                <a:gd name="connsiteX9" fmla="*/ 545307 w 1955007"/>
                <a:gd name="connsiteY9" fmla="*/ 311943 h 566736"/>
                <a:gd name="connsiteX10" fmla="*/ 566738 w 1955007"/>
                <a:gd name="connsiteY10" fmla="*/ 311943 h 566736"/>
                <a:gd name="connsiteX11" fmla="*/ 592932 w 1955007"/>
                <a:gd name="connsiteY11" fmla="*/ 316705 h 566736"/>
                <a:gd name="connsiteX12" fmla="*/ 595313 w 1955007"/>
                <a:gd name="connsiteY12" fmla="*/ 316705 h 566736"/>
                <a:gd name="connsiteX13" fmla="*/ 621507 w 1955007"/>
                <a:gd name="connsiteY13" fmla="*/ 319086 h 566736"/>
                <a:gd name="connsiteX14" fmla="*/ 657225 w 1955007"/>
                <a:gd name="connsiteY14" fmla="*/ 321468 h 566736"/>
                <a:gd name="connsiteX15" fmla="*/ 678657 w 1955007"/>
                <a:gd name="connsiteY15" fmla="*/ 319086 h 566736"/>
                <a:gd name="connsiteX16" fmla="*/ 714375 w 1955007"/>
                <a:gd name="connsiteY16" fmla="*/ 307180 h 566736"/>
                <a:gd name="connsiteX17" fmla="*/ 747713 w 1955007"/>
                <a:gd name="connsiteY17" fmla="*/ 290511 h 566736"/>
                <a:gd name="connsiteX18" fmla="*/ 809625 w 1955007"/>
                <a:gd name="connsiteY18" fmla="*/ 228599 h 566736"/>
                <a:gd name="connsiteX19" fmla="*/ 857250 w 1955007"/>
                <a:gd name="connsiteY19" fmla="*/ 178593 h 566736"/>
                <a:gd name="connsiteX20" fmla="*/ 933450 w 1955007"/>
                <a:gd name="connsiteY20" fmla="*/ 92867 h 566736"/>
                <a:gd name="connsiteX21" fmla="*/ 962026 w 1955007"/>
                <a:gd name="connsiteY21" fmla="*/ 59531 h 566736"/>
                <a:gd name="connsiteX22" fmla="*/ 1038225 w 1955007"/>
                <a:gd name="connsiteY22" fmla="*/ 19049 h 566736"/>
                <a:gd name="connsiteX23" fmla="*/ 1097757 w 1955007"/>
                <a:gd name="connsiteY23" fmla="*/ 0 h 566736"/>
                <a:gd name="connsiteX24" fmla="*/ 1104900 w 1955007"/>
                <a:gd name="connsiteY24" fmla="*/ 4761 h 566736"/>
                <a:gd name="connsiteX25" fmla="*/ 1138238 w 1955007"/>
                <a:gd name="connsiteY25" fmla="*/ 11905 h 566736"/>
                <a:gd name="connsiteX26" fmla="*/ 1164432 w 1955007"/>
                <a:gd name="connsiteY26" fmla="*/ 45243 h 566736"/>
                <a:gd name="connsiteX27" fmla="*/ 1188244 w 1955007"/>
                <a:gd name="connsiteY27" fmla="*/ 85724 h 566736"/>
                <a:gd name="connsiteX28" fmla="*/ 1209675 w 1955007"/>
                <a:gd name="connsiteY28" fmla="*/ 121443 h 566736"/>
                <a:gd name="connsiteX29" fmla="*/ 1226344 w 1955007"/>
                <a:gd name="connsiteY29" fmla="*/ 147636 h 566736"/>
                <a:gd name="connsiteX30" fmla="*/ 1243013 w 1955007"/>
                <a:gd name="connsiteY30" fmla="*/ 183355 h 566736"/>
                <a:gd name="connsiteX31" fmla="*/ 1273969 w 1955007"/>
                <a:gd name="connsiteY31" fmla="*/ 230980 h 566736"/>
                <a:gd name="connsiteX32" fmla="*/ 1302544 w 1955007"/>
                <a:gd name="connsiteY32" fmla="*/ 278605 h 566736"/>
                <a:gd name="connsiteX33" fmla="*/ 1321594 w 1955007"/>
                <a:gd name="connsiteY33" fmla="*/ 302418 h 566736"/>
                <a:gd name="connsiteX34" fmla="*/ 1350169 w 1955007"/>
                <a:gd name="connsiteY34" fmla="*/ 340518 h 566736"/>
                <a:gd name="connsiteX35" fmla="*/ 1440657 w 1955007"/>
                <a:gd name="connsiteY35" fmla="*/ 426243 h 566736"/>
                <a:gd name="connsiteX36" fmla="*/ 1476375 w 1955007"/>
                <a:gd name="connsiteY36" fmla="*/ 445293 h 566736"/>
                <a:gd name="connsiteX37" fmla="*/ 1554957 w 1955007"/>
                <a:gd name="connsiteY37" fmla="*/ 466724 h 566736"/>
                <a:gd name="connsiteX38" fmla="*/ 1657350 w 1955007"/>
                <a:gd name="connsiteY38" fmla="*/ 514349 h 566736"/>
                <a:gd name="connsiteX39" fmla="*/ 1719263 w 1955007"/>
                <a:gd name="connsiteY39" fmla="*/ 528636 h 566736"/>
                <a:gd name="connsiteX40" fmla="*/ 1809750 w 1955007"/>
                <a:gd name="connsiteY40" fmla="*/ 559593 h 566736"/>
                <a:gd name="connsiteX41" fmla="*/ 1864519 w 1955007"/>
                <a:gd name="connsiteY41" fmla="*/ 566736 h 566736"/>
                <a:gd name="connsiteX42" fmla="*/ 1874044 w 1955007"/>
                <a:gd name="connsiteY42" fmla="*/ 561974 h 566736"/>
                <a:gd name="connsiteX43" fmla="*/ 1928813 w 1955007"/>
                <a:gd name="connsiteY43" fmla="*/ 564355 h 566736"/>
                <a:gd name="connsiteX44" fmla="*/ 1955007 w 1955007"/>
                <a:gd name="connsiteY44" fmla="*/ 566736 h 566736"/>
                <a:gd name="connsiteX0" fmla="*/ 0 w 1955007"/>
                <a:gd name="connsiteY0" fmla="*/ 338136 h 566736"/>
                <a:gd name="connsiteX1" fmla="*/ 83344 w 1955007"/>
                <a:gd name="connsiteY1" fmla="*/ 340518 h 566736"/>
                <a:gd name="connsiteX2" fmla="*/ 123825 w 1955007"/>
                <a:gd name="connsiteY2" fmla="*/ 340518 h 566736"/>
                <a:gd name="connsiteX3" fmla="*/ 209550 w 1955007"/>
                <a:gd name="connsiteY3" fmla="*/ 335755 h 566736"/>
                <a:gd name="connsiteX4" fmla="*/ 290513 w 1955007"/>
                <a:gd name="connsiteY4" fmla="*/ 321468 h 566736"/>
                <a:gd name="connsiteX5" fmla="*/ 366713 w 1955007"/>
                <a:gd name="connsiteY5" fmla="*/ 302418 h 566736"/>
                <a:gd name="connsiteX6" fmla="*/ 397669 w 1955007"/>
                <a:gd name="connsiteY6" fmla="*/ 302418 h 566736"/>
                <a:gd name="connsiteX7" fmla="*/ 421482 w 1955007"/>
                <a:gd name="connsiteY7" fmla="*/ 300036 h 566736"/>
                <a:gd name="connsiteX8" fmla="*/ 488157 w 1955007"/>
                <a:gd name="connsiteY8" fmla="*/ 302418 h 566736"/>
                <a:gd name="connsiteX9" fmla="*/ 545307 w 1955007"/>
                <a:gd name="connsiteY9" fmla="*/ 311943 h 566736"/>
                <a:gd name="connsiteX10" fmla="*/ 566738 w 1955007"/>
                <a:gd name="connsiteY10" fmla="*/ 311943 h 566736"/>
                <a:gd name="connsiteX11" fmla="*/ 592932 w 1955007"/>
                <a:gd name="connsiteY11" fmla="*/ 316705 h 566736"/>
                <a:gd name="connsiteX12" fmla="*/ 595313 w 1955007"/>
                <a:gd name="connsiteY12" fmla="*/ 316705 h 566736"/>
                <a:gd name="connsiteX13" fmla="*/ 621507 w 1955007"/>
                <a:gd name="connsiteY13" fmla="*/ 319086 h 566736"/>
                <a:gd name="connsiteX14" fmla="*/ 657225 w 1955007"/>
                <a:gd name="connsiteY14" fmla="*/ 321468 h 566736"/>
                <a:gd name="connsiteX15" fmla="*/ 678657 w 1955007"/>
                <a:gd name="connsiteY15" fmla="*/ 319086 h 566736"/>
                <a:gd name="connsiteX16" fmla="*/ 714375 w 1955007"/>
                <a:gd name="connsiteY16" fmla="*/ 307180 h 566736"/>
                <a:gd name="connsiteX17" fmla="*/ 747713 w 1955007"/>
                <a:gd name="connsiteY17" fmla="*/ 290511 h 566736"/>
                <a:gd name="connsiteX18" fmla="*/ 809625 w 1955007"/>
                <a:gd name="connsiteY18" fmla="*/ 228599 h 566736"/>
                <a:gd name="connsiteX19" fmla="*/ 857250 w 1955007"/>
                <a:gd name="connsiteY19" fmla="*/ 178593 h 566736"/>
                <a:gd name="connsiteX20" fmla="*/ 933450 w 1955007"/>
                <a:gd name="connsiteY20" fmla="*/ 92867 h 566736"/>
                <a:gd name="connsiteX21" fmla="*/ 962026 w 1955007"/>
                <a:gd name="connsiteY21" fmla="*/ 59531 h 566736"/>
                <a:gd name="connsiteX22" fmla="*/ 1038225 w 1955007"/>
                <a:gd name="connsiteY22" fmla="*/ 19049 h 566736"/>
                <a:gd name="connsiteX23" fmla="*/ 1071563 w 1955007"/>
                <a:gd name="connsiteY23" fmla="*/ 9524 h 566736"/>
                <a:gd name="connsiteX24" fmla="*/ 1097757 w 1955007"/>
                <a:gd name="connsiteY24" fmla="*/ 0 h 566736"/>
                <a:gd name="connsiteX25" fmla="*/ 1104900 w 1955007"/>
                <a:gd name="connsiteY25" fmla="*/ 4761 h 566736"/>
                <a:gd name="connsiteX26" fmla="*/ 1138238 w 1955007"/>
                <a:gd name="connsiteY26" fmla="*/ 11905 h 566736"/>
                <a:gd name="connsiteX27" fmla="*/ 1164432 w 1955007"/>
                <a:gd name="connsiteY27" fmla="*/ 45243 h 566736"/>
                <a:gd name="connsiteX28" fmla="*/ 1188244 w 1955007"/>
                <a:gd name="connsiteY28" fmla="*/ 85724 h 566736"/>
                <a:gd name="connsiteX29" fmla="*/ 1209675 w 1955007"/>
                <a:gd name="connsiteY29" fmla="*/ 121443 h 566736"/>
                <a:gd name="connsiteX30" fmla="*/ 1226344 w 1955007"/>
                <a:gd name="connsiteY30" fmla="*/ 147636 h 566736"/>
                <a:gd name="connsiteX31" fmla="*/ 1243013 w 1955007"/>
                <a:gd name="connsiteY31" fmla="*/ 183355 h 566736"/>
                <a:gd name="connsiteX32" fmla="*/ 1273969 w 1955007"/>
                <a:gd name="connsiteY32" fmla="*/ 230980 h 566736"/>
                <a:gd name="connsiteX33" fmla="*/ 1302544 w 1955007"/>
                <a:gd name="connsiteY33" fmla="*/ 278605 h 566736"/>
                <a:gd name="connsiteX34" fmla="*/ 1321594 w 1955007"/>
                <a:gd name="connsiteY34" fmla="*/ 302418 h 566736"/>
                <a:gd name="connsiteX35" fmla="*/ 1350169 w 1955007"/>
                <a:gd name="connsiteY35" fmla="*/ 340518 h 566736"/>
                <a:gd name="connsiteX36" fmla="*/ 1440657 w 1955007"/>
                <a:gd name="connsiteY36" fmla="*/ 426243 h 566736"/>
                <a:gd name="connsiteX37" fmla="*/ 1476375 w 1955007"/>
                <a:gd name="connsiteY37" fmla="*/ 445293 h 566736"/>
                <a:gd name="connsiteX38" fmla="*/ 1554957 w 1955007"/>
                <a:gd name="connsiteY38" fmla="*/ 466724 h 566736"/>
                <a:gd name="connsiteX39" fmla="*/ 1657350 w 1955007"/>
                <a:gd name="connsiteY39" fmla="*/ 514349 h 566736"/>
                <a:gd name="connsiteX40" fmla="*/ 1719263 w 1955007"/>
                <a:gd name="connsiteY40" fmla="*/ 528636 h 566736"/>
                <a:gd name="connsiteX41" fmla="*/ 1809750 w 1955007"/>
                <a:gd name="connsiteY41" fmla="*/ 559593 h 566736"/>
                <a:gd name="connsiteX42" fmla="*/ 1864519 w 1955007"/>
                <a:gd name="connsiteY42" fmla="*/ 566736 h 566736"/>
                <a:gd name="connsiteX43" fmla="*/ 1874044 w 1955007"/>
                <a:gd name="connsiteY43" fmla="*/ 561974 h 566736"/>
                <a:gd name="connsiteX44" fmla="*/ 1928813 w 1955007"/>
                <a:gd name="connsiteY44" fmla="*/ 564355 h 566736"/>
                <a:gd name="connsiteX45" fmla="*/ 1955007 w 1955007"/>
                <a:gd name="connsiteY45" fmla="*/ 566736 h 566736"/>
                <a:gd name="connsiteX0" fmla="*/ 0 w 1955007"/>
                <a:gd name="connsiteY0" fmla="*/ 338136 h 566736"/>
                <a:gd name="connsiteX1" fmla="*/ 83344 w 1955007"/>
                <a:gd name="connsiteY1" fmla="*/ 340518 h 566736"/>
                <a:gd name="connsiteX2" fmla="*/ 123825 w 1955007"/>
                <a:gd name="connsiteY2" fmla="*/ 340518 h 566736"/>
                <a:gd name="connsiteX3" fmla="*/ 209550 w 1955007"/>
                <a:gd name="connsiteY3" fmla="*/ 335755 h 566736"/>
                <a:gd name="connsiteX4" fmla="*/ 290513 w 1955007"/>
                <a:gd name="connsiteY4" fmla="*/ 321468 h 566736"/>
                <a:gd name="connsiteX5" fmla="*/ 366713 w 1955007"/>
                <a:gd name="connsiteY5" fmla="*/ 302418 h 566736"/>
                <a:gd name="connsiteX6" fmla="*/ 397669 w 1955007"/>
                <a:gd name="connsiteY6" fmla="*/ 302418 h 566736"/>
                <a:gd name="connsiteX7" fmla="*/ 421482 w 1955007"/>
                <a:gd name="connsiteY7" fmla="*/ 300036 h 566736"/>
                <a:gd name="connsiteX8" fmla="*/ 488157 w 1955007"/>
                <a:gd name="connsiteY8" fmla="*/ 302418 h 566736"/>
                <a:gd name="connsiteX9" fmla="*/ 545307 w 1955007"/>
                <a:gd name="connsiteY9" fmla="*/ 311943 h 566736"/>
                <a:gd name="connsiteX10" fmla="*/ 566738 w 1955007"/>
                <a:gd name="connsiteY10" fmla="*/ 311943 h 566736"/>
                <a:gd name="connsiteX11" fmla="*/ 592932 w 1955007"/>
                <a:gd name="connsiteY11" fmla="*/ 316705 h 566736"/>
                <a:gd name="connsiteX12" fmla="*/ 595313 w 1955007"/>
                <a:gd name="connsiteY12" fmla="*/ 316705 h 566736"/>
                <a:gd name="connsiteX13" fmla="*/ 621507 w 1955007"/>
                <a:gd name="connsiteY13" fmla="*/ 319086 h 566736"/>
                <a:gd name="connsiteX14" fmla="*/ 657225 w 1955007"/>
                <a:gd name="connsiteY14" fmla="*/ 321468 h 566736"/>
                <a:gd name="connsiteX15" fmla="*/ 678657 w 1955007"/>
                <a:gd name="connsiteY15" fmla="*/ 319086 h 566736"/>
                <a:gd name="connsiteX16" fmla="*/ 714375 w 1955007"/>
                <a:gd name="connsiteY16" fmla="*/ 307180 h 566736"/>
                <a:gd name="connsiteX17" fmla="*/ 747713 w 1955007"/>
                <a:gd name="connsiteY17" fmla="*/ 290511 h 566736"/>
                <a:gd name="connsiteX18" fmla="*/ 809625 w 1955007"/>
                <a:gd name="connsiteY18" fmla="*/ 228599 h 566736"/>
                <a:gd name="connsiteX19" fmla="*/ 857250 w 1955007"/>
                <a:gd name="connsiteY19" fmla="*/ 178593 h 566736"/>
                <a:gd name="connsiteX20" fmla="*/ 933450 w 1955007"/>
                <a:gd name="connsiteY20" fmla="*/ 92867 h 566736"/>
                <a:gd name="connsiteX21" fmla="*/ 962026 w 1955007"/>
                <a:gd name="connsiteY21" fmla="*/ 59531 h 566736"/>
                <a:gd name="connsiteX22" fmla="*/ 1038225 w 1955007"/>
                <a:gd name="connsiteY22" fmla="*/ 19049 h 566736"/>
                <a:gd name="connsiteX23" fmla="*/ 1071563 w 1955007"/>
                <a:gd name="connsiteY23" fmla="*/ 9524 h 566736"/>
                <a:gd name="connsiteX24" fmla="*/ 1097757 w 1955007"/>
                <a:gd name="connsiteY24" fmla="*/ 0 h 566736"/>
                <a:gd name="connsiteX25" fmla="*/ 1104900 w 1955007"/>
                <a:gd name="connsiteY25" fmla="*/ 4761 h 566736"/>
                <a:gd name="connsiteX26" fmla="*/ 1138238 w 1955007"/>
                <a:gd name="connsiteY26" fmla="*/ 11905 h 566736"/>
                <a:gd name="connsiteX27" fmla="*/ 1164432 w 1955007"/>
                <a:gd name="connsiteY27" fmla="*/ 45243 h 566736"/>
                <a:gd name="connsiteX28" fmla="*/ 1188244 w 1955007"/>
                <a:gd name="connsiteY28" fmla="*/ 85724 h 566736"/>
                <a:gd name="connsiteX29" fmla="*/ 1209675 w 1955007"/>
                <a:gd name="connsiteY29" fmla="*/ 121443 h 566736"/>
                <a:gd name="connsiteX30" fmla="*/ 1226344 w 1955007"/>
                <a:gd name="connsiteY30" fmla="*/ 147636 h 566736"/>
                <a:gd name="connsiteX31" fmla="*/ 1243013 w 1955007"/>
                <a:gd name="connsiteY31" fmla="*/ 183355 h 566736"/>
                <a:gd name="connsiteX32" fmla="*/ 1273969 w 1955007"/>
                <a:gd name="connsiteY32" fmla="*/ 230980 h 566736"/>
                <a:gd name="connsiteX33" fmla="*/ 1302544 w 1955007"/>
                <a:gd name="connsiteY33" fmla="*/ 278605 h 566736"/>
                <a:gd name="connsiteX34" fmla="*/ 1321594 w 1955007"/>
                <a:gd name="connsiteY34" fmla="*/ 302418 h 566736"/>
                <a:gd name="connsiteX35" fmla="*/ 1350169 w 1955007"/>
                <a:gd name="connsiteY35" fmla="*/ 340518 h 566736"/>
                <a:gd name="connsiteX36" fmla="*/ 1440657 w 1955007"/>
                <a:gd name="connsiteY36" fmla="*/ 426243 h 566736"/>
                <a:gd name="connsiteX37" fmla="*/ 1476375 w 1955007"/>
                <a:gd name="connsiteY37" fmla="*/ 445293 h 566736"/>
                <a:gd name="connsiteX38" fmla="*/ 1554957 w 1955007"/>
                <a:gd name="connsiteY38" fmla="*/ 466724 h 566736"/>
                <a:gd name="connsiteX39" fmla="*/ 1657350 w 1955007"/>
                <a:gd name="connsiteY39" fmla="*/ 514349 h 566736"/>
                <a:gd name="connsiteX40" fmla="*/ 1719263 w 1955007"/>
                <a:gd name="connsiteY40" fmla="*/ 528636 h 566736"/>
                <a:gd name="connsiteX41" fmla="*/ 1809750 w 1955007"/>
                <a:gd name="connsiteY41" fmla="*/ 559593 h 566736"/>
                <a:gd name="connsiteX42" fmla="*/ 1864519 w 1955007"/>
                <a:gd name="connsiteY42" fmla="*/ 566736 h 566736"/>
                <a:gd name="connsiteX43" fmla="*/ 1874044 w 1955007"/>
                <a:gd name="connsiteY43" fmla="*/ 561974 h 566736"/>
                <a:gd name="connsiteX44" fmla="*/ 1928813 w 1955007"/>
                <a:gd name="connsiteY44" fmla="*/ 564355 h 566736"/>
                <a:gd name="connsiteX45" fmla="*/ 1955007 w 1955007"/>
                <a:gd name="connsiteY45" fmla="*/ 566736 h 566736"/>
                <a:gd name="connsiteX0" fmla="*/ 0 w 1955007"/>
                <a:gd name="connsiteY0" fmla="*/ 338136 h 566736"/>
                <a:gd name="connsiteX1" fmla="*/ 83344 w 1955007"/>
                <a:gd name="connsiteY1" fmla="*/ 340518 h 566736"/>
                <a:gd name="connsiteX2" fmla="*/ 123825 w 1955007"/>
                <a:gd name="connsiteY2" fmla="*/ 340518 h 566736"/>
                <a:gd name="connsiteX3" fmla="*/ 209550 w 1955007"/>
                <a:gd name="connsiteY3" fmla="*/ 335755 h 566736"/>
                <a:gd name="connsiteX4" fmla="*/ 290513 w 1955007"/>
                <a:gd name="connsiteY4" fmla="*/ 321468 h 566736"/>
                <a:gd name="connsiteX5" fmla="*/ 366713 w 1955007"/>
                <a:gd name="connsiteY5" fmla="*/ 302418 h 566736"/>
                <a:gd name="connsiteX6" fmla="*/ 397669 w 1955007"/>
                <a:gd name="connsiteY6" fmla="*/ 302418 h 566736"/>
                <a:gd name="connsiteX7" fmla="*/ 421482 w 1955007"/>
                <a:gd name="connsiteY7" fmla="*/ 300036 h 566736"/>
                <a:gd name="connsiteX8" fmla="*/ 488157 w 1955007"/>
                <a:gd name="connsiteY8" fmla="*/ 302418 h 566736"/>
                <a:gd name="connsiteX9" fmla="*/ 545307 w 1955007"/>
                <a:gd name="connsiteY9" fmla="*/ 311943 h 566736"/>
                <a:gd name="connsiteX10" fmla="*/ 566738 w 1955007"/>
                <a:gd name="connsiteY10" fmla="*/ 311943 h 566736"/>
                <a:gd name="connsiteX11" fmla="*/ 592932 w 1955007"/>
                <a:gd name="connsiteY11" fmla="*/ 316705 h 566736"/>
                <a:gd name="connsiteX12" fmla="*/ 595313 w 1955007"/>
                <a:gd name="connsiteY12" fmla="*/ 316705 h 566736"/>
                <a:gd name="connsiteX13" fmla="*/ 621507 w 1955007"/>
                <a:gd name="connsiteY13" fmla="*/ 319086 h 566736"/>
                <a:gd name="connsiteX14" fmla="*/ 657225 w 1955007"/>
                <a:gd name="connsiteY14" fmla="*/ 321468 h 566736"/>
                <a:gd name="connsiteX15" fmla="*/ 678657 w 1955007"/>
                <a:gd name="connsiteY15" fmla="*/ 319086 h 566736"/>
                <a:gd name="connsiteX16" fmla="*/ 714375 w 1955007"/>
                <a:gd name="connsiteY16" fmla="*/ 307180 h 566736"/>
                <a:gd name="connsiteX17" fmla="*/ 747713 w 1955007"/>
                <a:gd name="connsiteY17" fmla="*/ 290511 h 566736"/>
                <a:gd name="connsiteX18" fmla="*/ 809625 w 1955007"/>
                <a:gd name="connsiteY18" fmla="*/ 228599 h 566736"/>
                <a:gd name="connsiteX19" fmla="*/ 857250 w 1955007"/>
                <a:gd name="connsiteY19" fmla="*/ 178593 h 566736"/>
                <a:gd name="connsiteX20" fmla="*/ 933450 w 1955007"/>
                <a:gd name="connsiteY20" fmla="*/ 92867 h 566736"/>
                <a:gd name="connsiteX21" fmla="*/ 962026 w 1955007"/>
                <a:gd name="connsiteY21" fmla="*/ 59531 h 566736"/>
                <a:gd name="connsiteX22" fmla="*/ 1038225 w 1955007"/>
                <a:gd name="connsiteY22" fmla="*/ 19049 h 566736"/>
                <a:gd name="connsiteX23" fmla="*/ 1071563 w 1955007"/>
                <a:gd name="connsiteY23" fmla="*/ 9524 h 566736"/>
                <a:gd name="connsiteX24" fmla="*/ 1097757 w 1955007"/>
                <a:gd name="connsiteY24" fmla="*/ 0 h 566736"/>
                <a:gd name="connsiteX25" fmla="*/ 1104900 w 1955007"/>
                <a:gd name="connsiteY25" fmla="*/ 4761 h 566736"/>
                <a:gd name="connsiteX26" fmla="*/ 1138238 w 1955007"/>
                <a:gd name="connsiteY26" fmla="*/ 11905 h 566736"/>
                <a:gd name="connsiteX27" fmla="*/ 1164432 w 1955007"/>
                <a:gd name="connsiteY27" fmla="*/ 45243 h 566736"/>
                <a:gd name="connsiteX28" fmla="*/ 1188244 w 1955007"/>
                <a:gd name="connsiteY28" fmla="*/ 85724 h 566736"/>
                <a:gd name="connsiteX29" fmla="*/ 1209675 w 1955007"/>
                <a:gd name="connsiteY29" fmla="*/ 121443 h 566736"/>
                <a:gd name="connsiteX30" fmla="*/ 1226344 w 1955007"/>
                <a:gd name="connsiteY30" fmla="*/ 147636 h 566736"/>
                <a:gd name="connsiteX31" fmla="*/ 1243013 w 1955007"/>
                <a:gd name="connsiteY31" fmla="*/ 183355 h 566736"/>
                <a:gd name="connsiteX32" fmla="*/ 1273969 w 1955007"/>
                <a:gd name="connsiteY32" fmla="*/ 230980 h 566736"/>
                <a:gd name="connsiteX33" fmla="*/ 1302544 w 1955007"/>
                <a:gd name="connsiteY33" fmla="*/ 278605 h 566736"/>
                <a:gd name="connsiteX34" fmla="*/ 1321594 w 1955007"/>
                <a:gd name="connsiteY34" fmla="*/ 302418 h 566736"/>
                <a:gd name="connsiteX35" fmla="*/ 1350169 w 1955007"/>
                <a:gd name="connsiteY35" fmla="*/ 340518 h 566736"/>
                <a:gd name="connsiteX36" fmla="*/ 1440657 w 1955007"/>
                <a:gd name="connsiteY36" fmla="*/ 426243 h 566736"/>
                <a:gd name="connsiteX37" fmla="*/ 1476375 w 1955007"/>
                <a:gd name="connsiteY37" fmla="*/ 445293 h 566736"/>
                <a:gd name="connsiteX38" fmla="*/ 1554957 w 1955007"/>
                <a:gd name="connsiteY38" fmla="*/ 466724 h 566736"/>
                <a:gd name="connsiteX39" fmla="*/ 1657350 w 1955007"/>
                <a:gd name="connsiteY39" fmla="*/ 514349 h 566736"/>
                <a:gd name="connsiteX40" fmla="*/ 1719263 w 1955007"/>
                <a:gd name="connsiteY40" fmla="*/ 528636 h 566736"/>
                <a:gd name="connsiteX41" fmla="*/ 1809750 w 1955007"/>
                <a:gd name="connsiteY41" fmla="*/ 559593 h 566736"/>
                <a:gd name="connsiteX42" fmla="*/ 1864519 w 1955007"/>
                <a:gd name="connsiteY42" fmla="*/ 566736 h 566736"/>
                <a:gd name="connsiteX43" fmla="*/ 1874044 w 1955007"/>
                <a:gd name="connsiteY43" fmla="*/ 561974 h 566736"/>
                <a:gd name="connsiteX44" fmla="*/ 1928813 w 1955007"/>
                <a:gd name="connsiteY44" fmla="*/ 564355 h 566736"/>
                <a:gd name="connsiteX45" fmla="*/ 1955007 w 1955007"/>
                <a:gd name="connsiteY45" fmla="*/ 566736 h 566736"/>
                <a:gd name="connsiteX0" fmla="*/ 0 w 1955007"/>
                <a:gd name="connsiteY0" fmla="*/ 338136 h 566736"/>
                <a:gd name="connsiteX1" fmla="*/ 83344 w 1955007"/>
                <a:gd name="connsiteY1" fmla="*/ 340518 h 566736"/>
                <a:gd name="connsiteX2" fmla="*/ 123825 w 1955007"/>
                <a:gd name="connsiteY2" fmla="*/ 340518 h 566736"/>
                <a:gd name="connsiteX3" fmla="*/ 209550 w 1955007"/>
                <a:gd name="connsiteY3" fmla="*/ 335755 h 566736"/>
                <a:gd name="connsiteX4" fmla="*/ 290513 w 1955007"/>
                <a:gd name="connsiteY4" fmla="*/ 321468 h 566736"/>
                <a:gd name="connsiteX5" fmla="*/ 366713 w 1955007"/>
                <a:gd name="connsiteY5" fmla="*/ 302418 h 566736"/>
                <a:gd name="connsiteX6" fmla="*/ 397669 w 1955007"/>
                <a:gd name="connsiteY6" fmla="*/ 302418 h 566736"/>
                <a:gd name="connsiteX7" fmla="*/ 421482 w 1955007"/>
                <a:gd name="connsiteY7" fmla="*/ 300036 h 566736"/>
                <a:gd name="connsiteX8" fmla="*/ 488157 w 1955007"/>
                <a:gd name="connsiteY8" fmla="*/ 302418 h 566736"/>
                <a:gd name="connsiteX9" fmla="*/ 545307 w 1955007"/>
                <a:gd name="connsiteY9" fmla="*/ 311943 h 566736"/>
                <a:gd name="connsiteX10" fmla="*/ 566738 w 1955007"/>
                <a:gd name="connsiteY10" fmla="*/ 311943 h 566736"/>
                <a:gd name="connsiteX11" fmla="*/ 592932 w 1955007"/>
                <a:gd name="connsiteY11" fmla="*/ 316705 h 566736"/>
                <a:gd name="connsiteX12" fmla="*/ 595313 w 1955007"/>
                <a:gd name="connsiteY12" fmla="*/ 316705 h 566736"/>
                <a:gd name="connsiteX13" fmla="*/ 621507 w 1955007"/>
                <a:gd name="connsiteY13" fmla="*/ 319086 h 566736"/>
                <a:gd name="connsiteX14" fmla="*/ 657225 w 1955007"/>
                <a:gd name="connsiteY14" fmla="*/ 321468 h 566736"/>
                <a:gd name="connsiteX15" fmla="*/ 678657 w 1955007"/>
                <a:gd name="connsiteY15" fmla="*/ 319086 h 566736"/>
                <a:gd name="connsiteX16" fmla="*/ 714375 w 1955007"/>
                <a:gd name="connsiteY16" fmla="*/ 307180 h 566736"/>
                <a:gd name="connsiteX17" fmla="*/ 747713 w 1955007"/>
                <a:gd name="connsiteY17" fmla="*/ 290511 h 566736"/>
                <a:gd name="connsiteX18" fmla="*/ 809625 w 1955007"/>
                <a:gd name="connsiteY18" fmla="*/ 228599 h 566736"/>
                <a:gd name="connsiteX19" fmla="*/ 857250 w 1955007"/>
                <a:gd name="connsiteY19" fmla="*/ 178593 h 566736"/>
                <a:gd name="connsiteX20" fmla="*/ 933450 w 1955007"/>
                <a:gd name="connsiteY20" fmla="*/ 92867 h 566736"/>
                <a:gd name="connsiteX21" fmla="*/ 962026 w 1955007"/>
                <a:gd name="connsiteY21" fmla="*/ 59531 h 566736"/>
                <a:gd name="connsiteX22" fmla="*/ 1038225 w 1955007"/>
                <a:gd name="connsiteY22" fmla="*/ 19049 h 566736"/>
                <a:gd name="connsiteX23" fmla="*/ 1009650 w 1955007"/>
                <a:gd name="connsiteY23" fmla="*/ 28574 h 566736"/>
                <a:gd name="connsiteX24" fmla="*/ 1071563 w 1955007"/>
                <a:gd name="connsiteY24" fmla="*/ 9524 h 566736"/>
                <a:gd name="connsiteX25" fmla="*/ 1097757 w 1955007"/>
                <a:gd name="connsiteY25" fmla="*/ 0 h 566736"/>
                <a:gd name="connsiteX26" fmla="*/ 1104900 w 1955007"/>
                <a:gd name="connsiteY26" fmla="*/ 4761 h 566736"/>
                <a:gd name="connsiteX27" fmla="*/ 1138238 w 1955007"/>
                <a:gd name="connsiteY27" fmla="*/ 11905 h 566736"/>
                <a:gd name="connsiteX28" fmla="*/ 1164432 w 1955007"/>
                <a:gd name="connsiteY28" fmla="*/ 45243 h 566736"/>
                <a:gd name="connsiteX29" fmla="*/ 1188244 w 1955007"/>
                <a:gd name="connsiteY29" fmla="*/ 85724 h 566736"/>
                <a:gd name="connsiteX30" fmla="*/ 1209675 w 1955007"/>
                <a:gd name="connsiteY30" fmla="*/ 121443 h 566736"/>
                <a:gd name="connsiteX31" fmla="*/ 1226344 w 1955007"/>
                <a:gd name="connsiteY31" fmla="*/ 147636 h 566736"/>
                <a:gd name="connsiteX32" fmla="*/ 1243013 w 1955007"/>
                <a:gd name="connsiteY32" fmla="*/ 183355 h 566736"/>
                <a:gd name="connsiteX33" fmla="*/ 1273969 w 1955007"/>
                <a:gd name="connsiteY33" fmla="*/ 230980 h 566736"/>
                <a:gd name="connsiteX34" fmla="*/ 1302544 w 1955007"/>
                <a:gd name="connsiteY34" fmla="*/ 278605 h 566736"/>
                <a:gd name="connsiteX35" fmla="*/ 1321594 w 1955007"/>
                <a:gd name="connsiteY35" fmla="*/ 302418 h 566736"/>
                <a:gd name="connsiteX36" fmla="*/ 1350169 w 1955007"/>
                <a:gd name="connsiteY36" fmla="*/ 340518 h 566736"/>
                <a:gd name="connsiteX37" fmla="*/ 1440657 w 1955007"/>
                <a:gd name="connsiteY37" fmla="*/ 426243 h 566736"/>
                <a:gd name="connsiteX38" fmla="*/ 1476375 w 1955007"/>
                <a:gd name="connsiteY38" fmla="*/ 445293 h 566736"/>
                <a:gd name="connsiteX39" fmla="*/ 1554957 w 1955007"/>
                <a:gd name="connsiteY39" fmla="*/ 466724 h 566736"/>
                <a:gd name="connsiteX40" fmla="*/ 1657350 w 1955007"/>
                <a:gd name="connsiteY40" fmla="*/ 514349 h 566736"/>
                <a:gd name="connsiteX41" fmla="*/ 1719263 w 1955007"/>
                <a:gd name="connsiteY41" fmla="*/ 528636 h 566736"/>
                <a:gd name="connsiteX42" fmla="*/ 1809750 w 1955007"/>
                <a:gd name="connsiteY42" fmla="*/ 559593 h 566736"/>
                <a:gd name="connsiteX43" fmla="*/ 1864519 w 1955007"/>
                <a:gd name="connsiteY43" fmla="*/ 566736 h 566736"/>
                <a:gd name="connsiteX44" fmla="*/ 1874044 w 1955007"/>
                <a:gd name="connsiteY44" fmla="*/ 561974 h 566736"/>
                <a:gd name="connsiteX45" fmla="*/ 1928813 w 1955007"/>
                <a:gd name="connsiteY45" fmla="*/ 564355 h 566736"/>
                <a:gd name="connsiteX46" fmla="*/ 1955007 w 1955007"/>
                <a:gd name="connsiteY46" fmla="*/ 566736 h 566736"/>
                <a:gd name="connsiteX0" fmla="*/ 0 w 1955007"/>
                <a:gd name="connsiteY0" fmla="*/ 338136 h 566736"/>
                <a:gd name="connsiteX1" fmla="*/ 83344 w 1955007"/>
                <a:gd name="connsiteY1" fmla="*/ 340518 h 566736"/>
                <a:gd name="connsiteX2" fmla="*/ 123825 w 1955007"/>
                <a:gd name="connsiteY2" fmla="*/ 340518 h 566736"/>
                <a:gd name="connsiteX3" fmla="*/ 209550 w 1955007"/>
                <a:gd name="connsiteY3" fmla="*/ 335755 h 566736"/>
                <a:gd name="connsiteX4" fmla="*/ 290513 w 1955007"/>
                <a:gd name="connsiteY4" fmla="*/ 321468 h 566736"/>
                <a:gd name="connsiteX5" fmla="*/ 366713 w 1955007"/>
                <a:gd name="connsiteY5" fmla="*/ 302418 h 566736"/>
                <a:gd name="connsiteX6" fmla="*/ 397669 w 1955007"/>
                <a:gd name="connsiteY6" fmla="*/ 302418 h 566736"/>
                <a:gd name="connsiteX7" fmla="*/ 421482 w 1955007"/>
                <a:gd name="connsiteY7" fmla="*/ 300036 h 566736"/>
                <a:gd name="connsiteX8" fmla="*/ 488157 w 1955007"/>
                <a:gd name="connsiteY8" fmla="*/ 302418 h 566736"/>
                <a:gd name="connsiteX9" fmla="*/ 545307 w 1955007"/>
                <a:gd name="connsiteY9" fmla="*/ 311943 h 566736"/>
                <a:gd name="connsiteX10" fmla="*/ 566738 w 1955007"/>
                <a:gd name="connsiteY10" fmla="*/ 311943 h 566736"/>
                <a:gd name="connsiteX11" fmla="*/ 592932 w 1955007"/>
                <a:gd name="connsiteY11" fmla="*/ 316705 h 566736"/>
                <a:gd name="connsiteX12" fmla="*/ 595313 w 1955007"/>
                <a:gd name="connsiteY12" fmla="*/ 316705 h 566736"/>
                <a:gd name="connsiteX13" fmla="*/ 621507 w 1955007"/>
                <a:gd name="connsiteY13" fmla="*/ 319086 h 566736"/>
                <a:gd name="connsiteX14" fmla="*/ 657225 w 1955007"/>
                <a:gd name="connsiteY14" fmla="*/ 321468 h 566736"/>
                <a:gd name="connsiteX15" fmla="*/ 678657 w 1955007"/>
                <a:gd name="connsiteY15" fmla="*/ 319086 h 566736"/>
                <a:gd name="connsiteX16" fmla="*/ 714375 w 1955007"/>
                <a:gd name="connsiteY16" fmla="*/ 307180 h 566736"/>
                <a:gd name="connsiteX17" fmla="*/ 747713 w 1955007"/>
                <a:gd name="connsiteY17" fmla="*/ 290511 h 566736"/>
                <a:gd name="connsiteX18" fmla="*/ 809625 w 1955007"/>
                <a:gd name="connsiteY18" fmla="*/ 228599 h 566736"/>
                <a:gd name="connsiteX19" fmla="*/ 857250 w 1955007"/>
                <a:gd name="connsiteY19" fmla="*/ 178593 h 566736"/>
                <a:gd name="connsiteX20" fmla="*/ 933450 w 1955007"/>
                <a:gd name="connsiteY20" fmla="*/ 92867 h 566736"/>
                <a:gd name="connsiteX21" fmla="*/ 962026 w 1955007"/>
                <a:gd name="connsiteY21" fmla="*/ 59531 h 566736"/>
                <a:gd name="connsiteX22" fmla="*/ 1038225 w 1955007"/>
                <a:gd name="connsiteY22" fmla="*/ 19049 h 566736"/>
                <a:gd name="connsiteX23" fmla="*/ 1071563 w 1955007"/>
                <a:gd name="connsiteY23" fmla="*/ 9524 h 566736"/>
                <a:gd name="connsiteX24" fmla="*/ 1097757 w 1955007"/>
                <a:gd name="connsiteY24" fmla="*/ 0 h 566736"/>
                <a:gd name="connsiteX25" fmla="*/ 1104900 w 1955007"/>
                <a:gd name="connsiteY25" fmla="*/ 4761 h 566736"/>
                <a:gd name="connsiteX26" fmla="*/ 1138238 w 1955007"/>
                <a:gd name="connsiteY26" fmla="*/ 11905 h 566736"/>
                <a:gd name="connsiteX27" fmla="*/ 1164432 w 1955007"/>
                <a:gd name="connsiteY27" fmla="*/ 45243 h 566736"/>
                <a:gd name="connsiteX28" fmla="*/ 1188244 w 1955007"/>
                <a:gd name="connsiteY28" fmla="*/ 85724 h 566736"/>
                <a:gd name="connsiteX29" fmla="*/ 1209675 w 1955007"/>
                <a:gd name="connsiteY29" fmla="*/ 121443 h 566736"/>
                <a:gd name="connsiteX30" fmla="*/ 1226344 w 1955007"/>
                <a:gd name="connsiteY30" fmla="*/ 147636 h 566736"/>
                <a:gd name="connsiteX31" fmla="*/ 1243013 w 1955007"/>
                <a:gd name="connsiteY31" fmla="*/ 183355 h 566736"/>
                <a:gd name="connsiteX32" fmla="*/ 1273969 w 1955007"/>
                <a:gd name="connsiteY32" fmla="*/ 230980 h 566736"/>
                <a:gd name="connsiteX33" fmla="*/ 1302544 w 1955007"/>
                <a:gd name="connsiteY33" fmla="*/ 278605 h 566736"/>
                <a:gd name="connsiteX34" fmla="*/ 1321594 w 1955007"/>
                <a:gd name="connsiteY34" fmla="*/ 302418 h 566736"/>
                <a:gd name="connsiteX35" fmla="*/ 1350169 w 1955007"/>
                <a:gd name="connsiteY35" fmla="*/ 340518 h 566736"/>
                <a:gd name="connsiteX36" fmla="*/ 1440657 w 1955007"/>
                <a:gd name="connsiteY36" fmla="*/ 426243 h 566736"/>
                <a:gd name="connsiteX37" fmla="*/ 1476375 w 1955007"/>
                <a:gd name="connsiteY37" fmla="*/ 445293 h 566736"/>
                <a:gd name="connsiteX38" fmla="*/ 1554957 w 1955007"/>
                <a:gd name="connsiteY38" fmla="*/ 466724 h 566736"/>
                <a:gd name="connsiteX39" fmla="*/ 1657350 w 1955007"/>
                <a:gd name="connsiteY39" fmla="*/ 514349 h 566736"/>
                <a:gd name="connsiteX40" fmla="*/ 1719263 w 1955007"/>
                <a:gd name="connsiteY40" fmla="*/ 528636 h 566736"/>
                <a:gd name="connsiteX41" fmla="*/ 1809750 w 1955007"/>
                <a:gd name="connsiteY41" fmla="*/ 559593 h 566736"/>
                <a:gd name="connsiteX42" fmla="*/ 1864519 w 1955007"/>
                <a:gd name="connsiteY42" fmla="*/ 566736 h 566736"/>
                <a:gd name="connsiteX43" fmla="*/ 1874044 w 1955007"/>
                <a:gd name="connsiteY43" fmla="*/ 561974 h 566736"/>
                <a:gd name="connsiteX44" fmla="*/ 1928813 w 1955007"/>
                <a:gd name="connsiteY44" fmla="*/ 564355 h 566736"/>
                <a:gd name="connsiteX45" fmla="*/ 1955007 w 1955007"/>
                <a:gd name="connsiteY45" fmla="*/ 566736 h 566736"/>
                <a:gd name="connsiteX0" fmla="*/ 0 w 1955007"/>
                <a:gd name="connsiteY0" fmla="*/ 338136 h 566736"/>
                <a:gd name="connsiteX1" fmla="*/ 83344 w 1955007"/>
                <a:gd name="connsiteY1" fmla="*/ 340518 h 566736"/>
                <a:gd name="connsiteX2" fmla="*/ 123825 w 1955007"/>
                <a:gd name="connsiteY2" fmla="*/ 340518 h 566736"/>
                <a:gd name="connsiteX3" fmla="*/ 209550 w 1955007"/>
                <a:gd name="connsiteY3" fmla="*/ 335755 h 566736"/>
                <a:gd name="connsiteX4" fmla="*/ 290513 w 1955007"/>
                <a:gd name="connsiteY4" fmla="*/ 321468 h 566736"/>
                <a:gd name="connsiteX5" fmla="*/ 366713 w 1955007"/>
                <a:gd name="connsiteY5" fmla="*/ 302418 h 566736"/>
                <a:gd name="connsiteX6" fmla="*/ 397669 w 1955007"/>
                <a:gd name="connsiteY6" fmla="*/ 302418 h 566736"/>
                <a:gd name="connsiteX7" fmla="*/ 488157 w 1955007"/>
                <a:gd name="connsiteY7" fmla="*/ 302418 h 566736"/>
                <a:gd name="connsiteX8" fmla="*/ 545307 w 1955007"/>
                <a:gd name="connsiteY8" fmla="*/ 311943 h 566736"/>
                <a:gd name="connsiteX9" fmla="*/ 566738 w 1955007"/>
                <a:gd name="connsiteY9" fmla="*/ 311943 h 566736"/>
                <a:gd name="connsiteX10" fmla="*/ 592932 w 1955007"/>
                <a:gd name="connsiteY10" fmla="*/ 316705 h 566736"/>
                <a:gd name="connsiteX11" fmla="*/ 595313 w 1955007"/>
                <a:gd name="connsiteY11" fmla="*/ 316705 h 566736"/>
                <a:gd name="connsiteX12" fmla="*/ 621507 w 1955007"/>
                <a:gd name="connsiteY12" fmla="*/ 319086 h 566736"/>
                <a:gd name="connsiteX13" fmla="*/ 657225 w 1955007"/>
                <a:gd name="connsiteY13" fmla="*/ 321468 h 566736"/>
                <a:gd name="connsiteX14" fmla="*/ 678657 w 1955007"/>
                <a:gd name="connsiteY14" fmla="*/ 319086 h 566736"/>
                <a:gd name="connsiteX15" fmla="*/ 714375 w 1955007"/>
                <a:gd name="connsiteY15" fmla="*/ 307180 h 566736"/>
                <a:gd name="connsiteX16" fmla="*/ 747713 w 1955007"/>
                <a:gd name="connsiteY16" fmla="*/ 290511 h 566736"/>
                <a:gd name="connsiteX17" fmla="*/ 809625 w 1955007"/>
                <a:gd name="connsiteY17" fmla="*/ 228599 h 566736"/>
                <a:gd name="connsiteX18" fmla="*/ 857250 w 1955007"/>
                <a:gd name="connsiteY18" fmla="*/ 178593 h 566736"/>
                <a:gd name="connsiteX19" fmla="*/ 933450 w 1955007"/>
                <a:gd name="connsiteY19" fmla="*/ 92867 h 566736"/>
                <a:gd name="connsiteX20" fmla="*/ 962026 w 1955007"/>
                <a:gd name="connsiteY20" fmla="*/ 59531 h 566736"/>
                <a:gd name="connsiteX21" fmla="*/ 1038225 w 1955007"/>
                <a:gd name="connsiteY21" fmla="*/ 19049 h 566736"/>
                <a:gd name="connsiteX22" fmla="*/ 1071563 w 1955007"/>
                <a:gd name="connsiteY22" fmla="*/ 9524 h 566736"/>
                <a:gd name="connsiteX23" fmla="*/ 1097757 w 1955007"/>
                <a:gd name="connsiteY23" fmla="*/ 0 h 566736"/>
                <a:gd name="connsiteX24" fmla="*/ 1104900 w 1955007"/>
                <a:gd name="connsiteY24" fmla="*/ 4761 h 566736"/>
                <a:gd name="connsiteX25" fmla="*/ 1138238 w 1955007"/>
                <a:gd name="connsiteY25" fmla="*/ 11905 h 566736"/>
                <a:gd name="connsiteX26" fmla="*/ 1164432 w 1955007"/>
                <a:gd name="connsiteY26" fmla="*/ 45243 h 566736"/>
                <a:gd name="connsiteX27" fmla="*/ 1188244 w 1955007"/>
                <a:gd name="connsiteY27" fmla="*/ 85724 h 566736"/>
                <a:gd name="connsiteX28" fmla="*/ 1209675 w 1955007"/>
                <a:gd name="connsiteY28" fmla="*/ 121443 h 566736"/>
                <a:gd name="connsiteX29" fmla="*/ 1226344 w 1955007"/>
                <a:gd name="connsiteY29" fmla="*/ 147636 h 566736"/>
                <a:gd name="connsiteX30" fmla="*/ 1243013 w 1955007"/>
                <a:gd name="connsiteY30" fmla="*/ 183355 h 566736"/>
                <a:gd name="connsiteX31" fmla="*/ 1273969 w 1955007"/>
                <a:gd name="connsiteY31" fmla="*/ 230980 h 566736"/>
                <a:gd name="connsiteX32" fmla="*/ 1302544 w 1955007"/>
                <a:gd name="connsiteY32" fmla="*/ 278605 h 566736"/>
                <a:gd name="connsiteX33" fmla="*/ 1321594 w 1955007"/>
                <a:gd name="connsiteY33" fmla="*/ 302418 h 566736"/>
                <a:gd name="connsiteX34" fmla="*/ 1350169 w 1955007"/>
                <a:gd name="connsiteY34" fmla="*/ 340518 h 566736"/>
                <a:gd name="connsiteX35" fmla="*/ 1440657 w 1955007"/>
                <a:gd name="connsiteY35" fmla="*/ 426243 h 566736"/>
                <a:gd name="connsiteX36" fmla="*/ 1476375 w 1955007"/>
                <a:gd name="connsiteY36" fmla="*/ 445293 h 566736"/>
                <a:gd name="connsiteX37" fmla="*/ 1554957 w 1955007"/>
                <a:gd name="connsiteY37" fmla="*/ 466724 h 566736"/>
                <a:gd name="connsiteX38" fmla="*/ 1657350 w 1955007"/>
                <a:gd name="connsiteY38" fmla="*/ 514349 h 566736"/>
                <a:gd name="connsiteX39" fmla="*/ 1719263 w 1955007"/>
                <a:gd name="connsiteY39" fmla="*/ 528636 h 566736"/>
                <a:gd name="connsiteX40" fmla="*/ 1809750 w 1955007"/>
                <a:gd name="connsiteY40" fmla="*/ 559593 h 566736"/>
                <a:gd name="connsiteX41" fmla="*/ 1864519 w 1955007"/>
                <a:gd name="connsiteY41" fmla="*/ 566736 h 566736"/>
                <a:gd name="connsiteX42" fmla="*/ 1874044 w 1955007"/>
                <a:gd name="connsiteY42" fmla="*/ 561974 h 566736"/>
                <a:gd name="connsiteX43" fmla="*/ 1928813 w 1955007"/>
                <a:gd name="connsiteY43" fmla="*/ 564355 h 566736"/>
                <a:gd name="connsiteX44" fmla="*/ 1955007 w 1955007"/>
                <a:gd name="connsiteY44" fmla="*/ 566736 h 566736"/>
                <a:gd name="connsiteX0" fmla="*/ 0 w 1955007"/>
                <a:gd name="connsiteY0" fmla="*/ 338136 h 566736"/>
                <a:gd name="connsiteX1" fmla="*/ 83344 w 1955007"/>
                <a:gd name="connsiteY1" fmla="*/ 340518 h 566736"/>
                <a:gd name="connsiteX2" fmla="*/ 123825 w 1955007"/>
                <a:gd name="connsiteY2" fmla="*/ 340518 h 566736"/>
                <a:gd name="connsiteX3" fmla="*/ 209550 w 1955007"/>
                <a:gd name="connsiteY3" fmla="*/ 335755 h 566736"/>
                <a:gd name="connsiteX4" fmla="*/ 290513 w 1955007"/>
                <a:gd name="connsiteY4" fmla="*/ 321468 h 566736"/>
                <a:gd name="connsiteX5" fmla="*/ 366713 w 1955007"/>
                <a:gd name="connsiteY5" fmla="*/ 302418 h 566736"/>
                <a:gd name="connsiteX6" fmla="*/ 397669 w 1955007"/>
                <a:gd name="connsiteY6" fmla="*/ 302418 h 566736"/>
                <a:gd name="connsiteX7" fmla="*/ 445294 w 1955007"/>
                <a:gd name="connsiteY7" fmla="*/ 302418 h 566736"/>
                <a:gd name="connsiteX8" fmla="*/ 488157 w 1955007"/>
                <a:gd name="connsiteY8" fmla="*/ 302418 h 566736"/>
                <a:gd name="connsiteX9" fmla="*/ 545307 w 1955007"/>
                <a:gd name="connsiteY9" fmla="*/ 311943 h 566736"/>
                <a:gd name="connsiteX10" fmla="*/ 566738 w 1955007"/>
                <a:gd name="connsiteY10" fmla="*/ 311943 h 566736"/>
                <a:gd name="connsiteX11" fmla="*/ 592932 w 1955007"/>
                <a:gd name="connsiteY11" fmla="*/ 316705 h 566736"/>
                <a:gd name="connsiteX12" fmla="*/ 595313 w 1955007"/>
                <a:gd name="connsiteY12" fmla="*/ 316705 h 566736"/>
                <a:gd name="connsiteX13" fmla="*/ 621507 w 1955007"/>
                <a:gd name="connsiteY13" fmla="*/ 319086 h 566736"/>
                <a:gd name="connsiteX14" fmla="*/ 657225 w 1955007"/>
                <a:gd name="connsiteY14" fmla="*/ 321468 h 566736"/>
                <a:gd name="connsiteX15" fmla="*/ 678657 w 1955007"/>
                <a:gd name="connsiteY15" fmla="*/ 319086 h 566736"/>
                <a:gd name="connsiteX16" fmla="*/ 714375 w 1955007"/>
                <a:gd name="connsiteY16" fmla="*/ 307180 h 566736"/>
                <a:gd name="connsiteX17" fmla="*/ 747713 w 1955007"/>
                <a:gd name="connsiteY17" fmla="*/ 290511 h 566736"/>
                <a:gd name="connsiteX18" fmla="*/ 809625 w 1955007"/>
                <a:gd name="connsiteY18" fmla="*/ 228599 h 566736"/>
                <a:gd name="connsiteX19" fmla="*/ 857250 w 1955007"/>
                <a:gd name="connsiteY19" fmla="*/ 178593 h 566736"/>
                <a:gd name="connsiteX20" fmla="*/ 933450 w 1955007"/>
                <a:gd name="connsiteY20" fmla="*/ 92867 h 566736"/>
                <a:gd name="connsiteX21" fmla="*/ 962026 w 1955007"/>
                <a:gd name="connsiteY21" fmla="*/ 59531 h 566736"/>
                <a:gd name="connsiteX22" fmla="*/ 1038225 w 1955007"/>
                <a:gd name="connsiteY22" fmla="*/ 19049 h 566736"/>
                <a:gd name="connsiteX23" fmla="*/ 1071563 w 1955007"/>
                <a:gd name="connsiteY23" fmla="*/ 9524 h 566736"/>
                <a:gd name="connsiteX24" fmla="*/ 1097757 w 1955007"/>
                <a:gd name="connsiteY24" fmla="*/ 0 h 566736"/>
                <a:gd name="connsiteX25" fmla="*/ 1104900 w 1955007"/>
                <a:gd name="connsiteY25" fmla="*/ 4761 h 566736"/>
                <a:gd name="connsiteX26" fmla="*/ 1138238 w 1955007"/>
                <a:gd name="connsiteY26" fmla="*/ 11905 h 566736"/>
                <a:gd name="connsiteX27" fmla="*/ 1164432 w 1955007"/>
                <a:gd name="connsiteY27" fmla="*/ 45243 h 566736"/>
                <a:gd name="connsiteX28" fmla="*/ 1188244 w 1955007"/>
                <a:gd name="connsiteY28" fmla="*/ 85724 h 566736"/>
                <a:gd name="connsiteX29" fmla="*/ 1209675 w 1955007"/>
                <a:gd name="connsiteY29" fmla="*/ 121443 h 566736"/>
                <a:gd name="connsiteX30" fmla="*/ 1226344 w 1955007"/>
                <a:gd name="connsiteY30" fmla="*/ 147636 h 566736"/>
                <a:gd name="connsiteX31" fmla="*/ 1243013 w 1955007"/>
                <a:gd name="connsiteY31" fmla="*/ 183355 h 566736"/>
                <a:gd name="connsiteX32" fmla="*/ 1273969 w 1955007"/>
                <a:gd name="connsiteY32" fmla="*/ 230980 h 566736"/>
                <a:gd name="connsiteX33" fmla="*/ 1302544 w 1955007"/>
                <a:gd name="connsiteY33" fmla="*/ 278605 h 566736"/>
                <a:gd name="connsiteX34" fmla="*/ 1321594 w 1955007"/>
                <a:gd name="connsiteY34" fmla="*/ 302418 h 566736"/>
                <a:gd name="connsiteX35" fmla="*/ 1350169 w 1955007"/>
                <a:gd name="connsiteY35" fmla="*/ 340518 h 566736"/>
                <a:gd name="connsiteX36" fmla="*/ 1440657 w 1955007"/>
                <a:gd name="connsiteY36" fmla="*/ 426243 h 566736"/>
                <a:gd name="connsiteX37" fmla="*/ 1476375 w 1955007"/>
                <a:gd name="connsiteY37" fmla="*/ 445293 h 566736"/>
                <a:gd name="connsiteX38" fmla="*/ 1554957 w 1955007"/>
                <a:gd name="connsiteY38" fmla="*/ 466724 h 566736"/>
                <a:gd name="connsiteX39" fmla="*/ 1657350 w 1955007"/>
                <a:gd name="connsiteY39" fmla="*/ 514349 h 566736"/>
                <a:gd name="connsiteX40" fmla="*/ 1719263 w 1955007"/>
                <a:gd name="connsiteY40" fmla="*/ 528636 h 566736"/>
                <a:gd name="connsiteX41" fmla="*/ 1809750 w 1955007"/>
                <a:gd name="connsiteY41" fmla="*/ 559593 h 566736"/>
                <a:gd name="connsiteX42" fmla="*/ 1864519 w 1955007"/>
                <a:gd name="connsiteY42" fmla="*/ 566736 h 566736"/>
                <a:gd name="connsiteX43" fmla="*/ 1874044 w 1955007"/>
                <a:gd name="connsiteY43" fmla="*/ 561974 h 566736"/>
                <a:gd name="connsiteX44" fmla="*/ 1928813 w 1955007"/>
                <a:gd name="connsiteY44" fmla="*/ 564355 h 566736"/>
                <a:gd name="connsiteX45" fmla="*/ 1955007 w 1955007"/>
                <a:gd name="connsiteY45" fmla="*/ 566736 h 566736"/>
                <a:gd name="connsiteX0" fmla="*/ 0 w 1955007"/>
                <a:gd name="connsiteY0" fmla="*/ 338136 h 566736"/>
                <a:gd name="connsiteX1" fmla="*/ 83344 w 1955007"/>
                <a:gd name="connsiteY1" fmla="*/ 340518 h 566736"/>
                <a:gd name="connsiteX2" fmla="*/ 123825 w 1955007"/>
                <a:gd name="connsiteY2" fmla="*/ 340518 h 566736"/>
                <a:gd name="connsiteX3" fmla="*/ 209550 w 1955007"/>
                <a:gd name="connsiteY3" fmla="*/ 335755 h 566736"/>
                <a:gd name="connsiteX4" fmla="*/ 290513 w 1955007"/>
                <a:gd name="connsiteY4" fmla="*/ 321468 h 566736"/>
                <a:gd name="connsiteX5" fmla="*/ 366713 w 1955007"/>
                <a:gd name="connsiteY5" fmla="*/ 302418 h 566736"/>
                <a:gd name="connsiteX6" fmla="*/ 397669 w 1955007"/>
                <a:gd name="connsiteY6" fmla="*/ 302418 h 566736"/>
                <a:gd name="connsiteX7" fmla="*/ 445294 w 1955007"/>
                <a:gd name="connsiteY7" fmla="*/ 292893 h 566736"/>
                <a:gd name="connsiteX8" fmla="*/ 488157 w 1955007"/>
                <a:gd name="connsiteY8" fmla="*/ 302418 h 566736"/>
                <a:gd name="connsiteX9" fmla="*/ 545307 w 1955007"/>
                <a:gd name="connsiteY9" fmla="*/ 311943 h 566736"/>
                <a:gd name="connsiteX10" fmla="*/ 566738 w 1955007"/>
                <a:gd name="connsiteY10" fmla="*/ 311943 h 566736"/>
                <a:gd name="connsiteX11" fmla="*/ 592932 w 1955007"/>
                <a:gd name="connsiteY11" fmla="*/ 316705 h 566736"/>
                <a:gd name="connsiteX12" fmla="*/ 595313 w 1955007"/>
                <a:gd name="connsiteY12" fmla="*/ 316705 h 566736"/>
                <a:gd name="connsiteX13" fmla="*/ 621507 w 1955007"/>
                <a:gd name="connsiteY13" fmla="*/ 319086 h 566736"/>
                <a:gd name="connsiteX14" fmla="*/ 657225 w 1955007"/>
                <a:gd name="connsiteY14" fmla="*/ 321468 h 566736"/>
                <a:gd name="connsiteX15" fmla="*/ 678657 w 1955007"/>
                <a:gd name="connsiteY15" fmla="*/ 319086 h 566736"/>
                <a:gd name="connsiteX16" fmla="*/ 714375 w 1955007"/>
                <a:gd name="connsiteY16" fmla="*/ 307180 h 566736"/>
                <a:gd name="connsiteX17" fmla="*/ 747713 w 1955007"/>
                <a:gd name="connsiteY17" fmla="*/ 290511 h 566736"/>
                <a:gd name="connsiteX18" fmla="*/ 809625 w 1955007"/>
                <a:gd name="connsiteY18" fmla="*/ 228599 h 566736"/>
                <a:gd name="connsiteX19" fmla="*/ 857250 w 1955007"/>
                <a:gd name="connsiteY19" fmla="*/ 178593 h 566736"/>
                <a:gd name="connsiteX20" fmla="*/ 933450 w 1955007"/>
                <a:gd name="connsiteY20" fmla="*/ 92867 h 566736"/>
                <a:gd name="connsiteX21" fmla="*/ 962026 w 1955007"/>
                <a:gd name="connsiteY21" fmla="*/ 59531 h 566736"/>
                <a:gd name="connsiteX22" fmla="*/ 1038225 w 1955007"/>
                <a:gd name="connsiteY22" fmla="*/ 19049 h 566736"/>
                <a:gd name="connsiteX23" fmla="*/ 1071563 w 1955007"/>
                <a:gd name="connsiteY23" fmla="*/ 9524 h 566736"/>
                <a:gd name="connsiteX24" fmla="*/ 1097757 w 1955007"/>
                <a:gd name="connsiteY24" fmla="*/ 0 h 566736"/>
                <a:gd name="connsiteX25" fmla="*/ 1104900 w 1955007"/>
                <a:gd name="connsiteY25" fmla="*/ 4761 h 566736"/>
                <a:gd name="connsiteX26" fmla="*/ 1138238 w 1955007"/>
                <a:gd name="connsiteY26" fmla="*/ 11905 h 566736"/>
                <a:gd name="connsiteX27" fmla="*/ 1164432 w 1955007"/>
                <a:gd name="connsiteY27" fmla="*/ 45243 h 566736"/>
                <a:gd name="connsiteX28" fmla="*/ 1188244 w 1955007"/>
                <a:gd name="connsiteY28" fmla="*/ 85724 h 566736"/>
                <a:gd name="connsiteX29" fmla="*/ 1209675 w 1955007"/>
                <a:gd name="connsiteY29" fmla="*/ 121443 h 566736"/>
                <a:gd name="connsiteX30" fmla="*/ 1226344 w 1955007"/>
                <a:gd name="connsiteY30" fmla="*/ 147636 h 566736"/>
                <a:gd name="connsiteX31" fmla="*/ 1243013 w 1955007"/>
                <a:gd name="connsiteY31" fmla="*/ 183355 h 566736"/>
                <a:gd name="connsiteX32" fmla="*/ 1273969 w 1955007"/>
                <a:gd name="connsiteY32" fmla="*/ 230980 h 566736"/>
                <a:gd name="connsiteX33" fmla="*/ 1302544 w 1955007"/>
                <a:gd name="connsiteY33" fmla="*/ 278605 h 566736"/>
                <a:gd name="connsiteX34" fmla="*/ 1321594 w 1955007"/>
                <a:gd name="connsiteY34" fmla="*/ 302418 h 566736"/>
                <a:gd name="connsiteX35" fmla="*/ 1350169 w 1955007"/>
                <a:gd name="connsiteY35" fmla="*/ 340518 h 566736"/>
                <a:gd name="connsiteX36" fmla="*/ 1440657 w 1955007"/>
                <a:gd name="connsiteY36" fmla="*/ 426243 h 566736"/>
                <a:gd name="connsiteX37" fmla="*/ 1476375 w 1955007"/>
                <a:gd name="connsiteY37" fmla="*/ 445293 h 566736"/>
                <a:gd name="connsiteX38" fmla="*/ 1554957 w 1955007"/>
                <a:gd name="connsiteY38" fmla="*/ 466724 h 566736"/>
                <a:gd name="connsiteX39" fmla="*/ 1657350 w 1955007"/>
                <a:gd name="connsiteY39" fmla="*/ 514349 h 566736"/>
                <a:gd name="connsiteX40" fmla="*/ 1719263 w 1955007"/>
                <a:gd name="connsiteY40" fmla="*/ 528636 h 566736"/>
                <a:gd name="connsiteX41" fmla="*/ 1809750 w 1955007"/>
                <a:gd name="connsiteY41" fmla="*/ 559593 h 566736"/>
                <a:gd name="connsiteX42" fmla="*/ 1864519 w 1955007"/>
                <a:gd name="connsiteY42" fmla="*/ 566736 h 566736"/>
                <a:gd name="connsiteX43" fmla="*/ 1874044 w 1955007"/>
                <a:gd name="connsiteY43" fmla="*/ 561974 h 566736"/>
                <a:gd name="connsiteX44" fmla="*/ 1928813 w 1955007"/>
                <a:gd name="connsiteY44" fmla="*/ 564355 h 566736"/>
                <a:gd name="connsiteX45" fmla="*/ 1955007 w 1955007"/>
                <a:gd name="connsiteY45" fmla="*/ 566736 h 566736"/>
                <a:gd name="connsiteX0" fmla="*/ 0 w 1955007"/>
                <a:gd name="connsiteY0" fmla="*/ 338136 h 566736"/>
                <a:gd name="connsiteX1" fmla="*/ 83344 w 1955007"/>
                <a:gd name="connsiteY1" fmla="*/ 340518 h 566736"/>
                <a:gd name="connsiteX2" fmla="*/ 123825 w 1955007"/>
                <a:gd name="connsiteY2" fmla="*/ 340518 h 566736"/>
                <a:gd name="connsiteX3" fmla="*/ 209550 w 1955007"/>
                <a:gd name="connsiteY3" fmla="*/ 335755 h 566736"/>
                <a:gd name="connsiteX4" fmla="*/ 290513 w 1955007"/>
                <a:gd name="connsiteY4" fmla="*/ 321468 h 566736"/>
                <a:gd name="connsiteX5" fmla="*/ 366713 w 1955007"/>
                <a:gd name="connsiteY5" fmla="*/ 302418 h 566736"/>
                <a:gd name="connsiteX6" fmla="*/ 402432 w 1955007"/>
                <a:gd name="connsiteY6" fmla="*/ 292893 h 566736"/>
                <a:gd name="connsiteX7" fmla="*/ 445294 w 1955007"/>
                <a:gd name="connsiteY7" fmla="*/ 292893 h 566736"/>
                <a:gd name="connsiteX8" fmla="*/ 488157 w 1955007"/>
                <a:gd name="connsiteY8" fmla="*/ 302418 h 566736"/>
                <a:gd name="connsiteX9" fmla="*/ 545307 w 1955007"/>
                <a:gd name="connsiteY9" fmla="*/ 311943 h 566736"/>
                <a:gd name="connsiteX10" fmla="*/ 566738 w 1955007"/>
                <a:gd name="connsiteY10" fmla="*/ 311943 h 566736"/>
                <a:gd name="connsiteX11" fmla="*/ 592932 w 1955007"/>
                <a:gd name="connsiteY11" fmla="*/ 316705 h 566736"/>
                <a:gd name="connsiteX12" fmla="*/ 595313 w 1955007"/>
                <a:gd name="connsiteY12" fmla="*/ 316705 h 566736"/>
                <a:gd name="connsiteX13" fmla="*/ 621507 w 1955007"/>
                <a:gd name="connsiteY13" fmla="*/ 319086 h 566736"/>
                <a:gd name="connsiteX14" fmla="*/ 657225 w 1955007"/>
                <a:gd name="connsiteY14" fmla="*/ 321468 h 566736"/>
                <a:gd name="connsiteX15" fmla="*/ 678657 w 1955007"/>
                <a:gd name="connsiteY15" fmla="*/ 319086 h 566736"/>
                <a:gd name="connsiteX16" fmla="*/ 714375 w 1955007"/>
                <a:gd name="connsiteY16" fmla="*/ 307180 h 566736"/>
                <a:gd name="connsiteX17" fmla="*/ 747713 w 1955007"/>
                <a:gd name="connsiteY17" fmla="*/ 290511 h 566736"/>
                <a:gd name="connsiteX18" fmla="*/ 809625 w 1955007"/>
                <a:gd name="connsiteY18" fmla="*/ 228599 h 566736"/>
                <a:gd name="connsiteX19" fmla="*/ 857250 w 1955007"/>
                <a:gd name="connsiteY19" fmla="*/ 178593 h 566736"/>
                <a:gd name="connsiteX20" fmla="*/ 933450 w 1955007"/>
                <a:gd name="connsiteY20" fmla="*/ 92867 h 566736"/>
                <a:gd name="connsiteX21" fmla="*/ 962026 w 1955007"/>
                <a:gd name="connsiteY21" fmla="*/ 59531 h 566736"/>
                <a:gd name="connsiteX22" fmla="*/ 1038225 w 1955007"/>
                <a:gd name="connsiteY22" fmla="*/ 19049 h 566736"/>
                <a:gd name="connsiteX23" fmla="*/ 1071563 w 1955007"/>
                <a:gd name="connsiteY23" fmla="*/ 9524 h 566736"/>
                <a:gd name="connsiteX24" fmla="*/ 1097757 w 1955007"/>
                <a:gd name="connsiteY24" fmla="*/ 0 h 566736"/>
                <a:gd name="connsiteX25" fmla="*/ 1104900 w 1955007"/>
                <a:gd name="connsiteY25" fmla="*/ 4761 h 566736"/>
                <a:gd name="connsiteX26" fmla="*/ 1138238 w 1955007"/>
                <a:gd name="connsiteY26" fmla="*/ 11905 h 566736"/>
                <a:gd name="connsiteX27" fmla="*/ 1164432 w 1955007"/>
                <a:gd name="connsiteY27" fmla="*/ 45243 h 566736"/>
                <a:gd name="connsiteX28" fmla="*/ 1188244 w 1955007"/>
                <a:gd name="connsiteY28" fmla="*/ 85724 h 566736"/>
                <a:gd name="connsiteX29" fmla="*/ 1209675 w 1955007"/>
                <a:gd name="connsiteY29" fmla="*/ 121443 h 566736"/>
                <a:gd name="connsiteX30" fmla="*/ 1226344 w 1955007"/>
                <a:gd name="connsiteY30" fmla="*/ 147636 h 566736"/>
                <a:gd name="connsiteX31" fmla="*/ 1243013 w 1955007"/>
                <a:gd name="connsiteY31" fmla="*/ 183355 h 566736"/>
                <a:gd name="connsiteX32" fmla="*/ 1273969 w 1955007"/>
                <a:gd name="connsiteY32" fmla="*/ 230980 h 566736"/>
                <a:gd name="connsiteX33" fmla="*/ 1302544 w 1955007"/>
                <a:gd name="connsiteY33" fmla="*/ 278605 h 566736"/>
                <a:gd name="connsiteX34" fmla="*/ 1321594 w 1955007"/>
                <a:gd name="connsiteY34" fmla="*/ 302418 h 566736"/>
                <a:gd name="connsiteX35" fmla="*/ 1350169 w 1955007"/>
                <a:gd name="connsiteY35" fmla="*/ 340518 h 566736"/>
                <a:gd name="connsiteX36" fmla="*/ 1440657 w 1955007"/>
                <a:gd name="connsiteY36" fmla="*/ 426243 h 566736"/>
                <a:gd name="connsiteX37" fmla="*/ 1476375 w 1955007"/>
                <a:gd name="connsiteY37" fmla="*/ 445293 h 566736"/>
                <a:gd name="connsiteX38" fmla="*/ 1554957 w 1955007"/>
                <a:gd name="connsiteY38" fmla="*/ 466724 h 566736"/>
                <a:gd name="connsiteX39" fmla="*/ 1657350 w 1955007"/>
                <a:gd name="connsiteY39" fmla="*/ 514349 h 566736"/>
                <a:gd name="connsiteX40" fmla="*/ 1719263 w 1955007"/>
                <a:gd name="connsiteY40" fmla="*/ 528636 h 566736"/>
                <a:gd name="connsiteX41" fmla="*/ 1809750 w 1955007"/>
                <a:gd name="connsiteY41" fmla="*/ 559593 h 566736"/>
                <a:gd name="connsiteX42" fmla="*/ 1864519 w 1955007"/>
                <a:gd name="connsiteY42" fmla="*/ 566736 h 566736"/>
                <a:gd name="connsiteX43" fmla="*/ 1874044 w 1955007"/>
                <a:gd name="connsiteY43" fmla="*/ 561974 h 566736"/>
                <a:gd name="connsiteX44" fmla="*/ 1928813 w 1955007"/>
                <a:gd name="connsiteY44" fmla="*/ 564355 h 566736"/>
                <a:gd name="connsiteX45" fmla="*/ 1955007 w 1955007"/>
                <a:gd name="connsiteY45" fmla="*/ 566736 h 566736"/>
                <a:gd name="connsiteX0" fmla="*/ 0 w 1955007"/>
                <a:gd name="connsiteY0" fmla="*/ 338136 h 566736"/>
                <a:gd name="connsiteX1" fmla="*/ 83344 w 1955007"/>
                <a:gd name="connsiteY1" fmla="*/ 340518 h 566736"/>
                <a:gd name="connsiteX2" fmla="*/ 123825 w 1955007"/>
                <a:gd name="connsiteY2" fmla="*/ 340518 h 566736"/>
                <a:gd name="connsiteX3" fmla="*/ 209550 w 1955007"/>
                <a:gd name="connsiteY3" fmla="*/ 335755 h 566736"/>
                <a:gd name="connsiteX4" fmla="*/ 290513 w 1955007"/>
                <a:gd name="connsiteY4" fmla="*/ 321468 h 566736"/>
                <a:gd name="connsiteX5" fmla="*/ 366713 w 1955007"/>
                <a:gd name="connsiteY5" fmla="*/ 302418 h 566736"/>
                <a:gd name="connsiteX6" fmla="*/ 402432 w 1955007"/>
                <a:gd name="connsiteY6" fmla="*/ 292893 h 566736"/>
                <a:gd name="connsiteX7" fmla="*/ 445294 w 1955007"/>
                <a:gd name="connsiteY7" fmla="*/ 292893 h 566736"/>
                <a:gd name="connsiteX8" fmla="*/ 488157 w 1955007"/>
                <a:gd name="connsiteY8" fmla="*/ 302418 h 566736"/>
                <a:gd name="connsiteX9" fmla="*/ 545307 w 1955007"/>
                <a:gd name="connsiteY9" fmla="*/ 311943 h 566736"/>
                <a:gd name="connsiteX10" fmla="*/ 566738 w 1955007"/>
                <a:gd name="connsiteY10" fmla="*/ 311943 h 566736"/>
                <a:gd name="connsiteX11" fmla="*/ 592932 w 1955007"/>
                <a:gd name="connsiteY11" fmla="*/ 316705 h 566736"/>
                <a:gd name="connsiteX12" fmla="*/ 595313 w 1955007"/>
                <a:gd name="connsiteY12" fmla="*/ 316705 h 566736"/>
                <a:gd name="connsiteX13" fmla="*/ 621507 w 1955007"/>
                <a:gd name="connsiteY13" fmla="*/ 319086 h 566736"/>
                <a:gd name="connsiteX14" fmla="*/ 657225 w 1955007"/>
                <a:gd name="connsiteY14" fmla="*/ 311943 h 566736"/>
                <a:gd name="connsiteX15" fmla="*/ 678657 w 1955007"/>
                <a:gd name="connsiteY15" fmla="*/ 319086 h 566736"/>
                <a:gd name="connsiteX16" fmla="*/ 714375 w 1955007"/>
                <a:gd name="connsiteY16" fmla="*/ 307180 h 566736"/>
                <a:gd name="connsiteX17" fmla="*/ 747713 w 1955007"/>
                <a:gd name="connsiteY17" fmla="*/ 290511 h 566736"/>
                <a:gd name="connsiteX18" fmla="*/ 809625 w 1955007"/>
                <a:gd name="connsiteY18" fmla="*/ 228599 h 566736"/>
                <a:gd name="connsiteX19" fmla="*/ 857250 w 1955007"/>
                <a:gd name="connsiteY19" fmla="*/ 178593 h 566736"/>
                <a:gd name="connsiteX20" fmla="*/ 933450 w 1955007"/>
                <a:gd name="connsiteY20" fmla="*/ 92867 h 566736"/>
                <a:gd name="connsiteX21" fmla="*/ 962026 w 1955007"/>
                <a:gd name="connsiteY21" fmla="*/ 59531 h 566736"/>
                <a:gd name="connsiteX22" fmla="*/ 1038225 w 1955007"/>
                <a:gd name="connsiteY22" fmla="*/ 19049 h 566736"/>
                <a:gd name="connsiteX23" fmla="*/ 1071563 w 1955007"/>
                <a:gd name="connsiteY23" fmla="*/ 9524 h 566736"/>
                <a:gd name="connsiteX24" fmla="*/ 1097757 w 1955007"/>
                <a:gd name="connsiteY24" fmla="*/ 0 h 566736"/>
                <a:gd name="connsiteX25" fmla="*/ 1104900 w 1955007"/>
                <a:gd name="connsiteY25" fmla="*/ 4761 h 566736"/>
                <a:gd name="connsiteX26" fmla="*/ 1138238 w 1955007"/>
                <a:gd name="connsiteY26" fmla="*/ 11905 h 566736"/>
                <a:gd name="connsiteX27" fmla="*/ 1164432 w 1955007"/>
                <a:gd name="connsiteY27" fmla="*/ 45243 h 566736"/>
                <a:gd name="connsiteX28" fmla="*/ 1188244 w 1955007"/>
                <a:gd name="connsiteY28" fmla="*/ 85724 h 566736"/>
                <a:gd name="connsiteX29" fmla="*/ 1209675 w 1955007"/>
                <a:gd name="connsiteY29" fmla="*/ 121443 h 566736"/>
                <a:gd name="connsiteX30" fmla="*/ 1226344 w 1955007"/>
                <a:gd name="connsiteY30" fmla="*/ 147636 h 566736"/>
                <a:gd name="connsiteX31" fmla="*/ 1243013 w 1955007"/>
                <a:gd name="connsiteY31" fmla="*/ 183355 h 566736"/>
                <a:gd name="connsiteX32" fmla="*/ 1273969 w 1955007"/>
                <a:gd name="connsiteY32" fmla="*/ 230980 h 566736"/>
                <a:gd name="connsiteX33" fmla="*/ 1302544 w 1955007"/>
                <a:gd name="connsiteY33" fmla="*/ 278605 h 566736"/>
                <a:gd name="connsiteX34" fmla="*/ 1321594 w 1955007"/>
                <a:gd name="connsiteY34" fmla="*/ 302418 h 566736"/>
                <a:gd name="connsiteX35" fmla="*/ 1350169 w 1955007"/>
                <a:gd name="connsiteY35" fmla="*/ 340518 h 566736"/>
                <a:gd name="connsiteX36" fmla="*/ 1440657 w 1955007"/>
                <a:gd name="connsiteY36" fmla="*/ 426243 h 566736"/>
                <a:gd name="connsiteX37" fmla="*/ 1476375 w 1955007"/>
                <a:gd name="connsiteY37" fmla="*/ 445293 h 566736"/>
                <a:gd name="connsiteX38" fmla="*/ 1554957 w 1955007"/>
                <a:gd name="connsiteY38" fmla="*/ 466724 h 566736"/>
                <a:gd name="connsiteX39" fmla="*/ 1657350 w 1955007"/>
                <a:gd name="connsiteY39" fmla="*/ 514349 h 566736"/>
                <a:gd name="connsiteX40" fmla="*/ 1719263 w 1955007"/>
                <a:gd name="connsiteY40" fmla="*/ 528636 h 566736"/>
                <a:gd name="connsiteX41" fmla="*/ 1809750 w 1955007"/>
                <a:gd name="connsiteY41" fmla="*/ 559593 h 566736"/>
                <a:gd name="connsiteX42" fmla="*/ 1864519 w 1955007"/>
                <a:gd name="connsiteY42" fmla="*/ 566736 h 566736"/>
                <a:gd name="connsiteX43" fmla="*/ 1874044 w 1955007"/>
                <a:gd name="connsiteY43" fmla="*/ 561974 h 566736"/>
                <a:gd name="connsiteX44" fmla="*/ 1928813 w 1955007"/>
                <a:gd name="connsiteY44" fmla="*/ 564355 h 566736"/>
                <a:gd name="connsiteX45" fmla="*/ 1955007 w 1955007"/>
                <a:gd name="connsiteY45" fmla="*/ 566736 h 566736"/>
                <a:gd name="connsiteX0" fmla="*/ 0 w 1955007"/>
                <a:gd name="connsiteY0" fmla="*/ 338136 h 566736"/>
                <a:gd name="connsiteX1" fmla="*/ 83344 w 1955007"/>
                <a:gd name="connsiteY1" fmla="*/ 340518 h 566736"/>
                <a:gd name="connsiteX2" fmla="*/ 123825 w 1955007"/>
                <a:gd name="connsiteY2" fmla="*/ 340518 h 566736"/>
                <a:gd name="connsiteX3" fmla="*/ 209550 w 1955007"/>
                <a:gd name="connsiteY3" fmla="*/ 335755 h 566736"/>
                <a:gd name="connsiteX4" fmla="*/ 290513 w 1955007"/>
                <a:gd name="connsiteY4" fmla="*/ 321468 h 566736"/>
                <a:gd name="connsiteX5" fmla="*/ 366713 w 1955007"/>
                <a:gd name="connsiteY5" fmla="*/ 302418 h 566736"/>
                <a:gd name="connsiteX6" fmla="*/ 402432 w 1955007"/>
                <a:gd name="connsiteY6" fmla="*/ 292893 h 566736"/>
                <a:gd name="connsiteX7" fmla="*/ 445294 w 1955007"/>
                <a:gd name="connsiteY7" fmla="*/ 292893 h 566736"/>
                <a:gd name="connsiteX8" fmla="*/ 488157 w 1955007"/>
                <a:gd name="connsiteY8" fmla="*/ 302418 h 566736"/>
                <a:gd name="connsiteX9" fmla="*/ 545307 w 1955007"/>
                <a:gd name="connsiteY9" fmla="*/ 311943 h 566736"/>
                <a:gd name="connsiteX10" fmla="*/ 566738 w 1955007"/>
                <a:gd name="connsiteY10" fmla="*/ 311943 h 566736"/>
                <a:gd name="connsiteX11" fmla="*/ 592932 w 1955007"/>
                <a:gd name="connsiteY11" fmla="*/ 316705 h 566736"/>
                <a:gd name="connsiteX12" fmla="*/ 595313 w 1955007"/>
                <a:gd name="connsiteY12" fmla="*/ 316705 h 566736"/>
                <a:gd name="connsiteX13" fmla="*/ 621507 w 1955007"/>
                <a:gd name="connsiteY13" fmla="*/ 319086 h 566736"/>
                <a:gd name="connsiteX14" fmla="*/ 657225 w 1955007"/>
                <a:gd name="connsiteY14" fmla="*/ 311943 h 566736"/>
                <a:gd name="connsiteX15" fmla="*/ 678657 w 1955007"/>
                <a:gd name="connsiteY15" fmla="*/ 319086 h 566736"/>
                <a:gd name="connsiteX16" fmla="*/ 683419 w 1955007"/>
                <a:gd name="connsiteY16" fmla="*/ 292893 h 566736"/>
                <a:gd name="connsiteX17" fmla="*/ 714375 w 1955007"/>
                <a:gd name="connsiteY17" fmla="*/ 307180 h 566736"/>
                <a:gd name="connsiteX18" fmla="*/ 747713 w 1955007"/>
                <a:gd name="connsiteY18" fmla="*/ 290511 h 566736"/>
                <a:gd name="connsiteX19" fmla="*/ 809625 w 1955007"/>
                <a:gd name="connsiteY19" fmla="*/ 228599 h 566736"/>
                <a:gd name="connsiteX20" fmla="*/ 857250 w 1955007"/>
                <a:gd name="connsiteY20" fmla="*/ 178593 h 566736"/>
                <a:gd name="connsiteX21" fmla="*/ 933450 w 1955007"/>
                <a:gd name="connsiteY21" fmla="*/ 92867 h 566736"/>
                <a:gd name="connsiteX22" fmla="*/ 962026 w 1955007"/>
                <a:gd name="connsiteY22" fmla="*/ 59531 h 566736"/>
                <a:gd name="connsiteX23" fmla="*/ 1038225 w 1955007"/>
                <a:gd name="connsiteY23" fmla="*/ 19049 h 566736"/>
                <a:gd name="connsiteX24" fmla="*/ 1071563 w 1955007"/>
                <a:gd name="connsiteY24" fmla="*/ 9524 h 566736"/>
                <a:gd name="connsiteX25" fmla="*/ 1097757 w 1955007"/>
                <a:gd name="connsiteY25" fmla="*/ 0 h 566736"/>
                <a:gd name="connsiteX26" fmla="*/ 1104900 w 1955007"/>
                <a:gd name="connsiteY26" fmla="*/ 4761 h 566736"/>
                <a:gd name="connsiteX27" fmla="*/ 1138238 w 1955007"/>
                <a:gd name="connsiteY27" fmla="*/ 11905 h 566736"/>
                <a:gd name="connsiteX28" fmla="*/ 1164432 w 1955007"/>
                <a:gd name="connsiteY28" fmla="*/ 45243 h 566736"/>
                <a:gd name="connsiteX29" fmla="*/ 1188244 w 1955007"/>
                <a:gd name="connsiteY29" fmla="*/ 85724 h 566736"/>
                <a:gd name="connsiteX30" fmla="*/ 1209675 w 1955007"/>
                <a:gd name="connsiteY30" fmla="*/ 121443 h 566736"/>
                <a:gd name="connsiteX31" fmla="*/ 1226344 w 1955007"/>
                <a:gd name="connsiteY31" fmla="*/ 147636 h 566736"/>
                <a:gd name="connsiteX32" fmla="*/ 1243013 w 1955007"/>
                <a:gd name="connsiteY32" fmla="*/ 183355 h 566736"/>
                <a:gd name="connsiteX33" fmla="*/ 1273969 w 1955007"/>
                <a:gd name="connsiteY33" fmla="*/ 230980 h 566736"/>
                <a:gd name="connsiteX34" fmla="*/ 1302544 w 1955007"/>
                <a:gd name="connsiteY34" fmla="*/ 278605 h 566736"/>
                <a:gd name="connsiteX35" fmla="*/ 1321594 w 1955007"/>
                <a:gd name="connsiteY35" fmla="*/ 302418 h 566736"/>
                <a:gd name="connsiteX36" fmla="*/ 1350169 w 1955007"/>
                <a:gd name="connsiteY36" fmla="*/ 340518 h 566736"/>
                <a:gd name="connsiteX37" fmla="*/ 1440657 w 1955007"/>
                <a:gd name="connsiteY37" fmla="*/ 426243 h 566736"/>
                <a:gd name="connsiteX38" fmla="*/ 1476375 w 1955007"/>
                <a:gd name="connsiteY38" fmla="*/ 445293 h 566736"/>
                <a:gd name="connsiteX39" fmla="*/ 1554957 w 1955007"/>
                <a:gd name="connsiteY39" fmla="*/ 466724 h 566736"/>
                <a:gd name="connsiteX40" fmla="*/ 1657350 w 1955007"/>
                <a:gd name="connsiteY40" fmla="*/ 514349 h 566736"/>
                <a:gd name="connsiteX41" fmla="*/ 1719263 w 1955007"/>
                <a:gd name="connsiteY41" fmla="*/ 528636 h 566736"/>
                <a:gd name="connsiteX42" fmla="*/ 1809750 w 1955007"/>
                <a:gd name="connsiteY42" fmla="*/ 559593 h 566736"/>
                <a:gd name="connsiteX43" fmla="*/ 1864519 w 1955007"/>
                <a:gd name="connsiteY43" fmla="*/ 566736 h 566736"/>
                <a:gd name="connsiteX44" fmla="*/ 1874044 w 1955007"/>
                <a:gd name="connsiteY44" fmla="*/ 561974 h 566736"/>
                <a:gd name="connsiteX45" fmla="*/ 1928813 w 1955007"/>
                <a:gd name="connsiteY45" fmla="*/ 564355 h 566736"/>
                <a:gd name="connsiteX46" fmla="*/ 1955007 w 1955007"/>
                <a:gd name="connsiteY46" fmla="*/ 566736 h 566736"/>
                <a:gd name="connsiteX0" fmla="*/ 0 w 1955007"/>
                <a:gd name="connsiteY0" fmla="*/ 338136 h 566736"/>
                <a:gd name="connsiteX1" fmla="*/ 83344 w 1955007"/>
                <a:gd name="connsiteY1" fmla="*/ 340518 h 566736"/>
                <a:gd name="connsiteX2" fmla="*/ 123825 w 1955007"/>
                <a:gd name="connsiteY2" fmla="*/ 340518 h 566736"/>
                <a:gd name="connsiteX3" fmla="*/ 209550 w 1955007"/>
                <a:gd name="connsiteY3" fmla="*/ 335755 h 566736"/>
                <a:gd name="connsiteX4" fmla="*/ 290513 w 1955007"/>
                <a:gd name="connsiteY4" fmla="*/ 321468 h 566736"/>
                <a:gd name="connsiteX5" fmla="*/ 366713 w 1955007"/>
                <a:gd name="connsiteY5" fmla="*/ 302418 h 566736"/>
                <a:gd name="connsiteX6" fmla="*/ 402432 w 1955007"/>
                <a:gd name="connsiteY6" fmla="*/ 292893 h 566736"/>
                <a:gd name="connsiteX7" fmla="*/ 445294 w 1955007"/>
                <a:gd name="connsiteY7" fmla="*/ 292893 h 566736"/>
                <a:gd name="connsiteX8" fmla="*/ 488157 w 1955007"/>
                <a:gd name="connsiteY8" fmla="*/ 302418 h 566736"/>
                <a:gd name="connsiteX9" fmla="*/ 545307 w 1955007"/>
                <a:gd name="connsiteY9" fmla="*/ 311943 h 566736"/>
                <a:gd name="connsiteX10" fmla="*/ 566738 w 1955007"/>
                <a:gd name="connsiteY10" fmla="*/ 311943 h 566736"/>
                <a:gd name="connsiteX11" fmla="*/ 592932 w 1955007"/>
                <a:gd name="connsiteY11" fmla="*/ 316705 h 566736"/>
                <a:gd name="connsiteX12" fmla="*/ 595313 w 1955007"/>
                <a:gd name="connsiteY12" fmla="*/ 316705 h 566736"/>
                <a:gd name="connsiteX13" fmla="*/ 621507 w 1955007"/>
                <a:gd name="connsiteY13" fmla="*/ 319086 h 566736"/>
                <a:gd name="connsiteX14" fmla="*/ 657225 w 1955007"/>
                <a:gd name="connsiteY14" fmla="*/ 311943 h 566736"/>
                <a:gd name="connsiteX15" fmla="*/ 678657 w 1955007"/>
                <a:gd name="connsiteY15" fmla="*/ 319086 h 566736"/>
                <a:gd name="connsiteX16" fmla="*/ 683419 w 1955007"/>
                <a:gd name="connsiteY16" fmla="*/ 292893 h 566736"/>
                <a:gd name="connsiteX17" fmla="*/ 711994 w 1955007"/>
                <a:gd name="connsiteY17" fmla="*/ 273842 h 566736"/>
                <a:gd name="connsiteX18" fmla="*/ 747713 w 1955007"/>
                <a:gd name="connsiteY18" fmla="*/ 290511 h 566736"/>
                <a:gd name="connsiteX19" fmla="*/ 809625 w 1955007"/>
                <a:gd name="connsiteY19" fmla="*/ 228599 h 566736"/>
                <a:gd name="connsiteX20" fmla="*/ 857250 w 1955007"/>
                <a:gd name="connsiteY20" fmla="*/ 178593 h 566736"/>
                <a:gd name="connsiteX21" fmla="*/ 933450 w 1955007"/>
                <a:gd name="connsiteY21" fmla="*/ 92867 h 566736"/>
                <a:gd name="connsiteX22" fmla="*/ 962026 w 1955007"/>
                <a:gd name="connsiteY22" fmla="*/ 59531 h 566736"/>
                <a:gd name="connsiteX23" fmla="*/ 1038225 w 1955007"/>
                <a:gd name="connsiteY23" fmla="*/ 19049 h 566736"/>
                <a:gd name="connsiteX24" fmla="*/ 1071563 w 1955007"/>
                <a:gd name="connsiteY24" fmla="*/ 9524 h 566736"/>
                <a:gd name="connsiteX25" fmla="*/ 1097757 w 1955007"/>
                <a:gd name="connsiteY25" fmla="*/ 0 h 566736"/>
                <a:gd name="connsiteX26" fmla="*/ 1104900 w 1955007"/>
                <a:gd name="connsiteY26" fmla="*/ 4761 h 566736"/>
                <a:gd name="connsiteX27" fmla="*/ 1138238 w 1955007"/>
                <a:gd name="connsiteY27" fmla="*/ 11905 h 566736"/>
                <a:gd name="connsiteX28" fmla="*/ 1164432 w 1955007"/>
                <a:gd name="connsiteY28" fmla="*/ 45243 h 566736"/>
                <a:gd name="connsiteX29" fmla="*/ 1188244 w 1955007"/>
                <a:gd name="connsiteY29" fmla="*/ 85724 h 566736"/>
                <a:gd name="connsiteX30" fmla="*/ 1209675 w 1955007"/>
                <a:gd name="connsiteY30" fmla="*/ 121443 h 566736"/>
                <a:gd name="connsiteX31" fmla="*/ 1226344 w 1955007"/>
                <a:gd name="connsiteY31" fmla="*/ 147636 h 566736"/>
                <a:gd name="connsiteX32" fmla="*/ 1243013 w 1955007"/>
                <a:gd name="connsiteY32" fmla="*/ 183355 h 566736"/>
                <a:gd name="connsiteX33" fmla="*/ 1273969 w 1955007"/>
                <a:gd name="connsiteY33" fmla="*/ 230980 h 566736"/>
                <a:gd name="connsiteX34" fmla="*/ 1302544 w 1955007"/>
                <a:gd name="connsiteY34" fmla="*/ 278605 h 566736"/>
                <a:gd name="connsiteX35" fmla="*/ 1321594 w 1955007"/>
                <a:gd name="connsiteY35" fmla="*/ 302418 h 566736"/>
                <a:gd name="connsiteX36" fmla="*/ 1350169 w 1955007"/>
                <a:gd name="connsiteY36" fmla="*/ 340518 h 566736"/>
                <a:gd name="connsiteX37" fmla="*/ 1440657 w 1955007"/>
                <a:gd name="connsiteY37" fmla="*/ 426243 h 566736"/>
                <a:gd name="connsiteX38" fmla="*/ 1476375 w 1955007"/>
                <a:gd name="connsiteY38" fmla="*/ 445293 h 566736"/>
                <a:gd name="connsiteX39" fmla="*/ 1554957 w 1955007"/>
                <a:gd name="connsiteY39" fmla="*/ 466724 h 566736"/>
                <a:gd name="connsiteX40" fmla="*/ 1657350 w 1955007"/>
                <a:gd name="connsiteY40" fmla="*/ 514349 h 566736"/>
                <a:gd name="connsiteX41" fmla="*/ 1719263 w 1955007"/>
                <a:gd name="connsiteY41" fmla="*/ 528636 h 566736"/>
                <a:gd name="connsiteX42" fmla="*/ 1809750 w 1955007"/>
                <a:gd name="connsiteY42" fmla="*/ 559593 h 566736"/>
                <a:gd name="connsiteX43" fmla="*/ 1864519 w 1955007"/>
                <a:gd name="connsiteY43" fmla="*/ 566736 h 566736"/>
                <a:gd name="connsiteX44" fmla="*/ 1874044 w 1955007"/>
                <a:gd name="connsiteY44" fmla="*/ 561974 h 566736"/>
                <a:gd name="connsiteX45" fmla="*/ 1928813 w 1955007"/>
                <a:gd name="connsiteY45" fmla="*/ 564355 h 566736"/>
                <a:gd name="connsiteX46" fmla="*/ 1955007 w 1955007"/>
                <a:gd name="connsiteY46" fmla="*/ 566736 h 566736"/>
                <a:gd name="connsiteX0" fmla="*/ 0 w 1955007"/>
                <a:gd name="connsiteY0" fmla="*/ 338136 h 566736"/>
                <a:gd name="connsiteX1" fmla="*/ 83344 w 1955007"/>
                <a:gd name="connsiteY1" fmla="*/ 340518 h 566736"/>
                <a:gd name="connsiteX2" fmla="*/ 123825 w 1955007"/>
                <a:gd name="connsiteY2" fmla="*/ 340518 h 566736"/>
                <a:gd name="connsiteX3" fmla="*/ 209550 w 1955007"/>
                <a:gd name="connsiteY3" fmla="*/ 335755 h 566736"/>
                <a:gd name="connsiteX4" fmla="*/ 290513 w 1955007"/>
                <a:gd name="connsiteY4" fmla="*/ 321468 h 566736"/>
                <a:gd name="connsiteX5" fmla="*/ 366713 w 1955007"/>
                <a:gd name="connsiteY5" fmla="*/ 302418 h 566736"/>
                <a:gd name="connsiteX6" fmla="*/ 402432 w 1955007"/>
                <a:gd name="connsiteY6" fmla="*/ 292893 h 566736"/>
                <a:gd name="connsiteX7" fmla="*/ 445294 w 1955007"/>
                <a:gd name="connsiteY7" fmla="*/ 292893 h 566736"/>
                <a:gd name="connsiteX8" fmla="*/ 488157 w 1955007"/>
                <a:gd name="connsiteY8" fmla="*/ 302418 h 566736"/>
                <a:gd name="connsiteX9" fmla="*/ 545307 w 1955007"/>
                <a:gd name="connsiteY9" fmla="*/ 311943 h 566736"/>
                <a:gd name="connsiteX10" fmla="*/ 566738 w 1955007"/>
                <a:gd name="connsiteY10" fmla="*/ 311943 h 566736"/>
                <a:gd name="connsiteX11" fmla="*/ 592932 w 1955007"/>
                <a:gd name="connsiteY11" fmla="*/ 316705 h 566736"/>
                <a:gd name="connsiteX12" fmla="*/ 595313 w 1955007"/>
                <a:gd name="connsiteY12" fmla="*/ 316705 h 566736"/>
                <a:gd name="connsiteX13" fmla="*/ 621507 w 1955007"/>
                <a:gd name="connsiteY13" fmla="*/ 319086 h 566736"/>
                <a:gd name="connsiteX14" fmla="*/ 657225 w 1955007"/>
                <a:gd name="connsiteY14" fmla="*/ 311943 h 566736"/>
                <a:gd name="connsiteX15" fmla="*/ 678657 w 1955007"/>
                <a:gd name="connsiteY15" fmla="*/ 319086 h 566736"/>
                <a:gd name="connsiteX16" fmla="*/ 683419 w 1955007"/>
                <a:gd name="connsiteY16" fmla="*/ 292893 h 566736"/>
                <a:gd name="connsiteX17" fmla="*/ 711994 w 1955007"/>
                <a:gd name="connsiteY17" fmla="*/ 273842 h 566736"/>
                <a:gd name="connsiteX18" fmla="*/ 747713 w 1955007"/>
                <a:gd name="connsiteY18" fmla="*/ 250029 h 566736"/>
                <a:gd name="connsiteX19" fmla="*/ 809625 w 1955007"/>
                <a:gd name="connsiteY19" fmla="*/ 228599 h 566736"/>
                <a:gd name="connsiteX20" fmla="*/ 857250 w 1955007"/>
                <a:gd name="connsiteY20" fmla="*/ 178593 h 566736"/>
                <a:gd name="connsiteX21" fmla="*/ 933450 w 1955007"/>
                <a:gd name="connsiteY21" fmla="*/ 92867 h 566736"/>
                <a:gd name="connsiteX22" fmla="*/ 962026 w 1955007"/>
                <a:gd name="connsiteY22" fmla="*/ 59531 h 566736"/>
                <a:gd name="connsiteX23" fmla="*/ 1038225 w 1955007"/>
                <a:gd name="connsiteY23" fmla="*/ 19049 h 566736"/>
                <a:gd name="connsiteX24" fmla="*/ 1071563 w 1955007"/>
                <a:gd name="connsiteY24" fmla="*/ 9524 h 566736"/>
                <a:gd name="connsiteX25" fmla="*/ 1097757 w 1955007"/>
                <a:gd name="connsiteY25" fmla="*/ 0 h 566736"/>
                <a:gd name="connsiteX26" fmla="*/ 1104900 w 1955007"/>
                <a:gd name="connsiteY26" fmla="*/ 4761 h 566736"/>
                <a:gd name="connsiteX27" fmla="*/ 1138238 w 1955007"/>
                <a:gd name="connsiteY27" fmla="*/ 11905 h 566736"/>
                <a:gd name="connsiteX28" fmla="*/ 1164432 w 1955007"/>
                <a:gd name="connsiteY28" fmla="*/ 45243 h 566736"/>
                <a:gd name="connsiteX29" fmla="*/ 1188244 w 1955007"/>
                <a:gd name="connsiteY29" fmla="*/ 85724 h 566736"/>
                <a:gd name="connsiteX30" fmla="*/ 1209675 w 1955007"/>
                <a:gd name="connsiteY30" fmla="*/ 121443 h 566736"/>
                <a:gd name="connsiteX31" fmla="*/ 1226344 w 1955007"/>
                <a:gd name="connsiteY31" fmla="*/ 147636 h 566736"/>
                <a:gd name="connsiteX32" fmla="*/ 1243013 w 1955007"/>
                <a:gd name="connsiteY32" fmla="*/ 183355 h 566736"/>
                <a:gd name="connsiteX33" fmla="*/ 1273969 w 1955007"/>
                <a:gd name="connsiteY33" fmla="*/ 230980 h 566736"/>
                <a:gd name="connsiteX34" fmla="*/ 1302544 w 1955007"/>
                <a:gd name="connsiteY34" fmla="*/ 278605 h 566736"/>
                <a:gd name="connsiteX35" fmla="*/ 1321594 w 1955007"/>
                <a:gd name="connsiteY35" fmla="*/ 302418 h 566736"/>
                <a:gd name="connsiteX36" fmla="*/ 1350169 w 1955007"/>
                <a:gd name="connsiteY36" fmla="*/ 340518 h 566736"/>
                <a:gd name="connsiteX37" fmla="*/ 1440657 w 1955007"/>
                <a:gd name="connsiteY37" fmla="*/ 426243 h 566736"/>
                <a:gd name="connsiteX38" fmla="*/ 1476375 w 1955007"/>
                <a:gd name="connsiteY38" fmla="*/ 445293 h 566736"/>
                <a:gd name="connsiteX39" fmla="*/ 1554957 w 1955007"/>
                <a:gd name="connsiteY39" fmla="*/ 466724 h 566736"/>
                <a:gd name="connsiteX40" fmla="*/ 1657350 w 1955007"/>
                <a:gd name="connsiteY40" fmla="*/ 514349 h 566736"/>
                <a:gd name="connsiteX41" fmla="*/ 1719263 w 1955007"/>
                <a:gd name="connsiteY41" fmla="*/ 528636 h 566736"/>
                <a:gd name="connsiteX42" fmla="*/ 1809750 w 1955007"/>
                <a:gd name="connsiteY42" fmla="*/ 559593 h 566736"/>
                <a:gd name="connsiteX43" fmla="*/ 1864519 w 1955007"/>
                <a:gd name="connsiteY43" fmla="*/ 566736 h 566736"/>
                <a:gd name="connsiteX44" fmla="*/ 1874044 w 1955007"/>
                <a:gd name="connsiteY44" fmla="*/ 561974 h 566736"/>
                <a:gd name="connsiteX45" fmla="*/ 1928813 w 1955007"/>
                <a:gd name="connsiteY45" fmla="*/ 564355 h 566736"/>
                <a:gd name="connsiteX46" fmla="*/ 1955007 w 1955007"/>
                <a:gd name="connsiteY46" fmla="*/ 566736 h 566736"/>
                <a:gd name="connsiteX0" fmla="*/ 0 w 1955007"/>
                <a:gd name="connsiteY0" fmla="*/ 338136 h 566736"/>
                <a:gd name="connsiteX1" fmla="*/ 83344 w 1955007"/>
                <a:gd name="connsiteY1" fmla="*/ 340518 h 566736"/>
                <a:gd name="connsiteX2" fmla="*/ 123825 w 1955007"/>
                <a:gd name="connsiteY2" fmla="*/ 340518 h 566736"/>
                <a:gd name="connsiteX3" fmla="*/ 209550 w 1955007"/>
                <a:gd name="connsiteY3" fmla="*/ 335755 h 566736"/>
                <a:gd name="connsiteX4" fmla="*/ 290513 w 1955007"/>
                <a:gd name="connsiteY4" fmla="*/ 321468 h 566736"/>
                <a:gd name="connsiteX5" fmla="*/ 366713 w 1955007"/>
                <a:gd name="connsiteY5" fmla="*/ 302418 h 566736"/>
                <a:gd name="connsiteX6" fmla="*/ 402432 w 1955007"/>
                <a:gd name="connsiteY6" fmla="*/ 292893 h 566736"/>
                <a:gd name="connsiteX7" fmla="*/ 445294 w 1955007"/>
                <a:gd name="connsiteY7" fmla="*/ 292893 h 566736"/>
                <a:gd name="connsiteX8" fmla="*/ 488157 w 1955007"/>
                <a:gd name="connsiteY8" fmla="*/ 302418 h 566736"/>
                <a:gd name="connsiteX9" fmla="*/ 545307 w 1955007"/>
                <a:gd name="connsiteY9" fmla="*/ 311943 h 566736"/>
                <a:gd name="connsiteX10" fmla="*/ 566738 w 1955007"/>
                <a:gd name="connsiteY10" fmla="*/ 311943 h 566736"/>
                <a:gd name="connsiteX11" fmla="*/ 592932 w 1955007"/>
                <a:gd name="connsiteY11" fmla="*/ 316705 h 566736"/>
                <a:gd name="connsiteX12" fmla="*/ 595313 w 1955007"/>
                <a:gd name="connsiteY12" fmla="*/ 316705 h 566736"/>
                <a:gd name="connsiteX13" fmla="*/ 621507 w 1955007"/>
                <a:gd name="connsiteY13" fmla="*/ 319086 h 566736"/>
                <a:gd name="connsiteX14" fmla="*/ 657225 w 1955007"/>
                <a:gd name="connsiteY14" fmla="*/ 311943 h 566736"/>
                <a:gd name="connsiteX15" fmla="*/ 678657 w 1955007"/>
                <a:gd name="connsiteY15" fmla="*/ 304798 h 566736"/>
                <a:gd name="connsiteX16" fmla="*/ 683419 w 1955007"/>
                <a:gd name="connsiteY16" fmla="*/ 292893 h 566736"/>
                <a:gd name="connsiteX17" fmla="*/ 711994 w 1955007"/>
                <a:gd name="connsiteY17" fmla="*/ 273842 h 566736"/>
                <a:gd name="connsiteX18" fmla="*/ 747713 w 1955007"/>
                <a:gd name="connsiteY18" fmla="*/ 250029 h 566736"/>
                <a:gd name="connsiteX19" fmla="*/ 809625 w 1955007"/>
                <a:gd name="connsiteY19" fmla="*/ 228599 h 566736"/>
                <a:gd name="connsiteX20" fmla="*/ 857250 w 1955007"/>
                <a:gd name="connsiteY20" fmla="*/ 178593 h 566736"/>
                <a:gd name="connsiteX21" fmla="*/ 933450 w 1955007"/>
                <a:gd name="connsiteY21" fmla="*/ 92867 h 566736"/>
                <a:gd name="connsiteX22" fmla="*/ 962026 w 1955007"/>
                <a:gd name="connsiteY22" fmla="*/ 59531 h 566736"/>
                <a:gd name="connsiteX23" fmla="*/ 1038225 w 1955007"/>
                <a:gd name="connsiteY23" fmla="*/ 19049 h 566736"/>
                <a:gd name="connsiteX24" fmla="*/ 1071563 w 1955007"/>
                <a:gd name="connsiteY24" fmla="*/ 9524 h 566736"/>
                <a:gd name="connsiteX25" fmla="*/ 1097757 w 1955007"/>
                <a:gd name="connsiteY25" fmla="*/ 0 h 566736"/>
                <a:gd name="connsiteX26" fmla="*/ 1104900 w 1955007"/>
                <a:gd name="connsiteY26" fmla="*/ 4761 h 566736"/>
                <a:gd name="connsiteX27" fmla="*/ 1138238 w 1955007"/>
                <a:gd name="connsiteY27" fmla="*/ 11905 h 566736"/>
                <a:gd name="connsiteX28" fmla="*/ 1164432 w 1955007"/>
                <a:gd name="connsiteY28" fmla="*/ 45243 h 566736"/>
                <a:gd name="connsiteX29" fmla="*/ 1188244 w 1955007"/>
                <a:gd name="connsiteY29" fmla="*/ 85724 h 566736"/>
                <a:gd name="connsiteX30" fmla="*/ 1209675 w 1955007"/>
                <a:gd name="connsiteY30" fmla="*/ 121443 h 566736"/>
                <a:gd name="connsiteX31" fmla="*/ 1226344 w 1955007"/>
                <a:gd name="connsiteY31" fmla="*/ 147636 h 566736"/>
                <a:gd name="connsiteX32" fmla="*/ 1243013 w 1955007"/>
                <a:gd name="connsiteY32" fmla="*/ 183355 h 566736"/>
                <a:gd name="connsiteX33" fmla="*/ 1273969 w 1955007"/>
                <a:gd name="connsiteY33" fmla="*/ 230980 h 566736"/>
                <a:gd name="connsiteX34" fmla="*/ 1302544 w 1955007"/>
                <a:gd name="connsiteY34" fmla="*/ 278605 h 566736"/>
                <a:gd name="connsiteX35" fmla="*/ 1321594 w 1955007"/>
                <a:gd name="connsiteY35" fmla="*/ 302418 h 566736"/>
                <a:gd name="connsiteX36" fmla="*/ 1350169 w 1955007"/>
                <a:gd name="connsiteY36" fmla="*/ 340518 h 566736"/>
                <a:gd name="connsiteX37" fmla="*/ 1440657 w 1955007"/>
                <a:gd name="connsiteY37" fmla="*/ 426243 h 566736"/>
                <a:gd name="connsiteX38" fmla="*/ 1476375 w 1955007"/>
                <a:gd name="connsiteY38" fmla="*/ 445293 h 566736"/>
                <a:gd name="connsiteX39" fmla="*/ 1554957 w 1955007"/>
                <a:gd name="connsiteY39" fmla="*/ 466724 h 566736"/>
                <a:gd name="connsiteX40" fmla="*/ 1657350 w 1955007"/>
                <a:gd name="connsiteY40" fmla="*/ 514349 h 566736"/>
                <a:gd name="connsiteX41" fmla="*/ 1719263 w 1955007"/>
                <a:gd name="connsiteY41" fmla="*/ 528636 h 566736"/>
                <a:gd name="connsiteX42" fmla="*/ 1809750 w 1955007"/>
                <a:gd name="connsiteY42" fmla="*/ 559593 h 566736"/>
                <a:gd name="connsiteX43" fmla="*/ 1864519 w 1955007"/>
                <a:gd name="connsiteY43" fmla="*/ 566736 h 566736"/>
                <a:gd name="connsiteX44" fmla="*/ 1874044 w 1955007"/>
                <a:gd name="connsiteY44" fmla="*/ 561974 h 566736"/>
                <a:gd name="connsiteX45" fmla="*/ 1928813 w 1955007"/>
                <a:gd name="connsiteY45" fmla="*/ 564355 h 566736"/>
                <a:gd name="connsiteX46" fmla="*/ 1955007 w 1955007"/>
                <a:gd name="connsiteY46" fmla="*/ 566736 h 566736"/>
                <a:gd name="connsiteX0" fmla="*/ 0 w 1955007"/>
                <a:gd name="connsiteY0" fmla="*/ 338136 h 566736"/>
                <a:gd name="connsiteX1" fmla="*/ 83344 w 1955007"/>
                <a:gd name="connsiteY1" fmla="*/ 340518 h 566736"/>
                <a:gd name="connsiteX2" fmla="*/ 123825 w 1955007"/>
                <a:gd name="connsiteY2" fmla="*/ 340518 h 566736"/>
                <a:gd name="connsiteX3" fmla="*/ 209550 w 1955007"/>
                <a:gd name="connsiteY3" fmla="*/ 335755 h 566736"/>
                <a:gd name="connsiteX4" fmla="*/ 290513 w 1955007"/>
                <a:gd name="connsiteY4" fmla="*/ 321468 h 566736"/>
                <a:gd name="connsiteX5" fmla="*/ 366713 w 1955007"/>
                <a:gd name="connsiteY5" fmla="*/ 302418 h 566736"/>
                <a:gd name="connsiteX6" fmla="*/ 402432 w 1955007"/>
                <a:gd name="connsiteY6" fmla="*/ 292893 h 566736"/>
                <a:gd name="connsiteX7" fmla="*/ 445294 w 1955007"/>
                <a:gd name="connsiteY7" fmla="*/ 292893 h 566736"/>
                <a:gd name="connsiteX8" fmla="*/ 488157 w 1955007"/>
                <a:gd name="connsiteY8" fmla="*/ 302418 h 566736"/>
                <a:gd name="connsiteX9" fmla="*/ 545307 w 1955007"/>
                <a:gd name="connsiteY9" fmla="*/ 311943 h 566736"/>
                <a:gd name="connsiteX10" fmla="*/ 566738 w 1955007"/>
                <a:gd name="connsiteY10" fmla="*/ 311943 h 566736"/>
                <a:gd name="connsiteX11" fmla="*/ 592932 w 1955007"/>
                <a:gd name="connsiteY11" fmla="*/ 316705 h 566736"/>
                <a:gd name="connsiteX12" fmla="*/ 595313 w 1955007"/>
                <a:gd name="connsiteY12" fmla="*/ 316705 h 566736"/>
                <a:gd name="connsiteX13" fmla="*/ 621507 w 1955007"/>
                <a:gd name="connsiteY13" fmla="*/ 319086 h 566736"/>
                <a:gd name="connsiteX14" fmla="*/ 657225 w 1955007"/>
                <a:gd name="connsiteY14" fmla="*/ 311943 h 566736"/>
                <a:gd name="connsiteX15" fmla="*/ 678657 w 1955007"/>
                <a:gd name="connsiteY15" fmla="*/ 304798 h 566736"/>
                <a:gd name="connsiteX16" fmla="*/ 683419 w 1955007"/>
                <a:gd name="connsiteY16" fmla="*/ 292893 h 566736"/>
                <a:gd name="connsiteX17" fmla="*/ 711994 w 1955007"/>
                <a:gd name="connsiteY17" fmla="*/ 273842 h 566736"/>
                <a:gd name="connsiteX18" fmla="*/ 747713 w 1955007"/>
                <a:gd name="connsiteY18" fmla="*/ 250029 h 566736"/>
                <a:gd name="connsiteX19" fmla="*/ 800100 w 1955007"/>
                <a:gd name="connsiteY19" fmla="*/ 209549 h 566736"/>
                <a:gd name="connsiteX20" fmla="*/ 857250 w 1955007"/>
                <a:gd name="connsiteY20" fmla="*/ 178593 h 566736"/>
                <a:gd name="connsiteX21" fmla="*/ 933450 w 1955007"/>
                <a:gd name="connsiteY21" fmla="*/ 92867 h 566736"/>
                <a:gd name="connsiteX22" fmla="*/ 962026 w 1955007"/>
                <a:gd name="connsiteY22" fmla="*/ 59531 h 566736"/>
                <a:gd name="connsiteX23" fmla="*/ 1038225 w 1955007"/>
                <a:gd name="connsiteY23" fmla="*/ 19049 h 566736"/>
                <a:gd name="connsiteX24" fmla="*/ 1071563 w 1955007"/>
                <a:gd name="connsiteY24" fmla="*/ 9524 h 566736"/>
                <a:gd name="connsiteX25" fmla="*/ 1097757 w 1955007"/>
                <a:gd name="connsiteY25" fmla="*/ 0 h 566736"/>
                <a:gd name="connsiteX26" fmla="*/ 1104900 w 1955007"/>
                <a:gd name="connsiteY26" fmla="*/ 4761 h 566736"/>
                <a:gd name="connsiteX27" fmla="*/ 1138238 w 1955007"/>
                <a:gd name="connsiteY27" fmla="*/ 11905 h 566736"/>
                <a:gd name="connsiteX28" fmla="*/ 1164432 w 1955007"/>
                <a:gd name="connsiteY28" fmla="*/ 45243 h 566736"/>
                <a:gd name="connsiteX29" fmla="*/ 1188244 w 1955007"/>
                <a:gd name="connsiteY29" fmla="*/ 85724 h 566736"/>
                <a:gd name="connsiteX30" fmla="*/ 1209675 w 1955007"/>
                <a:gd name="connsiteY30" fmla="*/ 121443 h 566736"/>
                <a:gd name="connsiteX31" fmla="*/ 1226344 w 1955007"/>
                <a:gd name="connsiteY31" fmla="*/ 147636 h 566736"/>
                <a:gd name="connsiteX32" fmla="*/ 1243013 w 1955007"/>
                <a:gd name="connsiteY32" fmla="*/ 183355 h 566736"/>
                <a:gd name="connsiteX33" fmla="*/ 1273969 w 1955007"/>
                <a:gd name="connsiteY33" fmla="*/ 230980 h 566736"/>
                <a:gd name="connsiteX34" fmla="*/ 1302544 w 1955007"/>
                <a:gd name="connsiteY34" fmla="*/ 278605 h 566736"/>
                <a:gd name="connsiteX35" fmla="*/ 1321594 w 1955007"/>
                <a:gd name="connsiteY35" fmla="*/ 302418 h 566736"/>
                <a:gd name="connsiteX36" fmla="*/ 1350169 w 1955007"/>
                <a:gd name="connsiteY36" fmla="*/ 340518 h 566736"/>
                <a:gd name="connsiteX37" fmla="*/ 1440657 w 1955007"/>
                <a:gd name="connsiteY37" fmla="*/ 426243 h 566736"/>
                <a:gd name="connsiteX38" fmla="*/ 1476375 w 1955007"/>
                <a:gd name="connsiteY38" fmla="*/ 445293 h 566736"/>
                <a:gd name="connsiteX39" fmla="*/ 1554957 w 1955007"/>
                <a:gd name="connsiteY39" fmla="*/ 466724 h 566736"/>
                <a:gd name="connsiteX40" fmla="*/ 1657350 w 1955007"/>
                <a:gd name="connsiteY40" fmla="*/ 514349 h 566736"/>
                <a:gd name="connsiteX41" fmla="*/ 1719263 w 1955007"/>
                <a:gd name="connsiteY41" fmla="*/ 528636 h 566736"/>
                <a:gd name="connsiteX42" fmla="*/ 1809750 w 1955007"/>
                <a:gd name="connsiteY42" fmla="*/ 559593 h 566736"/>
                <a:gd name="connsiteX43" fmla="*/ 1864519 w 1955007"/>
                <a:gd name="connsiteY43" fmla="*/ 566736 h 566736"/>
                <a:gd name="connsiteX44" fmla="*/ 1874044 w 1955007"/>
                <a:gd name="connsiteY44" fmla="*/ 561974 h 566736"/>
                <a:gd name="connsiteX45" fmla="*/ 1928813 w 1955007"/>
                <a:gd name="connsiteY45" fmla="*/ 564355 h 566736"/>
                <a:gd name="connsiteX46" fmla="*/ 1955007 w 1955007"/>
                <a:gd name="connsiteY46" fmla="*/ 566736 h 566736"/>
                <a:gd name="connsiteX0" fmla="*/ 0 w 1955007"/>
                <a:gd name="connsiteY0" fmla="*/ 338136 h 566736"/>
                <a:gd name="connsiteX1" fmla="*/ 83344 w 1955007"/>
                <a:gd name="connsiteY1" fmla="*/ 340518 h 566736"/>
                <a:gd name="connsiteX2" fmla="*/ 123825 w 1955007"/>
                <a:gd name="connsiteY2" fmla="*/ 340518 h 566736"/>
                <a:gd name="connsiteX3" fmla="*/ 209550 w 1955007"/>
                <a:gd name="connsiteY3" fmla="*/ 335755 h 566736"/>
                <a:gd name="connsiteX4" fmla="*/ 290513 w 1955007"/>
                <a:gd name="connsiteY4" fmla="*/ 321468 h 566736"/>
                <a:gd name="connsiteX5" fmla="*/ 366713 w 1955007"/>
                <a:gd name="connsiteY5" fmla="*/ 302418 h 566736"/>
                <a:gd name="connsiteX6" fmla="*/ 402432 w 1955007"/>
                <a:gd name="connsiteY6" fmla="*/ 292893 h 566736"/>
                <a:gd name="connsiteX7" fmla="*/ 445294 w 1955007"/>
                <a:gd name="connsiteY7" fmla="*/ 292893 h 566736"/>
                <a:gd name="connsiteX8" fmla="*/ 488157 w 1955007"/>
                <a:gd name="connsiteY8" fmla="*/ 302418 h 566736"/>
                <a:gd name="connsiteX9" fmla="*/ 545307 w 1955007"/>
                <a:gd name="connsiteY9" fmla="*/ 311943 h 566736"/>
                <a:gd name="connsiteX10" fmla="*/ 566738 w 1955007"/>
                <a:gd name="connsiteY10" fmla="*/ 311943 h 566736"/>
                <a:gd name="connsiteX11" fmla="*/ 592932 w 1955007"/>
                <a:gd name="connsiteY11" fmla="*/ 316705 h 566736"/>
                <a:gd name="connsiteX12" fmla="*/ 595313 w 1955007"/>
                <a:gd name="connsiteY12" fmla="*/ 316705 h 566736"/>
                <a:gd name="connsiteX13" fmla="*/ 621507 w 1955007"/>
                <a:gd name="connsiteY13" fmla="*/ 319086 h 566736"/>
                <a:gd name="connsiteX14" fmla="*/ 657225 w 1955007"/>
                <a:gd name="connsiteY14" fmla="*/ 311943 h 566736"/>
                <a:gd name="connsiteX15" fmla="*/ 678657 w 1955007"/>
                <a:gd name="connsiteY15" fmla="*/ 304798 h 566736"/>
                <a:gd name="connsiteX16" fmla="*/ 683419 w 1955007"/>
                <a:gd name="connsiteY16" fmla="*/ 292893 h 566736"/>
                <a:gd name="connsiteX17" fmla="*/ 711994 w 1955007"/>
                <a:gd name="connsiteY17" fmla="*/ 273842 h 566736"/>
                <a:gd name="connsiteX18" fmla="*/ 747713 w 1955007"/>
                <a:gd name="connsiteY18" fmla="*/ 250029 h 566736"/>
                <a:gd name="connsiteX19" fmla="*/ 800100 w 1955007"/>
                <a:gd name="connsiteY19" fmla="*/ 209549 h 566736"/>
                <a:gd name="connsiteX20" fmla="*/ 854869 w 1955007"/>
                <a:gd name="connsiteY20" fmla="*/ 138112 h 566736"/>
                <a:gd name="connsiteX21" fmla="*/ 933450 w 1955007"/>
                <a:gd name="connsiteY21" fmla="*/ 92867 h 566736"/>
                <a:gd name="connsiteX22" fmla="*/ 962026 w 1955007"/>
                <a:gd name="connsiteY22" fmla="*/ 59531 h 566736"/>
                <a:gd name="connsiteX23" fmla="*/ 1038225 w 1955007"/>
                <a:gd name="connsiteY23" fmla="*/ 19049 h 566736"/>
                <a:gd name="connsiteX24" fmla="*/ 1071563 w 1955007"/>
                <a:gd name="connsiteY24" fmla="*/ 9524 h 566736"/>
                <a:gd name="connsiteX25" fmla="*/ 1097757 w 1955007"/>
                <a:gd name="connsiteY25" fmla="*/ 0 h 566736"/>
                <a:gd name="connsiteX26" fmla="*/ 1104900 w 1955007"/>
                <a:gd name="connsiteY26" fmla="*/ 4761 h 566736"/>
                <a:gd name="connsiteX27" fmla="*/ 1138238 w 1955007"/>
                <a:gd name="connsiteY27" fmla="*/ 11905 h 566736"/>
                <a:gd name="connsiteX28" fmla="*/ 1164432 w 1955007"/>
                <a:gd name="connsiteY28" fmla="*/ 45243 h 566736"/>
                <a:gd name="connsiteX29" fmla="*/ 1188244 w 1955007"/>
                <a:gd name="connsiteY29" fmla="*/ 85724 h 566736"/>
                <a:gd name="connsiteX30" fmla="*/ 1209675 w 1955007"/>
                <a:gd name="connsiteY30" fmla="*/ 121443 h 566736"/>
                <a:gd name="connsiteX31" fmla="*/ 1226344 w 1955007"/>
                <a:gd name="connsiteY31" fmla="*/ 147636 h 566736"/>
                <a:gd name="connsiteX32" fmla="*/ 1243013 w 1955007"/>
                <a:gd name="connsiteY32" fmla="*/ 183355 h 566736"/>
                <a:gd name="connsiteX33" fmla="*/ 1273969 w 1955007"/>
                <a:gd name="connsiteY33" fmla="*/ 230980 h 566736"/>
                <a:gd name="connsiteX34" fmla="*/ 1302544 w 1955007"/>
                <a:gd name="connsiteY34" fmla="*/ 278605 h 566736"/>
                <a:gd name="connsiteX35" fmla="*/ 1321594 w 1955007"/>
                <a:gd name="connsiteY35" fmla="*/ 302418 h 566736"/>
                <a:gd name="connsiteX36" fmla="*/ 1350169 w 1955007"/>
                <a:gd name="connsiteY36" fmla="*/ 340518 h 566736"/>
                <a:gd name="connsiteX37" fmla="*/ 1440657 w 1955007"/>
                <a:gd name="connsiteY37" fmla="*/ 426243 h 566736"/>
                <a:gd name="connsiteX38" fmla="*/ 1476375 w 1955007"/>
                <a:gd name="connsiteY38" fmla="*/ 445293 h 566736"/>
                <a:gd name="connsiteX39" fmla="*/ 1554957 w 1955007"/>
                <a:gd name="connsiteY39" fmla="*/ 466724 h 566736"/>
                <a:gd name="connsiteX40" fmla="*/ 1657350 w 1955007"/>
                <a:gd name="connsiteY40" fmla="*/ 514349 h 566736"/>
                <a:gd name="connsiteX41" fmla="*/ 1719263 w 1955007"/>
                <a:gd name="connsiteY41" fmla="*/ 528636 h 566736"/>
                <a:gd name="connsiteX42" fmla="*/ 1809750 w 1955007"/>
                <a:gd name="connsiteY42" fmla="*/ 559593 h 566736"/>
                <a:gd name="connsiteX43" fmla="*/ 1864519 w 1955007"/>
                <a:gd name="connsiteY43" fmla="*/ 566736 h 566736"/>
                <a:gd name="connsiteX44" fmla="*/ 1874044 w 1955007"/>
                <a:gd name="connsiteY44" fmla="*/ 561974 h 566736"/>
                <a:gd name="connsiteX45" fmla="*/ 1928813 w 1955007"/>
                <a:gd name="connsiteY45" fmla="*/ 564355 h 566736"/>
                <a:gd name="connsiteX46" fmla="*/ 1955007 w 1955007"/>
                <a:gd name="connsiteY46" fmla="*/ 566736 h 566736"/>
                <a:gd name="connsiteX0" fmla="*/ 0 w 1955007"/>
                <a:gd name="connsiteY0" fmla="*/ 338136 h 566736"/>
                <a:gd name="connsiteX1" fmla="*/ 83344 w 1955007"/>
                <a:gd name="connsiteY1" fmla="*/ 340518 h 566736"/>
                <a:gd name="connsiteX2" fmla="*/ 123825 w 1955007"/>
                <a:gd name="connsiteY2" fmla="*/ 340518 h 566736"/>
                <a:gd name="connsiteX3" fmla="*/ 209550 w 1955007"/>
                <a:gd name="connsiteY3" fmla="*/ 335755 h 566736"/>
                <a:gd name="connsiteX4" fmla="*/ 290513 w 1955007"/>
                <a:gd name="connsiteY4" fmla="*/ 321468 h 566736"/>
                <a:gd name="connsiteX5" fmla="*/ 366713 w 1955007"/>
                <a:gd name="connsiteY5" fmla="*/ 302418 h 566736"/>
                <a:gd name="connsiteX6" fmla="*/ 402432 w 1955007"/>
                <a:gd name="connsiteY6" fmla="*/ 292893 h 566736"/>
                <a:gd name="connsiteX7" fmla="*/ 445294 w 1955007"/>
                <a:gd name="connsiteY7" fmla="*/ 292893 h 566736"/>
                <a:gd name="connsiteX8" fmla="*/ 488157 w 1955007"/>
                <a:gd name="connsiteY8" fmla="*/ 302418 h 566736"/>
                <a:gd name="connsiteX9" fmla="*/ 545307 w 1955007"/>
                <a:gd name="connsiteY9" fmla="*/ 311943 h 566736"/>
                <a:gd name="connsiteX10" fmla="*/ 566738 w 1955007"/>
                <a:gd name="connsiteY10" fmla="*/ 311943 h 566736"/>
                <a:gd name="connsiteX11" fmla="*/ 592932 w 1955007"/>
                <a:gd name="connsiteY11" fmla="*/ 316705 h 566736"/>
                <a:gd name="connsiteX12" fmla="*/ 595313 w 1955007"/>
                <a:gd name="connsiteY12" fmla="*/ 316705 h 566736"/>
                <a:gd name="connsiteX13" fmla="*/ 621507 w 1955007"/>
                <a:gd name="connsiteY13" fmla="*/ 319086 h 566736"/>
                <a:gd name="connsiteX14" fmla="*/ 657225 w 1955007"/>
                <a:gd name="connsiteY14" fmla="*/ 311943 h 566736"/>
                <a:gd name="connsiteX15" fmla="*/ 678657 w 1955007"/>
                <a:gd name="connsiteY15" fmla="*/ 304798 h 566736"/>
                <a:gd name="connsiteX16" fmla="*/ 683419 w 1955007"/>
                <a:gd name="connsiteY16" fmla="*/ 292893 h 566736"/>
                <a:gd name="connsiteX17" fmla="*/ 711994 w 1955007"/>
                <a:gd name="connsiteY17" fmla="*/ 273842 h 566736"/>
                <a:gd name="connsiteX18" fmla="*/ 747713 w 1955007"/>
                <a:gd name="connsiteY18" fmla="*/ 250029 h 566736"/>
                <a:gd name="connsiteX19" fmla="*/ 800100 w 1955007"/>
                <a:gd name="connsiteY19" fmla="*/ 209549 h 566736"/>
                <a:gd name="connsiteX20" fmla="*/ 854869 w 1955007"/>
                <a:gd name="connsiteY20" fmla="*/ 138112 h 566736"/>
                <a:gd name="connsiteX21" fmla="*/ 933450 w 1955007"/>
                <a:gd name="connsiteY21" fmla="*/ 80960 h 566736"/>
                <a:gd name="connsiteX22" fmla="*/ 962026 w 1955007"/>
                <a:gd name="connsiteY22" fmla="*/ 59531 h 566736"/>
                <a:gd name="connsiteX23" fmla="*/ 1038225 w 1955007"/>
                <a:gd name="connsiteY23" fmla="*/ 19049 h 566736"/>
                <a:gd name="connsiteX24" fmla="*/ 1071563 w 1955007"/>
                <a:gd name="connsiteY24" fmla="*/ 9524 h 566736"/>
                <a:gd name="connsiteX25" fmla="*/ 1097757 w 1955007"/>
                <a:gd name="connsiteY25" fmla="*/ 0 h 566736"/>
                <a:gd name="connsiteX26" fmla="*/ 1104900 w 1955007"/>
                <a:gd name="connsiteY26" fmla="*/ 4761 h 566736"/>
                <a:gd name="connsiteX27" fmla="*/ 1138238 w 1955007"/>
                <a:gd name="connsiteY27" fmla="*/ 11905 h 566736"/>
                <a:gd name="connsiteX28" fmla="*/ 1164432 w 1955007"/>
                <a:gd name="connsiteY28" fmla="*/ 45243 h 566736"/>
                <a:gd name="connsiteX29" fmla="*/ 1188244 w 1955007"/>
                <a:gd name="connsiteY29" fmla="*/ 85724 h 566736"/>
                <a:gd name="connsiteX30" fmla="*/ 1209675 w 1955007"/>
                <a:gd name="connsiteY30" fmla="*/ 121443 h 566736"/>
                <a:gd name="connsiteX31" fmla="*/ 1226344 w 1955007"/>
                <a:gd name="connsiteY31" fmla="*/ 147636 h 566736"/>
                <a:gd name="connsiteX32" fmla="*/ 1243013 w 1955007"/>
                <a:gd name="connsiteY32" fmla="*/ 183355 h 566736"/>
                <a:gd name="connsiteX33" fmla="*/ 1273969 w 1955007"/>
                <a:gd name="connsiteY33" fmla="*/ 230980 h 566736"/>
                <a:gd name="connsiteX34" fmla="*/ 1302544 w 1955007"/>
                <a:gd name="connsiteY34" fmla="*/ 278605 h 566736"/>
                <a:gd name="connsiteX35" fmla="*/ 1321594 w 1955007"/>
                <a:gd name="connsiteY35" fmla="*/ 302418 h 566736"/>
                <a:gd name="connsiteX36" fmla="*/ 1350169 w 1955007"/>
                <a:gd name="connsiteY36" fmla="*/ 340518 h 566736"/>
                <a:gd name="connsiteX37" fmla="*/ 1440657 w 1955007"/>
                <a:gd name="connsiteY37" fmla="*/ 426243 h 566736"/>
                <a:gd name="connsiteX38" fmla="*/ 1476375 w 1955007"/>
                <a:gd name="connsiteY38" fmla="*/ 445293 h 566736"/>
                <a:gd name="connsiteX39" fmla="*/ 1554957 w 1955007"/>
                <a:gd name="connsiteY39" fmla="*/ 466724 h 566736"/>
                <a:gd name="connsiteX40" fmla="*/ 1657350 w 1955007"/>
                <a:gd name="connsiteY40" fmla="*/ 514349 h 566736"/>
                <a:gd name="connsiteX41" fmla="*/ 1719263 w 1955007"/>
                <a:gd name="connsiteY41" fmla="*/ 528636 h 566736"/>
                <a:gd name="connsiteX42" fmla="*/ 1809750 w 1955007"/>
                <a:gd name="connsiteY42" fmla="*/ 559593 h 566736"/>
                <a:gd name="connsiteX43" fmla="*/ 1864519 w 1955007"/>
                <a:gd name="connsiteY43" fmla="*/ 566736 h 566736"/>
                <a:gd name="connsiteX44" fmla="*/ 1874044 w 1955007"/>
                <a:gd name="connsiteY44" fmla="*/ 561974 h 566736"/>
                <a:gd name="connsiteX45" fmla="*/ 1928813 w 1955007"/>
                <a:gd name="connsiteY45" fmla="*/ 564355 h 566736"/>
                <a:gd name="connsiteX46" fmla="*/ 1955007 w 1955007"/>
                <a:gd name="connsiteY46" fmla="*/ 566736 h 566736"/>
                <a:gd name="connsiteX0" fmla="*/ 0 w 1955007"/>
                <a:gd name="connsiteY0" fmla="*/ 338136 h 566736"/>
                <a:gd name="connsiteX1" fmla="*/ 83344 w 1955007"/>
                <a:gd name="connsiteY1" fmla="*/ 340518 h 566736"/>
                <a:gd name="connsiteX2" fmla="*/ 123825 w 1955007"/>
                <a:gd name="connsiteY2" fmla="*/ 340518 h 566736"/>
                <a:gd name="connsiteX3" fmla="*/ 209550 w 1955007"/>
                <a:gd name="connsiteY3" fmla="*/ 335755 h 566736"/>
                <a:gd name="connsiteX4" fmla="*/ 290513 w 1955007"/>
                <a:gd name="connsiteY4" fmla="*/ 321468 h 566736"/>
                <a:gd name="connsiteX5" fmla="*/ 366713 w 1955007"/>
                <a:gd name="connsiteY5" fmla="*/ 302418 h 566736"/>
                <a:gd name="connsiteX6" fmla="*/ 402432 w 1955007"/>
                <a:gd name="connsiteY6" fmla="*/ 292893 h 566736"/>
                <a:gd name="connsiteX7" fmla="*/ 445294 w 1955007"/>
                <a:gd name="connsiteY7" fmla="*/ 292893 h 566736"/>
                <a:gd name="connsiteX8" fmla="*/ 488157 w 1955007"/>
                <a:gd name="connsiteY8" fmla="*/ 302418 h 566736"/>
                <a:gd name="connsiteX9" fmla="*/ 545307 w 1955007"/>
                <a:gd name="connsiteY9" fmla="*/ 311943 h 566736"/>
                <a:gd name="connsiteX10" fmla="*/ 566738 w 1955007"/>
                <a:gd name="connsiteY10" fmla="*/ 311943 h 566736"/>
                <a:gd name="connsiteX11" fmla="*/ 592932 w 1955007"/>
                <a:gd name="connsiteY11" fmla="*/ 316705 h 566736"/>
                <a:gd name="connsiteX12" fmla="*/ 595313 w 1955007"/>
                <a:gd name="connsiteY12" fmla="*/ 316705 h 566736"/>
                <a:gd name="connsiteX13" fmla="*/ 621507 w 1955007"/>
                <a:gd name="connsiteY13" fmla="*/ 319086 h 566736"/>
                <a:gd name="connsiteX14" fmla="*/ 657225 w 1955007"/>
                <a:gd name="connsiteY14" fmla="*/ 311943 h 566736"/>
                <a:gd name="connsiteX15" fmla="*/ 678657 w 1955007"/>
                <a:gd name="connsiteY15" fmla="*/ 304798 h 566736"/>
                <a:gd name="connsiteX16" fmla="*/ 683419 w 1955007"/>
                <a:gd name="connsiteY16" fmla="*/ 292893 h 566736"/>
                <a:gd name="connsiteX17" fmla="*/ 711994 w 1955007"/>
                <a:gd name="connsiteY17" fmla="*/ 273842 h 566736"/>
                <a:gd name="connsiteX18" fmla="*/ 747713 w 1955007"/>
                <a:gd name="connsiteY18" fmla="*/ 250029 h 566736"/>
                <a:gd name="connsiteX19" fmla="*/ 800100 w 1955007"/>
                <a:gd name="connsiteY19" fmla="*/ 209549 h 566736"/>
                <a:gd name="connsiteX20" fmla="*/ 866775 w 1955007"/>
                <a:gd name="connsiteY20" fmla="*/ 147637 h 566736"/>
                <a:gd name="connsiteX21" fmla="*/ 933450 w 1955007"/>
                <a:gd name="connsiteY21" fmla="*/ 80960 h 566736"/>
                <a:gd name="connsiteX22" fmla="*/ 962026 w 1955007"/>
                <a:gd name="connsiteY22" fmla="*/ 59531 h 566736"/>
                <a:gd name="connsiteX23" fmla="*/ 1038225 w 1955007"/>
                <a:gd name="connsiteY23" fmla="*/ 19049 h 566736"/>
                <a:gd name="connsiteX24" fmla="*/ 1071563 w 1955007"/>
                <a:gd name="connsiteY24" fmla="*/ 9524 h 566736"/>
                <a:gd name="connsiteX25" fmla="*/ 1097757 w 1955007"/>
                <a:gd name="connsiteY25" fmla="*/ 0 h 566736"/>
                <a:gd name="connsiteX26" fmla="*/ 1104900 w 1955007"/>
                <a:gd name="connsiteY26" fmla="*/ 4761 h 566736"/>
                <a:gd name="connsiteX27" fmla="*/ 1138238 w 1955007"/>
                <a:gd name="connsiteY27" fmla="*/ 11905 h 566736"/>
                <a:gd name="connsiteX28" fmla="*/ 1164432 w 1955007"/>
                <a:gd name="connsiteY28" fmla="*/ 45243 h 566736"/>
                <a:gd name="connsiteX29" fmla="*/ 1188244 w 1955007"/>
                <a:gd name="connsiteY29" fmla="*/ 85724 h 566736"/>
                <a:gd name="connsiteX30" fmla="*/ 1209675 w 1955007"/>
                <a:gd name="connsiteY30" fmla="*/ 121443 h 566736"/>
                <a:gd name="connsiteX31" fmla="*/ 1226344 w 1955007"/>
                <a:gd name="connsiteY31" fmla="*/ 147636 h 566736"/>
                <a:gd name="connsiteX32" fmla="*/ 1243013 w 1955007"/>
                <a:gd name="connsiteY32" fmla="*/ 183355 h 566736"/>
                <a:gd name="connsiteX33" fmla="*/ 1273969 w 1955007"/>
                <a:gd name="connsiteY33" fmla="*/ 230980 h 566736"/>
                <a:gd name="connsiteX34" fmla="*/ 1302544 w 1955007"/>
                <a:gd name="connsiteY34" fmla="*/ 278605 h 566736"/>
                <a:gd name="connsiteX35" fmla="*/ 1321594 w 1955007"/>
                <a:gd name="connsiteY35" fmla="*/ 302418 h 566736"/>
                <a:gd name="connsiteX36" fmla="*/ 1350169 w 1955007"/>
                <a:gd name="connsiteY36" fmla="*/ 340518 h 566736"/>
                <a:gd name="connsiteX37" fmla="*/ 1440657 w 1955007"/>
                <a:gd name="connsiteY37" fmla="*/ 426243 h 566736"/>
                <a:gd name="connsiteX38" fmla="*/ 1476375 w 1955007"/>
                <a:gd name="connsiteY38" fmla="*/ 445293 h 566736"/>
                <a:gd name="connsiteX39" fmla="*/ 1554957 w 1955007"/>
                <a:gd name="connsiteY39" fmla="*/ 466724 h 566736"/>
                <a:gd name="connsiteX40" fmla="*/ 1657350 w 1955007"/>
                <a:gd name="connsiteY40" fmla="*/ 514349 h 566736"/>
                <a:gd name="connsiteX41" fmla="*/ 1719263 w 1955007"/>
                <a:gd name="connsiteY41" fmla="*/ 528636 h 566736"/>
                <a:gd name="connsiteX42" fmla="*/ 1809750 w 1955007"/>
                <a:gd name="connsiteY42" fmla="*/ 559593 h 566736"/>
                <a:gd name="connsiteX43" fmla="*/ 1864519 w 1955007"/>
                <a:gd name="connsiteY43" fmla="*/ 566736 h 566736"/>
                <a:gd name="connsiteX44" fmla="*/ 1874044 w 1955007"/>
                <a:gd name="connsiteY44" fmla="*/ 561974 h 566736"/>
                <a:gd name="connsiteX45" fmla="*/ 1928813 w 1955007"/>
                <a:gd name="connsiteY45" fmla="*/ 564355 h 566736"/>
                <a:gd name="connsiteX46" fmla="*/ 1955007 w 1955007"/>
                <a:gd name="connsiteY46" fmla="*/ 566736 h 566736"/>
                <a:gd name="connsiteX0" fmla="*/ 0 w 1955007"/>
                <a:gd name="connsiteY0" fmla="*/ 338136 h 566736"/>
                <a:gd name="connsiteX1" fmla="*/ 83344 w 1955007"/>
                <a:gd name="connsiteY1" fmla="*/ 340518 h 566736"/>
                <a:gd name="connsiteX2" fmla="*/ 123825 w 1955007"/>
                <a:gd name="connsiteY2" fmla="*/ 340518 h 566736"/>
                <a:gd name="connsiteX3" fmla="*/ 209550 w 1955007"/>
                <a:gd name="connsiteY3" fmla="*/ 335755 h 566736"/>
                <a:gd name="connsiteX4" fmla="*/ 290513 w 1955007"/>
                <a:gd name="connsiteY4" fmla="*/ 321468 h 566736"/>
                <a:gd name="connsiteX5" fmla="*/ 366713 w 1955007"/>
                <a:gd name="connsiteY5" fmla="*/ 302418 h 566736"/>
                <a:gd name="connsiteX6" fmla="*/ 402432 w 1955007"/>
                <a:gd name="connsiteY6" fmla="*/ 292893 h 566736"/>
                <a:gd name="connsiteX7" fmla="*/ 445294 w 1955007"/>
                <a:gd name="connsiteY7" fmla="*/ 292893 h 566736"/>
                <a:gd name="connsiteX8" fmla="*/ 488157 w 1955007"/>
                <a:gd name="connsiteY8" fmla="*/ 302418 h 566736"/>
                <a:gd name="connsiteX9" fmla="*/ 545307 w 1955007"/>
                <a:gd name="connsiteY9" fmla="*/ 311943 h 566736"/>
                <a:gd name="connsiteX10" fmla="*/ 566738 w 1955007"/>
                <a:gd name="connsiteY10" fmla="*/ 311943 h 566736"/>
                <a:gd name="connsiteX11" fmla="*/ 592932 w 1955007"/>
                <a:gd name="connsiteY11" fmla="*/ 316705 h 566736"/>
                <a:gd name="connsiteX12" fmla="*/ 595313 w 1955007"/>
                <a:gd name="connsiteY12" fmla="*/ 316705 h 566736"/>
                <a:gd name="connsiteX13" fmla="*/ 621507 w 1955007"/>
                <a:gd name="connsiteY13" fmla="*/ 319086 h 566736"/>
                <a:gd name="connsiteX14" fmla="*/ 657225 w 1955007"/>
                <a:gd name="connsiteY14" fmla="*/ 311943 h 566736"/>
                <a:gd name="connsiteX15" fmla="*/ 678657 w 1955007"/>
                <a:gd name="connsiteY15" fmla="*/ 304798 h 566736"/>
                <a:gd name="connsiteX16" fmla="*/ 711994 w 1955007"/>
                <a:gd name="connsiteY16" fmla="*/ 273842 h 566736"/>
                <a:gd name="connsiteX17" fmla="*/ 747713 w 1955007"/>
                <a:gd name="connsiteY17" fmla="*/ 250029 h 566736"/>
                <a:gd name="connsiteX18" fmla="*/ 800100 w 1955007"/>
                <a:gd name="connsiteY18" fmla="*/ 209549 h 566736"/>
                <a:gd name="connsiteX19" fmla="*/ 866775 w 1955007"/>
                <a:gd name="connsiteY19" fmla="*/ 147637 h 566736"/>
                <a:gd name="connsiteX20" fmla="*/ 933450 w 1955007"/>
                <a:gd name="connsiteY20" fmla="*/ 80960 h 566736"/>
                <a:gd name="connsiteX21" fmla="*/ 962026 w 1955007"/>
                <a:gd name="connsiteY21" fmla="*/ 59531 h 566736"/>
                <a:gd name="connsiteX22" fmla="*/ 1038225 w 1955007"/>
                <a:gd name="connsiteY22" fmla="*/ 19049 h 566736"/>
                <a:gd name="connsiteX23" fmla="*/ 1071563 w 1955007"/>
                <a:gd name="connsiteY23" fmla="*/ 9524 h 566736"/>
                <a:gd name="connsiteX24" fmla="*/ 1097757 w 1955007"/>
                <a:gd name="connsiteY24" fmla="*/ 0 h 566736"/>
                <a:gd name="connsiteX25" fmla="*/ 1104900 w 1955007"/>
                <a:gd name="connsiteY25" fmla="*/ 4761 h 566736"/>
                <a:gd name="connsiteX26" fmla="*/ 1138238 w 1955007"/>
                <a:gd name="connsiteY26" fmla="*/ 11905 h 566736"/>
                <a:gd name="connsiteX27" fmla="*/ 1164432 w 1955007"/>
                <a:gd name="connsiteY27" fmla="*/ 45243 h 566736"/>
                <a:gd name="connsiteX28" fmla="*/ 1188244 w 1955007"/>
                <a:gd name="connsiteY28" fmla="*/ 85724 h 566736"/>
                <a:gd name="connsiteX29" fmla="*/ 1209675 w 1955007"/>
                <a:gd name="connsiteY29" fmla="*/ 121443 h 566736"/>
                <a:gd name="connsiteX30" fmla="*/ 1226344 w 1955007"/>
                <a:gd name="connsiteY30" fmla="*/ 147636 h 566736"/>
                <a:gd name="connsiteX31" fmla="*/ 1243013 w 1955007"/>
                <a:gd name="connsiteY31" fmla="*/ 183355 h 566736"/>
                <a:gd name="connsiteX32" fmla="*/ 1273969 w 1955007"/>
                <a:gd name="connsiteY32" fmla="*/ 230980 h 566736"/>
                <a:gd name="connsiteX33" fmla="*/ 1302544 w 1955007"/>
                <a:gd name="connsiteY33" fmla="*/ 278605 h 566736"/>
                <a:gd name="connsiteX34" fmla="*/ 1321594 w 1955007"/>
                <a:gd name="connsiteY34" fmla="*/ 302418 h 566736"/>
                <a:gd name="connsiteX35" fmla="*/ 1350169 w 1955007"/>
                <a:gd name="connsiteY35" fmla="*/ 340518 h 566736"/>
                <a:gd name="connsiteX36" fmla="*/ 1440657 w 1955007"/>
                <a:gd name="connsiteY36" fmla="*/ 426243 h 566736"/>
                <a:gd name="connsiteX37" fmla="*/ 1476375 w 1955007"/>
                <a:gd name="connsiteY37" fmla="*/ 445293 h 566736"/>
                <a:gd name="connsiteX38" fmla="*/ 1554957 w 1955007"/>
                <a:gd name="connsiteY38" fmla="*/ 466724 h 566736"/>
                <a:gd name="connsiteX39" fmla="*/ 1657350 w 1955007"/>
                <a:gd name="connsiteY39" fmla="*/ 514349 h 566736"/>
                <a:gd name="connsiteX40" fmla="*/ 1719263 w 1955007"/>
                <a:gd name="connsiteY40" fmla="*/ 528636 h 566736"/>
                <a:gd name="connsiteX41" fmla="*/ 1809750 w 1955007"/>
                <a:gd name="connsiteY41" fmla="*/ 559593 h 566736"/>
                <a:gd name="connsiteX42" fmla="*/ 1864519 w 1955007"/>
                <a:gd name="connsiteY42" fmla="*/ 566736 h 566736"/>
                <a:gd name="connsiteX43" fmla="*/ 1874044 w 1955007"/>
                <a:gd name="connsiteY43" fmla="*/ 561974 h 566736"/>
                <a:gd name="connsiteX44" fmla="*/ 1928813 w 1955007"/>
                <a:gd name="connsiteY44" fmla="*/ 564355 h 566736"/>
                <a:gd name="connsiteX45" fmla="*/ 1955007 w 1955007"/>
                <a:gd name="connsiteY45" fmla="*/ 566736 h 566736"/>
                <a:gd name="connsiteX0" fmla="*/ 0 w 1955007"/>
                <a:gd name="connsiteY0" fmla="*/ 338136 h 566736"/>
                <a:gd name="connsiteX1" fmla="*/ 83344 w 1955007"/>
                <a:gd name="connsiteY1" fmla="*/ 340518 h 566736"/>
                <a:gd name="connsiteX2" fmla="*/ 123825 w 1955007"/>
                <a:gd name="connsiteY2" fmla="*/ 340518 h 566736"/>
                <a:gd name="connsiteX3" fmla="*/ 209550 w 1955007"/>
                <a:gd name="connsiteY3" fmla="*/ 335755 h 566736"/>
                <a:gd name="connsiteX4" fmla="*/ 290513 w 1955007"/>
                <a:gd name="connsiteY4" fmla="*/ 321468 h 566736"/>
                <a:gd name="connsiteX5" fmla="*/ 366713 w 1955007"/>
                <a:gd name="connsiteY5" fmla="*/ 302418 h 566736"/>
                <a:gd name="connsiteX6" fmla="*/ 402432 w 1955007"/>
                <a:gd name="connsiteY6" fmla="*/ 292893 h 566736"/>
                <a:gd name="connsiteX7" fmla="*/ 445294 w 1955007"/>
                <a:gd name="connsiteY7" fmla="*/ 292893 h 566736"/>
                <a:gd name="connsiteX8" fmla="*/ 488157 w 1955007"/>
                <a:gd name="connsiteY8" fmla="*/ 302418 h 566736"/>
                <a:gd name="connsiteX9" fmla="*/ 545307 w 1955007"/>
                <a:gd name="connsiteY9" fmla="*/ 311943 h 566736"/>
                <a:gd name="connsiteX10" fmla="*/ 566738 w 1955007"/>
                <a:gd name="connsiteY10" fmla="*/ 311943 h 566736"/>
                <a:gd name="connsiteX11" fmla="*/ 592932 w 1955007"/>
                <a:gd name="connsiteY11" fmla="*/ 316705 h 566736"/>
                <a:gd name="connsiteX12" fmla="*/ 595313 w 1955007"/>
                <a:gd name="connsiteY12" fmla="*/ 316705 h 566736"/>
                <a:gd name="connsiteX13" fmla="*/ 621507 w 1955007"/>
                <a:gd name="connsiteY13" fmla="*/ 319086 h 566736"/>
                <a:gd name="connsiteX14" fmla="*/ 657225 w 1955007"/>
                <a:gd name="connsiteY14" fmla="*/ 311943 h 566736"/>
                <a:gd name="connsiteX15" fmla="*/ 678657 w 1955007"/>
                <a:gd name="connsiteY15" fmla="*/ 304798 h 566736"/>
                <a:gd name="connsiteX16" fmla="*/ 716757 w 1955007"/>
                <a:gd name="connsiteY16" fmla="*/ 280986 h 566736"/>
                <a:gd name="connsiteX17" fmla="*/ 747713 w 1955007"/>
                <a:gd name="connsiteY17" fmla="*/ 250029 h 566736"/>
                <a:gd name="connsiteX18" fmla="*/ 800100 w 1955007"/>
                <a:gd name="connsiteY18" fmla="*/ 209549 h 566736"/>
                <a:gd name="connsiteX19" fmla="*/ 866775 w 1955007"/>
                <a:gd name="connsiteY19" fmla="*/ 147637 h 566736"/>
                <a:gd name="connsiteX20" fmla="*/ 933450 w 1955007"/>
                <a:gd name="connsiteY20" fmla="*/ 80960 h 566736"/>
                <a:gd name="connsiteX21" fmla="*/ 962026 w 1955007"/>
                <a:gd name="connsiteY21" fmla="*/ 59531 h 566736"/>
                <a:gd name="connsiteX22" fmla="*/ 1038225 w 1955007"/>
                <a:gd name="connsiteY22" fmla="*/ 19049 h 566736"/>
                <a:gd name="connsiteX23" fmla="*/ 1071563 w 1955007"/>
                <a:gd name="connsiteY23" fmla="*/ 9524 h 566736"/>
                <a:gd name="connsiteX24" fmla="*/ 1097757 w 1955007"/>
                <a:gd name="connsiteY24" fmla="*/ 0 h 566736"/>
                <a:gd name="connsiteX25" fmla="*/ 1104900 w 1955007"/>
                <a:gd name="connsiteY25" fmla="*/ 4761 h 566736"/>
                <a:gd name="connsiteX26" fmla="*/ 1138238 w 1955007"/>
                <a:gd name="connsiteY26" fmla="*/ 11905 h 566736"/>
                <a:gd name="connsiteX27" fmla="*/ 1164432 w 1955007"/>
                <a:gd name="connsiteY27" fmla="*/ 45243 h 566736"/>
                <a:gd name="connsiteX28" fmla="*/ 1188244 w 1955007"/>
                <a:gd name="connsiteY28" fmla="*/ 85724 h 566736"/>
                <a:gd name="connsiteX29" fmla="*/ 1209675 w 1955007"/>
                <a:gd name="connsiteY29" fmla="*/ 121443 h 566736"/>
                <a:gd name="connsiteX30" fmla="*/ 1226344 w 1955007"/>
                <a:gd name="connsiteY30" fmla="*/ 147636 h 566736"/>
                <a:gd name="connsiteX31" fmla="*/ 1243013 w 1955007"/>
                <a:gd name="connsiteY31" fmla="*/ 183355 h 566736"/>
                <a:gd name="connsiteX32" fmla="*/ 1273969 w 1955007"/>
                <a:gd name="connsiteY32" fmla="*/ 230980 h 566736"/>
                <a:gd name="connsiteX33" fmla="*/ 1302544 w 1955007"/>
                <a:gd name="connsiteY33" fmla="*/ 278605 h 566736"/>
                <a:gd name="connsiteX34" fmla="*/ 1321594 w 1955007"/>
                <a:gd name="connsiteY34" fmla="*/ 302418 h 566736"/>
                <a:gd name="connsiteX35" fmla="*/ 1350169 w 1955007"/>
                <a:gd name="connsiteY35" fmla="*/ 340518 h 566736"/>
                <a:gd name="connsiteX36" fmla="*/ 1440657 w 1955007"/>
                <a:gd name="connsiteY36" fmla="*/ 426243 h 566736"/>
                <a:gd name="connsiteX37" fmla="*/ 1476375 w 1955007"/>
                <a:gd name="connsiteY37" fmla="*/ 445293 h 566736"/>
                <a:gd name="connsiteX38" fmla="*/ 1554957 w 1955007"/>
                <a:gd name="connsiteY38" fmla="*/ 466724 h 566736"/>
                <a:gd name="connsiteX39" fmla="*/ 1657350 w 1955007"/>
                <a:gd name="connsiteY39" fmla="*/ 514349 h 566736"/>
                <a:gd name="connsiteX40" fmla="*/ 1719263 w 1955007"/>
                <a:gd name="connsiteY40" fmla="*/ 528636 h 566736"/>
                <a:gd name="connsiteX41" fmla="*/ 1809750 w 1955007"/>
                <a:gd name="connsiteY41" fmla="*/ 559593 h 566736"/>
                <a:gd name="connsiteX42" fmla="*/ 1864519 w 1955007"/>
                <a:gd name="connsiteY42" fmla="*/ 566736 h 566736"/>
                <a:gd name="connsiteX43" fmla="*/ 1874044 w 1955007"/>
                <a:gd name="connsiteY43" fmla="*/ 561974 h 566736"/>
                <a:gd name="connsiteX44" fmla="*/ 1928813 w 1955007"/>
                <a:gd name="connsiteY44" fmla="*/ 564355 h 566736"/>
                <a:gd name="connsiteX45" fmla="*/ 1955007 w 1955007"/>
                <a:gd name="connsiteY45" fmla="*/ 566736 h 566736"/>
                <a:gd name="connsiteX0" fmla="*/ 0 w 1955007"/>
                <a:gd name="connsiteY0" fmla="*/ 338136 h 566736"/>
                <a:gd name="connsiteX1" fmla="*/ 83344 w 1955007"/>
                <a:gd name="connsiteY1" fmla="*/ 340518 h 566736"/>
                <a:gd name="connsiteX2" fmla="*/ 123825 w 1955007"/>
                <a:gd name="connsiteY2" fmla="*/ 340518 h 566736"/>
                <a:gd name="connsiteX3" fmla="*/ 209550 w 1955007"/>
                <a:gd name="connsiteY3" fmla="*/ 335755 h 566736"/>
                <a:gd name="connsiteX4" fmla="*/ 290513 w 1955007"/>
                <a:gd name="connsiteY4" fmla="*/ 321468 h 566736"/>
                <a:gd name="connsiteX5" fmla="*/ 366713 w 1955007"/>
                <a:gd name="connsiteY5" fmla="*/ 302418 h 566736"/>
                <a:gd name="connsiteX6" fmla="*/ 402432 w 1955007"/>
                <a:gd name="connsiteY6" fmla="*/ 292893 h 566736"/>
                <a:gd name="connsiteX7" fmla="*/ 445294 w 1955007"/>
                <a:gd name="connsiteY7" fmla="*/ 292893 h 566736"/>
                <a:gd name="connsiteX8" fmla="*/ 488157 w 1955007"/>
                <a:gd name="connsiteY8" fmla="*/ 302418 h 566736"/>
                <a:gd name="connsiteX9" fmla="*/ 545307 w 1955007"/>
                <a:gd name="connsiteY9" fmla="*/ 311943 h 566736"/>
                <a:gd name="connsiteX10" fmla="*/ 566738 w 1955007"/>
                <a:gd name="connsiteY10" fmla="*/ 311943 h 566736"/>
                <a:gd name="connsiteX11" fmla="*/ 592932 w 1955007"/>
                <a:gd name="connsiteY11" fmla="*/ 316705 h 566736"/>
                <a:gd name="connsiteX12" fmla="*/ 595313 w 1955007"/>
                <a:gd name="connsiteY12" fmla="*/ 316705 h 566736"/>
                <a:gd name="connsiteX13" fmla="*/ 645319 w 1955007"/>
                <a:gd name="connsiteY13" fmla="*/ 304799 h 566736"/>
                <a:gd name="connsiteX14" fmla="*/ 657225 w 1955007"/>
                <a:gd name="connsiteY14" fmla="*/ 311943 h 566736"/>
                <a:gd name="connsiteX15" fmla="*/ 678657 w 1955007"/>
                <a:gd name="connsiteY15" fmla="*/ 304798 h 566736"/>
                <a:gd name="connsiteX16" fmla="*/ 716757 w 1955007"/>
                <a:gd name="connsiteY16" fmla="*/ 280986 h 566736"/>
                <a:gd name="connsiteX17" fmla="*/ 747713 w 1955007"/>
                <a:gd name="connsiteY17" fmla="*/ 250029 h 566736"/>
                <a:gd name="connsiteX18" fmla="*/ 800100 w 1955007"/>
                <a:gd name="connsiteY18" fmla="*/ 209549 h 566736"/>
                <a:gd name="connsiteX19" fmla="*/ 866775 w 1955007"/>
                <a:gd name="connsiteY19" fmla="*/ 147637 h 566736"/>
                <a:gd name="connsiteX20" fmla="*/ 933450 w 1955007"/>
                <a:gd name="connsiteY20" fmla="*/ 80960 h 566736"/>
                <a:gd name="connsiteX21" fmla="*/ 962026 w 1955007"/>
                <a:gd name="connsiteY21" fmla="*/ 59531 h 566736"/>
                <a:gd name="connsiteX22" fmla="*/ 1038225 w 1955007"/>
                <a:gd name="connsiteY22" fmla="*/ 19049 h 566736"/>
                <a:gd name="connsiteX23" fmla="*/ 1071563 w 1955007"/>
                <a:gd name="connsiteY23" fmla="*/ 9524 h 566736"/>
                <a:gd name="connsiteX24" fmla="*/ 1097757 w 1955007"/>
                <a:gd name="connsiteY24" fmla="*/ 0 h 566736"/>
                <a:gd name="connsiteX25" fmla="*/ 1104900 w 1955007"/>
                <a:gd name="connsiteY25" fmla="*/ 4761 h 566736"/>
                <a:gd name="connsiteX26" fmla="*/ 1138238 w 1955007"/>
                <a:gd name="connsiteY26" fmla="*/ 11905 h 566736"/>
                <a:gd name="connsiteX27" fmla="*/ 1164432 w 1955007"/>
                <a:gd name="connsiteY27" fmla="*/ 45243 h 566736"/>
                <a:gd name="connsiteX28" fmla="*/ 1188244 w 1955007"/>
                <a:gd name="connsiteY28" fmla="*/ 85724 h 566736"/>
                <a:gd name="connsiteX29" fmla="*/ 1209675 w 1955007"/>
                <a:gd name="connsiteY29" fmla="*/ 121443 h 566736"/>
                <a:gd name="connsiteX30" fmla="*/ 1226344 w 1955007"/>
                <a:gd name="connsiteY30" fmla="*/ 147636 h 566736"/>
                <a:gd name="connsiteX31" fmla="*/ 1243013 w 1955007"/>
                <a:gd name="connsiteY31" fmla="*/ 183355 h 566736"/>
                <a:gd name="connsiteX32" fmla="*/ 1273969 w 1955007"/>
                <a:gd name="connsiteY32" fmla="*/ 230980 h 566736"/>
                <a:gd name="connsiteX33" fmla="*/ 1302544 w 1955007"/>
                <a:gd name="connsiteY33" fmla="*/ 278605 h 566736"/>
                <a:gd name="connsiteX34" fmla="*/ 1321594 w 1955007"/>
                <a:gd name="connsiteY34" fmla="*/ 302418 h 566736"/>
                <a:gd name="connsiteX35" fmla="*/ 1350169 w 1955007"/>
                <a:gd name="connsiteY35" fmla="*/ 340518 h 566736"/>
                <a:gd name="connsiteX36" fmla="*/ 1440657 w 1955007"/>
                <a:gd name="connsiteY36" fmla="*/ 426243 h 566736"/>
                <a:gd name="connsiteX37" fmla="*/ 1476375 w 1955007"/>
                <a:gd name="connsiteY37" fmla="*/ 445293 h 566736"/>
                <a:gd name="connsiteX38" fmla="*/ 1554957 w 1955007"/>
                <a:gd name="connsiteY38" fmla="*/ 466724 h 566736"/>
                <a:gd name="connsiteX39" fmla="*/ 1657350 w 1955007"/>
                <a:gd name="connsiteY39" fmla="*/ 514349 h 566736"/>
                <a:gd name="connsiteX40" fmla="*/ 1719263 w 1955007"/>
                <a:gd name="connsiteY40" fmla="*/ 528636 h 566736"/>
                <a:gd name="connsiteX41" fmla="*/ 1809750 w 1955007"/>
                <a:gd name="connsiteY41" fmla="*/ 559593 h 566736"/>
                <a:gd name="connsiteX42" fmla="*/ 1864519 w 1955007"/>
                <a:gd name="connsiteY42" fmla="*/ 566736 h 566736"/>
                <a:gd name="connsiteX43" fmla="*/ 1874044 w 1955007"/>
                <a:gd name="connsiteY43" fmla="*/ 561974 h 566736"/>
                <a:gd name="connsiteX44" fmla="*/ 1928813 w 1955007"/>
                <a:gd name="connsiteY44" fmla="*/ 564355 h 566736"/>
                <a:gd name="connsiteX45" fmla="*/ 1955007 w 1955007"/>
                <a:gd name="connsiteY45" fmla="*/ 566736 h 566736"/>
                <a:gd name="connsiteX0" fmla="*/ 0 w 1955007"/>
                <a:gd name="connsiteY0" fmla="*/ 338136 h 566736"/>
                <a:gd name="connsiteX1" fmla="*/ 83344 w 1955007"/>
                <a:gd name="connsiteY1" fmla="*/ 340518 h 566736"/>
                <a:gd name="connsiteX2" fmla="*/ 123825 w 1955007"/>
                <a:gd name="connsiteY2" fmla="*/ 340518 h 566736"/>
                <a:gd name="connsiteX3" fmla="*/ 209550 w 1955007"/>
                <a:gd name="connsiteY3" fmla="*/ 335755 h 566736"/>
                <a:gd name="connsiteX4" fmla="*/ 290513 w 1955007"/>
                <a:gd name="connsiteY4" fmla="*/ 321468 h 566736"/>
                <a:gd name="connsiteX5" fmla="*/ 366713 w 1955007"/>
                <a:gd name="connsiteY5" fmla="*/ 302418 h 566736"/>
                <a:gd name="connsiteX6" fmla="*/ 402432 w 1955007"/>
                <a:gd name="connsiteY6" fmla="*/ 292893 h 566736"/>
                <a:gd name="connsiteX7" fmla="*/ 445294 w 1955007"/>
                <a:gd name="connsiteY7" fmla="*/ 292893 h 566736"/>
                <a:gd name="connsiteX8" fmla="*/ 488157 w 1955007"/>
                <a:gd name="connsiteY8" fmla="*/ 302418 h 566736"/>
                <a:gd name="connsiteX9" fmla="*/ 545307 w 1955007"/>
                <a:gd name="connsiteY9" fmla="*/ 311943 h 566736"/>
                <a:gd name="connsiteX10" fmla="*/ 566738 w 1955007"/>
                <a:gd name="connsiteY10" fmla="*/ 311943 h 566736"/>
                <a:gd name="connsiteX11" fmla="*/ 592932 w 1955007"/>
                <a:gd name="connsiteY11" fmla="*/ 316705 h 566736"/>
                <a:gd name="connsiteX12" fmla="*/ 595313 w 1955007"/>
                <a:gd name="connsiteY12" fmla="*/ 316705 h 566736"/>
                <a:gd name="connsiteX13" fmla="*/ 645319 w 1955007"/>
                <a:gd name="connsiteY13" fmla="*/ 304799 h 566736"/>
                <a:gd name="connsiteX14" fmla="*/ 657225 w 1955007"/>
                <a:gd name="connsiteY14" fmla="*/ 311943 h 566736"/>
                <a:gd name="connsiteX15" fmla="*/ 678657 w 1955007"/>
                <a:gd name="connsiteY15" fmla="*/ 288129 h 566736"/>
                <a:gd name="connsiteX16" fmla="*/ 716757 w 1955007"/>
                <a:gd name="connsiteY16" fmla="*/ 280986 h 566736"/>
                <a:gd name="connsiteX17" fmla="*/ 747713 w 1955007"/>
                <a:gd name="connsiteY17" fmla="*/ 250029 h 566736"/>
                <a:gd name="connsiteX18" fmla="*/ 800100 w 1955007"/>
                <a:gd name="connsiteY18" fmla="*/ 209549 h 566736"/>
                <a:gd name="connsiteX19" fmla="*/ 866775 w 1955007"/>
                <a:gd name="connsiteY19" fmla="*/ 147637 h 566736"/>
                <a:gd name="connsiteX20" fmla="*/ 933450 w 1955007"/>
                <a:gd name="connsiteY20" fmla="*/ 80960 h 566736"/>
                <a:gd name="connsiteX21" fmla="*/ 962026 w 1955007"/>
                <a:gd name="connsiteY21" fmla="*/ 59531 h 566736"/>
                <a:gd name="connsiteX22" fmla="*/ 1038225 w 1955007"/>
                <a:gd name="connsiteY22" fmla="*/ 19049 h 566736"/>
                <a:gd name="connsiteX23" fmla="*/ 1071563 w 1955007"/>
                <a:gd name="connsiteY23" fmla="*/ 9524 h 566736"/>
                <a:gd name="connsiteX24" fmla="*/ 1097757 w 1955007"/>
                <a:gd name="connsiteY24" fmla="*/ 0 h 566736"/>
                <a:gd name="connsiteX25" fmla="*/ 1104900 w 1955007"/>
                <a:gd name="connsiteY25" fmla="*/ 4761 h 566736"/>
                <a:gd name="connsiteX26" fmla="*/ 1138238 w 1955007"/>
                <a:gd name="connsiteY26" fmla="*/ 11905 h 566736"/>
                <a:gd name="connsiteX27" fmla="*/ 1164432 w 1955007"/>
                <a:gd name="connsiteY27" fmla="*/ 45243 h 566736"/>
                <a:gd name="connsiteX28" fmla="*/ 1188244 w 1955007"/>
                <a:gd name="connsiteY28" fmla="*/ 85724 h 566736"/>
                <a:gd name="connsiteX29" fmla="*/ 1209675 w 1955007"/>
                <a:gd name="connsiteY29" fmla="*/ 121443 h 566736"/>
                <a:gd name="connsiteX30" fmla="*/ 1226344 w 1955007"/>
                <a:gd name="connsiteY30" fmla="*/ 147636 h 566736"/>
                <a:gd name="connsiteX31" fmla="*/ 1243013 w 1955007"/>
                <a:gd name="connsiteY31" fmla="*/ 183355 h 566736"/>
                <a:gd name="connsiteX32" fmla="*/ 1273969 w 1955007"/>
                <a:gd name="connsiteY32" fmla="*/ 230980 h 566736"/>
                <a:gd name="connsiteX33" fmla="*/ 1302544 w 1955007"/>
                <a:gd name="connsiteY33" fmla="*/ 278605 h 566736"/>
                <a:gd name="connsiteX34" fmla="*/ 1321594 w 1955007"/>
                <a:gd name="connsiteY34" fmla="*/ 302418 h 566736"/>
                <a:gd name="connsiteX35" fmla="*/ 1350169 w 1955007"/>
                <a:gd name="connsiteY35" fmla="*/ 340518 h 566736"/>
                <a:gd name="connsiteX36" fmla="*/ 1440657 w 1955007"/>
                <a:gd name="connsiteY36" fmla="*/ 426243 h 566736"/>
                <a:gd name="connsiteX37" fmla="*/ 1476375 w 1955007"/>
                <a:gd name="connsiteY37" fmla="*/ 445293 h 566736"/>
                <a:gd name="connsiteX38" fmla="*/ 1554957 w 1955007"/>
                <a:gd name="connsiteY38" fmla="*/ 466724 h 566736"/>
                <a:gd name="connsiteX39" fmla="*/ 1657350 w 1955007"/>
                <a:gd name="connsiteY39" fmla="*/ 514349 h 566736"/>
                <a:gd name="connsiteX40" fmla="*/ 1719263 w 1955007"/>
                <a:gd name="connsiteY40" fmla="*/ 528636 h 566736"/>
                <a:gd name="connsiteX41" fmla="*/ 1809750 w 1955007"/>
                <a:gd name="connsiteY41" fmla="*/ 559593 h 566736"/>
                <a:gd name="connsiteX42" fmla="*/ 1864519 w 1955007"/>
                <a:gd name="connsiteY42" fmla="*/ 566736 h 566736"/>
                <a:gd name="connsiteX43" fmla="*/ 1874044 w 1955007"/>
                <a:gd name="connsiteY43" fmla="*/ 561974 h 566736"/>
                <a:gd name="connsiteX44" fmla="*/ 1928813 w 1955007"/>
                <a:gd name="connsiteY44" fmla="*/ 564355 h 566736"/>
                <a:gd name="connsiteX45" fmla="*/ 1955007 w 1955007"/>
                <a:gd name="connsiteY45" fmla="*/ 566736 h 566736"/>
                <a:gd name="connsiteX0" fmla="*/ 0 w 1955007"/>
                <a:gd name="connsiteY0" fmla="*/ 338136 h 566736"/>
                <a:gd name="connsiteX1" fmla="*/ 83344 w 1955007"/>
                <a:gd name="connsiteY1" fmla="*/ 340518 h 566736"/>
                <a:gd name="connsiteX2" fmla="*/ 123825 w 1955007"/>
                <a:gd name="connsiteY2" fmla="*/ 340518 h 566736"/>
                <a:gd name="connsiteX3" fmla="*/ 209550 w 1955007"/>
                <a:gd name="connsiteY3" fmla="*/ 335755 h 566736"/>
                <a:gd name="connsiteX4" fmla="*/ 290513 w 1955007"/>
                <a:gd name="connsiteY4" fmla="*/ 321468 h 566736"/>
                <a:gd name="connsiteX5" fmla="*/ 366713 w 1955007"/>
                <a:gd name="connsiteY5" fmla="*/ 302418 h 566736"/>
                <a:gd name="connsiteX6" fmla="*/ 402432 w 1955007"/>
                <a:gd name="connsiteY6" fmla="*/ 292893 h 566736"/>
                <a:gd name="connsiteX7" fmla="*/ 445294 w 1955007"/>
                <a:gd name="connsiteY7" fmla="*/ 292893 h 566736"/>
                <a:gd name="connsiteX8" fmla="*/ 488157 w 1955007"/>
                <a:gd name="connsiteY8" fmla="*/ 302418 h 566736"/>
                <a:gd name="connsiteX9" fmla="*/ 545307 w 1955007"/>
                <a:gd name="connsiteY9" fmla="*/ 311943 h 566736"/>
                <a:gd name="connsiteX10" fmla="*/ 566738 w 1955007"/>
                <a:gd name="connsiteY10" fmla="*/ 311943 h 566736"/>
                <a:gd name="connsiteX11" fmla="*/ 592932 w 1955007"/>
                <a:gd name="connsiteY11" fmla="*/ 316705 h 566736"/>
                <a:gd name="connsiteX12" fmla="*/ 595313 w 1955007"/>
                <a:gd name="connsiteY12" fmla="*/ 316705 h 566736"/>
                <a:gd name="connsiteX13" fmla="*/ 645319 w 1955007"/>
                <a:gd name="connsiteY13" fmla="*/ 304799 h 566736"/>
                <a:gd name="connsiteX14" fmla="*/ 661988 w 1955007"/>
                <a:gd name="connsiteY14" fmla="*/ 292893 h 566736"/>
                <a:gd name="connsiteX15" fmla="*/ 678657 w 1955007"/>
                <a:gd name="connsiteY15" fmla="*/ 288129 h 566736"/>
                <a:gd name="connsiteX16" fmla="*/ 716757 w 1955007"/>
                <a:gd name="connsiteY16" fmla="*/ 280986 h 566736"/>
                <a:gd name="connsiteX17" fmla="*/ 747713 w 1955007"/>
                <a:gd name="connsiteY17" fmla="*/ 250029 h 566736"/>
                <a:gd name="connsiteX18" fmla="*/ 800100 w 1955007"/>
                <a:gd name="connsiteY18" fmla="*/ 209549 h 566736"/>
                <a:gd name="connsiteX19" fmla="*/ 866775 w 1955007"/>
                <a:gd name="connsiteY19" fmla="*/ 147637 h 566736"/>
                <a:gd name="connsiteX20" fmla="*/ 933450 w 1955007"/>
                <a:gd name="connsiteY20" fmla="*/ 80960 h 566736"/>
                <a:gd name="connsiteX21" fmla="*/ 962026 w 1955007"/>
                <a:gd name="connsiteY21" fmla="*/ 59531 h 566736"/>
                <a:gd name="connsiteX22" fmla="*/ 1038225 w 1955007"/>
                <a:gd name="connsiteY22" fmla="*/ 19049 h 566736"/>
                <a:gd name="connsiteX23" fmla="*/ 1071563 w 1955007"/>
                <a:gd name="connsiteY23" fmla="*/ 9524 h 566736"/>
                <a:gd name="connsiteX24" fmla="*/ 1097757 w 1955007"/>
                <a:gd name="connsiteY24" fmla="*/ 0 h 566736"/>
                <a:gd name="connsiteX25" fmla="*/ 1104900 w 1955007"/>
                <a:gd name="connsiteY25" fmla="*/ 4761 h 566736"/>
                <a:gd name="connsiteX26" fmla="*/ 1138238 w 1955007"/>
                <a:gd name="connsiteY26" fmla="*/ 11905 h 566736"/>
                <a:gd name="connsiteX27" fmla="*/ 1164432 w 1955007"/>
                <a:gd name="connsiteY27" fmla="*/ 45243 h 566736"/>
                <a:gd name="connsiteX28" fmla="*/ 1188244 w 1955007"/>
                <a:gd name="connsiteY28" fmla="*/ 85724 h 566736"/>
                <a:gd name="connsiteX29" fmla="*/ 1209675 w 1955007"/>
                <a:gd name="connsiteY29" fmla="*/ 121443 h 566736"/>
                <a:gd name="connsiteX30" fmla="*/ 1226344 w 1955007"/>
                <a:gd name="connsiteY30" fmla="*/ 147636 h 566736"/>
                <a:gd name="connsiteX31" fmla="*/ 1243013 w 1955007"/>
                <a:gd name="connsiteY31" fmla="*/ 183355 h 566736"/>
                <a:gd name="connsiteX32" fmla="*/ 1273969 w 1955007"/>
                <a:gd name="connsiteY32" fmla="*/ 230980 h 566736"/>
                <a:gd name="connsiteX33" fmla="*/ 1302544 w 1955007"/>
                <a:gd name="connsiteY33" fmla="*/ 278605 h 566736"/>
                <a:gd name="connsiteX34" fmla="*/ 1321594 w 1955007"/>
                <a:gd name="connsiteY34" fmla="*/ 302418 h 566736"/>
                <a:gd name="connsiteX35" fmla="*/ 1350169 w 1955007"/>
                <a:gd name="connsiteY35" fmla="*/ 340518 h 566736"/>
                <a:gd name="connsiteX36" fmla="*/ 1440657 w 1955007"/>
                <a:gd name="connsiteY36" fmla="*/ 426243 h 566736"/>
                <a:gd name="connsiteX37" fmla="*/ 1476375 w 1955007"/>
                <a:gd name="connsiteY37" fmla="*/ 445293 h 566736"/>
                <a:gd name="connsiteX38" fmla="*/ 1554957 w 1955007"/>
                <a:gd name="connsiteY38" fmla="*/ 466724 h 566736"/>
                <a:gd name="connsiteX39" fmla="*/ 1657350 w 1955007"/>
                <a:gd name="connsiteY39" fmla="*/ 514349 h 566736"/>
                <a:gd name="connsiteX40" fmla="*/ 1719263 w 1955007"/>
                <a:gd name="connsiteY40" fmla="*/ 528636 h 566736"/>
                <a:gd name="connsiteX41" fmla="*/ 1809750 w 1955007"/>
                <a:gd name="connsiteY41" fmla="*/ 559593 h 566736"/>
                <a:gd name="connsiteX42" fmla="*/ 1864519 w 1955007"/>
                <a:gd name="connsiteY42" fmla="*/ 566736 h 566736"/>
                <a:gd name="connsiteX43" fmla="*/ 1874044 w 1955007"/>
                <a:gd name="connsiteY43" fmla="*/ 561974 h 566736"/>
                <a:gd name="connsiteX44" fmla="*/ 1928813 w 1955007"/>
                <a:gd name="connsiteY44" fmla="*/ 564355 h 566736"/>
                <a:gd name="connsiteX45" fmla="*/ 1955007 w 1955007"/>
                <a:gd name="connsiteY45" fmla="*/ 566736 h 566736"/>
                <a:gd name="connsiteX0" fmla="*/ 0 w 1955007"/>
                <a:gd name="connsiteY0" fmla="*/ 338136 h 566736"/>
                <a:gd name="connsiteX1" fmla="*/ 83344 w 1955007"/>
                <a:gd name="connsiteY1" fmla="*/ 340518 h 566736"/>
                <a:gd name="connsiteX2" fmla="*/ 123825 w 1955007"/>
                <a:gd name="connsiteY2" fmla="*/ 340518 h 566736"/>
                <a:gd name="connsiteX3" fmla="*/ 209550 w 1955007"/>
                <a:gd name="connsiteY3" fmla="*/ 335755 h 566736"/>
                <a:gd name="connsiteX4" fmla="*/ 290513 w 1955007"/>
                <a:gd name="connsiteY4" fmla="*/ 321468 h 566736"/>
                <a:gd name="connsiteX5" fmla="*/ 366713 w 1955007"/>
                <a:gd name="connsiteY5" fmla="*/ 302418 h 566736"/>
                <a:gd name="connsiteX6" fmla="*/ 402432 w 1955007"/>
                <a:gd name="connsiteY6" fmla="*/ 292893 h 566736"/>
                <a:gd name="connsiteX7" fmla="*/ 445294 w 1955007"/>
                <a:gd name="connsiteY7" fmla="*/ 292893 h 566736"/>
                <a:gd name="connsiteX8" fmla="*/ 488157 w 1955007"/>
                <a:gd name="connsiteY8" fmla="*/ 302418 h 566736"/>
                <a:gd name="connsiteX9" fmla="*/ 545307 w 1955007"/>
                <a:gd name="connsiteY9" fmla="*/ 311943 h 566736"/>
                <a:gd name="connsiteX10" fmla="*/ 566738 w 1955007"/>
                <a:gd name="connsiteY10" fmla="*/ 311943 h 566736"/>
                <a:gd name="connsiteX11" fmla="*/ 592932 w 1955007"/>
                <a:gd name="connsiteY11" fmla="*/ 316705 h 566736"/>
                <a:gd name="connsiteX12" fmla="*/ 595313 w 1955007"/>
                <a:gd name="connsiteY12" fmla="*/ 316705 h 566736"/>
                <a:gd name="connsiteX13" fmla="*/ 645319 w 1955007"/>
                <a:gd name="connsiteY13" fmla="*/ 304799 h 566736"/>
                <a:gd name="connsiteX14" fmla="*/ 661988 w 1955007"/>
                <a:gd name="connsiteY14" fmla="*/ 292893 h 566736"/>
                <a:gd name="connsiteX15" fmla="*/ 678657 w 1955007"/>
                <a:gd name="connsiteY15" fmla="*/ 288129 h 566736"/>
                <a:gd name="connsiteX16" fmla="*/ 716757 w 1955007"/>
                <a:gd name="connsiteY16" fmla="*/ 257173 h 566736"/>
                <a:gd name="connsiteX17" fmla="*/ 747713 w 1955007"/>
                <a:gd name="connsiteY17" fmla="*/ 250029 h 566736"/>
                <a:gd name="connsiteX18" fmla="*/ 800100 w 1955007"/>
                <a:gd name="connsiteY18" fmla="*/ 209549 h 566736"/>
                <a:gd name="connsiteX19" fmla="*/ 866775 w 1955007"/>
                <a:gd name="connsiteY19" fmla="*/ 147637 h 566736"/>
                <a:gd name="connsiteX20" fmla="*/ 933450 w 1955007"/>
                <a:gd name="connsiteY20" fmla="*/ 80960 h 566736"/>
                <a:gd name="connsiteX21" fmla="*/ 962026 w 1955007"/>
                <a:gd name="connsiteY21" fmla="*/ 59531 h 566736"/>
                <a:gd name="connsiteX22" fmla="*/ 1038225 w 1955007"/>
                <a:gd name="connsiteY22" fmla="*/ 19049 h 566736"/>
                <a:gd name="connsiteX23" fmla="*/ 1071563 w 1955007"/>
                <a:gd name="connsiteY23" fmla="*/ 9524 h 566736"/>
                <a:gd name="connsiteX24" fmla="*/ 1097757 w 1955007"/>
                <a:gd name="connsiteY24" fmla="*/ 0 h 566736"/>
                <a:gd name="connsiteX25" fmla="*/ 1104900 w 1955007"/>
                <a:gd name="connsiteY25" fmla="*/ 4761 h 566736"/>
                <a:gd name="connsiteX26" fmla="*/ 1138238 w 1955007"/>
                <a:gd name="connsiteY26" fmla="*/ 11905 h 566736"/>
                <a:gd name="connsiteX27" fmla="*/ 1164432 w 1955007"/>
                <a:gd name="connsiteY27" fmla="*/ 45243 h 566736"/>
                <a:gd name="connsiteX28" fmla="*/ 1188244 w 1955007"/>
                <a:gd name="connsiteY28" fmla="*/ 85724 h 566736"/>
                <a:gd name="connsiteX29" fmla="*/ 1209675 w 1955007"/>
                <a:gd name="connsiteY29" fmla="*/ 121443 h 566736"/>
                <a:gd name="connsiteX30" fmla="*/ 1226344 w 1955007"/>
                <a:gd name="connsiteY30" fmla="*/ 147636 h 566736"/>
                <a:gd name="connsiteX31" fmla="*/ 1243013 w 1955007"/>
                <a:gd name="connsiteY31" fmla="*/ 183355 h 566736"/>
                <a:gd name="connsiteX32" fmla="*/ 1273969 w 1955007"/>
                <a:gd name="connsiteY32" fmla="*/ 230980 h 566736"/>
                <a:gd name="connsiteX33" fmla="*/ 1302544 w 1955007"/>
                <a:gd name="connsiteY33" fmla="*/ 278605 h 566736"/>
                <a:gd name="connsiteX34" fmla="*/ 1321594 w 1955007"/>
                <a:gd name="connsiteY34" fmla="*/ 302418 h 566736"/>
                <a:gd name="connsiteX35" fmla="*/ 1350169 w 1955007"/>
                <a:gd name="connsiteY35" fmla="*/ 340518 h 566736"/>
                <a:gd name="connsiteX36" fmla="*/ 1440657 w 1955007"/>
                <a:gd name="connsiteY36" fmla="*/ 426243 h 566736"/>
                <a:gd name="connsiteX37" fmla="*/ 1476375 w 1955007"/>
                <a:gd name="connsiteY37" fmla="*/ 445293 h 566736"/>
                <a:gd name="connsiteX38" fmla="*/ 1554957 w 1955007"/>
                <a:gd name="connsiteY38" fmla="*/ 466724 h 566736"/>
                <a:gd name="connsiteX39" fmla="*/ 1657350 w 1955007"/>
                <a:gd name="connsiteY39" fmla="*/ 514349 h 566736"/>
                <a:gd name="connsiteX40" fmla="*/ 1719263 w 1955007"/>
                <a:gd name="connsiteY40" fmla="*/ 528636 h 566736"/>
                <a:gd name="connsiteX41" fmla="*/ 1809750 w 1955007"/>
                <a:gd name="connsiteY41" fmla="*/ 559593 h 566736"/>
                <a:gd name="connsiteX42" fmla="*/ 1864519 w 1955007"/>
                <a:gd name="connsiteY42" fmla="*/ 566736 h 566736"/>
                <a:gd name="connsiteX43" fmla="*/ 1874044 w 1955007"/>
                <a:gd name="connsiteY43" fmla="*/ 561974 h 566736"/>
                <a:gd name="connsiteX44" fmla="*/ 1928813 w 1955007"/>
                <a:gd name="connsiteY44" fmla="*/ 564355 h 566736"/>
                <a:gd name="connsiteX45" fmla="*/ 1955007 w 1955007"/>
                <a:gd name="connsiteY45" fmla="*/ 566736 h 566736"/>
                <a:gd name="connsiteX0" fmla="*/ 0 w 1955007"/>
                <a:gd name="connsiteY0" fmla="*/ 338136 h 566736"/>
                <a:gd name="connsiteX1" fmla="*/ 83344 w 1955007"/>
                <a:gd name="connsiteY1" fmla="*/ 340518 h 566736"/>
                <a:gd name="connsiteX2" fmla="*/ 123825 w 1955007"/>
                <a:gd name="connsiteY2" fmla="*/ 340518 h 566736"/>
                <a:gd name="connsiteX3" fmla="*/ 209550 w 1955007"/>
                <a:gd name="connsiteY3" fmla="*/ 335755 h 566736"/>
                <a:gd name="connsiteX4" fmla="*/ 290513 w 1955007"/>
                <a:gd name="connsiteY4" fmla="*/ 321468 h 566736"/>
                <a:gd name="connsiteX5" fmla="*/ 366713 w 1955007"/>
                <a:gd name="connsiteY5" fmla="*/ 302418 h 566736"/>
                <a:gd name="connsiteX6" fmla="*/ 402432 w 1955007"/>
                <a:gd name="connsiteY6" fmla="*/ 292893 h 566736"/>
                <a:gd name="connsiteX7" fmla="*/ 445294 w 1955007"/>
                <a:gd name="connsiteY7" fmla="*/ 292893 h 566736"/>
                <a:gd name="connsiteX8" fmla="*/ 488157 w 1955007"/>
                <a:gd name="connsiteY8" fmla="*/ 302418 h 566736"/>
                <a:gd name="connsiteX9" fmla="*/ 545307 w 1955007"/>
                <a:gd name="connsiteY9" fmla="*/ 311943 h 566736"/>
                <a:gd name="connsiteX10" fmla="*/ 566738 w 1955007"/>
                <a:gd name="connsiteY10" fmla="*/ 311943 h 566736"/>
                <a:gd name="connsiteX11" fmla="*/ 592932 w 1955007"/>
                <a:gd name="connsiteY11" fmla="*/ 316705 h 566736"/>
                <a:gd name="connsiteX12" fmla="*/ 595313 w 1955007"/>
                <a:gd name="connsiteY12" fmla="*/ 316705 h 566736"/>
                <a:gd name="connsiteX13" fmla="*/ 645319 w 1955007"/>
                <a:gd name="connsiteY13" fmla="*/ 304799 h 566736"/>
                <a:gd name="connsiteX14" fmla="*/ 661988 w 1955007"/>
                <a:gd name="connsiteY14" fmla="*/ 292893 h 566736"/>
                <a:gd name="connsiteX15" fmla="*/ 678657 w 1955007"/>
                <a:gd name="connsiteY15" fmla="*/ 288129 h 566736"/>
                <a:gd name="connsiteX16" fmla="*/ 716757 w 1955007"/>
                <a:gd name="connsiteY16" fmla="*/ 257173 h 566736"/>
                <a:gd name="connsiteX17" fmla="*/ 762001 w 1955007"/>
                <a:gd name="connsiteY17" fmla="*/ 228598 h 566736"/>
                <a:gd name="connsiteX18" fmla="*/ 800100 w 1955007"/>
                <a:gd name="connsiteY18" fmla="*/ 209549 h 566736"/>
                <a:gd name="connsiteX19" fmla="*/ 866775 w 1955007"/>
                <a:gd name="connsiteY19" fmla="*/ 147637 h 566736"/>
                <a:gd name="connsiteX20" fmla="*/ 933450 w 1955007"/>
                <a:gd name="connsiteY20" fmla="*/ 80960 h 566736"/>
                <a:gd name="connsiteX21" fmla="*/ 962026 w 1955007"/>
                <a:gd name="connsiteY21" fmla="*/ 59531 h 566736"/>
                <a:gd name="connsiteX22" fmla="*/ 1038225 w 1955007"/>
                <a:gd name="connsiteY22" fmla="*/ 19049 h 566736"/>
                <a:gd name="connsiteX23" fmla="*/ 1071563 w 1955007"/>
                <a:gd name="connsiteY23" fmla="*/ 9524 h 566736"/>
                <a:gd name="connsiteX24" fmla="*/ 1097757 w 1955007"/>
                <a:gd name="connsiteY24" fmla="*/ 0 h 566736"/>
                <a:gd name="connsiteX25" fmla="*/ 1104900 w 1955007"/>
                <a:gd name="connsiteY25" fmla="*/ 4761 h 566736"/>
                <a:gd name="connsiteX26" fmla="*/ 1138238 w 1955007"/>
                <a:gd name="connsiteY26" fmla="*/ 11905 h 566736"/>
                <a:gd name="connsiteX27" fmla="*/ 1164432 w 1955007"/>
                <a:gd name="connsiteY27" fmla="*/ 45243 h 566736"/>
                <a:gd name="connsiteX28" fmla="*/ 1188244 w 1955007"/>
                <a:gd name="connsiteY28" fmla="*/ 85724 h 566736"/>
                <a:gd name="connsiteX29" fmla="*/ 1209675 w 1955007"/>
                <a:gd name="connsiteY29" fmla="*/ 121443 h 566736"/>
                <a:gd name="connsiteX30" fmla="*/ 1226344 w 1955007"/>
                <a:gd name="connsiteY30" fmla="*/ 147636 h 566736"/>
                <a:gd name="connsiteX31" fmla="*/ 1243013 w 1955007"/>
                <a:gd name="connsiteY31" fmla="*/ 183355 h 566736"/>
                <a:gd name="connsiteX32" fmla="*/ 1273969 w 1955007"/>
                <a:gd name="connsiteY32" fmla="*/ 230980 h 566736"/>
                <a:gd name="connsiteX33" fmla="*/ 1302544 w 1955007"/>
                <a:gd name="connsiteY33" fmla="*/ 278605 h 566736"/>
                <a:gd name="connsiteX34" fmla="*/ 1321594 w 1955007"/>
                <a:gd name="connsiteY34" fmla="*/ 302418 h 566736"/>
                <a:gd name="connsiteX35" fmla="*/ 1350169 w 1955007"/>
                <a:gd name="connsiteY35" fmla="*/ 340518 h 566736"/>
                <a:gd name="connsiteX36" fmla="*/ 1440657 w 1955007"/>
                <a:gd name="connsiteY36" fmla="*/ 426243 h 566736"/>
                <a:gd name="connsiteX37" fmla="*/ 1476375 w 1955007"/>
                <a:gd name="connsiteY37" fmla="*/ 445293 h 566736"/>
                <a:gd name="connsiteX38" fmla="*/ 1554957 w 1955007"/>
                <a:gd name="connsiteY38" fmla="*/ 466724 h 566736"/>
                <a:gd name="connsiteX39" fmla="*/ 1657350 w 1955007"/>
                <a:gd name="connsiteY39" fmla="*/ 514349 h 566736"/>
                <a:gd name="connsiteX40" fmla="*/ 1719263 w 1955007"/>
                <a:gd name="connsiteY40" fmla="*/ 528636 h 566736"/>
                <a:gd name="connsiteX41" fmla="*/ 1809750 w 1955007"/>
                <a:gd name="connsiteY41" fmla="*/ 559593 h 566736"/>
                <a:gd name="connsiteX42" fmla="*/ 1864519 w 1955007"/>
                <a:gd name="connsiteY42" fmla="*/ 566736 h 566736"/>
                <a:gd name="connsiteX43" fmla="*/ 1874044 w 1955007"/>
                <a:gd name="connsiteY43" fmla="*/ 561974 h 566736"/>
                <a:gd name="connsiteX44" fmla="*/ 1928813 w 1955007"/>
                <a:gd name="connsiteY44" fmla="*/ 564355 h 566736"/>
                <a:gd name="connsiteX45" fmla="*/ 1955007 w 1955007"/>
                <a:gd name="connsiteY45" fmla="*/ 566736 h 566736"/>
                <a:gd name="connsiteX0" fmla="*/ 0 w 1955007"/>
                <a:gd name="connsiteY0" fmla="*/ 338136 h 566736"/>
                <a:gd name="connsiteX1" fmla="*/ 83344 w 1955007"/>
                <a:gd name="connsiteY1" fmla="*/ 340518 h 566736"/>
                <a:gd name="connsiteX2" fmla="*/ 123825 w 1955007"/>
                <a:gd name="connsiteY2" fmla="*/ 340518 h 566736"/>
                <a:gd name="connsiteX3" fmla="*/ 209550 w 1955007"/>
                <a:gd name="connsiteY3" fmla="*/ 335755 h 566736"/>
                <a:gd name="connsiteX4" fmla="*/ 290513 w 1955007"/>
                <a:gd name="connsiteY4" fmla="*/ 321468 h 566736"/>
                <a:gd name="connsiteX5" fmla="*/ 366713 w 1955007"/>
                <a:gd name="connsiteY5" fmla="*/ 302418 h 566736"/>
                <a:gd name="connsiteX6" fmla="*/ 402432 w 1955007"/>
                <a:gd name="connsiteY6" fmla="*/ 292893 h 566736"/>
                <a:gd name="connsiteX7" fmla="*/ 445294 w 1955007"/>
                <a:gd name="connsiteY7" fmla="*/ 292893 h 566736"/>
                <a:gd name="connsiteX8" fmla="*/ 488157 w 1955007"/>
                <a:gd name="connsiteY8" fmla="*/ 302418 h 566736"/>
                <a:gd name="connsiteX9" fmla="*/ 545307 w 1955007"/>
                <a:gd name="connsiteY9" fmla="*/ 311943 h 566736"/>
                <a:gd name="connsiteX10" fmla="*/ 566738 w 1955007"/>
                <a:gd name="connsiteY10" fmla="*/ 311943 h 566736"/>
                <a:gd name="connsiteX11" fmla="*/ 592932 w 1955007"/>
                <a:gd name="connsiteY11" fmla="*/ 316705 h 566736"/>
                <a:gd name="connsiteX12" fmla="*/ 595313 w 1955007"/>
                <a:gd name="connsiteY12" fmla="*/ 316705 h 566736"/>
                <a:gd name="connsiteX13" fmla="*/ 645319 w 1955007"/>
                <a:gd name="connsiteY13" fmla="*/ 304799 h 566736"/>
                <a:gd name="connsiteX14" fmla="*/ 661988 w 1955007"/>
                <a:gd name="connsiteY14" fmla="*/ 292893 h 566736"/>
                <a:gd name="connsiteX15" fmla="*/ 678657 w 1955007"/>
                <a:gd name="connsiteY15" fmla="*/ 288129 h 566736"/>
                <a:gd name="connsiteX16" fmla="*/ 716757 w 1955007"/>
                <a:gd name="connsiteY16" fmla="*/ 257173 h 566736"/>
                <a:gd name="connsiteX17" fmla="*/ 762001 w 1955007"/>
                <a:gd name="connsiteY17" fmla="*/ 228598 h 566736"/>
                <a:gd name="connsiteX18" fmla="*/ 800100 w 1955007"/>
                <a:gd name="connsiteY18" fmla="*/ 197643 h 566736"/>
                <a:gd name="connsiteX19" fmla="*/ 866775 w 1955007"/>
                <a:gd name="connsiteY19" fmla="*/ 147637 h 566736"/>
                <a:gd name="connsiteX20" fmla="*/ 933450 w 1955007"/>
                <a:gd name="connsiteY20" fmla="*/ 80960 h 566736"/>
                <a:gd name="connsiteX21" fmla="*/ 962026 w 1955007"/>
                <a:gd name="connsiteY21" fmla="*/ 59531 h 566736"/>
                <a:gd name="connsiteX22" fmla="*/ 1038225 w 1955007"/>
                <a:gd name="connsiteY22" fmla="*/ 19049 h 566736"/>
                <a:gd name="connsiteX23" fmla="*/ 1071563 w 1955007"/>
                <a:gd name="connsiteY23" fmla="*/ 9524 h 566736"/>
                <a:gd name="connsiteX24" fmla="*/ 1097757 w 1955007"/>
                <a:gd name="connsiteY24" fmla="*/ 0 h 566736"/>
                <a:gd name="connsiteX25" fmla="*/ 1104900 w 1955007"/>
                <a:gd name="connsiteY25" fmla="*/ 4761 h 566736"/>
                <a:gd name="connsiteX26" fmla="*/ 1138238 w 1955007"/>
                <a:gd name="connsiteY26" fmla="*/ 11905 h 566736"/>
                <a:gd name="connsiteX27" fmla="*/ 1164432 w 1955007"/>
                <a:gd name="connsiteY27" fmla="*/ 45243 h 566736"/>
                <a:gd name="connsiteX28" fmla="*/ 1188244 w 1955007"/>
                <a:gd name="connsiteY28" fmla="*/ 85724 h 566736"/>
                <a:gd name="connsiteX29" fmla="*/ 1209675 w 1955007"/>
                <a:gd name="connsiteY29" fmla="*/ 121443 h 566736"/>
                <a:gd name="connsiteX30" fmla="*/ 1226344 w 1955007"/>
                <a:gd name="connsiteY30" fmla="*/ 147636 h 566736"/>
                <a:gd name="connsiteX31" fmla="*/ 1243013 w 1955007"/>
                <a:gd name="connsiteY31" fmla="*/ 183355 h 566736"/>
                <a:gd name="connsiteX32" fmla="*/ 1273969 w 1955007"/>
                <a:gd name="connsiteY32" fmla="*/ 230980 h 566736"/>
                <a:gd name="connsiteX33" fmla="*/ 1302544 w 1955007"/>
                <a:gd name="connsiteY33" fmla="*/ 278605 h 566736"/>
                <a:gd name="connsiteX34" fmla="*/ 1321594 w 1955007"/>
                <a:gd name="connsiteY34" fmla="*/ 302418 h 566736"/>
                <a:gd name="connsiteX35" fmla="*/ 1350169 w 1955007"/>
                <a:gd name="connsiteY35" fmla="*/ 340518 h 566736"/>
                <a:gd name="connsiteX36" fmla="*/ 1440657 w 1955007"/>
                <a:gd name="connsiteY36" fmla="*/ 426243 h 566736"/>
                <a:gd name="connsiteX37" fmla="*/ 1476375 w 1955007"/>
                <a:gd name="connsiteY37" fmla="*/ 445293 h 566736"/>
                <a:gd name="connsiteX38" fmla="*/ 1554957 w 1955007"/>
                <a:gd name="connsiteY38" fmla="*/ 466724 h 566736"/>
                <a:gd name="connsiteX39" fmla="*/ 1657350 w 1955007"/>
                <a:gd name="connsiteY39" fmla="*/ 514349 h 566736"/>
                <a:gd name="connsiteX40" fmla="*/ 1719263 w 1955007"/>
                <a:gd name="connsiteY40" fmla="*/ 528636 h 566736"/>
                <a:gd name="connsiteX41" fmla="*/ 1809750 w 1955007"/>
                <a:gd name="connsiteY41" fmla="*/ 559593 h 566736"/>
                <a:gd name="connsiteX42" fmla="*/ 1864519 w 1955007"/>
                <a:gd name="connsiteY42" fmla="*/ 566736 h 566736"/>
                <a:gd name="connsiteX43" fmla="*/ 1874044 w 1955007"/>
                <a:gd name="connsiteY43" fmla="*/ 561974 h 566736"/>
                <a:gd name="connsiteX44" fmla="*/ 1928813 w 1955007"/>
                <a:gd name="connsiteY44" fmla="*/ 564355 h 566736"/>
                <a:gd name="connsiteX45" fmla="*/ 1955007 w 1955007"/>
                <a:gd name="connsiteY45" fmla="*/ 566736 h 566736"/>
                <a:gd name="connsiteX0" fmla="*/ 0 w 1955007"/>
                <a:gd name="connsiteY0" fmla="*/ 338136 h 566736"/>
                <a:gd name="connsiteX1" fmla="*/ 83344 w 1955007"/>
                <a:gd name="connsiteY1" fmla="*/ 340518 h 566736"/>
                <a:gd name="connsiteX2" fmla="*/ 123825 w 1955007"/>
                <a:gd name="connsiteY2" fmla="*/ 340518 h 566736"/>
                <a:gd name="connsiteX3" fmla="*/ 209550 w 1955007"/>
                <a:gd name="connsiteY3" fmla="*/ 335755 h 566736"/>
                <a:gd name="connsiteX4" fmla="*/ 290513 w 1955007"/>
                <a:gd name="connsiteY4" fmla="*/ 321468 h 566736"/>
                <a:gd name="connsiteX5" fmla="*/ 366713 w 1955007"/>
                <a:gd name="connsiteY5" fmla="*/ 302418 h 566736"/>
                <a:gd name="connsiteX6" fmla="*/ 402432 w 1955007"/>
                <a:gd name="connsiteY6" fmla="*/ 292893 h 566736"/>
                <a:gd name="connsiteX7" fmla="*/ 445294 w 1955007"/>
                <a:gd name="connsiteY7" fmla="*/ 292893 h 566736"/>
                <a:gd name="connsiteX8" fmla="*/ 488157 w 1955007"/>
                <a:gd name="connsiteY8" fmla="*/ 302418 h 566736"/>
                <a:gd name="connsiteX9" fmla="*/ 545307 w 1955007"/>
                <a:gd name="connsiteY9" fmla="*/ 311943 h 566736"/>
                <a:gd name="connsiteX10" fmla="*/ 566738 w 1955007"/>
                <a:gd name="connsiteY10" fmla="*/ 311943 h 566736"/>
                <a:gd name="connsiteX11" fmla="*/ 592932 w 1955007"/>
                <a:gd name="connsiteY11" fmla="*/ 316705 h 566736"/>
                <a:gd name="connsiteX12" fmla="*/ 595313 w 1955007"/>
                <a:gd name="connsiteY12" fmla="*/ 316705 h 566736"/>
                <a:gd name="connsiteX13" fmla="*/ 645319 w 1955007"/>
                <a:gd name="connsiteY13" fmla="*/ 304799 h 566736"/>
                <a:gd name="connsiteX14" fmla="*/ 661988 w 1955007"/>
                <a:gd name="connsiteY14" fmla="*/ 292893 h 566736"/>
                <a:gd name="connsiteX15" fmla="*/ 678657 w 1955007"/>
                <a:gd name="connsiteY15" fmla="*/ 288129 h 566736"/>
                <a:gd name="connsiteX16" fmla="*/ 716757 w 1955007"/>
                <a:gd name="connsiteY16" fmla="*/ 257173 h 566736"/>
                <a:gd name="connsiteX17" fmla="*/ 762001 w 1955007"/>
                <a:gd name="connsiteY17" fmla="*/ 228598 h 566736"/>
                <a:gd name="connsiteX18" fmla="*/ 800100 w 1955007"/>
                <a:gd name="connsiteY18" fmla="*/ 197643 h 566736"/>
                <a:gd name="connsiteX19" fmla="*/ 869156 w 1955007"/>
                <a:gd name="connsiteY19" fmla="*/ 138112 h 566736"/>
                <a:gd name="connsiteX20" fmla="*/ 933450 w 1955007"/>
                <a:gd name="connsiteY20" fmla="*/ 80960 h 566736"/>
                <a:gd name="connsiteX21" fmla="*/ 962026 w 1955007"/>
                <a:gd name="connsiteY21" fmla="*/ 59531 h 566736"/>
                <a:gd name="connsiteX22" fmla="*/ 1038225 w 1955007"/>
                <a:gd name="connsiteY22" fmla="*/ 19049 h 566736"/>
                <a:gd name="connsiteX23" fmla="*/ 1071563 w 1955007"/>
                <a:gd name="connsiteY23" fmla="*/ 9524 h 566736"/>
                <a:gd name="connsiteX24" fmla="*/ 1097757 w 1955007"/>
                <a:gd name="connsiteY24" fmla="*/ 0 h 566736"/>
                <a:gd name="connsiteX25" fmla="*/ 1104900 w 1955007"/>
                <a:gd name="connsiteY25" fmla="*/ 4761 h 566736"/>
                <a:gd name="connsiteX26" fmla="*/ 1138238 w 1955007"/>
                <a:gd name="connsiteY26" fmla="*/ 11905 h 566736"/>
                <a:gd name="connsiteX27" fmla="*/ 1164432 w 1955007"/>
                <a:gd name="connsiteY27" fmla="*/ 45243 h 566736"/>
                <a:gd name="connsiteX28" fmla="*/ 1188244 w 1955007"/>
                <a:gd name="connsiteY28" fmla="*/ 85724 h 566736"/>
                <a:gd name="connsiteX29" fmla="*/ 1209675 w 1955007"/>
                <a:gd name="connsiteY29" fmla="*/ 121443 h 566736"/>
                <a:gd name="connsiteX30" fmla="*/ 1226344 w 1955007"/>
                <a:gd name="connsiteY30" fmla="*/ 147636 h 566736"/>
                <a:gd name="connsiteX31" fmla="*/ 1243013 w 1955007"/>
                <a:gd name="connsiteY31" fmla="*/ 183355 h 566736"/>
                <a:gd name="connsiteX32" fmla="*/ 1273969 w 1955007"/>
                <a:gd name="connsiteY32" fmla="*/ 230980 h 566736"/>
                <a:gd name="connsiteX33" fmla="*/ 1302544 w 1955007"/>
                <a:gd name="connsiteY33" fmla="*/ 278605 h 566736"/>
                <a:gd name="connsiteX34" fmla="*/ 1321594 w 1955007"/>
                <a:gd name="connsiteY34" fmla="*/ 302418 h 566736"/>
                <a:gd name="connsiteX35" fmla="*/ 1350169 w 1955007"/>
                <a:gd name="connsiteY35" fmla="*/ 340518 h 566736"/>
                <a:gd name="connsiteX36" fmla="*/ 1440657 w 1955007"/>
                <a:gd name="connsiteY36" fmla="*/ 426243 h 566736"/>
                <a:gd name="connsiteX37" fmla="*/ 1476375 w 1955007"/>
                <a:gd name="connsiteY37" fmla="*/ 445293 h 566736"/>
                <a:gd name="connsiteX38" fmla="*/ 1554957 w 1955007"/>
                <a:gd name="connsiteY38" fmla="*/ 466724 h 566736"/>
                <a:gd name="connsiteX39" fmla="*/ 1657350 w 1955007"/>
                <a:gd name="connsiteY39" fmla="*/ 514349 h 566736"/>
                <a:gd name="connsiteX40" fmla="*/ 1719263 w 1955007"/>
                <a:gd name="connsiteY40" fmla="*/ 528636 h 566736"/>
                <a:gd name="connsiteX41" fmla="*/ 1809750 w 1955007"/>
                <a:gd name="connsiteY41" fmla="*/ 559593 h 566736"/>
                <a:gd name="connsiteX42" fmla="*/ 1864519 w 1955007"/>
                <a:gd name="connsiteY42" fmla="*/ 566736 h 566736"/>
                <a:gd name="connsiteX43" fmla="*/ 1874044 w 1955007"/>
                <a:gd name="connsiteY43" fmla="*/ 561974 h 566736"/>
                <a:gd name="connsiteX44" fmla="*/ 1928813 w 1955007"/>
                <a:gd name="connsiteY44" fmla="*/ 564355 h 566736"/>
                <a:gd name="connsiteX45" fmla="*/ 1955007 w 1955007"/>
                <a:gd name="connsiteY45" fmla="*/ 566736 h 566736"/>
                <a:gd name="connsiteX0" fmla="*/ 0 w 1955007"/>
                <a:gd name="connsiteY0" fmla="*/ 338136 h 566736"/>
                <a:gd name="connsiteX1" fmla="*/ 83344 w 1955007"/>
                <a:gd name="connsiteY1" fmla="*/ 340518 h 566736"/>
                <a:gd name="connsiteX2" fmla="*/ 123825 w 1955007"/>
                <a:gd name="connsiteY2" fmla="*/ 340518 h 566736"/>
                <a:gd name="connsiteX3" fmla="*/ 209550 w 1955007"/>
                <a:gd name="connsiteY3" fmla="*/ 335755 h 566736"/>
                <a:gd name="connsiteX4" fmla="*/ 290513 w 1955007"/>
                <a:gd name="connsiteY4" fmla="*/ 321468 h 566736"/>
                <a:gd name="connsiteX5" fmla="*/ 366713 w 1955007"/>
                <a:gd name="connsiteY5" fmla="*/ 302418 h 566736"/>
                <a:gd name="connsiteX6" fmla="*/ 402432 w 1955007"/>
                <a:gd name="connsiteY6" fmla="*/ 292893 h 566736"/>
                <a:gd name="connsiteX7" fmla="*/ 445294 w 1955007"/>
                <a:gd name="connsiteY7" fmla="*/ 292893 h 566736"/>
                <a:gd name="connsiteX8" fmla="*/ 488157 w 1955007"/>
                <a:gd name="connsiteY8" fmla="*/ 302418 h 566736"/>
                <a:gd name="connsiteX9" fmla="*/ 545307 w 1955007"/>
                <a:gd name="connsiteY9" fmla="*/ 311943 h 566736"/>
                <a:gd name="connsiteX10" fmla="*/ 566738 w 1955007"/>
                <a:gd name="connsiteY10" fmla="*/ 311943 h 566736"/>
                <a:gd name="connsiteX11" fmla="*/ 592932 w 1955007"/>
                <a:gd name="connsiteY11" fmla="*/ 316705 h 566736"/>
                <a:gd name="connsiteX12" fmla="*/ 595313 w 1955007"/>
                <a:gd name="connsiteY12" fmla="*/ 316705 h 566736"/>
                <a:gd name="connsiteX13" fmla="*/ 633412 w 1955007"/>
                <a:gd name="connsiteY13" fmla="*/ 316706 h 566736"/>
                <a:gd name="connsiteX14" fmla="*/ 661988 w 1955007"/>
                <a:gd name="connsiteY14" fmla="*/ 292893 h 566736"/>
                <a:gd name="connsiteX15" fmla="*/ 678657 w 1955007"/>
                <a:gd name="connsiteY15" fmla="*/ 288129 h 566736"/>
                <a:gd name="connsiteX16" fmla="*/ 716757 w 1955007"/>
                <a:gd name="connsiteY16" fmla="*/ 257173 h 566736"/>
                <a:gd name="connsiteX17" fmla="*/ 762001 w 1955007"/>
                <a:gd name="connsiteY17" fmla="*/ 228598 h 566736"/>
                <a:gd name="connsiteX18" fmla="*/ 800100 w 1955007"/>
                <a:gd name="connsiteY18" fmla="*/ 197643 h 566736"/>
                <a:gd name="connsiteX19" fmla="*/ 869156 w 1955007"/>
                <a:gd name="connsiteY19" fmla="*/ 138112 h 566736"/>
                <a:gd name="connsiteX20" fmla="*/ 933450 w 1955007"/>
                <a:gd name="connsiteY20" fmla="*/ 80960 h 566736"/>
                <a:gd name="connsiteX21" fmla="*/ 962026 w 1955007"/>
                <a:gd name="connsiteY21" fmla="*/ 59531 h 566736"/>
                <a:gd name="connsiteX22" fmla="*/ 1038225 w 1955007"/>
                <a:gd name="connsiteY22" fmla="*/ 19049 h 566736"/>
                <a:gd name="connsiteX23" fmla="*/ 1071563 w 1955007"/>
                <a:gd name="connsiteY23" fmla="*/ 9524 h 566736"/>
                <a:gd name="connsiteX24" fmla="*/ 1097757 w 1955007"/>
                <a:gd name="connsiteY24" fmla="*/ 0 h 566736"/>
                <a:gd name="connsiteX25" fmla="*/ 1104900 w 1955007"/>
                <a:gd name="connsiteY25" fmla="*/ 4761 h 566736"/>
                <a:gd name="connsiteX26" fmla="*/ 1138238 w 1955007"/>
                <a:gd name="connsiteY26" fmla="*/ 11905 h 566736"/>
                <a:gd name="connsiteX27" fmla="*/ 1164432 w 1955007"/>
                <a:gd name="connsiteY27" fmla="*/ 45243 h 566736"/>
                <a:gd name="connsiteX28" fmla="*/ 1188244 w 1955007"/>
                <a:gd name="connsiteY28" fmla="*/ 85724 h 566736"/>
                <a:gd name="connsiteX29" fmla="*/ 1209675 w 1955007"/>
                <a:gd name="connsiteY29" fmla="*/ 121443 h 566736"/>
                <a:gd name="connsiteX30" fmla="*/ 1226344 w 1955007"/>
                <a:gd name="connsiteY30" fmla="*/ 147636 h 566736"/>
                <a:gd name="connsiteX31" fmla="*/ 1243013 w 1955007"/>
                <a:gd name="connsiteY31" fmla="*/ 183355 h 566736"/>
                <a:gd name="connsiteX32" fmla="*/ 1273969 w 1955007"/>
                <a:gd name="connsiteY32" fmla="*/ 230980 h 566736"/>
                <a:gd name="connsiteX33" fmla="*/ 1302544 w 1955007"/>
                <a:gd name="connsiteY33" fmla="*/ 278605 h 566736"/>
                <a:gd name="connsiteX34" fmla="*/ 1321594 w 1955007"/>
                <a:gd name="connsiteY34" fmla="*/ 302418 h 566736"/>
                <a:gd name="connsiteX35" fmla="*/ 1350169 w 1955007"/>
                <a:gd name="connsiteY35" fmla="*/ 340518 h 566736"/>
                <a:gd name="connsiteX36" fmla="*/ 1440657 w 1955007"/>
                <a:gd name="connsiteY36" fmla="*/ 426243 h 566736"/>
                <a:gd name="connsiteX37" fmla="*/ 1476375 w 1955007"/>
                <a:gd name="connsiteY37" fmla="*/ 445293 h 566736"/>
                <a:gd name="connsiteX38" fmla="*/ 1554957 w 1955007"/>
                <a:gd name="connsiteY38" fmla="*/ 466724 h 566736"/>
                <a:gd name="connsiteX39" fmla="*/ 1657350 w 1955007"/>
                <a:gd name="connsiteY39" fmla="*/ 514349 h 566736"/>
                <a:gd name="connsiteX40" fmla="*/ 1719263 w 1955007"/>
                <a:gd name="connsiteY40" fmla="*/ 528636 h 566736"/>
                <a:gd name="connsiteX41" fmla="*/ 1809750 w 1955007"/>
                <a:gd name="connsiteY41" fmla="*/ 559593 h 566736"/>
                <a:gd name="connsiteX42" fmla="*/ 1864519 w 1955007"/>
                <a:gd name="connsiteY42" fmla="*/ 566736 h 566736"/>
                <a:gd name="connsiteX43" fmla="*/ 1874044 w 1955007"/>
                <a:gd name="connsiteY43" fmla="*/ 561974 h 566736"/>
                <a:gd name="connsiteX44" fmla="*/ 1928813 w 1955007"/>
                <a:gd name="connsiteY44" fmla="*/ 564355 h 566736"/>
                <a:gd name="connsiteX45" fmla="*/ 1955007 w 1955007"/>
                <a:gd name="connsiteY45" fmla="*/ 566736 h 566736"/>
                <a:gd name="connsiteX0" fmla="*/ 0 w 1955007"/>
                <a:gd name="connsiteY0" fmla="*/ 338136 h 566736"/>
                <a:gd name="connsiteX1" fmla="*/ 83344 w 1955007"/>
                <a:gd name="connsiteY1" fmla="*/ 340518 h 566736"/>
                <a:gd name="connsiteX2" fmla="*/ 123825 w 1955007"/>
                <a:gd name="connsiteY2" fmla="*/ 340518 h 566736"/>
                <a:gd name="connsiteX3" fmla="*/ 209550 w 1955007"/>
                <a:gd name="connsiteY3" fmla="*/ 335755 h 566736"/>
                <a:gd name="connsiteX4" fmla="*/ 290513 w 1955007"/>
                <a:gd name="connsiteY4" fmla="*/ 321468 h 566736"/>
                <a:gd name="connsiteX5" fmla="*/ 366713 w 1955007"/>
                <a:gd name="connsiteY5" fmla="*/ 302418 h 566736"/>
                <a:gd name="connsiteX6" fmla="*/ 402432 w 1955007"/>
                <a:gd name="connsiteY6" fmla="*/ 292893 h 566736"/>
                <a:gd name="connsiteX7" fmla="*/ 445294 w 1955007"/>
                <a:gd name="connsiteY7" fmla="*/ 292893 h 566736"/>
                <a:gd name="connsiteX8" fmla="*/ 488157 w 1955007"/>
                <a:gd name="connsiteY8" fmla="*/ 302418 h 566736"/>
                <a:gd name="connsiteX9" fmla="*/ 545307 w 1955007"/>
                <a:gd name="connsiteY9" fmla="*/ 311943 h 566736"/>
                <a:gd name="connsiteX10" fmla="*/ 566738 w 1955007"/>
                <a:gd name="connsiteY10" fmla="*/ 311943 h 566736"/>
                <a:gd name="connsiteX11" fmla="*/ 592932 w 1955007"/>
                <a:gd name="connsiteY11" fmla="*/ 316705 h 566736"/>
                <a:gd name="connsiteX12" fmla="*/ 595313 w 1955007"/>
                <a:gd name="connsiteY12" fmla="*/ 316705 h 566736"/>
                <a:gd name="connsiteX13" fmla="*/ 633412 w 1955007"/>
                <a:gd name="connsiteY13" fmla="*/ 316706 h 566736"/>
                <a:gd name="connsiteX14" fmla="*/ 669131 w 1955007"/>
                <a:gd name="connsiteY14" fmla="*/ 297656 h 566736"/>
                <a:gd name="connsiteX15" fmla="*/ 678657 w 1955007"/>
                <a:gd name="connsiteY15" fmla="*/ 288129 h 566736"/>
                <a:gd name="connsiteX16" fmla="*/ 716757 w 1955007"/>
                <a:gd name="connsiteY16" fmla="*/ 257173 h 566736"/>
                <a:gd name="connsiteX17" fmla="*/ 762001 w 1955007"/>
                <a:gd name="connsiteY17" fmla="*/ 228598 h 566736"/>
                <a:gd name="connsiteX18" fmla="*/ 800100 w 1955007"/>
                <a:gd name="connsiteY18" fmla="*/ 197643 h 566736"/>
                <a:gd name="connsiteX19" fmla="*/ 869156 w 1955007"/>
                <a:gd name="connsiteY19" fmla="*/ 138112 h 566736"/>
                <a:gd name="connsiteX20" fmla="*/ 933450 w 1955007"/>
                <a:gd name="connsiteY20" fmla="*/ 80960 h 566736"/>
                <a:gd name="connsiteX21" fmla="*/ 962026 w 1955007"/>
                <a:gd name="connsiteY21" fmla="*/ 59531 h 566736"/>
                <a:gd name="connsiteX22" fmla="*/ 1038225 w 1955007"/>
                <a:gd name="connsiteY22" fmla="*/ 19049 h 566736"/>
                <a:gd name="connsiteX23" fmla="*/ 1071563 w 1955007"/>
                <a:gd name="connsiteY23" fmla="*/ 9524 h 566736"/>
                <a:gd name="connsiteX24" fmla="*/ 1097757 w 1955007"/>
                <a:gd name="connsiteY24" fmla="*/ 0 h 566736"/>
                <a:gd name="connsiteX25" fmla="*/ 1104900 w 1955007"/>
                <a:gd name="connsiteY25" fmla="*/ 4761 h 566736"/>
                <a:gd name="connsiteX26" fmla="*/ 1138238 w 1955007"/>
                <a:gd name="connsiteY26" fmla="*/ 11905 h 566736"/>
                <a:gd name="connsiteX27" fmla="*/ 1164432 w 1955007"/>
                <a:gd name="connsiteY27" fmla="*/ 45243 h 566736"/>
                <a:gd name="connsiteX28" fmla="*/ 1188244 w 1955007"/>
                <a:gd name="connsiteY28" fmla="*/ 85724 h 566736"/>
                <a:gd name="connsiteX29" fmla="*/ 1209675 w 1955007"/>
                <a:gd name="connsiteY29" fmla="*/ 121443 h 566736"/>
                <a:gd name="connsiteX30" fmla="*/ 1226344 w 1955007"/>
                <a:gd name="connsiteY30" fmla="*/ 147636 h 566736"/>
                <a:gd name="connsiteX31" fmla="*/ 1243013 w 1955007"/>
                <a:gd name="connsiteY31" fmla="*/ 183355 h 566736"/>
                <a:gd name="connsiteX32" fmla="*/ 1273969 w 1955007"/>
                <a:gd name="connsiteY32" fmla="*/ 230980 h 566736"/>
                <a:gd name="connsiteX33" fmla="*/ 1302544 w 1955007"/>
                <a:gd name="connsiteY33" fmla="*/ 278605 h 566736"/>
                <a:gd name="connsiteX34" fmla="*/ 1321594 w 1955007"/>
                <a:gd name="connsiteY34" fmla="*/ 302418 h 566736"/>
                <a:gd name="connsiteX35" fmla="*/ 1350169 w 1955007"/>
                <a:gd name="connsiteY35" fmla="*/ 340518 h 566736"/>
                <a:gd name="connsiteX36" fmla="*/ 1440657 w 1955007"/>
                <a:gd name="connsiteY36" fmla="*/ 426243 h 566736"/>
                <a:gd name="connsiteX37" fmla="*/ 1476375 w 1955007"/>
                <a:gd name="connsiteY37" fmla="*/ 445293 h 566736"/>
                <a:gd name="connsiteX38" fmla="*/ 1554957 w 1955007"/>
                <a:gd name="connsiteY38" fmla="*/ 466724 h 566736"/>
                <a:gd name="connsiteX39" fmla="*/ 1657350 w 1955007"/>
                <a:gd name="connsiteY39" fmla="*/ 514349 h 566736"/>
                <a:gd name="connsiteX40" fmla="*/ 1719263 w 1955007"/>
                <a:gd name="connsiteY40" fmla="*/ 528636 h 566736"/>
                <a:gd name="connsiteX41" fmla="*/ 1809750 w 1955007"/>
                <a:gd name="connsiteY41" fmla="*/ 559593 h 566736"/>
                <a:gd name="connsiteX42" fmla="*/ 1864519 w 1955007"/>
                <a:gd name="connsiteY42" fmla="*/ 566736 h 566736"/>
                <a:gd name="connsiteX43" fmla="*/ 1874044 w 1955007"/>
                <a:gd name="connsiteY43" fmla="*/ 561974 h 566736"/>
                <a:gd name="connsiteX44" fmla="*/ 1928813 w 1955007"/>
                <a:gd name="connsiteY44" fmla="*/ 564355 h 566736"/>
                <a:gd name="connsiteX45" fmla="*/ 1955007 w 1955007"/>
                <a:gd name="connsiteY45" fmla="*/ 566736 h 566736"/>
                <a:gd name="connsiteX0" fmla="*/ 0 w 1955007"/>
                <a:gd name="connsiteY0" fmla="*/ 338136 h 566736"/>
                <a:gd name="connsiteX1" fmla="*/ 83344 w 1955007"/>
                <a:gd name="connsiteY1" fmla="*/ 340518 h 566736"/>
                <a:gd name="connsiteX2" fmla="*/ 123825 w 1955007"/>
                <a:gd name="connsiteY2" fmla="*/ 340518 h 566736"/>
                <a:gd name="connsiteX3" fmla="*/ 209550 w 1955007"/>
                <a:gd name="connsiteY3" fmla="*/ 335755 h 566736"/>
                <a:gd name="connsiteX4" fmla="*/ 290513 w 1955007"/>
                <a:gd name="connsiteY4" fmla="*/ 321468 h 566736"/>
                <a:gd name="connsiteX5" fmla="*/ 366713 w 1955007"/>
                <a:gd name="connsiteY5" fmla="*/ 302418 h 566736"/>
                <a:gd name="connsiteX6" fmla="*/ 402432 w 1955007"/>
                <a:gd name="connsiteY6" fmla="*/ 292893 h 566736"/>
                <a:gd name="connsiteX7" fmla="*/ 445294 w 1955007"/>
                <a:gd name="connsiteY7" fmla="*/ 292893 h 566736"/>
                <a:gd name="connsiteX8" fmla="*/ 488157 w 1955007"/>
                <a:gd name="connsiteY8" fmla="*/ 302418 h 566736"/>
                <a:gd name="connsiteX9" fmla="*/ 545307 w 1955007"/>
                <a:gd name="connsiteY9" fmla="*/ 311943 h 566736"/>
                <a:gd name="connsiteX10" fmla="*/ 566738 w 1955007"/>
                <a:gd name="connsiteY10" fmla="*/ 311943 h 566736"/>
                <a:gd name="connsiteX11" fmla="*/ 592932 w 1955007"/>
                <a:gd name="connsiteY11" fmla="*/ 316705 h 566736"/>
                <a:gd name="connsiteX12" fmla="*/ 595313 w 1955007"/>
                <a:gd name="connsiteY12" fmla="*/ 316705 h 566736"/>
                <a:gd name="connsiteX13" fmla="*/ 633412 w 1955007"/>
                <a:gd name="connsiteY13" fmla="*/ 316706 h 566736"/>
                <a:gd name="connsiteX14" fmla="*/ 669131 w 1955007"/>
                <a:gd name="connsiteY14" fmla="*/ 297656 h 566736"/>
                <a:gd name="connsiteX15" fmla="*/ 704850 w 1955007"/>
                <a:gd name="connsiteY15" fmla="*/ 278604 h 566736"/>
                <a:gd name="connsiteX16" fmla="*/ 716757 w 1955007"/>
                <a:gd name="connsiteY16" fmla="*/ 257173 h 566736"/>
                <a:gd name="connsiteX17" fmla="*/ 762001 w 1955007"/>
                <a:gd name="connsiteY17" fmla="*/ 228598 h 566736"/>
                <a:gd name="connsiteX18" fmla="*/ 800100 w 1955007"/>
                <a:gd name="connsiteY18" fmla="*/ 197643 h 566736"/>
                <a:gd name="connsiteX19" fmla="*/ 869156 w 1955007"/>
                <a:gd name="connsiteY19" fmla="*/ 138112 h 566736"/>
                <a:gd name="connsiteX20" fmla="*/ 933450 w 1955007"/>
                <a:gd name="connsiteY20" fmla="*/ 80960 h 566736"/>
                <a:gd name="connsiteX21" fmla="*/ 962026 w 1955007"/>
                <a:gd name="connsiteY21" fmla="*/ 59531 h 566736"/>
                <a:gd name="connsiteX22" fmla="*/ 1038225 w 1955007"/>
                <a:gd name="connsiteY22" fmla="*/ 19049 h 566736"/>
                <a:gd name="connsiteX23" fmla="*/ 1071563 w 1955007"/>
                <a:gd name="connsiteY23" fmla="*/ 9524 h 566736"/>
                <a:gd name="connsiteX24" fmla="*/ 1097757 w 1955007"/>
                <a:gd name="connsiteY24" fmla="*/ 0 h 566736"/>
                <a:gd name="connsiteX25" fmla="*/ 1104900 w 1955007"/>
                <a:gd name="connsiteY25" fmla="*/ 4761 h 566736"/>
                <a:gd name="connsiteX26" fmla="*/ 1138238 w 1955007"/>
                <a:gd name="connsiteY26" fmla="*/ 11905 h 566736"/>
                <a:gd name="connsiteX27" fmla="*/ 1164432 w 1955007"/>
                <a:gd name="connsiteY27" fmla="*/ 45243 h 566736"/>
                <a:gd name="connsiteX28" fmla="*/ 1188244 w 1955007"/>
                <a:gd name="connsiteY28" fmla="*/ 85724 h 566736"/>
                <a:gd name="connsiteX29" fmla="*/ 1209675 w 1955007"/>
                <a:gd name="connsiteY29" fmla="*/ 121443 h 566736"/>
                <a:gd name="connsiteX30" fmla="*/ 1226344 w 1955007"/>
                <a:gd name="connsiteY30" fmla="*/ 147636 h 566736"/>
                <a:gd name="connsiteX31" fmla="*/ 1243013 w 1955007"/>
                <a:gd name="connsiteY31" fmla="*/ 183355 h 566736"/>
                <a:gd name="connsiteX32" fmla="*/ 1273969 w 1955007"/>
                <a:gd name="connsiteY32" fmla="*/ 230980 h 566736"/>
                <a:gd name="connsiteX33" fmla="*/ 1302544 w 1955007"/>
                <a:gd name="connsiteY33" fmla="*/ 278605 h 566736"/>
                <a:gd name="connsiteX34" fmla="*/ 1321594 w 1955007"/>
                <a:gd name="connsiteY34" fmla="*/ 302418 h 566736"/>
                <a:gd name="connsiteX35" fmla="*/ 1350169 w 1955007"/>
                <a:gd name="connsiteY35" fmla="*/ 340518 h 566736"/>
                <a:gd name="connsiteX36" fmla="*/ 1440657 w 1955007"/>
                <a:gd name="connsiteY36" fmla="*/ 426243 h 566736"/>
                <a:gd name="connsiteX37" fmla="*/ 1476375 w 1955007"/>
                <a:gd name="connsiteY37" fmla="*/ 445293 h 566736"/>
                <a:gd name="connsiteX38" fmla="*/ 1554957 w 1955007"/>
                <a:gd name="connsiteY38" fmla="*/ 466724 h 566736"/>
                <a:gd name="connsiteX39" fmla="*/ 1657350 w 1955007"/>
                <a:gd name="connsiteY39" fmla="*/ 514349 h 566736"/>
                <a:gd name="connsiteX40" fmla="*/ 1719263 w 1955007"/>
                <a:gd name="connsiteY40" fmla="*/ 528636 h 566736"/>
                <a:gd name="connsiteX41" fmla="*/ 1809750 w 1955007"/>
                <a:gd name="connsiteY41" fmla="*/ 559593 h 566736"/>
                <a:gd name="connsiteX42" fmla="*/ 1864519 w 1955007"/>
                <a:gd name="connsiteY42" fmla="*/ 566736 h 566736"/>
                <a:gd name="connsiteX43" fmla="*/ 1874044 w 1955007"/>
                <a:gd name="connsiteY43" fmla="*/ 561974 h 566736"/>
                <a:gd name="connsiteX44" fmla="*/ 1928813 w 1955007"/>
                <a:gd name="connsiteY44" fmla="*/ 564355 h 566736"/>
                <a:gd name="connsiteX45" fmla="*/ 1955007 w 1955007"/>
                <a:gd name="connsiteY45" fmla="*/ 566736 h 566736"/>
                <a:gd name="connsiteX0" fmla="*/ 0 w 1955007"/>
                <a:gd name="connsiteY0" fmla="*/ 338136 h 566736"/>
                <a:gd name="connsiteX1" fmla="*/ 83344 w 1955007"/>
                <a:gd name="connsiteY1" fmla="*/ 340518 h 566736"/>
                <a:gd name="connsiteX2" fmla="*/ 123825 w 1955007"/>
                <a:gd name="connsiteY2" fmla="*/ 340518 h 566736"/>
                <a:gd name="connsiteX3" fmla="*/ 209550 w 1955007"/>
                <a:gd name="connsiteY3" fmla="*/ 335755 h 566736"/>
                <a:gd name="connsiteX4" fmla="*/ 290513 w 1955007"/>
                <a:gd name="connsiteY4" fmla="*/ 321468 h 566736"/>
                <a:gd name="connsiteX5" fmla="*/ 366713 w 1955007"/>
                <a:gd name="connsiteY5" fmla="*/ 302418 h 566736"/>
                <a:gd name="connsiteX6" fmla="*/ 402432 w 1955007"/>
                <a:gd name="connsiteY6" fmla="*/ 292893 h 566736"/>
                <a:gd name="connsiteX7" fmla="*/ 445294 w 1955007"/>
                <a:gd name="connsiteY7" fmla="*/ 292893 h 566736"/>
                <a:gd name="connsiteX8" fmla="*/ 488157 w 1955007"/>
                <a:gd name="connsiteY8" fmla="*/ 302418 h 566736"/>
                <a:gd name="connsiteX9" fmla="*/ 545307 w 1955007"/>
                <a:gd name="connsiteY9" fmla="*/ 311943 h 566736"/>
                <a:gd name="connsiteX10" fmla="*/ 566738 w 1955007"/>
                <a:gd name="connsiteY10" fmla="*/ 311943 h 566736"/>
                <a:gd name="connsiteX11" fmla="*/ 592932 w 1955007"/>
                <a:gd name="connsiteY11" fmla="*/ 316705 h 566736"/>
                <a:gd name="connsiteX12" fmla="*/ 595313 w 1955007"/>
                <a:gd name="connsiteY12" fmla="*/ 316705 h 566736"/>
                <a:gd name="connsiteX13" fmla="*/ 633412 w 1955007"/>
                <a:gd name="connsiteY13" fmla="*/ 316706 h 566736"/>
                <a:gd name="connsiteX14" fmla="*/ 678656 w 1955007"/>
                <a:gd name="connsiteY14" fmla="*/ 292893 h 566736"/>
                <a:gd name="connsiteX15" fmla="*/ 704850 w 1955007"/>
                <a:gd name="connsiteY15" fmla="*/ 278604 h 566736"/>
                <a:gd name="connsiteX16" fmla="*/ 716757 w 1955007"/>
                <a:gd name="connsiteY16" fmla="*/ 257173 h 566736"/>
                <a:gd name="connsiteX17" fmla="*/ 762001 w 1955007"/>
                <a:gd name="connsiteY17" fmla="*/ 228598 h 566736"/>
                <a:gd name="connsiteX18" fmla="*/ 800100 w 1955007"/>
                <a:gd name="connsiteY18" fmla="*/ 197643 h 566736"/>
                <a:gd name="connsiteX19" fmla="*/ 869156 w 1955007"/>
                <a:gd name="connsiteY19" fmla="*/ 138112 h 566736"/>
                <a:gd name="connsiteX20" fmla="*/ 933450 w 1955007"/>
                <a:gd name="connsiteY20" fmla="*/ 80960 h 566736"/>
                <a:gd name="connsiteX21" fmla="*/ 962026 w 1955007"/>
                <a:gd name="connsiteY21" fmla="*/ 59531 h 566736"/>
                <a:gd name="connsiteX22" fmla="*/ 1038225 w 1955007"/>
                <a:gd name="connsiteY22" fmla="*/ 19049 h 566736"/>
                <a:gd name="connsiteX23" fmla="*/ 1071563 w 1955007"/>
                <a:gd name="connsiteY23" fmla="*/ 9524 h 566736"/>
                <a:gd name="connsiteX24" fmla="*/ 1097757 w 1955007"/>
                <a:gd name="connsiteY24" fmla="*/ 0 h 566736"/>
                <a:gd name="connsiteX25" fmla="*/ 1104900 w 1955007"/>
                <a:gd name="connsiteY25" fmla="*/ 4761 h 566736"/>
                <a:gd name="connsiteX26" fmla="*/ 1138238 w 1955007"/>
                <a:gd name="connsiteY26" fmla="*/ 11905 h 566736"/>
                <a:gd name="connsiteX27" fmla="*/ 1164432 w 1955007"/>
                <a:gd name="connsiteY27" fmla="*/ 45243 h 566736"/>
                <a:gd name="connsiteX28" fmla="*/ 1188244 w 1955007"/>
                <a:gd name="connsiteY28" fmla="*/ 85724 h 566736"/>
                <a:gd name="connsiteX29" fmla="*/ 1209675 w 1955007"/>
                <a:gd name="connsiteY29" fmla="*/ 121443 h 566736"/>
                <a:gd name="connsiteX30" fmla="*/ 1226344 w 1955007"/>
                <a:gd name="connsiteY30" fmla="*/ 147636 h 566736"/>
                <a:gd name="connsiteX31" fmla="*/ 1243013 w 1955007"/>
                <a:gd name="connsiteY31" fmla="*/ 183355 h 566736"/>
                <a:gd name="connsiteX32" fmla="*/ 1273969 w 1955007"/>
                <a:gd name="connsiteY32" fmla="*/ 230980 h 566736"/>
                <a:gd name="connsiteX33" fmla="*/ 1302544 w 1955007"/>
                <a:gd name="connsiteY33" fmla="*/ 278605 h 566736"/>
                <a:gd name="connsiteX34" fmla="*/ 1321594 w 1955007"/>
                <a:gd name="connsiteY34" fmla="*/ 302418 h 566736"/>
                <a:gd name="connsiteX35" fmla="*/ 1350169 w 1955007"/>
                <a:gd name="connsiteY35" fmla="*/ 340518 h 566736"/>
                <a:gd name="connsiteX36" fmla="*/ 1440657 w 1955007"/>
                <a:gd name="connsiteY36" fmla="*/ 426243 h 566736"/>
                <a:gd name="connsiteX37" fmla="*/ 1476375 w 1955007"/>
                <a:gd name="connsiteY37" fmla="*/ 445293 h 566736"/>
                <a:gd name="connsiteX38" fmla="*/ 1554957 w 1955007"/>
                <a:gd name="connsiteY38" fmla="*/ 466724 h 566736"/>
                <a:gd name="connsiteX39" fmla="*/ 1657350 w 1955007"/>
                <a:gd name="connsiteY39" fmla="*/ 514349 h 566736"/>
                <a:gd name="connsiteX40" fmla="*/ 1719263 w 1955007"/>
                <a:gd name="connsiteY40" fmla="*/ 528636 h 566736"/>
                <a:gd name="connsiteX41" fmla="*/ 1809750 w 1955007"/>
                <a:gd name="connsiteY41" fmla="*/ 559593 h 566736"/>
                <a:gd name="connsiteX42" fmla="*/ 1864519 w 1955007"/>
                <a:gd name="connsiteY42" fmla="*/ 566736 h 566736"/>
                <a:gd name="connsiteX43" fmla="*/ 1874044 w 1955007"/>
                <a:gd name="connsiteY43" fmla="*/ 561974 h 566736"/>
                <a:gd name="connsiteX44" fmla="*/ 1928813 w 1955007"/>
                <a:gd name="connsiteY44" fmla="*/ 564355 h 566736"/>
                <a:gd name="connsiteX45" fmla="*/ 1955007 w 1955007"/>
                <a:gd name="connsiteY45" fmla="*/ 566736 h 566736"/>
                <a:gd name="connsiteX0" fmla="*/ 0 w 1955007"/>
                <a:gd name="connsiteY0" fmla="*/ 338136 h 566736"/>
                <a:gd name="connsiteX1" fmla="*/ 83344 w 1955007"/>
                <a:gd name="connsiteY1" fmla="*/ 340518 h 566736"/>
                <a:gd name="connsiteX2" fmla="*/ 123825 w 1955007"/>
                <a:gd name="connsiteY2" fmla="*/ 340518 h 566736"/>
                <a:gd name="connsiteX3" fmla="*/ 209550 w 1955007"/>
                <a:gd name="connsiteY3" fmla="*/ 335755 h 566736"/>
                <a:gd name="connsiteX4" fmla="*/ 290513 w 1955007"/>
                <a:gd name="connsiteY4" fmla="*/ 321468 h 566736"/>
                <a:gd name="connsiteX5" fmla="*/ 366713 w 1955007"/>
                <a:gd name="connsiteY5" fmla="*/ 302418 h 566736"/>
                <a:gd name="connsiteX6" fmla="*/ 402432 w 1955007"/>
                <a:gd name="connsiteY6" fmla="*/ 292893 h 566736"/>
                <a:gd name="connsiteX7" fmla="*/ 445294 w 1955007"/>
                <a:gd name="connsiteY7" fmla="*/ 292893 h 566736"/>
                <a:gd name="connsiteX8" fmla="*/ 488157 w 1955007"/>
                <a:gd name="connsiteY8" fmla="*/ 302418 h 566736"/>
                <a:gd name="connsiteX9" fmla="*/ 545307 w 1955007"/>
                <a:gd name="connsiteY9" fmla="*/ 311943 h 566736"/>
                <a:gd name="connsiteX10" fmla="*/ 566738 w 1955007"/>
                <a:gd name="connsiteY10" fmla="*/ 311943 h 566736"/>
                <a:gd name="connsiteX11" fmla="*/ 592932 w 1955007"/>
                <a:gd name="connsiteY11" fmla="*/ 316705 h 566736"/>
                <a:gd name="connsiteX12" fmla="*/ 595313 w 1955007"/>
                <a:gd name="connsiteY12" fmla="*/ 316705 h 566736"/>
                <a:gd name="connsiteX13" fmla="*/ 633412 w 1955007"/>
                <a:gd name="connsiteY13" fmla="*/ 316706 h 566736"/>
                <a:gd name="connsiteX14" fmla="*/ 678656 w 1955007"/>
                <a:gd name="connsiteY14" fmla="*/ 292893 h 566736"/>
                <a:gd name="connsiteX15" fmla="*/ 704850 w 1955007"/>
                <a:gd name="connsiteY15" fmla="*/ 278604 h 566736"/>
                <a:gd name="connsiteX16" fmla="*/ 738188 w 1955007"/>
                <a:gd name="connsiteY16" fmla="*/ 252410 h 566736"/>
                <a:gd name="connsiteX17" fmla="*/ 762001 w 1955007"/>
                <a:gd name="connsiteY17" fmla="*/ 228598 h 566736"/>
                <a:gd name="connsiteX18" fmla="*/ 800100 w 1955007"/>
                <a:gd name="connsiteY18" fmla="*/ 197643 h 566736"/>
                <a:gd name="connsiteX19" fmla="*/ 869156 w 1955007"/>
                <a:gd name="connsiteY19" fmla="*/ 138112 h 566736"/>
                <a:gd name="connsiteX20" fmla="*/ 933450 w 1955007"/>
                <a:gd name="connsiteY20" fmla="*/ 80960 h 566736"/>
                <a:gd name="connsiteX21" fmla="*/ 962026 w 1955007"/>
                <a:gd name="connsiteY21" fmla="*/ 59531 h 566736"/>
                <a:gd name="connsiteX22" fmla="*/ 1038225 w 1955007"/>
                <a:gd name="connsiteY22" fmla="*/ 19049 h 566736"/>
                <a:gd name="connsiteX23" fmla="*/ 1071563 w 1955007"/>
                <a:gd name="connsiteY23" fmla="*/ 9524 h 566736"/>
                <a:gd name="connsiteX24" fmla="*/ 1097757 w 1955007"/>
                <a:gd name="connsiteY24" fmla="*/ 0 h 566736"/>
                <a:gd name="connsiteX25" fmla="*/ 1104900 w 1955007"/>
                <a:gd name="connsiteY25" fmla="*/ 4761 h 566736"/>
                <a:gd name="connsiteX26" fmla="*/ 1138238 w 1955007"/>
                <a:gd name="connsiteY26" fmla="*/ 11905 h 566736"/>
                <a:gd name="connsiteX27" fmla="*/ 1164432 w 1955007"/>
                <a:gd name="connsiteY27" fmla="*/ 45243 h 566736"/>
                <a:gd name="connsiteX28" fmla="*/ 1188244 w 1955007"/>
                <a:gd name="connsiteY28" fmla="*/ 85724 h 566736"/>
                <a:gd name="connsiteX29" fmla="*/ 1209675 w 1955007"/>
                <a:gd name="connsiteY29" fmla="*/ 121443 h 566736"/>
                <a:gd name="connsiteX30" fmla="*/ 1226344 w 1955007"/>
                <a:gd name="connsiteY30" fmla="*/ 147636 h 566736"/>
                <a:gd name="connsiteX31" fmla="*/ 1243013 w 1955007"/>
                <a:gd name="connsiteY31" fmla="*/ 183355 h 566736"/>
                <a:gd name="connsiteX32" fmla="*/ 1273969 w 1955007"/>
                <a:gd name="connsiteY32" fmla="*/ 230980 h 566736"/>
                <a:gd name="connsiteX33" fmla="*/ 1302544 w 1955007"/>
                <a:gd name="connsiteY33" fmla="*/ 278605 h 566736"/>
                <a:gd name="connsiteX34" fmla="*/ 1321594 w 1955007"/>
                <a:gd name="connsiteY34" fmla="*/ 302418 h 566736"/>
                <a:gd name="connsiteX35" fmla="*/ 1350169 w 1955007"/>
                <a:gd name="connsiteY35" fmla="*/ 340518 h 566736"/>
                <a:gd name="connsiteX36" fmla="*/ 1440657 w 1955007"/>
                <a:gd name="connsiteY36" fmla="*/ 426243 h 566736"/>
                <a:gd name="connsiteX37" fmla="*/ 1476375 w 1955007"/>
                <a:gd name="connsiteY37" fmla="*/ 445293 h 566736"/>
                <a:gd name="connsiteX38" fmla="*/ 1554957 w 1955007"/>
                <a:gd name="connsiteY38" fmla="*/ 466724 h 566736"/>
                <a:gd name="connsiteX39" fmla="*/ 1657350 w 1955007"/>
                <a:gd name="connsiteY39" fmla="*/ 514349 h 566736"/>
                <a:gd name="connsiteX40" fmla="*/ 1719263 w 1955007"/>
                <a:gd name="connsiteY40" fmla="*/ 528636 h 566736"/>
                <a:gd name="connsiteX41" fmla="*/ 1809750 w 1955007"/>
                <a:gd name="connsiteY41" fmla="*/ 559593 h 566736"/>
                <a:gd name="connsiteX42" fmla="*/ 1864519 w 1955007"/>
                <a:gd name="connsiteY42" fmla="*/ 566736 h 566736"/>
                <a:gd name="connsiteX43" fmla="*/ 1874044 w 1955007"/>
                <a:gd name="connsiteY43" fmla="*/ 561974 h 566736"/>
                <a:gd name="connsiteX44" fmla="*/ 1928813 w 1955007"/>
                <a:gd name="connsiteY44" fmla="*/ 564355 h 566736"/>
                <a:gd name="connsiteX45" fmla="*/ 1955007 w 1955007"/>
                <a:gd name="connsiteY45" fmla="*/ 566736 h 566736"/>
                <a:gd name="connsiteX0" fmla="*/ 0 w 1955007"/>
                <a:gd name="connsiteY0" fmla="*/ 338136 h 566736"/>
                <a:gd name="connsiteX1" fmla="*/ 83344 w 1955007"/>
                <a:gd name="connsiteY1" fmla="*/ 340518 h 566736"/>
                <a:gd name="connsiteX2" fmla="*/ 123825 w 1955007"/>
                <a:gd name="connsiteY2" fmla="*/ 340518 h 566736"/>
                <a:gd name="connsiteX3" fmla="*/ 209550 w 1955007"/>
                <a:gd name="connsiteY3" fmla="*/ 335755 h 566736"/>
                <a:gd name="connsiteX4" fmla="*/ 290513 w 1955007"/>
                <a:gd name="connsiteY4" fmla="*/ 321468 h 566736"/>
                <a:gd name="connsiteX5" fmla="*/ 366713 w 1955007"/>
                <a:gd name="connsiteY5" fmla="*/ 302418 h 566736"/>
                <a:gd name="connsiteX6" fmla="*/ 402432 w 1955007"/>
                <a:gd name="connsiteY6" fmla="*/ 292893 h 566736"/>
                <a:gd name="connsiteX7" fmla="*/ 445294 w 1955007"/>
                <a:gd name="connsiteY7" fmla="*/ 292893 h 566736"/>
                <a:gd name="connsiteX8" fmla="*/ 488157 w 1955007"/>
                <a:gd name="connsiteY8" fmla="*/ 302418 h 566736"/>
                <a:gd name="connsiteX9" fmla="*/ 545307 w 1955007"/>
                <a:gd name="connsiteY9" fmla="*/ 311943 h 566736"/>
                <a:gd name="connsiteX10" fmla="*/ 566738 w 1955007"/>
                <a:gd name="connsiteY10" fmla="*/ 311943 h 566736"/>
                <a:gd name="connsiteX11" fmla="*/ 592932 w 1955007"/>
                <a:gd name="connsiteY11" fmla="*/ 316705 h 566736"/>
                <a:gd name="connsiteX12" fmla="*/ 595313 w 1955007"/>
                <a:gd name="connsiteY12" fmla="*/ 316705 h 566736"/>
                <a:gd name="connsiteX13" fmla="*/ 633412 w 1955007"/>
                <a:gd name="connsiteY13" fmla="*/ 316706 h 566736"/>
                <a:gd name="connsiteX14" fmla="*/ 671513 w 1955007"/>
                <a:gd name="connsiteY14" fmla="*/ 297655 h 566736"/>
                <a:gd name="connsiteX15" fmla="*/ 704850 w 1955007"/>
                <a:gd name="connsiteY15" fmla="*/ 278604 h 566736"/>
                <a:gd name="connsiteX16" fmla="*/ 738188 w 1955007"/>
                <a:gd name="connsiteY16" fmla="*/ 252410 h 566736"/>
                <a:gd name="connsiteX17" fmla="*/ 762001 w 1955007"/>
                <a:gd name="connsiteY17" fmla="*/ 228598 h 566736"/>
                <a:gd name="connsiteX18" fmla="*/ 800100 w 1955007"/>
                <a:gd name="connsiteY18" fmla="*/ 197643 h 566736"/>
                <a:gd name="connsiteX19" fmla="*/ 869156 w 1955007"/>
                <a:gd name="connsiteY19" fmla="*/ 138112 h 566736"/>
                <a:gd name="connsiteX20" fmla="*/ 933450 w 1955007"/>
                <a:gd name="connsiteY20" fmla="*/ 80960 h 566736"/>
                <a:gd name="connsiteX21" fmla="*/ 962026 w 1955007"/>
                <a:gd name="connsiteY21" fmla="*/ 59531 h 566736"/>
                <a:gd name="connsiteX22" fmla="*/ 1038225 w 1955007"/>
                <a:gd name="connsiteY22" fmla="*/ 19049 h 566736"/>
                <a:gd name="connsiteX23" fmla="*/ 1071563 w 1955007"/>
                <a:gd name="connsiteY23" fmla="*/ 9524 h 566736"/>
                <a:gd name="connsiteX24" fmla="*/ 1097757 w 1955007"/>
                <a:gd name="connsiteY24" fmla="*/ 0 h 566736"/>
                <a:gd name="connsiteX25" fmla="*/ 1104900 w 1955007"/>
                <a:gd name="connsiteY25" fmla="*/ 4761 h 566736"/>
                <a:gd name="connsiteX26" fmla="*/ 1138238 w 1955007"/>
                <a:gd name="connsiteY26" fmla="*/ 11905 h 566736"/>
                <a:gd name="connsiteX27" fmla="*/ 1164432 w 1955007"/>
                <a:gd name="connsiteY27" fmla="*/ 45243 h 566736"/>
                <a:gd name="connsiteX28" fmla="*/ 1188244 w 1955007"/>
                <a:gd name="connsiteY28" fmla="*/ 85724 h 566736"/>
                <a:gd name="connsiteX29" fmla="*/ 1209675 w 1955007"/>
                <a:gd name="connsiteY29" fmla="*/ 121443 h 566736"/>
                <a:gd name="connsiteX30" fmla="*/ 1226344 w 1955007"/>
                <a:gd name="connsiteY30" fmla="*/ 147636 h 566736"/>
                <a:gd name="connsiteX31" fmla="*/ 1243013 w 1955007"/>
                <a:gd name="connsiteY31" fmla="*/ 183355 h 566736"/>
                <a:gd name="connsiteX32" fmla="*/ 1273969 w 1955007"/>
                <a:gd name="connsiteY32" fmla="*/ 230980 h 566736"/>
                <a:gd name="connsiteX33" fmla="*/ 1302544 w 1955007"/>
                <a:gd name="connsiteY33" fmla="*/ 278605 h 566736"/>
                <a:gd name="connsiteX34" fmla="*/ 1321594 w 1955007"/>
                <a:gd name="connsiteY34" fmla="*/ 302418 h 566736"/>
                <a:gd name="connsiteX35" fmla="*/ 1350169 w 1955007"/>
                <a:gd name="connsiteY35" fmla="*/ 340518 h 566736"/>
                <a:gd name="connsiteX36" fmla="*/ 1440657 w 1955007"/>
                <a:gd name="connsiteY36" fmla="*/ 426243 h 566736"/>
                <a:gd name="connsiteX37" fmla="*/ 1476375 w 1955007"/>
                <a:gd name="connsiteY37" fmla="*/ 445293 h 566736"/>
                <a:gd name="connsiteX38" fmla="*/ 1554957 w 1955007"/>
                <a:gd name="connsiteY38" fmla="*/ 466724 h 566736"/>
                <a:gd name="connsiteX39" fmla="*/ 1657350 w 1955007"/>
                <a:gd name="connsiteY39" fmla="*/ 514349 h 566736"/>
                <a:gd name="connsiteX40" fmla="*/ 1719263 w 1955007"/>
                <a:gd name="connsiteY40" fmla="*/ 528636 h 566736"/>
                <a:gd name="connsiteX41" fmla="*/ 1809750 w 1955007"/>
                <a:gd name="connsiteY41" fmla="*/ 559593 h 566736"/>
                <a:gd name="connsiteX42" fmla="*/ 1864519 w 1955007"/>
                <a:gd name="connsiteY42" fmla="*/ 566736 h 566736"/>
                <a:gd name="connsiteX43" fmla="*/ 1874044 w 1955007"/>
                <a:gd name="connsiteY43" fmla="*/ 561974 h 566736"/>
                <a:gd name="connsiteX44" fmla="*/ 1928813 w 1955007"/>
                <a:gd name="connsiteY44" fmla="*/ 564355 h 566736"/>
                <a:gd name="connsiteX45" fmla="*/ 1955007 w 1955007"/>
                <a:gd name="connsiteY45" fmla="*/ 566736 h 566736"/>
                <a:gd name="connsiteX0" fmla="*/ 0 w 1955007"/>
                <a:gd name="connsiteY0" fmla="*/ 338136 h 566736"/>
                <a:gd name="connsiteX1" fmla="*/ 83344 w 1955007"/>
                <a:gd name="connsiteY1" fmla="*/ 340518 h 566736"/>
                <a:gd name="connsiteX2" fmla="*/ 123825 w 1955007"/>
                <a:gd name="connsiteY2" fmla="*/ 340518 h 566736"/>
                <a:gd name="connsiteX3" fmla="*/ 209550 w 1955007"/>
                <a:gd name="connsiteY3" fmla="*/ 335755 h 566736"/>
                <a:gd name="connsiteX4" fmla="*/ 290513 w 1955007"/>
                <a:gd name="connsiteY4" fmla="*/ 321468 h 566736"/>
                <a:gd name="connsiteX5" fmla="*/ 366713 w 1955007"/>
                <a:gd name="connsiteY5" fmla="*/ 302418 h 566736"/>
                <a:gd name="connsiteX6" fmla="*/ 402432 w 1955007"/>
                <a:gd name="connsiteY6" fmla="*/ 292893 h 566736"/>
                <a:gd name="connsiteX7" fmla="*/ 445294 w 1955007"/>
                <a:gd name="connsiteY7" fmla="*/ 292893 h 566736"/>
                <a:gd name="connsiteX8" fmla="*/ 488157 w 1955007"/>
                <a:gd name="connsiteY8" fmla="*/ 302418 h 566736"/>
                <a:gd name="connsiteX9" fmla="*/ 545307 w 1955007"/>
                <a:gd name="connsiteY9" fmla="*/ 311943 h 566736"/>
                <a:gd name="connsiteX10" fmla="*/ 566738 w 1955007"/>
                <a:gd name="connsiteY10" fmla="*/ 311943 h 566736"/>
                <a:gd name="connsiteX11" fmla="*/ 592932 w 1955007"/>
                <a:gd name="connsiteY11" fmla="*/ 316705 h 566736"/>
                <a:gd name="connsiteX12" fmla="*/ 595313 w 1955007"/>
                <a:gd name="connsiteY12" fmla="*/ 316705 h 566736"/>
                <a:gd name="connsiteX13" fmla="*/ 633412 w 1955007"/>
                <a:gd name="connsiteY13" fmla="*/ 316706 h 566736"/>
                <a:gd name="connsiteX14" fmla="*/ 704850 w 1955007"/>
                <a:gd name="connsiteY14" fmla="*/ 278604 h 566736"/>
                <a:gd name="connsiteX15" fmla="*/ 738188 w 1955007"/>
                <a:gd name="connsiteY15" fmla="*/ 252410 h 566736"/>
                <a:gd name="connsiteX16" fmla="*/ 762001 w 1955007"/>
                <a:gd name="connsiteY16" fmla="*/ 228598 h 566736"/>
                <a:gd name="connsiteX17" fmla="*/ 800100 w 1955007"/>
                <a:gd name="connsiteY17" fmla="*/ 197643 h 566736"/>
                <a:gd name="connsiteX18" fmla="*/ 869156 w 1955007"/>
                <a:gd name="connsiteY18" fmla="*/ 138112 h 566736"/>
                <a:gd name="connsiteX19" fmla="*/ 933450 w 1955007"/>
                <a:gd name="connsiteY19" fmla="*/ 80960 h 566736"/>
                <a:gd name="connsiteX20" fmla="*/ 962026 w 1955007"/>
                <a:gd name="connsiteY20" fmla="*/ 59531 h 566736"/>
                <a:gd name="connsiteX21" fmla="*/ 1038225 w 1955007"/>
                <a:gd name="connsiteY21" fmla="*/ 19049 h 566736"/>
                <a:gd name="connsiteX22" fmla="*/ 1071563 w 1955007"/>
                <a:gd name="connsiteY22" fmla="*/ 9524 h 566736"/>
                <a:gd name="connsiteX23" fmla="*/ 1097757 w 1955007"/>
                <a:gd name="connsiteY23" fmla="*/ 0 h 566736"/>
                <a:gd name="connsiteX24" fmla="*/ 1104900 w 1955007"/>
                <a:gd name="connsiteY24" fmla="*/ 4761 h 566736"/>
                <a:gd name="connsiteX25" fmla="*/ 1138238 w 1955007"/>
                <a:gd name="connsiteY25" fmla="*/ 11905 h 566736"/>
                <a:gd name="connsiteX26" fmla="*/ 1164432 w 1955007"/>
                <a:gd name="connsiteY26" fmla="*/ 45243 h 566736"/>
                <a:gd name="connsiteX27" fmla="*/ 1188244 w 1955007"/>
                <a:gd name="connsiteY27" fmla="*/ 85724 h 566736"/>
                <a:gd name="connsiteX28" fmla="*/ 1209675 w 1955007"/>
                <a:gd name="connsiteY28" fmla="*/ 121443 h 566736"/>
                <a:gd name="connsiteX29" fmla="*/ 1226344 w 1955007"/>
                <a:gd name="connsiteY29" fmla="*/ 147636 h 566736"/>
                <a:gd name="connsiteX30" fmla="*/ 1243013 w 1955007"/>
                <a:gd name="connsiteY30" fmla="*/ 183355 h 566736"/>
                <a:gd name="connsiteX31" fmla="*/ 1273969 w 1955007"/>
                <a:gd name="connsiteY31" fmla="*/ 230980 h 566736"/>
                <a:gd name="connsiteX32" fmla="*/ 1302544 w 1955007"/>
                <a:gd name="connsiteY32" fmla="*/ 278605 h 566736"/>
                <a:gd name="connsiteX33" fmla="*/ 1321594 w 1955007"/>
                <a:gd name="connsiteY33" fmla="*/ 302418 h 566736"/>
                <a:gd name="connsiteX34" fmla="*/ 1350169 w 1955007"/>
                <a:gd name="connsiteY34" fmla="*/ 340518 h 566736"/>
                <a:gd name="connsiteX35" fmla="*/ 1440657 w 1955007"/>
                <a:gd name="connsiteY35" fmla="*/ 426243 h 566736"/>
                <a:gd name="connsiteX36" fmla="*/ 1476375 w 1955007"/>
                <a:gd name="connsiteY36" fmla="*/ 445293 h 566736"/>
                <a:gd name="connsiteX37" fmla="*/ 1554957 w 1955007"/>
                <a:gd name="connsiteY37" fmla="*/ 466724 h 566736"/>
                <a:gd name="connsiteX38" fmla="*/ 1657350 w 1955007"/>
                <a:gd name="connsiteY38" fmla="*/ 514349 h 566736"/>
                <a:gd name="connsiteX39" fmla="*/ 1719263 w 1955007"/>
                <a:gd name="connsiteY39" fmla="*/ 528636 h 566736"/>
                <a:gd name="connsiteX40" fmla="*/ 1809750 w 1955007"/>
                <a:gd name="connsiteY40" fmla="*/ 559593 h 566736"/>
                <a:gd name="connsiteX41" fmla="*/ 1864519 w 1955007"/>
                <a:gd name="connsiteY41" fmla="*/ 566736 h 566736"/>
                <a:gd name="connsiteX42" fmla="*/ 1874044 w 1955007"/>
                <a:gd name="connsiteY42" fmla="*/ 561974 h 566736"/>
                <a:gd name="connsiteX43" fmla="*/ 1928813 w 1955007"/>
                <a:gd name="connsiteY43" fmla="*/ 564355 h 566736"/>
                <a:gd name="connsiteX44" fmla="*/ 1955007 w 1955007"/>
                <a:gd name="connsiteY44" fmla="*/ 566736 h 566736"/>
                <a:gd name="connsiteX0" fmla="*/ 0 w 1955007"/>
                <a:gd name="connsiteY0" fmla="*/ 338136 h 566736"/>
                <a:gd name="connsiteX1" fmla="*/ 83344 w 1955007"/>
                <a:gd name="connsiteY1" fmla="*/ 340518 h 566736"/>
                <a:gd name="connsiteX2" fmla="*/ 123825 w 1955007"/>
                <a:gd name="connsiteY2" fmla="*/ 340518 h 566736"/>
                <a:gd name="connsiteX3" fmla="*/ 209550 w 1955007"/>
                <a:gd name="connsiteY3" fmla="*/ 335755 h 566736"/>
                <a:gd name="connsiteX4" fmla="*/ 290513 w 1955007"/>
                <a:gd name="connsiteY4" fmla="*/ 321468 h 566736"/>
                <a:gd name="connsiteX5" fmla="*/ 366713 w 1955007"/>
                <a:gd name="connsiteY5" fmla="*/ 302418 h 566736"/>
                <a:gd name="connsiteX6" fmla="*/ 402432 w 1955007"/>
                <a:gd name="connsiteY6" fmla="*/ 292893 h 566736"/>
                <a:gd name="connsiteX7" fmla="*/ 445294 w 1955007"/>
                <a:gd name="connsiteY7" fmla="*/ 292893 h 566736"/>
                <a:gd name="connsiteX8" fmla="*/ 488157 w 1955007"/>
                <a:gd name="connsiteY8" fmla="*/ 302418 h 566736"/>
                <a:gd name="connsiteX9" fmla="*/ 545307 w 1955007"/>
                <a:gd name="connsiteY9" fmla="*/ 311943 h 566736"/>
                <a:gd name="connsiteX10" fmla="*/ 566738 w 1955007"/>
                <a:gd name="connsiteY10" fmla="*/ 311943 h 566736"/>
                <a:gd name="connsiteX11" fmla="*/ 592932 w 1955007"/>
                <a:gd name="connsiteY11" fmla="*/ 316705 h 566736"/>
                <a:gd name="connsiteX12" fmla="*/ 595313 w 1955007"/>
                <a:gd name="connsiteY12" fmla="*/ 316705 h 566736"/>
                <a:gd name="connsiteX13" fmla="*/ 633412 w 1955007"/>
                <a:gd name="connsiteY13" fmla="*/ 316706 h 566736"/>
                <a:gd name="connsiteX14" fmla="*/ 671513 w 1955007"/>
                <a:gd name="connsiteY14" fmla="*/ 297655 h 566736"/>
                <a:gd name="connsiteX15" fmla="*/ 704850 w 1955007"/>
                <a:gd name="connsiteY15" fmla="*/ 278604 h 566736"/>
                <a:gd name="connsiteX16" fmla="*/ 738188 w 1955007"/>
                <a:gd name="connsiteY16" fmla="*/ 252410 h 566736"/>
                <a:gd name="connsiteX17" fmla="*/ 762001 w 1955007"/>
                <a:gd name="connsiteY17" fmla="*/ 228598 h 566736"/>
                <a:gd name="connsiteX18" fmla="*/ 800100 w 1955007"/>
                <a:gd name="connsiteY18" fmla="*/ 197643 h 566736"/>
                <a:gd name="connsiteX19" fmla="*/ 869156 w 1955007"/>
                <a:gd name="connsiteY19" fmla="*/ 138112 h 566736"/>
                <a:gd name="connsiteX20" fmla="*/ 933450 w 1955007"/>
                <a:gd name="connsiteY20" fmla="*/ 80960 h 566736"/>
                <a:gd name="connsiteX21" fmla="*/ 962026 w 1955007"/>
                <a:gd name="connsiteY21" fmla="*/ 59531 h 566736"/>
                <a:gd name="connsiteX22" fmla="*/ 1038225 w 1955007"/>
                <a:gd name="connsiteY22" fmla="*/ 19049 h 566736"/>
                <a:gd name="connsiteX23" fmla="*/ 1071563 w 1955007"/>
                <a:gd name="connsiteY23" fmla="*/ 9524 h 566736"/>
                <a:gd name="connsiteX24" fmla="*/ 1097757 w 1955007"/>
                <a:gd name="connsiteY24" fmla="*/ 0 h 566736"/>
                <a:gd name="connsiteX25" fmla="*/ 1104900 w 1955007"/>
                <a:gd name="connsiteY25" fmla="*/ 4761 h 566736"/>
                <a:gd name="connsiteX26" fmla="*/ 1138238 w 1955007"/>
                <a:gd name="connsiteY26" fmla="*/ 11905 h 566736"/>
                <a:gd name="connsiteX27" fmla="*/ 1164432 w 1955007"/>
                <a:gd name="connsiteY27" fmla="*/ 45243 h 566736"/>
                <a:gd name="connsiteX28" fmla="*/ 1188244 w 1955007"/>
                <a:gd name="connsiteY28" fmla="*/ 85724 h 566736"/>
                <a:gd name="connsiteX29" fmla="*/ 1209675 w 1955007"/>
                <a:gd name="connsiteY29" fmla="*/ 121443 h 566736"/>
                <a:gd name="connsiteX30" fmla="*/ 1226344 w 1955007"/>
                <a:gd name="connsiteY30" fmla="*/ 147636 h 566736"/>
                <a:gd name="connsiteX31" fmla="*/ 1243013 w 1955007"/>
                <a:gd name="connsiteY31" fmla="*/ 183355 h 566736"/>
                <a:gd name="connsiteX32" fmla="*/ 1273969 w 1955007"/>
                <a:gd name="connsiteY32" fmla="*/ 230980 h 566736"/>
                <a:gd name="connsiteX33" fmla="*/ 1302544 w 1955007"/>
                <a:gd name="connsiteY33" fmla="*/ 278605 h 566736"/>
                <a:gd name="connsiteX34" fmla="*/ 1321594 w 1955007"/>
                <a:gd name="connsiteY34" fmla="*/ 302418 h 566736"/>
                <a:gd name="connsiteX35" fmla="*/ 1350169 w 1955007"/>
                <a:gd name="connsiteY35" fmla="*/ 340518 h 566736"/>
                <a:gd name="connsiteX36" fmla="*/ 1440657 w 1955007"/>
                <a:gd name="connsiteY36" fmla="*/ 426243 h 566736"/>
                <a:gd name="connsiteX37" fmla="*/ 1476375 w 1955007"/>
                <a:gd name="connsiteY37" fmla="*/ 445293 h 566736"/>
                <a:gd name="connsiteX38" fmla="*/ 1554957 w 1955007"/>
                <a:gd name="connsiteY38" fmla="*/ 466724 h 566736"/>
                <a:gd name="connsiteX39" fmla="*/ 1657350 w 1955007"/>
                <a:gd name="connsiteY39" fmla="*/ 514349 h 566736"/>
                <a:gd name="connsiteX40" fmla="*/ 1719263 w 1955007"/>
                <a:gd name="connsiteY40" fmla="*/ 528636 h 566736"/>
                <a:gd name="connsiteX41" fmla="*/ 1809750 w 1955007"/>
                <a:gd name="connsiteY41" fmla="*/ 559593 h 566736"/>
                <a:gd name="connsiteX42" fmla="*/ 1864519 w 1955007"/>
                <a:gd name="connsiteY42" fmla="*/ 566736 h 566736"/>
                <a:gd name="connsiteX43" fmla="*/ 1874044 w 1955007"/>
                <a:gd name="connsiteY43" fmla="*/ 561974 h 566736"/>
                <a:gd name="connsiteX44" fmla="*/ 1928813 w 1955007"/>
                <a:gd name="connsiteY44" fmla="*/ 564355 h 566736"/>
                <a:gd name="connsiteX45" fmla="*/ 1955007 w 1955007"/>
                <a:gd name="connsiteY45" fmla="*/ 566736 h 566736"/>
                <a:gd name="connsiteX0" fmla="*/ 0 w 1955007"/>
                <a:gd name="connsiteY0" fmla="*/ 338136 h 566736"/>
                <a:gd name="connsiteX1" fmla="*/ 83344 w 1955007"/>
                <a:gd name="connsiteY1" fmla="*/ 340518 h 566736"/>
                <a:gd name="connsiteX2" fmla="*/ 123825 w 1955007"/>
                <a:gd name="connsiteY2" fmla="*/ 340518 h 566736"/>
                <a:gd name="connsiteX3" fmla="*/ 209550 w 1955007"/>
                <a:gd name="connsiteY3" fmla="*/ 335755 h 566736"/>
                <a:gd name="connsiteX4" fmla="*/ 290513 w 1955007"/>
                <a:gd name="connsiteY4" fmla="*/ 321468 h 566736"/>
                <a:gd name="connsiteX5" fmla="*/ 366713 w 1955007"/>
                <a:gd name="connsiteY5" fmla="*/ 302418 h 566736"/>
                <a:gd name="connsiteX6" fmla="*/ 402432 w 1955007"/>
                <a:gd name="connsiteY6" fmla="*/ 292893 h 566736"/>
                <a:gd name="connsiteX7" fmla="*/ 445294 w 1955007"/>
                <a:gd name="connsiteY7" fmla="*/ 292893 h 566736"/>
                <a:gd name="connsiteX8" fmla="*/ 488157 w 1955007"/>
                <a:gd name="connsiteY8" fmla="*/ 302418 h 566736"/>
                <a:gd name="connsiteX9" fmla="*/ 545307 w 1955007"/>
                <a:gd name="connsiteY9" fmla="*/ 311943 h 566736"/>
                <a:gd name="connsiteX10" fmla="*/ 566738 w 1955007"/>
                <a:gd name="connsiteY10" fmla="*/ 311943 h 566736"/>
                <a:gd name="connsiteX11" fmla="*/ 592932 w 1955007"/>
                <a:gd name="connsiteY11" fmla="*/ 316705 h 566736"/>
                <a:gd name="connsiteX12" fmla="*/ 595313 w 1955007"/>
                <a:gd name="connsiteY12" fmla="*/ 316705 h 566736"/>
                <a:gd name="connsiteX13" fmla="*/ 633412 w 1955007"/>
                <a:gd name="connsiteY13" fmla="*/ 316706 h 566736"/>
                <a:gd name="connsiteX14" fmla="*/ 683419 w 1955007"/>
                <a:gd name="connsiteY14" fmla="*/ 307180 h 566736"/>
                <a:gd name="connsiteX15" fmla="*/ 704850 w 1955007"/>
                <a:gd name="connsiteY15" fmla="*/ 278604 h 566736"/>
                <a:gd name="connsiteX16" fmla="*/ 738188 w 1955007"/>
                <a:gd name="connsiteY16" fmla="*/ 252410 h 566736"/>
                <a:gd name="connsiteX17" fmla="*/ 762001 w 1955007"/>
                <a:gd name="connsiteY17" fmla="*/ 228598 h 566736"/>
                <a:gd name="connsiteX18" fmla="*/ 800100 w 1955007"/>
                <a:gd name="connsiteY18" fmla="*/ 197643 h 566736"/>
                <a:gd name="connsiteX19" fmla="*/ 869156 w 1955007"/>
                <a:gd name="connsiteY19" fmla="*/ 138112 h 566736"/>
                <a:gd name="connsiteX20" fmla="*/ 933450 w 1955007"/>
                <a:gd name="connsiteY20" fmla="*/ 80960 h 566736"/>
                <a:gd name="connsiteX21" fmla="*/ 962026 w 1955007"/>
                <a:gd name="connsiteY21" fmla="*/ 59531 h 566736"/>
                <a:gd name="connsiteX22" fmla="*/ 1038225 w 1955007"/>
                <a:gd name="connsiteY22" fmla="*/ 19049 h 566736"/>
                <a:gd name="connsiteX23" fmla="*/ 1071563 w 1955007"/>
                <a:gd name="connsiteY23" fmla="*/ 9524 h 566736"/>
                <a:gd name="connsiteX24" fmla="*/ 1097757 w 1955007"/>
                <a:gd name="connsiteY24" fmla="*/ 0 h 566736"/>
                <a:gd name="connsiteX25" fmla="*/ 1104900 w 1955007"/>
                <a:gd name="connsiteY25" fmla="*/ 4761 h 566736"/>
                <a:gd name="connsiteX26" fmla="*/ 1138238 w 1955007"/>
                <a:gd name="connsiteY26" fmla="*/ 11905 h 566736"/>
                <a:gd name="connsiteX27" fmla="*/ 1164432 w 1955007"/>
                <a:gd name="connsiteY27" fmla="*/ 45243 h 566736"/>
                <a:gd name="connsiteX28" fmla="*/ 1188244 w 1955007"/>
                <a:gd name="connsiteY28" fmla="*/ 85724 h 566736"/>
                <a:gd name="connsiteX29" fmla="*/ 1209675 w 1955007"/>
                <a:gd name="connsiteY29" fmla="*/ 121443 h 566736"/>
                <a:gd name="connsiteX30" fmla="*/ 1226344 w 1955007"/>
                <a:gd name="connsiteY30" fmla="*/ 147636 h 566736"/>
                <a:gd name="connsiteX31" fmla="*/ 1243013 w 1955007"/>
                <a:gd name="connsiteY31" fmla="*/ 183355 h 566736"/>
                <a:gd name="connsiteX32" fmla="*/ 1273969 w 1955007"/>
                <a:gd name="connsiteY32" fmla="*/ 230980 h 566736"/>
                <a:gd name="connsiteX33" fmla="*/ 1302544 w 1955007"/>
                <a:gd name="connsiteY33" fmla="*/ 278605 h 566736"/>
                <a:gd name="connsiteX34" fmla="*/ 1321594 w 1955007"/>
                <a:gd name="connsiteY34" fmla="*/ 302418 h 566736"/>
                <a:gd name="connsiteX35" fmla="*/ 1350169 w 1955007"/>
                <a:gd name="connsiteY35" fmla="*/ 340518 h 566736"/>
                <a:gd name="connsiteX36" fmla="*/ 1440657 w 1955007"/>
                <a:gd name="connsiteY36" fmla="*/ 426243 h 566736"/>
                <a:gd name="connsiteX37" fmla="*/ 1476375 w 1955007"/>
                <a:gd name="connsiteY37" fmla="*/ 445293 h 566736"/>
                <a:gd name="connsiteX38" fmla="*/ 1554957 w 1955007"/>
                <a:gd name="connsiteY38" fmla="*/ 466724 h 566736"/>
                <a:gd name="connsiteX39" fmla="*/ 1657350 w 1955007"/>
                <a:gd name="connsiteY39" fmla="*/ 514349 h 566736"/>
                <a:gd name="connsiteX40" fmla="*/ 1719263 w 1955007"/>
                <a:gd name="connsiteY40" fmla="*/ 528636 h 566736"/>
                <a:gd name="connsiteX41" fmla="*/ 1809750 w 1955007"/>
                <a:gd name="connsiteY41" fmla="*/ 559593 h 566736"/>
                <a:gd name="connsiteX42" fmla="*/ 1864519 w 1955007"/>
                <a:gd name="connsiteY42" fmla="*/ 566736 h 566736"/>
                <a:gd name="connsiteX43" fmla="*/ 1874044 w 1955007"/>
                <a:gd name="connsiteY43" fmla="*/ 561974 h 566736"/>
                <a:gd name="connsiteX44" fmla="*/ 1928813 w 1955007"/>
                <a:gd name="connsiteY44" fmla="*/ 564355 h 566736"/>
                <a:gd name="connsiteX45" fmla="*/ 1955007 w 1955007"/>
                <a:gd name="connsiteY45" fmla="*/ 566736 h 566736"/>
                <a:gd name="connsiteX0" fmla="*/ 0 w 1955007"/>
                <a:gd name="connsiteY0" fmla="*/ 338136 h 566736"/>
                <a:gd name="connsiteX1" fmla="*/ 83344 w 1955007"/>
                <a:gd name="connsiteY1" fmla="*/ 340518 h 566736"/>
                <a:gd name="connsiteX2" fmla="*/ 123825 w 1955007"/>
                <a:gd name="connsiteY2" fmla="*/ 340518 h 566736"/>
                <a:gd name="connsiteX3" fmla="*/ 209550 w 1955007"/>
                <a:gd name="connsiteY3" fmla="*/ 335755 h 566736"/>
                <a:gd name="connsiteX4" fmla="*/ 290513 w 1955007"/>
                <a:gd name="connsiteY4" fmla="*/ 321468 h 566736"/>
                <a:gd name="connsiteX5" fmla="*/ 366713 w 1955007"/>
                <a:gd name="connsiteY5" fmla="*/ 302418 h 566736"/>
                <a:gd name="connsiteX6" fmla="*/ 402432 w 1955007"/>
                <a:gd name="connsiteY6" fmla="*/ 292893 h 566736"/>
                <a:gd name="connsiteX7" fmla="*/ 445294 w 1955007"/>
                <a:gd name="connsiteY7" fmla="*/ 292893 h 566736"/>
                <a:gd name="connsiteX8" fmla="*/ 488157 w 1955007"/>
                <a:gd name="connsiteY8" fmla="*/ 302418 h 566736"/>
                <a:gd name="connsiteX9" fmla="*/ 545307 w 1955007"/>
                <a:gd name="connsiteY9" fmla="*/ 311943 h 566736"/>
                <a:gd name="connsiteX10" fmla="*/ 566738 w 1955007"/>
                <a:gd name="connsiteY10" fmla="*/ 311943 h 566736"/>
                <a:gd name="connsiteX11" fmla="*/ 592932 w 1955007"/>
                <a:gd name="connsiteY11" fmla="*/ 316705 h 566736"/>
                <a:gd name="connsiteX12" fmla="*/ 595313 w 1955007"/>
                <a:gd name="connsiteY12" fmla="*/ 316705 h 566736"/>
                <a:gd name="connsiteX13" fmla="*/ 633412 w 1955007"/>
                <a:gd name="connsiteY13" fmla="*/ 307181 h 566736"/>
                <a:gd name="connsiteX14" fmla="*/ 683419 w 1955007"/>
                <a:gd name="connsiteY14" fmla="*/ 307180 h 566736"/>
                <a:gd name="connsiteX15" fmla="*/ 704850 w 1955007"/>
                <a:gd name="connsiteY15" fmla="*/ 278604 h 566736"/>
                <a:gd name="connsiteX16" fmla="*/ 738188 w 1955007"/>
                <a:gd name="connsiteY16" fmla="*/ 252410 h 566736"/>
                <a:gd name="connsiteX17" fmla="*/ 762001 w 1955007"/>
                <a:gd name="connsiteY17" fmla="*/ 228598 h 566736"/>
                <a:gd name="connsiteX18" fmla="*/ 800100 w 1955007"/>
                <a:gd name="connsiteY18" fmla="*/ 197643 h 566736"/>
                <a:gd name="connsiteX19" fmla="*/ 869156 w 1955007"/>
                <a:gd name="connsiteY19" fmla="*/ 138112 h 566736"/>
                <a:gd name="connsiteX20" fmla="*/ 933450 w 1955007"/>
                <a:gd name="connsiteY20" fmla="*/ 80960 h 566736"/>
                <a:gd name="connsiteX21" fmla="*/ 962026 w 1955007"/>
                <a:gd name="connsiteY21" fmla="*/ 59531 h 566736"/>
                <a:gd name="connsiteX22" fmla="*/ 1038225 w 1955007"/>
                <a:gd name="connsiteY22" fmla="*/ 19049 h 566736"/>
                <a:gd name="connsiteX23" fmla="*/ 1071563 w 1955007"/>
                <a:gd name="connsiteY23" fmla="*/ 9524 h 566736"/>
                <a:gd name="connsiteX24" fmla="*/ 1097757 w 1955007"/>
                <a:gd name="connsiteY24" fmla="*/ 0 h 566736"/>
                <a:gd name="connsiteX25" fmla="*/ 1104900 w 1955007"/>
                <a:gd name="connsiteY25" fmla="*/ 4761 h 566736"/>
                <a:gd name="connsiteX26" fmla="*/ 1138238 w 1955007"/>
                <a:gd name="connsiteY26" fmla="*/ 11905 h 566736"/>
                <a:gd name="connsiteX27" fmla="*/ 1164432 w 1955007"/>
                <a:gd name="connsiteY27" fmla="*/ 45243 h 566736"/>
                <a:gd name="connsiteX28" fmla="*/ 1188244 w 1955007"/>
                <a:gd name="connsiteY28" fmla="*/ 85724 h 566736"/>
                <a:gd name="connsiteX29" fmla="*/ 1209675 w 1955007"/>
                <a:gd name="connsiteY29" fmla="*/ 121443 h 566736"/>
                <a:gd name="connsiteX30" fmla="*/ 1226344 w 1955007"/>
                <a:gd name="connsiteY30" fmla="*/ 147636 h 566736"/>
                <a:gd name="connsiteX31" fmla="*/ 1243013 w 1955007"/>
                <a:gd name="connsiteY31" fmla="*/ 183355 h 566736"/>
                <a:gd name="connsiteX32" fmla="*/ 1273969 w 1955007"/>
                <a:gd name="connsiteY32" fmla="*/ 230980 h 566736"/>
                <a:gd name="connsiteX33" fmla="*/ 1302544 w 1955007"/>
                <a:gd name="connsiteY33" fmla="*/ 278605 h 566736"/>
                <a:gd name="connsiteX34" fmla="*/ 1321594 w 1955007"/>
                <a:gd name="connsiteY34" fmla="*/ 302418 h 566736"/>
                <a:gd name="connsiteX35" fmla="*/ 1350169 w 1955007"/>
                <a:gd name="connsiteY35" fmla="*/ 340518 h 566736"/>
                <a:gd name="connsiteX36" fmla="*/ 1440657 w 1955007"/>
                <a:gd name="connsiteY36" fmla="*/ 426243 h 566736"/>
                <a:gd name="connsiteX37" fmla="*/ 1476375 w 1955007"/>
                <a:gd name="connsiteY37" fmla="*/ 445293 h 566736"/>
                <a:gd name="connsiteX38" fmla="*/ 1554957 w 1955007"/>
                <a:gd name="connsiteY38" fmla="*/ 466724 h 566736"/>
                <a:gd name="connsiteX39" fmla="*/ 1657350 w 1955007"/>
                <a:gd name="connsiteY39" fmla="*/ 514349 h 566736"/>
                <a:gd name="connsiteX40" fmla="*/ 1719263 w 1955007"/>
                <a:gd name="connsiteY40" fmla="*/ 528636 h 566736"/>
                <a:gd name="connsiteX41" fmla="*/ 1809750 w 1955007"/>
                <a:gd name="connsiteY41" fmla="*/ 559593 h 566736"/>
                <a:gd name="connsiteX42" fmla="*/ 1864519 w 1955007"/>
                <a:gd name="connsiteY42" fmla="*/ 566736 h 566736"/>
                <a:gd name="connsiteX43" fmla="*/ 1874044 w 1955007"/>
                <a:gd name="connsiteY43" fmla="*/ 561974 h 566736"/>
                <a:gd name="connsiteX44" fmla="*/ 1928813 w 1955007"/>
                <a:gd name="connsiteY44" fmla="*/ 564355 h 566736"/>
                <a:gd name="connsiteX45" fmla="*/ 1955007 w 1955007"/>
                <a:gd name="connsiteY45" fmla="*/ 566736 h 566736"/>
                <a:gd name="connsiteX0" fmla="*/ 0 w 1955007"/>
                <a:gd name="connsiteY0" fmla="*/ 338136 h 566736"/>
                <a:gd name="connsiteX1" fmla="*/ 83344 w 1955007"/>
                <a:gd name="connsiteY1" fmla="*/ 340518 h 566736"/>
                <a:gd name="connsiteX2" fmla="*/ 123825 w 1955007"/>
                <a:gd name="connsiteY2" fmla="*/ 340518 h 566736"/>
                <a:gd name="connsiteX3" fmla="*/ 209550 w 1955007"/>
                <a:gd name="connsiteY3" fmla="*/ 335755 h 566736"/>
                <a:gd name="connsiteX4" fmla="*/ 290513 w 1955007"/>
                <a:gd name="connsiteY4" fmla="*/ 321468 h 566736"/>
                <a:gd name="connsiteX5" fmla="*/ 366713 w 1955007"/>
                <a:gd name="connsiteY5" fmla="*/ 302418 h 566736"/>
                <a:gd name="connsiteX6" fmla="*/ 402432 w 1955007"/>
                <a:gd name="connsiteY6" fmla="*/ 292893 h 566736"/>
                <a:gd name="connsiteX7" fmla="*/ 445294 w 1955007"/>
                <a:gd name="connsiteY7" fmla="*/ 292893 h 566736"/>
                <a:gd name="connsiteX8" fmla="*/ 488157 w 1955007"/>
                <a:gd name="connsiteY8" fmla="*/ 302418 h 566736"/>
                <a:gd name="connsiteX9" fmla="*/ 545307 w 1955007"/>
                <a:gd name="connsiteY9" fmla="*/ 311943 h 566736"/>
                <a:gd name="connsiteX10" fmla="*/ 566738 w 1955007"/>
                <a:gd name="connsiteY10" fmla="*/ 311943 h 566736"/>
                <a:gd name="connsiteX11" fmla="*/ 592932 w 1955007"/>
                <a:gd name="connsiteY11" fmla="*/ 316705 h 566736"/>
                <a:gd name="connsiteX12" fmla="*/ 595313 w 1955007"/>
                <a:gd name="connsiteY12" fmla="*/ 316705 h 566736"/>
                <a:gd name="connsiteX13" fmla="*/ 633412 w 1955007"/>
                <a:gd name="connsiteY13" fmla="*/ 307181 h 566736"/>
                <a:gd name="connsiteX14" fmla="*/ 683419 w 1955007"/>
                <a:gd name="connsiteY14" fmla="*/ 278605 h 566736"/>
                <a:gd name="connsiteX15" fmla="*/ 704850 w 1955007"/>
                <a:gd name="connsiteY15" fmla="*/ 278604 h 566736"/>
                <a:gd name="connsiteX16" fmla="*/ 738188 w 1955007"/>
                <a:gd name="connsiteY16" fmla="*/ 252410 h 566736"/>
                <a:gd name="connsiteX17" fmla="*/ 762001 w 1955007"/>
                <a:gd name="connsiteY17" fmla="*/ 228598 h 566736"/>
                <a:gd name="connsiteX18" fmla="*/ 800100 w 1955007"/>
                <a:gd name="connsiteY18" fmla="*/ 197643 h 566736"/>
                <a:gd name="connsiteX19" fmla="*/ 869156 w 1955007"/>
                <a:gd name="connsiteY19" fmla="*/ 138112 h 566736"/>
                <a:gd name="connsiteX20" fmla="*/ 933450 w 1955007"/>
                <a:gd name="connsiteY20" fmla="*/ 80960 h 566736"/>
                <a:gd name="connsiteX21" fmla="*/ 962026 w 1955007"/>
                <a:gd name="connsiteY21" fmla="*/ 59531 h 566736"/>
                <a:gd name="connsiteX22" fmla="*/ 1038225 w 1955007"/>
                <a:gd name="connsiteY22" fmla="*/ 19049 h 566736"/>
                <a:gd name="connsiteX23" fmla="*/ 1071563 w 1955007"/>
                <a:gd name="connsiteY23" fmla="*/ 9524 h 566736"/>
                <a:gd name="connsiteX24" fmla="*/ 1097757 w 1955007"/>
                <a:gd name="connsiteY24" fmla="*/ 0 h 566736"/>
                <a:gd name="connsiteX25" fmla="*/ 1104900 w 1955007"/>
                <a:gd name="connsiteY25" fmla="*/ 4761 h 566736"/>
                <a:gd name="connsiteX26" fmla="*/ 1138238 w 1955007"/>
                <a:gd name="connsiteY26" fmla="*/ 11905 h 566736"/>
                <a:gd name="connsiteX27" fmla="*/ 1164432 w 1955007"/>
                <a:gd name="connsiteY27" fmla="*/ 45243 h 566736"/>
                <a:gd name="connsiteX28" fmla="*/ 1188244 w 1955007"/>
                <a:gd name="connsiteY28" fmla="*/ 85724 h 566736"/>
                <a:gd name="connsiteX29" fmla="*/ 1209675 w 1955007"/>
                <a:gd name="connsiteY29" fmla="*/ 121443 h 566736"/>
                <a:gd name="connsiteX30" fmla="*/ 1226344 w 1955007"/>
                <a:gd name="connsiteY30" fmla="*/ 147636 h 566736"/>
                <a:gd name="connsiteX31" fmla="*/ 1243013 w 1955007"/>
                <a:gd name="connsiteY31" fmla="*/ 183355 h 566736"/>
                <a:gd name="connsiteX32" fmla="*/ 1273969 w 1955007"/>
                <a:gd name="connsiteY32" fmla="*/ 230980 h 566736"/>
                <a:gd name="connsiteX33" fmla="*/ 1302544 w 1955007"/>
                <a:gd name="connsiteY33" fmla="*/ 278605 h 566736"/>
                <a:gd name="connsiteX34" fmla="*/ 1321594 w 1955007"/>
                <a:gd name="connsiteY34" fmla="*/ 302418 h 566736"/>
                <a:gd name="connsiteX35" fmla="*/ 1350169 w 1955007"/>
                <a:gd name="connsiteY35" fmla="*/ 340518 h 566736"/>
                <a:gd name="connsiteX36" fmla="*/ 1440657 w 1955007"/>
                <a:gd name="connsiteY36" fmla="*/ 426243 h 566736"/>
                <a:gd name="connsiteX37" fmla="*/ 1476375 w 1955007"/>
                <a:gd name="connsiteY37" fmla="*/ 445293 h 566736"/>
                <a:gd name="connsiteX38" fmla="*/ 1554957 w 1955007"/>
                <a:gd name="connsiteY38" fmla="*/ 466724 h 566736"/>
                <a:gd name="connsiteX39" fmla="*/ 1657350 w 1955007"/>
                <a:gd name="connsiteY39" fmla="*/ 514349 h 566736"/>
                <a:gd name="connsiteX40" fmla="*/ 1719263 w 1955007"/>
                <a:gd name="connsiteY40" fmla="*/ 528636 h 566736"/>
                <a:gd name="connsiteX41" fmla="*/ 1809750 w 1955007"/>
                <a:gd name="connsiteY41" fmla="*/ 559593 h 566736"/>
                <a:gd name="connsiteX42" fmla="*/ 1864519 w 1955007"/>
                <a:gd name="connsiteY42" fmla="*/ 566736 h 566736"/>
                <a:gd name="connsiteX43" fmla="*/ 1874044 w 1955007"/>
                <a:gd name="connsiteY43" fmla="*/ 561974 h 566736"/>
                <a:gd name="connsiteX44" fmla="*/ 1928813 w 1955007"/>
                <a:gd name="connsiteY44" fmla="*/ 564355 h 566736"/>
                <a:gd name="connsiteX45" fmla="*/ 1955007 w 1955007"/>
                <a:gd name="connsiteY45" fmla="*/ 566736 h 566736"/>
                <a:gd name="connsiteX0" fmla="*/ 0 w 1955007"/>
                <a:gd name="connsiteY0" fmla="*/ 338136 h 566736"/>
                <a:gd name="connsiteX1" fmla="*/ 83344 w 1955007"/>
                <a:gd name="connsiteY1" fmla="*/ 340518 h 566736"/>
                <a:gd name="connsiteX2" fmla="*/ 123825 w 1955007"/>
                <a:gd name="connsiteY2" fmla="*/ 340518 h 566736"/>
                <a:gd name="connsiteX3" fmla="*/ 209550 w 1955007"/>
                <a:gd name="connsiteY3" fmla="*/ 335755 h 566736"/>
                <a:gd name="connsiteX4" fmla="*/ 290513 w 1955007"/>
                <a:gd name="connsiteY4" fmla="*/ 321468 h 566736"/>
                <a:gd name="connsiteX5" fmla="*/ 366713 w 1955007"/>
                <a:gd name="connsiteY5" fmla="*/ 302418 h 566736"/>
                <a:gd name="connsiteX6" fmla="*/ 402432 w 1955007"/>
                <a:gd name="connsiteY6" fmla="*/ 292893 h 566736"/>
                <a:gd name="connsiteX7" fmla="*/ 445294 w 1955007"/>
                <a:gd name="connsiteY7" fmla="*/ 292893 h 566736"/>
                <a:gd name="connsiteX8" fmla="*/ 488157 w 1955007"/>
                <a:gd name="connsiteY8" fmla="*/ 302418 h 566736"/>
                <a:gd name="connsiteX9" fmla="*/ 545307 w 1955007"/>
                <a:gd name="connsiteY9" fmla="*/ 311943 h 566736"/>
                <a:gd name="connsiteX10" fmla="*/ 566738 w 1955007"/>
                <a:gd name="connsiteY10" fmla="*/ 311943 h 566736"/>
                <a:gd name="connsiteX11" fmla="*/ 592932 w 1955007"/>
                <a:gd name="connsiteY11" fmla="*/ 316705 h 566736"/>
                <a:gd name="connsiteX12" fmla="*/ 595313 w 1955007"/>
                <a:gd name="connsiteY12" fmla="*/ 316705 h 566736"/>
                <a:gd name="connsiteX13" fmla="*/ 633412 w 1955007"/>
                <a:gd name="connsiteY13" fmla="*/ 307181 h 566736"/>
                <a:gd name="connsiteX14" fmla="*/ 683419 w 1955007"/>
                <a:gd name="connsiteY14" fmla="*/ 278605 h 566736"/>
                <a:gd name="connsiteX15" fmla="*/ 704850 w 1955007"/>
                <a:gd name="connsiteY15" fmla="*/ 257173 h 566736"/>
                <a:gd name="connsiteX16" fmla="*/ 738188 w 1955007"/>
                <a:gd name="connsiteY16" fmla="*/ 252410 h 566736"/>
                <a:gd name="connsiteX17" fmla="*/ 762001 w 1955007"/>
                <a:gd name="connsiteY17" fmla="*/ 228598 h 566736"/>
                <a:gd name="connsiteX18" fmla="*/ 800100 w 1955007"/>
                <a:gd name="connsiteY18" fmla="*/ 197643 h 566736"/>
                <a:gd name="connsiteX19" fmla="*/ 869156 w 1955007"/>
                <a:gd name="connsiteY19" fmla="*/ 138112 h 566736"/>
                <a:gd name="connsiteX20" fmla="*/ 933450 w 1955007"/>
                <a:gd name="connsiteY20" fmla="*/ 80960 h 566736"/>
                <a:gd name="connsiteX21" fmla="*/ 962026 w 1955007"/>
                <a:gd name="connsiteY21" fmla="*/ 59531 h 566736"/>
                <a:gd name="connsiteX22" fmla="*/ 1038225 w 1955007"/>
                <a:gd name="connsiteY22" fmla="*/ 19049 h 566736"/>
                <a:gd name="connsiteX23" fmla="*/ 1071563 w 1955007"/>
                <a:gd name="connsiteY23" fmla="*/ 9524 h 566736"/>
                <a:gd name="connsiteX24" fmla="*/ 1097757 w 1955007"/>
                <a:gd name="connsiteY24" fmla="*/ 0 h 566736"/>
                <a:gd name="connsiteX25" fmla="*/ 1104900 w 1955007"/>
                <a:gd name="connsiteY25" fmla="*/ 4761 h 566736"/>
                <a:gd name="connsiteX26" fmla="*/ 1138238 w 1955007"/>
                <a:gd name="connsiteY26" fmla="*/ 11905 h 566736"/>
                <a:gd name="connsiteX27" fmla="*/ 1164432 w 1955007"/>
                <a:gd name="connsiteY27" fmla="*/ 45243 h 566736"/>
                <a:gd name="connsiteX28" fmla="*/ 1188244 w 1955007"/>
                <a:gd name="connsiteY28" fmla="*/ 85724 h 566736"/>
                <a:gd name="connsiteX29" fmla="*/ 1209675 w 1955007"/>
                <a:gd name="connsiteY29" fmla="*/ 121443 h 566736"/>
                <a:gd name="connsiteX30" fmla="*/ 1226344 w 1955007"/>
                <a:gd name="connsiteY30" fmla="*/ 147636 h 566736"/>
                <a:gd name="connsiteX31" fmla="*/ 1243013 w 1955007"/>
                <a:gd name="connsiteY31" fmla="*/ 183355 h 566736"/>
                <a:gd name="connsiteX32" fmla="*/ 1273969 w 1955007"/>
                <a:gd name="connsiteY32" fmla="*/ 230980 h 566736"/>
                <a:gd name="connsiteX33" fmla="*/ 1302544 w 1955007"/>
                <a:gd name="connsiteY33" fmla="*/ 278605 h 566736"/>
                <a:gd name="connsiteX34" fmla="*/ 1321594 w 1955007"/>
                <a:gd name="connsiteY34" fmla="*/ 302418 h 566736"/>
                <a:gd name="connsiteX35" fmla="*/ 1350169 w 1955007"/>
                <a:gd name="connsiteY35" fmla="*/ 340518 h 566736"/>
                <a:gd name="connsiteX36" fmla="*/ 1440657 w 1955007"/>
                <a:gd name="connsiteY36" fmla="*/ 426243 h 566736"/>
                <a:gd name="connsiteX37" fmla="*/ 1476375 w 1955007"/>
                <a:gd name="connsiteY37" fmla="*/ 445293 h 566736"/>
                <a:gd name="connsiteX38" fmla="*/ 1554957 w 1955007"/>
                <a:gd name="connsiteY38" fmla="*/ 466724 h 566736"/>
                <a:gd name="connsiteX39" fmla="*/ 1657350 w 1955007"/>
                <a:gd name="connsiteY39" fmla="*/ 514349 h 566736"/>
                <a:gd name="connsiteX40" fmla="*/ 1719263 w 1955007"/>
                <a:gd name="connsiteY40" fmla="*/ 528636 h 566736"/>
                <a:gd name="connsiteX41" fmla="*/ 1809750 w 1955007"/>
                <a:gd name="connsiteY41" fmla="*/ 559593 h 566736"/>
                <a:gd name="connsiteX42" fmla="*/ 1864519 w 1955007"/>
                <a:gd name="connsiteY42" fmla="*/ 566736 h 566736"/>
                <a:gd name="connsiteX43" fmla="*/ 1874044 w 1955007"/>
                <a:gd name="connsiteY43" fmla="*/ 561974 h 566736"/>
                <a:gd name="connsiteX44" fmla="*/ 1928813 w 1955007"/>
                <a:gd name="connsiteY44" fmla="*/ 564355 h 566736"/>
                <a:gd name="connsiteX45" fmla="*/ 1955007 w 1955007"/>
                <a:gd name="connsiteY45" fmla="*/ 566736 h 566736"/>
                <a:gd name="connsiteX0" fmla="*/ 0 w 1955007"/>
                <a:gd name="connsiteY0" fmla="*/ 338136 h 566736"/>
                <a:gd name="connsiteX1" fmla="*/ 83344 w 1955007"/>
                <a:gd name="connsiteY1" fmla="*/ 340518 h 566736"/>
                <a:gd name="connsiteX2" fmla="*/ 123825 w 1955007"/>
                <a:gd name="connsiteY2" fmla="*/ 340518 h 566736"/>
                <a:gd name="connsiteX3" fmla="*/ 209550 w 1955007"/>
                <a:gd name="connsiteY3" fmla="*/ 335755 h 566736"/>
                <a:gd name="connsiteX4" fmla="*/ 290513 w 1955007"/>
                <a:gd name="connsiteY4" fmla="*/ 321468 h 566736"/>
                <a:gd name="connsiteX5" fmla="*/ 366713 w 1955007"/>
                <a:gd name="connsiteY5" fmla="*/ 302418 h 566736"/>
                <a:gd name="connsiteX6" fmla="*/ 402432 w 1955007"/>
                <a:gd name="connsiteY6" fmla="*/ 292893 h 566736"/>
                <a:gd name="connsiteX7" fmla="*/ 445294 w 1955007"/>
                <a:gd name="connsiteY7" fmla="*/ 292893 h 566736"/>
                <a:gd name="connsiteX8" fmla="*/ 488157 w 1955007"/>
                <a:gd name="connsiteY8" fmla="*/ 302418 h 566736"/>
                <a:gd name="connsiteX9" fmla="*/ 545307 w 1955007"/>
                <a:gd name="connsiteY9" fmla="*/ 311943 h 566736"/>
                <a:gd name="connsiteX10" fmla="*/ 566738 w 1955007"/>
                <a:gd name="connsiteY10" fmla="*/ 311943 h 566736"/>
                <a:gd name="connsiteX11" fmla="*/ 592932 w 1955007"/>
                <a:gd name="connsiteY11" fmla="*/ 316705 h 566736"/>
                <a:gd name="connsiteX12" fmla="*/ 595313 w 1955007"/>
                <a:gd name="connsiteY12" fmla="*/ 316705 h 566736"/>
                <a:gd name="connsiteX13" fmla="*/ 633412 w 1955007"/>
                <a:gd name="connsiteY13" fmla="*/ 307181 h 566736"/>
                <a:gd name="connsiteX14" fmla="*/ 683419 w 1955007"/>
                <a:gd name="connsiteY14" fmla="*/ 278605 h 566736"/>
                <a:gd name="connsiteX15" fmla="*/ 704850 w 1955007"/>
                <a:gd name="connsiteY15" fmla="*/ 257173 h 566736"/>
                <a:gd name="connsiteX16" fmla="*/ 752476 w 1955007"/>
                <a:gd name="connsiteY16" fmla="*/ 228597 h 566736"/>
                <a:gd name="connsiteX17" fmla="*/ 762001 w 1955007"/>
                <a:gd name="connsiteY17" fmla="*/ 228598 h 566736"/>
                <a:gd name="connsiteX18" fmla="*/ 800100 w 1955007"/>
                <a:gd name="connsiteY18" fmla="*/ 197643 h 566736"/>
                <a:gd name="connsiteX19" fmla="*/ 869156 w 1955007"/>
                <a:gd name="connsiteY19" fmla="*/ 138112 h 566736"/>
                <a:gd name="connsiteX20" fmla="*/ 933450 w 1955007"/>
                <a:gd name="connsiteY20" fmla="*/ 80960 h 566736"/>
                <a:gd name="connsiteX21" fmla="*/ 962026 w 1955007"/>
                <a:gd name="connsiteY21" fmla="*/ 59531 h 566736"/>
                <a:gd name="connsiteX22" fmla="*/ 1038225 w 1955007"/>
                <a:gd name="connsiteY22" fmla="*/ 19049 h 566736"/>
                <a:gd name="connsiteX23" fmla="*/ 1071563 w 1955007"/>
                <a:gd name="connsiteY23" fmla="*/ 9524 h 566736"/>
                <a:gd name="connsiteX24" fmla="*/ 1097757 w 1955007"/>
                <a:gd name="connsiteY24" fmla="*/ 0 h 566736"/>
                <a:gd name="connsiteX25" fmla="*/ 1104900 w 1955007"/>
                <a:gd name="connsiteY25" fmla="*/ 4761 h 566736"/>
                <a:gd name="connsiteX26" fmla="*/ 1138238 w 1955007"/>
                <a:gd name="connsiteY26" fmla="*/ 11905 h 566736"/>
                <a:gd name="connsiteX27" fmla="*/ 1164432 w 1955007"/>
                <a:gd name="connsiteY27" fmla="*/ 45243 h 566736"/>
                <a:gd name="connsiteX28" fmla="*/ 1188244 w 1955007"/>
                <a:gd name="connsiteY28" fmla="*/ 85724 h 566736"/>
                <a:gd name="connsiteX29" fmla="*/ 1209675 w 1955007"/>
                <a:gd name="connsiteY29" fmla="*/ 121443 h 566736"/>
                <a:gd name="connsiteX30" fmla="*/ 1226344 w 1955007"/>
                <a:gd name="connsiteY30" fmla="*/ 147636 h 566736"/>
                <a:gd name="connsiteX31" fmla="*/ 1243013 w 1955007"/>
                <a:gd name="connsiteY31" fmla="*/ 183355 h 566736"/>
                <a:gd name="connsiteX32" fmla="*/ 1273969 w 1955007"/>
                <a:gd name="connsiteY32" fmla="*/ 230980 h 566736"/>
                <a:gd name="connsiteX33" fmla="*/ 1302544 w 1955007"/>
                <a:gd name="connsiteY33" fmla="*/ 278605 h 566736"/>
                <a:gd name="connsiteX34" fmla="*/ 1321594 w 1955007"/>
                <a:gd name="connsiteY34" fmla="*/ 302418 h 566736"/>
                <a:gd name="connsiteX35" fmla="*/ 1350169 w 1955007"/>
                <a:gd name="connsiteY35" fmla="*/ 340518 h 566736"/>
                <a:gd name="connsiteX36" fmla="*/ 1440657 w 1955007"/>
                <a:gd name="connsiteY36" fmla="*/ 426243 h 566736"/>
                <a:gd name="connsiteX37" fmla="*/ 1476375 w 1955007"/>
                <a:gd name="connsiteY37" fmla="*/ 445293 h 566736"/>
                <a:gd name="connsiteX38" fmla="*/ 1554957 w 1955007"/>
                <a:gd name="connsiteY38" fmla="*/ 466724 h 566736"/>
                <a:gd name="connsiteX39" fmla="*/ 1657350 w 1955007"/>
                <a:gd name="connsiteY39" fmla="*/ 514349 h 566736"/>
                <a:gd name="connsiteX40" fmla="*/ 1719263 w 1955007"/>
                <a:gd name="connsiteY40" fmla="*/ 528636 h 566736"/>
                <a:gd name="connsiteX41" fmla="*/ 1809750 w 1955007"/>
                <a:gd name="connsiteY41" fmla="*/ 559593 h 566736"/>
                <a:gd name="connsiteX42" fmla="*/ 1864519 w 1955007"/>
                <a:gd name="connsiteY42" fmla="*/ 566736 h 566736"/>
                <a:gd name="connsiteX43" fmla="*/ 1874044 w 1955007"/>
                <a:gd name="connsiteY43" fmla="*/ 561974 h 566736"/>
                <a:gd name="connsiteX44" fmla="*/ 1928813 w 1955007"/>
                <a:gd name="connsiteY44" fmla="*/ 564355 h 566736"/>
                <a:gd name="connsiteX45" fmla="*/ 1955007 w 1955007"/>
                <a:gd name="connsiteY45" fmla="*/ 566736 h 566736"/>
                <a:gd name="connsiteX0" fmla="*/ 0 w 1955007"/>
                <a:gd name="connsiteY0" fmla="*/ 338136 h 566736"/>
                <a:gd name="connsiteX1" fmla="*/ 83344 w 1955007"/>
                <a:gd name="connsiteY1" fmla="*/ 340518 h 566736"/>
                <a:gd name="connsiteX2" fmla="*/ 123825 w 1955007"/>
                <a:gd name="connsiteY2" fmla="*/ 340518 h 566736"/>
                <a:gd name="connsiteX3" fmla="*/ 209550 w 1955007"/>
                <a:gd name="connsiteY3" fmla="*/ 335755 h 566736"/>
                <a:gd name="connsiteX4" fmla="*/ 290513 w 1955007"/>
                <a:gd name="connsiteY4" fmla="*/ 321468 h 566736"/>
                <a:gd name="connsiteX5" fmla="*/ 366713 w 1955007"/>
                <a:gd name="connsiteY5" fmla="*/ 302418 h 566736"/>
                <a:gd name="connsiteX6" fmla="*/ 402432 w 1955007"/>
                <a:gd name="connsiteY6" fmla="*/ 292893 h 566736"/>
                <a:gd name="connsiteX7" fmla="*/ 445294 w 1955007"/>
                <a:gd name="connsiteY7" fmla="*/ 292893 h 566736"/>
                <a:gd name="connsiteX8" fmla="*/ 488157 w 1955007"/>
                <a:gd name="connsiteY8" fmla="*/ 302418 h 566736"/>
                <a:gd name="connsiteX9" fmla="*/ 545307 w 1955007"/>
                <a:gd name="connsiteY9" fmla="*/ 311943 h 566736"/>
                <a:gd name="connsiteX10" fmla="*/ 566738 w 1955007"/>
                <a:gd name="connsiteY10" fmla="*/ 311943 h 566736"/>
                <a:gd name="connsiteX11" fmla="*/ 592932 w 1955007"/>
                <a:gd name="connsiteY11" fmla="*/ 316705 h 566736"/>
                <a:gd name="connsiteX12" fmla="*/ 595313 w 1955007"/>
                <a:gd name="connsiteY12" fmla="*/ 316705 h 566736"/>
                <a:gd name="connsiteX13" fmla="*/ 633412 w 1955007"/>
                <a:gd name="connsiteY13" fmla="*/ 307181 h 566736"/>
                <a:gd name="connsiteX14" fmla="*/ 683419 w 1955007"/>
                <a:gd name="connsiteY14" fmla="*/ 278605 h 566736"/>
                <a:gd name="connsiteX15" fmla="*/ 704850 w 1955007"/>
                <a:gd name="connsiteY15" fmla="*/ 257173 h 566736"/>
                <a:gd name="connsiteX16" fmla="*/ 752476 w 1955007"/>
                <a:gd name="connsiteY16" fmla="*/ 228597 h 566736"/>
                <a:gd name="connsiteX17" fmla="*/ 769144 w 1955007"/>
                <a:gd name="connsiteY17" fmla="*/ 209548 h 566736"/>
                <a:gd name="connsiteX18" fmla="*/ 800100 w 1955007"/>
                <a:gd name="connsiteY18" fmla="*/ 197643 h 566736"/>
                <a:gd name="connsiteX19" fmla="*/ 869156 w 1955007"/>
                <a:gd name="connsiteY19" fmla="*/ 138112 h 566736"/>
                <a:gd name="connsiteX20" fmla="*/ 933450 w 1955007"/>
                <a:gd name="connsiteY20" fmla="*/ 80960 h 566736"/>
                <a:gd name="connsiteX21" fmla="*/ 962026 w 1955007"/>
                <a:gd name="connsiteY21" fmla="*/ 59531 h 566736"/>
                <a:gd name="connsiteX22" fmla="*/ 1038225 w 1955007"/>
                <a:gd name="connsiteY22" fmla="*/ 19049 h 566736"/>
                <a:gd name="connsiteX23" fmla="*/ 1071563 w 1955007"/>
                <a:gd name="connsiteY23" fmla="*/ 9524 h 566736"/>
                <a:gd name="connsiteX24" fmla="*/ 1097757 w 1955007"/>
                <a:gd name="connsiteY24" fmla="*/ 0 h 566736"/>
                <a:gd name="connsiteX25" fmla="*/ 1104900 w 1955007"/>
                <a:gd name="connsiteY25" fmla="*/ 4761 h 566736"/>
                <a:gd name="connsiteX26" fmla="*/ 1138238 w 1955007"/>
                <a:gd name="connsiteY26" fmla="*/ 11905 h 566736"/>
                <a:gd name="connsiteX27" fmla="*/ 1164432 w 1955007"/>
                <a:gd name="connsiteY27" fmla="*/ 45243 h 566736"/>
                <a:gd name="connsiteX28" fmla="*/ 1188244 w 1955007"/>
                <a:gd name="connsiteY28" fmla="*/ 85724 h 566736"/>
                <a:gd name="connsiteX29" fmla="*/ 1209675 w 1955007"/>
                <a:gd name="connsiteY29" fmla="*/ 121443 h 566736"/>
                <a:gd name="connsiteX30" fmla="*/ 1226344 w 1955007"/>
                <a:gd name="connsiteY30" fmla="*/ 147636 h 566736"/>
                <a:gd name="connsiteX31" fmla="*/ 1243013 w 1955007"/>
                <a:gd name="connsiteY31" fmla="*/ 183355 h 566736"/>
                <a:gd name="connsiteX32" fmla="*/ 1273969 w 1955007"/>
                <a:gd name="connsiteY32" fmla="*/ 230980 h 566736"/>
                <a:gd name="connsiteX33" fmla="*/ 1302544 w 1955007"/>
                <a:gd name="connsiteY33" fmla="*/ 278605 h 566736"/>
                <a:gd name="connsiteX34" fmla="*/ 1321594 w 1955007"/>
                <a:gd name="connsiteY34" fmla="*/ 302418 h 566736"/>
                <a:gd name="connsiteX35" fmla="*/ 1350169 w 1955007"/>
                <a:gd name="connsiteY35" fmla="*/ 340518 h 566736"/>
                <a:gd name="connsiteX36" fmla="*/ 1440657 w 1955007"/>
                <a:gd name="connsiteY36" fmla="*/ 426243 h 566736"/>
                <a:gd name="connsiteX37" fmla="*/ 1476375 w 1955007"/>
                <a:gd name="connsiteY37" fmla="*/ 445293 h 566736"/>
                <a:gd name="connsiteX38" fmla="*/ 1554957 w 1955007"/>
                <a:gd name="connsiteY38" fmla="*/ 466724 h 566736"/>
                <a:gd name="connsiteX39" fmla="*/ 1657350 w 1955007"/>
                <a:gd name="connsiteY39" fmla="*/ 514349 h 566736"/>
                <a:gd name="connsiteX40" fmla="*/ 1719263 w 1955007"/>
                <a:gd name="connsiteY40" fmla="*/ 528636 h 566736"/>
                <a:gd name="connsiteX41" fmla="*/ 1809750 w 1955007"/>
                <a:gd name="connsiteY41" fmla="*/ 559593 h 566736"/>
                <a:gd name="connsiteX42" fmla="*/ 1864519 w 1955007"/>
                <a:gd name="connsiteY42" fmla="*/ 566736 h 566736"/>
                <a:gd name="connsiteX43" fmla="*/ 1874044 w 1955007"/>
                <a:gd name="connsiteY43" fmla="*/ 561974 h 566736"/>
                <a:gd name="connsiteX44" fmla="*/ 1928813 w 1955007"/>
                <a:gd name="connsiteY44" fmla="*/ 564355 h 566736"/>
                <a:gd name="connsiteX45" fmla="*/ 1955007 w 1955007"/>
                <a:gd name="connsiteY45" fmla="*/ 566736 h 566736"/>
                <a:gd name="connsiteX0" fmla="*/ 0 w 1955007"/>
                <a:gd name="connsiteY0" fmla="*/ 338136 h 566736"/>
                <a:gd name="connsiteX1" fmla="*/ 83344 w 1955007"/>
                <a:gd name="connsiteY1" fmla="*/ 340518 h 566736"/>
                <a:gd name="connsiteX2" fmla="*/ 123825 w 1955007"/>
                <a:gd name="connsiteY2" fmla="*/ 340518 h 566736"/>
                <a:gd name="connsiteX3" fmla="*/ 209550 w 1955007"/>
                <a:gd name="connsiteY3" fmla="*/ 335755 h 566736"/>
                <a:gd name="connsiteX4" fmla="*/ 290513 w 1955007"/>
                <a:gd name="connsiteY4" fmla="*/ 321468 h 566736"/>
                <a:gd name="connsiteX5" fmla="*/ 366713 w 1955007"/>
                <a:gd name="connsiteY5" fmla="*/ 302418 h 566736"/>
                <a:gd name="connsiteX6" fmla="*/ 402432 w 1955007"/>
                <a:gd name="connsiteY6" fmla="*/ 292893 h 566736"/>
                <a:gd name="connsiteX7" fmla="*/ 445294 w 1955007"/>
                <a:gd name="connsiteY7" fmla="*/ 292893 h 566736"/>
                <a:gd name="connsiteX8" fmla="*/ 488157 w 1955007"/>
                <a:gd name="connsiteY8" fmla="*/ 302418 h 566736"/>
                <a:gd name="connsiteX9" fmla="*/ 545307 w 1955007"/>
                <a:gd name="connsiteY9" fmla="*/ 311943 h 566736"/>
                <a:gd name="connsiteX10" fmla="*/ 566738 w 1955007"/>
                <a:gd name="connsiteY10" fmla="*/ 311943 h 566736"/>
                <a:gd name="connsiteX11" fmla="*/ 592932 w 1955007"/>
                <a:gd name="connsiteY11" fmla="*/ 316705 h 566736"/>
                <a:gd name="connsiteX12" fmla="*/ 595313 w 1955007"/>
                <a:gd name="connsiteY12" fmla="*/ 316705 h 566736"/>
                <a:gd name="connsiteX13" fmla="*/ 633412 w 1955007"/>
                <a:gd name="connsiteY13" fmla="*/ 307181 h 566736"/>
                <a:gd name="connsiteX14" fmla="*/ 683419 w 1955007"/>
                <a:gd name="connsiteY14" fmla="*/ 278605 h 566736"/>
                <a:gd name="connsiteX15" fmla="*/ 704850 w 1955007"/>
                <a:gd name="connsiteY15" fmla="*/ 257173 h 566736"/>
                <a:gd name="connsiteX16" fmla="*/ 742951 w 1955007"/>
                <a:gd name="connsiteY16" fmla="*/ 228597 h 566736"/>
                <a:gd name="connsiteX17" fmla="*/ 769144 w 1955007"/>
                <a:gd name="connsiteY17" fmla="*/ 209548 h 566736"/>
                <a:gd name="connsiteX18" fmla="*/ 800100 w 1955007"/>
                <a:gd name="connsiteY18" fmla="*/ 197643 h 566736"/>
                <a:gd name="connsiteX19" fmla="*/ 869156 w 1955007"/>
                <a:gd name="connsiteY19" fmla="*/ 138112 h 566736"/>
                <a:gd name="connsiteX20" fmla="*/ 933450 w 1955007"/>
                <a:gd name="connsiteY20" fmla="*/ 80960 h 566736"/>
                <a:gd name="connsiteX21" fmla="*/ 962026 w 1955007"/>
                <a:gd name="connsiteY21" fmla="*/ 59531 h 566736"/>
                <a:gd name="connsiteX22" fmla="*/ 1038225 w 1955007"/>
                <a:gd name="connsiteY22" fmla="*/ 19049 h 566736"/>
                <a:gd name="connsiteX23" fmla="*/ 1071563 w 1955007"/>
                <a:gd name="connsiteY23" fmla="*/ 9524 h 566736"/>
                <a:gd name="connsiteX24" fmla="*/ 1097757 w 1955007"/>
                <a:gd name="connsiteY24" fmla="*/ 0 h 566736"/>
                <a:gd name="connsiteX25" fmla="*/ 1104900 w 1955007"/>
                <a:gd name="connsiteY25" fmla="*/ 4761 h 566736"/>
                <a:gd name="connsiteX26" fmla="*/ 1138238 w 1955007"/>
                <a:gd name="connsiteY26" fmla="*/ 11905 h 566736"/>
                <a:gd name="connsiteX27" fmla="*/ 1164432 w 1955007"/>
                <a:gd name="connsiteY27" fmla="*/ 45243 h 566736"/>
                <a:gd name="connsiteX28" fmla="*/ 1188244 w 1955007"/>
                <a:gd name="connsiteY28" fmla="*/ 85724 h 566736"/>
                <a:gd name="connsiteX29" fmla="*/ 1209675 w 1955007"/>
                <a:gd name="connsiteY29" fmla="*/ 121443 h 566736"/>
                <a:gd name="connsiteX30" fmla="*/ 1226344 w 1955007"/>
                <a:gd name="connsiteY30" fmla="*/ 147636 h 566736"/>
                <a:gd name="connsiteX31" fmla="*/ 1243013 w 1955007"/>
                <a:gd name="connsiteY31" fmla="*/ 183355 h 566736"/>
                <a:gd name="connsiteX32" fmla="*/ 1273969 w 1955007"/>
                <a:gd name="connsiteY32" fmla="*/ 230980 h 566736"/>
                <a:gd name="connsiteX33" fmla="*/ 1302544 w 1955007"/>
                <a:gd name="connsiteY33" fmla="*/ 278605 h 566736"/>
                <a:gd name="connsiteX34" fmla="*/ 1321594 w 1955007"/>
                <a:gd name="connsiteY34" fmla="*/ 302418 h 566736"/>
                <a:gd name="connsiteX35" fmla="*/ 1350169 w 1955007"/>
                <a:gd name="connsiteY35" fmla="*/ 340518 h 566736"/>
                <a:gd name="connsiteX36" fmla="*/ 1440657 w 1955007"/>
                <a:gd name="connsiteY36" fmla="*/ 426243 h 566736"/>
                <a:gd name="connsiteX37" fmla="*/ 1476375 w 1955007"/>
                <a:gd name="connsiteY37" fmla="*/ 445293 h 566736"/>
                <a:gd name="connsiteX38" fmla="*/ 1554957 w 1955007"/>
                <a:gd name="connsiteY38" fmla="*/ 466724 h 566736"/>
                <a:gd name="connsiteX39" fmla="*/ 1657350 w 1955007"/>
                <a:gd name="connsiteY39" fmla="*/ 514349 h 566736"/>
                <a:gd name="connsiteX40" fmla="*/ 1719263 w 1955007"/>
                <a:gd name="connsiteY40" fmla="*/ 528636 h 566736"/>
                <a:gd name="connsiteX41" fmla="*/ 1809750 w 1955007"/>
                <a:gd name="connsiteY41" fmla="*/ 559593 h 566736"/>
                <a:gd name="connsiteX42" fmla="*/ 1864519 w 1955007"/>
                <a:gd name="connsiteY42" fmla="*/ 566736 h 566736"/>
                <a:gd name="connsiteX43" fmla="*/ 1874044 w 1955007"/>
                <a:gd name="connsiteY43" fmla="*/ 561974 h 566736"/>
                <a:gd name="connsiteX44" fmla="*/ 1928813 w 1955007"/>
                <a:gd name="connsiteY44" fmla="*/ 564355 h 566736"/>
                <a:gd name="connsiteX45" fmla="*/ 1955007 w 1955007"/>
                <a:gd name="connsiteY45" fmla="*/ 566736 h 566736"/>
                <a:gd name="connsiteX0" fmla="*/ 0 w 1955007"/>
                <a:gd name="connsiteY0" fmla="*/ 338136 h 566736"/>
                <a:gd name="connsiteX1" fmla="*/ 83344 w 1955007"/>
                <a:gd name="connsiteY1" fmla="*/ 340518 h 566736"/>
                <a:gd name="connsiteX2" fmla="*/ 123825 w 1955007"/>
                <a:gd name="connsiteY2" fmla="*/ 340518 h 566736"/>
                <a:gd name="connsiteX3" fmla="*/ 209550 w 1955007"/>
                <a:gd name="connsiteY3" fmla="*/ 335755 h 566736"/>
                <a:gd name="connsiteX4" fmla="*/ 290513 w 1955007"/>
                <a:gd name="connsiteY4" fmla="*/ 321468 h 566736"/>
                <a:gd name="connsiteX5" fmla="*/ 366713 w 1955007"/>
                <a:gd name="connsiteY5" fmla="*/ 302418 h 566736"/>
                <a:gd name="connsiteX6" fmla="*/ 402432 w 1955007"/>
                <a:gd name="connsiteY6" fmla="*/ 292893 h 566736"/>
                <a:gd name="connsiteX7" fmla="*/ 445294 w 1955007"/>
                <a:gd name="connsiteY7" fmla="*/ 292893 h 566736"/>
                <a:gd name="connsiteX8" fmla="*/ 488157 w 1955007"/>
                <a:gd name="connsiteY8" fmla="*/ 302418 h 566736"/>
                <a:gd name="connsiteX9" fmla="*/ 545307 w 1955007"/>
                <a:gd name="connsiteY9" fmla="*/ 311943 h 566736"/>
                <a:gd name="connsiteX10" fmla="*/ 566738 w 1955007"/>
                <a:gd name="connsiteY10" fmla="*/ 311943 h 566736"/>
                <a:gd name="connsiteX11" fmla="*/ 592932 w 1955007"/>
                <a:gd name="connsiteY11" fmla="*/ 316705 h 566736"/>
                <a:gd name="connsiteX12" fmla="*/ 595313 w 1955007"/>
                <a:gd name="connsiteY12" fmla="*/ 316705 h 566736"/>
                <a:gd name="connsiteX13" fmla="*/ 633412 w 1955007"/>
                <a:gd name="connsiteY13" fmla="*/ 307181 h 566736"/>
                <a:gd name="connsiteX14" fmla="*/ 683419 w 1955007"/>
                <a:gd name="connsiteY14" fmla="*/ 278605 h 566736"/>
                <a:gd name="connsiteX15" fmla="*/ 704850 w 1955007"/>
                <a:gd name="connsiteY15" fmla="*/ 257173 h 566736"/>
                <a:gd name="connsiteX16" fmla="*/ 742951 w 1955007"/>
                <a:gd name="connsiteY16" fmla="*/ 228597 h 566736"/>
                <a:gd name="connsiteX17" fmla="*/ 769144 w 1955007"/>
                <a:gd name="connsiteY17" fmla="*/ 209548 h 566736"/>
                <a:gd name="connsiteX18" fmla="*/ 831056 w 1955007"/>
                <a:gd name="connsiteY18" fmla="*/ 152399 h 566736"/>
                <a:gd name="connsiteX19" fmla="*/ 869156 w 1955007"/>
                <a:gd name="connsiteY19" fmla="*/ 138112 h 566736"/>
                <a:gd name="connsiteX20" fmla="*/ 933450 w 1955007"/>
                <a:gd name="connsiteY20" fmla="*/ 80960 h 566736"/>
                <a:gd name="connsiteX21" fmla="*/ 962026 w 1955007"/>
                <a:gd name="connsiteY21" fmla="*/ 59531 h 566736"/>
                <a:gd name="connsiteX22" fmla="*/ 1038225 w 1955007"/>
                <a:gd name="connsiteY22" fmla="*/ 19049 h 566736"/>
                <a:gd name="connsiteX23" fmla="*/ 1071563 w 1955007"/>
                <a:gd name="connsiteY23" fmla="*/ 9524 h 566736"/>
                <a:gd name="connsiteX24" fmla="*/ 1097757 w 1955007"/>
                <a:gd name="connsiteY24" fmla="*/ 0 h 566736"/>
                <a:gd name="connsiteX25" fmla="*/ 1104900 w 1955007"/>
                <a:gd name="connsiteY25" fmla="*/ 4761 h 566736"/>
                <a:gd name="connsiteX26" fmla="*/ 1138238 w 1955007"/>
                <a:gd name="connsiteY26" fmla="*/ 11905 h 566736"/>
                <a:gd name="connsiteX27" fmla="*/ 1164432 w 1955007"/>
                <a:gd name="connsiteY27" fmla="*/ 45243 h 566736"/>
                <a:gd name="connsiteX28" fmla="*/ 1188244 w 1955007"/>
                <a:gd name="connsiteY28" fmla="*/ 85724 h 566736"/>
                <a:gd name="connsiteX29" fmla="*/ 1209675 w 1955007"/>
                <a:gd name="connsiteY29" fmla="*/ 121443 h 566736"/>
                <a:gd name="connsiteX30" fmla="*/ 1226344 w 1955007"/>
                <a:gd name="connsiteY30" fmla="*/ 147636 h 566736"/>
                <a:gd name="connsiteX31" fmla="*/ 1243013 w 1955007"/>
                <a:gd name="connsiteY31" fmla="*/ 183355 h 566736"/>
                <a:gd name="connsiteX32" fmla="*/ 1273969 w 1955007"/>
                <a:gd name="connsiteY32" fmla="*/ 230980 h 566736"/>
                <a:gd name="connsiteX33" fmla="*/ 1302544 w 1955007"/>
                <a:gd name="connsiteY33" fmla="*/ 278605 h 566736"/>
                <a:gd name="connsiteX34" fmla="*/ 1321594 w 1955007"/>
                <a:gd name="connsiteY34" fmla="*/ 302418 h 566736"/>
                <a:gd name="connsiteX35" fmla="*/ 1350169 w 1955007"/>
                <a:gd name="connsiteY35" fmla="*/ 340518 h 566736"/>
                <a:gd name="connsiteX36" fmla="*/ 1440657 w 1955007"/>
                <a:gd name="connsiteY36" fmla="*/ 426243 h 566736"/>
                <a:gd name="connsiteX37" fmla="*/ 1476375 w 1955007"/>
                <a:gd name="connsiteY37" fmla="*/ 445293 h 566736"/>
                <a:gd name="connsiteX38" fmla="*/ 1554957 w 1955007"/>
                <a:gd name="connsiteY38" fmla="*/ 466724 h 566736"/>
                <a:gd name="connsiteX39" fmla="*/ 1657350 w 1955007"/>
                <a:gd name="connsiteY39" fmla="*/ 514349 h 566736"/>
                <a:gd name="connsiteX40" fmla="*/ 1719263 w 1955007"/>
                <a:gd name="connsiteY40" fmla="*/ 528636 h 566736"/>
                <a:gd name="connsiteX41" fmla="*/ 1809750 w 1955007"/>
                <a:gd name="connsiteY41" fmla="*/ 559593 h 566736"/>
                <a:gd name="connsiteX42" fmla="*/ 1864519 w 1955007"/>
                <a:gd name="connsiteY42" fmla="*/ 566736 h 566736"/>
                <a:gd name="connsiteX43" fmla="*/ 1874044 w 1955007"/>
                <a:gd name="connsiteY43" fmla="*/ 561974 h 566736"/>
                <a:gd name="connsiteX44" fmla="*/ 1928813 w 1955007"/>
                <a:gd name="connsiteY44" fmla="*/ 564355 h 566736"/>
                <a:gd name="connsiteX45" fmla="*/ 1955007 w 1955007"/>
                <a:gd name="connsiteY45" fmla="*/ 566736 h 566736"/>
                <a:gd name="connsiteX0" fmla="*/ 0 w 1955007"/>
                <a:gd name="connsiteY0" fmla="*/ 338136 h 566736"/>
                <a:gd name="connsiteX1" fmla="*/ 83344 w 1955007"/>
                <a:gd name="connsiteY1" fmla="*/ 340518 h 566736"/>
                <a:gd name="connsiteX2" fmla="*/ 123825 w 1955007"/>
                <a:gd name="connsiteY2" fmla="*/ 340518 h 566736"/>
                <a:gd name="connsiteX3" fmla="*/ 209550 w 1955007"/>
                <a:gd name="connsiteY3" fmla="*/ 335755 h 566736"/>
                <a:gd name="connsiteX4" fmla="*/ 290513 w 1955007"/>
                <a:gd name="connsiteY4" fmla="*/ 321468 h 566736"/>
                <a:gd name="connsiteX5" fmla="*/ 366713 w 1955007"/>
                <a:gd name="connsiteY5" fmla="*/ 302418 h 566736"/>
                <a:gd name="connsiteX6" fmla="*/ 402432 w 1955007"/>
                <a:gd name="connsiteY6" fmla="*/ 292893 h 566736"/>
                <a:gd name="connsiteX7" fmla="*/ 445294 w 1955007"/>
                <a:gd name="connsiteY7" fmla="*/ 292893 h 566736"/>
                <a:gd name="connsiteX8" fmla="*/ 488157 w 1955007"/>
                <a:gd name="connsiteY8" fmla="*/ 302418 h 566736"/>
                <a:gd name="connsiteX9" fmla="*/ 545307 w 1955007"/>
                <a:gd name="connsiteY9" fmla="*/ 311943 h 566736"/>
                <a:gd name="connsiteX10" fmla="*/ 566738 w 1955007"/>
                <a:gd name="connsiteY10" fmla="*/ 311943 h 566736"/>
                <a:gd name="connsiteX11" fmla="*/ 592932 w 1955007"/>
                <a:gd name="connsiteY11" fmla="*/ 316705 h 566736"/>
                <a:gd name="connsiteX12" fmla="*/ 595313 w 1955007"/>
                <a:gd name="connsiteY12" fmla="*/ 316705 h 566736"/>
                <a:gd name="connsiteX13" fmla="*/ 633412 w 1955007"/>
                <a:gd name="connsiteY13" fmla="*/ 307181 h 566736"/>
                <a:gd name="connsiteX14" fmla="*/ 683419 w 1955007"/>
                <a:gd name="connsiteY14" fmla="*/ 278605 h 566736"/>
                <a:gd name="connsiteX15" fmla="*/ 704850 w 1955007"/>
                <a:gd name="connsiteY15" fmla="*/ 257173 h 566736"/>
                <a:gd name="connsiteX16" fmla="*/ 742951 w 1955007"/>
                <a:gd name="connsiteY16" fmla="*/ 228597 h 566736"/>
                <a:gd name="connsiteX17" fmla="*/ 769144 w 1955007"/>
                <a:gd name="connsiteY17" fmla="*/ 209548 h 566736"/>
                <a:gd name="connsiteX18" fmla="*/ 831056 w 1955007"/>
                <a:gd name="connsiteY18" fmla="*/ 152399 h 566736"/>
                <a:gd name="connsiteX19" fmla="*/ 876299 w 1955007"/>
                <a:gd name="connsiteY19" fmla="*/ 107155 h 566736"/>
                <a:gd name="connsiteX20" fmla="*/ 933450 w 1955007"/>
                <a:gd name="connsiteY20" fmla="*/ 80960 h 566736"/>
                <a:gd name="connsiteX21" fmla="*/ 962026 w 1955007"/>
                <a:gd name="connsiteY21" fmla="*/ 59531 h 566736"/>
                <a:gd name="connsiteX22" fmla="*/ 1038225 w 1955007"/>
                <a:gd name="connsiteY22" fmla="*/ 19049 h 566736"/>
                <a:gd name="connsiteX23" fmla="*/ 1071563 w 1955007"/>
                <a:gd name="connsiteY23" fmla="*/ 9524 h 566736"/>
                <a:gd name="connsiteX24" fmla="*/ 1097757 w 1955007"/>
                <a:gd name="connsiteY24" fmla="*/ 0 h 566736"/>
                <a:gd name="connsiteX25" fmla="*/ 1104900 w 1955007"/>
                <a:gd name="connsiteY25" fmla="*/ 4761 h 566736"/>
                <a:gd name="connsiteX26" fmla="*/ 1138238 w 1955007"/>
                <a:gd name="connsiteY26" fmla="*/ 11905 h 566736"/>
                <a:gd name="connsiteX27" fmla="*/ 1164432 w 1955007"/>
                <a:gd name="connsiteY27" fmla="*/ 45243 h 566736"/>
                <a:gd name="connsiteX28" fmla="*/ 1188244 w 1955007"/>
                <a:gd name="connsiteY28" fmla="*/ 85724 h 566736"/>
                <a:gd name="connsiteX29" fmla="*/ 1209675 w 1955007"/>
                <a:gd name="connsiteY29" fmla="*/ 121443 h 566736"/>
                <a:gd name="connsiteX30" fmla="*/ 1226344 w 1955007"/>
                <a:gd name="connsiteY30" fmla="*/ 147636 h 566736"/>
                <a:gd name="connsiteX31" fmla="*/ 1243013 w 1955007"/>
                <a:gd name="connsiteY31" fmla="*/ 183355 h 566736"/>
                <a:gd name="connsiteX32" fmla="*/ 1273969 w 1955007"/>
                <a:gd name="connsiteY32" fmla="*/ 230980 h 566736"/>
                <a:gd name="connsiteX33" fmla="*/ 1302544 w 1955007"/>
                <a:gd name="connsiteY33" fmla="*/ 278605 h 566736"/>
                <a:gd name="connsiteX34" fmla="*/ 1321594 w 1955007"/>
                <a:gd name="connsiteY34" fmla="*/ 302418 h 566736"/>
                <a:gd name="connsiteX35" fmla="*/ 1350169 w 1955007"/>
                <a:gd name="connsiteY35" fmla="*/ 340518 h 566736"/>
                <a:gd name="connsiteX36" fmla="*/ 1440657 w 1955007"/>
                <a:gd name="connsiteY36" fmla="*/ 426243 h 566736"/>
                <a:gd name="connsiteX37" fmla="*/ 1476375 w 1955007"/>
                <a:gd name="connsiteY37" fmla="*/ 445293 h 566736"/>
                <a:gd name="connsiteX38" fmla="*/ 1554957 w 1955007"/>
                <a:gd name="connsiteY38" fmla="*/ 466724 h 566736"/>
                <a:gd name="connsiteX39" fmla="*/ 1657350 w 1955007"/>
                <a:gd name="connsiteY39" fmla="*/ 514349 h 566736"/>
                <a:gd name="connsiteX40" fmla="*/ 1719263 w 1955007"/>
                <a:gd name="connsiteY40" fmla="*/ 528636 h 566736"/>
                <a:gd name="connsiteX41" fmla="*/ 1809750 w 1955007"/>
                <a:gd name="connsiteY41" fmla="*/ 559593 h 566736"/>
                <a:gd name="connsiteX42" fmla="*/ 1864519 w 1955007"/>
                <a:gd name="connsiteY42" fmla="*/ 566736 h 566736"/>
                <a:gd name="connsiteX43" fmla="*/ 1874044 w 1955007"/>
                <a:gd name="connsiteY43" fmla="*/ 561974 h 566736"/>
                <a:gd name="connsiteX44" fmla="*/ 1928813 w 1955007"/>
                <a:gd name="connsiteY44" fmla="*/ 564355 h 566736"/>
                <a:gd name="connsiteX45" fmla="*/ 1955007 w 1955007"/>
                <a:gd name="connsiteY45" fmla="*/ 566736 h 566736"/>
                <a:gd name="connsiteX0" fmla="*/ 0 w 1955007"/>
                <a:gd name="connsiteY0" fmla="*/ 338136 h 566736"/>
                <a:gd name="connsiteX1" fmla="*/ 83344 w 1955007"/>
                <a:gd name="connsiteY1" fmla="*/ 340518 h 566736"/>
                <a:gd name="connsiteX2" fmla="*/ 123825 w 1955007"/>
                <a:gd name="connsiteY2" fmla="*/ 340518 h 566736"/>
                <a:gd name="connsiteX3" fmla="*/ 209550 w 1955007"/>
                <a:gd name="connsiteY3" fmla="*/ 335755 h 566736"/>
                <a:gd name="connsiteX4" fmla="*/ 290513 w 1955007"/>
                <a:gd name="connsiteY4" fmla="*/ 321468 h 566736"/>
                <a:gd name="connsiteX5" fmla="*/ 366713 w 1955007"/>
                <a:gd name="connsiteY5" fmla="*/ 302418 h 566736"/>
                <a:gd name="connsiteX6" fmla="*/ 402432 w 1955007"/>
                <a:gd name="connsiteY6" fmla="*/ 292893 h 566736"/>
                <a:gd name="connsiteX7" fmla="*/ 445294 w 1955007"/>
                <a:gd name="connsiteY7" fmla="*/ 292893 h 566736"/>
                <a:gd name="connsiteX8" fmla="*/ 488157 w 1955007"/>
                <a:gd name="connsiteY8" fmla="*/ 302418 h 566736"/>
                <a:gd name="connsiteX9" fmla="*/ 545307 w 1955007"/>
                <a:gd name="connsiteY9" fmla="*/ 311943 h 566736"/>
                <a:gd name="connsiteX10" fmla="*/ 566738 w 1955007"/>
                <a:gd name="connsiteY10" fmla="*/ 311943 h 566736"/>
                <a:gd name="connsiteX11" fmla="*/ 592932 w 1955007"/>
                <a:gd name="connsiteY11" fmla="*/ 316705 h 566736"/>
                <a:gd name="connsiteX12" fmla="*/ 595313 w 1955007"/>
                <a:gd name="connsiteY12" fmla="*/ 316705 h 566736"/>
                <a:gd name="connsiteX13" fmla="*/ 633412 w 1955007"/>
                <a:gd name="connsiteY13" fmla="*/ 307181 h 566736"/>
                <a:gd name="connsiteX14" fmla="*/ 683419 w 1955007"/>
                <a:gd name="connsiteY14" fmla="*/ 278605 h 566736"/>
                <a:gd name="connsiteX15" fmla="*/ 704850 w 1955007"/>
                <a:gd name="connsiteY15" fmla="*/ 257173 h 566736"/>
                <a:gd name="connsiteX16" fmla="*/ 742951 w 1955007"/>
                <a:gd name="connsiteY16" fmla="*/ 228597 h 566736"/>
                <a:gd name="connsiteX17" fmla="*/ 769144 w 1955007"/>
                <a:gd name="connsiteY17" fmla="*/ 209548 h 566736"/>
                <a:gd name="connsiteX18" fmla="*/ 831056 w 1955007"/>
                <a:gd name="connsiteY18" fmla="*/ 152399 h 566736"/>
                <a:gd name="connsiteX19" fmla="*/ 876299 w 1955007"/>
                <a:gd name="connsiteY19" fmla="*/ 107155 h 566736"/>
                <a:gd name="connsiteX20" fmla="*/ 933450 w 1955007"/>
                <a:gd name="connsiteY20" fmla="*/ 66673 h 566736"/>
                <a:gd name="connsiteX21" fmla="*/ 962026 w 1955007"/>
                <a:gd name="connsiteY21" fmla="*/ 59531 h 566736"/>
                <a:gd name="connsiteX22" fmla="*/ 1038225 w 1955007"/>
                <a:gd name="connsiteY22" fmla="*/ 19049 h 566736"/>
                <a:gd name="connsiteX23" fmla="*/ 1071563 w 1955007"/>
                <a:gd name="connsiteY23" fmla="*/ 9524 h 566736"/>
                <a:gd name="connsiteX24" fmla="*/ 1097757 w 1955007"/>
                <a:gd name="connsiteY24" fmla="*/ 0 h 566736"/>
                <a:gd name="connsiteX25" fmla="*/ 1104900 w 1955007"/>
                <a:gd name="connsiteY25" fmla="*/ 4761 h 566736"/>
                <a:gd name="connsiteX26" fmla="*/ 1138238 w 1955007"/>
                <a:gd name="connsiteY26" fmla="*/ 11905 h 566736"/>
                <a:gd name="connsiteX27" fmla="*/ 1164432 w 1955007"/>
                <a:gd name="connsiteY27" fmla="*/ 45243 h 566736"/>
                <a:gd name="connsiteX28" fmla="*/ 1188244 w 1955007"/>
                <a:gd name="connsiteY28" fmla="*/ 85724 h 566736"/>
                <a:gd name="connsiteX29" fmla="*/ 1209675 w 1955007"/>
                <a:gd name="connsiteY29" fmla="*/ 121443 h 566736"/>
                <a:gd name="connsiteX30" fmla="*/ 1226344 w 1955007"/>
                <a:gd name="connsiteY30" fmla="*/ 147636 h 566736"/>
                <a:gd name="connsiteX31" fmla="*/ 1243013 w 1955007"/>
                <a:gd name="connsiteY31" fmla="*/ 183355 h 566736"/>
                <a:gd name="connsiteX32" fmla="*/ 1273969 w 1955007"/>
                <a:gd name="connsiteY32" fmla="*/ 230980 h 566736"/>
                <a:gd name="connsiteX33" fmla="*/ 1302544 w 1955007"/>
                <a:gd name="connsiteY33" fmla="*/ 278605 h 566736"/>
                <a:gd name="connsiteX34" fmla="*/ 1321594 w 1955007"/>
                <a:gd name="connsiteY34" fmla="*/ 302418 h 566736"/>
                <a:gd name="connsiteX35" fmla="*/ 1350169 w 1955007"/>
                <a:gd name="connsiteY35" fmla="*/ 340518 h 566736"/>
                <a:gd name="connsiteX36" fmla="*/ 1440657 w 1955007"/>
                <a:gd name="connsiteY36" fmla="*/ 426243 h 566736"/>
                <a:gd name="connsiteX37" fmla="*/ 1476375 w 1955007"/>
                <a:gd name="connsiteY37" fmla="*/ 445293 h 566736"/>
                <a:gd name="connsiteX38" fmla="*/ 1554957 w 1955007"/>
                <a:gd name="connsiteY38" fmla="*/ 466724 h 566736"/>
                <a:gd name="connsiteX39" fmla="*/ 1657350 w 1955007"/>
                <a:gd name="connsiteY39" fmla="*/ 514349 h 566736"/>
                <a:gd name="connsiteX40" fmla="*/ 1719263 w 1955007"/>
                <a:gd name="connsiteY40" fmla="*/ 528636 h 566736"/>
                <a:gd name="connsiteX41" fmla="*/ 1809750 w 1955007"/>
                <a:gd name="connsiteY41" fmla="*/ 559593 h 566736"/>
                <a:gd name="connsiteX42" fmla="*/ 1864519 w 1955007"/>
                <a:gd name="connsiteY42" fmla="*/ 566736 h 566736"/>
                <a:gd name="connsiteX43" fmla="*/ 1874044 w 1955007"/>
                <a:gd name="connsiteY43" fmla="*/ 561974 h 566736"/>
                <a:gd name="connsiteX44" fmla="*/ 1928813 w 1955007"/>
                <a:gd name="connsiteY44" fmla="*/ 564355 h 566736"/>
                <a:gd name="connsiteX45" fmla="*/ 1955007 w 1955007"/>
                <a:gd name="connsiteY45" fmla="*/ 566736 h 566736"/>
                <a:gd name="connsiteX0" fmla="*/ 0 w 1955007"/>
                <a:gd name="connsiteY0" fmla="*/ 338136 h 566736"/>
                <a:gd name="connsiteX1" fmla="*/ 83344 w 1955007"/>
                <a:gd name="connsiteY1" fmla="*/ 340518 h 566736"/>
                <a:gd name="connsiteX2" fmla="*/ 123825 w 1955007"/>
                <a:gd name="connsiteY2" fmla="*/ 340518 h 566736"/>
                <a:gd name="connsiteX3" fmla="*/ 209550 w 1955007"/>
                <a:gd name="connsiteY3" fmla="*/ 335755 h 566736"/>
                <a:gd name="connsiteX4" fmla="*/ 290513 w 1955007"/>
                <a:gd name="connsiteY4" fmla="*/ 321468 h 566736"/>
                <a:gd name="connsiteX5" fmla="*/ 366713 w 1955007"/>
                <a:gd name="connsiteY5" fmla="*/ 302418 h 566736"/>
                <a:gd name="connsiteX6" fmla="*/ 402432 w 1955007"/>
                <a:gd name="connsiteY6" fmla="*/ 292893 h 566736"/>
                <a:gd name="connsiteX7" fmla="*/ 445294 w 1955007"/>
                <a:gd name="connsiteY7" fmla="*/ 292893 h 566736"/>
                <a:gd name="connsiteX8" fmla="*/ 488157 w 1955007"/>
                <a:gd name="connsiteY8" fmla="*/ 302418 h 566736"/>
                <a:gd name="connsiteX9" fmla="*/ 545307 w 1955007"/>
                <a:gd name="connsiteY9" fmla="*/ 311943 h 566736"/>
                <a:gd name="connsiteX10" fmla="*/ 566738 w 1955007"/>
                <a:gd name="connsiteY10" fmla="*/ 311943 h 566736"/>
                <a:gd name="connsiteX11" fmla="*/ 592932 w 1955007"/>
                <a:gd name="connsiteY11" fmla="*/ 316705 h 566736"/>
                <a:gd name="connsiteX12" fmla="*/ 595313 w 1955007"/>
                <a:gd name="connsiteY12" fmla="*/ 316705 h 566736"/>
                <a:gd name="connsiteX13" fmla="*/ 633412 w 1955007"/>
                <a:gd name="connsiteY13" fmla="*/ 307181 h 566736"/>
                <a:gd name="connsiteX14" fmla="*/ 683419 w 1955007"/>
                <a:gd name="connsiteY14" fmla="*/ 278605 h 566736"/>
                <a:gd name="connsiteX15" fmla="*/ 704850 w 1955007"/>
                <a:gd name="connsiteY15" fmla="*/ 257173 h 566736"/>
                <a:gd name="connsiteX16" fmla="*/ 742951 w 1955007"/>
                <a:gd name="connsiteY16" fmla="*/ 228597 h 566736"/>
                <a:gd name="connsiteX17" fmla="*/ 769144 w 1955007"/>
                <a:gd name="connsiteY17" fmla="*/ 209548 h 566736"/>
                <a:gd name="connsiteX18" fmla="*/ 831056 w 1955007"/>
                <a:gd name="connsiteY18" fmla="*/ 152399 h 566736"/>
                <a:gd name="connsiteX19" fmla="*/ 876299 w 1955007"/>
                <a:gd name="connsiteY19" fmla="*/ 107155 h 566736"/>
                <a:gd name="connsiteX20" fmla="*/ 933450 w 1955007"/>
                <a:gd name="connsiteY20" fmla="*/ 66673 h 566736"/>
                <a:gd name="connsiteX21" fmla="*/ 962026 w 1955007"/>
                <a:gd name="connsiteY21" fmla="*/ 50006 h 566736"/>
                <a:gd name="connsiteX22" fmla="*/ 1038225 w 1955007"/>
                <a:gd name="connsiteY22" fmla="*/ 19049 h 566736"/>
                <a:gd name="connsiteX23" fmla="*/ 1071563 w 1955007"/>
                <a:gd name="connsiteY23" fmla="*/ 9524 h 566736"/>
                <a:gd name="connsiteX24" fmla="*/ 1097757 w 1955007"/>
                <a:gd name="connsiteY24" fmla="*/ 0 h 566736"/>
                <a:gd name="connsiteX25" fmla="*/ 1104900 w 1955007"/>
                <a:gd name="connsiteY25" fmla="*/ 4761 h 566736"/>
                <a:gd name="connsiteX26" fmla="*/ 1138238 w 1955007"/>
                <a:gd name="connsiteY26" fmla="*/ 11905 h 566736"/>
                <a:gd name="connsiteX27" fmla="*/ 1164432 w 1955007"/>
                <a:gd name="connsiteY27" fmla="*/ 45243 h 566736"/>
                <a:gd name="connsiteX28" fmla="*/ 1188244 w 1955007"/>
                <a:gd name="connsiteY28" fmla="*/ 85724 h 566736"/>
                <a:gd name="connsiteX29" fmla="*/ 1209675 w 1955007"/>
                <a:gd name="connsiteY29" fmla="*/ 121443 h 566736"/>
                <a:gd name="connsiteX30" fmla="*/ 1226344 w 1955007"/>
                <a:gd name="connsiteY30" fmla="*/ 147636 h 566736"/>
                <a:gd name="connsiteX31" fmla="*/ 1243013 w 1955007"/>
                <a:gd name="connsiteY31" fmla="*/ 183355 h 566736"/>
                <a:gd name="connsiteX32" fmla="*/ 1273969 w 1955007"/>
                <a:gd name="connsiteY32" fmla="*/ 230980 h 566736"/>
                <a:gd name="connsiteX33" fmla="*/ 1302544 w 1955007"/>
                <a:gd name="connsiteY33" fmla="*/ 278605 h 566736"/>
                <a:gd name="connsiteX34" fmla="*/ 1321594 w 1955007"/>
                <a:gd name="connsiteY34" fmla="*/ 302418 h 566736"/>
                <a:gd name="connsiteX35" fmla="*/ 1350169 w 1955007"/>
                <a:gd name="connsiteY35" fmla="*/ 340518 h 566736"/>
                <a:gd name="connsiteX36" fmla="*/ 1440657 w 1955007"/>
                <a:gd name="connsiteY36" fmla="*/ 426243 h 566736"/>
                <a:gd name="connsiteX37" fmla="*/ 1476375 w 1955007"/>
                <a:gd name="connsiteY37" fmla="*/ 445293 h 566736"/>
                <a:gd name="connsiteX38" fmla="*/ 1554957 w 1955007"/>
                <a:gd name="connsiteY38" fmla="*/ 466724 h 566736"/>
                <a:gd name="connsiteX39" fmla="*/ 1657350 w 1955007"/>
                <a:gd name="connsiteY39" fmla="*/ 514349 h 566736"/>
                <a:gd name="connsiteX40" fmla="*/ 1719263 w 1955007"/>
                <a:gd name="connsiteY40" fmla="*/ 528636 h 566736"/>
                <a:gd name="connsiteX41" fmla="*/ 1809750 w 1955007"/>
                <a:gd name="connsiteY41" fmla="*/ 559593 h 566736"/>
                <a:gd name="connsiteX42" fmla="*/ 1864519 w 1955007"/>
                <a:gd name="connsiteY42" fmla="*/ 566736 h 566736"/>
                <a:gd name="connsiteX43" fmla="*/ 1874044 w 1955007"/>
                <a:gd name="connsiteY43" fmla="*/ 561974 h 566736"/>
                <a:gd name="connsiteX44" fmla="*/ 1928813 w 1955007"/>
                <a:gd name="connsiteY44" fmla="*/ 564355 h 566736"/>
                <a:gd name="connsiteX45" fmla="*/ 1955007 w 1955007"/>
                <a:gd name="connsiteY45" fmla="*/ 566736 h 566736"/>
                <a:gd name="connsiteX0" fmla="*/ 0 w 1955007"/>
                <a:gd name="connsiteY0" fmla="*/ 338136 h 566736"/>
                <a:gd name="connsiteX1" fmla="*/ 83344 w 1955007"/>
                <a:gd name="connsiteY1" fmla="*/ 340518 h 566736"/>
                <a:gd name="connsiteX2" fmla="*/ 123825 w 1955007"/>
                <a:gd name="connsiteY2" fmla="*/ 340518 h 566736"/>
                <a:gd name="connsiteX3" fmla="*/ 209550 w 1955007"/>
                <a:gd name="connsiteY3" fmla="*/ 335755 h 566736"/>
                <a:gd name="connsiteX4" fmla="*/ 290513 w 1955007"/>
                <a:gd name="connsiteY4" fmla="*/ 321468 h 566736"/>
                <a:gd name="connsiteX5" fmla="*/ 366713 w 1955007"/>
                <a:gd name="connsiteY5" fmla="*/ 302418 h 566736"/>
                <a:gd name="connsiteX6" fmla="*/ 402432 w 1955007"/>
                <a:gd name="connsiteY6" fmla="*/ 292893 h 566736"/>
                <a:gd name="connsiteX7" fmla="*/ 445294 w 1955007"/>
                <a:gd name="connsiteY7" fmla="*/ 292893 h 566736"/>
                <a:gd name="connsiteX8" fmla="*/ 488157 w 1955007"/>
                <a:gd name="connsiteY8" fmla="*/ 302418 h 566736"/>
                <a:gd name="connsiteX9" fmla="*/ 545307 w 1955007"/>
                <a:gd name="connsiteY9" fmla="*/ 311943 h 566736"/>
                <a:gd name="connsiteX10" fmla="*/ 566738 w 1955007"/>
                <a:gd name="connsiteY10" fmla="*/ 311943 h 566736"/>
                <a:gd name="connsiteX11" fmla="*/ 592932 w 1955007"/>
                <a:gd name="connsiteY11" fmla="*/ 316705 h 566736"/>
                <a:gd name="connsiteX12" fmla="*/ 595313 w 1955007"/>
                <a:gd name="connsiteY12" fmla="*/ 316705 h 566736"/>
                <a:gd name="connsiteX13" fmla="*/ 633412 w 1955007"/>
                <a:gd name="connsiteY13" fmla="*/ 307181 h 566736"/>
                <a:gd name="connsiteX14" fmla="*/ 683419 w 1955007"/>
                <a:gd name="connsiteY14" fmla="*/ 278605 h 566736"/>
                <a:gd name="connsiteX15" fmla="*/ 704850 w 1955007"/>
                <a:gd name="connsiteY15" fmla="*/ 257173 h 566736"/>
                <a:gd name="connsiteX16" fmla="*/ 742951 w 1955007"/>
                <a:gd name="connsiteY16" fmla="*/ 228597 h 566736"/>
                <a:gd name="connsiteX17" fmla="*/ 769144 w 1955007"/>
                <a:gd name="connsiteY17" fmla="*/ 209548 h 566736"/>
                <a:gd name="connsiteX18" fmla="*/ 831056 w 1955007"/>
                <a:gd name="connsiteY18" fmla="*/ 152399 h 566736"/>
                <a:gd name="connsiteX19" fmla="*/ 876299 w 1955007"/>
                <a:gd name="connsiteY19" fmla="*/ 107155 h 566736"/>
                <a:gd name="connsiteX20" fmla="*/ 933450 w 1955007"/>
                <a:gd name="connsiteY20" fmla="*/ 66673 h 566736"/>
                <a:gd name="connsiteX21" fmla="*/ 962026 w 1955007"/>
                <a:gd name="connsiteY21" fmla="*/ 50006 h 566736"/>
                <a:gd name="connsiteX22" fmla="*/ 1009650 w 1955007"/>
                <a:gd name="connsiteY22" fmla="*/ 23812 h 566736"/>
                <a:gd name="connsiteX23" fmla="*/ 1071563 w 1955007"/>
                <a:gd name="connsiteY23" fmla="*/ 9524 h 566736"/>
                <a:gd name="connsiteX24" fmla="*/ 1097757 w 1955007"/>
                <a:gd name="connsiteY24" fmla="*/ 0 h 566736"/>
                <a:gd name="connsiteX25" fmla="*/ 1104900 w 1955007"/>
                <a:gd name="connsiteY25" fmla="*/ 4761 h 566736"/>
                <a:gd name="connsiteX26" fmla="*/ 1138238 w 1955007"/>
                <a:gd name="connsiteY26" fmla="*/ 11905 h 566736"/>
                <a:gd name="connsiteX27" fmla="*/ 1164432 w 1955007"/>
                <a:gd name="connsiteY27" fmla="*/ 45243 h 566736"/>
                <a:gd name="connsiteX28" fmla="*/ 1188244 w 1955007"/>
                <a:gd name="connsiteY28" fmla="*/ 85724 h 566736"/>
                <a:gd name="connsiteX29" fmla="*/ 1209675 w 1955007"/>
                <a:gd name="connsiteY29" fmla="*/ 121443 h 566736"/>
                <a:gd name="connsiteX30" fmla="*/ 1226344 w 1955007"/>
                <a:gd name="connsiteY30" fmla="*/ 147636 h 566736"/>
                <a:gd name="connsiteX31" fmla="*/ 1243013 w 1955007"/>
                <a:gd name="connsiteY31" fmla="*/ 183355 h 566736"/>
                <a:gd name="connsiteX32" fmla="*/ 1273969 w 1955007"/>
                <a:gd name="connsiteY32" fmla="*/ 230980 h 566736"/>
                <a:gd name="connsiteX33" fmla="*/ 1302544 w 1955007"/>
                <a:gd name="connsiteY33" fmla="*/ 278605 h 566736"/>
                <a:gd name="connsiteX34" fmla="*/ 1321594 w 1955007"/>
                <a:gd name="connsiteY34" fmla="*/ 302418 h 566736"/>
                <a:gd name="connsiteX35" fmla="*/ 1350169 w 1955007"/>
                <a:gd name="connsiteY35" fmla="*/ 340518 h 566736"/>
                <a:gd name="connsiteX36" fmla="*/ 1440657 w 1955007"/>
                <a:gd name="connsiteY36" fmla="*/ 426243 h 566736"/>
                <a:gd name="connsiteX37" fmla="*/ 1476375 w 1955007"/>
                <a:gd name="connsiteY37" fmla="*/ 445293 h 566736"/>
                <a:gd name="connsiteX38" fmla="*/ 1554957 w 1955007"/>
                <a:gd name="connsiteY38" fmla="*/ 466724 h 566736"/>
                <a:gd name="connsiteX39" fmla="*/ 1657350 w 1955007"/>
                <a:gd name="connsiteY39" fmla="*/ 514349 h 566736"/>
                <a:gd name="connsiteX40" fmla="*/ 1719263 w 1955007"/>
                <a:gd name="connsiteY40" fmla="*/ 528636 h 566736"/>
                <a:gd name="connsiteX41" fmla="*/ 1809750 w 1955007"/>
                <a:gd name="connsiteY41" fmla="*/ 559593 h 566736"/>
                <a:gd name="connsiteX42" fmla="*/ 1864519 w 1955007"/>
                <a:gd name="connsiteY42" fmla="*/ 566736 h 566736"/>
                <a:gd name="connsiteX43" fmla="*/ 1874044 w 1955007"/>
                <a:gd name="connsiteY43" fmla="*/ 561974 h 566736"/>
                <a:gd name="connsiteX44" fmla="*/ 1928813 w 1955007"/>
                <a:gd name="connsiteY44" fmla="*/ 564355 h 566736"/>
                <a:gd name="connsiteX45" fmla="*/ 1955007 w 1955007"/>
                <a:gd name="connsiteY45" fmla="*/ 566736 h 566736"/>
                <a:gd name="connsiteX0" fmla="*/ 0 w 1955007"/>
                <a:gd name="connsiteY0" fmla="*/ 338136 h 566736"/>
                <a:gd name="connsiteX1" fmla="*/ 83344 w 1955007"/>
                <a:gd name="connsiteY1" fmla="*/ 340518 h 566736"/>
                <a:gd name="connsiteX2" fmla="*/ 123825 w 1955007"/>
                <a:gd name="connsiteY2" fmla="*/ 340518 h 566736"/>
                <a:gd name="connsiteX3" fmla="*/ 209550 w 1955007"/>
                <a:gd name="connsiteY3" fmla="*/ 335755 h 566736"/>
                <a:gd name="connsiteX4" fmla="*/ 290513 w 1955007"/>
                <a:gd name="connsiteY4" fmla="*/ 321468 h 566736"/>
                <a:gd name="connsiteX5" fmla="*/ 366713 w 1955007"/>
                <a:gd name="connsiteY5" fmla="*/ 302418 h 566736"/>
                <a:gd name="connsiteX6" fmla="*/ 402432 w 1955007"/>
                <a:gd name="connsiteY6" fmla="*/ 292893 h 566736"/>
                <a:gd name="connsiteX7" fmla="*/ 445294 w 1955007"/>
                <a:gd name="connsiteY7" fmla="*/ 292893 h 566736"/>
                <a:gd name="connsiteX8" fmla="*/ 488157 w 1955007"/>
                <a:gd name="connsiteY8" fmla="*/ 302418 h 566736"/>
                <a:gd name="connsiteX9" fmla="*/ 545307 w 1955007"/>
                <a:gd name="connsiteY9" fmla="*/ 311943 h 566736"/>
                <a:gd name="connsiteX10" fmla="*/ 566738 w 1955007"/>
                <a:gd name="connsiteY10" fmla="*/ 311943 h 566736"/>
                <a:gd name="connsiteX11" fmla="*/ 592932 w 1955007"/>
                <a:gd name="connsiteY11" fmla="*/ 316705 h 566736"/>
                <a:gd name="connsiteX12" fmla="*/ 595313 w 1955007"/>
                <a:gd name="connsiteY12" fmla="*/ 316705 h 566736"/>
                <a:gd name="connsiteX13" fmla="*/ 633412 w 1955007"/>
                <a:gd name="connsiteY13" fmla="*/ 307181 h 566736"/>
                <a:gd name="connsiteX14" fmla="*/ 683419 w 1955007"/>
                <a:gd name="connsiteY14" fmla="*/ 278605 h 566736"/>
                <a:gd name="connsiteX15" fmla="*/ 704850 w 1955007"/>
                <a:gd name="connsiteY15" fmla="*/ 257173 h 566736"/>
                <a:gd name="connsiteX16" fmla="*/ 742951 w 1955007"/>
                <a:gd name="connsiteY16" fmla="*/ 228597 h 566736"/>
                <a:gd name="connsiteX17" fmla="*/ 769144 w 1955007"/>
                <a:gd name="connsiteY17" fmla="*/ 209548 h 566736"/>
                <a:gd name="connsiteX18" fmla="*/ 831056 w 1955007"/>
                <a:gd name="connsiteY18" fmla="*/ 152399 h 566736"/>
                <a:gd name="connsiteX19" fmla="*/ 876299 w 1955007"/>
                <a:gd name="connsiteY19" fmla="*/ 107155 h 566736"/>
                <a:gd name="connsiteX20" fmla="*/ 933450 w 1955007"/>
                <a:gd name="connsiteY20" fmla="*/ 66673 h 566736"/>
                <a:gd name="connsiteX21" fmla="*/ 962026 w 1955007"/>
                <a:gd name="connsiteY21" fmla="*/ 50006 h 566736"/>
                <a:gd name="connsiteX22" fmla="*/ 1009650 w 1955007"/>
                <a:gd name="connsiteY22" fmla="*/ 23812 h 566736"/>
                <a:gd name="connsiteX23" fmla="*/ 1071563 w 1955007"/>
                <a:gd name="connsiteY23" fmla="*/ 9524 h 566736"/>
                <a:gd name="connsiteX24" fmla="*/ 1097757 w 1955007"/>
                <a:gd name="connsiteY24" fmla="*/ 0 h 566736"/>
                <a:gd name="connsiteX25" fmla="*/ 1116807 w 1955007"/>
                <a:gd name="connsiteY25" fmla="*/ 28574 h 566736"/>
                <a:gd name="connsiteX26" fmla="*/ 1138238 w 1955007"/>
                <a:gd name="connsiteY26" fmla="*/ 11905 h 566736"/>
                <a:gd name="connsiteX27" fmla="*/ 1164432 w 1955007"/>
                <a:gd name="connsiteY27" fmla="*/ 45243 h 566736"/>
                <a:gd name="connsiteX28" fmla="*/ 1188244 w 1955007"/>
                <a:gd name="connsiteY28" fmla="*/ 85724 h 566736"/>
                <a:gd name="connsiteX29" fmla="*/ 1209675 w 1955007"/>
                <a:gd name="connsiteY29" fmla="*/ 121443 h 566736"/>
                <a:gd name="connsiteX30" fmla="*/ 1226344 w 1955007"/>
                <a:gd name="connsiteY30" fmla="*/ 147636 h 566736"/>
                <a:gd name="connsiteX31" fmla="*/ 1243013 w 1955007"/>
                <a:gd name="connsiteY31" fmla="*/ 183355 h 566736"/>
                <a:gd name="connsiteX32" fmla="*/ 1273969 w 1955007"/>
                <a:gd name="connsiteY32" fmla="*/ 230980 h 566736"/>
                <a:gd name="connsiteX33" fmla="*/ 1302544 w 1955007"/>
                <a:gd name="connsiteY33" fmla="*/ 278605 h 566736"/>
                <a:gd name="connsiteX34" fmla="*/ 1321594 w 1955007"/>
                <a:gd name="connsiteY34" fmla="*/ 302418 h 566736"/>
                <a:gd name="connsiteX35" fmla="*/ 1350169 w 1955007"/>
                <a:gd name="connsiteY35" fmla="*/ 340518 h 566736"/>
                <a:gd name="connsiteX36" fmla="*/ 1440657 w 1955007"/>
                <a:gd name="connsiteY36" fmla="*/ 426243 h 566736"/>
                <a:gd name="connsiteX37" fmla="*/ 1476375 w 1955007"/>
                <a:gd name="connsiteY37" fmla="*/ 445293 h 566736"/>
                <a:gd name="connsiteX38" fmla="*/ 1554957 w 1955007"/>
                <a:gd name="connsiteY38" fmla="*/ 466724 h 566736"/>
                <a:gd name="connsiteX39" fmla="*/ 1657350 w 1955007"/>
                <a:gd name="connsiteY39" fmla="*/ 514349 h 566736"/>
                <a:gd name="connsiteX40" fmla="*/ 1719263 w 1955007"/>
                <a:gd name="connsiteY40" fmla="*/ 528636 h 566736"/>
                <a:gd name="connsiteX41" fmla="*/ 1809750 w 1955007"/>
                <a:gd name="connsiteY41" fmla="*/ 559593 h 566736"/>
                <a:gd name="connsiteX42" fmla="*/ 1864519 w 1955007"/>
                <a:gd name="connsiteY42" fmla="*/ 566736 h 566736"/>
                <a:gd name="connsiteX43" fmla="*/ 1874044 w 1955007"/>
                <a:gd name="connsiteY43" fmla="*/ 561974 h 566736"/>
                <a:gd name="connsiteX44" fmla="*/ 1928813 w 1955007"/>
                <a:gd name="connsiteY44" fmla="*/ 564355 h 566736"/>
                <a:gd name="connsiteX45" fmla="*/ 1955007 w 1955007"/>
                <a:gd name="connsiteY45" fmla="*/ 566736 h 566736"/>
                <a:gd name="connsiteX0" fmla="*/ 0 w 1955007"/>
                <a:gd name="connsiteY0" fmla="*/ 331807 h 560407"/>
                <a:gd name="connsiteX1" fmla="*/ 83344 w 1955007"/>
                <a:gd name="connsiteY1" fmla="*/ 334189 h 560407"/>
                <a:gd name="connsiteX2" fmla="*/ 123825 w 1955007"/>
                <a:gd name="connsiteY2" fmla="*/ 334189 h 560407"/>
                <a:gd name="connsiteX3" fmla="*/ 209550 w 1955007"/>
                <a:gd name="connsiteY3" fmla="*/ 329426 h 560407"/>
                <a:gd name="connsiteX4" fmla="*/ 290513 w 1955007"/>
                <a:gd name="connsiteY4" fmla="*/ 315139 h 560407"/>
                <a:gd name="connsiteX5" fmla="*/ 366713 w 1955007"/>
                <a:gd name="connsiteY5" fmla="*/ 296089 h 560407"/>
                <a:gd name="connsiteX6" fmla="*/ 402432 w 1955007"/>
                <a:gd name="connsiteY6" fmla="*/ 286564 h 560407"/>
                <a:gd name="connsiteX7" fmla="*/ 445294 w 1955007"/>
                <a:gd name="connsiteY7" fmla="*/ 286564 h 560407"/>
                <a:gd name="connsiteX8" fmla="*/ 488157 w 1955007"/>
                <a:gd name="connsiteY8" fmla="*/ 296089 h 560407"/>
                <a:gd name="connsiteX9" fmla="*/ 545307 w 1955007"/>
                <a:gd name="connsiteY9" fmla="*/ 305614 h 560407"/>
                <a:gd name="connsiteX10" fmla="*/ 566738 w 1955007"/>
                <a:gd name="connsiteY10" fmla="*/ 305614 h 560407"/>
                <a:gd name="connsiteX11" fmla="*/ 592932 w 1955007"/>
                <a:gd name="connsiteY11" fmla="*/ 310376 h 560407"/>
                <a:gd name="connsiteX12" fmla="*/ 595313 w 1955007"/>
                <a:gd name="connsiteY12" fmla="*/ 310376 h 560407"/>
                <a:gd name="connsiteX13" fmla="*/ 633412 w 1955007"/>
                <a:gd name="connsiteY13" fmla="*/ 300852 h 560407"/>
                <a:gd name="connsiteX14" fmla="*/ 683419 w 1955007"/>
                <a:gd name="connsiteY14" fmla="*/ 272276 h 560407"/>
                <a:gd name="connsiteX15" fmla="*/ 704850 w 1955007"/>
                <a:gd name="connsiteY15" fmla="*/ 250844 h 560407"/>
                <a:gd name="connsiteX16" fmla="*/ 742951 w 1955007"/>
                <a:gd name="connsiteY16" fmla="*/ 222268 h 560407"/>
                <a:gd name="connsiteX17" fmla="*/ 769144 w 1955007"/>
                <a:gd name="connsiteY17" fmla="*/ 203219 h 560407"/>
                <a:gd name="connsiteX18" fmla="*/ 831056 w 1955007"/>
                <a:gd name="connsiteY18" fmla="*/ 146070 h 560407"/>
                <a:gd name="connsiteX19" fmla="*/ 876299 w 1955007"/>
                <a:gd name="connsiteY19" fmla="*/ 100826 h 560407"/>
                <a:gd name="connsiteX20" fmla="*/ 933450 w 1955007"/>
                <a:gd name="connsiteY20" fmla="*/ 60344 h 560407"/>
                <a:gd name="connsiteX21" fmla="*/ 962026 w 1955007"/>
                <a:gd name="connsiteY21" fmla="*/ 43677 h 560407"/>
                <a:gd name="connsiteX22" fmla="*/ 1009650 w 1955007"/>
                <a:gd name="connsiteY22" fmla="*/ 17483 h 560407"/>
                <a:gd name="connsiteX23" fmla="*/ 1071563 w 1955007"/>
                <a:gd name="connsiteY23" fmla="*/ 3195 h 560407"/>
                <a:gd name="connsiteX24" fmla="*/ 1090613 w 1955007"/>
                <a:gd name="connsiteY24" fmla="*/ 7958 h 560407"/>
                <a:gd name="connsiteX25" fmla="*/ 1116807 w 1955007"/>
                <a:gd name="connsiteY25" fmla="*/ 22245 h 560407"/>
                <a:gd name="connsiteX26" fmla="*/ 1138238 w 1955007"/>
                <a:gd name="connsiteY26" fmla="*/ 5576 h 560407"/>
                <a:gd name="connsiteX27" fmla="*/ 1164432 w 1955007"/>
                <a:gd name="connsiteY27" fmla="*/ 38914 h 560407"/>
                <a:gd name="connsiteX28" fmla="*/ 1188244 w 1955007"/>
                <a:gd name="connsiteY28" fmla="*/ 79395 h 560407"/>
                <a:gd name="connsiteX29" fmla="*/ 1209675 w 1955007"/>
                <a:gd name="connsiteY29" fmla="*/ 115114 h 560407"/>
                <a:gd name="connsiteX30" fmla="*/ 1226344 w 1955007"/>
                <a:gd name="connsiteY30" fmla="*/ 141307 h 560407"/>
                <a:gd name="connsiteX31" fmla="*/ 1243013 w 1955007"/>
                <a:gd name="connsiteY31" fmla="*/ 177026 h 560407"/>
                <a:gd name="connsiteX32" fmla="*/ 1273969 w 1955007"/>
                <a:gd name="connsiteY32" fmla="*/ 224651 h 560407"/>
                <a:gd name="connsiteX33" fmla="*/ 1302544 w 1955007"/>
                <a:gd name="connsiteY33" fmla="*/ 272276 h 560407"/>
                <a:gd name="connsiteX34" fmla="*/ 1321594 w 1955007"/>
                <a:gd name="connsiteY34" fmla="*/ 296089 h 560407"/>
                <a:gd name="connsiteX35" fmla="*/ 1350169 w 1955007"/>
                <a:gd name="connsiteY35" fmla="*/ 334189 h 560407"/>
                <a:gd name="connsiteX36" fmla="*/ 1440657 w 1955007"/>
                <a:gd name="connsiteY36" fmla="*/ 419914 h 560407"/>
                <a:gd name="connsiteX37" fmla="*/ 1476375 w 1955007"/>
                <a:gd name="connsiteY37" fmla="*/ 438964 h 560407"/>
                <a:gd name="connsiteX38" fmla="*/ 1554957 w 1955007"/>
                <a:gd name="connsiteY38" fmla="*/ 460395 h 560407"/>
                <a:gd name="connsiteX39" fmla="*/ 1657350 w 1955007"/>
                <a:gd name="connsiteY39" fmla="*/ 508020 h 560407"/>
                <a:gd name="connsiteX40" fmla="*/ 1719263 w 1955007"/>
                <a:gd name="connsiteY40" fmla="*/ 522307 h 560407"/>
                <a:gd name="connsiteX41" fmla="*/ 1809750 w 1955007"/>
                <a:gd name="connsiteY41" fmla="*/ 553264 h 560407"/>
                <a:gd name="connsiteX42" fmla="*/ 1864519 w 1955007"/>
                <a:gd name="connsiteY42" fmla="*/ 560407 h 560407"/>
                <a:gd name="connsiteX43" fmla="*/ 1874044 w 1955007"/>
                <a:gd name="connsiteY43" fmla="*/ 555645 h 560407"/>
                <a:gd name="connsiteX44" fmla="*/ 1928813 w 1955007"/>
                <a:gd name="connsiteY44" fmla="*/ 558026 h 560407"/>
                <a:gd name="connsiteX45" fmla="*/ 1955007 w 1955007"/>
                <a:gd name="connsiteY45" fmla="*/ 560407 h 560407"/>
                <a:gd name="connsiteX0" fmla="*/ 0 w 1955007"/>
                <a:gd name="connsiteY0" fmla="*/ 331807 h 560407"/>
                <a:gd name="connsiteX1" fmla="*/ 83344 w 1955007"/>
                <a:gd name="connsiteY1" fmla="*/ 334189 h 560407"/>
                <a:gd name="connsiteX2" fmla="*/ 123825 w 1955007"/>
                <a:gd name="connsiteY2" fmla="*/ 334189 h 560407"/>
                <a:gd name="connsiteX3" fmla="*/ 209550 w 1955007"/>
                <a:gd name="connsiteY3" fmla="*/ 329426 h 560407"/>
                <a:gd name="connsiteX4" fmla="*/ 290513 w 1955007"/>
                <a:gd name="connsiteY4" fmla="*/ 315139 h 560407"/>
                <a:gd name="connsiteX5" fmla="*/ 366713 w 1955007"/>
                <a:gd name="connsiteY5" fmla="*/ 296089 h 560407"/>
                <a:gd name="connsiteX6" fmla="*/ 402432 w 1955007"/>
                <a:gd name="connsiteY6" fmla="*/ 286564 h 560407"/>
                <a:gd name="connsiteX7" fmla="*/ 445294 w 1955007"/>
                <a:gd name="connsiteY7" fmla="*/ 286564 h 560407"/>
                <a:gd name="connsiteX8" fmla="*/ 488157 w 1955007"/>
                <a:gd name="connsiteY8" fmla="*/ 296089 h 560407"/>
                <a:gd name="connsiteX9" fmla="*/ 545307 w 1955007"/>
                <a:gd name="connsiteY9" fmla="*/ 305614 h 560407"/>
                <a:gd name="connsiteX10" fmla="*/ 566738 w 1955007"/>
                <a:gd name="connsiteY10" fmla="*/ 305614 h 560407"/>
                <a:gd name="connsiteX11" fmla="*/ 592932 w 1955007"/>
                <a:gd name="connsiteY11" fmla="*/ 310376 h 560407"/>
                <a:gd name="connsiteX12" fmla="*/ 595313 w 1955007"/>
                <a:gd name="connsiteY12" fmla="*/ 310376 h 560407"/>
                <a:gd name="connsiteX13" fmla="*/ 633412 w 1955007"/>
                <a:gd name="connsiteY13" fmla="*/ 300852 h 560407"/>
                <a:gd name="connsiteX14" fmla="*/ 683419 w 1955007"/>
                <a:gd name="connsiteY14" fmla="*/ 272276 h 560407"/>
                <a:gd name="connsiteX15" fmla="*/ 704850 w 1955007"/>
                <a:gd name="connsiteY15" fmla="*/ 250844 h 560407"/>
                <a:gd name="connsiteX16" fmla="*/ 742951 w 1955007"/>
                <a:gd name="connsiteY16" fmla="*/ 222268 h 560407"/>
                <a:gd name="connsiteX17" fmla="*/ 769144 w 1955007"/>
                <a:gd name="connsiteY17" fmla="*/ 203219 h 560407"/>
                <a:gd name="connsiteX18" fmla="*/ 831056 w 1955007"/>
                <a:gd name="connsiteY18" fmla="*/ 146070 h 560407"/>
                <a:gd name="connsiteX19" fmla="*/ 876299 w 1955007"/>
                <a:gd name="connsiteY19" fmla="*/ 100826 h 560407"/>
                <a:gd name="connsiteX20" fmla="*/ 933450 w 1955007"/>
                <a:gd name="connsiteY20" fmla="*/ 60344 h 560407"/>
                <a:gd name="connsiteX21" fmla="*/ 962026 w 1955007"/>
                <a:gd name="connsiteY21" fmla="*/ 43677 h 560407"/>
                <a:gd name="connsiteX22" fmla="*/ 1009650 w 1955007"/>
                <a:gd name="connsiteY22" fmla="*/ 17483 h 560407"/>
                <a:gd name="connsiteX23" fmla="*/ 1057276 w 1955007"/>
                <a:gd name="connsiteY23" fmla="*/ 3195 h 560407"/>
                <a:gd name="connsiteX24" fmla="*/ 1090613 w 1955007"/>
                <a:gd name="connsiteY24" fmla="*/ 7958 h 560407"/>
                <a:gd name="connsiteX25" fmla="*/ 1116807 w 1955007"/>
                <a:gd name="connsiteY25" fmla="*/ 22245 h 560407"/>
                <a:gd name="connsiteX26" fmla="*/ 1138238 w 1955007"/>
                <a:gd name="connsiteY26" fmla="*/ 5576 h 560407"/>
                <a:gd name="connsiteX27" fmla="*/ 1164432 w 1955007"/>
                <a:gd name="connsiteY27" fmla="*/ 38914 h 560407"/>
                <a:gd name="connsiteX28" fmla="*/ 1188244 w 1955007"/>
                <a:gd name="connsiteY28" fmla="*/ 79395 h 560407"/>
                <a:gd name="connsiteX29" fmla="*/ 1209675 w 1955007"/>
                <a:gd name="connsiteY29" fmla="*/ 115114 h 560407"/>
                <a:gd name="connsiteX30" fmla="*/ 1226344 w 1955007"/>
                <a:gd name="connsiteY30" fmla="*/ 141307 h 560407"/>
                <a:gd name="connsiteX31" fmla="*/ 1243013 w 1955007"/>
                <a:gd name="connsiteY31" fmla="*/ 177026 h 560407"/>
                <a:gd name="connsiteX32" fmla="*/ 1273969 w 1955007"/>
                <a:gd name="connsiteY32" fmla="*/ 224651 h 560407"/>
                <a:gd name="connsiteX33" fmla="*/ 1302544 w 1955007"/>
                <a:gd name="connsiteY33" fmla="*/ 272276 h 560407"/>
                <a:gd name="connsiteX34" fmla="*/ 1321594 w 1955007"/>
                <a:gd name="connsiteY34" fmla="*/ 296089 h 560407"/>
                <a:gd name="connsiteX35" fmla="*/ 1350169 w 1955007"/>
                <a:gd name="connsiteY35" fmla="*/ 334189 h 560407"/>
                <a:gd name="connsiteX36" fmla="*/ 1440657 w 1955007"/>
                <a:gd name="connsiteY36" fmla="*/ 419914 h 560407"/>
                <a:gd name="connsiteX37" fmla="*/ 1476375 w 1955007"/>
                <a:gd name="connsiteY37" fmla="*/ 438964 h 560407"/>
                <a:gd name="connsiteX38" fmla="*/ 1554957 w 1955007"/>
                <a:gd name="connsiteY38" fmla="*/ 460395 h 560407"/>
                <a:gd name="connsiteX39" fmla="*/ 1657350 w 1955007"/>
                <a:gd name="connsiteY39" fmla="*/ 508020 h 560407"/>
                <a:gd name="connsiteX40" fmla="*/ 1719263 w 1955007"/>
                <a:gd name="connsiteY40" fmla="*/ 522307 h 560407"/>
                <a:gd name="connsiteX41" fmla="*/ 1809750 w 1955007"/>
                <a:gd name="connsiteY41" fmla="*/ 553264 h 560407"/>
                <a:gd name="connsiteX42" fmla="*/ 1864519 w 1955007"/>
                <a:gd name="connsiteY42" fmla="*/ 560407 h 560407"/>
                <a:gd name="connsiteX43" fmla="*/ 1874044 w 1955007"/>
                <a:gd name="connsiteY43" fmla="*/ 555645 h 560407"/>
                <a:gd name="connsiteX44" fmla="*/ 1928813 w 1955007"/>
                <a:gd name="connsiteY44" fmla="*/ 558026 h 560407"/>
                <a:gd name="connsiteX45" fmla="*/ 1955007 w 1955007"/>
                <a:gd name="connsiteY45" fmla="*/ 560407 h 560407"/>
                <a:gd name="connsiteX0" fmla="*/ 0 w 1955007"/>
                <a:gd name="connsiteY0" fmla="*/ 331807 h 560407"/>
                <a:gd name="connsiteX1" fmla="*/ 83344 w 1955007"/>
                <a:gd name="connsiteY1" fmla="*/ 334189 h 560407"/>
                <a:gd name="connsiteX2" fmla="*/ 123825 w 1955007"/>
                <a:gd name="connsiteY2" fmla="*/ 334189 h 560407"/>
                <a:gd name="connsiteX3" fmla="*/ 209550 w 1955007"/>
                <a:gd name="connsiteY3" fmla="*/ 329426 h 560407"/>
                <a:gd name="connsiteX4" fmla="*/ 290513 w 1955007"/>
                <a:gd name="connsiteY4" fmla="*/ 315139 h 560407"/>
                <a:gd name="connsiteX5" fmla="*/ 366713 w 1955007"/>
                <a:gd name="connsiteY5" fmla="*/ 296089 h 560407"/>
                <a:gd name="connsiteX6" fmla="*/ 402432 w 1955007"/>
                <a:gd name="connsiteY6" fmla="*/ 286564 h 560407"/>
                <a:gd name="connsiteX7" fmla="*/ 445294 w 1955007"/>
                <a:gd name="connsiteY7" fmla="*/ 286564 h 560407"/>
                <a:gd name="connsiteX8" fmla="*/ 488157 w 1955007"/>
                <a:gd name="connsiteY8" fmla="*/ 296089 h 560407"/>
                <a:gd name="connsiteX9" fmla="*/ 545307 w 1955007"/>
                <a:gd name="connsiteY9" fmla="*/ 305614 h 560407"/>
                <a:gd name="connsiteX10" fmla="*/ 566738 w 1955007"/>
                <a:gd name="connsiteY10" fmla="*/ 305614 h 560407"/>
                <a:gd name="connsiteX11" fmla="*/ 592932 w 1955007"/>
                <a:gd name="connsiteY11" fmla="*/ 310376 h 560407"/>
                <a:gd name="connsiteX12" fmla="*/ 595313 w 1955007"/>
                <a:gd name="connsiteY12" fmla="*/ 310376 h 560407"/>
                <a:gd name="connsiteX13" fmla="*/ 633412 w 1955007"/>
                <a:gd name="connsiteY13" fmla="*/ 300852 h 560407"/>
                <a:gd name="connsiteX14" fmla="*/ 683419 w 1955007"/>
                <a:gd name="connsiteY14" fmla="*/ 272276 h 560407"/>
                <a:gd name="connsiteX15" fmla="*/ 704850 w 1955007"/>
                <a:gd name="connsiteY15" fmla="*/ 250844 h 560407"/>
                <a:gd name="connsiteX16" fmla="*/ 742951 w 1955007"/>
                <a:gd name="connsiteY16" fmla="*/ 222268 h 560407"/>
                <a:gd name="connsiteX17" fmla="*/ 769144 w 1955007"/>
                <a:gd name="connsiteY17" fmla="*/ 203219 h 560407"/>
                <a:gd name="connsiteX18" fmla="*/ 831056 w 1955007"/>
                <a:gd name="connsiteY18" fmla="*/ 146070 h 560407"/>
                <a:gd name="connsiteX19" fmla="*/ 876299 w 1955007"/>
                <a:gd name="connsiteY19" fmla="*/ 100826 h 560407"/>
                <a:gd name="connsiteX20" fmla="*/ 933450 w 1955007"/>
                <a:gd name="connsiteY20" fmla="*/ 60344 h 560407"/>
                <a:gd name="connsiteX21" fmla="*/ 962026 w 1955007"/>
                <a:gd name="connsiteY21" fmla="*/ 43677 h 560407"/>
                <a:gd name="connsiteX22" fmla="*/ 1009650 w 1955007"/>
                <a:gd name="connsiteY22" fmla="*/ 17483 h 560407"/>
                <a:gd name="connsiteX23" fmla="*/ 1057276 w 1955007"/>
                <a:gd name="connsiteY23" fmla="*/ 3195 h 560407"/>
                <a:gd name="connsiteX24" fmla="*/ 1090613 w 1955007"/>
                <a:gd name="connsiteY24" fmla="*/ 7958 h 560407"/>
                <a:gd name="connsiteX25" fmla="*/ 1116807 w 1955007"/>
                <a:gd name="connsiteY25" fmla="*/ 22245 h 560407"/>
                <a:gd name="connsiteX26" fmla="*/ 1140619 w 1955007"/>
                <a:gd name="connsiteY26" fmla="*/ 46057 h 560407"/>
                <a:gd name="connsiteX27" fmla="*/ 1164432 w 1955007"/>
                <a:gd name="connsiteY27" fmla="*/ 38914 h 560407"/>
                <a:gd name="connsiteX28" fmla="*/ 1188244 w 1955007"/>
                <a:gd name="connsiteY28" fmla="*/ 79395 h 560407"/>
                <a:gd name="connsiteX29" fmla="*/ 1209675 w 1955007"/>
                <a:gd name="connsiteY29" fmla="*/ 115114 h 560407"/>
                <a:gd name="connsiteX30" fmla="*/ 1226344 w 1955007"/>
                <a:gd name="connsiteY30" fmla="*/ 141307 h 560407"/>
                <a:gd name="connsiteX31" fmla="*/ 1243013 w 1955007"/>
                <a:gd name="connsiteY31" fmla="*/ 177026 h 560407"/>
                <a:gd name="connsiteX32" fmla="*/ 1273969 w 1955007"/>
                <a:gd name="connsiteY32" fmla="*/ 224651 h 560407"/>
                <a:gd name="connsiteX33" fmla="*/ 1302544 w 1955007"/>
                <a:gd name="connsiteY33" fmla="*/ 272276 h 560407"/>
                <a:gd name="connsiteX34" fmla="*/ 1321594 w 1955007"/>
                <a:gd name="connsiteY34" fmla="*/ 296089 h 560407"/>
                <a:gd name="connsiteX35" fmla="*/ 1350169 w 1955007"/>
                <a:gd name="connsiteY35" fmla="*/ 334189 h 560407"/>
                <a:gd name="connsiteX36" fmla="*/ 1440657 w 1955007"/>
                <a:gd name="connsiteY36" fmla="*/ 419914 h 560407"/>
                <a:gd name="connsiteX37" fmla="*/ 1476375 w 1955007"/>
                <a:gd name="connsiteY37" fmla="*/ 438964 h 560407"/>
                <a:gd name="connsiteX38" fmla="*/ 1554957 w 1955007"/>
                <a:gd name="connsiteY38" fmla="*/ 460395 h 560407"/>
                <a:gd name="connsiteX39" fmla="*/ 1657350 w 1955007"/>
                <a:gd name="connsiteY39" fmla="*/ 508020 h 560407"/>
                <a:gd name="connsiteX40" fmla="*/ 1719263 w 1955007"/>
                <a:gd name="connsiteY40" fmla="*/ 522307 h 560407"/>
                <a:gd name="connsiteX41" fmla="*/ 1809750 w 1955007"/>
                <a:gd name="connsiteY41" fmla="*/ 553264 h 560407"/>
                <a:gd name="connsiteX42" fmla="*/ 1864519 w 1955007"/>
                <a:gd name="connsiteY42" fmla="*/ 560407 h 560407"/>
                <a:gd name="connsiteX43" fmla="*/ 1874044 w 1955007"/>
                <a:gd name="connsiteY43" fmla="*/ 555645 h 560407"/>
                <a:gd name="connsiteX44" fmla="*/ 1928813 w 1955007"/>
                <a:gd name="connsiteY44" fmla="*/ 558026 h 560407"/>
                <a:gd name="connsiteX45" fmla="*/ 1955007 w 1955007"/>
                <a:gd name="connsiteY45" fmla="*/ 560407 h 560407"/>
                <a:gd name="connsiteX0" fmla="*/ 0 w 1955007"/>
                <a:gd name="connsiteY0" fmla="*/ 331807 h 560407"/>
                <a:gd name="connsiteX1" fmla="*/ 83344 w 1955007"/>
                <a:gd name="connsiteY1" fmla="*/ 334189 h 560407"/>
                <a:gd name="connsiteX2" fmla="*/ 123825 w 1955007"/>
                <a:gd name="connsiteY2" fmla="*/ 334189 h 560407"/>
                <a:gd name="connsiteX3" fmla="*/ 209550 w 1955007"/>
                <a:gd name="connsiteY3" fmla="*/ 329426 h 560407"/>
                <a:gd name="connsiteX4" fmla="*/ 290513 w 1955007"/>
                <a:gd name="connsiteY4" fmla="*/ 315139 h 560407"/>
                <a:gd name="connsiteX5" fmla="*/ 366713 w 1955007"/>
                <a:gd name="connsiteY5" fmla="*/ 296089 h 560407"/>
                <a:gd name="connsiteX6" fmla="*/ 402432 w 1955007"/>
                <a:gd name="connsiteY6" fmla="*/ 286564 h 560407"/>
                <a:gd name="connsiteX7" fmla="*/ 445294 w 1955007"/>
                <a:gd name="connsiteY7" fmla="*/ 286564 h 560407"/>
                <a:gd name="connsiteX8" fmla="*/ 488157 w 1955007"/>
                <a:gd name="connsiteY8" fmla="*/ 296089 h 560407"/>
                <a:gd name="connsiteX9" fmla="*/ 545307 w 1955007"/>
                <a:gd name="connsiteY9" fmla="*/ 305614 h 560407"/>
                <a:gd name="connsiteX10" fmla="*/ 566738 w 1955007"/>
                <a:gd name="connsiteY10" fmla="*/ 305614 h 560407"/>
                <a:gd name="connsiteX11" fmla="*/ 592932 w 1955007"/>
                <a:gd name="connsiteY11" fmla="*/ 310376 h 560407"/>
                <a:gd name="connsiteX12" fmla="*/ 595313 w 1955007"/>
                <a:gd name="connsiteY12" fmla="*/ 310376 h 560407"/>
                <a:gd name="connsiteX13" fmla="*/ 633412 w 1955007"/>
                <a:gd name="connsiteY13" fmla="*/ 300852 h 560407"/>
                <a:gd name="connsiteX14" fmla="*/ 683419 w 1955007"/>
                <a:gd name="connsiteY14" fmla="*/ 272276 h 560407"/>
                <a:gd name="connsiteX15" fmla="*/ 704850 w 1955007"/>
                <a:gd name="connsiteY15" fmla="*/ 250844 h 560407"/>
                <a:gd name="connsiteX16" fmla="*/ 742951 w 1955007"/>
                <a:gd name="connsiteY16" fmla="*/ 222268 h 560407"/>
                <a:gd name="connsiteX17" fmla="*/ 769144 w 1955007"/>
                <a:gd name="connsiteY17" fmla="*/ 203219 h 560407"/>
                <a:gd name="connsiteX18" fmla="*/ 831056 w 1955007"/>
                <a:gd name="connsiteY18" fmla="*/ 146070 h 560407"/>
                <a:gd name="connsiteX19" fmla="*/ 876299 w 1955007"/>
                <a:gd name="connsiteY19" fmla="*/ 100826 h 560407"/>
                <a:gd name="connsiteX20" fmla="*/ 933450 w 1955007"/>
                <a:gd name="connsiteY20" fmla="*/ 60344 h 560407"/>
                <a:gd name="connsiteX21" fmla="*/ 962026 w 1955007"/>
                <a:gd name="connsiteY21" fmla="*/ 43677 h 560407"/>
                <a:gd name="connsiteX22" fmla="*/ 1009650 w 1955007"/>
                <a:gd name="connsiteY22" fmla="*/ 17483 h 560407"/>
                <a:gd name="connsiteX23" fmla="*/ 1057276 w 1955007"/>
                <a:gd name="connsiteY23" fmla="*/ 3195 h 560407"/>
                <a:gd name="connsiteX24" fmla="*/ 1090613 w 1955007"/>
                <a:gd name="connsiteY24" fmla="*/ 7958 h 560407"/>
                <a:gd name="connsiteX25" fmla="*/ 1116807 w 1955007"/>
                <a:gd name="connsiteY25" fmla="*/ 22245 h 560407"/>
                <a:gd name="connsiteX26" fmla="*/ 1140619 w 1955007"/>
                <a:gd name="connsiteY26" fmla="*/ 46057 h 560407"/>
                <a:gd name="connsiteX27" fmla="*/ 1173957 w 1955007"/>
                <a:gd name="connsiteY27" fmla="*/ 84158 h 560407"/>
                <a:gd name="connsiteX28" fmla="*/ 1188244 w 1955007"/>
                <a:gd name="connsiteY28" fmla="*/ 79395 h 560407"/>
                <a:gd name="connsiteX29" fmla="*/ 1209675 w 1955007"/>
                <a:gd name="connsiteY29" fmla="*/ 115114 h 560407"/>
                <a:gd name="connsiteX30" fmla="*/ 1226344 w 1955007"/>
                <a:gd name="connsiteY30" fmla="*/ 141307 h 560407"/>
                <a:gd name="connsiteX31" fmla="*/ 1243013 w 1955007"/>
                <a:gd name="connsiteY31" fmla="*/ 177026 h 560407"/>
                <a:gd name="connsiteX32" fmla="*/ 1273969 w 1955007"/>
                <a:gd name="connsiteY32" fmla="*/ 224651 h 560407"/>
                <a:gd name="connsiteX33" fmla="*/ 1302544 w 1955007"/>
                <a:gd name="connsiteY33" fmla="*/ 272276 h 560407"/>
                <a:gd name="connsiteX34" fmla="*/ 1321594 w 1955007"/>
                <a:gd name="connsiteY34" fmla="*/ 296089 h 560407"/>
                <a:gd name="connsiteX35" fmla="*/ 1350169 w 1955007"/>
                <a:gd name="connsiteY35" fmla="*/ 334189 h 560407"/>
                <a:gd name="connsiteX36" fmla="*/ 1440657 w 1955007"/>
                <a:gd name="connsiteY36" fmla="*/ 419914 h 560407"/>
                <a:gd name="connsiteX37" fmla="*/ 1476375 w 1955007"/>
                <a:gd name="connsiteY37" fmla="*/ 438964 h 560407"/>
                <a:gd name="connsiteX38" fmla="*/ 1554957 w 1955007"/>
                <a:gd name="connsiteY38" fmla="*/ 460395 h 560407"/>
                <a:gd name="connsiteX39" fmla="*/ 1657350 w 1955007"/>
                <a:gd name="connsiteY39" fmla="*/ 508020 h 560407"/>
                <a:gd name="connsiteX40" fmla="*/ 1719263 w 1955007"/>
                <a:gd name="connsiteY40" fmla="*/ 522307 h 560407"/>
                <a:gd name="connsiteX41" fmla="*/ 1809750 w 1955007"/>
                <a:gd name="connsiteY41" fmla="*/ 553264 h 560407"/>
                <a:gd name="connsiteX42" fmla="*/ 1864519 w 1955007"/>
                <a:gd name="connsiteY42" fmla="*/ 560407 h 560407"/>
                <a:gd name="connsiteX43" fmla="*/ 1874044 w 1955007"/>
                <a:gd name="connsiteY43" fmla="*/ 555645 h 560407"/>
                <a:gd name="connsiteX44" fmla="*/ 1928813 w 1955007"/>
                <a:gd name="connsiteY44" fmla="*/ 558026 h 560407"/>
                <a:gd name="connsiteX45" fmla="*/ 1955007 w 1955007"/>
                <a:gd name="connsiteY45" fmla="*/ 560407 h 560407"/>
                <a:gd name="connsiteX0" fmla="*/ 0 w 1955007"/>
                <a:gd name="connsiteY0" fmla="*/ 331807 h 560407"/>
                <a:gd name="connsiteX1" fmla="*/ 83344 w 1955007"/>
                <a:gd name="connsiteY1" fmla="*/ 334189 h 560407"/>
                <a:gd name="connsiteX2" fmla="*/ 123825 w 1955007"/>
                <a:gd name="connsiteY2" fmla="*/ 334189 h 560407"/>
                <a:gd name="connsiteX3" fmla="*/ 209550 w 1955007"/>
                <a:gd name="connsiteY3" fmla="*/ 329426 h 560407"/>
                <a:gd name="connsiteX4" fmla="*/ 290513 w 1955007"/>
                <a:gd name="connsiteY4" fmla="*/ 315139 h 560407"/>
                <a:gd name="connsiteX5" fmla="*/ 366713 w 1955007"/>
                <a:gd name="connsiteY5" fmla="*/ 296089 h 560407"/>
                <a:gd name="connsiteX6" fmla="*/ 402432 w 1955007"/>
                <a:gd name="connsiteY6" fmla="*/ 286564 h 560407"/>
                <a:gd name="connsiteX7" fmla="*/ 445294 w 1955007"/>
                <a:gd name="connsiteY7" fmla="*/ 286564 h 560407"/>
                <a:gd name="connsiteX8" fmla="*/ 488157 w 1955007"/>
                <a:gd name="connsiteY8" fmla="*/ 296089 h 560407"/>
                <a:gd name="connsiteX9" fmla="*/ 545307 w 1955007"/>
                <a:gd name="connsiteY9" fmla="*/ 305614 h 560407"/>
                <a:gd name="connsiteX10" fmla="*/ 566738 w 1955007"/>
                <a:gd name="connsiteY10" fmla="*/ 305614 h 560407"/>
                <a:gd name="connsiteX11" fmla="*/ 592932 w 1955007"/>
                <a:gd name="connsiteY11" fmla="*/ 310376 h 560407"/>
                <a:gd name="connsiteX12" fmla="*/ 595313 w 1955007"/>
                <a:gd name="connsiteY12" fmla="*/ 310376 h 560407"/>
                <a:gd name="connsiteX13" fmla="*/ 633412 w 1955007"/>
                <a:gd name="connsiteY13" fmla="*/ 300852 h 560407"/>
                <a:gd name="connsiteX14" fmla="*/ 683419 w 1955007"/>
                <a:gd name="connsiteY14" fmla="*/ 272276 h 560407"/>
                <a:gd name="connsiteX15" fmla="*/ 704850 w 1955007"/>
                <a:gd name="connsiteY15" fmla="*/ 250844 h 560407"/>
                <a:gd name="connsiteX16" fmla="*/ 742951 w 1955007"/>
                <a:gd name="connsiteY16" fmla="*/ 222268 h 560407"/>
                <a:gd name="connsiteX17" fmla="*/ 769144 w 1955007"/>
                <a:gd name="connsiteY17" fmla="*/ 203219 h 560407"/>
                <a:gd name="connsiteX18" fmla="*/ 831056 w 1955007"/>
                <a:gd name="connsiteY18" fmla="*/ 146070 h 560407"/>
                <a:gd name="connsiteX19" fmla="*/ 876299 w 1955007"/>
                <a:gd name="connsiteY19" fmla="*/ 100826 h 560407"/>
                <a:gd name="connsiteX20" fmla="*/ 933450 w 1955007"/>
                <a:gd name="connsiteY20" fmla="*/ 60344 h 560407"/>
                <a:gd name="connsiteX21" fmla="*/ 962026 w 1955007"/>
                <a:gd name="connsiteY21" fmla="*/ 43677 h 560407"/>
                <a:gd name="connsiteX22" fmla="*/ 1009650 w 1955007"/>
                <a:gd name="connsiteY22" fmla="*/ 17483 h 560407"/>
                <a:gd name="connsiteX23" fmla="*/ 1057276 w 1955007"/>
                <a:gd name="connsiteY23" fmla="*/ 3195 h 560407"/>
                <a:gd name="connsiteX24" fmla="*/ 1090613 w 1955007"/>
                <a:gd name="connsiteY24" fmla="*/ 7958 h 560407"/>
                <a:gd name="connsiteX25" fmla="*/ 1116807 w 1955007"/>
                <a:gd name="connsiteY25" fmla="*/ 22245 h 560407"/>
                <a:gd name="connsiteX26" fmla="*/ 1140619 w 1955007"/>
                <a:gd name="connsiteY26" fmla="*/ 46057 h 560407"/>
                <a:gd name="connsiteX27" fmla="*/ 1173957 w 1955007"/>
                <a:gd name="connsiteY27" fmla="*/ 84158 h 560407"/>
                <a:gd name="connsiteX28" fmla="*/ 1195387 w 1955007"/>
                <a:gd name="connsiteY28" fmla="*/ 112733 h 560407"/>
                <a:gd name="connsiteX29" fmla="*/ 1209675 w 1955007"/>
                <a:gd name="connsiteY29" fmla="*/ 115114 h 560407"/>
                <a:gd name="connsiteX30" fmla="*/ 1226344 w 1955007"/>
                <a:gd name="connsiteY30" fmla="*/ 141307 h 560407"/>
                <a:gd name="connsiteX31" fmla="*/ 1243013 w 1955007"/>
                <a:gd name="connsiteY31" fmla="*/ 177026 h 560407"/>
                <a:gd name="connsiteX32" fmla="*/ 1273969 w 1955007"/>
                <a:gd name="connsiteY32" fmla="*/ 224651 h 560407"/>
                <a:gd name="connsiteX33" fmla="*/ 1302544 w 1955007"/>
                <a:gd name="connsiteY33" fmla="*/ 272276 h 560407"/>
                <a:gd name="connsiteX34" fmla="*/ 1321594 w 1955007"/>
                <a:gd name="connsiteY34" fmla="*/ 296089 h 560407"/>
                <a:gd name="connsiteX35" fmla="*/ 1350169 w 1955007"/>
                <a:gd name="connsiteY35" fmla="*/ 334189 h 560407"/>
                <a:gd name="connsiteX36" fmla="*/ 1440657 w 1955007"/>
                <a:gd name="connsiteY36" fmla="*/ 419914 h 560407"/>
                <a:gd name="connsiteX37" fmla="*/ 1476375 w 1955007"/>
                <a:gd name="connsiteY37" fmla="*/ 438964 h 560407"/>
                <a:gd name="connsiteX38" fmla="*/ 1554957 w 1955007"/>
                <a:gd name="connsiteY38" fmla="*/ 460395 h 560407"/>
                <a:gd name="connsiteX39" fmla="*/ 1657350 w 1955007"/>
                <a:gd name="connsiteY39" fmla="*/ 508020 h 560407"/>
                <a:gd name="connsiteX40" fmla="*/ 1719263 w 1955007"/>
                <a:gd name="connsiteY40" fmla="*/ 522307 h 560407"/>
                <a:gd name="connsiteX41" fmla="*/ 1809750 w 1955007"/>
                <a:gd name="connsiteY41" fmla="*/ 553264 h 560407"/>
                <a:gd name="connsiteX42" fmla="*/ 1864519 w 1955007"/>
                <a:gd name="connsiteY42" fmla="*/ 560407 h 560407"/>
                <a:gd name="connsiteX43" fmla="*/ 1874044 w 1955007"/>
                <a:gd name="connsiteY43" fmla="*/ 555645 h 560407"/>
                <a:gd name="connsiteX44" fmla="*/ 1928813 w 1955007"/>
                <a:gd name="connsiteY44" fmla="*/ 558026 h 560407"/>
                <a:gd name="connsiteX45" fmla="*/ 1955007 w 1955007"/>
                <a:gd name="connsiteY45" fmla="*/ 560407 h 560407"/>
                <a:gd name="connsiteX0" fmla="*/ 0 w 1955007"/>
                <a:gd name="connsiteY0" fmla="*/ 331807 h 560407"/>
                <a:gd name="connsiteX1" fmla="*/ 83344 w 1955007"/>
                <a:gd name="connsiteY1" fmla="*/ 334189 h 560407"/>
                <a:gd name="connsiteX2" fmla="*/ 123825 w 1955007"/>
                <a:gd name="connsiteY2" fmla="*/ 334189 h 560407"/>
                <a:gd name="connsiteX3" fmla="*/ 209550 w 1955007"/>
                <a:gd name="connsiteY3" fmla="*/ 329426 h 560407"/>
                <a:gd name="connsiteX4" fmla="*/ 290513 w 1955007"/>
                <a:gd name="connsiteY4" fmla="*/ 315139 h 560407"/>
                <a:gd name="connsiteX5" fmla="*/ 366713 w 1955007"/>
                <a:gd name="connsiteY5" fmla="*/ 296089 h 560407"/>
                <a:gd name="connsiteX6" fmla="*/ 402432 w 1955007"/>
                <a:gd name="connsiteY6" fmla="*/ 286564 h 560407"/>
                <a:gd name="connsiteX7" fmla="*/ 445294 w 1955007"/>
                <a:gd name="connsiteY7" fmla="*/ 286564 h 560407"/>
                <a:gd name="connsiteX8" fmla="*/ 488157 w 1955007"/>
                <a:gd name="connsiteY8" fmla="*/ 296089 h 560407"/>
                <a:gd name="connsiteX9" fmla="*/ 545307 w 1955007"/>
                <a:gd name="connsiteY9" fmla="*/ 305614 h 560407"/>
                <a:gd name="connsiteX10" fmla="*/ 566738 w 1955007"/>
                <a:gd name="connsiteY10" fmla="*/ 305614 h 560407"/>
                <a:gd name="connsiteX11" fmla="*/ 592932 w 1955007"/>
                <a:gd name="connsiteY11" fmla="*/ 310376 h 560407"/>
                <a:gd name="connsiteX12" fmla="*/ 595313 w 1955007"/>
                <a:gd name="connsiteY12" fmla="*/ 310376 h 560407"/>
                <a:gd name="connsiteX13" fmla="*/ 633412 w 1955007"/>
                <a:gd name="connsiteY13" fmla="*/ 300852 h 560407"/>
                <a:gd name="connsiteX14" fmla="*/ 683419 w 1955007"/>
                <a:gd name="connsiteY14" fmla="*/ 272276 h 560407"/>
                <a:gd name="connsiteX15" fmla="*/ 704850 w 1955007"/>
                <a:gd name="connsiteY15" fmla="*/ 250844 h 560407"/>
                <a:gd name="connsiteX16" fmla="*/ 742951 w 1955007"/>
                <a:gd name="connsiteY16" fmla="*/ 222268 h 560407"/>
                <a:gd name="connsiteX17" fmla="*/ 769144 w 1955007"/>
                <a:gd name="connsiteY17" fmla="*/ 203219 h 560407"/>
                <a:gd name="connsiteX18" fmla="*/ 831056 w 1955007"/>
                <a:gd name="connsiteY18" fmla="*/ 146070 h 560407"/>
                <a:gd name="connsiteX19" fmla="*/ 876299 w 1955007"/>
                <a:gd name="connsiteY19" fmla="*/ 100826 h 560407"/>
                <a:gd name="connsiteX20" fmla="*/ 933450 w 1955007"/>
                <a:gd name="connsiteY20" fmla="*/ 60344 h 560407"/>
                <a:gd name="connsiteX21" fmla="*/ 962026 w 1955007"/>
                <a:gd name="connsiteY21" fmla="*/ 43677 h 560407"/>
                <a:gd name="connsiteX22" fmla="*/ 1009650 w 1955007"/>
                <a:gd name="connsiteY22" fmla="*/ 17483 h 560407"/>
                <a:gd name="connsiteX23" fmla="*/ 1057276 w 1955007"/>
                <a:gd name="connsiteY23" fmla="*/ 3195 h 560407"/>
                <a:gd name="connsiteX24" fmla="*/ 1090613 w 1955007"/>
                <a:gd name="connsiteY24" fmla="*/ 7958 h 560407"/>
                <a:gd name="connsiteX25" fmla="*/ 1116807 w 1955007"/>
                <a:gd name="connsiteY25" fmla="*/ 22245 h 560407"/>
                <a:gd name="connsiteX26" fmla="*/ 1140619 w 1955007"/>
                <a:gd name="connsiteY26" fmla="*/ 46057 h 560407"/>
                <a:gd name="connsiteX27" fmla="*/ 1173957 w 1955007"/>
                <a:gd name="connsiteY27" fmla="*/ 84158 h 560407"/>
                <a:gd name="connsiteX28" fmla="*/ 1195387 w 1955007"/>
                <a:gd name="connsiteY28" fmla="*/ 112733 h 560407"/>
                <a:gd name="connsiteX29" fmla="*/ 1216818 w 1955007"/>
                <a:gd name="connsiteY29" fmla="*/ 127020 h 560407"/>
                <a:gd name="connsiteX30" fmla="*/ 1226344 w 1955007"/>
                <a:gd name="connsiteY30" fmla="*/ 141307 h 560407"/>
                <a:gd name="connsiteX31" fmla="*/ 1243013 w 1955007"/>
                <a:gd name="connsiteY31" fmla="*/ 177026 h 560407"/>
                <a:gd name="connsiteX32" fmla="*/ 1273969 w 1955007"/>
                <a:gd name="connsiteY32" fmla="*/ 224651 h 560407"/>
                <a:gd name="connsiteX33" fmla="*/ 1302544 w 1955007"/>
                <a:gd name="connsiteY33" fmla="*/ 272276 h 560407"/>
                <a:gd name="connsiteX34" fmla="*/ 1321594 w 1955007"/>
                <a:gd name="connsiteY34" fmla="*/ 296089 h 560407"/>
                <a:gd name="connsiteX35" fmla="*/ 1350169 w 1955007"/>
                <a:gd name="connsiteY35" fmla="*/ 334189 h 560407"/>
                <a:gd name="connsiteX36" fmla="*/ 1440657 w 1955007"/>
                <a:gd name="connsiteY36" fmla="*/ 419914 h 560407"/>
                <a:gd name="connsiteX37" fmla="*/ 1476375 w 1955007"/>
                <a:gd name="connsiteY37" fmla="*/ 438964 h 560407"/>
                <a:gd name="connsiteX38" fmla="*/ 1554957 w 1955007"/>
                <a:gd name="connsiteY38" fmla="*/ 460395 h 560407"/>
                <a:gd name="connsiteX39" fmla="*/ 1657350 w 1955007"/>
                <a:gd name="connsiteY39" fmla="*/ 508020 h 560407"/>
                <a:gd name="connsiteX40" fmla="*/ 1719263 w 1955007"/>
                <a:gd name="connsiteY40" fmla="*/ 522307 h 560407"/>
                <a:gd name="connsiteX41" fmla="*/ 1809750 w 1955007"/>
                <a:gd name="connsiteY41" fmla="*/ 553264 h 560407"/>
                <a:gd name="connsiteX42" fmla="*/ 1864519 w 1955007"/>
                <a:gd name="connsiteY42" fmla="*/ 560407 h 560407"/>
                <a:gd name="connsiteX43" fmla="*/ 1874044 w 1955007"/>
                <a:gd name="connsiteY43" fmla="*/ 555645 h 560407"/>
                <a:gd name="connsiteX44" fmla="*/ 1928813 w 1955007"/>
                <a:gd name="connsiteY44" fmla="*/ 558026 h 560407"/>
                <a:gd name="connsiteX45" fmla="*/ 1955007 w 1955007"/>
                <a:gd name="connsiteY45" fmla="*/ 560407 h 560407"/>
                <a:gd name="connsiteX0" fmla="*/ 0 w 1955007"/>
                <a:gd name="connsiteY0" fmla="*/ 331807 h 560407"/>
                <a:gd name="connsiteX1" fmla="*/ 83344 w 1955007"/>
                <a:gd name="connsiteY1" fmla="*/ 334189 h 560407"/>
                <a:gd name="connsiteX2" fmla="*/ 123825 w 1955007"/>
                <a:gd name="connsiteY2" fmla="*/ 334189 h 560407"/>
                <a:gd name="connsiteX3" fmla="*/ 209550 w 1955007"/>
                <a:gd name="connsiteY3" fmla="*/ 329426 h 560407"/>
                <a:gd name="connsiteX4" fmla="*/ 290513 w 1955007"/>
                <a:gd name="connsiteY4" fmla="*/ 315139 h 560407"/>
                <a:gd name="connsiteX5" fmla="*/ 366713 w 1955007"/>
                <a:gd name="connsiteY5" fmla="*/ 296089 h 560407"/>
                <a:gd name="connsiteX6" fmla="*/ 402432 w 1955007"/>
                <a:gd name="connsiteY6" fmla="*/ 286564 h 560407"/>
                <a:gd name="connsiteX7" fmla="*/ 445294 w 1955007"/>
                <a:gd name="connsiteY7" fmla="*/ 286564 h 560407"/>
                <a:gd name="connsiteX8" fmla="*/ 488157 w 1955007"/>
                <a:gd name="connsiteY8" fmla="*/ 296089 h 560407"/>
                <a:gd name="connsiteX9" fmla="*/ 545307 w 1955007"/>
                <a:gd name="connsiteY9" fmla="*/ 305614 h 560407"/>
                <a:gd name="connsiteX10" fmla="*/ 566738 w 1955007"/>
                <a:gd name="connsiteY10" fmla="*/ 305614 h 560407"/>
                <a:gd name="connsiteX11" fmla="*/ 592932 w 1955007"/>
                <a:gd name="connsiteY11" fmla="*/ 310376 h 560407"/>
                <a:gd name="connsiteX12" fmla="*/ 595313 w 1955007"/>
                <a:gd name="connsiteY12" fmla="*/ 310376 h 560407"/>
                <a:gd name="connsiteX13" fmla="*/ 633412 w 1955007"/>
                <a:gd name="connsiteY13" fmla="*/ 300852 h 560407"/>
                <a:gd name="connsiteX14" fmla="*/ 683419 w 1955007"/>
                <a:gd name="connsiteY14" fmla="*/ 272276 h 560407"/>
                <a:gd name="connsiteX15" fmla="*/ 704850 w 1955007"/>
                <a:gd name="connsiteY15" fmla="*/ 250844 h 560407"/>
                <a:gd name="connsiteX16" fmla="*/ 742951 w 1955007"/>
                <a:gd name="connsiteY16" fmla="*/ 222268 h 560407"/>
                <a:gd name="connsiteX17" fmla="*/ 769144 w 1955007"/>
                <a:gd name="connsiteY17" fmla="*/ 203219 h 560407"/>
                <a:gd name="connsiteX18" fmla="*/ 831056 w 1955007"/>
                <a:gd name="connsiteY18" fmla="*/ 146070 h 560407"/>
                <a:gd name="connsiteX19" fmla="*/ 876299 w 1955007"/>
                <a:gd name="connsiteY19" fmla="*/ 100826 h 560407"/>
                <a:gd name="connsiteX20" fmla="*/ 933450 w 1955007"/>
                <a:gd name="connsiteY20" fmla="*/ 60344 h 560407"/>
                <a:gd name="connsiteX21" fmla="*/ 962026 w 1955007"/>
                <a:gd name="connsiteY21" fmla="*/ 43677 h 560407"/>
                <a:gd name="connsiteX22" fmla="*/ 1009650 w 1955007"/>
                <a:gd name="connsiteY22" fmla="*/ 17483 h 560407"/>
                <a:gd name="connsiteX23" fmla="*/ 1057276 w 1955007"/>
                <a:gd name="connsiteY23" fmla="*/ 3195 h 560407"/>
                <a:gd name="connsiteX24" fmla="*/ 1090613 w 1955007"/>
                <a:gd name="connsiteY24" fmla="*/ 7958 h 560407"/>
                <a:gd name="connsiteX25" fmla="*/ 1116807 w 1955007"/>
                <a:gd name="connsiteY25" fmla="*/ 22245 h 560407"/>
                <a:gd name="connsiteX26" fmla="*/ 1140619 w 1955007"/>
                <a:gd name="connsiteY26" fmla="*/ 46057 h 560407"/>
                <a:gd name="connsiteX27" fmla="*/ 1173957 w 1955007"/>
                <a:gd name="connsiteY27" fmla="*/ 84158 h 560407"/>
                <a:gd name="connsiteX28" fmla="*/ 1195387 w 1955007"/>
                <a:gd name="connsiteY28" fmla="*/ 112733 h 560407"/>
                <a:gd name="connsiteX29" fmla="*/ 1226344 w 1955007"/>
                <a:gd name="connsiteY29" fmla="*/ 141307 h 560407"/>
                <a:gd name="connsiteX30" fmla="*/ 1243013 w 1955007"/>
                <a:gd name="connsiteY30" fmla="*/ 177026 h 560407"/>
                <a:gd name="connsiteX31" fmla="*/ 1273969 w 1955007"/>
                <a:gd name="connsiteY31" fmla="*/ 224651 h 560407"/>
                <a:gd name="connsiteX32" fmla="*/ 1302544 w 1955007"/>
                <a:gd name="connsiteY32" fmla="*/ 272276 h 560407"/>
                <a:gd name="connsiteX33" fmla="*/ 1321594 w 1955007"/>
                <a:gd name="connsiteY33" fmla="*/ 296089 h 560407"/>
                <a:gd name="connsiteX34" fmla="*/ 1350169 w 1955007"/>
                <a:gd name="connsiteY34" fmla="*/ 334189 h 560407"/>
                <a:gd name="connsiteX35" fmla="*/ 1440657 w 1955007"/>
                <a:gd name="connsiteY35" fmla="*/ 419914 h 560407"/>
                <a:gd name="connsiteX36" fmla="*/ 1476375 w 1955007"/>
                <a:gd name="connsiteY36" fmla="*/ 438964 h 560407"/>
                <a:gd name="connsiteX37" fmla="*/ 1554957 w 1955007"/>
                <a:gd name="connsiteY37" fmla="*/ 460395 h 560407"/>
                <a:gd name="connsiteX38" fmla="*/ 1657350 w 1955007"/>
                <a:gd name="connsiteY38" fmla="*/ 508020 h 560407"/>
                <a:gd name="connsiteX39" fmla="*/ 1719263 w 1955007"/>
                <a:gd name="connsiteY39" fmla="*/ 522307 h 560407"/>
                <a:gd name="connsiteX40" fmla="*/ 1809750 w 1955007"/>
                <a:gd name="connsiteY40" fmla="*/ 553264 h 560407"/>
                <a:gd name="connsiteX41" fmla="*/ 1864519 w 1955007"/>
                <a:gd name="connsiteY41" fmla="*/ 560407 h 560407"/>
                <a:gd name="connsiteX42" fmla="*/ 1874044 w 1955007"/>
                <a:gd name="connsiteY42" fmla="*/ 555645 h 560407"/>
                <a:gd name="connsiteX43" fmla="*/ 1928813 w 1955007"/>
                <a:gd name="connsiteY43" fmla="*/ 558026 h 560407"/>
                <a:gd name="connsiteX44" fmla="*/ 1955007 w 1955007"/>
                <a:gd name="connsiteY44" fmla="*/ 560407 h 560407"/>
                <a:gd name="connsiteX0" fmla="*/ 0 w 1955007"/>
                <a:gd name="connsiteY0" fmla="*/ 331807 h 560407"/>
                <a:gd name="connsiteX1" fmla="*/ 83344 w 1955007"/>
                <a:gd name="connsiteY1" fmla="*/ 334189 h 560407"/>
                <a:gd name="connsiteX2" fmla="*/ 123825 w 1955007"/>
                <a:gd name="connsiteY2" fmla="*/ 334189 h 560407"/>
                <a:gd name="connsiteX3" fmla="*/ 209550 w 1955007"/>
                <a:gd name="connsiteY3" fmla="*/ 329426 h 560407"/>
                <a:gd name="connsiteX4" fmla="*/ 290513 w 1955007"/>
                <a:gd name="connsiteY4" fmla="*/ 315139 h 560407"/>
                <a:gd name="connsiteX5" fmla="*/ 366713 w 1955007"/>
                <a:gd name="connsiteY5" fmla="*/ 296089 h 560407"/>
                <a:gd name="connsiteX6" fmla="*/ 402432 w 1955007"/>
                <a:gd name="connsiteY6" fmla="*/ 286564 h 560407"/>
                <a:gd name="connsiteX7" fmla="*/ 445294 w 1955007"/>
                <a:gd name="connsiteY7" fmla="*/ 286564 h 560407"/>
                <a:gd name="connsiteX8" fmla="*/ 488157 w 1955007"/>
                <a:gd name="connsiteY8" fmla="*/ 296089 h 560407"/>
                <a:gd name="connsiteX9" fmla="*/ 545307 w 1955007"/>
                <a:gd name="connsiteY9" fmla="*/ 305614 h 560407"/>
                <a:gd name="connsiteX10" fmla="*/ 566738 w 1955007"/>
                <a:gd name="connsiteY10" fmla="*/ 305614 h 560407"/>
                <a:gd name="connsiteX11" fmla="*/ 592932 w 1955007"/>
                <a:gd name="connsiteY11" fmla="*/ 310376 h 560407"/>
                <a:gd name="connsiteX12" fmla="*/ 595313 w 1955007"/>
                <a:gd name="connsiteY12" fmla="*/ 310376 h 560407"/>
                <a:gd name="connsiteX13" fmla="*/ 633412 w 1955007"/>
                <a:gd name="connsiteY13" fmla="*/ 300852 h 560407"/>
                <a:gd name="connsiteX14" fmla="*/ 683419 w 1955007"/>
                <a:gd name="connsiteY14" fmla="*/ 272276 h 560407"/>
                <a:gd name="connsiteX15" fmla="*/ 704850 w 1955007"/>
                <a:gd name="connsiteY15" fmla="*/ 250844 h 560407"/>
                <a:gd name="connsiteX16" fmla="*/ 742951 w 1955007"/>
                <a:gd name="connsiteY16" fmla="*/ 222268 h 560407"/>
                <a:gd name="connsiteX17" fmla="*/ 769144 w 1955007"/>
                <a:gd name="connsiteY17" fmla="*/ 203219 h 560407"/>
                <a:gd name="connsiteX18" fmla="*/ 831056 w 1955007"/>
                <a:gd name="connsiteY18" fmla="*/ 146070 h 560407"/>
                <a:gd name="connsiteX19" fmla="*/ 876299 w 1955007"/>
                <a:gd name="connsiteY19" fmla="*/ 100826 h 560407"/>
                <a:gd name="connsiteX20" fmla="*/ 933450 w 1955007"/>
                <a:gd name="connsiteY20" fmla="*/ 60344 h 560407"/>
                <a:gd name="connsiteX21" fmla="*/ 962026 w 1955007"/>
                <a:gd name="connsiteY21" fmla="*/ 43677 h 560407"/>
                <a:gd name="connsiteX22" fmla="*/ 1009650 w 1955007"/>
                <a:gd name="connsiteY22" fmla="*/ 17483 h 560407"/>
                <a:gd name="connsiteX23" fmla="*/ 1057276 w 1955007"/>
                <a:gd name="connsiteY23" fmla="*/ 3195 h 560407"/>
                <a:gd name="connsiteX24" fmla="*/ 1090613 w 1955007"/>
                <a:gd name="connsiteY24" fmla="*/ 7958 h 560407"/>
                <a:gd name="connsiteX25" fmla="*/ 1116807 w 1955007"/>
                <a:gd name="connsiteY25" fmla="*/ 22245 h 560407"/>
                <a:gd name="connsiteX26" fmla="*/ 1140619 w 1955007"/>
                <a:gd name="connsiteY26" fmla="*/ 46057 h 560407"/>
                <a:gd name="connsiteX27" fmla="*/ 1173957 w 1955007"/>
                <a:gd name="connsiteY27" fmla="*/ 84158 h 560407"/>
                <a:gd name="connsiteX28" fmla="*/ 1195387 w 1955007"/>
                <a:gd name="connsiteY28" fmla="*/ 112733 h 560407"/>
                <a:gd name="connsiteX29" fmla="*/ 1223963 w 1955007"/>
                <a:gd name="connsiteY29" fmla="*/ 148451 h 560407"/>
                <a:gd name="connsiteX30" fmla="*/ 1243013 w 1955007"/>
                <a:gd name="connsiteY30" fmla="*/ 177026 h 560407"/>
                <a:gd name="connsiteX31" fmla="*/ 1273969 w 1955007"/>
                <a:gd name="connsiteY31" fmla="*/ 224651 h 560407"/>
                <a:gd name="connsiteX32" fmla="*/ 1302544 w 1955007"/>
                <a:gd name="connsiteY32" fmla="*/ 272276 h 560407"/>
                <a:gd name="connsiteX33" fmla="*/ 1321594 w 1955007"/>
                <a:gd name="connsiteY33" fmla="*/ 296089 h 560407"/>
                <a:gd name="connsiteX34" fmla="*/ 1350169 w 1955007"/>
                <a:gd name="connsiteY34" fmla="*/ 334189 h 560407"/>
                <a:gd name="connsiteX35" fmla="*/ 1440657 w 1955007"/>
                <a:gd name="connsiteY35" fmla="*/ 419914 h 560407"/>
                <a:gd name="connsiteX36" fmla="*/ 1476375 w 1955007"/>
                <a:gd name="connsiteY36" fmla="*/ 438964 h 560407"/>
                <a:gd name="connsiteX37" fmla="*/ 1554957 w 1955007"/>
                <a:gd name="connsiteY37" fmla="*/ 460395 h 560407"/>
                <a:gd name="connsiteX38" fmla="*/ 1657350 w 1955007"/>
                <a:gd name="connsiteY38" fmla="*/ 508020 h 560407"/>
                <a:gd name="connsiteX39" fmla="*/ 1719263 w 1955007"/>
                <a:gd name="connsiteY39" fmla="*/ 522307 h 560407"/>
                <a:gd name="connsiteX40" fmla="*/ 1809750 w 1955007"/>
                <a:gd name="connsiteY40" fmla="*/ 553264 h 560407"/>
                <a:gd name="connsiteX41" fmla="*/ 1864519 w 1955007"/>
                <a:gd name="connsiteY41" fmla="*/ 560407 h 560407"/>
                <a:gd name="connsiteX42" fmla="*/ 1874044 w 1955007"/>
                <a:gd name="connsiteY42" fmla="*/ 555645 h 560407"/>
                <a:gd name="connsiteX43" fmla="*/ 1928813 w 1955007"/>
                <a:gd name="connsiteY43" fmla="*/ 558026 h 560407"/>
                <a:gd name="connsiteX44" fmla="*/ 1955007 w 1955007"/>
                <a:gd name="connsiteY44" fmla="*/ 560407 h 560407"/>
                <a:gd name="connsiteX0" fmla="*/ 0 w 1955007"/>
                <a:gd name="connsiteY0" fmla="*/ 323849 h 552449"/>
                <a:gd name="connsiteX1" fmla="*/ 83344 w 1955007"/>
                <a:gd name="connsiteY1" fmla="*/ 326231 h 552449"/>
                <a:gd name="connsiteX2" fmla="*/ 123825 w 1955007"/>
                <a:gd name="connsiteY2" fmla="*/ 326231 h 552449"/>
                <a:gd name="connsiteX3" fmla="*/ 209550 w 1955007"/>
                <a:gd name="connsiteY3" fmla="*/ 321468 h 552449"/>
                <a:gd name="connsiteX4" fmla="*/ 290513 w 1955007"/>
                <a:gd name="connsiteY4" fmla="*/ 307181 h 552449"/>
                <a:gd name="connsiteX5" fmla="*/ 366713 w 1955007"/>
                <a:gd name="connsiteY5" fmla="*/ 288131 h 552449"/>
                <a:gd name="connsiteX6" fmla="*/ 402432 w 1955007"/>
                <a:gd name="connsiteY6" fmla="*/ 278606 h 552449"/>
                <a:gd name="connsiteX7" fmla="*/ 445294 w 1955007"/>
                <a:gd name="connsiteY7" fmla="*/ 278606 h 552449"/>
                <a:gd name="connsiteX8" fmla="*/ 488157 w 1955007"/>
                <a:gd name="connsiteY8" fmla="*/ 288131 h 552449"/>
                <a:gd name="connsiteX9" fmla="*/ 545307 w 1955007"/>
                <a:gd name="connsiteY9" fmla="*/ 297656 h 552449"/>
                <a:gd name="connsiteX10" fmla="*/ 566738 w 1955007"/>
                <a:gd name="connsiteY10" fmla="*/ 297656 h 552449"/>
                <a:gd name="connsiteX11" fmla="*/ 592932 w 1955007"/>
                <a:gd name="connsiteY11" fmla="*/ 302418 h 552449"/>
                <a:gd name="connsiteX12" fmla="*/ 595313 w 1955007"/>
                <a:gd name="connsiteY12" fmla="*/ 302418 h 552449"/>
                <a:gd name="connsiteX13" fmla="*/ 633412 w 1955007"/>
                <a:gd name="connsiteY13" fmla="*/ 292894 h 552449"/>
                <a:gd name="connsiteX14" fmla="*/ 683419 w 1955007"/>
                <a:gd name="connsiteY14" fmla="*/ 264318 h 552449"/>
                <a:gd name="connsiteX15" fmla="*/ 704850 w 1955007"/>
                <a:gd name="connsiteY15" fmla="*/ 242886 h 552449"/>
                <a:gd name="connsiteX16" fmla="*/ 742951 w 1955007"/>
                <a:gd name="connsiteY16" fmla="*/ 214310 h 552449"/>
                <a:gd name="connsiteX17" fmla="*/ 769144 w 1955007"/>
                <a:gd name="connsiteY17" fmla="*/ 195261 h 552449"/>
                <a:gd name="connsiteX18" fmla="*/ 831056 w 1955007"/>
                <a:gd name="connsiteY18" fmla="*/ 138112 h 552449"/>
                <a:gd name="connsiteX19" fmla="*/ 876299 w 1955007"/>
                <a:gd name="connsiteY19" fmla="*/ 92868 h 552449"/>
                <a:gd name="connsiteX20" fmla="*/ 933450 w 1955007"/>
                <a:gd name="connsiteY20" fmla="*/ 52386 h 552449"/>
                <a:gd name="connsiteX21" fmla="*/ 962026 w 1955007"/>
                <a:gd name="connsiteY21" fmla="*/ 35719 h 552449"/>
                <a:gd name="connsiteX22" fmla="*/ 1009650 w 1955007"/>
                <a:gd name="connsiteY22" fmla="*/ 9525 h 552449"/>
                <a:gd name="connsiteX23" fmla="*/ 1057276 w 1955007"/>
                <a:gd name="connsiteY23" fmla="*/ 9525 h 552449"/>
                <a:gd name="connsiteX24" fmla="*/ 1090613 w 1955007"/>
                <a:gd name="connsiteY24" fmla="*/ 0 h 552449"/>
                <a:gd name="connsiteX25" fmla="*/ 1116807 w 1955007"/>
                <a:gd name="connsiteY25" fmla="*/ 14287 h 552449"/>
                <a:gd name="connsiteX26" fmla="*/ 1140619 w 1955007"/>
                <a:gd name="connsiteY26" fmla="*/ 38099 h 552449"/>
                <a:gd name="connsiteX27" fmla="*/ 1173957 w 1955007"/>
                <a:gd name="connsiteY27" fmla="*/ 76200 h 552449"/>
                <a:gd name="connsiteX28" fmla="*/ 1195387 w 1955007"/>
                <a:gd name="connsiteY28" fmla="*/ 104775 h 552449"/>
                <a:gd name="connsiteX29" fmla="*/ 1223963 w 1955007"/>
                <a:gd name="connsiteY29" fmla="*/ 140493 h 552449"/>
                <a:gd name="connsiteX30" fmla="*/ 1243013 w 1955007"/>
                <a:gd name="connsiteY30" fmla="*/ 169068 h 552449"/>
                <a:gd name="connsiteX31" fmla="*/ 1273969 w 1955007"/>
                <a:gd name="connsiteY31" fmla="*/ 216693 h 552449"/>
                <a:gd name="connsiteX32" fmla="*/ 1302544 w 1955007"/>
                <a:gd name="connsiteY32" fmla="*/ 264318 h 552449"/>
                <a:gd name="connsiteX33" fmla="*/ 1321594 w 1955007"/>
                <a:gd name="connsiteY33" fmla="*/ 288131 h 552449"/>
                <a:gd name="connsiteX34" fmla="*/ 1350169 w 1955007"/>
                <a:gd name="connsiteY34" fmla="*/ 326231 h 552449"/>
                <a:gd name="connsiteX35" fmla="*/ 1440657 w 1955007"/>
                <a:gd name="connsiteY35" fmla="*/ 411956 h 552449"/>
                <a:gd name="connsiteX36" fmla="*/ 1476375 w 1955007"/>
                <a:gd name="connsiteY36" fmla="*/ 431006 h 552449"/>
                <a:gd name="connsiteX37" fmla="*/ 1554957 w 1955007"/>
                <a:gd name="connsiteY37" fmla="*/ 452437 h 552449"/>
                <a:gd name="connsiteX38" fmla="*/ 1657350 w 1955007"/>
                <a:gd name="connsiteY38" fmla="*/ 500062 h 552449"/>
                <a:gd name="connsiteX39" fmla="*/ 1719263 w 1955007"/>
                <a:gd name="connsiteY39" fmla="*/ 514349 h 552449"/>
                <a:gd name="connsiteX40" fmla="*/ 1809750 w 1955007"/>
                <a:gd name="connsiteY40" fmla="*/ 545306 h 552449"/>
                <a:gd name="connsiteX41" fmla="*/ 1864519 w 1955007"/>
                <a:gd name="connsiteY41" fmla="*/ 552449 h 552449"/>
                <a:gd name="connsiteX42" fmla="*/ 1874044 w 1955007"/>
                <a:gd name="connsiteY42" fmla="*/ 547687 h 552449"/>
                <a:gd name="connsiteX43" fmla="*/ 1928813 w 1955007"/>
                <a:gd name="connsiteY43" fmla="*/ 550068 h 552449"/>
                <a:gd name="connsiteX44" fmla="*/ 1955007 w 1955007"/>
                <a:gd name="connsiteY44" fmla="*/ 552449 h 552449"/>
                <a:gd name="connsiteX0" fmla="*/ 0 w 1955007"/>
                <a:gd name="connsiteY0" fmla="*/ 323849 h 552449"/>
                <a:gd name="connsiteX1" fmla="*/ 83344 w 1955007"/>
                <a:gd name="connsiteY1" fmla="*/ 326231 h 552449"/>
                <a:gd name="connsiteX2" fmla="*/ 123825 w 1955007"/>
                <a:gd name="connsiteY2" fmla="*/ 326231 h 552449"/>
                <a:gd name="connsiteX3" fmla="*/ 209550 w 1955007"/>
                <a:gd name="connsiteY3" fmla="*/ 321468 h 552449"/>
                <a:gd name="connsiteX4" fmla="*/ 290513 w 1955007"/>
                <a:gd name="connsiteY4" fmla="*/ 307181 h 552449"/>
                <a:gd name="connsiteX5" fmla="*/ 366713 w 1955007"/>
                <a:gd name="connsiteY5" fmla="*/ 288131 h 552449"/>
                <a:gd name="connsiteX6" fmla="*/ 402432 w 1955007"/>
                <a:gd name="connsiteY6" fmla="*/ 278606 h 552449"/>
                <a:gd name="connsiteX7" fmla="*/ 445294 w 1955007"/>
                <a:gd name="connsiteY7" fmla="*/ 278606 h 552449"/>
                <a:gd name="connsiteX8" fmla="*/ 488157 w 1955007"/>
                <a:gd name="connsiteY8" fmla="*/ 288131 h 552449"/>
                <a:gd name="connsiteX9" fmla="*/ 545307 w 1955007"/>
                <a:gd name="connsiteY9" fmla="*/ 297656 h 552449"/>
                <a:gd name="connsiteX10" fmla="*/ 566738 w 1955007"/>
                <a:gd name="connsiteY10" fmla="*/ 297656 h 552449"/>
                <a:gd name="connsiteX11" fmla="*/ 592932 w 1955007"/>
                <a:gd name="connsiteY11" fmla="*/ 302418 h 552449"/>
                <a:gd name="connsiteX12" fmla="*/ 595313 w 1955007"/>
                <a:gd name="connsiteY12" fmla="*/ 302418 h 552449"/>
                <a:gd name="connsiteX13" fmla="*/ 633412 w 1955007"/>
                <a:gd name="connsiteY13" fmla="*/ 292894 h 552449"/>
                <a:gd name="connsiteX14" fmla="*/ 683419 w 1955007"/>
                <a:gd name="connsiteY14" fmla="*/ 264318 h 552449"/>
                <a:gd name="connsiteX15" fmla="*/ 704850 w 1955007"/>
                <a:gd name="connsiteY15" fmla="*/ 242886 h 552449"/>
                <a:gd name="connsiteX16" fmla="*/ 742951 w 1955007"/>
                <a:gd name="connsiteY16" fmla="*/ 214310 h 552449"/>
                <a:gd name="connsiteX17" fmla="*/ 769144 w 1955007"/>
                <a:gd name="connsiteY17" fmla="*/ 195261 h 552449"/>
                <a:gd name="connsiteX18" fmla="*/ 831056 w 1955007"/>
                <a:gd name="connsiteY18" fmla="*/ 138112 h 552449"/>
                <a:gd name="connsiteX19" fmla="*/ 876299 w 1955007"/>
                <a:gd name="connsiteY19" fmla="*/ 92868 h 552449"/>
                <a:gd name="connsiteX20" fmla="*/ 933450 w 1955007"/>
                <a:gd name="connsiteY20" fmla="*/ 52386 h 552449"/>
                <a:gd name="connsiteX21" fmla="*/ 962026 w 1955007"/>
                <a:gd name="connsiteY21" fmla="*/ 35719 h 552449"/>
                <a:gd name="connsiteX22" fmla="*/ 1004888 w 1955007"/>
                <a:gd name="connsiteY22" fmla="*/ 21431 h 552449"/>
                <a:gd name="connsiteX23" fmla="*/ 1057276 w 1955007"/>
                <a:gd name="connsiteY23" fmla="*/ 9525 h 552449"/>
                <a:gd name="connsiteX24" fmla="*/ 1090613 w 1955007"/>
                <a:gd name="connsiteY24" fmla="*/ 0 h 552449"/>
                <a:gd name="connsiteX25" fmla="*/ 1116807 w 1955007"/>
                <a:gd name="connsiteY25" fmla="*/ 14287 h 552449"/>
                <a:gd name="connsiteX26" fmla="*/ 1140619 w 1955007"/>
                <a:gd name="connsiteY26" fmla="*/ 38099 h 552449"/>
                <a:gd name="connsiteX27" fmla="*/ 1173957 w 1955007"/>
                <a:gd name="connsiteY27" fmla="*/ 76200 h 552449"/>
                <a:gd name="connsiteX28" fmla="*/ 1195387 w 1955007"/>
                <a:gd name="connsiteY28" fmla="*/ 104775 h 552449"/>
                <a:gd name="connsiteX29" fmla="*/ 1223963 w 1955007"/>
                <a:gd name="connsiteY29" fmla="*/ 140493 h 552449"/>
                <a:gd name="connsiteX30" fmla="*/ 1243013 w 1955007"/>
                <a:gd name="connsiteY30" fmla="*/ 169068 h 552449"/>
                <a:gd name="connsiteX31" fmla="*/ 1273969 w 1955007"/>
                <a:gd name="connsiteY31" fmla="*/ 216693 h 552449"/>
                <a:gd name="connsiteX32" fmla="*/ 1302544 w 1955007"/>
                <a:gd name="connsiteY32" fmla="*/ 264318 h 552449"/>
                <a:gd name="connsiteX33" fmla="*/ 1321594 w 1955007"/>
                <a:gd name="connsiteY33" fmla="*/ 288131 h 552449"/>
                <a:gd name="connsiteX34" fmla="*/ 1350169 w 1955007"/>
                <a:gd name="connsiteY34" fmla="*/ 326231 h 552449"/>
                <a:gd name="connsiteX35" fmla="*/ 1440657 w 1955007"/>
                <a:gd name="connsiteY35" fmla="*/ 411956 h 552449"/>
                <a:gd name="connsiteX36" fmla="*/ 1476375 w 1955007"/>
                <a:gd name="connsiteY36" fmla="*/ 431006 h 552449"/>
                <a:gd name="connsiteX37" fmla="*/ 1554957 w 1955007"/>
                <a:gd name="connsiteY37" fmla="*/ 452437 h 552449"/>
                <a:gd name="connsiteX38" fmla="*/ 1657350 w 1955007"/>
                <a:gd name="connsiteY38" fmla="*/ 500062 h 552449"/>
                <a:gd name="connsiteX39" fmla="*/ 1719263 w 1955007"/>
                <a:gd name="connsiteY39" fmla="*/ 514349 h 552449"/>
                <a:gd name="connsiteX40" fmla="*/ 1809750 w 1955007"/>
                <a:gd name="connsiteY40" fmla="*/ 545306 h 552449"/>
                <a:gd name="connsiteX41" fmla="*/ 1864519 w 1955007"/>
                <a:gd name="connsiteY41" fmla="*/ 552449 h 552449"/>
                <a:gd name="connsiteX42" fmla="*/ 1874044 w 1955007"/>
                <a:gd name="connsiteY42" fmla="*/ 547687 h 552449"/>
                <a:gd name="connsiteX43" fmla="*/ 1928813 w 1955007"/>
                <a:gd name="connsiteY43" fmla="*/ 550068 h 552449"/>
                <a:gd name="connsiteX44" fmla="*/ 1955007 w 1955007"/>
                <a:gd name="connsiteY44" fmla="*/ 552449 h 552449"/>
                <a:gd name="connsiteX0" fmla="*/ 0 w 1955007"/>
                <a:gd name="connsiteY0" fmla="*/ 316635 h 545235"/>
                <a:gd name="connsiteX1" fmla="*/ 83344 w 1955007"/>
                <a:gd name="connsiteY1" fmla="*/ 319017 h 545235"/>
                <a:gd name="connsiteX2" fmla="*/ 123825 w 1955007"/>
                <a:gd name="connsiteY2" fmla="*/ 319017 h 545235"/>
                <a:gd name="connsiteX3" fmla="*/ 209550 w 1955007"/>
                <a:gd name="connsiteY3" fmla="*/ 314254 h 545235"/>
                <a:gd name="connsiteX4" fmla="*/ 290513 w 1955007"/>
                <a:gd name="connsiteY4" fmla="*/ 299967 h 545235"/>
                <a:gd name="connsiteX5" fmla="*/ 366713 w 1955007"/>
                <a:gd name="connsiteY5" fmla="*/ 280917 h 545235"/>
                <a:gd name="connsiteX6" fmla="*/ 402432 w 1955007"/>
                <a:gd name="connsiteY6" fmla="*/ 271392 h 545235"/>
                <a:gd name="connsiteX7" fmla="*/ 445294 w 1955007"/>
                <a:gd name="connsiteY7" fmla="*/ 271392 h 545235"/>
                <a:gd name="connsiteX8" fmla="*/ 488157 w 1955007"/>
                <a:gd name="connsiteY8" fmla="*/ 280917 h 545235"/>
                <a:gd name="connsiteX9" fmla="*/ 545307 w 1955007"/>
                <a:gd name="connsiteY9" fmla="*/ 290442 h 545235"/>
                <a:gd name="connsiteX10" fmla="*/ 566738 w 1955007"/>
                <a:gd name="connsiteY10" fmla="*/ 290442 h 545235"/>
                <a:gd name="connsiteX11" fmla="*/ 592932 w 1955007"/>
                <a:gd name="connsiteY11" fmla="*/ 295204 h 545235"/>
                <a:gd name="connsiteX12" fmla="*/ 595313 w 1955007"/>
                <a:gd name="connsiteY12" fmla="*/ 295204 h 545235"/>
                <a:gd name="connsiteX13" fmla="*/ 633412 w 1955007"/>
                <a:gd name="connsiteY13" fmla="*/ 285680 h 545235"/>
                <a:gd name="connsiteX14" fmla="*/ 683419 w 1955007"/>
                <a:gd name="connsiteY14" fmla="*/ 257104 h 545235"/>
                <a:gd name="connsiteX15" fmla="*/ 704850 w 1955007"/>
                <a:gd name="connsiteY15" fmla="*/ 235672 h 545235"/>
                <a:gd name="connsiteX16" fmla="*/ 742951 w 1955007"/>
                <a:gd name="connsiteY16" fmla="*/ 207096 h 545235"/>
                <a:gd name="connsiteX17" fmla="*/ 769144 w 1955007"/>
                <a:gd name="connsiteY17" fmla="*/ 188047 h 545235"/>
                <a:gd name="connsiteX18" fmla="*/ 831056 w 1955007"/>
                <a:gd name="connsiteY18" fmla="*/ 130898 h 545235"/>
                <a:gd name="connsiteX19" fmla="*/ 876299 w 1955007"/>
                <a:gd name="connsiteY19" fmla="*/ 85654 h 545235"/>
                <a:gd name="connsiteX20" fmla="*/ 933450 w 1955007"/>
                <a:gd name="connsiteY20" fmla="*/ 45172 h 545235"/>
                <a:gd name="connsiteX21" fmla="*/ 962026 w 1955007"/>
                <a:gd name="connsiteY21" fmla="*/ 28505 h 545235"/>
                <a:gd name="connsiteX22" fmla="*/ 1004888 w 1955007"/>
                <a:gd name="connsiteY22" fmla="*/ 14217 h 545235"/>
                <a:gd name="connsiteX23" fmla="*/ 1057276 w 1955007"/>
                <a:gd name="connsiteY23" fmla="*/ 2311 h 545235"/>
                <a:gd name="connsiteX24" fmla="*/ 1095375 w 1955007"/>
                <a:gd name="connsiteY24" fmla="*/ 16598 h 545235"/>
                <a:gd name="connsiteX25" fmla="*/ 1116807 w 1955007"/>
                <a:gd name="connsiteY25" fmla="*/ 7073 h 545235"/>
                <a:gd name="connsiteX26" fmla="*/ 1140619 w 1955007"/>
                <a:gd name="connsiteY26" fmla="*/ 30885 h 545235"/>
                <a:gd name="connsiteX27" fmla="*/ 1173957 w 1955007"/>
                <a:gd name="connsiteY27" fmla="*/ 68986 h 545235"/>
                <a:gd name="connsiteX28" fmla="*/ 1195387 w 1955007"/>
                <a:gd name="connsiteY28" fmla="*/ 97561 h 545235"/>
                <a:gd name="connsiteX29" fmla="*/ 1223963 w 1955007"/>
                <a:gd name="connsiteY29" fmla="*/ 133279 h 545235"/>
                <a:gd name="connsiteX30" fmla="*/ 1243013 w 1955007"/>
                <a:gd name="connsiteY30" fmla="*/ 161854 h 545235"/>
                <a:gd name="connsiteX31" fmla="*/ 1273969 w 1955007"/>
                <a:gd name="connsiteY31" fmla="*/ 209479 h 545235"/>
                <a:gd name="connsiteX32" fmla="*/ 1302544 w 1955007"/>
                <a:gd name="connsiteY32" fmla="*/ 257104 h 545235"/>
                <a:gd name="connsiteX33" fmla="*/ 1321594 w 1955007"/>
                <a:gd name="connsiteY33" fmla="*/ 280917 h 545235"/>
                <a:gd name="connsiteX34" fmla="*/ 1350169 w 1955007"/>
                <a:gd name="connsiteY34" fmla="*/ 319017 h 545235"/>
                <a:gd name="connsiteX35" fmla="*/ 1440657 w 1955007"/>
                <a:gd name="connsiteY35" fmla="*/ 404742 h 545235"/>
                <a:gd name="connsiteX36" fmla="*/ 1476375 w 1955007"/>
                <a:gd name="connsiteY36" fmla="*/ 423792 h 545235"/>
                <a:gd name="connsiteX37" fmla="*/ 1554957 w 1955007"/>
                <a:gd name="connsiteY37" fmla="*/ 445223 h 545235"/>
                <a:gd name="connsiteX38" fmla="*/ 1657350 w 1955007"/>
                <a:gd name="connsiteY38" fmla="*/ 492848 h 545235"/>
                <a:gd name="connsiteX39" fmla="*/ 1719263 w 1955007"/>
                <a:gd name="connsiteY39" fmla="*/ 507135 h 545235"/>
                <a:gd name="connsiteX40" fmla="*/ 1809750 w 1955007"/>
                <a:gd name="connsiteY40" fmla="*/ 538092 h 545235"/>
                <a:gd name="connsiteX41" fmla="*/ 1864519 w 1955007"/>
                <a:gd name="connsiteY41" fmla="*/ 545235 h 545235"/>
                <a:gd name="connsiteX42" fmla="*/ 1874044 w 1955007"/>
                <a:gd name="connsiteY42" fmla="*/ 540473 h 545235"/>
                <a:gd name="connsiteX43" fmla="*/ 1928813 w 1955007"/>
                <a:gd name="connsiteY43" fmla="*/ 542854 h 545235"/>
                <a:gd name="connsiteX44" fmla="*/ 1955007 w 1955007"/>
                <a:gd name="connsiteY44" fmla="*/ 545235 h 545235"/>
                <a:gd name="connsiteX0" fmla="*/ 0 w 1955007"/>
                <a:gd name="connsiteY0" fmla="*/ 316635 h 545235"/>
                <a:gd name="connsiteX1" fmla="*/ 83344 w 1955007"/>
                <a:gd name="connsiteY1" fmla="*/ 319017 h 545235"/>
                <a:gd name="connsiteX2" fmla="*/ 123825 w 1955007"/>
                <a:gd name="connsiteY2" fmla="*/ 319017 h 545235"/>
                <a:gd name="connsiteX3" fmla="*/ 209550 w 1955007"/>
                <a:gd name="connsiteY3" fmla="*/ 314254 h 545235"/>
                <a:gd name="connsiteX4" fmla="*/ 290513 w 1955007"/>
                <a:gd name="connsiteY4" fmla="*/ 299967 h 545235"/>
                <a:gd name="connsiteX5" fmla="*/ 366713 w 1955007"/>
                <a:gd name="connsiteY5" fmla="*/ 280917 h 545235"/>
                <a:gd name="connsiteX6" fmla="*/ 402432 w 1955007"/>
                <a:gd name="connsiteY6" fmla="*/ 271392 h 545235"/>
                <a:gd name="connsiteX7" fmla="*/ 445294 w 1955007"/>
                <a:gd name="connsiteY7" fmla="*/ 271392 h 545235"/>
                <a:gd name="connsiteX8" fmla="*/ 488157 w 1955007"/>
                <a:gd name="connsiteY8" fmla="*/ 280917 h 545235"/>
                <a:gd name="connsiteX9" fmla="*/ 545307 w 1955007"/>
                <a:gd name="connsiteY9" fmla="*/ 290442 h 545235"/>
                <a:gd name="connsiteX10" fmla="*/ 566738 w 1955007"/>
                <a:gd name="connsiteY10" fmla="*/ 290442 h 545235"/>
                <a:gd name="connsiteX11" fmla="*/ 592932 w 1955007"/>
                <a:gd name="connsiteY11" fmla="*/ 295204 h 545235"/>
                <a:gd name="connsiteX12" fmla="*/ 595313 w 1955007"/>
                <a:gd name="connsiteY12" fmla="*/ 295204 h 545235"/>
                <a:gd name="connsiteX13" fmla="*/ 633412 w 1955007"/>
                <a:gd name="connsiteY13" fmla="*/ 285680 h 545235"/>
                <a:gd name="connsiteX14" fmla="*/ 683419 w 1955007"/>
                <a:gd name="connsiteY14" fmla="*/ 257104 h 545235"/>
                <a:gd name="connsiteX15" fmla="*/ 704850 w 1955007"/>
                <a:gd name="connsiteY15" fmla="*/ 235672 h 545235"/>
                <a:gd name="connsiteX16" fmla="*/ 742951 w 1955007"/>
                <a:gd name="connsiteY16" fmla="*/ 207096 h 545235"/>
                <a:gd name="connsiteX17" fmla="*/ 769144 w 1955007"/>
                <a:gd name="connsiteY17" fmla="*/ 188047 h 545235"/>
                <a:gd name="connsiteX18" fmla="*/ 831056 w 1955007"/>
                <a:gd name="connsiteY18" fmla="*/ 130898 h 545235"/>
                <a:gd name="connsiteX19" fmla="*/ 876299 w 1955007"/>
                <a:gd name="connsiteY19" fmla="*/ 85654 h 545235"/>
                <a:gd name="connsiteX20" fmla="*/ 933450 w 1955007"/>
                <a:gd name="connsiteY20" fmla="*/ 45172 h 545235"/>
                <a:gd name="connsiteX21" fmla="*/ 962026 w 1955007"/>
                <a:gd name="connsiteY21" fmla="*/ 28505 h 545235"/>
                <a:gd name="connsiteX22" fmla="*/ 1004888 w 1955007"/>
                <a:gd name="connsiteY22" fmla="*/ 14217 h 545235"/>
                <a:gd name="connsiteX23" fmla="*/ 1057276 w 1955007"/>
                <a:gd name="connsiteY23" fmla="*/ 2311 h 545235"/>
                <a:gd name="connsiteX24" fmla="*/ 1095375 w 1955007"/>
                <a:gd name="connsiteY24" fmla="*/ 16598 h 545235"/>
                <a:gd name="connsiteX25" fmla="*/ 1119188 w 1955007"/>
                <a:gd name="connsiteY25" fmla="*/ 30886 h 545235"/>
                <a:gd name="connsiteX26" fmla="*/ 1140619 w 1955007"/>
                <a:gd name="connsiteY26" fmla="*/ 30885 h 545235"/>
                <a:gd name="connsiteX27" fmla="*/ 1173957 w 1955007"/>
                <a:gd name="connsiteY27" fmla="*/ 68986 h 545235"/>
                <a:gd name="connsiteX28" fmla="*/ 1195387 w 1955007"/>
                <a:gd name="connsiteY28" fmla="*/ 97561 h 545235"/>
                <a:gd name="connsiteX29" fmla="*/ 1223963 w 1955007"/>
                <a:gd name="connsiteY29" fmla="*/ 133279 h 545235"/>
                <a:gd name="connsiteX30" fmla="*/ 1243013 w 1955007"/>
                <a:gd name="connsiteY30" fmla="*/ 161854 h 545235"/>
                <a:gd name="connsiteX31" fmla="*/ 1273969 w 1955007"/>
                <a:gd name="connsiteY31" fmla="*/ 209479 h 545235"/>
                <a:gd name="connsiteX32" fmla="*/ 1302544 w 1955007"/>
                <a:gd name="connsiteY32" fmla="*/ 257104 h 545235"/>
                <a:gd name="connsiteX33" fmla="*/ 1321594 w 1955007"/>
                <a:gd name="connsiteY33" fmla="*/ 280917 h 545235"/>
                <a:gd name="connsiteX34" fmla="*/ 1350169 w 1955007"/>
                <a:gd name="connsiteY34" fmla="*/ 319017 h 545235"/>
                <a:gd name="connsiteX35" fmla="*/ 1440657 w 1955007"/>
                <a:gd name="connsiteY35" fmla="*/ 404742 h 545235"/>
                <a:gd name="connsiteX36" fmla="*/ 1476375 w 1955007"/>
                <a:gd name="connsiteY36" fmla="*/ 423792 h 545235"/>
                <a:gd name="connsiteX37" fmla="*/ 1554957 w 1955007"/>
                <a:gd name="connsiteY37" fmla="*/ 445223 h 545235"/>
                <a:gd name="connsiteX38" fmla="*/ 1657350 w 1955007"/>
                <a:gd name="connsiteY38" fmla="*/ 492848 h 545235"/>
                <a:gd name="connsiteX39" fmla="*/ 1719263 w 1955007"/>
                <a:gd name="connsiteY39" fmla="*/ 507135 h 545235"/>
                <a:gd name="connsiteX40" fmla="*/ 1809750 w 1955007"/>
                <a:gd name="connsiteY40" fmla="*/ 538092 h 545235"/>
                <a:gd name="connsiteX41" fmla="*/ 1864519 w 1955007"/>
                <a:gd name="connsiteY41" fmla="*/ 545235 h 545235"/>
                <a:gd name="connsiteX42" fmla="*/ 1874044 w 1955007"/>
                <a:gd name="connsiteY42" fmla="*/ 540473 h 545235"/>
                <a:gd name="connsiteX43" fmla="*/ 1928813 w 1955007"/>
                <a:gd name="connsiteY43" fmla="*/ 542854 h 545235"/>
                <a:gd name="connsiteX44" fmla="*/ 1955007 w 1955007"/>
                <a:gd name="connsiteY44" fmla="*/ 545235 h 545235"/>
                <a:gd name="connsiteX0" fmla="*/ 0 w 1955007"/>
                <a:gd name="connsiteY0" fmla="*/ 316635 h 545235"/>
                <a:gd name="connsiteX1" fmla="*/ 83344 w 1955007"/>
                <a:gd name="connsiteY1" fmla="*/ 319017 h 545235"/>
                <a:gd name="connsiteX2" fmla="*/ 123825 w 1955007"/>
                <a:gd name="connsiteY2" fmla="*/ 319017 h 545235"/>
                <a:gd name="connsiteX3" fmla="*/ 209550 w 1955007"/>
                <a:gd name="connsiteY3" fmla="*/ 314254 h 545235"/>
                <a:gd name="connsiteX4" fmla="*/ 290513 w 1955007"/>
                <a:gd name="connsiteY4" fmla="*/ 299967 h 545235"/>
                <a:gd name="connsiteX5" fmla="*/ 366713 w 1955007"/>
                <a:gd name="connsiteY5" fmla="*/ 280917 h 545235"/>
                <a:gd name="connsiteX6" fmla="*/ 402432 w 1955007"/>
                <a:gd name="connsiteY6" fmla="*/ 271392 h 545235"/>
                <a:gd name="connsiteX7" fmla="*/ 445294 w 1955007"/>
                <a:gd name="connsiteY7" fmla="*/ 271392 h 545235"/>
                <a:gd name="connsiteX8" fmla="*/ 488157 w 1955007"/>
                <a:gd name="connsiteY8" fmla="*/ 280917 h 545235"/>
                <a:gd name="connsiteX9" fmla="*/ 545307 w 1955007"/>
                <a:gd name="connsiteY9" fmla="*/ 290442 h 545235"/>
                <a:gd name="connsiteX10" fmla="*/ 566738 w 1955007"/>
                <a:gd name="connsiteY10" fmla="*/ 290442 h 545235"/>
                <a:gd name="connsiteX11" fmla="*/ 592932 w 1955007"/>
                <a:gd name="connsiteY11" fmla="*/ 295204 h 545235"/>
                <a:gd name="connsiteX12" fmla="*/ 595313 w 1955007"/>
                <a:gd name="connsiteY12" fmla="*/ 295204 h 545235"/>
                <a:gd name="connsiteX13" fmla="*/ 633412 w 1955007"/>
                <a:gd name="connsiteY13" fmla="*/ 285680 h 545235"/>
                <a:gd name="connsiteX14" fmla="*/ 683419 w 1955007"/>
                <a:gd name="connsiteY14" fmla="*/ 257104 h 545235"/>
                <a:gd name="connsiteX15" fmla="*/ 704850 w 1955007"/>
                <a:gd name="connsiteY15" fmla="*/ 235672 h 545235"/>
                <a:gd name="connsiteX16" fmla="*/ 742951 w 1955007"/>
                <a:gd name="connsiteY16" fmla="*/ 207096 h 545235"/>
                <a:gd name="connsiteX17" fmla="*/ 769144 w 1955007"/>
                <a:gd name="connsiteY17" fmla="*/ 188047 h 545235"/>
                <a:gd name="connsiteX18" fmla="*/ 831056 w 1955007"/>
                <a:gd name="connsiteY18" fmla="*/ 130898 h 545235"/>
                <a:gd name="connsiteX19" fmla="*/ 876299 w 1955007"/>
                <a:gd name="connsiteY19" fmla="*/ 85654 h 545235"/>
                <a:gd name="connsiteX20" fmla="*/ 933450 w 1955007"/>
                <a:gd name="connsiteY20" fmla="*/ 45172 h 545235"/>
                <a:gd name="connsiteX21" fmla="*/ 962026 w 1955007"/>
                <a:gd name="connsiteY21" fmla="*/ 28505 h 545235"/>
                <a:gd name="connsiteX22" fmla="*/ 1004888 w 1955007"/>
                <a:gd name="connsiteY22" fmla="*/ 14217 h 545235"/>
                <a:gd name="connsiteX23" fmla="*/ 1057276 w 1955007"/>
                <a:gd name="connsiteY23" fmla="*/ 2311 h 545235"/>
                <a:gd name="connsiteX24" fmla="*/ 1095375 w 1955007"/>
                <a:gd name="connsiteY24" fmla="*/ 16598 h 545235"/>
                <a:gd name="connsiteX25" fmla="*/ 1119188 w 1955007"/>
                <a:gd name="connsiteY25" fmla="*/ 30886 h 545235"/>
                <a:gd name="connsiteX26" fmla="*/ 1150144 w 1955007"/>
                <a:gd name="connsiteY26" fmla="*/ 64222 h 545235"/>
                <a:gd name="connsiteX27" fmla="*/ 1173957 w 1955007"/>
                <a:gd name="connsiteY27" fmla="*/ 68986 h 545235"/>
                <a:gd name="connsiteX28" fmla="*/ 1195387 w 1955007"/>
                <a:gd name="connsiteY28" fmla="*/ 97561 h 545235"/>
                <a:gd name="connsiteX29" fmla="*/ 1223963 w 1955007"/>
                <a:gd name="connsiteY29" fmla="*/ 133279 h 545235"/>
                <a:gd name="connsiteX30" fmla="*/ 1243013 w 1955007"/>
                <a:gd name="connsiteY30" fmla="*/ 161854 h 545235"/>
                <a:gd name="connsiteX31" fmla="*/ 1273969 w 1955007"/>
                <a:gd name="connsiteY31" fmla="*/ 209479 h 545235"/>
                <a:gd name="connsiteX32" fmla="*/ 1302544 w 1955007"/>
                <a:gd name="connsiteY32" fmla="*/ 257104 h 545235"/>
                <a:gd name="connsiteX33" fmla="*/ 1321594 w 1955007"/>
                <a:gd name="connsiteY33" fmla="*/ 280917 h 545235"/>
                <a:gd name="connsiteX34" fmla="*/ 1350169 w 1955007"/>
                <a:gd name="connsiteY34" fmla="*/ 319017 h 545235"/>
                <a:gd name="connsiteX35" fmla="*/ 1440657 w 1955007"/>
                <a:gd name="connsiteY35" fmla="*/ 404742 h 545235"/>
                <a:gd name="connsiteX36" fmla="*/ 1476375 w 1955007"/>
                <a:gd name="connsiteY36" fmla="*/ 423792 h 545235"/>
                <a:gd name="connsiteX37" fmla="*/ 1554957 w 1955007"/>
                <a:gd name="connsiteY37" fmla="*/ 445223 h 545235"/>
                <a:gd name="connsiteX38" fmla="*/ 1657350 w 1955007"/>
                <a:gd name="connsiteY38" fmla="*/ 492848 h 545235"/>
                <a:gd name="connsiteX39" fmla="*/ 1719263 w 1955007"/>
                <a:gd name="connsiteY39" fmla="*/ 507135 h 545235"/>
                <a:gd name="connsiteX40" fmla="*/ 1809750 w 1955007"/>
                <a:gd name="connsiteY40" fmla="*/ 538092 h 545235"/>
                <a:gd name="connsiteX41" fmla="*/ 1864519 w 1955007"/>
                <a:gd name="connsiteY41" fmla="*/ 545235 h 545235"/>
                <a:gd name="connsiteX42" fmla="*/ 1874044 w 1955007"/>
                <a:gd name="connsiteY42" fmla="*/ 540473 h 545235"/>
                <a:gd name="connsiteX43" fmla="*/ 1928813 w 1955007"/>
                <a:gd name="connsiteY43" fmla="*/ 542854 h 545235"/>
                <a:gd name="connsiteX44" fmla="*/ 1955007 w 1955007"/>
                <a:gd name="connsiteY44" fmla="*/ 545235 h 545235"/>
                <a:gd name="connsiteX0" fmla="*/ 0 w 1955007"/>
                <a:gd name="connsiteY0" fmla="*/ 316635 h 545235"/>
                <a:gd name="connsiteX1" fmla="*/ 83344 w 1955007"/>
                <a:gd name="connsiteY1" fmla="*/ 319017 h 545235"/>
                <a:gd name="connsiteX2" fmla="*/ 123825 w 1955007"/>
                <a:gd name="connsiteY2" fmla="*/ 319017 h 545235"/>
                <a:gd name="connsiteX3" fmla="*/ 209550 w 1955007"/>
                <a:gd name="connsiteY3" fmla="*/ 314254 h 545235"/>
                <a:gd name="connsiteX4" fmla="*/ 290513 w 1955007"/>
                <a:gd name="connsiteY4" fmla="*/ 299967 h 545235"/>
                <a:gd name="connsiteX5" fmla="*/ 366713 w 1955007"/>
                <a:gd name="connsiteY5" fmla="*/ 280917 h 545235"/>
                <a:gd name="connsiteX6" fmla="*/ 402432 w 1955007"/>
                <a:gd name="connsiteY6" fmla="*/ 271392 h 545235"/>
                <a:gd name="connsiteX7" fmla="*/ 445294 w 1955007"/>
                <a:gd name="connsiteY7" fmla="*/ 271392 h 545235"/>
                <a:gd name="connsiteX8" fmla="*/ 488157 w 1955007"/>
                <a:gd name="connsiteY8" fmla="*/ 280917 h 545235"/>
                <a:gd name="connsiteX9" fmla="*/ 545307 w 1955007"/>
                <a:gd name="connsiteY9" fmla="*/ 290442 h 545235"/>
                <a:gd name="connsiteX10" fmla="*/ 566738 w 1955007"/>
                <a:gd name="connsiteY10" fmla="*/ 290442 h 545235"/>
                <a:gd name="connsiteX11" fmla="*/ 592932 w 1955007"/>
                <a:gd name="connsiteY11" fmla="*/ 295204 h 545235"/>
                <a:gd name="connsiteX12" fmla="*/ 595313 w 1955007"/>
                <a:gd name="connsiteY12" fmla="*/ 295204 h 545235"/>
                <a:gd name="connsiteX13" fmla="*/ 633412 w 1955007"/>
                <a:gd name="connsiteY13" fmla="*/ 285680 h 545235"/>
                <a:gd name="connsiteX14" fmla="*/ 683419 w 1955007"/>
                <a:gd name="connsiteY14" fmla="*/ 257104 h 545235"/>
                <a:gd name="connsiteX15" fmla="*/ 704850 w 1955007"/>
                <a:gd name="connsiteY15" fmla="*/ 235672 h 545235"/>
                <a:gd name="connsiteX16" fmla="*/ 742951 w 1955007"/>
                <a:gd name="connsiteY16" fmla="*/ 207096 h 545235"/>
                <a:gd name="connsiteX17" fmla="*/ 769144 w 1955007"/>
                <a:gd name="connsiteY17" fmla="*/ 188047 h 545235"/>
                <a:gd name="connsiteX18" fmla="*/ 831056 w 1955007"/>
                <a:gd name="connsiteY18" fmla="*/ 130898 h 545235"/>
                <a:gd name="connsiteX19" fmla="*/ 876299 w 1955007"/>
                <a:gd name="connsiteY19" fmla="*/ 85654 h 545235"/>
                <a:gd name="connsiteX20" fmla="*/ 933450 w 1955007"/>
                <a:gd name="connsiteY20" fmla="*/ 45172 h 545235"/>
                <a:gd name="connsiteX21" fmla="*/ 962026 w 1955007"/>
                <a:gd name="connsiteY21" fmla="*/ 28505 h 545235"/>
                <a:gd name="connsiteX22" fmla="*/ 1004888 w 1955007"/>
                <a:gd name="connsiteY22" fmla="*/ 14217 h 545235"/>
                <a:gd name="connsiteX23" fmla="*/ 1057276 w 1955007"/>
                <a:gd name="connsiteY23" fmla="*/ 2311 h 545235"/>
                <a:gd name="connsiteX24" fmla="*/ 1095375 w 1955007"/>
                <a:gd name="connsiteY24" fmla="*/ 16598 h 545235"/>
                <a:gd name="connsiteX25" fmla="*/ 1119188 w 1955007"/>
                <a:gd name="connsiteY25" fmla="*/ 30886 h 545235"/>
                <a:gd name="connsiteX26" fmla="*/ 1150144 w 1955007"/>
                <a:gd name="connsiteY26" fmla="*/ 64222 h 545235"/>
                <a:gd name="connsiteX27" fmla="*/ 1190625 w 1955007"/>
                <a:gd name="connsiteY27" fmla="*/ 102324 h 545235"/>
                <a:gd name="connsiteX28" fmla="*/ 1195387 w 1955007"/>
                <a:gd name="connsiteY28" fmla="*/ 97561 h 545235"/>
                <a:gd name="connsiteX29" fmla="*/ 1223963 w 1955007"/>
                <a:gd name="connsiteY29" fmla="*/ 133279 h 545235"/>
                <a:gd name="connsiteX30" fmla="*/ 1243013 w 1955007"/>
                <a:gd name="connsiteY30" fmla="*/ 161854 h 545235"/>
                <a:gd name="connsiteX31" fmla="*/ 1273969 w 1955007"/>
                <a:gd name="connsiteY31" fmla="*/ 209479 h 545235"/>
                <a:gd name="connsiteX32" fmla="*/ 1302544 w 1955007"/>
                <a:gd name="connsiteY32" fmla="*/ 257104 h 545235"/>
                <a:gd name="connsiteX33" fmla="*/ 1321594 w 1955007"/>
                <a:gd name="connsiteY33" fmla="*/ 280917 h 545235"/>
                <a:gd name="connsiteX34" fmla="*/ 1350169 w 1955007"/>
                <a:gd name="connsiteY34" fmla="*/ 319017 h 545235"/>
                <a:gd name="connsiteX35" fmla="*/ 1440657 w 1955007"/>
                <a:gd name="connsiteY35" fmla="*/ 404742 h 545235"/>
                <a:gd name="connsiteX36" fmla="*/ 1476375 w 1955007"/>
                <a:gd name="connsiteY36" fmla="*/ 423792 h 545235"/>
                <a:gd name="connsiteX37" fmla="*/ 1554957 w 1955007"/>
                <a:gd name="connsiteY37" fmla="*/ 445223 h 545235"/>
                <a:gd name="connsiteX38" fmla="*/ 1657350 w 1955007"/>
                <a:gd name="connsiteY38" fmla="*/ 492848 h 545235"/>
                <a:gd name="connsiteX39" fmla="*/ 1719263 w 1955007"/>
                <a:gd name="connsiteY39" fmla="*/ 507135 h 545235"/>
                <a:gd name="connsiteX40" fmla="*/ 1809750 w 1955007"/>
                <a:gd name="connsiteY40" fmla="*/ 538092 h 545235"/>
                <a:gd name="connsiteX41" fmla="*/ 1864519 w 1955007"/>
                <a:gd name="connsiteY41" fmla="*/ 545235 h 545235"/>
                <a:gd name="connsiteX42" fmla="*/ 1874044 w 1955007"/>
                <a:gd name="connsiteY42" fmla="*/ 540473 h 545235"/>
                <a:gd name="connsiteX43" fmla="*/ 1928813 w 1955007"/>
                <a:gd name="connsiteY43" fmla="*/ 542854 h 545235"/>
                <a:gd name="connsiteX44" fmla="*/ 1955007 w 1955007"/>
                <a:gd name="connsiteY44" fmla="*/ 545235 h 545235"/>
                <a:gd name="connsiteX0" fmla="*/ 0 w 1955007"/>
                <a:gd name="connsiteY0" fmla="*/ 316635 h 545235"/>
                <a:gd name="connsiteX1" fmla="*/ 83344 w 1955007"/>
                <a:gd name="connsiteY1" fmla="*/ 319017 h 545235"/>
                <a:gd name="connsiteX2" fmla="*/ 123825 w 1955007"/>
                <a:gd name="connsiteY2" fmla="*/ 319017 h 545235"/>
                <a:gd name="connsiteX3" fmla="*/ 209550 w 1955007"/>
                <a:gd name="connsiteY3" fmla="*/ 314254 h 545235"/>
                <a:gd name="connsiteX4" fmla="*/ 290513 w 1955007"/>
                <a:gd name="connsiteY4" fmla="*/ 299967 h 545235"/>
                <a:gd name="connsiteX5" fmla="*/ 366713 w 1955007"/>
                <a:gd name="connsiteY5" fmla="*/ 280917 h 545235"/>
                <a:gd name="connsiteX6" fmla="*/ 402432 w 1955007"/>
                <a:gd name="connsiteY6" fmla="*/ 271392 h 545235"/>
                <a:gd name="connsiteX7" fmla="*/ 445294 w 1955007"/>
                <a:gd name="connsiteY7" fmla="*/ 271392 h 545235"/>
                <a:gd name="connsiteX8" fmla="*/ 488157 w 1955007"/>
                <a:gd name="connsiteY8" fmla="*/ 280917 h 545235"/>
                <a:gd name="connsiteX9" fmla="*/ 545307 w 1955007"/>
                <a:gd name="connsiteY9" fmla="*/ 290442 h 545235"/>
                <a:gd name="connsiteX10" fmla="*/ 566738 w 1955007"/>
                <a:gd name="connsiteY10" fmla="*/ 290442 h 545235"/>
                <a:gd name="connsiteX11" fmla="*/ 592932 w 1955007"/>
                <a:gd name="connsiteY11" fmla="*/ 295204 h 545235"/>
                <a:gd name="connsiteX12" fmla="*/ 595313 w 1955007"/>
                <a:gd name="connsiteY12" fmla="*/ 295204 h 545235"/>
                <a:gd name="connsiteX13" fmla="*/ 633412 w 1955007"/>
                <a:gd name="connsiteY13" fmla="*/ 285680 h 545235"/>
                <a:gd name="connsiteX14" fmla="*/ 683419 w 1955007"/>
                <a:gd name="connsiteY14" fmla="*/ 257104 h 545235"/>
                <a:gd name="connsiteX15" fmla="*/ 704850 w 1955007"/>
                <a:gd name="connsiteY15" fmla="*/ 235672 h 545235"/>
                <a:gd name="connsiteX16" fmla="*/ 742951 w 1955007"/>
                <a:gd name="connsiteY16" fmla="*/ 207096 h 545235"/>
                <a:gd name="connsiteX17" fmla="*/ 769144 w 1955007"/>
                <a:gd name="connsiteY17" fmla="*/ 188047 h 545235"/>
                <a:gd name="connsiteX18" fmla="*/ 831056 w 1955007"/>
                <a:gd name="connsiteY18" fmla="*/ 130898 h 545235"/>
                <a:gd name="connsiteX19" fmla="*/ 876299 w 1955007"/>
                <a:gd name="connsiteY19" fmla="*/ 85654 h 545235"/>
                <a:gd name="connsiteX20" fmla="*/ 933450 w 1955007"/>
                <a:gd name="connsiteY20" fmla="*/ 45172 h 545235"/>
                <a:gd name="connsiteX21" fmla="*/ 962026 w 1955007"/>
                <a:gd name="connsiteY21" fmla="*/ 28505 h 545235"/>
                <a:gd name="connsiteX22" fmla="*/ 1004888 w 1955007"/>
                <a:gd name="connsiteY22" fmla="*/ 14217 h 545235"/>
                <a:gd name="connsiteX23" fmla="*/ 1057276 w 1955007"/>
                <a:gd name="connsiteY23" fmla="*/ 2311 h 545235"/>
                <a:gd name="connsiteX24" fmla="*/ 1095375 w 1955007"/>
                <a:gd name="connsiteY24" fmla="*/ 16598 h 545235"/>
                <a:gd name="connsiteX25" fmla="*/ 1119188 w 1955007"/>
                <a:gd name="connsiteY25" fmla="*/ 30886 h 545235"/>
                <a:gd name="connsiteX26" fmla="*/ 1150144 w 1955007"/>
                <a:gd name="connsiteY26" fmla="*/ 64222 h 545235"/>
                <a:gd name="connsiteX27" fmla="*/ 1190625 w 1955007"/>
                <a:gd name="connsiteY27" fmla="*/ 102324 h 545235"/>
                <a:gd name="connsiteX28" fmla="*/ 1223963 w 1955007"/>
                <a:gd name="connsiteY28" fmla="*/ 133279 h 545235"/>
                <a:gd name="connsiteX29" fmla="*/ 1243013 w 1955007"/>
                <a:gd name="connsiteY29" fmla="*/ 161854 h 545235"/>
                <a:gd name="connsiteX30" fmla="*/ 1273969 w 1955007"/>
                <a:gd name="connsiteY30" fmla="*/ 209479 h 545235"/>
                <a:gd name="connsiteX31" fmla="*/ 1302544 w 1955007"/>
                <a:gd name="connsiteY31" fmla="*/ 257104 h 545235"/>
                <a:gd name="connsiteX32" fmla="*/ 1321594 w 1955007"/>
                <a:gd name="connsiteY32" fmla="*/ 280917 h 545235"/>
                <a:gd name="connsiteX33" fmla="*/ 1350169 w 1955007"/>
                <a:gd name="connsiteY33" fmla="*/ 319017 h 545235"/>
                <a:gd name="connsiteX34" fmla="*/ 1440657 w 1955007"/>
                <a:gd name="connsiteY34" fmla="*/ 404742 h 545235"/>
                <a:gd name="connsiteX35" fmla="*/ 1476375 w 1955007"/>
                <a:gd name="connsiteY35" fmla="*/ 423792 h 545235"/>
                <a:gd name="connsiteX36" fmla="*/ 1554957 w 1955007"/>
                <a:gd name="connsiteY36" fmla="*/ 445223 h 545235"/>
                <a:gd name="connsiteX37" fmla="*/ 1657350 w 1955007"/>
                <a:gd name="connsiteY37" fmla="*/ 492848 h 545235"/>
                <a:gd name="connsiteX38" fmla="*/ 1719263 w 1955007"/>
                <a:gd name="connsiteY38" fmla="*/ 507135 h 545235"/>
                <a:gd name="connsiteX39" fmla="*/ 1809750 w 1955007"/>
                <a:gd name="connsiteY39" fmla="*/ 538092 h 545235"/>
                <a:gd name="connsiteX40" fmla="*/ 1864519 w 1955007"/>
                <a:gd name="connsiteY40" fmla="*/ 545235 h 545235"/>
                <a:gd name="connsiteX41" fmla="*/ 1874044 w 1955007"/>
                <a:gd name="connsiteY41" fmla="*/ 540473 h 545235"/>
                <a:gd name="connsiteX42" fmla="*/ 1928813 w 1955007"/>
                <a:gd name="connsiteY42" fmla="*/ 542854 h 545235"/>
                <a:gd name="connsiteX43" fmla="*/ 1955007 w 1955007"/>
                <a:gd name="connsiteY43" fmla="*/ 545235 h 545235"/>
                <a:gd name="connsiteX0" fmla="*/ 0 w 1955007"/>
                <a:gd name="connsiteY0" fmla="*/ 307995 h 536595"/>
                <a:gd name="connsiteX1" fmla="*/ 83344 w 1955007"/>
                <a:gd name="connsiteY1" fmla="*/ 310377 h 536595"/>
                <a:gd name="connsiteX2" fmla="*/ 123825 w 1955007"/>
                <a:gd name="connsiteY2" fmla="*/ 310377 h 536595"/>
                <a:gd name="connsiteX3" fmla="*/ 209550 w 1955007"/>
                <a:gd name="connsiteY3" fmla="*/ 305614 h 536595"/>
                <a:gd name="connsiteX4" fmla="*/ 290513 w 1955007"/>
                <a:gd name="connsiteY4" fmla="*/ 291327 h 536595"/>
                <a:gd name="connsiteX5" fmla="*/ 366713 w 1955007"/>
                <a:gd name="connsiteY5" fmla="*/ 272277 h 536595"/>
                <a:gd name="connsiteX6" fmla="*/ 402432 w 1955007"/>
                <a:gd name="connsiteY6" fmla="*/ 262752 h 536595"/>
                <a:gd name="connsiteX7" fmla="*/ 445294 w 1955007"/>
                <a:gd name="connsiteY7" fmla="*/ 262752 h 536595"/>
                <a:gd name="connsiteX8" fmla="*/ 488157 w 1955007"/>
                <a:gd name="connsiteY8" fmla="*/ 272277 h 536595"/>
                <a:gd name="connsiteX9" fmla="*/ 545307 w 1955007"/>
                <a:gd name="connsiteY9" fmla="*/ 281802 h 536595"/>
                <a:gd name="connsiteX10" fmla="*/ 566738 w 1955007"/>
                <a:gd name="connsiteY10" fmla="*/ 281802 h 536595"/>
                <a:gd name="connsiteX11" fmla="*/ 592932 w 1955007"/>
                <a:gd name="connsiteY11" fmla="*/ 286564 h 536595"/>
                <a:gd name="connsiteX12" fmla="*/ 595313 w 1955007"/>
                <a:gd name="connsiteY12" fmla="*/ 286564 h 536595"/>
                <a:gd name="connsiteX13" fmla="*/ 633412 w 1955007"/>
                <a:gd name="connsiteY13" fmla="*/ 277040 h 536595"/>
                <a:gd name="connsiteX14" fmla="*/ 683419 w 1955007"/>
                <a:gd name="connsiteY14" fmla="*/ 248464 h 536595"/>
                <a:gd name="connsiteX15" fmla="*/ 704850 w 1955007"/>
                <a:gd name="connsiteY15" fmla="*/ 227032 h 536595"/>
                <a:gd name="connsiteX16" fmla="*/ 742951 w 1955007"/>
                <a:gd name="connsiteY16" fmla="*/ 198456 h 536595"/>
                <a:gd name="connsiteX17" fmla="*/ 769144 w 1955007"/>
                <a:gd name="connsiteY17" fmla="*/ 179407 h 536595"/>
                <a:gd name="connsiteX18" fmla="*/ 831056 w 1955007"/>
                <a:gd name="connsiteY18" fmla="*/ 122258 h 536595"/>
                <a:gd name="connsiteX19" fmla="*/ 876299 w 1955007"/>
                <a:gd name="connsiteY19" fmla="*/ 77014 h 536595"/>
                <a:gd name="connsiteX20" fmla="*/ 933450 w 1955007"/>
                <a:gd name="connsiteY20" fmla="*/ 36532 h 536595"/>
                <a:gd name="connsiteX21" fmla="*/ 962026 w 1955007"/>
                <a:gd name="connsiteY21" fmla="*/ 19865 h 536595"/>
                <a:gd name="connsiteX22" fmla="*/ 1004888 w 1955007"/>
                <a:gd name="connsiteY22" fmla="*/ 5577 h 536595"/>
                <a:gd name="connsiteX23" fmla="*/ 1057276 w 1955007"/>
                <a:gd name="connsiteY23" fmla="*/ 3196 h 536595"/>
                <a:gd name="connsiteX24" fmla="*/ 1095375 w 1955007"/>
                <a:gd name="connsiteY24" fmla="*/ 7958 h 536595"/>
                <a:gd name="connsiteX25" fmla="*/ 1119188 w 1955007"/>
                <a:gd name="connsiteY25" fmla="*/ 22246 h 536595"/>
                <a:gd name="connsiteX26" fmla="*/ 1150144 w 1955007"/>
                <a:gd name="connsiteY26" fmla="*/ 55582 h 536595"/>
                <a:gd name="connsiteX27" fmla="*/ 1190625 w 1955007"/>
                <a:gd name="connsiteY27" fmla="*/ 93684 h 536595"/>
                <a:gd name="connsiteX28" fmla="*/ 1223963 w 1955007"/>
                <a:gd name="connsiteY28" fmla="*/ 124639 h 536595"/>
                <a:gd name="connsiteX29" fmla="*/ 1243013 w 1955007"/>
                <a:gd name="connsiteY29" fmla="*/ 153214 h 536595"/>
                <a:gd name="connsiteX30" fmla="*/ 1273969 w 1955007"/>
                <a:gd name="connsiteY30" fmla="*/ 200839 h 536595"/>
                <a:gd name="connsiteX31" fmla="*/ 1302544 w 1955007"/>
                <a:gd name="connsiteY31" fmla="*/ 248464 h 536595"/>
                <a:gd name="connsiteX32" fmla="*/ 1321594 w 1955007"/>
                <a:gd name="connsiteY32" fmla="*/ 272277 h 536595"/>
                <a:gd name="connsiteX33" fmla="*/ 1350169 w 1955007"/>
                <a:gd name="connsiteY33" fmla="*/ 310377 h 536595"/>
                <a:gd name="connsiteX34" fmla="*/ 1440657 w 1955007"/>
                <a:gd name="connsiteY34" fmla="*/ 396102 h 536595"/>
                <a:gd name="connsiteX35" fmla="*/ 1476375 w 1955007"/>
                <a:gd name="connsiteY35" fmla="*/ 415152 h 536595"/>
                <a:gd name="connsiteX36" fmla="*/ 1554957 w 1955007"/>
                <a:gd name="connsiteY36" fmla="*/ 436583 h 536595"/>
                <a:gd name="connsiteX37" fmla="*/ 1657350 w 1955007"/>
                <a:gd name="connsiteY37" fmla="*/ 484208 h 536595"/>
                <a:gd name="connsiteX38" fmla="*/ 1719263 w 1955007"/>
                <a:gd name="connsiteY38" fmla="*/ 498495 h 536595"/>
                <a:gd name="connsiteX39" fmla="*/ 1809750 w 1955007"/>
                <a:gd name="connsiteY39" fmla="*/ 529452 h 536595"/>
                <a:gd name="connsiteX40" fmla="*/ 1864519 w 1955007"/>
                <a:gd name="connsiteY40" fmla="*/ 536595 h 536595"/>
                <a:gd name="connsiteX41" fmla="*/ 1874044 w 1955007"/>
                <a:gd name="connsiteY41" fmla="*/ 531833 h 536595"/>
                <a:gd name="connsiteX42" fmla="*/ 1928813 w 1955007"/>
                <a:gd name="connsiteY42" fmla="*/ 534214 h 536595"/>
                <a:gd name="connsiteX43" fmla="*/ 1955007 w 1955007"/>
                <a:gd name="connsiteY43" fmla="*/ 536595 h 536595"/>
                <a:gd name="connsiteX0" fmla="*/ 0 w 1955007"/>
                <a:gd name="connsiteY0" fmla="*/ 307110 h 535710"/>
                <a:gd name="connsiteX1" fmla="*/ 83344 w 1955007"/>
                <a:gd name="connsiteY1" fmla="*/ 309492 h 535710"/>
                <a:gd name="connsiteX2" fmla="*/ 123825 w 1955007"/>
                <a:gd name="connsiteY2" fmla="*/ 309492 h 535710"/>
                <a:gd name="connsiteX3" fmla="*/ 209550 w 1955007"/>
                <a:gd name="connsiteY3" fmla="*/ 304729 h 535710"/>
                <a:gd name="connsiteX4" fmla="*/ 290513 w 1955007"/>
                <a:gd name="connsiteY4" fmla="*/ 290442 h 535710"/>
                <a:gd name="connsiteX5" fmla="*/ 366713 w 1955007"/>
                <a:gd name="connsiteY5" fmla="*/ 271392 h 535710"/>
                <a:gd name="connsiteX6" fmla="*/ 402432 w 1955007"/>
                <a:gd name="connsiteY6" fmla="*/ 261867 h 535710"/>
                <a:gd name="connsiteX7" fmla="*/ 445294 w 1955007"/>
                <a:gd name="connsiteY7" fmla="*/ 261867 h 535710"/>
                <a:gd name="connsiteX8" fmla="*/ 488157 w 1955007"/>
                <a:gd name="connsiteY8" fmla="*/ 271392 h 535710"/>
                <a:gd name="connsiteX9" fmla="*/ 545307 w 1955007"/>
                <a:gd name="connsiteY9" fmla="*/ 280917 h 535710"/>
                <a:gd name="connsiteX10" fmla="*/ 566738 w 1955007"/>
                <a:gd name="connsiteY10" fmla="*/ 280917 h 535710"/>
                <a:gd name="connsiteX11" fmla="*/ 592932 w 1955007"/>
                <a:gd name="connsiteY11" fmla="*/ 285679 h 535710"/>
                <a:gd name="connsiteX12" fmla="*/ 595313 w 1955007"/>
                <a:gd name="connsiteY12" fmla="*/ 285679 h 535710"/>
                <a:gd name="connsiteX13" fmla="*/ 633412 w 1955007"/>
                <a:gd name="connsiteY13" fmla="*/ 276155 h 535710"/>
                <a:gd name="connsiteX14" fmla="*/ 683419 w 1955007"/>
                <a:gd name="connsiteY14" fmla="*/ 247579 h 535710"/>
                <a:gd name="connsiteX15" fmla="*/ 704850 w 1955007"/>
                <a:gd name="connsiteY15" fmla="*/ 226147 h 535710"/>
                <a:gd name="connsiteX16" fmla="*/ 742951 w 1955007"/>
                <a:gd name="connsiteY16" fmla="*/ 197571 h 535710"/>
                <a:gd name="connsiteX17" fmla="*/ 769144 w 1955007"/>
                <a:gd name="connsiteY17" fmla="*/ 178522 h 535710"/>
                <a:gd name="connsiteX18" fmla="*/ 831056 w 1955007"/>
                <a:gd name="connsiteY18" fmla="*/ 121373 h 535710"/>
                <a:gd name="connsiteX19" fmla="*/ 876299 w 1955007"/>
                <a:gd name="connsiteY19" fmla="*/ 76129 h 535710"/>
                <a:gd name="connsiteX20" fmla="*/ 933450 w 1955007"/>
                <a:gd name="connsiteY20" fmla="*/ 35647 h 535710"/>
                <a:gd name="connsiteX21" fmla="*/ 962026 w 1955007"/>
                <a:gd name="connsiteY21" fmla="*/ 18980 h 535710"/>
                <a:gd name="connsiteX22" fmla="*/ 1004888 w 1955007"/>
                <a:gd name="connsiteY22" fmla="*/ 4692 h 535710"/>
                <a:gd name="connsiteX23" fmla="*/ 1057276 w 1955007"/>
                <a:gd name="connsiteY23" fmla="*/ 2311 h 535710"/>
                <a:gd name="connsiteX24" fmla="*/ 1104900 w 1955007"/>
                <a:gd name="connsiteY24" fmla="*/ 16598 h 535710"/>
                <a:gd name="connsiteX25" fmla="*/ 1119188 w 1955007"/>
                <a:gd name="connsiteY25" fmla="*/ 21361 h 535710"/>
                <a:gd name="connsiteX26" fmla="*/ 1150144 w 1955007"/>
                <a:gd name="connsiteY26" fmla="*/ 54697 h 535710"/>
                <a:gd name="connsiteX27" fmla="*/ 1190625 w 1955007"/>
                <a:gd name="connsiteY27" fmla="*/ 92799 h 535710"/>
                <a:gd name="connsiteX28" fmla="*/ 1223963 w 1955007"/>
                <a:gd name="connsiteY28" fmla="*/ 123754 h 535710"/>
                <a:gd name="connsiteX29" fmla="*/ 1243013 w 1955007"/>
                <a:gd name="connsiteY29" fmla="*/ 152329 h 535710"/>
                <a:gd name="connsiteX30" fmla="*/ 1273969 w 1955007"/>
                <a:gd name="connsiteY30" fmla="*/ 199954 h 535710"/>
                <a:gd name="connsiteX31" fmla="*/ 1302544 w 1955007"/>
                <a:gd name="connsiteY31" fmla="*/ 247579 h 535710"/>
                <a:gd name="connsiteX32" fmla="*/ 1321594 w 1955007"/>
                <a:gd name="connsiteY32" fmla="*/ 271392 h 535710"/>
                <a:gd name="connsiteX33" fmla="*/ 1350169 w 1955007"/>
                <a:gd name="connsiteY33" fmla="*/ 309492 h 535710"/>
                <a:gd name="connsiteX34" fmla="*/ 1440657 w 1955007"/>
                <a:gd name="connsiteY34" fmla="*/ 395217 h 535710"/>
                <a:gd name="connsiteX35" fmla="*/ 1476375 w 1955007"/>
                <a:gd name="connsiteY35" fmla="*/ 414267 h 535710"/>
                <a:gd name="connsiteX36" fmla="*/ 1554957 w 1955007"/>
                <a:gd name="connsiteY36" fmla="*/ 435698 h 535710"/>
                <a:gd name="connsiteX37" fmla="*/ 1657350 w 1955007"/>
                <a:gd name="connsiteY37" fmla="*/ 483323 h 535710"/>
                <a:gd name="connsiteX38" fmla="*/ 1719263 w 1955007"/>
                <a:gd name="connsiteY38" fmla="*/ 497610 h 535710"/>
                <a:gd name="connsiteX39" fmla="*/ 1809750 w 1955007"/>
                <a:gd name="connsiteY39" fmla="*/ 528567 h 535710"/>
                <a:gd name="connsiteX40" fmla="*/ 1864519 w 1955007"/>
                <a:gd name="connsiteY40" fmla="*/ 535710 h 535710"/>
                <a:gd name="connsiteX41" fmla="*/ 1874044 w 1955007"/>
                <a:gd name="connsiteY41" fmla="*/ 530948 h 535710"/>
                <a:gd name="connsiteX42" fmla="*/ 1928813 w 1955007"/>
                <a:gd name="connsiteY42" fmla="*/ 533329 h 535710"/>
                <a:gd name="connsiteX43" fmla="*/ 1955007 w 1955007"/>
                <a:gd name="connsiteY43" fmla="*/ 535710 h 535710"/>
                <a:gd name="connsiteX0" fmla="*/ 0 w 1955007"/>
                <a:gd name="connsiteY0" fmla="*/ 307110 h 535710"/>
                <a:gd name="connsiteX1" fmla="*/ 83344 w 1955007"/>
                <a:gd name="connsiteY1" fmla="*/ 309492 h 535710"/>
                <a:gd name="connsiteX2" fmla="*/ 123825 w 1955007"/>
                <a:gd name="connsiteY2" fmla="*/ 309492 h 535710"/>
                <a:gd name="connsiteX3" fmla="*/ 209550 w 1955007"/>
                <a:gd name="connsiteY3" fmla="*/ 304729 h 535710"/>
                <a:gd name="connsiteX4" fmla="*/ 290513 w 1955007"/>
                <a:gd name="connsiteY4" fmla="*/ 290442 h 535710"/>
                <a:gd name="connsiteX5" fmla="*/ 366713 w 1955007"/>
                <a:gd name="connsiteY5" fmla="*/ 271392 h 535710"/>
                <a:gd name="connsiteX6" fmla="*/ 402432 w 1955007"/>
                <a:gd name="connsiteY6" fmla="*/ 261867 h 535710"/>
                <a:gd name="connsiteX7" fmla="*/ 445294 w 1955007"/>
                <a:gd name="connsiteY7" fmla="*/ 261867 h 535710"/>
                <a:gd name="connsiteX8" fmla="*/ 488157 w 1955007"/>
                <a:gd name="connsiteY8" fmla="*/ 271392 h 535710"/>
                <a:gd name="connsiteX9" fmla="*/ 545307 w 1955007"/>
                <a:gd name="connsiteY9" fmla="*/ 280917 h 535710"/>
                <a:gd name="connsiteX10" fmla="*/ 566738 w 1955007"/>
                <a:gd name="connsiteY10" fmla="*/ 280917 h 535710"/>
                <a:gd name="connsiteX11" fmla="*/ 592932 w 1955007"/>
                <a:gd name="connsiteY11" fmla="*/ 285679 h 535710"/>
                <a:gd name="connsiteX12" fmla="*/ 595313 w 1955007"/>
                <a:gd name="connsiteY12" fmla="*/ 285679 h 535710"/>
                <a:gd name="connsiteX13" fmla="*/ 633412 w 1955007"/>
                <a:gd name="connsiteY13" fmla="*/ 276155 h 535710"/>
                <a:gd name="connsiteX14" fmla="*/ 683419 w 1955007"/>
                <a:gd name="connsiteY14" fmla="*/ 247579 h 535710"/>
                <a:gd name="connsiteX15" fmla="*/ 704850 w 1955007"/>
                <a:gd name="connsiteY15" fmla="*/ 226147 h 535710"/>
                <a:gd name="connsiteX16" fmla="*/ 742951 w 1955007"/>
                <a:gd name="connsiteY16" fmla="*/ 197571 h 535710"/>
                <a:gd name="connsiteX17" fmla="*/ 769144 w 1955007"/>
                <a:gd name="connsiteY17" fmla="*/ 178522 h 535710"/>
                <a:gd name="connsiteX18" fmla="*/ 831056 w 1955007"/>
                <a:gd name="connsiteY18" fmla="*/ 121373 h 535710"/>
                <a:gd name="connsiteX19" fmla="*/ 876299 w 1955007"/>
                <a:gd name="connsiteY19" fmla="*/ 76129 h 535710"/>
                <a:gd name="connsiteX20" fmla="*/ 933450 w 1955007"/>
                <a:gd name="connsiteY20" fmla="*/ 35647 h 535710"/>
                <a:gd name="connsiteX21" fmla="*/ 962026 w 1955007"/>
                <a:gd name="connsiteY21" fmla="*/ 18980 h 535710"/>
                <a:gd name="connsiteX22" fmla="*/ 1004888 w 1955007"/>
                <a:gd name="connsiteY22" fmla="*/ 4692 h 535710"/>
                <a:gd name="connsiteX23" fmla="*/ 1057276 w 1955007"/>
                <a:gd name="connsiteY23" fmla="*/ 2311 h 535710"/>
                <a:gd name="connsiteX24" fmla="*/ 1104900 w 1955007"/>
                <a:gd name="connsiteY24" fmla="*/ 16598 h 535710"/>
                <a:gd name="connsiteX25" fmla="*/ 1150144 w 1955007"/>
                <a:gd name="connsiteY25" fmla="*/ 54697 h 535710"/>
                <a:gd name="connsiteX26" fmla="*/ 1190625 w 1955007"/>
                <a:gd name="connsiteY26" fmla="*/ 92799 h 535710"/>
                <a:gd name="connsiteX27" fmla="*/ 1223963 w 1955007"/>
                <a:gd name="connsiteY27" fmla="*/ 123754 h 535710"/>
                <a:gd name="connsiteX28" fmla="*/ 1243013 w 1955007"/>
                <a:gd name="connsiteY28" fmla="*/ 152329 h 535710"/>
                <a:gd name="connsiteX29" fmla="*/ 1273969 w 1955007"/>
                <a:gd name="connsiteY29" fmla="*/ 199954 h 535710"/>
                <a:gd name="connsiteX30" fmla="*/ 1302544 w 1955007"/>
                <a:gd name="connsiteY30" fmla="*/ 247579 h 535710"/>
                <a:gd name="connsiteX31" fmla="*/ 1321594 w 1955007"/>
                <a:gd name="connsiteY31" fmla="*/ 271392 h 535710"/>
                <a:gd name="connsiteX32" fmla="*/ 1350169 w 1955007"/>
                <a:gd name="connsiteY32" fmla="*/ 309492 h 535710"/>
                <a:gd name="connsiteX33" fmla="*/ 1440657 w 1955007"/>
                <a:gd name="connsiteY33" fmla="*/ 395217 h 535710"/>
                <a:gd name="connsiteX34" fmla="*/ 1476375 w 1955007"/>
                <a:gd name="connsiteY34" fmla="*/ 414267 h 535710"/>
                <a:gd name="connsiteX35" fmla="*/ 1554957 w 1955007"/>
                <a:gd name="connsiteY35" fmla="*/ 435698 h 535710"/>
                <a:gd name="connsiteX36" fmla="*/ 1657350 w 1955007"/>
                <a:gd name="connsiteY36" fmla="*/ 483323 h 535710"/>
                <a:gd name="connsiteX37" fmla="*/ 1719263 w 1955007"/>
                <a:gd name="connsiteY37" fmla="*/ 497610 h 535710"/>
                <a:gd name="connsiteX38" fmla="*/ 1809750 w 1955007"/>
                <a:gd name="connsiteY38" fmla="*/ 528567 h 535710"/>
                <a:gd name="connsiteX39" fmla="*/ 1864519 w 1955007"/>
                <a:gd name="connsiteY39" fmla="*/ 535710 h 535710"/>
                <a:gd name="connsiteX40" fmla="*/ 1874044 w 1955007"/>
                <a:gd name="connsiteY40" fmla="*/ 530948 h 535710"/>
                <a:gd name="connsiteX41" fmla="*/ 1928813 w 1955007"/>
                <a:gd name="connsiteY41" fmla="*/ 533329 h 535710"/>
                <a:gd name="connsiteX42" fmla="*/ 1955007 w 1955007"/>
                <a:gd name="connsiteY42" fmla="*/ 535710 h 535710"/>
                <a:gd name="connsiteX0" fmla="*/ 0 w 1955007"/>
                <a:gd name="connsiteY0" fmla="*/ 307110 h 535710"/>
                <a:gd name="connsiteX1" fmla="*/ 83344 w 1955007"/>
                <a:gd name="connsiteY1" fmla="*/ 309492 h 535710"/>
                <a:gd name="connsiteX2" fmla="*/ 123825 w 1955007"/>
                <a:gd name="connsiteY2" fmla="*/ 309492 h 535710"/>
                <a:gd name="connsiteX3" fmla="*/ 209550 w 1955007"/>
                <a:gd name="connsiteY3" fmla="*/ 304729 h 535710"/>
                <a:gd name="connsiteX4" fmla="*/ 290513 w 1955007"/>
                <a:gd name="connsiteY4" fmla="*/ 290442 h 535710"/>
                <a:gd name="connsiteX5" fmla="*/ 366713 w 1955007"/>
                <a:gd name="connsiteY5" fmla="*/ 271392 h 535710"/>
                <a:gd name="connsiteX6" fmla="*/ 402432 w 1955007"/>
                <a:gd name="connsiteY6" fmla="*/ 261867 h 535710"/>
                <a:gd name="connsiteX7" fmla="*/ 445294 w 1955007"/>
                <a:gd name="connsiteY7" fmla="*/ 261867 h 535710"/>
                <a:gd name="connsiteX8" fmla="*/ 488157 w 1955007"/>
                <a:gd name="connsiteY8" fmla="*/ 271392 h 535710"/>
                <a:gd name="connsiteX9" fmla="*/ 545307 w 1955007"/>
                <a:gd name="connsiteY9" fmla="*/ 280917 h 535710"/>
                <a:gd name="connsiteX10" fmla="*/ 566738 w 1955007"/>
                <a:gd name="connsiteY10" fmla="*/ 280917 h 535710"/>
                <a:gd name="connsiteX11" fmla="*/ 592932 w 1955007"/>
                <a:gd name="connsiteY11" fmla="*/ 285679 h 535710"/>
                <a:gd name="connsiteX12" fmla="*/ 595313 w 1955007"/>
                <a:gd name="connsiteY12" fmla="*/ 285679 h 535710"/>
                <a:gd name="connsiteX13" fmla="*/ 633412 w 1955007"/>
                <a:gd name="connsiteY13" fmla="*/ 276155 h 535710"/>
                <a:gd name="connsiteX14" fmla="*/ 683419 w 1955007"/>
                <a:gd name="connsiteY14" fmla="*/ 247579 h 535710"/>
                <a:gd name="connsiteX15" fmla="*/ 704850 w 1955007"/>
                <a:gd name="connsiteY15" fmla="*/ 226147 h 535710"/>
                <a:gd name="connsiteX16" fmla="*/ 742951 w 1955007"/>
                <a:gd name="connsiteY16" fmla="*/ 197571 h 535710"/>
                <a:gd name="connsiteX17" fmla="*/ 769144 w 1955007"/>
                <a:gd name="connsiteY17" fmla="*/ 178522 h 535710"/>
                <a:gd name="connsiteX18" fmla="*/ 831056 w 1955007"/>
                <a:gd name="connsiteY18" fmla="*/ 121373 h 535710"/>
                <a:gd name="connsiteX19" fmla="*/ 876299 w 1955007"/>
                <a:gd name="connsiteY19" fmla="*/ 76129 h 535710"/>
                <a:gd name="connsiteX20" fmla="*/ 933450 w 1955007"/>
                <a:gd name="connsiteY20" fmla="*/ 35647 h 535710"/>
                <a:gd name="connsiteX21" fmla="*/ 962026 w 1955007"/>
                <a:gd name="connsiteY21" fmla="*/ 18980 h 535710"/>
                <a:gd name="connsiteX22" fmla="*/ 1004888 w 1955007"/>
                <a:gd name="connsiteY22" fmla="*/ 4692 h 535710"/>
                <a:gd name="connsiteX23" fmla="*/ 1057276 w 1955007"/>
                <a:gd name="connsiteY23" fmla="*/ 2311 h 535710"/>
                <a:gd name="connsiteX24" fmla="*/ 1104900 w 1955007"/>
                <a:gd name="connsiteY24" fmla="*/ 16598 h 535710"/>
                <a:gd name="connsiteX25" fmla="*/ 1157288 w 1955007"/>
                <a:gd name="connsiteY25" fmla="*/ 52316 h 535710"/>
                <a:gd name="connsiteX26" fmla="*/ 1190625 w 1955007"/>
                <a:gd name="connsiteY26" fmla="*/ 92799 h 535710"/>
                <a:gd name="connsiteX27" fmla="*/ 1223963 w 1955007"/>
                <a:gd name="connsiteY27" fmla="*/ 123754 h 535710"/>
                <a:gd name="connsiteX28" fmla="*/ 1243013 w 1955007"/>
                <a:gd name="connsiteY28" fmla="*/ 152329 h 535710"/>
                <a:gd name="connsiteX29" fmla="*/ 1273969 w 1955007"/>
                <a:gd name="connsiteY29" fmla="*/ 199954 h 535710"/>
                <a:gd name="connsiteX30" fmla="*/ 1302544 w 1955007"/>
                <a:gd name="connsiteY30" fmla="*/ 247579 h 535710"/>
                <a:gd name="connsiteX31" fmla="*/ 1321594 w 1955007"/>
                <a:gd name="connsiteY31" fmla="*/ 271392 h 535710"/>
                <a:gd name="connsiteX32" fmla="*/ 1350169 w 1955007"/>
                <a:gd name="connsiteY32" fmla="*/ 309492 h 535710"/>
                <a:gd name="connsiteX33" fmla="*/ 1440657 w 1955007"/>
                <a:gd name="connsiteY33" fmla="*/ 395217 h 535710"/>
                <a:gd name="connsiteX34" fmla="*/ 1476375 w 1955007"/>
                <a:gd name="connsiteY34" fmla="*/ 414267 h 535710"/>
                <a:gd name="connsiteX35" fmla="*/ 1554957 w 1955007"/>
                <a:gd name="connsiteY35" fmla="*/ 435698 h 535710"/>
                <a:gd name="connsiteX36" fmla="*/ 1657350 w 1955007"/>
                <a:gd name="connsiteY36" fmla="*/ 483323 h 535710"/>
                <a:gd name="connsiteX37" fmla="*/ 1719263 w 1955007"/>
                <a:gd name="connsiteY37" fmla="*/ 497610 h 535710"/>
                <a:gd name="connsiteX38" fmla="*/ 1809750 w 1955007"/>
                <a:gd name="connsiteY38" fmla="*/ 528567 h 535710"/>
                <a:gd name="connsiteX39" fmla="*/ 1864519 w 1955007"/>
                <a:gd name="connsiteY39" fmla="*/ 535710 h 535710"/>
                <a:gd name="connsiteX40" fmla="*/ 1874044 w 1955007"/>
                <a:gd name="connsiteY40" fmla="*/ 530948 h 535710"/>
                <a:gd name="connsiteX41" fmla="*/ 1928813 w 1955007"/>
                <a:gd name="connsiteY41" fmla="*/ 533329 h 535710"/>
                <a:gd name="connsiteX42" fmla="*/ 1955007 w 1955007"/>
                <a:gd name="connsiteY42" fmla="*/ 535710 h 535710"/>
                <a:gd name="connsiteX0" fmla="*/ 0 w 1955007"/>
                <a:gd name="connsiteY0" fmla="*/ 308333 h 536933"/>
                <a:gd name="connsiteX1" fmla="*/ 83344 w 1955007"/>
                <a:gd name="connsiteY1" fmla="*/ 310715 h 536933"/>
                <a:gd name="connsiteX2" fmla="*/ 123825 w 1955007"/>
                <a:gd name="connsiteY2" fmla="*/ 310715 h 536933"/>
                <a:gd name="connsiteX3" fmla="*/ 209550 w 1955007"/>
                <a:gd name="connsiteY3" fmla="*/ 305952 h 536933"/>
                <a:gd name="connsiteX4" fmla="*/ 290513 w 1955007"/>
                <a:gd name="connsiteY4" fmla="*/ 291665 h 536933"/>
                <a:gd name="connsiteX5" fmla="*/ 366713 w 1955007"/>
                <a:gd name="connsiteY5" fmla="*/ 272615 h 536933"/>
                <a:gd name="connsiteX6" fmla="*/ 402432 w 1955007"/>
                <a:gd name="connsiteY6" fmla="*/ 263090 h 536933"/>
                <a:gd name="connsiteX7" fmla="*/ 445294 w 1955007"/>
                <a:gd name="connsiteY7" fmla="*/ 263090 h 536933"/>
                <a:gd name="connsiteX8" fmla="*/ 488157 w 1955007"/>
                <a:gd name="connsiteY8" fmla="*/ 272615 h 536933"/>
                <a:gd name="connsiteX9" fmla="*/ 545307 w 1955007"/>
                <a:gd name="connsiteY9" fmla="*/ 282140 h 536933"/>
                <a:gd name="connsiteX10" fmla="*/ 566738 w 1955007"/>
                <a:gd name="connsiteY10" fmla="*/ 282140 h 536933"/>
                <a:gd name="connsiteX11" fmla="*/ 592932 w 1955007"/>
                <a:gd name="connsiteY11" fmla="*/ 286902 h 536933"/>
                <a:gd name="connsiteX12" fmla="*/ 595313 w 1955007"/>
                <a:gd name="connsiteY12" fmla="*/ 286902 h 536933"/>
                <a:gd name="connsiteX13" fmla="*/ 633412 w 1955007"/>
                <a:gd name="connsiteY13" fmla="*/ 277378 h 536933"/>
                <a:gd name="connsiteX14" fmla="*/ 683419 w 1955007"/>
                <a:gd name="connsiteY14" fmla="*/ 248802 h 536933"/>
                <a:gd name="connsiteX15" fmla="*/ 704850 w 1955007"/>
                <a:gd name="connsiteY15" fmla="*/ 227370 h 536933"/>
                <a:gd name="connsiteX16" fmla="*/ 742951 w 1955007"/>
                <a:gd name="connsiteY16" fmla="*/ 198794 h 536933"/>
                <a:gd name="connsiteX17" fmla="*/ 769144 w 1955007"/>
                <a:gd name="connsiteY17" fmla="*/ 179745 h 536933"/>
                <a:gd name="connsiteX18" fmla="*/ 831056 w 1955007"/>
                <a:gd name="connsiteY18" fmla="*/ 122596 h 536933"/>
                <a:gd name="connsiteX19" fmla="*/ 876299 w 1955007"/>
                <a:gd name="connsiteY19" fmla="*/ 77352 h 536933"/>
                <a:gd name="connsiteX20" fmla="*/ 933450 w 1955007"/>
                <a:gd name="connsiteY20" fmla="*/ 36870 h 536933"/>
                <a:gd name="connsiteX21" fmla="*/ 962026 w 1955007"/>
                <a:gd name="connsiteY21" fmla="*/ 20203 h 536933"/>
                <a:gd name="connsiteX22" fmla="*/ 1004888 w 1955007"/>
                <a:gd name="connsiteY22" fmla="*/ 5915 h 536933"/>
                <a:gd name="connsiteX23" fmla="*/ 1057276 w 1955007"/>
                <a:gd name="connsiteY23" fmla="*/ 3534 h 536933"/>
                <a:gd name="connsiteX24" fmla="*/ 1109662 w 1955007"/>
                <a:gd name="connsiteY24" fmla="*/ 5915 h 536933"/>
                <a:gd name="connsiteX25" fmla="*/ 1157288 w 1955007"/>
                <a:gd name="connsiteY25" fmla="*/ 53539 h 536933"/>
                <a:gd name="connsiteX26" fmla="*/ 1190625 w 1955007"/>
                <a:gd name="connsiteY26" fmla="*/ 94022 h 536933"/>
                <a:gd name="connsiteX27" fmla="*/ 1223963 w 1955007"/>
                <a:gd name="connsiteY27" fmla="*/ 124977 h 536933"/>
                <a:gd name="connsiteX28" fmla="*/ 1243013 w 1955007"/>
                <a:gd name="connsiteY28" fmla="*/ 153552 h 536933"/>
                <a:gd name="connsiteX29" fmla="*/ 1273969 w 1955007"/>
                <a:gd name="connsiteY29" fmla="*/ 201177 h 536933"/>
                <a:gd name="connsiteX30" fmla="*/ 1302544 w 1955007"/>
                <a:gd name="connsiteY30" fmla="*/ 248802 h 536933"/>
                <a:gd name="connsiteX31" fmla="*/ 1321594 w 1955007"/>
                <a:gd name="connsiteY31" fmla="*/ 272615 h 536933"/>
                <a:gd name="connsiteX32" fmla="*/ 1350169 w 1955007"/>
                <a:gd name="connsiteY32" fmla="*/ 310715 h 536933"/>
                <a:gd name="connsiteX33" fmla="*/ 1440657 w 1955007"/>
                <a:gd name="connsiteY33" fmla="*/ 396440 h 536933"/>
                <a:gd name="connsiteX34" fmla="*/ 1476375 w 1955007"/>
                <a:gd name="connsiteY34" fmla="*/ 415490 h 536933"/>
                <a:gd name="connsiteX35" fmla="*/ 1554957 w 1955007"/>
                <a:gd name="connsiteY35" fmla="*/ 436921 h 536933"/>
                <a:gd name="connsiteX36" fmla="*/ 1657350 w 1955007"/>
                <a:gd name="connsiteY36" fmla="*/ 484546 h 536933"/>
                <a:gd name="connsiteX37" fmla="*/ 1719263 w 1955007"/>
                <a:gd name="connsiteY37" fmla="*/ 498833 h 536933"/>
                <a:gd name="connsiteX38" fmla="*/ 1809750 w 1955007"/>
                <a:gd name="connsiteY38" fmla="*/ 529790 h 536933"/>
                <a:gd name="connsiteX39" fmla="*/ 1864519 w 1955007"/>
                <a:gd name="connsiteY39" fmla="*/ 536933 h 536933"/>
                <a:gd name="connsiteX40" fmla="*/ 1874044 w 1955007"/>
                <a:gd name="connsiteY40" fmla="*/ 532171 h 536933"/>
                <a:gd name="connsiteX41" fmla="*/ 1928813 w 1955007"/>
                <a:gd name="connsiteY41" fmla="*/ 534552 h 536933"/>
                <a:gd name="connsiteX42" fmla="*/ 1955007 w 1955007"/>
                <a:gd name="connsiteY42" fmla="*/ 536933 h 536933"/>
                <a:gd name="connsiteX0" fmla="*/ 0 w 1955007"/>
                <a:gd name="connsiteY0" fmla="*/ 307481 h 536081"/>
                <a:gd name="connsiteX1" fmla="*/ 83344 w 1955007"/>
                <a:gd name="connsiteY1" fmla="*/ 309863 h 536081"/>
                <a:gd name="connsiteX2" fmla="*/ 123825 w 1955007"/>
                <a:gd name="connsiteY2" fmla="*/ 309863 h 536081"/>
                <a:gd name="connsiteX3" fmla="*/ 209550 w 1955007"/>
                <a:gd name="connsiteY3" fmla="*/ 305100 h 536081"/>
                <a:gd name="connsiteX4" fmla="*/ 290513 w 1955007"/>
                <a:gd name="connsiteY4" fmla="*/ 290813 h 536081"/>
                <a:gd name="connsiteX5" fmla="*/ 366713 w 1955007"/>
                <a:gd name="connsiteY5" fmla="*/ 271763 h 536081"/>
                <a:gd name="connsiteX6" fmla="*/ 402432 w 1955007"/>
                <a:gd name="connsiteY6" fmla="*/ 262238 h 536081"/>
                <a:gd name="connsiteX7" fmla="*/ 445294 w 1955007"/>
                <a:gd name="connsiteY7" fmla="*/ 262238 h 536081"/>
                <a:gd name="connsiteX8" fmla="*/ 488157 w 1955007"/>
                <a:gd name="connsiteY8" fmla="*/ 271763 h 536081"/>
                <a:gd name="connsiteX9" fmla="*/ 545307 w 1955007"/>
                <a:gd name="connsiteY9" fmla="*/ 281288 h 536081"/>
                <a:gd name="connsiteX10" fmla="*/ 566738 w 1955007"/>
                <a:gd name="connsiteY10" fmla="*/ 281288 h 536081"/>
                <a:gd name="connsiteX11" fmla="*/ 592932 w 1955007"/>
                <a:gd name="connsiteY11" fmla="*/ 286050 h 536081"/>
                <a:gd name="connsiteX12" fmla="*/ 595313 w 1955007"/>
                <a:gd name="connsiteY12" fmla="*/ 286050 h 536081"/>
                <a:gd name="connsiteX13" fmla="*/ 633412 w 1955007"/>
                <a:gd name="connsiteY13" fmla="*/ 276526 h 536081"/>
                <a:gd name="connsiteX14" fmla="*/ 683419 w 1955007"/>
                <a:gd name="connsiteY14" fmla="*/ 247950 h 536081"/>
                <a:gd name="connsiteX15" fmla="*/ 704850 w 1955007"/>
                <a:gd name="connsiteY15" fmla="*/ 226518 h 536081"/>
                <a:gd name="connsiteX16" fmla="*/ 742951 w 1955007"/>
                <a:gd name="connsiteY16" fmla="*/ 197942 h 536081"/>
                <a:gd name="connsiteX17" fmla="*/ 769144 w 1955007"/>
                <a:gd name="connsiteY17" fmla="*/ 178893 h 536081"/>
                <a:gd name="connsiteX18" fmla="*/ 831056 w 1955007"/>
                <a:gd name="connsiteY18" fmla="*/ 121744 h 536081"/>
                <a:gd name="connsiteX19" fmla="*/ 876299 w 1955007"/>
                <a:gd name="connsiteY19" fmla="*/ 76500 h 536081"/>
                <a:gd name="connsiteX20" fmla="*/ 933450 w 1955007"/>
                <a:gd name="connsiteY20" fmla="*/ 36018 h 536081"/>
                <a:gd name="connsiteX21" fmla="*/ 962026 w 1955007"/>
                <a:gd name="connsiteY21" fmla="*/ 19351 h 536081"/>
                <a:gd name="connsiteX22" fmla="*/ 1004888 w 1955007"/>
                <a:gd name="connsiteY22" fmla="*/ 5063 h 536081"/>
                <a:gd name="connsiteX23" fmla="*/ 1057276 w 1955007"/>
                <a:gd name="connsiteY23" fmla="*/ 2682 h 536081"/>
                <a:gd name="connsiteX24" fmla="*/ 1109662 w 1955007"/>
                <a:gd name="connsiteY24" fmla="*/ 12207 h 536081"/>
                <a:gd name="connsiteX25" fmla="*/ 1157288 w 1955007"/>
                <a:gd name="connsiteY25" fmla="*/ 52687 h 536081"/>
                <a:gd name="connsiteX26" fmla="*/ 1190625 w 1955007"/>
                <a:gd name="connsiteY26" fmla="*/ 93170 h 536081"/>
                <a:gd name="connsiteX27" fmla="*/ 1223963 w 1955007"/>
                <a:gd name="connsiteY27" fmla="*/ 124125 h 536081"/>
                <a:gd name="connsiteX28" fmla="*/ 1243013 w 1955007"/>
                <a:gd name="connsiteY28" fmla="*/ 152700 h 536081"/>
                <a:gd name="connsiteX29" fmla="*/ 1273969 w 1955007"/>
                <a:gd name="connsiteY29" fmla="*/ 200325 h 536081"/>
                <a:gd name="connsiteX30" fmla="*/ 1302544 w 1955007"/>
                <a:gd name="connsiteY30" fmla="*/ 247950 h 536081"/>
                <a:gd name="connsiteX31" fmla="*/ 1321594 w 1955007"/>
                <a:gd name="connsiteY31" fmla="*/ 271763 h 536081"/>
                <a:gd name="connsiteX32" fmla="*/ 1350169 w 1955007"/>
                <a:gd name="connsiteY32" fmla="*/ 309863 h 536081"/>
                <a:gd name="connsiteX33" fmla="*/ 1440657 w 1955007"/>
                <a:gd name="connsiteY33" fmla="*/ 395588 h 536081"/>
                <a:gd name="connsiteX34" fmla="*/ 1476375 w 1955007"/>
                <a:gd name="connsiteY34" fmla="*/ 414638 h 536081"/>
                <a:gd name="connsiteX35" fmla="*/ 1554957 w 1955007"/>
                <a:gd name="connsiteY35" fmla="*/ 436069 h 536081"/>
                <a:gd name="connsiteX36" fmla="*/ 1657350 w 1955007"/>
                <a:gd name="connsiteY36" fmla="*/ 483694 h 536081"/>
                <a:gd name="connsiteX37" fmla="*/ 1719263 w 1955007"/>
                <a:gd name="connsiteY37" fmla="*/ 497981 h 536081"/>
                <a:gd name="connsiteX38" fmla="*/ 1809750 w 1955007"/>
                <a:gd name="connsiteY38" fmla="*/ 528938 h 536081"/>
                <a:gd name="connsiteX39" fmla="*/ 1864519 w 1955007"/>
                <a:gd name="connsiteY39" fmla="*/ 536081 h 536081"/>
                <a:gd name="connsiteX40" fmla="*/ 1874044 w 1955007"/>
                <a:gd name="connsiteY40" fmla="*/ 531319 h 536081"/>
                <a:gd name="connsiteX41" fmla="*/ 1928813 w 1955007"/>
                <a:gd name="connsiteY41" fmla="*/ 533700 h 536081"/>
                <a:gd name="connsiteX42" fmla="*/ 1955007 w 1955007"/>
                <a:gd name="connsiteY42" fmla="*/ 536081 h 536081"/>
                <a:gd name="connsiteX0" fmla="*/ 0 w 1955007"/>
                <a:gd name="connsiteY0" fmla="*/ 307481 h 536081"/>
                <a:gd name="connsiteX1" fmla="*/ 83344 w 1955007"/>
                <a:gd name="connsiteY1" fmla="*/ 309863 h 536081"/>
                <a:gd name="connsiteX2" fmla="*/ 123825 w 1955007"/>
                <a:gd name="connsiteY2" fmla="*/ 309863 h 536081"/>
                <a:gd name="connsiteX3" fmla="*/ 209550 w 1955007"/>
                <a:gd name="connsiteY3" fmla="*/ 305100 h 536081"/>
                <a:gd name="connsiteX4" fmla="*/ 290513 w 1955007"/>
                <a:gd name="connsiteY4" fmla="*/ 290813 h 536081"/>
                <a:gd name="connsiteX5" fmla="*/ 366713 w 1955007"/>
                <a:gd name="connsiteY5" fmla="*/ 271763 h 536081"/>
                <a:gd name="connsiteX6" fmla="*/ 402432 w 1955007"/>
                <a:gd name="connsiteY6" fmla="*/ 262238 h 536081"/>
                <a:gd name="connsiteX7" fmla="*/ 445294 w 1955007"/>
                <a:gd name="connsiteY7" fmla="*/ 262238 h 536081"/>
                <a:gd name="connsiteX8" fmla="*/ 488157 w 1955007"/>
                <a:gd name="connsiteY8" fmla="*/ 271763 h 536081"/>
                <a:gd name="connsiteX9" fmla="*/ 545307 w 1955007"/>
                <a:gd name="connsiteY9" fmla="*/ 281288 h 536081"/>
                <a:gd name="connsiteX10" fmla="*/ 566738 w 1955007"/>
                <a:gd name="connsiteY10" fmla="*/ 281288 h 536081"/>
                <a:gd name="connsiteX11" fmla="*/ 592932 w 1955007"/>
                <a:gd name="connsiteY11" fmla="*/ 286050 h 536081"/>
                <a:gd name="connsiteX12" fmla="*/ 595313 w 1955007"/>
                <a:gd name="connsiteY12" fmla="*/ 286050 h 536081"/>
                <a:gd name="connsiteX13" fmla="*/ 633412 w 1955007"/>
                <a:gd name="connsiteY13" fmla="*/ 276526 h 536081"/>
                <a:gd name="connsiteX14" fmla="*/ 683419 w 1955007"/>
                <a:gd name="connsiteY14" fmla="*/ 247950 h 536081"/>
                <a:gd name="connsiteX15" fmla="*/ 704850 w 1955007"/>
                <a:gd name="connsiteY15" fmla="*/ 226518 h 536081"/>
                <a:gd name="connsiteX16" fmla="*/ 742951 w 1955007"/>
                <a:gd name="connsiteY16" fmla="*/ 197942 h 536081"/>
                <a:gd name="connsiteX17" fmla="*/ 769144 w 1955007"/>
                <a:gd name="connsiteY17" fmla="*/ 178893 h 536081"/>
                <a:gd name="connsiteX18" fmla="*/ 831056 w 1955007"/>
                <a:gd name="connsiteY18" fmla="*/ 121744 h 536081"/>
                <a:gd name="connsiteX19" fmla="*/ 876299 w 1955007"/>
                <a:gd name="connsiteY19" fmla="*/ 76500 h 536081"/>
                <a:gd name="connsiteX20" fmla="*/ 933450 w 1955007"/>
                <a:gd name="connsiteY20" fmla="*/ 36018 h 536081"/>
                <a:gd name="connsiteX21" fmla="*/ 962026 w 1955007"/>
                <a:gd name="connsiteY21" fmla="*/ 19351 h 536081"/>
                <a:gd name="connsiteX22" fmla="*/ 1004888 w 1955007"/>
                <a:gd name="connsiteY22" fmla="*/ 5063 h 536081"/>
                <a:gd name="connsiteX23" fmla="*/ 1057276 w 1955007"/>
                <a:gd name="connsiteY23" fmla="*/ 2682 h 536081"/>
                <a:gd name="connsiteX24" fmla="*/ 1109662 w 1955007"/>
                <a:gd name="connsiteY24" fmla="*/ 12207 h 536081"/>
                <a:gd name="connsiteX25" fmla="*/ 1157288 w 1955007"/>
                <a:gd name="connsiteY25" fmla="*/ 52687 h 536081"/>
                <a:gd name="connsiteX26" fmla="*/ 1190625 w 1955007"/>
                <a:gd name="connsiteY26" fmla="*/ 93170 h 536081"/>
                <a:gd name="connsiteX27" fmla="*/ 1216819 w 1955007"/>
                <a:gd name="connsiteY27" fmla="*/ 128887 h 536081"/>
                <a:gd name="connsiteX28" fmla="*/ 1243013 w 1955007"/>
                <a:gd name="connsiteY28" fmla="*/ 152700 h 536081"/>
                <a:gd name="connsiteX29" fmla="*/ 1273969 w 1955007"/>
                <a:gd name="connsiteY29" fmla="*/ 200325 h 536081"/>
                <a:gd name="connsiteX30" fmla="*/ 1302544 w 1955007"/>
                <a:gd name="connsiteY30" fmla="*/ 247950 h 536081"/>
                <a:gd name="connsiteX31" fmla="*/ 1321594 w 1955007"/>
                <a:gd name="connsiteY31" fmla="*/ 271763 h 536081"/>
                <a:gd name="connsiteX32" fmla="*/ 1350169 w 1955007"/>
                <a:gd name="connsiteY32" fmla="*/ 309863 h 536081"/>
                <a:gd name="connsiteX33" fmla="*/ 1440657 w 1955007"/>
                <a:gd name="connsiteY33" fmla="*/ 395588 h 536081"/>
                <a:gd name="connsiteX34" fmla="*/ 1476375 w 1955007"/>
                <a:gd name="connsiteY34" fmla="*/ 414638 h 536081"/>
                <a:gd name="connsiteX35" fmla="*/ 1554957 w 1955007"/>
                <a:gd name="connsiteY35" fmla="*/ 436069 h 536081"/>
                <a:gd name="connsiteX36" fmla="*/ 1657350 w 1955007"/>
                <a:gd name="connsiteY36" fmla="*/ 483694 h 536081"/>
                <a:gd name="connsiteX37" fmla="*/ 1719263 w 1955007"/>
                <a:gd name="connsiteY37" fmla="*/ 497981 h 536081"/>
                <a:gd name="connsiteX38" fmla="*/ 1809750 w 1955007"/>
                <a:gd name="connsiteY38" fmla="*/ 528938 h 536081"/>
                <a:gd name="connsiteX39" fmla="*/ 1864519 w 1955007"/>
                <a:gd name="connsiteY39" fmla="*/ 536081 h 536081"/>
                <a:gd name="connsiteX40" fmla="*/ 1874044 w 1955007"/>
                <a:gd name="connsiteY40" fmla="*/ 531319 h 536081"/>
                <a:gd name="connsiteX41" fmla="*/ 1928813 w 1955007"/>
                <a:gd name="connsiteY41" fmla="*/ 533700 h 536081"/>
                <a:gd name="connsiteX42" fmla="*/ 1955007 w 1955007"/>
                <a:gd name="connsiteY42" fmla="*/ 536081 h 536081"/>
                <a:gd name="connsiteX0" fmla="*/ 0 w 1955007"/>
                <a:gd name="connsiteY0" fmla="*/ 307481 h 536081"/>
                <a:gd name="connsiteX1" fmla="*/ 83344 w 1955007"/>
                <a:gd name="connsiteY1" fmla="*/ 309863 h 536081"/>
                <a:gd name="connsiteX2" fmla="*/ 123825 w 1955007"/>
                <a:gd name="connsiteY2" fmla="*/ 309863 h 536081"/>
                <a:gd name="connsiteX3" fmla="*/ 209550 w 1955007"/>
                <a:gd name="connsiteY3" fmla="*/ 305100 h 536081"/>
                <a:gd name="connsiteX4" fmla="*/ 290513 w 1955007"/>
                <a:gd name="connsiteY4" fmla="*/ 290813 h 536081"/>
                <a:gd name="connsiteX5" fmla="*/ 366713 w 1955007"/>
                <a:gd name="connsiteY5" fmla="*/ 271763 h 536081"/>
                <a:gd name="connsiteX6" fmla="*/ 402432 w 1955007"/>
                <a:gd name="connsiteY6" fmla="*/ 262238 h 536081"/>
                <a:gd name="connsiteX7" fmla="*/ 445294 w 1955007"/>
                <a:gd name="connsiteY7" fmla="*/ 262238 h 536081"/>
                <a:gd name="connsiteX8" fmla="*/ 488157 w 1955007"/>
                <a:gd name="connsiteY8" fmla="*/ 271763 h 536081"/>
                <a:gd name="connsiteX9" fmla="*/ 545307 w 1955007"/>
                <a:gd name="connsiteY9" fmla="*/ 281288 h 536081"/>
                <a:gd name="connsiteX10" fmla="*/ 566738 w 1955007"/>
                <a:gd name="connsiteY10" fmla="*/ 281288 h 536081"/>
                <a:gd name="connsiteX11" fmla="*/ 592932 w 1955007"/>
                <a:gd name="connsiteY11" fmla="*/ 286050 h 536081"/>
                <a:gd name="connsiteX12" fmla="*/ 595313 w 1955007"/>
                <a:gd name="connsiteY12" fmla="*/ 286050 h 536081"/>
                <a:gd name="connsiteX13" fmla="*/ 633412 w 1955007"/>
                <a:gd name="connsiteY13" fmla="*/ 276526 h 536081"/>
                <a:gd name="connsiteX14" fmla="*/ 683419 w 1955007"/>
                <a:gd name="connsiteY14" fmla="*/ 247950 h 536081"/>
                <a:gd name="connsiteX15" fmla="*/ 704850 w 1955007"/>
                <a:gd name="connsiteY15" fmla="*/ 226518 h 536081"/>
                <a:gd name="connsiteX16" fmla="*/ 742951 w 1955007"/>
                <a:gd name="connsiteY16" fmla="*/ 197942 h 536081"/>
                <a:gd name="connsiteX17" fmla="*/ 769144 w 1955007"/>
                <a:gd name="connsiteY17" fmla="*/ 178893 h 536081"/>
                <a:gd name="connsiteX18" fmla="*/ 831056 w 1955007"/>
                <a:gd name="connsiteY18" fmla="*/ 121744 h 536081"/>
                <a:gd name="connsiteX19" fmla="*/ 876299 w 1955007"/>
                <a:gd name="connsiteY19" fmla="*/ 76500 h 536081"/>
                <a:gd name="connsiteX20" fmla="*/ 933450 w 1955007"/>
                <a:gd name="connsiteY20" fmla="*/ 36018 h 536081"/>
                <a:gd name="connsiteX21" fmla="*/ 962026 w 1955007"/>
                <a:gd name="connsiteY21" fmla="*/ 19351 h 536081"/>
                <a:gd name="connsiteX22" fmla="*/ 1004888 w 1955007"/>
                <a:gd name="connsiteY22" fmla="*/ 5063 h 536081"/>
                <a:gd name="connsiteX23" fmla="*/ 1057276 w 1955007"/>
                <a:gd name="connsiteY23" fmla="*/ 2682 h 536081"/>
                <a:gd name="connsiteX24" fmla="*/ 1109662 w 1955007"/>
                <a:gd name="connsiteY24" fmla="*/ 12207 h 536081"/>
                <a:gd name="connsiteX25" fmla="*/ 1157288 w 1955007"/>
                <a:gd name="connsiteY25" fmla="*/ 52687 h 536081"/>
                <a:gd name="connsiteX26" fmla="*/ 1190625 w 1955007"/>
                <a:gd name="connsiteY26" fmla="*/ 93170 h 536081"/>
                <a:gd name="connsiteX27" fmla="*/ 1216819 w 1955007"/>
                <a:gd name="connsiteY27" fmla="*/ 128887 h 536081"/>
                <a:gd name="connsiteX28" fmla="*/ 1250156 w 1955007"/>
                <a:gd name="connsiteY28" fmla="*/ 164606 h 536081"/>
                <a:gd name="connsiteX29" fmla="*/ 1273969 w 1955007"/>
                <a:gd name="connsiteY29" fmla="*/ 200325 h 536081"/>
                <a:gd name="connsiteX30" fmla="*/ 1302544 w 1955007"/>
                <a:gd name="connsiteY30" fmla="*/ 247950 h 536081"/>
                <a:gd name="connsiteX31" fmla="*/ 1321594 w 1955007"/>
                <a:gd name="connsiteY31" fmla="*/ 271763 h 536081"/>
                <a:gd name="connsiteX32" fmla="*/ 1350169 w 1955007"/>
                <a:gd name="connsiteY32" fmla="*/ 309863 h 536081"/>
                <a:gd name="connsiteX33" fmla="*/ 1440657 w 1955007"/>
                <a:gd name="connsiteY33" fmla="*/ 395588 h 536081"/>
                <a:gd name="connsiteX34" fmla="*/ 1476375 w 1955007"/>
                <a:gd name="connsiteY34" fmla="*/ 414638 h 536081"/>
                <a:gd name="connsiteX35" fmla="*/ 1554957 w 1955007"/>
                <a:gd name="connsiteY35" fmla="*/ 436069 h 536081"/>
                <a:gd name="connsiteX36" fmla="*/ 1657350 w 1955007"/>
                <a:gd name="connsiteY36" fmla="*/ 483694 h 536081"/>
                <a:gd name="connsiteX37" fmla="*/ 1719263 w 1955007"/>
                <a:gd name="connsiteY37" fmla="*/ 497981 h 536081"/>
                <a:gd name="connsiteX38" fmla="*/ 1809750 w 1955007"/>
                <a:gd name="connsiteY38" fmla="*/ 528938 h 536081"/>
                <a:gd name="connsiteX39" fmla="*/ 1864519 w 1955007"/>
                <a:gd name="connsiteY39" fmla="*/ 536081 h 536081"/>
                <a:gd name="connsiteX40" fmla="*/ 1874044 w 1955007"/>
                <a:gd name="connsiteY40" fmla="*/ 531319 h 536081"/>
                <a:gd name="connsiteX41" fmla="*/ 1928813 w 1955007"/>
                <a:gd name="connsiteY41" fmla="*/ 533700 h 536081"/>
                <a:gd name="connsiteX42" fmla="*/ 1955007 w 1955007"/>
                <a:gd name="connsiteY42" fmla="*/ 536081 h 536081"/>
                <a:gd name="connsiteX0" fmla="*/ 0 w 1955007"/>
                <a:gd name="connsiteY0" fmla="*/ 307481 h 536081"/>
                <a:gd name="connsiteX1" fmla="*/ 83344 w 1955007"/>
                <a:gd name="connsiteY1" fmla="*/ 309863 h 536081"/>
                <a:gd name="connsiteX2" fmla="*/ 123825 w 1955007"/>
                <a:gd name="connsiteY2" fmla="*/ 309863 h 536081"/>
                <a:gd name="connsiteX3" fmla="*/ 209550 w 1955007"/>
                <a:gd name="connsiteY3" fmla="*/ 305100 h 536081"/>
                <a:gd name="connsiteX4" fmla="*/ 290513 w 1955007"/>
                <a:gd name="connsiteY4" fmla="*/ 290813 h 536081"/>
                <a:gd name="connsiteX5" fmla="*/ 366713 w 1955007"/>
                <a:gd name="connsiteY5" fmla="*/ 271763 h 536081"/>
                <a:gd name="connsiteX6" fmla="*/ 402432 w 1955007"/>
                <a:gd name="connsiteY6" fmla="*/ 262238 h 536081"/>
                <a:gd name="connsiteX7" fmla="*/ 445294 w 1955007"/>
                <a:gd name="connsiteY7" fmla="*/ 262238 h 536081"/>
                <a:gd name="connsiteX8" fmla="*/ 488157 w 1955007"/>
                <a:gd name="connsiteY8" fmla="*/ 271763 h 536081"/>
                <a:gd name="connsiteX9" fmla="*/ 545307 w 1955007"/>
                <a:gd name="connsiteY9" fmla="*/ 281288 h 536081"/>
                <a:gd name="connsiteX10" fmla="*/ 566738 w 1955007"/>
                <a:gd name="connsiteY10" fmla="*/ 281288 h 536081"/>
                <a:gd name="connsiteX11" fmla="*/ 592932 w 1955007"/>
                <a:gd name="connsiteY11" fmla="*/ 286050 h 536081"/>
                <a:gd name="connsiteX12" fmla="*/ 595313 w 1955007"/>
                <a:gd name="connsiteY12" fmla="*/ 286050 h 536081"/>
                <a:gd name="connsiteX13" fmla="*/ 633412 w 1955007"/>
                <a:gd name="connsiteY13" fmla="*/ 276526 h 536081"/>
                <a:gd name="connsiteX14" fmla="*/ 683419 w 1955007"/>
                <a:gd name="connsiteY14" fmla="*/ 247950 h 536081"/>
                <a:gd name="connsiteX15" fmla="*/ 704850 w 1955007"/>
                <a:gd name="connsiteY15" fmla="*/ 226518 h 536081"/>
                <a:gd name="connsiteX16" fmla="*/ 742951 w 1955007"/>
                <a:gd name="connsiteY16" fmla="*/ 197942 h 536081"/>
                <a:gd name="connsiteX17" fmla="*/ 769144 w 1955007"/>
                <a:gd name="connsiteY17" fmla="*/ 178893 h 536081"/>
                <a:gd name="connsiteX18" fmla="*/ 831056 w 1955007"/>
                <a:gd name="connsiteY18" fmla="*/ 121744 h 536081"/>
                <a:gd name="connsiteX19" fmla="*/ 876299 w 1955007"/>
                <a:gd name="connsiteY19" fmla="*/ 76500 h 536081"/>
                <a:gd name="connsiteX20" fmla="*/ 933450 w 1955007"/>
                <a:gd name="connsiteY20" fmla="*/ 36018 h 536081"/>
                <a:gd name="connsiteX21" fmla="*/ 962026 w 1955007"/>
                <a:gd name="connsiteY21" fmla="*/ 19351 h 536081"/>
                <a:gd name="connsiteX22" fmla="*/ 1004888 w 1955007"/>
                <a:gd name="connsiteY22" fmla="*/ 5063 h 536081"/>
                <a:gd name="connsiteX23" fmla="*/ 1057276 w 1955007"/>
                <a:gd name="connsiteY23" fmla="*/ 2682 h 536081"/>
                <a:gd name="connsiteX24" fmla="*/ 1109662 w 1955007"/>
                <a:gd name="connsiteY24" fmla="*/ 12207 h 536081"/>
                <a:gd name="connsiteX25" fmla="*/ 1157288 w 1955007"/>
                <a:gd name="connsiteY25" fmla="*/ 52687 h 536081"/>
                <a:gd name="connsiteX26" fmla="*/ 1190625 w 1955007"/>
                <a:gd name="connsiteY26" fmla="*/ 93170 h 536081"/>
                <a:gd name="connsiteX27" fmla="*/ 1216819 w 1955007"/>
                <a:gd name="connsiteY27" fmla="*/ 128887 h 536081"/>
                <a:gd name="connsiteX28" fmla="*/ 1250156 w 1955007"/>
                <a:gd name="connsiteY28" fmla="*/ 164606 h 536081"/>
                <a:gd name="connsiteX29" fmla="*/ 1273969 w 1955007"/>
                <a:gd name="connsiteY29" fmla="*/ 200325 h 536081"/>
                <a:gd name="connsiteX30" fmla="*/ 1302544 w 1955007"/>
                <a:gd name="connsiteY30" fmla="*/ 247950 h 536081"/>
                <a:gd name="connsiteX31" fmla="*/ 1321594 w 1955007"/>
                <a:gd name="connsiteY31" fmla="*/ 271763 h 536081"/>
                <a:gd name="connsiteX32" fmla="*/ 1350169 w 1955007"/>
                <a:gd name="connsiteY32" fmla="*/ 309863 h 536081"/>
                <a:gd name="connsiteX33" fmla="*/ 1440657 w 1955007"/>
                <a:gd name="connsiteY33" fmla="*/ 395588 h 536081"/>
                <a:gd name="connsiteX34" fmla="*/ 1476375 w 1955007"/>
                <a:gd name="connsiteY34" fmla="*/ 414638 h 536081"/>
                <a:gd name="connsiteX35" fmla="*/ 1554957 w 1955007"/>
                <a:gd name="connsiteY35" fmla="*/ 436069 h 536081"/>
                <a:gd name="connsiteX36" fmla="*/ 1657350 w 1955007"/>
                <a:gd name="connsiteY36" fmla="*/ 483694 h 536081"/>
                <a:gd name="connsiteX37" fmla="*/ 1728788 w 1955007"/>
                <a:gd name="connsiteY37" fmla="*/ 517031 h 536081"/>
                <a:gd name="connsiteX38" fmla="*/ 1719263 w 1955007"/>
                <a:gd name="connsiteY38" fmla="*/ 497981 h 536081"/>
                <a:gd name="connsiteX39" fmla="*/ 1809750 w 1955007"/>
                <a:gd name="connsiteY39" fmla="*/ 528938 h 536081"/>
                <a:gd name="connsiteX40" fmla="*/ 1864519 w 1955007"/>
                <a:gd name="connsiteY40" fmla="*/ 536081 h 536081"/>
                <a:gd name="connsiteX41" fmla="*/ 1874044 w 1955007"/>
                <a:gd name="connsiteY41" fmla="*/ 531319 h 536081"/>
                <a:gd name="connsiteX42" fmla="*/ 1928813 w 1955007"/>
                <a:gd name="connsiteY42" fmla="*/ 533700 h 536081"/>
                <a:gd name="connsiteX43" fmla="*/ 1955007 w 1955007"/>
                <a:gd name="connsiteY43" fmla="*/ 536081 h 536081"/>
                <a:gd name="connsiteX0" fmla="*/ 0 w 1955007"/>
                <a:gd name="connsiteY0" fmla="*/ 314103 h 542703"/>
                <a:gd name="connsiteX1" fmla="*/ 83344 w 1955007"/>
                <a:gd name="connsiteY1" fmla="*/ 316485 h 542703"/>
                <a:gd name="connsiteX2" fmla="*/ 123825 w 1955007"/>
                <a:gd name="connsiteY2" fmla="*/ 316485 h 542703"/>
                <a:gd name="connsiteX3" fmla="*/ 209550 w 1955007"/>
                <a:gd name="connsiteY3" fmla="*/ 311722 h 542703"/>
                <a:gd name="connsiteX4" fmla="*/ 290513 w 1955007"/>
                <a:gd name="connsiteY4" fmla="*/ 297435 h 542703"/>
                <a:gd name="connsiteX5" fmla="*/ 366713 w 1955007"/>
                <a:gd name="connsiteY5" fmla="*/ 278385 h 542703"/>
                <a:gd name="connsiteX6" fmla="*/ 402432 w 1955007"/>
                <a:gd name="connsiteY6" fmla="*/ 268860 h 542703"/>
                <a:gd name="connsiteX7" fmla="*/ 445294 w 1955007"/>
                <a:gd name="connsiteY7" fmla="*/ 268860 h 542703"/>
                <a:gd name="connsiteX8" fmla="*/ 488157 w 1955007"/>
                <a:gd name="connsiteY8" fmla="*/ 278385 h 542703"/>
                <a:gd name="connsiteX9" fmla="*/ 545307 w 1955007"/>
                <a:gd name="connsiteY9" fmla="*/ 287910 h 542703"/>
                <a:gd name="connsiteX10" fmla="*/ 566738 w 1955007"/>
                <a:gd name="connsiteY10" fmla="*/ 287910 h 542703"/>
                <a:gd name="connsiteX11" fmla="*/ 592932 w 1955007"/>
                <a:gd name="connsiteY11" fmla="*/ 292672 h 542703"/>
                <a:gd name="connsiteX12" fmla="*/ 595313 w 1955007"/>
                <a:gd name="connsiteY12" fmla="*/ 292672 h 542703"/>
                <a:gd name="connsiteX13" fmla="*/ 633412 w 1955007"/>
                <a:gd name="connsiteY13" fmla="*/ 283148 h 542703"/>
                <a:gd name="connsiteX14" fmla="*/ 683419 w 1955007"/>
                <a:gd name="connsiteY14" fmla="*/ 254572 h 542703"/>
                <a:gd name="connsiteX15" fmla="*/ 704850 w 1955007"/>
                <a:gd name="connsiteY15" fmla="*/ 233140 h 542703"/>
                <a:gd name="connsiteX16" fmla="*/ 742951 w 1955007"/>
                <a:gd name="connsiteY16" fmla="*/ 204564 h 542703"/>
                <a:gd name="connsiteX17" fmla="*/ 769144 w 1955007"/>
                <a:gd name="connsiteY17" fmla="*/ 185515 h 542703"/>
                <a:gd name="connsiteX18" fmla="*/ 831056 w 1955007"/>
                <a:gd name="connsiteY18" fmla="*/ 128366 h 542703"/>
                <a:gd name="connsiteX19" fmla="*/ 876299 w 1955007"/>
                <a:gd name="connsiteY19" fmla="*/ 83122 h 542703"/>
                <a:gd name="connsiteX20" fmla="*/ 933450 w 1955007"/>
                <a:gd name="connsiteY20" fmla="*/ 42640 h 542703"/>
                <a:gd name="connsiteX21" fmla="*/ 962026 w 1955007"/>
                <a:gd name="connsiteY21" fmla="*/ 25973 h 542703"/>
                <a:gd name="connsiteX22" fmla="*/ 1004888 w 1955007"/>
                <a:gd name="connsiteY22" fmla="*/ 11685 h 542703"/>
                <a:gd name="connsiteX23" fmla="*/ 1057276 w 1955007"/>
                <a:gd name="connsiteY23" fmla="*/ 2160 h 542703"/>
                <a:gd name="connsiteX24" fmla="*/ 1109662 w 1955007"/>
                <a:gd name="connsiteY24" fmla="*/ 18829 h 542703"/>
                <a:gd name="connsiteX25" fmla="*/ 1157288 w 1955007"/>
                <a:gd name="connsiteY25" fmla="*/ 59309 h 542703"/>
                <a:gd name="connsiteX26" fmla="*/ 1190625 w 1955007"/>
                <a:gd name="connsiteY26" fmla="*/ 99792 h 542703"/>
                <a:gd name="connsiteX27" fmla="*/ 1216819 w 1955007"/>
                <a:gd name="connsiteY27" fmla="*/ 135509 h 542703"/>
                <a:gd name="connsiteX28" fmla="*/ 1250156 w 1955007"/>
                <a:gd name="connsiteY28" fmla="*/ 171228 h 542703"/>
                <a:gd name="connsiteX29" fmla="*/ 1273969 w 1955007"/>
                <a:gd name="connsiteY29" fmla="*/ 206947 h 542703"/>
                <a:gd name="connsiteX30" fmla="*/ 1302544 w 1955007"/>
                <a:gd name="connsiteY30" fmla="*/ 254572 h 542703"/>
                <a:gd name="connsiteX31" fmla="*/ 1321594 w 1955007"/>
                <a:gd name="connsiteY31" fmla="*/ 278385 h 542703"/>
                <a:gd name="connsiteX32" fmla="*/ 1350169 w 1955007"/>
                <a:gd name="connsiteY32" fmla="*/ 316485 h 542703"/>
                <a:gd name="connsiteX33" fmla="*/ 1440657 w 1955007"/>
                <a:gd name="connsiteY33" fmla="*/ 402210 h 542703"/>
                <a:gd name="connsiteX34" fmla="*/ 1476375 w 1955007"/>
                <a:gd name="connsiteY34" fmla="*/ 421260 h 542703"/>
                <a:gd name="connsiteX35" fmla="*/ 1554957 w 1955007"/>
                <a:gd name="connsiteY35" fmla="*/ 442691 h 542703"/>
                <a:gd name="connsiteX36" fmla="*/ 1657350 w 1955007"/>
                <a:gd name="connsiteY36" fmla="*/ 490316 h 542703"/>
                <a:gd name="connsiteX37" fmla="*/ 1728788 w 1955007"/>
                <a:gd name="connsiteY37" fmla="*/ 523653 h 542703"/>
                <a:gd name="connsiteX38" fmla="*/ 1719263 w 1955007"/>
                <a:gd name="connsiteY38" fmla="*/ 504603 h 542703"/>
                <a:gd name="connsiteX39" fmla="*/ 1809750 w 1955007"/>
                <a:gd name="connsiteY39" fmla="*/ 535560 h 542703"/>
                <a:gd name="connsiteX40" fmla="*/ 1864519 w 1955007"/>
                <a:gd name="connsiteY40" fmla="*/ 542703 h 542703"/>
                <a:gd name="connsiteX41" fmla="*/ 1874044 w 1955007"/>
                <a:gd name="connsiteY41" fmla="*/ 537941 h 542703"/>
                <a:gd name="connsiteX42" fmla="*/ 1928813 w 1955007"/>
                <a:gd name="connsiteY42" fmla="*/ 540322 h 542703"/>
                <a:gd name="connsiteX43" fmla="*/ 1955007 w 1955007"/>
                <a:gd name="connsiteY43" fmla="*/ 542703 h 542703"/>
                <a:gd name="connsiteX0" fmla="*/ 0 w 1955007"/>
                <a:gd name="connsiteY0" fmla="*/ 314103 h 542703"/>
                <a:gd name="connsiteX1" fmla="*/ 83344 w 1955007"/>
                <a:gd name="connsiteY1" fmla="*/ 316485 h 542703"/>
                <a:gd name="connsiteX2" fmla="*/ 123825 w 1955007"/>
                <a:gd name="connsiteY2" fmla="*/ 316485 h 542703"/>
                <a:gd name="connsiteX3" fmla="*/ 209550 w 1955007"/>
                <a:gd name="connsiteY3" fmla="*/ 311722 h 542703"/>
                <a:gd name="connsiteX4" fmla="*/ 290513 w 1955007"/>
                <a:gd name="connsiteY4" fmla="*/ 297435 h 542703"/>
                <a:gd name="connsiteX5" fmla="*/ 366713 w 1955007"/>
                <a:gd name="connsiteY5" fmla="*/ 278385 h 542703"/>
                <a:gd name="connsiteX6" fmla="*/ 402432 w 1955007"/>
                <a:gd name="connsiteY6" fmla="*/ 268860 h 542703"/>
                <a:gd name="connsiteX7" fmla="*/ 445294 w 1955007"/>
                <a:gd name="connsiteY7" fmla="*/ 268860 h 542703"/>
                <a:gd name="connsiteX8" fmla="*/ 488157 w 1955007"/>
                <a:gd name="connsiteY8" fmla="*/ 278385 h 542703"/>
                <a:gd name="connsiteX9" fmla="*/ 545307 w 1955007"/>
                <a:gd name="connsiteY9" fmla="*/ 287910 h 542703"/>
                <a:gd name="connsiteX10" fmla="*/ 566738 w 1955007"/>
                <a:gd name="connsiteY10" fmla="*/ 287910 h 542703"/>
                <a:gd name="connsiteX11" fmla="*/ 592932 w 1955007"/>
                <a:gd name="connsiteY11" fmla="*/ 292672 h 542703"/>
                <a:gd name="connsiteX12" fmla="*/ 595313 w 1955007"/>
                <a:gd name="connsiteY12" fmla="*/ 292672 h 542703"/>
                <a:gd name="connsiteX13" fmla="*/ 633412 w 1955007"/>
                <a:gd name="connsiteY13" fmla="*/ 283148 h 542703"/>
                <a:gd name="connsiteX14" fmla="*/ 683419 w 1955007"/>
                <a:gd name="connsiteY14" fmla="*/ 254572 h 542703"/>
                <a:gd name="connsiteX15" fmla="*/ 704850 w 1955007"/>
                <a:gd name="connsiteY15" fmla="*/ 233140 h 542703"/>
                <a:gd name="connsiteX16" fmla="*/ 742951 w 1955007"/>
                <a:gd name="connsiteY16" fmla="*/ 204564 h 542703"/>
                <a:gd name="connsiteX17" fmla="*/ 769144 w 1955007"/>
                <a:gd name="connsiteY17" fmla="*/ 185515 h 542703"/>
                <a:gd name="connsiteX18" fmla="*/ 831056 w 1955007"/>
                <a:gd name="connsiteY18" fmla="*/ 128366 h 542703"/>
                <a:gd name="connsiteX19" fmla="*/ 876299 w 1955007"/>
                <a:gd name="connsiteY19" fmla="*/ 83122 h 542703"/>
                <a:gd name="connsiteX20" fmla="*/ 933450 w 1955007"/>
                <a:gd name="connsiteY20" fmla="*/ 42640 h 542703"/>
                <a:gd name="connsiteX21" fmla="*/ 962026 w 1955007"/>
                <a:gd name="connsiteY21" fmla="*/ 25973 h 542703"/>
                <a:gd name="connsiteX22" fmla="*/ 1004888 w 1955007"/>
                <a:gd name="connsiteY22" fmla="*/ 11685 h 542703"/>
                <a:gd name="connsiteX23" fmla="*/ 1057276 w 1955007"/>
                <a:gd name="connsiteY23" fmla="*/ 2160 h 542703"/>
                <a:gd name="connsiteX24" fmla="*/ 1109662 w 1955007"/>
                <a:gd name="connsiteY24" fmla="*/ 18829 h 542703"/>
                <a:gd name="connsiteX25" fmla="*/ 1157288 w 1955007"/>
                <a:gd name="connsiteY25" fmla="*/ 59309 h 542703"/>
                <a:gd name="connsiteX26" fmla="*/ 1190625 w 1955007"/>
                <a:gd name="connsiteY26" fmla="*/ 99792 h 542703"/>
                <a:gd name="connsiteX27" fmla="*/ 1216819 w 1955007"/>
                <a:gd name="connsiteY27" fmla="*/ 135509 h 542703"/>
                <a:gd name="connsiteX28" fmla="*/ 1250156 w 1955007"/>
                <a:gd name="connsiteY28" fmla="*/ 171228 h 542703"/>
                <a:gd name="connsiteX29" fmla="*/ 1273969 w 1955007"/>
                <a:gd name="connsiteY29" fmla="*/ 206947 h 542703"/>
                <a:gd name="connsiteX30" fmla="*/ 1302544 w 1955007"/>
                <a:gd name="connsiteY30" fmla="*/ 254572 h 542703"/>
                <a:gd name="connsiteX31" fmla="*/ 1321594 w 1955007"/>
                <a:gd name="connsiteY31" fmla="*/ 278385 h 542703"/>
                <a:gd name="connsiteX32" fmla="*/ 1350169 w 1955007"/>
                <a:gd name="connsiteY32" fmla="*/ 316485 h 542703"/>
                <a:gd name="connsiteX33" fmla="*/ 1440657 w 1955007"/>
                <a:gd name="connsiteY33" fmla="*/ 402210 h 542703"/>
                <a:gd name="connsiteX34" fmla="*/ 1476375 w 1955007"/>
                <a:gd name="connsiteY34" fmla="*/ 421260 h 542703"/>
                <a:gd name="connsiteX35" fmla="*/ 1554957 w 1955007"/>
                <a:gd name="connsiteY35" fmla="*/ 442691 h 542703"/>
                <a:gd name="connsiteX36" fmla="*/ 1657350 w 1955007"/>
                <a:gd name="connsiteY36" fmla="*/ 490316 h 542703"/>
                <a:gd name="connsiteX37" fmla="*/ 1728788 w 1955007"/>
                <a:gd name="connsiteY37" fmla="*/ 523653 h 542703"/>
                <a:gd name="connsiteX38" fmla="*/ 1809750 w 1955007"/>
                <a:gd name="connsiteY38" fmla="*/ 535560 h 542703"/>
                <a:gd name="connsiteX39" fmla="*/ 1864519 w 1955007"/>
                <a:gd name="connsiteY39" fmla="*/ 542703 h 542703"/>
                <a:gd name="connsiteX40" fmla="*/ 1874044 w 1955007"/>
                <a:gd name="connsiteY40" fmla="*/ 537941 h 542703"/>
                <a:gd name="connsiteX41" fmla="*/ 1928813 w 1955007"/>
                <a:gd name="connsiteY41" fmla="*/ 540322 h 542703"/>
                <a:gd name="connsiteX42" fmla="*/ 1955007 w 1955007"/>
                <a:gd name="connsiteY42" fmla="*/ 542703 h 542703"/>
                <a:gd name="connsiteX0" fmla="*/ 0 w 1955007"/>
                <a:gd name="connsiteY0" fmla="*/ 314103 h 542703"/>
                <a:gd name="connsiteX1" fmla="*/ 83344 w 1955007"/>
                <a:gd name="connsiteY1" fmla="*/ 316485 h 542703"/>
                <a:gd name="connsiteX2" fmla="*/ 123825 w 1955007"/>
                <a:gd name="connsiteY2" fmla="*/ 316485 h 542703"/>
                <a:gd name="connsiteX3" fmla="*/ 209550 w 1955007"/>
                <a:gd name="connsiteY3" fmla="*/ 311722 h 542703"/>
                <a:gd name="connsiteX4" fmla="*/ 290513 w 1955007"/>
                <a:gd name="connsiteY4" fmla="*/ 297435 h 542703"/>
                <a:gd name="connsiteX5" fmla="*/ 366713 w 1955007"/>
                <a:gd name="connsiteY5" fmla="*/ 278385 h 542703"/>
                <a:gd name="connsiteX6" fmla="*/ 402432 w 1955007"/>
                <a:gd name="connsiteY6" fmla="*/ 268860 h 542703"/>
                <a:gd name="connsiteX7" fmla="*/ 445294 w 1955007"/>
                <a:gd name="connsiteY7" fmla="*/ 268860 h 542703"/>
                <a:gd name="connsiteX8" fmla="*/ 488157 w 1955007"/>
                <a:gd name="connsiteY8" fmla="*/ 278385 h 542703"/>
                <a:gd name="connsiteX9" fmla="*/ 545307 w 1955007"/>
                <a:gd name="connsiteY9" fmla="*/ 287910 h 542703"/>
                <a:gd name="connsiteX10" fmla="*/ 566738 w 1955007"/>
                <a:gd name="connsiteY10" fmla="*/ 287910 h 542703"/>
                <a:gd name="connsiteX11" fmla="*/ 592932 w 1955007"/>
                <a:gd name="connsiteY11" fmla="*/ 292672 h 542703"/>
                <a:gd name="connsiteX12" fmla="*/ 595313 w 1955007"/>
                <a:gd name="connsiteY12" fmla="*/ 292672 h 542703"/>
                <a:gd name="connsiteX13" fmla="*/ 633412 w 1955007"/>
                <a:gd name="connsiteY13" fmla="*/ 283148 h 542703"/>
                <a:gd name="connsiteX14" fmla="*/ 683419 w 1955007"/>
                <a:gd name="connsiteY14" fmla="*/ 254572 h 542703"/>
                <a:gd name="connsiteX15" fmla="*/ 704850 w 1955007"/>
                <a:gd name="connsiteY15" fmla="*/ 233140 h 542703"/>
                <a:gd name="connsiteX16" fmla="*/ 742951 w 1955007"/>
                <a:gd name="connsiteY16" fmla="*/ 204564 h 542703"/>
                <a:gd name="connsiteX17" fmla="*/ 769144 w 1955007"/>
                <a:gd name="connsiteY17" fmla="*/ 185515 h 542703"/>
                <a:gd name="connsiteX18" fmla="*/ 831056 w 1955007"/>
                <a:gd name="connsiteY18" fmla="*/ 128366 h 542703"/>
                <a:gd name="connsiteX19" fmla="*/ 876299 w 1955007"/>
                <a:gd name="connsiteY19" fmla="*/ 83122 h 542703"/>
                <a:gd name="connsiteX20" fmla="*/ 933450 w 1955007"/>
                <a:gd name="connsiteY20" fmla="*/ 42640 h 542703"/>
                <a:gd name="connsiteX21" fmla="*/ 962026 w 1955007"/>
                <a:gd name="connsiteY21" fmla="*/ 25973 h 542703"/>
                <a:gd name="connsiteX22" fmla="*/ 1004888 w 1955007"/>
                <a:gd name="connsiteY22" fmla="*/ 11685 h 542703"/>
                <a:gd name="connsiteX23" fmla="*/ 1057276 w 1955007"/>
                <a:gd name="connsiteY23" fmla="*/ 2160 h 542703"/>
                <a:gd name="connsiteX24" fmla="*/ 1109662 w 1955007"/>
                <a:gd name="connsiteY24" fmla="*/ 18829 h 542703"/>
                <a:gd name="connsiteX25" fmla="*/ 1157288 w 1955007"/>
                <a:gd name="connsiteY25" fmla="*/ 59309 h 542703"/>
                <a:gd name="connsiteX26" fmla="*/ 1190625 w 1955007"/>
                <a:gd name="connsiteY26" fmla="*/ 99792 h 542703"/>
                <a:gd name="connsiteX27" fmla="*/ 1216819 w 1955007"/>
                <a:gd name="connsiteY27" fmla="*/ 135509 h 542703"/>
                <a:gd name="connsiteX28" fmla="*/ 1250156 w 1955007"/>
                <a:gd name="connsiteY28" fmla="*/ 171228 h 542703"/>
                <a:gd name="connsiteX29" fmla="*/ 1273969 w 1955007"/>
                <a:gd name="connsiteY29" fmla="*/ 206947 h 542703"/>
                <a:gd name="connsiteX30" fmla="*/ 1302544 w 1955007"/>
                <a:gd name="connsiteY30" fmla="*/ 254572 h 542703"/>
                <a:gd name="connsiteX31" fmla="*/ 1321594 w 1955007"/>
                <a:gd name="connsiteY31" fmla="*/ 278385 h 542703"/>
                <a:gd name="connsiteX32" fmla="*/ 1350169 w 1955007"/>
                <a:gd name="connsiteY32" fmla="*/ 316485 h 542703"/>
                <a:gd name="connsiteX33" fmla="*/ 1440657 w 1955007"/>
                <a:gd name="connsiteY33" fmla="*/ 402210 h 542703"/>
                <a:gd name="connsiteX34" fmla="*/ 1476375 w 1955007"/>
                <a:gd name="connsiteY34" fmla="*/ 421260 h 542703"/>
                <a:gd name="connsiteX35" fmla="*/ 1552576 w 1955007"/>
                <a:gd name="connsiteY35" fmla="*/ 454597 h 542703"/>
                <a:gd name="connsiteX36" fmla="*/ 1657350 w 1955007"/>
                <a:gd name="connsiteY36" fmla="*/ 490316 h 542703"/>
                <a:gd name="connsiteX37" fmla="*/ 1728788 w 1955007"/>
                <a:gd name="connsiteY37" fmla="*/ 523653 h 542703"/>
                <a:gd name="connsiteX38" fmla="*/ 1809750 w 1955007"/>
                <a:gd name="connsiteY38" fmla="*/ 535560 h 542703"/>
                <a:gd name="connsiteX39" fmla="*/ 1864519 w 1955007"/>
                <a:gd name="connsiteY39" fmla="*/ 542703 h 542703"/>
                <a:gd name="connsiteX40" fmla="*/ 1874044 w 1955007"/>
                <a:gd name="connsiteY40" fmla="*/ 537941 h 542703"/>
                <a:gd name="connsiteX41" fmla="*/ 1928813 w 1955007"/>
                <a:gd name="connsiteY41" fmla="*/ 540322 h 542703"/>
                <a:gd name="connsiteX42" fmla="*/ 1955007 w 1955007"/>
                <a:gd name="connsiteY42" fmla="*/ 542703 h 542703"/>
                <a:gd name="connsiteX0" fmla="*/ 0 w 1955007"/>
                <a:gd name="connsiteY0" fmla="*/ 314103 h 542703"/>
                <a:gd name="connsiteX1" fmla="*/ 83344 w 1955007"/>
                <a:gd name="connsiteY1" fmla="*/ 316485 h 542703"/>
                <a:gd name="connsiteX2" fmla="*/ 123825 w 1955007"/>
                <a:gd name="connsiteY2" fmla="*/ 316485 h 542703"/>
                <a:gd name="connsiteX3" fmla="*/ 209550 w 1955007"/>
                <a:gd name="connsiteY3" fmla="*/ 311722 h 542703"/>
                <a:gd name="connsiteX4" fmla="*/ 290513 w 1955007"/>
                <a:gd name="connsiteY4" fmla="*/ 297435 h 542703"/>
                <a:gd name="connsiteX5" fmla="*/ 366713 w 1955007"/>
                <a:gd name="connsiteY5" fmla="*/ 278385 h 542703"/>
                <a:gd name="connsiteX6" fmla="*/ 402432 w 1955007"/>
                <a:gd name="connsiteY6" fmla="*/ 268860 h 542703"/>
                <a:gd name="connsiteX7" fmla="*/ 445294 w 1955007"/>
                <a:gd name="connsiteY7" fmla="*/ 268860 h 542703"/>
                <a:gd name="connsiteX8" fmla="*/ 488157 w 1955007"/>
                <a:gd name="connsiteY8" fmla="*/ 278385 h 542703"/>
                <a:gd name="connsiteX9" fmla="*/ 545307 w 1955007"/>
                <a:gd name="connsiteY9" fmla="*/ 287910 h 542703"/>
                <a:gd name="connsiteX10" fmla="*/ 566738 w 1955007"/>
                <a:gd name="connsiteY10" fmla="*/ 287910 h 542703"/>
                <a:gd name="connsiteX11" fmla="*/ 592932 w 1955007"/>
                <a:gd name="connsiteY11" fmla="*/ 292672 h 542703"/>
                <a:gd name="connsiteX12" fmla="*/ 595313 w 1955007"/>
                <a:gd name="connsiteY12" fmla="*/ 292672 h 542703"/>
                <a:gd name="connsiteX13" fmla="*/ 633412 w 1955007"/>
                <a:gd name="connsiteY13" fmla="*/ 283148 h 542703"/>
                <a:gd name="connsiteX14" fmla="*/ 683419 w 1955007"/>
                <a:gd name="connsiteY14" fmla="*/ 254572 h 542703"/>
                <a:gd name="connsiteX15" fmla="*/ 704850 w 1955007"/>
                <a:gd name="connsiteY15" fmla="*/ 233140 h 542703"/>
                <a:gd name="connsiteX16" fmla="*/ 742951 w 1955007"/>
                <a:gd name="connsiteY16" fmla="*/ 204564 h 542703"/>
                <a:gd name="connsiteX17" fmla="*/ 769144 w 1955007"/>
                <a:gd name="connsiteY17" fmla="*/ 185515 h 542703"/>
                <a:gd name="connsiteX18" fmla="*/ 831056 w 1955007"/>
                <a:gd name="connsiteY18" fmla="*/ 128366 h 542703"/>
                <a:gd name="connsiteX19" fmla="*/ 876299 w 1955007"/>
                <a:gd name="connsiteY19" fmla="*/ 83122 h 542703"/>
                <a:gd name="connsiteX20" fmla="*/ 933450 w 1955007"/>
                <a:gd name="connsiteY20" fmla="*/ 42640 h 542703"/>
                <a:gd name="connsiteX21" fmla="*/ 962026 w 1955007"/>
                <a:gd name="connsiteY21" fmla="*/ 25973 h 542703"/>
                <a:gd name="connsiteX22" fmla="*/ 1004888 w 1955007"/>
                <a:gd name="connsiteY22" fmla="*/ 11685 h 542703"/>
                <a:gd name="connsiteX23" fmla="*/ 1057276 w 1955007"/>
                <a:gd name="connsiteY23" fmla="*/ 2160 h 542703"/>
                <a:gd name="connsiteX24" fmla="*/ 1109662 w 1955007"/>
                <a:gd name="connsiteY24" fmla="*/ 18829 h 542703"/>
                <a:gd name="connsiteX25" fmla="*/ 1157288 w 1955007"/>
                <a:gd name="connsiteY25" fmla="*/ 59309 h 542703"/>
                <a:gd name="connsiteX26" fmla="*/ 1190625 w 1955007"/>
                <a:gd name="connsiteY26" fmla="*/ 99792 h 542703"/>
                <a:gd name="connsiteX27" fmla="*/ 1216819 w 1955007"/>
                <a:gd name="connsiteY27" fmla="*/ 135509 h 542703"/>
                <a:gd name="connsiteX28" fmla="*/ 1250156 w 1955007"/>
                <a:gd name="connsiteY28" fmla="*/ 171228 h 542703"/>
                <a:gd name="connsiteX29" fmla="*/ 1273969 w 1955007"/>
                <a:gd name="connsiteY29" fmla="*/ 206947 h 542703"/>
                <a:gd name="connsiteX30" fmla="*/ 1302544 w 1955007"/>
                <a:gd name="connsiteY30" fmla="*/ 254572 h 542703"/>
                <a:gd name="connsiteX31" fmla="*/ 1321594 w 1955007"/>
                <a:gd name="connsiteY31" fmla="*/ 278385 h 542703"/>
                <a:gd name="connsiteX32" fmla="*/ 1350169 w 1955007"/>
                <a:gd name="connsiteY32" fmla="*/ 316485 h 542703"/>
                <a:gd name="connsiteX33" fmla="*/ 1440657 w 1955007"/>
                <a:gd name="connsiteY33" fmla="*/ 402210 h 542703"/>
                <a:gd name="connsiteX34" fmla="*/ 1476375 w 1955007"/>
                <a:gd name="connsiteY34" fmla="*/ 421260 h 542703"/>
                <a:gd name="connsiteX35" fmla="*/ 1552576 w 1955007"/>
                <a:gd name="connsiteY35" fmla="*/ 454597 h 542703"/>
                <a:gd name="connsiteX36" fmla="*/ 1657350 w 1955007"/>
                <a:gd name="connsiteY36" fmla="*/ 499841 h 542703"/>
                <a:gd name="connsiteX37" fmla="*/ 1728788 w 1955007"/>
                <a:gd name="connsiteY37" fmla="*/ 523653 h 542703"/>
                <a:gd name="connsiteX38" fmla="*/ 1809750 w 1955007"/>
                <a:gd name="connsiteY38" fmla="*/ 535560 h 542703"/>
                <a:gd name="connsiteX39" fmla="*/ 1864519 w 1955007"/>
                <a:gd name="connsiteY39" fmla="*/ 542703 h 542703"/>
                <a:gd name="connsiteX40" fmla="*/ 1874044 w 1955007"/>
                <a:gd name="connsiteY40" fmla="*/ 537941 h 542703"/>
                <a:gd name="connsiteX41" fmla="*/ 1928813 w 1955007"/>
                <a:gd name="connsiteY41" fmla="*/ 540322 h 542703"/>
                <a:gd name="connsiteX42" fmla="*/ 1955007 w 1955007"/>
                <a:gd name="connsiteY42" fmla="*/ 542703 h 542703"/>
                <a:gd name="connsiteX0" fmla="*/ 0 w 1955007"/>
                <a:gd name="connsiteY0" fmla="*/ 314858 h 543458"/>
                <a:gd name="connsiteX1" fmla="*/ 83344 w 1955007"/>
                <a:gd name="connsiteY1" fmla="*/ 317240 h 543458"/>
                <a:gd name="connsiteX2" fmla="*/ 123825 w 1955007"/>
                <a:gd name="connsiteY2" fmla="*/ 317240 h 543458"/>
                <a:gd name="connsiteX3" fmla="*/ 209550 w 1955007"/>
                <a:gd name="connsiteY3" fmla="*/ 312477 h 543458"/>
                <a:gd name="connsiteX4" fmla="*/ 290513 w 1955007"/>
                <a:gd name="connsiteY4" fmla="*/ 298190 h 543458"/>
                <a:gd name="connsiteX5" fmla="*/ 366713 w 1955007"/>
                <a:gd name="connsiteY5" fmla="*/ 279140 h 543458"/>
                <a:gd name="connsiteX6" fmla="*/ 402432 w 1955007"/>
                <a:gd name="connsiteY6" fmla="*/ 269615 h 543458"/>
                <a:gd name="connsiteX7" fmla="*/ 445294 w 1955007"/>
                <a:gd name="connsiteY7" fmla="*/ 269615 h 543458"/>
                <a:gd name="connsiteX8" fmla="*/ 488157 w 1955007"/>
                <a:gd name="connsiteY8" fmla="*/ 279140 h 543458"/>
                <a:gd name="connsiteX9" fmla="*/ 545307 w 1955007"/>
                <a:gd name="connsiteY9" fmla="*/ 288665 h 543458"/>
                <a:gd name="connsiteX10" fmla="*/ 566738 w 1955007"/>
                <a:gd name="connsiteY10" fmla="*/ 288665 h 543458"/>
                <a:gd name="connsiteX11" fmla="*/ 592932 w 1955007"/>
                <a:gd name="connsiteY11" fmla="*/ 293427 h 543458"/>
                <a:gd name="connsiteX12" fmla="*/ 595313 w 1955007"/>
                <a:gd name="connsiteY12" fmla="*/ 293427 h 543458"/>
                <a:gd name="connsiteX13" fmla="*/ 633412 w 1955007"/>
                <a:gd name="connsiteY13" fmla="*/ 283903 h 543458"/>
                <a:gd name="connsiteX14" fmla="*/ 683419 w 1955007"/>
                <a:gd name="connsiteY14" fmla="*/ 255327 h 543458"/>
                <a:gd name="connsiteX15" fmla="*/ 704850 w 1955007"/>
                <a:gd name="connsiteY15" fmla="*/ 233895 h 543458"/>
                <a:gd name="connsiteX16" fmla="*/ 742951 w 1955007"/>
                <a:gd name="connsiteY16" fmla="*/ 205319 h 543458"/>
                <a:gd name="connsiteX17" fmla="*/ 769144 w 1955007"/>
                <a:gd name="connsiteY17" fmla="*/ 186270 h 543458"/>
                <a:gd name="connsiteX18" fmla="*/ 831056 w 1955007"/>
                <a:gd name="connsiteY18" fmla="*/ 129121 h 543458"/>
                <a:gd name="connsiteX19" fmla="*/ 876299 w 1955007"/>
                <a:gd name="connsiteY19" fmla="*/ 83877 h 543458"/>
                <a:gd name="connsiteX20" fmla="*/ 933450 w 1955007"/>
                <a:gd name="connsiteY20" fmla="*/ 43395 h 543458"/>
                <a:gd name="connsiteX21" fmla="*/ 962026 w 1955007"/>
                <a:gd name="connsiteY21" fmla="*/ 26728 h 543458"/>
                <a:gd name="connsiteX22" fmla="*/ 1004888 w 1955007"/>
                <a:gd name="connsiteY22" fmla="*/ 12440 h 543458"/>
                <a:gd name="connsiteX23" fmla="*/ 1057276 w 1955007"/>
                <a:gd name="connsiteY23" fmla="*/ 2915 h 543458"/>
                <a:gd name="connsiteX24" fmla="*/ 1116805 w 1955007"/>
                <a:gd name="connsiteY24" fmla="*/ 10059 h 543458"/>
                <a:gd name="connsiteX25" fmla="*/ 1157288 w 1955007"/>
                <a:gd name="connsiteY25" fmla="*/ 60064 h 543458"/>
                <a:gd name="connsiteX26" fmla="*/ 1190625 w 1955007"/>
                <a:gd name="connsiteY26" fmla="*/ 100547 h 543458"/>
                <a:gd name="connsiteX27" fmla="*/ 1216819 w 1955007"/>
                <a:gd name="connsiteY27" fmla="*/ 136264 h 543458"/>
                <a:gd name="connsiteX28" fmla="*/ 1250156 w 1955007"/>
                <a:gd name="connsiteY28" fmla="*/ 171983 h 543458"/>
                <a:gd name="connsiteX29" fmla="*/ 1273969 w 1955007"/>
                <a:gd name="connsiteY29" fmla="*/ 207702 h 543458"/>
                <a:gd name="connsiteX30" fmla="*/ 1302544 w 1955007"/>
                <a:gd name="connsiteY30" fmla="*/ 255327 h 543458"/>
                <a:gd name="connsiteX31" fmla="*/ 1321594 w 1955007"/>
                <a:gd name="connsiteY31" fmla="*/ 279140 h 543458"/>
                <a:gd name="connsiteX32" fmla="*/ 1350169 w 1955007"/>
                <a:gd name="connsiteY32" fmla="*/ 317240 h 543458"/>
                <a:gd name="connsiteX33" fmla="*/ 1440657 w 1955007"/>
                <a:gd name="connsiteY33" fmla="*/ 402965 h 543458"/>
                <a:gd name="connsiteX34" fmla="*/ 1476375 w 1955007"/>
                <a:gd name="connsiteY34" fmla="*/ 422015 h 543458"/>
                <a:gd name="connsiteX35" fmla="*/ 1552576 w 1955007"/>
                <a:gd name="connsiteY35" fmla="*/ 455352 h 543458"/>
                <a:gd name="connsiteX36" fmla="*/ 1657350 w 1955007"/>
                <a:gd name="connsiteY36" fmla="*/ 500596 h 543458"/>
                <a:gd name="connsiteX37" fmla="*/ 1728788 w 1955007"/>
                <a:gd name="connsiteY37" fmla="*/ 524408 h 543458"/>
                <a:gd name="connsiteX38" fmla="*/ 1809750 w 1955007"/>
                <a:gd name="connsiteY38" fmla="*/ 536315 h 543458"/>
                <a:gd name="connsiteX39" fmla="*/ 1864519 w 1955007"/>
                <a:gd name="connsiteY39" fmla="*/ 543458 h 543458"/>
                <a:gd name="connsiteX40" fmla="*/ 1874044 w 1955007"/>
                <a:gd name="connsiteY40" fmla="*/ 538696 h 543458"/>
                <a:gd name="connsiteX41" fmla="*/ 1928813 w 1955007"/>
                <a:gd name="connsiteY41" fmla="*/ 541077 h 543458"/>
                <a:gd name="connsiteX42" fmla="*/ 1955007 w 1955007"/>
                <a:gd name="connsiteY42" fmla="*/ 543458 h 543458"/>
                <a:gd name="connsiteX0" fmla="*/ 0 w 1955007"/>
                <a:gd name="connsiteY0" fmla="*/ 314858 h 543458"/>
                <a:gd name="connsiteX1" fmla="*/ 83344 w 1955007"/>
                <a:gd name="connsiteY1" fmla="*/ 317240 h 543458"/>
                <a:gd name="connsiteX2" fmla="*/ 123825 w 1955007"/>
                <a:gd name="connsiteY2" fmla="*/ 317240 h 543458"/>
                <a:gd name="connsiteX3" fmla="*/ 209550 w 1955007"/>
                <a:gd name="connsiteY3" fmla="*/ 312477 h 543458"/>
                <a:gd name="connsiteX4" fmla="*/ 290513 w 1955007"/>
                <a:gd name="connsiteY4" fmla="*/ 298190 h 543458"/>
                <a:gd name="connsiteX5" fmla="*/ 366713 w 1955007"/>
                <a:gd name="connsiteY5" fmla="*/ 279140 h 543458"/>
                <a:gd name="connsiteX6" fmla="*/ 402432 w 1955007"/>
                <a:gd name="connsiteY6" fmla="*/ 269615 h 543458"/>
                <a:gd name="connsiteX7" fmla="*/ 445294 w 1955007"/>
                <a:gd name="connsiteY7" fmla="*/ 269615 h 543458"/>
                <a:gd name="connsiteX8" fmla="*/ 488157 w 1955007"/>
                <a:gd name="connsiteY8" fmla="*/ 279140 h 543458"/>
                <a:gd name="connsiteX9" fmla="*/ 545307 w 1955007"/>
                <a:gd name="connsiteY9" fmla="*/ 288665 h 543458"/>
                <a:gd name="connsiteX10" fmla="*/ 566738 w 1955007"/>
                <a:gd name="connsiteY10" fmla="*/ 288665 h 543458"/>
                <a:gd name="connsiteX11" fmla="*/ 592932 w 1955007"/>
                <a:gd name="connsiteY11" fmla="*/ 293427 h 543458"/>
                <a:gd name="connsiteX12" fmla="*/ 595313 w 1955007"/>
                <a:gd name="connsiteY12" fmla="*/ 293427 h 543458"/>
                <a:gd name="connsiteX13" fmla="*/ 633412 w 1955007"/>
                <a:gd name="connsiteY13" fmla="*/ 283903 h 543458"/>
                <a:gd name="connsiteX14" fmla="*/ 683419 w 1955007"/>
                <a:gd name="connsiteY14" fmla="*/ 255327 h 543458"/>
                <a:gd name="connsiteX15" fmla="*/ 704850 w 1955007"/>
                <a:gd name="connsiteY15" fmla="*/ 233895 h 543458"/>
                <a:gd name="connsiteX16" fmla="*/ 742951 w 1955007"/>
                <a:gd name="connsiteY16" fmla="*/ 205319 h 543458"/>
                <a:gd name="connsiteX17" fmla="*/ 769144 w 1955007"/>
                <a:gd name="connsiteY17" fmla="*/ 186270 h 543458"/>
                <a:gd name="connsiteX18" fmla="*/ 831056 w 1955007"/>
                <a:gd name="connsiteY18" fmla="*/ 129121 h 543458"/>
                <a:gd name="connsiteX19" fmla="*/ 876299 w 1955007"/>
                <a:gd name="connsiteY19" fmla="*/ 83877 h 543458"/>
                <a:gd name="connsiteX20" fmla="*/ 933450 w 1955007"/>
                <a:gd name="connsiteY20" fmla="*/ 43395 h 543458"/>
                <a:gd name="connsiteX21" fmla="*/ 962026 w 1955007"/>
                <a:gd name="connsiteY21" fmla="*/ 26728 h 543458"/>
                <a:gd name="connsiteX22" fmla="*/ 1004888 w 1955007"/>
                <a:gd name="connsiteY22" fmla="*/ 12440 h 543458"/>
                <a:gd name="connsiteX23" fmla="*/ 1057276 w 1955007"/>
                <a:gd name="connsiteY23" fmla="*/ 2915 h 543458"/>
                <a:gd name="connsiteX24" fmla="*/ 1116805 w 1955007"/>
                <a:gd name="connsiteY24" fmla="*/ 10059 h 543458"/>
                <a:gd name="connsiteX25" fmla="*/ 1157288 w 1955007"/>
                <a:gd name="connsiteY25" fmla="*/ 60064 h 543458"/>
                <a:gd name="connsiteX26" fmla="*/ 1173957 w 1955007"/>
                <a:gd name="connsiteY26" fmla="*/ 55302 h 543458"/>
                <a:gd name="connsiteX27" fmla="*/ 1190625 w 1955007"/>
                <a:gd name="connsiteY27" fmla="*/ 100547 h 543458"/>
                <a:gd name="connsiteX28" fmla="*/ 1216819 w 1955007"/>
                <a:gd name="connsiteY28" fmla="*/ 136264 h 543458"/>
                <a:gd name="connsiteX29" fmla="*/ 1250156 w 1955007"/>
                <a:gd name="connsiteY29" fmla="*/ 171983 h 543458"/>
                <a:gd name="connsiteX30" fmla="*/ 1273969 w 1955007"/>
                <a:gd name="connsiteY30" fmla="*/ 207702 h 543458"/>
                <a:gd name="connsiteX31" fmla="*/ 1302544 w 1955007"/>
                <a:gd name="connsiteY31" fmla="*/ 255327 h 543458"/>
                <a:gd name="connsiteX32" fmla="*/ 1321594 w 1955007"/>
                <a:gd name="connsiteY32" fmla="*/ 279140 h 543458"/>
                <a:gd name="connsiteX33" fmla="*/ 1350169 w 1955007"/>
                <a:gd name="connsiteY33" fmla="*/ 317240 h 543458"/>
                <a:gd name="connsiteX34" fmla="*/ 1440657 w 1955007"/>
                <a:gd name="connsiteY34" fmla="*/ 402965 h 543458"/>
                <a:gd name="connsiteX35" fmla="*/ 1476375 w 1955007"/>
                <a:gd name="connsiteY35" fmla="*/ 422015 h 543458"/>
                <a:gd name="connsiteX36" fmla="*/ 1552576 w 1955007"/>
                <a:gd name="connsiteY36" fmla="*/ 455352 h 543458"/>
                <a:gd name="connsiteX37" fmla="*/ 1657350 w 1955007"/>
                <a:gd name="connsiteY37" fmla="*/ 500596 h 543458"/>
                <a:gd name="connsiteX38" fmla="*/ 1728788 w 1955007"/>
                <a:gd name="connsiteY38" fmla="*/ 524408 h 543458"/>
                <a:gd name="connsiteX39" fmla="*/ 1809750 w 1955007"/>
                <a:gd name="connsiteY39" fmla="*/ 536315 h 543458"/>
                <a:gd name="connsiteX40" fmla="*/ 1864519 w 1955007"/>
                <a:gd name="connsiteY40" fmla="*/ 543458 h 543458"/>
                <a:gd name="connsiteX41" fmla="*/ 1874044 w 1955007"/>
                <a:gd name="connsiteY41" fmla="*/ 538696 h 543458"/>
                <a:gd name="connsiteX42" fmla="*/ 1928813 w 1955007"/>
                <a:gd name="connsiteY42" fmla="*/ 541077 h 543458"/>
                <a:gd name="connsiteX43" fmla="*/ 1955007 w 1955007"/>
                <a:gd name="connsiteY43" fmla="*/ 543458 h 543458"/>
                <a:gd name="connsiteX0" fmla="*/ 0 w 1955007"/>
                <a:gd name="connsiteY0" fmla="*/ 314858 h 543458"/>
                <a:gd name="connsiteX1" fmla="*/ 83344 w 1955007"/>
                <a:gd name="connsiteY1" fmla="*/ 317240 h 543458"/>
                <a:gd name="connsiteX2" fmla="*/ 123825 w 1955007"/>
                <a:gd name="connsiteY2" fmla="*/ 317240 h 543458"/>
                <a:gd name="connsiteX3" fmla="*/ 209550 w 1955007"/>
                <a:gd name="connsiteY3" fmla="*/ 312477 h 543458"/>
                <a:gd name="connsiteX4" fmla="*/ 290513 w 1955007"/>
                <a:gd name="connsiteY4" fmla="*/ 298190 h 543458"/>
                <a:gd name="connsiteX5" fmla="*/ 366713 w 1955007"/>
                <a:gd name="connsiteY5" fmla="*/ 279140 h 543458"/>
                <a:gd name="connsiteX6" fmla="*/ 402432 w 1955007"/>
                <a:gd name="connsiteY6" fmla="*/ 269615 h 543458"/>
                <a:gd name="connsiteX7" fmla="*/ 445294 w 1955007"/>
                <a:gd name="connsiteY7" fmla="*/ 269615 h 543458"/>
                <a:gd name="connsiteX8" fmla="*/ 488157 w 1955007"/>
                <a:gd name="connsiteY8" fmla="*/ 279140 h 543458"/>
                <a:gd name="connsiteX9" fmla="*/ 545307 w 1955007"/>
                <a:gd name="connsiteY9" fmla="*/ 288665 h 543458"/>
                <a:gd name="connsiteX10" fmla="*/ 566738 w 1955007"/>
                <a:gd name="connsiteY10" fmla="*/ 288665 h 543458"/>
                <a:gd name="connsiteX11" fmla="*/ 592932 w 1955007"/>
                <a:gd name="connsiteY11" fmla="*/ 293427 h 543458"/>
                <a:gd name="connsiteX12" fmla="*/ 595313 w 1955007"/>
                <a:gd name="connsiteY12" fmla="*/ 293427 h 543458"/>
                <a:gd name="connsiteX13" fmla="*/ 633412 w 1955007"/>
                <a:gd name="connsiteY13" fmla="*/ 283903 h 543458"/>
                <a:gd name="connsiteX14" fmla="*/ 683419 w 1955007"/>
                <a:gd name="connsiteY14" fmla="*/ 255327 h 543458"/>
                <a:gd name="connsiteX15" fmla="*/ 704850 w 1955007"/>
                <a:gd name="connsiteY15" fmla="*/ 233895 h 543458"/>
                <a:gd name="connsiteX16" fmla="*/ 742951 w 1955007"/>
                <a:gd name="connsiteY16" fmla="*/ 205319 h 543458"/>
                <a:gd name="connsiteX17" fmla="*/ 769144 w 1955007"/>
                <a:gd name="connsiteY17" fmla="*/ 186270 h 543458"/>
                <a:gd name="connsiteX18" fmla="*/ 831056 w 1955007"/>
                <a:gd name="connsiteY18" fmla="*/ 129121 h 543458"/>
                <a:gd name="connsiteX19" fmla="*/ 876299 w 1955007"/>
                <a:gd name="connsiteY19" fmla="*/ 83877 h 543458"/>
                <a:gd name="connsiteX20" fmla="*/ 933450 w 1955007"/>
                <a:gd name="connsiteY20" fmla="*/ 43395 h 543458"/>
                <a:gd name="connsiteX21" fmla="*/ 962026 w 1955007"/>
                <a:gd name="connsiteY21" fmla="*/ 26728 h 543458"/>
                <a:gd name="connsiteX22" fmla="*/ 1004888 w 1955007"/>
                <a:gd name="connsiteY22" fmla="*/ 12440 h 543458"/>
                <a:gd name="connsiteX23" fmla="*/ 1057276 w 1955007"/>
                <a:gd name="connsiteY23" fmla="*/ 2915 h 543458"/>
                <a:gd name="connsiteX24" fmla="*/ 1116805 w 1955007"/>
                <a:gd name="connsiteY24" fmla="*/ 10059 h 543458"/>
                <a:gd name="connsiteX25" fmla="*/ 1157288 w 1955007"/>
                <a:gd name="connsiteY25" fmla="*/ 43396 h 543458"/>
                <a:gd name="connsiteX26" fmla="*/ 1173957 w 1955007"/>
                <a:gd name="connsiteY26" fmla="*/ 55302 h 543458"/>
                <a:gd name="connsiteX27" fmla="*/ 1190625 w 1955007"/>
                <a:gd name="connsiteY27" fmla="*/ 100547 h 543458"/>
                <a:gd name="connsiteX28" fmla="*/ 1216819 w 1955007"/>
                <a:gd name="connsiteY28" fmla="*/ 136264 h 543458"/>
                <a:gd name="connsiteX29" fmla="*/ 1250156 w 1955007"/>
                <a:gd name="connsiteY29" fmla="*/ 171983 h 543458"/>
                <a:gd name="connsiteX30" fmla="*/ 1273969 w 1955007"/>
                <a:gd name="connsiteY30" fmla="*/ 207702 h 543458"/>
                <a:gd name="connsiteX31" fmla="*/ 1302544 w 1955007"/>
                <a:gd name="connsiteY31" fmla="*/ 255327 h 543458"/>
                <a:gd name="connsiteX32" fmla="*/ 1321594 w 1955007"/>
                <a:gd name="connsiteY32" fmla="*/ 279140 h 543458"/>
                <a:gd name="connsiteX33" fmla="*/ 1350169 w 1955007"/>
                <a:gd name="connsiteY33" fmla="*/ 317240 h 543458"/>
                <a:gd name="connsiteX34" fmla="*/ 1440657 w 1955007"/>
                <a:gd name="connsiteY34" fmla="*/ 402965 h 543458"/>
                <a:gd name="connsiteX35" fmla="*/ 1476375 w 1955007"/>
                <a:gd name="connsiteY35" fmla="*/ 422015 h 543458"/>
                <a:gd name="connsiteX36" fmla="*/ 1552576 w 1955007"/>
                <a:gd name="connsiteY36" fmla="*/ 455352 h 543458"/>
                <a:gd name="connsiteX37" fmla="*/ 1657350 w 1955007"/>
                <a:gd name="connsiteY37" fmla="*/ 500596 h 543458"/>
                <a:gd name="connsiteX38" fmla="*/ 1728788 w 1955007"/>
                <a:gd name="connsiteY38" fmla="*/ 524408 h 543458"/>
                <a:gd name="connsiteX39" fmla="*/ 1809750 w 1955007"/>
                <a:gd name="connsiteY39" fmla="*/ 536315 h 543458"/>
                <a:gd name="connsiteX40" fmla="*/ 1864519 w 1955007"/>
                <a:gd name="connsiteY40" fmla="*/ 543458 h 543458"/>
                <a:gd name="connsiteX41" fmla="*/ 1874044 w 1955007"/>
                <a:gd name="connsiteY41" fmla="*/ 538696 h 543458"/>
                <a:gd name="connsiteX42" fmla="*/ 1928813 w 1955007"/>
                <a:gd name="connsiteY42" fmla="*/ 541077 h 543458"/>
                <a:gd name="connsiteX43" fmla="*/ 1955007 w 1955007"/>
                <a:gd name="connsiteY43" fmla="*/ 543458 h 543458"/>
                <a:gd name="connsiteX0" fmla="*/ 0 w 1955007"/>
                <a:gd name="connsiteY0" fmla="*/ 314858 h 543458"/>
                <a:gd name="connsiteX1" fmla="*/ 83344 w 1955007"/>
                <a:gd name="connsiteY1" fmla="*/ 317240 h 543458"/>
                <a:gd name="connsiteX2" fmla="*/ 123825 w 1955007"/>
                <a:gd name="connsiteY2" fmla="*/ 317240 h 543458"/>
                <a:gd name="connsiteX3" fmla="*/ 209550 w 1955007"/>
                <a:gd name="connsiteY3" fmla="*/ 312477 h 543458"/>
                <a:gd name="connsiteX4" fmla="*/ 290513 w 1955007"/>
                <a:gd name="connsiteY4" fmla="*/ 298190 h 543458"/>
                <a:gd name="connsiteX5" fmla="*/ 366713 w 1955007"/>
                <a:gd name="connsiteY5" fmla="*/ 279140 h 543458"/>
                <a:gd name="connsiteX6" fmla="*/ 402432 w 1955007"/>
                <a:gd name="connsiteY6" fmla="*/ 269615 h 543458"/>
                <a:gd name="connsiteX7" fmla="*/ 445294 w 1955007"/>
                <a:gd name="connsiteY7" fmla="*/ 269615 h 543458"/>
                <a:gd name="connsiteX8" fmla="*/ 488157 w 1955007"/>
                <a:gd name="connsiteY8" fmla="*/ 279140 h 543458"/>
                <a:gd name="connsiteX9" fmla="*/ 545307 w 1955007"/>
                <a:gd name="connsiteY9" fmla="*/ 288665 h 543458"/>
                <a:gd name="connsiteX10" fmla="*/ 566738 w 1955007"/>
                <a:gd name="connsiteY10" fmla="*/ 288665 h 543458"/>
                <a:gd name="connsiteX11" fmla="*/ 592932 w 1955007"/>
                <a:gd name="connsiteY11" fmla="*/ 293427 h 543458"/>
                <a:gd name="connsiteX12" fmla="*/ 595313 w 1955007"/>
                <a:gd name="connsiteY12" fmla="*/ 293427 h 543458"/>
                <a:gd name="connsiteX13" fmla="*/ 633412 w 1955007"/>
                <a:gd name="connsiteY13" fmla="*/ 283903 h 543458"/>
                <a:gd name="connsiteX14" fmla="*/ 683419 w 1955007"/>
                <a:gd name="connsiteY14" fmla="*/ 255327 h 543458"/>
                <a:gd name="connsiteX15" fmla="*/ 704850 w 1955007"/>
                <a:gd name="connsiteY15" fmla="*/ 233895 h 543458"/>
                <a:gd name="connsiteX16" fmla="*/ 742951 w 1955007"/>
                <a:gd name="connsiteY16" fmla="*/ 205319 h 543458"/>
                <a:gd name="connsiteX17" fmla="*/ 769144 w 1955007"/>
                <a:gd name="connsiteY17" fmla="*/ 186270 h 543458"/>
                <a:gd name="connsiteX18" fmla="*/ 831056 w 1955007"/>
                <a:gd name="connsiteY18" fmla="*/ 129121 h 543458"/>
                <a:gd name="connsiteX19" fmla="*/ 876299 w 1955007"/>
                <a:gd name="connsiteY19" fmla="*/ 83877 h 543458"/>
                <a:gd name="connsiteX20" fmla="*/ 933450 w 1955007"/>
                <a:gd name="connsiteY20" fmla="*/ 43395 h 543458"/>
                <a:gd name="connsiteX21" fmla="*/ 962026 w 1955007"/>
                <a:gd name="connsiteY21" fmla="*/ 26728 h 543458"/>
                <a:gd name="connsiteX22" fmla="*/ 1004888 w 1955007"/>
                <a:gd name="connsiteY22" fmla="*/ 12440 h 543458"/>
                <a:gd name="connsiteX23" fmla="*/ 1057276 w 1955007"/>
                <a:gd name="connsiteY23" fmla="*/ 2915 h 543458"/>
                <a:gd name="connsiteX24" fmla="*/ 1116805 w 1955007"/>
                <a:gd name="connsiteY24" fmla="*/ 10059 h 543458"/>
                <a:gd name="connsiteX25" fmla="*/ 1157288 w 1955007"/>
                <a:gd name="connsiteY25" fmla="*/ 43396 h 543458"/>
                <a:gd name="connsiteX26" fmla="*/ 1173957 w 1955007"/>
                <a:gd name="connsiteY26" fmla="*/ 55302 h 543458"/>
                <a:gd name="connsiteX27" fmla="*/ 1207294 w 1955007"/>
                <a:gd name="connsiteY27" fmla="*/ 100547 h 543458"/>
                <a:gd name="connsiteX28" fmla="*/ 1216819 w 1955007"/>
                <a:gd name="connsiteY28" fmla="*/ 136264 h 543458"/>
                <a:gd name="connsiteX29" fmla="*/ 1250156 w 1955007"/>
                <a:gd name="connsiteY29" fmla="*/ 171983 h 543458"/>
                <a:gd name="connsiteX30" fmla="*/ 1273969 w 1955007"/>
                <a:gd name="connsiteY30" fmla="*/ 207702 h 543458"/>
                <a:gd name="connsiteX31" fmla="*/ 1302544 w 1955007"/>
                <a:gd name="connsiteY31" fmla="*/ 255327 h 543458"/>
                <a:gd name="connsiteX32" fmla="*/ 1321594 w 1955007"/>
                <a:gd name="connsiteY32" fmla="*/ 279140 h 543458"/>
                <a:gd name="connsiteX33" fmla="*/ 1350169 w 1955007"/>
                <a:gd name="connsiteY33" fmla="*/ 317240 h 543458"/>
                <a:gd name="connsiteX34" fmla="*/ 1440657 w 1955007"/>
                <a:gd name="connsiteY34" fmla="*/ 402965 h 543458"/>
                <a:gd name="connsiteX35" fmla="*/ 1476375 w 1955007"/>
                <a:gd name="connsiteY35" fmla="*/ 422015 h 543458"/>
                <a:gd name="connsiteX36" fmla="*/ 1552576 w 1955007"/>
                <a:gd name="connsiteY36" fmla="*/ 455352 h 543458"/>
                <a:gd name="connsiteX37" fmla="*/ 1657350 w 1955007"/>
                <a:gd name="connsiteY37" fmla="*/ 500596 h 543458"/>
                <a:gd name="connsiteX38" fmla="*/ 1728788 w 1955007"/>
                <a:gd name="connsiteY38" fmla="*/ 524408 h 543458"/>
                <a:gd name="connsiteX39" fmla="*/ 1809750 w 1955007"/>
                <a:gd name="connsiteY39" fmla="*/ 536315 h 543458"/>
                <a:gd name="connsiteX40" fmla="*/ 1864519 w 1955007"/>
                <a:gd name="connsiteY40" fmla="*/ 543458 h 543458"/>
                <a:gd name="connsiteX41" fmla="*/ 1874044 w 1955007"/>
                <a:gd name="connsiteY41" fmla="*/ 538696 h 543458"/>
                <a:gd name="connsiteX42" fmla="*/ 1928813 w 1955007"/>
                <a:gd name="connsiteY42" fmla="*/ 541077 h 543458"/>
                <a:gd name="connsiteX43" fmla="*/ 1955007 w 1955007"/>
                <a:gd name="connsiteY43" fmla="*/ 543458 h 543458"/>
                <a:gd name="connsiteX0" fmla="*/ 0 w 1955007"/>
                <a:gd name="connsiteY0" fmla="*/ 314858 h 543458"/>
                <a:gd name="connsiteX1" fmla="*/ 83344 w 1955007"/>
                <a:gd name="connsiteY1" fmla="*/ 317240 h 543458"/>
                <a:gd name="connsiteX2" fmla="*/ 123825 w 1955007"/>
                <a:gd name="connsiteY2" fmla="*/ 317240 h 543458"/>
                <a:gd name="connsiteX3" fmla="*/ 209550 w 1955007"/>
                <a:gd name="connsiteY3" fmla="*/ 312477 h 543458"/>
                <a:gd name="connsiteX4" fmla="*/ 290513 w 1955007"/>
                <a:gd name="connsiteY4" fmla="*/ 298190 h 543458"/>
                <a:gd name="connsiteX5" fmla="*/ 366713 w 1955007"/>
                <a:gd name="connsiteY5" fmla="*/ 279140 h 543458"/>
                <a:gd name="connsiteX6" fmla="*/ 402432 w 1955007"/>
                <a:gd name="connsiteY6" fmla="*/ 269615 h 543458"/>
                <a:gd name="connsiteX7" fmla="*/ 445294 w 1955007"/>
                <a:gd name="connsiteY7" fmla="*/ 269615 h 543458"/>
                <a:gd name="connsiteX8" fmla="*/ 488157 w 1955007"/>
                <a:gd name="connsiteY8" fmla="*/ 279140 h 543458"/>
                <a:gd name="connsiteX9" fmla="*/ 545307 w 1955007"/>
                <a:gd name="connsiteY9" fmla="*/ 288665 h 543458"/>
                <a:gd name="connsiteX10" fmla="*/ 566738 w 1955007"/>
                <a:gd name="connsiteY10" fmla="*/ 288665 h 543458"/>
                <a:gd name="connsiteX11" fmla="*/ 592932 w 1955007"/>
                <a:gd name="connsiteY11" fmla="*/ 293427 h 543458"/>
                <a:gd name="connsiteX12" fmla="*/ 595313 w 1955007"/>
                <a:gd name="connsiteY12" fmla="*/ 293427 h 543458"/>
                <a:gd name="connsiteX13" fmla="*/ 633412 w 1955007"/>
                <a:gd name="connsiteY13" fmla="*/ 283903 h 543458"/>
                <a:gd name="connsiteX14" fmla="*/ 683419 w 1955007"/>
                <a:gd name="connsiteY14" fmla="*/ 255327 h 543458"/>
                <a:gd name="connsiteX15" fmla="*/ 704850 w 1955007"/>
                <a:gd name="connsiteY15" fmla="*/ 233895 h 543458"/>
                <a:gd name="connsiteX16" fmla="*/ 742951 w 1955007"/>
                <a:gd name="connsiteY16" fmla="*/ 205319 h 543458"/>
                <a:gd name="connsiteX17" fmla="*/ 769144 w 1955007"/>
                <a:gd name="connsiteY17" fmla="*/ 186270 h 543458"/>
                <a:gd name="connsiteX18" fmla="*/ 831056 w 1955007"/>
                <a:gd name="connsiteY18" fmla="*/ 129121 h 543458"/>
                <a:gd name="connsiteX19" fmla="*/ 876299 w 1955007"/>
                <a:gd name="connsiteY19" fmla="*/ 83877 h 543458"/>
                <a:gd name="connsiteX20" fmla="*/ 933450 w 1955007"/>
                <a:gd name="connsiteY20" fmla="*/ 43395 h 543458"/>
                <a:gd name="connsiteX21" fmla="*/ 962026 w 1955007"/>
                <a:gd name="connsiteY21" fmla="*/ 26728 h 543458"/>
                <a:gd name="connsiteX22" fmla="*/ 1004888 w 1955007"/>
                <a:gd name="connsiteY22" fmla="*/ 12440 h 543458"/>
                <a:gd name="connsiteX23" fmla="*/ 1057276 w 1955007"/>
                <a:gd name="connsiteY23" fmla="*/ 2915 h 543458"/>
                <a:gd name="connsiteX24" fmla="*/ 1116805 w 1955007"/>
                <a:gd name="connsiteY24" fmla="*/ 10059 h 543458"/>
                <a:gd name="connsiteX25" fmla="*/ 1157288 w 1955007"/>
                <a:gd name="connsiteY25" fmla="*/ 43396 h 543458"/>
                <a:gd name="connsiteX26" fmla="*/ 1173957 w 1955007"/>
                <a:gd name="connsiteY26" fmla="*/ 55302 h 543458"/>
                <a:gd name="connsiteX27" fmla="*/ 1207294 w 1955007"/>
                <a:gd name="connsiteY27" fmla="*/ 100547 h 543458"/>
                <a:gd name="connsiteX28" fmla="*/ 1247775 w 1955007"/>
                <a:gd name="connsiteY28" fmla="*/ 138646 h 543458"/>
                <a:gd name="connsiteX29" fmla="*/ 1250156 w 1955007"/>
                <a:gd name="connsiteY29" fmla="*/ 171983 h 543458"/>
                <a:gd name="connsiteX30" fmla="*/ 1273969 w 1955007"/>
                <a:gd name="connsiteY30" fmla="*/ 207702 h 543458"/>
                <a:gd name="connsiteX31" fmla="*/ 1302544 w 1955007"/>
                <a:gd name="connsiteY31" fmla="*/ 255327 h 543458"/>
                <a:gd name="connsiteX32" fmla="*/ 1321594 w 1955007"/>
                <a:gd name="connsiteY32" fmla="*/ 279140 h 543458"/>
                <a:gd name="connsiteX33" fmla="*/ 1350169 w 1955007"/>
                <a:gd name="connsiteY33" fmla="*/ 317240 h 543458"/>
                <a:gd name="connsiteX34" fmla="*/ 1440657 w 1955007"/>
                <a:gd name="connsiteY34" fmla="*/ 402965 h 543458"/>
                <a:gd name="connsiteX35" fmla="*/ 1476375 w 1955007"/>
                <a:gd name="connsiteY35" fmla="*/ 422015 h 543458"/>
                <a:gd name="connsiteX36" fmla="*/ 1552576 w 1955007"/>
                <a:gd name="connsiteY36" fmla="*/ 455352 h 543458"/>
                <a:gd name="connsiteX37" fmla="*/ 1657350 w 1955007"/>
                <a:gd name="connsiteY37" fmla="*/ 500596 h 543458"/>
                <a:gd name="connsiteX38" fmla="*/ 1728788 w 1955007"/>
                <a:gd name="connsiteY38" fmla="*/ 524408 h 543458"/>
                <a:gd name="connsiteX39" fmla="*/ 1809750 w 1955007"/>
                <a:gd name="connsiteY39" fmla="*/ 536315 h 543458"/>
                <a:gd name="connsiteX40" fmla="*/ 1864519 w 1955007"/>
                <a:gd name="connsiteY40" fmla="*/ 543458 h 543458"/>
                <a:gd name="connsiteX41" fmla="*/ 1874044 w 1955007"/>
                <a:gd name="connsiteY41" fmla="*/ 538696 h 543458"/>
                <a:gd name="connsiteX42" fmla="*/ 1928813 w 1955007"/>
                <a:gd name="connsiteY42" fmla="*/ 541077 h 543458"/>
                <a:gd name="connsiteX43" fmla="*/ 1955007 w 1955007"/>
                <a:gd name="connsiteY43" fmla="*/ 543458 h 543458"/>
                <a:gd name="connsiteX0" fmla="*/ 0 w 1955007"/>
                <a:gd name="connsiteY0" fmla="*/ 314858 h 543458"/>
                <a:gd name="connsiteX1" fmla="*/ 83344 w 1955007"/>
                <a:gd name="connsiteY1" fmla="*/ 317240 h 543458"/>
                <a:gd name="connsiteX2" fmla="*/ 123825 w 1955007"/>
                <a:gd name="connsiteY2" fmla="*/ 317240 h 543458"/>
                <a:gd name="connsiteX3" fmla="*/ 209550 w 1955007"/>
                <a:gd name="connsiteY3" fmla="*/ 312477 h 543458"/>
                <a:gd name="connsiteX4" fmla="*/ 290513 w 1955007"/>
                <a:gd name="connsiteY4" fmla="*/ 298190 h 543458"/>
                <a:gd name="connsiteX5" fmla="*/ 366713 w 1955007"/>
                <a:gd name="connsiteY5" fmla="*/ 279140 h 543458"/>
                <a:gd name="connsiteX6" fmla="*/ 402432 w 1955007"/>
                <a:gd name="connsiteY6" fmla="*/ 269615 h 543458"/>
                <a:gd name="connsiteX7" fmla="*/ 445294 w 1955007"/>
                <a:gd name="connsiteY7" fmla="*/ 269615 h 543458"/>
                <a:gd name="connsiteX8" fmla="*/ 488157 w 1955007"/>
                <a:gd name="connsiteY8" fmla="*/ 279140 h 543458"/>
                <a:gd name="connsiteX9" fmla="*/ 545307 w 1955007"/>
                <a:gd name="connsiteY9" fmla="*/ 288665 h 543458"/>
                <a:gd name="connsiteX10" fmla="*/ 566738 w 1955007"/>
                <a:gd name="connsiteY10" fmla="*/ 288665 h 543458"/>
                <a:gd name="connsiteX11" fmla="*/ 592932 w 1955007"/>
                <a:gd name="connsiteY11" fmla="*/ 293427 h 543458"/>
                <a:gd name="connsiteX12" fmla="*/ 595313 w 1955007"/>
                <a:gd name="connsiteY12" fmla="*/ 293427 h 543458"/>
                <a:gd name="connsiteX13" fmla="*/ 633412 w 1955007"/>
                <a:gd name="connsiteY13" fmla="*/ 283903 h 543458"/>
                <a:gd name="connsiteX14" fmla="*/ 683419 w 1955007"/>
                <a:gd name="connsiteY14" fmla="*/ 255327 h 543458"/>
                <a:gd name="connsiteX15" fmla="*/ 704850 w 1955007"/>
                <a:gd name="connsiteY15" fmla="*/ 233895 h 543458"/>
                <a:gd name="connsiteX16" fmla="*/ 742951 w 1955007"/>
                <a:gd name="connsiteY16" fmla="*/ 205319 h 543458"/>
                <a:gd name="connsiteX17" fmla="*/ 769144 w 1955007"/>
                <a:gd name="connsiteY17" fmla="*/ 186270 h 543458"/>
                <a:gd name="connsiteX18" fmla="*/ 831056 w 1955007"/>
                <a:gd name="connsiteY18" fmla="*/ 129121 h 543458"/>
                <a:gd name="connsiteX19" fmla="*/ 876299 w 1955007"/>
                <a:gd name="connsiteY19" fmla="*/ 83877 h 543458"/>
                <a:gd name="connsiteX20" fmla="*/ 933450 w 1955007"/>
                <a:gd name="connsiteY20" fmla="*/ 43395 h 543458"/>
                <a:gd name="connsiteX21" fmla="*/ 962026 w 1955007"/>
                <a:gd name="connsiteY21" fmla="*/ 26728 h 543458"/>
                <a:gd name="connsiteX22" fmla="*/ 1004888 w 1955007"/>
                <a:gd name="connsiteY22" fmla="*/ 12440 h 543458"/>
                <a:gd name="connsiteX23" fmla="*/ 1057276 w 1955007"/>
                <a:gd name="connsiteY23" fmla="*/ 2915 h 543458"/>
                <a:gd name="connsiteX24" fmla="*/ 1116805 w 1955007"/>
                <a:gd name="connsiteY24" fmla="*/ 10059 h 543458"/>
                <a:gd name="connsiteX25" fmla="*/ 1157288 w 1955007"/>
                <a:gd name="connsiteY25" fmla="*/ 43396 h 543458"/>
                <a:gd name="connsiteX26" fmla="*/ 1173957 w 1955007"/>
                <a:gd name="connsiteY26" fmla="*/ 55302 h 543458"/>
                <a:gd name="connsiteX27" fmla="*/ 1207294 w 1955007"/>
                <a:gd name="connsiteY27" fmla="*/ 100547 h 543458"/>
                <a:gd name="connsiteX28" fmla="*/ 1247775 w 1955007"/>
                <a:gd name="connsiteY28" fmla="*/ 138646 h 543458"/>
                <a:gd name="connsiteX29" fmla="*/ 1281113 w 1955007"/>
                <a:gd name="connsiteY29" fmla="*/ 176745 h 543458"/>
                <a:gd name="connsiteX30" fmla="*/ 1273969 w 1955007"/>
                <a:gd name="connsiteY30" fmla="*/ 207702 h 543458"/>
                <a:gd name="connsiteX31" fmla="*/ 1302544 w 1955007"/>
                <a:gd name="connsiteY31" fmla="*/ 255327 h 543458"/>
                <a:gd name="connsiteX32" fmla="*/ 1321594 w 1955007"/>
                <a:gd name="connsiteY32" fmla="*/ 279140 h 543458"/>
                <a:gd name="connsiteX33" fmla="*/ 1350169 w 1955007"/>
                <a:gd name="connsiteY33" fmla="*/ 317240 h 543458"/>
                <a:gd name="connsiteX34" fmla="*/ 1440657 w 1955007"/>
                <a:gd name="connsiteY34" fmla="*/ 402965 h 543458"/>
                <a:gd name="connsiteX35" fmla="*/ 1476375 w 1955007"/>
                <a:gd name="connsiteY35" fmla="*/ 422015 h 543458"/>
                <a:gd name="connsiteX36" fmla="*/ 1552576 w 1955007"/>
                <a:gd name="connsiteY36" fmla="*/ 455352 h 543458"/>
                <a:gd name="connsiteX37" fmla="*/ 1657350 w 1955007"/>
                <a:gd name="connsiteY37" fmla="*/ 500596 h 543458"/>
                <a:gd name="connsiteX38" fmla="*/ 1728788 w 1955007"/>
                <a:gd name="connsiteY38" fmla="*/ 524408 h 543458"/>
                <a:gd name="connsiteX39" fmla="*/ 1809750 w 1955007"/>
                <a:gd name="connsiteY39" fmla="*/ 536315 h 543458"/>
                <a:gd name="connsiteX40" fmla="*/ 1864519 w 1955007"/>
                <a:gd name="connsiteY40" fmla="*/ 543458 h 543458"/>
                <a:gd name="connsiteX41" fmla="*/ 1874044 w 1955007"/>
                <a:gd name="connsiteY41" fmla="*/ 538696 h 543458"/>
                <a:gd name="connsiteX42" fmla="*/ 1928813 w 1955007"/>
                <a:gd name="connsiteY42" fmla="*/ 541077 h 543458"/>
                <a:gd name="connsiteX43" fmla="*/ 1955007 w 1955007"/>
                <a:gd name="connsiteY43" fmla="*/ 543458 h 543458"/>
                <a:gd name="connsiteX0" fmla="*/ 0 w 1955007"/>
                <a:gd name="connsiteY0" fmla="*/ 314858 h 543458"/>
                <a:gd name="connsiteX1" fmla="*/ 83344 w 1955007"/>
                <a:gd name="connsiteY1" fmla="*/ 317240 h 543458"/>
                <a:gd name="connsiteX2" fmla="*/ 123825 w 1955007"/>
                <a:gd name="connsiteY2" fmla="*/ 317240 h 543458"/>
                <a:gd name="connsiteX3" fmla="*/ 209550 w 1955007"/>
                <a:gd name="connsiteY3" fmla="*/ 312477 h 543458"/>
                <a:gd name="connsiteX4" fmla="*/ 290513 w 1955007"/>
                <a:gd name="connsiteY4" fmla="*/ 298190 h 543458"/>
                <a:gd name="connsiteX5" fmla="*/ 366713 w 1955007"/>
                <a:gd name="connsiteY5" fmla="*/ 279140 h 543458"/>
                <a:gd name="connsiteX6" fmla="*/ 402432 w 1955007"/>
                <a:gd name="connsiteY6" fmla="*/ 269615 h 543458"/>
                <a:gd name="connsiteX7" fmla="*/ 445294 w 1955007"/>
                <a:gd name="connsiteY7" fmla="*/ 269615 h 543458"/>
                <a:gd name="connsiteX8" fmla="*/ 488157 w 1955007"/>
                <a:gd name="connsiteY8" fmla="*/ 279140 h 543458"/>
                <a:gd name="connsiteX9" fmla="*/ 545307 w 1955007"/>
                <a:gd name="connsiteY9" fmla="*/ 288665 h 543458"/>
                <a:gd name="connsiteX10" fmla="*/ 566738 w 1955007"/>
                <a:gd name="connsiteY10" fmla="*/ 288665 h 543458"/>
                <a:gd name="connsiteX11" fmla="*/ 592932 w 1955007"/>
                <a:gd name="connsiteY11" fmla="*/ 293427 h 543458"/>
                <a:gd name="connsiteX12" fmla="*/ 595313 w 1955007"/>
                <a:gd name="connsiteY12" fmla="*/ 293427 h 543458"/>
                <a:gd name="connsiteX13" fmla="*/ 633412 w 1955007"/>
                <a:gd name="connsiteY13" fmla="*/ 283903 h 543458"/>
                <a:gd name="connsiteX14" fmla="*/ 683419 w 1955007"/>
                <a:gd name="connsiteY14" fmla="*/ 255327 h 543458"/>
                <a:gd name="connsiteX15" fmla="*/ 704850 w 1955007"/>
                <a:gd name="connsiteY15" fmla="*/ 233895 h 543458"/>
                <a:gd name="connsiteX16" fmla="*/ 742951 w 1955007"/>
                <a:gd name="connsiteY16" fmla="*/ 205319 h 543458"/>
                <a:gd name="connsiteX17" fmla="*/ 769144 w 1955007"/>
                <a:gd name="connsiteY17" fmla="*/ 186270 h 543458"/>
                <a:gd name="connsiteX18" fmla="*/ 831056 w 1955007"/>
                <a:gd name="connsiteY18" fmla="*/ 129121 h 543458"/>
                <a:gd name="connsiteX19" fmla="*/ 876299 w 1955007"/>
                <a:gd name="connsiteY19" fmla="*/ 83877 h 543458"/>
                <a:gd name="connsiteX20" fmla="*/ 933450 w 1955007"/>
                <a:gd name="connsiteY20" fmla="*/ 43395 h 543458"/>
                <a:gd name="connsiteX21" fmla="*/ 962026 w 1955007"/>
                <a:gd name="connsiteY21" fmla="*/ 26728 h 543458"/>
                <a:gd name="connsiteX22" fmla="*/ 1004888 w 1955007"/>
                <a:gd name="connsiteY22" fmla="*/ 12440 h 543458"/>
                <a:gd name="connsiteX23" fmla="*/ 1057276 w 1955007"/>
                <a:gd name="connsiteY23" fmla="*/ 2915 h 543458"/>
                <a:gd name="connsiteX24" fmla="*/ 1116805 w 1955007"/>
                <a:gd name="connsiteY24" fmla="*/ 10059 h 543458"/>
                <a:gd name="connsiteX25" fmla="*/ 1157288 w 1955007"/>
                <a:gd name="connsiteY25" fmla="*/ 43396 h 543458"/>
                <a:gd name="connsiteX26" fmla="*/ 1173957 w 1955007"/>
                <a:gd name="connsiteY26" fmla="*/ 55302 h 543458"/>
                <a:gd name="connsiteX27" fmla="*/ 1207294 w 1955007"/>
                <a:gd name="connsiteY27" fmla="*/ 100547 h 543458"/>
                <a:gd name="connsiteX28" fmla="*/ 1247775 w 1955007"/>
                <a:gd name="connsiteY28" fmla="*/ 138646 h 543458"/>
                <a:gd name="connsiteX29" fmla="*/ 1281113 w 1955007"/>
                <a:gd name="connsiteY29" fmla="*/ 176745 h 543458"/>
                <a:gd name="connsiteX30" fmla="*/ 1314450 w 1955007"/>
                <a:gd name="connsiteY30" fmla="*/ 207702 h 543458"/>
                <a:gd name="connsiteX31" fmla="*/ 1302544 w 1955007"/>
                <a:gd name="connsiteY31" fmla="*/ 255327 h 543458"/>
                <a:gd name="connsiteX32" fmla="*/ 1321594 w 1955007"/>
                <a:gd name="connsiteY32" fmla="*/ 279140 h 543458"/>
                <a:gd name="connsiteX33" fmla="*/ 1350169 w 1955007"/>
                <a:gd name="connsiteY33" fmla="*/ 317240 h 543458"/>
                <a:gd name="connsiteX34" fmla="*/ 1440657 w 1955007"/>
                <a:gd name="connsiteY34" fmla="*/ 402965 h 543458"/>
                <a:gd name="connsiteX35" fmla="*/ 1476375 w 1955007"/>
                <a:gd name="connsiteY35" fmla="*/ 422015 h 543458"/>
                <a:gd name="connsiteX36" fmla="*/ 1552576 w 1955007"/>
                <a:gd name="connsiteY36" fmla="*/ 455352 h 543458"/>
                <a:gd name="connsiteX37" fmla="*/ 1657350 w 1955007"/>
                <a:gd name="connsiteY37" fmla="*/ 500596 h 543458"/>
                <a:gd name="connsiteX38" fmla="*/ 1728788 w 1955007"/>
                <a:gd name="connsiteY38" fmla="*/ 524408 h 543458"/>
                <a:gd name="connsiteX39" fmla="*/ 1809750 w 1955007"/>
                <a:gd name="connsiteY39" fmla="*/ 536315 h 543458"/>
                <a:gd name="connsiteX40" fmla="*/ 1864519 w 1955007"/>
                <a:gd name="connsiteY40" fmla="*/ 543458 h 543458"/>
                <a:gd name="connsiteX41" fmla="*/ 1874044 w 1955007"/>
                <a:gd name="connsiteY41" fmla="*/ 538696 h 543458"/>
                <a:gd name="connsiteX42" fmla="*/ 1928813 w 1955007"/>
                <a:gd name="connsiteY42" fmla="*/ 541077 h 543458"/>
                <a:gd name="connsiteX43" fmla="*/ 1955007 w 1955007"/>
                <a:gd name="connsiteY43" fmla="*/ 543458 h 543458"/>
                <a:gd name="connsiteX0" fmla="*/ 0 w 1955007"/>
                <a:gd name="connsiteY0" fmla="*/ 314858 h 543458"/>
                <a:gd name="connsiteX1" fmla="*/ 83344 w 1955007"/>
                <a:gd name="connsiteY1" fmla="*/ 317240 h 543458"/>
                <a:gd name="connsiteX2" fmla="*/ 123825 w 1955007"/>
                <a:gd name="connsiteY2" fmla="*/ 317240 h 543458"/>
                <a:gd name="connsiteX3" fmla="*/ 209550 w 1955007"/>
                <a:gd name="connsiteY3" fmla="*/ 312477 h 543458"/>
                <a:gd name="connsiteX4" fmla="*/ 290513 w 1955007"/>
                <a:gd name="connsiteY4" fmla="*/ 298190 h 543458"/>
                <a:gd name="connsiteX5" fmla="*/ 366713 w 1955007"/>
                <a:gd name="connsiteY5" fmla="*/ 279140 h 543458"/>
                <a:gd name="connsiteX6" fmla="*/ 402432 w 1955007"/>
                <a:gd name="connsiteY6" fmla="*/ 269615 h 543458"/>
                <a:gd name="connsiteX7" fmla="*/ 445294 w 1955007"/>
                <a:gd name="connsiteY7" fmla="*/ 269615 h 543458"/>
                <a:gd name="connsiteX8" fmla="*/ 488157 w 1955007"/>
                <a:gd name="connsiteY8" fmla="*/ 279140 h 543458"/>
                <a:gd name="connsiteX9" fmla="*/ 545307 w 1955007"/>
                <a:gd name="connsiteY9" fmla="*/ 288665 h 543458"/>
                <a:gd name="connsiteX10" fmla="*/ 566738 w 1955007"/>
                <a:gd name="connsiteY10" fmla="*/ 288665 h 543458"/>
                <a:gd name="connsiteX11" fmla="*/ 592932 w 1955007"/>
                <a:gd name="connsiteY11" fmla="*/ 293427 h 543458"/>
                <a:gd name="connsiteX12" fmla="*/ 595313 w 1955007"/>
                <a:gd name="connsiteY12" fmla="*/ 293427 h 543458"/>
                <a:gd name="connsiteX13" fmla="*/ 633412 w 1955007"/>
                <a:gd name="connsiteY13" fmla="*/ 283903 h 543458"/>
                <a:gd name="connsiteX14" fmla="*/ 683419 w 1955007"/>
                <a:gd name="connsiteY14" fmla="*/ 255327 h 543458"/>
                <a:gd name="connsiteX15" fmla="*/ 704850 w 1955007"/>
                <a:gd name="connsiteY15" fmla="*/ 233895 h 543458"/>
                <a:gd name="connsiteX16" fmla="*/ 742951 w 1955007"/>
                <a:gd name="connsiteY16" fmla="*/ 205319 h 543458"/>
                <a:gd name="connsiteX17" fmla="*/ 769144 w 1955007"/>
                <a:gd name="connsiteY17" fmla="*/ 186270 h 543458"/>
                <a:gd name="connsiteX18" fmla="*/ 831056 w 1955007"/>
                <a:gd name="connsiteY18" fmla="*/ 129121 h 543458"/>
                <a:gd name="connsiteX19" fmla="*/ 876299 w 1955007"/>
                <a:gd name="connsiteY19" fmla="*/ 83877 h 543458"/>
                <a:gd name="connsiteX20" fmla="*/ 933450 w 1955007"/>
                <a:gd name="connsiteY20" fmla="*/ 43395 h 543458"/>
                <a:gd name="connsiteX21" fmla="*/ 962026 w 1955007"/>
                <a:gd name="connsiteY21" fmla="*/ 26728 h 543458"/>
                <a:gd name="connsiteX22" fmla="*/ 1004888 w 1955007"/>
                <a:gd name="connsiteY22" fmla="*/ 12440 h 543458"/>
                <a:gd name="connsiteX23" fmla="*/ 1057276 w 1955007"/>
                <a:gd name="connsiteY23" fmla="*/ 2915 h 543458"/>
                <a:gd name="connsiteX24" fmla="*/ 1116805 w 1955007"/>
                <a:gd name="connsiteY24" fmla="*/ 10059 h 543458"/>
                <a:gd name="connsiteX25" fmla="*/ 1157288 w 1955007"/>
                <a:gd name="connsiteY25" fmla="*/ 43396 h 543458"/>
                <a:gd name="connsiteX26" fmla="*/ 1173957 w 1955007"/>
                <a:gd name="connsiteY26" fmla="*/ 55302 h 543458"/>
                <a:gd name="connsiteX27" fmla="*/ 1207294 w 1955007"/>
                <a:gd name="connsiteY27" fmla="*/ 100547 h 543458"/>
                <a:gd name="connsiteX28" fmla="*/ 1247775 w 1955007"/>
                <a:gd name="connsiteY28" fmla="*/ 138646 h 543458"/>
                <a:gd name="connsiteX29" fmla="*/ 1281113 w 1955007"/>
                <a:gd name="connsiteY29" fmla="*/ 176745 h 543458"/>
                <a:gd name="connsiteX30" fmla="*/ 1314450 w 1955007"/>
                <a:gd name="connsiteY30" fmla="*/ 207702 h 543458"/>
                <a:gd name="connsiteX31" fmla="*/ 1371601 w 1955007"/>
                <a:gd name="connsiteY31" fmla="*/ 260089 h 543458"/>
                <a:gd name="connsiteX32" fmla="*/ 1321594 w 1955007"/>
                <a:gd name="connsiteY32" fmla="*/ 279140 h 543458"/>
                <a:gd name="connsiteX33" fmla="*/ 1350169 w 1955007"/>
                <a:gd name="connsiteY33" fmla="*/ 317240 h 543458"/>
                <a:gd name="connsiteX34" fmla="*/ 1440657 w 1955007"/>
                <a:gd name="connsiteY34" fmla="*/ 402965 h 543458"/>
                <a:gd name="connsiteX35" fmla="*/ 1476375 w 1955007"/>
                <a:gd name="connsiteY35" fmla="*/ 422015 h 543458"/>
                <a:gd name="connsiteX36" fmla="*/ 1552576 w 1955007"/>
                <a:gd name="connsiteY36" fmla="*/ 455352 h 543458"/>
                <a:gd name="connsiteX37" fmla="*/ 1657350 w 1955007"/>
                <a:gd name="connsiteY37" fmla="*/ 500596 h 543458"/>
                <a:gd name="connsiteX38" fmla="*/ 1728788 w 1955007"/>
                <a:gd name="connsiteY38" fmla="*/ 524408 h 543458"/>
                <a:gd name="connsiteX39" fmla="*/ 1809750 w 1955007"/>
                <a:gd name="connsiteY39" fmla="*/ 536315 h 543458"/>
                <a:gd name="connsiteX40" fmla="*/ 1864519 w 1955007"/>
                <a:gd name="connsiteY40" fmla="*/ 543458 h 543458"/>
                <a:gd name="connsiteX41" fmla="*/ 1874044 w 1955007"/>
                <a:gd name="connsiteY41" fmla="*/ 538696 h 543458"/>
                <a:gd name="connsiteX42" fmla="*/ 1928813 w 1955007"/>
                <a:gd name="connsiteY42" fmla="*/ 541077 h 543458"/>
                <a:gd name="connsiteX43" fmla="*/ 1955007 w 1955007"/>
                <a:gd name="connsiteY43" fmla="*/ 543458 h 543458"/>
                <a:gd name="connsiteX0" fmla="*/ 0 w 1955007"/>
                <a:gd name="connsiteY0" fmla="*/ 314858 h 543458"/>
                <a:gd name="connsiteX1" fmla="*/ 83344 w 1955007"/>
                <a:gd name="connsiteY1" fmla="*/ 317240 h 543458"/>
                <a:gd name="connsiteX2" fmla="*/ 123825 w 1955007"/>
                <a:gd name="connsiteY2" fmla="*/ 317240 h 543458"/>
                <a:gd name="connsiteX3" fmla="*/ 209550 w 1955007"/>
                <a:gd name="connsiteY3" fmla="*/ 312477 h 543458"/>
                <a:gd name="connsiteX4" fmla="*/ 290513 w 1955007"/>
                <a:gd name="connsiteY4" fmla="*/ 298190 h 543458"/>
                <a:gd name="connsiteX5" fmla="*/ 366713 w 1955007"/>
                <a:gd name="connsiteY5" fmla="*/ 279140 h 543458"/>
                <a:gd name="connsiteX6" fmla="*/ 402432 w 1955007"/>
                <a:gd name="connsiteY6" fmla="*/ 269615 h 543458"/>
                <a:gd name="connsiteX7" fmla="*/ 445294 w 1955007"/>
                <a:gd name="connsiteY7" fmla="*/ 269615 h 543458"/>
                <a:gd name="connsiteX8" fmla="*/ 488157 w 1955007"/>
                <a:gd name="connsiteY8" fmla="*/ 279140 h 543458"/>
                <a:gd name="connsiteX9" fmla="*/ 545307 w 1955007"/>
                <a:gd name="connsiteY9" fmla="*/ 288665 h 543458"/>
                <a:gd name="connsiteX10" fmla="*/ 566738 w 1955007"/>
                <a:gd name="connsiteY10" fmla="*/ 288665 h 543458"/>
                <a:gd name="connsiteX11" fmla="*/ 592932 w 1955007"/>
                <a:gd name="connsiteY11" fmla="*/ 293427 h 543458"/>
                <a:gd name="connsiteX12" fmla="*/ 595313 w 1955007"/>
                <a:gd name="connsiteY12" fmla="*/ 293427 h 543458"/>
                <a:gd name="connsiteX13" fmla="*/ 633412 w 1955007"/>
                <a:gd name="connsiteY13" fmla="*/ 283903 h 543458"/>
                <a:gd name="connsiteX14" fmla="*/ 683419 w 1955007"/>
                <a:gd name="connsiteY14" fmla="*/ 255327 h 543458"/>
                <a:gd name="connsiteX15" fmla="*/ 704850 w 1955007"/>
                <a:gd name="connsiteY15" fmla="*/ 233895 h 543458"/>
                <a:gd name="connsiteX16" fmla="*/ 742951 w 1955007"/>
                <a:gd name="connsiteY16" fmla="*/ 205319 h 543458"/>
                <a:gd name="connsiteX17" fmla="*/ 769144 w 1955007"/>
                <a:gd name="connsiteY17" fmla="*/ 186270 h 543458"/>
                <a:gd name="connsiteX18" fmla="*/ 831056 w 1955007"/>
                <a:gd name="connsiteY18" fmla="*/ 129121 h 543458"/>
                <a:gd name="connsiteX19" fmla="*/ 876299 w 1955007"/>
                <a:gd name="connsiteY19" fmla="*/ 83877 h 543458"/>
                <a:gd name="connsiteX20" fmla="*/ 933450 w 1955007"/>
                <a:gd name="connsiteY20" fmla="*/ 43395 h 543458"/>
                <a:gd name="connsiteX21" fmla="*/ 962026 w 1955007"/>
                <a:gd name="connsiteY21" fmla="*/ 26728 h 543458"/>
                <a:gd name="connsiteX22" fmla="*/ 1004888 w 1955007"/>
                <a:gd name="connsiteY22" fmla="*/ 12440 h 543458"/>
                <a:gd name="connsiteX23" fmla="*/ 1057276 w 1955007"/>
                <a:gd name="connsiteY23" fmla="*/ 2915 h 543458"/>
                <a:gd name="connsiteX24" fmla="*/ 1116805 w 1955007"/>
                <a:gd name="connsiteY24" fmla="*/ 10059 h 543458"/>
                <a:gd name="connsiteX25" fmla="*/ 1157288 w 1955007"/>
                <a:gd name="connsiteY25" fmla="*/ 43396 h 543458"/>
                <a:gd name="connsiteX26" fmla="*/ 1173957 w 1955007"/>
                <a:gd name="connsiteY26" fmla="*/ 55302 h 543458"/>
                <a:gd name="connsiteX27" fmla="*/ 1207294 w 1955007"/>
                <a:gd name="connsiteY27" fmla="*/ 100547 h 543458"/>
                <a:gd name="connsiteX28" fmla="*/ 1247775 w 1955007"/>
                <a:gd name="connsiteY28" fmla="*/ 138646 h 543458"/>
                <a:gd name="connsiteX29" fmla="*/ 1281113 w 1955007"/>
                <a:gd name="connsiteY29" fmla="*/ 176745 h 543458"/>
                <a:gd name="connsiteX30" fmla="*/ 1314450 w 1955007"/>
                <a:gd name="connsiteY30" fmla="*/ 207702 h 543458"/>
                <a:gd name="connsiteX31" fmla="*/ 1371601 w 1955007"/>
                <a:gd name="connsiteY31" fmla="*/ 260089 h 543458"/>
                <a:gd name="connsiteX32" fmla="*/ 1321594 w 1955007"/>
                <a:gd name="connsiteY32" fmla="*/ 279140 h 543458"/>
                <a:gd name="connsiteX33" fmla="*/ 1393032 w 1955007"/>
                <a:gd name="connsiteY33" fmla="*/ 300571 h 543458"/>
                <a:gd name="connsiteX34" fmla="*/ 1350169 w 1955007"/>
                <a:gd name="connsiteY34" fmla="*/ 317240 h 543458"/>
                <a:gd name="connsiteX35" fmla="*/ 1440657 w 1955007"/>
                <a:gd name="connsiteY35" fmla="*/ 402965 h 543458"/>
                <a:gd name="connsiteX36" fmla="*/ 1476375 w 1955007"/>
                <a:gd name="connsiteY36" fmla="*/ 422015 h 543458"/>
                <a:gd name="connsiteX37" fmla="*/ 1552576 w 1955007"/>
                <a:gd name="connsiteY37" fmla="*/ 455352 h 543458"/>
                <a:gd name="connsiteX38" fmla="*/ 1657350 w 1955007"/>
                <a:gd name="connsiteY38" fmla="*/ 500596 h 543458"/>
                <a:gd name="connsiteX39" fmla="*/ 1728788 w 1955007"/>
                <a:gd name="connsiteY39" fmla="*/ 524408 h 543458"/>
                <a:gd name="connsiteX40" fmla="*/ 1809750 w 1955007"/>
                <a:gd name="connsiteY40" fmla="*/ 536315 h 543458"/>
                <a:gd name="connsiteX41" fmla="*/ 1864519 w 1955007"/>
                <a:gd name="connsiteY41" fmla="*/ 543458 h 543458"/>
                <a:gd name="connsiteX42" fmla="*/ 1874044 w 1955007"/>
                <a:gd name="connsiteY42" fmla="*/ 538696 h 543458"/>
                <a:gd name="connsiteX43" fmla="*/ 1928813 w 1955007"/>
                <a:gd name="connsiteY43" fmla="*/ 541077 h 543458"/>
                <a:gd name="connsiteX44" fmla="*/ 1955007 w 1955007"/>
                <a:gd name="connsiteY44" fmla="*/ 543458 h 543458"/>
                <a:gd name="connsiteX0" fmla="*/ 0 w 1955007"/>
                <a:gd name="connsiteY0" fmla="*/ 314858 h 543458"/>
                <a:gd name="connsiteX1" fmla="*/ 83344 w 1955007"/>
                <a:gd name="connsiteY1" fmla="*/ 317240 h 543458"/>
                <a:gd name="connsiteX2" fmla="*/ 123825 w 1955007"/>
                <a:gd name="connsiteY2" fmla="*/ 317240 h 543458"/>
                <a:gd name="connsiteX3" fmla="*/ 209550 w 1955007"/>
                <a:gd name="connsiteY3" fmla="*/ 312477 h 543458"/>
                <a:gd name="connsiteX4" fmla="*/ 290513 w 1955007"/>
                <a:gd name="connsiteY4" fmla="*/ 298190 h 543458"/>
                <a:gd name="connsiteX5" fmla="*/ 366713 w 1955007"/>
                <a:gd name="connsiteY5" fmla="*/ 279140 h 543458"/>
                <a:gd name="connsiteX6" fmla="*/ 402432 w 1955007"/>
                <a:gd name="connsiteY6" fmla="*/ 269615 h 543458"/>
                <a:gd name="connsiteX7" fmla="*/ 445294 w 1955007"/>
                <a:gd name="connsiteY7" fmla="*/ 269615 h 543458"/>
                <a:gd name="connsiteX8" fmla="*/ 488157 w 1955007"/>
                <a:gd name="connsiteY8" fmla="*/ 279140 h 543458"/>
                <a:gd name="connsiteX9" fmla="*/ 545307 w 1955007"/>
                <a:gd name="connsiteY9" fmla="*/ 288665 h 543458"/>
                <a:gd name="connsiteX10" fmla="*/ 566738 w 1955007"/>
                <a:gd name="connsiteY10" fmla="*/ 288665 h 543458"/>
                <a:gd name="connsiteX11" fmla="*/ 592932 w 1955007"/>
                <a:gd name="connsiteY11" fmla="*/ 293427 h 543458"/>
                <a:gd name="connsiteX12" fmla="*/ 595313 w 1955007"/>
                <a:gd name="connsiteY12" fmla="*/ 293427 h 543458"/>
                <a:gd name="connsiteX13" fmla="*/ 633412 w 1955007"/>
                <a:gd name="connsiteY13" fmla="*/ 283903 h 543458"/>
                <a:gd name="connsiteX14" fmla="*/ 683419 w 1955007"/>
                <a:gd name="connsiteY14" fmla="*/ 255327 h 543458"/>
                <a:gd name="connsiteX15" fmla="*/ 704850 w 1955007"/>
                <a:gd name="connsiteY15" fmla="*/ 233895 h 543458"/>
                <a:gd name="connsiteX16" fmla="*/ 742951 w 1955007"/>
                <a:gd name="connsiteY16" fmla="*/ 205319 h 543458"/>
                <a:gd name="connsiteX17" fmla="*/ 769144 w 1955007"/>
                <a:gd name="connsiteY17" fmla="*/ 186270 h 543458"/>
                <a:gd name="connsiteX18" fmla="*/ 831056 w 1955007"/>
                <a:gd name="connsiteY18" fmla="*/ 129121 h 543458"/>
                <a:gd name="connsiteX19" fmla="*/ 876299 w 1955007"/>
                <a:gd name="connsiteY19" fmla="*/ 83877 h 543458"/>
                <a:gd name="connsiteX20" fmla="*/ 933450 w 1955007"/>
                <a:gd name="connsiteY20" fmla="*/ 43395 h 543458"/>
                <a:gd name="connsiteX21" fmla="*/ 962026 w 1955007"/>
                <a:gd name="connsiteY21" fmla="*/ 26728 h 543458"/>
                <a:gd name="connsiteX22" fmla="*/ 1004888 w 1955007"/>
                <a:gd name="connsiteY22" fmla="*/ 12440 h 543458"/>
                <a:gd name="connsiteX23" fmla="*/ 1057276 w 1955007"/>
                <a:gd name="connsiteY23" fmla="*/ 2915 h 543458"/>
                <a:gd name="connsiteX24" fmla="*/ 1116805 w 1955007"/>
                <a:gd name="connsiteY24" fmla="*/ 10059 h 543458"/>
                <a:gd name="connsiteX25" fmla="*/ 1157288 w 1955007"/>
                <a:gd name="connsiteY25" fmla="*/ 43396 h 543458"/>
                <a:gd name="connsiteX26" fmla="*/ 1173957 w 1955007"/>
                <a:gd name="connsiteY26" fmla="*/ 55302 h 543458"/>
                <a:gd name="connsiteX27" fmla="*/ 1207294 w 1955007"/>
                <a:gd name="connsiteY27" fmla="*/ 100547 h 543458"/>
                <a:gd name="connsiteX28" fmla="*/ 1247775 w 1955007"/>
                <a:gd name="connsiteY28" fmla="*/ 138646 h 543458"/>
                <a:gd name="connsiteX29" fmla="*/ 1281113 w 1955007"/>
                <a:gd name="connsiteY29" fmla="*/ 176745 h 543458"/>
                <a:gd name="connsiteX30" fmla="*/ 1314450 w 1955007"/>
                <a:gd name="connsiteY30" fmla="*/ 207702 h 543458"/>
                <a:gd name="connsiteX31" fmla="*/ 1371601 w 1955007"/>
                <a:gd name="connsiteY31" fmla="*/ 260089 h 543458"/>
                <a:gd name="connsiteX32" fmla="*/ 1393032 w 1955007"/>
                <a:gd name="connsiteY32" fmla="*/ 300571 h 543458"/>
                <a:gd name="connsiteX33" fmla="*/ 1350169 w 1955007"/>
                <a:gd name="connsiteY33" fmla="*/ 317240 h 543458"/>
                <a:gd name="connsiteX34" fmla="*/ 1440657 w 1955007"/>
                <a:gd name="connsiteY34" fmla="*/ 402965 h 543458"/>
                <a:gd name="connsiteX35" fmla="*/ 1476375 w 1955007"/>
                <a:gd name="connsiteY35" fmla="*/ 422015 h 543458"/>
                <a:gd name="connsiteX36" fmla="*/ 1552576 w 1955007"/>
                <a:gd name="connsiteY36" fmla="*/ 455352 h 543458"/>
                <a:gd name="connsiteX37" fmla="*/ 1657350 w 1955007"/>
                <a:gd name="connsiteY37" fmla="*/ 500596 h 543458"/>
                <a:gd name="connsiteX38" fmla="*/ 1728788 w 1955007"/>
                <a:gd name="connsiteY38" fmla="*/ 524408 h 543458"/>
                <a:gd name="connsiteX39" fmla="*/ 1809750 w 1955007"/>
                <a:gd name="connsiteY39" fmla="*/ 536315 h 543458"/>
                <a:gd name="connsiteX40" fmla="*/ 1864519 w 1955007"/>
                <a:gd name="connsiteY40" fmla="*/ 543458 h 543458"/>
                <a:gd name="connsiteX41" fmla="*/ 1874044 w 1955007"/>
                <a:gd name="connsiteY41" fmla="*/ 538696 h 543458"/>
                <a:gd name="connsiteX42" fmla="*/ 1928813 w 1955007"/>
                <a:gd name="connsiteY42" fmla="*/ 541077 h 543458"/>
                <a:gd name="connsiteX43" fmla="*/ 1955007 w 1955007"/>
                <a:gd name="connsiteY43" fmla="*/ 543458 h 543458"/>
                <a:gd name="connsiteX0" fmla="*/ 0 w 1955007"/>
                <a:gd name="connsiteY0" fmla="*/ 314858 h 543458"/>
                <a:gd name="connsiteX1" fmla="*/ 83344 w 1955007"/>
                <a:gd name="connsiteY1" fmla="*/ 317240 h 543458"/>
                <a:gd name="connsiteX2" fmla="*/ 123825 w 1955007"/>
                <a:gd name="connsiteY2" fmla="*/ 317240 h 543458"/>
                <a:gd name="connsiteX3" fmla="*/ 209550 w 1955007"/>
                <a:gd name="connsiteY3" fmla="*/ 312477 h 543458"/>
                <a:gd name="connsiteX4" fmla="*/ 290513 w 1955007"/>
                <a:gd name="connsiteY4" fmla="*/ 298190 h 543458"/>
                <a:gd name="connsiteX5" fmla="*/ 366713 w 1955007"/>
                <a:gd name="connsiteY5" fmla="*/ 279140 h 543458"/>
                <a:gd name="connsiteX6" fmla="*/ 402432 w 1955007"/>
                <a:gd name="connsiteY6" fmla="*/ 269615 h 543458"/>
                <a:gd name="connsiteX7" fmla="*/ 445294 w 1955007"/>
                <a:gd name="connsiteY7" fmla="*/ 269615 h 543458"/>
                <a:gd name="connsiteX8" fmla="*/ 488157 w 1955007"/>
                <a:gd name="connsiteY8" fmla="*/ 279140 h 543458"/>
                <a:gd name="connsiteX9" fmla="*/ 545307 w 1955007"/>
                <a:gd name="connsiteY9" fmla="*/ 288665 h 543458"/>
                <a:gd name="connsiteX10" fmla="*/ 566738 w 1955007"/>
                <a:gd name="connsiteY10" fmla="*/ 288665 h 543458"/>
                <a:gd name="connsiteX11" fmla="*/ 592932 w 1955007"/>
                <a:gd name="connsiteY11" fmla="*/ 293427 h 543458"/>
                <a:gd name="connsiteX12" fmla="*/ 595313 w 1955007"/>
                <a:gd name="connsiteY12" fmla="*/ 293427 h 543458"/>
                <a:gd name="connsiteX13" fmla="*/ 633412 w 1955007"/>
                <a:gd name="connsiteY13" fmla="*/ 283903 h 543458"/>
                <a:gd name="connsiteX14" fmla="*/ 683419 w 1955007"/>
                <a:gd name="connsiteY14" fmla="*/ 255327 h 543458"/>
                <a:gd name="connsiteX15" fmla="*/ 704850 w 1955007"/>
                <a:gd name="connsiteY15" fmla="*/ 233895 h 543458"/>
                <a:gd name="connsiteX16" fmla="*/ 742951 w 1955007"/>
                <a:gd name="connsiteY16" fmla="*/ 205319 h 543458"/>
                <a:gd name="connsiteX17" fmla="*/ 769144 w 1955007"/>
                <a:gd name="connsiteY17" fmla="*/ 186270 h 543458"/>
                <a:gd name="connsiteX18" fmla="*/ 831056 w 1955007"/>
                <a:gd name="connsiteY18" fmla="*/ 129121 h 543458"/>
                <a:gd name="connsiteX19" fmla="*/ 876299 w 1955007"/>
                <a:gd name="connsiteY19" fmla="*/ 83877 h 543458"/>
                <a:gd name="connsiteX20" fmla="*/ 933450 w 1955007"/>
                <a:gd name="connsiteY20" fmla="*/ 43395 h 543458"/>
                <a:gd name="connsiteX21" fmla="*/ 962026 w 1955007"/>
                <a:gd name="connsiteY21" fmla="*/ 26728 h 543458"/>
                <a:gd name="connsiteX22" fmla="*/ 1004888 w 1955007"/>
                <a:gd name="connsiteY22" fmla="*/ 12440 h 543458"/>
                <a:gd name="connsiteX23" fmla="*/ 1057276 w 1955007"/>
                <a:gd name="connsiteY23" fmla="*/ 2915 h 543458"/>
                <a:gd name="connsiteX24" fmla="*/ 1116805 w 1955007"/>
                <a:gd name="connsiteY24" fmla="*/ 10059 h 543458"/>
                <a:gd name="connsiteX25" fmla="*/ 1157288 w 1955007"/>
                <a:gd name="connsiteY25" fmla="*/ 43396 h 543458"/>
                <a:gd name="connsiteX26" fmla="*/ 1173957 w 1955007"/>
                <a:gd name="connsiteY26" fmla="*/ 55302 h 543458"/>
                <a:gd name="connsiteX27" fmla="*/ 1207294 w 1955007"/>
                <a:gd name="connsiteY27" fmla="*/ 100547 h 543458"/>
                <a:gd name="connsiteX28" fmla="*/ 1247775 w 1955007"/>
                <a:gd name="connsiteY28" fmla="*/ 138646 h 543458"/>
                <a:gd name="connsiteX29" fmla="*/ 1281113 w 1955007"/>
                <a:gd name="connsiteY29" fmla="*/ 176745 h 543458"/>
                <a:gd name="connsiteX30" fmla="*/ 1314450 w 1955007"/>
                <a:gd name="connsiteY30" fmla="*/ 207702 h 543458"/>
                <a:gd name="connsiteX31" fmla="*/ 1371601 w 1955007"/>
                <a:gd name="connsiteY31" fmla="*/ 260089 h 543458"/>
                <a:gd name="connsiteX32" fmla="*/ 1393032 w 1955007"/>
                <a:gd name="connsiteY32" fmla="*/ 300571 h 543458"/>
                <a:gd name="connsiteX33" fmla="*/ 1440657 w 1955007"/>
                <a:gd name="connsiteY33" fmla="*/ 402965 h 543458"/>
                <a:gd name="connsiteX34" fmla="*/ 1476375 w 1955007"/>
                <a:gd name="connsiteY34" fmla="*/ 422015 h 543458"/>
                <a:gd name="connsiteX35" fmla="*/ 1552576 w 1955007"/>
                <a:gd name="connsiteY35" fmla="*/ 455352 h 543458"/>
                <a:gd name="connsiteX36" fmla="*/ 1657350 w 1955007"/>
                <a:gd name="connsiteY36" fmla="*/ 500596 h 543458"/>
                <a:gd name="connsiteX37" fmla="*/ 1728788 w 1955007"/>
                <a:gd name="connsiteY37" fmla="*/ 524408 h 543458"/>
                <a:gd name="connsiteX38" fmla="*/ 1809750 w 1955007"/>
                <a:gd name="connsiteY38" fmla="*/ 536315 h 543458"/>
                <a:gd name="connsiteX39" fmla="*/ 1864519 w 1955007"/>
                <a:gd name="connsiteY39" fmla="*/ 543458 h 543458"/>
                <a:gd name="connsiteX40" fmla="*/ 1874044 w 1955007"/>
                <a:gd name="connsiteY40" fmla="*/ 538696 h 543458"/>
                <a:gd name="connsiteX41" fmla="*/ 1928813 w 1955007"/>
                <a:gd name="connsiteY41" fmla="*/ 541077 h 543458"/>
                <a:gd name="connsiteX42" fmla="*/ 1955007 w 1955007"/>
                <a:gd name="connsiteY42" fmla="*/ 543458 h 543458"/>
                <a:gd name="connsiteX0" fmla="*/ 0 w 1955007"/>
                <a:gd name="connsiteY0" fmla="*/ 314858 h 543458"/>
                <a:gd name="connsiteX1" fmla="*/ 83344 w 1955007"/>
                <a:gd name="connsiteY1" fmla="*/ 317240 h 543458"/>
                <a:gd name="connsiteX2" fmla="*/ 123825 w 1955007"/>
                <a:gd name="connsiteY2" fmla="*/ 317240 h 543458"/>
                <a:gd name="connsiteX3" fmla="*/ 209550 w 1955007"/>
                <a:gd name="connsiteY3" fmla="*/ 312477 h 543458"/>
                <a:gd name="connsiteX4" fmla="*/ 290513 w 1955007"/>
                <a:gd name="connsiteY4" fmla="*/ 298190 h 543458"/>
                <a:gd name="connsiteX5" fmla="*/ 366713 w 1955007"/>
                <a:gd name="connsiteY5" fmla="*/ 279140 h 543458"/>
                <a:gd name="connsiteX6" fmla="*/ 402432 w 1955007"/>
                <a:gd name="connsiteY6" fmla="*/ 269615 h 543458"/>
                <a:gd name="connsiteX7" fmla="*/ 445294 w 1955007"/>
                <a:gd name="connsiteY7" fmla="*/ 269615 h 543458"/>
                <a:gd name="connsiteX8" fmla="*/ 488157 w 1955007"/>
                <a:gd name="connsiteY8" fmla="*/ 279140 h 543458"/>
                <a:gd name="connsiteX9" fmla="*/ 545307 w 1955007"/>
                <a:gd name="connsiteY9" fmla="*/ 288665 h 543458"/>
                <a:gd name="connsiteX10" fmla="*/ 566738 w 1955007"/>
                <a:gd name="connsiteY10" fmla="*/ 288665 h 543458"/>
                <a:gd name="connsiteX11" fmla="*/ 592932 w 1955007"/>
                <a:gd name="connsiteY11" fmla="*/ 293427 h 543458"/>
                <a:gd name="connsiteX12" fmla="*/ 595313 w 1955007"/>
                <a:gd name="connsiteY12" fmla="*/ 293427 h 543458"/>
                <a:gd name="connsiteX13" fmla="*/ 633412 w 1955007"/>
                <a:gd name="connsiteY13" fmla="*/ 283903 h 543458"/>
                <a:gd name="connsiteX14" fmla="*/ 683419 w 1955007"/>
                <a:gd name="connsiteY14" fmla="*/ 255327 h 543458"/>
                <a:gd name="connsiteX15" fmla="*/ 704850 w 1955007"/>
                <a:gd name="connsiteY15" fmla="*/ 233895 h 543458"/>
                <a:gd name="connsiteX16" fmla="*/ 742951 w 1955007"/>
                <a:gd name="connsiteY16" fmla="*/ 205319 h 543458"/>
                <a:gd name="connsiteX17" fmla="*/ 769144 w 1955007"/>
                <a:gd name="connsiteY17" fmla="*/ 186270 h 543458"/>
                <a:gd name="connsiteX18" fmla="*/ 831056 w 1955007"/>
                <a:gd name="connsiteY18" fmla="*/ 129121 h 543458"/>
                <a:gd name="connsiteX19" fmla="*/ 876299 w 1955007"/>
                <a:gd name="connsiteY19" fmla="*/ 83877 h 543458"/>
                <a:gd name="connsiteX20" fmla="*/ 933450 w 1955007"/>
                <a:gd name="connsiteY20" fmla="*/ 43395 h 543458"/>
                <a:gd name="connsiteX21" fmla="*/ 962026 w 1955007"/>
                <a:gd name="connsiteY21" fmla="*/ 26728 h 543458"/>
                <a:gd name="connsiteX22" fmla="*/ 1004888 w 1955007"/>
                <a:gd name="connsiteY22" fmla="*/ 12440 h 543458"/>
                <a:gd name="connsiteX23" fmla="*/ 1057276 w 1955007"/>
                <a:gd name="connsiteY23" fmla="*/ 2915 h 543458"/>
                <a:gd name="connsiteX24" fmla="*/ 1116805 w 1955007"/>
                <a:gd name="connsiteY24" fmla="*/ 10059 h 543458"/>
                <a:gd name="connsiteX25" fmla="*/ 1157288 w 1955007"/>
                <a:gd name="connsiteY25" fmla="*/ 43396 h 543458"/>
                <a:gd name="connsiteX26" fmla="*/ 1173957 w 1955007"/>
                <a:gd name="connsiteY26" fmla="*/ 55302 h 543458"/>
                <a:gd name="connsiteX27" fmla="*/ 1207294 w 1955007"/>
                <a:gd name="connsiteY27" fmla="*/ 100547 h 543458"/>
                <a:gd name="connsiteX28" fmla="*/ 1247775 w 1955007"/>
                <a:gd name="connsiteY28" fmla="*/ 138646 h 543458"/>
                <a:gd name="connsiteX29" fmla="*/ 1281113 w 1955007"/>
                <a:gd name="connsiteY29" fmla="*/ 176745 h 543458"/>
                <a:gd name="connsiteX30" fmla="*/ 1314450 w 1955007"/>
                <a:gd name="connsiteY30" fmla="*/ 207702 h 543458"/>
                <a:gd name="connsiteX31" fmla="*/ 1364457 w 1955007"/>
                <a:gd name="connsiteY31" fmla="*/ 283901 h 543458"/>
                <a:gd name="connsiteX32" fmla="*/ 1393032 w 1955007"/>
                <a:gd name="connsiteY32" fmla="*/ 300571 h 543458"/>
                <a:gd name="connsiteX33" fmla="*/ 1440657 w 1955007"/>
                <a:gd name="connsiteY33" fmla="*/ 402965 h 543458"/>
                <a:gd name="connsiteX34" fmla="*/ 1476375 w 1955007"/>
                <a:gd name="connsiteY34" fmla="*/ 422015 h 543458"/>
                <a:gd name="connsiteX35" fmla="*/ 1552576 w 1955007"/>
                <a:gd name="connsiteY35" fmla="*/ 455352 h 543458"/>
                <a:gd name="connsiteX36" fmla="*/ 1657350 w 1955007"/>
                <a:gd name="connsiteY36" fmla="*/ 500596 h 543458"/>
                <a:gd name="connsiteX37" fmla="*/ 1728788 w 1955007"/>
                <a:gd name="connsiteY37" fmla="*/ 524408 h 543458"/>
                <a:gd name="connsiteX38" fmla="*/ 1809750 w 1955007"/>
                <a:gd name="connsiteY38" fmla="*/ 536315 h 543458"/>
                <a:gd name="connsiteX39" fmla="*/ 1864519 w 1955007"/>
                <a:gd name="connsiteY39" fmla="*/ 543458 h 543458"/>
                <a:gd name="connsiteX40" fmla="*/ 1874044 w 1955007"/>
                <a:gd name="connsiteY40" fmla="*/ 538696 h 543458"/>
                <a:gd name="connsiteX41" fmla="*/ 1928813 w 1955007"/>
                <a:gd name="connsiteY41" fmla="*/ 541077 h 543458"/>
                <a:gd name="connsiteX42" fmla="*/ 1955007 w 1955007"/>
                <a:gd name="connsiteY42" fmla="*/ 543458 h 543458"/>
                <a:gd name="connsiteX0" fmla="*/ 0 w 1955007"/>
                <a:gd name="connsiteY0" fmla="*/ 314858 h 543458"/>
                <a:gd name="connsiteX1" fmla="*/ 83344 w 1955007"/>
                <a:gd name="connsiteY1" fmla="*/ 317240 h 543458"/>
                <a:gd name="connsiteX2" fmla="*/ 123825 w 1955007"/>
                <a:gd name="connsiteY2" fmla="*/ 317240 h 543458"/>
                <a:gd name="connsiteX3" fmla="*/ 209550 w 1955007"/>
                <a:gd name="connsiteY3" fmla="*/ 312477 h 543458"/>
                <a:gd name="connsiteX4" fmla="*/ 290513 w 1955007"/>
                <a:gd name="connsiteY4" fmla="*/ 298190 h 543458"/>
                <a:gd name="connsiteX5" fmla="*/ 366713 w 1955007"/>
                <a:gd name="connsiteY5" fmla="*/ 279140 h 543458"/>
                <a:gd name="connsiteX6" fmla="*/ 402432 w 1955007"/>
                <a:gd name="connsiteY6" fmla="*/ 269615 h 543458"/>
                <a:gd name="connsiteX7" fmla="*/ 445294 w 1955007"/>
                <a:gd name="connsiteY7" fmla="*/ 269615 h 543458"/>
                <a:gd name="connsiteX8" fmla="*/ 488157 w 1955007"/>
                <a:gd name="connsiteY8" fmla="*/ 279140 h 543458"/>
                <a:gd name="connsiteX9" fmla="*/ 545307 w 1955007"/>
                <a:gd name="connsiteY9" fmla="*/ 288665 h 543458"/>
                <a:gd name="connsiteX10" fmla="*/ 566738 w 1955007"/>
                <a:gd name="connsiteY10" fmla="*/ 288665 h 543458"/>
                <a:gd name="connsiteX11" fmla="*/ 592932 w 1955007"/>
                <a:gd name="connsiteY11" fmla="*/ 293427 h 543458"/>
                <a:gd name="connsiteX12" fmla="*/ 595313 w 1955007"/>
                <a:gd name="connsiteY12" fmla="*/ 293427 h 543458"/>
                <a:gd name="connsiteX13" fmla="*/ 633412 w 1955007"/>
                <a:gd name="connsiteY13" fmla="*/ 283903 h 543458"/>
                <a:gd name="connsiteX14" fmla="*/ 683419 w 1955007"/>
                <a:gd name="connsiteY14" fmla="*/ 255327 h 543458"/>
                <a:gd name="connsiteX15" fmla="*/ 704850 w 1955007"/>
                <a:gd name="connsiteY15" fmla="*/ 233895 h 543458"/>
                <a:gd name="connsiteX16" fmla="*/ 742951 w 1955007"/>
                <a:gd name="connsiteY16" fmla="*/ 205319 h 543458"/>
                <a:gd name="connsiteX17" fmla="*/ 769144 w 1955007"/>
                <a:gd name="connsiteY17" fmla="*/ 186270 h 543458"/>
                <a:gd name="connsiteX18" fmla="*/ 831056 w 1955007"/>
                <a:gd name="connsiteY18" fmla="*/ 129121 h 543458"/>
                <a:gd name="connsiteX19" fmla="*/ 876299 w 1955007"/>
                <a:gd name="connsiteY19" fmla="*/ 83877 h 543458"/>
                <a:gd name="connsiteX20" fmla="*/ 933450 w 1955007"/>
                <a:gd name="connsiteY20" fmla="*/ 43395 h 543458"/>
                <a:gd name="connsiteX21" fmla="*/ 962026 w 1955007"/>
                <a:gd name="connsiteY21" fmla="*/ 26728 h 543458"/>
                <a:gd name="connsiteX22" fmla="*/ 1004888 w 1955007"/>
                <a:gd name="connsiteY22" fmla="*/ 12440 h 543458"/>
                <a:gd name="connsiteX23" fmla="*/ 1057276 w 1955007"/>
                <a:gd name="connsiteY23" fmla="*/ 2915 h 543458"/>
                <a:gd name="connsiteX24" fmla="*/ 1116805 w 1955007"/>
                <a:gd name="connsiteY24" fmla="*/ 10059 h 543458"/>
                <a:gd name="connsiteX25" fmla="*/ 1157288 w 1955007"/>
                <a:gd name="connsiteY25" fmla="*/ 43396 h 543458"/>
                <a:gd name="connsiteX26" fmla="*/ 1173957 w 1955007"/>
                <a:gd name="connsiteY26" fmla="*/ 55302 h 543458"/>
                <a:gd name="connsiteX27" fmla="*/ 1207294 w 1955007"/>
                <a:gd name="connsiteY27" fmla="*/ 100547 h 543458"/>
                <a:gd name="connsiteX28" fmla="*/ 1247775 w 1955007"/>
                <a:gd name="connsiteY28" fmla="*/ 138646 h 543458"/>
                <a:gd name="connsiteX29" fmla="*/ 1281113 w 1955007"/>
                <a:gd name="connsiteY29" fmla="*/ 176745 h 543458"/>
                <a:gd name="connsiteX30" fmla="*/ 1312069 w 1955007"/>
                <a:gd name="connsiteY30" fmla="*/ 217227 h 543458"/>
                <a:gd name="connsiteX31" fmla="*/ 1364457 w 1955007"/>
                <a:gd name="connsiteY31" fmla="*/ 283901 h 543458"/>
                <a:gd name="connsiteX32" fmla="*/ 1393032 w 1955007"/>
                <a:gd name="connsiteY32" fmla="*/ 300571 h 543458"/>
                <a:gd name="connsiteX33" fmla="*/ 1440657 w 1955007"/>
                <a:gd name="connsiteY33" fmla="*/ 402965 h 543458"/>
                <a:gd name="connsiteX34" fmla="*/ 1476375 w 1955007"/>
                <a:gd name="connsiteY34" fmla="*/ 422015 h 543458"/>
                <a:gd name="connsiteX35" fmla="*/ 1552576 w 1955007"/>
                <a:gd name="connsiteY35" fmla="*/ 455352 h 543458"/>
                <a:gd name="connsiteX36" fmla="*/ 1657350 w 1955007"/>
                <a:gd name="connsiteY36" fmla="*/ 500596 h 543458"/>
                <a:gd name="connsiteX37" fmla="*/ 1728788 w 1955007"/>
                <a:gd name="connsiteY37" fmla="*/ 524408 h 543458"/>
                <a:gd name="connsiteX38" fmla="*/ 1809750 w 1955007"/>
                <a:gd name="connsiteY38" fmla="*/ 536315 h 543458"/>
                <a:gd name="connsiteX39" fmla="*/ 1864519 w 1955007"/>
                <a:gd name="connsiteY39" fmla="*/ 543458 h 543458"/>
                <a:gd name="connsiteX40" fmla="*/ 1874044 w 1955007"/>
                <a:gd name="connsiteY40" fmla="*/ 538696 h 543458"/>
                <a:gd name="connsiteX41" fmla="*/ 1928813 w 1955007"/>
                <a:gd name="connsiteY41" fmla="*/ 541077 h 543458"/>
                <a:gd name="connsiteX42" fmla="*/ 1955007 w 1955007"/>
                <a:gd name="connsiteY42" fmla="*/ 543458 h 543458"/>
                <a:gd name="connsiteX0" fmla="*/ 0 w 1955007"/>
                <a:gd name="connsiteY0" fmla="*/ 314858 h 543458"/>
                <a:gd name="connsiteX1" fmla="*/ 83344 w 1955007"/>
                <a:gd name="connsiteY1" fmla="*/ 317240 h 543458"/>
                <a:gd name="connsiteX2" fmla="*/ 123825 w 1955007"/>
                <a:gd name="connsiteY2" fmla="*/ 317240 h 543458"/>
                <a:gd name="connsiteX3" fmla="*/ 209550 w 1955007"/>
                <a:gd name="connsiteY3" fmla="*/ 312477 h 543458"/>
                <a:gd name="connsiteX4" fmla="*/ 290513 w 1955007"/>
                <a:gd name="connsiteY4" fmla="*/ 298190 h 543458"/>
                <a:gd name="connsiteX5" fmla="*/ 366713 w 1955007"/>
                <a:gd name="connsiteY5" fmla="*/ 279140 h 543458"/>
                <a:gd name="connsiteX6" fmla="*/ 402432 w 1955007"/>
                <a:gd name="connsiteY6" fmla="*/ 269615 h 543458"/>
                <a:gd name="connsiteX7" fmla="*/ 445294 w 1955007"/>
                <a:gd name="connsiteY7" fmla="*/ 269615 h 543458"/>
                <a:gd name="connsiteX8" fmla="*/ 488157 w 1955007"/>
                <a:gd name="connsiteY8" fmla="*/ 279140 h 543458"/>
                <a:gd name="connsiteX9" fmla="*/ 545307 w 1955007"/>
                <a:gd name="connsiteY9" fmla="*/ 288665 h 543458"/>
                <a:gd name="connsiteX10" fmla="*/ 566738 w 1955007"/>
                <a:gd name="connsiteY10" fmla="*/ 288665 h 543458"/>
                <a:gd name="connsiteX11" fmla="*/ 592932 w 1955007"/>
                <a:gd name="connsiteY11" fmla="*/ 293427 h 543458"/>
                <a:gd name="connsiteX12" fmla="*/ 595313 w 1955007"/>
                <a:gd name="connsiteY12" fmla="*/ 293427 h 543458"/>
                <a:gd name="connsiteX13" fmla="*/ 633412 w 1955007"/>
                <a:gd name="connsiteY13" fmla="*/ 283903 h 543458"/>
                <a:gd name="connsiteX14" fmla="*/ 683419 w 1955007"/>
                <a:gd name="connsiteY14" fmla="*/ 255327 h 543458"/>
                <a:gd name="connsiteX15" fmla="*/ 704850 w 1955007"/>
                <a:gd name="connsiteY15" fmla="*/ 233895 h 543458"/>
                <a:gd name="connsiteX16" fmla="*/ 742951 w 1955007"/>
                <a:gd name="connsiteY16" fmla="*/ 205319 h 543458"/>
                <a:gd name="connsiteX17" fmla="*/ 769144 w 1955007"/>
                <a:gd name="connsiteY17" fmla="*/ 186270 h 543458"/>
                <a:gd name="connsiteX18" fmla="*/ 831056 w 1955007"/>
                <a:gd name="connsiteY18" fmla="*/ 129121 h 543458"/>
                <a:gd name="connsiteX19" fmla="*/ 876299 w 1955007"/>
                <a:gd name="connsiteY19" fmla="*/ 83877 h 543458"/>
                <a:gd name="connsiteX20" fmla="*/ 933450 w 1955007"/>
                <a:gd name="connsiteY20" fmla="*/ 43395 h 543458"/>
                <a:gd name="connsiteX21" fmla="*/ 962026 w 1955007"/>
                <a:gd name="connsiteY21" fmla="*/ 26728 h 543458"/>
                <a:gd name="connsiteX22" fmla="*/ 1004888 w 1955007"/>
                <a:gd name="connsiteY22" fmla="*/ 12440 h 543458"/>
                <a:gd name="connsiteX23" fmla="*/ 1057276 w 1955007"/>
                <a:gd name="connsiteY23" fmla="*/ 2915 h 543458"/>
                <a:gd name="connsiteX24" fmla="*/ 1116805 w 1955007"/>
                <a:gd name="connsiteY24" fmla="*/ 10059 h 543458"/>
                <a:gd name="connsiteX25" fmla="*/ 1157288 w 1955007"/>
                <a:gd name="connsiteY25" fmla="*/ 43396 h 543458"/>
                <a:gd name="connsiteX26" fmla="*/ 1173957 w 1955007"/>
                <a:gd name="connsiteY26" fmla="*/ 55302 h 543458"/>
                <a:gd name="connsiteX27" fmla="*/ 1207294 w 1955007"/>
                <a:gd name="connsiteY27" fmla="*/ 100547 h 543458"/>
                <a:gd name="connsiteX28" fmla="*/ 1247775 w 1955007"/>
                <a:gd name="connsiteY28" fmla="*/ 138646 h 543458"/>
                <a:gd name="connsiteX29" fmla="*/ 1281113 w 1955007"/>
                <a:gd name="connsiteY29" fmla="*/ 176745 h 543458"/>
                <a:gd name="connsiteX30" fmla="*/ 1312069 w 1955007"/>
                <a:gd name="connsiteY30" fmla="*/ 217227 h 543458"/>
                <a:gd name="connsiteX31" fmla="*/ 1364457 w 1955007"/>
                <a:gd name="connsiteY31" fmla="*/ 283901 h 543458"/>
                <a:gd name="connsiteX32" fmla="*/ 1393032 w 1955007"/>
                <a:gd name="connsiteY32" fmla="*/ 329146 h 543458"/>
                <a:gd name="connsiteX33" fmla="*/ 1440657 w 1955007"/>
                <a:gd name="connsiteY33" fmla="*/ 402965 h 543458"/>
                <a:gd name="connsiteX34" fmla="*/ 1476375 w 1955007"/>
                <a:gd name="connsiteY34" fmla="*/ 422015 h 543458"/>
                <a:gd name="connsiteX35" fmla="*/ 1552576 w 1955007"/>
                <a:gd name="connsiteY35" fmla="*/ 455352 h 543458"/>
                <a:gd name="connsiteX36" fmla="*/ 1657350 w 1955007"/>
                <a:gd name="connsiteY36" fmla="*/ 500596 h 543458"/>
                <a:gd name="connsiteX37" fmla="*/ 1728788 w 1955007"/>
                <a:gd name="connsiteY37" fmla="*/ 524408 h 543458"/>
                <a:gd name="connsiteX38" fmla="*/ 1809750 w 1955007"/>
                <a:gd name="connsiteY38" fmla="*/ 536315 h 543458"/>
                <a:gd name="connsiteX39" fmla="*/ 1864519 w 1955007"/>
                <a:gd name="connsiteY39" fmla="*/ 543458 h 543458"/>
                <a:gd name="connsiteX40" fmla="*/ 1874044 w 1955007"/>
                <a:gd name="connsiteY40" fmla="*/ 538696 h 543458"/>
                <a:gd name="connsiteX41" fmla="*/ 1928813 w 1955007"/>
                <a:gd name="connsiteY41" fmla="*/ 541077 h 543458"/>
                <a:gd name="connsiteX42" fmla="*/ 1955007 w 1955007"/>
                <a:gd name="connsiteY42" fmla="*/ 543458 h 543458"/>
                <a:gd name="connsiteX0" fmla="*/ 0 w 1955007"/>
                <a:gd name="connsiteY0" fmla="*/ 314858 h 543458"/>
                <a:gd name="connsiteX1" fmla="*/ 83344 w 1955007"/>
                <a:gd name="connsiteY1" fmla="*/ 317240 h 543458"/>
                <a:gd name="connsiteX2" fmla="*/ 123825 w 1955007"/>
                <a:gd name="connsiteY2" fmla="*/ 317240 h 543458"/>
                <a:gd name="connsiteX3" fmla="*/ 209550 w 1955007"/>
                <a:gd name="connsiteY3" fmla="*/ 312477 h 543458"/>
                <a:gd name="connsiteX4" fmla="*/ 290513 w 1955007"/>
                <a:gd name="connsiteY4" fmla="*/ 298190 h 543458"/>
                <a:gd name="connsiteX5" fmla="*/ 366713 w 1955007"/>
                <a:gd name="connsiteY5" fmla="*/ 279140 h 543458"/>
                <a:gd name="connsiteX6" fmla="*/ 402432 w 1955007"/>
                <a:gd name="connsiteY6" fmla="*/ 269615 h 543458"/>
                <a:gd name="connsiteX7" fmla="*/ 445294 w 1955007"/>
                <a:gd name="connsiteY7" fmla="*/ 269615 h 543458"/>
                <a:gd name="connsiteX8" fmla="*/ 488157 w 1955007"/>
                <a:gd name="connsiteY8" fmla="*/ 279140 h 543458"/>
                <a:gd name="connsiteX9" fmla="*/ 545307 w 1955007"/>
                <a:gd name="connsiteY9" fmla="*/ 288665 h 543458"/>
                <a:gd name="connsiteX10" fmla="*/ 566738 w 1955007"/>
                <a:gd name="connsiteY10" fmla="*/ 288665 h 543458"/>
                <a:gd name="connsiteX11" fmla="*/ 592932 w 1955007"/>
                <a:gd name="connsiteY11" fmla="*/ 293427 h 543458"/>
                <a:gd name="connsiteX12" fmla="*/ 595313 w 1955007"/>
                <a:gd name="connsiteY12" fmla="*/ 293427 h 543458"/>
                <a:gd name="connsiteX13" fmla="*/ 633412 w 1955007"/>
                <a:gd name="connsiteY13" fmla="*/ 283903 h 543458"/>
                <a:gd name="connsiteX14" fmla="*/ 683419 w 1955007"/>
                <a:gd name="connsiteY14" fmla="*/ 255327 h 543458"/>
                <a:gd name="connsiteX15" fmla="*/ 704850 w 1955007"/>
                <a:gd name="connsiteY15" fmla="*/ 233895 h 543458"/>
                <a:gd name="connsiteX16" fmla="*/ 742951 w 1955007"/>
                <a:gd name="connsiteY16" fmla="*/ 205319 h 543458"/>
                <a:gd name="connsiteX17" fmla="*/ 769144 w 1955007"/>
                <a:gd name="connsiteY17" fmla="*/ 186270 h 543458"/>
                <a:gd name="connsiteX18" fmla="*/ 831056 w 1955007"/>
                <a:gd name="connsiteY18" fmla="*/ 129121 h 543458"/>
                <a:gd name="connsiteX19" fmla="*/ 876299 w 1955007"/>
                <a:gd name="connsiteY19" fmla="*/ 83877 h 543458"/>
                <a:gd name="connsiteX20" fmla="*/ 933450 w 1955007"/>
                <a:gd name="connsiteY20" fmla="*/ 43395 h 543458"/>
                <a:gd name="connsiteX21" fmla="*/ 962026 w 1955007"/>
                <a:gd name="connsiteY21" fmla="*/ 26728 h 543458"/>
                <a:gd name="connsiteX22" fmla="*/ 1004888 w 1955007"/>
                <a:gd name="connsiteY22" fmla="*/ 12440 h 543458"/>
                <a:gd name="connsiteX23" fmla="*/ 1057276 w 1955007"/>
                <a:gd name="connsiteY23" fmla="*/ 2915 h 543458"/>
                <a:gd name="connsiteX24" fmla="*/ 1116805 w 1955007"/>
                <a:gd name="connsiteY24" fmla="*/ 10059 h 543458"/>
                <a:gd name="connsiteX25" fmla="*/ 1157288 w 1955007"/>
                <a:gd name="connsiteY25" fmla="*/ 43396 h 543458"/>
                <a:gd name="connsiteX26" fmla="*/ 1173957 w 1955007"/>
                <a:gd name="connsiteY26" fmla="*/ 55302 h 543458"/>
                <a:gd name="connsiteX27" fmla="*/ 1207294 w 1955007"/>
                <a:gd name="connsiteY27" fmla="*/ 100547 h 543458"/>
                <a:gd name="connsiteX28" fmla="*/ 1247775 w 1955007"/>
                <a:gd name="connsiteY28" fmla="*/ 138646 h 543458"/>
                <a:gd name="connsiteX29" fmla="*/ 1281113 w 1955007"/>
                <a:gd name="connsiteY29" fmla="*/ 176745 h 543458"/>
                <a:gd name="connsiteX30" fmla="*/ 1312069 w 1955007"/>
                <a:gd name="connsiteY30" fmla="*/ 217227 h 543458"/>
                <a:gd name="connsiteX31" fmla="*/ 1364457 w 1955007"/>
                <a:gd name="connsiteY31" fmla="*/ 283901 h 543458"/>
                <a:gd name="connsiteX32" fmla="*/ 1393032 w 1955007"/>
                <a:gd name="connsiteY32" fmla="*/ 329146 h 543458"/>
                <a:gd name="connsiteX33" fmla="*/ 1471613 w 1955007"/>
                <a:gd name="connsiteY33" fmla="*/ 388678 h 543458"/>
                <a:gd name="connsiteX34" fmla="*/ 1476375 w 1955007"/>
                <a:gd name="connsiteY34" fmla="*/ 422015 h 543458"/>
                <a:gd name="connsiteX35" fmla="*/ 1552576 w 1955007"/>
                <a:gd name="connsiteY35" fmla="*/ 455352 h 543458"/>
                <a:gd name="connsiteX36" fmla="*/ 1657350 w 1955007"/>
                <a:gd name="connsiteY36" fmla="*/ 500596 h 543458"/>
                <a:gd name="connsiteX37" fmla="*/ 1728788 w 1955007"/>
                <a:gd name="connsiteY37" fmla="*/ 524408 h 543458"/>
                <a:gd name="connsiteX38" fmla="*/ 1809750 w 1955007"/>
                <a:gd name="connsiteY38" fmla="*/ 536315 h 543458"/>
                <a:gd name="connsiteX39" fmla="*/ 1864519 w 1955007"/>
                <a:gd name="connsiteY39" fmla="*/ 543458 h 543458"/>
                <a:gd name="connsiteX40" fmla="*/ 1874044 w 1955007"/>
                <a:gd name="connsiteY40" fmla="*/ 538696 h 543458"/>
                <a:gd name="connsiteX41" fmla="*/ 1928813 w 1955007"/>
                <a:gd name="connsiteY41" fmla="*/ 541077 h 543458"/>
                <a:gd name="connsiteX42" fmla="*/ 1955007 w 1955007"/>
                <a:gd name="connsiteY42" fmla="*/ 543458 h 543458"/>
                <a:gd name="connsiteX0" fmla="*/ 0 w 1955007"/>
                <a:gd name="connsiteY0" fmla="*/ 314858 h 543458"/>
                <a:gd name="connsiteX1" fmla="*/ 83344 w 1955007"/>
                <a:gd name="connsiteY1" fmla="*/ 317240 h 543458"/>
                <a:gd name="connsiteX2" fmla="*/ 123825 w 1955007"/>
                <a:gd name="connsiteY2" fmla="*/ 317240 h 543458"/>
                <a:gd name="connsiteX3" fmla="*/ 209550 w 1955007"/>
                <a:gd name="connsiteY3" fmla="*/ 312477 h 543458"/>
                <a:gd name="connsiteX4" fmla="*/ 290513 w 1955007"/>
                <a:gd name="connsiteY4" fmla="*/ 298190 h 543458"/>
                <a:gd name="connsiteX5" fmla="*/ 366713 w 1955007"/>
                <a:gd name="connsiteY5" fmla="*/ 279140 h 543458"/>
                <a:gd name="connsiteX6" fmla="*/ 402432 w 1955007"/>
                <a:gd name="connsiteY6" fmla="*/ 269615 h 543458"/>
                <a:gd name="connsiteX7" fmla="*/ 445294 w 1955007"/>
                <a:gd name="connsiteY7" fmla="*/ 269615 h 543458"/>
                <a:gd name="connsiteX8" fmla="*/ 488157 w 1955007"/>
                <a:gd name="connsiteY8" fmla="*/ 279140 h 543458"/>
                <a:gd name="connsiteX9" fmla="*/ 545307 w 1955007"/>
                <a:gd name="connsiteY9" fmla="*/ 288665 h 543458"/>
                <a:gd name="connsiteX10" fmla="*/ 566738 w 1955007"/>
                <a:gd name="connsiteY10" fmla="*/ 288665 h 543458"/>
                <a:gd name="connsiteX11" fmla="*/ 592932 w 1955007"/>
                <a:gd name="connsiteY11" fmla="*/ 293427 h 543458"/>
                <a:gd name="connsiteX12" fmla="*/ 595313 w 1955007"/>
                <a:gd name="connsiteY12" fmla="*/ 293427 h 543458"/>
                <a:gd name="connsiteX13" fmla="*/ 633412 w 1955007"/>
                <a:gd name="connsiteY13" fmla="*/ 283903 h 543458"/>
                <a:gd name="connsiteX14" fmla="*/ 683419 w 1955007"/>
                <a:gd name="connsiteY14" fmla="*/ 255327 h 543458"/>
                <a:gd name="connsiteX15" fmla="*/ 704850 w 1955007"/>
                <a:gd name="connsiteY15" fmla="*/ 233895 h 543458"/>
                <a:gd name="connsiteX16" fmla="*/ 742951 w 1955007"/>
                <a:gd name="connsiteY16" fmla="*/ 205319 h 543458"/>
                <a:gd name="connsiteX17" fmla="*/ 769144 w 1955007"/>
                <a:gd name="connsiteY17" fmla="*/ 186270 h 543458"/>
                <a:gd name="connsiteX18" fmla="*/ 831056 w 1955007"/>
                <a:gd name="connsiteY18" fmla="*/ 129121 h 543458"/>
                <a:gd name="connsiteX19" fmla="*/ 876299 w 1955007"/>
                <a:gd name="connsiteY19" fmla="*/ 83877 h 543458"/>
                <a:gd name="connsiteX20" fmla="*/ 933450 w 1955007"/>
                <a:gd name="connsiteY20" fmla="*/ 43395 h 543458"/>
                <a:gd name="connsiteX21" fmla="*/ 962026 w 1955007"/>
                <a:gd name="connsiteY21" fmla="*/ 26728 h 543458"/>
                <a:gd name="connsiteX22" fmla="*/ 1004888 w 1955007"/>
                <a:gd name="connsiteY22" fmla="*/ 12440 h 543458"/>
                <a:gd name="connsiteX23" fmla="*/ 1057276 w 1955007"/>
                <a:gd name="connsiteY23" fmla="*/ 2915 h 543458"/>
                <a:gd name="connsiteX24" fmla="*/ 1116805 w 1955007"/>
                <a:gd name="connsiteY24" fmla="*/ 10059 h 543458"/>
                <a:gd name="connsiteX25" fmla="*/ 1157288 w 1955007"/>
                <a:gd name="connsiteY25" fmla="*/ 43396 h 543458"/>
                <a:gd name="connsiteX26" fmla="*/ 1173957 w 1955007"/>
                <a:gd name="connsiteY26" fmla="*/ 55302 h 543458"/>
                <a:gd name="connsiteX27" fmla="*/ 1207294 w 1955007"/>
                <a:gd name="connsiteY27" fmla="*/ 100547 h 543458"/>
                <a:gd name="connsiteX28" fmla="*/ 1247775 w 1955007"/>
                <a:gd name="connsiteY28" fmla="*/ 138646 h 543458"/>
                <a:gd name="connsiteX29" fmla="*/ 1281113 w 1955007"/>
                <a:gd name="connsiteY29" fmla="*/ 176745 h 543458"/>
                <a:gd name="connsiteX30" fmla="*/ 1312069 w 1955007"/>
                <a:gd name="connsiteY30" fmla="*/ 217227 h 543458"/>
                <a:gd name="connsiteX31" fmla="*/ 1364457 w 1955007"/>
                <a:gd name="connsiteY31" fmla="*/ 283901 h 543458"/>
                <a:gd name="connsiteX32" fmla="*/ 1393032 w 1955007"/>
                <a:gd name="connsiteY32" fmla="*/ 329146 h 543458"/>
                <a:gd name="connsiteX33" fmla="*/ 1471613 w 1955007"/>
                <a:gd name="connsiteY33" fmla="*/ 388678 h 543458"/>
                <a:gd name="connsiteX34" fmla="*/ 1516856 w 1955007"/>
                <a:gd name="connsiteY34" fmla="*/ 422015 h 543458"/>
                <a:gd name="connsiteX35" fmla="*/ 1552576 w 1955007"/>
                <a:gd name="connsiteY35" fmla="*/ 455352 h 543458"/>
                <a:gd name="connsiteX36" fmla="*/ 1657350 w 1955007"/>
                <a:gd name="connsiteY36" fmla="*/ 500596 h 543458"/>
                <a:gd name="connsiteX37" fmla="*/ 1728788 w 1955007"/>
                <a:gd name="connsiteY37" fmla="*/ 524408 h 543458"/>
                <a:gd name="connsiteX38" fmla="*/ 1809750 w 1955007"/>
                <a:gd name="connsiteY38" fmla="*/ 536315 h 543458"/>
                <a:gd name="connsiteX39" fmla="*/ 1864519 w 1955007"/>
                <a:gd name="connsiteY39" fmla="*/ 543458 h 543458"/>
                <a:gd name="connsiteX40" fmla="*/ 1874044 w 1955007"/>
                <a:gd name="connsiteY40" fmla="*/ 538696 h 543458"/>
                <a:gd name="connsiteX41" fmla="*/ 1928813 w 1955007"/>
                <a:gd name="connsiteY41" fmla="*/ 541077 h 543458"/>
                <a:gd name="connsiteX42" fmla="*/ 1955007 w 1955007"/>
                <a:gd name="connsiteY42" fmla="*/ 543458 h 543458"/>
                <a:gd name="connsiteX0" fmla="*/ 0 w 1955007"/>
                <a:gd name="connsiteY0" fmla="*/ 314858 h 543458"/>
                <a:gd name="connsiteX1" fmla="*/ 83344 w 1955007"/>
                <a:gd name="connsiteY1" fmla="*/ 317240 h 543458"/>
                <a:gd name="connsiteX2" fmla="*/ 123825 w 1955007"/>
                <a:gd name="connsiteY2" fmla="*/ 317240 h 543458"/>
                <a:gd name="connsiteX3" fmla="*/ 209550 w 1955007"/>
                <a:gd name="connsiteY3" fmla="*/ 312477 h 543458"/>
                <a:gd name="connsiteX4" fmla="*/ 290513 w 1955007"/>
                <a:gd name="connsiteY4" fmla="*/ 298190 h 543458"/>
                <a:gd name="connsiteX5" fmla="*/ 366713 w 1955007"/>
                <a:gd name="connsiteY5" fmla="*/ 279140 h 543458"/>
                <a:gd name="connsiteX6" fmla="*/ 402432 w 1955007"/>
                <a:gd name="connsiteY6" fmla="*/ 269615 h 543458"/>
                <a:gd name="connsiteX7" fmla="*/ 445294 w 1955007"/>
                <a:gd name="connsiteY7" fmla="*/ 269615 h 543458"/>
                <a:gd name="connsiteX8" fmla="*/ 488157 w 1955007"/>
                <a:gd name="connsiteY8" fmla="*/ 279140 h 543458"/>
                <a:gd name="connsiteX9" fmla="*/ 545307 w 1955007"/>
                <a:gd name="connsiteY9" fmla="*/ 288665 h 543458"/>
                <a:gd name="connsiteX10" fmla="*/ 566738 w 1955007"/>
                <a:gd name="connsiteY10" fmla="*/ 288665 h 543458"/>
                <a:gd name="connsiteX11" fmla="*/ 592932 w 1955007"/>
                <a:gd name="connsiteY11" fmla="*/ 293427 h 543458"/>
                <a:gd name="connsiteX12" fmla="*/ 595313 w 1955007"/>
                <a:gd name="connsiteY12" fmla="*/ 293427 h 543458"/>
                <a:gd name="connsiteX13" fmla="*/ 633412 w 1955007"/>
                <a:gd name="connsiteY13" fmla="*/ 283903 h 543458"/>
                <a:gd name="connsiteX14" fmla="*/ 683419 w 1955007"/>
                <a:gd name="connsiteY14" fmla="*/ 255327 h 543458"/>
                <a:gd name="connsiteX15" fmla="*/ 704850 w 1955007"/>
                <a:gd name="connsiteY15" fmla="*/ 233895 h 543458"/>
                <a:gd name="connsiteX16" fmla="*/ 742951 w 1955007"/>
                <a:gd name="connsiteY16" fmla="*/ 205319 h 543458"/>
                <a:gd name="connsiteX17" fmla="*/ 769144 w 1955007"/>
                <a:gd name="connsiteY17" fmla="*/ 186270 h 543458"/>
                <a:gd name="connsiteX18" fmla="*/ 831056 w 1955007"/>
                <a:gd name="connsiteY18" fmla="*/ 129121 h 543458"/>
                <a:gd name="connsiteX19" fmla="*/ 876299 w 1955007"/>
                <a:gd name="connsiteY19" fmla="*/ 83877 h 543458"/>
                <a:gd name="connsiteX20" fmla="*/ 933450 w 1955007"/>
                <a:gd name="connsiteY20" fmla="*/ 43395 h 543458"/>
                <a:gd name="connsiteX21" fmla="*/ 962026 w 1955007"/>
                <a:gd name="connsiteY21" fmla="*/ 26728 h 543458"/>
                <a:gd name="connsiteX22" fmla="*/ 1004888 w 1955007"/>
                <a:gd name="connsiteY22" fmla="*/ 12440 h 543458"/>
                <a:gd name="connsiteX23" fmla="*/ 1057276 w 1955007"/>
                <a:gd name="connsiteY23" fmla="*/ 2915 h 543458"/>
                <a:gd name="connsiteX24" fmla="*/ 1116805 w 1955007"/>
                <a:gd name="connsiteY24" fmla="*/ 10059 h 543458"/>
                <a:gd name="connsiteX25" fmla="*/ 1157288 w 1955007"/>
                <a:gd name="connsiteY25" fmla="*/ 43396 h 543458"/>
                <a:gd name="connsiteX26" fmla="*/ 1173957 w 1955007"/>
                <a:gd name="connsiteY26" fmla="*/ 55302 h 543458"/>
                <a:gd name="connsiteX27" fmla="*/ 1207294 w 1955007"/>
                <a:gd name="connsiteY27" fmla="*/ 100547 h 543458"/>
                <a:gd name="connsiteX28" fmla="*/ 1247775 w 1955007"/>
                <a:gd name="connsiteY28" fmla="*/ 138646 h 543458"/>
                <a:gd name="connsiteX29" fmla="*/ 1281113 w 1955007"/>
                <a:gd name="connsiteY29" fmla="*/ 176745 h 543458"/>
                <a:gd name="connsiteX30" fmla="*/ 1312069 w 1955007"/>
                <a:gd name="connsiteY30" fmla="*/ 217227 h 543458"/>
                <a:gd name="connsiteX31" fmla="*/ 1364457 w 1955007"/>
                <a:gd name="connsiteY31" fmla="*/ 283901 h 543458"/>
                <a:gd name="connsiteX32" fmla="*/ 1393032 w 1955007"/>
                <a:gd name="connsiteY32" fmla="*/ 329146 h 543458"/>
                <a:gd name="connsiteX33" fmla="*/ 1471613 w 1955007"/>
                <a:gd name="connsiteY33" fmla="*/ 388678 h 543458"/>
                <a:gd name="connsiteX34" fmla="*/ 1516856 w 1955007"/>
                <a:gd name="connsiteY34" fmla="*/ 422015 h 543458"/>
                <a:gd name="connsiteX35" fmla="*/ 1564483 w 1955007"/>
                <a:gd name="connsiteY35" fmla="*/ 450590 h 543458"/>
                <a:gd name="connsiteX36" fmla="*/ 1657350 w 1955007"/>
                <a:gd name="connsiteY36" fmla="*/ 500596 h 543458"/>
                <a:gd name="connsiteX37" fmla="*/ 1728788 w 1955007"/>
                <a:gd name="connsiteY37" fmla="*/ 524408 h 543458"/>
                <a:gd name="connsiteX38" fmla="*/ 1809750 w 1955007"/>
                <a:gd name="connsiteY38" fmla="*/ 536315 h 543458"/>
                <a:gd name="connsiteX39" fmla="*/ 1864519 w 1955007"/>
                <a:gd name="connsiteY39" fmla="*/ 543458 h 543458"/>
                <a:gd name="connsiteX40" fmla="*/ 1874044 w 1955007"/>
                <a:gd name="connsiteY40" fmla="*/ 538696 h 543458"/>
                <a:gd name="connsiteX41" fmla="*/ 1928813 w 1955007"/>
                <a:gd name="connsiteY41" fmla="*/ 541077 h 543458"/>
                <a:gd name="connsiteX42" fmla="*/ 1955007 w 1955007"/>
                <a:gd name="connsiteY42" fmla="*/ 543458 h 543458"/>
                <a:gd name="connsiteX0" fmla="*/ 0 w 1955007"/>
                <a:gd name="connsiteY0" fmla="*/ 314858 h 543458"/>
                <a:gd name="connsiteX1" fmla="*/ 83344 w 1955007"/>
                <a:gd name="connsiteY1" fmla="*/ 317240 h 543458"/>
                <a:gd name="connsiteX2" fmla="*/ 123825 w 1955007"/>
                <a:gd name="connsiteY2" fmla="*/ 317240 h 543458"/>
                <a:gd name="connsiteX3" fmla="*/ 209550 w 1955007"/>
                <a:gd name="connsiteY3" fmla="*/ 312477 h 543458"/>
                <a:gd name="connsiteX4" fmla="*/ 290513 w 1955007"/>
                <a:gd name="connsiteY4" fmla="*/ 298190 h 543458"/>
                <a:gd name="connsiteX5" fmla="*/ 366713 w 1955007"/>
                <a:gd name="connsiteY5" fmla="*/ 279140 h 543458"/>
                <a:gd name="connsiteX6" fmla="*/ 402432 w 1955007"/>
                <a:gd name="connsiteY6" fmla="*/ 269615 h 543458"/>
                <a:gd name="connsiteX7" fmla="*/ 445294 w 1955007"/>
                <a:gd name="connsiteY7" fmla="*/ 269615 h 543458"/>
                <a:gd name="connsiteX8" fmla="*/ 488157 w 1955007"/>
                <a:gd name="connsiteY8" fmla="*/ 279140 h 543458"/>
                <a:gd name="connsiteX9" fmla="*/ 545307 w 1955007"/>
                <a:gd name="connsiteY9" fmla="*/ 288665 h 543458"/>
                <a:gd name="connsiteX10" fmla="*/ 566738 w 1955007"/>
                <a:gd name="connsiteY10" fmla="*/ 288665 h 543458"/>
                <a:gd name="connsiteX11" fmla="*/ 592932 w 1955007"/>
                <a:gd name="connsiteY11" fmla="*/ 293427 h 543458"/>
                <a:gd name="connsiteX12" fmla="*/ 595313 w 1955007"/>
                <a:gd name="connsiteY12" fmla="*/ 293427 h 543458"/>
                <a:gd name="connsiteX13" fmla="*/ 633412 w 1955007"/>
                <a:gd name="connsiteY13" fmla="*/ 283903 h 543458"/>
                <a:gd name="connsiteX14" fmla="*/ 683419 w 1955007"/>
                <a:gd name="connsiteY14" fmla="*/ 255327 h 543458"/>
                <a:gd name="connsiteX15" fmla="*/ 704850 w 1955007"/>
                <a:gd name="connsiteY15" fmla="*/ 233895 h 543458"/>
                <a:gd name="connsiteX16" fmla="*/ 742951 w 1955007"/>
                <a:gd name="connsiteY16" fmla="*/ 205319 h 543458"/>
                <a:gd name="connsiteX17" fmla="*/ 769144 w 1955007"/>
                <a:gd name="connsiteY17" fmla="*/ 186270 h 543458"/>
                <a:gd name="connsiteX18" fmla="*/ 831056 w 1955007"/>
                <a:gd name="connsiteY18" fmla="*/ 129121 h 543458"/>
                <a:gd name="connsiteX19" fmla="*/ 876299 w 1955007"/>
                <a:gd name="connsiteY19" fmla="*/ 83877 h 543458"/>
                <a:gd name="connsiteX20" fmla="*/ 933450 w 1955007"/>
                <a:gd name="connsiteY20" fmla="*/ 43395 h 543458"/>
                <a:gd name="connsiteX21" fmla="*/ 962026 w 1955007"/>
                <a:gd name="connsiteY21" fmla="*/ 26728 h 543458"/>
                <a:gd name="connsiteX22" fmla="*/ 1004888 w 1955007"/>
                <a:gd name="connsiteY22" fmla="*/ 12440 h 543458"/>
                <a:gd name="connsiteX23" fmla="*/ 1057276 w 1955007"/>
                <a:gd name="connsiteY23" fmla="*/ 2915 h 543458"/>
                <a:gd name="connsiteX24" fmla="*/ 1116805 w 1955007"/>
                <a:gd name="connsiteY24" fmla="*/ 10059 h 543458"/>
                <a:gd name="connsiteX25" fmla="*/ 1157288 w 1955007"/>
                <a:gd name="connsiteY25" fmla="*/ 43396 h 543458"/>
                <a:gd name="connsiteX26" fmla="*/ 1173957 w 1955007"/>
                <a:gd name="connsiteY26" fmla="*/ 55302 h 543458"/>
                <a:gd name="connsiteX27" fmla="*/ 1207294 w 1955007"/>
                <a:gd name="connsiteY27" fmla="*/ 100547 h 543458"/>
                <a:gd name="connsiteX28" fmla="*/ 1247775 w 1955007"/>
                <a:gd name="connsiteY28" fmla="*/ 138646 h 543458"/>
                <a:gd name="connsiteX29" fmla="*/ 1281113 w 1955007"/>
                <a:gd name="connsiteY29" fmla="*/ 176745 h 543458"/>
                <a:gd name="connsiteX30" fmla="*/ 1312069 w 1955007"/>
                <a:gd name="connsiteY30" fmla="*/ 217227 h 543458"/>
                <a:gd name="connsiteX31" fmla="*/ 1364457 w 1955007"/>
                <a:gd name="connsiteY31" fmla="*/ 283901 h 543458"/>
                <a:gd name="connsiteX32" fmla="*/ 1393032 w 1955007"/>
                <a:gd name="connsiteY32" fmla="*/ 329146 h 543458"/>
                <a:gd name="connsiteX33" fmla="*/ 1428750 w 1955007"/>
                <a:gd name="connsiteY33" fmla="*/ 360102 h 543458"/>
                <a:gd name="connsiteX34" fmla="*/ 1471613 w 1955007"/>
                <a:gd name="connsiteY34" fmla="*/ 388678 h 543458"/>
                <a:gd name="connsiteX35" fmla="*/ 1516856 w 1955007"/>
                <a:gd name="connsiteY35" fmla="*/ 422015 h 543458"/>
                <a:gd name="connsiteX36" fmla="*/ 1564483 w 1955007"/>
                <a:gd name="connsiteY36" fmla="*/ 450590 h 543458"/>
                <a:gd name="connsiteX37" fmla="*/ 1657350 w 1955007"/>
                <a:gd name="connsiteY37" fmla="*/ 500596 h 543458"/>
                <a:gd name="connsiteX38" fmla="*/ 1728788 w 1955007"/>
                <a:gd name="connsiteY38" fmla="*/ 524408 h 543458"/>
                <a:gd name="connsiteX39" fmla="*/ 1809750 w 1955007"/>
                <a:gd name="connsiteY39" fmla="*/ 536315 h 543458"/>
                <a:gd name="connsiteX40" fmla="*/ 1864519 w 1955007"/>
                <a:gd name="connsiteY40" fmla="*/ 543458 h 543458"/>
                <a:gd name="connsiteX41" fmla="*/ 1874044 w 1955007"/>
                <a:gd name="connsiteY41" fmla="*/ 538696 h 543458"/>
                <a:gd name="connsiteX42" fmla="*/ 1928813 w 1955007"/>
                <a:gd name="connsiteY42" fmla="*/ 541077 h 543458"/>
                <a:gd name="connsiteX43" fmla="*/ 1955007 w 1955007"/>
                <a:gd name="connsiteY43" fmla="*/ 543458 h 543458"/>
                <a:gd name="connsiteX0" fmla="*/ 0 w 1955007"/>
                <a:gd name="connsiteY0" fmla="*/ 314858 h 543458"/>
                <a:gd name="connsiteX1" fmla="*/ 83344 w 1955007"/>
                <a:gd name="connsiteY1" fmla="*/ 317240 h 543458"/>
                <a:gd name="connsiteX2" fmla="*/ 123825 w 1955007"/>
                <a:gd name="connsiteY2" fmla="*/ 317240 h 543458"/>
                <a:gd name="connsiteX3" fmla="*/ 209550 w 1955007"/>
                <a:gd name="connsiteY3" fmla="*/ 312477 h 543458"/>
                <a:gd name="connsiteX4" fmla="*/ 290513 w 1955007"/>
                <a:gd name="connsiteY4" fmla="*/ 298190 h 543458"/>
                <a:gd name="connsiteX5" fmla="*/ 366713 w 1955007"/>
                <a:gd name="connsiteY5" fmla="*/ 279140 h 543458"/>
                <a:gd name="connsiteX6" fmla="*/ 402432 w 1955007"/>
                <a:gd name="connsiteY6" fmla="*/ 269615 h 543458"/>
                <a:gd name="connsiteX7" fmla="*/ 445294 w 1955007"/>
                <a:gd name="connsiteY7" fmla="*/ 269615 h 543458"/>
                <a:gd name="connsiteX8" fmla="*/ 488157 w 1955007"/>
                <a:gd name="connsiteY8" fmla="*/ 279140 h 543458"/>
                <a:gd name="connsiteX9" fmla="*/ 545307 w 1955007"/>
                <a:gd name="connsiteY9" fmla="*/ 288665 h 543458"/>
                <a:gd name="connsiteX10" fmla="*/ 566738 w 1955007"/>
                <a:gd name="connsiteY10" fmla="*/ 288665 h 543458"/>
                <a:gd name="connsiteX11" fmla="*/ 592932 w 1955007"/>
                <a:gd name="connsiteY11" fmla="*/ 293427 h 543458"/>
                <a:gd name="connsiteX12" fmla="*/ 595313 w 1955007"/>
                <a:gd name="connsiteY12" fmla="*/ 293427 h 543458"/>
                <a:gd name="connsiteX13" fmla="*/ 633412 w 1955007"/>
                <a:gd name="connsiteY13" fmla="*/ 283903 h 543458"/>
                <a:gd name="connsiteX14" fmla="*/ 683419 w 1955007"/>
                <a:gd name="connsiteY14" fmla="*/ 255327 h 543458"/>
                <a:gd name="connsiteX15" fmla="*/ 704850 w 1955007"/>
                <a:gd name="connsiteY15" fmla="*/ 233895 h 543458"/>
                <a:gd name="connsiteX16" fmla="*/ 742951 w 1955007"/>
                <a:gd name="connsiteY16" fmla="*/ 205319 h 543458"/>
                <a:gd name="connsiteX17" fmla="*/ 769144 w 1955007"/>
                <a:gd name="connsiteY17" fmla="*/ 186270 h 543458"/>
                <a:gd name="connsiteX18" fmla="*/ 831056 w 1955007"/>
                <a:gd name="connsiteY18" fmla="*/ 129121 h 543458"/>
                <a:gd name="connsiteX19" fmla="*/ 876299 w 1955007"/>
                <a:gd name="connsiteY19" fmla="*/ 83877 h 543458"/>
                <a:gd name="connsiteX20" fmla="*/ 933450 w 1955007"/>
                <a:gd name="connsiteY20" fmla="*/ 43395 h 543458"/>
                <a:gd name="connsiteX21" fmla="*/ 962026 w 1955007"/>
                <a:gd name="connsiteY21" fmla="*/ 26728 h 543458"/>
                <a:gd name="connsiteX22" fmla="*/ 1004888 w 1955007"/>
                <a:gd name="connsiteY22" fmla="*/ 12440 h 543458"/>
                <a:gd name="connsiteX23" fmla="*/ 1057276 w 1955007"/>
                <a:gd name="connsiteY23" fmla="*/ 2915 h 543458"/>
                <a:gd name="connsiteX24" fmla="*/ 1116805 w 1955007"/>
                <a:gd name="connsiteY24" fmla="*/ 10059 h 543458"/>
                <a:gd name="connsiteX25" fmla="*/ 1150144 w 1955007"/>
                <a:gd name="connsiteY25" fmla="*/ 33871 h 543458"/>
                <a:gd name="connsiteX26" fmla="*/ 1173957 w 1955007"/>
                <a:gd name="connsiteY26" fmla="*/ 55302 h 543458"/>
                <a:gd name="connsiteX27" fmla="*/ 1207294 w 1955007"/>
                <a:gd name="connsiteY27" fmla="*/ 100547 h 543458"/>
                <a:gd name="connsiteX28" fmla="*/ 1247775 w 1955007"/>
                <a:gd name="connsiteY28" fmla="*/ 138646 h 543458"/>
                <a:gd name="connsiteX29" fmla="*/ 1281113 w 1955007"/>
                <a:gd name="connsiteY29" fmla="*/ 176745 h 543458"/>
                <a:gd name="connsiteX30" fmla="*/ 1312069 w 1955007"/>
                <a:gd name="connsiteY30" fmla="*/ 217227 h 543458"/>
                <a:gd name="connsiteX31" fmla="*/ 1364457 w 1955007"/>
                <a:gd name="connsiteY31" fmla="*/ 283901 h 543458"/>
                <a:gd name="connsiteX32" fmla="*/ 1393032 w 1955007"/>
                <a:gd name="connsiteY32" fmla="*/ 329146 h 543458"/>
                <a:gd name="connsiteX33" fmla="*/ 1428750 w 1955007"/>
                <a:gd name="connsiteY33" fmla="*/ 360102 h 543458"/>
                <a:gd name="connsiteX34" fmla="*/ 1471613 w 1955007"/>
                <a:gd name="connsiteY34" fmla="*/ 388678 h 543458"/>
                <a:gd name="connsiteX35" fmla="*/ 1516856 w 1955007"/>
                <a:gd name="connsiteY35" fmla="*/ 422015 h 543458"/>
                <a:gd name="connsiteX36" fmla="*/ 1564483 w 1955007"/>
                <a:gd name="connsiteY36" fmla="*/ 450590 h 543458"/>
                <a:gd name="connsiteX37" fmla="*/ 1657350 w 1955007"/>
                <a:gd name="connsiteY37" fmla="*/ 500596 h 543458"/>
                <a:gd name="connsiteX38" fmla="*/ 1728788 w 1955007"/>
                <a:gd name="connsiteY38" fmla="*/ 524408 h 543458"/>
                <a:gd name="connsiteX39" fmla="*/ 1809750 w 1955007"/>
                <a:gd name="connsiteY39" fmla="*/ 536315 h 543458"/>
                <a:gd name="connsiteX40" fmla="*/ 1864519 w 1955007"/>
                <a:gd name="connsiteY40" fmla="*/ 543458 h 543458"/>
                <a:gd name="connsiteX41" fmla="*/ 1874044 w 1955007"/>
                <a:gd name="connsiteY41" fmla="*/ 538696 h 543458"/>
                <a:gd name="connsiteX42" fmla="*/ 1928813 w 1955007"/>
                <a:gd name="connsiteY42" fmla="*/ 541077 h 543458"/>
                <a:gd name="connsiteX43" fmla="*/ 1955007 w 1955007"/>
                <a:gd name="connsiteY43" fmla="*/ 543458 h 543458"/>
                <a:gd name="connsiteX0" fmla="*/ 0 w 1955007"/>
                <a:gd name="connsiteY0" fmla="*/ 314858 h 543458"/>
                <a:gd name="connsiteX1" fmla="*/ 83344 w 1955007"/>
                <a:gd name="connsiteY1" fmla="*/ 317240 h 543458"/>
                <a:gd name="connsiteX2" fmla="*/ 123825 w 1955007"/>
                <a:gd name="connsiteY2" fmla="*/ 317240 h 543458"/>
                <a:gd name="connsiteX3" fmla="*/ 209550 w 1955007"/>
                <a:gd name="connsiteY3" fmla="*/ 312477 h 543458"/>
                <a:gd name="connsiteX4" fmla="*/ 290513 w 1955007"/>
                <a:gd name="connsiteY4" fmla="*/ 298190 h 543458"/>
                <a:gd name="connsiteX5" fmla="*/ 366713 w 1955007"/>
                <a:gd name="connsiteY5" fmla="*/ 279140 h 543458"/>
                <a:gd name="connsiteX6" fmla="*/ 402432 w 1955007"/>
                <a:gd name="connsiteY6" fmla="*/ 269615 h 543458"/>
                <a:gd name="connsiteX7" fmla="*/ 445294 w 1955007"/>
                <a:gd name="connsiteY7" fmla="*/ 269615 h 543458"/>
                <a:gd name="connsiteX8" fmla="*/ 488157 w 1955007"/>
                <a:gd name="connsiteY8" fmla="*/ 279140 h 543458"/>
                <a:gd name="connsiteX9" fmla="*/ 545307 w 1955007"/>
                <a:gd name="connsiteY9" fmla="*/ 288665 h 543458"/>
                <a:gd name="connsiteX10" fmla="*/ 566738 w 1955007"/>
                <a:gd name="connsiteY10" fmla="*/ 288665 h 543458"/>
                <a:gd name="connsiteX11" fmla="*/ 592932 w 1955007"/>
                <a:gd name="connsiteY11" fmla="*/ 293427 h 543458"/>
                <a:gd name="connsiteX12" fmla="*/ 595313 w 1955007"/>
                <a:gd name="connsiteY12" fmla="*/ 293427 h 543458"/>
                <a:gd name="connsiteX13" fmla="*/ 633412 w 1955007"/>
                <a:gd name="connsiteY13" fmla="*/ 283903 h 543458"/>
                <a:gd name="connsiteX14" fmla="*/ 683419 w 1955007"/>
                <a:gd name="connsiteY14" fmla="*/ 255327 h 543458"/>
                <a:gd name="connsiteX15" fmla="*/ 704850 w 1955007"/>
                <a:gd name="connsiteY15" fmla="*/ 233895 h 543458"/>
                <a:gd name="connsiteX16" fmla="*/ 742951 w 1955007"/>
                <a:gd name="connsiteY16" fmla="*/ 205319 h 543458"/>
                <a:gd name="connsiteX17" fmla="*/ 769144 w 1955007"/>
                <a:gd name="connsiteY17" fmla="*/ 186270 h 543458"/>
                <a:gd name="connsiteX18" fmla="*/ 831056 w 1955007"/>
                <a:gd name="connsiteY18" fmla="*/ 129121 h 543458"/>
                <a:gd name="connsiteX19" fmla="*/ 876299 w 1955007"/>
                <a:gd name="connsiteY19" fmla="*/ 83877 h 543458"/>
                <a:gd name="connsiteX20" fmla="*/ 933450 w 1955007"/>
                <a:gd name="connsiteY20" fmla="*/ 43395 h 543458"/>
                <a:gd name="connsiteX21" fmla="*/ 962026 w 1955007"/>
                <a:gd name="connsiteY21" fmla="*/ 26728 h 543458"/>
                <a:gd name="connsiteX22" fmla="*/ 1004888 w 1955007"/>
                <a:gd name="connsiteY22" fmla="*/ 12440 h 543458"/>
                <a:gd name="connsiteX23" fmla="*/ 1057276 w 1955007"/>
                <a:gd name="connsiteY23" fmla="*/ 2915 h 543458"/>
                <a:gd name="connsiteX24" fmla="*/ 1116805 w 1955007"/>
                <a:gd name="connsiteY24" fmla="*/ 10059 h 543458"/>
                <a:gd name="connsiteX25" fmla="*/ 1150144 w 1955007"/>
                <a:gd name="connsiteY25" fmla="*/ 33871 h 543458"/>
                <a:gd name="connsiteX26" fmla="*/ 1173957 w 1955007"/>
                <a:gd name="connsiteY26" fmla="*/ 55302 h 543458"/>
                <a:gd name="connsiteX27" fmla="*/ 1207294 w 1955007"/>
                <a:gd name="connsiteY27" fmla="*/ 100547 h 543458"/>
                <a:gd name="connsiteX28" fmla="*/ 1247775 w 1955007"/>
                <a:gd name="connsiteY28" fmla="*/ 138646 h 543458"/>
                <a:gd name="connsiteX29" fmla="*/ 1281113 w 1955007"/>
                <a:gd name="connsiteY29" fmla="*/ 176745 h 543458"/>
                <a:gd name="connsiteX30" fmla="*/ 1312069 w 1955007"/>
                <a:gd name="connsiteY30" fmla="*/ 217227 h 543458"/>
                <a:gd name="connsiteX31" fmla="*/ 1364457 w 1955007"/>
                <a:gd name="connsiteY31" fmla="*/ 283901 h 543458"/>
                <a:gd name="connsiteX32" fmla="*/ 1393032 w 1955007"/>
                <a:gd name="connsiteY32" fmla="*/ 329146 h 543458"/>
                <a:gd name="connsiteX33" fmla="*/ 1428750 w 1955007"/>
                <a:gd name="connsiteY33" fmla="*/ 360102 h 543458"/>
                <a:gd name="connsiteX34" fmla="*/ 1471613 w 1955007"/>
                <a:gd name="connsiteY34" fmla="*/ 388678 h 543458"/>
                <a:gd name="connsiteX35" fmla="*/ 1516856 w 1955007"/>
                <a:gd name="connsiteY35" fmla="*/ 422015 h 543458"/>
                <a:gd name="connsiteX36" fmla="*/ 1564483 w 1955007"/>
                <a:gd name="connsiteY36" fmla="*/ 450590 h 543458"/>
                <a:gd name="connsiteX37" fmla="*/ 1657350 w 1955007"/>
                <a:gd name="connsiteY37" fmla="*/ 500596 h 543458"/>
                <a:gd name="connsiteX38" fmla="*/ 1728788 w 1955007"/>
                <a:gd name="connsiteY38" fmla="*/ 524408 h 543458"/>
                <a:gd name="connsiteX39" fmla="*/ 1812131 w 1955007"/>
                <a:gd name="connsiteY39" fmla="*/ 524408 h 543458"/>
                <a:gd name="connsiteX40" fmla="*/ 1864519 w 1955007"/>
                <a:gd name="connsiteY40" fmla="*/ 543458 h 543458"/>
                <a:gd name="connsiteX41" fmla="*/ 1874044 w 1955007"/>
                <a:gd name="connsiteY41" fmla="*/ 538696 h 543458"/>
                <a:gd name="connsiteX42" fmla="*/ 1928813 w 1955007"/>
                <a:gd name="connsiteY42" fmla="*/ 541077 h 543458"/>
                <a:gd name="connsiteX43" fmla="*/ 1955007 w 1955007"/>
                <a:gd name="connsiteY43" fmla="*/ 543458 h 543458"/>
                <a:gd name="connsiteX0" fmla="*/ 0 w 1955007"/>
                <a:gd name="connsiteY0" fmla="*/ 314858 h 543458"/>
                <a:gd name="connsiteX1" fmla="*/ 83344 w 1955007"/>
                <a:gd name="connsiteY1" fmla="*/ 317240 h 543458"/>
                <a:gd name="connsiteX2" fmla="*/ 123825 w 1955007"/>
                <a:gd name="connsiteY2" fmla="*/ 317240 h 543458"/>
                <a:gd name="connsiteX3" fmla="*/ 209550 w 1955007"/>
                <a:gd name="connsiteY3" fmla="*/ 312477 h 543458"/>
                <a:gd name="connsiteX4" fmla="*/ 290513 w 1955007"/>
                <a:gd name="connsiteY4" fmla="*/ 298190 h 543458"/>
                <a:gd name="connsiteX5" fmla="*/ 366713 w 1955007"/>
                <a:gd name="connsiteY5" fmla="*/ 279140 h 543458"/>
                <a:gd name="connsiteX6" fmla="*/ 402432 w 1955007"/>
                <a:gd name="connsiteY6" fmla="*/ 269615 h 543458"/>
                <a:gd name="connsiteX7" fmla="*/ 445294 w 1955007"/>
                <a:gd name="connsiteY7" fmla="*/ 269615 h 543458"/>
                <a:gd name="connsiteX8" fmla="*/ 488157 w 1955007"/>
                <a:gd name="connsiteY8" fmla="*/ 279140 h 543458"/>
                <a:gd name="connsiteX9" fmla="*/ 545307 w 1955007"/>
                <a:gd name="connsiteY9" fmla="*/ 288665 h 543458"/>
                <a:gd name="connsiteX10" fmla="*/ 566738 w 1955007"/>
                <a:gd name="connsiteY10" fmla="*/ 288665 h 543458"/>
                <a:gd name="connsiteX11" fmla="*/ 592932 w 1955007"/>
                <a:gd name="connsiteY11" fmla="*/ 293427 h 543458"/>
                <a:gd name="connsiteX12" fmla="*/ 595313 w 1955007"/>
                <a:gd name="connsiteY12" fmla="*/ 293427 h 543458"/>
                <a:gd name="connsiteX13" fmla="*/ 633412 w 1955007"/>
                <a:gd name="connsiteY13" fmla="*/ 283903 h 543458"/>
                <a:gd name="connsiteX14" fmla="*/ 683419 w 1955007"/>
                <a:gd name="connsiteY14" fmla="*/ 255327 h 543458"/>
                <a:gd name="connsiteX15" fmla="*/ 704850 w 1955007"/>
                <a:gd name="connsiteY15" fmla="*/ 233895 h 543458"/>
                <a:gd name="connsiteX16" fmla="*/ 742951 w 1955007"/>
                <a:gd name="connsiteY16" fmla="*/ 205319 h 543458"/>
                <a:gd name="connsiteX17" fmla="*/ 769144 w 1955007"/>
                <a:gd name="connsiteY17" fmla="*/ 186270 h 543458"/>
                <a:gd name="connsiteX18" fmla="*/ 831056 w 1955007"/>
                <a:gd name="connsiteY18" fmla="*/ 129121 h 543458"/>
                <a:gd name="connsiteX19" fmla="*/ 876299 w 1955007"/>
                <a:gd name="connsiteY19" fmla="*/ 83877 h 543458"/>
                <a:gd name="connsiteX20" fmla="*/ 933450 w 1955007"/>
                <a:gd name="connsiteY20" fmla="*/ 43395 h 543458"/>
                <a:gd name="connsiteX21" fmla="*/ 962026 w 1955007"/>
                <a:gd name="connsiteY21" fmla="*/ 26728 h 543458"/>
                <a:gd name="connsiteX22" fmla="*/ 1004888 w 1955007"/>
                <a:gd name="connsiteY22" fmla="*/ 12440 h 543458"/>
                <a:gd name="connsiteX23" fmla="*/ 1057276 w 1955007"/>
                <a:gd name="connsiteY23" fmla="*/ 2915 h 543458"/>
                <a:gd name="connsiteX24" fmla="*/ 1116805 w 1955007"/>
                <a:gd name="connsiteY24" fmla="*/ 10059 h 543458"/>
                <a:gd name="connsiteX25" fmla="*/ 1150144 w 1955007"/>
                <a:gd name="connsiteY25" fmla="*/ 33871 h 543458"/>
                <a:gd name="connsiteX26" fmla="*/ 1173957 w 1955007"/>
                <a:gd name="connsiteY26" fmla="*/ 55302 h 543458"/>
                <a:gd name="connsiteX27" fmla="*/ 1207294 w 1955007"/>
                <a:gd name="connsiteY27" fmla="*/ 100547 h 543458"/>
                <a:gd name="connsiteX28" fmla="*/ 1247775 w 1955007"/>
                <a:gd name="connsiteY28" fmla="*/ 138646 h 543458"/>
                <a:gd name="connsiteX29" fmla="*/ 1281113 w 1955007"/>
                <a:gd name="connsiteY29" fmla="*/ 176745 h 543458"/>
                <a:gd name="connsiteX30" fmla="*/ 1312069 w 1955007"/>
                <a:gd name="connsiteY30" fmla="*/ 217227 h 543458"/>
                <a:gd name="connsiteX31" fmla="*/ 1364457 w 1955007"/>
                <a:gd name="connsiteY31" fmla="*/ 283901 h 543458"/>
                <a:gd name="connsiteX32" fmla="*/ 1393032 w 1955007"/>
                <a:gd name="connsiteY32" fmla="*/ 329146 h 543458"/>
                <a:gd name="connsiteX33" fmla="*/ 1428750 w 1955007"/>
                <a:gd name="connsiteY33" fmla="*/ 360102 h 543458"/>
                <a:gd name="connsiteX34" fmla="*/ 1471613 w 1955007"/>
                <a:gd name="connsiteY34" fmla="*/ 388678 h 543458"/>
                <a:gd name="connsiteX35" fmla="*/ 1516856 w 1955007"/>
                <a:gd name="connsiteY35" fmla="*/ 422015 h 543458"/>
                <a:gd name="connsiteX36" fmla="*/ 1564483 w 1955007"/>
                <a:gd name="connsiteY36" fmla="*/ 450590 h 543458"/>
                <a:gd name="connsiteX37" fmla="*/ 1657350 w 1955007"/>
                <a:gd name="connsiteY37" fmla="*/ 500596 h 543458"/>
                <a:gd name="connsiteX38" fmla="*/ 1728788 w 1955007"/>
                <a:gd name="connsiteY38" fmla="*/ 512502 h 543458"/>
                <a:gd name="connsiteX39" fmla="*/ 1812131 w 1955007"/>
                <a:gd name="connsiteY39" fmla="*/ 524408 h 543458"/>
                <a:gd name="connsiteX40" fmla="*/ 1864519 w 1955007"/>
                <a:gd name="connsiteY40" fmla="*/ 543458 h 543458"/>
                <a:gd name="connsiteX41" fmla="*/ 1874044 w 1955007"/>
                <a:gd name="connsiteY41" fmla="*/ 538696 h 543458"/>
                <a:gd name="connsiteX42" fmla="*/ 1928813 w 1955007"/>
                <a:gd name="connsiteY42" fmla="*/ 541077 h 543458"/>
                <a:gd name="connsiteX43" fmla="*/ 1955007 w 1955007"/>
                <a:gd name="connsiteY43" fmla="*/ 543458 h 543458"/>
                <a:gd name="connsiteX0" fmla="*/ 0 w 1955007"/>
                <a:gd name="connsiteY0" fmla="*/ 314858 h 543458"/>
                <a:gd name="connsiteX1" fmla="*/ 83344 w 1955007"/>
                <a:gd name="connsiteY1" fmla="*/ 317240 h 543458"/>
                <a:gd name="connsiteX2" fmla="*/ 123825 w 1955007"/>
                <a:gd name="connsiteY2" fmla="*/ 317240 h 543458"/>
                <a:gd name="connsiteX3" fmla="*/ 209550 w 1955007"/>
                <a:gd name="connsiteY3" fmla="*/ 312477 h 543458"/>
                <a:gd name="connsiteX4" fmla="*/ 290513 w 1955007"/>
                <a:gd name="connsiteY4" fmla="*/ 298190 h 543458"/>
                <a:gd name="connsiteX5" fmla="*/ 366713 w 1955007"/>
                <a:gd name="connsiteY5" fmla="*/ 279140 h 543458"/>
                <a:gd name="connsiteX6" fmla="*/ 402432 w 1955007"/>
                <a:gd name="connsiteY6" fmla="*/ 269615 h 543458"/>
                <a:gd name="connsiteX7" fmla="*/ 445294 w 1955007"/>
                <a:gd name="connsiteY7" fmla="*/ 269615 h 543458"/>
                <a:gd name="connsiteX8" fmla="*/ 488157 w 1955007"/>
                <a:gd name="connsiteY8" fmla="*/ 279140 h 543458"/>
                <a:gd name="connsiteX9" fmla="*/ 545307 w 1955007"/>
                <a:gd name="connsiteY9" fmla="*/ 288665 h 543458"/>
                <a:gd name="connsiteX10" fmla="*/ 566738 w 1955007"/>
                <a:gd name="connsiteY10" fmla="*/ 288665 h 543458"/>
                <a:gd name="connsiteX11" fmla="*/ 592932 w 1955007"/>
                <a:gd name="connsiteY11" fmla="*/ 293427 h 543458"/>
                <a:gd name="connsiteX12" fmla="*/ 595313 w 1955007"/>
                <a:gd name="connsiteY12" fmla="*/ 293427 h 543458"/>
                <a:gd name="connsiteX13" fmla="*/ 633412 w 1955007"/>
                <a:gd name="connsiteY13" fmla="*/ 283903 h 543458"/>
                <a:gd name="connsiteX14" fmla="*/ 683419 w 1955007"/>
                <a:gd name="connsiteY14" fmla="*/ 255327 h 543458"/>
                <a:gd name="connsiteX15" fmla="*/ 704850 w 1955007"/>
                <a:gd name="connsiteY15" fmla="*/ 233895 h 543458"/>
                <a:gd name="connsiteX16" fmla="*/ 742951 w 1955007"/>
                <a:gd name="connsiteY16" fmla="*/ 205319 h 543458"/>
                <a:gd name="connsiteX17" fmla="*/ 769144 w 1955007"/>
                <a:gd name="connsiteY17" fmla="*/ 186270 h 543458"/>
                <a:gd name="connsiteX18" fmla="*/ 831056 w 1955007"/>
                <a:gd name="connsiteY18" fmla="*/ 129121 h 543458"/>
                <a:gd name="connsiteX19" fmla="*/ 876299 w 1955007"/>
                <a:gd name="connsiteY19" fmla="*/ 83877 h 543458"/>
                <a:gd name="connsiteX20" fmla="*/ 933450 w 1955007"/>
                <a:gd name="connsiteY20" fmla="*/ 43395 h 543458"/>
                <a:gd name="connsiteX21" fmla="*/ 962026 w 1955007"/>
                <a:gd name="connsiteY21" fmla="*/ 26728 h 543458"/>
                <a:gd name="connsiteX22" fmla="*/ 1004888 w 1955007"/>
                <a:gd name="connsiteY22" fmla="*/ 12440 h 543458"/>
                <a:gd name="connsiteX23" fmla="*/ 1057276 w 1955007"/>
                <a:gd name="connsiteY23" fmla="*/ 2915 h 543458"/>
                <a:gd name="connsiteX24" fmla="*/ 1116805 w 1955007"/>
                <a:gd name="connsiteY24" fmla="*/ 10059 h 543458"/>
                <a:gd name="connsiteX25" fmla="*/ 1150144 w 1955007"/>
                <a:gd name="connsiteY25" fmla="*/ 33871 h 543458"/>
                <a:gd name="connsiteX26" fmla="*/ 1173957 w 1955007"/>
                <a:gd name="connsiteY26" fmla="*/ 55302 h 543458"/>
                <a:gd name="connsiteX27" fmla="*/ 1207294 w 1955007"/>
                <a:gd name="connsiteY27" fmla="*/ 100547 h 543458"/>
                <a:gd name="connsiteX28" fmla="*/ 1247775 w 1955007"/>
                <a:gd name="connsiteY28" fmla="*/ 138646 h 543458"/>
                <a:gd name="connsiteX29" fmla="*/ 1281113 w 1955007"/>
                <a:gd name="connsiteY29" fmla="*/ 176745 h 543458"/>
                <a:gd name="connsiteX30" fmla="*/ 1312069 w 1955007"/>
                <a:gd name="connsiteY30" fmla="*/ 217227 h 543458"/>
                <a:gd name="connsiteX31" fmla="*/ 1364457 w 1955007"/>
                <a:gd name="connsiteY31" fmla="*/ 283901 h 543458"/>
                <a:gd name="connsiteX32" fmla="*/ 1393032 w 1955007"/>
                <a:gd name="connsiteY32" fmla="*/ 329146 h 543458"/>
                <a:gd name="connsiteX33" fmla="*/ 1428750 w 1955007"/>
                <a:gd name="connsiteY33" fmla="*/ 360102 h 543458"/>
                <a:gd name="connsiteX34" fmla="*/ 1471613 w 1955007"/>
                <a:gd name="connsiteY34" fmla="*/ 388678 h 543458"/>
                <a:gd name="connsiteX35" fmla="*/ 1516856 w 1955007"/>
                <a:gd name="connsiteY35" fmla="*/ 422015 h 543458"/>
                <a:gd name="connsiteX36" fmla="*/ 1564483 w 1955007"/>
                <a:gd name="connsiteY36" fmla="*/ 450590 h 543458"/>
                <a:gd name="connsiteX37" fmla="*/ 1657350 w 1955007"/>
                <a:gd name="connsiteY37" fmla="*/ 500596 h 543458"/>
                <a:gd name="connsiteX38" fmla="*/ 1664494 w 1955007"/>
                <a:gd name="connsiteY38" fmla="*/ 488690 h 543458"/>
                <a:gd name="connsiteX39" fmla="*/ 1728788 w 1955007"/>
                <a:gd name="connsiteY39" fmla="*/ 512502 h 543458"/>
                <a:gd name="connsiteX40" fmla="*/ 1812131 w 1955007"/>
                <a:gd name="connsiteY40" fmla="*/ 524408 h 543458"/>
                <a:gd name="connsiteX41" fmla="*/ 1864519 w 1955007"/>
                <a:gd name="connsiteY41" fmla="*/ 543458 h 543458"/>
                <a:gd name="connsiteX42" fmla="*/ 1874044 w 1955007"/>
                <a:gd name="connsiteY42" fmla="*/ 538696 h 543458"/>
                <a:gd name="connsiteX43" fmla="*/ 1928813 w 1955007"/>
                <a:gd name="connsiteY43" fmla="*/ 541077 h 543458"/>
                <a:gd name="connsiteX44" fmla="*/ 1955007 w 1955007"/>
                <a:gd name="connsiteY44" fmla="*/ 543458 h 543458"/>
                <a:gd name="connsiteX0" fmla="*/ 0 w 1955007"/>
                <a:gd name="connsiteY0" fmla="*/ 314858 h 543458"/>
                <a:gd name="connsiteX1" fmla="*/ 83344 w 1955007"/>
                <a:gd name="connsiteY1" fmla="*/ 317240 h 543458"/>
                <a:gd name="connsiteX2" fmla="*/ 123825 w 1955007"/>
                <a:gd name="connsiteY2" fmla="*/ 317240 h 543458"/>
                <a:gd name="connsiteX3" fmla="*/ 209550 w 1955007"/>
                <a:gd name="connsiteY3" fmla="*/ 312477 h 543458"/>
                <a:gd name="connsiteX4" fmla="*/ 290513 w 1955007"/>
                <a:gd name="connsiteY4" fmla="*/ 298190 h 543458"/>
                <a:gd name="connsiteX5" fmla="*/ 366713 w 1955007"/>
                <a:gd name="connsiteY5" fmla="*/ 279140 h 543458"/>
                <a:gd name="connsiteX6" fmla="*/ 402432 w 1955007"/>
                <a:gd name="connsiteY6" fmla="*/ 269615 h 543458"/>
                <a:gd name="connsiteX7" fmla="*/ 445294 w 1955007"/>
                <a:gd name="connsiteY7" fmla="*/ 269615 h 543458"/>
                <a:gd name="connsiteX8" fmla="*/ 488157 w 1955007"/>
                <a:gd name="connsiteY8" fmla="*/ 279140 h 543458"/>
                <a:gd name="connsiteX9" fmla="*/ 545307 w 1955007"/>
                <a:gd name="connsiteY9" fmla="*/ 288665 h 543458"/>
                <a:gd name="connsiteX10" fmla="*/ 566738 w 1955007"/>
                <a:gd name="connsiteY10" fmla="*/ 288665 h 543458"/>
                <a:gd name="connsiteX11" fmla="*/ 592932 w 1955007"/>
                <a:gd name="connsiteY11" fmla="*/ 293427 h 543458"/>
                <a:gd name="connsiteX12" fmla="*/ 595313 w 1955007"/>
                <a:gd name="connsiteY12" fmla="*/ 293427 h 543458"/>
                <a:gd name="connsiteX13" fmla="*/ 633412 w 1955007"/>
                <a:gd name="connsiteY13" fmla="*/ 283903 h 543458"/>
                <a:gd name="connsiteX14" fmla="*/ 683419 w 1955007"/>
                <a:gd name="connsiteY14" fmla="*/ 255327 h 543458"/>
                <a:gd name="connsiteX15" fmla="*/ 704850 w 1955007"/>
                <a:gd name="connsiteY15" fmla="*/ 233895 h 543458"/>
                <a:gd name="connsiteX16" fmla="*/ 742951 w 1955007"/>
                <a:gd name="connsiteY16" fmla="*/ 205319 h 543458"/>
                <a:gd name="connsiteX17" fmla="*/ 769144 w 1955007"/>
                <a:gd name="connsiteY17" fmla="*/ 186270 h 543458"/>
                <a:gd name="connsiteX18" fmla="*/ 831056 w 1955007"/>
                <a:gd name="connsiteY18" fmla="*/ 129121 h 543458"/>
                <a:gd name="connsiteX19" fmla="*/ 876299 w 1955007"/>
                <a:gd name="connsiteY19" fmla="*/ 83877 h 543458"/>
                <a:gd name="connsiteX20" fmla="*/ 933450 w 1955007"/>
                <a:gd name="connsiteY20" fmla="*/ 43395 h 543458"/>
                <a:gd name="connsiteX21" fmla="*/ 962026 w 1955007"/>
                <a:gd name="connsiteY21" fmla="*/ 26728 h 543458"/>
                <a:gd name="connsiteX22" fmla="*/ 1004888 w 1955007"/>
                <a:gd name="connsiteY22" fmla="*/ 12440 h 543458"/>
                <a:gd name="connsiteX23" fmla="*/ 1057276 w 1955007"/>
                <a:gd name="connsiteY23" fmla="*/ 2915 h 543458"/>
                <a:gd name="connsiteX24" fmla="*/ 1116805 w 1955007"/>
                <a:gd name="connsiteY24" fmla="*/ 10059 h 543458"/>
                <a:gd name="connsiteX25" fmla="*/ 1150144 w 1955007"/>
                <a:gd name="connsiteY25" fmla="*/ 33871 h 543458"/>
                <a:gd name="connsiteX26" fmla="*/ 1173957 w 1955007"/>
                <a:gd name="connsiteY26" fmla="*/ 55302 h 543458"/>
                <a:gd name="connsiteX27" fmla="*/ 1207294 w 1955007"/>
                <a:gd name="connsiteY27" fmla="*/ 100547 h 543458"/>
                <a:gd name="connsiteX28" fmla="*/ 1247775 w 1955007"/>
                <a:gd name="connsiteY28" fmla="*/ 138646 h 543458"/>
                <a:gd name="connsiteX29" fmla="*/ 1281113 w 1955007"/>
                <a:gd name="connsiteY29" fmla="*/ 176745 h 543458"/>
                <a:gd name="connsiteX30" fmla="*/ 1312069 w 1955007"/>
                <a:gd name="connsiteY30" fmla="*/ 217227 h 543458"/>
                <a:gd name="connsiteX31" fmla="*/ 1364457 w 1955007"/>
                <a:gd name="connsiteY31" fmla="*/ 283901 h 543458"/>
                <a:gd name="connsiteX32" fmla="*/ 1393032 w 1955007"/>
                <a:gd name="connsiteY32" fmla="*/ 329146 h 543458"/>
                <a:gd name="connsiteX33" fmla="*/ 1428750 w 1955007"/>
                <a:gd name="connsiteY33" fmla="*/ 360102 h 543458"/>
                <a:gd name="connsiteX34" fmla="*/ 1471613 w 1955007"/>
                <a:gd name="connsiteY34" fmla="*/ 388678 h 543458"/>
                <a:gd name="connsiteX35" fmla="*/ 1516856 w 1955007"/>
                <a:gd name="connsiteY35" fmla="*/ 422015 h 543458"/>
                <a:gd name="connsiteX36" fmla="*/ 1564483 w 1955007"/>
                <a:gd name="connsiteY36" fmla="*/ 450590 h 543458"/>
                <a:gd name="connsiteX37" fmla="*/ 1635919 w 1955007"/>
                <a:gd name="connsiteY37" fmla="*/ 476784 h 543458"/>
                <a:gd name="connsiteX38" fmla="*/ 1664494 w 1955007"/>
                <a:gd name="connsiteY38" fmla="*/ 488690 h 543458"/>
                <a:gd name="connsiteX39" fmla="*/ 1728788 w 1955007"/>
                <a:gd name="connsiteY39" fmla="*/ 512502 h 543458"/>
                <a:gd name="connsiteX40" fmla="*/ 1812131 w 1955007"/>
                <a:gd name="connsiteY40" fmla="*/ 524408 h 543458"/>
                <a:gd name="connsiteX41" fmla="*/ 1864519 w 1955007"/>
                <a:gd name="connsiteY41" fmla="*/ 543458 h 543458"/>
                <a:gd name="connsiteX42" fmla="*/ 1874044 w 1955007"/>
                <a:gd name="connsiteY42" fmla="*/ 538696 h 543458"/>
                <a:gd name="connsiteX43" fmla="*/ 1928813 w 1955007"/>
                <a:gd name="connsiteY43" fmla="*/ 541077 h 543458"/>
                <a:gd name="connsiteX44" fmla="*/ 1955007 w 1955007"/>
                <a:gd name="connsiteY44" fmla="*/ 543458 h 543458"/>
                <a:gd name="connsiteX0" fmla="*/ 0 w 1955007"/>
                <a:gd name="connsiteY0" fmla="*/ 314858 h 543458"/>
                <a:gd name="connsiteX1" fmla="*/ 83344 w 1955007"/>
                <a:gd name="connsiteY1" fmla="*/ 317240 h 543458"/>
                <a:gd name="connsiteX2" fmla="*/ 123825 w 1955007"/>
                <a:gd name="connsiteY2" fmla="*/ 317240 h 543458"/>
                <a:gd name="connsiteX3" fmla="*/ 209550 w 1955007"/>
                <a:gd name="connsiteY3" fmla="*/ 312477 h 543458"/>
                <a:gd name="connsiteX4" fmla="*/ 290513 w 1955007"/>
                <a:gd name="connsiteY4" fmla="*/ 298190 h 543458"/>
                <a:gd name="connsiteX5" fmla="*/ 366713 w 1955007"/>
                <a:gd name="connsiteY5" fmla="*/ 279140 h 543458"/>
                <a:gd name="connsiteX6" fmla="*/ 402432 w 1955007"/>
                <a:gd name="connsiteY6" fmla="*/ 269615 h 543458"/>
                <a:gd name="connsiteX7" fmla="*/ 445294 w 1955007"/>
                <a:gd name="connsiteY7" fmla="*/ 269615 h 543458"/>
                <a:gd name="connsiteX8" fmla="*/ 488157 w 1955007"/>
                <a:gd name="connsiteY8" fmla="*/ 279140 h 543458"/>
                <a:gd name="connsiteX9" fmla="*/ 545307 w 1955007"/>
                <a:gd name="connsiteY9" fmla="*/ 288665 h 543458"/>
                <a:gd name="connsiteX10" fmla="*/ 566738 w 1955007"/>
                <a:gd name="connsiteY10" fmla="*/ 288665 h 543458"/>
                <a:gd name="connsiteX11" fmla="*/ 592932 w 1955007"/>
                <a:gd name="connsiteY11" fmla="*/ 293427 h 543458"/>
                <a:gd name="connsiteX12" fmla="*/ 595313 w 1955007"/>
                <a:gd name="connsiteY12" fmla="*/ 293427 h 543458"/>
                <a:gd name="connsiteX13" fmla="*/ 633412 w 1955007"/>
                <a:gd name="connsiteY13" fmla="*/ 283903 h 543458"/>
                <a:gd name="connsiteX14" fmla="*/ 683419 w 1955007"/>
                <a:gd name="connsiteY14" fmla="*/ 255327 h 543458"/>
                <a:gd name="connsiteX15" fmla="*/ 704850 w 1955007"/>
                <a:gd name="connsiteY15" fmla="*/ 233895 h 543458"/>
                <a:gd name="connsiteX16" fmla="*/ 742951 w 1955007"/>
                <a:gd name="connsiteY16" fmla="*/ 205319 h 543458"/>
                <a:gd name="connsiteX17" fmla="*/ 769144 w 1955007"/>
                <a:gd name="connsiteY17" fmla="*/ 186270 h 543458"/>
                <a:gd name="connsiteX18" fmla="*/ 831056 w 1955007"/>
                <a:gd name="connsiteY18" fmla="*/ 129121 h 543458"/>
                <a:gd name="connsiteX19" fmla="*/ 876299 w 1955007"/>
                <a:gd name="connsiteY19" fmla="*/ 83877 h 543458"/>
                <a:gd name="connsiteX20" fmla="*/ 933450 w 1955007"/>
                <a:gd name="connsiteY20" fmla="*/ 43395 h 543458"/>
                <a:gd name="connsiteX21" fmla="*/ 962026 w 1955007"/>
                <a:gd name="connsiteY21" fmla="*/ 26728 h 543458"/>
                <a:gd name="connsiteX22" fmla="*/ 1004888 w 1955007"/>
                <a:gd name="connsiteY22" fmla="*/ 12440 h 543458"/>
                <a:gd name="connsiteX23" fmla="*/ 1057276 w 1955007"/>
                <a:gd name="connsiteY23" fmla="*/ 2915 h 543458"/>
                <a:gd name="connsiteX24" fmla="*/ 1116805 w 1955007"/>
                <a:gd name="connsiteY24" fmla="*/ 10059 h 543458"/>
                <a:gd name="connsiteX25" fmla="*/ 1150144 w 1955007"/>
                <a:gd name="connsiteY25" fmla="*/ 33871 h 543458"/>
                <a:gd name="connsiteX26" fmla="*/ 1173957 w 1955007"/>
                <a:gd name="connsiteY26" fmla="*/ 55302 h 543458"/>
                <a:gd name="connsiteX27" fmla="*/ 1207294 w 1955007"/>
                <a:gd name="connsiteY27" fmla="*/ 100547 h 543458"/>
                <a:gd name="connsiteX28" fmla="*/ 1247775 w 1955007"/>
                <a:gd name="connsiteY28" fmla="*/ 138646 h 543458"/>
                <a:gd name="connsiteX29" fmla="*/ 1281113 w 1955007"/>
                <a:gd name="connsiteY29" fmla="*/ 176745 h 543458"/>
                <a:gd name="connsiteX30" fmla="*/ 1312069 w 1955007"/>
                <a:gd name="connsiteY30" fmla="*/ 217227 h 543458"/>
                <a:gd name="connsiteX31" fmla="*/ 1364457 w 1955007"/>
                <a:gd name="connsiteY31" fmla="*/ 283901 h 543458"/>
                <a:gd name="connsiteX32" fmla="*/ 1393032 w 1955007"/>
                <a:gd name="connsiteY32" fmla="*/ 329146 h 543458"/>
                <a:gd name="connsiteX33" fmla="*/ 1428750 w 1955007"/>
                <a:gd name="connsiteY33" fmla="*/ 360102 h 543458"/>
                <a:gd name="connsiteX34" fmla="*/ 1471613 w 1955007"/>
                <a:gd name="connsiteY34" fmla="*/ 388678 h 543458"/>
                <a:gd name="connsiteX35" fmla="*/ 1516856 w 1955007"/>
                <a:gd name="connsiteY35" fmla="*/ 422015 h 543458"/>
                <a:gd name="connsiteX36" fmla="*/ 1564483 w 1955007"/>
                <a:gd name="connsiteY36" fmla="*/ 450590 h 543458"/>
                <a:gd name="connsiteX37" fmla="*/ 1635919 w 1955007"/>
                <a:gd name="connsiteY37" fmla="*/ 476784 h 543458"/>
                <a:gd name="connsiteX38" fmla="*/ 1674019 w 1955007"/>
                <a:gd name="connsiteY38" fmla="*/ 493453 h 543458"/>
                <a:gd name="connsiteX39" fmla="*/ 1728788 w 1955007"/>
                <a:gd name="connsiteY39" fmla="*/ 512502 h 543458"/>
                <a:gd name="connsiteX40" fmla="*/ 1812131 w 1955007"/>
                <a:gd name="connsiteY40" fmla="*/ 524408 h 543458"/>
                <a:gd name="connsiteX41" fmla="*/ 1864519 w 1955007"/>
                <a:gd name="connsiteY41" fmla="*/ 543458 h 543458"/>
                <a:gd name="connsiteX42" fmla="*/ 1874044 w 1955007"/>
                <a:gd name="connsiteY42" fmla="*/ 538696 h 543458"/>
                <a:gd name="connsiteX43" fmla="*/ 1928813 w 1955007"/>
                <a:gd name="connsiteY43" fmla="*/ 541077 h 543458"/>
                <a:gd name="connsiteX44" fmla="*/ 1955007 w 1955007"/>
                <a:gd name="connsiteY44" fmla="*/ 543458 h 543458"/>
                <a:gd name="connsiteX0" fmla="*/ 0 w 1955007"/>
                <a:gd name="connsiteY0" fmla="*/ 314858 h 543458"/>
                <a:gd name="connsiteX1" fmla="*/ 83344 w 1955007"/>
                <a:gd name="connsiteY1" fmla="*/ 317240 h 543458"/>
                <a:gd name="connsiteX2" fmla="*/ 123825 w 1955007"/>
                <a:gd name="connsiteY2" fmla="*/ 317240 h 543458"/>
                <a:gd name="connsiteX3" fmla="*/ 209550 w 1955007"/>
                <a:gd name="connsiteY3" fmla="*/ 312477 h 543458"/>
                <a:gd name="connsiteX4" fmla="*/ 290513 w 1955007"/>
                <a:gd name="connsiteY4" fmla="*/ 298190 h 543458"/>
                <a:gd name="connsiteX5" fmla="*/ 366713 w 1955007"/>
                <a:gd name="connsiteY5" fmla="*/ 279140 h 543458"/>
                <a:gd name="connsiteX6" fmla="*/ 402432 w 1955007"/>
                <a:gd name="connsiteY6" fmla="*/ 269615 h 543458"/>
                <a:gd name="connsiteX7" fmla="*/ 445294 w 1955007"/>
                <a:gd name="connsiteY7" fmla="*/ 269615 h 543458"/>
                <a:gd name="connsiteX8" fmla="*/ 488157 w 1955007"/>
                <a:gd name="connsiteY8" fmla="*/ 279140 h 543458"/>
                <a:gd name="connsiteX9" fmla="*/ 545307 w 1955007"/>
                <a:gd name="connsiteY9" fmla="*/ 288665 h 543458"/>
                <a:gd name="connsiteX10" fmla="*/ 566738 w 1955007"/>
                <a:gd name="connsiteY10" fmla="*/ 288665 h 543458"/>
                <a:gd name="connsiteX11" fmla="*/ 592932 w 1955007"/>
                <a:gd name="connsiteY11" fmla="*/ 293427 h 543458"/>
                <a:gd name="connsiteX12" fmla="*/ 595313 w 1955007"/>
                <a:gd name="connsiteY12" fmla="*/ 293427 h 543458"/>
                <a:gd name="connsiteX13" fmla="*/ 633412 w 1955007"/>
                <a:gd name="connsiteY13" fmla="*/ 283903 h 543458"/>
                <a:gd name="connsiteX14" fmla="*/ 683419 w 1955007"/>
                <a:gd name="connsiteY14" fmla="*/ 255327 h 543458"/>
                <a:gd name="connsiteX15" fmla="*/ 704850 w 1955007"/>
                <a:gd name="connsiteY15" fmla="*/ 233895 h 543458"/>
                <a:gd name="connsiteX16" fmla="*/ 742951 w 1955007"/>
                <a:gd name="connsiteY16" fmla="*/ 205319 h 543458"/>
                <a:gd name="connsiteX17" fmla="*/ 769144 w 1955007"/>
                <a:gd name="connsiteY17" fmla="*/ 186270 h 543458"/>
                <a:gd name="connsiteX18" fmla="*/ 831056 w 1955007"/>
                <a:gd name="connsiteY18" fmla="*/ 129121 h 543458"/>
                <a:gd name="connsiteX19" fmla="*/ 876299 w 1955007"/>
                <a:gd name="connsiteY19" fmla="*/ 83877 h 543458"/>
                <a:gd name="connsiteX20" fmla="*/ 933450 w 1955007"/>
                <a:gd name="connsiteY20" fmla="*/ 43395 h 543458"/>
                <a:gd name="connsiteX21" fmla="*/ 962026 w 1955007"/>
                <a:gd name="connsiteY21" fmla="*/ 26728 h 543458"/>
                <a:gd name="connsiteX22" fmla="*/ 1004888 w 1955007"/>
                <a:gd name="connsiteY22" fmla="*/ 12440 h 543458"/>
                <a:gd name="connsiteX23" fmla="*/ 1057276 w 1955007"/>
                <a:gd name="connsiteY23" fmla="*/ 2915 h 543458"/>
                <a:gd name="connsiteX24" fmla="*/ 1116805 w 1955007"/>
                <a:gd name="connsiteY24" fmla="*/ 10059 h 543458"/>
                <a:gd name="connsiteX25" fmla="*/ 1150144 w 1955007"/>
                <a:gd name="connsiteY25" fmla="*/ 33871 h 543458"/>
                <a:gd name="connsiteX26" fmla="*/ 1173957 w 1955007"/>
                <a:gd name="connsiteY26" fmla="*/ 55302 h 543458"/>
                <a:gd name="connsiteX27" fmla="*/ 1207294 w 1955007"/>
                <a:gd name="connsiteY27" fmla="*/ 100547 h 543458"/>
                <a:gd name="connsiteX28" fmla="*/ 1247775 w 1955007"/>
                <a:gd name="connsiteY28" fmla="*/ 138646 h 543458"/>
                <a:gd name="connsiteX29" fmla="*/ 1281113 w 1955007"/>
                <a:gd name="connsiteY29" fmla="*/ 176745 h 543458"/>
                <a:gd name="connsiteX30" fmla="*/ 1312069 w 1955007"/>
                <a:gd name="connsiteY30" fmla="*/ 217227 h 543458"/>
                <a:gd name="connsiteX31" fmla="*/ 1364457 w 1955007"/>
                <a:gd name="connsiteY31" fmla="*/ 283901 h 543458"/>
                <a:gd name="connsiteX32" fmla="*/ 1393032 w 1955007"/>
                <a:gd name="connsiteY32" fmla="*/ 329146 h 543458"/>
                <a:gd name="connsiteX33" fmla="*/ 1428750 w 1955007"/>
                <a:gd name="connsiteY33" fmla="*/ 360102 h 543458"/>
                <a:gd name="connsiteX34" fmla="*/ 1471613 w 1955007"/>
                <a:gd name="connsiteY34" fmla="*/ 388678 h 543458"/>
                <a:gd name="connsiteX35" fmla="*/ 1516856 w 1955007"/>
                <a:gd name="connsiteY35" fmla="*/ 422015 h 543458"/>
                <a:gd name="connsiteX36" fmla="*/ 1564483 w 1955007"/>
                <a:gd name="connsiteY36" fmla="*/ 450590 h 543458"/>
                <a:gd name="connsiteX37" fmla="*/ 1635919 w 1955007"/>
                <a:gd name="connsiteY37" fmla="*/ 476784 h 543458"/>
                <a:gd name="connsiteX38" fmla="*/ 1674019 w 1955007"/>
                <a:gd name="connsiteY38" fmla="*/ 493453 h 543458"/>
                <a:gd name="connsiteX39" fmla="*/ 1743075 w 1955007"/>
                <a:gd name="connsiteY39" fmla="*/ 512502 h 543458"/>
                <a:gd name="connsiteX40" fmla="*/ 1812131 w 1955007"/>
                <a:gd name="connsiteY40" fmla="*/ 524408 h 543458"/>
                <a:gd name="connsiteX41" fmla="*/ 1864519 w 1955007"/>
                <a:gd name="connsiteY41" fmla="*/ 543458 h 543458"/>
                <a:gd name="connsiteX42" fmla="*/ 1874044 w 1955007"/>
                <a:gd name="connsiteY42" fmla="*/ 538696 h 543458"/>
                <a:gd name="connsiteX43" fmla="*/ 1928813 w 1955007"/>
                <a:gd name="connsiteY43" fmla="*/ 541077 h 543458"/>
                <a:gd name="connsiteX44" fmla="*/ 1955007 w 1955007"/>
                <a:gd name="connsiteY44" fmla="*/ 543458 h 543458"/>
                <a:gd name="connsiteX0" fmla="*/ 0 w 1955007"/>
                <a:gd name="connsiteY0" fmla="*/ 314858 h 543458"/>
                <a:gd name="connsiteX1" fmla="*/ 83344 w 1955007"/>
                <a:gd name="connsiteY1" fmla="*/ 317240 h 543458"/>
                <a:gd name="connsiteX2" fmla="*/ 123825 w 1955007"/>
                <a:gd name="connsiteY2" fmla="*/ 317240 h 543458"/>
                <a:gd name="connsiteX3" fmla="*/ 209550 w 1955007"/>
                <a:gd name="connsiteY3" fmla="*/ 312477 h 543458"/>
                <a:gd name="connsiteX4" fmla="*/ 290513 w 1955007"/>
                <a:gd name="connsiteY4" fmla="*/ 298190 h 543458"/>
                <a:gd name="connsiteX5" fmla="*/ 366713 w 1955007"/>
                <a:gd name="connsiteY5" fmla="*/ 279140 h 543458"/>
                <a:gd name="connsiteX6" fmla="*/ 402432 w 1955007"/>
                <a:gd name="connsiteY6" fmla="*/ 269615 h 543458"/>
                <a:gd name="connsiteX7" fmla="*/ 445294 w 1955007"/>
                <a:gd name="connsiteY7" fmla="*/ 269615 h 543458"/>
                <a:gd name="connsiteX8" fmla="*/ 488157 w 1955007"/>
                <a:gd name="connsiteY8" fmla="*/ 279140 h 543458"/>
                <a:gd name="connsiteX9" fmla="*/ 545307 w 1955007"/>
                <a:gd name="connsiteY9" fmla="*/ 288665 h 543458"/>
                <a:gd name="connsiteX10" fmla="*/ 566738 w 1955007"/>
                <a:gd name="connsiteY10" fmla="*/ 288665 h 543458"/>
                <a:gd name="connsiteX11" fmla="*/ 592932 w 1955007"/>
                <a:gd name="connsiteY11" fmla="*/ 293427 h 543458"/>
                <a:gd name="connsiteX12" fmla="*/ 595313 w 1955007"/>
                <a:gd name="connsiteY12" fmla="*/ 293427 h 543458"/>
                <a:gd name="connsiteX13" fmla="*/ 633412 w 1955007"/>
                <a:gd name="connsiteY13" fmla="*/ 283903 h 543458"/>
                <a:gd name="connsiteX14" fmla="*/ 683419 w 1955007"/>
                <a:gd name="connsiteY14" fmla="*/ 255327 h 543458"/>
                <a:gd name="connsiteX15" fmla="*/ 704850 w 1955007"/>
                <a:gd name="connsiteY15" fmla="*/ 233895 h 543458"/>
                <a:gd name="connsiteX16" fmla="*/ 742951 w 1955007"/>
                <a:gd name="connsiteY16" fmla="*/ 205319 h 543458"/>
                <a:gd name="connsiteX17" fmla="*/ 769144 w 1955007"/>
                <a:gd name="connsiteY17" fmla="*/ 186270 h 543458"/>
                <a:gd name="connsiteX18" fmla="*/ 831056 w 1955007"/>
                <a:gd name="connsiteY18" fmla="*/ 129121 h 543458"/>
                <a:gd name="connsiteX19" fmla="*/ 876299 w 1955007"/>
                <a:gd name="connsiteY19" fmla="*/ 83877 h 543458"/>
                <a:gd name="connsiteX20" fmla="*/ 933450 w 1955007"/>
                <a:gd name="connsiteY20" fmla="*/ 43395 h 543458"/>
                <a:gd name="connsiteX21" fmla="*/ 962026 w 1955007"/>
                <a:gd name="connsiteY21" fmla="*/ 26728 h 543458"/>
                <a:gd name="connsiteX22" fmla="*/ 1004888 w 1955007"/>
                <a:gd name="connsiteY22" fmla="*/ 12440 h 543458"/>
                <a:gd name="connsiteX23" fmla="*/ 1057276 w 1955007"/>
                <a:gd name="connsiteY23" fmla="*/ 2915 h 543458"/>
                <a:gd name="connsiteX24" fmla="*/ 1116805 w 1955007"/>
                <a:gd name="connsiteY24" fmla="*/ 10059 h 543458"/>
                <a:gd name="connsiteX25" fmla="*/ 1150144 w 1955007"/>
                <a:gd name="connsiteY25" fmla="*/ 33871 h 543458"/>
                <a:gd name="connsiteX26" fmla="*/ 1173957 w 1955007"/>
                <a:gd name="connsiteY26" fmla="*/ 55302 h 543458"/>
                <a:gd name="connsiteX27" fmla="*/ 1207294 w 1955007"/>
                <a:gd name="connsiteY27" fmla="*/ 100547 h 543458"/>
                <a:gd name="connsiteX28" fmla="*/ 1247775 w 1955007"/>
                <a:gd name="connsiteY28" fmla="*/ 138646 h 543458"/>
                <a:gd name="connsiteX29" fmla="*/ 1281113 w 1955007"/>
                <a:gd name="connsiteY29" fmla="*/ 176745 h 543458"/>
                <a:gd name="connsiteX30" fmla="*/ 1312069 w 1955007"/>
                <a:gd name="connsiteY30" fmla="*/ 217227 h 543458"/>
                <a:gd name="connsiteX31" fmla="*/ 1364457 w 1955007"/>
                <a:gd name="connsiteY31" fmla="*/ 283901 h 543458"/>
                <a:gd name="connsiteX32" fmla="*/ 1393032 w 1955007"/>
                <a:gd name="connsiteY32" fmla="*/ 329146 h 543458"/>
                <a:gd name="connsiteX33" fmla="*/ 1428750 w 1955007"/>
                <a:gd name="connsiteY33" fmla="*/ 360102 h 543458"/>
                <a:gd name="connsiteX34" fmla="*/ 1471613 w 1955007"/>
                <a:gd name="connsiteY34" fmla="*/ 388678 h 543458"/>
                <a:gd name="connsiteX35" fmla="*/ 1516856 w 1955007"/>
                <a:gd name="connsiteY35" fmla="*/ 422015 h 543458"/>
                <a:gd name="connsiteX36" fmla="*/ 1564483 w 1955007"/>
                <a:gd name="connsiteY36" fmla="*/ 450590 h 543458"/>
                <a:gd name="connsiteX37" fmla="*/ 1635919 w 1955007"/>
                <a:gd name="connsiteY37" fmla="*/ 476784 h 543458"/>
                <a:gd name="connsiteX38" fmla="*/ 1674019 w 1955007"/>
                <a:gd name="connsiteY38" fmla="*/ 493453 h 543458"/>
                <a:gd name="connsiteX39" fmla="*/ 1743075 w 1955007"/>
                <a:gd name="connsiteY39" fmla="*/ 512502 h 543458"/>
                <a:gd name="connsiteX40" fmla="*/ 1812131 w 1955007"/>
                <a:gd name="connsiteY40" fmla="*/ 524408 h 543458"/>
                <a:gd name="connsiteX41" fmla="*/ 1864519 w 1955007"/>
                <a:gd name="connsiteY41" fmla="*/ 526789 h 543458"/>
                <a:gd name="connsiteX42" fmla="*/ 1874044 w 1955007"/>
                <a:gd name="connsiteY42" fmla="*/ 538696 h 543458"/>
                <a:gd name="connsiteX43" fmla="*/ 1928813 w 1955007"/>
                <a:gd name="connsiteY43" fmla="*/ 541077 h 543458"/>
                <a:gd name="connsiteX44" fmla="*/ 1955007 w 1955007"/>
                <a:gd name="connsiteY44" fmla="*/ 543458 h 543458"/>
                <a:gd name="connsiteX0" fmla="*/ 0 w 1955007"/>
                <a:gd name="connsiteY0" fmla="*/ 314858 h 543458"/>
                <a:gd name="connsiteX1" fmla="*/ 83344 w 1955007"/>
                <a:gd name="connsiteY1" fmla="*/ 317240 h 543458"/>
                <a:gd name="connsiteX2" fmla="*/ 123825 w 1955007"/>
                <a:gd name="connsiteY2" fmla="*/ 317240 h 543458"/>
                <a:gd name="connsiteX3" fmla="*/ 209550 w 1955007"/>
                <a:gd name="connsiteY3" fmla="*/ 312477 h 543458"/>
                <a:gd name="connsiteX4" fmla="*/ 290513 w 1955007"/>
                <a:gd name="connsiteY4" fmla="*/ 298190 h 543458"/>
                <a:gd name="connsiteX5" fmla="*/ 366713 w 1955007"/>
                <a:gd name="connsiteY5" fmla="*/ 279140 h 543458"/>
                <a:gd name="connsiteX6" fmla="*/ 402432 w 1955007"/>
                <a:gd name="connsiteY6" fmla="*/ 269615 h 543458"/>
                <a:gd name="connsiteX7" fmla="*/ 445294 w 1955007"/>
                <a:gd name="connsiteY7" fmla="*/ 269615 h 543458"/>
                <a:gd name="connsiteX8" fmla="*/ 488157 w 1955007"/>
                <a:gd name="connsiteY8" fmla="*/ 279140 h 543458"/>
                <a:gd name="connsiteX9" fmla="*/ 545307 w 1955007"/>
                <a:gd name="connsiteY9" fmla="*/ 288665 h 543458"/>
                <a:gd name="connsiteX10" fmla="*/ 566738 w 1955007"/>
                <a:gd name="connsiteY10" fmla="*/ 288665 h 543458"/>
                <a:gd name="connsiteX11" fmla="*/ 592932 w 1955007"/>
                <a:gd name="connsiteY11" fmla="*/ 293427 h 543458"/>
                <a:gd name="connsiteX12" fmla="*/ 595313 w 1955007"/>
                <a:gd name="connsiteY12" fmla="*/ 293427 h 543458"/>
                <a:gd name="connsiteX13" fmla="*/ 633412 w 1955007"/>
                <a:gd name="connsiteY13" fmla="*/ 283903 h 543458"/>
                <a:gd name="connsiteX14" fmla="*/ 683419 w 1955007"/>
                <a:gd name="connsiteY14" fmla="*/ 255327 h 543458"/>
                <a:gd name="connsiteX15" fmla="*/ 704850 w 1955007"/>
                <a:gd name="connsiteY15" fmla="*/ 233895 h 543458"/>
                <a:gd name="connsiteX16" fmla="*/ 742951 w 1955007"/>
                <a:gd name="connsiteY16" fmla="*/ 205319 h 543458"/>
                <a:gd name="connsiteX17" fmla="*/ 769144 w 1955007"/>
                <a:gd name="connsiteY17" fmla="*/ 186270 h 543458"/>
                <a:gd name="connsiteX18" fmla="*/ 831056 w 1955007"/>
                <a:gd name="connsiteY18" fmla="*/ 129121 h 543458"/>
                <a:gd name="connsiteX19" fmla="*/ 876299 w 1955007"/>
                <a:gd name="connsiteY19" fmla="*/ 83877 h 543458"/>
                <a:gd name="connsiteX20" fmla="*/ 933450 w 1955007"/>
                <a:gd name="connsiteY20" fmla="*/ 43395 h 543458"/>
                <a:gd name="connsiteX21" fmla="*/ 962026 w 1955007"/>
                <a:gd name="connsiteY21" fmla="*/ 26728 h 543458"/>
                <a:gd name="connsiteX22" fmla="*/ 1004888 w 1955007"/>
                <a:gd name="connsiteY22" fmla="*/ 12440 h 543458"/>
                <a:gd name="connsiteX23" fmla="*/ 1057276 w 1955007"/>
                <a:gd name="connsiteY23" fmla="*/ 2915 h 543458"/>
                <a:gd name="connsiteX24" fmla="*/ 1116805 w 1955007"/>
                <a:gd name="connsiteY24" fmla="*/ 10059 h 543458"/>
                <a:gd name="connsiteX25" fmla="*/ 1150144 w 1955007"/>
                <a:gd name="connsiteY25" fmla="*/ 33871 h 543458"/>
                <a:gd name="connsiteX26" fmla="*/ 1173957 w 1955007"/>
                <a:gd name="connsiteY26" fmla="*/ 55302 h 543458"/>
                <a:gd name="connsiteX27" fmla="*/ 1207294 w 1955007"/>
                <a:gd name="connsiteY27" fmla="*/ 100547 h 543458"/>
                <a:gd name="connsiteX28" fmla="*/ 1247775 w 1955007"/>
                <a:gd name="connsiteY28" fmla="*/ 138646 h 543458"/>
                <a:gd name="connsiteX29" fmla="*/ 1281113 w 1955007"/>
                <a:gd name="connsiteY29" fmla="*/ 176745 h 543458"/>
                <a:gd name="connsiteX30" fmla="*/ 1312069 w 1955007"/>
                <a:gd name="connsiteY30" fmla="*/ 217227 h 543458"/>
                <a:gd name="connsiteX31" fmla="*/ 1364457 w 1955007"/>
                <a:gd name="connsiteY31" fmla="*/ 283901 h 543458"/>
                <a:gd name="connsiteX32" fmla="*/ 1393032 w 1955007"/>
                <a:gd name="connsiteY32" fmla="*/ 329146 h 543458"/>
                <a:gd name="connsiteX33" fmla="*/ 1428750 w 1955007"/>
                <a:gd name="connsiteY33" fmla="*/ 360102 h 543458"/>
                <a:gd name="connsiteX34" fmla="*/ 1471613 w 1955007"/>
                <a:gd name="connsiteY34" fmla="*/ 388678 h 543458"/>
                <a:gd name="connsiteX35" fmla="*/ 1516856 w 1955007"/>
                <a:gd name="connsiteY35" fmla="*/ 422015 h 543458"/>
                <a:gd name="connsiteX36" fmla="*/ 1564483 w 1955007"/>
                <a:gd name="connsiteY36" fmla="*/ 450590 h 543458"/>
                <a:gd name="connsiteX37" fmla="*/ 1635919 w 1955007"/>
                <a:gd name="connsiteY37" fmla="*/ 476784 h 543458"/>
                <a:gd name="connsiteX38" fmla="*/ 1674019 w 1955007"/>
                <a:gd name="connsiteY38" fmla="*/ 493453 h 543458"/>
                <a:gd name="connsiteX39" fmla="*/ 1743075 w 1955007"/>
                <a:gd name="connsiteY39" fmla="*/ 512502 h 543458"/>
                <a:gd name="connsiteX40" fmla="*/ 1812131 w 1955007"/>
                <a:gd name="connsiteY40" fmla="*/ 524408 h 543458"/>
                <a:gd name="connsiteX41" fmla="*/ 1864519 w 1955007"/>
                <a:gd name="connsiteY41" fmla="*/ 526789 h 543458"/>
                <a:gd name="connsiteX42" fmla="*/ 1928813 w 1955007"/>
                <a:gd name="connsiteY42" fmla="*/ 541077 h 543458"/>
                <a:gd name="connsiteX43" fmla="*/ 1955007 w 1955007"/>
                <a:gd name="connsiteY43" fmla="*/ 543458 h 543458"/>
                <a:gd name="connsiteX0" fmla="*/ 0 w 1955007"/>
                <a:gd name="connsiteY0" fmla="*/ 314858 h 543458"/>
                <a:gd name="connsiteX1" fmla="*/ 83344 w 1955007"/>
                <a:gd name="connsiteY1" fmla="*/ 317240 h 543458"/>
                <a:gd name="connsiteX2" fmla="*/ 123825 w 1955007"/>
                <a:gd name="connsiteY2" fmla="*/ 317240 h 543458"/>
                <a:gd name="connsiteX3" fmla="*/ 209550 w 1955007"/>
                <a:gd name="connsiteY3" fmla="*/ 312477 h 543458"/>
                <a:gd name="connsiteX4" fmla="*/ 290513 w 1955007"/>
                <a:gd name="connsiteY4" fmla="*/ 298190 h 543458"/>
                <a:gd name="connsiteX5" fmla="*/ 366713 w 1955007"/>
                <a:gd name="connsiteY5" fmla="*/ 279140 h 543458"/>
                <a:gd name="connsiteX6" fmla="*/ 402432 w 1955007"/>
                <a:gd name="connsiteY6" fmla="*/ 269615 h 543458"/>
                <a:gd name="connsiteX7" fmla="*/ 445294 w 1955007"/>
                <a:gd name="connsiteY7" fmla="*/ 269615 h 543458"/>
                <a:gd name="connsiteX8" fmla="*/ 488157 w 1955007"/>
                <a:gd name="connsiteY8" fmla="*/ 279140 h 543458"/>
                <a:gd name="connsiteX9" fmla="*/ 545307 w 1955007"/>
                <a:gd name="connsiteY9" fmla="*/ 288665 h 543458"/>
                <a:gd name="connsiteX10" fmla="*/ 566738 w 1955007"/>
                <a:gd name="connsiteY10" fmla="*/ 288665 h 543458"/>
                <a:gd name="connsiteX11" fmla="*/ 592932 w 1955007"/>
                <a:gd name="connsiteY11" fmla="*/ 293427 h 543458"/>
                <a:gd name="connsiteX12" fmla="*/ 595313 w 1955007"/>
                <a:gd name="connsiteY12" fmla="*/ 293427 h 543458"/>
                <a:gd name="connsiteX13" fmla="*/ 633412 w 1955007"/>
                <a:gd name="connsiteY13" fmla="*/ 283903 h 543458"/>
                <a:gd name="connsiteX14" fmla="*/ 683419 w 1955007"/>
                <a:gd name="connsiteY14" fmla="*/ 255327 h 543458"/>
                <a:gd name="connsiteX15" fmla="*/ 704850 w 1955007"/>
                <a:gd name="connsiteY15" fmla="*/ 233895 h 543458"/>
                <a:gd name="connsiteX16" fmla="*/ 742951 w 1955007"/>
                <a:gd name="connsiteY16" fmla="*/ 205319 h 543458"/>
                <a:gd name="connsiteX17" fmla="*/ 769144 w 1955007"/>
                <a:gd name="connsiteY17" fmla="*/ 186270 h 543458"/>
                <a:gd name="connsiteX18" fmla="*/ 831056 w 1955007"/>
                <a:gd name="connsiteY18" fmla="*/ 129121 h 543458"/>
                <a:gd name="connsiteX19" fmla="*/ 876299 w 1955007"/>
                <a:gd name="connsiteY19" fmla="*/ 83877 h 543458"/>
                <a:gd name="connsiteX20" fmla="*/ 933450 w 1955007"/>
                <a:gd name="connsiteY20" fmla="*/ 43395 h 543458"/>
                <a:gd name="connsiteX21" fmla="*/ 962026 w 1955007"/>
                <a:gd name="connsiteY21" fmla="*/ 26728 h 543458"/>
                <a:gd name="connsiteX22" fmla="*/ 1004888 w 1955007"/>
                <a:gd name="connsiteY22" fmla="*/ 12440 h 543458"/>
                <a:gd name="connsiteX23" fmla="*/ 1057276 w 1955007"/>
                <a:gd name="connsiteY23" fmla="*/ 2915 h 543458"/>
                <a:gd name="connsiteX24" fmla="*/ 1116805 w 1955007"/>
                <a:gd name="connsiteY24" fmla="*/ 10059 h 543458"/>
                <a:gd name="connsiteX25" fmla="*/ 1150144 w 1955007"/>
                <a:gd name="connsiteY25" fmla="*/ 33871 h 543458"/>
                <a:gd name="connsiteX26" fmla="*/ 1173957 w 1955007"/>
                <a:gd name="connsiteY26" fmla="*/ 55302 h 543458"/>
                <a:gd name="connsiteX27" fmla="*/ 1207294 w 1955007"/>
                <a:gd name="connsiteY27" fmla="*/ 100547 h 543458"/>
                <a:gd name="connsiteX28" fmla="*/ 1247775 w 1955007"/>
                <a:gd name="connsiteY28" fmla="*/ 138646 h 543458"/>
                <a:gd name="connsiteX29" fmla="*/ 1281113 w 1955007"/>
                <a:gd name="connsiteY29" fmla="*/ 176745 h 543458"/>
                <a:gd name="connsiteX30" fmla="*/ 1312069 w 1955007"/>
                <a:gd name="connsiteY30" fmla="*/ 217227 h 543458"/>
                <a:gd name="connsiteX31" fmla="*/ 1364457 w 1955007"/>
                <a:gd name="connsiteY31" fmla="*/ 283901 h 543458"/>
                <a:gd name="connsiteX32" fmla="*/ 1393032 w 1955007"/>
                <a:gd name="connsiteY32" fmla="*/ 329146 h 543458"/>
                <a:gd name="connsiteX33" fmla="*/ 1428750 w 1955007"/>
                <a:gd name="connsiteY33" fmla="*/ 360102 h 543458"/>
                <a:gd name="connsiteX34" fmla="*/ 1471613 w 1955007"/>
                <a:gd name="connsiteY34" fmla="*/ 388678 h 543458"/>
                <a:gd name="connsiteX35" fmla="*/ 1516856 w 1955007"/>
                <a:gd name="connsiteY35" fmla="*/ 422015 h 543458"/>
                <a:gd name="connsiteX36" fmla="*/ 1564483 w 1955007"/>
                <a:gd name="connsiteY36" fmla="*/ 450590 h 543458"/>
                <a:gd name="connsiteX37" fmla="*/ 1635919 w 1955007"/>
                <a:gd name="connsiteY37" fmla="*/ 476784 h 543458"/>
                <a:gd name="connsiteX38" fmla="*/ 1674019 w 1955007"/>
                <a:gd name="connsiteY38" fmla="*/ 493453 h 543458"/>
                <a:gd name="connsiteX39" fmla="*/ 1743075 w 1955007"/>
                <a:gd name="connsiteY39" fmla="*/ 512502 h 543458"/>
                <a:gd name="connsiteX40" fmla="*/ 1812131 w 1955007"/>
                <a:gd name="connsiteY40" fmla="*/ 524408 h 543458"/>
                <a:gd name="connsiteX41" fmla="*/ 1864519 w 1955007"/>
                <a:gd name="connsiteY41" fmla="*/ 526789 h 543458"/>
                <a:gd name="connsiteX42" fmla="*/ 1928813 w 1955007"/>
                <a:gd name="connsiteY42" fmla="*/ 531552 h 543458"/>
                <a:gd name="connsiteX43" fmla="*/ 1955007 w 1955007"/>
                <a:gd name="connsiteY43" fmla="*/ 543458 h 543458"/>
                <a:gd name="connsiteX0" fmla="*/ 0 w 1928813"/>
                <a:gd name="connsiteY0" fmla="*/ 314858 h 531552"/>
                <a:gd name="connsiteX1" fmla="*/ 83344 w 1928813"/>
                <a:gd name="connsiteY1" fmla="*/ 317240 h 531552"/>
                <a:gd name="connsiteX2" fmla="*/ 123825 w 1928813"/>
                <a:gd name="connsiteY2" fmla="*/ 317240 h 531552"/>
                <a:gd name="connsiteX3" fmla="*/ 209550 w 1928813"/>
                <a:gd name="connsiteY3" fmla="*/ 312477 h 531552"/>
                <a:gd name="connsiteX4" fmla="*/ 290513 w 1928813"/>
                <a:gd name="connsiteY4" fmla="*/ 298190 h 531552"/>
                <a:gd name="connsiteX5" fmla="*/ 366713 w 1928813"/>
                <a:gd name="connsiteY5" fmla="*/ 279140 h 531552"/>
                <a:gd name="connsiteX6" fmla="*/ 402432 w 1928813"/>
                <a:gd name="connsiteY6" fmla="*/ 269615 h 531552"/>
                <a:gd name="connsiteX7" fmla="*/ 445294 w 1928813"/>
                <a:gd name="connsiteY7" fmla="*/ 269615 h 531552"/>
                <a:gd name="connsiteX8" fmla="*/ 488157 w 1928813"/>
                <a:gd name="connsiteY8" fmla="*/ 279140 h 531552"/>
                <a:gd name="connsiteX9" fmla="*/ 545307 w 1928813"/>
                <a:gd name="connsiteY9" fmla="*/ 288665 h 531552"/>
                <a:gd name="connsiteX10" fmla="*/ 566738 w 1928813"/>
                <a:gd name="connsiteY10" fmla="*/ 288665 h 531552"/>
                <a:gd name="connsiteX11" fmla="*/ 592932 w 1928813"/>
                <a:gd name="connsiteY11" fmla="*/ 293427 h 531552"/>
                <a:gd name="connsiteX12" fmla="*/ 595313 w 1928813"/>
                <a:gd name="connsiteY12" fmla="*/ 293427 h 531552"/>
                <a:gd name="connsiteX13" fmla="*/ 633412 w 1928813"/>
                <a:gd name="connsiteY13" fmla="*/ 283903 h 531552"/>
                <a:gd name="connsiteX14" fmla="*/ 683419 w 1928813"/>
                <a:gd name="connsiteY14" fmla="*/ 255327 h 531552"/>
                <a:gd name="connsiteX15" fmla="*/ 704850 w 1928813"/>
                <a:gd name="connsiteY15" fmla="*/ 233895 h 531552"/>
                <a:gd name="connsiteX16" fmla="*/ 742951 w 1928813"/>
                <a:gd name="connsiteY16" fmla="*/ 205319 h 531552"/>
                <a:gd name="connsiteX17" fmla="*/ 769144 w 1928813"/>
                <a:gd name="connsiteY17" fmla="*/ 186270 h 531552"/>
                <a:gd name="connsiteX18" fmla="*/ 831056 w 1928813"/>
                <a:gd name="connsiteY18" fmla="*/ 129121 h 531552"/>
                <a:gd name="connsiteX19" fmla="*/ 876299 w 1928813"/>
                <a:gd name="connsiteY19" fmla="*/ 83877 h 531552"/>
                <a:gd name="connsiteX20" fmla="*/ 933450 w 1928813"/>
                <a:gd name="connsiteY20" fmla="*/ 43395 h 531552"/>
                <a:gd name="connsiteX21" fmla="*/ 962026 w 1928813"/>
                <a:gd name="connsiteY21" fmla="*/ 26728 h 531552"/>
                <a:gd name="connsiteX22" fmla="*/ 1004888 w 1928813"/>
                <a:gd name="connsiteY22" fmla="*/ 12440 h 531552"/>
                <a:gd name="connsiteX23" fmla="*/ 1057276 w 1928813"/>
                <a:gd name="connsiteY23" fmla="*/ 2915 h 531552"/>
                <a:gd name="connsiteX24" fmla="*/ 1116805 w 1928813"/>
                <a:gd name="connsiteY24" fmla="*/ 10059 h 531552"/>
                <a:gd name="connsiteX25" fmla="*/ 1150144 w 1928813"/>
                <a:gd name="connsiteY25" fmla="*/ 33871 h 531552"/>
                <a:gd name="connsiteX26" fmla="*/ 1173957 w 1928813"/>
                <a:gd name="connsiteY26" fmla="*/ 55302 h 531552"/>
                <a:gd name="connsiteX27" fmla="*/ 1207294 w 1928813"/>
                <a:gd name="connsiteY27" fmla="*/ 100547 h 531552"/>
                <a:gd name="connsiteX28" fmla="*/ 1247775 w 1928813"/>
                <a:gd name="connsiteY28" fmla="*/ 138646 h 531552"/>
                <a:gd name="connsiteX29" fmla="*/ 1281113 w 1928813"/>
                <a:gd name="connsiteY29" fmla="*/ 176745 h 531552"/>
                <a:gd name="connsiteX30" fmla="*/ 1312069 w 1928813"/>
                <a:gd name="connsiteY30" fmla="*/ 217227 h 531552"/>
                <a:gd name="connsiteX31" fmla="*/ 1364457 w 1928813"/>
                <a:gd name="connsiteY31" fmla="*/ 283901 h 531552"/>
                <a:gd name="connsiteX32" fmla="*/ 1393032 w 1928813"/>
                <a:gd name="connsiteY32" fmla="*/ 329146 h 531552"/>
                <a:gd name="connsiteX33" fmla="*/ 1428750 w 1928813"/>
                <a:gd name="connsiteY33" fmla="*/ 360102 h 531552"/>
                <a:gd name="connsiteX34" fmla="*/ 1471613 w 1928813"/>
                <a:gd name="connsiteY34" fmla="*/ 388678 h 531552"/>
                <a:gd name="connsiteX35" fmla="*/ 1516856 w 1928813"/>
                <a:gd name="connsiteY35" fmla="*/ 422015 h 531552"/>
                <a:gd name="connsiteX36" fmla="*/ 1564483 w 1928813"/>
                <a:gd name="connsiteY36" fmla="*/ 450590 h 531552"/>
                <a:gd name="connsiteX37" fmla="*/ 1635919 w 1928813"/>
                <a:gd name="connsiteY37" fmla="*/ 476784 h 531552"/>
                <a:gd name="connsiteX38" fmla="*/ 1674019 w 1928813"/>
                <a:gd name="connsiteY38" fmla="*/ 493453 h 531552"/>
                <a:gd name="connsiteX39" fmla="*/ 1743075 w 1928813"/>
                <a:gd name="connsiteY39" fmla="*/ 512502 h 531552"/>
                <a:gd name="connsiteX40" fmla="*/ 1812131 w 1928813"/>
                <a:gd name="connsiteY40" fmla="*/ 524408 h 531552"/>
                <a:gd name="connsiteX41" fmla="*/ 1864519 w 1928813"/>
                <a:gd name="connsiteY41" fmla="*/ 526789 h 531552"/>
                <a:gd name="connsiteX42" fmla="*/ 1928813 w 1928813"/>
                <a:gd name="connsiteY42" fmla="*/ 531552 h 531552"/>
                <a:gd name="connsiteX0" fmla="*/ 0 w 1928813"/>
                <a:gd name="connsiteY0" fmla="*/ 312268 h 528962"/>
                <a:gd name="connsiteX1" fmla="*/ 83344 w 1928813"/>
                <a:gd name="connsiteY1" fmla="*/ 314650 h 528962"/>
                <a:gd name="connsiteX2" fmla="*/ 123825 w 1928813"/>
                <a:gd name="connsiteY2" fmla="*/ 314650 h 528962"/>
                <a:gd name="connsiteX3" fmla="*/ 209550 w 1928813"/>
                <a:gd name="connsiteY3" fmla="*/ 309887 h 528962"/>
                <a:gd name="connsiteX4" fmla="*/ 290513 w 1928813"/>
                <a:gd name="connsiteY4" fmla="*/ 295600 h 528962"/>
                <a:gd name="connsiteX5" fmla="*/ 366713 w 1928813"/>
                <a:gd name="connsiteY5" fmla="*/ 276550 h 528962"/>
                <a:gd name="connsiteX6" fmla="*/ 402432 w 1928813"/>
                <a:gd name="connsiteY6" fmla="*/ 267025 h 528962"/>
                <a:gd name="connsiteX7" fmla="*/ 445294 w 1928813"/>
                <a:gd name="connsiteY7" fmla="*/ 267025 h 528962"/>
                <a:gd name="connsiteX8" fmla="*/ 488157 w 1928813"/>
                <a:gd name="connsiteY8" fmla="*/ 276550 h 528962"/>
                <a:gd name="connsiteX9" fmla="*/ 545307 w 1928813"/>
                <a:gd name="connsiteY9" fmla="*/ 286075 h 528962"/>
                <a:gd name="connsiteX10" fmla="*/ 566738 w 1928813"/>
                <a:gd name="connsiteY10" fmla="*/ 286075 h 528962"/>
                <a:gd name="connsiteX11" fmla="*/ 592932 w 1928813"/>
                <a:gd name="connsiteY11" fmla="*/ 290837 h 528962"/>
                <a:gd name="connsiteX12" fmla="*/ 595313 w 1928813"/>
                <a:gd name="connsiteY12" fmla="*/ 290837 h 528962"/>
                <a:gd name="connsiteX13" fmla="*/ 633412 w 1928813"/>
                <a:gd name="connsiteY13" fmla="*/ 281313 h 528962"/>
                <a:gd name="connsiteX14" fmla="*/ 683419 w 1928813"/>
                <a:gd name="connsiteY14" fmla="*/ 252737 h 528962"/>
                <a:gd name="connsiteX15" fmla="*/ 704850 w 1928813"/>
                <a:gd name="connsiteY15" fmla="*/ 231305 h 528962"/>
                <a:gd name="connsiteX16" fmla="*/ 742951 w 1928813"/>
                <a:gd name="connsiteY16" fmla="*/ 202729 h 528962"/>
                <a:gd name="connsiteX17" fmla="*/ 769144 w 1928813"/>
                <a:gd name="connsiteY17" fmla="*/ 183680 h 528962"/>
                <a:gd name="connsiteX18" fmla="*/ 831056 w 1928813"/>
                <a:gd name="connsiteY18" fmla="*/ 126531 h 528962"/>
                <a:gd name="connsiteX19" fmla="*/ 876299 w 1928813"/>
                <a:gd name="connsiteY19" fmla="*/ 81287 h 528962"/>
                <a:gd name="connsiteX20" fmla="*/ 933450 w 1928813"/>
                <a:gd name="connsiteY20" fmla="*/ 40805 h 528962"/>
                <a:gd name="connsiteX21" fmla="*/ 962026 w 1928813"/>
                <a:gd name="connsiteY21" fmla="*/ 24138 h 528962"/>
                <a:gd name="connsiteX22" fmla="*/ 1004888 w 1928813"/>
                <a:gd name="connsiteY22" fmla="*/ 9850 h 528962"/>
                <a:gd name="connsiteX23" fmla="*/ 1057276 w 1928813"/>
                <a:gd name="connsiteY23" fmla="*/ 325 h 528962"/>
                <a:gd name="connsiteX24" fmla="*/ 1090613 w 1928813"/>
                <a:gd name="connsiteY24" fmla="*/ 2706 h 528962"/>
                <a:gd name="connsiteX25" fmla="*/ 1116805 w 1928813"/>
                <a:gd name="connsiteY25" fmla="*/ 7469 h 528962"/>
                <a:gd name="connsiteX26" fmla="*/ 1150144 w 1928813"/>
                <a:gd name="connsiteY26" fmla="*/ 31281 h 528962"/>
                <a:gd name="connsiteX27" fmla="*/ 1173957 w 1928813"/>
                <a:gd name="connsiteY27" fmla="*/ 52712 h 528962"/>
                <a:gd name="connsiteX28" fmla="*/ 1207294 w 1928813"/>
                <a:gd name="connsiteY28" fmla="*/ 97957 h 528962"/>
                <a:gd name="connsiteX29" fmla="*/ 1247775 w 1928813"/>
                <a:gd name="connsiteY29" fmla="*/ 136056 h 528962"/>
                <a:gd name="connsiteX30" fmla="*/ 1281113 w 1928813"/>
                <a:gd name="connsiteY30" fmla="*/ 174155 h 528962"/>
                <a:gd name="connsiteX31" fmla="*/ 1312069 w 1928813"/>
                <a:gd name="connsiteY31" fmla="*/ 214637 h 528962"/>
                <a:gd name="connsiteX32" fmla="*/ 1364457 w 1928813"/>
                <a:gd name="connsiteY32" fmla="*/ 281311 h 528962"/>
                <a:gd name="connsiteX33" fmla="*/ 1393032 w 1928813"/>
                <a:gd name="connsiteY33" fmla="*/ 326556 h 528962"/>
                <a:gd name="connsiteX34" fmla="*/ 1428750 w 1928813"/>
                <a:gd name="connsiteY34" fmla="*/ 357512 h 528962"/>
                <a:gd name="connsiteX35" fmla="*/ 1471613 w 1928813"/>
                <a:gd name="connsiteY35" fmla="*/ 386088 h 528962"/>
                <a:gd name="connsiteX36" fmla="*/ 1516856 w 1928813"/>
                <a:gd name="connsiteY36" fmla="*/ 419425 h 528962"/>
                <a:gd name="connsiteX37" fmla="*/ 1564483 w 1928813"/>
                <a:gd name="connsiteY37" fmla="*/ 448000 h 528962"/>
                <a:gd name="connsiteX38" fmla="*/ 1635919 w 1928813"/>
                <a:gd name="connsiteY38" fmla="*/ 474194 h 528962"/>
                <a:gd name="connsiteX39" fmla="*/ 1674019 w 1928813"/>
                <a:gd name="connsiteY39" fmla="*/ 490863 h 528962"/>
                <a:gd name="connsiteX40" fmla="*/ 1743075 w 1928813"/>
                <a:gd name="connsiteY40" fmla="*/ 509912 h 528962"/>
                <a:gd name="connsiteX41" fmla="*/ 1812131 w 1928813"/>
                <a:gd name="connsiteY41" fmla="*/ 521818 h 528962"/>
                <a:gd name="connsiteX42" fmla="*/ 1864519 w 1928813"/>
                <a:gd name="connsiteY42" fmla="*/ 524199 h 528962"/>
                <a:gd name="connsiteX43" fmla="*/ 1928813 w 1928813"/>
                <a:gd name="connsiteY43" fmla="*/ 528962 h 528962"/>
                <a:gd name="connsiteX0" fmla="*/ 0 w 1928813"/>
                <a:gd name="connsiteY0" fmla="*/ 312268 h 528962"/>
                <a:gd name="connsiteX1" fmla="*/ 83344 w 1928813"/>
                <a:gd name="connsiteY1" fmla="*/ 314650 h 528962"/>
                <a:gd name="connsiteX2" fmla="*/ 123825 w 1928813"/>
                <a:gd name="connsiteY2" fmla="*/ 314650 h 528962"/>
                <a:gd name="connsiteX3" fmla="*/ 209550 w 1928813"/>
                <a:gd name="connsiteY3" fmla="*/ 309887 h 528962"/>
                <a:gd name="connsiteX4" fmla="*/ 290513 w 1928813"/>
                <a:gd name="connsiteY4" fmla="*/ 295600 h 528962"/>
                <a:gd name="connsiteX5" fmla="*/ 366713 w 1928813"/>
                <a:gd name="connsiteY5" fmla="*/ 276550 h 528962"/>
                <a:gd name="connsiteX6" fmla="*/ 402432 w 1928813"/>
                <a:gd name="connsiteY6" fmla="*/ 267025 h 528962"/>
                <a:gd name="connsiteX7" fmla="*/ 445294 w 1928813"/>
                <a:gd name="connsiteY7" fmla="*/ 267025 h 528962"/>
                <a:gd name="connsiteX8" fmla="*/ 488157 w 1928813"/>
                <a:gd name="connsiteY8" fmla="*/ 276550 h 528962"/>
                <a:gd name="connsiteX9" fmla="*/ 545307 w 1928813"/>
                <a:gd name="connsiteY9" fmla="*/ 286075 h 528962"/>
                <a:gd name="connsiteX10" fmla="*/ 566738 w 1928813"/>
                <a:gd name="connsiteY10" fmla="*/ 286075 h 528962"/>
                <a:gd name="connsiteX11" fmla="*/ 592932 w 1928813"/>
                <a:gd name="connsiteY11" fmla="*/ 290837 h 528962"/>
                <a:gd name="connsiteX12" fmla="*/ 595313 w 1928813"/>
                <a:gd name="connsiteY12" fmla="*/ 290837 h 528962"/>
                <a:gd name="connsiteX13" fmla="*/ 633412 w 1928813"/>
                <a:gd name="connsiteY13" fmla="*/ 281313 h 528962"/>
                <a:gd name="connsiteX14" fmla="*/ 683419 w 1928813"/>
                <a:gd name="connsiteY14" fmla="*/ 252737 h 528962"/>
                <a:gd name="connsiteX15" fmla="*/ 704850 w 1928813"/>
                <a:gd name="connsiteY15" fmla="*/ 231305 h 528962"/>
                <a:gd name="connsiteX16" fmla="*/ 742951 w 1928813"/>
                <a:gd name="connsiteY16" fmla="*/ 202729 h 528962"/>
                <a:gd name="connsiteX17" fmla="*/ 769144 w 1928813"/>
                <a:gd name="connsiteY17" fmla="*/ 183680 h 528962"/>
                <a:gd name="connsiteX18" fmla="*/ 831056 w 1928813"/>
                <a:gd name="connsiteY18" fmla="*/ 126531 h 528962"/>
                <a:gd name="connsiteX19" fmla="*/ 876299 w 1928813"/>
                <a:gd name="connsiteY19" fmla="*/ 81287 h 528962"/>
                <a:gd name="connsiteX20" fmla="*/ 933450 w 1928813"/>
                <a:gd name="connsiteY20" fmla="*/ 40805 h 528962"/>
                <a:gd name="connsiteX21" fmla="*/ 962026 w 1928813"/>
                <a:gd name="connsiteY21" fmla="*/ 24138 h 528962"/>
                <a:gd name="connsiteX22" fmla="*/ 1004888 w 1928813"/>
                <a:gd name="connsiteY22" fmla="*/ 9850 h 528962"/>
                <a:gd name="connsiteX23" fmla="*/ 1057276 w 1928813"/>
                <a:gd name="connsiteY23" fmla="*/ 325 h 528962"/>
                <a:gd name="connsiteX24" fmla="*/ 1090613 w 1928813"/>
                <a:gd name="connsiteY24" fmla="*/ 2706 h 528962"/>
                <a:gd name="connsiteX25" fmla="*/ 1116805 w 1928813"/>
                <a:gd name="connsiteY25" fmla="*/ 16994 h 528962"/>
                <a:gd name="connsiteX26" fmla="*/ 1150144 w 1928813"/>
                <a:gd name="connsiteY26" fmla="*/ 31281 h 528962"/>
                <a:gd name="connsiteX27" fmla="*/ 1173957 w 1928813"/>
                <a:gd name="connsiteY27" fmla="*/ 52712 h 528962"/>
                <a:gd name="connsiteX28" fmla="*/ 1207294 w 1928813"/>
                <a:gd name="connsiteY28" fmla="*/ 97957 h 528962"/>
                <a:gd name="connsiteX29" fmla="*/ 1247775 w 1928813"/>
                <a:gd name="connsiteY29" fmla="*/ 136056 h 528962"/>
                <a:gd name="connsiteX30" fmla="*/ 1281113 w 1928813"/>
                <a:gd name="connsiteY30" fmla="*/ 174155 h 528962"/>
                <a:gd name="connsiteX31" fmla="*/ 1312069 w 1928813"/>
                <a:gd name="connsiteY31" fmla="*/ 214637 h 528962"/>
                <a:gd name="connsiteX32" fmla="*/ 1364457 w 1928813"/>
                <a:gd name="connsiteY32" fmla="*/ 281311 h 528962"/>
                <a:gd name="connsiteX33" fmla="*/ 1393032 w 1928813"/>
                <a:gd name="connsiteY33" fmla="*/ 326556 h 528962"/>
                <a:gd name="connsiteX34" fmla="*/ 1428750 w 1928813"/>
                <a:gd name="connsiteY34" fmla="*/ 357512 h 528962"/>
                <a:gd name="connsiteX35" fmla="*/ 1471613 w 1928813"/>
                <a:gd name="connsiteY35" fmla="*/ 386088 h 528962"/>
                <a:gd name="connsiteX36" fmla="*/ 1516856 w 1928813"/>
                <a:gd name="connsiteY36" fmla="*/ 419425 h 528962"/>
                <a:gd name="connsiteX37" fmla="*/ 1564483 w 1928813"/>
                <a:gd name="connsiteY37" fmla="*/ 448000 h 528962"/>
                <a:gd name="connsiteX38" fmla="*/ 1635919 w 1928813"/>
                <a:gd name="connsiteY38" fmla="*/ 474194 h 528962"/>
                <a:gd name="connsiteX39" fmla="*/ 1674019 w 1928813"/>
                <a:gd name="connsiteY39" fmla="*/ 490863 h 528962"/>
                <a:gd name="connsiteX40" fmla="*/ 1743075 w 1928813"/>
                <a:gd name="connsiteY40" fmla="*/ 509912 h 528962"/>
                <a:gd name="connsiteX41" fmla="*/ 1812131 w 1928813"/>
                <a:gd name="connsiteY41" fmla="*/ 521818 h 528962"/>
                <a:gd name="connsiteX42" fmla="*/ 1864519 w 1928813"/>
                <a:gd name="connsiteY42" fmla="*/ 524199 h 528962"/>
                <a:gd name="connsiteX43" fmla="*/ 1928813 w 1928813"/>
                <a:gd name="connsiteY43" fmla="*/ 528962 h 528962"/>
                <a:gd name="connsiteX0" fmla="*/ 0 w 1928813"/>
                <a:gd name="connsiteY0" fmla="*/ 312268 h 528962"/>
                <a:gd name="connsiteX1" fmla="*/ 83344 w 1928813"/>
                <a:gd name="connsiteY1" fmla="*/ 314650 h 528962"/>
                <a:gd name="connsiteX2" fmla="*/ 123825 w 1928813"/>
                <a:gd name="connsiteY2" fmla="*/ 314650 h 528962"/>
                <a:gd name="connsiteX3" fmla="*/ 209550 w 1928813"/>
                <a:gd name="connsiteY3" fmla="*/ 309887 h 528962"/>
                <a:gd name="connsiteX4" fmla="*/ 290513 w 1928813"/>
                <a:gd name="connsiteY4" fmla="*/ 295600 h 528962"/>
                <a:gd name="connsiteX5" fmla="*/ 366713 w 1928813"/>
                <a:gd name="connsiteY5" fmla="*/ 276550 h 528962"/>
                <a:gd name="connsiteX6" fmla="*/ 402432 w 1928813"/>
                <a:gd name="connsiteY6" fmla="*/ 267025 h 528962"/>
                <a:gd name="connsiteX7" fmla="*/ 445294 w 1928813"/>
                <a:gd name="connsiteY7" fmla="*/ 267025 h 528962"/>
                <a:gd name="connsiteX8" fmla="*/ 488157 w 1928813"/>
                <a:gd name="connsiteY8" fmla="*/ 276550 h 528962"/>
                <a:gd name="connsiteX9" fmla="*/ 545307 w 1928813"/>
                <a:gd name="connsiteY9" fmla="*/ 286075 h 528962"/>
                <a:gd name="connsiteX10" fmla="*/ 566738 w 1928813"/>
                <a:gd name="connsiteY10" fmla="*/ 286075 h 528962"/>
                <a:gd name="connsiteX11" fmla="*/ 592932 w 1928813"/>
                <a:gd name="connsiteY11" fmla="*/ 290837 h 528962"/>
                <a:gd name="connsiteX12" fmla="*/ 595313 w 1928813"/>
                <a:gd name="connsiteY12" fmla="*/ 290837 h 528962"/>
                <a:gd name="connsiteX13" fmla="*/ 633412 w 1928813"/>
                <a:gd name="connsiteY13" fmla="*/ 281313 h 528962"/>
                <a:gd name="connsiteX14" fmla="*/ 683419 w 1928813"/>
                <a:gd name="connsiteY14" fmla="*/ 252737 h 528962"/>
                <a:gd name="connsiteX15" fmla="*/ 704850 w 1928813"/>
                <a:gd name="connsiteY15" fmla="*/ 231305 h 528962"/>
                <a:gd name="connsiteX16" fmla="*/ 742951 w 1928813"/>
                <a:gd name="connsiteY16" fmla="*/ 202729 h 528962"/>
                <a:gd name="connsiteX17" fmla="*/ 769144 w 1928813"/>
                <a:gd name="connsiteY17" fmla="*/ 183680 h 528962"/>
                <a:gd name="connsiteX18" fmla="*/ 831056 w 1928813"/>
                <a:gd name="connsiteY18" fmla="*/ 126531 h 528962"/>
                <a:gd name="connsiteX19" fmla="*/ 876299 w 1928813"/>
                <a:gd name="connsiteY19" fmla="*/ 81287 h 528962"/>
                <a:gd name="connsiteX20" fmla="*/ 933450 w 1928813"/>
                <a:gd name="connsiteY20" fmla="*/ 40805 h 528962"/>
                <a:gd name="connsiteX21" fmla="*/ 962026 w 1928813"/>
                <a:gd name="connsiteY21" fmla="*/ 24138 h 528962"/>
                <a:gd name="connsiteX22" fmla="*/ 1004888 w 1928813"/>
                <a:gd name="connsiteY22" fmla="*/ 9850 h 528962"/>
                <a:gd name="connsiteX23" fmla="*/ 1057276 w 1928813"/>
                <a:gd name="connsiteY23" fmla="*/ 325 h 528962"/>
                <a:gd name="connsiteX24" fmla="*/ 1090613 w 1928813"/>
                <a:gd name="connsiteY24" fmla="*/ 2706 h 528962"/>
                <a:gd name="connsiteX25" fmla="*/ 1116805 w 1928813"/>
                <a:gd name="connsiteY25" fmla="*/ 16994 h 528962"/>
                <a:gd name="connsiteX26" fmla="*/ 1147762 w 1928813"/>
                <a:gd name="connsiteY26" fmla="*/ 45569 h 528962"/>
                <a:gd name="connsiteX27" fmla="*/ 1173957 w 1928813"/>
                <a:gd name="connsiteY27" fmla="*/ 52712 h 528962"/>
                <a:gd name="connsiteX28" fmla="*/ 1207294 w 1928813"/>
                <a:gd name="connsiteY28" fmla="*/ 97957 h 528962"/>
                <a:gd name="connsiteX29" fmla="*/ 1247775 w 1928813"/>
                <a:gd name="connsiteY29" fmla="*/ 136056 h 528962"/>
                <a:gd name="connsiteX30" fmla="*/ 1281113 w 1928813"/>
                <a:gd name="connsiteY30" fmla="*/ 174155 h 528962"/>
                <a:gd name="connsiteX31" fmla="*/ 1312069 w 1928813"/>
                <a:gd name="connsiteY31" fmla="*/ 214637 h 528962"/>
                <a:gd name="connsiteX32" fmla="*/ 1364457 w 1928813"/>
                <a:gd name="connsiteY32" fmla="*/ 281311 h 528962"/>
                <a:gd name="connsiteX33" fmla="*/ 1393032 w 1928813"/>
                <a:gd name="connsiteY33" fmla="*/ 326556 h 528962"/>
                <a:gd name="connsiteX34" fmla="*/ 1428750 w 1928813"/>
                <a:gd name="connsiteY34" fmla="*/ 357512 h 528962"/>
                <a:gd name="connsiteX35" fmla="*/ 1471613 w 1928813"/>
                <a:gd name="connsiteY35" fmla="*/ 386088 h 528962"/>
                <a:gd name="connsiteX36" fmla="*/ 1516856 w 1928813"/>
                <a:gd name="connsiteY36" fmla="*/ 419425 h 528962"/>
                <a:gd name="connsiteX37" fmla="*/ 1564483 w 1928813"/>
                <a:gd name="connsiteY37" fmla="*/ 448000 h 528962"/>
                <a:gd name="connsiteX38" fmla="*/ 1635919 w 1928813"/>
                <a:gd name="connsiteY38" fmla="*/ 474194 h 528962"/>
                <a:gd name="connsiteX39" fmla="*/ 1674019 w 1928813"/>
                <a:gd name="connsiteY39" fmla="*/ 490863 h 528962"/>
                <a:gd name="connsiteX40" fmla="*/ 1743075 w 1928813"/>
                <a:gd name="connsiteY40" fmla="*/ 509912 h 528962"/>
                <a:gd name="connsiteX41" fmla="*/ 1812131 w 1928813"/>
                <a:gd name="connsiteY41" fmla="*/ 521818 h 528962"/>
                <a:gd name="connsiteX42" fmla="*/ 1864519 w 1928813"/>
                <a:gd name="connsiteY42" fmla="*/ 524199 h 528962"/>
                <a:gd name="connsiteX43" fmla="*/ 1928813 w 1928813"/>
                <a:gd name="connsiteY43" fmla="*/ 528962 h 528962"/>
                <a:gd name="connsiteX0" fmla="*/ 0 w 1928813"/>
                <a:gd name="connsiteY0" fmla="*/ 312268 h 528962"/>
                <a:gd name="connsiteX1" fmla="*/ 83344 w 1928813"/>
                <a:gd name="connsiteY1" fmla="*/ 314650 h 528962"/>
                <a:gd name="connsiteX2" fmla="*/ 123825 w 1928813"/>
                <a:gd name="connsiteY2" fmla="*/ 314650 h 528962"/>
                <a:gd name="connsiteX3" fmla="*/ 209550 w 1928813"/>
                <a:gd name="connsiteY3" fmla="*/ 309887 h 528962"/>
                <a:gd name="connsiteX4" fmla="*/ 290513 w 1928813"/>
                <a:gd name="connsiteY4" fmla="*/ 295600 h 528962"/>
                <a:gd name="connsiteX5" fmla="*/ 366713 w 1928813"/>
                <a:gd name="connsiteY5" fmla="*/ 276550 h 528962"/>
                <a:gd name="connsiteX6" fmla="*/ 402432 w 1928813"/>
                <a:gd name="connsiteY6" fmla="*/ 267025 h 528962"/>
                <a:gd name="connsiteX7" fmla="*/ 445294 w 1928813"/>
                <a:gd name="connsiteY7" fmla="*/ 267025 h 528962"/>
                <a:gd name="connsiteX8" fmla="*/ 488157 w 1928813"/>
                <a:gd name="connsiteY8" fmla="*/ 276550 h 528962"/>
                <a:gd name="connsiteX9" fmla="*/ 545307 w 1928813"/>
                <a:gd name="connsiteY9" fmla="*/ 286075 h 528962"/>
                <a:gd name="connsiteX10" fmla="*/ 566738 w 1928813"/>
                <a:gd name="connsiteY10" fmla="*/ 286075 h 528962"/>
                <a:gd name="connsiteX11" fmla="*/ 592932 w 1928813"/>
                <a:gd name="connsiteY11" fmla="*/ 290837 h 528962"/>
                <a:gd name="connsiteX12" fmla="*/ 595313 w 1928813"/>
                <a:gd name="connsiteY12" fmla="*/ 290837 h 528962"/>
                <a:gd name="connsiteX13" fmla="*/ 633412 w 1928813"/>
                <a:gd name="connsiteY13" fmla="*/ 281313 h 528962"/>
                <a:gd name="connsiteX14" fmla="*/ 683419 w 1928813"/>
                <a:gd name="connsiteY14" fmla="*/ 252737 h 528962"/>
                <a:gd name="connsiteX15" fmla="*/ 704850 w 1928813"/>
                <a:gd name="connsiteY15" fmla="*/ 231305 h 528962"/>
                <a:gd name="connsiteX16" fmla="*/ 742951 w 1928813"/>
                <a:gd name="connsiteY16" fmla="*/ 202729 h 528962"/>
                <a:gd name="connsiteX17" fmla="*/ 769144 w 1928813"/>
                <a:gd name="connsiteY17" fmla="*/ 183680 h 528962"/>
                <a:gd name="connsiteX18" fmla="*/ 831056 w 1928813"/>
                <a:gd name="connsiteY18" fmla="*/ 126531 h 528962"/>
                <a:gd name="connsiteX19" fmla="*/ 876299 w 1928813"/>
                <a:gd name="connsiteY19" fmla="*/ 81287 h 528962"/>
                <a:gd name="connsiteX20" fmla="*/ 933450 w 1928813"/>
                <a:gd name="connsiteY20" fmla="*/ 40805 h 528962"/>
                <a:gd name="connsiteX21" fmla="*/ 962026 w 1928813"/>
                <a:gd name="connsiteY21" fmla="*/ 24138 h 528962"/>
                <a:gd name="connsiteX22" fmla="*/ 1004888 w 1928813"/>
                <a:gd name="connsiteY22" fmla="*/ 9850 h 528962"/>
                <a:gd name="connsiteX23" fmla="*/ 1057276 w 1928813"/>
                <a:gd name="connsiteY23" fmla="*/ 325 h 528962"/>
                <a:gd name="connsiteX24" fmla="*/ 1090613 w 1928813"/>
                <a:gd name="connsiteY24" fmla="*/ 2706 h 528962"/>
                <a:gd name="connsiteX25" fmla="*/ 1116805 w 1928813"/>
                <a:gd name="connsiteY25" fmla="*/ 16994 h 528962"/>
                <a:gd name="connsiteX26" fmla="*/ 1147762 w 1928813"/>
                <a:gd name="connsiteY26" fmla="*/ 45569 h 528962"/>
                <a:gd name="connsiteX27" fmla="*/ 1173957 w 1928813"/>
                <a:gd name="connsiteY27" fmla="*/ 71762 h 528962"/>
                <a:gd name="connsiteX28" fmla="*/ 1207294 w 1928813"/>
                <a:gd name="connsiteY28" fmla="*/ 97957 h 528962"/>
                <a:gd name="connsiteX29" fmla="*/ 1247775 w 1928813"/>
                <a:gd name="connsiteY29" fmla="*/ 136056 h 528962"/>
                <a:gd name="connsiteX30" fmla="*/ 1281113 w 1928813"/>
                <a:gd name="connsiteY30" fmla="*/ 174155 h 528962"/>
                <a:gd name="connsiteX31" fmla="*/ 1312069 w 1928813"/>
                <a:gd name="connsiteY31" fmla="*/ 214637 h 528962"/>
                <a:gd name="connsiteX32" fmla="*/ 1364457 w 1928813"/>
                <a:gd name="connsiteY32" fmla="*/ 281311 h 528962"/>
                <a:gd name="connsiteX33" fmla="*/ 1393032 w 1928813"/>
                <a:gd name="connsiteY33" fmla="*/ 326556 h 528962"/>
                <a:gd name="connsiteX34" fmla="*/ 1428750 w 1928813"/>
                <a:gd name="connsiteY34" fmla="*/ 357512 h 528962"/>
                <a:gd name="connsiteX35" fmla="*/ 1471613 w 1928813"/>
                <a:gd name="connsiteY35" fmla="*/ 386088 h 528962"/>
                <a:gd name="connsiteX36" fmla="*/ 1516856 w 1928813"/>
                <a:gd name="connsiteY36" fmla="*/ 419425 h 528962"/>
                <a:gd name="connsiteX37" fmla="*/ 1564483 w 1928813"/>
                <a:gd name="connsiteY37" fmla="*/ 448000 h 528962"/>
                <a:gd name="connsiteX38" fmla="*/ 1635919 w 1928813"/>
                <a:gd name="connsiteY38" fmla="*/ 474194 h 528962"/>
                <a:gd name="connsiteX39" fmla="*/ 1674019 w 1928813"/>
                <a:gd name="connsiteY39" fmla="*/ 490863 h 528962"/>
                <a:gd name="connsiteX40" fmla="*/ 1743075 w 1928813"/>
                <a:gd name="connsiteY40" fmla="*/ 509912 h 528962"/>
                <a:gd name="connsiteX41" fmla="*/ 1812131 w 1928813"/>
                <a:gd name="connsiteY41" fmla="*/ 521818 h 528962"/>
                <a:gd name="connsiteX42" fmla="*/ 1864519 w 1928813"/>
                <a:gd name="connsiteY42" fmla="*/ 524199 h 528962"/>
                <a:gd name="connsiteX43" fmla="*/ 1928813 w 1928813"/>
                <a:gd name="connsiteY43" fmla="*/ 528962 h 528962"/>
                <a:gd name="connsiteX0" fmla="*/ 0 w 1928813"/>
                <a:gd name="connsiteY0" fmla="*/ 312268 h 528962"/>
                <a:gd name="connsiteX1" fmla="*/ 83344 w 1928813"/>
                <a:gd name="connsiteY1" fmla="*/ 314650 h 528962"/>
                <a:gd name="connsiteX2" fmla="*/ 123825 w 1928813"/>
                <a:gd name="connsiteY2" fmla="*/ 314650 h 528962"/>
                <a:gd name="connsiteX3" fmla="*/ 209550 w 1928813"/>
                <a:gd name="connsiteY3" fmla="*/ 309887 h 528962"/>
                <a:gd name="connsiteX4" fmla="*/ 290513 w 1928813"/>
                <a:gd name="connsiteY4" fmla="*/ 295600 h 528962"/>
                <a:gd name="connsiteX5" fmla="*/ 366713 w 1928813"/>
                <a:gd name="connsiteY5" fmla="*/ 276550 h 528962"/>
                <a:gd name="connsiteX6" fmla="*/ 402432 w 1928813"/>
                <a:gd name="connsiteY6" fmla="*/ 267025 h 528962"/>
                <a:gd name="connsiteX7" fmla="*/ 445294 w 1928813"/>
                <a:gd name="connsiteY7" fmla="*/ 267025 h 528962"/>
                <a:gd name="connsiteX8" fmla="*/ 488157 w 1928813"/>
                <a:gd name="connsiteY8" fmla="*/ 276550 h 528962"/>
                <a:gd name="connsiteX9" fmla="*/ 545307 w 1928813"/>
                <a:gd name="connsiteY9" fmla="*/ 286075 h 528962"/>
                <a:gd name="connsiteX10" fmla="*/ 566738 w 1928813"/>
                <a:gd name="connsiteY10" fmla="*/ 286075 h 528962"/>
                <a:gd name="connsiteX11" fmla="*/ 592932 w 1928813"/>
                <a:gd name="connsiteY11" fmla="*/ 290837 h 528962"/>
                <a:gd name="connsiteX12" fmla="*/ 595313 w 1928813"/>
                <a:gd name="connsiteY12" fmla="*/ 290837 h 528962"/>
                <a:gd name="connsiteX13" fmla="*/ 633412 w 1928813"/>
                <a:gd name="connsiteY13" fmla="*/ 281313 h 528962"/>
                <a:gd name="connsiteX14" fmla="*/ 683419 w 1928813"/>
                <a:gd name="connsiteY14" fmla="*/ 252737 h 528962"/>
                <a:gd name="connsiteX15" fmla="*/ 704850 w 1928813"/>
                <a:gd name="connsiteY15" fmla="*/ 231305 h 528962"/>
                <a:gd name="connsiteX16" fmla="*/ 742951 w 1928813"/>
                <a:gd name="connsiteY16" fmla="*/ 202729 h 528962"/>
                <a:gd name="connsiteX17" fmla="*/ 769144 w 1928813"/>
                <a:gd name="connsiteY17" fmla="*/ 183680 h 528962"/>
                <a:gd name="connsiteX18" fmla="*/ 831056 w 1928813"/>
                <a:gd name="connsiteY18" fmla="*/ 126531 h 528962"/>
                <a:gd name="connsiteX19" fmla="*/ 876299 w 1928813"/>
                <a:gd name="connsiteY19" fmla="*/ 81287 h 528962"/>
                <a:gd name="connsiteX20" fmla="*/ 933450 w 1928813"/>
                <a:gd name="connsiteY20" fmla="*/ 40805 h 528962"/>
                <a:gd name="connsiteX21" fmla="*/ 962026 w 1928813"/>
                <a:gd name="connsiteY21" fmla="*/ 24138 h 528962"/>
                <a:gd name="connsiteX22" fmla="*/ 1004888 w 1928813"/>
                <a:gd name="connsiteY22" fmla="*/ 9850 h 528962"/>
                <a:gd name="connsiteX23" fmla="*/ 1057276 w 1928813"/>
                <a:gd name="connsiteY23" fmla="*/ 325 h 528962"/>
                <a:gd name="connsiteX24" fmla="*/ 1090613 w 1928813"/>
                <a:gd name="connsiteY24" fmla="*/ 2706 h 528962"/>
                <a:gd name="connsiteX25" fmla="*/ 1116805 w 1928813"/>
                <a:gd name="connsiteY25" fmla="*/ 16994 h 528962"/>
                <a:gd name="connsiteX26" fmla="*/ 1147762 w 1928813"/>
                <a:gd name="connsiteY26" fmla="*/ 45569 h 528962"/>
                <a:gd name="connsiteX27" fmla="*/ 1173957 w 1928813"/>
                <a:gd name="connsiteY27" fmla="*/ 71762 h 528962"/>
                <a:gd name="connsiteX28" fmla="*/ 1212056 w 1928813"/>
                <a:gd name="connsiteY28" fmla="*/ 109863 h 528962"/>
                <a:gd name="connsiteX29" fmla="*/ 1247775 w 1928813"/>
                <a:gd name="connsiteY29" fmla="*/ 136056 h 528962"/>
                <a:gd name="connsiteX30" fmla="*/ 1281113 w 1928813"/>
                <a:gd name="connsiteY30" fmla="*/ 174155 h 528962"/>
                <a:gd name="connsiteX31" fmla="*/ 1312069 w 1928813"/>
                <a:gd name="connsiteY31" fmla="*/ 214637 h 528962"/>
                <a:gd name="connsiteX32" fmla="*/ 1364457 w 1928813"/>
                <a:gd name="connsiteY32" fmla="*/ 281311 h 528962"/>
                <a:gd name="connsiteX33" fmla="*/ 1393032 w 1928813"/>
                <a:gd name="connsiteY33" fmla="*/ 326556 h 528962"/>
                <a:gd name="connsiteX34" fmla="*/ 1428750 w 1928813"/>
                <a:gd name="connsiteY34" fmla="*/ 357512 h 528962"/>
                <a:gd name="connsiteX35" fmla="*/ 1471613 w 1928813"/>
                <a:gd name="connsiteY35" fmla="*/ 386088 h 528962"/>
                <a:gd name="connsiteX36" fmla="*/ 1516856 w 1928813"/>
                <a:gd name="connsiteY36" fmla="*/ 419425 h 528962"/>
                <a:gd name="connsiteX37" fmla="*/ 1564483 w 1928813"/>
                <a:gd name="connsiteY37" fmla="*/ 448000 h 528962"/>
                <a:gd name="connsiteX38" fmla="*/ 1635919 w 1928813"/>
                <a:gd name="connsiteY38" fmla="*/ 474194 h 528962"/>
                <a:gd name="connsiteX39" fmla="*/ 1674019 w 1928813"/>
                <a:gd name="connsiteY39" fmla="*/ 490863 h 528962"/>
                <a:gd name="connsiteX40" fmla="*/ 1743075 w 1928813"/>
                <a:gd name="connsiteY40" fmla="*/ 509912 h 528962"/>
                <a:gd name="connsiteX41" fmla="*/ 1812131 w 1928813"/>
                <a:gd name="connsiteY41" fmla="*/ 521818 h 528962"/>
                <a:gd name="connsiteX42" fmla="*/ 1864519 w 1928813"/>
                <a:gd name="connsiteY42" fmla="*/ 524199 h 528962"/>
                <a:gd name="connsiteX43" fmla="*/ 1928813 w 1928813"/>
                <a:gd name="connsiteY43" fmla="*/ 528962 h 528962"/>
                <a:gd name="connsiteX0" fmla="*/ 0 w 1928813"/>
                <a:gd name="connsiteY0" fmla="*/ 312268 h 528962"/>
                <a:gd name="connsiteX1" fmla="*/ 83344 w 1928813"/>
                <a:gd name="connsiteY1" fmla="*/ 314650 h 528962"/>
                <a:gd name="connsiteX2" fmla="*/ 123825 w 1928813"/>
                <a:gd name="connsiteY2" fmla="*/ 314650 h 528962"/>
                <a:gd name="connsiteX3" fmla="*/ 209550 w 1928813"/>
                <a:gd name="connsiteY3" fmla="*/ 309887 h 528962"/>
                <a:gd name="connsiteX4" fmla="*/ 290513 w 1928813"/>
                <a:gd name="connsiteY4" fmla="*/ 295600 h 528962"/>
                <a:gd name="connsiteX5" fmla="*/ 366713 w 1928813"/>
                <a:gd name="connsiteY5" fmla="*/ 276550 h 528962"/>
                <a:gd name="connsiteX6" fmla="*/ 402432 w 1928813"/>
                <a:gd name="connsiteY6" fmla="*/ 267025 h 528962"/>
                <a:gd name="connsiteX7" fmla="*/ 445294 w 1928813"/>
                <a:gd name="connsiteY7" fmla="*/ 267025 h 528962"/>
                <a:gd name="connsiteX8" fmla="*/ 488157 w 1928813"/>
                <a:gd name="connsiteY8" fmla="*/ 276550 h 528962"/>
                <a:gd name="connsiteX9" fmla="*/ 545307 w 1928813"/>
                <a:gd name="connsiteY9" fmla="*/ 286075 h 528962"/>
                <a:gd name="connsiteX10" fmla="*/ 566738 w 1928813"/>
                <a:gd name="connsiteY10" fmla="*/ 286075 h 528962"/>
                <a:gd name="connsiteX11" fmla="*/ 592932 w 1928813"/>
                <a:gd name="connsiteY11" fmla="*/ 290837 h 528962"/>
                <a:gd name="connsiteX12" fmla="*/ 595313 w 1928813"/>
                <a:gd name="connsiteY12" fmla="*/ 290837 h 528962"/>
                <a:gd name="connsiteX13" fmla="*/ 633412 w 1928813"/>
                <a:gd name="connsiteY13" fmla="*/ 281313 h 528962"/>
                <a:gd name="connsiteX14" fmla="*/ 683419 w 1928813"/>
                <a:gd name="connsiteY14" fmla="*/ 252737 h 528962"/>
                <a:gd name="connsiteX15" fmla="*/ 704850 w 1928813"/>
                <a:gd name="connsiteY15" fmla="*/ 231305 h 528962"/>
                <a:gd name="connsiteX16" fmla="*/ 742951 w 1928813"/>
                <a:gd name="connsiteY16" fmla="*/ 202729 h 528962"/>
                <a:gd name="connsiteX17" fmla="*/ 769144 w 1928813"/>
                <a:gd name="connsiteY17" fmla="*/ 183680 h 528962"/>
                <a:gd name="connsiteX18" fmla="*/ 831056 w 1928813"/>
                <a:gd name="connsiteY18" fmla="*/ 126531 h 528962"/>
                <a:gd name="connsiteX19" fmla="*/ 876299 w 1928813"/>
                <a:gd name="connsiteY19" fmla="*/ 81287 h 528962"/>
                <a:gd name="connsiteX20" fmla="*/ 933450 w 1928813"/>
                <a:gd name="connsiteY20" fmla="*/ 40805 h 528962"/>
                <a:gd name="connsiteX21" fmla="*/ 962026 w 1928813"/>
                <a:gd name="connsiteY21" fmla="*/ 24138 h 528962"/>
                <a:gd name="connsiteX22" fmla="*/ 1004888 w 1928813"/>
                <a:gd name="connsiteY22" fmla="*/ 9850 h 528962"/>
                <a:gd name="connsiteX23" fmla="*/ 1057276 w 1928813"/>
                <a:gd name="connsiteY23" fmla="*/ 325 h 528962"/>
                <a:gd name="connsiteX24" fmla="*/ 1090613 w 1928813"/>
                <a:gd name="connsiteY24" fmla="*/ 2706 h 528962"/>
                <a:gd name="connsiteX25" fmla="*/ 1116805 w 1928813"/>
                <a:gd name="connsiteY25" fmla="*/ 16994 h 528962"/>
                <a:gd name="connsiteX26" fmla="*/ 1147762 w 1928813"/>
                <a:gd name="connsiteY26" fmla="*/ 45569 h 528962"/>
                <a:gd name="connsiteX27" fmla="*/ 1173957 w 1928813"/>
                <a:gd name="connsiteY27" fmla="*/ 71762 h 528962"/>
                <a:gd name="connsiteX28" fmla="*/ 1212056 w 1928813"/>
                <a:gd name="connsiteY28" fmla="*/ 109863 h 528962"/>
                <a:gd name="connsiteX29" fmla="*/ 1247775 w 1928813"/>
                <a:gd name="connsiteY29" fmla="*/ 145581 h 528962"/>
                <a:gd name="connsiteX30" fmla="*/ 1281113 w 1928813"/>
                <a:gd name="connsiteY30" fmla="*/ 174155 h 528962"/>
                <a:gd name="connsiteX31" fmla="*/ 1312069 w 1928813"/>
                <a:gd name="connsiteY31" fmla="*/ 214637 h 528962"/>
                <a:gd name="connsiteX32" fmla="*/ 1364457 w 1928813"/>
                <a:gd name="connsiteY32" fmla="*/ 281311 h 528962"/>
                <a:gd name="connsiteX33" fmla="*/ 1393032 w 1928813"/>
                <a:gd name="connsiteY33" fmla="*/ 326556 h 528962"/>
                <a:gd name="connsiteX34" fmla="*/ 1428750 w 1928813"/>
                <a:gd name="connsiteY34" fmla="*/ 357512 h 528962"/>
                <a:gd name="connsiteX35" fmla="*/ 1471613 w 1928813"/>
                <a:gd name="connsiteY35" fmla="*/ 386088 h 528962"/>
                <a:gd name="connsiteX36" fmla="*/ 1516856 w 1928813"/>
                <a:gd name="connsiteY36" fmla="*/ 419425 h 528962"/>
                <a:gd name="connsiteX37" fmla="*/ 1564483 w 1928813"/>
                <a:gd name="connsiteY37" fmla="*/ 448000 h 528962"/>
                <a:gd name="connsiteX38" fmla="*/ 1635919 w 1928813"/>
                <a:gd name="connsiteY38" fmla="*/ 474194 h 528962"/>
                <a:gd name="connsiteX39" fmla="*/ 1674019 w 1928813"/>
                <a:gd name="connsiteY39" fmla="*/ 490863 h 528962"/>
                <a:gd name="connsiteX40" fmla="*/ 1743075 w 1928813"/>
                <a:gd name="connsiteY40" fmla="*/ 509912 h 528962"/>
                <a:gd name="connsiteX41" fmla="*/ 1812131 w 1928813"/>
                <a:gd name="connsiteY41" fmla="*/ 521818 h 528962"/>
                <a:gd name="connsiteX42" fmla="*/ 1864519 w 1928813"/>
                <a:gd name="connsiteY42" fmla="*/ 524199 h 528962"/>
                <a:gd name="connsiteX43" fmla="*/ 1928813 w 1928813"/>
                <a:gd name="connsiteY43" fmla="*/ 528962 h 528962"/>
                <a:gd name="connsiteX0" fmla="*/ 0 w 1928813"/>
                <a:gd name="connsiteY0" fmla="*/ 312268 h 528962"/>
                <a:gd name="connsiteX1" fmla="*/ 83344 w 1928813"/>
                <a:gd name="connsiteY1" fmla="*/ 314650 h 528962"/>
                <a:gd name="connsiteX2" fmla="*/ 123825 w 1928813"/>
                <a:gd name="connsiteY2" fmla="*/ 314650 h 528962"/>
                <a:gd name="connsiteX3" fmla="*/ 209550 w 1928813"/>
                <a:gd name="connsiteY3" fmla="*/ 309887 h 528962"/>
                <a:gd name="connsiteX4" fmla="*/ 290513 w 1928813"/>
                <a:gd name="connsiteY4" fmla="*/ 295600 h 528962"/>
                <a:gd name="connsiteX5" fmla="*/ 366713 w 1928813"/>
                <a:gd name="connsiteY5" fmla="*/ 276550 h 528962"/>
                <a:gd name="connsiteX6" fmla="*/ 402432 w 1928813"/>
                <a:gd name="connsiteY6" fmla="*/ 267025 h 528962"/>
                <a:gd name="connsiteX7" fmla="*/ 445294 w 1928813"/>
                <a:gd name="connsiteY7" fmla="*/ 267025 h 528962"/>
                <a:gd name="connsiteX8" fmla="*/ 488157 w 1928813"/>
                <a:gd name="connsiteY8" fmla="*/ 276550 h 528962"/>
                <a:gd name="connsiteX9" fmla="*/ 545307 w 1928813"/>
                <a:gd name="connsiteY9" fmla="*/ 286075 h 528962"/>
                <a:gd name="connsiteX10" fmla="*/ 566738 w 1928813"/>
                <a:gd name="connsiteY10" fmla="*/ 286075 h 528962"/>
                <a:gd name="connsiteX11" fmla="*/ 592932 w 1928813"/>
                <a:gd name="connsiteY11" fmla="*/ 290837 h 528962"/>
                <a:gd name="connsiteX12" fmla="*/ 595313 w 1928813"/>
                <a:gd name="connsiteY12" fmla="*/ 290837 h 528962"/>
                <a:gd name="connsiteX13" fmla="*/ 633412 w 1928813"/>
                <a:gd name="connsiteY13" fmla="*/ 281313 h 528962"/>
                <a:gd name="connsiteX14" fmla="*/ 683419 w 1928813"/>
                <a:gd name="connsiteY14" fmla="*/ 252737 h 528962"/>
                <a:gd name="connsiteX15" fmla="*/ 704850 w 1928813"/>
                <a:gd name="connsiteY15" fmla="*/ 231305 h 528962"/>
                <a:gd name="connsiteX16" fmla="*/ 742951 w 1928813"/>
                <a:gd name="connsiteY16" fmla="*/ 202729 h 528962"/>
                <a:gd name="connsiteX17" fmla="*/ 769144 w 1928813"/>
                <a:gd name="connsiteY17" fmla="*/ 183680 h 528962"/>
                <a:gd name="connsiteX18" fmla="*/ 831056 w 1928813"/>
                <a:gd name="connsiteY18" fmla="*/ 126531 h 528962"/>
                <a:gd name="connsiteX19" fmla="*/ 876299 w 1928813"/>
                <a:gd name="connsiteY19" fmla="*/ 81287 h 528962"/>
                <a:gd name="connsiteX20" fmla="*/ 933450 w 1928813"/>
                <a:gd name="connsiteY20" fmla="*/ 40805 h 528962"/>
                <a:gd name="connsiteX21" fmla="*/ 962026 w 1928813"/>
                <a:gd name="connsiteY21" fmla="*/ 24138 h 528962"/>
                <a:gd name="connsiteX22" fmla="*/ 1004888 w 1928813"/>
                <a:gd name="connsiteY22" fmla="*/ 9850 h 528962"/>
                <a:gd name="connsiteX23" fmla="*/ 1057276 w 1928813"/>
                <a:gd name="connsiteY23" fmla="*/ 325 h 528962"/>
                <a:gd name="connsiteX24" fmla="*/ 1090613 w 1928813"/>
                <a:gd name="connsiteY24" fmla="*/ 2706 h 528962"/>
                <a:gd name="connsiteX25" fmla="*/ 1116805 w 1928813"/>
                <a:gd name="connsiteY25" fmla="*/ 16994 h 528962"/>
                <a:gd name="connsiteX26" fmla="*/ 1162049 w 1928813"/>
                <a:gd name="connsiteY26" fmla="*/ 45569 h 528962"/>
                <a:gd name="connsiteX27" fmla="*/ 1173957 w 1928813"/>
                <a:gd name="connsiteY27" fmla="*/ 71762 h 528962"/>
                <a:gd name="connsiteX28" fmla="*/ 1212056 w 1928813"/>
                <a:gd name="connsiteY28" fmla="*/ 109863 h 528962"/>
                <a:gd name="connsiteX29" fmla="*/ 1247775 w 1928813"/>
                <a:gd name="connsiteY29" fmla="*/ 145581 h 528962"/>
                <a:gd name="connsiteX30" fmla="*/ 1281113 w 1928813"/>
                <a:gd name="connsiteY30" fmla="*/ 174155 h 528962"/>
                <a:gd name="connsiteX31" fmla="*/ 1312069 w 1928813"/>
                <a:gd name="connsiteY31" fmla="*/ 214637 h 528962"/>
                <a:gd name="connsiteX32" fmla="*/ 1364457 w 1928813"/>
                <a:gd name="connsiteY32" fmla="*/ 281311 h 528962"/>
                <a:gd name="connsiteX33" fmla="*/ 1393032 w 1928813"/>
                <a:gd name="connsiteY33" fmla="*/ 326556 h 528962"/>
                <a:gd name="connsiteX34" fmla="*/ 1428750 w 1928813"/>
                <a:gd name="connsiteY34" fmla="*/ 357512 h 528962"/>
                <a:gd name="connsiteX35" fmla="*/ 1471613 w 1928813"/>
                <a:gd name="connsiteY35" fmla="*/ 386088 h 528962"/>
                <a:gd name="connsiteX36" fmla="*/ 1516856 w 1928813"/>
                <a:gd name="connsiteY36" fmla="*/ 419425 h 528962"/>
                <a:gd name="connsiteX37" fmla="*/ 1564483 w 1928813"/>
                <a:gd name="connsiteY37" fmla="*/ 448000 h 528962"/>
                <a:gd name="connsiteX38" fmla="*/ 1635919 w 1928813"/>
                <a:gd name="connsiteY38" fmla="*/ 474194 h 528962"/>
                <a:gd name="connsiteX39" fmla="*/ 1674019 w 1928813"/>
                <a:gd name="connsiteY39" fmla="*/ 490863 h 528962"/>
                <a:gd name="connsiteX40" fmla="*/ 1743075 w 1928813"/>
                <a:gd name="connsiteY40" fmla="*/ 509912 h 528962"/>
                <a:gd name="connsiteX41" fmla="*/ 1812131 w 1928813"/>
                <a:gd name="connsiteY41" fmla="*/ 521818 h 528962"/>
                <a:gd name="connsiteX42" fmla="*/ 1864519 w 1928813"/>
                <a:gd name="connsiteY42" fmla="*/ 524199 h 528962"/>
                <a:gd name="connsiteX43" fmla="*/ 1928813 w 1928813"/>
                <a:gd name="connsiteY43" fmla="*/ 528962 h 528962"/>
                <a:gd name="connsiteX0" fmla="*/ 0 w 1928813"/>
                <a:gd name="connsiteY0" fmla="*/ 312268 h 528962"/>
                <a:gd name="connsiteX1" fmla="*/ 83344 w 1928813"/>
                <a:gd name="connsiteY1" fmla="*/ 314650 h 528962"/>
                <a:gd name="connsiteX2" fmla="*/ 123825 w 1928813"/>
                <a:gd name="connsiteY2" fmla="*/ 314650 h 528962"/>
                <a:gd name="connsiteX3" fmla="*/ 209550 w 1928813"/>
                <a:gd name="connsiteY3" fmla="*/ 309887 h 528962"/>
                <a:gd name="connsiteX4" fmla="*/ 290513 w 1928813"/>
                <a:gd name="connsiteY4" fmla="*/ 295600 h 528962"/>
                <a:gd name="connsiteX5" fmla="*/ 366713 w 1928813"/>
                <a:gd name="connsiteY5" fmla="*/ 276550 h 528962"/>
                <a:gd name="connsiteX6" fmla="*/ 402432 w 1928813"/>
                <a:gd name="connsiteY6" fmla="*/ 267025 h 528962"/>
                <a:gd name="connsiteX7" fmla="*/ 445294 w 1928813"/>
                <a:gd name="connsiteY7" fmla="*/ 267025 h 528962"/>
                <a:gd name="connsiteX8" fmla="*/ 488157 w 1928813"/>
                <a:gd name="connsiteY8" fmla="*/ 276550 h 528962"/>
                <a:gd name="connsiteX9" fmla="*/ 545307 w 1928813"/>
                <a:gd name="connsiteY9" fmla="*/ 286075 h 528962"/>
                <a:gd name="connsiteX10" fmla="*/ 566738 w 1928813"/>
                <a:gd name="connsiteY10" fmla="*/ 286075 h 528962"/>
                <a:gd name="connsiteX11" fmla="*/ 592932 w 1928813"/>
                <a:gd name="connsiteY11" fmla="*/ 290837 h 528962"/>
                <a:gd name="connsiteX12" fmla="*/ 595313 w 1928813"/>
                <a:gd name="connsiteY12" fmla="*/ 290837 h 528962"/>
                <a:gd name="connsiteX13" fmla="*/ 633412 w 1928813"/>
                <a:gd name="connsiteY13" fmla="*/ 281313 h 528962"/>
                <a:gd name="connsiteX14" fmla="*/ 683419 w 1928813"/>
                <a:gd name="connsiteY14" fmla="*/ 252737 h 528962"/>
                <a:gd name="connsiteX15" fmla="*/ 704850 w 1928813"/>
                <a:gd name="connsiteY15" fmla="*/ 231305 h 528962"/>
                <a:gd name="connsiteX16" fmla="*/ 742951 w 1928813"/>
                <a:gd name="connsiteY16" fmla="*/ 202729 h 528962"/>
                <a:gd name="connsiteX17" fmla="*/ 769144 w 1928813"/>
                <a:gd name="connsiteY17" fmla="*/ 183680 h 528962"/>
                <a:gd name="connsiteX18" fmla="*/ 831056 w 1928813"/>
                <a:gd name="connsiteY18" fmla="*/ 126531 h 528962"/>
                <a:gd name="connsiteX19" fmla="*/ 876299 w 1928813"/>
                <a:gd name="connsiteY19" fmla="*/ 81287 h 528962"/>
                <a:gd name="connsiteX20" fmla="*/ 933450 w 1928813"/>
                <a:gd name="connsiteY20" fmla="*/ 40805 h 528962"/>
                <a:gd name="connsiteX21" fmla="*/ 962026 w 1928813"/>
                <a:gd name="connsiteY21" fmla="*/ 24138 h 528962"/>
                <a:gd name="connsiteX22" fmla="*/ 1004888 w 1928813"/>
                <a:gd name="connsiteY22" fmla="*/ 9850 h 528962"/>
                <a:gd name="connsiteX23" fmla="*/ 1057276 w 1928813"/>
                <a:gd name="connsiteY23" fmla="*/ 325 h 528962"/>
                <a:gd name="connsiteX24" fmla="*/ 1090613 w 1928813"/>
                <a:gd name="connsiteY24" fmla="*/ 2706 h 528962"/>
                <a:gd name="connsiteX25" fmla="*/ 1116805 w 1928813"/>
                <a:gd name="connsiteY25" fmla="*/ 16994 h 528962"/>
                <a:gd name="connsiteX26" fmla="*/ 1162049 w 1928813"/>
                <a:gd name="connsiteY26" fmla="*/ 45569 h 528962"/>
                <a:gd name="connsiteX27" fmla="*/ 1188244 w 1928813"/>
                <a:gd name="connsiteY27" fmla="*/ 71762 h 528962"/>
                <a:gd name="connsiteX28" fmla="*/ 1212056 w 1928813"/>
                <a:gd name="connsiteY28" fmla="*/ 109863 h 528962"/>
                <a:gd name="connsiteX29" fmla="*/ 1247775 w 1928813"/>
                <a:gd name="connsiteY29" fmla="*/ 145581 h 528962"/>
                <a:gd name="connsiteX30" fmla="*/ 1281113 w 1928813"/>
                <a:gd name="connsiteY30" fmla="*/ 174155 h 528962"/>
                <a:gd name="connsiteX31" fmla="*/ 1312069 w 1928813"/>
                <a:gd name="connsiteY31" fmla="*/ 214637 h 528962"/>
                <a:gd name="connsiteX32" fmla="*/ 1364457 w 1928813"/>
                <a:gd name="connsiteY32" fmla="*/ 281311 h 528962"/>
                <a:gd name="connsiteX33" fmla="*/ 1393032 w 1928813"/>
                <a:gd name="connsiteY33" fmla="*/ 326556 h 528962"/>
                <a:gd name="connsiteX34" fmla="*/ 1428750 w 1928813"/>
                <a:gd name="connsiteY34" fmla="*/ 357512 h 528962"/>
                <a:gd name="connsiteX35" fmla="*/ 1471613 w 1928813"/>
                <a:gd name="connsiteY35" fmla="*/ 386088 h 528962"/>
                <a:gd name="connsiteX36" fmla="*/ 1516856 w 1928813"/>
                <a:gd name="connsiteY36" fmla="*/ 419425 h 528962"/>
                <a:gd name="connsiteX37" fmla="*/ 1564483 w 1928813"/>
                <a:gd name="connsiteY37" fmla="*/ 448000 h 528962"/>
                <a:gd name="connsiteX38" fmla="*/ 1635919 w 1928813"/>
                <a:gd name="connsiteY38" fmla="*/ 474194 h 528962"/>
                <a:gd name="connsiteX39" fmla="*/ 1674019 w 1928813"/>
                <a:gd name="connsiteY39" fmla="*/ 490863 h 528962"/>
                <a:gd name="connsiteX40" fmla="*/ 1743075 w 1928813"/>
                <a:gd name="connsiteY40" fmla="*/ 509912 h 528962"/>
                <a:gd name="connsiteX41" fmla="*/ 1812131 w 1928813"/>
                <a:gd name="connsiteY41" fmla="*/ 521818 h 528962"/>
                <a:gd name="connsiteX42" fmla="*/ 1864519 w 1928813"/>
                <a:gd name="connsiteY42" fmla="*/ 524199 h 528962"/>
                <a:gd name="connsiteX43" fmla="*/ 1928813 w 1928813"/>
                <a:gd name="connsiteY43" fmla="*/ 528962 h 528962"/>
                <a:gd name="connsiteX0" fmla="*/ 0 w 1928813"/>
                <a:gd name="connsiteY0" fmla="*/ 312268 h 528962"/>
                <a:gd name="connsiteX1" fmla="*/ 83344 w 1928813"/>
                <a:gd name="connsiteY1" fmla="*/ 314650 h 528962"/>
                <a:gd name="connsiteX2" fmla="*/ 123825 w 1928813"/>
                <a:gd name="connsiteY2" fmla="*/ 314650 h 528962"/>
                <a:gd name="connsiteX3" fmla="*/ 209550 w 1928813"/>
                <a:gd name="connsiteY3" fmla="*/ 309887 h 528962"/>
                <a:gd name="connsiteX4" fmla="*/ 290513 w 1928813"/>
                <a:gd name="connsiteY4" fmla="*/ 295600 h 528962"/>
                <a:gd name="connsiteX5" fmla="*/ 366713 w 1928813"/>
                <a:gd name="connsiteY5" fmla="*/ 276550 h 528962"/>
                <a:gd name="connsiteX6" fmla="*/ 402432 w 1928813"/>
                <a:gd name="connsiteY6" fmla="*/ 267025 h 528962"/>
                <a:gd name="connsiteX7" fmla="*/ 445294 w 1928813"/>
                <a:gd name="connsiteY7" fmla="*/ 267025 h 528962"/>
                <a:gd name="connsiteX8" fmla="*/ 488157 w 1928813"/>
                <a:gd name="connsiteY8" fmla="*/ 276550 h 528962"/>
                <a:gd name="connsiteX9" fmla="*/ 545307 w 1928813"/>
                <a:gd name="connsiteY9" fmla="*/ 286075 h 528962"/>
                <a:gd name="connsiteX10" fmla="*/ 566738 w 1928813"/>
                <a:gd name="connsiteY10" fmla="*/ 286075 h 528962"/>
                <a:gd name="connsiteX11" fmla="*/ 592932 w 1928813"/>
                <a:gd name="connsiteY11" fmla="*/ 290837 h 528962"/>
                <a:gd name="connsiteX12" fmla="*/ 595313 w 1928813"/>
                <a:gd name="connsiteY12" fmla="*/ 290837 h 528962"/>
                <a:gd name="connsiteX13" fmla="*/ 633412 w 1928813"/>
                <a:gd name="connsiteY13" fmla="*/ 281313 h 528962"/>
                <a:gd name="connsiteX14" fmla="*/ 683419 w 1928813"/>
                <a:gd name="connsiteY14" fmla="*/ 252737 h 528962"/>
                <a:gd name="connsiteX15" fmla="*/ 704850 w 1928813"/>
                <a:gd name="connsiteY15" fmla="*/ 231305 h 528962"/>
                <a:gd name="connsiteX16" fmla="*/ 742951 w 1928813"/>
                <a:gd name="connsiteY16" fmla="*/ 202729 h 528962"/>
                <a:gd name="connsiteX17" fmla="*/ 769144 w 1928813"/>
                <a:gd name="connsiteY17" fmla="*/ 183680 h 528962"/>
                <a:gd name="connsiteX18" fmla="*/ 831056 w 1928813"/>
                <a:gd name="connsiteY18" fmla="*/ 126531 h 528962"/>
                <a:gd name="connsiteX19" fmla="*/ 876299 w 1928813"/>
                <a:gd name="connsiteY19" fmla="*/ 81287 h 528962"/>
                <a:gd name="connsiteX20" fmla="*/ 933450 w 1928813"/>
                <a:gd name="connsiteY20" fmla="*/ 40805 h 528962"/>
                <a:gd name="connsiteX21" fmla="*/ 962026 w 1928813"/>
                <a:gd name="connsiteY21" fmla="*/ 24138 h 528962"/>
                <a:gd name="connsiteX22" fmla="*/ 1004888 w 1928813"/>
                <a:gd name="connsiteY22" fmla="*/ 9850 h 528962"/>
                <a:gd name="connsiteX23" fmla="*/ 1057276 w 1928813"/>
                <a:gd name="connsiteY23" fmla="*/ 325 h 528962"/>
                <a:gd name="connsiteX24" fmla="*/ 1090613 w 1928813"/>
                <a:gd name="connsiteY24" fmla="*/ 2706 h 528962"/>
                <a:gd name="connsiteX25" fmla="*/ 1116805 w 1928813"/>
                <a:gd name="connsiteY25" fmla="*/ 16994 h 528962"/>
                <a:gd name="connsiteX26" fmla="*/ 1162049 w 1928813"/>
                <a:gd name="connsiteY26" fmla="*/ 45569 h 528962"/>
                <a:gd name="connsiteX27" fmla="*/ 1188244 w 1928813"/>
                <a:gd name="connsiteY27" fmla="*/ 71762 h 528962"/>
                <a:gd name="connsiteX28" fmla="*/ 1212056 w 1928813"/>
                <a:gd name="connsiteY28" fmla="*/ 109863 h 528962"/>
                <a:gd name="connsiteX29" fmla="*/ 1228725 w 1928813"/>
                <a:gd name="connsiteY29" fmla="*/ 109862 h 528962"/>
                <a:gd name="connsiteX30" fmla="*/ 1247775 w 1928813"/>
                <a:gd name="connsiteY30" fmla="*/ 145581 h 528962"/>
                <a:gd name="connsiteX31" fmla="*/ 1281113 w 1928813"/>
                <a:gd name="connsiteY31" fmla="*/ 174155 h 528962"/>
                <a:gd name="connsiteX32" fmla="*/ 1312069 w 1928813"/>
                <a:gd name="connsiteY32" fmla="*/ 214637 h 528962"/>
                <a:gd name="connsiteX33" fmla="*/ 1364457 w 1928813"/>
                <a:gd name="connsiteY33" fmla="*/ 281311 h 528962"/>
                <a:gd name="connsiteX34" fmla="*/ 1393032 w 1928813"/>
                <a:gd name="connsiteY34" fmla="*/ 326556 h 528962"/>
                <a:gd name="connsiteX35" fmla="*/ 1428750 w 1928813"/>
                <a:gd name="connsiteY35" fmla="*/ 357512 h 528962"/>
                <a:gd name="connsiteX36" fmla="*/ 1471613 w 1928813"/>
                <a:gd name="connsiteY36" fmla="*/ 386088 h 528962"/>
                <a:gd name="connsiteX37" fmla="*/ 1516856 w 1928813"/>
                <a:gd name="connsiteY37" fmla="*/ 419425 h 528962"/>
                <a:gd name="connsiteX38" fmla="*/ 1564483 w 1928813"/>
                <a:gd name="connsiteY38" fmla="*/ 448000 h 528962"/>
                <a:gd name="connsiteX39" fmla="*/ 1635919 w 1928813"/>
                <a:gd name="connsiteY39" fmla="*/ 474194 h 528962"/>
                <a:gd name="connsiteX40" fmla="*/ 1674019 w 1928813"/>
                <a:gd name="connsiteY40" fmla="*/ 490863 h 528962"/>
                <a:gd name="connsiteX41" fmla="*/ 1743075 w 1928813"/>
                <a:gd name="connsiteY41" fmla="*/ 509912 h 528962"/>
                <a:gd name="connsiteX42" fmla="*/ 1812131 w 1928813"/>
                <a:gd name="connsiteY42" fmla="*/ 521818 h 528962"/>
                <a:gd name="connsiteX43" fmla="*/ 1864519 w 1928813"/>
                <a:gd name="connsiteY43" fmla="*/ 524199 h 528962"/>
                <a:gd name="connsiteX44" fmla="*/ 1928813 w 1928813"/>
                <a:gd name="connsiteY44" fmla="*/ 528962 h 528962"/>
                <a:gd name="connsiteX0" fmla="*/ 0 w 1928813"/>
                <a:gd name="connsiteY0" fmla="*/ 312268 h 528962"/>
                <a:gd name="connsiteX1" fmla="*/ 83344 w 1928813"/>
                <a:gd name="connsiteY1" fmla="*/ 314650 h 528962"/>
                <a:gd name="connsiteX2" fmla="*/ 123825 w 1928813"/>
                <a:gd name="connsiteY2" fmla="*/ 314650 h 528962"/>
                <a:gd name="connsiteX3" fmla="*/ 209550 w 1928813"/>
                <a:gd name="connsiteY3" fmla="*/ 309887 h 528962"/>
                <a:gd name="connsiteX4" fmla="*/ 290513 w 1928813"/>
                <a:gd name="connsiteY4" fmla="*/ 295600 h 528962"/>
                <a:gd name="connsiteX5" fmla="*/ 366713 w 1928813"/>
                <a:gd name="connsiteY5" fmla="*/ 276550 h 528962"/>
                <a:gd name="connsiteX6" fmla="*/ 402432 w 1928813"/>
                <a:gd name="connsiteY6" fmla="*/ 267025 h 528962"/>
                <a:gd name="connsiteX7" fmla="*/ 445294 w 1928813"/>
                <a:gd name="connsiteY7" fmla="*/ 267025 h 528962"/>
                <a:gd name="connsiteX8" fmla="*/ 488157 w 1928813"/>
                <a:gd name="connsiteY8" fmla="*/ 276550 h 528962"/>
                <a:gd name="connsiteX9" fmla="*/ 545307 w 1928813"/>
                <a:gd name="connsiteY9" fmla="*/ 286075 h 528962"/>
                <a:gd name="connsiteX10" fmla="*/ 566738 w 1928813"/>
                <a:gd name="connsiteY10" fmla="*/ 286075 h 528962"/>
                <a:gd name="connsiteX11" fmla="*/ 592932 w 1928813"/>
                <a:gd name="connsiteY11" fmla="*/ 290837 h 528962"/>
                <a:gd name="connsiteX12" fmla="*/ 595313 w 1928813"/>
                <a:gd name="connsiteY12" fmla="*/ 290837 h 528962"/>
                <a:gd name="connsiteX13" fmla="*/ 633412 w 1928813"/>
                <a:gd name="connsiteY13" fmla="*/ 281313 h 528962"/>
                <a:gd name="connsiteX14" fmla="*/ 683419 w 1928813"/>
                <a:gd name="connsiteY14" fmla="*/ 252737 h 528962"/>
                <a:gd name="connsiteX15" fmla="*/ 704850 w 1928813"/>
                <a:gd name="connsiteY15" fmla="*/ 231305 h 528962"/>
                <a:gd name="connsiteX16" fmla="*/ 742951 w 1928813"/>
                <a:gd name="connsiteY16" fmla="*/ 202729 h 528962"/>
                <a:gd name="connsiteX17" fmla="*/ 769144 w 1928813"/>
                <a:gd name="connsiteY17" fmla="*/ 183680 h 528962"/>
                <a:gd name="connsiteX18" fmla="*/ 831056 w 1928813"/>
                <a:gd name="connsiteY18" fmla="*/ 126531 h 528962"/>
                <a:gd name="connsiteX19" fmla="*/ 876299 w 1928813"/>
                <a:gd name="connsiteY19" fmla="*/ 81287 h 528962"/>
                <a:gd name="connsiteX20" fmla="*/ 933450 w 1928813"/>
                <a:gd name="connsiteY20" fmla="*/ 40805 h 528962"/>
                <a:gd name="connsiteX21" fmla="*/ 962026 w 1928813"/>
                <a:gd name="connsiteY21" fmla="*/ 24138 h 528962"/>
                <a:gd name="connsiteX22" fmla="*/ 1004888 w 1928813"/>
                <a:gd name="connsiteY22" fmla="*/ 9850 h 528962"/>
                <a:gd name="connsiteX23" fmla="*/ 1057276 w 1928813"/>
                <a:gd name="connsiteY23" fmla="*/ 325 h 528962"/>
                <a:gd name="connsiteX24" fmla="*/ 1090613 w 1928813"/>
                <a:gd name="connsiteY24" fmla="*/ 2706 h 528962"/>
                <a:gd name="connsiteX25" fmla="*/ 1116805 w 1928813"/>
                <a:gd name="connsiteY25" fmla="*/ 16994 h 528962"/>
                <a:gd name="connsiteX26" fmla="*/ 1162049 w 1928813"/>
                <a:gd name="connsiteY26" fmla="*/ 45569 h 528962"/>
                <a:gd name="connsiteX27" fmla="*/ 1188244 w 1928813"/>
                <a:gd name="connsiteY27" fmla="*/ 71762 h 528962"/>
                <a:gd name="connsiteX28" fmla="*/ 1212056 w 1928813"/>
                <a:gd name="connsiteY28" fmla="*/ 109863 h 528962"/>
                <a:gd name="connsiteX29" fmla="*/ 1233488 w 1928813"/>
                <a:gd name="connsiteY29" fmla="*/ 100337 h 528962"/>
                <a:gd name="connsiteX30" fmla="*/ 1247775 w 1928813"/>
                <a:gd name="connsiteY30" fmla="*/ 145581 h 528962"/>
                <a:gd name="connsiteX31" fmla="*/ 1281113 w 1928813"/>
                <a:gd name="connsiteY31" fmla="*/ 174155 h 528962"/>
                <a:gd name="connsiteX32" fmla="*/ 1312069 w 1928813"/>
                <a:gd name="connsiteY32" fmla="*/ 214637 h 528962"/>
                <a:gd name="connsiteX33" fmla="*/ 1364457 w 1928813"/>
                <a:gd name="connsiteY33" fmla="*/ 281311 h 528962"/>
                <a:gd name="connsiteX34" fmla="*/ 1393032 w 1928813"/>
                <a:gd name="connsiteY34" fmla="*/ 326556 h 528962"/>
                <a:gd name="connsiteX35" fmla="*/ 1428750 w 1928813"/>
                <a:gd name="connsiteY35" fmla="*/ 357512 h 528962"/>
                <a:gd name="connsiteX36" fmla="*/ 1471613 w 1928813"/>
                <a:gd name="connsiteY36" fmla="*/ 386088 h 528962"/>
                <a:gd name="connsiteX37" fmla="*/ 1516856 w 1928813"/>
                <a:gd name="connsiteY37" fmla="*/ 419425 h 528962"/>
                <a:gd name="connsiteX38" fmla="*/ 1564483 w 1928813"/>
                <a:gd name="connsiteY38" fmla="*/ 448000 h 528962"/>
                <a:gd name="connsiteX39" fmla="*/ 1635919 w 1928813"/>
                <a:gd name="connsiteY39" fmla="*/ 474194 h 528962"/>
                <a:gd name="connsiteX40" fmla="*/ 1674019 w 1928813"/>
                <a:gd name="connsiteY40" fmla="*/ 490863 h 528962"/>
                <a:gd name="connsiteX41" fmla="*/ 1743075 w 1928813"/>
                <a:gd name="connsiteY41" fmla="*/ 509912 h 528962"/>
                <a:gd name="connsiteX42" fmla="*/ 1812131 w 1928813"/>
                <a:gd name="connsiteY42" fmla="*/ 521818 h 528962"/>
                <a:gd name="connsiteX43" fmla="*/ 1864519 w 1928813"/>
                <a:gd name="connsiteY43" fmla="*/ 524199 h 528962"/>
                <a:gd name="connsiteX44" fmla="*/ 1928813 w 1928813"/>
                <a:gd name="connsiteY44" fmla="*/ 528962 h 528962"/>
                <a:gd name="connsiteX0" fmla="*/ 0 w 1928813"/>
                <a:gd name="connsiteY0" fmla="*/ 312268 h 528962"/>
                <a:gd name="connsiteX1" fmla="*/ 83344 w 1928813"/>
                <a:gd name="connsiteY1" fmla="*/ 314650 h 528962"/>
                <a:gd name="connsiteX2" fmla="*/ 123825 w 1928813"/>
                <a:gd name="connsiteY2" fmla="*/ 314650 h 528962"/>
                <a:gd name="connsiteX3" fmla="*/ 209550 w 1928813"/>
                <a:gd name="connsiteY3" fmla="*/ 309887 h 528962"/>
                <a:gd name="connsiteX4" fmla="*/ 290513 w 1928813"/>
                <a:gd name="connsiteY4" fmla="*/ 295600 h 528962"/>
                <a:gd name="connsiteX5" fmla="*/ 366713 w 1928813"/>
                <a:gd name="connsiteY5" fmla="*/ 276550 h 528962"/>
                <a:gd name="connsiteX6" fmla="*/ 402432 w 1928813"/>
                <a:gd name="connsiteY6" fmla="*/ 267025 h 528962"/>
                <a:gd name="connsiteX7" fmla="*/ 445294 w 1928813"/>
                <a:gd name="connsiteY7" fmla="*/ 267025 h 528962"/>
                <a:gd name="connsiteX8" fmla="*/ 488157 w 1928813"/>
                <a:gd name="connsiteY8" fmla="*/ 276550 h 528962"/>
                <a:gd name="connsiteX9" fmla="*/ 545307 w 1928813"/>
                <a:gd name="connsiteY9" fmla="*/ 286075 h 528962"/>
                <a:gd name="connsiteX10" fmla="*/ 566738 w 1928813"/>
                <a:gd name="connsiteY10" fmla="*/ 286075 h 528962"/>
                <a:gd name="connsiteX11" fmla="*/ 592932 w 1928813"/>
                <a:gd name="connsiteY11" fmla="*/ 290837 h 528962"/>
                <a:gd name="connsiteX12" fmla="*/ 595313 w 1928813"/>
                <a:gd name="connsiteY12" fmla="*/ 290837 h 528962"/>
                <a:gd name="connsiteX13" fmla="*/ 633412 w 1928813"/>
                <a:gd name="connsiteY13" fmla="*/ 281313 h 528962"/>
                <a:gd name="connsiteX14" fmla="*/ 683419 w 1928813"/>
                <a:gd name="connsiteY14" fmla="*/ 252737 h 528962"/>
                <a:gd name="connsiteX15" fmla="*/ 704850 w 1928813"/>
                <a:gd name="connsiteY15" fmla="*/ 231305 h 528962"/>
                <a:gd name="connsiteX16" fmla="*/ 742951 w 1928813"/>
                <a:gd name="connsiteY16" fmla="*/ 202729 h 528962"/>
                <a:gd name="connsiteX17" fmla="*/ 769144 w 1928813"/>
                <a:gd name="connsiteY17" fmla="*/ 183680 h 528962"/>
                <a:gd name="connsiteX18" fmla="*/ 831056 w 1928813"/>
                <a:gd name="connsiteY18" fmla="*/ 126531 h 528962"/>
                <a:gd name="connsiteX19" fmla="*/ 876299 w 1928813"/>
                <a:gd name="connsiteY19" fmla="*/ 81287 h 528962"/>
                <a:gd name="connsiteX20" fmla="*/ 933450 w 1928813"/>
                <a:gd name="connsiteY20" fmla="*/ 40805 h 528962"/>
                <a:gd name="connsiteX21" fmla="*/ 962026 w 1928813"/>
                <a:gd name="connsiteY21" fmla="*/ 24138 h 528962"/>
                <a:gd name="connsiteX22" fmla="*/ 1004888 w 1928813"/>
                <a:gd name="connsiteY22" fmla="*/ 9850 h 528962"/>
                <a:gd name="connsiteX23" fmla="*/ 1057276 w 1928813"/>
                <a:gd name="connsiteY23" fmla="*/ 325 h 528962"/>
                <a:gd name="connsiteX24" fmla="*/ 1090613 w 1928813"/>
                <a:gd name="connsiteY24" fmla="*/ 2706 h 528962"/>
                <a:gd name="connsiteX25" fmla="*/ 1116805 w 1928813"/>
                <a:gd name="connsiteY25" fmla="*/ 16994 h 528962"/>
                <a:gd name="connsiteX26" fmla="*/ 1162049 w 1928813"/>
                <a:gd name="connsiteY26" fmla="*/ 45569 h 528962"/>
                <a:gd name="connsiteX27" fmla="*/ 1188244 w 1928813"/>
                <a:gd name="connsiteY27" fmla="*/ 71762 h 528962"/>
                <a:gd name="connsiteX28" fmla="*/ 1212056 w 1928813"/>
                <a:gd name="connsiteY28" fmla="*/ 109863 h 528962"/>
                <a:gd name="connsiteX29" fmla="*/ 1283495 w 1928813"/>
                <a:gd name="connsiteY29" fmla="*/ 145580 h 528962"/>
                <a:gd name="connsiteX30" fmla="*/ 1247775 w 1928813"/>
                <a:gd name="connsiteY30" fmla="*/ 145581 h 528962"/>
                <a:gd name="connsiteX31" fmla="*/ 1281113 w 1928813"/>
                <a:gd name="connsiteY31" fmla="*/ 174155 h 528962"/>
                <a:gd name="connsiteX32" fmla="*/ 1312069 w 1928813"/>
                <a:gd name="connsiteY32" fmla="*/ 214637 h 528962"/>
                <a:gd name="connsiteX33" fmla="*/ 1364457 w 1928813"/>
                <a:gd name="connsiteY33" fmla="*/ 281311 h 528962"/>
                <a:gd name="connsiteX34" fmla="*/ 1393032 w 1928813"/>
                <a:gd name="connsiteY34" fmla="*/ 326556 h 528962"/>
                <a:gd name="connsiteX35" fmla="*/ 1428750 w 1928813"/>
                <a:gd name="connsiteY35" fmla="*/ 357512 h 528962"/>
                <a:gd name="connsiteX36" fmla="*/ 1471613 w 1928813"/>
                <a:gd name="connsiteY36" fmla="*/ 386088 h 528962"/>
                <a:gd name="connsiteX37" fmla="*/ 1516856 w 1928813"/>
                <a:gd name="connsiteY37" fmla="*/ 419425 h 528962"/>
                <a:gd name="connsiteX38" fmla="*/ 1564483 w 1928813"/>
                <a:gd name="connsiteY38" fmla="*/ 448000 h 528962"/>
                <a:gd name="connsiteX39" fmla="*/ 1635919 w 1928813"/>
                <a:gd name="connsiteY39" fmla="*/ 474194 h 528962"/>
                <a:gd name="connsiteX40" fmla="*/ 1674019 w 1928813"/>
                <a:gd name="connsiteY40" fmla="*/ 490863 h 528962"/>
                <a:gd name="connsiteX41" fmla="*/ 1743075 w 1928813"/>
                <a:gd name="connsiteY41" fmla="*/ 509912 h 528962"/>
                <a:gd name="connsiteX42" fmla="*/ 1812131 w 1928813"/>
                <a:gd name="connsiteY42" fmla="*/ 521818 h 528962"/>
                <a:gd name="connsiteX43" fmla="*/ 1864519 w 1928813"/>
                <a:gd name="connsiteY43" fmla="*/ 524199 h 528962"/>
                <a:gd name="connsiteX44" fmla="*/ 1928813 w 1928813"/>
                <a:gd name="connsiteY44" fmla="*/ 528962 h 528962"/>
                <a:gd name="connsiteX0" fmla="*/ 0 w 1928813"/>
                <a:gd name="connsiteY0" fmla="*/ 312268 h 528962"/>
                <a:gd name="connsiteX1" fmla="*/ 83344 w 1928813"/>
                <a:gd name="connsiteY1" fmla="*/ 314650 h 528962"/>
                <a:gd name="connsiteX2" fmla="*/ 123825 w 1928813"/>
                <a:gd name="connsiteY2" fmla="*/ 314650 h 528962"/>
                <a:gd name="connsiteX3" fmla="*/ 209550 w 1928813"/>
                <a:gd name="connsiteY3" fmla="*/ 309887 h 528962"/>
                <a:gd name="connsiteX4" fmla="*/ 290513 w 1928813"/>
                <a:gd name="connsiteY4" fmla="*/ 295600 h 528962"/>
                <a:gd name="connsiteX5" fmla="*/ 366713 w 1928813"/>
                <a:gd name="connsiteY5" fmla="*/ 276550 h 528962"/>
                <a:gd name="connsiteX6" fmla="*/ 402432 w 1928813"/>
                <a:gd name="connsiteY6" fmla="*/ 267025 h 528962"/>
                <a:gd name="connsiteX7" fmla="*/ 445294 w 1928813"/>
                <a:gd name="connsiteY7" fmla="*/ 267025 h 528962"/>
                <a:gd name="connsiteX8" fmla="*/ 488157 w 1928813"/>
                <a:gd name="connsiteY8" fmla="*/ 276550 h 528962"/>
                <a:gd name="connsiteX9" fmla="*/ 545307 w 1928813"/>
                <a:gd name="connsiteY9" fmla="*/ 286075 h 528962"/>
                <a:gd name="connsiteX10" fmla="*/ 566738 w 1928813"/>
                <a:gd name="connsiteY10" fmla="*/ 286075 h 528962"/>
                <a:gd name="connsiteX11" fmla="*/ 592932 w 1928813"/>
                <a:gd name="connsiteY11" fmla="*/ 290837 h 528962"/>
                <a:gd name="connsiteX12" fmla="*/ 595313 w 1928813"/>
                <a:gd name="connsiteY12" fmla="*/ 290837 h 528962"/>
                <a:gd name="connsiteX13" fmla="*/ 633412 w 1928813"/>
                <a:gd name="connsiteY13" fmla="*/ 281313 h 528962"/>
                <a:gd name="connsiteX14" fmla="*/ 683419 w 1928813"/>
                <a:gd name="connsiteY14" fmla="*/ 252737 h 528962"/>
                <a:gd name="connsiteX15" fmla="*/ 704850 w 1928813"/>
                <a:gd name="connsiteY15" fmla="*/ 231305 h 528962"/>
                <a:gd name="connsiteX16" fmla="*/ 742951 w 1928813"/>
                <a:gd name="connsiteY16" fmla="*/ 202729 h 528962"/>
                <a:gd name="connsiteX17" fmla="*/ 769144 w 1928813"/>
                <a:gd name="connsiteY17" fmla="*/ 183680 h 528962"/>
                <a:gd name="connsiteX18" fmla="*/ 831056 w 1928813"/>
                <a:gd name="connsiteY18" fmla="*/ 126531 h 528962"/>
                <a:gd name="connsiteX19" fmla="*/ 876299 w 1928813"/>
                <a:gd name="connsiteY19" fmla="*/ 81287 h 528962"/>
                <a:gd name="connsiteX20" fmla="*/ 933450 w 1928813"/>
                <a:gd name="connsiteY20" fmla="*/ 40805 h 528962"/>
                <a:gd name="connsiteX21" fmla="*/ 962026 w 1928813"/>
                <a:gd name="connsiteY21" fmla="*/ 24138 h 528962"/>
                <a:gd name="connsiteX22" fmla="*/ 1004888 w 1928813"/>
                <a:gd name="connsiteY22" fmla="*/ 9850 h 528962"/>
                <a:gd name="connsiteX23" fmla="*/ 1057276 w 1928813"/>
                <a:gd name="connsiteY23" fmla="*/ 325 h 528962"/>
                <a:gd name="connsiteX24" fmla="*/ 1090613 w 1928813"/>
                <a:gd name="connsiteY24" fmla="*/ 2706 h 528962"/>
                <a:gd name="connsiteX25" fmla="*/ 1116805 w 1928813"/>
                <a:gd name="connsiteY25" fmla="*/ 16994 h 528962"/>
                <a:gd name="connsiteX26" fmla="*/ 1162049 w 1928813"/>
                <a:gd name="connsiteY26" fmla="*/ 45569 h 528962"/>
                <a:gd name="connsiteX27" fmla="*/ 1188244 w 1928813"/>
                <a:gd name="connsiteY27" fmla="*/ 71762 h 528962"/>
                <a:gd name="connsiteX28" fmla="*/ 1212056 w 1928813"/>
                <a:gd name="connsiteY28" fmla="*/ 109863 h 528962"/>
                <a:gd name="connsiteX29" fmla="*/ 1247775 w 1928813"/>
                <a:gd name="connsiteY29" fmla="*/ 145581 h 528962"/>
                <a:gd name="connsiteX30" fmla="*/ 1281113 w 1928813"/>
                <a:gd name="connsiteY30" fmla="*/ 174155 h 528962"/>
                <a:gd name="connsiteX31" fmla="*/ 1312069 w 1928813"/>
                <a:gd name="connsiteY31" fmla="*/ 214637 h 528962"/>
                <a:gd name="connsiteX32" fmla="*/ 1364457 w 1928813"/>
                <a:gd name="connsiteY32" fmla="*/ 281311 h 528962"/>
                <a:gd name="connsiteX33" fmla="*/ 1393032 w 1928813"/>
                <a:gd name="connsiteY33" fmla="*/ 326556 h 528962"/>
                <a:gd name="connsiteX34" fmla="*/ 1428750 w 1928813"/>
                <a:gd name="connsiteY34" fmla="*/ 357512 h 528962"/>
                <a:gd name="connsiteX35" fmla="*/ 1471613 w 1928813"/>
                <a:gd name="connsiteY35" fmla="*/ 386088 h 528962"/>
                <a:gd name="connsiteX36" fmla="*/ 1516856 w 1928813"/>
                <a:gd name="connsiteY36" fmla="*/ 419425 h 528962"/>
                <a:gd name="connsiteX37" fmla="*/ 1564483 w 1928813"/>
                <a:gd name="connsiteY37" fmla="*/ 448000 h 528962"/>
                <a:gd name="connsiteX38" fmla="*/ 1635919 w 1928813"/>
                <a:gd name="connsiteY38" fmla="*/ 474194 h 528962"/>
                <a:gd name="connsiteX39" fmla="*/ 1674019 w 1928813"/>
                <a:gd name="connsiteY39" fmla="*/ 490863 h 528962"/>
                <a:gd name="connsiteX40" fmla="*/ 1743075 w 1928813"/>
                <a:gd name="connsiteY40" fmla="*/ 509912 h 528962"/>
                <a:gd name="connsiteX41" fmla="*/ 1812131 w 1928813"/>
                <a:gd name="connsiteY41" fmla="*/ 521818 h 528962"/>
                <a:gd name="connsiteX42" fmla="*/ 1864519 w 1928813"/>
                <a:gd name="connsiteY42" fmla="*/ 524199 h 528962"/>
                <a:gd name="connsiteX43" fmla="*/ 1928813 w 1928813"/>
                <a:gd name="connsiteY43" fmla="*/ 528962 h 528962"/>
                <a:gd name="connsiteX0" fmla="*/ 0 w 1928813"/>
                <a:gd name="connsiteY0" fmla="*/ 312268 h 528962"/>
                <a:gd name="connsiteX1" fmla="*/ 83344 w 1928813"/>
                <a:gd name="connsiteY1" fmla="*/ 314650 h 528962"/>
                <a:gd name="connsiteX2" fmla="*/ 123825 w 1928813"/>
                <a:gd name="connsiteY2" fmla="*/ 314650 h 528962"/>
                <a:gd name="connsiteX3" fmla="*/ 209550 w 1928813"/>
                <a:gd name="connsiteY3" fmla="*/ 309887 h 528962"/>
                <a:gd name="connsiteX4" fmla="*/ 290513 w 1928813"/>
                <a:gd name="connsiteY4" fmla="*/ 295600 h 528962"/>
                <a:gd name="connsiteX5" fmla="*/ 366713 w 1928813"/>
                <a:gd name="connsiteY5" fmla="*/ 276550 h 528962"/>
                <a:gd name="connsiteX6" fmla="*/ 402432 w 1928813"/>
                <a:gd name="connsiteY6" fmla="*/ 267025 h 528962"/>
                <a:gd name="connsiteX7" fmla="*/ 445294 w 1928813"/>
                <a:gd name="connsiteY7" fmla="*/ 267025 h 528962"/>
                <a:gd name="connsiteX8" fmla="*/ 488157 w 1928813"/>
                <a:gd name="connsiteY8" fmla="*/ 276550 h 528962"/>
                <a:gd name="connsiteX9" fmla="*/ 545307 w 1928813"/>
                <a:gd name="connsiteY9" fmla="*/ 286075 h 528962"/>
                <a:gd name="connsiteX10" fmla="*/ 566738 w 1928813"/>
                <a:gd name="connsiteY10" fmla="*/ 286075 h 528962"/>
                <a:gd name="connsiteX11" fmla="*/ 592932 w 1928813"/>
                <a:gd name="connsiteY11" fmla="*/ 290837 h 528962"/>
                <a:gd name="connsiteX12" fmla="*/ 595313 w 1928813"/>
                <a:gd name="connsiteY12" fmla="*/ 290837 h 528962"/>
                <a:gd name="connsiteX13" fmla="*/ 633412 w 1928813"/>
                <a:gd name="connsiteY13" fmla="*/ 281313 h 528962"/>
                <a:gd name="connsiteX14" fmla="*/ 683419 w 1928813"/>
                <a:gd name="connsiteY14" fmla="*/ 252737 h 528962"/>
                <a:gd name="connsiteX15" fmla="*/ 704850 w 1928813"/>
                <a:gd name="connsiteY15" fmla="*/ 231305 h 528962"/>
                <a:gd name="connsiteX16" fmla="*/ 742951 w 1928813"/>
                <a:gd name="connsiteY16" fmla="*/ 202729 h 528962"/>
                <a:gd name="connsiteX17" fmla="*/ 769144 w 1928813"/>
                <a:gd name="connsiteY17" fmla="*/ 183680 h 528962"/>
                <a:gd name="connsiteX18" fmla="*/ 831056 w 1928813"/>
                <a:gd name="connsiteY18" fmla="*/ 126531 h 528962"/>
                <a:gd name="connsiteX19" fmla="*/ 876299 w 1928813"/>
                <a:gd name="connsiteY19" fmla="*/ 81287 h 528962"/>
                <a:gd name="connsiteX20" fmla="*/ 933450 w 1928813"/>
                <a:gd name="connsiteY20" fmla="*/ 40805 h 528962"/>
                <a:gd name="connsiteX21" fmla="*/ 962026 w 1928813"/>
                <a:gd name="connsiteY21" fmla="*/ 24138 h 528962"/>
                <a:gd name="connsiteX22" fmla="*/ 1004888 w 1928813"/>
                <a:gd name="connsiteY22" fmla="*/ 9850 h 528962"/>
                <a:gd name="connsiteX23" fmla="*/ 1057276 w 1928813"/>
                <a:gd name="connsiteY23" fmla="*/ 325 h 528962"/>
                <a:gd name="connsiteX24" fmla="*/ 1090613 w 1928813"/>
                <a:gd name="connsiteY24" fmla="*/ 2706 h 528962"/>
                <a:gd name="connsiteX25" fmla="*/ 1116805 w 1928813"/>
                <a:gd name="connsiteY25" fmla="*/ 16994 h 528962"/>
                <a:gd name="connsiteX26" fmla="*/ 1162049 w 1928813"/>
                <a:gd name="connsiteY26" fmla="*/ 45569 h 528962"/>
                <a:gd name="connsiteX27" fmla="*/ 1188244 w 1928813"/>
                <a:gd name="connsiteY27" fmla="*/ 71762 h 528962"/>
                <a:gd name="connsiteX28" fmla="*/ 1231106 w 1928813"/>
                <a:gd name="connsiteY28" fmla="*/ 109863 h 528962"/>
                <a:gd name="connsiteX29" fmla="*/ 1247775 w 1928813"/>
                <a:gd name="connsiteY29" fmla="*/ 145581 h 528962"/>
                <a:gd name="connsiteX30" fmla="*/ 1281113 w 1928813"/>
                <a:gd name="connsiteY30" fmla="*/ 174155 h 528962"/>
                <a:gd name="connsiteX31" fmla="*/ 1312069 w 1928813"/>
                <a:gd name="connsiteY31" fmla="*/ 214637 h 528962"/>
                <a:gd name="connsiteX32" fmla="*/ 1364457 w 1928813"/>
                <a:gd name="connsiteY32" fmla="*/ 281311 h 528962"/>
                <a:gd name="connsiteX33" fmla="*/ 1393032 w 1928813"/>
                <a:gd name="connsiteY33" fmla="*/ 326556 h 528962"/>
                <a:gd name="connsiteX34" fmla="*/ 1428750 w 1928813"/>
                <a:gd name="connsiteY34" fmla="*/ 357512 h 528962"/>
                <a:gd name="connsiteX35" fmla="*/ 1471613 w 1928813"/>
                <a:gd name="connsiteY35" fmla="*/ 386088 h 528962"/>
                <a:gd name="connsiteX36" fmla="*/ 1516856 w 1928813"/>
                <a:gd name="connsiteY36" fmla="*/ 419425 h 528962"/>
                <a:gd name="connsiteX37" fmla="*/ 1564483 w 1928813"/>
                <a:gd name="connsiteY37" fmla="*/ 448000 h 528962"/>
                <a:gd name="connsiteX38" fmla="*/ 1635919 w 1928813"/>
                <a:gd name="connsiteY38" fmla="*/ 474194 h 528962"/>
                <a:gd name="connsiteX39" fmla="*/ 1674019 w 1928813"/>
                <a:gd name="connsiteY39" fmla="*/ 490863 h 528962"/>
                <a:gd name="connsiteX40" fmla="*/ 1743075 w 1928813"/>
                <a:gd name="connsiteY40" fmla="*/ 509912 h 528962"/>
                <a:gd name="connsiteX41" fmla="*/ 1812131 w 1928813"/>
                <a:gd name="connsiteY41" fmla="*/ 521818 h 528962"/>
                <a:gd name="connsiteX42" fmla="*/ 1864519 w 1928813"/>
                <a:gd name="connsiteY42" fmla="*/ 524199 h 528962"/>
                <a:gd name="connsiteX43" fmla="*/ 1928813 w 1928813"/>
                <a:gd name="connsiteY43" fmla="*/ 528962 h 528962"/>
                <a:gd name="connsiteX0" fmla="*/ 0 w 1928813"/>
                <a:gd name="connsiteY0" fmla="*/ 312268 h 528962"/>
                <a:gd name="connsiteX1" fmla="*/ 83344 w 1928813"/>
                <a:gd name="connsiteY1" fmla="*/ 314650 h 528962"/>
                <a:gd name="connsiteX2" fmla="*/ 123825 w 1928813"/>
                <a:gd name="connsiteY2" fmla="*/ 314650 h 528962"/>
                <a:gd name="connsiteX3" fmla="*/ 209550 w 1928813"/>
                <a:gd name="connsiteY3" fmla="*/ 309887 h 528962"/>
                <a:gd name="connsiteX4" fmla="*/ 290513 w 1928813"/>
                <a:gd name="connsiteY4" fmla="*/ 295600 h 528962"/>
                <a:gd name="connsiteX5" fmla="*/ 366713 w 1928813"/>
                <a:gd name="connsiteY5" fmla="*/ 276550 h 528962"/>
                <a:gd name="connsiteX6" fmla="*/ 402432 w 1928813"/>
                <a:gd name="connsiteY6" fmla="*/ 267025 h 528962"/>
                <a:gd name="connsiteX7" fmla="*/ 445294 w 1928813"/>
                <a:gd name="connsiteY7" fmla="*/ 267025 h 528962"/>
                <a:gd name="connsiteX8" fmla="*/ 488157 w 1928813"/>
                <a:gd name="connsiteY8" fmla="*/ 276550 h 528962"/>
                <a:gd name="connsiteX9" fmla="*/ 545307 w 1928813"/>
                <a:gd name="connsiteY9" fmla="*/ 286075 h 528962"/>
                <a:gd name="connsiteX10" fmla="*/ 566738 w 1928813"/>
                <a:gd name="connsiteY10" fmla="*/ 286075 h 528962"/>
                <a:gd name="connsiteX11" fmla="*/ 592932 w 1928813"/>
                <a:gd name="connsiteY11" fmla="*/ 290837 h 528962"/>
                <a:gd name="connsiteX12" fmla="*/ 595313 w 1928813"/>
                <a:gd name="connsiteY12" fmla="*/ 290837 h 528962"/>
                <a:gd name="connsiteX13" fmla="*/ 633412 w 1928813"/>
                <a:gd name="connsiteY13" fmla="*/ 281313 h 528962"/>
                <a:gd name="connsiteX14" fmla="*/ 683419 w 1928813"/>
                <a:gd name="connsiteY14" fmla="*/ 252737 h 528962"/>
                <a:gd name="connsiteX15" fmla="*/ 704850 w 1928813"/>
                <a:gd name="connsiteY15" fmla="*/ 231305 h 528962"/>
                <a:gd name="connsiteX16" fmla="*/ 742951 w 1928813"/>
                <a:gd name="connsiteY16" fmla="*/ 202729 h 528962"/>
                <a:gd name="connsiteX17" fmla="*/ 769144 w 1928813"/>
                <a:gd name="connsiteY17" fmla="*/ 183680 h 528962"/>
                <a:gd name="connsiteX18" fmla="*/ 831056 w 1928813"/>
                <a:gd name="connsiteY18" fmla="*/ 126531 h 528962"/>
                <a:gd name="connsiteX19" fmla="*/ 876299 w 1928813"/>
                <a:gd name="connsiteY19" fmla="*/ 81287 h 528962"/>
                <a:gd name="connsiteX20" fmla="*/ 933450 w 1928813"/>
                <a:gd name="connsiteY20" fmla="*/ 40805 h 528962"/>
                <a:gd name="connsiteX21" fmla="*/ 962026 w 1928813"/>
                <a:gd name="connsiteY21" fmla="*/ 24138 h 528962"/>
                <a:gd name="connsiteX22" fmla="*/ 1004888 w 1928813"/>
                <a:gd name="connsiteY22" fmla="*/ 9850 h 528962"/>
                <a:gd name="connsiteX23" fmla="*/ 1057276 w 1928813"/>
                <a:gd name="connsiteY23" fmla="*/ 325 h 528962"/>
                <a:gd name="connsiteX24" fmla="*/ 1090613 w 1928813"/>
                <a:gd name="connsiteY24" fmla="*/ 2706 h 528962"/>
                <a:gd name="connsiteX25" fmla="*/ 1116805 w 1928813"/>
                <a:gd name="connsiteY25" fmla="*/ 16994 h 528962"/>
                <a:gd name="connsiteX26" fmla="*/ 1162049 w 1928813"/>
                <a:gd name="connsiteY26" fmla="*/ 45569 h 528962"/>
                <a:gd name="connsiteX27" fmla="*/ 1188244 w 1928813"/>
                <a:gd name="connsiteY27" fmla="*/ 71762 h 528962"/>
                <a:gd name="connsiteX28" fmla="*/ 1231106 w 1928813"/>
                <a:gd name="connsiteY28" fmla="*/ 109863 h 528962"/>
                <a:gd name="connsiteX29" fmla="*/ 1259681 w 1928813"/>
                <a:gd name="connsiteY29" fmla="*/ 147962 h 528962"/>
                <a:gd name="connsiteX30" fmla="*/ 1281113 w 1928813"/>
                <a:gd name="connsiteY30" fmla="*/ 174155 h 528962"/>
                <a:gd name="connsiteX31" fmla="*/ 1312069 w 1928813"/>
                <a:gd name="connsiteY31" fmla="*/ 214637 h 528962"/>
                <a:gd name="connsiteX32" fmla="*/ 1364457 w 1928813"/>
                <a:gd name="connsiteY32" fmla="*/ 281311 h 528962"/>
                <a:gd name="connsiteX33" fmla="*/ 1393032 w 1928813"/>
                <a:gd name="connsiteY33" fmla="*/ 326556 h 528962"/>
                <a:gd name="connsiteX34" fmla="*/ 1428750 w 1928813"/>
                <a:gd name="connsiteY34" fmla="*/ 357512 h 528962"/>
                <a:gd name="connsiteX35" fmla="*/ 1471613 w 1928813"/>
                <a:gd name="connsiteY35" fmla="*/ 386088 h 528962"/>
                <a:gd name="connsiteX36" fmla="*/ 1516856 w 1928813"/>
                <a:gd name="connsiteY36" fmla="*/ 419425 h 528962"/>
                <a:gd name="connsiteX37" fmla="*/ 1564483 w 1928813"/>
                <a:gd name="connsiteY37" fmla="*/ 448000 h 528962"/>
                <a:gd name="connsiteX38" fmla="*/ 1635919 w 1928813"/>
                <a:gd name="connsiteY38" fmla="*/ 474194 h 528962"/>
                <a:gd name="connsiteX39" fmla="*/ 1674019 w 1928813"/>
                <a:gd name="connsiteY39" fmla="*/ 490863 h 528962"/>
                <a:gd name="connsiteX40" fmla="*/ 1743075 w 1928813"/>
                <a:gd name="connsiteY40" fmla="*/ 509912 h 528962"/>
                <a:gd name="connsiteX41" fmla="*/ 1812131 w 1928813"/>
                <a:gd name="connsiteY41" fmla="*/ 521818 h 528962"/>
                <a:gd name="connsiteX42" fmla="*/ 1864519 w 1928813"/>
                <a:gd name="connsiteY42" fmla="*/ 524199 h 528962"/>
                <a:gd name="connsiteX43" fmla="*/ 1928813 w 1928813"/>
                <a:gd name="connsiteY43" fmla="*/ 528962 h 528962"/>
                <a:gd name="connsiteX0" fmla="*/ 0 w 1928813"/>
                <a:gd name="connsiteY0" fmla="*/ 312268 h 528962"/>
                <a:gd name="connsiteX1" fmla="*/ 83344 w 1928813"/>
                <a:gd name="connsiteY1" fmla="*/ 314650 h 528962"/>
                <a:gd name="connsiteX2" fmla="*/ 123825 w 1928813"/>
                <a:gd name="connsiteY2" fmla="*/ 314650 h 528962"/>
                <a:gd name="connsiteX3" fmla="*/ 209550 w 1928813"/>
                <a:gd name="connsiteY3" fmla="*/ 309887 h 528962"/>
                <a:gd name="connsiteX4" fmla="*/ 290513 w 1928813"/>
                <a:gd name="connsiteY4" fmla="*/ 295600 h 528962"/>
                <a:gd name="connsiteX5" fmla="*/ 366713 w 1928813"/>
                <a:gd name="connsiteY5" fmla="*/ 276550 h 528962"/>
                <a:gd name="connsiteX6" fmla="*/ 402432 w 1928813"/>
                <a:gd name="connsiteY6" fmla="*/ 267025 h 528962"/>
                <a:gd name="connsiteX7" fmla="*/ 445294 w 1928813"/>
                <a:gd name="connsiteY7" fmla="*/ 267025 h 528962"/>
                <a:gd name="connsiteX8" fmla="*/ 488157 w 1928813"/>
                <a:gd name="connsiteY8" fmla="*/ 276550 h 528962"/>
                <a:gd name="connsiteX9" fmla="*/ 545307 w 1928813"/>
                <a:gd name="connsiteY9" fmla="*/ 286075 h 528962"/>
                <a:gd name="connsiteX10" fmla="*/ 566738 w 1928813"/>
                <a:gd name="connsiteY10" fmla="*/ 286075 h 528962"/>
                <a:gd name="connsiteX11" fmla="*/ 592932 w 1928813"/>
                <a:gd name="connsiteY11" fmla="*/ 290837 h 528962"/>
                <a:gd name="connsiteX12" fmla="*/ 595313 w 1928813"/>
                <a:gd name="connsiteY12" fmla="*/ 290837 h 528962"/>
                <a:gd name="connsiteX13" fmla="*/ 633412 w 1928813"/>
                <a:gd name="connsiteY13" fmla="*/ 281313 h 528962"/>
                <a:gd name="connsiteX14" fmla="*/ 683419 w 1928813"/>
                <a:gd name="connsiteY14" fmla="*/ 252737 h 528962"/>
                <a:gd name="connsiteX15" fmla="*/ 704850 w 1928813"/>
                <a:gd name="connsiteY15" fmla="*/ 231305 h 528962"/>
                <a:gd name="connsiteX16" fmla="*/ 742951 w 1928813"/>
                <a:gd name="connsiteY16" fmla="*/ 202729 h 528962"/>
                <a:gd name="connsiteX17" fmla="*/ 769144 w 1928813"/>
                <a:gd name="connsiteY17" fmla="*/ 183680 h 528962"/>
                <a:gd name="connsiteX18" fmla="*/ 831056 w 1928813"/>
                <a:gd name="connsiteY18" fmla="*/ 126531 h 528962"/>
                <a:gd name="connsiteX19" fmla="*/ 876299 w 1928813"/>
                <a:gd name="connsiteY19" fmla="*/ 81287 h 528962"/>
                <a:gd name="connsiteX20" fmla="*/ 933450 w 1928813"/>
                <a:gd name="connsiteY20" fmla="*/ 40805 h 528962"/>
                <a:gd name="connsiteX21" fmla="*/ 962026 w 1928813"/>
                <a:gd name="connsiteY21" fmla="*/ 24138 h 528962"/>
                <a:gd name="connsiteX22" fmla="*/ 1004888 w 1928813"/>
                <a:gd name="connsiteY22" fmla="*/ 9850 h 528962"/>
                <a:gd name="connsiteX23" fmla="*/ 1057276 w 1928813"/>
                <a:gd name="connsiteY23" fmla="*/ 325 h 528962"/>
                <a:gd name="connsiteX24" fmla="*/ 1090613 w 1928813"/>
                <a:gd name="connsiteY24" fmla="*/ 2706 h 528962"/>
                <a:gd name="connsiteX25" fmla="*/ 1126330 w 1928813"/>
                <a:gd name="connsiteY25" fmla="*/ 14612 h 528962"/>
                <a:gd name="connsiteX26" fmla="*/ 1162049 w 1928813"/>
                <a:gd name="connsiteY26" fmla="*/ 45569 h 528962"/>
                <a:gd name="connsiteX27" fmla="*/ 1188244 w 1928813"/>
                <a:gd name="connsiteY27" fmla="*/ 71762 h 528962"/>
                <a:gd name="connsiteX28" fmla="*/ 1231106 w 1928813"/>
                <a:gd name="connsiteY28" fmla="*/ 109863 h 528962"/>
                <a:gd name="connsiteX29" fmla="*/ 1259681 w 1928813"/>
                <a:gd name="connsiteY29" fmla="*/ 147962 h 528962"/>
                <a:gd name="connsiteX30" fmla="*/ 1281113 w 1928813"/>
                <a:gd name="connsiteY30" fmla="*/ 174155 h 528962"/>
                <a:gd name="connsiteX31" fmla="*/ 1312069 w 1928813"/>
                <a:gd name="connsiteY31" fmla="*/ 214637 h 528962"/>
                <a:gd name="connsiteX32" fmla="*/ 1364457 w 1928813"/>
                <a:gd name="connsiteY32" fmla="*/ 281311 h 528962"/>
                <a:gd name="connsiteX33" fmla="*/ 1393032 w 1928813"/>
                <a:gd name="connsiteY33" fmla="*/ 326556 h 528962"/>
                <a:gd name="connsiteX34" fmla="*/ 1428750 w 1928813"/>
                <a:gd name="connsiteY34" fmla="*/ 357512 h 528962"/>
                <a:gd name="connsiteX35" fmla="*/ 1471613 w 1928813"/>
                <a:gd name="connsiteY35" fmla="*/ 386088 h 528962"/>
                <a:gd name="connsiteX36" fmla="*/ 1516856 w 1928813"/>
                <a:gd name="connsiteY36" fmla="*/ 419425 h 528962"/>
                <a:gd name="connsiteX37" fmla="*/ 1564483 w 1928813"/>
                <a:gd name="connsiteY37" fmla="*/ 448000 h 528962"/>
                <a:gd name="connsiteX38" fmla="*/ 1635919 w 1928813"/>
                <a:gd name="connsiteY38" fmla="*/ 474194 h 528962"/>
                <a:gd name="connsiteX39" fmla="*/ 1674019 w 1928813"/>
                <a:gd name="connsiteY39" fmla="*/ 490863 h 528962"/>
                <a:gd name="connsiteX40" fmla="*/ 1743075 w 1928813"/>
                <a:gd name="connsiteY40" fmla="*/ 509912 h 528962"/>
                <a:gd name="connsiteX41" fmla="*/ 1812131 w 1928813"/>
                <a:gd name="connsiteY41" fmla="*/ 521818 h 528962"/>
                <a:gd name="connsiteX42" fmla="*/ 1864519 w 1928813"/>
                <a:gd name="connsiteY42" fmla="*/ 524199 h 528962"/>
                <a:gd name="connsiteX43" fmla="*/ 1928813 w 1928813"/>
                <a:gd name="connsiteY43" fmla="*/ 528962 h 528962"/>
                <a:gd name="connsiteX0" fmla="*/ 0 w 1928813"/>
                <a:gd name="connsiteY0" fmla="*/ 314514 h 531208"/>
                <a:gd name="connsiteX1" fmla="*/ 83344 w 1928813"/>
                <a:gd name="connsiteY1" fmla="*/ 316896 h 531208"/>
                <a:gd name="connsiteX2" fmla="*/ 123825 w 1928813"/>
                <a:gd name="connsiteY2" fmla="*/ 316896 h 531208"/>
                <a:gd name="connsiteX3" fmla="*/ 209550 w 1928813"/>
                <a:gd name="connsiteY3" fmla="*/ 312133 h 531208"/>
                <a:gd name="connsiteX4" fmla="*/ 290513 w 1928813"/>
                <a:gd name="connsiteY4" fmla="*/ 297846 h 531208"/>
                <a:gd name="connsiteX5" fmla="*/ 366713 w 1928813"/>
                <a:gd name="connsiteY5" fmla="*/ 278796 h 531208"/>
                <a:gd name="connsiteX6" fmla="*/ 402432 w 1928813"/>
                <a:gd name="connsiteY6" fmla="*/ 269271 h 531208"/>
                <a:gd name="connsiteX7" fmla="*/ 445294 w 1928813"/>
                <a:gd name="connsiteY7" fmla="*/ 269271 h 531208"/>
                <a:gd name="connsiteX8" fmla="*/ 488157 w 1928813"/>
                <a:gd name="connsiteY8" fmla="*/ 278796 h 531208"/>
                <a:gd name="connsiteX9" fmla="*/ 545307 w 1928813"/>
                <a:gd name="connsiteY9" fmla="*/ 288321 h 531208"/>
                <a:gd name="connsiteX10" fmla="*/ 566738 w 1928813"/>
                <a:gd name="connsiteY10" fmla="*/ 288321 h 531208"/>
                <a:gd name="connsiteX11" fmla="*/ 592932 w 1928813"/>
                <a:gd name="connsiteY11" fmla="*/ 293083 h 531208"/>
                <a:gd name="connsiteX12" fmla="*/ 595313 w 1928813"/>
                <a:gd name="connsiteY12" fmla="*/ 293083 h 531208"/>
                <a:gd name="connsiteX13" fmla="*/ 633412 w 1928813"/>
                <a:gd name="connsiteY13" fmla="*/ 283559 h 531208"/>
                <a:gd name="connsiteX14" fmla="*/ 683419 w 1928813"/>
                <a:gd name="connsiteY14" fmla="*/ 254983 h 531208"/>
                <a:gd name="connsiteX15" fmla="*/ 704850 w 1928813"/>
                <a:gd name="connsiteY15" fmla="*/ 233551 h 531208"/>
                <a:gd name="connsiteX16" fmla="*/ 742951 w 1928813"/>
                <a:gd name="connsiteY16" fmla="*/ 204975 h 531208"/>
                <a:gd name="connsiteX17" fmla="*/ 769144 w 1928813"/>
                <a:gd name="connsiteY17" fmla="*/ 185926 h 531208"/>
                <a:gd name="connsiteX18" fmla="*/ 831056 w 1928813"/>
                <a:gd name="connsiteY18" fmla="*/ 128777 h 531208"/>
                <a:gd name="connsiteX19" fmla="*/ 876299 w 1928813"/>
                <a:gd name="connsiteY19" fmla="*/ 83533 h 531208"/>
                <a:gd name="connsiteX20" fmla="*/ 933450 w 1928813"/>
                <a:gd name="connsiteY20" fmla="*/ 43051 h 531208"/>
                <a:gd name="connsiteX21" fmla="*/ 962026 w 1928813"/>
                <a:gd name="connsiteY21" fmla="*/ 26384 h 531208"/>
                <a:gd name="connsiteX22" fmla="*/ 1004888 w 1928813"/>
                <a:gd name="connsiteY22" fmla="*/ 12096 h 531208"/>
                <a:gd name="connsiteX23" fmla="*/ 1050132 w 1928813"/>
                <a:gd name="connsiteY23" fmla="*/ 189 h 531208"/>
                <a:gd name="connsiteX24" fmla="*/ 1090613 w 1928813"/>
                <a:gd name="connsiteY24" fmla="*/ 4952 h 531208"/>
                <a:gd name="connsiteX25" fmla="*/ 1126330 w 1928813"/>
                <a:gd name="connsiteY25" fmla="*/ 16858 h 531208"/>
                <a:gd name="connsiteX26" fmla="*/ 1162049 w 1928813"/>
                <a:gd name="connsiteY26" fmla="*/ 47815 h 531208"/>
                <a:gd name="connsiteX27" fmla="*/ 1188244 w 1928813"/>
                <a:gd name="connsiteY27" fmla="*/ 74008 h 531208"/>
                <a:gd name="connsiteX28" fmla="*/ 1231106 w 1928813"/>
                <a:gd name="connsiteY28" fmla="*/ 112109 h 531208"/>
                <a:gd name="connsiteX29" fmla="*/ 1259681 w 1928813"/>
                <a:gd name="connsiteY29" fmla="*/ 150208 h 531208"/>
                <a:gd name="connsiteX30" fmla="*/ 1281113 w 1928813"/>
                <a:gd name="connsiteY30" fmla="*/ 176401 h 531208"/>
                <a:gd name="connsiteX31" fmla="*/ 1312069 w 1928813"/>
                <a:gd name="connsiteY31" fmla="*/ 216883 h 531208"/>
                <a:gd name="connsiteX32" fmla="*/ 1364457 w 1928813"/>
                <a:gd name="connsiteY32" fmla="*/ 283557 h 531208"/>
                <a:gd name="connsiteX33" fmla="*/ 1393032 w 1928813"/>
                <a:gd name="connsiteY33" fmla="*/ 328802 h 531208"/>
                <a:gd name="connsiteX34" fmla="*/ 1428750 w 1928813"/>
                <a:gd name="connsiteY34" fmla="*/ 359758 h 531208"/>
                <a:gd name="connsiteX35" fmla="*/ 1471613 w 1928813"/>
                <a:gd name="connsiteY35" fmla="*/ 388334 h 531208"/>
                <a:gd name="connsiteX36" fmla="*/ 1516856 w 1928813"/>
                <a:gd name="connsiteY36" fmla="*/ 421671 h 531208"/>
                <a:gd name="connsiteX37" fmla="*/ 1564483 w 1928813"/>
                <a:gd name="connsiteY37" fmla="*/ 450246 h 531208"/>
                <a:gd name="connsiteX38" fmla="*/ 1635919 w 1928813"/>
                <a:gd name="connsiteY38" fmla="*/ 476440 h 531208"/>
                <a:gd name="connsiteX39" fmla="*/ 1674019 w 1928813"/>
                <a:gd name="connsiteY39" fmla="*/ 493109 h 531208"/>
                <a:gd name="connsiteX40" fmla="*/ 1743075 w 1928813"/>
                <a:gd name="connsiteY40" fmla="*/ 512158 h 531208"/>
                <a:gd name="connsiteX41" fmla="*/ 1812131 w 1928813"/>
                <a:gd name="connsiteY41" fmla="*/ 524064 h 531208"/>
                <a:gd name="connsiteX42" fmla="*/ 1864519 w 1928813"/>
                <a:gd name="connsiteY42" fmla="*/ 526445 h 531208"/>
                <a:gd name="connsiteX43" fmla="*/ 1928813 w 1928813"/>
                <a:gd name="connsiteY43" fmla="*/ 531208 h 531208"/>
                <a:gd name="connsiteX0" fmla="*/ 0 w 1928813"/>
                <a:gd name="connsiteY0" fmla="*/ 314514 h 531208"/>
                <a:gd name="connsiteX1" fmla="*/ 83344 w 1928813"/>
                <a:gd name="connsiteY1" fmla="*/ 316896 h 531208"/>
                <a:gd name="connsiteX2" fmla="*/ 123825 w 1928813"/>
                <a:gd name="connsiteY2" fmla="*/ 316896 h 531208"/>
                <a:gd name="connsiteX3" fmla="*/ 209550 w 1928813"/>
                <a:gd name="connsiteY3" fmla="*/ 312133 h 531208"/>
                <a:gd name="connsiteX4" fmla="*/ 290513 w 1928813"/>
                <a:gd name="connsiteY4" fmla="*/ 297846 h 531208"/>
                <a:gd name="connsiteX5" fmla="*/ 366713 w 1928813"/>
                <a:gd name="connsiteY5" fmla="*/ 278796 h 531208"/>
                <a:gd name="connsiteX6" fmla="*/ 402432 w 1928813"/>
                <a:gd name="connsiteY6" fmla="*/ 269271 h 531208"/>
                <a:gd name="connsiteX7" fmla="*/ 445294 w 1928813"/>
                <a:gd name="connsiteY7" fmla="*/ 269271 h 531208"/>
                <a:gd name="connsiteX8" fmla="*/ 488157 w 1928813"/>
                <a:gd name="connsiteY8" fmla="*/ 278796 h 531208"/>
                <a:gd name="connsiteX9" fmla="*/ 545307 w 1928813"/>
                <a:gd name="connsiteY9" fmla="*/ 288321 h 531208"/>
                <a:gd name="connsiteX10" fmla="*/ 566738 w 1928813"/>
                <a:gd name="connsiteY10" fmla="*/ 288321 h 531208"/>
                <a:gd name="connsiteX11" fmla="*/ 592932 w 1928813"/>
                <a:gd name="connsiteY11" fmla="*/ 293083 h 531208"/>
                <a:gd name="connsiteX12" fmla="*/ 595313 w 1928813"/>
                <a:gd name="connsiteY12" fmla="*/ 293083 h 531208"/>
                <a:gd name="connsiteX13" fmla="*/ 633412 w 1928813"/>
                <a:gd name="connsiteY13" fmla="*/ 283559 h 531208"/>
                <a:gd name="connsiteX14" fmla="*/ 683419 w 1928813"/>
                <a:gd name="connsiteY14" fmla="*/ 254983 h 531208"/>
                <a:gd name="connsiteX15" fmla="*/ 704850 w 1928813"/>
                <a:gd name="connsiteY15" fmla="*/ 233551 h 531208"/>
                <a:gd name="connsiteX16" fmla="*/ 742951 w 1928813"/>
                <a:gd name="connsiteY16" fmla="*/ 204975 h 531208"/>
                <a:gd name="connsiteX17" fmla="*/ 769144 w 1928813"/>
                <a:gd name="connsiteY17" fmla="*/ 185926 h 531208"/>
                <a:gd name="connsiteX18" fmla="*/ 831056 w 1928813"/>
                <a:gd name="connsiteY18" fmla="*/ 128777 h 531208"/>
                <a:gd name="connsiteX19" fmla="*/ 876299 w 1928813"/>
                <a:gd name="connsiteY19" fmla="*/ 83533 h 531208"/>
                <a:gd name="connsiteX20" fmla="*/ 933450 w 1928813"/>
                <a:gd name="connsiteY20" fmla="*/ 43051 h 531208"/>
                <a:gd name="connsiteX21" fmla="*/ 962026 w 1928813"/>
                <a:gd name="connsiteY21" fmla="*/ 26384 h 531208"/>
                <a:gd name="connsiteX22" fmla="*/ 1004888 w 1928813"/>
                <a:gd name="connsiteY22" fmla="*/ 12096 h 531208"/>
                <a:gd name="connsiteX23" fmla="*/ 1050132 w 1928813"/>
                <a:gd name="connsiteY23" fmla="*/ 189 h 531208"/>
                <a:gd name="connsiteX24" fmla="*/ 1090613 w 1928813"/>
                <a:gd name="connsiteY24" fmla="*/ 4952 h 531208"/>
                <a:gd name="connsiteX25" fmla="*/ 1128711 w 1928813"/>
                <a:gd name="connsiteY25" fmla="*/ 24002 h 531208"/>
                <a:gd name="connsiteX26" fmla="*/ 1162049 w 1928813"/>
                <a:gd name="connsiteY26" fmla="*/ 47815 h 531208"/>
                <a:gd name="connsiteX27" fmla="*/ 1188244 w 1928813"/>
                <a:gd name="connsiteY27" fmla="*/ 74008 h 531208"/>
                <a:gd name="connsiteX28" fmla="*/ 1231106 w 1928813"/>
                <a:gd name="connsiteY28" fmla="*/ 112109 h 531208"/>
                <a:gd name="connsiteX29" fmla="*/ 1259681 w 1928813"/>
                <a:gd name="connsiteY29" fmla="*/ 150208 h 531208"/>
                <a:gd name="connsiteX30" fmla="*/ 1281113 w 1928813"/>
                <a:gd name="connsiteY30" fmla="*/ 176401 h 531208"/>
                <a:gd name="connsiteX31" fmla="*/ 1312069 w 1928813"/>
                <a:gd name="connsiteY31" fmla="*/ 216883 h 531208"/>
                <a:gd name="connsiteX32" fmla="*/ 1364457 w 1928813"/>
                <a:gd name="connsiteY32" fmla="*/ 283557 h 531208"/>
                <a:gd name="connsiteX33" fmla="*/ 1393032 w 1928813"/>
                <a:gd name="connsiteY33" fmla="*/ 328802 h 531208"/>
                <a:gd name="connsiteX34" fmla="*/ 1428750 w 1928813"/>
                <a:gd name="connsiteY34" fmla="*/ 359758 h 531208"/>
                <a:gd name="connsiteX35" fmla="*/ 1471613 w 1928813"/>
                <a:gd name="connsiteY35" fmla="*/ 388334 h 531208"/>
                <a:gd name="connsiteX36" fmla="*/ 1516856 w 1928813"/>
                <a:gd name="connsiteY36" fmla="*/ 421671 h 531208"/>
                <a:gd name="connsiteX37" fmla="*/ 1564483 w 1928813"/>
                <a:gd name="connsiteY37" fmla="*/ 450246 h 531208"/>
                <a:gd name="connsiteX38" fmla="*/ 1635919 w 1928813"/>
                <a:gd name="connsiteY38" fmla="*/ 476440 h 531208"/>
                <a:gd name="connsiteX39" fmla="*/ 1674019 w 1928813"/>
                <a:gd name="connsiteY39" fmla="*/ 493109 h 531208"/>
                <a:gd name="connsiteX40" fmla="*/ 1743075 w 1928813"/>
                <a:gd name="connsiteY40" fmla="*/ 512158 h 531208"/>
                <a:gd name="connsiteX41" fmla="*/ 1812131 w 1928813"/>
                <a:gd name="connsiteY41" fmla="*/ 524064 h 531208"/>
                <a:gd name="connsiteX42" fmla="*/ 1864519 w 1928813"/>
                <a:gd name="connsiteY42" fmla="*/ 526445 h 531208"/>
                <a:gd name="connsiteX43" fmla="*/ 1928813 w 1928813"/>
                <a:gd name="connsiteY43" fmla="*/ 531208 h 531208"/>
                <a:gd name="connsiteX0" fmla="*/ 0 w 1928813"/>
                <a:gd name="connsiteY0" fmla="*/ 314514 h 531208"/>
                <a:gd name="connsiteX1" fmla="*/ 83344 w 1928813"/>
                <a:gd name="connsiteY1" fmla="*/ 316896 h 531208"/>
                <a:gd name="connsiteX2" fmla="*/ 123825 w 1928813"/>
                <a:gd name="connsiteY2" fmla="*/ 316896 h 531208"/>
                <a:gd name="connsiteX3" fmla="*/ 209550 w 1928813"/>
                <a:gd name="connsiteY3" fmla="*/ 312133 h 531208"/>
                <a:gd name="connsiteX4" fmla="*/ 290513 w 1928813"/>
                <a:gd name="connsiteY4" fmla="*/ 297846 h 531208"/>
                <a:gd name="connsiteX5" fmla="*/ 366713 w 1928813"/>
                <a:gd name="connsiteY5" fmla="*/ 278796 h 531208"/>
                <a:gd name="connsiteX6" fmla="*/ 402432 w 1928813"/>
                <a:gd name="connsiteY6" fmla="*/ 269271 h 531208"/>
                <a:gd name="connsiteX7" fmla="*/ 445294 w 1928813"/>
                <a:gd name="connsiteY7" fmla="*/ 269271 h 531208"/>
                <a:gd name="connsiteX8" fmla="*/ 488157 w 1928813"/>
                <a:gd name="connsiteY8" fmla="*/ 278796 h 531208"/>
                <a:gd name="connsiteX9" fmla="*/ 545307 w 1928813"/>
                <a:gd name="connsiteY9" fmla="*/ 288321 h 531208"/>
                <a:gd name="connsiteX10" fmla="*/ 566738 w 1928813"/>
                <a:gd name="connsiteY10" fmla="*/ 288321 h 531208"/>
                <a:gd name="connsiteX11" fmla="*/ 592932 w 1928813"/>
                <a:gd name="connsiteY11" fmla="*/ 293083 h 531208"/>
                <a:gd name="connsiteX12" fmla="*/ 595313 w 1928813"/>
                <a:gd name="connsiteY12" fmla="*/ 293083 h 531208"/>
                <a:gd name="connsiteX13" fmla="*/ 633412 w 1928813"/>
                <a:gd name="connsiteY13" fmla="*/ 283559 h 531208"/>
                <a:gd name="connsiteX14" fmla="*/ 683419 w 1928813"/>
                <a:gd name="connsiteY14" fmla="*/ 254983 h 531208"/>
                <a:gd name="connsiteX15" fmla="*/ 704850 w 1928813"/>
                <a:gd name="connsiteY15" fmla="*/ 233551 h 531208"/>
                <a:gd name="connsiteX16" fmla="*/ 742951 w 1928813"/>
                <a:gd name="connsiteY16" fmla="*/ 204975 h 531208"/>
                <a:gd name="connsiteX17" fmla="*/ 769144 w 1928813"/>
                <a:gd name="connsiteY17" fmla="*/ 185926 h 531208"/>
                <a:gd name="connsiteX18" fmla="*/ 831056 w 1928813"/>
                <a:gd name="connsiteY18" fmla="*/ 128777 h 531208"/>
                <a:gd name="connsiteX19" fmla="*/ 876299 w 1928813"/>
                <a:gd name="connsiteY19" fmla="*/ 83533 h 531208"/>
                <a:gd name="connsiteX20" fmla="*/ 933450 w 1928813"/>
                <a:gd name="connsiteY20" fmla="*/ 43051 h 531208"/>
                <a:gd name="connsiteX21" fmla="*/ 962026 w 1928813"/>
                <a:gd name="connsiteY21" fmla="*/ 26384 h 531208"/>
                <a:gd name="connsiteX22" fmla="*/ 1004888 w 1928813"/>
                <a:gd name="connsiteY22" fmla="*/ 12096 h 531208"/>
                <a:gd name="connsiteX23" fmla="*/ 1050132 w 1928813"/>
                <a:gd name="connsiteY23" fmla="*/ 189 h 531208"/>
                <a:gd name="connsiteX24" fmla="*/ 1090613 w 1928813"/>
                <a:gd name="connsiteY24" fmla="*/ 4952 h 531208"/>
                <a:gd name="connsiteX25" fmla="*/ 1128711 w 1928813"/>
                <a:gd name="connsiteY25" fmla="*/ 24002 h 531208"/>
                <a:gd name="connsiteX26" fmla="*/ 1162049 w 1928813"/>
                <a:gd name="connsiteY26" fmla="*/ 47815 h 531208"/>
                <a:gd name="connsiteX27" fmla="*/ 1188244 w 1928813"/>
                <a:gd name="connsiteY27" fmla="*/ 74008 h 531208"/>
                <a:gd name="connsiteX28" fmla="*/ 1231106 w 1928813"/>
                <a:gd name="connsiteY28" fmla="*/ 112109 h 531208"/>
                <a:gd name="connsiteX29" fmla="*/ 1259681 w 1928813"/>
                <a:gd name="connsiteY29" fmla="*/ 150208 h 531208"/>
                <a:gd name="connsiteX30" fmla="*/ 1281113 w 1928813"/>
                <a:gd name="connsiteY30" fmla="*/ 176401 h 531208"/>
                <a:gd name="connsiteX31" fmla="*/ 1312069 w 1928813"/>
                <a:gd name="connsiteY31" fmla="*/ 216883 h 531208"/>
                <a:gd name="connsiteX32" fmla="*/ 1364457 w 1928813"/>
                <a:gd name="connsiteY32" fmla="*/ 283557 h 531208"/>
                <a:gd name="connsiteX33" fmla="*/ 1393032 w 1928813"/>
                <a:gd name="connsiteY33" fmla="*/ 328802 h 531208"/>
                <a:gd name="connsiteX34" fmla="*/ 1428750 w 1928813"/>
                <a:gd name="connsiteY34" fmla="*/ 359758 h 531208"/>
                <a:gd name="connsiteX35" fmla="*/ 1469232 w 1928813"/>
                <a:gd name="connsiteY35" fmla="*/ 395478 h 531208"/>
                <a:gd name="connsiteX36" fmla="*/ 1516856 w 1928813"/>
                <a:gd name="connsiteY36" fmla="*/ 421671 h 531208"/>
                <a:gd name="connsiteX37" fmla="*/ 1564483 w 1928813"/>
                <a:gd name="connsiteY37" fmla="*/ 450246 h 531208"/>
                <a:gd name="connsiteX38" fmla="*/ 1635919 w 1928813"/>
                <a:gd name="connsiteY38" fmla="*/ 476440 h 531208"/>
                <a:gd name="connsiteX39" fmla="*/ 1674019 w 1928813"/>
                <a:gd name="connsiteY39" fmla="*/ 493109 h 531208"/>
                <a:gd name="connsiteX40" fmla="*/ 1743075 w 1928813"/>
                <a:gd name="connsiteY40" fmla="*/ 512158 h 531208"/>
                <a:gd name="connsiteX41" fmla="*/ 1812131 w 1928813"/>
                <a:gd name="connsiteY41" fmla="*/ 524064 h 531208"/>
                <a:gd name="connsiteX42" fmla="*/ 1864519 w 1928813"/>
                <a:gd name="connsiteY42" fmla="*/ 526445 h 531208"/>
                <a:gd name="connsiteX43" fmla="*/ 1928813 w 1928813"/>
                <a:gd name="connsiteY43" fmla="*/ 531208 h 531208"/>
                <a:gd name="connsiteX0" fmla="*/ 0 w 1928813"/>
                <a:gd name="connsiteY0" fmla="*/ 314514 h 531208"/>
                <a:gd name="connsiteX1" fmla="*/ 83344 w 1928813"/>
                <a:gd name="connsiteY1" fmla="*/ 316896 h 531208"/>
                <a:gd name="connsiteX2" fmla="*/ 123825 w 1928813"/>
                <a:gd name="connsiteY2" fmla="*/ 316896 h 531208"/>
                <a:gd name="connsiteX3" fmla="*/ 209550 w 1928813"/>
                <a:gd name="connsiteY3" fmla="*/ 312133 h 531208"/>
                <a:gd name="connsiteX4" fmla="*/ 290513 w 1928813"/>
                <a:gd name="connsiteY4" fmla="*/ 297846 h 531208"/>
                <a:gd name="connsiteX5" fmla="*/ 366713 w 1928813"/>
                <a:gd name="connsiteY5" fmla="*/ 278796 h 531208"/>
                <a:gd name="connsiteX6" fmla="*/ 402432 w 1928813"/>
                <a:gd name="connsiteY6" fmla="*/ 269271 h 531208"/>
                <a:gd name="connsiteX7" fmla="*/ 445294 w 1928813"/>
                <a:gd name="connsiteY7" fmla="*/ 269271 h 531208"/>
                <a:gd name="connsiteX8" fmla="*/ 488157 w 1928813"/>
                <a:gd name="connsiteY8" fmla="*/ 278796 h 531208"/>
                <a:gd name="connsiteX9" fmla="*/ 545307 w 1928813"/>
                <a:gd name="connsiteY9" fmla="*/ 288321 h 531208"/>
                <a:gd name="connsiteX10" fmla="*/ 566738 w 1928813"/>
                <a:gd name="connsiteY10" fmla="*/ 288321 h 531208"/>
                <a:gd name="connsiteX11" fmla="*/ 592932 w 1928813"/>
                <a:gd name="connsiteY11" fmla="*/ 293083 h 531208"/>
                <a:gd name="connsiteX12" fmla="*/ 595313 w 1928813"/>
                <a:gd name="connsiteY12" fmla="*/ 293083 h 531208"/>
                <a:gd name="connsiteX13" fmla="*/ 633412 w 1928813"/>
                <a:gd name="connsiteY13" fmla="*/ 283559 h 531208"/>
                <a:gd name="connsiteX14" fmla="*/ 683419 w 1928813"/>
                <a:gd name="connsiteY14" fmla="*/ 254983 h 531208"/>
                <a:gd name="connsiteX15" fmla="*/ 704850 w 1928813"/>
                <a:gd name="connsiteY15" fmla="*/ 233551 h 531208"/>
                <a:gd name="connsiteX16" fmla="*/ 742951 w 1928813"/>
                <a:gd name="connsiteY16" fmla="*/ 204975 h 531208"/>
                <a:gd name="connsiteX17" fmla="*/ 769144 w 1928813"/>
                <a:gd name="connsiteY17" fmla="*/ 185926 h 531208"/>
                <a:gd name="connsiteX18" fmla="*/ 831056 w 1928813"/>
                <a:gd name="connsiteY18" fmla="*/ 128777 h 531208"/>
                <a:gd name="connsiteX19" fmla="*/ 876299 w 1928813"/>
                <a:gd name="connsiteY19" fmla="*/ 83533 h 531208"/>
                <a:gd name="connsiteX20" fmla="*/ 933450 w 1928813"/>
                <a:gd name="connsiteY20" fmla="*/ 43051 h 531208"/>
                <a:gd name="connsiteX21" fmla="*/ 962026 w 1928813"/>
                <a:gd name="connsiteY21" fmla="*/ 26384 h 531208"/>
                <a:gd name="connsiteX22" fmla="*/ 1004888 w 1928813"/>
                <a:gd name="connsiteY22" fmla="*/ 12096 h 531208"/>
                <a:gd name="connsiteX23" fmla="*/ 1050132 w 1928813"/>
                <a:gd name="connsiteY23" fmla="*/ 189 h 531208"/>
                <a:gd name="connsiteX24" fmla="*/ 1090613 w 1928813"/>
                <a:gd name="connsiteY24" fmla="*/ 4952 h 531208"/>
                <a:gd name="connsiteX25" fmla="*/ 1128711 w 1928813"/>
                <a:gd name="connsiteY25" fmla="*/ 24002 h 531208"/>
                <a:gd name="connsiteX26" fmla="*/ 1162049 w 1928813"/>
                <a:gd name="connsiteY26" fmla="*/ 47815 h 531208"/>
                <a:gd name="connsiteX27" fmla="*/ 1188244 w 1928813"/>
                <a:gd name="connsiteY27" fmla="*/ 74008 h 531208"/>
                <a:gd name="connsiteX28" fmla="*/ 1231106 w 1928813"/>
                <a:gd name="connsiteY28" fmla="*/ 112109 h 531208"/>
                <a:gd name="connsiteX29" fmla="*/ 1259681 w 1928813"/>
                <a:gd name="connsiteY29" fmla="*/ 150208 h 531208"/>
                <a:gd name="connsiteX30" fmla="*/ 1281113 w 1928813"/>
                <a:gd name="connsiteY30" fmla="*/ 176401 h 531208"/>
                <a:gd name="connsiteX31" fmla="*/ 1312069 w 1928813"/>
                <a:gd name="connsiteY31" fmla="*/ 216883 h 531208"/>
                <a:gd name="connsiteX32" fmla="*/ 1364457 w 1928813"/>
                <a:gd name="connsiteY32" fmla="*/ 283557 h 531208"/>
                <a:gd name="connsiteX33" fmla="*/ 1393032 w 1928813"/>
                <a:gd name="connsiteY33" fmla="*/ 328802 h 531208"/>
                <a:gd name="connsiteX34" fmla="*/ 1426369 w 1928813"/>
                <a:gd name="connsiteY34" fmla="*/ 366902 h 531208"/>
                <a:gd name="connsiteX35" fmla="*/ 1469232 w 1928813"/>
                <a:gd name="connsiteY35" fmla="*/ 395478 h 531208"/>
                <a:gd name="connsiteX36" fmla="*/ 1516856 w 1928813"/>
                <a:gd name="connsiteY36" fmla="*/ 421671 h 531208"/>
                <a:gd name="connsiteX37" fmla="*/ 1564483 w 1928813"/>
                <a:gd name="connsiteY37" fmla="*/ 450246 h 531208"/>
                <a:gd name="connsiteX38" fmla="*/ 1635919 w 1928813"/>
                <a:gd name="connsiteY38" fmla="*/ 476440 h 531208"/>
                <a:gd name="connsiteX39" fmla="*/ 1674019 w 1928813"/>
                <a:gd name="connsiteY39" fmla="*/ 493109 h 531208"/>
                <a:gd name="connsiteX40" fmla="*/ 1743075 w 1928813"/>
                <a:gd name="connsiteY40" fmla="*/ 512158 h 531208"/>
                <a:gd name="connsiteX41" fmla="*/ 1812131 w 1928813"/>
                <a:gd name="connsiteY41" fmla="*/ 524064 h 531208"/>
                <a:gd name="connsiteX42" fmla="*/ 1864519 w 1928813"/>
                <a:gd name="connsiteY42" fmla="*/ 526445 h 531208"/>
                <a:gd name="connsiteX43" fmla="*/ 1928813 w 1928813"/>
                <a:gd name="connsiteY43" fmla="*/ 531208 h 531208"/>
                <a:gd name="connsiteX0" fmla="*/ 0 w 1928813"/>
                <a:gd name="connsiteY0" fmla="*/ 314514 h 531208"/>
                <a:gd name="connsiteX1" fmla="*/ 83344 w 1928813"/>
                <a:gd name="connsiteY1" fmla="*/ 316896 h 531208"/>
                <a:gd name="connsiteX2" fmla="*/ 123825 w 1928813"/>
                <a:gd name="connsiteY2" fmla="*/ 316896 h 531208"/>
                <a:gd name="connsiteX3" fmla="*/ 209550 w 1928813"/>
                <a:gd name="connsiteY3" fmla="*/ 312133 h 531208"/>
                <a:gd name="connsiteX4" fmla="*/ 290513 w 1928813"/>
                <a:gd name="connsiteY4" fmla="*/ 297846 h 531208"/>
                <a:gd name="connsiteX5" fmla="*/ 366713 w 1928813"/>
                <a:gd name="connsiteY5" fmla="*/ 278796 h 531208"/>
                <a:gd name="connsiteX6" fmla="*/ 402432 w 1928813"/>
                <a:gd name="connsiteY6" fmla="*/ 269271 h 531208"/>
                <a:gd name="connsiteX7" fmla="*/ 445294 w 1928813"/>
                <a:gd name="connsiteY7" fmla="*/ 269271 h 531208"/>
                <a:gd name="connsiteX8" fmla="*/ 488157 w 1928813"/>
                <a:gd name="connsiteY8" fmla="*/ 278796 h 531208"/>
                <a:gd name="connsiteX9" fmla="*/ 545307 w 1928813"/>
                <a:gd name="connsiteY9" fmla="*/ 288321 h 531208"/>
                <a:gd name="connsiteX10" fmla="*/ 566738 w 1928813"/>
                <a:gd name="connsiteY10" fmla="*/ 288321 h 531208"/>
                <a:gd name="connsiteX11" fmla="*/ 592932 w 1928813"/>
                <a:gd name="connsiteY11" fmla="*/ 293083 h 531208"/>
                <a:gd name="connsiteX12" fmla="*/ 595313 w 1928813"/>
                <a:gd name="connsiteY12" fmla="*/ 293083 h 531208"/>
                <a:gd name="connsiteX13" fmla="*/ 633412 w 1928813"/>
                <a:gd name="connsiteY13" fmla="*/ 283559 h 531208"/>
                <a:gd name="connsiteX14" fmla="*/ 683419 w 1928813"/>
                <a:gd name="connsiteY14" fmla="*/ 254983 h 531208"/>
                <a:gd name="connsiteX15" fmla="*/ 704850 w 1928813"/>
                <a:gd name="connsiteY15" fmla="*/ 233551 h 531208"/>
                <a:gd name="connsiteX16" fmla="*/ 742951 w 1928813"/>
                <a:gd name="connsiteY16" fmla="*/ 204975 h 531208"/>
                <a:gd name="connsiteX17" fmla="*/ 769144 w 1928813"/>
                <a:gd name="connsiteY17" fmla="*/ 185926 h 531208"/>
                <a:gd name="connsiteX18" fmla="*/ 831056 w 1928813"/>
                <a:gd name="connsiteY18" fmla="*/ 128777 h 531208"/>
                <a:gd name="connsiteX19" fmla="*/ 876299 w 1928813"/>
                <a:gd name="connsiteY19" fmla="*/ 83533 h 531208"/>
                <a:gd name="connsiteX20" fmla="*/ 933450 w 1928813"/>
                <a:gd name="connsiteY20" fmla="*/ 43051 h 531208"/>
                <a:gd name="connsiteX21" fmla="*/ 962026 w 1928813"/>
                <a:gd name="connsiteY21" fmla="*/ 26384 h 531208"/>
                <a:gd name="connsiteX22" fmla="*/ 1004888 w 1928813"/>
                <a:gd name="connsiteY22" fmla="*/ 12096 h 531208"/>
                <a:gd name="connsiteX23" fmla="*/ 1050132 w 1928813"/>
                <a:gd name="connsiteY23" fmla="*/ 189 h 531208"/>
                <a:gd name="connsiteX24" fmla="*/ 1090613 w 1928813"/>
                <a:gd name="connsiteY24" fmla="*/ 4952 h 531208"/>
                <a:gd name="connsiteX25" fmla="*/ 1128711 w 1928813"/>
                <a:gd name="connsiteY25" fmla="*/ 24002 h 531208"/>
                <a:gd name="connsiteX26" fmla="*/ 1162049 w 1928813"/>
                <a:gd name="connsiteY26" fmla="*/ 47815 h 531208"/>
                <a:gd name="connsiteX27" fmla="*/ 1188244 w 1928813"/>
                <a:gd name="connsiteY27" fmla="*/ 74008 h 531208"/>
                <a:gd name="connsiteX28" fmla="*/ 1231106 w 1928813"/>
                <a:gd name="connsiteY28" fmla="*/ 112109 h 531208"/>
                <a:gd name="connsiteX29" fmla="*/ 1259681 w 1928813"/>
                <a:gd name="connsiteY29" fmla="*/ 150208 h 531208"/>
                <a:gd name="connsiteX30" fmla="*/ 1281113 w 1928813"/>
                <a:gd name="connsiteY30" fmla="*/ 176401 h 531208"/>
                <a:gd name="connsiteX31" fmla="*/ 1312069 w 1928813"/>
                <a:gd name="connsiteY31" fmla="*/ 216883 h 531208"/>
                <a:gd name="connsiteX32" fmla="*/ 1364457 w 1928813"/>
                <a:gd name="connsiteY32" fmla="*/ 283557 h 531208"/>
                <a:gd name="connsiteX33" fmla="*/ 1393032 w 1928813"/>
                <a:gd name="connsiteY33" fmla="*/ 328802 h 531208"/>
                <a:gd name="connsiteX34" fmla="*/ 1426369 w 1928813"/>
                <a:gd name="connsiteY34" fmla="*/ 359758 h 531208"/>
                <a:gd name="connsiteX35" fmla="*/ 1469232 w 1928813"/>
                <a:gd name="connsiteY35" fmla="*/ 395478 h 531208"/>
                <a:gd name="connsiteX36" fmla="*/ 1516856 w 1928813"/>
                <a:gd name="connsiteY36" fmla="*/ 421671 h 531208"/>
                <a:gd name="connsiteX37" fmla="*/ 1564483 w 1928813"/>
                <a:gd name="connsiteY37" fmla="*/ 450246 h 531208"/>
                <a:gd name="connsiteX38" fmla="*/ 1635919 w 1928813"/>
                <a:gd name="connsiteY38" fmla="*/ 476440 h 531208"/>
                <a:gd name="connsiteX39" fmla="*/ 1674019 w 1928813"/>
                <a:gd name="connsiteY39" fmla="*/ 493109 h 531208"/>
                <a:gd name="connsiteX40" fmla="*/ 1743075 w 1928813"/>
                <a:gd name="connsiteY40" fmla="*/ 512158 h 531208"/>
                <a:gd name="connsiteX41" fmla="*/ 1812131 w 1928813"/>
                <a:gd name="connsiteY41" fmla="*/ 524064 h 531208"/>
                <a:gd name="connsiteX42" fmla="*/ 1864519 w 1928813"/>
                <a:gd name="connsiteY42" fmla="*/ 526445 h 531208"/>
                <a:gd name="connsiteX43" fmla="*/ 1928813 w 1928813"/>
                <a:gd name="connsiteY43" fmla="*/ 531208 h 531208"/>
                <a:gd name="connsiteX0" fmla="*/ 0 w 1928813"/>
                <a:gd name="connsiteY0" fmla="*/ 314514 h 531208"/>
                <a:gd name="connsiteX1" fmla="*/ 83344 w 1928813"/>
                <a:gd name="connsiteY1" fmla="*/ 316896 h 531208"/>
                <a:gd name="connsiteX2" fmla="*/ 123825 w 1928813"/>
                <a:gd name="connsiteY2" fmla="*/ 316896 h 531208"/>
                <a:gd name="connsiteX3" fmla="*/ 209550 w 1928813"/>
                <a:gd name="connsiteY3" fmla="*/ 312133 h 531208"/>
                <a:gd name="connsiteX4" fmla="*/ 290513 w 1928813"/>
                <a:gd name="connsiteY4" fmla="*/ 297846 h 531208"/>
                <a:gd name="connsiteX5" fmla="*/ 366713 w 1928813"/>
                <a:gd name="connsiteY5" fmla="*/ 278796 h 531208"/>
                <a:gd name="connsiteX6" fmla="*/ 402432 w 1928813"/>
                <a:gd name="connsiteY6" fmla="*/ 269271 h 531208"/>
                <a:gd name="connsiteX7" fmla="*/ 445294 w 1928813"/>
                <a:gd name="connsiteY7" fmla="*/ 269271 h 531208"/>
                <a:gd name="connsiteX8" fmla="*/ 488157 w 1928813"/>
                <a:gd name="connsiteY8" fmla="*/ 278796 h 531208"/>
                <a:gd name="connsiteX9" fmla="*/ 545307 w 1928813"/>
                <a:gd name="connsiteY9" fmla="*/ 288321 h 531208"/>
                <a:gd name="connsiteX10" fmla="*/ 566738 w 1928813"/>
                <a:gd name="connsiteY10" fmla="*/ 288321 h 531208"/>
                <a:gd name="connsiteX11" fmla="*/ 592932 w 1928813"/>
                <a:gd name="connsiteY11" fmla="*/ 293083 h 531208"/>
                <a:gd name="connsiteX12" fmla="*/ 595313 w 1928813"/>
                <a:gd name="connsiteY12" fmla="*/ 293083 h 531208"/>
                <a:gd name="connsiteX13" fmla="*/ 633412 w 1928813"/>
                <a:gd name="connsiteY13" fmla="*/ 283559 h 531208"/>
                <a:gd name="connsiteX14" fmla="*/ 683419 w 1928813"/>
                <a:gd name="connsiteY14" fmla="*/ 254983 h 531208"/>
                <a:gd name="connsiteX15" fmla="*/ 704850 w 1928813"/>
                <a:gd name="connsiteY15" fmla="*/ 233551 h 531208"/>
                <a:gd name="connsiteX16" fmla="*/ 742951 w 1928813"/>
                <a:gd name="connsiteY16" fmla="*/ 204975 h 531208"/>
                <a:gd name="connsiteX17" fmla="*/ 769144 w 1928813"/>
                <a:gd name="connsiteY17" fmla="*/ 185926 h 531208"/>
                <a:gd name="connsiteX18" fmla="*/ 831056 w 1928813"/>
                <a:gd name="connsiteY18" fmla="*/ 128777 h 531208"/>
                <a:gd name="connsiteX19" fmla="*/ 876299 w 1928813"/>
                <a:gd name="connsiteY19" fmla="*/ 83533 h 531208"/>
                <a:gd name="connsiteX20" fmla="*/ 933450 w 1928813"/>
                <a:gd name="connsiteY20" fmla="*/ 43051 h 531208"/>
                <a:gd name="connsiteX21" fmla="*/ 962026 w 1928813"/>
                <a:gd name="connsiteY21" fmla="*/ 26384 h 531208"/>
                <a:gd name="connsiteX22" fmla="*/ 1004888 w 1928813"/>
                <a:gd name="connsiteY22" fmla="*/ 12096 h 531208"/>
                <a:gd name="connsiteX23" fmla="*/ 1050132 w 1928813"/>
                <a:gd name="connsiteY23" fmla="*/ 189 h 531208"/>
                <a:gd name="connsiteX24" fmla="*/ 1090613 w 1928813"/>
                <a:gd name="connsiteY24" fmla="*/ 4952 h 531208"/>
                <a:gd name="connsiteX25" fmla="*/ 1128711 w 1928813"/>
                <a:gd name="connsiteY25" fmla="*/ 24002 h 531208"/>
                <a:gd name="connsiteX26" fmla="*/ 1162049 w 1928813"/>
                <a:gd name="connsiteY26" fmla="*/ 47815 h 531208"/>
                <a:gd name="connsiteX27" fmla="*/ 1188244 w 1928813"/>
                <a:gd name="connsiteY27" fmla="*/ 74008 h 531208"/>
                <a:gd name="connsiteX28" fmla="*/ 1231106 w 1928813"/>
                <a:gd name="connsiteY28" fmla="*/ 112109 h 531208"/>
                <a:gd name="connsiteX29" fmla="*/ 1259681 w 1928813"/>
                <a:gd name="connsiteY29" fmla="*/ 150208 h 531208"/>
                <a:gd name="connsiteX30" fmla="*/ 1281113 w 1928813"/>
                <a:gd name="connsiteY30" fmla="*/ 176401 h 531208"/>
                <a:gd name="connsiteX31" fmla="*/ 1312069 w 1928813"/>
                <a:gd name="connsiteY31" fmla="*/ 216883 h 531208"/>
                <a:gd name="connsiteX32" fmla="*/ 1364457 w 1928813"/>
                <a:gd name="connsiteY32" fmla="*/ 283557 h 531208"/>
                <a:gd name="connsiteX33" fmla="*/ 1402557 w 1928813"/>
                <a:gd name="connsiteY33" fmla="*/ 328802 h 531208"/>
                <a:gd name="connsiteX34" fmla="*/ 1426369 w 1928813"/>
                <a:gd name="connsiteY34" fmla="*/ 359758 h 531208"/>
                <a:gd name="connsiteX35" fmla="*/ 1469232 w 1928813"/>
                <a:gd name="connsiteY35" fmla="*/ 395478 h 531208"/>
                <a:gd name="connsiteX36" fmla="*/ 1516856 w 1928813"/>
                <a:gd name="connsiteY36" fmla="*/ 421671 h 531208"/>
                <a:gd name="connsiteX37" fmla="*/ 1564483 w 1928813"/>
                <a:gd name="connsiteY37" fmla="*/ 450246 h 531208"/>
                <a:gd name="connsiteX38" fmla="*/ 1635919 w 1928813"/>
                <a:gd name="connsiteY38" fmla="*/ 476440 h 531208"/>
                <a:gd name="connsiteX39" fmla="*/ 1674019 w 1928813"/>
                <a:gd name="connsiteY39" fmla="*/ 493109 h 531208"/>
                <a:gd name="connsiteX40" fmla="*/ 1743075 w 1928813"/>
                <a:gd name="connsiteY40" fmla="*/ 512158 h 531208"/>
                <a:gd name="connsiteX41" fmla="*/ 1812131 w 1928813"/>
                <a:gd name="connsiteY41" fmla="*/ 524064 h 531208"/>
                <a:gd name="connsiteX42" fmla="*/ 1864519 w 1928813"/>
                <a:gd name="connsiteY42" fmla="*/ 526445 h 531208"/>
                <a:gd name="connsiteX43" fmla="*/ 1928813 w 1928813"/>
                <a:gd name="connsiteY43" fmla="*/ 531208 h 531208"/>
                <a:gd name="connsiteX0" fmla="*/ 0 w 1928813"/>
                <a:gd name="connsiteY0" fmla="*/ 314514 h 531208"/>
                <a:gd name="connsiteX1" fmla="*/ 83344 w 1928813"/>
                <a:gd name="connsiteY1" fmla="*/ 316896 h 531208"/>
                <a:gd name="connsiteX2" fmla="*/ 123825 w 1928813"/>
                <a:gd name="connsiteY2" fmla="*/ 316896 h 531208"/>
                <a:gd name="connsiteX3" fmla="*/ 209550 w 1928813"/>
                <a:gd name="connsiteY3" fmla="*/ 312133 h 531208"/>
                <a:gd name="connsiteX4" fmla="*/ 290513 w 1928813"/>
                <a:gd name="connsiteY4" fmla="*/ 297846 h 531208"/>
                <a:gd name="connsiteX5" fmla="*/ 366713 w 1928813"/>
                <a:gd name="connsiteY5" fmla="*/ 278796 h 531208"/>
                <a:gd name="connsiteX6" fmla="*/ 402432 w 1928813"/>
                <a:gd name="connsiteY6" fmla="*/ 269271 h 531208"/>
                <a:gd name="connsiteX7" fmla="*/ 445294 w 1928813"/>
                <a:gd name="connsiteY7" fmla="*/ 269271 h 531208"/>
                <a:gd name="connsiteX8" fmla="*/ 488157 w 1928813"/>
                <a:gd name="connsiteY8" fmla="*/ 278796 h 531208"/>
                <a:gd name="connsiteX9" fmla="*/ 545307 w 1928813"/>
                <a:gd name="connsiteY9" fmla="*/ 288321 h 531208"/>
                <a:gd name="connsiteX10" fmla="*/ 566738 w 1928813"/>
                <a:gd name="connsiteY10" fmla="*/ 288321 h 531208"/>
                <a:gd name="connsiteX11" fmla="*/ 592932 w 1928813"/>
                <a:gd name="connsiteY11" fmla="*/ 293083 h 531208"/>
                <a:gd name="connsiteX12" fmla="*/ 595313 w 1928813"/>
                <a:gd name="connsiteY12" fmla="*/ 293083 h 531208"/>
                <a:gd name="connsiteX13" fmla="*/ 633412 w 1928813"/>
                <a:gd name="connsiteY13" fmla="*/ 283559 h 531208"/>
                <a:gd name="connsiteX14" fmla="*/ 683419 w 1928813"/>
                <a:gd name="connsiteY14" fmla="*/ 254983 h 531208"/>
                <a:gd name="connsiteX15" fmla="*/ 704850 w 1928813"/>
                <a:gd name="connsiteY15" fmla="*/ 233551 h 531208"/>
                <a:gd name="connsiteX16" fmla="*/ 742951 w 1928813"/>
                <a:gd name="connsiteY16" fmla="*/ 204975 h 531208"/>
                <a:gd name="connsiteX17" fmla="*/ 769144 w 1928813"/>
                <a:gd name="connsiteY17" fmla="*/ 185926 h 531208"/>
                <a:gd name="connsiteX18" fmla="*/ 831056 w 1928813"/>
                <a:gd name="connsiteY18" fmla="*/ 128777 h 531208"/>
                <a:gd name="connsiteX19" fmla="*/ 876299 w 1928813"/>
                <a:gd name="connsiteY19" fmla="*/ 83533 h 531208"/>
                <a:gd name="connsiteX20" fmla="*/ 933450 w 1928813"/>
                <a:gd name="connsiteY20" fmla="*/ 43051 h 531208"/>
                <a:gd name="connsiteX21" fmla="*/ 962026 w 1928813"/>
                <a:gd name="connsiteY21" fmla="*/ 26384 h 531208"/>
                <a:gd name="connsiteX22" fmla="*/ 1004888 w 1928813"/>
                <a:gd name="connsiteY22" fmla="*/ 12096 h 531208"/>
                <a:gd name="connsiteX23" fmla="*/ 1050132 w 1928813"/>
                <a:gd name="connsiteY23" fmla="*/ 189 h 531208"/>
                <a:gd name="connsiteX24" fmla="*/ 1090613 w 1928813"/>
                <a:gd name="connsiteY24" fmla="*/ 4952 h 531208"/>
                <a:gd name="connsiteX25" fmla="*/ 1128711 w 1928813"/>
                <a:gd name="connsiteY25" fmla="*/ 24002 h 531208"/>
                <a:gd name="connsiteX26" fmla="*/ 1162049 w 1928813"/>
                <a:gd name="connsiteY26" fmla="*/ 47815 h 531208"/>
                <a:gd name="connsiteX27" fmla="*/ 1188244 w 1928813"/>
                <a:gd name="connsiteY27" fmla="*/ 74008 h 531208"/>
                <a:gd name="connsiteX28" fmla="*/ 1231106 w 1928813"/>
                <a:gd name="connsiteY28" fmla="*/ 112109 h 531208"/>
                <a:gd name="connsiteX29" fmla="*/ 1259681 w 1928813"/>
                <a:gd name="connsiteY29" fmla="*/ 150208 h 531208"/>
                <a:gd name="connsiteX30" fmla="*/ 1281113 w 1928813"/>
                <a:gd name="connsiteY30" fmla="*/ 176401 h 531208"/>
                <a:gd name="connsiteX31" fmla="*/ 1312069 w 1928813"/>
                <a:gd name="connsiteY31" fmla="*/ 216883 h 531208"/>
                <a:gd name="connsiteX32" fmla="*/ 1364457 w 1928813"/>
                <a:gd name="connsiteY32" fmla="*/ 283557 h 531208"/>
                <a:gd name="connsiteX33" fmla="*/ 1402557 w 1928813"/>
                <a:gd name="connsiteY33" fmla="*/ 328802 h 531208"/>
                <a:gd name="connsiteX34" fmla="*/ 1426369 w 1928813"/>
                <a:gd name="connsiteY34" fmla="*/ 359758 h 531208"/>
                <a:gd name="connsiteX35" fmla="*/ 1469232 w 1928813"/>
                <a:gd name="connsiteY35" fmla="*/ 395478 h 531208"/>
                <a:gd name="connsiteX36" fmla="*/ 1516856 w 1928813"/>
                <a:gd name="connsiteY36" fmla="*/ 421671 h 531208"/>
                <a:gd name="connsiteX37" fmla="*/ 1564483 w 1928813"/>
                <a:gd name="connsiteY37" fmla="*/ 450246 h 531208"/>
                <a:gd name="connsiteX38" fmla="*/ 1635919 w 1928813"/>
                <a:gd name="connsiteY38" fmla="*/ 476440 h 531208"/>
                <a:gd name="connsiteX39" fmla="*/ 1616869 w 1928813"/>
                <a:gd name="connsiteY39" fmla="*/ 476439 h 531208"/>
                <a:gd name="connsiteX40" fmla="*/ 1674019 w 1928813"/>
                <a:gd name="connsiteY40" fmla="*/ 493109 h 531208"/>
                <a:gd name="connsiteX41" fmla="*/ 1743075 w 1928813"/>
                <a:gd name="connsiteY41" fmla="*/ 512158 h 531208"/>
                <a:gd name="connsiteX42" fmla="*/ 1812131 w 1928813"/>
                <a:gd name="connsiteY42" fmla="*/ 524064 h 531208"/>
                <a:gd name="connsiteX43" fmla="*/ 1864519 w 1928813"/>
                <a:gd name="connsiteY43" fmla="*/ 526445 h 531208"/>
                <a:gd name="connsiteX44" fmla="*/ 1928813 w 1928813"/>
                <a:gd name="connsiteY44" fmla="*/ 531208 h 531208"/>
                <a:gd name="connsiteX0" fmla="*/ 0 w 1928813"/>
                <a:gd name="connsiteY0" fmla="*/ 314514 h 531208"/>
                <a:gd name="connsiteX1" fmla="*/ 83344 w 1928813"/>
                <a:gd name="connsiteY1" fmla="*/ 316896 h 531208"/>
                <a:gd name="connsiteX2" fmla="*/ 123825 w 1928813"/>
                <a:gd name="connsiteY2" fmla="*/ 316896 h 531208"/>
                <a:gd name="connsiteX3" fmla="*/ 209550 w 1928813"/>
                <a:gd name="connsiteY3" fmla="*/ 312133 h 531208"/>
                <a:gd name="connsiteX4" fmla="*/ 290513 w 1928813"/>
                <a:gd name="connsiteY4" fmla="*/ 297846 h 531208"/>
                <a:gd name="connsiteX5" fmla="*/ 366713 w 1928813"/>
                <a:gd name="connsiteY5" fmla="*/ 278796 h 531208"/>
                <a:gd name="connsiteX6" fmla="*/ 402432 w 1928813"/>
                <a:gd name="connsiteY6" fmla="*/ 269271 h 531208"/>
                <a:gd name="connsiteX7" fmla="*/ 445294 w 1928813"/>
                <a:gd name="connsiteY7" fmla="*/ 269271 h 531208"/>
                <a:gd name="connsiteX8" fmla="*/ 488157 w 1928813"/>
                <a:gd name="connsiteY8" fmla="*/ 278796 h 531208"/>
                <a:gd name="connsiteX9" fmla="*/ 545307 w 1928813"/>
                <a:gd name="connsiteY9" fmla="*/ 288321 h 531208"/>
                <a:gd name="connsiteX10" fmla="*/ 566738 w 1928813"/>
                <a:gd name="connsiteY10" fmla="*/ 288321 h 531208"/>
                <a:gd name="connsiteX11" fmla="*/ 592932 w 1928813"/>
                <a:gd name="connsiteY11" fmla="*/ 293083 h 531208"/>
                <a:gd name="connsiteX12" fmla="*/ 595313 w 1928813"/>
                <a:gd name="connsiteY12" fmla="*/ 293083 h 531208"/>
                <a:gd name="connsiteX13" fmla="*/ 633412 w 1928813"/>
                <a:gd name="connsiteY13" fmla="*/ 283559 h 531208"/>
                <a:gd name="connsiteX14" fmla="*/ 683419 w 1928813"/>
                <a:gd name="connsiteY14" fmla="*/ 254983 h 531208"/>
                <a:gd name="connsiteX15" fmla="*/ 704850 w 1928813"/>
                <a:gd name="connsiteY15" fmla="*/ 233551 h 531208"/>
                <a:gd name="connsiteX16" fmla="*/ 742951 w 1928813"/>
                <a:gd name="connsiteY16" fmla="*/ 204975 h 531208"/>
                <a:gd name="connsiteX17" fmla="*/ 769144 w 1928813"/>
                <a:gd name="connsiteY17" fmla="*/ 185926 h 531208"/>
                <a:gd name="connsiteX18" fmla="*/ 831056 w 1928813"/>
                <a:gd name="connsiteY18" fmla="*/ 128777 h 531208"/>
                <a:gd name="connsiteX19" fmla="*/ 876299 w 1928813"/>
                <a:gd name="connsiteY19" fmla="*/ 83533 h 531208"/>
                <a:gd name="connsiteX20" fmla="*/ 933450 w 1928813"/>
                <a:gd name="connsiteY20" fmla="*/ 43051 h 531208"/>
                <a:gd name="connsiteX21" fmla="*/ 962026 w 1928813"/>
                <a:gd name="connsiteY21" fmla="*/ 26384 h 531208"/>
                <a:gd name="connsiteX22" fmla="*/ 1004888 w 1928813"/>
                <a:gd name="connsiteY22" fmla="*/ 12096 h 531208"/>
                <a:gd name="connsiteX23" fmla="*/ 1050132 w 1928813"/>
                <a:gd name="connsiteY23" fmla="*/ 189 h 531208"/>
                <a:gd name="connsiteX24" fmla="*/ 1090613 w 1928813"/>
                <a:gd name="connsiteY24" fmla="*/ 4952 h 531208"/>
                <a:gd name="connsiteX25" fmla="*/ 1128711 w 1928813"/>
                <a:gd name="connsiteY25" fmla="*/ 24002 h 531208"/>
                <a:gd name="connsiteX26" fmla="*/ 1162049 w 1928813"/>
                <a:gd name="connsiteY26" fmla="*/ 47815 h 531208"/>
                <a:gd name="connsiteX27" fmla="*/ 1188244 w 1928813"/>
                <a:gd name="connsiteY27" fmla="*/ 74008 h 531208"/>
                <a:gd name="connsiteX28" fmla="*/ 1231106 w 1928813"/>
                <a:gd name="connsiteY28" fmla="*/ 112109 h 531208"/>
                <a:gd name="connsiteX29" fmla="*/ 1259681 w 1928813"/>
                <a:gd name="connsiteY29" fmla="*/ 150208 h 531208"/>
                <a:gd name="connsiteX30" fmla="*/ 1281113 w 1928813"/>
                <a:gd name="connsiteY30" fmla="*/ 176401 h 531208"/>
                <a:gd name="connsiteX31" fmla="*/ 1312069 w 1928813"/>
                <a:gd name="connsiteY31" fmla="*/ 216883 h 531208"/>
                <a:gd name="connsiteX32" fmla="*/ 1364457 w 1928813"/>
                <a:gd name="connsiteY32" fmla="*/ 283557 h 531208"/>
                <a:gd name="connsiteX33" fmla="*/ 1402557 w 1928813"/>
                <a:gd name="connsiteY33" fmla="*/ 328802 h 531208"/>
                <a:gd name="connsiteX34" fmla="*/ 1426369 w 1928813"/>
                <a:gd name="connsiteY34" fmla="*/ 359758 h 531208"/>
                <a:gd name="connsiteX35" fmla="*/ 1469232 w 1928813"/>
                <a:gd name="connsiteY35" fmla="*/ 395478 h 531208"/>
                <a:gd name="connsiteX36" fmla="*/ 1516856 w 1928813"/>
                <a:gd name="connsiteY36" fmla="*/ 421671 h 531208"/>
                <a:gd name="connsiteX37" fmla="*/ 1557339 w 1928813"/>
                <a:gd name="connsiteY37" fmla="*/ 450246 h 531208"/>
                <a:gd name="connsiteX38" fmla="*/ 1635919 w 1928813"/>
                <a:gd name="connsiteY38" fmla="*/ 476440 h 531208"/>
                <a:gd name="connsiteX39" fmla="*/ 1616869 w 1928813"/>
                <a:gd name="connsiteY39" fmla="*/ 476439 h 531208"/>
                <a:gd name="connsiteX40" fmla="*/ 1674019 w 1928813"/>
                <a:gd name="connsiteY40" fmla="*/ 493109 h 531208"/>
                <a:gd name="connsiteX41" fmla="*/ 1743075 w 1928813"/>
                <a:gd name="connsiteY41" fmla="*/ 512158 h 531208"/>
                <a:gd name="connsiteX42" fmla="*/ 1812131 w 1928813"/>
                <a:gd name="connsiteY42" fmla="*/ 524064 h 531208"/>
                <a:gd name="connsiteX43" fmla="*/ 1864519 w 1928813"/>
                <a:gd name="connsiteY43" fmla="*/ 526445 h 531208"/>
                <a:gd name="connsiteX44" fmla="*/ 1928813 w 1928813"/>
                <a:gd name="connsiteY44" fmla="*/ 531208 h 531208"/>
                <a:gd name="connsiteX0" fmla="*/ 0 w 1928813"/>
                <a:gd name="connsiteY0" fmla="*/ 314514 h 531208"/>
                <a:gd name="connsiteX1" fmla="*/ 83344 w 1928813"/>
                <a:gd name="connsiteY1" fmla="*/ 316896 h 531208"/>
                <a:gd name="connsiteX2" fmla="*/ 123825 w 1928813"/>
                <a:gd name="connsiteY2" fmla="*/ 316896 h 531208"/>
                <a:gd name="connsiteX3" fmla="*/ 209550 w 1928813"/>
                <a:gd name="connsiteY3" fmla="*/ 312133 h 531208"/>
                <a:gd name="connsiteX4" fmla="*/ 290513 w 1928813"/>
                <a:gd name="connsiteY4" fmla="*/ 297846 h 531208"/>
                <a:gd name="connsiteX5" fmla="*/ 366713 w 1928813"/>
                <a:gd name="connsiteY5" fmla="*/ 278796 h 531208"/>
                <a:gd name="connsiteX6" fmla="*/ 402432 w 1928813"/>
                <a:gd name="connsiteY6" fmla="*/ 269271 h 531208"/>
                <a:gd name="connsiteX7" fmla="*/ 445294 w 1928813"/>
                <a:gd name="connsiteY7" fmla="*/ 269271 h 531208"/>
                <a:gd name="connsiteX8" fmla="*/ 488157 w 1928813"/>
                <a:gd name="connsiteY8" fmla="*/ 278796 h 531208"/>
                <a:gd name="connsiteX9" fmla="*/ 545307 w 1928813"/>
                <a:gd name="connsiteY9" fmla="*/ 288321 h 531208"/>
                <a:gd name="connsiteX10" fmla="*/ 566738 w 1928813"/>
                <a:gd name="connsiteY10" fmla="*/ 288321 h 531208"/>
                <a:gd name="connsiteX11" fmla="*/ 592932 w 1928813"/>
                <a:gd name="connsiteY11" fmla="*/ 293083 h 531208"/>
                <a:gd name="connsiteX12" fmla="*/ 595313 w 1928813"/>
                <a:gd name="connsiteY12" fmla="*/ 293083 h 531208"/>
                <a:gd name="connsiteX13" fmla="*/ 633412 w 1928813"/>
                <a:gd name="connsiteY13" fmla="*/ 283559 h 531208"/>
                <a:gd name="connsiteX14" fmla="*/ 683419 w 1928813"/>
                <a:gd name="connsiteY14" fmla="*/ 254983 h 531208"/>
                <a:gd name="connsiteX15" fmla="*/ 704850 w 1928813"/>
                <a:gd name="connsiteY15" fmla="*/ 233551 h 531208"/>
                <a:gd name="connsiteX16" fmla="*/ 742951 w 1928813"/>
                <a:gd name="connsiteY16" fmla="*/ 204975 h 531208"/>
                <a:gd name="connsiteX17" fmla="*/ 769144 w 1928813"/>
                <a:gd name="connsiteY17" fmla="*/ 185926 h 531208"/>
                <a:gd name="connsiteX18" fmla="*/ 831056 w 1928813"/>
                <a:gd name="connsiteY18" fmla="*/ 128777 h 531208"/>
                <a:gd name="connsiteX19" fmla="*/ 876299 w 1928813"/>
                <a:gd name="connsiteY19" fmla="*/ 83533 h 531208"/>
                <a:gd name="connsiteX20" fmla="*/ 933450 w 1928813"/>
                <a:gd name="connsiteY20" fmla="*/ 43051 h 531208"/>
                <a:gd name="connsiteX21" fmla="*/ 962026 w 1928813"/>
                <a:gd name="connsiteY21" fmla="*/ 26384 h 531208"/>
                <a:gd name="connsiteX22" fmla="*/ 1004888 w 1928813"/>
                <a:gd name="connsiteY22" fmla="*/ 12096 h 531208"/>
                <a:gd name="connsiteX23" fmla="*/ 1050132 w 1928813"/>
                <a:gd name="connsiteY23" fmla="*/ 189 h 531208"/>
                <a:gd name="connsiteX24" fmla="*/ 1090613 w 1928813"/>
                <a:gd name="connsiteY24" fmla="*/ 4952 h 531208"/>
                <a:gd name="connsiteX25" fmla="*/ 1128711 w 1928813"/>
                <a:gd name="connsiteY25" fmla="*/ 24002 h 531208"/>
                <a:gd name="connsiteX26" fmla="*/ 1162049 w 1928813"/>
                <a:gd name="connsiteY26" fmla="*/ 47815 h 531208"/>
                <a:gd name="connsiteX27" fmla="*/ 1188244 w 1928813"/>
                <a:gd name="connsiteY27" fmla="*/ 74008 h 531208"/>
                <a:gd name="connsiteX28" fmla="*/ 1231106 w 1928813"/>
                <a:gd name="connsiteY28" fmla="*/ 112109 h 531208"/>
                <a:gd name="connsiteX29" fmla="*/ 1259681 w 1928813"/>
                <a:gd name="connsiteY29" fmla="*/ 150208 h 531208"/>
                <a:gd name="connsiteX30" fmla="*/ 1281113 w 1928813"/>
                <a:gd name="connsiteY30" fmla="*/ 176401 h 531208"/>
                <a:gd name="connsiteX31" fmla="*/ 1312069 w 1928813"/>
                <a:gd name="connsiteY31" fmla="*/ 216883 h 531208"/>
                <a:gd name="connsiteX32" fmla="*/ 1364457 w 1928813"/>
                <a:gd name="connsiteY32" fmla="*/ 283557 h 531208"/>
                <a:gd name="connsiteX33" fmla="*/ 1402557 w 1928813"/>
                <a:gd name="connsiteY33" fmla="*/ 328802 h 531208"/>
                <a:gd name="connsiteX34" fmla="*/ 1426369 w 1928813"/>
                <a:gd name="connsiteY34" fmla="*/ 359758 h 531208"/>
                <a:gd name="connsiteX35" fmla="*/ 1469232 w 1928813"/>
                <a:gd name="connsiteY35" fmla="*/ 395478 h 531208"/>
                <a:gd name="connsiteX36" fmla="*/ 1516856 w 1928813"/>
                <a:gd name="connsiteY36" fmla="*/ 421671 h 531208"/>
                <a:gd name="connsiteX37" fmla="*/ 1557339 w 1928813"/>
                <a:gd name="connsiteY37" fmla="*/ 450246 h 531208"/>
                <a:gd name="connsiteX38" fmla="*/ 1635919 w 1928813"/>
                <a:gd name="connsiteY38" fmla="*/ 476440 h 531208"/>
                <a:gd name="connsiteX39" fmla="*/ 1626394 w 1928813"/>
                <a:gd name="connsiteY39" fmla="*/ 476439 h 531208"/>
                <a:gd name="connsiteX40" fmla="*/ 1674019 w 1928813"/>
                <a:gd name="connsiteY40" fmla="*/ 493109 h 531208"/>
                <a:gd name="connsiteX41" fmla="*/ 1743075 w 1928813"/>
                <a:gd name="connsiteY41" fmla="*/ 512158 h 531208"/>
                <a:gd name="connsiteX42" fmla="*/ 1812131 w 1928813"/>
                <a:gd name="connsiteY42" fmla="*/ 524064 h 531208"/>
                <a:gd name="connsiteX43" fmla="*/ 1864519 w 1928813"/>
                <a:gd name="connsiteY43" fmla="*/ 526445 h 531208"/>
                <a:gd name="connsiteX44" fmla="*/ 1928813 w 1928813"/>
                <a:gd name="connsiteY44" fmla="*/ 531208 h 531208"/>
                <a:gd name="connsiteX0" fmla="*/ 0 w 1928813"/>
                <a:gd name="connsiteY0" fmla="*/ 314514 h 531208"/>
                <a:gd name="connsiteX1" fmla="*/ 83344 w 1928813"/>
                <a:gd name="connsiteY1" fmla="*/ 316896 h 531208"/>
                <a:gd name="connsiteX2" fmla="*/ 123825 w 1928813"/>
                <a:gd name="connsiteY2" fmla="*/ 316896 h 531208"/>
                <a:gd name="connsiteX3" fmla="*/ 209550 w 1928813"/>
                <a:gd name="connsiteY3" fmla="*/ 312133 h 531208"/>
                <a:gd name="connsiteX4" fmla="*/ 290513 w 1928813"/>
                <a:gd name="connsiteY4" fmla="*/ 297846 h 531208"/>
                <a:gd name="connsiteX5" fmla="*/ 366713 w 1928813"/>
                <a:gd name="connsiteY5" fmla="*/ 278796 h 531208"/>
                <a:gd name="connsiteX6" fmla="*/ 402432 w 1928813"/>
                <a:gd name="connsiteY6" fmla="*/ 269271 h 531208"/>
                <a:gd name="connsiteX7" fmla="*/ 445294 w 1928813"/>
                <a:gd name="connsiteY7" fmla="*/ 269271 h 531208"/>
                <a:gd name="connsiteX8" fmla="*/ 488157 w 1928813"/>
                <a:gd name="connsiteY8" fmla="*/ 278796 h 531208"/>
                <a:gd name="connsiteX9" fmla="*/ 545307 w 1928813"/>
                <a:gd name="connsiteY9" fmla="*/ 288321 h 531208"/>
                <a:gd name="connsiteX10" fmla="*/ 566738 w 1928813"/>
                <a:gd name="connsiteY10" fmla="*/ 288321 h 531208"/>
                <a:gd name="connsiteX11" fmla="*/ 592932 w 1928813"/>
                <a:gd name="connsiteY11" fmla="*/ 293083 h 531208"/>
                <a:gd name="connsiteX12" fmla="*/ 595313 w 1928813"/>
                <a:gd name="connsiteY12" fmla="*/ 293083 h 531208"/>
                <a:gd name="connsiteX13" fmla="*/ 633412 w 1928813"/>
                <a:gd name="connsiteY13" fmla="*/ 283559 h 531208"/>
                <a:gd name="connsiteX14" fmla="*/ 683419 w 1928813"/>
                <a:gd name="connsiteY14" fmla="*/ 254983 h 531208"/>
                <a:gd name="connsiteX15" fmla="*/ 704850 w 1928813"/>
                <a:gd name="connsiteY15" fmla="*/ 233551 h 531208"/>
                <a:gd name="connsiteX16" fmla="*/ 742951 w 1928813"/>
                <a:gd name="connsiteY16" fmla="*/ 204975 h 531208"/>
                <a:gd name="connsiteX17" fmla="*/ 769144 w 1928813"/>
                <a:gd name="connsiteY17" fmla="*/ 185926 h 531208"/>
                <a:gd name="connsiteX18" fmla="*/ 831056 w 1928813"/>
                <a:gd name="connsiteY18" fmla="*/ 128777 h 531208"/>
                <a:gd name="connsiteX19" fmla="*/ 876299 w 1928813"/>
                <a:gd name="connsiteY19" fmla="*/ 83533 h 531208"/>
                <a:gd name="connsiteX20" fmla="*/ 933450 w 1928813"/>
                <a:gd name="connsiteY20" fmla="*/ 43051 h 531208"/>
                <a:gd name="connsiteX21" fmla="*/ 962026 w 1928813"/>
                <a:gd name="connsiteY21" fmla="*/ 26384 h 531208"/>
                <a:gd name="connsiteX22" fmla="*/ 1004888 w 1928813"/>
                <a:gd name="connsiteY22" fmla="*/ 12096 h 531208"/>
                <a:gd name="connsiteX23" fmla="*/ 1050132 w 1928813"/>
                <a:gd name="connsiteY23" fmla="*/ 189 h 531208"/>
                <a:gd name="connsiteX24" fmla="*/ 1090613 w 1928813"/>
                <a:gd name="connsiteY24" fmla="*/ 4952 h 531208"/>
                <a:gd name="connsiteX25" fmla="*/ 1128711 w 1928813"/>
                <a:gd name="connsiteY25" fmla="*/ 24002 h 531208"/>
                <a:gd name="connsiteX26" fmla="*/ 1162049 w 1928813"/>
                <a:gd name="connsiteY26" fmla="*/ 47815 h 531208"/>
                <a:gd name="connsiteX27" fmla="*/ 1188244 w 1928813"/>
                <a:gd name="connsiteY27" fmla="*/ 74008 h 531208"/>
                <a:gd name="connsiteX28" fmla="*/ 1231106 w 1928813"/>
                <a:gd name="connsiteY28" fmla="*/ 112109 h 531208"/>
                <a:gd name="connsiteX29" fmla="*/ 1259681 w 1928813"/>
                <a:gd name="connsiteY29" fmla="*/ 150208 h 531208"/>
                <a:gd name="connsiteX30" fmla="*/ 1281113 w 1928813"/>
                <a:gd name="connsiteY30" fmla="*/ 176401 h 531208"/>
                <a:gd name="connsiteX31" fmla="*/ 1312069 w 1928813"/>
                <a:gd name="connsiteY31" fmla="*/ 216883 h 531208"/>
                <a:gd name="connsiteX32" fmla="*/ 1364457 w 1928813"/>
                <a:gd name="connsiteY32" fmla="*/ 283557 h 531208"/>
                <a:gd name="connsiteX33" fmla="*/ 1402557 w 1928813"/>
                <a:gd name="connsiteY33" fmla="*/ 328802 h 531208"/>
                <a:gd name="connsiteX34" fmla="*/ 1426369 w 1928813"/>
                <a:gd name="connsiteY34" fmla="*/ 359758 h 531208"/>
                <a:gd name="connsiteX35" fmla="*/ 1469232 w 1928813"/>
                <a:gd name="connsiteY35" fmla="*/ 395478 h 531208"/>
                <a:gd name="connsiteX36" fmla="*/ 1516856 w 1928813"/>
                <a:gd name="connsiteY36" fmla="*/ 421671 h 531208"/>
                <a:gd name="connsiteX37" fmla="*/ 1557339 w 1928813"/>
                <a:gd name="connsiteY37" fmla="*/ 450246 h 531208"/>
                <a:gd name="connsiteX38" fmla="*/ 1635919 w 1928813"/>
                <a:gd name="connsiteY38" fmla="*/ 476440 h 531208"/>
                <a:gd name="connsiteX39" fmla="*/ 1674019 w 1928813"/>
                <a:gd name="connsiteY39" fmla="*/ 493109 h 531208"/>
                <a:gd name="connsiteX40" fmla="*/ 1743075 w 1928813"/>
                <a:gd name="connsiteY40" fmla="*/ 512158 h 531208"/>
                <a:gd name="connsiteX41" fmla="*/ 1812131 w 1928813"/>
                <a:gd name="connsiteY41" fmla="*/ 524064 h 531208"/>
                <a:gd name="connsiteX42" fmla="*/ 1864519 w 1928813"/>
                <a:gd name="connsiteY42" fmla="*/ 526445 h 531208"/>
                <a:gd name="connsiteX43" fmla="*/ 1928813 w 1928813"/>
                <a:gd name="connsiteY43" fmla="*/ 531208 h 531208"/>
                <a:gd name="connsiteX0" fmla="*/ 0 w 1928813"/>
                <a:gd name="connsiteY0" fmla="*/ 314514 h 531208"/>
                <a:gd name="connsiteX1" fmla="*/ 83344 w 1928813"/>
                <a:gd name="connsiteY1" fmla="*/ 316896 h 531208"/>
                <a:gd name="connsiteX2" fmla="*/ 123825 w 1928813"/>
                <a:gd name="connsiteY2" fmla="*/ 316896 h 531208"/>
                <a:gd name="connsiteX3" fmla="*/ 209550 w 1928813"/>
                <a:gd name="connsiteY3" fmla="*/ 312133 h 531208"/>
                <a:gd name="connsiteX4" fmla="*/ 290513 w 1928813"/>
                <a:gd name="connsiteY4" fmla="*/ 297846 h 531208"/>
                <a:gd name="connsiteX5" fmla="*/ 366713 w 1928813"/>
                <a:gd name="connsiteY5" fmla="*/ 278796 h 531208"/>
                <a:gd name="connsiteX6" fmla="*/ 402432 w 1928813"/>
                <a:gd name="connsiteY6" fmla="*/ 269271 h 531208"/>
                <a:gd name="connsiteX7" fmla="*/ 445294 w 1928813"/>
                <a:gd name="connsiteY7" fmla="*/ 269271 h 531208"/>
                <a:gd name="connsiteX8" fmla="*/ 488157 w 1928813"/>
                <a:gd name="connsiteY8" fmla="*/ 278796 h 531208"/>
                <a:gd name="connsiteX9" fmla="*/ 545307 w 1928813"/>
                <a:gd name="connsiteY9" fmla="*/ 288321 h 531208"/>
                <a:gd name="connsiteX10" fmla="*/ 566738 w 1928813"/>
                <a:gd name="connsiteY10" fmla="*/ 288321 h 531208"/>
                <a:gd name="connsiteX11" fmla="*/ 592932 w 1928813"/>
                <a:gd name="connsiteY11" fmla="*/ 293083 h 531208"/>
                <a:gd name="connsiteX12" fmla="*/ 595313 w 1928813"/>
                <a:gd name="connsiteY12" fmla="*/ 293083 h 531208"/>
                <a:gd name="connsiteX13" fmla="*/ 633412 w 1928813"/>
                <a:gd name="connsiteY13" fmla="*/ 283559 h 531208"/>
                <a:gd name="connsiteX14" fmla="*/ 683419 w 1928813"/>
                <a:gd name="connsiteY14" fmla="*/ 254983 h 531208"/>
                <a:gd name="connsiteX15" fmla="*/ 704850 w 1928813"/>
                <a:gd name="connsiteY15" fmla="*/ 233551 h 531208"/>
                <a:gd name="connsiteX16" fmla="*/ 742951 w 1928813"/>
                <a:gd name="connsiteY16" fmla="*/ 204975 h 531208"/>
                <a:gd name="connsiteX17" fmla="*/ 769144 w 1928813"/>
                <a:gd name="connsiteY17" fmla="*/ 185926 h 531208"/>
                <a:gd name="connsiteX18" fmla="*/ 831056 w 1928813"/>
                <a:gd name="connsiteY18" fmla="*/ 128777 h 531208"/>
                <a:gd name="connsiteX19" fmla="*/ 876299 w 1928813"/>
                <a:gd name="connsiteY19" fmla="*/ 83533 h 531208"/>
                <a:gd name="connsiteX20" fmla="*/ 933450 w 1928813"/>
                <a:gd name="connsiteY20" fmla="*/ 43051 h 531208"/>
                <a:gd name="connsiteX21" fmla="*/ 962026 w 1928813"/>
                <a:gd name="connsiteY21" fmla="*/ 26384 h 531208"/>
                <a:gd name="connsiteX22" fmla="*/ 1004888 w 1928813"/>
                <a:gd name="connsiteY22" fmla="*/ 12096 h 531208"/>
                <a:gd name="connsiteX23" fmla="*/ 1050132 w 1928813"/>
                <a:gd name="connsiteY23" fmla="*/ 189 h 531208"/>
                <a:gd name="connsiteX24" fmla="*/ 1090613 w 1928813"/>
                <a:gd name="connsiteY24" fmla="*/ 4952 h 531208"/>
                <a:gd name="connsiteX25" fmla="*/ 1128711 w 1928813"/>
                <a:gd name="connsiteY25" fmla="*/ 24002 h 531208"/>
                <a:gd name="connsiteX26" fmla="*/ 1162049 w 1928813"/>
                <a:gd name="connsiteY26" fmla="*/ 47815 h 531208"/>
                <a:gd name="connsiteX27" fmla="*/ 1188244 w 1928813"/>
                <a:gd name="connsiteY27" fmla="*/ 74008 h 531208"/>
                <a:gd name="connsiteX28" fmla="*/ 1231106 w 1928813"/>
                <a:gd name="connsiteY28" fmla="*/ 112109 h 531208"/>
                <a:gd name="connsiteX29" fmla="*/ 1259681 w 1928813"/>
                <a:gd name="connsiteY29" fmla="*/ 150208 h 531208"/>
                <a:gd name="connsiteX30" fmla="*/ 1281113 w 1928813"/>
                <a:gd name="connsiteY30" fmla="*/ 176401 h 531208"/>
                <a:gd name="connsiteX31" fmla="*/ 1312069 w 1928813"/>
                <a:gd name="connsiteY31" fmla="*/ 216883 h 531208"/>
                <a:gd name="connsiteX32" fmla="*/ 1364457 w 1928813"/>
                <a:gd name="connsiteY32" fmla="*/ 283557 h 531208"/>
                <a:gd name="connsiteX33" fmla="*/ 1402557 w 1928813"/>
                <a:gd name="connsiteY33" fmla="*/ 328802 h 531208"/>
                <a:gd name="connsiteX34" fmla="*/ 1426369 w 1928813"/>
                <a:gd name="connsiteY34" fmla="*/ 359758 h 531208"/>
                <a:gd name="connsiteX35" fmla="*/ 1469232 w 1928813"/>
                <a:gd name="connsiteY35" fmla="*/ 395478 h 531208"/>
                <a:gd name="connsiteX36" fmla="*/ 1516856 w 1928813"/>
                <a:gd name="connsiteY36" fmla="*/ 421671 h 531208"/>
                <a:gd name="connsiteX37" fmla="*/ 1557339 w 1928813"/>
                <a:gd name="connsiteY37" fmla="*/ 450246 h 531208"/>
                <a:gd name="connsiteX38" fmla="*/ 1624012 w 1928813"/>
                <a:gd name="connsiteY38" fmla="*/ 478821 h 531208"/>
                <a:gd name="connsiteX39" fmla="*/ 1674019 w 1928813"/>
                <a:gd name="connsiteY39" fmla="*/ 493109 h 531208"/>
                <a:gd name="connsiteX40" fmla="*/ 1743075 w 1928813"/>
                <a:gd name="connsiteY40" fmla="*/ 512158 h 531208"/>
                <a:gd name="connsiteX41" fmla="*/ 1812131 w 1928813"/>
                <a:gd name="connsiteY41" fmla="*/ 524064 h 531208"/>
                <a:gd name="connsiteX42" fmla="*/ 1864519 w 1928813"/>
                <a:gd name="connsiteY42" fmla="*/ 526445 h 531208"/>
                <a:gd name="connsiteX43" fmla="*/ 1928813 w 1928813"/>
                <a:gd name="connsiteY43" fmla="*/ 531208 h 531208"/>
                <a:gd name="connsiteX0" fmla="*/ 0 w 1928813"/>
                <a:gd name="connsiteY0" fmla="*/ 309887 h 526581"/>
                <a:gd name="connsiteX1" fmla="*/ 83344 w 1928813"/>
                <a:gd name="connsiteY1" fmla="*/ 312269 h 526581"/>
                <a:gd name="connsiteX2" fmla="*/ 123825 w 1928813"/>
                <a:gd name="connsiteY2" fmla="*/ 312269 h 526581"/>
                <a:gd name="connsiteX3" fmla="*/ 209550 w 1928813"/>
                <a:gd name="connsiteY3" fmla="*/ 307506 h 526581"/>
                <a:gd name="connsiteX4" fmla="*/ 290513 w 1928813"/>
                <a:gd name="connsiteY4" fmla="*/ 293219 h 526581"/>
                <a:gd name="connsiteX5" fmla="*/ 366713 w 1928813"/>
                <a:gd name="connsiteY5" fmla="*/ 274169 h 526581"/>
                <a:gd name="connsiteX6" fmla="*/ 402432 w 1928813"/>
                <a:gd name="connsiteY6" fmla="*/ 264644 h 526581"/>
                <a:gd name="connsiteX7" fmla="*/ 445294 w 1928813"/>
                <a:gd name="connsiteY7" fmla="*/ 264644 h 526581"/>
                <a:gd name="connsiteX8" fmla="*/ 488157 w 1928813"/>
                <a:gd name="connsiteY8" fmla="*/ 274169 h 526581"/>
                <a:gd name="connsiteX9" fmla="*/ 545307 w 1928813"/>
                <a:gd name="connsiteY9" fmla="*/ 283694 h 526581"/>
                <a:gd name="connsiteX10" fmla="*/ 566738 w 1928813"/>
                <a:gd name="connsiteY10" fmla="*/ 283694 h 526581"/>
                <a:gd name="connsiteX11" fmla="*/ 592932 w 1928813"/>
                <a:gd name="connsiteY11" fmla="*/ 288456 h 526581"/>
                <a:gd name="connsiteX12" fmla="*/ 595313 w 1928813"/>
                <a:gd name="connsiteY12" fmla="*/ 288456 h 526581"/>
                <a:gd name="connsiteX13" fmla="*/ 633412 w 1928813"/>
                <a:gd name="connsiteY13" fmla="*/ 278932 h 526581"/>
                <a:gd name="connsiteX14" fmla="*/ 683419 w 1928813"/>
                <a:gd name="connsiteY14" fmla="*/ 250356 h 526581"/>
                <a:gd name="connsiteX15" fmla="*/ 704850 w 1928813"/>
                <a:gd name="connsiteY15" fmla="*/ 228924 h 526581"/>
                <a:gd name="connsiteX16" fmla="*/ 742951 w 1928813"/>
                <a:gd name="connsiteY16" fmla="*/ 200348 h 526581"/>
                <a:gd name="connsiteX17" fmla="*/ 769144 w 1928813"/>
                <a:gd name="connsiteY17" fmla="*/ 181299 h 526581"/>
                <a:gd name="connsiteX18" fmla="*/ 831056 w 1928813"/>
                <a:gd name="connsiteY18" fmla="*/ 124150 h 526581"/>
                <a:gd name="connsiteX19" fmla="*/ 876299 w 1928813"/>
                <a:gd name="connsiteY19" fmla="*/ 78906 h 526581"/>
                <a:gd name="connsiteX20" fmla="*/ 933450 w 1928813"/>
                <a:gd name="connsiteY20" fmla="*/ 38424 h 526581"/>
                <a:gd name="connsiteX21" fmla="*/ 962026 w 1928813"/>
                <a:gd name="connsiteY21" fmla="*/ 21757 h 526581"/>
                <a:gd name="connsiteX22" fmla="*/ 1004888 w 1928813"/>
                <a:gd name="connsiteY22" fmla="*/ 7469 h 526581"/>
                <a:gd name="connsiteX23" fmla="*/ 1050132 w 1928813"/>
                <a:gd name="connsiteY23" fmla="*/ 2705 h 526581"/>
                <a:gd name="connsiteX24" fmla="*/ 1090613 w 1928813"/>
                <a:gd name="connsiteY24" fmla="*/ 325 h 526581"/>
                <a:gd name="connsiteX25" fmla="*/ 1128711 w 1928813"/>
                <a:gd name="connsiteY25" fmla="*/ 19375 h 526581"/>
                <a:gd name="connsiteX26" fmla="*/ 1162049 w 1928813"/>
                <a:gd name="connsiteY26" fmla="*/ 43188 h 526581"/>
                <a:gd name="connsiteX27" fmla="*/ 1188244 w 1928813"/>
                <a:gd name="connsiteY27" fmla="*/ 69381 h 526581"/>
                <a:gd name="connsiteX28" fmla="*/ 1231106 w 1928813"/>
                <a:gd name="connsiteY28" fmla="*/ 107482 h 526581"/>
                <a:gd name="connsiteX29" fmla="*/ 1259681 w 1928813"/>
                <a:gd name="connsiteY29" fmla="*/ 145581 h 526581"/>
                <a:gd name="connsiteX30" fmla="*/ 1281113 w 1928813"/>
                <a:gd name="connsiteY30" fmla="*/ 171774 h 526581"/>
                <a:gd name="connsiteX31" fmla="*/ 1312069 w 1928813"/>
                <a:gd name="connsiteY31" fmla="*/ 212256 h 526581"/>
                <a:gd name="connsiteX32" fmla="*/ 1364457 w 1928813"/>
                <a:gd name="connsiteY32" fmla="*/ 278930 h 526581"/>
                <a:gd name="connsiteX33" fmla="*/ 1402557 w 1928813"/>
                <a:gd name="connsiteY33" fmla="*/ 324175 h 526581"/>
                <a:gd name="connsiteX34" fmla="*/ 1426369 w 1928813"/>
                <a:gd name="connsiteY34" fmla="*/ 355131 h 526581"/>
                <a:gd name="connsiteX35" fmla="*/ 1469232 w 1928813"/>
                <a:gd name="connsiteY35" fmla="*/ 390851 h 526581"/>
                <a:gd name="connsiteX36" fmla="*/ 1516856 w 1928813"/>
                <a:gd name="connsiteY36" fmla="*/ 417044 h 526581"/>
                <a:gd name="connsiteX37" fmla="*/ 1557339 w 1928813"/>
                <a:gd name="connsiteY37" fmla="*/ 445619 h 526581"/>
                <a:gd name="connsiteX38" fmla="*/ 1624012 w 1928813"/>
                <a:gd name="connsiteY38" fmla="*/ 474194 h 526581"/>
                <a:gd name="connsiteX39" fmla="*/ 1674019 w 1928813"/>
                <a:gd name="connsiteY39" fmla="*/ 488482 h 526581"/>
                <a:gd name="connsiteX40" fmla="*/ 1743075 w 1928813"/>
                <a:gd name="connsiteY40" fmla="*/ 507531 h 526581"/>
                <a:gd name="connsiteX41" fmla="*/ 1812131 w 1928813"/>
                <a:gd name="connsiteY41" fmla="*/ 519437 h 526581"/>
                <a:gd name="connsiteX42" fmla="*/ 1864519 w 1928813"/>
                <a:gd name="connsiteY42" fmla="*/ 521818 h 526581"/>
                <a:gd name="connsiteX43" fmla="*/ 1928813 w 1928813"/>
                <a:gd name="connsiteY43" fmla="*/ 526581 h 526581"/>
                <a:gd name="connsiteX0" fmla="*/ 0 w 1928813"/>
                <a:gd name="connsiteY0" fmla="*/ 307372 h 524066"/>
                <a:gd name="connsiteX1" fmla="*/ 83344 w 1928813"/>
                <a:gd name="connsiteY1" fmla="*/ 309754 h 524066"/>
                <a:gd name="connsiteX2" fmla="*/ 123825 w 1928813"/>
                <a:gd name="connsiteY2" fmla="*/ 309754 h 524066"/>
                <a:gd name="connsiteX3" fmla="*/ 209550 w 1928813"/>
                <a:gd name="connsiteY3" fmla="*/ 304991 h 524066"/>
                <a:gd name="connsiteX4" fmla="*/ 290513 w 1928813"/>
                <a:gd name="connsiteY4" fmla="*/ 290704 h 524066"/>
                <a:gd name="connsiteX5" fmla="*/ 366713 w 1928813"/>
                <a:gd name="connsiteY5" fmla="*/ 271654 h 524066"/>
                <a:gd name="connsiteX6" fmla="*/ 402432 w 1928813"/>
                <a:gd name="connsiteY6" fmla="*/ 262129 h 524066"/>
                <a:gd name="connsiteX7" fmla="*/ 445294 w 1928813"/>
                <a:gd name="connsiteY7" fmla="*/ 262129 h 524066"/>
                <a:gd name="connsiteX8" fmla="*/ 488157 w 1928813"/>
                <a:gd name="connsiteY8" fmla="*/ 271654 h 524066"/>
                <a:gd name="connsiteX9" fmla="*/ 545307 w 1928813"/>
                <a:gd name="connsiteY9" fmla="*/ 281179 h 524066"/>
                <a:gd name="connsiteX10" fmla="*/ 566738 w 1928813"/>
                <a:gd name="connsiteY10" fmla="*/ 281179 h 524066"/>
                <a:gd name="connsiteX11" fmla="*/ 592932 w 1928813"/>
                <a:gd name="connsiteY11" fmla="*/ 285941 h 524066"/>
                <a:gd name="connsiteX12" fmla="*/ 595313 w 1928813"/>
                <a:gd name="connsiteY12" fmla="*/ 285941 h 524066"/>
                <a:gd name="connsiteX13" fmla="*/ 633412 w 1928813"/>
                <a:gd name="connsiteY13" fmla="*/ 276417 h 524066"/>
                <a:gd name="connsiteX14" fmla="*/ 683419 w 1928813"/>
                <a:gd name="connsiteY14" fmla="*/ 247841 h 524066"/>
                <a:gd name="connsiteX15" fmla="*/ 704850 w 1928813"/>
                <a:gd name="connsiteY15" fmla="*/ 226409 h 524066"/>
                <a:gd name="connsiteX16" fmla="*/ 742951 w 1928813"/>
                <a:gd name="connsiteY16" fmla="*/ 197833 h 524066"/>
                <a:gd name="connsiteX17" fmla="*/ 769144 w 1928813"/>
                <a:gd name="connsiteY17" fmla="*/ 178784 h 524066"/>
                <a:gd name="connsiteX18" fmla="*/ 831056 w 1928813"/>
                <a:gd name="connsiteY18" fmla="*/ 121635 h 524066"/>
                <a:gd name="connsiteX19" fmla="*/ 876299 w 1928813"/>
                <a:gd name="connsiteY19" fmla="*/ 76391 h 524066"/>
                <a:gd name="connsiteX20" fmla="*/ 933450 w 1928813"/>
                <a:gd name="connsiteY20" fmla="*/ 35909 h 524066"/>
                <a:gd name="connsiteX21" fmla="*/ 962026 w 1928813"/>
                <a:gd name="connsiteY21" fmla="*/ 19242 h 524066"/>
                <a:gd name="connsiteX22" fmla="*/ 1004888 w 1928813"/>
                <a:gd name="connsiteY22" fmla="*/ 4954 h 524066"/>
                <a:gd name="connsiteX23" fmla="*/ 1050132 w 1928813"/>
                <a:gd name="connsiteY23" fmla="*/ 190 h 524066"/>
                <a:gd name="connsiteX24" fmla="*/ 1092995 w 1928813"/>
                <a:gd name="connsiteY24" fmla="*/ 4954 h 524066"/>
                <a:gd name="connsiteX25" fmla="*/ 1128711 w 1928813"/>
                <a:gd name="connsiteY25" fmla="*/ 16860 h 524066"/>
                <a:gd name="connsiteX26" fmla="*/ 1162049 w 1928813"/>
                <a:gd name="connsiteY26" fmla="*/ 40673 h 524066"/>
                <a:gd name="connsiteX27" fmla="*/ 1188244 w 1928813"/>
                <a:gd name="connsiteY27" fmla="*/ 66866 h 524066"/>
                <a:gd name="connsiteX28" fmla="*/ 1231106 w 1928813"/>
                <a:gd name="connsiteY28" fmla="*/ 104967 h 524066"/>
                <a:gd name="connsiteX29" fmla="*/ 1259681 w 1928813"/>
                <a:gd name="connsiteY29" fmla="*/ 143066 h 524066"/>
                <a:gd name="connsiteX30" fmla="*/ 1281113 w 1928813"/>
                <a:gd name="connsiteY30" fmla="*/ 169259 h 524066"/>
                <a:gd name="connsiteX31" fmla="*/ 1312069 w 1928813"/>
                <a:gd name="connsiteY31" fmla="*/ 209741 h 524066"/>
                <a:gd name="connsiteX32" fmla="*/ 1364457 w 1928813"/>
                <a:gd name="connsiteY32" fmla="*/ 276415 h 524066"/>
                <a:gd name="connsiteX33" fmla="*/ 1402557 w 1928813"/>
                <a:gd name="connsiteY33" fmla="*/ 321660 h 524066"/>
                <a:gd name="connsiteX34" fmla="*/ 1426369 w 1928813"/>
                <a:gd name="connsiteY34" fmla="*/ 352616 h 524066"/>
                <a:gd name="connsiteX35" fmla="*/ 1469232 w 1928813"/>
                <a:gd name="connsiteY35" fmla="*/ 388336 h 524066"/>
                <a:gd name="connsiteX36" fmla="*/ 1516856 w 1928813"/>
                <a:gd name="connsiteY36" fmla="*/ 414529 h 524066"/>
                <a:gd name="connsiteX37" fmla="*/ 1557339 w 1928813"/>
                <a:gd name="connsiteY37" fmla="*/ 443104 h 524066"/>
                <a:gd name="connsiteX38" fmla="*/ 1624012 w 1928813"/>
                <a:gd name="connsiteY38" fmla="*/ 471679 h 524066"/>
                <a:gd name="connsiteX39" fmla="*/ 1674019 w 1928813"/>
                <a:gd name="connsiteY39" fmla="*/ 485967 h 524066"/>
                <a:gd name="connsiteX40" fmla="*/ 1743075 w 1928813"/>
                <a:gd name="connsiteY40" fmla="*/ 505016 h 524066"/>
                <a:gd name="connsiteX41" fmla="*/ 1812131 w 1928813"/>
                <a:gd name="connsiteY41" fmla="*/ 516922 h 524066"/>
                <a:gd name="connsiteX42" fmla="*/ 1864519 w 1928813"/>
                <a:gd name="connsiteY42" fmla="*/ 519303 h 524066"/>
                <a:gd name="connsiteX43" fmla="*/ 1928813 w 1928813"/>
                <a:gd name="connsiteY43" fmla="*/ 524066 h 524066"/>
                <a:gd name="connsiteX0" fmla="*/ 0 w 1928813"/>
                <a:gd name="connsiteY0" fmla="*/ 307372 h 524066"/>
                <a:gd name="connsiteX1" fmla="*/ 83344 w 1928813"/>
                <a:gd name="connsiteY1" fmla="*/ 309754 h 524066"/>
                <a:gd name="connsiteX2" fmla="*/ 123825 w 1928813"/>
                <a:gd name="connsiteY2" fmla="*/ 309754 h 524066"/>
                <a:gd name="connsiteX3" fmla="*/ 209550 w 1928813"/>
                <a:gd name="connsiteY3" fmla="*/ 304991 h 524066"/>
                <a:gd name="connsiteX4" fmla="*/ 290513 w 1928813"/>
                <a:gd name="connsiteY4" fmla="*/ 290704 h 524066"/>
                <a:gd name="connsiteX5" fmla="*/ 366713 w 1928813"/>
                <a:gd name="connsiteY5" fmla="*/ 271654 h 524066"/>
                <a:gd name="connsiteX6" fmla="*/ 402432 w 1928813"/>
                <a:gd name="connsiteY6" fmla="*/ 262129 h 524066"/>
                <a:gd name="connsiteX7" fmla="*/ 445294 w 1928813"/>
                <a:gd name="connsiteY7" fmla="*/ 262129 h 524066"/>
                <a:gd name="connsiteX8" fmla="*/ 488157 w 1928813"/>
                <a:gd name="connsiteY8" fmla="*/ 271654 h 524066"/>
                <a:gd name="connsiteX9" fmla="*/ 545307 w 1928813"/>
                <a:gd name="connsiteY9" fmla="*/ 281179 h 524066"/>
                <a:gd name="connsiteX10" fmla="*/ 566738 w 1928813"/>
                <a:gd name="connsiteY10" fmla="*/ 281179 h 524066"/>
                <a:gd name="connsiteX11" fmla="*/ 592932 w 1928813"/>
                <a:gd name="connsiteY11" fmla="*/ 285941 h 524066"/>
                <a:gd name="connsiteX12" fmla="*/ 595313 w 1928813"/>
                <a:gd name="connsiteY12" fmla="*/ 285941 h 524066"/>
                <a:gd name="connsiteX13" fmla="*/ 633412 w 1928813"/>
                <a:gd name="connsiteY13" fmla="*/ 276417 h 524066"/>
                <a:gd name="connsiteX14" fmla="*/ 683419 w 1928813"/>
                <a:gd name="connsiteY14" fmla="*/ 247841 h 524066"/>
                <a:gd name="connsiteX15" fmla="*/ 704850 w 1928813"/>
                <a:gd name="connsiteY15" fmla="*/ 226409 h 524066"/>
                <a:gd name="connsiteX16" fmla="*/ 742951 w 1928813"/>
                <a:gd name="connsiteY16" fmla="*/ 197833 h 524066"/>
                <a:gd name="connsiteX17" fmla="*/ 769144 w 1928813"/>
                <a:gd name="connsiteY17" fmla="*/ 178784 h 524066"/>
                <a:gd name="connsiteX18" fmla="*/ 842962 w 1928813"/>
                <a:gd name="connsiteY18" fmla="*/ 126397 h 524066"/>
                <a:gd name="connsiteX19" fmla="*/ 876299 w 1928813"/>
                <a:gd name="connsiteY19" fmla="*/ 76391 h 524066"/>
                <a:gd name="connsiteX20" fmla="*/ 933450 w 1928813"/>
                <a:gd name="connsiteY20" fmla="*/ 35909 h 524066"/>
                <a:gd name="connsiteX21" fmla="*/ 962026 w 1928813"/>
                <a:gd name="connsiteY21" fmla="*/ 19242 h 524066"/>
                <a:gd name="connsiteX22" fmla="*/ 1004888 w 1928813"/>
                <a:gd name="connsiteY22" fmla="*/ 4954 h 524066"/>
                <a:gd name="connsiteX23" fmla="*/ 1050132 w 1928813"/>
                <a:gd name="connsiteY23" fmla="*/ 190 h 524066"/>
                <a:gd name="connsiteX24" fmla="*/ 1092995 w 1928813"/>
                <a:gd name="connsiteY24" fmla="*/ 4954 h 524066"/>
                <a:gd name="connsiteX25" fmla="*/ 1128711 w 1928813"/>
                <a:gd name="connsiteY25" fmla="*/ 16860 h 524066"/>
                <a:gd name="connsiteX26" fmla="*/ 1162049 w 1928813"/>
                <a:gd name="connsiteY26" fmla="*/ 40673 h 524066"/>
                <a:gd name="connsiteX27" fmla="*/ 1188244 w 1928813"/>
                <a:gd name="connsiteY27" fmla="*/ 66866 h 524066"/>
                <a:gd name="connsiteX28" fmla="*/ 1231106 w 1928813"/>
                <a:gd name="connsiteY28" fmla="*/ 104967 h 524066"/>
                <a:gd name="connsiteX29" fmla="*/ 1259681 w 1928813"/>
                <a:gd name="connsiteY29" fmla="*/ 143066 h 524066"/>
                <a:gd name="connsiteX30" fmla="*/ 1281113 w 1928813"/>
                <a:gd name="connsiteY30" fmla="*/ 169259 h 524066"/>
                <a:gd name="connsiteX31" fmla="*/ 1312069 w 1928813"/>
                <a:gd name="connsiteY31" fmla="*/ 209741 h 524066"/>
                <a:gd name="connsiteX32" fmla="*/ 1364457 w 1928813"/>
                <a:gd name="connsiteY32" fmla="*/ 276415 h 524066"/>
                <a:gd name="connsiteX33" fmla="*/ 1402557 w 1928813"/>
                <a:gd name="connsiteY33" fmla="*/ 321660 h 524066"/>
                <a:gd name="connsiteX34" fmla="*/ 1426369 w 1928813"/>
                <a:gd name="connsiteY34" fmla="*/ 352616 h 524066"/>
                <a:gd name="connsiteX35" fmla="*/ 1469232 w 1928813"/>
                <a:gd name="connsiteY35" fmla="*/ 388336 h 524066"/>
                <a:gd name="connsiteX36" fmla="*/ 1516856 w 1928813"/>
                <a:gd name="connsiteY36" fmla="*/ 414529 h 524066"/>
                <a:gd name="connsiteX37" fmla="*/ 1557339 w 1928813"/>
                <a:gd name="connsiteY37" fmla="*/ 443104 h 524066"/>
                <a:gd name="connsiteX38" fmla="*/ 1624012 w 1928813"/>
                <a:gd name="connsiteY38" fmla="*/ 471679 h 524066"/>
                <a:gd name="connsiteX39" fmla="*/ 1674019 w 1928813"/>
                <a:gd name="connsiteY39" fmla="*/ 485967 h 524066"/>
                <a:gd name="connsiteX40" fmla="*/ 1743075 w 1928813"/>
                <a:gd name="connsiteY40" fmla="*/ 505016 h 524066"/>
                <a:gd name="connsiteX41" fmla="*/ 1812131 w 1928813"/>
                <a:gd name="connsiteY41" fmla="*/ 516922 h 524066"/>
                <a:gd name="connsiteX42" fmla="*/ 1864519 w 1928813"/>
                <a:gd name="connsiteY42" fmla="*/ 519303 h 524066"/>
                <a:gd name="connsiteX43" fmla="*/ 1928813 w 1928813"/>
                <a:gd name="connsiteY43" fmla="*/ 524066 h 524066"/>
                <a:gd name="connsiteX0" fmla="*/ 0 w 1928813"/>
                <a:gd name="connsiteY0" fmla="*/ 307372 h 524066"/>
                <a:gd name="connsiteX1" fmla="*/ 83344 w 1928813"/>
                <a:gd name="connsiteY1" fmla="*/ 309754 h 524066"/>
                <a:gd name="connsiteX2" fmla="*/ 123825 w 1928813"/>
                <a:gd name="connsiteY2" fmla="*/ 309754 h 524066"/>
                <a:gd name="connsiteX3" fmla="*/ 209550 w 1928813"/>
                <a:gd name="connsiteY3" fmla="*/ 304991 h 524066"/>
                <a:gd name="connsiteX4" fmla="*/ 290513 w 1928813"/>
                <a:gd name="connsiteY4" fmla="*/ 290704 h 524066"/>
                <a:gd name="connsiteX5" fmla="*/ 366713 w 1928813"/>
                <a:gd name="connsiteY5" fmla="*/ 271654 h 524066"/>
                <a:gd name="connsiteX6" fmla="*/ 402432 w 1928813"/>
                <a:gd name="connsiteY6" fmla="*/ 262129 h 524066"/>
                <a:gd name="connsiteX7" fmla="*/ 445294 w 1928813"/>
                <a:gd name="connsiteY7" fmla="*/ 262129 h 524066"/>
                <a:gd name="connsiteX8" fmla="*/ 488157 w 1928813"/>
                <a:gd name="connsiteY8" fmla="*/ 271654 h 524066"/>
                <a:gd name="connsiteX9" fmla="*/ 545307 w 1928813"/>
                <a:gd name="connsiteY9" fmla="*/ 281179 h 524066"/>
                <a:gd name="connsiteX10" fmla="*/ 566738 w 1928813"/>
                <a:gd name="connsiteY10" fmla="*/ 281179 h 524066"/>
                <a:gd name="connsiteX11" fmla="*/ 592932 w 1928813"/>
                <a:gd name="connsiteY11" fmla="*/ 285941 h 524066"/>
                <a:gd name="connsiteX12" fmla="*/ 595313 w 1928813"/>
                <a:gd name="connsiteY12" fmla="*/ 285941 h 524066"/>
                <a:gd name="connsiteX13" fmla="*/ 633412 w 1928813"/>
                <a:gd name="connsiteY13" fmla="*/ 276417 h 524066"/>
                <a:gd name="connsiteX14" fmla="*/ 683419 w 1928813"/>
                <a:gd name="connsiteY14" fmla="*/ 247841 h 524066"/>
                <a:gd name="connsiteX15" fmla="*/ 704850 w 1928813"/>
                <a:gd name="connsiteY15" fmla="*/ 226409 h 524066"/>
                <a:gd name="connsiteX16" fmla="*/ 742951 w 1928813"/>
                <a:gd name="connsiteY16" fmla="*/ 197833 h 524066"/>
                <a:gd name="connsiteX17" fmla="*/ 769144 w 1928813"/>
                <a:gd name="connsiteY17" fmla="*/ 178784 h 524066"/>
                <a:gd name="connsiteX18" fmla="*/ 842962 w 1928813"/>
                <a:gd name="connsiteY18" fmla="*/ 126397 h 524066"/>
                <a:gd name="connsiteX19" fmla="*/ 892967 w 1928813"/>
                <a:gd name="connsiteY19" fmla="*/ 74010 h 524066"/>
                <a:gd name="connsiteX20" fmla="*/ 933450 w 1928813"/>
                <a:gd name="connsiteY20" fmla="*/ 35909 h 524066"/>
                <a:gd name="connsiteX21" fmla="*/ 962026 w 1928813"/>
                <a:gd name="connsiteY21" fmla="*/ 19242 h 524066"/>
                <a:gd name="connsiteX22" fmla="*/ 1004888 w 1928813"/>
                <a:gd name="connsiteY22" fmla="*/ 4954 h 524066"/>
                <a:gd name="connsiteX23" fmla="*/ 1050132 w 1928813"/>
                <a:gd name="connsiteY23" fmla="*/ 190 h 524066"/>
                <a:gd name="connsiteX24" fmla="*/ 1092995 w 1928813"/>
                <a:gd name="connsiteY24" fmla="*/ 4954 h 524066"/>
                <a:gd name="connsiteX25" fmla="*/ 1128711 w 1928813"/>
                <a:gd name="connsiteY25" fmla="*/ 16860 h 524066"/>
                <a:gd name="connsiteX26" fmla="*/ 1162049 w 1928813"/>
                <a:gd name="connsiteY26" fmla="*/ 40673 h 524066"/>
                <a:gd name="connsiteX27" fmla="*/ 1188244 w 1928813"/>
                <a:gd name="connsiteY27" fmla="*/ 66866 h 524066"/>
                <a:gd name="connsiteX28" fmla="*/ 1231106 w 1928813"/>
                <a:gd name="connsiteY28" fmla="*/ 104967 h 524066"/>
                <a:gd name="connsiteX29" fmla="*/ 1259681 w 1928813"/>
                <a:gd name="connsiteY29" fmla="*/ 143066 h 524066"/>
                <a:gd name="connsiteX30" fmla="*/ 1281113 w 1928813"/>
                <a:gd name="connsiteY30" fmla="*/ 169259 h 524066"/>
                <a:gd name="connsiteX31" fmla="*/ 1312069 w 1928813"/>
                <a:gd name="connsiteY31" fmla="*/ 209741 h 524066"/>
                <a:gd name="connsiteX32" fmla="*/ 1364457 w 1928813"/>
                <a:gd name="connsiteY32" fmla="*/ 276415 h 524066"/>
                <a:gd name="connsiteX33" fmla="*/ 1402557 w 1928813"/>
                <a:gd name="connsiteY33" fmla="*/ 321660 h 524066"/>
                <a:gd name="connsiteX34" fmla="*/ 1426369 w 1928813"/>
                <a:gd name="connsiteY34" fmla="*/ 352616 h 524066"/>
                <a:gd name="connsiteX35" fmla="*/ 1469232 w 1928813"/>
                <a:gd name="connsiteY35" fmla="*/ 388336 h 524066"/>
                <a:gd name="connsiteX36" fmla="*/ 1516856 w 1928813"/>
                <a:gd name="connsiteY36" fmla="*/ 414529 h 524066"/>
                <a:gd name="connsiteX37" fmla="*/ 1557339 w 1928813"/>
                <a:gd name="connsiteY37" fmla="*/ 443104 h 524066"/>
                <a:gd name="connsiteX38" fmla="*/ 1624012 w 1928813"/>
                <a:gd name="connsiteY38" fmla="*/ 471679 h 524066"/>
                <a:gd name="connsiteX39" fmla="*/ 1674019 w 1928813"/>
                <a:gd name="connsiteY39" fmla="*/ 485967 h 524066"/>
                <a:gd name="connsiteX40" fmla="*/ 1743075 w 1928813"/>
                <a:gd name="connsiteY40" fmla="*/ 505016 h 524066"/>
                <a:gd name="connsiteX41" fmla="*/ 1812131 w 1928813"/>
                <a:gd name="connsiteY41" fmla="*/ 516922 h 524066"/>
                <a:gd name="connsiteX42" fmla="*/ 1864519 w 1928813"/>
                <a:gd name="connsiteY42" fmla="*/ 519303 h 524066"/>
                <a:gd name="connsiteX43" fmla="*/ 1928813 w 1928813"/>
                <a:gd name="connsiteY43" fmla="*/ 524066 h 524066"/>
                <a:gd name="connsiteX0" fmla="*/ 0 w 1928813"/>
                <a:gd name="connsiteY0" fmla="*/ 307372 h 524066"/>
                <a:gd name="connsiteX1" fmla="*/ 83344 w 1928813"/>
                <a:gd name="connsiteY1" fmla="*/ 309754 h 524066"/>
                <a:gd name="connsiteX2" fmla="*/ 123825 w 1928813"/>
                <a:gd name="connsiteY2" fmla="*/ 309754 h 524066"/>
                <a:gd name="connsiteX3" fmla="*/ 209550 w 1928813"/>
                <a:gd name="connsiteY3" fmla="*/ 304991 h 524066"/>
                <a:gd name="connsiteX4" fmla="*/ 290513 w 1928813"/>
                <a:gd name="connsiteY4" fmla="*/ 290704 h 524066"/>
                <a:gd name="connsiteX5" fmla="*/ 366713 w 1928813"/>
                <a:gd name="connsiteY5" fmla="*/ 271654 h 524066"/>
                <a:gd name="connsiteX6" fmla="*/ 402432 w 1928813"/>
                <a:gd name="connsiteY6" fmla="*/ 262129 h 524066"/>
                <a:gd name="connsiteX7" fmla="*/ 445294 w 1928813"/>
                <a:gd name="connsiteY7" fmla="*/ 262129 h 524066"/>
                <a:gd name="connsiteX8" fmla="*/ 488157 w 1928813"/>
                <a:gd name="connsiteY8" fmla="*/ 271654 h 524066"/>
                <a:gd name="connsiteX9" fmla="*/ 545307 w 1928813"/>
                <a:gd name="connsiteY9" fmla="*/ 281179 h 524066"/>
                <a:gd name="connsiteX10" fmla="*/ 566738 w 1928813"/>
                <a:gd name="connsiteY10" fmla="*/ 281179 h 524066"/>
                <a:gd name="connsiteX11" fmla="*/ 592932 w 1928813"/>
                <a:gd name="connsiteY11" fmla="*/ 285941 h 524066"/>
                <a:gd name="connsiteX12" fmla="*/ 595313 w 1928813"/>
                <a:gd name="connsiteY12" fmla="*/ 285941 h 524066"/>
                <a:gd name="connsiteX13" fmla="*/ 633412 w 1928813"/>
                <a:gd name="connsiteY13" fmla="*/ 276417 h 524066"/>
                <a:gd name="connsiteX14" fmla="*/ 683419 w 1928813"/>
                <a:gd name="connsiteY14" fmla="*/ 247841 h 524066"/>
                <a:gd name="connsiteX15" fmla="*/ 704850 w 1928813"/>
                <a:gd name="connsiteY15" fmla="*/ 226409 h 524066"/>
                <a:gd name="connsiteX16" fmla="*/ 742951 w 1928813"/>
                <a:gd name="connsiteY16" fmla="*/ 197833 h 524066"/>
                <a:gd name="connsiteX17" fmla="*/ 769144 w 1928813"/>
                <a:gd name="connsiteY17" fmla="*/ 178784 h 524066"/>
                <a:gd name="connsiteX18" fmla="*/ 842962 w 1928813"/>
                <a:gd name="connsiteY18" fmla="*/ 126397 h 524066"/>
                <a:gd name="connsiteX19" fmla="*/ 892967 w 1928813"/>
                <a:gd name="connsiteY19" fmla="*/ 74010 h 524066"/>
                <a:gd name="connsiteX20" fmla="*/ 940593 w 1928813"/>
                <a:gd name="connsiteY20" fmla="*/ 40672 h 524066"/>
                <a:gd name="connsiteX21" fmla="*/ 962026 w 1928813"/>
                <a:gd name="connsiteY21" fmla="*/ 19242 h 524066"/>
                <a:gd name="connsiteX22" fmla="*/ 1004888 w 1928813"/>
                <a:gd name="connsiteY22" fmla="*/ 4954 h 524066"/>
                <a:gd name="connsiteX23" fmla="*/ 1050132 w 1928813"/>
                <a:gd name="connsiteY23" fmla="*/ 190 h 524066"/>
                <a:gd name="connsiteX24" fmla="*/ 1092995 w 1928813"/>
                <a:gd name="connsiteY24" fmla="*/ 4954 h 524066"/>
                <a:gd name="connsiteX25" fmla="*/ 1128711 w 1928813"/>
                <a:gd name="connsiteY25" fmla="*/ 16860 h 524066"/>
                <a:gd name="connsiteX26" fmla="*/ 1162049 w 1928813"/>
                <a:gd name="connsiteY26" fmla="*/ 40673 h 524066"/>
                <a:gd name="connsiteX27" fmla="*/ 1188244 w 1928813"/>
                <a:gd name="connsiteY27" fmla="*/ 66866 h 524066"/>
                <a:gd name="connsiteX28" fmla="*/ 1231106 w 1928813"/>
                <a:gd name="connsiteY28" fmla="*/ 104967 h 524066"/>
                <a:gd name="connsiteX29" fmla="*/ 1259681 w 1928813"/>
                <a:gd name="connsiteY29" fmla="*/ 143066 h 524066"/>
                <a:gd name="connsiteX30" fmla="*/ 1281113 w 1928813"/>
                <a:gd name="connsiteY30" fmla="*/ 169259 h 524066"/>
                <a:gd name="connsiteX31" fmla="*/ 1312069 w 1928813"/>
                <a:gd name="connsiteY31" fmla="*/ 209741 h 524066"/>
                <a:gd name="connsiteX32" fmla="*/ 1364457 w 1928813"/>
                <a:gd name="connsiteY32" fmla="*/ 276415 h 524066"/>
                <a:gd name="connsiteX33" fmla="*/ 1402557 w 1928813"/>
                <a:gd name="connsiteY33" fmla="*/ 321660 h 524066"/>
                <a:gd name="connsiteX34" fmla="*/ 1426369 w 1928813"/>
                <a:gd name="connsiteY34" fmla="*/ 352616 h 524066"/>
                <a:gd name="connsiteX35" fmla="*/ 1469232 w 1928813"/>
                <a:gd name="connsiteY35" fmla="*/ 388336 h 524066"/>
                <a:gd name="connsiteX36" fmla="*/ 1516856 w 1928813"/>
                <a:gd name="connsiteY36" fmla="*/ 414529 h 524066"/>
                <a:gd name="connsiteX37" fmla="*/ 1557339 w 1928813"/>
                <a:gd name="connsiteY37" fmla="*/ 443104 h 524066"/>
                <a:gd name="connsiteX38" fmla="*/ 1624012 w 1928813"/>
                <a:gd name="connsiteY38" fmla="*/ 471679 h 524066"/>
                <a:gd name="connsiteX39" fmla="*/ 1674019 w 1928813"/>
                <a:gd name="connsiteY39" fmla="*/ 485967 h 524066"/>
                <a:gd name="connsiteX40" fmla="*/ 1743075 w 1928813"/>
                <a:gd name="connsiteY40" fmla="*/ 505016 h 524066"/>
                <a:gd name="connsiteX41" fmla="*/ 1812131 w 1928813"/>
                <a:gd name="connsiteY41" fmla="*/ 516922 h 524066"/>
                <a:gd name="connsiteX42" fmla="*/ 1864519 w 1928813"/>
                <a:gd name="connsiteY42" fmla="*/ 519303 h 524066"/>
                <a:gd name="connsiteX43" fmla="*/ 1928813 w 1928813"/>
                <a:gd name="connsiteY43" fmla="*/ 524066 h 524066"/>
                <a:gd name="connsiteX0" fmla="*/ 0 w 1928813"/>
                <a:gd name="connsiteY0" fmla="*/ 307372 h 524066"/>
                <a:gd name="connsiteX1" fmla="*/ 83344 w 1928813"/>
                <a:gd name="connsiteY1" fmla="*/ 309754 h 524066"/>
                <a:gd name="connsiteX2" fmla="*/ 123825 w 1928813"/>
                <a:gd name="connsiteY2" fmla="*/ 309754 h 524066"/>
                <a:gd name="connsiteX3" fmla="*/ 209550 w 1928813"/>
                <a:gd name="connsiteY3" fmla="*/ 304991 h 524066"/>
                <a:gd name="connsiteX4" fmla="*/ 290513 w 1928813"/>
                <a:gd name="connsiteY4" fmla="*/ 290704 h 524066"/>
                <a:gd name="connsiteX5" fmla="*/ 366713 w 1928813"/>
                <a:gd name="connsiteY5" fmla="*/ 271654 h 524066"/>
                <a:gd name="connsiteX6" fmla="*/ 402432 w 1928813"/>
                <a:gd name="connsiteY6" fmla="*/ 262129 h 524066"/>
                <a:gd name="connsiteX7" fmla="*/ 445294 w 1928813"/>
                <a:gd name="connsiteY7" fmla="*/ 262129 h 524066"/>
                <a:gd name="connsiteX8" fmla="*/ 488157 w 1928813"/>
                <a:gd name="connsiteY8" fmla="*/ 271654 h 524066"/>
                <a:gd name="connsiteX9" fmla="*/ 545307 w 1928813"/>
                <a:gd name="connsiteY9" fmla="*/ 281179 h 524066"/>
                <a:gd name="connsiteX10" fmla="*/ 566738 w 1928813"/>
                <a:gd name="connsiteY10" fmla="*/ 281179 h 524066"/>
                <a:gd name="connsiteX11" fmla="*/ 592932 w 1928813"/>
                <a:gd name="connsiteY11" fmla="*/ 285941 h 524066"/>
                <a:gd name="connsiteX12" fmla="*/ 595313 w 1928813"/>
                <a:gd name="connsiteY12" fmla="*/ 285941 h 524066"/>
                <a:gd name="connsiteX13" fmla="*/ 633412 w 1928813"/>
                <a:gd name="connsiteY13" fmla="*/ 276417 h 524066"/>
                <a:gd name="connsiteX14" fmla="*/ 683419 w 1928813"/>
                <a:gd name="connsiteY14" fmla="*/ 247841 h 524066"/>
                <a:gd name="connsiteX15" fmla="*/ 704850 w 1928813"/>
                <a:gd name="connsiteY15" fmla="*/ 226409 h 524066"/>
                <a:gd name="connsiteX16" fmla="*/ 742951 w 1928813"/>
                <a:gd name="connsiteY16" fmla="*/ 197833 h 524066"/>
                <a:gd name="connsiteX17" fmla="*/ 769144 w 1928813"/>
                <a:gd name="connsiteY17" fmla="*/ 178784 h 524066"/>
                <a:gd name="connsiteX18" fmla="*/ 842962 w 1928813"/>
                <a:gd name="connsiteY18" fmla="*/ 126397 h 524066"/>
                <a:gd name="connsiteX19" fmla="*/ 892967 w 1928813"/>
                <a:gd name="connsiteY19" fmla="*/ 74010 h 524066"/>
                <a:gd name="connsiteX20" fmla="*/ 940593 w 1928813"/>
                <a:gd name="connsiteY20" fmla="*/ 40672 h 524066"/>
                <a:gd name="connsiteX21" fmla="*/ 973932 w 1928813"/>
                <a:gd name="connsiteY21" fmla="*/ 21623 h 524066"/>
                <a:gd name="connsiteX22" fmla="*/ 1004888 w 1928813"/>
                <a:gd name="connsiteY22" fmla="*/ 4954 h 524066"/>
                <a:gd name="connsiteX23" fmla="*/ 1050132 w 1928813"/>
                <a:gd name="connsiteY23" fmla="*/ 190 h 524066"/>
                <a:gd name="connsiteX24" fmla="*/ 1092995 w 1928813"/>
                <a:gd name="connsiteY24" fmla="*/ 4954 h 524066"/>
                <a:gd name="connsiteX25" fmla="*/ 1128711 w 1928813"/>
                <a:gd name="connsiteY25" fmla="*/ 16860 h 524066"/>
                <a:gd name="connsiteX26" fmla="*/ 1162049 w 1928813"/>
                <a:gd name="connsiteY26" fmla="*/ 40673 h 524066"/>
                <a:gd name="connsiteX27" fmla="*/ 1188244 w 1928813"/>
                <a:gd name="connsiteY27" fmla="*/ 66866 h 524066"/>
                <a:gd name="connsiteX28" fmla="*/ 1231106 w 1928813"/>
                <a:gd name="connsiteY28" fmla="*/ 104967 h 524066"/>
                <a:gd name="connsiteX29" fmla="*/ 1259681 w 1928813"/>
                <a:gd name="connsiteY29" fmla="*/ 143066 h 524066"/>
                <a:gd name="connsiteX30" fmla="*/ 1281113 w 1928813"/>
                <a:gd name="connsiteY30" fmla="*/ 169259 h 524066"/>
                <a:gd name="connsiteX31" fmla="*/ 1312069 w 1928813"/>
                <a:gd name="connsiteY31" fmla="*/ 209741 h 524066"/>
                <a:gd name="connsiteX32" fmla="*/ 1364457 w 1928813"/>
                <a:gd name="connsiteY32" fmla="*/ 276415 h 524066"/>
                <a:gd name="connsiteX33" fmla="*/ 1402557 w 1928813"/>
                <a:gd name="connsiteY33" fmla="*/ 321660 h 524066"/>
                <a:gd name="connsiteX34" fmla="*/ 1426369 w 1928813"/>
                <a:gd name="connsiteY34" fmla="*/ 352616 h 524066"/>
                <a:gd name="connsiteX35" fmla="*/ 1469232 w 1928813"/>
                <a:gd name="connsiteY35" fmla="*/ 388336 h 524066"/>
                <a:gd name="connsiteX36" fmla="*/ 1516856 w 1928813"/>
                <a:gd name="connsiteY36" fmla="*/ 414529 h 524066"/>
                <a:gd name="connsiteX37" fmla="*/ 1557339 w 1928813"/>
                <a:gd name="connsiteY37" fmla="*/ 443104 h 524066"/>
                <a:gd name="connsiteX38" fmla="*/ 1624012 w 1928813"/>
                <a:gd name="connsiteY38" fmla="*/ 471679 h 524066"/>
                <a:gd name="connsiteX39" fmla="*/ 1674019 w 1928813"/>
                <a:gd name="connsiteY39" fmla="*/ 485967 h 524066"/>
                <a:gd name="connsiteX40" fmla="*/ 1743075 w 1928813"/>
                <a:gd name="connsiteY40" fmla="*/ 505016 h 524066"/>
                <a:gd name="connsiteX41" fmla="*/ 1812131 w 1928813"/>
                <a:gd name="connsiteY41" fmla="*/ 516922 h 524066"/>
                <a:gd name="connsiteX42" fmla="*/ 1864519 w 1928813"/>
                <a:gd name="connsiteY42" fmla="*/ 519303 h 524066"/>
                <a:gd name="connsiteX43" fmla="*/ 1928813 w 1928813"/>
                <a:gd name="connsiteY43" fmla="*/ 524066 h 524066"/>
                <a:gd name="connsiteX0" fmla="*/ 0 w 1928813"/>
                <a:gd name="connsiteY0" fmla="*/ 304822 h 521516"/>
                <a:gd name="connsiteX1" fmla="*/ 83344 w 1928813"/>
                <a:gd name="connsiteY1" fmla="*/ 307204 h 521516"/>
                <a:gd name="connsiteX2" fmla="*/ 123825 w 1928813"/>
                <a:gd name="connsiteY2" fmla="*/ 307204 h 521516"/>
                <a:gd name="connsiteX3" fmla="*/ 209550 w 1928813"/>
                <a:gd name="connsiteY3" fmla="*/ 302441 h 521516"/>
                <a:gd name="connsiteX4" fmla="*/ 290513 w 1928813"/>
                <a:gd name="connsiteY4" fmla="*/ 288154 h 521516"/>
                <a:gd name="connsiteX5" fmla="*/ 366713 w 1928813"/>
                <a:gd name="connsiteY5" fmla="*/ 269104 h 521516"/>
                <a:gd name="connsiteX6" fmla="*/ 402432 w 1928813"/>
                <a:gd name="connsiteY6" fmla="*/ 259579 h 521516"/>
                <a:gd name="connsiteX7" fmla="*/ 445294 w 1928813"/>
                <a:gd name="connsiteY7" fmla="*/ 259579 h 521516"/>
                <a:gd name="connsiteX8" fmla="*/ 488157 w 1928813"/>
                <a:gd name="connsiteY8" fmla="*/ 269104 h 521516"/>
                <a:gd name="connsiteX9" fmla="*/ 545307 w 1928813"/>
                <a:gd name="connsiteY9" fmla="*/ 278629 h 521516"/>
                <a:gd name="connsiteX10" fmla="*/ 566738 w 1928813"/>
                <a:gd name="connsiteY10" fmla="*/ 278629 h 521516"/>
                <a:gd name="connsiteX11" fmla="*/ 592932 w 1928813"/>
                <a:gd name="connsiteY11" fmla="*/ 283391 h 521516"/>
                <a:gd name="connsiteX12" fmla="*/ 595313 w 1928813"/>
                <a:gd name="connsiteY12" fmla="*/ 283391 h 521516"/>
                <a:gd name="connsiteX13" fmla="*/ 633412 w 1928813"/>
                <a:gd name="connsiteY13" fmla="*/ 273867 h 521516"/>
                <a:gd name="connsiteX14" fmla="*/ 683419 w 1928813"/>
                <a:gd name="connsiteY14" fmla="*/ 245291 h 521516"/>
                <a:gd name="connsiteX15" fmla="*/ 704850 w 1928813"/>
                <a:gd name="connsiteY15" fmla="*/ 223859 h 521516"/>
                <a:gd name="connsiteX16" fmla="*/ 742951 w 1928813"/>
                <a:gd name="connsiteY16" fmla="*/ 195283 h 521516"/>
                <a:gd name="connsiteX17" fmla="*/ 769144 w 1928813"/>
                <a:gd name="connsiteY17" fmla="*/ 176234 h 521516"/>
                <a:gd name="connsiteX18" fmla="*/ 842962 w 1928813"/>
                <a:gd name="connsiteY18" fmla="*/ 123847 h 521516"/>
                <a:gd name="connsiteX19" fmla="*/ 892967 w 1928813"/>
                <a:gd name="connsiteY19" fmla="*/ 71460 h 521516"/>
                <a:gd name="connsiteX20" fmla="*/ 940593 w 1928813"/>
                <a:gd name="connsiteY20" fmla="*/ 38122 h 521516"/>
                <a:gd name="connsiteX21" fmla="*/ 973932 w 1928813"/>
                <a:gd name="connsiteY21" fmla="*/ 19073 h 521516"/>
                <a:gd name="connsiteX22" fmla="*/ 1004888 w 1928813"/>
                <a:gd name="connsiteY22" fmla="*/ 2404 h 521516"/>
                <a:gd name="connsiteX23" fmla="*/ 1066801 w 1928813"/>
                <a:gd name="connsiteY23" fmla="*/ 7165 h 521516"/>
                <a:gd name="connsiteX24" fmla="*/ 1092995 w 1928813"/>
                <a:gd name="connsiteY24" fmla="*/ 2404 h 521516"/>
                <a:gd name="connsiteX25" fmla="*/ 1128711 w 1928813"/>
                <a:gd name="connsiteY25" fmla="*/ 14310 h 521516"/>
                <a:gd name="connsiteX26" fmla="*/ 1162049 w 1928813"/>
                <a:gd name="connsiteY26" fmla="*/ 38123 h 521516"/>
                <a:gd name="connsiteX27" fmla="*/ 1188244 w 1928813"/>
                <a:gd name="connsiteY27" fmla="*/ 64316 h 521516"/>
                <a:gd name="connsiteX28" fmla="*/ 1231106 w 1928813"/>
                <a:gd name="connsiteY28" fmla="*/ 102417 h 521516"/>
                <a:gd name="connsiteX29" fmla="*/ 1259681 w 1928813"/>
                <a:gd name="connsiteY29" fmla="*/ 140516 h 521516"/>
                <a:gd name="connsiteX30" fmla="*/ 1281113 w 1928813"/>
                <a:gd name="connsiteY30" fmla="*/ 166709 h 521516"/>
                <a:gd name="connsiteX31" fmla="*/ 1312069 w 1928813"/>
                <a:gd name="connsiteY31" fmla="*/ 207191 h 521516"/>
                <a:gd name="connsiteX32" fmla="*/ 1364457 w 1928813"/>
                <a:gd name="connsiteY32" fmla="*/ 273865 h 521516"/>
                <a:gd name="connsiteX33" fmla="*/ 1402557 w 1928813"/>
                <a:gd name="connsiteY33" fmla="*/ 319110 h 521516"/>
                <a:gd name="connsiteX34" fmla="*/ 1426369 w 1928813"/>
                <a:gd name="connsiteY34" fmla="*/ 350066 h 521516"/>
                <a:gd name="connsiteX35" fmla="*/ 1469232 w 1928813"/>
                <a:gd name="connsiteY35" fmla="*/ 385786 h 521516"/>
                <a:gd name="connsiteX36" fmla="*/ 1516856 w 1928813"/>
                <a:gd name="connsiteY36" fmla="*/ 411979 h 521516"/>
                <a:gd name="connsiteX37" fmla="*/ 1557339 w 1928813"/>
                <a:gd name="connsiteY37" fmla="*/ 440554 h 521516"/>
                <a:gd name="connsiteX38" fmla="*/ 1624012 w 1928813"/>
                <a:gd name="connsiteY38" fmla="*/ 469129 h 521516"/>
                <a:gd name="connsiteX39" fmla="*/ 1674019 w 1928813"/>
                <a:gd name="connsiteY39" fmla="*/ 483417 h 521516"/>
                <a:gd name="connsiteX40" fmla="*/ 1743075 w 1928813"/>
                <a:gd name="connsiteY40" fmla="*/ 502466 h 521516"/>
                <a:gd name="connsiteX41" fmla="*/ 1812131 w 1928813"/>
                <a:gd name="connsiteY41" fmla="*/ 514372 h 521516"/>
                <a:gd name="connsiteX42" fmla="*/ 1864519 w 1928813"/>
                <a:gd name="connsiteY42" fmla="*/ 516753 h 521516"/>
                <a:gd name="connsiteX43" fmla="*/ 1928813 w 1928813"/>
                <a:gd name="connsiteY43" fmla="*/ 521516 h 521516"/>
                <a:gd name="connsiteX0" fmla="*/ 0 w 1928813"/>
                <a:gd name="connsiteY0" fmla="*/ 304822 h 521516"/>
                <a:gd name="connsiteX1" fmla="*/ 83344 w 1928813"/>
                <a:gd name="connsiteY1" fmla="*/ 307204 h 521516"/>
                <a:gd name="connsiteX2" fmla="*/ 123825 w 1928813"/>
                <a:gd name="connsiteY2" fmla="*/ 307204 h 521516"/>
                <a:gd name="connsiteX3" fmla="*/ 209550 w 1928813"/>
                <a:gd name="connsiteY3" fmla="*/ 302441 h 521516"/>
                <a:gd name="connsiteX4" fmla="*/ 290513 w 1928813"/>
                <a:gd name="connsiteY4" fmla="*/ 288154 h 521516"/>
                <a:gd name="connsiteX5" fmla="*/ 366713 w 1928813"/>
                <a:gd name="connsiteY5" fmla="*/ 269104 h 521516"/>
                <a:gd name="connsiteX6" fmla="*/ 402432 w 1928813"/>
                <a:gd name="connsiteY6" fmla="*/ 259579 h 521516"/>
                <a:gd name="connsiteX7" fmla="*/ 445294 w 1928813"/>
                <a:gd name="connsiteY7" fmla="*/ 259579 h 521516"/>
                <a:gd name="connsiteX8" fmla="*/ 488157 w 1928813"/>
                <a:gd name="connsiteY8" fmla="*/ 269104 h 521516"/>
                <a:gd name="connsiteX9" fmla="*/ 545307 w 1928813"/>
                <a:gd name="connsiteY9" fmla="*/ 278629 h 521516"/>
                <a:gd name="connsiteX10" fmla="*/ 566738 w 1928813"/>
                <a:gd name="connsiteY10" fmla="*/ 278629 h 521516"/>
                <a:gd name="connsiteX11" fmla="*/ 592932 w 1928813"/>
                <a:gd name="connsiteY11" fmla="*/ 283391 h 521516"/>
                <a:gd name="connsiteX12" fmla="*/ 595313 w 1928813"/>
                <a:gd name="connsiteY12" fmla="*/ 283391 h 521516"/>
                <a:gd name="connsiteX13" fmla="*/ 633412 w 1928813"/>
                <a:gd name="connsiteY13" fmla="*/ 273867 h 521516"/>
                <a:gd name="connsiteX14" fmla="*/ 683419 w 1928813"/>
                <a:gd name="connsiteY14" fmla="*/ 245291 h 521516"/>
                <a:gd name="connsiteX15" fmla="*/ 704850 w 1928813"/>
                <a:gd name="connsiteY15" fmla="*/ 223859 h 521516"/>
                <a:gd name="connsiteX16" fmla="*/ 742951 w 1928813"/>
                <a:gd name="connsiteY16" fmla="*/ 195283 h 521516"/>
                <a:gd name="connsiteX17" fmla="*/ 769144 w 1928813"/>
                <a:gd name="connsiteY17" fmla="*/ 176234 h 521516"/>
                <a:gd name="connsiteX18" fmla="*/ 842962 w 1928813"/>
                <a:gd name="connsiteY18" fmla="*/ 123847 h 521516"/>
                <a:gd name="connsiteX19" fmla="*/ 892967 w 1928813"/>
                <a:gd name="connsiteY19" fmla="*/ 71460 h 521516"/>
                <a:gd name="connsiteX20" fmla="*/ 940593 w 1928813"/>
                <a:gd name="connsiteY20" fmla="*/ 38122 h 521516"/>
                <a:gd name="connsiteX21" fmla="*/ 973932 w 1928813"/>
                <a:gd name="connsiteY21" fmla="*/ 19073 h 521516"/>
                <a:gd name="connsiteX22" fmla="*/ 1004888 w 1928813"/>
                <a:gd name="connsiteY22" fmla="*/ 2404 h 521516"/>
                <a:gd name="connsiteX23" fmla="*/ 1066801 w 1928813"/>
                <a:gd name="connsiteY23" fmla="*/ 7165 h 521516"/>
                <a:gd name="connsiteX24" fmla="*/ 1102520 w 1928813"/>
                <a:gd name="connsiteY24" fmla="*/ 16692 h 521516"/>
                <a:gd name="connsiteX25" fmla="*/ 1128711 w 1928813"/>
                <a:gd name="connsiteY25" fmla="*/ 14310 h 521516"/>
                <a:gd name="connsiteX26" fmla="*/ 1162049 w 1928813"/>
                <a:gd name="connsiteY26" fmla="*/ 38123 h 521516"/>
                <a:gd name="connsiteX27" fmla="*/ 1188244 w 1928813"/>
                <a:gd name="connsiteY27" fmla="*/ 64316 h 521516"/>
                <a:gd name="connsiteX28" fmla="*/ 1231106 w 1928813"/>
                <a:gd name="connsiteY28" fmla="*/ 102417 h 521516"/>
                <a:gd name="connsiteX29" fmla="*/ 1259681 w 1928813"/>
                <a:gd name="connsiteY29" fmla="*/ 140516 h 521516"/>
                <a:gd name="connsiteX30" fmla="*/ 1281113 w 1928813"/>
                <a:gd name="connsiteY30" fmla="*/ 166709 h 521516"/>
                <a:gd name="connsiteX31" fmla="*/ 1312069 w 1928813"/>
                <a:gd name="connsiteY31" fmla="*/ 207191 h 521516"/>
                <a:gd name="connsiteX32" fmla="*/ 1364457 w 1928813"/>
                <a:gd name="connsiteY32" fmla="*/ 273865 h 521516"/>
                <a:gd name="connsiteX33" fmla="*/ 1402557 w 1928813"/>
                <a:gd name="connsiteY33" fmla="*/ 319110 h 521516"/>
                <a:gd name="connsiteX34" fmla="*/ 1426369 w 1928813"/>
                <a:gd name="connsiteY34" fmla="*/ 350066 h 521516"/>
                <a:gd name="connsiteX35" fmla="*/ 1469232 w 1928813"/>
                <a:gd name="connsiteY35" fmla="*/ 385786 h 521516"/>
                <a:gd name="connsiteX36" fmla="*/ 1516856 w 1928813"/>
                <a:gd name="connsiteY36" fmla="*/ 411979 h 521516"/>
                <a:gd name="connsiteX37" fmla="*/ 1557339 w 1928813"/>
                <a:gd name="connsiteY37" fmla="*/ 440554 h 521516"/>
                <a:gd name="connsiteX38" fmla="*/ 1624012 w 1928813"/>
                <a:gd name="connsiteY38" fmla="*/ 469129 h 521516"/>
                <a:gd name="connsiteX39" fmla="*/ 1674019 w 1928813"/>
                <a:gd name="connsiteY39" fmla="*/ 483417 h 521516"/>
                <a:gd name="connsiteX40" fmla="*/ 1743075 w 1928813"/>
                <a:gd name="connsiteY40" fmla="*/ 502466 h 521516"/>
                <a:gd name="connsiteX41" fmla="*/ 1812131 w 1928813"/>
                <a:gd name="connsiteY41" fmla="*/ 514372 h 521516"/>
                <a:gd name="connsiteX42" fmla="*/ 1864519 w 1928813"/>
                <a:gd name="connsiteY42" fmla="*/ 516753 h 521516"/>
                <a:gd name="connsiteX43" fmla="*/ 1928813 w 1928813"/>
                <a:gd name="connsiteY43" fmla="*/ 521516 h 521516"/>
                <a:gd name="connsiteX0" fmla="*/ 0 w 1928813"/>
                <a:gd name="connsiteY0" fmla="*/ 305510 h 522204"/>
                <a:gd name="connsiteX1" fmla="*/ 83344 w 1928813"/>
                <a:gd name="connsiteY1" fmla="*/ 307892 h 522204"/>
                <a:gd name="connsiteX2" fmla="*/ 123825 w 1928813"/>
                <a:gd name="connsiteY2" fmla="*/ 307892 h 522204"/>
                <a:gd name="connsiteX3" fmla="*/ 209550 w 1928813"/>
                <a:gd name="connsiteY3" fmla="*/ 303129 h 522204"/>
                <a:gd name="connsiteX4" fmla="*/ 290513 w 1928813"/>
                <a:gd name="connsiteY4" fmla="*/ 288842 h 522204"/>
                <a:gd name="connsiteX5" fmla="*/ 366713 w 1928813"/>
                <a:gd name="connsiteY5" fmla="*/ 269792 h 522204"/>
                <a:gd name="connsiteX6" fmla="*/ 402432 w 1928813"/>
                <a:gd name="connsiteY6" fmla="*/ 260267 h 522204"/>
                <a:gd name="connsiteX7" fmla="*/ 445294 w 1928813"/>
                <a:gd name="connsiteY7" fmla="*/ 260267 h 522204"/>
                <a:gd name="connsiteX8" fmla="*/ 488157 w 1928813"/>
                <a:gd name="connsiteY8" fmla="*/ 269792 h 522204"/>
                <a:gd name="connsiteX9" fmla="*/ 545307 w 1928813"/>
                <a:gd name="connsiteY9" fmla="*/ 279317 h 522204"/>
                <a:gd name="connsiteX10" fmla="*/ 566738 w 1928813"/>
                <a:gd name="connsiteY10" fmla="*/ 279317 h 522204"/>
                <a:gd name="connsiteX11" fmla="*/ 592932 w 1928813"/>
                <a:gd name="connsiteY11" fmla="*/ 284079 h 522204"/>
                <a:gd name="connsiteX12" fmla="*/ 595313 w 1928813"/>
                <a:gd name="connsiteY12" fmla="*/ 284079 h 522204"/>
                <a:gd name="connsiteX13" fmla="*/ 633412 w 1928813"/>
                <a:gd name="connsiteY13" fmla="*/ 274555 h 522204"/>
                <a:gd name="connsiteX14" fmla="*/ 683419 w 1928813"/>
                <a:gd name="connsiteY14" fmla="*/ 245979 h 522204"/>
                <a:gd name="connsiteX15" fmla="*/ 704850 w 1928813"/>
                <a:gd name="connsiteY15" fmla="*/ 224547 h 522204"/>
                <a:gd name="connsiteX16" fmla="*/ 742951 w 1928813"/>
                <a:gd name="connsiteY16" fmla="*/ 195971 h 522204"/>
                <a:gd name="connsiteX17" fmla="*/ 769144 w 1928813"/>
                <a:gd name="connsiteY17" fmla="*/ 176922 h 522204"/>
                <a:gd name="connsiteX18" fmla="*/ 842962 w 1928813"/>
                <a:gd name="connsiteY18" fmla="*/ 124535 h 522204"/>
                <a:gd name="connsiteX19" fmla="*/ 892967 w 1928813"/>
                <a:gd name="connsiteY19" fmla="*/ 72148 h 522204"/>
                <a:gd name="connsiteX20" fmla="*/ 940593 w 1928813"/>
                <a:gd name="connsiteY20" fmla="*/ 38810 h 522204"/>
                <a:gd name="connsiteX21" fmla="*/ 973932 w 1928813"/>
                <a:gd name="connsiteY21" fmla="*/ 19761 h 522204"/>
                <a:gd name="connsiteX22" fmla="*/ 1004888 w 1928813"/>
                <a:gd name="connsiteY22" fmla="*/ 3092 h 522204"/>
                <a:gd name="connsiteX23" fmla="*/ 1073944 w 1928813"/>
                <a:gd name="connsiteY23" fmla="*/ 3090 h 522204"/>
                <a:gd name="connsiteX24" fmla="*/ 1102520 w 1928813"/>
                <a:gd name="connsiteY24" fmla="*/ 17380 h 522204"/>
                <a:gd name="connsiteX25" fmla="*/ 1128711 w 1928813"/>
                <a:gd name="connsiteY25" fmla="*/ 14998 h 522204"/>
                <a:gd name="connsiteX26" fmla="*/ 1162049 w 1928813"/>
                <a:gd name="connsiteY26" fmla="*/ 38811 h 522204"/>
                <a:gd name="connsiteX27" fmla="*/ 1188244 w 1928813"/>
                <a:gd name="connsiteY27" fmla="*/ 65004 h 522204"/>
                <a:gd name="connsiteX28" fmla="*/ 1231106 w 1928813"/>
                <a:gd name="connsiteY28" fmla="*/ 103105 h 522204"/>
                <a:gd name="connsiteX29" fmla="*/ 1259681 w 1928813"/>
                <a:gd name="connsiteY29" fmla="*/ 141204 h 522204"/>
                <a:gd name="connsiteX30" fmla="*/ 1281113 w 1928813"/>
                <a:gd name="connsiteY30" fmla="*/ 167397 h 522204"/>
                <a:gd name="connsiteX31" fmla="*/ 1312069 w 1928813"/>
                <a:gd name="connsiteY31" fmla="*/ 207879 h 522204"/>
                <a:gd name="connsiteX32" fmla="*/ 1364457 w 1928813"/>
                <a:gd name="connsiteY32" fmla="*/ 274553 h 522204"/>
                <a:gd name="connsiteX33" fmla="*/ 1402557 w 1928813"/>
                <a:gd name="connsiteY33" fmla="*/ 319798 h 522204"/>
                <a:gd name="connsiteX34" fmla="*/ 1426369 w 1928813"/>
                <a:gd name="connsiteY34" fmla="*/ 350754 h 522204"/>
                <a:gd name="connsiteX35" fmla="*/ 1469232 w 1928813"/>
                <a:gd name="connsiteY35" fmla="*/ 386474 h 522204"/>
                <a:gd name="connsiteX36" fmla="*/ 1516856 w 1928813"/>
                <a:gd name="connsiteY36" fmla="*/ 412667 h 522204"/>
                <a:gd name="connsiteX37" fmla="*/ 1557339 w 1928813"/>
                <a:gd name="connsiteY37" fmla="*/ 441242 h 522204"/>
                <a:gd name="connsiteX38" fmla="*/ 1624012 w 1928813"/>
                <a:gd name="connsiteY38" fmla="*/ 469817 h 522204"/>
                <a:gd name="connsiteX39" fmla="*/ 1674019 w 1928813"/>
                <a:gd name="connsiteY39" fmla="*/ 484105 h 522204"/>
                <a:gd name="connsiteX40" fmla="*/ 1743075 w 1928813"/>
                <a:gd name="connsiteY40" fmla="*/ 503154 h 522204"/>
                <a:gd name="connsiteX41" fmla="*/ 1812131 w 1928813"/>
                <a:gd name="connsiteY41" fmla="*/ 515060 h 522204"/>
                <a:gd name="connsiteX42" fmla="*/ 1864519 w 1928813"/>
                <a:gd name="connsiteY42" fmla="*/ 517441 h 522204"/>
                <a:gd name="connsiteX43" fmla="*/ 1928813 w 1928813"/>
                <a:gd name="connsiteY43" fmla="*/ 522204 h 522204"/>
                <a:gd name="connsiteX0" fmla="*/ 0 w 1928813"/>
                <a:gd name="connsiteY0" fmla="*/ 305510 h 522204"/>
                <a:gd name="connsiteX1" fmla="*/ 83344 w 1928813"/>
                <a:gd name="connsiteY1" fmla="*/ 307892 h 522204"/>
                <a:gd name="connsiteX2" fmla="*/ 123825 w 1928813"/>
                <a:gd name="connsiteY2" fmla="*/ 307892 h 522204"/>
                <a:gd name="connsiteX3" fmla="*/ 209550 w 1928813"/>
                <a:gd name="connsiteY3" fmla="*/ 303129 h 522204"/>
                <a:gd name="connsiteX4" fmla="*/ 290513 w 1928813"/>
                <a:gd name="connsiteY4" fmla="*/ 288842 h 522204"/>
                <a:gd name="connsiteX5" fmla="*/ 366713 w 1928813"/>
                <a:gd name="connsiteY5" fmla="*/ 269792 h 522204"/>
                <a:gd name="connsiteX6" fmla="*/ 402432 w 1928813"/>
                <a:gd name="connsiteY6" fmla="*/ 260267 h 522204"/>
                <a:gd name="connsiteX7" fmla="*/ 445294 w 1928813"/>
                <a:gd name="connsiteY7" fmla="*/ 260267 h 522204"/>
                <a:gd name="connsiteX8" fmla="*/ 488157 w 1928813"/>
                <a:gd name="connsiteY8" fmla="*/ 269792 h 522204"/>
                <a:gd name="connsiteX9" fmla="*/ 545307 w 1928813"/>
                <a:gd name="connsiteY9" fmla="*/ 279317 h 522204"/>
                <a:gd name="connsiteX10" fmla="*/ 566738 w 1928813"/>
                <a:gd name="connsiteY10" fmla="*/ 279317 h 522204"/>
                <a:gd name="connsiteX11" fmla="*/ 592932 w 1928813"/>
                <a:gd name="connsiteY11" fmla="*/ 284079 h 522204"/>
                <a:gd name="connsiteX12" fmla="*/ 595313 w 1928813"/>
                <a:gd name="connsiteY12" fmla="*/ 284079 h 522204"/>
                <a:gd name="connsiteX13" fmla="*/ 633412 w 1928813"/>
                <a:gd name="connsiteY13" fmla="*/ 274555 h 522204"/>
                <a:gd name="connsiteX14" fmla="*/ 683419 w 1928813"/>
                <a:gd name="connsiteY14" fmla="*/ 245979 h 522204"/>
                <a:gd name="connsiteX15" fmla="*/ 704850 w 1928813"/>
                <a:gd name="connsiteY15" fmla="*/ 224547 h 522204"/>
                <a:gd name="connsiteX16" fmla="*/ 742951 w 1928813"/>
                <a:gd name="connsiteY16" fmla="*/ 195971 h 522204"/>
                <a:gd name="connsiteX17" fmla="*/ 769144 w 1928813"/>
                <a:gd name="connsiteY17" fmla="*/ 176922 h 522204"/>
                <a:gd name="connsiteX18" fmla="*/ 842962 w 1928813"/>
                <a:gd name="connsiteY18" fmla="*/ 124535 h 522204"/>
                <a:gd name="connsiteX19" fmla="*/ 897730 w 1928813"/>
                <a:gd name="connsiteY19" fmla="*/ 79292 h 522204"/>
                <a:gd name="connsiteX20" fmla="*/ 940593 w 1928813"/>
                <a:gd name="connsiteY20" fmla="*/ 38810 h 522204"/>
                <a:gd name="connsiteX21" fmla="*/ 973932 w 1928813"/>
                <a:gd name="connsiteY21" fmla="*/ 19761 h 522204"/>
                <a:gd name="connsiteX22" fmla="*/ 1004888 w 1928813"/>
                <a:gd name="connsiteY22" fmla="*/ 3092 h 522204"/>
                <a:gd name="connsiteX23" fmla="*/ 1073944 w 1928813"/>
                <a:gd name="connsiteY23" fmla="*/ 3090 h 522204"/>
                <a:gd name="connsiteX24" fmla="*/ 1102520 w 1928813"/>
                <a:gd name="connsiteY24" fmla="*/ 17380 h 522204"/>
                <a:gd name="connsiteX25" fmla="*/ 1128711 w 1928813"/>
                <a:gd name="connsiteY25" fmla="*/ 14998 h 522204"/>
                <a:gd name="connsiteX26" fmla="*/ 1162049 w 1928813"/>
                <a:gd name="connsiteY26" fmla="*/ 38811 h 522204"/>
                <a:gd name="connsiteX27" fmla="*/ 1188244 w 1928813"/>
                <a:gd name="connsiteY27" fmla="*/ 65004 h 522204"/>
                <a:gd name="connsiteX28" fmla="*/ 1231106 w 1928813"/>
                <a:gd name="connsiteY28" fmla="*/ 103105 h 522204"/>
                <a:gd name="connsiteX29" fmla="*/ 1259681 w 1928813"/>
                <a:gd name="connsiteY29" fmla="*/ 141204 h 522204"/>
                <a:gd name="connsiteX30" fmla="*/ 1281113 w 1928813"/>
                <a:gd name="connsiteY30" fmla="*/ 167397 h 522204"/>
                <a:gd name="connsiteX31" fmla="*/ 1312069 w 1928813"/>
                <a:gd name="connsiteY31" fmla="*/ 207879 h 522204"/>
                <a:gd name="connsiteX32" fmla="*/ 1364457 w 1928813"/>
                <a:gd name="connsiteY32" fmla="*/ 274553 h 522204"/>
                <a:gd name="connsiteX33" fmla="*/ 1402557 w 1928813"/>
                <a:gd name="connsiteY33" fmla="*/ 319798 h 522204"/>
                <a:gd name="connsiteX34" fmla="*/ 1426369 w 1928813"/>
                <a:gd name="connsiteY34" fmla="*/ 350754 h 522204"/>
                <a:gd name="connsiteX35" fmla="*/ 1469232 w 1928813"/>
                <a:gd name="connsiteY35" fmla="*/ 386474 h 522204"/>
                <a:gd name="connsiteX36" fmla="*/ 1516856 w 1928813"/>
                <a:gd name="connsiteY36" fmla="*/ 412667 h 522204"/>
                <a:gd name="connsiteX37" fmla="*/ 1557339 w 1928813"/>
                <a:gd name="connsiteY37" fmla="*/ 441242 h 522204"/>
                <a:gd name="connsiteX38" fmla="*/ 1624012 w 1928813"/>
                <a:gd name="connsiteY38" fmla="*/ 469817 h 522204"/>
                <a:gd name="connsiteX39" fmla="*/ 1674019 w 1928813"/>
                <a:gd name="connsiteY39" fmla="*/ 484105 h 522204"/>
                <a:gd name="connsiteX40" fmla="*/ 1743075 w 1928813"/>
                <a:gd name="connsiteY40" fmla="*/ 503154 h 522204"/>
                <a:gd name="connsiteX41" fmla="*/ 1812131 w 1928813"/>
                <a:gd name="connsiteY41" fmla="*/ 515060 h 522204"/>
                <a:gd name="connsiteX42" fmla="*/ 1864519 w 1928813"/>
                <a:gd name="connsiteY42" fmla="*/ 517441 h 522204"/>
                <a:gd name="connsiteX43" fmla="*/ 1928813 w 1928813"/>
                <a:gd name="connsiteY43" fmla="*/ 522204 h 522204"/>
                <a:gd name="connsiteX0" fmla="*/ 0 w 1928813"/>
                <a:gd name="connsiteY0" fmla="*/ 305510 h 522204"/>
                <a:gd name="connsiteX1" fmla="*/ 83344 w 1928813"/>
                <a:gd name="connsiteY1" fmla="*/ 307892 h 522204"/>
                <a:gd name="connsiteX2" fmla="*/ 123825 w 1928813"/>
                <a:gd name="connsiteY2" fmla="*/ 307892 h 522204"/>
                <a:gd name="connsiteX3" fmla="*/ 209550 w 1928813"/>
                <a:gd name="connsiteY3" fmla="*/ 303129 h 522204"/>
                <a:gd name="connsiteX4" fmla="*/ 290513 w 1928813"/>
                <a:gd name="connsiteY4" fmla="*/ 288842 h 522204"/>
                <a:gd name="connsiteX5" fmla="*/ 366713 w 1928813"/>
                <a:gd name="connsiteY5" fmla="*/ 269792 h 522204"/>
                <a:gd name="connsiteX6" fmla="*/ 402432 w 1928813"/>
                <a:gd name="connsiteY6" fmla="*/ 260267 h 522204"/>
                <a:gd name="connsiteX7" fmla="*/ 445294 w 1928813"/>
                <a:gd name="connsiteY7" fmla="*/ 260267 h 522204"/>
                <a:gd name="connsiteX8" fmla="*/ 488157 w 1928813"/>
                <a:gd name="connsiteY8" fmla="*/ 269792 h 522204"/>
                <a:gd name="connsiteX9" fmla="*/ 545307 w 1928813"/>
                <a:gd name="connsiteY9" fmla="*/ 279317 h 522204"/>
                <a:gd name="connsiteX10" fmla="*/ 566738 w 1928813"/>
                <a:gd name="connsiteY10" fmla="*/ 279317 h 522204"/>
                <a:gd name="connsiteX11" fmla="*/ 592932 w 1928813"/>
                <a:gd name="connsiteY11" fmla="*/ 284079 h 522204"/>
                <a:gd name="connsiteX12" fmla="*/ 595313 w 1928813"/>
                <a:gd name="connsiteY12" fmla="*/ 284079 h 522204"/>
                <a:gd name="connsiteX13" fmla="*/ 633412 w 1928813"/>
                <a:gd name="connsiteY13" fmla="*/ 274555 h 522204"/>
                <a:gd name="connsiteX14" fmla="*/ 683419 w 1928813"/>
                <a:gd name="connsiteY14" fmla="*/ 245979 h 522204"/>
                <a:gd name="connsiteX15" fmla="*/ 704850 w 1928813"/>
                <a:gd name="connsiteY15" fmla="*/ 224547 h 522204"/>
                <a:gd name="connsiteX16" fmla="*/ 742951 w 1928813"/>
                <a:gd name="connsiteY16" fmla="*/ 195971 h 522204"/>
                <a:gd name="connsiteX17" fmla="*/ 769144 w 1928813"/>
                <a:gd name="connsiteY17" fmla="*/ 176922 h 522204"/>
                <a:gd name="connsiteX18" fmla="*/ 842962 w 1928813"/>
                <a:gd name="connsiteY18" fmla="*/ 124535 h 522204"/>
                <a:gd name="connsiteX19" fmla="*/ 897730 w 1928813"/>
                <a:gd name="connsiteY19" fmla="*/ 79292 h 522204"/>
                <a:gd name="connsiteX20" fmla="*/ 940593 w 1928813"/>
                <a:gd name="connsiteY20" fmla="*/ 38810 h 522204"/>
                <a:gd name="connsiteX21" fmla="*/ 973932 w 1928813"/>
                <a:gd name="connsiteY21" fmla="*/ 19761 h 522204"/>
                <a:gd name="connsiteX22" fmla="*/ 1004888 w 1928813"/>
                <a:gd name="connsiteY22" fmla="*/ 3092 h 522204"/>
                <a:gd name="connsiteX23" fmla="*/ 1073944 w 1928813"/>
                <a:gd name="connsiteY23" fmla="*/ 3090 h 522204"/>
                <a:gd name="connsiteX24" fmla="*/ 1102520 w 1928813"/>
                <a:gd name="connsiteY24" fmla="*/ 17380 h 522204"/>
                <a:gd name="connsiteX25" fmla="*/ 1138236 w 1928813"/>
                <a:gd name="connsiteY25" fmla="*/ 36429 h 522204"/>
                <a:gd name="connsiteX26" fmla="*/ 1162049 w 1928813"/>
                <a:gd name="connsiteY26" fmla="*/ 38811 h 522204"/>
                <a:gd name="connsiteX27" fmla="*/ 1188244 w 1928813"/>
                <a:gd name="connsiteY27" fmla="*/ 65004 h 522204"/>
                <a:gd name="connsiteX28" fmla="*/ 1231106 w 1928813"/>
                <a:gd name="connsiteY28" fmla="*/ 103105 h 522204"/>
                <a:gd name="connsiteX29" fmla="*/ 1259681 w 1928813"/>
                <a:gd name="connsiteY29" fmla="*/ 141204 h 522204"/>
                <a:gd name="connsiteX30" fmla="*/ 1281113 w 1928813"/>
                <a:gd name="connsiteY30" fmla="*/ 167397 h 522204"/>
                <a:gd name="connsiteX31" fmla="*/ 1312069 w 1928813"/>
                <a:gd name="connsiteY31" fmla="*/ 207879 h 522204"/>
                <a:gd name="connsiteX32" fmla="*/ 1364457 w 1928813"/>
                <a:gd name="connsiteY32" fmla="*/ 274553 h 522204"/>
                <a:gd name="connsiteX33" fmla="*/ 1402557 w 1928813"/>
                <a:gd name="connsiteY33" fmla="*/ 319798 h 522204"/>
                <a:gd name="connsiteX34" fmla="*/ 1426369 w 1928813"/>
                <a:gd name="connsiteY34" fmla="*/ 350754 h 522204"/>
                <a:gd name="connsiteX35" fmla="*/ 1469232 w 1928813"/>
                <a:gd name="connsiteY35" fmla="*/ 386474 h 522204"/>
                <a:gd name="connsiteX36" fmla="*/ 1516856 w 1928813"/>
                <a:gd name="connsiteY36" fmla="*/ 412667 h 522204"/>
                <a:gd name="connsiteX37" fmla="*/ 1557339 w 1928813"/>
                <a:gd name="connsiteY37" fmla="*/ 441242 h 522204"/>
                <a:gd name="connsiteX38" fmla="*/ 1624012 w 1928813"/>
                <a:gd name="connsiteY38" fmla="*/ 469817 h 522204"/>
                <a:gd name="connsiteX39" fmla="*/ 1674019 w 1928813"/>
                <a:gd name="connsiteY39" fmla="*/ 484105 h 522204"/>
                <a:gd name="connsiteX40" fmla="*/ 1743075 w 1928813"/>
                <a:gd name="connsiteY40" fmla="*/ 503154 h 522204"/>
                <a:gd name="connsiteX41" fmla="*/ 1812131 w 1928813"/>
                <a:gd name="connsiteY41" fmla="*/ 515060 h 522204"/>
                <a:gd name="connsiteX42" fmla="*/ 1864519 w 1928813"/>
                <a:gd name="connsiteY42" fmla="*/ 517441 h 522204"/>
                <a:gd name="connsiteX43" fmla="*/ 1928813 w 1928813"/>
                <a:gd name="connsiteY43" fmla="*/ 522204 h 522204"/>
                <a:gd name="connsiteX0" fmla="*/ 0 w 1928813"/>
                <a:gd name="connsiteY0" fmla="*/ 305510 h 522204"/>
                <a:gd name="connsiteX1" fmla="*/ 83344 w 1928813"/>
                <a:gd name="connsiteY1" fmla="*/ 307892 h 522204"/>
                <a:gd name="connsiteX2" fmla="*/ 123825 w 1928813"/>
                <a:gd name="connsiteY2" fmla="*/ 307892 h 522204"/>
                <a:gd name="connsiteX3" fmla="*/ 209550 w 1928813"/>
                <a:gd name="connsiteY3" fmla="*/ 303129 h 522204"/>
                <a:gd name="connsiteX4" fmla="*/ 290513 w 1928813"/>
                <a:gd name="connsiteY4" fmla="*/ 288842 h 522204"/>
                <a:gd name="connsiteX5" fmla="*/ 366713 w 1928813"/>
                <a:gd name="connsiteY5" fmla="*/ 269792 h 522204"/>
                <a:gd name="connsiteX6" fmla="*/ 402432 w 1928813"/>
                <a:gd name="connsiteY6" fmla="*/ 260267 h 522204"/>
                <a:gd name="connsiteX7" fmla="*/ 445294 w 1928813"/>
                <a:gd name="connsiteY7" fmla="*/ 260267 h 522204"/>
                <a:gd name="connsiteX8" fmla="*/ 488157 w 1928813"/>
                <a:gd name="connsiteY8" fmla="*/ 269792 h 522204"/>
                <a:gd name="connsiteX9" fmla="*/ 545307 w 1928813"/>
                <a:gd name="connsiteY9" fmla="*/ 279317 h 522204"/>
                <a:gd name="connsiteX10" fmla="*/ 566738 w 1928813"/>
                <a:gd name="connsiteY10" fmla="*/ 279317 h 522204"/>
                <a:gd name="connsiteX11" fmla="*/ 592932 w 1928813"/>
                <a:gd name="connsiteY11" fmla="*/ 284079 h 522204"/>
                <a:gd name="connsiteX12" fmla="*/ 595313 w 1928813"/>
                <a:gd name="connsiteY12" fmla="*/ 284079 h 522204"/>
                <a:gd name="connsiteX13" fmla="*/ 633412 w 1928813"/>
                <a:gd name="connsiteY13" fmla="*/ 274555 h 522204"/>
                <a:gd name="connsiteX14" fmla="*/ 683419 w 1928813"/>
                <a:gd name="connsiteY14" fmla="*/ 245979 h 522204"/>
                <a:gd name="connsiteX15" fmla="*/ 704850 w 1928813"/>
                <a:gd name="connsiteY15" fmla="*/ 224547 h 522204"/>
                <a:gd name="connsiteX16" fmla="*/ 742951 w 1928813"/>
                <a:gd name="connsiteY16" fmla="*/ 195971 h 522204"/>
                <a:gd name="connsiteX17" fmla="*/ 769144 w 1928813"/>
                <a:gd name="connsiteY17" fmla="*/ 176922 h 522204"/>
                <a:gd name="connsiteX18" fmla="*/ 842962 w 1928813"/>
                <a:gd name="connsiteY18" fmla="*/ 124535 h 522204"/>
                <a:gd name="connsiteX19" fmla="*/ 897730 w 1928813"/>
                <a:gd name="connsiteY19" fmla="*/ 79292 h 522204"/>
                <a:gd name="connsiteX20" fmla="*/ 940593 w 1928813"/>
                <a:gd name="connsiteY20" fmla="*/ 38810 h 522204"/>
                <a:gd name="connsiteX21" fmla="*/ 973932 w 1928813"/>
                <a:gd name="connsiteY21" fmla="*/ 19761 h 522204"/>
                <a:gd name="connsiteX22" fmla="*/ 1004888 w 1928813"/>
                <a:gd name="connsiteY22" fmla="*/ 3092 h 522204"/>
                <a:gd name="connsiteX23" fmla="*/ 1073944 w 1928813"/>
                <a:gd name="connsiteY23" fmla="*/ 3090 h 522204"/>
                <a:gd name="connsiteX24" fmla="*/ 1102520 w 1928813"/>
                <a:gd name="connsiteY24" fmla="*/ 17380 h 522204"/>
                <a:gd name="connsiteX25" fmla="*/ 1138236 w 1928813"/>
                <a:gd name="connsiteY25" fmla="*/ 36429 h 522204"/>
                <a:gd name="connsiteX26" fmla="*/ 1162049 w 1928813"/>
                <a:gd name="connsiteY26" fmla="*/ 38811 h 522204"/>
                <a:gd name="connsiteX27" fmla="*/ 1188244 w 1928813"/>
                <a:gd name="connsiteY27" fmla="*/ 65004 h 522204"/>
                <a:gd name="connsiteX28" fmla="*/ 1183482 w 1928813"/>
                <a:gd name="connsiteY28" fmla="*/ 60241 h 522204"/>
                <a:gd name="connsiteX29" fmla="*/ 1231106 w 1928813"/>
                <a:gd name="connsiteY29" fmla="*/ 103105 h 522204"/>
                <a:gd name="connsiteX30" fmla="*/ 1259681 w 1928813"/>
                <a:gd name="connsiteY30" fmla="*/ 141204 h 522204"/>
                <a:gd name="connsiteX31" fmla="*/ 1281113 w 1928813"/>
                <a:gd name="connsiteY31" fmla="*/ 167397 h 522204"/>
                <a:gd name="connsiteX32" fmla="*/ 1312069 w 1928813"/>
                <a:gd name="connsiteY32" fmla="*/ 207879 h 522204"/>
                <a:gd name="connsiteX33" fmla="*/ 1364457 w 1928813"/>
                <a:gd name="connsiteY33" fmla="*/ 274553 h 522204"/>
                <a:gd name="connsiteX34" fmla="*/ 1402557 w 1928813"/>
                <a:gd name="connsiteY34" fmla="*/ 319798 h 522204"/>
                <a:gd name="connsiteX35" fmla="*/ 1426369 w 1928813"/>
                <a:gd name="connsiteY35" fmla="*/ 350754 h 522204"/>
                <a:gd name="connsiteX36" fmla="*/ 1469232 w 1928813"/>
                <a:gd name="connsiteY36" fmla="*/ 386474 h 522204"/>
                <a:gd name="connsiteX37" fmla="*/ 1516856 w 1928813"/>
                <a:gd name="connsiteY37" fmla="*/ 412667 h 522204"/>
                <a:gd name="connsiteX38" fmla="*/ 1557339 w 1928813"/>
                <a:gd name="connsiteY38" fmla="*/ 441242 h 522204"/>
                <a:gd name="connsiteX39" fmla="*/ 1624012 w 1928813"/>
                <a:gd name="connsiteY39" fmla="*/ 469817 h 522204"/>
                <a:gd name="connsiteX40" fmla="*/ 1674019 w 1928813"/>
                <a:gd name="connsiteY40" fmla="*/ 484105 h 522204"/>
                <a:gd name="connsiteX41" fmla="*/ 1743075 w 1928813"/>
                <a:gd name="connsiteY41" fmla="*/ 503154 h 522204"/>
                <a:gd name="connsiteX42" fmla="*/ 1812131 w 1928813"/>
                <a:gd name="connsiteY42" fmla="*/ 515060 h 522204"/>
                <a:gd name="connsiteX43" fmla="*/ 1864519 w 1928813"/>
                <a:gd name="connsiteY43" fmla="*/ 517441 h 522204"/>
                <a:gd name="connsiteX44" fmla="*/ 1928813 w 1928813"/>
                <a:gd name="connsiteY44" fmla="*/ 522204 h 522204"/>
                <a:gd name="connsiteX0" fmla="*/ 0 w 1928813"/>
                <a:gd name="connsiteY0" fmla="*/ 305510 h 522204"/>
                <a:gd name="connsiteX1" fmla="*/ 83344 w 1928813"/>
                <a:gd name="connsiteY1" fmla="*/ 307892 h 522204"/>
                <a:gd name="connsiteX2" fmla="*/ 123825 w 1928813"/>
                <a:gd name="connsiteY2" fmla="*/ 307892 h 522204"/>
                <a:gd name="connsiteX3" fmla="*/ 209550 w 1928813"/>
                <a:gd name="connsiteY3" fmla="*/ 303129 h 522204"/>
                <a:gd name="connsiteX4" fmla="*/ 290513 w 1928813"/>
                <a:gd name="connsiteY4" fmla="*/ 288842 h 522204"/>
                <a:gd name="connsiteX5" fmla="*/ 366713 w 1928813"/>
                <a:gd name="connsiteY5" fmla="*/ 269792 h 522204"/>
                <a:gd name="connsiteX6" fmla="*/ 402432 w 1928813"/>
                <a:gd name="connsiteY6" fmla="*/ 260267 h 522204"/>
                <a:gd name="connsiteX7" fmla="*/ 445294 w 1928813"/>
                <a:gd name="connsiteY7" fmla="*/ 260267 h 522204"/>
                <a:gd name="connsiteX8" fmla="*/ 488157 w 1928813"/>
                <a:gd name="connsiteY8" fmla="*/ 269792 h 522204"/>
                <a:gd name="connsiteX9" fmla="*/ 545307 w 1928813"/>
                <a:gd name="connsiteY9" fmla="*/ 279317 h 522204"/>
                <a:gd name="connsiteX10" fmla="*/ 566738 w 1928813"/>
                <a:gd name="connsiteY10" fmla="*/ 279317 h 522204"/>
                <a:gd name="connsiteX11" fmla="*/ 592932 w 1928813"/>
                <a:gd name="connsiteY11" fmla="*/ 284079 h 522204"/>
                <a:gd name="connsiteX12" fmla="*/ 595313 w 1928813"/>
                <a:gd name="connsiteY12" fmla="*/ 284079 h 522204"/>
                <a:gd name="connsiteX13" fmla="*/ 633412 w 1928813"/>
                <a:gd name="connsiteY13" fmla="*/ 274555 h 522204"/>
                <a:gd name="connsiteX14" fmla="*/ 683419 w 1928813"/>
                <a:gd name="connsiteY14" fmla="*/ 245979 h 522204"/>
                <a:gd name="connsiteX15" fmla="*/ 704850 w 1928813"/>
                <a:gd name="connsiteY15" fmla="*/ 224547 h 522204"/>
                <a:gd name="connsiteX16" fmla="*/ 742951 w 1928813"/>
                <a:gd name="connsiteY16" fmla="*/ 195971 h 522204"/>
                <a:gd name="connsiteX17" fmla="*/ 769144 w 1928813"/>
                <a:gd name="connsiteY17" fmla="*/ 176922 h 522204"/>
                <a:gd name="connsiteX18" fmla="*/ 842962 w 1928813"/>
                <a:gd name="connsiteY18" fmla="*/ 124535 h 522204"/>
                <a:gd name="connsiteX19" fmla="*/ 897730 w 1928813"/>
                <a:gd name="connsiteY19" fmla="*/ 79292 h 522204"/>
                <a:gd name="connsiteX20" fmla="*/ 940593 w 1928813"/>
                <a:gd name="connsiteY20" fmla="*/ 38810 h 522204"/>
                <a:gd name="connsiteX21" fmla="*/ 973932 w 1928813"/>
                <a:gd name="connsiteY21" fmla="*/ 19761 h 522204"/>
                <a:gd name="connsiteX22" fmla="*/ 1004888 w 1928813"/>
                <a:gd name="connsiteY22" fmla="*/ 3092 h 522204"/>
                <a:gd name="connsiteX23" fmla="*/ 1073944 w 1928813"/>
                <a:gd name="connsiteY23" fmla="*/ 3090 h 522204"/>
                <a:gd name="connsiteX24" fmla="*/ 1102520 w 1928813"/>
                <a:gd name="connsiteY24" fmla="*/ 17380 h 522204"/>
                <a:gd name="connsiteX25" fmla="*/ 1138236 w 1928813"/>
                <a:gd name="connsiteY25" fmla="*/ 36429 h 522204"/>
                <a:gd name="connsiteX26" fmla="*/ 1188244 w 1928813"/>
                <a:gd name="connsiteY26" fmla="*/ 65004 h 522204"/>
                <a:gd name="connsiteX27" fmla="*/ 1183482 w 1928813"/>
                <a:gd name="connsiteY27" fmla="*/ 60241 h 522204"/>
                <a:gd name="connsiteX28" fmla="*/ 1231106 w 1928813"/>
                <a:gd name="connsiteY28" fmla="*/ 103105 h 522204"/>
                <a:gd name="connsiteX29" fmla="*/ 1259681 w 1928813"/>
                <a:gd name="connsiteY29" fmla="*/ 141204 h 522204"/>
                <a:gd name="connsiteX30" fmla="*/ 1281113 w 1928813"/>
                <a:gd name="connsiteY30" fmla="*/ 167397 h 522204"/>
                <a:gd name="connsiteX31" fmla="*/ 1312069 w 1928813"/>
                <a:gd name="connsiteY31" fmla="*/ 207879 h 522204"/>
                <a:gd name="connsiteX32" fmla="*/ 1364457 w 1928813"/>
                <a:gd name="connsiteY32" fmla="*/ 274553 h 522204"/>
                <a:gd name="connsiteX33" fmla="*/ 1402557 w 1928813"/>
                <a:gd name="connsiteY33" fmla="*/ 319798 h 522204"/>
                <a:gd name="connsiteX34" fmla="*/ 1426369 w 1928813"/>
                <a:gd name="connsiteY34" fmla="*/ 350754 h 522204"/>
                <a:gd name="connsiteX35" fmla="*/ 1469232 w 1928813"/>
                <a:gd name="connsiteY35" fmla="*/ 386474 h 522204"/>
                <a:gd name="connsiteX36" fmla="*/ 1516856 w 1928813"/>
                <a:gd name="connsiteY36" fmla="*/ 412667 h 522204"/>
                <a:gd name="connsiteX37" fmla="*/ 1557339 w 1928813"/>
                <a:gd name="connsiteY37" fmla="*/ 441242 h 522204"/>
                <a:gd name="connsiteX38" fmla="*/ 1624012 w 1928813"/>
                <a:gd name="connsiteY38" fmla="*/ 469817 h 522204"/>
                <a:gd name="connsiteX39" fmla="*/ 1674019 w 1928813"/>
                <a:gd name="connsiteY39" fmla="*/ 484105 h 522204"/>
                <a:gd name="connsiteX40" fmla="*/ 1743075 w 1928813"/>
                <a:gd name="connsiteY40" fmla="*/ 503154 h 522204"/>
                <a:gd name="connsiteX41" fmla="*/ 1812131 w 1928813"/>
                <a:gd name="connsiteY41" fmla="*/ 515060 h 522204"/>
                <a:gd name="connsiteX42" fmla="*/ 1864519 w 1928813"/>
                <a:gd name="connsiteY42" fmla="*/ 517441 h 522204"/>
                <a:gd name="connsiteX43" fmla="*/ 1928813 w 1928813"/>
                <a:gd name="connsiteY43" fmla="*/ 522204 h 522204"/>
                <a:gd name="connsiteX0" fmla="*/ 0 w 1928813"/>
                <a:gd name="connsiteY0" fmla="*/ 307236 h 523930"/>
                <a:gd name="connsiteX1" fmla="*/ 83344 w 1928813"/>
                <a:gd name="connsiteY1" fmla="*/ 309618 h 523930"/>
                <a:gd name="connsiteX2" fmla="*/ 123825 w 1928813"/>
                <a:gd name="connsiteY2" fmla="*/ 309618 h 523930"/>
                <a:gd name="connsiteX3" fmla="*/ 209550 w 1928813"/>
                <a:gd name="connsiteY3" fmla="*/ 304855 h 523930"/>
                <a:gd name="connsiteX4" fmla="*/ 290513 w 1928813"/>
                <a:gd name="connsiteY4" fmla="*/ 290568 h 523930"/>
                <a:gd name="connsiteX5" fmla="*/ 366713 w 1928813"/>
                <a:gd name="connsiteY5" fmla="*/ 271518 h 523930"/>
                <a:gd name="connsiteX6" fmla="*/ 402432 w 1928813"/>
                <a:gd name="connsiteY6" fmla="*/ 261993 h 523930"/>
                <a:gd name="connsiteX7" fmla="*/ 445294 w 1928813"/>
                <a:gd name="connsiteY7" fmla="*/ 261993 h 523930"/>
                <a:gd name="connsiteX8" fmla="*/ 488157 w 1928813"/>
                <a:gd name="connsiteY8" fmla="*/ 271518 h 523930"/>
                <a:gd name="connsiteX9" fmla="*/ 545307 w 1928813"/>
                <a:gd name="connsiteY9" fmla="*/ 281043 h 523930"/>
                <a:gd name="connsiteX10" fmla="*/ 566738 w 1928813"/>
                <a:gd name="connsiteY10" fmla="*/ 281043 h 523930"/>
                <a:gd name="connsiteX11" fmla="*/ 592932 w 1928813"/>
                <a:gd name="connsiteY11" fmla="*/ 285805 h 523930"/>
                <a:gd name="connsiteX12" fmla="*/ 595313 w 1928813"/>
                <a:gd name="connsiteY12" fmla="*/ 285805 h 523930"/>
                <a:gd name="connsiteX13" fmla="*/ 633412 w 1928813"/>
                <a:gd name="connsiteY13" fmla="*/ 276281 h 523930"/>
                <a:gd name="connsiteX14" fmla="*/ 683419 w 1928813"/>
                <a:gd name="connsiteY14" fmla="*/ 247705 h 523930"/>
                <a:gd name="connsiteX15" fmla="*/ 704850 w 1928813"/>
                <a:gd name="connsiteY15" fmla="*/ 226273 h 523930"/>
                <a:gd name="connsiteX16" fmla="*/ 742951 w 1928813"/>
                <a:gd name="connsiteY16" fmla="*/ 197697 h 523930"/>
                <a:gd name="connsiteX17" fmla="*/ 769144 w 1928813"/>
                <a:gd name="connsiteY17" fmla="*/ 178648 h 523930"/>
                <a:gd name="connsiteX18" fmla="*/ 842962 w 1928813"/>
                <a:gd name="connsiteY18" fmla="*/ 126261 h 523930"/>
                <a:gd name="connsiteX19" fmla="*/ 897730 w 1928813"/>
                <a:gd name="connsiteY19" fmla="*/ 81018 h 523930"/>
                <a:gd name="connsiteX20" fmla="*/ 940593 w 1928813"/>
                <a:gd name="connsiteY20" fmla="*/ 40536 h 523930"/>
                <a:gd name="connsiteX21" fmla="*/ 973932 w 1928813"/>
                <a:gd name="connsiteY21" fmla="*/ 21487 h 523930"/>
                <a:gd name="connsiteX22" fmla="*/ 1004888 w 1928813"/>
                <a:gd name="connsiteY22" fmla="*/ 4818 h 523930"/>
                <a:gd name="connsiteX23" fmla="*/ 1064419 w 1928813"/>
                <a:gd name="connsiteY23" fmla="*/ 53 h 523930"/>
                <a:gd name="connsiteX24" fmla="*/ 1102520 w 1928813"/>
                <a:gd name="connsiteY24" fmla="*/ 19106 h 523930"/>
                <a:gd name="connsiteX25" fmla="*/ 1138236 w 1928813"/>
                <a:gd name="connsiteY25" fmla="*/ 38155 h 523930"/>
                <a:gd name="connsiteX26" fmla="*/ 1188244 w 1928813"/>
                <a:gd name="connsiteY26" fmla="*/ 66730 h 523930"/>
                <a:gd name="connsiteX27" fmla="*/ 1183482 w 1928813"/>
                <a:gd name="connsiteY27" fmla="*/ 61967 h 523930"/>
                <a:gd name="connsiteX28" fmla="*/ 1231106 w 1928813"/>
                <a:gd name="connsiteY28" fmla="*/ 104831 h 523930"/>
                <a:gd name="connsiteX29" fmla="*/ 1259681 w 1928813"/>
                <a:gd name="connsiteY29" fmla="*/ 142930 h 523930"/>
                <a:gd name="connsiteX30" fmla="*/ 1281113 w 1928813"/>
                <a:gd name="connsiteY30" fmla="*/ 169123 h 523930"/>
                <a:gd name="connsiteX31" fmla="*/ 1312069 w 1928813"/>
                <a:gd name="connsiteY31" fmla="*/ 209605 h 523930"/>
                <a:gd name="connsiteX32" fmla="*/ 1364457 w 1928813"/>
                <a:gd name="connsiteY32" fmla="*/ 276279 h 523930"/>
                <a:gd name="connsiteX33" fmla="*/ 1402557 w 1928813"/>
                <a:gd name="connsiteY33" fmla="*/ 321524 h 523930"/>
                <a:gd name="connsiteX34" fmla="*/ 1426369 w 1928813"/>
                <a:gd name="connsiteY34" fmla="*/ 352480 h 523930"/>
                <a:gd name="connsiteX35" fmla="*/ 1469232 w 1928813"/>
                <a:gd name="connsiteY35" fmla="*/ 388200 h 523930"/>
                <a:gd name="connsiteX36" fmla="*/ 1516856 w 1928813"/>
                <a:gd name="connsiteY36" fmla="*/ 414393 h 523930"/>
                <a:gd name="connsiteX37" fmla="*/ 1557339 w 1928813"/>
                <a:gd name="connsiteY37" fmla="*/ 442968 h 523930"/>
                <a:gd name="connsiteX38" fmla="*/ 1624012 w 1928813"/>
                <a:gd name="connsiteY38" fmla="*/ 471543 h 523930"/>
                <a:gd name="connsiteX39" fmla="*/ 1674019 w 1928813"/>
                <a:gd name="connsiteY39" fmla="*/ 485831 h 523930"/>
                <a:gd name="connsiteX40" fmla="*/ 1743075 w 1928813"/>
                <a:gd name="connsiteY40" fmla="*/ 504880 h 523930"/>
                <a:gd name="connsiteX41" fmla="*/ 1812131 w 1928813"/>
                <a:gd name="connsiteY41" fmla="*/ 516786 h 523930"/>
                <a:gd name="connsiteX42" fmla="*/ 1864519 w 1928813"/>
                <a:gd name="connsiteY42" fmla="*/ 519167 h 523930"/>
                <a:gd name="connsiteX43" fmla="*/ 1928813 w 1928813"/>
                <a:gd name="connsiteY43" fmla="*/ 523930 h 523930"/>
                <a:gd name="connsiteX0" fmla="*/ 0 w 1928813"/>
                <a:gd name="connsiteY0" fmla="*/ 307236 h 523930"/>
                <a:gd name="connsiteX1" fmla="*/ 83344 w 1928813"/>
                <a:gd name="connsiteY1" fmla="*/ 309618 h 523930"/>
                <a:gd name="connsiteX2" fmla="*/ 123825 w 1928813"/>
                <a:gd name="connsiteY2" fmla="*/ 309618 h 523930"/>
                <a:gd name="connsiteX3" fmla="*/ 209550 w 1928813"/>
                <a:gd name="connsiteY3" fmla="*/ 304855 h 523930"/>
                <a:gd name="connsiteX4" fmla="*/ 290513 w 1928813"/>
                <a:gd name="connsiteY4" fmla="*/ 290568 h 523930"/>
                <a:gd name="connsiteX5" fmla="*/ 366713 w 1928813"/>
                <a:gd name="connsiteY5" fmla="*/ 271518 h 523930"/>
                <a:gd name="connsiteX6" fmla="*/ 402432 w 1928813"/>
                <a:gd name="connsiteY6" fmla="*/ 261993 h 523930"/>
                <a:gd name="connsiteX7" fmla="*/ 445294 w 1928813"/>
                <a:gd name="connsiteY7" fmla="*/ 261993 h 523930"/>
                <a:gd name="connsiteX8" fmla="*/ 488157 w 1928813"/>
                <a:gd name="connsiteY8" fmla="*/ 271518 h 523930"/>
                <a:gd name="connsiteX9" fmla="*/ 545307 w 1928813"/>
                <a:gd name="connsiteY9" fmla="*/ 281043 h 523930"/>
                <a:gd name="connsiteX10" fmla="*/ 566738 w 1928813"/>
                <a:gd name="connsiteY10" fmla="*/ 281043 h 523930"/>
                <a:gd name="connsiteX11" fmla="*/ 592932 w 1928813"/>
                <a:gd name="connsiteY11" fmla="*/ 285805 h 523930"/>
                <a:gd name="connsiteX12" fmla="*/ 595313 w 1928813"/>
                <a:gd name="connsiteY12" fmla="*/ 285805 h 523930"/>
                <a:gd name="connsiteX13" fmla="*/ 633412 w 1928813"/>
                <a:gd name="connsiteY13" fmla="*/ 276281 h 523930"/>
                <a:gd name="connsiteX14" fmla="*/ 683419 w 1928813"/>
                <a:gd name="connsiteY14" fmla="*/ 247705 h 523930"/>
                <a:gd name="connsiteX15" fmla="*/ 704850 w 1928813"/>
                <a:gd name="connsiteY15" fmla="*/ 226273 h 523930"/>
                <a:gd name="connsiteX16" fmla="*/ 742951 w 1928813"/>
                <a:gd name="connsiteY16" fmla="*/ 197697 h 523930"/>
                <a:gd name="connsiteX17" fmla="*/ 769144 w 1928813"/>
                <a:gd name="connsiteY17" fmla="*/ 178648 h 523930"/>
                <a:gd name="connsiteX18" fmla="*/ 842962 w 1928813"/>
                <a:gd name="connsiteY18" fmla="*/ 126261 h 523930"/>
                <a:gd name="connsiteX19" fmla="*/ 897730 w 1928813"/>
                <a:gd name="connsiteY19" fmla="*/ 81018 h 523930"/>
                <a:gd name="connsiteX20" fmla="*/ 940593 w 1928813"/>
                <a:gd name="connsiteY20" fmla="*/ 40536 h 523930"/>
                <a:gd name="connsiteX21" fmla="*/ 973932 w 1928813"/>
                <a:gd name="connsiteY21" fmla="*/ 21487 h 523930"/>
                <a:gd name="connsiteX22" fmla="*/ 1004888 w 1928813"/>
                <a:gd name="connsiteY22" fmla="*/ 4818 h 523930"/>
                <a:gd name="connsiteX23" fmla="*/ 1064419 w 1928813"/>
                <a:gd name="connsiteY23" fmla="*/ 53 h 523930"/>
                <a:gd name="connsiteX24" fmla="*/ 1116807 w 1928813"/>
                <a:gd name="connsiteY24" fmla="*/ 19106 h 523930"/>
                <a:gd name="connsiteX25" fmla="*/ 1138236 w 1928813"/>
                <a:gd name="connsiteY25" fmla="*/ 38155 h 523930"/>
                <a:gd name="connsiteX26" fmla="*/ 1188244 w 1928813"/>
                <a:gd name="connsiteY26" fmla="*/ 66730 h 523930"/>
                <a:gd name="connsiteX27" fmla="*/ 1183482 w 1928813"/>
                <a:gd name="connsiteY27" fmla="*/ 61967 h 523930"/>
                <a:gd name="connsiteX28" fmla="*/ 1231106 w 1928813"/>
                <a:gd name="connsiteY28" fmla="*/ 104831 h 523930"/>
                <a:gd name="connsiteX29" fmla="*/ 1259681 w 1928813"/>
                <a:gd name="connsiteY29" fmla="*/ 142930 h 523930"/>
                <a:gd name="connsiteX30" fmla="*/ 1281113 w 1928813"/>
                <a:gd name="connsiteY30" fmla="*/ 169123 h 523930"/>
                <a:gd name="connsiteX31" fmla="*/ 1312069 w 1928813"/>
                <a:gd name="connsiteY31" fmla="*/ 209605 h 523930"/>
                <a:gd name="connsiteX32" fmla="*/ 1364457 w 1928813"/>
                <a:gd name="connsiteY32" fmla="*/ 276279 h 523930"/>
                <a:gd name="connsiteX33" fmla="*/ 1402557 w 1928813"/>
                <a:gd name="connsiteY33" fmla="*/ 321524 h 523930"/>
                <a:gd name="connsiteX34" fmla="*/ 1426369 w 1928813"/>
                <a:gd name="connsiteY34" fmla="*/ 352480 h 523930"/>
                <a:gd name="connsiteX35" fmla="*/ 1469232 w 1928813"/>
                <a:gd name="connsiteY35" fmla="*/ 388200 h 523930"/>
                <a:gd name="connsiteX36" fmla="*/ 1516856 w 1928813"/>
                <a:gd name="connsiteY36" fmla="*/ 414393 h 523930"/>
                <a:gd name="connsiteX37" fmla="*/ 1557339 w 1928813"/>
                <a:gd name="connsiteY37" fmla="*/ 442968 h 523930"/>
                <a:gd name="connsiteX38" fmla="*/ 1624012 w 1928813"/>
                <a:gd name="connsiteY38" fmla="*/ 471543 h 523930"/>
                <a:gd name="connsiteX39" fmla="*/ 1674019 w 1928813"/>
                <a:gd name="connsiteY39" fmla="*/ 485831 h 523930"/>
                <a:gd name="connsiteX40" fmla="*/ 1743075 w 1928813"/>
                <a:gd name="connsiteY40" fmla="*/ 504880 h 523930"/>
                <a:gd name="connsiteX41" fmla="*/ 1812131 w 1928813"/>
                <a:gd name="connsiteY41" fmla="*/ 516786 h 523930"/>
                <a:gd name="connsiteX42" fmla="*/ 1864519 w 1928813"/>
                <a:gd name="connsiteY42" fmla="*/ 519167 h 523930"/>
                <a:gd name="connsiteX43" fmla="*/ 1928813 w 1928813"/>
                <a:gd name="connsiteY43" fmla="*/ 523930 h 523930"/>
                <a:gd name="connsiteX0" fmla="*/ 0 w 1928813"/>
                <a:gd name="connsiteY0" fmla="*/ 307236 h 523930"/>
                <a:gd name="connsiteX1" fmla="*/ 83344 w 1928813"/>
                <a:gd name="connsiteY1" fmla="*/ 309618 h 523930"/>
                <a:gd name="connsiteX2" fmla="*/ 123825 w 1928813"/>
                <a:gd name="connsiteY2" fmla="*/ 309618 h 523930"/>
                <a:gd name="connsiteX3" fmla="*/ 209550 w 1928813"/>
                <a:gd name="connsiteY3" fmla="*/ 304855 h 523930"/>
                <a:gd name="connsiteX4" fmla="*/ 290513 w 1928813"/>
                <a:gd name="connsiteY4" fmla="*/ 290568 h 523930"/>
                <a:gd name="connsiteX5" fmla="*/ 366713 w 1928813"/>
                <a:gd name="connsiteY5" fmla="*/ 271518 h 523930"/>
                <a:gd name="connsiteX6" fmla="*/ 402432 w 1928813"/>
                <a:gd name="connsiteY6" fmla="*/ 261993 h 523930"/>
                <a:gd name="connsiteX7" fmla="*/ 445294 w 1928813"/>
                <a:gd name="connsiteY7" fmla="*/ 261993 h 523930"/>
                <a:gd name="connsiteX8" fmla="*/ 488157 w 1928813"/>
                <a:gd name="connsiteY8" fmla="*/ 271518 h 523930"/>
                <a:gd name="connsiteX9" fmla="*/ 545307 w 1928813"/>
                <a:gd name="connsiteY9" fmla="*/ 281043 h 523930"/>
                <a:gd name="connsiteX10" fmla="*/ 566738 w 1928813"/>
                <a:gd name="connsiteY10" fmla="*/ 281043 h 523930"/>
                <a:gd name="connsiteX11" fmla="*/ 592932 w 1928813"/>
                <a:gd name="connsiteY11" fmla="*/ 285805 h 523930"/>
                <a:gd name="connsiteX12" fmla="*/ 595313 w 1928813"/>
                <a:gd name="connsiteY12" fmla="*/ 285805 h 523930"/>
                <a:gd name="connsiteX13" fmla="*/ 633412 w 1928813"/>
                <a:gd name="connsiteY13" fmla="*/ 276281 h 523930"/>
                <a:gd name="connsiteX14" fmla="*/ 683419 w 1928813"/>
                <a:gd name="connsiteY14" fmla="*/ 247705 h 523930"/>
                <a:gd name="connsiteX15" fmla="*/ 704850 w 1928813"/>
                <a:gd name="connsiteY15" fmla="*/ 226273 h 523930"/>
                <a:gd name="connsiteX16" fmla="*/ 742951 w 1928813"/>
                <a:gd name="connsiteY16" fmla="*/ 197697 h 523930"/>
                <a:gd name="connsiteX17" fmla="*/ 769144 w 1928813"/>
                <a:gd name="connsiteY17" fmla="*/ 178648 h 523930"/>
                <a:gd name="connsiteX18" fmla="*/ 842962 w 1928813"/>
                <a:gd name="connsiteY18" fmla="*/ 126261 h 523930"/>
                <a:gd name="connsiteX19" fmla="*/ 897730 w 1928813"/>
                <a:gd name="connsiteY19" fmla="*/ 81018 h 523930"/>
                <a:gd name="connsiteX20" fmla="*/ 940593 w 1928813"/>
                <a:gd name="connsiteY20" fmla="*/ 40536 h 523930"/>
                <a:gd name="connsiteX21" fmla="*/ 973932 w 1928813"/>
                <a:gd name="connsiteY21" fmla="*/ 21487 h 523930"/>
                <a:gd name="connsiteX22" fmla="*/ 1004888 w 1928813"/>
                <a:gd name="connsiteY22" fmla="*/ 4818 h 523930"/>
                <a:gd name="connsiteX23" fmla="*/ 1064419 w 1928813"/>
                <a:gd name="connsiteY23" fmla="*/ 53 h 523930"/>
                <a:gd name="connsiteX24" fmla="*/ 1116807 w 1928813"/>
                <a:gd name="connsiteY24" fmla="*/ 19106 h 523930"/>
                <a:gd name="connsiteX25" fmla="*/ 1152524 w 1928813"/>
                <a:gd name="connsiteY25" fmla="*/ 38155 h 523930"/>
                <a:gd name="connsiteX26" fmla="*/ 1188244 w 1928813"/>
                <a:gd name="connsiteY26" fmla="*/ 66730 h 523930"/>
                <a:gd name="connsiteX27" fmla="*/ 1183482 w 1928813"/>
                <a:gd name="connsiteY27" fmla="*/ 61967 h 523930"/>
                <a:gd name="connsiteX28" fmla="*/ 1231106 w 1928813"/>
                <a:gd name="connsiteY28" fmla="*/ 104831 h 523930"/>
                <a:gd name="connsiteX29" fmla="*/ 1259681 w 1928813"/>
                <a:gd name="connsiteY29" fmla="*/ 142930 h 523930"/>
                <a:gd name="connsiteX30" fmla="*/ 1281113 w 1928813"/>
                <a:gd name="connsiteY30" fmla="*/ 169123 h 523930"/>
                <a:gd name="connsiteX31" fmla="*/ 1312069 w 1928813"/>
                <a:gd name="connsiteY31" fmla="*/ 209605 h 523930"/>
                <a:gd name="connsiteX32" fmla="*/ 1364457 w 1928813"/>
                <a:gd name="connsiteY32" fmla="*/ 276279 h 523930"/>
                <a:gd name="connsiteX33" fmla="*/ 1402557 w 1928813"/>
                <a:gd name="connsiteY33" fmla="*/ 321524 h 523930"/>
                <a:gd name="connsiteX34" fmla="*/ 1426369 w 1928813"/>
                <a:gd name="connsiteY34" fmla="*/ 352480 h 523930"/>
                <a:gd name="connsiteX35" fmla="*/ 1469232 w 1928813"/>
                <a:gd name="connsiteY35" fmla="*/ 388200 h 523930"/>
                <a:gd name="connsiteX36" fmla="*/ 1516856 w 1928813"/>
                <a:gd name="connsiteY36" fmla="*/ 414393 h 523930"/>
                <a:gd name="connsiteX37" fmla="*/ 1557339 w 1928813"/>
                <a:gd name="connsiteY37" fmla="*/ 442968 h 523930"/>
                <a:gd name="connsiteX38" fmla="*/ 1624012 w 1928813"/>
                <a:gd name="connsiteY38" fmla="*/ 471543 h 523930"/>
                <a:gd name="connsiteX39" fmla="*/ 1674019 w 1928813"/>
                <a:gd name="connsiteY39" fmla="*/ 485831 h 523930"/>
                <a:gd name="connsiteX40" fmla="*/ 1743075 w 1928813"/>
                <a:gd name="connsiteY40" fmla="*/ 504880 h 523930"/>
                <a:gd name="connsiteX41" fmla="*/ 1812131 w 1928813"/>
                <a:gd name="connsiteY41" fmla="*/ 516786 h 523930"/>
                <a:gd name="connsiteX42" fmla="*/ 1864519 w 1928813"/>
                <a:gd name="connsiteY42" fmla="*/ 519167 h 523930"/>
                <a:gd name="connsiteX43" fmla="*/ 1928813 w 1928813"/>
                <a:gd name="connsiteY43" fmla="*/ 523930 h 523930"/>
                <a:gd name="connsiteX0" fmla="*/ 0 w 1928813"/>
                <a:gd name="connsiteY0" fmla="*/ 307236 h 523930"/>
                <a:gd name="connsiteX1" fmla="*/ 83344 w 1928813"/>
                <a:gd name="connsiteY1" fmla="*/ 309618 h 523930"/>
                <a:gd name="connsiteX2" fmla="*/ 123825 w 1928813"/>
                <a:gd name="connsiteY2" fmla="*/ 309618 h 523930"/>
                <a:gd name="connsiteX3" fmla="*/ 209550 w 1928813"/>
                <a:gd name="connsiteY3" fmla="*/ 304855 h 523930"/>
                <a:gd name="connsiteX4" fmla="*/ 290513 w 1928813"/>
                <a:gd name="connsiteY4" fmla="*/ 290568 h 523930"/>
                <a:gd name="connsiteX5" fmla="*/ 366713 w 1928813"/>
                <a:gd name="connsiteY5" fmla="*/ 271518 h 523930"/>
                <a:gd name="connsiteX6" fmla="*/ 402432 w 1928813"/>
                <a:gd name="connsiteY6" fmla="*/ 261993 h 523930"/>
                <a:gd name="connsiteX7" fmla="*/ 445294 w 1928813"/>
                <a:gd name="connsiteY7" fmla="*/ 261993 h 523930"/>
                <a:gd name="connsiteX8" fmla="*/ 488157 w 1928813"/>
                <a:gd name="connsiteY8" fmla="*/ 271518 h 523930"/>
                <a:gd name="connsiteX9" fmla="*/ 545307 w 1928813"/>
                <a:gd name="connsiteY9" fmla="*/ 281043 h 523930"/>
                <a:gd name="connsiteX10" fmla="*/ 566738 w 1928813"/>
                <a:gd name="connsiteY10" fmla="*/ 281043 h 523930"/>
                <a:gd name="connsiteX11" fmla="*/ 592932 w 1928813"/>
                <a:gd name="connsiteY11" fmla="*/ 285805 h 523930"/>
                <a:gd name="connsiteX12" fmla="*/ 595313 w 1928813"/>
                <a:gd name="connsiteY12" fmla="*/ 285805 h 523930"/>
                <a:gd name="connsiteX13" fmla="*/ 633412 w 1928813"/>
                <a:gd name="connsiteY13" fmla="*/ 276281 h 523930"/>
                <a:gd name="connsiteX14" fmla="*/ 683419 w 1928813"/>
                <a:gd name="connsiteY14" fmla="*/ 247705 h 523930"/>
                <a:gd name="connsiteX15" fmla="*/ 704850 w 1928813"/>
                <a:gd name="connsiteY15" fmla="*/ 226273 h 523930"/>
                <a:gd name="connsiteX16" fmla="*/ 742951 w 1928813"/>
                <a:gd name="connsiteY16" fmla="*/ 197697 h 523930"/>
                <a:gd name="connsiteX17" fmla="*/ 769144 w 1928813"/>
                <a:gd name="connsiteY17" fmla="*/ 178648 h 523930"/>
                <a:gd name="connsiteX18" fmla="*/ 842962 w 1928813"/>
                <a:gd name="connsiteY18" fmla="*/ 126261 h 523930"/>
                <a:gd name="connsiteX19" fmla="*/ 897730 w 1928813"/>
                <a:gd name="connsiteY19" fmla="*/ 81018 h 523930"/>
                <a:gd name="connsiteX20" fmla="*/ 940593 w 1928813"/>
                <a:gd name="connsiteY20" fmla="*/ 40536 h 523930"/>
                <a:gd name="connsiteX21" fmla="*/ 973932 w 1928813"/>
                <a:gd name="connsiteY21" fmla="*/ 21487 h 523930"/>
                <a:gd name="connsiteX22" fmla="*/ 1004888 w 1928813"/>
                <a:gd name="connsiteY22" fmla="*/ 4818 h 523930"/>
                <a:gd name="connsiteX23" fmla="*/ 1064419 w 1928813"/>
                <a:gd name="connsiteY23" fmla="*/ 53 h 523930"/>
                <a:gd name="connsiteX24" fmla="*/ 1116807 w 1928813"/>
                <a:gd name="connsiteY24" fmla="*/ 19106 h 523930"/>
                <a:gd name="connsiteX25" fmla="*/ 1152524 w 1928813"/>
                <a:gd name="connsiteY25" fmla="*/ 38155 h 523930"/>
                <a:gd name="connsiteX26" fmla="*/ 1188244 w 1928813"/>
                <a:gd name="connsiteY26" fmla="*/ 66730 h 523930"/>
                <a:gd name="connsiteX27" fmla="*/ 1204913 w 1928813"/>
                <a:gd name="connsiteY27" fmla="*/ 71492 h 523930"/>
                <a:gd name="connsiteX28" fmla="*/ 1231106 w 1928813"/>
                <a:gd name="connsiteY28" fmla="*/ 104831 h 523930"/>
                <a:gd name="connsiteX29" fmla="*/ 1259681 w 1928813"/>
                <a:gd name="connsiteY29" fmla="*/ 142930 h 523930"/>
                <a:gd name="connsiteX30" fmla="*/ 1281113 w 1928813"/>
                <a:gd name="connsiteY30" fmla="*/ 169123 h 523930"/>
                <a:gd name="connsiteX31" fmla="*/ 1312069 w 1928813"/>
                <a:gd name="connsiteY31" fmla="*/ 209605 h 523930"/>
                <a:gd name="connsiteX32" fmla="*/ 1364457 w 1928813"/>
                <a:gd name="connsiteY32" fmla="*/ 276279 h 523930"/>
                <a:gd name="connsiteX33" fmla="*/ 1402557 w 1928813"/>
                <a:gd name="connsiteY33" fmla="*/ 321524 h 523930"/>
                <a:gd name="connsiteX34" fmla="*/ 1426369 w 1928813"/>
                <a:gd name="connsiteY34" fmla="*/ 352480 h 523930"/>
                <a:gd name="connsiteX35" fmla="*/ 1469232 w 1928813"/>
                <a:gd name="connsiteY35" fmla="*/ 388200 h 523930"/>
                <a:gd name="connsiteX36" fmla="*/ 1516856 w 1928813"/>
                <a:gd name="connsiteY36" fmla="*/ 414393 h 523930"/>
                <a:gd name="connsiteX37" fmla="*/ 1557339 w 1928813"/>
                <a:gd name="connsiteY37" fmla="*/ 442968 h 523930"/>
                <a:gd name="connsiteX38" fmla="*/ 1624012 w 1928813"/>
                <a:gd name="connsiteY38" fmla="*/ 471543 h 523930"/>
                <a:gd name="connsiteX39" fmla="*/ 1674019 w 1928813"/>
                <a:gd name="connsiteY39" fmla="*/ 485831 h 523930"/>
                <a:gd name="connsiteX40" fmla="*/ 1743075 w 1928813"/>
                <a:gd name="connsiteY40" fmla="*/ 504880 h 523930"/>
                <a:gd name="connsiteX41" fmla="*/ 1812131 w 1928813"/>
                <a:gd name="connsiteY41" fmla="*/ 516786 h 523930"/>
                <a:gd name="connsiteX42" fmla="*/ 1864519 w 1928813"/>
                <a:gd name="connsiteY42" fmla="*/ 519167 h 523930"/>
                <a:gd name="connsiteX43" fmla="*/ 1928813 w 1928813"/>
                <a:gd name="connsiteY43" fmla="*/ 523930 h 523930"/>
                <a:gd name="connsiteX0" fmla="*/ 0 w 1928813"/>
                <a:gd name="connsiteY0" fmla="*/ 307236 h 523930"/>
                <a:gd name="connsiteX1" fmla="*/ 83344 w 1928813"/>
                <a:gd name="connsiteY1" fmla="*/ 309618 h 523930"/>
                <a:gd name="connsiteX2" fmla="*/ 123825 w 1928813"/>
                <a:gd name="connsiteY2" fmla="*/ 309618 h 523930"/>
                <a:gd name="connsiteX3" fmla="*/ 209550 w 1928813"/>
                <a:gd name="connsiteY3" fmla="*/ 304855 h 523930"/>
                <a:gd name="connsiteX4" fmla="*/ 290513 w 1928813"/>
                <a:gd name="connsiteY4" fmla="*/ 290568 h 523930"/>
                <a:gd name="connsiteX5" fmla="*/ 366713 w 1928813"/>
                <a:gd name="connsiteY5" fmla="*/ 271518 h 523930"/>
                <a:gd name="connsiteX6" fmla="*/ 402432 w 1928813"/>
                <a:gd name="connsiteY6" fmla="*/ 261993 h 523930"/>
                <a:gd name="connsiteX7" fmla="*/ 445294 w 1928813"/>
                <a:gd name="connsiteY7" fmla="*/ 261993 h 523930"/>
                <a:gd name="connsiteX8" fmla="*/ 488157 w 1928813"/>
                <a:gd name="connsiteY8" fmla="*/ 271518 h 523930"/>
                <a:gd name="connsiteX9" fmla="*/ 545307 w 1928813"/>
                <a:gd name="connsiteY9" fmla="*/ 281043 h 523930"/>
                <a:gd name="connsiteX10" fmla="*/ 566738 w 1928813"/>
                <a:gd name="connsiteY10" fmla="*/ 281043 h 523930"/>
                <a:gd name="connsiteX11" fmla="*/ 592932 w 1928813"/>
                <a:gd name="connsiteY11" fmla="*/ 285805 h 523930"/>
                <a:gd name="connsiteX12" fmla="*/ 595313 w 1928813"/>
                <a:gd name="connsiteY12" fmla="*/ 285805 h 523930"/>
                <a:gd name="connsiteX13" fmla="*/ 633412 w 1928813"/>
                <a:gd name="connsiteY13" fmla="*/ 276281 h 523930"/>
                <a:gd name="connsiteX14" fmla="*/ 683419 w 1928813"/>
                <a:gd name="connsiteY14" fmla="*/ 247705 h 523930"/>
                <a:gd name="connsiteX15" fmla="*/ 704850 w 1928813"/>
                <a:gd name="connsiteY15" fmla="*/ 226273 h 523930"/>
                <a:gd name="connsiteX16" fmla="*/ 742951 w 1928813"/>
                <a:gd name="connsiteY16" fmla="*/ 197697 h 523930"/>
                <a:gd name="connsiteX17" fmla="*/ 769144 w 1928813"/>
                <a:gd name="connsiteY17" fmla="*/ 178648 h 523930"/>
                <a:gd name="connsiteX18" fmla="*/ 842962 w 1928813"/>
                <a:gd name="connsiteY18" fmla="*/ 126261 h 523930"/>
                <a:gd name="connsiteX19" fmla="*/ 897730 w 1928813"/>
                <a:gd name="connsiteY19" fmla="*/ 81018 h 523930"/>
                <a:gd name="connsiteX20" fmla="*/ 940593 w 1928813"/>
                <a:gd name="connsiteY20" fmla="*/ 40536 h 523930"/>
                <a:gd name="connsiteX21" fmla="*/ 973932 w 1928813"/>
                <a:gd name="connsiteY21" fmla="*/ 21487 h 523930"/>
                <a:gd name="connsiteX22" fmla="*/ 1004888 w 1928813"/>
                <a:gd name="connsiteY22" fmla="*/ 4818 h 523930"/>
                <a:gd name="connsiteX23" fmla="*/ 1064419 w 1928813"/>
                <a:gd name="connsiteY23" fmla="*/ 53 h 523930"/>
                <a:gd name="connsiteX24" fmla="*/ 1116807 w 1928813"/>
                <a:gd name="connsiteY24" fmla="*/ 19106 h 523930"/>
                <a:gd name="connsiteX25" fmla="*/ 1152524 w 1928813"/>
                <a:gd name="connsiteY25" fmla="*/ 38155 h 523930"/>
                <a:gd name="connsiteX26" fmla="*/ 1188244 w 1928813"/>
                <a:gd name="connsiteY26" fmla="*/ 66730 h 523930"/>
                <a:gd name="connsiteX27" fmla="*/ 1207295 w 1928813"/>
                <a:gd name="connsiteY27" fmla="*/ 81017 h 523930"/>
                <a:gd name="connsiteX28" fmla="*/ 1231106 w 1928813"/>
                <a:gd name="connsiteY28" fmla="*/ 104831 h 523930"/>
                <a:gd name="connsiteX29" fmla="*/ 1259681 w 1928813"/>
                <a:gd name="connsiteY29" fmla="*/ 142930 h 523930"/>
                <a:gd name="connsiteX30" fmla="*/ 1281113 w 1928813"/>
                <a:gd name="connsiteY30" fmla="*/ 169123 h 523930"/>
                <a:gd name="connsiteX31" fmla="*/ 1312069 w 1928813"/>
                <a:gd name="connsiteY31" fmla="*/ 209605 h 523930"/>
                <a:gd name="connsiteX32" fmla="*/ 1364457 w 1928813"/>
                <a:gd name="connsiteY32" fmla="*/ 276279 h 523930"/>
                <a:gd name="connsiteX33" fmla="*/ 1402557 w 1928813"/>
                <a:gd name="connsiteY33" fmla="*/ 321524 h 523930"/>
                <a:gd name="connsiteX34" fmla="*/ 1426369 w 1928813"/>
                <a:gd name="connsiteY34" fmla="*/ 352480 h 523930"/>
                <a:gd name="connsiteX35" fmla="*/ 1469232 w 1928813"/>
                <a:gd name="connsiteY35" fmla="*/ 388200 h 523930"/>
                <a:gd name="connsiteX36" fmla="*/ 1516856 w 1928813"/>
                <a:gd name="connsiteY36" fmla="*/ 414393 h 523930"/>
                <a:gd name="connsiteX37" fmla="*/ 1557339 w 1928813"/>
                <a:gd name="connsiteY37" fmla="*/ 442968 h 523930"/>
                <a:gd name="connsiteX38" fmla="*/ 1624012 w 1928813"/>
                <a:gd name="connsiteY38" fmla="*/ 471543 h 523930"/>
                <a:gd name="connsiteX39" fmla="*/ 1674019 w 1928813"/>
                <a:gd name="connsiteY39" fmla="*/ 485831 h 523930"/>
                <a:gd name="connsiteX40" fmla="*/ 1743075 w 1928813"/>
                <a:gd name="connsiteY40" fmla="*/ 504880 h 523930"/>
                <a:gd name="connsiteX41" fmla="*/ 1812131 w 1928813"/>
                <a:gd name="connsiteY41" fmla="*/ 516786 h 523930"/>
                <a:gd name="connsiteX42" fmla="*/ 1864519 w 1928813"/>
                <a:gd name="connsiteY42" fmla="*/ 519167 h 523930"/>
                <a:gd name="connsiteX43" fmla="*/ 1928813 w 1928813"/>
                <a:gd name="connsiteY43" fmla="*/ 523930 h 523930"/>
                <a:gd name="connsiteX0" fmla="*/ 0 w 1928813"/>
                <a:gd name="connsiteY0" fmla="*/ 307266 h 523960"/>
                <a:gd name="connsiteX1" fmla="*/ 83344 w 1928813"/>
                <a:gd name="connsiteY1" fmla="*/ 309648 h 523960"/>
                <a:gd name="connsiteX2" fmla="*/ 123825 w 1928813"/>
                <a:gd name="connsiteY2" fmla="*/ 309648 h 523960"/>
                <a:gd name="connsiteX3" fmla="*/ 209550 w 1928813"/>
                <a:gd name="connsiteY3" fmla="*/ 304885 h 523960"/>
                <a:gd name="connsiteX4" fmla="*/ 290513 w 1928813"/>
                <a:gd name="connsiteY4" fmla="*/ 290598 h 523960"/>
                <a:gd name="connsiteX5" fmla="*/ 366713 w 1928813"/>
                <a:gd name="connsiteY5" fmla="*/ 271548 h 523960"/>
                <a:gd name="connsiteX6" fmla="*/ 402432 w 1928813"/>
                <a:gd name="connsiteY6" fmla="*/ 262023 h 523960"/>
                <a:gd name="connsiteX7" fmla="*/ 445294 w 1928813"/>
                <a:gd name="connsiteY7" fmla="*/ 262023 h 523960"/>
                <a:gd name="connsiteX8" fmla="*/ 488157 w 1928813"/>
                <a:gd name="connsiteY8" fmla="*/ 271548 h 523960"/>
                <a:gd name="connsiteX9" fmla="*/ 545307 w 1928813"/>
                <a:gd name="connsiteY9" fmla="*/ 281073 h 523960"/>
                <a:gd name="connsiteX10" fmla="*/ 566738 w 1928813"/>
                <a:gd name="connsiteY10" fmla="*/ 281073 h 523960"/>
                <a:gd name="connsiteX11" fmla="*/ 592932 w 1928813"/>
                <a:gd name="connsiteY11" fmla="*/ 285835 h 523960"/>
                <a:gd name="connsiteX12" fmla="*/ 595313 w 1928813"/>
                <a:gd name="connsiteY12" fmla="*/ 285835 h 523960"/>
                <a:gd name="connsiteX13" fmla="*/ 633412 w 1928813"/>
                <a:gd name="connsiteY13" fmla="*/ 276311 h 523960"/>
                <a:gd name="connsiteX14" fmla="*/ 683419 w 1928813"/>
                <a:gd name="connsiteY14" fmla="*/ 247735 h 523960"/>
                <a:gd name="connsiteX15" fmla="*/ 704850 w 1928813"/>
                <a:gd name="connsiteY15" fmla="*/ 226303 h 523960"/>
                <a:gd name="connsiteX16" fmla="*/ 742951 w 1928813"/>
                <a:gd name="connsiteY16" fmla="*/ 197727 h 523960"/>
                <a:gd name="connsiteX17" fmla="*/ 769144 w 1928813"/>
                <a:gd name="connsiteY17" fmla="*/ 178678 h 523960"/>
                <a:gd name="connsiteX18" fmla="*/ 842962 w 1928813"/>
                <a:gd name="connsiteY18" fmla="*/ 126291 h 523960"/>
                <a:gd name="connsiteX19" fmla="*/ 897730 w 1928813"/>
                <a:gd name="connsiteY19" fmla="*/ 81048 h 523960"/>
                <a:gd name="connsiteX20" fmla="*/ 940593 w 1928813"/>
                <a:gd name="connsiteY20" fmla="*/ 40566 h 523960"/>
                <a:gd name="connsiteX21" fmla="*/ 973932 w 1928813"/>
                <a:gd name="connsiteY21" fmla="*/ 21517 h 523960"/>
                <a:gd name="connsiteX22" fmla="*/ 1004888 w 1928813"/>
                <a:gd name="connsiteY22" fmla="*/ 4848 h 523960"/>
                <a:gd name="connsiteX23" fmla="*/ 1064419 w 1928813"/>
                <a:gd name="connsiteY23" fmla="*/ 83 h 523960"/>
                <a:gd name="connsiteX24" fmla="*/ 1121570 w 1928813"/>
                <a:gd name="connsiteY24" fmla="*/ 11993 h 523960"/>
                <a:gd name="connsiteX25" fmla="*/ 1152524 w 1928813"/>
                <a:gd name="connsiteY25" fmla="*/ 38185 h 523960"/>
                <a:gd name="connsiteX26" fmla="*/ 1188244 w 1928813"/>
                <a:gd name="connsiteY26" fmla="*/ 66760 h 523960"/>
                <a:gd name="connsiteX27" fmla="*/ 1207295 w 1928813"/>
                <a:gd name="connsiteY27" fmla="*/ 81047 h 523960"/>
                <a:gd name="connsiteX28" fmla="*/ 1231106 w 1928813"/>
                <a:gd name="connsiteY28" fmla="*/ 104861 h 523960"/>
                <a:gd name="connsiteX29" fmla="*/ 1259681 w 1928813"/>
                <a:gd name="connsiteY29" fmla="*/ 142960 h 523960"/>
                <a:gd name="connsiteX30" fmla="*/ 1281113 w 1928813"/>
                <a:gd name="connsiteY30" fmla="*/ 169153 h 523960"/>
                <a:gd name="connsiteX31" fmla="*/ 1312069 w 1928813"/>
                <a:gd name="connsiteY31" fmla="*/ 209635 h 523960"/>
                <a:gd name="connsiteX32" fmla="*/ 1364457 w 1928813"/>
                <a:gd name="connsiteY32" fmla="*/ 276309 h 523960"/>
                <a:gd name="connsiteX33" fmla="*/ 1402557 w 1928813"/>
                <a:gd name="connsiteY33" fmla="*/ 321554 h 523960"/>
                <a:gd name="connsiteX34" fmla="*/ 1426369 w 1928813"/>
                <a:gd name="connsiteY34" fmla="*/ 352510 h 523960"/>
                <a:gd name="connsiteX35" fmla="*/ 1469232 w 1928813"/>
                <a:gd name="connsiteY35" fmla="*/ 388230 h 523960"/>
                <a:gd name="connsiteX36" fmla="*/ 1516856 w 1928813"/>
                <a:gd name="connsiteY36" fmla="*/ 414423 h 523960"/>
                <a:gd name="connsiteX37" fmla="*/ 1557339 w 1928813"/>
                <a:gd name="connsiteY37" fmla="*/ 442998 h 523960"/>
                <a:gd name="connsiteX38" fmla="*/ 1624012 w 1928813"/>
                <a:gd name="connsiteY38" fmla="*/ 471573 h 523960"/>
                <a:gd name="connsiteX39" fmla="*/ 1674019 w 1928813"/>
                <a:gd name="connsiteY39" fmla="*/ 485861 h 523960"/>
                <a:gd name="connsiteX40" fmla="*/ 1743075 w 1928813"/>
                <a:gd name="connsiteY40" fmla="*/ 504910 h 523960"/>
                <a:gd name="connsiteX41" fmla="*/ 1812131 w 1928813"/>
                <a:gd name="connsiteY41" fmla="*/ 516816 h 523960"/>
                <a:gd name="connsiteX42" fmla="*/ 1864519 w 1928813"/>
                <a:gd name="connsiteY42" fmla="*/ 519197 h 523960"/>
                <a:gd name="connsiteX43" fmla="*/ 1928813 w 1928813"/>
                <a:gd name="connsiteY43" fmla="*/ 523960 h 523960"/>
                <a:gd name="connsiteX0" fmla="*/ 0 w 1928813"/>
                <a:gd name="connsiteY0" fmla="*/ 307183 h 523877"/>
                <a:gd name="connsiteX1" fmla="*/ 83344 w 1928813"/>
                <a:gd name="connsiteY1" fmla="*/ 309565 h 523877"/>
                <a:gd name="connsiteX2" fmla="*/ 123825 w 1928813"/>
                <a:gd name="connsiteY2" fmla="*/ 309565 h 523877"/>
                <a:gd name="connsiteX3" fmla="*/ 209550 w 1928813"/>
                <a:gd name="connsiteY3" fmla="*/ 304802 h 523877"/>
                <a:gd name="connsiteX4" fmla="*/ 290513 w 1928813"/>
                <a:gd name="connsiteY4" fmla="*/ 290515 h 523877"/>
                <a:gd name="connsiteX5" fmla="*/ 366713 w 1928813"/>
                <a:gd name="connsiteY5" fmla="*/ 271465 h 523877"/>
                <a:gd name="connsiteX6" fmla="*/ 402432 w 1928813"/>
                <a:gd name="connsiteY6" fmla="*/ 261940 h 523877"/>
                <a:gd name="connsiteX7" fmla="*/ 445294 w 1928813"/>
                <a:gd name="connsiteY7" fmla="*/ 261940 h 523877"/>
                <a:gd name="connsiteX8" fmla="*/ 488157 w 1928813"/>
                <a:gd name="connsiteY8" fmla="*/ 271465 h 523877"/>
                <a:gd name="connsiteX9" fmla="*/ 545307 w 1928813"/>
                <a:gd name="connsiteY9" fmla="*/ 280990 h 523877"/>
                <a:gd name="connsiteX10" fmla="*/ 566738 w 1928813"/>
                <a:gd name="connsiteY10" fmla="*/ 280990 h 523877"/>
                <a:gd name="connsiteX11" fmla="*/ 592932 w 1928813"/>
                <a:gd name="connsiteY11" fmla="*/ 285752 h 523877"/>
                <a:gd name="connsiteX12" fmla="*/ 595313 w 1928813"/>
                <a:gd name="connsiteY12" fmla="*/ 285752 h 523877"/>
                <a:gd name="connsiteX13" fmla="*/ 633412 w 1928813"/>
                <a:gd name="connsiteY13" fmla="*/ 276228 h 523877"/>
                <a:gd name="connsiteX14" fmla="*/ 683419 w 1928813"/>
                <a:gd name="connsiteY14" fmla="*/ 247652 h 523877"/>
                <a:gd name="connsiteX15" fmla="*/ 704850 w 1928813"/>
                <a:gd name="connsiteY15" fmla="*/ 226220 h 523877"/>
                <a:gd name="connsiteX16" fmla="*/ 742951 w 1928813"/>
                <a:gd name="connsiteY16" fmla="*/ 197644 h 523877"/>
                <a:gd name="connsiteX17" fmla="*/ 769144 w 1928813"/>
                <a:gd name="connsiteY17" fmla="*/ 178595 h 523877"/>
                <a:gd name="connsiteX18" fmla="*/ 842962 w 1928813"/>
                <a:gd name="connsiteY18" fmla="*/ 126208 h 523877"/>
                <a:gd name="connsiteX19" fmla="*/ 897730 w 1928813"/>
                <a:gd name="connsiteY19" fmla="*/ 80965 h 523877"/>
                <a:gd name="connsiteX20" fmla="*/ 940593 w 1928813"/>
                <a:gd name="connsiteY20" fmla="*/ 40483 h 523877"/>
                <a:gd name="connsiteX21" fmla="*/ 973932 w 1928813"/>
                <a:gd name="connsiteY21" fmla="*/ 21434 h 523877"/>
                <a:gd name="connsiteX22" fmla="*/ 1004888 w 1928813"/>
                <a:gd name="connsiteY22" fmla="*/ 4765 h 523877"/>
                <a:gd name="connsiteX23" fmla="*/ 1064419 w 1928813"/>
                <a:gd name="connsiteY23" fmla="*/ 0 h 523877"/>
                <a:gd name="connsiteX24" fmla="*/ 1092994 w 1928813"/>
                <a:gd name="connsiteY24" fmla="*/ 7145 h 523877"/>
                <a:gd name="connsiteX25" fmla="*/ 1121570 w 1928813"/>
                <a:gd name="connsiteY25" fmla="*/ 11910 h 523877"/>
                <a:gd name="connsiteX26" fmla="*/ 1152524 w 1928813"/>
                <a:gd name="connsiteY26" fmla="*/ 38102 h 523877"/>
                <a:gd name="connsiteX27" fmla="*/ 1188244 w 1928813"/>
                <a:gd name="connsiteY27" fmla="*/ 66677 h 523877"/>
                <a:gd name="connsiteX28" fmla="*/ 1207295 w 1928813"/>
                <a:gd name="connsiteY28" fmla="*/ 80964 h 523877"/>
                <a:gd name="connsiteX29" fmla="*/ 1231106 w 1928813"/>
                <a:gd name="connsiteY29" fmla="*/ 104778 h 523877"/>
                <a:gd name="connsiteX30" fmla="*/ 1259681 w 1928813"/>
                <a:gd name="connsiteY30" fmla="*/ 142877 h 523877"/>
                <a:gd name="connsiteX31" fmla="*/ 1281113 w 1928813"/>
                <a:gd name="connsiteY31" fmla="*/ 169070 h 523877"/>
                <a:gd name="connsiteX32" fmla="*/ 1312069 w 1928813"/>
                <a:gd name="connsiteY32" fmla="*/ 209552 h 523877"/>
                <a:gd name="connsiteX33" fmla="*/ 1364457 w 1928813"/>
                <a:gd name="connsiteY33" fmla="*/ 276226 h 523877"/>
                <a:gd name="connsiteX34" fmla="*/ 1402557 w 1928813"/>
                <a:gd name="connsiteY34" fmla="*/ 321471 h 523877"/>
                <a:gd name="connsiteX35" fmla="*/ 1426369 w 1928813"/>
                <a:gd name="connsiteY35" fmla="*/ 352427 h 523877"/>
                <a:gd name="connsiteX36" fmla="*/ 1469232 w 1928813"/>
                <a:gd name="connsiteY36" fmla="*/ 388147 h 523877"/>
                <a:gd name="connsiteX37" fmla="*/ 1516856 w 1928813"/>
                <a:gd name="connsiteY37" fmla="*/ 414340 h 523877"/>
                <a:gd name="connsiteX38" fmla="*/ 1557339 w 1928813"/>
                <a:gd name="connsiteY38" fmla="*/ 442915 h 523877"/>
                <a:gd name="connsiteX39" fmla="*/ 1624012 w 1928813"/>
                <a:gd name="connsiteY39" fmla="*/ 471490 h 523877"/>
                <a:gd name="connsiteX40" fmla="*/ 1674019 w 1928813"/>
                <a:gd name="connsiteY40" fmla="*/ 485778 h 523877"/>
                <a:gd name="connsiteX41" fmla="*/ 1743075 w 1928813"/>
                <a:gd name="connsiteY41" fmla="*/ 504827 h 523877"/>
                <a:gd name="connsiteX42" fmla="*/ 1812131 w 1928813"/>
                <a:gd name="connsiteY42" fmla="*/ 516733 h 523877"/>
                <a:gd name="connsiteX43" fmla="*/ 1864519 w 1928813"/>
                <a:gd name="connsiteY43" fmla="*/ 519114 h 523877"/>
                <a:gd name="connsiteX44" fmla="*/ 1928813 w 1928813"/>
                <a:gd name="connsiteY44" fmla="*/ 523877 h 523877"/>
                <a:gd name="connsiteX0" fmla="*/ 0 w 1928813"/>
                <a:gd name="connsiteY0" fmla="*/ 311945 h 528639"/>
                <a:gd name="connsiteX1" fmla="*/ 83344 w 1928813"/>
                <a:gd name="connsiteY1" fmla="*/ 314327 h 528639"/>
                <a:gd name="connsiteX2" fmla="*/ 123825 w 1928813"/>
                <a:gd name="connsiteY2" fmla="*/ 314327 h 528639"/>
                <a:gd name="connsiteX3" fmla="*/ 209550 w 1928813"/>
                <a:gd name="connsiteY3" fmla="*/ 309564 h 528639"/>
                <a:gd name="connsiteX4" fmla="*/ 290513 w 1928813"/>
                <a:gd name="connsiteY4" fmla="*/ 295277 h 528639"/>
                <a:gd name="connsiteX5" fmla="*/ 366713 w 1928813"/>
                <a:gd name="connsiteY5" fmla="*/ 276227 h 528639"/>
                <a:gd name="connsiteX6" fmla="*/ 402432 w 1928813"/>
                <a:gd name="connsiteY6" fmla="*/ 266702 h 528639"/>
                <a:gd name="connsiteX7" fmla="*/ 445294 w 1928813"/>
                <a:gd name="connsiteY7" fmla="*/ 266702 h 528639"/>
                <a:gd name="connsiteX8" fmla="*/ 488157 w 1928813"/>
                <a:gd name="connsiteY8" fmla="*/ 276227 h 528639"/>
                <a:gd name="connsiteX9" fmla="*/ 545307 w 1928813"/>
                <a:gd name="connsiteY9" fmla="*/ 285752 h 528639"/>
                <a:gd name="connsiteX10" fmla="*/ 566738 w 1928813"/>
                <a:gd name="connsiteY10" fmla="*/ 285752 h 528639"/>
                <a:gd name="connsiteX11" fmla="*/ 592932 w 1928813"/>
                <a:gd name="connsiteY11" fmla="*/ 290514 h 528639"/>
                <a:gd name="connsiteX12" fmla="*/ 595313 w 1928813"/>
                <a:gd name="connsiteY12" fmla="*/ 290514 h 528639"/>
                <a:gd name="connsiteX13" fmla="*/ 633412 w 1928813"/>
                <a:gd name="connsiteY13" fmla="*/ 280990 h 528639"/>
                <a:gd name="connsiteX14" fmla="*/ 683419 w 1928813"/>
                <a:gd name="connsiteY14" fmla="*/ 252414 h 528639"/>
                <a:gd name="connsiteX15" fmla="*/ 704850 w 1928813"/>
                <a:gd name="connsiteY15" fmla="*/ 230982 h 528639"/>
                <a:gd name="connsiteX16" fmla="*/ 742951 w 1928813"/>
                <a:gd name="connsiteY16" fmla="*/ 202406 h 528639"/>
                <a:gd name="connsiteX17" fmla="*/ 769144 w 1928813"/>
                <a:gd name="connsiteY17" fmla="*/ 183357 h 528639"/>
                <a:gd name="connsiteX18" fmla="*/ 842962 w 1928813"/>
                <a:gd name="connsiteY18" fmla="*/ 130970 h 528639"/>
                <a:gd name="connsiteX19" fmla="*/ 897730 w 1928813"/>
                <a:gd name="connsiteY19" fmla="*/ 85727 h 528639"/>
                <a:gd name="connsiteX20" fmla="*/ 940593 w 1928813"/>
                <a:gd name="connsiteY20" fmla="*/ 45245 h 528639"/>
                <a:gd name="connsiteX21" fmla="*/ 973932 w 1928813"/>
                <a:gd name="connsiteY21" fmla="*/ 26196 h 528639"/>
                <a:gd name="connsiteX22" fmla="*/ 1004888 w 1928813"/>
                <a:gd name="connsiteY22" fmla="*/ 9527 h 528639"/>
                <a:gd name="connsiteX23" fmla="*/ 1040607 w 1928813"/>
                <a:gd name="connsiteY23" fmla="*/ 0 h 528639"/>
                <a:gd name="connsiteX24" fmla="*/ 1092994 w 1928813"/>
                <a:gd name="connsiteY24" fmla="*/ 11907 h 528639"/>
                <a:gd name="connsiteX25" fmla="*/ 1121570 w 1928813"/>
                <a:gd name="connsiteY25" fmla="*/ 16672 h 528639"/>
                <a:gd name="connsiteX26" fmla="*/ 1152524 w 1928813"/>
                <a:gd name="connsiteY26" fmla="*/ 42864 h 528639"/>
                <a:gd name="connsiteX27" fmla="*/ 1188244 w 1928813"/>
                <a:gd name="connsiteY27" fmla="*/ 71439 h 528639"/>
                <a:gd name="connsiteX28" fmla="*/ 1207295 w 1928813"/>
                <a:gd name="connsiteY28" fmla="*/ 85726 h 528639"/>
                <a:gd name="connsiteX29" fmla="*/ 1231106 w 1928813"/>
                <a:gd name="connsiteY29" fmla="*/ 109540 h 528639"/>
                <a:gd name="connsiteX30" fmla="*/ 1259681 w 1928813"/>
                <a:gd name="connsiteY30" fmla="*/ 147639 h 528639"/>
                <a:gd name="connsiteX31" fmla="*/ 1281113 w 1928813"/>
                <a:gd name="connsiteY31" fmla="*/ 173832 h 528639"/>
                <a:gd name="connsiteX32" fmla="*/ 1312069 w 1928813"/>
                <a:gd name="connsiteY32" fmla="*/ 214314 h 528639"/>
                <a:gd name="connsiteX33" fmla="*/ 1364457 w 1928813"/>
                <a:gd name="connsiteY33" fmla="*/ 280988 h 528639"/>
                <a:gd name="connsiteX34" fmla="*/ 1402557 w 1928813"/>
                <a:gd name="connsiteY34" fmla="*/ 326233 h 528639"/>
                <a:gd name="connsiteX35" fmla="*/ 1426369 w 1928813"/>
                <a:gd name="connsiteY35" fmla="*/ 357189 h 528639"/>
                <a:gd name="connsiteX36" fmla="*/ 1469232 w 1928813"/>
                <a:gd name="connsiteY36" fmla="*/ 392909 h 528639"/>
                <a:gd name="connsiteX37" fmla="*/ 1516856 w 1928813"/>
                <a:gd name="connsiteY37" fmla="*/ 419102 h 528639"/>
                <a:gd name="connsiteX38" fmla="*/ 1557339 w 1928813"/>
                <a:gd name="connsiteY38" fmla="*/ 447677 h 528639"/>
                <a:gd name="connsiteX39" fmla="*/ 1624012 w 1928813"/>
                <a:gd name="connsiteY39" fmla="*/ 476252 h 528639"/>
                <a:gd name="connsiteX40" fmla="*/ 1674019 w 1928813"/>
                <a:gd name="connsiteY40" fmla="*/ 490540 h 528639"/>
                <a:gd name="connsiteX41" fmla="*/ 1743075 w 1928813"/>
                <a:gd name="connsiteY41" fmla="*/ 509589 h 528639"/>
                <a:gd name="connsiteX42" fmla="*/ 1812131 w 1928813"/>
                <a:gd name="connsiteY42" fmla="*/ 521495 h 528639"/>
                <a:gd name="connsiteX43" fmla="*/ 1864519 w 1928813"/>
                <a:gd name="connsiteY43" fmla="*/ 523876 h 528639"/>
                <a:gd name="connsiteX44" fmla="*/ 1928813 w 1928813"/>
                <a:gd name="connsiteY44" fmla="*/ 528639 h 528639"/>
                <a:gd name="connsiteX0" fmla="*/ 0 w 1928813"/>
                <a:gd name="connsiteY0" fmla="*/ 311945 h 528639"/>
                <a:gd name="connsiteX1" fmla="*/ 83344 w 1928813"/>
                <a:gd name="connsiteY1" fmla="*/ 314327 h 528639"/>
                <a:gd name="connsiteX2" fmla="*/ 123825 w 1928813"/>
                <a:gd name="connsiteY2" fmla="*/ 314327 h 528639"/>
                <a:gd name="connsiteX3" fmla="*/ 209550 w 1928813"/>
                <a:gd name="connsiteY3" fmla="*/ 309564 h 528639"/>
                <a:gd name="connsiteX4" fmla="*/ 290513 w 1928813"/>
                <a:gd name="connsiteY4" fmla="*/ 295277 h 528639"/>
                <a:gd name="connsiteX5" fmla="*/ 366713 w 1928813"/>
                <a:gd name="connsiteY5" fmla="*/ 276227 h 528639"/>
                <a:gd name="connsiteX6" fmla="*/ 402432 w 1928813"/>
                <a:gd name="connsiteY6" fmla="*/ 266702 h 528639"/>
                <a:gd name="connsiteX7" fmla="*/ 445294 w 1928813"/>
                <a:gd name="connsiteY7" fmla="*/ 266702 h 528639"/>
                <a:gd name="connsiteX8" fmla="*/ 488157 w 1928813"/>
                <a:gd name="connsiteY8" fmla="*/ 276227 h 528639"/>
                <a:gd name="connsiteX9" fmla="*/ 545307 w 1928813"/>
                <a:gd name="connsiteY9" fmla="*/ 285752 h 528639"/>
                <a:gd name="connsiteX10" fmla="*/ 566738 w 1928813"/>
                <a:gd name="connsiteY10" fmla="*/ 285752 h 528639"/>
                <a:gd name="connsiteX11" fmla="*/ 592932 w 1928813"/>
                <a:gd name="connsiteY11" fmla="*/ 290514 h 528639"/>
                <a:gd name="connsiteX12" fmla="*/ 595313 w 1928813"/>
                <a:gd name="connsiteY12" fmla="*/ 290514 h 528639"/>
                <a:gd name="connsiteX13" fmla="*/ 633412 w 1928813"/>
                <a:gd name="connsiteY13" fmla="*/ 280990 h 528639"/>
                <a:gd name="connsiteX14" fmla="*/ 683419 w 1928813"/>
                <a:gd name="connsiteY14" fmla="*/ 252414 h 528639"/>
                <a:gd name="connsiteX15" fmla="*/ 704850 w 1928813"/>
                <a:gd name="connsiteY15" fmla="*/ 230982 h 528639"/>
                <a:gd name="connsiteX16" fmla="*/ 742951 w 1928813"/>
                <a:gd name="connsiteY16" fmla="*/ 202406 h 528639"/>
                <a:gd name="connsiteX17" fmla="*/ 769144 w 1928813"/>
                <a:gd name="connsiteY17" fmla="*/ 183357 h 528639"/>
                <a:gd name="connsiteX18" fmla="*/ 842962 w 1928813"/>
                <a:gd name="connsiteY18" fmla="*/ 130970 h 528639"/>
                <a:gd name="connsiteX19" fmla="*/ 897730 w 1928813"/>
                <a:gd name="connsiteY19" fmla="*/ 85727 h 528639"/>
                <a:gd name="connsiteX20" fmla="*/ 940593 w 1928813"/>
                <a:gd name="connsiteY20" fmla="*/ 45245 h 528639"/>
                <a:gd name="connsiteX21" fmla="*/ 973932 w 1928813"/>
                <a:gd name="connsiteY21" fmla="*/ 26196 h 528639"/>
                <a:gd name="connsiteX22" fmla="*/ 1004888 w 1928813"/>
                <a:gd name="connsiteY22" fmla="*/ 9527 h 528639"/>
                <a:gd name="connsiteX23" fmla="*/ 1040607 w 1928813"/>
                <a:gd name="connsiteY23" fmla="*/ 0 h 528639"/>
                <a:gd name="connsiteX24" fmla="*/ 1092994 w 1928813"/>
                <a:gd name="connsiteY24" fmla="*/ 4763 h 528639"/>
                <a:gd name="connsiteX25" fmla="*/ 1121570 w 1928813"/>
                <a:gd name="connsiteY25" fmla="*/ 16672 h 528639"/>
                <a:gd name="connsiteX26" fmla="*/ 1152524 w 1928813"/>
                <a:gd name="connsiteY26" fmla="*/ 42864 h 528639"/>
                <a:gd name="connsiteX27" fmla="*/ 1188244 w 1928813"/>
                <a:gd name="connsiteY27" fmla="*/ 71439 h 528639"/>
                <a:gd name="connsiteX28" fmla="*/ 1207295 w 1928813"/>
                <a:gd name="connsiteY28" fmla="*/ 85726 h 528639"/>
                <a:gd name="connsiteX29" fmla="*/ 1231106 w 1928813"/>
                <a:gd name="connsiteY29" fmla="*/ 109540 h 528639"/>
                <a:gd name="connsiteX30" fmla="*/ 1259681 w 1928813"/>
                <a:gd name="connsiteY30" fmla="*/ 147639 h 528639"/>
                <a:gd name="connsiteX31" fmla="*/ 1281113 w 1928813"/>
                <a:gd name="connsiteY31" fmla="*/ 173832 h 528639"/>
                <a:gd name="connsiteX32" fmla="*/ 1312069 w 1928813"/>
                <a:gd name="connsiteY32" fmla="*/ 214314 h 528639"/>
                <a:gd name="connsiteX33" fmla="*/ 1364457 w 1928813"/>
                <a:gd name="connsiteY33" fmla="*/ 280988 h 528639"/>
                <a:gd name="connsiteX34" fmla="*/ 1402557 w 1928813"/>
                <a:gd name="connsiteY34" fmla="*/ 326233 h 528639"/>
                <a:gd name="connsiteX35" fmla="*/ 1426369 w 1928813"/>
                <a:gd name="connsiteY35" fmla="*/ 357189 h 528639"/>
                <a:gd name="connsiteX36" fmla="*/ 1469232 w 1928813"/>
                <a:gd name="connsiteY36" fmla="*/ 392909 h 528639"/>
                <a:gd name="connsiteX37" fmla="*/ 1516856 w 1928813"/>
                <a:gd name="connsiteY37" fmla="*/ 419102 h 528639"/>
                <a:gd name="connsiteX38" fmla="*/ 1557339 w 1928813"/>
                <a:gd name="connsiteY38" fmla="*/ 447677 h 528639"/>
                <a:gd name="connsiteX39" fmla="*/ 1624012 w 1928813"/>
                <a:gd name="connsiteY39" fmla="*/ 476252 h 528639"/>
                <a:gd name="connsiteX40" fmla="*/ 1674019 w 1928813"/>
                <a:gd name="connsiteY40" fmla="*/ 490540 h 528639"/>
                <a:gd name="connsiteX41" fmla="*/ 1743075 w 1928813"/>
                <a:gd name="connsiteY41" fmla="*/ 509589 h 528639"/>
                <a:gd name="connsiteX42" fmla="*/ 1812131 w 1928813"/>
                <a:gd name="connsiteY42" fmla="*/ 521495 h 528639"/>
                <a:gd name="connsiteX43" fmla="*/ 1864519 w 1928813"/>
                <a:gd name="connsiteY43" fmla="*/ 523876 h 528639"/>
                <a:gd name="connsiteX44" fmla="*/ 1928813 w 1928813"/>
                <a:gd name="connsiteY44" fmla="*/ 528639 h 528639"/>
                <a:gd name="connsiteX0" fmla="*/ 0 w 1928813"/>
                <a:gd name="connsiteY0" fmla="*/ 311945 h 528639"/>
                <a:gd name="connsiteX1" fmla="*/ 83344 w 1928813"/>
                <a:gd name="connsiteY1" fmla="*/ 314327 h 528639"/>
                <a:gd name="connsiteX2" fmla="*/ 123825 w 1928813"/>
                <a:gd name="connsiteY2" fmla="*/ 314327 h 528639"/>
                <a:gd name="connsiteX3" fmla="*/ 209550 w 1928813"/>
                <a:gd name="connsiteY3" fmla="*/ 309564 h 528639"/>
                <a:gd name="connsiteX4" fmla="*/ 290513 w 1928813"/>
                <a:gd name="connsiteY4" fmla="*/ 295277 h 528639"/>
                <a:gd name="connsiteX5" fmla="*/ 366713 w 1928813"/>
                <a:gd name="connsiteY5" fmla="*/ 276227 h 528639"/>
                <a:gd name="connsiteX6" fmla="*/ 402432 w 1928813"/>
                <a:gd name="connsiteY6" fmla="*/ 266702 h 528639"/>
                <a:gd name="connsiteX7" fmla="*/ 445294 w 1928813"/>
                <a:gd name="connsiteY7" fmla="*/ 266702 h 528639"/>
                <a:gd name="connsiteX8" fmla="*/ 488157 w 1928813"/>
                <a:gd name="connsiteY8" fmla="*/ 276227 h 528639"/>
                <a:gd name="connsiteX9" fmla="*/ 545307 w 1928813"/>
                <a:gd name="connsiteY9" fmla="*/ 285752 h 528639"/>
                <a:gd name="connsiteX10" fmla="*/ 566738 w 1928813"/>
                <a:gd name="connsiteY10" fmla="*/ 285752 h 528639"/>
                <a:gd name="connsiteX11" fmla="*/ 592932 w 1928813"/>
                <a:gd name="connsiteY11" fmla="*/ 290514 h 528639"/>
                <a:gd name="connsiteX12" fmla="*/ 595313 w 1928813"/>
                <a:gd name="connsiteY12" fmla="*/ 290514 h 528639"/>
                <a:gd name="connsiteX13" fmla="*/ 633412 w 1928813"/>
                <a:gd name="connsiteY13" fmla="*/ 280990 h 528639"/>
                <a:gd name="connsiteX14" fmla="*/ 683419 w 1928813"/>
                <a:gd name="connsiteY14" fmla="*/ 252414 h 528639"/>
                <a:gd name="connsiteX15" fmla="*/ 704850 w 1928813"/>
                <a:gd name="connsiteY15" fmla="*/ 230982 h 528639"/>
                <a:gd name="connsiteX16" fmla="*/ 742951 w 1928813"/>
                <a:gd name="connsiteY16" fmla="*/ 202406 h 528639"/>
                <a:gd name="connsiteX17" fmla="*/ 769144 w 1928813"/>
                <a:gd name="connsiteY17" fmla="*/ 183357 h 528639"/>
                <a:gd name="connsiteX18" fmla="*/ 842962 w 1928813"/>
                <a:gd name="connsiteY18" fmla="*/ 130970 h 528639"/>
                <a:gd name="connsiteX19" fmla="*/ 897730 w 1928813"/>
                <a:gd name="connsiteY19" fmla="*/ 85727 h 528639"/>
                <a:gd name="connsiteX20" fmla="*/ 940593 w 1928813"/>
                <a:gd name="connsiteY20" fmla="*/ 45245 h 528639"/>
                <a:gd name="connsiteX21" fmla="*/ 973932 w 1928813"/>
                <a:gd name="connsiteY21" fmla="*/ 26196 h 528639"/>
                <a:gd name="connsiteX22" fmla="*/ 1004888 w 1928813"/>
                <a:gd name="connsiteY22" fmla="*/ 9527 h 528639"/>
                <a:gd name="connsiteX23" fmla="*/ 1040607 w 1928813"/>
                <a:gd name="connsiteY23" fmla="*/ 0 h 528639"/>
                <a:gd name="connsiteX24" fmla="*/ 1092994 w 1928813"/>
                <a:gd name="connsiteY24" fmla="*/ 4763 h 528639"/>
                <a:gd name="connsiteX25" fmla="*/ 1126333 w 1928813"/>
                <a:gd name="connsiteY25" fmla="*/ 23815 h 528639"/>
                <a:gd name="connsiteX26" fmla="*/ 1152524 w 1928813"/>
                <a:gd name="connsiteY26" fmla="*/ 42864 h 528639"/>
                <a:gd name="connsiteX27" fmla="*/ 1188244 w 1928813"/>
                <a:gd name="connsiteY27" fmla="*/ 71439 h 528639"/>
                <a:gd name="connsiteX28" fmla="*/ 1207295 w 1928813"/>
                <a:gd name="connsiteY28" fmla="*/ 85726 h 528639"/>
                <a:gd name="connsiteX29" fmla="*/ 1231106 w 1928813"/>
                <a:gd name="connsiteY29" fmla="*/ 109540 h 528639"/>
                <a:gd name="connsiteX30" fmla="*/ 1259681 w 1928813"/>
                <a:gd name="connsiteY30" fmla="*/ 147639 h 528639"/>
                <a:gd name="connsiteX31" fmla="*/ 1281113 w 1928813"/>
                <a:gd name="connsiteY31" fmla="*/ 173832 h 528639"/>
                <a:gd name="connsiteX32" fmla="*/ 1312069 w 1928813"/>
                <a:gd name="connsiteY32" fmla="*/ 214314 h 528639"/>
                <a:gd name="connsiteX33" fmla="*/ 1364457 w 1928813"/>
                <a:gd name="connsiteY33" fmla="*/ 280988 h 528639"/>
                <a:gd name="connsiteX34" fmla="*/ 1402557 w 1928813"/>
                <a:gd name="connsiteY34" fmla="*/ 326233 h 528639"/>
                <a:gd name="connsiteX35" fmla="*/ 1426369 w 1928813"/>
                <a:gd name="connsiteY35" fmla="*/ 357189 h 528639"/>
                <a:gd name="connsiteX36" fmla="*/ 1469232 w 1928813"/>
                <a:gd name="connsiteY36" fmla="*/ 392909 h 528639"/>
                <a:gd name="connsiteX37" fmla="*/ 1516856 w 1928813"/>
                <a:gd name="connsiteY37" fmla="*/ 419102 h 528639"/>
                <a:gd name="connsiteX38" fmla="*/ 1557339 w 1928813"/>
                <a:gd name="connsiteY38" fmla="*/ 447677 h 528639"/>
                <a:gd name="connsiteX39" fmla="*/ 1624012 w 1928813"/>
                <a:gd name="connsiteY39" fmla="*/ 476252 h 528639"/>
                <a:gd name="connsiteX40" fmla="*/ 1674019 w 1928813"/>
                <a:gd name="connsiteY40" fmla="*/ 490540 h 528639"/>
                <a:gd name="connsiteX41" fmla="*/ 1743075 w 1928813"/>
                <a:gd name="connsiteY41" fmla="*/ 509589 h 528639"/>
                <a:gd name="connsiteX42" fmla="*/ 1812131 w 1928813"/>
                <a:gd name="connsiteY42" fmla="*/ 521495 h 528639"/>
                <a:gd name="connsiteX43" fmla="*/ 1864519 w 1928813"/>
                <a:gd name="connsiteY43" fmla="*/ 523876 h 528639"/>
                <a:gd name="connsiteX44" fmla="*/ 1928813 w 1928813"/>
                <a:gd name="connsiteY44" fmla="*/ 528639 h 528639"/>
                <a:gd name="connsiteX0" fmla="*/ 0 w 1928813"/>
                <a:gd name="connsiteY0" fmla="*/ 311945 h 528639"/>
                <a:gd name="connsiteX1" fmla="*/ 83344 w 1928813"/>
                <a:gd name="connsiteY1" fmla="*/ 314327 h 528639"/>
                <a:gd name="connsiteX2" fmla="*/ 123825 w 1928813"/>
                <a:gd name="connsiteY2" fmla="*/ 314327 h 528639"/>
                <a:gd name="connsiteX3" fmla="*/ 209550 w 1928813"/>
                <a:gd name="connsiteY3" fmla="*/ 309564 h 528639"/>
                <a:gd name="connsiteX4" fmla="*/ 290513 w 1928813"/>
                <a:gd name="connsiteY4" fmla="*/ 295277 h 528639"/>
                <a:gd name="connsiteX5" fmla="*/ 366713 w 1928813"/>
                <a:gd name="connsiteY5" fmla="*/ 276227 h 528639"/>
                <a:gd name="connsiteX6" fmla="*/ 402432 w 1928813"/>
                <a:gd name="connsiteY6" fmla="*/ 266702 h 528639"/>
                <a:gd name="connsiteX7" fmla="*/ 445294 w 1928813"/>
                <a:gd name="connsiteY7" fmla="*/ 266702 h 528639"/>
                <a:gd name="connsiteX8" fmla="*/ 488157 w 1928813"/>
                <a:gd name="connsiteY8" fmla="*/ 276227 h 528639"/>
                <a:gd name="connsiteX9" fmla="*/ 545307 w 1928813"/>
                <a:gd name="connsiteY9" fmla="*/ 285752 h 528639"/>
                <a:gd name="connsiteX10" fmla="*/ 566738 w 1928813"/>
                <a:gd name="connsiteY10" fmla="*/ 285752 h 528639"/>
                <a:gd name="connsiteX11" fmla="*/ 592932 w 1928813"/>
                <a:gd name="connsiteY11" fmla="*/ 290514 h 528639"/>
                <a:gd name="connsiteX12" fmla="*/ 595313 w 1928813"/>
                <a:gd name="connsiteY12" fmla="*/ 290514 h 528639"/>
                <a:gd name="connsiteX13" fmla="*/ 633412 w 1928813"/>
                <a:gd name="connsiteY13" fmla="*/ 280990 h 528639"/>
                <a:gd name="connsiteX14" fmla="*/ 683419 w 1928813"/>
                <a:gd name="connsiteY14" fmla="*/ 252414 h 528639"/>
                <a:gd name="connsiteX15" fmla="*/ 704850 w 1928813"/>
                <a:gd name="connsiteY15" fmla="*/ 230982 h 528639"/>
                <a:gd name="connsiteX16" fmla="*/ 742951 w 1928813"/>
                <a:gd name="connsiteY16" fmla="*/ 202406 h 528639"/>
                <a:gd name="connsiteX17" fmla="*/ 769144 w 1928813"/>
                <a:gd name="connsiteY17" fmla="*/ 183357 h 528639"/>
                <a:gd name="connsiteX18" fmla="*/ 842962 w 1928813"/>
                <a:gd name="connsiteY18" fmla="*/ 130970 h 528639"/>
                <a:gd name="connsiteX19" fmla="*/ 897730 w 1928813"/>
                <a:gd name="connsiteY19" fmla="*/ 85727 h 528639"/>
                <a:gd name="connsiteX20" fmla="*/ 940593 w 1928813"/>
                <a:gd name="connsiteY20" fmla="*/ 45245 h 528639"/>
                <a:gd name="connsiteX21" fmla="*/ 973932 w 1928813"/>
                <a:gd name="connsiteY21" fmla="*/ 26196 h 528639"/>
                <a:gd name="connsiteX22" fmla="*/ 1004888 w 1928813"/>
                <a:gd name="connsiteY22" fmla="*/ 9527 h 528639"/>
                <a:gd name="connsiteX23" fmla="*/ 1040607 w 1928813"/>
                <a:gd name="connsiteY23" fmla="*/ 0 h 528639"/>
                <a:gd name="connsiteX24" fmla="*/ 1092994 w 1928813"/>
                <a:gd name="connsiteY24" fmla="*/ 4763 h 528639"/>
                <a:gd name="connsiteX25" fmla="*/ 1126333 w 1928813"/>
                <a:gd name="connsiteY25" fmla="*/ 23815 h 528639"/>
                <a:gd name="connsiteX26" fmla="*/ 1159668 w 1928813"/>
                <a:gd name="connsiteY26" fmla="*/ 52389 h 528639"/>
                <a:gd name="connsiteX27" fmla="*/ 1188244 w 1928813"/>
                <a:gd name="connsiteY27" fmla="*/ 71439 h 528639"/>
                <a:gd name="connsiteX28" fmla="*/ 1207295 w 1928813"/>
                <a:gd name="connsiteY28" fmla="*/ 85726 h 528639"/>
                <a:gd name="connsiteX29" fmla="*/ 1231106 w 1928813"/>
                <a:gd name="connsiteY29" fmla="*/ 109540 h 528639"/>
                <a:gd name="connsiteX30" fmla="*/ 1259681 w 1928813"/>
                <a:gd name="connsiteY30" fmla="*/ 147639 h 528639"/>
                <a:gd name="connsiteX31" fmla="*/ 1281113 w 1928813"/>
                <a:gd name="connsiteY31" fmla="*/ 173832 h 528639"/>
                <a:gd name="connsiteX32" fmla="*/ 1312069 w 1928813"/>
                <a:gd name="connsiteY32" fmla="*/ 214314 h 528639"/>
                <a:gd name="connsiteX33" fmla="*/ 1364457 w 1928813"/>
                <a:gd name="connsiteY33" fmla="*/ 280988 h 528639"/>
                <a:gd name="connsiteX34" fmla="*/ 1402557 w 1928813"/>
                <a:gd name="connsiteY34" fmla="*/ 326233 h 528639"/>
                <a:gd name="connsiteX35" fmla="*/ 1426369 w 1928813"/>
                <a:gd name="connsiteY35" fmla="*/ 357189 h 528639"/>
                <a:gd name="connsiteX36" fmla="*/ 1469232 w 1928813"/>
                <a:gd name="connsiteY36" fmla="*/ 392909 h 528639"/>
                <a:gd name="connsiteX37" fmla="*/ 1516856 w 1928813"/>
                <a:gd name="connsiteY37" fmla="*/ 419102 h 528639"/>
                <a:gd name="connsiteX38" fmla="*/ 1557339 w 1928813"/>
                <a:gd name="connsiteY38" fmla="*/ 447677 h 528639"/>
                <a:gd name="connsiteX39" fmla="*/ 1624012 w 1928813"/>
                <a:gd name="connsiteY39" fmla="*/ 476252 h 528639"/>
                <a:gd name="connsiteX40" fmla="*/ 1674019 w 1928813"/>
                <a:gd name="connsiteY40" fmla="*/ 490540 h 528639"/>
                <a:gd name="connsiteX41" fmla="*/ 1743075 w 1928813"/>
                <a:gd name="connsiteY41" fmla="*/ 509589 h 528639"/>
                <a:gd name="connsiteX42" fmla="*/ 1812131 w 1928813"/>
                <a:gd name="connsiteY42" fmla="*/ 521495 h 528639"/>
                <a:gd name="connsiteX43" fmla="*/ 1864519 w 1928813"/>
                <a:gd name="connsiteY43" fmla="*/ 523876 h 528639"/>
                <a:gd name="connsiteX44" fmla="*/ 1928813 w 1928813"/>
                <a:gd name="connsiteY44" fmla="*/ 528639 h 528639"/>
                <a:gd name="connsiteX0" fmla="*/ 0 w 1928813"/>
                <a:gd name="connsiteY0" fmla="*/ 311945 h 528639"/>
                <a:gd name="connsiteX1" fmla="*/ 83344 w 1928813"/>
                <a:gd name="connsiteY1" fmla="*/ 314327 h 528639"/>
                <a:gd name="connsiteX2" fmla="*/ 123825 w 1928813"/>
                <a:gd name="connsiteY2" fmla="*/ 314327 h 528639"/>
                <a:gd name="connsiteX3" fmla="*/ 209550 w 1928813"/>
                <a:gd name="connsiteY3" fmla="*/ 309564 h 528639"/>
                <a:gd name="connsiteX4" fmla="*/ 290513 w 1928813"/>
                <a:gd name="connsiteY4" fmla="*/ 295277 h 528639"/>
                <a:gd name="connsiteX5" fmla="*/ 366713 w 1928813"/>
                <a:gd name="connsiteY5" fmla="*/ 276227 h 528639"/>
                <a:gd name="connsiteX6" fmla="*/ 402432 w 1928813"/>
                <a:gd name="connsiteY6" fmla="*/ 266702 h 528639"/>
                <a:gd name="connsiteX7" fmla="*/ 445294 w 1928813"/>
                <a:gd name="connsiteY7" fmla="*/ 266702 h 528639"/>
                <a:gd name="connsiteX8" fmla="*/ 488157 w 1928813"/>
                <a:gd name="connsiteY8" fmla="*/ 276227 h 528639"/>
                <a:gd name="connsiteX9" fmla="*/ 545307 w 1928813"/>
                <a:gd name="connsiteY9" fmla="*/ 285752 h 528639"/>
                <a:gd name="connsiteX10" fmla="*/ 566738 w 1928813"/>
                <a:gd name="connsiteY10" fmla="*/ 285752 h 528639"/>
                <a:gd name="connsiteX11" fmla="*/ 592932 w 1928813"/>
                <a:gd name="connsiteY11" fmla="*/ 290514 h 528639"/>
                <a:gd name="connsiteX12" fmla="*/ 595313 w 1928813"/>
                <a:gd name="connsiteY12" fmla="*/ 290514 h 528639"/>
                <a:gd name="connsiteX13" fmla="*/ 633412 w 1928813"/>
                <a:gd name="connsiteY13" fmla="*/ 280990 h 528639"/>
                <a:gd name="connsiteX14" fmla="*/ 683419 w 1928813"/>
                <a:gd name="connsiteY14" fmla="*/ 252414 h 528639"/>
                <a:gd name="connsiteX15" fmla="*/ 704850 w 1928813"/>
                <a:gd name="connsiteY15" fmla="*/ 230982 h 528639"/>
                <a:gd name="connsiteX16" fmla="*/ 742951 w 1928813"/>
                <a:gd name="connsiteY16" fmla="*/ 202406 h 528639"/>
                <a:gd name="connsiteX17" fmla="*/ 769144 w 1928813"/>
                <a:gd name="connsiteY17" fmla="*/ 183357 h 528639"/>
                <a:gd name="connsiteX18" fmla="*/ 842962 w 1928813"/>
                <a:gd name="connsiteY18" fmla="*/ 130970 h 528639"/>
                <a:gd name="connsiteX19" fmla="*/ 897730 w 1928813"/>
                <a:gd name="connsiteY19" fmla="*/ 85727 h 528639"/>
                <a:gd name="connsiteX20" fmla="*/ 940593 w 1928813"/>
                <a:gd name="connsiteY20" fmla="*/ 45245 h 528639"/>
                <a:gd name="connsiteX21" fmla="*/ 973932 w 1928813"/>
                <a:gd name="connsiteY21" fmla="*/ 26196 h 528639"/>
                <a:gd name="connsiteX22" fmla="*/ 1004888 w 1928813"/>
                <a:gd name="connsiteY22" fmla="*/ 9527 h 528639"/>
                <a:gd name="connsiteX23" fmla="*/ 1040607 w 1928813"/>
                <a:gd name="connsiteY23" fmla="*/ 0 h 528639"/>
                <a:gd name="connsiteX24" fmla="*/ 1092994 w 1928813"/>
                <a:gd name="connsiteY24" fmla="*/ 4763 h 528639"/>
                <a:gd name="connsiteX25" fmla="*/ 1126333 w 1928813"/>
                <a:gd name="connsiteY25" fmla="*/ 23815 h 528639"/>
                <a:gd name="connsiteX26" fmla="*/ 1166812 w 1928813"/>
                <a:gd name="connsiteY26" fmla="*/ 52389 h 528639"/>
                <a:gd name="connsiteX27" fmla="*/ 1188244 w 1928813"/>
                <a:gd name="connsiteY27" fmla="*/ 71439 h 528639"/>
                <a:gd name="connsiteX28" fmla="*/ 1207295 w 1928813"/>
                <a:gd name="connsiteY28" fmla="*/ 85726 h 528639"/>
                <a:gd name="connsiteX29" fmla="*/ 1231106 w 1928813"/>
                <a:gd name="connsiteY29" fmla="*/ 109540 h 528639"/>
                <a:gd name="connsiteX30" fmla="*/ 1259681 w 1928813"/>
                <a:gd name="connsiteY30" fmla="*/ 147639 h 528639"/>
                <a:gd name="connsiteX31" fmla="*/ 1281113 w 1928813"/>
                <a:gd name="connsiteY31" fmla="*/ 173832 h 528639"/>
                <a:gd name="connsiteX32" fmla="*/ 1312069 w 1928813"/>
                <a:gd name="connsiteY32" fmla="*/ 214314 h 528639"/>
                <a:gd name="connsiteX33" fmla="*/ 1364457 w 1928813"/>
                <a:gd name="connsiteY33" fmla="*/ 280988 h 528639"/>
                <a:gd name="connsiteX34" fmla="*/ 1402557 w 1928813"/>
                <a:gd name="connsiteY34" fmla="*/ 326233 h 528639"/>
                <a:gd name="connsiteX35" fmla="*/ 1426369 w 1928813"/>
                <a:gd name="connsiteY35" fmla="*/ 357189 h 528639"/>
                <a:gd name="connsiteX36" fmla="*/ 1469232 w 1928813"/>
                <a:gd name="connsiteY36" fmla="*/ 392909 h 528639"/>
                <a:gd name="connsiteX37" fmla="*/ 1516856 w 1928813"/>
                <a:gd name="connsiteY37" fmla="*/ 419102 h 528639"/>
                <a:gd name="connsiteX38" fmla="*/ 1557339 w 1928813"/>
                <a:gd name="connsiteY38" fmla="*/ 447677 h 528639"/>
                <a:gd name="connsiteX39" fmla="*/ 1624012 w 1928813"/>
                <a:gd name="connsiteY39" fmla="*/ 476252 h 528639"/>
                <a:gd name="connsiteX40" fmla="*/ 1674019 w 1928813"/>
                <a:gd name="connsiteY40" fmla="*/ 490540 h 528639"/>
                <a:gd name="connsiteX41" fmla="*/ 1743075 w 1928813"/>
                <a:gd name="connsiteY41" fmla="*/ 509589 h 528639"/>
                <a:gd name="connsiteX42" fmla="*/ 1812131 w 1928813"/>
                <a:gd name="connsiteY42" fmla="*/ 521495 h 528639"/>
                <a:gd name="connsiteX43" fmla="*/ 1864519 w 1928813"/>
                <a:gd name="connsiteY43" fmla="*/ 523876 h 528639"/>
                <a:gd name="connsiteX44" fmla="*/ 1928813 w 1928813"/>
                <a:gd name="connsiteY44" fmla="*/ 528639 h 528639"/>
                <a:gd name="connsiteX0" fmla="*/ 0 w 1928813"/>
                <a:gd name="connsiteY0" fmla="*/ 311945 h 528639"/>
                <a:gd name="connsiteX1" fmla="*/ 83344 w 1928813"/>
                <a:gd name="connsiteY1" fmla="*/ 314327 h 528639"/>
                <a:gd name="connsiteX2" fmla="*/ 123825 w 1928813"/>
                <a:gd name="connsiteY2" fmla="*/ 314327 h 528639"/>
                <a:gd name="connsiteX3" fmla="*/ 209550 w 1928813"/>
                <a:gd name="connsiteY3" fmla="*/ 309564 h 528639"/>
                <a:gd name="connsiteX4" fmla="*/ 290513 w 1928813"/>
                <a:gd name="connsiteY4" fmla="*/ 295277 h 528639"/>
                <a:gd name="connsiteX5" fmla="*/ 366713 w 1928813"/>
                <a:gd name="connsiteY5" fmla="*/ 276227 h 528639"/>
                <a:gd name="connsiteX6" fmla="*/ 402432 w 1928813"/>
                <a:gd name="connsiteY6" fmla="*/ 266702 h 528639"/>
                <a:gd name="connsiteX7" fmla="*/ 445294 w 1928813"/>
                <a:gd name="connsiteY7" fmla="*/ 266702 h 528639"/>
                <a:gd name="connsiteX8" fmla="*/ 488157 w 1928813"/>
                <a:gd name="connsiteY8" fmla="*/ 276227 h 528639"/>
                <a:gd name="connsiteX9" fmla="*/ 545307 w 1928813"/>
                <a:gd name="connsiteY9" fmla="*/ 285752 h 528639"/>
                <a:gd name="connsiteX10" fmla="*/ 566738 w 1928813"/>
                <a:gd name="connsiteY10" fmla="*/ 285752 h 528639"/>
                <a:gd name="connsiteX11" fmla="*/ 592932 w 1928813"/>
                <a:gd name="connsiteY11" fmla="*/ 290514 h 528639"/>
                <a:gd name="connsiteX12" fmla="*/ 595313 w 1928813"/>
                <a:gd name="connsiteY12" fmla="*/ 290514 h 528639"/>
                <a:gd name="connsiteX13" fmla="*/ 633412 w 1928813"/>
                <a:gd name="connsiteY13" fmla="*/ 280990 h 528639"/>
                <a:gd name="connsiteX14" fmla="*/ 683419 w 1928813"/>
                <a:gd name="connsiteY14" fmla="*/ 252414 h 528639"/>
                <a:gd name="connsiteX15" fmla="*/ 704850 w 1928813"/>
                <a:gd name="connsiteY15" fmla="*/ 230982 h 528639"/>
                <a:gd name="connsiteX16" fmla="*/ 742951 w 1928813"/>
                <a:gd name="connsiteY16" fmla="*/ 202406 h 528639"/>
                <a:gd name="connsiteX17" fmla="*/ 769144 w 1928813"/>
                <a:gd name="connsiteY17" fmla="*/ 183357 h 528639"/>
                <a:gd name="connsiteX18" fmla="*/ 842962 w 1928813"/>
                <a:gd name="connsiteY18" fmla="*/ 130970 h 528639"/>
                <a:gd name="connsiteX19" fmla="*/ 897730 w 1928813"/>
                <a:gd name="connsiteY19" fmla="*/ 85727 h 528639"/>
                <a:gd name="connsiteX20" fmla="*/ 940593 w 1928813"/>
                <a:gd name="connsiteY20" fmla="*/ 45245 h 528639"/>
                <a:gd name="connsiteX21" fmla="*/ 973932 w 1928813"/>
                <a:gd name="connsiteY21" fmla="*/ 26196 h 528639"/>
                <a:gd name="connsiteX22" fmla="*/ 1004888 w 1928813"/>
                <a:gd name="connsiteY22" fmla="*/ 9527 h 528639"/>
                <a:gd name="connsiteX23" fmla="*/ 1040607 w 1928813"/>
                <a:gd name="connsiteY23" fmla="*/ 0 h 528639"/>
                <a:gd name="connsiteX24" fmla="*/ 1085850 w 1928813"/>
                <a:gd name="connsiteY24" fmla="*/ 4763 h 528639"/>
                <a:gd name="connsiteX25" fmla="*/ 1126333 w 1928813"/>
                <a:gd name="connsiteY25" fmla="*/ 23815 h 528639"/>
                <a:gd name="connsiteX26" fmla="*/ 1166812 w 1928813"/>
                <a:gd name="connsiteY26" fmla="*/ 52389 h 528639"/>
                <a:gd name="connsiteX27" fmla="*/ 1188244 w 1928813"/>
                <a:gd name="connsiteY27" fmla="*/ 71439 h 528639"/>
                <a:gd name="connsiteX28" fmla="*/ 1207295 w 1928813"/>
                <a:gd name="connsiteY28" fmla="*/ 85726 h 528639"/>
                <a:gd name="connsiteX29" fmla="*/ 1231106 w 1928813"/>
                <a:gd name="connsiteY29" fmla="*/ 109540 h 528639"/>
                <a:gd name="connsiteX30" fmla="*/ 1259681 w 1928813"/>
                <a:gd name="connsiteY30" fmla="*/ 147639 h 528639"/>
                <a:gd name="connsiteX31" fmla="*/ 1281113 w 1928813"/>
                <a:gd name="connsiteY31" fmla="*/ 173832 h 528639"/>
                <a:gd name="connsiteX32" fmla="*/ 1312069 w 1928813"/>
                <a:gd name="connsiteY32" fmla="*/ 214314 h 528639"/>
                <a:gd name="connsiteX33" fmla="*/ 1364457 w 1928813"/>
                <a:gd name="connsiteY33" fmla="*/ 280988 h 528639"/>
                <a:gd name="connsiteX34" fmla="*/ 1402557 w 1928813"/>
                <a:gd name="connsiteY34" fmla="*/ 326233 h 528639"/>
                <a:gd name="connsiteX35" fmla="*/ 1426369 w 1928813"/>
                <a:gd name="connsiteY35" fmla="*/ 357189 h 528639"/>
                <a:gd name="connsiteX36" fmla="*/ 1469232 w 1928813"/>
                <a:gd name="connsiteY36" fmla="*/ 392909 h 528639"/>
                <a:gd name="connsiteX37" fmla="*/ 1516856 w 1928813"/>
                <a:gd name="connsiteY37" fmla="*/ 419102 h 528639"/>
                <a:gd name="connsiteX38" fmla="*/ 1557339 w 1928813"/>
                <a:gd name="connsiteY38" fmla="*/ 447677 h 528639"/>
                <a:gd name="connsiteX39" fmla="*/ 1624012 w 1928813"/>
                <a:gd name="connsiteY39" fmla="*/ 476252 h 528639"/>
                <a:gd name="connsiteX40" fmla="*/ 1674019 w 1928813"/>
                <a:gd name="connsiteY40" fmla="*/ 490540 h 528639"/>
                <a:gd name="connsiteX41" fmla="*/ 1743075 w 1928813"/>
                <a:gd name="connsiteY41" fmla="*/ 509589 h 528639"/>
                <a:gd name="connsiteX42" fmla="*/ 1812131 w 1928813"/>
                <a:gd name="connsiteY42" fmla="*/ 521495 h 528639"/>
                <a:gd name="connsiteX43" fmla="*/ 1864519 w 1928813"/>
                <a:gd name="connsiteY43" fmla="*/ 523876 h 528639"/>
                <a:gd name="connsiteX44" fmla="*/ 1928813 w 1928813"/>
                <a:gd name="connsiteY44" fmla="*/ 528639 h 528639"/>
                <a:gd name="connsiteX0" fmla="*/ 0 w 1928813"/>
                <a:gd name="connsiteY0" fmla="*/ 311945 h 528639"/>
                <a:gd name="connsiteX1" fmla="*/ 83344 w 1928813"/>
                <a:gd name="connsiteY1" fmla="*/ 314327 h 528639"/>
                <a:gd name="connsiteX2" fmla="*/ 123825 w 1928813"/>
                <a:gd name="connsiteY2" fmla="*/ 314327 h 528639"/>
                <a:gd name="connsiteX3" fmla="*/ 209550 w 1928813"/>
                <a:gd name="connsiteY3" fmla="*/ 309564 h 528639"/>
                <a:gd name="connsiteX4" fmla="*/ 290513 w 1928813"/>
                <a:gd name="connsiteY4" fmla="*/ 295277 h 528639"/>
                <a:gd name="connsiteX5" fmla="*/ 366713 w 1928813"/>
                <a:gd name="connsiteY5" fmla="*/ 276227 h 528639"/>
                <a:gd name="connsiteX6" fmla="*/ 402432 w 1928813"/>
                <a:gd name="connsiteY6" fmla="*/ 266702 h 528639"/>
                <a:gd name="connsiteX7" fmla="*/ 445294 w 1928813"/>
                <a:gd name="connsiteY7" fmla="*/ 266702 h 528639"/>
                <a:gd name="connsiteX8" fmla="*/ 488157 w 1928813"/>
                <a:gd name="connsiteY8" fmla="*/ 276227 h 528639"/>
                <a:gd name="connsiteX9" fmla="*/ 545307 w 1928813"/>
                <a:gd name="connsiteY9" fmla="*/ 285752 h 528639"/>
                <a:gd name="connsiteX10" fmla="*/ 566738 w 1928813"/>
                <a:gd name="connsiteY10" fmla="*/ 285752 h 528639"/>
                <a:gd name="connsiteX11" fmla="*/ 592932 w 1928813"/>
                <a:gd name="connsiteY11" fmla="*/ 290514 h 528639"/>
                <a:gd name="connsiteX12" fmla="*/ 595313 w 1928813"/>
                <a:gd name="connsiteY12" fmla="*/ 290514 h 528639"/>
                <a:gd name="connsiteX13" fmla="*/ 633412 w 1928813"/>
                <a:gd name="connsiteY13" fmla="*/ 280990 h 528639"/>
                <a:gd name="connsiteX14" fmla="*/ 683419 w 1928813"/>
                <a:gd name="connsiteY14" fmla="*/ 252414 h 528639"/>
                <a:gd name="connsiteX15" fmla="*/ 704850 w 1928813"/>
                <a:gd name="connsiteY15" fmla="*/ 230982 h 528639"/>
                <a:gd name="connsiteX16" fmla="*/ 742951 w 1928813"/>
                <a:gd name="connsiteY16" fmla="*/ 202406 h 528639"/>
                <a:gd name="connsiteX17" fmla="*/ 769144 w 1928813"/>
                <a:gd name="connsiteY17" fmla="*/ 183357 h 528639"/>
                <a:gd name="connsiteX18" fmla="*/ 842962 w 1928813"/>
                <a:gd name="connsiteY18" fmla="*/ 130970 h 528639"/>
                <a:gd name="connsiteX19" fmla="*/ 897730 w 1928813"/>
                <a:gd name="connsiteY19" fmla="*/ 85727 h 528639"/>
                <a:gd name="connsiteX20" fmla="*/ 940593 w 1928813"/>
                <a:gd name="connsiteY20" fmla="*/ 45245 h 528639"/>
                <a:gd name="connsiteX21" fmla="*/ 973932 w 1928813"/>
                <a:gd name="connsiteY21" fmla="*/ 26196 h 528639"/>
                <a:gd name="connsiteX22" fmla="*/ 1004888 w 1928813"/>
                <a:gd name="connsiteY22" fmla="*/ 9527 h 528639"/>
                <a:gd name="connsiteX23" fmla="*/ 1040607 w 1928813"/>
                <a:gd name="connsiteY23" fmla="*/ 0 h 528639"/>
                <a:gd name="connsiteX24" fmla="*/ 1085850 w 1928813"/>
                <a:gd name="connsiteY24" fmla="*/ 4763 h 528639"/>
                <a:gd name="connsiteX25" fmla="*/ 1126333 w 1928813"/>
                <a:gd name="connsiteY25" fmla="*/ 23815 h 528639"/>
                <a:gd name="connsiteX26" fmla="*/ 1166812 w 1928813"/>
                <a:gd name="connsiteY26" fmla="*/ 52389 h 528639"/>
                <a:gd name="connsiteX27" fmla="*/ 1188244 w 1928813"/>
                <a:gd name="connsiteY27" fmla="*/ 71439 h 528639"/>
                <a:gd name="connsiteX28" fmla="*/ 1207295 w 1928813"/>
                <a:gd name="connsiteY28" fmla="*/ 95251 h 528639"/>
                <a:gd name="connsiteX29" fmla="*/ 1231106 w 1928813"/>
                <a:gd name="connsiteY29" fmla="*/ 109540 h 528639"/>
                <a:gd name="connsiteX30" fmla="*/ 1259681 w 1928813"/>
                <a:gd name="connsiteY30" fmla="*/ 147639 h 528639"/>
                <a:gd name="connsiteX31" fmla="*/ 1281113 w 1928813"/>
                <a:gd name="connsiteY31" fmla="*/ 173832 h 528639"/>
                <a:gd name="connsiteX32" fmla="*/ 1312069 w 1928813"/>
                <a:gd name="connsiteY32" fmla="*/ 214314 h 528639"/>
                <a:gd name="connsiteX33" fmla="*/ 1364457 w 1928813"/>
                <a:gd name="connsiteY33" fmla="*/ 280988 h 528639"/>
                <a:gd name="connsiteX34" fmla="*/ 1402557 w 1928813"/>
                <a:gd name="connsiteY34" fmla="*/ 326233 h 528639"/>
                <a:gd name="connsiteX35" fmla="*/ 1426369 w 1928813"/>
                <a:gd name="connsiteY35" fmla="*/ 357189 h 528639"/>
                <a:gd name="connsiteX36" fmla="*/ 1469232 w 1928813"/>
                <a:gd name="connsiteY36" fmla="*/ 392909 h 528639"/>
                <a:gd name="connsiteX37" fmla="*/ 1516856 w 1928813"/>
                <a:gd name="connsiteY37" fmla="*/ 419102 h 528639"/>
                <a:gd name="connsiteX38" fmla="*/ 1557339 w 1928813"/>
                <a:gd name="connsiteY38" fmla="*/ 447677 h 528639"/>
                <a:gd name="connsiteX39" fmla="*/ 1624012 w 1928813"/>
                <a:gd name="connsiteY39" fmla="*/ 476252 h 528639"/>
                <a:gd name="connsiteX40" fmla="*/ 1674019 w 1928813"/>
                <a:gd name="connsiteY40" fmla="*/ 490540 h 528639"/>
                <a:gd name="connsiteX41" fmla="*/ 1743075 w 1928813"/>
                <a:gd name="connsiteY41" fmla="*/ 509589 h 528639"/>
                <a:gd name="connsiteX42" fmla="*/ 1812131 w 1928813"/>
                <a:gd name="connsiteY42" fmla="*/ 521495 h 528639"/>
                <a:gd name="connsiteX43" fmla="*/ 1864519 w 1928813"/>
                <a:gd name="connsiteY43" fmla="*/ 523876 h 528639"/>
                <a:gd name="connsiteX44" fmla="*/ 1928813 w 1928813"/>
                <a:gd name="connsiteY44" fmla="*/ 528639 h 528639"/>
                <a:gd name="connsiteX0" fmla="*/ 0 w 1928813"/>
                <a:gd name="connsiteY0" fmla="*/ 311945 h 528639"/>
                <a:gd name="connsiteX1" fmla="*/ 83344 w 1928813"/>
                <a:gd name="connsiteY1" fmla="*/ 314327 h 528639"/>
                <a:gd name="connsiteX2" fmla="*/ 123825 w 1928813"/>
                <a:gd name="connsiteY2" fmla="*/ 314327 h 528639"/>
                <a:gd name="connsiteX3" fmla="*/ 209550 w 1928813"/>
                <a:gd name="connsiteY3" fmla="*/ 309564 h 528639"/>
                <a:gd name="connsiteX4" fmla="*/ 290513 w 1928813"/>
                <a:gd name="connsiteY4" fmla="*/ 295277 h 528639"/>
                <a:gd name="connsiteX5" fmla="*/ 366713 w 1928813"/>
                <a:gd name="connsiteY5" fmla="*/ 276227 h 528639"/>
                <a:gd name="connsiteX6" fmla="*/ 402432 w 1928813"/>
                <a:gd name="connsiteY6" fmla="*/ 266702 h 528639"/>
                <a:gd name="connsiteX7" fmla="*/ 445294 w 1928813"/>
                <a:gd name="connsiteY7" fmla="*/ 266702 h 528639"/>
                <a:gd name="connsiteX8" fmla="*/ 488157 w 1928813"/>
                <a:gd name="connsiteY8" fmla="*/ 276227 h 528639"/>
                <a:gd name="connsiteX9" fmla="*/ 545307 w 1928813"/>
                <a:gd name="connsiteY9" fmla="*/ 285752 h 528639"/>
                <a:gd name="connsiteX10" fmla="*/ 566738 w 1928813"/>
                <a:gd name="connsiteY10" fmla="*/ 285752 h 528639"/>
                <a:gd name="connsiteX11" fmla="*/ 592932 w 1928813"/>
                <a:gd name="connsiteY11" fmla="*/ 290514 h 528639"/>
                <a:gd name="connsiteX12" fmla="*/ 595313 w 1928813"/>
                <a:gd name="connsiteY12" fmla="*/ 290514 h 528639"/>
                <a:gd name="connsiteX13" fmla="*/ 633412 w 1928813"/>
                <a:gd name="connsiteY13" fmla="*/ 280990 h 528639"/>
                <a:gd name="connsiteX14" fmla="*/ 683419 w 1928813"/>
                <a:gd name="connsiteY14" fmla="*/ 252414 h 528639"/>
                <a:gd name="connsiteX15" fmla="*/ 704850 w 1928813"/>
                <a:gd name="connsiteY15" fmla="*/ 230982 h 528639"/>
                <a:gd name="connsiteX16" fmla="*/ 742951 w 1928813"/>
                <a:gd name="connsiteY16" fmla="*/ 202406 h 528639"/>
                <a:gd name="connsiteX17" fmla="*/ 769144 w 1928813"/>
                <a:gd name="connsiteY17" fmla="*/ 183357 h 528639"/>
                <a:gd name="connsiteX18" fmla="*/ 842962 w 1928813"/>
                <a:gd name="connsiteY18" fmla="*/ 130970 h 528639"/>
                <a:gd name="connsiteX19" fmla="*/ 897730 w 1928813"/>
                <a:gd name="connsiteY19" fmla="*/ 85727 h 528639"/>
                <a:gd name="connsiteX20" fmla="*/ 940593 w 1928813"/>
                <a:gd name="connsiteY20" fmla="*/ 45245 h 528639"/>
                <a:gd name="connsiteX21" fmla="*/ 973932 w 1928813"/>
                <a:gd name="connsiteY21" fmla="*/ 26196 h 528639"/>
                <a:gd name="connsiteX22" fmla="*/ 1004888 w 1928813"/>
                <a:gd name="connsiteY22" fmla="*/ 9527 h 528639"/>
                <a:gd name="connsiteX23" fmla="*/ 1040607 w 1928813"/>
                <a:gd name="connsiteY23" fmla="*/ 0 h 528639"/>
                <a:gd name="connsiteX24" fmla="*/ 1085850 w 1928813"/>
                <a:gd name="connsiteY24" fmla="*/ 4763 h 528639"/>
                <a:gd name="connsiteX25" fmla="*/ 1126333 w 1928813"/>
                <a:gd name="connsiteY25" fmla="*/ 23815 h 528639"/>
                <a:gd name="connsiteX26" fmla="*/ 1166812 w 1928813"/>
                <a:gd name="connsiteY26" fmla="*/ 52389 h 528639"/>
                <a:gd name="connsiteX27" fmla="*/ 1188244 w 1928813"/>
                <a:gd name="connsiteY27" fmla="*/ 71439 h 528639"/>
                <a:gd name="connsiteX28" fmla="*/ 1207295 w 1928813"/>
                <a:gd name="connsiteY28" fmla="*/ 95251 h 528639"/>
                <a:gd name="connsiteX29" fmla="*/ 1231106 w 1928813"/>
                <a:gd name="connsiteY29" fmla="*/ 121446 h 528639"/>
                <a:gd name="connsiteX30" fmla="*/ 1259681 w 1928813"/>
                <a:gd name="connsiteY30" fmla="*/ 147639 h 528639"/>
                <a:gd name="connsiteX31" fmla="*/ 1281113 w 1928813"/>
                <a:gd name="connsiteY31" fmla="*/ 173832 h 528639"/>
                <a:gd name="connsiteX32" fmla="*/ 1312069 w 1928813"/>
                <a:gd name="connsiteY32" fmla="*/ 214314 h 528639"/>
                <a:gd name="connsiteX33" fmla="*/ 1364457 w 1928813"/>
                <a:gd name="connsiteY33" fmla="*/ 280988 h 528639"/>
                <a:gd name="connsiteX34" fmla="*/ 1402557 w 1928813"/>
                <a:gd name="connsiteY34" fmla="*/ 326233 h 528639"/>
                <a:gd name="connsiteX35" fmla="*/ 1426369 w 1928813"/>
                <a:gd name="connsiteY35" fmla="*/ 357189 h 528639"/>
                <a:gd name="connsiteX36" fmla="*/ 1469232 w 1928813"/>
                <a:gd name="connsiteY36" fmla="*/ 392909 h 528639"/>
                <a:gd name="connsiteX37" fmla="*/ 1516856 w 1928813"/>
                <a:gd name="connsiteY37" fmla="*/ 419102 h 528639"/>
                <a:gd name="connsiteX38" fmla="*/ 1557339 w 1928813"/>
                <a:gd name="connsiteY38" fmla="*/ 447677 h 528639"/>
                <a:gd name="connsiteX39" fmla="*/ 1624012 w 1928813"/>
                <a:gd name="connsiteY39" fmla="*/ 476252 h 528639"/>
                <a:gd name="connsiteX40" fmla="*/ 1674019 w 1928813"/>
                <a:gd name="connsiteY40" fmla="*/ 490540 h 528639"/>
                <a:gd name="connsiteX41" fmla="*/ 1743075 w 1928813"/>
                <a:gd name="connsiteY41" fmla="*/ 509589 h 528639"/>
                <a:gd name="connsiteX42" fmla="*/ 1812131 w 1928813"/>
                <a:gd name="connsiteY42" fmla="*/ 521495 h 528639"/>
                <a:gd name="connsiteX43" fmla="*/ 1864519 w 1928813"/>
                <a:gd name="connsiteY43" fmla="*/ 523876 h 528639"/>
                <a:gd name="connsiteX44" fmla="*/ 1928813 w 1928813"/>
                <a:gd name="connsiteY44" fmla="*/ 528639 h 528639"/>
                <a:gd name="connsiteX0" fmla="*/ 0 w 1928813"/>
                <a:gd name="connsiteY0" fmla="*/ 311945 h 528639"/>
                <a:gd name="connsiteX1" fmla="*/ 83344 w 1928813"/>
                <a:gd name="connsiteY1" fmla="*/ 314327 h 528639"/>
                <a:gd name="connsiteX2" fmla="*/ 123825 w 1928813"/>
                <a:gd name="connsiteY2" fmla="*/ 314327 h 528639"/>
                <a:gd name="connsiteX3" fmla="*/ 209550 w 1928813"/>
                <a:gd name="connsiteY3" fmla="*/ 309564 h 528639"/>
                <a:gd name="connsiteX4" fmla="*/ 290513 w 1928813"/>
                <a:gd name="connsiteY4" fmla="*/ 295277 h 528639"/>
                <a:gd name="connsiteX5" fmla="*/ 366713 w 1928813"/>
                <a:gd name="connsiteY5" fmla="*/ 276227 h 528639"/>
                <a:gd name="connsiteX6" fmla="*/ 402432 w 1928813"/>
                <a:gd name="connsiteY6" fmla="*/ 266702 h 528639"/>
                <a:gd name="connsiteX7" fmla="*/ 445294 w 1928813"/>
                <a:gd name="connsiteY7" fmla="*/ 266702 h 528639"/>
                <a:gd name="connsiteX8" fmla="*/ 488157 w 1928813"/>
                <a:gd name="connsiteY8" fmla="*/ 276227 h 528639"/>
                <a:gd name="connsiteX9" fmla="*/ 545307 w 1928813"/>
                <a:gd name="connsiteY9" fmla="*/ 285752 h 528639"/>
                <a:gd name="connsiteX10" fmla="*/ 566738 w 1928813"/>
                <a:gd name="connsiteY10" fmla="*/ 285752 h 528639"/>
                <a:gd name="connsiteX11" fmla="*/ 592932 w 1928813"/>
                <a:gd name="connsiteY11" fmla="*/ 290514 h 528639"/>
                <a:gd name="connsiteX12" fmla="*/ 595313 w 1928813"/>
                <a:gd name="connsiteY12" fmla="*/ 290514 h 528639"/>
                <a:gd name="connsiteX13" fmla="*/ 633412 w 1928813"/>
                <a:gd name="connsiteY13" fmla="*/ 280990 h 528639"/>
                <a:gd name="connsiteX14" fmla="*/ 683419 w 1928813"/>
                <a:gd name="connsiteY14" fmla="*/ 252414 h 528639"/>
                <a:gd name="connsiteX15" fmla="*/ 704850 w 1928813"/>
                <a:gd name="connsiteY15" fmla="*/ 230982 h 528639"/>
                <a:gd name="connsiteX16" fmla="*/ 742951 w 1928813"/>
                <a:gd name="connsiteY16" fmla="*/ 202406 h 528639"/>
                <a:gd name="connsiteX17" fmla="*/ 769144 w 1928813"/>
                <a:gd name="connsiteY17" fmla="*/ 183357 h 528639"/>
                <a:gd name="connsiteX18" fmla="*/ 842962 w 1928813"/>
                <a:gd name="connsiteY18" fmla="*/ 130970 h 528639"/>
                <a:gd name="connsiteX19" fmla="*/ 897730 w 1928813"/>
                <a:gd name="connsiteY19" fmla="*/ 85727 h 528639"/>
                <a:gd name="connsiteX20" fmla="*/ 940593 w 1928813"/>
                <a:gd name="connsiteY20" fmla="*/ 45245 h 528639"/>
                <a:gd name="connsiteX21" fmla="*/ 973932 w 1928813"/>
                <a:gd name="connsiteY21" fmla="*/ 26196 h 528639"/>
                <a:gd name="connsiteX22" fmla="*/ 1004888 w 1928813"/>
                <a:gd name="connsiteY22" fmla="*/ 9527 h 528639"/>
                <a:gd name="connsiteX23" fmla="*/ 1040607 w 1928813"/>
                <a:gd name="connsiteY23" fmla="*/ 0 h 528639"/>
                <a:gd name="connsiteX24" fmla="*/ 1085850 w 1928813"/>
                <a:gd name="connsiteY24" fmla="*/ 4763 h 528639"/>
                <a:gd name="connsiteX25" fmla="*/ 1126333 w 1928813"/>
                <a:gd name="connsiteY25" fmla="*/ 23815 h 528639"/>
                <a:gd name="connsiteX26" fmla="*/ 1166812 w 1928813"/>
                <a:gd name="connsiteY26" fmla="*/ 52389 h 528639"/>
                <a:gd name="connsiteX27" fmla="*/ 1188244 w 1928813"/>
                <a:gd name="connsiteY27" fmla="*/ 71439 h 528639"/>
                <a:gd name="connsiteX28" fmla="*/ 1207295 w 1928813"/>
                <a:gd name="connsiteY28" fmla="*/ 95251 h 528639"/>
                <a:gd name="connsiteX29" fmla="*/ 1231106 w 1928813"/>
                <a:gd name="connsiteY29" fmla="*/ 121446 h 528639"/>
                <a:gd name="connsiteX30" fmla="*/ 1259681 w 1928813"/>
                <a:gd name="connsiteY30" fmla="*/ 147639 h 528639"/>
                <a:gd name="connsiteX31" fmla="*/ 1281113 w 1928813"/>
                <a:gd name="connsiteY31" fmla="*/ 180975 h 528639"/>
                <a:gd name="connsiteX32" fmla="*/ 1312069 w 1928813"/>
                <a:gd name="connsiteY32" fmla="*/ 214314 h 528639"/>
                <a:gd name="connsiteX33" fmla="*/ 1364457 w 1928813"/>
                <a:gd name="connsiteY33" fmla="*/ 280988 h 528639"/>
                <a:gd name="connsiteX34" fmla="*/ 1402557 w 1928813"/>
                <a:gd name="connsiteY34" fmla="*/ 326233 h 528639"/>
                <a:gd name="connsiteX35" fmla="*/ 1426369 w 1928813"/>
                <a:gd name="connsiteY35" fmla="*/ 357189 h 528639"/>
                <a:gd name="connsiteX36" fmla="*/ 1469232 w 1928813"/>
                <a:gd name="connsiteY36" fmla="*/ 392909 h 528639"/>
                <a:gd name="connsiteX37" fmla="*/ 1516856 w 1928813"/>
                <a:gd name="connsiteY37" fmla="*/ 419102 h 528639"/>
                <a:gd name="connsiteX38" fmla="*/ 1557339 w 1928813"/>
                <a:gd name="connsiteY38" fmla="*/ 447677 h 528639"/>
                <a:gd name="connsiteX39" fmla="*/ 1624012 w 1928813"/>
                <a:gd name="connsiteY39" fmla="*/ 476252 h 528639"/>
                <a:gd name="connsiteX40" fmla="*/ 1674019 w 1928813"/>
                <a:gd name="connsiteY40" fmla="*/ 490540 h 528639"/>
                <a:gd name="connsiteX41" fmla="*/ 1743075 w 1928813"/>
                <a:gd name="connsiteY41" fmla="*/ 509589 h 528639"/>
                <a:gd name="connsiteX42" fmla="*/ 1812131 w 1928813"/>
                <a:gd name="connsiteY42" fmla="*/ 521495 h 528639"/>
                <a:gd name="connsiteX43" fmla="*/ 1864519 w 1928813"/>
                <a:gd name="connsiteY43" fmla="*/ 523876 h 528639"/>
                <a:gd name="connsiteX44" fmla="*/ 1928813 w 1928813"/>
                <a:gd name="connsiteY44" fmla="*/ 528639 h 528639"/>
                <a:gd name="connsiteX0" fmla="*/ 0 w 1928813"/>
                <a:gd name="connsiteY0" fmla="*/ 311945 h 528639"/>
                <a:gd name="connsiteX1" fmla="*/ 83344 w 1928813"/>
                <a:gd name="connsiteY1" fmla="*/ 314327 h 528639"/>
                <a:gd name="connsiteX2" fmla="*/ 123825 w 1928813"/>
                <a:gd name="connsiteY2" fmla="*/ 314327 h 528639"/>
                <a:gd name="connsiteX3" fmla="*/ 209550 w 1928813"/>
                <a:gd name="connsiteY3" fmla="*/ 309564 h 528639"/>
                <a:gd name="connsiteX4" fmla="*/ 290513 w 1928813"/>
                <a:gd name="connsiteY4" fmla="*/ 295277 h 528639"/>
                <a:gd name="connsiteX5" fmla="*/ 366713 w 1928813"/>
                <a:gd name="connsiteY5" fmla="*/ 276227 h 528639"/>
                <a:gd name="connsiteX6" fmla="*/ 402432 w 1928813"/>
                <a:gd name="connsiteY6" fmla="*/ 266702 h 528639"/>
                <a:gd name="connsiteX7" fmla="*/ 445294 w 1928813"/>
                <a:gd name="connsiteY7" fmla="*/ 266702 h 528639"/>
                <a:gd name="connsiteX8" fmla="*/ 488157 w 1928813"/>
                <a:gd name="connsiteY8" fmla="*/ 276227 h 528639"/>
                <a:gd name="connsiteX9" fmla="*/ 545307 w 1928813"/>
                <a:gd name="connsiteY9" fmla="*/ 285752 h 528639"/>
                <a:gd name="connsiteX10" fmla="*/ 566738 w 1928813"/>
                <a:gd name="connsiteY10" fmla="*/ 285752 h 528639"/>
                <a:gd name="connsiteX11" fmla="*/ 592932 w 1928813"/>
                <a:gd name="connsiteY11" fmla="*/ 290514 h 528639"/>
                <a:gd name="connsiteX12" fmla="*/ 595313 w 1928813"/>
                <a:gd name="connsiteY12" fmla="*/ 290514 h 528639"/>
                <a:gd name="connsiteX13" fmla="*/ 633412 w 1928813"/>
                <a:gd name="connsiteY13" fmla="*/ 280990 h 528639"/>
                <a:gd name="connsiteX14" fmla="*/ 683419 w 1928813"/>
                <a:gd name="connsiteY14" fmla="*/ 252414 h 528639"/>
                <a:gd name="connsiteX15" fmla="*/ 704850 w 1928813"/>
                <a:gd name="connsiteY15" fmla="*/ 230982 h 528639"/>
                <a:gd name="connsiteX16" fmla="*/ 742951 w 1928813"/>
                <a:gd name="connsiteY16" fmla="*/ 202406 h 528639"/>
                <a:gd name="connsiteX17" fmla="*/ 769144 w 1928813"/>
                <a:gd name="connsiteY17" fmla="*/ 183357 h 528639"/>
                <a:gd name="connsiteX18" fmla="*/ 842962 w 1928813"/>
                <a:gd name="connsiteY18" fmla="*/ 130970 h 528639"/>
                <a:gd name="connsiteX19" fmla="*/ 897730 w 1928813"/>
                <a:gd name="connsiteY19" fmla="*/ 85727 h 528639"/>
                <a:gd name="connsiteX20" fmla="*/ 940593 w 1928813"/>
                <a:gd name="connsiteY20" fmla="*/ 45245 h 528639"/>
                <a:gd name="connsiteX21" fmla="*/ 973932 w 1928813"/>
                <a:gd name="connsiteY21" fmla="*/ 26196 h 528639"/>
                <a:gd name="connsiteX22" fmla="*/ 1004888 w 1928813"/>
                <a:gd name="connsiteY22" fmla="*/ 9527 h 528639"/>
                <a:gd name="connsiteX23" fmla="*/ 1040607 w 1928813"/>
                <a:gd name="connsiteY23" fmla="*/ 0 h 528639"/>
                <a:gd name="connsiteX24" fmla="*/ 1085850 w 1928813"/>
                <a:gd name="connsiteY24" fmla="*/ 4763 h 528639"/>
                <a:gd name="connsiteX25" fmla="*/ 1126333 w 1928813"/>
                <a:gd name="connsiteY25" fmla="*/ 23815 h 528639"/>
                <a:gd name="connsiteX26" fmla="*/ 1166812 w 1928813"/>
                <a:gd name="connsiteY26" fmla="*/ 52389 h 528639"/>
                <a:gd name="connsiteX27" fmla="*/ 1188244 w 1928813"/>
                <a:gd name="connsiteY27" fmla="*/ 71439 h 528639"/>
                <a:gd name="connsiteX28" fmla="*/ 1207295 w 1928813"/>
                <a:gd name="connsiteY28" fmla="*/ 95251 h 528639"/>
                <a:gd name="connsiteX29" fmla="*/ 1231106 w 1928813"/>
                <a:gd name="connsiteY29" fmla="*/ 121446 h 528639"/>
                <a:gd name="connsiteX30" fmla="*/ 1257300 w 1928813"/>
                <a:gd name="connsiteY30" fmla="*/ 154783 h 528639"/>
                <a:gd name="connsiteX31" fmla="*/ 1281113 w 1928813"/>
                <a:gd name="connsiteY31" fmla="*/ 180975 h 528639"/>
                <a:gd name="connsiteX32" fmla="*/ 1312069 w 1928813"/>
                <a:gd name="connsiteY32" fmla="*/ 214314 h 528639"/>
                <a:gd name="connsiteX33" fmla="*/ 1364457 w 1928813"/>
                <a:gd name="connsiteY33" fmla="*/ 280988 h 528639"/>
                <a:gd name="connsiteX34" fmla="*/ 1402557 w 1928813"/>
                <a:gd name="connsiteY34" fmla="*/ 326233 h 528639"/>
                <a:gd name="connsiteX35" fmla="*/ 1426369 w 1928813"/>
                <a:gd name="connsiteY35" fmla="*/ 357189 h 528639"/>
                <a:gd name="connsiteX36" fmla="*/ 1469232 w 1928813"/>
                <a:gd name="connsiteY36" fmla="*/ 392909 h 528639"/>
                <a:gd name="connsiteX37" fmla="*/ 1516856 w 1928813"/>
                <a:gd name="connsiteY37" fmla="*/ 419102 h 528639"/>
                <a:gd name="connsiteX38" fmla="*/ 1557339 w 1928813"/>
                <a:gd name="connsiteY38" fmla="*/ 447677 h 528639"/>
                <a:gd name="connsiteX39" fmla="*/ 1624012 w 1928813"/>
                <a:gd name="connsiteY39" fmla="*/ 476252 h 528639"/>
                <a:gd name="connsiteX40" fmla="*/ 1674019 w 1928813"/>
                <a:gd name="connsiteY40" fmla="*/ 490540 h 528639"/>
                <a:gd name="connsiteX41" fmla="*/ 1743075 w 1928813"/>
                <a:gd name="connsiteY41" fmla="*/ 509589 h 528639"/>
                <a:gd name="connsiteX42" fmla="*/ 1812131 w 1928813"/>
                <a:gd name="connsiteY42" fmla="*/ 521495 h 528639"/>
                <a:gd name="connsiteX43" fmla="*/ 1864519 w 1928813"/>
                <a:gd name="connsiteY43" fmla="*/ 523876 h 528639"/>
                <a:gd name="connsiteX44" fmla="*/ 1928813 w 1928813"/>
                <a:gd name="connsiteY44" fmla="*/ 528639 h 528639"/>
                <a:gd name="connsiteX0" fmla="*/ 0 w 1928813"/>
                <a:gd name="connsiteY0" fmla="*/ 311945 h 528639"/>
                <a:gd name="connsiteX1" fmla="*/ 83344 w 1928813"/>
                <a:gd name="connsiteY1" fmla="*/ 314327 h 528639"/>
                <a:gd name="connsiteX2" fmla="*/ 123825 w 1928813"/>
                <a:gd name="connsiteY2" fmla="*/ 314327 h 528639"/>
                <a:gd name="connsiteX3" fmla="*/ 209550 w 1928813"/>
                <a:gd name="connsiteY3" fmla="*/ 309564 h 528639"/>
                <a:gd name="connsiteX4" fmla="*/ 290513 w 1928813"/>
                <a:gd name="connsiteY4" fmla="*/ 295277 h 528639"/>
                <a:gd name="connsiteX5" fmla="*/ 366713 w 1928813"/>
                <a:gd name="connsiteY5" fmla="*/ 276227 h 528639"/>
                <a:gd name="connsiteX6" fmla="*/ 402432 w 1928813"/>
                <a:gd name="connsiteY6" fmla="*/ 266702 h 528639"/>
                <a:gd name="connsiteX7" fmla="*/ 445294 w 1928813"/>
                <a:gd name="connsiteY7" fmla="*/ 266702 h 528639"/>
                <a:gd name="connsiteX8" fmla="*/ 488157 w 1928813"/>
                <a:gd name="connsiteY8" fmla="*/ 276227 h 528639"/>
                <a:gd name="connsiteX9" fmla="*/ 545307 w 1928813"/>
                <a:gd name="connsiteY9" fmla="*/ 285752 h 528639"/>
                <a:gd name="connsiteX10" fmla="*/ 566738 w 1928813"/>
                <a:gd name="connsiteY10" fmla="*/ 285752 h 528639"/>
                <a:gd name="connsiteX11" fmla="*/ 592932 w 1928813"/>
                <a:gd name="connsiteY11" fmla="*/ 290514 h 528639"/>
                <a:gd name="connsiteX12" fmla="*/ 595313 w 1928813"/>
                <a:gd name="connsiteY12" fmla="*/ 290514 h 528639"/>
                <a:gd name="connsiteX13" fmla="*/ 633412 w 1928813"/>
                <a:gd name="connsiteY13" fmla="*/ 280990 h 528639"/>
                <a:gd name="connsiteX14" fmla="*/ 683419 w 1928813"/>
                <a:gd name="connsiteY14" fmla="*/ 252414 h 528639"/>
                <a:gd name="connsiteX15" fmla="*/ 704850 w 1928813"/>
                <a:gd name="connsiteY15" fmla="*/ 230982 h 528639"/>
                <a:gd name="connsiteX16" fmla="*/ 742951 w 1928813"/>
                <a:gd name="connsiteY16" fmla="*/ 202406 h 528639"/>
                <a:gd name="connsiteX17" fmla="*/ 769144 w 1928813"/>
                <a:gd name="connsiteY17" fmla="*/ 183357 h 528639"/>
                <a:gd name="connsiteX18" fmla="*/ 842962 w 1928813"/>
                <a:gd name="connsiteY18" fmla="*/ 130970 h 528639"/>
                <a:gd name="connsiteX19" fmla="*/ 897730 w 1928813"/>
                <a:gd name="connsiteY19" fmla="*/ 85727 h 528639"/>
                <a:gd name="connsiteX20" fmla="*/ 940593 w 1928813"/>
                <a:gd name="connsiteY20" fmla="*/ 45245 h 528639"/>
                <a:gd name="connsiteX21" fmla="*/ 973932 w 1928813"/>
                <a:gd name="connsiteY21" fmla="*/ 26196 h 528639"/>
                <a:gd name="connsiteX22" fmla="*/ 1004888 w 1928813"/>
                <a:gd name="connsiteY22" fmla="*/ 9527 h 528639"/>
                <a:gd name="connsiteX23" fmla="*/ 1040607 w 1928813"/>
                <a:gd name="connsiteY23" fmla="*/ 0 h 528639"/>
                <a:gd name="connsiteX24" fmla="*/ 1085850 w 1928813"/>
                <a:gd name="connsiteY24" fmla="*/ 4763 h 528639"/>
                <a:gd name="connsiteX25" fmla="*/ 1126333 w 1928813"/>
                <a:gd name="connsiteY25" fmla="*/ 23815 h 528639"/>
                <a:gd name="connsiteX26" fmla="*/ 1166812 w 1928813"/>
                <a:gd name="connsiteY26" fmla="*/ 52389 h 528639"/>
                <a:gd name="connsiteX27" fmla="*/ 1188244 w 1928813"/>
                <a:gd name="connsiteY27" fmla="*/ 71439 h 528639"/>
                <a:gd name="connsiteX28" fmla="*/ 1207295 w 1928813"/>
                <a:gd name="connsiteY28" fmla="*/ 95251 h 528639"/>
                <a:gd name="connsiteX29" fmla="*/ 1231106 w 1928813"/>
                <a:gd name="connsiteY29" fmla="*/ 121446 h 528639"/>
                <a:gd name="connsiteX30" fmla="*/ 1257300 w 1928813"/>
                <a:gd name="connsiteY30" fmla="*/ 154783 h 528639"/>
                <a:gd name="connsiteX31" fmla="*/ 1281113 w 1928813"/>
                <a:gd name="connsiteY31" fmla="*/ 180975 h 528639"/>
                <a:gd name="connsiteX32" fmla="*/ 1312069 w 1928813"/>
                <a:gd name="connsiteY32" fmla="*/ 214314 h 528639"/>
                <a:gd name="connsiteX33" fmla="*/ 1364457 w 1928813"/>
                <a:gd name="connsiteY33" fmla="*/ 280988 h 528639"/>
                <a:gd name="connsiteX34" fmla="*/ 1402557 w 1928813"/>
                <a:gd name="connsiteY34" fmla="*/ 326233 h 528639"/>
                <a:gd name="connsiteX35" fmla="*/ 1426369 w 1928813"/>
                <a:gd name="connsiteY35" fmla="*/ 357189 h 528639"/>
                <a:gd name="connsiteX36" fmla="*/ 1469232 w 1928813"/>
                <a:gd name="connsiteY36" fmla="*/ 392909 h 528639"/>
                <a:gd name="connsiteX37" fmla="*/ 1509712 w 1928813"/>
                <a:gd name="connsiteY37" fmla="*/ 423864 h 528639"/>
                <a:gd name="connsiteX38" fmla="*/ 1557339 w 1928813"/>
                <a:gd name="connsiteY38" fmla="*/ 447677 h 528639"/>
                <a:gd name="connsiteX39" fmla="*/ 1624012 w 1928813"/>
                <a:gd name="connsiteY39" fmla="*/ 476252 h 528639"/>
                <a:gd name="connsiteX40" fmla="*/ 1674019 w 1928813"/>
                <a:gd name="connsiteY40" fmla="*/ 490540 h 528639"/>
                <a:gd name="connsiteX41" fmla="*/ 1743075 w 1928813"/>
                <a:gd name="connsiteY41" fmla="*/ 509589 h 528639"/>
                <a:gd name="connsiteX42" fmla="*/ 1812131 w 1928813"/>
                <a:gd name="connsiteY42" fmla="*/ 521495 h 528639"/>
                <a:gd name="connsiteX43" fmla="*/ 1864519 w 1928813"/>
                <a:gd name="connsiteY43" fmla="*/ 523876 h 528639"/>
                <a:gd name="connsiteX44" fmla="*/ 1928813 w 1928813"/>
                <a:gd name="connsiteY44" fmla="*/ 528639 h 528639"/>
                <a:gd name="connsiteX0" fmla="*/ 0 w 1928813"/>
                <a:gd name="connsiteY0" fmla="*/ 307406 h 524100"/>
                <a:gd name="connsiteX1" fmla="*/ 83344 w 1928813"/>
                <a:gd name="connsiteY1" fmla="*/ 309788 h 524100"/>
                <a:gd name="connsiteX2" fmla="*/ 123825 w 1928813"/>
                <a:gd name="connsiteY2" fmla="*/ 309788 h 524100"/>
                <a:gd name="connsiteX3" fmla="*/ 209550 w 1928813"/>
                <a:gd name="connsiteY3" fmla="*/ 305025 h 524100"/>
                <a:gd name="connsiteX4" fmla="*/ 290513 w 1928813"/>
                <a:gd name="connsiteY4" fmla="*/ 290738 h 524100"/>
                <a:gd name="connsiteX5" fmla="*/ 366713 w 1928813"/>
                <a:gd name="connsiteY5" fmla="*/ 271688 h 524100"/>
                <a:gd name="connsiteX6" fmla="*/ 402432 w 1928813"/>
                <a:gd name="connsiteY6" fmla="*/ 262163 h 524100"/>
                <a:gd name="connsiteX7" fmla="*/ 445294 w 1928813"/>
                <a:gd name="connsiteY7" fmla="*/ 262163 h 524100"/>
                <a:gd name="connsiteX8" fmla="*/ 488157 w 1928813"/>
                <a:gd name="connsiteY8" fmla="*/ 271688 h 524100"/>
                <a:gd name="connsiteX9" fmla="*/ 545307 w 1928813"/>
                <a:gd name="connsiteY9" fmla="*/ 281213 h 524100"/>
                <a:gd name="connsiteX10" fmla="*/ 566738 w 1928813"/>
                <a:gd name="connsiteY10" fmla="*/ 281213 h 524100"/>
                <a:gd name="connsiteX11" fmla="*/ 592932 w 1928813"/>
                <a:gd name="connsiteY11" fmla="*/ 285975 h 524100"/>
                <a:gd name="connsiteX12" fmla="*/ 595313 w 1928813"/>
                <a:gd name="connsiteY12" fmla="*/ 285975 h 524100"/>
                <a:gd name="connsiteX13" fmla="*/ 633412 w 1928813"/>
                <a:gd name="connsiteY13" fmla="*/ 276451 h 524100"/>
                <a:gd name="connsiteX14" fmla="*/ 683419 w 1928813"/>
                <a:gd name="connsiteY14" fmla="*/ 247875 h 524100"/>
                <a:gd name="connsiteX15" fmla="*/ 704850 w 1928813"/>
                <a:gd name="connsiteY15" fmla="*/ 226443 h 524100"/>
                <a:gd name="connsiteX16" fmla="*/ 742951 w 1928813"/>
                <a:gd name="connsiteY16" fmla="*/ 197867 h 524100"/>
                <a:gd name="connsiteX17" fmla="*/ 769144 w 1928813"/>
                <a:gd name="connsiteY17" fmla="*/ 178818 h 524100"/>
                <a:gd name="connsiteX18" fmla="*/ 842962 w 1928813"/>
                <a:gd name="connsiteY18" fmla="*/ 126431 h 524100"/>
                <a:gd name="connsiteX19" fmla="*/ 897730 w 1928813"/>
                <a:gd name="connsiteY19" fmla="*/ 81188 h 524100"/>
                <a:gd name="connsiteX20" fmla="*/ 940593 w 1928813"/>
                <a:gd name="connsiteY20" fmla="*/ 40706 h 524100"/>
                <a:gd name="connsiteX21" fmla="*/ 973932 w 1928813"/>
                <a:gd name="connsiteY21" fmla="*/ 21657 h 524100"/>
                <a:gd name="connsiteX22" fmla="*/ 1004888 w 1928813"/>
                <a:gd name="connsiteY22" fmla="*/ 4988 h 524100"/>
                <a:gd name="connsiteX23" fmla="*/ 1040607 w 1928813"/>
                <a:gd name="connsiteY23" fmla="*/ 9748 h 524100"/>
                <a:gd name="connsiteX24" fmla="*/ 1085850 w 1928813"/>
                <a:gd name="connsiteY24" fmla="*/ 224 h 524100"/>
                <a:gd name="connsiteX25" fmla="*/ 1126333 w 1928813"/>
                <a:gd name="connsiteY25" fmla="*/ 19276 h 524100"/>
                <a:gd name="connsiteX26" fmla="*/ 1166812 w 1928813"/>
                <a:gd name="connsiteY26" fmla="*/ 47850 h 524100"/>
                <a:gd name="connsiteX27" fmla="*/ 1188244 w 1928813"/>
                <a:gd name="connsiteY27" fmla="*/ 66900 h 524100"/>
                <a:gd name="connsiteX28" fmla="*/ 1207295 w 1928813"/>
                <a:gd name="connsiteY28" fmla="*/ 90712 h 524100"/>
                <a:gd name="connsiteX29" fmla="*/ 1231106 w 1928813"/>
                <a:gd name="connsiteY29" fmla="*/ 116907 h 524100"/>
                <a:gd name="connsiteX30" fmla="*/ 1257300 w 1928813"/>
                <a:gd name="connsiteY30" fmla="*/ 150244 h 524100"/>
                <a:gd name="connsiteX31" fmla="*/ 1281113 w 1928813"/>
                <a:gd name="connsiteY31" fmla="*/ 176436 h 524100"/>
                <a:gd name="connsiteX32" fmla="*/ 1312069 w 1928813"/>
                <a:gd name="connsiteY32" fmla="*/ 209775 h 524100"/>
                <a:gd name="connsiteX33" fmla="*/ 1364457 w 1928813"/>
                <a:gd name="connsiteY33" fmla="*/ 276449 h 524100"/>
                <a:gd name="connsiteX34" fmla="*/ 1402557 w 1928813"/>
                <a:gd name="connsiteY34" fmla="*/ 321694 h 524100"/>
                <a:gd name="connsiteX35" fmla="*/ 1426369 w 1928813"/>
                <a:gd name="connsiteY35" fmla="*/ 352650 h 524100"/>
                <a:gd name="connsiteX36" fmla="*/ 1469232 w 1928813"/>
                <a:gd name="connsiteY36" fmla="*/ 388370 h 524100"/>
                <a:gd name="connsiteX37" fmla="*/ 1509712 w 1928813"/>
                <a:gd name="connsiteY37" fmla="*/ 419325 h 524100"/>
                <a:gd name="connsiteX38" fmla="*/ 1557339 w 1928813"/>
                <a:gd name="connsiteY38" fmla="*/ 443138 h 524100"/>
                <a:gd name="connsiteX39" fmla="*/ 1624012 w 1928813"/>
                <a:gd name="connsiteY39" fmla="*/ 471713 h 524100"/>
                <a:gd name="connsiteX40" fmla="*/ 1674019 w 1928813"/>
                <a:gd name="connsiteY40" fmla="*/ 486001 h 524100"/>
                <a:gd name="connsiteX41" fmla="*/ 1743075 w 1928813"/>
                <a:gd name="connsiteY41" fmla="*/ 505050 h 524100"/>
                <a:gd name="connsiteX42" fmla="*/ 1812131 w 1928813"/>
                <a:gd name="connsiteY42" fmla="*/ 516956 h 524100"/>
                <a:gd name="connsiteX43" fmla="*/ 1864519 w 1928813"/>
                <a:gd name="connsiteY43" fmla="*/ 519337 h 524100"/>
                <a:gd name="connsiteX44" fmla="*/ 1928813 w 1928813"/>
                <a:gd name="connsiteY44" fmla="*/ 524100 h 524100"/>
                <a:gd name="connsiteX0" fmla="*/ 0 w 1928813"/>
                <a:gd name="connsiteY0" fmla="*/ 307406 h 524100"/>
                <a:gd name="connsiteX1" fmla="*/ 83344 w 1928813"/>
                <a:gd name="connsiteY1" fmla="*/ 309788 h 524100"/>
                <a:gd name="connsiteX2" fmla="*/ 123825 w 1928813"/>
                <a:gd name="connsiteY2" fmla="*/ 309788 h 524100"/>
                <a:gd name="connsiteX3" fmla="*/ 209550 w 1928813"/>
                <a:gd name="connsiteY3" fmla="*/ 305025 h 524100"/>
                <a:gd name="connsiteX4" fmla="*/ 290513 w 1928813"/>
                <a:gd name="connsiteY4" fmla="*/ 290738 h 524100"/>
                <a:gd name="connsiteX5" fmla="*/ 366713 w 1928813"/>
                <a:gd name="connsiteY5" fmla="*/ 271688 h 524100"/>
                <a:gd name="connsiteX6" fmla="*/ 402432 w 1928813"/>
                <a:gd name="connsiteY6" fmla="*/ 262163 h 524100"/>
                <a:gd name="connsiteX7" fmla="*/ 445294 w 1928813"/>
                <a:gd name="connsiteY7" fmla="*/ 262163 h 524100"/>
                <a:gd name="connsiteX8" fmla="*/ 488157 w 1928813"/>
                <a:gd name="connsiteY8" fmla="*/ 271688 h 524100"/>
                <a:gd name="connsiteX9" fmla="*/ 545307 w 1928813"/>
                <a:gd name="connsiteY9" fmla="*/ 281213 h 524100"/>
                <a:gd name="connsiteX10" fmla="*/ 566738 w 1928813"/>
                <a:gd name="connsiteY10" fmla="*/ 281213 h 524100"/>
                <a:gd name="connsiteX11" fmla="*/ 592932 w 1928813"/>
                <a:gd name="connsiteY11" fmla="*/ 285975 h 524100"/>
                <a:gd name="connsiteX12" fmla="*/ 595313 w 1928813"/>
                <a:gd name="connsiteY12" fmla="*/ 285975 h 524100"/>
                <a:gd name="connsiteX13" fmla="*/ 633412 w 1928813"/>
                <a:gd name="connsiteY13" fmla="*/ 276451 h 524100"/>
                <a:gd name="connsiteX14" fmla="*/ 683419 w 1928813"/>
                <a:gd name="connsiteY14" fmla="*/ 247875 h 524100"/>
                <a:gd name="connsiteX15" fmla="*/ 704850 w 1928813"/>
                <a:gd name="connsiteY15" fmla="*/ 226443 h 524100"/>
                <a:gd name="connsiteX16" fmla="*/ 742951 w 1928813"/>
                <a:gd name="connsiteY16" fmla="*/ 197867 h 524100"/>
                <a:gd name="connsiteX17" fmla="*/ 769144 w 1928813"/>
                <a:gd name="connsiteY17" fmla="*/ 178818 h 524100"/>
                <a:gd name="connsiteX18" fmla="*/ 842962 w 1928813"/>
                <a:gd name="connsiteY18" fmla="*/ 126431 h 524100"/>
                <a:gd name="connsiteX19" fmla="*/ 897730 w 1928813"/>
                <a:gd name="connsiteY19" fmla="*/ 81188 h 524100"/>
                <a:gd name="connsiteX20" fmla="*/ 940593 w 1928813"/>
                <a:gd name="connsiteY20" fmla="*/ 40706 h 524100"/>
                <a:gd name="connsiteX21" fmla="*/ 973932 w 1928813"/>
                <a:gd name="connsiteY21" fmla="*/ 21657 h 524100"/>
                <a:gd name="connsiteX22" fmla="*/ 1004888 w 1928813"/>
                <a:gd name="connsiteY22" fmla="*/ 16894 h 524100"/>
                <a:gd name="connsiteX23" fmla="*/ 1040607 w 1928813"/>
                <a:gd name="connsiteY23" fmla="*/ 9748 h 524100"/>
                <a:gd name="connsiteX24" fmla="*/ 1085850 w 1928813"/>
                <a:gd name="connsiteY24" fmla="*/ 224 h 524100"/>
                <a:gd name="connsiteX25" fmla="*/ 1126333 w 1928813"/>
                <a:gd name="connsiteY25" fmla="*/ 19276 h 524100"/>
                <a:gd name="connsiteX26" fmla="*/ 1166812 w 1928813"/>
                <a:gd name="connsiteY26" fmla="*/ 47850 h 524100"/>
                <a:gd name="connsiteX27" fmla="*/ 1188244 w 1928813"/>
                <a:gd name="connsiteY27" fmla="*/ 66900 h 524100"/>
                <a:gd name="connsiteX28" fmla="*/ 1207295 w 1928813"/>
                <a:gd name="connsiteY28" fmla="*/ 90712 h 524100"/>
                <a:gd name="connsiteX29" fmla="*/ 1231106 w 1928813"/>
                <a:gd name="connsiteY29" fmla="*/ 116907 h 524100"/>
                <a:gd name="connsiteX30" fmla="*/ 1257300 w 1928813"/>
                <a:gd name="connsiteY30" fmla="*/ 150244 h 524100"/>
                <a:gd name="connsiteX31" fmla="*/ 1281113 w 1928813"/>
                <a:gd name="connsiteY31" fmla="*/ 176436 h 524100"/>
                <a:gd name="connsiteX32" fmla="*/ 1312069 w 1928813"/>
                <a:gd name="connsiteY32" fmla="*/ 209775 h 524100"/>
                <a:gd name="connsiteX33" fmla="*/ 1364457 w 1928813"/>
                <a:gd name="connsiteY33" fmla="*/ 276449 h 524100"/>
                <a:gd name="connsiteX34" fmla="*/ 1402557 w 1928813"/>
                <a:gd name="connsiteY34" fmla="*/ 321694 h 524100"/>
                <a:gd name="connsiteX35" fmla="*/ 1426369 w 1928813"/>
                <a:gd name="connsiteY35" fmla="*/ 352650 h 524100"/>
                <a:gd name="connsiteX36" fmla="*/ 1469232 w 1928813"/>
                <a:gd name="connsiteY36" fmla="*/ 388370 h 524100"/>
                <a:gd name="connsiteX37" fmla="*/ 1509712 w 1928813"/>
                <a:gd name="connsiteY37" fmla="*/ 419325 h 524100"/>
                <a:gd name="connsiteX38" fmla="*/ 1557339 w 1928813"/>
                <a:gd name="connsiteY38" fmla="*/ 443138 h 524100"/>
                <a:gd name="connsiteX39" fmla="*/ 1624012 w 1928813"/>
                <a:gd name="connsiteY39" fmla="*/ 471713 h 524100"/>
                <a:gd name="connsiteX40" fmla="*/ 1674019 w 1928813"/>
                <a:gd name="connsiteY40" fmla="*/ 486001 h 524100"/>
                <a:gd name="connsiteX41" fmla="*/ 1743075 w 1928813"/>
                <a:gd name="connsiteY41" fmla="*/ 505050 h 524100"/>
                <a:gd name="connsiteX42" fmla="*/ 1812131 w 1928813"/>
                <a:gd name="connsiteY42" fmla="*/ 516956 h 524100"/>
                <a:gd name="connsiteX43" fmla="*/ 1864519 w 1928813"/>
                <a:gd name="connsiteY43" fmla="*/ 519337 h 524100"/>
                <a:gd name="connsiteX44" fmla="*/ 1928813 w 1928813"/>
                <a:gd name="connsiteY44" fmla="*/ 524100 h 524100"/>
                <a:gd name="connsiteX0" fmla="*/ 0 w 1928813"/>
                <a:gd name="connsiteY0" fmla="*/ 307406 h 524100"/>
                <a:gd name="connsiteX1" fmla="*/ 83344 w 1928813"/>
                <a:gd name="connsiteY1" fmla="*/ 309788 h 524100"/>
                <a:gd name="connsiteX2" fmla="*/ 123825 w 1928813"/>
                <a:gd name="connsiteY2" fmla="*/ 309788 h 524100"/>
                <a:gd name="connsiteX3" fmla="*/ 209550 w 1928813"/>
                <a:gd name="connsiteY3" fmla="*/ 305025 h 524100"/>
                <a:gd name="connsiteX4" fmla="*/ 290513 w 1928813"/>
                <a:gd name="connsiteY4" fmla="*/ 290738 h 524100"/>
                <a:gd name="connsiteX5" fmla="*/ 366713 w 1928813"/>
                <a:gd name="connsiteY5" fmla="*/ 271688 h 524100"/>
                <a:gd name="connsiteX6" fmla="*/ 402432 w 1928813"/>
                <a:gd name="connsiteY6" fmla="*/ 262163 h 524100"/>
                <a:gd name="connsiteX7" fmla="*/ 445294 w 1928813"/>
                <a:gd name="connsiteY7" fmla="*/ 262163 h 524100"/>
                <a:gd name="connsiteX8" fmla="*/ 488157 w 1928813"/>
                <a:gd name="connsiteY8" fmla="*/ 271688 h 524100"/>
                <a:gd name="connsiteX9" fmla="*/ 545307 w 1928813"/>
                <a:gd name="connsiteY9" fmla="*/ 281213 h 524100"/>
                <a:gd name="connsiteX10" fmla="*/ 566738 w 1928813"/>
                <a:gd name="connsiteY10" fmla="*/ 281213 h 524100"/>
                <a:gd name="connsiteX11" fmla="*/ 592932 w 1928813"/>
                <a:gd name="connsiteY11" fmla="*/ 285975 h 524100"/>
                <a:gd name="connsiteX12" fmla="*/ 595313 w 1928813"/>
                <a:gd name="connsiteY12" fmla="*/ 285975 h 524100"/>
                <a:gd name="connsiteX13" fmla="*/ 633412 w 1928813"/>
                <a:gd name="connsiteY13" fmla="*/ 276451 h 524100"/>
                <a:gd name="connsiteX14" fmla="*/ 683419 w 1928813"/>
                <a:gd name="connsiteY14" fmla="*/ 247875 h 524100"/>
                <a:gd name="connsiteX15" fmla="*/ 704850 w 1928813"/>
                <a:gd name="connsiteY15" fmla="*/ 226443 h 524100"/>
                <a:gd name="connsiteX16" fmla="*/ 742951 w 1928813"/>
                <a:gd name="connsiteY16" fmla="*/ 197867 h 524100"/>
                <a:gd name="connsiteX17" fmla="*/ 769144 w 1928813"/>
                <a:gd name="connsiteY17" fmla="*/ 178818 h 524100"/>
                <a:gd name="connsiteX18" fmla="*/ 842962 w 1928813"/>
                <a:gd name="connsiteY18" fmla="*/ 126431 h 524100"/>
                <a:gd name="connsiteX19" fmla="*/ 897730 w 1928813"/>
                <a:gd name="connsiteY19" fmla="*/ 81188 h 524100"/>
                <a:gd name="connsiteX20" fmla="*/ 940593 w 1928813"/>
                <a:gd name="connsiteY20" fmla="*/ 40706 h 524100"/>
                <a:gd name="connsiteX21" fmla="*/ 1004888 w 1928813"/>
                <a:gd name="connsiteY21" fmla="*/ 16894 h 524100"/>
                <a:gd name="connsiteX22" fmla="*/ 1040607 w 1928813"/>
                <a:gd name="connsiteY22" fmla="*/ 9748 h 524100"/>
                <a:gd name="connsiteX23" fmla="*/ 1085850 w 1928813"/>
                <a:gd name="connsiteY23" fmla="*/ 224 h 524100"/>
                <a:gd name="connsiteX24" fmla="*/ 1126333 w 1928813"/>
                <a:gd name="connsiteY24" fmla="*/ 19276 h 524100"/>
                <a:gd name="connsiteX25" fmla="*/ 1166812 w 1928813"/>
                <a:gd name="connsiteY25" fmla="*/ 47850 h 524100"/>
                <a:gd name="connsiteX26" fmla="*/ 1188244 w 1928813"/>
                <a:gd name="connsiteY26" fmla="*/ 66900 h 524100"/>
                <a:gd name="connsiteX27" fmla="*/ 1207295 w 1928813"/>
                <a:gd name="connsiteY27" fmla="*/ 90712 h 524100"/>
                <a:gd name="connsiteX28" fmla="*/ 1231106 w 1928813"/>
                <a:gd name="connsiteY28" fmla="*/ 116907 h 524100"/>
                <a:gd name="connsiteX29" fmla="*/ 1257300 w 1928813"/>
                <a:gd name="connsiteY29" fmla="*/ 150244 h 524100"/>
                <a:gd name="connsiteX30" fmla="*/ 1281113 w 1928813"/>
                <a:gd name="connsiteY30" fmla="*/ 176436 h 524100"/>
                <a:gd name="connsiteX31" fmla="*/ 1312069 w 1928813"/>
                <a:gd name="connsiteY31" fmla="*/ 209775 h 524100"/>
                <a:gd name="connsiteX32" fmla="*/ 1364457 w 1928813"/>
                <a:gd name="connsiteY32" fmla="*/ 276449 h 524100"/>
                <a:gd name="connsiteX33" fmla="*/ 1402557 w 1928813"/>
                <a:gd name="connsiteY33" fmla="*/ 321694 h 524100"/>
                <a:gd name="connsiteX34" fmla="*/ 1426369 w 1928813"/>
                <a:gd name="connsiteY34" fmla="*/ 352650 h 524100"/>
                <a:gd name="connsiteX35" fmla="*/ 1469232 w 1928813"/>
                <a:gd name="connsiteY35" fmla="*/ 388370 h 524100"/>
                <a:gd name="connsiteX36" fmla="*/ 1509712 w 1928813"/>
                <a:gd name="connsiteY36" fmla="*/ 419325 h 524100"/>
                <a:gd name="connsiteX37" fmla="*/ 1557339 w 1928813"/>
                <a:gd name="connsiteY37" fmla="*/ 443138 h 524100"/>
                <a:gd name="connsiteX38" fmla="*/ 1624012 w 1928813"/>
                <a:gd name="connsiteY38" fmla="*/ 471713 h 524100"/>
                <a:gd name="connsiteX39" fmla="*/ 1674019 w 1928813"/>
                <a:gd name="connsiteY39" fmla="*/ 486001 h 524100"/>
                <a:gd name="connsiteX40" fmla="*/ 1743075 w 1928813"/>
                <a:gd name="connsiteY40" fmla="*/ 505050 h 524100"/>
                <a:gd name="connsiteX41" fmla="*/ 1812131 w 1928813"/>
                <a:gd name="connsiteY41" fmla="*/ 516956 h 524100"/>
                <a:gd name="connsiteX42" fmla="*/ 1864519 w 1928813"/>
                <a:gd name="connsiteY42" fmla="*/ 519337 h 524100"/>
                <a:gd name="connsiteX43" fmla="*/ 1928813 w 1928813"/>
                <a:gd name="connsiteY43" fmla="*/ 524100 h 524100"/>
                <a:gd name="connsiteX0" fmla="*/ 0 w 1928813"/>
                <a:gd name="connsiteY0" fmla="*/ 307406 h 524100"/>
                <a:gd name="connsiteX1" fmla="*/ 83344 w 1928813"/>
                <a:gd name="connsiteY1" fmla="*/ 309788 h 524100"/>
                <a:gd name="connsiteX2" fmla="*/ 123825 w 1928813"/>
                <a:gd name="connsiteY2" fmla="*/ 309788 h 524100"/>
                <a:gd name="connsiteX3" fmla="*/ 209550 w 1928813"/>
                <a:gd name="connsiteY3" fmla="*/ 305025 h 524100"/>
                <a:gd name="connsiteX4" fmla="*/ 290513 w 1928813"/>
                <a:gd name="connsiteY4" fmla="*/ 290738 h 524100"/>
                <a:gd name="connsiteX5" fmla="*/ 366713 w 1928813"/>
                <a:gd name="connsiteY5" fmla="*/ 271688 h 524100"/>
                <a:gd name="connsiteX6" fmla="*/ 402432 w 1928813"/>
                <a:gd name="connsiteY6" fmla="*/ 262163 h 524100"/>
                <a:gd name="connsiteX7" fmla="*/ 445294 w 1928813"/>
                <a:gd name="connsiteY7" fmla="*/ 262163 h 524100"/>
                <a:gd name="connsiteX8" fmla="*/ 488157 w 1928813"/>
                <a:gd name="connsiteY8" fmla="*/ 271688 h 524100"/>
                <a:gd name="connsiteX9" fmla="*/ 545307 w 1928813"/>
                <a:gd name="connsiteY9" fmla="*/ 281213 h 524100"/>
                <a:gd name="connsiteX10" fmla="*/ 566738 w 1928813"/>
                <a:gd name="connsiteY10" fmla="*/ 281213 h 524100"/>
                <a:gd name="connsiteX11" fmla="*/ 592932 w 1928813"/>
                <a:gd name="connsiteY11" fmla="*/ 285975 h 524100"/>
                <a:gd name="connsiteX12" fmla="*/ 595313 w 1928813"/>
                <a:gd name="connsiteY12" fmla="*/ 285975 h 524100"/>
                <a:gd name="connsiteX13" fmla="*/ 633412 w 1928813"/>
                <a:gd name="connsiteY13" fmla="*/ 276451 h 524100"/>
                <a:gd name="connsiteX14" fmla="*/ 683419 w 1928813"/>
                <a:gd name="connsiteY14" fmla="*/ 247875 h 524100"/>
                <a:gd name="connsiteX15" fmla="*/ 704850 w 1928813"/>
                <a:gd name="connsiteY15" fmla="*/ 226443 h 524100"/>
                <a:gd name="connsiteX16" fmla="*/ 742951 w 1928813"/>
                <a:gd name="connsiteY16" fmla="*/ 197867 h 524100"/>
                <a:gd name="connsiteX17" fmla="*/ 769144 w 1928813"/>
                <a:gd name="connsiteY17" fmla="*/ 178818 h 524100"/>
                <a:gd name="connsiteX18" fmla="*/ 842962 w 1928813"/>
                <a:gd name="connsiteY18" fmla="*/ 126431 h 524100"/>
                <a:gd name="connsiteX19" fmla="*/ 897730 w 1928813"/>
                <a:gd name="connsiteY19" fmla="*/ 81188 h 524100"/>
                <a:gd name="connsiteX20" fmla="*/ 950118 w 1928813"/>
                <a:gd name="connsiteY20" fmla="*/ 40706 h 524100"/>
                <a:gd name="connsiteX21" fmla="*/ 1004888 w 1928813"/>
                <a:gd name="connsiteY21" fmla="*/ 16894 h 524100"/>
                <a:gd name="connsiteX22" fmla="*/ 1040607 w 1928813"/>
                <a:gd name="connsiteY22" fmla="*/ 9748 h 524100"/>
                <a:gd name="connsiteX23" fmla="*/ 1085850 w 1928813"/>
                <a:gd name="connsiteY23" fmla="*/ 224 h 524100"/>
                <a:gd name="connsiteX24" fmla="*/ 1126333 w 1928813"/>
                <a:gd name="connsiteY24" fmla="*/ 19276 h 524100"/>
                <a:gd name="connsiteX25" fmla="*/ 1166812 w 1928813"/>
                <a:gd name="connsiteY25" fmla="*/ 47850 h 524100"/>
                <a:gd name="connsiteX26" fmla="*/ 1188244 w 1928813"/>
                <a:gd name="connsiteY26" fmla="*/ 66900 h 524100"/>
                <a:gd name="connsiteX27" fmla="*/ 1207295 w 1928813"/>
                <a:gd name="connsiteY27" fmla="*/ 90712 h 524100"/>
                <a:gd name="connsiteX28" fmla="*/ 1231106 w 1928813"/>
                <a:gd name="connsiteY28" fmla="*/ 116907 h 524100"/>
                <a:gd name="connsiteX29" fmla="*/ 1257300 w 1928813"/>
                <a:gd name="connsiteY29" fmla="*/ 150244 h 524100"/>
                <a:gd name="connsiteX30" fmla="*/ 1281113 w 1928813"/>
                <a:gd name="connsiteY30" fmla="*/ 176436 h 524100"/>
                <a:gd name="connsiteX31" fmla="*/ 1312069 w 1928813"/>
                <a:gd name="connsiteY31" fmla="*/ 209775 h 524100"/>
                <a:gd name="connsiteX32" fmla="*/ 1364457 w 1928813"/>
                <a:gd name="connsiteY32" fmla="*/ 276449 h 524100"/>
                <a:gd name="connsiteX33" fmla="*/ 1402557 w 1928813"/>
                <a:gd name="connsiteY33" fmla="*/ 321694 h 524100"/>
                <a:gd name="connsiteX34" fmla="*/ 1426369 w 1928813"/>
                <a:gd name="connsiteY34" fmla="*/ 352650 h 524100"/>
                <a:gd name="connsiteX35" fmla="*/ 1469232 w 1928813"/>
                <a:gd name="connsiteY35" fmla="*/ 388370 h 524100"/>
                <a:gd name="connsiteX36" fmla="*/ 1509712 w 1928813"/>
                <a:gd name="connsiteY36" fmla="*/ 419325 h 524100"/>
                <a:gd name="connsiteX37" fmla="*/ 1557339 w 1928813"/>
                <a:gd name="connsiteY37" fmla="*/ 443138 h 524100"/>
                <a:gd name="connsiteX38" fmla="*/ 1624012 w 1928813"/>
                <a:gd name="connsiteY38" fmla="*/ 471713 h 524100"/>
                <a:gd name="connsiteX39" fmla="*/ 1674019 w 1928813"/>
                <a:gd name="connsiteY39" fmla="*/ 486001 h 524100"/>
                <a:gd name="connsiteX40" fmla="*/ 1743075 w 1928813"/>
                <a:gd name="connsiteY40" fmla="*/ 505050 h 524100"/>
                <a:gd name="connsiteX41" fmla="*/ 1812131 w 1928813"/>
                <a:gd name="connsiteY41" fmla="*/ 516956 h 524100"/>
                <a:gd name="connsiteX42" fmla="*/ 1864519 w 1928813"/>
                <a:gd name="connsiteY42" fmla="*/ 519337 h 524100"/>
                <a:gd name="connsiteX43" fmla="*/ 1928813 w 1928813"/>
                <a:gd name="connsiteY43" fmla="*/ 524100 h 524100"/>
                <a:gd name="connsiteX0" fmla="*/ 0 w 1928813"/>
                <a:gd name="connsiteY0" fmla="*/ 297658 h 514352"/>
                <a:gd name="connsiteX1" fmla="*/ 83344 w 1928813"/>
                <a:gd name="connsiteY1" fmla="*/ 300040 h 514352"/>
                <a:gd name="connsiteX2" fmla="*/ 123825 w 1928813"/>
                <a:gd name="connsiteY2" fmla="*/ 300040 h 514352"/>
                <a:gd name="connsiteX3" fmla="*/ 209550 w 1928813"/>
                <a:gd name="connsiteY3" fmla="*/ 295277 h 514352"/>
                <a:gd name="connsiteX4" fmla="*/ 290513 w 1928813"/>
                <a:gd name="connsiteY4" fmla="*/ 280990 h 514352"/>
                <a:gd name="connsiteX5" fmla="*/ 366713 w 1928813"/>
                <a:gd name="connsiteY5" fmla="*/ 261940 h 514352"/>
                <a:gd name="connsiteX6" fmla="*/ 402432 w 1928813"/>
                <a:gd name="connsiteY6" fmla="*/ 252415 h 514352"/>
                <a:gd name="connsiteX7" fmla="*/ 445294 w 1928813"/>
                <a:gd name="connsiteY7" fmla="*/ 252415 h 514352"/>
                <a:gd name="connsiteX8" fmla="*/ 488157 w 1928813"/>
                <a:gd name="connsiteY8" fmla="*/ 261940 h 514352"/>
                <a:gd name="connsiteX9" fmla="*/ 545307 w 1928813"/>
                <a:gd name="connsiteY9" fmla="*/ 271465 h 514352"/>
                <a:gd name="connsiteX10" fmla="*/ 566738 w 1928813"/>
                <a:gd name="connsiteY10" fmla="*/ 271465 h 514352"/>
                <a:gd name="connsiteX11" fmla="*/ 592932 w 1928813"/>
                <a:gd name="connsiteY11" fmla="*/ 276227 h 514352"/>
                <a:gd name="connsiteX12" fmla="*/ 595313 w 1928813"/>
                <a:gd name="connsiteY12" fmla="*/ 276227 h 514352"/>
                <a:gd name="connsiteX13" fmla="*/ 633412 w 1928813"/>
                <a:gd name="connsiteY13" fmla="*/ 266703 h 514352"/>
                <a:gd name="connsiteX14" fmla="*/ 683419 w 1928813"/>
                <a:gd name="connsiteY14" fmla="*/ 238127 h 514352"/>
                <a:gd name="connsiteX15" fmla="*/ 704850 w 1928813"/>
                <a:gd name="connsiteY15" fmla="*/ 216695 h 514352"/>
                <a:gd name="connsiteX16" fmla="*/ 742951 w 1928813"/>
                <a:gd name="connsiteY16" fmla="*/ 188119 h 514352"/>
                <a:gd name="connsiteX17" fmla="*/ 769144 w 1928813"/>
                <a:gd name="connsiteY17" fmla="*/ 169070 h 514352"/>
                <a:gd name="connsiteX18" fmla="*/ 842962 w 1928813"/>
                <a:gd name="connsiteY18" fmla="*/ 116683 h 514352"/>
                <a:gd name="connsiteX19" fmla="*/ 897730 w 1928813"/>
                <a:gd name="connsiteY19" fmla="*/ 71440 h 514352"/>
                <a:gd name="connsiteX20" fmla="*/ 950118 w 1928813"/>
                <a:gd name="connsiteY20" fmla="*/ 30958 h 514352"/>
                <a:gd name="connsiteX21" fmla="*/ 1004888 w 1928813"/>
                <a:gd name="connsiteY21" fmla="*/ 7146 h 514352"/>
                <a:gd name="connsiteX22" fmla="*/ 1040607 w 1928813"/>
                <a:gd name="connsiteY22" fmla="*/ 0 h 514352"/>
                <a:gd name="connsiteX23" fmla="*/ 1090613 w 1928813"/>
                <a:gd name="connsiteY23" fmla="*/ 2382 h 514352"/>
                <a:gd name="connsiteX24" fmla="*/ 1126333 w 1928813"/>
                <a:gd name="connsiteY24" fmla="*/ 9528 h 514352"/>
                <a:gd name="connsiteX25" fmla="*/ 1166812 w 1928813"/>
                <a:gd name="connsiteY25" fmla="*/ 38102 h 514352"/>
                <a:gd name="connsiteX26" fmla="*/ 1188244 w 1928813"/>
                <a:gd name="connsiteY26" fmla="*/ 57152 h 514352"/>
                <a:gd name="connsiteX27" fmla="*/ 1207295 w 1928813"/>
                <a:gd name="connsiteY27" fmla="*/ 80964 h 514352"/>
                <a:gd name="connsiteX28" fmla="*/ 1231106 w 1928813"/>
                <a:gd name="connsiteY28" fmla="*/ 107159 h 514352"/>
                <a:gd name="connsiteX29" fmla="*/ 1257300 w 1928813"/>
                <a:gd name="connsiteY29" fmla="*/ 140496 h 514352"/>
                <a:gd name="connsiteX30" fmla="*/ 1281113 w 1928813"/>
                <a:gd name="connsiteY30" fmla="*/ 166688 h 514352"/>
                <a:gd name="connsiteX31" fmla="*/ 1312069 w 1928813"/>
                <a:gd name="connsiteY31" fmla="*/ 200027 h 514352"/>
                <a:gd name="connsiteX32" fmla="*/ 1364457 w 1928813"/>
                <a:gd name="connsiteY32" fmla="*/ 266701 h 514352"/>
                <a:gd name="connsiteX33" fmla="*/ 1402557 w 1928813"/>
                <a:gd name="connsiteY33" fmla="*/ 311946 h 514352"/>
                <a:gd name="connsiteX34" fmla="*/ 1426369 w 1928813"/>
                <a:gd name="connsiteY34" fmla="*/ 342902 h 514352"/>
                <a:gd name="connsiteX35" fmla="*/ 1469232 w 1928813"/>
                <a:gd name="connsiteY35" fmla="*/ 378622 h 514352"/>
                <a:gd name="connsiteX36" fmla="*/ 1509712 w 1928813"/>
                <a:gd name="connsiteY36" fmla="*/ 409577 h 514352"/>
                <a:gd name="connsiteX37" fmla="*/ 1557339 w 1928813"/>
                <a:gd name="connsiteY37" fmla="*/ 433390 h 514352"/>
                <a:gd name="connsiteX38" fmla="*/ 1624012 w 1928813"/>
                <a:gd name="connsiteY38" fmla="*/ 461965 h 514352"/>
                <a:gd name="connsiteX39" fmla="*/ 1674019 w 1928813"/>
                <a:gd name="connsiteY39" fmla="*/ 476253 h 514352"/>
                <a:gd name="connsiteX40" fmla="*/ 1743075 w 1928813"/>
                <a:gd name="connsiteY40" fmla="*/ 495302 h 514352"/>
                <a:gd name="connsiteX41" fmla="*/ 1812131 w 1928813"/>
                <a:gd name="connsiteY41" fmla="*/ 507208 h 514352"/>
                <a:gd name="connsiteX42" fmla="*/ 1864519 w 1928813"/>
                <a:gd name="connsiteY42" fmla="*/ 509589 h 514352"/>
                <a:gd name="connsiteX43" fmla="*/ 1928813 w 1928813"/>
                <a:gd name="connsiteY43" fmla="*/ 514352 h 514352"/>
                <a:gd name="connsiteX0" fmla="*/ 0 w 1928813"/>
                <a:gd name="connsiteY0" fmla="*/ 297658 h 514352"/>
                <a:gd name="connsiteX1" fmla="*/ 83344 w 1928813"/>
                <a:gd name="connsiteY1" fmla="*/ 300040 h 514352"/>
                <a:gd name="connsiteX2" fmla="*/ 123825 w 1928813"/>
                <a:gd name="connsiteY2" fmla="*/ 300040 h 514352"/>
                <a:gd name="connsiteX3" fmla="*/ 209550 w 1928813"/>
                <a:gd name="connsiteY3" fmla="*/ 295277 h 514352"/>
                <a:gd name="connsiteX4" fmla="*/ 290513 w 1928813"/>
                <a:gd name="connsiteY4" fmla="*/ 280990 h 514352"/>
                <a:gd name="connsiteX5" fmla="*/ 366713 w 1928813"/>
                <a:gd name="connsiteY5" fmla="*/ 261940 h 514352"/>
                <a:gd name="connsiteX6" fmla="*/ 402432 w 1928813"/>
                <a:gd name="connsiteY6" fmla="*/ 252415 h 514352"/>
                <a:gd name="connsiteX7" fmla="*/ 445294 w 1928813"/>
                <a:gd name="connsiteY7" fmla="*/ 252415 h 514352"/>
                <a:gd name="connsiteX8" fmla="*/ 488157 w 1928813"/>
                <a:gd name="connsiteY8" fmla="*/ 261940 h 514352"/>
                <a:gd name="connsiteX9" fmla="*/ 545307 w 1928813"/>
                <a:gd name="connsiteY9" fmla="*/ 271465 h 514352"/>
                <a:gd name="connsiteX10" fmla="*/ 566738 w 1928813"/>
                <a:gd name="connsiteY10" fmla="*/ 271465 h 514352"/>
                <a:gd name="connsiteX11" fmla="*/ 592932 w 1928813"/>
                <a:gd name="connsiteY11" fmla="*/ 276227 h 514352"/>
                <a:gd name="connsiteX12" fmla="*/ 595313 w 1928813"/>
                <a:gd name="connsiteY12" fmla="*/ 276227 h 514352"/>
                <a:gd name="connsiteX13" fmla="*/ 633412 w 1928813"/>
                <a:gd name="connsiteY13" fmla="*/ 266703 h 514352"/>
                <a:gd name="connsiteX14" fmla="*/ 683419 w 1928813"/>
                <a:gd name="connsiteY14" fmla="*/ 238127 h 514352"/>
                <a:gd name="connsiteX15" fmla="*/ 704850 w 1928813"/>
                <a:gd name="connsiteY15" fmla="*/ 216695 h 514352"/>
                <a:gd name="connsiteX16" fmla="*/ 742951 w 1928813"/>
                <a:gd name="connsiteY16" fmla="*/ 188119 h 514352"/>
                <a:gd name="connsiteX17" fmla="*/ 769144 w 1928813"/>
                <a:gd name="connsiteY17" fmla="*/ 169070 h 514352"/>
                <a:gd name="connsiteX18" fmla="*/ 842962 w 1928813"/>
                <a:gd name="connsiteY18" fmla="*/ 116683 h 514352"/>
                <a:gd name="connsiteX19" fmla="*/ 897730 w 1928813"/>
                <a:gd name="connsiteY19" fmla="*/ 71440 h 514352"/>
                <a:gd name="connsiteX20" fmla="*/ 950118 w 1928813"/>
                <a:gd name="connsiteY20" fmla="*/ 30958 h 514352"/>
                <a:gd name="connsiteX21" fmla="*/ 1004888 w 1928813"/>
                <a:gd name="connsiteY21" fmla="*/ 7146 h 514352"/>
                <a:gd name="connsiteX22" fmla="*/ 1040607 w 1928813"/>
                <a:gd name="connsiteY22" fmla="*/ 0 h 514352"/>
                <a:gd name="connsiteX23" fmla="*/ 1090613 w 1928813"/>
                <a:gd name="connsiteY23" fmla="*/ 2382 h 514352"/>
                <a:gd name="connsiteX24" fmla="*/ 1128714 w 1928813"/>
                <a:gd name="connsiteY24" fmla="*/ 26197 h 514352"/>
                <a:gd name="connsiteX25" fmla="*/ 1166812 w 1928813"/>
                <a:gd name="connsiteY25" fmla="*/ 38102 h 514352"/>
                <a:gd name="connsiteX26" fmla="*/ 1188244 w 1928813"/>
                <a:gd name="connsiteY26" fmla="*/ 57152 h 514352"/>
                <a:gd name="connsiteX27" fmla="*/ 1207295 w 1928813"/>
                <a:gd name="connsiteY27" fmla="*/ 80964 h 514352"/>
                <a:gd name="connsiteX28" fmla="*/ 1231106 w 1928813"/>
                <a:gd name="connsiteY28" fmla="*/ 107159 h 514352"/>
                <a:gd name="connsiteX29" fmla="*/ 1257300 w 1928813"/>
                <a:gd name="connsiteY29" fmla="*/ 140496 h 514352"/>
                <a:gd name="connsiteX30" fmla="*/ 1281113 w 1928813"/>
                <a:gd name="connsiteY30" fmla="*/ 166688 h 514352"/>
                <a:gd name="connsiteX31" fmla="*/ 1312069 w 1928813"/>
                <a:gd name="connsiteY31" fmla="*/ 200027 h 514352"/>
                <a:gd name="connsiteX32" fmla="*/ 1364457 w 1928813"/>
                <a:gd name="connsiteY32" fmla="*/ 266701 h 514352"/>
                <a:gd name="connsiteX33" fmla="*/ 1402557 w 1928813"/>
                <a:gd name="connsiteY33" fmla="*/ 311946 h 514352"/>
                <a:gd name="connsiteX34" fmla="*/ 1426369 w 1928813"/>
                <a:gd name="connsiteY34" fmla="*/ 342902 h 514352"/>
                <a:gd name="connsiteX35" fmla="*/ 1469232 w 1928813"/>
                <a:gd name="connsiteY35" fmla="*/ 378622 h 514352"/>
                <a:gd name="connsiteX36" fmla="*/ 1509712 w 1928813"/>
                <a:gd name="connsiteY36" fmla="*/ 409577 h 514352"/>
                <a:gd name="connsiteX37" fmla="*/ 1557339 w 1928813"/>
                <a:gd name="connsiteY37" fmla="*/ 433390 h 514352"/>
                <a:gd name="connsiteX38" fmla="*/ 1624012 w 1928813"/>
                <a:gd name="connsiteY38" fmla="*/ 461965 h 514352"/>
                <a:gd name="connsiteX39" fmla="*/ 1674019 w 1928813"/>
                <a:gd name="connsiteY39" fmla="*/ 476253 h 514352"/>
                <a:gd name="connsiteX40" fmla="*/ 1743075 w 1928813"/>
                <a:gd name="connsiteY40" fmla="*/ 495302 h 514352"/>
                <a:gd name="connsiteX41" fmla="*/ 1812131 w 1928813"/>
                <a:gd name="connsiteY41" fmla="*/ 507208 h 514352"/>
                <a:gd name="connsiteX42" fmla="*/ 1864519 w 1928813"/>
                <a:gd name="connsiteY42" fmla="*/ 509589 h 514352"/>
                <a:gd name="connsiteX43" fmla="*/ 1928813 w 1928813"/>
                <a:gd name="connsiteY43" fmla="*/ 514352 h 514352"/>
                <a:gd name="connsiteX0" fmla="*/ 0 w 1928813"/>
                <a:gd name="connsiteY0" fmla="*/ 298754 h 515448"/>
                <a:gd name="connsiteX1" fmla="*/ 83344 w 1928813"/>
                <a:gd name="connsiteY1" fmla="*/ 301136 h 515448"/>
                <a:gd name="connsiteX2" fmla="*/ 123825 w 1928813"/>
                <a:gd name="connsiteY2" fmla="*/ 301136 h 515448"/>
                <a:gd name="connsiteX3" fmla="*/ 209550 w 1928813"/>
                <a:gd name="connsiteY3" fmla="*/ 296373 h 515448"/>
                <a:gd name="connsiteX4" fmla="*/ 290513 w 1928813"/>
                <a:gd name="connsiteY4" fmla="*/ 282086 h 515448"/>
                <a:gd name="connsiteX5" fmla="*/ 366713 w 1928813"/>
                <a:gd name="connsiteY5" fmla="*/ 263036 h 515448"/>
                <a:gd name="connsiteX6" fmla="*/ 402432 w 1928813"/>
                <a:gd name="connsiteY6" fmla="*/ 253511 h 515448"/>
                <a:gd name="connsiteX7" fmla="*/ 445294 w 1928813"/>
                <a:gd name="connsiteY7" fmla="*/ 253511 h 515448"/>
                <a:gd name="connsiteX8" fmla="*/ 488157 w 1928813"/>
                <a:gd name="connsiteY8" fmla="*/ 263036 h 515448"/>
                <a:gd name="connsiteX9" fmla="*/ 545307 w 1928813"/>
                <a:gd name="connsiteY9" fmla="*/ 272561 h 515448"/>
                <a:gd name="connsiteX10" fmla="*/ 566738 w 1928813"/>
                <a:gd name="connsiteY10" fmla="*/ 272561 h 515448"/>
                <a:gd name="connsiteX11" fmla="*/ 592932 w 1928813"/>
                <a:gd name="connsiteY11" fmla="*/ 277323 h 515448"/>
                <a:gd name="connsiteX12" fmla="*/ 595313 w 1928813"/>
                <a:gd name="connsiteY12" fmla="*/ 277323 h 515448"/>
                <a:gd name="connsiteX13" fmla="*/ 633412 w 1928813"/>
                <a:gd name="connsiteY13" fmla="*/ 267799 h 515448"/>
                <a:gd name="connsiteX14" fmla="*/ 683419 w 1928813"/>
                <a:gd name="connsiteY14" fmla="*/ 239223 h 515448"/>
                <a:gd name="connsiteX15" fmla="*/ 704850 w 1928813"/>
                <a:gd name="connsiteY15" fmla="*/ 217791 h 515448"/>
                <a:gd name="connsiteX16" fmla="*/ 742951 w 1928813"/>
                <a:gd name="connsiteY16" fmla="*/ 189215 h 515448"/>
                <a:gd name="connsiteX17" fmla="*/ 769144 w 1928813"/>
                <a:gd name="connsiteY17" fmla="*/ 170166 h 515448"/>
                <a:gd name="connsiteX18" fmla="*/ 842962 w 1928813"/>
                <a:gd name="connsiteY18" fmla="*/ 117779 h 515448"/>
                <a:gd name="connsiteX19" fmla="*/ 897730 w 1928813"/>
                <a:gd name="connsiteY19" fmla="*/ 72536 h 515448"/>
                <a:gd name="connsiteX20" fmla="*/ 950118 w 1928813"/>
                <a:gd name="connsiteY20" fmla="*/ 32054 h 515448"/>
                <a:gd name="connsiteX21" fmla="*/ 1004888 w 1928813"/>
                <a:gd name="connsiteY21" fmla="*/ 8242 h 515448"/>
                <a:gd name="connsiteX22" fmla="*/ 1040607 w 1928813"/>
                <a:gd name="connsiteY22" fmla="*/ 1096 h 515448"/>
                <a:gd name="connsiteX23" fmla="*/ 1090613 w 1928813"/>
                <a:gd name="connsiteY23" fmla="*/ 3478 h 515448"/>
                <a:gd name="connsiteX24" fmla="*/ 1166812 w 1928813"/>
                <a:gd name="connsiteY24" fmla="*/ 39198 h 515448"/>
                <a:gd name="connsiteX25" fmla="*/ 1188244 w 1928813"/>
                <a:gd name="connsiteY25" fmla="*/ 58248 h 515448"/>
                <a:gd name="connsiteX26" fmla="*/ 1207295 w 1928813"/>
                <a:gd name="connsiteY26" fmla="*/ 82060 h 515448"/>
                <a:gd name="connsiteX27" fmla="*/ 1231106 w 1928813"/>
                <a:gd name="connsiteY27" fmla="*/ 108255 h 515448"/>
                <a:gd name="connsiteX28" fmla="*/ 1257300 w 1928813"/>
                <a:gd name="connsiteY28" fmla="*/ 141592 h 515448"/>
                <a:gd name="connsiteX29" fmla="*/ 1281113 w 1928813"/>
                <a:gd name="connsiteY29" fmla="*/ 167784 h 515448"/>
                <a:gd name="connsiteX30" fmla="*/ 1312069 w 1928813"/>
                <a:gd name="connsiteY30" fmla="*/ 201123 h 515448"/>
                <a:gd name="connsiteX31" fmla="*/ 1364457 w 1928813"/>
                <a:gd name="connsiteY31" fmla="*/ 267797 h 515448"/>
                <a:gd name="connsiteX32" fmla="*/ 1402557 w 1928813"/>
                <a:gd name="connsiteY32" fmla="*/ 313042 h 515448"/>
                <a:gd name="connsiteX33" fmla="*/ 1426369 w 1928813"/>
                <a:gd name="connsiteY33" fmla="*/ 343998 h 515448"/>
                <a:gd name="connsiteX34" fmla="*/ 1469232 w 1928813"/>
                <a:gd name="connsiteY34" fmla="*/ 379718 h 515448"/>
                <a:gd name="connsiteX35" fmla="*/ 1509712 w 1928813"/>
                <a:gd name="connsiteY35" fmla="*/ 410673 h 515448"/>
                <a:gd name="connsiteX36" fmla="*/ 1557339 w 1928813"/>
                <a:gd name="connsiteY36" fmla="*/ 434486 h 515448"/>
                <a:gd name="connsiteX37" fmla="*/ 1624012 w 1928813"/>
                <a:gd name="connsiteY37" fmla="*/ 463061 h 515448"/>
                <a:gd name="connsiteX38" fmla="*/ 1674019 w 1928813"/>
                <a:gd name="connsiteY38" fmla="*/ 477349 h 515448"/>
                <a:gd name="connsiteX39" fmla="*/ 1743075 w 1928813"/>
                <a:gd name="connsiteY39" fmla="*/ 496398 h 515448"/>
                <a:gd name="connsiteX40" fmla="*/ 1812131 w 1928813"/>
                <a:gd name="connsiteY40" fmla="*/ 508304 h 515448"/>
                <a:gd name="connsiteX41" fmla="*/ 1864519 w 1928813"/>
                <a:gd name="connsiteY41" fmla="*/ 510685 h 515448"/>
                <a:gd name="connsiteX42" fmla="*/ 1928813 w 1928813"/>
                <a:gd name="connsiteY42" fmla="*/ 515448 h 515448"/>
                <a:gd name="connsiteX0" fmla="*/ 0 w 1928813"/>
                <a:gd name="connsiteY0" fmla="*/ 298754 h 515448"/>
                <a:gd name="connsiteX1" fmla="*/ 83344 w 1928813"/>
                <a:gd name="connsiteY1" fmla="*/ 301136 h 515448"/>
                <a:gd name="connsiteX2" fmla="*/ 123825 w 1928813"/>
                <a:gd name="connsiteY2" fmla="*/ 301136 h 515448"/>
                <a:gd name="connsiteX3" fmla="*/ 209550 w 1928813"/>
                <a:gd name="connsiteY3" fmla="*/ 296373 h 515448"/>
                <a:gd name="connsiteX4" fmla="*/ 290513 w 1928813"/>
                <a:gd name="connsiteY4" fmla="*/ 282086 h 515448"/>
                <a:gd name="connsiteX5" fmla="*/ 366713 w 1928813"/>
                <a:gd name="connsiteY5" fmla="*/ 263036 h 515448"/>
                <a:gd name="connsiteX6" fmla="*/ 402432 w 1928813"/>
                <a:gd name="connsiteY6" fmla="*/ 253511 h 515448"/>
                <a:gd name="connsiteX7" fmla="*/ 445294 w 1928813"/>
                <a:gd name="connsiteY7" fmla="*/ 253511 h 515448"/>
                <a:gd name="connsiteX8" fmla="*/ 488157 w 1928813"/>
                <a:gd name="connsiteY8" fmla="*/ 263036 h 515448"/>
                <a:gd name="connsiteX9" fmla="*/ 545307 w 1928813"/>
                <a:gd name="connsiteY9" fmla="*/ 272561 h 515448"/>
                <a:gd name="connsiteX10" fmla="*/ 566738 w 1928813"/>
                <a:gd name="connsiteY10" fmla="*/ 272561 h 515448"/>
                <a:gd name="connsiteX11" fmla="*/ 592932 w 1928813"/>
                <a:gd name="connsiteY11" fmla="*/ 277323 h 515448"/>
                <a:gd name="connsiteX12" fmla="*/ 595313 w 1928813"/>
                <a:gd name="connsiteY12" fmla="*/ 277323 h 515448"/>
                <a:gd name="connsiteX13" fmla="*/ 633412 w 1928813"/>
                <a:gd name="connsiteY13" fmla="*/ 267799 h 515448"/>
                <a:gd name="connsiteX14" fmla="*/ 683419 w 1928813"/>
                <a:gd name="connsiteY14" fmla="*/ 239223 h 515448"/>
                <a:gd name="connsiteX15" fmla="*/ 704850 w 1928813"/>
                <a:gd name="connsiteY15" fmla="*/ 217791 h 515448"/>
                <a:gd name="connsiteX16" fmla="*/ 742951 w 1928813"/>
                <a:gd name="connsiteY16" fmla="*/ 189215 h 515448"/>
                <a:gd name="connsiteX17" fmla="*/ 769144 w 1928813"/>
                <a:gd name="connsiteY17" fmla="*/ 170166 h 515448"/>
                <a:gd name="connsiteX18" fmla="*/ 842962 w 1928813"/>
                <a:gd name="connsiteY18" fmla="*/ 117779 h 515448"/>
                <a:gd name="connsiteX19" fmla="*/ 897730 w 1928813"/>
                <a:gd name="connsiteY19" fmla="*/ 72536 h 515448"/>
                <a:gd name="connsiteX20" fmla="*/ 950118 w 1928813"/>
                <a:gd name="connsiteY20" fmla="*/ 32054 h 515448"/>
                <a:gd name="connsiteX21" fmla="*/ 1004888 w 1928813"/>
                <a:gd name="connsiteY21" fmla="*/ 8242 h 515448"/>
                <a:gd name="connsiteX22" fmla="*/ 1040607 w 1928813"/>
                <a:gd name="connsiteY22" fmla="*/ 1096 h 515448"/>
                <a:gd name="connsiteX23" fmla="*/ 1090613 w 1928813"/>
                <a:gd name="connsiteY23" fmla="*/ 3478 h 515448"/>
                <a:gd name="connsiteX24" fmla="*/ 1142999 w 1928813"/>
                <a:gd name="connsiteY24" fmla="*/ 32054 h 515448"/>
                <a:gd name="connsiteX25" fmla="*/ 1188244 w 1928813"/>
                <a:gd name="connsiteY25" fmla="*/ 58248 h 515448"/>
                <a:gd name="connsiteX26" fmla="*/ 1207295 w 1928813"/>
                <a:gd name="connsiteY26" fmla="*/ 82060 h 515448"/>
                <a:gd name="connsiteX27" fmla="*/ 1231106 w 1928813"/>
                <a:gd name="connsiteY27" fmla="*/ 108255 h 515448"/>
                <a:gd name="connsiteX28" fmla="*/ 1257300 w 1928813"/>
                <a:gd name="connsiteY28" fmla="*/ 141592 h 515448"/>
                <a:gd name="connsiteX29" fmla="*/ 1281113 w 1928813"/>
                <a:gd name="connsiteY29" fmla="*/ 167784 h 515448"/>
                <a:gd name="connsiteX30" fmla="*/ 1312069 w 1928813"/>
                <a:gd name="connsiteY30" fmla="*/ 201123 h 515448"/>
                <a:gd name="connsiteX31" fmla="*/ 1364457 w 1928813"/>
                <a:gd name="connsiteY31" fmla="*/ 267797 h 515448"/>
                <a:gd name="connsiteX32" fmla="*/ 1402557 w 1928813"/>
                <a:gd name="connsiteY32" fmla="*/ 313042 h 515448"/>
                <a:gd name="connsiteX33" fmla="*/ 1426369 w 1928813"/>
                <a:gd name="connsiteY33" fmla="*/ 343998 h 515448"/>
                <a:gd name="connsiteX34" fmla="*/ 1469232 w 1928813"/>
                <a:gd name="connsiteY34" fmla="*/ 379718 h 515448"/>
                <a:gd name="connsiteX35" fmla="*/ 1509712 w 1928813"/>
                <a:gd name="connsiteY35" fmla="*/ 410673 h 515448"/>
                <a:gd name="connsiteX36" fmla="*/ 1557339 w 1928813"/>
                <a:gd name="connsiteY36" fmla="*/ 434486 h 515448"/>
                <a:gd name="connsiteX37" fmla="*/ 1624012 w 1928813"/>
                <a:gd name="connsiteY37" fmla="*/ 463061 h 515448"/>
                <a:gd name="connsiteX38" fmla="*/ 1674019 w 1928813"/>
                <a:gd name="connsiteY38" fmla="*/ 477349 h 515448"/>
                <a:gd name="connsiteX39" fmla="*/ 1743075 w 1928813"/>
                <a:gd name="connsiteY39" fmla="*/ 496398 h 515448"/>
                <a:gd name="connsiteX40" fmla="*/ 1812131 w 1928813"/>
                <a:gd name="connsiteY40" fmla="*/ 508304 h 515448"/>
                <a:gd name="connsiteX41" fmla="*/ 1864519 w 1928813"/>
                <a:gd name="connsiteY41" fmla="*/ 510685 h 515448"/>
                <a:gd name="connsiteX42" fmla="*/ 1928813 w 1928813"/>
                <a:gd name="connsiteY42" fmla="*/ 515448 h 515448"/>
                <a:gd name="connsiteX0" fmla="*/ 0 w 1928813"/>
                <a:gd name="connsiteY0" fmla="*/ 298754 h 515448"/>
                <a:gd name="connsiteX1" fmla="*/ 83344 w 1928813"/>
                <a:gd name="connsiteY1" fmla="*/ 301136 h 515448"/>
                <a:gd name="connsiteX2" fmla="*/ 123825 w 1928813"/>
                <a:gd name="connsiteY2" fmla="*/ 301136 h 515448"/>
                <a:gd name="connsiteX3" fmla="*/ 209550 w 1928813"/>
                <a:gd name="connsiteY3" fmla="*/ 296373 h 515448"/>
                <a:gd name="connsiteX4" fmla="*/ 290513 w 1928813"/>
                <a:gd name="connsiteY4" fmla="*/ 282086 h 515448"/>
                <a:gd name="connsiteX5" fmla="*/ 366713 w 1928813"/>
                <a:gd name="connsiteY5" fmla="*/ 263036 h 515448"/>
                <a:gd name="connsiteX6" fmla="*/ 402432 w 1928813"/>
                <a:gd name="connsiteY6" fmla="*/ 253511 h 515448"/>
                <a:gd name="connsiteX7" fmla="*/ 445294 w 1928813"/>
                <a:gd name="connsiteY7" fmla="*/ 253511 h 515448"/>
                <a:gd name="connsiteX8" fmla="*/ 488157 w 1928813"/>
                <a:gd name="connsiteY8" fmla="*/ 263036 h 515448"/>
                <a:gd name="connsiteX9" fmla="*/ 545307 w 1928813"/>
                <a:gd name="connsiteY9" fmla="*/ 272561 h 515448"/>
                <a:gd name="connsiteX10" fmla="*/ 566738 w 1928813"/>
                <a:gd name="connsiteY10" fmla="*/ 272561 h 515448"/>
                <a:gd name="connsiteX11" fmla="*/ 592932 w 1928813"/>
                <a:gd name="connsiteY11" fmla="*/ 277323 h 515448"/>
                <a:gd name="connsiteX12" fmla="*/ 595313 w 1928813"/>
                <a:gd name="connsiteY12" fmla="*/ 277323 h 515448"/>
                <a:gd name="connsiteX13" fmla="*/ 633412 w 1928813"/>
                <a:gd name="connsiteY13" fmla="*/ 267799 h 515448"/>
                <a:gd name="connsiteX14" fmla="*/ 683419 w 1928813"/>
                <a:gd name="connsiteY14" fmla="*/ 239223 h 515448"/>
                <a:gd name="connsiteX15" fmla="*/ 704850 w 1928813"/>
                <a:gd name="connsiteY15" fmla="*/ 217791 h 515448"/>
                <a:gd name="connsiteX16" fmla="*/ 742951 w 1928813"/>
                <a:gd name="connsiteY16" fmla="*/ 189215 h 515448"/>
                <a:gd name="connsiteX17" fmla="*/ 769144 w 1928813"/>
                <a:gd name="connsiteY17" fmla="*/ 170166 h 515448"/>
                <a:gd name="connsiteX18" fmla="*/ 842962 w 1928813"/>
                <a:gd name="connsiteY18" fmla="*/ 117779 h 515448"/>
                <a:gd name="connsiteX19" fmla="*/ 897730 w 1928813"/>
                <a:gd name="connsiteY19" fmla="*/ 72536 h 515448"/>
                <a:gd name="connsiteX20" fmla="*/ 950118 w 1928813"/>
                <a:gd name="connsiteY20" fmla="*/ 32054 h 515448"/>
                <a:gd name="connsiteX21" fmla="*/ 1004888 w 1928813"/>
                <a:gd name="connsiteY21" fmla="*/ 8242 h 515448"/>
                <a:gd name="connsiteX22" fmla="*/ 1040607 w 1928813"/>
                <a:gd name="connsiteY22" fmla="*/ 1096 h 515448"/>
                <a:gd name="connsiteX23" fmla="*/ 1090613 w 1928813"/>
                <a:gd name="connsiteY23" fmla="*/ 3478 h 515448"/>
                <a:gd name="connsiteX24" fmla="*/ 1128711 w 1928813"/>
                <a:gd name="connsiteY24" fmla="*/ 22529 h 515448"/>
                <a:gd name="connsiteX25" fmla="*/ 1188244 w 1928813"/>
                <a:gd name="connsiteY25" fmla="*/ 58248 h 515448"/>
                <a:gd name="connsiteX26" fmla="*/ 1207295 w 1928813"/>
                <a:gd name="connsiteY26" fmla="*/ 82060 h 515448"/>
                <a:gd name="connsiteX27" fmla="*/ 1231106 w 1928813"/>
                <a:gd name="connsiteY27" fmla="*/ 108255 h 515448"/>
                <a:gd name="connsiteX28" fmla="*/ 1257300 w 1928813"/>
                <a:gd name="connsiteY28" fmla="*/ 141592 h 515448"/>
                <a:gd name="connsiteX29" fmla="*/ 1281113 w 1928813"/>
                <a:gd name="connsiteY29" fmla="*/ 167784 h 515448"/>
                <a:gd name="connsiteX30" fmla="*/ 1312069 w 1928813"/>
                <a:gd name="connsiteY30" fmla="*/ 201123 h 515448"/>
                <a:gd name="connsiteX31" fmla="*/ 1364457 w 1928813"/>
                <a:gd name="connsiteY31" fmla="*/ 267797 h 515448"/>
                <a:gd name="connsiteX32" fmla="*/ 1402557 w 1928813"/>
                <a:gd name="connsiteY32" fmla="*/ 313042 h 515448"/>
                <a:gd name="connsiteX33" fmla="*/ 1426369 w 1928813"/>
                <a:gd name="connsiteY33" fmla="*/ 343998 h 515448"/>
                <a:gd name="connsiteX34" fmla="*/ 1469232 w 1928813"/>
                <a:gd name="connsiteY34" fmla="*/ 379718 h 515448"/>
                <a:gd name="connsiteX35" fmla="*/ 1509712 w 1928813"/>
                <a:gd name="connsiteY35" fmla="*/ 410673 h 515448"/>
                <a:gd name="connsiteX36" fmla="*/ 1557339 w 1928813"/>
                <a:gd name="connsiteY36" fmla="*/ 434486 h 515448"/>
                <a:gd name="connsiteX37" fmla="*/ 1624012 w 1928813"/>
                <a:gd name="connsiteY37" fmla="*/ 463061 h 515448"/>
                <a:gd name="connsiteX38" fmla="*/ 1674019 w 1928813"/>
                <a:gd name="connsiteY38" fmla="*/ 477349 h 515448"/>
                <a:gd name="connsiteX39" fmla="*/ 1743075 w 1928813"/>
                <a:gd name="connsiteY39" fmla="*/ 496398 h 515448"/>
                <a:gd name="connsiteX40" fmla="*/ 1812131 w 1928813"/>
                <a:gd name="connsiteY40" fmla="*/ 508304 h 515448"/>
                <a:gd name="connsiteX41" fmla="*/ 1864519 w 1928813"/>
                <a:gd name="connsiteY41" fmla="*/ 510685 h 515448"/>
                <a:gd name="connsiteX42" fmla="*/ 1928813 w 1928813"/>
                <a:gd name="connsiteY42" fmla="*/ 515448 h 515448"/>
                <a:gd name="connsiteX0" fmla="*/ 0 w 1928813"/>
                <a:gd name="connsiteY0" fmla="*/ 298754 h 515448"/>
                <a:gd name="connsiteX1" fmla="*/ 83344 w 1928813"/>
                <a:gd name="connsiteY1" fmla="*/ 301136 h 515448"/>
                <a:gd name="connsiteX2" fmla="*/ 123825 w 1928813"/>
                <a:gd name="connsiteY2" fmla="*/ 301136 h 515448"/>
                <a:gd name="connsiteX3" fmla="*/ 209550 w 1928813"/>
                <a:gd name="connsiteY3" fmla="*/ 296373 h 515448"/>
                <a:gd name="connsiteX4" fmla="*/ 290513 w 1928813"/>
                <a:gd name="connsiteY4" fmla="*/ 282086 h 515448"/>
                <a:gd name="connsiteX5" fmla="*/ 366713 w 1928813"/>
                <a:gd name="connsiteY5" fmla="*/ 263036 h 515448"/>
                <a:gd name="connsiteX6" fmla="*/ 402432 w 1928813"/>
                <a:gd name="connsiteY6" fmla="*/ 253511 h 515448"/>
                <a:gd name="connsiteX7" fmla="*/ 445294 w 1928813"/>
                <a:gd name="connsiteY7" fmla="*/ 253511 h 515448"/>
                <a:gd name="connsiteX8" fmla="*/ 488157 w 1928813"/>
                <a:gd name="connsiteY8" fmla="*/ 263036 h 515448"/>
                <a:gd name="connsiteX9" fmla="*/ 545307 w 1928813"/>
                <a:gd name="connsiteY9" fmla="*/ 272561 h 515448"/>
                <a:gd name="connsiteX10" fmla="*/ 566738 w 1928813"/>
                <a:gd name="connsiteY10" fmla="*/ 272561 h 515448"/>
                <a:gd name="connsiteX11" fmla="*/ 592932 w 1928813"/>
                <a:gd name="connsiteY11" fmla="*/ 277323 h 515448"/>
                <a:gd name="connsiteX12" fmla="*/ 595313 w 1928813"/>
                <a:gd name="connsiteY12" fmla="*/ 277323 h 515448"/>
                <a:gd name="connsiteX13" fmla="*/ 633412 w 1928813"/>
                <a:gd name="connsiteY13" fmla="*/ 267799 h 515448"/>
                <a:gd name="connsiteX14" fmla="*/ 683419 w 1928813"/>
                <a:gd name="connsiteY14" fmla="*/ 239223 h 515448"/>
                <a:gd name="connsiteX15" fmla="*/ 704850 w 1928813"/>
                <a:gd name="connsiteY15" fmla="*/ 217791 h 515448"/>
                <a:gd name="connsiteX16" fmla="*/ 742951 w 1928813"/>
                <a:gd name="connsiteY16" fmla="*/ 189215 h 515448"/>
                <a:gd name="connsiteX17" fmla="*/ 769144 w 1928813"/>
                <a:gd name="connsiteY17" fmla="*/ 170166 h 515448"/>
                <a:gd name="connsiteX18" fmla="*/ 842962 w 1928813"/>
                <a:gd name="connsiteY18" fmla="*/ 117779 h 515448"/>
                <a:gd name="connsiteX19" fmla="*/ 897730 w 1928813"/>
                <a:gd name="connsiteY19" fmla="*/ 72536 h 515448"/>
                <a:gd name="connsiteX20" fmla="*/ 950118 w 1928813"/>
                <a:gd name="connsiteY20" fmla="*/ 32054 h 515448"/>
                <a:gd name="connsiteX21" fmla="*/ 1004888 w 1928813"/>
                <a:gd name="connsiteY21" fmla="*/ 8242 h 515448"/>
                <a:gd name="connsiteX22" fmla="*/ 1040607 w 1928813"/>
                <a:gd name="connsiteY22" fmla="*/ 1096 h 515448"/>
                <a:gd name="connsiteX23" fmla="*/ 1090613 w 1928813"/>
                <a:gd name="connsiteY23" fmla="*/ 3478 h 515448"/>
                <a:gd name="connsiteX24" fmla="*/ 1128711 w 1928813"/>
                <a:gd name="connsiteY24" fmla="*/ 22529 h 515448"/>
                <a:gd name="connsiteX25" fmla="*/ 1162050 w 1928813"/>
                <a:gd name="connsiteY25" fmla="*/ 41577 h 515448"/>
                <a:gd name="connsiteX26" fmla="*/ 1188244 w 1928813"/>
                <a:gd name="connsiteY26" fmla="*/ 58248 h 515448"/>
                <a:gd name="connsiteX27" fmla="*/ 1207295 w 1928813"/>
                <a:gd name="connsiteY27" fmla="*/ 82060 h 515448"/>
                <a:gd name="connsiteX28" fmla="*/ 1231106 w 1928813"/>
                <a:gd name="connsiteY28" fmla="*/ 108255 h 515448"/>
                <a:gd name="connsiteX29" fmla="*/ 1257300 w 1928813"/>
                <a:gd name="connsiteY29" fmla="*/ 141592 h 515448"/>
                <a:gd name="connsiteX30" fmla="*/ 1281113 w 1928813"/>
                <a:gd name="connsiteY30" fmla="*/ 167784 h 515448"/>
                <a:gd name="connsiteX31" fmla="*/ 1312069 w 1928813"/>
                <a:gd name="connsiteY31" fmla="*/ 201123 h 515448"/>
                <a:gd name="connsiteX32" fmla="*/ 1364457 w 1928813"/>
                <a:gd name="connsiteY32" fmla="*/ 267797 h 515448"/>
                <a:gd name="connsiteX33" fmla="*/ 1402557 w 1928813"/>
                <a:gd name="connsiteY33" fmla="*/ 313042 h 515448"/>
                <a:gd name="connsiteX34" fmla="*/ 1426369 w 1928813"/>
                <a:gd name="connsiteY34" fmla="*/ 343998 h 515448"/>
                <a:gd name="connsiteX35" fmla="*/ 1469232 w 1928813"/>
                <a:gd name="connsiteY35" fmla="*/ 379718 h 515448"/>
                <a:gd name="connsiteX36" fmla="*/ 1509712 w 1928813"/>
                <a:gd name="connsiteY36" fmla="*/ 410673 h 515448"/>
                <a:gd name="connsiteX37" fmla="*/ 1557339 w 1928813"/>
                <a:gd name="connsiteY37" fmla="*/ 434486 h 515448"/>
                <a:gd name="connsiteX38" fmla="*/ 1624012 w 1928813"/>
                <a:gd name="connsiteY38" fmla="*/ 463061 h 515448"/>
                <a:gd name="connsiteX39" fmla="*/ 1674019 w 1928813"/>
                <a:gd name="connsiteY39" fmla="*/ 477349 h 515448"/>
                <a:gd name="connsiteX40" fmla="*/ 1743075 w 1928813"/>
                <a:gd name="connsiteY40" fmla="*/ 496398 h 515448"/>
                <a:gd name="connsiteX41" fmla="*/ 1812131 w 1928813"/>
                <a:gd name="connsiteY41" fmla="*/ 508304 h 515448"/>
                <a:gd name="connsiteX42" fmla="*/ 1864519 w 1928813"/>
                <a:gd name="connsiteY42" fmla="*/ 510685 h 515448"/>
                <a:gd name="connsiteX43" fmla="*/ 1928813 w 1928813"/>
                <a:gd name="connsiteY43" fmla="*/ 515448 h 515448"/>
                <a:gd name="connsiteX0" fmla="*/ 0 w 1928813"/>
                <a:gd name="connsiteY0" fmla="*/ 298754 h 515448"/>
                <a:gd name="connsiteX1" fmla="*/ 83344 w 1928813"/>
                <a:gd name="connsiteY1" fmla="*/ 301136 h 515448"/>
                <a:gd name="connsiteX2" fmla="*/ 123825 w 1928813"/>
                <a:gd name="connsiteY2" fmla="*/ 301136 h 515448"/>
                <a:gd name="connsiteX3" fmla="*/ 209550 w 1928813"/>
                <a:gd name="connsiteY3" fmla="*/ 296373 h 515448"/>
                <a:gd name="connsiteX4" fmla="*/ 290513 w 1928813"/>
                <a:gd name="connsiteY4" fmla="*/ 282086 h 515448"/>
                <a:gd name="connsiteX5" fmla="*/ 366713 w 1928813"/>
                <a:gd name="connsiteY5" fmla="*/ 263036 h 515448"/>
                <a:gd name="connsiteX6" fmla="*/ 402432 w 1928813"/>
                <a:gd name="connsiteY6" fmla="*/ 253511 h 515448"/>
                <a:gd name="connsiteX7" fmla="*/ 445294 w 1928813"/>
                <a:gd name="connsiteY7" fmla="*/ 253511 h 515448"/>
                <a:gd name="connsiteX8" fmla="*/ 488157 w 1928813"/>
                <a:gd name="connsiteY8" fmla="*/ 263036 h 515448"/>
                <a:gd name="connsiteX9" fmla="*/ 545307 w 1928813"/>
                <a:gd name="connsiteY9" fmla="*/ 272561 h 515448"/>
                <a:gd name="connsiteX10" fmla="*/ 566738 w 1928813"/>
                <a:gd name="connsiteY10" fmla="*/ 272561 h 515448"/>
                <a:gd name="connsiteX11" fmla="*/ 592932 w 1928813"/>
                <a:gd name="connsiteY11" fmla="*/ 277323 h 515448"/>
                <a:gd name="connsiteX12" fmla="*/ 595313 w 1928813"/>
                <a:gd name="connsiteY12" fmla="*/ 277323 h 515448"/>
                <a:gd name="connsiteX13" fmla="*/ 633412 w 1928813"/>
                <a:gd name="connsiteY13" fmla="*/ 267799 h 515448"/>
                <a:gd name="connsiteX14" fmla="*/ 683419 w 1928813"/>
                <a:gd name="connsiteY14" fmla="*/ 239223 h 515448"/>
                <a:gd name="connsiteX15" fmla="*/ 704850 w 1928813"/>
                <a:gd name="connsiteY15" fmla="*/ 217791 h 515448"/>
                <a:gd name="connsiteX16" fmla="*/ 742951 w 1928813"/>
                <a:gd name="connsiteY16" fmla="*/ 189215 h 515448"/>
                <a:gd name="connsiteX17" fmla="*/ 769144 w 1928813"/>
                <a:gd name="connsiteY17" fmla="*/ 170166 h 515448"/>
                <a:gd name="connsiteX18" fmla="*/ 842962 w 1928813"/>
                <a:gd name="connsiteY18" fmla="*/ 117779 h 515448"/>
                <a:gd name="connsiteX19" fmla="*/ 897730 w 1928813"/>
                <a:gd name="connsiteY19" fmla="*/ 72536 h 515448"/>
                <a:gd name="connsiteX20" fmla="*/ 950118 w 1928813"/>
                <a:gd name="connsiteY20" fmla="*/ 32054 h 515448"/>
                <a:gd name="connsiteX21" fmla="*/ 1004888 w 1928813"/>
                <a:gd name="connsiteY21" fmla="*/ 8242 h 515448"/>
                <a:gd name="connsiteX22" fmla="*/ 1040607 w 1928813"/>
                <a:gd name="connsiteY22" fmla="*/ 1096 h 515448"/>
                <a:gd name="connsiteX23" fmla="*/ 1090613 w 1928813"/>
                <a:gd name="connsiteY23" fmla="*/ 3478 h 515448"/>
                <a:gd name="connsiteX24" fmla="*/ 1135855 w 1928813"/>
                <a:gd name="connsiteY24" fmla="*/ 17767 h 515448"/>
                <a:gd name="connsiteX25" fmla="*/ 1162050 w 1928813"/>
                <a:gd name="connsiteY25" fmla="*/ 41577 h 515448"/>
                <a:gd name="connsiteX26" fmla="*/ 1188244 w 1928813"/>
                <a:gd name="connsiteY26" fmla="*/ 58248 h 515448"/>
                <a:gd name="connsiteX27" fmla="*/ 1207295 w 1928813"/>
                <a:gd name="connsiteY27" fmla="*/ 82060 h 515448"/>
                <a:gd name="connsiteX28" fmla="*/ 1231106 w 1928813"/>
                <a:gd name="connsiteY28" fmla="*/ 108255 h 515448"/>
                <a:gd name="connsiteX29" fmla="*/ 1257300 w 1928813"/>
                <a:gd name="connsiteY29" fmla="*/ 141592 h 515448"/>
                <a:gd name="connsiteX30" fmla="*/ 1281113 w 1928813"/>
                <a:gd name="connsiteY30" fmla="*/ 167784 h 515448"/>
                <a:gd name="connsiteX31" fmla="*/ 1312069 w 1928813"/>
                <a:gd name="connsiteY31" fmla="*/ 201123 h 515448"/>
                <a:gd name="connsiteX32" fmla="*/ 1364457 w 1928813"/>
                <a:gd name="connsiteY32" fmla="*/ 267797 h 515448"/>
                <a:gd name="connsiteX33" fmla="*/ 1402557 w 1928813"/>
                <a:gd name="connsiteY33" fmla="*/ 313042 h 515448"/>
                <a:gd name="connsiteX34" fmla="*/ 1426369 w 1928813"/>
                <a:gd name="connsiteY34" fmla="*/ 343998 h 515448"/>
                <a:gd name="connsiteX35" fmla="*/ 1469232 w 1928813"/>
                <a:gd name="connsiteY35" fmla="*/ 379718 h 515448"/>
                <a:gd name="connsiteX36" fmla="*/ 1509712 w 1928813"/>
                <a:gd name="connsiteY36" fmla="*/ 410673 h 515448"/>
                <a:gd name="connsiteX37" fmla="*/ 1557339 w 1928813"/>
                <a:gd name="connsiteY37" fmla="*/ 434486 h 515448"/>
                <a:gd name="connsiteX38" fmla="*/ 1624012 w 1928813"/>
                <a:gd name="connsiteY38" fmla="*/ 463061 h 515448"/>
                <a:gd name="connsiteX39" fmla="*/ 1674019 w 1928813"/>
                <a:gd name="connsiteY39" fmla="*/ 477349 h 515448"/>
                <a:gd name="connsiteX40" fmla="*/ 1743075 w 1928813"/>
                <a:gd name="connsiteY40" fmla="*/ 496398 h 515448"/>
                <a:gd name="connsiteX41" fmla="*/ 1812131 w 1928813"/>
                <a:gd name="connsiteY41" fmla="*/ 508304 h 515448"/>
                <a:gd name="connsiteX42" fmla="*/ 1864519 w 1928813"/>
                <a:gd name="connsiteY42" fmla="*/ 510685 h 515448"/>
                <a:gd name="connsiteX43" fmla="*/ 1928813 w 1928813"/>
                <a:gd name="connsiteY43" fmla="*/ 515448 h 515448"/>
                <a:gd name="connsiteX0" fmla="*/ 0 w 1928813"/>
                <a:gd name="connsiteY0" fmla="*/ 298754 h 515448"/>
                <a:gd name="connsiteX1" fmla="*/ 83344 w 1928813"/>
                <a:gd name="connsiteY1" fmla="*/ 301136 h 515448"/>
                <a:gd name="connsiteX2" fmla="*/ 123825 w 1928813"/>
                <a:gd name="connsiteY2" fmla="*/ 301136 h 515448"/>
                <a:gd name="connsiteX3" fmla="*/ 209550 w 1928813"/>
                <a:gd name="connsiteY3" fmla="*/ 296373 h 515448"/>
                <a:gd name="connsiteX4" fmla="*/ 290513 w 1928813"/>
                <a:gd name="connsiteY4" fmla="*/ 282086 h 515448"/>
                <a:gd name="connsiteX5" fmla="*/ 366713 w 1928813"/>
                <a:gd name="connsiteY5" fmla="*/ 263036 h 515448"/>
                <a:gd name="connsiteX6" fmla="*/ 402432 w 1928813"/>
                <a:gd name="connsiteY6" fmla="*/ 253511 h 515448"/>
                <a:gd name="connsiteX7" fmla="*/ 445294 w 1928813"/>
                <a:gd name="connsiteY7" fmla="*/ 253511 h 515448"/>
                <a:gd name="connsiteX8" fmla="*/ 488157 w 1928813"/>
                <a:gd name="connsiteY8" fmla="*/ 263036 h 515448"/>
                <a:gd name="connsiteX9" fmla="*/ 545307 w 1928813"/>
                <a:gd name="connsiteY9" fmla="*/ 272561 h 515448"/>
                <a:gd name="connsiteX10" fmla="*/ 566738 w 1928813"/>
                <a:gd name="connsiteY10" fmla="*/ 272561 h 515448"/>
                <a:gd name="connsiteX11" fmla="*/ 592932 w 1928813"/>
                <a:gd name="connsiteY11" fmla="*/ 277323 h 515448"/>
                <a:gd name="connsiteX12" fmla="*/ 595313 w 1928813"/>
                <a:gd name="connsiteY12" fmla="*/ 277323 h 515448"/>
                <a:gd name="connsiteX13" fmla="*/ 633412 w 1928813"/>
                <a:gd name="connsiteY13" fmla="*/ 267799 h 515448"/>
                <a:gd name="connsiteX14" fmla="*/ 683419 w 1928813"/>
                <a:gd name="connsiteY14" fmla="*/ 239223 h 515448"/>
                <a:gd name="connsiteX15" fmla="*/ 704850 w 1928813"/>
                <a:gd name="connsiteY15" fmla="*/ 217791 h 515448"/>
                <a:gd name="connsiteX16" fmla="*/ 742951 w 1928813"/>
                <a:gd name="connsiteY16" fmla="*/ 189215 h 515448"/>
                <a:gd name="connsiteX17" fmla="*/ 769144 w 1928813"/>
                <a:gd name="connsiteY17" fmla="*/ 170166 h 515448"/>
                <a:gd name="connsiteX18" fmla="*/ 842962 w 1928813"/>
                <a:gd name="connsiteY18" fmla="*/ 117779 h 515448"/>
                <a:gd name="connsiteX19" fmla="*/ 897730 w 1928813"/>
                <a:gd name="connsiteY19" fmla="*/ 72536 h 515448"/>
                <a:gd name="connsiteX20" fmla="*/ 950118 w 1928813"/>
                <a:gd name="connsiteY20" fmla="*/ 32054 h 515448"/>
                <a:gd name="connsiteX21" fmla="*/ 1004888 w 1928813"/>
                <a:gd name="connsiteY21" fmla="*/ 8242 h 515448"/>
                <a:gd name="connsiteX22" fmla="*/ 1040607 w 1928813"/>
                <a:gd name="connsiteY22" fmla="*/ 1096 h 515448"/>
                <a:gd name="connsiteX23" fmla="*/ 1090613 w 1928813"/>
                <a:gd name="connsiteY23" fmla="*/ 3478 h 515448"/>
                <a:gd name="connsiteX24" fmla="*/ 1135855 w 1928813"/>
                <a:gd name="connsiteY24" fmla="*/ 17767 h 515448"/>
                <a:gd name="connsiteX25" fmla="*/ 1169194 w 1928813"/>
                <a:gd name="connsiteY25" fmla="*/ 39195 h 515448"/>
                <a:gd name="connsiteX26" fmla="*/ 1188244 w 1928813"/>
                <a:gd name="connsiteY26" fmla="*/ 58248 h 515448"/>
                <a:gd name="connsiteX27" fmla="*/ 1207295 w 1928813"/>
                <a:gd name="connsiteY27" fmla="*/ 82060 h 515448"/>
                <a:gd name="connsiteX28" fmla="*/ 1231106 w 1928813"/>
                <a:gd name="connsiteY28" fmla="*/ 108255 h 515448"/>
                <a:gd name="connsiteX29" fmla="*/ 1257300 w 1928813"/>
                <a:gd name="connsiteY29" fmla="*/ 141592 h 515448"/>
                <a:gd name="connsiteX30" fmla="*/ 1281113 w 1928813"/>
                <a:gd name="connsiteY30" fmla="*/ 167784 h 515448"/>
                <a:gd name="connsiteX31" fmla="*/ 1312069 w 1928813"/>
                <a:gd name="connsiteY31" fmla="*/ 201123 h 515448"/>
                <a:gd name="connsiteX32" fmla="*/ 1364457 w 1928813"/>
                <a:gd name="connsiteY32" fmla="*/ 267797 h 515448"/>
                <a:gd name="connsiteX33" fmla="*/ 1402557 w 1928813"/>
                <a:gd name="connsiteY33" fmla="*/ 313042 h 515448"/>
                <a:gd name="connsiteX34" fmla="*/ 1426369 w 1928813"/>
                <a:gd name="connsiteY34" fmla="*/ 343998 h 515448"/>
                <a:gd name="connsiteX35" fmla="*/ 1469232 w 1928813"/>
                <a:gd name="connsiteY35" fmla="*/ 379718 h 515448"/>
                <a:gd name="connsiteX36" fmla="*/ 1509712 w 1928813"/>
                <a:gd name="connsiteY36" fmla="*/ 410673 h 515448"/>
                <a:gd name="connsiteX37" fmla="*/ 1557339 w 1928813"/>
                <a:gd name="connsiteY37" fmla="*/ 434486 h 515448"/>
                <a:gd name="connsiteX38" fmla="*/ 1624012 w 1928813"/>
                <a:gd name="connsiteY38" fmla="*/ 463061 h 515448"/>
                <a:gd name="connsiteX39" fmla="*/ 1674019 w 1928813"/>
                <a:gd name="connsiteY39" fmla="*/ 477349 h 515448"/>
                <a:gd name="connsiteX40" fmla="*/ 1743075 w 1928813"/>
                <a:gd name="connsiteY40" fmla="*/ 496398 h 515448"/>
                <a:gd name="connsiteX41" fmla="*/ 1812131 w 1928813"/>
                <a:gd name="connsiteY41" fmla="*/ 508304 h 515448"/>
                <a:gd name="connsiteX42" fmla="*/ 1864519 w 1928813"/>
                <a:gd name="connsiteY42" fmla="*/ 510685 h 515448"/>
                <a:gd name="connsiteX43" fmla="*/ 1928813 w 1928813"/>
                <a:gd name="connsiteY43" fmla="*/ 515448 h 515448"/>
                <a:gd name="connsiteX0" fmla="*/ 0 w 1928813"/>
                <a:gd name="connsiteY0" fmla="*/ 298754 h 515448"/>
                <a:gd name="connsiteX1" fmla="*/ 83344 w 1928813"/>
                <a:gd name="connsiteY1" fmla="*/ 301136 h 515448"/>
                <a:gd name="connsiteX2" fmla="*/ 123825 w 1928813"/>
                <a:gd name="connsiteY2" fmla="*/ 301136 h 515448"/>
                <a:gd name="connsiteX3" fmla="*/ 209550 w 1928813"/>
                <a:gd name="connsiteY3" fmla="*/ 296373 h 515448"/>
                <a:gd name="connsiteX4" fmla="*/ 290513 w 1928813"/>
                <a:gd name="connsiteY4" fmla="*/ 282086 h 515448"/>
                <a:gd name="connsiteX5" fmla="*/ 366713 w 1928813"/>
                <a:gd name="connsiteY5" fmla="*/ 263036 h 515448"/>
                <a:gd name="connsiteX6" fmla="*/ 402432 w 1928813"/>
                <a:gd name="connsiteY6" fmla="*/ 253511 h 515448"/>
                <a:gd name="connsiteX7" fmla="*/ 445294 w 1928813"/>
                <a:gd name="connsiteY7" fmla="*/ 253511 h 515448"/>
                <a:gd name="connsiteX8" fmla="*/ 488157 w 1928813"/>
                <a:gd name="connsiteY8" fmla="*/ 263036 h 515448"/>
                <a:gd name="connsiteX9" fmla="*/ 545307 w 1928813"/>
                <a:gd name="connsiteY9" fmla="*/ 272561 h 515448"/>
                <a:gd name="connsiteX10" fmla="*/ 566738 w 1928813"/>
                <a:gd name="connsiteY10" fmla="*/ 272561 h 515448"/>
                <a:gd name="connsiteX11" fmla="*/ 592932 w 1928813"/>
                <a:gd name="connsiteY11" fmla="*/ 277323 h 515448"/>
                <a:gd name="connsiteX12" fmla="*/ 595313 w 1928813"/>
                <a:gd name="connsiteY12" fmla="*/ 277323 h 515448"/>
                <a:gd name="connsiteX13" fmla="*/ 633412 w 1928813"/>
                <a:gd name="connsiteY13" fmla="*/ 267799 h 515448"/>
                <a:gd name="connsiteX14" fmla="*/ 683419 w 1928813"/>
                <a:gd name="connsiteY14" fmla="*/ 239223 h 515448"/>
                <a:gd name="connsiteX15" fmla="*/ 704850 w 1928813"/>
                <a:gd name="connsiteY15" fmla="*/ 217791 h 515448"/>
                <a:gd name="connsiteX16" fmla="*/ 742951 w 1928813"/>
                <a:gd name="connsiteY16" fmla="*/ 189215 h 515448"/>
                <a:gd name="connsiteX17" fmla="*/ 769144 w 1928813"/>
                <a:gd name="connsiteY17" fmla="*/ 170166 h 515448"/>
                <a:gd name="connsiteX18" fmla="*/ 842962 w 1928813"/>
                <a:gd name="connsiteY18" fmla="*/ 117779 h 515448"/>
                <a:gd name="connsiteX19" fmla="*/ 897730 w 1928813"/>
                <a:gd name="connsiteY19" fmla="*/ 72536 h 515448"/>
                <a:gd name="connsiteX20" fmla="*/ 950118 w 1928813"/>
                <a:gd name="connsiteY20" fmla="*/ 32054 h 515448"/>
                <a:gd name="connsiteX21" fmla="*/ 1004888 w 1928813"/>
                <a:gd name="connsiteY21" fmla="*/ 8242 h 515448"/>
                <a:gd name="connsiteX22" fmla="*/ 1040607 w 1928813"/>
                <a:gd name="connsiteY22" fmla="*/ 1096 h 515448"/>
                <a:gd name="connsiteX23" fmla="*/ 1090613 w 1928813"/>
                <a:gd name="connsiteY23" fmla="*/ 3478 h 515448"/>
                <a:gd name="connsiteX24" fmla="*/ 1135855 w 1928813"/>
                <a:gd name="connsiteY24" fmla="*/ 17767 h 515448"/>
                <a:gd name="connsiteX25" fmla="*/ 1169194 w 1928813"/>
                <a:gd name="connsiteY25" fmla="*/ 39195 h 515448"/>
                <a:gd name="connsiteX26" fmla="*/ 1188244 w 1928813"/>
                <a:gd name="connsiteY26" fmla="*/ 58248 h 515448"/>
                <a:gd name="connsiteX27" fmla="*/ 1207295 w 1928813"/>
                <a:gd name="connsiteY27" fmla="*/ 82060 h 515448"/>
                <a:gd name="connsiteX28" fmla="*/ 1231106 w 1928813"/>
                <a:gd name="connsiteY28" fmla="*/ 108255 h 515448"/>
                <a:gd name="connsiteX29" fmla="*/ 1257300 w 1928813"/>
                <a:gd name="connsiteY29" fmla="*/ 141592 h 515448"/>
                <a:gd name="connsiteX30" fmla="*/ 1281113 w 1928813"/>
                <a:gd name="connsiteY30" fmla="*/ 167784 h 515448"/>
                <a:gd name="connsiteX31" fmla="*/ 1312069 w 1928813"/>
                <a:gd name="connsiteY31" fmla="*/ 201123 h 515448"/>
                <a:gd name="connsiteX32" fmla="*/ 1364457 w 1928813"/>
                <a:gd name="connsiteY32" fmla="*/ 267797 h 515448"/>
                <a:gd name="connsiteX33" fmla="*/ 1395413 w 1928813"/>
                <a:gd name="connsiteY33" fmla="*/ 313042 h 515448"/>
                <a:gd name="connsiteX34" fmla="*/ 1426369 w 1928813"/>
                <a:gd name="connsiteY34" fmla="*/ 343998 h 515448"/>
                <a:gd name="connsiteX35" fmla="*/ 1469232 w 1928813"/>
                <a:gd name="connsiteY35" fmla="*/ 379718 h 515448"/>
                <a:gd name="connsiteX36" fmla="*/ 1509712 w 1928813"/>
                <a:gd name="connsiteY36" fmla="*/ 410673 h 515448"/>
                <a:gd name="connsiteX37" fmla="*/ 1557339 w 1928813"/>
                <a:gd name="connsiteY37" fmla="*/ 434486 h 515448"/>
                <a:gd name="connsiteX38" fmla="*/ 1624012 w 1928813"/>
                <a:gd name="connsiteY38" fmla="*/ 463061 h 515448"/>
                <a:gd name="connsiteX39" fmla="*/ 1674019 w 1928813"/>
                <a:gd name="connsiteY39" fmla="*/ 477349 h 515448"/>
                <a:gd name="connsiteX40" fmla="*/ 1743075 w 1928813"/>
                <a:gd name="connsiteY40" fmla="*/ 496398 h 515448"/>
                <a:gd name="connsiteX41" fmla="*/ 1812131 w 1928813"/>
                <a:gd name="connsiteY41" fmla="*/ 508304 h 515448"/>
                <a:gd name="connsiteX42" fmla="*/ 1864519 w 1928813"/>
                <a:gd name="connsiteY42" fmla="*/ 510685 h 515448"/>
                <a:gd name="connsiteX43" fmla="*/ 1928813 w 1928813"/>
                <a:gd name="connsiteY43" fmla="*/ 515448 h 515448"/>
                <a:gd name="connsiteX0" fmla="*/ 0 w 1928813"/>
                <a:gd name="connsiteY0" fmla="*/ 298754 h 515448"/>
                <a:gd name="connsiteX1" fmla="*/ 83344 w 1928813"/>
                <a:gd name="connsiteY1" fmla="*/ 301136 h 515448"/>
                <a:gd name="connsiteX2" fmla="*/ 123825 w 1928813"/>
                <a:gd name="connsiteY2" fmla="*/ 301136 h 515448"/>
                <a:gd name="connsiteX3" fmla="*/ 209550 w 1928813"/>
                <a:gd name="connsiteY3" fmla="*/ 296373 h 515448"/>
                <a:gd name="connsiteX4" fmla="*/ 290513 w 1928813"/>
                <a:gd name="connsiteY4" fmla="*/ 282086 h 515448"/>
                <a:gd name="connsiteX5" fmla="*/ 366713 w 1928813"/>
                <a:gd name="connsiteY5" fmla="*/ 263036 h 515448"/>
                <a:gd name="connsiteX6" fmla="*/ 402432 w 1928813"/>
                <a:gd name="connsiteY6" fmla="*/ 253511 h 515448"/>
                <a:gd name="connsiteX7" fmla="*/ 445294 w 1928813"/>
                <a:gd name="connsiteY7" fmla="*/ 253511 h 515448"/>
                <a:gd name="connsiteX8" fmla="*/ 488157 w 1928813"/>
                <a:gd name="connsiteY8" fmla="*/ 263036 h 515448"/>
                <a:gd name="connsiteX9" fmla="*/ 545307 w 1928813"/>
                <a:gd name="connsiteY9" fmla="*/ 272561 h 515448"/>
                <a:gd name="connsiteX10" fmla="*/ 566738 w 1928813"/>
                <a:gd name="connsiteY10" fmla="*/ 272561 h 515448"/>
                <a:gd name="connsiteX11" fmla="*/ 592932 w 1928813"/>
                <a:gd name="connsiteY11" fmla="*/ 277323 h 515448"/>
                <a:gd name="connsiteX12" fmla="*/ 595313 w 1928813"/>
                <a:gd name="connsiteY12" fmla="*/ 277323 h 515448"/>
                <a:gd name="connsiteX13" fmla="*/ 633412 w 1928813"/>
                <a:gd name="connsiteY13" fmla="*/ 267799 h 515448"/>
                <a:gd name="connsiteX14" fmla="*/ 683419 w 1928813"/>
                <a:gd name="connsiteY14" fmla="*/ 239223 h 515448"/>
                <a:gd name="connsiteX15" fmla="*/ 704850 w 1928813"/>
                <a:gd name="connsiteY15" fmla="*/ 217791 h 515448"/>
                <a:gd name="connsiteX16" fmla="*/ 742951 w 1928813"/>
                <a:gd name="connsiteY16" fmla="*/ 189215 h 515448"/>
                <a:gd name="connsiteX17" fmla="*/ 769144 w 1928813"/>
                <a:gd name="connsiteY17" fmla="*/ 170166 h 515448"/>
                <a:gd name="connsiteX18" fmla="*/ 842962 w 1928813"/>
                <a:gd name="connsiteY18" fmla="*/ 117779 h 515448"/>
                <a:gd name="connsiteX19" fmla="*/ 897730 w 1928813"/>
                <a:gd name="connsiteY19" fmla="*/ 72536 h 515448"/>
                <a:gd name="connsiteX20" fmla="*/ 950118 w 1928813"/>
                <a:gd name="connsiteY20" fmla="*/ 32054 h 515448"/>
                <a:gd name="connsiteX21" fmla="*/ 1004888 w 1928813"/>
                <a:gd name="connsiteY21" fmla="*/ 8242 h 515448"/>
                <a:gd name="connsiteX22" fmla="*/ 1040607 w 1928813"/>
                <a:gd name="connsiteY22" fmla="*/ 1096 h 515448"/>
                <a:gd name="connsiteX23" fmla="*/ 1090613 w 1928813"/>
                <a:gd name="connsiteY23" fmla="*/ 3478 h 515448"/>
                <a:gd name="connsiteX24" fmla="*/ 1135855 w 1928813"/>
                <a:gd name="connsiteY24" fmla="*/ 17767 h 515448"/>
                <a:gd name="connsiteX25" fmla="*/ 1169194 w 1928813"/>
                <a:gd name="connsiteY25" fmla="*/ 39195 h 515448"/>
                <a:gd name="connsiteX26" fmla="*/ 1188244 w 1928813"/>
                <a:gd name="connsiteY26" fmla="*/ 58248 h 515448"/>
                <a:gd name="connsiteX27" fmla="*/ 1207295 w 1928813"/>
                <a:gd name="connsiteY27" fmla="*/ 82060 h 515448"/>
                <a:gd name="connsiteX28" fmla="*/ 1231106 w 1928813"/>
                <a:gd name="connsiteY28" fmla="*/ 108255 h 515448"/>
                <a:gd name="connsiteX29" fmla="*/ 1257300 w 1928813"/>
                <a:gd name="connsiteY29" fmla="*/ 141592 h 515448"/>
                <a:gd name="connsiteX30" fmla="*/ 1281113 w 1928813"/>
                <a:gd name="connsiteY30" fmla="*/ 167784 h 515448"/>
                <a:gd name="connsiteX31" fmla="*/ 1312069 w 1928813"/>
                <a:gd name="connsiteY31" fmla="*/ 201123 h 515448"/>
                <a:gd name="connsiteX32" fmla="*/ 1357313 w 1928813"/>
                <a:gd name="connsiteY32" fmla="*/ 272559 h 515448"/>
                <a:gd name="connsiteX33" fmla="*/ 1395413 w 1928813"/>
                <a:gd name="connsiteY33" fmla="*/ 313042 h 515448"/>
                <a:gd name="connsiteX34" fmla="*/ 1426369 w 1928813"/>
                <a:gd name="connsiteY34" fmla="*/ 343998 h 515448"/>
                <a:gd name="connsiteX35" fmla="*/ 1469232 w 1928813"/>
                <a:gd name="connsiteY35" fmla="*/ 379718 h 515448"/>
                <a:gd name="connsiteX36" fmla="*/ 1509712 w 1928813"/>
                <a:gd name="connsiteY36" fmla="*/ 410673 h 515448"/>
                <a:gd name="connsiteX37" fmla="*/ 1557339 w 1928813"/>
                <a:gd name="connsiteY37" fmla="*/ 434486 h 515448"/>
                <a:gd name="connsiteX38" fmla="*/ 1624012 w 1928813"/>
                <a:gd name="connsiteY38" fmla="*/ 463061 h 515448"/>
                <a:gd name="connsiteX39" fmla="*/ 1674019 w 1928813"/>
                <a:gd name="connsiteY39" fmla="*/ 477349 h 515448"/>
                <a:gd name="connsiteX40" fmla="*/ 1743075 w 1928813"/>
                <a:gd name="connsiteY40" fmla="*/ 496398 h 515448"/>
                <a:gd name="connsiteX41" fmla="*/ 1812131 w 1928813"/>
                <a:gd name="connsiteY41" fmla="*/ 508304 h 515448"/>
                <a:gd name="connsiteX42" fmla="*/ 1864519 w 1928813"/>
                <a:gd name="connsiteY42" fmla="*/ 510685 h 515448"/>
                <a:gd name="connsiteX43" fmla="*/ 1928813 w 1928813"/>
                <a:gd name="connsiteY43" fmla="*/ 515448 h 515448"/>
                <a:gd name="connsiteX0" fmla="*/ 0 w 1928813"/>
                <a:gd name="connsiteY0" fmla="*/ 298754 h 515448"/>
                <a:gd name="connsiteX1" fmla="*/ 83344 w 1928813"/>
                <a:gd name="connsiteY1" fmla="*/ 301136 h 515448"/>
                <a:gd name="connsiteX2" fmla="*/ 123825 w 1928813"/>
                <a:gd name="connsiteY2" fmla="*/ 301136 h 515448"/>
                <a:gd name="connsiteX3" fmla="*/ 209550 w 1928813"/>
                <a:gd name="connsiteY3" fmla="*/ 296373 h 515448"/>
                <a:gd name="connsiteX4" fmla="*/ 290513 w 1928813"/>
                <a:gd name="connsiteY4" fmla="*/ 282086 h 515448"/>
                <a:gd name="connsiteX5" fmla="*/ 366713 w 1928813"/>
                <a:gd name="connsiteY5" fmla="*/ 263036 h 515448"/>
                <a:gd name="connsiteX6" fmla="*/ 402432 w 1928813"/>
                <a:gd name="connsiteY6" fmla="*/ 253511 h 515448"/>
                <a:gd name="connsiteX7" fmla="*/ 445294 w 1928813"/>
                <a:gd name="connsiteY7" fmla="*/ 253511 h 515448"/>
                <a:gd name="connsiteX8" fmla="*/ 488157 w 1928813"/>
                <a:gd name="connsiteY8" fmla="*/ 263036 h 515448"/>
                <a:gd name="connsiteX9" fmla="*/ 545307 w 1928813"/>
                <a:gd name="connsiteY9" fmla="*/ 272561 h 515448"/>
                <a:gd name="connsiteX10" fmla="*/ 566738 w 1928813"/>
                <a:gd name="connsiteY10" fmla="*/ 272561 h 515448"/>
                <a:gd name="connsiteX11" fmla="*/ 592932 w 1928813"/>
                <a:gd name="connsiteY11" fmla="*/ 277323 h 515448"/>
                <a:gd name="connsiteX12" fmla="*/ 595313 w 1928813"/>
                <a:gd name="connsiteY12" fmla="*/ 277323 h 515448"/>
                <a:gd name="connsiteX13" fmla="*/ 633412 w 1928813"/>
                <a:gd name="connsiteY13" fmla="*/ 267799 h 515448"/>
                <a:gd name="connsiteX14" fmla="*/ 683419 w 1928813"/>
                <a:gd name="connsiteY14" fmla="*/ 239223 h 515448"/>
                <a:gd name="connsiteX15" fmla="*/ 704850 w 1928813"/>
                <a:gd name="connsiteY15" fmla="*/ 217791 h 515448"/>
                <a:gd name="connsiteX16" fmla="*/ 742951 w 1928813"/>
                <a:gd name="connsiteY16" fmla="*/ 189215 h 515448"/>
                <a:gd name="connsiteX17" fmla="*/ 769144 w 1928813"/>
                <a:gd name="connsiteY17" fmla="*/ 170166 h 515448"/>
                <a:gd name="connsiteX18" fmla="*/ 842962 w 1928813"/>
                <a:gd name="connsiteY18" fmla="*/ 117779 h 515448"/>
                <a:gd name="connsiteX19" fmla="*/ 897730 w 1928813"/>
                <a:gd name="connsiteY19" fmla="*/ 72536 h 515448"/>
                <a:gd name="connsiteX20" fmla="*/ 950118 w 1928813"/>
                <a:gd name="connsiteY20" fmla="*/ 32054 h 515448"/>
                <a:gd name="connsiteX21" fmla="*/ 1004888 w 1928813"/>
                <a:gd name="connsiteY21" fmla="*/ 8242 h 515448"/>
                <a:gd name="connsiteX22" fmla="*/ 1040607 w 1928813"/>
                <a:gd name="connsiteY22" fmla="*/ 1096 h 515448"/>
                <a:gd name="connsiteX23" fmla="*/ 1090613 w 1928813"/>
                <a:gd name="connsiteY23" fmla="*/ 3478 h 515448"/>
                <a:gd name="connsiteX24" fmla="*/ 1135855 w 1928813"/>
                <a:gd name="connsiteY24" fmla="*/ 17767 h 515448"/>
                <a:gd name="connsiteX25" fmla="*/ 1169194 w 1928813"/>
                <a:gd name="connsiteY25" fmla="*/ 39195 h 515448"/>
                <a:gd name="connsiteX26" fmla="*/ 1188244 w 1928813"/>
                <a:gd name="connsiteY26" fmla="*/ 58248 h 515448"/>
                <a:gd name="connsiteX27" fmla="*/ 1207295 w 1928813"/>
                <a:gd name="connsiteY27" fmla="*/ 82060 h 515448"/>
                <a:gd name="connsiteX28" fmla="*/ 1231106 w 1928813"/>
                <a:gd name="connsiteY28" fmla="*/ 108255 h 515448"/>
                <a:gd name="connsiteX29" fmla="*/ 1257300 w 1928813"/>
                <a:gd name="connsiteY29" fmla="*/ 141592 h 515448"/>
                <a:gd name="connsiteX30" fmla="*/ 1281113 w 1928813"/>
                <a:gd name="connsiteY30" fmla="*/ 167784 h 515448"/>
                <a:gd name="connsiteX31" fmla="*/ 1319213 w 1928813"/>
                <a:gd name="connsiteY31" fmla="*/ 215411 h 515448"/>
                <a:gd name="connsiteX32" fmla="*/ 1357313 w 1928813"/>
                <a:gd name="connsiteY32" fmla="*/ 272559 h 515448"/>
                <a:gd name="connsiteX33" fmla="*/ 1395413 w 1928813"/>
                <a:gd name="connsiteY33" fmla="*/ 313042 h 515448"/>
                <a:gd name="connsiteX34" fmla="*/ 1426369 w 1928813"/>
                <a:gd name="connsiteY34" fmla="*/ 343998 h 515448"/>
                <a:gd name="connsiteX35" fmla="*/ 1469232 w 1928813"/>
                <a:gd name="connsiteY35" fmla="*/ 379718 h 515448"/>
                <a:gd name="connsiteX36" fmla="*/ 1509712 w 1928813"/>
                <a:gd name="connsiteY36" fmla="*/ 410673 h 515448"/>
                <a:gd name="connsiteX37" fmla="*/ 1557339 w 1928813"/>
                <a:gd name="connsiteY37" fmla="*/ 434486 h 515448"/>
                <a:gd name="connsiteX38" fmla="*/ 1624012 w 1928813"/>
                <a:gd name="connsiteY38" fmla="*/ 463061 h 515448"/>
                <a:gd name="connsiteX39" fmla="*/ 1674019 w 1928813"/>
                <a:gd name="connsiteY39" fmla="*/ 477349 h 515448"/>
                <a:gd name="connsiteX40" fmla="*/ 1743075 w 1928813"/>
                <a:gd name="connsiteY40" fmla="*/ 496398 h 515448"/>
                <a:gd name="connsiteX41" fmla="*/ 1812131 w 1928813"/>
                <a:gd name="connsiteY41" fmla="*/ 508304 h 515448"/>
                <a:gd name="connsiteX42" fmla="*/ 1864519 w 1928813"/>
                <a:gd name="connsiteY42" fmla="*/ 510685 h 515448"/>
                <a:gd name="connsiteX43" fmla="*/ 1928813 w 1928813"/>
                <a:gd name="connsiteY43" fmla="*/ 515448 h 515448"/>
                <a:gd name="connsiteX0" fmla="*/ 0 w 1928813"/>
                <a:gd name="connsiteY0" fmla="*/ 298754 h 515448"/>
                <a:gd name="connsiteX1" fmla="*/ 83344 w 1928813"/>
                <a:gd name="connsiteY1" fmla="*/ 301136 h 515448"/>
                <a:gd name="connsiteX2" fmla="*/ 123825 w 1928813"/>
                <a:gd name="connsiteY2" fmla="*/ 301136 h 515448"/>
                <a:gd name="connsiteX3" fmla="*/ 209550 w 1928813"/>
                <a:gd name="connsiteY3" fmla="*/ 296373 h 515448"/>
                <a:gd name="connsiteX4" fmla="*/ 290513 w 1928813"/>
                <a:gd name="connsiteY4" fmla="*/ 282086 h 515448"/>
                <a:gd name="connsiteX5" fmla="*/ 366713 w 1928813"/>
                <a:gd name="connsiteY5" fmla="*/ 263036 h 515448"/>
                <a:gd name="connsiteX6" fmla="*/ 402432 w 1928813"/>
                <a:gd name="connsiteY6" fmla="*/ 253511 h 515448"/>
                <a:gd name="connsiteX7" fmla="*/ 445294 w 1928813"/>
                <a:gd name="connsiteY7" fmla="*/ 253511 h 515448"/>
                <a:gd name="connsiteX8" fmla="*/ 488157 w 1928813"/>
                <a:gd name="connsiteY8" fmla="*/ 263036 h 515448"/>
                <a:gd name="connsiteX9" fmla="*/ 545307 w 1928813"/>
                <a:gd name="connsiteY9" fmla="*/ 272561 h 515448"/>
                <a:gd name="connsiteX10" fmla="*/ 566738 w 1928813"/>
                <a:gd name="connsiteY10" fmla="*/ 272561 h 515448"/>
                <a:gd name="connsiteX11" fmla="*/ 592932 w 1928813"/>
                <a:gd name="connsiteY11" fmla="*/ 277323 h 515448"/>
                <a:gd name="connsiteX12" fmla="*/ 595313 w 1928813"/>
                <a:gd name="connsiteY12" fmla="*/ 277323 h 515448"/>
                <a:gd name="connsiteX13" fmla="*/ 633412 w 1928813"/>
                <a:gd name="connsiteY13" fmla="*/ 267799 h 515448"/>
                <a:gd name="connsiteX14" fmla="*/ 683419 w 1928813"/>
                <a:gd name="connsiteY14" fmla="*/ 239223 h 515448"/>
                <a:gd name="connsiteX15" fmla="*/ 704850 w 1928813"/>
                <a:gd name="connsiteY15" fmla="*/ 217791 h 515448"/>
                <a:gd name="connsiteX16" fmla="*/ 742951 w 1928813"/>
                <a:gd name="connsiteY16" fmla="*/ 189215 h 515448"/>
                <a:gd name="connsiteX17" fmla="*/ 769144 w 1928813"/>
                <a:gd name="connsiteY17" fmla="*/ 170166 h 515448"/>
                <a:gd name="connsiteX18" fmla="*/ 842962 w 1928813"/>
                <a:gd name="connsiteY18" fmla="*/ 117779 h 515448"/>
                <a:gd name="connsiteX19" fmla="*/ 897730 w 1928813"/>
                <a:gd name="connsiteY19" fmla="*/ 72536 h 515448"/>
                <a:gd name="connsiteX20" fmla="*/ 950118 w 1928813"/>
                <a:gd name="connsiteY20" fmla="*/ 32054 h 515448"/>
                <a:gd name="connsiteX21" fmla="*/ 1004888 w 1928813"/>
                <a:gd name="connsiteY21" fmla="*/ 8242 h 515448"/>
                <a:gd name="connsiteX22" fmla="*/ 1040607 w 1928813"/>
                <a:gd name="connsiteY22" fmla="*/ 1096 h 515448"/>
                <a:gd name="connsiteX23" fmla="*/ 1090613 w 1928813"/>
                <a:gd name="connsiteY23" fmla="*/ 3478 h 515448"/>
                <a:gd name="connsiteX24" fmla="*/ 1135855 w 1928813"/>
                <a:gd name="connsiteY24" fmla="*/ 17767 h 515448"/>
                <a:gd name="connsiteX25" fmla="*/ 1169194 w 1928813"/>
                <a:gd name="connsiteY25" fmla="*/ 39195 h 515448"/>
                <a:gd name="connsiteX26" fmla="*/ 1188244 w 1928813"/>
                <a:gd name="connsiteY26" fmla="*/ 58248 h 515448"/>
                <a:gd name="connsiteX27" fmla="*/ 1207295 w 1928813"/>
                <a:gd name="connsiteY27" fmla="*/ 82060 h 515448"/>
                <a:gd name="connsiteX28" fmla="*/ 1231106 w 1928813"/>
                <a:gd name="connsiteY28" fmla="*/ 108255 h 515448"/>
                <a:gd name="connsiteX29" fmla="*/ 1257300 w 1928813"/>
                <a:gd name="connsiteY29" fmla="*/ 141592 h 515448"/>
                <a:gd name="connsiteX30" fmla="*/ 1281113 w 1928813"/>
                <a:gd name="connsiteY30" fmla="*/ 167784 h 515448"/>
                <a:gd name="connsiteX31" fmla="*/ 1312069 w 1928813"/>
                <a:gd name="connsiteY31" fmla="*/ 215411 h 515448"/>
                <a:gd name="connsiteX32" fmla="*/ 1357313 w 1928813"/>
                <a:gd name="connsiteY32" fmla="*/ 272559 h 515448"/>
                <a:gd name="connsiteX33" fmla="*/ 1395413 w 1928813"/>
                <a:gd name="connsiteY33" fmla="*/ 313042 h 515448"/>
                <a:gd name="connsiteX34" fmla="*/ 1426369 w 1928813"/>
                <a:gd name="connsiteY34" fmla="*/ 343998 h 515448"/>
                <a:gd name="connsiteX35" fmla="*/ 1469232 w 1928813"/>
                <a:gd name="connsiteY35" fmla="*/ 379718 h 515448"/>
                <a:gd name="connsiteX36" fmla="*/ 1509712 w 1928813"/>
                <a:gd name="connsiteY36" fmla="*/ 410673 h 515448"/>
                <a:gd name="connsiteX37" fmla="*/ 1557339 w 1928813"/>
                <a:gd name="connsiteY37" fmla="*/ 434486 h 515448"/>
                <a:gd name="connsiteX38" fmla="*/ 1624012 w 1928813"/>
                <a:gd name="connsiteY38" fmla="*/ 463061 h 515448"/>
                <a:gd name="connsiteX39" fmla="*/ 1674019 w 1928813"/>
                <a:gd name="connsiteY39" fmla="*/ 477349 h 515448"/>
                <a:gd name="connsiteX40" fmla="*/ 1743075 w 1928813"/>
                <a:gd name="connsiteY40" fmla="*/ 496398 h 515448"/>
                <a:gd name="connsiteX41" fmla="*/ 1812131 w 1928813"/>
                <a:gd name="connsiteY41" fmla="*/ 508304 h 515448"/>
                <a:gd name="connsiteX42" fmla="*/ 1864519 w 1928813"/>
                <a:gd name="connsiteY42" fmla="*/ 510685 h 515448"/>
                <a:gd name="connsiteX43" fmla="*/ 1928813 w 1928813"/>
                <a:gd name="connsiteY43" fmla="*/ 515448 h 515448"/>
                <a:gd name="connsiteX0" fmla="*/ 0 w 1928813"/>
                <a:gd name="connsiteY0" fmla="*/ 298754 h 515448"/>
                <a:gd name="connsiteX1" fmla="*/ 83344 w 1928813"/>
                <a:gd name="connsiteY1" fmla="*/ 301136 h 515448"/>
                <a:gd name="connsiteX2" fmla="*/ 123825 w 1928813"/>
                <a:gd name="connsiteY2" fmla="*/ 301136 h 515448"/>
                <a:gd name="connsiteX3" fmla="*/ 209550 w 1928813"/>
                <a:gd name="connsiteY3" fmla="*/ 296373 h 515448"/>
                <a:gd name="connsiteX4" fmla="*/ 290513 w 1928813"/>
                <a:gd name="connsiteY4" fmla="*/ 282086 h 515448"/>
                <a:gd name="connsiteX5" fmla="*/ 366713 w 1928813"/>
                <a:gd name="connsiteY5" fmla="*/ 263036 h 515448"/>
                <a:gd name="connsiteX6" fmla="*/ 402432 w 1928813"/>
                <a:gd name="connsiteY6" fmla="*/ 253511 h 515448"/>
                <a:gd name="connsiteX7" fmla="*/ 445294 w 1928813"/>
                <a:gd name="connsiteY7" fmla="*/ 253511 h 515448"/>
                <a:gd name="connsiteX8" fmla="*/ 488157 w 1928813"/>
                <a:gd name="connsiteY8" fmla="*/ 263036 h 515448"/>
                <a:gd name="connsiteX9" fmla="*/ 545307 w 1928813"/>
                <a:gd name="connsiteY9" fmla="*/ 272561 h 515448"/>
                <a:gd name="connsiteX10" fmla="*/ 566738 w 1928813"/>
                <a:gd name="connsiteY10" fmla="*/ 272561 h 515448"/>
                <a:gd name="connsiteX11" fmla="*/ 592932 w 1928813"/>
                <a:gd name="connsiteY11" fmla="*/ 277323 h 515448"/>
                <a:gd name="connsiteX12" fmla="*/ 595313 w 1928813"/>
                <a:gd name="connsiteY12" fmla="*/ 277323 h 515448"/>
                <a:gd name="connsiteX13" fmla="*/ 633412 w 1928813"/>
                <a:gd name="connsiteY13" fmla="*/ 267799 h 515448"/>
                <a:gd name="connsiteX14" fmla="*/ 683419 w 1928813"/>
                <a:gd name="connsiteY14" fmla="*/ 239223 h 515448"/>
                <a:gd name="connsiteX15" fmla="*/ 704850 w 1928813"/>
                <a:gd name="connsiteY15" fmla="*/ 217791 h 515448"/>
                <a:gd name="connsiteX16" fmla="*/ 742951 w 1928813"/>
                <a:gd name="connsiteY16" fmla="*/ 189215 h 515448"/>
                <a:gd name="connsiteX17" fmla="*/ 769144 w 1928813"/>
                <a:gd name="connsiteY17" fmla="*/ 170166 h 515448"/>
                <a:gd name="connsiteX18" fmla="*/ 842962 w 1928813"/>
                <a:gd name="connsiteY18" fmla="*/ 117779 h 515448"/>
                <a:gd name="connsiteX19" fmla="*/ 897730 w 1928813"/>
                <a:gd name="connsiteY19" fmla="*/ 72536 h 515448"/>
                <a:gd name="connsiteX20" fmla="*/ 950118 w 1928813"/>
                <a:gd name="connsiteY20" fmla="*/ 32054 h 515448"/>
                <a:gd name="connsiteX21" fmla="*/ 1004888 w 1928813"/>
                <a:gd name="connsiteY21" fmla="*/ 8242 h 515448"/>
                <a:gd name="connsiteX22" fmla="*/ 1040607 w 1928813"/>
                <a:gd name="connsiteY22" fmla="*/ 1096 h 515448"/>
                <a:gd name="connsiteX23" fmla="*/ 1090613 w 1928813"/>
                <a:gd name="connsiteY23" fmla="*/ 3478 h 515448"/>
                <a:gd name="connsiteX24" fmla="*/ 1135855 w 1928813"/>
                <a:gd name="connsiteY24" fmla="*/ 17767 h 515448"/>
                <a:gd name="connsiteX25" fmla="*/ 1169194 w 1928813"/>
                <a:gd name="connsiteY25" fmla="*/ 39195 h 515448"/>
                <a:gd name="connsiteX26" fmla="*/ 1188244 w 1928813"/>
                <a:gd name="connsiteY26" fmla="*/ 58248 h 515448"/>
                <a:gd name="connsiteX27" fmla="*/ 1207295 w 1928813"/>
                <a:gd name="connsiteY27" fmla="*/ 82060 h 515448"/>
                <a:gd name="connsiteX28" fmla="*/ 1231106 w 1928813"/>
                <a:gd name="connsiteY28" fmla="*/ 108255 h 515448"/>
                <a:gd name="connsiteX29" fmla="*/ 1257300 w 1928813"/>
                <a:gd name="connsiteY29" fmla="*/ 141592 h 515448"/>
                <a:gd name="connsiteX30" fmla="*/ 1281113 w 1928813"/>
                <a:gd name="connsiteY30" fmla="*/ 177309 h 515448"/>
                <a:gd name="connsiteX31" fmla="*/ 1312069 w 1928813"/>
                <a:gd name="connsiteY31" fmla="*/ 215411 h 515448"/>
                <a:gd name="connsiteX32" fmla="*/ 1357313 w 1928813"/>
                <a:gd name="connsiteY32" fmla="*/ 272559 h 515448"/>
                <a:gd name="connsiteX33" fmla="*/ 1395413 w 1928813"/>
                <a:gd name="connsiteY33" fmla="*/ 313042 h 515448"/>
                <a:gd name="connsiteX34" fmla="*/ 1426369 w 1928813"/>
                <a:gd name="connsiteY34" fmla="*/ 343998 h 515448"/>
                <a:gd name="connsiteX35" fmla="*/ 1469232 w 1928813"/>
                <a:gd name="connsiteY35" fmla="*/ 379718 h 515448"/>
                <a:gd name="connsiteX36" fmla="*/ 1509712 w 1928813"/>
                <a:gd name="connsiteY36" fmla="*/ 410673 h 515448"/>
                <a:gd name="connsiteX37" fmla="*/ 1557339 w 1928813"/>
                <a:gd name="connsiteY37" fmla="*/ 434486 h 515448"/>
                <a:gd name="connsiteX38" fmla="*/ 1624012 w 1928813"/>
                <a:gd name="connsiteY38" fmla="*/ 463061 h 515448"/>
                <a:gd name="connsiteX39" fmla="*/ 1674019 w 1928813"/>
                <a:gd name="connsiteY39" fmla="*/ 477349 h 515448"/>
                <a:gd name="connsiteX40" fmla="*/ 1743075 w 1928813"/>
                <a:gd name="connsiteY40" fmla="*/ 496398 h 515448"/>
                <a:gd name="connsiteX41" fmla="*/ 1812131 w 1928813"/>
                <a:gd name="connsiteY41" fmla="*/ 508304 h 515448"/>
                <a:gd name="connsiteX42" fmla="*/ 1864519 w 1928813"/>
                <a:gd name="connsiteY42" fmla="*/ 510685 h 515448"/>
                <a:gd name="connsiteX43" fmla="*/ 1928813 w 1928813"/>
                <a:gd name="connsiteY43" fmla="*/ 515448 h 515448"/>
                <a:gd name="connsiteX0" fmla="*/ 0 w 1928813"/>
                <a:gd name="connsiteY0" fmla="*/ 298754 h 515448"/>
                <a:gd name="connsiteX1" fmla="*/ 83344 w 1928813"/>
                <a:gd name="connsiteY1" fmla="*/ 301136 h 515448"/>
                <a:gd name="connsiteX2" fmla="*/ 123825 w 1928813"/>
                <a:gd name="connsiteY2" fmla="*/ 301136 h 515448"/>
                <a:gd name="connsiteX3" fmla="*/ 209550 w 1928813"/>
                <a:gd name="connsiteY3" fmla="*/ 296373 h 515448"/>
                <a:gd name="connsiteX4" fmla="*/ 290513 w 1928813"/>
                <a:gd name="connsiteY4" fmla="*/ 282086 h 515448"/>
                <a:gd name="connsiteX5" fmla="*/ 366713 w 1928813"/>
                <a:gd name="connsiteY5" fmla="*/ 263036 h 515448"/>
                <a:gd name="connsiteX6" fmla="*/ 402432 w 1928813"/>
                <a:gd name="connsiteY6" fmla="*/ 253511 h 515448"/>
                <a:gd name="connsiteX7" fmla="*/ 445294 w 1928813"/>
                <a:gd name="connsiteY7" fmla="*/ 253511 h 515448"/>
                <a:gd name="connsiteX8" fmla="*/ 488157 w 1928813"/>
                <a:gd name="connsiteY8" fmla="*/ 263036 h 515448"/>
                <a:gd name="connsiteX9" fmla="*/ 545307 w 1928813"/>
                <a:gd name="connsiteY9" fmla="*/ 272561 h 515448"/>
                <a:gd name="connsiteX10" fmla="*/ 592932 w 1928813"/>
                <a:gd name="connsiteY10" fmla="*/ 277323 h 515448"/>
                <a:gd name="connsiteX11" fmla="*/ 595313 w 1928813"/>
                <a:gd name="connsiteY11" fmla="*/ 277323 h 515448"/>
                <a:gd name="connsiteX12" fmla="*/ 633412 w 1928813"/>
                <a:gd name="connsiteY12" fmla="*/ 267799 h 515448"/>
                <a:gd name="connsiteX13" fmla="*/ 683419 w 1928813"/>
                <a:gd name="connsiteY13" fmla="*/ 239223 h 515448"/>
                <a:gd name="connsiteX14" fmla="*/ 704850 w 1928813"/>
                <a:gd name="connsiteY14" fmla="*/ 217791 h 515448"/>
                <a:gd name="connsiteX15" fmla="*/ 742951 w 1928813"/>
                <a:gd name="connsiteY15" fmla="*/ 189215 h 515448"/>
                <a:gd name="connsiteX16" fmla="*/ 769144 w 1928813"/>
                <a:gd name="connsiteY16" fmla="*/ 170166 h 515448"/>
                <a:gd name="connsiteX17" fmla="*/ 842962 w 1928813"/>
                <a:gd name="connsiteY17" fmla="*/ 117779 h 515448"/>
                <a:gd name="connsiteX18" fmla="*/ 897730 w 1928813"/>
                <a:gd name="connsiteY18" fmla="*/ 72536 h 515448"/>
                <a:gd name="connsiteX19" fmla="*/ 950118 w 1928813"/>
                <a:gd name="connsiteY19" fmla="*/ 32054 h 515448"/>
                <a:gd name="connsiteX20" fmla="*/ 1004888 w 1928813"/>
                <a:gd name="connsiteY20" fmla="*/ 8242 h 515448"/>
                <a:gd name="connsiteX21" fmla="*/ 1040607 w 1928813"/>
                <a:gd name="connsiteY21" fmla="*/ 1096 h 515448"/>
                <a:gd name="connsiteX22" fmla="*/ 1090613 w 1928813"/>
                <a:gd name="connsiteY22" fmla="*/ 3478 h 515448"/>
                <a:gd name="connsiteX23" fmla="*/ 1135855 w 1928813"/>
                <a:gd name="connsiteY23" fmla="*/ 17767 h 515448"/>
                <a:gd name="connsiteX24" fmla="*/ 1169194 w 1928813"/>
                <a:gd name="connsiteY24" fmla="*/ 39195 h 515448"/>
                <a:gd name="connsiteX25" fmla="*/ 1188244 w 1928813"/>
                <a:gd name="connsiteY25" fmla="*/ 58248 h 515448"/>
                <a:gd name="connsiteX26" fmla="*/ 1207295 w 1928813"/>
                <a:gd name="connsiteY26" fmla="*/ 82060 h 515448"/>
                <a:gd name="connsiteX27" fmla="*/ 1231106 w 1928813"/>
                <a:gd name="connsiteY27" fmla="*/ 108255 h 515448"/>
                <a:gd name="connsiteX28" fmla="*/ 1257300 w 1928813"/>
                <a:gd name="connsiteY28" fmla="*/ 141592 h 515448"/>
                <a:gd name="connsiteX29" fmla="*/ 1281113 w 1928813"/>
                <a:gd name="connsiteY29" fmla="*/ 177309 h 515448"/>
                <a:gd name="connsiteX30" fmla="*/ 1312069 w 1928813"/>
                <a:gd name="connsiteY30" fmla="*/ 215411 h 515448"/>
                <a:gd name="connsiteX31" fmla="*/ 1357313 w 1928813"/>
                <a:gd name="connsiteY31" fmla="*/ 272559 h 515448"/>
                <a:gd name="connsiteX32" fmla="*/ 1395413 w 1928813"/>
                <a:gd name="connsiteY32" fmla="*/ 313042 h 515448"/>
                <a:gd name="connsiteX33" fmla="*/ 1426369 w 1928813"/>
                <a:gd name="connsiteY33" fmla="*/ 343998 h 515448"/>
                <a:gd name="connsiteX34" fmla="*/ 1469232 w 1928813"/>
                <a:gd name="connsiteY34" fmla="*/ 379718 h 515448"/>
                <a:gd name="connsiteX35" fmla="*/ 1509712 w 1928813"/>
                <a:gd name="connsiteY35" fmla="*/ 410673 h 515448"/>
                <a:gd name="connsiteX36" fmla="*/ 1557339 w 1928813"/>
                <a:gd name="connsiteY36" fmla="*/ 434486 h 515448"/>
                <a:gd name="connsiteX37" fmla="*/ 1624012 w 1928813"/>
                <a:gd name="connsiteY37" fmla="*/ 463061 h 515448"/>
                <a:gd name="connsiteX38" fmla="*/ 1674019 w 1928813"/>
                <a:gd name="connsiteY38" fmla="*/ 477349 h 515448"/>
                <a:gd name="connsiteX39" fmla="*/ 1743075 w 1928813"/>
                <a:gd name="connsiteY39" fmla="*/ 496398 h 515448"/>
                <a:gd name="connsiteX40" fmla="*/ 1812131 w 1928813"/>
                <a:gd name="connsiteY40" fmla="*/ 508304 h 515448"/>
                <a:gd name="connsiteX41" fmla="*/ 1864519 w 1928813"/>
                <a:gd name="connsiteY41" fmla="*/ 510685 h 515448"/>
                <a:gd name="connsiteX42" fmla="*/ 1928813 w 1928813"/>
                <a:gd name="connsiteY42" fmla="*/ 515448 h 515448"/>
                <a:gd name="connsiteX0" fmla="*/ 0 w 1928813"/>
                <a:gd name="connsiteY0" fmla="*/ 298754 h 515448"/>
                <a:gd name="connsiteX1" fmla="*/ 83344 w 1928813"/>
                <a:gd name="connsiteY1" fmla="*/ 301136 h 515448"/>
                <a:gd name="connsiteX2" fmla="*/ 123825 w 1928813"/>
                <a:gd name="connsiteY2" fmla="*/ 301136 h 515448"/>
                <a:gd name="connsiteX3" fmla="*/ 209550 w 1928813"/>
                <a:gd name="connsiteY3" fmla="*/ 296373 h 515448"/>
                <a:gd name="connsiteX4" fmla="*/ 290513 w 1928813"/>
                <a:gd name="connsiteY4" fmla="*/ 282086 h 515448"/>
                <a:gd name="connsiteX5" fmla="*/ 366713 w 1928813"/>
                <a:gd name="connsiteY5" fmla="*/ 263036 h 515448"/>
                <a:gd name="connsiteX6" fmla="*/ 402432 w 1928813"/>
                <a:gd name="connsiteY6" fmla="*/ 253511 h 515448"/>
                <a:gd name="connsiteX7" fmla="*/ 445294 w 1928813"/>
                <a:gd name="connsiteY7" fmla="*/ 253511 h 515448"/>
                <a:gd name="connsiteX8" fmla="*/ 488157 w 1928813"/>
                <a:gd name="connsiteY8" fmla="*/ 263036 h 515448"/>
                <a:gd name="connsiteX9" fmla="*/ 545307 w 1928813"/>
                <a:gd name="connsiteY9" fmla="*/ 272561 h 515448"/>
                <a:gd name="connsiteX10" fmla="*/ 592932 w 1928813"/>
                <a:gd name="connsiteY10" fmla="*/ 277323 h 515448"/>
                <a:gd name="connsiteX11" fmla="*/ 597694 w 1928813"/>
                <a:gd name="connsiteY11" fmla="*/ 289229 h 515448"/>
                <a:gd name="connsiteX12" fmla="*/ 633412 w 1928813"/>
                <a:gd name="connsiteY12" fmla="*/ 267799 h 515448"/>
                <a:gd name="connsiteX13" fmla="*/ 683419 w 1928813"/>
                <a:gd name="connsiteY13" fmla="*/ 239223 h 515448"/>
                <a:gd name="connsiteX14" fmla="*/ 704850 w 1928813"/>
                <a:gd name="connsiteY14" fmla="*/ 217791 h 515448"/>
                <a:gd name="connsiteX15" fmla="*/ 742951 w 1928813"/>
                <a:gd name="connsiteY15" fmla="*/ 189215 h 515448"/>
                <a:gd name="connsiteX16" fmla="*/ 769144 w 1928813"/>
                <a:gd name="connsiteY16" fmla="*/ 170166 h 515448"/>
                <a:gd name="connsiteX17" fmla="*/ 842962 w 1928813"/>
                <a:gd name="connsiteY17" fmla="*/ 117779 h 515448"/>
                <a:gd name="connsiteX18" fmla="*/ 897730 w 1928813"/>
                <a:gd name="connsiteY18" fmla="*/ 72536 h 515448"/>
                <a:gd name="connsiteX19" fmla="*/ 950118 w 1928813"/>
                <a:gd name="connsiteY19" fmla="*/ 32054 h 515448"/>
                <a:gd name="connsiteX20" fmla="*/ 1004888 w 1928813"/>
                <a:gd name="connsiteY20" fmla="*/ 8242 h 515448"/>
                <a:gd name="connsiteX21" fmla="*/ 1040607 w 1928813"/>
                <a:gd name="connsiteY21" fmla="*/ 1096 h 515448"/>
                <a:gd name="connsiteX22" fmla="*/ 1090613 w 1928813"/>
                <a:gd name="connsiteY22" fmla="*/ 3478 h 515448"/>
                <a:gd name="connsiteX23" fmla="*/ 1135855 w 1928813"/>
                <a:gd name="connsiteY23" fmla="*/ 17767 h 515448"/>
                <a:gd name="connsiteX24" fmla="*/ 1169194 w 1928813"/>
                <a:gd name="connsiteY24" fmla="*/ 39195 h 515448"/>
                <a:gd name="connsiteX25" fmla="*/ 1188244 w 1928813"/>
                <a:gd name="connsiteY25" fmla="*/ 58248 h 515448"/>
                <a:gd name="connsiteX26" fmla="*/ 1207295 w 1928813"/>
                <a:gd name="connsiteY26" fmla="*/ 82060 h 515448"/>
                <a:gd name="connsiteX27" fmla="*/ 1231106 w 1928813"/>
                <a:gd name="connsiteY27" fmla="*/ 108255 h 515448"/>
                <a:gd name="connsiteX28" fmla="*/ 1257300 w 1928813"/>
                <a:gd name="connsiteY28" fmla="*/ 141592 h 515448"/>
                <a:gd name="connsiteX29" fmla="*/ 1281113 w 1928813"/>
                <a:gd name="connsiteY29" fmla="*/ 177309 h 515448"/>
                <a:gd name="connsiteX30" fmla="*/ 1312069 w 1928813"/>
                <a:gd name="connsiteY30" fmla="*/ 215411 h 515448"/>
                <a:gd name="connsiteX31" fmla="*/ 1357313 w 1928813"/>
                <a:gd name="connsiteY31" fmla="*/ 272559 h 515448"/>
                <a:gd name="connsiteX32" fmla="*/ 1395413 w 1928813"/>
                <a:gd name="connsiteY32" fmla="*/ 313042 h 515448"/>
                <a:gd name="connsiteX33" fmla="*/ 1426369 w 1928813"/>
                <a:gd name="connsiteY33" fmla="*/ 343998 h 515448"/>
                <a:gd name="connsiteX34" fmla="*/ 1469232 w 1928813"/>
                <a:gd name="connsiteY34" fmla="*/ 379718 h 515448"/>
                <a:gd name="connsiteX35" fmla="*/ 1509712 w 1928813"/>
                <a:gd name="connsiteY35" fmla="*/ 410673 h 515448"/>
                <a:gd name="connsiteX36" fmla="*/ 1557339 w 1928813"/>
                <a:gd name="connsiteY36" fmla="*/ 434486 h 515448"/>
                <a:gd name="connsiteX37" fmla="*/ 1624012 w 1928813"/>
                <a:gd name="connsiteY37" fmla="*/ 463061 h 515448"/>
                <a:gd name="connsiteX38" fmla="*/ 1674019 w 1928813"/>
                <a:gd name="connsiteY38" fmla="*/ 477349 h 515448"/>
                <a:gd name="connsiteX39" fmla="*/ 1743075 w 1928813"/>
                <a:gd name="connsiteY39" fmla="*/ 496398 h 515448"/>
                <a:gd name="connsiteX40" fmla="*/ 1812131 w 1928813"/>
                <a:gd name="connsiteY40" fmla="*/ 508304 h 515448"/>
                <a:gd name="connsiteX41" fmla="*/ 1864519 w 1928813"/>
                <a:gd name="connsiteY41" fmla="*/ 510685 h 515448"/>
                <a:gd name="connsiteX42" fmla="*/ 1928813 w 1928813"/>
                <a:gd name="connsiteY42" fmla="*/ 515448 h 515448"/>
                <a:gd name="connsiteX0" fmla="*/ 0 w 1928813"/>
                <a:gd name="connsiteY0" fmla="*/ 298754 h 515448"/>
                <a:gd name="connsiteX1" fmla="*/ 83344 w 1928813"/>
                <a:gd name="connsiteY1" fmla="*/ 301136 h 515448"/>
                <a:gd name="connsiteX2" fmla="*/ 123825 w 1928813"/>
                <a:gd name="connsiteY2" fmla="*/ 301136 h 515448"/>
                <a:gd name="connsiteX3" fmla="*/ 209550 w 1928813"/>
                <a:gd name="connsiteY3" fmla="*/ 296373 h 515448"/>
                <a:gd name="connsiteX4" fmla="*/ 290513 w 1928813"/>
                <a:gd name="connsiteY4" fmla="*/ 282086 h 515448"/>
                <a:gd name="connsiteX5" fmla="*/ 366713 w 1928813"/>
                <a:gd name="connsiteY5" fmla="*/ 263036 h 515448"/>
                <a:gd name="connsiteX6" fmla="*/ 402432 w 1928813"/>
                <a:gd name="connsiteY6" fmla="*/ 253511 h 515448"/>
                <a:gd name="connsiteX7" fmla="*/ 445294 w 1928813"/>
                <a:gd name="connsiteY7" fmla="*/ 253511 h 515448"/>
                <a:gd name="connsiteX8" fmla="*/ 488157 w 1928813"/>
                <a:gd name="connsiteY8" fmla="*/ 263036 h 515448"/>
                <a:gd name="connsiteX9" fmla="*/ 545307 w 1928813"/>
                <a:gd name="connsiteY9" fmla="*/ 272561 h 515448"/>
                <a:gd name="connsiteX10" fmla="*/ 597694 w 1928813"/>
                <a:gd name="connsiteY10" fmla="*/ 289229 h 515448"/>
                <a:gd name="connsiteX11" fmla="*/ 633412 w 1928813"/>
                <a:gd name="connsiteY11" fmla="*/ 267799 h 515448"/>
                <a:gd name="connsiteX12" fmla="*/ 683419 w 1928813"/>
                <a:gd name="connsiteY12" fmla="*/ 239223 h 515448"/>
                <a:gd name="connsiteX13" fmla="*/ 704850 w 1928813"/>
                <a:gd name="connsiteY13" fmla="*/ 217791 h 515448"/>
                <a:gd name="connsiteX14" fmla="*/ 742951 w 1928813"/>
                <a:gd name="connsiteY14" fmla="*/ 189215 h 515448"/>
                <a:gd name="connsiteX15" fmla="*/ 769144 w 1928813"/>
                <a:gd name="connsiteY15" fmla="*/ 170166 h 515448"/>
                <a:gd name="connsiteX16" fmla="*/ 842962 w 1928813"/>
                <a:gd name="connsiteY16" fmla="*/ 117779 h 515448"/>
                <a:gd name="connsiteX17" fmla="*/ 897730 w 1928813"/>
                <a:gd name="connsiteY17" fmla="*/ 72536 h 515448"/>
                <a:gd name="connsiteX18" fmla="*/ 950118 w 1928813"/>
                <a:gd name="connsiteY18" fmla="*/ 32054 h 515448"/>
                <a:gd name="connsiteX19" fmla="*/ 1004888 w 1928813"/>
                <a:gd name="connsiteY19" fmla="*/ 8242 h 515448"/>
                <a:gd name="connsiteX20" fmla="*/ 1040607 w 1928813"/>
                <a:gd name="connsiteY20" fmla="*/ 1096 h 515448"/>
                <a:gd name="connsiteX21" fmla="*/ 1090613 w 1928813"/>
                <a:gd name="connsiteY21" fmla="*/ 3478 h 515448"/>
                <a:gd name="connsiteX22" fmla="*/ 1135855 w 1928813"/>
                <a:gd name="connsiteY22" fmla="*/ 17767 h 515448"/>
                <a:gd name="connsiteX23" fmla="*/ 1169194 w 1928813"/>
                <a:gd name="connsiteY23" fmla="*/ 39195 h 515448"/>
                <a:gd name="connsiteX24" fmla="*/ 1188244 w 1928813"/>
                <a:gd name="connsiteY24" fmla="*/ 58248 h 515448"/>
                <a:gd name="connsiteX25" fmla="*/ 1207295 w 1928813"/>
                <a:gd name="connsiteY25" fmla="*/ 82060 h 515448"/>
                <a:gd name="connsiteX26" fmla="*/ 1231106 w 1928813"/>
                <a:gd name="connsiteY26" fmla="*/ 108255 h 515448"/>
                <a:gd name="connsiteX27" fmla="*/ 1257300 w 1928813"/>
                <a:gd name="connsiteY27" fmla="*/ 141592 h 515448"/>
                <a:gd name="connsiteX28" fmla="*/ 1281113 w 1928813"/>
                <a:gd name="connsiteY28" fmla="*/ 177309 h 515448"/>
                <a:gd name="connsiteX29" fmla="*/ 1312069 w 1928813"/>
                <a:gd name="connsiteY29" fmla="*/ 215411 h 515448"/>
                <a:gd name="connsiteX30" fmla="*/ 1357313 w 1928813"/>
                <a:gd name="connsiteY30" fmla="*/ 272559 h 515448"/>
                <a:gd name="connsiteX31" fmla="*/ 1395413 w 1928813"/>
                <a:gd name="connsiteY31" fmla="*/ 313042 h 515448"/>
                <a:gd name="connsiteX32" fmla="*/ 1426369 w 1928813"/>
                <a:gd name="connsiteY32" fmla="*/ 343998 h 515448"/>
                <a:gd name="connsiteX33" fmla="*/ 1469232 w 1928813"/>
                <a:gd name="connsiteY33" fmla="*/ 379718 h 515448"/>
                <a:gd name="connsiteX34" fmla="*/ 1509712 w 1928813"/>
                <a:gd name="connsiteY34" fmla="*/ 410673 h 515448"/>
                <a:gd name="connsiteX35" fmla="*/ 1557339 w 1928813"/>
                <a:gd name="connsiteY35" fmla="*/ 434486 h 515448"/>
                <a:gd name="connsiteX36" fmla="*/ 1624012 w 1928813"/>
                <a:gd name="connsiteY36" fmla="*/ 463061 h 515448"/>
                <a:gd name="connsiteX37" fmla="*/ 1674019 w 1928813"/>
                <a:gd name="connsiteY37" fmla="*/ 477349 h 515448"/>
                <a:gd name="connsiteX38" fmla="*/ 1743075 w 1928813"/>
                <a:gd name="connsiteY38" fmla="*/ 496398 h 515448"/>
                <a:gd name="connsiteX39" fmla="*/ 1812131 w 1928813"/>
                <a:gd name="connsiteY39" fmla="*/ 508304 h 515448"/>
                <a:gd name="connsiteX40" fmla="*/ 1864519 w 1928813"/>
                <a:gd name="connsiteY40" fmla="*/ 510685 h 515448"/>
                <a:gd name="connsiteX41" fmla="*/ 1928813 w 1928813"/>
                <a:gd name="connsiteY41" fmla="*/ 515448 h 515448"/>
                <a:gd name="connsiteX0" fmla="*/ 0 w 1928813"/>
                <a:gd name="connsiteY0" fmla="*/ 298754 h 515448"/>
                <a:gd name="connsiteX1" fmla="*/ 83344 w 1928813"/>
                <a:gd name="connsiteY1" fmla="*/ 301136 h 515448"/>
                <a:gd name="connsiteX2" fmla="*/ 123825 w 1928813"/>
                <a:gd name="connsiteY2" fmla="*/ 301136 h 515448"/>
                <a:gd name="connsiteX3" fmla="*/ 209550 w 1928813"/>
                <a:gd name="connsiteY3" fmla="*/ 296373 h 515448"/>
                <a:gd name="connsiteX4" fmla="*/ 290513 w 1928813"/>
                <a:gd name="connsiteY4" fmla="*/ 282086 h 515448"/>
                <a:gd name="connsiteX5" fmla="*/ 366713 w 1928813"/>
                <a:gd name="connsiteY5" fmla="*/ 263036 h 515448"/>
                <a:gd name="connsiteX6" fmla="*/ 402432 w 1928813"/>
                <a:gd name="connsiteY6" fmla="*/ 253511 h 515448"/>
                <a:gd name="connsiteX7" fmla="*/ 445294 w 1928813"/>
                <a:gd name="connsiteY7" fmla="*/ 253511 h 515448"/>
                <a:gd name="connsiteX8" fmla="*/ 488157 w 1928813"/>
                <a:gd name="connsiteY8" fmla="*/ 263036 h 515448"/>
                <a:gd name="connsiteX9" fmla="*/ 545307 w 1928813"/>
                <a:gd name="connsiteY9" fmla="*/ 272561 h 515448"/>
                <a:gd name="connsiteX10" fmla="*/ 597694 w 1928813"/>
                <a:gd name="connsiteY10" fmla="*/ 289229 h 515448"/>
                <a:gd name="connsiteX11" fmla="*/ 633412 w 1928813"/>
                <a:gd name="connsiteY11" fmla="*/ 267799 h 515448"/>
                <a:gd name="connsiteX12" fmla="*/ 683419 w 1928813"/>
                <a:gd name="connsiteY12" fmla="*/ 239223 h 515448"/>
                <a:gd name="connsiteX13" fmla="*/ 704850 w 1928813"/>
                <a:gd name="connsiteY13" fmla="*/ 217791 h 515448"/>
                <a:gd name="connsiteX14" fmla="*/ 742951 w 1928813"/>
                <a:gd name="connsiteY14" fmla="*/ 189215 h 515448"/>
                <a:gd name="connsiteX15" fmla="*/ 769144 w 1928813"/>
                <a:gd name="connsiteY15" fmla="*/ 170166 h 515448"/>
                <a:gd name="connsiteX16" fmla="*/ 842962 w 1928813"/>
                <a:gd name="connsiteY16" fmla="*/ 117779 h 515448"/>
                <a:gd name="connsiteX17" fmla="*/ 897730 w 1928813"/>
                <a:gd name="connsiteY17" fmla="*/ 72536 h 515448"/>
                <a:gd name="connsiteX18" fmla="*/ 950118 w 1928813"/>
                <a:gd name="connsiteY18" fmla="*/ 32054 h 515448"/>
                <a:gd name="connsiteX19" fmla="*/ 1004888 w 1928813"/>
                <a:gd name="connsiteY19" fmla="*/ 8242 h 515448"/>
                <a:gd name="connsiteX20" fmla="*/ 1040607 w 1928813"/>
                <a:gd name="connsiteY20" fmla="*/ 1096 h 515448"/>
                <a:gd name="connsiteX21" fmla="*/ 1090613 w 1928813"/>
                <a:gd name="connsiteY21" fmla="*/ 3478 h 515448"/>
                <a:gd name="connsiteX22" fmla="*/ 1135855 w 1928813"/>
                <a:gd name="connsiteY22" fmla="*/ 17767 h 515448"/>
                <a:gd name="connsiteX23" fmla="*/ 1169194 w 1928813"/>
                <a:gd name="connsiteY23" fmla="*/ 39195 h 515448"/>
                <a:gd name="connsiteX24" fmla="*/ 1188244 w 1928813"/>
                <a:gd name="connsiteY24" fmla="*/ 58248 h 515448"/>
                <a:gd name="connsiteX25" fmla="*/ 1207295 w 1928813"/>
                <a:gd name="connsiteY25" fmla="*/ 82060 h 515448"/>
                <a:gd name="connsiteX26" fmla="*/ 1231106 w 1928813"/>
                <a:gd name="connsiteY26" fmla="*/ 108255 h 515448"/>
                <a:gd name="connsiteX27" fmla="*/ 1257300 w 1928813"/>
                <a:gd name="connsiteY27" fmla="*/ 141592 h 515448"/>
                <a:gd name="connsiteX28" fmla="*/ 1281113 w 1928813"/>
                <a:gd name="connsiteY28" fmla="*/ 177309 h 515448"/>
                <a:gd name="connsiteX29" fmla="*/ 1312069 w 1928813"/>
                <a:gd name="connsiteY29" fmla="*/ 215411 h 515448"/>
                <a:gd name="connsiteX30" fmla="*/ 1357313 w 1928813"/>
                <a:gd name="connsiteY30" fmla="*/ 272559 h 515448"/>
                <a:gd name="connsiteX31" fmla="*/ 1395413 w 1928813"/>
                <a:gd name="connsiteY31" fmla="*/ 313042 h 515448"/>
                <a:gd name="connsiteX32" fmla="*/ 1426369 w 1928813"/>
                <a:gd name="connsiteY32" fmla="*/ 343998 h 515448"/>
                <a:gd name="connsiteX33" fmla="*/ 1469232 w 1928813"/>
                <a:gd name="connsiteY33" fmla="*/ 379718 h 515448"/>
                <a:gd name="connsiteX34" fmla="*/ 1509712 w 1928813"/>
                <a:gd name="connsiteY34" fmla="*/ 410673 h 515448"/>
                <a:gd name="connsiteX35" fmla="*/ 1557339 w 1928813"/>
                <a:gd name="connsiteY35" fmla="*/ 434486 h 515448"/>
                <a:gd name="connsiteX36" fmla="*/ 1624012 w 1928813"/>
                <a:gd name="connsiteY36" fmla="*/ 463061 h 515448"/>
                <a:gd name="connsiteX37" fmla="*/ 1674019 w 1928813"/>
                <a:gd name="connsiteY37" fmla="*/ 477349 h 515448"/>
                <a:gd name="connsiteX38" fmla="*/ 1743075 w 1928813"/>
                <a:gd name="connsiteY38" fmla="*/ 496398 h 515448"/>
                <a:gd name="connsiteX39" fmla="*/ 1812131 w 1928813"/>
                <a:gd name="connsiteY39" fmla="*/ 508304 h 515448"/>
                <a:gd name="connsiteX40" fmla="*/ 1864519 w 1928813"/>
                <a:gd name="connsiteY40" fmla="*/ 510685 h 515448"/>
                <a:gd name="connsiteX41" fmla="*/ 1928813 w 1928813"/>
                <a:gd name="connsiteY41" fmla="*/ 515448 h 515448"/>
                <a:gd name="connsiteX0" fmla="*/ 0 w 1928813"/>
                <a:gd name="connsiteY0" fmla="*/ 298754 h 515448"/>
                <a:gd name="connsiteX1" fmla="*/ 83344 w 1928813"/>
                <a:gd name="connsiteY1" fmla="*/ 301136 h 515448"/>
                <a:gd name="connsiteX2" fmla="*/ 123825 w 1928813"/>
                <a:gd name="connsiteY2" fmla="*/ 301136 h 515448"/>
                <a:gd name="connsiteX3" fmla="*/ 209550 w 1928813"/>
                <a:gd name="connsiteY3" fmla="*/ 296373 h 515448"/>
                <a:gd name="connsiteX4" fmla="*/ 290513 w 1928813"/>
                <a:gd name="connsiteY4" fmla="*/ 282086 h 515448"/>
                <a:gd name="connsiteX5" fmla="*/ 366713 w 1928813"/>
                <a:gd name="connsiteY5" fmla="*/ 263036 h 515448"/>
                <a:gd name="connsiteX6" fmla="*/ 402432 w 1928813"/>
                <a:gd name="connsiteY6" fmla="*/ 253511 h 515448"/>
                <a:gd name="connsiteX7" fmla="*/ 445294 w 1928813"/>
                <a:gd name="connsiteY7" fmla="*/ 253511 h 515448"/>
                <a:gd name="connsiteX8" fmla="*/ 545307 w 1928813"/>
                <a:gd name="connsiteY8" fmla="*/ 272561 h 515448"/>
                <a:gd name="connsiteX9" fmla="*/ 597694 w 1928813"/>
                <a:gd name="connsiteY9" fmla="*/ 289229 h 515448"/>
                <a:gd name="connsiteX10" fmla="*/ 633412 w 1928813"/>
                <a:gd name="connsiteY10" fmla="*/ 267799 h 515448"/>
                <a:gd name="connsiteX11" fmla="*/ 683419 w 1928813"/>
                <a:gd name="connsiteY11" fmla="*/ 239223 h 515448"/>
                <a:gd name="connsiteX12" fmla="*/ 704850 w 1928813"/>
                <a:gd name="connsiteY12" fmla="*/ 217791 h 515448"/>
                <a:gd name="connsiteX13" fmla="*/ 742951 w 1928813"/>
                <a:gd name="connsiteY13" fmla="*/ 189215 h 515448"/>
                <a:gd name="connsiteX14" fmla="*/ 769144 w 1928813"/>
                <a:gd name="connsiteY14" fmla="*/ 170166 h 515448"/>
                <a:gd name="connsiteX15" fmla="*/ 842962 w 1928813"/>
                <a:gd name="connsiteY15" fmla="*/ 117779 h 515448"/>
                <a:gd name="connsiteX16" fmla="*/ 897730 w 1928813"/>
                <a:gd name="connsiteY16" fmla="*/ 72536 h 515448"/>
                <a:gd name="connsiteX17" fmla="*/ 950118 w 1928813"/>
                <a:gd name="connsiteY17" fmla="*/ 32054 h 515448"/>
                <a:gd name="connsiteX18" fmla="*/ 1004888 w 1928813"/>
                <a:gd name="connsiteY18" fmla="*/ 8242 h 515448"/>
                <a:gd name="connsiteX19" fmla="*/ 1040607 w 1928813"/>
                <a:gd name="connsiteY19" fmla="*/ 1096 h 515448"/>
                <a:gd name="connsiteX20" fmla="*/ 1090613 w 1928813"/>
                <a:gd name="connsiteY20" fmla="*/ 3478 h 515448"/>
                <a:gd name="connsiteX21" fmla="*/ 1135855 w 1928813"/>
                <a:gd name="connsiteY21" fmla="*/ 17767 h 515448"/>
                <a:gd name="connsiteX22" fmla="*/ 1169194 w 1928813"/>
                <a:gd name="connsiteY22" fmla="*/ 39195 h 515448"/>
                <a:gd name="connsiteX23" fmla="*/ 1188244 w 1928813"/>
                <a:gd name="connsiteY23" fmla="*/ 58248 h 515448"/>
                <a:gd name="connsiteX24" fmla="*/ 1207295 w 1928813"/>
                <a:gd name="connsiteY24" fmla="*/ 82060 h 515448"/>
                <a:gd name="connsiteX25" fmla="*/ 1231106 w 1928813"/>
                <a:gd name="connsiteY25" fmla="*/ 108255 h 515448"/>
                <a:gd name="connsiteX26" fmla="*/ 1257300 w 1928813"/>
                <a:gd name="connsiteY26" fmla="*/ 141592 h 515448"/>
                <a:gd name="connsiteX27" fmla="*/ 1281113 w 1928813"/>
                <a:gd name="connsiteY27" fmla="*/ 177309 h 515448"/>
                <a:gd name="connsiteX28" fmla="*/ 1312069 w 1928813"/>
                <a:gd name="connsiteY28" fmla="*/ 215411 h 515448"/>
                <a:gd name="connsiteX29" fmla="*/ 1357313 w 1928813"/>
                <a:gd name="connsiteY29" fmla="*/ 272559 h 515448"/>
                <a:gd name="connsiteX30" fmla="*/ 1395413 w 1928813"/>
                <a:gd name="connsiteY30" fmla="*/ 313042 h 515448"/>
                <a:gd name="connsiteX31" fmla="*/ 1426369 w 1928813"/>
                <a:gd name="connsiteY31" fmla="*/ 343998 h 515448"/>
                <a:gd name="connsiteX32" fmla="*/ 1469232 w 1928813"/>
                <a:gd name="connsiteY32" fmla="*/ 379718 h 515448"/>
                <a:gd name="connsiteX33" fmla="*/ 1509712 w 1928813"/>
                <a:gd name="connsiteY33" fmla="*/ 410673 h 515448"/>
                <a:gd name="connsiteX34" fmla="*/ 1557339 w 1928813"/>
                <a:gd name="connsiteY34" fmla="*/ 434486 h 515448"/>
                <a:gd name="connsiteX35" fmla="*/ 1624012 w 1928813"/>
                <a:gd name="connsiteY35" fmla="*/ 463061 h 515448"/>
                <a:gd name="connsiteX36" fmla="*/ 1674019 w 1928813"/>
                <a:gd name="connsiteY36" fmla="*/ 477349 h 515448"/>
                <a:gd name="connsiteX37" fmla="*/ 1743075 w 1928813"/>
                <a:gd name="connsiteY37" fmla="*/ 496398 h 515448"/>
                <a:gd name="connsiteX38" fmla="*/ 1812131 w 1928813"/>
                <a:gd name="connsiteY38" fmla="*/ 508304 h 515448"/>
                <a:gd name="connsiteX39" fmla="*/ 1864519 w 1928813"/>
                <a:gd name="connsiteY39" fmla="*/ 510685 h 515448"/>
                <a:gd name="connsiteX40" fmla="*/ 1928813 w 1928813"/>
                <a:gd name="connsiteY40" fmla="*/ 515448 h 515448"/>
                <a:gd name="connsiteX0" fmla="*/ 0 w 1928813"/>
                <a:gd name="connsiteY0" fmla="*/ 298754 h 515448"/>
                <a:gd name="connsiteX1" fmla="*/ 83344 w 1928813"/>
                <a:gd name="connsiteY1" fmla="*/ 301136 h 515448"/>
                <a:gd name="connsiteX2" fmla="*/ 123825 w 1928813"/>
                <a:gd name="connsiteY2" fmla="*/ 301136 h 515448"/>
                <a:gd name="connsiteX3" fmla="*/ 209550 w 1928813"/>
                <a:gd name="connsiteY3" fmla="*/ 296373 h 515448"/>
                <a:gd name="connsiteX4" fmla="*/ 290513 w 1928813"/>
                <a:gd name="connsiteY4" fmla="*/ 282086 h 515448"/>
                <a:gd name="connsiteX5" fmla="*/ 366713 w 1928813"/>
                <a:gd name="connsiteY5" fmla="*/ 263036 h 515448"/>
                <a:gd name="connsiteX6" fmla="*/ 402432 w 1928813"/>
                <a:gd name="connsiteY6" fmla="*/ 253511 h 515448"/>
                <a:gd name="connsiteX7" fmla="*/ 469106 w 1928813"/>
                <a:gd name="connsiteY7" fmla="*/ 253511 h 515448"/>
                <a:gd name="connsiteX8" fmla="*/ 545307 w 1928813"/>
                <a:gd name="connsiteY8" fmla="*/ 272561 h 515448"/>
                <a:gd name="connsiteX9" fmla="*/ 597694 w 1928813"/>
                <a:gd name="connsiteY9" fmla="*/ 289229 h 515448"/>
                <a:gd name="connsiteX10" fmla="*/ 633412 w 1928813"/>
                <a:gd name="connsiteY10" fmla="*/ 267799 h 515448"/>
                <a:gd name="connsiteX11" fmla="*/ 683419 w 1928813"/>
                <a:gd name="connsiteY11" fmla="*/ 239223 h 515448"/>
                <a:gd name="connsiteX12" fmla="*/ 704850 w 1928813"/>
                <a:gd name="connsiteY12" fmla="*/ 217791 h 515448"/>
                <a:gd name="connsiteX13" fmla="*/ 742951 w 1928813"/>
                <a:gd name="connsiteY13" fmla="*/ 189215 h 515448"/>
                <a:gd name="connsiteX14" fmla="*/ 769144 w 1928813"/>
                <a:gd name="connsiteY14" fmla="*/ 170166 h 515448"/>
                <a:gd name="connsiteX15" fmla="*/ 842962 w 1928813"/>
                <a:gd name="connsiteY15" fmla="*/ 117779 h 515448"/>
                <a:gd name="connsiteX16" fmla="*/ 897730 w 1928813"/>
                <a:gd name="connsiteY16" fmla="*/ 72536 h 515448"/>
                <a:gd name="connsiteX17" fmla="*/ 950118 w 1928813"/>
                <a:gd name="connsiteY17" fmla="*/ 32054 h 515448"/>
                <a:gd name="connsiteX18" fmla="*/ 1004888 w 1928813"/>
                <a:gd name="connsiteY18" fmla="*/ 8242 h 515448"/>
                <a:gd name="connsiteX19" fmla="*/ 1040607 w 1928813"/>
                <a:gd name="connsiteY19" fmla="*/ 1096 h 515448"/>
                <a:gd name="connsiteX20" fmla="*/ 1090613 w 1928813"/>
                <a:gd name="connsiteY20" fmla="*/ 3478 h 515448"/>
                <a:gd name="connsiteX21" fmla="*/ 1135855 w 1928813"/>
                <a:gd name="connsiteY21" fmla="*/ 17767 h 515448"/>
                <a:gd name="connsiteX22" fmla="*/ 1169194 w 1928813"/>
                <a:gd name="connsiteY22" fmla="*/ 39195 h 515448"/>
                <a:gd name="connsiteX23" fmla="*/ 1188244 w 1928813"/>
                <a:gd name="connsiteY23" fmla="*/ 58248 h 515448"/>
                <a:gd name="connsiteX24" fmla="*/ 1207295 w 1928813"/>
                <a:gd name="connsiteY24" fmla="*/ 82060 h 515448"/>
                <a:gd name="connsiteX25" fmla="*/ 1231106 w 1928813"/>
                <a:gd name="connsiteY25" fmla="*/ 108255 h 515448"/>
                <a:gd name="connsiteX26" fmla="*/ 1257300 w 1928813"/>
                <a:gd name="connsiteY26" fmla="*/ 141592 h 515448"/>
                <a:gd name="connsiteX27" fmla="*/ 1281113 w 1928813"/>
                <a:gd name="connsiteY27" fmla="*/ 177309 h 515448"/>
                <a:gd name="connsiteX28" fmla="*/ 1312069 w 1928813"/>
                <a:gd name="connsiteY28" fmla="*/ 215411 h 515448"/>
                <a:gd name="connsiteX29" fmla="*/ 1357313 w 1928813"/>
                <a:gd name="connsiteY29" fmla="*/ 272559 h 515448"/>
                <a:gd name="connsiteX30" fmla="*/ 1395413 w 1928813"/>
                <a:gd name="connsiteY30" fmla="*/ 313042 h 515448"/>
                <a:gd name="connsiteX31" fmla="*/ 1426369 w 1928813"/>
                <a:gd name="connsiteY31" fmla="*/ 343998 h 515448"/>
                <a:gd name="connsiteX32" fmla="*/ 1469232 w 1928813"/>
                <a:gd name="connsiteY32" fmla="*/ 379718 h 515448"/>
                <a:gd name="connsiteX33" fmla="*/ 1509712 w 1928813"/>
                <a:gd name="connsiteY33" fmla="*/ 410673 h 515448"/>
                <a:gd name="connsiteX34" fmla="*/ 1557339 w 1928813"/>
                <a:gd name="connsiteY34" fmla="*/ 434486 h 515448"/>
                <a:gd name="connsiteX35" fmla="*/ 1624012 w 1928813"/>
                <a:gd name="connsiteY35" fmla="*/ 463061 h 515448"/>
                <a:gd name="connsiteX36" fmla="*/ 1674019 w 1928813"/>
                <a:gd name="connsiteY36" fmla="*/ 477349 h 515448"/>
                <a:gd name="connsiteX37" fmla="*/ 1743075 w 1928813"/>
                <a:gd name="connsiteY37" fmla="*/ 496398 h 515448"/>
                <a:gd name="connsiteX38" fmla="*/ 1812131 w 1928813"/>
                <a:gd name="connsiteY38" fmla="*/ 508304 h 515448"/>
                <a:gd name="connsiteX39" fmla="*/ 1864519 w 1928813"/>
                <a:gd name="connsiteY39" fmla="*/ 510685 h 515448"/>
                <a:gd name="connsiteX40" fmla="*/ 1928813 w 1928813"/>
                <a:gd name="connsiteY40" fmla="*/ 515448 h 515448"/>
                <a:gd name="connsiteX0" fmla="*/ 0 w 1928813"/>
                <a:gd name="connsiteY0" fmla="*/ 298754 h 515448"/>
                <a:gd name="connsiteX1" fmla="*/ 83344 w 1928813"/>
                <a:gd name="connsiteY1" fmla="*/ 301136 h 515448"/>
                <a:gd name="connsiteX2" fmla="*/ 123825 w 1928813"/>
                <a:gd name="connsiteY2" fmla="*/ 301136 h 515448"/>
                <a:gd name="connsiteX3" fmla="*/ 209550 w 1928813"/>
                <a:gd name="connsiteY3" fmla="*/ 296373 h 515448"/>
                <a:gd name="connsiteX4" fmla="*/ 290513 w 1928813"/>
                <a:gd name="connsiteY4" fmla="*/ 282086 h 515448"/>
                <a:gd name="connsiteX5" fmla="*/ 366713 w 1928813"/>
                <a:gd name="connsiteY5" fmla="*/ 263036 h 515448"/>
                <a:gd name="connsiteX6" fmla="*/ 402432 w 1928813"/>
                <a:gd name="connsiteY6" fmla="*/ 253511 h 515448"/>
                <a:gd name="connsiteX7" fmla="*/ 469106 w 1928813"/>
                <a:gd name="connsiteY7" fmla="*/ 253511 h 515448"/>
                <a:gd name="connsiteX8" fmla="*/ 545307 w 1928813"/>
                <a:gd name="connsiteY8" fmla="*/ 272561 h 515448"/>
                <a:gd name="connsiteX9" fmla="*/ 597694 w 1928813"/>
                <a:gd name="connsiteY9" fmla="*/ 301136 h 515448"/>
                <a:gd name="connsiteX10" fmla="*/ 633412 w 1928813"/>
                <a:gd name="connsiteY10" fmla="*/ 267799 h 515448"/>
                <a:gd name="connsiteX11" fmla="*/ 683419 w 1928813"/>
                <a:gd name="connsiteY11" fmla="*/ 239223 h 515448"/>
                <a:gd name="connsiteX12" fmla="*/ 704850 w 1928813"/>
                <a:gd name="connsiteY12" fmla="*/ 217791 h 515448"/>
                <a:gd name="connsiteX13" fmla="*/ 742951 w 1928813"/>
                <a:gd name="connsiteY13" fmla="*/ 189215 h 515448"/>
                <a:gd name="connsiteX14" fmla="*/ 769144 w 1928813"/>
                <a:gd name="connsiteY14" fmla="*/ 170166 h 515448"/>
                <a:gd name="connsiteX15" fmla="*/ 842962 w 1928813"/>
                <a:gd name="connsiteY15" fmla="*/ 117779 h 515448"/>
                <a:gd name="connsiteX16" fmla="*/ 897730 w 1928813"/>
                <a:gd name="connsiteY16" fmla="*/ 72536 h 515448"/>
                <a:gd name="connsiteX17" fmla="*/ 950118 w 1928813"/>
                <a:gd name="connsiteY17" fmla="*/ 32054 h 515448"/>
                <a:gd name="connsiteX18" fmla="*/ 1004888 w 1928813"/>
                <a:gd name="connsiteY18" fmla="*/ 8242 h 515448"/>
                <a:gd name="connsiteX19" fmla="*/ 1040607 w 1928813"/>
                <a:gd name="connsiteY19" fmla="*/ 1096 h 515448"/>
                <a:gd name="connsiteX20" fmla="*/ 1090613 w 1928813"/>
                <a:gd name="connsiteY20" fmla="*/ 3478 h 515448"/>
                <a:gd name="connsiteX21" fmla="*/ 1135855 w 1928813"/>
                <a:gd name="connsiteY21" fmla="*/ 17767 h 515448"/>
                <a:gd name="connsiteX22" fmla="*/ 1169194 w 1928813"/>
                <a:gd name="connsiteY22" fmla="*/ 39195 h 515448"/>
                <a:gd name="connsiteX23" fmla="*/ 1188244 w 1928813"/>
                <a:gd name="connsiteY23" fmla="*/ 58248 h 515448"/>
                <a:gd name="connsiteX24" fmla="*/ 1207295 w 1928813"/>
                <a:gd name="connsiteY24" fmla="*/ 82060 h 515448"/>
                <a:gd name="connsiteX25" fmla="*/ 1231106 w 1928813"/>
                <a:gd name="connsiteY25" fmla="*/ 108255 h 515448"/>
                <a:gd name="connsiteX26" fmla="*/ 1257300 w 1928813"/>
                <a:gd name="connsiteY26" fmla="*/ 141592 h 515448"/>
                <a:gd name="connsiteX27" fmla="*/ 1281113 w 1928813"/>
                <a:gd name="connsiteY27" fmla="*/ 177309 h 515448"/>
                <a:gd name="connsiteX28" fmla="*/ 1312069 w 1928813"/>
                <a:gd name="connsiteY28" fmla="*/ 215411 h 515448"/>
                <a:gd name="connsiteX29" fmla="*/ 1357313 w 1928813"/>
                <a:gd name="connsiteY29" fmla="*/ 272559 h 515448"/>
                <a:gd name="connsiteX30" fmla="*/ 1395413 w 1928813"/>
                <a:gd name="connsiteY30" fmla="*/ 313042 h 515448"/>
                <a:gd name="connsiteX31" fmla="*/ 1426369 w 1928813"/>
                <a:gd name="connsiteY31" fmla="*/ 343998 h 515448"/>
                <a:gd name="connsiteX32" fmla="*/ 1469232 w 1928813"/>
                <a:gd name="connsiteY32" fmla="*/ 379718 h 515448"/>
                <a:gd name="connsiteX33" fmla="*/ 1509712 w 1928813"/>
                <a:gd name="connsiteY33" fmla="*/ 410673 h 515448"/>
                <a:gd name="connsiteX34" fmla="*/ 1557339 w 1928813"/>
                <a:gd name="connsiteY34" fmla="*/ 434486 h 515448"/>
                <a:gd name="connsiteX35" fmla="*/ 1624012 w 1928813"/>
                <a:gd name="connsiteY35" fmla="*/ 463061 h 515448"/>
                <a:gd name="connsiteX36" fmla="*/ 1674019 w 1928813"/>
                <a:gd name="connsiteY36" fmla="*/ 477349 h 515448"/>
                <a:gd name="connsiteX37" fmla="*/ 1743075 w 1928813"/>
                <a:gd name="connsiteY37" fmla="*/ 496398 h 515448"/>
                <a:gd name="connsiteX38" fmla="*/ 1812131 w 1928813"/>
                <a:gd name="connsiteY38" fmla="*/ 508304 h 515448"/>
                <a:gd name="connsiteX39" fmla="*/ 1864519 w 1928813"/>
                <a:gd name="connsiteY39" fmla="*/ 510685 h 515448"/>
                <a:gd name="connsiteX40" fmla="*/ 1928813 w 1928813"/>
                <a:gd name="connsiteY40" fmla="*/ 515448 h 515448"/>
                <a:gd name="connsiteX0" fmla="*/ 0 w 1928813"/>
                <a:gd name="connsiteY0" fmla="*/ 298754 h 515448"/>
                <a:gd name="connsiteX1" fmla="*/ 83344 w 1928813"/>
                <a:gd name="connsiteY1" fmla="*/ 301136 h 515448"/>
                <a:gd name="connsiteX2" fmla="*/ 123825 w 1928813"/>
                <a:gd name="connsiteY2" fmla="*/ 301136 h 515448"/>
                <a:gd name="connsiteX3" fmla="*/ 209550 w 1928813"/>
                <a:gd name="connsiteY3" fmla="*/ 296373 h 515448"/>
                <a:gd name="connsiteX4" fmla="*/ 290513 w 1928813"/>
                <a:gd name="connsiteY4" fmla="*/ 282086 h 515448"/>
                <a:gd name="connsiteX5" fmla="*/ 366713 w 1928813"/>
                <a:gd name="connsiteY5" fmla="*/ 263036 h 515448"/>
                <a:gd name="connsiteX6" fmla="*/ 402432 w 1928813"/>
                <a:gd name="connsiteY6" fmla="*/ 253511 h 515448"/>
                <a:gd name="connsiteX7" fmla="*/ 469106 w 1928813"/>
                <a:gd name="connsiteY7" fmla="*/ 253511 h 515448"/>
                <a:gd name="connsiteX8" fmla="*/ 545307 w 1928813"/>
                <a:gd name="connsiteY8" fmla="*/ 272561 h 515448"/>
                <a:gd name="connsiteX9" fmla="*/ 545307 w 1928813"/>
                <a:gd name="connsiteY9" fmla="*/ 282084 h 515448"/>
                <a:gd name="connsiteX10" fmla="*/ 597694 w 1928813"/>
                <a:gd name="connsiteY10" fmla="*/ 301136 h 515448"/>
                <a:gd name="connsiteX11" fmla="*/ 633412 w 1928813"/>
                <a:gd name="connsiteY11" fmla="*/ 267799 h 515448"/>
                <a:gd name="connsiteX12" fmla="*/ 683419 w 1928813"/>
                <a:gd name="connsiteY12" fmla="*/ 239223 h 515448"/>
                <a:gd name="connsiteX13" fmla="*/ 704850 w 1928813"/>
                <a:gd name="connsiteY13" fmla="*/ 217791 h 515448"/>
                <a:gd name="connsiteX14" fmla="*/ 742951 w 1928813"/>
                <a:gd name="connsiteY14" fmla="*/ 189215 h 515448"/>
                <a:gd name="connsiteX15" fmla="*/ 769144 w 1928813"/>
                <a:gd name="connsiteY15" fmla="*/ 170166 h 515448"/>
                <a:gd name="connsiteX16" fmla="*/ 842962 w 1928813"/>
                <a:gd name="connsiteY16" fmla="*/ 117779 h 515448"/>
                <a:gd name="connsiteX17" fmla="*/ 897730 w 1928813"/>
                <a:gd name="connsiteY17" fmla="*/ 72536 h 515448"/>
                <a:gd name="connsiteX18" fmla="*/ 950118 w 1928813"/>
                <a:gd name="connsiteY18" fmla="*/ 32054 h 515448"/>
                <a:gd name="connsiteX19" fmla="*/ 1004888 w 1928813"/>
                <a:gd name="connsiteY19" fmla="*/ 8242 h 515448"/>
                <a:gd name="connsiteX20" fmla="*/ 1040607 w 1928813"/>
                <a:gd name="connsiteY20" fmla="*/ 1096 h 515448"/>
                <a:gd name="connsiteX21" fmla="*/ 1090613 w 1928813"/>
                <a:gd name="connsiteY21" fmla="*/ 3478 h 515448"/>
                <a:gd name="connsiteX22" fmla="*/ 1135855 w 1928813"/>
                <a:gd name="connsiteY22" fmla="*/ 17767 h 515448"/>
                <a:gd name="connsiteX23" fmla="*/ 1169194 w 1928813"/>
                <a:gd name="connsiteY23" fmla="*/ 39195 h 515448"/>
                <a:gd name="connsiteX24" fmla="*/ 1188244 w 1928813"/>
                <a:gd name="connsiteY24" fmla="*/ 58248 h 515448"/>
                <a:gd name="connsiteX25" fmla="*/ 1207295 w 1928813"/>
                <a:gd name="connsiteY25" fmla="*/ 82060 h 515448"/>
                <a:gd name="connsiteX26" fmla="*/ 1231106 w 1928813"/>
                <a:gd name="connsiteY26" fmla="*/ 108255 h 515448"/>
                <a:gd name="connsiteX27" fmla="*/ 1257300 w 1928813"/>
                <a:gd name="connsiteY27" fmla="*/ 141592 h 515448"/>
                <a:gd name="connsiteX28" fmla="*/ 1281113 w 1928813"/>
                <a:gd name="connsiteY28" fmla="*/ 177309 h 515448"/>
                <a:gd name="connsiteX29" fmla="*/ 1312069 w 1928813"/>
                <a:gd name="connsiteY29" fmla="*/ 215411 h 515448"/>
                <a:gd name="connsiteX30" fmla="*/ 1357313 w 1928813"/>
                <a:gd name="connsiteY30" fmla="*/ 272559 h 515448"/>
                <a:gd name="connsiteX31" fmla="*/ 1395413 w 1928813"/>
                <a:gd name="connsiteY31" fmla="*/ 313042 h 515448"/>
                <a:gd name="connsiteX32" fmla="*/ 1426369 w 1928813"/>
                <a:gd name="connsiteY32" fmla="*/ 343998 h 515448"/>
                <a:gd name="connsiteX33" fmla="*/ 1469232 w 1928813"/>
                <a:gd name="connsiteY33" fmla="*/ 379718 h 515448"/>
                <a:gd name="connsiteX34" fmla="*/ 1509712 w 1928813"/>
                <a:gd name="connsiteY34" fmla="*/ 410673 h 515448"/>
                <a:gd name="connsiteX35" fmla="*/ 1557339 w 1928813"/>
                <a:gd name="connsiteY35" fmla="*/ 434486 h 515448"/>
                <a:gd name="connsiteX36" fmla="*/ 1624012 w 1928813"/>
                <a:gd name="connsiteY36" fmla="*/ 463061 h 515448"/>
                <a:gd name="connsiteX37" fmla="*/ 1674019 w 1928813"/>
                <a:gd name="connsiteY37" fmla="*/ 477349 h 515448"/>
                <a:gd name="connsiteX38" fmla="*/ 1743075 w 1928813"/>
                <a:gd name="connsiteY38" fmla="*/ 496398 h 515448"/>
                <a:gd name="connsiteX39" fmla="*/ 1812131 w 1928813"/>
                <a:gd name="connsiteY39" fmla="*/ 508304 h 515448"/>
                <a:gd name="connsiteX40" fmla="*/ 1864519 w 1928813"/>
                <a:gd name="connsiteY40" fmla="*/ 510685 h 515448"/>
                <a:gd name="connsiteX41" fmla="*/ 1928813 w 1928813"/>
                <a:gd name="connsiteY41" fmla="*/ 515448 h 515448"/>
                <a:gd name="connsiteX0" fmla="*/ 0 w 1928813"/>
                <a:gd name="connsiteY0" fmla="*/ 298754 h 515448"/>
                <a:gd name="connsiteX1" fmla="*/ 83344 w 1928813"/>
                <a:gd name="connsiteY1" fmla="*/ 301136 h 515448"/>
                <a:gd name="connsiteX2" fmla="*/ 123825 w 1928813"/>
                <a:gd name="connsiteY2" fmla="*/ 301136 h 515448"/>
                <a:gd name="connsiteX3" fmla="*/ 209550 w 1928813"/>
                <a:gd name="connsiteY3" fmla="*/ 296373 h 515448"/>
                <a:gd name="connsiteX4" fmla="*/ 290513 w 1928813"/>
                <a:gd name="connsiteY4" fmla="*/ 282086 h 515448"/>
                <a:gd name="connsiteX5" fmla="*/ 366713 w 1928813"/>
                <a:gd name="connsiteY5" fmla="*/ 263036 h 515448"/>
                <a:gd name="connsiteX6" fmla="*/ 402432 w 1928813"/>
                <a:gd name="connsiteY6" fmla="*/ 253511 h 515448"/>
                <a:gd name="connsiteX7" fmla="*/ 469106 w 1928813"/>
                <a:gd name="connsiteY7" fmla="*/ 253511 h 515448"/>
                <a:gd name="connsiteX8" fmla="*/ 545307 w 1928813"/>
                <a:gd name="connsiteY8" fmla="*/ 272561 h 515448"/>
                <a:gd name="connsiteX9" fmla="*/ 597694 w 1928813"/>
                <a:gd name="connsiteY9" fmla="*/ 301136 h 515448"/>
                <a:gd name="connsiteX10" fmla="*/ 633412 w 1928813"/>
                <a:gd name="connsiteY10" fmla="*/ 267799 h 515448"/>
                <a:gd name="connsiteX11" fmla="*/ 683419 w 1928813"/>
                <a:gd name="connsiteY11" fmla="*/ 239223 h 515448"/>
                <a:gd name="connsiteX12" fmla="*/ 704850 w 1928813"/>
                <a:gd name="connsiteY12" fmla="*/ 217791 h 515448"/>
                <a:gd name="connsiteX13" fmla="*/ 742951 w 1928813"/>
                <a:gd name="connsiteY13" fmla="*/ 189215 h 515448"/>
                <a:gd name="connsiteX14" fmla="*/ 769144 w 1928813"/>
                <a:gd name="connsiteY14" fmla="*/ 170166 h 515448"/>
                <a:gd name="connsiteX15" fmla="*/ 842962 w 1928813"/>
                <a:gd name="connsiteY15" fmla="*/ 117779 h 515448"/>
                <a:gd name="connsiteX16" fmla="*/ 897730 w 1928813"/>
                <a:gd name="connsiteY16" fmla="*/ 72536 h 515448"/>
                <a:gd name="connsiteX17" fmla="*/ 950118 w 1928813"/>
                <a:gd name="connsiteY17" fmla="*/ 32054 h 515448"/>
                <a:gd name="connsiteX18" fmla="*/ 1004888 w 1928813"/>
                <a:gd name="connsiteY18" fmla="*/ 8242 h 515448"/>
                <a:gd name="connsiteX19" fmla="*/ 1040607 w 1928813"/>
                <a:gd name="connsiteY19" fmla="*/ 1096 h 515448"/>
                <a:gd name="connsiteX20" fmla="*/ 1090613 w 1928813"/>
                <a:gd name="connsiteY20" fmla="*/ 3478 h 515448"/>
                <a:gd name="connsiteX21" fmla="*/ 1135855 w 1928813"/>
                <a:gd name="connsiteY21" fmla="*/ 17767 h 515448"/>
                <a:gd name="connsiteX22" fmla="*/ 1169194 w 1928813"/>
                <a:gd name="connsiteY22" fmla="*/ 39195 h 515448"/>
                <a:gd name="connsiteX23" fmla="*/ 1188244 w 1928813"/>
                <a:gd name="connsiteY23" fmla="*/ 58248 h 515448"/>
                <a:gd name="connsiteX24" fmla="*/ 1207295 w 1928813"/>
                <a:gd name="connsiteY24" fmla="*/ 82060 h 515448"/>
                <a:gd name="connsiteX25" fmla="*/ 1231106 w 1928813"/>
                <a:gd name="connsiteY25" fmla="*/ 108255 h 515448"/>
                <a:gd name="connsiteX26" fmla="*/ 1257300 w 1928813"/>
                <a:gd name="connsiteY26" fmla="*/ 141592 h 515448"/>
                <a:gd name="connsiteX27" fmla="*/ 1281113 w 1928813"/>
                <a:gd name="connsiteY27" fmla="*/ 177309 h 515448"/>
                <a:gd name="connsiteX28" fmla="*/ 1312069 w 1928813"/>
                <a:gd name="connsiteY28" fmla="*/ 215411 h 515448"/>
                <a:gd name="connsiteX29" fmla="*/ 1357313 w 1928813"/>
                <a:gd name="connsiteY29" fmla="*/ 272559 h 515448"/>
                <a:gd name="connsiteX30" fmla="*/ 1395413 w 1928813"/>
                <a:gd name="connsiteY30" fmla="*/ 313042 h 515448"/>
                <a:gd name="connsiteX31" fmla="*/ 1426369 w 1928813"/>
                <a:gd name="connsiteY31" fmla="*/ 343998 h 515448"/>
                <a:gd name="connsiteX32" fmla="*/ 1469232 w 1928813"/>
                <a:gd name="connsiteY32" fmla="*/ 379718 h 515448"/>
                <a:gd name="connsiteX33" fmla="*/ 1509712 w 1928813"/>
                <a:gd name="connsiteY33" fmla="*/ 410673 h 515448"/>
                <a:gd name="connsiteX34" fmla="*/ 1557339 w 1928813"/>
                <a:gd name="connsiteY34" fmla="*/ 434486 h 515448"/>
                <a:gd name="connsiteX35" fmla="*/ 1624012 w 1928813"/>
                <a:gd name="connsiteY35" fmla="*/ 463061 h 515448"/>
                <a:gd name="connsiteX36" fmla="*/ 1674019 w 1928813"/>
                <a:gd name="connsiteY36" fmla="*/ 477349 h 515448"/>
                <a:gd name="connsiteX37" fmla="*/ 1743075 w 1928813"/>
                <a:gd name="connsiteY37" fmla="*/ 496398 h 515448"/>
                <a:gd name="connsiteX38" fmla="*/ 1812131 w 1928813"/>
                <a:gd name="connsiteY38" fmla="*/ 508304 h 515448"/>
                <a:gd name="connsiteX39" fmla="*/ 1864519 w 1928813"/>
                <a:gd name="connsiteY39" fmla="*/ 510685 h 515448"/>
                <a:gd name="connsiteX40" fmla="*/ 1928813 w 1928813"/>
                <a:gd name="connsiteY40" fmla="*/ 515448 h 515448"/>
                <a:gd name="connsiteX0" fmla="*/ 0 w 1928813"/>
                <a:gd name="connsiteY0" fmla="*/ 298754 h 515448"/>
                <a:gd name="connsiteX1" fmla="*/ 83344 w 1928813"/>
                <a:gd name="connsiteY1" fmla="*/ 301136 h 515448"/>
                <a:gd name="connsiteX2" fmla="*/ 123825 w 1928813"/>
                <a:gd name="connsiteY2" fmla="*/ 301136 h 515448"/>
                <a:gd name="connsiteX3" fmla="*/ 209550 w 1928813"/>
                <a:gd name="connsiteY3" fmla="*/ 296373 h 515448"/>
                <a:gd name="connsiteX4" fmla="*/ 290513 w 1928813"/>
                <a:gd name="connsiteY4" fmla="*/ 282086 h 515448"/>
                <a:gd name="connsiteX5" fmla="*/ 366713 w 1928813"/>
                <a:gd name="connsiteY5" fmla="*/ 263036 h 515448"/>
                <a:gd name="connsiteX6" fmla="*/ 402432 w 1928813"/>
                <a:gd name="connsiteY6" fmla="*/ 253511 h 515448"/>
                <a:gd name="connsiteX7" fmla="*/ 469106 w 1928813"/>
                <a:gd name="connsiteY7" fmla="*/ 253511 h 515448"/>
                <a:gd name="connsiteX8" fmla="*/ 545307 w 1928813"/>
                <a:gd name="connsiteY8" fmla="*/ 272561 h 515448"/>
                <a:gd name="connsiteX9" fmla="*/ 597694 w 1928813"/>
                <a:gd name="connsiteY9" fmla="*/ 301136 h 515448"/>
                <a:gd name="connsiteX10" fmla="*/ 633412 w 1928813"/>
                <a:gd name="connsiteY10" fmla="*/ 267799 h 515448"/>
                <a:gd name="connsiteX11" fmla="*/ 683419 w 1928813"/>
                <a:gd name="connsiteY11" fmla="*/ 239223 h 515448"/>
                <a:gd name="connsiteX12" fmla="*/ 704850 w 1928813"/>
                <a:gd name="connsiteY12" fmla="*/ 217791 h 515448"/>
                <a:gd name="connsiteX13" fmla="*/ 742951 w 1928813"/>
                <a:gd name="connsiteY13" fmla="*/ 189215 h 515448"/>
                <a:gd name="connsiteX14" fmla="*/ 769144 w 1928813"/>
                <a:gd name="connsiteY14" fmla="*/ 170166 h 515448"/>
                <a:gd name="connsiteX15" fmla="*/ 842962 w 1928813"/>
                <a:gd name="connsiteY15" fmla="*/ 117779 h 515448"/>
                <a:gd name="connsiteX16" fmla="*/ 897730 w 1928813"/>
                <a:gd name="connsiteY16" fmla="*/ 72536 h 515448"/>
                <a:gd name="connsiteX17" fmla="*/ 950118 w 1928813"/>
                <a:gd name="connsiteY17" fmla="*/ 32054 h 515448"/>
                <a:gd name="connsiteX18" fmla="*/ 1004888 w 1928813"/>
                <a:gd name="connsiteY18" fmla="*/ 8242 h 515448"/>
                <a:gd name="connsiteX19" fmla="*/ 1040607 w 1928813"/>
                <a:gd name="connsiteY19" fmla="*/ 1096 h 515448"/>
                <a:gd name="connsiteX20" fmla="*/ 1090613 w 1928813"/>
                <a:gd name="connsiteY20" fmla="*/ 3478 h 515448"/>
                <a:gd name="connsiteX21" fmla="*/ 1135855 w 1928813"/>
                <a:gd name="connsiteY21" fmla="*/ 17767 h 515448"/>
                <a:gd name="connsiteX22" fmla="*/ 1169194 w 1928813"/>
                <a:gd name="connsiteY22" fmla="*/ 39195 h 515448"/>
                <a:gd name="connsiteX23" fmla="*/ 1188244 w 1928813"/>
                <a:gd name="connsiteY23" fmla="*/ 58248 h 515448"/>
                <a:gd name="connsiteX24" fmla="*/ 1207295 w 1928813"/>
                <a:gd name="connsiteY24" fmla="*/ 82060 h 515448"/>
                <a:gd name="connsiteX25" fmla="*/ 1231106 w 1928813"/>
                <a:gd name="connsiteY25" fmla="*/ 108255 h 515448"/>
                <a:gd name="connsiteX26" fmla="*/ 1257300 w 1928813"/>
                <a:gd name="connsiteY26" fmla="*/ 141592 h 515448"/>
                <a:gd name="connsiteX27" fmla="*/ 1281113 w 1928813"/>
                <a:gd name="connsiteY27" fmla="*/ 177309 h 515448"/>
                <a:gd name="connsiteX28" fmla="*/ 1312069 w 1928813"/>
                <a:gd name="connsiteY28" fmla="*/ 215411 h 515448"/>
                <a:gd name="connsiteX29" fmla="*/ 1357313 w 1928813"/>
                <a:gd name="connsiteY29" fmla="*/ 272559 h 515448"/>
                <a:gd name="connsiteX30" fmla="*/ 1395413 w 1928813"/>
                <a:gd name="connsiteY30" fmla="*/ 313042 h 515448"/>
                <a:gd name="connsiteX31" fmla="*/ 1426369 w 1928813"/>
                <a:gd name="connsiteY31" fmla="*/ 343998 h 515448"/>
                <a:gd name="connsiteX32" fmla="*/ 1469232 w 1928813"/>
                <a:gd name="connsiteY32" fmla="*/ 379718 h 515448"/>
                <a:gd name="connsiteX33" fmla="*/ 1509712 w 1928813"/>
                <a:gd name="connsiteY33" fmla="*/ 410673 h 515448"/>
                <a:gd name="connsiteX34" fmla="*/ 1557339 w 1928813"/>
                <a:gd name="connsiteY34" fmla="*/ 434486 h 515448"/>
                <a:gd name="connsiteX35" fmla="*/ 1624012 w 1928813"/>
                <a:gd name="connsiteY35" fmla="*/ 463061 h 515448"/>
                <a:gd name="connsiteX36" fmla="*/ 1674019 w 1928813"/>
                <a:gd name="connsiteY36" fmla="*/ 477349 h 515448"/>
                <a:gd name="connsiteX37" fmla="*/ 1743075 w 1928813"/>
                <a:gd name="connsiteY37" fmla="*/ 496398 h 515448"/>
                <a:gd name="connsiteX38" fmla="*/ 1812131 w 1928813"/>
                <a:gd name="connsiteY38" fmla="*/ 508304 h 515448"/>
                <a:gd name="connsiteX39" fmla="*/ 1864519 w 1928813"/>
                <a:gd name="connsiteY39" fmla="*/ 510685 h 515448"/>
                <a:gd name="connsiteX40" fmla="*/ 1928813 w 1928813"/>
                <a:gd name="connsiteY40" fmla="*/ 515448 h 515448"/>
                <a:gd name="connsiteX0" fmla="*/ 0 w 1928813"/>
                <a:gd name="connsiteY0" fmla="*/ 298754 h 515448"/>
                <a:gd name="connsiteX1" fmla="*/ 83344 w 1928813"/>
                <a:gd name="connsiteY1" fmla="*/ 301136 h 515448"/>
                <a:gd name="connsiteX2" fmla="*/ 123825 w 1928813"/>
                <a:gd name="connsiteY2" fmla="*/ 301136 h 515448"/>
                <a:gd name="connsiteX3" fmla="*/ 209550 w 1928813"/>
                <a:gd name="connsiteY3" fmla="*/ 296373 h 515448"/>
                <a:gd name="connsiteX4" fmla="*/ 290513 w 1928813"/>
                <a:gd name="connsiteY4" fmla="*/ 282086 h 515448"/>
                <a:gd name="connsiteX5" fmla="*/ 366713 w 1928813"/>
                <a:gd name="connsiteY5" fmla="*/ 263036 h 515448"/>
                <a:gd name="connsiteX6" fmla="*/ 402432 w 1928813"/>
                <a:gd name="connsiteY6" fmla="*/ 253511 h 515448"/>
                <a:gd name="connsiteX7" fmla="*/ 469106 w 1928813"/>
                <a:gd name="connsiteY7" fmla="*/ 253511 h 515448"/>
                <a:gd name="connsiteX8" fmla="*/ 545307 w 1928813"/>
                <a:gd name="connsiteY8" fmla="*/ 272561 h 515448"/>
                <a:gd name="connsiteX9" fmla="*/ 597694 w 1928813"/>
                <a:gd name="connsiteY9" fmla="*/ 301136 h 515448"/>
                <a:gd name="connsiteX10" fmla="*/ 683419 w 1928813"/>
                <a:gd name="connsiteY10" fmla="*/ 239223 h 515448"/>
                <a:gd name="connsiteX11" fmla="*/ 704850 w 1928813"/>
                <a:gd name="connsiteY11" fmla="*/ 217791 h 515448"/>
                <a:gd name="connsiteX12" fmla="*/ 742951 w 1928813"/>
                <a:gd name="connsiteY12" fmla="*/ 189215 h 515448"/>
                <a:gd name="connsiteX13" fmla="*/ 769144 w 1928813"/>
                <a:gd name="connsiteY13" fmla="*/ 170166 h 515448"/>
                <a:gd name="connsiteX14" fmla="*/ 842962 w 1928813"/>
                <a:gd name="connsiteY14" fmla="*/ 117779 h 515448"/>
                <a:gd name="connsiteX15" fmla="*/ 897730 w 1928813"/>
                <a:gd name="connsiteY15" fmla="*/ 72536 h 515448"/>
                <a:gd name="connsiteX16" fmla="*/ 950118 w 1928813"/>
                <a:gd name="connsiteY16" fmla="*/ 32054 h 515448"/>
                <a:gd name="connsiteX17" fmla="*/ 1004888 w 1928813"/>
                <a:gd name="connsiteY17" fmla="*/ 8242 h 515448"/>
                <a:gd name="connsiteX18" fmla="*/ 1040607 w 1928813"/>
                <a:gd name="connsiteY18" fmla="*/ 1096 h 515448"/>
                <a:gd name="connsiteX19" fmla="*/ 1090613 w 1928813"/>
                <a:gd name="connsiteY19" fmla="*/ 3478 h 515448"/>
                <a:gd name="connsiteX20" fmla="*/ 1135855 w 1928813"/>
                <a:gd name="connsiteY20" fmla="*/ 17767 h 515448"/>
                <a:gd name="connsiteX21" fmla="*/ 1169194 w 1928813"/>
                <a:gd name="connsiteY21" fmla="*/ 39195 h 515448"/>
                <a:gd name="connsiteX22" fmla="*/ 1188244 w 1928813"/>
                <a:gd name="connsiteY22" fmla="*/ 58248 h 515448"/>
                <a:gd name="connsiteX23" fmla="*/ 1207295 w 1928813"/>
                <a:gd name="connsiteY23" fmla="*/ 82060 h 515448"/>
                <a:gd name="connsiteX24" fmla="*/ 1231106 w 1928813"/>
                <a:gd name="connsiteY24" fmla="*/ 108255 h 515448"/>
                <a:gd name="connsiteX25" fmla="*/ 1257300 w 1928813"/>
                <a:gd name="connsiteY25" fmla="*/ 141592 h 515448"/>
                <a:gd name="connsiteX26" fmla="*/ 1281113 w 1928813"/>
                <a:gd name="connsiteY26" fmla="*/ 177309 h 515448"/>
                <a:gd name="connsiteX27" fmla="*/ 1312069 w 1928813"/>
                <a:gd name="connsiteY27" fmla="*/ 215411 h 515448"/>
                <a:gd name="connsiteX28" fmla="*/ 1357313 w 1928813"/>
                <a:gd name="connsiteY28" fmla="*/ 272559 h 515448"/>
                <a:gd name="connsiteX29" fmla="*/ 1395413 w 1928813"/>
                <a:gd name="connsiteY29" fmla="*/ 313042 h 515448"/>
                <a:gd name="connsiteX30" fmla="*/ 1426369 w 1928813"/>
                <a:gd name="connsiteY30" fmla="*/ 343998 h 515448"/>
                <a:gd name="connsiteX31" fmla="*/ 1469232 w 1928813"/>
                <a:gd name="connsiteY31" fmla="*/ 379718 h 515448"/>
                <a:gd name="connsiteX32" fmla="*/ 1509712 w 1928813"/>
                <a:gd name="connsiteY32" fmla="*/ 410673 h 515448"/>
                <a:gd name="connsiteX33" fmla="*/ 1557339 w 1928813"/>
                <a:gd name="connsiteY33" fmla="*/ 434486 h 515448"/>
                <a:gd name="connsiteX34" fmla="*/ 1624012 w 1928813"/>
                <a:gd name="connsiteY34" fmla="*/ 463061 h 515448"/>
                <a:gd name="connsiteX35" fmla="*/ 1674019 w 1928813"/>
                <a:gd name="connsiteY35" fmla="*/ 477349 h 515448"/>
                <a:gd name="connsiteX36" fmla="*/ 1743075 w 1928813"/>
                <a:gd name="connsiteY36" fmla="*/ 496398 h 515448"/>
                <a:gd name="connsiteX37" fmla="*/ 1812131 w 1928813"/>
                <a:gd name="connsiteY37" fmla="*/ 508304 h 515448"/>
                <a:gd name="connsiteX38" fmla="*/ 1864519 w 1928813"/>
                <a:gd name="connsiteY38" fmla="*/ 510685 h 515448"/>
                <a:gd name="connsiteX39" fmla="*/ 1928813 w 1928813"/>
                <a:gd name="connsiteY39" fmla="*/ 515448 h 515448"/>
                <a:gd name="connsiteX0" fmla="*/ 0 w 1928813"/>
                <a:gd name="connsiteY0" fmla="*/ 298754 h 515448"/>
                <a:gd name="connsiteX1" fmla="*/ 83344 w 1928813"/>
                <a:gd name="connsiteY1" fmla="*/ 301136 h 515448"/>
                <a:gd name="connsiteX2" fmla="*/ 123825 w 1928813"/>
                <a:gd name="connsiteY2" fmla="*/ 301136 h 515448"/>
                <a:gd name="connsiteX3" fmla="*/ 209550 w 1928813"/>
                <a:gd name="connsiteY3" fmla="*/ 296373 h 515448"/>
                <a:gd name="connsiteX4" fmla="*/ 290513 w 1928813"/>
                <a:gd name="connsiteY4" fmla="*/ 282086 h 515448"/>
                <a:gd name="connsiteX5" fmla="*/ 366713 w 1928813"/>
                <a:gd name="connsiteY5" fmla="*/ 263036 h 515448"/>
                <a:gd name="connsiteX6" fmla="*/ 402432 w 1928813"/>
                <a:gd name="connsiteY6" fmla="*/ 253511 h 515448"/>
                <a:gd name="connsiteX7" fmla="*/ 469106 w 1928813"/>
                <a:gd name="connsiteY7" fmla="*/ 253511 h 515448"/>
                <a:gd name="connsiteX8" fmla="*/ 538163 w 1928813"/>
                <a:gd name="connsiteY8" fmla="*/ 277323 h 515448"/>
                <a:gd name="connsiteX9" fmla="*/ 597694 w 1928813"/>
                <a:gd name="connsiteY9" fmla="*/ 301136 h 515448"/>
                <a:gd name="connsiteX10" fmla="*/ 683419 w 1928813"/>
                <a:gd name="connsiteY10" fmla="*/ 239223 h 515448"/>
                <a:gd name="connsiteX11" fmla="*/ 704850 w 1928813"/>
                <a:gd name="connsiteY11" fmla="*/ 217791 h 515448"/>
                <a:gd name="connsiteX12" fmla="*/ 742951 w 1928813"/>
                <a:gd name="connsiteY12" fmla="*/ 189215 h 515448"/>
                <a:gd name="connsiteX13" fmla="*/ 769144 w 1928813"/>
                <a:gd name="connsiteY13" fmla="*/ 170166 h 515448"/>
                <a:gd name="connsiteX14" fmla="*/ 842962 w 1928813"/>
                <a:gd name="connsiteY14" fmla="*/ 117779 h 515448"/>
                <a:gd name="connsiteX15" fmla="*/ 897730 w 1928813"/>
                <a:gd name="connsiteY15" fmla="*/ 72536 h 515448"/>
                <a:gd name="connsiteX16" fmla="*/ 950118 w 1928813"/>
                <a:gd name="connsiteY16" fmla="*/ 32054 h 515448"/>
                <a:gd name="connsiteX17" fmla="*/ 1004888 w 1928813"/>
                <a:gd name="connsiteY17" fmla="*/ 8242 h 515448"/>
                <a:gd name="connsiteX18" fmla="*/ 1040607 w 1928813"/>
                <a:gd name="connsiteY18" fmla="*/ 1096 h 515448"/>
                <a:gd name="connsiteX19" fmla="*/ 1090613 w 1928813"/>
                <a:gd name="connsiteY19" fmla="*/ 3478 h 515448"/>
                <a:gd name="connsiteX20" fmla="*/ 1135855 w 1928813"/>
                <a:gd name="connsiteY20" fmla="*/ 17767 h 515448"/>
                <a:gd name="connsiteX21" fmla="*/ 1169194 w 1928813"/>
                <a:gd name="connsiteY21" fmla="*/ 39195 h 515448"/>
                <a:gd name="connsiteX22" fmla="*/ 1188244 w 1928813"/>
                <a:gd name="connsiteY22" fmla="*/ 58248 h 515448"/>
                <a:gd name="connsiteX23" fmla="*/ 1207295 w 1928813"/>
                <a:gd name="connsiteY23" fmla="*/ 82060 h 515448"/>
                <a:gd name="connsiteX24" fmla="*/ 1231106 w 1928813"/>
                <a:gd name="connsiteY24" fmla="*/ 108255 h 515448"/>
                <a:gd name="connsiteX25" fmla="*/ 1257300 w 1928813"/>
                <a:gd name="connsiteY25" fmla="*/ 141592 h 515448"/>
                <a:gd name="connsiteX26" fmla="*/ 1281113 w 1928813"/>
                <a:gd name="connsiteY26" fmla="*/ 177309 h 515448"/>
                <a:gd name="connsiteX27" fmla="*/ 1312069 w 1928813"/>
                <a:gd name="connsiteY27" fmla="*/ 215411 h 515448"/>
                <a:gd name="connsiteX28" fmla="*/ 1357313 w 1928813"/>
                <a:gd name="connsiteY28" fmla="*/ 272559 h 515448"/>
                <a:gd name="connsiteX29" fmla="*/ 1395413 w 1928813"/>
                <a:gd name="connsiteY29" fmla="*/ 313042 h 515448"/>
                <a:gd name="connsiteX30" fmla="*/ 1426369 w 1928813"/>
                <a:gd name="connsiteY30" fmla="*/ 343998 h 515448"/>
                <a:gd name="connsiteX31" fmla="*/ 1469232 w 1928813"/>
                <a:gd name="connsiteY31" fmla="*/ 379718 h 515448"/>
                <a:gd name="connsiteX32" fmla="*/ 1509712 w 1928813"/>
                <a:gd name="connsiteY32" fmla="*/ 410673 h 515448"/>
                <a:gd name="connsiteX33" fmla="*/ 1557339 w 1928813"/>
                <a:gd name="connsiteY33" fmla="*/ 434486 h 515448"/>
                <a:gd name="connsiteX34" fmla="*/ 1624012 w 1928813"/>
                <a:gd name="connsiteY34" fmla="*/ 463061 h 515448"/>
                <a:gd name="connsiteX35" fmla="*/ 1674019 w 1928813"/>
                <a:gd name="connsiteY35" fmla="*/ 477349 h 515448"/>
                <a:gd name="connsiteX36" fmla="*/ 1743075 w 1928813"/>
                <a:gd name="connsiteY36" fmla="*/ 496398 h 515448"/>
                <a:gd name="connsiteX37" fmla="*/ 1812131 w 1928813"/>
                <a:gd name="connsiteY37" fmla="*/ 508304 h 515448"/>
                <a:gd name="connsiteX38" fmla="*/ 1864519 w 1928813"/>
                <a:gd name="connsiteY38" fmla="*/ 510685 h 515448"/>
                <a:gd name="connsiteX39" fmla="*/ 1928813 w 1928813"/>
                <a:gd name="connsiteY39" fmla="*/ 515448 h 515448"/>
                <a:gd name="connsiteX0" fmla="*/ 0 w 1928813"/>
                <a:gd name="connsiteY0" fmla="*/ 298754 h 515448"/>
                <a:gd name="connsiteX1" fmla="*/ 83344 w 1928813"/>
                <a:gd name="connsiteY1" fmla="*/ 301136 h 515448"/>
                <a:gd name="connsiteX2" fmla="*/ 123825 w 1928813"/>
                <a:gd name="connsiteY2" fmla="*/ 301136 h 515448"/>
                <a:gd name="connsiteX3" fmla="*/ 209550 w 1928813"/>
                <a:gd name="connsiteY3" fmla="*/ 296373 h 515448"/>
                <a:gd name="connsiteX4" fmla="*/ 290513 w 1928813"/>
                <a:gd name="connsiteY4" fmla="*/ 282086 h 515448"/>
                <a:gd name="connsiteX5" fmla="*/ 366713 w 1928813"/>
                <a:gd name="connsiteY5" fmla="*/ 263036 h 515448"/>
                <a:gd name="connsiteX6" fmla="*/ 402432 w 1928813"/>
                <a:gd name="connsiteY6" fmla="*/ 253511 h 515448"/>
                <a:gd name="connsiteX7" fmla="*/ 469106 w 1928813"/>
                <a:gd name="connsiteY7" fmla="*/ 253511 h 515448"/>
                <a:gd name="connsiteX8" fmla="*/ 538163 w 1928813"/>
                <a:gd name="connsiteY8" fmla="*/ 277323 h 515448"/>
                <a:gd name="connsiteX9" fmla="*/ 611982 w 1928813"/>
                <a:gd name="connsiteY9" fmla="*/ 296373 h 515448"/>
                <a:gd name="connsiteX10" fmla="*/ 683419 w 1928813"/>
                <a:gd name="connsiteY10" fmla="*/ 239223 h 515448"/>
                <a:gd name="connsiteX11" fmla="*/ 704850 w 1928813"/>
                <a:gd name="connsiteY11" fmla="*/ 217791 h 515448"/>
                <a:gd name="connsiteX12" fmla="*/ 742951 w 1928813"/>
                <a:gd name="connsiteY12" fmla="*/ 189215 h 515448"/>
                <a:gd name="connsiteX13" fmla="*/ 769144 w 1928813"/>
                <a:gd name="connsiteY13" fmla="*/ 170166 h 515448"/>
                <a:gd name="connsiteX14" fmla="*/ 842962 w 1928813"/>
                <a:gd name="connsiteY14" fmla="*/ 117779 h 515448"/>
                <a:gd name="connsiteX15" fmla="*/ 897730 w 1928813"/>
                <a:gd name="connsiteY15" fmla="*/ 72536 h 515448"/>
                <a:gd name="connsiteX16" fmla="*/ 950118 w 1928813"/>
                <a:gd name="connsiteY16" fmla="*/ 32054 h 515448"/>
                <a:gd name="connsiteX17" fmla="*/ 1004888 w 1928813"/>
                <a:gd name="connsiteY17" fmla="*/ 8242 h 515448"/>
                <a:gd name="connsiteX18" fmla="*/ 1040607 w 1928813"/>
                <a:gd name="connsiteY18" fmla="*/ 1096 h 515448"/>
                <a:gd name="connsiteX19" fmla="*/ 1090613 w 1928813"/>
                <a:gd name="connsiteY19" fmla="*/ 3478 h 515448"/>
                <a:gd name="connsiteX20" fmla="*/ 1135855 w 1928813"/>
                <a:gd name="connsiteY20" fmla="*/ 17767 h 515448"/>
                <a:gd name="connsiteX21" fmla="*/ 1169194 w 1928813"/>
                <a:gd name="connsiteY21" fmla="*/ 39195 h 515448"/>
                <a:gd name="connsiteX22" fmla="*/ 1188244 w 1928813"/>
                <a:gd name="connsiteY22" fmla="*/ 58248 h 515448"/>
                <a:gd name="connsiteX23" fmla="*/ 1207295 w 1928813"/>
                <a:gd name="connsiteY23" fmla="*/ 82060 h 515448"/>
                <a:gd name="connsiteX24" fmla="*/ 1231106 w 1928813"/>
                <a:gd name="connsiteY24" fmla="*/ 108255 h 515448"/>
                <a:gd name="connsiteX25" fmla="*/ 1257300 w 1928813"/>
                <a:gd name="connsiteY25" fmla="*/ 141592 h 515448"/>
                <a:gd name="connsiteX26" fmla="*/ 1281113 w 1928813"/>
                <a:gd name="connsiteY26" fmla="*/ 177309 h 515448"/>
                <a:gd name="connsiteX27" fmla="*/ 1312069 w 1928813"/>
                <a:gd name="connsiteY27" fmla="*/ 215411 h 515448"/>
                <a:gd name="connsiteX28" fmla="*/ 1357313 w 1928813"/>
                <a:gd name="connsiteY28" fmla="*/ 272559 h 515448"/>
                <a:gd name="connsiteX29" fmla="*/ 1395413 w 1928813"/>
                <a:gd name="connsiteY29" fmla="*/ 313042 h 515448"/>
                <a:gd name="connsiteX30" fmla="*/ 1426369 w 1928813"/>
                <a:gd name="connsiteY30" fmla="*/ 343998 h 515448"/>
                <a:gd name="connsiteX31" fmla="*/ 1469232 w 1928813"/>
                <a:gd name="connsiteY31" fmla="*/ 379718 h 515448"/>
                <a:gd name="connsiteX32" fmla="*/ 1509712 w 1928813"/>
                <a:gd name="connsiteY32" fmla="*/ 410673 h 515448"/>
                <a:gd name="connsiteX33" fmla="*/ 1557339 w 1928813"/>
                <a:gd name="connsiteY33" fmla="*/ 434486 h 515448"/>
                <a:gd name="connsiteX34" fmla="*/ 1624012 w 1928813"/>
                <a:gd name="connsiteY34" fmla="*/ 463061 h 515448"/>
                <a:gd name="connsiteX35" fmla="*/ 1674019 w 1928813"/>
                <a:gd name="connsiteY35" fmla="*/ 477349 h 515448"/>
                <a:gd name="connsiteX36" fmla="*/ 1743075 w 1928813"/>
                <a:gd name="connsiteY36" fmla="*/ 496398 h 515448"/>
                <a:gd name="connsiteX37" fmla="*/ 1812131 w 1928813"/>
                <a:gd name="connsiteY37" fmla="*/ 508304 h 515448"/>
                <a:gd name="connsiteX38" fmla="*/ 1864519 w 1928813"/>
                <a:gd name="connsiteY38" fmla="*/ 510685 h 515448"/>
                <a:gd name="connsiteX39" fmla="*/ 1928813 w 1928813"/>
                <a:gd name="connsiteY39" fmla="*/ 515448 h 515448"/>
                <a:gd name="connsiteX0" fmla="*/ 0 w 1928813"/>
                <a:gd name="connsiteY0" fmla="*/ 298754 h 515448"/>
                <a:gd name="connsiteX1" fmla="*/ 83344 w 1928813"/>
                <a:gd name="connsiteY1" fmla="*/ 301136 h 515448"/>
                <a:gd name="connsiteX2" fmla="*/ 123825 w 1928813"/>
                <a:gd name="connsiteY2" fmla="*/ 301136 h 515448"/>
                <a:gd name="connsiteX3" fmla="*/ 209550 w 1928813"/>
                <a:gd name="connsiteY3" fmla="*/ 296373 h 515448"/>
                <a:gd name="connsiteX4" fmla="*/ 290513 w 1928813"/>
                <a:gd name="connsiteY4" fmla="*/ 282086 h 515448"/>
                <a:gd name="connsiteX5" fmla="*/ 366713 w 1928813"/>
                <a:gd name="connsiteY5" fmla="*/ 263036 h 515448"/>
                <a:gd name="connsiteX6" fmla="*/ 402432 w 1928813"/>
                <a:gd name="connsiteY6" fmla="*/ 253511 h 515448"/>
                <a:gd name="connsiteX7" fmla="*/ 469106 w 1928813"/>
                <a:gd name="connsiteY7" fmla="*/ 253511 h 515448"/>
                <a:gd name="connsiteX8" fmla="*/ 538163 w 1928813"/>
                <a:gd name="connsiteY8" fmla="*/ 277323 h 515448"/>
                <a:gd name="connsiteX9" fmla="*/ 590550 w 1928813"/>
                <a:gd name="connsiteY9" fmla="*/ 308279 h 515448"/>
                <a:gd name="connsiteX10" fmla="*/ 683419 w 1928813"/>
                <a:gd name="connsiteY10" fmla="*/ 239223 h 515448"/>
                <a:gd name="connsiteX11" fmla="*/ 704850 w 1928813"/>
                <a:gd name="connsiteY11" fmla="*/ 217791 h 515448"/>
                <a:gd name="connsiteX12" fmla="*/ 742951 w 1928813"/>
                <a:gd name="connsiteY12" fmla="*/ 189215 h 515448"/>
                <a:gd name="connsiteX13" fmla="*/ 769144 w 1928813"/>
                <a:gd name="connsiteY13" fmla="*/ 170166 h 515448"/>
                <a:gd name="connsiteX14" fmla="*/ 842962 w 1928813"/>
                <a:gd name="connsiteY14" fmla="*/ 117779 h 515448"/>
                <a:gd name="connsiteX15" fmla="*/ 897730 w 1928813"/>
                <a:gd name="connsiteY15" fmla="*/ 72536 h 515448"/>
                <a:gd name="connsiteX16" fmla="*/ 950118 w 1928813"/>
                <a:gd name="connsiteY16" fmla="*/ 32054 h 515448"/>
                <a:gd name="connsiteX17" fmla="*/ 1004888 w 1928813"/>
                <a:gd name="connsiteY17" fmla="*/ 8242 h 515448"/>
                <a:gd name="connsiteX18" fmla="*/ 1040607 w 1928813"/>
                <a:gd name="connsiteY18" fmla="*/ 1096 h 515448"/>
                <a:gd name="connsiteX19" fmla="*/ 1090613 w 1928813"/>
                <a:gd name="connsiteY19" fmla="*/ 3478 h 515448"/>
                <a:gd name="connsiteX20" fmla="*/ 1135855 w 1928813"/>
                <a:gd name="connsiteY20" fmla="*/ 17767 h 515448"/>
                <a:gd name="connsiteX21" fmla="*/ 1169194 w 1928813"/>
                <a:gd name="connsiteY21" fmla="*/ 39195 h 515448"/>
                <a:gd name="connsiteX22" fmla="*/ 1188244 w 1928813"/>
                <a:gd name="connsiteY22" fmla="*/ 58248 h 515448"/>
                <a:gd name="connsiteX23" fmla="*/ 1207295 w 1928813"/>
                <a:gd name="connsiteY23" fmla="*/ 82060 h 515448"/>
                <a:gd name="connsiteX24" fmla="*/ 1231106 w 1928813"/>
                <a:gd name="connsiteY24" fmla="*/ 108255 h 515448"/>
                <a:gd name="connsiteX25" fmla="*/ 1257300 w 1928813"/>
                <a:gd name="connsiteY25" fmla="*/ 141592 h 515448"/>
                <a:gd name="connsiteX26" fmla="*/ 1281113 w 1928813"/>
                <a:gd name="connsiteY26" fmla="*/ 177309 h 515448"/>
                <a:gd name="connsiteX27" fmla="*/ 1312069 w 1928813"/>
                <a:gd name="connsiteY27" fmla="*/ 215411 h 515448"/>
                <a:gd name="connsiteX28" fmla="*/ 1357313 w 1928813"/>
                <a:gd name="connsiteY28" fmla="*/ 272559 h 515448"/>
                <a:gd name="connsiteX29" fmla="*/ 1395413 w 1928813"/>
                <a:gd name="connsiteY29" fmla="*/ 313042 h 515448"/>
                <a:gd name="connsiteX30" fmla="*/ 1426369 w 1928813"/>
                <a:gd name="connsiteY30" fmla="*/ 343998 h 515448"/>
                <a:gd name="connsiteX31" fmla="*/ 1469232 w 1928813"/>
                <a:gd name="connsiteY31" fmla="*/ 379718 h 515448"/>
                <a:gd name="connsiteX32" fmla="*/ 1509712 w 1928813"/>
                <a:gd name="connsiteY32" fmla="*/ 410673 h 515448"/>
                <a:gd name="connsiteX33" fmla="*/ 1557339 w 1928813"/>
                <a:gd name="connsiteY33" fmla="*/ 434486 h 515448"/>
                <a:gd name="connsiteX34" fmla="*/ 1624012 w 1928813"/>
                <a:gd name="connsiteY34" fmla="*/ 463061 h 515448"/>
                <a:gd name="connsiteX35" fmla="*/ 1674019 w 1928813"/>
                <a:gd name="connsiteY35" fmla="*/ 477349 h 515448"/>
                <a:gd name="connsiteX36" fmla="*/ 1743075 w 1928813"/>
                <a:gd name="connsiteY36" fmla="*/ 496398 h 515448"/>
                <a:gd name="connsiteX37" fmla="*/ 1812131 w 1928813"/>
                <a:gd name="connsiteY37" fmla="*/ 508304 h 515448"/>
                <a:gd name="connsiteX38" fmla="*/ 1864519 w 1928813"/>
                <a:gd name="connsiteY38" fmla="*/ 510685 h 515448"/>
                <a:gd name="connsiteX39" fmla="*/ 1928813 w 1928813"/>
                <a:gd name="connsiteY39" fmla="*/ 515448 h 515448"/>
                <a:gd name="connsiteX0" fmla="*/ 0 w 1928813"/>
                <a:gd name="connsiteY0" fmla="*/ 298754 h 515448"/>
                <a:gd name="connsiteX1" fmla="*/ 83344 w 1928813"/>
                <a:gd name="connsiteY1" fmla="*/ 301136 h 515448"/>
                <a:gd name="connsiteX2" fmla="*/ 123825 w 1928813"/>
                <a:gd name="connsiteY2" fmla="*/ 301136 h 515448"/>
                <a:gd name="connsiteX3" fmla="*/ 209550 w 1928813"/>
                <a:gd name="connsiteY3" fmla="*/ 296373 h 515448"/>
                <a:gd name="connsiteX4" fmla="*/ 290513 w 1928813"/>
                <a:gd name="connsiteY4" fmla="*/ 282086 h 515448"/>
                <a:gd name="connsiteX5" fmla="*/ 366713 w 1928813"/>
                <a:gd name="connsiteY5" fmla="*/ 263036 h 515448"/>
                <a:gd name="connsiteX6" fmla="*/ 402432 w 1928813"/>
                <a:gd name="connsiteY6" fmla="*/ 253511 h 515448"/>
                <a:gd name="connsiteX7" fmla="*/ 469106 w 1928813"/>
                <a:gd name="connsiteY7" fmla="*/ 253511 h 515448"/>
                <a:gd name="connsiteX8" fmla="*/ 538163 w 1928813"/>
                <a:gd name="connsiteY8" fmla="*/ 277323 h 515448"/>
                <a:gd name="connsiteX9" fmla="*/ 573881 w 1928813"/>
                <a:gd name="connsiteY9" fmla="*/ 301135 h 515448"/>
                <a:gd name="connsiteX10" fmla="*/ 683419 w 1928813"/>
                <a:gd name="connsiteY10" fmla="*/ 239223 h 515448"/>
                <a:gd name="connsiteX11" fmla="*/ 704850 w 1928813"/>
                <a:gd name="connsiteY11" fmla="*/ 217791 h 515448"/>
                <a:gd name="connsiteX12" fmla="*/ 742951 w 1928813"/>
                <a:gd name="connsiteY12" fmla="*/ 189215 h 515448"/>
                <a:gd name="connsiteX13" fmla="*/ 769144 w 1928813"/>
                <a:gd name="connsiteY13" fmla="*/ 170166 h 515448"/>
                <a:gd name="connsiteX14" fmla="*/ 842962 w 1928813"/>
                <a:gd name="connsiteY14" fmla="*/ 117779 h 515448"/>
                <a:gd name="connsiteX15" fmla="*/ 897730 w 1928813"/>
                <a:gd name="connsiteY15" fmla="*/ 72536 h 515448"/>
                <a:gd name="connsiteX16" fmla="*/ 950118 w 1928813"/>
                <a:gd name="connsiteY16" fmla="*/ 32054 h 515448"/>
                <a:gd name="connsiteX17" fmla="*/ 1004888 w 1928813"/>
                <a:gd name="connsiteY17" fmla="*/ 8242 h 515448"/>
                <a:gd name="connsiteX18" fmla="*/ 1040607 w 1928813"/>
                <a:gd name="connsiteY18" fmla="*/ 1096 h 515448"/>
                <a:gd name="connsiteX19" fmla="*/ 1090613 w 1928813"/>
                <a:gd name="connsiteY19" fmla="*/ 3478 h 515448"/>
                <a:gd name="connsiteX20" fmla="*/ 1135855 w 1928813"/>
                <a:gd name="connsiteY20" fmla="*/ 17767 h 515448"/>
                <a:gd name="connsiteX21" fmla="*/ 1169194 w 1928813"/>
                <a:gd name="connsiteY21" fmla="*/ 39195 h 515448"/>
                <a:gd name="connsiteX22" fmla="*/ 1188244 w 1928813"/>
                <a:gd name="connsiteY22" fmla="*/ 58248 h 515448"/>
                <a:gd name="connsiteX23" fmla="*/ 1207295 w 1928813"/>
                <a:gd name="connsiteY23" fmla="*/ 82060 h 515448"/>
                <a:gd name="connsiteX24" fmla="*/ 1231106 w 1928813"/>
                <a:gd name="connsiteY24" fmla="*/ 108255 h 515448"/>
                <a:gd name="connsiteX25" fmla="*/ 1257300 w 1928813"/>
                <a:gd name="connsiteY25" fmla="*/ 141592 h 515448"/>
                <a:gd name="connsiteX26" fmla="*/ 1281113 w 1928813"/>
                <a:gd name="connsiteY26" fmla="*/ 177309 h 515448"/>
                <a:gd name="connsiteX27" fmla="*/ 1312069 w 1928813"/>
                <a:gd name="connsiteY27" fmla="*/ 215411 h 515448"/>
                <a:gd name="connsiteX28" fmla="*/ 1357313 w 1928813"/>
                <a:gd name="connsiteY28" fmla="*/ 272559 h 515448"/>
                <a:gd name="connsiteX29" fmla="*/ 1395413 w 1928813"/>
                <a:gd name="connsiteY29" fmla="*/ 313042 h 515448"/>
                <a:gd name="connsiteX30" fmla="*/ 1426369 w 1928813"/>
                <a:gd name="connsiteY30" fmla="*/ 343998 h 515448"/>
                <a:gd name="connsiteX31" fmla="*/ 1469232 w 1928813"/>
                <a:gd name="connsiteY31" fmla="*/ 379718 h 515448"/>
                <a:gd name="connsiteX32" fmla="*/ 1509712 w 1928813"/>
                <a:gd name="connsiteY32" fmla="*/ 410673 h 515448"/>
                <a:gd name="connsiteX33" fmla="*/ 1557339 w 1928813"/>
                <a:gd name="connsiteY33" fmla="*/ 434486 h 515448"/>
                <a:gd name="connsiteX34" fmla="*/ 1624012 w 1928813"/>
                <a:gd name="connsiteY34" fmla="*/ 463061 h 515448"/>
                <a:gd name="connsiteX35" fmla="*/ 1674019 w 1928813"/>
                <a:gd name="connsiteY35" fmla="*/ 477349 h 515448"/>
                <a:gd name="connsiteX36" fmla="*/ 1743075 w 1928813"/>
                <a:gd name="connsiteY36" fmla="*/ 496398 h 515448"/>
                <a:gd name="connsiteX37" fmla="*/ 1812131 w 1928813"/>
                <a:gd name="connsiteY37" fmla="*/ 508304 h 515448"/>
                <a:gd name="connsiteX38" fmla="*/ 1864519 w 1928813"/>
                <a:gd name="connsiteY38" fmla="*/ 510685 h 515448"/>
                <a:gd name="connsiteX39" fmla="*/ 1928813 w 1928813"/>
                <a:gd name="connsiteY39" fmla="*/ 515448 h 515448"/>
                <a:gd name="connsiteX0" fmla="*/ 0 w 1928813"/>
                <a:gd name="connsiteY0" fmla="*/ 298754 h 515448"/>
                <a:gd name="connsiteX1" fmla="*/ 83344 w 1928813"/>
                <a:gd name="connsiteY1" fmla="*/ 301136 h 515448"/>
                <a:gd name="connsiteX2" fmla="*/ 123825 w 1928813"/>
                <a:gd name="connsiteY2" fmla="*/ 301136 h 515448"/>
                <a:gd name="connsiteX3" fmla="*/ 209550 w 1928813"/>
                <a:gd name="connsiteY3" fmla="*/ 296373 h 515448"/>
                <a:gd name="connsiteX4" fmla="*/ 290513 w 1928813"/>
                <a:gd name="connsiteY4" fmla="*/ 282086 h 515448"/>
                <a:gd name="connsiteX5" fmla="*/ 366713 w 1928813"/>
                <a:gd name="connsiteY5" fmla="*/ 263036 h 515448"/>
                <a:gd name="connsiteX6" fmla="*/ 402432 w 1928813"/>
                <a:gd name="connsiteY6" fmla="*/ 253511 h 515448"/>
                <a:gd name="connsiteX7" fmla="*/ 469106 w 1928813"/>
                <a:gd name="connsiteY7" fmla="*/ 253511 h 515448"/>
                <a:gd name="connsiteX8" fmla="*/ 519113 w 1928813"/>
                <a:gd name="connsiteY8" fmla="*/ 277323 h 515448"/>
                <a:gd name="connsiteX9" fmla="*/ 573881 w 1928813"/>
                <a:gd name="connsiteY9" fmla="*/ 301135 h 515448"/>
                <a:gd name="connsiteX10" fmla="*/ 683419 w 1928813"/>
                <a:gd name="connsiteY10" fmla="*/ 239223 h 515448"/>
                <a:gd name="connsiteX11" fmla="*/ 704850 w 1928813"/>
                <a:gd name="connsiteY11" fmla="*/ 217791 h 515448"/>
                <a:gd name="connsiteX12" fmla="*/ 742951 w 1928813"/>
                <a:gd name="connsiteY12" fmla="*/ 189215 h 515448"/>
                <a:gd name="connsiteX13" fmla="*/ 769144 w 1928813"/>
                <a:gd name="connsiteY13" fmla="*/ 170166 h 515448"/>
                <a:gd name="connsiteX14" fmla="*/ 842962 w 1928813"/>
                <a:gd name="connsiteY14" fmla="*/ 117779 h 515448"/>
                <a:gd name="connsiteX15" fmla="*/ 897730 w 1928813"/>
                <a:gd name="connsiteY15" fmla="*/ 72536 h 515448"/>
                <a:gd name="connsiteX16" fmla="*/ 950118 w 1928813"/>
                <a:gd name="connsiteY16" fmla="*/ 32054 h 515448"/>
                <a:gd name="connsiteX17" fmla="*/ 1004888 w 1928813"/>
                <a:gd name="connsiteY17" fmla="*/ 8242 h 515448"/>
                <a:gd name="connsiteX18" fmla="*/ 1040607 w 1928813"/>
                <a:gd name="connsiteY18" fmla="*/ 1096 h 515448"/>
                <a:gd name="connsiteX19" fmla="*/ 1090613 w 1928813"/>
                <a:gd name="connsiteY19" fmla="*/ 3478 h 515448"/>
                <a:gd name="connsiteX20" fmla="*/ 1135855 w 1928813"/>
                <a:gd name="connsiteY20" fmla="*/ 17767 h 515448"/>
                <a:gd name="connsiteX21" fmla="*/ 1169194 w 1928813"/>
                <a:gd name="connsiteY21" fmla="*/ 39195 h 515448"/>
                <a:gd name="connsiteX22" fmla="*/ 1188244 w 1928813"/>
                <a:gd name="connsiteY22" fmla="*/ 58248 h 515448"/>
                <a:gd name="connsiteX23" fmla="*/ 1207295 w 1928813"/>
                <a:gd name="connsiteY23" fmla="*/ 82060 h 515448"/>
                <a:gd name="connsiteX24" fmla="*/ 1231106 w 1928813"/>
                <a:gd name="connsiteY24" fmla="*/ 108255 h 515448"/>
                <a:gd name="connsiteX25" fmla="*/ 1257300 w 1928813"/>
                <a:gd name="connsiteY25" fmla="*/ 141592 h 515448"/>
                <a:gd name="connsiteX26" fmla="*/ 1281113 w 1928813"/>
                <a:gd name="connsiteY26" fmla="*/ 177309 h 515448"/>
                <a:gd name="connsiteX27" fmla="*/ 1312069 w 1928813"/>
                <a:gd name="connsiteY27" fmla="*/ 215411 h 515448"/>
                <a:gd name="connsiteX28" fmla="*/ 1357313 w 1928813"/>
                <a:gd name="connsiteY28" fmla="*/ 272559 h 515448"/>
                <a:gd name="connsiteX29" fmla="*/ 1395413 w 1928813"/>
                <a:gd name="connsiteY29" fmla="*/ 313042 h 515448"/>
                <a:gd name="connsiteX30" fmla="*/ 1426369 w 1928813"/>
                <a:gd name="connsiteY30" fmla="*/ 343998 h 515448"/>
                <a:gd name="connsiteX31" fmla="*/ 1469232 w 1928813"/>
                <a:gd name="connsiteY31" fmla="*/ 379718 h 515448"/>
                <a:gd name="connsiteX32" fmla="*/ 1509712 w 1928813"/>
                <a:gd name="connsiteY32" fmla="*/ 410673 h 515448"/>
                <a:gd name="connsiteX33" fmla="*/ 1557339 w 1928813"/>
                <a:gd name="connsiteY33" fmla="*/ 434486 h 515448"/>
                <a:gd name="connsiteX34" fmla="*/ 1624012 w 1928813"/>
                <a:gd name="connsiteY34" fmla="*/ 463061 h 515448"/>
                <a:gd name="connsiteX35" fmla="*/ 1674019 w 1928813"/>
                <a:gd name="connsiteY35" fmla="*/ 477349 h 515448"/>
                <a:gd name="connsiteX36" fmla="*/ 1743075 w 1928813"/>
                <a:gd name="connsiteY36" fmla="*/ 496398 h 515448"/>
                <a:gd name="connsiteX37" fmla="*/ 1812131 w 1928813"/>
                <a:gd name="connsiteY37" fmla="*/ 508304 h 515448"/>
                <a:gd name="connsiteX38" fmla="*/ 1864519 w 1928813"/>
                <a:gd name="connsiteY38" fmla="*/ 510685 h 515448"/>
                <a:gd name="connsiteX39" fmla="*/ 1928813 w 1928813"/>
                <a:gd name="connsiteY39" fmla="*/ 515448 h 515448"/>
                <a:gd name="connsiteX0" fmla="*/ 0 w 1928813"/>
                <a:gd name="connsiteY0" fmla="*/ 298754 h 515448"/>
                <a:gd name="connsiteX1" fmla="*/ 83344 w 1928813"/>
                <a:gd name="connsiteY1" fmla="*/ 301136 h 515448"/>
                <a:gd name="connsiteX2" fmla="*/ 123825 w 1928813"/>
                <a:gd name="connsiteY2" fmla="*/ 301136 h 515448"/>
                <a:gd name="connsiteX3" fmla="*/ 209550 w 1928813"/>
                <a:gd name="connsiteY3" fmla="*/ 296373 h 515448"/>
                <a:gd name="connsiteX4" fmla="*/ 290513 w 1928813"/>
                <a:gd name="connsiteY4" fmla="*/ 282086 h 515448"/>
                <a:gd name="connsiteX5" fmla="*/ 366713 w 1928813"/>
                <a:gd name="connsiteY5" fmla="*/ 263036 h 515448"/>
                <a:gd name="connsiteX6" fmla="*/ 402432 w 1928813"/>
                <a:gd name="connsiteY6" fmla="*/ 253511 h 515448"/>
                <a:gd name="connsiteX7" fmla="*/ 469106 w 1928813"/>
                <a:gd name="connsiteY7" fmla="*/ 253511 h 515448"/>
                <a:gd name="connsiteX8" fmla="*/ 519113 w 1928813"/>
                <a:gd name="connsiteY8" fmla="*/ 277323 h 515448"/>
                <a:gd name="connsiteX9" fmla="*/ 573881 w 1928813"/>
                <a:gd name="connsiteY9" fmla="*/ 301135 h 515448"/>
                <a:gd name="connsiteX10" fmla="*/ 683419 w 1928813"/>
                <a:gd name="connsiteY10" fmla="*/ 239223 h 515448"/>
                <a:gd name="connsiteX11" fmla="*/ 704850 w 1928813"/>
                <a:gd name="connsiteY11" fmla="*/ 217791 h 515448"/>
                <a:gd name="connsiteX12" fmla="*/ 742951 w 1928813"/>
                <a:gd name="connsiteY12" fmla="*/ 189215 h 515448"/>
                <a:gd name="connsiteX13" fmla="*/ 769144 w 1928813"/>
                <a:gd name="connsiteY13" fmla="*/ 170166 h 515448"/>
                <a:gd name="connsiteX14" fmla="*/ 842962 w 1928813"/>
                <a:gd name="connsiteY14" fmla="*/ 117779 h 515448"/>
                <a:gd name="connsiteX15" fmla="*/ 897730 w 1928813"/>
                <a:gd name="connsiteY15" fmla="*/ 72536 h 515448"/>
                <a:gd name="connsiteX16" fmla="*/ 950118 w 1928813"/>
                <a:gd name="connsiteY16" fmla="*/ 32054 h 515448"/>
                <a:gd name="connsiteX17" fmla="*/ 1004888 w 1928813"/>
                <a:gd name="connsiteY17" fmla="*/ 8242 h 515448"/>
                <a:gd name="connsiteX18" fmla="*/ 1040607 w 1928813"/>
                <a:gd name="connsiteY18" fmla="*/ 1096 h 515448"/>
                <a:gd name="connsiteX19" fmla="*/ 1090613 w 1928813"/>
                <a:gd name="connsiteY19" fmla="*/ 3478 h 515448"/>
                <a:gd name="connsiteX20" fmla="*/ 1135855 w 1928813"/>
                <a:gd name="connsiteY20" fmla="*/ 17767 h 515448"/>
                <a:gd name="connsiteX21" fmla="*/ 1169194 w 1928813"/>
                <a:gd name="connsiteY21" fmla="*/ 39195 h 515448"/>
                <a:gd name="connsiteX22" fmla="*/ 1188244 w 1928813"/>
                <a:gd name="connsiteY22" fmla="*/ 58248 h 515448"/>
                <a:gd name="connsiteX23" fmla="*/ 1207295 w 1928813"/>
                <a:gd name="connsiteY23" fmla="*/ 82060 h 515448"/>
                <a:gd name="connsiteX24" fmla="*/ 1231106 w 1928813"/>
                <a:gd name="connsiteY24" fmla="*/ 108255 h 515448"/>
                <a:gd name="connsiteX25" fmla="*/ 1257300 w 1928813"/>
                <a:gd name="connsiteY25" fmla="*/ 141592 h 515448"/>
                <a:gd name="connsiteX26" fmla="*/ 1281113 w 1928813"/>
                <a:gd name="connsiteY26" fmla="*/ 177309 h 515448"/>
                <a:gd name="connsiteX27" fmla="*/ 1312069 w 1928813"/>
                <a:gd name="connsiteY27" fmla="*/ 215411 h 515448"/>
                <a:gd name="connsiteX28" fmla="*/ 1357313 w 1928813"/>
                <a:gd name="connsiteY28" fmla="*/ 272559 h 515448"/>
                <a:gd name="connsiteX29" fmla="*/ 1395413 w 1928813"/>
                <a:gd name="connsiteY29" fmla="*/ 313042 h 515448"/>
                <a:gd name="connsiteX30" fmla="*/ 1426369 w 1928813"/>
                <a:gd name="connsiteY30" fmla="*/ 343998 h 515448"/>
                <a:gd name="connsiteX31" fmla="*/ 1469232 w 1928813"/>
                <a:gd name="connsiteY31" fmla="*/ 379718 h 515448"/>
                <a:gd name="connsiteX32" fmla="*/ 1509712 w 1928813"/>
                <a:gd name="connsiteY32" fmla="*/ 410673 h 515448"/>
                <a:gd name="connsiteX33" fmla="*/ 1557339 w 1928813"/>
                <a:gd name="connsiteY33" fmla="*/ 434486 h 515448"/>
                <a:gd name="connsiteX34" fmla="*/ 1624012 w 1928813"/>
                <a:gd name="connsiteY34" fmla="*/ 463061 h 515448"/>
                <a:gd name="connsiteX35" fmla="*/ 1674019 w 1928813"/>
                <a:gd name="connsiteY35" fmla="*/ 477349 h 515448"/>
                <a:gd name="connsiteX36" fmla="*/ 1743075 w 1928813"/>
                <a:gd name="connsiteY36" fmla="*/ 496398 h 515448"/>
                <a:gd name="connsiteX37" fmla="*/ 1812131 w 1928813"/>
                <a:gd name="connsiteY37" fmla="*/ 508304 h 515448"/>
                <a:gd name="connsiteX38" fmla="*/ 1864519 w 1928813"/>
                <a:gd name="connsiteY38" fmla="*/ 510685 h 515448"/>
                <a:gd name="connsiteX39" fmla="*/ 1928813 w 1928813"/>
                <a:gd name="connsiteY39" fmla="*/ 515448 h 515448"/>
                <a:gd name="connsiteX0" fmla="*/ 0 w 1928813"/>
                <a:gd name="connsiteY0" fmla="*/ 298754 h 515448"/>
                <a:gd name="connsiteX1" fmla="*/ 83344 w 1928813"/>
                <a:gd name="connsiteY1" fmla="*/ 301136 h 515448"/>
                <a:gd name="connsiteX2" fmla="*/ 123825 w 1928813"/>
                <a:gd name="connsiteY2" fmla="*/ 301136 h 515448"/>
                <a:gd name="connsiteX3" fmla="*/ 209550 w 1928813"/>
                <a:gd name="connsiteY3" fmla="*/ 296373 h 515448"/>
                <a:gd name="connsiteX4" fmla="*/ 290513 w 1928813"/>
                <a:gd name="connsiteY4" fmla="*/ 282086 h 515448"/>
                <a:gd name="connsiteX5" fmla="*/ 366713 w 1928813"/>
                <a:gd name="connsiteY5" fmla="*/ 263036 h 515448"/>
                <a:gd name="connsiteX6" fmla="*/ 402432 w 1928813"/>
                <a:gd name="connsiteY6" fmla="*/ 253511 h 515448"/>
                <a:gd name="connsiteX7" fmla="*/ 469106 w 1928813"/>
                <a:gd name="connsiteY7" fmla="*/ 253511 h 515448"/>
                <a:gd name="connsiteX8" fmla="*/ 519113 w 1928813"/>
                <a:gd name="connsiteY8" fmla="*/ 277323 h 515448"/>
                <a:gd name="connsiteX9" fmla="*/ 573881 w 1928813"/>
                <a:gd name="connsiteY9" fmla="*/ 301135 h 515448"/>
                <a:gd name="connsiteX10" fmla="*/ 683419 w 1928813"/>
                <a:gd name="connsiteY10" fmla="*/ 239223 h 515448"/>
                <a:gd name="connsiteX11" fmla="*/ 704850 w 1928813"/>
                <a:gd name="connsiteY11" fmla="*/ 217791 h 515448"/>
                <a:gd name="connsiteX12" fmla="*/ 742951 w 1928813"/>
                <a:gd name="connsiteY12" fmla="*/ 189215 h 515448"/>
                <a:gd name="connsiteX13" fmla="*/ 769144 w 1928813"/>
                <a:gd name="connsiteY13" fmla="*/ 170166 h 515448"/>
                <a:gd name="connsiteX14" fmla="*/ 842962 w 1928813"/>
                <a:gd name="connsiteY14" fmla="*/ 117779 h 515448"/>
                <a:gd name="connsiteX15" fmla="*/ 897730 w 1928813"/>
                <a:gd name="connsiteY15" fmla="*/ 72536 h 515448"/>
                <a:gd name="connsiteX16" fmla="*/ 950118 w 1928813"/>
                <a:gd name="connsiteY16" fmla="*/ 32054 h 515448"/>
                <a:gd name="connsiteX17" fmla="*/ 1004888 w 1928813"/>
                <a:gd name="connsiteY17" fmla="*/ 8242 h 515448"/>
                <a:gd name="connsiteX18" fmla="*/ 1040607 w 1928813"/>
                <a:gd name="connsiteY18" fmla="*/ 1096 h 515448"/>
                <a:gd name="connsiteX19" fmla="*/ 1090613 w 1928813"/>
                <a:gd name="connsiteY19" fmla="*/ 3478 h 515448"/>
                <a:gd name="connsiteX20" fmla="*/ 1135855 w 1928813"/>
                <a:gd name="connsiteY20" fmla="*/ 17767 h 515448"/>
                <a:gd name="connsiteX21" fmla="*/ 1169194 w 1928813"/>
                <a:gd name="connsiteY21" fmla="*/ 39195 h 515448"/>
                <a:gd name="connsiteX22" fmla="*/ 1188244 w 1928813"/>
                <a:gd name="connsiteY22" fmla="*/ 58248 h 515448"/>
                <a:gd name="connsiteX23" fmla="*/ 1207295 w 1928813"/>
                <a:gd name="connsiteY23" fmla="*/ 82060 h 515448"/>
                <a:gd name="connsiteX24" fmla="*/ 1231106 w 1928813"/>
                <a:gd name="connsiteY24" fmla="*/ 108255 h 515448"/>
                <a:gd name="connsiteX25" fmla="*/ 1257300 w 1928813"/>
                <a:gd name="connsiteY25" fmla="*/ 141592 h 515448"/>
                <a:gd name="connsiteX26" fmla="*/ 1281113 w 1928813"/>
                <a:gd name="connsiteY26" fmla="*/ 177309 h 515448"/>
                <a:gd name="connsiteX27" fmla="*/ 1312069 w 1928813"/>
                <a:gd name="connsiteY27" fmla="*/ 215411 h 515448"/>
                <a:gd name="connsiteX28" fmla="*/ 1357313 w 1928813"/>
                <a:gd name="connsiteY28" fmla="*/ 272559 h 515448"/>
                <a:gd name="connsiteX29" fmla="*/ 1395413 w 1928813"/>
                <a:gd name="connsiteY29" fmla="*/ 313042 h 515448"/>
                <a:gd name="connsiteX30" fmla="*/ 1426369 w 1928813"/>
                <a:gd name="connsiteY30" fmla="*/ 343998 h 515448"/>
                <a:gd name="connsiteX31" fmla="*/ 1469232 w 1928813"/>
                <a:gd name="connsiteY31" fmla="*/ 379718 h 515448"/>
                <a:gd name="connsiteX32" fmla="*/ 1509712 w 1928813"/>
                <a:gd name="connsiteY32" fmla="*/ 410673 h 515448"/>
                <a:gd name="connsiteX33" fmla="*/ 1557339 w 1928813"/>
                <a:gd name="connsiteY33" fmla="*/ 434486 h 515448"/>
                <a:gd name="connsiteX34" fmla="*/ 1624012 w 1928813"/>
                <a:gd name="connsiteY34" fmla="*/ 463061 h 515448"/>
                <a:gd name="connsiteX35" fmla="*/ 1674019 w 1928813"/>
                <a:gd name="connsiteY35" fmla="*/ 477349 h 515448"/>
                <a:gd name="connsiteX36" fmla="*/ 1743075 w 1928813"/>
                <a:gd name="connsiteY36" fmla="*/ 496398 h 515448"/>
                <a:gd name="connsiteX37" fmla="*/ 1812131 w 1928813"/>
                <a:gd name="connsiteY37" fmla="*/ 508304 h 515448"/>
                <a:gd name="connsiteX38" fmla="*/ 1864519 w 1928813"/>
                <a:gd name="connsiteY38" fmla="*/ 510685 h 515448"/>
                <a:gd name="connsiteX39" fmla="*/ 1928813 w 1928813"/>
                <a:gd name="connsiteY39" fmla="*/ 515448 h 515448"/>
                <a:gd name="connsiteX0" fmla="*/ 0 w 1928813"/>
                <a:gd name="connsiteY0" fmla="*/ 298754 h 515448"/>
                <a:gd name="connsiteX1" fmla="*/ 83344 w 1928813"/>
                <a:gd name="connsiteY1" fmla="*/ 301136 h 515448"/>
                <a:gd name="connsiteX2" fmla="*/ 123825 w 1928813"/>
                <a:gd name="connsiteY2" fmla="*/ 301136 h 515448"/>
                <a:gd name="connsiteX3" fmla="*/ 209550 w 1928813"/>
                <a:gd name="connsiteY3" fmla="*/ 296373 h 515448"/>
                <a:gd name="connsiteX4" fmla="*/ 290513 w 1928813"/>
                <a:gd name="connsiteY4" fmla="*/ 282086 h 515448"/>
                <a:gd name="connsiteX5" fmla="*/ 366713 w 1928813"/>
                <a:gd name="connsiteY5" fmla="*/ 263036 h 515448"/>
                <a:gd name="connsiteX6" fmla="*/ 402432 w 1928813"/>
                <a:gd name="connsiteY6" fmla="*/ 253511 h 515448"/>
                <a:gd name="connsiteX7" fmla="*/ 469106 w 1928813"/>
                <a:gd name="connsiteY7" fmla="*/ 253511 h 515448"/>
                <a:gd name="connsiteX8" fmla="*/ 519113 w 1928813"/>
                <a:gd name="connsiteY8" fmla="*/ 277323 h 515448"/>
                <a:gd name="connsiteX9" fmla="*/ 583406 w 1928813"/>
                <a:gd name="connsiteY9" fmla="*/ 293991 h 515448"/>
                <a:gd name="connsiteX10" fmla="*/ 683419 w 1928813"/>
                <a:gd name="connsiteY10" fmla="*/ 239223 h 515448"/>
                <a:gd name="connsiteX11" fmla="*/ 704850 w 1928813"/>
                <a:gd name="connsiteY11" fmla="*/ 217791 h 515448"/>
                <a:gd name="connsiteX12" fmla="*/ 742951 w 1928813"/>
                <a:gd name="connsiteY12" fmla="*/ 189215 h 515448"/>
                <a:gd name="connsiteX13" fmla="*/ 769144 w 1928813"/>
                <a:gd name="connsiteY13" fmla="*/ 170166 h 515448"/>
                <a:gd name="connsiteX14" fmla="*/ 842962 w 1928813"/>
                <a:gd name="connsiteY14" fmla="*/ 117779 h 515448"/>
                <a:gd name="connsiteX15" fmla="*/ 897730 w 1928813"/>
                <a:gd name="connsiteY15" fmla="*/ 72536 h 515448"/>
                <a:gd name="connsiteX16" fmla="*/ 950118 w 1928813"/>
                <a:gd name="connsiteY16" fmla="*/ 32054 h 515448"/>
                <a:gd name="connsiteX17" fmla="*/ 1004888 w 1928813"/>
                <a:gd name="connsiteY17" fmla="*/ 8242 h 515448"/>
                <a:gd name="connsiteX18" fmla="*/ 1040607 w 1928813"/>
                <a:gd name="connsiteY18" fmla="*/ 1096 h 515448"/>
                <a:gd name="connsiteX19" fmla="*/ 1090613 w 1928813"/>
                <a:gd name="connsiteY19" fmla="*/ 3478 h 515448"/>
                <a:gd name="connsiteX20" fmla="*/ 1135855 w 1928813"/>
                <a:gd name="connsiteY20" fmla="*/ 17767 h 515448"/>
                <a:gd name="connsiteX21" fmla="*/ 1169194 w 1928813"/>
                <a:gd name="connsiteY21" fmla="*/ 39195 h 515448"/>
                <a:gd name="connsiteX22" fmla="*/ 1188244 w 1928813"/>
                <a:gd name="connsiteY22" fmla="*/ 58248 h 515448"/>
                <a:gd name="connsiteX23" fmla="*/ 1207295 w 1928813"/>
                <a:gd name="connsiteY23" fmla="*/ 82060 h 515448"/>
                <a:gd name="connsiteX24" fmla="*/ 1231106 w 1928813"/>
                <a:gd name="connsiteY24" fmla="*/ 108255 h 515448"/>
                <a:gd name="connsiteX25" fmla="*/ 1257300 w 1928813"/>
                <a:gd name="connsiteY25" fmla="*/ 141592 h 515448"/>
                <a:gd name="connsiteX26" fmla="*/ 1281113 w 1928813"/>
                <a:gd name="connsiteY26" fmla="*/ 177309 h 515448"/>
                <a:gd name="connsiteX27" fmla="*/ 1312069 w 1928813"/>
                <a:gd name="connsiteY27" fmla="*/ 215411 h 515448"/>
                <a:gd name="connsiteX28" fmla="*/ 1357313 w 1928813"/>
                <a:gd name="connsiteY28" fmla="*/ 272559 h 515448"/>
                <a:gd name="connsiteX29" fmla="*/ 1395413 w 1928813"/>
                <a:gd name="connsiteY29" fmla="*/ 313042 h 515448"/>
                <a:gd name="connsiteX30" fmla="*/ 1426369 w 1928813"/>
                <a:gd name="connsiteY30" fmla="*/ 343998 h 515448"/>
                <a:gd name="connsiteX31" fmla="*/ 1469232 w 1928813"/>
                <a:gd name="connsiteY31" fmla="*/ 379718 h 515448"/>
                <a:gd name="connsiteX32" fmla="*/ 1509712 w 1928813"/>
                <a:gd name="connsiteY32" fmla="*/ 410673 h 515448"/>
                <a:gd name="connsiteX33" fmla="*/ 1557339 w 1928813"/>
                <a:gd name="connsiteY33" fmla="*/ 434486 h 515448"/>
                <a:gd name="connsiteX34" fmla="*/ 1624012 w 1928813"/>
                <a:gd name="connsiteY34" fmla="*/ 463061 h 515448"/>
                <a:gd name="connsiteX35" fmla="*/ 1674019 w 1928813"/>
                <a:gd name="connsiteY35" fmla="*/ 477349 h 515448"/>
                <a:gd name="connsiteX36" fmla="*/ 1743075 w 1928813"/>
                <a:gd name="connsiteY36" fmla="*/ 496398 h 515448"/>
                <a:gd name="connsiteX37" fmla="*/ 1812131 w 1928813"/>
                <a:gd name="connsiteY37" fmla="*/ 508304 h 515448"/>
                <a:gd name="connsiteX38" fmla="*/ 1864519 w 1928813"/>
                <a:gd name="connsiteY38" fmla="*/ 510685 h 515448"/>
                <a:gd name="connsiteX39" fmla="*/ 1928813 w 1928813"/>
                <a:gd name="connsiteY39" fmla="*/ 515448 h 515448"/>
                <a:gd name="connsiteX0" fmla="*/ 0 w 1928813"/>
                <a:gd name="connsiteY0" fmla="*/ 298754 h 515448"/>
                <a:gd name="connsiteX1" fmla="*/ 83344 w 1928813"/>
                <a:gd name="connsiteY1" fmla="*/ 301136 h 515448"/>
                <a:gd name="connsiteX2" fmla="*/ 123825 w 1928813"/>
                <a:gd name="connsiteY2" fmla="*/ 301136 h 515448"/>
                <a:gd name="connsiteX3" fmla="*/ 209550 w 1928813"/>
                <a:gd name="connsiteY3" fmla="*/ 296373 h 515448"/>
                <a:gd name="connsiteX4" fmla="*/ 290513 w 1928813"/>
                <a:gd name="connsiteY4" fmla="*/ 282086 h 515448"/>
                <a:gd name="connsiteX5" fmla="*/ 366713 w 1928813"/>
                <a:gd name="connsiteY5" fmla="*/ 263036 h 515448"/>
                <a:gd name="connsiteX6" fmla="*/ 402432 w 1928813"/>
                <a:gd name="connsiteY6" fmla="*/ 253511 h 515448"/>
                <a:gd name="connsiteX7" fmla="*/ 469106 w 1928813"/>
                <a:gd name="connsiteY7" fmla="*/ 253511 h 515448"/>
                <a:gd name="connsiteX8" fmla="*/ 519113 w 1928813"/>
                <a:gd name="connsiteY8" fmla="*/ 277323 h 515448"/>
                <a:gd name="connsiteX9" fmla="*/ 583406 w 1928813"/>
                <a:gd name="connsiteY9" fmla="*/ 293991 h 515448"/>
                <a:gd name="connsiteX10" fmla="*/ 704850 w 1928813"/>
                <a:gd name="connsiteY10" fmla="*/ 217791 h 515448"/>
                <a:gd name="connsiteX11" fmla="*/ 742951 w 1928813"/>
                <a:gd name="connsiteY11" fmla="*/ 189215 h 515448"/>
                <a:gd name="connsiteX12" fmla="*/ 769144 w 1928813"/>
                <a:gd name="connsiteY12" fmla="*/ 170166 h 515448"/>
                <a:gd name="connsiteX13" fmla="*/ 842962 w 1928813"/>
                <a:gd name="connsiteY13" fmla="*/ 117779 h 515448"/>
                <a:gd name="connsiteX14" fmla="*/ 897730 w 1928813"/>
                <a:gd name="connsiteY14" fmla="*/ 72536 h 515448"/>
                <a:gd name="connsiteX15" fmla="*/ 950118 w 1928813"/>
                <a:gd name="connsiteY15" fmla="*/ 32054 h 515448"/>
                <a:gd name="connsiteX16" fmla="*/ 1004888 w 1928813"/>
                <a:gd name="connsiteY16" fmla="*/ 8242 h 515448"/>
                <a:gd name="connsiteX17" fmla="*/ 1040607 w 1928813"/>
                <a:gd name="connsiteY17" fmla="*/ 1096 h 515448"/>
                <a:gd name="connsiteX18" fmla="*/ 1090613 w 1928813"/>
                <a:gd name="connsiteY18" fmla="*/ 3478 h 515448"/>
                <a:gd name="connsiteX19" fmla="*/ 1135855 w 1928813"/>
                <a:gd name="connsiteY19" fmla="*/ 17767 h 515448"/>
                <a:gd name="connsiteX20" fmla="*/ 1169194 w 1928813"/>
                <a:gd name="connsiteY20" fmla="*/ 39195 h 515448"/>
                <a:gd name="connsiteX21" fmla="*/ 1188244 w 1928813"/>
                <a:gd name="connsiteY21" fmla="*/ 58248 h 515448"/>
                <a:gd name="connsiteX22" fmla="*/ 1207295 w 1928813"/>
                <a:gd name="connsiteY22" fmla="*/ 82060 h 515448"/>
                <a:gd name="connsiteX23" fmla="*/ 1231106 w 1928813"/>
                <a:gd name="connsiteY23" fmla="*/ 108255 h 515448"/>
                <a:gd name="connsiteX24" fmla="*/ 1257300 w 1928813"/>
                <a:gd name="connsiteY24" fmla="*/ 141592 h 515448"/>
                <a:gd name="connsiteX25" fmla="*/ 1281113 w 1928813"/>
                <a:gd name="connsiteY25" fmla="*/ 177309 h 515448"/>
                <a:gd name="connsiteX26" fmla="*/ 1312069 w 1928813"/>
                <a:gd name="connsiteY26" fmla="*/ 215411 h 515448"/>
                <a:gd name="connsiteX27" fmla="*/ 1357313 w 1928813"/>
                <a:gd name="connsiteY27" fmla="*/ 272559 h 515448"/>
                <a:gd name="connsiteX28" fmla="*/ 1395413 w 1928813"/>
                <a:gd name="connsiteY28" fmla="*/ 313042 h 515448"/>
                <a:gd name="connsiteX29" fmla="*/ 1426369 w 1928813"/>
                <a:gd name="connsiteY29" fmla="*/ 343998 h 515448"/>
                <a:gd name="connsiteX30" fmla="*/ 1469232 w 1928813"/>
                <a:gd name="connsiteY30" fmla="*/ 379718 h 515448"/>
                <a:gd name="connsiteX31" fmla="*/ 1509712 w 1928813"/>
                <a:gd name="connsiteY31" fmla="*/ 410673 h 515448"/>
                <a:gd name="connsiteX32" fmla="*/ 1557339 w 1928813"/>
                <a:gd name="connsiteY32" fmla="*/ 434486 h 515448"/>
                <a:gd name="connsiteX33" fmla="*/ 1624012 w 1928813"/>
                <a:gd name="connsiteY33" fmla="*/ 463061 h 515448"/>
                <a:gd name="connsiteX34" fmla="*/ 1674019 w 1928813"/>
                <a:gd name="connsiteY34" fmla="*/ 477349 h 515448"/>
                <a:gd name="connsiteX35" fmla="*/ 1743075 w 1928813"/>
                <a:gd name="connsiteY35" fmla="*/ 496398 h 515448"/>
                <a:gd name="connsiteX36" fmla="*/ 1812131 w 1928813"/>
                <a:gd name="connsiteY36" fmla="*/ 508304 h 515448"/>
                <a:gd name="connsiteX37" fmla="*/ 1864519 w 1928813"/>
                <a:gd name="connsiteY37" fmla="*/ 510685 h 515448"/>
                <a:gd name="connsiteX38" fmla="*/ 1928813 w 1928813"/>
                <a:gd name="connsiteY38" fmla="*/ 515448 h 515448"/>
                <a:gd name="connsiteX0" fmla="*/ 0 w 1928813"/>
                <a:gd name="connsiteY0" fmla="*/ 298754 h 515448"/>
                <a:gd name="connsiteX1" fmla="*/ 83344 w 1928813"/>
                <a:gd name="connsiteY1" fmla="*/ 301136 h 515448"/>
                <a:gd name="connsiteX2" fmla="*/ 123825 w 1928813"/>
                <a:gd name="connsiteY2" fmla="*/ 301136 h 515448"/>
                <a:gd name="connsiteX3" fmla="*/ 209550 w 1928813"/>
                <a:gd name="connsiteY3" fmla="*/ 296373 h 515448"/>
                <a:gd name="connsiteX4" fmla="*/ 290513 w 1928813"/>
                <a:gd name="connsiteY4" fmla="*/ 282086 h 515448"/>
                <a:gd name="connsiteX5" fmla="*/ 366713 w 1928813"/>
                <a:gd name="connsiteY5" fmla="*/ 263036 h 515448"/>
                <a:gd name="connsiteX6" fmla="*/ 402432 w 1928813"/>
                <a:gd name="connsiteY6" fmla="*/ 253511 h 515448"/>
                <a:gd name="connsiteX7" fmla="*/ 469106 w 1928813"/>
                <a:gd name="connsiteY7" fmla="*/ 253511 h 515448"/>
                <a:gd name="connsiteX8" fmla="*/ 519113 w 1928813"/>
                <a:gd name="connsiteY8" fmla="*/ 277323 h 515448"/>
                <a:gd name="connsiteX9" fmla="*/ 583406 w 1928813"/>
                <a:gd name="connsiteY9" fmla="*/ 293991 h 515448"/>
                <a:gd name="connsiteX10" fmla="*/ 704850 w 1928813"/>
                <a:gd name="connsiteY10" fmla="*/ 217791 h 515448"/>
                <a:gd name="connsiteX11" fmla="*/ 742951 w 1928813"/>
                <a:gd name="connsiteY11" fmla="*/ 189215 h 515448"/>
                <a:gd name="connsiteX12" fmla="*/ 769144 w 1928813"/>
                <a:gd name="connsiteY12" fmla="*/ 170166 h 515448"/>
                <a:gd name="connsiteX13" fmla="*/ 842962 w 1928813"/>
                <a:gd name="connsiteY13" fmla="*/ 117779 h 515448"/>
                <a:gd name="connsiteX14" fmla="*/ 897730 w 1928813"/>
                <a:gd name="connsiteY14" fmla="*/ 72536 h 515448"/>
                <a:gd name="connsiteX15" fmla="*/ 950118 w 1928813"/>
                <a:gd name="connsiteY15" fmla="*/ 32054 h 515448"/>
                <a:gd name="connsiteX16" fmla="*/ 1004888 w 1928813"/>
                <a:gd name="connsiteY16" fmla="*/ 8242 h 515448"/>
                <a:gd name="connsiteX17" fmla="*/ 1040607 w 1928813"/>
                <a:gd name="connsiteY17" fmla="*/ 1096 h 515448"/>
                <a:gd name="connsiteX18" fmla="*/ 1090613 w 1928813"/>
                <a:gd name="connsiteY18" fmla="*/ 3478 h 515448"/>
                <a:gd name="connsiteX19" fmla="*/ 1135855 w 1928813"/>
                <a:gd name="connsiteY19" fmla="*/ 17767 h 515448"/>
                <a:gd name="connsiteX20" fmla="*/ 1169194 w 1928813"/>
                <a:gd name="connsiteY20" fmla="*/ 39195 h 515448"/>
                <a:gd name="connsiteX21" fmla="*/ 1188244 w 1928813"/>
                <a:gd name="connsiteY21" fmla="*/ 58248 h 515448"/>
                <a:gd name="connsiteX22" fmla="*/ 1207295 w 1928813"/>
                <a:gd name="connsiteY22" fmla="*/ 82060 h 515448"/>
                <a:gd name="connsiteX23" fmla="*/ 1231106 w 1928813"/>
                <a:gd name="connsiteY23" fmla="*/ 108255 h 515448"/>
                <a:gd name="connsiteX24" fmla="*/ 1257300 w 1928813"/>
                <a:gd name="connsiteY24" fmla="*/ 141592 h 515448"/>
                <a:gd name="connsiteX25" fmla="*/ 1281113 w 1928813"/>
                <a:gd name="connsiteY25" fmla="*/ 177309 h 515448"/>
                <a:gd name="connsiteX26" fmla="*/ 1312069 w 1928813"/>
                <a:gd name="connsiteY26" fmla="*/ 215411 h 515448"/>
                <a:gd name="connsiteX27" fmla="*/ 1357313 w 1928813"/>
                <a:gd name="connsiteY27" fmla="*/ 272559 h 515448"/>
                <a:gd name="connsiteX28" fmla="*/ 1395413 w 1928813"/>
                <a:gd name="connsiteY28" fmla="*/ 313042 h 515448"/>
                <a:gd name="connsiteX29" fmla="*/ 1426369 w 1928813"/>
                <a:gd name="connsiteY29" fmla="*/ 343998 h 515448"/>
                <a:gd name="connsiteX30" fmla="*/ 1469232 w 1928813"/>
                <a:gd name="connsiteY30" fmla="*/ 379718 h 515448"/>
                <a:gd name="connsiteX31" fmla="*/ 1509712 w 1928813"/>
                <a:gd name="connsiteY31" fmla="*/ 410673 h 515448"/>
                <a:gd name="connsiteX32" fmla="*/ 1557339 w 1928813"/>
                <a:gd name="connsiteY32" fmla="*/ 434486 h 515448"/>
                <a:gd name="connsiteX33" fmla="*/ 1624012 w 1928813"/>
                <a:gd name="connsiteY33" fmla="*/ 463061 h 515448"/>
                <a:gd name="connsiteX34" fmla="*/ 1674019 w 1928813"/>
                <a:gd name="connsiteY34" fmla="*/ 477349 h 515448"/>
                <a:gd name="connsiteX35" fmla="*/ 1743075 w 1928813"/>
                <a:gd name="connsiteY35" fmla="*/ 496398 h 515448"/>
                <a:gd name="connsiteX36" fmla="*/ 1812131 w 1928813"/>
                <a:gd name="connsiteY36" fmla="*/ 508304 h 515448"/>
                <a:gd name="connsiteX37" fmla="*/ 1864519 w 1928813"/>
                <a:gd name="connsiteY37" fmla="*/ 510685 h 515448"/>
                <a:gd name="connsiteX38" fmla="*/ 1928813 w 1928813"/>
                <a:gd name="connsiteY38" fmla="*/ 515448 h 515448"/>
                <a:gd name="connsiteX0" fmla="*/ 0 w 1928813"/>
                <a:gd name="connsiteY0" fmla="*/ 298754 h 515448"/>
                <a:gd name="connsiteX1" fmla="*/ 83344 w 1928813"/>
                <a:gd name="connsiteY1" fmla="*/ 301136 h 515448"/>
                <a:gd name="connsiteX2" fmla="*/ 123825 w 1928813"/>
                <a:gd name="connsiteY2" fmla="*/ 301136 h 515448"/>
                <a:gd name="connsiteX3" fmla="*/ 209550 w 1928813"/>
                <a:gd name="connsiteY3" fmla="*/ 296373 h 515448"/>
                <a:gd name="connsiteX4" fmla="*/ 290513 w 1928813"/>
                <a:gd name="connsiteY4" fmla="*/ 282086 h 515448"/>
                <a:gd name="connsiteX5" fmla="*/ 366713 w 1928813"/>
                <a:gd name="connsiteY5" fmla="*/ 263036 h 515448"/>
                <a:gd name="connsiteX6" fmla="*/ 402432 w 1928813"/>
                <a:gd name="connsiteY6" fmla="*/ 253511 h 515448"/>
                <a:gd name="connsiteX7" fmla="*/ 469106 w 1928813"/>
                <a:gd name="connsiteY7" fmla="*/ 253511 h 515448"/>
                <a:gd name="connsiteX8" fmla="*/ 519113 w 1928813"/>
                <a:gd name="connsiteY8" fmla="*/ 277323 h 515448"/>
                <a:gd name="connsiteX9" fmla="*/ 583406 w 1928813"/>
                <a:gd name="connsiteY9" fmla="*/ 293991 h 515448"/>
                <a:gd name="connsiteX10" fmla="*/ 678657 w 1928813"/>
                <a:gd name="connsiteY10" fmla="*/ 232079 h 515448"/>
                <a:gd name="connsiteX11" fmla="*/ 742951 w 1928813"/>
                <a:gd name="connsiteY11" fmla="*/ 189215 h 515448"/>
                <a:gd name="connsiteX12" fmla="*/ 769144 w 1928813"/>
                <a:gd name="connsiteY12" fmla="*/ 170166 h 515448"/>
                <a:gd name="connsiteX13" fmla="*/ 842962 w 1928813"/>
                <a:gd name="connsiteY13" fmla="*/ 117779 h 515448"/>
                <a:gd name="connsiteX14" fmla="*/ 897730 w 1928813"/>
                <a:gd name="connsiteY14" fmla="*/ 72536 h 515448"/>
                <a:gd name="connsiteX15" fmla="*/ 950118 w 1928813"/>
                <a:gd name="connsiteY15" fmla="*/ 32054 h 515448"/>
                <a:gd name="connsiteX16" fmla="*/ 1004888 w 1928813"/>
                <a:gd name="connsiteY16" fmla="*/ 8242 h 515448"/>
                <a:gd name="connsiteX17" fmla="*/ 1040607 w 1928813"/>
                <a:gd name="connsiteY17" fmla="*/ 1096 h 515448"/>
                <a:gd name="connsiteX18" fmla="*/ 1090613 w 1928813"/>
                <a:gd name="connsiteY18" fmla="*/ 3478 h 515448"/>
                <a:gd name="connsiteX19" fmla="*/ 1135855 w 1928813"/>
                <a:gd name="connsiteY19" fmla="*/ 17767 h 515448"/>
                <a:gd name="connsiteX20" fmla="*/ 1169194 w 1928813"/>
                <a:gd name="connsiteY20" fmla="*/ 39195 h 515448"/>
                <a:gd name="connsiteX21" fmla="*/ 1188244 w 1928813"/>
                <a:gd name="connsiteY21" fmla="*/ 58248 h 515448"/>
                <a:gd name="connsiteX22" fmla="*/ 1207295 w 1928813"/>
                <a:gd name="connsiteY22" fmla="*/ 82060 h 515448"/>
                <a:gd name="connsiteX23" fmla="*/ 1231106 w 1928813"/>
                <a:gd name="connsiteY23" fmla="*/ 108255 h 515448"/>
                <a:gd name="connsiteX24" fmla="*/ 1257300 w 1928813"/>
                <a:gd name="connsiteY24" fmla="*/ 141592 h 515448"/>
                <a:gd name="connsiteX25" fmla="*/ 1281113 w 1928813"/>
                <a:gd name="connsiteY25" fmla="*/ 177309 h 515448"/>
                <a:gd name="connsiteX26" fmla="*/ 1312069 w 1928813"/>
                <a:gd name="connsiteY26" fmla="*/ 215411 h 515448"/>
                <a:gd name="connsiteX27" fmla="*/ 1357313 w 1928813"/>
                <a:gd name="connsiteY27" fmla="*/ 272559 h 515448"/>
                <a:gd name="connsiteX28" fmla="*/ 1395413 w 1928813"/>
                <a:gd name="connsiteY28" fmla="*/ 313042 h 515448"/>
                <a:gd name="connsiteX29" fmla="*/ 1426369 w 1928813"/>
                <a:gd name="connsiteY29" fmla="*/ 343998 h 515448"/>
                <a:gd name="connsiteX30" fmla="*/ 1469232 w 1928813"/>
                <a:gd name="connsiteY30" fmla="*/ 379718 h 515448"/>
                <a:gd name="connsiteX31" fmla="*/ 1509712 w 1928813"/>
                <a:gd name="connsiteY31" fmla="*/ 410673 h 515448"/>
                <a:gd name="connsiteX32" fmla="*/ 1557339 w 1928813"/>
                <a:gd name="connsiteY32" fmla="*/ 434486 h 515448"/>
                <a:gd name="connsiteX33" fmla="*/ 1624012 w 1928813"/>
                <a:gd name="connsiteY33" fmla="*/ 463061 h 515448"/>
                <a:gd name="connsiteX34" fmla="*/ 1674019 w 1928813"/>
                <a:gd name="connsiteY34" fmla="*/ 477349 h 515448"/>
                <a:gd name="connsiteX35" fmla="*/ 1743075 w 1928813"/>
                <a:gd name="connsiteY35" fmla="*/ 496398 h 515448"/>
                <a:gd name="connsiteX36" fmla="*/ 1812131 w 1928813"/>
                <a:gd name="connsiteY36" fmla="*/ 508304 h 515448"/>
                <a:gd name="connsiteX37" fmla="*/ 1864519 w 1928813"/>
                <a:gd name="connsiteY37" fmla="*/ 510685 h 515448"/>
                <a:gd name="connsiteX38" fmla="*/ 1928813 w 1928813"/>
                <a:gd name="connsiteY38" fmla="*/ 515448 h 515448"/>
                <a:gd name="connsiteX0" fmla="*/ 0 w 1928813"/>
                <a:gd name="connsiteY0" fmla="*/ 298754 h 515448"/>
                <a:gd name="connsiteX1" fmla="*/ 83344 w 1928813"/>
                <a:gd name="connsiteY1" fmla="*/ 301136 h 515448"/>
                <a:gd name="connsiteX2" fmla="*/ 123825 w 1928813"/>
                <a:gd name="connsiteY2" fmla="*/ 301136 h 515448"/>
                <a:gd name="connsiteX3" fmla="*/ 209550 w 1928813"/>
                <a:gd name="connsiteY3" fmla="*/ 296373 h 515448"/>
                <a:gd name="connsiteX4" fmla="*/ 290513 w 1928813"/>
                <a:gd name="connsiteY4" fmla="*/ 282086 h 515448"/>
                <a:gd name="connsiteX5" fmla="*/ 366713 w 1928813"/>
                <a:gd name="connsiteY5" fmla="*/ 263036 h 515448"/>
                <a:gd name="connsiteX6" fmla="*/ 402432 w 1928813"/>
                <a:gd name="connsiteY6" fmla="*/ 253511 h 515448"/>
                <a:gd name="connsiteX7" fmla="*/ 469106 w 1928813"/>
                <a:gd name="connsiteY7" fmla="*/ 253511 h 515448"/>
                <a:gd name="connsiteX8" fmla="*/ 519113 w 1928813"/>
                <a:gd name="connsiteY8" fmla="*/ 277323 h 515448"/>
                <a:gd name="connsiteX9" fmla="*/ 583406 w 1928813"/>
                <a:gd name="connsiteY9" fmla="*/ 293991 h 515448"/>
                <a:gd name="connsiteX10" fmla="*/ 685801 w 1928813"/>
                <a:gd name="connsiteY10" fmla="*/ 239223 h 515448"/>
                <a:gd name="connsiteX11" fmla="*/ 742951 w 1928813"/>
                <a:gd name="connsiteY11" fmla="*/ 189215 h 515448"/>
                <a:gd name="connsiteX12" fmla="*/ 769144 w 1928813"/>
                <a:gd name="connsiteY12" fmla="*/ 170166 h 515448"/>
                <a:gd name="connsiteX13" fmla="*/ 842962 w 1928813"/>
                <a:gd name="connsiteY13" fmla="*/ 117779 h 515448"/>
                <a:gd name="connsiteX14" fmla="*/ 897730 w 1928813"/>
                <a:gd name="connsiteY14" fmla="*/ 72536 h 515448"/>
                <a:gd name="connsiteX15" fmla="*/ 950118 w 1928813"/>
                <a:gd name="connsiteY15" fmla="*/ 32054 h 515448"/>
                <a:gd name="connsiteX16" fmla="*/ 1004888 w 1928813"/>
                <a:gd name="connsiteY16" fmla="*/ 8242 h 515448"/>
                <a:gd name="connsiteX17" fmla="*/ 1040607 w 1928813"/>
                <a:gd name="connsiteY17" fmla="*/ 1096 h 515448"/>
                <a:gd name="connsiteX18" fmla="*/ 1090613 w 1928813"/>
                <a:gd name="connsiteY18" fmla="*/ 3478 h 515448"/>
                <a:gd name="connsiteX19" fmla="*/ 1135855 w 1928813"/>
                <a:gd name="connsiteY19" fmla="*/ 17767 h 515448"/>
                <a:gd name="connsiteX20" fmla="*/ 1169194 w 1928813"/>
                <a:gd name="connsiteY20" fmla="*/ 39195 h 515448"/>
                <a:gd name="connsiteX21" fmla="*/ 1188244 w 1928813"/>
                <a:gd name="connsiteY21" fmla="*/ 58248 h 515448"/>
                <a:gd name="connsiteX22" fmla="*/ 1207295 w 1928813"/>
                <a:gd name="connsiteY22" fmla="*/ 82060 h 515448"/>
                <a:gd name="connsiteX23" fmla="*/ 1231106 w 1928813"/>
                <a:gd name="connsiteY23" fmla="*/ 108255 h 515448"/>
                <a:gd name="connsiteX24" fmla="*/ 1257300 w 1928813"/>
                <a:gd name="connsiteY24" fmla="*/ 141592 h 515448"/>
                <a:gd name="connsiteX25" fmla="*/ 1281113 w 1928813"/>
                <a:gd name="connsiteY25" fmla="*/ 177309 h 515448"/>
                <a:gd name="connsiteX26" fmla="*/ 1312069 w 1928813"/>
                <a:gd name="connsiteY26" fmla="*/ 215411 h 515448"/>
                <a:gd name="connsiteX27" fmla="*/ 1357313 w 1928813"/>
                <a:gd name="connsiteY27" fmla="*/ 272559 h 515448"/>
                <a:gd name="connsiteX28" fmla="*/ 1395413 w 1928813"/>
                <a:gd name="connsiteY28" fmla="*/ 313042 h 515448"/>
                <a:gd name="connsiteX29" fmla="*/ 1426369 w 1928813"/>
                <a:gd name="connsiteY29" fmla="*/ 343998 h 515448"/>
                <a:gd name="connsiteX30" fmla="*/ 1469232 w 1928813"/>
                <a:gd name="connsiteY30" fmla="*/ 379718 h 515448"/>
                <a:gd name="connsiteX31" fmla="*/ 1509712 w 1928813"/>
                <a:gd name="connsiteY31" fmla="*/ 410673 h 515448"/>
                <a:gd name="connsiteX32" fmla="*/ 1557339 w 1928813"/>
                <a:gd name="connsiteY32" fmla="*/ 434486 h 515448"/>
                <a:gd name="connsiteX33" fmla="*/ 1624012 w 1928813"/>
                <a:gd name="connsiteY33" fmla="*/ 463061 h 515448"/>
                <a:gd name="connsiteX34" fmla="*/ 1674019 w 1928813"/>
                <a:gd name="connsiteY34" fmla="*/ 477349 h 515448"/>
                <a:gd name="connsiteX35" fmla="*/ 1743075 w 1928813"/>
                <a:gd name="connsiteY35" fmla="*/ 496398 h 515448"/>
                <a:gd name="connsiteX36" fmla="*/ 1812131 w 1928813"/>
                <a:gd name="connsiteY36" fmla="*/ 508304 h 515448"/>
                <a:gd name="connsiteX37" fmla="*/ 1864519 w 1928813"/>
                <a:gd name="connsiteY37" fmla="*/ 510685 h 515448"/>
                <a:gd name="connsiteX38" fmla="*/ 1928813 w 1928813"/>
                <a:gd name="connsiteY38" fmla="*/ 515448 h 515448"/>
                <a:gd name="connsiteX0" fmla="*/ 0 w 1928813"/>
                <a:gd name="connsiteY0" fmla="*/ 298754 h 515448"/>
                <a:gd name="connsiteX1" fmla="*/ 83344 w 1928813"/>
                <a:gd name="connsiteY1" fmla="*/ 301136 h 515448"/>
                <a:gd name="connsiteX2" fmla="*/ 123825 w 1928813"/>
                <a:gd name="connsiteY2" fmla="*/ 301136 h 515448"/>
                <a:gd name="connsiteX3" fmla="*/ 209550 w 1928813"/>
                <a:gd name="connsiteY3" fmla="*/ 296373 h 515448"/>
                <a:gd name="connsiteX4" fmla="*/ 290513 w 1928813"/>
                <a:gd name="connsiteY4" fmla="*/ 282086 h 515448"/>
                <a:gd name="connsiteX5" fmla="*/ 366713 w 1928813"/>
                <a:gd name="connsiteY5" fmla="*/ 263036 h 515448"/>
                <a:gd name="connsiteX6" fmla="*/ 402432 w 1928813"/>
                <a:gd name="connsiteY6" fmla="*/ 253511 h 515448"/>
                <a:gd name="connsiteX7" fmla="*/ 469106 w 1928813"/>
                <a:gd name="connsiteY7" fmla="*/ 253511 h 515448"/>
                <a:gd name="connsiteX8" fmla="*/ 519113 w 1928813"/>
                <a:gd name="connsiteY8" fmla="*/ 277323 h 515448"/>
                <a:gd name="connsiteX9" fmla="*/ 583406 w 1928813"/>
                <a:gd name="connsiteY9" fmla="*/ 293991 h 515448"/>
                <a:gd name="connsiteX10" fmla="*/ 685801 w 1928813"/>
                <a:gd name="connsiteY10" fmla="*/ 239223 h 515448"/>
                <a:gd name="connsiteX11" fmla="*/ 742951 w 1928813"/>
                <a:gd name="connsiteY11" fmla="*/ 189215 h 515448"/>
                <a:gd name="connsiteX12" fmla="*/ 842962 w 1928813"/>
                <a:gd name="connsiteY12" fmla="*/ 117779 h 515448"/>
                <a:gd name="connsiteX13" fmla="*/ 897730 w 1928813"/>
                <a:gd name="connsiteY13" fmla="*/ 72536 h 515448"/>
                <a:gd name="connsiteX14" fmla="*/ 950118 w 1928813"/>
                <a:gd name="connsiteY14" fmla="*/ 32054 h 515448"/>
                <a:gd name="connsiteX15" fmla="*/ 1004888 w 1928813"/>
                <a:gd name="connsiteY15" fmla="*/ 8242 h 515448"/>
                <a:gd name="connsiteX16" fmla="*/ 1040607 w 1928813"/>
                <a:gd name="connsiteY16" fmla="*/ 1096 h 515448"/>
                <a:gd name="connsiteX17" fmla="*/ 1090613 w 1928813"/>
                <a:gd name="connsiteY17" fmla="*/ 3478 h 515448"/>
                <a:gd name="connsiteX18" fmla="*/ 1135855 w 1928813"/>
                <a:gd name="connsiteY18" fmla="*/ 17767 h 515448"/>
                <a:gd name="connsiteX19" fmla="*/ 1169194 w 1928813"/>
                <a:gd name="connsiteY19" fmla="*/ 39195 h 515448"/>
                <a:gd name="connsiteX20" fmla="*/ 1188244 w 1928813"/>
                <a:gd name="connsiteY20" fmla="*/ 58248 h 515448"/>
                <a:gd name="connsiteX21" fmla="*/ 1207295 w 1928813"/>
                <a:gd name="connsiteY21" fmla="*/ 82060 h 515448"/>
                <a:gd name="connsiteX22" fmla="*/ 1231106 w 1928813"/>
                <a:gd name="connsiteY22" fmla="*/ 108255 h 515448"/>
                <a:gd name="connsiteX23" fmla="*/ 1257300 w 1928813"/>
                <a:gd name="connsiteY23" fmla="*/ 141592 h 515448"/>
                <a:gd name="connsiteX24" fmla="*/ 1281113 w 1928813"/>
                <a:gd name="connsiteY24" fmla="*/ 177309 h 515448"/>
                <a:gd name="connsiteX25" fmla="*/ 1312069 w 1928813"/>
                <a:gd name="connsiteY25" fmla="*/ 215411 h 515448"/>
                <a:gd name="connsiteX26" fmla="*/ 1357313 w 1928813"/>
                <a:gd name="connsiteY26" fmla="*/ 272559 h 515448"/>
                <a:gd name="connsiteX27" fmla="*/ 1395413 w 1928813"/>
                <a:gd name="connsiteY27" fmla="*/ 313042 h 515448"/>
                <a:gd name="connsiteX28" fmla="*/ 1426369 w 1928813"/>
                <a:gd name="connsiteY28" fmla="*/ 343998 h 515448"/>
                <a:gd name="connsiteX29" fmla="*/ 1469232 w 1928813"/>
                <a:gd name="connsiteY29" fmla="*/ 379718 h 515448"/>
                <a:gd name="connsiteX30" fmla="*/ 1509712 w 1928813"/>
                <a:gd name="connsiteY30" fmla="*/ 410673 h 515448"/>
                <a:gd name="connsiteX31" fmla="*/ 1557339 w 1928813"/>
                <a:gd name="connsiteY31" fmla="*/ 434486 h 515448"/>
                <a:gd name="connsiteX32" fmla="*/ 1624012 w 1928813"/>
                <a:gd name="connsiteY32" fmla="*/ 463061 h 515448"/>
                <a:gd name="connsiteX33" fmla="*/ 1674019 w 1928813"/>
                <a:gd name="connsiteY33" fmla="*/ 477349 h 515448"/>
                <a:gd name="connsiteX34" fmla="*/ 1743075 w 1928813"/>
                <a:gd name="connsiteY34" fmla="*/ 496398 h 515448"/>
                <a:gd name="connsiteX35" fmla="*/ 1812131 w 1928813"/>
                <a:gd name="connsiteY35" fmla="*/ 508304 h 515448"/>
                <a:gd name="connsiteX36" fmla="*/ 1864519 w 1928813"/>
                <a:gd name="connsiteY36" fmla="*/ 510685 h 515448"/>
                <a:gd name="connsiteX37" fmla="*/ 1928813 w 1928813"/>
                <a:gd name="connsiteY37" fmla="*/ 515448 h 515448"/>
                <a:gd name="connsiteX0" fmla="*/ 0 w 1928813"/>
                <a:gd name="connsiteY0" fmla="*/ 298754 h 515448"/>
                <a:gd name="connsiteX1" fmla="*/ 83344 w 1928813"/>
                <a:gd name="connsiteY1" fmla="*/ 301136 h 515448"/>
                <a:gd name="connsiteX2" fmla="*/ 123825 w 1928813"/>
                <a:gd name="connsiteY2" fmla="*/ 301136 h 515448"/>
                <a:gd name="connsiteX3" fmla="*/ 209550 w 1928813"/>
                <a:gd name="connsiteY3" fmla="*/ 296373 h 515448"/>
                <a:gd name="connsiteX4" fmla="*/ 290513 w 1928813"/>
                <a:gd name="connsiteY4" fmla="*/ 282086 h 515448"/>
                <a:gd name="connsiteX5" fmla="*/ 366713 w 1928813"/>
                <a:gd name="connsiteY5" fmla="*/ 263036 h 515448"/>
                <a:gd name="connsiteX6" fmla="*/ 402432 w 1928813"/>
                <a:gd name="connsiteY6" fmla="*/ 253511 h 515448"/>
                <a:gd name="connsiteX7" fmla="*/ 469106 w 1928813"/>
                <a:gd name="connsiteY7" fmla="*/ 253511 h 515448"/>
                <a:gd name="connsiteX8" fmla="*/ 519113 w 1928813"/>
                <a:gd name="connsiteY8" fmla="*/ 277323 h 515448"/>
                <a:gd name="connsiteX9" fmla="*/ 583406 w 1928813"/>
                <a:gd name="connsiteY9" fmla="*/ 293991 h 515448"/>
                <a:gd name="connsiteX10" fmla="*/ 685801 w 1928813"/>
                <a:gd name="connsiteY10" fmla="*/ 239223 h 515448"/>
                <a:gd name="connsiteX11" fmla="*/ 781051 w 1928813"/>
                <a:gd name="connsiteY11" fmla="*/ 170165 h 515448"/>
                <a:gd name="connsiteX12" fmla="*/ 842962 w 1928813"/>
                <a:gd name="connsiteY12" fmla="*/ 117779 h 515448"/>
                <a:gd name="connsiteX13" fmla="*/ 897730 w 1928813"/>
                <a:gd name="connsiteY13" fmla="*/ 72536 h 515448"/>
                <a:gd name="connsiteX14" fmla="*/ 950118 w 1928813"/>
                <a:gd name="connsiteY14" fmla="*/ 32054 h 515448"/>
                <a:gd name="connsiteX15" fmla="*/ 1004888 w 1928813"/>
                <a:gd name="connsiteY15" fmla="*/ 8242 h 515448"/>
                <a:gd name="connsiteX16" fmla="*/ 1040607 w 1928813"/>
                <a:gd name="connsiteY16" fmla="*/ 1096 h 515448"/>
                <a:gd name="connsiteX17" fmla="*/ 1090613 w 1928813"/>
                <a:gd name="connsiteY17" fmla="*/ 3478 h 515448"/>
                <a:gd name="connsiteX18" fmla="*/ 1135855 w 1928813"/>
                <a:gd name="connsiteY18" fmla="*/ 17767 h 515448"/>
                <a:gd name="connsiteX19" fmla="*/ 1169194 w 1928813"/>
                <a:gd name="connsiteY19" fmla="*/ 39195 h 515448"/>
                <a:gd name="connsiteX20" fmla="*/ 1188244 w 1928813"/>
                <a:gd name="connsiteY20" fmla="*/ 58248 h 515448"/>
                <a:gd name="connsiteX21" fmla="*/ 1207295 w 1928813"/>
                <a:gd name="connsiteY21" fmla="*/ 82060 h 515448"/>
                <a:gd name="connsiteX22" fmla="*/ 1231106 w 1928813"/>
                <a:gd name="connsiteY22" fmla="*/ 108255 h 515448"/>
                <a:gd name="connsiteX23" fmla="*/ 1257300 w 1928813"/>
                <a:gd name="connsiteY23" fmla="*/ 141592 h 515448"/>
                <a:gd name="connsiteX24" fmla="*/ 1281113 w 1928813"/>
                <a:gd name="connsiteY24" fmla="*/ 177309 h 515448"/>
                <a:gd name="connsiteX25" fmla="*/ 1312069 w 1928813"/>
                <a:gd name="connsiteY25" fmla="*/ 215411 h 515448"/>
                <a:gd name="connsiteX26" fmla="*/ 1357313 w 1928813"/>
                <a:gd name="connsiteY26" fmla="*/ 272559 h 515448"/>
                <a:gd name="connsiteX27" fmla="*/ 1395413 w 1928813"/>
                <a:gd name="connsiteY27" fmla="*/ 313042 h 515448"/>
                <a:gd name="connsiteX28" fmla="*/ 1426369 w 1928813"/>
                <a:gd name="connsiteY28" fmla="*/ 343998 h 515448"/>
                <a:gd name="connsiteX29" fmla="*/ 1469232 w 1928813"/>
                <a:gd name="connsiteY29" fmla="*/ 379718 h 515448"/>
                <a:gd name="connsiteX30" fmla="*/ 1509712 w 1928813"/>
                <a:gd name="connsiteY30" fmla="*/ 410673 h 515448"/>
                <a:gd name="connsiteX31" fmla="*/ 1557339 w 1928813"/>
                <a:gd name="connsiteY31" fmla="*/ 434486 h 515448"/>
                <a:gd name="connsiteX32" fmla="*/ 1624012 w 1928813"/>
                <a:gd name="connsiteY32" fmla="*/ 463061 h 515448"/>
                <a:gd name="connsiteX33" fmla="*/ 1674019 w 1928813"/>
                <a:gd name="connsiteY33" fmla="*/ 477349 h 515448"/>
                <a:gd name="connsiteX34" fmla="*/ 1743075 w 1928813"/>
                <a:gd name="connsiteY34" fmla="*/ 496398 h 515448"/>
                <a:gd name="connsiteX35" fmla="*/ 1812131 w 1928813"/>
                <a:gd name="connsiteY35" fmla="*/ 508304 h 515448"/>
                <a:gd name="connsiteX36" fmla="*/ 1864519 w 1928813"/>
                <a:gd name="connsiteY36" fmla="*/ 510685 h 515448"/>
                <a:gd name="connsiteX37" fmla="*/ 1928813 w 1928813"/>
                <a:gd name="connsiteY37" fmla="*/ 515448 h 515448"/>
                <a:gd name="connsiteX0" fmla="*/ 0 w 1928813"/>
                <a:gd name="connsiteY0" fmla="*/ 298754 h 515448"/>
                <a:gd name="connsiteX1" fmla="*/ 83344 w 1928813"/>
                <a:gd name="connsiteY1" fmla="*/ 301136 h 515448"/>
                <a:gd name="connsiteX2" fmla="*/ 123825 w 1928813"/>
                <a:gd name="connsiteY2" fmla="*/ 301136 h 515448"/>
                <a:gd name="connsiteX3" fmla="*/ 209550 w 1928813"/>
                <a:gd name="connsiteY3" fmla="*/ 296373 h 515448"/>
                <a:gd name="connsiteX4" fmla="*/ 290513 w 1928813"/>
                <a:gd name="connsiteY4" fmla="*/ 282086 h 515448"/>
                <a:gd name="connsiteX5" fmla="*/ 366713 w 1928813"/>
                <a:gd name="connsiteY5" fmla="*/ 263036 h 515448"/>
                <a:gd name="connsiteX6" fmla="*/ 402432 w 1928813"/>
                <a:gd name="connsiteY6" fmla="*/ 253511 h 515448"/>
                <a:gd name="connsiteX7" fmla="*/ 469106 w 1928813"/>
                <a:gd name="connsiteY7" fmla="*/ 253511 h 515448"/>
                <a:gd name="connsiteX8" fmla="*/ 519113 w 1928813"/>
                <a:gd name="connsiteY8" fmla="*/ 277323 h 515448"/>
                <a:gd name="connsiteX9" fmla="*/ 583406 w 1928813"/>
                <a:gd name="connsiteY9" fmla="*/ 293991 h 515448"/>
                <a:gd name="connsiteX10" fmla="*/ 685801 w 1928813"/>
                <a:gd name="connsiteY10" fmla="*/ 239223 h 515448"/>
                <a:gd name="connsiteX11" fmla="*/ 781051 w 1928813"/>
                <a:gd name="connsiteY11" fmla="*/ 170165 h 515448"/>
                <a:gd name="connsiteX12" fmla="*/ 842962 w 1928813"/>
                <a:gd name="connsiteY12" fmla="*/ 117779 h 515448"/>
                <a:gd name="connsiteX13" fmla="*/ 897730 w 1928813"/>
                <a:gd name="connsiteY13" fmla="*/ 72536 h 515448"/>
                <a:gd name="connsiteX14" fmla="*/ 950118 w 1928813"/>
                <a:gd name="connsiteY14" fmla="*/ 32054 h 515448"/>
                <a:gd name="connsiteX15" fmla="*/ 1040607 w 1928813"/>
                <a:gd name="connsiteY15" fmla="*/ 1096 h 515448"/>
                <a:gd name="connsiteX16" fmla="*/ 1090613 w 1928813"/>
                <a:gd name="connsiteY16" fmla="*/ 3478 h 515448"/>
                <a:gd name="connsiteX17" fmla="*/ 1135855 w 1928813"/>
                <a:gd name="connsiteY17" fmla="*/ 17767 h 515448"/>
                <a:gd name="connsiteX18" fmla="*/ 1169194 w 1928813"/>
                <a:gd name="connsiteY18" fmla="*/ 39195 h 515448"/>
                <a:gd name="connsiteX19" fmla="*/ 1188244 w 1928813"/>
                <a:gd name="connsiteY19" fmla="*/ 58248 h 515448"/>
                <a:gd name="connsiteX20" fmla="*/ 1207295 w 1928813"/>
                <a:gd name="connsiteY20" fmla="*/ 82060 h 515448"/>
                <a:gd name="connsiteX21" fmla="*/ 1231106 w 1928813"/>
                <a:gd name="connsiteY21" fmla="*/ 108255 h 515448"/>
                <a:gd name="connsiteX22" fmla="*/ 1257300 w 1928813"/>
                <a:gd name="connsiteY22" fmla="*/ 141592 h 515448"/>
                <a:gd name="connsiteX23" fmla="*/ 1281113 w 1928813"/>
                <a:gd name="connsiteY23" fmla="*/ 177309 h 515448"/>
                <a:gd name="connsiteX24" fmla="*/ 1312069 w 1928813"/>
                <a:gd name="connsiteY24" fmla="*/ 215411 h 515448"/>
                <a:gd name="connsiteX25" fmla="*/ 1357313 w 1928813"/>
                <a:gd name="connsiteY25" fmla="*/ 272559 h 515448"/>
                <a:gd name="connsiteX26" fmla="*/ 1395413 w 1928813"/>
                <a:gd name="connsiteY26" fmla="*/ 313042 h 515448"/>
                <a:gd name="connsiteX27" fmla="*/ 1426369 w 1928813"/>
                <a:gd name="connsiteY27" fmla="*/ 343998 h 515448"/>
                <a:gd name="connsiteX28" fmla="*/ 1469232 w 1928813"/>
                <a:gd name="connsiteY28" fmla="*/ 379718 h 515448"/>
                <a:gd name="connsiteX29" fmla="*/ 1509712 w 1928813"/>
                <a:gd name="connsiteY29" fmla="*/ 410673 h 515448"/>
                <a:gd name="connsiteX30" fmla="*/ 1557339 w 1928813"/>
                <a:gd name="connsiteY30" fmla="*/ 434486 h 515448"/>
                <a:gd name="connsiteX31" fmla="*/ 1624012 w 1928813"/>
                <a:gd name="connsiteY31" fmla="*/ 463061 h 515448"/>
                <a:gd name="connsiteX32" fmla="*/ 1674019 w 1928813"/>
                <a:gd name="connsiteY32" fmla="*/ 477349 h 515448"/>
                <a:gd name="connsiteX33" fmla="*/ 1743075 w 1928813"/>
                <a:gd name="connsiteY33" fmla="*/ 496398 h 515448"/>
                <a:gd name="connsiteX34" fmla="*/ 1812131 w 1928813"/>
                <a:gd name="connsiteY34" fmla="*/ 508304 h 515448"/>
                <a:gd name="connsiteX35" fmla="*/ 1864519 w 1928813"/>
                <a:gd name="connsiteY35" fmla="*/ 510685 h 515448"/>
                <a:gd name="connsiteX36" fmla="*/ 1928813 w 1928813"/>
                <a:gd name="connsiteY36" fmla="*/ 515448 h 515448"/>
                <a:gd name="connsiteX0" fmla="*/ 0 w 1928813"/>
                <a:gd name="connsiteY0" fmla="*/ 297952 h 514646"/>
                <a:gd name="connsiteX1" fmla="*/ 83344 w 1928813"/>
                <a:gd name="connsiteY1" fmla="*/ 300334 h 514646"/>
                <a:gd name="connsiteX2" fmla="*/ 123825 w 1928813"/>
                <a:gd name="connsiteY2" fmla="*/ 300334 h 514646"/>
                <a:gd name="connsiteX3" fmla="*/ 209550 w 1928813"/>
                <a:gd name="connsiteY3" fmla="*/ 295571 h 514646"/>
                <a:gd name="connsiteX4" fmla="*/ 290513 w 1928813"/>
                <a:gd name="connsiteY4" fmla="*/ 281284 h 514646"/>
                <a:gd name="connsiteX5" fmla="*/ 366713 w 1928813"/>
                <a:gd name="connsiteY5" fmla="*/ 262234 h 514646"/>
                <a:gd name="connsiteX6" fmla="*/ 402432 w 1928813"/>
                <a:gd name="connsiteY6" fmla="*/ 252709 h 514646"/>
                <a:gd name="connsiteX7" fmla="*/ 469106 w 1928813"/>
                <a:gd name="connsiteY7" fmla="*/ 252709 h 514646"/>
                <a:gd name="connsiteX8" fmla="*/ 519113 w 1928813"/>
                <a:gd name="connsiteY8" fmla="*/ 276521 h 514646"/>
                <a:gd name="connsiteX9" fmla="*/ 583406 w 1928813"/>
                <a:gd name="connsiteY9" fmla="*/ 293189 h 514646"/>
                <a:gd name="connsiteX10" fmla="*/ 685801 w 1928813"/>
                <a:gd name="connsiteY10" fmla="*/ 238421 h 514646"/>
                <a:gd name="connsiteX11" fmla="*/ 781051 w 1928813"/>
                <a:gd name="connsiteY11" fmla="*/ 169363 h 514646"/>
                <a:gd name="connsiteX12" fmla="*/ 842962 w 1928813"/>
                <a:gd name="connsiteY12" fmla="*/ 116977 h 514646"/>
                <a:gd name="connsiteX13" fmla="*/ 897730 w 1928813"/>
                <a:gd name="connsiteY13" fmla="*/ 71734 h 514646"/>
                <a:gd name="connsiteX14" fmla="*/ 950118 w 1928813"/>
                <a:gd name="connsiteY14" fmla="*/ 31252 h 514646"/>
                <a:gd name="connsiteX15" fmla="*/ 1040607 w 1928813"/>
                <a:gd name="connsiteY15" fmla="*/ 294 h 514646"/>
                <a:gd name="connsiteX16" fmla="*/ 1135855 w 1928813"/>
                <a:gd name="connsiteY16" fmla="*/ 16965 h 514646"/>
                <a:gd name="connsiteX17" fmla="*/ 1169194 w 1928813"/>
                <a:gd name="connsiteY17" fmla="*/ 38393 h 514646"/>
                <a:gd name="connsiteX18" fmla="*/ 1188244 w 1928813"/>
                <a:gd name="connsiteY18" fmla="*/ 57446 h 514646"/>
                <a:gd name="connsiteX19" fmla="*/ 1207295 w 1928813"/>
                <a:gd name="connsiteY19" fmla="*/ 81258 h 514646"/>
                <a:gd name="connsiteX20" fmla="*/ 1231106 w 1928813"/>
                <a:gd name="connsiteY20" fmla="*/ 107453 h 514646"/>
                <a:gd name="connsiteX21" fmla="*/ 1257300 w 1928813"/>
                <a:gd name="connsiteY21" fmla="*/ 140790 h 514646"/>
                <a:gd name="connsiteX22" fmla="*/ 1281113 w 1928813"/>
                <a:gd name="connsiteY22" fmla="*/ 176507 h 514646"/>
                <a:gd name="connsiteX23" fmla="*/ 1312069 w 1928813"/>
                <a:gd name="connsiteY23" fmla="*/ 214609 h 514646"/>
                <a:gd name="connsiteX24" fmla="*/ 1357313 w 1928813"/>
                <a:gd name="connsiteY24" fmla="*/ 271757 h 514646"/>
                <a:gd name="connsiteX25" fmla="*/ 1395413 w 1928813"/>
                <a:gd name="connsiteY25" fmla="*/ 312240 h 514646"/>
                <a:gd name="connsiteX26" fmla="*/ 1426369 w 1928813"/>
                <a:gd name="connsiteY26" fmla="*/ 343196 h 514646"/>
                <a:gd name="connsiteX27" fmla="*/ 1469232 w 1928813"/>
                <a:gd name="connsiteY27" fmla="*/ 378916 h 514646"/>
                <a:gd name="connsiteX28" fmla="*/ 1509712 w 1928813"/>
                <a:gd name="connsiteY28" fmla="*/ 409871 h 514646"/>
                <a:gd name="connsiteX29" fmla="*/ 1557339 w 1928813"/>
                <a:gd name="connsiteY29" fmla="*/ 433684 h 514646"/>
                <a:gd name="connsiteX30" fmla="*/ 1624012 w 1928813"/>
                <a:gd name="connsiteY30" fmla="*/ 462259 h 514646"/>
                <a:gd name="connsiteX31" fmla="*/ 1674019 w 1928813"/>
                <a:gd name="connsiteY31" fmla="*/ 476547 h 514646"/>
                <a:gd name="connsiteX32" fmla="*/ 1743075 w 1928813"/>
                <a:gd name="connsiteY32" fmla="*/ 495596 h 514646"/>
                <a:gd name="connsiteX33" fmla="*/ 1812131 w 1928813"/>
                <a:gd name="connsiteY33" fmla="*/ 507502 h 514646"/>
                <a:gd name="connsiteX34" fmla="*/ 1864519 w 1928813"/>
                <a:gd name="connsiteY34" fmla="*/ 509883 h 514646"/>
                <a:gd name="connsiteX35" fmla="*/ 1928813 w 1928813"/>
                <a:gd name="connsiteY35" fmla="*/ 514646 h 514646"/>
                <a:gd name="connsiteX0" fmla="*/ 0 w 1928813"/>
                <a:gd name="connsiteY0" fmla="*/ 297952 h 514646"/>
                <a:gd name="connsiteX1" fmla="*/ 83344 w 1928813"/>
                <a:gd name="connsiteY1" fmla="*/ 300334 h 514646"/>
                <a:gd name="connsiteX2" fmla="*/ 123825 w 1928813"/>
                <a:gd name="connsiteY2" fmla="*/ 300334 h 514646"/>
                <a:gd name="connsiteX3" fmla="*/ 209550 w 1928813"/>
                <a:gd name="connsiteY3" fmla="*/ 295571 h 514646"/>
                <a:gd name="connsiteX4" fmla="*/ 290513 w 1928813"/>
                <a:gd name="connsiteY4" fmla="*/ 281284 h 514646"/>
                <a:gd name="connsiteX5" fmla="*/ 366713 w 1928813"/>
                <a:gd name="connsiteY5" fmla="*/ 262234 h 514646"/>
                <a:gd name="connsiteX6" fmla="*/ 402432 w 1928813"/>
                <a:gd name="connsiteY6" fmla="*/ 252709 h 514646"/>
                <a:gd name="connsiteX7" fmla="*/ 469106 w 1928813"/>
                <a:gd name="connsiteY7" fmla="*/ 252709 h 514646"/>
                <a:gd name="connsiteX8" fmla="*/ 519113 w 1928813"/>
                <a:gd name="connsiteY8" fmla="*/ 276521 h 514646"/>
                <a:gd name="connsiteX9" fmla="*/ 583406 w 1928813"/>
                <a:gd name="connsiteY9" fmla="*/ 293189 h 514646"/>
                <a:gd name="connsiteX10" fmla="*/ 685801 w 1928813"/>
                <a:gd name="connsiteY10" fmla="*/ 238421 h 514646"/>
                <a:gd name="connsiteX11" fmla="*/ 781051 w 1928813"/>
                <a:gd name="connsiteY11" fmla="*/ 169363 h 514646"/>
                <a:gd name="connsiteX12" fmla="*/ 842962 w 1928813"/>
                <a:gd name="connsiteY12" fmla="*/ 116977 h 514646"/>
                <a:gd name="connsiteX13" fmla="*/ 897730 w 1928813"/>
                <a:gd name="connsiteY13" fmla="*/ 71734 h 514646"/>
                <a:gd name="connsiteX14" fmla="*/ 950118 w 1928813"/>
                <a:gd name="connsiteY14" fmla="*/ 31252 h 514646"/>
                <a:gd name="connsiteX15" fmla="*/ 1040607 w 1928813"/>
                <a:gd name="connsiteY15" fmla="*/ 294 h 514646"/>
                <a:gd name="connsiteX16" fmla="*/ 1135855 w 1928813"/>
                <a:gd name="connsiteY16" fmla="*/ 16965 h 514646"/>
                <a:gd name="connsiteX17" fmla="*/ 1169194 w 1928813"/>
                <a:gd name="connsiteY17" fmla="*/ 38393 h 514646"/>
                <a:gd name="connsiteX18" fmla="*/ 1188244 w 1928813"/>
                <a:gd name="connsiteY18" fmla="*/ 57446 h 514646"/>
                <a:gd name="connsiteX19" fmla="*/ 1207295 w 1928813"/>
                <a:gd name="connsiteY19" fmla="*/ 81258 h 514646"/>
                <a:gd name="connsiteX20" fmla="*/ 1231106 w 1928813"/>
                <a:gd name="connsiteY20" fmla="*/ 107453 h 514646"/>
                <a:gd name="connsiteX21" fmla="*/ 1257300 w 1928813"/>
                <a:gd name="connsiteY21" fmla="*/ 140790 h 514646"/>
                <a:gd name="connsiteX22" fmla="*/ 1281113 w 1928813"/>
                <a:gd name="connsiteY22" fmla="*/ 176507 h 514646"/>
                <a:gd name="connsiteX23" fmla="*/ 1312069 w 1928813"/>
                <a:gd name="connsiteY23" fmla="*/ 214609 h 514646"/>
                <a:gd name="connsiteX24" fmla="*/ 1357313 w 1928813"/>
                <a:gd name="connsiteY24" fmla="*/ 271757 h 514646"/>
                <a:gd name="connsiteX25" fmla="*/ 1395413 w 1928813"/>
                <a:gd name="connsiteY25" fmla="*/ 312240 h 514646"/>
                <a:gd name="connsiteX26" fmla="*/ 1426369 w 1928813"/>
                <a:gd name="connsiteY26" fmla="*/ 343196 h 514646"/>
                <a:gd name="connsiteX27" fmla="*/ 1469232 w 1928813"/>
                <a:gd name="connsiteY27" fmla="*/ 378916 h 514646"/>
                <a:gd name="connsiteX28" fmla="*/ 1509712 w 1928813"/>
                <a:gd name="connsiteY28" fmla="*/ 409871 h 514646"/>
                <a:gd name="connsiteX29" fmla="*/ 1557339 w 1928813"/>
                <a:gd name="connsiteY29" fmla="*/ 433684 h 514646"/>
                <a:gd name="connsiteX30" fmla="*/ 1624012 w 1928813"/>
                <a:gd name="connsiteY30" fmla="*/ 462259 h 514646"/>
                <a:gd name="connsiteX31" fmla="*/ 1674019 w 1928813"/>
                <a:gd name="connsiteY31" fmla="*/ 476547 h 514646"/>
                <a:gd name="connsiteX32" fmla="*/ 1743075 w 1928813"/>
                <a:gd name="connsiteY32" fmla="*/ 495596 h 514646"/>
                <a:gd name="connsiteX33" fmla="*/ 1812131 w 1928813"/>
                <a:gd name="connsiteY33" fmla="*/ 507502 h 514646"/>
                <a:gd name="connsiteX34" fmla="*/ 1864519 w 1928813"/>
                <a:gd name="connsiteY34" fmla="*/ 509883 h 514646"/>
                <a:gd name="connsiteX35" fmla="*/ 1928813 w 1928813"/>
                <a:gd name="connsiteY35" fmla="*/ 514646 h 514646"/>
                <a:gd name="connsiteX0" fmla="*/ 0 w 1928813"/>
                <a:gd name="connsiteY0" fmla="*/ 297952 h 514646"/>
                <a:gd name="connsiteX1" fmla="*/ 83344 w 1928813"/>
                <a:gd name="connsiteY1" fmla="*/ 300334 h 514646"/>
                <a:gd name="connsiteX2" fmla="*/ 123825 w 1928813"/>
                <a:gd name="connsiteY2" fmla="*/ 300334 h 514646"/>
                <a:gd name="connsiteX3" fmla="*/ 209550 w 1928813"/>
                <a:gd name="connsiteY3" fmla="*/ 295571 h 514646"/>
                <a:gd name="connsiteX4" fmla="*/ 290513 w 1928813"/>
                <a:gd name="connsiteY4" fmla="*/ 281284 h 514646"/>
                <a:gd name="connsiteX5" fmla="*/ 366713 w 1928813"/>
                <a:gd name="connsiteY5" fmla="*/ 262234 h 514646"/>
                <a:gd name="connsiteX6" fmla="*/ 402432 w 1928813"/>
                <a:gd name="connsiteY6" fmla="*/ 252709 h 514646"/>
                <a:gd name="connsiteX7" fmla="*/ 469106 w 1928813"/>
                <a:gd name="connsiteY7" fmla="*/ 252709 h 514646"/>
                <a:gd name="connsiteX8" fmla="*/ 519113 w 1928813"/>
                <a:gd name="connsiteY8" fmla="*/ 276521 h 514646"/>
                <a:gd name="connsiteX9" fmla="*/ 583406 w 1928813"/>
                <a:gd name="connsiteY9" fmla="*/ 293189 h 514646"/>
                <a:gd name="connsiteX10" fmla="*/ 685801 w 1928813"/>
                <a:gd name="connsiteY10" fmla="*/ 238421 h 514646"/>
                <a:gd name="connsiteX11" fmla="*/ 781051 w 1928813"/>
                <a:gd name="connsiteY11" fmla="*/ 169363 h 514646"/>
                <a:gd name="connsiteX12" fmla="*/ 842962 w 1928813"/>
                <a:gd name="connsiteY12" fmla="*/ 116977 h 514646"/>
                <a:gd name="connsiteX13" fmla="*/ 897730 w 1928813"/>
                <a:gd name="connsiteY13" fmla="*/ 71734 h 514646"/>
                <a:gd name="connsiteX14" fmla="*/ 950118 w 1928813"/>
                <a:gd name="connsiteY14" fmla="*/ 31252 h 514646"/>
                <a:gd name="connsiteX15" fmla="*/ 1040607 w 1928813"/>
                <a:gd name="connsiteY15" fmla="*/ 294 h 514646"/>
                <a:gd name="connsiteX16" fmla="*/ 1135855 w 1928813"/>
                <a:gd name="connsiteY16" fmla="*/ 16965 h 514646"/>
                <a:gd name="connsiteX17" fmla="*/ 1169194 w 1928813"/>
                <a:gd name="connsiteY17" fmla="*/ 38393 h 514646"/>
                <a:gd name="connsiteX18" fmla="*/ 1207295 w 1928813"/>
                <a:gd name="connsiteY18" fmla="*/ 81258 h 514646"/>
                <a:gd name="connsiteX19" fmla="*/ 1231106 w 1928813"/>
                <a:gd name="connsiteY19" fmla="*/ 107453 h 514646"/>
                <a:gd name="connsiteX20" fmla="*/ 1257300 w 1928813"/>
                <a:gd name="connsiteY20" fmla="*/ 140790 h 514646"/>
                <a:gd name="connsiteX21" fmla="*/ 1281113 w 1928813"/>
                <a:gd name="connsiteY21" fmla="*/ 176507 h 514646"/>
                <a:gd name="connsiteX22" fmla="*/ 1312069 w 1928813"/>
                <a:gd name="connsiteY22" fmla="*/ 214609 h 514646"/>
                <a:gd name="connsiteX23" fmla="*/ 1357313 w 1928813"/>
                <a:gd name="connsiteY23" fmla="*/ 271757 h 514646"/>
                <a:gd name="connsiteX24" fmla="*/ 1395413 w 1928813"/>
                <a:gd name="connsiteY24" fmla="*/ 312240 h 514646"/>
                <a:gd name="connsiteX25" fmla="*/ 1426369 w 1928813"/>
                <a:gd name="connsiteY25" fmla="*/ 343196 h 514646"/>
                <a:gd name="connsiteX26" fmla="*/ 1469232 w 1928813"/>
                <a:gd name="connsiteY26" fmla="*/ 378916 h 514646"/>
                <a:gd name="connsiteX27" fmla="*/ 1509712 w 1928813"/>
                <a:gd name="connsiteY27" fmla="*/ 409871 h 514646"/>
                <a:gd name="connsiteX28" fmla="*/ 1557339 w 1928813"/>
                <a:gd name="connsiteY28" fmla="*/ 433684 h 514646"/>
                <a:gd name="connsiteX29" fmla="*/ 1624012 w 1928813"/>
                <a:gd name="connsiteY29" fmla="*/ 462259 h 514646"/>
                <a:gd name="connsiteX30" fmla="*/ 1674019 w 1928813"/>
                <a:gd name="connsiteY30" fmla="*/ 476547 h 514646"/>
                <a:gd name="connsiteX31" fmla="*/ 1743075 w 1928813"/>
                <a:gd name="connsiteY31" fmla="*/ 495596 h 514646"/>
                <a:gd name="connsiteX32" fmla="*/ 1812131 w 1928813"/>
                <a:gd name="connsiteY32" fmla="*/ 507502 h 514646"/>
                <a:gd name="connsiteX33" fmla="*/ 1864519 w 1928813"/>
                <a:gd name="connsiteY33" fmla="*/ 509883 h 514646"/>
                <a:gd name="connsiteX34" fmla="*/ 1928813 w 1928813"/>
                <a:gd name="connsiteY34" fmla="*/ 514646 h 514646"/>
                <a:gd name="connsiteX0" fmla="*/ 0 w 1928813"/>
                <a:gd name="connsiteY0" fmla="*/ 297952 h 514646"/>
                <a:gd name="connsiteX1" fmla="*/ 83344 w 1928813"/>
                <a:gd name="connsiteY1" fmla="*/ 300334 h 514646"/>
                <a:gd name="connsiteX2" fmla="*/ 123825 w 1928813"/>
                <a:gd name="connsiteY2" fmla="*/ 300334 h 514646"/>
                <a:gd name="connsiteX3" fmla="*/ 209550 w 1928813"/>
                <a:gd name="connsiteY3" fmla="*/ 295571 h 514646"/>
                <a:gd name="connsiteX4" fmla="*/ 290513 w 1928813"/>
                <a:gd name="connsiteY4" fmla="*/ 281284 h 514646"/>
                <a:gd name="connsiteX5" fmla="*/ 366713 w 1928813"/>
                <a:gd name="connsiteY5" fmla="*/ 262234 h 514646"/>
                <a:gd name="connsiteX6" fmla="*/ 402432 w 1928813"/>
                <a:gd name="connsiteY6" fmla="*/ 252709 h 514646"/>
                <a:gd name="connsiteX7" fmla="*/ 469106 w 1928813"/>
                <a:gd name="connsiteY7" fmla="*/ 252709 h 514646"/>
                <a:gd name="connsiteX8" fmla="*/ 519113 w 1928813"/>
                <a:gd name="connsiteY8" fmla="*/ 276521 h 514646"/>
                <a:gd name="connsiteX9" fmla="*/ 583406 w 1928813"/>
                <a:gd name="connsiteY9" fmla="*/ 293189 h 514646"/>
                <a:gd name="connsiteX10" fmla="*/ 685801 w 1928813"/>
                <a:gd name="connsiteY10" fmla="*/ 238421 h 514646"/>
                <a:gd name="connsiteX11" fmla="*/ 781051 w 1928813"/>
                <a:gd name="connsiteY11" fmla="*/ 169363 h 514646"/>
                <a:gd name="connsiteX12" fmla="*/ 842962 w 1928813"/>
                <a:gd name="connsiteY12" fmla="*/ 116977 h 514646"/>
                <a:gd name="connsiteX13" fmla="*/ 897730 w 1928813"/>
                <a:gd name="connsiteY13" fmla="*/ 71734 h 514646"/>
                <a:gd name="connsiteX14" fmla="*/ 950118 w 1928813"/>
                <a:gd name="connsiteY14" fmla="*/ 31252 h 514646"/>
                <a:gd name="connsiteX15" fmla="*/ 1040607 w 1928813"/>
                <a:gd name="connsiteY15" fmla="*/ 294 h 514646"/>
                <a:gd name="connsiteX16" fmla="*/ 1135855 w 1928813"/>
                <a:gd name="connsiteY16" fmla="*/ 16965 h 514646"/>
                <a:gd name="connsiteX17" fmla="*/ 1169194 w 1928813"/>
                <a:gd name="connsiteY17" fmla="*/ 38393 h 514646"/>
                <a:gd name="connsiteX18" fmla="*/ 1207295 w 1928813"/>
                <a:gd name="connsiteY18" fmla="*/ 81258 h 514646"/>
                <a:gd name="connsiteX19" fmla="*/ 1257300 w 1928813"/>
                <a:gd name="connsiteY19" fmla="*/ 140790 h 514646"/>
                <a:gd name="connsiteX20" fmla="*/ 1281113 w 1928813"/>
                <a:gd name="connsiteY20" fmla="*/ 176507 h 514646"/>
                <a:gd name="connsiteX21" fmla="*/ 1312069 w 1928813"/>
                <a:gd name="connsiteY21" fmla="*/ 214609 h 514646"/>
                <a:gd name="connsiteX22" fmla="*/ 1357313 w 1928813"/>
                <a:gd name="connsiteY22" fmla="*/ 271757 h 514646"/>
                <a:gd name="connsiteX23" fmla="*/ 1395413 w 1928813"/>
                <a:gd name="connsiteY23" fmla="*/ 312240 h 514646"/>
                <a:gd name="connsiteX24" fmla="*/ 1426369 w 1928813"/>
                <a:gd name="connsiteY24" fmla="*/ 343196 h 514646"/>
                <a:gd name="connsiteX25" fmla="*/ 1469232 w 1928813"/>
                <a:gd name="connsiteY25" fmla="*/ 378916 h 514646"/>
                <a:gd name="connsiteX26" fmla="*/ 1509712 w 1928813"/>
                <a:gd name="connsiteY26" fmla="*/ 409871 h 514646"/>
                <a:gd name="connsiteX27" fmla="*/ 1557339 w 1928813"/>
                <a:gd name="connsiteY27" fmla="*/ 433684 h 514646"/>
                <a:gd name="connsiteX28" fmla="*/ 1624012 w 1928813"/>
                <a:gd name="connsiteY28" fmla="*/ 462259 h 514646"/>
                <a:gd name="connsiteX29" fmla="*/ 1674019 w 1928813"/>
                <a:gd name="connsiteY29" fmla="*/ 476547 h 514646"/>
                <a:gd name="connsiteX30" fmla="*/ 1743075 w 1928813"/>
                <a:gd name="connsiteY30" fmla="*/ 495596 h 514646"/>
                <a:gd name="connsiteX31" fmla="*/ 1812131 w 1928813"/>
                <a:gd name="connsiteY31" fmla="*/ 507502 h 514646"/>
                <a:gd name="connsiteX32" fmla="*/ 1864519 w 1928813"/>
                <a:gd name="connsiteY32" fmla="*/ 509883 h 514646"/>
                <a:gd name="connsiteX33" fmla="*/ 1928813 w 1928813"/>
                <a:gd name="connsiteY33" fmla="*/ 514646 h 514646"/>
                <a:gd name="connsiteX0" fmla="*/ 0 w 1928813"/>
                <a:gd name="connsiteY0" fmla="*/ 297952 h 514646"/>
                <a:gd name="connsiteX1" fmla="*/ 83344 w 1928813"/>
                <a:gd name="connsiteY1" fmla="*/ 300334 h 514646"/>
                <a:gd name="connsiteX2" fmla="*/ 123825 w 1928813"/>
                <a:gd name="connsiteY2" fmla="*/ 300334 h 514646"/>
                <a:gd name="connsiteX3" fmla="*/ 209550 w 1928813"/>
                <a:gd name="connsiteY3" fmla="*/ 295571 h 514646"/>
                <a:gd name="connsiteX4" fmla="*/ 290513 w 1928813"/>
                <a:gd name="connsiteY4" fmla="*/ 281284 h 514646"/>
                <a:gd name="connsiteX5" fmla="*/ 366713 w 1928813"/>
                <a:gd name="connsiteY5" fmla="*/ 262234 h 514646"/>
                <a:gd name="connsiteX6" fmla="*/ 402432 w 1928813"/>
                <a:gd name="connsiteY6" fmla="*/ 252709 h 514646"/>
                <a:gd name="connsiteX7" fmla="*/ 469106 w 1928813"/>
                <a:gd name="connsiteY7" fmla="*/ 252709 h 514646"/>
                <a:gd name="connsiteX8" fmla="*/ 519113 w 1928813"/>
                <a:gd name="connsiteY8" fmla="*/ 276521 h 514646"/>
                <a:gd name="connsiteX9" fmla="*/ 583406 w 1928813"/>
                <a:gd name="connsiteY9" fmla="*/ 293189 h 514646"/>
                <a:gd name="connsiteX10" fmla="*/ 685801 w 1928813"/>
                <a:gd name="connsiteY10" fmla="*/ 238421 h 514646"/>
                <a:gd name="connsiteX11" fmla="*/ 781051 w 1928813"/>
                <a:gd name="connsiteY11" fmla="*/ 169363 h 514646"/>
                <a:gd name="connsiteX12" fmla="*/ 842962 w 1928813"/>
                <a:gd name="connsiteY12" fmla="*/ 116977 h 514646"/>
                <a:gd name="connsiteX13" fmla="*/ 897730 w 1928813"/>
                <a:gd name="connsiteY13" fmla="*/ 71734 h 514646"/>
                <a:gd name="connsiteX14" fmla="*/ 950118 w 1928813"/>
                <a:gd name="connsiteY14" fmla="*/ 31252 h 514646"/>
                <a:gd name="connsiteX15" fmla="*/ 1040607 w 1928813"/>
                <a:gd name="connsiteY15" fmla="*/ 294 h 514646"/>
                <a:gd name="connsiteX16" fmla="*/ 1135855 w 1928813"/>
                <a:gd name="connsiteY16" fmla="*/ 16965 h 514646"/>
                <a:gd name="connsiteX17" fmla="*/ 1207295 w 1928813"/>
                <a:gd name="connsiteY17" fmla="*/ 81258 h 514646"/>
                <a:gd name="connsiteX18" fmla="*/ 1257300 w 1928813"/>
                <a:gd name="connsiteY18" fmla="*/ 140790 h 514646"/>
                <a:gd name="connsiteX19" fmla="*/ 1281113 w 1928813"/>
                <a:gd name="connsiteY19" fmla="*/ 176507 h 514646"/>
                <a:gd name="connsiteX20" fmla="*/ 1312069 w 1928813"/>
                <a:gd name="connsiteY20" fmla="*/ 214609 h 514646"/>
                <a:gd name="connsiteX21" fmla="*/ 1357313 w 1928813"/>
                <a:gd name="connsiteY21" fmla="*/ 271757 h 514646"/>
                <a:gd name="connsiteX22" fmla="*/ 1395413 w 1928813"/>
                <a:gd name="connsiteY22" fmla="*/ 312240 h 514646"/>
                <a:gd name="connsiteX23" fmla="*/ 1426369 w 1928813"/>
                <a:gd name="connsiteY23" fmla="*/ 343196 h 514646"/>
                <a:gd name="connsiteX24" fmla="*/ 1469232 w 1928813"/>
                <a:gd name="connsiteY24" fmla="*/ 378916 h 514646"/>
                <a:gd name="connsiteX25" fmla="*/ 1509712 w 1928813"/>
                <a:gd name="connsiteY25" fmla="*/ 409871 h 514646"/>
                <a:gd name="connsiteX26" fmla="*/ 1557339 w 1928813"/>
                <a:gd name="connsiteY26" fmla="*/ 433684 h 514646"/>
                <a:gd name="connsiteX27" fmla="*/ 1624012 w 1928813"/>
                <a:gd name="connsiteY27" fmla="*/ 462259 h 514646"/>
                <a:gd name="connsiteX28" fmla="*/ 1674019 w 1928813"/>
                <a:gd name="connsiteY28" fmla="*/ 476547 h 514646"/>
                <a:gd name="connsiteX29" fmla="*/ 1743075 w 1928813"/>
                <a:gd name="connsiteY29" fmla="*/ 495596 h 514646"/>
                <a:gd name="connsiteX30" fmla="*/ 1812131 w 1928813"/>
                <a:gd name="connsiteY30" fmla="*/ 507502 h 514646"/>
                <a:gd name="connsiteX31" fmla="*/ 1864519 w 1928813"/>
                <a:gd name="connsiteY31" fmla="*/ 509883 h 514646"/>
                <a:gd name="connsiteX32" fmla="*/ 1928813 w 1928813"/>
                <a:gd name="connsiteY32" fmla="*/ 514646 h 514646"/>
                <a:gd name="connsiteX0" fmla="*/ 0 w 1928813"/>
                <a:gd name="connsiteY0" fmla="*/ 299163 h 515857"/>
                <a:gd name="connsiteX1" fmla="*/ 83344 w 1928813"/>
                <a:gd name="connsiteY1" fmla="*/ 301545 h 515857"/>
                <a:gd name="connsiteX2" fmla="*/ 123825 w 1928813"/>
                <a:gd name="connsiteY2" fmla="*/ 301545 h 515857"/>
                <a:gd name="connsiteX3" fmla="*/ 209550 w 1928813"/>
                <a:gd name="connsiteY3" fmla="*/ 296782 h 515857"/>
                <a:gd name="connsiteX4" fmla="*/ 290513 w 1928813"/>
                <a:gd name="connsiteY4" fmla="*/ 282495 h 515857"/>
                <a:gd name="connsiteX5" fmla="*/ 366713 w 1928813"/>
                <a:gd name="connsiteY5" fmla="*/ 263445 h 515857"/>
                <a:gd name="connsiteX6" fmla="*/ 402432 w 1928813"/>
                <a:gd name="connsiteY6" fmla="*/ 253920 h 515857"/>
                <a:gd name="connsiteX7" fmla="*/ 469106 w 1928813"/>
                <a:gd name="connsiteY7" fmla="*/ 253920 h 515857"/>
                <a:gd name="connsiteX8" fmla="*/ 519113 w 1928813"/>
                <a:gd name="connsiteY8" fmla="*/ 277732 h 515857"/>
                <a:gd name="connsiteX9" fmla="*/ 583406 w 1928813"/>
                <a:gd name="connsiteY9" fmla="*/ 294400 h 515857"/>
                <a:gd name="connsiteX10" fmla="*/ 685801 w 1928813"/>
                <a:gd name="connsiteY10" fmla="*/ 239632 h 515857"/>
                <a:gd name="connsiteX11" fmla="*/ 781051 w 1928813"/>
                <a:gd name="connsiteY11" fmla="*/ 170574 h 515857"/>
                <a:gd name="connsiteX12" fmla="*/ 842962 w 1928813"/>
                <a:gd name="connsiteY12" fmla="*/ 118188 h 515857"/>
                <a:gd name="connsiteX13" fmla="*/ 897730 w 1928813"/>
                <a:gd name="connsiteY13" fmla="*/ 72945 h 515857"/>
                <a:gd name="connsiteX14" fmla="*/ 950118 w 1928813"/>
                <a:gd name="connsiteY14" fmla="*/ 32463 h 515857"/>
                <a:gd name="connsiteX15" fmla="*/ 1040607 w 1928813"/>
                <a:gd name="connsiteY15" fmla="*/ 1505 h 515857"/>
                <a:gd name="connsiteX16" fmla="*/ 1135855 w 1928813"/>
                <a:gd name="connsiteY16" fmla="*/ 18176 h 515857"/>
                <a:gd name="connsiteX17" fmla="*/ 1207295 w 1928813"/>
                <a:gd name="connsiteY17" fmla="*/ 82469 h 515857"/>
                <a:gd name="connsiteX18" fmla="*/ 1257300 w 1928813"/>
                <a:gd name="connsiteY18" fmla="*/ 142001 h 515857"/>
                <a:gd name="connsiteX19" fmla="*/ 1281113 w 1928813"/>
                <a:gd name="connsiteY19" fmla="*/ 177718 h 515857"/>
                <a:gd name="connsiteX20" fmla="*/ 1312069 w 1928813"/>
                <a:gd name="connsiteY20" fmla="*/ 215820 h 515857"/>
                <a:gd name="connsiteX21" fmla="*/ 1357313 w 1928813"/>
                <a:gd name="connsiteY21" fmla="*/ 272968 h 515857"/>
                <a:gd name="connsiteX22" fmla="*/ 1395413 w 1928813"/>
                <a:gd name="connsiteY22" fmla="*/ 313451 h 515857"/>
                <a:gd name="connsiteX23" fmla="*/ 1426369 w 1928813"/>
                <a:gd name="connsiteY23" fmla="*/ 344407 h 515857"/>
                <a:gd name="connsiteX24" fmla="*/ 1469232 w 1928813"/>
                <a:gd name="connsiteY24" fmla="*/ 380127 h 515857"/>
                <a:gd name="connsiteX25" fmla="*/ 1509712 w 1928813"/>
                <a:gd name="connsiteY25" fmla="*/ 411082 h 515857"/>
                <a:gd name="connsiteX26" fmla="*/ 1557339 w 1928813"/>
                <a:gd name="connsiteY26" fmla="*/ 434895 h 515857"/>
                <a:gd name="connsiteX27" fmla="*/ 1624012 w 1928813"/>
                <a:gd name="connsiteY27" fmla="*/ 463470 h 515857"/>
                <a:gd name="connsiteX28" fmla="*/ 1674019 w 1928813"/>
                <a:gd name="connsiteY28" fmla="*/ 477758 h 515857"/>
                <a:gd name="connsiteX29" fmla="*/ 1743075 w 1928813"/>
                <a:gd name="connsiteY29" fmla="*/ 496807 h 515857"/>
                <a:gd name="connsiteX30" fmla="*/ 1812131 w 1928813"/>
                <a:gd name="connsiteY30" fmla="*/ 508713 h 515857"/>
                <a:gd name="connsiteX31" fmla="*/ 1864519 w 1928813"/>
                <a:gd name="connsiteY31" fmla="*/ 511094 h 515857"/>
                <a:gd name="connsiteX32" fmla="*/ 1928813 w 1928813"/>
                <a:gd name="connsiteY32" fmla="*/ 515857 h 515857"/>
                <a:gd name="connsiteX0" fmla="*/ 0 w 1928813"/>
                <a:gd name="connsiteY0" fmla="*/ 297673 h 514367"/>
                <a:gd name="connsiteX1" fmla="*/ 83344 w 1928813"/>
                <a:gd name="connsiteY1" fmla="*/ 300055 h 514367"/>
                <a:gd name="connsiteX2" fmla="*/ 123825 w 1928813"/>
                <a:gd name="connsiteY2" fmla="*/ 300055 h 514367"/>
                <a:gd name="connsiteX3" fmla="*/ 209550 w 1928813"/>
                <a:gd name="connsiteY3" fmla="*/ 295292 h 514367"/>
                <a:gd name="connsiteX4" fmla="*/ 290513 w 1928813"/>
                <a:gd name="connsiteY4" fmla="*/ 281005 h 514367"/>
                <a:gd name="connsiteX5" fmla="*/ 366713 w 1928813"/>
                <a:gd name="connsiteY5" fmla="*/ 261955 h 514367"/>
                <a:gd name="connsiteX6" fmla="*/ 402432 w 1928813"/>
                <a:gd name="connsiteY6" fmla="*/ 252430 h 514367"/>
                <a:gd name="connsiteX7" fmla="*/ 469106 w 1928813"/>
                <a:gd name="connsiteY7" fmla="*/ 252430 h 514367"/>
                <a:gd name="connsiteX8" fmla="*/ 519113 w 1928813"/>
                <a:gd name="connsiteY8" fmla="*/ 276242 h 514367"/>
                <a:gd name="connsiteX9" fmla="*/ 583406 w 1928813"/>
                <a:gd name="connsiteY9" fmla="*/ 292910 h 514367"/>
                <a:gd name="connsiteX10" fmla="*/ 685801 w 1928813"/>
                <a:gd name="connsiteY10" fmla="*/ 238142 h 514367"/>
                <a:gd name="connsiteX11" fmla="*/ 781051 w 1928813"/>
                <a:gd name="connsiteY11" fmla="*/ 169084 h 514367"/>
                <a:gd name="connsiteX12" fmla="*/ 842962 w 1928813"/>
                <a:gd name="connsiteY12" fmla="*/ 116698 h 514367"/>
                <a:gd name="connsiteX13" fmla="*/ 897730 w 1928813"/>
                <a:gd name="connsiteY13" fmla="*/ 71455 h 514367"/>
                <a:gd name="connsiteX14" fmla="*/ 950118 w 1928813"/>
                <a:gd name="connsiteY14" fmla="*/ 30973 h 514367"/>
                <a:gd name="connsiteX15" fmla="*/ 1040607 w 1928813"/>
                <a:gd name="connsiteY15" fmla="*/ 15 h 514367"/>
                <a:gd name="connsiteX16" fmla="*/ 1154905 w 1928813"/>
                <a:gd name="connsiteY16" fmla="*/ 28592 h 514367"/>
                <a:gd name="connsiteX17" fmla="*/ 1207295 w 1928813"/>
                <a:gd name="connsiteY17" fmla="*/ 80979 h 514367"/>
                <a:gd name="connsiteX18" fmla="*/ 1257300 w 1928813"/>
                <a:gd name="connsiteY18" fmla="*/ 140511 h 514367"/>
                <a:gd name="connsiteX19" fmla="*/ 1281113 w 1928813"/>
                <a:gd name="connsiteY19" fmla="*/ 176228 h 514367"/>
                <a:gd name="connsiteX20" fmla="*/ 1312069 w 1928813"/>
                <a:gd name="connsiteY20" fmla="*/ 214330 h 514367"/>
                <a:gd name="connsiteX21" fmla="*/ 1357313 w 1928813"/>
                <a:gd name="connsiteY21" fmla="*/ 271478 h 514367"/>
                <a:gd name="connsiteX22" fmla="*/ 1395413 w 1928813"/>
                <a:gd name="connsiteY22" fmla="*/ 311961 h 514367"/>
                <a:gd name="connsiteX23" fmla="*/ 1426369 w 1928813"/>
                <a:gd name="connsiteY23" fmla="*/ 342917 h 514367"/>
                <a:gd name="connsiteX24" fmla="*/ 1469232 w 1928813"/>
                <a:gd name="connsiteY24" fmla="*/ 378637 h 514367"/>
                <a:gd name="connsiteX25" fmla="*/ 1509712 w 1928813"/>
                <a:gd name="connsiteY25" fmla="*/ 409592 h 514367"/>
                <a:gd name="connsiteX26" fmla="*/ 1557339 w 1928813"/>
                <a:gd name="connsiteY26" fmla="*/ 433405 h 514367"/>
                <a:gd name="connsiteX27" fmla="*/ 1624012 w 1928813"/>
                <a:gd name="connsiteY27" fmla="*/ 461980 h 514367"/>
                <a:gd name="connsiteX28" fmla="*/ 1674019 w 1928813"/>
                <a:gd name="connsiteY28" fmla="*/ 476268 h 514367"/>
                <a:gd name="connsiteX29" fmla="*/ 1743075 w 1928813"/>
                <a:gd name="connsiteY29" fmla="*/ 495317 h 514367"/>
                <a:gd name="connsiteX30" fmla="*/ 1812131 w 1928813"/>
                <a:gd name="connsiteY30" fmla="*/ 507223 h 514367"/>
                <a:gd name="connsiteX31" fmla="*/ 1864519 w 1928813"/>
                <a:gd name="connsiteY31" fmla="*/ 509604 h 514367"/>
                <a:gd name="connsiteX32" fmla="*/ 1928813 w 1928813"/>
                <a:gd name="connsiteY32" fmla="*/ 514367 h 514367"/>
                <a:gd name="connsiteX0" fmla="*/ 0 w 1928813"/>
                <a:gd name="connsiteY0" fmla="*/ 297681 h 514375"/>
                <a:gd name="connsiteX1" fmla="*/ 83344 w 1928813"/>
                <a:gd name="connsiteY1" fmla="*/ 300063 h 514375"/>
                <a:gd name="connsiteX2" fmla="*/ 123825 w 1928813"/>
                <a:gd name="connsiteY2" fmla="*/ 300063 h 514375"/>
                <a:gd name="connsiteX3" fmla="*/ 209550 w 1928813"/>
                <a:gd name="connsiteY3" fmla="*/ 295300 h 514375"/>
                <a:gd name="connsiteX4" fmla="*/ 290513 w 1928813"/>
                <a:gd name="connsiteY4" fmla="*/ 281013 h 514375"/>
                <a:gd name="connsiteX5" fmla="*/ 366713 w 1928813"/>
                <a:gd name="connsiteY5" fmla="*/ 261963 h 514375"/>
                <a:gd name="connsiteX6" fmla="*/ 402432 w 1928813"/>
                <a:gd name="connsiteY6" fmla="*/ 252438 h 514375"/>
                <a:gd name="connsiteX7" fmla="*/ 469106 w 1928813"/>
                <a:gd name="connsiteY7" fmla="*/ 252438 h 514375"/>
                <a:gd name="connsiteX8" fmla="*/ 519113 w 1928813"/>
                <a:gd name="connsiteY8" fmla="*/ 276250 h 514375"/>
                <a:gd name="connsiteX9" fmla="*/ 583406 w 1928813"/>
                <a:gd name="connsiteY9" fmla="*/ 292918 h 514375"/>
                <a:gd name="connsiteX10" fmla="*/ 685801 w 1928813"/>
                <a:gd name="connsiteY10" fmla="*/ 238150 h 514375"/>
                <a:gd name="connsiteX11" fmla="*/ 781051 w 1928813"/>
                <a:gd name="connsiteY11" fmla="*/ 169092 h 514375"/>
                <a:gd name="connsiteX12" fmla="*/ 842962 w 1928813"/>
                <a:gd name="connsiteY12" fmla="*/ 116706 h 514375"/>
                <a:gd name="connsiteX13" fmla="*/ 897730 w 1928813"/>
                <a:gd name="connsiteY13" fmla="*/ 71463 h 514375"/>
                <a:gd name="connsiteX14" fmla="*/ 950118 w 1928813"/>
                <a:gd name="connsiteY14" fmla="*/ 30981 h 514375"/>
                <a:gd name="connsiteX15" fmla="*/ 1040607 w 1928813"/>
                <a:gd name="connsiteY15" fmla="*/ 23 h 514375"/>
                <a:gd name="connsiteX16" fmla="*/ 1154905 w 1928813"/>
                <a:gd name="connsiteY16" fmla="*/ 35744 h 514375"/>
                <a:gd name="connsiteX17" fmla="*/ 1207295 w 1928813"/>
                <a:gd name="connsiteY17" fmla="*/ 80987 h 514375"/>
                <a:gd name="connsiteX18" fmla="*/ 1257300 w 1928813"/>
                <a:gd name="connsiteY18" fmla="*/ 140519 h 514375"/>
                <a:gd name="connsiteX19" fmla="*/ 1281113 w 1928813"/>
                <a:gd name="connsiteY19" fmla="*/ 176236 h 514375"/>
                <a:gd name="connsiteX20" fmla="*/ 1312069 w 1928813"/>
                <a:gd name="connsiteY20" fmla="*/ 214338 h 514375"/>
                <a:gd name="connsiteX21" fmla="*/ 1357313 w 1928813"/>
                <a:gd name="connsiteY21" fmla="*/ 271486 h 514375"/>
                <a:gd name="connsiteX22" fmla="*/ 1395413 w 1928813"/>
                <a:gd name="connsiteY22" fmla="*/ 311969 h 514375"/>
                <a:gd name="connsiteX23" fmla="*/ 1426369 w 1928813"/>
                <a:gd name="connsiteY23" fmla="*/ 342925 h 514375"/>
                <a:gd name="connsiteX24" fmla="*/ 1469232 w 1928813"/>
                <a:gd name="connsiteY24" fmla="*/ 378645 h 514375"/>
                <a:gd name="connsiteX25" fmla="*/ 1509712 w 1928813"/>
                <a:gd name="connsiteY25" fmla="*/ 409600 h 514375"/>
                <a:gd name="connsiteX26" fmla="*/ 1557339 w 1928813"/>
                <a:gd name="connsiteY26" fmla="*/ 433413 h 514375"/>
                <a:gd name="connsiteX27" fmla="*/ 1624012 w 1928813"/>
                <a:gd name="connsiteY27" fmla="*/ 461988 h 514375"/>
                <a:gd name="connsiteX28" fmla="*/ 1674019 w 1928813"/>
                <a:gd name="connsiteY28" fmla="*/ 476276 h 514375"/>
                <a:gd name="connsiteX29" fmla="*/ 1743075 w 1928813"/>
                <a:gd name="connsiteY29" fmla="*/ 495325 h 514375"/>
                <a:gd name="connsiteX30" fmla="*/ 1812131 w 1928813"/>
                <a:gd name="connsiteY30" fmla="*/ 507231 h 514375"/>
                <a:gd name="connsiteX31" fmla="*/ 1864519 w 1928813"/>
                <a:gd name="connsiteY31" fmla="*/ 509612 h 514375"/>
                <a:gd name="connsiteX32" fmla="*/ 1928813 w 1928813"/>
                <a:gd name="connsiteY32" fmla="*/ 514375 h 514375"/>
                <a:gd name="connsiteX0" fmla="*/ 0 w 1928813"/>
                <a:gd name="connsiteY0" fmla="*/ 297681 h 514375"/>
                <a:gd name="connsiteX1" fmla="*/ 83344 w 1928813"/>
                <a:gd name="connsiteY1" fmla="*/ 300063 h 514375"/>
                <a:gd name="connsiteX2" fmla="*/ 123825 w 1928813"/>
                <a:gd name="connsiteY2" fmla="*/ 300063 h 514375"/>
                <a:gd name="connsiteX3" fmla="*/ 209550 w 1928813"/>
                <a:gd name="connsiteY3" fmla="*/ 295300 h 514375"/>
                <a:gd name="connsiteX4" fmla="*/ 290513 w 1928813"/>
                <a:gd name="connsiteY4" fmla="*/ 281013 h 514375"/>
                <a:gd name="connsiteX5" fmla="*/ 366713 w 1928813"/>
                <a:gd name="connsiteY5" fmla="*/ 261963 h 514375"/>
                <a:gd name="connsiteX6" fmla="*/ 402432 w 1928813"/>
                <a:gd name="connsiteY6" fmla="*/ 252438 h 514375"/>
                <a:gd name="connsiteX7" fmla="*/ 469106 w 1928813"/>
                <a:gd name="connsiteY7" fmla="*/ 252438 h 514375"/>
                <a:gd name="connsiteX8" fmla="*/ 519113 w 1928813"/>
                <a:gd name="connsiteY8" fmla="*/ 276250 h 514375"/>
                <a:gd name="connsiteX9" fmla="*/ 583406 w 1928813"/>
                <a:gd name="connsiteY9" fmla="*/ 292918 h 514375"/>
                <a:gd name="connsiteX10" fmla="*/ 685801 w 1928813"/>
                <a:gd name="connsiteY10" fmla="*/ 238150 h 514375"/>
                <a:gd name="connsiteX11" fmla="*/ 781051 w 1928813"/>
                <a:gd name="connsiteY11" fmla="*/ 169092 h 514375"/>
                <a:gd name="connsiteX12" fmla="*/ 842962 w 1928813"/>
                <a:gd name="connsiteY12" fmla="*/ 116706 h 514375"/>
                <a:gd name="connsiteX13" fmla="*/ 897730 w 1928813"/>
                <a:gd name="connsiteY13" fmla="*/ 71463 h 514375"/>
                <a:gd name="connsiteX14" fmla="*/ 950118 w 1928813"/>
                <a:gd name="connsiteY14" fmla="*/ 30981 h 514375"/>
                <a:gd name="connsiteX15" fmla="*/ 1040607 w 1928813"/>
                <a:gd name="connsiteY15" fmla="*/ 23 h 514375"/>
                <a:gd name="connsiteX16" fmla="*/ 1154905 w 1928813"/>
                <a:gd name="connsiteY16" fmla="*/ 35744 h 514375"/>
                <a:gd name="connsiteX17" fmla="*/ 1219201 w 1928813"/>
                <a:gd name="connsiteY17" fmla="*/ 102418 h 514375"/>
                <a:gd name="connsiteX18" fmla="*/ 1257300 w 1928813"/>
                <a:gd name="connsiteY18" fmla="*/ 140519 h 514375"/>
                <a:gd name="connsiteX19" fmla="*/ 1281113 w 1928813"/>
                <a:gd name="connsiteY19" fmla="*/ 176236 h 514375"/>
                <a:gd name="connsiteX20" fmla="*/ 1312069 w 1928813"/>
                <a:gd name="connsiteY20" fmla="*/ 214338 h 514375"/>
                <a:gd name="connsiteX21" fmla="*/ 1357313 w 1928813"/>
                <a:gd name="connsiteY21" fmla="*/ 271486 h 514375"/>
                <a:gd name="connsiteX22" fmla="*/ 1395413 w 1928813"/>
                <a:gd name="connsiteY22" fmla="*/ 311969 h 514375"/>
                <a:gd name="connsiteX23" fmla="*/ 1426369 w 1928813"/>
                <a:gd name="connsiteY23" fmla="*/ 342925 h 514375"/>
                <a:gd name="connsiteX24" fmla="*/ 1469232 w 1928813"/>
                <a:gd name="connsiteY24" fmla="*/ 378645 h 514375"/>
                <a:gd name="connsiteX25" fmla="*/ 1509712 w 1928813"/>
                <a:gd name="connsiteY25" fmla="*/ 409600 h 514375"/>
                <a:gd name="connsiteX26" fmla="*/ 1557339 w 1928813"/>
                <a:gd name="connsiteY26" fmla="*/ 433413 h 514375"/>
                <a:gd name="connsiteX27" fmla="*/ 1624012 w 1928813"/>
                <a:gd name="connsiteY27" fmla="*/ 461988 h 514375"/>
                <a:gd name="connsiteX28" fmla="*/ 1674019 w 1928813"/>
                <a:gd name="connsiteY28" fmla="*/ 476276 h 514375"/>
                <a:gd name="connsiteX29" fmla="*/ 1743075 w 1928813"/>
                <a:gd name="connsiteY29" fmla="*/ 495325 h 514375"/>
                <a:gd name="connsiteX30" fmla="*/ 1812131 w 1928813"/>
                <a:gd name="connsiteY30" fmla="*/ 507231 h 514375"/>
                <a:gd name="connsiteX31" fmla="*/ 1864519 w 1928813"/>
                <a:gd name="connsiteY31" fmla="*/ 509612 h 514375"/>
                <a:gd name="connsiteX32" fmla="*/ 1928813 w 1928813"/>
                <a:gd name="connsiteY32" fmla="*/ 514375 h 514375"/>
                <a:gd name="connsiteX0" fmla="*/ 0 w 1928813"/>
                <a:gd name="connsiteY0" fmla="*/ 297681 h 514375"/>
                <a:gd name="connsiteX1" fmla="*/ 83344 w 1928813"/>
                <a:gd name="connsiteY1" fmla="*/ 300063 h 514375"/>
                <a:gd name="connsiteX2" fmla="*/ 123825 w 1928813"/>
                <a:gd name="connsiteY2" fmla="*/ 300063 h 514375"/>
                <a:gd name="connsiteX3" fmla="*/ 209550 w 1928813"/>
                <a:gd name="connsiteY3" fmla="*/ 295300 h 514375"/>
                <a:gd name="connsiteX4" fmla="*/ 290513 w 1928813"/>
                <a:gd name="connsiteY4" fmla="*/ 281013 h 514375"/>
                <a:gd name="connsiteX5" fmla="*/ 366713 w 1928813"/>
                <a:gd name="connsiteY5" fmla="*/ 261963 h 514375"/>
                <a:gd name="connsiteX6" fmla="*/ 402432 w 1928813"/>
                <a:gd name="connsiteY6" fmla="*/ 252438 h 514375"/>
                <a:gd name="connsiteX7" fmla="*/ 469106 w 1928813"/>
                <a:gd name="connsiteY7" fmla="*/ 252438 h 514375"/>
                <a:gd name="connsiteX8" fmla="*/ 519113 w 1928813"/>
                <a:gd name="connsiteY8" fmla="*/ 276250 h 514375"/>
                <a:gd name="connsiteX9" fmla="*/ 583406 w 1928813"/>
                <a:gd name="connsiteY9" fmla="*/ 292918 h 514375"/>
                <a:gd name="connsiteX10" fmla="*/ 685801 w 1928813"/>
                <a:gd name="connsiteY10" fmla="*/ 238150 h 514375"/>
                <a:gd name="connsiteX11" fmla="*/ 781051 w 1928813"/>
                <a:gd name="connsiteY11" fmla="*/ 169092 h 514375"/>
                <a:gd name="connsiteX12" fmla="*/ 842962 w 1928813"/>
                <a:gd name="connsiteY12" fmla="*/ 116706 h 514375"/>
                <a:gd name="connsiteX13" fmla="*/ 897730 w 1928813"/>
                <a:gd name="connsiteY13" fmla="*/ 71463 h 514375"/>
                <a:gd name="connsiteX14" fmla="*/ 950118 w 1928813"/>
                <a:gd name="connsiteY14" fmla="*/ 30981 h 514375"/>
                <a:gd name="connsiteX15" fmla="*/ 1040607 w 1928813"/>
                <a:gd name="connsiteY15" fmla="*/ 23 h 514375"/>
                <a:gd name="connsiteX16" fmla="*/ 1154905 w 1928813"/>
                <a:gd name="connsiteY16" fmla="*/ 35744 h 514375"/>
                <a:gd name="connsiteX17" fmla="*/ 1219201 w 1928813"/>
                <a:gd name="connsiteY17" fmla="*/ 102418 h 514375"/>
                <a:gd name="connsiteX18" fmla="*/ 1281113 w 1928813"/>
                <a:gd name="connsiteY18" fmla="*/ 176236 h 514375"/>
                <a:gd name="connsiteX19" fmla="*/ 1312069 w 1928813"/>
                <a:gd name="connsiteY19" fmla="*/ 214338 h 514375"/>
                <a:gd name="connsiteX20" fmla="*/ 1357313 w 1928813"/>
                <a:gd name="connsiteY20" fmla="*/ 271486 h 514375"/>
                <a:gd name="connsiteX21" fmla="*/ 1395413 w 1928813"/>
                <a:gd name="connsiteY21" fmla="*/ 311969 h 514375"/>
                <a:gd name="connsiteX22" fmla="*/ 1426369 w 1928813"/>
                <a:gd name="connsiteY22" fmla="*/ 342925 h 514375"/>
                <a:gd name="connsiteX23" fmla="*/ 1469232 w 1928813"/>
                <a:gd name="connsiteY23" fmla="*/ 378645 h 514375"/>
                <a:gd name="connsiteX24" fmla="*/ 1509712 w 1928813"/>
                <a:gd name="connsiteY24" fmla="*/ 409600 h 514375"/>
                <a:gd name="connsiteX25" fmla="*/ 1557339 w 1928813"/>
                <a:gd name="connsiteY25" fmla="*/ 433413 h 514375"/>
                <a:gd name="connsiteX26" fmla="*/ 1624012 w 1928813"/>
                <a:gd name="connsiteY26" fmla="*/ 461988 h 514375"/>
                <a:gd name="connsiteX27" fmla="*/ 1674019 w 1928813"/>
                <a:gd name="connsiteY27" fmla="*/ 476276 h 514375"/>
                <a:gd name="connsiteX28" fmla="*/ 1743075 w 1928813"/>
                <a:gd name="connsiteY28" fmla="*/ 495325 h 514375"/>
                <a:gd name="connsiteX29" fmla="*/ 1812131 w 1928813"/>
                <a:gd name="connsiteY29" fmla="*/ 507231 h 514375"/>
                <a:gd name="connsiteX30" fmla="*/ 1864519 w 1928813"/>
                <a:gd name="connsiteY30" fmla="*/ 509612 h 514375"/>
                <a:gd name="connsiteX31" fmla="*/ 1928813 w 1928813"/>
                <a:gd name="connsiteY31" fmla="*/ 514375 h 514375"/>
                <a:gd name="connsiteX0" fmla="*/ 0 w 1928813"/>
                <a:gd name="connsiteY0" fmla="*/ 297744 h 514438"/>
                <a:gd name="connsiteX1" fmla="*/ 83344 w 1928813"/>
                <a:gd name="connsiteY1" fmla="*/ 300126 h 514438"/>
                <a:gd name="connsiteX2" fmla="*/ 123825 w 1928813"/>
                <a:gd name="connsiteY2" fmla="*/ 300126 h 514438"/>
                <a:gd name="connsiteX3" fmla="*/ 209550 w 1928813"/>
                <a:gd name="connsiteY3" fmla="*/ 295363 h 514438"/>
                <a:gd name="connsiteX4" fmla="*/ 290513 w 1928813"/>
                <a:gd name="connsiteY4" fmla="*/ 281076 h 514438"/>
                <a:gd name="connsiteX5" fmla="*/ 366713 w 1928813"/>
                <a:gd name="connsiteY5" fmla="*/ 262026 h 514438"/>
                <a:gd name="connsiteX6" fmla="*/ 402432 w 1928813"/>
                <a:gd name="connsiteY6" fmla="*/ 252501 h 514438"/>
                <a:gd name="connsiteX7" fmla="*/ 469106 w 1928813"/>
                <a:gd name="connsiteY7" fmla="*/ 252501 h 514438"/>
                <a:gd name="connsiteX8" fmla="*/ 519113 w 1928813"/>
                <a:gd name="connsiteY8" fmla="*/ 276313 h 514438"/>
                <a:gd name="connsiteX9" fmla="*/ 583406 w 1928813"/>
                <a:gd name="connsiteY9" fmla="*/ 292981 h 514438"/>
                <a:gd name="connsiteX10" fmla="*/ 685801 w 1928813"/>
                <a:gd name="connsiteY10" fmla="*/ 238213 h 514438"/>
                <a:gd name="connsiteX11" fmla="*/ 781051 w 1928813"/>
                <a:gd name="connsiteY11" fmla="*/ 169155 h 514438"/>
                <a:gd name="connsiteX12" fmla="*/ 842962 w 1928813"/>
                <a:gd name="connsiteY12" fmla="*/ 116769 h 514438"/>
                <a:gd name="connsiteX13" fmla="*/ 897730 w 1928813"/>
                <a:gd name="connsiteY13" fmla="*/ 71526 h 514438"/>
                <a:gd name="connsiteX14" fmla="*/ 950118 w 1928813"/>
                <a:gd name="connsiteY14" fmla="*/ 31044 h 514438"/>
                <a:gd name="connsiteX15" fmla="*/ 1040607 w 1928813"/>
                <a:gd name="connsiteY15" fmla="*/ 86 h 514438"/>
                <a:gd name="connsiteX16" fmla="*/ 1145380 w 1928813"/>
                <a:gd name="connsiteY16" fmla="*/ 40569 h 514438"/>
                <a:gd name="connsiteX17" fmla="*/ 1219201 w 1928813"/>
                <a:gd name="connsiteY17" fmla="*/ 102481 h 514438"/>
                <a:gd name="connsiteX18" fmla="*/ 1281113 w 1928813"/>
                <a:gd name="connsiteY18" fmla="*/ 176299 h 514438"/>
                <a:gd name="connsiteX19" fmla="*/ 1312069 w 1928813"/>
                <a:gd name="connsiteY19" fmla="*/ 214401 h 514438"/>
                <a:gd name="connsiteX20" fmla="*/ 1357313 w 1928813"/>
                <a:gd name="connsiteY20" fmla="*/ 271549 h 514438"/>
                <a:gd name="connsiteX21" fmla="*/ 1395413 w 1928813"/>
                <a:gd name="connsiteY21" fmla="*/ 312032 h 514438"/>
                <a:gd name="connsiteX22" fmla="*/ 1426369 w 1928813"/>
                <a:gd name="connsiteY22" fmla="*/ 342988 h 514438"/>
                <a:gd name="connsiteX23" fmla="*/ 1469232 w 1928813"/>
                <a:gd name="connsiteY23" fmla="*/ 378708 h 514438"/>
                <a:gd name="connsiteX24" fmla="*/ 1509712 w 1928813"/>
                <a:gd name="connsiteY24" fmla="*/ 409663 h 514438"/>
                <a:gd name="connsiteX25" fmla="*/ 1557339 w 1928813"/>
                <a:gd name="connsiteY25" fmla="*/ 433476 h 514438"/>
                <a:gd name="connsiteX26" fmla="*/ 1624012 w 1928813"/>
                <a:gd name="connsiteY26" fmla="*/ 462051 h 514438"/>
                <a:gd name="connsiteX27" fmla="*/ 1674019 w 1928813"/>
                <a:gd name="connsiteY27" fmla="*/ 476339 h 514438"/>
                <a:gd name="connsiteX28" fmla="*/ 1743075 w 1928813"/>
                <a:gd name="connsiteY28" fmla="*/ 495388 h 514438"/>
                <a:gd name="connsiteX29" fmla="*/ 1812131 w 1928813"/>
                <a:gd name="connsiteY29" fmla="*/ 507294 h 514438"/>
                <a:gd name="connsiteX30" fmla="*/ 1864519 w 1928813"/>
                <a:gd name="connsiteY30" fmla="*/ 509675 h 514438"/>
                <a:gd name="connsiteX31" fmla="*/ 1928813 w 1928813"/>
                <a:gd name="connsiteY31" fmla="*/ 514438 h 514438"/>
                <a:gd name="connsiteX0" fmla="*/ 0 w 1928813"/>
                <a:gd name="connsiteY0" fmla="*/ 297658 h 514352"/>
                <a:gd name="connsiteX1" fmla="*/ 83344 w 1928813"/>
                <a:gd name="connsiteY1" fmla="*/ 300040 h 514352"/>
                <a:gd name="connsiteX2" fmla="*/ 123825 w 1928813"/>
                <a:gd name="connsiteY2" fmla="*/ 300040 h 514352"/>
                <a:gd name="connsiteX3" fmla="*/ 209550 w 1928813"/>
                <a:gd name="connsiteY3" fmla="*/ 295277 h 514352"/>
                <a:gd name="connsiteX4" fmla="*/ 290513 w 1928813"/>
                <a:gd name="connsiteY4" fmla="*/ 280990 h 514352"/>
                <a:gd name="connsiteX5" fmla="*/ 366713 w 1928813"/>
                <a:gd name="connsiteY5" fmla="*/ 261940 h 514352"/>
                <a:gd name="connsiteX6" fmla="*/ 402432 w 1928813"/>
                <a:gd name="connsiteY6" fmla="*/ 252415 h 514352"/>
                <a:gd name="connsiteX7" fmla="*/ 469106 w 1928813"/>
                <a:gd name="connsiteY7" fmla="*/ 252415 h 514352"/>
                <a:gd name="connsiteX8" fmla="*/ 519113 w 1928813"/>
                <a:gd name="connsiteY8" fmla="*/ 276227 h 514352"/>
                <a:gd name="connsiteX9" fmla="*/ 583406 w 1928813"/>
                <a:gd name="connsiteY9" fmla="*/ 292895 h 514352"/>
                <a:gd name="connsiteX10" fmla="*/ 685801 w 1928813"/>
                <a:gd name="connsiteY10" fmla="*/ 238127 h 514352"/>
                <a:gd name="connsiteX11" fmla="*/ 781051 w 1928813"/>
                <a:gd name="connsiteY11" fmla="*/ 169069 h 514352"/>
                <a:gd name="connsiteX12" fmla="*/ 842962 w 1928813"/>
                <a:gd name="connsiteY12" fmla="*/ 116683 h 514352"/>
                <a:gd name="connsiteX13" fmla="*/ 897730 w 1928813"/>
                <a:gd name="connsiteY13" fmla="*/ 71440 h 514352"/>
                <a:gd name="connsiteX14" fmla="*/ 950118 w 1928813"/>
                <a:gd name="connsiteY14" fmla="*/ 30958 h 514352"/>
                <a:gd name="connsiteX15" fmla="*/ 1040607 w 1928813"/>
                <a:gd name="connsiteY15" fmla="*/ 0 h 514352"/>
                <a:gd name="connsiteX16" fmla="*/ 1145380 w 1928813"/>
                <a:gd name="connsiteY16" fmla="*/ 30958 h 514352"/>
                <a:gd name="connsiteX17" fmla="*/ 1219201 w 1928813"/>
                <a:gd name="connsiteY17" fmla="*/ 102395 h 514352"/>
                <a:gd name="connsiteX18" fmla="*/ 1281113 w 1928813"/>
                <a:gd name="connsiteY18" fmla="*/ 176213 h 514352"/>
                <a:gd name="connsiteX19" fmla="*/ 1312069 w 1928813"/>
                <a:gd name="connsiteY19" fmla="*/ 214315 h 514352"/>
                <a:gd name="connsiteX20" fmla="*/ 1357313 w 1928813"/>
                <a:gd name="connsiteY20" fmla="*/ 271463 h 514352"/>
                <a:gd name="connsiteX21" fmla="*/ 1395413 w 1928813"/>
                <a:gd name="connsiteY21" fmla="*/ 311946 h 514352"/>
                <a:gd name="connsiteX22" fmla="*/ 1426369 w 1928813"/>
                <a:gd name="connsiteY22" fmla="*/ 342902 h 514352"/>
                <a:gd name="connsiteX23" fmla="*/ 1469232 w 1928813"/>
                <a:gd name="connsiteY23" fmla="*/ 378622 h 514352"/>
                <a:gd name="connsiteX24" fmla="*/ 1509712 w 1928813"/>
                <a:gd name="connsiteY24" fmla="*/ 409577 h 514352"/>
                <a:gd name="connsiteX25" fmla="*/ 1557339 w 1928813"/>
                <a:gd name="connsiteY25" fmla="*/ 433390 h 514352"/>
                <a:gd name="connsiteX26" fmla="*/ 1624012 w 1928813"/>
                <a:gd name="connsiteY26" fmla="*/ 461965 h 514352"/>
                <a:gd name="connsiteX27" fmla="*/ 1674019 w 1928813"/>
                <a:gd name="connsiteY27" fmla="*/ 476253 h 514352"/>
                <a:gd name="connsiteX28" fmla="*/ 1743075 w 1928813"/>
                <a:gd name="connsiteY28" fmla="*/ 495302 h 514352"/>
                <a:gd name="connsiteX29" fmla="*/ 1812131 w 1928813"/>
                <a:gd name="connsiteY29" fmla="*/ 507208 h 514352"/>
                <a:gd name="connsiteX30" fmla="*/ 1864519 w 1928813"/>
                <a:gd name="connsiteY30" fmla="*/ 509589 h 514352"/>
                <a:gd name="connsiteX31" fmla="*/ 1928813 w 1928813"/>
                <a:gd name="connsiteY31" fmla="*/ 514352 h 514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28813" h="514352">
                  <a:moveTo>
                    <a:pt x="0" y="297658"/>
                  </a:moveTo>
                  <a:lnTo>
                    <a:pt x="83344" y="300040"/>
                  </a:lnTo>
                  <a:lnTo>
                    <a:pt x="123825" y="300040"/>
                  </a:lnTo>
                  <a:lnTo>
                    <a:pt x="209550" y="295277"/>
                  </a:lnTo>
                  <a:lnTo>
                    <a:pt x="290513" y="280990"/>
                  </a:lnTo>
                  <a:lnTo>
                    <a:pt x="366713" y="261940"/>
                  </a:lnTo>
                  <a:lnTo>
                    <a:pt x="402432" y="252415"/>
                  </a:lnTo>
                  <a:cubicBezTo>
                    <a:pt x="419497" y="250828"/>
                    <a:pt x="449659" y="248446"/>
                    <a:pt x="469106" y="252415"/>
                  </a:cubicBezTo>
                  <a:cubicBezTo>
                    <a:pt x="488553" y="256384"/>
                    <a:pt x="500063" y="269480"/>
                    <a:pt x="519113" y="276227"/>
                  </a:cubicBezTo>
                  <a:cubicBezTo>
                    <a:pt x="538163" y="282974"/>
                    <a:pt x="555625" y="299245"/>
                    <a:pt x="583406" y="292895"/>
                  </a:cubicBezTo>
                  <a:cubicBezTo>
                    <a:pt x="611187" y="286545"/>
                    <a:pt x="652860" y="258765"/>
                    <a:pt x="685801" y="238127"/>
                  </a:cubicBezTo>
                  <a:cubicBezTo>
                    <a:pt x="718742" y="217489"/>
                    <a:pt x="769542" y="178197"/>
                    <a:pt x="781051" y="169069"/>
                  </a:cubicBezTo>
                  <a:lnTo>
                    <a:pt x="842962" y="116683"/>
                  </a:lnTo>
                  <a:lnTo>
                    <a:pt x="897730" y="71440"/>
                  </a:lnTo>
                  <a:lnTo>
                    <a:pt x="950118" y="30958"/>
                  </a:lnTo>
                  <a:cubicBezTo>
                    <a:pt x="973931" y="19051"/>
                    <a:pt x="1008063" y="0"/>
                    <a:pt x="1040607" y="0"/>
                  </a:cubicBezTo>
                  <a:cubicBezTo>
                    <a:pt x="1073151" y="0"/>
                    <a:pt x="1115614" y="13892"/>
                    <a:pt x="1145380" y="30958"/>
                  </a:cubicBezTo>
                  <a:cubicBezTo>
                    <a:pt x="1175146" y="48024"/>
                    <a:pt x="1197769" y="80170"/>
                    <a:pt x="1219201" y="102395"/>
                  </a:cubicBezTo>
                  <a:lnTo>
                    <a:pt x="1281113" y="176213"/>
                  </a:lnTo>
                  <a:lnTo>
                    <a:pt x="1312069" y="214315"/>
                  </a:lnTo>
                  <a:lnTo>
                    <a:pt x="1357313" y="271463"/>
                  </a:lnTo>
                  <a:lnTo>
                    <a:pt x="1395413" y="311946"/>
                  </a:lnTo>
                  <a:lnTo>
                    <a:pt x="1426369" y="342902"/>
                  </a:lnTo>
                  <a:lnTo>
                    <a:pt x="1469232" y="378622"/>
                  </a:lnTo>
                  <a:lnTo>
                    <a:pt x="1509712" y="409577"/>
                  </a:lnTo>
                  <a:lnTo>
                    <a:pt x="1557339" y="433390"/>
                  </a:lnTo>
                  <a:lnTo>
                    <a:pt x="1624012" y="461965"/>
                  </a:lnTo>
                  <a:cubicBezTo>
                    <a:pt x="1643459" y="469109"/>
                    <a:pt x="1656160" y="470300"/>
                    <a:pt x="1674019" y="476253"/>
                  </a:cubicBezTo>
                  <a:cubicBezTo>
                    <a:pt x="1690688" y="481809"/>
                    <a:pt x="1718866" y="490937"/>
                    <a:pt x="1743075" y="495302"/>
                  </a:cubicBezTo>
                  <a:lnTo>
                    <a:pt x="1812131" y="507208"/>
                  </a:lnTo>
                  <a:lnTo>
                    <a:pt x="1864519" y="509589"/>
                  </a:lnTo>
                  <a:lnTo>
                    <a:pt x="1928813" y="514352"/>
                  </a:lnTo>
                </a:path>
              </a:pathLst>
            </a:cu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endParaRPr>
            </a:p>
          </p:txBody>
        </p:sp>
        <p:sp>
          <p:nvSpPr>
            <p:cNvPr id="40" name="フリーフォーム 39"/>
            <p:cNvSpPr/>
            <p:nvPr/>
          </p:nvSpPr>
          <p:spPr>
            <a:xfrm>
              <a:off x="3804580" y="2168020"/>
              <a:ext cx="1643063" cy="1206745"/>
            </a:xfrm>
            <a:custGeom>
              <a:avLst/>
              <a:gdLst>
                <a:gd name="connsiteX0" fmla="*/ 1652588 w 1652588"/>
                <a:gd name="connsiteY0" fmla="*/ 0 h 1414462"/>
                <a:gd name="connsiteX1" fmla="*/ 1624013 w 1652588"/>
                <a:gd name="connsiteY1" fmla="*/ 123825 h 1414462"/>
                <a:gd name="connsiteX2" fmla="*/ 1609725 w 1652588"/>
                <a:gd name="connsiteY2" fmla="*/ 166687 h 1414462"/>
                <a:gd name="connsiteX3" fmla="*/ 1566863 w 1652588"/>
                <a:gd name="connsiteY3" fmla="*/ 204787 h 1414462"/>
                <a:gd name="connsiteX4" fmla="*/ 1533525 w 1652588"/>
                <a:gd name="connsiteY4" fmla="*/ 223837 h 1414462"/>
                <a:gd name="connsiteX5" fmla="*/ 1476375 w 1652588"/>
                <a:gd name="connsiteY5" fmla="*/ 280987 h 1414462"/>
                <a:gd name="connsiteX6" fmla="*/ 1423988 w 1652588"/>
                <a:gd name="connsiteY6" fmla="*/ 333375 h 1414462"/>
                <a:gd name="connsiteX7" fmla="*/ 1395413 w 1652588"/>
                <a:gd name="connsiteY7" fmla="*/ 381000 h 1414462"/>
                <a:gd name="connsiteX8" fmla="*/ 1347788 w 1652588"/>
                <a:gd name="connsiteY8" fmla="*/ 438150 h 1414462"/>
                <a:gd name="connsiteX9" fmla="*/ 1295400 w 1652588"/>
                <a:gd name="connsiteY9" fmla="*/ 461962 h 1414462"/>
                <a:gd name="connsiteX10" fmla="*/ 1266825 w 1652588"/>
                <a:gd name="connsiteY10" fmla="*/ 461962 h 1414462"/>
                <a:gd name="connsiteX11" fmla="*/ 1247775 w 1652588"/>
                <a:gd name="connsiteY11" fmla="*/ 457200 h 1414462"/>
                <a:gd name="connsiteX12" fmla="*/ 1243013 w 1652588"/>
                <a:gd name="connsiteY12" fmla="*/ 438150 h 1414462"/>
                <a:gd name="connsiteX13" fmla="*/ 1204913 w 1652588"/>
                <a:gd name="connsiteY13" fmla="*/ 428625 h 1414462"/>
                <a:gd name="connsiteX14" fmla="*/ 1181100 w 1652588"/>
                <a:gd name="connsiteY14" fmla="*/ 423862 h 1414462"/>
                <a:gd name="connsiteX15" fmla="*/ 1181100 w 1652588"/>
                <a:gd name="connsiteY15" fmla="*/ 423862 h 1414462"/>
                <a:gd name="connsiteX16" fmla="*/ 1057275 w 1652588"/>
                <a:gd name="connsiteY16" fmla="*/ 452437 h 1414462"/>
                <a:gd name="connsiteX17" fmla="*/ 1014413 w 1652588"/>
                <a:gd name="connsiteY17" fmla="*/ 461962 h 1414462"/>
                <a:gd name="connsiteX18" fmla="*/ 966788 w 1652588"/>
                <a:gd name="connsiteY18" fmla="*/ 481012 h 1414462"/>
                <a:gd name="connsiteX19" fmla="*/ 952500 w 1652588"/>
                <a:gd name="connsiteY19" fmla="*/ 504825 h 1414462"/>
                <a:gd name="connsiteX20" fmla="*/ 952500 w 1652588"/>
                <a:gd name="connsiteY20" fmla="*/ 533400 h 1414462"/>
                <a:gd name="connsiteX21" fmla="*/ 847725 w 1652588"/>
                <a:gd name="connsiteY21" fmla="*/ 600075 h 1414462"/>
                <a:gd name="connsiteX22" fmla="*/ 809625 w 1652588"/>
                <a:gd name="connsiteY22" fmla="*/ 681037 h 1414462"/>
                <a:gd name="connsiteX23" fmla="*/ 700088 w 1652588"/>
                <a:gd name="connsiteY23" fmla="*/ 809625 h 1414462"/>
                <a:gd name="connsiteX24" fmla="*/ 681038 w 1652588"/>
                <a:gd name="connsiteY24" fmla="*/ 890587 h 1414462"/>
                <a:gd name="connsiteX25" fmla="*/ 628650 w 1652588"/>
                <a:gd name="connsiteY25" fmla="*/ 976312 h 1414462"/>
                <a:gd name="connsiteX26" fmla="*/ 604838 w 1652588"/>
                <a:gd name="connsiteY26" fmla="*/ 1019175 h 1414462"/>
                <a:gd name="connsiteX27" fmla="*/ 542925 w 1652588"/>
                <a:gd name="connsiteY27" fmla="*/ 1095375 h 1414462"/>
                <a:gd name="connsiteX28" fmla="*/ 509588 w 1652588"/>
                <a:gd name="connsiteY28" fmla="*/ 1157287 h 1414462"/>
                <a:gd name="connsiteX29" fmla="*/ 471488 w 1652588"/>
                <a:gd name="connsiteY29" fmla="*/ 1200150 h 1414462"/>
                <a:gd name="connsiteX30" fmla="*/ 442913 w 1652588"/>
                <a:gd name="connsiteY30" fmla="*/ 1233487 h 1414462"/>
                <a:gd name="connsiteX31" fmla="*/ 333375 w 1652588"/>
                <a:gd name="connsiteY31" fmla="*/ 1252537 h 1414462"/>
                <a:gd name="connsiteX32" fmla="*/ 228600 w 1652588"/>
                <a:gd name="connsiteY32" fmla="*/ 1262062 h 1414462"/>
                <a:gd name="connsiteX33" fmla="*/ 157163 w 1652588"/>
                <a:gd name="connsiteY33" fmla="*/ 1295400 h 1414462"/>
                <a:gd name="connsiteX34" fmla="*/ 114300 w 1652588"/>
                <a:gd name="connsiteY34" fmla="*/ 1328737 h 1414462"/>
                <a:gd name="connsiteX35" fmla="*/ 114300 w 1652588"/>
                <a:gd name="connsiteY35" fmla="*/ 1328737 h 1414462"/>
                <a:gd name="connsiteX36" fmla="*/ 71438 w 1652588"/>
                <a:gd name="connsiteY36" fmla="*/ 1381125 h 1414462"/>
                <a:gd name="connsiteX37" fmla="*/ 19050 w 1652588"/>
                <a:gd name="connsiteY37" fmla="*/ 1404937 h 1414462"/>
                <a:gd name="connsiteX38" fmla="*/ 0 w 1652588"/>
                <a:gd name="connsiteY38" fmla="*/ 1414462 h 1414462"/>
                <a:gd name="connsiteX0" fmla="*/ 1631157 w 1631157"/>
                <a:gd name="connsiteY0" fmla="*/ 0 h 1321594"/>
                <a:gd name="connsiteX1" fmla="*/ 1624013 w 1631157"/>
                <a:gd name="connsiteY1" fmla="*/ 30957 h 1321594"/>
                <a:gd name="connsiteX2" fmla="*/ 1609725 w 1631157"/>
                <a:gd name="connsiteY2" fmla="*/ 73819 h 1321594"/>
                <a:gd name="connsiteX3" fmla="*/ 1566863 w 1631157"/>
                <a:gd name="connsiteY3" fmla="*/ 111919 h 1321594"/>
                <a:gd name="connsiteX4" fmla="*/ 1533525 w 1631157"/>
                <a:gd name="connsiteY4" fmla="*/ 130969 h 1321594"/>
                <a:gd name="connsiteX5" fmla="*/ 1476375 w 1631157"/>
                <a:gd name="connsiteY5" fmla="*/ 188119 h 1321594"/>
                <a:gd name="connsiteX6" fmla="*/ 1423988 w 1631157"/>
                <a:gd name="connsiteY6" fmla="*/ 240507 h 1321594"/>
                <a:gd name="connsiteX7" fmla="*/ 1395413 w 1631157"/>
                <a:gd name="connsiteY7" fmla="*/ 288132 h 1321594"/>
                <a:gd name="connsiteX8" fmla="*/ 1347788 w 1631157"/>
                <a:gd name="connsiteY8" fmla="*/ 345282 h 1321594"/>
                <a:gd name="connsiteX9" fmla="*/ 1295400 w 1631157"/>
                <a:gd name="connsiteY9" fmla="*/ 369094 h 1321594"/>
                <a:gd name="connsiteX10" fmla="*/ 1266825 w 1631157"/>
                <a:gd name="connsiteY10" fmla="*/ 369094 h 1321594"/>
                <a:gd name="connsiteX11" fmla="*/ 1247775 w 1631157"/>
                <a:gd name="connsiteY11" fmla="*/ 364332 h 1321594"/>
                <a:gd name="connsiteX12" fmla="*/ 1243013 w 1631157"/>
                <a:gd name="connsiteY12" fmla="*/ 345282 h 1321594"/>
                <a:gd name="connsiteX13" fmla="*/ 1204913 w 1631157"/>
                <a:gd name="connsiteY13" fmla="*/ 335757 h 1321594"/>
                <a:gd name="connsiteX14" fmla="*/ 1181100 w 1631157"/>
                <a:gd name="connsiteY14" fmla="*/ 330994 h 1321594"/>
                <a:gd name="connsiteX15" fmla="*/ 1181100 w 1631157"/>
                <a:gd name="connsiteY15" fmla="*/ 330994 h 1321594"/>
                <a:gd name="connsiteX16" fmla="*/ 1057275 w 1631157"/>
                <a:gd name="connsiteY16" fmla="*/ 359569 h 1321594"/>
                <a:gd name="connsiteX17" fmla="*/ 1014413 w 1631157"/>
                <a:gd name="connsiteY17" fmla="*/ 369094 h 1321594"/>
                <a:gd name="connsiteX18" fmla="*/ 966788 w 1631157"/>
                <a:gd name="connsiteY18" fmla="*/ 388144 h 1321594"/>
                <a:gd name="connsiteX19" fmla="*/ 952500 w 1631157"/>
                <a:gd name="connsiteY19" fmla="*/ 411957 h 1321594"/>
                <a:gd name="connsiteX20" fmla="*/ 952500 w 1631157"/>
                <a:gd name="connsiteY20" fmla="*/ 440532 h 1321594"/>
                <a:gd name="connsiteX21" fmla="*/ 847725 w 1631157"/>
                <a:gd name="connsiteY21" fmla="*/ 507207 h 1321594"/>
                <a:gd name="connsiteX22" fmla="*/ 809625 w 1631157"/>
                <a:gd name="connsiteY22" fmla="*/ 588169 h 1321594"/>
                <a:gd name="connsiteX23" fmla="*/ 700088 w 1631157"/>
                <a:gd name="connsiteY23" fmla="*/ 716757 h 1321594"/>
                <a:gd name="connsiteX24" fmla="*/ 681038 w 1631157"/>
                <a:gd name="connsiteY24" fmla="*/ 797719 h 1321594"/>
                <a:gd name="connsiteX25" fmla="*/ 628650 w 1631157"/>
                <a:gd name="connsiteY25" fmla="*/ 883444 h 1321594"/>
                <a:gd name="connsiteX26" fmla="*/ 604838 w 1631157"/>
                <a:gd name="connsiteY26" fmla="*/ 926307 h 1321594"/>
                <a:gd name="connsiteX27" fmla="*/ 542925 w 1631157"/>
                <a:gd name="connsiteY27" fmla="*/ 1002507 h 1321594"/>
                <a:gd name="connsiteX28" fmla="*/ 509588 w 1631157"/>
                <a:gd name="connsiteY28" fmla="*/ 1064419 h 1321594"/>
                <a:gd name="connsiteX29" fmla="*/ 471488 w 1631157"/>
                <a:gd name="connsiteY29" fmla="*/ 1107282 h 1321594"/>
                <a:gd name="connsiteX30" fmla="*/ 442913 w 1631157"/>
                <a:gd name="connsiteY30" fmla="*/ 1140619 h 1321594"/>
                <a:gd name="connsiteX31" fmla="*/ 333375 w 1631157"/>
                <a:gd name="connsiteY31" fmla="*/ 1159669 h 1321594"/>
                <a:gd name="connsiteX32" fmla="*/ 228600 w 1631157"/>
                <a:gd name="connsiteY32" fmla="*/ 1169194 h 1321594"/>
                <a:gd name="connsiteX33" fmla="*/ 157163 w 1631157"/>
                <a:gd name="connsiteY33" fmla="*/ 1202532 h 1321594"/>
                <a:gd name="connsiteX34" fmla="*/ 114300 w 1631157"/>
                <a:gd name="connsiteY34" fmla="*/ 1235869 h 1321594"/>
                <a:gd name="connsiteX35" fmla="*/ 114300 w 1631157"/>
                <a:gd name="connsiteY35" fmla="*/ 1235869 h 1321594"/>
                <a:gd name="connsiteX36" fmla="*/ 71438 w 1631157"/>
                <a:gd name="connsiteY36" fmla="*/ 1288257 h 1321594"/>
                <a:gd name="connsiteX37" fmla="*/ 19050 w 1631157"/>
                <a:gd name="connsiteY37" fmla="*/ 1312069 h 1321594"/>
                <a:gd name="connsiteX38" fmla="*/ 0 w 1631157"/>
                <a:gd name="connsiteY38" fmla="*/ 1321594 h 1321594"/>
                <a:gd name="connsiteX0" fmla="*/ 1631157 w 1631157"/>
                <a:gd name="connsiteY0" fmla="*/ 0 h 1321594"/>
                <a:gd name="connsiteX1" fmla="*/ 1624013 w 1631157"/>
                <a:gd name="connsiteY1" fmla="*/ 45244 h 1321594"/>
                <a:gd name="connsiteX2" fmla="*/ 1609725 w 1631157"/>
                <a:gd name="connsiteY2" fmla="*/ 73819 h 1321594"/>
                <a:gd name="connsiteX3" fmla="*/ 1566863 w 1631157"/>
                <a:gd name="connsiteY3" fmla="*/ 111919 h 1321594"/>
                <a:gd name="connsiteX4" fmla="*/ 1533525 w 1631157"/>
                <a:gd name="connsiteY4" fmla="*/ 130969 h 1321594"/>
                <a:gd name="connsiteX5" fmla="*/ 1476375 w 1631157"/>
                <a:gd name="connsiteY5" fmla="*/ 188119 h 1321594"/>
                <a:gd name="connsiteX6" fmla="*/ 1423988 w 1631157"/>
                <a:gd name="connsiteY6" fmla="*/ 240507 h 1321594"/>
                <a:gd name="connsiteX7" fmla="*/ 1395413 w 1631157"/>
                <a:gd name="connsiteY7" fmla="*/ 288132 h 1321594"/>
                <a:gd name="connsiteX8" fmla="*/ 1347788 w 1631157"/>
                <a:gd name="connsiteY8" fmla="*/ 345282 h 1321594"/>
                <a:gd name="connsiteX9" fmla="*/ 1295400 w 1631157"/>
                <a:gd name="connsiteY9" fmla="*/ 369094 h 1321594"/>
                <a:gd name="connsiteX10" fmla="*/ 1266825 w 1631157"/>
                <a:gd name="connsiteY10" fmla="*/ 369094 h 1321594"/>
                <a:gd name="connsiteX11" fmla="*/ 1247775 w 1631157"/>
                <a:gd name="connsiteY11" fmla="*/ 364332 h 1321594"/>
                <a:gd name="connsiteX12" fmla="*/ 1243013 w 1631157"/>
                <a:gd name="connsiteY12" fmla="*/ 345282 h 1321594"/>
                <a:gd name="connsiteX13" fmla="*/ 1204913 w 1631157"/>
                <a:gd name="connsiteY13" fmla="*/ 335757 h 1321594"/>
                <a:gd name="connsiteX14" fmla="*/ 1181100 w 1631157"/>
                <a:gd name="connsiteY14" fmla="*/ 330994 h 1321594"/>
                <a:gd name="connsiteX15" fmla="*/ 1181100 w 1631157"/>
                <a:gd name="connsiteY15" fmla="*/ 330994 h 1321594"/>
                <a:gd name="connsiteX16" fmla="*/ 1057275 w 1631157"/>
                <a:gd name="connsiteY16" fmla="*/ 359569 h 1321594"/>
                <a:gd name="connsiteX17" fmla="*/ 1014413 w 1631157"/>
                <a:gd name="connsiteY17" fmla="*/ 369094 h 1321594"/>
                <a:gd name="connsiteX18" fmla="*/ 966788 w 1631157"/>
                <a:gd name="connsiteY18" fmla="*/ 388144 h 1321594"/>
                <a:gd name="connsiteX19" fmla="*/ 952500 w 1631157"/>
                <a:gd name="connsiteY19" fmla="*/ 411957 h 1321594"/>
                <a:gd name="connsiteX20" fmla="*/ 952500 w 1631157"/>
                <a:gd name="connsiteY20" fmla="*/ 440532 h 1321594"/>
                <a:gd name="connsiteX21" fmla="*/ 847725 w 1631157"/>
                <a:gd name="connsiteY21" fmla="*/ 507207 h 1321594"/>
                <a:gd name="connsiteX22" fmla="*/ 809625 w 1631157"/>
                <a:gd name="connsiteY22" fmla="*/ 588169 h 1321594"/>
                <a:gd name="connsiteX23" fmla="*/ 700088 w 1631157"/>
                <a:gd name="connsiteY23" fmla="*/ 716757 h 1321594"/>
                <a:gd name="connsiteX24" fmla="*/ 681038 w 1631157"/>
                <a:gd name="connsiteY24" fmla="*/ 797719 h 1321594"/>
                <a:gd name="connsiteX25" fmla="*/ 628650 w 1631157"/>
                <a:gd name="connsiteY25" fmla="*/ 883444 h 1321594"/>
                <a:gd name="connsiteX26" fmla="*/ 604838 w 1631157"/>
                <a:gd name="connsiteY26" fmla="*/ 926307 h 1321594"/>
                <a:gd name="connsiteX27" fmla="*/ 542925 w 1631157"/>
                <a:gd name="connsiteY27" fmla="*/ 1002507 h 1321594"/>
                <a:gd name="connsiteX28" fmla="*/ 509588 w 1631157"/>
                <a:gd name="connsiteY28" fmla="*/ 1064419 h 1321594"/>
                <a:gd name="connsiteX29" fmla="*/ 471488 w 1631157"/>
                <a:gd name="connsiteY29" fmla="*/ 1107282 h 1321594"/>
                <a:gd name="connsiteX30" fmla="*/ 442913 w 1631157"/>
                <a:gd name="connsiteY30" fmla="*/ 1140619 h 1321594"/>
                <a:gd name="connsiteX31" fmla="*/ 333375 w 1631157"/>
                <a:gd name="connsiteY31" fmla="*/ 1159669 h 1321594"/>
                <a:gd name="connsiteX32" fmla="*/ 228600 w 1631157"/>
                <a:gd name="connsiteY32" fmla="*/ 1169194 h 1321594"/>
                <a:gd name="connsiteX33" fmla="*/ 157163 w 1631157"/>
                <a:gd name="connsiteY33" fmla="*/ 1202532 h 1321594"/>
                <a:gd name="connsiteX34" fmla="*/ 114300 w 1631157"/>
                <a:gd name="connsiteY34" fmla="*/ 1235869 h 1321594"/>
                <a:gd name="connsiteX35" fmla="*/ 114300 w 1631157"/>
                <a:gd name="connsiteY35" fmla="*/ 1235869 h 1321594"/>
                <a:gd name="connsiteX36" fmla="*/ 71438 w 1631157"/>
                <a:gd name="connsiteY36" fmla="*/ 1288257 h 1321594"/>
                <a:gd name="connsiteX37" fmla="*/ 19050 w 1631157"/>
                <a:gd name="connsiteY37" fmla="*/ 1312069 h 1321594"/>
                <a:gd name="connsiteX38" fmla="*/ 0 w 1631157"/>
                <a:gd name="connsiteY38" fmla="*/ 1321594 h 1321594"/>
                <a:gd name="connsiteX0" fmla="*/ 1631157 w 1631157"/>
                <a:gd name="connsiteY0" fmla="*/ 0 h 1321594"/>
                <a:gd name="connsiteX1" fmla="*/ 1624013 w 1631157"/>
                <a:gd name="connsiteY1" fmla="*/ 45244 h 1321594"/>
                <a:gd name="connsiteX2" fmla="*/ 1612106 w 1631157"/>
                <a:gd name="connsiteY2" fmla="*/ 85725 h 1321594"/>
                <a:gd name="connsiteX3" fmla="*/ 1566863 w 1631157"/>
                <a:gd name="connsiteY3" fmla="*/ 111919 h 1321594"/>
                <a:gd name="connsiteX4" fmla="*/ 1533525 w 1631157"/>
                <a:gd name="connsiteY4" fmla="*/ 130969 h 1321594"/>
                <a:gd name="connsiteX5" fmla="*/ 1476375 w 1631157"/>
                <a:gd name="connsiteY5" fmla="*/ 188119 h 1321594"/>
                <a:gd name="connsiteX6" fmla="*/ 1423988 w 1631157"/>
                <a:gd name="connsiteY6" fmla="*/ 240507 h 1321594"/>
                <a:gd name="connsiteX7" fmla="*/ 1395413 w 1631157"/>
                <a:gd name="connsiteY7" fmla="*/ 288132 h 1321594"/>
                <a:gd name="connsiteX8" fmla="*/ 1347788 w 1631157"/>
                <a:gd name="connsiteY8" fmla="*/ 345282 h 1321594"/>
                <a:gd name="connsiteX9" fmla="*/ 1295400 w 1631157"/>
                <a:gd name="connsiteY9" fmla="*/ 369094 h 1321594"/>
                <a:gd name="connsiteX10" fmla="*/ 1266825 w 1631157"/>
                <a:gd name="connsiteY10" fmla="*/ 369094 h 1321594"/>
                <a:gd name="connsiteX11" fmla="*/ 1247775 w 1631157"/>
                <a:gd name="connsiteY11" fmla="*/ 364332 h 1321594"/>
                <a:gd name="connsiteX12" fmla="*/ 1243013 w 1631157"/>
                <a:gd name="connsiteY12" fmla="*/ 345282 h 1321594"/>
                <a:gd name="connsiteX13" fmla="*/ 1204913 w 1631157"/>
                <a:gd name="connsiteY13" fmla="*/ 335757 h 1321594"/>
                <a:gd name="connsiteX14" fmla="*/ 1181100 w 1631157"/>
                <a:gd name="connsiteY14" fmla="*/ 330994 h 1321594"/>
                <a:gd name="connsiteX15" fmla="*/ 1181100 w 1631157"/>
                <a:gd name="connsiteY15" fmla="*/ 330994 h 1321594"/>
                <a:gd name="connsiteX16" fmla="*/ 1057275 w 1631157"/>
                <a:gd name="connsiteY16" fmla="*/ 359569 h 1321594"/>
                <a:gd name="connsiteX17" fmla="*/ 1014413 w 1631157"/>
                <a:gd name="connsiteY17" fmla="*/ 369094 h 1321594"/>
                <a:gd name="connsiteX18" fmla="*/ 966788 w 1631157"/>
                <a:gd name="connsiteY18" fmla="*/ 388144 h 1321594"/>
                <a:gd name="connsiteX19" fmla="*/ 952500 w 1631157"/>
                <a:gd name="connsiteY19" fmla="*/ 411957 h 1321594"/>
                <a:gd name="connsiteX20" fmla="*/ 952500 w 1631157"/>
                <a:gd name="connsiteY20" fmla="*/ 440532 h 1321594"/>
                <a:gd name="connsiteX21" fmla="*/ 847725 w 1631157"/>
                <a:gd name="connsiteY21" fmla="*/ 507207 h 1321594"/>
                <a:gd name="connsiteX22" fmla="*/ 809625 w 1631157"/>
                <a:gd name="connsiteY22" fmla="*/ 588169 h 1321594"/>
                <a:gd name="connsiteX23" fmla="*/ 700088 w 1631157"/>
                <a:gd name="connsiteY23" fmla="*/ 716757 h 1321594"/>
                <a:gd name="connsiteX24" fmla="*/ 681038 w 1631157"/>
                <a:gd name="connsiteY24" fmla="*/ 797719 h 1321594"/>
                <a:gd name="connsiteX25" fmla="*/ 628650 w 1631157"/>
                <a:gd name="connsiteY25" fmla="*/ 883444 h 1321594"/>
                <a:gd name="connsiteX26" fmla="*/ 604838 w 1631157"/>
                <a:gd name="connsiteY26" fmla="*/ 926307 h 1321594"/>
                <a:gd name="connsiteX27" fmla="*/ 542925 w 1631157"/>
                <a:gd name="connsiteY27" fmla="*/ 1002507 h 1321594"/>
                <a:gd name="connsiteX28" fmla="*/ 509588 w 1631157"/>
                <a:gd name="connsiteY28" fmla="*/ 1064419 h 1321594"/>
                <a:gd name="connsiteX29" fmla="*/ 471488 w 1631157"/>
                <a:gd name="connsiteY29" fmla="*/ 1107282 h 1321594"/>
                <a:gd name="connsiteX30" fmla="*/ 442913 w 1631157"/>
                <a:gd name="connsiteY30" fmla="*/ 1140619 h 1321594"/>
                <a:gd name="connsiteX31" fmla="*/ 333375 w 1631157"/>
                <a:gd name="connsiteY31" fmla="*/ 1159669 h 1321594"/>
                <a:gd name="connsiteX32" fmla="*/ 228600 w 1631157"/>
                <a:gd name="connsiteY32" fmla="*/ 1169194 h 1321594"/>
                <a:gd name="connsiteX33" fmla="*/ 157163 w 1631157"/>
                <a:gd name="connsiteY33" fmla="*/ 1202532 h 1321594"/>
                <a:gd name="connsiteX34" fmla="*/ 114300 w 1631157"/>
                <a:gd name="connsiteY34" fmla="*/ 1235869 h 1321594"/>
                <a:gd name="connsiteX35" fmla="*/ 114300 w 1631157"/>
                <a:gd name="connsiteY35" fmla="*/ 1235869 h 1321594"/>
                <a:gd name="connsiteX36" fmla="*/ 71438 w 1631157"/>
                <a:gd name="connsiteY36" fmla="*/ 1288257 h 1321594"/>
                <a:gd name="connsiteX37" fmla="*/ 19050 w 1631157"/>
                <a:gd name="connsiteY37" fmla="*/ 1312069 h 1321594"/>
                <a:gd name="connsiteX38" fmla="*/ 0 w 1631157"/>
                <a:gd name="connsiteY38" fmla="*/ 1321594 h 1321594"/>
                <a:gd name="connsiteX0" fmla="*/ 1631157 w 1631157"/>
                <a:gd name="connsiteY0" fmla="*/ 0 h 1321594"/>
                <a:gd name="connsiteX1" fmla="*/ 1624013 w 1631157"/>
                <a:gd name="connsiteY1" fmla="*/ 45244 h 1321594"/>
                <a:gd name="connsiteX2" fmla="*/ 1612106 w 1631157"/>
                <a:gd name="connsiteY2" fmla="*/ 85725 h 1321594"/>
                <a:gd name="connsiteX3" fmla="*/ 1566863 w 1631157"/>
                <a:gd name="connsiteY3" fmla="*/ 104775 h 1321594"/>
                <a:gd name="connsiteX4" fmla="*/ 1533525 w 1631157"/>
                <a:gd name="connsiteY4" fmla="*/ 130969 h 1321594"/>
                <a:gd name="connsiteX5" fmla="*/ 1476375 w 1631157"/>
                <a:gd name="connsiteY5" fmla="*/ 188119 h 1321594"/>
                <a:gd name="connsiteX6" fmla="*/ 1423988 w 1631157"/>
                <a:gd name="connsiteY6" fmla="*/ 240507 h 1321594"/>
                <a:gd name="connsiteX7" fmla="*/ 1395413 w 1631157"/>
                <a:gd name="connsiteY7" fmla="*/ 288132 h 1321594"/>
                <a:gd name="connsiteX8" fmla="*/ 1347788 w 1631157"/>
                <a:gd name="connsiteY8" fmla="*/ 345282 h 1321594"/>
                <a:gd name="connsiteX9" fmla="*/ 1295400 w 1631157"/>
                <a:gd name="connsiteY9" fmla="*/ 369094 h 1321594"/>
                <a:gd name="connsiteX10" fmla="*/ 1266825 w 1631157"/>
                <a:gd name="connsiteY10" fmla="*/ 369094 h 1321594"/>
                <a:gd name="connsiteX11" fmla="*/ 1247775 w 1631157"/>
                <a:gd name="connsiteY11" fmla="*/ 364332 h 1321594"/>
                <a:gd name="connsiteX12" fmla="*/ 1243013 w 1631157"/>
                <a:gd name="connsiteY12" fmla="*/ 345282 h 1321594"/>
                <a:gd name="connsiteX13" fmla="*/ 1204913 w 1631157"/>
                <a:gd name="connsiteY13" fmla="*/ 335757 h 1321594"/>
                <a:gd name="connsiteX14" fmla="*/ 1181100 w 1631157"/>
                <a:gd name="connsiteY14" fmla="*/ 330994 h 1321594"/>
                <a:gd name="connsiteX15" fmla="*/ 1181100 w 1631157"/>
                <a:gd name="connsiteY15" fmla="*/ 330994 h 1321594"/>
                <a:gd name="connsiteX16" fmla="*/ 1057275 w 1631157"/>
                <a:gd name="connsiteY16" fmla="*/ 359569 h 1321594"/>
                <a:gd name="connsiteX17" fmla="*/ 1014413 w 1631157"/>
                <a:gd name="connsiteY17" fmla="*/ 369094 h 1321594"/>
                <a:gd name="connsiteX18" fmla="*/ 966788 w 1631157"/>
                <a:gd name="connsiteY18" fmla="*/ 388144 h 1321594"/>
                <a:gd name="connsiteX19" fmla="*/ 952500 w 1631157"/>
                <a:gd name="connsiteY19" fmla="*/ 411957 h 1321594"/>
                <a:gd name="connsiteX20" fmla="*/ 952500 w 1631157"/>
                <a:gd name="connsiteY20" fmla="*/ 440532 h 1321594"/>
                <a:gd name="connsiteX21" fmla="*/ 847725 w 1631157"/>
                <a:gd name="connsiteY21" fmla="*/ 507207 h 1321594"/>
                <a:gd name="connsiteX22" fmla="*/ 809625 w 1631157"/>
                <a:gd name="connsiteY22" fmla="*/ 588169 h 1321594"/>
                <a:gd name="connsiteX23" fmla="*/ 700088 w 1631157"/>
                <a:gd name="connsiteY23" fmla="*/ 716757 h 1321594"/>
                <a:gd name="connsiteX24" fmla="*/ 681038 w 1631157"/>
                <a:gd name="connsiteY24" fmla="*/ 797719 h 1321594"/>
                <a:gd name="connsiteX25" fmla="*/ 628650 w 1631157"/>
                <a:gd name="connsiteY25" fmla="*/ 883444 h 1321594"/>
                <a:gd name="connsiteX26" fmla="*/ 604838 w 1631157"/>
                <a:gd name="connsiteY26" fmla="*/ 926307 h 1321594"/>
                <a:gd name="connsiteX27" fmla="*/ 542925 w 1631157"/>
                <a:gd name="connsiteY27" fmla="*/ 1002507 h 1321594"/>
                <a:gd name="connsiteX28" fmla="*/ 509588 w 1631157"/>
                <a:gd name="connsiteY28" fmla="*/ 1064419 h 1321594"/>
                <a:gd name="connsiteX29" fmla="*/ 471488 w 1631157"/>
                <a:gd name="connsiteY29" fmla="*/ 1107282 h 1321594"/>
                <a:gd name="connsiteX30" fmla="*/ 442913 w 1631157"/>
                <a:gd name="connsiteY30" fmla="*/ 1140619 h 1321594"/>
                <a:gd name="connsiteX31" fmla="*/ 333375 w 1631157"/>
                <a:gd name="connsiteY31" fmla="*/ 1159669 h 1321594"/>
                <a:gd name="connsiteX32" fmla="*/ 228600 w 1631157"/>
                <a:gd name="connsiteY32" fmla="*/ 1169194 h 1321594"/>
                <a:gd name="connsiteX33" fmla="*/ 157163 w 1631157"/>
                <a:gd name="connsiteY33" fmla="*/ 1202532 h 1321594"/>
                <a:gd name="connsiteX34" fmla="*/ 114300 w 1631157"/>
                <a:gd name="connsiteY34" fmla="*/ 1235869 h 1321594"/>
                <a:gd name="connsiteX35" fmla="*/ 114300 w 1631157"/>
                <a:gd name="connsiteY35" fmla="*/ 1235869 h 1321594"/>
                <a:gd name="connsiteX36" fmla="*/ 71438 w 1631157"/>
                <a:gd name="connsiteY36" fmla="*/ 1288257 h 1321594"/>
                <a:gd name="connsiteX37" fmla="*/ 19050 w 1631157"/>
                <a:gd name="connsiteY37" fmla="*/ 1312069 h 1321594"/>
                <a:gd name="connsiteX38" fmla="*/ 0 w 1631157"/>
                <a:gd name="connsiteY38" fmla="*/ 1321594 h 1321594"/>
                <a:gd name="connsiteX0" fmla="*/ 1631157 w 1631157"/>
                <a:gd name="connsiteY0" fmla="*/ 0 h 1321594"/>
                <a:gd name="connsiteX1" fmla="*/ 1624013 w 1631157"/>
                <a:gd name="connsiteY1" fmla="*/ 45244 h 1321594"/>
                <a:gd name="connsiteX2" fmla="*/ 1604963 w 1631157"/>
                <a:gd name="connsiteY2" fmla="*/ 90487 h 1321594"/>
                <a:gd name="connsiteX3" fmla="*/ 1566863 w 1631157"/>
                <a:gd name="connsiteY3" fmla="*/ 104775 h 1321594"/>
                <a:gd name="connsiteX4" fmla="*/ 1533525 w 1631157"/>
                <a:gd name="connsiteY4" fmla="*/ 130969 h 1321594"/>
                <a:gd name="connsiteX5" fmla="*/ 1476375 w 1631157"/>
                <a:gd name="connsiteY5" fmla="*/ 188119 h 1321594"/>
                <a:gd name="connsiteX6" fmla="*/ 1423988 w 1631157"/>
                <a:gd name="connsiteY6" fmla="*/ 240507 h 1321594"/>
                <a:gd name="connsiteX7" fmla="*/ 1395413 w 1631157"/>
                <a:gd name="connsiteY7" fmla="*/ 288132 h 1321594"/>
                <a:gd name="connsiteX8" fmla="*/ 1347788 w 1631157"/>
                <a:gd name="connsiteY8" fmla="*/ 345282 h 1321594"/>
                <a:gd name="connsiteX9" fmla="*/ 1295400 w 1631157"/>
                <a:gd name="connsiteY9" fmla="*/ 369094 h 1321594"/>
                <a:gd name="connsiteX10" fmla="*/ 1266825 w 1631157"/>
                <a:gd name="connsiteY10" fmla="*/ 369094 h 1321594"/>
                <a:gd name="connsiteX11" fmla="*/ 1247775 w 1631157"/>
                <a:gd name="connsiteY11" fmla="*/ 364332 h 1321594"/>
                <a:gd name="connsiteX12" fmla="*/ 1243013 w 1631157"/>
                <a:gd name="connsiteY12" fmla="*/ 345282 h 1321594"/>
                <a:gd name="connsiteX13" fmla="*/ 1204913 w 1631157"/>
                <a:gd name="connsiteY13" fmla="*/ 335757 h 1321594"/>
                <a:gd name="connsiteX14" fmla="*/ 1181100 w 1631157"/>
                <a:gd name="connsiteY14" fmla="*/ 330994 h 1321594"/>
                <a:gd name="connsiteX15" fmla="*/ 1181100 w 1631157"/>
                <a:gd name="connsiteY15" fmla="*/ 330994 h 1321594"/>
                <a:gd name="connsiteX16" fmla="*/ 1057275 w 1631157"/>
                <a:gd name="connsiteY16" fmla="*/ 359569 h 1321594"/>
                <a:gd name="connsiteX17" fmla="*/ 1014413 w 1631157"/>
                <a:gd name="connsiteY17" fmla="*/ 369094 h 1321594"/>
                <a:gd name="connsiteX18" fmla="*/ 966788 w 1631157"/>
                <a:gd name="connsiteY18" fmla="*/ 388144 h 1321594"/>
                <a:gd name="connsiteX19" fmla="*/ 952500 w 1631157"/>
                <a:gd name="connsiteY19" fmla="*/ 411957 h 1321594"/>
                <a:gd name="connsiteX20" fmla="*/ 952500 w 1631157"/>
                <a:gd name="connsiteY20" fmla="*/ 440532 h 1321594"/>
                <a:gd name="connsiteX21" fmla="*/ 847725 w 1631157"/>
                <a:gd name="connsiteY21" fmla="*/ 507207 h 1321594"/>
                <a:gd name="connsiteX22" fmla="*/ 809625 w 1631157"/>
                <a:gd name="connsiteY22" fmla="*/ 588169 h 1321594"/>
                <a:gd name="connsiteX23" fmla="*/ 700088 w 1631157"/>
                <a:gd name="connsiteY23" fmla="*/ 716757 h 1321594"/>
                <a:gd name="connsiteX24" fmla="*/ 681038 w 1631157"/>
                <a:gd name="connsiteY24" fmla="*/ 797719 h 1321594"/>
                <a:gd name="connsiteX25" fmla="*/ 628650 w 1631157"/>
                <a:gd name="connsiteY25" fmla="*/ 883444 h 1321594"/>
                <a:gd name="connsiteX26" fmla="*/ 604838 w 1631157"/>
                <a:gd name="connsiteY26" fmla="*/ 926307 h 1321594"/>
                <a:gd name="connsiteX27" fmla="*/ 542925 w 1631157"/>
                <a:gd name="connsiteY27" fmla="*/ 1002507 h 1321594"/>
                <a:gd name="connsiteX28" fmla="*/ 509588 w 1631157"/>
                <a:gd name="connsiteY28" fmla="*/ 1064419 h 1321594"/>
                <a:gd name="connsiteX29" fmla="*/ 471488 w 1631157"/>
                <a:gd name="connsiteY29" fmla="*/ 1107282 h 1321594"/>
                <a:gd name="connsiteX30" fmla="*/ 442913 w 1631157"/>
                <a:gd name="connsiteY30" fmla="*/ 1140619 h 1321594"/>
                <a:gd name="connsiteX31" fmla="*/ 333375 w 1631157"/>
                <a:gd name="connsiteY31" fmla="*/ 1159669 h 1321594"/>
                <a:gd name="connsiteX32" fmla="*/ 228600 w 1631157"/>
                <a:gd name="connsiteY32" fmla="*/ 1169194 h 1321594"/>
                <a:gd name="connsiteX33" fmla="*/ 157163 w 1631157"/>
                <a:gd name="connsiteY33" fmla="*/ 1202532 h 1321594"/>
                <a:gd name="connsiteX34" fmla="*/ 114300 w 1631157"/>
                <a:gd name="connsiteY34" fmla="*/ 1235869 h 1321594"/>
                <a:gd name="connsiteX35" fmla="*/ 114300 w 1631157"/>
                <a:gd name="connsiteY35" fmla="*/ 1235869 h 1321594"/>
                <a:gd name="connsiteX36" fmla="*/ 71438 w 1631157"/>
                <a:gd name="connsiteY36" fmla="*/ 1288257 h 1321594"/>
                <a:gd name="connsiteX37" fmla="*/ 19050 w 1631157"/>
                <a:gd name="connsiteY37" fmla="*/ 1312069 h 1321594"/>
                <a:gd name="connsiteX38" fmla="*/ 0 w 1631157"/>
                <a:gd name="connsiteY38" fmla="*/ 1321594 h 1321594"/>
                <a:gd name="connsiteX0" fmla="*/ 1631157 w 1631157"/>
                <a:gd name="connsiteY0" fmla="*/ 0 h 1321594"/>
                <a:gd name="connsiteX1" fmla="*/ 1624013 w 1631157"/>
                <a:gd name="connsiteY1" fmla="*/ 69057 h 1321594"/>
                <a:gd name="connsiteX2" fmla="*/ 1604963 w 1631157"/>
                <a:gd name="connsiteY2" fmla="*/ 90487 h 1321594"/>
                <a:gd name="connsiteX3" fmla="*/ 1566863 w 1631157"/>
                <a:gd name="connsiteY3" fmla="*/ 104775 h 1321594"/>
                <a:gd name="connsiteX4" fmla="*/ 1533525 w 1631157"/>
                <a:gd name="connsiteY4" fmla="*/ 130969 h 1321594"/>
                <a:gd name="connsiteX5" fmla="*/ 1476375 w 1631157"/>
                <a:gd name="connsiteY5" fmla="*/ 188119 h 1321594"/>
                <a:gd name="connsiteX6" fmla="*/ 1423988 w 1631157"/>
                <a:gd name="connsiteY6" fmla="*/ 240507 h 1321594"/>
                <a:gd name="connsiteX7" fmla="*/ 1395413 w 1631157"/>
                <a:gd name="connsiteY7" fmla="*/ 288132 h 1321594"/>
                <a:gd name="connsiteX8" fmla="*/ 1347788 w 1631157"/>
                <a:gd name="connsiteY8" fmla="*/ 345282 h 1321594"/>
                <a:gd name="connsiteX9" fmla="*/ 1295400 w 1631157"/>
                <a:gd name="connsiteY9" fmla="*/ 369094 h 1321594"/>
                <a:gd name="connsiteX10" fmla="*/ 1266825 w 1631157"/>
                <a:gd name="connsiteY10" fmla="*/ 369094 h 1321594"/>
                <a:gd name="connsiteX11" fmla="*/ 1247775 w 1631157"/>
                <a:gd name="connsiteY11" fmla="*/ 364332 h 1321594"/>
                <a:gd name="connsiteX12" fmla="*/ 1243013 w 1631157"/>
                <a:gd name="connsiteY12" fmla="*/ 345282 h 1321594"/>
                <a:gd name="connsiteX13" fmla="*/ 1204913 w 1631157"/>
                <a:gd name="connsiteY13" fmla="*/ 335757 h 1321594"/>
                <a:gd name="connsiteX14" fmla="*/ 1181100 w 1631157"/>
                <a:gd name="connsiteY14" fmla="*/ 330994 h 1321594"/>
                <a:gd name="connsiteX15" fmla="*/ 1181100 w 1631157"/>
                <a:gd name="connsiteY15" fmla="*/ 330994 h 1321594"/>
                <a:gd name="connsiteX16" fmla="*/ 1057275 w 1631157"/>
                <a:gd name="connsiteY16" fmla="*/ 359569 h 1321594"/>
                <a:gd name="connsiteX17" fmla="*/ 1014413 w 1631157"/>
                <a:gd name="connsiteY17" fmla="*/ 369094 h 1321594"/>
                <a:gd name="connsiteX18" fmla="*/ 966788 w 1631157"/>
                <a:gd name="connsiteY18" fmla="*/ 388144 h 1321594"/>
                <a:gd name="connsiteX19" fmla="*/ 952500 w 1631157"/>
                <a:gd name="connsiteY19" fmla="*/ 411957 h 1321594"/>
                <a:gd name="connsiteX20" fmla="*/ 952500 w 1631157"/>
                <a:gd name="connsiteY20" fmla="*/ 440532 h 1321594"/>
                <a:gd name="connsiteX21" fmla="*/ 847725 w 1631157"/>
                <a:gd name="connsiteY21" fmla="*/ 507207 h 1321594"/>
                <a:gd name="connsiteX22" fmla="*/ 809625 w 1631157"/>
                <a:gd name="connsiteY22" fmla="*/ 588169 h 1321594"/>
                <a:gd name="connsiteX23" fmla="*/ 700088 w 1631157"/>
                <a:gd name="connsiteY23" fmla="*/ 716757 h 1321594"/>
                <a:gd name="connsiteX24" fmla="*/ 681038 w 1631157"/>
                <a:gd name="connsiteY24" fmla="*/ 797719 h 1321594"/>
                <a:gd name="connsiteX25" fmla="*/ 628650 w 1631157"/>
                <a:gd name="connsiteY25" fmla="*/ 883444 h 1321594"/>
                <a:gd name="connsiteX26" fmla="*/ 604838 w 1631157"/>
                <a:gd name="connsiteY26" fmla="*/ 926307 h 1321594"/>
                <a:gd name="connsiteX27" fmla="*/ 542925 w 1631157"/>
                <a:gd name="connsiteY27" fmla="*/ 1002507 h 1321594"/>
                <a:gd name="connsiteX28" fmla="*/ 509588 w 1631157"/>
                <a:gd name="connsiteY28" fmla="*/ 1064419 h 1321594"/>
                <a:gd name="connsiteX29" fmla="*/ 471488 w 1631157"/>
                <a:gd name="connsiteY29" fmla="*/ 1107282 h 1321594"/>
                <a:gd name="connsiteX30" fmla="*/ 442913 w 1631157"/>
                <a:gd name="connsiteY30" fmla="*/ 1140619 h 1321594"/>
                <a:gd name="connsiteX31" fmla="*/ 333375 w 1631157"/>
                <a:gd name="connsiteY31" fmla="*/ 1159669 h 1321594"/>
                <a:gd name="connsiteX32" fmla="*/ 228600 w 1631157"/>
                <a:gd name="connsiteY32" fmla="*/ 1169194 h 1321594"/>
                <a:gd name="connsiteX33" fmla="*/ 157163 w 1631157"/>
                <a:gd name="connsiteY33" fmla="*/ 1202532 h 1321594"/>
                <a:gd name="connsiteX34" fmla="*/ 114300 w 1631157"/>
                <a:gd name="connsiteY34" fmla="*/ 1235869 h 1321594"/>
                <a:gd name="connsiteX35" fmla="*/ 114300 w 1631157"/>
                <a:gd name="connsiteY35" fmla="*/ 1235869 h 1321594"/>
                <a:gd name="connsiteX36" fmla="*/ 71438 w 1631157"/>
                <a:gd name="connsiteY36" fmla="*/ 1288257 h 1321594"/>
                <a:gd name="connsiteX37" fmla="*/ 19050 w 1631157"/>
                <a:gd name="connsiteY37" fmla="*/ 1312069 h 1321594"/>
                <a:gd name="connsiteX38" fmla="*/ 0 w 1631157"/>
                <a:gd name="connsiteY38" fmla="*/ 1321594 h 1321594"/>
                <a:gd name="connsiteX0" fmla="*/ 1643063 w 1643063"/>
                <a:gd name="connsiteY0" fmla="*/ 0 h 1307307"/>
                <a:gd name="connsiteX1" fmla="*/ 1624013 w 1643063"/>
                <a:gd name="connsiteY1" fmla="*/ 54770 h 1307307"/>
                <a:gd name="connsiteX2" fmla="*/ 1604963 w 1643063"/>
                <a:gd name="connsiteY2" fmla="*/ 76200 h 1307307"/>
                <a:gd name="connsiteX3" fmla="*/ 1566863 w 1643063"/>
                <a:gd name="connsiteY3" fmla="*/ 90488 h 1307307"/>
                <a:gd name="connsiteX4" fmla="*/ 1533525 w 1643063"/>
                <a:gd name="connsiteY4" fmla="*/ 116682 h 1307307"/>
                <a:gd name="connsiteX5" fmla="*/ 1476375 w 1643063"/>
                <a:gd name="connsiteY5" fmla="*/ 173832 h 1307307"/>
                <a:gd name="connsiteX6" fmla="*/ 1423988 w 1643063"/>
                <a:gd name="connsiteY6" fmla="*/ 226220 h 1307307"/>
                <a:gd name="connsiteX7" fmla="*/ 1395413 w 1643063"/>
                <a:gd name="connsiteY7" fmla="*/ 273845 h 1307307"/>
                <a:gd name="connsiteX8" fmla="*/ 1347788 w 1643063"/>
                <a:gd name="connsiteY8" fmla="*/ 330995 h 1307307"/>
                <a:gd name="connsiteX9" fmla="*/ 1295400 w 1643063"/>
                <a:gd name="connsiteY9" fmla="*/ 354807 h 1307307"/>
                <a:gd name="connsiteX10" fmla="*/ 1266825 w 1643063"/>
                <a:gd name="connsiteY10" fmla="*/ 354807 h 1307307"/>
                <a:gd name="connsiteX11" fmla="*/ 1247775 w 1643063"/>
                <a:gd name="connsiteY11" fmla="*/ 350045 h 1307307"/>
                <a:gd name="connsiteX12" fmla="*/ 1243013 w 1643063"/>
                <a:gd name="connsiteY12" fmla="*/ 330995 h 1307307"/>
                <a:gd name="connsiteX13" fmla="*/ 1204913 w 1643063"/>
                <a:gd name="connsiteY13" fmla="*/ 321470 h 1307307"/>
                <a:gd name="connsiteX14" fmla="*/ 1181100 w 1643063"/>
                <a:gd name="connsiteY14" fmla="*/ 316707 h 1307307"/>
                <a:gd name="connsiteX15" fmla="*/ 1181100 w 1643063"/>
                <a:gd name="connsiteY15" fmla="*/ 316707 h 1307307"/>
                <a:gd name="connsiteX16" fmla="*/ 1057275 w 1643063"/>
                <a:gd name="connsiteY16" fmla="*/ 345282 h 1307307"/>
                <a:gd name="connsiteX17" fmla="*/ 1014413 w 1643063"/>
                <a:gd name="connsiteY17" fmla="*/ 354807 h 1307307"/>
                <a:gd name="connsiteX18" fmla="*/ 966788 w 1643063"/>
                <a:gd name="connsiteY18" fmla="*/ 373857 h 1307307"/>
                <a:gd name="connsiteX19" fmla="*/ 952500 w 1643063"/>
                <a:gd name="connsiteY19" fmla="*/ 397670 h 1307307"/>
                <a:gd name="connsiteX20" fmla="*/ 952500 w 1643063"/>
                <a:gd name="connsiteY20" fmla="*/ 426245 h 1307307"/>
                <a:gd name="connsiteX21" fmla="*/ 847725 w 1643063"/>
                <a:gd name="connsiteY21" fmla="*/ 492920 h 1307307"/>
                <a:gd name="connsiteX22" fmla="*/ 809625 w 1643063"/>
                <a:gd name="connsiteY22" fmla="*/ 573882 h 1307307"/>
                <a:gd name="connsiteX23" fmla="*/ 700088 w 1643063"/>
                <a:gd name="connsiteY23" fmla="*/ 702470 h 1307307"/>
                <a:gd name="connsiteX24" fmla="*/ 681038 w 1643063"/>
                <a:gd name="connsiteY24" fmla="*/ 783432 h 1307307"/>
                <a:gd name="connsiteX25" fmla="*/ 628650 w 1643063"/>
                <a:gd name="connsiteY25" fmla="*/ 869157 h 1307307"/>
                <a:gd name="connsiteX26" fmla="*/ 604838 w 1643063"/>
                <a:gd name="connsiteY26" fmla="*/ 912020 h 1307307"/>
                <a:gd name="connsiteX27" fmla="*/ 542925 w 1643063"/>
                <a:gd name="connsiteY27" fmla="*/ 988220 h 1307307"/>
                <a:gd name="connsiteX28" fmla="*/ 509588 w 1643063"/>
                <a:gd name="connsiteY28" fmla="*/ 1050132 h 1307307"/>
                <a:gd name="connsiteX29" fmla="*/ 471488 w 1643063"/>
                <a:gd name="connsiteY29" fmla="*/ 1092995 h 1307307"/>
                <a:gd name="connsiteX30" fmla="*/ 442913 w 1643063"/>
                <a:gd name="connsiteY30" fmla="*/ 1126332 h 1307307"/>
                <a:gd name="connsiteX31" fmla="*/ 333375 w 1643063"/>
                <a:gd name="connsiteY31" fmla="*/ 1145382 h 1307307"/>
                <a:gd name="connsiteX32" fmla="*/ 228600 w 1643063"/>
                <a:gd name="connsiteY32" fmla="*/ 1154907 h 1307307"/>
                <a:gd name="connsiteX33" fmla="*/ 157163 w 1643063"/>
                <a:gd name="connsiteY33" fmla="*/ 1188245 h 1307307"/>
                <a:gd name="connsiteX34" fmla="*/ 114300 w 1643063"/>
                <a:gd name="connsiteY34" fmla="*/ 1221582 h 1307307"/>
                <a:gd name="connsiteX35" fmla="*/ 114300 w 1643063"/>
                <a:gd name="connsiteY35" fmla="*/ 1221582 h 1307307"/>
                <a:gd name="connsiteX36" fmla="*/ 71438 w 1643063"/>
                <a:gd name="connsiteY36" fmla="*/ 1273970 h 1307307"/>
                <a:gd name="connsiteX37" fmla="*/ 19050 w 1643063"/>
                <a:gd name="connsiteY37" fmla="*/ 1297782 h 1307307"/>
                <a:gd name="connsiteX38" fmla="*/ 0 w 1643063"/>
                <a:gd name="connsiteY38"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66863 w 1643063"/>
                <a:gd name="connsiteY3" fmla="*/ 90488 h 1307307"/>
                <a:gd name="connsiteX4" fmla="*/ 1533525 w 1643063"/>
                <a:gd name="connsiteY4" fmla="*/ 109538 h 1307307"/>
                <a:gd name="connsiteX5" fmla="*/ 1476375 w 1643063"/>
                <a:gd name="connsiteY5" fmla="*/ 173832 h 1307307"/>
                <a:gd name="connsiteX6" fmla="*/ 1423988 w 1643063"/>
                <a:gd name="connsiteY6" fmla="*/ 226220 h 1307307"/>
                <a:gd name="connsiteX7" fmla="*/ 1395413 w 1643063"/>
                <a:gd name="connsiteY7" fmla="*/ 273845 h 1307307"/>
                <a:gd name="connsiteX8" fmla="*/ 1347788 w 1643063"/>
                <a:gd name="connsiteY8" fmla="*/ 330995 h 1307307"/>
                <a:gd name="connsiteX9" fmla="*/ 1295400 w 1643063"/>
                <a:gd name="connsiteY9" fmla="*/ 354807 h 1307307"/>
                <a:gd name="connsiteX10" fmla="*/ 1266825 w 1643063"/>
                <a:gd name="connsiteY10" fmla="*/ 354807 h 1307307"/>
                <a:gd name="connsiteX11" fmla="*/ 1247775 w 1643063"/>
                <a:gd name="connsiteY11" fmla="*/ 350045 h 1307307"/>
                <a:gd name="connsiteX12" fmla="*/ 1243013 w 1643063"/>
                <a:gd name="connsiteY12" fmla="*/ 330995 h 1307307"/>
                <a:gd name="connsiteX13" fmla="*/ 1204913 w 1643063"/>
                <a:gd name="connsiteY13" fmla="*/ 321470 h 1307307"/>
                <a:gd name="connsiteX14" fmla="*/ 1181100 w 1643063"/>
                <a:gd name="connsiteY14" fmla="*/ 316707 h 1307307"/>
                <a:gd name="connsiteX15" fmla="*/ 1181100 w 1643063"/>
                <a:gd name="connsiteY15" fmla="*/ 316707 h 1307307"/>
                <a:gd name="connsiteX16" fmla="*/ 1057275 w 1643063"/>
                <a:gd name="connsiteY16" fmla="*/ 345282 h 1307307"/>
                <a:gd name="connsiteX17" fmla="*/ 1014413 w 1643063"/>
                <a:gd name="connsiteY17" fmla="*/ 354807 h 1307307"/>
                <a:gd name="connsiteX18" fmla="*/ 966788 w 1643063"/>
                <a:gd name="connsiteY18" fmla="*/ 373857 h 1307307"/>
                <a:gd name="connsiteX19" fmla="*/ 952500 w 1643063"/>
                <a:gd name="connsiteY19" fmla="*/ 397670 h 1307307"/>
                <a:gd name="connsiteX20" fmla="*/ 952500 w 1643063"/>
                <a:gd name="connsiteY20" fmla="*/ 426245 h 1307307"/>
                <a:gd name="connsiteX21" fmla="*/ 847725 w 1643063"/>
                <a:gd name="connsiteY21" fmla="*/ 492920 h 1307307"/>
                <a:gd name="connsiteX22" fmla="*/ 809625 w 1643063"/>
                <a:gd name="connsiteY22" fmla="*/ 573882 h 1307307"/>
                <a:gd name="connsiteX23" fmla="*/ 700088 w 1643063"/>
                <a:gd name="connsiteY23" fmla="*/ 702470 h 1307307"/>
                <a:gd name="connsiteX24" fmla="*/ 681038 w 1643063"/>
                <a:gd name="connsiteY24" fmla="*/ 783432 h 1307307"/>
                <a:gd name="connsiteX25" fmla="*/ 628650 w 1643063"/>
                <a:gd name="connsiteY25" fmla="*/ 869157 h 1307307"/>
                <a:gd name="connsiteX26" fmla="*/ 604838 w 1643063"/>
                <a:gd name="connsiteY26" fmla="*/ 912020 h 1307307"/>
                <a:gd name="connsiteX27" fmla="*/ 542925 w 1643063"/>
                <a:gd name="connsiteY27" fmla="*/ 988220 h 1307307"/>
                <a:gd name="connsiteX28" fmla="*/ 509588 w 1643063"/>
                <a:gd name="connsiteY28" fmla="*/ 1050132 h 1307307"/>
                <a:gd name="connsiteX29" fmla="*/ 471488 w 1643063"/>
                <a:gd name="connsiteY29" fmla="*/ 1092995 h 1307307"/>
                <a:gd name="connsiteX30" fmla="*/ 442913 w 1643063"/>
                <a:gd name="connsiteY30" fmla="*/ 1126332 h 1307307"/>
                <a:gd name="connsiteX31" fmla="*/ 333375 w 1643063"/>
                <a:gd name="connsiteY31" fmla="*/ 1145382 h 1307307"/>
                <a:gd name="connsiteX32" fmla="*/ 228600 w 1643063"/>
                <a:gd name="connsiteY32" fmla="*/ 1154907 h 1307307"/>
                <a:gd name="connsiteX33" fmla="*/ 157163 w 1643063"/>
                <a:gd name="connsiteY33" fmla="*/ 1188245 h 1307307"/>
                <a:gd name="connsiteX34" fmla="*/ 114300 w 1643063"/>
                <a:gd name="connsiteY34" fmla="*/ 1221582 h 1307307"/>
                <a:gd name="connsiteX35" fmla="*/ 114300 w 1643063"/>
                <a:gd name="connsiteY35" fmla="*/ 1221582 h 1307307"/>
                <a:gd name="connsiteX36" fmla="*/ 71438 w 1643063"/>
                <a:gd name="connsiteY36" fmla="*/ 1273970 h 1307307"/>
                <a:gd name="connsiteX37" fmla="*/ 19050 w 1643063"/>
                <a:gd name="connsiteY37" fmla="*/ 1297782 h 1307307"/>
                <a:gd name="connsiteX38" fmla="*/ 0 w 1643063"/>
                <a:gd name="connsiteY38"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66863 w 1643063"/>
                <a:gd name="connsiteY3" fmla="*/ 90488 h 1307307"/>
                <a:gd name="connsiteX4" fmla="*/ 1533525 w 1643063"/>
                <a:gd name="connsiteY4" fmla="*/ 109538 h 1307307"/>
                <a:gd name="connsiteX5" fmla="*/ 1485900 w 1643063"/>
                <a:gd name="connsiteY5" fmla="*/ 154782 h 1307307"/>
                <a:gd name="connsiteX6" fmla="*/ 1423988 w 1643063"/>
                <a:gd name="connsiteY6" fmla="*/ 226220 h 1307307"/>
                <a:gd name="connsiteX7" fmla="*/ 1395413 w 1643063"/>
                <a:gd name="connsiteY7" fmla="*/ 273845 h 1307307"/>
                <a:gd name="connsiteX8" fmla="*/ 1347788 w 1643063"/>
                <a:gd name="connsiteY8" fmla="*/ 330995 h 1307307"/>
                <a:gd name="connsiteX9" fmla="*/ 1295400 w 1643063"/>
                <a:gd name="connsiteY9" fmla="*/ 354807 h 1307307"/>
                <a:gd name="connsiteX10" fmla="*/ 1266825 w 1643063"/>
                <a:gd name="connsiteY10" fmla="*/ 354807 h 1307307"/>
                <a:gd name="connsiteX11" fmla="*/ 1247775 w 1643063"/>
                <a:gd name="connsiteY11" fmla="*/ 350045 h 1307307"/>
                <a:gd name="connsiteX12" fmla="*/ 1243013 w 1643063"/>
                <a:gd name="connsiteY12" fmla="*/ 330995 h 1307307"/>
                <a:gd name="connsiteX13" fmla="*/ 1204913 w 1643063"/>
                <a:gd name="connsiteY13" fmla="*/ 321470 h 1307307"/>
                <a:gd name="connsiteX14" fmla="*/ 1181100 w 1643063"/>
                <a:gd name="connsiteY14" fmla="*/ 316707 h 1307307"/>
                <a:gd name="connsiteX15" fmla="*/ 1181100 w 1643063"/>
                <a:gd name="connsiteY15" fmla="*/ 316707 h 1307307"/>
                <a:gd name="connsiteX16" fmla="*/ 1057275 w 1643063"/>
                <a:gd name="connsiteY16" fmla="*/ 345282 h 1307307"/>
                <a:gd name="connsiteX17" fmla="*/ 1014413 w 1643063"/>
                <a:gd name="connsiteY17" fmla="*/ 354807 h 1307307"/>
                <a:gd name="connsiteX18" fmla="*/ 966788 w 1643063"/>
                <a:gd name="connsiteY18" fmla="*/ 373857 h 1307307"/>
                <a:gd name="connsiteX19" fmla="*/ 952500 w 1643063"/>
                <a:gd name="connsiteY19" fmla="*/ 397670 h 1307307"/>
                <a:gd name="connsiteX20" fmla="*/ 952500 w 1643063"/>
                <a:gd name="connsiteY20" fmla="*/ 426245 h 1307307"/>
                <a:gd name="connsiteX21" fmla="*/ 847725 w 1643063"/>
                <a:gd name="connsiteY21" fmla="*/ 492920 h 1307307"/>
                <a:gd name="connsiteX22" fmla="*/ 809625 w 1643063"/>
                <a:gd name="connsiteY22" fmla="*/ 573882 h 1307307"/>
                <a:gd name="connsiteX23" fmla="*/ 700088 w 1643063"/>
                <a:gd name="connsiteY23" fmla="*/ 702470 h 1307307"/>
                <a:gd name="connsiteX24" fmla="*/ 681038 w 1643063"/>
                <a:gd name="connsiteY24" fmla="*/ 783432 h 1307307"/>
                <a:gd name="connsiteX25" fmla="*/ 628650 w 1643063"/>
                <a:gd name="connsiteY25" fmla="*/ 869157 h 1307307"/>
                <a:gd name="connsiteX26" fmla="*/ 604838 w 1643063"/>
                <a:gd name="connsiteY26" fmla="*/ 912020 h 1307307"/>
                <a:gd name="connsiteX27" fmla="*/ 542925 w 1643063"/>
                <a:gd name="connsiteY27" fmla="*/ 988220 h 1307307"/>
                <a:gd name="connsiteX28" fmla="*/ 509588 w 1643063"/>
                <a:gd name="connsiteY28" fmla="*/ 1050132 h 1307307"/>
                <a:gd name="connsiteX29" fmla="*/ 471488 w 1643063"/>
                <a:gd name="connsiteY29" fmla="*/ 1092995 h 1307307"/>
                <a:gd name="connsiteX30" fmla="*/ 442913 w 1643063"/>
                <a:gd name="connsiteY30" fmla="*/ 1126332 h 1307307"/>
                <a:gd name="connsiteX31" fmla="*/ 333375 w 1643063"/>
                <a:gd name="connsiteY31" fmla="*/ 1145382 h 1307307"/>
                <a:gd name="connsiteX32" fmla="*/ 228600 w 1643063"/>
                <a:gd name="connsiteY32" fmla="*/ 1154907 h 1307307"/>
                <a:gd name="connsiteX33" fmla="*/ 157163 w 1643063"/>
                <a:gd name="connsiteY33" fmla="*/ 1188245 h 1307307"/>
                <a:gd name="connsiteX34" fmla="*/ 114300 w 1643063"/>
                <a:gd name="connsiteY34" fmla="*/ 1221582 h 1307307"/>
                <a:gd name="connsiteX35" fmla="*/ 114300 w 1643063"/>
                <a:gd name="connsiteY35" fmla="*/ 1221582 h 1307307"/>
                <a:gd name="connsiteX36" fmla="*/ 71438 w 1643063"/>
                <a:gd name="connsiteY36" fmla="*/ 1273970 h 1307307"/>
                <a:gd name="connsiteX37" fmla="*/ 19050 w 1643063"/>
                <a:gd name="connsiteY37" fmla="*/ 1297782 h 1307307"/>
                <a:gd name="connsiteX38" fmla="*/ 0 w 1643063"/>
                <a:gd name="connsiteY38"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66863 w 1643063"/>
                <a:gd name="connsiteY3" fmla="*/ 90488 h 1307307"/>
                <a:gd name="connsiteX4" fmla="*/ 1533525 w 1643063"/>
                <a:gd name="connsiteY4" fmla="*/ 109538 h 1307307"/>
                <a:gd name="connsiteX5" fmla="*/ 1485900 w 1643063"/>
                <a:gd name="connsiteY5" fmla="*/ 154782 h 1307307"/>
                <a:gd name="connsiteX6" fmla="*/ 1423988 w 1643063"/>
                <a:gd name="connsiteY6" fmla="*/ 226220 h 1307307"/>
                <a:gd name="connsiteX7" fmla="*/ 1395413 w 1643063"/>
                <a:gd name="connsiteY7" fmla="*/ 273845 h 1307307"/>
                <a:gd name="connsiteX8" fmla="*/ 1347788 w 1643063"/>
                <a:gd name="connsiteY8" fmla="*/ 330995 h 1307307"/>
                <a:gd name="connsiteX9" fmla="*/ 1295400 w 1643063"/>
                <a:gd name="connsiteY9" fmla="*/ 354807 h 1307307"/>
                <a:gd name="connsiteX10" fmla="*/ 1266825 w 1643063"/>
                <a:gd name="connsiteY10" fmla="*/ 354807 h 1307307"/>
                <a:gd name="connsiteX11" fmla="*/ 1247775 w 1643063"/>
                <a:gd name="connsiteY11" fmla="*/ 350045 h 1307307"/>
                <a:gd name="connsiteX12" fmla="*/ 1243013 w 1643063"/>
                <a:gd name="connsiteY12" fmla="*/ 330995 h 1307307"/>
                <a:gd name="connsiteX13" fmla="*/ 1204913 w 1643063"/>
                <a:gd name="connsiteY13" fmla="*/ 321470 h 1307307"/>
                <a:gd name="connsiteX14" fmla="*/ 1181100 w 1643063"/>
                <a:gd name="connsiteY14" fmla="*/ 316707 h 1307307"/>
                <a:gd name="connsiteX15" fmla="*/ 1181100 w 1643063"/>
                <a:gd name="connsiteY15" fmla="*/ 316707 h 1307307"/>
                <a:gd name="connsiteX16" fmla="*/ 1057275 w 1643063"/>
                <a:gd name="connsiteY16" fmla="*/ 345282 h 1307307"/>
                <a:gd name="connsiteX17" fmla="*/ 1014413 w 1643063"/>
                <a:gd name="connsiteY17" fmla="*/ 354807 h 1307307"/>
                <a:gd name="connsiteX18" fmla="*/ 966788 w 1643063"/>
                <a:gd name="connsiteY18" fmla="*/ 373857 h 1307307"/>
                <a:gd name="connsiteX19" fmla="*/ 952500 w 1643063"/>
                <a:gd name="connsiteY19" fmla="*/ 397670 h 1307307"/>
                <a:gd name="connsiteX20" fmla="*/ 952500 w 1643063"/>
                <a:gd name="connsiteY20" fmla="*/ 426245 h 1307307"/>
                <a:gd name="connsiteX21" fmla="*/ 847725 w 1643063"/>
                <a:gd name="connsiteY21" fmla="*/ 492920 h 1307307"/>
                <a:gd name="connsiteX22" fmla="*/ 809625 w 1643063"/>
                <a:gd name="connsiteY22" fmla="*/ 573882 h 1307307"/>
                <a:gd name="connsiteX23" fmla="*/ 700088 w 1643063"/>
                <a:gd name="connsiteY23" fmla="*/ 702470 h 1307307"/>
                <a:gd name="connsiteX24" fmla="*/ 681038 w 1643063"/>
                <a:gd name="connsiteY24" fmla="*/ 783432 h 1307307"/>
                <a:gd name="connsiteX25" fmla="*/ 628650 w 1643063"/>
                <a:gd name="connsiteY25" fmla="*/ 869157 h 1307307"/>
                <a:gd name="connsiteX26" fmla="*/ 604838 w 1643063"/>
                <a:gd name="connsiteY26" fmla="*/ 912020 h 1307307"/>
                <a:gd name="connsiteX27" fmla="*/ 542925 w 1643063"/>
                <a:gd name="connsiteY27" fmla="*/ 988220 h 1307307"/>
                <a:gd name="connsiteX28" fmla="*/ 509588 w 1643063"/>
                <a:gd name="connsiteY28" fmla="*/ 1050132 h 1307307"/>
                <a:gd name="connsiteX29" fmla="*/ 471488 w 1643063"/>
                <a:gd name="connsiteY29" fmla="*/ 1092995 h 1307307"/>
                <a:gd name="connsiteX30" fmla="*/ 442913 w 1643063"/>
                <a:gd name="connsiteY30" fmla="*/ 1126332 h 1307307"/>
                <a:gd name="connsiteX31" fmla="*/ 333375 w 1643063"/>
                <a:gd name="connsiteY31" fmla="*/ 1145382 h 1307307"/>
                <a:gd name="connsiteX32" fmla="*/ 228600 w 1643063"/>
                <a:gd name="connsiteY32" fmla="*/ 1154907 h 1307307"/>
                <a:gd name="connsiteX33" fmla="*/ 157163 w 1643063"/>
                <a:gd name="connsiteY33" fmla="*/ 1188245 h 1307307"/>
                <a:gd name="connsiteX34" fmla="*/ 114300 w 1643063"/>
                <a:gd name="connsiteY34" fmla="*/ 1221582 h 1307307"/>
                <a:gd name="connsiteX35" fmla="*/ 114300 w 1643063"/>
                <a:gd name="connsiteY35" fmla="*/ 1221582 h 1307307"/>
                <a:gd name="connsiteX36" fmla="*/ 71438 w 1643063"/>
                <a:gd name="connsiteY36" fmla="*/ 1273970 h 1307307"/>
                <a:gd name="connsiteX37" fmla="*/ 19050 w 1643063"/>
                <a:gd name="connsiteY37" fmla="*/ 1297782 h 1307307"/>
                <a:gd name="connsiteX38" fmla="*/ 0 w 1643063"/>
                <a:gd name="connsiteY38"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66863 w 1643063"/>
                <a:gd name="connsiteY3" fmla="*/ 90488 h 1307307"/>
                <a:gd name="connsiteX4" fmla="*/ 1533525 w 1643063"/>
                <a:gd name="connsiteY4" fmla="*/ 109538 h 1307307"/>
                <a:gd name="connsiteX5" fmla="*/ 1485900 w 1643063"/>
                <a:gd name="connsiteY5" fmla="*/ 154782 h 1307307"/>
                <a:gd name="connsiteX6" fmla="*/ 1423988 w 1643063"/>
                <a:gd name="connsiteY6" fmla="*/ 226220 h 1307307"/>
                <a:gd name="connsiteX7" fmla="*/ 1395413 w 1643063"/>
                <a:gd name="connsiteY7" fmla="*/ 273845 h 1307307"/>
                <a:gd name="connsiteX8" fmla="*/ 1347788 w 1643063"/>
                <a:gd name="connsiteY8" fmla="*/ 330995 h 1307307"/>
                <a:gd name="connsiteX9" fmla="*/ 1295400 w 1643063"/>
                <a:gd name="connsiteY9" fmla="*/ 354807 h 1307307"/>
                <a:gd name="connsiteX10" fmla="*/ 1266825 w 1643063"/>
                <a:gd name="connsiteY10" fmla="*/ 354807 h 1307307"/>
                <a:gd name="connsiteX11" fmla="*/ 1247775 w 1643063"/>
                <a:gd name="connsiteY11" fmla="*/ 350045 h 1307307"/>
                <a:gd name="connsiteX12" fmla="*/ 1243013 w 1643063"/>
                <a:gd name="connsiteY12" fmla="*/ 330995 h 1307307"/>
                <a:gd name="connsiteX13" fmla="*/ 1204913 w 1643063"/>
                <a:gd name="connsiteY13" fmla="*/ 321470 h 1307307"/>
                <a:gd name="connsiteX14" fmla="*/ 1181100 w 1643063"/>
                <a:gd name="connsiteY14" fmla="*/ 316707 h 1307307"/>
                <a:gd name="connsiteX15" fmla="*/ 1181100 w 1643063"/>
                <a:gd name="connsiteY15" fmla="*/ 316707 h 1307307"/>
                <a:gd name="connsiteX16" fmla="*/ 1057275 w 1643063"/>
                <a:gd name="connsiteY16" fmla="*/ 345282 h 1307307"/>
                <a:gd name="connsiteX17" fmla="*/ 1014413 w 1643063"/>
                <a:gd name="connsiteY17" fmla="*/ 354807 h 1307307"/>
                <a:gd name="connsiteX18" fmla="*/ 966788 w 1643063"/>
                <a:gd name="connsiteY18" fmla="*/ 373857 h 1307307"/>
                <a:gd name="connsiteX19" fmla="*/ 952500 w 1643063"/>
                <a:gd name="connsiteY19" fmla="*/ 397670 h 1307307"/>
                <a:gd name="connsiteX20" fmla="*/ 952500 w 1643063"/>
                <a:gd name="connsiteY20" fmla="*/ 426245 h 1307307"/>
                <a:gd name="connsiteX21" fmla="*/ 847725 w 1643063"/>
                <a:gd name="connsiteY21" fmla="*/ 492920 h 1307307"/>
                <a:gd name="connsiteX22" fmla="*/ 809625 w 1643063"/>
                <a:gd name="connsiteY22" fmla="*/ 573882 h 1307307"/>
                <a:gd name="connsiteX23" fmla="*/ 700088 w 1643063"/>
                <a:gd name="connsiteY23" fmla="*/ 702470 h 1307307"/>
                <a:gd name="connsiteX24" fmla="*/ 681038 w 1643063"/>
                <a:gd name="connsiteY24" fmla="*/ 783432 h 1307307"/>
                <a:gd name="connsiteX25" fmla="*/ 628650 w 1643063"/>
                <a:gd name="connsiteY25" fmla="*/ 869157 h 1307307"/>
                <a:gd name="connsiteX26" fmla="*/ 604838 w 1643063"/>
                <a:gd name="connsiteY26" fmla="*/ 912020 h 1307307"/>
                <a:gd name="connsiteX27" fmla="*/ 542925 w 1643063"/>
                <a:gd name="connsiteY27" fmla="*/ 988220 h 1307307"/>
                <a:gd name="connsiteX28" fmla="*/ 509588 w 1643063"/>
                <a:gd name="connsiteY28" fmla="*/ 1050132 h 1307307"/>
                <a:gd name="connsiteX29" fmla="*/ 471488 w 1643063"/>
                <a:gd name="connsiteY29" fmla="*/ 1092995 h 1307307"/>
                <a:gd name="connsiteX30" fmla="*/ 442913 w 1643063"/>
                <a:gd name="connsiteY30" fmla="*/ 1126332 h 1307307"/>
                <a:gd name="connsiteX31" fmla="*/ 333375 w 1643063"/>
                <a:gd name="connsiteY31" fmla="*/ 1145382 h 1307307"/>
                <a:gd name="connsiteX32" fmla="*/ 228600 w 1643063"/>
                <a:gd name="connsiteY32" fmla="*/ 1154907 h 1307307"/>
                <a:gd name="connsiteX33" fmla="*/ 157163 w 1643063"/>
                <a:gd name="connsiteY33" fmla="*/ 1188245 h 1307307"/>
                <a:gd name="connsiteX34" fmla="*/ 114300 w 1643063"/>
                <a:gd name="connsiteY34" fmla="*/ 1221582 h 1307307"/>
                <a:gd name="connsiteX35" fmla="*/ 114300 w 1643063"/>
                <a:gd name="connsiteY35" fmla="*/ 1221582 h 1307307"/>
                <a:gd name="connsiteX36" fmla="*/ 71438 w 1643063"/>
                <a:gd name="connsiteY36" fmla="*/ 1273970 h 1307307"/>
                <a:gd name="connsiteX37" fmla="*/ 19050 w 1643063"/>
                <a:gd name="connsiteY37" fmla="*/ 1297782 h 1307307"/>
                <a:gd name="connsiteX38" fmla="*/ 0 w 1643063"/>
                <a:gd name="connsiteY38"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66863 w 1643063"/>
                <a:gd name="connsiteY3" fmla="*/ 90488 h 1307307"/>
                <a:gd name="connsiteX4" fmla="*/ 1533525 w 1643063"/>
                <a:gd name="connsiteY4" fmla="*/ 109538 h 1307307"/>
                <a:gd name="connsiteX5" fmla="*/ 1485900 w 1643063"/>
                <a:gd name="connsiteY5" fmla="*/ 154782 h 1307307"/>
                <a:gd name="connsiteX6" fmla="*/ 1423988 w 1643063"/>
                <a:gd name="connsiteY6" fmla="*/ 226220 h 1307307"/>
                <a:gd name="connsiteX7" fmla="*/ 1395413 w 1643063"/>
                <a:gd name="connsiteY7" fmla="*/ 273845 h 1307307"/>
                <a:gd name="connsiteX8" fmla="*/ 1347788 w 1643063"/>
                <a:gd name="connsiteY8" fmla="*/ 330995 h 1307307"/>
                <a:gd name="connsiteX9" fmla="*/ 1295400 w 1643063"/>
                <a:gd name="connsiteY9" fmla="*/ 354807 h 1307307"/>
                <a:gd name="connsiteX10" fmla="*/ 1266825 w 1643063"/>
                <a:gd name="connsiteY10" fmla="*/ 354807 h 1307307"/>
                <a:gd name="connsiteX11" fmla="*/ 1247775 w 1643063"/>
                <a:gd name="connsiteY11" fmla="*/ 350045 h 1307307"/>
                <a:gd name="connsiteX12" fmla="*/ 1243013 w 1643063"/>
                <a:gd name="connsiteY12" fmla="*/ 330995 h 1307307"/>
                <a:gd name="connsiteX13" fmla="*/ 1204913 w 1643063"/>
                <a:gd name="connsiteY13" fmla="*/ 321470 h 1307307"/>
                <a:gd name="connsiteX14" fmla="*/ 1181100 w 1643063"/>
                <a:gd name="connsiteY14" fmla="*/ 316707 h 1307307"/>
                <a:gd name="connsiteX15" fmla="*/ 1181100 w 1643063"/>
                <a:gd name="connsiteY15" fmla="*/ 316707 h 1307307"/>
                <a:gd name="connsiteX16" fmla="*/ 1057275 w 1643063"/>
                <a:gd name="connsiteY16" fmla="*/ 345282 h 1307307"/>
                <a:gd name="connsiteX17" fmla="*/ 1014413 w 1643063"/>
                <a:gd name="connsiteY17" fmla="*/ 354807 h 1307307"/>
                <a:gd name="connsiteX18" fmla="*/ 966788 w 1643063"/>
                <a:gd name="connsiteY18" fmla="*/ 373857 h 1307307"/>
                <a:gd name="connsiteX19" fmla="*/ 952500 w 1643063"/>
                <a:gd name="connsiteY19" fmla="*/ 397670 h 1307307"/>
                <a:gd name="connsiteX20" fmla="*/ 952500 w 1643063"/>
                <a:gd name="connsiteY20" fmla="*/ 426245 h 1307307"/>
                <a:gd name="connsiteX21" fmla="*/ 847725 w 1643063"/>
                <a:gd name="connsiteY21" fmla="*/ 492920 h 1307307"/>
                <a:gd name="connsiteX22" fmla="*/ 809625 w 1643063"/>
                <a:gd name="connsiteY22" fmla="*/ 573882 h 1307307"/>
                <a:gd name="connsiteX23" fmla="*/ 700088 w 1643063"/>
                <a:gd name="connsiteY23" fmla="*/ 702470 h 1307307"/>
                <a:gd name="connsiteX24" fmla="*/ 681038 w 1643063"/>
                <a:gd name="connsiteY24" fmla="*/ 783432 h 1307307"/>
                <a:gd name="connsiteX25" fmla="*/ 628650 w 1643063"/>
                <a:gd name="connsiteY25" fmla="*/ 869157 h 1307307"/>
                <a:gd name="connsiteX26" fmla="*/ 604838 w 1643063"/>
                <a:gd name="connsiteY26" fmla="*/ 912020 h 1307307"/>
                <a:gd name="connsiteX27" fmla="*/ 542925 w 1643063"/>
                <a:gd name="connsiteY27" fmla="*/ 988220 h 1307307"/>
                <a:gd name="connsiteX28" fmla="*/ 509588 w 1643063"/>
                <a:gd name="connsiteY28" fmla="*/ 1050132 h 1307307"/>
                <a:gd name="connsiteX29" fmla="*/ 471488 w 1643063"/>
                <a:gd name="connsiteY29" fmla="*/ 1092995 h 1307307"/>
                <a:gd name="connsiteX30" fmla="*/ 442913 w 1643063"/>
                <a:gd name="connsiteY30" fmla="*/ 1126332 h 1307307"/>
                <a:gd name="connsiteX31" fmla="*/ 333375 w 1643063"/>
                <a:gd name="connsiteY31" fmla="*/ 1145382 h 1307307"/>
                <a:gd name="connsiteX32" fmla="*/ 228600 w 1643063"/>
                <a:gd name="connsiteY32" fmla="*/ 1154907 h 1307307"/>
                <a:gd name="connsiteX33" fmla="*/ 157163 w 1643063"/>
                <a:gd name="connsiteY33" fmla="*/ 1188245 h 1307307"/>
                <a:gd name="connsiteX34" fmla="*/ 114300 w 1643063"/>
                <a:gd name="connsiteY34" fmla="*/ 1221582 h 1307307"/>
                <a:gd name="connsiteX35" fmla="*/ 114300 w 1643063"/>
                <a:gd name="connsiteY35" fmla="*/ 1221582 h 1307307"/>
                <a:gd name="connsiteX36" fmla="*/ 71438 w 1643063"/>
                <a:gd name="connsiteY36" fmla="*/ 1273970 h 1307307"/>
                <a:gd name="connsiteX37" fmla="*/ 19050 w 1643063"/>
                <a:gd name="connsiteY37" fmla="*/ 1297782 h 1307307"/>
                <a:gd name="connsiteX38" fmla="*/ 0 w 1643063"/>
                <a:gd name="connsiteY38"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66863 w 1643063"/>
                <a:gd name="connsiteY3" fmla="*/ 90488 h 1307307"/>
                <a:gd name="connsiteX4" fmla="*/ 1516857 w 1643063"/>
                <a:gd name="connsiteY4" fmla="*/ 119063 h 1307307"/>
                <a:gd name="connsiteX5" fmla="*/ 1485900 w 1643063"/>
                <a:gd name="connsiteY5" fmla="*/ 154782 h 1307307"/>
                <a:gd name="connsiteX6" fmla="*/ 1423988 w 1643063"/>
                <a:gd name="connsiteY6" fmla="*/ 226220 h 1307307"/>
                <a:gd name="connsiteX7" fmla="*/ 1395413 w 1643063"/>
                <a:gd name="connsiteY7" fmla="*/ 273845 h 1307307"/>
                <a:gd name="connsiteX8" fmla="*/ 1347788 w 1643063"/>
                <a:gd name="connsiteY8" fmla="*/ 330995 h 1307307"/>
                <a:gd name="connsiteX9" fmla="*/ 1295400 w 1643063"/>
                <a:gd name="connsiteY9" fmla="*/ 354807 h 1307307"/>
                <a:gd name="connsiteX10" fmla="*/ 1266825 w 1643063"/>
                <a:gd name="connsiteY10" fmla="*/ 354807 h 1307307"/>
                <a:gd name="connsiteX11" fmla="*/ 1247775 w 1643063"/>
                <a:gd name="connsiteY11" fmla="*/ 350045 h 1307307"/>
                <a:gd name="connsiteX12" fmla="*/ 1243013 w 1643063"/>
                <a:gd name="connsiteY12" fmla="*/ 330995 h 1307307"/>
                <a:gd name="connsiteX13" fmla="*/ 1204913 w 1643063"/>
                <a:gd name="connsiteY13" fmla="*/ 321470 h 1307307"/>
                <a:gd name="connsiteX14" fmla="*/ 1181100 w 1643063"/>
                <a:gd name="connsiteY14" fmla="*/ 316707 h 1307307"/>
                <a:gd name="connsiteX15" fmla="*/ 1181100 w 1643063"/>
                <a:gd name="connsiteY15" fmla="*/ 316707 h 1307307"/>
                <a:gd name="connsiteX16" fmla="*/ 1057275 w 1643063"/>
                <a:gd name="connsiteY16" fmla="*/ 345282 h 1307307"/>
                <a:gd name="connsiteX17" fmla="*/ 1014413 w 1643063"/>
                <a:gd name="connsiteY17" fmla="*/ 354807 h 1307307"/>
                <a:gd name="connsiteX18" fmla="*/ 966788 w 1643063"/>
                <a:gd name="connsiteY18" fmla="*/ 373857 h 1307307"/>
                <a:gd name="connsiteX19" fmla="*/ 952500 w 1643063"/>
                <a:gd name="connsiteY19" fmla="*/ 397670 h 1307307"/>
                <a:gd name="connsiteX20" fmla="*/ 952500 w 1643063"/>
                <a:gd name="connsiteY20" fmla="*/ 426245 h 1307307"/>
                <a:gd name="connsiteX21" fmla="*/ 847725 w 1643063"/>
                <a:gd name="connsiteY21" fmla="*/ 492920 h 1307307"/>
                <a:gd name="connsiteX22" fmla="*/ 809625 w 1643063"/>
                <a:gd name="connsiteY22" fmla="*/ 573882 h 1307307"/>
                <a:gd name="connsiteX23" fmla="*/ 700088 w 1643063"/>
                <a:gd name="connsiteY23" fmla="*/ 702470 h 1307307"/>
                <a:gd name="connsiteX24" fmla="*/ 681038 w 1643063"/>
                <a:gd name="connsiteY24" fmla="*/ 783432 h 1307307"/>
                <a:gd name="connsiteX25" fmla="*/ 628650 w 1643063"/>
                <a:gd name="connsiteY25" fmla="*/ 869157 h 1307307"/>
                <a:gd name="connsiteX26" fmla="*/ 604838 w 1643063"/>
                <a:gd name="connsiteY26" fmla="*/ 912020 h 1307307"/>
                <a:gd name="connsiteX27" fmla="*/ 542925 w 1643063"/>
                <a:gd name="connsiteY27" fmla="*/ 988220 h 1307307"/>
                <a:gd name="connsiteX28" fmla="*/ 509588 w 1643063"/>
                <a:gd name="connsiteY28" fmla="*/ 1050132 h 1307307"/>
                <a:gd name="connsiteX29" fmla="*/ 471488 w 1643063"/>
                <a:gd name="connsiteY29" fmla="*/ 1092995 h 1307307"/>
                <a:gd name="connsiteX30" fmla="*/ 442913 w 1643063"/>
                <a:gd name="connsiteY30" fmla="*/ 1126332 h 1307307"/>
                <a:gd name="connsiteX31" fmla="*/ 333375 w 1643063"/>
                <a:gd name="connsiteY31" fmla="*/ 1145382 h 1307307"/>
                <a:gd name="connsiteX32" fmla="*/ 228600 w 1643063"/>
                <a:gd name="connsiteY32" fmla="*/ 1154907 h 1307307"/>
                <a:gd name="connsiteX33" fmla="*/ 157163 w 1643063"/>
                <a:gd name="connsiteY33" fmla="*/ 1188245 h 1307307"/>
                <a:gd name="connsiteX34" fmla="*/ 114300 w 1643063"/>
                <a:gd name="connsiteY34" fmla="*/ 1221582 h 1307307"/>
                <a:gd name="connsiteX35" fmla="*/ 114300 w 1643063"/>
                <a:gd name="connsiteY35" fmla="*/ 1221582 h 1307307"/>
                <a:gd name="connsiteX36" fmla="*/ 71438 w 1643063"/>
                <a:gd name="connsiteY36" fmla="*/ 1273970 h 1307307"/>
                <a:gd name="connsiteX37" fmla="*/ 19050 w 1643063"/>
                <a:gd name="connsiteY37" fmla="*/ 1297782 h 1307307"/>
                <a:gd name="connsiteX38" fmla="*/ 0 w 1643063"/>
                <a:gd name="connsiteY38"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66863 w 1643063"/>
                <a:gd name="connsiteY3" fmla="*/ 90488 h 1307307"/>
                <a:gd name="connsiteX4" fmla="*/ 1516857 w 1643063"/>
                <a:gd name="connsiteY4" fmla="*/ 119063 h 1307307"/>
                <a:gd name="connsiteX5" fmla="*/ 1485900 w 1643063"/>
                <a:gd name="connsiteY5" fmla="*/ 154782 h 1307307"/>
                <a:gd name="connsiteX6" fmla="*/ 1423988 w 1643063"/>
                <a:gd name="connsiteY6" fmla="*/ 226220 h 1307307"/>
                <a:gd name="connsiteX7" fmla="*/ 1395413 w 1643063"/>
                <a:gd name="connsiteY7" fmla="*/ 273845 h 1307307"/>
                <a:gd name="connsiteX8" fmla="*/ 1347788 w 1643063"/>
                <a:gd name="connsiteY8" fmla="*/ 330995 h 1307307"/>
                <a:gd name="connsiteX9" fmla="*/ 1295400 w 1643063"/>
                <a:gd name="connsiteY9" fmla="*/ 354807 h 1307307"/>
                <a:gd name="connsiteX10" fmla="*/ 1266825 w 1643063"/>
                <a:gd name="connsiteY10" fmla="*/ 354807 h 1307307"/>
                <a:gd name="connsiteX11" fmla="*/ 1247775 w 1643063"/>
                <a:gd name="connsiteY11" fmla="*/ 350045 h 1307307"/>
                <a:gd name="connsiteX12" fmla="*/ 1243013 w 1643063"/>
                <a:gd name="connsiteY12" fmla="*/ 330995 h 1307307"/>
                <a:gd name="connsiteX13" fmla="*/ 1204913 w 1643063"/>
                <a:gd name="connsiteY13" fmla="*/ 321470 h 1307307"/>
                <a:gd name="connsiteX14" fmla="*/ 1181100 w 1643063"/>
                <a:gd name="connsiteY14" fmla="*/ 316707 h 1307307"/>
                <a:gd name="connsiteX15" fmla="*/ 1181100 w 1643063"/>
                <a:gd name="connsiteY15" fmla="*/ 316707 h 1307307"/>
                <a:gd name="connsiteX16" fmla="*/ 1057275 w 1643063"/>
                <a:gd name="connsiteY16" fmla="*/ 345282 h 1307307"/>
                <a:gd name="connsiteX17" fmla="*/ 1014413 w 1643063"/>
                <a:gd name="connsiteY17" fmla="*/ 354807 h 1307307"/>
                <a:gd name="connsiteX18" fmla="*/ 966788 w 1643063"/>
                <a:gd name="connsiteY18" fmla="*/ 373857 h 1307307"/>
                <a:gd name="connsiteX19" fmla="*/ 952500 w 1643063"/>
                <a:gd name="connsiteY19" fmla="*/ 397670 h 1307307"/>
                <a:gd name="connsiteX20" fmla="*/ 952500 w 1643063"/>
                <a:gd name="connsiteY20" fmla="*/ 426245 h 1307307"/>
                <a:gd name="connsiteX21" fmla="*/ 847725 w 1643063"/>
                <a:gd name="connsiteY21" fmla="*/ 492920 h 1307307"/>
                <a:gd name="connsiteX22" fmla="*/ 809625 w 1643063"/>
                <a:gd name="connsiteY22" fmla="*/ 573882 h 1307307"/>
                <a:gd name="connsiteX23" fmla="*/ 700088 w 1643063"/>
                <a:gd name="connsiteY23" fmla="*/ 702470 h 1307307"/>
                <a:gd name="connsiteX24" fmla="*/ 681038 w 1643063"/>
                <a:gd name="connsiteY24" fmla="*/ 783432 h 1307307"/>
                <a:gd name="connsiteX25" fmla="*/ 628650 w 1643063"/>
                <a:gd name="connsiteY25" fmla="*/ 869157 h 1307307"/>
                <a:gd name="connsiteX26" fmla="*/ 604838 w 1643063"/>
                <a:gd name="connsiteY26" fmla="*/ 912020 h 1307307"/>
                <a:gd name="connsiteX27" fmla="*/ 542925 w 1643063"/>
                <a:gd name="connsiteY27" fmla="*/ 988220 h 1307307"/>
                <a:gd name="connsiteX28" fmla="*/ 509588 w 1643063"/>
                <a:gd name="connsiteY28" fmla="*/ 1050132 h 1307307"/>
                <a:gd name="connsiteX29" fmla="*/ 471488 w 1643063"/>
                <a:gd name="connsiteY29" fmla="*/ 1092995 h 1307307"/>
                <a:gd name="connsiteX30" fmla="*/ 442913 w 1643063"/>
                <a:gd name="connsiteY30" fmla="*/ 1126332 h 1307307"/>
                <a:gd name="connsiteX31" fmla="*/ 333375 w 1643063"/>
                <a:gd name="connsiteY31" fmla="*/ 1145382 h 1307307"/>
                <a:gd name="connsiteX32" fmla="*/ 228600 w 1643063"/>
                <a:gd name="connsiteY32" fmla="*/ 1154907 h 1307307"/>
                <a:gd name="connsiteX33" fmla="*/ 157163 w 1643063"/>
                <a:gd name="connsiteY33" fmla="*/ 1188245 h 1307307"/>
                <a:gd name="connsiteX34" fmla="*/ 114300 w 1643063"/>
                <a:gd name="connsiteY34" fmla="*/ 1221582 h 1307307"/>
                <a:gd name="connsiteX35" fmla="*/ 114300 w 1643063"/>
                <a:gd name="connsiteY35" fmla="*/ 1221582 h 1307307"/>
                <a:gd name="connsiteX36" fmla="*/ 71438 w 1643063"/>
                <a:gd name="connsiteY36" fmla="*/ 1273970 h 1307307"/>
                <a:gd name="connsiteX37" fmla="*/ 19050 w 1643063"/>
                <a:gd name="connsiteY37" fmla="*/ 1297782 h 1307307"/>
                <a:gd name="connsiteX38" fmla="*/ 0 w 1643063"/>
                <a:gd name="connsiteY38"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66863 w 1643063"/>
                <a:gd name="connsiteY3" fmla="*/ 90488 h 1307307"/>
                <a:gd name="connsiteX4" fmla="*/ 1516857 w 1643063"/>
                <a:gd name="connsiteY4" fmla="*/ 119063 h 1307307"/>
                <a:gd name="connsiteX5" fmla="*/ 1485900 w 1643063"/>
                <a:gd name="connsiteY5" fmla="*/ 154782 h 1307307"/>
                <a:gd name="connsiteX6" fmla="*/ 1423988 w 1643063"/>
                <a:gd name="connsiteY6" fmla="*/ 226220 h 1307307"/>
                <a:gd name="connsiteX7" fmla="*/ 1395413 w 1643063"/>
                <a:gd name="connsiteY7" fmla="*/ 273845 h 1307307"/>
                <a:gd name="connsiteX8" fmla="*/ 1347788 w 1643063"/>
                <a:gd name="connsiteY8" fmla="*/ 330995 h 1307307"/>
                <a:gd name="connsiteX9" fmla="*/ 1295400 w 1643063"/>
                <a:gd name="connsiteY9" fmla="*/ 354807 h 1307307"/>
                <a:gd name="connsiteX10" fmla="*/ 1266825 w 1643063"/>
                <a:gd name="connsiteY10" fmla="*/ 354807 h 1307307"/>
                <a:gd name="connsiteX11" fmla="*/ 1247775 w 1643063"/>
                <a:gd name="connsiteY11" fmla="*/ 350045 h 1307307"/>
                <a:gd name="connsiteX12" fmla="*/ 1243013 w 1643063"/>
                <a:gd name="connsiteY12" fmla="*/ 330995 h 1307307"/>
                <a:gd name="connsiteX13" fmla="*/ 1204913 w 1643063"/>
                <a:gd name="connsiteY13" fmla="*/ 321470 h 1307307"/>
                <a:gd name="connsiteX14" fmla="*/ 1181100 w 1643063"/>
                <a:gd name="connsiteY14" fmla="*/ 316707 h 1307307"/>
                <a:gd name="connsiteX15" fmla="*/ 1181100 w 1643063"/>
                <a:gd name="connsiteY15" fmla="*/ 316707 h 1307307"/>
                <a:gd name="connsiteX16" fmla="*/ 1057275 w 1643063"/>
                <a:gd name="connsiteY16" fmla="*/ 345282 h 1307307"/>
                <a:gd name="connsiteX17" fmla="*/ 1014413 w 1643063"/>
                <a:gd name="connsiteY17" fmla="*/ 354807 h 1307307"/>
                <a:gd name="connsiteX18" fmla="*/ 966788 w 1643063"/>
                <a:gd name="connsiteY18" fmla="*/ 373857 h 1307307"/>
                <a:gd name="connsiteX19" fmla="*/ 952500 w 1643063"/>
                <a:gd name="connsiteY19" fmla="*/ 397670 h 1307307"/>
                <a:gd name="connsiteX20" fmla="*/ 952500 w 1643063"/>
                <a:gd name="connsiteY20" fmla="*/ 426245 h 1307307"/>
                <a:gd name="connsiteX21" fmla="*/ 847725 w 1643063"/>
                <a:gd name="connsiteY21" fmla="*/ 492920 h 1307307"/>
                <a:gd name="connsiteX22" fmla="*/ 809625 w 1643063"/>
                <a:gd name="connsiteY22" fmla="*/ 573882 h 1307307"/>
                <a:gd name="connsiteX23" fmla="*/ 700088 w 1643063"/>
                <a:gd name="connsiteY23" fmla="*/ 702470 h 1307307"/>
                <a:gd name="connsiteX24" fmla="*/ 681038 w 1643063"/>
                <a:gd name="connsiteY24" fmla="*/ 783432 h 1307307"/>
                <a:gd name="connsiteX25" fmla="*/ 628650 w 1643063"/>
                <a:gd name="connsiteY25" fmla="*/ 869157 h 1307307"/>
                <a:gd name="connsiteX26" fmla="*/ 604838 w 1643063"/>
                <a:gd name="connsiteY26" fmla="*/ 912020 h 1307307"/>
                <a:gd name="connsiteX27" fmla="*/ 542925 w 1643063"/>
                <a:gd name="connsiteY27" fmla="*/ 988220 h 1307307"/>
                <a:gd name="connsiteX28" fmla="*/ 509588 w 1643063"/>
                <a:gd name="connsiteY28" fmla="*/ 1050132 h 1307307"/>
                <a:gd name="connsiteX29" fmla="*/ 471488 w 1643063"/>
                <a:gd name="connsiteY29" fmla="*/ 1092995 h 1307307"/>
                <a:gd name="connsiteX30" fmla="*/ 442913 w 1643063"/>
                <a:gd name="connsiteY30" fmla="*/ 1126332 h 1307307"/>
                <a:gd name="connsiteX31" fmla="*/ 333375 w 1643063"/>
                <a:gd name="connsiteY31" fmla="*/ 1145382 h 1307307"/>
                <a:gd name="connsiteX32" fmla="*/ 228600 w 1643063"/>
                <a:gd name="connsiteY32" fmla="*/ 1154907 h 1307307"/>
                <a:gd name="connsiteX33" fmla="*/ 157163 w 1643063"/>
                <a:gd name="connsiteY33" fmla="*/ 1188245 h 1307307"/>
                <a:gd name="connsiteX34" fmla="*/ 114300 w 1643063"/>
                <a:gd name="connsiteY34" fmla="*/ 1221582 h 1307307"/>
                <a:gd name="connsiteX35" fmla="*/ 114300 w 1643063"/>
                <a:gd name="connsiteY35" fmla="*/ 1221582 h 1307307"/>
                <a:gd name="connsiteX36" fmla="*/ 71438 w 1643063"/>
                <a:gd name="connsiteY36" fmla="*/ 1273970 h 1307307"/>
                <a:gd name="connsiteX37" fmla="*/ 19050 w 1643063"/>
                <a:gd name="connsiteY37" fmla="*/ 1297782 h 1307307"/>
                <a:gd name="connsiteX38" fmla="*/ 0 w 1643063"/>
                <a:gd name="connsiteY38"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66863 w 1643063"/>
                <a:gd name="connsiteY3" fmla="*/ 90488 h 1307307"/>
                <a:gd name="connsiteX4" fmla="*/ 1516857 w 1643063"/>
                <a:gd name="connsiteY4" fmla="*/ 119063 h 1307307"/>
                <a:gd name="connsiteX5" fmla="*/ 1490663 w 1643063"/>
                <a:gd name="connsiteY5" fmla="*/ 192882 h 1307307"/>
                <a:gd name="connsiteX6" fmla="*/ 1423988 w 1643063"/>
                <a:gd name="connsiteY6" fmla="*/ 226220 h 1307307"/>
                <a:gd name="connsiteX7" fmla="*/ 1395413 w 1643063"/>
                <a:gd name="connsiteY7" fmla="*/ 273845 h 1307307"/>
                <a:gd name="connsiteX8" fmla="*/ 1347788 w 1643063"/>
                <a:gd name="connsiteY8" fmla="*/ 330995 h 1307307"/>
                <a:gd name="connsiteX9" fmla="*/ 1295400 w 1643063"/>
                <a:gd name="connsiteY9" fmla="*/ 354807 h 1307307"/>
                <a:gd name="connsiteX10" fmla="*/ 1266825 w 1643063"/>
                <a:gd name="connsiteY10" fmla="*/ 354807 h 1307307"/>
                <a:gd name="connsiteX11" fmla="*/ 1247775 w 1643063"/>
                <a:gd name="connsiteY11" fmla="*/ 350045 h 1307307"/>
                <a:gd name="connsiteX12" fmla="*/ 1243013 w 1643063"/>
                <a:gd name="connsiteY12" fmla="*/ 330995 h 1307307"/>
                <a:gd name="connsiteX13" fmla="*/ 1204913 w 1643063"/>
                <a:gd name="connsiteY13" fmla="*/ 321470 h 1307307"/>
                <a:gd name="connsiteX14" fmla="*/ 1181100 w 1643063"/>
                <a:gd name="connsiteY14" fmla="*/ 316707 h 1307307"/>
                <a:gd name="connsiteX15" fmla="*/ 1181100 w 1643063"/>
                <a:gd name="connsiteY15" fmla="*/ 316707 h 1307307"/>
                <a:gd name="connsiteX16" fmla="*/ 1057275 w 1643063"/>
                <a:gd name="connsiteY16" fmla="*/ 345282 h 1307307"/>
                <a:gd name="connsiteX17" fmla="*/ 1014413 w 1643063"/>
                <a:gd name="connsiteY17" fmla="*/ 354807 h 1307307"/>
                <a:gd name="connsiteX18" fmla="*/ 966788 w 1643063"/>
                <a:gd name="connsiteY18" fmla="*/ 373857 h 1307307"/>
                <a:gd name="connsiteX19" fmla="*/ 952500 w 1643063"/>
                <a:gd name="connsiteY19" fmla="*/ 397670 h 1307307"/>
                <a:gd name="connsiteX20" fmla="*/ 952500 w 1643063"/>
                <a:gd name="connsiteY20" fmla="*/ 426245 h 1307307"/>
                <a:gd name="connsiteX21" fmla="*/ 847725 w 1643063"/>
                <a:gd name="connsiteY21" fmla="*/ 492920 h 1307307"/>
                <a:gd name="connsiteX22" fmla="*/ 809625 w 1643063"/>
                <a:gd name="connsiteY22" fmla="*/ 573882 h 1307307"/>
                <a:gd name="connsiteX23" fmla="*/ 700088 w 1643063"/>
                <a:gd name="connsiteY23" fmla="*/ 702470 h 1307307"/>
                <a:gd name="connsiteX24" fmla="*/ 681038 w 1643063"/>
                <a:gd name="connsiteY24" fmla="*/ 783432 h 1307307"/>
                <a:gd name="connsiteX25" fmla="*/ 628650 w 1643063"/>
                <a:gd name="connsiteY25" fmla="*/ 869157 h 1307307"/>
                <a:gd name="connsiteX26" fmla="*/ 604838 w 1643063"/>
                <a:gd name="connsiteY26" fmla="*/ 912020 h 1307307"/>
                <a:gd name="connsiteX27" fmla="*/ 542925 w 1643063"/>
                <a:gd name="connsiteY27" fmla="*/ 988220 h 1307307"/>
                <a:gd name="connsiteX28" fmla="*/ 509588 w 1643063"/>
                <a:gd name="connsiteY28" fmla="*/ 1050132 h 1307307"/>
                <a:gd name="connsiteX29" fmla="*/ 471488 w 1643063"/>
                <a:gd name="connsiteY29" fmla="*/ 1092995 h 1307307"/>
                <a:gd name="connsiteX30" fmla="*/ 442913 w 1643063"/>
                <a:gd name="connsiteY30" fmla="*/ 1126332 h 1307307"/>
                <a:gd name="connsiteX31" fmla="*/ 333375 w 1643063"/>
                <a:gd name="connsiteY31" fmla="*/ 1145382 h 1307307"/>
                <a:gd name="connsiteX32" fmla="*/ 228600 w 1643063"/>
                <a:gd name="connsiteY32" fmla="*/ 1154907 h 1307307"/>
                <a:gd name="connsiteX33" fmla="*/ 157163 w 1643063"/>
                <a:gd name="connsiteY33" fmla="*/ 1188245 h 1307307"/>
                <a:gd name="connsiteX34" fmla="*/ 114300 w 1643063"/>
                <a:gd name="connsiteY34" fmla="*/ 1221582 h 1307307"/>
                <a:gd name="connsiteX35" fmla="*/ 114300 w 1643063"/>
                <a:gd name="connsiteY35" fmla="*/ 1221582 h 1307307"/>
                <a:gd name="connsiteX36" fmla="*/ 71438 w 1643063"/>
                <a:gd name="connsiteY36" fmla="*/ 1273970 h 1307307"/>
                <a:gd name="connsiteX37" fmla="*/ 19050 w 1643063"/>
                <a:gd name="connsiteY37" fmla="*/ 1297782 h 1307307"/>
                <a:gd name="connsiteX38" fmla="*/ 0 w 1643063"/>
                <a:gd name="connsiteY38"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66863 w 1643063"/>
                <a:gd name="connsiteY3" fmla="*/ 90488 h 1307307"/>
                <a:gd name="connsiteX4" fmla="*/ 1516857 w 1643063"/>
                <a:gd name="connsiteY4" fmla="*/ 119063 h 1307307"/>
                <a:gd name="connsiteX5" fmla="*/ 1490663 w 1643063"/>
                <a:gd name="connsiteY5" fmla="*/ 192882 h 1307307"/>
                <a:gd name="connsiteX6" fmla="*/ 1423988 w 1643063"/>
                <a:gd name="connsiteY6" fmla="*/ 226220 h 1307307"/>
                <a:gd name="connsiteX7" fmla="*/ 1395413 w 1643063"/>
                <a:gd name="connsiteY7" fmla="*/ 273845 h 1307307"/>
                <a:gd name="connsiteX8" fmla="*/ 1347788 w 1643063"/>
                <a:gd name="connsiteY8" fmla="*/ 330995 h 1307307"/>
                <a:gd name="connsiteX9" fmla="*/ 1295400 w 1643063"/>
                <a:gd name="connsiteY9" fmla="*/ 354807 h 1307307"/>
                <a:gd name="connsiteX10" fmla="*/ 1266825 w 1643063"/>
                <a:gd name="connsiteY10" fmla="*/ 354807 h 1307307"/>
                <a:gd name="connsiteX11" fmla="*/ 1247775 w 1643063"/>
                <a:gd name="connsiteY11" fmla="*/ 350045 h 1307307"/>
                <a:gd name="connsiteX12" fmla="*/ 1243013 w 1643063"/>
                <a:gd name="connsiteY12" fmla="*/ 330995 h 1307307"/>
                <a:gd name="connsiteX13" fmla="*/ 1204913 w 1643063"/>
                <a:gd name="connsiteY13" fmla="*/ 321470 h 1307307"/>
                <a:gd name="connsiteX14" fmla="*/ 1181100 w 1643063"/>
                <a:gd name="connsiteY14" fmla="*/ 316707 h 1307307"/>
                <a:gd name="connsiteX15" fmla="*/ 1181100 w 1643063"/>
                <a:gd name="connsiteY15" fmla="*/ 316707 h 1307307"/>
                <a:gd name="connsiteX16" fmla="*/ 1057275 w 1643063"/>
                <a:gd name="connsiteY16" fmla="*/ 345282 h 1307307"/>
                <a:gd name="connsiteX17" fmla="*/ 1014413 w 1643063"/>
                <a:gd name="connsiteY17" fmla="*/ 354807 h 1307307"/>
                <a:gd name="connsiteX18" fmla="*/ 966788 w 1643063"/>
                <a:gd name="connsiteY18" fmla="*/ 373857 h 1307307"/>
                <a:gd name="connsiteX19" fmla="*/ 952500 w 1643063"/>
                <a:gd name="connsiteY19" fmla="*/ 397670 h 1307307"/>
                <a:gd name="connsiteX20" fmla="*/ 952500 w 1643063"/>
                <a:gd name="connsiteY20" fmla="*/ 426245 h 1307307"/>
                <a:gd name="connsiteX21" fmla="*/ 847725 w 1643063"/>
                <a:gd name="connsiteY21" fmla="*/ 492920 h 1307307"/>
                <a:gd name="connsiteX22" fmla="*/ 809625 w 1643063"/>
                <a:gd name="connsiteY22" fmla="*/ 573882 h 1307307"/>
                <a:gd name="connsiteX23" fmla="*/ 700088 w 1643063"/>
                <a:gd name="connsiteY23" fmla="*/ 702470 h 1307307"/>
                <a:gd name="connsiteX24" fmla="*/ 681038 w 1643063"/>
                <a:gd name="connsiteY24" fmla="*/ 783432 h 1307307"/>
                <a:gd name="connsiteX25" fmla="*/ 628650 w 1643063"/>
                <a:gd name="connsiteY25" fmla="*/ 869157 h 1307307"/>
                <a:gd name="connsiteX26" fmla="*/ 604838 w 1643063"/>
                <a:gd name="connsiteY26" fmla="*/ 912020 h 1307307"/>
                <a:gd name="connsiteX27" fmla="*/ 542925 w 1643063"/>
                <a:gd name="connsiteY27" fmla="*/ 988220 h 1307307"/>
                <a:gd name="connsiteX28" fmla="*/ 509588 w 1643063"/>
                <a:gd name="connsiteY28" fmla="*/ 1050132 h 1307307"/>
                <a:gd name="connsiteX29" fmla="*/ 471488 w 1643063"/>
                <a:gd name="connsiteY29" fmla="*/ 1092995 h 1307307"/>
                <a:gd name="connsiteX30" fmla="*/ 442913 w 1643063"/>
                <a:gd name="connsiteY30" fmla="*/ 1126332 h 1307307"/>
                <a:gd name="connsiteX31" fmla="*/ 333375 w 1643063"/>
                <a:gd name="connsiteY31" fmla="*/ 1145382 h 1307307"/>
                <a:gd name="connsiteX32" fmla="*/ 228600 w 1643063"/>
                <a:gd name="connsiteY32" fmla="*/ 1154907 h 1307307"/>
                <a:gd name="connsiteX33" fmla="*/ 157163 w 1643063"/>
                <a:gd name="connsiteY33" fmla="*/ 1188245 h 1307307"/>
                <a:gd name="connsiteX34" fmla="*/ 114300 w 1643063"/>
                <a:gd name="connsiteY34" fmla="*/ 1221582 h 1307307"/>
                <a:gd name="connsiteX35" fmla="*/ 114300 w 1643063"/>
                <a:gd name="connsiteY35" fmla="*/ 1221582 h 1307307"/>
                <a:gd name="connsiteX36" fmla="*/ 71438 w 1643063"/>
                <a:gd name="connsiteY36" fmla="*/ 1273970 h 1307307"/>
                <a:gd name="connsiteX37" fmla="*/ 19050 w 1643063"/>
                <a:gd name="connsiteY37" fmla="*/ 1297782 h 1307307"/>
                <a:gd name="connsiteX38" fmla="*/ 0 w 1643063"/>
                <a:gd name="connsiteY38"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66863 w 1643063"/>
                <a:gd name="connsiteY3" fmla="*/ 90488 h 1307307"/>
                <a:gd name="connsiteX4" fmla="*/ 1516857 w 1643063"/>
                <a:gd name="connsiteY4" fmla="*/ 119063 h 1307307"/>
                <a:gd name="connsiteX5" fmla="*/ 1490663 w 1643063"/>
                <a:gd name="connsiteY5" fmla="*/ 192882 h 1307307"/>
                <a:gd name="connsiteX6" fmla="*/ 1423988 w 1643063"/>
                <a:gd name="connsiteY6" fmla="*/ 226220 h 1307307"/>
                <a:gd name="connsiteX7" fmla="*/ 1395413 w 1643063"/>
                <a:gd name="connsiteY7" fmla="*/ 273845 h 1307307"/>
                <a:gd name="connsiteX8" fmla="*/ 1347788 w 1643063"/>
                <a:gd name="connsiteY8" fmla="*/ 330995 h 1307307"/>
                <a:gd name="connsiteX9" fmla="*/ 1295400 w 1643063"/>
                <a:gd name="connsiteY9" fmla="*/ 354807 h 1307307"/>
                <a:gd name="connsiteX10" fmla="*/ 1266825 w 1643063"/>
                <a:gd name="connsiteY10" fmla="*/ 354807 h 1307307"/>
                <a:gd name="connsiteX11" fmla="*/ 1247775 w 1643063"/>
                <a:gd name="connsiteY11" fmla="*/ 350045 h 1307307"/>
                <a:gd name="connsiteX12" fmla="*/ 1243013 w 1643063"/>
                <a:gd name="connsiteY12" fmla="*/ 330995 h 1307307"/>
                <a:gd name="connsiteX13" fmla="*/ 1204913 w 1643063"/>
                <a:gd name="connsiteY13" fmla="*/ 321470 h 1307307"/>
                <a:gd name="connsiteX14" fmla="*/ 1181100 w 1643063"/>
                <a:gd name="connsiteY14" fmla="*/ 316707 h 1307307"/>
                <a:gd name="connsiteX15" fmla="*/ 1181100 w 1643063"/>
                <a:gd name="connsiteY15" fmla="*/ 316707 h 1307307"/>
                <a:gd name="connsiteX16" fmla="*/ 1057275 w 1643063"/>
                <a:gd name="connsiteY16" fmla="*/ 345282 h 1307307"/>
                <a:gd name="connsiteX17" fmla="*/ 1014413 w 1643063"/>
                <a:gd name="connsiteY17" fmla="*/ 354807 h 1307307"/>
                <a:gd name="connsiteX18" fmla="*/ 966788 w 1643063"/>
                <a:gd name="connsiteY18" fmla="*/ 373857 h 1307307"/>
                <a:gd name="connsiteX19" fmla="*/ 952500 w 1643063"/>
                <a:gd name="connsiteY19" fmla="*/ 397670 h 1307307"/>
                <a:gd name="connsiteX20" fmla="*/ 952500 w 1643063"/>
                <a:gd name="connsiteY20" fmla="*/ 426245 h 1307307"/>
                <a:gd name="connsiteX21" fmla="*/ 847725 w 1643063"/>
                <a:gd name="connsiteY21" fmla="*/ 492920 h 1307307"/>
                <a:gd name="connsiteX22" fmla="*/ 809625 w 1643063"/>
                <a:gd name="connsiteY22" fmla="*/ 573882 h 1307307"/>
                <a:gd name="connsiteX23" fmla="*/ 700088 w 1643063"/>
                <a:gd name="connsiteY23" fmla="*/ 702470 h 1307307"/>
                <a:gd name="connsiteX24" fmla="*/ 681038 w 1643063"/>
                <a:gd name="connsiteY24" fmla="*/ 783432 h 1307307"/>
                <a:gd name="connsiteX25" fmla="*/ 628650 w 1643063"/>
                <a:gd name="connsiteY25" fmla="*/ 869157 h 1307307"/>
                <a:gd name="connsiteX26" fmla="*/ 604838 w 1643063"/>
                <a:gd name="connsiteY26" fmla="*/ 912020 h 1307307"/>
                <a:gd name="connsiteX27" fmla="*/ 542925 w 1643063"/>
                <a:gd name="connsiteY27" fmla="*/ 988220 h 1307307"/>
                <a:gd name="connsiteX28" fmla="*/ 509588 w 1643063"/>
                <a:gd name="connsiteY28" fmla="*/ 1050132 h 1307307"/>
                <a:gd name="connsiteX29" fmla="*/ 471488 w 1643063"/>
                <a:gd name="connsiteY29" fmla="*/ 1092995 h 1307307"/>
                <a:gd name="connsiteX30" fmla="*/ 442913 w 1643063"/>
                <a:gd name="connsiteY30" fmla="*/ 1126332 h 1307307"/>
                <a:gd name="connsiteX31" fmla="*/ 333375 w 1643063"/>
                <a:gd name="connsiteY31" fmla="*/ 1145382 h 1307307"/>
                <a:gd name="connsiteX32" fmla="*/ 228600 w 1643063"/>
                <a:gd name="connsiteY32" fmla="*/ 1154907 h 1307307"/>
                <a:gd name="connsiteX33" fmla="*/ 157163 w 1643063"/>
                <a:gd name="connsiteY33" fmla="*/ 1188245 h 1307307"/>
                <a:gd name="connsiteX34" fmla="*/ 114300 w 1643063"/>
                <a:gd name="connsiteY34" fmla="*/ 1221582 h 1307307"/>
                <a:gd name="connsiteX35" fmla="*/ 114300 w 1643063"/>
                <a:gd name="connsiteY35" fmla="*/ 1221582 h 1307307"/>
                <a:gd name="connsiteX36" fmla="*/ 71438 w 1643063"/>
                <a:gd name="connsiteY36" fmla="*/ 1273970 h 1307307"/>
                <a:gd name="connsiteX37" fmla="*/ 19050 w 1643063"/>
                <a:gd name="connsiteY37" fmla="*/ 1297782 h 1307307"/>
                <a:gd name="connsiteX38" fmla="*/ 0 w 1643063"/>
                <a:gd name="connsiteY38"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66863 w 1643063"/>
                <a:gd name="connsiteY3" fmla="*/ 90488 h 1307307"/>
                <a:gd name="connsiteX4" fmla="*/ 1516857 w 1643063"/>
                <a:gd name="connsiteY4" fmla="*/ 119063 h 1307307"/>
                <a:gd name="connsiteX5" fmla="*/ 1490663 w 1643063"/>
                <a:gd name="connsiteY5" fmla="*/ 192882 h 1307307"/>
                <a:gd name="connsiteX6" fmla="*/ 1423988 w 1643063"/>
                <a:gd name="connsiteY6" fmla="*/ 226220 h 1307307"/>
                <a:gd name="connsiteX7" fmla="*/ 1395413 w 1643063"/>
                <a:gd name="connsiteY7" fmla="*/ 273845 h 1307307"/>
                <a:gd name="connsiteX8" fmla="*/ 1347788 w 1643063"/>
                <a:gd name="connsiteY8" fmla="*/ 330995 h 1307307"/>
                <a:gd name="connsiteX9" fmla="*/ 1295400 w 1643063"/>
                <a:gd name="connsiteY9" fmla="*/ 354807 h 1307307"/>
                <a:gd name="connsiteX10" fmla="*/ 1266825 w 1643063"/>
                <a:gd name="connsiteY10" fmla="*/ 354807 h 1307307"/>
                <a:gd name="connsiteX11" fmla="*/ 1247775 w 1643063"/>
                <a:gd name="connsiteY11" fmla="*/ 350045 h 1307307"/>
                <a:gd name="connsiteX12" fmla="*/ 1243013 w 1643063"/>
                <a:gd name="connsiteY12" fmla="*/ 330995 h 1307307"/>
                <a:gd name="connsiteX13" fmla="*/ 1204913 w 1643063"/>
                <a:gd name="connsiteY13" fmla="*/ 321470 h 1307307"/>
                <a:gd name="connsiteX14" fmla="*/ 1181100 w 1643063"/>
                <a:gd name="connsiteY14" fmla="*/ 316707 h 1307307"/>
                <a:gd name="connsiteX15" fmla="*/ 1181100 w 1643063"/>
                <a:gd name="connsiteY15" fmla="*/ 316707 h 1307307"/>
                <a:gd name="connsiteX16" fmla="*/ 1057275 w 1643063"/>
                <a:gd name="connsiteY16" fmla="*/ 345282 h 1307307"/>
                <a:gd name="connsiteX17" fmla="*/ 1014413 w 1643063"/>
                <a:gd name="connsiteY17" fmla="*/ 354807 h 1307307"/>
                <a:gd name="connsiteX18" fmla="*/ 966788 w 1643063"/>
                <a:gd name="connsiteY18" fmla="*/ 373857 h 1307307"/>
                <a:gd name="connsiteX19" fmla="*/ 952500 w 1643063"/>
                <a:gd name="connsiteY19" fmla="*/ 397670 h 1307307"/>
                <a:gd name="connsiteX20" fmla="*/ 952500 w 1643063"/>
                <a:gd name="connsiteY20" fmla="*/ 426245 h 1307307"/>
                <a:gd name="connsiteX21" fmla="*/ 847725 w 1643063"/>
                <a:gd name="connsiteY21" fmla="*/ 492920 h 1307307"/>
                <a:gd name="connsiteX22" fmla="*/ 809625 w 1643063"/>
                <a:gd name="connsiteY22" fmla="*/ 573882 h 1307307"/>
                <a:gd name="connsiteX23" fmla="*/ 700088 w 1643063"/>
                <a:gd name="connsiteY23" fmla="*/ 702470 h 1307307"/>
                <a:gd name="connsiteX24" fmla="*/ 681038 w 1643063"/>
                <a:gd name="connsiteY24" fmla="*/ 783432 h 1307307"/>
                <a:gd name="connsiteX25" fmla="*/ 628650 w 1643063"/>
                <a:gd name="connsiteY25" fmla="*/ 869157 h 1307307"/>
                <a:gd name="connsiteX26" fmla="*/ 604838 w 1643063"/>
                <a:gd name="connsiteY26" fmla="*/ 912020 h 1307307"/>
                <a:gd name="connsiteX27" fmla="*/ 542925 w 1643063"/>
                <a:gd name="connsiteY27" fmla="*/ 988220 h 1307307"/>
                <a:gd name="connsiteX28" fmla="*/ 509588 w 1643063"/>
                <a:gd name="connsiteY28" fmla="*/ 1050132 h 1307307"/>
                <a:gd name="connsiteX29" fmla="*/ 471488 w 1643063"/>
                <a:gd name="connsiteY29" fmla="*/ 1092995 h 1307307"/>
                <a:gd name="connsiteX30" fmla="*/ 442913 w 1643063"/>
                <a:gd name="connsiteY30" fmla="*/ 1126332 h 1307307"/>
                <a:gd name="connsiteX31" fmla="*/ 333375 w 1643063"/>
                <a:gd name="connsiteY31" fmla="*/ 1145382 h 1307307"/>
                <a:gd name="connsiteX32" fmla="*/ 228600 w 1643063"/>
                <a:gd name="connsiteY32" fmla="*/ 1154907 h 1307307"/>
                <a:gd name="connsiteX33" fmla="*/ 157163 w 1643063"/>
                <a:gd name="connsiteY33" fmla="*/ 1188245 h 1307307"/>
                <a:gd name="connsiteX34" fmla="*/ 114300 w 1643063"/>
                <a:gd name="connsiteY34" fmla="*/ 1221582 h 1307307"/>
                <a:gd name="connsiteX35" fmla="*/ 114300 w 1643063"/>
                <a:gd name="connsiteY35" fmla="*/ 1221582 h 1307307"/>
                <a:gd name="connsiteX36" fmla="*/ 71438 w 1643063"/>
                <a:gd name="connsiteY36" fmla="*/ 1273970 h 1307307"/>
                <a:gd name="connsiteX37" fmla="*/ 19050 w 1643063"/>
                <a:gd name="connsiteY37" fmla="*/ 1297782 h 1307307"/>
                <a:gd name="connsiteX38" fmla="*/ 0 w 1643063"/>
                <a:gd name="connsiteY38"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66863 w 1643063"/>
                <a:gd name="connsiteY3" fmla="*/ 90488 h 1307307"/>
                <a:gd name="connsiteX4" fmla="*/ 1516857 w 1643063"/>
                <a:gd name="connsiteY4" fmla="*/ 119063 h 1307307"/>
                <a:gd name="connsiteX5" fmla="*/ 1490663 w 1643063"/>
                <a:gd name="connsiteY5" fmla="*/ 192882 h 1307307"/>
                <a:gd name="connsiteX6" fmla="*/ 1423988 w 1643063"/>
                <a:gd name="connsiteY6" fmla="*/ 226220 h 1307307"/>
                <a:gd name="connsiteX7" fmla="*/ 1395413 w 1643063"/>
                <a:gd name="connsiteY7" fmla="*/ 273845 h 1307307"/>
                <a:gd name="connsiteX8" fmla="*/ 1347788 w 1643063"/>
                <a:gd name="connsiteY8" fmla="*/ 330995 h 1307307"/>
                <a:gd name="connsiteX9" fmla="*/ 1295400 w 1643063"/>
                <a:gd name="connsiteY9" fmla="*/ 354807 h 1307307"/>
                <a:gd name="connsiteX10" fmla="*/ 1266825 w 1643063"/>
                <a:gd name="connsiteY10" fmla="*/ 354807 h 1307307"/>
                <a:gd name="connsiteX11" fmla="*/ 1247775 w 1643063"/>
                <a:gd name="connsiteY11" fmla="*/ 350045 h 1307307"/>
                <a:gd name="connsiteX12" fmla="*/ 1243013 w 1643063"/>
                <a:gd name="connsiteY12" fmla="*/ 330995 h 1307307"/>
                <a:gd name="connsiteX13" fmla="*/ 1204913 w 1643063"/>
                <a:gd name="connsiteY13" fmla="*/ 321470 h 1307307"/>
                <a:gd name="connsiteX14" fmla="*/ 1181100 w 1643063"/>
                <a:gd name="connsiteY14" fmla="*/ 316707 h 1307307"/>
                <a:gd name="connsiteX15" fmla="*/ 1181100 w 1643063"/>
                <a:gd name="connsiteY15" fmla="*/ 316707 h 1307307"/>
                <a:gd name="connsiteX16" fmla="*/ 1057275 w 1643063"/>
                <a:gd name="connsiteY16" fmla="*/ 345282 h 1307307"/>
                <a:gd name="connsiteX17" fmla="*/ 1014413 w 1643063"/>
                <a:gd name="connsiteY17" fmla="*/ 354807 h 1307307"/>
                <a:gd name="connsiteX18" fmla="*/ 966788 w 1643063"/>
                <a:gd name="connsiteY18" fmla="*/ 373857 h 1307307"/>
                <a:gd name="connsiteX19" fmla="*/ 952500 w 1643063"/>
                <a:gd name="connsiteY19" fmla="*/ 397670 h 1307307"/>
                <a:gd name="connsiteX20" fmla="*/ 952500 w 1643063"/>
                <a:gd name="connsiteY20" fmla="*/ 426245 h 1307307"/>
                <a:gd name="connsiteX21" fmla="*/ 847725 w 1643063"/>
                <a:gd name="connsiteY21" fmla="*/ 492920 h 1307307"/>
                <a:gd name="connsiteX22" fmla="*/ 809625 w 1643063"/>
                <a:gd name="connsiteY22" fmla="*/ 573882 h 1307307"/>
                <a:gd name="connsiteX23" fmla="*/ 700088 w 1643063"/>
                <a:gd name="connsiteY23" fmla="*/ 702470 h 1307307"/>
                <a:gd name="connsiteX24" fmla="*/ 681038 w 1643063"/>
                <a:gd name="connsiteY24" fmla="*/ 783432 h 1307307"/>
                <a:gd name="connsiteX25" fmla="*/ 628650 w 1643063"/>
                <a:gd name="connsiteY25" fmla="*/ 869157 h 1307307"/>
                <a:gd name="connsiteX26" fmla="*/ 604838 w 1643063"/>
                <a:gd name="connsiteY26" fmla="*/ 912020 h 1307307"/>
                <a:gd name="connsiteX27" fmla="*/ 542925 w 1643063"/>
                <a:gd name="connsiteY27" fmla="*/ 988220 h 1307307"/>
                <a:gd name="connsiteX28" fmla="*/ 509588 w 1643063"/>
                <a:gd name="connsiteY28" fmla="*/ 1050132 h 1307307"/>
                <a:gd name="connsiteX29" fmla="*/ 471488 w 1643063"/>
                <a:gd name="connsiteY29" fmla="*/ 1092995 h 1307307"/>
                <a:gd name="connsiteX30" fmla="*/ 442913 w 1643063"/>
                <a:gd name="connsiteY30" fmla="*/ 1126332 h 1307307"/>
                <a:gd name="connsiteX31" fmla="*/ 333375 w 1643063"/>
                <a:gd name="connsiteY31" fmla="*/ 1145382 h 1307307"/>
                <a:gd name="connsiteX32" fmla="*/ 228600 w 1643063"/>
                <a:gd name="connsiteY32" fmla="*/ 1154907 h 1307307"/>
                <a:gd name="connsiteX33" fmla="*/ 157163 w 1643063"/>
                <a:gd name="connsiteY33" fmla="*/ 1188245 h 1307307"/>
                <a:gd name="connsiteX34" fmla="*/ 114300 w 1643063"/>
                <a:gd name="connsiteY34" fmla="*/ 1221582 h 1307307"/>
                <a:gd name="connsiteX35" fmla="*/ 114300 w 1643063"/>
                <a:gd name="connsiteY35" fmla="*/ 1221582 h 1307307"/>
                <a:gd name="connsiteX36" fmla="*/ 71438 w 1643063"/>
                <a:gd name="connsiteY36" fmla="*/ 1273970 h 1307307"/>
                <a:gd name="connsiteX37" fmla="*/ 19050 w 1643063"/>
                <a:gd name="connsiteY37" fmla="*/ 1297782 h 1307307"/>
                <a:gd name="connsiteX38" fmla="*/ 0 w 1643063"/>
                <a:gd name="connsiteY38"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66863 w 1643063"/>
                <a:gd name="connsiteY3" fmla="*/ 90488 h 1307307"/>
                <a:gd name="connsiteX4" fmla="*/ 1516857 w 1643063"/>
                <a:gd name="connsiteY4" fmla="*/ 119063 h 1307307"/>
                <a:gd name="connsiteX5" fmla="*/ 1490663 w 1643063"/>
                <a:gd name="connsiteY5" fmla="*/ 192882 h 1307307"/>
                <a:gd name="connsiteX6" fmla="*/ 1423988 w 1643063"/>
                <a:gd name="connsiteY6" fmla="*/ 226220 h 1307307"/>
                <a:gd name="connsiteX7" fmla="*/ 1395413 w 1643063"/>
                <a:gd name="connsiteY7" fmla="*/ 273845 h 1307307"/>
                <a:gd name="connsiteX8" fmla="*/ 1347788 w 1643063"/>
                <a:gd name="connsiteY8" fmla="*/ 330995 h 1307307"/>
                <a:gd name="connsiteX9" fmla="*/ 1295400 w 1643063"/>
                <a:gd name="connsiteY9" fmla="*/ 354807 h 1307307"/>
                <a:gd name="connsiteX10" fmla="*/ 1266825 w 1643063"/>
                <a:gd name="connsiteY10" fmla="*/ 354807 h 1307307"/>
                <a:gd name="connsiteX11" fmla="*/ 1247775 w 1643063"/>
                <a:gd name="connsiteY11" fmla="*/ 350045 h 1307307"/>
                <a:gd name="connsiteX12" fmla="*/ 1243013 w 1643063"/>
                <a:gd name="connsiteY12" fmla="*/ 330995 h 1307307"/>
                <a:gd name="connsiteX13" fmla="*/ 1204913 w 1643063"/>
                <a:gd name="connsiteY13" fmla="*/ 321470 h 1307307"/>
                <a:gd name="connsiteX14" fmla="*/ 1181100 w 1643063"/>
                <a:gd name="connsiteY14" fmla="*/ 316707 h 1307307"/>
                <a:gd name="connsiteX15" fmla="*/ 1181100 w 1643063"/>
                <a:gd name="connsiteY15" fmla="*/ 316707 h 1307307"/>
                <a:gd name="connsiteX16" fmla="*/ 1057275 w 1643063"/>
                <a:gd name="connsiteY16" fmla="*/ 345282 h 1307307"/>
                <a:gd name="connsiteX17" fmla="*/ 1014413 w 1643063"/>
                <a:gd name="connsiteY17" fmla="*/ 354807 h 1307307"/>
                <a:gd name="connsiteX18" fmla="*/ 966788 w 1643063"/>
                <a:gd name="connsiteY18" fmla="*/ 373857 h 1307307"/>
                <a:gd name="connsiteX19" fmla="*/ 952500 w 1643063"/>
                <a:gd name="connsiteY19" fmla="*/ 397670 h 1307307"/>
                <a:gd name="connsiteX20" fmla="*/ 952500 w 1643063"/>
                <a:gd name="connsiteY20" fmla="*/ 426245 h 1307307"/>
                <a:gd name="connsiteX21" fmla="*/ 847725 w 1643063"/>
                <a:gd name="connsiteY21" fmla="*/ 492920 h 1307307"/>
                <a:gd name="connsiteX22" fmla="*/ 809625 w 1643063"/>
                <a:gd name="connsiteY22" fmla="*/ 573882 h 1307307"/>
                <a:gd name="connsiteX23" fmla="*/ 700088 w 1643063"/>
                <a:gd name="connsiteY23" fmla="*/ 702470 h 1307307"/>
                <a:gd name="connsiteX24" fmla="*/ 681038 w 1643063"/>
                <a:gd name="connsiteY24" fmla="*/ 783432 h 1307307"/>
                <a:gd name="connsiteX25" fmla="*/ 628650 w 1643063"/>
                <a:gd name="connsiteY25" fmla="*/ 869157 h 1307307"/>
                <a:gd name="connsiteX26" fmla="*/ 604838 w 1643063"/>
                <a:gd name="connsiteY26" fmla="*/ 912020 h 1307307"/>
                <a:gd name="connsiteX27" fmla="*/ 542925 w 1643063"/>
                <a:gd name="connsiteY27" fmla="*/ 988220 h 1307307"/>
                <a:gd name="connsiteX28" fmla="*/ 509588 w 1643063"/>
                <a:gd name="connsiteY28" fmla="*/ 1050132 h 1307307"/>
                <a:gd name="connsiteX29" fmla="*/ 471488 w 1643063"/>
                <a:gd name="connsiteY29" fmla="*/ 1092995 h 1307307"/>
                <a:gd name="connsiteX30" fmla="*/ 442913 w 1643063"/>
                <a:gd name="connsiteY30" fmla="*/ 1126332 h 1307307"/>
                <a:gd name="connsiteX31" fmla="*/ 333375 w 1643063"/>
                <a:gd name="connsiteY31" fmla="*/ 1145382 h 1307307"/>
                <a:gd name="connsiteX32" fmla="*/ 228600 w 1643063"/>
                <a:gd name="connsiteY32" fmla="*/ 1154907 h 1307307"/>
                <a:gd name="connsiteX33" fmla="*/ 157163 w 1643063"/>
                <a:gd name="connsiteY33" fmla="*/ 1188245 h 1307307"/>
                <a:gd name="connsiteX34" fmla="*/ 114300 w 1643063"/>
                <a:gd name="connsiteY34" fmla="*/ 1221582 h 1307307"/>
                <a:gd name="connsiteX35" fmla="*/ 114300 w 1643063"/>
                <a:gd name="connsiteY35" fmla="*/ 1221582 h 1307307"/>
                <a:gd name="connsiteX36" fmla="*/ 71438 w 1643063"/>
                <a:gd name="connsiteY36" fmla="*/ 1273970 h 1307307"/>
                <a:gd name="connsiteX37" fmla="*/ 19050 w 1643063"/>
                <a:gd name="connsiteY37" fmla="*/ 1297782 h 1307307"/>
                <a:gd name="connsiteX38" fmla="*/ 0 w 1643063"/>
                <a:gd name="connsiteY38"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66863 w 1643063"/>
                <a:gd name="connsiteY3" fmla="*/ 90488 h 1307307"/>
                <a:gd name="connsiteX4" fmla="*/ 1516857 w 1643063"/>
                <a:gd name="connsiteY4" fmla="*/ 119063 h 1307307"/>
                <a:gd name="connsiteX5" fmla="*/ 1490663 w 1643063"/>
                <a:gd name="connsiteY5" fmla="*/ 192882 h 1307307"/>
                <a:gd name="connsiteX6" fmla="*/ 1423988 w 1643063"/>
                <a:gd name="connsiteY6" fmla="*/ 226220 h 1307307"/>
                <a:gd name="connsiteX7" fmla="*/ 1395413 w 1643063"/>
                <a:gd name="connsiteY7" fmla="*/ 273845 h 1307307"/>
                <a:gd name="connsiteX8" fmla="*/ 1347788 w 1643063"/>
                <a:gd name="connsiteY8" fmla="*/ 330995 h 1307307"/>
                <a:gd name="connsiteX9" fmla="*/ 1295400 w 1643063"/>
                <a:gd name="connsiteY9" fmla="*/ 354807 h 1307307"/>
                <a:gd name="connsiteX10" fmla="*/ 1266825 w 1643063"/>
                <a:gd name="connsiteY10" fmla="*/ 354807 h 1307307"/>
                <a:gd name="connsiteX11" fmla="*/ 1247775 w 1643063"/>
                <a:gd name="connsiteY11" fmla="*/ 350045 h 1307307"/>
                <a:gd name="connsiteX12" fmla="*/ 1243013 w 1643063"/>
                <a:gd name="connsiteY12" fmla="*/ 330995 h 1307307"/>
                <a:gd name="connsiteX13" fmla="*/ 1204913 w 1643063"/>
                <a:gd name="connsiteY13" fmla="*/ 321470 h 1307307"/>
                <a:gd name="connsiteX14" fmla="*/ 1181100 w 1643063"/>
                <a:gd name="connsiteY14" fmla="*/ 316707 h 1307307"/>
                <a:gd name="connsiteX15" fmla="*/ 1181100 w 1643063"/>
                <a:gd name="connsiteY15" fmla="*/ 316707 h 1307307"/>
                <a:gd name="connsiteX16" fmla="*/ 1057275 w 1643063"/>
                <a:gd name="connsiteY16" fmla="*/ 345282 h 1307307"/>
                <a:gd name="connsiteX17" fmla="*/ 1014413 w 1643063"/>
                <a:gd name="connsiteY17" fmla="*/ 354807 h 1307307"/>
                <a:gd name="connsiteX18" fmla="*/ 966788 w 1643063"/>
                <a:gd name="connsiteY18" fmla="*/ 373857 h 1307307"/>
                <a:gd name="connsiteX19" fmla="*/ 952500 w 1643063"/>
                <a:gd name="connsiteY19" fmla="*/ 397670 h 1307307"/>
                <a:gd name="connsiteX20" fmla="*/ 952500 w 1643063"/>
                <a:gd name="connsiteY20" fmla="*/ 426245 h 1307307"/>
                <a:gd name="connsiteX21" fmla="*/ 847725 w 1643063"/>
                <a:gd name="connsiteY21" fmla="*/ 492920 h 1307307"/>
                <a:gd name="connsiteX22" fmla="*/ 809625 w 1643063"/>
                <a:gd name="connsiteY22" fmla="*/ 573882 h 1307307"/>
                <a:gd name="connsiteX23" fmla="*/ 700088 w 1643063"/>
                <a:gd name="connsiteY23" fmla="*/ 702470 h 1307307"/>
                <a:gd name="connsiteX24" fmla="*/ 681038 w 1643063"/>
                <a:gd name="connsiteY24" fmla="*/ 783432 h 1307307"/>
                <a:gd name="connsiteX25" fmla="*/ 628650 w 1643063"/>
                <a:gd name="connsiteY25" fmla="*/ 869157 h 1307307"/>
                <a:gd name="connsiteX26" fmla="*/ 604838 w 1643063"/>
                <a:gd name="connsiteY26" fmla="*/ 912020 h 1307307"/>
                <a:gd name="connsiteX27" fmla="*/ 542925 w 1643063"/>
                <a:gd name="connsiteY27" fmla="*/ 988220 h 1307307"/>
                <a:gd name="connsiteX28" fmla="*/ 509588 w 1643063"/>
                <a:gd name="connsiteY28" fmla="*/ 1050132 h 1307307"/>
                <a:gd name="connsiteX29" fmla="*/ 471488 w 1643063"/>
                <a:gd name="connsiteY29" fmla="*/ 1092995 h 1307307"/>
                <a:gd name="connsiteX30" fmla="*/ 442913 w 1643063"/>
                <a:gd name="connsiteY30" fmla="*/ 1126332 h 1307307"/>
                <a:gd name="connsiteX31" fmla="*/ 333375 w 1643063"/>
                <a:gd name="connsiteY31" fmla="*/ 1145382 h 1307307"/>
                <a:gd name="connsiteX32" fmla="*/ 228600 w 1643063"/>
                <a:gd name="connsiteY32" fmla="*/ 1154907 h 1307307"/>
                <a:gd name="connsiteX33" fmla="*/ 157163 w 1643063"/>
                <a:gd name="connsiteY33" fmla="*/ 1188245 h 1307307"/>
                <a:gd name="connsiteX34" fmla="*/ 114300 w 1643063"/>
                <a:gd name="connsiteY34" fmla="*/ 1221582 h 1307307"/>
                <a:gd name="connsiteX35" fmla="*/ 114300 w 1643063"/>
                <a:gd name="connsiteY35" fmla="*/ 1221582 h 1307307"/>
                <a:gd name="connsiteX36" fmla="*/ 71438 w 1643063"/>
                <a:gd name="connsiteY36" fmla="*/ 1273970 h 1307307"/>
                <a:gd name="connsiteX37" fmla="*/ 19050 w 1643063"/>
                <a:gd name="connsiteY37" fmla="*/ 1297782 h 1307307"/>
                <a:gd name="connsiteX38" fmla="*/ 0 w 1643063"/>
                <a:gd name="connsiteY38"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66863 w 1643063"/>
                <a:gd name="connsiteY3" fmla="*/ 90488 h 1307307"/>
                <a:gd name="connsiteX4" fmla="*/ 1516857 w 1643063"/>
                <a:gd name="connsiteY4" fmla="*/ 119063 h 1307307"/>
                <a:gd name="connsiteX5" fmla="*/ 1490663 w 1643063"/>
                <a:gd name="connsiteY5" fmla="*/ 192882 h 1307307"/>
                <a:gd name="connsiteX6" fmla="*/ 1423988 w 1643063"/>
                <a:gd name="connsiteY6" fmla="*/ 226220 h 1307307"/>
                <a:gd name="connsiteX7" fmla="*/ 1395413 w 1643063"/>
                <a:gd name="connsiteY7" fmla="*/ 273845 h 1307307"/>
                <a:gd name="connsiteX8" fmla="*/ 1347788 w 1643063"/>
                <a:gd name="connsiteY8" fmla="*/ 330995 h 1307307"/>
                <a:gd name="connsiteX9" fmla="*/ 1295400 w 1643063"/>
                <a:gd name="connsiteY9" fmla="*/ 354807 h 1307307"/>
                <a:gd name="connsiteX10" fmla="*/ 1266825 w 1643063"/>
                <a:gd name="connsiteY10" fmla="*/ 354807 h 1307307"/>
                <a:gd name="connsiteX11" fmla="*/ 1247775 w 1643063"/>
                <a:gd name="connsiteY11" fmla="*/ 350045 h 1307307"/>
                <a:gd name="connsiteX12" fmla="*/ 1243013 w 1643063"/>
                <a:gd name="connsiteY12" fmla="*/ 330995 h 1307307"/>
                <a:gd name="connsiteX13" fmla="*/ 1204913 w 1643063"/>
                <a:gd name="connsiteY13" fmla="*/ 321470 h 1307307"/>
                <a:gd name="connsiteX14" fmla="*/ 1181100 w 1643063"/>
                <a:gd name="connsiteY14" fmla="*/ 316707 h 1307307"/>
                <a:gd name="connsiteX15" fmla="*/ 1181100 w 1643063"/>
                <a:gd name="connsiteY15" fmla="*/ 316707 h 1307307"/>
                <a:gd name="connsiteX16" fmla="*/ 1057275 w 1643063"/>
                <a:gd name="connsiteY16" fmla="*/ 345282 h 1307307"/>
                <a:gd name="connsiteX17" fmla="*/ 1014413 w 1643063"/>
                <a:gd name="connsiteY17" fmla="*/ 354807 h 1307307"/>
                <a:gd name="connsiteX18" fmla="*/ 966788 w 1643063"/>
                <a:gd name="connsiteY18" fmla="*/ 373857 h 1307307"/>
                <a:gd name="connsiteX19" fmla="*/ 952500 w 1643063"/>
                <a:gd name="connsiteY19" fmla="*/ 397670 h 1307307"/>
                <a:gd name="connsiteX20" fmla="*/ 952500 w 1643063"/>
                <a:gd name="connsiteY20" fmla="*/ 426245 h 1307307"/>
                <a:gd name="connsiteX21" fmla="*/ 847725 w 1643063"/>
                <a:gd name="connsiteY21" fmla="*/ 492920 h 1307307"/>
                <a:gd name="connsiteX22" fmla="*/ 809625 w 1643063"/>
                <a:gd name="connsiteY22" fmla="*/ 573882 h 1307307"/>
                <a:gd name="connsiteX23" fmla="*/ 700088 w 1643063"/>
                <a:gd name="connsiteY23" fmla="*/ 702470 h 1307307"/>
                <a:gd name="connsiteX24" fmla="*/ 681038 w 1643063"/>
                <a:gd name="connsiteY24" fmla="*/ 783432 h 1307307"/>
                <a:gd name="connsiteX25" fmla="*/ 628650 w 1643063"/>
                <a:gd name="connsiteY25" fmla="*/ 869157 h 1307307"/>
                <a:gd name="connsiteX26" fmla="*/ 604838 w 1643063"/>
                <a:gd name="connsiteY26" fmla="*/ 912020 h 1307307"/>
                <a:gd name="connsiteX27" fmla="*/ 542925 w 1643063"/>
                <a:gd name="connsiteY27" fmla="*/ 988220 h 1307307"/>
                <a:gd name="connsiteX28" fmla="*/ 509588 w 1643063"/>
                <a:gd name="connsiteY28" fmla="*/ 1050132 h 1307307"/>
                <a:gd name="connsiteX29" fmla="*/ 471488 w 1643063"/>
                <a:gd name="connsiteY29" fmla="*/ 1092995 h 1307307"/>
                <a:gd name="connsiteX30" fmla="*/ 442913 w 1643063"/>
                <a:gd name="connsiteY30" fmla="*/ 1126332 h 1307307"/>
                <a:gd name="connsiteX31" fmla="*/ 333375 w 1643063"/>
                <a:gd name="connsiteY31" fmla="*/ 1145382 h 1307307"/>
                <a:gd name="connsiteX32" fmla="*/ 228600 w 1643063"/>
                <a:gd name="connsiteY32" fmla="*/ 1154907 h 1307307"/>
                <a:gd name="connsiteX33" fmla="*/ 157163 w 1643063"/>
                <a:gd name="connsiteY33" fmla="*/ 1188245 h 1307307"/>
                <a:gd name="connsiteX34" fmla="*/ 114300 w 1643063"/>
                <a:gd name="connsiteY34" fmla="*/ 1221582 h 1307307"/>
                <a:gd name="connsiteX35" fmla="*/ 114300 w 1643063"/>
                <a:gd name="connsiteY35" fmla="*/ 1221582 h 1307307"/>
                <a:gd name="connsiteX36" fmla="*/ 71438 w 1643063"/>
                <a:gd name="connsiteY36" fmla="*/ 1273970 h 1307307"/>
                <a:gd name="connsiteX37" fmla="*/ 19050 w 1643063"/>
                <a:gd name="connsiteY37" fmla="*/ 1297782 h 1307307"/>
                <a:gd name="connsiteX38" fmla="*/ 0 w 1643063"/>
                <a:gd name="connsiteY38"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66863 w 1643063"/>
                <a:gd name="connsiteY3" fmla="*/ 90488 h 1307307"/>
                <a:gd name="connsiteX4" fmla="*/ 1516857 w 1643063"/>
                <a:gd name="connsiteY4" fmla="*/ 119063 h 1307307"/>
                <a:gd name="connsiteX5" fmla="*/ 1490663 w 1643063"/>
                <a:gd name="connsiteY5" fmla="*/ 192882 h 1307307"/>
                <a:gd name="connsiteX6" fmla="*/ 1423988 w 1643063"/>
                <a:gd name="connsiteY6" fmla="*/ 226220 h 1307307"/>
                <a:gd name="connsiteX7" fmla="*/ 1395413 w 1643063"/>
                <a:gd name="connsiteY7" fmla="*/ 273845 h 1307307"/>
                <a:gd name="connsiteX8" fmla="*/ 1347788 w 1643063"/>
                <a:gd name="connsiteY8" fmla="*/ 330995 h 1307307"/>
                <a:gd name="connsiteX9" fmla="*/ 1295400 w 1643063"/>
                <a:gd name="connsiteY9" fmla="*/ 354807 h 1307307"/>
                <a:gd name="connsiteX10" fmla="*/ 1266825 w 1643063"/>
                <a:gd name="connsiteY10" fmla="*/ 354807 h 1307307"/>
                <a:gd name="connsiteX11" fmla="*/ 1247775 w 1643063"/>
                <a:gd name="connsiteY11" fmla="*/ 350045 h 1307307"/>
                <a:gd name="connsiteX12" fmla="*/ 1243013 w 1643063"/>
                <a:gd name="connsiteY12" fmla="*/ 330995 h 1307307"/>
                <a:gd name="connsiteX13" fmla="*/ 1204913 w 1643063"/>
                <a:gd name="connsiteY13" fmla="*/ 321470 h 1307307"/>
                <a:gd name="connsiteX14" fmla="*/ 1181100 w 1643063"/>
                <a:gd name="connsiteY14" fmla="*/ 316707 h 1307307"/>
                <a:gd name="connsiteX15" fmla="*/ 1181100 w 1643063"/>
                <a:gd name="connsiteY15" fmla="*/ 316707 h 1307307"/>
                <a:gd name="connsiteX16" fmla="*/ 1057275 w 1643063"/>
                <a:gd name="connsiteY16" fmla="*/ 345282 h 1307307"/>
                <a:gd name="connsiteX17" fmla="*/ 1014413 w 1643063"/>
                <a:gd name="connsiteY17" fmla="*/ 354807 h 1307307"/>
                <a:gd name="connsiteX18" fmla="*/ 966788 w 1643063"/>
                <a:gd name="connsiteY18" fmla="*/ 373857 h 1307307"/>
                <a:gd name="connsiteX19" fmla="*/ 952500 w 1643063"/>
                <a:gd name="connsiteY19" fmla="*/ 397670 h 1307307"/>
                <a:gd name="connsiteX20" fmla="*/ 952500 w 1643063"/>
                <a:gd name="connsiteY20" fmla="*/ 426245 h 1307307"/>
                <a:gd name="connsiteX21" fmla="*/ 847725 w 1643063"/>
                <a:gd name="connsiteY21" fmla="*/ 492920 h 1307307"/>
                <a:gd name="connsiteX22" fmla="*/ 809625 w 1643063"/>
                <a:gd name="connsiteY22" fmla="*/ 573882 h 1307307"/>
                <a:gd name="connsiteX23" fmla="*/ 700088 w 1643063"/>
                <a:gd name="connsiteY23" fmla="*/ 702470 h 1307307"/>
                <a:gd name="connsiteX24" fmla="*/ 681038 w 1643063"/>
                <a:gd name="connsiteY24" fmla="*/ 783432 h 1307307"/>
                <a:gd name="connsiteX25" fmla="*/ 628650 w 1643063"/>
                <a:gd name="connsiteY25" fmla="*/ 869157 h 1307307"/>
                <a:gd name="connsiteX26" fmla="*/ 604838 w 1643063"/>
                <a:gd name="connsiteY26" fmla="*/ 912020 h 1307307"/>
                <a:gd name="connsiteX27" fmla="*/ 542925 w 1643063"/>
                <a:gd name="connsiteY27" fmla="*/ 988220 h 1307307"/>
                <a:gd name="connsiteX28" fmla="*/ 509588 w 1643063"/>
                <a:gd name="connsiteY28" fmla="*/ 1050132 h 1307307"/>
                <a:gd name="connsiteX29" fmla="*/ 471488 w 1643063"/>
                <a:gd name="connsiteY29" fmla="*/ 1092995 h 1307307"/>
                <a:gd name="connsiteX30" fmla="*/ 442913 w 1643063"/>
                <a:gd name="connsiteY30" fmla="*/ 1126332 h 1307307"/>
                <a:gd name="connsiteX31" fmla="*/ 333375 w 1643063"/>
                <a:gd name="connsiteY31" fmla="*/ 1145382 h 1307307"/>
                <a:gd name="connsiteX32" fmla="*/ 228600 w 1643063"/>
                <a:gd name="connsiteY32" fmla="*/ 1154907 h 1307307"/>
                <a:gd name="connsiteX33" fmla="*/ 157163 w 1643063"/>
                <a:gd name="connsiteY33" fmla="*/ 1188245 h 1307307"/>
                <a:gd name="connsiteX34" fmla="*/ 114300 w 1643063"/>
                <a:gd name="connsiteY34" fmla="*/ 1221582 h 1307307"/>
                <a:gd name="connsiteX35" fmla="*/ 114300 w 1643063"/>
                <a:gd name="connsiteY35" fmla="*/ 1221582 h 1307307"/>
                <a:gd name="connsiteX36" fmla="*/ 71438 w 1643063"/>
                <a:gd name="connsiteY36" fmla="*/ 1273970 h 1307307"/>
                <a:gd name="connsiteX37" fmla="*/ 19050 w 1643063"/>
                <a:gd name="connsiteY37" fmla="*/ 1297782 h 1307307"/>
                <a:gd name="connsiteX38" fmla="*/ 0 w 1643063"/>
                <a:gd name="connsiteY38"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66863 w 1643063"/>
                <a:gd name="connsiteY3" fmla="*/ 90488 h 1307307"/>
                <a:gd name="connsiteX4" fmla="*/ 1516857 w 1643063"/>
                <a:gd name="connsiteY4" fmla="*/ 119063 h 1307307"/>
                <a:gd name="connsiteX5" fmla="*/ 1504951 w 1643063"/>
                <a:gd name="connsiteY5" fmla="*/ 157163 h 1307307"/>
                <a:gd name="connsiteX6" fmla="*/ 1490663 w 1643063"/>
                <a:gd name="connsiteY6" fmla="*/ 192882 h 1307307"/>
                <a:gd name="connsiteX7" fmla="*/ 1423988 w 1643063"/>
                <a:gd name="connsiteY7" fmla="*/ 226220 h 1307307"/>
                <a:gd name="connsiteX8" fmla="*/ 1395413 w 1643063"/>
                <a:gd name="connsiteY8" fmla="*/ 273845 h 1307307"/>
                <a:gd name="connsiteX9" fmla="*/ 1347788 w 1643063"/>
                <a:gd name="connsiteY9" fmla="*/ 330995 h 1307307"/>
                <a:gd name="connsiteX10" fmla="*/ 1295400 w 1643063"/>
                <a:gd name="connsiteY10" fmla="*/ 354807 h 1307307"/>
                <a:gd name="connsiteX11" fmla="*/ 1266825 w 1643063"/>
                <a:gd name="connsiteY11" fmla="*/ 354807 h 1307307"/>
                <a:gd name="connsiteX12" fmla="*/ 1247775 w 1643063"/>
                <a:gd name="connsiteY12" fmla="*/ 350045 h 1307307"/>
                <a:gd name="connsiteX13" fmla="*/ 1243013 w 1643063"/>
                <a:gd name="connsiteY13" fmla="*/ 330995 h 1307307"/>
                <a:gd name="connsiteX14" fmla="*/ 1204913 w 1643063"/>
                <a:gd name="connsiteY14" fmla="*/ 321470 h 1307307"/>
                <a:gd name="connsiteX15" fmla="*/ 1181100 w 1643063"/>
                <a:gd name="connsiteY15" fmla="*/ 316707 h 1307307"/>
                <a:gd name="connsiteX16" fmla="*/ 1181100 w 1643063"/>
                <a:gd name="connsiteY16" fmla="*/ 316707 h 1307307"/>
                <a:gd name="connsiteX17" fmla="*/ 1057275 w 1643063"/>
                <a:gd name="connsiteY17" fmla="*/ 345282 h 1307307"/>
                <a:gd name="connsiteX18" fmla="*/ 1014413 w 1643063"/>
                <a:gd name="connsiteY18" fmla="*/ 354807 h 1307307"/>
                <a:gd name="connsiteX19" fmla="*/ 966788 w 1643063"/>
                <a:gd name="connsiteY19" fmla="*/ 373857 h 1307307"/>
                <a:gd name="connsiteX20" fmla="*/ 952500 w 1643063"/>
                <a:gd name="connsiteY20" fmla="*/ 397670 h 1307307"/>
                <a:gd name="connsiteX21" fmla="*/ 952500 w 1643063"/>
                <a:gd name="connsiteY21" fmla="*/ 426245 h 1307307"/>
                <a:gd name="connsiteX22" fmla="*/ 847725 w 1643063"/>
                <a:gd name="connsiteY22" fmla="*/ 492920 h 1307307"/>
                <a:gd name="connsiteX23" fmla="*/ 809625 w 1643063"/>
                <a:gd name="connsiteY23" fmla="*/ 573882 h 1307307"/>
                <a:gd name="connsiteX24" fmla="*/ 700088 w 1643063"/>
                <a:gd name="connsiteY24" fmla="*/ 702470 h 1307307"/>
                <a:gd name="connsiteX25" fmla="*/ 681038 w 1643063"/>
                <a:gd name="connsiteY25" fmla="*/ 783432 h 1307307"/>
                <a:gd name="connsiteX26" fmla="*/ 628650 w 1643063"/>
                <a:gd name="connsiteY26" fmla="*/ 869157 h 1307307"/>
                <a:gd name="connsiteX27" fmla="*/ 604838 w 1643063"/>
                <a:gd name="connsiteY27" fmla="*/ 912020 h 1307307"/>
                <a:gd name="connsiteX28" fmla="*/ 542925 w 1643063"/>
                <a:gd name="connsiteY28" fmla="*/ 988220 h 1307307"/>
                <a:gd name="connsiteX29" fmla="*/ 509588 w 1643063"/>
                <a:gd name="connsiteY29" fmla="*/ 1050132 h 1307307"/>
                <a:gd name="connsiteX30" fmla="*/ 471488 w 1643063"/>
                <a:gd name="connsiteY30" fmla="*/ 1092995 h 1307307"/>
                <a:gd name="connsiteX31" fmla="*/ 442913 w 1643063"/>
                <a:gd name="connsiteY31" fmla="*/ 1126332 h 1307307"/>
                <a:gd name="connsiteX32" fmla="*/ 333375 w 1643063"/>
                <a:gd name="connsiteY32" fmla="*/ 1145382 h 1307307"/>
                <a:gd name="connsiteX33" fmla="*/ 228600 w 1643063"/>
                <a:gd name="connsiteY33" fmla="*/ 1154907 h 1307307"/>
                <a:gd name="connsiteX34" fmla="*/ 157163 w 1643063"/>
                <a:gd name="connsiteY34" fmla="*/ 1188245 h 1307307"/>
                <a:gd name="connsiteX35" fmla="*/ 114300 w 1643063"/>
                <a:gd name="connsiteY35" fmla="*/ 1221582 h 1307307"/>
                <a:gd name="connsiteX36" fmla="*/ 114300 w 1643063"/>
                <a:gd name="connsiteY36" fmla="*/ 1221582 h 1307307"/>
                <a:gd name="connsiteX37" fmla="*/ 71438 w 1643063"/>
                <a:gd name="connsiteY37" fmla="*/ 1273970 h 1307307"/>
                <a:gd name="connsiteX38" fmla="*/ 19050 w 1643063"/>
                <a:gd name="connsiteY38" fmla="*/ 1297782 h 1307307"/>
                <a:gd name="connsiteX39" fmla="*/ 0 w 1643063"/>
                <a:gd name="connsiteY39"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66863 w 1643063"/>
                <a:gd name="connsiteY3" fmla="*/ 90488 h 1307307"/>
                <a:gd name="connsiteX4" fmla="*/ 1516857 w 1643063"/>
                <a:gd name="connsiteY4" fmla="*/ 119063 h 1307307"/>
                <a:gd name="connsiteX5" fmla="*/ 1504951 w 1643063"/>
                <a:gd name="connsiteY5" fmla="*/ 147638 h 1307307"/>
                <a:gd name="connsiteX6" fmla="*/ 1490663 w 1643063"/>
                <a:gd name="connsiteY6" fmla="*/ 192882 h 1307307"/>
                <a:gd name="connsiteX7" fmla="*/ 1423988 w 1643063"/>
                <a:gd name="connsiteY7" fmla="*/ 226220 h 1307307"/>
                <a:gd name="connsiteX8" fmla="*/ 1395413 w 1643063"/>
                <a:gd name="connsiteY8" fmla="*/ 273845 h 1307307"/>
                <a:gd name="connsiteX9" fmla="*/ 1347788 w 1643063"/>
                <a:gd name="connsiteY9" fmla="*/ 330995 h 1307307"/>
                <a:gd name="connsiteX10" fmla="*/ 1295400 w 1643063"/>
                <a:gd name="connsiteY10" fmla="*/ 354807 h 1307307"/>
                <a:gd name="connsiteX11" fmla="*/ 1266825 w 1643063"/>
                <a:gd name="connsiteY11" fmla="*/ 354807 h 1307307"/>
                <a:gd name="connsiteX12" fmla="*/ 1247775 w 1643063"/>
                <a:gd name="connsiteY12" fmla="*/ 350045 h 1307307"/>
                <a:gd name="connsiteX13" fmla="*/ 1243013 w 1643063"/>
                <a:gd name="connsiteY13" fmla="*/ 330995 h 1307307"/>
                <a:gd name="connsiteX14" fmla="*/ 1204913 w 1643063"/>
                <a:gd name="connsiteY14" fmla="*/ 321470 h 1307307"/>
                <a:gd name="connsiteX15" fmla="*/ 1181100 w 1643063"/>
                <a:gd name="connsiteY15" fmla="*/ 316707 h 1307307"/>
                <a:gd name="connsiteX16" fmla="*/ 1181100 w 1643063"/>
                <a:gd name="connsiteY16" fmla="*/ 316707 h 1307307"/>
                <a:gd name="connsiteX17" fmla="*/ 1057275 w 1643063"/>
                <a:gd name="connsiteY17" fmla="*/ 345282 h 1307307"/>
                <a:gd name="connsiteX18" fmla="*/ 1014413 w 1643063"/>
                <a:gd name="connsiteY18" fmla="*/ 354807 h 1307307"/>
                <a:gd name="connsiteX19" fmla="*/ 966788 w 1643063"/>
                <a:gd name="connsiteY19" fmla="*/ 373857 h 1307307"/>
                <a:gd name="connsiteX20" fmla="*/ 952500 w 1643063"/>
                <a:gd name="connsiteY20" fmla="*/ 397670 h 1307307"/>
                <a:gd name="connsiteX21" fmla="*/ 952500 w 1643063"/>
                <a:gd name="connsiteY21" fmla="*/ 426245 h 1307307"/>
                <a:gd name="connsiteX22" fmla="*/ 847725 w 1643063"/>
                <a:gd name="connsiteY22" fmla="*/ 492920 h 1307307"/>
                <a:gd name="connsiteX23" fmla="*/ 809625 w 1643063"/>
                <a:gd name="connsiteY23" fmla="*/ 573882 h 1307307"/>
                <a:gd name="connsiteX24" fmla="*/ 700088 w 1643063"/>
                <a:gd name="connsiteY24" fmla="*/ 702470 h 1307307"/>
                <a:gd name="connsiteX25" fmla="*/ 681038 w 1643063"/>
                <a:gd name="connsiteY25" fmla="*/ 783432 h 1307307"/>
                <a:gd name="connsiteX26" fmla="*/ 628650 w 1643063"/>
                <a:gd name="connsiteY26" fmla="*/ 869157 h 1307307"/>
                <a:gd name="connsiteX27" fmla="*/ 604838 w 1643063"/>
                <a:gd name="connsiteY27" fmla="*/ 912020 h 1307307"/>
                <a:gd name="connsiteX28" fmla="*/ 542925 w 1643063"/>
                <a:gd name="connsiteY28" fmla="*/ 988220 h 1307307"/>
                <a:gd name="connsiteX29" fmla="*/ 509588 w 1643063"/>
                <a:gd name="connsiteY29" fmla="*/ 1050132 h 1307307"/>
                <a:gd name="connsiteX30" fmla="*/ 471488 w 1643063"/>
                <a:gd name="connsiteY30" fmla="*/ 1092995 h 1307307"/>
                <a:gd name="connsiteX31" fmla="*/ 442913 w 1643063"/>
                <a:gd name="connsiteY31" fmla="*/ 1126332 h 1307307"/>
                <a:gd name="connsiteX32" fmla="*/ 333375 w 1643063"/>
                <a:gd name="connsiteY32" fmla="*/ 1145382 h 1307307"/>
                <a:gd name="connsiteX33" fmla="*/ 228600 w 1643063"/>
                <a:gd name="connsiteY33" fmla="*/ 1154907 h 1307307"/>
                <a:gd name="connsiteX34" fmla="*/ 157163 w 1643063"/>
                <a:gd name="connsiteY34" fmla="*/ 1188245 h 1307307"/>
                <a:gd name="connsiteX35" fmla="*/ 114300 w 1643063"/>
                <a:gd name="connsiteY35" fmla="*/ 1221582 h 1307307"/>
                <a:gd name="connsiteX36" fmla="*/ 114300 w 1643063"/>
                <a:gd name="connsiteY36" fmla="*/ 1221582 h 1307307"/>
                <a:gd name="connsiteX37" fmla="*/ 71438 w 1643063"/>
                <a:gd name="connsiteY37" fmla="*/ 1273970 h 1307307"/>
                <a:gd name="connsiteX38" fmla="*/ 19050 w 1643063"/>
                <a:gd name="connsiteY38" fmla="*/ 1297782 h 1307307"/>
                <a:gd name="connsiteX39" fmla="*/ 0 w 1643063"/>
                <a:gd name="connsiteY39"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66863 w 1643063"/>
                <a:gd name="connsiteY3" fmla="*/ 90488 h 1307307"/>
                <a:gd name="connsiteX4" fmla="*/ 1516857 w 1643063"/>
                <a:gd name="connsiteY4" fmla="*/ 119063 h 1307307"/>
                <a:gd name="connsiteX5" fmla="*/ 1504951 w 1643063"/>
                <a:gd name="connsiteY5" fmla="*/ 147638 h 1307307"/>
                <a:gd name="connsiteX6" fmla="*/ 1469232 w 1643063"/>
                <a:gd name="connsiteY6" fmla="*/ 185738 h 1307307"/>
                <a:gd name="connsiteX7" fmla="*/ 1423988 w 1643063"/>
                <a:gd name="connsiteY7" fmla="*/ 226220 h 1307307"/>
                <a:gd name="connsiteX8" fmla="*/ 1395413 w 1643063"/>
                <a:gd name="connsiteY8" fmla="*/ 273845 h 1307307"/>
                <a:gd name="connsiteX9" fmla="*/ 1347788 w 1643063"/>
                <a:gd name="connsiteY9" fmla="*/ 330995 h 1307307"/>
                <a:gd name="connsiteX10" fmla="*/ 1295400 w 1643063"/>
                <a:gd name="connsiteY10" fmla="*/ 354807 h 1307307"/>
                <a:gd name="connsiteX11" fmla="*/ 1266825 w 1643063"/>
                <a:gd name="connsiteY11" fmla="*/ 354807 h 1307307"/>
                <a:gd name="connsiteX12" fmla="*/ 1247775 w 1643063"/>
                <a:gd name="connsiteY12" fmla="*/ 350045 h 1307307"/>
                <a:gd name="connsiteX13" fmla="*/ 1243013 w 1643063"/>
                <a:gd name="connsiteY13" fmla="*/ 330995 h 1307307"/>
                <a:gd name="connsiteX14" fmla="*/ 1204913 w 1643063"/>
                <a:gd name="connsiteY14" fmla="*/ 321470 h 1307307"/>
                <a:gd name="connsiteX15" fmla="*/ 1181100 w 1643063"/>
                <a:gd name="connsiteY15" fmla="*/ 316707 h 1307307"/>
                <a:gd name="connsiteX16" fmla="*/ 1181100 w 1643063"/>
                <a:gd name="connsiteY16" fmla="*/ 316707 h 1307307"/>
                <a:gd name="connsiteX17" fmla="*/ 1057275 w 1643063"/>
                <a:gd name="connsiteY17" fmla="*/ 345282 h 1307307"/>
                <a:gd name="connsiteX18" fmla="*/ 1014413 w 1643063"/>
                <a:gd name="connsiteY18" fmla="*/ 354807 h 1307307"/>
                <a:gd name="connsiteX19" fmla="*/ 966788 w 1643063"/>
                <a:gd name="connsiteY19" fmla="*/ 373857 h 1307307"/>
                <a:gd name="connsiteX20" fmla="*/ 952500 w 1643063"/>
                <a:gd name="connsiteY20" fmla="*/ 397670 h 1307307"/>
                <a:gd name="connsiteX21" fmla="*/ 952500 w 1643063"/>
                <a:gd name="connsiteY21" fmla="*/ 426245 h 1307307"/>
                <a:gd name="connsiteX22" fmla="*/ 847725 w 1643063"/>
                <a:gd name="connsiteY22" fmla="*/ 492920 h 1307307"/>
                <a:gd name="connsiteX23" fmla="*/ 809625 w 1643063"/>
                <a:gd name="connsiteY23" fmla="*/ 573882 h 1307307"/>
                <a:gd name="connsiteX24" fmla="*/ 700088 w 1643063"/>
                <a:gd name="connsiteY24" fmla="*/ 702470 h 1307307"/>
                <a:gd name="connsiteX25" fmla="*/ 681038 w 1643063"/>
                <a:gd name="connsiteY25" fmla="*/ 783432 h 1307307"/>
                <a:gd name="connsiteX26" fmla="*/ 628650 w 1643063"/>
                <a:gd name="connsiteY26" fmla="*/ 869157 h 1307307"/>
                <a:gd name="connsiteX27" fmla="*/ 604838 w 1643063"/>
                <a:gd name="connsiteY27" fmla="*/ 912020 h 1307307"/>
                <a:gd name="connsiteX28" fmla="*/ 542925 w 1643063"/>
                <a:gd name="connsiteY28" fmla="*/ 988220 h 1307307"/>
                <a:gd name="connsiteX29" fmla="*/ 509588 w 1643063"/>
                <a:gd name="connsiteY29" fmla="*/ 1050132 h 1307307"/>
                <a:gd name="connsiteX30" fmla="*/ 471488 w 1643063"/>
                <a:gd name="connsiteY30" fmla="*/ 1092995 h 1307307"/>
                <a:gd name="connsiteX31" fmla="*/ 442913 w 1643063"/>
                <a:gd name="connsiteY31" fmla="*/ 1126332 h 1307307"/>
                <a:gd name="connsiteX32" fmla="*/ 333375 w 1643063"/>
                <a:gd name="connsiteY32" fmla="*/ 1145382 h 1307307"/>
                <a:gd name="connsiteX33" fmla="*/ 228600 w 1643063"/>
                <a:gd name="connsiteY33" fmla="*/ 1154907 h 1307307"/>
                <a:gd name="connsiteX34" fmla="*/ 157163 w 1643063"/>
                <a:gd name="connsiteY34" fmla="*/ 1188245 h 1307307"/>
                <a:gd name="connsiteX35" fmla="*/ 114300 w 1643063"/>
                <a:gd name="connsiteY35" fmla="*/ 1221582 h 1307307"/>
                <a:gd name="connsiteX36" fmla="*/ 114300 w 1643063"/>
                <a:gd name="connsiteY36" fmla="*/ 1221582 h 1307307"/>
                <a:gd name="connsiteX37" fmla="*/ 71438 w 1643063"/>
                <a:gd name="connsiteY37" fmla="*/ 1273970 h 1307307"/>
                <a:gd name="connsiteX38" fmla="*/ 19050 w 1643063"/>
                <a:gd name="connsiteY38" fmla="*/ 1297782 h 1307307"/>
                <a:gd name="connsiteX39" fmla="*/ 0 w 1643063"/>
                <a:gd name="connsiteY39"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66863 w 1643063"/>
                <a:gd name="connsiteY3" fmla="*/ 90488 h 1307307"/>
                <a:gd name="connsiteX4" fmla="*/ 1531144 w 1643063"/>
                <a:gd name="connsiteY4" fmla="*/ 111919 h 1307307"/>
                <a:gd name="connsiteX5" fmla="*/ 1504951 w 1643063"/>
                <a:gd name="connsiteY5" fmla="*/ 147638 h 1307307"/>
                <a:gd name="connsiteX6" fmla="*/ 1469232 w 1643063"/>
                <a:gd name="connsiteY6" fmla="*/ 185738 h 1307307"/>
                <a:gd name="connsiteX7" fmla="*/ 1423988 w 1643063"/>
                <a:gd name="connsiteY7" fmla="*/ 226220 h 1307307"/>
                <a:gd name="connsiteX8" fmla="*/ 1395413 w 1643063"/>
                <a:gd name="connsiteY8" fmla="*/ 273845 h 1307307"/>
                <a:gd name="connsiteX9" fmla="*/ 1347788 w 1643063"/>
                <a:gd name="connsiteY9" fmla="*/ 330995 h 1307307"/>
                <a:gd name="connsiteX10" fmla="*/ 1295400 w 1643063"/>
                <a:gd name="connsiteY10" fmla="*/ 354807 h 1307307"/>
                <a:gd name="connsiteX11" fmla="*/ 1266825 w 1643063"/>
                <a:gd name="connsiteY11" fmla="*/ 354807 h 1307307"/>
                <a:gd name="connsiteX12" fmla="*/ 1247775 w 1643063"/>
                <a:gd name="connsiteY12" fmla="*/ 350045 h 1307307"/>
                <a:gd name="connsiteX13" fmla="*/ 1243013 w 1643063"/>
                <a:gd name="connsiteY13" fmla="*/ 330995 h 1307307"/>
                <a:gd name="connsiteX14" fmla="*/ 1204913 w 1643063"/>
                <a:gd name="connsiteY14" fmla="*/ 321470 h 1307307"/>
                <a:gd name="connsiteX15" fmla="*/ 1181100 w 1643063"/>
                <a:gd name="connsiteY15" fmla="*/ 316707 h 1307307"/>
                <a:gd name="connsiteX16" fmla="*/ 1181100 w 1643063"/>
                <a:gd name="connsiteY16" fmla="*/ 316707 h 1307307"/>
                <a:gd name="connsiteX17" fmla="*/ 1057275 w 1643063"/>
                <a:gd name="connsiteY17" fmla="*/ 345282 h 1307307"/>
                <a:gd name="connsiteX18" fmla="*/ 1014413 w 1643063"/>
                <a:gd name="connsiteY18" fmla="*/ 354807 h 1307307"/>
                <a:gd name="connsiteX19" fmla="*/ 966788 w 1643063"/>
                <a:gd name="connsiteY19" fmla="*/ 373857 h 1307307"/>
                <a:gd name="connsiteX20" fmla="*/ 952500 w 1643063"/>
                <a:gd name="connsiteY20" fmla="*/ 397670 h 1307307"/>
                <a:gd name="connsiteX21" fmla="*/ 952500 w 1643063"/>
                <a:gd name="connsiteY21" fmla="*/ 426245 h 1307307"/>
                <a:gd name="connsiteX22" fmla="*/ 847725 w 1643063"/>
                <a:gd name="connsiteY22" fmla="*/ 492920 h 1307307"/>
                <a:gd name="connsiteX23" fmla="*/ 809625 w 1643063"/>
                <a:gd name="connsiteY23" fmla="*/ 573882 h 1307307"/>
                <a:gd name="connsiteX24" fmla="*/ 700088 w 1643063"/>
                <a:gd name="connsiteY24" fmla="*/ 702470 h 1307307"/>
                <a:gd name="connsiteX25" fmla="*/ 681038 w 1643063"/>
                <a:gd name="connsiteY25" fmla="*/ 783432 h 1307307"/>
                <a:gd name="connsiteX26" fmla="*/ 628650 w 1643063"/>
                <a:gd name="connsiteY26" fmla="*/ 869157 h 1307307"/>
                <a:gd name="connsiteX27" fmla="*/ 604838 w 1643063"/>
                <a:gd name="connsiteY27" fmla="*/ 912020 h 1307307"/>
                <a:gd name="connsiteX28" fmla="*/ 542925 w 1643063"/>
                <a:gd name="connsiteY28" fmla="*/ 988220 h 1307307"/>
                <a:gd name="connsiteX29" fmla="*/ 509588 w 1643063"/>
                <a:gd name="connsiteY29" fmla="*/ 1050132 h 1307307"/>
                <a:gd name="connsiteX30" fmla="*/ 471488 w 1643063"/>
                <a:gd name="connsiteY30" fmla="*/ 1092995 h 1307307"/>
                <a:gd name="connsiteX31" fmla="*/ 442913 w 1643063"/>
                <a:gd name="connsiteY31" fmla="*/ 1126332 h 1307307"/>
                <a:gd name="connsiteX32" fmla="*/ 333375 w 1643063"/>
                <a:gd name="connsiteY32" fmla="*/ 1145382 h 1307307"/>
                <a:gd name="connsiteX33" fmla="*/ 228600 w 1643063"/>
                <a:gd name="connsiteY33" fmla="*/ 1154907 h 1307307"/>
                <a:gd name="connsiteX34" fmla="*/ 157163 w 1643063"/>
                <a:gd name="connsiteY34" fmla="*/ 1188245 h 1307307"/>
                <a:gd name="connsiteX35" fmla="*/ 114300 w 1643063"/>
                <a:gd name="connsiteY35" fmla="*/ 1221582 h 1307307"/>
                <a:gd name="connsiteX36" fmla="*/ 114300 w 1643063"/>
                <a:gd name="connsiteY36" fmla="*/ 1221582 h 1307307"/>
                <a:gd name="connsiteX37" fmla="*/ 71438 w 1643063"/>
                <a:gd name="connsiteY37" fmla="*/ 1273970 h 1307307"/>
                <a:gd name="connsiteX38" fmla="*/ 19050 w 1643063"/>
                <a:gd name="connsiteY38" fmla="*/ 1297782 h 1307307"/>
                <a:gd name="connsiteX39" fmla="*/ 0 w 1643063"/>
                <a:gd name="connsiteY39"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66863 w 1643063"/>
                <a:gd name="connsiteY3" fmla="*/ 90488 h 1307307"/>
                <a:gd name="connsiteX4" fmla="*/ 1531144 w 1643063"/>
                <a:gd name="connsiteY4" fmla="*/ 111919 h 1307307"/>
                <a:gd name="connsiteX5" fmla="*/ 1504951 w 1643063"/>
                <a:gd name="connsiteY5" fmla="*/ 147638 h 1307307"/>
                <a:gd name="connsiteX6" fmla="*/ 1469232 w 1643063"/>
                <a:gd name="connsiteY6" fmla="*/ 185738 h 1307307"/>
                <a:gd name="connsiteX7" fmla="*/ 1419226 w 1643063"/>
                <a:gd name="connsiteY7" fmla="*/ 219076 h 1307307"/>
                <a:gd name="connsiteX8" fmla="*/ 1395413 w 1643063"/>
                <a:gd name="connsiteY8" fmla="*/ 273845 h 1307307"/>
                <a:gd name="connsiteX9" fmla="*/ 1347788 w 1643063"/>
                <a:gd name="connsiteY9" fmla="*/ 330995 h 1307307"/>
                <a:gd name="connsiteX10" fmla="*/ 1295400 w 1643063"/>
                <a:gd name="connsiteY10" fmla="*/ 354807 h 1307307"/>
                <a:gd name="connsiteX11" fmla="*/ 1266825 w 1643063"/>
                <a:gd name="connsiteY11" fmla="*/ 354807 h 1307307"/>
                <a:gd name="connsiteX12" fmla="*/ 1247775 w 1643063"/>
                <a:gd name="connsiteY12" fmla="*/ 350045 h 1307307"/>
                <a:gd name="connsiteX13" fmla="*/ 1243013 w 1643063"/>
                <a:gd name="connsiteY13" fmla="*/ 330995 h 1307307"/>
                <a:gd name="connsiteX14" fmla="*/ 1204913 w 1643063"/>
                <a:gd name="connsiteY14" fmla="*/ 321470 h 1307307"/>
                <a:gd name="connsiteX15" fmla="*/ 1181100 w 1643063"/>
                <a:gd name="connsiteY15" fmla="*/ 316707 h 1307307"/>
                <a:gd name="connsiteX16" fmla="*/ 1181100 w 1643063"/>
                <a:gd name="connsiteY16" fmla="*/ 316707 h 1307307"/>
                <a:gd name="connsiteX17" fmla="*/ 1057275 w 1643063"/>
                <a:gd name="connsiteY17" fmla="*/ 345282 h 1307307"/>
                <a:gd name="connsiteX18" fmla="*/ 1014413 w 1643063"/>
                <a:gd name="connsiteY18" fmla="*/ 354807 h 1307307"/>
                <a:gd name="connsiteX19" fmla="*/ 966788 w 1643063"/>
                <a:gd name="connsiteY19" fmla="*/ 373857 h 1307307"/>
                <a:gd name="connsiteX20" fmla="*/ 952500 w 1643063"/>
                <a:gd name="connsiteY20" fmla="*/ 397670 h 1307307"/>
                <a:gd name="connsiteX21" fmla="*/ 952500 w 1643063"/>
                <a:gd name="connsiteY21" fmla="*/ 426245 h 1307307"/>
                <a:gd name="connsiteX22" fmla="*/ 847725 w 1643063"/>
                <a:gd name="connsiteY22" fmla="*/ 492920 h 1307307"/>
                <a:gd name="connsiteX23" fmla="*/ 809625 w 1643063"/>
                <a:gd name="connsiteY23" fmla="*/ 573882 h 1307307"/>
                <a:gd name="connsiteX24" fmla="*/ 700088 w 1643063"/>
                <a:gd name="connsiteY24" fmla="*/ 702470 h 1307307"/>
                <a:gd name="connsiteX25" fmla="*/ 681038 w 1643063"/>
                <a:gd name="connsiteY25" fmla="*/ 783432 h 1307307"/>
                <a:gd name="connsiteX26" fmla="*/ 628650 w 1643063"/>
                <a:gd name="connsiteY26" fmla="*/ 869157 h 1307307"/>
                <a:gd name="connsiteX27" fmla="*/ 604838 w 1643063"/>
                <a:gd name="connsiteY27" fmla="*/ 912020 h 1307307"/>
                <a:gd name="connsiteX28" fmla="*/ 542925 w 1643063"/>
                <a:gd name="connsiteY28" fmla="*/ 988220 h 1307307"/>
                <a:gd name="connsiteX29" fmla="*/ 509588 w 1643063"/>
                <a:gd name="connsiteY29" fmla="*/ 1050132 h 1307307"/>
                <a:gd name="connsiteX30" fmla="*/ 471488 w 1643063"/>
                <a:gd name="connsiteY30" fmla="*/ 1092995 h 1307307"/>
                <a:gd name="connsiteX31" fmla="*/ 442913 w 1643063"/>
                <a:gd name="connsiteY31" fmla="*/ 1126332 h 1307307"/>
                <a:gd name="connsiteX32" fmla="*/ 333375 w 1643063"/>
                <a:gd name="connsiteY32" fmla="*/ 1145382 h 1307307"/>
                <a:gd name="connsiteX33" fmla="*/ 228600 w 1643063"/>
                <a:gd name="connsiteY33" fmla="*/ 1154907 h 1307307"/>
                <a:gd name="connsiteX34" fmla="*/ 157163 w 1643063"/>
                <a:gd name="connsiteY34" fmla="*/ 1188245 h 1307307"/>
                <a:gd name="connsiteX35" fmla="*/ 114300 w 1643063"/>
                <a:gd name="connsiteY35" fmla="*/ 1221582 h 1307307"/>
                <a:gd name="connsiteX36" fmla="*/ 114300 w 1643063"/>
                <a:gd name="connsiteY36" fmla="*/ 1221582 h 1307307"/>
                <a:gd name="connsiteX37" fmla="*/ 71438 w 1643063"/>
                <a:gd name="connsiteY37" fmla="*/ 1273970 h 1307307"/>
                <a:gd name="connsiteX38" fmla="*/ 19050 w 1643063"/>
                <a:gd name="connsiteY38" fmla="*/ 1297782 h 1307307"/>
                <a:gd name="connsiteX39" fmla="*/ 0 w 1643063"/>
                <a:gd name="connsiteY39"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62100 w 1643063"/>
                <a:gd name="connsiteY3" fmla="*/ 83344 h 1307307"/>
                <a:gd name="connsiteX4" fmla="*/ 1531144 w 1643063"/>
                <a:gd name="connsiteY4" fmla="*/ 111919 h 1307307"/>
                <a:gd name="connsiteX5" fmla="*/ 1504951 w 1643063"/>
                <a:gd name="connsiteY5" fmla="*/ 147638 h 1307307"/>
                <a:gd name="connsiteX6" fmla="*/ 1469232 w 1643063"/>
                <a:gd name="connsiteY6" fmla="*/ 185738 h 1307307"/>
                <a:gd name="connsiteX7" fmla="*/ 1419226 w 1643063"/>
                <a:gd name="connsiteY7" fmla="*/ 219076 h 1307307"/>
                <a:gd name="connsiteX8" fmla="*/ 1395413 w 1643063"/>
                <a:gd name="connsiteY8" fmla="*/ 273845 h 1307307"/>
                <a:gd name="connsiteX9" fmla="*/ 1347788 w 1643063"/>
                <a:gd name="connsiteY9" fmla="*/ 330995 h 1307307"/>
                <a:gd name="connsiteX10" fmla="*/ 1295400 w 1643063"/>
                <a:gd name="connsiteY10" fmla="*/ 354807 h 1307307"/>
                <a:gd name="connsiteX11" fmla="*/ 1266825 w 1643063"/>
                <a:gd name="connsiteY11" fmla="*/ 354807 h 1307307"/>
                <a:gd name="connsiteX12" fmla="*/ 1247775 w 1643063"/>
                <a:gd name="connsiteY12" fmla="*/ 350045 h 1307307"/>
                <a:gd name="connsiteX13" fmla="*/ 1243013 w 1643063"/>
                <a:gd name="connsiteY13" fmla="*/ 330995 h 1307307"/>
                <a:gd name="connsiteX14" fmla="*/ 1204913 w 1643063"/>
                <a:gd name="connsiteY14" fmla="*/ 321470 h 1307307"/>
                <a:gd name="connsiteX15" fmla="*/ 1181100 w 1643063"/>
                <a:gd name="connsiteY15" fmla="*/ 316707 h 1307307"/>
                <a:gd name="connsiteX16" fmla="*/ 1181100 w 1643063"/>
                <a:gd name="connsiteY16" fmla="*/ 316707 h 1307307"/>
                <a:gd name="connsiteX17" fmla="*/ 1057275 w 1643063"/>
                <a:gd name="connsiteY17" fmla="*/ 345282 h 1307307"/>
                <a:gd name="connsiteX18" fmla="*/ 1014413 w 1643063"/>
                <a:gd name="connsiteY18" fmla="*/ 354807 h 1307307"/>
                <a:gd name="connsiteX19" fmla="*/ 966788 w 1643063"/>
                <a:gd name="connsiteY19" fmla="*/ 373857 h 1307307"/>
                <a:gd name="connsiteX20" fmla="*/ 952500 w 1643063"/>
                <a:gd name="connsiteY20" fmla="*/ 397670 h 1307307"/>
                <a:gd name="connsiteX21" fmla="*/ 952500 w 1643063"/>
                <a:gd name="connsiteY21" fmla="*/ 426245 h 1307307"/>
                <a:gd name="connsiteX22" fmla="*/ 847725 w 1643063"/>
                <a:gd name="connsiteY22" fmla="*/ 492920 h 1307307"/>
                <a:gd name="connsiteX23" fmla="*/ 809625 w 1643063"/>
                <a:gd name="connsiteY23" fmla="*/ 573882 h 1307307"/>
                <a:gd name="connsiteX24" fmla="*/ 700088 w 1643063"/>
                <a:gd name="connsiteY24" fmla="*/ 702470 h 1307307"/>
                <a:gd name="connsiteX25" fmla="*/ 681038 w 1643063"/>
                <a:gd name="connsiteY25" fmla="*/ 783432 h 1307307"/>
                <a:gd name="connsiteX26" fmla="*/ 628650 w 1643063"/>
                <a:gd name="connsiteY26" fmla="*/ 869157 h 1307307"/>
                <a:gd name="connsiteX27" fmla="*/ 604838 w 1643063"/>
                <a:gd name="connsiteY27" fmla="*/ 912020 h 1307307"/>
                <a:gd name="connsiteX28" fmla="*/ 542925 w 1643063"/>
                <a:gd name="connsiteY28" fmla="*/ 988220 h 1307307"/>
                <a:gd name="connsiteX29" fmla="*/ 509588 w 1643063"/>
                <a:gd name="connsiteY29" fmla="*/ 1050132 h 1307307"/>
                <a:gd name="connsiteX30" fmla="*/ 471488 w 1643063"/>
                <a:gd name="connsiteY30" fmla="*/ 1092995 h 1307307"/>
                <a:gd name="connsiteX31" fmla="*/ 442913 w 1643063"/>
                <a:gd name="connsiteY31" fmla="*/ 1126332 h 1307307"/>
                <a:gd name="connsiteX32" fmla="*/ 333375 w 1643063"/>
                <a:gd name="connsiteY32" fmla="*/ 1145382 h 1307307"/>
                <a:gd name="connsiteX33" fmla="*/ 228600 w 1643063"/>
                <a:gd name="connsiteY33" fmla="*/ 1154907 h 1307307"/>
                <a:gd name="connsiteX34" fmla="*/ 157163 w 1643063"/>
                <a:gd name="connsiteY34" fmla="*/ 1188245 h 1307307"/>
                <a:gd name="connsiteX35" fmla="*/ 114300 w 1643063"/>
                <a:gd name="connsiteY35" fmla="*/ 1221582 h 1307307"/>
                <a:gd name="connsiteX36" fmla="*/ 114300 w 1643063"/>
                <a:gd name="connsiteY36" fmla="*/ 1221582 h 1307307"/>
                <a:gd name="connsiteX37" fmla="*/ 71438 w 1643063"/>
                <a:gd name="connsiteY37" fmla="*/ 1273970 h 1307307"/>
                <a:gd name="connsiteX38" fmla="*/ 19050 w 1643063"/>
                <a:gd name="connsiteY38" fmla="*/ 1297782 h 1307307"/>
                <a:gd name="connsiteX39" fmla="*/ 0 w 1643063"/>
                <a:gd name="connsiteY39"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62100 w 1643063"/>
                <a:gd name="connsiteY3" fmla="*/ 83344 h 1307307"/>
                <a:gd name="connsiteX4" fmla="*/ 1524000 w 1643063"/>
                <a:gd name="connsiteY4" fmla="*/ 109538 h 1307307"/>
                <a:gd name="connsiteX5" fmla="*/ 1504951 w 1643063"/>
                <a:gd name="connsiteY5" fmla="*/ 147638 h 1307307"/>
                <a:gd name="connsiteX6" fmla="*/ 1469232 w 1643063"/>
                <a:gd name="connsiteY6" fmla="*/ 185738 h 1307307"/>
                <a:gd name="connsiteX7" fmla="*/ 1419226 w 1643063"/>
                <a:gd name="connsiteY7" fmla="*/ 219076 h 1307307"/>
                <a:gd name="connsiteX8" fmla="*/ 1395413 w 1643063"/>
                <a:gd name="connsiteY8" fmla="*/ 273845 h 1307307"/>
                <a:gd name="connsiteX9" fmla="*/ 1347788 w 1643063"/>
                <a:gd name="connsiteY9" fmla="*/ 330995 h 1307307"/>
                <a:gd name="connsiteX10" fmla="*/ 1295400 w 1643063"/>
                <a:gd name="connsiteY10" fmla="*/ 354807 h 1307307"/>
                <a:gd name="connsiteX11" fmla="*/ 1266825 w 1643063"/>
                <a:gd name="connsiteY11" fmla="*/ 354807 h 1307307"/>
                <a:gd name="connsiteX12" fmla="*/ 1247775 w 1643063"/>
                <a:gd name="connsiteY12" fmla="*/ 350045 h 1307307"/>
                <a:gd name="connsiteX13" fmla="*/ 1243013 w 1643063"/>
                <a:gd name="connsiteY13" fmla="*/ 330995 h 1307307"/>
                <a:gd name="connsiteX14" fmla="*/ 1204913 w 1643063"/>
                <a:gd name="connsiteY14" fmla="*/ 321470 h 1307307"/>
                <a:gd name="connsiteX15" fmla="*/ 1181100 w 1643063"/>
                <a:gd name="connsiteY15" fmla="*/ 316707 h 1307307"/>
                <a:gd name="connsiteX16" fmla="*/ 1181100 w 1643063"/>
                <a:gd name="connsiteY16" fmla="*/ 316707 h 1307307"/>
                <a:gd name="connsiteX17" fmla="*/ 1057275 w 1643063"/>
                <a:gd name="connsiteY17" fmla="*/ 345282 h 1307307"/>
                <a:gd name="connsiteX18" fmla="*/ 1014413 w 1643063"/>
                <a:gd name="connsiteY18" fmla="*/ 354807 h 1307307"/>
                <a:gd name="connsiteX19" fmla="*/ 966788 w 1643063"/>
                <a:gd name="connsiteY19" fmla="*/ 373857 h 1307307"/>
                <a:gd name="connsiteX20" fmla="*/ 952500 w 1643063"/>
                <a:gd name="connsiteY20" fmla="*/ 397670 h 1307307"/>
                <a:gd name="connsiteX21" fmla="*/ 952500 w 1643063"/>
                <a:gd name="connsiteY21" fmla="*/ 426245 h 1307307"/>
                <a:gd name="connsiteX22" fmla="*/ 847725 w 1643063"/>
                <a:gd name="connsiteY22" fmla="*/ 492920 h 1307307"/>
                <a:gd name="connsiteX23" fmla="*/ 809625 w 1643063"/>
                <a:gd name="connsiteY23" fmla="*/ 573882 h 1307307"/>
                <a:gd name="connsiteX24" fmla="*/ 700088 w 1643063"/>
                <a:gd name="connsiteY24" fmla="*/ 702470 h 1307307"/>
                <a:gd name="connsiteX25" fmla="*/ 681038 w 1643063"/>
                <a:gd name="connsiteY25" fmla="*/ 783432 h 1307307"/>
                <a:gd name="connsiteX26" fmla="*/ 628650 w 1643063"/>
                <a:gd name="connsiteY26" fmla="*/ 869157 h 1307307"/>
                <a:gd name="connsiteX27" fmla="*/ 604838 w 1643063"/>
                <a:gd name="connsiteY27" fmla="*/ 912020 h 1307307"/>
                <a:gd name="connsiteX28" fmla="*/ 542925 w 1643063"/>
                <a:gd name="connsiteY28" fmla="*/ 988220 h 1307307"/>
                <a:gd name="connsiteX29" fmla="*/ 509588 w 1643063"/>
                <a:gd name="connsiteY29" fmla="*/ 1050132 h 1307307"/>
                <a:gd name="connsiteX30" fmla="*/ 471488 w 1643063"/>
                <a:gd name="connsiteY30" fmla="*/ 1092995 h 1307307"/>
                <a:gd name="connsiteX31" fmla="*/ 442913 w 1643063"/>
                <a:gd name="connsiteY31" fmla="*/ 1126332 h 1307307"/>
                <a:gd name="connsiteX32" fmla="*/ 333375 w 1643063"/>
                <a:gd name="connsiteY32" fmla="*/ 1145382 h 1307307"/>
                <a:gd name="connsiteX33" fmla="*/ 228600 w 1643063"/>
                <a:gd name="connsiteY33" fmla="*/ 1154907 h 1307307"/>
                <a:gd name="connsiteX34" fmla="*/ 157163 w 1643063"/>
                <a:gd name="connsiteY34" fmla="*/ 1188245 h 1307307"/>
                <a:gd name="connsiteX35" fmla="*/ 114300 w 1643063"/>
                <a:gd name="connsiteY35" fmla="*/ 1221582 h 1307307"/>
                <a:gd name="connsiteX36" fmla="*/ 114300 w 1643063"/>
                <a:gd name="connsiteY36" fmla="*/ 1221582 h 1307307"/>
                <a:gd name="connsiteX37" fmla="*/ 71438 w 1643063"/>
                <a:gd name="connsiteY37" fmla="*/ 1273970 h 1307307"/>
                <a:gd name="connsiteX38" fmla="*/ 19050 w 1643063"/>
                <a:gd name="connsiteY38" fmla="*/ 1297782 h 1307307"/>
                <a:gd name="connsiteX39" fmla="*/ 0 w 1643063"/>
                <a:gd name="connsiteY39"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62100 w 1643063"/>
                <a:gd name="connsiteY3" fmla="*/ 83344 h 1307307"/>
                <a:gd name="connsiteX4" fmla="*/ 1524000 w 1643063"/>
                <a:gd name="connsiteY4" fmla="*/ 109538 h 1307307"/>
                <a:gd name="connsiteX5" fmla="*/ 1495426 w 1643063"/>
                <a:gd name="connsiteY5" fmla="*/ 145256 h 1307307"/>
                <a:gd name="connsiteX6" fmla="*/ 1469232 w 1643063"/>
                <a:gd name="connsiteY6" fmla="*/ 185738 h 1307307"/>
                <a:gd name="connsiteX7" fmla="*/ 1419226 w 1643063"/>
                <a:gd name="connsiteY7" fmla="*/ 219076 h 1307307"/>
                <a:gd name="connsiteX8" fmla="*/ 1395413 w 1643063"/>
                <a:gd name="connsiteY8" fmla="*/ 273845 h 1307307"/>
                <a:gd name="connsiteX9" fmla="*/ 1347788 w 1643063"/>
                <a:gd name="connsiteY9" fmla="*/ 330995 h 1307307"/>
                <a:gd name="connsiteX10" fmla="*/ 1295400 w 1643063"/>
                <a:gd name="connsiteY10" fmla="*/ 354807 h 1307307"/>
                <a:gd name="connsiteX11" fmla="*/ 1266825 w 1643063"/>
                <a:gd name="connsiteY11" fmla="*/ 354807 h 1307307"/>
                <a:gd name="connsiteX12" fmla="*/ 1247775 w 1643063"/>
                <a:gd name="connsiteY12" fmla="*/ 350045 h 1307307"/>
                <a:gd name="connsiteX13" fmla="*/ 1243013 w 1643063"/>
                <a:gd name="connsiteY13" fmla="*/ 330995 h 1307307"/>
                <a:gd name="connsiteX14" fmla="*/ 1204913 w 1643063"/>
                <a:gd name="connsiteY14" fmla="*/ 321470 h 1307307"/>
                <a:gd name="connsiteX15" fmla="*/ 1181100 w 1643063"/>
                <a:gd name="connsiteY15" fmla="*/ 316707 h 1307307"/>
                <a:gd name="connsiteX16" fmla="*/ 1181100 w 1643063"/>
                <a:gd name="connsiteY16" fmla="*/ 316707 h 1307307"/>
                <a:gd name="connsiteX17" fmla="*/ 1057275 w 1643063"/>
                <a:gd name="connsiteY17" fmla="*/ 345282 h 1307307"/>
                <a:gd name="connsiteX18" fmla="*/ 1014413 w 1643063"/>
                <a:gd name="connsiteY18" fmla="*/ 354807 h 1307307"/>
                <a:gd name="connsiteX19" fmla="*/ 966788 w 1643063"/>
                <a:gd name="connsiteY19" fmla="*/ 373857 h 1307307"/>
                <a:gd name="connsiteX20" fmla="*/ 952500 w 1643063"/>
                <a:gd name="connsiteY20" fmla="*/ 397670 h 1307307"/>
                <a:gd name="connsiteX21" fmla="*/ 952500 w 1643063"/>
                <a:gd name="connsiteY21" fmla="*/ 426245 h 1307307"/>
                <a:gd name="connsiteX22" fmla="*/ 847725 w 1643063"/>
                <a:gd name="connsiteY22" fmla="*/ 492920 h 1307307"/>
                <a:gd name="connsiteX23" fmla="*/ 809625 w 1643063"/>
                <a:gd name="connsiteY23" fmla="*/ 573882 h 1307307"/>
                <a:gd name="connsiteX24" fmla="*/ 700088 w 1643063"/>
                <a:gd name="connsiteY24" fmla="*/ 702470 h 1307307"/>
                <a:gd name="connsiteX25" fmla="*/ 681038 w 1643063"/>
                <a:gd name="connsiteY25" fmla="*/ 783432 h 1307307"/>
                <a:gd name="connsiteX26" fmla="*/ 628650 w 1643063"/>
                <a:gd name="connsiteY26" fmla="*/ 869157 h 1307307"/>
                <a:gd name="connsiteX27" fmla="*/ 604838 w 1643063"/>
                <a:gd name="connsiteY27" fmla="*/ 912020 h 1307307"/>
                <a:gd name="connsiteX28" fmla="*/ 542925 w 1643063"/>
                <a:gd name="connsiteY28" fmla="*/ 988220 h 1307307"/>
                <a:gd name="connsiteX29" fmla="*/ 509588 w 1643063"/>
                <a:gd name="connsiteY29" fmla="*/ 1050132 h 1307307"/>
                <a:gd name="connsiteX30" fmla="*/ 471488 w 1643063"/>
                <a:gd name="connsiteY30" fmla="*/ 1092995 h 1307307"/>
                <a:gd name="connsiteX31" fmla="*/ 442913 w 1643063"/>
                <a:gd name="connsiteY31" fmla="*/ 1126332 h 1307307"/>
                <a:gd name="connsiteX32" fmla="*/ 333375 w 1643063"/>
                <a:gd name="connsiteY32" fmla="*/ 1145382 h 1307307"/>
                <a:gd name="connsiteX33" fmla="*/ 228600 w 1643063"/>
                <a:gd name="connsiteY33" fmla="*/ 1154907 h 1307307"/>
                <a:gd name="connsiteX34" fmla="*/ 157163 w 1643063"/>
                <a:gd name="connsiteY34" fmla="*/ 1188245 h 1307307"/>
                <a:gd name="connsiteX35" fmla="*/ 114300 w 1643063"/>
                <a:gd name="connsiteY35" fmla="*/ 1221582 h 1307307"/>
                <a:gd name="connsiteX36" fmla="*/ 114300 w 1643063"/>
                <a:gd name="connsiteY36" fmla="*/ 1221582 h 1307307"/>
                <a:gd name="connsiteX37" fmla="*/ 71438 w 1643063"/>
                <a:gd name="connsiteY37" fmla="*/ 1273970 h 1307307"/>
                <a:gd name="connsiteX38" fmla="*/ 19050 w 1643063"/>
                <a:gd name="connsiteY38" fmla="*/ 1297782 h 1307307"/>
                <a:gd name="connsiteX39" fmla="*/ 0 w 1643063"/>
                <a:gd name="connsiteY39"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62100 w 1643063"/>
                <a:gd name="connsiteY3" fmla="*/ 83344 h 1307307"/>
                <a:gd name="connsiteX4" fmla="*/ 1521619 w 1643063"/>
                <a:gd name="connsiteY4" fmla="*/ 100013 h 1307307"/>
                <a:gd name="connsiteX5" fmla="*/ 1495426 w 1643063"/>
                <a:gd name="connsiteY5" fmla="*/ 145256 h 1307307"/>
                <a:gd name="connsiteX6" fmla="*/ 1469232 w 1643063"/>
                <a:gd name="connsiteY6" fmla="*/ 185738 h 1307307"/>
                <a:gd name="connsiteX7" fmla="*/ 1419226 w 1643063"/>
                <a:gd name="connsiteY7" fmla="*/ 219076 h 1307307"/>
                <a:gd name="connsiteX8" fmla="*/ 1395413 w 1643063"/>
                <a:gd name="connsiteY8" fmla="*/ 273845 h 1307307"/>
                <a:gd name="connsiteX9" fmla="*/ 1347788 w 1643063"/>
                <a:gd name="connsiteY9" fmla="*/ 330995 h 1307307"/>
                <a:gd name="connsiteX10" fmla="*/ 1295400 w 1643063"/>
                <a:gd name="connsiteY10" fmla="*/ 354807 h 1307307"/>
                <a:gd name="connsiteX11" fmla="*/ 1266825 w 1643063"/>
                <a:gd name="connsiteY11" fmla="*/ 354807 h 1307307"/>
                <a:gd name="connsiteX12" fmla="*/ 1247775 w 1643063"/>
                <a:gd name="connsiteY12" fmla="*/ 350045 h 1307307"/>
                <a:gd name="connsiteX13" fmla="*/ 1243013 w 1643063"/>
                <a:gd name="connsiteY13" fmla="*/ 330995 h 1307307"/>
                <a:gd name="connsiteX14" fmla="*/ 1204913 w 1643063"/>
                <a:gd name="connsiteY14" fmla="*/ 321470 h 1307307"/>
                <a:gd name="connsiteX15" fmla="*/ 1181100 w 1643063"/>
                <a:gd name="connsiteY15" fmla="*/ 316707 h 1307307"/>
                <a:gd name="connsiteX16" fmla="*/ 1181100 w 1643063"/>
                <a:gd name="connsiteY16" fmla="*/ 316707 h 1307307"/>
                <a:gd name="connsiteX17" fmla="*/ 1057275 w 1643063"/>
                <a:gd name="connsiteY17" fmla="*/ 345282 h 1307307"/>
                <a:gd name="connsiteX18" fmla="*/ 1014413 w 1643063"/>
                <a:gd name="connsiteY18" fmla="*/ 354807 h 1307307"/>
                <a:gd name="connsiteX19" fmla="*/ 966788 w 1643063"/>
                <a:gd name="connsiteY19" fmla="*/ 373857 h 1307307"/>
                <a:gd name="connsiteX20" fmla="*/ 952500 w 1643063"/>
                <a:gd name="connsiteY20" fmla="*/ 397670 h 1307307"/>
                <a:gd name="connsiteX21" fmla="*/ 952500 w 1643063"/>
                <a:gd name="connsiteY21" fmla="*/ 426245 h 1307307"/>
                <a:gd name="connsiteX22" fmla="*/ 847725 w 1643063"/>
                <a:gd name="connsiteY22" fmla="*/ 492920 h 1307307"/>
                <a:gd name="connsiteX23" fmla="*/ 809625 w 1643063"/>
                <a:gd name="connsiteY23" fmla="*/ 573882 h 1307307"/>
                <a:gd name="connsiteX24" fmla="*/ 700088 w 1643063"/>
                <a:gd name="connsiteY24" fmla="*/ 702470 h 1307307"/>
                <a:gd name="connsiteX25" fmla="*/ 681038 w 1643063"/>
                <a:gd name="connsiteY25" fmla="*/ 783432 h 1307307"/>
                <a:gd name="connsiteX26" fmla="*/ 628650 w 1643063"/>
                <a:gd name="connsiteY26" fmla="*/ 869157 h 1307307"/>
                <a:gd name="connsiteX27" fmla="*/ 604838 w 1643063"/>
                <a:gd name="connsiteY27" fmla="*/ 912020 h 1307307"/>
                <a:gd name="connsiteX28" fmla="*/ 542925 w 1643063"/>
                <a:gd name="connsiteY28" fmla="*/ 988220 h 1307307"/>
                <a:gd name="connsiteX29" fmla="*/ 509588 w 1643063"/>
                <a:gd name="connsiteY29" fmla="*/ 1050132 h 1307307"/>
                <a:gd name="connsiteX30" fmla="*/ 471488 w 1643063"/>
                <a:gd name="connsiteY30" fmla="*/ 1092995 h 1307307"/>
                <a:gd name="connsiteX31" fmla="*/ 442913 w 1643063"/>
                <a:gd name="connsiteY31" fmla="*/ 1126332 h 1307307"/>
                <a:gd name="connsiteX32" fmla="*/ 333375 w 1643063"/>
                <a:gd name="connsiteY32" fmla="*/ 1145382 h 1307307"/>
                <a:gd name="connsiteX33" fmla="*/ 228600 w 1643063"/>
                <a:gd name="connsiteY33" fmla="*/ 1154907 h 1307307"/>
                <a:gd name="connsiteX34" fmla="*/ 157163 w 1643063"/>
                <a:gd name="connsiteY34" fmla="*/ 1188245 h 1307307"/>
                <a:gd name="connsiteX35" fmla="*/ 114300 w 1643063"/>
                <a:gd name="connsiteY35" fmla="*/ 1221582 h 1307307"/>
                <a:gd name="connsiteX36" fmla="*/ 114300 w 1643063"/>
                <a:gd name="connsiteY36" fmla="*/ 1221582 h 1307307"/>
                <a:gd name="connsiteX37" fmla="*/ 71438 w 1643063"/>
                <a:gd name="connsiteY37" fmla="*/ 1273970 h 1307307"/>
                <a:gd name="connsiteX38" fmla="*/ 19050 w 1643063"/>
                <a:gd name="connsiteY38" fmla="*/ 1297782 h 1307307"/>
                <a:gd name="connsiteX39" fmla="*/ 0 w 1643063"/>
                <a:gd name="connsiteY39"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62100 w 1643063"/>
                <a:gd name="connsiteY3" fmla="*/ 83344 h 1307307"/>
                <a:gd name="connsiteX4" fmla="*/ 1521619 w 1643063"/>
                <a:gd name="connsiteY4" fmla="*/ 100013 h 1307307"/>
                <a:gd name="connsiteX5" fmla="*/ 1495426 w 1643063"/>
                <a:gd name="connsiteY5" fmla="*/ 145256 h 1307307"/>
                <a:gd name="connsiteX6" fmla="*/ 1462088 w 1643063"/>
                <a:gd name="connsiteY6" fmla="*/ 176213 h 1307307"/>
                <a:gd name="connsiteX7" fmla="*/ 1419226 w 1643063"/>
                <a:gd name="connsiteY7" fmla="*/ 219076 h 1307307"/>
                <a:gd name="connsiteX8" fmla="*/ 1395413 w 1643063"/>
                <a:gd name="connsiteY8" fmla="*/ 273845 h 1307307"/>
                <a:gd name="connsiteX9" fmla="*/ 1347788 w 1643063"/>
                <a:gd name="connsiteY9" fmla="*/ 330995 h 1307307"/>
                <a:gd name="connsiteX10" fmla="*/ 1295400 w 1643063"/>
                <a:gd name="connsiteY10" fmla="*/ 354807 h 1307307"/>
                <a:gd name="connsiteX11" fmla="*/ 1266825 w 1643063"/>
                <a:gd name="connsiteY11" fmla="*/ 354807 h 1307307"/>
                <a:gd name="connsiteX12" fmla="*/ 1247775 w 1643063"/>
                <a:gd name="connsiteY12" fmla="*/ 350045 h 1307307"/>
                <a:gd name="connsiteX13" fmla="*/ 1243013 w 1643063"/>
                <a:gd name="connsiteY13" fmla="*/ 330995 h 1307307"/>
                <a:gd name="connsiteX14" fmla="*/ 1204913 w 1643063"/>
                <a:gd name="connsiteY14" fmla="*/ 321470 h 1307307"/>
                <a:gd name="connsiteX15" fmla="*/ 1181100 w 1643063"/>
                <a:gd name="connsiteY15" fmla="*/ 316707 h 1307307"/>
                <a:gd name="connsiteX16" fmla="*/ 1181100 w 1643063"/>
                <a:gd name="connsiteY16" fmla="*/ 316707 h 1307307"/>
                <a:gd name="connsiteX17" fmla="*/ 1057275 w 1643063"/>
                <a:gd name="connsiteY17" fmla="*/ 345282 h 1307307"/>
                <a:gd name="connsiteX18" fmla="*/ 1014413 w 1643063"/>
                <a:gd name="connsiteY18" fmla="*/ 354807 h 1307307"/>
                <a:gd name="connsiteX19" fmla="*/ 966788 w 1643063"/>
                <a:gd name="connsiteY19" fmla="*/ 373857 h 1307307"/>
                <a:gd name="connsiteX20" fmla="*/ 952500 w 1643063"/>
                <a:gd name="connsiteY20" fmla="*/ 397670 h 1307307"/>
                <a:gd name="connsiteX21" fmla="*/ 952500 w 1643063"/>
                <a:gd name="connsiteY21" fmla="*/ 426245 h 1307307"/>
                <a:gd name="connsiteX22" fmla="*/ 847725 w 1643063"/>
                <a:gd name="connsiteY22" fmla="*/ 492920 h 1307307"/>
                <a:gd name="connsiteX23" fmla="*/ 809625 w 1643063"/>
                <a:gd name="connsiteY23" fmla="*/ 573882 h 1307307"/>
                <a:gd name="connsiteX24" fmla="*/ 700088 w 1643063"/>
                <a:gd name="connsiteY24" fmla="*/ 702470 h 1307307"/>
                <a:gd name="connsiteX25" fmla="*/ 681038 w 1643063"/>
                <a:gd name="connsiteY25" fmla="*/ 783432 h 1307307"/>
                <a:gd name="connsiteX26" fmla="*/ 628650 w 1643063"/>
                <a:gd name="connsiteY26" fmla="*/ 869157 h 1307307"/>
                <a:gd name="connsiteX27" fmla="*/ 604838 w 1643063"/>
                <a:gd name="connsiteY27" fmla="*/ 912020 h 1307307"/>
                <a:gd name="connsiteX28" fmla="*/ 542925 w 1643063"/>
                <a:gd name="connsiteY28" fmla="*/ 988220 h 1307307"/>
                <a:gd name="connsiteX29" fmla="*/ 509588 w 1643063"/>
                <a:gd name="connsiteY29" fmla="*/ 1050132 h 1307307"/>
                <a:gd name="connsiteX30" fmla="*/ 471488 w 1643063"/>
                <a:gd name="connsiteY30" fmla="*/ 1092995 h 1307307"/>
                <a:gd name="connsiteX31" fmla="*/ 442913 w 1643063"/>
                <a:gd name="connsiteY31" fmla="*/ 1126332 h 1307307"/>
                <a:gd name="connsiteX32" fmla="*/ 333375 w 1643063"/>
                <a:gd name="connsiteY32" fmla="*/ 1145382 h 1307307"/>
                <a:gd name="connsiteX33" fmla="*/ 228600 w 1643063"/>
                <a:gd name="connsiteY33" fmla="*/ 1154907 h 1307307"/>
                <a:gd name="connsiteX34" fmla="*/ 157163 w 1643063"/>
                <a:gd name="connsiteY34" fmla="*/ 1188245 h 1307307"/>
                <a:gd name="connsiteX35" fmla="*/ 114300 w 1643063"/>
                <a:gd name="connsiteY35" fmla="*/ 1221582 h 1307307"/>
                <a:gd name="connsiteX36" fmla="*/ 114300 w 1643063"/>
                <a:gd name="connsiteY36" fmla="*/ 1221582 h 1307307"/>
                <a:gd name="connsiteX37" fmla="*/ 71438 w 1643063"/>
                <a:gd name="connsiteY37" fmla="*/ 1273970 h 1307307"/>
                <a:gd name="connsiteX38" fmla="*/ 19050 w 1643063"/>
                <a:gd name="connsiteY38" fmla="*/ 1297782 h 1307307"/>
                <a:gd name="connsiteX39" fmla="*/ 0 w 1643063"/>
                <a:gd name="connsiteY39"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62100 w 1643063"/>
                <a:gd name="connsiteY3" fmla="*/ 83344 h 1307307"/>
                <a:gd name="connsiteX4" fmla="*/ 1521619 w 1643063"/>
                <a:gd name="connsiteY4" fmla="*/ 100013 h 1307307"/>
                <a:gd name="connsiteX5" fmla="*/ 1488282 w 1643063"/>
                <a:gd name="connsiteY5" fmla="*/ 140494 h 1307307"/>
                <a:gd name="connsiteX6" fmla="*/ 1462088 w 1643063"/>
                <a:gd name="connsiteY6" fmla="*/ 176213 h 1307307"/>
                <a:gd name="connsiteX7" fmla="*/ 1419226 w 1643063"/>
                <a:gd name="connsiteY7" fmla="*/ 219076 h 1307307"/>
                <a:gd name="connsiteX8" fmla="*/ 1395413 w 1643063"/>
                <a:gd name="connsiteY8" fmla="*/ 273845 h 1307307"/>
                <a:gd name="connsiteX9" fmla="*/ 1347788 w 1643063"/>
                <a:gd name="connsiteY9" fmla="*/ 330995 h 1307307"/>
                <a:gd name="connsiteX10" fmla="*/ 1295400 w 1643063"/>
                <a:gd name="connsiteY10" fmla="*/ 354807 h 1307307"/>
                <a:gd name="connsiteX11" fmla="*/ 1266825 w 1643063"/>
                <a:gd name="connsiteY11" fmla="*/ 354807 h 1307307"/>
                <a:gd name="connsiteX12" fmla="*/ 1247775 w 1643063"/>
                <a:gd name="connsiteY12" fmla="*/ 350045 h 1307307"/>
                <a:gd name="connsiteX13" fmla="*/ 1243013 w 1643063"/>
                <a:gd name="connsiteY13" fmla="*/ 330995 h 1307307"/>
                <a:gd name="connsiteX14" fmla="*/ 1204913 w 1643063"/>
                <a:gd name="connsiteY14" fmla="*/ 321470 h 1307307"/>
                <a:gd name="connsiteX15" fmla="*/ 1181100 w 1643063"/>
                <a:gd name="connsiteY15" fmla="*/ 316707 h 1307307"/>
                <a:gd name="connsiteX16" fmla="*/ 1181100 w 1643063"/>
                <a:gd name="connsiteY16" fmla="*/ 316707 h 1307307"/>
                <a:gd name="connsiteX17" fmla="*/ 1057275 w 1643063"/>
                <a:gd name="connsiteY17" fmla="*/ 345282 h 1307307"/>
                <a:gd name="connsiteX18" fmla="*/ 1014413 w 1643063"/>
                <a:gd name="connsiteY18" fmla="*/ 354807 h 1307307"/>
                <a:gd name="connsiteX19" fmla="*/ 966788 w 1643063"/>
                <a:gd name="connsiteY19" fmla="*/ 373857 h 1307307"/>
                <a:gd name="connsiteX20" fmla="*/ 952500 w 1643063"/>
                <a:gd name="connsiteY20" fmla="*/ 397670 h 1307307"/>
                <a:gd name="connsiteX21" fmla="*/ 952500 w 1643063"/>
                <a:gd name="connsiteY21" fmla="*/ 426245 h 1307307"/>
                <a:gd name="connsiteX22" fmla="*/ 847725 w 1643063"/>
                <a:gd name="connsiteY22" fmla="*/ 492920 h 1307307"/>
                <a:gd name="connsiteX23" fmla="*/ 809625 w 1643063"/>
                <a:gd name="connsiteY23" fmla="*/ 573882 h 1307307"/>
                <a:gd name="connsiteX24" fmla="*/ 700088 w 1643063"/>
                <a:gd name="connsiteY24" fmla="*/ 702470 h 1307307"/>
                <a:gd name="connsiteX25" fmla="*/ 681038 w 1643063"/>
                <a:gd name="connsiteY25" fmla="*/ 783432 h 1307307"/>
                <a:gd name="connsiteX26" fmla="*/ 628650 w 1643063"/>
                <a:gd name="connsiteY26" fmla="*/ 869157 h 1307307"/>
                <a:gd name="connsiteX27" fmla="*/ 604838 w 1643063"/>
                <a:gd name="connsiteY27" fmla="*/ 912020 h 1307307"/>
                <a:gd name="connsiteX28" fmla="*/ 542925 w 1643063"/>
                <a:gd name="connsiteY28" fmla="*/ 988220 h 1307307"/>
                <a:gd name="connsiteX29" fmla="*/ 509588 w 1643063"/>
                <a:gd name="connsiteY29" fmla="*/ 1050132 h 1307307"/>
                <a:gd name="connsiteX30" fmla="*/ 471488 w 1643063"/>
                <a:gd name="connsiteY30" fmla="*/ 1092995 h 1307307"/>
                <a:gd name="connsiteX31" fmla="*/ 442913 w 1643063"/>
                <a:gd name="connsiteY31" fmla="*/ 1126332 h 1307307"/>
                <a:gd name="connsiteX32" fmla="*/ 333375 w 1643063"/>
                <a:gd name="connsiteY32" fmla="*/ 1145382 h 1307307"/>
                <a:gd name="connsiteX33" fmla="*/ 228600 w 1643063"/>
                <a:gd name="connsiteY33" fmla="*/ 1154907 h 1307307"/>
                <a:gd name="connsiteX34" fmla="*/ 157163 w 1643063"/>
                <a:gd name="connsiteY34" fmla="*/ 1188245 h 1307307"/>
                <a:gd name="connsiteX35" fmla="*/ 114300 w 1643063"/>
                <a:gd name="connsiteY35" fmla="*/ 1221582 h 1307307"/>
                <a:gd name="connsiteX36" fmla="*/ 114300 w 1643063"/>
                <a:gd name="connsiteY36" fmla="*/ 1221582 h 1307307"/>
                <a:gd name="connsiteX37" fmla="*/ 71438 w 1643063"/>
                <a:gd name="connsiteY37" fmla="*/ 1273970 h 1307307"/>
                <a:gd name="connsiteX38" fmla="*/ 19050 w 1643063"/>
                <a:gd name="connsiteY38" fmla="*/ 1297782 h 1307307"/>
                <a:gd name="connsiteX39" fmla="*/ 0 w 1643063"/>
                <a:gd name="connsiteY39"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62100 w 1643063"/>
                <a:gd name="connsiteY3" fmla="*/ 83344 h 1307307"/>
                <a:gd name="connsiteX4" fmla="*/ 1521619 w 1643063"/>
                <a:gd name="connsiteY4" fmla="*/ 100013 h 1307307"/>
                <a:gd name="connsiteX5" fmla="*/ 1488282 w 1643063"/>
                <a:gd name="connsiteY5" fmla="*/ 140494 h 1307307"/>
                <a:gd name="connsiteX6" fmla="*/ 1462088 w 1643063"/>
                <a:gd name="connsiteY6" fmla="*/ 176213 h 1307307"/>
                <a:gd name="connsiteX7" fmla="*/ 1433514 w 1643063"/>
                <a:gd name="connsiteY7" fmla="*/ 211932 h 1307307"/>
                <a:gd name="connsiteX8" fmla="*/ 1395413 w 1643063"/>
                <a:gd name="connsiteY8" fmla="*/ 273845 h 1307307"/>
                <a:gd name="connsiteX9" fmla="*/ 1347788 w 1643063"/>
                <a:gd name="connsiteY9" fmla="*/ 330995 h 1307307"/>
                <a:gd name="connsiteX10" fmla="*/ 1295400 w 1643063"/>
                <a:gd name="connsiteY10" fmla="*/ 354807 h 1307307"/>
                <a:gd name="connsiteX11" fmla="*/ 1266825 w 1643063"/>
                <a:gd name="connsiteY11" fmla="*/ 354807 h 1307307"/>
                <a:gd name="connsiteX12" fmla="*/ 1247775 w 1643063"/>
                <a:gd name="connsiteY12" fmla="*/ 350045 h 1307307"/>
                <a:gd name="connsiteX13" fmla="*/ 1243013 w 1643063"/>
                <a:gd name="connsiteY13" fmla="*/ 330995 h 1307307"/>
                <a:gd name="connsiteX14" fmla="*/ 1204913 w 1643063"/>
                <a:gd name="connsiteY14" fmla="*/ 321470 h 1307307"/>
                <a:gd name="connsiteX15" fmla="*/ 1181100 w 1643063"/>
                <a:gd name="connsiteY15" fmla="*/ 316707 h 1307307"/>
                <a:gd name="connsiteX16" fmla="*/ 1181100 w 1643063"/>
                <a:gd name="connsiteY16" fmla="*/ 316707 h 1307307"/>
                <a:gd name="connsiteX17" fmla="*/ 1057275 w 1643063"/>
                <a:gd name="connsiteY17" fmla="*/ 345282 h 1307307"/>
                <a:gd name="connsiteX18" fmla="*/ 1014413 w 1643063"/>
                <a:gd name="connsiteY18" fmla="*/ 354807 h 1307307"/>
                <a:gd name="connsiteX19" fmla="*/ 966788 w 1643063"/>
                <a:gd name="connsiteY19" fmla="*/ 373857 h 1307307"/>
                <a:gd name="connsiteX20" fmla="*/ 952500 w 1643063"/>
                <a:gd name="connsiteY20" fmla="*/ 397670 h 1307307"/>
                <a:gd name="connsiteX21" fmla="*/ 952500 w 1643063"/>
                <a:gd name="connsiteY21" fmla="*/ 426245 h 1307307"/>
                <a:gd name="connsiteX22" fmla="*/ 847725 w 1643063"/>
                <a:gd name="connsiteY22" fmla="*/ 492920 h 1307307"/>
                <a:gd name="connsiteX23" fmla="*/ 809625 w 1643063"/>
                <a:gd name="connsiteY23" fmla="*/ 573882 h 1307307"/>
                <a:gd name="connsiteX24" fmla="*/ 700088 w 1643063"/>
                <a:gd name="connsiteY24" fmla="*/ 702470 h 1307307"/>
                <a:gd name="connsiteX25" fmla="*/ 681038 w 1643063"/>
                <a:gd name="connsiteY25" fmla="*/ 783432 h 1307307"/>
                <a:gd name="connsiteX26" fmla="*/ 628650 w 1643063"/>
                <a:gd name="connsiteY26" fmla="*/ 869157 h 1307307"/>
                <a:gd name="connsiteX27" fmla="*/ 604838 w 1643063"/>
                <a:gd name="connsiteY27" fmla="*/ 912020 h 1307307"/>
                <a:gd name="connsiteX28" fmla="*/ 542925 w 1643063"/>
                <a:gd name="connsiteY28" fmla="*/ 988220 h 1307307"/>
                <a:gd name="connsiteX29" fmla="*/ 509588 w 1643063"/>
                <a:gd name="connsiteY29" fmla="*/ 1050132 h 1307307"/>
                <a:gd name="connsiteX30" fmla="*/ 471488 w 1643063"/>
                <a:gd name="connsiteY30" fmla="*/ 1092995 h 1307307"/>
                <a:gd name="connsiteX31" fmla="*/ 442913 w 1643063"/>
                <a:gd name="connsiteY31" fmla="*/ 1126332 h 1307307"/>
                <a:gd name="connsiteX32" fmla="*/ 333375 w 1643063"/>
                <a:gd name="connsiteY32" fmla="*/ 1145382 h 1307307"/>
                <a:gd name="connsiteX33" fmla="*/ 228600 w 1643063"/>
                <a:gd name="connsiteY33" fmla="*/ 1154907 h 1307307"/>
                <a:gd name="connsiteX34" fmla="*/ 157163 w 1643063"/>
                <a:gd name="connsiteY34" fmla="*/ 1188245 h 1307307"/>
                <a:gd name="connsiteX35" fmla="*/ 114300 w 1643063"/>
                <a:gd name="connsiteY35" fmla="*/ 1221582 h 1307307"/>
                <a:gd name="connsiteX36" fmla="*/ 114300 w 1643063"/>
                <a:gd name="connsiteY36" fmla="*/ 1221582 h 1307307"/>
                <a:gd name="connsiteX37" fmla="*/ 71438 w 1643063"/>
                <a:gd name="connsiteY37" fmla="*/ 1273970 h 1307307"/>
                <a:gd name="connsiteX38" fmla="*/ 19050 w 1643063"/>
                <a:gd name="connsiteY38" fmla="*/ 1297782 h 1307307"/>
                <a:gd name="connsiteX39" fmla="*/ 0 w 1643063"/>
                <a:gd name="connsiteY39"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62100 w 1643063"/>
                <a:gd name="connsiteY3" fmla="*/ 83344 h 1307307"/>
                <a:gd name="connsiteX4" fmla="*/ 1521619 w 1643063"/>
                <a:gd name="connsiteY4" fmla="*/ 100013 h 1307307"/>
                <a:gd name="connsiteX5" fmla="*/ 1488282 w 1643063"/>
                <a:gd name="connsiteY5" fmla="*/ 140494 h 1307307"/>
                <a:gd name="connsiteX6" fmla="*/ 1462088 w 1643063"/>
                <a:gd name="connsiteY6" fmla="*/ 176213 h 1307307"/>
                <a:gd name="connsiteX7" fmla="*/ 1433514 w 1643063"/>
                <a:gd name="connsiteY7" fmla="*/ 211932 h 1307307"/>
                <a:gd name="connsiteX8" fmla="*/ 1395413 w 1643063"/>
                <a:gd name="connsiteY8" fmla="*/ 273845 h 1307307"/>
                <a:gd name="connsiteX9" fmla="*/ 1347788 w 1643063"/>
                <a:gd name="connsiteY9" fmla="*/ 330995 h 1307307"/>
                <a:gd name="connsiteX10" fmla="*/ 1295400 w 1643063"/>
                <a:gd name="connsiteY10" fmla="*/ 354807 h 1307307"/>
                <a:gd name="connsiteX11" fmla="*/ 1266825 w 1643063"/>
                <a:gd name="connsiteY11" fmla="*/ 354807 h 1307307"/>
                <a:gd name="connsiteX12" fmla="*/ 1247775 w 1643063"/>
                <a:gd name="connsiteY12" fmla="*/ 350045 h 1307307"/>
                <a:gd name="connsiteX13" fmla="*/ 1243013 w 1643063"/>
                <a:gd name="connsiteY13" fmla="*/ 330995 h 1307307"/>
                <a:gd name="connsiteX14" fmla="*/ 1204913 w 1643063"/>
                <a:gd name="connsiteY14" fmla="*/ 321470 h 1307307"/>
                <a:gd name="connsiteX15" fmla="*/ 1181100 w 1643063"/>
                <a:gd name="connsiteY15" fmla="*/ 316707 h 1307307"/>
                <a:gd name="connsiteX16" fmla="*/ 1181100 w 1643063"/>
                <a:gd name="connsiteY16" fmla="*/ 316707 h 1307307"/>
                <a:gd name="connsiteX17" fmla="*/ 1057275 w 1643063"/>
                <a:gd name="connsiteY17" fmla="*/ 345282 h 1307307"/>
                <a:gd name="connsiteX18" fmla="*/ 1014413 w 1643063"/>
                <a:gd name="connsiteY18" fmla="*/ 354807 h 1307307"/>
                <a:gd name="connsiteX19" fmla="*/ 966788 w 1643063"/>
                <a:gd name="connsiteY19" fmla="*/ 373857 h 1307307"/>
                <a:gd name="connsiteX20" fmla="*/ 952500 w 1643063"/>
                <a:gd name="connsiteY20" fmla="*/ 397670 h 1307307"/>
                <a:gd name="connsiteX21" fmla="*/ 952500 w 1643063"/>
                <a:gd name="connsiteY21" fmla="*/ 426245 h 1307307"/>
                <a:gd name="connsiteX22" fmla="*/ 847725 w 1643063"/>
                <a:gd name="connsiteY22" fmla="*/ 492920 h 1307307"/>
                <a:gd name="connsiteX23" fmla="*/ 809625 w 1643063"/>
                <a:gd name="connsiteY23" fmla="*/ 573882 h 1307307"/>
                <a:gd name="connsiteX24" fmla="*/ 700088 w 1643063"/>
                <a:gd name="connsiteY24" fmla="*/ 702470 h 1307307"/>
                <a:gd name="connsiteX25" fmla="*/ 681038 w 1643063"/>
                <a:gd name="connsiteY25" fmla="*/ 783432 h 1307307"/>
                <a:gd name="connsiteX26" fmla="*/ 628650 w 1643063"/>
                <a:gd name="connsiteY26" fmla="*/ 869157 h 1307307"/>
                <a:gd name="connsiteX27" fmla="*/ 604838 w 1643063"/>
                <a:gd name="connsiteY27" fmla="*/ 912020 h 1307307"/>
                <a:gd name="connsiteX28" fmla="*/ 542925 w 1643063"/>
                <a:gd name="connsiteY28" fmla="*/ 988220 h 1307307"/>
                <a:gd name="connsiteX29" fmla="*/ 509588 w 1643063"/>
                <a:gd name="connsiteY29" fmla="*/ 1050132 h 1307307"/>
                <a:gd name="connsiteX30" fmla="*/ 471488 w 1643063"/>
                <a:gd name="connsiteY30" fmla="*/ 1092995 h 1307307"/>
                <a:gd name="connsiteX31" fmla="*/ 442913 w 1643063"/>
                <a:gd name="connsiteY31" fmla="*/ 1126332 h 1307307"/>
                <a:gd name="connsiteX32" fmla="*/ 333375 w 1643063"/>
                <a:gd name="connsiteY32" fmla="*/ 1145382 h 1307307"/>
                <a:gd name="connsiteX33" fmla="*/ 228600 w 1643063"/>
                <a:gd name="connsiteY33" fmla="*/ 1154907 h 1307307"/>
                <a:gd name="connsiteX34" fmla="*/ 157163 w 1643063"/>
                <a:gd name="connsiteY34" fmla="*/ 1188245 h 1307307"/>
                <a:gd name="connsiteX35" fmla="*/ 114300 w 1643063"/>
                <a:gd name="connsiteY35" fmla="*/ 1221582 h 1307307"/>
                <a:gd name="connsiteX36" fmla="*/ 114300 w 1643063"/>
                <a:gd name="connsiteY36" fmla="*/ 1221582 h 1307307"/>
                <a:gd name="connsiteX37" fmla="*/ 71438 w 1643063"/>
                <a:gd name="connsiteY37" fmla="*/ 1273970 h 1307307"/>
                <a:gd name="connsiteX38" fmla="*/ 19050 w 1643063"/>
                <a:gd name="connsiteY38" fmla="*/ 1297782 h 1307307"/>
                <a:gd name="connsiteX39" fmla="*/ 0 w 1643063"/>
                <a:gd name="connsiteY39"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62100 w 1643063"/>
                <a:gd name="connsiteY3" fmla="*/ 83344 h 1307307"/>
                <a:gd name="connsiteX4" fmla="*/ 1521619 w 1643063"/>
                <a:gd name="connsiteY4" fmla="*/ 100013 h 1307307"/>
                <a:gd name="connsiteX5" fmla="*/ 1488282 w 1643063"/>
                <a:gd name="connsiteY5" fmla="*/ 140494 h 1307307"/>
                <a:gd name="connsiteX6" fmla="*/ 1462088 w 1643063"/>
                <a:gd name="connsiteY6" fmla="*/ 176213 h 1307307"/>
                <a:gd name="connsiteX7" fmla="*/ 1433514 w 1643063"/>
                <a:gd name="connsiteY7" fmla="*/ 211932 h 1307307"/>
                <a:gd name="connsiteX8" fmla="*/ 1395413 w 1643063"/>
                <a:gd name="connsiteY8" fmla="*/ 273845 h 1307307"/>
                <a:gd name="connsiteX9" fmla="*/ 1347788 w 1643063"/>
                <a:gd name="connsiteY9" fmla="*/ 330995 h 1307307"/>
                <a:gd name="connsiteX10" fmla="*/ 1295400 w 1643063"/>
                <a:gd name="connsiteY10" fmla="*/ 354807 h 1307307"/>
                <a:gd name="connsiteX11" fmla="*/ 1266825 w 1643063"/>
                <a:gd name="connsiteY11" fmla="*/ 354807 h 1307307"/>
                <a:gd name="connsiteX12" fmla="*/ 1247775 w 1643063"/>
                <a:gd name="connsiteY12" fmla="*/ 350045 h 1307307"/>
                <a:gd name="connsiteX13" fmla="*/ 1243013 w 1643063"/>
                <a:gd name="connsiteY13" fmla="*/ 330995 h 1307307"/>
                <a:gd name="connsiteX14" fmla="*/ 1204913 w 1643063"/>
                <a:gd name="connsiteY14" fmla="*/ 321470 h 1307307"/>
                <a:gd name="connsiteX15" fmla="*/ 1181100 w 1643063"/>
                <a:gd name="connsiteY15" fmla="*/ 316707 h 1307307"/>
                <a:gd name="connsiteX16" fmla="*/ 1181100 w 1643063"/>
                <a:gd name="connsiteY16" fmla="*/ 316707 h 1307307"/>
                <a:gd name="connsiteX17" fmla="*/ 1057275 w 1643063"/>
                <a:gd name="connsiteY17" fmla="*/ 345282 h 1307307"/>
                <a:gd name="connsiteX18" fmla="*/ 1014413 w 1643063"/>
                <a:gd name="connsiteY18" fmla="*/ 354807 h 1307307"/>
                <a:gd name="connsiteX19" fmla="*/ 966788 w 1643063"/>
                <a:gd name="connsiteY19" fmla="*/ 373857 h 1307307"/>
                <a:gd name="connsiteX20" fmla="*/ 952500 w 1643063"/>
                <a:gd name="connsiteY20" fmla="*/ 397670 h 1307307"/>
                <a:gd name="connsiteX21" fmla="*/ 952500 w 1643063"/>
                <a:gd name="connsiteY21" fmla="*/ 426245 h 1307307"/>
                <a:gd name="connsiteX22" fmla="*/ 847725 w 1643063"/>
                <a:gd name="connsiteY22" fmla="*/ 492920 h 1307307"/>
                <a:gd name="connsiteX23" fmla="*/ 809625 w 1643063"/>
                <a:gd name="connsiteY23" fmla="*/ 573882 h 1307307"/>
                <a:gd name="connsiteX24" fmla="*/ 700088 w 1643063"/>
                <a:gd name="connsiteY24" fmla="*/ 702470 h 1307307"/>
                <a:gd name="connsiteX25" fmla="*/ 681038 w 1643063"/>
                <a:gd name="connsiteY25" fmla="*/ 783432 h 1307307"/>
                <a:gd name="connsiteX26" fmla="*/ 628650 w 1643063"/>
                <a:gd name="connsiteY26" fmla="*/ 869157 h 1307307"/>
                <a:gd name="connsiteX27" fmla="*/ 604838 w 1643063"/>
                <a:gd name="connsiteY27" fmla="*/ 912020 h 1307307"/>
                <a:gd name="connsiteX28" fmla="*/ 542925 w 1643063"/>
                <a:gd name="connsiteY28" fmla="*/ 988220 h 1307307"/>
                <a:gd name="connsiteX29" fmla="*/ 509588 w 1643063"/>
                <a:gd name="connsiteY29" fmla="*/ 1050132 h 1307307"/>
                <a:gd name="connsiteX30" fmla="*/ 471488 w 1643063"/>
                <a:gd name="connsiteY30" fmla="*/ 1092995 h 1307307"/>
                <a:gd name="connsiteX31" fmla="*/ 442913 w 1643063"/>
                <a:gd name="connsiteY31" fmla="*/ 1126332 h 1307307"/>
                <a:gd name="connsiteX32" fmla="*/ 333375 w 1643063"/>
                <a:gd name="connsiteY32" fmla="*/ 1145382 h 1307307"/>
                <a:gd name="connsiteX33" fmla="*/ 228600 w 1643063"/>
                <a:gd name="connsiteY33" fmla="*/ 1154907 h 1307307"/>
                <a:gd name="connsiteX34" fmla="*/ 157163 w 1643063"/>
                <a:gd name="connsiteY34" fmla="*/ 1188245 h 1307307"/>
                <a:gd name="connsiteX35" fmla="*/ 114300 w 1643063"/>
                <a:gd name="connsiteY35" fmla="*/ 1221582 h 1307307"/>
                <a:gd name="connsiteX36" fmla="*/ 114300 w 1643063"/>
                <a:gd name="connsiteY36" fmla="*/ 1221582 h 1307307"/>
                <a:gd name="connsiteX37" fmla="*/ 71438 w 1643063"/>
                <a:gd name="connsiteY37" fmla="*/ 1273970 h 1307307"/>
                <a:gd name="connsiteX38" fmla="*/ 19050 w 1643063"/>
                <a:gd name="connsiteY38" fmla="*/ 1297782 h 1307307"/>
                <a:gd name="connsiteX39" fmla="*/ 0 w 1643063"/>
                <a:gd name="connsiteY39"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62100 w 1643063"/>
                <a:gd name="connsiteY3" fmla="*/ 83344 h 1307307"/>
                <a:gd name="connsiteX4" fmla="*/ 1521619 w 1643063"/>
                <a:gd name="connsiteY4" fmla="*/ 100013 h 1307307"/>
                <a:gd name="connsiteX5" fmla="*/ 1488282 w 1643063"/>
                <a:gd name="connsiteY5" fmla="*/ 140494 h 1307307"/>
                <a:gd name="connsiteX6" fmla="*/ 1462088 w 1643063"/>
                <a:gd name="connsiteY6" fmla="*/ 176213 h 1307307"/>
                <a:gd name="connsiteX7" fmla="*/ 1433514 w 1643063"/>
                <a:gd name="connsiteY7" fmla="*/ 211932 h 1307307"/>
                <a:gd name="connsiteX8" fmla="*/ 1395413 w 1643063"/>
                <a:gd name="connsiteY8" fmla="*/ 273845 h 1307307"/>
                <a:gd name="connsiteX9" fmla="*/ 1347788 w 1643063"/>
                <a:gd name="connsiteY9" fmla="*/ 330995 h 1307307"/>
                <a:gd name="connsiteX10" fmla="*/ 1295400 w 1643063"/>
                <a:gd name="connsiteY10" fmla="*/ 354807 h 1307307"/>
                <a:gd name="connsiteX11" fmla="*/ 1266825 w 1643063"/>
                <a:gd name="connsiteY11" fmla="*/ 354807 h 1307307"/>
                <a:gd name="connsiteX12" fmla="*/ 1243013 w 1643063"/>
                <a:gd name="connsiteY12" fmla="*/ 330995 h 1307307"/>
                <a:gd name="connsiteX13" fmla="*/ 1204913 w 1643063"/>
                <a:gd name="connsiteY13" fmla="*/ 321470 h 1307307"/>
                <a:gd name="connsiteX14" fmla="*/ 1181100 w 1643063"/>
                <a:gd name="connsiteY14" fmla="*/ 316707 h 1307307"/>
                <a:gd name="connsiteX15" fmla="*/ 1181100 w 1643063"/>
                <a:gd name="connsiteY15" fmla="*/ 316707 h 1307307"/>
                <a:gd name="connsiteX16" fmla="*/ 1057275 w 1643063"/>
                <a:gd name="connsiteY16" fmla="*/ 345282 h 1307307"/>
                <a:gd name="connsiteX17" fmla="*/ 1014413 w 1643063"/>
                <a:gd name="connsiteY17" fmla="*/ 354807 h 1307307"/>
                <a:gd name="connsiteX18" fmla="*/ 966788 w 1643063"/>
                <a:gd name="connsiteY18" fmla="*/ 373857 h 1307307"/>
                <a:gd name="connsiteX19" fmla="*/ 952500 w 1643063"/>
                <a:gd name="connsiteY19" fmla="*/ 397670 h 1307307"/>
                <a:gd name="connsiteX20" fmla="*/ 952500 w 1643063"/>
                <a:gd name="connsiteY20" fmla="*/ 426245 h 1307307"/>
                <a:gd name="connsiteX21" fmla="*/ 847725 w 1643063"/>
                <a:gd name="connsiteY21" fmla="*/ 492920 h 1307307"/>
                <a:gd name="connsiteX22" fmla="*/ 809625 w 1643063"/>
                <a:gd name="connsiteY22" fmla="*/ 573882 h 1307307"/>
                <a:gd name="connsiteX23" fmla="*/ 700088 w 1643063"/>
                <a:gd name="connsiteY23" fmla="*/ 702470 h 1307307"/>
                <a:gd name="connsiteX24" fmla="*/ 681038 w 1643063"/>
                <a:gd name="connsiteY24" fmla="*/ 783432 h 1307307"/>
                <a:gd name="connsiteX25" fmla="*/ 628650 w 1643063"/>
                <a:gd name="connsiteY25" fmla="*/ 869157 h 1307307"/>
                <a:gd name="connsiteX26" fmla="*/ 604838 w 1643063"/>
                <a:gd name="connsiteY26" fmla="*/ 912020 h 1307307"/>
                <a:gd name="connsiteX27" fmla="*/ 542925 w 1643063"/>
                <a:gd name="connsiteY27" fmla="*/ 988220 h 1307307"/>
                <a:gd name="connsiteX28" fmla="*/ 509588 w 1643063"/>
                <a:gd name="connsiteY28" fmla="*/ 1050132 h 1307307"/>
                <a:gd name="connsiteX29" fmla="*/ 471488 w 1643063"/>
                <a:gd name="connsiteY29" fmla="*/ 1092995 h 1307307"/>
                <a:gd name="connsiteX30" fmla="*/ 442913 w 1643063"/>
                <a:gd name="connsiteY30" fmla="*/ 1126332 h 1307307"/>
                <a:gd name="connsiteX31" fmla="*/ 333375 w 1643063"/>
                <a:gd name="connsiteY31" fmla="*/ 1145382 h 1307307"/>
                <a:gd name="connsiteX32" fmla="*/ 228600 w 1643063"/>
                <a:gd name="connsiteY32" fmla="*/ 1154907 h 1307307"/>
                <a:gd name="connsiteX33" fmla="*/ 157163 w 1643063"/>
                <a:gd name="connsiteY33" fmla="*/ 1188245 h 1307307"/>
                <a:gd name="connsiteX34" fmla="*/ 114300 w 1643063"/>
                <a:gd name="connsiteY34" fmla="*/ 1221582 h 1307307"/>
                <a:gd name="connsiteX35" fmla="*/ 114300 w 1643063"/>
                <a:gd name="connsiteY35" fmla="*/ 1221582 h 1307307"/>
                <a:gd name="connsiteX36" fmla="*/ 71438 w 1643063"/>
                <a:gd name="connsiteY36" fmla="*/ 1273970 h 1307307"/>
                <a:gd name="connsiteX37" fmla="*/ 19050 w 1643063"/>
                <a:gd name="connsiteY37" fmla="*/ 1297782 h 1307307"/>
                <a:gd name="connsiteX38" fmla="*/ 0 w 1643063"/>
                <a:gd name="connsiteY38"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62100 w 1643063"/>
                <a:gd name="connsiteY3" fmla="*/ 83344 h 1307307"/>
                <a:gd name="connsiteX4" fmla="*/ 1521619 w 1643063"/>
                <a:gd name="connsiteY4" fmla="*/ 100013 h 1307307"/>
                <a:gd name="connsiteX5" fmla="*/ 1488282 w 1643063"/>
                <a:gd name="connsiteY5" fmla="*/ 140494 h 1307307"/>
                <a:gd name="connsiteX6" fmla="*/ 1462088 w 1643063"/>
                <a:gd name="connsiteY6" fmla="*/ 176213 h 1307307"/>
                <a:gd name="connsiteX7" fmla="*/ 1433514 w 1643063"/>
                <a:gd name="connsiteY7" fmla="*/ 211932 h 1307307"/>
                <a:gd name="connsiteX8" fmla="*/ 1395413 w 1643063"/>
                <a:gd name="connsiteY8" fmla="*/ 273845 h 1307307"/>
                <a:gd name="connsiteX9" fmla="*/ 1347788 w 1643063"/>
                <a:gd name="connsiteY9" fmla="*/ 330995 h 1307307"/>
                <a:gd name="connsiteX10" fmla="*/ 1295400 w 1643063"/>
                <a:gd name="connsiteY10" fmla="*/ 354807 h 1307307"/>
                <a:gd name="connsiteX11" fmla="*/ 1266825 w 1643063"/>
                <a:gd name="connsiteY11" fmla="*/ 354807 h 1307307"/>
                <a:gd name="connsiteX12" fmla="*/ 1204913 w 1643063"/>
                <a:gd name="connsiteY12" fmla="*/ 321470 h 1307307"/>
                <a:gd name="connsiteX13" fmla="*/ 1181100 w 1643063"/>
                <a:gd name="connsiteY13" fmla="*/ 316707 h 1307307"/>
                <a:gd name="connsiteX14" fmla="*/ 1181100 w 1643063"/>
                <a:gd name="connsiteY14" fmla="*/ 316707 h 1307307"/>
                <a:gd name="connsiteX15" fmla="*/ 1057275 w 1643063"/>
                <a:gd name="connsiteY15" fmla="*/ 345282 h 1307307"/>
                <a:gd name="connsiteX16" fmla="*/ 1014413 w 1643063"/>
                <a:gd name="connsiteY16" fmla="*/ 354807 h 1307307"/>
                <a:gd name="connsiteX17" fmla="*/ 966788 w 1643063"/>
                <a:gd name="connsiteY17" fmla="*/ 373857 h 1307307"/>
                <a:gd name="connsiteX18" fmla="*/ 952500 w 1643063"/>
                <a:gd name="connsiteY18" fmla="*/ 397670 h 1307307"/>
                <a:gd name="connsiteX19" fmla="*/ 952500 w 1643063"/>
                <a:gd name="connsiteY19" fmla="*/ 426245 h 1307307"/>
                <a:gd name="connsiteX20" fmla="*/ 847725 w 1643063"/>
                <a:gd name="connsiteY20" fmla="*/ 492920 h 1307307"/>
                <a:gd name="connsiteX21" fmla="*/ 809625 w 1643063"/>
                <a:gd name="connsiteY21" fmla="*/ 573882 h 1307307"/>
                <a:gd name="connsiteX22" fmla="*/ 700088 w 1643063"/>
                <a:gd name="connsiteY22" fmla="*/ 702470 h 1307307"/>
                <a:gd name="connsiteX23" fmla="*/ 681038 w 1643063"/>
                <a:gd name="connsiteY23" fmla="*/ 783432 h 1307307"/>
                <a:gd name="connsiteX24" fmla="*/ 628650 w 1643063"/>
                <a:gd name="connsiteY24" fmla="*/ 869157 h 1307307"/>
                <a:gd name="connsiteX25" fmla="*/ 604838 w 1643063"/>
                <a:gd name="connsiteY25" fmla="*/ 912020 h 1307307"/>
                <a:gd name="connsiteX26" fmla="*/ 542925 w 1643063"/>
                <a:gd name="connsiteY26" fmla="*/ 988220 h 1307307"/>
                <a:gd name="connsiteX27" fmla="*/ 509588 w 1643063"/>
                <a:gd name="connsiteY27" fmla="*/ 1050132 h 1307307"/>
                <a:gd name="connsiteX28" fmla="*/ 471488 w 1643063"/>
                <a:gd name="connsiteY28" fmla="*/ 1092995 h 1307307"/>
                <a:gd name="connsiteX29" fmla="*/ 442913 w 1643063"/>
                <a:gd name="connsiteY29" fmla="*/ 1126332 h 1307307"/>
                <a:gd name="connsiteX30" fmla="*/ 333375 w 1643063"/>
                <a:gd name="connsiteY30" fmla="*/ 1145382 h 1307307"/>
                <a:gd name="connsiteX31" fmla="*/ 228600 w 1643063"/>
                <a:gd name="connsiteY31" fmla="*/ 1154907 h 1307307"/>
                <a:gd name="connsiteX32" fmla="*/ 157163 w 1643063"/>
                <a:gd name="connsiteY32" fmla="*/ 1188245 h 1307307"/>
                <a:gd name="connsiteX33" fmla="*/ 114300 w 1643063"/>
                <a:gd name="connsiteY33" fmla="*/ 1221582 h 1307307"/>
                <a:gd name="connsiteX34" fmla="*/ 114300 w 1643063"/>
                <a:gd name="connsiteY34" fmla="*/ 1221582 h 1307307"/>
                <a:gd name="connsiteX35" fmla="*/ 71438 w 1643063"/>
                <a:gd name="connsiteY35" fmla="*/ 1273970 h 1307307"/>
                <a:gd name="connsiteX36" fmla="*/ 19050 w 1643063"/>
                <a:gd name="connsiteY36" fmla="*/ 1297782 h 1307307"/>
                <a:gd name="connsiteX37" fmla="*/ 0 w 1643063"/>
                <a:gd name="connsiteY37"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88282 w 1643063"/>
                <a:gd name="connsiteY4" fmla="*/ 140494 h 1307307"/>
                <a:gd name="connsiteX5" fmla="*/ 1462088 w 1643063"/>
                <a:gd name="connsiteY5" fmla="*/ 176213 h 1307307"/>
                <a:gd name="connsiteX6" fmla="*/ 1433514 w 1643063"/>
                <a:gd name="connsiteY6" fmla="*/ 211932 h 1307307"/>
                <a:gd name="connsiteX7" fmla="*/ 1395413 w 1643063"/>
                <a:gd name="connsiteY7" fmla="*/ 273845 h 1307307"/>
                <a:gd name="connsiteX8" fmla="*/ 1347788 w 1643063"/>
                <a:gd name="connsiteY8" fmla="*/ 330995 h 1307307"/>
                <a:gd name="connsiteX9" fmla="*/ 1295400 w 1643063"/>
                <a:gd name="connsiteY9" fmla="*/ 354807 h 1307307"/>
                <a:gd name="connsiteX10" fmla="*/ 1266825 w 1643063"/>
                <a:gd name="connsiteY10" fmla="*/ 354807 h 1307307"/>
                <a:gd name="connsiteX11" fmla="*/ 1204913 w 1643063"/>
                <a:gd name="connsiteY11" fmla="*/ 321470 h 1307307"/>
                <a:gd name="connsiteX12" fmla="*/ 1181100 w 1643063"/>
                <a:gd name="connsiteY12" fmla="*/ 316707 h 1307307"/>
                <a:gd name="connsiteX13" fmla="*/ 1181100 w 1643063"/>
                <a:gd name="connsiteY13" fmla="*/ 316707 h 1307307"/>
                <a:gd name="connsiteX14" fmla="*/ 1057275 w 1643063"/>
                <a:gd name="connsiteY14" fmla="*/ 345282 h 1307307"/>
                <a:gd name="connsiteX15" fmla="*/ 1014413 w 1643063"/>
                <a:gd name="connsiteY15" fmla="*/ 354807 h 1307307"/>
                <a:gd name="connsiteX16" fmla="*/ 966788 w 1643063"/>
                <a:gd name="connsiteY16" fmla="*/ 373857 h 1307307"/>
                <a:gd name="connsiteX17" fmla="*/ 952500 w 1643063"/>
                <a:gd name="connsiteY17" fmla="*/ 397670 h 1307307"/>
                <a:gd name="connsiteX18" fmla="*/ 952500 w 1643063"/>
                <a:gd name="connsiteY18" fmla="*/ 426245 h 1307307"/>
                <a:gd name="connsiteX19" fmla="*/ 847725 w 1643063"/>
                <a:gd name="connsiteY19" fmla="*/ 492920 h 1307307"/>
                <a:gd name="connsiteX20" fmla="*/ 809625 w 1643063"/>
                <a:gd name="connsiteY20" fmla="*/ 573882 h 1307307"/>
                <a:gd name="connsiteX21" fmla="*/ 700088 w 1643063"/>
                <a:gd name="connsiteY21" fmla="*/ 702470 h 1307307"/>
                <a:gd name="connsiteX22" fmla="*/ 681038 w 1643063"/>
                <a:gd name="connsiteY22" fmla="*/ 783432 h 1307307"/>
                <a:gd name="connsiteX23" fmla="*/ 628650 w 1643063"/>
                <a:gd name="connsiteY23" fmla="*/ 869157 h 1307307"/>
                <a:gd name="connsiteX24" fmla="*/ 604838 w 1643063"/>
                <a:gd name="connsiteY24" fmla="*/ 912020 h 1307307"/>
                <a:gd name="connsiteX25" fmla="*/ 542925 w 1643063"/>
                <a:gd name="connsiteY25" fmla="*/ 988220 h 1307307"/>
                <a:gd name="connsiteX26" fmla="*/ 509588 w 1643063"/>
                <a:gd name="connsiteY26" fmla="*/ 1050132 h 1307307"/>
                <a:gd name="connsiteX27" fmla="*/ 471488 w 1643063"/>
                <a:gd name="connsiteY27" fmla="*/ 1092995 h 1307307"/>
                <a:gd name="connsiteX28" fmla="*/ 442913 w 1643063"/>
                <a:gd name="connsiteY28" fmla="*/ 1126332 h 1307307"/>
                <a:gd name="connsiteX29" fmla="*/ 333375 w 1643063"/>
                <a:gd name="connsiteY29" fmla="*/ 1145382 h 1307307"/>
                <a:gd name="connsiteX30" fmla="*/ 228600 w 1643063"/>
                <a:gd name="connsiteY30" fmla="*/ 1154907 h 1307307"/>
                <a:gd name="connsiteX31" fmla="*/ 157163 w 1643063"/>
                <a:gd name="connsiteY31" fmla="*/ 1188245 h 1307307"/>
                <a:gd name="connsiteX32" fmla="*/ 114300 w 1643063"/>
                <a:gd name="connsiteY32" fmla="*/ 1221582 h 1307307"/>
                <a:gd name="connsiteX33" fmla="*/ 114300 w 1643063"/>
                <a:gd name="connsiteY33" fmla="*/ 1221582 h 1307307"/>
                <a:gd name="connsiteX34" fmla="*/ 71438 w 1643063"/>
                <a:gd name="connsiteY34" fmla="*/ 1273970 h 1307307"/>
                <a:gd name="connsiteX35" fmla="*/ 19050 w 1643063"/>
                <a:gd name="connsiteY35" fmla="*/ 1297782 h 1307307"/>
                <a:gd name="connsiteX36" fmla="*/ 0 w 1643063"/>
                <a:gd name="connsiteY36"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433514 w 1643063"/>
                <a:gd name="connsiteY5" fmla="*/ 211932 h 1307307"/>
                <a:gd name="connsiteX6" fmla="*/ 1395413 w 1643063"/>
                <a:gd name="connsiteY6" fmla="*/ 273845 h 1307307"/>
                <a:gd name="connsiteX7" fmla="*/ 1347788 w 1643063"/>
                <a:gd name="connsiteY7" fmla="*/ 330995 h 1307307"/>
                <a:gd name="connsiteX8" fmla="*/ 1295400 w 1643063"/>
                <a:gd name="connsiteY8" fmla="*/ 354807 h 1307307"/>
                <a:gd name="connsiteX9" fmla="*/ 1266825 w 1643063"/>
                <a:gd name="connsiteY9" fmla="*/ 354807 h 1307307"/>
                <a:gd name="connsiteX10" fmla="*/ 1204913 w 1643063"/>
                <a:gd name="connsiteY10" fmla="*/ 321470 h 1307307"/>
                <a:gd name="connsiteX11" fmla="*/ 1181100 w 1643063"/>
                <a:gd name="connsiteY11" fmla="*/ 316707 h 1307307"/>
                <a:gd name="connsiteX12" fmla="*/ 1181100 w 1643063"/>
                <a:gd name="connsiteY12" fmla="*/ 316707 h 1307307"/>
                <a:gd name="connsiteX13" fmla="*/ 1057275 w 1643063"/>
                <a:gd name="connsiteY13" fmla="*/ 345282 h 1307307"/>
                <a:gd name="connsiteX14" fmla="*/ 1014413 w 1643063"/>
                <a:gd name="connsiteY14" fmla="*/ 354807 h 1307307"/>
                <a:gd name="connsiteX15" fmla="*/ 966788 w 1643063"/>
                <a:gd name="connsiteY15" fmla="*/ 373857 h 1307307"/>
                <a:gd name="connsiteX16" fmla="*/ 952500 w 1643063"/>
                <a:gd name="connsiteY16" fmla="*/ 397670 h 1307307"/>
                <a:gd name="connsiteX17" fmla="*/ 952500 w 1643063"/>
                <a:gd name="connsiteY17" fmla="*/ 426245 h 1307307"/>
                <a:gd name="connsiteX18" fmla="*/ 847725 w 1643063"/>
                <a:gd name="connsiteY18" fmla="*/ 492920 h 1307307"/>
                <a:gd name="connsiteX19" fmla="*/ 809625 w 1643063"/>
                <a:gd name="connsiteY19" fmla="*/ 573882 h 1307307"/>
                <a:gd name="connsiteX20" fmla="*/ 700088 w 1643063"/>
                <a:gd name="connsiteY20" fmla="*/ 702470 h 1307307"/>
                <a:gd name="connsiteX21" fmla="*/ 681038 w 1643063"/>
                <a:gd name="connsiteY21" fmla="*/ 783432 h 1307307"/>
                <a:gd name="connsiteX22" fmla="*/ 628650 w 1643063"/>
                <a:gd name="connsiteY22" fmla="*/ 869157 h 1307307"/>
                <a:gd name="connsiteX23" fmla="*/ 604838 w 1643063"/>
                <a:gd name="connsiteY23" fmla="*/ 912020 h 1307307"/>
                <a:gd name="connsiteX24" fmla="*/ 542925 w 1643063"/>
                <a:gd name="connsiteY24" fmla="*/ 988220 h 1307307"/>
                <a:gd name="connsiteX25" fmla="*/ 509588 w 1643063"/>
                <a:gd name="connsiteY25" fmla="*/ 1050132 h 1307307"/>
                <a:gd name="connsiteX26" fmla="*/ 471488 w 1643063"/>
                <a:gd name="connsiteY26" fmla="*/ 1092995 h 1307307"/>
                <a:gd name="connsiteX27" fmla="*/ 442913 w 1643063"/>
                <a:gd name="connsiteY27" fmla="*/ 1126332 h 1307307"/>
                <a:gd name="connsiteX28" fmla="*/ 333375 w 1643063"/>
                <a:gd name="connsiteY28" fmla="*/ 1145382 h 1307307"/>
                <a:gd name="connsiteX29" fmla="*/ 228600 w 1643063"/>
                <a:gd name="connsiteY29" fmla="*/ 1154907 h 1307307"/>
                <a:gd name="connsiteX30" fmla="*/ 157163 w 1643063"/>
                <a:gd name="connsiteY30" fmla="*/ 1188245 h 1307307"/>
                <a:gd name="connsiteX31" fmla="*/ 114300 w 1643063"/>
                <a:gd name="connsiteY31" fmla="*/ 1221582 h 1307307"/>
                <a:gd name="connsiteX32" fmla="*/ 114300 w 1643063"/>
                <a:gd name="connsiteY32" fmla="*/ 1221582 h 1307307"/>
                <a:gd name="connsiteX33" fmla="*/ 71438 w 1643063"/>
                <a:gd name="connsiteY33" fmla="*/ 1273970 h 1307307"/>
                <a:gd name="connsiteX34" fmla="*/ 19050 w 1643063"/>
                <a:gd name="connsiteY34" fmla="*/ 1297782 h 1307307"/>
                <a:gd name="connsiteX35" fmla="*/ 0 w 1643063"/>
                <a:gd name="connsiteY35"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433514 w 1643063"/>
                <a:gd name="connsiteY5" fmla="*/ 211932 h 1307307"/>
                <a:gd name="connsiteX6" fmla="*/ 1395413 w 1643063"/>
                <a:gd name="connsiteY6" fmla="*/ 273845 h 1307307"/>
                <a:gd name="connsiteX7" fmla="*/ 1347788 w 1643063"/>
                <a:gd name="connsiteY7" fmla="*/ 330995 h 1307307"/>
                <a:gd name="connsiteX8" fmla="*/ 1295400 w 1643063"/>
                <a:gd name="connsiteY8" fmla="*/ 354807 h 1307307"/>
                <a:gd name="connsiteX9" fmla="*/ 1266825 w 1643063"/>
                <a:gd name="connsiteY9" fmla="*/ 354807 h 1307307"/>
                <a:gd name="connsiteX10" fmla="*/ 1204913 w 1643063"/>
                <a:gd name="connsiteY10" fmla="*/ 321470 h 1307307"/>
                <a:gd name="connsiteX11" fmla="*/ 1181100 w 1643063"/>
                <a:gd name="connsiteY11" fmla="*/ 316707 h 1307307"/>
                <a:gd name="connsiteX12" fmla="*/ 1181100 w 1643063"/>
                <a:gd name="connsiteY12" fmla="*/ 316707 h 1307307"/>
                <a:gd name="connsiteX13" fmla="*/ 1057275 w 1643063"/>
                <a:gd name="connsiteY13" fmla="*/ 345282 h 1307307"/>
                <a:gd name="connsiteX14" fmla="*/ 1014413 w 1643063"/>
                <a:gd name="connsiteY14" fmla="*/ 354807 h 1307307"/>
                <a:gd name="connsiteX15" fmla="*/ 966788 w 1643063"/>
                <a:gd name="connsiteY15" fmla="*/ 373857 h 1307307"/>
                <a:gd name="connsiteX16" fmla="*/ 952500 w 1643063"/>
                <a:gd name="connsiteY16" fmla="*/ 397670 h 1307307"/>
                <a:gd name="connsiteX17" fmla="*/ 952500 w 1643063"/>
                <a:gd name="connsiteY17" fmla="*/ 426245 h 1307307"/>
                <a:gd name="connsiteX18" fmla="*/ 847725 w 1643063"/>
                <a:gd name="connsiteY18" fmla="*/ 492920 h 1307307"/>
                <a:gd name="connsiteX19" fmla="*/ 809625 w 1643063"/>
                <a:gd name="connsiteY19" fmla="*/ 573882 h 1307307"/>
                <a:gd name="connsiteX20" fmla="*/ 700088 w 1643063"/>
                <a:gd name="connsiteY20" fmla="*/ 702470 h 1307307"/>
                <a:gd name="connsiteX21" fmla="*/ 681038 w 1643063"/>
                <a:gd name="connsiteY21" fmla="*/ 783432 h 1307307"/>
                <a:gd name="connsiteX22" fmla="*/ 628650 w 1643063"/>
                <a:gd name="connsiteY22" fmla="*/ 869157 h 1307307"/>
                <a:gd name="connsiteX23" fmla="*/ 604838 w 1643063"/>
                <a:gd name="connsiteY23" fmla="*/ 912020 h 1307307"/>
                <a:gd name="connsiteX24" fmla="*/ 542925 w 1643063"/>
                <a:gd name="connsiteY24" fmla="*/ 988220 h 1307307"/>
                <a:gd name="connsiteX25" fmla="*/ 509588 w 1643063"/>
                <a:gd name="connsiteY25" fmla="*/ 1050132 h 1307307"/>
                <a:gd name="connsiteX26" fmla="*/ 471488 w 1643063"/>
                <a:gd name="connsiteY26" fmla="*/ 1092995 h 1307307"/>
                <a:gd name="connsiteX27" fmla="*/ 442913 w 1643063"/>
                <a:gd name="connsiteY27" fmla="*/ 1126332 h 1307307"/>
                <a:gd name="connsiteX28" fmla="*/ 333375 w 1643063"/>
                <a:gd name="connsiteY28" fmla="*/ 1145382 h 1307307"/>
                <a:gd name="connsiteX29" fmla="*/ 228600 w 1643063"/>
                <a:gd name="connsiteY29" fmla="*/ 1154907 h 1307307"/>
                <a:gd name="connsiteX30" fmla="*/ 157163 w 1643063"/>
                <a:gd name="connsiteY30" fmla="*/ 1188245 h 1307307"/>
                <a:gd name="connsiteX31" fmla="*/ 114300 w 1643063"/>
                <a:gd name="connsiteY31" fmla="*/ 1221582 h 1307307"/>
                <a:gd name="connsiteX32" fmla="*/ 114300 w 1643063"/>
                <a:gd name="connsiteY32" fmla="*/ 1221582 h 1307307"/>
                <a:gd name="connsiteX33" fmla="*/ 71438 w 1643063"/>
                <a:gd name="connsiteY33" fmla="*/ 1273970 h 1307307"/>
                <a:gd name="connsiteX34" fmla="*/ 19050 w 1643063"/>
                <a:gd name="connsiteY34" fmla="*/ 1297782 h 1307307"/>
                <a:gd name="connsiteX35" fmla="*/ 0 w 1643063"/>
                <a:gd name="connsiteY35"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47788 w 1643063"/>
                <a:gd name="connsiteY6" fmla="*/ 330995 h 1307307"/>
                <a:gd name="connsiteX7" fmla="*/ 1295400 w 1643063"/>
                <a:gd name="connsiteY7" fmla="*/ 354807 h 1307307"/>
                <a:gd name="connsiteX8" fmla="*/ 1266825 w 1643063"/>
                <a:gd name="connsiteY8" fmla="*/ 354807 h 1307307"/>
                <a:gd name="connsiteX9" fmla="*/ 1204913 w 1643063"/>
                <a:gd name="connsiteY9" fmla="*/ 321470 h 1307307"/>
                <a:gd name="connsiteX10" fmla="*/ 1181100 w 1643063"/>
                <a:gd name="connsiteY10" fmla="*/ 316707 h 1307307"/>
                <a:gd name="connsiteX11" fmla="*/ 1181100 w 1643063"/>
                <a:gd name="connsiteY11" fmla="*/ 316707 h 1307307"/>
                <a:gd name="connsiteX12" fmla="*/ 1057275 w 1643063"/>
                <a:gd name="connsiteY12" fmla="*/ 345282 h 1307307"/>
                <a:gd name="connsiteX13" fmla="*/ 1014413 w 1643063"/>
                <a:gd name="connsiteY13" fmla="*/ 354807 h 1307307"/>
                <a:gd name="connsiteX14" fmla="*/ 966788 w 1643063"/>
                <a:gd name="connsiteY14" fmla="*/ 373857 h 1307307"/>
                <a:gd name="connsiteX15" fmla="*/ 952500 w 1643063"/>
                <a:gd name="connsiteY15" fmla="*/ 397670 h 1307307"/>
                <a:gd name="connsiteX16" fmla="*/ 952500 w 1643063"/>
                <a:gd name="connsiteY16" fmla="*/ 426245 h 1307307"/>
                <a:gd name="connsiteX17" fmla="*/ 847725 w 1643063"/>
                <a:gd name="connsiteY17" fmla="*/ 492920 h 1307307"/>
                <a:gd name="connsiteX18" fmla="*/ 809625 w 1643063"/>
                <a:gd name="connsiteY18" fmla="*/ 573882 h 1307307"/>
                <a:gd name="connsiteX19" fmla="*/ 700088 w 1643063"/>
                <a:gd name="connsiteY19" fmla="*/ 702470 h 1307307"/>
                <a:gd name="connsiteX20" fmla="*/ 681038 w 1643063"/>
                <a:gd name="connsiteY20" fmla="*/ 783432 h 1307307"/>
                <a:gd name="connsiteX21" fmla="*/ 628650 w 1643063"/>
                <a:gd name="connsiteY21" fmla="*/ 869157 h 1307307"/>
                <a:gd name="connsiteX22" fmla="*/ 604838 w 1643063"/>
                <a:gd name="connsiteY22" fmla="*/ 912020 h 1307307"/>
                <a:gd name="connsiteX23" fmla="*/ 542925 w 1643063"/>
                <a:gd name="connsiteY23" fmla="*/ 988220 h 1307307"/>
                <a:gd name="connsiteX24" fmla="*/ 509588 w 1643063"/>
                <a:gd name="connsiteY24" fmla="*/ 1050132 h 1307307"/>
                <a:gd name="connsiteX25" fmla="*/ 471488 w 1643063"/>
                <a:gd name="connsiteY25" fmla="*/ 1092995 h 1307307"/>
                <a:gd name="connsiteX26" fmla="*/ 442913 w 1643063"/>
                <a:gd name="connsiteY26" fmla="*/ 1126332 h 1307307"/>
                <a:gd name="connsiteX27" fmla="*/ 333375 w 1643063"/>
                <a:gd name="connsiteY27" fmla="*/ 1145382 h 1307307"/>
                <a:gd name="connsiteX28" fmla="*/ 228600 w 1643063"/>
                <a:gd name="connsiteY28" fmla="*/ 1154907 h 1307307"/>
                <a:gd name="connsiteX29" fmla="*/ 157163 w 1643063"/>
                <a:gd name="connsiteY29" fmla="*/ 1188245 h 1307307"/>
                <a:gd name="connsiteX30" fmla="*/ 114300 w 1643063"/>
                <a:gd name="connsiteY30" fmla="*/ 1221582 h 1307307"/>
                <a:gd name="connsiteX31" fmla="*/ 114300 w 1643063"/>
                <a:gd name="connsiteY31" fmla="*/ 1221582 h 1307307"/>
                <a:gd name="connsiteX32" fmla="*/ 71438 w 1643063"/>
                <a:gd name="connsiteY32" fmla="*/ 1273970 h 1307307"/>
                <a:gd name="connsiteX33" fmla="*/ 19050 w 1643063"/>
                <a:gd name="connsiteY33" fmla="*/ 1297782 h 1307307"/>
                <a:gd name="connsiteX34" fmla="*/ 0 w 1643063"/>
                <a:gd name="connsiteY34"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295400 w 1643063"/>
                <a:gd name="connsiteY6" fmla="*/ 354807 h 1307307"/>
                <a:gd name="connsiteX7" fmla="*/ 1266825 w 1643063"/>
                <a:gd name="connsiteY7" fmla="*/ 354807 h 1307307"/>
                <a:gd name="connsiteX8" fmla="*/ 1204913 w 1643063"/>
                <a:gd name="connsiteY8" fmla="*/ 321470 h 1307307"/>
                <a:gd name="connsiteX9" fmla="*/ 1181100 w 1643063"/>
                <a:gd name="connsiteY9" fmla="*/ 316707 h 1307307"/>
                <a:gd name="connsiteX10" fmla="*/ 1181100 w 1643063"/>
                <a:gd name="connsiteY10" fmla="*/ 316707 h 1307307"/>
                <a:gd name="connsiteX11" fmla="*/ 1057275 w 1643063"/>
                <a:gd name="connsiteY11" fmla="*/ 345282 h 1307307"/>
                <a:gd name="connsiteX12" fmla="*/ 1014413 w 1643063"/>
                <a:gd name="connsiteY12" fmla="*/ 354807 h 1307307"/>
                <a:gd name="connsiteX13" fmla="*/ 966788 w 1643063"/>
                <a:gd name="connsiteY13" fmla="*/ 373857 h 1307307"/>
                <a:gd name="connsiteX14" fmla="*/ 952500 w 1643063"/>
                <a:gd name="connsiteY14" fmla="*/ 397670 h 1307307"/>
                <a:gd name="connsiteX15" fmla="*/ 952500 w 1643063"/>
                <a:gd name="connsiteY15" fmla="*/ 426245 h 1307307"/>
                <a:gd name="connsiteX16" fmla="*/ 847725 w 1643063"/>
                <a:gd name="connsiteY16" fmla="*/ 492920 h 1307307"/>
                <a:gd name="connsiteX17" fmla="*/ 809625 w 1643063"/>
                <a:gd name="connsiteY17" fmla="*/ 573882 h 1307307"/>
                <a:gd name="connsiteX18" fmla="*/ 700088 w 1643063"/>
                <a:gd name="connsiteY18" fmla="*/ 702470 h 1307307"/>
                <a:gd name="connsiteX19" fmla="*/ 681038 w 1643063"/>
                <a:gd name="connsiteY19" fmla="*/ 783432 h 1307307"/>
                <a:gd name="connsiteX20" fmla="*/ 628650 w 1643063"/>
                <a:gd name="connsiteY20" fmla="*/ 869157 h 1307307"/>
                <a:gd name="connsiteX21" fmla="*/ 604838 w 1643063"/>
                <a:gd name="connsiteY21" fmla="*/ 912020 h 1307307"/>
                <a:gd name="connsiteX22" fmla="*/ 542925 w 1643063"/>
                <a:gd name="connsiteY22" fmla="*/ 988220 h 1307307"/>
                <a:gd name="connsiteX23" fmla="*/ 509588 w 1643063"/>
                <a:gd name="connsiteY23" fmla="*/ 1050132 h 1307307"/>
                <a:gd name="connsiteX24" fmla="*/ 471488 w 1643063"/>
                <a:gd name="connsiteY24" fmla="*/ 1092995 h 1307307"/>
                <a:gd name="connsiteX25" fmla="*/ 442913 w 1643063"/>
                <a:gd name="connsiteY25" fmla="*/ 1126332 h 1307307"/>
                <a:gd name="connsiteX26" fmla="*/ 333375 w 1643063"/>
                <a:gd name="connsiteY26" fmla="*/ 1145382 h 1307307"/>
                <a:gd name="connsiteX27" fmla="*/ 228600 w 1643063"/>
                <a:gd name="connsiteY27" fmla="*/ 1154907 h 1307307"/>
                <a:gd name="connsiteX28" fmla="*/ 157163 w 1643063"/>
                <a:gd name="connsiteY28" fmla="*/ 1188245 h 1307307"/>
                <a:gd name="connsiteX29" fmla="*/ 114300 w 1643063"/>
                <a:gd name="connsiteY29" fmla="*/ 1221582 h 1307307"/>
                <a:gd name="connsiteX30" fmla="*/ 114300 w 1643063"/>
                <a:gd name="connsiteY30" fmla="*/ 1221582 h 1307307"/>
                <a:gd name="connsiteX31" fmla="*/ 71438 w 1643063"/>
                <a:gd name="connsiteY31" fmla="*/ 1273970 h 1307307"/>
                <a:gd name="connsiteX32" fmla="*/ 19050 w 1643063"/>
                <a:gd name="connsiteY32" fmla="*/ 1297782 h 1307307"/>
                <a:gd name="connsiteX33" fmla="*/ 0 w 1643063"/>
                <a:gd name="connsiteY33"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295400 w 1643063"/>
                <a:gd name="connsiteY6" fmla="*/ 354807 h 1307307"/>
                <a:gd name="connsiteX7" fmla="*/ 1204913 w 1643063"/>
                <a:gd name="connsiteY7" fmla="*/ 321470 h 1307307"/>
                <a:gd name="connsiteX8" fmla="*/ 1181100 w 1643063"/>
                <a:gd name="connsiteY8" fmla="*/ 316707 h 1307307"/>
                <a:gd name="connsiteX9" fmla="*/ 1181100 w 1643063"/>
                <a:gd name="connsiteY9" fmla="*/ 316707 h 1307307"/>
                <a:gd name="connsiteX10" fmla="*/ 1057275 w 1643063"/>
                <a:gd name="connsiteY10" fmla="*/ 345282 h 1307307"/>
                <a:gd name="connsiteX11" fmla="*/ 1014413 w 1643063"/>
                <a:gd name="connsiteY11" fmla="*/ 354807 h 1307307"/>
                <a:gd name="connsiteX12" fmla="*/ 966788 w 1643063"/>
                <a:gd name="connsiteY12" fmla="*/ 373857 h 1307307"/>
                <a:gd name="connsiteX13" fmla="*/ 952500 w 1643063"/>
                <a:gd name="connsiteY13" fmla="*/ 397670 h 1307307"/>
                <a:gd name="connsiteX14" fmla="*/ 952500 w 1643063"/>
                <a:gd name="connsiteY14" fmla="*/ 426245 h 1307307"/>
                <a:gd name="connsiteX15" fmla="*/ 847725 w 1643063"/>
                <a:gd name="connsiteY15" fmla="*/ 492920 h 1307307"/>
                <a:gd name="connsiteX16" fmla="*/ 809625 w 1643063"/>
                <a:gd name="connsiteY16" fmla="*/ 573882 h 1307307"/>
                <a:gd name="connsiteX17" fmla="*/ 700088 w 1643063"/>
                <a:gd name="connsiteY17" fmla="*/ 702470 h 1307307"/>
                <a:gd name="connsiteX18" fmla="*/ 681038 w 1643063"/>
                <a:gd name="connsiteY18" fmla="*/ 783432 h 1307307"/>
                <a:gd name="connsiteX19" fmla="*/ 628650 w 1643063"/>
                <a:gd name="connsiteY19" fmla="*/ 869157 h 1307307"/>
                <a:gd name="connsiteX20" fmla="*/ 604838 w 1643063"/>
                <a:gd name="connsiteY20" fmla="*/ 912020 h 1307307"/>
                <a:gd name="connsiteX21" fmla="*/ 542925 w 1643063"/>
                <a:gd name="connsiteY21" fmla="*/ 988220 h 1307307"/>
                <a:gd name="connsiteX22" fmla="*/ 509588 w 1643063"/>
                <a:gd name="connsiteY22" fmla="*/ 1050132 h 1307307"/>
                <a:gd name="connsiteX23" fmla="*/ 471488 w 1643063"/>
                <a:gd name="connsiteY23" fmla="*/ 1092995 h 1307307"/>
                <a:gd name="connsiteX24" fmla="*/ 442913 w 1643063"/>
                <a:gd name="connsiteY24" fmla="*/ 1126332 h 1307307"/>
                <a:gd name="connsiteX25" fmla="*/ 333375 w 1643063"/>
                <a:gd name="connsiteY25" fmla="*/ 1145382 h 1307307"/>
                <a:gd name="connsiteX26" fmla="*/ 228600 w 1643063"/>
                <a:gd name="connsiteY26" fmla="*/ 1154907 h 1307307"/>
                <a:gd name="connsiteX27" fmla="*/ 157163 w 1643063"/>
                <a:gd name="connsiteY27" fmla="*/ 1188245 h 1307307"/>
                <a:gd name="connsiteX28" fmla="*/ 114300 w 1643063"/>
                <a:gd name="connsiteY28" fmla="*/ 1221582 h 1307307"/>
                <a:gd name="connsiteX29" fmla="*/ 114300 w 1643063"/>
                <a:gd name="connsiteY29" fmla="*/ 1221582 h 1307307"/>
                <a:gd name="connsiteX30" fmla="*/ 71438 w 1643063"/>
                <a:gd name="connsiteY30" fmla="*/ 1273970 h 1307307"/>
                <a:gd name="connsiteX31" fmla="*/ 19050 w 1643063"/>
                <a:gd name="connsiteY31" fmla="*/ 1297782 h 1307307"/>
                <a:gd name="connsiteX32" fmla="*/ 0 w 1643063"/>
                <a:gd name="connsiteY32"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09687 w 1643063"/>
                <a:gd name="connsiteY6" fmla="*/ 354807 h 1307307"/>
                <a:gd name="connsiteX7" fmla="*/ 1204913 w 1643063"/>
                <a:gd name="connsiteY7" fmla="*/ 321470 h 1307307"/>
                <a:gd name="connsiteX8" fmla="*/ 1181100 w 1643063"/>
                <a:gd name="connsiteY8" fmla="*/ 316707 h 1307307"/>
                <a:gd name="connsiteX9" fmla="*/ 1181100 w 1643063"/>
                <a:gd name="connsiteY9" fmla="*/ 316707 h 1307307"/>
                <a:gd name="connsiteX10" fmla="*/ 1057275 w 1643063"/>
                <a:gd name="connsiteY10" fmla="*/ 345282 h 1307307"/>
                <a:gd name="connsiteX11" fmla="*/ 1014413 w 1643063"/>
                <a:gd name="connsiteY11" fmla="*/ 354807 h 1307307"/>
                <a:gd name="connsiteX12" fmla="*/ 966788 w 1643063"/>
                <a:gd name="connsiteY12" fmla="*/ 373857 h 1307307"/>
                <a:gd name="connsiteX13" fmla="*/ 952500 w 1643063"/>
                <a:gd name="connsiteY13" fmla="*/ 397670 h 1307307"/>
                <a:gd name="connsiteX14" fmla="*/ 952500 w 1643063"/>
                <a:gd name="connsiteY14" fmla="*/ 426245 h 1307307"/>
                <a:gd name="connsiteX15" fmla="*/ 847725 w 1643063"/>
                <a:gd name="connsiteY15" fmla="*/ 492920 h 1307307"/>
                <a:gd name="connsiteX16" fmla="*/ 809625 w 1643063"/>
                <a:gd name="connsiteY16" fmla="*/ 573882 h 1307307"/>
                <a:gd name="connsiteX17" fmla="*/ 700088 w 1643063"/>
                <a:gd name="connsiteY17" fmla="*/ 702470 h 1307307"/>
                <a:gd name="connsiteX18" fmla="*/ 681038 w 1643063"/>
                <a:gd name="connsiteY18" fmla="*/ 783432 h 1307307"/>
                <a:gd name="connsiteX19" fmla="*/ 628650 w 1643063"/>
                <a:gd name="connsiteY19" fmla="*/ 869157 h 1307307"/>
                <a:gd name="connsiteX20" fmla="*/ 604838 w 1643063"/>
                <a:gd name="connsiteY20" fmla="*/ 912020 h 1307307"/>
                <a:gd name="connsiteX21" fmla="*/ 542925 w 1643063"/>
                <a:gd name="connsiteY21" fmla="*/ 988220 h 1307307"/>
                <a:gd name="connsiteX22" fmla="*/ 509588 w 1643063"/>
                <a:gd name="connsiteY22" fmla="*/ 1050132 h 1307307"/>
                <a:gd name="connsiteX23" fmla="*/ 471488 w 1643063"/>
                <a:gd name="connsiteY23" fmla="*/ 1092995 h 1307307"/>
                <a:gd name="connsiteX24" fmla="*/ 442913 w 1643063"/>
                <a:gd name="connsiteY24" fmla="*/ 1126332 h 1307307"/>
                <a:gd name="connsiteX25" fmla="*/ 333375 w 1643063"/>
                <a:gd name="connsiteY25" fmla="*/ 1145382 h 1307307"/>
                <a:gd name="connsiteX26" fmla="*/ 228600 w 1643063"/>
                <a:gd name="connsiteY26" fmla="*/ 1154907 h 1307307"/>
                <a:gd name="connsiteX27" fmla="*/ 157163 w 1643063"/>
                <a:gd name="connsiteY27" fmla="*/ 1188245 h 1307307"/>
                <a:gd name="connsiteX28" fmla="*/ 114300 w 1643063"/>
                <a:gd name="connsiteY28" fmla="*/ 1221582 h 1307307"/>
                <a:gd name="connsiteX29" fmla="*/ 114300 w 1643063"/>
                <a:gd name="connsiteY29" fmla="*/ 1221582 h 1307307"/>
                <a:gd name="connsiteX30" fmla="*/ 71438 w 1643063"/>
                <a:gd name="connsiteY30" fmla="*/ 1273970 h 1307307"/>
                <a:gd name="connsiteX31" fmla="*/ 19050 w 1643063"/>
                <a:gd name="connsiteY31" fmla="*/ 1297782 h 1307307"/>
                <a:gd name="connsiteX32" fmla="*/ 0 w 1643063"/>
                <a:gd name="connsiteY32"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09687 w 1643063"/>
                <a:gd name="connsiteY6" fmla="*/ 354807 h 1307307"/>
                <a:gd name="connsiteX7" fmla="*/ 1204913 w 1643063"/>
                <a:gd name="connsiteY7" fmla="*/ 321470 h 1307307"/>
                <a:gd name="connsiteX8" fmla="*/ 1181100 w 1643063"/>
                <a:gd name="connsiteY8" fmla="*/ 316707 h 1307307"/>
                <a:gd name="connsiteX9" fmla="*/ 1181100 w 1643063"/>
                <a:gd name="connsiteY9" fmla="*/ 316707 h 1307307"/>
                <a:gd name="connsiteX10" fmla="*/ 1057275 w 1643063"/>
                <a:gd name="connsiteY10" fmla="*/ 345282 h 1307307"/>
                <a:gd name="connsiteX11" fmla="*/ 1014413 w 1643063"/>
                <a:gd name="connsiteY11" fmla="*/ 354807 h 1307307"/>
                <a:gd name="connsiteX12" fmla="*/ 966788 w 1643063"/>
                <a:gd name="connsiteY12" fmla="*/ 373857 h 1307307"/>
                <a:gd name="connsiteX13" fmla="*/ 952500 w 1643063"/>
                <a:gd name="connsiteY13" fmla="*/ 397670 h 1307307"/>
                <a:gd name="connsiteX14" fmla="*/ 952500 w 1643063"/>
                <a:gd name="connsiteY14" fmla="*/ 426245 h 1307307"/>
                <a:gd name="connsiteX15" fmla="*/ 847725 w 1643063"/>
                <a:gd name="connsiteY15" fmla="*/ 492920 h 1307307"/>
                <a:gd name="connsiteX16" fmla="*/ 809625 w 1643063"/>
                <a:gd name="connsiteY16" fmla="*/ 573882 h 1307307"/>
                <a:gd name="connsiteX17" fmla="*/ 700088 w 1643063"/>
                <a:gd name="connsiteY17" fmla="*/ 702470 h 1307307"/>
                <a:gd name="connsiteX18" fmla="*/ 681038 w 1643063"/>
                <a:gd name="connsiteY18" fmla="*/ 783432 h 1307307"/>
                <a:gd name="connsiteX19" fmla="*/ 628650 w 1643063"/>
                <a:gd name="connsiteY19" fmla="*/ 869157 h 1307307"/>
                <a:gd name="connsiteX20" fmla="*/ 604838 w 1643063"/>
                <a:gd name="connsiteY20" fmla="*/ 912020 h 1307307"/>
                <a:gd name="connsiteX21" fmla="*/ 542925 w 1643063"/>
                <a:gd name="connsiteY21" fmla="*/ 988220 h 1307307"/>
                <a:gd name="connsiteX22" fmla="*/ 509588 w 1643063"/>
                <a:gd name="connsiteY22" fmla="*/ 1050132 h 1307307"/>
                <a:gd name="connsiteX23" fmla="*/ 471488 w 1643063"/>
                <a:gd name="connsiteY23" fmla="*/ 1092995 h 1307307"/>
                <a:gd name="connsiteX24" fmla="*/ 442913 w 1643063"/>
                <a:gd name="connsiteY24" fmla="*/ 1126332 h 1307307"/>
                <a:gd name="connsiteX25" fmla="*/ 333375 w 1643063"/>
                <a:gd name="connsiteY25" fmla="*/ 1145382 h 1307307"/>
                <a:gd name="connsiteX26" fmla="*/ 228600 w 1643063"/>
                <a:gd name="connsiteY26" fmla="*/ 1154907 h 1307307"/>
                <a:gd name="connsiteX27" fmla="*/ 157163 w 1643063"/>
                <a:gd name="connsiteY27" fmla="*/ 1188245 h 1307307"/>
                <a:gd name="connsiteX28" fmla="*/ 114300 w 1643063"/>
                <a:gd name="connsiteY28" fmla="*/ 1221582 h 1307307"/>
                <a:gd name="connsiteX29" fmla="*/ 114300 w 1643063"/>
                <a:gd name="connsiteY29" fmla="*/ 1221582 h 1307307"/>
                <a:gd name="connsiteX30" fmla="*/ 71438 w 1643063"/>
                <a:gd name="connsiteY30" fmla="*/ 1273970 h 1307307"/>
                <a:gd name="connsiteX31" fmla="*/ 19050 w 1643063"/>
                <a:gd name="connsiteY31" fmla="*/ 1297782 h 1307307"/>
                <a:gd name="connsiteX32" fmla="*/ 0 w 1643063"/>
                <a:gd name="connsiteY32"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33499 w 1643063"/>
                <a:gd name="connsiteY6" fmla="*/ 345282 h 1307307"/>
                <a:gd name="connsiteX7" fmla="*/ 1204913 w 1643063"/>
                <a:gd name="connsiteY7" fmla="*/ 321470 h 1307307"/>
                <a:gd name="connsiteX8" fmla="*/ 1181100 w 1643063"/>
                <a:gd name="connsiteY8" fmla="*/ 316707 h 1307307"/>
                <a:gd name="connsiteX9" fmla="*/ 1181100 w 1643063"/>
                <a:gd name="connsiteY9" fmla="*/ 316707 h 1307307"/>
                <a:gd name="connsiteX10" fmla="*/ 1057275 w 1643063"/>
                <a:gd name="connsiteY10" fmla="*/ 345282 h 1307307"/>
                <a:gd name="connsiteX11" fmla="*/ 1014413 w 1643063"/>
                <a:gd name="connsiteY11" fmla="*/ 354807 h 1307307"/>
                <a:gd name="connsiteX12" fmla="*/ 966788 w 1643063"/>
                <a:gd name="connsiteY12" fmla="*/ 373857 h 1307307"/>
                <a:gd name="connsiteX13" fmla="*/ 952500 w 1643063"/>
                <a:gd name="connsiteY13" fmla="*/ 397670 h 1307307"/>
                <a:gd name="connsiteX14" fmla="*/ 952500 w 1643063"/>
                <a:gd name="connsiteY14" fmla="*/ 426245 h 1307307"/>
                <a:gd name="connsiteX15" fmla="*/ 847725 w 1643063"/>
                <a:gd name="connsiteY15" fmla="*/ 492920 h 1307307"/>
                <a:gd name="connsiteX16" fmla="*/ 809625 w 1643063"/>
                <a:gd name="connsiteY16" fmla="*/ 573882 h 1307307"/>
                <a:gd name="connsiteX17" fmla="*/ 700088 w 1643063"/>
                <a:gd name="connsiteY17" fmla="*/ 702470 h 1307307"/>
                <a:gd name="connsiteX18" fmla="*/ 681038 w 1643063"/>
                <a:gd name="connsiteY18" fmla="*/ 783432 h 1307307"/>
                <a:gd name="connsiteX19" fmla="*/ 628650 w 1643063"/>
                <a:gd name="connsiteY19" fmla="*/ 869157 h 1307307"/>
                <a:gd name="connsiteX20" fmla="*/ 604838 w 1643063"/>
                <a:gd name="connsiteY20" fmla="*/ 912020 h 1307307"/>
                <a:gd name="connsiteX21" fmla="*/ 542925 w 1643063"/>
                <a:gd name="connsiteY21" fmla="*/ 988220 h 1307307"/>
                <a:gd name="connsiteX22" fmla="*/ 509588 w 1643063"/>
                <a:gd name="connsiteY22" fmla="*/ 1050132 h 1307307"/>
                <a:gd name="connsiteX23" fmla="*/ 471488 w 1643063"/>
                <a:gd name="connsiteY23" fmla="*/ 1092995 h 1307307"/>
                <a:gd name="connsiteX24" fmla="*/ 442913 w 1643063"/>
                <a:gd name="connsiteY24" fmla="*/ 1126332 h 1307307"/>
                <a:gd name="connsiteX25" fmla="*/ 333375 w 1643063"/>
                <a:gd name="connsiteY25" fmla="*/ 1145382 h 1307307"/>
                <a:gd name="connsiteX26" fmla="*/ 228600 w 1643063"/>
                <a:gd name="connsiteY26" fmla="*/ 1154907 h 1307307"/>
                <a:gd name="connsiteX27" fmla="*/ 157163 w 1643063"/>
                <a:gd name="connsiteY27" fmla="*/ 1188245 h 1307307"/>
                <a:gd name="connsiteX28" fmla="*/ 114300 w 1643063"/>
                <a:gd name="connsiteY28" fmla="*/ 1221582 h 1307307"/>
                <a:gd name="connsiteX29" fmla="*/ 114300 w 1643063"/>
                <a:gd name="connsiteY29" fmla="*/ 1221582 h 1307307"/>
                <a:gd name="connsiteX30" fmla="*/ 71438 w 1643063"/>
                <a:gd name="connsiteY30" fmla="*/ 1273970 h 1307307"/>
                <a:gd name="connsiteX31" fmla="*/ 19050 w 1643063"/>
                <a:gd name="connsiteY31" fmla="*/ 1297782 h 1307307"/>
                <a:gd name="connsiteX32" fmla="*/ 0 w 1643063"/>
                <a:gd name="connsiteY32"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38262 w 1643063"/>
                <a:gd name="connsiteY6" fmla="*/ 335757 h 1307307"/>
                <a:gd name="connsiteX7" fmla="*/ 1204913 w 1643063"/>
                <a:gd name="connsiteY7" fmla="*/ 321470 h 1307307"/>
                <a:gd name="connsiteX8" fmla="*/ 1181100 w 1643063"/>
                <a:gd name="connsiteY8" fmla="*/ 316707 h 1307307"/>
                <a:gd name="connsiteX9" fmla="*/ 1181100 w 1643063"/>
                <a:gd name="connsiteY9" fmla="*/ 316707 h 1307307"/>
                <a:gd name="connsiteX10" fmla="*/ 1057275 w 1643063"/>
                <a:gd name="connsiteY10" fmla="*/ 345282 h 1307307"/>
                <a:gd name="connsiteX11" fmla="*/ 1014413 w 1643063"/>
                <a:gd name="connsiteY11" fmla="*/ 354807 h 1307307"/>
                <a:gd name="connsiteX12" fmla="*/ 966788 w 1643063"/>
                <a:gd name="connsiteY12" fmla="*/ 373857 h 1307307"/>
                <a:gd name="connsiteX13" fmla="*/ 952500 w 1643063"/>
                <a:gd name="connsiteY13" fmla="*/ 397670 h 1307307"/>
                <a:gd name="connsiteX14" fmla="*/ 952500 w 1643063"/>
                <a:gd name="connsiteY14" fmla="*/ 426245 h 1307307"/>
                <a:gd name="connsiteX15" fmla="*/ 847725 w 1643063"/>
                <a:gd name="connsiteY15" fmla="*/ 492920 h 1307307"/>
                <a:gd name="connsiteX16" fmla="*/ 809625 w 1643063"/>
                <a:gd name="connsiteY16" fmla="*/ 573882 h 1307307"/>
                <a:gd name="connsiteX17" fmla="*/ 700088 w 1643063"/>
                <a:gd name="connsiteY17" fmla="*/ 702470 h 1307307"/>
                <a:gd name="connsiteX18" fmla="*/ 681038 w 1643063"/>
                <a:gd name="connsiteY18" fmla="*/ 783432 h 1307307"/>
                <a:gd name="connsiteX19" fmla="*/ 628650 w 1643063"/>
                <a:gd name="connsiteY19" fmla="*/ 869157 h 1307307"/>
                <a:gd name="connsiteX20" fmla="*/ 604838 w 1643063"/>
                <a:gd name="connsiteY20" fmla="*/ 912020 h 1307307"/>
                <a:gd name="connsiteX21" fmla="*/ 542925 w 1643063"/>
                <a:gd name="connsiteY21" fmla="*/ 988220 h 1307307"/>
                <a:gd name="connsiteX22" fmla="*/ 509588 w 1643063"/>
                <a:gd name="connsiteY22" fmla="*/ 1050132 h 1307307"/>
                <a:gd name="connsiteX23" fmla="*/ 471488 w 1643063"/>
                <a:gd name="connsiteY23" fmla="*/ 1092995 h 1307307"/>
                <a:gd name="connsiteX24" fmla="*/ 442913 w 1643063"/>
                <a:gd name="connsiteY24" fmla="*/ 1126332 h 1307307"/>
                <a:gd name="connsiteX25" fmla="*/ 333375 w 1643063"/>
                <a:gd name="connsiteY25" fmla="*/ 1145382 h 1307307"/>
                <a:gd name="connsiteX26" fmla="*/ 228600 w 1643063"/>
                <a:gd name="connsiteY26" fmla="*/ 1154907 h 1307307"/>
                <a:gd name="connsiteX27" fmla="*/ 157163 w 1643063"/>
                <a:gd name="connsiteY27" fmla="*/ 1188245 h 1307307"/>
                <a:gd name="connsiteX28" fmla="*/ 114300 w 1643063"/>
                <a:gd name="connsiteY28" fmla="*/ 1221582 h 1307307"/>
                <a:gd name="connsiteX29" fmla="*/ 114300 w 1643063"/>
                <a:gd name="connsiteY29" fmla="*/ 1221582 h 1307307"/>
                <a:gd name="connsiteX30" fmla="*/ 71438 w 1643063"/>
                <a:gd name="connsiteY30" fmla="*/ 1273970 h 1307307"/>
                <a:gd name="connsiteX31" fmla="*/ 19050 w 1643063"/>
                <a:gd name="connsiteY31" fmla="*/ 1297782 h 1307307"/>
                <a:gd name="connsiteX32" fmla="*/ 0 w 1643063"/>
                <a:gd name="connsiteY32"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38262 w 1643063"/>
                <a:gd name="connsiteY6" fmla="*/ 335757 h 1307307"/>
                <a:gd name="connsiteX7" fmla="*/ 1245394 w 1643063"/>
                <a:gd name="connsiteY7" fmla="*/ 335757 h 1307307"/>
                <a:gd name="connsiteX8" fmla="*/ 1181100 w 1643063"/>
                <a:gd name="connsiteY8" fmla="*/ 316707 h 1307307"/>
                <a:gd name="connsiteX9" fmla="*/ 1181100 w 1643063"/>
                <a:gd name="connsiteY9" fmla="*/ 316707 h 1307307"/>
                <a:gd name="connsiteX10" fmla="*/ 1057275 w 1643063"/>
                <a:gd name="connsiteY10" fmla="*/ 345282 h 1307307"/>
                <a:gd name="connsiteX11" fmla="*/ 1014413 w 1643063"/>
                <a:gd name="connsiteY11" fmla="*/ 354807 h 1307307"/>
                <a:gd name="connsiteX12" fmla="*/ 966788 w 1643063"/>
                <a:gd name="connsiteY12" fmla="*/ 373857 h 1307307"/>
                <a:gd name="connsiteX13" fmla="*/ 952500 w 1643063"/>
                <a:gd name="connsiteY13" fmla="*/ 397670 h 1307307"/>
                <a:gd name="connsiteX14" fmla="*/ 952500 w 1643063"/>
                <a:gd name="connsiteY14" fmla="*/ 426245 h 1307307"/>
                <a:gd name="connsiteX15" fmla="*/ 847725 w 1643063"/>
                <a:gd name="connsiteY15" fmla="*/ 492920 h 1307307"/>
                <a:gd name="connsiteX16" fmla="*/ 809625 w 1643063"/>
                <a:gd name="connsiteY16" fmla="*/ 573882 h 1307307"/>
                <a:gd name="connsiteX17" fmla="*/ 700088 w 1643063"/>
                <a:gd name="connsiteY17" fmla="*/ 702470 h 1307307"/>
                <a:gd name="connsiteX18" fmla="*/ 681038 w 1643063"/>
                <a:gd name="connsiteY18" fmla="*/ 783432 h 1307307"/>
                <a:gd name="connsiteX19" fmla="*/ 628650 w 1643063"/>
                <a:gd name="connsiteY19" fmla="*/ 869157 h 1307307"/>
                <a:gd name="connsiteX20" fmla="*/ 604838 w 1643063"/>
                <a:gd name="connsiteY20" fmla="*/ 912020 h 1307307"/>
                <a:gd name="connsiteX21" fmla="*/ 542925 w 1643063"/>
                <a:gd name="connsiteY21" fmla="*/ 988220 h 1307307"/>
                <a:gd name="connsiteX22" fmla="*/ 509588 w 1643063"/>
                <a:gd name="connsiteY22" fmla="*/ 1050132 h 1307307"/>
                <a:gd name="connsiteX23" fmla="*/ 471488 w 1643063"/>
                <a:gd name="connsiteY23" fmla="*/ 1092995 h 1307307"/>
                <a:gd name="connsiteX24" fmla="*/ 442913 w 1643063"/>
                <a:gd name="connsiteY24" fmla="*/ 1126332 h 1307307"/>
                <a:gd name="connsiteX25" fmla="*/ 333375 w 1643063"/>
                <a:gd name="connsiteY25" fmla="*/ 1145382 h 1307307"/>
                <a:gd name="connsiteX26" fmla="*/ 228600 w 1643063"/>
                <a:gd name="connsiteY26" fmla="*/ 1154907 h 1307307"/>
                <a:gd name="connsiteX27" fmla="*/ 157163 w 1643063"/>
                <a:gd name="connsiteY27" fmla="*/ 1188245 h 1307307"/>
                <a:gd name="connsiteX28" fmla="*/ 114300 w 1643063"/>
                <a:gd name="connsiteY28" fmla="*/ 1221582 h 1307307"/>
                <a:gd name="connsiteX29" fmla="*/ 114300 w 1643063"/>
                <a:gd name="connsiteY29" fmla="*/ 1221582 h 1307307"/>
                <a:gd name="connsiteX30" fmla="*/ 71438 w 1643063"/>
                <a:gd name="connsiteY30" fmla="*/ 1273970 h 1307307"/>
                <a:gd name="connsiteX31" fmla="*/ 19050 w 1643063"/>
                <a:gd name="connsiteY31" fmla="*/ 1297782 h 1307307"/>
                <a:gd name="connsiteX32" fmla="*/ 0 w 1643063"/>
                <a:gd name="connsiteY32"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38262 w 1643063"/>
                <a:gd name="connsiteY6" fmla="*/ 335757 h 1307307"/>
                <a:gd name="connsiteX7" fmla="*/ 1245394 w 1643063"/>
                <a:gd name="connsiteY7" fmla="*/ 335757 h 1307307"/>
                <a:gd name="connsiteX8" fmla="*/ 1181100 w 1643063"/>
                <a:gd name="connsiteY8" fmla="*/ 316707 h 1307307"/>
                <a:gd name="connsiteX9" fmla="*/ 1181100 w 1643063"/>
                <a:gd name="connsiteY9" fmla="*/ 316707 h 1307307"/>
                <a:gd name="connsiteX10" fmla="*/ 1057275 w 1643063"/>
                <a:gd name="connsiteY10" fmla="*/ 345282 h 1307307"/>
                <a:gd name="connsiteX11" fmla="*/ 1014413 w 1643063"/>
                <a:gd name="connsiteY11" fmla="*/ 354807 h 1307307"/>
                <a:gd name="connsiteX12" fmla="*/ 952500 w 1643063"/>
                <a:gd name="connsiteY12" fmla="*/ 397670 h 1307307"/>
                <a:gd name="connsiteX13" fmla="*/ 952500 w 1643063"/>
                <a:gd name="connsiteY13" fmla="*/ 426245 h 1307307"/>
                <a:gd name="connsiteX14" fmla="*/ 847725 w 1643063"/>
                <a:gd name="connsiteY14" fmla="*/ 492920 h 1307307"/>
                <a:gd name="connsiteX15" fmla="*/ 809625 w 1643063"/>
                <a:gd name="connsiteY15" fmla="*/ 573882 h 1307307"/>
                <a:gd name="connsiteX16" fmla="*/ 700088 w 1643063"/>
                <a:gd name="connsiteY16" fmla="*/ 702470 h 1307307"/>
                <a:gd name="connsiteX17" fmla="*/ 681038 w 1643063"/>
                <a:gd name="connsiteY17" fmla="*/ 783432 h 1307307"/>
                <a:gd name="connsiteX18" fmla="*/ 628650 w 1643063"/>
                <a:gd name="connsiteY18" fmla="*/ 869157 h 1307307"/>
                <a:gd name="connsiteX19" fmla="*/ 604838 w 1643063"/>
                <a:gd name="connsiteY19" fmla="*/ 912020 h 1307307"/>
                <a:gd name="connsiteX20" fmla="*/ 542925 w 1643063"/>
                <a:gd name="connsiteY20" fmla="*/ 988220 h 1307307"/>
                <a:gd name="connsiteX21" fmla="*/ 509588 w 1643063"/>
                <a:gd name="connsiteY21" fmla="*/ 1050132 h 1307307"/>
                <a:gd name="connsiteX22" fmla="*/ 471488 w 1643063"/>
                <a:gd name="connsiteY22" fmla="*/ 1092995 h 1307307"/>
                <a:gd name="connsiteX23" fmla="*/ 442913 w 1643063"/>
                <a:gd name="connsiteY23" fmla="*/ 1126332 h 1307307"/>
                <a:gd name="connsiteX24" fmla="*/ 333375 w 1643063"/>
                <a:gd name="connsiteY24" fmla="*/ 1145382 h 1307307"/>
                <a:gd name="connsiteX25" fmla="*/ 228600 w 1643063"/>
                <a:gd name="connsiteY25" fmla="*/ 1154907 h 1307307"/>
                <a:gd name="connsiteX26" fmla="*/ 157163 w 1643063"/>
                <a:gd name="connsiteY26" fmla="*/ 1188245 h 1307307"/>
                <a:gd name="connsiteX27" fmla="*/ 114300 w 1643063"/>
                <a:gd name="connsiteY27" fmla="*/ 1221582 h 1307307"/>
                <a:gd name="connsiteX28" fmla="*/ 114300 w 1643063"/>
                <a:gd name="connsiteY28" fmla="*/ 1221582 h 1307307"/>
                <a:gd name="connsiteX29" fmla="*/ 71438 w 1643063"/>
                <a:gd name="connsiteY29" fmla="*/ 1273970 h 1307307"/>
                <a:gd name="connsiteX30" fmla="*/ 19050 w 1643063"/>
                <a:gd name="connsiteY30" fmla="*/ 1297782 h 1307307"/>
                <a:gd name="connsiteX31" fmla="*/ 0 w 1643063"/>
                <a:gd name="connsiteY31"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38262 w 1643063"/>
                <a:gd name="connsiteY6" fmla="*/ 335757 h 1307307"/>
                <a:gd name="connsiteX7" fmla="*/ 1245394 w 1643063"/>
                <a:gd name="connsiteY7" fmla="*/ 335757 h 1307307"/>
                <a:gd name="connsiteX8" fmla="*/ 1181100 w 1643063"/>
                <a:gd name="connsiteY8" fmla="*/ 316707 h 1307307"/>
                <a:gd name="connsiteX9" fmla="*/ 1181100 w 1643063"/>
                <a:gd name="connsiteY9" fmla="*/ 316707 h 1307307"/>
                <a:gd name="connsiteX10" fmla="*/ 1057275 w 1643063"/>
                <a:gd name="connsiteY10" fmla="*/ 345282 h 1307307"/>
                <a:gd name="connsiteX11" fmla="*/ 1014413 w 1643063"/>
                <a:gd name="connsiteY11" fmla="*/ 354807 h 1307307"/>
                <a:gd name="connsiteX12" fmla="*/ 952500 w 1643063"/>
                <a:gd name="connsiteY12" fmla="*/ 426245 h 1307307"/>
                <a:gd name="connsiteX13" fmla="*/ 847725 w 1643063"/>
                <a:gd name="connsiteY13" fmla="*/ 492920 h 1307307"/>
                <a:gd name="connsiteX14" fmla="*/ 809625 w 1643063"/>
                <a:gd name="connsiteY14" fmla="*/ 573882 h 1307307"/>
                <a:gd name="connsiteX15" fmla="*/ 700088 w 1643063"/>
                <a:gd name="connsiteY15" fmla="*/ 702470 h 1307307"/>
                <a:gd name="connsiteX16" fmla="*/ 681038 w 1643063"/>
                <a:gd name="connsiteY16" fmla="*/ 783432 h 1307307"/>
                <a:gd name="connsiteX17" fmla="*/ 628650 w 1643063"/>
                <a:gd name="connsiteY17" fmla="*/ 869157 h 1307307"/>
                <a:gd name="connsiteX18" fmla="*/ 604838 w 1643063"/>
                <a:gd name="connsiteY18" fmla="*/ 912020 h 1307307"/>
                <a:gd name="connsiteX19" fmla="*/ 542925 w 1643063"/>
                <a:gd name="connsiteY19" fmla="*/ 988220 h 1307307"/>
                <a:gd name="connsiteX20" fmla="*/ 509588 w 1643063"/>
                <a:gd name="connsiteY20" fmla="*/ 1050132 h 1307307"/>
                <a:gd name="connsiteX21" fmla="*/ 471488 w 1643063"/>
                <a:gd name="connsiteY21" fmla="*/ 1092995 h 1307307"/>
                <a:gd name="connsiteX22" fmla="*/ 442913 w 1643063"/>
                <a:gd name="connsiteY22" fmla="*/ 1126332 h 1307307"/>
                <a:gd name="connsiteX23" fmla="*/ 333375 w 1643063"/>
                <a:gd name="connsiteY23" fmla="*/ 1145382 h 1307307"/>
                <a:gd name="connsiteX24" fmla="*/ 228600 w 1643063"/>
                <a:gd name="connsiteY24" fmla="*/ 1154907 h 1307307"/>
                <a:gd name="connsiteX25" fmla="*/ 157163 w 1643063"/>
                <a:gd name="connsiteY25" fmla="*/ 1188245 h 1307307"/>
                <a:gd name="connsiteX26" fmla="*/ 114300 w 1643063"/>
                <a:gd name="connsiteY26" fmla="*/ 1221582 h 1307307"/>
                <a:gd name="connsiteX27" fmla="*/ 114300 w 1643063"/>
                <a:gd name="connsiteY27" fmla="*/ 1221582 h 1307307"/>
                <a:gd name="connsiteX28" fmla="*/ 71438 w 1643063"/>
                <a:gd name="connsiteY28" fmla="*/ 1273970 h 1307307"/>
                <a:gd name="connsiteX29" fmla="*/ 19050 w 1643063"/>
                <a:gd name="connsiteY29" fmla="*/ 1297782 h 1307307"/>
                <a:gd name="connsiteX30" fmla="*/ 0 w 1643063"/>
                <a:gd name="connsiteY30"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38262 w 1643063"/>
                <a:gd name="connsiteY6" fmla="*/ 335757 h 1307307"/>
                <a:gd name="connsiteX7" fmla="*/ 1259682 w 1643063"/>
                <a:gd name="connsiteY7" fmla="*/ 330995 h 1307307"/>
                <a:gd name="connsiteX8" fmla="*/ 1245394 w 1643063"/>
                <a:gd name="connsiteY8" fmla="*/ 335757 h 1307307"/>
                <a:gd name="connsiteX9" fmla="*/ 1181100 w 1643063"/>
                <a:gd name="connsiteY9" fmla="*/ 316707 h 1307307"/>
                <a:gd name="connsiteX10" fmla="*/ 1181100 w 1643063"/>
                <a:gd name="connsiteY10" fmla="*/ 316707 h 1307307"/>
                <a:gd name="connsiteX11" fmla="*/ 1057275 w 1643063"/>
                <a:gd name="connsiteY11" fmla="*/ 345282 h 1307307"/>
                <a:gd name="connsiteX12" fmla="*/ 1014413 w 1643063"/>
                <a:gd name="connsiteY12" fmla="*/ 354807 h 1307307"/>
                <a:gd name="connsiteX13" fmla="*/ 952500 w 1643063"/>
                <a:gd name="connsiteY13" fmla="*/ 426245 h 1307307"/>
                <a:gd name="connsiteX14" fmla="*/ 847725 w 1643063"/>
                <a:gd name="connsiteY14" fmla="*/ 492920 h 1307307"/>
                <a:gd name="connsiteX15" fmla="*/ 809625 w 1643063"/>
                <a:gd name="connsiteY15" fmla="*/ 573882 h 1307307"/>
                <a:gd name="connsiteX16" fmla="*/ 700088 w 1643063"/>
                <a:gd name="connsiteY16" fmla="*/ 702470 h 1307307"/>
                <a:gd name="connsiteX17" fmla="*/ 681038 w 1643063"/>
                <a:gd name="connsiteY17" fmla="*/ 783432 h 1307307"/>
                <a:gd name="connsiteX18" fmla="*/ 628650 w 1643063"/>
                <a:gd name="connsiteY18" fmla="*/ 869157 h 1307307"/>
                <a:gd name="connsiteX19" fmla="*/ 604838 w 1643063"/>
                <a:gd name="connsiteY19" fmla="*/ 912020 h 1307307"/>
                <a:gd name="connsiteX20" fmla="*/ 542925 w 1643063"/>
                <a:gd name="connsiteY20" fmla="*/ 988220 h 1307307"/>
                <a:gd name="connsiteX21" fmla="*/ 509588 w 1643063"/>
                <a:gd name="connsiteY21" fmla="*/ 1050132 h 1307307"/>
                <a:gd name="connsiteX22" fmla="*/ 471488 w 1643063"/>
                <a:gd name="connsiteY22" fmla="*/ 1092995 h 1307307"/>
                <a:gd name="connsiteX23" fmla="*/ 442913 w 1643063"/>
                <a:gd name="connsiteY23" fmla="*/ 1126332 h 1307307"/>
                <a:gd name="connsiteX24" fmla="*/ 333375 w 1643063"/>
                <a:gd name="connsiteY24" fmla="*/ 1145382 h 1307307"/>
                <a:gd name="connsiteX25" fmla="*/ 228600 w 1643063"/>
                <a:gd name="connsiteY25" fmla="*/ 1154907 h 1307307"/>
                <a:gd name="connsiteX26" fmla="*/ 157163 w 1643063"/>
                <a:gd name="connsiteY26" fmla="*/ 1188245 h 1307307"/>
                <a:gd name="connsiteX27" fmla="*/ 114300 w 1643063"/>
                <a:gd name="connsiteY27" fmla="*/ 1221582 h 1307307"/>
                <a:gd name="connsiteX28" fmla="*/ 114300 w 1643063"/>
                <a:gd name="connsiteY28" fmla="*/ 1221582 h 1307307"/>
                <a:gd name="connsiteX29" fmla="*/ 71438 w 1643063"/>
                <a:gd name="connsiteY29" fmla="*/ 1273970 h 1307307"/>
                <a:gd name="connsiteX30" fmla="*/ 19050 w 1643063"/>
                <a:gd name="connsiteY30" fmla="*/ 1297782 h 1307307"/>
                <a:gd name="connsiteX31" fmla="*/ 0 w 1643063"/>
                <a:gd name="connsiteY31"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38262 w 1643063"/>
                <a:gd name="connsiteY6" fmla="*/ 335757 h 1307307"/>
                <a:gd name="connsiteX7" fmla="*/ 1259682 w 1643063"/>
                <a:gd name="connsiteY7" fmla="*/ 330995 h 1307307"/>
                <a:gd name="connsiteX8" fmla="*/ 1245394 w 1643063"/>
                <a:gd name="connsiteY8" fmla="*/ 328613 h 1307307"/>
                <a:gd name="connsiteX9" fmla="*/ 1181100 w 1643063"/>
                <a:gd name="connsiteY9" fmla="*/ 316707 h 1307307"/>
                <a:gd name="connsiteX10" fmla="*/ 1181100 w 1643063"/>
                <a:gd name="connsiteY10" fmla="*/ 316707 h 1307307"/>
                <a:gd name="connsiteX11" fmla="*/ 1057275 w 1643063"/>
                <a:gd name="connsiteY11" fmla="*/ 345282 h 1307307"/>
                <a:gd name="connsiteX12" fmla="*/ 1014413 w 1643063"/>
                <a:gd name="connsiteY12" fmla="*/ 354807 h 1307307"/>
                <a:gd name="connsiteX13" fmla="*/ 952500 w 1643063"/>
                <a:gd name="connsiteY13" fmla="*/ 426245 h 1307307"/>
                <a:gd name="connsiteX14" fmla="*/ 847725 w 1643063"/>
                <a:gd name="connsiteY14" fmla="*/ 492920 h 1307307"/>
                <a:gd name="connsiteX15" fmla="*/ 809625 w 1643063"/>
                <a:gd name="connsiteY15" fmla="*/ 573882 h 1307307"/>
                <a:gd name="connsiteX16" fmla="*/ 700088 w 1643063"/>
                <a:gd name="connsiteY16" fmla="*/ 702470 h 1307307"/>
                <a:gd name="connsiteX17" fmla="*/ 681038 w 1643063"/>
                <a:gd name="connsiteY17" fmla="*/ 783432 h 1307307"/>
                <a:gd name="connsiteX18" fmla="*/ 628650 w 1643063"/>
                <a:gd name="connsiteY18" fmla="*/ 869157 h 1307307"/>
                <a:gd name="connsiteX19" fmla="*/ 604838 w 1643063"/>
                <a:gd name="connsiteY19" fmla="*/ 912020 h 1307307"/>
                <a:gd name="connsiteX20" fmla="*/ 542925 w 1643063"/>
                <a:gd name="connsiteY20" fmla="*/ 988220 h 1307307"/>
                <a:gd name="connsiteX21" fmla="*/ 509588 w 1643063"/>
                <a:gd name="connsiteY21" fmla="*/ 1050132 h 1307307"/>
                <a:gd name="connsiteX22" fmla="*/ 471488 w 1643063"/>
                <a:gd name="connsiteY22" fmla="*/ 1092995 h 1307307"/>
                <a:gd name="connsiteX23" fmla="*/ 442913 w 1643063"/>
                <a:gd name="connsiteY23" fmla="*/ 1126332 h 1307307"/>
                <a:gd name="connsiteX24" fmla="*/ 333375 w 1643063"/>
                <a:gd name="connsiteY24" fmla="*/ 1145382 h 1307307"/>
                <a:gd name="connsiteX25" fmla="*/ 228600 w 1643063"/>
                <a:gd name="connsiteY25" fmla="*/ 1154907 h 1307307"/>
                <a:gd name="connsiteX26" fmla="*/ 157163 w 1643063"/>
                <a:gd name="connsiteY26" fmla="*/ 1188245 h 1307307"/>
                <a:gd name="connsiteX27" fmla="*/ 114300 w 1643063"/>
                <a:gd name="connsiteY27" fmla="*/ 1221582 h 1307307"/>
                <a:gd name="connsiteX28" fmla="*/ 114300 w 1643063"/>
                <a:gd name="connsiteY28" fmla="*/ 1221582 h 1307307"/>
                <a:gd name="connsiteX29" fmla="*/ 71438 w 1643063"/>
                <a:gd name="connsiteY29" fmla="*/ 1273970 h 1307307"/>
                <a:gd name="connsiteX30" fmla="*/ 19050 w 1643063"/>
                <a:gd name="connsiteY30" fmla="*/ 1297782 h 1307307"/>
                <a:gd name="connsiteX31" fmla="*/ 0 w 1643063"/>
                <a:gd name="connsiteY31"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38262 w 1643063"/>
                <a:gd name="connsiteY6" fmla="*/ 335757 h 1307307"/>
                <a:gd name="connsiteX7" fmla="*/ 1259682 w 1643063"/>
                <a:gd name="connsiteY7" fmla="*/ 330995 h 1307307"/>
                <a:gd name="connsiteX8" fmla="*/ 1245394 w 1643063"/>
                <a:gd name="connsiteY8" fmla="*/ 328613 h 1307307"/>
                <a:gd name="connsiteX9" fmla="*/ 1181100 w 1643063"/>
                <a:gd name="connsiteY9" fmla="*/ 316707 h 1307307"/>
                <a:gd name="connsiteX10" fmla="*/ 1147763 w 1643063"/>
                <a:gd name="connsiteY10" fmla="*/ 314326 h 1307307"/>
                <a:gd name="connsiteX11" fmla="*/ 1057275 w 1643063"/>
                <a:gd name="connsiteY11" fmla="*/ 345282 h 1307307"/>
                <a:gd name="connsiteX12" fmla="*/ 1014413 w 1643063"/>
                <a:gd name="connsiteY12" fmla="*/ 354807 h 1307307"/>
                <a:gd name="connsiteX13" fmla="*/ 952500 w 1643063"/>
                <a:gd name="connsiteY13" fmla="*/ 426245 h 1307307"/>
                <a:gd name="connsiteX14" fmla="*/ 847725 w 1643063"/>
                <a:gd name="connsiteY14" fmla="*/ 492920 h 1307307"/>
                <a:gd name="connsiteX15" fmla="*/ 809625 w 1643063"/>
                <a:gd name="connsiteY15" fmla="*/ 573882 h 1307307"/>
                <a:gd name="connsiteX16" fmla="*/ 700088 w 1643063"/>
                <a:gd name="connsiteY16" fmla="*/ 702470 h 1307307"/>
                <a:gd name="connsiteX17" fmla="*/ 681038 w 1643063"/>
                <a:gd name="connsiteY17" fmla="*/ 783432 h 1307307"/>
                <a:gd name="connsiteX18" fmla="*/ 628650 w 1643063"/>
                <a:gd name="connsiteY18" fmla="*/ 869157 h 1307307"/>
                <a:gd name="connsiteX19" fmla="*/ 604838 w 1643063"/>
                <a:gd name="connsiteY19" fmla="*/ 912020 h 1307307"/>
                <a:gd name="connsiteX20" fmla="*/ 542925 w 1643063"/>
                <a:gd name="connsiteY20" fmla="*/ 988220 h 1307307"/>
                <a:gd name="connsiteX21" fmla="*/ 509588 w 1643063"/>
                <a:gd name="connsiteY21" fmla="*/ 1050132 h 1307307"/>
                <a:gd name="connsiteX22" fmla="*/ 471488 w 1643063"/>
                <a:gd name="connsiteY22" fmla="*/ 1092995 h 1307307"/>
                <a:gd name="connsiteX23" fmla="*/ 442913 w 1643063"/>
                <a:gd name="connsiteY23" fmla="*/ 1126332 h 1307307"/>
                <a:gd name="connsiteX24" fmla="*/ 333375 w 1643063"/>
                <a:gd name="connsiteY24" fmla="*/ 1145382 h 1307307"/>
                <a:gd name="connsiteX25" fmla="*/ 228600 w 1643063"/>
                <a:gd name="connsiteY25" fmla="*/ 1154907 h 1307307"/>
                <a:gd name="connsiteX26" fmla="*/ 157163 w 1643063"/>
                <a:gd name="connsiteY26" fmla="*/ 1188245 h 1307307"/>
                <a:gd name="connsiteX27" fmla="*/ 114300 w 1643063"/>
                <a:gd name="connsiteY27" fmla="*/ 1221582 h 1307307"/>
                <a:gd name="connsiteX28" fmla="*/ 114300 w 1643063"/>
                <a:gd name="connsiteY28" fmla="*/ 1221582 h 1307307"/>
                <a:gd name="connsiteX29" fmla="*/ 71438 w 1643063"/>
                <a:gd name="connsiteY29" fmla="*/ 1273970 h 1307307"/>
                <a:gd name="connsiteX30" fmla="*/ 19050 w 1643063"/>
                <a:gd name="connsiteY30" fmla="*/ 1297782 h 1307307"/>
                <a:gd name="connsiteX31" fmla="*/ 0 w 1643063"/>
                <a:gd name="connsiteY31"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38262 w 1643063"/>
                <a:gd name="connsiteY6" fmla="*/ 335757 h 1307307"/>
                <a:gd name="connsiteX7" fmla="*/ 1259682 w 1643063"/>
                <a:gd name="connsiteY7" fmla="*/ 330995 h 1307307"/>
                <a:gd name="connsiteX8" fmla="*/ 1245394 w 1643063"/>
                <a:gd name="connsiteY8" fmla="*/ 328613 h 1307307"/>
                <a:gd name="connsiteX9" fmla="*/ 1181100 w 1643063"/>
                <a:gd name="connsiteY9" fmla="*/ 316707 h 1307307"/>
                <a:gd name="connsiteX10" fmla="*/ 1114426 w 1643063"/>
                <a:gd name="connsiteY10" fmla="*/ 309564 h 1307307"/>
                <a:gd name="connsiteX11" fmla="*/ 1057275 w 1643063"/>
                <a:gd name="connsiteY11" fmla="*/ 345282 h 1307307"/>
                <a:gd name="connsiteX12" fmla="*/ 1014413 w 1643063"/>
                <a:gd name="connsiteY12" fmla="*/ 354807 h 1307307"/>
                <a:gd name="connsiteX13" fmla="*/ 952500 w 1643063"/>
                <a:gd name="connsiteY13" fmla="*/ 426245 h 1307307"/>
                <a:gd name="connsiteX14" fmla="*/ 847725 w 1643063"/>
                <a:gd name="connsiteY14" fmla="*/ 492920 h 1307307"/>
                <a:gd name="connsiteX15" fmla="*/ 809625 w 1643063"/>
                <a:gd name="connsiteY15" fmla="*/ 573882 h 1307307"/>
                <a:gd name="connsiteX16" fmla="*/ 700088 w 1643063"/>
                <a:gd name="connsiteY16" fmla="*/ 702470 h 1307307"/>
                <a:gd name="connsiteX17" fmla="*/ 681038 w 1643063"/>
                <a:gd name="connsiteY17" fmla="*/ 783432 h 1307307"/>
                <a:gd name="connsiteX18" fmla="*/ 628650 w 1643063"/>
                <a:gd name="connsiteY18" fmla="*/ 869157 h 1307307"/>
                <a:gd name="connsiteX19" fmla="*/ 604838 w 1643063"/>
                <a:gd name="connsiteY19" fmla="*/ 912020 h 1307307"/>
                <a:gd name="connsiteX20" fmla="*/ 542925 w 1643063"/>
                <a:gd name="connsiteY20" fmla="*/ 988220 h 1307307"/>
                <a:gd name="connsiteX21" fmla="*/ 509588 w 1643063"/>
                <a:gd name="connsiteY21" fmla="*/ 1050132 h 1307307"/>
                <a:gd name="connsiteX22" fmla="*/ 471488 w 1643063"/>
                <a:gd name="connsiteY22" fmla="*/ 1092995 h 1307307"/>
                <a:gd name="connsiteX23" fmla="*/ 442913 w 1643063"/>
                <a:gd name="connsiteY23" fmla="*/ 1126332 h 1307307"/>
                <a:gd name="connsiteX24" fmla="*/ 333375 w 1643063"/>
                <a:gd name="connsiteY24" fmla="*/ 1145382 h 1307307"/>
                <a:gd name="connsiteX25" fmla="*/ 228600 w 1643063"/>
                <a:gd name="connsiteY25" fmla="*/ 1154907 h 1307307"/>
                <a:gd name="connsiteX26" fmla="*/ 157163 w 1643063"/>
                <a:gd name="connsiteY26" fmla="*/ 1188245 h 1307307"/>
                <a:gd name="connsiteX27" fmla="*/ 114300 w 1643063"/>
                <a:gd name="connsiteY27" fmla="*/ 1221582 h 1307307"/>
                <a:gd name="connsiteX28" fmla="*/ 114300 w 1643063"/>
                <a:gd name="connsiteY28" fmla="*/ 1221582 h 1307307"/>
                <a:gd name="connsiteX29" fmla="*/ 71438 w 1643063"/>
                <a:gd name="connsiteY29" fmla="*/ 1273970 h 1307307"/>
                <a:gd name="connsiteX30" fmla="*/ 19050 w 1643063"/>
                <a:gd name="connsiteY30" fmla="*/ 1297782 h 1307307"/>
                <a:gd name="connsiteX31" fmla="*/ 0 w 1643063"/>
                <a:gd name="connsiteY31"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38262 w 1643063"/>
                <a:gd name="connsiteY6" fmla="*/ 335757 h 1307307"/>
                <a:gd name="connsiteX7" fmla="*/ 1259682 w 1643063"/>
                <a:gd name="connsiteY7" fmla="*/ 330995 h 1307307"/>
                <a:gd name="connsiteX8" fmla="*/ 1245394 w 1643063"/>
                <a:gd name="connsiteY8" fmla="*/ 328613 h 1307307"/>
                <a:gd name="connsiteX9" fmla="*/ 1181100 w 1643063"/>
                <a:gd name="connsiteY9" fmla="*/ 316707 h 1307307"/>
                <a:gd name="connsiteX10" fmla="*/ 1114426 w 1643063"/>
                <a:gd name="connsiteY10" fmla="*/ 309564 h 1307307"/>
                <a:gd name="connsiteX11" fmla="*/ 1057275 w 1643063"/>
                <a:gd name="connsiteY11" fmla="*/ 345282 h 1307307"/>
                <a:gd name="connsiteX12" fmla="*/ 1014413 w 1643063"/>
                <a:gd name="connsiteY12" fmla="*/ 378620 h 1307307"/>
                <a:gd name="connsiteX13" fmla="*/ 952500 w 1643063"/>
                <a:gd name="connsiteY13" fmla="*/ 426245 h 1307307"/>
                <a:gd name="connsiteX14" fmla="*/ 847725 w 1643063"/>
                <a:gd name="connsiteY14" fmla="*/ 492920 h 1307307"/>
                <a:gd name="connsiteX15" fmla="*/ 809625 w 1643063"/>
                <a:gd name="connsiteY15" fmla="*/ 573882 h 1307307"/>
                <a:gd name="connsiteX16" fmla="*/ 700088 w 1643063"/>
                <a:gd name="connsiteY16" fmla="*/ 702470 h 1307307"/>
                <a:gd name="connsiteX17" fmla="*/ 681038 w 1643063"/>
                <a:gd name="connsiteY17" fmla="*/ 783432 h 1307307"/>
                <a:gd name="connsiteX18" fmla="*/ 628650 w 1643063"/>
                <a:gd name="connsiteY18" fmla="*/ 869157 h 1307307"/>
                <a:gd name="connsiteX19" fmla="*/ 604838 w 1643063"/>
                <a:gd name="connsiteY19" fmla="*/ 912020 h 1307307"/>
                <a:gd name="connsiteX20" fmla="*/ 542925 w 1643063"/>
                <a:gd name="connsiteY20" fmla="*/ 988220 h 1307307"/>
                <a:gd name="connsiteX21" fmla="*/ 509588 w 1643063"/>
                <a:gd name="connsiteY21" fmla="*/ 1050132 h 1307307"/>
                <a:gd name="connsiteX22" fmla="*/ 471488 w 1643063"/>
                <a:gd name="connsiteY22" fmla="*/ 1092995 h 1307307"/>
                <a:gd name="connsiteX23" fmla="*/ 442913 w 1643063"/>
                <a:gd name="connsiteY23" fmla="*/ 1126332 h 1307307"/>
                <a:gd name="connsiteX24" fmla="*/ 333375 w 1643063"/>
                <a:gd name="connsiteY24" fmla="*/ 1145382 h 1307307"/>
                <a:gd name="connsiteX25" fmla="*/ 228600 w 1643063"/>
                <a:gd name="connsiteY25" fmla="*/ 1154907 h 1307307"/>
                <a:gd name="connsiteX26" fmla="*/ 157163 w 1643063"/>
                <a:gd name="connsiteY26" fmla="*/ 1188245 h 1307307"/>
                <a:gd name="connsiteX27" fmla="*/ 114300 w 1643063"/>
                <a:gd name="connsiteY27" fmla="*/ 1221582 h 1307307"/>
                <a:gd name="connsiteX28" fmla="*/ 114300 w 1643063"/>
                <a:gd name="connsiteY28" fmla="*/ 1221582 h 1307307"/>
                <a:gd name="connsiteX29" fmla="*/ 71438 w 1643063"/>
                <a:gd name="connsiteY29" fmla="*/ 1273970 h 1307307"/>
                <a:gd name="connsiteX30" fmla="*/ 19050 w 1643063"/>
                <a:gd name="connsiteY30" fmla="*/ 1297782 h 1307307"/>
                <a:gd name="connsiteX31" fmla="*/ 0 w 1643063"/>
                <a:gd name="connsiteY31"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38262 w 1643063"/>
                <a:gd name="connsiteY6" fmla="*/ 335757 h 1307307"/>
                <a:gd name="connsiteX7" fmla="*/ 1259682 w 1643063"/>
                <a:gd name="connsiteY7" fmla="*/ 330995 h 1307307"/>
                <a:gd name="connsiteX8" fmla="*/ 1245394 w 1643063"/>
                <a:gd name="connsiteY8" fmla="*/ 328613 h 1307307"/>
                <a:gd name="connsiteX9" fmla="*/ 1181100 w 1643063"/>
                <a:gd name="connsiteY9" fmla="*/ 316707 h 1307307"/>
                <a:gd name="connsiteX10" fmla="*/ 1114426 w 1643063"/>
                <a:gd name="connsiteY10" fmla="*/ 309564 h 1307307"/>
                <a:gd name="connsiteX11" fmla="*/ 1054893 w 1643063"/>
                <a:gd name="connsiteY11" fmla="*/ 338138 h 1307307"/>
                <a:gd name="connsiteX12" fmla="*/ 1014413 w 1643063"/>
                <a:gd name="connsiteY12" fmla="*/ 378620 h 1307307"/>
                <a:gd name="connsiteX13" fmla="*/ 952500 w 1643063"/>
                <a:gd name="connsiteY13" fmla="*/ 426245 h 1307307"/>
                <a:gd name="connsiteX14" fmla="*/ 847725 w 1643063"/>
                <a:gd name="connsiteY14" fmla="*/ 492920 h 1307307"/>
                <a:gd name="connsiteX15" fmla="*/ 809625 w 1643063"/>
                <a:gd name="connsiteY15" fmla="*/ 573882 h 1307307"/>
                <a:gd name="connsiteX16" fmla="*/ 700088 w 1643063"/>
                <a:gd name="connsiteY16" fmla="*/ 702470 h 1307307"/>
                <a:gd name="connsiteX17" fmla="*/ 681038 w 1643063"/>
                <a:gd name="connsiteY17" fmla="*/ 783432 h 1307307"/>
                <a:gd name="connsiteX18" fmla="*/ 628650 w 1643063"/>
                <a:gd name="connsiteY18" fmla="*/ 869157 h 1307307"/>
                <a:gd name="connsiteX19" fmla="*/ 604838 w 1643063"/>
                <a:gd name="connsiteY19" fmla="*/ 912020 h 1307307"/>
                <a:gd name="connsiteX20" fmla="*/ 542925 w 1643063"/>
                <a:gd name="connsiteY20" fmla="*/ 988220 h 1307307"/>
                <a:gd name="connsiteX21" fmla="*/ 509588 w 1643063"/>
                <a:gd name="connsiteY21" fmla="*/ 1050132 h 1307307"/>
                <a:gd name="connsiteX22" fmla="*/ 471488 w 1643063"/>
                <a:gd name="connsiteY22" fmla="*/ 1092995 h 1307307"/>
                <a:gd name="connsiteX23" fmla="*/ 442913 w 1643063"/>
                <a:gd name="connsiteY23" fmla="*/ 1126332 h 1307307"/>
                <a:gd name="connsiteX24" fmla="*/ 333375 w 1643063"/>
                <a:gd name="connsiteY24" fmla="*/ 1145382 h 1307307"/>
                <a:gd name="connsiteX25" fmla="*/ 228600 w 1643063"/>
                <a:gd name="connsiteY25" fmla="*/ 1154907 h 1307307"/>
                <a:gd name="connsiteX26" fmla="*/ 157163 w 1643063"/>
                <a:gd name="connsiteY26" fmla="*/ 1188245 h 1307307"/>
                <a:gd name="connsiteX27" fmla="*/ 114300 w 1643063"/>
                <a:gd name="connsiteY27" fmla="*/ 1221582 h 1307307"/>
                <a:gd name="connsiteX28" fmla="*/ 114300 w 1643063"/>
                <a:gd name="connsiteY28" fmla="*/ 1221582 h 1307307"/>
                <a:gd name="connsiteX29" fmla="*/ 71438 w 1643063"/>
                <a:gd name="connsiteY29" fmla="*/ 1273970 h 1307307"/>
                <a:gd name="connsiteX30" fmla="*/ 19050 w 1643063"/>
                <a:gd name="connsiteY30" fmla="*/ 1297782 h 1307307"/>
                <a:gd name="connsiteX31" fmla="*/ 0 w 1643063"/>
                <a:gd name="connsiteY31"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38262 w 1643063"/>
                <a:gd name="connsiteY6" fmla="*/ 335757 h 1307307"/>
                <a:gd name="connsiteX7" fmla="*/ 1259682 w 1643063"/>
                <a:gd name="connsiteY7" fmla="*/ 330995 h 1307307"/>
                <a:gd name="connsiteX8" fmla="*/ 1231106 w 1643063"/>
                <a:gd name="connsiteY8" fmla="*/ 328613 h 1307307"/>
                <a:gd name="connsiteX9" fmla="*/ 1181100 w 1643063"/>
                <a:gd name="connsiteY9" fmla="*/ 316707 h 1307307"/>
                <a:gd name="connsiteX10" fmla="*/ 1114426 w 1643063"/>
                <a:gd name="connsiteY10" fmla="*/ 309564 h 1307307"/>
                <a:gd name="connsiteX11" fmla="*/ 1054893 w 1643063"/>
                <a:gd name="connsiteY11" fmla="*/ 338138 h 1307307"/>
                <a:gd name="connsiteX12" fmla="*/ 1014413 w 1643063"/>
                <a:gd name="connsiteY12" fmla="*/ 378620 h 1307307"/>
                <a:gd name="connsiteX13" fmla="*/ 952500 w 1643063"/>
                <a:gd name="connsiteY13" fmla="*/ 426245 h 1307307"/>
                <a:gd name="connsiteX14" fmla="*/ 847725 w 1643063"/>
                <a:gd name="connsiteY14" fmla="*/ 492920 h 1307307"/>
                <a:gd name="connsiteX15" fmla="*/ 809625 w 1643063"/>
                <a:gd name="connsiteY15" fmla="*/ 573882 h 1307307"/>
                <a:gd name="connsiteX16" fmla="*/ 700088 w 1643063"/>
                <a:gd name="connsiteY16" fmla="*/ 702470 h 1307307"/>
                <a:gd name="connsiteX17" fmla="*/ 681038 w 1643063"/>
                <a:gd name="connsiteY17" fmla="*/ 783432 h 1307307"/>
                <a:gd name="connsiteX18" fmla="*/ 628650 w 1643063"/>
                <a:gd name="connsiteY18" fmla="*/ 869157 h 1307307"/>
                <a:gd name="connsiteX19" fmla="*/ 604838 w 1643063"/>
                <a:gd name="connsiteY19" fmla="*/ 912020 h 1307307"/>
                <a:gd name="connsiteX20" fmla="*/ 542925 w 1643063"/>
                <a:gd name="connsiteY20" fmla="*/ 988220 h 1307307"/>
                <a:gd name="connsiteX21" fmla="*/ 509588 w 1643063"/>
                <a:gd name="connsiteY21" fmla="*/ 1050132 h 1307307"/>
                <a:gd name="connsiteX22" fmla="*/ 471488 w 1643063"/>
                <a:gd name="connsiteY22" fmla="*/ 1092995 h 1307307"/>
                <a:gd name="connsiteX23" fmla="*/ 442913 w 1643063"/>
                <a:gd name="connsiteY23" fmla="*/ 1126332 h 1307307"/>
                <a:gd name="connsiteX24" fmla="*/ 333375 w 1643063"/>
                <a:gd name="connsiteY24" fmla="*/ 1145382 h 1307307"/>
                <a:gd name="connsiteX25" fmla="*/ 228600 w 1643063"/>
                <a:gd name="connsiteY25" fmla="*/ 1154907 h 1307307"/>
                <a:gd name="connsiteX26" fmla="*/ 157163 w 1643063"/>
                <a:gd name="connsiteY26" fmla="*/ 1188245 h 1307307"/>
                <a:gd name="connsiteX27" fmla="*/ 114300 w 1643063"/>
                <a:gd name="connsiteY27" fmla="*/ 1221582 h 1307307"/>
                <a:gd name="connsiteX28" fmla="*/ 114300 w 1643063"/>
                <a:gd name="connsiteY28" fmla="*/ 1221582 h 1307307"/>
                <a:gd name="connsiteX29" fmla="*/ 71438 w 1643063"/>
                <a:gd name="connsiteY29" fmla="*/ 1273970 h 1307307"/>
                <a:gd name="connsiteX30" fmla="*/ 19050 w 1643063"/>
                <a:gd name="connsiteY30" fmla="*/ 1297782 h 1307307"/>
                <a:gd name="connsiteX31" fmla="*/ 0 w 1643063"/>
                <a:gd name="connsiteY31"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38262 w 1643063"/>
                <a:gd name="connsiteY6" fmla="*/ 335757 h 1307307"/>
                <a:gd name="connsiteX7" fmla="*/ 1266826 w 1643063"/>
                <a:gd name="connsiteY7" fmla="*/ 328613 h 1307307"/>
                <a:gd name="connsiteX8" fmla="*/ 1231106 w 1643063"/>
                <a:gd name="connsiteY8" fmla="*/ 328613 h 1307307"/>
                <a:gd name="connsiteX9" fmla="*/ 1181100 w 1643063"/>
                <a:gd name="connsiteY9" fmla="*/ 316707 h 1307307"/>
                <a:gd name="connsiteX10" fmla="*/ 1114426 w 1643063"/>
                <a:gd name="connsiteY10" fmla="*/ 309564 h 1307307"/>
                <a:gd name="connsiteX11" fmla="*/ 1054893 w 1643063"/>
                <a:gd name="connsiteY11" fmla="*/ 338138 h 1307307"/>
                <a:gd name="connsiteX12" fmla="*/ 1014413 w 1643063"/>
                <a:gd name="connsiteY12" fmla="*/ 378620 h 1307307"/>
                <a:gd name="connsiteX13" fmla="*/ 952500 w 1643063"/>
                <a:gd name="connsiteY13" fmla="*/ 426245 h 1307307"/>
                <a:gd name="connsiteX14" fmla="*/ 847725 w 1643063"/>
                <a:gd name="connsiteY14" fmla="*/ 492920 h 1307307"/>
                <a:gd name="connsiteX15" fmla="*/ 809625 w 1643063"/>
                <a:gd name="connsiteY15" fmla="*/ 573882 h 1307307"/>
                <a:gd name="connsiteX16" fmla="*/ 700088 w 1643063"/>
                <a:gd name="connsiteY16" fmla="*/ 702470 h 1307307"/>
                <a:gd name="connsiteX17" fmla="*/ 681038 w 1643063"/>
                <a:gd name="connsiteY17" fmla="*/ 783432 h 1307307"/>
                <a:gd name="connsiteX18" fmla="*/ 628650 w 1643063"/>
                <a:gd name="connsiteY18" fmla="*/ 869157 h 1307307"/>
                <a:gd name="connsiteX19" fmla="*/ 604838 w 1643063"/>
                <a:gd name="connsiteY19" fmla="*/ 912020 h 1307307"/>
                <a:gd name="connsiteX20" fmla="*/ 542925 w 1643063"/>
                <a:gd name="connsiteY20" fmla="*/ 988220 h 1307307"/>
                <a:gd name="connsiteX21" fmla="*/ 509588 w 1643063"/>
                <a:gd name="connsiteY21" fmla="*/ 1050132 h 1307307"/>
                <a:gd name="connsiteX22" fmla="*/ 471488 w 1643063"/>
                <a:gd name="connsiteY22" fmla="*/ 1092995 h 1307307"/>
                <a:gd name="connsiteX23" fmla="*/ 442913 w 1643063"/>
                <a:gd name="connsiteY23" fmla="*/ 1126332 h 1307307"/>
                <a:gd name="connsiteX24" fmla="*/ 333375 w 1643063"/>
                <a:gd name="connsiteY24" fmla="*/ 1145382 h 1307307"/>
                <a:gd name="connsiteX25" fmla="*/ 228600 w 1643063"/>
                <a:gd name="connsiteY25" fmla="*/ 1154907 h 1307307"/>
                <a:gd name="connsiteX26" fmla="*/ 157163 w 1643063"/>
                <a:gd name="connsiteY26" fmla="*/ 1188245 h 1307307"/>
                <a:gd name="connsiteX27" fmla="*/ 114300 w 1643063"/>
                <a:gd name="connsiteY27" fmla="*/ 1221582 h 1307307"/>
                <a:gd name="connsiteX28" fmla="*/ 114300 w 1643063"/>
                <a:gd name="connsiteY28" fmla="*/ 1221582 h 1307307"/>
                <a:gd name="connsiteX29" fmla="*/ 71438 w 1643063"/>
                <a:gd name="connsiteY29" fmla="*/ 1273970 h 1307307"/>
                <a:gd name="connsiteX30" fmla="*/ 19050 w 1643063"/>
                <a:gd name="connsiteY30" fmla="*/ 1297782 h 1307307"/>
                <a:gd name="connsiteX31" fmla="*/ 0 w 1643063"/>
                <a:gd name="connsiteY31"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38262 w 1643063"/>
                <a:gd name="connsiteY6" fmla="*/ 335757 h 1307307"/>
                <a:gd name="connsiteX7" fmla="*/ 1266826 w 1643063"/>
                <a:gd name="connsiteY7" fmla="*/ 328613 h 1307307"/>
                <a:gd name="connsiteX8" fmla="*/ 1231106 w 1643063"/>
                <a:gd name="connsiteY8" fmla="*/ 321469 h 1307307"/>
                <a:gd name="connsiteX9" fmla="*/ 1181100 w 1643063"/>
                <a:gd name="connsiteY9" fmla="*/ 316707 h 1307307"/>
                <a:gd name="connsiteX10" fmla="*/ 1114426 w 1643063"/>
                <a:gd name="connsiteY10" fmla="*/ 309564 h 1307307"/>
                <a:gd name="connsiteX11" fmla="*/ 1054893 w 1643063"/>
                <a:gd name="connsiteY11" fmla="*/ 338138 h 1307307"/>
                <a:gd name="connsiteX12" fmla="*/ 1014413 w 1643063"/>
                <a:gd name="connsiteY12" fmla="*/ 378620 h 1307307"/>
                <a:gd name="connsiteX13" fmla="*/ 952500 w 1643063"/>
                <a:gd name="connsiteY13" fmla="*/ 426245 h 1307307"/>
                <a:gd name="connsiteX14" fmla="*/ 847725 w 1643063"/>
                <a:gd name="connsiteY14" fmla="*/ 492920 h 1307307"/>
                <a:gd name="connsiteX15" fmla="*/ 809625 w 1643063"/>
                <a:gd name="connsiteY15" fmla="*/ 573882 h 1307307"/>
                <a:gd name="connsiteX16" fmla="*/ 700088 w 1643063"/>
                <a:gd name="connsiteY16" fmla="*/ 702470 h 1307307"/>
                <a:gd name="connsiteX17" fmla="*/ 681038 w 1643063"/>
                <a:gd name="connsiteY17" fmla="*/ 783432 h 1307307"/>
                <a:gd name="connsiteX18" fmla="*/ 628650 w 1643063"/>
                <a:gd name="connsiteY18" fmla="*/ 869157 h 1307307"/>
                <a:gd name="connsiteX19" fmla="*/ 604838 w 1643063"/>
                <a:gd name="connsiteY19" fmla="*/ 912020 h 1307307"/>
                <a:gd name="connsiteX20" fmla="*/ 542925 w 1643063"/>
                <a:gd name="connsiteY20" fmla="*/ 988220 h 1307307"/>
                <a:gd name="connsiteX21" fmla="*/ 509588 w 1643063"/>
                <a:gd name="connsiteY21" fmla="*/ 1050132 h 1307307"/>
                <a:gd name="connsiteX22" fmla="*/ 471488 w 1643063"/>
                <a:gd name="connsiteY22" fmla="*/ 1092995 h 1307307"/>
                <a:gd name="connsiteX23" fmla="*/ 442913 w 1643063"/>
                <a:gd name="connsiteY23" fmla="*/ 1126332 h 1307307"/>
                <a:gd name="connsiteX24" fmla="*/ 333375 w 1643063"/>
                <a:gd name="connsiteY24" fmla="*/ 1145382 h 1307307"/>
                <a:gd name="connsiteX25" fmla="*/ 228600 w 1643063"/>
                <a:gd name="connsiteY25" fmla="*/ 1154907 h 1307307"/>
                <a:gd name="connsiteX26" fmla="*/ 157163 w 1643063"/>
                <a:gd name="connsiteY26" fmla="*/ 1188245 h 1307307"/>
                <a:gd name="connsiteX27" fmla="*/ 114300 w 1643063"/>
                <a:gd name="connsiteY27" fmla="*/ 1221582 h 1307307"/>
                <a:gd name="connsiteX28" fmla="*/ 114300 w 1643063"/>
                <a:gd name="connsiteY28" fmla="*/ 1221582 h 1307307"/>
                <a:gd name="connsiteX29" fmla="*/ 71438 w 1643063"/>
                <a:gd name="connsiteY29" fmla="*/ 1273970 h 1307307"/>
                <a:gd name="connsiteX30" fmla="*/ 19050 w 1643063"/>
                <a:gd name="connsiteY30" fmla="*/ 1297782 h 1307307"/>
                <a:gd name="connsiteX31" fmla="*/ 0 w 1643063"/>
                <a:gd name="connsiteY31"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38262 w 1643063"/>
                <a:gd name="connsiteY6" fmla="*/ 335757 h 1307307"/>
                <a:gd name="connsiteX7" fmla="*/ 1276351 w 1643063"/>
                <a:gd name="connsiteY7" fmla="*/ 335757 h 1307307"/>
                <a:gd name="connsiteX8" fmla="*/ 1231106 w 1643063"/>
                <a:gd name="connsiteY8" fmla="*/ 321469 h 1307307"/>
                <a:gd name="connsiteX9" fmla="*/ 1181100 w 1643063"/>
                <a:gd name="connsiteY9" fmla="*/ 316707 h 1307307"/>
                <a:gd name="connsiteX10" fmla="*/ 1114426 w 1643063"/>
                <a:gd name="connsiteY10" fmla="*/ 309564 h 1307307"/>
                <a:gd name="connsiteX11" fmla="*/ 1054893 w 1643063"/>
                <a:gd name="connsiteY11" fmla="*/ 338138 h 1307307"/>
                <a:gd name="connsiteX12" fmla="*/ 1014413 w 1643063"/>
                <a:gd name="connsiteY12" fmla="*/ 378620 h 1307307"/>
                <a:gd name="connsiteX13" fmla="*/ 952500 w 1643063"/>
                <a:gd name="connsiteY13" fmla="*/ 426245 h 1307307"/>
                <a:gd name="connsiteX14" fmla="*/ 847725 w 1643063"/>
                <a:gd name="connsiteY14" fmla="*/ 492920 h 1307307"/>
                <a:gd name="connsiteX15" fmla="*/ 809625 w 1643063"/>
                <a:gd name="connsiteY15" fmla="*/ 573882 h 1307307"/>
                <a:gd name="connsiteX16" fmla="*/ 700088 w 1643063"/>
                <a:gd name="connsiteY16" fmla="*/ 702470 h 1307307"/>
                <a:gd name="connsiteX17" fmla="*/ 681038 w 1643063"/>
                <a:gd name="connsiteY17" fmla="*/ 783432 h 1307307"/>
                <a:gd name="connsiteX18" fmla="*/ 628650 w 1643063"/>
                <a:gd name="connsiteY18" fmla="*/ 869157 h 1307307"/>
                <a:gd name="connsiteX19" fmla="*/ 604838 w 1643063"/>
                <a:gd name="connsiteY19" fmla="*/ 912020 h 1307307"/>
                <a:gd name="connsiteX20" fmla="*/ 542925 w 1643063"/>
                <a:gd name="connsiteY20" fmla="*/ 988220 h 1307307"/>
                <a:gd name="connsiteX21" fmla="*/ 509588 w 1643063"/>
                <a:gd name="connsiteY21" fmla="*/ 1050132 h 1307307"/>
                <a:gd name="connsiteX22" fmla="*/ 471488 w 1643063"/>
                <a:gd name="connsiteY22" fmla="*/ 1092995 h 1307307"/>
                <a:gd name="connsiteX23" fmla="*/ 442913 w 1643063"/>
                <a:gd name="connsiteY23" fmla="*/ 1126332 h 1307307"/>
                <a:gd name="connsiteX24" fmla="*/ 333375 w 1643063"/>
                <a:gd name="connsiteY24" fmla="*/ 1145382 h 1307307"/>
                <a:gd name="connsiteX25" fmla="*/ 228600 w 1643063"/>
                <a:gd name="connsiteY25" fmla="*/ 1154907 h 1307307"/>
                <a:gd name="connsiteX26" fmla="*/ 157163 w 1643063"/>
                <a:gd name="connsiteY26" fmla="*/ 1188245 h 1307307"/>
                <a:gd name="connsiteX27" fmla="*/ 114300 w 1643063"/>
                <a:gd name="connsiteY27" fmla="*/ 1221582 h 1307307"/>
                <a:gd name="connsiteX28" fmla="*/ 114300 w 1643063"/>
                <a:gd name="connsiteY28" fmla="*/ 1221582 h 1307307"/>
                <a:gd name="connsiteX29" fmla="*/ 71438 w 1643063"/>
                <a:gd name="connsiteY29" fmla="*/ 1273970 h 1307307"/>
                <a:gd name="connsiteX30" fmla="*/ 19050 w 1643063"/>
                <a:gd name="connsiteY30" fmla="*/ 1297782 h 1307307"/>
                <a:gd name="connsiteX31" fmla="*/ 0 w 1643063"/>
                <a:gd name="connsiteY31"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38262 w 1643063"/>
                <a:gd name="connsiteY6" fmla="*/ 335757 h 1307307"/>
                <a:gd name="connsiteX7" fmla="*/ 1276351 w 1643063"/>
                <a:gd name="connsiteY7" fmla="*/ 335757 h 1307307"/>
                <a:gd name="connsiteX8" fmla="*/ 1231106 w 1643063"/>
                <a:gd name="connsiteY8" fmla="*/ 328613 h 1307307"/>
                <a:gd name="connsiteX9" fmla="*/ 1181100 w 1643063"/>
                <a:gd name="connsiteY9" fmla="*/ 316707 h 1307307"/>
                <a:gd name="connsiteX10" fmla="*/ 1114426 w 1643063"/>
                <a:gd name="connsiteY10" fmla="*/ 309564 h 1307307"/>
                <a:gd name="connsiteX11" fmla="*/ 1054893 w 1643063"/>
                <a:gd name="connsiteY11" fmla="*/ 338138 h 1307307"/>
                <a:gd name="connsiteX12" fmla="*/ 1014413 w 1643063"/>
                <a:gd name="connsiteY12" fmla="*/ 378620 h 1307307"/>
                <a:gd name="connsiteX13" fmla="*/ 952500 w 1643063"/>
                <a:gd name="connsiteY13" fmla="*/ 426245 h 1307307"/>
                <a:gd name="connsiteX14" fmla="*/ 847725 w 1643063"/>
                <a:gd name="connsiteY14" fmla="*/ 492920 h 1307307"/>
                <a:gd name="connsiteX15" fmla="*/ 809625 w 1643063"/>
                <a:gd name="connsiteY15" fmla="*/ 573882 h 1307307"/>
                <a:gd name="connsiteX16" fmla="*/ 700088 w 1643063"/>
                <a:gd name="connsiteY16" fmla="*/ 702470 h 1307307"/>
                <a:gd name="connsiteX17" fmla="*/ 681038 w 1643063"/>
                <a:gd name="connsiteY17" fmla="*/ 783432 h 1307307"/>
                <a:gd name="connsiteX18" fmla="*/ 628650 w 1643063"/>
                <a:gd name="connsiteY18" fmla="*/ 869157 h 1307307"/>
                <a:gd name="connsiteX19" fmla="*/ 604838 w 1643063"/>
                <a:gd name="connsiteY19" fmla="*/ 912020 h 1307307"/>
                <a:gd name="connsiteX20" fmla="*/ 542925 w 1643063"/>
                <a:gd name="connsiteY20" fmla="*/ 988220 h 1307307"/>
                <a:gd name="connsiteX21" fmla="*/ 509588 w 1643063"/>
                <a:gd name="connsiteY21" fmla="*/ 1050132 h 1307307"/>
                <a:gd name="connsiteX22" fmla="*/ 471488 w 1643063"/>
                <a:gd name="connsiteY22" fmla="*/ 1092995 h 1307307"/>
                <a:gd name="connsiteX23" fmla="*/ 442913 w 1643063"/>
                <a:gd name="connsiteY23" fmla="*/ 1126332 h 1307307"/>
                <a:gd name="connsiteX24" fmla="*/ 333375 w 1643063"/>
                <a:gd name="connsiteY24" fmla="*/ 1145382 h 1307307"/>
                <a:gd name="connsiteX25" fmla="*/ 228600 w 1643063"/>
                <a:gd name="connsiteY25" fmla="*/ 1154907 h 1307307"/>
                <a:gd name="connsiteX26" fmla="*/ 157163 w 1643063"/>
                <a:gd name="connsiteY26" fmla="*/ 1188245 h 1307307"/>
                <a:gd name="connsiteX27" fmla="*/ 114300 w 1643063"/>
                <a:gd name="connsiteY27" fmla="*/ 1221582 h 1307307"/>
                <a:gd name="connsiteX28" fmla="*/ 114300 w 1643063"/>
                <a:gd name="connsiteY28" fmla="*/ 1221582 h 1307307"/>
                <a:gd name="connsiteX29" fmla="*/ 71438 w 1643063"/>
                <a:gd name="connsiteY29" fmla="*/ 1273970 h 1307307"/>
                <a:gd name="connsiteX30" fmla="*/ 19050 w 1643063"/>
                <a:gd name="connsiteY30" fmla="*/ 1297782 h 1307307"/>
                <a:gd name="connsiteX31" fmla="*/ 0 w 1643063"/>
                <a:gd name="connsiteY31"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19212 w 1643063"/>
                <a:gd name="connsiteY6" fmla="*/ 340520 h 1307307"/>
                <a:gd name="connsiteX7" fmla="*/ 1276351 w 1643063"/>
                <a:gd name="connsiteY7" fmla="*/ 335757 h 1307307"/>
                <a:gd name="connsiteX8" fmla="*/ 1231106 w 1643063"/>
                <a:gd name="connsiteY8" fmla="*/ 328613 h 1307307"/>
                <a:gd name="connsiteX9" fmla="*/ 1181100 w 1643063"/>
                <a:gd name="connsiteY9" fmla="*/ 316707 h 1307307"/>
                <a:gd name="connsiteX10" fmla="*/ 1114426 w 1643063"/>
                <a:gd name="connsiteY10" fmla="*/ 309564 h 1307307"/>
                <a:gd name="connsiteX11" fmla="*/ 1054893 w 1643063"/>
                <a:gd name="connsiteY11" fmla="*/ 338138 h 1307307"/>
                <a:gd name="connsiteX12" fmla="*/ 1014413 w 1643063"/>
                <a:gd name="connsiteY12" fmla="*/ 378620 h 1307307"/>
                <a:gd name="connsiteX13" fmla="*/ 952500 w 1643063"/>
                <a:gd name="connsiteY13" fmla="*/ 426245 h 1307307"/>
                <a:gd name="connsiteX14" fmla="*/ 847725 w 1643063"/>
                <a:gd name="connsiteY14" fmla="*/ 492920 h 1307307"/>
                <a:gd name="connsiteX15" fmla="*/ 809625 w 1643063"/>
                <a:gd name="connsiteY15" fmla="*/ 573882 h 1307307"/>
                <a:gd name="connsiteX16" fmla="*/ 700088 w 1643063"/>
                <a:gd name="connsiteY16" fmla="*/ 702470 h 1307307"/>
                <a:gd name="connsiteX17" fmla="*/ 681038 w 1643063"/>
                <a:gd name="connsiteY17" fmla="*/ 783432 h 1307307"/>
                <a:gd name="connsiteX18" fmla="*/ 628650 w 1643063"/>
                <a:gd name="connsiteY18" fmla="*/ 869157 h 1307307"/>
                <a:gd name="connsiteX19" fmla="*/ 604838 w 1643063"/>
                <a:gd name="connsiteY19" fmla="*/ 912020 h 1307307"/>
                <a:gd name="connsiteX20" fmla="*/ 542925 w 1643063"/>
                <a:gd name="connsiteY20" fmla="*/ 988220 h 1307307"/>
                <a:gd name="connsiteX21" fmla="*/ 509588 w 1643063"/>
                <a:gd name="connsiteY21" fmla="*/ 1050132 h 1307307"/>
                <a:gd name="connsiteX22" fmla="*/ 471488 w 1643063"/>
                <a:gd name="connsiteY22" fmla="*/ 1092995 h 1307307"/>
                <a:gd name="connsiteX23" fmla="*/ 442913 w 1643063"/>
                <a:gd name="connsiteY23" fmla="*/ 1126332 h 1307307"/>
                <a:gd name="connsiteX24" fmla="*/ 333375 w 1643063"/>
                <a:gd name="connsiteY24" fmla="*/ 1145382 h 1307307"/>
                <a:gd name="connsiteX25" fmla="*/ 228600 w 1643063"/>
                <a:gd name="connsiteY25" fmla="*/ 1154907 h 1307307"/>
                <a:gd name="connsiteX26" fmla="*/ 157163 w 1643063"/>
                <a:gd name="connsiteY26" fmla="*/ 1188245 h 1307307"/>
                <a:gd name="connsiteX27" fmla="*/ 114300 w 1643063"/>
                <a:gd name="connsiteY27" fmla="*/ 1221582 h 1307307"/>
                <a:gd name="connsiteX28" fmla="*/ 114300 w 1643063"/>
                <a:gd name="connsiteY28" fmla="*/ 1221582 h 1307307"/>
                <a:gd name="connsiteX29" fmla="*/ 71438 w 1643063"/>
                <a:gd name="connsiteY29" fmla="*/ 1273970 h 1307307"/>
                <a:gd name="connsiteX30" fmla="*/ 19050 w 1643063"/>
                <a:gd name="connsiteY30" fmla="*/ 1297782 h 1307307"/>
                <a:gd name="connsiteX31" fmla="*/ 0 w 1643063"/>
                <a:gd name="connsiteY31"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19212 w 1643063"/>
                <a:gd name="connsiteY6" fmla="*/ 340520 h 1307307"/>
                <a:gd name="connsiteX7" fmla="*/ 1254920 w 1643063"/>
                <a:gd name="connsiteY7" fmla="*/ 338138 h 1307307"/>
                <a:gd name="connsiteX8" fmla="*/ 1231106 w 1643063"/>
                <a:gd name="connsiteY8" fmla="*/ 328613 h 1307307"/>
                <a:gd name="connsiteX9" fmla="*/ 1181100 w 1643063"/>
                <a:gd name="connsiteY9" fmla="*/ 316707 h 1307307"/>
                <a:gd name="connsiteX10" fmla="*/ 1114426 w 1643063"/>
                <a:gd name="connsiteY10" fmla="*/ 309564 h 1307307"/>
                <a:gd name="connsiteX11" fmla="*/ 1054893 w 1643063"/>
                <a:gd name="connsiteY11" fmla="*/ 338138 h 1307307"/>
                <a:gd name="connsiteX12" fmla="*/ 1014413 w 1643063"/>
                <a:gd name="connsiteY12" fmla="*/ 378620 h 1307307"/>
                <a:gd name="connsiteX13" fmla="*/ 952500 w 1643063"/>
                <a:gd name="connsiteY13" fmla="*/ 426245 h 1307307"/>
                <a:gd name="connsiteX14" fmla="*/ 847725 w 1643063"/>
                <a:gd name="connsiteY14" fmla="*/ 492920 h 1307307"/>
                <a:gd name="connsiteX15" fmla="*/ 809625 w 1643063"/>
                <a:gd name="connsiteY15" fmla="*/ 573882 h 1307307"/>
                <a:gd name="connsiteX16" fmla="*/ 700088 w 1643063"/>
                <a:gd name="connsiteY16" fmla="*/ 702470 h 1307307"/>
                <a:gd name="connsiteX17" fmla="*/ 681038 w 1643063"/>
                <a:gd name="connsiteY17" fmla="*/ 783432 h 1307307"/>
                <a:gd name="connsiteX18" fmla="*/ 628650 w 1643063"/>
                <a:gd name="connsiteY18" fmla="*/ 869157 h 1307307"/>
                <a:gd name="connsiteX19" fmla="*/ 604838 w 1643063"/>
                <a:gd name="connsiteY19" fmla="*/ 912020 h 1307307"/>
                <a:gd name="connsiteX20" fmla="*/ 542925 w 1643063"/>
                <a:gd name="connsiteY20" fmla="*/ 988220 h 1307307"/>
                <a:gd name="connsiteX21" fmla="*/ 509588 w 1643063"/>
                <a:gd name="connsiteY21" fmla="*/ 1050132 h 1307307"/>
                <a:gd name="connsiteX22" fmla="*/ 471488 w 1643063"/>
                <a:gd name="connsiteY22" fmla="*/ 1092995 h 1307307"/>
                <a:gd name="connsiteX23" fmla="*/ 442913 w 1643063"/>
                <a:gd name="connsiteY23" fmla="*/ 1126332 h 1307307"/>
                <a:gd name="connsiteX24" fmla="*/ 333375 w 1643063"/>
                <a:gd name="connsiteY24" fmla="*/ 1145382 h 1307307"/>
                <a:gd name="connsiteX25" fmla="*/ 228600 w 1643063"/>
                <a:gd name="connsiteY25" fmla="*/ 1154907 h 1307307"/>
                <a:gd name="connsiteX26" fmla="*/ 157163 w 1643063"/>
                <a:gd name="connsiteY26" fmla="*/ 1188245 h 1307307"/>
                <a:gd name="connsiteX27" fmla="*/ 114300 w 1643063"/>
                <a:gd name="connsiteY27" fmla="*/ 1221582 h 1307307"/>
                <a:gd name="connsiteX28" fmla="*/ 114300 w 1643063"/>
                <a:gd name="connsiteY28" fmla="*/ 1221582 h 1307307"/>
                <a:gd name="connsiteX29" fmla="*/ 71438 w 1643063"/>
                <a:gd name="connsiteY29" fmla="*/ 1273970 h 1307307"/>
                <a:gd name="connsiteX30" fmla="*/ 19050 w 1643063"/>
                <a:gd name="connsiteY30" fmla="*/ 1297782 h 1307307"/>
                <a:gd name="connsiteX31" fmla="*/ 0 w 1643063"/>
                <a:gd name="connsiteY31"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19212 w 1643063"/>
                <a:gd name="connsiteY6" fmla="*/ 340520 h 1307307"/>
                <a:gd name="connsiteX7" fmla="*/ 1240633 w 1643063"/>
                <a:gd name="connsiteY7" fmla="*/ 330994 h 1307307"/>
                <a:gd name="connsiteX8" fmla="*/ 1231106 w 1643063"/>
                <a:gd name="connsiteY8" fmla="*/ 328613 h 1307307"/>
                <a:gd name="connsiteX9" fmla="*/ 1181100 w 1643063"/>
                <a:gd name="connsiteY9" fmla="*/ 316707 h 1307307"/>
                <a:gd name="connsiteX10" fmla="*/ 1114426 w 1643063"/>
                <a:gd name="connsiteY10" fmla="*/ 309564 h 1307307"/>
                <a:gd name="connsiteX11" fmla="*/ 1054893 w 1643063"/>
                <a:gd name="connsiteY11" fmla="*/ 338138 h 1307307"/>
                <a:gd name="connsiteX12" fmla="*/ 1014413 w 1643063"/>
                <a:gd name="connsiteY12" fmla="*/ 378620 h 1307307"/>
                <a:gd name="connsiteX13" fmla="*/ 952500 w 1643063"/>
                <a:gd name="connsiteY13" fmla="*/ 426245 h 1307307"/>
                <a:gd name="connsiteX14" fmla="*/ 847725 w 1643063"/>
                <a:gd name="connsiteY14" fmla="*/ 492920 h 1307307"/>
                <a:gd name="connsiteX15" fmla="*/ 809625 w 1643063"/>
                <a:gd name="connsiteY15" fmla="*/ 573882 h 1307307"/>
                <a:gd name="connsiteX16" fmla="*/ 700088 w 1643063"/>
                <a:gd name="connsiteY16" fmla="*/ 702470 h 1307307"/>
                <a:gd name="connsiteX17" fmla="*/ 681038 w 1643063"/>
                <a:gd name="connsiteY17" fmla="*/ 783432 h 1307307"/>
                <a:gd name="connsiteX18" fmla="*/ 628650 w 1643063"/>
                <a:gd name="connsiteY18" fmla="*/ 869157 h 1307307"/>
                <a:gd name="connsiteX19" fmla="*/ 604838 w 1643063"/>
                <a:gd name="connsiteY19" fmla="*/ 912020 h 1307307"/>
                <a:gd name="connsiteX20" fmla="*/ 542925 w 1643063"/>
                <a:gd name="connsiteY20" fmla="*/ 988220 h 1307307"/>
                <a:gd name="connsiteX21" fmla="*/ 509588 w 1643063"/>
                <a:gd name="connsiteY21" fmla="*/ 1050132 h 1307307"/>
                <a:gd name="connsiteX22" fmla="*/ 471488 w 1643063"/>
                <a:gd name="connsiteY22" fmla="*/ 1092995 h 1307307"/>
                <a:gd name="connsiteX23" fmla="*/ 442913 w 1643063"/>
                <a:gd name="connsiteY23" fmla="*/ 1126332 h 1307307"/>
                <a:gd name="connsiteX24" fmla="*/ 333375 w 1643063"/>
                <a:gd name="connsiteY24" fmla="*/ 1145382 h 1307307"/>
                <a:gd name="connsiteX25" fmla="*/ 228600 w 1643063"/>
                <a:gd name="connsiteY25" fmla="*/ 1154907 h 1307307"/>
                <a:gd name="connsiteX26" fmla="*/ 157163 w 1643063"/>
                <a:gd name="connsiteY26" fmla="*/ 1188245 h 1307307"/>
                <a:gd name="connsiteX27" fmla="*/ 114300 w 1643063"/>
                <a:gd name="connsiteY27" fmla="*/ 1221582 h 1307307"/>
                <a:gd name="connsiteX28" fmla="*/ 114300 w 1643063"/>
                <a:gd name="connsiteY28" fmla="*/ 1221582 h 1307307"/>
                <a:gd name="connsiteX29" fmla="*/ 71438 w 1643063"/>
                <a:gd name="connsiteY29" fmla="*/ 1273970 h 1307307"/>
                <a:gd name="connsiteX30" fmla="*/ 19050 w 1643063"/>
                <a:gd name="connsiteY30" fmla="*/ 1297782 h 1307307"/>
                <a:gd name="connsiteX31" fmla="*/ 0 w 1643063"/>
                <a:gd name="connsiteY31"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19212 w 1643063"/>
                <a:gd name="connsiteY6" fmla="*/ 340520 h 1307307"/>
                <a:gd name="connsiteX7" fmla="*/ 1240633 w 1643063"/>
                <a:gd name="connsiteY7" fmla="*/ 330994 h 1307307"/>
                <a:gd name="connsiteX8" fmla="*/ 1219200 w 1643063"/>
                <a:gd name="connsiteY8" fmla="*/ 326232 h 1307307"/>
                <a:gd name="connsiteX9" fmla="*/ 1181100 w 1643063"/>
                <a:gd name="connsiteY9" fmla="*/ 316707 h 1307307"/>
                <a:gd name="connsiteX10" fmla="*/ 1114426 w 1643063"/>
                <a:gd name="connsiteY10" fmla="*/ 309564 h 1307307"/>
                <a:gd name="connsiteX11" fmla="*/ 1054893 w 1643063"/>
                <a:gd name="connsiteY11" fmla="*/ 338138 h 1307307"/>
                <a:gd name="connsiteX12" fmla="*/ 1014413 w 1643063"/>
                <a:gd name="connsiteY12" fmla="*/ 378620 h 1307307"/>
                <a:gd name="connsiteX13" fmla="*/ 952500 w 1643063"/>
                <a:gd name="connsiteY13" fmla="*/ 426245 h 1307307"/>
                <a:gd name="connsiteX14" fmla="*/ 847725 w 1643063"/>
                <a:gd name="connsiteY14" fmla="*/ 492920 h 1307307"/>
                <a:gd name="connsiteX15" fmla="*/ 809625 w 1643063"/>
                <a:gd name="connsiteY15" fmla="*/ 573882 h 1307307"/>
                <a:gd name="connsiteX16" fmla="*/ 700088 w 1643063"/>
                <a:gd name="connsiteY16" fmla="*/ 702470 h 1307307"/>
                <a:gd name="connsiteX17" fmla="*/ 681038 w 1643063"/>
                <a:gd name="connsiteY17" fmla="*/ 783432 h 1307307"/>
                <a:gd name="connsiteX18" fmla="*/ 628650 w 1643063"/>
                <a:gd name="connsiteY18" fmla="*/ 869157 h 1307307"/>
                <a:gd name="connsiteX19" fmla="*/ 604838 w 1643063"/>
                <a:gd name="connsiteY19" fmla="*/ 912020 h 1307307"/>
                <a:gd name="connsiteX20" fmla="*/ 542925 w 1643063"/>
                <a:gd name="connsiteY20" fmla="*/ 988220 h 1307307"/>
                <a:gd name="connsiteX21" fmla="*/ 509588 w 1643063"/>
                <a:gd name="connsiteY21" fmla="*/ 1050132 h 1307307"/>
                <a:gd name="connsiteX22" fmla="*/ 471488 w 1643063"/>
                <a:gd name="connsiteY22" fmla="*/ 1092995 h 1307307"/>
                <a:gd name="connsiteX23" fmla="*/ 442913 w 1643063"/>
                <a:gd name="connsiteY23" fmla="*/ 1126332 h 1307307"/>
                <a:gd name="connsiteX24" fmla="*/ 333375 w 1643063"/>
                <a:gd name="connsiteY24" fmla="*/ 1145382 h 1307307"/>
                <a:gd name="connsiteX25" fmla="*/ 228600 w 1643063"/>
                <a:gd name="connsiteY25" fmla="*/ 1154907 h 1307307"/>
                <a:gd name="connsiteX26" fmla="*/ 157163 w 1643063"/>
                <a:gd name="connsiteY26" fmla="*/ 1188245 h 1307307"/>
                <a:gd name="connsiteX27" fmla="*/ 114300 w 1643063"/>
                <a:gd name="connsiteY27" fmla="*/ 1221582 h 1307307"/>
                <a:gd name="connsiteX28" fmla="*/ 114300 w 1643063"/>
                <a:gd name="connsiteY28" fmla="*/ 1221582 h 1307307"/>
                <a:gd name="connsiteX29" fmla="*/ 71438 w 1643063"/>
                <a:gd name="connsiteY29" fmla="*/ 1273970 h 1307307"/>
                <a:gd name="connsiteX30" fmla="*/ 19050 w 1643063"/>
                <a:gd name="connsiteY30" fmla="*/ 1297782 h 1307307"/>
                <a:gd name="connsiteX31" fmla="*/ 0 w 1643063"/>
                <a:gd name="connsiteY31"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19212 w 1643063"/>
                <a:gd name="connsiteY6" fmla="*/ 340520 h 1307307"/>
                <a:gd name="connsiteX7" fmla="*/ 1257302 w 1643063"/>
                <a:gd name="connsiteY7" fmla="*/ 335756 h 1307307"/>
                <a:gd name="connsiteX8" fmla="*/ 1219200 w 1643063"/>
                <a:gd name="connsiteY8" fmla="*/ 326232 h 1307307"/>
                <a:gd name="connsiteX9" fmla="*/ 1181100 w 1643063"/>
                <a:gd name="connsiteY9" fmla="*/ 316707 h 1307307"/>
                <a:gd name="connsiteX10" fmla="*/ 1114426 w 1643063"/>
                <a:gd name="connsiteY10" fmla="*/ 309564 h 1307307"/>
                <a:gd name="connsiteX11" fmla="*/ 1054893 w 1643063"/>
                <a:gd name="connsiteY11" fmla="*/ 338138 h 1307307"/>
                <a:gd name="connsiteX12" fmla="*/ 1014413 w 1643063"/>
                <a:gd name="connsiteY12" fmla="*/ 378620 h 1307307"/>
                <a:gd name="connsiteX13" fmla="*/ 952500 w 1643063"/>
                <a:gd name="connsiteY13" fmla="*/ 426245 h 1307307"/>
                <a:gd name="connsiteX14" fmla="*/ 847725 w 1643063"/>
                <a:gd name="connsiteY14" fmla="*/ 492920 h 1307307"/>
                <a:gd name="connsiteX15" fmla="*/ 809625 w 1643063"/>
                <a:gd name="connsiteY15" fmla="*/ 573882 h 1307307"/>
                <a:gd name="connsiteX16" fmla="*/ 700088 w 1643063"/>
                <a:gd name="connsiteY16" fmla="*/ 702470 h 1307307"/>
                <a:gd name="connsiteX17" fmla="*/ 681038 w 1643063"/>
                <a:gd name="connsiteY17" fmla="*/ 783432 h 1307307"/>
                <a:gd name="connsiteX18" fmla="*/ 628650 w 1643063"/>
                <a:gd name="connsiteY18" fmla="*/ 869157 h 1307307"/>
                <a:gd name="connsiteX19" fmla="*/ 604838 w 1643063"/>
                <a:gd name="connsiteY19" fmla="*/ 912020 h 1307307"/>
                <a:gd name="connsiteX20" fmla="*/ 542925 w 1643063"/>
                <a:gd name="connsiteY20" fmla="*/ 988220 h 1307307"/>
                <a:gd name="connsiteX21" fmla="*/ 509588 w 1643063"/>
                <a:gd name="connsiteY21" fmla="*/ 1050132 h 1307307"/>
                <a:gd name="connsiteX22" fmla="*/ 471488 w 1643063"/>
                <a:gd name="connsiteY22" fmla="*/ 1092995 h 1307307"/>
                <a:gd name="connsiteX23" fmla="*/ 442913 w 1643063"/>
                <a:gd name="connsiteY23" fmla="*/ 1126332 h 1307307"/>
                <a:gd name="connsiteX24" fmla="*/ 333375 w 1643063"/>
                <a:gd name="connsiteY24" fmla="*/ 1145382 h 1307307"/>
                <a:gd name="connsiteX25" fmla="*/ 228600 w 1643063"/>
                <a:gd name="connsiteY25" fmla="*/ 1154907 h 1307307"/>
                <a:gd name="connsiteX26" fmla="*/ 157163 w 1643063"/>
                <a:gd name="connsiteY26" fmla="*/ 1188245 h 1307307"/>
                <a:gd name="connsiteX27" fmla="*/ 114300 w 1643063"/>
                <a:gd name="connsiteY27" fmla="*/ 1221582 h 1307307"/>
                <a:gd name="connsiteX28" fmla="*/ 114300 w 1643063"/>
                <a:gd name="connsiteY28" fmla="*/ 1221582 h 1307307"/>
                <a:gd name="connsiteX29" fmla="*/ 71438 w 1643063"/>
                <a:gd name="connsiteY29" fmla="*/ 1273970 h 1307307"/>
                <a:gd name="connsiteX30" fmla="*/ 19050 w 1643063"/>
                <a:gd name="connsiteY30" fmla="*/ 1297782 h 1307307"/>
                <a:gd name="connsiteX31" fmla="*/ 0 w 1643063"/>
                <a:gd name="connsiteY31"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19212 w 1643063"/>
                <a:gd name="connsiteY6" fmla="*/ 340520 h 1307307"/>
                <a:gd name="connsiteX7" fmla="*/ 1219200 w 1643063"/>
                <a:gd name="connsiteY7" fmla="*/ 326232 h 1307307"/>
                <a:gd name="connsiteX8" fmla="*/ 1181100 w 1643063"/>
                <a:gd name="connsiteY8" fmla="*/ 316707 h 1307307"/>
                <a:gd name="connsiteX9" fmla="*/ 1114426 w 1643063"/>
                <a:gd name="connsiteY9" fmla="*/ 309564 h 1307307"/>
                <a:gd name="connsiteX10" fmla="*/ 1054893 w 1643063"/>
                <a:gd name="connsiteY10" fmla="*/ 338138 h 1307307"/>
                <a:gd name="connsiteX11" fmla="*/ 1014413 w 1643063"/>
                <a:gd name="connsiteY11" fmla="*/ 378620 h 1307307"/>
                <a:gd name="connsiteX12" fmla="*/ 952500 w 1643063"/>
                <a:gd name="connsiteY12" fmla="*/ 426245 h 1307307"/>
                <a:gd name="connsiteX13" fmla="*/ 847725 w 1643063"/>
                <a:gd name="connsiteY13" fmla="*/ 492920 h 1307307"/>
                <a:gd name="connsiteX14" fmla="*/ 809625 w 1643063"/>
                <a:gd name="connsiteY14" fmla="*/ 573882 h 1307307"/>
                <a:gd name="connsiteX15" fmla="*/ 700088 w 1643063"/>
                <a:gd name="connsiteY15" fmla="*/ 702470 h 1307307"/>
                <a:gd name="connsiteX16" fmla="*/ 681038 w 1643063"/>
                <a:gd name="connsiteY16" fmla="*/ 783432 h 1307307"/>
                <a:gd name="connsiteX17" fmla="*/ 628650 w 1643063"/>
                <a:gd name="connsiteY17" fmla="*/ 869157 h 1307307"/>
                <a:gd name="connsiteX18" fmla="*/ 604838 w 1643063"/>
                <a:gd name="connsiteY18" fmla="*/ 912020 h 1307307"/>
                <a:gd name="connsiteX19" fmla="*/ 542925 w 1643063"/>
                <a:gd name="connsiteY19" fmla="*/ 988220 h 1307307"/>
                <a:gd name="connsiteX20" fmla="*/ 509588 w 1643063"/>
                <a:gd name="connsiteY20" fmla="*/ 1050132 h 1307307"/>
                <a:gd name="connsiteX21" fmla="*/ 471488 w 1643063"/>
                <a:gd name="connsiteY21" fmla="*/ 1092995 h 1307307"/>
                <a:gd name="connsiteX22" fmla="*/ 442913 w 1643063"/>
                <a:gd name="connsiteY22" fmla="*/ 1126332 h 1307307"/>
                <a:gd name="connsiteX23" fmla="*/ 333375 w 1643063"/>
                <a:gd name="connsiteY23" fmla="*/ 1145382 h 1307307"/>
                <a:gd name="connsiteX24" fmla="*/ 228600 w 1643063"/>
                <a:gd name="connsiteY24" fmla="*/ 1154907 h 1307307"/>
                <a:gd name="connsiteX25" fmla="*/ 157163 w 1643063"/>
                <a:gd name="connsiteY25" fmla="*/ 1188245 h 1307307"/>
                <a:gd name="connsiteX26" fmla="*/ 114300 w 1643063"/>
                <a:gd name="connsiteY26" fmla="*/ 1221582 h 1307307"/>
                <a:gd name="connsiteX27" fmla="*/ 114300 w 1643063"/>
                <a:gd name="connsiteY27" fmla="*/ 1221582 h 1307307"/>
                <a:gd name="connsiteX28" fmla="*/ 71438 w 1643063"/>
                <a:gd name="connsiteY28" fmla="*/ 1273970 h 1307307"/>
                <a:gd name="connsiteX29" fmla="*/ 19050 w 1643063"/>
                <a:gd name="connsiteY29" fmla="*/ 1297782 h 1307307"/>
                <a:gd name="connsiteX30" fmla="*/ 0 w 1643063"/>
                <a:gd name="connsiteY30"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19212 w 1643063"/>
                <a:gd name="connsiteY6" fmla="*/ 340520 h 1307307"/>
                <a:gd name="connsiteX7" fmla="*/ 1219200 w 1643063"/>
                <a:gd name="connsiteY7" fmla="*/ 326232 h 1307307"/>
                <a:gd name="connsiteX8" fmla="*/ 1114426 w 1643063"/>
                <a:gd name="connsiteY8" fmla="*/ 309564 h 1307307"/>
                <a:gd name="connsiteX9" fmla="*/ 1054893 w 1643063"/>
                <a:gd name="connsiteY9" fmla="*/ 338138 h 1307307"/>
                <a:gd name="connsiteX10" fmla="*/ 1014413 w 1643063"/>
                <a:gd name="connsiteY10" fmla="*/ 378620 h 1307307"/>
                <a:gd name="connsiteX11" fmla="*/ 952500 w 1643063"/>
                <a:gd name="connsiteY11" fmla="*/ 426245 h 1307307"/>
                <a:gd name="connsiteX12" fmla="*/ 847725 w 1643063"/>
                <a:gd name="connsiteY12" fmla="*/ 492920 h 1307307"/>
                <a:gd name="connsiteX13" fmla="*/ 809625 w 1643063"/>
                <a:gd name="connsiteY13" fmla="*/ 573882 h 1307307"/>
                <a:gd name="connsiteX14" fmla="*/ 700088 w 1643063"/>
                <a:gd name="connsiteY14" fmla="*/ 702470 h 1307307"/>
                <a:gd name="connsiteX15" fmla="*/ 681038 w 1643063"/>
                <a:gd name="connsiteY15" fmla="*/ 783432 h 1307307"/>
                <a:gd name="connsiteX16" fmla="*/ 628650 w 1643063"/>
                <a:gd name="connsiteY16" fmla="*/ 869157 h 1307307"/>
                <a:gd name="connsiteX17" fmla="*/ 604838 w 1643063"/>
                <a:gd name="connsiteY17" fmla="*/ 912020 h 1307307"/>
                <a:gd name="connsiteX18" fmla="*/ 542925 w 1643063"/>
                <a:gd name="connsiteY18" fmla="*/ 988220 h 1307307"/>
                <a:gd name="connsiteX19" fmla="*/ 509588 w 1643063"/>
                <a:gd name="connsiteY19" fmla="*/ 1050132 h 1307307"/>
                <a:gd name="connsiteX20" fmla="*/ 471488 w 1643063"/>
                <a:gd name="connsiteY20" fmla="*/ 1092995 h 1307307"/>
                <a:gd name="connsiteX21" fmla="*/ 442913 w 1643063"/>
                <a:gd name="connsiteY21" fmla="*/ 1126332 h 1307307"/>
                <a:gd name="connsiteX22" fmla="*/ 333375 w 1643063"/>
                <a:gd name="connsiteY22" fmla="*/ 1145382 h 1307307"/>
                <a:gd name="connsiteX23" fmla="*/ 228600 w 1643063"/>
                <a:gd name="connsiteY23" fmla="*/ 1154907 h 1307307"/>
                <a:gd name="connsiteX24" fmla="*/ 157163 w 1643063"/>
                <a:gd name="connsiteY24" fmla="*/ 1188245 h 1307307"/>
                <a:gd name="connsiteX25" fmla="*/ 114300 w 1643063"/>
                <a:gd name="connsiteY25" fmla="*/ 1221582 h 1307307"/>
                <a:gd name="connsiteX26" fmla="*/ 114300 w 1643063"/>
                <a:gd name="connsiteY26" fmla="*/ 1221582 h 1307307"/>
                <a:gd name="connsiteX27" fmla="*/ 71438 w 1643063"/>
                <a:gd name="connsiteY27" fmla="*/ 1273970 h 1307307"/>
                <a:gd name="connsiteX28" fmla="*/ 19050 w 1643063"/>
                <a:gd name="connsiteY28" fmla="*/ 1297782 h 1307307"/>
                <a:gd name="connsiteX29" fmla="*/ 0 w 1643063"/>
                <a:gd name="connsiteY29"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19212 w 1643063"/>
                <a:gd name="connsiteY6" fmla="*/ 340520 h 1307307"/>
                <a:gd name="connsiteX7" fmla="*/ 1219200 w 1643063"/>
                <a:gd name="connsiteY7" fmla="*/ 326232 h 1307307"/>
                <a:gd name="connsiteX8" fmla="*/ 1114426 w 1643063"/>
                <a:gd name="connsiteY8" fmla="*/ 309564 h 1307307"/>
                <a:gd name="connsiteX9" fmla="*/ 1045368 w 1643063"/>
                <a:gd name="connsiteY9" fmla="*/ 335756 h 1307307"/>
                <a:gd name="connsiteX10" fmla="*/ 1014413 w 1643063"/>
                <a:gd name="connsiteY10" fmla="*/ 378620 h 1307307"/>
                <a:gd name="connsiteX11" fmla="*/ 952500 w 1643063"/>
                <a:gd name="connsiteY11" fmla="*/ 426245 h 1307307"/>
                <a:gd name="connsiteX12" fmla="*/ 847725 w 1643063"/>
                <a:gd name="connsiteY12" fmla="*/ 492920 h 1307307"/>
                <a:gd name="connsiteX13" fmla="*/ 809625 w 1643063"/>
                <a:gd name="connsiteY13" fmla="*/ 573882 h 1307307"/>
                <a:gd name="connsiteX14" fmla="*/ 700088 w 1643063"/>
                <a:gd name="connsiteY14" fmla="*/ 702470 h 1307307"/>
                <a:gd name="connsiteX15" fmla="*/ 681038 w 1643063"/>
                <a:gd name="connsiteY15" fmla="*/ 783432 h 1307307"/>
                <a:gd name="connsiteX16" fmla="*/ 628650 w 1643063"/>
                <a:gd name="connsiteY16" fmla="*/ 869157 h 1307307"/>
                <a:gd name="connsiteX17" fmla="*/ 604838 w 1643063"/>
                <a:gd name="connsiteY17" fmla="*/ 912020 h 1307307"/>
                <a:gd name="connsiteX18" fmla="*/ 542925 w 1643063"/>
                <a:gd name="connsiteY18" fmla="*/ 988220 h 1307307"/>
                <a:gd name="connsiteX19" fmla="*/ 509588 w 1643063"/>
                <a:gd name="connsiteY19" fmla="*/ 1050132 h 1307307"/>
                <a:gd name="connsiteX20" fmla="*/ 471488 w 1643063"/>
                <a:gd name="connsiteY20" fmla="*/ 1092995 h 1307307"/>
                <a:gd name="connsiteX21" fmla="*/ 442913 w 1643063"/>
                <a:gd name="connsiteY21" fmla="*/ 1126332 h 1307307"/>
                <a:gd name="connsiteX22" fmla="*/ 333375 w 1643063"/>
                <a:gd name="connsiteY22" fmla="*/ 1145382 h 1307307"/>
                <a:gd name="connsiteX23" fmla="*/ 228600 w 1643063"/>
                <a:gd name="connsiteY23" fmla="*/ 1154907 h 1307307"/>
                <a:gd name="connsiteX24" fmla="*/ 157163 w 1643063"/>
                <a:gd name="connsiteY24" fmla="*/ 1188245 h 1307307"/>
                <a:gd name="connsiteX25" fmla="*/ 114300 w 1643063"/>
                <a:gd name="connsiteY25" fmla="*/ 1221582 h 1307307"/>
                <a:gd name="connsiteX26" fmla="*/ 114300 w 1643063"/>
                <a:gd name="connsiteY26" fmla="*/ 1221582 h 1307307"/>
                <a:gd name="connsiteX27" fmla="*/ 71438 w 1643063"/>
                <a:gd name="connsiteY27" fmla="*/ 1273970 h 1307307"/>
                <a:gd name="connsiteX28" fmla="*/ 19050 w 1643063"/>
                <a:gd name="connsiteY28" fmla="*/ 1297782 h 1307307"/>
                <a:gd name="connsiteX29" fmla="*/ 0 w 1643063"/>
                <a:gd name="connsiteY29"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19212 w 1643063"/>
                <a:gd name="connsiteY6" fmla="*/ 340520 h 1307307"/>
                <a:gd name="connsiteX7" fmla="*/ 1219200 w 1643063"/>
                <a:gd name="connsiteY7" fmla="*/ 326232 h 1307307"/>
                <a:gd name="connsiteX8" fmla="*/ 1114426 w 1643063"/>
                <a:gd name="connsiteY8" fmla="*/ 309564 h 1307307"/>
                <a:gd name="connsiteX9" fmla="*/ 1045368 w 1643063"/>
                <a:gd name="connsiteY9" fmla="*/ 335756 h 1307307"/>
                <a:gd name="connsiteX10" fmla="*/ 1004888 w 1643063"/>
                <a:gd name="connsiteY10" fmla="*/ 376239 h 1307307"/>
                <a:gd name="connsiteX11" fmla="*/ 952500 w 1643063"/>
                <a:gd name="connsiteY11" fmla="*/ 426245 h 1307307"/>
                <a:gd name="connsiteX12" fmla="*/ 847725 w 1643063"/>
                <a:gd name="connsiteY12" fmla="*/ 492920 h 1307307"/>
                <a:gd name="connsiteX13" fmla="*/ 809625 w 1643063"/>
                <a:gd name="connsiteY13" fmla="*/ 573882 h 1307307"/>
                <a:gd name="connsiteX14" fmla="*/ 700088 w 1643063"/>
                <a:gd name="connsiteY14" fmla="*/ 702470 h 1307307"/>
                <a:gd name="connsiteX15" fmla="*/ 681038 w 1643063"/>
                <a:gd name="connsiteY15" fmla="*/ 783432 h 1307307"/>
                <a:gd name="connsiteX16" fmla="*/ 628650 w 1643063"/>
                <a:gd name="connsiteY16" fmla="*/ 869157 h 1307307"/>
                <a:gd name="connsiteX17" fmla="*/ 604838 w 1643063"/>
                <a:gd name="connsiteY17" fmla="*/ 912020 h 1307307"/>
                <a:gd name="connsiteX18" fmla="*/ 542925 w 1643063"/>
                <a:gd name="connsiteY18" fmla="*/ 988220 h 1307307"/>
                <a:gd name="connsiteX19" fmla="*/ 509588 w 1643063"/>
                <a:gd name="connsiteY19" fmla="*/ 1050132 h 1307307"/>
                <a:gd name="connsiteX20" fmla="*/ 471488 w 1643063"/>
                <a:gd name="connsiteY20" fmla="*/ 1092995 h 1307307"/>
                <a:gd name="connsiteX21" fmla="*/ 442913 w 1643063"/>
                <a:gd name="connsiteY21" fmla="*/ 1126332 h 1307307"/>
                <a:gd name="connsiteX22" fmla="*/ 333375 w 1643063"/>
                <a:gd name="connsiteY22" fmla="*/ 1145382 h 1307307"/>
                <a:gd name="connsiteX23" fmla="*/ 228600 w 1643063"/>
                <a:gd name="connsiteY23" fmla="*/ 1154907 h 1307307"/>
                <a:gd name="connsiteX24" fmla="*/ 157163 w 1643063"/>
                <a:gd name="connsiteY24" fmla="*/ 1188245 h 1307307"/>
                <a:gd name="connsiteX25" fmla="*/ 114300 w 1643063"/>
                <a:gd name="connsiteY25" fmla="*/ 1221582 h 1307307"/>
                <a:gd name="connsiteX26" fmla="*/ 114300 w 1643063"/>
                <a:gd name="connsiteY26" fmla="*/ 1221582 h 1307307"/>
                <a:gd name="connsiteX27" fmla="*/ 71438 w 1643063"/>
                <a:gd name="connsiteY27" fmla="*/ 1273970 h 1307307"/>
                <a:gd name="connsiteX28" fmla="*/ 19050 w 1643063"/>
                <a:gd name="connsiteY28" fmla="*/ 1297782 h 1307307"/>
                <a:gd name="connsiteX29" fmla="*/ 0 w 1643063"/>
                <a:gd name="connsiteY29"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19212 w 1643063"/>
                <a:gd name="connsiteY6" fmla="*/ 340520 h 1307307"/>
                <a:gd name="connsiteX7" fmla="*/ 1219200 w 1643063"/>
                <a:gd name="connsiteY7" fmla="*/ 326232 h 1307307"/>
                <a:gd name="connsiteX8" fmla="*/ 1114426 w 1643063"/>
                <a:gd name="connsiteY8" fmla="*/ 309564 h 1307307"/>
                <a:gd name="connsiteX9" fmla="*/ 1045368 w 1643063"/>
                <a:gd name="connsiteY9" fmla="*/ 335756 h 1307307"/>
                <a:gd name="connsiteX10" fmla="*/ 1004888 w 1643063"/>
                <a:gd name="connsiteY10" fmla="*/ 376239 h 1307307"/>
                <a:gd name="connsiteX11" fmla="*/ 952500 w 1643063"/>
                <a:gd name="connsiteY11" fmla="*/ 426245 h 1307307"/>
                <a:gd name="connsiteX12" fmla="*/ 847725 w 1643063"/>
                <a:gd name="connsiteY12" fmla="*/ 492920 h 1307307"/>
                <a:gd name="connsiteX13" fmla="*/ 809625 w 1643063"/>
                <a:gd name="connsiteY13" fmla="*/ 573882 h 1307307"/>
                <a:gd name="connsiteX14" fmla="*/ 700088 w 1643063"/>
                <a:gd name="connsiteY14" fmla="*/ 702470 h 1307307"/>
                <a:gd name="connsiteX15" fmla="*/ 681038 w 1643063"/>
                <a:gd name="connsiteY15" fmla="*/ 783432 h 1307307"/>
                <a:gd name="connsiteX16" fmla="*/ 628650 w 1643063"/>
                <a:gd name="connsiteY16" fmla="*/ 869157 h 1307307"/>
                <a:gd name="connsiteX17" fmla="*/ 604838 w 1643063"/>
                <a:gd name="connsiteY17" fmla="*/ 912020 h 1307307"/>
                <a:gd name="connsiteX18" fmla="*/ 542925 w 1643063"/>
                <a:gd name="connsiteY18" fmla="*/ 988220 h 1307307"/>
                <a:gd name="connsiteX19" fmla="*/ 509588 w 1643063"/>
                <a:gd name="connsiteY19" fmla="*/ 1050132 h 1307307"/>
                <a:gd name="connsiteX20" fmla="*/ 471488 w 1643063"/>
                <a:gd name="connsiteY20" fmla="*/ 1092995 h 1307307"/>
                <a:gd name="connsiteX21" fmla="*/ 442913 w 1643063"/>
                <a:gd name="connsiteY21" fmla="*/ 1126332 h 1307307"/>
                <a:gd name="connsiteX22" fmla="*/ 333375 w 1643063"/>
                <a:gd name="connsiteY22" fmla="*/ 1145382 h 1307307"/>
                <a:gd name="connsiteX23" fmla="*/ 228600 w 1643063"/>
                <a:gd name="connsiteY23" fmla="*/ 1154907 h 1307307"/>
                <a:gd name="connsiteX24" fmla="*/ 157163 w 1643063"/>
                <a:gd name="connsiteY24" fmla="*/ 1188245 h 1307307"/>
                <a:gd name="connsiteX25" fmla="*/ 114300 w 1643063"/>
                <a:gd name="connsiteY25" fmla="*/ 1221582 h 1307307"/>
                <a:gd name="connsiteX26" fmla="*/ 114300 w 1643063"/>
                <a:gd name="connsiteY26" fmla="*/ 1221582 h 1307307"/>
                <a:gd name="connsiteX27" fmla="*/ 71438 w 1643063"/>
                <a:gd name="connsiteY27" fmla="*/ 1273970 h 1307307"/>
                <a:gd name="connsiteX28" fmla="*/ 19050 w 1643063"/>
                <a:gd name="connsiteY28" fmla="*/ 1297782 h 1307307"/>
                <a:gd name="connsiteX29" fmla="*/ 0 w 1643063"/>
                <a:gd name="connsiteY29"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19212 w 1643063"/>
                <a:gd name="connsiteY6" fmla="*/ 340520 h 1307307"/>
                <a:gd name="connsiteX7" fmla="*/ 1219200 w 1643063"/>
                <a:gd name="connsiteY7" fmla="*/ 326232 h 1307307"/>
                <a:gd name="connsiteX8" fmla="*/ 1114426 w 1643063"/>
                <a:gd name="connsiteY8" fmla="*/ 309564 h 1307307"/>
                <a:gd name="connsiteX9" fmla="*/ 1045368 w 1643063"/>
                <a:gd name="connsiteY9" fmla="*/ 335756 h 1307307"/>
                <a:gd name="connsiteX10" fmla="*/ 952500 w 1643063"/>
                <a:gd name="connsiteY10" fmla="*/ 426245 h 1307307"/>
                <a:gd name="connsiteX11" fmla="*/ 847725 w 1643063"/>
                <a:gd name="connsiteY11" fmla="*/ 492920 h 1307307"/>
                <a:gd name="connsiteX12" fmla="*/ 809625 w 1643063"/>
                <a:gd name="connsiteY12" fmla="*/ 573882 h 1307307"/>
                <a:gd name="connsiteX13" fmla="*/ 700088 w 1643063"/>
                <a:gd name="connsiteY13" fmla="*/ 702470 h 1307307"/>
                <a:gd name="connsiteX14" fmla="*/ 681038 w 1643063"/>
                <a:gd name="connsiteY14" fmla="*/ 783432 h 1307307"/>
                <a:gd name="connsiteX15" fmla="*/ 628650 w 1643063"/>
                <a:gd name="connsiteY15" fmla="*/ 869157 h 1307307"/>
                <a:gd name="connsiteX16" fmla="*/ 604838 w 1643063"/>
                <a:gd name="connsiteY16" fmla="*/ 912020 h 1307307"/>
                <a:gd name="connsiteX17" fmla="*/ 542925 w 1643063"/>
                <a:gd name="connsiteY17" fmla="*/ 988220 h 1307307"/>
                <a:gd name="connsiteX18" fmla="*/ 509588 w 1643063"/>
                <a:gd name="connsiteY18" fmla="*/ 1050132 h 1307307"/>
                <a:gd name="connsiteX19" fmla="*/ 471488 w 1643063"/>
                <a:gd name="connsiteY19" fmla="*/ 1092995 h 1307307"/>
                <a:gd name="connsiteX20" fmla="*/ 442913 w 1643063"/>
                <a:gd name="connsiteY20" fmla="*/ 1126332 h 1307307"/>
                <a:gd name="connsiteX21" fmla="*/ 333375 w 1643063"/>
                <a:gd name="connsiteY21" fmla="*/ 1145382 h 1307307"/>
                <a:gd name="connsiteX22" fmla="*/ 228600 w 1643063"/>
                <a:gd name="connsiteY22" fmla="*/ 1154907 h 1307307"/>
                <a:gd name="connsiteX23" fmla="*/ 157163 w 1643063"/>
                <a:gd name="connsiteY23" fmla="*/ 1188245 h 1307307"/>
                <a:gd name="connsiteX24" fmla="*/ 114300 w 1643063"/>
                <a:gd name="connsiteY24" fmla="*/ 1221582 h 1307307"/>
                <a:gd name="connsiteX25" fmla="*/ 114300 w 1643063"/>
                <a:gd name="connsiteY25" fmla="*/ 1221582 h 1307307"/>
                <a:gd name="connsiteX26" fmla="*/ 71438 w 1643063"/>
                <a:gd name="connsiteY26" fmla="*/ 1273970 h 1307307"/>
                <a:gd name="connsiteX27" fmla="*/ 19050 w 1643063"/>
                <a:gd name="connsiteY27" fmla="*/ 1297782 h 1307307"/>
                <a:gd name="connsiteX28" fmla="*/ 0 w 1643063"/>
                <a:gd name="connsiteY28"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19212 w 1643063"/>
                <a:gd name="connsiteY6" fmla="*/ 340520 h 1307307"/>
                <a:gd name="connsiteX7" fmla="*/ 1219200 w 1643063"/>
                <a:gd name="connsiteY7" fmla="*/ 326232 h 1307307"/>
                <a:gd name="connsiteX8" fmla="*/ 1188245 w 1643063"/>
                <a:gd name="connsiteY8" fmla="*/ 321470 h 1307307"/>
                <a:gd name="connsiteX9" fmla="*/ 1114426 w 1643063"/>
                <a:gd name="connsiteY9" fmla="*/ 309564 h 1307307"/>
                <a:gd name="connsiteX10" fmla="*/ 1045368 w 1643063"/>
                <a:gd name="connsiteY10" fmla="*/ 335756 h 1307307"/>
                <a:gd name="connsiteX11" fmla="*/ 952500 w 1643063"/>
                <a:gd name="connsiteY11" fmla="*/ 426245 h 1307307"/>
                <a:gd name="connsiteX12" fmla="*/ 847725 w 1643063"/>
                <a:gd name="connsiteY12" fmla="*/ 492920 h 1307307"/>
                <a:gd name="connsiteX13" fmla="*/ 809625 w 1643063"/>
                <a:gd name="connsiteY13" fmla="*/ 573882 h 1307307"/>
                <a:gd name="connsiteX14" fmla="*/ 700088 w 1643063"/>
                <a:gd name="connsiteY14" fmla="*/ 702470 h 1307307"/>
                <a:gd name="connsiteX15" fmla="*/ 681038 w 1643063"/>
                <a:gd name="connsiteY15" fmla="*/ 783432 h 1307307"/>
                <a:gd name="connsiteX16" fmla="*/ 628650 w 1643063"/>
                <a:gd name="connsiteY16" fmla="*/ 869157 h 1307307"/>
                <a:gd name="connsiteX17" fmla="*/ 604838 w 1643063"/>
                <a:gd name="connsiteY17" fmla="*/ 912020 h 1307307"/>
                <a:gd name="connsiteX18" fmla="*/ 542925 w 1643063"/>
                <a:gd name="connsiteY18" fmla="*/ 988220 h 1307307"/>
                <a:gd name="connsiteX19" fmla="*/ 509588 w 1643063"/>
                <a:gd name="connsiteY19" fmla="*/ 1050132 h 1307307"/>
                <a:gd name="connsiteX20" fmla="*/ 471488 w 1643063"/>
                <a:gd name="connsiteY20" fmla="*/ 1092995 h 1307307"/>
                <a:gd name="connsiteX21" fmla="*/ 442913 w 1643063"/>
                <a:gd name="connsiteY21" fmla="*/ 1126332 h 1307307"/>
                <a:gd name="connsiteX22" fmla="*/ 333375 w 1643063"/>
                <a:gd name="connsiteY22" fmla="*/ 1145382 h 1307307"/>
                <a:gd name="connsiteX23" fmla="*/ 228600 w 1643063"/>
                <a:gd name="connsiteY23" fmla="*/ 1154907 h 1307307"/>
                <a:gd name="connsiteX24" fmla="*/ 157163 w 1643063"/>
                <a:gd name="connsiteY24" fmla="*/ 1188245 h 1307307"/>
                <a:gd name="connsiteX25" fmla="*/ 114300 w 1643063"/>
                <a:gd name="connsiteY25" fmla="*/ 1221582 h 1307307"/>
                <a:gd name="connsiteX26" fmla="*/ 114300 w 1643063"/>
                <a:gd name="connsiteY26" fmla="*/ 1221582 h 1307307"/>
                <a:gd name="connsiteX27" fmla="*/ 71438 w 1643063"/>
                <a:gd name="connsiteY27" fmla="*/ 1273970 h 1307307"/>
                <a:gd name="connsiteX28" fmla="*/ 19050 w 1643063"/>
                <a:gd name="connsiteY28" fmla="*/ 1297782 h 1307307"/>
                <a:gd name="connsiteX29" fmla="*/ 0 w 1643063"/>
                <a:gd name="connsiteY29"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19212 w 1643063"/>
                <a:gd name="connsiteY6" fmla="*/ 340520 h 1307307"/>
                <a:gd name="connsiteX7" fmla="*/ 1231106 w 1643063"/>
                <a:gd name="connsiteY7" fmla="*/ 335757 h 1307307"/>
                <a:gd name="connsiteX8" fmla="*/ 1188245 w 1643063"/>
                <a:gd name="connsiteY8" fmla="*/ 321470 h 1307307"/>
                <a:gd name="connsiteX9" fmla="*/ 1114426 w 1643063"/>
                <a:gd name="connsiteY9" fmla="*/ 309564 h 1307307"/>
                <a:gd name="connsiteX10" fmla="*/ 1045368 w 1643063"/>
                <a:gd name="connsiteY10" fmla="*/ 335756 h 1307307"/>
                <a:gd name="connsiteX11" fmla="*/ 952500 w 1643063"/>
                <a:gd name="connsiteY11" fmla="*/ 426245 h 1307307"/>
                <a:gd name="connsiteX12" fmla="*/ 847725 w 1643063"/>
                <a:gd name="connsiteY12" fmla="*/ 492920 h 1307307"/>
                <a:gd name="connsiteX13" fmla="*/ 809625 w 1643063"/>
                <a:gd name="connsiteY13" fmla="*/ 573882 h 1307307"/>
                <a:gd name="connsiteX14" fmla="*/ 700088 w 1643063"/>
                <a:gd name="connsiteY14" fmla="*/ 702470 h 1307307"/>
                <a:gd name="connsiteX15" fmla="*/ 681038 w 1643063"/>
                <a:gd name="connsiteY15" fmla="*/ 783432 h 1307307"/>
                <a:gd name="connsiteX16" fmla="*/ 628650 w 1643063"/>
                <a:gd name="connsiteY16" fmla="*/ 869157 h 1307307"/>
                <a:gd name="connsiteX17" fmla="*/ 604838 w 1643063"/>
                <a:gd name="connsiteY17" fmla="*/ 912020 h 1307307"/>
                <a:gd name="connsiteX18" fmla="*/ 542925 w 1643063"/>
                <a:gd name="connsiteY18" fmla="*/ 988220 h 1307307"/>
                <a:gd name="connsiteX19" fmla="*/ 509588 w 1643063"/>
                <a:gd name="connsiteY19" fmla="*/ 1050132 h 1307307"/>
                <a:gd name="connsiteX20" fmla="*/ 471488 w 1643063"/>
                <a:gd name="connsiteY20" fmla="*/ 1092995 h 1307307"/>
                <a:gd name="connsiteX21" fmla="*/ 442913 w 1643063"/>
                <a:gd name="connsiteY21" fmla="*/ 1126332 h 1307307"/>
                <a:gd name="connsiteX22" fmla="*/ 333375 w 1643063"/>
                <a:gd name="connsiteY22" fmla="*/ 1145382 h 1307307"/>
                <a:gd name="connsiteX23" fmla="*/ 228600 w 1643063"/>
                <a:gd name="connsiteY23" fmla="*/ 1154907 h 1307307"/>
                <a:gd name="connsiteX24" fmla="*/ 157163 w 1643063"/>
                <a:gd name="connsiteY24" fmla="*/ 1188245 h 1307307"/>
                <a:gd name="connsiteX25" fmla="*/ 114300 w 1643063"/>
                <a:gd name="connsiteY25" fmla="*/ 1221582 h 1307307"/>
                <a:gd name="connsiteX26" fmla="*/ 114300 w 1643063"/>
                <a:gd name="connsiteY26" fmla="*/ 1221582 h 1307307"/>
                <a:gd name="connsiteX27" fmla="*/ 71438 w 1643063"/>
                <a:gd name="connsiteY27" fmla="*/ 1273970 h 1307307"/>
                <a:gd name="connsiteX28" fmla="*/ 19050 w 1643063"/>
                <a:gd name="connsiteY28" fmla="*/ 1297782 h 1307307"/>
                <a:gd name="connsiteX29" fmla="*/ 0 w 1643063"/>
                <a:gd name="connsiteY29"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19212 w 1643063"/>
                <a:gd name="connsiteY6" fmla="*/ 340520 h 1307307"/>
                <a:gd name="connsiteX7" fmla="*/ 1231106 w 1643063"/>
                <a:gd name="connsiteY7" fmla="*/ 335757 h 1307307"/>
                <a:gd name="connsiteX8" fmla="*/ 1195388 w 1643063"/>
                <a:gd name="connsiteY8" fmla="*/ 316707 h 1307307"/>
                <a:gd name="connsiteX9" fmla="*/ 1114426 w 1643063"/>
                <a:gd name="connsiteY9" fmla="*/ 309564 h 1307307"/>
                <a:gd name="connsiteX10" fmla="*/ 1045368 w 1643063"/>
                <a:gd name="connsiteY10" fmla="*/ 335756 h 1307307"/>
                <a:gd name="connsiteX11" fmla="*/ 952500 w 1643063"/>
                <a:gd name="connsiteY11" fmla="*/ 426245 h 1307307"/>
                <a:gd name="connsiteX12" fmla="*/ 847725 w 1643063"/>
                <a:gd name="connsiteY12" fmla="*/ 492920 h 1307307"/>
                <a:gd name="connsiteX13" fmla="*/ 809625 w 1643063"/>
                <a:gd name="connsiteY13" fmla="*/ 573882 h 1307307"/>
                <a:gd name="connsiteX14" fmla="*/ 700088 w 1643063"/>
                <a:gd name="connsiteY14" fmla="*/ 702470 h 1307307"/>
                <a:gd name="connsiteX15" fmla="*/ 681038 w 1643063"/>
                <a:gd name="connsiteY15" fmla="*/ 783432 h 1307307"/>
                <a:gd name="connsiteX16" fmla="*/ 628650 w 1643063"/>
                <a:gd name="connsiteY16" fmla="*/ 869157 h 1307307"/>
                <a:gd name="connsiteX17" fmla="*/ 604838 w 1643063"/>
                <a:gd name="connsiteY17" fmla="*/ 912020 h 1307307"/>
                <a:gd name="connsiteX18" fmla="*/ 542925 w 1643063"/>
                <a:gd name="connsiteY18" fmla="*/ 988220 h 1307307"/>
                <a:gd name="connsiteX19" fmla="*/ 509588 w 1643063"/>
                <a:gd name="connsiteY19" fmla="*/ 1050132 h 1307307"/>
                <a:gd name="connsiteX20" fmla="*/ 471488 w 1643063"/>
                <a:gd name="connsiteY20" fmla="*/ 1092995 h 1307307"/>
                <a:gd name="connsiteX21" fmla="*/ 442913 w 1643063"/>
                <a:gd name="connsiteY21" fmla="*/ 1126332 h 1307307"/>
                <a:gd name="connsiteX22" fmla="*/ 333375 w 1643063"/>
                <a:gd name="connsiteY22" fmla="*/ 1145382 h 1307307"/>
                <a:gd name="connsiteX23" fmla="*/ 228600 w 1643063"/>
                <a:gd name="connsiteY23" fmla="*/ 1154907 h 1307307"/>
                <a:gd name="connsiteX24" fmla="*/ 157163 w 1643063"/>
                <a:gd name="connsiteY24" fmla="*/ 1188245 h 1307307"/>
                <a:gd name="connsiteX25" fmla="*/ 114300 w 1643063"/>
                <a:gd name="connsiteY25" fmla="*/ 1221582 h 1307307"/>
                <a:gd name="connsiteX26" fmla="*/ 114300 w 1643063"/>
                <a:gd name="connsiteY26" fmla="*/ 1221582 h 1307307"/>
                <a:gd name="connsiteX27" fmla="*/ 71438 w 1643063"/>
                <a:gd name="connsiteY27" fmla="*/ 1273970 h 1307307"/>
                <a:gd name="connsiteX28" fmla="*/ 19050 w 1643063"/>
                <a:gd name="connsiteY28" fmla="*/ 1297782 h 1307307"/>
                <a:gd name="connsiteX29" fmla="*/ 0 w 1643063"/>
                <a:gd name="connsiteY29"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19212 w 1643063"/>
                <a:gd name="connsiteY6" fmla="*/ 340520 h 1307307"/>
                <a:gd name="connsiteX7" fmla="*/ 1257300 w 1643063"/>
                <a:gd name="connsiteY7" fmla="*/ 347663 h 1307307"/>
                <a:gd name="connsiteX8" fmla="*/ 1195388 w 1643063"/>
                <a:gd name="connsiteY8" fmla="*/ 316707 h 1307307"/>
                <a:gd name="connsiteX9" fmla="*/ 1114426 w 1643063"/>
                <a:gd name="connsiteY9" fmla="*/ 309564 h 1307307"/>
                <a:gd name="connsiteX10" fmla="*/ 1045368 w 1643063"/>
                <a:gd name="connsiteY10" fmla="*/ 335756 h 1307307"/>
                <a:gd name="connsiteX11" fmla="*/ 952500 w 1643063"/>
                <a:gd name="connsiteY11" fmla="*/ 426245 h 1307307"/>
                <a:gd name="connsiteX12" fmla="*/ 847725 w 1643063"/>
                <a:gd name="connsiteY12" fmla="*/ 492920 h 1307307"/>
                <a:gd name="connsiteX13" fmla="*/ 809625 w 1643063"/>
                <a:gd name="connsiteY13" fmla="*/ 573882 h 1307307"/>
                <a:gd name="connsiteX14" fmla="*/ 700088 w 1643063"/>
                <a:gd name="connsiteY14" fmla="*/ 702470 h 1307307"/>
                <a:gd name="connsiteX15" fmla="*/ 681038 w 1643063"/>
                <a:gd name="connsiteY15" fmla="*/ 783432 h 1307307"/>
                <a:gd name="connsiteX16" fmla="*/ 628650 w 1643063"/>
                <a:gd name="connsiteY16" fmla="*/ 869157 h 1307307"/>
                <a:gd name="connsiteX17" fmla="*/ 604838 w 1643063"/>
                <a:gd name="connsiteY17" fmla="*/ 912020 h 1307307"/>
                <a:gd name="connsiteX18" fmla="*/ 542925 w 1643063"/>
                <a:gd name="connsiteY18" fmla="*/ 988220 h 1307307"/>
                <a:gd name="connsiteX19" fmla="*/ 509588 w 1643063"/>
                <a:gd name="connsiteY19" fmla="*/ 1050132 h 1307307"/>
                <a:gd name="connsiteX20" fmla="*/ 471488 w 1643063"/>
                <a:gd name="connsiteY20" fmla="*/ 1092995 h 1307307"/>
                <a:gd name="connsiteX21" fmla="*/ 442913 w 1643063"/>
                <a:gd name="connsiteY21" fmla="*/ 1126332 h 1307307"/>
                <a:gd name="connsiteX22" fmla="*/ 333375 w 1643063"/>
                <a:gd name="connsiteY22" fmla="*/ 1145382 h 1307307"/>
                <a:gd name="connsiteX23" fmla="*/ 228600 w 1643063"/>
                <a:gd name="connsiteY23" fmla="*/ 1154907 h 1307307"/>
                <a:gd name="connsiteX24" fmla="*/ 157163 w 1643063"/>
                <a:gd name="connsiteY24" fmla="*/ 1188245 h 1307307"/>
                <a:gd name="connsiteX25" fmla="*/ 114300 w 1643063"/>
                <a:gd name="connsiteY25" fmla="*/ 1221582 h 1307307"/>
                <a:gd name="connsiteX26" fmla="*/ 114300 w 1643063"/>
                <a:gd name="connsiteY26" fmla="*/ 1221582 h 1307307"/>
                <a:gd name="connsiteX27" fmla="*/ 71438 w 1643063"/>
                <a:gd name="connsiteY27" fmla="*/ 1273970 h 1307307"/>
                <a:gd name="connsiteX28" fmla="*/ 19050 w 1643063"/>
                <a:gd name="connsiteY28" fmla="*/ 1297782 h 1307307"/>
                <a:gd name="connsiteX29" fmla="*/ 0 w 1643063"/>
                <a:gd name="connsiteY29"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19212 w 1643063"/>
                <a:gd name="connsiteY6" fmla="*/ 340520 h 1307307"/>
                <a:gd name="connsiteX7" fmla="*/ 1257300 w 1643063"/>
                <a:gd name="connsiteY7" fmla="*/ 347663 h 1307307"/>
                <a:gd name="connsiteX8" fmla="*/ 1195388 w 1643063"/>
                <a:gd name="connsiteY8" fmla="*/ 316707 h 1307307"/>
                <a:gd name="connsiteX9" fmla="*/ 1121570 w 1643063"/>
                <a:gd name="connsiteY9" fmla="*/ 307182 h 1307307"/>
                <a:gd name="connsiteX10" fmla="*/ 1045368 w 1643063"/>
                <a:gd name="connsiteY10" fmla="*/ 335756 h 1307307"/>
                <a:gd name="connsiteX11" fmla="*/ 952500 w 1643063"/>
                <a:gd name="connsiteY11" fmla="*/ 426245 h 1307307"/>
                <a:gd name="connsiteX12" fmla="*/ 847725 w 1643063"/>
                <a:gd name="connsiteY12" fmla="*/ 492920 h 1307307"/>
                <a:gd name="connsiteX13" fmla="*/ 809625 w 1643063"/>
                <a:gd name="connsiteY13" fmla="*/ 573882 h 1307307"/>
                <a:gd name="connsiteX14" fmla="*/ 700088 w 1643063"/>
                <a:gd name="connsiteY14" fmla="*/ 702470 h 1307307"/>
                <a:gd name="connsiteX15" fmla="*/ 681038 w 1643063"/>
                <a:gd name="connsiteY15" fmla="*/ 783432 h 1307307"/>
                <a:gd name="connsiteX16" fmla="*/ 628650 w 1643063"/>
                <a:gd name="connsiteY16" fmla="*/ 869157 h 1307307"/>
                <a:gd name="connsiteX17" fmla="*/ 604838 w 1643063"/>
                <a:gd name="connsiteY17" fmla="*/ 912020 h 1307307"/>
                <a:gd name="connsiteX18" fmla="*/ 542925 w 1643063"/>
                <a:gd name="connsiteY18" fmla="*/ 988220 h 1307307"/>
                <a:gd name="connsiteX19" fmla="*/ 509588 w 1643063"/>
                <a:gd name="connsiteY19" fmla="*/ 1050132 h 1307307"/>
                <a:gd name="connsiteX20" fmla="*/ 471488 w 1643063"/>
                <a:gd name="connsiteY20" fmla="*/ 1092995 h 1307307"/>
                <a:gd name="connsiteX21" fmla="*/ 442913 w 1643063"/>
                <a:gd name="connsiteY21" fmla="*/ 1126332 h 1307307"/>
                <a:gd name="connsiteX22" fmla="*/ 333375 w 1643063"/>
                <a:gd name="connsiteY22" fmla="*/ 1145382 h 1307307"/>
                <a:gd name="connsiteX23" fmla="*/ 228600 w 1643063"/>
                <a:gd name="connsiteY23" fmla="*/ 1154907 h 1307307"/>
                <a:gd name="connsiteX24" fmla="*/ 157163 w 1643063"/>
                <a:gd name="connsiteY24" fmla="*/ 1188245 h 1307307"/>
                <a:gd name="connsiteX25" fmla="*/ 114300 w 1643063"/>
                <a:gd name="connsiteY25" fmla="*/ 1221582 h 1307307"/>
                <a:gd name="connsiteX26" fmla="*/ 114300 w 1643063"/>
                <a:gd name="connsiteY26" fmla="*/ 1221582 h 1307307"/>
                <a:gd name="connsiteX27" fmla="*/ 71438 w 1643063"/>
                <a:gd name="connsiteY27" fmla="*/ 1273970 h 1307307"/>
                <a:gd name="connsiteX28" fmla="*/ 19050 w 1643063"/>
                <a:gd name="connsiteY28" fmla="*/ 1297782 h 1307307"/>
                <a:gd name="connsiteX29" fmla="*/ 0 w 1643063"/>
                <a:gd name="connsiteY29"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19212 w 1643063"/>
                <a:gd name="connsiteY6" fmla="*/ 340520 h 1307307"/>
                <a:gd name="connsiteX7" fmla="*/ 1257300 w 1643063"/>
                <a:gd name="connsiteY7" fmla="*/ 347663 h 1307307"/>
                <a:gd name="connsiteX8" fmla="*/ 1202531 w 1643063"/>
                <a:gd name="connsiteY8" fmla="*/ 321470 h 1307307"/>
                <a:gd name="connsiteX9" fmla="*/ 1121570 w 1643063"/>
                <a:gd name="connsiteY9" fmla="*/ 307182 h 1307307"/>
                <a:gd name="connsiteX10" fmla="*/ 1045368 w 1643063"/>
                <a:gd name="connsiteY10" fmla="*/ 335756 h 1307307"/>
                <a:gd name="connsiteX11" fmla="*/ 952500 w 1643063"/>
                <a:gd name="connsiteY11" fmla="*/ 426245 h 1307307"/>
                <a:gd name="connsiteX12" fmla="*/ 847725 w 1643063"/>
                <a:gd name="connsiteY12" fmla="*/ 492920 h 1307307"/>
                <a:gd name="connsiteX13" fmla="*/ 809625 w 1643063"/>
                <a:gd name="connsiteY13" fmla="*/ 573882 h 1307307"/>
                <a:gd name="connsiteX14" fmla="*/ 700088 w 1643063"/>
                <a:gd name="connsiteY14" fmla="*/ 702470 h 1307307"/>
                <a:gd name="connsiteX15" fmla="*/ 681038 w 1643063"/>
                <a:gd name="connsiteY15" fmla="*/ 783432 h 1307307"/>
                <a:gd name="connsiteX16" fmla="*/ 628650 w 1643063"/>
                <a:gd name="connsiteY16" fmla="*/ 869157 h 1307307"/>
                <a:gd name="connsiteX17" fmla="*/ 604838 w 1643063"/>
                <a:gd name="connsiteY17" fmla="*/ 912020 h 1307307"/>
                <a:gd name="connsiteX18" fmla="*/ 542925 w 1643063"/>
                <a:gd name="connsiteY18" fmla="*/ 988220 h 1307307"/>
                <a:gd name="connsiteX19" fmla="*/ 509588 w 1643063"/>
                <a:gd name="connsiteY19" fmla="*/ 1050132 h 1307307"/>
                <a:gd name="connsiteX20" fmla="*/ 471488 w 1643063"/>
                <a:gd name="connsiteY20" fmla="*/ 1092995 h 1307307"/>
                <a:gd name="connsiteX21" fmla="*/ 442913 w 1643063"/>
                <a:gd name="connsiteY21" fmla="*/ 1126332 h 1307307"/>
                <a:gd name="connsiteX22" fmla="*/ 333375 w 1643063"/>
                <a:gd name="connsiteY22" fmla="*/ 1145382 h 1307307"/>
                <a:gd name="connsiteX23" fmla="*/ 228600 w 1643063"/>
                <a:gd name="connsiteY23" fmla="*/ 1154907 h 1307307"/>
                <a:gd name="connsiteX24" fmla="*/ 157163 w 1643063"/>
                <a:gd name="connsiteY24" fmla="*/ 1188245 h 1307307"/>
                <a:gd name="connsiteX25" fmla="*/ 114300 w 1643063"/>
                <a:gd name="connsiteY25" fmla="*/ 1221582 h 1307307"/>
                <a:gd name="connsiteX26" fmla="*/ 114300 w 1643063"/>
                <a:gd name="connsiteY26" fmla="*/ 1221582 h 1307307"/>
                <a:gd name="connsiteX27" fmla="*/ 71438 w 1643063"/>
                <a:gd name="connsiteY27" fmla="*/ 1273970 h 1307307"/>
                <a:gd name="connsiteX28" fmla="*/ 19050 w 1643063"/>
                <a:gd name="connsiteY28" fmla="*/ 1297782 h 1307307"/>
                <a:gd name="connsiteX29" fmla="*/ 0 w 1643063"/>
                <a:gd name="connsiteY29"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19212 w 1643063"/>
                <a:gd name="connsiteY6" fmla="*/ 340520 h 1307307"/>
                <a:gd name="connsiteX7" fmla="*/ 1269206 w 1643063"/>
                <a:gd name="connsiteY7" fmla="*/ 347663 h 1307307"/>
                <a:gd name="connsiteX8" fmla="*/ 1202531 w 1643063"/>
                <a:gd name="connsiteY8" fmla="*/ 321470 h 1307307"/>
                <a:gd name="connsiteX9" fmla="*/ 1121570 w 1643063"/>
                <a:gd name="connsiteY9" fmla="*/ 307182 h 1307307"/>
                <a:gd name="connsiteX10" fmla="*/ 1045368 w 1643063"/>
                <a:gd name="connsiteY10" fmla="*/ 335756 h 1307307"/>
                <a:gd name="connsiteX11" fmla="*/ 952500 w 1643063"/>
                <a:gd name="connsiteY11" fmla="*/ 426245 h 1307307"/>
                <a:gd name="connsiteX12" fmla="*/ 847725 w 1643063"/>
                <a:gd name="connsiteY12" fmla="*/ 492920 h 1307307"/>
                <a:gd name="connsiteX13" fmla="*/ 809625 w 1643063"/>
                <a:gd name="connsiteY13" fmla="*/ 573882 h 1307307"/>
                <a:gd name="connsiteX14" fmla="*/ 700088 w 1643063"/>
                <a:gd name="connsiteY14" fmla="*/ 702470 h 1307307"/>
                <a:gd name="connsiteX15" fmla="*/ 681038 w 1643063"/>
                <a:gd name="connsiteY15" fmla="*/ 783432 h 1307307"/>
                <a:gd name="connsiteX16" fmla="*/ 628650 w 1643063"/>
                <a:gd name="connsiteY16" fmla="*/ 869157 h 1307307"/>
                <a:gd name="connsiteX17" fmla="*/ 604838 w 1643063"/>
                <a:gd name="connsiteY17" fmla="*/ 912020 h 1307307"/>
                <a:gd name="connsiteX18" fmla="*/ 542925 w 1643063"/>
                <a:gd name="connsiteY18" fmla="*/ 988220 h 1307307"/>
                <a:gd name="connsiteX19" fmla="*/ 509588 w 1643063"/>
                <a:gd name="connsiteY19" fmla="*/ 1050132 h 1307307"/>
                <a:gd name="connsiteX20" fmla="*/ 471488 w 1643063"/>
                <a:gd name="connsiteY20" fmla="*/ 1092995 h 1307307"/>
                <a:gd name="connsiteX21" fmla="*/ 442913 w 1643063"/>
                <a:gd name="connsiteY21" fmla="*/ 1126332 h 1307307"/>
                <a:gd name="connsiteX22" fmla="*/ 333375 w 1643063"/>
                <a:gd name="connsiteY22" fmla="*/ 1145382 h 1307307"/>
                <a:gd name="connsiteX23" fmla="*/ 228600 w 1643063"/>
                <a:gd name="connsiteY23" fmla="*/ 1154907 h 1307307"/>
                <a:gd name="connsiteX24" fmla="*/ 157163 w 1643063"/>
                <a:gd name="connsiteY24" fmla="*/ 1188245 h 1307307"/>
                <a:gd name="connsiteX25" fmla="*/ 114300 w 1643063"/>
                <a:gd name="connsiteY25" fmla="*/ 1221582 h 1307307"/>
                <a:gd name="connsiteX26" fmla="*/ 114300 w 1643063"/>
                <a:gd name="connsiteY26" fmla="*/ 1221582 h 1307307"/>
                <a:gd name="connsiteX27" fmla="*/ 71438 w 1643063"/>
                <a:gd name="connsiteY27" fmla="*/ 1273970 h 1307307"/>
                <a:gd name="connsiteX28" fmla="*/ 19050 w 1643063"/>
                <a:gd name="connsiteY28" fmla="*/ 1297782 h 1307307"/>
                <a:gd name="connsiteX29" fmla="*/ 0 w 1643063"/>
                <a:gd name="connsiteY29"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19212 w 1643063"/>
                <a:gd name="connsiteY6" fmla="*/ 340520 h 1307307"/>
                <a:gd name="connsiteX7" fmla="*/ 1269206 w 1643063"/>
                <a:gd name="connsiteY7" fmla="*/ 347663 h 1307307"/>
                <a:gd name="connsiteX8" fmla="*/ 1202531 w 1643063"/>
                <a:gd name="connsiteY8" fmla="*/ 321470 h 1307307"/>
                <a:gd name="connsiteX9" fmla="*/ 1121570 w 1643063"/>
                <a:gd name="connsiteY9" fmla="*/ 307182 h 1307307"/>
                <a:gd name="connsiteX10" fmla="*/ 1045368 w 1643063"/>
                <a:gd name="connsiteY10" fmla="*/ 335756 h 1307307"/>
                <a:gd name="connsiteX11" fmla="*/ 952500 w 1643063"/>
                <a:gd name="connsiteY11" fmla="*/ 426245 h 1307307"/>
                <a:gd name="connsiteX12" fmla="*/ 847725 w 1643063"/>
                <a:gd name="connsiteY12" fmla="*/ 492920 h 1307307"/>
                <a:gd name="connsiteX13" fmla="*/ 781050 w 1643063"/>
                <a:gd name="connsiteY13" fmla="*/ 566738 h 1307307"/>
                <a:gd name="connsiteX14" fmla="*/ 700088 w 1643063"/>
                <a:gd name="connsiteY14" fmla="*/ 702470 h 1307307"/>
                <a:gd name="connsiteX15" fmla="*/ 681038 w 1643063"/>
                <a:gd name="connsiteY15" fmla="*/ 783432 h 1307307"/>
                <a:gd name="connsiteX16" fmla="*/ 628650 w 1643063"/>
                <a:gd name="connsiteY16" fmla="*/ 869157 h 1307307"/>
                <a:gd name="connsiteX17" fmla="*/ 604838 w 1643063"/>
                <a:gd name="connsiteY17" fmla="*/ 912020 h 1307307"/>
                <a:gd name="connsiteX18" fmla="*/ 542925 w 1643063"/>
                <a:gd name="connsiteY18" fmla="*/ 988220 h 1307307"/>
                <a:gd name="connsiteX19" fmla="*/ 509588 w 1643063"/>
                <a:gd name="connsiteY19" fmla="*/ 1050132 h 1307307"/>
                <a:gd name="connsiteX20" fmla="*/ 471488 w 1643063"/>
                <a:gd name="connsiteY20" fmla="*/ 1092995 h 1307307"/>
                <a:gd name="connsiteX21" fmla="*/ 442913 w 1643063"/>
                <a:gd name="connsiteY21" fmla="*/ 1126332 h 1307307"/>
                <a:gd name="connsiteX22" fmla="*/ 333375 w 1643063"/>
                <a:gd name="connsiteY22" fmla="*/ 1145382 h 1307307"/>
                <a:gd name="connsiteX23" fmla="*/ 228600 w 1643063"/>
                <a:gd name="connsiteY23" fmla="*/ 1154907 h 1307307"/>
                <a:gd name="connsiteX24" fmla="*/ 157163 w 1643063"/>
                <a:gd name="connsiteY24" fmla="*/ 1188245 h 1307307"/>
                <a:gd name="connsiteX25" fmla="*/ 114300 w 1643063"/>
                <a:gd name="connsiteY25" fmla="*/ 1221582 h 1307307"/>
                <a:gd name="connsiteX26" fmla="*/ 114300 w 1643063"/>
                <a:gd name="connsiteY26" fmla="*/ 1221582 h 1307307"/>
                <a:gd name="connsiteX27" fmla="*/ 71438 w 1643063"/>
                <a:gd name="connsiteY27" fmla="*/ 1273970 h 1307307"/>
                <a:gd name="connsiteX28" fmla="*/ 19050 w 1643063"/>
                <a:gd name="connsiteY28" fmla="*/ 1297782 h 1307307"/>
                <a:gd name="connsiteX29" fmla="*/ 0 w 1643063"/>
                <a:gd name="connsiteY29"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19212 w 1643063"/>
                <a:gd name="connsiteY6" fmla="*/ 340520 h 1307307"/>
                <a:gd name="connsiteX7" fmla="*/ 1269206 w 1643063"/>
                <a:gd name="connsiteY7" fmla="*/ 347663 h 1307307"/>
                <a:gd name="connsiteX8" fmla="*/ 1202531 w 1643063"/>
                <a:gd name="connsiteY8" fmla="*/ 321470 h 1307307"/>
                <a:gd name="connsiteX9" fmla="*/ 1121570 w 1643063"/>
                <a:gd name="connsiteY9" fmla="*/ 307182 h 1307307"/>
                <a:gd name="connsiteX10" fmla="*/ 1045368 w 1643063"/>
                <a:gd name="connsiteY10" fmla="*/ 335756 h 1307307"/>
                <a:gd name="connsiteX11" fmla="*/ 952500 w 1643063"/>
                <a:gd name="connsiteY11" fmla="*/ 426245 h 1307307"/>
                <a:gd name="connsiteX12" fmla="*/ 847725 w 1643063"/>
                <a:gd name="connsiteY12" fmla="*/ 492920 h 1307307"/>
                <a:gd name="connsiteX13" fmla="*/ 792956 w 1643063"/>
                <a:gd name="connsiteY13" fmla="*/ 573881 h 1307307"/>
                <a:gd name="connsiteX14" fmla="*/ 700088 w 1643063"/>
                <a:gd name="connsiteY14" fmla="*/ 702470 h 1307307"/>
                <a:gd name="connsiteX15" fmla="*/ 681038 w 1643063"/>
                <a:gd name="connsiteY15" fmla="*/ 783432 h 1307307"/>
                <a:gd name="connsiteX16" fmla="*/ 628650 w 1643063"/>
                <a:gd name="connsiteY16" fmla="*/ 869157 h 1307307"/>
                <a:gd name="connsiteX17" fmla="*/ 604838 w 1643063"/>
                <a:gd name="connsiteY17" fmla="*/ 912020 h 1307307"/>
                <a:gd name="connsiteX18" fmla="*/ 542925 w 1643063"/>
                <a:gd name="connsiteY18" fmla="*/ 988220 h 1307307"/>
                <a:gd name="connsiteX19" fmla="*/ 509588 w 1643063"/>
                <a:gd name="connsiteY19" fmla="*/ 1050132 h 1307307"/>
                <a:gd name="connsiteX20" fmla="*/ 471488 w 1643063"/>
                <a:gd name="connsiteY20" fmla="*/ 1092995 h 1307307"/>
                <a:gd name="connsiteX21" fmla="*/ 442913 w 1643063"/>
                <a:gd name="connsiteY21" fmla="*/ 1126332 h 1307307"/>
                <a:gd name="connsiteX22" fmla="*/ 333375 w 1643063"/>
                <a:gd name="connsiteY22" fmla="*/ 1145382 h 1307307"/>
                <a:gd name="connsiteX23" fmla="*/ 228600 w 1643063"/>
                <a:gd name="connsiteY23" fmla="*/ 1154907 h 1307307"/>
                <a:gd name="connsiteX24" fmla="*/ 157163 w 1643063"/>
                <a:gd name="connsiteY24" fmla="*/ 1188245 h 1307307"/>
                <a:gd name="connsiteX25" fmla="*/ 114300 w 1643063"/>
                <a:gd name="connsiteY25" fmla="*/ 1221582 h 1307307"/>
                <a:gd name="connsiteX26" fmla="*/ 114300 w 1643063"/>
                <a:gd name="connsiteY26" fmla="*/ 1221582 h 1307307"/>
                <a:gd name="connsiteX27" fmla="*/ 71438 w 1643063"/>
                <a:gd name="connsiteY27" fmla="*/ 1273970 h 1307307"/>
                <a:gd name="connsiteX28" fmla="*/ 19050 w 1643063"/>
                <a:gd name="connsiteY28" fmla="*/ 1297782 h 1307307"/>
                <a:gd name="connsiteX29" fmla="*/ 0 w 1643063"/>
                <a:gd name="connsiteY29"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19212 w 1643063"/>
                <a:gd name="connsiteY6" fmla="*/ 340520 h 1307307"/>
                <a:gd name="connsiteX7" fmla="*/ 1269206 w 1643063"/>
                <a:gd name="connsiteY7" fmla="*/ 347663 h 1307307"/>
                <a:gd name="connsiteX8" fmla="*/ 1202531 w 1643063"/>
                <a:gd name="connsiteY8" fmla="*/ 321470 h 1307307"/>
                <a:gd name="connsiteX9" fmla="*/ 1121570 w 1643063"/>
                <a:gd name="connsiteY9" fmla="*/ 307182 h 1307307"/>
                <a:gd name="connsiteX10" fmla="*/ 1045368 w 1643063"/>
                <a:gd name="connsiteY10" fmla="*/ 335756 h 1307307"/>
                <a:gd name="connsiteX11" fmla="*/ 952500 w 1643063"/>
                <a:gd name="connsiteY11" fmla="*/ 426245 h 1307307"/>
                <a:gd name="connsiteX12" fmla="*/ 869156 w 1643063"/>
                <a:gd name="connsiteY12" fmla="*/ 492920 h 1307307"/>
                <a:gd name="connsiteX13" fmla="*/ 792956 w 1643063"/>
                <a:gd name="connsiteY13" fmla="*/ 573881 h 1307307"/>
                <a:gd name="connsiteX14" fmla="*/ 700088 w 1643063"/>
                <a:gd name="connsiteY14" fmla="*/ 702470 h 1307307"/>
                <a:gd name="connsiteX15" fmla="*/ 681038 w 1643063"/>
                <a:gd name="connsiteY15" fmla="*/ 783432 h 1307307"/>
                <a:gd name="connsiteX16" fmla="*/ 628650 w 1643063"/>
                <a:gd name="connsiteY16" fmla="*/ 869157 h 1307307"/>
                <a:gd name="connsiteX17" fmla="*/ 604838 w 1643063"/>
                <a:gd name="connsiteY17" fmla="*/ 912020 h 1307307"/>
                <a:gd name="connsiteX18" fmla="*/ 542925 w 1643063"/>
                <a:gd name="connsiteY18" fmla="*/ 988220 h 1307307"/>
                <a:gd name="connsiteX19" fmla="*/ 509588 w 1643063"/>
                <a:gd name="connsiteY19" fmla="*/ 1050132 h 1307307"/>
                <a:gd name="connsiteX20" fmla="*/ 471488 w 1643063"/>
                <a:gd name="connsiteY20" fmla="*/ 1092995 h 1307307"/>
                <a:gd name="connsiteX21" fmla="*/ 442913 w 1643063"/>
                <a:gd name="connsiteY21" fmla="*/ 1126332 h 1307307"/>
                <a:gd name="connsiteX22" fmla="*/ 333375 w 1643063"/>
                <a:gd name="connsiteY22" fmla="*/ 1145382 h 1307307"/>
                <a:gd name="connsiteX23" fmla="*/ 228600 w 1643063"/>
                <a:gd name="connsiteY23" fmla="*/ 1154907 h 1307307"/>
                <a:gd name="connsiteX24" fmla="*/ 157163 w 1643063"/>
                <a:gd name="connsiteY24" fmla="*/ 1188245 h 1307307"/>
                <a:gd name="connsiteX25" fmla="*/ 114300 w 1643063"/>
                <a:gd name="connsiteY25" fmla="*/ 1221582 h 1307307"/>
                <a:gd name="connsiteX26" fmla="*/ 114300 w 1643063"/>
                <a:gd name="connsiteY26" fmla="*/ 1221582 h 1307307"/>
                <a:gd name="connsiteX27" fmla="*/ 71438 w 1643063"/>
                <a:gd name="connsiteY27" fmla="*/ 1273970 h 1307307"/>
                <a:gd name="connsiteX28" fmla="*/ 19050 w 1643063"/>
                <a:gd name="connsiteY28" fmla="*/ 1297782 h 1307307"/>
                <a:gd name="connsiteX29" fmla="*/ 0 w 1643063"/>
                <a:gd name="connsiteY29"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19212 w 1643063"/>
                <a:gd name="connsiteY6" fmla="*/ 340520 h 1307307"/>
                <a:gd name="connsiteX7" fmla="*/ 1269206 w 1643063"/>
                <a:gd name="connsiteY7" fmla="*/ 347663 h 1307307"/>
                <a:gd name="connsiteX8" fmla="*/ 1202531 w 1643063"/>
                <a:gd name="connsiteY8" fmla="*/ 321470 h 1307307"/>
                <a:gd name="connsiteX9" fmla="*/ 1121570 w 1643063"/>
                <a:gd name="connsiteY9" fmla="*/ 307182 h 1307307"/>
                <a:gd name="connsiteX10" fmla="*/ 1045368 w 1643063"/>
                <a:gd name="connsiteY10" fmla="*/ 335756 h 1307307"/>
                <a:gd name="connsiteX11" fmla="*/ 950119 w 1643063"/>
                <a:gd name="connsiteY11" fmla="*/ 419101 h 1307307"/>
                <a:gd name="connsiteX12" fmla="*/ 869156 w 1643063"/>
                <a:gd name="connsiteY12" fmla="*/ 492920 h 1307307"/>
                <a:gd name="connsiteX13" fmla="*/ 792956 w 1643063"/>
                <a:gd name="connsiteY13" fmla="*/ 573881 h 1307307"/>
                <a:gd name="connsiteX14" fmla="*/ 700088 w 1643063"/>
                <a:gd name="connsiteY14" fmla="*/ 702470 h 1307307"/>
                <a:gd name="connsiteX15" fmla="*/ 681038 w 1643063"/>
                <a:gd name="connsiteY15" fmla="*/ 783432 h 1307307"/>
                <a:gd name="connsiteX16" fmla="*/ 628650 w 1643063"/>
                <a:gd name="connsiteY16" fmla="*/ 869157 h 1307307"/>
                <a:gd name="connsiteX17" fmla="*/ 604838 w 1643063"/>
                <a:gd name="connsiteY17" fmla="*/ 912020 h 1307307"/>
                <a:gd name="connsiteX18" fmla="*/ 542925 w 1643063"/>
                <a:gd name="connsiteY18" fmla="*/ 988220 h 1307307"/>
                <a:gd name="connsiteX19" fmla="*/ 509588 w 1643063"/>
                <a:gd name="connsiteY19" fmla="*/ 1050132 h 1307307"/>
                <a:gd name="connsiteX20" fmla="*/ 471488 w 1643063"/>
                <a:gd name="connsiteY20" fmla="*/ 1092995 h 1307307"/>
                <a:gd name="connsiteX21" fmla="*/ 442913 w 1643063"/>
                <a:gd name="connsiteY21" fmla="*/ 1126332 h 1307307"/>
                <a:gd name="connsiteX22" fmla="*/ 333375 w 1643063"/>
                <a:gd name="connsiteY22" fmla="*/ 1145382 h 1307307"/>
                <a:gd name="connsiteX23" fmla="*/ 228600 w 1643063"/>
                <a:gd name="connsiteY23" fmla="*/ 1154907 h 1307307"/>
                <a:gd name="connsiteX24" fmla="*/ 157163 w 1643063"/>
                <a:gd name="connsiteY24" fmla="*/ 1188245 h 1307307"/>
                <a:gd name="connsiteX25" fmla="*/ 114300 w 1643063"/>
                <a:gd name="connsiteY25" fmla="*/ 1221582 h 1307307"/>
                <a:gd name="connsiteX26" fmla="*/ 114300 w 1643063"/>
                <a:gd name="connsiteY26" fmla="*/ 1221582 h 1307307"/>
                <a:gd name="connsiteX27" fmla="*/ 71438 w 1643063"/>
                <a:gd name="connsiteY27" fmla="*/ 1273970 h 1307307"/>
                <a:gd name="connsiteX28" fmla="*/ 19050 w 1643063"/>
                <a:gd name="connsiteY28" fmla="*/ 1297782 h 1307307"/>
                <a:gd name="connsiteX29" fmla="*/ 0 w 1643063"/>
                <a:gd name="connsiteY29"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19212 w 1643063"/>
                <a:gd name="connsiteY6" fmla="*/ 340520 h 1307307"/>
                <a:gd name="connsiteX7" fmla="*/ 1269206 w 1643063"/>
                <a:gd name="connsiteY7" fmla="*/ 347663 h 1307307"/>
                <a:gd name="connsiteX8" fmla="*/ 1202531 w 1643063"/>
                <a:gd name="connsiteY8" fmla="*/ 321470 h 1307307"/>
                <a:gd name="connsiteX9" fmla="*/ 1121570 w 1643063"/>
                <a:gd name="connsiteY9" fmla="*/ 307182 h 1307307"/>
                <a:gd name="connsiteX10" fmla="*/ 1045368 w 1643063"/>
                <a:gd name="connsiteY10" fmla="*/ 335756 h 1307307"/>
                <a:gd name="connsiteX11" fmla="*/ 950119 w 1643063"/>
                <a:gd name="connsiteY11" fmla="*/ 419101 h 1307307"/>
                <a:gd name="connsiteX12" fmla="*/ 869156 w 1643063"/>
                <a:gd name="connsiteY12" fmla="*/ 492920 h 1307307"/>
                <a:gd name="connsiteX13" fmla="*/ 792956 w 1643063"/>
                <a:gd name="connsiteY13" fmla="*/ 573881 h 1307307"/>
                <a:gd name="connsiteX14" fmla="*/ 711994 w 1643063"/>
                <a:gd name="connsiteY14" fmla="*/ 714376 h 1307307"/>
                <a:gd name="connsiteX15" fmla="*/ 681038 w 1643063"/>
                <a:gd name="connsiteY15" fmla="*/ 783432 h 1307307"/>
                <a:gd name="connsiteX16" fmla="*/ 628650 w 1643063"/>
                <a:gd name="connsiteY16" fmla="*/ 869157 h 1307307"/>
                <a:gd name="connsiteX17" fmla="*/ 604838 w 1643063"/>
                <a:gd name="connsiteY17" fmla="*/ 912020 h 1307307"/>
                <a:gd name="connsiteX18" fmla="*/ 542925 w 1643063"/>
                <a:gd name="connsiteY18" fmla="*/ 988220 h 1307307"/>
                <a:gd name="connsiteX19" fmla="*/ 509588 w 1643063"/>
                <a:gd name="connsiteY19" fmla="*/ 1050132 h 1307307"/>
                <a:gd name="connsiteX20" fmla="*/ 471488 w 1643063"/>
                <a:gd name="connsiteY20" fmla="*/ 1092995 h 1307307"/>
                <a:gd name="connsiteX21" fmla="*/ 442913 w 1643063"/>
                <a:gd name="connsiteY21" fmla="*/ 1126332 h 1307307"/>
                <a:gd name="connsiteX22" fmla="*/ 333375 w 1643063"/>
                <a:gd name="connsiteY22" fmla="*/ 1145382 h 1307307"/>
                <a:gd name="connsiteX23" fmla="*/ 228600 w 1643063"/>
                <a:gd name="connsiteY23" fmla="*/ 1154907 h 1307307"/>
                <a:gd name="connsiteX24" fmla="*/ 157163 w 1643063"/>
                <a:gd name="connsiteY24" fmla="*/ 1188245 h 1307307"/>
                <a:gd name="connsiteX25" fmla="*/ 114300 w 1643063"/>
                <a:gd name="connsiteY25" fmla="*/ 1221582 h 1307307"/>
                <a:gd name="connsiteX26" fmla="*/ 114300 w 1643063"/>
                <a:gd name="connsiteY26" fmla="*/ 1221582 h 1307307"/>
                <a:gd name="connsiteX27" fmla="*/ 71438 w 1643063"/>
                <a:gd name="connsiteY27" fmla="*/ 1273970 h 1307307"/>
                <a:gd name="connsiteX28" fmla="*/ 19050 w 1643063"/>
                <a:gd name="connsiteY28" fmla="*/ 1297782 h 1307307"/>
                <a:gd name="connsiteX29" fmla="*/ 0 w 1643063"/>
                <a:gd name="connsiteY29"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19212 w 1643063"/>
                <a:gd name="connsiteY6" fmla="*/ 340520 h 1307307"/>
                <a:gd name="connsiteX7" fmla="*/ 1269206 w 1643063"/>
                <a:gd name="connsiteY7" fmla="*/ 347663 h 1307307"/>
                <a:gd name="connsiteX8" fmla="*/ 1202531 w 1643063"/>
                <a:gd name="connsiteY8" fmla="*/ 321470 h 1307307"/>
                <a:gd name="connsiteX9" fmla="*/ 1121570 w 1643063"/>
                <a:gd name="connsiteY9" fmla="*/ 307182 h 1307307"/>
                <a:gd name="connsiteX10" fmla="*/ 1045368 w 1643063"/>
                <a:gd name="connsiteY10" fmla="*/ 335756 h 1307307"/>
                <a:gd name="connsiteX11" fmla="*/ 950119 w 1643063"/>
                <a:gd name="connsiteY11" fmla="*/ 419101 h 1307307"/>
                <a:gd name="connsiteX12" fmla="*/ 869156 w 1643063"/>
                <a:gd name="connsiteY12" fmla="*/ 492920 h 1307307"/>
                <a:gd name="connsiteX13" fmla="*/ 792956 w 1643063"/>
                <a:gd name="connsiteY13" fmla="*/ 573881 h 1307307"/>
                <a:gd name="connsiteX14" fmla="*/ 711994 w 1643063"/>
                <a:gd name="connsiteY14" fmla="*/ 714376 h 1307307"/>
                <a:gd name="connsiteX15" fmla="*/ 673895 w 1643063"/>
                <a:gd name="connsiteY15" fmla="*/ 783432 h 1307307"/>
                <a:gd name="connsiteX16" fmla="*/ 628650 w 1643063"/>
                <a:gd name="connsiteY16" fmla="*/ 869157 h 1307307"/>
                <a:gd name="connsiteX17" fmla="*/ 604838 w 1643063"/>
                <a:gd name="connsiteY17" fmla="*/ 912020 h 1307307"/>
                <a:gd name="connsiteX18" fmla="*/ 542925 w 1643063"/>
                <a:gd name="connsiteY18" fmla="*/ 988220 h 1307307"/>
                <a:gd name="connsiteX19" fmla="*/ 509588 w 1643063"/>
                <a:gd name="connsiteY19" fmla="*/ 1050132 h 1307307"/>
                <a:gd name="connsiteX20" fmla="*/ 471488 w 1643063"/>
                <a:gd name="connsiteY20" fmla="*/ 1092995 h 1307307"/>
                <a:gd name="connsiteX21" fmla="*/ 442913 w 1643063"/>
                <a:gd name="connsiteY21" fmla="*/ 1126332 h 1307307"/>
                <a:gd name="connsiteX22" fmla="*/ 333375 w 1643063"/>
                <a:gd name="connsiteY22" fmla="*/ 1145382 h 1307307"/>
                <a:gd name="connsiteX23" fmla="*/ 228600 w 1643063"/>
                <a:gd name="connsiteY23" fmla="*/ 1154907 h 1307307"/>
                <a:gd name="connsiteX24" fmla="*/ 157163 w 1643063"/>
                <a:gd name="connsiteY24" fmla="*/ 1188245 h 1307307"/>
                <a:gd name="connsiteX25" fmla="*/ 114300 w 1643063"/>
                <a:gd name="connsiteY25" fmla="*/ 1221582 h 1307307"/>
                <a:gd name="connsiteX26" fmla="*/ 114300 w 1643063"/>
                <a:gd name="connsiteY26" fmla="*/ 1221582 h 1307307"/>
                <a:gd name="connsiteX27" fmla="*/ 71438 w 1643063"/>
                <a:gd name="connsiteY27" fmla="*/ 1273970 h 1307307"/>
                <a:gd name="connsiteX28" fmla="*/ 19050 w 1643063"/>
                <a:gd name="connsiteY28" fmla="*/ 1297782 h 1307307"/>
                <a:gd name="connsiteX29" fmla="*/ 0 w 1643063"/>
                <a:gd name="connsiteY29"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19212 w 1643063"/>
                <a:gd name="connsiteY6" fmla="*/ 340520 h 1307307"/>
                <a:gd name="connsiteX7" fmla="*/ 1269206 w 1643063"/>
                <a:gd name="connsiteY7" fmla="*/ 347663 h 1307307"/>
                <a:gd name="connsiteX8" fmla="*/ 1202531 w 1643063"/>
                <a:gd name="connsiteY8" fmla="*/ 321470 h 1307307"/>
                <a:gd name="connsiteX9" fmla="*/ 1121570 w 1643063"/>
                <a:gd name="connsiteY9" fmla="*/ 307182 h 1307307"/>
                <a:gd name="connsiteX10" fmla="*/ 1045368 w 1643063"/>
                <a:gd name="connsiteY10" fmla="*/ 335756 h 1307307"/>
                <a:gd name="connsiteX11" fmla="*/ 950119 w 1643063"/>
                <a:gd name="connsiteY11" fmla="*/ 419101 h 1307307"/>
                <a:gd name="connsiteX12" fmla="*/ 869156 w 1643063"/>
                <a:gd name="connsiteY12" fmla="*/ 492920 h 1307307"/>
                <a:gd name="connsiteX13" fmla="*/ 792956 w 1643063"/>
                <a:gd name="connsiteY13" fmla="*/ 573881 h 1307307"/>
                <a:gd name="connsiteX14" fmla="*/ 711994 w 1643063"/>
                <a:gd name="connsiteY14" fmla="*/ 714376 h 1307307"/>
                <a:gd name="connsiteX15" fmla="*/ 673895 w 1643063"/>
                <a:gd name="connsiteY15" fmla="*/ 783432 h 1307307"/>
                <a:gd name="connsiteX16" fmla="*/ 659607 w 1643063"/>
                <a:gd name="connsiteY16" fmla="*/ 792957 h 1307307"/>
                <a:gd name="connsiteX17" fmla="*/ 628650 w 1643063"/>
                <a:gd name="connsiteY17" fmla="*/ 869157 h 1307307"/>
                <a:gd name="connsiteX18" fmla="*/ 604838 w 1643063"/>
                <a:gd name="connsiteY18" fmla="*/ 912020 h 1307307"/>
                <a:gd name="connsiteX19" fmla="*/ 542925 w 1643063"/>
                <a:gd name="connsiteY19" fmla="*/ 988220 h 1307307"/>
                <a:gd name="connsiteX20" fmla="*/ 509588 w 1643063"/>
                <a:gd name="connsiteY20" fmla="*/ 1050132 h 1307307"/>
                <a:gd name="connsiteX21" fmla="*/ 471488 w 1643063"/>
                <a:gd name="connsiteY21" fmla="*/ 1092995 h 1307307"/>
                <a:gd name="connsiteX22" fmla="*/ 442913 w 1643063"/>
                <a:gd name="connsiteY22" fmla="*/ 1126332 h 1307307"/>
                <a:gd name="connsiteX23" fmla="*/ 333375 w 1643063"/>
                <a:gd name="connsiteY23" fmla="*/ 1145382 h 1307307"/>
                <a:gd name="connsiteX24" fmla="*/ 228600 w 1643063"/>
                <a:gd name="connsiteY24" fmla="*/ 1154907 h 1307307"/>
                <a:gd name="connsiteX25" fmla="*/ 157163 w 1643063"/>
                <a:gd name="connsiteY25" fmla="*/ 1188245 h 1307307"/>
                <a:gd name="connsiteX26" fmla="*/ 114300 w 1643063"/>
                <a:gd name="connsiteY26" fmla="*/ 1221582 h 1307307"/>
                <a:gd name="connsiteX27" fmla="*/ 114300 w 1643063"/>
                <a:gd name="connsiteY27" fmla="*/ 1221582 h 1307307"/>
                <a:gd name="connsiteX28" fmla="*/ 71438 w 1643063"/>
                <a:gd name="connsiteY28" fmla="*/ 1273970 h 1307307"/>
                <a:gd name="connsiteX29" fmla="*/ 19050 w 1643063"/>
                <a:gd name="connsiteY29" fmla="*/ 1297782 h 1307307"/>
                <a:gd name="connsiteX30" fmla="*/ 0 w 1643063"/>
                <a:gd name="connsiteY30"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19212 w 1643063"/>
                <a:gd name="connsiteY6" fmla="*/ 340520 h 1307307"/>
                <a:gd name="connsiteX7" fmla="*/ 1269206 w 1643063"/>
                <a:gd name="connsiteY7" fmla="*/ 347663 h 1307307"/>
                <a:gd name="connsiteX8" fmla="*/ 1202531 w 1643063"/>
                <a:gd name="connsiteY8" fmla="*/ 321470 h 1307307"/>
                <a:gd name="connsiteX9" fmla="*/ 1121570 w 1643063"/>
                <a:gd name="connsiteY9" fmla="*/ 307182 h 1307307"/>
                <a:gd name="connsiteX10" fmla="*/ 1045368 w 1643063"/>
                <a:gd name="connsiteY10" fmla="*/ 335756 h 1307307"/>
                <a:gd name="connsiteX11" fmla="*/ 950119 w 1643063"/>
                <a:gd name="connsiteY11" fmla="*/ 419101 h 1307307"/>
                <a:gd name="connsiteX12" fmla="*/ 869156 w 1643063"/>
                <a:gd name="connsiteY12" fmla="*/ 492920 h 1307307"/>
                <a:gd name="connsiteX13" fmla="*/ 792956 w 1643063"/>
                <a:gd name="connsiteY13" fmla="*/ 573881 h 1307307"/>
                <a:gd name="connsiteX14" fmla="*/ 711994 w 1643063"/>
                <a:gd name="connsiteY14" fmla="*/ 714376 h 1307307"/>
                <a:gd name="connsiteX15" fmla="*/ 673895 w 1643063"/>
                <a:gd name="connsiteY15" fmla="*/ 769145 h 1307307"/>
                <a:gd name="connsiteX16" fmla="*/ 659607 w 1643063"/>
                <a:gd name="connsiteY16" fmla="*/ 792957 h 1307307"/>
                <a:gd name="connsiteX17" fmla="*/ 628650 w 1643063"/>
                <a:gd name="connsiteY17" fmla="*/ 869157 h 1307307"/>
                <a:gd name="connsiteX18" fmla="*/ 604838 w 1643063"/>
                <a:gd name="connsiteY18" fmla="*/ 912020 h 1307307"/>
                <a:gd name="connsiteX19" fmla="*/ 542925 w 1643063"/>
                <a:gd name="connsiteY19" fmla="*/ 988220 h 1307307"/>
                <a:gd name="connsiteX20" fmla="*/ 509588 w 1643063"/>
                <a:gd name="connsiteY20" fmla="*/ 1050132 h 1307307"/>
                <a:gd name="connsiteX21" fmla="*/ 471488 w 1643063"/>
                <a:gd name="connsiteY21" fmla="*/ 1092995 h 1307307"/>
                <a:gd name="connsiteX22" fmla="*/ 442913 w 1643063"/>
                <a:gd name="connsiteY22" fmla="*/ 1126332 h 1307307"/>
                <a:gd name="connsiteX23" fmla="*/ 333375 w 1643063"/>
                <a:gd name="connsiteY23" fmla="*/ 1145382 h 1307307"/>
                <a:gd name="connsiteX24" fmla="*/ 228600 w 1643063"/>
                <a:gd name="connsiteY24" fmla="*/ 1154907 h 1307307"/>
                <a:gd name="connsiteX25" fmla="*/ 157163 w 1643063"/>
                <a:gd name="connsiteY25" fmla="*/ 1188245 h 1307307"/>
                <a:gd name="connsiteX26" fmla="*/ 114300 w 1643063"/>
                <a:gd name="connsiteY26" fmla="*/ 1221582 h 1307307"/>
                <a:gd name="connsiteX27" fmla="*/ 114300 w 1643063"/>
                <a:gd name="connsiteY27" fmla="*/ 1221582 h 1307307"/>
                <a:gd name="connsiteX28" fmla="*/ 71438 w 1643063"/>
                <a:gd name="connsiteY28" fmla="*/ 1273970 h 1307307"/>
                <a:gd name="connsiteX29" fmla="*/ 19050 w 1643063"/>
                <a:gd name="connsiteY29" fmla="*/ 1297782 h 1307307"/>
                <a:gd name="connsiteX30" fmla="*/ 0 w 1643063"/>
                <a:gd name="connsiteY30"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19212 w 1643063"/>
                <a:gd name="connsiteY6" fmla="*/ 340520 h 1307307"/>
                <a:gd name="connsiteX7" fmla="*/ 1269206 w 1643063"/>
                <a:gd name="connsiteY7" fmla="*/ 347663 h 1307307"/>
                <a:gd name="connsiteX8" fmla="*/ 1202531 w 1643063"/>
                <a:gd name="connsiteY8" fmla="*/ 321470 h 1307307"/>
                <a:gd name="connsiteX9" fmla="*/ 1121570 w 1643063"/>
                <a:gd name="connsiteY9" fmla="*/ 307182 h 1307307"/>
                <a:gd name="connsiteX10" fmla="*/ 1045368 w 1643063"/>
                <a:gd name="connsiteY10" fmla="*/ 335756 h 1307307"/>
                <a:gd name="connsiteX11" fmla="*/ 950119 w 1643063"/>
                <a:gd name="connsiteY11" fmla="*/ 419101 h 1307307"/>
                <a:gd name="connsiteX12" fmla="*/ 869156 w 1643063"/>
                <a:gd name="connsiteY12" fmla="*/ 492920 h 1307307"/>
                <a:gd name="connsiteX13" fmla="*/ 792956 w 1643063"/>
                <a:gd name="connsiteY13" fmla="*/ 573881 h 1307307"/>
                <a:gd name="connsiteX14" fmla="*/ 711994 w 1643063"/>
                <a:gd name="connsiteY14" fmla="*/ 714376 h 1307307"/>
                <a:gd name="connsiteX15" fmla="*/ 673895 w 1643063"/>
                <a:gd name="connsiteY15" fmla="*/ 769145 h 1307307"/>
                <a:gd name="connsiteX16" fmla="*/ 659607 w 1643063"/>
                <a:gd name="connsiteY16" fmla="*/ 792957 h 1307307"/>
                <a:gd name="connsiteX17" fmla="*/ 628650 w 1643063"/>
                <a:gd name="connsiteY17" fmla="*/ 869157 h 1307307"/>
                <a:gd name="connsiteX18" fmla="*/ 604838 w 1643063"/>
                <a:gd name="connsiteY18" fmla="*/ 912020 h 1307307"/>
                <a:gd name="connsiteX19" fmla="*/ 542925 w 1643063"/>
                <a:gd name="connsiteY19" fmla="*/ 988220 h 1307307"/>
                <a:gd name="connsiteX20" fmla="*/ 509588 w 1643063"/>
                <a:gd name="connsiteY20" fmla="*/ 1050132 h 1307307"/>
                <a:gd name="connsiteX21" fmla="*/ 471488 w 1643063"/>
                <a:gd name="connsiteY21" fmla="*/ 1092995 h 1307307"/>
                <a:gd name="connsiteX22" fmla="*/ 442913 w 1643063"/>
                <a:gd name="connsiteY22" fmla="*/ 1126332 h 1307307"/>
                <a:gd name="connsiteX23" fmla="*/ 333375 w 1643063"/>
                <a:gd name="connsiteY23" fmla="*/ 1145382 h 1307307"/>
                <a:gd name="connsiteX24" fmla="*/ 228600 w 1643063"/>
                <a:gd name="connsiteY24" fmla="*/ 1154907 h 1307307"/>
                <a:gd name="connsiteX25" fmla="*/ 157163 w 1643063"/>
                <a:gd name="connsiteY25" fmla="*/ 1188245 h 1307307"/>
                <a:gd name="connsiteX26" fmla="*/ 114300 w 1643063"/>
                <a:gd name="connsiteY26" fmla="*/ 1221582 h 1307307"/>
                <a:gd name="connsiteX27" fmla="*/ 114300 w 1643063"/>
                <a:gd name="connsiteY27" fmla="*/ 1221582 h 1307307"/>
                <a:gd name="connsiteX28" fmla="*/ 71438 w 1643063"/>
                <a:gd name="connsiteY28" fmla="*/ 1273970 h 1307307"/>
                <a:gd name="connsiteX29" fmla="*/ 19050 w 1643063"/>
                <a:gd name="connsiteY29" fmla="*/ 1297782 h 1307307"/>
                <a:gd name="connsiteX30" fmla="*/ 0 w 1643063"/>
                <a:gd name="connsiteY30"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19212 w 1643063"/>
                <a:gd name="connsiteY6" fmla="*/ 340520 h 1307307"/>
                <a:gd name="connsiteX7" fmla="*/ 1269206 w 1643063"/>
                <a:gd name="connsiteY7" fmla="*/ 347663 h 1307307"/>
                <a:gd name="connsiteX8" fmla="*/ 1202531 w 1643063"/>
                <a:gd name="connsiteY8" fmla="*/ 321470 h 1307307"/>
                <a:gd name="connsiteX9" fmla="*/ 1121570 w 1643063"/>
                <a:gd name="connsiteY9" fmla="*/ 307182 h 1307307"/>
                <a:gd name="connsiteX10" fmla="*/ 1045368 w 1643063"/>
                <a:gd name="connsiteY10" fmla="*/ 335756 h 1307307"/>
                <a:gd name="connsiteX11" fmla="*/ 950119 w 1643063"/>
                <a:gd name="connsiteY11" fmla="*/ 419101 h 1307307"/>
                <a:gd name="connsiteX12" fmla="*/ 869156 w 1643063"/>
                <a:gd name="connsiteY12" fmla="*/ 492920 h 1307307"/>
                <a:gd name="connsiteX13" fmla="*/ 792956 w 1643063"/>
                <a:gd name="connsiteY13" fmla="*/ 573881 h 1307307"/>
                <a:gd name="connsiteX14" fmla="*/ 711994 w 1643063"/>
                <a:gd name="connsiteY14" fmla="*/ 714376 h 1307307"/>
                <a:gd name="connsiteX15" fmla="*/ 673895 w 1643063"/>
                <a:gd name="connsiteY15" fmla="*/ 769145 h 1307307"/>
                <a:gd name="connsiteX16" fmla="*/ 659607 w 1643063"/>
                <a:gd name="connsiteY16" fmla="*/ 792957 h 1307307"/>
                <a:gd name="connsiteX17" fmla="*/ 628650 w 1643063"/>
                <a:gd name="connsiteY17" fmla="*/ 869157 h 1307307"/>
                <a:gd name="connsiteX18" fmla="*/ 604838 w 1643063"/>
                <a:gd name="connsiteY18" fmla="*/ 912020 h 1307307"/>
                <a:gd name="connsiteX19" fmla="*/ 542925 w 1643063"/>
                <a:gd name="connsiteY19" fmla="*/ 988220 h 1307307"/>
                <a:gd name="connsiteX20" fmla="*/ 509588 w 1643063"/>
                <a:gd name="connsiteY20" fmla="*/ 1050132 h 1307307"/>
                <a:gd name="connsiteX21" fmla="*/ 471488 w 1643063"/>
                <a:gd name="connsiteY21" fmla="*/ 1092995 h 1307307"/>
                <a:gd name="connsiteX22" fmla="*/ 442913 w 1643063"/>
                <a:gd name="connsiteY22" fmla="*/ 1126332 h 1307307"/>
                <a:gd name="connsiteX23" fmla="*/ 333375 w 1643063"/>
                <a:gd name="connsiteY23" fmla="*/ 1145382 h 1307307"/>
                <a:gd name="connsiteX24" fmla="*/ 228600 w 1643063"/>
                <a:gd name="connsiteY24" fmla="*/ 1154907 h 1307307"/>
                <a:gd name="connsiteX25" fmla="*/ 114300 w 1643063"/>
                <a:gd name="connsiteY25" fmla="*/ 1221582 h 1307307"/>
                <a:gd name="connsiteX26" fmla="*/ 114300 w 1643063"/>
                <a:gd name="connsiteY26" fmla="*/ 1221582 h 1307307"/>
                <a:gd name="connsiteX27" fmla="*/ 71438 w 1643063"/>
                <a:gd name="connsiteY27" fmla="*/ 1273970 h 1307307"/>
                <a:gd name="connsiteX28" fmla="*/ 19050 w 1643063"/>
                <a:gd name="connsiteY28" fmla="*/ 1297782 h 1307307"/>
                <a:gd name="connsiteX29" fmla="*/ 0 w 1643063"/>
                <a:gd name="connsiteY29"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19212 w 1643063"/>
                <a:gd name="connsiteY6" fmla="*/ 340520 h 1307307"/>
                <a:gd name="connsiteX7" fmla="*/ 1269206 w 1643063"/>
                <a:gd name="connsiteY7" fmla="*/ 347663 h 1307307"/>
                <a:gd name="connsiteX8" fmla="*/ 1202531 w 1643063"/>
                <a:gd name="connsiteY8" fmla="*/ 321470 h 1307307"/>
                <a:gd name="connsiteX9" fmla="*/ 1121570 w 1643063"/>
                <a:gd name="connsiteY9" fmla="*/ 307182 h 1307307"/>
                <a:gd name="connsiteX10" fmla="*/ 1045368 w 1643063"/>
                <a:gd name="connsiteY10" fmla="*/ 335756 h 1307307"/>
                <a:gd name="connsiteX11" fmla="*/ 950119 w 1643063"/>
                <a:gd name="connsiteY11" fmla="*/ 419101 h 1307307"/>
                <a:gd name="connsiteX12" fmla="*/ 869156 w 1643063"/>
                <a:gd name="connsiteY12" fmla="*/ 492920 h 1307307"/>
                <a:gd name="connsiteX13" fmla="*/ 792956 w 1643063"/>
                <a:gd name="connsiteY13" fmla="*/ 573881 h 1307307"/>
                <a:gd name="connsiteX14" fmla="*/ 711994 w 1643063"/>
                <a:gd name="connsiteY14" fmla="*/ 714376 h 1307307"/>
                <a:gd name="connsiteX15" fmla="*/ 673895 w 1643063"/>
                <a:gd name="connsiteY15" fmla="*/ 769145 h 1307307"/>
                <a:gd name="connsiteX16" fmla="*/ 659607 w 1643063"/>
                <a:gd name="connsiteY16" fmla="*/ 792957 h 1307307"/>
                <a:gd name="connsiteX17" fmla="*/ 628650 w 1643063"/>
                <a:gd name="connsiteY17" fmla="*/ 869157 h 1307307"/>
                <a:gd name="connsiteX18" fmla="*/ 604838 w 1643063"/>
                <a:gd name="connsiteY18" fmla="*/ 912020 h 1307307"/>
                <a:gd name="connsiteX19" fmla="*/ 542925 w 1643063"/>
                <a:gd name="connsiteY19" fmla="*/ 988220 h 1307307"/>
                <a:gd name="connsiteX20" fmla="*/ 509588 w 1643063"/>
                <a:gd name="connsiteY20" fmla="*/ 1050132 h 1307307"/>
                <a:gd name="connsiteX21" fmla="*/ 471488 w 1643063"/>
                <a:gd name="connsiteY21" fmla="*/ 1092995 h 1307307"/>
                <a:gd name="connsiteX22" fmla="*/ 442913 w 1643063"/>
                <a:gd name="connsiteY22" fmla="*/ 1126332 h 1307307"/>
                <a:gd name="connsiteX23" fmla="*/ 333375 w 1643063"/>
                <a:gd name="connsiteY23" fmla="*/ 1145382 h 1307307"/>
                <a:gd name="connsiteX24" fmla="*/ 200025 w 1643063"/>
                <a:gd name="connsiteY24" fmla="*/ 1159669 h 1307307"/>
                <a:gd name="connsiteX25" fmla="*/ 114300 w 1643063"/>
                <a:gd name="connsiteY25" fmla="*/ 1221582 h 1307307"/>
                <a:gd name="connsiteX26" fmla="*/ 114300 w 1643063"/>
                <a:gd name="connsiteY26" fmla="*/ 1221582 h 1307307"/>
                <a:gd name="connsiteX27" fmla="*/ 71438 w 1643063"/>
                <a:gd name="connsiteY27" fmla="*/ 1273970 h 1307307"/>
                <a:gd name="connsiteX28" fmla="*/ 19050 w 1643063"/>
                <a:gd name="connsiteY28" fmla="*/ 1297782 h 1307307"/>
                <a:gd name="connsiteX29" fmla="*/ 0 w 1643063"/>
                <a:gd name="connsiteY29"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19212 w 1643063"/>
                <a:gd name="connsiteY6" fmla="*/ 340520 h 1307307"/>
                <a:gd name="connsiteX7" fmla="*/ 1269206 w 1643063"/>
                <a:gd name="connsiteY7" fmla="*/ 347663 h 1307307"/>
                <a:gd name="connsiteX8" fmla="*/ 1202531 w 1643063"/>
                <a:gd name="connsiteY8" fmla="*/ 321470 h 1307307"/>
                <a:gd name="connsiteX9" fmla="*/ 1121570 w 1643063"/>
                <a:gd name="connsiteY9" fmla="*/ 307182 h 1307307"/>
                <a:gd name="connsiteX10" fmla="*/ 1045368 w 1643063"/>
                <a:gd name="connsiteY10" fmla="*/ 335756 h 1307307"/>
                <a:gd name="connsiteX11" fmla="*/ 950119 w 1643063"/>
                <a:gd name="connsiteY11" fmla="*/ 419101 h 1307307"/>
                <a:gd name="connsiteX12" fmla="*/ 869156 w 1643063"/>
                <a:gd name="connsiteY12" fmla="*/ 492920 h 1307307"/>
                <a:gd name="connsiteX13" fmla="*/ 792956 w 1643063"/>
                <a:gd name="connsiteY13" fmla="*/ 573881 h 1307307"/>
                <a:gd name="connsiteX14" fmla="*/ 711994 w 1643063"/>
                <a:gd name="connsiteY14" fmla="*/ 714376 h 1307307"/>
                <a:gd name="connsiteX15" fmla="*/ 673895 w 1643063"/>
                <a:gd name="connsiteY15" fmla="*/ 769145 h 1307307"/>
                <a:gd name="connsiteX16" fmla="*/ 659607 w 1643063"/>
                <a:gd name="connsiteY16" fmla="*/ 792957 h 1307307"/>
                <a:gd name="connsiteX17" fmla="*/ 628650 w 1643063"/>
                <a:gd name="connsiteY17" fmla="*/ 869157 h 1307307"/>
                <a:gd name="connsiteX18" fmla="*/ 604838 w 1643063"/>
                <a:gd name="connsiteY18" fmla="*/ 912020 h 1307307"/>
                <a:gd name="connsiteX19" fmla="*/ 542925 w 1643063"/>
                <a:gd name="connsiteY19" fmla="*/ 988220 h 1307307"/>
                <a:gd name="connsiteX20" fmla="*/ 509588 w 1643063"/>
                <a:gd name="connsiteY20" fmla="*/ 1050132 h 1307307"/>
                <a:gd name="connsiteX21" fmla="*/ 471488 w 1643063"/>
                <a:gd name="connsiteY21" fmla="*/ 1092995 h 1307307"/>
                <a:gd name="connsiteX22" fmla="*/ 442913 w 1643063"/>
                <a:gd name="connsiteY22" fmla="*/ 1126332 h 1307307"/>
                <a:gd name="connsiteX23" fmla="*/ 333375 w 1643063"/>
                <a:gd name="connsiteY23" fmla="*/ 1145382 h 1307307"/>
                <a:gd name="connsiteX24" fmla="*/ 200025 w 1643063"/>
                <a:gd name="connsiteY24" fmla="*/ 1159669 h 1307307"/>
                <a:gd name="connsiteX25" fmla="*/ 114300 w 1643063"/>
                <a:gd name="connsiteY25" fmla="*/ 1221582 h 1307307"/>
                <a:gd name="connsiteX26" fmla="*/ 114300 w 1643063"/>
                <a:gd name="connsiteY26" fmla="*/ 1221582 h 1307307"/>
                <a:gd name="connsiteX27" fmla="*/ 71438 w 1643063"/>
                <a:gd name="connsiteY27" fmla="*/ 1273970 h 1307307"/>
                <a:gd name="connsiteX28" fmla="*/ 19050 w 1643063"/>
                <a:gd name="connsiteY28" fmla="*/ 1297782 h 1307307"/>
                <a:gd name="connsiteX29" fmla="*/ 0 w 1643063"/>
                <a:gd name="connsiteY29"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19212 w 1643063"/>
                <a:gd name="connsiteY6" fmla="*/ 340520 h 1307307"/>
                <a:gd name="connsiteX7" fmla="*/ 1269206 w 1643063"/>
                <a:gd name="connsiteY7" fmla="*/ 347663 h 1307307"/>
                <a:gd name="connsiteX8" fmla="*/ 1202531 w 1643063"/>
                <a:gd name="connsiteY8" fmla="*/ 321470 h 1307307"/>
                <a:gd name="connsiteX9" fmla="*/ 1121570 w 1643063"/>
                <a:gd name="connsiteY9" fmla="*/ 307182 h 1307307"/>
                <a:gd name="connsiteX10" fmla="*/ 1045368 w 1643063"/>
                <a:gd name="connsiteY10" fmla="*/ 335756 h 1307307"/>
                <a:gd name="connsiteX11" fmla="*/ 950119 w 1643063"/>
                <a:gd name="connsiteY11" fmla="*/ 419101 h 1307307"/>
                <a:gd name="connsiteX12" fmla="*/ 869156 w 1643063"/>
                <a:gd name="connsiteY12" fmla="*/ 492920 h 1307307"/>
                <a:gd name="connsiteX13" fmla="*/ 792956 w 1643063"/>
                <a:gd name="connsiteY13" fmla="*/ 573881 h 1307307"/>
                <a:gd name="connsiteX14" fmla="*/ 711994 w 1643063"/>
                <a:gd name="connsiteY14" fmla="*/ 714376 h 1307307"/>
                <a:gd name="connsiteX15" fmla="*/ 673895 w 1643063"/>
                <a:gd name="connsiteY15" fmla="*/ 769145 h 1307307"/>
                <a:gd name="connsiteX16" fmla="*/ 659607 w 1643063"/>
                <a:gd name="connsiteY16" fmla="*/ 792957 h 1307307"/>
                <a:gd name="connsiteX17" fmla="*/ 628650 w 1643063"/>
                <a:gd name="connsiteY17" fmla="*/ 869157 h 1307307"/>
                <a:gd name="connsiteX18" fmla="*/ 604838 w 1643063"/>
                <a:gd name="connsiteY18" fmla="*/ 912020 h 1307307"/>
                <a:gd name="connsiteX19" fmla="*/ 542925 w 1643063"/>
                <a:gd name="connsiteY19" fmla="*/ 988220 h 1307307"/>
                <a:gd name="connsiteX20" fmla="*/ 509588 w 1643063"/>
                <a:gd name="connsiteY20" fmla="*/ 1050132 h 1307307"/>
                <a:gd name="connsiteX21" fmla="*/ 471488 w 1643063"/>
                <a:gd name="connsiteY21" fmla="*/ 1092995 h 1307307"/>
                <a:gd name="connsiteX22" fmla="*/ 442913 w 1643063"/>
                <a:gd name="connsiteY22" fmla="*/ 1126332 h 1307307"/>
                <a:gd name="connsiteX23" fmla="*/ 333375 w 1643063"/>
                <a:gd name="connsiteY23" fmla="*/ 1145382 h 1307307"/>
                <a:gd name="connsiteX24" fmla="*/ 200025 w 1643063"/>
                <a:gd name="connsiteY24" fmla="*/ 1159669 h 1307307"/>
                <a:gd name="connsiteX25" fmla="*/ 114300 w 1643063"/>
                <a:gd name="connsiteY25" fmla="*/ 1221582 h 1307307"/>
                <a:gd name="connsiteX26" fmla="*/ 123825 w 1643063"/>
                <a:gd name="connsiteY26" fmla="*/ 1233489 h 1307307"/>
                <a:gd name="connsiteX27" fmla="*/ 71438 w 1643063"/>
                <a:gd name="connsiteY27" fmla="*/ 1273970 h 1307307"/>
                <a:gd name="connsiteX28" fmla="*/ 19050 w 1643063"/>
                <a:gd name="connsiteY28" fmla="*/ 1297782 h 1307307"/>
                <a:gd name="connsiteX29" fmla="*/ 0 w 1643063"/>
                <a:gd name="connsiteY29"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19212 w 1643063"/>
                <a:gd name="connsiteY6" fmla="*/ 340520 h 1307307"/>
                <a:gd name="connsiteX7" fmla="*/ 1269206 w 1643063"/>
                <a:gd name="connsiteY7" fmla="*/ 347663 h 1307307"/>
                <a:gd name="connsiteX8" fmla="*/ 1202531 w 1643063"/>
                <a:gd name="connsiteY8" fmla="*/ 321470 h 1307307"/>
                <a:gd name="connsiteX9" fmla="*/ 1121570 w 1643063"/>
                <a:gd name="connsiteY9" fmla="*/ 307182 h 1307307"/>
                <a:gd name="connsiteX10" fmla="*/ 1045368 w 1643063"/>
                <a:gd name="connsiteY10" fmla="*/ 335756 h 1307307"/>
                <a:gd name="connsiteX11" fmla="*/ 950119 w 1643063"/>
                <a:gd name="connsiteY11" fmla="*/ 419101 h 1307307"/>
                <a:gd name="connsiteX12" fmla="*/ 869156 w 1643063"/>
                <a:gd name="connsiteY12" fmla="*/ 492920 h 1307307"/>
                <a:gd name="connsiteX13" fmla="*/ 792956 w 1643063"/>
                <a:gd name="connsiteY13" fmla="*/ 573881 h 1307307"/>
                <a:gd name="connsiteX14" fmla="*/ 711994 w 1643063"/>
                <a:gd name="connsiteY14" fmla="*/ 714376 h 1307307"/>
                <a:gd name="connsiteX15" fmla="*/ 673895 w 1643063"/>
                <a:gd name="connsiteY15" fmla="*/ 769145 h 1307307"/>
                <a:gd name="connsiteX16" fmla="*/ 659607 w 1643063"/>
                <a:gd name="connsiteY16" fmla="*/ 792957 h 1307307"/>
                <a:gd name="connsiteX17" fmla="*/ 628650 w 1643063"/>
                <a:gd name="connsiteY17" fmla="*/ 869157 h 1307307"/>
                <a:gd name="connsiteX18" fmla="*/ 604838 w 1643063"/>
                <a:gd name="connsiteY18" fmla="*/ 912020 h 1307307"/>
                <a:gd name="connsiteX19" fmla="*/ 542925 w 1643063"/>
                <a:gd name="connsiteY19" fmla="*/ 988220 h 1307307"/>
                <a:gd name="connsiteX20" fmla="*/ 509588 w 1643063"/>
                <a:gd name="connsiteY20" fmla="*/ 1050132 h 1307307"/>
                <a:gd name="connsiteX21" fmla="*/ 471488 w 1643063"/>
                <a:gd name="connsiteY21" fmla="*/ 1092995 h 1307307"/>
                <a:gd name="connsiteX22" fmla="*/ 442913 w 1643063"/>
                <a:gd name="connsiteY22" fmla="*/ 1126332 h 1307307"/>
                <a:gd name="connsiteX23" fmla="*/ 333375 w 1643063"/>
                <a:gd name="connsiteY23" fmla="*/ 1145382 h 1307307"/>
                <a:gd name="connsiteX24" fmla="*/ 200025 w 1643063"/>
                <a:gd name="connsiteY24" fmla="*/ 1159669 h 1307307"/>
                <a:gd name="connsiteX25" fmla="*/ 133350 w 1643063"/>
                <a:gd name="connsiteY25" fmla="*/ 1214438 h 1307307"/>
                <a:gd name="connsiteX26" fmla="*/ 123825 w 1643063"/>
                <a:gd name="connsiteY26" fmla="*/ 1233489 h 1307307"/>
                <a:gd name="connsiteX27" fmla="*/ 71438 w 1643063"/>
                <a:gd name="connsiteY27" fmla="*/ 1273970 h 1307307"/>
                <a:gd name="connsiteX28" fmla="*/ 19050 w 1643063"/>
                <a:gd name="connsiteY28" fmla="*/ 1297782 h 1307307"/>
                <a:gd name="connsiteX29" fmla="*/ 0 w 1643063"/>
                <a:gd name="connsiteY29"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19212 w 1643063"/>
                <a:gd name="connsiteY6" fmla="*/ 340520 h 1307307"/>
                <a:gd name="connsiteX7" fmla="*/ 1269206 w 1643063"/>
                <a:gd name="connsiteY7" fmla="*/ 347663 h 1307307"/>
                <a:gd name="connsiteX8" fmla="*/ 1202531 w 1643063"/>
                <a:gd name="connsiteY8" fmla="*/ 321470 h 1307307"/>
                <a:gd name="connsiteX9" fmla="*/ 1121570 w 1643063"/>
                <a:gd name="connsiteY9" fmla="*/ 307182 h 1307307"/>
                <a:gd name="connsiteX10" fmla="*/ 1045368 w 1643063"/>
                <a:gd name="connsiteY10" fmla="*/ 335756 h 1307307"/>
                <a:gd name="connsiteX11" fmla="*/ 950119 w 1643063"/>
                <a:gd name="connsiteY11" fmla="*/ 419101 h 1307307"/>
                <a:gd name="connsiteX12" fmla="*/ 869156 w 1643063"/>
                <a:gd name="connsiteY12" fmla="*/ 492920 h 1307307"/>
                <a:gd name="connsiteX13" fmla="*/ 792956 w 1643063"/>
                <a:gd name="connsiteY13" fmla="*/ 573881 h 1307307"/>
                <a:gd name="connsiteX14" fmla="*/ 711994 w 1643063"/>
                <a:gd name="connsiteY14" fmla="*/ 714376 h 1307307"/>
                <a:gd name="connsiteX15" fmla="*/ 673895 w 1643063"/>
                <a:gd name="connsiteY15" fmla="*/ 769145 h 1307307"/>
                <a:gd name="connsiteX16" fmla="*/ 659607 w 1643063"/>
                <a:gd name="connsiteY16" fmla="*/ 792957 h 1307307"/>
                <a:gd name="connsiteX17" fmla="*/ 628650 w 1643063"/>
                <a:gd name="connsiteY17" fmla="*/ 869157 h 1307307"/>
                <a:gd name="connsiteX18" fmla="*/ 604838 w 1643063"/>
                <a:gd name="connsiteY18" fmla="*/ 912020 h 1307307"/>
                <a:gd name="connsiteX19" fmla="*/ 542925 w 1643063"/>
                <a:gd name="connsiteY19" fmla="*/ 988220 h 1307307"/>
                <a:gd name="connsiteX20" fmla="*/ 509588 w 1643063"/>
                <a:gd name="connsiteY20" fmla="*/ 1050132 h 1307307"/>
                <a:gd name="connsiteX21" fmla="*/ 471488 w 1643063"/>
                <a:gd name="connsiteY21" fmla="*/ 1092995 h 1307307"/>
                <a:gd name="connsiteX22" fmla="*/ 442913 w 1643063"/>
                <a:gd name="connsiteY22" fmla="*/ 1126332 h 1307307"/>
                <a:gd name="connsiteX23" fmla="*/ 333375 w 1643063"/>
                <a:gd name="connsiteY23" fmla="*/ 1145382 h 1307307"/>
                <a:gd name="connsiteX24" fmla="*/ 200025 w 1643063"/>
                <a:gd name="connsiteY24" fmla="*/ 1159669 h 1307307"/>
                <a:gd name="connsiteX25" fmla="*/ 133350 w 1643063"/>
                <a:gd name="connsiteY25" fmla="*/ 1214438 h 1307307"/>
                <a:gd name="connsiteX26" fmla="*/ 71438 w 1643063"/>
                <a:gd name="connsiteY26" fmla="*/ 1273970 h 1307307"/>
                <a:gd name="connsiteX27" fmla="*/ 19050 w 1643063"/>
                <a:gd name="connsiteY27" fmla="*/ 1297782 h 1307307"/>
                <a:gd name="connsiteX28" fmla="*/ 0 w 1643063"/>
                <a:gd name="connsiteY28"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19212 w 1643063"/>
                <a:gd name="connsiteY6" fmla="*/ 340520 h 1307307"/>
                <a:gd name="connsiteX7" fmla="*/ 1269206 w 1643063"/>
                <a:gd name="connsiteY7" fmla="*/ 347663 h 1307307"/>
                <a:gd name="connsiteX8" fmla="*/ 1202531 w 1643063"/>
                <a:gd name="connsiteY8" fmla="*/ 321470 h 1307307"/>
                <a:gd name="connsiteX9" fmla="*/ 1121570 w 1643063"/>
                <a:gd name="connsiteY9" fmla="*/ 307182 h 1307307"/>
                <a:gd name="connsiteX10" fmla="*/ 1045368 w 1643063"/>
                <a:gd name="connsiteY10" fmla="*/ 335756 h 1307307"/>
                <a:gd name="connsiteX11" fmla="*/ 950119 w 1643063"/>
                <a:gd name="connsiteY11" fmla="*/ 419101 h 1307307"/>
                <a:gd name="connsiteX12" fmla="*/ 869156 w 1643063"/>
                <a:gd name="connsiteY12" fmla="*/ 492920 h 1307307"/>
                <a:gd name="connsiteX13" fmla="*/ 792956 w 1643063"/>
                <a:gd name="connsiteY13" fmla="*/ 573881 h 1307307"/>
                <a:gd name="connsiteX14" fmla="*/ 711994 w 1643063"/>
                <a:gd name="connsiteY14" fmla="*/ 714376 h 1307307"/>
                <a:gd name="connsiteX15" fmla="*/ 673895 w 1643063"/>
                <a:gd name="connsiteY15" fmla="*/ 769145 h 1307307"/>
                <a:gd name="connsiteX16" fmla="*/ 659607 w 1643063"/>
                <a:gd name="connsiteY16" fmla="*/ 792957 h 1307307"/>
                <a:gd name="connsiteX17" fmla="*/ 628650 w 1643063"/>
                <a:gd name="connsiteY17" fmla="*/ 869157 h 1307307"/>
                <a:gd name="connsiteX18" fmla="*/ 604838 w 1643063"/>
                <a:gd name="connsiteY18" fmla="*/ 912020 h 1307307"/>
                <a:gd name="connsiteX19" fmla="*/ 542925 w 1643063"/>
                <a:gd name="connsiteY19" fmla="*/ 988220 h 1307307"/>
                <a:gd name="connsiteX20" fmla="*/ 509588 w 1643063"/>
                <a:gd name="connsiteY20" fmla="*/ 1050132 h 1307307"/>
                <a:gd name="connsiteX21" fmla="*/ 471488 w 1643063"/>
                <a:gd name="connsiteY21" fmla="*/ 1092995 h 1307307"/>
                <a:gd name="connsiteX22" fmla="*/ 442913 w 1643063"/>
                <a:gd name="connsiteY22" fmla="*/ 1126332 h 1307307"/>
                <a:gd name="connsiteX23" fmla="*/ 330993 w 1643063"/>
                <a:gd name="connsiteY23" fmla="*/ 1152526 h 1307307"/>
                <a:gd name="connsiteX24" fmla="*/ 200025 w 1643063"/>
                <a:gd name="connsiteY24" fmla="*/ 1159669 h 1307307"/>
                <a:gd name="connsiteX25" fmla="*/ 133350 w 1643063"/>
                <a:gd name="connsiteY25" fmla="*/ 1214438 h 1307307"/>
                <a:gd name="connsiteX26" fmla="*/ 71438 w 1643063"/>
                <a:gd name="connsiteY26" fmla="*/ 1273970 h 1307307"/>
                <a:gd name="connsiteX27" fmla="*/ 19050 w 1643063"/>
                <a:gd name="connsiteY27" fmla="*/ 1297782 h 1307307"/>
                <a:gd name="connsiteX28" fmla="*/ 0 w 1643063"/>
                <a:gd name="connsiteY28"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19212 w 1643063"/>
                <a:gd name="connsiteY6" fmla="*/ 340520 h 1307307"/>
                <a:gd name="connsiteX7" fmla="*/ 1269206 w 1643063"/>
                <a:gd name="connsiteY7" fmla="*/ 347663 h 1307307"/>
                <a:gd name="connsiteX8" fmla="*/ 1202531 w 1643063"/>
                <a:gd name="connsiteY8" fmla="*/ 321470 h 1307307"/>
                <a:gd name="connsiteX9" fmla="*/ 1121570 w 1643063"/>
                <a:gd name="connsiteY9" fmla="*/ 307182 h 1307307"/>
                <a:gd name="connsiteX10" fmla="*/ 1045368 w 1643063"/>
                <a:gd name="connsiteY10" fmla="*/ 335756 h 1307307"/>
                <a:gd name="connsiteX11" fmla="*/ 950119 w 1643063"/>
                <a:gd name="connsiteY11" fmla="*/ 419101 h 1307307"/>
                <a:gd name="connsiteX12" fmla="*/ 869156 w 1643063"/>
                <a:gd name="connsiteY12" fmla="*/ 492920 h 1307307"/>
                <a:gd name="connsiteX13" fmla="*/ 792956 w 1643063"/>
                <a:gd name="connsiteY13" fmla="*/ 573881 h 1307307"/>
                <a:gd name="connsiteX14" fmla="*/ 711994 w 1643063"/>
                <a:gd name="connsiteY14" fmla="*/ 714376 h 1307307"/>
                <a:gd name="connsiteX15" fmla="*/ 673895 w 1643063"/>
                <a:gd name="connsiteY15" fmla="*/ 769145 h 1307307"/>
                <a:gd name="connsiteX16" fmla="*/ 659607 w 1643063"/>
                <a:gd name="connsiteY16" fmla="*/ 792957 h 1307307"/>
                <a:gd name="connsiteX17" fmla="*/ 628650 w 1643063"/>
                <a:gd name="connsiteY17" fmla="*/ 869157 h 1307307"/>
                <a:gd name="connsiteX18" fmla="*/ 604838 w 1643063"/>
                <a:gd name="connsiteY18" fmla="*/ 912020 h 1307307"/>
                <a:gd name="connsiteX19" fmla="*/ 542925 w 1643063"/>
                <a:gd name="connsiteY19" fmla="*/ 988220 h 1307307"/>
                <a:gd name="connsiteX20" fmla="*/ 509588 w 1643063"/>
                <a:gd name="connsiteY20" fmla="*/ 1050132 h 1307307"/>
                <a:gd name="connsiteX21" fmla="*/ 471488 w 1643063"/>
                <a:gd name="connsiteY21" fmla="*/ 1092995 h 1307307"/>
                <a:gd name="connsiteX22" fmla="*/ 445294 w 1643063"/>
                <a:gd name="connsiteY22" fmla="*/ 1107282 h 1307307"/>
                <a:gd name="connsiteX23" fmla="*/ 330993 w 1643063"/>
                <a:gd name="connsiteY23" fmla="*/ 1152526 h 1307307"/>
                <a:gd name="connsiteX24" fmla="*/ 200025 w 1643063"/>
                <a:gd name="connsiteY24" fmla="*/ 1159669 h 1307307"/>
                <a:gd name="connsiteX25" fmla="*/ 133350 w 1643063"/>
                <a:gd name="connsiteY25" fmla="*/ 1214438 h 1307307"/>
                <a:gd name="connsiteX26" fmla="*/ 71438 w 1643063"/>
                <a:gd name="connsiteY26" fmla="*/ 1273970 h 1307307"/>
                <a:gd name="connsiteX27" fmla="*/ 19050 w 1643063"/>
                <a:gd name="connsiteY27" fmla="*/ 1297782 h 1307307"/>
                <a:gd name="connsiteX28" fmla="*/ 0 w 1643063"/>
                <a:gd name="connsiteY28"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19212 w 1643063"/>
                <a:gd name="connsiteY6" fmla="*/ 340520 h 1307307"/>
                <a:gd name="connsiteX7" fmla="*/ 1269206 w 1643063"/>
                <a:gd name="connsiteY7" fmla="*/ 347663 h 1307307"/>
                <a:gd name="connsiteX8" fmla="*/ 1202531 w 1643063"/>
                <a:gd name="connsiteY8" fmla="*/ 321470 h 1307307"/>
                <a:gd name="connsiteX9" fmla="*/ 1121570 w 1643063"/>
                <a:gd name="connsiteY9" fmla="*/ 307182 h 1307307"/>
                <a:gd name="connsiteX10" fmla="*/ 1045368 w 1643063"/>
                <a:gd name="connsiteY10" fmla="*/ 335756 h 1307307"/>
                <a:gd name="connsiteX11" fmla="*/ 950119 w 1643063"/>
                <a:gd name="connsiteY11" fmla="*/ 419101 h 1307307"/>
                <a:gd name="connsiteX12" fmla="*/ 869156 w 1643063"/>
                <a:gd name="connsiteY12" fmla="*/ 492920 h 1307307"/>
                <a:gd name="connsiteX13" fmla="*/ 792956 w 1643063"/>
                <a:gd name="connsiteY13" fmla="*/ 573881 h 1307307"/>
                <a:gd name="connsiteX14" fmla="*/ 711994 w 1643063"/>
                <a:gd name="connsiteY14" fmla="*/ 714376 h 1307307"/>
                <a:gd name="connsiteX15" fmla="*/ 673895 w 1643063"/>
                <a:gd name="connsiteY15" fmla="*/ 769145 h 1307307"/>
                <a:gd name="connsiteX16" fmla="*/ 659607 w 1643063"/>
                <a:gd name="connsiteY16" fmla="*/ 792957 h 1307307"/>
                <a:gd name="connsiteX17" fmla="*/ 628650 w 1643063"/>
                <a:gd name="connsiteY17" fmla="*/ 869157 h 1307307"/>
                <a:gd name="connsiteX18" fmla="*/ 604838 w 1643063"/>
                <a:gd name="connsiteY18" fmla="*/ 912020 h 1307307"/>
                <a:gd name="connsiteX19" fmla="*/ 542925 w 1643063"/>
                <a:gd name="connsiteY19" fmla="*/ 988220 h 1307307"/>
                <a:gd name="connsiteX20" fmla="*/ 509588 w 1643063"/>
                <a:gd name="connsiteY20" fmla="*/ 1050132 h 1307307"/>
                <a:gd name="connsiteX21" fmla="*/ 471488 w 1643063"/>
                <a:gd name="connsiteY21" fmla="*/ 1092995 h 1307307"/>
                <a:gd name="connsiteX22" fmla="*/ 445294 w 1643063"/>
                <a:gd name="connsiteY22" fmla="*/ 1107282 h 1307307"/>
                <a:gd name="connsiteX23" fmla="*/ 330993 w 1643063"/>
                <a:gd name="connsiteY23" fmla="*/ 1152526 h 1307307"/>
                <a:gd name="connsiteX24" fmla="*/ 200025 w 1643063"/>
                <a:gd name="connsiteY24" fmla="*/ 1159669 h 1307307"/>
                <a:gd name="connsiteX25" fmla="*/ 133350 w 1643063"/>
                <a:gd name="connsiteY25" fmla="*/ 1214438 h 1307307"/>
                <a:gd name="connsiteX26" fmla="*/ 71438 w 1643063"/>
                <a:gd name="connsiteY26" fmla="*/ 1273970 h 1307307"/>
                <a:gd name="connsiteX27" fmla="*/ 19050 w 1643063"/>
                <a:gd name="connsiteY27" fmla="*/ 1297782 h 1307307"/>
                <a:gd name="connsiteX28" fmla="*/ 0 w 1643063"/>
                <a:gd name="connsiteY28"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19212 w 1643063"/>
                <a:gd name="connsiteY6" fmla="*/ 340520 h 1307307"/>
                <a:gd name="connsiteX7" fmla="*/ 1269206 w 1643063"/>
                <a:gd name="connsiteY7" fmla="*/ 347663 h 1307307"/>
                <a:gd name="connsiteX8" fmla="*/ 1202531 w 1643063"/>
                <a:gd name="connsiteY8" fmla="*/ 321470 h 1307307"/>
                <a:gd name="connsiteX9" fmla="*/ 1121570 w 1643063"/>
                <a:gd name="connsiteY9" fmla="*/ 307182 h 1307307"/>
                <a:gd name="connsiteX10" fmla="*/ 1045368 w 1643063"/>
                <a:gd name="connsiteY10" fmla="*/ 335756 h 1307307"/>
                <a:gd name="connsiteX11" fmla="*/ 950119 w 1643063"/>
                <a:gd name="connsiteY11" fmla="*/ 419101 h 1307307"/>
                <a:gd name="connsiteX12" fmla="*/ 869156 w 1643063"/>
                <a:gd name="connsiteY12" fmla="*/ 492920 h 1307307"/>
                <a:gd name="connsiteX13" fmla="*/ 792956 w 1643063"/>
                <a:gd name="connsiteY13" fmla="*/ 573881 h 1307307"/>
                <a:gd name="connsiteX14" fmla="*/ 711994 w 1643063"/>
                <a:gd name="connsiteY14" fmla="*/ 714376 h 1307307"/>
                <a:gd name="connsiteX15" fmla="*/ 673895 w 1643063"/>
                <a:gd name="connsiteY15" fmla="*/ 769145 h 1307307"/>
                <a:gd name="connsiteX16" fmla="*/ 659607 w 1643063"/>
                <a:gd name="connsiteY16" fmla="*/ 792957 h 1307307"/>
                <a:gd name="connsiteX17" fmla="*/ 628650 w 1643063"/>
                <a:gd name="connsiteY17" fmla="*/ 869157 h 1307307"/>
                <a:gd name="connsiteX18" fmla="*/ 542925 w 1643063"/>
                <a:gd name="connsiteY18" fmla="*/ 988220 h 1307307"/>
                <a:gd name="connsiteX19" fmla="*/ 509588 w 1643063"/>
                <a:gd name="connsiteY19" fmla="*/ 1050132 h 1307307"/>
                <a:gd name="connsiteX20" fmla="*/ 471488 w 1643063"/>
                <a:gd name="connsiteY20" fmla="*/ 1092995 h 1307307"/>
                <a:gd name="connsiteX21" fmla="*/ 445294 w 1643063"/>
                <a:gd name="connsiteY21" fmla="*/ 1107282 h 1307307"/>
                <a:gd name="connsiteX22" fmla="*/ 330993 w 1643063"/>
                <a:gd name="connsiteY22" fmla="*/ 1152526 h 1307307"/>
                <a:gd name="connsiteX23" fmla="*/ 200025 w 1643063"/>
                <a:gd name="connsiteY23" fmla="*/ 1159669 h 1307307"/>
                <a:gd name="connsiteX24" fmla="*/ 133350 w 1643063"/>
                <a:gd name="connsiteY24" fmla="*/ 1214438 h 1307307"/>
                <a:gd name="connsiteX25" fmla="*/ 71438 w 1643063"/>
                <a:gd name="connsiteY25" fmla="*/ 1273970 h 1307307"/>
                <a:gd name="connsiteX26" fmla="*/ 19050 w 1643063"/>
                <a:gd name="connsiteY26" fmla="*/ 1297782 h 1307307"/>
                <a:gd name="connsiteX27" fmla="*/ 0 w 1643063"/>
                <a:gd name="connsiteY27"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19212 w 1643063"/>
                <a:gd name="connsiteY6" fmla="*/ 340520 h 1307307"/>
                <a:gd name="connsiteX7" fmla="*/ 1269206 w 1643063"/>
                <a:gd name="connsiteY7" fmla="*/ 347663 h 1307307"/>
                <a:gd name="connsiteX8" fmla="*/ 1202531 w 1643063"/>
                <a:gd name="connsiteY8" fmla="*/ 321470 h 1307307"/>
                <a:gd name="connsiteX9" fmla="*/ 1121570 w 1643063"/>
                <a:gd name="connsiteY9" fmla="*/ 307182 h 1307307"/>
                <a:gd name="connsiteX10" fmla="*/ 1045368 w 1643063"/>
                <a:gd name="connsiteY10" fmla="*/ 335756 h 1307307"/>
                <a:gd name="connsiteX11" fmla="*/ 950119 w 1643063"/>
                <a:gd name="connsiteY11" fmla="*/ 419101 h 1307307"/>
                <a:gd name="connsiteX12" fmla="*/ 869156 w 1643063"/>
                <a:gd name="connsiteY12" fmla="*/ 492920 h 1307307"/>
                <a:gd name="connsiteX13" fmla="*/ 792956 w 1643063"/>
                <a:gd name="connsiteY13" fmla="*/ 573881 h 1307307"/>
                <a:gd name="connsiteX14" fmla="*/ 711994 w 1643063"/>
                <a:gd name="connsiteY14" fmla="*/ 714376 h 1307307"/>
                <a:gd name="connsiteX15" fmla="*/ 673895 w 1643063"/>
                <a:gd name="connsiteY15" fmla="*/ 769145 h 1307307"/>
                <a:gd name="connsiteX16" fmla="*/ 628650 w 1643063"/>
                <a:gd name="connsiteY16" fmla="*/ 869157 h 1307307"/>
                <a:gd name="connsiteX17" fmla="*/ 542925 w 1643063"/>
                <a:gd name="connsiteY17" fmla="*/ 988220 h 1307307"/>
                <a:gd name="connsiteX18" fmla="*/ 509588 w 1643063"/>
                <a:gd name="connsiteY18" fmla="*/ 1050132 h 1307307"/>
                <a:gd name="connsiteX19" fmla="*/ 471488 w 1643063"/>
                <a:gd name="connsiteY19" fmla="*/ 1092995 h 1307307"/>
                <a:gd name="connsiteX20" fmla="*/ 445294 w 1643063"/>
                <a:gd name="connsiteY20" fmla="*/ 1107282 h 1307307"/>
                <a:gd name="connsiteX21" fmla="*/ 330993 w 1643063"/>
                <a:gd name="connsiteY21" fmla="*/ 1152526 h 1307307"/>
                <a:gd name="connsiteX22" fmla="*/ 200025 w 1643063"/>
                <a:gd name="connsiteY22" fmla="*/ 1159669 h 1307307"/>
                <a:gd name="connsiteX23" fmla="*/ 133350 w 1643063"/>
                <a:gd name="connsiteY23" fmla="*/ 1214438 h 1307307"/>
                <a:gd name="connsiteX24" fmla="*/ 71438 w 1643063"/>
                <a:gd name="connsiteY24" fmla="*/ 1273970 h 1307307"/>
                <a:gd name="connsiteX25" fmla="*/ 19050 w 1643063"/>
                <a:gd name="connsiteY25" fmla="*/ 1297782 h 1307307"/>
                <a:gd name="connsiteX26" fmla="*/ 0 w 1643063"/>
                <a:gd name="connsiteY26"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19212 w 1643063"/>
                <a:gd name="connsiteY6" fmla="*/ 340520 h 1307307"/>
                <a:gd name="connsiteX7" fmla="*/ 1269206 w 1643063"/>
                <a:gd name="connsiteY7" fmla="*/ 347663 h 1307307"/>
                <a:gd name="connsiteX8" fmla="*/ 1202531 w 1643063"/>
                <a:gd name="connsiteY8" fmla="*/ 321470 h 1307307"/>
                <a:gd name="connsiteX9" fmla="*/ 1121570 w 1643063"/>
                <a:gd name="connsiteY9" fmla="*/ 307182 h 1307307"/>
                <a:gd name="connsiteX10" fmla="*/ 1045368 w 1643063"/>
                <a:gd name="connsiteY10" fmla="*/ 335756 h 1307307"/>
                <a:gd name="connsiteX11" fmla="*/ 950119 w 1643063"/>
                <a:gd name="connsiteY11" fmla="*/ 419101 h 1307307"/>
                <a:gd name="connsiteX12" fmla="*/ 869156 w 1643063"/>
                <a:gd name="connsiteY12" fmla="*/ 492920 h 1307307"/>
                <a:gd name="connsiteX13" fmla="*/ 792956 w 1643063"/>
                <a:gd name="connsiteY13" fmla="*/ 573881 h 1307307"/>
                <a:gd name="connsiteX14" fmla="*/ 711994 w 1643063"/>
                <a:gd name="connsiteY14" fmla="*/ 714376 h 1307307"/>
                <a:gd name="connsiteX15" fmla="*/ 673895 w 1643063"/>
                <a:gd name="connsiteY15" fmla="*/ 769145 h 1307307"/>
                <a:gd name="connsiteX16" fmla="*/ 628650 w 1643063"/>
                <a:gd name="connsiteY16" fmla="*/ 869157 h 1307307"/>
                <a:gd name="connsiteX17" fmla="*/ 542925 w 1643063"/>
                <a:gd name="connsiteY17" fmla="*/ 988220 h 1307307"/>
                <a:gd name="connsiteX18" fmla="*/ 509588 w 1643063"/>
                <a:gd name="connsiteY18" fmla="*/ 1050132 h 1307307"/>
                <a:gd name="connsiteX19" fmla="*/ 471488 w 1643063"/>
                <a:gd name="connsiteY19" fmla="*/ 1092995 h 1307307"/>
                <a:gd name="connsiteX20" fmla="*/ 445294 w 1643063"/>
                <a:gd name="connsiteY20" fmla="*/ 1107282 h 1307307"/>
                <a:gd name="connsiteX21" fmla="*/ 330993 w 1643063"/>
                <a:gd name="connsiteY21" fmla="*/ 1152526 h 1307307"/>
                <a:gd name="connsiteX22" fmla="*/ 200025 w 1643063"/>
                <a:gd name="connsiteY22" fmla="*/ 1159669 h 1307307"/>
                <a:gd name="connsiteX23" fmla="*/ 133350 w 1643063"/>
                <a:gd name="connsiteY23" fmla="*/ 1214438 h 1307307"/>
                <a:gd name="connsiteX24" fmla="*/ 71438 w 1643063"/>
                <a:gd name="connsiteY24" fmla="*/ 1273970 h 1307307"/>
                <a:gd name="connsiteX25" fmla="*/ 19050 w 1643063"/>
                <a:gd name="connsiteY25" fmla="*/ 1297782 h 1307307"/>
                <a:gd name="connsiteX26" fmla="*/ 0 w 1643063"/>
                <a:gd name="connsiteY26"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19212 w 1643063"/>
                <a:gd name="connsiteY6" fmla="*/ 340520 h 1307307"/>
                <a:gd name="connsiteX7" fmla="*/ 1269206 w 1643063"/>
                <a:gd name="connsiteY7" fmla="*/ 347663 h 1307307"/>
                <a:gd name="connsiteX8" fmla="*/ 1202531 w 1643063"/>
                <a:gd name="connsiteY8" fmla="*/ 321470 h 1307307"/>
                <a:gd name="connsiteX9" fmla="*/ 1121570 w 1643063"/>
                <a:gd name="connsiteY9" fmla="*/ 307182 h 1307307"/>
                <a:gd name="connsiteX10" fmla="*/ 1045368 w 1643063"/>
                <a:gd name="connsiteY10" fmla="*/ 335756 h 1307307"/>
                <a:gd name="connsiteX11" fmla="*/ 950119 w 1643063"/>
                <a:gd name="connsiteY11" fmla="*/ 419101 h 1307307"/>
                <a:gd name="connsiteX12" fmla="*/ 869156 w 1643063"/>
                <a:gd name="connsiteY12" fmla="*/ 492920 h 1307307"/>
                <a:gd name="connsiteX13" fmla="*/ 792956 w 1643063"/>
                <a:gd name="connsiteY13" fmla="*/ 573881 h 1307307"/>
                <a:gd name="connsiteX14" fmla="*/ 711994 w 1643063"/>
                <a:gd name="connsiteY14" fmla="*/ 714376 h 1307307"/>
                <a:gd name="connsiteX15" fmla="*/ 673895 w 1643063"/>
                <a:gd name="connsiteY15" fmla="*/ 769145 h 1307307"/>
                <a:gd name="connsiteX16" fmla="*/ 616744 w 1643063"/>
                <a:gd name="connsiteY16" fmla="*/ 897732 h 1307307"/>
                <a:gd name="connsiteX17" fmla="*/ 542925 w 1643063"/>
                <a:gd name="connsiteY17" fmla="*/ 988220 h 1307307"/>
                <a:gd name="connsiteX18" fmla="*/ 509588 w 1643063"/>
                <a:gd name="connsiteY18" fmla="*/ 1050132 h 1307307"/>
                <a:gd name="connsiteX19" fmla="*/ 471488 w 1643063"/>
                <a:gd name="connsiteY19" fmla="*/ 1092995 h 1307307"/>
                <a:gd name="connsiteX20" fmla="*/ 445294 w 1643063"/>
                <a:gd name="connsiteY20" fmla="*/ 1107282 h 1307307"/>
                <a:gd name="connsiteX21" fmla="*/ 330993 w 1643063"/>
                <a:gd name="connsiteY21" fmla="*/ 1152526 h 1307307"/>
                <a:gd name="connsiteX22" fmla="*/ 200025 w 1643063"/>
                <a:gd name="connsiteY22" fmla="*/ 1159669 h 1307307"/>
                <a:gd name="connsiteX23" fmla="*/ 133350 w 1643063"/>
                <a:gd name="connsiteY23" fmla="*/ 1214438 h 1307307"/>
                <a:gd name="connsiteX24" fmla="*/ 71438 w 1643063"/>
                <a:gd name="connsiteY24" fmla="*/ 1273970 h 1307307"/>
                <a:gd name="connsiteX25" fmla="*/ 19050 w 1643063"/>
                <a:gd name="connsiteY25" fmla="*/ 1297782 h 1307307"/>
                <a:gd name="connsiteX26" fmla="*/ 0 w 1643063"/>
                <a:gd name="connsiteY26"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19212 w 1643063"/>
                <a:gd name="connsiteY6" fmla="*/ 340520 h 1307307"/>
                <a:gd name="connsiteX7" fmla="*/ 1269206 w 1643063"/>
                <a:gd name="connsiteY7" fmla="*/ 347663 h 1307307"/>
                <a:gd name="connsiteX8" fmla="*/ 1202531 w 1643063"/>
                <a:gd name="connsiteY8" fmla="*/ 321470 h 1307307"/>
                <a:gd name="connsiteX9" fmla="*/ 1121570 w 1643063"/>
                <a:gd name="connsiteY9" fmla="*/ 307182 h 1307307"/>
                <a:gd name="connsiteX10" fmla="*/ 1045368 w 1643063"/>
                <a:gd name="connsiteY10" fmla="*/ 335756 h 1307307"/>
                <a:gd name="connsiteX11" fmla="*/ 950119 w 1643063"/>
                <a:gd name="connsiteY11" fmla="*/ 419101 h 1307307"/>
                <a:gd name="connsiteX12" fmla="*/ 869156 w 1643063"/>
                <a:gd name="connsiteY12" fmla="*/ 492920 h 1307307"/>
                <a:gd name="connsiteX13" fmla="*/ 792956 w 1643063"/>
                <a:gd name="connsiteY13" fmla="*/ 573881 h 1307307"/>
                <a:gd name="connsiteX14" fmla="*/ 711994 w 1643063"/>
                <a:gd name="connsiteY14" fmla="*/ 714376 h 1307307"/>
                <a:gd name="connsiteX15" fmla="*/ 673895 w 1643063"/>
                <a:gd name="connsiteY15" fmla="*/ 769145 h 1307307"/>
                <a:gd name="connsiteX16" fmla="*/ 616744 w 1643063"/>
                <a:gd name="connsiteY16" fmla="*/ 897732 h 1307307"/>
                <a:gd name="connsiteX17" fmla="*/ 542925 w 1643063"/>
                <a:gd name="connsiteY17" fmla="*/ 988220 h 1307307"/>
                <a:gd name="connsiteX18" fmla="*/ 509588 w 1643063"/>
                <a:gd name="connsiteY18" fmla="*/ 1050132 h 1307307"/>
                <a:gd name="connsiteX19" fmla="*/ 471488 w 1643063"/>
                <a:gd name="connsiteY19" fmla="*/ 1092995 h 1307307"/>
                <a:gd name="connsiteX20" fmla="*/ 445294 w 1643063"/>
                <a:gd name="connsiteY20" fmla="*/ 1107282 h 1307307"/>
                <a:gd name="connsiteX21" fmla="*/ 340518 w 1643063"/>
                <a:gd name="connsiteY21" fmla="*/ 1145382 h 1307307"/>
                <a:gd name="connsiteX22" fmla="*/ 200025 w 1643063"/>
                <a:gd name="connsiteY22" fmla="*/ 1159669 h 1307307"/>
                <a:gd name="connsiteX23" fmla="*/ 133350 w 1643063"/>
                <a:gd name="connsiteY23" fmla="*/ 1214438 h 1307307"/>
                <a:gd name="connsiteX24" fmla="*/ 71438 w 1643063"/>
                <a:gd name="connsiteY24" fmla="*/ 1273970 h 1307307"/>
                <a:gd name="connsiteX25" fmla="*/ 19050 w 1643063"/>
                <a:gd name="connsiteY25" fmla="*/ 1297782 h 1307307"/>
                <a:gd name="connsiteX26" fmla="*/ 0 w 1643063"/>
                <a:gd name="connsiteY26"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19212 w 1643063"/>
                <a:gd name="connsiteY6" fmla="*/ 340520 h 1307307"/>
                <a:gd name="connsiteX7" fmla="*/ 1269206 w 1643063"/>
                <a:gd name="connsiteY7" fmla="*/ 347663 h 1307307"/>
                <a:gd name="connsiteX8" fmla="*/ 1202531 w 1643063"/>
                <a:gd name="connsiteY8" fmla="*/ 321470 h 1307307"/>
                <a:gd name="connsiteX9" fmla="*/ 1121570 w 1643063"/>
                <a:gd name="connsiteY9" fmla="*/ 307182 h 1307307"/>
                <a:gd name="connsiteX10" fmla="*/ 1045368 w 1643063"/>
                <a:gd name="connsiteY10" fmla="*/ 335756 h 1307307"/>
                <a:gd name="connsiteX11" fmla="*/ 950119 w 1643063"/>
                <a:gd name="connsiteY11" fmla="*/ 419101 h 1307307"/>
                <a:gd name="connsiteX12" fmla="*/ 869156 w 1643063"/>
                <a:gd name="connsiteY12" fmla="*/ 492920 h 1307307"/>
                <a:gd name="connsiteX13" fmla="*/ 792956 w 1643063"/>
                <a:gd name="connsiteY13" fmla="*/ 573881 h 1307307"/>
                <a:gd name="connsiteX14" fmla="*/ 711994 w 1643063"/>
                <a:gd name="connsiteY14" fmla="*/ 714376 h 1307307"/>
                <a:gd name="connsiteX15" fmla="*/ 673895 w 1643063"/>
                <a:gd name="connsiteY15" fmla="*/ 769145 h 1307307"/>
                <a:gd name="connsiteX16" fmla="*/ 616744 w 1643063"/>
                <a:gd name="connsiteY16" fmla="*/ 897732 h 1307307"/>
                <a:gd name="connsiteX17" fmla="*/ 542925 w 1643063"/>
                <a:gd name="connsiteY17" fmla="*/ 988220 h 1307307"/>
                <a:gd name="connsiteX18" fmla="*/ 509588 w 1643063"/>
                <a:gd name="connsiteY18" fmla="*/ 1050132 h 1307307"/>
                <a:gd name="connsiteX19" fmla="*/ 471488 w 1643063"/>
                <a:gd name="connsiteY19" fmla="*/ 1092995 h 1307307"/>
                <a:gd name="connsiteX20" fmla="*/ 442913 w 1643063"/>
                <a:gd name="connsiteY20" fmla="*/ 1116807 h 1307307"/>
                <a:gd name="connsiteX21" fmla="*/ 340518 w 1643063"/>
                <a:gd name="connsiteY21" fmla="*/ 1145382 h 1307307"/>
                <a:gd name="connsiteX22" fmla="*/ 200025 w 1643063"/>
                <a:gd name="connsiteY22" fmla="*/ 1159669 h 1307307"/>
                <a:gd name="connsiteX23" fmla="*/ 133350 w 1643063"/>
                <a:gd name="connsiteY23" fmla="*/ 1214438 h 1307307"/>
                <a:gd name="connsiteX24" fmla="*/ 71438 w 1643063"/>
                <a:gd name="connsiteY24" fmla="*/ 1273970 h 1307307"/>
                <a:gd name="connsiteX25" fmla="*/ 19050 w 1643063"/>
                <a:gd name="connsiteY25" fmla="*/ 1297782 h 1307307"/>
                <a:gd name="connsiteX26" fmla="*/ 0 w 1643063"/>
                <a:gd name="connsiteY26"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19212 w 1643063"/>
                <a:gd name="connsiteY6" fmla="*/ 340520 h 1307307"/>
                <a:gd name="connsiteX7" fmla="*/ 1269206 w 1643063"/>
                <a:gd name="connsiteY7" fmla="*/ 347663 h 1307307"/>
                <a:gd name="connsiteX8" fmla="*/ 1202531 w 1643063"/>
                <a:gd name="connsiteY8" fmla="*/ 321470 h 1307307"/>
                <a:gd name="connsiteX9" fmla="*/ 1121570 w 1643063"/>
                <a:gd name="connsiteY9" fmla="*/ 307182 h 1307307"/>
                <a:gd name="connsiteX10" fmla="*/ 1045368 w 1643063"/>
                <a:gd name="connsiteY10" fmla="*/ 335756 h 1307307"/>
                <a:gd name="connsiteX11" fmla="*/ 950119 w 1643063"/>
                <a:gd name="connsiteY11" fmla="*/ 419101 h 1307307"/>
                <a:gd name="connsiteX12" fmla="*/ 869156 w 1643063"/>
                <a:gd name="connsiteY12" fmla="*/ 492920 h 1307307"/>
                <a:gd name="connsiteX13" fmla="*/ 792956 w 1643063"/>
                <a:gd name="connsiteY13" fmla="*/ 573881 h 1307307"/>
                <a:gd name="connsiteX14" fmla="*/ 711994 w 1643063"/>
                <a:gd name="connsiteY14" fmla="*/ 714376 h 1307307"/>
                <a:gd name="connsiteX15" fmla="*/ 673895 w 1643063"/>
                <a:gd name="connsiteY15" fmla="*/ 769145 h 1307307"/>
                <a:gd name="connsiteX16" fmla="*/ 616744 w 1643063"/>
                <a:gd name="connsiteY16" fmla="*/ 897732 h 1307307"/>
                <a:gd name="connsiteX17" fmla="*/ 542925 w 1643063"/>
                <a:gd name="connsiteY17" fmla="*/ 988220 h 1307307"/>
                <a:gd name="connsiteX18" fmla="*/ 509588 w 1643063"/>
                <a:gd name="connsiteY18" fmla="*/ 1050132 h 1307307"/>
                <a:gd name="connsiteX19" fmla="*/ 481013 w 1643063"/>
                <a:gd name="connsiteY19" fmla="*/ 1062039 h 1307307"/>
                <a:gd name="connsiteX20" fmla="*/ 442913 w 1643063"/>
                <a:gd name="connsiteY20" fmla="*/ 1116807 h 1307307"/>
                <a:gd name="connsiteX21" fmla="*/ 340518 w 1643063"/>
                <a:gd name="connsiteY21" fmla="*/ 1145382 h 1307307"/>
                <a:gd name="connsiteX22" fmla="*/ 200025 w 1643063"/>
                <a:gd name="connsiteY22" fmla="*/ 1159669 h 1307307"/>
                <a:gd name="connsiteX23" fmla="*/ 133350 w 1643063"/>
                <a:gd name="connsiteY23" fmla="*/ 1214438 h 1307307"/>
                <a:gd name="connsiteX24" fmla="*/ 71438 w 1643063"/>
                <a:gd name="connsiteY24" fmla="*/ 1273970 h 1307307"/>
                <a:gd name="connsiteX25" fmla="*/ 19050 w 1643063"/>
                <a:gd name="connsiteY25" fmla="*/ 1297782 h 1307307"/>
                <a:gd name="connsiteX26" fmla="*/ 0 w 1643063"/>
                <a:gd name="connsiteY26"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19212 w 1643063"/>
                <a:gd name="connsiteY6" fmla="*/ 340520 h 1307307"/>
                <a:gd name="connsiteX7" fmla="*/ 1269206 w 1643063"/>
                <a:gd name="connsiteY7" fmla="*/ 347663 h 1307307"/>
                <a:gd name="connsiteX8" fmla="*/ 1202531 w 1643063"/>
                <a:gd name="connsiteY8" fmla="*/ 321470 h 1307307"/>
                <a:gd name="connsiteX9" fmla="*/ 1121570 w 1643063"/>
                <a:gd name="connsiteY9" fmla="*/ 307182 h 1307307"/>
                <a:gd name="connsiteX10" fmla="*/ 1045368 w 1643063"/>
                <a:gd name="connsiteY10" fmla="*/ 335756 h 1307307"/>
                <a:gd name="connsiteX11" fmla="*/ 950119 w 1643063"/>
                <a:gd name="connsiteY11" fmla="*/ 419101 h 1307307"/>
                <a:gd name="connsiteX12" fmla="*/ 869156 w 1643063"/>
                <a:gd name="connsiteY12" fmla="*/ 492920 h 1307307"/>
                <a:gd name="connsiteX13" fmla="*/ 792956 w 1643063"/>
                <a:gd name="connsiteY13" fmla="*/ 573881 h 1307307"/>
                <a:gd name="connsiteX14" fmla="*/ 711994 w 1643063"/>
                <a:gd name="connsiteY14" fmla="*/ 714376 h 1307307"/>
                <a:gd name="connsiteX15" fmla="*/ 673895 w 1643063"/>
                <a:gd name="connsiteY15" fmla="*/ 769145 h 1307307"/>
                <a:gd name="connsiteX16" fmla="*/ 616744 w 1643063"/>
                <a:gd name="connsiteY16" fmla="*/ 897732 h 1307307"/>
                <a:gd name="connsiteX17" fmla="*/ 542925 w 1643063"/>
                <a:gd name="connsiteY17" fmla="*/ 988220 h 1307307"/>
                <a:gd name="connsiteX18" fmla="*/ 509588 w 1643063"/>
                <a:gd name="connsiteY18" fmla="*/ 1023938 h 1307307"/>
                <a:gd name="connsiteX19" fmla="*/ 481013 w 1643063"/>
                <a:gd name="connsiteY19" fmla="*/ 1062039 h 1307307"/>
                <a:gd name="connsiteX20" fmla="*/ 442913 w 1643063"/>
                <a:gd name="connsiteY20" fmla="*/ 1116807 h 1307307"/>
                <a:gd name="connsiteX21" fmla="*/ 340518 w 1643063"/>
                <a:gd name="connsiteY21" fmla="*/ 1145382 h 1307307"/>
                <a:gd name="connsiteX22" fmla="*/ 200025 w 1643063"/>
                <a:gd name="connsiteY22" fmla="*/ 1159669 h 1307307"/>
                <a:gd name="connsiteX23" fmla="*/ 133350 w 1643063"/>
                <a:gd name="connsiteY23" fmla="*/ 1214438 h 1307307"/>
                <a:gd name="connsiteX24" fmla="*/ 71438 w 1643063"/>
                <a:gd name="connsiteY24" fmla="*/ 1273970 h 1307307"/>
                <a:gd name="connsiteX25" fmla="*/ 19050 w 1643063"/>
                <a:gd name="connsiteY25" fmla="*/ 1297782 h 1307307"/>
                <a:gd name="connsiteX26" fmla="*/ 0 w 1643063"/>
                <a:gd name="connsiteY26"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19212 w 1643063"/>
                <a:gd name="connsiteY6" fmla="*/ 340520 h 1307307"/>
                <a:gd name="connsiteX7" fmla="*/ 1269206 w 1643063"/>
                <a:gd name="connsiteY7" fmla="*/ 347663 h 1307307"/>
                <a:gd name="connsiteX8" fmla="*/ 1202531 w 1643063"/>
                <a:gd name="connsiteY8" fmla="*/ 321470 h 1307307"/>
                <a:gd name="connsiteX9" fmla="*/ 1121570 w 1643063"/>
                <a:gd name="connsiteY9" fmla="*/ 307182 h 1307307"/>
                <a:gd name="connsiteX10" fmla="*/ 1045368 w 1643063"/>
                <a:gd name="connsiteY10" fmla="*/ 335756 h 1307307"/>
                <a:gd name="connsiteX11" fmla="*/ 950119 w 1643063"/>
                <a:gd name="connsiteY11" fmla="*/ 419101 h 1307307"/>
                <a:gd name="connsiteX12" fmla="*/ 869156 w 1643063"/>
                <a:gd name="connsiteY12" fmla="*/ 492920 h 1307307"/>
                <a:gd name="connsiteX13" fmla="*/ 792956 w 1643063"/>
                <a:gd name="connsiteY13" fmla="*/ 573881 h 1307307"/>
                <a:gd name="connsiteX14" fmla="*/ 711994 w 1643063"/>
                <a:gd name="connsiteY14" fmla="*/ 714376 h 1307307"/>
                <a:gd name="connsiteX15" fmla="*/ 673895 w 1643063"/>
                <a:gd name="connsiteY15" fmla="*/ 769145 h 1307307"/>
                <a:gd name="connsiteX16" fmla="*/ 616744 w 1643063"/>
                <a:gd name="connsiteY16" fmla="*/ 897732 h 1307307"/>
                <a:gd name="connsiteX17" fmla="*/ 542925 w 1643063"/>
                <a:gd name="connsiteY17" fmla="*/ 988220 h 1307307"/>
                <a:gd name="connsiteX18" fmla="*/ 509588 w 1643063"/>
                <a:gd name="connsiteY18" fmla="*/ 1023938 h 1307307"/>
                <a:gd name="connsiteX19" fmla="*/ 481013 w 1643063"/>
                <a:gd name="connsiteY19" fmla="*/ 1062039 h 1307307"/>
                <a:gd name="connsiteX20" fmla="*/ 440531 w 1643063"/>
                <a:gd name="connsiteY20" fmla="*/ 1097757 h 1307307"/>
                <a:gd name="connsiteX21" fmla="*/ 340518 w 1643063"/>
                <a:gd name="connsiteY21" fmla="*/ 1145382 h 1307307"/>
                <a:gd name="connsiteX22" fmla="*/ 200025 w 1643063"/>
                <a:gd name="connsiteY22" fmla="*/ 1159669 h 1307307"/>
                <a:gd name="connsiteX23" fmla="*/ 133350 w 1643063"/>
                <a:gd name="connsiteY23" fmla="*/ 1214438 h 1307307"/>
                <a:gd name="connsiteX24" fmla="*/ 71438 w 1643063"/>
                <a:gd name="connsiteY24" fmla="*/ 1273970 h 1307307"/>
                <a:gd name="connsiteX25" fmla="*/ 19050 w 1643063"/>
                <a:gd name="connsiteY25" fmla="*/ 1297782 h 1307307"/>
                <a:gd name="connsiteX26" fmla="*/ 0 w 1643063"/>
                <a:gd name="connsiteY26"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19212 w 1643063"/>
                <a:gd name="connsiteY6" fmla="*/ 340520 h 1307307"/>
                <a:gd name="connsiteX7" fmla="*/ 1269206 w 1643063"/>
                <a:gd name="connsiteY7" fmla="*/ 347663 h 1307307"/>
                <a:gd name="connsiteX8" fmla="*/ 1202531 w 1643063"/>
                <a:gd name="connsiteY8" fmla="*/ 321470 h 1307307"/>
                <a:gd name="connsiteX9" fmla="*/ 1121570 w 1643063"/>
                <a:gd name="connsiteY9" fmla="*/ 307182 h 1307307"/>
                <a:gd name="connsiteX10" fmla="*/ 1045368 w 1643063"/>
                <a:gd name="connsiteY10" fmla="*/ 335756 h 1307307"/>
                <a:gd name="connsiteX11" fmla="*/ 950119 w 1643063"/>
                <a:gd name="connsiteY11" fmla="*/ 419101 h 1307307"/>
                <a:gd name="connsiteX12" fmla="*/ 869156 w 1643063"/>
                <a:gd name="connsiteY12" fmla="*/ 492920 h 1307307"/>
                <a:gd name="connsiteX13" fmla="*/ 792956 w 1643063"/>
                <a:gd name="connsiteY13" fmla="*/ 573881 h 1307307"/>
                <a:gd name="connsiteX14" fmla="*/ 711994 w 1643063"/>
                <a:gd name="connsiteY14" fmla="*/ 714376 h 1307307"/>
                <a:gd name="connsiteX15" fmla="*/ 673895 w 1643063"/>
                <a:gd name="connsiteY15" fmla="*/ 769145 h 1307307"/>
                <a:gd name="connsiteX16" fmla="*/ 616744 w 1643063"/>
                <a:gd name="connsiteY16" fmla="*/ 897732 h 1307307"/>
                <a:gd name="connsiteX17" fmla="*/ 561975 w 1643063"/>
                <a:gd name="connsiteY17" fmla="*/ 971551 h 1307307"/>
                <a:gd name="connsiteX18" fmla="*/ 509588 w 1643063"/>
                <a:gd name="connsiteY18" fmla="*/ 1023938 h 1307307"/>
                <a:gd name="connsiteX19" fmla="*/ 481013 w 1643063"/>
                <a:gd name="connsiteY19" fmla="*/ 1062039 h 1307307"/>
                <a:gd name="connsiteX20" fmla="*/ 440531 w 1643063"/>
                <a:gd name="connsiteY20" fmla="*/ 1097757 h 1307307"/>
                <a:gd name="connsiteX21" fmla="*/ 340518 w 1643063"/>
                <a:gd name="connsiteY21" fmla="*/ 1145382 h 1307307"/>
                <a:gd name="connsiteX22" fmla="*/ 200025 w 1643063"/>
                <a:gd name="connsiteY22" fmla="*/ 1159669 h 1307307"/>
                <a:gd name="connsiteX23" fmla="*/ 133350 w 1643063"/>
                <a:gd name="connsiteY23" fmla="*/ 1214438 h 1307307"/>
                <a:gd name="connsiteX24" fmla="*/ 71438 w 1643063"/>
                <a:gd name="connsiteY24" fmla="*/ 1273970 h 1307307"/>
                <a:gd name="connsiteX25" fmla="*/ 19050 w 1643063"/>
                <a:gd name="connsiteY25" fmla="*/ 1297782 h 1307307"/>
                <a:gd name="connsiteX26" fmla="*/ 0 w 1643063"/>
                <a:gd name="connsiteY26"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19212 w 1643063"/>
                <a:gd name="connsiteY6" fmla="*/ 340520 h 1307307"/>
                <a:gd name="connsiteX7" fmla="*/ 1269206 w 1643063"/>
                <a:gd name="connsiteY7" fmla="*/ 347663 h 1307307"/>
                <a:gd name="connsiteX8" fmla="*/ 1202531 w 1643063"/>
                <a:gd name="connsiteY8" fmla="*/ 321470 h 1307307"/>
                <a:gd name="connsiteX9" fmla="*/ 1121570 w 1643063"/>
                <a:gd name="connsiteY9" fmla="*/ 307182 h 1307307"/>
                <a:gd name="connsiteX10" fmla="*/ 1045368 w 1643063"/>
                <a:gd name="connsiteY10" fmla="*/ 335756 h 1307307"/>
                <a:gd name="connsiteX11" fmla="*/ 950119 w 1643063"/>
                <a:gd name="connsiteY11" fmla="*/ 419101 h 1307307"/>
                <a:gd name="connsiteX12" fmla="*/ 869156 w 1643063"/>
                <a:gd name="connsiteY12" fmla="*/ 492920 h 1307307"/>
                <a:gd name="connsiteX13" fmla="*/ 792956 w 1643063"/>
                <a:gd name="connsiteY13" fmla="*/ 573881 h 1307307"/>
                <a:gd name="connsiteX14" fmla="*/ 711994 w 1643063"/>
                <a:gd name="connsiteY14" fmla="*/ 714376 h 1307307"/>
                <a:gd name="connsiteX15" fmla="*/ 673895 w 1643063"/>
                <a:gd name="connsiteY15" fmla="*/ 769145 h 1307307"/>
                <a:gd name="connsiteX16" fmla="*/ 616744 w 1643063"/>
                <a:gd name="connsiteY16" fmla="*/ 897732 h 1307307"/>
                <a:gd name="connsiteX17" fmla="*/ 561975 w 1643063"/>
                <a:gd name="connsiteY17" fmla="*/ 971551 h 1307307"/>
                <a:gd name="connsiteX18" fmla="*/ 509588 w 1643063"/>
                <a:gd name="connsiteY18" fmla="*/ 1023938 h 1307307"/>
                <a:gd name="connsiteX19" fmla="*/ 440531 w 1643063"/>
                <a:gd name="connsiteY19" fmla="*/ 1097757 h 1307307"/>
                <a:gd name="connsiteX20" fmla="*/ 340518 w 1643063"/>
                <a:gd name="connsiteY20" fmla="*/ 1145382 h 1307307"/>
                <a:gd name="connsiteX21" fmla="*/ 200025 w 1643063"/>
                <a:gd name="connsiteY21" fmla="*/ 1159669 h 1307307"/>
                <a:gd name="connsiteX22" fmla="*/ 133350 w 1643063"/>
                <a:gd name="connsiteY22" fmla="*/ 1214438 h 1307307"/>
                <a:gd name="connsiteX23" fmla="*/ 71438 w 1643063"/>
                <a:gd name="connsiteY23" fmla="*/ 1273970 h 1307307"/>
                <a:gd name="connsiteX24" fmla="*/ 19050 w 1643063"/>
                <a:gd name="connsiteY24" fmla="*/ 1297782 h 1307307"/>
                <a:gd name="connsiteX25" fmla="*/ 0 w 1643063"/>
                <a:gd name="connsiteY25"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19212 w 1643063"/>
                <a:gd name="connsiteY6" fmla="*/ 340520 h 1307307"/>
                <a:gd name="connsiteX7" fmla="*/ 1269206 w 1643063"/>
                <a:gd name="connsiteY7" fmla="*/ 347663 h 1307307"/>
                <a:gd name="connsiteX8" fmla="*/ 1202531 w 1643063"/>
                <a:gd name="connsiteY8" fmla="*/ 321470 h 1307307"/>
                <a:gd name="connsiteX9" fmla="*/ 1121570 w 1643063"/>
                <a:gd name="connsiteY9" fmla="*/ 307182 h 1307307"/>
                <a:gd name="connsiteX10" fmla="*/ 1045368 w 1643063"/>
                <a:gd name="connsiteY10" fmla="*/ 335756 h 1307307"/>
                <a:gd name="connsiteX11" fmla="*/ 950119 w 1643063"/>
                <a:gd name="connsiteY11" fmla="*/ 419101 h 1307307"/>
                <a:gd name="connsiteX12" fmla="*/ 869156 w 1643063"/>
                <a:gd name="connsiteY12" fmla="*/ 492920 h 1307307"/>
                <a:gd name="connsiteX13" fmla="*/ 792956 w 1643063"/>
                <a:gd name="connsiteY13" fmla="*/ 573881 h 1307307"/>
                <a:gd name="connsiteX14" fmla="*/ 711994 w 1643063"/>
                <a:gd name="connsiteY14" fmla="*/ 714376 h 1307307"/>
                <a:gd name="connsiteX15" fmla="*/ 673895 w 1643063"/>
                <a:gd name="connsiteY15" fmla="*/ 769145 h 1307307"/>
                <a:gd name="connsiteX16" fmla="*/ 616744 w 1643063"/>
                <a:gd name="connsiteY16" fmla="*/ 897732 h 1307307"/>
                <a:gd name="connsiteX17" fmla="*/ 561975 w 1643063"/>
                <a:gd name="connsiteY17" fmla="*/ 971551 h 1307307"/>
                <a:gd name="connsiteX18" fmla="*/ 509588 w 1643063"/>
                <a:gd name="connsiteY18" fmla="*/ 1023938 h 1307307"/>
                <a:gd name="connsiteX19" fmla="*/ 440531 w 1643063"/>
                <a:gd name="connsiteY19" fmla="*/ 1097757 h 1307307"/>
                <a:gd name="connsiteX20" fmla="*/ 340518 w 1643063"/>
                <a:gd name="connsiteY20" fmla="*/ 1145382 h 1307307"/>
                <a:gd name="connsiteX21" fmla="*/ 200025 w 1643063"/>
                <a:gd name="connsiteY21" fmla="*/ 1159669 h 1307307"/>
                <a:gd name="connsiteX22" fmla="*/ 133350 w 1643063"/>
                <a:gd name="connsiteY22" fmla="*/ 1214438 h 1307307"/>
                <a:gd name="connsiteX23" fmla="*/ 71438 w 1643063"/>
                <a:gd name="connsiteY23" fmla="*/ 1273970 h 1307307"/>
                <a:gd name="connsiteX24" fmla="*/ 19050 w 1643063"/>
                <a:gd name="connsiteY24" fmla="*/ 1297782 h 1307307"/>
                <a:gd name="connsiteX25" fmla="*/ 0 w 1643063"/>
                <a:gd name="connsiteY25"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19212 w 1643063"/>
                <a:gd name="connsiteY6" fmla="*/ 340520 h 1307307"/>
                <a:gd name="connsiteX7" fmla="*/ 1269206 w 1643063"/>
                <a:gd name="connsiteY7" fmla="*/ 347663 h 1307307"/>
                <a:gd name="connsiteX8" fmla="*/ 1202531 w 1643063"/>
                <a:gd name="connsiteY8" fmla="*/ 321470 h 1307307"/>
                <a:gd name="connsiteX9" fmla="*/ 1121570 w 1643063"/>
                <a:gd name="connsiteY9" fmla="*/ 307182 h 1307307"/>
                <a:gd name="connsiteX10" fmla="*/ 1045368 w 1643063"/>
                <a:gd name="connsiteY10" fmla="*/ 335756 h 1307307"/>
                <a:gd name="connsiteX11" fmla="*/ 950119 w 1643063"/>
                <a:gd name="connsiteY11" fmla="*/ 419101 h 1307307"/>
                <a:gd name="connsiteX12" fmla="*/ 869156 w 1643063"/>
                <a:gd name="connsiteY12" fmla="*/ 492920 h 1307307"/>
                <a:gd name="connsiteX13" fmla="*/ 792956 w 1643063"/>
                <a:gd name="connsiteY13" fmla="*/ 573881 h 1307307"/>
                <a:gd name="connsiteX14" fmla="*/ 711994 w 1643063"/>
                <a:gd name="connsiteY14" fmla="*/ 714376 h 1307307"/>
                <a:gd name="connsiteX15" fmla="*/ 673895 w 1643063"/>
                <a:gd name="connsiteY15" fmla="*/ 769145 h 1307307"/>
                <a:gd name="connsiteX16" fmla="*/ 616744 w 1643063"/>
                <a:gd name="connsiteY16" fmla="*/ 897732 h 1307307"/>
                <a:gd name="connsiteX17" fmla="*/ 561975 w 1643063"/>
                <a:gd name="connsiteY17" fmla="*/ 971551 h 1307307"/>
                <a:gd name="connsiteX18" fmla="*/ 509588 w 1643063"/>
                <a:gd name="connsiteY18" fmla="*/ 1023938 h 1307307"/>
                <a:gd name="connsiteX19" fmla="*/ 440531 w 1643063"/>
                <a:gd name="connsiteY19" fmla="*/ 1085851 h 1307307"/>
                <a:gd name="connsiteX20" fmla="*/ 340518 w 1643063"/>
                <a:gd name="connsiteY20" fmla="*/ 1145382 h 1307307"/>
                <a:gd name="connsiteX21" fmla="*/ 200025 w 1643063"/>
                <a:gd name="connsiteY21" fmla="*/ 1159669 h 1307307"/>
                <a:gd name="connsiteX22" fmla="*/ 133350 w 1643063"/>
                <a:gd name="connsiteY22" fmla="*/ 1214438 h 1307307"/>
                <a:gd name="connsiteX23" fmla="*/ 71438 w 1643063"/>
                <a:gd name="connsiteY23" fmla="*/ 1273970 h 1307307"/>
                <a:gd name="connsiteX24" fmla="*/ 19050 w 1643063"/>
                <a:gd name="connsiteY24" fmla="*/ 1297782 h 1307307"/>
                <a:gd name="connsiteX25" fmla="*/ 0 w 1643063"/>
                <a:gd name="connsiteY25"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19212 w 1643063"/>
                <a:gd name="connsiteY6" fmla="*/ 340520 h 1307307"/>
                <a:gd name="connsiteX7" fmla="*/ 1269206 w 1643063"/>
                <a:gd name="connsiteY7" fmla="*/ 347663 h 1307307"/>
                <a:gd name="connsiteX8" fmla="*/ 1202531 w 1643063"/>
                <a:gd name="connsiteY8" fmla="*/ 321470 h 1307307"/>
                <a:gd name="connsiteX9" fmla="*/ 1121570 w 1643063"/>
                <a:gd name="connsiteY9" fmla="*/ 307182 h 1307307"/>
                <a:gd name="connsiteX10" fmla="*/ 1045368 w 1643063"/>
                <a:gd name="connsiteY10" fmla="*/ 335756 h 1307307"/>
                <a:gd name="connsiteX11" fmla="*/ 950119 w 1643063"/>
                <a:gd name="connsiteY11" fmla="*/ 419101 h 1307307"/>
                <a:gd name="connsiteX12" fmla="*/ 869156 w 1643063"/>
                <a:gd name="connsiteY12" fmla="*/ 492920 h 1307307"/>
                <a:gd name="connsiteX13" fmla="*/ 792956 w 1643063"/>
                <a:gd name="connsiteY13" fmla="*/ 573881 h 1307307"/>
                <a:gd name="connsiteX14" fmla="*/ 711994 w 1643063"/>
                <a:gd name="connsiteY14" fmla="*/ 714376 h 1307307"/>
                <a:gd name="connsiteX15" fmla="*/ 673895 w 1643063"/>
                <a:gd name="connsiteY15" fmla="*/ 769145 h 1307307"/>
                <a:gd name="connsiteX16" fmla="*/ 616744 w 1643063"/>
                <a:gd name="connsiteY16" fmla="*/ 897732 h 1307307"/>
                <a:gd name="connsiteX17" fmla="*/ 561975 w 1643063"/>
                <a:gd name="connsiteY17" fmla="*/ 971551 h 1307307"/>
                <a:gd name="connsiteX18" fmla="*/ 509588 w 1643063"/>
                <a:gd name="connsiteY18" fmla="*/ 1023938 h 1307307"/>
                <a:gd name="connsiteX19" fmla="*/ 440531 w 1643063"/>
                <a:gd name="connsiteY19" fmla="*/ 1085851 h 1307307"/>
                <a:gd name="connsiteX20" fmla="*/ 340518 w 1643063"/>
                <a:gd name="connsiteY20" fmla="*/ 1145382 h 1307307"/>
                <a:gd name="connsiteX21" fmla="*/ 200025 w 1643063"/>
                <a:gd name="connsiteY21" fmla="*/ 1159669 h 1307307"/>
                <a:gd name="connsiteX22" fmla="*/ 133350 w 1643063"/>
                <a:gd name="connsiteY22" fmla="*/ 1214438 h 1307307"/>
                <a:gd name="connsiteX23" fmla="*/ 71438 w 1643063"/>
                <a:gd name="connsiteY23" fmla="*/ 1273970 h 1307307"/>
                <a:gd name="connsiteX24" fmla="*/ 19050 w 1643063"/>
                <a:gd name="connsiteY24" fmla="*/ 1297782 h 1307307"/>
                <a:gd name="connsiteX25" fmla="*/ 0 w 1643063"/>
                <a:gd name="connsiteY25"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19212 w 1643063"/>
                <a:gd name="connsiteY6" fmla="*/ 340520 h 1307307"/>
                <a:gd name="connsiteX7" fmla="*/ 1269206 w 1643063"/>
                <a:gd name="connsiteY7" fmla="*/ 347663 h 1307307"/>
                <a:gd name="connsiteX8" fmla="*/ 1202531 w 1643063"/>
                <a:gd name="connsiteY8" fmla="*/ 321470 h 1307307"/>
                <a:gd name="connsiteX9" fmla="*/ 1121570 w 1643063"/>
                <a:gd name="connsiteY9" fmla="*/ 307182 h 1307307"/>
                <a:gd name="connsiteX10" fmla="*/ 1045368 w 1643063"/>
                <a:gd name="connsiteY10" fmla="*/ 335756 h 1307307"/>
                <a:gd name="connsiteX11" fmla="*/ 950119 w 1643063"/>
                <a:gd name="connsiteY11" fmla="*/ 419101 h 1307307"/>
                <a:gd name="connsiteX12" fmla="*/ 869156 w 1643063"/>
                <a:gd name="connsiteY12" fmla="*/ 492920 h 1307307"/>
                <a:gd name="connsiteX13" fmla="*/ 792956 w 1643063"/>
                <a:gd name="connsiteY13" fmla="*/ 573881 h 1307307"/>
                <a:gd name="connsiteX14" fmla="*/ 711994 w 1643063"/>
                <a:gd name="connsiteY14" fmla="*/ 714376 h 1307307"/>
                <a:gd name="connsiteX15" fmla="*/ 657226 w 1643063"/>
                <a:gd name="connsiteY15" fmla="*/ 790576 h 1307307"/>
                <a:gd name="connsiteX16" fmla="*/ 616744 w 1643063"/>
                <a:gd name="connsiteY16" fmla="*/ 897732 h 1307307"/>
                <a:gd name="connsiteX17" fmla="*/ 561975 w 1643063"/>
                <a:gd name="connsiteY17" fmla="*/ 971551 h 1307307"/>
                <a:gd name="connsiteX18" fmla="*/ 509588 w 1643063"/>
                <a:gd name="connsiteY18" fmla="*/ 1023938 h 1307307"/>
                <a:gd name="connsiteX19" fmla="*/ 440531 w 1643063"/>
                <a:gd name="connsiteY19" fmla="*/ 1085851 h 1307307"/>
                <a:gd name="connsiteX20" fmla="*/ 340518 w 1643063"/>
                <a:gd name="connsiteY20" fmla="*/ 1145382 h 1307307"/>
                <a:gd name="connsiteX21" fmla="*/ 200025 w 1643063"/>
                <a:gd name="connsiteY21" fmla="*/ 1159669 h 1307307"/>
                <a:gd name="connsiteX22" fmla="*/ 133350 w 1643063"/>
                <a:gd name="connsiteY22" fmla="*/ 1214438 h 1307307"/>
                <a:gd name="connsiteX23" fmla="*/ 71438 w 1643063"/>
                <a:gd name="connsiteY23" fmla="*/ 1273970 h 1307307"/>
                <a:gd name="connsiteX24" fmla="*/ 19050 w 1643063"/>
                <a:gd name="connsiteY24" fmla="*/ 1297782 h 1307307"/>
                <a:gd name="connsiteX25" fmla="*/ 0 w 1643063"/>
                <a:gd name="connsiteY25"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19212 w 1643063"/>
                <a:gd name="connsiteY6" fmla="*/ 340520 h 1307307"/>
                <a:gd name="connsiteX7" fmla="*/ 1269206 w 1643063"/>
                <a:gd name="connsiteY7" fmla="*/ 347663 h 1307307"/>
                <a:gd name="connsiteX8" fmla="*/ 1202531 w 1643063"/>
                <a:gd name="connsiteY8" fmla="*/ 321470 h 1307307"/>
                <a:gd name="connsiteX9" fmla="*/ 1121570 w 1643063"/>
                <a:gd name="connsiteY9" fmla="*/ 307182 h 1307307"/>
                <a:gd name="connsiteX10" fmla="*/ 1045368 w 1643063"/>
                <a:gd name="connsiteY10" fmla="*/ 335756 h 1307307"/>
                <a:gd name="connsiteX11" fmla="*/ 950119 w 1643063"/>
                <a:gd name="connsiteY11" fmla="*/ 419101 h 1307307"/>
                <a:gd name="connsiteX12" fmla="*/ 869156 w 1643063"/>
                <a:gd name="connsiteY12" fmla="*/ 492920 h 1307307"/>
                <a:gd name="connsiteX13" fmla="*/ 792956 w 1643063"/>
                <a:gd name="connsiteY13" fmla="*/ 573881 h 1307307"/>
                <a:gd name="connsiteX14" fmla="*/ 711994 w 1643063"/>
                <a:gd name="connsiteY14" fmla="*/ 714376 h 1307307"/>
                <a:gd name="connsiteX15" fmla="*/ 657226 w 1643063"/>
                <a:gd name="connsiteY15" fmla="*/ 790576 h 1307307"/>
                <a:gd name="connsiteX16" fmla="*/ 619125 w 1643063"/>
                <a:gd name="connsiteY16" fmla="*/ 909638 h 1307307"/>
                <a:gd name="connsiteX17" fmla="*/ 561975 w 1643063"/>
                <a:gd name="connsiteY17" fmla="*/ 971551 h 1307307"/>
                <a:gd name="connsiteX18" fmla="*/ 509588 w 1643063"/>
                <a:gd name="connsiteY18" fmla="*/ 1023938 h 1307307"/>
                <a:gd name="connsiteX19" fmla="*/ 440531 w 1643063"/>
                <a:gd name="connsiteY19" fmla="*/ 1085851 h 1307307"/>
                <a:gd name="connsiteX20" fmla="*/ 340518 w 1643063"/>
                <a:gd name="connsiteY20" fmla="*/ 1145382 h 1307307"/>
                <a:gd name="connsiteX21" fmla="*/ 200025 w 1643063"/>
                <a:gd name="connsiteY21" fmla="*/ 1159669 h 1307307"/>
                <a:gd name="connsiteX22" fmla="*/ 133350 w 1643063"/>
                <a:gd name="connsiteY22" fmla="*/ 1214438 h 1307307"/>
                <a:gd name="connsiteX23" fmla="*/ 71438 w 1643063"/>
                <a:gd name="connsiteY23" fmla="*/ 1273970 h 1307307"/>
                <a:gd name="connsiteX24" fmla="*/ 19050 w 1643063"/>
                <a:gd name="connsiteY24" fmla="*/ 1297782 h 1307307"/>
                <a:gd name="connsiteX25" fmla="*/ 0 w 1643063"/>
                <a:gd name="connsiteY25"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19212 w 1643063"/>
                <a:gd name="connsiteY6" fmla="*/ 340520 h 1307307"/>
                <a:gd name="connsiteX7" fmla="*/ 1269206 w 1643063"/>
                <a:gd name="connsiteY7" fmla="*/ 347663 h 1307307"/>
                <a:gd name="connsiteX8" fmla="*/ 1202531 w 1643063"/>
                <a:gd name="connsiteY8" fmla="*/ 321470 h 1307307"/>
                <a:gd name="connsiteX9" fmla="*/ 1121570 w 1643063"/>
                <a:gd name="connsiteY9" fmla="*/ 307182 h 1307307"/>
                <a:gd name="connsiteX10" fmla="*/ 1045368 w 1643063"/>
                <a:gd name="connsiteY10" fmla="*/ 335756 h 1307307"/>
                <a:gd name="connsiteX11" fmla="*/ 950119 w 1643063"/>
                <a:gd name="connsiteY11" fmla="*/ 419101 h 1307307"/>
                <a:gd name="connsiteX12" fmla="*/ 869156 w 1643063"/>
                <a:gd name="connsiteY12" fmla="*/ 492920 h 1307307"/>
                <a:gd name="connsiteX13" fmla="*/ 792956 w 1643063"/>
                <a:gd name="connsiteY13" fmla="*/ 573881 h 1307307"/>
                <a:gd name="connsiteX14" fmla="*/ 711994 w 1643063"/>
                <a:gd name="connsiteY14" fmla="*/ 714376 h 1307307"/>
                <a:gd name="connsiteX15" fmla="*/ 657226 w 1643063"/>
                <a:gd name="connsiteY15" fmla="*/ 790576 h 1307307"/>
                <a:gd name="connsiteX16" fmla="*/ 619125 w 1643063"/>
                <a:gd name="connsiteY16" fmla="*/ 909638 h 1307307"/>
                <a:gd name="connsiteX17" fmla="*/ 552450 w 1643063"/>
                <a:gd name="connsiteY17" fmla="*/ 969170 h 1307307"/>
                <a:gd name="connsiteX18" fmla="*/ 509588 w 1643063"/>
                <a:gd name="connsiteY18" fmla="*/ 1023938 h 1307307"/>
                <a:gd name="connsiteX19" fmla="*/ 440531 w 1643063"/>
                <a:gd name="connsiteY19" fmla="*/ 1085851 h 1307307"/>
                <a:gd name="connsiteX20" fmla="*/ 340518 w 1643063"/>
                <a:gd name="connsiteY20" fmla="*/ 1145382 h 1307307"/>
                <a:gd name="connsiteX21" fmla="*/ 200025 w 1643063"/>
                <a:gd name="connsiteY21" fmla="*/ 1159669 h 1307307"/>
                <a:gd name="connsiteX22" fmla="*/ 133350 w 1643063"/>
                <a:gd name="connsiteY22" fmla="*/ 1214438 h 1307307"/>
                <a:gd name="connsiteX23" fmla="*/ 71438 w 1643063"/>
                <a:gd name="connsiteY23" fmla="*/ 1273970 h 1307307"/>
                <a:gd name="connsiteX24" fmla="*/ 19050 w 1643063"/>
                <a:gd name="connsiteY24" fmla="*/ 1297782 h 1307307"/>
                <a:gd name="connsiteX25" fmla="*/ 0 w 1643063"/>
                <a:gd name="connsiteY25"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19212 w 1643063"/>
                <a:gd name="connsiteY6" fmla="*/ 340520 h 1307307"/>
                <a:gd name="connsiteX7" fmla="*/ 1269206 w 1643063"/>
                <a:gd name="connsiteY7" fmla="*/ 347663 h 1307307"/>
                <a:gd name="connsiteX8" fmla="*/ 1202531 w 1643063"/>
                <a:gd name="connsiteY8" fmla="*/ 321470 h 1307307"/>
                <a:gd name="connsiteX9" fmla="*/ 1121570 w 1643063"/>
                <a:gd name="connsiteY9" fmla="*/ 307182 h 1307307"/>
                <a:gd name="connsiteX10" fmla="*/ 1045368 w 1643063"/>
                <a:gd name="connsiteY10" fmla="*/ 335756 h 1307307"/>
                <a:gd name="connsiteX11" fmla="*/ 950119 w 1643063"/>
                <a:gd name="connsiteY11" fmla="*/ 419101 h 1307307"/>
                <a:gd name="connsiteX12" fmla="*/ 869156 w 1643063"/>
                <a:gd name="connsiteY12" fmla="*/ 492920 h 1307307"/>
                <a:gd name="connsiteX13" fmla="*/ 792956 w 1643063"/>
                <a:gd name="connsiteY13" fmla="*/ 573881 h 1307307"/>
                <a:gd name="connsiteX14" fmla="*/ 711994 w 1643063"/>
                <a:gd name="connsiteY14" fmla="*/ 714376 h 1307307"/>
                <a:gd name="connsiteX15" fmla="*/ 657226 w 1643063"/>
                <a:gd name="connsiteY15" fmla="*/ 790576 h 1307307"/>
                <a:gd name="connsiteX16" fmla="*/ 619125 w 1643063"/>
                <a:gd name="connsiteY16" fmla="*/ 909638 h 1307307"/>
                <a:gd name="connsiteX17" fmla="*/ 552450 w 1643063"/>
                <a:gd name="connsiteY17" fmla="*/ 969170 h 1307307"/>
                <a:gd name="connsiteX18" fmla="*/ 502445 w 1643063"/>
                <a:gd name="connsiteY18" fmla="*/ 1023938 h 1307307"/>
                <a:gd name="connsiteX19" fmla="*/ 440531 w 1643063"/>
                <a:gd name="connsiteY19" fmla="*/ 1085851 h 1307307"/>
                <a:gd name="connsiteX20" fmla="*/ 340518 w 1643063"/>
                <a:gd name="connsiteY20" fmla="*/ 1145382 h 1307307"/>
                <a:gd name="connsiteX21" fmla="*/ 200025 w 1643063"/>
                <a:gd name="connsiteY21" fmla="*/ 1159669 h 1307307"/>
                <a:gd name="connsiteX22" fmla="*/ 133350 w 1643063"/>
                <a:gd name="connsiteY22" fmla="*/ 1214438 h 1307307"/>
                <a:gd name="connsiteX23" fmla="*/ 71438 w 1643063"/>
                <a:gd name="connsiteY23" fmla="*/ 1273970 h 1307307"/>
                <a:gd name="connsiteX24" fmla="*/ 19050 w 1643063"/>
                <a:gd name="connsiteY24" fmla="*/ 1297782 h 1307307"/>
                <a:gd name="connsiteX25" fmla="*/ 0 w 1643063"/>
                <a:gd name="connsiteY25"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19212 w 1643063"/>
                <a:gd name="connsiteY6" fmla="*/ 340520 h 1307307"/>
                <a:gd name="connsiteX7" fmla="*/ 1269206 w 1643063"/>
                <a:gd name="connsiteY7" fmla="*/ 347663 h 1307307"/>
                <a:gd name="connsiteX8" fmla="*/ 1202531 w 1643063"/>
                <a:gd name="connsiteY8" fmla="*/ 321470 h 1307307"/>
                <a:gd name="connsiteX9" fmla="*/ 1121570 w 1643063"/>
                <a:gd name="connsiteY9" fmla="*/ 307182 h 1307307"/>
                <a:gd name="connsiteX10" fmla="*/ 1045368 w 1643063"/>
                <a:gd name="connsiteY10" fmla="*/ 335756 h 1307307"/>
                <a:gd name="connsiteX11" fmla="*/ 950119 w 1643063"/>
                <a:gd name="connsiteY11" fmla="*/ 419101 h 1307307"/>
                <a:gd name="connsiteX12" fmla="*/ 869156 w 1643063"/>
                <a:gd name="connsiteY12" fmla="*/ 492920 h 1307307"/>
                <a:gd name="connsiteX13" fmla="*/ 792956 w 1643063"/>
                <a:gd name="connsiteY13" fmla="*/ 573881 h 1307307"/>
                <a:gd name="connsiteX14" fmla="*/ 711994 w 1643063"/>
                <a:gd name="connsiteY14" fmla="*/ 714376 h 1307307"/>
                <a:gd name="connsiteX15" fmla="*/ 657226 w 1643063"/>
                <a:gd name="connsiteY15" fmla="*/ 790576 h 1307307"/>
                <a:gd name="connsiteX16" fmla="*/ 619125 w 1643063"/>
                <a:gd name="connsiteY16" fmla="*/ 909638 h 1307307"/>
                <a:gd name="connsiteX17" fmla="*/ 542925 w 1643063"/>
                <a:gd name="connsiteY17" fmla="*/ 966789 h 1307307"/>
                <a:gd name="connsiteX18" fmla="*/ 502445 w 1643063"/>
                <a:gd name="connsiteY18" fmla="*/ 1023938 h 1307307"/>
                <a:gd name="connsiteX19" fmla="*/ 440531 w 1643063"/>
                <a:gd name="connsiteY19" fmla="*/ 1085851 h 1307307"/>
                <a:gd name="connsiteX20" fmla="*/ 340518 w 1643063"/>
                <a:gd name="connsiteY20" fmla="*/ 1145382 h 1307307"/>
                <a:gd name="connsiteX21" fmla="*/ 200025 w 1643063"/>
                <a:gd name="connsiteY21" fmla="*/ 1159669 h 1307307"/>
                <a:gd name="connsiteX22" fmla="*/ 133350 w 1643063"/>
                <a:gd name="connsiteY22" fmla="*/ 1214438 h 1307307"/>
                <a:gd name="connsiteX23" fmla="*/ 71438 w 1643063"/>
                <a:gd name="connsiteY23" fmla="*/ 1273970 h 1307307"/>
                <a:gd name="connsiteX24" fmla="*/ 19050 w 1643063"/>
                <a:gd name="connsiteY24" fmla="*/ 1297782 h 1307307"/>
                <a:gd name="connsiteX25" fmla="*/ 0 w 1643063"/>
                <a:gd name="connsiteY25"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19212 w 1643063"/>
                <a:gd name="connsiteY6" fmla="*/ 340520 h 1307307"/>
                <a:gd name="connsiteX7" fmla="*/ 1269206 w 1643063"/>
                <a:gd name="connsiteY7" fmla="*/ 347663 h 1307307"/>
                <a:gd name="connsiteX8" fmla="*/ 1202531 w 1643063"/>
                <a:gd name="connsiteY8" fmla="*/ 321470 h 1307307"/>
                <a:gd name="connsiteX9" fmla="*/ 1121570 w 1643063"/>
                <a:gd name="connsiteY9" fmla="*/ 307182 h 1307307"/>
                <a:gd name="connsiteX10" fmla="*/ 1045368 w 1643063"/>
                <a:gd name="connsiteY10" fmla="*/ 335756 h 1307307"/>
                <a:gd name="connsiteX11" fmla="*/ 950119 w 1643063"/>
                <a:gd name="connsiteY11" fmla="*/ 419101 h 1307307"/>
                <a:gd name="connsiteX12" fmla="*/ 869156 w 1643063"/>
                <a:gd name="connsiteY12" fmla="*/ 492920 h 1307307"/>
                <a:gd name="connsiteX13" fmla="*/ 792956 w 1643063"/>
                <a:gd name="connsiteY13" fmla="*/ 573881 h 1307307"/>
                <a:gd name="connsiteX14" fmla="*/ 711994 w 1643063"/>
                <a:gd name="connsiteY14" fmla="*/ 714376 h 1307307"/>
                <a:gd name="connsiteX15" fmla="*/ 657226 w 1643063"/>
                <a:gd name="connsiteY15" fmla="*/ 790576 h 1307307"/>
                <a:gd name="connsiteX16" fmla="*/ 619125 w 1643063"/>
                <a:gd name="connsiteY16" fmla="*/ 909638 h 1307307"/>
                <a:gd name="connsiteX17" fmla="*/ 542925 w 1643063"/>
                <a:gd name="connsiteY17" fmla="*/ 966789 h 1307307"/>
                <a:gd name="connsiteX18" fmla="*/ 502445 w 1643063"/>
                <a:gd name="connsiteY18" fmla="*/ 1023938 h 1307307"/>
                <a:gd name="connsiteX19" fmla="*/ 440531 w 1643063"/>
                <a:gd name="connsiteY19" fmla="*/ 1085851 h 1307307"/>
                <a:gd name="connsiteX20" fmla="*/ 340518 w 1643063"/>
                <a:gd name="connsiteY20" fmla="*/ 1145382 h 1307307"/>
                <a:gd name="connsiteX21" fmla="*/ 200025 w 1643063"/>
                <a:gd name="connsiteY21" fmla="*/ 1159669 h 1307307"/>
                <a:gd name="connsiteX22" fmla="*/ 133350 w 1643063"/>
                <a:gd name="connsiteY22" fmla="*/ 1214438 h 1307307"/>
                <a:gd name="connsiteX23" fmla="*/ 71438 w 1643063"/>
                <a:gd name="connsiteY23" fmla="*/ 1273970 h 1307307"/>
                <a:gd name="connsiteX24" fmla="*/ 19050 w 1643063"/>
                <a:gd name="connsiteY24" fmla="*/ 1297782 h 1307307"/>
                <a:gd name="connsiteX25" fmla="*/ 0 w 1643063"/>
                <a:gd name="connsiteY25"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19212 w 1643063"/>
                <a:gd name="connsiteY6" fmla="*/ 340520 h 1307307"/>
                <a:gd name="connsiteX7" fmla="*/ 1269206 w 1643063"/>
                <a:gd name="connsiteY7" fmla="*/ 347663 h 1307307"/>
                <a:gd name="connsiteX8" fmla="*/ 1202531 w 1643063"/>
                <a:gd name="connsiteY8" fmla="*/ 321470 h 1307307"/>
                <a:gd name="connsiteX9" fmla="*/ 1121570 w 1643063"/>
                <a:gd name="connsiteY9" fmla="*/ 307182 h 1307307"/>
                <a:gd name="connsiteX10" fmla="*/ 1045368 w 1643063"/>
                <a:gd name="connsiteY10" fmla="*/ 335756 h 1307307"/>
                <a:gd name="connsiteX11" fmla="*/ 950119 w 1643063"/>
                <a:gd name="connsiteY11" fmla="*/ 419101 h 1307307"/>
                <a:gd name="connsiteX12" fmla="*/ 869156 w 1643063"/>
                <a:gd name="connsiteY12" fmla="*/ 492920 h 1307307"/>
                <a:gd name="connsiteX13" fmla="*/ 792956 w 1643063"/>
                <a:gd name="connsiteY13" fmla="*/ 573881 h 1307307"/>
                <a:gd name="connsiteX14" fmla="*/ 711994 w 1643063"/>
                <a:gd name="connsiteY14" fmla="*/ 714376 h 1307307"/>
                <a:gd name="connsiteX15" fmla="*/ 657226 w 1643063"/>
                <a:gd name="connsiteY15" fmla="*/ 790576 h 1307307"/>
                <a:gd name="connsiteX16" fmla="*/ 619125 w 1643063"/>
                <a:gd name="connsiteY16" fmla="*/ 909638 h 1307307"/>
                <a:gd name="connsiteX17" fmla="*/ 542925 w 1643063"/>
                <a:gd name="connsiteY17" fmla="*/ 966789 h 1307307"/>
                <a:gd name="connsiteX18" fmla="*/ 502445 w 1643063"/>
                <a:gd name="connsiteY18" fmla="*/ 1023938 h 1307307"/>
                <a:gd name="connsiteX19" fmla="*/ 440531 w 1643063"/>
                <a:gd name="connsiteY19" fmla="*/ 1085851 h 1307307"/>
                <a:gd name="connsiteX20" fmla="*/ 340518 w 1643063"/>
                <a:gd name="connsiteY20" fmla="*/ 1145382 h 1307307"/>
                <a:gd name="connsiteX21" fmla="*/ 200025 w 1643063"/>
                <a:gd name="connsiteY21" fmla="*/ 1159669 h 1307307"/>
                <a:gd name="connsiteX22" fmla="*/ 133350 w 1643063"/>
                <a:gd name="connsiteY22" fmla="*/ 1214438 h 1307307"/>
                <a:gd name="connsiteX23" fmla="*/ 71438 w 1643063"/>
                <a:gd name="connsiteY23" fmla="*/ 1273970 h 1307307"/>
                <a:gd name="connsiteX24" fmla="*/ 19050 w 1643063"/>
                <a:gd name="connsiteY24" fmla="*/ 1297782 h 1307307"/>
                <a:gd name="connsiteX25" fmla="*/ 0 w 1643063"/>
                <a:gd name="connsiteY25"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19212 w 1643063"/>
                <a:gd name="connsiteY6" fmla="*/ 340520 h 1307307"/>
                <a:gd name="connsiteX7" fmla="*/ 1269206 w 1643063"/>
                <a:gd name="connsiteY7" fmla="*/ 347663 h 1307307"/>
                <a:gd name="connsiteX8" fmla="*/ 1202531 w 1643063"/>
                <a:gd name="connsiteY8" fmla="*/ 321470 h 1307307"/>
                <a:gd name="connsiteX9" fmla="*/ 1121570 w 1643063"/>
                <a:gd name="connsiteY9" fmla="*/ 307182 h 1307307"/>
                <a:gd name="connsiteX10" fmla="*/ 1045368 w 1643063"/>
                <a:gd name="connsiteY10" fmla="*/ 335756 h 1307307"/>
                <a:gd name="connsiteX11" fmla="*/ 950119 w 1643063"/>
                <a:gd name="connsiteY11" fmla="*/ 419101 h 1307307"/>
                <a:gd name="connsiteX12" fmla="*/ 869156 w 1643063"/>
                <a:gd name="connsiteY12" fmla="*/ 492920 h 1307307"/>
                <a:gd name="connsiteX13" fmla="*/ 792956 w 1643063"/>
                <a:gd name="connsiteY13" fmla="*/ 573881 h 1307307"/>
                <a:gd name="connsiteX14" fmla="*/ 711994 w 1643063"/>
                <a:gd name="connsiteY14" fmla="*/ 714376 h 1307307"/>
                <a:gd name="connsiteX15" fmla="*/ 657226 w 1643063"/>
                <a:gd name="connsiteY15" fmla="*/ 790576 h 1307307"/>
                <a:gd name="connsiteX16" fmla="*/ 619125 w 1643063"/>
                <a:gd name="connsiteY16" fmla="*/ 909638 h 1307307"/>
                <a:gd name="connsiteX17" fmla="*/ 542925 w 1643063"/>
                <a:gd name="connsiteY17" fmla="*/ 966789 h 1307307"/>
                <a:gd name="connsiteX18" fmla="*/ 502445 w 1643063"/>
                <a:gd name="connsiteY18" fmla="*/ 1023938 h 1307307"/>
                <a:gd name="connsiteX19" fmla="*/ 440531 w 1643063"/>
                <a:gd name="connsiteY19" fmla="*/ 1085851 h 1307307"/>
                <a:gd name="connsiteX20" fmla="*/ 340518 w 1643063"/>
                <a:gd name="connsiteY20" fmla="*/ 1145382 h 1307307"/>
                <a:gd name="connsiteX21" fmla="*/ 200025 w 1643063"/>
                <a:gd name="connsiteY21" fmla="*/ 1159669 h 1307307"/>
                <a:gd name="connsiteX22" fmla="*/ 133350 w 1643063"/>
                <a:gd name="connsiteY22" fmla="*/ 1214438 h 1307307"/>
                <a:gd name="connsiteX23" fmla="*/ 71438 w 1643063"/>
                <a:gd name="connsiteY23" fmla="*/ 1273970 h 1307307"/>
                <a:gd name="connsiteX24" fmla="*/ 19050 w 1643063"/>
                <a:gd name="connsiteY24" fmla="*/ 1297782 h 1307307"/>
                <a:gd name="connsiteX25" fmla="*/ 0 w 1643063"/>
                <a:gd name="connsiteY25"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38262 w 1643063"/>
                <a:gd name="connsiteY6" fmla="*/ 335757 h 1307307"/>
                <a:gd name="connsiteX7" fmla="*/ 1269206 w 1643063"/>
                <a:gd name="connsiteY7" fmla="*/ 347663 h 1307307"/>
                <a:gd name="connsiteX8" fmla="*/ 1202531 w 1643063"/>
                <a:gd name="connsiteY8" fmla="*/ 321470 h 1307307"/>
                <a:gd name="connsiteX9" fmla="*/ 1121570 w 1643063"/>
                <a:gd name="connsiteY9" fmla="*/ 307182 h 1307307"/>
                <a:gd name="connsiteX10" fmla="*/ 1045368 w 1643063"/>
                <a:gd name="connsiteY10" fmla="*/ 335756 h 1307307"/>
                <a:gd name="connsiteX11" fmla="*/ 950119 w 1643063"/>
                <a:gd name="connsiteY11" fmla="*/ 419101 h 1307307"/>
                <a:gd name="connsiteX12" fmla="*/ 869156 w 1643063"/>
                <a:gd name="connsiteY12" fmla="*/ 492920 h 1307307"/>
                <a:gd name="connsiteX13" fmla="*/ 792956 w 1643063"/>
                <a:gd name="connsiteY13" fmla="*/ 573881 h 1307307"/>
                <a:gd name="connsiteX14" fmla="*/ 711994 w 1643063"/>
                <a:gd name="connsiteY14" fmla="*/ 714376 h 1307307"/>
                <a:gd name="connsiteX15" fmla="*/ 657226 w 1643063"/>
                <a:gd name="connsiteY15" fmla="*/ 790576 h 1307307"/>
                <a:gd name="connsiteX16" fmla="*/ 619125 w 1643063"/>
                <a:gd name="connsiteY16" fmla="*/ 909638 h 1307307"/>
                <a:gd name="connsiteX17" fmla="*/ 542925 w 1643063"/>
                <a:gd name="connsiteY17" fmla="*/ 966789 h 1307307"/>
                <a:gd name="connsiteX18" fmla="*/ 502445 w 1643063"/>
                <a:gd name="connsiteY18" fmla="*/ 1023938 h 1307307"/>
                <a:gd name="connsiteX19" fmla="*/ 440531 w 1643063"/>
                <a:gd name="connsiteY19" fmla="*/ 1085851 h 1307307"/>
                <a:gd name="connsiteX20" fmla="*/ 340518 w 1643063"/>
                <a:gd name="connsiteY20" fmla="*/ 1145382 h 1307307"/>
                <a:gd name="connsiteX21" fmla="*/ 200025 w 1643063"/>
                <a:gd name="connsiteY21" fmla="*/ 1159669 h 1307307"/>
                <a:gd name="connsiteX22" fmla="*/ 133350 w 1643063"/>
                <a:gd name="connsiteY22" fmla="*/ 1214438 h 1307307"/>
                <a:gd name="connsiteX23" fmla="*/ 71438 w 1643063"/>
                <a:gd name="connsiteY23" fmla="*/ 1273970 h 1307307"/>
                <a:gd name="connsiteX24" fmla="*/ 19050 w 1643063"/>
                <a:gd name="connsiteY24" fmla="*/ 1297782 h 1307307"/>
                <a:gd name="connsiteX25" fmla="*/ 0 w 1643063"/>
                <a:gd name="connsiteY25"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31119 w 1643063"/>
                <a:gd name="connsiteY6" fmla="*/ 335757 h 1307307"/>
                <a:gd name="connsiteX7" fmla="*/ 1269206 w 1643063"/>
                <a:gd name="connsiteY7" fmla="*/ 347663 h 1307307"/>
                <a:gd name="connsiteX8" fmla="*/ 1202531 w 1643063"/>
                <a:gd name="connsiteY8" fmla="*/ 321470 h 1307307"/>
                <a:gd name="connsiteX9" fmla="*/ 1121570 w 1643063"/>
                <a:gd name="connsiteY9" fmla="*/ 307182 h 1307307"/>
                <a:gd name="connsiteX10" fmla="*/ 1045368 w 1643063"/>
                <a:gd name="connsiteY10" fmla="*/ 335756 h 1307307"/>
                <a:gd name="connsiteX11" fmla="*/ 950119 w 1643063"/>
                <a:gd name="connsiteY11" fmla="*/ 419101 h 1307307"/>
                <a:gd name="connsiteX12" fmla="*/ 869156 w 1643063"/>
                <a:gd name="connsiteY12" fmla="*/ 492920 h 1307307"/>
                <a:gd name="connsiteX13" fmla="*/ 792956 w 1643063"/>
                <a:gd name="connsiteY13" fmla="*/ 573881 h 1307307"/>
                <a:gd name="connsiteX14" fmla="*/ 711994 w 1643063"/>
                <a:gd name="connsiteY14" fmla="*/ 714376 h 1307307"/>
                <a:gd name="connsiteX15" fmla="*/ 657226 w 1643063"/>
                <a:gd name="connsiteY15" fmla="*/ 790576 h 1307307"/>
                <a:gd name="connsiteX16" fmla="*/ 619125 w 1643063"/>
                <a:gd name="connsiteY16" fmla="*/ 909638 h 1307307"/>
                <a:gd name="connsiteX17" fmla="*/ 542925 w 1643063"/>
                <a:gd name="connsiteY17" fmla="*/ 966789 h 1307307"/>
                <a:gd name="connsiteX18" fmla="*/ 502445 w 1643063"/>
                <a:gd name="connsiteY18" fmla="*/ 1023938 h 1307307"/>
                <a:gd name="connsiteX19" fmla="*/ 440531 w 1643063"/>
                <a:gd name="connsiteY19" fmla="*/ 1085851 h 1307307"/>
                <a:gd name="connsiteX20" fmla="*/ 340518 w 1643063"/>
                <a:gd name="connsiteY20" fmla="*/ 1145382 h 1307307"/>
                <a:gd name="connsiteX21" fmla="*/ 200025 w 1643063"/>
                <a:gd name="connsiteY21" fmla="*/ 1159669 h 1307307"/>
                <a:gd name="connsiteX22" fmla="*/ 133350 w 1643063"/>
                <a:gd name="connsiteY22" fmla="*/ 1214438 h 1307307"/>
                <a:gd name="connsiteX23" fmla="*/ 71438 w 1643063"/>
                <a:gd name="connsiteY23" fmla="*/ 1273970 h 1307307"/>
                <a:gd name="connsiteX24" fmla="*/ 19050 w 1643063"/>
                <a:gd name="connsiteY24" fmla="*/ 1297782 h 1307307"/>
                <a:gd name="connsiteX25" fmla="*/ 0 w 1643063"/>
                <a:gd name="connsiteY25"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31119 w 1643063"/>
                <a:gd name="connsiteY6" fmla="*/ 335757 h 1307307"/>
                <a:gd name="connsiteX7" fmla="*/ 1269206 w 1643063"/>
                <a:gd name="connsiteY7" fmla="*/ 347663 h 1307307"/>
                <a:gd name="connsiteX8" fmla="*/ 1202531 w 1643063"/>
                <a:gd name="connsiteY8" fmla="*/ 314326 h 1307307"/>
                <a:gd name="connsiteX9" fmla="*/ 1121570 w 1643063"/>
                <a:gd name="connsiteY9" fmla="*/ 307182 h 1307307"/>
                <a:gd name="connsiteX10" fmla="*/ 1045368 w 1643063"/>
                <a:gd name="connsiteY10" fmla="*/ 335756 h 1307307"/>
                <a:gd name="connsiteX11" fmla="*/ 950119 w 1643063"/>
                <a:gd name="connsiteY11" fmla="*/ 419101 h 1307307"/>
                <a:gd name="connsiteX12" fmla="*/ 869156 w 1643063"/>
                <a:gd name="connsiteY12" fmla="*/ 492920 h 1307307"/>
                <a:gd name="connsiteX13" fmla="*/ 792956 w 1643063"/>
                <a:gd name="connsiteY13" fmla="*/ 573881 h 1307307"/>
                <a:gd name="connsiteX14" fmla="*/ 711994 w 1643063"/>
                <a:gd name="connsiteY14" fmla="*/ 714376 h 1307307"/>
                <a:gd name="connsiteX15" fmla="*/ 657226 w 1643063"/>
                <a:gd name="connsiteY15" fmla="*/ 790576 h 1307307"/>
                <a:gd name="connsiteX16" fmla="*/ 619125 w 1643063"/>
                <a:gd name="connsiteY16" fmla="*/ 909638 h 1307307"/>
                <a:gd name="connsiteX17" fmla="*/ 542925 w 1643063"/>
                <a:gd name="connsiteY17" fmla="*/ 966789 h 1307307"/>
                <a:gd name="connsiteX18" fmla="*/ 502445 w 1643063"/>
                <a:gd name="connsiteY18" fmla="*/ 1023938 h 1307307"/>
                <a:gd name="connsiteX19" fmla="*/ 440531 w 1643063"/>
                <a:gd name="connsiteY19" fmla="*/ 1085851 h 1307307"/>
                <a:gd name="connsiteX20" fmla="*/ 340518 w 1643063"/>
                <a:gd name="connsiteY20" fmla="*/ 1145382 h 1307307"/>
                <a:gd name="connsiteX21" fmla="*/ 200025 w 1643063"/>
                <a:gd name="connsiteY21" fmla="*/ 1159669 h 1307307"/>
                <a:gd name="connsiteX22" fmla="*/ 133350 w 1643063"/>
                <a:gd name="connsiteY22" fmla="*/ 1214438 h 1307307"/>
                <a:gd name="connsiteX23" fmla="*/ 71438 w 1643063"/>
                <a:gd name="connsiteY23" fmla="*/ 1273970 h 1307307"/>
                <a:gd name="connsiteX24" fmla="*/ 19050 w 1643063"/>
                <a:gd name="connsiteY24" fmla="*/ 1297782 h 1307307"/>
                <a:gd name="connsiteX25" fmla="*/ 0 w 1643063"/>
                <a:gd name="connsiteY25" fmla="*/ 1307307 h 1307307"/>
                <a:gd name="connsiteX0" fmla="*/ 1643063 w 1643063"/>
                <a:gd name="connsiteY0" fmla="*/ 0 h 1307307"/>
                <a:gd name="connsiteX1" fmla="*/ 1624013 w 1643063"/>
                <a:gd name="connsiteY1" fmla="*/ 54770 h 1307307"/>
                <a:gd name="connsiteX2" fmla="*/ 1604963 w 1643063"/>
                <a:gd name="connsiteY2" fmla="*/ 76200 h 1307307"/>
                <a:gd name="connsiteX3" fmla="*/ 1521619 w 1643063"/>
                <a:gd name="connsiteY3" fmla="*/ 100013 h 1307307"/>
                <a:gd name="connsiteX4" fmla="*/ 1462088 w 1643063"/>
                <a:gd name="connsiteY4" fmla="*/ 176213 h 1307307"/>
                <a:gd name="connsiteX5" fmla="*/ 1395413 w 1643063"/>
                <a:gd name="connsiteY5" fmla="*/ 273845 h 1307307"/>
                <a:gd name="connsiteX6" fmla="*/ 1331119 w 1643063"/>
                <a:gd name="connsiteY6" fmla="*/ 335757 h 1307307"/>
                <a:gd name="connsiteX7" fmla="*/ 1273969 w 1643063"/>
                <a:gd name="connsiteY7" fmla="*/ 340519 h 1307307"/>
                <a:gd name="connsiteX8" fmla="*/ 1202531 w 1643063"/>
                <a:gd name="connsiteY8" fmla="*/ 314326 h 1307307"/>
                <a:gd name="connsiteX9" fmla="*/ 1121570 w 1643063"/>
                <a:gd name="connsiteY9" fmla="*/ 307182 h 1307307"/>
                <a:gd name="connsiteX10" fmla="*/ 1045368 w 1643063"/>
                <a:gd name="connsiteY10" fmla="*/ 335756 h 1307307"/>
                <a:gd name="connsiteX11" fmla="*/ 950119 w 1643063"/>
                <a:gd name="connsiteY11" fmla="*/ 419101 h 1307307"/>
                <a:gd name="connsiteX12" fmla="*/ 869156 w 1643063"/>
                <a:gd name="connsiteY12" fmla="*/ 492920 h 1307307"/>
                <a:gd name="connsiteX13" fmla="*/ 792956 w 1643063"/>
                <a:gd name="connsiteY13" fmla="*/ 573881 h 1307307"/>
                <a:gd name="connsiteX14" fmla="*/ 711994 w 1643063"/>
                <a:gd name="connsiteY14" fmla="*/ 714376 h 1307307"/>
                <a:gd name="connsiteX15" fmla="*/ 657226 w 1643063"/>
                <a:gd name="connsiteY15" fmla="*/ 790576 h 1307307"/>
                <a:gd name="connsiteX16" fmla="*/ 619125 w 1643063"/>
                <a:gd name="connsiteY16" fmla="*/ 909638 h 1307307"/>
                <a:gd name="connsiteX17" fmla="*/ 542925 w 1643063"/>
                <a:gd name="connsiteY17" fmla="*/ 966789 h 1307307"/>
                <a:gd name="connsiteX18" fmla="*/ 502445 w 1643063"/>
                <a:gd name="connsiteY18" fmla="*/ 1023938 h 1307307"/>
                <a:gd name="connsiteX19" fmla="*/ 440531 w 1643063"/>
                <a:gd name="connsiteY19" fmla="*/ 1085851 h 1307307"/>
                <a:gd name="connsiteX20" fmla="*/ 340518 w 1643063"/>
                <a:gd name="connsiteY20" fmla="*/ 1145382 h 1307307"/>
                <a:gd name="connsiteX21" fmla="*/ 200025 w 1643063"/>
                <a:gd name="connsiteY21" fmla="*/ 1159669 h 1307307"/>
                <a:gd name="connsiteX22" fmla="*/ 133350 w 1643063"/>
                <a:gd name="connsiteY22" fmla="*/ 1214438 h 1307307"/>
                <a:gd name="connsiteX23" fmla="*/ 71438 w 1643063"/>
                <a:gd name="connsiteY23" fmla="*/ 1273970 h 1307307"/>
                <a:gd name="connsiteX24" fmla="*/ 19050 w 1643063"/>
                <a:gd name="connsiteY24" fmla="*/ 1297782 h 1307307"/>
                <a:gd name="connsiteX25" fmla="*/ 0 w 1643063"/>
                <a:gd name="connsiteY25" fmla="*/ 1307307 h 1307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643063" h="1307307">
                  <a:moveTo>
                    <a:pt x="1643063" y="0"/>
                  </a:moveTo>
                  <a:cubicBezTo>
                    <a:pt x="1636713" y="18257"/>
                    <a:pt x="1630363" y="42070"/>
                    <a:pt x="1624013" y="54770"/>
                  </a:cubicBezTo>
                  <a:cubicBezTo>
                    <a:pt x="1617663" y="67470"/>
                    <a:pt x="1622029" y="68660"/>
                    <a:pt x="1604963" y="76200"/>
                  </a:cubicBezTo>
                  <a:cubicBezTo>
                    <a:pt x="1587897" y="83740"/>
                    <a:pt x="1545431" y="83344"/>
                    <a:pt x="1521619" y="100013"/>
                  </a:cubicBezTo>
                  <a:cubicBezTo>
                    <a:pt x="1497807" y="116682"/>
                    <a:pt x="1476772" y="157560"/>
                    <a:pt x="1462088" y="176213"/>
                  </a:cubicBezTo>
                  <a:cubicBezTo>
                    <a:pt x="1441054" y="205185"/>
                    <a:pt x="1414463" y="248048"/>
                    <a:pt x="1395413" y="273845"/>
                  </a:cubicBezTo>
                  <a:cubicBezTo>
                    <a:pt x="1376363" y="294482"/>
                    <a:pt x="1351360" y="324645"/>
                    <a:pt x="1331119" y="335757"/>
                  </a:cubicBezTo>
                  <a:cubicBezTo>
                    <a:pt x="1310878" y="346869"/>
                    <a:pt x="1295797" y="343694"/>
                    <a:pt x="1273969" y="340519"/>
                  </a:cubicBezTo>
                  <a:lnTo>
                    <a:pt x="1202531" y="314326"/>
                  </a:lnTo>
                  <a:cubicBezTo>
                    <a:pt x="1185069" y="311548"/>
                    <a:pt x="1147764" y="303610"/>
                    <a:pt x="1121570" y="307182"/>
                  </a:cubicBezTo>
                  <a:cubicBezTo>
                    <a:pt x="1095376" y="310754"/>
                    <a:pt x="1073943" y="317103"/>
                    <a:pt x="1045368" y="335756"/>
                  </a:cubicBezTo>
                  <a:cubicBezTo>
                    <a:pt x="1016793" y="354409"/>
                    <a:pt x="983059" y="392907"/>
                    <a:pt x="950119" y="419101"/>
                  </a:cubicBezTo>
                  <a:lnTo>
                    <a:pt x="869156" y="492920"/>
                  </a:lnTo>
                  <a:cubicBezTo>
                    <a:pt x="842962" y="518717"/>
                    <a:pt x="819150" y="536972"/>
                    <a:pt x="792956" y="573881"/>
                  </a:cubicBezTo>
                  <a:cubicBezTo>
                    <a:pt x="766762" y="610790"/>
                    <a:pt x="731837" y="681832"/>
                    <a:pt x="711994" y="714376"/>
                  </a:cubicBezTo>
                  <a:cubicBezTo>
                    <a:pt x="699294" y="732632"/>
                    <a:pt x="672704" y="758032"/>
                    <a:pt x="657226" y="790576"/>
                  </a:cubicBezTo>
                  <a:cubicBezTo>
                    <a:pt x="641748" y="823120"/>
                    <a:pt x="644525" y="890588"/>
                    <a:pt x="619125" y="909638"/>
                  </a:cubicBezTo>
                  <a:lnTo>
                    <a:pt x="542925" y="966789"/>
                  </a:lnTo>
                  <a:cubicBezTo>
                    <a:pt x="517525" y="985839"/>
                    <a:pt x="519511" y="1004094"/>
                    <a:pt x="502445" y="1023938"/>
                  </a:cubicBezTo>
                  <a:cubicBezTo>
                    <a:pt x="485379" y="1043782"/>
                    <a:pt x="481012" y="1063626"/>
                    <a:pt x="440531" y="1085851"/>
                  </a:cubicBezTo>
                  <a:cubicBezTo>
                    <a:pt x="400050" y="1108076"/>
                    <a:pt x="380999" y="1139826"/>
                    <a:pt x="340518" y="1145382"/>
                  </a:cubicBezTo>
                  <a:cubicBezTo>
                    <a:pt x="300037" y="1150938"/>
                    <a:pt x="234553" y="1148160"/>
                    <a:pt x="200025" y="1159669"/>
                  </a:cubicBezTo>
                  <a:cubicBezTo>
                    <a:pt x="165497" y="1171178"/>
                    <a:pt x="154781" y="1195388"/>
                    <a:pt x="133350" y="1214438"/>
                  </a:cubicBezTo>
                  <a:cubicBezTo>
                    <a:pt x="111919" y="1233488"/>
                    <a:pt x="90488" y="1260079"/>
                    <a:pt x="71438" y="1273970"/>
                  </a:cubicBezTo>
                  <a:lnTo>
                    <a:pt x="19050" y="1297782"/>
                  </a:lnTo>
                  <a:lnTo>
                    <a:pt x="0" y="1307307"/>
                  </a:lnTo>
                </a:path>
              </a:pathLst>
            </a:cu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endParaRPr>
            </a:p>
          </p:txBody>
        </p:sp>
        <p:sp>
          <p:nvSpPr>
            <p:cNvPr id="41" name="フリーフォーム 40"/>
            <p:cNvSpPr/>
            <p:nvPr/>
          </p:nvSpPr>
          <p:spPr>
            <a:xfrm>
              <a:off x="3841765" y="2212267"/>
              <a:ext cx="1583531" cy="1260094"/>
            </a:xfrm>
            <a:custGeom>
              <a:avLst/>
              <a:gdLst>
                <a:gd name="connsiteX0" fmla="*/ 1624012 w 1624012"/>
                <a:gd name="connsiteY0" fmla="*/ 0 h 1519238"/>
                <a:gd name="connsiteX1" fmla="*/ 1624012 w 1624012"/>
                <a:gd name="connsiteY1" fmla="*/ 104775 h 1519238"/>
                <a:gd name="connsiteX2" fmla="*/ 1595437 w 1624012"/>
                <a:gd name="connsiteY2" fmla="*/ 190500 h 1519238"/>
                <a:gd name="connsiteX3" fmla="*/ 1566862 w 1624012"/>
                <a:gd name="connsiteY3" fmla="*/ 276225 h 1519238"/>
                <a:gd name="connsiteX4" fmla="*/ 1500187 w 1624012"/>
                <a:gd name="connsiteY4" fmla="*/ 342900 h 1519238"/>
                <a:gd name="connsiteX5" fmla="*/ 1438275 w 1624012"/>
                <a:gd name="connsiteY5" fmla="*/ 419100 h 1519238"/>
                <a:gd name="connsiteX6" fmla="*/ 1414462 w 1624012"/>
                <a:gd name="connsiteY6" fmla="*/ 466725 h 1519238"/>
                <a:gd name="connsiteX7" fmla="*/ 1347787 w 1624012"/>
                <a:gd name="connsiteY7" fmla="*/ 557213 h 1519238"/>
                <a:gd name="connsiteX8" fmla="*/ 1281112 w 1624012"/>
                <a:gd name="connsiteY8" fmla="*/ 704850 h 1519238"/>
                <a:gd name="connsiteX9" fmla="*/ 1247775 w 1624012"/>
                <a:gd name="connsiteY9" fmla="*/ 752475 h 1519238"/>
                <a:gd name="connsiteX10" fmla="*/ 1209675 w 1624012"/>
                <a:gd name="connsiteY10" fmla="*/ 800100 h 1519238"/>
                <a:gd name="connsiteX11" fmla="*/ 1166812 w 1624012"/>
                <a:gd name="connsiteY11" fmla="*/ 833438 h 1519238"/>
                <a:gd name="connsiteX12" fmla="*/ 1114425 w 1624012"/>
                <a:gd name="connsiteY12" fmla="*/ 895350 h 1519238"/>
                <a:gd name="connsiteX13" fmla="*/ 1066800 w 1624012"/>
                <a:gd name="connsiteY13" fmla="*/ 947738 h 1519238"/>
                <a:gd name="connsiteX14" fmla="*/ 990600 w 1624012"/>
                <a:gd name="connsiteY14" fmla="*/ 1033463 h 1519238"/>
                <a:gd name="connsiteX15" fmla="*/ 885825 w 1624012"/>
                <a:gd name="connsiteY15" fmla="*/ 1128713 h 1519238"/>
                <a:gd name="connsiteX16" fmla="*/ 847725 w 1624012"/>
                <a:gd name="connsiteY16" fmla="*/ 1138238 h 1519238"/>
                <a:gd name="connsiteX17" fmla="*/ 819150 w 1624012"/>
                <a:gd name="connsiteY17" fmla="*/ 1157288 h 1519238"/>
                <a:gd name="connsiteX18" fmla="*/ 766762 w 1624012"/>
                <a:gd name="connsiteY18" fmla="*/ 1214438 h 1519238"/>
                <a:gd name="connsiteX19" fmla="*/ 742950 w 1624012"/>
                <a:gd name="connsiteY19" fmla="*/ 1252538 h 1519238"/>
                <a:gd name="connsiteX20" fmla="*/ 709612 w 1624012"/>
                <a:gd name="connsiteY20" fmla="*/ 1290638 h 1519238"/>
                <a:gd name="connsiteX21" fmla="*/ 623887 w 1624012"/>
                <a:gd name="connsiteY21" fmla="*/ 1323975 h 1519238"/>
                <a:gd name="connsiteX22" fmla="*/ 571500 w 1624012"/>
                <a:gd name="connsiteY22" fmla="*/ 1376363 h 1519238"/>
                <a:gd name="connsiteX23" fmla="*/ 504825 w 1624012"/>
                <a:gd name="connsiteY23" fmla="*/ 1409700 h 1519238"/>
                <a:gd name="connsiteX24" fmla="*/ 481012 w 1624012"/>
                <a:gd name="connsiteY24" fmla="*/ 1433513 h 1519238"/>
                <a:gd name="connsiteX25" fmla="*/ 428625 w 1624012"/>
                <a:gd name="connsiteY25" fmla="*/ 1471613 h 1519238"/>
                <a:gd name="connsiteX26" fmla="*/ 376237 w 1624012"/>
                <a:gd name="connsiteY26" fmla="*/ 1485900 h 1519238"/>
                <a:gd name="connsiteX27" fmla="*/ 357187 w 1624012"/>
                <a:gd name="connsiteY27" fmla="*/ 1500188 h 1519238"/>
                <a:gd name="connsiteX28" fmla="*/ 323850 w 1624012"/>
                <a:gd name="connsiteY28" fmla="*/ 1519238 h 1519238"/>
                <a:gd name="connsiteX29" fmla="*/ 290512 w 1624012"/>
                <a:gd name="connsiteY29" fmla="*/ 1519238 h 1519238"/>
                <a:gd name="connsiteX30" fmla="*/ 266700 w 1624012"/>
                <a:gd name="connsiteY30" fmla="*/ 1519238 h 1519238"/>
                <a:gd name="connsiteX31" fmla="*/ 200025 w 1624012"/>
                <a:gd name="connsiteY31" fmla="*/ 1490663 h 1519238"/>
                <a:gd name="connsiteX32" fmla="*/ 166687 w 1624012"/>
                <a:gd name="connsiteY32" fmla="*/ 1457325 h 1519238"/>
                <a:gd name="connsiteX33" fmla="*/ 152400 w 1624012"/>
                <a:gd name="connsiteY33" fmla="*/ 1414463 h 1519238"/>
                <a:gd name="connsiteX34" fmla="*/ 109537 w 1624012"/>
                <a:gd name="connsiteY34" fmla="*/ 1338263 h 1519238"/>
                <a:gd name="connsiteX35" fmla="*/ 57150 w 1624012"/>
                <a:gd name="connsiteY35" fmla="*/ 1252538 h 1519238"/>
                <a:gd name="connsiteX36" fmla="*/ 0 w 1624012"/>
                <a:gd name="connsiteY36" fmla="*/ 1214438 h 1519238"/>
                <a:gd name="connsiteX37" fmla="*/ 0 w 1624012"/>
                <a:gd name="connsiteY37" fmla="*/ 1214438 h 1519238"/>
                <a:gd name="connsiteX0" fmla="*/ 1624012 w 1624012"/>
                <a:gd name="connsiteY0" fmla="*/ 0 h 1519238"/>
                <a:gd name="connsiteX1" fmla="*/ 1624012 w 1624012"/>
                <a:gd name="connsiteY1" fmla="*/ 104775 h 1519238"/>
                <a:gd name="connsiteX2" fmla="*/ 1595437 w 1624012"/>
                <a:gd name="connsiteY2" fmla="*/ 190500 h 1519238"/>
                <a:gd name="connsiteX3" fmla="*/ 1585912 w 1624012"/>
                <a:gd name="connsiteY3" fmla="*/ 226219 h 1519238"/>
                <a:gd name="connsiteX4" fmla="*/ 1566862 w 1624012"/>
                <a:gd name="connsiteY4" fmla="*/ 276225 h 1519238"/>
                <a:gd name="connsiteX5" fmla="*/ 1500187 w 1624012"/>
                <a:gd name="connsiteY5" fmla="*/ 342900 h 1519238"/>
                <a:gd name="connsiteX6" fmla="*/ 1438275 w 1624012"/>
                <a:gd name="connsiteY6" fmla="*/ 419100 h 1519238"/>
                <a:gd name="connsiteX7" fmla="*/ 1414462 w 1624012"/>
                <a:gd name="connsiteY7" fmla="*/ 466725 h 1519238"/>
                <a:gd name="connsiteX8" fmla="*/ 1347787 w 1624012"/>
                <a:gd name="connsiteY8" fmla="*/ 557213 h 1519238"/>
                <a:gd name="connsiteX9" fmla="*/ 1281112 w 1624012"/>
                <a:gd name="connsiteY9" fmla="*/ 704850 h 1519238"/>
                <a:gd name="connsiteX10" fmla="*/ 1247775 w 1624012"/>
                <a:gd name="connsiteY10" fmla="*/ 752475 h 1519238"/>
                <a:gd name="connsiteX11" fmla="*/ 1209675 w 1624012"/>
                <a:gd name="connsiteY11" fmla="*/ 800100 h 1519238"/>
                <a:gd name="connsiteX12" fmla="*/ 1166812 w 1624012"/>
                <a:gd name="connsiteY12" fmla="*/ 833438 h 1519238"/>
                <a:gd name="connsiteX13" fmla="*/ 1114425 w 1624012"/>
                <a:gd name="connsiteY13" fmla="*/ 895350 h 1519238"/>
                <a:gd name="connsiteX14" fmla="*/ 1066800 w 1624012"/>
                <a:gd name="connsiteY14" fmla="*/ 947738 h 1519238"/>
                <a:gd name="connsiteX15" fmla="*/ 990600 w 1624012"/>
                <a:gd name="connsiteY15" fmla="*/ 1033463 h 1519238"/>
                <a:gd name="connsiteX16" fmla="*/ 885825 w 1624012"/>
                <a:gd name="connsiteY16" fmla="*/ 1128713 h 1519238"/>
                <a:gd name="connsiteX17" fmla="*/ 847725 w 1624012"/>
                <a:gd name="connsiteY17" fmla="*/ 1138238 h 1519238"/>
                <a:gd name="connsiteX18" fmla="*/ 819150 w 1624012"/>
                <a:gd name="connsiteY18" fmla="*/ 1157288 h 1519238"/>
                <a:gd name="connsiteX19" fmla="*/ 766762 w 1624012"/>
                <a:gd name="connsiteY19" fmla="*/ 1214438 h 1519238"/>
                <a:gd name="connsiteX20" fmla="*/ 742950 w 1624012"/>
                <a:gd name="connsiteY20" fmla="*/ 1252538 h 1519238"/>
                <a:gd name="connsiteX21" fmla="*/ 709612 w 1624012"/>
                <a:gd name="connsiteY21" fmla="*/ 1290638 h 1519238"/>
                <a:gd name="connsiteX22" fmla="*/ 623887 w 1624012"/>
                <a:gd name="connsiteY22" fmla="*/ 1323975 h 1519238"/>
                <a:gd name="connsiteX23" fmla="*/ 571500 w 1624012"/>
                <a:gd name="connsiteY23" fmla="*/ 1376363 h 1519238"/>
                <a:gd name="connsiteX24" fmla="*/ 504825 w 1624012"/>
                <a:gd name="connsiteY24" fmla="*/ 1409700 h 1519238"/>
                <a:gd name="connsiteX25" fmla="*/ 481012 w 1624012"/>
                <a:gd name="connsiteY25" fmla="*/ 1433513 h 1519238"/>
                <a:gd name="connsiteX26" fmla="*/ 428625 w 1624012"/>
                <a:gd name="connsiteY26" fmla="*/ 1471613 h 1519238"/>
                <a:gd name="connsiteX27" fmla="*/ 376237 w 1624012"/>
                <a:gd name="connsiteY27" fmla="*/ 1485900 h 1519238"/>
                <a:gd name="connsiteX28" fmla="*/ 357187 w 1624012"/>
                <a:gd name="connsiteY28" fmla="*/ 1500188 h 1519238"/>
                <a:gd name="connsiteX29" fmla="*/ 323850 w 1624012"/>
                <a:gd name="connsiteY29" fmla="*/ 1519238 h 1519238"/>
                <a:gd name="connsiteX30" fmla="*/ 290512 w 1624012"/>
                <a:gd name="connsiteY30" fmla="*/ 1519238 h 1519238"/>
                <a:gd name="connsiteX31" fmla="*/ 266700 w 1624012"/>
                <a:gd name="connsiteY31" fmla="*/ 1519238 h 1519238"/>
                <a:gd name="connsiteX32" fmla="*/ 200025 w 1624012"/>
                <a:gd name="connsiteY32" fmla="*/ 1490663 h 1519238"/>
                <a:gd name="connsiteX33" fmla="*/ 166687 w 1624012"/>
                <a:gd name="connsiteY33" fmla="*/ 1457325 h 1519238"/>
                <a:gd name="connsiteX34" fmla="*/ 152400 w 1624012"/>
                <a:gd name="connsiteY34" fmla="*/ 1414463 h 1519238"/>
                <a:gd name="connsiteX35" fmla="*/ 109537 w 1624012"/>
                <a:gd name="connsiteY35" fmla="*/ 1338263 h 1519238"/>
                <a:gd name="connsiteX36" fmla="*/ 57150 w 1624012"/>
                <a:gd name="connsiteY36" fmla="*/ 1252538 h 1519238"/>
                <a:gd name="connsiteX37" fmla="*/ 0 w 1624012"/>
                <a:gd name="connsiteY37" fmla="*/ 1214438 h 1519238"/>
                <a:gd name="connsiteX38" fmla="*/ 0 w 1624012"/>
                <a:gd name="connsiteY38" fmla="*/ 1214438 h 1519238"/>
                <a:gd name="connsiteX0" fmla="*/ 1624012 w 1624012"/>
                <a:gd name="connsiteY0" fmla="*/ 0 h 1519238"/>
                <a:gd name="connsiteX1" fmla="*/ 1624012 w 1624012"/>
                <a:gd name="connsiteY1" fmla="*/ 104775 h 1519238"/>
                <a:gd name="connsiteX2" fmla="*/ 1595437 w 1624012"/>
                <a:gd name="connsiteY2" fmla="*/ 190500 h 1519238"/>
                <a:gd name="connsiteX3" fmla="*/ 1585912 w 1624012"/>
                <a:gd name="connsiteY3" fmla="*/ 226219 h 1519238"/>
                <a:gd name="connsiteX4" fmla="*/ 1566862 w 1624012"/>
                <a:gd name="connsiteY4" fmla="*/ 276225 h 1519238"/>
                <a:gd name="connsiteX5" fmla="*/ 1500187 w 1624012"/>
                <a:gd name="connsiteY5" fmla="*/ 342900 h 1519238"/>
                <a:gd name="connsiteX6" fmla="*/ 1438275 w 1624012"/>
                <a:gd name="connsiteY6" fmla="*/ 419100 h 1519238"/>
                <a:gd name="connsiteX7" fmla="*/ 1414462 w 1624012"/>
                <a:gd name="connsiteY7" fmla="*/ 466725 h 1519238"/>
                <a:gd name="connsiteX8" fmla="*/ 1383506 w 1624012"/>
                <a:gd name="connsiteY8" fmla="*/ 507206 h 1519238"/>
                <a:gd name="connsiteX9" fmla="*/ 1347787 w 1624012"/>
                <a:gd name="connsiteY9" fmla="*/ 557213 h 1519238"/>
                <a:gd name="connsiteX10" fmla="*/ 1281112 w 1624012"/>
                <a:gd name="connsiteY10" fmla="*/ 704850 h 1519238"/>
                <a:gd name="connsiteX11" fmla="*/ 1247775 w 1624012"/>
                <a:gd name="connsiteY11" fmla="*/ 752475 h 1519238"/>
                <a:gd name="connsiteX12" fmla="*/ 1209675 w 1624012"/>
                <a:gd name="connsiteY12" fmla="*/ 800100 h 1519238"/>
                <a:gd name="connsiteX13" fmla="*/ 1166812 w 1624012"/>
                <a:gd name="connsiteY13" fmla="*/ 833438 h 1519238"/>
                <a:gd name="connsiteX14" fmla="*/ 1114425 w 1624012"/>
                <a:gd name="connsiteY14" fmla="*/ 895350 h 1519238"/>
                <a:gd name="connsiteX15" fmla="*/ 1066800 w 1624012"/>
                <a:gd name="connsiteY15" fmla="*/ 947738 h 1519238"/>
                <a:gd name="connsiteX16" fmla="*/ 990600 w 1624012"/>
                <a:gd name="connsiteY16" fmla="*/ 1033463 h 1519238"/>
                <a:gd name="connsiteX17" fmla="*/ 885825 w 1624012"/>
                <a:gd name="connsiteY17" fmla="*/ 1128713 h 1519238"/>
                <a:gd name="connsiteX18" fmla="*/ 847725 w 1624012"/>
                <a:gd name="connsiteY18" fmla="*/ 1138238 h 1519238"/>
                <a:gd name="connsiteX19" fmla="*/ 819150 w 1624012"/>
                <a:gd name="connsiteY19" fmla="*/ 1157288 h 1519238"/>
                <a:gd name="connsiteX20" fmla="*/ 766762 w 1624012"/>
                <a:gd name="connsiteY20" fmla="*/ 1214438 h 1519238"/>
                <a:gd name="connsiteX21" fmla="*/ 742950 w 1624012"/>
                <a:gd name="connsiteY21" fmla="*/ 1252538 h 1519238"/>
                <a:gd name="connsiteX22" fmla="*/ 709612 w 1624012"/>
                <a:gd name="connsiteY22" fmla="*/ 1290638 h 1519238"/>
                <a:gd name="connsiteX23" fmla="*/ 623887 w 1624012"/>
                <a:gd name="connsiteY23" fmla="*/ 1323975 h 1519238"/>
                <a:gd name="connsiteX24" fmla="*/ 571500 w 1624012"/>
                <a:gd name="connsiteY24" fmla="*/ 1376363 h 1519238"/>
                <a:gd name="connsiteX25" fmla="*/ 504825 w 1624012"/>
                <a:gd name="connsiteY25" fmla="*/ 1409700 h 1519238"/>
                <a:gd name="connsiteX26" fmla="*/ 481012 w 1624012"/>
                <a:gd name="connsiteY26" fmla="*/ 1433513 h 1519238"/>
                <a:gd name="connsiteX27" fmla="*/ 428625 w 1624012"/>
                <a:gd name="connsiteY27" fmla="*/ 1471613 h 1519238"/>
                <a:gd name="connsiteX28" fmla="*/ 376237 w 1624012"/>
                <a:gd name="connsiteY28" fmla="*/ 1485900 h 1519238"/>
                <a:gd name="connsiteX29" fmla="*/ 357187 w 1624012"/>
                <a:gd name="connsiteY29" fmla="*/ 1500188 h 1519238"/>
                <a:gd name="connsiteX30" fmla="*/ 323850 w 1624012"/>
                <a:gd name="connsiteY30" fmla="*/ 1519238 h 1519238"/>
                <a:gd name="connsiteX31" fmla="*/ 290512 w 1624012"/>
                <a:gd name="connsiteY31" fmla="*/ 1519238 h 1519238"/>
                <a:gd name="connsiteX32" fmla="*/ 266700 w 1624012"/>
                <a:gd name="connsiteY32" fmla="*/ 1519238 h 1519238"/>
                <a:gd name="connsiteX33" fmla="*/ 200025 w 1624012"/>
                <a:gd name="connsiteY33" fmla="*/ 1490663 h 1519238"/>
                <a:gd name="connsiteX34" fmla="*/ 166687 w 1624012"/>
                <a:gd name="connsiteY34" fmla="*/ 1457325 h 1519238"/>
                <a:gd name="connsiteX35" fmla="*/ 152400 w 1624012"/>
                <a:gd name="connsiteY35" fmla="*/ 1414463 h 1519238"/>
                <a:gd name="connsiteX36" fmla="*/ 109537 w 1624012"/>
                <a:gd name="connsiteY36" fmla="*/ 1338263 h 1519238"/>
                <a:gd name="connsiteX37" fmla="*/ 57150 w 1624012"/>
                <a:gd name="connsiteY37" fmla="*/ 1252538 h 1519238"/>
                <a:gd name="connsiteX38" fmla="*/ 0 w 1624012"/>
                <a:gd name="connsiteY38" fmla="*/ 1214438 h 1519238"/>
                <a:gd name="connsiteX39" fmla="*/ 0 w 1624012"/>
                <a:gd name="connsiteY39" fmla="*/ 1214438 h 1519238"/>
                <a:gd name="connsiteX0" fmla="*/ 1624012 w 1624012"/>
                <a:gd name="connsiteY0" fmla="*/ 0 h 1519238"/>
                <a:gd name="connsiteX1" fmla="*/ 1624012 w 1624012"/>
                <a:gd name="connsiteY1" fmla="*/ 104775 h 1519238"/>
                <a:gd name="connsiteX2" fmla="*/ 1595437 w 1624012"/>
                <a:gd name="connsiteY2" fmla="*/ 190500 h 1519238"/>
                <a:gd name="connsiteX3" fmla="*/ 1585912 w 1624012"/>
                <a:gd name="connsiteY3" fmla="*/ 226219 h 1519238"/>
                <a:gd name="connsiteX4" fmla="*/ 1566862 w 1624012"/>
                <a:gd name="connsiteY4" fmla="*/ 276225 h 1519238"/>
                <a:gd name="connsiteX5" fmla="*/ 1500187 w 1624012"/>
                <a:gd name="connsiteY5" fmla="*/ 342900 h 1519238"/>
                <a:gd name="connsiteX6" fmla="*/ 1438275 w 1624012"/>
                <a:gd name="connsiteY6" fmla="*/ 419100 h 1519238"/>
                <a:gd name="connsiteX7" fmla="*/ 1421605 w 1624012"/>
                <a:gd name="connsiteY7" fmla="*/ 469106 h 1519238"/>
                <a:gd name="connsiteX8" fmla="*/ 1383506 w 1624012"/>
                <a:gd name="connsiteY8" fmla="*/ 507206 h 1519238"/>
                <a:gd name="connsiteX9" fmla="*/ 1347787 w 1624012"/>
                <a:gd name="connsiteY9" fmla="*/ 557213 h 1519238"/>
                <a:gd name="connsiteX10" fmla="*/ 1281112 w 1624012"/>
                <a:gd name="connsiteY10" fmla="*/ 704850 h 1519238"/>
                <a:gd name="connsiteX11" fmla="*/ 1247775 w 1624012"/>
                <a:gd name="connsiteY11" fmla="*/ 752475 h 1519238"/>
                <a:gd name="connsiteX12" fmla="*/ 1209675 w 1624012"/>
                <a:gd name="connsiteY12" fmla="*/ 800100 h 1519238"/>
                <a:gd name="connsiteX13" fmla="*/ 1166812 w 1624012"/>
                <a:gd name="connsiteY13" fmla="*/ 833438 h 1519238"/>
                <a:gd name="connsiteX14" fmla="*/ 1114425 w 1624012"/>
                <a:gd name="connsiteY14" fmla="*/ 895350 h 1519238"/>
                <a:gd name="connsiteX15" fmla="*/ 1066800 w 1624012"/>
                <a:gd name="connsiteY15" fmla="*/ 947738 h 1519238"/>
                <a:gd name="connsiteX16" fmla="*/ 990600 w 1624012"/>
                <a:gd name="connsiteY16" fmla="*/ 1033463 h 1519238"/>
                <a:gd name="connsiteX17" fmla="*/ 885825 w 1624012"/>
                <a:gd name="connsiteY17" fmla="*/ 1128713 h 1519238"/>
                <a:gd name="connsiteX18" fmla="*/ 847725 w 1624012"/>
                <a:gd name="connsiteY18" fmla="*/ 1138238 h 1519238"/>
                <a:gd name="connsiteX19" fmla="*/ 819150 w 1624012"/>
                <a:gd name="connsiteY19" fmla="*/ 1157288 h 1519238"/>
                <a:gd name="connsiteX20" fmla="*/ 766762 w 1624012"/>
                <a:gd name="connsiteY20" fmla="*/ 1214438 h 1519238"/>
                <a:gd name="connsiteX21" fmla="*/ 742950 w 1624012"/>
                <a:gd name="connsiteY21" fmla="*/ 1252538 h 1519238"/>
                <a:gd name="connsiteX22" fmla="*/ 709612 w 1624012"/>
                <a:gd name="connsiteY22" fmla="*/ 1290638 h 1519238"/>
                <a:gd name="connsiteX23" fmla="*/ 623887 w 1624012"/>
                <a:gd name="connsiteY23" fmla="*/ 1323975 h 1519238"/>
                <a:gd name="connsiteX24" fmla="*/ 571500 w 1624012"/>
                <a:gd name="connsiteY24" fmla="*/ 1376363 h 1519238"/>
                <a:gd name="connsiteX25" fmla="*/ 504825 w 1624012"/>
                <a:gd name="connsiteY25" fmla="*/ 1409700 h 1519238"/>
                <a:gd name="connsiteX26" fmla="*/ 481012 w 1624012"/>
                <a:gd name="connsiteY26" fmla="*/ 1433513 h 1519238"/>
                <a:gd name="connsiteX27" fmla="*/ 428625 w 1624012"/>
                <a:gd name="connsiteY27" fmla="*/ 1471613 h 1519238"/>
                <a:gd name="connsiteX28" fmla="*/ 376237 w 1624012"/>
                <a:gd name="connsiteY28" fmla="*/ 1485900 h 1519238"/>
                <a:gd name="connsiteX29" fmla="*/ 357187 w 1624012"/>
                <a:gd name="connsiteY29" fmla="*/ 1500188 h 1519238"/>
                <a:gd name="connsiteX30" fmla="*/ 323850 w 1624012"/>
                <a:gd name="connsiteY30" fmla="*/ 1519238 h 1519238"/>
                <a:gd name="connsiteX31" fmla="*/ 290512 w 1624012"/>
                <a:gd name="connsiteY31" fmla="*/ 1519238 h 1519238"/>
                <a:gd name="connsiteX32" fmla="*/ 266700 w 1624012"/>
                <a:gd name="connsiteY32" fmla="*/ 1519238 h 1519238"/>
                <a:gd name="connsiteX33" fmla="*/ 200025 w 1624012"/>
                <a:gd name="connsiteY33" fmla="*/ 1490663 h 1519238"/>
                <a:gd name="connsiteX34" fmla="*/ 166687 w 1624012"/>
                <a:gd name="connsiteY34" fmla="*/ 1457325 h 1519238"/>
                <a:gd name="connsiteX35" fmla="*/ 152400 w 1624012"/>
                <a:gd name="connsiteY35" fmla="*/ 1414463 h 1519238"/>
                <a:gd name="connsiteX36" fmla="*/ 109537 w 1624012"/>
                <a:gd name="connsiteY36" fmla="*/ 1338263 h 1519238"/>
                <a:gd name="connsiteX37" fmla="*/ 57150 w 1624012"/>
                <a:gd name="connsiteY37" fmla="*/ 1252538 h 1519238"/>
                <a:gd name="connsiteX38" fmla="*/ 0 w 1624012"/>
                <a:gd name="connsiteY38" fmla="*/ 1214438 h 1519238"/>
                <a:gd name="connsiteX39" fmla="*/ 0 w 1624012"/>
                <a:gd name="connsiteY39" fmla="*/ 1214438 h 1519238"/>
                <a:gd name="connsiteX0" fmla="*/ 1624012 w 1624012"/>
                <a:gd name="connsiteY0" fmla="*/ 0 h 1519238"/>
                <a:gd name="connsiteX1" fmla="*/ 1624012 w 1624012"/>
                <a:gd name="connsiteY1" fmla="*/ 104775 h 1519238"/>
                <a:gd name="connsiteX2" fmla="*/ 1595437 w 1624012"/>
                <a:gd name="connsiteY2" fmla="*/ 190500 h 1519238"/>
                <a:gd name="connsiteX3" fmla="*/ 1585912 w 1624012"/>
                <a:gd name="connsiteY3" fmla="*/ 226219 h 1519238"/>
                <a:gd name="connsiteX4" fmla="*/ 1566862 w 1624012"/>
                <a:gd name="connsiteY4" fmla="*/ 276225 h 1519238"/>
                <a:gd name="connsiteX5" fmla="*/ 1500187 w 1624012"/>
                <a:gd name="connsiteY5" fmla="*/ 342900 h 1519238"/>
                <a:gd name="connsiteX6" fmla="*/ 1438275 w 1624012"/>
                <a:gd name="connsiteY6" fmla="*/ 419100 h 1519238"/>
                <a:gd name="connsiteX7" fmla="*/ 1421605 w 1624012"/>
                <a:gd name="connsiteY7" fmla="*/ 469106 h 1519238"/>
                <a:gd name="connsiteX8" fmla="*/ 1383506 w 1624012"/>
                <a:gd name="connsiteY8" fmla="*/ 519113 h 1519238"/>
                <a:gd name="connsiteX9" fmla="*/ 1347787 w 1624012"/>
                <a:gd name="connsiteY9" fmla="*/ 557213 h 1519238"/>
                <a:gd name="connsiteX10" fmla="*/ 1281112 w 1624012"/>
                <a:gd name="connsiteY10" fmla="*/ 704850 h 1519238"/>
                <a:gd name="connsiteX11" fmla="*/ 1247775 w 1624012"/>
                <a:gd name="connsiteY11" fmla="*/ 752475 h 1519238"/>
                <a:gd name="connsiteX12" fmla="*/ 1209675 w 1624012"/>
                <a:gd name="connsiteY12" fmla="*/ 800100 h 1519238"/>
                <a:gd name="connsiteX13" fmla="*/ 1166812 w 1624012"/>
                <a:gd name="connsiteY13" fmla="*/ 833438 h 1519238"/>
                <a:gd name="connsiteX14" fmla="*/ 1114425 w 1624012"/>
                <a:gd name="connsiteY14" fmla="*/ 895350 h 1519238"/>
                <a:gd name="connsiteX15" fmla="*/ 1066800 w 1624012"/>
                <a:gd name="connsiteY15" fmla="*/ 947738 h 1519238"/>
                <a:gd name="connsiteX16" fmla="*/ 990600 w 1624012"/>
                <a:gd name="connsiteY16" fmla="*/ 1033463 h 1519238"/>
                <a:gd name="connsiteX17" fmla="*/ 885825 w 1624012"/>
                <a:gd name="connsiteY17" fmla="*/ 1128713 h 1519238"/>
                <a:gd name="connsiteX18" fmla="*/ 847725 w 1624012"/>
                <a:gd name="connsiteY18" fmla="*/ 1138238 h 1519238"/>
                <a:gd name="connsiteX19" fmla="*/ 819150 w 1624012"/>
                <a:gd name="connsiteY19" fmla="*/ 1157288 h 1519238"/>
                <a:gd name="connsiteX20" fmla="*/ 766762 w 1624012"/>
                <a:gd name="connsiteY20" fmla="*/ 1214438 h 1519238"/>
                <a:gd name="connsiteX21" fmla="*/ 742950 w 1624012"/>
                <a:gd name="connsiteY21" fmla="*/ 1252538 h 1519238"/>
                <a:gd name="connsiteX22" fmla="*/ 709612 w 1624012"/>
                <a:gd name="connsiteY22" fmla="*/ 1290638 h 1519238"/>
                <a:gd name="connsiteX23" fmla="*/ 623887 w 1624012"/>
                <a:gd name="connsiteY23" fmla="*/ 1323975 h 1519238"/>
                <a:gd name="connsiteX24" fmla="*/ 571500 w 1624012"/>
                <a:gd name="connsiteY24" fmla="*/ 1376363 h 1519238"/>
                <a:gd name="connsiteX25" fmla="*/ 504825 w 1624012"/>
                <a:gd name="connsiteY25" fmla="*/ 1409700 h 1519238"/>
                <a:gd name="connsiteX26" fmla="*/ 481012 w 1624012"/>
                <a:gd name="connsiteY26" fmla="*/ 1433513 h 1519238"/>
                <a:gd name="connsiteX27" fmla="*/ 428625 w 1624012"/>
                <a:gd name="connsiteY27" fmla="*/ 1471613 h 1519238"/>
                <a:gd name="connsiteX28" fmla="*/ 376237 w 1624012"/>
                <a:gd name="connsiteY28" fmla="*/ 1485900 h 1519238"/>
                <a:gd name="connsiteX29" fmla="*/ 357187 w 1624012"/>
                <a:gd name="connsiteY29" fmla="*/ 1500188 h 1519238"/>
                <a:gd name="connsiteX30" fmla="*/ 323850 w 1624012"/>
                <a:gd name="connsiteY30" fmla="*/ 1519238 h 1519238"/>
                <a:gd name="connsiteX31" fmla="*/ 290512 w 1624012"/>
                <a:gd name="connsiteY31" fmla="*/ 1519238 h 1519238"/>
                <a:gd name="connsiteX32" fmla="*/ 266700 w 1624012"/>
                <a:gd name="connsiteY32" fmla="*/ 1519238 h 1519238"/>
                <a:gd name="connsiteX33" fmla="*/ 200025 w 1624012"/>
                <a:gd name="connsiteY33" fmla="*/ 1490663 h 1519238"/>
                <a:gd name="connsiteX34" fmla="*/ 166687 w 1624012"/>
                <a:gd name="connsiteY34" fmla="*/ 1457325 h 1519238"/>
                <a:gd name="connsiteX35" fmla="*/ 152400 w 1624012"/>
                <a:gd name="connsiteY35" fmla="*/ 1414463 h 1519238"/>
                <a:gd name="connsiteX36" fmla="*/ 109537 w 1624012"/>
                <a:gd name="connsiteY36" fmla="*/ 1338263 h 1519238"/>
                <a:gd name="connsiteX37" fmla="*/ 57150 w 1624012"/>
                <a:gd name="connsiteY37" fmla="*/ 1252538 h 1519238"/>
                <a:gd name="connsiteX38" fmla="*/ 0 w 1624012"/>
                <a:gd name="connsiteY38" fmla="*/ 1214438 h 1519238"/>
                <a:gd name="connsiteX39" fmla="*/ 0 w 1624012"/>
                <a:gd name="connsiteY39" fmla="*/ 1214438 h 1519238"/>
                <a:gd name="connsiteX0" fmla="*/ 1624012 w 1624012"/>
                <a:gd name="connsiteY0" fmla="*/ 0 h 1519238"/>
                <a:gd name="connsiteX1" fmla="*/ 1624012 w 1624012"/>
                <a:gd name="connsiteY1" fmla="*/ 104775 h 1519238"/>
                <a:gd name="connsiteX2" fmla="*/ 1595437 w 1624012"/>
                <a:gd name="connsiteY2" fmla="*/ 190500 h 1519238"/>
                <a:gd name="connsiteX3" fmla="*/ 1585912 w 1624012"/>
                <a:gd name="connsiteY3" fmla="*/ 226219 h 1519238"/>
                <a:gd name="connsiteX4" fmla="*/ 1566862 w 1624012"/>
                <a:gd name="connsiteY4" fmla="*/ 276225 h 1519238"/>
                <a:gd name="connsiteX5" fmla="*/ 1500187 w 1624012"/>
                <a:gd name="connsiteY5" fmla="*/ 342900 h 1519238"/>
                <a:gd name="connsiteX6" fmla="*/ 1438275 w 1624012"/>
                <a:gd name="connsiteY6" fmla="*/ 419100 h 1519238"/>
                <a:gd name="connsiteX7" fmla="*/ 1457325 w 1624012"/>
                <a:gd name="connsiteY7" fmla="*/ 414338 h 1519238"/>
                <a:gd name="connsiteX8" fmla="*/ 1421605 w 1624012"/>
                <a:gd name="connsiteY8" fmla="*/ 469106 h 1519238"/>
                <a:gd name="connsiteX9" fmla="*/ 1383506 w 1624012"/>
                <a:gd name="connsiteY9" fmla="*/ 519113 h 1519238"/>
                <a:gd name="connsiteX10" fmla="*/ 1347787 w 1624012"/>
                <a:gd name="connsiteY10" fmla="*/ 557213 h 1519238"/>
                <a:gd name="connsiteX11" fmla="*/ 1281112 w 1624012"/>
                <a:gd name="connsiteY11" fmla="*/ 704850 h 1519238"/>
                <a:gd name="connsiteX12" fmla="*/ 1247775 w 1624012"/>
                <a:gd name="connsiteY12" fmla="*/ 752475 h 1519238"/>
                <a:gd name="connsiteX13" fmla="*/ 1209675 w 1624012"/>
                <a:gd name="connsiteY13" fmla="*/ 800100 h 1519238"/>
                <a:gd name="connsiteX14" fmla="*/ 1166812 w 1624012"/>
                <a:gd name="connsiteY14" fmla="*/ 833438 h 1519238"/>
                <a:gd name="connsiteX15" fmla="*/ 1114425 w 1624012"/>
                <a:gd name="connsiteY15" fmla="*/ 895350 h 1519238"/>
                <a:gd name="connsiteX16" fmla="*/ 1066800 w 1624012"/>
                <a:gd name="connsiteY16" fmla="*/ 947738 h 1519238"/>
                <a:gd name="connsiteX17" fmla="*/ 990600 w 1624012"/>
                <a:gd name="connsiteY17" fmla="*/ 1033463 h 1519238"/>
                <a:gd name="connsiteX18" fmla="*/ 885825 w 1624012"/>
                <a:gd name="connsiteY18" fmla="*/ 1128713 h 1519238"/>
                <a:gd name="connsiteX19" fmla="*/ 847725 w 1624012"/>
                <a:gd name="connsiteY19" fmla="*/ 1138238 h 1519238"/>
                <a:gd name="connsiteX20" fmla="*/ 819150 w 1624012"/>
                <a:gd name="connsiteY20" fmla="*/ 1157288 h 1519238"/>
                <a:gd name="connsiteX21" fmla="*/ 766762 w 1624012"/>
                <a:gd name="connsiteY21" fmla="*/ 1214438 h 1519238"/>
                <a:gd name="connsiteX22" fmla="*/ 742950 w 1624012"/>
                <a:gd name="connsiteY22" fmla="*/ 1252538 h 1519238"/>
                <a:gd name="connsiteX23" fmla="*/ 709612 w 1624012"/>
                <a:gd name="connsiteY23" fmla="*/ 1290638 h 1519238"/>
                <a:gd name="connsiteX24" fmla="*/ 623887 w 1624012"/>
                <a:gd name="connsiteY24" fmla="*/ 1323975 h 1519238"/>
                <a:gd name="connsiteX25" fmla="*/ 571500 w 1624012"/>
                <a:gd name="connsiteY25" fmla="*/ 1376363 h 1519238"/>
                <a:gd name="connsiteX26" fmla="*/ 504825 w 1624012"/>
                <a:gd name="connsiteY26" fmla="*/ 1409700 h 1519238"/>
                <a:gd name="connsiteX27" fmla="*/ 481012 w 1624012"/>
                <a:gd name="connsiteY27" fmla="*/ 1433513 h 1519238"/>
                <a:gd name="connsiteX28" fmla="*/ 428625 w 1624012"/>
                <a:gd name="connsiteY28" fmla="*/ 1471613 h 1519238"/>
                <a:gd name="connsiteX29" fmla="*/ 376237 w 1624012"/>
                <a:gd name="connsiteY29" fmla="*/ 1485900 h 1519238"/>
                <a:gd name="connsiteX30" fmla="*/ 357187 w 1624012"/>
                <a:gd name="connsiteY30" fmla="*/ 1500188 h 1519238"/>
                <a:gd name="connsiteX31" fmla="*/ 323850 w 1624012"/>
                <a:gd name="connsiteY31" fmla="*/ 1519238 h 1519238"/>
                <a:gd name="connsiteX32" fmla="*/ 290512 w 1624012"/>
                <a:gd name="connsiteY32" fmla="*/ 1519238 h 1519238"/>
                <a:gd name="connsiteX33" fmla="*/ 266700 w 1624012"/>
                <a:gd name="connsiteY33" fmla="*/ 1519238 h 1519238"/>
                <a:gd name="connsiteX34" fmla="*/ 200025 w 1624012"/>
                <a:gd name="connsiteY34" fmla="*/ 1490663 h 1519238"/>
                <a:gd name="connsiteX35" fmla="*/ 166687 w 1624012"/>
                <a:gd name="connsiteY35" fmla="*/ 1457325 h 1519238"/>
                <a:gd name="connsiteX36" fmla="*/ 152400 w 1624012"/>
                <a:gd name="connsiteY36" fmla="*/ 1414463 h 1519238"/>
                <a:gd name="connsiteX37" fmla="*/ 109537 w 1624012"/>
                <a:gd name="connsiteY37" fmla="*/ 1338263 h 1519238"/>
                <a:gd name="connsiteX38" fmla="*/ 57150 w 1624012"/>
                <a:gd name="connsiteY38" fmla="*/ 1252538 h 1519238"/>
                <a:gd name="connsiteX39" fmla="*/ 0 w 1624012"/>
                <a:gd name="connsiteY39" fmla="*/ 1214438 h 1519238"/>
                <a:gd name="connsiteX40" fmla="*/ 0 w 1624012"/>
                <a:gd name="connsiteY40" fmla="*/ 1214438 h 1519238"/>
                <a:gd name="connsiteX0" fmla="*/ 1624012 w 1624012"/>
                <a:gd name="connsiteY0" fmla="*/ 0 h 1519238"/>
                <a:gd name="connsiteX1" fmla="*/ 1624012 w 1624012"/>
                <a:gd name="connsiteY1" fmla="*/ 104775 h 1519238"/>
                <a:gd name="connsiteX2" fmla="*/ 1595437 w 1624012"/>
                <a:gd name="connsiteY2" fmla="*/ 190500 h 1519238"/>
                <a:gd name="connsiteX3" fmla="*/ 1585912 w 1624012"/>
                <a:gd name="connsiteY3" fmla="*/ 226219 h 1519238"/>
                <a:gd name="connsiteX4" fmla="*/ 1566862 w 1624012"/>
                <a:gd name="connsiteY4" fmla="*/ 276225 h 1519238"/>
                <a:gd name="connsiteX5" fmla="*/ 1500187 w 1624012"/>
                <a:gd name="connsiteY5" fmla="*/ 342900 h 1519238"/>
                <a:gd name="connsiteX6" fmla="*/ 1481138 w 1624012"/>
                <a:gd name="connsiteY6" fmla="*/ 383381 h 1519238"/>
                <a:gd name="connsiteX7" fmla="*/ 1457325 w 1624012"/>
                <a:gd name="connsiteY7" fmla="*/ 414338 h 1519238"/>
                <a:gd name="connsiteX8" fmla="*/ 1421605 w 1624012"/>
                <a:gd name="connsiteY8" fmla="*/ 469106 h 1519238"/>
                <a:gd name="connsiteX9" fmla="*/ 1383506 w 1624012"/>
                <a:gd name="connsiteY9" fmla="*/ 519113 h 1519238"/>
                <a:gd name="connsiteX10" fmla="*/ 1347787 w 1624012"/>
                <a:gd name="connsiteY10" fmla="*/ 557213 h 1519238"/>
                <a:gd name="connsiteX11" fmla="*/ 1281112 w 1624012"/>
                <a:gd name="connsiteY11" fmla="*/ 704850 h 1519238"/>
                <a:gd name="connsiteX12" fmla="*/ 1247775 w 1624012"/>
                <a:gd name="connsiteY12" fmla="*/ 752475 h 1519238"/>
                <a:gd name="connsiteX13" fmla="*/ 1209675 w 1624012"/>
                <a:gd name="connsiteY13" fmla="*/ 800100 h 1519238"/>
                <a:gd name="connsiteX14" fmla="*/ 1166812 w 1624012"/>
                <a:gd name="connsiteY14" fmla="*/ 833438 h 1519238"/>
                <a:gd name="connsiteX15" fmla="*/ 1114425 w 1624012"/>
                <a:gd name="connsiteY15" fmla="*/ 895350 h 1519238"/>
                <a:gd name="connsiteX16" fmla="*/ 1066800 w 1624012"/>
                <a:gd name="connsiteY16" fmla="*/ 947738 h 1519238"/>
                <a:gd name="connsiteX17" fmla="*/ 990600 w 1624012"/>
                <a:gd name="connsiteY17" fmla="*/ 1033463 h 1519238"/>
                <a:gd name="connsiteX18" fmla="*/ 885825 w 1624012"/>
                <a:gd name="connsiteY18" fmla="*/ 1128713 h 1519238"/>
                <a:gd name="connsiteX19" fmla="*/ 847725 w 1624012"/>
                <a:gd name="connsiteY19" fmla="*/ 1138238 h 1519238"/>
                <a:gd name="connsiteX20" fmla="*/ 819150 w 1624012"/>
                <a:gd name="connsiteY20" fmla="*/ 1157288 h 1519238"/>
                <a:gd name="connsiteX21" fmla="*/ 766762 w 1624012"/>
                <a:gd name="connsiteY21" fmla="*/ 1214438 h 1519238"/>
                <a:gd name="connsiteX22" fmla="*/ 742950 w 1624012"/>
                <a:gd name="connsiteY22" fmla="*/ 1252538 h 1519238"/>
                <a:gd name="connsiteX23" fmla="*/ 709612 w 1624012"/>
                <a:gd name="connsiteY23" fmla="*/ 1290638 h 1519238"/>
                <a:gd name="connsiteX24" fmla="*/ 623887 w 1624012"/>
                <a:gd name="connsiteY24" fmla="*/ 1323975 h 1519238"/>
                <a:gd name="connsiteX25" fmla="*/ 571500 w 1624012"/>
                <a:gd name="connsiteY25" fmla="*/ 1376363 h 1519238"/>
                <a:gd name="connsiteX26" fmla="*/ 504825 w 1624012"/>
                <a:gd name="connsiteY26" fmla="*/ 1409700 h 1519238"/>
                <a:gd name="connsiteX27" fmla="*/ 481012 w 1624012"/>
                <a:gd name="connsiteY27" fmla="*/ 1433513 h 1519238"/>
                <a:gd name="connsiteX28" fmla="*/ 428625 w 1624012"/>
                <a:gd name="connsiteY28" fmla="*/ 1471613 h 1519238"/>
                <a:gd name="connsiteX29" fmla="*/ 376237 w 1624012"/>
                <a:gd name="connsiteY29" fmla="*/ 1485900 h 1519238"/>
                <a:gd name="connsiteX30" fmla="*/ 357187 w 1624012"/>
                <a:gd name="connsiteY30" fmla="*/ 1500188 h 1519238"/>
                <a:gd name="connsiteX31" fmla="*/ 323850 w 1624012"/>
                <a:gd name="connsiteY31" fmla="*/ 1519238 h 1519238"/>
                <a:gd name="connsiteX32" fmla="*/ 290512 w 1624012"/>
                <a:gd name="connsiteY32" fmla="*/ 1519238 h 1519238"/>
                <a:gd name="connsiteX33" fmla="*/ 266700 w 1624012"/>
                <a:gd name="connsiteY33" fmla="*/ 1519238 h 1519238"/>
                <a:gd name="connsiteX34" fmla="*/ 200025 w 1624012"/>
                <a:gd name="connsiteY34" fmla="*/ 1490663 h 1519238"/>
                <a:gd name="connsiteX35" fmla="*/ 166687 w 1624012"/>
                <a:gd name="connsiteY35" fmla="*/ 1457325 h 1519238"/>
                <a:gd name="connsiteX36" fmla="*/ 152400 w 1624012"/>
                <a:gd name="connsiteY36" fmla="*/ 1414463 h 1519238"/>
                <a:gd name="connsiteX37" fmla="*/ 109537 w 1624012"/>
                <a:gd name="connsiteY37" fmla="*/ 1338263 h 1519238"/>
                <a:gd name="connsiteX38" fmla="*/ 57150 w 1624012"/>
                <a:gd name="connsiteY38" fmla="*/ 1252538 h 1519238"/>
                <a:gd name="connsiteX39" fmla="*/ 0 w 1624012"/>
                <a:gd name="connsiteY39" fmla="*/ 1214438 h 1519238"/>
                <a:gd name="connsiteX40" fmla="*/ 0 w 1624012"/>
                <a:gd name="connsiteY40" fmla="*/ 1214438 h 1519238"/>
                <a:gd name="connsiteX0" fmla="*/ 1624012 w 1624012"/>
                <a:gd name="connsiteY0" fmla="*/ 0 h 1519238"/>
                <a:gd name="connsiteX1" fmla="*/ 1624012 w 1624012"/>
                <a:gd name="connsiteY1" fmla="*/ 104775 h 1519238"/>
                <a:gd name="connsiteX2" fmla="*/ 1595437 w 1624012"/>
                <a:gd name="connsiteY2" fmla="*/ 190500 h 1519238"/>
                <a:gd name="connsiteX3" fmla="*/ 1585912 w 1624012"/>
                <a:gd name="connsiteY3" fmla="*/ 226219 h 1519238"/>
                <a:gd name="connsiteX4" fmla="*/ 1566862 w 1624012"/>
                <a:gd name="connsiteY4" fmla="*/ 276225 h 1519238"/>
                <a:gd name="connsiteX5" fmla="*/ 1526381 w 1624012"/>
                <a:gd name="connsiteY5" fmla="*/ 330994 h 1519238"/>
                <a:gd name="connsiteX6" fmla="*/ 1481138 w 1624012"/>
                <a:gd name="connsiteY6" fmla="*/ 383381 h 1519238"/>
                <a:gd name="connsiteX7" fmla="*/ 1457325 w 1624012"/>
                <a:gd name="connsiteY7" fmla="*/ 414338 h 1519238"/>
                <a:gd name="connsiteX8" fmla="*/ 1421605 w 1624012"/>
                <a:gd name="connsiteY8" fmla="*/ 469106 h 1519238"/>
                <a:gd name="connsiteX9" fmla="*/ 1383506 w 1624012"/>
                <a:gd name="connsiteY9" fmla="*/ 519113 h 1519238"/>
                <a:gd name="connsiteX10" fmla="*/ 1347787 w 1624012"/>
                <a:gd name="connsiteY10" fmla="*/ 557213 h 1519238"/>
                <a:gd name="connsiteX11" fmla="*/ 1281112 w 1624012"/>
                <a:gd name="connsiteY11" fmla="*/ 704850 h 1519238"/>
                <a:gd name="connsiteX12" fmla="*/ 1247775 w 1624012"/>
                <a:gd name="connsiteY12" fmla="*/ 752475 h 1519238"/>
                <a:gd name="connsiteX13" fmla="*/ 1209675 w 1624012"/>
                <a:gd name="connsiteY13" fmla="*/ 800100 h 1519238"/>
                <a:gd name="connsiteX14" fmla="*/ 1166812 w 1624012"/>
                <a:gd name="connsiteY14" fmla="*/ 833438 h 1519238"/>
                <a:gd name="connsiteX15" fmla="*/ 1114425 w 1624012"/>
                <a:gd name="connsiteY15" fmla="*/ 895350 h 1519238"/>
                <a:gd name="connsiteX16" fmla="*/ 1066800 w 1624012"/>
                <a:gd name="connsiteY16" fmla="*/ 947738 h 1519238"/>
                <a:gd name="connsiteX17" fmla="*/ 990600 w 1624012"/>
                <a:gd name="connsiteY17" fmla="*/ 1033463 h 1519238"/>
                <a:gd name="connsiteX18" fmla="*/ 885825 w 1624012"/>
                <a:gd name="connsiteY18" fmla="*/ 1128713 h 1519238"/>
                <a:gd name="connsiteX19" fmla="*/ 847725 w 1624012"/>
                <a:gd name="connsiteY19" fmla="*/ 1138238 h 1519238"/>
                <a:gd name="connsiteX20" fmla="*/ 819150 w 1624012"/>
                <a:gd name="connsiteY20" fmla="*/ 1157288 h 1519238"/>
                <a:gd name="connsiteX21" fmla="*/ 766762 w 1624012"/>
                <a:gd name="connsiteY21" fmla="*/ 1214438 h 1519238"/>
                <a:gd name="connsiteX22" fmla="*/ 742950 w 1624012"/>
                <a:gd name="connsiteY22" fmla="*/ 1252538 h 1519238"/>
                <a:gd name="connsiteX23" fmla="*/ 709612 w 1624012"/>
                <a:gd name="connsiteY23" fmla="*/ 1290638 h 1519238"/>
                <a:gd name="connsiteX24" fmla="*/ 623887 w 1624012"/>
                <a:gd name="connsiteY24" fmla="*/ 1323975 h 1519238"/>
                <a:gd name="connsiteX25" fmla="*/ 571500 w 1624012"/>
                <a:gd name="connsiteY25" fmla="*/ 1376363 h 1519238"/>
                <a:gd name="connsiteX26" fmla="*/ 504825 w 1624012"/>
                <a:gd name="connsiteY26" fmla="*/ 1409700 h 1519238"/>
                <a:gd name="connsiteX27" fmla="*/ 481012 w 1624012"/>
                <a:gd name="connsiteY27" fmla="*/ 1433513 h 1519238"/>
                <a:gd name="connsiteX28" fmla="*/ 428625 w 1624012"/>
                <a:gd name="connsiteY28" fmla="*/ 1471613 h 1519238"/>
                <a:gd name="connsiteX29" fmla="*/ 376237 w 1624012"/>
                <a:gd name="connsiteY29" fmla="*/ 1485900 h 1519238"/>
                <a:gd name="connsiteX30" fmla="*/ 357187 w 1624012"/>
                <a:gd name="connsiteY30" fmla="*/ 1500188 h 1519238"/>
                <a:gd name="connsiteX31" fmla="*/ 323850 w 1624012"/>
                <a:gd name="connsiteY31" fmla="*/ 1519238 h 1519238"/>
                <a:gd name="connsiteX32" fmla="*/ 290512 w 1624012"/>
                <a:gd name="connsiteY32" fmla="*/ 1519238 h 1519238"/>
                <a:gd name="connsiteX33" fmla="*/ 266700 w 1624012"/>
                <a:gd name="connsiteY33" fmla="*/ 1519238 h 1519238"/>
                <a:gd name="connsiteX34" fmla="*/ 200025 w 1624012"/>
                <a:gd name="connsiteY34" fmla="*/ 1490663 h 1519238"/>
                <a:gd name="connsiteX35" fmla="*/ 166687 w 1624012"/>
                <a:gd name="connsiteY35" fmla="*/ 1457325 h 1519238"/>
                <a:gd name="connsiteX36" fmla="*/ 152400 w 1624012"/>
                <a:gd name="connsiteY36" fmla="*/ 1414463 h 1519238"/>
                <a:gd name="connsiteX37" fmla="*/ 109537 w 1624012"/>
                <a:gd name="connsiteY37" fmla="*/ 1338263 h 1519238"/>
                <a:gd name="connsiteX38" fmla="*/ 57150 w 1624012"/>
                <a:gd name="connsiteY38" fmla="*/ 1252538 h 1519238"/>
                <a:gd name="connsiteX39" fmla="*/ 0 w 1624012"/>
                <a:gd name="connsiteY39" fmla="*/ 1214438 h 1519238"/>
                <a:gd name="connsiteX40" fmla="*/ 0 w 1624012"/>
                <a:gd name="connsiteY40" fmla="*/ 1214438 h 1519238"/>
                <a:gd name="connsiteX0" fmla="*/ 1624012 w 1624012"/>
                <a:gd name="connsiteY0" fmla="*/ 0 h 1519238"/>
                <a:gd name="connsiteX1" fmla="*/ 1624012 w 1624012"/>
                <a:gd name="connsiteY1" fmla="*/ 104775 h 1519238"/>
                <a:gd name="connsiteX2" fmla="*/ 1595437 w 1624012"/>
                <a:gd name="connsiteY2" fmla="*/ 190500 h 1519238"/>
                <a:gd name="connsiteX3" fmla="*/ 1585912 w 1624012"/>
                <a:gd name="connsiteY3" fmla="*/ 226219 h 1519238"/>
                <a:gd name="connsiteX4" fmla="*/ 1562100 w 1624012"/>
                <a:gd name="connsiteY4" fmla="*/ 264319 h 1519238"/>
                <a:gd name="connsiteX5" fmla="*/ 1526381 w 1624012"/>
                <a:gd name="connsiteY5" fmla="*/ 330994 h 1519238"/>
                <a:gd name="connsiteX6" fmla="*/ 1481138 w 1624012"/>
                <a:gd name="connsiteY6" fmla="*/ 383381 h 1519238"/>
                <a:gd name="connsiteX7" fmla="*/ 1457325 w 1624012"/>
                <a:gd name="connsiteY7" fmla="*/ 414338 h 1519238"/>
                <a:gd name="connsiteX8" fmla="*/ 1421605 w 1624012"/>
                <a:gd name="connsiteY8" fmla="*/ 469106 h 1519238"/>
                <a:gd name="connsiteX9" fmla="*/ 1383506 w 1624012"/>
                <a:gd name="connsiteY9" fmla="*/ 519113 h 1519238"/>
                <a:gd name="connsiteX10" fmla="*/ 1347787 w 1624012"/>
                <a:gd name="connsiteY10" fmla="*/ 557213 h 1519238"/>
                <a:gd name="connsiteX11" fmla="*/ 1281112 w 1624012"/>
                <a:gd name="connsiteY11" fmla="*/ 704850 h 1519238"/>
                <a:gd name="connsiteX12" fmla="*/ 1247775 w 1624012"/>
                <a:gd name="connsiteY12" fmla="*/ 752475 h 1519238"/>
                <a:gd name="connsiteX13" fmla="*/ 1209675 w 1624012"/>
                <a:gd name="connsiteY13" fmla="*/ 800100 h 1519238"/>
                <a:gd name="connsiteX14" fmla="*/ 1166812 w 1624012"/>
                <a:gd name="connsiteY14" fmla="*/ 833438 h 1519238"/>
                <a:gd name="connsiteX15" fmla="*/ 1114425 w 1624012"/>
                <a:gd name="connsiteY15" fmla="*/ 895350 h 1519238"/>
                <a:gd name="connsiteX16" fmla="*/ 1066800 w 1624012"/>
                <a:gd name="connsiteY16" fmla="*/ 947738 h 1519238"/>
                <a:gd name="connsiteX17" fmla="*/ 990600 w 1624012"/>
                <a:gd name="connsiteY17" fmla="*/ 1033463 h 1519238"/>
                <a:gd name="connsiteX18" fmla="*/ 885825 w 1624012"/>
                <a:gd name="connsiteY18" fmla="*/ 1128713 h 1519238"/>
                <a:gd name="connsiteX19" fmla="*/ 847725 w 1624012"/>
                <a:gd name="connsiteY19" fmla="*/ 1138238 h 1519238"/>
                <a:gd name="connsiteX20" fmla="*/ 819150 w 1624012"/>
                <a:gd name="connsiteY20" fmla="*/ 1157288 h 1519238"/>
                <a:gd name="connsiteX21" fmla="*/ 766762 w 1624012"/>
                <a:gd name="connsiteY21" fmla="*/ 1214438 h 1519238"/>
                <a:gd name="connsiteX22" fmla="*/ 742950 w 1624012"/>
                <a:gd name="connsiteY22" fmla="*/ 1252538 h 1519238"/>
                <a:gd name="connsiteX23" fmla="*/ 709612 w 1624012"/>
                <a:gd name="connsiteY23" fmla="*/ 1290638 h 1519238"/>
                <a:gd name="connsiteX24" fmla="*/ 623887 w 1624012"/>
                <a:gd name="connsiteY24" fmla="*/ 1323975 h 1519238"/>
                <a:gd name="connsiteX25" fmla="*/ 571500 w 1624012"/>
                <a:gd name="connsiteY25" fmla="*/ 1376363 h 1519238"/>
                <a:gd name="connsiteX26" fmla="*/ 504825 w 1624012"/>
                <a:gd name="connsiteY26" fmla="*/ 1409700 h 1519238"/>
                <a:gd name="connsiteX27" fmla="*/ 481012 w 1624012"/>
                <a:gd name="connsiteY27" fmla="*/ 1433513 h 1519238"/>
                <a:gd name="connsiteX28" fmla="*/ 428625 w 1624012"/>
                <a:gd name="connsiteY28" fmla="*/ 1471613 h 1519238"/>
                <a:gd name="connsiteX29" fmla="*/ 376237 w 1624012"/>
                <a:gd name="connsiteY29" fmla="*/ 1485900 h 1519238"/>
                <a:gd name="connsiteX30" fmla="*/ 357187 w 1624012"/>
                <a:gd name="connsiteY30" fmla="*/ 1500188 h 1519238"/>
                <a:gd name="connsiteX31" fmla="*/ 323850 w 1624012"/>
                <a:gd name="connsiteY31" fmla="*/ 1519238 h 1519238"/>
                <a:gd name="connsiteX32" fmla="*/ 290512 w 1624012"/>
                <a:gd name="connsiteY32" fmla="*/ 1519238 h 1519238"/>
                <a:gd name="connsiteX33" fmla="*/ 266700 w 1624012"/>
                <a:gd name="connsiteY33" fmla="*/ 1519238 h 1519238"/>
                <a:gd name="connsiteX34" fmla="*/ 200025 w 1624012"/>
                <a:gd name="connsiteY34" fmla="*/ 1490663 h 1519238"/>
                <a:gd name="connsiteX35" fmla="*/ 166687 w 1624012"/>
                <a:gd name="connsiteY35" fmla="*/ 1457325 h 1519238"/>
                <a:gd name="connsiteX36" fmla="*/ 152400 w 1624012"/>
                <a:gd name="connsiteY36" fmla="*/ 1414463 h 1519238"/>
                <a:gd name="connsiteX37" fmla="*/ 109537 w 1624012"/>
                <a:gd name="connsiteY37" fmla="*/ 1338263 h 1519238"/>
                <a:gd name="connsiteX38" fmla="*/ 57150 w 1624012"/>
                <a:gd name="connsiteY38" fmla="*/ 1252538 h 1519238"/>
                <a:gd name="connsiteX39" fmla="*/ 0 w 1624012"/>
                <a:gd name="connsiteY39" fmla="*/ 1214438 h 1519238"/>
                <a:gd name="connsiteX40" fmla="*/ 0 w 1624012"/>
                <a:gd name="connsiteY40" fmla="*/ 1214438 h 1519238"/>
                <a:gd name="connsiteX0" fmla="*/ 1624012 w 1624012"/>
                <a:gd name="connsiteY0" fmla="*/ 0 h 1519238"/>
                <a:gd name="connsiteX1" fmla="*/ 1624012 w 1624012"/>
                <a:gd name="connsiteY1" fmla="*/ 104775 h 1519238"/>
                <a:gd name="connsiteX2" fmla="*/ 1595437 w 1624012"/>
                <a:gd name="connsiteY2" fmla="*/ 190500 h 1519238"/>
                <a:gd name="connsiteX3" fmla="*/ 1583531 w 1624012"/>
                <a:gd name="connsiteY3" fmla="*/ 216694 h 1519238"/>
                <a:gd name="connsiteX4" fmla="*/ 1562100 w 1624012"/>
                <a:gd name="connsiteY4" fmla="*/ 264319 h 1519238"/>
                <a:gd name="connsiteX5" fmla="*/ 1526381 w 1624012"/>
                <a:gd name="connsiteY5" fmla="*/ 330994 h 1519238"/>
                <a:gd name="connsiteX6" fmla="*/ 1481138 w 1624012"/>
                <a:gd name="connsiteY6" fmla="*/ 383381 h 1519238"/>
                <a:gd name="connsiteX7" fmla="*/ 1457325 w 1624012"/>
                <a:gd name="connsiteY7" fmla="*/ 414338 h 1519238"/>
                <a:gd name="connsiteX8" fmla="*/ 1421605 w 1624012"/>
                <a:gd name="connsiteY8" fmla="*/ 469106 h 1519238"/>
                <a:gd name="connsiteX9" fmla="*/ 1383506 w 1624012"/>
                <a:gd name="connsiteY9" fmla="*/ 519113 h 1519238"/>
                <a:gd name="connsiteX10" fmla="*/ 1347787 w 1624012"/>
                <a:gd name="connsiteY10" fmla="*/ 557213 h 1519238"/>
                <a:gd name="connsiteX11" fmla="*/ 1281112 w 1624012"/>
                <a:gd name="connsiteY11" fmla="*/ 704850 h 1519238"/>
                <a:gd name="connsiteX12" fmla="*/ 1247775 w 1624012"/>
                <a:gd name="connsiteY12" fmla="*/ 752475 h 1519238"/>
                <a:gd name="connsiteX13" fmla="*/ 1209675 w 1624012"/>
                <a:gd name="connsiteY13" fmla="*/ 800100 h 1519238"/>
                <a:gd name="connsiteX14" fmla="*/ 1166812 w 1624012"/>
                <a:gd name="connsiteY14" fmla="*/ 833438 h 1519238"/>
                <a:gd name="connsiteX15" fmla="*/ 1114425 w 1624012"/>
                <a:gd name="connsiteY15" fmla="*/ 895350 h 1519238"/>
                <a:gd name="connsiteX16" fmla="*/ 1066800 w 1624012"/>
                <a:gd name="connsiteY16" fmla="*/ 947738 h 1519238"/>
                <a:gd name="connsiteX17" fmla="*/ 990600 w 1624012"/>
                <a:gd name="connsiteY17" fmla="*/ 1033463 h 1519238"/>
                <a:gd name="connsiteX18" fmla="*/ 885825 w 1624012"/>
                <a:gd name="connsiteY18" fmla="*/ 1128713 h 1519238"/>
                <a:gd name="connsiteX19" fmla="*/ 847725 w 1624012"/>
                <a:gd name="connsiteY19" fmla="*/ 1138238 h 1519238"/>
                <a:gd name="connsiteX20" fmla="*/ 819150 w 1624012"/>
                <a:gd name="connsiteY20" fmla="*/ 1157288 h 1519238"/>
                <a:gd name="connsiteX21" fmla="*/ 766762 w 1624012"/>
                <a:gd name="connsiteY21" fmla="*/ 1214438 h 1519238"/>
                <a:gd name="connsiteX22" fmla="*/ 742950 w 1624012"/>
                <a:gd name="connsiteY22" fmla="*/ 1252538 h 1519238"/>
                <a:gd name="connsiteX23" fmla="*/ 709612 w 1624012"/>
                <a:gd name="connsiteY23" fmla="*/ 1290638 h 1519238"/>
                <a:gd name="connsiteX24" fmla="*/ 623887 w 1624012"/>
                <a:gd name="connsiteY24" fmla="*/ 1323975 h 1519238"/>
                <a:gd name="connsiteX25" fmla="*/ 571500 w 1624012"/>
                <a:gd name="connsiteY25" fmla="*/ 1376363 h 1519238"/>
                <a:gd name="connsiteX26" fmla="*/ 504825 w 1624012"/>
                <a:gd name="connsiteY26" fmla="*/ 1409700 h 1519238"/>
                <a:gd name="connsiteX27" fmla="*/ 481012 w 1624012"/>
                <a:gd name="connsiteY27" fmla="*/ 1433513 h 1519238"/>
                <a:gd name="connsiteX28" fmla="*/ 428625 w 1624012"/>
                <a:gd name="connsiteY28" fmla="*/ 1471613 h 1519238"/>
                <a:gd name="connsiteX29" fmla="*/ 376237 w 1624012"/>
                <a:gd name="connsiteY29" fmla="*/ 1485900 h 1519238"/>
                <a:gd name="connsiteX30" fmla="*/ 357187 w 1624012"/>
                <a:gd name="connsiteY30" fmla="*/ 1500188 h 1519238"/>
                <a:gd name="connsiteX31" fmla="*/ 323850 w 1624012"/>
                <a:gd name="connsiteY31" fmla="*/ 1519238 h 1519238"/>
                <a:gd name="connsiteX32" fmla="*/ 290512 w 1624012"/>
                <a:gd name="connsiteY32" fmla="*/ 1519238 h 1519238"/>
                <a:gd name="connsiteX33" fmla="*/ 266700 w 1624012"/>
                <a:gd name="connsiteY33" fmla="*/ 1519238 h 1519238"/>
                <a:gd name="connsiteX34" fmla="*/ 200025 w 1624012"/>
                <a:gd name="connsiteY34" fmla="*/ 1490663 h 1519238"/>
                <a:gd name="connsiteX35" fmla="*/ 166687 w 1624012"/>
                <a:gd name="connsiteY35" fmla="*/ 1457325 h 1519238"/>
                <a:gd name="connsiteX36" fmla="*/ 152400 w 1624012"/>
                <a:gd name="connsiteY36" fmla="*/ 1414463 h 1519238"/>
                <a:gd name="connsiteX37" fmla="*/ 109537 w 1624012"/>
                <a:gd name="connsiteY37" fmla="*/ 1338263 h 1519238"/>
                <a:gd name="connsiteX38" fmla="*/ 57150 w 1624012"/>
                <a:gd name="connsiteY38" fmla="*/ 1252538 h 1519238"/>
                <a:gd name="connsiteX39" fmla="*/ 0 w 1624012"/>
                <a:gd name="connsiteY39" fmla="*/ 1214438 h 1519238"/>
                <a:gd name="connsiteX40" fmla="*/ 0 w 1624012"/>
                <a:gd name="connsiteY40" fmla="*/ 1214438 h 1519238"/>
                <a:gd name="connsiteX0" fmla="*/ 1624012 w 1624012"/>
                <a:gd name="connsiteY0" fmla="*/ 0 h 1519238"/>
                <a:gd name="connsiteX1" fmla="*/ 1624012 w 1624012"/>
                <a:gd name="connsiteY1" fmla="*/ 104775 h 1519238"/>
                <a:gd name="connsiteX2" fmla="*/ 1595437 w 1624012"/>
                <a:gd name="connsiteY2" fmla="*/ 190500 h 1519238"/>
                <a:gd name="connsiteX3" fmla="*/ 1583531 w 1624012"/>
                <a:gd name="connsiteY3" fmla="*/ 216694 h 1519238"/>
                <a:gd name="connsiteX4" fmla="*/ 1562100 w 1624012"/>
                <a:gd name="connsiteY4" fmla="*/ 264319 h 1519238"/>
                <a:gd name="connsiteX5" fmla="*/ 1526381 w 1624012"/>
                <a:gd name="connsiteY5" fmla="*/ 330994 h 1519238"/>
                <a:gd name="connsiteX6" fmla="*/ 1481138 w 1624012"/>
                <a:gd name="connsiteY6" fmla="*/ 383381 h 1519238"/>
                <a:gd name="connsiteX7" fmla="*/ 1457325 w 1624012"/>
                <a:gd name="connsiteY7" fmla="*/ 414338 h 1519238"/>
                <a:gd name="connsiteX8" fmla="*/ 1421605 w 1624012"/>
                <a:gd name="connsiteY8" fmla="*/ 469106 h 1519238"/>
                <a:gd name="connsiteX9" fmla="*/ 1383506 w 1624012"/>
                <a:gd name="connsiteY9" fmla="*/ 519113 h 1519238"/>
                <a:gd name="connsiteX10" fmla="*/ 1347787 w 1624012"/>
                <a:gd name="connsiteY10" fmla="*/ 557213 h 1519238"/>
                <a:gd name="connsiteX11" fmla="*/ 1281112 w 1624012"/>
                <a:gd name="connsiteY11" fmla="*/ 704850 h 1519238"/>
                <a:gd name="connsiteX12" fmla="*/ 1247775 w 1624012"/>
                <a:gd name="connsiteY12" fmla="*/ 752475 h 1519238"/>
                <a:gd name="connsiteX13" fmla="*/ 1209675 w 1624012"/>
                <a:gd name="connsiteY13" fmla="*/ 800100 h 1519238"/>
                <a:gd name="connsiteX14" fmla="*/ 1166812 w 1624012"/>
                <a:gd name="connsiteY14" fmla="*/ 833438 h 1519238"/>
                <a:gd name="connsiteX15" fmla="*/ 1114425 w 1624012"/>
                <a:gd name="connsiteY15" fmla="*/ 895350 h 1519238"/>
                <a:gd name="connsiteX16" fmla="*/ 1066800 w 1624012"/>
                <a:gd name="connsiteY16" fmla="*/ 947738 h 1519238"/>
                <a:gd name="connsiteX17" fmla="*/ 990600 w 1624012"/>
                <a:gd name="connsiteY17" fmla="*/ 1033463 h 1519238"/>
                <a:gd name="connsiteX18" fmla="*/ 885825 w 1624012"/>
                <a:gd name="connsiteY18" fmla="*/ 1128713 h 1519238"/>
                <a:gd name="connsiteX19" fmla="*/ 847725 w 1624012"/>
                <a:gd name="connsiteY19" fmla="*/ 1138238 h 1519238"/>
                <a:gd name="connsiteX20" fmla="*/ 819150 w 1624012"/>
                <a:gd name="connsiteY20" fmla="*/ 1157288 h 1519238"/>
                <a:gd name="connsiteX21" fmla="*/ 766762 w 1624012"/>
                <a:gd name="connsiteY21" fmla="*/ 1214438 h 1519238"/>
                <a:gd name="connsiteX22" fmla="*/ 742950 w 1624012"/>
                <a:gd name="connsiteY22" fmla="*/ 1252538 h 1519238"/>
                <a:gd name="connsiteX23" fmla="*/ 709612 w 1624012"/>
                <a:gd name="connsiteY23" fmla="*/ 1290638 h 1519238"/>
                <a:gd name="connsiteX24" fmla="*/ 623887 w 1624012"/>
                <a:gd name="connsiteY24" fmla="*/ 1323975 h 1519238"/>
                <a:gd name="connsiteX25" fmla="*/ 571500 w 1624012"/>
                <a:gd name="connsiteY25" fmla="*/ 1376363 h 1519238"/>
                <a:gd name="connsiteX26" fmla="*/ 504825 w 1624012"/>
                <a:gd name="connsiteY26" fmla="*/ 1409700 h 1519238"/>
                <a:gd name="connsiteX27" fmla="*/ 481012 w 1624012"/>
                <a:gd name="connsiteY27" fmla="*/ 1433513 h 1519238"/>
                <a:gd name="connsiteX28" fmla="*/ 428625 w 1624012"/>
                <a:gd name="connsiteY28" fmla="*/ 1471613 h 1519238"/>
                <a:gd name="connsiteX29" fmla="*/ 376237 w 1624012"/>
                <a:gd name="connsiteY29" fmla="*/ 1485900 h 1519238"/>
                <a:gd name="connsiteX30" fmla="*/ 357187 w 1624012"/>
                <a:gd name="connsiteY30" fmla="*/ 1500188 h 1519238"/>
                <a:gd name="connsiteX31" fmla="*/ 323850 w 1624012"/>
                <a:gd name="connsiteY31" fmla="*/ 1519238 h 1519238"/>
                <a:gd name="connsiteX32" fmla="*/ 290512 w 1624012"/>
                <a:gd name="connsiteY32" fmla="*/ 1519238 h 1519238"/>
                <a:gd name="connsiteX33" fmla="*/ 266700 w 1624012"/>
                <a:gd name="connsiteY33" fmla="*/ 1519238 h 1519238"/>
                <a:gd name="connsiteX34" fmla="*/ 200025 w 1624012"/>
                <a:gd name="connsiteY34" fmla="*/ 1490663 h 1519238"/>
                <a:gd name="connsiteX35" fmla="*/ 166687 w 1624012"/>
                <a:gd name="connsiteY35" fmla="*/ 1457325 h 1519238"/>
                <a:gd name="connsiteX36" fmla="*/ 152400 w 1624012"/>
                <a:gd name="connsiteY36" fmla="*/ 1414463 h 1519238"/>
                <a:gd name="connsiteX37" fmla="*/ 109537 w 1624012"/>
                <a:gd name="connsiteY37" fmla="*/ 1338263 h 1519238"/>
                <a:gd name="connsiteX38" fmla="*/ 57150 w 1624012"/>
                <a:gd name="connsiteY38" fmla="*/ 1252538 h 1519238"/>
                <a:gd name="connsiteX39" fmla="*/ 0 w 1624012"/>
                <a:gd name="connsiteY39" fmla="*/ 1214438 h 1519238"/>
                <a:gd name="connsiteX40" fmla="*/ 0 w 1624012"/>
                <a:gd name="connsiteY40" fmla="*/ 1214438 h 1519238"/>
                <a:gd name="connsiteX0" fmla="*/ 1624012 w 1628774"/>
                <a:gd name="connsiteY0" fmla="*/ 0 h 1519238"/>
                <a:gd name="connsiteX1" fmla="*/ 1628774 w 1628774"/>
                <a:gd name="connsiteY1" fmla="*/ 140494 h 1519238"/>
                <a:gd name="connsiteX2" fmla="*/ 1595437 w 1628774"/>
                <a:gd name="connsiteY2" fmla="*/ 190500 h 1519238"/>
                <a:gd name="connsiteX3" fmla="*/ 1583531 w 1628774"/>
                <a:gd name="connsiteY3" fmla="*/ 216694 h 1519238"/>
                <a:gd name="connsiteX4" fmla="*/ 1562100 w 1628774"/>
                <a:gd name="connsiteY4" fmla="*/ 264319 h 1519238"/>
                <a:gd name="connsiteX5" fmla="*/ 1526381 w 1628774"/>
                <a:gd name="connsiteY5" fmla="*/ 330994 h 1519238"/>
                <a:gd name="connsiteX6" fmla="*/ 1481138 w 1628774"/>
                <a:gd name="connsiteY6" fmla="*/ 383381 h 1519238"/>
                <a:gd name="connsiteX7" fmla="*/ 1457325 w 1628774"/>
                <a:gd name="connsiteY7" fmla="*/ 414338 h 1519238"/>
                <a:gd name="connsiteX8" fmla="*/ 1421605 w 1628774"/>
                <a:gd name="connsiteY8" fmla="*/ 469106 h 1519238"/>
                <a:gd name="connsiteX9" fmla="*/ 1383506 w 1628774"/>
                <a:gd name="connsiteY9" fmla="*/ 519113 h 1519238"/>
                <a:gd name="connsiteX10" fmla="*/ 1347787 w 1628774"/>
                <a:gd name="connsiteY10" fmla="*/ 557213 h 1519238"/>
                <a:gd name="connsiteX11" fmla="*/ 1281112 w 1628774"/>
                <a:gd name="connsiteY11" fmla="*/ 704850 h 1519238"/>
                <a:gd name="connsiteX12" fmla="*/ 1247775 w 1628774"/>
                <a:gd name="connsiteY12" fmla="*/ 752475 h 1519238"/>
                <a:gd name="connsiteX13" fmla="*/ 1209675 w 1628774"/>
                <a:gd name="connsiteY13" fmla="*/ 800100 h 1519238"/>
                <a:gd name="connsiteX14" fmla="*/ 1166812 w 1628774"/>
                <a:gd name="connsiteY14" fmla="*/ 833438 h 1519238"/>
                <a:gd name="connsiteX15" fmla="*/ 1114425 w 1628774"/>
                <a:gd name="connsiteY15" fmla="*/ 895350 h 1519238"/>
                <a:gd name="connsiteX16" fmla="*/ 1066800 w 1628774"/>
                <a:gd name="connsiteY16" fmla="*/ 947738 h 1519238"/>
                <a:gd name="connsiteX17" fmla="*/ 990600 w 1628774"/>
                <a:gd name="connsiteY17" fmla="*/ 1033463 h 1519238"/>
                <a:gd name="connsiteX18" fmla="*/ 885825 w 1628774"/>
                <a:gd name="connsiteY18" fmla="*/ 1128713 h 1519238"/>
                <a:gd name="connsiteX19" fmla="*/ 847725 w 1628774"/>
                <a:gd name="connsiteY19" fmla="*/ 1138238 h 1519238"/>
                <a:gd name="connsiteX20" fmla="*/ 819150 w 1628774"/>
                <a:gd name="connsiteY20" fmla="*/ 1157288 h 1519238"/>
                <a:gd name="connsiteX21" fmla="*/ 766762 w 1628774"/>
                <a:gd name="connsiteY21" fmla="*/ 1214438 h 1519238"/>
                <a:gd name="connsiteX22" fmla="*/ 742950 w 1628774"/>
                <a:gd name="connsiteY22" fmla="*/ 1252538 h 1519238"/>
                <a:gd name="connsiteX23" fmla="*/ 709612 w 1628774"/>
                <a:gd name="connsiteY23" fmla="*/ 1290638 h 1519238"/>
                <a:gd name="connsiteX24" fmla="*/ 623887 w 1628774"/>
                <a:gd name="connsiteY24" fmla="*/ 1323975 h 1519238"/>
                <a:gd name="connsiteX25" fmla="*/ 571500 w 1628774"/>
                <a:gd name="connsiteY25" fmla="*/ 1376363 h 1519238"/>
                <a:gd name="connsiteX26" fmla="*/ 504825 w 1628774"/>
                <a:gd name="connsiteY26" fmla="*/ 1409700 h 1519238"/>
                <a:gd name="connsiteX27" fmla="*/ 481012 w 1628774"/>
                <a:gd name="connsiteY27" fmla="*/ 1433513 h 1519238"/>
                <a:gd name="connsiteX28" fmla="*/ 428625 w 1628774"/>
                <a:gd name="connsiteY28" fmla="*/ 1471613 h 1519238"/>
                <a:gd name="connsiteX29" fmla="*/ 376237 w 1628774"/>
                <a:gd name="connsiteY29" fmla="*/ 1485900 h 1519238"/>
                <a:gd name="connsiteX30" fmla="*/ 357187 w 1628774"/>
                <a:gd name="connsiteY30" fmla="*/ 1500188 h 1519238"/>
                <a:gd name="connsiteX31" fmla="*/ 323850 w 1628774"/>
                <a:gd name="connsiteY31" fmla="*/ 1519238 h 1519238"/>
                <a:gd name="connsiteX32" fmla="*/ 290512 w 1628774"/>
                <a:gd name="connsiteY32" fmla="*/ 1519238 h 1519238"/>
                <a:gd name="connsiteX33" fmla="*/ 266700 w 1628774"/>
                <a:gd name="connsiteY33" fmla="*/ 1519238 h 1519238"/>
                <a:gd name="connsiteX34" fmla="*/ 200025 w 1628774"/>
                <a:gd name="connsiteY34" fmla="*/ 1490663 h 1519238"/>
                <a:gd name="connsiteX35" fmla="*/ 166687 w 1628774"/>
                <a:gd name="connsiteY35" fmla="*/ 1457325 h 1519238"/>
                <a:gd name="connsiteX36" fmla="*/ 152400 w 1628774"/>
                <a:gd name="connsiteY36" fmla="*/ 1414463 h 1519238"/>
                <a:gd name="connsiteX37" fmla="*/ 109537 w 1628774"/>
                <a:gd name="connsiteY37" fmla="*/ 1338263 h 1519238"/>
                <a:gd name="connsiteX38" fmla="*/ 57150 w 1628774"/>
                <a:gd name="connsiteY38" fmla="*/ 1252538 h 1519238"/>
                <a:gd name="connsiteX39" fmla="*/ 0 w 1628774"/>
                <a:gd name="connsiteY39" fmla="*/ 1214438 h 1519238"/>
                <a:gd name="connsiteX40" fmla="*/ 0 w 1628774"/>
                <a:gd name="connsiteY40" fmla="*/ 1214438 h 1519238"/>
                <a:gd name="connsiteX0" fmla="*/ 1633537 w 1633537"/>
                <a:gd name="connsiteY0" fmla="*/ 0 h 1450182"/>
                <a:gd name="connsiteX1" fmla="*/ 1628774 w 1633537"/>
                <a:gd name="connsiteY1" fmla="*/ 71438 h 1450182"/>
                <a:gd name="connsiteX2" fmla="*/ 1595437 w 1633537"/>
                <a:gd name="connsiteY2" fmla="*/ 121444 h 1450182"/>
                <a:gd name="connsiteX3" fmla="*/ 1583531 w 1633537"/>
                <a:gd name="connsiteY3" fmla="*/ 147638 h 1450182"/>
                <a:gd name="connsiteX4" fmla="*/ 1562100 w 1633537"/>
                <a:gd name="connsiteY4" fmla="*/ 195263 h 1450182"/>
                <a:gd name="connsiteX5" fmla="*/ 1526381 w 1633537"/>
                <a:gd name="connsiteY5" fmla="*/ 261938 h 1450182"/>
                <a:gd name="connsiteX6" fmla="*/ 1481138 w 1633537"/>
                <a:gd name="connsiteY6" fmla="*/ 314325 h 1450182"/>
                <a:gd name="connsiteX7" fmla="*/ 1457325 w 1633537"/>
                <a:gd name="connsiteY7" fmla="*/ 345282 h 1450182"/>
                <a:gd name="connsiteX8" fmla="*/ 1421605 w 1633537"/>
                <a:gd name="connsiteY8" fmla="*/ 400050 h 1450182"/>
                <a:gd name="connsiteX9" fmla="*/ 1383506 w 1633537"/>
                <a:gd name="connsiteY9" fmla="*/ 450057 h 1450182"/>
                <a:gd name="connsiteX10" fmla="*/ 1347787 w 1633537"/>
                <a:gd name="connsiteY10" fmla="*/ 488157 h 1450182"/>
                <a:gd name="connsiteX11" fmla="*/ 1281112 w 1633537"/>
                <a:gd name="connsiteY11" fmla="*/ 635794 h 1450182"/>
                <a:gd name="connsiteX12" fmla="*/ 1247775 w 1633537"/>
                <a:gd name="connsiteY12" fmla="*/ 683419 h 1450182"/>
                <a:gd name="connsiteX13" fmla="*/ 1209675 w 1633537"/>
                <a:gd name="connsiteY13" fmla="*/ 731044 h 1450182"/>
                <a:gd name="connsiteX14" fmla="*/ 1166812 w 1633537"/>
                <a:gd name="connsiteY14" fmla="*/ 764382 h 1450182"/>
                <a:gd name="connsiteX15" fmla="*/ 1114425 w 1633537"/>
                <a:gd name="connsiteY15" fmla="*/ 826294 h 1450182"/>
                <a:gd name="connsiteX16" fmla="*/ 1066800 w 1633537"/>
                <a:gd name="connsiteY16" fmla="*/ 878682 h 1450182"/>
                <a:gd name="connsiteX17" fmla="*/ 990600 w 1633537"/>
                <a:gd name="connsiteY17" fmla="*/ 964407 h 1450182"/>
                <a:gd name="connsiteX18" fmla="*/ 885825 w 1633537"/>
                <a:gd name="connsiteY18" fmla="*/ 1059657 h 1450182"/>
                <a:gd name="connsiteX19" fmla="*/ 847725 w 1633537"/>
                <a:gd name="connsiteY19" fmla="*/ 1069182 h 1450182"/>
                <a:gd name="connsiteX20" fmla="*/ 819150 w 1633537"/>
                <a:gd name="connsiteY20" fmla="*/ 1088232 h 1450182"/>
                <a:gd name="connsiteX21" fmla="*/ 766762 w 1633537"/>
                <a:gd name="connsiteY21" fmla="*/ 1145382 h 1450182"/>
                <a:gd name="connsiteX22" fmla="*/ 742950 w 1633537"/>
                <a:gd name="connsiteY22" fmla="*/ 1183482 h 1450182"/>
                <a:gd name="connsiteX23" fmla="*/ 709612 w 1633537"/>
                <a:gd name="connsiteY23" fmla="*/ 1221582 h 1450182"/>
                <a:gd name="connsiteX24" fmla="*/ 623887 w 1633537"/>
                <a:gd name="connsiteY24" fmla="*/ 1254919 h 1450182"/>
                <a:gd name="connsiteX25" fmla="*/ 571500 w 1633537"/>
                <a:gd name="connsiteY25" fmla="*/ 1307307 h 1450182"/>
                <a:gd name="connsiteX26" fmla="*/ 504825 w 1633537"/>
                <a:gd name="connsiteY26" fmla="*/ 1340644 h 1450182"/>
                <a:gd name="connsiteX27" fmla="*/ 481012 w 1633537"/>
                <a:gd name="connsiteY27" fmla="*/ 1364457 h 1450182"/>
                <a:gd name="connsiteX28" fmla="*/ 428625 w 1633537"/>
                <a:gd name="connsiteY28" fmla="*/ 1402557 h 1450182"/>
                <a:gd name="connsiteX29" fmla="*/ 376237 w 1633537"/>
                <a:gd name="connsiteY29" fmla="*/ 1416844 h 1450182"/>
                <a:gd name="connsiteX30" fmla="*/ 357187 w 1633537"/>
                <a:gd name="connsiteY30" fmla="*/ 1431132 h 1450182"/>
                <a:gd name="connsiteX31" fmla="*/ 323850 w 1633537"/>
                <a:gd name="connsiteY31" fmla="*/ 1450182 h 1450182"/>
                <a:gd name="connsiteX32" fmla="*/ 290512 w 1633537"/>
                <a:gd name="connsiteY32" fmla="*/ 1450182 h 1450182"/>
                <a:gd name="connsiteX33" fmla="*/ 266700 w 1633537"/>
                <a:gd name="connsiteY33" fmla="*/ 1450182 h 1450182"/>
                <a:gd name="connsiteX34" fmla="*/ 200025 w 1633537"/>
                <a:gd name="connsiteY34" fmla="*/ 1421607 h 1450182"/>
                <a:gd name="connsiteX35" fmla="*/ 166687 w 1633537"/>
                <a:gd name="connsiteY35" fmla="*/ 1388269 h 1450182"/>
                <a:gd name="connsiteX36" fmla="*/ 152400 w 1633537"/>
                <a:gd name="connsiteY36" fmla="*/ 1345407 h 1450182"/>
                <a:gd name="connsiteX37" fmla="*/ 109537 w 1633537"/>
                <a:gd name="connsiteY37" fmla="*/ 1269207 h 1450182"/>
                <a:gd name="connsiteX38" fmla="*/ 57150 w 1633537"/>
                <a:gd name="connsiteY38" fmla="*/ 1183482 h 1450182"/>
                <a:gd name="connsiteX39" fmla="*/ 0 w 1633537"/>
                <a:gd name="connsiteY39" fmla="*/ 1145382 h 1450182"/>
                <a:gd name="connsiteX40" fmla="*/ 0 w 1633537"/>
                <a:gd name="connsiteY40" fmla="*/ 1145382 h 1450182"/>
                <a:gd name="connsiteX0" fmla="*/ 1633537 w 1633537"/>
                <a:gd name="connsiteY0" fmla="*/ 0 h 1450182"/>
                <a:gd name="connsiteX1" fmla="*/ 1628774 w 1633537"/>
                <a:gd name="connsiteY1" fmla="*/ 71438 h 1450182"/>
                <a:gd name="connsiteX2" fmla="*/ 1614487 w 1633537"/>
                <a:gd name="connsiteY2" fmla="*/ 123825 h 1450182"/>
                <a:gd name="connsiteX3" fmla="*/ 1583531 w 1633537"/>
                <a:gd name="connsiteY3" fmla="*/ 147638 h 1450182"/>
                <a:gd name="connsiteX4" fmla="*/ 1562100 w 1633537"/>
                <a:gd name="connsiteY4" fmla="*/ 195263 h 1450182"/>
                <a:gd name="connsiteX5" fmla="*/ 1526381 w 1633537"/>
                <a:gd name="connsiteY5" fmla="*/ 261938 h 1450182"/>
                <a:gd name="connsiteX6" fmla="*/ 1481138 w 1633537"/>
                <a:gd name="connsiteY6" fmla="*/ 314325 h 1450182"/>
                <a:gd name="connsiteX7" fmla="*/ 1457325 w 1633537"/>
                <a:gd name="connsiteY7" fmla="*/ 345282 h 1450182"/>
                <a:gd name="connsiteX8" fmla="*/ 1421605 w 1633537"/>
                <a:gd name="connsiteY8" fmla="*/ 400050 h 1450182"/>
                <a:gd name="connsiteX9" fmla="*/ 1383506 w 1633537"/>
                <a:gd name="connsiteY9" fmla="*/ 450057 h 1450182"/>
                <a:gd name="connsiteX10" fmla="*/ 1347787 w 1633537"/>
                <a:gd name="connsiteY10" fmla="*/ 488157 h 1450182"/>
                <a:gd name="connsiteX11" fmla="*/ 1281112 w 1633537"/>
                <a:gd name="connsiteY11" fmla="*/ 635794 h 1450182"/>
                <a:gd name="connsiteX12" fmla="*/ 1247775 w 1633537"/>
                <a:gd name="connsiteY12" fmla="*/ 683419 h 1450182"/>
                <a:gd name="connsiteX13" fmla="*/ 1209675 w 1633537"/>
                <a:gd name="connsiteY13" fmla="*/ 731044 h 1450182"/>
                <a:gd name="connsiteX14" fmla="*/ 1166812 w 1633537"/>
                <a:gd name="connsiteY14" fmla="*/ 764382 h 1450182"/>
                <a:gd name="connsiteX15" fmla="*/ 1114425 w 1633537"/>
                <a:gd name="connsiteY15" fmla="*/ 826294 h 1450182"/>
                <a:gd name="connsiteX16" fmla="*/ 1066800 w 1633537"/>
                <a:gd name="connsiteY16" fmla="*/ 878682 h 1450182"/>
                <a:gd name="connsiteX17" fmla="*/ 990600 w 1633537"/>
                <a:gd name="connsiteY17" fmla="*/ 964407 h 1450182"/>
                <a:gd name="connsiteX18" fmla="*/ 885825 w 1633537"/>
                <a:gd name="connsiteY18" fmla="*/ 1059657 h 1450182"/>
                <a:gd name="connsiteX19" fmla="*/ 847725 w 1633537"/>
                <a:gd name="connsiteY19" fmla="*/ 1069182 h 1450182"/>
                <a:gd name="connsiteX20" fmla="*/ 819150 w 1633537"/>
                <a:gd name="connsiteY20" fmla="*/ 1088232 h 1450182"/>
                <a:gd name="connsiteX21" fmla="*/ 766762 w 1633537"/>
                <a:gd name="connsiteY21" fmla="*/ 1145382 h 1450182"/>
                <a:gd name="connsiteX22" fmla="*/ 742950 w 1633537"/>
                <a:gd name="connsiteY22" fmla="*/ 1183482 h 1450182"/>
                <a:gd name="connsiteX23" fmla="*/ 709612 w 1633537"/>
                <a:gd name="connsiteY23" fmla="*/ 1221582 h 1450182"/>
                <a:gd name="connsiteX24" fmla="*/ 623887 w 1633537"/>
                <a:gd name="connsiteY24" fmla="*/ 1254919 h 1450182"/>
                <a:gd name="connsiteX25" fmla="*/ 571500 w 1633537"/>
                <a:gd name="connsiteY25" fmla="*/ 1307307 h 1450182"/>
                <a:gd name="connsiteX26" fmla="*/ 504825 w 1633537"/>
                <a:gd name="connsiteY26" fmla="*/ 1340644 h 1450182"/>
                <a:gd name="connsiteX27" fmla="*/ 481012 w 1633537"/>
                <a:gd name="connsiteY27" fmla="*/ 1364457 h 1450182"/>
                <a:gd name="connsiteX28" fmla="*/ 428625 w 1633537"/>
                <a:gd name="connsiteY28" fmla="*/ 1402557 h 1450182"/>
                <a:gd name="connsiteX29" fmla="*/ 376237 w 1633537"/>
                <a:gd name="connsiteY29" fmla="*/ 1416844 h 1450182"/>
                <a:gd name="connsiteX30" fmla="*/ 357187 w 1633537"/>
                <a:gd name="connsiteY30" fmla="*/ 1431132 h 1450182"/>
                <a:gd name="connsiteX31" fmla="*/ 323850 w 1633537"/>
                <a:gd name="connsiteY31" fmla="*/ 1450182 h 1450182"/>
                <a:gd name="connsiteX32" fmla="*/ 290512 w 1633537"/>
                <a:gd name="connsiteY32" fmla="*/ 1450182 h 1450182"/>
                <a:gd name="connsiteX33" fmla="*/ 266700 w 1633537"/>
                <a:gd name="connsiteY33" fmla="*/ 1450182 h 1450182"/>
                <a:gd name="connsiteX34" fmla="*/ 200025 w 1633537"/>
                <a:gd name="connsiteY34" fmla="*/ 1421607 h 1450182"/>
                <a:gd name="connsiteX35" fmla="*/ 166687 w 1633537"/>
                <a:gd name="connsiteY35" fmla="*/ 1388269 h 1450182"/>
                <a:gd name="connsiteX36" fmla="*/ 152400 w 1633537"/>
                <a:gd name="connsiteY36" fmla="*/ 1345407 h 1450182"/>
                <a:gd name="connsiteX37" fmla="*/ 109537 w 1633537"/>
                <a:gd name="connsiteY37" fmla="*/ 1269207 h 1450182"/>
                <a:gd name="connsiteX38" fmla="*/ 57150 w 1633537"/>
                <a:gd name="connsiteY38" fmla="*/ 1183482 h 1450182"/>
                <a:gd name="connsiteX39" fmla="*/ 0 w 1633537"/>
                <a:gd name="connsiteY39" fmla="*/ 1145382 h 1450182"/>
                <a:gd name="connsiteX40" fmla="*/ 0 w 1633537"/>
                <a:gd name="connsiteY40" fmla="*/ 1145382 h 1450182"/>
                <a:gd name="connsiteX0" fmla="*/ 1633537 w 1633537"/>
                <a:gd name="connsiteY0" fmla="*/ 0 h 1450182"/>
                <a:gd name="connsiteX1" fmla="*/ 1628774 w 1633537"/>
                <a:gd name="connsiteY1" fmla="*/ 71438 h 1450182"/>
                <a:gd name="connsiteX2" fmla="*/ 1614487 w 1633537"/>
                <a:gd name="connsiteY2" fmla="*/ 123825 h 1450182"/>
                <a:gd name="connsiteX3" fmla="*/ 1593056 w 1633537"/>
                <a:gd name="connsiteY3" fmla="*/ 164307 h 1450182"/>
                <a:gd name="connsiteX4" fmla="*/ 1562100 w 1633537"/>
                <a:gd name="connsiteY4" fmla="*/ 195263 h 1450182"/>
                <a:gd name="connsiteX5" fmla="*/ 1526381 w 1633537"/>
                <a:gd name="connsiteY5" fmla="*/ 261938 h 1450182"/>
                <a:gd name="connsiteX6" fmla="*/ 1481138 w 1633537"/>
                <a:gd name="connsiteY6" fmla="*/ 314325 h 1450182"/>
                <a:gd name="connsiteX7" fmla="*/ 1457325 w 1633537"/>
                <a:gd name="connsiteY7" fmla="*/ 345282 h 1450182"/>
                <a:gd name="connsiteX8" fmla="*/ 1421605 w 1633537"/>
                <a:gd name="connsiteY8" fmla="*/ 400050 h 1450182"/>
                <a:gd name="connsiteX9" fmla="*/ 1383506 w 1633537"/>
                <a:gd name="connsiteY9" fmla="*/ 450057 h 1450182"/>
                <a:gd name="connsiteX10" fmla="*/ 1347787 w 1633537"/>
                <a:gd name="connsiteY10" fmla="*/ 488157 h 1450182"/>
                <a:gd name="connsiteX11" fmla="*/ 1281112 w 1633537"/>
                <a:gd name="connsiteY11" fmla="*/ 635794 h 1450182"/>
                <a:gd name="connsiteX12" fmla="*/ 1247775 w 1633537"/>
                <a:gd name="connsiteY12" fmla="*/ 683419 h 1450182"/>
                <a:gd name="connsiteX13" fmla="*/ 1209675 w 1633537"/>
                <a:gd name="connsiteY13" fmla="*/ 731044 h 1450182"/>
                <a:gd name="connsiteX14" fmla="*/ 1166812 w 1633537"/>
                <a:gd name="connsiteY14" fmla="*/ 764382 h 1450182"/>
                <a:gd name="connsiteX15" fmla="*/ 1114425 w 1633537"/>
                <a:gd name="connsiteY15" fmla="*/ 826294 h 1450182"/>
                <a:gd name="connsiteX16" fmla="*/ 1066800 w 1633537"/>
                <a:gd name="connsiteY16" fmla="*/ 878682 h 1450182"/>
                <a:gd name="connsiteX17" fmla="*/ 990600 w 1633537"/>
                <a:gd name="connsiteY17" fmla="*/ 964407 h 1450182"/>
                <a:gd name="connsiteX18" fmla="*/ 885825 w 1633537"/>
                <a:gd name="connsiteY18" fmla="*/ 1059657 h 1450182"/>
                <a:gd name="connsiteX19" fmla="*/ 847725 w 1633537"/>
                <a:gd name="connsiteY19" fmla="*/ 1069182 h 1450182"/>
                <a:gd name="connsiteX20" fmla="*/ 819150 w 1633537"/>
                <a:gd name="connsiteY20" fmla="*/ 1088232 h 1450182"/>
                <a:gd name="connsiteX21" fmla="*/ 766762 w 1633537"/>
                <a:gd name="connsiteY21" fmla="*/ 1145382 h 1450182"/>
                <a:gd name="connsiteX22" fmla="*/ 742950 w 1633537"/>
                <a:gd name="connsiteY22" fmla="*/ 1183482 h 1450182"/>
                <a:gd name="connsiteX23" fmla="*/ 709612 w 1633537"/>
                <a:gd name="connsiteY23" fmla="*/ 1221582 h 1450182"/>
                <a:gd name="connsiteX24" fmla="*/ 623887 w 1633537"/>
                <a:gd name="connsiteY24" fmla="*/ 1254919 h 1450182"/>
                <a:gd name="connsiteX25" fmla="*/ 571500 w 1633537"/>
                <a:gd name="connsiteY25" fmla="*/ 1307307 h 1450182"/>
                <a:gd name="connsiteX26" fmla="*/ 504825 w 1633537"/>
                <a:gd name="connsiteY26" fmla="*/ 1340644 h 1450182"/>
                <a:gd name="connsiteX27" fmla="*/ 481012 w 1633537"/>
                <a:gd name="connsiteY27" fmla="*/ 1364457 h 1450182"/>
                <a:gd name="connsiteX28" fmla="*/ 428625 w 1633537"/>
                <a:gd name="connsiteY28" fmla="*/ 1402557 h 1450182"/>
                <a:gd name="connsiteX29" fmla="*/ 376237 w 1633537"/>
                <a:gd name="connsiteY29" fmla="*/ 1416844 h 1450182"/>
                <a:gd name="connsiteX30" fmla="*/ 357187 w 1633537"/>
                <a:gd name="connsiteY30" fmla="*/ 1431132 h 1450182"/>
                <a:gd name="connsiteX31" fmla="*/ 323850 w 1633537"/>
                <a:gd name="connsiteY31" fmla="*/ 1450182 h 1450182"/>
                <a:gd name="connsiteX32" fmla="*/ 290512 w 1633537"/>
                <a:gd name="connsiteY32" fmla="*/ 1450182 h 1450182"/>
                <a:gd name="connsiteX33" fmla="*/ 266700 w 1633537"/>
                <a:gd name="connsiteY33" fmla="*/ 1450182 h 1450182"/>
                <a:gd name="connsiteX34" fmla="*/ 200025 w 1633537"/>
                <a:gd name="connsiteY34" fmla="*/ 1421607 h 1450182"/>
                <a:gd name="connsiteX35" fmla="*/ 166687 w 1633537"/>
                <a:gd name="connsiteY35" fmla="*/ 1388269 h 1450182"/>
                <a:gd name="connsiteX36" fmla="*/ 152400 w 1633537"/>
                <a:gd name="connsiteY36" fmla="*/ 1345407 h 1450182"/>
                <a:gd name="connsiteX37" fmla="*/ 109537 w 1633537"/>
                <a:gd name="connsiteY37" fmla="*/ 1269207 h 1450182"/>
                <a:gd name="connsiteX38" fmla="*/ 57150 w 1633537"/>
                <a:gd name="connsiteY38" fmla="*/ 1183482 h 1450182"/>
                <a:gd name="connsiteX39" fmla="*/ 0 w 1633537"/>
                <a:gd name="connsiteY39" fmla="*/ 1145382 h 1450182"/>
                <a:gd name="connsiteX40" fmla="*/ 0 w 1633537"/>
                <a:gd name="connsiteY40" fmla="*/ 1145382 h 1450182"/>
                <a:gd name="connsiteX0" fmla="*/ 1633537 w 1633537"/>
                <a:gd name="connsiteY0" fmla="*/ 0 h 1450182"/>
                <a:gd name="connsiteX1" fmla="*/ 1628774 w 1633537"/>
                <a:gd name="connsiteY1" fmla="*/ 71438 h 1450182"/>
                <a:gd name="connsiteX2" fmla="*/ 1614487 w 1633537"/>
                <a:gd name="connsiteY2" fmla="*/ 123825 h 1450182"/>
                <a:gd name="connsiteX3" fmla="*/ 1593056 w 1633537"/>
                <a:gd name="connsiteY3" fmla="*/ 164307 h 1450182"/>
                <a:gd name="connsiteX4" fmla="*/ 1562100 w 1633537"/>
                <a:gd name="connsiteY4" fmla="*/ 195263 h 1450182"/>
                <a:gd name="connsiteX5" fmla="*/ 1564481 w 1633537"/>
                <a:gd name="connsiteY5" fmla="*/ 216694 h 1450182"/>
                <a:gd name="connsiteX6" fmla="*/ 1526381 w 1633537"/>
                <a:gd name="connsiteY6" fmla="*/ 261938 h 1450182"/>
                <a:gd name="connsiteX7" fmla="*/ 1481138 w 1633537"/>
                <a:gd name="connsiteY7" fmla="*/ 314325 h 1450182"/>
                <a:gd name="connsiteX8" fmla="*/ 1457325 w 1633537"/>
                <a:gd name="connsiteY8" fmla="*/ 345282 h 1450182"/>
                <a:gd name="connsiteX9" fmla="*/ 1421605 w 1633537"/>
                <a:gd name="connsiteY9" fmla="*/ 400050 h 1450182"/>
                <a:gd name="connsiteX10" fmla="*/ 1383506 w 1633537"/>
                <a:gd name="connsiteY10" fmla="*/ 450057 h 1450182"/>
                <a:gd name="connsiteX11" fmla="*/ 1347787 w 1633537"/>
                <a:gd name="connsiteY11" fmla="*/ 488157 h 1450182"/>
                <a:gd name="connsiteX12" fmla="*/ 1281112 w 1633537"/>
                <a:gd name="connsiteY12" fmla="*/ 635794 h 1450182"/>
                <a:gd name="connsiteX13" fmla="*/ 1247775 w 1633537"/>
                <a:gd name="connsiteY13" fmla="*/ 683419 h 1450182"/>
                <a:gd name="connsiteX14" fmla="*/ 1209675 w 1633537"/>
                <a:gd name="connsiteY14" fmla="*/ 731044 h 1450182"/>
                <a:gd name="connsiteX15" fmla="*/ 1166812 w 1633537"/>
                <a:gd name="connsiteY15" fmla="*/ 764382 h 1450182"/>
                <a:gd name="connsiteX16" fmla="*/ 1114425 w 1633537"/>
                <a:gd name="connsiteY16" fmla="*/ 826294 h 1450182"/>
                <a:gd name="connsiteX17" fmla="*/ 1066800 w 1633537"/>
                <a:gd name="connsiteY17" fmla="*/ 878682 h 1450182"/>
                <a:gd name="connsiteX18" fmla="*/ 990600 w 1633537"/>
                <a:gd name="connsiteY18" fmla="*/ 964407 h 1450182"/>
                <a:gd name="connsiteX19" fmla="*/ 885825 w 1633537"/>
                <a:gd name="connsiteY19" fmla="*/ 1059657 h 1450182"/>
                <a:gd name="connsiteX20" fmla="*/ 847725 w 1633537"/>
                <a:gd name="connsiteY20" fmla="*/ 1069182 h 1450182"/>
                <a:gd name="connsiteX21" fmla="*/ 819150 w 1633537"/>
                <a:gd name="connsiteY21" fmla="*/ 1088232 h 1450182"/>
                <a:gd name="connsiteX22" fmla="*/ 766762 w 1633537"/>
                <a:gd name="connsiteY22" fmla="*/ 1145382 h 1450182"/>
                <a:gd name="connsiteX23" fmla="*/ 742950 w 1633537"/>
                <a:gd name="connsiteY23" fmla="*/ 1183482 h 1450182"/>
                <a:gd name="connsiteX24" fmla="*/ 709612 w 1633537"/>
                <a:gd name="connsiteY24" fmla="*/ 1221582 h 1450182"/>
                <a:gd name="connsiteX25" fmla="*/ 623887 w 1633537"/>
                <a:gd name="connsiteY25" fmla="*/ 1254919 h 1450182"/>
                <a:gd name="connsiteX26" fmla="*/ 571500 w 1633537"/>
                <a:gd name="connsiteY26" fmla="*/ 1307307 h 1450182"/>
                <a:gd name="connsiteX27" fmla="*/ 504825 w 1633537"/>
                <a:gd name="connsiteY27" fmla="*/ 1340644 h 1450182"/>
                <a:gd name="connsiteX28" fmla="*/ 481012 w 1633537"/>
                <a:gd name="connsiteY28" fmla="*/ 1364457 h 1450182"/>
                <a:gd name="connsiteX29" fmla="*/ 428625 w 1633537"/>
                <a:gd name="connsiteY29" fmla="*/ 1402557 h 1450182"/>
                <a:gd name="connsiteX30" fmla="*/ 376237 w 1633537"/>
                <a:gd name="connsiteY30" fmla="*/ 1416844 h 1450182"/>
                <a:gd name="connsiteX31" fmla="*/ 357187 w 1633537"/>
                <a:gd name="connsiteY31" fmla="*/ 1431132 h 1450182"/>
                <a:gd name="connsiteX32" fmla="*/ 323850 w 1633537"/>
                <a:gd name="connsiteY32" fmla="*/ 1450182 h 1450182"/>
                <a:gd name="connsiteX33" fmla="*/ 290512 w 1633537"/>
                <a:gd name="connsiteY33" fmla="*/ 1450182 h 1450182"/>
                <a:gd name="connsiteX34" fmla="*/ 266700 w 1633537"/>
                <a:gd name="connsiteY34" fmla="*/ 1450182 h 1450182"/>
                <a:gd name="connsiteX35" fmla="*/ 200025 w 1633537"/>
                <a:gd name="connsiteY35" fmla="*/ 1421607 h 1450182"/>
                <a:gd name="connsiteX36" fmla="*/ 166687 w 1633537"/>
                <a:gd name="connsiteY36" fmla="*/ 1388269 h 1450182"/>
                <a:gd name="connsiteX37" fmla="*/ 152400 w 1633537"/>
                <a:gd name="connsiteY37" fmla="*/ 1345407 h 1450182"/>
                <a:gd name="connsiteX38" fmla="*/ 109537 w 1633537"/>
                <a:gd name="connsiteY38" fmla="*/ 1269207 h 1450182"/>
                <a:gd name="connsiteX39" fmla="*/ 57150 w 1633537"/>
                <a:gd name="connsiteY39" fmla="*/ 1183482 h 1450182"/>
                <a:gd name="connsiteX40" fmla="*/ 0 w 1633537"/>
                <a:gd name="connsiteY40" fmla="*/ 1145382 h 1450182"/>
                <a:gd name="connsiteX41" fmla="*/ 0 w 1633537"/>
                <a:gd name="connsiteY41" fmla="*/ 1145382 h 1450182"/>
                <a:gd name="connsiteX0" fmla="*/ 1633537 w 1633537"/>
                <a:gd name="connsiteY0" fmla="*/ 0 h 1450182"/>
                <a:gd name="connsiteX1" fmla="*/ 1628774 w 1633537"/>
                <a:gd name="connsiteY1" fmla="*/ 71438 h 1450182"/>
                <a:gd name="connsiteX2" fmla="*/ 1614487 w 1633537"/>
                <a:gd name="connsiteY2" fmla="*/ 123825 h 1450182"/>
                <a:gd name="connsiteX3" fmla="*/ 1593056 w 1633537"/>
                <a:gd name="connsiteY3" fmla="*/ 164307 h 1450182"/>
                <a:gd name="connsiteX4" fmla="*/ 1562100 w 1633537"/>
                <a:gd name="connsiteY4" fmla="*/ 195263 h 1450182"/>
                <a:gd name="connsiteX5" fmla="*/ 1559718 w 1633537"/>
                <a:gd name="connsiteY5" fmla="*/ 230981 h 1450182"/>
                <a:gd name="connsiteX6" fmla="*/ 1526381 w 1633537"/>
                <a:gd name="connsiteY6" fmla="*/ 261938 h 1450182"/>
                <a:gd name="connsiteX7" fmla="*/ 1481138 w 1633537"/>
                <a:gd name="connsiteY7" fmla="*/ 314325 h 1450182"/>
                <a:gd name="connsiteX8" fmla="*/ 1457325 w 1633537"/>
                <a:gd name="connsiteY8" fmla="*/ 345282 h 1450182"/>
                <a:gd name="connsiteX9" fmla="*/ 1421605 w 1633537"/>
                <a:gd name="connsiteY9" fmla="*/ 400050 h 1450182"/>
                <a:gd name="connsiteX10" fmla="*/ 1383506 w 1633537"/>
                <a:gd name="connsiteY10" fmla="*/ 450057 h 1450182"/>
                <a:gd name="connsiteX11" fmla="*/ 1347787 w 1633537"/>
                <a:gd name="connsiteY11" fmla="*/ 488157 h 1450182"/>
                <a:gd name="connsiteX12" fmla="*/ 1281112 w 1633537"/>
                <a:gd name="connsiteY12" fmla="*/ 635794 h 1450182"/>
                <a:gd name="connsiteX13" fmla="*/ 1247775 w 1633537"/>
                <a:gd name="connsiteY13" fmla="*/ 683419 h 1450182"/>
                <a:gd name="connsiteX14" fmla="*/ 1209675 w 1633537"/>
                <a:gd name="connsiteY14" fmla="*/ 731044 h 1450182"/>
                <a:gd name="connsiteX15" fmla="*/ 1166812 w 1633537"/>
                <a:gd name="connsiteY15" fmla="*/ 764382 h 1450182"/>
                <a:gd name="connsiteX16" fmla="*/ 1114425 w 1633537"/>
                <a:gd name="connsiteY16" fmla="*/ 826294 h 1450182"/>
                <a:gd name="connsiteX17" fmla="*/ 1066800 w 1633537"/>
                <a:gd name="connsiteY17" fmla="*/ 878682 h 1450182"/>
                <a:gd name="connsiteX18" fmla="*/ 990600 w 1633537"/>
                <a:gd name="connsiteY18" fmla="*/ 964407 h 1450182"/>
                <a:gd name="connsiteX19" fmla="*/ 885825 w 1633537"/>
                <a:gd name="connsiteY19" fmla="*/ 1059657 h 1450182"/>
                <a:gd name="connsiteX20" fmla="*/ 847725 w 1633537"/>
                <a:gd name="connsiteY20" fmla="*/ 1069182 h 1450182"/>
                <a:gd name="connsiteX21" fmla="*/ 819150 w 1633537"/>
                <a:gd name="connsiteY21" fmla="*/ 1088232 h 1450182"/>
                <a:gd name="connsiteX22" fmla="*/ 766762 w 1633537"/>
                <a:gd name="connsiteY22" fmla="*/ 1145382 h 1450182"/>
                <a:gd name="connsiteX23" fmla="*/ 742950 w 1633537"/>
                <a:gd name="connsiteY23" fmla="*/ 1183482 h 1450182"/>
                <a:gd name="connsiteX24" fmla="*/ 709612 w 1633537"/>
                <a:gd name="connsiteY24" fmla="*/ 1221582 h 1450182"/>
                <a:gd name="connsiteX25" fmla="*/ 623887 w 1633537"/>
                <a:gd name="connsiteY25" fmla="*/ 1254919 h 1450182"/>
                <a:gd name="connsiteX26" fmla="*/ 571500 w 1633537"/>
                <a:gd name="connsiteY26" fmla="*/ 1307307 h 1450182"/>
                <a:gd name="connsiteX27" fmla="*/ 504825 w 1633537"/>
                <a:gd name="connsiteY27" fmla="*/ 1340644 h 1450182"/>
                <a:gd name="connsiteX28" fmla="*/ 481012 w 1633537"/>
                <a:gd name="connsiteY28" fmla="*/ 1364457 h 1450182"/>
                <a:gd name="connsiteX29" fmla="*/ 428625 w 1633537"/>
                <a:gd name="connsiteY29" fmla="*/ 1402557 h 1450182"/>
                <a:gd name="connsiteX30" fmla="*/ 376237 w 1633537"/>
                <a:gd name="connsiteY30" fmla="*/ 1416844 h 1450182"/>
                <a:gd name="connsiteX31" fmla="*/ 357187 w 1633537"/>
                <a:gd name="connsiteY31" fmla="*/ 1431132 h 1450182"/>
                <a:gd name="connsiteX32" fmla="*/ 323850 w 1633537"/>
                <a:gd name="connsiteY32" fmla="*/ 1450182 h 1450182"/>
                <a:gd name="connsiteX33" fmla="*/ 290512 w 1633537"/>
                <a:gd name="connsiteY33" fmla="*/ 1450182 h 1450182"/>
                <a:gd name="connsiteX34" fmla="*/ 266700 w 1633537"/>
                <a:gd name="connsiteY34" fmla="*/ 1450182 h 1450182"/>
                <a:gd name="connsiteX35" fmla="*/ 200025 w 1633537"/>
                <a:gd name="connsiteY35" fmla="*/ 1421607 h 1450182"/>
                <a:gd name="connsiteX36" fmla="*/ 166687 w 1633537"/>
                <a:gd name="connsiteY36" fmla="*/ 1388269 h 1450182"/>
                <a:gd name="connsiteX37" fmla="*/ 152400 w 1633537"/>
                <a:gd name="connsiteY37" fmla="*/ 1345407 h 1450182"/>
                <a:gd name="connsiteX38" fmla="*/ 109537 w 1633537"/>
                <a:gd name="connsiteY38" fmla="*/ 1269207 h 1450182"/>
                <a:gd name="connsiteX39" fmla="*/ 57150 w 1633537"/>
                <a:gd name="connsiteY39" fmla="*/ 1183482 h 1450182"/>
                <a:gd name="connsiteX40" fmla="*/ 0 w 1633537"/>
                <a:gd name="connsiteY40" fmla="*/ 1145382 h 1450182"/>
                <a:gd name="connsiteX41" fmla="*/ 0 w 1633537"/>
                <a:gd name="connsiteY41" fmla="*/ 1145382 h 1450182"/>
                <a:gd name="connsiteX0" fmla="*/ 1633537 w 1633537"/>
                <a:gd name="connsiteY0" fmla="*/ 0 h 1450182"/>
                <a:gd name="connsiteX1" fmla="*/ 1628774 w 1633537"/>
                <a:gd name="connsiteY1" fmla="*/ 71438 h 1450182"/>
                <a:gd name="connsiteX2" fmla="*/ 1614487 w 1633537"/>
                <a:gd name="connsiteY2" fmla="*/ 123825 h 1450182"/>
                <a:gd name="connsiteX3" fmla="*/ 1593056 w 1633537"/>
                <a:gd name="connsiteY3" fmla="*/ 164307 h 1450182"/>
                <a:gd name="connsiteX4" fmla="*/ 1585913 w 1633537"/>
                <a:gd name="connsiteY4" fmla="*/ 197644 h 1450182"/>
                <a:gd name="connsiteX5" fmla="*/ 1559718 w 1633537"/>
                <a:gd name="connsiteY5" fmla="*/ 230981 h 1450182"/>
                <a:gd name="connsiteX6" fmla="*/ 1526381 w 1633537"/>
                <a:gd name="connsiteY6" fmla="*/ 261938 h 1450182"/>
                <a:gd name="connsiteX7" fmla="*/ 1481138 w 1633537"/>
                <a:gd name="connsiteY7" fmla="*/ 314325 h 1450182"/>
                <a:gd name="connsiteX8" fmla="*/ 1457325 w 1633537"/>
                <a:gd name="connsiteY8" fmla="*/ 345282 h 1450182"/>
                <a:gd name="connsiteX9" fmla="*/ 1421605 w 1633537"/>
                <a:gd name="connsiteY9" fmla="*/ 400050 h 1450182"/>
                <a:gd name="connsiteX10" fmla="*/ 1383506 w 1633537"/>
                <a:gd name="connsiteY10" fmla="*/ 450057 h 1450182"/>
                <a:gd name="connsiteX11" fmla="*/ 1347787 w 1633537"/>
                <a:gd name="connsiteY11" fmla="*/ 488157 h 1450182"/>
                <a:gd name="connsiteX12" fmla="*/ 1281112 w 1633537"/>
                <a:gd name="connsiteY12" fmla="*/ 635794 h 1450182"/>
                <a:gd name="connsiteX13" fmla="*/ 1247775 w 1633537"/>
                <a:gd name="connsiteY13" fmla="*/ 683419 h 1450182"/>
                <a:gd name="connsiteX14" fmla="*/ 1209675 w 1633537"/>
                <a:gd name="connsiteY14" fmla="*/ 731044 h 1450182"/>
                <a:gd name="connsiteX15" fmla="*/ 1166812 w 1633537"/>
                <a:gd name="connsiteY15" fmla="*/ 764382 h 1450182"/>
                <a:gd name="connsiteX16" fmla="*/ 1114425 w 1633537"/>
                <a:gd name="connsiteY16" fmla="*/ 826294 h 1450182"/>
                <a:gd name="connsiteX17" fmla="*/ 1066800 w 1633537"/>
                <a:gd name="connsiteY17" fmla="*/ 878682 h 1450182"/>
                <a:gd name="connsiteX18" fmla="*/ 990600 w 1633537"/>
                <a:gd name="connsiteY18" fmla="*/ 964407 h 1450182"/>
                <a:gd name="connsiteX19" fmla="*/ 885825 w 1633537"/>
                <a:gd name="connsiteY19" fmla="*/ 1059657 h 1450182"/>
                <a:gd name="connsiteX20" fmla="*/ 847725 w 1633537"/>
                <a:gd name="connsiteY20" fmla="*/ 1069182 h 1450182"/>
                <a:gd name="connsiteX21" fmla="*/ 819150 w 1633537"/>
                <a:gd name="connsiteY21" fmla="*/ 1088232 h 1450182"/>
                <a:gd name="connsiteX22" fmla="*/ 766762 w 1633537"/>
                <a:gd name="connsiteY22" fmla="*/ 1145382 h 1450182"/>
                <a:gd name="connsiteX23" fmla="*/ 742950 w 1633537"/>
                <a:gd name="connsiteY23" fmla="*/ 1183482 h 1450182"/>
                <a:gd name="connsiteX24" fmla="*/ 709612 w 1633537"/>
                <a:gd name="connsiteY24" fmla="*/ 1221582 h 1450182"/>
                <a:gd name="connsiteX25" fmla="*/ 623887 w 1633537"/>
                <a:gd name="connsiteY25" fmla="*/ 1254919 h 1450182"/>
                <a:gd name="connsiteX26" fmla="*/ 571500 w 1633537"/>
                <a:gd name="connsiteY26" fmla="*/ 1307307 h 1450182"/>
                <a:gd name="connsiteX27" fmla="*/ 504825 w 1633537"/>
                <a:gd name="connsiteY27" fmla="*/ 1340644 h 1450182"/>
                <a:gd name="connsiteX28" fmla="*/ 481012 w 1633537"/>
                <a:gd name="connsiteY28" fmla="*/ 1364457 h 1450182"/>
                <a:gd name="connsiteX29" fmla="*/ 428625 w 1633537"/>
                <a:gd name="connsiteY29" fmla="*/ 1402557 h 1450182"/>
                <a:gd name="connsiteX30" fmla="*/ 376237 w 1633537"/>
                <a:gd name="connsiteY30" fmla="*/ 1416844 h 1450182"/>
                <a:gd name="connsiteX31" fmla="*/ 357187 w 1633537"/>
                <a:gd name="connsiteY31" fmla="*/ 1431132 h 1450182"/>
                <a:gd name="connsiteX32" fmla="*/ 323850 w 1633537"/>
                <a:gd name="connsiteY32" fmla="*/ 1450182 h 1450182"/>
                <a:gd name="connsiteX33" fmla="*/ 290512 w 1633537"/>
                <a:gd name="connsiteY33" fmla="*/ 1450182 h 1450182"/>
                <a:gd name="connsiteX34" fmla="*/ 266700 w 1633537"/>
                <a:gd name="connsiteY34" fmla="*/ 1450182 h 1450182"/>
                <a:gd name="connsiteX35" fmla="*/ 200025 w 1633537"/>
                <a:gd name="connsiteY35" fmla="*/ 1421607 h 1450182"/>
                <a:gd name="connsiteX36" fmla="*/ 166687 w 1633537"/>
                <a:gd name="connsiteY36" fmla="*/ 1388269 h 1450182"/>
                <a:gd name="connsiteX37" fmla="*/ 152400 w 1633537"/>
                <a:gd name="connsiteY37" fmla="*/ 1345407 h 1450182"/>
                <a:gd name="connsiteX38" fmla="*/ 109537 w 1633537"/>
                <a:gd name="connsiteY38" fmla="*/ 1269207 h 1450182"/>
                <a:gd name="connsiteX39" fmla="*/ 57150 w 1633537"/>
                <a:gd name="connsiteY39" fmla="*/ 1183482 h 1450182"/>
                <a:gd name="connsiteX40" fmla="*/ 0 w 1633537"/>
                <a:gd name="connsiteY40" fmla="*/ 1145382 h 1450182"/>
                <a:gd name="connsiteX41" fmla="*/ 0 w 1633537"/>
                <a:gd name="connsiteY41" fmla="*/ 1145382 h 1450182"/>
                <a:gd name="connsiteX0" fmla="*/ 1633537 w 1633537"/>
                <a:gd name="connsiteY0" fmla="*/ 0 h 1450182"/>
                <a:gd name="connsiteX1" fmla="*/ 1628774 w 1633537"/>
                <a:gd name="connsiteY1" fmla="*/ 71438 h 1450182"/>
                <a:gd name="connsiteX2" fmla="*/ 1614487 w 1633537"/>
                <a:gd name="connsiteY2" fmla="*/ 123825 h 1450182"/>
                <a:gd name="connsiteX3" fmla="*/ 1593056 w 1633537"/>
                <a:gd name="connsiteY3" fmla="*/ 164307 h 1450182"/>
                <a:gd name="connsiteX4" fmla="*/ 1574007 w 1633537"/>
                <a:gd name="connsiteY4" fmla="*/ 197644 h 1450182"/>
                <a:gd name="connsiteX5" fmla="*/ 1559718 w 1633537"/>
                <a:gd name="connsiteY5" fmla="*/ 230981 h 1450182"/>
                <a:gd name="connsiteX6" fmla="*/ 1526381 w 1633537"/>
                <a:gd name="connsiteY6" fmla="*/ 261938 h 1450182"/>
                <a:gd name="connsiteX7" fmla="*/ 1481138 w 1633537"/>
                <a:gd name="connsiteY7" fmla="*/ 314325 h 1450182"/>
                <a:gd name="connsiteX8" fmla="*/ 1457325 w 1633537"/>
                <a:gd name="connsiteY8" fmla="*/ 345282 h 1450182"/>
                <a:gd name="connsiteX9" fmla="*/ 1421605 w 1633537"/>
                <a:gd name="connsiteY9" fmla="*/ 400050 h 1450182"/>
                <a:gd name="connsiteX10" fmla="*/ 1383506 w 1633537"/>
                <a:gd name="connsiteY10" fmla="*/ 450057 h 1450182"/>
                <a:gd name="connsiteX11" fmla="*/ 1347787 w 1633537"/>
                <a:gd name="connsiteY11" fmla="*/ 488157 h 1450182"/>
                <a:gd name="connsiteX12" fmla="*/ 1281112 w 1633537"/>
                <a:gd name="connsiteY12" fmla="*/ 635794 h 1450182"/>
                <a:gd name="connsiteX13" fmla="*/ 1247775 w 1633537"/>
                <a:gd name="connsiteY13" fmla="*/ 683419 h 1450182"/>
                <a:gd name="connsiteX14" fmla="*/ 1209675 w 1633537"/>
                <a:gd name="connsiteY14" fmla="*/ 731044 h 1450182"/>
                <a:gd name="connsiteX15" fmla="*/ 1166812 w 1633537"/>
                <a:gd name="connsiteY15" fmla="*/ 764382 h 1450182"/>
                <a:gd name="connsiteX16" fmla="*/ 1114425 w 1633537"/>
                <a:gd name="connsiteY16" fmla="*/ 826294 h 1450182"/>
                <a:gd name="connsiteX17" fmla="*/ 1066800 w 1633537"/>
                <a:gd name="connsiteY17" fmla="*/ 878682 h 1450182"/>
                <a:gd name="connsiteX18" fmla="*/ 990600 w 1633537"/>
                <a:gd name="connsiteY18" fmla="*/ 964407 h 1450182"/>
                <a:gd name="connsiteX19" fmla="*/ 885825 w 1633537"/>
                <a:gd name="connsiteY19" fmla="*/ 1059657 h 1450182"/>
                <a:gd name="connsiteX20" fmla="*/ 847725 w 1633537"/>
                <a:gd name="connsiteY20" fmla="*/ 1069182 h 1450182"/>
                <a:gd name="connsiteX21" fmla="*/ 819150 w 1633537"/>
                <a:gd name="connsiteY21" fmla="*/ 1088232 h 1450182"/>
                <a:gd name="connsiteX22" fmla="*/ 766762 w 1633537"/>
                <a:gd name="connsiteY22" fmla="*/ 1145382 h 1450182"/>
                <a:gd name="connsiteX23" fmla="*/ 742950 w 1633537"/>
                <a:gd name="connsiteY23" fmla="*/ 1183482 h 1450182"/>
                <a:gd name="connsiteX24" fmla="*/ 709612 w 1633537"/>
                <a:gd name="connsiteY24" fmla="*/ 1221582 h 1450182"/>
                <a:gd name="connsiteX25" fmla="*/ 623887 w 1633537"/>
                <a:gd name="connsiteY25" fmla="*/ 1254919 h 1450182"/>
                <a:gd name="connsiteX26" fmla="*/ 571500 w 1633537"/>
                <a:gd name="connsiteY26" fmla="*/ 1307307 h 1450182"/>
                <a:gd name="connsiteX27" fmla="*/ 504825 w 1633537"/>
                <a:gd name="connsiteY27" fmla="*/ 1340644 h 1450182"/>
                <a:gd name="connsiteX28" fmla="*/ 481012 w 1633537"/>
                <a:gd name="connsiteY28" fmla="*/ 1364457 h 1450182"/>
                <a:gd name="connsiteX29" fmla="*/ 428625 w 1633537"/>
                <a:gd name="connsiteY29" fmla="*/ 1402557 h 1450182"/>
                <a:gd name="connsiteX30" fmla="*/ 376237 w 1633537"/>
                <a:gd name="connsiteY30" fmla="*/ 1416844 h 1450182"/>
                <a:gd name="connsiteX31" fmla="*/ 357187 w 1633537"/>
                <a:gd name="connsiteY31" fmla="*/ 1431132 h 1450182"/>
                <a:gd name="connsiteX32" fmla="*/ 323850 w 1633537"/>
                <a:gd name="connsiteY32" fmla="*/ 1450182 h 1450182"/>
                <a:gd name="connsiteX33" fmla="*/ 290512 w 1633537"/>
                <a:gd name="connsiteY33" fmla="*/ 1450182 h 1450182"/>
                <a:gd name="connsiteX34" fmla="*/ 266700 w 1633537"/>
                <a:gd name="connsiteY34" fmla="*/ 1450182 h 1450182"/>
                <a:gd name="connsiteX35" fmla="*/ 200025 w 1633537"/>
                <a:gd name="connsiteY35" fmla="*/ 1421607 h 1450182"/>
                <a:gd name="connsiteX36" fmla="*/ 166687 w 1633537"/>
                <a:gd name="connsiteY36" fmla="*/ 1388269 h 1450182"/>
                <a:gd name="connsiteX37" fmla="*/ 152400 w 1633537"/>
                <a:gd name="connsiteY37" fmla="*/ 1345407 h 1450182"/>
                <a:gd name="connsiteX38" fmla="*/ 109537 w 1633537"/>
                <a:gd name="connsiteY38" fmla="*/ 1269207 h 1450182"/>
                <a:gd name="connsiteX39" fmla="*/ 57150 w 1633537"/>
                <a:gd name="connsiteY39" fmla="*/ 1183482 h 1450182"/>
                <a:gd name="connsiteX40" fmla="*/ 0 w 1633537"/>
                <a:gd name="connsiteY40" fmla="*/ 1145382 h 1450182"/>
                <a:gd name="connsiteX41" fmla="*/ 0 w 1633537"/>
                <a:gd name="connsiteY41" fmla="*/ 1145382 h 1450182"/>
                <a:gd name="connsiteX0" fmla="*/ 1633537 w 1633537"/>
                <a:gd name="connsiteY0" fmla="*/ 0 h 1450182"/>
                <a:gd name="connsiteX1" fmla="*/ 1628774 w 1633537"/>
                <a:gd name="connsiteY1" fmla="*/ 71438 h 1450182"/>
                <a:gd name="connsiteX2" fmla="*/ 1614487 w 1633537"/>
                <a:gd name="connsiteY2" fmla="*/ 123825 h 1450182"/>
                <a:gd name="connsiteX3" fmla="*/ 1593056 w 1633537"/>
                <a:gd name="connsiteY3" fmla="*/ 164307 h 1450182"/>
                <a:gd name="connsiteX4" fmla="*/ 1574007 w 1633537"/>
                <a:gd name="connsiteY4" fmla="*/ 197644 h 1450182"/>
                <a:gd name="connsiteX5" fmla="*/ 1557337 w 1633537"/>
                <a:gd name="connsiteY5" fmla="*/ 219075 h 1450182"/>
                <a:gd name="connsiteX6" fmla="*/ 1526381 w 1633537"/>
                <a:gd name="connsiteY6" fmla="*/ 261938 h 1450182"/>
                <a:gd name="connsiteX7" fmla="*/ 1481138 w 1633537"/>
                <a:gd name="connsiteY7" fmla="*/ 314325 h 1450182"/>
                <a:gd name="connsiteX8" fmla="*/ 1457325 w 1633537"/>
                <a:gd name="connsiteY8" fmla="*/ 345282 h 1450182"/>
                <a:gd name="connsiteX9" fmla="*/ 1421605 w 1633537"/>
                <a:gd name="connsiteY9" fmla="*/ 400050 h 1450182"/>
                <a:gd name="connsiteX10" fmla="*/ 1383506 w 1633537"/>
                <a:gd name="connsiteY10" fmla="*/ 450057 h 1450182"/>
                <a:gd name="connsiteX11" fmla="*/ 1347787 w 1633537"/>
                <a:gd name="connsiteY11" fmla="*/ 488157 h 1450182"/>
                <a:gd name="connsiteX12" fmla="*/ 1281112 w 1633537"/>
                <a:gd name="connsiteY12" fmla="*/ 635794 h 1450182"/>
                <a:gd name="connsiteX13" fmla="*/ 1247775 w 1633537"/>
                <a:gd name="connsiteY13" fmla="*/ 683419 h 1450182"/>
                <a:gd name="connsiteX14" fmla="*/ 1209675 w 1633537"/>
                <a:gd name="connsiteY14" fmla="*/ 731044 h 1450182"/>
                <a:gd name="connsiteX15" fmla="*/ 1166812 w 1633537"/>
                <a:gd name="connsiteY15" fmla="*/ 764382 h 1450182"/>
                <a:gd name="connsiteX16" fmla="*/ 1114425 w 1633537"/>
                <a:gd name="connsiteY16" fmla="*/ 826294 h 1450182"/>
                <a:gd name="connsiteX17" fmla="*/ 1066800 w 1633537"/>
                <a:gd name="connsiteY17" fmla="*/ 878682 h 1450182"/>
                <a:gd name="connsiteX18" fmla="*/ 990600 w 1633537"/>
                <a:gd name="connsiteY18" fmla="*/ 964407 h 1450182"/>
                <a:gd name="connsiteX19" fmla="*/ 885825 w 1633537"/>
                <a:gd name="connsiteY19" fmla="*/ 1059657 h 1450182"/>
                <a:gd name="connsiteX20" fmla="*/ 847725 w 1633537"/>
                <a:gd name="connsiteY20" fmla="*/ 1069182 h 1450182"/>
                <a:gd name="connsiteX21" fmla="*/ 819150 w 1633537"/>
                <a:gd name="connsiteY21" fmla="*/ 1088232 h 1450182"/>
                <a:gd name="connsiteX22" fmla="*/ 766762 w 1633537"/>
                <a:gd name="connsiteY22" fmla="*/ 1145382 h 1450182"/>
                <a:gd name="connsiteX23" fmla="*/ 742950 w 1633537"/>
                <a:gd name="connsiteY23" fmla="*/ 1183482 h 1450182"/>
                <a:gd name="connsiteX24" fmla="*/ 709612 w 1633537"/>
                <a:gd name="connsiteY24" fmla="*/ 1221582 h 1450182"/>
                <a:gd name="connsiteX25" fmla="*/ 623887 w 1633537"/>
                <a:gd name="connsiteY25" fmla="*/ 1254919 h 1450182"/>
                <a:gd name="connsiteX26" fmla="*/ 571500 w 1633537"/>
                <a:gd name="connsiteY26" fmla="*/ 1307307 h 1450182"/>
                <a:gd name="connsiteX27" fmla="*/ 504825 w 1633537"/>
                <a:gd name="connsiteY27" fmla="*/ 1340644 h 1450182"/>
                <a:gd name="connsiteX28" fmla="*/ 481012 w 1633537"/>
                <a:gd name="connsiteY28" fmla="*/ 1364457 h 1450182"/>
                <a:gd name="connsiteX29" fmla="*/ 428625 w 1633537"/>
                <a:gd name="connsiteY29" fmla="*/ 1402557 h 1450182"/>
                <a:gd name="connsiteX30" fmla="*/ 376237 w 1633537"/>
                <a:gd name="connsiteY30" fmla="*/ 1416844 h 1450182"/>
                <a:gd name="connsiteX31" fmla="*/ 357187 w 1633537"/>
                <a:gd name="connsiteY31" fmla="*/ 1431132 h 1450182"/>
                <a:gd name="connsiteX32" fmla="*/ 323850 w 1633537"/>
                <a:gd name="connsiteY32" fmla="*/ 1450182 h 1450182"/>
                <a:gd name="connsiteX33" fmla="*/ 290512 w 1633537"/>
                <a:gd name="connsiteY33" fmla="*/ 1450182 h 1450182"/>
                <a:gd name="connsiteX34" fmla="*/ 266700 w 1633537"/>
                <a:gd name="connsiteY34" fmla="*/ 1450182 h 1450182"/>
                <a:gd name="connsiteX35" fmla="*/ 200025 w 1633537"/>
                <a:gd name="connsiteY35" fmla="*/ 1421607 h 1450182"/>
                <a:gd name="connsiteX36" fmla="*/ 166687 w 1633537"/>
                <a:gd name="connsiteY36" fmla="*/ 1388269 h 1450182"/>
                <a:gd name="connsiteX37" fmla="*/ 152400 w 1633537"/>
                <a:gd name="connsiteY37" fmla="*/ 1345407 h 1450182"/>
                <a:gd name="connsiteX38" fmla="*/ 109537 w 1633537"/>
                <a:gd name="connsiteY38" fmla="*/ 1269207 h 1450182"/>
                <a:gd name="connsiteX39" fmla="*/ 57150 w 1633537"/>
                <a:gd name="connsiteY39" fmla="*/ 1183482 h 1450182"/>
                <a:gd name="connsiteX40" fmla="*/ 0 w 1633537"/>
                <a:gd name="connsiteY40" fmla="*/ 1145382 h 1450182"/>
                <a:gd name="connsiteX41" fmla="*/ 0 w 1633537"/>
                <a:gd name="connsiteY41" fmla="*/ 1145382 h 1450182"/>
                <a:gd name="connsiteX0" fmla="*/ 1633537 w 1633537"/>
                <a:gd name="connsiteY0" fmla="*/ 0 h 1450182"/>
                <a:gd name="connsiteX1" fmla="*/ 1628774 w 1633537"/>
                <a:gd name="connsiteY1" fmla="*/ 71438 h 1450182"/>
                <a:gd name="connsiteX2" fmla="*/ 1614487 w 1633537"/>
                <a:gd name="connsiteY2" fmla="*/ 123825 h 1450182"/>
                <a:gd name="connsiteX3" fmla="*/ 1593056 w 1633537"/>
                <a:gd name="connsiteY3" fmla="*/ 164307 h 1450182"/>
                <a:gd name="connsiteX4" fmla="*/ 1574007 w 1633537"/>
                <a:gd name="connsiteY4" fmla="*/ 190500 h 1450182"/>
                <a:gd name="connsiteX5" fmla="*/ 1557337 w 1633537"/>
                <a:gd name="connsiteY5" fmla="*/ 219075 h 1450182"/>
                <a:gd name="connsiteX6" fmla="*/ 1526381 w 1633537"/>
                <a:gd name="connsiteY6" fmla="*/ 261938 h 1450182"/>
                <a:gd name="connsiteX7" fmla="*/ 1481138 w 1633537"/>
                <a:gd name="connsiteY7" fmla="*/ 314325 h 1450182"/>
                <a:gd name="connsiteX8" fmla="*/ 1457325 w 1633537"/>
                <a:gd name="connsiteY8" fmla="*/ 345282 h 1450182"/>
                <a:gd name="connsiteX9" fmla="*/ 1421605 w 1633537"/>
                <a:gd name="connsiteY9" fmla="*/ 400050 h 1450182"/>
                <a:gd name="connsiteX10" fmla="*/ 1383506 w 1633537"/>
                <a:gd name="connsiteY10" fmla="*/ 450057 h 1450182"/>
                <a:gd name="connsiteX11" fmla="*/ 1347787 w 1633537"/>
                <a:gd name="connsiteY11" fmla="*/ 488157 h 1450182"/>
                <a:gd name="connsiteX12" fmla="*/ 1281112 w 1633537"/>
                <a:gd name="connsiteY12" fmla="*/ 635794 h 1450182"/>
                <a:gd name="connsiteX13" fmla="*/ 1247775 w 1633537"/>
                <a:gd name="connsiteY13" fmla="*/ 683419 h 1450182"/>
                <a:gd name="connsiteX14" fmla="*/ 1209675 w 1633537"/>
                <a:gd name="connsiteY14" fmla="*/ 731044 h 1450182"/>
                <a:gd name="connsiteX15" fmla="*/ 1166812 w 1633537"/>
                <a:gd name="connsiteY15" fmla="*/ 764382 h 1450182"/>
                <a:gd name="connsiteX16" fmla="*/ 1114425 w 1633537"/>
                <a:gd name="connsiteY16" fmla="*/ 826294 h 1450182"/>
                <a:gd name="connsiteX17" fmla="*/ 1066800 w 1633537"/>
                <a:gd name="connsiteY17" fmla="*/ 878682 h 1450182"/>
                <a:gd name="connsiteX18" fmla="*/ 990600 w 1633537"/>
                <a:gd name="connsiteY18" fmla="*/ 964407 h 1450182"/>
                <a:gd name="connsiteX19" fmla="*/ 885825 w 1633537"/>
                <a:gd name="connsiteY19" fmla="*/ 1059657 h 1450182"/>
                <a:gd name="connsiteX20" fmla="*/ 847725 w 1633537"/>
                <a:gd name="connsiteY20" fmla="*/ 1069182 h 1450182"/>
                <a:gd name="connsiteX21" fmla="*/ 819150 w 1633537"/>
                <a:gd name="connsiteY21" fmla="*/ 1088232 h 1450182"/>
                <a:gd name="connsiteX22" fmla="*/ 766762 w 1633537"/>
                <a:gd name="connsiteY22" fmla="*/ 1145382 h 1450182"/>
                <a:gd name="connsiteX23" fmla="*/ 742950 w 1633537"/>
                <a:gd name="connsiteY23" fmla="*/ 1183482 h 1450182"/>
                <a:gd name="connsiteX24" fmla="*/ 709612 w 1633537"/>
                <a:gd name="connsiteY24" fmla="*/ 1221582 h 1450182"/>
                <a:gd name="connsiteX25" fmla="*/ 623887 w 1633537"/>
                <a:gd name="connsiteY25" fmla="*/ 1254919 h 1450182"/>
                <a:gd name="connsiteX26" fmla="*/ 571500 w 1633537"/>
                <a:gd name="connsiteY26" fmla="*/ 1307307 h 1450182"/>
                <a:gd name="connsiteX27" fmla="*/ 504825 w 1633537"/>
                <a:gd name="connsiteY27" fmla="*/ 1340644 h 1450182"/>
                <a:gd name="connsiteX28" fmla="*/ 481012 w 1633537"/>
                <a:gd name="connsiteY28" fmla="*/ 1364457 h 1450182"/>
                <a:gd name="connsiteX29" fmla="*/ 428625 w 1633537"/>
                <a:gd name="connsiteY29" fmla="*/ 1402557 h 1450182"/>
                <a:gd name="connsiteX30" fmla="*/ 376237 w 1633537"/>
                <a:gd name="connsiteY30" fmla="*/ 1416844 h 1450182"/>
                <a:gd name="connsiteX31" fmla="*/ 357187 w 1633537"/>
                <a:gd name="connsiteY31" fmla="*/ 1431132 h 1450182"/>
                <a:gd name="connsiteX32" fmla="*/ 323850 w 1633537"/>
                <a:gd name="connsiteY32" fmla="*/ 1450182 h 1450182"/>
                <a:gd name="connsiteX33" fmla="*/ 290512 w 1633537"/>
                <a:gd name="connsiteY33" fmla="*/ 1450182 h 1450182"/>
                <a:gd name="connsiteX34" fmla="*/ 266700 w 1633537"/>
                <a:gd name="connsiteY34" fmla="*/ 1450182 h 1450182"/>
                <a:gd name="connsiteX35" fmla="*/ 200025 w 1633537"/>
                <a:gd name="connsiteY35" fmla="*/ 1421607 h 1450182"/>
                <a:gd name="connsiteX36" fmla="*/ 166687 w 1633537"/>
                <a:gd name="connsiteY36" fmla="*/ 1388269 h 1450182"/>
                <a:gd name="connsiteX37" fmla="*/ 152400 w 1633537"/>
                <a:gd name="connsiteY37" fmla="*/ 1345407 h 1450182"/>
                <a:gd name="connsiteX38" fmla="*/ 109537 w 1633537"/>
                <a:gd name="connsiteY38" fmla="*/ 1269207 h 1450182"/>
                <a:gd name="connsiteX39" fmla="*/ 57150 w 1633537"/>
                <a:gd name="connsiteY39" fmla="*/ 1183482 h 1450182"/>
                <a:gd name="connsiteX40" fmla="*/ 0 w 1633537"/>
                <a:gd name="connsiteY40" fmla="*/ 1145382 h 1450182"/>
                <a:gd name="connsiteX41" fmla="*/ 0 w 1633537"/>
                <a:gd name="connsiteY41" fmla="*/ 1145382 h 1450182"/>
                <a:gd name="connsiteX0" fmla="*/ 1633537 w 1633537"/>
                <a:gd name="connsiteY0" fmla="*/ 0 h 1450182"/>
                <a:gd name="connsiteX1" fmla="*/ 1628774 w 1633537"/>
                <a:gd name="connsiteY1" fmla="*/ 71438 h 1450182"/>
                <a:gd name="connsiteX2" fmla="*/ 1614487 w 1633537"/>
                <a:gd name="connsiteY2" fmla="*/ 123825 h 1450182"/>
                <a:gd name="connsiteX3" fmla="*/ 1593056 w 1633537"/>
                <a:gd name="connsiteY3" fmla="*/ 154782 h 1450182"/>
                <a:gd name="connsiteX4" fmla="*/ 1574007 w 1633537"/>
                <a:gd name="connsiteY4" fmla="*/ 190500 h 1450182"/>
                <a:gd name="connsiteX5" fmla="*/ 1557337 w 1633537"/>
                <a:gd name="connsiteY5" fmla="*/ 219075 h 1450182"/>
                <a:gd name="connsiteX6" fmla="*/ 1526381 w 1633537"/>
                <a:gd name="connsiteY6" fmla="*/ 261938 h 1450182"/>
                <a:gd name="connsiteX7" fmla="*/ 1481138 w 1633537"/>
                <a:gd name="connsiteY7" fmla="*/ 314325 h 1450182"/>
                <a:gd name="connsiteX8" fmla="*/ 1457325 w 1633537"/>
                <a:gd name="connsiteY8" fmla="*/ 345282 h 1450182"/>
                <a:gd name="connsiteX9" fmla="*/ 1421605 w 1633537"/>
                <a:gd name="connsiteY9" fmla="*/ 400050 h 1450182"/>
                <a:gd name="connsiteX10" fmla="*/ 1383506 w 1633537"/>
                <a:gd name="connsiteY10" fmla="*/ 450057 h 1450182"/>
                <a:gd name="connsiteX11" fmla="*/ 1347787 w 1633537"/>
                <a:gd name="connsiteY11" fmla="*/ 488157 h 1450182"/>
                <a:gd name="connsiteX12" fmla="*/ 1281112 w 1633537"/>
                <a:gd name="connsiteY12" fmla="*/ 635794 h 1450182"/>
                <a:gd name="connsiteX13" fmla="*/ 1247775 w 1633537"/>
                <a:gd name="connsiteY13" fmla="*/ 683419 h 1450182"/>
                <a:gd name="connsiteX14" fmla="*/ 1209675 w 1633537"/>
                <a:gd name="connsiteY14" fmla="*/ 731044 h 1450182"/>
                <a:gd name="connsiteX15" fmla="*/ 1166812 w 1633537"/>
                <a:gd name="connsiteY15" fmla="*/ 764382 h 1450182"/>
                <a:gd name="connsiteX16" fmla="*/ 1114425 w 1633537"/>
                <a:gd name="connsiteY16" fmla="*/ 826294 h 1450182"/>
                <a:gd name="connsiteX17" fmla="*/ 1066800 w 1633537"/>
                <a:gd name="connsiteY17" fmla="*/ 878682 h 1450182"/>
                <a:gd name="connsiteX18" fmla="*/ 990600 w 1633537"/>
                <a:gd name="connsiteY18" fmla="*/ 964407 h 1450182"/>
                <a:gd name="connsiteX19" fmla="*/ 885825 w 1633537"/>
                <a:gd name="connsiteY19" fmla="*/ 1059657 h 1450182"/>
                <a:gd name="connsiteX20" fmla="*/ 847725 w 1633537"/>
                <a:gd name="connsiteY20" fmla="*/ 1069182 h 1450182"/>
                <a:gd name="connsiteX21" fmla="*/ 819150 w 1633537"/>
                <a:gd name="connsiteY21" fmla="*/ 1088232 h 1450182"/>
                <a:gd name="connsiteX22" fmla="*/ 766762 w 1633537"/>
                <a:gd name="connsiteY22" fmla="*/ 1145382 h 1450182"/>
                <a:gd name="connsiteX23" fmla="*/ 742950 w 1633537"/>
                <a:gd name="connsiteY23" fmla="*/ 1183482 h 1450182"/>
                <a:gd name="connsiteX24" fmla="*/ 709612 w 1633537"/>
                <a:gd name="connsiteY24" fmla="*/ 1221582 h 1450182"/>
                <a:gd name="connsiteX25" fmla="*/ 623887 w 1633537"/>
                <a:gd name="connsiteY25" fmla="*/ 1254919 h 1450182"/>
                <a:gd name="connsiteX26" fmla="*/ 571500 w 1633537"/>
                <a:gd name="connsiteY26" fmla="*/ 1307307 h 1450182"/>
                <a:gd name="connsiteX27" fmla="*/ 504825 w 1633537"/>
                <a:gd name="connsiteY27" fmla="*/ 1340644 h 1450182"/>
                <a:gd name="connsiteX28" fmla="*/ 481012 w 1633537"/>
                <a:gd name="connsiteY28" fmla="*/ 1364457 h 1450182"/>
                <a:gd name="connsiteX29" fmla="*/ 428625 w 1633537"/>
                <a:gd name="connsiteY29" fmla="*/ 1402557 h 1450182"/>
                <a:gd name="connsiteX30" fmla="*/ 376237 w 1633537"/>
                <a:gd name="connsiteY30" fmla="*/ 1416844 h 1450182"/>
                <a:gd name="connsiteX31" fmla="*/ 357187 w 1633537"/>
                <a:gd name="connsiteY31" fmla="*/ 1431132 h 1450182"/>
                <a:gd name="connsiteX32" fmla="*/ 323850 w 1633537"/>
                <a:gd name="connsiteY32" fmla="*/ 1450182 h 1450182"/>
                <a:gd name="connsiteX33" fmla="*/ 290512 w 1633537"/>
                <a:gd name="connsiteY33" fmla="*/ 1450182 h 1450182"/>
                <a:gd name="connsiteX34" fmla="*/ 266700 w 1633537"/>
                <a:gd name="connsiteY34" fmla="*/ 1450182 h 1450182"/>
                <a:gd name="connsiteX35" fmla="*/ 200025 w 1633537"/>
                <a:gd name="connsiteY35" fmla="*/ 1421607 h 1450182"/>
                <a:gd name="connsiteX36" fmla="*/ 166687 w 1633537"/>
                <a:gd name="connsiteY36" fmla="*/ 1388269 h 1450182"/>
                <a:gd name="connsiteX37" fmla="*/ 152400 w 1633537"/>
                <a:gd name="connsiteY37" fmla="*/ 1345407 h 1450182"/>
                <a:gd name="connsiteX38" fmla="*/ 109537 w 1633537"/>
                <a:gd name="connsiteY38" fmla="*/ 1269207 h 1450182"/>
                <a:gd name="connsiteX39" fmla="*/ 57150 w 1633537"/>
                <a:gd name="connsiteY39" fmla="*/ 1183482 h 1450182"/>
                <a:gd name="connsiteX40" fmla="*/ 0 w 1633537"/>
                <a:gd name="connsiteY40" fmla="*/ 1145382 h 1450182"/>
                <a:gd name="connsiteX41" fmla="*/ 0 w 1633537"/>
                <a:gd name="connsiteY41" fmla="*/ 1145382 h 1450182"/>
                <a:gd name="connsiteX0" fmla="*/ 1633537 w 1633537"/>
                <a:gd name="connsiteY0" fmla="*/ 0 h 1450182"/>
                <a:gd name="connsiteX1" fmla="*/ 1628774 w 1633537"/>
                <a:gd name="connsiteY1" fmla="*/ 71438 h 1450182"/>
                <a:gd name="connsiteX2" fmla="*/ 1614487 w 1633537"/>
                <a:gd name="connsiteY2" fmla="*/ 123825 h 1450182"/>
                <a:gd name="connsiteX3" fmla="*/ 1593056 w 1633537"/>
                <a:gd name="connsiteY3" fmla="*/ 154782 h 1450182"/>
                <a:gd name="connsiteX4" fmla="*/ 1574007 w 1633537"/>
                <a:gd name="connsiteY4" fmla="*/ 190500 h 1450182"/>
                <a:gd name="connsiteX5" fmla="*/ 1557337 w 1633537"/>
                <a:gd name="connsiteY5" fmla="*/ 219075 h 1450182"/>
                <a:gd name="connsiteX6" fmla="*/ 1526381 w 1633537"/>
                <a:gd name="connsiteY6" fmla="*/ 261938 h 1450182"/>
                <a:gd name="connsiteX7" fmla="*/ 1481138 w 1633537"/>
                <a:gd name="connsiteY7" fmla="*/ 314325 h 1450182"/>
                <a:gd name="connsiteX8" fmla="*/ 1457325 w 1633537"/>
                <a:gd name="connsiteY8" fmla="*/ 345282 h 1450182"/>
                <a:gd name="connsiteX9" fmla="*/ 1421605 w 1633537"/>
                <a:gd name="connsiteY9" fmla="*/ 400050 h 1450182"/>
                <a:gd name="connsiteX10" fmla="*/ 1383506 w 1633537"/>
                <a:gd name="connsiteY10" fmla="*/ 450057 h 1450182"/>
                <a:gd name="connsiteX11" fmla="*/ 1347787 w 1633537"/>
                <a:gd name="connsiteY11" fmla="*/ 488157 h 1450182"/>
                <a:gd name="connsiteX12" fmla="*/ 1281112 w 1633537"/>
                <a:gd name="connsiteY12" fmla="*/ 635794 h 1450182"/>
                <a:gd name="connsiteX13" fmla="*/ 1247775 w 1633537"/>
                <a:gd name="connsiteY13" fmla="*/ 683419 h 1450182"/>
                <a:gd name="connsiteX14" fmla="*/ 1209675 w 1633537"/>
                <a:gd name="connsiteY14" fmla="*/ 731044 h 1450182"/>
                <a:gd name="connsiteX15" fmla="*/ 1166812 w 1633537"/>
                <a:gd name="connsiteY15" fmla="*/ 764382 h 1450182"/>
                <a:gd name="connsiteX16" fmla="*/ 1114425 w 1633537"/>
                <a:gd name="connsiteY16" fmla="*/ 826294 h 1450182"/>
                <a:gd name="connsiteX17" fmla="*/ 1066800 w 1633537"/>
                <a:gd name="connsiteY17" fmla="*/ 878682 h 1450182"/>
                <a:gd name="connsiteX18" fmla="*/ 990600 w 1633537"/>
                <a:gd name="connsiteY18" fmla="*/ 964407 h 1450182"/>
                <a:gd name="connsiteX19" fmla="*/ 885825 w 1633537"/>
                <a:gd name="connsiteY19" fmla="*/ 1059657 h 1450182"/>
                <a:gd name="connsiteX20" fmla="*/ 847725 w 1633537"/>
                <a:gd name="connsiteY20" fmla="*/ 1069182 h 1450182"/>
                <a:gd name="connsiteX21" fmla="*/ 819150 w 1633537"/>
                <a:gd name="connsiteY21" fmla="*/ 1088232 h 1450182"/>
                <a:gd name="connsiteX22" fmla="*/ 766762 w 1633537"/>
                <a:gd name="connsiteY22" fmla="*/ 1145382 h 1450182"/>
                <a:gd name="connsiteX23" fmla="*/ 742950 w 1633537"/>
                <a:gd name="connsiteY23" fmla="*/ 1183482 h 1450182"/>
                <a:gd name="connsiteX24" fmla="*/ 709612 w 1633537"/>
                <a:gd name="connsiteY24" fmla="*/ 1221582 h 1450182"/>
                <a:gd name="connsiteX25" fmla="*/ 623887 w 1633537"/>
                <a:gd name="connsiteY25" fmla="*/ 1254919 h 1450182"/>
                <a:gd name="connsiteX26" fmla="*/ 571500 w 1633537"/>
                <a:gd name="connsiteY26" fmla="*/ 1307307 h 1450182"/>
                <a:gd name="connsiteX27" fmla="*/ 504825 w 1633537"/>
                <a:gd name="connsiteY27" fmla="*/ 1340644 h 1450182"/>
                <a:gd name="connsiteX28" fmla="*/ 481012 w 1633537"/>
                <a:gd name="connsiteY28" fmla="*/ 1364457 h 1450182"/>
                <a:gd name="connsiteX29" fmla="*/ 428625 w 1633537"/>
                <a:gd name="connsiteY29" fmla="*/ 1402557 h 1450182"/>
                <a:gd name="connsiteX30" fmla="*/ 376237 w 1633537"/>
                <a:gd name="connsiteY30" fmla="*/ 1416844 h 1450182"/>
                <a:gd name="connsiteX31" fmla="*/ 357187 w 1633537"/>
                <a:gd name="connsiteY31" fmla="*/ 1431132 h 1450182"/>
                <a:gd name="connsiteX32" fmla="*/ 323850 w 1633537"/>
                <a:gd name="connsiteY32" fmla="*/ 1450182 h 1450182"/>
                <a:gd name="connsiteX33" fmla="*/ 290512 w 1633537"/>
                <a:gd name="connsiteY33" fmla="*/ 1450182 h 1450182"/>
                <a:gd name="connsiteX34" fmla="*/ 266700 w 1633537"/>
                <a:gd name="connsiteY34" fmla="*/ 1450182 h 1450182"/>
                <a:gd name="connsiteX35" fmla="*/ 200025 w 1633537"/>
                <a:gd name="connsiteY35" fmla="*/ 1421607 h 1450182"/>
                <a:gd name="connsiteX36" fmla="*/ 166687 w 1633537"/>
                <a:gd name="connsiteY36" fmla="*/ 1388269 h 1450182"/>
                <a:gd name="connsiteX37" fmla="*/ 152400 w 1633537"/>
                <a:gd name="connsiteY37" fmla="*/ 1345407 h 1450182"/>
                <a:gd name="connsiteX38" fmla="*/ 109537 w 1633537"/>
                <a:gd name="connsiteY38" fmla="*/ 1269207 h 1450182"/>
                <a:gd name="connsiteX39" fmla="*/ 57150 w 1633537"/>
                <a:gd name="connsiteY39" fmla="*/ 1183482 h 1450182"/>
                <a:gd name="connsiteX40" fmla="*/ 0 w 1633537"/>
                <a:gd name="connsiteY40" fmla="*/ 1145382 h 1450182"/>
                <a:gd name="connsiteX41" fmla="*/ 0 w 1633537"/>
                <a:gd name="connsiteY41" fmla="*/ 1145382 h 1450182"/>
                <a:gd name="connsiteX0" fmla="*/ 1633537 w 1633537"/>
                <a:gd name="connsiteY0" fmla="*/ 0 h 1450182"/>
                <a:gd name="connsiteX1" fmla="*/ 1628774 w 1633537"/>
                <a:gd name="connsiteY1" fmla="*/ 71438 h 1450182"/>
                <a:gd name="connsiteX2" fmla="*/ 1614487 w 1633537"/>
                <a:gd name="connsiteY2" fmla="*/ 123825 h 1450182"/>
                <a:gd name="connsiteX3" fmla="*/ 1593056 w 1633537"/>
                <a:gd name="connsiteY3" fmla="*/ 154782 h 1450182"/>
                <a:gd name="connsiteX4" fmla="*/ 1621631 w 1633537"/>
                <a:gd name="connsiteY4" fmla="*/ 133350 h 1450182"/>
                <a:gd name="connsiteX5" fmla="*/ 1574007 w 1633537"/>
                <a:gd name="connsiteY5" fmla="*/ 190500 h 1450182"/>
                <a:gd name="connsiteX6" fmla="*/ 1557337 w 1633537"/>
                <a:gd name="connsiteY6" fmla="*/ 219075 h 1450182"/>
                <a:gd name="connsiteX7" fmla="*/ 1526381 w 1633537"/>
                <a:gd name="connsiteY7" fmla="*/ 261938 h 1450182"/>
                <a:gd name="connsiteX8" fmla="*/ 1481138 w 1633537"/>
                <a:gd name="connsiteY8" fmla="*/ 314325 h 1450182"/>
                <a:gd name="connsiteX9" fmla="*/ 1457325 w 1633537"/>
                <a:gd name="connsiteY9" fmla="*/ 345282 h 1450182"/>
                <a:gd name="connsiteX10" fmla="*/ 1421605 w 1633537"/>
                <a:gd name="connsiteY10" fmla="*/ 400050 h 1450182"/>
                <a:gd name="connsiteX11" fmla="*/ 1383506 w 1633537"/>
                <a:gd name="connsiteY11" fmla="*/ 450057 h 1450182"/>
                <a:gd name="connsiteX12" fmla="*/ 1347787 w 1633537"/>
                <a:gd name="connsiteY12" fmla="*/ 488157 h 1450182"/>
                <a:gd name="connsiteX13" fmla="*/ 1281112 w 1633537"/>
                <a:gd name="connsiteY13" fmla="*/ 635794 h 1450182"/>
                <a:gd name="connsiteX14" fmla="*/ 1247775 w 1633537"/>
                <a:gd name="connsiteY14" fmla="*/ 683419 h 1450182"/>
                <a:gd name="connsiteX15" fmla="*/ 1209675 w 1633537"/>
                <a:gd name="connsiteY15" fmla="*/ 731044 h 1450182"/>
                <a:gd name="connsiteX16" fmla="*/ 1166812 w 1633537"/>
                <a:gd name="connsiteY16" fmla="*/ 764382 h 1450182"/>
                <a:gd name="connsiteX17" fmla="*/ 1114425 w 1633537"/>
                <a:gd name="connsiteY17" fmla="*/ 826294 h 1450182"/>
                <a:gd name="connsiteX18" fmla="*/ 1066800 w 1633537"/>
                <a:gd name="connsiteY18" fmla="*/ 878682 h 1450182"/>
                <a:gd name="connsiteX19" fmla="*/ 990600 w 1633537"/>
                <a:gd name="connsiteY19" fmla="*/ 964407 h 1450182"/>
                <a:gd name="connsiteX20" fmla="*/ 885825 w 1633537"/>
                <a:gd name="connsiteY20" fmla="*/ 1059657 h 1450182"/>
                <a:gd name="connsiteX21" fmla="*/ 847725 w 1633537"/>
                <a:gd name="connsiteY21" fmla="*/ 1069182 h 1450182"/>
                <a:gd name="connsiteX22" fmla="*/ 819150 w 1633537"/>
                <a:gd name="connsiteY22" fmla="*/ 1088232 h 1450182"/>
                <a:gd name="connsiteX23" fmla="*/ 766762 w 1633537"/>
                <a:gd name="connsiteY23" fmla="*/ 1145382 h 1450182"/>
                <a:gd name="connsiteX24" fmla="*/ 742950 w 1633537"/>
                <a:gd name="connsiteY24" fmla="*/ 1183482 h 1450182"/>
                <a:gd name="connsiteX25" fmla="*/ 709612 w 1633537"/>
                <a:gd name="connsiteY25" fmla="*/ 1221582 h 1450182"/>
                <a:gd name="connsiteX26" fmla="*/ 623887 w 1633537"/>
                <a:gd name="connsiteY26" fmla="*/ 1254919 h 1450182"/>
                <a:gd name="connsiteX27" fmla="*/ 571500 w 1633537"/>
                <a:gd name="connsiteY27" fmla="*/ 1307307 h 1450182"/>
                <a:gd name="connsiteX28" fmla="*/ 504825 w 1633537"/>
                <a:gd name="connsiteY28" fmla="*/ 1340644 h 1450182"/>
                <a:gd name="connsiteX29" fmla="*/ 481012 w 1633537"/>
                <a:gd name="connsiteY29" fmla="*/ 1364457 h 1450182"/>
                <a:gd name="connsiteX30" fmla="*/ 428625 w 1633537"/>
                <a:gd name="connsiteY30" fmla="*/ 1402557 h 1450182"/>
                <a:gd name="connsiteX31" fmla="*/ 376237 w 1633537"/>
                <a:gd name="connsiteY31" fmla="*/ 1416844 h 1450182"/>
                <a:gd name="connsiteX32" fmla="*/ 357187 w 1633537"/>
                <a:gd name="connsiteY32" fmla="*/ 1431132 h 1450182"/>
                <a:gd name="connsiteX33" fmla="*/ 323850 w 1633537"/>
                <a:gd name="connsiteY33" fmla="*/ 1450182 h 1450182"/>
                <a:gd name="connsiteX34" fmla="*/ 290512 w 1633537"/>
                <a:gd name="connsiteY34" fmla="*/ 1450182 h 1450182"/>
                <a:gd name="connsiteX35" fmla="*/ 266700 w 1633537"/>
                <a:gd name="connsiteY35" fmla="*/ 1450182 h 1450182"/>
                <a:gd name="connsiteX36" fmla="*/ 200025 w 1633537"/>
                <a:gd name="connsiteY36" fmla="*/ 1421607 h 1450182"/>
                <a:gd name="connsiteX37" fmla="*/ 166687 w 1633537"/>
                <a:gd name="connsiteY37" fmla="*/ 1388269 h 1450182"/>
                <a:gd name="connsiteX38" fmla="*/ 152400 w 1633537"/>
                <a:gd name="connsiteY38" fmla="*/ 1345407 h 1450182"/>
                <a:gd name="connsiteX39" fmla="*/ 109537 w 1633537"/>
                <a:gd name="connsiteY39" fmla="*/ 1269207 h 1450182"/>
                <a:gd name="connsiteX40" fmla="*/ 57150 w 1633537"/>
                <a:gd name="connsiteY40" fmla="*/ 1183482 h 1450182"/>
                <a:gd name="connsiteX41" fmla="*/ 0 w 1633537"/>
                <a:gd name="connsiteY41" fmla="*/ 1145382 h 1450182"/>
                <a:gd name="connsiteX42" fmla="*/ 0 w 1633537"/>
                <a:gd name="connsiteY42" fmla="*/ 1145382 h 1450182"/>
                <a:gd name="connsiteX0" fmla="*/ 1633537 w 1639227"/>
                <a:gd name="connsiteY0" fmla="*/ 0 h 1450182"/>
                <a:gd name="connsiteX1" fmla="*/ 1628774 w 1639227"/>
                <a:gd name="connsiteY1" fmla="*/ 71438 h 1450182"/>
                <a:gd name="connsiteX2" fmla="*/ 1638299 w 1639227"/>
                <a:gd name="connsiteY2" fmla="*/ 114300 h 1450182"/>
                <a:gd name="connsiteX3" fmla="*/ 1593056 w 1639227"/>
                <a:gd name="connsiteY3" fmla="*/ 154782 h 1450182"/>
                <a:gd name="connsiteX4" fmla="*/ 1621631 w 1639227"/>
                <a:gd name="connsiteY4" fmla="*/ 133350 h 1450182"/>
                <a:gd name="connsiteX5" fmla="*/ 1574007 w 1639227"/>
                <a:gd name="connsiteY5" fmla="*/ 190500 h 1450182"/>
                <a:gd name="connsiteX6" fmla="*/ 1557337 w 1639227"/>
                <a:gd name="connsiteY6" fmla="*/ 219075 h 1450182"/>
                <a:gd name="connsiteX7" fmla="*/ 1526381 w 1639227"/>
                <a:gd name="connsiteY7" fmla="*/ 261938 h 1450182"/>
                <a:gd name="connsiteX8" fmla="*/ 1481138 w 1639227"/>
                <a:gd name="connsiteY8" fmla="*/ 314325 h 1450182"/>
                <a:gd name="connsiteX9" fmla="*/ 1457325 w 1639227"/>
                <a:gd name="connsiteY9" fmla="*/ 345282 h 1450182"/>
                <a:gd name="connsiteX10" fmla="*/ 1421605 w 1639227"/>
                <a:gd name="connsiteY10" fmla="*/ 400050 h 1450182"/>
                <a:gd name="connsiteX11" fmla="*/ 1383506 w 1639227"/>
                <a:gd name="connsiteY11" fmla="*/ 450057 h 1450182"/>
                <a:gd name="connsiteX12" fmla="*/ 1347787 w 1639227"/>
                <a:gd name="connsiteY12" fmla="*/ 488157 h 1450182"/>
                <a:gd name="connsiteX13" fmla="*/ 1281112 w 1639227"/>
                <a:gd name="connsiteY13" fmla="*/ 635794 h 1450182"/>
                <a:gd name="connsiteX14" fmla="*/ 1247775 w 1639227"/>
                <a:gd name="connsiteY14" fmla="*/ 683419 h 1450182"/>
                <a:gd name="connsiteX15" fmla="*/ 1209675 w 1639227"/>
                <a:gd name="connsiteY15" fmla="*/ 731044 h 1450182"/>
                <a:gd name="connsiteX16" fmla="*/ 1166812 w 1639227"/>
                <a:gd name="connsiteY16" fmla="*/ 764382 h 1450182"/>
                <a:gd name="connsiteX17" fmla="*/ 1114425 w 1639227"/>
                <a:gd name="connsiteY17" fmla="*/ 826294 h 1450182"/>
                <a:gd name="connsiteX18" fmla="*/ 1066800 w 1639227"/>
                <a:gd name="connsiteY18" fmla="*/ 878682 h 1450182"/>
                <a:gd name="connsiteX19" fmla="*/ 990600 w 1639227"/>
                <a:gd name="connsiteY19" fmla="*/ 964407 h 1450182"/>
                <a:gd name="connsiteX20" fmla="*/ 885825 w 1639227"/>
                <a:gd name="connsiteY20" fmla="*/ 1059657 h 1450182"/>
                <a:gd name="connsiteX21" fmla="*/ 847725 w 1639227"/>
                <a:gd name="connsiteY21" fmla="*/ 1069182 h 1450182"/>
                <a:gd name="connsiteX22" fmla="*/ 819150 w 1639227"/>
                <a:gd name="connsiteY22" fmla="*/ 1088232 h 1450182"/>
                <a:gd name="connsiteX23" fmla="*/ 766762 w 1639227"/>
                <a:gd name="connsiteY23" fmla="*/ 1145382 h 1450182"/>
                <a:gd name="connsiteX24" fmla="*/ 742950 w 1639227"/>
                <a:gd name="connsiteY24" fmla="*/ 1183482 h 1450182"/>
                <a:gd name="connsiteX25" fmla="*/ 709612 w 1639227"/>
                <a:gd name="connsiteY25" fmla="*/ 1221582 h 1450182"/>
                <a:gd name="connsiteX26" fmla="*/ 623887 w 1639227"/>
                <a:gd name="connsiteY26" fmla="*/ 1254919 h 1450182"/>
                <a:gd name="connsiteX27" fmla="*/ 571500 w 1639227"/>
                <a:gd name="connsiteY27" fmla="*/ 1307307 h 1450182"/>
                <a:gd name="connsiteX28" fmla="*/ 504825 w 1639227"/>
                <a:gd name="connsiteY28" fmla="*/ 1340644 h 1450182"/>
                <a:gd name="connsiteX29" fmla="*/ 481012 w 1639227"/>
                <a:gd name="connsiteY29" fmla="*/ 1364457 h 1450182"/>
                <a:gd name="connsiteX30" fmla="*/ 428625 w 1639227"/>
                <a:gd name="connsiteY30" fmla="*/ 1402557 h 1450182"/>
                <a:gd name="connsiteX31" fmla="*/ 376237 w 1639227"/>
                <a:gd name="connsiteY31" fmla="*/ 1416844 h 1450182"/>
                <a:gd name="connsiteX32" fmla="*/ 357187 w 1639227"/>
                <a:gd name="connsiteY32" fmla="*/ 1431132 h 1450182"/>
                <a:gd name="connsiteX33" fmla="*/ 323850 w 1639227"/>
                <a:gd name="connsiteY33" fmla="*/ 1450182 h 1450182"/>
                <a:gd name="connsiteX34" fmla="*/ 290512 w 1639227"/>
                <a:gd name="connsiteY34" fmla="*/ 1450182 h 1450182"/>
                <a:gd name="connsiteX35" fmla="*/ 266700 w 1639227"/>
                <a:gd name="connsiteY35" fmla="*/ 1450182 h 1450182"/>
                <a:gd name="connsiteX36" fmla="*/ 200025 w 1639227"/>
                <a:gd name="connsiteY36" fmla="*/ 1421607 h 1450182"/>
                <a:gd name="connsiteX37" fmla="*/ 166687 w 1639227"/>
                <a:gd name="connsiteY37" fmla="*/ 1388269 h 1450182"/>
                <a:gd name="connsiteX38" fmla="*/ 152400 w 1639227"/>
                <a:gd name="connsiteY38" fmla="*/ 1345407 h 1450182"/>
                <a:gd name="connsiteX39" fmla="*/ 109537 w 1639227"/>
                <a:gd name="connsiteY39" fmla="*/ 1269207 h 1450182"/>
                <a:gd name="connsiteX40" fmla="*/ 57150 w 1639227"/>
                <a:gd name="connsiteY40" fmla="*/ 1183482 h 1450182"/>
                <a:gd name="connsiteX41" fmla="*/ 0 w 1639227"/>
                <a:gd name="connsiteY41" fmla="*/ 1145382 h 1450182"/>
                <a:gd name="connsiteX42" fmla="*/ 0 w 1639227"/>
                <a:gd name="connsiteY42" fmla="*/ 1145382 h 1450182"/>
                <a:gd name="connsiteX0" fmla="*/ 1633537 w 1639227"/>
                <a:gd name="connsiteY0" fmla="*/ 0 h 1450182"/>
                <a:gd name="connsiteX1" fmla="*/ 1628774 w 1639227"/>
                <a:gd name="connsiteY1" fmla="*/ 71438 h 1450182"/>
                <a:gd name="connsiteX2" fmla="*/ 1638299 w 1639227"/>
                <a:gd name="connsiteY2" fmla="*/ 114300 h 1450182"/>
                <a:gd name="connsiteX3" fmla="*/ 1593056 w 1639227"/>
                <a:gd name="connsiteY3" fmla="*/ 154782 h 1450182"/>
                <a:gd name="connsiteX4" fmla="*/ 1574007 w 1639227"/>
                <a:gd name="connsiteY4" fmla="*/ 190500 h 1450182"/>
                <a:gd name="connsiteX5" fmla="*/ 1557337 w 1639227"/>
                <a:gd name="connsiteY5" fmla="*/ 219075 h 1450182"/>
                <a:gd name="connsiteX6" fmla="*/ 1526381 w 1639227"/>
                <a:gd name="connsiteY6" fmla="*/ 261938 h 1450182"/>
                <a:gd name="connsiteX7" fmla="*/ 1481138 w 1639227"/>
                <a:gd name="connsiteY7" fmla="*/ 314325 h 1450182"/>
                <a:gd name="connsiteX8" fmla="*/ 1457325 w 1639227"/>
                <a:gd name="connsiteY8" fmla="*/ 345282 h 1450182"/>
                <a:gd name="connsiteX9" fmla="*/ 1421605 w 1639227"/>
                <a:gd name="connsiteY9" fmla="*/ 400050 h 1450182"/>
                <a:gd name="connsiteX10" fmla="*/ 1383506 w 1639227"/>
                <a:gd name="connsiteY10" fmla="*/ 450057 h 1450182"/>
                <a:gd name="connsiteX11" fmla="*/ 1347787 w 1639227"/>
                <a:gd name="connsiteY11" fmla="*/ 488157 h 1450182"/>
                <a:gd name="connsiteX12" fmla="*/ 1281112 w 1639227"/>
                <a:gd name="connsiteY12" fmla="*/ 635794 h 1450182"/>
                <a:gd name="connsiteX13" fmla="*/ 1247775 w 1639227"/>
                <a:gd name="connsiteY13" fmla="*/ 683419 h 1450182"/>
                <a:gd name="connsiteX14" fmla="*/ 1209675 w 1639227"/>
                <a:gd name="connsiteY14" fmla="*/ 731044 h 1450182"/>
                <a:gd name="connsiteX15" fmla="*/ 1166812 w 1639227"/>
                <a:gd name="connsiteY15" fmla="*/ 764382 h 1450182"/>
                <a:gd name="connsiteX16" fmla="*/ 1114425 w 1639227"/>
                <a:gd name="connsiteY16" fmla="*/ 826294 h 1450182"/>
                <a:gd name="connsiteX17" fmla="*/ 1066800 w 1639227"/>
                <a:gd name="connsiteY17" fmla="*/ 878682 h 1450182"/>
                <a:gd name="connsiteX18" fmla="*/ 990600 w 1639227"/>
                <a:gd name="connsiteY18" fmla="*/ 964407 h 1450182"/>
                <a:gd name="connsiteX19" fmla="*/ 885825 w 1639227"/>
                <a:gd name="connsiteY19" fmla="*/ 1059657 h 1450182"/>
                <a:gd name="connsiteX20" fmla="*/ 847725 w 1639227"/>
                <a:gd name="connsiteY20" fmla="*/ 1069182 h 1450182"/>
                <a:gd name="connsiteX21" fmla="*/ 819150 w 1639227"/>
                <a:gd name="connsiteY21" fmla="*/ 1088232 h 1450182"/>
                <a:gd name="connsiteX22" fmla="*/ 766762 w 1639227"/>
                <a:gd name="connsiteY22" fmla="*/ 1145382 h 1450182"/>
                <a:gd name="connsiteX23" fmla="*/ 742950 w 1639227"/>
                <a:gd name="connsiteY23" fmla="*/ 1183482 h 1450182"/>
                <a:gd name="connsiteX24" fmla="*/ 709612 w 1639227"/>
                <a:gd name="connsiteY24" fmla="*/ 1221582 h 1450182"/>
                <a:gd name="connsiteX25" fmla="*/ 623887 w 1639227"/>
                <a:gd name="connsiteY25" fmla="*/ 1254919 h 1450182"/>
                <a:gd name="connsiteX26" fmla="*/ 571500 w 1639227"/>
                <a:gd name="connsiteY26" fmla="*/ 1307307 h 1450182"/>
                <a:gd name="connsiteX27" fmla="*/ 504825 w 1639227"/>
                <a:gd name="connsiteY27" fmla="*/ 1340644 h 1450182"/>
                <a:gd name="connsiteX28" fmla="*/ 481012 w 1639227"/>
                <a:gd name="connsiteY28" fmla="*/ 1364457 h 1450182"/>
                <a:gd name="connsiteX29" fmla="*/ 428625 w 1639227"/>
                <a:gd name="connsiteY29" fmla="*/ 1402557 h 1450182"/>
                <a:gd name="connsiteX30" fmla="*/ 376237 w 1639227"/>
                <a:gd name="connsiteY30" fmla="*/ 1416844 h 1450182"/>
                <a:gd name="connsiteX31" fmla="*/ 357187 w 1639227"/>
                <a:gd name="connsiteY31" fmla="*/ 1431132 h 1450182"/>
                <a:gd name="connsiteX32" fmla="*/ 323850 w 1639227"/>
                <a:gd name="connsiteY32" fmla="*/ 1450182 h 1450182"/>
                <a:gd name="connsiteX33" fmla="*/ 290512 w 1639227"/>
                <a:gd name="connsiteY33" fmla="*/ 1450182 h 1450182"/>
                <a:gd name="connsiteX34" fmla="*/ 266700 w 1639227"/>
                <a:gd name="connsiteY34" fmla="*/ 1450182 h 1450182"/>
                <a:gd name="connsiteX35" fmla="*/ 200025 w 1639227"/>
                <a:gd name="connsiteY35" fmla="*/ 1421607 h 1450182"/>
                <a:gd name="connsiteX36" fmla="*/ 166687 w 1639227"/>
                <a:gd name="connsiteY36" fmla="*/ 1388269 h 1450182"/>
                <a:gd name="connsiteX37" fmla="*/ 152400 w 1639227"/>
                <a:gd name="connsiteY37" fmla="*/ 1345407 h 1450182"/>
                <a:gd name="connsiteX38" fmla="*/ 109537 w 1639227"/>
                <a:gd name="connsiteY38" fmla="*/ 1269207 h 1450182"/>
                <a:gd name="connsiteX39" fmla="*/ 57150 w 1639227"/>
                <a:gd name="connsiteY39" fmla="*/ 1183482 h 1450182"/>
                <a:gd name="connsiteX40" fmla="*/ 0 w 1639227"/>
                <a:gd name="connsiteY40" fmla="*/ 1145382 h 1450182"/>
                <a:gd name="connsiteX41" fmla="*/ 0 w 1639227"/>
                <a:gd name="connsiteY41" fmla="*/ 1145382 h 1450182"/>
                <a:gd name="connsiteX0" fmla="*/ 1633537 w 1633537"/>
                <a:gd name="connsiteY0" fmla="*/ 0 h 1450182"/>
                <a:gd name="connsiteX1" fmla="*/ 1628774 w 1633537"/>
                <a:gd name="connsiteY1" fmla="*/ 71438 h 1450182"/>
                <a:gd name="connsiteX2" fmla="*/ 1607343 w 1633537"/>
                <a:gd name="connsiteY2" fmla="*/ 140494 h 1450182"/>
                <a:gd name="connsiteX3" fmla="*/ 1593056 w 1633537"/>
                <a:gd name="connsiteY3" fmla="*/ 154782 h 1450182"/>
                <a:gd name="connsiteX4" fmla="*/ 1574007 w 1633537"/>
                <a:gd name="connsiteY4" fmla="*/ 190500 h 1450182"/>
                <a:gd name="connsiteX5" fmla="*/ 1557337 w 1633537"/>
                <a:gd name="connsiteY5" fmla="*/ 219075 h 1450182"/>
                <a:gd name="connsiteX6" fmla="*/ 1526381 w 1633537"/>
                <a:gd name="connsiteY6" fmla="*/ 261938 h 1450182"/>
                <a:gd name="connsiteX7" fmla="*/ 1481138 w 1633537"/>
                <a:gd name="connsiteY7" fmla="*/ 314325 h 1450182"/>
                <a:gd name="connsiteX8" fmla="*/ 1457325 w 1633537"/>
                <a:gd name="connsiteY8" fmla="*/ 345282 h 1450182"/>
                <a:gd name="connsiteX9" fmla="*/ 1421605 w 1633537"/>
                <a:gd name="connsiteY9" fmla="*/ 400050 h 1450182"/>
                <a:gd name="connsiteX10" fmla="*/ 1383506 w 1633537"/>
                <a:gd name="connsiteY10" fmla="*/ 450057 h 1450182"/>
                <a:gd name="connsiteX11" fmla="*/ 1347787 w 1633537"/>
                <a:gd name="connsiteY11" fmla="*/ 488157 h 1450182"/>
                <a:gd name="connsiteX12" fmla="*/ 1281112 w 1633537"/>
                <a:gd name="connsiteY12" fmla="*/ 635794 h 1450182"/>
                <a:gd name="connsiteX13" fmla="*/ 1247775 w 1633537"/>
                <a:gd name="connsiteY13" fmla="*/ 683419 h 1450182"/>
                <a:gd name="connsiteX14" fmla="*/ 1209675 w 1633537"/>
                <a:gd name="connsiteY14" fmla="*/ 731044 h 1450182"/>
                <a:gd name="connsiteX15" fmla="*/ 1166812 w 1633537"/>
                <a:gd name="connsiteY15" fmla="*/ 764382 h 1450182"/>
                <a:gd name="connsiteX16" fmla="*/ 1114425 w 1633537"/>
                <a:gd name="connsiteY16" fmla="*/ 826294 h 1450182"/>
                <a:gd name="connsiteX17" fmla="*/ 1066800 w 1633537"/>
                <a:gd name="connsiteY17" fmla="*/ 878682 h 1450182"/>
                <a:gd name="connsiteX18" fmla="*/ 990600 w 1633537"/>
                <a:gd name="connsiteY18" fmla="*/ 964407 h 1450182"/>
                <a:gd name="connsiteX19" fmla="*/ 885825 w 1633537"/>
                <a:gd name="connsiteY19" fmla="*/ 1059657 h 1450182"/>
                <a:gd name="connsiteX20" fmla="*/ 847725 w 1633537"/>
                <a:gd name="connsiteY20" fmla="*/ 1069182 h 1450182"/>
                <a:gd name="connsiteX21" fmla="*/ 819150 w 1633537"/>
                <a:gd name="connsiteY21" fmla="*/ 1088232 h 1450182"/>
                <a:gd name="connsiteX22" fmla="*/ 766762 w 1633537"/>
                <a:gd name="connsiteY22" fmla="*/ 1145382 h 1450182"/>
                <a:gd name="connsiteX23" fmla="*/ 742950 w 1633537"/>
                <a:gd name="connsiteY23" fmla="*/ 1183482 h 1450182"/>
                <a:gd name="connsiteX24" fmla="*/ 709612 w 1633537"/>
                <a:gd name="connsiteY24" fmla="*/ 1221582 h 1450182"/>
                <a:gd name="connsiteX25" fmla="*/ 623887 w 1633537"/>
                <a:gd name="connsiteY25" fmla="*/ 1254919 h 1450182"/>
                <a:gd name="connsiteX26" fmla="*/ 571500 w 1633537"/>
                <a:gd name="connsiteY26" fmla="*/ 1307307 h 1450182"/>
                <a:gd name="connsiteX27" fmla="*/ 504825 w 1633537"/>
                <a:gd name="connsiteY27" fmla="*/ 1340644 h 1450182"/>
                <a:gd name="connsiteX28" fmla="*/ 481012 w 1633537"/>
                <a:gd name="connsiteY28" fmla="*/ 1364457 h 1450182"/>
                <a:gd name="connsiteX29" fmla="*/ 428625 w 1633537"/>
                <a:gd name="connsiteY29" fmla="*/ 1402557 h 1450182"/>
                <a:gd name="connsiteX30" fmla="*/ 376237 w 1633537"/>
                <a:gd name="connsiteY30" fmla="*/ 1416844 h 1450182"/>
                <a:gd name="connsiteX31" fmla="*/ 357187 w 1633537"/>
                <a:gd name="connsiteY31" fmla="*/ 1431132 h 1450182"/>
                <a:gd name="connsiteX32" fmla="*/ 323850 w 1633537"/>
                <a:gd name="connsiteY32" fmla="*/ 1450182 h 1450182"/>
                <a:gd name="connsiteX33" fmla="*/ 290512 w 1633537"/>
                <a:gd name="connsiteY33" fmla="*/ 1450182 h 1450182"/>
                <a:gd name="connsiteX34" fmla="*/ 266700 w 1633537"/>
                <a:gd name="connsiteY34" fmla="*/ 1450182 h 1450182"/>
                <a:gd name="connsiteX35" fmla="*/ 200025 w 1633537"/>
                <a:gd name="connsiteY35" fmla="*/ 1421607 h 1450182"/>
                <a:gd name="connsiteX36" fmla="*/ 166687 w 1633537"/>
                <a:gd name="connsiteY36" fmla="*/ 1388269 h 1450182"/>
                <a:gd name="connsiteX37" fmla="*/ 152400 w 1633537"/>
                <a:gd name="connsiteY37" fmla="*/ 1345407 h 1450182"/>
                <a:gd name="connsiteX38" fmla="*/ 109537 w 1633537"/>
                <a:gd name="connsiteY38" fmla="*/ 1269207 h 1450182"/>
                <a:gd name="connsiteX39" fmla="*/ 57150 w 1633537"/>
                <a:gd name="connsiteY39" fmla="*/ 1183482 h 1450182"/>
                <a:gd name="connsiteX40" fmla="*/ 0 w 1633537"/>
                <a:gd name="connsiteY40" fmla="*/ 1145382 h 1450182"/>
                <a:gd name="connsiteX41" fmla="*/ 0 w 1633537"/>
                <a:gd name="connsiteY41" fmla="*/ 1145382 h 1450182"/>
                <a:gd name="connsiteX0" fmla="*/ 1633537 w 1633537"/>
                <a:gd name="connsiteY0" fmla="*/ 0 h 1450182"/>
                <a:gd name="connsiteX1" fmla="*/ 1624011 w 1633537"/>
                <a:gd name="connsiteY1" fmla="*/ 107157 h 1450182"/>
                <a:gd name="connsiteX2" fmla="*/ 1607343 w 1633537"/>
                <a:gd name="connsiteY2" fmla="*/ 140494 h 1450182"/>
                <a:gd name="connsiteX3" fmla="*/ 1593056 w 1633537"/>
                <a:gd name="connsiteY3" fmla="*/ 154782 h 1450182"/>
                <a:gd name="connsiteX4" fmla="*/ 1574007 w 1633537"/>
                <a:gd name="connsiteY4" fmla="*/ 190500 h 1450182"/>
                <a:gd name="connsiteX5" fmla="*/ 1557337 w 1633537"/>
                <a:gd name="connsiteY5" fmla="*/ 219075 h 1450182"/>
                <a:gd name="connsiteX6" fmla="*/ 1526381 w 1633537"/>
                <a:gd name="connsiteY6" fmla="*/ 261938 h 1450182"/>
                <a:gd name="connsiteX7" fmla="*/ 1481138 w 1633537"/>
                <a:gd name="connsiteY7" fmla="*/ 314325 h 1450182"/>
                <a:gd name="connsiteX8" fmla="*/ 1457325 w 1633537"/>
                <a:gd name="connsiteY8" fmla="*/ 345282 h 1450182"/>
                <a:gd name="connsiteX9" fmla="*/ 1421605 w 1633537"/>
                <a:gd name="connsiteY9" fmla="*/ 400050 h 1450182"/>
                <a:gd name="connsiteX10" fmla="*/ 1383506 w 1633537"/>
                <a:gd name="connsiteY10" fmla="*/ 450057 h 1450182"/>
                <a:gd name="connsiteX11" fmla="*/ 1347787 w 1633537"/>
                <a:gd name="connsiteY11" fmla="*/ 488157 h 1450182"/>
                <a:gd name="connsiteX12" fmla="*/ 1281112 w 1633537"/>
                <a:gd name="connsiteY12" fmla="*/ 635794 h 1450182"/>
                <a:gd name="connsiteX13" fmla="*/ 1247775 w 1633537"/>
                <a:gd name="connsiteY13" fmla="*/ 683419 h 1450182"/>
                <a:gd name="connsiteX14" fmla="*/ 1209675 w 1633537"/>
                <a:gd name="connsiteY14" fmla="*/ 731044 h 1450182"/>
                <a:gd name="connsiteX15" fmla="*/ 1166812 w 1633537"/>
                <a:gd name="connsiteY15" fmla="*/ 764382 h 1450182"/>
                <a:gd name="connsiteX16" fmla="*/ 1114425 w 1633537"/>
                <a:gd name="connsiteY16" fmla="*/ 826294 h 1450182"/>
                <a:gd name="connsiteX17" fmla="*/ 1066800 w 1633537"/>
                <a:gd name="connsiteY17" fmla="*/ 878682 h 1450182"/>
                <a:gd name="connsiteX18" fmla="*/ 990600 w 1633537"/>
                <a:gd name="connsiteY18" fmla="*/ 964407 h 1450182"/>
                <a:gd name="connsiteX19" fmla="*/ 885825 w 1633537"/>
                <a:gd name="connsiteY19" fmla="*/ 1059657 h 1450182"/>
                <a:gd name="connsiteX20" fmla="*/ 847725 w 1633537"/>
                <a:gd name="connsiteY20" fmla="*/ 1069182 h 1450182"/>
                <a:gd name="connsiteX21" fmla="*/ 819150 w 1633537"/>
                <a:gd name="connsiteY21" fmla="*/ 1088232 h 1450182"/>
                <a:gd name="connsiteX22" fmla="*/ 766762 w 1633537"/>
                <a:gd name="connsiteY22" fmla="*/ 1145382 h 1450182"/>
                <a:gd name="connsiteX23" fmla="*/ 742950 w 1633537"/>
                <a:gd name="connsiteY23" fmla="*/ 1183482 h 1450182"/>
                <a:gd name="connsiteX24" fmla="*/ 709612 w 1633537"/>
                <a:gd name="connsiteY24" fmla="*/ 1221582 h 1450182"/>
                <a:gd name="connsiteX25" fmla="*/ 623887 w 1633537"/>
                <a:gd name="connsiteY25" fmla="*/ 1254919 h 1450182"/>
                <a:gd name="connsiteX26" fmla="*/ 571500 w 1633537"/>
                <a:gd name="connsiteY26" fmla="*/ 1307307 h 1450182"/>
                <a:gd name="connsiteX27" fmla="*/ 504825 w 1633537"/>
                <a:gd name="connsiteY27" fmla="*/ 1340644 h 1450182"/>
                <a:gd name="connsiteX28" fmla="*/ 481012 w 1633537"/>
                <a:gd name="connsiteY28" fmla="*/ 1364457 h 1450182"/>
                <a:gd name="connsiteX29" fmla="*/ 428625 w 1633537"/>
                <a:gd name="connsiteY29" fmla="*/ 1402557 h 1450182"/>
                <a:gd name="connsiteX30" fmla="*/ 376237 w 1633537"/>
                <a:gd name="connsiteY30" fmla="*/ 1416844 h 1450182"/>
                <a:gd name="connsiteX31" fmla="*/ 357187 w 1633537"/>
                <a:gd name="connsiteY31" fmla="*/ 1431132 h 1450182"/>
                <a:gd name="connsiteX32" fmla="*/ 323850 w 1633537"/>
                <a:gd name="connsiteY32" fmla="*/ 1450182 h 1450182"/>
                <a:gd name="connsiteX33" fmla="*/ 290512 w 1633537"/>
                <a:gd name="connsiteY33" fmla="*/ 1450182 h 1450182"/>
                <a:gd name="connsiteX34" fmla="*/ 266700 w 1633537"/>
                <a:gd name="connsiteY34" fmla="*/ 1450182 h 1450182"/>
                <a:gd name="connsiteX35" fmla="*/ 200025 w 1633537"/>
                <a:gd name="connsiteY35" fmla="*/ 1421607 h 1450182"/>
                <a:gd name="connsiteX36" fmla="*/ 166687 w 1633537"/>
                <a:gd name="connsiteY36" fmla="*/ 1388269 h 1450182"/>
                <a:gd name="connsiteX37" fmla="*/ 152400 w 1633537"/>
                <a:gd name="connsiteY37" fmla="*/ 1345407 h 1450182"/>
                <a:gd name="connsiteX38" fmla="*/ 109537 w 1633537"/>
                <a:gd name="connsiteY38" fmla="*/ 1269207 h 1450182"/>
                <a:gd name="connsiteX39" fmla="*/ 57150 w 1633537"/>
                <a:gd name="connsiteY39" fmla="*/ 1183482 h 1450182"/>
                <a:gd name="connsiteX40" fmla="*/ 0 w 1633537"/>
                <a:gd name="connsiteY40" fmla="*/ 1145382 h 1450182"/>
                <a:gd name="connsiteX41" fmla="*/ 0 w 1633537"/>
                <a:gd name="connsiteY41" fmla="*/ 1145382 h 1450182"/>
                <a:gd name="connsiteX0" fmla="*/ 1628775 w 1628775"/>
                <a:gd name="connsiteY0" fmla="*/ 0 h 1390651"/>
                <a:gd name="connsiteX1" fmla="*/ 1624011 w 1628775"/>
                <a:gd name="connsiteY1" fmla="*/ 47626 h 1390651"/>
                <a:gd name="connsiteX2" fmla="*/ 1607343 w 1628775"/>
                <a:gd name="connsiteY2" fmla="*/ 80963 h 1390651"/>
                <a:gd name="connsiteX3" fmla="*/ 1593056 w 1628775"/>
                <a:gd name="connsiteY3" fmla="*/ 95251 h 1390651"/>
                <a:gd name="connsiteX4" fmla="*/ 1574007 w 1628775"/>
                <a:gd name="connsiteY4" fmla="*/ 130969 h 1390651"/>
                <a:gd name="connsiteX5" fmla="*/ 1557337 w 1628775"/>
                <a:gd name="connsiteY5" fmla="*/ 159544 h 1390651"/>
                <a:gd name="connsiteX6" fmla="*/ 1526381 w 1628775"/>
                <a:gd name="connsiteY6" fmla="*/ 202407 h 1390651"/>
                <a:gd name="connsiteX7" fmla="*/ 1481138 w 1628775"/>
                <a:gd name="connsiteY7" fmla="*/ 254794 h 1390651"/>
                <a:gd name="connsiteX8" fmla="*/ 1457325 w 1628775"/>
                <a:gd name="connsiteY8" fmla="*/ 285751 h 1390651"/>
                <a:gd name="connsiteX9" fmla="*/ 1421605 w 1628775"/>
                <a:gd name="connsiteY9" fmla="*/ 340519 h 1390651"/>
                <a:gd name="connsiteX10" fmla="*/ 1383506 w 1628775"/>
                <a:gd name="connsiteY10" fmla="*/ 390526 h 1390651"/>
                <a:gd name="connsiteX11" fmla="*/ 1347787 w 1628775"/>
                <a:gd name="connsiteY11" fmla="*/ 428626 h 1390651"/>
                <a:gd name="connsiteX12" fmla="*/ 1281112 w 1628775"/>
                <a:gd name="connsiteY12" fmla="*/ 576263 h 1390651"/>
                <a:gd name="connsiteX13" fmla="*/ 1247775 w 1628775"/>
                <a:gd name="connsiteY13" fmla="*/ 623888 h 1390651"/>
                <a:gd name="connsiteX14" fmla="*/ 1209675 w 1628775"/>
                <a:gd name="connsiteY14" fmla="*/ 671513 h 1390651"/>
                <a:gd name="connsiteX15" fmla="*/ 1166812 w 1628775"/>
                <a:gd name="connsiteY15" fmla="*/ 704851 h 1390651"/>
                <a:gd name="connsiteX16" fmla="*/ 1114425 w 1628775"/>
                <a:gd name="connsiteY16" fmla="*/ 766763 h 1390651"/>
                <a:gd name="connsiteX17" fmla="*/ 1066800 w 1628775"/>
                <a:gd name="connsiteY17" fmla="*/ 819151 h 1390651"/>
                <a:gd name="connsiteX18" fmla="*/ 990600 w 1628775"/>
                <a:gd name="connsiteY18" fmla="*/ 904876 h 1390651"/>
                <a:gd name="connsiteX19" fmla="*/ 885825 w 1628775"/>
                <a:gd name="connsiteY19" fmla="*/ 1000126 h 1390651"/>
                <a:gd name="connsiteX20" fmla="*/ 847725 w 1628775"/>
                <a:gd name="connsiteY20" fmla="*/ 1009651 h 1390651"/>
                <a:gd name="connsiteX21" fmla="*/ 819150 w 1628775"/>
                <a:gd name="connsiteY21" fmla="*/ 1028701 h 1390651"/>
                <a:gd name="connsiteX22" fmla="*/ 766762 w 1628775"/>
                <a:gd name="connsiteY22" fmla="*/ 1085851 h 1390651"/>
                <a:gd name="connsiteX23" fmla="*/ 742950 w 1628775"/>
                <a:gd name="connsiteY23" fmla="*/ 1123951 h 1390651"/>
                <a:gd name="connsiteX24" fmla="*/ 709612 w 1628775"/>
                <a:gd name="connsiteY24" fmla="*/ 1162051 h 1390651"/>
                <a:gd name="connsiteX25" fmla="*/ 623887 w 1628775"/>
                <a:gd name="connsiteY25" fmla="*/ 1195388 h 1390651"/>
                <a:gd name="connsiteX26" fmla="*/ 571500 w 1628775"/>
                <a:gd name="connsiteY26" fmla="*/ 1247776 h 1390651"/>
                <a:gd name="connsiteX27" fmla="*/ 504825 w 1628775"/>
                <a:gd name="connsiteY27" fmla="*/ 1281113 h 1390651"/>
                <a:gd name="connsiteX28" fmla="*/ 481012 w 1628775"/>
                <a:gd name="connsiteY28" fmla="*/ 1304926 h 1390651"/>
                <a:gd name="connsiteX29" fmla="*/ 428625 w 1628775"/>
                <a:gd name="connsiteY29" fmla="*/ 1343026 h 1390651"/>
                <a:gd name="connsiteX30" fmla="*/ 376237 w 1628775"/>
                <a:gd name="connsiteY30" fmla="*/ 1357313 h 1390651"/>
                <a:gd name="connsiteX31" fmla="*/ 357187 w 1628775"/>
                <a:gd name="connsiteY31" fmla="*/ 1371601 h 1390651"/>
                <a:gd name="connsiteX32" fmla="*/ 323850 w 1628775"/>
                <a:gd name="connsiteY32" fmla="*/ 1390651 h 1390651"/>
                <a:gd name="connsiteX33" fmla="*/ 290512 w 1628775"/>
                <a:gd name="connsiteY33" fmla="*/ 1390651 h 1390651"/>
                <a:gd name="connsiteX34" fmla="*/ 266700 w 1628775"/>
                <a:gd name="connsiteY34" fmla="*/ 1390651 h 1390651"/>
                <a:gd name="connsiteX35" fmla="*/ 200025 w 1628775"/>
                <a:gd name="connsiteY35" fmla="*/ 1362076 h 1390651"/>
                <a:gd name="connsiteX36" fmla="*/ 166687 w 1628775"/>
                <a:gd name="connsiteY36" fmla="*/ 1328738 h 1390651"/>
                <a:gd name="connsiteX37" fmla="*/ 152400 w 1628775"/>
                <a:gd name="connsiteY37" fmla="*/ 1285876 h 1390651"/>
                <a:gd name="connsiteX38" fmla="*/ 109537 w 1628775"/>
                <a:gd name="connsiteY38" fmla="*/ 1209676 h 1390651"/>
                <a:gd name="connsiteX39" fmla="*/ 57150 w 1628775"/>
                <a:gd name="connsiteY39" fmla="*/ 1123951 h 1390651"/>
                <a:gd name="connsiteX40" fmla="*/ 0 w 1628775"/>
                <a:gd name="connsiteY40" fmla="*/ 1085851 h 1390651"/>
                <a:gd name="connsiteX41" fmla="*/ 0 w 1628775"/>
                <a:gd name="connsiteY41" fmla="*/ 1085851 h 1390651"/>
                <a:gd name="connsiteX0" fmla="*/ 1628775 w 1628775"/>
                <a:gd name="connsiteY0" fmla="*/ 0 h 1390651"/>
                <a:gd name="connsiteX1" fmla="*/ 1624011 w 1628775"/>
                <a:gd name="connsiteY1" fmla="*/ 47626 h 1390651"/>
                <a:gd name="connsiteX2" fmla="*/ 1607343 w 1628775"/>
                <a:gd name="connsiteY2" fmla="*/ 73820 h 1390651"/>
                <a:gd name="connsiteX3" fmla="*/ 1593056 w 1628775"/>
                <a:gd name="connsiteY3" fmla="*/ 95251 h 1390651"/>
                <a:gd name="connsiteX4" fmla="*/ 1574007 w 1628775"/>
                <a:gd name="connsiteY4" fmla="*/ 130969 h 1390651"/>
                <a:gd name="connsiteX5" fmla="*/ 1557337 w 1628775"/>
                <a:gd name="connsiteY5" fmla="*/ 159544 h 1390651"/>
                <a:gd name="connsiteX6" fmla="*/ 1526381 w 1628775"/>
                <a:gd name="connsiteY6" fmla="*/ 202407 h 1390651"/>
                <a:gd name="connsiteX7" fmla="*/ 1481138 w 1628775"/>
                <a:gd name="connsiteY7" fmla="*/ 254794 h 1390651"/>
                <a:gd name="connsiteX8" fmla="*/ 1457325 w 1628775"/>
                <a:gd name="connsiteY8" fmla="*/ 285751 h 1390651"/>
                <a:gd name="connsiteX9" fmla="*/ 1421605 w 1628775"/>
                <a:gd name="connsiteY9" fmla="*/ 340519 h 1390651"/>
                <a:gd name="connsiteX10" fmla="*/ 1383506 w 1628775"/>
                <a:gd name="connsiteY10" fmla="*/ 390526 h 1390651"/>
                <a:gd name="connsiteX11" fmla="*/ 1347787 w 1628775"/>
                <a:gd name="connsiteY11" fmla="*/ 428626 h 1390651"/>
                <a:gd name="connsiteX12" fmla="*/ 1281112 w 1628775"/>
                <a:gd name="connsiteY12" fmla="*/ 576263 h 1390651"/>
                <a:gd name="connsiteX13" fmla="*/ 1247775 w 1628775"/>
                <a:gd name="connsiteY13" fmla="*/ 623888 h 1390651"/>
                <a:gd name="connsiteX14" fmla="*/ 1209675 w 1628775"/>
                <a:gd name="connsiteY14" fmla="*/ 671513 h 1390651"/>
                <a:gd name="connsiteX15" fmla="*/ 1166812 w 1628775"/>
                <a:gd name="connsiteY15" fmla="*/ 704851 h 1390651"/>
                <a:gd name="connsiteX16" fmla="*/ 1114425 w 1628775"/>
                <a:gd name="connsiteY16" fmla="*/ 766763 h 1390651"/>
                <a:gd name="connsiteX17" fmla="*/ 1066800 w 1628775"/>
                <a:gd name="connsiteY17" fmla="*/ 819151 h 1390651"/>
                <a:gd name="connsiteX18" fmla="*/ 990600 w 1628775"/>
                <a:gd name="connsiteY18" fmla="*/ 904876 h 1390651"/>
                <a:gd name="connsiteX19" fmla="*/ 885825 w 1628775"/>
                <a:gd name="connsiteY19" fmla="*/ 1000126 h 1390651"/>
                <a:gd name="connsiteX20" fmla="*/ 847725 w 1628775"/>
                <a:gd name="connsiteY20" fmla="*/ 1009651 h 1390651"/>
                <a:gd name="connsiteX21" fmla="*/ 819150 w 1628775"/>
                <a:gd name="connsiteY21" fmla="*/ 1028701 h 1390651"/>
                <a:gd name="connsiteX22" fmla="*/ 766762 w 1628775"/>
                <a:gd name="connsiteY22" fmla="*/ 1085851 h 1390651"/>
                <a:gd name="connsiteX23" fmla="*/ 742950 w 1628775"/>
                <a:gd name="connsiteY23" fmla="*/ 1123951 h 1390651"/>
                <a:gd name="connsiteX24" fmla="*/ 709612 w 1628775"/>
                <a:gd name="connsiteY24" fmla="*/ 1162051 h 1390651"/>
                <a:gd name="connsiteX25" fmla="*/ 623887 w 1628775"/>
                <a:gd name="connsiteY25" fmla="*/ 1195388 h 1390651"/>
                <a:gd name="connsiteX26" fmla="*/ 571500 w 1628775"/>
                <a:gd name="connsiteY26" fmla="*/ 1247776 h 1390651"/>
                <a:gd name="connsiteX27" fmla="*/ 504825 w 1628775"/>
                <a:gd name="connsiteY27" fmla="*/ 1281113 h 1390651"/>
                <a:gd name="connsiteX28" fmla="*/ 481012 w 1628775"/>
                <a:gd name="connsiteY28" fmla="*/ 1304926 h 1390651"/>
                <a:gd name="connsiteX29" fmla="*/ 428625 w 1628775"/>
                <a:gd name="connsiteY29" fmla="*/ 1343026 h 1390651"/>
                <a:gd name="connsiteX30" fmla="*/ 376237 w 1628775"/>
                <a:gd name="connsiteY30" fmla="*/ 1357313 h 1390651"/>
                <a:gd name="connsiteX31" fmla="*/ 357187 w 1628775"/>
                <a:gd name="connsiteY31" fmla="*/ 1371601 h 1390651"/>
                <a:gd name="connsiteX32" fmla="*/ 323850 w 1628775"/>
                <a:gd name="connsiteY32" fmla="*/ 1390651 h 1390651"/>
                <a:gd name="connsiteX33" fmla="*/ 290512 w 1628775"/>
                <a:gd name="connsiteY33" fmla="*/ 1390651 h 1390651"/>
                <a:gd name="connsiteX34" fmla="*/ 266700 w 1628775"/>
                <a:gd name="connsiteY34" fmla="*/ 1390651 h 1390651"/>
                <a:gd name="connsiteX35" fmla="*/ 200025 w 1628775"/>
                <a:gd name="connsiteY35" fmla="*/ 1362076 h 1390651"/>
                <a:gd name="connsiteX36" fmla="*/ 166687 w 1628775"/>
                <a:gd name="connsiteY36" fmla="*/ 1328738 h 1390651"/>
                <a:gd name="connsiteX37" fmla="*/ 152400 w 1628775"/>
                <a:gd name="connsiteY37" fmla="*/ 1285876 h 1390651"/>
                <a:gd name="connsiteX38" fmla="*/ 109537 w 1628775"/>
                <a:gd name="connsiteY38" fmla="*/ 1209676 h 1390651"/>
                <a:gd name="connsiteX39" fmla="*/ 57150 w 1628775"/>
                <a:gd name="connsiteY39" fmla="*/ 1123951 h 1390651"/>
                <a:gd name="connsiteX40" fmla="*/ 0 w 1628775"/>
                <a:gd name="connsiteY40" fmla="*/ 1085851 h 1390651"/>
                <a:gd name="connsiteX41" fmla="*/ 0 w 1628775"/>
                <a:gd name="connsiteY41" fmla="*/ 1085851 h 1390651"/>
                <a:gd name="connsiteX0" fmla="*/ 1628775 w 1628775"/>
                <a:gd name="connsiteY0" fmla="*/ 0 h 1390651"/>
                <a:gd name="connsiteX1" fmla="*/ 1624011 w 1628775"/>
                <a:gd name="connsiteY1" fmla="*/ 47626 h 1390651"/>
                <a:gd name="connsiteX2" fmla="*/ 1607343 w 1628775"/>
                <a:gd name="connsiteY2" fmla="*/ 73820 h 1390651"/>
                <a:gd name="connsiteX3" fmla="*/ 1593056 w 1628775"/>
                <a:gd name="connsiteY3" fmla="*/ 95251 h 1390651"/>
                <a:gd name="connsiteX4" fmla="*/ 1574007 w 1628775"/>
                <a:gd name="connsiteY4" fmla="*/ 130969 h 1390651"/>
                <a:gd name="connsiteX5" fmla="*/ 1554956 w 1628775"/>
                <a:gd name="connsiteY5" fmla="*/ 150019 h 1390651"/>
                <a:gd name="connsiteX6" fmla="*/ 1526381 w 1628775"/>
                <a:gd name="connsiteY6" fmla="*/ 202407 h 1390651"/>
                <a:gd name="connsiteX7" fmla="*/ 1481138 w 1628775"/>
                <a:gd name="connsiteY7" fmla="*/ 254794 h 1390651"/>
                <a:gd name="connsiteX8" fmla="*/ 1457325 w 1628775"/>
                <a:gd name="connsiteY8" fmla="*/ 285751 h 1390651"/>
                <a:gd name="connsiteX9" fmla="*/ 1421605 w 1628775"/>
                <a:gd name="connsiteY9" fmla="*/ 340519 h 1390651"/>
                <a:gd name="connsiteX10" fmla="*/ 1383506 w 1628775"/>
                <a:gd name="connsiteY10" fmla="*/ 390526 h 1390651"/>
                <a:gd name="connsiteX11" fmla="*/ 1347787 w 1628775"/>
                <a:gd name="connsiteY11" fmla="*/ 428626 h 1390651"/>
                <a:gd name="connsiteX12" fmla="*/ 1281112 w 1628775"/>
                <a:gd name="connsiteY12" fmla="*/ 576263 h 1390651"/>
                <a:gd name="connsiteX13" fmla="*/ 1247775 w 1628775"/>
                <a:gd name="connsiteY13" fmla="*/ 623888 h 1390651"/>
                <a:gd name="connsiteX14" fmla="*/ 1209675 w 1628775"/>
                <a:gd name="connsiteY14" fmla="*/ 671513 h 1390651"/>
                <a:gd name="connsiteX15" fmla="*/ 1166812 w 1628775"/>
                <a:gd name="connsiteY15" fmla="*/ 704851 h 1390651"/>
                <a:gd name="connsiteX16" fmla="*/ 1114425 w 1628775"/>
                <a:gd name="connsiteY16" fmla="*/ 766763 h 1390651"/>
                <a:gd name="connsiteX17" fmla="*/ 1066800 w 1628775"/>
                <a:gd name="connsiteY17" fmla="*/ 819151 h 1390651"/>
                <a:gd name="connsiteX18" fmla="*/ 990600 w 1628775"/>
                <a:gd name="connsiteY18" fmla="*/ 904876 h 1390651"/>
                <a:gd name="connsiteX19" fmla="*/ 885825 w 1628775"/>
                <a:gd name="connsiteY19" fmla="*/ 1000126 h 1390651"/>
                <a:gd name="connsiteX20" fmla="*/ 847725 w 1628775"/>
                <a:gd name="connsiteY20" fmla="*/ 1009651 h 1390651"/>
                <a:gd name="connsiteX21" fmla="*/ 819150 w 1628775"/>
                <a:gd name="connsiteY21" fmla="*/ 1028701 h 1390651"/>
                <a:gd name="connsiteX22" fmla="*/ 766762 w 1628775"/>
                <a:gd name="connsiteY22" fmla="*/ 1085851 h 1390651"/>
                <a:gd name="connsiteX23" fmla="*/ 742950 w 1628775"/>
                <a:gd name="connsiteY23" fmla="*/ 1123951 h 1390651"/>
                <a:gd name="connsiteX24" fmla="*/ 709612 w 1628775"/>
                <a:gd name="connsiteY24" fmla="*/ 1162051 h 1390651"/>
                <a:gd name="connsiteX25" fmla="*/ 623887 w 1628775"/>
                <a:gd name="connsiteY25" fmla="*/ 1195388 h 1390651"/>
                <a:gd name="connsiteX26" fmla="*/ 571500 w 1628775"/>
                <a:gd name="connsiteY26" fmla="*/ 1247776 h 1390651"/>
                <a:gd name="connsiteX27" fmla="*/ 504825 w 1628775"/>
                <a:gd name="connsiteY27" fmla="*/ 1281113 h 1390651"/>
                <a:gd name="connsiteX28" fmla="*/ 481012 w 1628775"/>
                <a:gd name="connsiteY28" fmla="*/ 1304926 h 1390651"/>
                <a:gd name="connsiteX29" fmla="*/ 428625 w 1628775"/>
                <a:gd name="connsiteY29" fmla="*/ 1343026 h 1390651"/>
                <a:gd name="connsiteX30" fmla="*/ 376237 w 1628775"/>
                <a:gd name="connsiteY30" fmla="*/ 1357313 h 1390651"/>
                <a:gd name="connsiteX31" fmla="*/ 357187 w 1628775"/>
                <a:gd name="connsiteY31" fmla="*/ 1371601 h 1390651"/>
                <a:gd name="connsiteX32" fmla="*/ 323850 w 1628775"/>
                <a:gd name="connsiteY32" fmla="*/ 1390651 h 1390651"/>
                <a:gd name="connsiteX33" fmla="*/ 290512 w 1628775"/>
                <a:gd name="connsiteY33" fmla="*/ 1390651 h 1390651"/>
                <a:gd name="connsiteX34" fmla="*/ 266700 w 1628775"/>
                <a:gd name="connsiteY34" fmla="*/ 1390651 h 1390651"/>
                <a:gd name="connsiteX35" fmla="*/ 200025 w 1628775"/>
                <a:gd name="connsiteY35" fmla="*/ 1362076 h 1390651"/>
                <a:gd name="connsiteX36" fmla="*/ 166687 w 1628775"/>
                <a:gd name="connsiteY36" fmla="*/ 1328738 h 1390651"/>
                <a:gd name="connsiteX37" fmla="*/ 152400 w 1628775"/>
                <a:gd name="connsiteY37" fmla="*/ 1285876 h 1390651"/>
                <a:gd name="connsiteX38" fmla="*/ 109537 w 1628775"/>
                <a:gd name="connsiteY38" fmla="*/ 1209676 h 1390651"/>
                <a:gd name="connsiteX39" fmla="*/ 57150 w 1628775"/>
                <a:gd name="connsiteY39" fmla="*/ 1123951 h 1390651"/>
                <a:gd name="connsiteX40" fmla="*/ 0 w 1628775"/>
                <a:gd name="connsiteY40" fmla="*/ 1085851 h 1390651"/>
                <a:gd name="connsiteX41" fmla="*/ 0 w 1628775"/>
                <a:gd name="connsiteY41" fmla="*/ 1085851 h 1390651"/>
                <a:gd name="connsiteX0" fmla="*/ 1628775 w 1628775"/>
                <a:gd name="connsiteY0" fmla="*/ 0 h 1390651"/>
                <a:gd name="connsiteX1" fmla="*/ 1624011 w 1628775"/>
                <a:gd name="connsiteY1" fmla="*/ 47626 h 1390651"/>
                <a:gd name="connsiteX2" fmla="*/ 1607343 w 1628775"/>
                <a:gd name="connsiteY2" fmla="*/ 73820 h 1390651"/>
                <a:gd name="connsiteX3" fmla="*/ 1593056 w 1628775"/>
                <a:gd name="connsiteY3" fmla="*/ 95251 h 1390651"/>
                <a:gd name="connsiteX4" fmla="*/ 1574007 w 1628775"/>
                <a:gd name="connsiteY4" fmla="*/ 116682 h 1390651"/>
                <a:gd name="connsiteX5" fmla="*/ 1554956 w 1628775"/>
                <a:gd name="connsiteY5" fmla="*/ 150019 h 1390651"/>
                <a:gd name="connsiteX6" fmla="*/ 1526381 w 1628775"/>
                <a:gd name="connsiteY6" fmla="*/ 202407 h 1390651"/>
                <a:gd name="connsiteX7" fmla="*/ 1481138 w 1628775"/>
                <a:gd name="connsiteY7" fmla="*/ 254794 h 1390651"/>
                <a:gd name="connsiteX8" fmla="*/ 1457325 w 1628775"/>
                <a:gd name="connsiteY8" fmla="*/ 285751 h 1390651"/>
                <a:gd name="connsiteX9" fmla="*/ 1421605 w 1628775"/>
                <a:gd name="connsiteY9" fmla="*/ 340519 h 1390651"/>
                <a:gd name="connsiteX10" fmla="*/ 1383506 w 1628775"/>
                <a:gd name="connsiteY10" fmla="*/ 390526 h 1390651"/>
                <a:gd name="connsiteX11" fmla="*/ 1347787 w 1628775"/>
                <a:gd name="connsiteY11" fmla="*/ 428626 h 1390651"/>
                <a:gd name="connsiteX12" fmla="*/ 1281112 w 1628775"/>
                <a:gd name="connsiteY12" fmla="*/ 576263 h 1390651"/>
                <a:gd name="connsiteX13" fmla="*/ 1247775 w 1628775"/>
                <a:gd name="connsiteY13" fmla="*/ 623888 h 1390651"/>
                <a:gd name="connsiteX14" fmla="*/ 1209675 w 1628775"/>
                <a:gd name="connsiteY14" fmla="*/ 671513 h 1390651"/>
                <a:gd name="connsiteX15" fmla="*/ 1166812 w 1628775"/>
                <a:gd name="connsiteY15" fmla="*/ 704851 h 1390651"/>
                <a:gd name="connsiteX16" fmla="*/ 1114425 w 1628775"/>
                <a:gd name="connsiteY16" fmla="*/ 766763 h 1390651"/>
                <a:gd name="connsiteX17" fmla="*/ 1066800 w 1628775"/>
                <a:gd name="connsiteY17" fmla="*/ 819151 h 1390651"/>
                <a:gd name="connsiteX18" fmla="*/ 990600 w 1628775"/>
                <a:gd name="connsiteY18" fmla="*/ 904876 h 1390651"/>
                <a:gd name="connsiteX19" fmla="*/ 885825 w 1628775"/>
                <a:gd name="connsiteY19" fmla="*/ 1000126 h 1390651"/>
                <a:gd name="connsiteX20" fmla="*/ 847725 w 1628775"/>
                <a:gd name="connsiteY20" fmla="*/ 1009651 h 1390651"/>
                <a:gd name="connsiteX21" fmla="*/ 819150 w 1628775"/>
                <a:gd name="connsiteY21" fmla="*/ 1028701 h 1390651"/>
                <a:gd name="connsiteX22" fmla="*/ 766762 w 1628775"/>
                <a:gd name="connsiteY22" fmla="*/ 1085851 h 1390651"/>
                <a:gd name="connsiteX23" fmla="*/ 742950 w 1628775"/>
                <a:gd name="connsiteY23" fmla="*/ 1123951 h 1390651"/>
                <a:gd name="connsiteX24" fmla="*/ 709612 w 1628775"/>
                <a:gd name="connsiteY24" fmla="*/ 1162051 h 1390651"/>
                <a:gd name="connsiteX25" fmla="*/ 623887 w 1628775"/>
                <a:gd name="connsiteY25" fmla="*/ 1195388 h 1390651"/>
                <a:gd name="connsiteX26" fmla="*/ 571500 w 1628775"/>
                <a:gd name="connsiteY26" fmla="*/ 1247776 h 1390651"/>
                <a:gd name="connsiteX27" fmla="*/ 504825 w 1628775"/>
                <a:gd name="connsiteY27" fmla="*/ 1281113 h 1390651"/>
                <a:gd name="connsiteX28" fmla="*/ 481012 w 1628775"/>
                <a:gd name="connsiteY28" fmla="*/ 1304926 h 1390651"/>
                <a:gd name="connsiteX29" fmla="*/ 428625 w 1628775"/>
                <a:gd name="connsiteY29" fmla="*/ 1343026 h 1390651"/>
                <a:gd name="connsiteX30" fmla="*/ 376237 w 1628775"/>
                <a:gd name="connsiteY30" fmla="*/ 1357313 h 1390651"/>
                <a:gd name="connsiteX31" fmla="*/ 357187 w 1628775"/>
                <a:gd name="connsiteY31" fmla="*/ 1371601 h 1390651"/>
                <a:gd name="connsiteX32" fmla="*/ 323850 w 1628775"/>
                <a:gd name="connsiteY32" fmla="*/ 1390651 h 1390651"/>
                <a:gd name="connsiteX33" fmla="*/ 290512 w 1628775"/>
                <a:gd name="connsiteY33" fmla="*/ 1390651 h 1390651"/>
                <a:gd name="connsiteX34" fmla="*/ 266700 w 1628775"/>
                <a:gd name="connsiteY34" fmla="*/ 1390651 h 1390651"/>
                <a:gd name="connsiteX35" fmla="*/ 200025 w 1628775"/>
                <a:gd name="connsiteY35" fmla="*/ 1362076 h 1390651"/>
                <a:gd name="connsiteX36" fmla="*/ 166687 w 1628775"/>
                <a:gd name="connsiteY36" fmla="*/ 1328738 h 1390651"/>
                <a:gd name="connsiteX37" fmla="*/ 152400 w 1628775"/>
                <a:gd name="connsiteY37" fmla="*/ 1285876 h 1390651"/>
                <a:gd name="connsiteX38" fmla="*/ 109537 w 1628775"/>
                <a:gd name="connsiteY38" fmla="*/ 1209676 h 1390651"/>
                <a:gd name="connsiteX39" fmla="*/ 57150 w 1628775"/>
                <a:gd name="connsiteY39" fmla="*/ 1123951 h 1390651"/>
                <a:gd name="connsiteX40" fmla="*/ 0 w 1628775"/>
                <a:gd name="connsiteY40" fmla="*/ 1085851 h 1390651"/>
                <a:gd name="connsiteX41" fmla="*/ 0 w 1628775"/>
                <a:gd name="connsiteY41" fmla="*/ 1085851 h 1390651"/>
                <a:gd name="connsiteX0" fmla="*/ 1628775 w 1628775"/>
                <a:gd name="connsiteY0" fmla="*/ 0 h 1390651"/>
                <a:gd name="connsiteX1" fmla="*/ 1624011 w 1628775"/>
                <a:gd name="connsiteY1" fmla="*/ 47626 h 1390651"/>
                <a:gd name="connsiteX2" fmla="*/ 1607343 w 1628775"/>
                <a:gd name="connsiteY2" fmla="*/ 73820 h 1390651"/>
                <a:gd name="connsiteX3" fmla="*/ 1593056 w 1628775"/>
                <a:gd name="connsiteY3" fmla="*/ 88108 h 1390651"/>
                <a:gd name="connsiteX4" fmla="*/ 1574007 w 1628775"/>
                <a:gd name="connsiteY4" fmla="*/ 116682 h 1390651"/>
                <a:gd name="connsiteX5" fmla="*/ 1554956 w 1628775"/>
                <a:gd name="connsiteY5" fmla="*/ 150019 h 1390651"/>
                <a:gd name="connsiteX6" fmla="*/ 1526381 w 1628775"/>
                <a:gd name="connsiteY6" fmla="*/ 202407 h 1390651"/>
                <a:gd name="connsiteX7" fmla="*/ 1481138 w 1628775"/>
                <a:gd name="connsiteY7" fmla="*/ 254794 h 1390651"/>
                <a:gd name="connsiteX8" fmla="*/ 1457325 w 1628775"/>
                <a:gd name="connsiteY8" fmla="*/ 285751 h 1390651"/>
                <a:gd name="connsiteX9" fmla="*/ 1421605 w 1628775"/>
                <a:gd name="connsiteY9" fmla="*/ 340519 h 1390651"/>
                <a:gd name="connsiteX10" fmla="*/ 1383506 w 1628775"/>
                <a:gd name="connsiteY10" fmla="*/ 390526 h 1390651"/>
                <a:gd name="connsiteX11" fmla="*/ 1347787 w 1628775"/>
                <a:gd name="connsiteY11" fmla="*/ 428626 h 1390651"/>
                <a:gd name="connsiteX12" fmla="*/ 1281112 w 1628775"/>
                <a:gd name="connsiteY12" fmla="*/ 576263 h 1390651"/>
                <a:gd name="connsiteX13" fmla="*/ 1247775 w 1628775"/>
                <a:gd name="connsiteY13" fmla="*/ 623888 h 1390651"/>
                <a:gd name="connsiteX14" fmla="*/ 1209675 w 1628775"/>
                <a:gd name="connsiteY14" fmla="*/ 671513 h 1390651"/>
                <a:gd name="connsiteX15" fmla="*/ 1166812 w 1628775"/>
                <a:gd name="connsiteY15" fmla="*/ 704851 h 1390651"/>
                <a:gd name="connsiteX16" fmla="*/ 1114425 w 1628775"/>
                <a:gd name="connsiteY16" fmla="*/ 766763 h 1390651"/>
                <a:gd name="connsiteX17" fmla="*/ 1066800 w 1628775"/>
                <a:gd name="connsiteY17" fmla="*/ 819151 h 1390651"/>
                <a:gd name="connsiteX18" fmla="*/ 990600 w 1628775"/>
                <a:gd name="connsiteY18" fmla="*/ 904876 h 1390651"/>
                <a:gd name="connsiteX19" fmla="*/ 885825 w 1628775"/>
                <a:gd name="connsiteY19" fmla="*/ 1000126 h 1390651"/>
                <a:gd name="connsiteX20" fmla="*/ 847725 w 1628775"/>
                <a:gd name="connsiteY20" fmla="*/ 1009651 h 1390651"/>
                <a:gd name="connsiteX21" fmla="*/ 819150 w 1628775"/>
                <a:gd name="connsiteY21" fmla="*/ 1028701 h 1390651"/>
                <a:gd name="connsiteX22" fmla="*/ 766762 w 1628775"/>
                <a:gd name="connsiteY22" fmla="*/ 1085851 h 1390651"/>
                <a:gd name="connsiteX23" fmla="*/ 742950 w 1628775"/>
                <a:gd name="connsiteY23" fmla="*/ 1123951 h 1390651"/>
                <a:gd name="connsiteX24" fmla="*/ 709612 w 1628775"/>
                <a:gd name="connsiteY24" fmla="*/ 1162051 h 1390651"/>
                <a:gd name="connsiteX25" fmla="*/ 623887 w 1628775"/>
                <a:gd name="connsiteY25" fmla="*/ 1195388 h 1390651"/>
                <a:gd name="connsiteX26" fmla="*/ 571500 w 1628775"/>
                <a:gd name="connsiteY26" fmla="*/ 1247776 h 1390651"/>
                <a:gd name="connsiteX27" fmla="*/ 504825 w 1628775"/>
                <a:gd name="connsiteY27" fmla="*/ 1281113 h 1390651"/>
                <a:gd name="connsiteX28" fmla="*/ 481012 w 1628775"/>
                <a:gd name="connsiteY28" fmla="*/ 1304926 h 1390651"/>
                <a:gd name="connsiteX29" fmla="*/ 428625 w 1628775"/>
                <a:gd name="connsiteY29" fmla="*/ 1343026 h 1390651"/>
                <a:gd name="connsiteX30" fmla="*/ 376237 w 1628775"/>
                <a:gd name="connsiteY30" fmla="*/ 1357313 h 1390651"/>
                <a:gd name="connsiteX31" fmla="*/ 357187 w 1628775"/>
                <a:gd name="connsiteY31" fmla="*/ 1371601 h 1390651"/>
                <a:gd name="connsiteX32" fmla="*/ 323850 w 1628775"/>
                <a:gd name="connsiteY32" fmla="*/ 1390651 h 1390651"/>
                <a:gd name="connsiteX33" fmla="*/ 290512 w 1628775"/>
                <a:gd name="connsiteY33" fmla="*/ 1390651 h 1390651"/>
                <a:gd name="connsiteX34" fmla="*/ 266700 w 1628775"/>
                <a:gd name="connsiteY34" fmla="*/ 1390651 h 1390651"/>
                <a:gd name="connsiteX35" fmla="*/ 200025 w 1628775"/>
                <a:gd name="connsiteY35" fmla="*/ 1362076 h 1390651"/>
                <a:gd name="connsiteX36" fmla="*/ 166687 w 1628775"/>
                <a:gd name="connsiteY36" fmla="*/ 1328738 h 1390651"/>
                <a:gd name="connsiteX37" fmla="*/ 152400 w 1628775"/>
                <a:gd name="connsiteY37" fmla="*/ 1285876 h 1390651"/>
                <a:gd name="connsiteX38" fmla="*/ 109537 w 1628775"/>
                <a:gd name="connsiteY38" fmla="*/ 1209676 h 1390651"/>
                <a:gd name="connsiteX39" fmla="*/ 57150 w 1628775"/>
                <a:gd name="connsiteY39" fmla="*/ 1123951 h 1390651"/>
                <a:gd name="connsiteX40" fmla="*/ 0 w 1628775"/>
                <a:gd name="connsiteY40" fmla="*/ 1085851 h 1390651"/>
                <a:gd name="connsiteX41" fmla="*/ 0 w 1628775"/>
                <a:gd name="connsiteY41" fmla="*/ 1085851 h 1390651"/>
                <a:gd name="connsiteX0" fmla="*/ 1640681 w 1640681"/>
                <a:gd name="connsiteY0" fmla="*/ 0 h 1381126"/>
                <a:gd name="connsiteX1" fmla="*/ 1624011 w 1640681"/>
                <a:gd name="connsiteY1" fmla="*/ 38101 h 1381126"/>
                <a:gd name="connsiteX2" fmla="*/ 1607343 w 1640681"/>
                <a:gd name="connsiteY2" fmla="*/ 64295 h 1381126"/>
                <a:gd name="connsiteX3" fmla="*/ 1593056 w 1640681"/>
                <a:gd name="connsiteY3" fmla="*/ 78583 h 1381126"/>
                <a:gd name="connsiteX4" fmla="*/ 1574007 w 1640681"/>
                <a:gd name="connsiteY4" fmla="*/ 107157 h 1381126"/>
                <a:gd name="connsiteX5" fmla="*/ 1554956 w 1640681"/>
                <a:gd name="connsiteY5" fmla="*/ 140494 h 1381126"/>
                <a:gd name="connsiteX6" fmla="*/ 1526381 w 1640681"/>
                <a:gd name="connsiteY6" fmla="*/ 192882 h 1381126"/>
                <a:gd name="connsiteX7" fmla="*/ 1481138 w 1640681"/>
                <a:gd name="connsiteY7" fmla="*/ 245269 h 1381126"/>
                <a:gd name="connsiteX8" fmla="*/ 1457325 w 1640681"/>
                <a:gd name="connsiteY8" fmla="*/ 276226 h 1381126"/>
                <a:gd name="connsiteX9" fmla="*/ 1421605 w 1640681"/>
                <a:gd name="connsiteY9" fmla="*/ 330994 h 1381126"/>
                <a:gd name="connsiteX10" fmla="*/ 1383506 w 1640681"/>
                <a:gd name="connsiteY10" fmla="*/ 381001 h 1381126"/>
                <a:gd name="connsiteX11" fmla="*/ 1347787 w 1640681"/>
                <a:gd name="connsiteY11" fmla="*/ 419101 h 1381126"/>
                <a:gd name="connsiteX12" fmla="*/ 1281112 w 1640681"/>
                <a:gd name="connsiteY12" fmla="*/ 566738 h 1381126"/>
                <a:gd name="connsiteX13" fmla="*/ 1247775 w 1640681"/>
                <a:gd name="connsiteY13" fmla="*/ 614363 h 1381126"/>
                <a:gd name="connsiteX14" fmla="*/ 1209675 w 1640681"/>
                <a:gd name="connsiteY14" fmla="*/ 661988 h 1381126"/>
                <a:gd name="connsiteX15" fmla="*/ 1166812 w 1640681"/>
                <a:gd name="connsiteY15" fmla="*/ 695326 h 1381126"/>
                <a:gd name="connsiteX16" fmla="*/ 1114425 w 1640681"/>
                <a:gd name="connsiteY16" fmla="*/ 757238 h 1381126"/>
                <a:gd name="connsiteX17" fmla="*/ 1066800 w 1640681"/>
                <a:gd name="connsiteY17" fmla="*/ 809626 h 1381126"/>
                <a:gd name="connsiteX18" fmla="*/ 990600 w 1640681"/>
                <a:gd name="connsiteY18" fmla="*/ 895351 h 1381126"/>
                <a:gd name="connsiteX19" fmla="*/ 885825 w 1640681"/>
                <a:gd name="connsiteY19" fmla="*/ 990601 h 1381126"/>
                <a:gd name="connsiteX20" fmla="*/ 847725 w 1640681"/>
                <a:gd name="connsiteY20" fmla="*/ 1000126 h 1381126"/>
                <a:gd name="connsiteX21" fmla="*/ 819150 w 1640681"/>
                <a:gd name="connsiteY21" fmla="*/ 1019176 h 1381126"/>
                <a:gd name="connsiteX22" fmla="*/ 766762 w 1640681"/>
                <a:gd name="connsiteY22" fmla="*/ 1076326 h 1381126"/>
                <a:gd name="connsiteX23" fmla="*/ 742950 w 1640681"/>
                <a:gd name="connsiteY23" fmla="*/ 1114426 h 1381126"/>
                <a:gd name="connsiteX24" fmla="*/ 709612 w 1640681"/>
                <a:gd name="connsiteY24" fmla="*/ 1152526 h 1381126"/>
                <a:gd name="connsiteX25" fmla="*/ 623887 w 1640681"/>
                <a:gd name="connsiteY25" fmla="*/ 1185863 h 1381126"/>
                <a:gd name="connsiteX26" fmla="*/ 571500 w 1640681"/>
                <a:gd name="connsiteY26" fmla="*/ 1238251 h 1381126"/>
                <a:gd name="connsiteX27" fmla="*/ 504825 w 1640681"/>
                <a:gd name="connsiteY27" fmla="*/ 1271588 h 1381126"/>
                <a:gd name="connsiteX28" fmla="*/ 481012 w 1640681"/>
                <a:gd name="connsiteY28" fmla="*/ 1295401 h 1381126"/>
                <a:gd name="connsiteX29" fmla="*/ 428625 w 1640681"/>
                <a:gd name="connsiteY29" fmla="*/ 1333501 h 1381126"/>
                <a:gd name="connsiteX30" fmla="*/ 376237 w 1640681"/>
                <a:gd name="connsiteY30" fmla="*/ 1347788 h 1381126"/>
                <a:gd name="connsiteX31" fmla="*/ 357187 w 1640681"/>
                <a:gd name="connsiteY31" fmla="*/ 1362076 h 1381126"/>
                <a:gd name="connsiteX32" fmla="*/ 323850 w 1640681"/>
                <a:gd name="connsiteY32" fmla="*/ 1381126 h 1381126"/>
                <a:gd name="connsiteX33" fmla="*/ 290512 w 1640681"/>
                <a:gd name="connsiteY33" fmla="*/ 1381126 h 1381126"/>
                <a:gd name="connsiteX34" fmla="*/ 266700 w 1640681"/>
                <a:gd name="connsiteY34" fmla="*/ 1381126 h 1381126"/>
                <a:gd name="connsiteX35" fmla="*/ 200025 w 1640681"/>
                <a:gd name="connsiteY35" fmla="*/ 1352551 h 1381126"/>
                <a:gd name="connsiteX36" fmla="*/ 166687 w 1640681"/>
                <a:gd name="connsiteY36" fmla="*/ 1319213 h 1381126"/>
                <a:gd name="connsiteX37" fmla="*/ 152400 w 1640681"/>
                <a:gd name="connsiteY37" fmla="*/ 1276351 h 1381126"/>
                <a:gd name="connsiteX38" fmla="*/ 109537 w 1640681"/>
                <a:gd name="connsiteY38" fmla="*/ 1200151 h 1381126"/>
                <a:gd name="connsiteX39" fmla="*/ 57150 w 1640681"/>
                <a:gd name="connsiteY39" fmla="*/ 1114426 h 1381126"/>
                <a:gd name="connsiteX40" fmla="*/ 0 w 1640681"/>
                <a:gd name="connsiteY40" fmla="*/ 1076326 h 1381126"/>
                <a:gd name="connsiteX41" fmla="*/ 0 w 1640681"/>
                <a:gd name="connsiteY41" fmla="*/ 1076326 h 1381126"/>
                <a:gd name="connsiteX0" fmla="*/ 1640681 w 1640681"/>
                <a:gd name="connsiteY0" fmla="*/ 0 h 1381126"/>
                <a:gd name="connsiteX1" fmla="*/ 1631155 w 1640681"/>
                <a:gd name="connsiteY1" fmla="*/ 38101 h 1381126"/>
                <a:gd name="connsiteX2" fmla="*/ 1607343 w 1640681"/>
                <a:gd name="connsiteY2" fmla="*/ 64295 h 1381126"/>
                <a:gd name="connsiteX3" fmla="*/ 1593056 w 1640681"/>
                <a:gd name="connsiteY3" fmla="*/ 78583 h 1381126"/>
                <a:gd name="connsiteX4" fmla="*/ 1574007 w 1640681"/>
                <a:gd name="connsiteY4" fmla="*/ 107157 h 1381126"/>
                <a:gd name="connsiteX5" fmla="*/ 1554956 w 1640681"/>
                <a:gd name="connsiteY5" fmla="*/ 140494 h 1381126"/>
                <a:gd name="connsiteX6" fmla="*/ 1526381 w 1640681"/>
                <a:gd name="connsiteY6" fmla="*/ 192882 h 1381126"/>
                <a:gd name="connsiteX7" fmla="*/ 1481138 w 1640681"/>
                <a:gd name="connsiteY7" fmla="*/ 245269 h 1381126"/>
                <a:gd name="connsiteX8" fmla="*/ 1457325 w 1640681"/>
                <a:gd name="connsiteY8" fmla="*/ 276226 h 1381126"/>
                <a:gd name="connsiteX9" fmla="*/ 1421605 w 1640681"/>
                <a:gd name="connsiteY9" fmla="*/ 330994 h 1381126"/>
                <a:gd name="connsiteX10" fmla="*/ 1383506 w 1640681"/>
                <a:gd name="connsiteY10" fmla="*/ 381001 h 1381126"/>
                <a:gd name="connsiteX11" fmla="*/ 1347787 w 1640681"/>
                <a:gd name="connsiteY11" fmla="*/ 419101 h 1381126"/>
                <a:gd name="connsiteX12" fmla="*/ 1281112 w 1640681"/>
                <a:gd name="connsiteY12" fmla="*/ 566738 h 1381126"/>
                <a:gd name="connsiteX13" fmla="*/ 1247775 w 1640681"/>
                <a:gd name="connsiteY13" fmla="*/ 614363 h 1381126"/>
                <a:gd name="connsiteX14" fmla="*/ 1209675 w 1640681"/>
                <a:gd name="connsiteY14" fmla="*/ 661988 h 1381126"/>
                <a:gd name="connsiteX15" fmla="*/ 1166812 w 1640681"/>
                <a:gd name="connsiteY15" fmla="*/ 695326 h 1381126"/>
                <a:gd name="connsiteX16" fmla="*/ 1114425 w 1640681"/>
                <a:gd name="connsiteY16" fmla="*/ 757238 h 1381126"/>
                <a:gd name="connsiteX17" fmla="*/ 1066800 w 1640681"/>
                <a:gd name="connsiteY17" fmla="*/ 809626 h 1381126"/>
                <a:gd name="connsiteX18" fmla="*/ 990600 w 1640681"/>
                <a:gd name="connsiteY18" fmla="*/ 895351 h 1381126"/>
                <a:gd name="connsiteX19" fmla="*/ 885825 w 1640681"/>
                <a:gd name="connsiteY19" fmla="*/ 990601 h 1381126"/>
                <a:gd name="connsiteX20" fmla="*/ 847725 w 1640681"/>
                <a:gd name="connsiteY20" fmla="*/ 1000126 h 1381126"/>
                <a:gd name="connsiteX21" fmla="*/ 819150 w 1640681"/>
                <a:gd name="connsiteY21" fmla="*/ 1019176 h 1381126"/>
                <a:gd name="connsiteX22" fmla="*/ 766762 w 1640681"/>
                <a:gd name="connsiteY22" fmla="*/ 1076326 h 1381126"/>
                <a:gd name="connsiteX23" fmla="*/ 742950 w 1640681"/>
                <a:gd name="connsiteY23" fmla="*/ 1114426 h 1381126"/>
                <a:gd name="connsiteX24" fmla="*/ 709612 w 1640681"/>
                <a:gd name="connsiteY24" fmla="*/ 1152526 h 1381126"/>
                <a:gd name="connsiteX25" fmla="*/ 623887 w 1640681"/>
                <a:gd name="connsiteY25" fmla="*/ 1185863 h 1381126"/>
                <a:gd name="connsiteX26" fmla="*/ 571500 w 1640681"/>
                <a:gd name="connsiteY26" fmla="*/ 1238251 h 1381126"/>
                <a:gd name="connsiteX27" fmla="*/ 504825 w 1640681"/>
                <a:gd name="connsiteY27" fmla="*/ 1271588 h 1381126"/>
                <a:gd name="connsiteX28" fmla="*/ 481012 w 1640681"/>
                <a:gd name="connsiteY28" fmla="*/ 1295401 h 1381126"/>
                <a:gd name="connsiteX29" fmla="*/ 428625 w 1640681"/>
                <a:gd name="connsiteY29" fmla="*/ 1333501 h 1381126"/>
                <a:gd name="connsiteX30" fmla="*/ 376237 w 1640681"/>
                <a:gd name="connsiteY30" fmla="*/ 1347788 h 1381126"/>
                <a:gd name="connsiteX31" fmla="*/ 357187 w 1640681"/>
                <a:gd name="connsiteY31" fmla="*/ 1362076 h 1381126"/>
                <a:gd name="connsiteX32" fmla="*/ 323850 w 1640681"/>
                <a:gd name="connsiteY32" fmla="*/ 1381126 h 1381126"/>
                <a:gd name="connsiteX33" fmla="*/ 290512 w 1640681"/>
                <a:gd name="connsiteY33" fmla="*/ 1381126 h 1381126"/>
                <a:gd name="connsiteX34" fmla="*/ 266700 w 1640681"/>
                <a:gd name="connsiteY34" fmla="*/ 1381126 h 1381126"/>
                <a:gd name="connsiteX35" fmla="*/ 200025 w 1640681"/>
                <a:gd name="connsiteY35" fmla="*/ 1352551 h 1381126"/>
                <a:gd name="connsiteX36" fmla="*/ 166687 w 1640681"/>
                <a:gd name="connsiteY36" fmla="*/ 1319213 h 1381126"/>
                <a:gd name="connsiteX37" fmla="*/ 152400 w 1640681"/>
                <a:gd name="connsiteY37" fmla="*/ 1276351 h 1381126"/>
                <a:gd name="connsiteX38" fmla="*/ 109537 w 1640681"/>
                <a:gd name="connsiteY38" fmla="*/ 1200151 h 1381126"/>
                <a:gd name="connsiteX39" fmla="*/ 57150 w 1640681"/>
                <a:gd name="connsiteY39" fmla="*/ 1114426 h 1381126"/>
                <a:gd name="connsiteX40" fmla="*/ 0 w 1640681"/>
                <a:gd name="connsiteY40" fmla="*/ 1076326 h 1381126"/>
                <a:gd name="connsiteX41" fmla="*/ 0 w 1640681"/>
                <a:gd name="connsiteY41" fmla="*/ 1076326 h 1381126"/>
                <a:gd name="connsiteX0" fmla="*/ 1652587 w 1652587"/>
                <a:gd name="connsiteY0" fmla="*/ 0 h 1381126"/>
                <a:gd name="connsiteX1" fmla="*/ 1631155 w 1652587"/>
                <a:gd name="connsiteY1" fmla="*/ 38101 h 1381126"/>
                <a:gd name="connsiteX2" fmla="*/ 1607343 w 1652587"/>
                <a:gd name="connsiteY2" fmla="*/ 64295 h 1381126"/>
                <a:gd name="connsiteX3" fmla="*/ 1593056 w 1652587"/>
                <a:gd name="connsiteY3" fmla="*/ 78583 h 1381126"/>
                <a:gd name="connsiteX4" fmla="*/ 1574007 w 1652587"/>
                <a:gd name="connsiteY4" fmla="*/ 107157 h 1381126"/>
                <a:gd name="connsiteX5" fmla="*/ 1554956 w 1652587"/>
                <a:gd name="connsiteY5" fmla="*/ 140494 h 1381126"/>
                <a:gd name="connsiteX6" fmla="*/ 1526381 w 1652587"/>
                <a:gd name="connsiteY6" fmla="*/ 192882 h 1381126"/>
                <a:gd name="connsiteX7" fmla="*/ 1481138 w 1652587"/>
                <a:gd name="connsiteY7" fmla="*/ 245269 h 1381126"/>
                <a:gd name="connsiteX8" fmla="*/ 1457325 w 1652587"/>
                <a:gd name="connsiteY8" fmla="*/ 276226 h 1381126"/>
                <a:gd name="connsiteX9" fmla="*/ 1421605 w 1652587"/>
                <a:gd name="connsiteY9" fmla="*/ 330994 h 1381126"/>
                <a:gd name="connsiteX10" fmla="*/ 1383506 w 1652587"/>
                <a:gd name="connsiteY10" fmla="*/ 381001 h 1381126"/>
                <a:gd name="connsiteX11" fmla="*/ 1347787 w 1652587"/>
                <a:gd name="connsiteY11" fmla="*/ 419101 h 1381126"/>
                <a:gd name="connsiteX12" fmla="*/ 1281112 w 1652587"/>
                <a:gd name="connsiteY12" fmla="*/ 566738 h 1381126"/>
                <a:gd name="connsiteX13" fmla="*/ 1247775 w 1652587"/>
                <a:gd name="connsiteY13" fmla="*/ 614363 h 1381126"/>
                <a:gd name="connsiteX14" fmla="*/ 1209675 w 1652587"/>
                <a:gd name="connsiteY14" fmla="*/ 661988 h 1381126"/>
                <a:gd name="connsiteX15" fmla="*/ 1166812 w 1652587"/>
                <a:gd name="connsiteY15" fmla="*/ 695326 h 1381126"/>
                <a:gd name="connsiteX16" fmla="*/ 1114425 w 1652587"/>
                <a:gd name="connsiteY16" fmla="*/ 757238 h 1381126"/>
                <a:gd name="connsiteX17" fmla="*/ 1066800 w 1652587"/>
                <a:gd name="connsiteY17" fmla="*/ 809626 h 1381126"/>
                <a:gd name="connsiteX18" fmla="*/ 990600 w 1652587"/>
                <a:gd name="connsiteY18" fmla="*/ 895351 h 1381126"/>
                <a:gd name="connsiteX19" fmla="*/ 885825 w 1652587"/>
                <a:gd name="connsiteY19" fmla="*/ 990601 h 1381126"/>
                <a:gd name="connsiteX20" fmla="*/ 847725 w 1652587"/>
                <a:gd name="connsiteY20" fmla="*/ 1000126 h 1381126"/>
                <a:gd name="connsiteX21" fmla="*/ 819150 w 1652587"/>
                <a:gd name="connsiteY21" fmla="*/ 1019176 h 1381126"/>
                <a:gd name="connsiteX22" fmla="*/ 766762 w 1652587"/>
                <a:gd name="connsiteY22" fmla="*/ 1076326 h 1381126"/>
                <a:gd name="connsiteX23" fmla="*/ 742950 w 1652587"/>
                <a:gd name="connsiteY23" fmla="*/ 1114426 h 1381126"/>
                <a:gd name="connsiteX24" fmla="*/ 709612 w 1652587"/>
                <a:gd name="connsiteY24" fmla="*/ 1152526 h 1381126"/>
                <a:gd name="connsiteX25" fmla="*/ 623887 w 1652587"/>
                <a:gd name="connsiteY25" fmla="*/ 1185863 h 1381126"/>
                <a:gd name="connsiteX26" fmla="*/ 571500 w 1652587"/>
                <a:gd name="connsiteY26" fmla="*/ 1238251 h 1381126"/>
                <a:gd name="connsiteX27" fmla="*/ 504825 w 1652587"/>
                <a:gd name="connsiteY27" fmla="*/ 1271588 h 1381126"/>
                <a:gd name="connsiteX28" fmla="*/ 481012 w 1652587"/>
                <a:gd name="connsiteY28" fmla="*/ 1295401 h 1381126"/>
                <a:gd name="connsiteX29" fmla="*/ 428625 w 1652587"/>
                <a:gd name="connsiteY29" fmla="*/ 1333501 h 1381126"/>
                <a:gd name="connsiteX30" fmla="*/ 376237 w 1652587"/>
                <a:gd name="connsiteY30" fmla="*/ 1347788 h 1381126"/>
                <a:gd name="connsiteX31" fmla="*/ 357187 w 1652587"/>
                <a:gd name="connsiteY31" fmla="*/ 1362076 h 1381126"/>
                <a:gd name="connsiteX32" fmla="*/ 323850 w 1652587"/>
                <a:gd name="connsiteY32" fmla="*/ 1381126 h 1381126"/>
                <a:gd name="connsiteX33" fmla="*/ 290512 w 1652587"/>
                <a:gd name="connsiteY33" fmla="*/ 1381126 h 1381126"/>
                <a:gd name="connsiteX34" fmla="*/ 266700 w 1652587"/>
                <a:gd name="connsiteY34" fmla="*/ 1381126 h 1381126"/>
                <a:gd name="connsiteX35" fmla="*/ 200025 w 1652587"/>
                <a:gd name="connsiteY35" fmla="*/ 1352551 h 1381126"/>
                <a:gd name="connsiteX36" fmla="*/ 166687 w 1652587"/>
                <a:gd name="connsiteY36" fmla="*/ 1319213 h 1381126"/>
                <a:gd name="connsiteX37" fmla="*/ 152400 w 1652587"/>
                <a:gd name="connsiteY37" fmla="*/ 1276351 h 1381126"/>
                <a:gd name="connsiteX38" fmla="*/ 109537 w 1652587"/>
                <a:gd name="connsiteY38" fmla="*/ 1200151 h 1381126"/>
                <a:gd name="connsiteX39" fmla="*/ 57150 w 1652587"/>
                <a:gd name="connsiteY39" fmla="*/ 1114426 h 1381126"/>
                <a:gd name="connsiteX40" fmla="*/ 0 w 1652587"/>
                <a:gd name="connsiteY40" fmla="*/ 1076326 h 1381126"/>
                <a:gd name="connsiteX41" fmla="*/ 0 w 1652587"/>
                <a:gd name="connsiteY41" fmla="*/ 1076326 h 1381126"/>
                <a:gd name="connsiteX0" fmla="*/ 1652587 w 1652587"/>
                <a:gd name="connsiteY0" fmla="*/ 0 h 1366839"/>
                <a:gd name="connsiteX1" fmla="*/ 1631155 w 1652587"/>
                <a:gd name="connsiteY1" fmla="*/ 23814 h 1366839"/>
                <a:gd name="connsiteX2" fmla="*/ 1607343 w 1652587"/>
                <a:gd name="connsiteY2" fmla="*/ 50008 h 1366839"/>
                <a:gd name="connsiteX3" fmla="*/ 1593056 w 1652587"/>
                <a:gd name="connsiteY3" fmla="*/ 64296 h 1366839"/>
                <a:gd name="connsiteX4" fmla="*/ 1574007 w 1652587"/>
                <a:gd name="connsiteY4" fmla="*/ 92870 h 1366839"/>
                <a:gd name="connsiteX5" fmla="*/ 1554956 w 1652587"/>
                <a:gd name="connsiteY5" fmla="*/ 126207 h 1366839"/>
                <a:gd name="connsiteX6" fmla="*/ 1526381 w 1652587"/>
                <a:gd name="connsiteY6" fmla="*/ 178595 h 1366839"/>
                <a:gd name="connsiteX7" fmla="*/ 1481138 w 1652587"/>
                <a:gd name="connsiteY7" fmla="*/ 230982 h 1366839"/>
                <a:gd name="connsiteX8" fmla="*/ 1457325 w 1652587"/>
                <a:gd name="connsiteY8" fmla="*/ 261939 h 1366839"/>
                <a:gd name="connsiteX9" fmla="*/ 1421605 w 1652587"/>
                <a:gd name="connsiteY9" fmla="*/ 316707 h 1366839"/>
                <a:gd name="connsiteX10" fmla="*/ 1383506 w 1652587"/>
                <a:gd name="connsiteY10" fmla="*/ 366714 h 1366839"/>
                <a:gd name="connsiteX11" fmla="*/ 1347787 w 1652587"/>
                <a:gd name="connsiteY11" fmla="*/ 404814 h 1366839"/>
                <a:gd name="connsiteX12" fmla="*/ 1281112 w 1652587"/>
                <a:gd name="connsiteY12" fmla="*/ 552451 h 1366839"/>
                <a:gd name="connsiteX13" fmla="*/ 1247775 w 1652587"/>
                <a:gd name="connsiteY13" fmla="*/ 600076 h 1366839"/>
                <a:gd name="connsiteX14" fmla="*/ 1209675 w 1652587"/>
                <a:gd name="connsiteY14" fmla="*/ 647701 h 1366839"/>
                <a:gd name="connsiteX15" fmla="*/ 1166812 w 1652587"/>
                <a:gd name="connsiteY15" fmla="*/ 681039 h 1366839"/>
                <a:gd name="connsiteX16" fmla="*/ 1114425 w 1652587"/>
                <a:gd name="connsiteY16" fmla="*/ 742951 h 1366839"/>
                <a:gd name="connsiteX17" fmla="*/ 1066800 w 1652587"/>
                <a:gd name="connsiteY17" fmla="*/ 795339 h 1366839"/>
                <a:gd name="connsiteX18" fmla="*/ 990600 w 1652587"/>
                <a:gd name="connsiteY18" fmla="*/ 881064 h 1366839"/>
                <a:gd name="connsiteX19" fmla="*/ 885825 w 1652587"/>
                <a:gd name="connsiteY19" fmla="*/ 976314 h 1366839"/>
                <a:gd name="connsiteX20" fmla="*/ 847725 w 1652587"/>
                <a:gd name="connsiteY20" fmla="*/ 985839 h 1366839"/>
                <a:gd name="connsiteX21" fmla="*/ 819150 w 1652587"/>
                <a:gd name="connsiteY21" fmla="*/ 1004889 h 1366839"/>
                <a:gd name="connsiteX22" fmla="*/ 766762 w 1652587"/>
                <a:gd name="connsiteY22" fmla="*/ 1062039 h 1366839"/>
                <a:gd name="connsiteX23" fmla="*/ 742950 w 1652587"/>
                <a:gd name="connsiteY23" fmla="*/ 1100139 h 1366839"/>
                <a:gd name="connsiteX24" fmla="*/ 709612 w 1652587"/>
                <a:gd name="connsiteY24" fmla="*/ 1138239 h 1366839"/>
                <a:gd name="connsiteX25" fmla="*/ 623887 w 1652587"/>
                <a:gd name="connsiteY25" fmla="*/ 1171576 h 1366839"/>
                <a:gd name="connsiteX26" fmla="*/ 571500 w 1652587"/>
                <a:gd name="connsiteY26" fmla="*/ 1223964 h 1366839"/>
                <a:gd name="connsiteX27" fmla="*/ 504825 w 1652587"/>
                <a:gd name="connsiteY27" fmla="*/ 1257301 h 1366839"/>
                <a:gd name="connsiteX28" fmla="*/ 481012 w 1652587"/>
                <a:gd name="connsiteY28" fmla="*/ 1281114 h 1366839"/>
                <a:gd name="connsiteX29" fmla="*/ 428625 w 1652587"/>
                <a:gd name="connsiteY29" fmla="*/ 1319214 h 1366839"/>
                <a:gd name="connsiteX30" fmla="*/ 376237 w 1652587"/>
                <a:gd name="connsiteY30" fmla="*/ 1333501 h 1366839"/>
                <a:gd name="connsiteX31" fmla="*/ 357187 w 1652587"/>
                <a:gd name="connsiteY31" fmla="*/ 1347789 h 1366839"/>
                <a:gd name="connsiteX32" fmla="*/ 323850 w 1652587"/>
                <a:gd name="connsiteY32" fmla="*/ 1366839 h 1366839"/>
                <a:gd name="connsiteX33" fmla="*/ 290512 w 1652587"/>
                <a:gd name="connsiteY33" fmla="*/ 1366839 h 1366839"/>
                <a:gd name="connsiteX34" fmla="*/ 266700 w 1652587"/>
                <a:gd name="connsiteY34" fmla="*/ 1366839 h 1366839"/>
                <a:gd name="connsiteX35" fmla="*/ 200025 w 1652587"/>
                <a:gd name="connsiteY35" fmla="*/ 1338264 h 1366839"/>
                <a:gd name="connsiteX36" fmla="*/ 166687 w 1652587"/>
                <a:gd name="connsiteY36" fmla="*/ 1304926 h 1366839"/>
                <a:gd name="connsiteX37" fmla="*/ 152400 w 1652587"/>
                <a:gd name="connsiteY37" fmla="*/ 1262064 h 1366839"/>
                <a:gd name="connsiteX38" fmla="*/ 109537 w 1652587"/>
                <a:gd name="connsiteY38" fmla="*/ 1185864 h 1366839"/>
                <a:gd name="connsiteX39" fmla="*/ 57150 w 1652587"/>
                <a:gd name="connsiteY39" fmla="*/ 1100139 h 1366839"/>
                <a:gd name="connsiteX40" fmla="*/ 0 w 1652587"/>
                <a:gd name="connsiteY40" fmla="*/ 1062039 h 1366839"/>
                <a:gd name="connsiteX41" fmla="*/ 0 w 1652587"/>
                <a:gd name="connsiteY41" fmla="*/ 1062039 h 1366839"/>
                <a:gd name="connsiteX0" fmla="*/ 1652587 w 1652587"/>
                <a:gd name="connsiteY0" fmla="*/ 0 h 1366839"/>
                <a:gd name="connsiteX1" fmla="*/ 1631155 w 1652587"/>
                <a:gd name="connsiteY1" fmla="*/ 33339 h 1366839"/>
                <a:gd name="connsiteX2" fmla="*/ 1607343 w 1652587"/>
                <a:gd name="connsiteY2" fmla="*/ 50008 h 1366839"/>
                <a:gd name="connsiteX3" fmla="*/ 1593056 w 1652587"/>
                <a:gd name="connsiteY3" fmla="*/ 64296 h 1366839"/>
                <a:gd name="connsiteX4" fmla="*/ 1574007 w 1652587"/>
                <a:gd name="connsiteY4" fmla="*/ 92870 h 1366839"/>
                <a:gd name="connsiteX5" fmla="*/ 1554956 w 1652587"/>
                <a:gd name="connsiteY5" fmla="*/ 126207 h 1366839"/>
                <a:gd name="connsiteX6" fmla="*/ 1526381 w 1652587"/>
                <a:gd name="connsiteY6" fmla="*/ 178595 h 1366839"/>
                <a:gd name="connsiteX7" fmla="*/ 1481138 w 1652587"/>
                <a:gd name="connsiteY7" fmla="*/ 230982 h 1366839"/>
                <a:gd name="connsiteX8" fmla="*/ 1457325 w 1652587"/>
                <a:gd name="connsiteY8" fmla="*/ 261939 h 1366839"/>
                <a:gd name="connsiteX9" fmla="*/ 1421605 w 1652587"/>
                <a:gd name="connsiteY9" fmla="*/ 316707 h 1366839"/>
                <a:gd name="connsiteX10" fmla="*/ 1383506 w 1652587"/>
                <a:gd name="connsiteY10" fmla="*/ 366714 h 1366839"/>
                <a:gd name="connsiteX11" fmla="*/ 1347787 w 1652587"/>
                <a:gd name="connsiteY11" fmla="*/ 404814 h 1366839"/>
                <a:gd name="connsiteX12" fmla="*/ 1281112 w 1652587"/>
                <a:gd name="connsiteY12" fmla="*/ 552451 h 1366839"/>
                <a:gd name="connsiteX13" fmla="*/ 1247775 w 1652587"/>
                <a:gd name="connsiteY13" fmla="*/ 600076 h 1366839"/>
                <a:gd name="connsiteX14" fmla="*/ 1209675 w 1652587"/>
                <a:gd name="connsiteY14" fmla="*/ 647701 h 1366839"/>
                <a:gd name="connsiteX15" fmla="*/ 1166812 w 1652587"/>
                <a:gd name="connsiteY15" fmla="*/ 681039 h 1366839"/>
                <a:gd name="connsiteX16" fmla="*/ 1114425 w 1652587"/>
                <a:gd name="connsiteY16" fmla="*/ 742951 h 1366839"/>
                <a:gd name="connsiteX17" fmla="*/ 1066800 w 1652587"/>
                <a:gd name="connsiteY17" fmla="*/ 795339 h 1366839"/>
                <a:gd name="connsiteX18" fmla="*/ 990600 w 1652587"/>
                <a:gd name="connsiteY18" fmla="*/ 881064 h 1366839"/>
                <a:gd name="connsiteX19" fmla="*/ 885825 w 1652587"/>
                <a:gd name="connsiteY19" fmla="*/ 976314 h 1366839"/>
                <a:gd name="connsiteX20" fmla="*/ 847725 w 1652587"/>
                <a:gd name="connsiteY20" fmla="*/ 985839 h 1366839"/>
                <a:gd name="connsiteX21" fmla="*/ 819150 w 1652587"/>
                <a:gd name="connsiteY21" fmla="*/ 1004889 h 1366839"/>
                <a:gd name="connsiteX22" fmla="*/ 766762 w 1652587"/>
                <a:gd name="connsiteY22" fmla="*/ 1062039 h 1366839"/>
                <a:gd name="connsiteX23" fmla="*/ 742950 w 1652587"/>
                <a:gd name="connsiteY23" fmla="*/ 1100139 h 1366839"/>
                <a:gd name="connsiteX24" fmla="*/ 709612 w 1652587"/>
                <a:gd name="connsiteY24" fmla="*/ 1138239 h 1366839"/>
                <a:gd name="connsiteX25" fmla="*/ 623887 w 1652587"/>
                <a:gd name="connsiteY25" fmla="*/ 1171576 h 1366839"/>
                <a:gd name="connsiteX26" fmla="*/ 571500 w 1652587"/>
                <a:gd name="connsiteY26" fmla="*/ 1223964 h 1366839"/>
                <a:gd name="connsiteX27" fmla="*/ 504825 w 1652587"/>
                <a:gd name="connsiteY27" fmla="*/ 1257301 h 1366839"/>
                <a:gd name="connsiteX28" fmla="*/ 481012 w 1652587"/>
                <a:gd name="connsiteY28" fmla="*/ 1281114 h 1366839"/>
                <a:gd name="connsiteX29" fmla="*/ 428625 w 1652587"/>
                <a:gd name="connsiteY29" fmla="*/ 1319214 h 1366839"/>
                <a:gd name="connsiteX30" fmla="*/ 376237 w 1652587"/>
                <a:gd name="connsiteY30" fmla="*/ 1333501 h 1366839"/>
                <a:gd name="connsiteX31" fmla="*/ 357187 w 1652587"/>
                <a:gd name="connsiteY31" fmla="*/ 1347789 h 1366839"/>
                <a:gd name="connsiteX32" fmla="*/ 323850 w 1652587"/>
                <a:gd name="connsiteY32" fmla="*/ 1366839 h 1366839"/>
                <a:gd name="connsiteX33" fmla="*/ 290512 w 1652587"/>
                <a:gd name="connsiteY33" fmla="*/ 1366839 h 1366839"/>
                <a:gd name="connsiteX34" fmla="*/ 266700 w 1652587"/>
                <a:gd name="connsiteY34" fmla="*/ 1366839 h 1366839"/>
                <a:gd name="connsiteX35" fmla="*/ 200025 w 1652587"/>
                <a:gd name="connsiteY35" fmla="*/ 1338264 h 1366839"/>
                <a:gd name="connsiteX36" fmla="*/ 166687 w 1652587"/>
                <a:gd name="connsiteY36" fmla="*/ 1304926 h 1366839"/>
                <a:gd name="connsiteX37" fmla="*/ 152400 w 1652587"/>
                <a:gd name="connsiteY37" fmla="*/ 1262064 h 1366839"/>
                <a:gd name="connsiteX38" fmla="*/ 109537 w 1652587"/>
                <a:gd name="connsiteY38" fmla="*/ 1185864 h 1366839"/>
                <a:gd name="connsiteX39" fmla="*/ 57150 w 1652587"/>
                <a:gd name="connsiteY39" fmla="*/ 1100139 h 1366839"/>
                <a:gd name="connsiteX40" fmla="*/ 0 w 1652587"/>
                <a:gd name="connsiteY40" fmla="*/ 1062039 h 1366839"/>
                <a:gd name="connsiteX41" fmla="*/ 0 w 1652587"/>
                <a:gd name="connsiteY41" fmla="*/ 1062039 h 1366839"/>
                <a:gd name="connsiteX0" fmla="*/ 1652587 w 1652587"/>
                <a:gd name="connsiteY0" fmla="*/ 0 h 1366839"/>
                <a:gd name="connsiteX1" fmla="*/ 1631155 w 1652587"/>
                <a:gd name="connsiteY1" fmla="*/ 33339 h 1366839"/>
                <a:gd name="connsiteX2" fmla="*/ 1607343 w 1652587"/>
                <a:gd name="connsiteY2" fmla="*/ 57152 h 1366839"/>
                <a:gd name="connsiteX3" fmla="*/ 1593056 w 1652587"/>
                <a:gd name="connsiteY3" fmla="*/ 64296 h 1366839"/>
                <a:gd name="connsiteX4" fmla="*/ 1574007 w 1652587"/>
                <a:gd name="connsiteY4" fmla="*/ 92870 h 1366839"/>
                <a:gd name="connsiteX5" fmla="*/ 1554956 w 1652587"/>
                <a:gd name="connsiteY5" fmla="*/ 126207 h 1366839"/>
                <a:gd name="connsiteX6" fmla="*/ 1526381 w 1652587"/>
                <a:gd name="connsiteY6" fmla="*/ 178595 h 1366839"/>
                <a:gd name="connsiteX7" fmla="*/ 1481138 w 1652587"/>
                <a:gd name="connsiteY7" fmla="*/ 230982 h 1366839"/>
                <a:gd name="connsiteX8" fmla="*/ 1457325 w 1652587"/>
                <a:gd name="connsiteY8" fmla="*/ 261939 h 1366839"/>
                <a:gd name="connsiteX9" fmla="*/ 1421605 w 1652587"/>
                <a:gd name="connsiteY9" fmla="*/ 316707 h 1366839"/>
                <a:gd name="connsiteX10" fmla="*/ 1383506 w 1652587"/>
                <a:gd name="connsiteY10" fmla="*/ 366714 h 1366839"/>
                <a:gd name="connsiteX11" fmla="*/ 1347787 w 1652587"/>
                <a:gd name="connsiteY11" fmla="*/ 404814 h 1366839"/>
                <a:gd name="connsiteX12" fmla="*/ 1281112 w 1652587"/>
                <a:gd name="connsiteY12" fmla="*/ 552451 h 1366839"/>
                <a:gd name="connsiteX13" fmla="*/ 1247775 w 1652587"/>
                <a:gd name="connsiteY13" fmla="*/ 600076 h 1366839"/>
                <a:gd name="connsiteX14" fmla="*/ 1209675 w 1652587"/>
                <a:gd name="connsiteY14" fmla="*/ 647701 h 1366839"/>
                <a:gd name="connsiteX15" fmla="*/ 1166812 w 1652587"/>
                <a:gd name="connsiteY15" fmla="*/ 681039 h 1366839"/>
                <a:gd name="connsiteX16" fmla="*/ 1114425 w 1652587"/>
                <a:gd name="connsiteY16" fmla="*/ 742951 h 1366839"/>
                <a:gd name="connsiteX17" fmla="*/ 1066800 w 1652587"/>
                <a:gd name="connsiteY17" fmla="*/ 795339 h 1366839"/>
                <a:gd name="connsiteX18" fmla="*/ 990600 w 1652587"/>
                <a:gd name="connsiteY18" fmla="*/ 881064 h 1366839"/>
                <a:gd name="connsiteX19" fmla="*/ 885825 w 1652587"/>
                <a:gd name="connsiteY19" fmla="*/ 976314 h 1366839"/>
                <a:gd name="connsiteX20" fmla="*/ 847725 w 1652587"/>
                <a:gd name="connsiteY20" fmla="*/ 985839 h 1366839"/>
                <a:gd name="connsiteX21" fmla="*/ 819150 w 1652587"/>
                <a:gd name="connsiteY21" fmla="*/ 1004889 h 1366839"/>
                <a:gd name="connsiteX22" fmla="*/ 766762 w 1652587"/>
                <a:gd name="connsiteY22" fmla="*/ 1062039 h 1366839"/>
                <a:gd name="connsiteX23" fmla="*/ 742950 w 1652587"/>
                <a:gd name="connsiteY23" fmla="*/ 1100139 h 1366839"/>
                <a:gd name="connsiteX24" fmla="*/ 709612 w 1652587"/>
                <a:gd name="connsiteY24" fmla="*/ 1138239 h 1366839"/>
                <a:gd name="connsiteX25" fmla="*/ 623887 w 1652587"/>
                <a:gd name="connsiteY25" fmla="*/ 1171576 h 1366839"/>
                <a:gd name="connsiteX26" fmla="*/ 571500 w 1652587"/>
                <a:gd name="connsiteY26" fmla="*/ 1223964 h 1366839"/>
                <a:gd name="connsiteX27" fmla="*/ 504825 w 1652587"/>
                <a:gd name="connsiteY27" fmla="*/ 1257301 h 1366839"/>
                <a:gd name="connsiteX28" fmla="*/ 481012 w 1652587"/>
                <a:gd name="connsiteY28" fmla="*/ 1281114 h 1366839"/>
                <a:gd name="connsiteX29" fmla="*/ 428625 w 1652587"/>
                <a:gd name="connsiteY29" fmla="*/ 1319214 h 1366839"/>
                <a:gd name="connsiteX30" fmla="*/ 376237 w 1652587"/>
                <a:gd name="connsiteY30" fmla="*/ 1333501 h 1366839"/>
                <a:gd name="connsiteX31" fmla="*/ 357187 w 1652587"/>
                <a:gd name="connsiteY31" fmla="*/ 1347789 h 1366839"/>
                <a:gd name="connsiteX32" fmla="*/ 323850 w 1652587"/>
                <a:gd name="connsiteY32" fmla="*/ 1366839 h 1366839"/>
                <a:gd name="connsiteX33" fmla="*/ 290512 w 1652587"/>
                <a:gd name="connsiteY33" fmla="*/ 1366839 h 1366839"/>
                <a:gd name="connsiteX34" fmla="*/ 266700 w 1652587"/>
                <a:gd name="connsiteY34" fmla="*/ 1366839 h 1366839"/>
                <a:gd name="connsiteX35" fmla="*/ 200025 w 1652587"/>
                <a:gd name="connsiteY35" fmla="*/ 1338264 h 1366839"/>
                <a:gd name="connsiteX36" fmla="*/ 166687 w 1652587"/>
                <a:gd name="connsiteY36" fmla="*/ 1304926 h 1366839"/>
                <a:gd name="connsiteX37" fmla="*/ 152400 w 1652587"/>
                <a:gd name="connsiteY37" fmla="*/ 1262064 h 1366839"/>
                <a:gd name="connsiteX38" fmla="*/ 109537 w 1652587"/>
                <a:gd name="connsiteY38" fmla="*/ 1185864 h 1366839"/>
                <a:gd name="connsiteX39" fmla="*/ 57150 w 1652587"/>
                <a:gd name="connsiteY39" fmla="*/ 1100139 h 1366839"/>
                <a:gd name="connsiteX40" fmla="*/ 0 w 1652587"/>
                <a:gd name="connsiteY40" fmla="*/ 1062039 h 1366839"/>
                <a:gd name="connsiteX41" fmla="*/ 0 w 1652587"/>
                <a:gd name="connsiteY41" fmla="*/ 1062039 h 1366839"/>
                <a:gd name="connsiteX0" fmla="*/ 1652587 w 1652587"/>
                <a:gd name="connsiteY0" fmla="*/ 0 h 1366839"/>
                <a:gd name="connsiteX1" fmla="*/ 1631155 w 1652587"/>
                <a:gd name="connsiteY1" fmla="*/ 33339 h 1366839"/>
                <a:gd name="connsiteX2" fmla="*/ 1607343 w 1652587"/>
                <a:gd name="connsiteY2" fmla="*/ 57152 h 1366839"/>
                <a:gd name="connsiteX3" fmla="*/ 1593056 w 1652587"/>
                <a:gd name="connsiteY3" fmla="*/ 76202 h 1366839"/>
                <a:gd name="connsiteX4" fmla="*/ 1574007 w 1652587"/>
                <a:gd name="connsiteY4" fmla="*/ 92870 h 1366839"/>
                <a:gd name="connsiteX5" fmla="*/ 1554956 w 1652587"/>
                <a:gd name="connsiteY5" fmla="*/ 126207 h 1366839"/>
                <a:gd name="connsiteX6" fmla="*/ 1526381 w 1652587"/>
                <a:gd name="connsiteY6" fmla="*/ 178595 h 1366839"/>
                <a:gd name="connsiteX7" fmla="*/ 1481138 w 1652587"/>
                <a:gd name="connsiteY7" fmla="*/ 230982 h 1366839"/>
                <a:gd name="connsiteX8" fmla="*/ 1457325 w 1652587"/>
                <a:gd name="connsiteY8" fmla="*/ 261939 h 1366839"/>
                <a:gd name="connsiteX9" fmla="*/ 1421605 w 1652587"/>
                <a:gd name="connsiteY9" fmla="*/ 316707 h 1366839"/>
                <a:gd name="connsiteX10" fmla="*/ 1383506 w 1652587"/>
                <a:gd name="connsiteY10" fmla="*/ 366714 h 1366839"/>
                <a:gd name="connsiteX11" fmla="*/ 1347787 w 1652587"/>
                <a:gd name="connsiteY11" fmla="*/ 404814 h 1366839"/>
                <a:gd name="connsiteX12" fmla="*/ 1281112 w 1652587"/>
                <a:gd name="connsiteY12" fmla="*/ 552451 h 1366839"/>
                <a:gd name="connsiteX13" fmla="*/ 1247775 w 1652587"/>
                <a:gd name="connsiteY13" fmla="*/ 600076 h 1366839"/>
                <a:gd name="connsiteX14" fmla="*/ 1209675 w 1652587"/>
                <a:gd name="connsiteY14" fmla="*/ 647701 h 1366839"/>
                <a:gd name="connsiteX15" fmla="*/ 1166812 w 1652587"/>
                <a:gd name="connsiteY15" fmla="*/ 681039 h 1366839"/>
                <a:gd name="connsiteX16" fmla="*/ 1114425 w 1652587"/>
                <a:gd name="connsiteY16" fmla="*/ 742951 h 1366839"/>
                <a:gd name="connsiteX17" fmla="*/ 1066800 w 1652587"/>
                <a:gd name="connsiteY17" fmla="*/ 795339 h 1366839"/>
                <a:gd name="connsiteX18" fmla="*/ 990600 w 1652587"/>
                <a:gd name="connsiteY18" fmla="*/ 881064 h 1366839"/>
                <a:gd name="connsiteX19" fmla="*/ 885825 w 1652587"/>
                <a:gd name="connsiteY19" fmla="*/ 976314 h 1366839"/>
                <a:gd name="connsiteX20" fmla="*/ 847725 w 1652587"/>
                <a:gd name="connsiteY20" fmla="*/ 985839 h 1366839"/>
                <a:gd name="connsiteX21" fmla="*/ 819150 w 1652587"/>
                <a:gd name="connsiteY21" fmla="*/ 1004889 h 1366839"/>
                <a:gd name="connsiteX22" fmla="*/ 766762 w 1652587"/>
                <a:gd name="connsiteY22" fmla="*/ 1062039 h 1366839"/>
                <a:gd name="connsiteX23" fmla="*/ 742950 w 1652587"/>
                <a:gd name="connsiteY23" fmla="*/ 1100139 h 1366839"/>
                <a:gd name="connsiteX24" fmla="*/ 709612 w 1652587"/>
                <a:gd name="connsiteY24" fmla="*/ 1138239 h 1366839"/>
                <a:gd name="connsiteX25" fmla="*/ 623887 w 1652587"/>
                <a:gd name="connsiteY25" fmla="*/ 1171576 h 1366839"/>
                <a:gd name="connsiteX26" fmla="*/ 571500 w 1652587"/>
                <a:gd name="connsiteY26" fmla="*/ 1223964 h 1366839"/>
                <a:gd name="connsiteX27" fmla="*/ 504825 w 1652587"/>
                <a:gd name="connsiteY27" fmla="*/ 1257301 h 1366839"/>
                <a:gd name="connsiteX28" fmla="*/ 481012 w 1652587"/>
                <a:gd name="connsiteY28" fmla="*/ 1281114 h 1366839"/>
                <a:gd name="connsiteX29" fmla="*/ 428625 w 1652587"/>
                <a:gd name="connsiteY29" fmla="*/ 1319214 h 1366839"/>
                <a:gd name="connsiteX30" fmla="*/ 376237 w 1652587"/>
                <a:gd name="connsiteY30" fmla="*/ 1333501 h 1366839"/>
                <a:gd name="connsiteX31" fmla="*/ 357187 w 1652587"/>
                <a:gd name="connsiteY31" fmla="*/ 1347789 h 1366839"/>
                <a:gd name="connsiteX32" fmla="*/ 323850 w 1652587"/>
                <a:gd name="connsiteY32" fmla="*/ 1366839 h 1366839"/>
                <a:gd name="connsiteX33" fmla="*/ 290512 w 1652587"/>
                <a:gd name="connsiteY33" fmla="*/ 1366839 h 1366839"/>
                <a:gd name="connsiteX34" fmla="*/ 266700 w 1652587"/>
                <a:gd name="connsiteY34" fmla="*/ 1366839 h 1366839"/>
                <a:gd name="connsiteX35" fmla="*/ 200025 w 1652587"/>
                <a:gd name="connsiteY35" fmla="*/ 1338264 h 1366839"/>
                <a:gd name="connsiteX36" fmla="*/ 166687 w 1652587"/>
                <a:gd name="connsiteY36" fmla="*/ 1304926 h 1366839"/>
                <a:gd name="connsiteX37" fmla="*/ 152400 w 1652587"/>
                <a:gd name="connsiteY37" fmla="*/ 1262064 h 1366839"/>
                <a:gd name="connsiteX38" fmla="*/ 109537 w 1652587"/>
                <a:gd name="connsiteY38" fmla="*/ 1185864 h 1366839"/>
                <a:gd name="connsiteX39" fmla="*/ 57150 w 1652587"/>
                <a:gd name="connsiteY39" fmla="*/ 1100139 h 1366839"/>
                <a:gd name="connsiteX40" fmla="*/ 0 w 1652587"/>
                <a:gd name="connsiteY40" fmla="*/ 1062039 h 1366839"/>
                <a:gd name="connsiteX41" fmla="*/ 0 w 1652587"/>
                <a:gd name="connsiteY41" fmla="*/ 1062039 h 1366839"/>
                <a:gd name="connsiteX0" fmla="*/ 1652587 w 1652587"/>
                <a:gd name="connsiteY0" fmla="*/ 0 h 1366839"/>
                <a:gd name="connsiteX1" fmla="*/ 1631155 w 1652587"/>
                <a:gd name="connsiteY1" fmla="*/ 33339 h 1366839"/>
                <a:gd name="connsiteX2" fmla="*/ 1607343 w 1652587"/>
                <a:gd name="connsiteY2" fmla="*/ 57152 h 1366839"/>
                <a:gd name="connsiteX3" fmla="*/ 1593056 w 1652587"/>
                <a:gd name="connsiteY3" fmla="*/ 76202 h 1366839"/>
                <a:gd name="connsiteX4" fmla="*/ 1578769 w 1652587"/>
                <a:gd name="connsiteY4" fmla="*/ 100014 h 1366839"/>
                <a:gd name="connsiteX5" fmla="*/ 1554956 w 1652587"/>
                <a:gd name="connsiteY5" fmla="*/ 126207 h 1366839"/>
                <a:gd name="connsiteX6" fmla="*/ 1526381 w 1652587"/>
                <a:gd name="connsiteY6" fmla="*/ 178595 h 1366839"/>
                <a:gd name="connsiteX7" fmla="*/ 1481138 w 1652587"/>
                <a:gd name="connsiteY7" fmla="*/ 230982 h 1366839"/>
                <a:gd name="connsiteX8" fmla="*/ 1457325 w 1652587"/>
                <a:gd name="connsiteY8" fmla="*/ 261939 h 1366839"/>
                <a:gd name="connsiteX9" fmla="*/ 1421605 w 1652587"/>
                <a:gd name="connsiteY9" fmla="*/ 316707 h 1366839"/>
                <a:gd name="connsiteX10" fmla="*/ 1383506 w 1652587"/>
                <a:gd name="connsiteY10" fmla="*/ 366714 h 1366839"/>
                <a:gd name="connsiteX11" fmla="*/ 1347787 w 1652587"/>
                <a:gd name="connsiteY11" fmla="*/ 404814 h 1366839"/>
                <a:gd name="connsiteX12" fmla="*/ 1281112 w 1652587"/>
                <a:gd name="connsiteY12" fmla="*/ 552451 h 1366839"/>
                <a:gd name="connsiteX13" fmla="*/ 1247775 w 1652587"/>
                <a:gd name="connsiteY13" fmla="*/ 600076 h 1366839"/>
                <a:gd name="connsiteX14" fmla="*/ 1209675 w 1652587"/>
                <a:gd name="connsiteY14" fmla="*/ 647701 h 1366839"/>
                <a:gd name="connsiteX15" fmla="*/ 1166812 w 1652587"/>
                <a:gd name="connsiteY15" fmla="*/ 681039 h 1366839"/>
                <a:gd name="connsiteX16" fmla="*/ 1114425 w 1652587"/>
                <a:gd name="connsiteY16" fmla="*/ 742951 h 1366839"/>
                <a:gd name="connsiteX17" fmla="*/ 1066800 w 1652587"/>
                <a:gd name="connsiteY17" fmla="*/ 795339 h 1366839"/>
                <a:gd name="connsiteX18" fmla="*/ 990600 w 1652587"/>
                <a:gd name="connsiteY18" fmla="*/ 881064 h 1366839"/>
                <a:gd name="connsiteX19" fmla="*/ 885825 w 1652587"/>
                <a:gd name="connsiteY19" fmla="*/ 976314 h 1366839"/>
                <a:gd name="connsiteX20" fmla="*/ 847725 w 1652587"/>
                <a:gd name="connsiteY20" fmla="*/ 985839 h 1366839"/>
                <a:gd name="connsiteX21" fmla="*/ 819150 w 1652587"/>
                <a:gd name="connsiteY21" fmla="*/ 1004889 h 1366839"/>
                <a:gd name="connsiteX22" fmla="*/ 766762 w 1652587"/>
                <a:gd name="connsiteY22" fmla="*/ 1062039 h 1366839"/>
                <a:gd name="connsiteX23" fmla="*/ 742950 w 1652587"/>
                <a:gd name="connsiteY23" fmla="*/ 1100139 h 1366839"/>
                <a:gd name="connsiteX24" fmla="*/ 709612 w 1652587"/>
                <a:gd name="connsiteY24" fmla="*/ 1138239 h 1366839"/>
                <a:gd name="connsiteX25" fmla="*/ 623887 w 1652587"/>
                <a:gd name="connsiteY25" fmla="*/ 1171576 h 1366839"/>
                <a:gd name="connsiteX26" fmla="*/ 571500 w 1652587"/>
                <a:gd name="connsiteY26" fmla="*/ 1223964 h 1366839"/>
                <a:gd name="connsiteX27" fmla="*/ 504825 w 1652587"/>
                <a:gd name="connsiteY27" fmla="*/ 1257301 h 1366839"/>
                <a:gd name="connsiteX28" fmla="*/ 481012 w 1652587"/>
                <a:gd name="connsiteY28" fmla="*/ 1281114 h 1366839"/>
                <a:gd name="connsiteX29" fmla="*/ 428625 w 1652587"/>
                <a:gd name="connsiteY29" fmla="*/ 1319214 h 1366839"/>
                <a:gd name="connsiteX30" fmla="*/ 376237 w 1652587"/>
                <a:gd name="connsiteY30" fmla="*/ 1333501 h 1366839"/>
                <a:gd name="connsiteX31" fmla="*/ 357187 w 1652587"/>
                <a:gd name="connsiteY31" fmla="*/ 1347789 h 1366839"/>
                <a:gd name="connsiteX32" fmla="*/ 323850 w 1652587"/>
                <a:gd name="connsiteY32" fmla="*/ 1366839 h 1366839"/>
                <a:gd name="connsiteX33" fmla="*/ 290512 w 1652587"/>
                <a:gd name="connsiteY33" fmla="*/ 1366839 h 1366839"/>
                <a:gd name="connsiteX34" fmla="*/ 266700 w 1652587"/>
                <a:gd name="connsiteY34" fmla="*/ 1366839 h 1366839"/>
                <a:gd name="connsiteX35" fmla="*/ 200025 w 1652587"/>
                <a:gd name="connsiteY35" fmla="*/ 1338264 h 1366839"/>
                <a:gd name="connsiteX36" fmla="*/ 166687 w 1652587"/>
                <a:gd name="connsiteY36" fmla="*/ 1304926 h 1366839"/>
                <a:gd name="connsiteX37" fmla="*/ 152400 w 1652587"/>
                <a:gd name="connsiteY37" fmla="*/ 1262064 h 1366839"/>
                <a:gd name="connsiteX38" fmla="*/ 109537 w 1652587"/>
                <a:gd name="connsiteY38" fmla="*/ 1185864 h 1366839"/>
                <a:gd name="connsiteX39" fmla="*/ 57150 w 1652587"/>
                <a:gd name="connsiteY39" fmla="*/ 1100139 h 1366839"/>
                <a:gd name="connsiteX40" fmla="*/ 0 w 1652587"/>
                <a:gd name="connsiteY40" fmla="*/ 1062039 h 1366839"/>
                <a:gd name="connsiteX41" fmla="*/ 0 w 1652587"/>
                <a:gd name="connsiteY41" fmla="*/ 1062039 h 1366839"/>
                <a:gd name="connsiteX0" fmla="*/ 1652587 w 1652587"/>
                <a:gd name="connsiteY0" fmla="*/ 0 h 1366839"/>
                <a:gd name="connsiteX1" fmla="*/ 1631155 w 1652587"/>
                <a:gd name="connsiteY1" fmla="*/ 33339 h 1366839"/>
                <a:gd name="connsiteX2" fmla="*/ 1607343 w 1652587"/>
                <a:gd name="connsiteY2" fmla="*/ 57152 h 1366839"/>
                <a:gd name="connsiteX3" fmla="*/ 1593056 w 1652587"/>
                <a:gd name="connsiteY3" fmla="*/ 76202 h 1366839"/>
                <a:gd name="connsiteX4" fmla="*/ 1578769 w 1652587"/>
                <a:gd name="connsiteY4" fmla="*/ 100014 h 1366839"/>
                <a:gd name="connsiteX5" fmla="*/ 1554956 w 1652587"/>
                <a:gd name="connsiteY5" fmla="*/ 135732 h 1366839"/>
                <a:gd name="connsiteX6" fmla="*/ 1526381 w 1652587"/>
                <a:gd name="connsiteY6" fmla="*/ 178595 h 1366839"/>
                <a:gd name="connsiteX7" fmla="*/ 1481138 w 1652587"/>
                <a:gd name="connsiteY7" fmla="*/ 230982 h 1366839"/>
                <a:gd name="connsiteX8" fmla="*/ 1457325 w 1652587"/>
                <a:gd name="connsiteY8" fmla="*/ 261939 h 1366839"/>
                <a:gd name="connsiteX9" fmla="*/ 1421605 w 1652587"/>
                <a:gd name="connsiteY9" fmla="*/ 316707 h 1366839"/>
                <a:gd name="connsiteX10" fmla="*/ 1383506 w 1652587"/>
                <a:gd name="connsiteY10" fmla="*/ 366714 h 1366839"/>
                <a:gd name="connsiteX11" fmla="*/ 1347787 w 1652587"/>
                <a:gd name="connsiteY11" fmla="*/ 404814 h 1366839"/>
                <a:gd name="connsiteX12" fmla="*/ 1281112 w 1652587"/>
                <a:gd name="connsiteY12" fmla="*/ 552451 h 1366839"/>
                <a:gd name="connsiteX13" fmla="*/ 1247775 w 1652587"/>
                <a:gd name="connsiteY13" fmla="*/ 600076 h 1366839"/>
                <a:gd name="connsiteX14" fmla="*/ 1209675 w 1652587"/>
                <a:gd name="connsiteY14" fmla="*/ 647701 h 1366839"/>
                <a:gd name="connsiteX15" fmla="*/ 1166812 w 1652587"/>
                <a:gd name="connsiteY15" fmla="*/ 681039 h 1366839"/>
                <a:gd name="connsiteX16" fmla="*/ 1114425 w 1652587"/>
                <a:gd name="connsiteY16" fmla="*/ 742951 h 1366839"/>
                <a:gd name="connsiteX17" fmla="*/ 1066800 w 1652587"/>
                <a:gd name="connsiteY17" fmla="*/ 795339 h 1366839"/>
                <a:gd name="connsiteX18" fmla="*/ 990600 w 1652587"/>
                <a:gd name="connsiteY18" fmla="*/ 881064 h 1366839"/>
                <a:gd name="connsiteX19" fmla="*/ 885825 w 1652587"/>
                <a:gd name="connsiteY19" fmla="*/ 976314 h 1366839"/>
                <a:gd name="connsiteX20" fmla="*/ 847725 w 1652587"/>
                <a:gd name="connsiteY20" fmla="*/ 985839 h 1366839"/>
                <a:gd name="connsiteX21" fmla="*/ 819150 w 1652587"/>
                <a:gd name="connsiteY21" fmla="*/ 1004889 h 1366839"/>
                <a:gd name="connsiteX22" fmla="*/ 766762 w 1652587"/>
                <a:gd name="connsiteY22" fmla="*/ 1062039 h 1366839"/>
                <a:gd name="connsiteX23" fmla="*/ 742950 w 1652587"/>
                <a:gd name="connsiteY23" fmla="*/ 1100139 h 1366839"/>
                <a:gd name="connsiteX24" fmla="*/ 709612 w 1652587"/>
                <a:gd name="connsiteY24" fmla="*/ 1138239 h 1366839"/>
                <a:gd name="connsiteX25" fmla="*/ 623887 w 1652587"/>
                <a:gd name="connsiteY25" fmla="*/ 1171576 h 1366839"/>
                <a:gd name="connsiteX26" fmla="*/ 571500 w 1652587"/>
                <a:gd name="connsiteY26" fmla="*/ 1223964 h 1366839"/>
                <a:gd name="connsiteX27" fmla="*/ 504825 w 1652587"/>
                <a:gd name="connsiteY27" fmla="*/ 1257301 h 1366839"/>
                <a:gd name="connsiteX28" fmla="*/ 481012 w 1652587"/>
                <a:gd name="connsiteY28" fmla="*/ 1281114 h 1366839"/>
                <a:gd name="connsiteX29" fmla="*/ 428625 w 1652587"/>
                <a:gd name="connsiteY29" fmla="*/ 1319214 h 1366839"/>
                <a:gd name="connsiteX30" fmla="*/ 376237 w 1652587"/>
                <a:gd name="connsiteY30" fmla="*/ 1333501 h 1366839"/>
                <a:gd name="connsiteX31" fmla="*/ 357187 w 1652587"/>
                <a:gd name="connsiteY31" fmla="*/ 1347789 h 1366839"/>
                <a:gd name="connsiteX32" fmla="*/ 323850 w 1652587"/>
                <a:gd name="connsiteY32" fmla="*/ 1366839 h 1366839"/>
                <a:gd name="connsiteX33" fmla="*/ 290512 w 1652587"/>
                <a:gd name="connsiteY33" fmla="*/ 1366839 h 1366839"/>
                <a:gd name="connsiteX34" fmla="*/ 266700 w 1652587"/>
                <a:gd name="connsiteY34" fmla="*/ 1366839 h 1366839"/>
                <a:gd name="connsiteX35" fmla="*/ 200025 w 1652587"/>
                <a:gd name="connsiteY35" fmla="*/ 1338264 h 1366839"/>
                <a:gd name="connsiteX36" fmla="*/ 166687 w 1652587"/>
                <a:gd name="connsiteY36" fmla="*/ 1304926 h 1366839"/>
                <a:gd name="connsiteX37" fmla="*/ 152400 w 1652587"/>
                <a:gd name="connsiteY37" fmla="*/ 1262064 h 1366839"/>
                <a:gd name="connsiteX38" fmla="*/ 109537 w 1652587"/>
                <a:gd name="connsiteY38" fmla="*/ 1185864 h 1366839"/>
                <a:gd name="connsiteX39" fmla="*/ 57150 w 1652587"/>
                <a:gd name="connsiteY39" fmla="*/ 1100139 h 1366839"/>
                <a:gd name="connsiteX40" fmla="*/ 0 w 1652587"/>
                <a:gd name="connsiteY40" fmla="*/ 1062039 h 1366839"/>
                <a:gd name="connsiteX41" fmla="*/ 0 w 1652587"/>
                <a:gd name="connsiteY41" fmla="*/ 1062039 h 1366839"/>
                <a:gd name="connsiteX0" fmla="*/ 1652587 w 1652587"/>
                <a:gd name="connsiteY0" fmla="*/ 0 h 1366839"/>
                <a:gd name="connsiteX1" fmla="*/ 1607343 w 1652587"/>
                <a:gd name="connsiteY1" fmla="*/ 57152 h 1366839"/>
                <a:gd name="connsiteX2" fmla="*/ 1593056 w 1652587"/>
                <a:gd name="connsiteY2" fmla="*/ 76202 h 1366839"/>
                <a:gd name="connsiteX3" fmla="*/ 1578769 w 1652587"/>
                <a:gd name="connsiteY3" fmla="*/ 100014 h 1366839"/>
                <a:gd name="connsiteX4" fmla="*/ 1554956 w 1652587"/>
                <a:gd name="connsiteY4" fmla="*/ 135732 h 1366839"/>
                <a:gd name="connsiteX5" fmla="*/ 1526381 w 1652587"/>
                <a:gd name="connsiteY5" fmla="*/ 178595 h 1366839"/>
                <a:gd name="connsiteX6" fmla="*/ 1481138 w 1652587"/>
                <a:gd name="connsiteY6" fmla="*/ 230982 h 1366839"/>
                <a:gd name="connsiteX7" fmla="*/ 1457325 w 1652587"/>
                <a:gd name="connsiteY7" fmla="*/ 261939 h 1366839"/>
                <a:gd name="connsiteX8" fmla="*/ 1421605 w 1652587"/>
                <a:gd name="connsiteY8" fmla="*/ 316707 h 1366839"/>
                <a:gd name="connsiteX9" fmla="*/ 1383506 w 1652587"/>
                <a:gd name="connsiteY9" fmla="*/ 366714 h 1366839"/>
                <a:gd name="connsiteX10" fmla="*/ 1347787 w 1652587"/>
                <a:gd name="connsiteY10" fmla="*/ 404814 h 1366839"/>
                <a:gd name="connsiteX11" fmla="*/ 1281112 w 1652587"/>
                <a:gd name="connsiteY11" fmla="*/ 552451 h 1366839"/>
                <a:gd name="connsiteX12" fmla="*/ 1247775 w 1652587"/>
                <a:gd name="connsiteY12" fmla="*/ 600076 h 1366839"/>
                <a:gd name="connsiteX13" fmla="*/ 1209675 w 1652587"/>
                <a:gd name="connsiteY13" fmla="*/ 647701 h 1366839"/>
                <a:gd name="connsiteX14" fmla="*/ 1166812 w 1652587"/>
                <a:gd name="connsiteY14" fmla="*/ 681039 h 1366839"/>
                <a:gd name="connsiteX15" fmla="*/ 1114425 w 1652587"/>
                <a:gd name="connsiteY15" fmla="*/ 742951 h 1366839"/>
                <a:gd name="connsiteX16" fmla="*/ 1066800 w 1652587"/>
                <a:gd name="connsiteY16" fmla="*/ 795339 h 1366839"/>
                <a:gd name="connsiteX17" fmla="*/ 990600 w 1652587"/>
                <a:gd name="connsiteY17" fmla="*/ 881064 h 1366839"/>
                <a:gd name="connsiteX18" fmla="*/ 885825 w 1652587"/>
                <a:gd name="connsiteY18" fmla="*/ 976314 h 1366839"/>
                <a:gd name="connsiteX19" fmla="*/ 847725 w 1652587"/>
                <a:gd name="connsiteY19" fmla="*/ 985839 h 1366839"/>
                <a:gd name="connsiteX20" fmla="*/ 819150 w 1652587"/>
                <a:gd name="connsiteY20" fmla="*/ 1004889 h 1366839"/>
                <a:gd name="connsiteX21" fmla="*/ 766762 w 1652587"/>
                <a:gd name="connsiteY21" fmla="*/ 1062039 h 1366839"/>
                <a:gd name="connsiteX22" fmla="*/ 742950 w 1652587"/>
                <a:gd name="connsiteY22" fmla="*/ 1100139 h 1366839"/>
                <a:gd name="connsiteX23" fmla="*/ 709612 w 1652587"/>
                <a:gd name="connsiteY23" fmla="*/ 1138239 h 1366839"/>
                <a:gd name="connsiteX24" fmla="*/ 623887 w 1652587"/>
                <a:gd name="connsiteY24" fmla="*/ 1171576 h 1366839"/>
                <a:gd name="connsiteX25" fmla="*/ 571500 w 1652587"/>
                <a:gd name="connsiteY25" fmla="*/ 1223964 h 1366839"/>
                <a:gd name="connsiteX26" fmla="*/ 504825 w 1652587"/>
                <a:gd name="connsiteY26" fmla="*/ 1257301 h 1366839"/>
                <a:gd name="connsiteX27" fmla="*/ 481012 w 1652587"/>
                <a:gd name="connsiteY27" fmla="*/ 1281114 h 1366839"/>
                <a:gd name="connsiteX28" fmla="*/ 428625 w 1652587"/>
                <a:gd name="connsiteY28" fmla="*/ 1319214 h 1366839"/>
                <a:gd name="connsiteX29" fmla="*/ 376237 w 1652587"/>
                <a:gd name="connsiteY29" fmla="*/ 1333501 h 1366839"/>
                <a:gd name="connsiteX30" fmla="*/ 357187 w 1652587"/>
                <a:gd name="connsiteY30" fmla="*/ 1347789 h 1366839"/>
                <a:gd name="connsiteX31" fmla="*/ 323850 w 1652587"/>
                <a:gd name="connsiteY31" fmla="*/ 1366839 h 1366839"/>
                <a:gd name="connsiteX32" fmla="*/ 290512 w 1652587"/>
                <a:gd name="connsiteY32" fmla="*/ 1366839 h 1366839"/>
                <a:gd name="connsiteX33" fmla="*/ 266700 w 1652587"/>
                <a:gd name="connsiteY33" fmla="*/ 1366839 h 1366839"/>
                <a:gd name="connsiteX34" fmla="*/ 200025 w 1652587"/>
                <a:gd name="connsiteY34" fmla="*/ 1338264 h 1366839"/>
                <a:gd name="connsiteX35" fmla="*/ 166687 w 1652587"/>
                <a:gd name="connsiteY35" fmla="*/ 1304926 h 1366839"/>
                <a:gd name="connsiteX36" fmla="*/ 152400 w 1652587"/>
                <a:gd name="connsiteY36" fmla="*/ 1262064 h 1366839"/>
                <a:gd name="connsiteX37" fmla="*/ 109537 w 1652587"/>
                <a:gd name="connsiteY37" fmla="*/ 1185864 h 1366839"/>
                <a:gd name="connsiteX38" fmla="*/ 57150 w 1652587"/>
                <a:gd name="connsiteY38" fmla="*/ 1100139 h 1366839"/>
                <a:gd name="connsiteX39" fmla="*/ 0 w 1652587"/>
                <a:gd name="connsiteY39" fmla="*/ 1062039 h 1366839"/>
                <a:gd name="connsiteX40" fmla="*/ 0 w 1652587"/>
                <a:gd name="connsiteY40" fmla="*/ 1062039 h 1366839"/>
                <a:gd name="connsiteX0" fmla="*/ 1652587 w 1652587"/>
                <a:gd name="connsiteY0" fmla="*/ 0 h 1366839"/>
                <a:gd name="connsiteX1" fmla="*/ 1624012 w 1652587"/>
                <a:gd name="connsiteY1" fmla="*/ 47627 h 1366839"/>
                <a:gd name="connsiteX2" fmla="*/ 1593056 w 1652587"/>
                <a:gd name="connsiteY2" fmla="*/ 76202 h 1366839"/>
                <a:gd name="connsiteX3" fmla="*/ 1578769 w 1652587"/>
                <a:gd name="connsiteY3" fmla="*/ 100014 h 1366839"/>
                <a:gd name="connsiteX4" fmla="*/ 1554956 w 1652587"/>
                <a:gd name="connsiteY4" fmla="*/ 135732 h 1366839"/>
                <a:gd name="connsiteX5" fmla="*/ 1526381 w 1652587"/>
                <a:gd name="connsiteY5" fmla="*/ 178595 h 1366839"/>
                <a:gd name="connsiteX6" fmla="*/ 1481138 w 1652587"/>
                <a:gd name="connsiteY6" fmla="*/ 230982 h 1366839"/>
                <a:gd name="connsiteX7" fmla="*/ 1457325 w 1652587"/>
                <a:gd name="connsiteY7" fmla="*/ 261939 h 1366839"/>
                <a:gd name="connsiteX8" fmla="*/ 1421605 w 1652587"/>
                <a:gd name="connsiteY8" fmla="*/ 316707 h 1366839"/>
                <a:gd name="connsiteX9" fmla="*/ 1383506 w 1652587"/>
                <a:gd name="connsiteY9" fmla="*/ 366714 h 1366839"/>
                <a:gd name="connsiteX10" fmla="*/ 1347787 w 1652587"/>
                <a:gd name="connsiteY10" fmla="*/ 404814 h 1366839"/>
                <a:gd name="connsiteX11" fmla="*/ 1281112 w 1652587"/>
                <a:gd name="connsiteY11" fmla="*/ 552451 h 1366839"/>
                <a:gd name="connsiteX12" fmla="*/ 1247775 w 1652587"/>
                <a:gd name="connsiteY12" fmla="*/ 600076 h 1366839"/>
                <a:gd name="connsiteX13" fmla="*/ 1209675 w 1652587"/>
                <a:gd name="connsiteY13" fmla="*/ 647701 h 1366839"/>
                <a:gd name="connsiteX14" fmla="*/ 1166812 w 1652587"/>
                <a:gd name="connsiteY14" fmla="*/ 681039 h 1366839"/>
                <a:gd name="connsiteX15" fmla="*/ 1114425 w 1652587"/>
                <a:gd name="connsiteY15" fmla="*/ 742951 h 1366839"/>
                <a:gd name="connsiteX16" fmla="*/ 1066800 w 1652587"/>
                <a:gd name="connsiteY16" fmla="*/ 795339 h 1366839"/>
                <a:gd name="connsiteX17" fmla="*/ 990600 w 1652587"/>
                <a:gd name="connsiteY17" fmla="*/ 881064 h 1366839"/>
                <a:gd name="connsiteX18" fmla="*/ 885825 w 1652587"/>
                <a:gd name="connsiteY18" fmla="*/ 976314 h 1366839"/>
                <a:gd name="connsiteX19" fmla="*/ 847725 w 1652587"/>
                <a:gd name="connsiteY19" fmla="*/ 985839 h 1366839"/>
                <a:gd name="connsiteX20" fmla="*/ 819150 w 1652587"/>
                <a:gd name="connsiteY20" fmla="*/ 1004889 h 1366839"/>
                <a:gd name="connsiteX21" fmla="*/ 766762 w 1652587"/>
                <a:gd name="connsiteY21" fmla="*/ 1062039 h 1366839"/>
                <a:gd name="connsiteX22" fmla="*/ 742950 w 1652587"/>
                <a:gd name="connsiteY22" fmla="*/ 1100139 h 1366839"/>
                <a:gd name="connsiteX23" fmla="*/ 709612 w 1652587"/>
                <a:gd name="connsiteY23" fmla="*/ 1138239 h 1366839"/>
                <a:gd name="connsiteX24" fmla="*/ 623887 w 1652587"/>
                <a:gd name="connsiteY24" fmla="*/ 1171576 h 1366839"/>
                <a:gd name="connsiteX25" fmla="*/ 571500 w 1652587"/>
                <a:gd name="connsiteY25" fmla="*/ 1223964 h 1366839"/>
                <a:gd name="connsiteX26" fmla="*/ 504825 w 1652587"/>
                <a:gd name="connsiteY26" fmla="*/ 1257301 h 1366839"/>
                <a:gd name="connsiteX27" fmla="*/ 481012 w 1652587"/>
                <a:gd name="connsiteY27" fmla="*/ 1281114 h 1366839"/>
                <a:gd name="connsiteX28" fmla="*/ 428625 w 1652587"/>
                <a:gd name="connsiteY28" fmla="*/ 1319214 h 1366839"/>
                <a:gd name="connsiteX29" fmla="*/ 376237 w 1652587"/>
                <a:gd name="connsiteY29" fmla="*/ 1333501 h 1366839"/>
                <a:gd name="connsiteX30" fmla="*/ 357187 w 1652587"/>
                <a:gd name="connsiteY30" fmla="*/ 1347789 h 1366839"/>
                <a:gd name="connsiteX31" fmla="*/ 323850 w 1652587"/>
                <a:gd name="connsiteY31" fmla="*/ 1366839 h 1366839"/>
                <a:gd name="connsiteX32" fmla="*/ 290512 w 1652587"/>
                <a:gd name="connsiteY32" fmla="*/ 1366839 h 1366839"/>
                <a:gd name="connsiteX33" fmla="*/ 266700 w 1652587"/>
                <a:gd name="connsiteY33" fmla="*/ 1366839 h 1366839"/>
                <a:gd name="connsiteX34" fmla="*/ 200025 w 1652587"/>
                <a:gd name="connsiteY34" fmla="*/ 1338264 h 1366839"/>
                <a:gd name="connsiteX35" fmla="*/ 166687 w 1652587"/>
                <a:gd name="connsiteY35" fmla="*/ 1304926 h 1366839"/>
                <a:gd name="connsiteX36" fmla="*/ 152400 w 1652587"/>
                <a:gd name="connsiteY36" fmla="*/ 1262064 h 1366839"/>
                <a:gd name="connsiteX37" fmla="*/ 109537 w 1652587"/>
                <a:gd name="connsiteY37" fmla="*/ 1185864 h 1366839"/>
                <a:gd name="connsiteX38" fmla="*/ 57150 w 1652587"/>
                <a:gd name="connsiteY38" fmla="*/ 1100139 h 1366839"/>
                <a:gd name="connsiteX39" fmla="*/ 0 w 1652587"/>
                <a:gd name="connsiteY39" fmla="*/ 1062039 h 1366839"/>
                <a:gd name="connsiteX40" fmla="*/ 0 w 1652587"/>
                <a:gd name="connsiteY40" fmla="*/ 1062039 h 1366839"/>
                <a:gd name="connsiteX0" fmla="*/ 1652587 w 1652587"/>
                <a:gd name="connsiteY0" fmla="*/ 0 h 1366839"/>
                <a:gd name="connsiteX1" fmla="*/ 1624012 w 1652587"/>
                <a:gd name="connsiteY1" fmla="*/ 47627 h 1366839"/>
                <a:gd name="connsiteX2" fmla="*/ 1593056 w 1652587"/>
                <a:gd name="connsiteY2" fmla="*/ 76202 h 1366839"/>
                <a:gd name="connsiteX3" fmla="*/ 1578769 w 1652587"/>
                <a:gd name="connsiteY3" fmla="*/ 100014 h 1366839"/>
                <a:gd name="connsiteX4" fmla="*/ 1554956 w 1652587"/>
                <a:gd name="connsiteY4" fmla="*/ 135732 h 1366839"/>
                <a:gd name="connsiteX5" fmla="*/ 1526381 w 1652587"/>
                <a:gd name="connsiteY5" fmla="*/ 178595 h 1366839"/>
                <a:gd name="connsiteX6" fmla="*/ 1481138 w 1652587"/>
                <a:gd name="connsiteY6" fmla="*/ 230982 h 1366839"/>
                <a:gd name="connsiteX7" fmla="*/ 1457325 w 1652587"/>
                <a:gd name="connsiteY7" fmla="*/ 261939 h 1366839"/>
                <a:gd name="connsiteX8" fmla="*/ 1421605 w 1652587"/>
                <a:gd name="connsiteY8" fmla="*/ 316707 h 1366839"/>
                <a:gd name="connsiteX9" fmla="*/ 1383506 w 1652587"/>
                <a:gd name="connsiteY9" fmla="*/ 366714 h 1366839"/>
                <a:gd name="connsiteX10" fmla="*/ 1347787 w 1652587"/>
                <a:gd name="connsiteY10" fmla="*/ 404814 h 1366839"/>
                <a:gd name="connsiteX11" fmla="*/ 1281112 w 1652587"/>
                <a:gd name="connsiteY11" fmla="*/ 552451 h 1366839"/>
                <a:gd name="connsiteX12" fmla="*/ 1247775 w 1652587"/>
                <a:gd name="connsiteY12" fmla="*/ 600076 h 1366839"/>
                <a:gd name="connsiteX13" fmla="*/ 1209675 w 1652587"/>
                <a:gd name="connsiteY13" fmla="*/ 647701 h 1366839"/>
                <a:gd name="connsiteX14" fmla="*/ 1166812 w 1652587"/>
                <a:gd name="connsiteY14" fmla="*/ 681039 h 1366839"/>
                <a:gd name="connsiteX15" fmla="*/ 1114425 w 1652587"/>
                <a:gd name="connsiteY15" fmla="*/ 742951 h 1366839"/>
                <a:gd name="connsiteX16" fmla="*/ 1066800 w 1652587"/>
                <a:gd name="connsiteY16" fmla="*/ 795339 h 1366839"/>
                <a:gd name="connsiteX17" fmla="*/ 990600 w 1652587"/>
                <a:gd name="connsiteY17" fmla="*/ 881064 h 1366839"/>
                <a:gd name="connsiteX18" fmla="*/ 885825 w 1652587"/>
                <a:gd name="connsiteY18" fmla="*/ 976314 h 1366839"/>
                <a:gd name="connsiteX19" fmla="*/ 847725 w 1652587"/>
                <a:gd name="connsiteY19" fmla="*/ 985839 h 1366839"/>
                <a:gd name="connsiteX20" fmla="*/ 819150 w 1652587"/>
                <a:gd name="connsiteY20" fmla="*/ 1004889 h 1366839"/>
                <a:gd name="connsiteX21" fmla="*/ 766762 w 1652587"/>
                <a:gd name="connsiteY21" fmla="*/ 1062039 h 1366839"/>
                <a:gd name="connsiteX22" fmla="*/ 742950 w 1652587"/>
                <a:gd name="connsiteY22" fmla="*/ 1100139 h 1366839"/>
                <a:gd name="connsiteX23" fmla="*/ 709612 w 1652587"/>
                <a:gd name="connsiteY23" fmla="*/ 1138239 h 1366839"/>
                <a:gd name="connsiteX24" fmla="*/ 623887 w 1652587"/>
                <a:gd name="connsiteY24" fmla="*/ 1171576 h 1366839"/>
                <a:gd name="connsiteX25" fmla="*/ 571500 w 1652587"/>
                <a:gd name="connsiteY25" fmla="*/ 1223964 h 1366839"/>
                <a:gd name="connsiteX26" fmla="*/ 504825 w 1652587"/>
                <a:gd name="connsiteY26" fmla="*/ 1257301 h 1366839"/>
                <a:gd name="connsiteX27" fmla="*/ 481012 w 1652587"/>
                <a:gd name="connsiteY27" fmla="*/ 1281114 h 1366839"/>
                <a:gd name="connsiteX28" fmla="*/ 428625 w 1652587"/>
                <a:gd name="connsiteY28" fmla="*/ 1319214 h 1366839"/>
                <a:gd name="connsiteX29" fmla="*/ 376237 w 1652587"/>
                <a:gd name="connsiteY29" fmla="*/ 1333501 h 1366839"/>
                <a:gd name="connsiteX30" fmla="*/ 357187 w 1652587"/>
                <a:gd name="connsiteY30" fmla="*/ 1347789 h 1366839"/>
                <a:gd name="connsiteX31" fmla="*/ 323850 w 1652587"/>
                <a:gd name="connsiteY31" fmla="*/ 1366839 h 1366839"/>
                <a:gd name="connsiteX32" fmla="*/ 290512 w 1652587"/>
                <a:gd name="connsiteY32" fmla="*/ 1366839 h 1366839"/>
                <a:gd name="connsiteX33" fmla="*/ 266700 w 1652587"/>
                <a:gd name="connsiteY33" fmla="*/ 1366839 h 1366839"/>
                <a:gd name="connsiteX34" fmla="*/ 200025 w 1652587"/>
                <a:gd name="connsiteY34" fmla="*/ 1338264 h 1366839"/>
                <a:gd name="connsiteX35" fmla="*/ 166687 w 1652587"/>
                <a:gd name="connsiteY35" fmla="*/ 1304926 h 1366839"/>
                <a:gd name="connsiteX36" fmla="*/ 152400 w 1652587"/>
                <a:gd name="connsiteY36" fmla="*/ 1262064 h 1366839"/>
                <a:gd name="connsiteX37" fmla="*/ 109537 w 1652587"/>
                <a:gd name="connsiteY37" fmla="*/ 1185864 h 1366839"/>
                <a:gd name="connsiteX38" fmla="*/ 57150 w 1652587"/>
                <a:gd name="connsiteY38" fmla="*/ 1100139 h 1366839"/>
                <a:gd name="connsiteX39" fmla="*/ 0 w 1652587"/>
                <a:gd name="connsiteY39" fmla="*/ 1062039 h 1366839"/>
                <a:gd name="connsiteX40" fmla="*/ 0 w 1652587"/>
                <a:gd name="connsiteY40" fmla="*/ 1062039 h 1366839"/>
                <a:gd name="connsiteX0" fmla="*/ 1652587 w 1652587"/>
                <a:gd name="connsiteY0" fmla="*/ 0 h 1366839"/>
                <a:gd name="connsiteX1" fmla="*/ 1624012 w 1652587"/>
                <a:gd name="connsiteY1" fmla="*/ 47627 h 1366839"/>
                <a:gd name="connsiteX2" fmla="*/ 1593056 w 1652587"/>
                <a:gd name="connsiteY2" fmla="*/ 76202 h 1366839"/>
                <a:gd name="connsiteX3" fmla="*/ 1571625 w 1652587"/>
                <a:gd name="connsiteY3" fmla="*/ 107157 h 1366839"/>
                <a:gd name="connsiteX4" fmla="*/ 1554956 w 1652587"/>
                <a:gd name="connsiteY4" fmla="*/ 135732 h 1366839"/>
                <a:gd name="connsiteX5" fmla="*/ 1526381 w 1652587"/>
                <a:gd name="connsiteY5" fmla="*/ 178595 h 1366839"/>
                <a:gd name="connsiteX6" fmla="*/ 1481138 w 1652587"/>
                <a:gd name="connsiteY6" fmla="*/ 230982 h 1366839"/>
                <a:gd name="connsiteX7" fmla="*/ 1457325 w 1652587"/>
                <a:gd name="connsiteY7" fmla="*/ 261939 h 1366839"/>
                <a:gd name="connsiteX8" fmla="*/ 1421605 w 1652587"/>
                <a:gd name="connsiteY8" fmla="*/ 316707 h 1366839"/>
                <a:gd name="connsiteX9" fmla="*/ 1383506 w 1652587"/>
                <a:gd name="connsiteY9" fmla="*/ 366714 h 1366839"/>
                <a:gd name="connsiteX10" fmla="*/ 1347787 w 1652587"/>
                <a:gd name="connsiteY10" fmla="*/ 404814 h 1366839"/>
                <a:gd name="connsiteX11" fmla="*/ 1281112 w 1652587"/>
                <a:gd name="connsiteY11" fmla="*/ 552451 h 1366839"/>
                <a:gd name="connsiteX12" fmla="*/ 1247775 w 1652587"/>
                <a:gd name="connsiteY12" fmla="*/ 600076 h 1366839"/>
                <a:gd name="connsiteX13" fmla="*/ 1209675 w 1652587"/>
                <a:gd name="connsiteY13" fmla="*/ 647701 h 1366839"/>
                <a:gd name="connsiteX14" fmla="*/ 1166812 w 1652587"/>
                <a:gd name="connsiteY14" fmla="*/ 681039 h 1366839"/>
                <a:gd name="connsiteX15" fmla="*/ 1114425 w 1652587"/>
                <a:gd name="connsiteY15" fmla="*/ 742951 h 1366839"/>
                <a:gd name="connsiteX16" fmla="*/ 1066800 w 1652587"/>
                <a:gd name="connsiteY16" fmla="*/ 795339 h 1366839"/>
                <a:gd name="connsiteX17" fmla="*/ 990600 w 1652587"/>
                <a:gd name="connsiteY17" fmla="*/ 881064 h 1366839"/>
                <a:gd name="connsiteX18" fmla="*/ 885825 w 1652587"/>
                <a:gd name="connsiteY18" fmla="*/ 976314 h 1366839"/>
                <a:gd name="connsiteX19" fmla="*/ 847725 w 1652587"/>
                <a:gd name="connsiteY19" fmla="*/ 985839 h 1366839"/>
                <a:gd name="connsiteX20" fmla="*/ 819150 w 1652587"/>
                <a:gd name="connsiteY20" fmla="*/ 1004889 h 1366839"/>
                <a:gd name="connsiteX21" fmla="*/ 766762 w 1652587"/>
                <a:gd name="connsiteY21" fmla="*/ 1062039 h 1366839"/>
                <a:gd name="connsiteX22" fmla="*/ 742950 w 1652587"/>
                <a:gd name="connsiteY22" fmla="*/ 1100139 h 1366839"/>
                <a:gd name="connsiteX23" fmla="*/ 709612 w 1652587"/>
                <a:gd name="connsiteY23" fmla="*/ 1138239 h 1366839"/>
                <a:gd name="connsiteX24" fmla="*/ 623887 w 1652587"/>
                <a:gd name="connsiteY24" fmla="*/ 1171576 h 1366839"/>
                <a:gd name="connsiteX25" fmla="*/ 571500 w 1652587"/>
                <a:gd name="connsiteY25" fmla="*/ 1223964 h 1366839"/>
                <a:gd name="connsiteX26" fmla="*/ 504825 w 1652587"/>
                <a:gd name="connsiteY26" fmla="*/ 1257301 h 1366839"/>
                <a:gd name="connsiteX27" fmla="*/ 481012 w 1652587"/>
                <a:gd name="connsiteY27" fmla="*/ 1281114 h 1366839"/>
                <a:gd name="connsiteX28" fmla="*/ 428625 w 1652587"/>
                <a:gd name="connsiteY28" fmla="*/ 1319214 h 1366839"/>
                <a:gd name="connsiteX29" fmla="*/ 376237 w 1652587"/>
                <a:gd name="connsiteY29" fmla="*/ 1333501 h 1366839"/>
                <a:gd name="connsiteX30" fmla="*/ 357187 w 1652587"/>
                <a:gd name="connsiteY30" fmla="*/ 1347789 h 1366839"/>
                <a:gd name="connsiteX31" fmla="*/ 323850 w 1652587"/>
                <a:gd name="connsiteY31" fmla="*/ 1366839 h 1366839"/>
                <a:gd name="connsiteX32" fmla="*/ 290512 w 1652587"/>
                <a:gd name="connsiteY32" fmla="*/ 1366839 h 1366839"/>
                <a:gd name="connsiteX33" fmla="*/ 266700 w 1652587"/>
                <a:gd name="connsiteY33" fmla="*/ 1366839 h 1366839"/>
                <a:gd name="connsiteX34" fmla="*/ 200025 w 1652587"/>
                <a:gd name="connsiteY34" fmla="*/ 1338264 h 1366839"/>
                <a:gd name="connsiteX35" fmla="*/ 166687 w 1652587"/>
                <a:gd name="connsiteY35" fmla="*/ 1304926 h 1366839"/>
                <a:gd name="connsiteX36" fmla="*/ 152400 w 1652587"/>
                <a:gd name="connsiteY36" fmla="*/ 1262064 h 1366839"/>
                <a:gd name="connsiteX37" fmla="*/ 109537 w 1652587"/>
                <a:gd name="connsiteY37" fmla="*/ 1185864 h 1366839"/>
                <a:gd name="connsiteX38" fmla="*/ 57150 w 1652587"/>
                <a:gd name="connsiteY38" fmla="*/ 1100139 h 1366839"/>
                <a:gd name="connsiteX39" fmla="*/ 0 w 1652587"/>
                <a:gd name="connsiteY39" fmla="*/ 1062039 h 1366839"/>
                <a:gd name="connsiteX40" fmla="*/ 0 w 1652587"/>
                <a:gd name="connsiteY40" fmla="*/ 1062039 h 1366839"/>
                <a:gd name="connsiteX0" fmla="*/ 1652587 w 1652587"/>
                <a:gd name="connsiteY0" fmla="*/ 0 h 1366839"/>
                <a:gd name="connsiteX1" fmla="*/ 1624012 w 1652587"/>
                <a:gd name="connsiteY1" fmla="*/ 47627 h 1366839"/>
                <a:gd name="connsiteX2" fmla="*/ 1604963 w 1652587"/>
                <a:gd name="connsiteY2" fmla="*/ 66677 h 1366839"/>
                <a:gd name="connsiteX3" fmla="*/ 1571625 w 1652587"/>
                <a:gd name="connsiteY3" fmla="*/ 107157 h 1366839"/>
                <a:gd name="connsiteX4" fmla="*/ 1554956 w 1652587"/>
                <a:gd name="connsiteY4" fmla="*/ 135732 h 1366839"/>
                <a:gd name="connsiteX5" fmla="*/ 1526381 w 1652587"/>
                <a:gd name="connsiteY5" fmla="*/ 178595 h 1366839"/>
                <a:gd name="connsiteX6" fmla="*/ 1481138 w 1652587"/>
                <a:gd name="connsiteY6" fmla="*/ 230982 h 1366839"/>
                <a:gd name="connsiteX7" fmla="*/ 1457325 w 1652587"/>
                <a:gd name="connsiteY7" fmla="*/ 261939 h 1366839"/>
                <a:gd name="connsiteX8" fmla="*/ 1421605 w 1652587"/>
                <a:gd name="connsiteY8" fmla="*/ 316707 h 1366839"/>
                <a:gd name="connsiteX9" fmla="*/ 1383506 w 1652587"/>
                <a:gd name="connsiteY9" fmla="*/ 366714 h 1366839"/>
                <a:gd name="connsiteX10" fmla="*/ 1347787 w 1652587"/>
                <a:gd name="connsiteY10" fmla="*/ 404814 h 1366839"/>
                <a:gd name="connsiteX11" fmla="*/ 1281112 w 1652587"/>
                <a:gd name="connsiteY11" fmla="*/ 552451 h 1366839"/>
                <a:gd name="connsiteX12" fmla="*/ 1247775 w 1652587"/>
                <a:gd name="connsiteY12" fmla="*/ 600076 h 1366839"/>
                <a:gd name="connsiteX13" fmla="*/ 1209675 w 1652587"/>
                <a:gd name="connsiteY13" fmla="*/ 647701 h 1366839"/>
                <a:gd name="connsiteX14" fmla="*/ 1166812 w 1652587"/>
                <a:gd name="connsiteY14" fmla="*/ 681039 h 1366839"/>
                <a:gd name="connsiteX15" fmla="*/ 1114425 w 1652587"/>
                <a:gd name="connsiteY15" fmla="*/ 742951 h 1366839"/>
                <a:gd name="connsiteX16" fmla="*/ 1066800 w 1652587"/>
                <a:gd name="connsiteY16" fmla="*/ 795339 h 1366839"/>
                <a:gd name="connsiteX17" fmla="*/ 990600 w 1652587"/>
                <a:gd name="connsiteY17" fmla="*/ 881064 h 1366839"/>
                <a:gd name="connsiteX18" fmla="*/ 885825 w 1652587"/>
                <a:gd name="connsiteY18" fmla="*/ 976314 h 1366839"/>
                <a:gd name="connsiteX19" fmla="*/ 847725 w 1652587"/>
                <a:gd name="connsiteY19" fmla="*/ 985839 h 1366839"/>
                <a:gd name="connsiteX20" fmla="*/ 819150 w 1652587"/>
                <a:gd name="connsiteY20" fmla="*/ 1004889 h 1366839"/>
                <a:gd name="connsiteX21" fmla="*/ 766762 w 1652587"/>
                <a:gd name="connsiteY21" fmla="*/ 1062039 h 1366839"/>
                <a:gd name="connsiteX22" fmla="*/ 742950 w 1652587"/>
                <a:gd name="connsiteY22" fmla="*/ 1100139 h 1366839"/>
                <a:gd name="connsiteX23" fmla="*/ 709612 w 1652587"/>
                <a:gd name="connsiteY23" fmla="*/ 1138239 h 1366839"/>
                <a:gd name="connsiteX24" fmla="*/ 623887 w 1652587"/>
                <a:gd name="connsiteY24" fmla="*/ 1171576 h 1366839"/>
                <a:gd name="connsiteX25" fmla="*/ 571500 w 1652587"/>
                <a:gd name="connsiteY25" fmla="*/ 1223964 h 1366839"/>
                <a:gd name="connsiteX26" fmla="*/ 504825 w 1652587"/>
                <a:gd name="connsiteY26" fmla="*/ 1257301 h 1366839"/>
                <a:gd name="connsiteX27" fmla="*/ 481012 w 1652587"/>
                <a:gd name="connsiteY27" fmla="*/ 1281114 h 1366839"/>
                <a:gd name="connsiteX28" fmla="*/ 428625 w 1652587"/>
                <a:gd name="connsiteY28" fmla="*/ 1319214 h 1366839"/>
                <a:gd name="connsiteX29" fmla="*/ 376237 w 1652587"/>
                <a:gd name="connsiteY29" fmla="*/ 1333501 h 1366839"/>
                <a:gd name="connsiteX30" fmla="*/ 357187 w 1652587"/>
                <a:gd name="connsiteY30" fmla="*/ 1347789 h 1366839"/>
                <a:gd name="connsiteX31" fmla="*/ 323850 w 1652587"/>
                <a:gd name="connsiteY31" fmla="*/ 1366839 h 1366839"/>
                <a:gd name="connsiteX32" fmla="*/ 290512 w 1652587"/>
                <a:gd name="connsiteY32" fmla="*/ 1366839 h 1366839"/>
                <a:gd name="connsiteX33" fmla="*/ 266700 w 1652587"/>
                <a:gd name="connsiteY33" fmla="*/ 1366839 h 1366839"/>
                <a:gd name="connsiteX34" fmla="*/ 200025 w 1652587"/>
                <a:gd name="connsiteY34" fmla="*/ 1338264 h 1366839"/>
                <a:gd name="connsiteX35" fmla="*/ 166687 w 1652587"/>
                <a:gd name="connsiteY35" fmla="*/ 1304926 h 1366839"/>
                <a:gd name="connsiteX36" fmla="*/ 152400 w 1652587"/>
                <a:gd name="connsiteY36" fmla="*/ 1262064 h 1366839"/>
                <a:gd name="connsiteX37" fmla="*/ 109537 w 1652587"/>
                <a:gd name="connsiteY37" fmla="*/ 1185864 h 1366839"/>
                <a:gd name="connsiteX38" fmla="*/ 57150 w 1652587"/>
                <a:gd name="connsiteY38" fmla="*/ 1100139 h 1366839"/>
                <a:gd name="connsiteX39" fmla="*/ 0 w 1652587"/>
                <a:gd name="connsiteY39" fmla="*/ 1062039 h 1366839"/>
                <a:gd name="connsiteX40" fmla="*/ 0 w 1652587"/>
                <a:gd name="connsiteY40" fmla="*/ 1062039 h 1366839"/>
                <a:gd name="connsiteX0" fmla="*/ 1652587 w 1652587"/>
                <a:gd name="connsiteY0" fmla="*/ 0 h 1366839"/>
                <a:gd name="connsiteX1" fmla="*/ 1631155 w 1652587"/>
                <a:gd name="connsiteY1" fmla="*/ 47627 h 1366839"/>
                <a:gd name="connsiteX2" fmla="*/ 1604963 w 1652587"/>
                <a:gd name="connsiteY2" fmla="*/ 66677 h 1366839"/>
                <a:gd name="connsiteX3" fmla="*/ 1571625 w 1652587"/>
                <a:gd name="connsiteY3" fmla="*/ 107157 h 1366839"/>
                <a:gd name="connsiteX4" fmla="*/ 1554956 w 1652587"/>
                <a:gd name="connsiteY4" fmla="*/ 135732 h 1366839"/>
                <a:gd name="connsiteX5" fmla="*/ 1526381 w 1652587"/>
                <a:gd name="connsiteY5" fmla="*/ 178595 h 1366839"/>
                <a:gd name="connsiteX6" fmla="*/ 1481138 w 1652587"/>
                <a:gd name="connsiteY6" fmla="*/ 230982 h 1366839"/>
                <a:gd name="connsiteX7" fmla="*/ 1457325 w 1652587"/>
                <a:gd name="connsiteY7" fmla="*/ 261939 h 1366839"/>
                <a:gd name="connsiteX8" fmla="*/ 1421605 w 1652587"/>
                <a:gd name="connsiteY8" fmla="*/ 316707 h 1366839"/>
                <a:gd name="connsiteX9" fmla="*/ 1383506 w 1652587"/>
                <a:gd name="connsiteY9" fmla="*/ 366714 h 1366839"/>
                <a:gd name="connsiteX10" fmla="*/ 1347787 w 1652587"/>
                <a:gd name="connsiteY10" fmla="*/ 404814 h 1366839"/>
                <a:gd name="connsiteX11" fmla="*/ 1281112 w 1652587"/>
                <a:gd name="connsiteY11" fmla="*/ 552451 h 1366839"/>
                <a:gd name="connsiteX12" fmla="*/ 1247775 w 1652587"/>
                <a:gd name="connsiteY12" fmla="*/ 600076 h 1366839"/>
                <a:gd name="connsiteX13" fmla="*/ 1209675 w 1652587"/>
                <a:gd name="connsiteY13" fmla="*/ 647701 h 1366839"/>
                <a:gd name="connsiteX14" fmla="*/ 1166812 w 1652587"/>
                <a:gd name="connsiteY14" fmla="*/ 681039 h 1366839"/>
                <a:gd name="connsiteX15" fmla="*/ 1114425 w 1652587"/>
                <a:gd name="connsiteY15" fmla="*/ 742951 h 1366839"/>
                <a:gd name="connsiteX16" fmla="*/ 1066800 w 1652587"/>
                <a:gd name="connsiteY16" fmla="*/ 795339 h 1366839"/>
                <a:gd name="connsiteX17" fmla="*/ 990600 w 1652587"/>
                <a:gd name="connsiteY17" fmla="*/ 881064 h 1366839"/>
                <a:gd name="connsiteX18" fmla="*/ 885825 w 1652587"/>
                <a:gd name="connsiteY18" fmla="*/ 976314 h 1366839"/>
                <a:gd name="connsiteX19" fmla="*/ 847725 w 1652587"/>
                <a:gd name="connsiteY19" fmla="*/ 985839 h 1366839"/>
                <a:gd name="connsiteX20" fmla="*/ 819150 w 1652587"/>
                <a:gd name="connsiteY20" fmla="*/ 1004889 h 1366839"/>
                <a:gd name="connsiteX21" fmla="*/ 766762 w 1652587"/>
                <a:gd name="connsiteY21" fmla="*/ 1062039 h 1366839"/>
                <a:gd name="connsiteX22" fmla="*/ 742950 w 1652587"/>
                <a:gd name="connsiteY22" fmla="*/ 1100139 h 1366839"/>
                <a:gd name="connsiteX23" fmla="*/ 709612 w 1652587"/>
                <a:gd name="connsiteY23" fmla="*/ 1138239 h 1366839"/>
                <a:gd name="connsiteX24" fmla="*/ 623887 w 1652587"/>
                <a:gd name="connsiteY24" fmla="*/ 1171576 h 1366839"/>
                <a:gd name="connsiteX25" fmla="*/ 571500 w 1652587"/>
                <a:gd name="connsiteY25" fmla="*/ 1223964 h 1366839"/>
                <a:gd name="connsiteX26" fmla="*/ 504825 w 1652587"/>
                <a:gd name="connsiteY26" fmla="*/ 1257301 h 1366839"/>
                <a:gd name="connsiteX27" fmla="*/ 481012 w 1652587"/>
                <a:gd name="connsiteY27" fmla="*/ 1281114 h 1366839"/>
                <a:gd name="connsiteX28" fmla="*/ 428625 w 1652587"/>
                <a:gd name="connsiteY28" fmla="*/ 1319214 h 1366839"/>
                <a:gd name="connsiteX29" fmla="*/ 376237 w 1652587"/>
                <a:gd name="connsiteY29" fmla="*/ 1333501 h 1366839"/>
                <a:gd name="connsiteX30" fmla="*/ 357187 w 1652587"/>
                <a:gd name="connsiteY30" fmla="*/ 1347789 h 1366839"/>
                <a:gd name="connsiteX31" fmla="*/ 323850 w 1652587"/>
                <a:gd name="connsiteY31" fmla="*/ 1366839 h 1366839"/>
                <a:gd name="connsiteX32" fmla="*/ 290512 w 1652587"/>
                <a:gd name="connsiteY32" fmla="*/ 1366839 h 1366839"/>
                <a:gd name="connsiteX33" fmla="*/ 266700 w 1652587"/>
                <a:gd name="connsiteY33" fmla="*/ 1366839 h 1366839"/>
                <a:gd name="connsiteX34" fmla="*/ 200025 w 1652587"/>
                <a:gd name="connsiteY34" fmla="*/ 1338264 h 1366839"/>
                <a:gd name="connsiteX35" fmla="*/ 166687 w 1652587"/>
                <a:gd name="connsiteY35" fmla="*/ 1304926 h 1366839"/>
                <a:gd name="connsiteX36" fmla="*/ 152400 w 1652587"/>
                <a:gd name="connsiteY36" fmla="*/ 1262064 h 1366839"/>
                <a:gd name="connsiteX37" fmla="*/ 109537 w 1652587"/>
                <a:gd name="connsiteY37" fmla="*/ 1185864 h 1366839"/>
                <a:gd name="connsiteX38" fmla="*/ 57150 w 1652587"/>
                <a:gd name="connsiteY38" fmla="*/ 1100139 h 1366839"/>
                <a:gd name="connsiteX39" fmla="*/ 0 w 1652587"/>
                <a:gd name="connsiteY39" fmla="*/ 1062039 h 1366839"/>
                <a:gd name="connsiteX40" fmla="*/ 0 w 1652587"/>
                <a:gd name="connsiteY40" fmla="*/ 1062039 h 1366839"/>
                <a:gd name="connsiteX0" fmla="*/ 1652587 w 1652587"/>
                <a:gd name="connsiteY0" fmla="*/ 0 h 1357314"/>
                <a:gd name="connsiteX1" fmla="*/ 1631155 w 1652587"/>
                <a:gd name="connsiteY1" fmla="*/ 38102 h 1357314"/>
                <a:gd name="connsiteX2" fmla="*/ 1604963 w 1652587"/>
                <a:gd name="connsiteY2" fmla="*/ 57152 h 1357314"/>
                <a:gd name="connsiteX3" fmla="*/ 1571625 w 1652587"/>
                <a:gd name="connsiteY3" fmla="*/ 97632 h 1357314"/>
                <a:gd name="connsiteX4" fmla="*/ 1554956 w 1652587"/>
                <a:gd name="connsiteY4" fmla="*/ 126207 h 1357314"/>
                <a:gd name="connsiteX5" fmla="*/ 1526381 w 1652587"/>
                <a:gd name="connsiteY5" fmla="*/ 169070 h 1357314"/>
                <a:gd name="connsiteX6" fmla="*/ 1481138 w 1652587"/>
                <a:gd name="connsiteY6" fmla="*/ 221457 h 1357314"/>
                <a:gd name="connsiteX7" fmla="*/ 1457325 w 1652587"/>
                <a:gd name="connsiteY7" fmla="*/ 252414 h 1357314"/>
                <a:gd name="connsiteX8" fmla="*/ 1421605 w 1652587"/>
                <a:gd name="connsiteY8" fmla="*/ 307182 h 1357314"/>
                <a:gd name="connsiteX9" fmla="*/ 1383506 w 1652587"/>
                <a:gd name="connsiteY9" fmla="*/ 357189 h 1357314"/>
                <a:gd name="connsiteX10" fmla="*/ 1347787 w 1652587"/>
                <a:gd name="connsiteY10" fmla="*/ 395289 h 1357314"/>
                <a:gd name="connsiteX11" fmla="*/ 1281112 w 1652587"/>
                <a:gd name="connsiteY11" fmla="*/ 542926 h 1357314"/>
                <a:gd name="connsiteX12" fmla="*/ 1247775 w 1652587"/>
                <a:gd name="connsiteY12" fmla="*/ 590551 h 1357314"/>
                <a:gd name="connsiteX13" fmla="*/ 1209675 w 1652587"/>
                <a:gd name="connsiteY13" fmla="*/ 638176 h 1357314"/>
                <a:gd name="connsiteX14" fmla="*/ 1166812 w 1652587"/>
                <a:gd name="connsiteY14" fmla="*/ 671514 h 1357314"/>
                <a:gd name="connsiteX15" fmla="*/ 1114425 w 1652587"/>
                <a:gd name="connsiteY15" fmla="*/ 733426 h 1357314"/>
                <a:gd name="connsiteX16" fmla="*/ 1066800 w 1652587"/>
                <a:gd name="connsiteY16" fmla="*/ 785814 h 1357314"/>
                <a:gd name="connsiteX17" fmla="*/ 990600 w 1652587"/>
                <a:gd name="connsiteY17" fmla="*/ 871539 h 1357314"/>
                <a:gd name="connsiteX18" fmla="*/ 885825 w 1652587"/>
                <a:gd name="connsiteY18" fmla="*/ 966789 h 1357314"/>
                <a:gd name="connsiteX19" fmla="*/ 847725 w 1652587"/>
                <a:gd name="connsiteY19" fmla="*/ 976314 h 1357314"/>
                <a:gd name="connsiteX20" fmla="*/ 819150 w 1652587"/>
                <a:gd name="connsiteY20" fmla="*/ 995364 h 1357314"/>
                <a:gd name="connsiteX21" fmla="*/ 766762 w 1652587"/>
                <a:gd name="connsiteY21" fmla="*/ 1052514 h 1357314"/>
                <a:gd name="connsiteX22" fmla="*/ 742950 w 1652587"/>
                <a:gd name="connsiteY22" fmla="*/ 1090614 h 1357314"/>
                <a:gd name="connsiteX23" fmla="*/ 709612 w 1652587"/>
                <a:gd name="connsiteY23" fmla="*/ 1128714 h 1357314"/>
                <a:gd name="connsiteX24" fmla="*/ 623887 w 1652587"/>
                <a:gd name="connsiteY24" fmla="*/ 1162051 h 1357314"/>
                <a:gd name="connsiteX25" fmla="*/ 571500 w 1652587"/>
                <a:gd name="connsiteY25" fmla="*/ 1214439 h 1357314"/>
                <a:gd name="connsiteX26" fmla="*/ 504825 w 1652587"/>
                <a:gd name="connsiteY26" fmla="*/ 1247776 h 1357314"/>
                <a:gd name="connsiteX27" fmla="*/ 481012 w 1652587"/>
                <a:gd name="connsiteY27" fmla="*/ 1271589 h 1357314"/>
                <a:gd name="connsiteX28" fmla="*/ 428625 w 1652587"/>
                <a:gd name="connsiteY28" fmla="*/ 1309689 h 1357314"/>
                <a:gd name="connsiteX29" fmla="*/ 376237 w 1652587"/>
                <a:gd name="connsiteY29" fmla="*/ 1323976 h 1357314"/>
                <a:gd name="connsiteX30" fmla="*/ 357187 w 1652587"/>
                <a:gd name="connsiteY30" fmla="*/ 1338264 h 1357314"/>
                <a:gd name="connsiteX31" fmla="*/ 323850 w 1652587"/>
                <a:gd name="connsiteY31" fmla="*/ 1357314 h 1357314"/>
                <a:gd name="connsiteX32" fmla="*/ 290512 w 1652587"/>
                <a:gd name="connsiteY32" fmla="*/ 1357314 h 1357314"/>
                <a:gd name="connsiteX33" fmla="*/ 266700 w 1652587"/>
                <a:gd name="connsiteY33" fmla="*/ 1357314 h 1357314"/>
                <a:gd name="connsiteX34" fmla="*/ 200025 w 1652587"/>
                <a:gd name="connsiteY34" fmla="*/ 1328739 h 1357314"/>
                <a:gd name="connsiteX35" fmla="*/ 166687 w 1652587"/>
                <a:gd name="connsiteY35" fmla="*/ 1295401 h 1357314"/>
                <a:gd name="connsiteX36" fmla="*/ 152400 w 1652587"/>
                <a:gd name="connsiteY36" fmla="*/ 1252539 h 1357314"/>
                <a:gd name="connsiteX37" fmla="*/ 109537 w 1652587"/>
                <a:gd name="connsiteY37" fmla="*/ 1176339 h 1357314"/>
                <a:gd name="connsiteX38" fmla="*/ 57150 w 1652587"/>
                <a:gd name="connsiteY38" fmla="*/ 1090614 h 1357314"/>
                <a:gd name="connsiteX39" fmla="*/ 0 w 1652587"/>
                <a:gd name="connsiteY39" fmla="*/ 1052514 h 1357314"/>
                <a:gd name="connsiteX40" fmla="*/ 0 w 1652587"/>
                <a:gd name="connsiteY40" fmla="*/ 1052514 h 1357314"/>
                <a:gd name="connsiteX0" fmla="*/ 1652587 w 1652587"/>
                <a:gd name="connsiteY0" fmla="*/ 0 h 1357314"/>
                <a:gd name="connsiteX1" fmla="*/ 1631155 w 1652587"/>
                <a:gd name="connsiteY1" fmla="*/ 38102 h 1357314"/>
                <a:gd name="connsiteX2" fmla="*/ 1597819 w 1652587"/>
                <a:gd name="connsiteY2" fmla="*/ 64296 h 1357314"/>
                <a:gd name="connsiteX3" fmla="*/ 1571625 w 1652587"/>
                <a:gd name="connsiteY3" fmla="*/ 97632 h 1357314"/>
                <a:gd name="connsiteX4" fmla="*/ 1554956 w 1652587"/>
                <a:gd name="connsiteY4" fmla="*/ 126207 h 1357314"/>
                <a:gd name="connsiteX5" fmla="*/ 1526381 w 1652587"/>
                <a:gd name="connsiteY5" fmla="*/ 169070 h 1357314"/>
                <a:gd name="connsiteX6" fmla="*/ 1481138 w 1652587"/>
                <a:gd name="connsiteY6" fmla="*/ 221457 h 1357314"/>
                <a:gd name="connsiteX7" fmla="*/ 1457325 w 1652587"/>
                <a:gd name="connsiteY7" fmla="*/ 252414 h 1357314"/>
                <a:gd name="connsiteX8" fmla="*/ 1421605 w 1652587"/>
                <a:gd name="connsiteY8" fmla="*/ 307182 h 1357314"/>
                <a:gd name="connsiteX9" fmla="*/ 1383506 w 1652587"/>
                <a:gd name="connsiteY9" fmla="*/ 357189 h 1357314"/>
                <a:gd name="connsiteX10" fmla="*/ 1347787 w 1652587"/>
                <a:gd name="connsiteY10" fmla="*/ 395289 h 1357314"/>
                <a:gd name="connsiteX11" fmla="*/ 1281112 w 1652587"/>
                <a:gd name="connsiteY11" fmla="*/ 542926 h 1357314"/>
                <a:gd name="connsiteX12" fmla="*/ 1247775 w 1652587"/>
                <a:gd name="connsiteY12" fmla="*/ 590551 h 1357314"/>
                <a:gd name="connsiteX13" fmla="*/ 1209675 w 1652587"/>
                <a:gd name="connsiteY13" fmla="*/ 638176 h 1357314"/>
                <a:gd name="connsiteX14" fmla="*/ 1166812 w 1652587"/>
                <a:gd name="connsiteY14" fmla="*/ 671514 h 1357314"/>
                <a:gd name="connsiteX15" fmla="*/ 1114425 w 1652587"/>
                <a:gd name="connsiteY15" fmla="*/ 733426 h 1357314"/>
                <a:gd name="connsiteX16" fmla="*/ 1066800 w 1652587"/>
                <a:gd name="connsiteY16" fmla="*/ 785814 h 1357314"/>
                <a:gd name="connsiteX17" fmla="*/ 990600 w 1652587"/>
                <a:gd name="connsiteY17" fmla="*/ 871539 h 1357314"/>
                <a:gd name="connsiteX18" fmla="*/ 885825 w 1652587"/>
                <a:gd name="connsiteY18" fmla="*/ 966789 h 1357314"/>
                <a:gd name="connsiteX19" fmla="*/ 847725 w 1652587"/>
                <a:gd name="connsiteY19" fmla="*/ 976314 h 1357314"/>
                <a:gd name="connsiteX20" fmla="*/ 819150 w 1652587"/>
                <a:gd name="connsiteY20" fmla="*/ 995364 h 1357314"/>
                <a:gd name="connsiteX21" fmla="*/ 766762 w 1652587"/>
                <a:gd name="connsiteY21" fmla="*/ 1052514 h 1357314"/>
                <a:gd name="connsiteX22" fmla="*/ 742950 w 1652587"/>
                <a:gd name="connsiteY22" fmla="*/ 1090614 h 1357314"/>
                <a:gd name="connsiteX23" fmla="*/ 709612 w 1652587"/>
                <a:gd name="connsiteY23" fmla="*/ 1128714 h 1357314"/>
                <a:gd name="connsiteX24" fmla="*/ 623887 w 1652587"/>
                <a:gd name="connsiteY24" fmla="*/ 1162051 h 1357314"/>
                <a:gd name="connsiteX25" fmla="*/ 571500 w 1652587"/>
                <a:gd name="connsiteY25" fmla="*/ 1214439 h 1357314"/>
                <a:gd name="connsiteX26" fmla="*/ 504825 w 1652587"/>
                <a:gd name="connsiteY26" fmla="*/ 1247776 h 1357314"/>
                <a:gd name="connsiteX27" fmla="*/ 481012 w 1652587"/>
                <a:gd name="connsiteY27" fmla="*/ 1271589 h 1357314"/>
                <a:gd name="connsiteX28" fmla="*/ 428625 w 1652587"/>
                <a:gd name="connsiteY28" fmla="*/ 1309689 h 1357314"/>
                <a:gd name="connsiteX29" fmla="*/ 376237 w 1652587"/>
                <a:gd name="connsiteY29" fmla="*/ 1323976 h 1357314"/>
                <a:gd name="connsiteX30" fmla="*/ 357187 w 1652587"/>
                <a:gd name="connsiteY30" fmla="*/ 1338264 h 1357314"/>
                <a:gd name="connsiteX31" fmla="*/ 323850 w 1652587"/>
                <a:gd name="connsiteY31" fmla="*/ 1357314 h 1357314"/>
                <a:gd name="connsiteX32" fmla="*/ 290512 w 1652587"/>
                <a:gd name="connsiteY32" fmla="*/ 1357314 h 1357314"/>
                <a:gd name="connsiteX33" fmla="*/ 266700 w 1652587"/>
                <a:gd name="connsiteY33" fmla="*/ 1357314 h 1357314"/>
                <a:gd name="connsiteX34" fmla="*/ 200025 w 1652587"/>
                <a:gd name="connsiteY34" fmla="*/ 1328739 h 1357314"/>
                <a:gd name="connsiteX35" fmla="*/ 166687 w 1652587"/>
                <a:gd name="connsiteY35" fmla="*/ 1295401 h 1357314"/>
                <a:gd name="connsiteX36" fmla="*/ 152400 w 1652587"/>
                <a:gd name="connsiteY36" fmla="*/ 1252539 h 1357314"/>
                <a:gd name="connsiteX37" fmla="*/ 109537 w 1652587"/>
                <a:gd name="connsiteY37" fmla="*/ 1176339 h 1357314"/>
                <a:gd name="connsiteX38" fmla="*/ 57150 w 1652587"/>
                <a:gd name="connsiteY38" fmla="*/ 1090614 h 1357314"/>
                <a:gd name="connsiteX39" fmla="*/ 0 w 1652587"/>
                <a:gd name="connsiteY39" fmla="*/ 1052514 h 1357314"/>
                <a:gd name="connsiteX40" fmla="*/ 0 w 1652587"/>
                <a:gd name="connsiteY40" fmla="*/ 1052514 h 1357314"/>
                <a:gd name="connsiteX0" fmla="*/ 1652587 w 1652587"/>
                <a:gd name="connsiteY0" fmla="*/ 0 h 1357314"/>
                <a:gd name="connsiteX1" fmla="*/ 1631155 w 1652587"/>
                <a:gd name="connsiteY1" fmla="*/ 38102 h 1357314"/>
                <a:gd name="connsiteX2" fmla="*/ 1597819 w 1652587"/>
                <a:gd name="connsiteY2" fmla="*/ 64296 h 1357314"/>
                <a:gd name="connsiteX3" fmla="*/ 1571625 w 1652587"/>
                <a:gd name="connsiteY3" fmla="*/ 97632 h 1357314"/>
                <a:gd name="connsiteX4" fmla="*/ 1554956 w 1652587"/>
                <a:gd name="connsiteY4" fmla="*/ 126207 h 1357314"/>
                <a:gd name="connsiteX5" fmla="*/ 1526381 w 1652587"/>
                <a:gd name="connsiteY5" fmla="*/ 169070 h 1357314"/>
                <a:gd name="connsiteX6" fmla="*/ 1481138 w 1652587"/>
                <a:gd name="connsiteY6" fmla="*/ 221457 h 1357314"/>
                <a:gd name="connsiteX7" fmla="*/ 1457325 w 1652587"/>
                <a:gd name="connsiteY7" fmla="*/ 252414 h 1357314"/>
                <a:gd name="connsiteX8" fmla="*/ 1421605 w 1652587"/>
                <a:gd name="connsiteY8" fmla="*/ 307182 h 1357314"/>
                <a:gd name="connsiteX9" fmla="*/ 1383506 w 1652587"/>
                <a:gd name="connsiteY9" fmla="*/ 357189 h 1357314"/>
                <a:gd name="connsiteX10" fmla="*/ 1347787 w 1652587"/>
                <a:gd name="connsiteY10" fmla="*/ 395289 h 1357314"/>
                <a:gd name="connsiteX11" fmla="*/ 1281112 w 1652587"/>
                <a:gd name="connsiteY11" fmla="*/ 542926 h 1357314"/>
                <a:gd name="connsiteX12" fmla="*/ 1247775 w 1652587"/>
                <a:gd name="connsiteY12" fmla="*/ 590551 h 1357314"/>
                <a:gd name="connsiteX13" fmla="*/ 1209675 w 1652587"/>
                <a:gd name="connsiteY13" fmla="*/ 616745 h 1357314"/>
                <a:gd name="connsiteX14" fmla="*/ 1166812 w 1652587"/>
                <a:gd name="connsiteY14" fmla="*/ 671514 h 1357314"/>
                <a:gd name="connsiteX15" fmla="*/ 1114425 w 1652587"/>
                <a:gd name="connsiteY15" fmla="*/ 733426 h 1357314"/>
                <a:gd name="connsiteX16" fmla="*/ 1066800 w 1652587"/>
                <a:gd name="connsiteY16" fmla="*/ 785814 h 1357314"/>
                <a:gd name="connsiteX17" fmla="*/ 990600 w 1652587"/>
                <a:gd name="connsiteY17" fmla="*/ 871539 h 1357314"/>
                <a:gd name="connsiteX18" fmla="*/ 885825 w 1652587"/>
                <a:gd name="connsiteY18" fmla="*/ 966789 h 1357314"/>
                <a:gd name="connsiteX19" fmla="*/ 847725 w 1652587"/>
                <a:gd name="connsiteY19" fmla="*/ 976314 h 1357314"/>
                <a:gd name="connsiteX20" fmla="*/ 819150 w 1652587"/>
                <a:gd name="connsiteY20" fmla="*/ 995364 h 1357314"/>
                <a:gd name="connsiteX21" fmla="*/ 766762 w 1652587"/>
                <a:gd name="connsiteY21" fmla="*/ 1052514 h 1357314"/>
                <a:gd name="connsiteX22" fmla="*/ 742950 w 1652587"/>
                <a:gd name="connsiteY22" fmla="*/ 1090614 h 1357314"/>
                <a:gd name="connsiteX23" fmla="*/ 709612 w 1652587"/>
                <a:gd name="connsiteY23" fmla="*/ 1128714 h 1357314"/>
                <a:gd name="connsiteX24" fmla="*/ 623887 w 1652587"/>
                <a:gd name="connsiteY24" fmla="*/ 1162051 h 1357314"/>
                <a:gd name="connsiteX25" fmla="*/ 571500 w 1652587"/>
                <a:gd name="connsiteY25" fmla="*/ 1214439 h 1357314"/>
                <a:gd name="connsiteX26" fmla="*/ 504825 w 1652587"/>
                <a:gd name="connsiteY26" fmla="*/ 1247776 h 1357314"/>
                <a:gd name="connsiteX27" fmla="*/ 481012 w 1652587"/>
                <a:gd name="connsiteY27" fmla="*/ 1271589 h 1357314"/>
                <a:gd name="connsiteX28" fmla="*/ 428625 w 1652587"/>
                <a:gd name="connsiteY28" fmla="*/ 1309689 h 1357314"/>
                <a:gd name="connsiteX29" fmla="*/ 376237 w 1652587"/>
                <a:gd name="connsiteY29" fmla="*/ 1323976 h 1357314"/>
                <a:gd name="connsiteX30" fmla="*/ 357187 w 1652587"/>
                <a:gd name="connsiteY30" fmla="*/ 1338264 h 1357314"/>
                <a:gd name="connsiteX31" fmla="*/ 323850 w 1652587"/>
                <a:gd name="connsiteY31" fmla="*/ 1357314 h 1357314"/>
                <a:gd name="connsiteX32" fmla="*/ 290512 w 1652587"/>
                <a:gd name="connsiteY32" fmla="*/ 1357314 h 1357314"/>
                <a:gd name="connsiteX33" fmla="*/ 266700 w 1652587"/>
                <a:gd name="connsiteY33" fmla="*/ 1357314 h 1357314"/>
                <a:gd name="connsiteX34" fmla="*/ 200025 w 1652587"/>
                <a:gd name="connsiteY34" fmla="*/ 1328739 h 1357314"/>
                <a:gd name="connsiteX35" fmla="*/ 166687 w 1652587"/>
                <a:gd name="connsiteY35" fmla="*/ 1295401 h 1357314"/>
                <a:gd name="connsiteX36" fmla="*/ 152400 w 1652587"/>
                <a:gd name="connsiteY36" fmla="*/ 1252539 h 1357314"/>
                <a:gd name="connsiteX37" fmla="*/ 109537 w 1652587"/>
                <a:gd name="connsiteY37" fmla="*/ 1176339 h 1357314"/>
                <a:gd name="connsiteX38" fmla="*/ 57150 w 1652587"/>
                <a:gd name="connsiteY38" fmla="*/ 1090614 h 1357314"/>
                <a:gd name="connsiteX39" fmla="*/ 0 w 1652587"/>
                <a:gd name="connsiteY39" fmla="*/ 1052514 h 1357314"/>
                <a:gd name="connsiteX40" fmla="*/ 0 w 1652587"/>
                <a:gd name="connsiteY40" fmla="*/ 1052514 h 1357314"/>
                <a:gd name="connsiteX0" fmla="*/ 1652587 w 1652587"/>
                <a:gd name="connsiteY0" fmla="*/ 0 h 1357314"/>
                <a:gd name="connsiteX1" fmla="*/ 1631155 w 1652587"/>
                <a:gd name="connsiteY1" fmla="*/ 38102 h 1357314"/>
                <a:gd name="connsiteX2" fmla="*/ 1597819 w 1652587"/>
                <a:gd name="connsiteY2" fmla="*/ 64296 h 1357314"/>
                <a:gd name="connsiteX3" fmla="*/ 1571625 w 1652587"/>
                <a:gd name="connsiteY3" fmla="*/ 97632 h 1357314"/>
                <a:gd name="connsiteX4" fmla="*/ 1554956 w 1652587"/>
                <a:gd name="connsiteY4" fmla="*/ 126207 h 1357314"/>
                <a:gd name="connsiteX5" fmla="*/ 1526381 w 1652587"/>
                <a:gd name="connsiteY5" fmla="*/ 169070 h 1357314"/>
                <a:gd name="connsiteX6" fmla="*/ 1481138 w 1652587"/>
                <a:gd name="connsiteY6" fmla="*/ 221457 h 1357314"/>
                <a:gd name="connsiteX7" fmla="*/ 1457325 w 1652587"/>
                <a:gd name="connsiteY7" fmla="*/ 252414 h 1357314"/>
                <a:gd name="connsiteX8" fmla="*/ 1421605 w 1652587"/>
                <a:gd name="connsiteY8" fmla="*/ 307182 h 1357314"/>
                <a:gd name="connsiteX9" fmla="*/ 1383506 w 1652587"/>
                <a:gd name="connsiteY9" fmla="*/ 357189 h 1357314"/>
                <a:gd name="connsiteX10" fmla="*/ 1347787 w 1652587"/>
                <a:gd name="connsiteY10" fmla="*/ 395289 h 1357314"/>
                <a:gd name="connsiteX11" fmla="*/ 1281112 w 1652587"/>
                <a:gd name="connsiteY11" fmla="*/ 542926 h 1357314"/>
                <a:gd name="connsiteX12" fmla="*/ 1247775 w 1652587"/>
                <a:gd name="connsiteY12" fmla="*/ 561976 h 1357314"/>
                <a:gd name="connsiteX13" fmla="*/ 1209675 w 1652587"/>
                <a:gd name="connsiteY13" fmla="*/ 616745 h 1357314"/>
                <a:gd name="connsiteX14" fmla="*/ 1166812 w 1652587"/>
                <a:gd name="connsiteY14" fmla="*/ 671514 h 1357314"/>
                <a:gd name="connsiteX15" fmla="*/ 1114425 w 1652587"/>
                <a:gd name="connsiteY15" fmla="*/ 733426 h 1357314"/>
                <a:gd name="connsiteX16" fmla="*/ 1066800 w 1652587"/>
                <a:gd name="connsiteY16" fmla="*/ 785814 h 1357314"/>
                <a:gd name="connsiteX17" fmla="*/ 990600 w 1652587"/>
                <a:gd name="connsiteY17" fmla="*/ 871539 h 1357314"/>
                <a:gd name="connsiteX18" fmla="*/ 885825 w 1652587"/>
                <a:gd name="connsiteY18" fmla="*/ 966789 h 1357314"/>
                <a:gd name="connsiteX19" fmla="*/ 847725 w 1652587"/>
                <a:gd name="connsiteY19" fmla="*/ 976314 h 1357314"/>
                <a:gd name="connsiteX20" fmla="*/ 819150 w 1652587"/>
                <a:gd name="connsiteY20" fmla="*/ 995364 h 1357314"/>
                <a:gd name="connsiteX21" fmla="*/ 766762 w 1652587"/>
                <a:gd name="connsiteY21" fmla="*/ 1052514 h 1357314"/>
                <a:gd name="connsiteX22" fmla="*/ 742950 w 1652587"/>
                <a:gd name="connsiteY22" fmla="*/ 1090614 h 1357314"/>
                <a:gd name="connsiteX23" fmla="*/ 709612 w 1652587"/>
                <a:gd name="connsiteY23" fmla="*/ 1128714 h 1357314"/>
                <a:gd name="connsiteX24" fmla="*/ 623887 w 1652587"/>
                <a:gd name="connsiteY24" fmla="*/ 1162051 h 1357314"/>
                <a:gd name="connsiteX25" fmla="*/ 571500 w 1652587"/>
                <a:gd name="connsiteY25" fmla="*/ 1214439 h 1357314"/>
                <a:gd name="connsiteX26" fmla="*/ 504825 w 1652587"/>
                <a:gd name="connsiteY26" fmla="*/ 1247776 h 1357314"/>
                <a:gd name="connsiteX27" fmla="*/ 481012 w 1652587"/>
                <a:gd name="connsiteY27" fmla="*/ 1271589 h 1357314"/>
                <a:gd name="connsiteX28" fmla="*/ 428625 w 1652587"/>
                <a:gd name="connsiteY28" fmla="*/ 1309689 h 1357314"/>
                <a:gd name="connsiteX29" fmla="*/ 376237 w 1652587"/>
                <a:gd name="connsiteY29" fmla="*/ 1323976 h 1357314"/>
                <a:gd name="connsiteX30" fmla="*/ 357187 w 1652587"/>
                <a:gd name="connsiteY30" fmla="*/ 1338264 h 1357314"/>
                <a:gd name="connsiteX31" fmla="*/ 323850 w 1652587"/>
                <a:gd name="connsiteY31" fmla="*/ 1357314 h 1357314"/>
                <a:gd name="connsiteX32" fmla="*/ 290512 w 1652587"/>
                <a:gd name="connsiteY32" fmla="*/ 1357314 h 1357314"/>
                <a:gd name="connsiteX33" fmla="*/ 266700 w 1652587"/>
                <a:gd name="connsiteY33" fmla="*/ 1357314 h 1357314"/>
                <a:gd name="connsiteX34" fmla="*/ 200025 w 1652587"/>
                <a:gd name="connsiteY34" fmla="*/ 1328739 h 1357314"/>
                <a:gd name="connsiteX35" fmla="*/ 166687 w 1652587"/>
                <a:gd name="connsiteY35" fmla="*/ 1295401 h 1357314"/>
                <a:gd name="connsiteX36" fmla="*/ 152400 w 1652587"/>
                <a:gd name="connsiteY36" fmla="*/ 1252539 h 1357314"/>
                <a:gd name="connsiteX37" fmla="*/ 109537 w 1652587"/>
                <a:gd name="connsiteY37" fmla="*/ 1176339 h 1357314"/>
                <a:gd name="connsiteX38" fmla="*/ 57150 w 1652587"/>
                <a:gd name="connsiteY38" fmla="*/ 1090614 h 1357314"/>
                <a:gd name="connsiteX39" fmla="*/ 0 w 1652587"/>
                <a:gd name="connsiteY39" fmla="*/ 1052514 h 1357314"/>
                <a:gd name="connsiteX40" fmla="*/ 0 w 1652587"/>
                <a:gd name="connsiteY40" fmla="*/ 1052514 h 1357314"/>
                <a:gd name="connsiteX0" fmla="*/ 1652587 w 1652587"/>
                <a:gd name="connsiteY0" fmla="*/ 0 h 1357314"/>
                <a:gd name="connsiteX1" fmla="*/ 1631155 w 1652587"/>
                <a:gd name="connsiteY1" fmla="*/ 38102 h 1357314"/>
                <a:gd name="connsiteX2" fmla="*/ 1597819 w 1652587"/>
                <a:gd name="connsiteY2" fmla="*/ 64296 h 1357314"/>
                <a:gd name="connsiteX3" fmla="*/ 1571625 w 1652587"/>
                <a:gd name="connsiteY3" fmla="*/ 97632 h 1357314"/>
                <a:gd name="connsiteX4" fmla="*/ 1554956 w 1652587"/>
                <a:gd name="connsiteY4" fmla="*/ 126207 h 1357314"/>
                <a:gd name="connsiteX5" fmla="*/ 1526381 w 1652587"/>
                <a:gd name="connsiteY5" fmla="*/ 169070 h 1357314"/>
                <a:gd name="connsiteX6" fmla="*/ 1481138 w 1652587"/>
                <a:gd name="connsiteY6" fmla="*/ 221457 h 1357314"/>
                <a:gd name="connsiteX7" fmla="*/ 1457325 w 1652587"/>
                <a:gd name="connsiteY7" fmla="*/ 252414 h 1357314"/>
                <a:gd name="connsiteX8" fmla="*/ 1421605 w 1652587"/>
                <a:gd name="connsiteY8" fmla="*/ 307182 h 1357314"/>
                <a:gd name="connsiteX9" fmla="*/ 1383506 w 1652587"/>
                <a:gd name="connsiteY9" fmla="*/ 357189 h 1357314"/>
                <a:gd name="connsiteX10" fmla="*/ 1347787 w 1652587"/>
                <a:gd name="connsiteY10" fmla="*/ 395289 h 1357314"/>
                <a:gd name="connsiteX11" fmla="*/ 1283494 w 1652587"/>
                <a:gd name="connsiteY11" fmla="*/ 502445 h 1357314"/>
                <a:gd name="connsiteX12" fmla="*/ 1247775 w 1652587"/>
                <a:gd name="connsiteY12" fmla="*/ 561976 h 1357314"/>
                <a:gd name="connsiteX13" fmla="*/ 1209675 w 1652587"/>
                <a:gd name="connsiteY13" fmla="*/ 616745 h 1357314"/>
                <a:gd name="connsiteX14" fmla="*/ 1166812 w 1652587"/>
                <a:gd name="connsiteY14" fmla="*/ 671514 h 1357314"/>
                <a:gd name="connsiteX15" fmla="*/ 1114425 w 1652587"/>
                <a:gd name="connsiteY15" fmla="*/ 733426 h 1357314"/>
                <a:gd name="connsiteX16" fmla="*/ 1066800 w 1652587"/>
                <a:gd name="connsiteY16" fmla="*/ 785814 h 1357314"/>
                <a:gd name="connsiteX17" fmla="*/ 990600 w 1652587"/>
                <a:gd name="connsiteY17" fmla="*/ 871539 h 1357314"/>
                <a:gd name="connsiteX18" fmla="*/ 885825 w 1652587"/>
                <a:gd name="connsiteY18" fmla="*/ 966789 h 1357314"/>
                <a:gd name="connsiteX19" fmla="*/ 847725 w 1652587"/>
                <a:gd name="connsiteY19" fmla="*/ 976314 h 1357314"/>
                <a:gd name="connsiteX20" fmla="*/ 819150 w 1652587"/>
                <a:gd name="connsiteY20" fmla="*/ 995364 h 1357314"/>
                <a:gd name="connsiteX21" fmla="*/ 766762 w 1652587"/>
                <a:gd name="connsiteY21" fmla="*/ 1052514 h 1357314"/>
                <a:gd name="connsiteX22" fmla="*/ 742950 w 1652587"/>
                <a:gd name="connsiteY22" fmla="*/ 1090614 h 1357314"/>
                <a:gd name="connsiteX23" fmla="*/ 709612 w 1652587"/>
                <a:gd name="connsiteY23" fmla="*/ 1128714 h 1357314"/>
                <a:gd name="connsiteX24" fmla="*/ 623887 w 1652587"/>
                <a:gd name="connsiteY24" fmla="*/ 1162051 h 1357314"/>
                <a:gd name="connsiteX25" fmla="*/ 571500 w 1652587"/>
                <a:gd name="connsiteY25" fmla="*/ 1214439 h 1357314"/>
                <a:gd name="connsiteX26" fmla="*/ 504825 w 1652587"/>
                <a:gd name="connsiteY26" fmla="*/ 1247776 h 1357314"/>
                <a:gd name="connsiteX27" fmla="*/ 481012 w 1652587"/>
                <a:gd name="connsiteY27" fmla="*/ 1271589 h 1357314"/>
                <a:gd name="connsiteX28" fmla="*/ 428625 w 1652587"/>
                <a:gd name="connsiteY28" fmla="*/ 1309689 h 1357314"/>
                <a:gd name="connsiteX29" fmla="*/ 376237 w 1652587"/>
                <a:gd name="connsiteY29" fmla="*/ 1323976 h 1357314"/>
                <a:gd name="connsiteX30" fmla="*/ 357187 w 1652587"/>
                <a:gd name="connsiteY30" fmla="*/ 1338264 h 1357314"/>
                <a:gd name="connsiteX31" fmla="*/ 323850 w 1652587"/>
                <a:gd name="connsiteY31" fmla="*/ 1357314 h 1357314"/>
                <a:gd name="connsiteX32" fmla="*/ 290512 w 1652587"/>
                <a:gd name="connsiteY32" fmla="*/ 1357314 h 1357314"/>
                <a:gd name="connsiteX33" fmla="*/ 266700 w 1652587"/>
                <a:gd name="connsiteY33" fmla="*/ 1357314 h 1357314"/>
                <a:gd name="connsiteX34" fmla="*/ 200025 w 1652587"/>
                <a:gd name="connsiteY34" fmla="*/ 1328739 h 1357314"/>
                <a:gd name="connsiteX35" fmla="*/ 166687 w 1652587"/>
                <a:gd name="connsiteY35" fmla="*/ 1295401 h 1357314"/>
                <a:gd name="connsiteX36" fmla="*/ 152400 w 1652587"/>
                <a:gd name="connsiteY36" fmla="*/ 1252539 h 1357314"/>
                <a:gd name="connsiteX37" fmla="*/ 109537 w 1652587"/>
                <a:gd name="connsiteY37" fmla="*/ 1176339 h 1357314"/>
                <a:gd name="connsiteX38" fmla="*/ 57150 w 1652587"/>
                <a:gd name="connsiteY38" fmla="*/ 1090614 h 1357314"/>
                <a:gd name="connsiteX39" fmla="*/ 0 w 1652587"/>
                <a:gd name="connsiteY39" fmla="*/ 1052514 h 1357314"/>
                <a:gd name="connsiteX40" fmla="*/ 0 w 1652587"/>
                <a:gd name="connsiteY40" fmla="*/ 1052514 h 1357314"/>
                <a:gd name="connsiteX0" fmla="*/ 1652587 w 1652587"/>
                <a:gd name="connsiteY0" fmla="*/ 0 h 1357314"/>
                <a:gd name="connsiteX1" fmla="*/ 1631155 w 1652587"/>
                <a:gd name="connsiteY1" fmla="*/ 38102 h 1357314"/>
                <a:gd name="connsiteX2" fmla="*/ 1597819 w 1652587"/>
                <a:gd name="connsiteY2" fmla="*/ 64296 h 1357314"/>
                <a:gd name="connsiteX3" fmla="*/ 1571625 w 1652587"/>
                <a:gd name="connsiteY3" fmla="*/ 97632 h 1357314"/>
                <a:gd name="connsiteX4" fmla="*/ 1554956 w 1652587"/>
                <a:gd name="connsiteY4" fmla="*/ 126207 h 1357314"/>
                <a:gd name="connsiteX5" fmla="*/ 1526381 w 1652587"/>
                <a:gd name="connsiteY5" fmla="*/ 169070 h 1357314"/>
                <a:gd name="connsiteX6" fmla="*/ 1481138 w 1652587"/>
                <a:gd name="connsiteY6" fmla="*/ 221457 h 1357314"/>
                <a:gd name="connsiteX7" fmla="*/ 1457325 w 1652587"/>
                <a:gd name="connsiteY7" fmla="*/ 252414 h 1357314"/>
                <a:gd name="connsiteX8" fmla="*/ 1421605 w 1652587"/>
                <a:gd name="connsiteY8" fmla="*/ 307182 h 1357314"/>
                <a:gd name="connsiteX9" fmla="*/ 1383506 w 1652587"/>
                <a:gd name="connsiteY9" fmla="*/ 357189 h 1357314"/>
                <a:gd name="connsiteX10" fmla="*/ 1333500 w 1652587"/>
                <a:gd name="connsiteY10" fmla="*/ 423864 h 1357314"/>
                <a:gd name="connsiteX11" fmla="*/ 1283494 w 1652587"/>
                <a:gd name="connsiteY11" fmla="*/ 502445 h 1357314"/>
                <a:gd name="connsiteX12" fmla="*/ 1247775 w 1652587"/>
                <a:gd name="connsiteY12" fmla="*/ 561976 h 1357314"/>
                <a:gd name="connsiteX13" fmla="*/ 1209675 w 1652587"/>
                <a:gd name="connsiteY13" fmla="*/ 616745 h 1357314"/>
                <a:gd name="connsiteX14" fmla="*/ 1166812 w 1652587"/>
                <a:gd name="connsiteY14" fmla="*/ 671514 h 1357314"/>
                <a:gd name="connsiteX15" fmla="*/ 1114425 w 1652587"/>
                <a:gd name="connsiteY15" fmla="*/ 733426 h 1357314"/>
                <a:gd name="connsiteX16" fmla="*/ 1066800 w 1652587"/>
                <a:gd name="connsiteY16" fmla="*/ 785814 h 1357314"/>
                <a:gd name="connsiteX17" fmla="*/ 990600 w 1652587"/>
                <a:gd name="connsiteY17" fmla="*/ 871539 h 1357314"/>
                <a:gd name="connsiteX18" fmla="*/ 885825 w 1652587"/>
                <a:gd name="connsiteY18" fmla="*/ 966789 h 1357314"/>
                <a:gd name="connsiteX19" fmla="*/ 847725 w 1652587"/>
                <a:gd name="connsiteY19" fmla="*/ 976314 h 1357314"/>
                <a:gd name="connsiteX20" fmla="*/ 819150 w 1652587"/>
                <a:gd name="connsiteY20" fmla="*/ 995364 h 1357314"/>
                <a:gd name="connsiteX21" fmla="*/ 766762 w 1652587"/>
                <a:gd name="connsiteY21" fmla="*/ 1052514 h 1357314"/>
                <a:gd name="connsiteX22" fmla="*/ 742950 w 1652587"/>
                <a:gd name="connsiteY22" fmla="*/ 1090614 h 1357314"/>
                <a:gd name="connsiteX23" fmla="*/ 709612 w 1652587"/>
                <a:gd name="connsiteY23" fmla="*/ 1128714 h 1357314"/>
                <a:gd name="connsiteX24" fmla="*/ 623887 w 1652587"/>
                <a:gd name="connsiteY24" fmla="*/ 1162051 h 1357314"/>
                <a:gd name="connsiteX25" fmla="*/ 571500 w 1652587"/>
                <a:gd name="connsiteY25" fmla="*/ 1214439 h 1357314"/>
                <a:gd name="connsiteX26" fmla="*/ 504825 w 1652587"/>
                <a:gd name="connsiteY26" fmla="*/ 1247776 h 1357314"/>
                <a:gd name="connsiteX27" fmla="*/ 481012 w 1652587"/>
                <a:gd name="connsiteY27" fmla="*/ 1271589 h 1357314"/>
                <a:gd name="connsiteX28" fmla="*/ 428625 w 1652587"/>
                <a:gd name="connsiteY28" fmla="*/ 1309689 h 1357314"/>
                <a:gd name="connsiteX29" fmla="*/ 376237 w 1652587"/>
                <a:gd name="connsiteY29" fmla="*/ 1323976 h 1357314"/>
                <a:gd name="connsiteX30" fmla="*/ 357187 w 1652587"/>
                <a:gd name="connsiteY30" fmla="*/ 1338264 h 1357314"/>
                <a:gd name="connsiteX31" fmla="*/ 323850 w 1652587"/>
                <a:gd name="connsiteY31" fmla="*/ 1357314 h 1357314"/>
                <a:gd name="connsiteX32" fmla="*/ 290512 w 1652587"/>
                <a:gd name="connsiteY32" fmla="*/ 1357314 h 1357314"/>
                <a:gd name="connsiteX33" fmla="*/ 266700 w 1652587"/>
                <a:gd name="connsiteY33" fmla="*/ 1357314 h 1357314"/>
                <a:gd name="connsiteX34" fmla="*/ 200025 w 1652587"/>
                <a:gd name="connsiteY34" fmla="*/ 1328739 h 1357314"/>
                <a:gd name="connsiteX35" fmla="*/ 166687 w 1652587"/>
                <a:gd name="connsiteY35" fmla="*/ 1295401 h 1357314"/>
                <a:gd name="connsiteX36" fmla="*/ 152400 w 1652587"/>
                <a:gd name="connsiteY36" fmla="*/ 1252539 h 1357314"/>
                <a:gd name="connsiteX37" fmla="*/ 109537 w 1652587"/>
                <a:gd name="connsiteY37" fmla="*/ 1176339 h 1357314"/>
                <a:gd name="connsiteX38" fmla="*/ 57150 w 1652587"/>
                <a:gd name="connsiteY38" fmla="*/ 1090614 h 1357314"/>
                <a:gd name="connsiteX39" fmla="*/ 0 w 1652587"/>
                <a:gd name="connsiteY39" fmla="*/ 1052514 h 1357314"/>
                <a:gd name="connsiteX40" fmla="*/ 0 w 1652587"/>
                <a:gd name="connsiteY40" fmla="*/ 1052514 h 1357314"/>
                <a:gd name="connsiteX0" fmla="*/ 1652587 w 1652587"/>
                <a:gd name="connsiteY0" fmla="*/ 0 h 1357314"/>
                <a:gd name="connsiteX1" fmla="*/ 1631155 w 1652587"/>
                <a:gd name="connsiteY1" fmla="*/ 38102 h 1357314"/>
                <a:gd name="connsiteX2" fmla="*/ 1597819 w 1652587"/>
                <a:gd name="connsiteY2" fmla="*/ 64296 h 1357314"/>
                <a:gd name="connsiteX3" fmla="*/ 1571625 w 1652587"/>
                <a:gd name="connsiteY3" fmla="*/ 97632 h 1357314"/>
                <a:gd name="connsiteX4" fmla="*/ 1554956 w 1652587"/>
                <a:gd name="connsiteY4" fmla="*/ 126207 h 1357314"/>
                <a:gd name="connsiteX5" fmla="*/ 1526381 w 1652587"/>
                <a:gd name="connsiteY5" fmla="*/ 169070 h 1357314"/>
                <a:gd name="connsiteX6" fmla="*/ 1481138 w 1652587"/>
                <a:gd name="connsiteY6" fmla="*/ 221457 h 1357314"/>
                <a:gd name="connsiteX7" fmla="*/ 1457325 w 1652587"/>
                <a:gd name="connsiteY7" fmla="*/ 252414 h 1357314"/>
                <a:gd name="connsiteX8" fmla="*/ 1421605 w 1652587"/>
                <a:gd name="connsiteY8" fmla="*/ 307182 h 1357314"/>
                <a:gd name="connsiteX9" fmla="*/ 1383506 w 1652587"/>
                <a:gd name="connsiteY9" fmla="*/ 357189 h 1357314"/>
                <a:gd name="connsiteX10" fmla="*/ 1333500 w 1652587"/>
                <a:gd name="connsiteY10" fmla="*/ 423864 h 1357314"/>
                <a:gd name="connsiteX11" fmla="*/ 1283494 w 1652587"/>
                <a:gd name="connsiteY11" fmla="*/ 502445 h 1357314"/>
                <a:gd name="connsiteX12" fmla="*/ 1247775 w 1652587"/>
                <a:gd name="connsiteY12" fmla="*/ 561976 h 1357314"/>
                <a:gd name="connsiteX13" fmla="*/ 1209675 w 1652587"/>
                <a:gd name="connsiteY13" fmla="*/ 616745 h 1357314"/>
                <a:gd name="connsiteX14" fmla="*/ 1166812 w 1652587"/>
                <a:gd name="connsiteY14" fmla="*/ 671514 h 1357314"/>
                <a:gd name="connsiteX15" fmla="*/ 1114425 w 1652587"/>
                <a:gd name="connsiteY15" fmla="*/ 733426 h 1357314"/>
                <a:gd name="connsiteX16" fmla="*/ 1066800 w 1652587"/>
                <a:gd name="connsiteY16" fmla="*/ 785814 h 1357314"/>
                <a:gd name="connsiteX17" fmla="*/ 990600 w 1652587"/>
                <a:gd name="connsiteY17" fmla="*/ 871539 h 1357314"/>
                <a:gd name="connsiteX18" fmla="*/ 885825 w 1652587"/>
                <a:gd name="connsiteY18" fmla="*/ 966789 h 1357314"/>
                <a:gd name="connsiteX19" fmla="*/ 847725 w 1652587"/>
                <a:gd name="connsiteY19" fmla="*/ 985839 h 1357314"/>
                <a:gd name="connsiteX20" fmla="*/ 819150 w 1652587"/>
                <a:gd name="connsiteY20" fmla="*/ 995364 h 1357314"/>
                <a:gd name="connsiteX21" fmla="*/ 766762 w 1652587"/>
                <a:gd name="connsiteY21" fmla="*/ 1052514 h 1357314"/>
                <a:gd name="connsiteX22" fmla="*/ 742950 w 1652587"/>
                <a:gd name="connsiteY22" fmla="*/ 1090614 h 1357314"/>
                <a:gd name="connsiteX23" fmla="*/ 709612 w 1652587"/>
                <a:gd name="connsiteY23" fmla="*/ 1128714 h 1357314"/>
                <a:gd name="connsiteX24" fmla="*/ 623887 w 1652587"/>
                <a:gd name="connsiteY24" fmla="*/ 1162051 h 1357314"/>
                <a:gd name="connsiteX25" fmla="*/ 571500 w 1652587"/>
                <a:gd name="connsiteY25" fmla="*/ 1214439 h 1357314"/>
                <a:gd name="connsiteX26" fmla="*/ 504825 w 1652587"/>
                <a:gd name="connsiteY26" fmla="*/ 1247776 h 1357314"/>
                <a:gd name="connsiteX27" fmla="*/ 481012 w 1652587"/>
                <a:gd name="connsiteY27" fmla="*/ 1271589 h 1357314"/>
                <a:gd name="connsiteX28" fmla="*/ 428625 w 1652587"/>
                <a:gd name="connsiteY28" fmla="*/ 1309689 h 1357314"/>
                <a:gd name="connsiteX29" fmla="*/ 376237 w 1652587"/>
                <a:gd name="connsiteY29" fmla="*/ 1323976 h 1357314"/>
                <a:gd name="connsiteX30" fmla="*/ 357187 w 1652587"/>
                <a:gd name="connsiteY30" fmla="*/ 1338264 h 1357314"/>
                <a:gd name="connsiteX31" fmla="*/ 323850 w 1652587"/>
                <a:gd name="connsiteY31" fmla="*/ 1357314 h 1357314"/>
                <a:gd name="connsiteX32" fmla="*/ 290512 w 1652587"/>
                <a:gd name="connsiteY32" fmla="*/ 1357314 h 1357314"/>
                <a:gd name="connsiteX33" fmla="*/ 266700 w 1652587"/>
                <a:gd name="connsiteY33" fmla="*/ 1357314 h 1357314"/>
                <a:gd name="connsiteX34" fmla="*/ 200025 w 1652587"/>
                <a:gd name="connsiteY34" fmla="*/ 1328739 h 1357314"/>
                <a:gd name="connsiteX35" fmla="*/ 166687 w 1652587"/>
                <a:gd name="connsiteY35" fmla="*/ 1295401 h 1357314"/>
                <a:gd name="connsiteX36" fmla="*/ 152400 w 1652587"/>
                <a:gd name="connsiteY36" fmla="*/ 1252539 h 1357314"/>
                <a:gd name="connsiteX37" fmla="*/ 109537 w 1652587"/>
                <a:gd name="connsiteY37" fmla="*/ 1176339 h 1357314"/>
                <a:gd name="connsiteX38" fmla="*/ 57150 w 1652587"/>
                <a:gd name="connsiteY38" fmla="*/ 1090614 h 1357314"/>
                <a:gd name="connsiteX39" fmla="*/ 0 w 1652587"/>
                <a:gd name="connsiteY39" fmla="*/ 1052514 h 1357314"/>
                <a:gd name="connsiteX40" fmla="*/ 0 w 1652587"/>
                <a:gd name="connsiteY40" fmla="*/ 1052514 h 1357314"/>
                <a:gd name="connsiteX0" fmla="*/ 1652587 w 1652587"/>
                <a:gd name="connsiteY0" fmla="*/ 0 h 1357314"/>
                <a:gd name="connsiteX1" fmla="*/ 1631155 w 1652587"/>
                <a:gd name="connsiteY1" fmla="*/ 38102 h 1357314"/>
                <a:gd name="connsiteX2" fmla="*/ 1597819 w 1652587"/>
                <a:gd name="connsiteY2" fmla="*/ 64296 h 1357314"/>
                <a:gd name="connsiteX3" fmla="*/ 1571625 w 1652587"/>
                <a:gd name="connsiteY3" fmla="*/ 97632 h 1357314"/>
                <a:gd name="connsiteX4" fmla="*/ 1554956 w 1652587"/>
                <a:gd name="connsiteY4" fmla="*/ 126207 h 1357314"/>
                <a:gd name="connsiteX5" fmla="*/ 1526381 w 1652587"/>
                <a:gd name="connsiteY5" fmla="*/ 169070 h 1357314"/>
                <a:gd name="connsiteX6" fmla="*/ 1481138 w 1652587"/>
                <a:gd name="connsiteY6" fmla="*/ 221457 h 1357314"/>
                <a:gd name="connsiteX7" fmla="*/ 1457325 w 1652587"/>
                <a:gd name="connsiteY7" fmla="*/ 252414 h 1357314"/>
                <a:gd name="connsiteX8" fmla="*/ 1421605 w 1652587"/>
                <a:gd name="connsiteY8" fmla="*/ 307182 h 1357314"/>
                <a:gd name="connsiteX9" fmla="*/ 1383506 w 1652587"/>
                <a:gd name="connsiteY9" fmla="*/ 357189 h 1357314"/>
                <a:gd name="connsiteX10" fmla="*/ 1333500 w 1652587"/>
                <a:gd name="connsiteY10" fmla="*/ 423864 h 1357314"/>
                <a:gd name="connsiteX11" fmla="*/ 1283494 w 1652587"/>
                <a:gd name="connsiteY11" fmla="*/ 502445 h 1357314"/>
                <a:gd name="connsiteX12" fmla="*/ 1247775 w 1652587"/>
                <a:gd name="connsiteY12" fmla="*/ 561976 h 1357314"/>
                <a:gd name="connsiteX13" fmla="*/ 1209675 w 1652587"/>
                <a:gd name="connsiteY13" fmla="*/ 616745 h 1357314"/>
                <a:gd name="connsiteX14" fmla="*/ 1166812 w 1652587"/>
                <a:gd name="connsiteY14" fmla="*/ 671514 h 1357314"/>
                <a:gd name="connsiteX15" fmla="*/ 1114425 w 1652587"/>
                <a:gd name="connsiteY15" fmla="*/ 733426 h 1357314"/>
                <a:gd name="connsiteX16" fmla="*/ 1066800 w 1652587"/>
                <a:gd name="connsiteY16" fmla="*/ 785814 h 1357314"/>
                <a:gd name="connsiteX17" fmla="*/ 990600 w 1652587"/>
                <a:gd name="connsiteY17" fmla="*/ 871539 h 1357314"/>
                <a:gd name="connsiteX18" fmla="*/ 885825 w 1652587"/>
                <a:gd name="connsiteY18" fmla="*/ 966789 h 1357314"/>
                <a:gd name="connsiteX19" fmla="*/ 847725 w 1652587"/>
                <a:gd name="connsiteY19" fmla="*/ 985839 h 1357314"/>
                <a:gd name="connsiteX20" fmla="*/ 823913 w 1652587"/>
                <a:gd name="connsiteY20" fmla="*/ 1007270 h 1357314"/>
                <a:gd name="connsiteX21" fmla="*/ 766762 w 1652587"/>
                <a:gd name="connsiteY21" fmla="*/ 1052514 h 1357314"/>
                <a:gd name="connsiteX22" fmla="*/ 742950 w 1652587"/>
                <a:gd name="connsiteY22" fmla="*/ 1090614 h 1357314"/>
                <a:gd name="connsiteX23" fmla="*/ 709612 w 1652587"/>
                <a:gd name="connsiteY23" fmla="*/ 1128714 h 1357314"/>
                <a:gd name="connsiteX24" fmla="*/ 623887 w 1652587"/>
                <a:gd name="connsiteY24" fmla="*/ 1162051 h 1357314"/>
                <a:gd name="connsiteX25" fmla="*/ 571500 w 1652587"/>
                <a:gd name="connsiteY25" fmla="*/ 1214439 h 1357314"/>
                <a:gd name="connsiteX26" fmla="*/ 504825 w 1652587"/>
                <a:gd name="connsiteY26" fmla="*/ 1247776 h 1357314"/>
                <a:gd name="connsiteX27" fmla="*/ 481012 w 1652587"/>
                <a:gd name="connsiteY27" fmla="*/ 1271589 h 1357314"/>
                <a:gd name="connsiteX28" fmla="*/ 428625 w 1652587"/>
                <a:gd name="connsiteY28" fmla="*/ 1309689 h 1357314"/>
                <a:gd name="connsiteX29" fmla="*/ 376237 w 1652587"/>
                <a:gd name="connsiteY29" fmla="*/ 1323976 h 1357314"/>
                <a:gd name="connsiteX30" fmla="*/ 357187 w 1652587"/>
                <a:gd name="connsiteY30" fmla="*/ 1338264 h 1357314"/>
                <a:gd name="connsiteX31" fmla="*/ 323850 w 1652587"/>
                <a:gd name="connsiteY31" fmla="*/ 1357314 h 1357314"/>
                <a:gd name="connsiteX32" fmla="*/ 290512 w 1652587"/>
                <a:gd name="connsiteY32" fmla="*/ 1357314 h 1357314"/>
                <a:gd name="connsiteX33" fmla="*/ 266700 w 1652587"/>
                <a:gd name="connsiteY33" fmla="*/ 1357314 h 1357314"/>
                <a:gd name="connsiteX34" fmla="*/ 200025 w 1652587"/>
                <a:gd name="connsiteY34" fmla="*/ 1328739 h 1357314"/>
                <a:gd name="connsiteX35" fmla="*/ 166687 w 1652587"/>
                <a:gd name="connsiteY35" fmla="*/ 1295401 h 1357314"/>
                <a:gd name="connsiteX36" fmla="*/ 152400 w 1652587"/>
                <a:gd name="connsiteY36" fmla="*/ 1252539 h 1357314"/>
                <a:gd name="connsiteX37" fmla="*/ 109537 w 1652587"/>
                <a:gd name="connsiteY37" fmla="*/ 1176339 h 1357314"/>
                <a:gd name="connsiteX38" fmla="*/ 57150 w 1652587"/>
                <a:gd name="connsiteY38" fmla="*/ 1090614 h 1357314"/>
                <a:gd name="connsiteX39" fmla="*/ 0 w 1652587"/>
                <a:gd name="connsiteY39" fmla="*/ 1052514 h 1357314"/>
                <a:gd name="connsiteX40" fmla="*/ 0 w 1652587"/>
                <a:gd name="connsiteY40" fmla="*/ 1052514 h 1357314"/>
                <a:gd name="connsiteX0" fmla="*/ 1652587 w 1652587"/>
                <a:gd name="connsiteY0" fmla="*/ 0 h 1357314"/>
                <a:gd name="connsiteX1" fmla="*/ 1631155 w 1652587"/>
                <a:gd name="connsiteY1" fmla="*/ 38102 h 1357314"/>
                <a:gd name="connsiteX2" fmla="*/ 1597819 w 1652587"/>
                <a:gd name="connsiteY2" fmla="*/ 64296 h 1357314"/>
                <a:gd name="connsiteX3" fmla="*/ 1571625 w 1652587"/>
                <a:gd name="connsiteY3" fmla="*/ 97632 h 1357314"/>
                <a:gd name="connsiteX4" fmla="*/ 1554956 w 1652587"/>
                <a:gd name="connsiteY4" fmla="*/ 126207 h 1357314"/>
                <a:gd name="connsiteX5" fmla="*/ 1526381 w 1652587"/>
                <a:gd name="connsiteY5" fmla="*/ 169070 h 1357314"/>
                <a:gd name="connsiteX6" fmla="*/ 1481138 w 1652587"/>
                <a:gd name="connsiteY6" fmla="*/ 221457 h 1357314"/>
                <a:gd name="connsiteX7" fmla="*/ 1457325 w 1652587"/>
                <a:gd name="connsiteY7" fmla="*/ 252414 h 1357314"/>
                <a:gd name="connsiteX8" fmla="*/ 1421605 w 1652587"/>
                <a:gd name="connsiteY8" fmla="*/ 307182 h 1357314"/>
                <a:gd name="connsiteX9" fmla="*/ 1383506 w 1652587"/>
                <a:gd name="connsiteY9" fmla="*/ 357189 h 1357314"/>
                <a:gd name="connsiteX10" fmla="*/ 1333500 w 1652587"/>
                <a:gd name="connsiteY10" fmla="*/ 423864 h 1357314"/>
                <a:gd name="connsiteX11" fmla="*/ 1283494 w 1652587"/>
                <a:gd name="connsiteY11" fmla="*/ 502445 h 1357314"/>
                <a:gd name="connsiteX12" fmla="*/ 1247775 w 1652587"/>
                <a:gd name="connsiteY12" fmla="*/ 561976 h 1357314"/>
                <a:gd name="connsiteX13" fmla="*/ 1209675 w 1652587"/>
                <a:gd name="connsiteY13" fmla="*/ 616745 h 1357314"/>
                <a:gd name="connsiteX14" fmla="*/ 1166812 w 1652587"/>
                <a:gd name="connsiteY14" fmla="*/ 671514 h 1357314"/>
                <a:gd name="connsiteX15" fmla="*/ 1114425 w 1652587"/>
                <a:gd name="connsiteY15" fmla="*/ 733426 h 1357314"/>
                <a:gd name="connsiteX16" fmla="*/ 1066800 w 1652587"/>
                <a:gd name="connsiteY16" fmla="*/ 785814 h 1357314"/>
                <a:gd name="connsiteX17" fmla="*/ 990600 w 1652587"/>
                <a:gd name="connsiteY17" fmla="*/ 871539 h 1357314"/>
                <a:gd name="connsiteX18" fmla="*/ 885825 w 1652587"/>
                <a:gd name="connsiteY18" fmla="*/ 966789 h 1357314"/>
                <a:gd name="connsiteX19" fmla="*/ 854869 w 1652587"/>
                <a:gd name="connsiteY19" fmla="*/ 985839 h 1357314"/>
                <a:gd name="connsiteX20" fmla="*/ 823913 w 1652587"/>
                <a:gd name="connsiteY20" fmla="*/ 1007270 h 1357314"/>
                <a:gd name="connsiteX21" fmla="*/ 766762 w 1652587"/>
                <a:gd name="connsiteY21" fmla="*/ 1052514 h 1357314"/>
                <a:gd name="connsiteX22" fmla="*/ 742950 w 1652587"/>
                <a:gd name="connsiteY22" fmla="*/ 1090614 h 1357314"/>
                <a:gd name="connsiteX23" fmla="*/ 709612 w 1652587"/>
                <a:gd name="connsiteY23" fmla="*/ 1128714 h 1357314"/>
                <a:gd name="connsiteX24" fmla="*/ 623887 w 1652587"/>
                <a:gd name="connsiteY24" fmla="*/ 1162051 h 1357314"/>
                <a:gd name="connsiteX25" fmla="*/ 571500 w 1652587"/>
                <a:gd name="connsiteY25" fmla="*/ 1214439 h 1357314"/>
                <a:gd name="connsiteX26" fmla="*/ 504825 w 1652587"/>
                <a:gd name="connsiteY26" fmla="*/ 1247776 h 1357314"/>
                <a:gd name="connsiteX27" fmla="*/ 481012 w 1652587"/>
                <a:gd name="connsiteY27" fmla="*/ 1271589 h 1357314"/>
                <a:gd name="connsiteX28" fmla="*/ 428625 w 1652587"/>
                <a:gd name="connsiteY28" fmla="*/ 1309689 h 1357314"/>
                <a:gd name="connsiteX29" fmla="*/ 376237 w 1652587"/>
                <a:gd name="connsiteY29" fmla="*/ 1323976 h 1357314"/>
                <a:gd name="connsiteX30" fmla="*/ 357187 w 1652587"/>
                <a:gd name="connsiteY30" fmla="*/ 1338264 h 1357314"/>
                <a:gd name="connsiteX31" fmla="*/ 323850 w 1652587"/>
                <a:gd name="connsiteY31" fmla="*/ 1357314 h 1357314"/>
                <a:gd name="connsiteX32" fmla="*/ 290512 w 1652587"/>
                <a:gd name="connsiteY32" fmla="*/ 1357314 h 1357314"/>
                <a:gd name="connsiteX33" fmla="*/ 266700 w 1652587"/>
                <a:gd name="connsiteY33" fmla="*/ 1357314 h 1357314"/>
                <a:gd name="connsiteX34" fmla="*/ 200025 w 1652587"/>
                <a:gd name="connsiteY34" fmla="*/ 1328739 h 1357314"/>
                <a:gd name="connsiteX35" fmla="*/ 166687 w 1652587"/>
                <a:gd name="connsiteY35" fmla="*/ 1295401 h 1357314"/>
                <a:gd name="connsiteX36" fmla="*/ 152400 w 1652587"/>
                <a:gd name="connsiteY36" fmla="*/ 1252539 h 1357314"/>
                <a:gd name="connsiteX37" fmla="*/ 109537 w 1652587"/>
                <a:gd name="connsiteY37" fmla="*/ 1176339 h 1357314"/>
                <a:gd name="connsiteX38" fmla="*/ 57150 w 1652587"/>
                <a:gd name="connsiteY38" fmla="*/ 1090614 h 1357314"/>
                <a:gd name="connsiteX39" fmla="*/ 0 w 1652587"/>
                <a:gd name="connsiteY39" fmla="*/ 1052514 h 1357314"/>
                <a:gd name="connsiteX40" fmla="*/ 0 w 1652587"/>
                <a:gd name="connsiteY40" fmla="*/ 1052514 h 1357314"/>
                <a:gd name="connsiteX0" fmla="*/ 1652587 w 1652587"/>
                <a:gd name="connsiteY0" fmla="*/ 0 h 1357314"/>
                <a:gd name="connsiteX1" fmla="*/ 1631155 w 1652587"/>
                <a:gd name="connsiteY1" fmla="*/ 38102 h 1357314"/>
                <a:gd name="connsiteX2" fmla="*/ 1597819 w 1652587"/>
                <a:gd name="connsiteY2" fmla="*/ 64296 h 1357314"/>
                <a:gd name="connsiteX3" fmla="*/ 1571625 w 1652587"/>
                <a:gd name="connsiteY3" fmla="*/ 97632 h 1357314"/>
                <a:gd name="connsiteX4" fmla="*/ 1554956 w 1652587"/>
                <a:gd name="connsiteY4" fmla="*/ 126207 h 1357314"/>
                <a:gd name="connsiteX5" fmla="*/ 1526381 w 1652587"/>
                <a:gd name="connsiteY5" fmla="*/ 169070 h 1357314"/>
                <a:gd name="connsiteX6" fmla="*/ 1481138 w 1652587"/>
                <a:gd name="connsiteY6" fmla="*/ 221457 h 1357314"/>
                <a:gd name="connsiteX7" fmla="*/ 1457325 w 1652587"/>
                <a:gd name="connsiteY7" fmla="*/ 252414 h 1357314"/>
                <a:gd name="connsiteX8" fmla="*/ 1421605 w 1652587"/>
                <a:gd name="connsiteY8" fmla="*/ 307182 h 1357314"/>
                <a:gd name="connsiteX9" fmla="*/ 1383506 w 1652587"/>
                <a:gd name="connsiteY9" fmla="*/ 357189 h 1357314"/>
                <a:gd name="connsiteX10" fmla="*/ 1333500 w 1652587"/>
                <a:gd name="connsiteY10" fmla="*/ 423864 h 1357314"/>
                <a:gd name="connsiteX11" fmla="*/ 1283494 w 1652587"/>
                <a:gd name="connsiteY11" fmla="*/ 502445 h 1357314"/>
                <a:gd name="connsiteX12" fmla="*/ 1247775 w 1652587"/>
                <a:gd name="connsiteY12" fmla="*/ 561976 h 1357314"/>
                <a:gd name="connsiteX13" fmla="*/ 1209675 w 1652587"/>
                <a:gd name="connsiteY13" fmla="*/ 616745 h 1357314"/>
                <a:gd name="connsiteX14" fmla="*/ 1166812 w 1652587"/>
                <a:gd name="connsiteY14" fmla="*/ 671514 h 1357314"/>
                <a:gd name="connsiteX15" fmla="*/ 1114425 w 1652587"/>
                <a:gd name="connsiteY15" fmla="*/ 733426 h 1357314"/>
                <a:gd name="connsiteX16" fmla="*/ 1066800 w 1652587"/>
                <a:gd name="connsiteY16" fmla="*/ 785814 h 1357314"/>
                <a:gd name="connsiteX17" fmla="*/ 990600 w 1652587"/>
                <a:gd name="connsiteY17" fmla="*/ 871539 h 1357314"/>
                <a:gd name="connsiteX18" fmla="*/ 885825 w 1652587"/>
                <a:gd name="connsiteY18" fmla="*/ 966789 h 1357314"/>
                <a:gd name="connsiteX19" fmla="*/ 854869 w 1652587"/>
                <a:gd name="connsiteY19" fmla="*/ 985839 h 1357314"/>
                <a:gd name="connsiteX20" fmla="*/ 819150 w 1652587"/>
                <a:gd name="connsiteY20" fmla="*/ 1021557 h 1357314"/>
                <a:gd name="connsiteX21" fmla="*/ 766762 w 1652587"/>
                <a:gd name="connsiteY21" fmla="*/ 1052514 h 1357314"/>
                <a:gd name="connsiteX22" fmla="*/ 742950 w 1652587"/>
                <a:gd name="connsiteY22" fmla="*/ 1090614 h 1357314"/>
                <a:gd name="connsiteX23" fmla="*/ 709612 w 1652587"/>
                <a:gd name="connsiteY23" fmla="*/ 1128714 h 1357314"/>
                <a:gd name="connsiteX24" fmla="*/ 623887 w 1652587"/>
                <a:gd name="connsiteY24" fmla="*/ 1162051 h 1357314"/>
                <a:gd name="connsiteX25" fmla="*/ 571500 w 1652587"/>
                <a:gd name="connsiteY25" fmla="*/ 1214439 h 1357314"/>
                <a:gd name="connsiteX26" fmla="*/ 504825 w 1652587"/>
                <a:gd name="connsiteY26" fmla="*/ 1247776 h 1357314"/>
                <a:gd name="connsiteX27" fmla="*/ 481012 w 1652587"/>
                <a:gd name="connsiteY27" fmla="*/ 1271589 h 1357314"/>
                <a:gd name="connsiteX28" fmla="*/ 428625 w 1652587"/>
                <a:gd name="connsiteY28" fmla="*/ 1309689 h 1357314"/>
                <a:gd name="connsiteX29" fmla="*/ 376237 w 1652587"/>
                <a:gd name="connsiteY29" fmla="*/ 1323976 h 1357314"/>
                <a:gd name="connsiteX30" fmla="*/ 357187 w 1652587"/>
                <a:gd name="connsiteY30" fmla="*/ 1338264 h 1357314"/>
                <a:gd name="connsiteX31" fmla="*/ 323850 w 1652587"/>
                <a:gd name="connsiteY31" fmla="*/ 1357314 h 1357314"/>
                <a:gd name="connsiteX32" fmla="*/ 290512 w 1652587"/>
                <a:gd name="connsiteY32" fmla="*/ 1357314 h 1357314"/>
                <a:gd name="connsiteX33" fmla="*/ 266700 w 1652587"/>
                <a:gd name="connsiteY33" fmla="*/ 1357314 h 1357314"/>
                <a:gd name="connsiteX34" fmla="*/ 200025 w 1652587"/>
                <a:gd name="connsiteY34" fmla="*/ 1328739 h 1357314"/>
                <a:gd name="connsiteX35" fmla="*/ 166687 w 1652587"/>
                <a:gd name="connsiteY35" fmla="*/ 1295401 h 1357314"/>
                <a:gd name="connsiteX36" fmla="*/ 152400 w 1652587"/>
                <a:gd name="connsiteY36" fmla="*/ 1252539 h 1357314"/>
                <a:gd name="connsiteX37" fmla="*/ 109537 w 1652587"/>
                <a:gd name="connsiteY37" fmla="*/ 1176339 h 1357314"/>
                <a:gd name="connsiteX38" fmla="*/ 57150 w 1652587"/>
                <a:gd name="connsiteY38" fmla="*/ 1090614 h 1357314"/>
                <a:gd name="connsiteX39" fmla="*/ 0 w 1652587"/>
                <a:gd name="connsiteY39" fmla="*/ 1052514 h 1357314"/>
                <a:gd name="connsiteX40" fmla="*/ 0 w 1652587"/>
                <a:gd name="connsiteY40" fmla="*/ 1052514 h 1357314"/>
                <a:gd name="connsiteX0" fmla="*/ 1652587 w 1652587"/>
                <a:gd name="connsiteY0" fmla="*/ 0 h 1357314"/>
                <a:gd name="connsiteX1" fmla="*/ 1631155 w 1652587"/>
                <a:gd name="connsiteY1" fmla="*/ 38102 h 1357314"/>
                <a:gd name="connsiteX2" fmla="*/ 1597819 w 1652587"/>
                <a:gd name="connsiteY2" fmla="*/ 64296 h 1357314"/>
                <a:gd name="connsiteX3" fmla="*/ 1571625 w 1652587"/>
                <a:gd name="connsiteY3" fmla="*/ 97632 h 1357314"/>
                <a:gd name="connsiteX4" fmla="*/ 1554956 w 1652587"/>
                <a:gd name="connsiteY4" fmla="*/ 126207 h 1357314"/>
                <a:gd name="connsiteX5" fmla="*/ 1526381 w 1652587"/>
                <a:gd name="connsiteY5" fmla="*/ 169070 h 1357314"/>
                <a:gd name="connsiteX6" fmla="*/ 1481138 w 1652587"/>
                <a:gd name="connsiteY6" fmla="*/ 221457 h 1357314"/>
                <a:gd name="connsiteX7" fmla="*/ 1457325 w 1652587"/>
                <a:gd name="connsiteY7" fmla="*/ 252414 h 1357314"/>
                <a:gd name="connsiteX8" fmla="*/ 1421605 w 1652587"/>
                <a:gd name="connsiteY8" fmla="*/ 307182 h 1357314"/>
                <a:gd name="connsiteX9" fmla="*/ 1383506 w 1652587"/>
                <a:gd name="connsiteY9" fmla="*/ 357189 h 1357314"/>
                <a:gd name="connsiteX10" fmla="*/ 1333500 w 1652587"/>
                <a:gd name="connsiteY10" fmla="*/ 423864 h 1357314"/>
                <a:gd name="connsiteX11" fmla="*/ 1283494 w 1652587"/>
                <a:gd name="connsiteY11" fmla="*/ 502445 h 1357314"/>
                <a:gd name="connsiteX12" fmla="*/ 1247775 w 1652587"/>
                <a:gd name="connsiteY12" fmla="*/ 561976 h 1357314"/>
                <a:gd name="connsiteX13" fmla="*/ 1209675 w 1652587"/>
                <a:gd name="connsiteY13" fmla="*/ 616745 h 1357314"/>
                <a:gd name="connsiteX14" fmla="*/ 1166812 w 1652587"/>
                <a:gd name="connsiteY14" fmla="*/ 671514 h 1357314"/>
                <a:gd name="connsiteX15" fmla="*/ 1114425 w 1652587"/>
                <a:gd name="connsiteY15" fmla="*/ 733426 h 1357314"/>
                <a:gd name="connsiteX16" fmla="*/ 1066800 w 1652587"/>
                <a:gd name="connsiteY16" fmla="*/ 785814 h 1357314"/>
                <a:gd name="connsiteX17" fmla="*/ 990600 w 1652587"/>
                <a:gd name="connsiteY17" fmla="*/ 871539 h 1357314"/>
                <a:gd name="connsiteX18" fmla="*/ 854869 w 1652587"/>
                <a:gd name="connsiteY18" fmla="*/ 985839 h 1357314"/>
                <a:gd name="connsiteX19" fmla="*/ 819150 w 1652587"/>
                <a:gd name="connsiteY19" fmla="*/ 1021557 h 1357314"/>
                <a:gd name="connsiteX20" fmla="*/ 766762 w 1652587"/>
                <a:gd name="connsiteY20" fmla="*/ 1052514 h 1357314"/>
                <a:gd name="connsiteX21" fmla="*/ 742950 w 1652587"/>
                <a:gd name="connsiteY21" fmla="*/ 1090614 h 1357314"/>
                <a:gd name="connsiteX22" fmla="*/ 709612 w 1652587"/>
                <a:gd name="connsiteY22" fmla="*/ 1128714 h 1357314"/>
                <a:gd name="connsiteX23" fmla="*/ 623887 w 1652587"/>
                <a:gd name="connsiteY23" fmla="*/ 1162051 h 1357314"/>
                <a:gd name="connsiteX24" fmla="*/ 571500 w 1652587"/>
                <a:gd name="connsiteY24" fmla="*/ 1214439 h 1357314"/>
                <a:gd name="connsiteX25" fmla="*/ 504825 w 1652587"/>
                <a:gd name="connsiteY25" fmla="*/ 1247776 h 1357314"/>
                <a:gd name="connsiteX26" fmla="*/ 481012 w 1652587"/>
                <a:gd name="connsiteY26" fmla="*/ 1271589 h 1357314"/>
                <a:gd name="connsiteX27" fmla="*/ 428625 w 1652587"/>
                <a:gd name="connsiteY27" fmla="*/ 1309689 h 1357314"/>
                <a:gd name="connsiteX28" fmla="*/ 376237 w 1652587"/>
                <a:gd name="connsiteY28" fmla="*/ 1323976 h 1357314"/>
                <a:gd name="connsiteX29" fmla="*/ 357187 w 1652587"/>
                <a:gd name="connsiteY29" fmla="*/ 1338264 h 1357314"/>
                <a:gd name="connsiteX30" fmla="*/ 323850 w 1652587"/>
                <a:gd name="connsiteY30" fmla="*/ 1357314 h 1357314"/>
                <a:gd name="connsiteX31" fmla="*/ 290512 w 1652587"/>
                <a:gd name="connsiteY31" fmla="*/ 1357314 h 1357314"/>
                <a:gd name="connsiteX32" fmla="*/ 266700 w 1652587"/>
                <a:gd name="connsiteY32" fmla="*/ 1357314 h 1357314"/>
                <a:gd name="connsiteX33" fmla="*/ 200025 w 1652587"/>
                <a:gd name="connsiteY33" fmla="*/ 1328739 h 1357314"/>
                <a:gd name="connsiteX34" fmla="*/ 166687 w 1652587"/>
                <a:gd name="connsiteY34" fmla="*/ 1295401 h 1357314"/>
                <a:gd name="connsiteX35" fmla="*/ 152400 w 1652587"/>
                <a:gd name="connsiteY35" fmla="*/ 1252539 h 1357314"/>
                <a:gd name="connsiteX36" fmla="*/ 109537 w 1652587"/>
                <a:gd name="connsiteY36" fmla="*/ 1176339 h 1357314"/>
                <a:gd name="connsiteX37" fmla="*/ 57150 w 1652587"/>
                <a:gd name="connsiteY37" fmla="*/ 1090614 h 1357314"/>
                <a:gd name="connsiteX38" fmla="*/ 0 w 1652587"/>
                <a:gd name="connsiteY38" fmla="*/ 1052514 h 1357314"/>
                <a:gd name="connsiteX39" fmla="*/ 0 w 1652587"/>
                <a:gd name="connsiteY39" fmla="*/ 1052514 h 1357314"/>
                <a:gd name="connsiteX0" fmla="*/ 1652587 w 1652587"/>
                <a:gd name="connsiteY0" fmla="*/ 0 h 1357314"/>
                <a:gd name="connsiteX1" fmla="*/ 1631155 w 1652587"/>
                <a:gd name="connsiteY1" fmla="*/ 38102 h 1357314"/>
                <a:gd name="connsiteX2" fmla="*/ 1597819 w 1652587"/>
                <a:gd name="connsiteY2" fmla="*/ 64296 h 1357314"/>
                <a:gd name="connsiteX3" fmla="*/ 1571625 w 1652587"/>
                <a:gd name="connsiteY3" fmla="*/ 97632 h 1357314"/>
                <a:gd name="connsiteX4" fmla="*/ 1554956 w 1652587"/>
                <a:gd name="connsiteY4" fmla="*/ 126207 h 1357314"/>
                <a:gd name="connsiteX5" fmla="*/ 1526381 w 1652587"/>
                <a:gd name="connsiteY5" fmla="*/ 169070 h 1357314"/>
                <a:gd name="connsiteX6" fmla="*/ 1481138 w 1652587"/>
                <a:gd name="connsiteY6" fmla="*/ 221457 h 1357314"/>
                <a:gd name="connsiteX7" fmla="*/ 1457325 w 1652587"/>
                <a:gd name="connsiteY7" fmla="*/ 252414 h 1357314"/>
                <a:gd name="connsiteX8" fmla="*/ 1421605 w 1652587"/>
                <a:gd name="connsiteY8" fmla="*/ 307182 h 1357314"/>
                <a:gd name="connsiteX9" fmla="*/ 1383506 w 1652587"/>
                <a:gd name="connsiteY9" fmla="*/ 357189 h 1357314"/>
                <a:gd name="connsiteX10" fmla="*/ 1333500 w 1652587"/>
                <a:gd name="connsiteY10" fmla="*/ 423864 h 1357314"/>
                <a:gd name="connsiteX11" fmla="*/ 1283494 w 1652587"/>
                <a:gd name="connsiteY11" fmla="*/ 502445 h 1357314"/>
                <a:gd name="connsiteX12" fmla="*/ 1247775 w 1652587"/>
                <a:gd name="connsiteY12" fmla="*/ 561976 h 1357314"/>
                <a:gd name="connsiteX13" fmla="*/ 1209675 w 1652587"/>
                <a:gd name="connsiteY13" fmla="*/ 616745 h 1357314"/>
                <a:gd name="connsiteX14" fmla="*/ 1166812 w 1652587"/>
                <a:gd name="connsiteY14" fmla="*/ 671514 h 1357314"/>
                <a:gd name="connsiteX15" fmla="*/ 1114425 w 1652587"/>
                <a:gd name="connsiteY15" fmla="*/ 733426 h 1357314"/>
                <a:gd name="connsiteX16" fmla="*/ 1066800 w 1652587"/>
                <a:gd name="connsiteY16" fmla="*/ 785814 h 1357314"/>
                <a:gd name="connsiteX17" fmla="*/ 990600 w 1652587"/>
                <a:gd name="connsiteY17" fmla="*/ 871539 h 1357314"/>
                <a:gd name="connsiteX18" fmla="*/ 878681 w 1652587"/>
                <a:gd name="connsiteY18" fmla="*/ 973933 h 1357314"/>
                <a:gd name="connsiteX19" fmla="*/ 819150 w 1652587"/>
                <a:gd name="connsiteY19" fmla="*/ 1021557 h 1357314"/>
                <a:gd name="connsiteX20" fmla="*/ 766762 w 1652587"/>
                <a:gd name="connsiteY20" fmla="*/ 1052514 h 1357314"/>
                <a:gd name="connsiteX21" fmla="*/ 742950 w 1652587"/>
                <a:gd name="connsiteY21" fmla="*/ 1090614 h 1357314"/>
                <a:gd name="connsiteX22" fmla="*/ 709612 w 1652587"/>
                <a:gd name="connsiteY22" fmla="*/ 1128714 h 1357314"/>
                <a:gd name="connsiteX23" fmla="*/ 623887 w 1652587"/>
                <a:gd name="connsiteY23" fmla="*/ 1162051 h 1357314"/>
                <a:gd name="connsiteX24" fmla="*/ 571500 w 1652587"/>
                <a:gd name="connsiteY24" fmla="*/ 1214439 h 1357314"/>
                <a:gd name="connsiteX25" fmla="*/ 504825 w 1652587"/>
                <a:gd name="connsiteY25" fmla="*/ 1247776 h 1357314"/>
                <a:gd name="connsiteX26" fmla="*/ 481012 w 1652587"/>
                <a:gd name="connsiteY26" fmla="*/ 1271589 h 1357314"/>
                <a:gd name="connsiteX27" fmla="*/ 428625 w 1652587"/>
                <a:gd name="connsiteY27" fmla="*/ 1309689 h 1357314"/>
                <a:gd name="connsiteX28" fmla="*/ 376237 w 1652587"/>
                <a:gd name="connsiteY28" fmla="*/ 1323976 h 1357314"/>
                <a:gd name="connsiteX29" fmla="*/ 357187 w 1652587"/>
                <a:gd name="connsiteY29" fmla="*/ 1338264 h 1357314"/>
                <a:gd name="connsiteX30" fmla="*/ 323850 w 1652587"/>
                <a:gd name="connsiteY30" fmla="*/ 1357314 h 1357314"/>
                <a:gd name="connsiteX31" fmla="*/ 290512 w 1652587"/>
                <a:gd name="connsiteY31" fmla="*/ 1357314 h 1357314"/>
                <a:gd name="connsiteX32" fmla="*/ 266700 w 1652587"/>
                <a:gd name="connsiteY32" fmla="*/ 1357314 h 1357314"/>
                <a:gd name="connsiteX33" fmla="*/ 200025 w 1652587"/>
                <a:gd name="connsiteY33" fmla="*/ 1328739 h 1357314"/>
                <a:gd name="connsiteX34" fmla="*/ 166687 w 1652587"/>
                <a:gd name="connsiteY34" fmla="*/ 1295401 h 1357314"/>
                <a:gd name="connsiteX35" fmla="*/ 152400 w 1652587"/>
                <a:gd name="connsiteY35" fmla="*/ 1252539 h 1357314"/>
                <a:gd name="connsiteX36" fmla="*/ 109537 w 1652587"/>
                <a:gd name="connsiteY36" fmla="*/ 1176339 h 1357314"/>
                <a:gd name="connsiteX37" fmla="*/ 57150 w 1652587"/>
                <a:gd name="connsiteY37" fmla="*/ 1090614 h 1357314"/>
                <a:gd name="connsiteX38" fmla="*/ 0 w 1652587"/>
                <a:gd name="connsiteY38" fmla="*/ 1052514 h 1357314"/>
                <a:gd name="connsiteX39" fmla="*/ 0 w 1652587"/>
                <a:gd name="connsiteY39" fmla="*/ 1052514 h 1357314"/>
                <a:gd name="connsiteX0" fmla="*/ 1652587 w 1652587"/>
                <a:gd name="connsiteY0" fmla="*/ 0 h 1357314"/>
                <a:gd name="connsiteX1" fmla="*/ 1631155 w 1652587"/>
                <a:gd name="connsiteY1" fmla="*/ 38102 h 1357314"/>
                <a:gd name="connsiteX2" fmla="*/ 1597819 w 1652587"/>
                <a:gd name="connsiteY2" fmla="*/ 64296 h 1357314"/>
                <a:gd name="connsiteX3" fmla="*/ 1571625 w 1652587"/>
                <a:gd name="connsiteY3" fmla="*/ 97632 h 1357314"/>
                <a:gd name="connsiteX4" fmla="*/ 1554956 w 1652587"/>
                <a:gd name="connsiteY4" fmla="*/ 126207 h 1357314"/>
                <a:gd name="connsiteX5" fmla="*/ 1526381 w 1652587"/>
                <a:gd name="connsiteY5" fmla="*/ 169070 h 1357314"/>
                <a:gd name="connsiteX6" fmla="*/ 1481138 w 1652587"/>
                <a:gd name="connsiteY6" fmla="*/ 221457 h 1357314"/>
                <a:gd name="connsiteX7" fmla="*/ 1457325 w 1652587"/>
                <a:gd name="connsiteY7" fmla="*/ 252414 h 1357314"/>
                <a:gd name="connsiteX8" fmla="*/ 1421605 w 1652587"/>
                <a:gd name="connsiteY8" fmla="*/ 307182 h 1357314"/>
                <a:gd name="connsiteX9" fmla="*/ 1383506 w 1652587"/>
                <a:gd name="connsiteY9" fmla="*/ 357189 h 1357314"/>
                <a:gd name="connsiteX10" fmla="*/ 1333500 w 1652587"/>
                <a:gd name="connsiteY10" fmla="*/ 423864 h 1357314"/>
                <a:gd name="connsiteX11" fmla="*/ 1283494 w 1652587"/>
                <a:gd name="connsiteY11" fmla="*/ 502445 h 1357314"/>
                <a:gd name="connsiteX12" fmla="*/ 1247775 w 1652587"/>
                <a:gd name="connsiteY12" fmla="*/ 561976 h 1357314"/>
                <a:gd name="connsiteX13" fmla="*/ 1209675 w 1652587"/>
                <a:gd name="connsiteY13" fmla="*/ 616745 h 1357314"/>
                <a:gd name="connsiteX14" fmla="*/ 1166812 w 1652587"/>
                <a:gd name="connsiteY14" fmla="*/ 671514 h 1357314"/>
                <a:gd name="connsiteX15" fmla="*/ 1114425 w 1652587"/>
                <a:gd name="connsiteY15" fmla="*/ 733426 h 1357314"/>
                <a:gd name="connsiteX16" fmla="*/ 1066800 w 1652587"/>
                <a:gd name="connsiteY16" fmla="*/ 785814 h 1357314"/>
                <a:gd name="connsiteX17" fmla="*/ 990600 w 1652587"/>
                <a:gd name="connsiteY17" fmla="*/ 871539 h 1357314"/>
                <a:gd name="connsiteX18" fmla="*/ 878681 w 1652587"/>
                <a:gd name="connsiteY18" fmla="*/ 973933 h 1357314"/>
                <a:gd name="connsiteX19" fmla="*/ 819150 w 1652587"/>
                <a:gd name="connsiteY19" fmla="*/ 1021557 h 1357314"/>
                <a:gd name="connsiteX20" fmla="*/ 742950 w 1652587"/>
                <a:gd name="connsiteY20" fmla="*/ 1090614 h 1357314"/>
                <a:gd name="connsiteX21" fmla="*/ 709612 w 1652587"/>
                <a:gd name="connsiteY21" fmla="*/ 1128714 h 1357314"/>
                <a:gd name="connsiteX22" fmla="*/ 623887 w 1652587"/>
                <a:gd name="connsiteY22" fmla="*/ 1162051 h 1357314"/>
                <a:gd name="connsiteX23" fmla="*/ 571500 w 1652587"/>
                <a:gd name="connsiteY23" fmla="*/ 1214439 h 1357314"/>
                <a:gd name="connsiteX24" fmla="*/ 504825 w 1652587"/>
                <a:gd name="connsiteY24" fmla="*/ 1247776 h 1357314"/>
                <a:gd name="connsiteX25" fmla="*/ 481012 w 1652587"/>
                <a:gd name="connsiteY25" fmla="*/ 1271589 h 1357314"/>
                <a:gd name="connsiteX26" fmla="*/ 428625 w 1652587"/>
                <a:gd name="connsiteY26" fmla="*/ 1309689 h 1357314"/>
                <a:gd name="connsiteX27" fmla="*/ 376237 w 1652587"/>
                <a:gd name="connsiteY27" fmla="*/ 1323976 h 1357314"/>
                <a:gd name="connsiteX28" fmla="*/ 357187 w 1652587"/>
                <a:gd name="connsiteY28" fmla="*/ 1338264 h 1357314"/>
                <a:gd name="connsiteX29" fmla="*/ 323850 w 1652587"/>
                <a:gd name="connsiteY29" fmla="*/ 1357314 h 1357314"/>
                <a:gd name="connsiteX30" fmla="*/ 290512 w 1652587"/>
                <a:gd name="connsiteY30" fmla="*/ 1357314 h 1357314"/>
                <a:gd name="connsiteX31" fmla="*/ 266700 w 1652587"/>
                <a:gd name="connsiteY31" fmla="*/ 1357314 h 1357314"/>
                <a:gd name="connsiteX32" fmla="*/ 200025 w 1652587"/>
                <a:gd name="connsiteY32" fmla="*/ 1328739 h 1357314"/>
                <a:gd name="connsiteX33" fmla="*/ 166687 w 1652587"/>
                <a:gd name="connsiteY33" fmla="*/ 1295401 h 1357314"/>
                <a:gd name="connsiteX34" fmla="*/ 152400 w 1652587"/>
                <a:gd name="connsiteY34" fmla="*/ 1252539 h 1357314"/>
                <a:gd name="connsiteX35" fmla="*/ 109537 w 1652587"/>
                <a:gd name="connsiteY35" fmla="*/ 1176339 h 1357314"/>
                <a:gd name="connsiteX36" fmla="*/ 57150 w 1652587"/>
                <a:gd name="connsiteY36" fmla="*/ 1090614 h 1357314"/>
                <a:gd name="connsiteX37" fmla="*/ 0 w 1652587"/>
                <a:gd name="connsiteY37" fmla="*/ 1052514 h 1357314"/>
                <a:gd name="connsiteX38" fmla="*/ 0 w 1652587"/>
                <a:gd name="connsiteY38" fmla="*/ 1052514 h 1357314"/>
                <a:gd name="connsiteX0" fmla="*/ 1652587 w 1652587"/>
                <a:gd name="connsiteY0" fmla="*/ 0 h 1357314"/>
                <a:gd name="connsiteX1" fmla="*/ 1631155 w 1652587"/>
                <a:gd name="connsiteY1" fmla="*/ 38102 h 1357314"/>
                <a:gd name="connsiteX2" fmla="*/ 1597819 w 1652587"/>
                <a:gd name="connsiteY2" fmla="*/ 64296 h 1357314"/>
                <a:gd name="connsiteX3" fmla="*/ 1571625 w 1652587"/>
                <a:gd name="connsiteY3" fmla="*/ 97632 h 1357314"/>
                <a:gd name="connsiteX4" fmla="*/ 1554956 w 1652587"/>
                <a:gd name="connsiteY4" fmla="*/ 126207 h 1357314"/>
                <a:gd name="connsiteX5" fmla="*/ 1526381 w 1652587"/>
                <a:gd name="connsiteY5" fmla="*/ 169070 h 1357314"/>
                <a:gd name="connsiteX6" fmla="*/ 1481138 w 1652587"/>
                <a:gd name="connsiteY6" fmla="*/ 221457 h 1357314"/>
                <a:gd name="connsiteX7" fmla="*/ 1457325 w 1652587"/>
                <a:gd name="connsiteY7" fmla="*/ 252414 h 1357314"/>
                <a:gd name="connsiteX8" fmla="*/ 1421605 w 1652587"/>
                <a:gd name="connsiteY8" fmla="*/ 307182 h 1357314"/>
                <a:gd name="connsiteX9" fmla="*/ 1383506 w 1652587"/>
                <a:gd name="connsiteY9" fmla="*/ 357189 h 1357314"/>
                <a:gd name="connsiteX10" fmla="*/ 1333500 w 1652587"/>
                <a:gd name="connsiteY10" fmla="*/ 423864 h 1357314"/>
                <a:gd name="connsiteX11" fmla="*/ 1283494 w 1652587"/>
                <a:gd name="connsiteY11" fmla="*/ 502445 h 1357314"/>
                <a:gd name="connsiteX12" fmla="*/ 1247775 w 1652587"/>
                <a:gd name="connsiteY12" fmla="*/ 561976 h 1357314"/>
                <a:gd name="connsiteX13" fmla="*/ 1209675 w 1652587"/>
                <a:gd name="connsiteY13" fmla="*/ 616745 h 1357314"/>
                <a:gd name="connsiteX14" fmla="*/ 1166812 w 1652587"/>
                <a:gd name="connsiteY14" fmla="*/ 671514 h 1357314"/>
                <a:gd name="connsiteX15" fmla="*/ 1114425 w 1652587"/>
                <a:gd name="connsiteY15" fmla="*/ 733426 h 1357314"/>
                <a:gd name="connsiteX16" fmla="*/ 1066800 w 1652587"/>
                <a:gd name="connsiteY16" fmla="*/ 785814 h 1357314"/>
                <a:gd name="connsiteX17" fmla="*/ 990600 w 1652587"/>
                <a:gd name="connsiteY17" fmla="*/ 871539 h 1357314"/>
                <a:gd name="connsiteX18" fmla="*/ 878681 w 1652587"/>
                <a:gd name="connsiteY18" fmla="*/ 973933 h 1357314"/>
                <a:gd name="connsiteX19" fmla="*/ 819150 w 1652587"/>
                <a:gd name="connsiteY19" fmla="*/ 1021557 h 1357314"/>
                <a:gd name="connsiteX20" fmla="*/ 742950 w 1652587"/>
                <a:gd name="connsiteY20" fmla="*/ 1090614 h 1357314"/>
                <a:gd name="connsiteX21" fmla="*/ 709612 w 1652587"/>
                <a:gd name="connsiteY21" fmla="*/ 1128714 h 1357314"/>
                <a:gd name="connsiteX22" fmla="*/ 623887 w 1652587"/>
                <a:gd name="connsiteY22" fmla="*/ 1162051 h 1357314"/>
                <a:gd name="connsiteX23" fmla="*/ 571500 w 1652587"/>
                <a:gd name="connsiteY23" fmla="*/ 1214439 h 1357314"/>
                <a:gd name="connsiteX24" fmla="*/ 504825 w 1652587"/>
                <a:gd name="connsiteY24" fmla="*/ 1247776 h 1357314"/>
                <a:gd name="connsiteX25" fmla="*/ 481012 w 1652587"/>
                <a:gd name="connsiteY25" fmla="*/ 1271589 h 1357314"/>
                <a:gd name="connsiteX26" fmla="*/ 428625 w 1652587"/>
                <a:gd name="connsiteY26" fmla="*/ 1309689 h 1357314"/>
                <a:gd name="connsiteX27" fmla="*/ 376237 w 1652587"/>
                <a:gd name="connsiteY27" fmla="*/ 1323976 h 1357314"/>
                <a:gd name="connsiteX28" fmla="*/ 357187 w 1652587"/>
                <a:gd name="connsiteY28" fmla="*/ 1338264 h 1357314"/>
                <a:gd name="connsiteX29" fmla="*/ 323850 w 1652587"/>
                <a:gd name="connsiteY29" fmla="*/ 1357314 h 1357314"/>
                <a:gd name="connsiteX30" fmla="*/ 290512 w 1652587"/>
                <a:gd name="connsiteY30" fmla="*/ 1357314 h 1357314"/>
                <a:gd name="connsiteX31" fmla="*/ 266700 w 1652587"/>
                <a:gd name="connsiteY31" fmla="*/ 1357314 h 1357314"/>
                <a:gd name="connsiteX32" fmla="*/ 200025 w 1652587"/>
                <a:gd name="connsiteY32" fmla="*/ 1328739 h 1357314"/>
                <a:gd name="connsiteX33" fmla="*/ 166687 w 1652587"/>
                <a:gd name="connsiteY33" fmla="*/ 1295401 h 1357314"/>
                <a:gd name="connsiteX34" fmla="*/ 152400 w 1652587"/>
                <a:gd name="connsiteY34" fmla="*/ 1252539 h 1357314"/>
                <a:gd name="connsiteX35" fmla="*/ 109537 w 1652587"/>
                <a:gd name="connsiteY35" fmla="*/ 1176339 h 1357314"/>
                <a:gd name="connsiteX36" fmla="*/ 57150 w 1652587"/>
                <a:gd name="connsiteY36" fmla="*/ 1090614 h 1357314"/>
                <a:gd name="connsiteX37" fmla="*/ 0 w 1652587"/>
                <a:gd name="connsiteY37" fmla="*/ 1052514 h 1357314"/>
                <a:gd name="connsiteX38" fmla="*/ 0 w 1652587"/>
                <a:gd name="connsiteY38" fmla="*/ 1052514 h 1357314"/>
                <a:gd name="connsiteX0" fmla="*/ 1652587 w 1652587"/>
                <a:gd name="connsiteY0" fmla="*/ 0 h 1357314"/>
                <a:gd name="connsiteX1" fmla="*/ 1631155 w 1652587"/>
                <a:gd name="connsiteY1" fmla="*/ 38102 h 1357314"/>
                <a:gd name="connsiteX2" fmla="*/ 1597819 w 1652587"/>
                <a:gd name="connsiteY2" fmla="*/ 64296 h 1357314"/>
                <a:gd name="connsiteX3" fmla="*/ 1571625 w 1652587"/>
                <a:gd name="connsiteY3" fmla="*/ 97632 h 1357314"/>
                <a:gd name="connsiteX4" fmla="*/ 1554956 w 1652587"/>
                <a:gd name="connsiteY4" fmla="*/ 126207 h 1357314"/>
                <a:gd name="connsiteX5" fmla="*/ 1526381 w 1652587"/>
                <a:gd name="connsiteY5" fmla="*/ 169070 h 1357314"/>
                <a:gd name="connsiteX6" fmla="*/ 1481138 w 1652587"/>
                <a:gd name="connsiteY6" fmla="*/ 221457 h 1357314"/>
                <a:gd name="connsiteX7" fmla="*/ 1457325 w 1652587"/>
                <a:gd name="connsiteY7" fmla="*/ 252414 h 1357314"/>
                <a:gd name="connsiteX8" fmla="*/ 1421605 w 1652587"/>
                <a:gd name="connsiteY8" fmla="*/ 307182 h 1357314"/>
                <a:gd name="connsiteX9" fmla="*/ 1383506 w 1652587"/>
                <a:gd name="connsiteY9" fmla="*/ 357189 h 1357314"/>
                <a:gd name="connsiteX10" fmla="*/ 1333500 w 1652587"/>
                <a:gd name="connsiteY10" fmla="*/ 423864 h 1357314"/>
                <a:gd name="connsiteX11" fmla="*/ 1283494 w 1652587"/>
                <a:gd name="connsiteY11" fmla="*/ 502445 h 1357314"/>
                <a:gd name="connsiteX12" fmla="*/ 1247775 w 1652587"/>
                <a:gd name="connsiteY12" fmla="*/ 561976 h 1357314"/>
                <a:gd name="connsiteX13" fmla="*/ 1209675 w 1652587"/>
                <a:gd name="connsiteY13" fmla="*/ 616745 h 1357314"/>
                <a:gd name="connsiteX14" fmla="*/ 1166812 w 1652587"/>
                <a:gd name="connsiteY14" fmla="*/ 671514 h 1357314"/>
                <a:gd name="connsiteX15" fmla="*/ 1114425 w 1652587"/>
                <a:gd name="connsiteY15" fmla="*/ 733426 h 1357314"/>
                <a:gd name="connsiteX16" fmla="*/ 1066800 w 1652587"/>
                <a:gd name="connsiteY16" fmla="*/ 785814 h 1357314"/>
                <a:gd name="connsiteX17" fmla="*/ 990600 w 1652587"/>
                <a:gd name="connsiteY17" fmla="*/ 871539 h 1357314"/>
                <a:gd name="connsiteX18" fmla="*/ 878681 w 1652587"/>
                <a:gd name="connsiteY18" fmla="*/ 973933 h 1357314"/>
                <a:gd name="connsiteX19" fmla="*/ 819150 w 1652587"/>
                <a:gd name="connsiteY19" fmla="*/ 1021557 h 1357314"/>
                <a:gd name="connsiteX20" fmla="*/ 742950 w 1652587"/>
                <a:gd name="connsiteY20" fmla="*/ 1090614 h 1357314"/>
                <a:gd name="connsiteX21" fmla="*/ 711993 w 1652587"/>
                <a:gd name="connsiteY21" fmla="*/ 1135858 h 1357314"/>
                <a:gd name="connsiteX22" fmla="*/ 623887 w 1652587"/>
                <a:gd name="connsiteY22" fmla="*/ 1162051 h 1357314"/>
                <a:gd name="connsiteX23" fmla="*/ 571500 w 1652587"/>
                <a:gd name="connsiteY23" fmla="*/ 1214439 h 1357314"/>
                <a:gd name="connsiteX24" fmla="*/ 504825 w 1652587"/>
                <a:gd name="connsiteY24" fmla="*/ 1247776 h 1357314"/>
                <a:gd name="connsiteX25" fmla="*/ 481012 w 1652587"/>
                <a:gd name="connsiteY25" fmla="*/ 1271589 h 1357314"/>
                <a:gd name="connsiteX26" fmla="*/ 428625 w 1652587"/>
                <a:gd name="connsiteY26" fmla="*/ 1309689 h 1357314"/>
                <a:gd name="connsiteX27" fmla="*/ 376237 w 1652587"/>
                <a:gd name="connsiteY27" fmla="*/ 1323976 h 1357314"/>
                <a:gd name="connsiteX28" fmla="*/ 357187 w 1652587"/>
                <a:gd name="connsiteY28" fmla="*/ 1338264 h 1357314"/>
                <a:gd name="connsiteX29" fmla="*/ 323850 w 1652587"/>
                <a:gd name="connsiteY29" fmla="*/ 1357314 h 1357314"/>
                <a:gd name="connsiteX30" fmla="*/ 290512 w 1652587"/>
                <a:gd name="connsiteY30" fmla="*/ 1357314 h 1357314"/>
                <a:gd name="connsiteX31" fmla="*/ 266700 w 1652587"/>
                <a:gd name="connsiteY31" fmla="*/ 1357314 h 1357314"/>
                <a:gd name="connsiteX32" fmla="*/ 200025 w 1652587"/>
                <a:gd name="connsiteY32" fmla="*/ 1328739 h 1357314"/>
                <a:gd name="connsiteX33" fmla="*/ 166687 w 1652587"/>
                <a:gd name="connsiteY33" fmla="*/ 1295401 h 1357314"/>
                <a:gd name="connsiteX34" fmla="*/ 152400 w 1652587"/>
                <a:gd name="connsiteY34" fmla="*/ 1252539 h 1357314"/>
                <a:gd name="connsiteX35" fmla="*/ 109537 w 1652587"/>
                <a:gd name="connsiteY35" fmla="*/ 1176339 h 1357314"/>
                <a:gd name="connsiteX36" fmla="*/ 57150 w 1652587"/>
                <a:gd name="connsiteY36" fmla="*/ 1090614 h 1357314"/>
                <a:gd name="connsiteX37" fmla="*/ 0 w 1652587"/>
                <a:gd name="connsiteY37" fmla="*/ 1052514 h 1357314"/>
                <a:gd name="connsiteX38" fmla="*/ 0 w 1652587"/>
                <a:gd name="connsiteY38" fmla="*/ 1052514 h 1357314"/>
                <a:gd name="connsiteX0" fmla="*/ 1652587 w 1652587"/>
                <a:gd name="connsiteY0" fmla="*/ 0 h 1357314"/>
                <a:gd name="connsiteX1" fmla="*/ 1631155 w 1652587"/>
                <a:gd name="connsiteY1" fmla="*/ 38102 h 1357314"/>
                <a:gd name="connsiteX2" fmla="*/ 1597819 w 1652587"/>
                <a:gd name="connsiteY2" fmla="*/ 64296 h 1357314"/>
                <a:gd name="connsiteX3" fmla="*/ 1571625 w 1652587"/>
                <a:gd name="connsiteY3" fmla="*/ 97632 h 1357314"/>
                <a:gd name="connsiteX4" fmla="*/ 1554956 w 1652587"/>
                <a:gd name="connsiteY4" fmla="*/ 126207 h 1357314"/>
                <a:gd name="connsiteX5" fmla="*/ 1526381 w 1652587"/>
                <a:gd name="connsiteY5" fmla="*/ 169070 h 1357314"/>
                <a:gd name="connsiteX6" fmla="*/ 1481138 w 1652587"/>
                <a:gd name="connsiteY6" fmla="*/ 221457 h 1357314"/>
                <a:gd name="connsiteX7" fmla="*/ 1457325 w 1652587"/>
                <a:gd name="connsiteY7" fmla="*/ 252414 h 1357314"/>
                <a:gd name="connsiteX8" fmla="*/ 1421605 w 1652587"/>
                <a:gd name="connsiteY8" fmla="*/ 307182 h 1357314"/>
                <a:gd name="connsiteX9" fmla="*/ 1383506 w 1652587"/>
                <a:gd name="connsiteY9" fmla="*/ 357189 h 1357314"/>
                <a:gd name="connsiteX10" fmla="*/ 1333500 w 1652587"/>
                <a:gd name="connsiteY10" fmla="*/ 423864 h 1357314"/>
                <a:gd name="connsiteX11" fmla="*/ 1283494 w 1652587"/>
                <a:gd name="connsiteY11" fmla="*/ 502445 h 1357314"/>
                <a:gd name="connsiteX12" fmla="*/ 1247775 w 1652587"/>
                <a:gd name="connsiteY12" fmla="*/ 561976 h 1357314"/>
                <a:gd name="connsiteX13" fmla="*/ 1209675 w 1652587"/>
                <a:gd name="connsiteY13" fmla="*/ 616745 h 1357314"/>
                <a:gd name="connsiteX14" fmla="*/ 1166812 w 1652587"/>
                <a:gd name="connsiteY14" fmla="*/ 671514 h 1357314"/>
                <a:gd name="connsiteX15" fmla="*/ 1114425 w 1652587"/>
                <a:gd name="connsiteY15" fmla="*/ 733426 h 1357314"/>
                <a:gd name="connsiteX16" fmla="*/ 1066800 w 1652587"/>
                <a:gd name="connsiteY16" fmla="*/ 785814 h 1357314"/>
                <a:gd name="connsiteX17" fmla="*/ 990600 w 1652587"/>
                <a:gd name="connsiteY17" fmla="*/ 871539 h 1357314"/>
                <a:gd name="connsiteX18" fmla="*/ 878681 w 1652587"/>
                <a:gd name="connsiteY18" fmla="*/ 973933 h 1357314"/>
                <a:gd name="connsiteX19" fmla="*/ 819150 w 1652587"/>
                <a:gd name="connsiteY19" fmla="*/ 1021557 h 1357314"/>
                <a:gd name="connsiteX20" fmla="*/ 764382 w 1652587"/>
                <a:gd name="connsiteY20" fmla="*/ 1083470 h 1357314"/>
                <a:gd name="connsiteX21" fmla="*/ 711993 w 1652587"/>
                <a:gd name="connsiteY21" fmla="*/ 1135858 h 1357314"/>
                <a:gd name="connsiteX22" fmla="*/ 623887 w 1652587"/>
                <a:gd name="connsiteY22" fmla="*/ 1162051 h 1357314"/>
                <a:gd name="connsiteX23" fmla="*/ 571500 w 1652587"/>
                <a:gd name="connsiteY23" fmla="*/ 1214439 h 1357314"/>
                <a:gd name="connsiteX24" fmla="*/ 504825 w 1652587"/>
                <a:gd name="connsiteY24" fmla="*/ 1247776 h 1357314"/>
                <a:gd name="connsiteX25" fmla="*/ 481012 w 1652587"/>
                <a:gd name="connsiteY25" fmla="*/ 1271589 h 1357314"/>
                <a:gd name="connsiteX26" fmla="*/ 428625 w 1652587"/>
                <a:gd name="connsiteY26" fmla="*/ 1309689 h 1357314"/>
                <a:gd name="connsiteX27" fmla="*/ 376237 w 1652587"/>
                <a:gd name="connsiteY27" fmla="*/ 1323976 h 1357314"/>
                <a:gd name="connsiteX28" fmla="*/ 357187 w 1652587"/>
                <a:gd name="connsiteY28" fmla="*/ 1338264 h 1357314"/>
                <a:gd name="connsiteX29" fmla="*/ 323850 w 1652587"/>
                <a:gd name="connsiteY29" fmla="*/ 1357314 h 1357314"/>
                <a:gd name="connsiteX30" fmla="*/ 290512 w 1652587"/>
                <a:gd name="connsiteY30" fmla="*/ 1357314 h 1357314"/>
                <a:gd name="connsiteX31" fmla="*/ 266700 w 1652587"/>
                <a:gd name="connsiteY31" fmla="*/ 1357314 h 1357314"/>
                <a:gd name="connsiteX32" fmla="*/ 200025 w 1652587"/>
                <a:gd name="connsiteY32" fmla="*/ 1328739 h 1357314"/>
                <a:gd name="connsiteX33" fmla="*/ 166687 w 1652587"/>
                <a:gd name="connsiteY33" fmla="*/ 1295401 h 1357314"/>
                <a:gd name="connsiteX34" fmla="*/ 152400 w 1652587"/>
                <a:gd name="connsiteY34" fmla="*/ 1252539 h 1357314"/>
                <a:gd name="connsiteX35" fmla="*/ 109537 w 1652587"/>
                <a:gd name="connsiteY35" fmla="*/ 1176339 h 1357314"/>
                <a:gd name="connsiteX36" fmla="*/ 57150 w 1652587"/>
                <a:gd name="connsiteY36" fmla="*/ 1090614 h 1357314"/>
                <a:gd name="connsiteX37" fmla="*/ 0 w 1652587"/>
                <a:gd name="connsiteY37" fmla="*/ 1052514 h 1357314"/>
                <a:gd name="connsiteX38" fmla="*/ 0 w 1652587"/>
                <a:gd name="connsiteY38" fmla="*/ 1052514 h 1357314"/>
                <a:gd name="connsiteX0" fmla="*/ 1652587 w 1652587"/>
                <a:gd name="connsiteY0" fmla="*/ 0 h 1357314"/>
                <a:gd name="connsiteX1" fmla="*/ 1631155 w 1652587"/>
                <a:gd name="connsiteY1" fmla="*/ 38102 h 1357314"/>
                <a:gd name="connsiteX2" fmla="*/ 1597819 w 1652587"/>
                <a:gd name="connsiteY2" fmla="*/ 64296 h 1357314"/>
                <a:gd name="connsiteX3" fmla="*/ 1571625 w 1652587"/>
                <a:gd name="connsiteY3" fmla="*/ 97632 h 1357314"/>
                <a:gd name="connsiteX4" fmla="*/ 1554956 w 1652587"/>
                <a:gd name="connsiteY4" fmla="*/ 126207 h 1357314"/>
                <a:gd name="connsiteX5" fmla="*/ 1526381 w 1652587"/>
                <a:gd name="connsiteY5" fmla="*/ 169070 h 1357314"/>
                <a:gd name="connsiteX6" fmla="*/ 1481138 w 1652587"/>
                <a:gd name="connsiteY6" fmla="*/ 221457 h 1357314"/>
                <a:gd name="connsiteX7" fmla="*/ 1457325 w 1652587"/>
                <a:gd name="connsiteY7" fmla="*/ 252414 h 1357314"/>
                <a:gd name="connsiteX8" fmla="*/ 1421605 w 1652587"/>
                <a:gd name="connsiteY8" fmla="*/ 307182 h 1357314"/>
                <a:gd name="connsiteX9" fmla="*/ 1383506 w 1652587"/>
                <a:gd name="connsiteY9" fmla="*/ 357189 h 1357314"/>
                <a:gd name="connsiteX10" fmla="*/ 1333500 w 1652587"/>
                <a:gd name="connsiteY10" fmla="*/ 423864 h 1357314"/>
                <a:gd name="connsiteX11" fmla="*/ 1283494 w 1652587"/>
                <a:gd name="connsiteY11" fmla="*/ 502445 h 1357314"/>
                <a:gd name="connsiteX12" fmla="*/ 1247775 w 1652587"/>
                <a:gd name="connsiteY12" fmla="*/ 561976 h 1357314"/>
                <a:gd name="connsiteX13" fmla="*/ 1209675 w 1652587"/>
                <a:gd name="connsiteY13" fmla="*/ 616745 h 1357314"/>
                <a:gd name="connsiteX14" fmla="*/ 1166812 w 1652587"/>
                <a:gd name="connsiteY14" fmla="*/ 671514 h 1357314"/>
                <a:gd name="connsiteX15" fmla="*/ 1114425 w 1652587"/>
                <a:gd name="connsiteY15" fmla="*/ 733426 h 1357314"/>
                <a:gd name="connsiteX16" fmla="*/ 1066800 w 1652587"/>
                <a:gd name="connsiteY16" fmla="*/ 785814 h 1357314"/>
                <a:gd name="connsiteX17" fmla="*/ 990600 w 1652587"/>
                <a:gd name="connsiteY17" fmla="*/ 871539 h 1357314"/>
                <a:gd name="connsiteX18" fmla="*/ 878681 w 1652587"/>
                <a:gd name="connsiteY18" fmla="*/ 973933 h 1357314"/>
                <a:gd name="connsiteX19" fmla="*/ 819150 w 1652587"/>
                <a:gd name="connsiteY19" fmla="*/ 1021557 h 1357314"/>
                <a:gd name="connsiteX20" fmla="*/ 764382 w 1652587"/>
                <a:gd name="connsiteY20" fmla="*/ 1104901 h 1357314"/>
                <a:gd name="connsiteX21" fmla="*/ 711993 w 1652587"/>
                <a:gd name="connsiteY21" fmla="*/ 1135858 h 1357314"/>
                <a:gd name="connsiteX22" fmla="*/ 623887 w 1652587"/>
                <a:gd name="connsiteY22" fmla="*/ 1162051 h 1357314"/>
                <a:gd name="connsiteX23" fmla="*/ 571500 w 1652587"/>
                <a:gd name="connsiteY23" fmla="*/ 1214439 h 1357314"/>
                <a:gd name="connsiteX24" fmla="*/ 504825 w 1652587"/>
                <a:gd name="connsiteY24" fmla="*/ 1247776 h 1357314"/>
                <a:gd name="connsiteX25" fmla="*/ 481012 w 1652587"/>
                <a:gd name="connsiteY25" fmla="*/ 1271589 h 1357314"/>
                <a:gd name="connsiteX26" fmla="*/ 428625 w 1652587"/>
                <a:gd name="connsiteY26" fmla="*/ 1309689 h 1357314"/>
                <a:gd name="connsiteX27" fmla="*/ 376237 w 1652587"/>
                <a:gd name="connsiteY27" fmla="*/ 1323976 h 1357314"/>
                <a:gd name="connsiteX28" fmla="*/ 357187 w 1652587"/>
                <a:gd name="connsiteY28" fmla="*/ 1338264 h 1357314"/>
                <a:gd name="connsiteX29" fmla="*/ 323850 w 1652587"/>
                <a:gd name="connsiteY29" fmla="*/ 1357314 h 1357314"/>
                <a:gd name="connsiteX30" fmla="*/ 290512 w 1652587"/>
                <a:gd name="connsiteY30" fmla="*/ 1357314 h 1357314"/>
                <a:gd name="connsiteX31" fmla="*/ 266700 w 1652587"/>
                <a:gd name="connsiteY31" fmla="*/ 1357314 h 1357314"/>
                <a:gd name="connsiteX32" fmla="*/ 200025 w 1652587"/>
                <a:gd name="connsiteY32" fmla="*/ 1328739 h 1357314"/>
                <a:gd name="connsiteX33" fmla="*/ 166687 w 1652587"/>
                <a:gd name="connsiteY33" fmla="*/ 1295401 h 1357314"/>
                <a:gd name="connsiteX34" fmla="*/ 152400 w 1652587"/>
                <a:gd name="connsiteY34" fmla="*/ 1252539 h 1357314"/>
                <a:gd name="connsiteX35" fmla="*/ 109537 w 1652587"/>
                <a:gd name="connsiteY35" fmla="*/ 1176339 h 1357314"/>
                <a:gd name="connsiteX36" fmla="*/ 57150 w 1652587"/>
                <a:gd name="connsiteY36" fmla="*/ 1090614 h 1357314"/>
                <a:gd name="connsiteX37" fmla="*/ 0 w 1652587"/>
                <a:gd name="connsiteY37" fmla="*/ 1052514 h 1357314"/>
                <a:gd name="connsiteX38" fmla="*/ 0 w 1652587"/>
                <a:gd name="connsiteY38" fmla="*/ 1052514 h 1357314"/>
                <a:gd name="connsiteX0" fmla="*/ 1652587 w 1652587"/>
                <a:gd name="connsiteY0" fmla="*/ 0 h 1357314"/>
                <a:gd name="connsiteX1" fmla="*/ 1631155 w 1652587"/>
                <a:gd name="connsiteY1" fmla="*/ 38102 h 1357314"/>
                <a:gd name="connsiteX2" fmla="*/ 1597819 w 1652587"/>
                <a:gd name="connsiteY2" fmla="*/ 64296 h 1357314"/>
                <a:gd name="connsiteX3" fmla="*/ 1571625 w 1652587"/>
                <a:gd name="connsiteY3" fmla="*/ 97632 h 1357314"/>
                <a:gd name="connsiteX4" fmla="*/ 1554956 w 1652587"/>
                <a:gd name="connsiteY4" fmla="*/ 126207 h 1357314"/>
                <a:gd name="connsiteX5" fmla="*/ 1526381 w 1652587"/>
                <a:gd name="connsiteY5" fmla="*/ 169070 h 1357314"/>
                <a:gd name="connsiteX6" fmla="*/ 1481138 w 1652587"/>
                <a:gd name="connsiteY6" fmla="*/ 221457 h 1357314"/>
                <a:gd name="connsiteX7" fmla="*/ 1457325 w 1652587"/>
                <a:gd name="connsiteY7" fmla="*/ 252414 h 1357314"/>
                <a:gd name="connsiteX8" fmla="*/ 1421605 w 1652587"/>
                <a:gd name="connsiteY8" fmla="*/ 307182 h 1357314"/>
                <a:gd name="connsiteX9" fmla="*/ 1383506 w 1652587"/>
                <a:gd name="connsiteY9" fmla="*/ 357189 h 1357314"/>
                <a:gd name="connsiteX10" fmla="*/ 1333500 w 1652587"/>
                <a:gd name="connsiteY10" fmla="*/ 423864 h 1357314"/>
                <a:gd name="connsiteX11" fmla="*/ 1283494 w 1652587"/>
                <a:gd name="connsiteY11" fmla="*/ 502445 h 1357314"/>
                <a:gd name="connsiteX12" fmla="*/ 1247775 w 1652587"/>
                <a:gd name="connsiteY12" fmla="*/ 561976 h 1357314"/>
                <a:gd name="connsiteX13" fmla="*/ 1209675 w 1652587"/>
                <a:gd name="connsiteY13" fmla="*/ 616745 h 1357314"/>
                <a:gd name="connsiteX14" fmla="*/ 1166812 w 1652587"/>
                <a:gd name="connsiteY14" fmla="*/ 671514 h 1357314"/>
                <a:gd name="connsiteX15" fmla="*/ 1114425 w 1652587"/>
                <a:gd name="connsiteY15" fmla="*/ 733426 h 1357314"/>
                <a:gd name="connsiteX16" fmla="*/ 1066800 w 1652587"/>
                <a:gd name="connsiteY16" fmla="*/ 785814 h 1357314"/>
                <a:gd name="connsiteX17" fmla="*/ 990600 w 1652587"/>
                <a:gd name="connsiteY17" fmla="*/ 871539 h 1357314"/>
                <a:gd name="connsiteX18" fmla="*/ 878681 w 1652587"/>
                <a:gd name="connsiteY18" fmla="*/ 973933 h 1357314"/>
                <a:gd name="connsiteX19" fmla="*/ 819150 w 1652587"/>
                <a:gd name="connsiteY19" fmla="*/ 1021557 h 1357314"/>
                <a:gd name="connsiteX20" fmla="*/ 764382 w 1652587"/>
                <a:gd name="connsiteY20" fmla="*/ 1104901 h 1357314"/>
                <a:gd name="connsiteX21" fmla="*/ 711993 w 1652587"/>
                <a:gd name="connsiteY21" fmla="*/ 1135858 h 1357314"/>
                <a:gd name="connsiteX22" fmla="*/ 623887 w 1652587"/>
                <a:gd name="connsiteY22" fmla="*/ 1162051 h 1357314"/>
                <a:gd name="connsiteX23" fmla="*/ 571500 w 1652587"/>
                <a:gd name="connsiteY23" fmla="*/ 1214439 h 1357314"/>
                <a:gd name="connsiteX24" fmla="*/ 504825 w 1652587"/>
                <a:gd name="connsiteY24" fmla="*/ 1247776 h 1357314"/>
                <a:gd name="connsiteX25" fmla="*/ 481012 w 1652587"/>
                <a:gd name="connsiteY25" fmla="*/ 1271589 h 1357314"/>
                <a:gd name="connsiteX26" fmla="*/ 428625 w 1652587"/>
                <a:gd name="connsiteY26" fmla="*/ 1309689 h 1357314"/>
                <a:gd name="connsiteX27" fmla="*/ 376237 w 1652587"/>
                <a:gd name="connsiteY27" fmla="*/ 1323976 h 1357314"/>
                <a:gd name="connsiteX28" fmla="*/ 357187 w 1652587"/>
                <a:gd name="connsiteY28" fmla="*/ 1338264 h 1357314"/>
                <a:gd name="connsiteX29" fmla="*/ 323850 w 1652587"/>
                <a:gd name="connsiteY29" fmla="*/ 1357314 h 1357314"/>
                <a:gd name="connsiteX30" fmla="*/ 290512 w 1652587"/>
                <a:gd name="connsiteY30" fmla="*/ 1357314 h 1357314"/>
                <a:gd name="connsiteX31" fmla="*/ 266700 w 1652587"/>
                <a:gd name="connsiteY31" fmla="*/ 1357314 h 1357314"/>
                <a:gd name="connsiteX32" fmla="*/ 200025 w 1652587"/>
                <a:gd name="connsiteY32" fmla="*/ 1328739 h 1357314"/>
                <a:gd name="connsiteX33" fmla="*/ 166687 w 1652587"/>
                <a:gd name="connsiteY33" fmla="*/ 1295401 h 1357314"/>
                <a:gd name="connsiteX34" fmla="*/ 152400 w 1652587"/>
                <a:gd name="connsiteY34" fmla="*/ 1252539 h 1357314"/>
                <a:gd name="connsiteX35" fmla="*/ 109537 w 1652587"/>
                <a:gd name="connsiteY35" fmla="*/ 1176339 h 1357314"/>
                <a:gd name="connsiteX36" fmla="*/ 57150 w 1652587"/>
                <a:gd name="connsiteY36" fmla="*/ 1090614 h 1357314"/>
                <a:gd name="connsiteX37" fmla="*/ 0 w 1652587"/>
                <a:gd name="connsiteY37" fmla="*/ 1052514 h 1357314"/>
                <a:gd name="connsiteX38" fmla="*/ 0 w 1652587"/>
                <a:gd name="connsiteY38" fmla="*/ 1052514 h 1357314"/>
                <a:gd name="connsiteX0" fmla="*/ 1652587 w 1652587"/>
                <a:gd name="connsiteY0" fmla="*/ 0 h 1357314"/>
                <a:gd name="connsiteX1" fmla="*/ 1631155 w 1652587"/>
                <a:gd name="connsiteY1" fmla="*/ 38102 h 1357314"/>
                <a:gd name="connsiteX2" fmla="*/ 1597819 w 1652587"/>
                <a:gd name="connsiteY2" fmla="*/ 64296 h 1357314"/>
                <a:gd name="connsiteX3" fmla="*/ 1571625 w 1652587"/>
                <a:gd name="connsiteY3" fmla="*/ 97632 h 1357314"/>
                <a:gd name="connsiteX4" fmla="*/ 1554956 w 1652587"/>
                <a:gd name="connsiteY4" fmla="*/ 126207 h 1357314"/>
                <a:gd name="connsiteX5" fmla="*/ 1526381 w 1652587"/>
                <a:gd name="connsiteY5" fmla="*/ 169070 h 1357314"/>
                <a:gd name="connsiteX6" fmla="*/ 1481138 w 1652587"/>
                <a:gd name="connsiteY6" fmla="*/ 221457 h 1357314"/>
                <a:gd name="connsiteX7" fmla="*/ 1457325 w 1652587"/>
                <a:gd name="connsiteY7" fmla="*/ 252414 h 1357314"/>
                <a:gd name="connsiteX8" fmla="*/ 1421605 w 1652587"/>
                <a:gd name="connsiteY8" fmla="*/ 307182 h 1357314"/>
                <a:gd name="connsiteX9" fmla="*/ 1383506 w 1652587"/>
                <a:gd name="connsiteY9" fmla="*/ 357189 h 1357314"/>
                <a:gd name="connsiteX10" fmla="*/ 1333500 w 1652587"/>
                <a:gd name="connsiteY10" fmla="*/ 423864 h 1357314"/>
                <a:gd name="connsiteX11" fmla="*/ 1283494 w 1652587"/>
                <a:gd name="connsiteY11" fmla="*/ 502445 h 1357314"/>
                <a:gd name="connsiteX12" fmla="*/ 1247775 w 1652587"/>
                <a:gd name="connsiteY12" fmla="*/ 561976 h 1357314"/>
                <a:gd name="connsiteX13" fmla="*/ 1209675 w 1652587"/>
                <a:gd name="connsiteY13" fmla="*/ 616745 h 1357314"/>
                <a:gd name="connsiteX14" fmla="*/ 1166812 w 1652587"/>
                <a:gd name="connsiteY14" fmla="*/ 671514 h 1357314"/>
                <a:gd name="connsiteX15" fmla="*/ 1114425 w 1652587"/>
                <a:gd name="connsiteY15" fmla="*/ 733426 h 1357314"/>
                <a:gd name="connsiteX16" fmla="*/ 1066800 w 1652587"/>
                <a:gd name="connsiteY16" fmla="*/ 785814 h 1357314"/>
                <a:gd name="connsiteX17" fmla="*/ 990600 w 1652587"/>
                <a:gd name="connsiteY17" fmla="*/ 871539 h 1357314"/>
                <a:gd name="connsiteX18" fmla="*/ 878681 w 1652587"/>
                <a:gd name="connsiteY18" fmla="*/ 973933 h 1357314"/>
                <a:gd name="connsiteX19" fmla="*/ 819150 w 1652587"/>
                <a:gd name="connsiteY19" fmla="*/ 1021557 h 1357314"/>
                <a:gd name="connsiteX20" fmla="*/ 764382 w 1652587"/>
                <a:gd name="connsiteY20" fmla="*/ 1104901 h 1357314"/>
                <a:gd name="connsiteX21" fmla="*/ 711993 w 1652587"/>
                <a:gd name="connsiteY21" fmla="*/ 1135858 h 1357314"/>
                <a:gd name="connsiteX22" fmla="*/ 623887 w 1652587"/>
                <a:gd name="connsiteY22" fmla="*/ 1162051 h 1357314"/>
                <a:gd name="connsiteX23" fmla="*/ 571500 w 1652587"/>
                <a:gd name="connsiteY23" fmla="*/ 1214439 h 1357314"/>
                <a:gd name="connsiteX24" fmla="*/ 504825 w 1652587"/>
                <a:gd name="connsiteY24" fmla="*/ 1247776 h 1357314"/>
                <a:gd name="connsiteX25" fmla="*/ 481012 w 1652587"/>
                <a:gd name="connsiteY25" fmla="*/ 1271589 h 1357314"/>
                <a:gd name="connsiteX26" fmla="*/ 428625 w 1652587"/>
                <a:gd name="connsiteY26" fmla="*/ 1309689 h 1357314"/>
                <a:gd name="connsiteX27" fmla="*/ 376237 w 1652587"/>
                <a:gd name="connsiteY27" fmla="*/ 1323976 h 1357314"/>
                <a:gd name="connsiteX28" fmla="*/ 357187 w 1652587"/>
                <a:gd name="connsiteY28" fmla="*/ 1338264 h 1357314"/>
                <a:gd name="connsiteX29" fmla="*/ 323850 w 1652587"/>
                <a:gd name="connsiteY29" fmla="*/ 1357314 h 1357314"/>
                <a:gd name="connsiteX30" fmla="*/ 290512 w 1652587"/>
                <a:gd name="connsiteY30" fmla="*/ 1357314 h 1357314"/>
                <a:gd name="connsiteX31" fmla="*/ 266700 w 1652587"/>
                <a:gd name="connsiteY31" fmla="*/ 1357314 h 1357314"/>
                <a:gd name="connsiteX32" fmla="*/ 200025 w 1652587"/>
                <a:gd name="connsiteY32" fmla="*/ 1328739 h 1357314"/>
                <a:gd name="connsiteX33" fmla="*/ 166687 w 1652587"/>
                <a:gd name="connsiteY33" fmla="*/ 1295401 h 1357314"/>
                <a:gd name="connsiteX34" fmla="*/ 152400 w 1652587"/>
                <a:gd name="connsiteY34" fmla="*/ 1252539 h 1357314"/>
                <a:gd name="connsiteX35" fmla="*/ 109537 w 1652587"/>
                <a:gd name="connsiteY35" fmla="*/ 1176339 h 1357314"/>
                <a:gd name="connsiteX36" fmla="*/ 57150 w 1652587"/>
                <a:gd name="connsiteY36" fmla="*/ 1090614 h 1357314"/>
                <a:gd name="connsiteX37" fmla="*/ 0 w 1652587"/>
                <a:gd name="connsiteY37" fmla="*/ 1052514 h 1357314"/>
                <a:gd name="connsiteX38" fmla="*/ 0 w 1652587"/>
                <a:gd name="connsiteY38" fmla="*/ 1052514 h 1357314"/>
                <a:gd name="connsiteX0" fmla="*/ 1652587 w 1652587"/>
                <a:gd name="connsiteY0" fmla="*/ 0 h 1357314"/>
                <a:gd name="connsiteX1" fmla="*/ 1631155 w 1652587"/>
                <a:gd name="connsiteY1" fmla="*/ 38102 h 1357314"/>
                <a:gd name="connsiteX2" fmla="*/ 1597819 w 1652587"/>
                <a:gd name="connsiteY2" fmla="*/ 64296 h 1357314"/>
                <a:gd name="connsiteX3" fmla="*/ 1571625 w 1652587"/>
                <a:gd name="connsiteY3" fmla="*/ 97632 h 1357314"/>
                <a:gd name="connsiteX4" fmla="*/ 1554956 w 1652587"/>
                <a:gd name="connsiteY4" fmla="*/ 126207 h 1357314"/>
                <a:gd name="connsiteX5" fmla="*/ 1526381 w 1652587"/>
                <a:gd name="connsiteY5" fmla="*/ 169070 h 1357314"/>
                <a:gd name="connsiteX6" fmla="*/ 1481138 w 1652587"/>
                <a:gd name="connsiteY6" fmla="*/ 221457 h 1357314"/>
                <a:gd name="connsiteX7" fmla="*/ 1457325 w 1652587"/>
                <a:gd name="connsiteY7" fmla="*/ 252414 h 1357314"/>
                <a:gd name="connsiteX8" fmla="*/ 1421605 w 1652587"/>
                <a:gd name="connsiteY8" fmla="*/ 307182 h 1357314"/>
                <a:gd name="connsiteX9" fmla="*/ 1383506 w 1652587"/>
                <a:gd name="connsiteY9" fmla="*/ 357189 h 1357314"/>
                <a:gd name="connsiteX10" fmla="*/ 1333500 w 1652587"/>
                <a:gd name="connsiteY10" fmla="*/ 423864 h 1357314"/>
                <a:gd name="connsiteX11" fmla="*/ 1283494 w 1652587"/>
                <a:gd name="connsiteY11" fmla="*/ 502445 h 1357314"/>
                <a:gd name="connsiteX12" fmla="*/ 1247775 w 1652587"/>
                <a:gd name="connsiteY12" fmla="*/ 561976 h 1357314"/>
                <a:gd name="connsiteX13" fmla="*/ 1209675 w 1652587"/>
                <a:gd name="connsiteY13" fmla="*/ 616745 h 1357314"/>
                <a:gd name="connsiteX14" fmla="*/ 1166812 w 1652587"/>
                <a:gd name="connsiteY14" fmla="*/ 671514 h 1357314"/>
                <a:gd name="connsiteX15" fmla="*/ 1114425 w 1652587"/>
                <a:gd name="connsiteY15" fmla="*/ 733426 h 1357314"/>
                <a:gd name="connsiteX16" fmla="*/ 1066800 w 1652587"/>
                <a:gd name="connsiteY16" fmla="*/ 785814 h 1357314"/>
                <a:gd name="connsiteX17" fmla="*/ 990600 w 1652587"/>
                <a:gd name="connsiteY17" fmla="*/ 871539 h 1357314"/>
                <a:gd name="connsiteX18" fmla="*/ 878681 w 1652587"/>
                <a:gd name="connsiteY18" fmla="*/ 973933 h 1357314"/>
                <a:gd name="connsiteX19" fmla="*/ 764382 w 1652587"/>
                <a:gd name="connsiteY19" fmla="*/ 1104901 h 1357314"/>
                <a:gd name="connsiteX20" fmla="*/ 711993 w 1652587"/>
                <a:gd name="connsiteY20" fmla="*/ 1135858 h 1357314"/>
                <a:gd name="connsiteX21" fmla="*/ 623887 w 1652587"/>
                <a:gd name="connsiteY21" fmla="*/ 1162051 h 1357314"/>
                <a:gd name="connsiteX22" fmla="*/ 571500 w 1652587"/>
                <a:gd name="connsiteY22" fmla="*/ 1214439 h 1357314"/>
                <a:gd name="connsiteX23" fmla="*/ 504825 w 1652587"/>
                <a:gd name="connsiteY23" fmla="*/ 1247776 h 1357314"/>
                <a:gd name="connsiteX24" fmla="*/ 481012 w 1652587"/>
                <a:gd name="connsiteY24" fmla="*/ 1271589 h 1357314"/>
                <a:gd name="connsiteX25" fmla="*/ 428625 w 1652587"/>
                <a:gd name="connsiteY25" fmla="*/ 1309689 h 1357314"/>
                <a:gd name="connsiteX26" fmla="*/ 376237 w 1652587"/>
                <a:gd name="connsiteY26" fmla="*/ 1323976 h 1357314"/>
                <a:gd name="connsiteX27" fmla="*/ 357187 w 1652587"/>
                <a:gd name="connsiteY27" fmla="*/ 1338264 h 1357314"/>
                <a:gd name="connsiteX28" fmla="*/ 323850 w 1652587"/>
                <a:gd name="connsiteY28" fmla="*/ 1357314 h 1357314"/>
                <a:gd name="connsiteX29" fmla="*/ 290512 w 1652587"/>
                <a:gd name="connsiteY29" fmla="*/ 1357314 h 1357314"/>
                <a:gd name="connsiteX30" fmla="*/ 266700 w 1652587"/>
                <a:gd name="connsiteY30" fmla="*/ 1357314 h 1357314"/>
                <a:gd name="connsiteX31" fmla="*/ 200025 w 1652587"/>
                <a:gd name="connsiteY31" fmla="*/ 1328739 h 1357314"/>
                <a:gd name="connsiteX32" fmla="*/ 166687 w 1652587"/>
                <a:gd name="connsiteY32" fmla="*/ 1295401 h 1357314"/>
                <a:gd name="connsiteX33" fmla="*/ 152400 w 1652587"/>
                <a:gd name="connsiteY33" fmla="*/ 1252539 h 1357314"/>
                <a:gd name="connsiteX34" fmla="*/ 109537 w 1652587"/>
                <a:gd name="connsiteY34" fmla="*/ 1176339 h 1357314"/>
                <a:gd name="connsiteX35" fmla="*/ 57150 w 1652587"/>
                <a:gd name="connsiteY35" fmla="*/ 1090614 h 1357314"/>
                <a:gd name="connsiteX36" fmla="*/ 0 w 1652587"/>
                <a:gd name="connsiteY36" fmla="*/ 1052514 h 1357314"/>
                <a:gd name="connsiteX37" fmla="*/ 0 w 1652587"/>
                <a:gd name="connsiteY37" fmla="*/ 1052514 h 1357314"/>
                <a:gd name="connsiteX0" fmla="*/ 1652587 w 1652587"/>
                <a:gd name="connsiteY0" fmla="*/ 0 h 1357314"/>
                <a:gd name="connsiteX1" fmla="*/ 1631155 w 1652587"/>
                <a:gd name="connsiteY1" fmla="*/ 38102 h 1357314"/>
                <a:gd name="connsiteX2" fmla="*/ 1597819 w 1652587"/>
                <a:gd name="connsiteY2" fmla="*/ 64296 h 1357314"/>
                <a:gd name="connsiteX3" fmla="*/ 1571625 w 1652587"/>
                <a:gd name="connsiteY3" fmla="*/ 97632 h 1357314"/>
                <a:gd name="connsiteX4" fmla="*/ 1554956 w 1652587"/>
                <a:gd name="connsiteY4" fmla="*/ 126207 h 1357314"/>
                <a:gd name="connsiteX5" fmla="*/ 1526381 w 1652587"/>
                <a:gd name="connsiteY5" fmla="*/ 169070 h 1357314"/>
                <a:gd name="connsiteX6" fmla="*/ 1481138 w 1652587"/>
                <a:gd name="connsiteY6" fmla="*/ 221457 h 1357314"/>
                <a:gd name="connsiteX7" fmla="*/ 1457325 w 1652587"/>
                <a:gd name="connsiteY7" fmla="*/ 252414 h 1357314"/>
                <a:gd name="connsiteX8" fmla="*/ 1421605 w 1652587"/>
                <a:gd name="connsiteY8" fmla="*/ 307182 h 1357314"/>
                <a:gd name="connsiteX9" fmla="*/ 1383506 w 1652587"/>
                <a:gd name="connsiteY9" fmla="*/ 357189 h 1357314"/>
                <a:gd name="connsiteX10" fmla="*/ 1333500 w 1652587"/>
                <a:gd name="connsiteY10" fmla="*/ 423864 h 1357314"/>
                <a:gd name="connsiteX11" fmla="*/ 1283494 w 1652587"/>
                <a:gd name="connsiteY11" fmla="*/ 502445 h 1357314"/>
                <a:gd name="connsiteX12" fmla="*/ 1247775 w 1652587"/>
                <a:gd name="connsiteY12" fmla="*/ 561976 h 1357314"/>
                <a:gd name="connsiteX13" fmla="*/ 1209675 w 1652587"/>
                <a:gd name="connsiteY13" fmla="*/ 616745 h 1357314"/>
                <a:gd name="connsiteX14" fmla="*/ 1166812 w 1652587"/>
                <a:gd name="connsiteY14" fmla="*/ 671514 h 1357314"/>
                <a:gd name="connsiteX15" fmla="*/ 1114425 w 1652587"/>
                <a:gd name="connsiteY15" fmla="*/ 733426 h 1357314"/>
                <a:gd name="connsiteX16" fmla="*/ 1066800 w 1652587"/>
                <a:gd name="connsiteY16" fmla="*/ 785814 h 1357314"/>
                <a:gd name="connsiteX17" fmla="*/ 990600 w 1652587"/>
                <a:gd name="connsiteY17" fmla="*/ 871539 h 1357314"/>
                <a:gd name="connsiteX18" fmla="*/ 878681 w 1652587"/>
                <a:gd name="connsiteY18" fmla="*/ 973933 h 1357314"/>
                <a:gd name="connsiteX19" fmla="*/ 840581 w 1652587"/>
                <a:gd name="connsiteY19" fmla="*/ 1016793 h 1357314"/>
                <a:gd name="connsiteX20" fmla="*/ 764382 w 1652587"/>
                <a:gd name="connsiteY20" fmla="*/ 1104901 h 1357314"/>
                <a:gd name="connsiteX21" fmla="*/ 711993 w 1652587"/>
                <a:gd name="connsiteY21" fmla="*/ 1135858 h 1357314"/>
                <a:gd name="connsiteX22" fmla="*/ 623887 w 1652587"/>
                <a:gd name="connsiteY22" fmla="*/ 1162051 h 1357314"/>
                <a:gd name="connsiteX23" fmla="*/ 571500 w 1652587"/>
                <a:gd name="connsiteY23" fmla="*/ 1214439 h 1357314"/>
                <a:gd name="connsiteX24" fmla="*/ 504825 w 1652587"/>
                <a:gd name="connsiteY24" fmla="*/ 1247776 h 1357314"/>
                <a:gd name="connsiteX25" fmla="*/ 481012 w 1652587"/>
                <a:gd name="connsiteY25" fmla="*/ 1271589 h 1357314"/>
                <a:gd name="connsiteX26" fmla="*/ 428625 w 1652587"/>
                <a:gd name="connsiteY26" fmla="*/ 1309689 h 1357314"/>
                <a:gd name="connsiteX27" fmla="*/ 376237 w 1652587"/>
                <a:gd name="connsiteY27" fmla="*/ 1323976 h 1357314"/>
                <a:gd name="connsiteX28" fmla="*/ 357187 w 1652587"/>
                <a:gd name="connsiteY28" fmla="*/ 1338264 h 1357314"/>
                <a:gd name="connsiteX29" fmla="*/ 323850 w 1652587"/>
                <a:gd name="connsiteY29" fmla="*/ 1357314 h 1357314"/>
                <a:gd name="connsiteX30" fmla="*/ 290512 w 1652587"/>
                <a:gd name="connsiteY30" fmla="*/ 1357314 h 1357314"/>
                <a:gd name="connsiteX31" fmla="*/ 266700 w 1652587"/>
                <a:gd name="connsiteY31" fmla="*/ 1357314 h 1357314"/>
                <a:gd name="connsiteX32" fmla="*/ 200025 w 1652587"/>
                <a:gd name="connsiteY32" fmla="*/ 1328739 h 1357314"/>
                <a:gd name="connsiteX33" fmla="*/ 166687 w 1652587"/>
                <a:gd name="connsiteY33" fmla="*/ 1295401 h 1357314"/>
                <a:gd name="connsiteX34" fmla="*/ 152400 w 1652587"/>
                <a:gd name="connsiteY34" fmla="*/ 1252539 h 1357314"/>
                <a:gd name="connsiteX35" fmla="*/ 109537 w 1652587"/>
                <a:gd name="connsiteY35" fmla="*/ 1176339 h 1357314"/>
                <a:gd name="connsiteX36" fmla="*/ 57150 w 1652587"/>
                <a:gd name="connsiteY36" fmla="*/ 1090614 h 1357314"/>
                <a:gd name="connsiteX37" fmla="*/ 0 w 1652587"/>
                <a:gd name="connsiteY37" fmla="*/ 1052514 h 1357314"/>
                <a:gd name="connsiteX38" fmla="*/ 0 w 1652587"/>
                <a:gd name="connsiteY38" fmla="*/ 1052514 h 1357314"/>
                <a:gd name="connsiteX0" fmla="*/ 1652587 w 1652587"/>
                <a:gd name="connsiteY0" fmla="*/ 0 h 1357314"/>
                <a:gd name="connsiteX1" fmla="*/ 1631155 w 1652587"/>
                <a:gd name="connsiteY1" fmla="*/ 38102 h 1357314"/>
                <a:gd name="connsiteX2" fmla="*/ 1597819 w 1652587"/>
                <a:gd name="connsiteY2" fmla="*/ 64296 h 1357314"/>
                <a:gd name="connsiteX3" fmla="*/ 1571625 w 1652587"/>
                <a:gd name="connsiteY3" fmla="*/ 97632 h 1357314"/>
                <a:gd name="connsiteX4" fmla="*/ 1554956 w 1652587"/>
                <a:gd name="connsiteY4" fmla="*/ 126207 h 1357314"/>
                <a:gd name="connsiteX5" fmla="*/ 1526381 w 1652587"/>
                <a:gd name="connsiteY5" fmla="*/ 169070 h 1357314"/>
                <a:gd name="connsiteX6" fmla="*/ 1481138 w 1652587"/>
                <a:gd name="connsiteY6" fmla="*/ 221457 h 1357314"/>
                <a:gd name="connsiteX7" fmla="*/ 1457325 w 1652587"/>
                <a:gd name="connsiteY7" fmla="*/ 252414 h 1357314"/>
                <a:gd name="connsiteX8" fmla="*/ 1421605 w 1652587"/>
                <a:gd name="connsiteY8" fmla="*/ 307182 h 1357314"/>
                <a:gd name="connsiteX9" fmla="*/ 1383506 w 1652587"/>
                <a:gd name="connsiteY9" fmla="*/ 357189 h 1357314"/>
                <a:gd name="connsiteX10" fmla="*/ 1333500 w 1652587"/>
                <a:gd name="connsiteY10" fmla="*/ 423864 h 1357314"/>
                <a:gd name="connsiteX11" fmla="*/ 1283494 w 1652587"/>
                <a:gd name="connsiteY11" fmla="*/ 502445 h 1357314"/>
                <a:gd name="connsiteX12" fmla="*/ 1247775 w 1652587"/>
                <a:gd name="connsiteY12" fmla="*/ 561976 h 1357314"/>
                <a:gd name="connsiteX13" fmla="*/ 1209675 w 1652587"/>
                <a:gd name="connsiteY13" fmla="*/ 616745 h 1357314"/>
                <a:gd name="connsiteX14" fmla="*/ 1166812 w 1652587"/>
                <a:gd name="connsiteY14" fmla="*/ 671514 h 1357314"/>
                <a:gd name="connsiteX15" fmla="*/ 1114425 w 1652587"/>
                <a:gd name="connsiteY15" fmla="*/ 733426 h 1357314"/>
                <a:gd name="connsiteX16" fmla="*/ 1066800 w 1652587"/>
                <a:gd name="connsiteY16" fmla="*/ 785814 h 1357314"/>
                <a:gd name="connsiteX17" fmla="*/ 990600 w 1652587"/>
                <a:gd name="connsiteY17" fmla="*/ 871539 h 1357314"/>
                <a:gd name="connsiteX18" fmla="*/ 878681 w 1652587"/>
                <a:gd name="connsiteY18" fmla="*/ 973933 h 1357314"/>
                <a:gd name="connsiteX19" fmla="*/ 840581 w 1652587"/>
                <a:gd name="connsiteY19" fmla="*/ 1016793 h 1357314"/>
                <a:gd name="connsiteX20" fmla="*/ 764382 w 1652587"/>
                <a:gd name="connsiteY20" fmla="*/ 1104901 h 1357314"/>
                <a:gd name="connsiteX21" fmla="*/ 711993 w 1652587"/>
                <a:gd name="connsiteY21" fmla="*/ 1135858 h 1357314"/>
                <a:gd name="connsiteX22" fmla="*/ 623887 w 1652587"/>
                <a:gd name="connsiteY22" fmla="*/ 1162051 h 1357314"/>
                <a:gd name="connsiteX23" fmla="*/ 571500 w 1652587"/>
                <a:gd name="connsiteY23" fmla="*/ 1214439 h 1357314"/>
                <a:gd name="connsiteX24" fmla="*/ 504825 w 1652587"/>
                <a:gd name="connsiteY24" fmla="*/ 1247776 h 1357314"/>
                <a:gd name="connsiteX25" fmla="*/ 481012 w 1652587"/>
                <a:gd name="connsiteY25" fmla="*/ 1271589 h 1357314"/>
                <a:gd name="connsiteX26" fmla="*/ 428625 w 1652587"/>
                <a:gd name="connsiteY26" fmla="*/ 1309689 h 1357314"/>
                <a:gd name="connsiteX27" fmla="*/ 376237 w 1652587"/>
                <a:gd name="connsiteY27" fmla="*/ 1323976 h 1357314"/>
                <a:gd name="connsiteX28" fmla="*/ 357187 w 1652587"/>
                <a:gd name="connsiteY28" fmla="*/ 1338264 h 1357314"/>
                <a:gd name="connsiteX29" fmla="*/ 290512 w 1652587"/>
                <a:gd name="connsiteY29" fmla="*/ 1357314 h 1357314"/>
                <a:gd name="connsiteX30" fmla="*/ 266700 w 1652587"/>
                <a:gd name="connsiteY30" fmla="*/ 1357314 h 1357314"/>
                <a:gd name="connsiteX31" fmla="*/ 200025 w 1652587"/>
                <a:gd name="connsiteY31" fmla="*/ 1328739 h 1357314"/>
                <a:gd name="connsiteX32" fmla="*/ 166687 w 1652587"/>
                <a:gd name="connsiteY32" fmla="*/ 1295401 h 1357314"/>
                <a:gd name="connsiteX33" fmla="*/ 152400 w 1652587"/>
                <a:gd name="connsiteY33" fmla="*/ 1252539 h 1357314"/>
                <a:gd name="connsiteX34" fmla="*/ 109537 w 1652587"/>
                <a:gd name="connsiteY34" fmla="*/ 1176339 h 1357314"/>
                <a:gd name="connsiteX35" fmla="*/ 57150 w 1652587"/>
                <a:gd name="connsiteY35" fmla="*/ 1090614 h 1357314"/>
                <a:gd name="connsiteX36" fmla="*/ 0 w 1652587"/>
                <a:gd name="connsiteY36" fmla="*/ 1052514 h 1357314"/>
                <a:gd name="connsiteX37" fmla="*/ 0 w 1652587"/>
                <a:gd name="connsiteY37" fmla="*/ 1052514 h 1357314"/>
                <a:gd name="connsiteX0" fmla="*/ 1652587 w 1652587"/>
                <a:gd name="connsiteY0" fmla="*/ 0 h 1357314"/>
                <a:gd name="connsiteX1" fmla="*/ 1631155 w 1652587"/>
                <a:gd name="connsiteY1" fmla="*/ 38102 h 1357314"/>
                <a:gd name="connsiteX2" fmla="*/ 1597819 w 1652587"/>
                <a:gd name="connsiteY2" fmla="*/ 64296 h 1357314"/>
                <a:gd name="connsiteX3" fmla="*/ 1571625 w 1652587"/>
                <a:gd name="connsiteY3" fmla="*/ 97632 h 1357314"/>
                <a:gd name="connsiteX4" fmla="*/ 1554956 w 1652587"/>
                <a:gd name="connsiteY4" fmla="*/ 126207 h 1357314"/>
                <a:gd name="connsiteX5" fmla="*/ 1526381 w 1652587"/>
                <a:gd name="connsiteY5" fmla="*/ 169070 h 1357314"/>
                <a:gd name="connsiteX6" fmla="*/ 1481138 w 1652587"/>
                <a:gd name="connsiteY6" fmla="*/ 221457 h 1357314"/>
                <a:gd name="connsiteX7" fmla="*/ 1457325 w 1652587"/>
                <a:gd name="connsiteY7" fmla="*/ 252414 h 1357314"/>
                <a:gd name="connsiteX8" fmla="*/ 1421605 w 1652587"/>
                <a:gd name="connsiteY8" fmla="*/ 307182 h 1357314"/>
                <a:gd name="connsiteX9" fmla="*/ 1383506 w 1652587"/>
                <a:gd name="connsiteY9" fmla="*/ 357189 h 1357314"/>
                <a:gd name="connsiteX10" fmla="*/ 1333500 w 1652587"/>
                <a:gd name="connsiteY10" fmla="*/ 423864 h 1357314"/>
                <a:gd name="connsiteX11" fmla="*/ 1283494 w 1652587"/>
                <a:gd name="connsiteY11" fmla="*/ 502445 h 1357314"/>
                <a:gd name="connsiteX12" fmla="*/ 1247775 w 1652587"/>
                <a:gd name="connsiteY12" fmla="*/ 561976 h 1357314"/>
                <a:gd name="connsiteX13" fmla="*/ 1209675 w 1652587"/>
                <a:gd name="connsiteY13" fmla="*/ 616745 h 1357314"/>
                <a:gd name="connsiteX14" fmla="*/ 1166812 w 1652587"/>
                <a:gd name="connsiteY14" fmla="*/ 671514 h 1357314"/>
                <a:gd name="connsiteX15" fmla="*/ 1114425 w 1652587"/>
                <a:gd name="connsiteY15" fmla="*/ 733426 h 1357314"/>
                <a:gd name="connsiteX16" fmla="*/ 1066800 w 1652587"/>
                <a:gd name="connsiteY16" fmla="*/ 785814 h 1357314"/>
                <a:gd name="connsiteX17" fmla="*/ 990600 w 1652587"/>
                <a:gd name="connsiteY17" fmla="*/ 871539 h 1357314"/>
                <a:gd name="connsiteX18" fmla="*/ 878681 w 1652587"/>
                <a:gd name="connsiteY18" fmla="*/ 973933 h 1357314"/>
                <a:gd name="connsiteX19" fmla="*/ 840581 w 1652587"/>
                <a:gd name="connsiteY19" fmla="*/ 1016793 h 1357314"/>
                <a:gd name="connsiteX20" fmla="*/ 764382 w 1652587"/>
                <a:gd name="connsiteY20" fmla="*/ 1104901 h 1357314"/>
                <a:gd name="connsiteX21" fmla="*/ 711993 w 1652587"/>
                <a:gd name="connsiteY21" fmla="*/ 1135858 h 1357314"/>
                <a:gd name="connsiteX22" fmla="*/ 623887 w 1652587"/>
                <a:gd name="connsiteY22" fmla="*/ 1162051 h 1357314"/>
                <a:gd name="connsiteX23" fmla="*/ 571500 w 1652587"/>
                <a:gd name="connsiteY23" fmla="*/ 1214439 h 1357314"/>
                <a:gd name="connsiteX24" fmla="*/ 504825 w 1652587"/>
                <a:gd name="connsiteY24" fmla="*/ 1247776 h 1357314"/>
                <a:gd name="connsiteX25" fmla="*/ 481012 w 1652587"/>
                <a:gd name="connsiteY25" fmla="*/ 1271589 h 1357314"/>
                <a:gd name="connsiteX26" fmla="*/ 428625 w 1652587"/>
                <a:gd name="connsiteY26" fmla="*/ 1309689 h 1357314"/>
                <a:gd name="connsiteX27" fmla="*/ 376237 w 1652587"/>
                <a:gd name="connsiteY27" fmla="*/ 1323976 h 1357314"/>
                <a:gd name="connsiteX28" fmla="*/ 357187 w 1652587"/>
                <a:gd name="connsiteY28" fmla="*/ 1338264 h 1357314"/>
                <a:gd name="connsiteX29" fmla="*/ 266700 w 1652587"/>
                <a:gd name="connsiteY29" fmla="*/ 1357314 h 1357314"/>
                <a:gd name="connsiteX30" fmla="*/ 200025 w 1652587"/>
                <a:gd name="connsiteY30" fmla="*/ 1328739 h 1357314"/>
                <a:gd name="connsiteX31" fmla="*/ 166687 w 1652587"/>
                <a:gd name="connsiteY31" fmla="*/ 1295401 h 1357314"/>
                <a:gd name="connsiteX32" fmla="*/ 152400 w 1652587"/>
                <a:gd name="connsiteY32" fmla="*/ 1252539 h 1357314"/>
                <a:gd name="connsiteX33" fmla="*/ 109537 w 1652587"/>
                <a:gd name="connsiteY33" fmla="*/ 1176339 h 1357314"/>
                <a:gd name="connsiteX34" fmla="*/ 57150 w 1652587"/>
                <a:gd name="connsiteY34" fmla="*/ 1090614 h 1357314"/>
                <a:gd name="connsiteX35" fmla="*/ 0 w 1652587"/>
                <a:gd name="connsiteY35" fmla="*/ 1052514 h 1357314"/>
                <a:gd name="connsiteX36" fmla="*/ 0 w 1652587"/>
                <a:gd name="connsiteY36" fmla="*/ 1052514 h 1357314"/>
                <a:gd name="connsiteX0" fmla="*/ 1652587 w 1652587"/>
                <a:gd name="connsiteY0" fmla="*/ 0 h 1338264"/>
                <a:gd name="connsiteX1" fmla="*/ 1631155 w 1652587"/>
                <a:gd name="connsiteY1" fmla="*/ 38102 h 1338264"/>
                <a:gd name="connsiteX2" fmla="*/ 1597819 w 1652587"/>
                <a:gd name="connsiteY2" fmla="*/ 64296 h 1338264"/>
                <a:gd name="connsiteX3" fmla="*/ 1571625 w 1652587"/>
                <a:gd name="connsiteY3" fmla="*/ 97632 h 1338264"/>
                <a:gd name="connsiteX4" fmla="*/ 1554956 w 1652587"/>
                <a:gd name="connsiteY4" fmla="*/ 126207 h 1338264"/>
                <a:gd name="connsiteX5" fmla="*/ 1526381 w 1652587"/>
                <a:gd name="connsiteY5" fmla="*/ 169070 h 1338264"/>
                <a:gd name="connsiteX6" fmla="*/ 1481138 w 1652587"/>
                <a:gd name="connsiteY6" fmla="*/ 221457 h 1338264"/>
                <a:gd name="connsiteX7" fmla="*/ 1457325 w 1652587"/>
                <a:gd name="connsiteY7" fmla="*/ 252414 h 1338264"/>
                <a:gd name="connsiteX8" fmla="*/ 1421605 w 1652587"/>
                <a:gd name="connsiteY8" fmla="*/ 307182 h 1338264"/>
                <a:gd name="connsiteX9" fmla="*/ 1383506 w 1652587"/>
                <a:gd name="connsiteY9" fmla="*/ 357189 h 1338264"/>
                <a:gd name="connsiteX10" fmla="*/ 1333500 w 1652587"/>
                <a:gd name="connsiteY10" fmla="*/ 423864 h 1338264"/>
                <a:gd name="connsiteX11" fmla="*/ 1283494 w 1652587"/>
                <a:gd name="connsiteY11" fmla="*/ 502445 h 1338264"/>
                <a:gd name="connsiteX12" fmla="*/ 1247775 w 1652587"/>
                <a:gd name="connsiteY12" fmla="*/ 561976 h 1338264"/>
                <a:gd name="connsiteX13" fmla="*/ 1209675 w 1652587"/>
                <a:gd name="connsiteY13" fmla="*/ 616745 h 1338264"/>
                <a:gd name="connsiteX14" fmla="*/ 1166812 w 1652587"/>
                <a:gd name="connsiteY14" fmla="*/ 671514 h 1338264"/>
                <a:gd name="connsiteX15" fmla="*/ 1114425 w 1652587"/>
                <a:gd name="connsiteY15" fmla="*/ 733426 h 1338264"/>
                <a:gd name="connsiteX16" fmla="*/ 1066800 w 1652587"/>
                <a:gd name="connsiteY16" fmla="*/ 785814 h 1338264"/>
                <a:gd name="connsiteX17" fmla="*/ 990600 w 1652587"/>
                <a:gd name="connsiteY17" fmla="*/ 871539 h 1338264"/>
                <a:gd name="connsiteX18" fmla="*/ 878681 w 1652587"/>
                <a:gd name="connsiteY18" fmla="*/ 973933 h 1338264"/>
                <a:gd name="connsiteX19" fmla="*/ 840581 w 1652587"/>
                <a:gd name="connsiteY19" fmla="*/ 1016793 h 1338264"/>
                <a:gd name="connsiteX20" fmla="*/ 764382 w 1652587"/>
                <a:gd name="connsiteY20" fmla="*/ 1104901 h 1338264"/>
                <a:gd name="connsiteX21" fmla="*/ 711993 w 1652587"/>
                <a:gd name="connsiteY21" fmla="*/ 1135858 h 1338264"/>
                <a:gd name="connsiteX22" fmla="*/ 623887 w 1652587"/>
                <a:gd name="connsiteY22" fmla="*/ 1162051 h 1338264"/>
                <a:gd name="connsiteX23" fmla="*/ 571500 w 1652587"/>
                <a:gd name="connsiteY23" fmla="*/ 1214439 h 1338264"/>
                <a:gd name="connsiteX24" fmla="*/ 504825 w 1652587"/>
                <a:gd name="connsiteY24" fmla="*/ 1247776 h 1338264"/>
                <a:gd name="connsiteX25" fmla="*/ 481012 w 1652587"/>
                <a:gd name="connsiteY25" fmla="*/ 1271589 h 1338264"/>
                <a:gd name="connsiteX26" fmla="*/ 428625 w 1652587"/>
                <a:gd name="connsiteY26" fmla="*/ 1309689 h 1338264"/>
                <a:gd name="connsiteX27" fmla="*/ 376237 w 1652587"/>
                <a:gd name="connsiteY27" fmla="*/ 1323976 h 1338264"/>
                <a:gd name="connsiteX28" fmla="*/ 357187 w 1652587"/>
                <a:gd name="connsiteY28" fmla="*/ 1338264 h 1338264"/>
                <a:gd name="connsiteX29" fmla="*/ 200025 w 1652587"/>
                <a:gd name="connsiteY29" fmla="*/ 1328739 h 1338264"/>
                <a:gd name="connsiteX30" fmla="*/ 166687 w 1652587"/>
                <a:gd name="connsiteY30" fmla="*/ 1295401 h 1338264"/>
                <a:gd name="connsiteX31" fmla="*/ 152400 w 1652587"/>
                <a:gd name="connsiteY31" fmla="*/ 1252539 h 1338264"/>
                <a:gd name="connsiteX32" fmla="*/ 109537 w 1652587"/>
                <a:gd name="connsiteY32" fmla="*/ 1176339 h 1338264"/>
                <a:gd name="connsiteX33" fmla="*/ 57150 w 1652587"/>
                <a:gd name="connsiteY33" fmla="*/ 1090614 h 1338264"/>
                <a:gd name="connsiteX34" fmla="*/ 0 w 1652587"/>
                <a:gd name="connsiteY34" fmla="*/ 1052514 h 1338264"/>
                <a:gd name="connsiteX35" fmla="*/ 0 w 1652587"/>
                <a:gd name="connsiteY35" fmla="*/ 1052514 h 1338264"/>
                <a:gd name="connsiteX0" fmla="*/ 1652587 w 1652587"/>
                <a:gd name="connsiteY0" fmla="*/ 0 h 1362076"/>
                <a:gd name="connsiteX1" fmla="*/ 1631155 w 1652587"/>
                <a:gd name="connsiteY1" fmla="*/ 38102 h 1362076"/>
                <a:gd name="connsiteX2" fmla="*/ 1597819 w 1652587"/>
                <a:gd name="connsiteY2" fmla="*/ 64296 h 1362076"/>
                <a:gd name="connsiteX3" fmla="*/ 1571625 w 1652587"/>
                <a:gd name="connsiteY3" fmla="*/ 97632 h 1362076"/>
                <a:gd name="connsiteX4" fmla="*/ 1554956 w 1652587"/>
                <a:gd name="connsiteY4" fmla="*/ 126207 h 1362076"/>
                <a:gd name="connsiteX5" fmla="*/ 1526381 w 1652587"/>
                <a:gd name="connsiteY5" fmla="*/ 169070 h 1362076"/>
                <a:gd name="connsiteX6" fmla="*/ 1481138 w 1652587"/>
                <a:gd name="connsiteY6" fmla="*/ 221457 h 1362076"/>
                <a:gd name="connsiteX7" fmla="*/ 1457325 w 1652587"/>
                <a:gd name="connsiteY7" fmla="*/ 252414 h 1362076"/>
                <a:gd name="connsiteX8" fmla="*/ 1421605 w 1652587"/>
                <a:gd name="connsiteY8" fmla="*/ 307182 h 1362076"/>
                <a:gd name="connsiteX9" fmla="*/ 1383506 w 1652587"/>
                <a:gd name="connsiteY9" fmla="*/ 357189 h 1362076"/>
                <a:gd name="connsiteX10" fmla="*/ 1333500 w 1652587"/>
                <a:gd name="connsiteY10" fmla="*/ 423864 h 1362076"/>
                <a:gd name="connsiteX11" fmla="*/ 1283494 w 1652587"/>
                <a:gd name="connsiteY11" fmla="*/ 502445 h 1362076"/>
                <a:gd name="connsiteX12" fmla="*/ 1247775 w 1652587"/>
                <a:gd name="connsiteY12" fmla="*/ 561976 h 1362076"/>
                <a:gd name="connsiteX13" fmla="*/ 1209675 w 1652587"/>
                <a:gd name="connsiteY13" fmla="*/ 616745 h 1362076"/>
                <a:gd name="connsiteX14" fmla="*/ 1166812 w 1652587"/>
                <a:gd name="connsiteY14" fmla="*/ 671514 h 1362076"/>
                <a:gd name="connsiteX15" fmla="*/ 1114425 w 1652587"/>
                <a:gd name="connsiteY15" fmla="*/ 733426 h 1362076"/>
                <a:gd name="connsiteX16" fmla="*/ 1066800 w 1652587"/>
                <a:gd name="connsiteY16" fmla="*/ 785814 h 1362076"/>
                <a:gd name="connsiteX17" fmla="*/ 990600 w 1652587"/>
                <a:gd name="connsiteY17" fmla="*/ 871539 h 1362076"/>
                <a:gd name="connsiteX18" fmla="*/ 878681 w 1652587"/>
                <a:gd name="connsiteY18" fmla="*/ 973933 h 1362076"/>
                <a:gd name="connsiteX19" fmla="*/ 840581 w 1652587"/>
                <a:gd name="connsiteY19" fmla="*/ 1016793 h 1362076"/>
                <a:gd name="connsiteX20" fmla="*/ 764382 w 1652587"/>
                <a:gd name="connsiteY20" fmla="*/ 1104901 h 1362076"/>
                <a:gd name="connsiteX21" fmla="*/ 711993 w 1652587"/>
                <a:gd name="connsiteY21" fmla="*/ 1135858 h 1362076"/>
                <a:gd name="connsiteX22" fmla="*/ 623887 w 1652587"/>
                <a:gd name="connsiteY22" fmla="*/ 1162051 h 1362076"/>
                <a:gd name="connsiteX23" fmla="*/ 571500 w 1652587"/>
                <a:gd name="connsiteY23" fmla="*/ 1214439 h 1362076"/>
                <a:gd name="connsiteX24" fmla="*/ 504825 w 1652587"/>
                <a:gd name="connsiteY24" fmla="*/ 1247776 h 1362076"/>
                <a:gd name="connsiteX25" fmla="*/ 481012 w 1652587"/>
                <a:gd name="connsiteY25" fmla="*/ 1271589 h 1362076"/>
                <a:gd name="connsiteX26" fmla="*/ 428625 w 1652587"/>
                <a:gd name="connsiteY26" fmla="*/ 1309689 h 1362076"/>
                <a:gd name="connsiteX27" fmla="*/ 376237 w 1652587"/>
                <a:gd name="connsiteY27" fmla="*/ 1323976 h 1362076"/>
                <a:gd name="connsiteX28" fmla="*/ 357187 w 1652587"/>
                <a:gd name="connsiteY28" fmla="*/ 1338264 h 1362076"/>
                <a:gd name="connsiteX29" fmla="*/ 257175 w 1652587"/>
                <a:gd name="connsiteY29" fmla="*/ 1362076 h 1362076"/>
                <a:gd name="connsiteX30" fmla="*/ 166687 w 1652587"/>
                <a:gd name="connsiteY30" fmla="*/ 1295401 h 1362076"/>
                <a:gd name="connsiteX31" fmla="*/ 152400 w 1652587"/>
                <a:gd name="connsiteY31" fmla="*/ 1252539 h 1362076"/>
                <a:gd name="connsiteX32" fmla="*/ 109537 w 1652587"/>
                <a:gd name="connsiteY32" fmla="*/ 1176339 h 1362076"/>
                <a:gd name="connsiteX33" fmla="*/ 57150 w 1652587"/>
                <a:gd name="connsiteY33" fmla="*/ 1090614 h 1362076"/>
                <a:gd name="connsiteX34" fmla="*/ 0 w 1652587"/>
                <a:gd name="connsiteY34" fmla="*/ 1052514 h 1362076"/>
                <a:gd name="connsiteX35" fmla="*/ 0 w 1652587"/>
                <a:gd name="connsiteY35" fmla="*/ 1052514 h 1362076"/>
                <a:gd name="connsiteX0" fmla="*/ 1652587 w 1652587"/>
                <a:gd name="connsiteY0" fmla="*/ 0 h 1363364"/>
                <a:gd name="connsiteX1" fmla="*/ 1631155 w 1652587"/>
                <a:gd name="connsiteY1" fmla="*/ 38102 h 1363364"/>
                <a:gd name="connsiteX2" fmla="*/ 1597819 w 1652587"/>
                <a:gd name="connsiteY2" fmla="*/ 64296 h 1363364"/>
                <a:gd name="connsiteX3" fmla="*/ 1571625 w 1652587"/>
                <a:gd name="connsiteY3" fmla="*/ 97632 h 1363364"/>
                <a:gd name="connsiteX4" fmla="*/ 1554956 w 1652587"/>
                <a:gd name="connsiteY4" fmla="*/ 126207 h 1363364"/>
                <a:gd name="connsiteX5" fmla="*/ 1526381 w 1652587"/>
                <a:gd name="connsiteY5" fmla="*/ 169070 h 1363364"/>
                <a:gd name="connsiteX6" fmla="*/ 1481138 w 1652587"/>
                <a:gd name="connsiteY6" fmla="*/ 221457 h 1363364"/>
                <a:gd name="connsiteX7" fmla="*/ 1457325 w 1652587"/>
                <a:gd name="connsiteY7" fmla="*/ 252414 h 1363364"/>
                <a:gd name="connsiteX8" fmla="*/ 1421605 w 1652587"/>
                <a:gd name="connsiteY8" fmla="*/ 307182 h 1363364"/>
                <a:gd name="connsiteX9" fmla="*/ 1383506 w 1652587"/>
                <a:gd name="connsiteY9" fmla="*/ 357189 h 1363364"/>
                <a:gd name="connsiteX10" fmla="*/ 1333500 w 1652587"/>
                <a:gd name="connsiteY10" fmla="*/ 423864 h 1363364"/>
                <a:gd name="connsiteX11" fmla="*/ 1283494 w 1652587"/>
                <a:gd name="connsiteY11" fmla="*/ 502445 h 1363364"/>
                <a:gd name="connsiteX12" fmla="*/ 1247775 w 1652587"/>
                <a:gd name="connsiteY12" fmla="*/ 561976 h 1363364"/>
                <a:gd name="connsiteX13" fmla="*/ 1209675 w 1652587"/>
                <a:gd name="connsiteY13" fmla="*/ 616745 h 1363364"/>
                <a:gd name="connsiteX14" fmla="*/ 1166812 w 1652587"/>
                <a:gd name="connsiteY14" fmla="*/ 671514 h 1363364"/>
                <a:gd name="connsiteX15" fmla="*/ 1114425 w 1652587"/>
                <a:gd name="connsiteY15" fmla="*/ 733426 h 1363364"/>
                <a:gd name="connsiteX16" fmla="*/ 1066800 w 1652587"/>
                <a:gd name="connsiteY16" fmla="*/ 785814 h 1363364"/>
                <a:gd name="connsiteX17" fmla="*/ 990600 w 1652587"/>
                <a:gd name="connsiteY17" fmla="*/ 871539 h 1363364"/>
                <a:gd name="connsiteX18" fmla="*/ 878681 w 1652587"/>
                <a:gd name="connsiteY18" fmla="*/ 973933 h 1363364"/>
                <a:gd name="connsiteX19" fmla="*/ 840581 w 1652587"/>
                <a:gd name="connsiteY19" fmla="*/ 1016793 h 1363364"/>
                <a:gd name="connsiteX20" fmla="*/ 764382 w 1652587"/>
                <a:gd name="connsiteY20" fmla="*/ 1104901 h 1363364"/>
                <a:gd name="connsiteX21" fmla="*/ 711993 w 1652587"/>
                <a:gd name="connsiteY21" fmla="*/ 1135858 h 1363364"/>
                <a:gd name="connsiteX22" fmla="*/ 623887 w 1652587"/>
                <a:gd name="connsiteY22" fmla="*/ 1162051 h 1363364"/>
                <a:gd name="connsiteX23" fmla="*/ 571500 w 1652587"/>
                <a:gd name="connsiteY23" fmla="*/ 1214439 h 1363364"/>
                <a:gd name="connsiteX24" fmla="*/ 504825 w 1652587"/>
                <a:gd name="connsiteY24" fmla="*/ 1247776 h 1363364"/>
                <a:gd name="connsiteX25" fmla="*/ 481012 w 1652587"/>
                <a:gd name="connsiteY25" fmla="*/ 1271589 h 1363364"/>
                <a:gd name="connsiteX26" fmla="*/ 428625 w 1652587"/>
                <a:gd name="connsiteY26" fmla="*/ 1309689 h 1363364"/>
                <a:gd name="connsiteX27" fmla="*/ 376237 w 1652587"/>
                <a:gd name="connsiteY27" fmla="*/ 1323976 h 1363364"/>
                <a:gd name="connsiteX28" fmla="*/ 357187 w 1652587"/>
                <a:gd name="connsiteY28" fmla="*/ 1338264 h 1363364"/>
                <a:gd name="connsiteX29" fmla="*/ 257175 w 1652587"/>
                <a:gd name="connsiteY29" fmla="*/ 1362076 h 1363364"/>
                <a:gd name="connsiteX30" fmla="*/ 166687 w 1652587"/>
                <a:gd name="connsiteY30" fmla="*/ 1295401 h 1363364"/>
                <a:gd name="connsiteX31" fmla="*/ 152400 w 1652587"/>
                <a:gd name="connsiteY31" fmla="*/ 1252539 h 1363364"/>
                <a:gd name="connsiteX32" fmla="*/ 109537 w 1652587"/>
                <a:gd name="connsiteY32" fmla="*/ 1176339 h 1363364"/>
                <a:gd name="connsiteX33" fmla="*/ 57150 w 1652587"/>
                <a:gd name="connsiteY33" fmla="*/ 1090614 h 1363364"/>
                <a:gd name="connsiteX34" fmla="*/ 0 w 1652587"/>
                <a:gd name="connsiteY34" fmla="*/ 1052514 h 1363364"/>
                <a:gd name="connsiteX35" fmla="*/ 0 w 1652587"/>
                <a:gd name="connsiteY35" fmla="*/ 1052514 h 1363364"/>
                <a:gd name="connsiteX0" fmla="*/ 1652587 w 1652587"/>
                <a:gd name="connsiteY0" fmla="*/ 0 h 1363364"/>
                <a:gd name="connsiteX1" fmla="*/ 1631155 w 1652587"/>
                <a:gd name="connsiteY1" fmla="*/ 38102 h 1363364"/>
                <a:gd name="connsiteX2" fmla="*/ 1597819 w 1652587"/>
                <a:gd name="connsiteY2" fmla="*/ 64296 h 1363364"/>
                <a:gd name="connsiteX3" fmla="*/ 1571625 w 1652587"/>
                <a:gd name="connsiteY3" fmla="*/ 97632 h 1363364"/>
                <a:gd name="connsiteX4" fmla="*/ 1554956 w 1652587"/>
                <a:gd name="connsiteY4" fmla="*/ 126207 h 1363364"/>
                <a:gd name="connsiteX5" fmla="*/ 1526381 w 1652587"/>
                <a:gd name="connsiteY5" fmla="*/ 169070 h 1363364"/>
                <a:gd name="connsiteX6" fmla="*/ 1481138 w 1652587"/>
                <a:gd name="connsiteY6" fmla="*/ 221457 h 1363364"/>
                <a:gd name="connsiteX7" fmla="*/ 1457325 w 1652587"/>
                <a:gd name="connsiteY7" fmla="*/ 252414 h 1363364"/>
                <a:gd name="connsiteX8" fmla="*/ 1421605 w 1652587"/>
                <a:gd name="connsiteY8" fmla="*/ 307182 h 1363364"/>
                <a:gd name="connsiteX9" fmla="*/ 1383506 w 1652587"/>
                <a:gd name="connsiteY9" fmla="*/ 357189 h 1363364"/>
                <a:gd name="connsiteX10" fmla="*/ 1333500 w 1652587"/>
                <a:gd name="connsiteY10" fmla="*/ 423864 h 1363364"/>
                <a:gd name="connsiteX11" fmla="*/ 1283494 w 1652587"/>
                <a:gd name="connsiteY11" fmla="*/ 502445 h 1363364"/>
                <a:gd name="connsiteX12" fmla="*/ 1247775 w 1652587"/>
                <a:gd name="connsiteY12" fmla="*/ 561976 h 1363364"/>
                <a:gd name="connsiteX13" fmla="*/ 1209675 w 1652587"/>
                <a:gd name="connsiteY13" fmla="*/ 616745 h 1363364"/>
                <a:gd name="connsiteX14" fmla="*/ 1166812 w 1652587"/>
                <a:gd name="connsiteY14" fmla="*/ 671514 h 1363364"/>
                <a:gd name="connsiteX15" fmla="*/ 1114425 w 1652587"/>
                <a:gd name="connsiteY15" fmla="*/ 733426 h 1363364"/>
                <a:gd name="connsiteX16" fmla="*/ 1066800 w 1652587"/>
                <a:gd name="connsiteY16" fmla="*/ 785814 h 1363364"/>
                <a:gd name="connsiteX17" fmla="*/ 990600 w 1652587"/>
                <a:gd name="connsiteY17" fmla="*/ 871539 h 1363364"/>
                <a:gd name="connsiteX18" fmla="*/ 878681 w 1652587"/>
                <a:gd name="connsiteY18" fmla="*/ 973933 h 1363364"/>
                <a:gd name="connsiteX19" fmla="*/ 840581 w 1652587"/>
                <a:gd name="connsiteY19" fmla="*/ 1016793 h 1363364"/>
                <a:gd name="connsiteX20" fmla="*/ 764382 w 1652587"/>
                <a:gd name="connsiteY20" fmla="*/ 1104901 h 1363364"/>
                <a:gd name="connsiteX21" fmla="*/ 711993 w 1652587"/>
                <a:gd name="connsiteY21" fmla="*/ 1135858 h 1363364"/>
                <a:gd name="connsiteX22" fmla="*/ 623887 w 1652587"/>
                <a:gd name="connsiteY22" fmla="*/ 1162051 h 1363364"/>
                <a:gd name="connsiteX23" fmla="*/ 571500 w 1652587"/>
                <a:gd name="connsiteY23" fmla="*/ 1214439 h 1363364"/>
                <a:gd name="connsiteX24" fmla="*/ 504825 w 1652587"/>
                <a:gd name="connsiteY24" fmla="*/ 1247776 h 1363364"/>
                <a:gd name="connsiteX25" fmla="*/ 481012 w 1652587"/>
                <a:gd name="connsiteY25" fmla="*/ 1271589 h 1363364"/>
                <a:gd name="connsiteX26" fmla="*/ 428625 w 1652587"/>
                <a:gd name="connsiteY26" fmla="*/ 1309689 h 1363364"/>
                <a:gd name="connsiteX27" fmla="*/ 376237 w 1652587"/>
                <a:gd name="connsiteY27" fmla="*/ 1323976 h 1363364"/>
                <a:gd name="connsiteX28" fmla="*/ 357187 w 1652587"/>
                <a:gd name="connsiteY28" fmla="*/ 1338264 h 1363364"/>
                <a:gd name="connsiteX29" fmla="*/ 257175 w 1652587"/>
                <a:gd name="connsiteY29" fmla="*/ 1362076 h 1363364"/>
                <a:gd name="connsiteX30" fmla="*/ 166687 w 1652587"/>
                <a:gd name="connsiteY30" fmla="*/ 1295401 h 1363364"/>
                <a:gd name="connsiteX31" fmla="*/ 152400 w 1652587"/>
                <a:gd name="connsiteY31" fmla="*/ 1252539 h 1363364"/>
                <a:gd name="connsiteX32" fmla="*/ 109537 w 1652587"/>
                <a:gd name="connsiteY32" fmla="*/ 1176339 h 1363364"/>
                <a:gd name="connsiteX33" fmla="*/ 57150 w 1652587"/>
                <a:gd name="connsiteY33" fmla="*/ 1090614 h 1363364"/>
                <a:gd name="connsiteX34" fmla="*/ 0 w 1652587"/>
                <a:gd name="connsiteY34" fmla="*/ 1052514 h 1363364"/>
                <a:gd name="connsiteX35" fmla="*/ 0 w 1652587"/>
                <a:gd name="connsiteY35" fmla="*/ 1052514 h 1363364"/>
                <a:gd name="connsiteX0" fmla="*/ 1652587 w 1652587"/>
                <a:gd name="connsiteY0" fmla="*/ 0 h 1363954"/>
                <a:gd name="connsiteX1" fmla="*/ 1631155 w 1652587"/>
                <a:gd name="connsiteY1" fmla="*/ 38102 h 1363954"/>
                <a:gd name="connsiteX2" fmla="*/ 1597819 w 1652587"/>
                <a:gd name="connsiteY2" fmla="*/ 64296 h 1363954"/>
                <a:gd name="connsiteX3" fmla="*/ 1571625 w 1652587"/>
                <a:gd name="connsiteY3" fmla="*/ 97632 h 1363954"/>
                <a:gd name="connsiteX4" fmla="*/ 1554956 w 1652587"/>
                <a:gd name="connsiteY4" fmla="*/ 126207 h 1363954"/>
                <a:gd name="connsiteX5" fmla="*/ 1526381 w 1652587"/>
                <a:gd name="connsiteY5" fmla="*/ 169070 h 1363954"/>
                <a:gd name="connsiteX6" fmla="*/ 1481138 w 1652587"/>
                <a:gd name="connsiteY6" fmla="*/ 221457 h 1363954"/>
                <a:gd name="connsiteX7" fmla="*/ 1457325 w 1652587"/>
                <a:gd name="connsiteY7" fmla="*/ 252414 h 1363954"/>
                <a:gd name="connsiteX8" fmla="*/ 1421605 w 1652587"/>
                <a:gd name="connsiteY8" fmla="*/ 307182 h 1363954"/>
                <a:gd name="connsiteX9" fmla="*/ 1383506 w 1652587"/>
                <a:gd name="connsiteY9" fmla="*/ 357189 h 1363954"/>
                <a:gd name="connsiteX10" fmla="*/ 1333500 w 1652587"/>
                <a:gd name="connsiteY10" fmla="*/ 423864 h 1363954"/>
                <a:gd name="connsiteX11" fmla="*/ 1283494 w 1652587"/>
                <a:gd name="connsiteY11" fmla="*/ 502445 h 1363954"/>
                <a:gd name="connsiteX12" fmla="*/ 1247775 w 1652587"/>
                <a:gd name="connsiteY12" fmla="*/ 561976 h 1363954"/>
                <a:gd name="connsiteX13" fmla="*/ 1209675 w 1652587"/>
                <a:gd name="connsiteY13" fmla="*/ 616745 h 1363954"/>
                <a:gd name="connsiteX14" fmla="*/ 1166812 w 1652587"/>
                <a:gd name="connsiteY14" fmla="*/ 671514 h 1363954"/>
                <a:gd name="connsiteX15" fmla="*/ 1114425 w 1652587"/>
                <a:gd name="connsiteY15" fmla="*/ 733426 h 1363954"/>
                <a:gd name="connsiteX16" fmla="*/ 1066800 w 1652587"/>
                <a:gd name="connsiteY16" fmla="*/ 785814 h 1363954"/>
                <a:gd name="connsiteX17" fmla="*/ 990600 w 1652587"/>
                <a:gd name="connsiteY17" fmla="*/ 871539 h 1363954"/>
                <a:gd name="connsiteX18" fmla="*/ 878681 w 1652587"/>
                <a:gd name="connsiteY18" fmla="*/ 973933 h 1363954"/>
                <a:gd name="connsiteX19" fmla="*/ 840581 w 1652587"/>
                <a:gd name="connsiteY19" fmla="*/ 1016793 h 1363954"/>
                <a:gd name="connsiteX20" fmla="*/ 764382 w 1652587"/>
                <a:gd name="connsiteY20" fmla="*/ 1104901 h 1363954"/>
                <a:gd name="connsiteX21" fmla="*/ 711993 w 1652587"/>
                <a:gd name="connsiteY21" fmla="*/ 1135858 h 1363954"/>
                <a:gd name="connsiteX22" fmla="*/ 623887 w 1652587"/>
                <a:gd name="connsiteY22" fmla="*/ 1162051 h 1363954"/>
                <a:gd name="connsiteX23" fmla="*/ 571500 w 1652587"/>
                <a:gd name="connsiteY23" fmla="*/ 1214439 h 1363954"/>
                <a:gd name="connsiteX24" fmla="*/ 504825 w 1652587"/>
                <a:gd name="connsiteY24" fmla="*/ 1247776 h 1363954"/>
                <a:gd name="connsiteX25" fmla="*/ 481012 w 1652587"/>
                <a:gd name="connsiteY25" fmla="*/ 1271589 h 1363954"/>
                <a:gd name="connsiteX26" fmla="*/ 428625 w 1652587"/>
                <a:gd name="connsiteY26" fmla="*/ 1309689 h 1363954"/>
                <a:gd name="connsiteX27" fmla="*/ 376237 w 1652587"/>
                <a:gd name="connsiteY27" fmla="*/ 1323976 h 1363954"/>
                <a:gd name="connsiteX28" fmla="*/ 335756 w 1652587"/>
                <a:gd name="connsiteY28" fmla="*/ 1347789 h 1363954"/>
                <a:gd name="connsiteX29" fmla="*/ 257175 w 1652587"/>
                <a:gd name="connsiteY29" fmla="*/ 1362076 h 1363954"/>
                <a:gd name="connsiteX30" fmla="*/ 166687 w 1652587"/>
                <a:gd name="connsiteY30" fmla="*/ 1295401 h 1363954"/>
                <a:gd name="connsiteX31" fmla="*/ 152400 w 1652587"/>
                <a:gd name="connsiteY31" fmla="*/ 1252539 h 1363954"/>
                <a:gd name="connsiteX32" fmla="*/ 109537 w 1652587"/>
                <a:gd name="connsiteY32" fmla="*/ 1176339 h 1363954"/>
                <a:gd name="connsiteX33" fmla="*/ 57150 w 1652587"/>
                <a:gd name="connsiteY33" fmla="*/ 1090614 h 1363954"/>
                <a:gd name="connsiteX34" fmla="*/ 0 w 1652587"/>
                <a:gd name="connsiteY34" fmla="*/ 1052514 h 1363954"/>
                <a:gd name="connsiteX35" fmla="*/ 0 w 1652587"/>
                <a:gd name="connsiteY35" fmla="*/ 1052514 h 1363954"/>
                <a:gd name="connsiteX0" fmla="*/ 1652587 w 1652587"/>
                <a:gd name="connsiteY0" fmla="*/ 0 h 1363954"/>
                <a:gd name="connsiteX1" fmla="*/ 1631155 w 1652587"/>
                <a:gd name="connsiteY1" fmla="*/ 38102 h 1363954"/>
                <a:gd name="connsiteX2" fmla="*/ 1597819 w 1652587"/>
                <a:gd name="connsiteY2" fmla="*/ 64296 h 1363954"/>
                <a:gd name="connsiteX3" fmla="*/ 1571625 w 1652587"/>
                <a:gd name="connsiteY3" fmla="*/ 97632 h 1363954"/>
                <a:gd name="connsiteX4" fmla="*/ 1554956 w 1652587"/>
                <a:gd name="connsiteY4" fmla="*/ 126207 h 1363954"/>
                <a:gd name="connsiteX5" fmla="*/ 1526381 w 1652587"/>
                <a:gd name="connsiteY5" fmla="*/ 169070 h 1363954"/>
                <a:gd name="connsiteX6" fmla="*/ 1481138 w 1652587"/>
                <a:gd name="connsiteY6" fmla="*/ 221457 h 1363954"/>
                <a:gd name="connsiteX7" fmla="*/ 1457325 w 1652587"/>
                <a:gd name="connsiteY7" fmla="*/ 252414 h 1363954"/>
                <a:gd name="connsiteX8" fmla="*/ 1421605 w 1652587"/>
                <a:gd name="connsiteY8" fmla="*/ 307182 h 1363954"/>
                <a:gd name="connsiteX9" fmla="*/ 1383506 w 1652587"/>
                <a:gd name="connsiteY9" fmla="*/ 357189 h 1363954"/>
                <a:gd name="connsiteX10" fmla="*/ 1333500 w 1652587"/>
                <a:gd name="connsiteY10" fmla="*/ 423864 h 1363954"/>
                <a:gd name="connsiteX11" fmla="*/ 1283494 w 1652587"/>
                <a:gd name="connsiteY11" fmla="*/ 502445 h 1363954"/>
                <a:gd name="connsiteX12" fmla="*/ 1247775 w 1652587"/>
                <a:gd name="connsiteY12" fmla="*/ 561976 h 1363954"/>
                <a:gd name="connsiteX13" fmla="*/ 1209675 w 1652587"/>
                <a:gd name="connsiteY13" fmla="*/ 616745 h 1363954"/>
                <a:gd name="connsiteX14" fmla="*/ 1166812 w 1652587"/>
                <a:gd name="connsiteY14" fmla="*/ 671514 h 1363954"/>
                <a:gd name="connsiteX15" fmla="*/ 1114425 w 1652587"/>
                <a:gd name="connsiteY15" fmla="*/ 733426 h 1363954"/>
                <a:gd name="connsiteX16" fmla="*/ 1066800 w 1652587"/>
                <a:gd name="connsiteY16" fmla="*/ 785814 h 1363954"/>
                <a:gd name="connsiteX17" fmla="*/ 990600 w 1652587"/>
                <a:gd name="connsiteY17" fmla="*/ 871539 h 1363954"/>
                <a:gd name="connsiteX18" fmla="*/ 878681 w 1652587"/>
                <a:gd name="connsiteY18" fmla="*/ 973933 h 1363954"/>
                <a:gd name="connsiteX19" fmla="*/ 840581 w 1652587"/>
                <a:gd name="connsiteY19" fmla="*/ 1016793 h 1363954"/>
                <a:gd name="connsiteX20" fmla="*/ 764382 w 1652587"/>
                <a:gd name="connsiteY20" fmla="*/ 1104901 h 1363954"/>
                <a:gd name="connsiteX21" fmla="*/ 711993 w 1652587"/>
                <a:gd name="connsiteY21" fmla="*/ 1135858 h 1363954"/>
                <a:gd name="connsiteX22" fmla="*/ 623887 w 1652587"/>
                <a:gd name="connsiteY22" fmla="*/ 1162051 h 1363954"/>
                <a:gd name="connsiteX23" fmla="*/ 571500 w 1652587"/>
                <a:gd name="connsiteY23" fmla="*/ 1214439 h 1363954"/>
                <a:gd name="connsiteX24" fmla="*/ 504825 w 1652587"/>
                <a:gd name="connsiteY24" fmla="*/ 1247776 h 1363954"/>
                <a:gd name="connsiteX25" fmla="*/ 481012 w 1652587"/>
                <a:gd name="connsiteY25" fmla="*/ 1271589 h 1363954"/>
                <a:gd name="connsiteX26" fmla="*/ 428625 w 1652587"/>
                <a:gd name="connsiteY26" fmla="*/ 1309689 h 1363954"/>
                <a:gd name="connsiteX27" fmla="*/ 381000 w 1652587"/>
                <a:gd name="connsiteY27" fmla="*/ 1335883 h 1363954"/>
                <a:gd name="connsiteX28" fmla="*/ 335756 w 1652587"/>
                <a:gd name="connsiteY28" fmla="*/ 1347789 h 1363954"/>
                <a:gd name="connsiteX29" fmla="*/ 257175 w 1652587"/>
                <a:gd name="connsiteY29" fmla="*/ 1362076 h 1363954"/>
                <a:gd name="connsiteX30" fmla="*/ 166687 w 1652587"/>
                <a:gd name="connsiteY30" fmla="*/ 1295401 h 1363954"/>
                <a:gd name="connsiteX31" fmla="*/ 152400 w 1652587"/>
                <a:gd name="connsiteY31" fmla="*/ 1252539 h 1363954"/>
                <a:gd name="connsiteX32" fmla="*/ 109537 w 1652587"/>
                <a:gd name="connsiteY32" fmla="*/ 1176339 h 1363954"/>
                <a:gd name="connsiteX33" fmla="*/ 57150 w 1652587"/>
                <a:gd name="connsiteY33" fmla="*/ 1090614 h 1363954"/>
                <a:gd name="connsiteX34" fmla="*/ 0 w 1652587"/>
                <a:gd name="connsiteY34" fmla="*/ 1052514 h 1363954"/>
                <a:gd name="connsiteX35" fmla="*/ 0 w 1652587"/>
                <a:gd name="connsiteY35" fmla="*/ 1052514 h 1363954"/>
                <a:gd name="connsiteX0" fmla="*/ 1652587 w 1652587"/>
                <a:gd name="connsiteY0" fmla="*/ 0 h 1363954"/>
                <a:gd name="connsiteX1" fmla="*/ 1631155 w 1652587"/>
                <a:gd name="connsiteY1" fmla="*/ 38102 h 1363954"/>
                <a:gd name="connsiteX2" fmla="*/ 1597819 w 1652587"/>
                <a:gd name="connsiteY2" fmla="*/ 64296 h 1363954"/>
                <a:gd name="connsiteX3" fmla="*/ 1571625 w 1652587"/>
                <a:gd name="connsiteY3" fmla="*/ 97632 h 1363954"/>
                <a:gd name="connsiteX4" fmla="*/ 1554956 w 1652587"/>
                <a:gd name="connsiteY4" fmla="*/ 126207 h 1363954"/>
                <a:gd name="connsiteX5" fmla="*/ 1526381 w 1652587"/>
                <a:gd name="connsiteY5" fmla="*/ 169070 h 1363954"/>
                <a:gd name="connsiteX6" fmla="*/ 1481138 w 1652587"/>
                <a:gd name="connsiteY6" fmla="*/ 221457 h 1363954"/>
                <a:gd name="connsiteX7" fmla="*/ 1457325 w 1652587"/>
                <a:gd name="connsiteY7" fmla="*/ 252414 h 1363954"/>
                <a:gd name="connsiteX8" fmla="*/ 1421605 w 1652587"/>
                <a:gd name="connsiteY8" fmla="*/ 307182 h 1363954"/>
                <a:gd name="connsiteX9" fmla="*/ 1383506 w 1652587"/>
                <a:gd name="connsiteY9" fmla="*/ 357189 h 1363954"/>
                <a:gd name="connsiteX10" fmla="*/ 1333500 w 1652587"/>
                <a:gd name="connsiteY10" fmla="*/ 423864 h 1363954"/>
                <a:gd name="connsiteX11" fmla="*/ 1283494 w 1652587"/>
                <a:gd name="connsiteY11" fmla="*/ 502445 h 1363954"/>
                <a:gd name="connsiteX12" fmla="*/ 1247775 w 1652587"/>
                <a:gd name="connsiteY12" fmla="*/ 561976 h 1363954"/>
                <a:gd name="connsiteX13" fmla="*/ 1209675 w 1652587"/>
                <a:gd name="connsiteY13" fmla="*/ 616745 h 1363954"/>
                <a:gd name="connsiteX14" fmla="*/ 1166812 w 1652587"/>
                <a:gd name="connsiteY14" fmla="*/ 671514 h 1363954"/>
                <a:gd name="connsiteX15" fmla="*/ 1114425 w 1652587"/>
                <a:gd name="connsiteY15" fmla="*/ 733426 h 1363954"/>
                <a:gd name="connsiteX16" fmla="*/ 1066800 w 1652587"/>
                <a:gd name="connsiteY16" fmla="*/ 785814 h 1363954"/>
                <a:gd name="connsiteX17" fmla="*/ 990600 w 1652587"/>
                <a:gd name="connsiteY17" fmla="*/ 871539 h 1363954"/>
                <a:gd name="connsiteX18" fmla="*/ 878681 w 1652587"/>
                <a:gd name="connsiteY18" fmla="*/ 973933 h 1363954"/>
                <a:gd name="connsiteX19" fmla="*/ 840581 w 1652587"/>
                <a:gd name="connsiteY19" fmla="*/ 1016793 h 1363954"/>
                <a:gd name="connsiteX20" fmla="*/ 764382 w 1652587"/>
                <a:gd name="connsiteY20" fmla="*/ 1104901 h 1363954"/>
                <a:gd name="connsiteX21" fmla="*/ 711993 w 1652587"/>
                <a:gd name="connsiteY21" fmla="*/ 1135858 h 1363954"/>
                <a:gd name="connsiteX22" fmla="*/ 623887 w 1652587"/>
                <a:gd name="connsiteY22" fmla="*/ 1162051 h 1363954"/>
                <a:gd name="connsiteX23" fmla="*/ 571500 w 1652587"/>
                <a:gd name="connsiteY23" fmla="*/ 1214439 h 1363954"/>
                <a:gd name="connsiteX24" fmla="*/ 504825 w 1652587"/>
                <a:gd name="connsiteY24" fmla="*/ 1247776 h 1363954"/>
                <a:gd name="connsiteX25" fmla="*/ 481012 w 1652587"/>
                <a:gd name="connsiteY25" fmla="*/ 1271589 h 1363954"/>
                <a:gd name="connsiteX26" fmla="*/ 428625 w 1652587"/>
                <a:gd name="connsiteY26" fmla="*/ 1309689 h 1363954"/>
                <a:gd name="connsiteX27" fmla="*/ 381000 w 1652587"/>
                <a:gd name="connsiteY27" fmla="*/ 1335883 h 1363954"/>
                <a:gd name="connsiteX28" fmla="*/ 335756 w 1652587"/>
                <a:gd name="connsiteY28" fmla="*/ 1347789 h 1363954"/>
                <a:gd name="connsiteX29" fmla="*/ 257175 w 1652587"/>
                <a:gd name="connsiteY29" fmla="*/ 1362076 h 1363954"/>
                <a:gd name="connsiteX30" fmla="*/ 166687 w 1652587"/>
                <a:gd name="connsiteY30" fmla="*/ 1295401 h 1363954"/>
                <a:gd name="connsiteX31" fmla="*/ 140494 w 1652587"/>
                <a:gd name="connsiteY31" fmla="*/ 1245395 h 1363954"/>
                <a:gd name="connsiteX32" fmla="*/ 109537 w 1652587"/>
                <a:gd name="connsiteY32" fmla="*/ 1176339 h 1363954"/>
                <a:gd name="connsiteX33" fmla="*/ 57150 w 1652587"/>
                <a:gd name="connsiteY33" fmla="*/ 1090614 h 1363954"/>
                <a:gd name="connsiteX34" fmla="*/ 0 w 1652587"/>
                <a:gd name="connsiteY34" fmla="*/ 1052514 h 1363954"/>
                <a:gd name="connsiteX35" fmla="*/ 0 w 1652587"/>
                <a:gd name="connsiteY35" fmla="*/ 1052514 h 1363954"/>
                <a:gd name="connsiteX0" fmla="*/ 1652587 w 1652587"/>
                <a:gd name="connsiteY0" fmla="*/ 0 h 1363801"/>
                <a:gd name="connsiteX1" fmla="*/ 1631155 w 1652587"/>
                <a:gd name="connsiteY1" fmla="*/ 38102 h 1363801"/>
                <a:gd name="connsiteX2" fmla="*/ 1597819 w 1652587"/>
                <a:gd name="connsiteY2" fmla="*/ 64296 h 1363801"/>
                <a:gd name="connsiteX3" fmla="*/ 1571625 w 1652587"/>
                <a:gd name="connsiteY3" fmla="*/ 97632 h 1363801"/>
                <a:gd name="connsiteX4" fmla="*/ 1554956 w 1652587"/>
                <a:gd name="connsiteY4" fmla="*/ 126207 h 1363801"/>
                <a:gd name="connsiteX5" fmla="*/ 1526381 w 1652587"/>
                <a:gd name="connsiteY5" fmla="*/ 169070 h 1363801"/>
                <a:gd name="connsiteX6" fmla="*/ 1481138 w 1652587"/>
                <a:gd name="connsiteY6" fmla="*/ 221457 h 1363801"/>
                <a:gd name="connsiteX7" fmla="*/ 1457325 w 1652587"/>
                <a:gd name="connsiteY7" fmla="*/ 252414 h 1363801"/>
                <a:gd name="connsiteX8" fmla="*/ 1421605 w 1652587"/>
                <a:gd name="connsiteY8" fmla="*/ 307182 h 1363801"/>
                <a:gd name="connsiteX9" fmla="*/ 1383506 w 1652587"/>
                <a:gd name="connsiteY9" fmla="*/ 357189 h 1363801"/>
                <a:gd name="connsiteX10" fmla="*/ 1333500 w 1652587"/>
                <a:gd name="connsiteY10" fmla="*/ 423864 h 1363801"/>
                <a:gd name="connsiteX11" fmla="*/ 1283494 w 1652587"/>
                <a:gd name="connsiteY11" fmla="*/ 502445 h 1363801"/>
                <a:gd name="connsiteX12" fmla="*/ 1247775 w 1652587"/>
                <a:gd name="connsiteY12" fmla="*/ 561976 h 1363801"/>
                <a:gd name="connsiteX13" fmla="*/ 1209675 w 1652587"/>
                <a:gd name="connsiteY13" fmla="*/ 616745 h 1363801"/>
                <a:gd name="connsiteX14" fmla="*/ 1166812 w 1652587"/>
                <a:gd name="connsiteY14" fmla="*/ 671514 h 1363801"/>
                <a:gd name="connsiteX15" fmla="*/ 1114425 w 1652587"/>
                <a:gd name="connsiteY15" fmla="*/ 733426 h 1363801"/>
                <a:gd name="connsiteX16" fmla="*/ 1066800 w 1652587"/>
                <a:gd name="connsiteY16" fmla="*/ 785814 h 1363801"/>
                <a:gd name="connsiteX17" fmla="*/ 990600 w 1652587"/>
                <a:gd name="connsiteY17" fmla="*/ 871539 h 1363801"/>
                <a:gd name="connsiteX18" fmla="*/ 878681 w 1652587"/>
                <a:gd name="connsiteY18" fmla="*/ 973933 h 1363801"/>
                <a:gd name="connsiteX19" fmla="*/ 840581 w 1652587"/>
                <a:gd name="connsiteY19" fmla="*/ 1016793 h 1363801"/>
                <a:gd name="connsiteX20" fmla="*/ 764382 w 1652587"/>
                <a:gd name="connsiteY20" fmla="*/ 1104901 h 1363801"/>
                <a:gd name="connsiteX21" fmla="*/ 711993 w 1652587"/>
                <a:gd name="connsiteY21" fmla="*/ 1135858 h 1363801"/>
                <a:gd name="connsiteX22" fmla="*/ 623887 w 1652587"/>
                <a:gd name="connsiteY22" fmla="*/ 1162051 h 1363801"/>
                <a:gd name="connsiteX23" fmla="*/ 571500 w 1652587"/>
                <a:gd name="connsiteY23" fmla="*/ 1214439 h 1363801"/>
                <a:gd name="connsiteX24" fmla="*/ 504825 w 1652587"/>
                <a:gd name="connsiteY24" fmla="*/ 1247776 h 1363801"/>
                <a:gd name="connsiteX25" fmla="*/ 481012 w 1652587"/>
                <a:gd name="connsiteY25" fmla="*/ 1271589 h 1363801"/>
                <a:gd name="connsiteX26" fmla="*/ 428625 w 1652587"/>
                <a:gd name="connsiteY26" fmla="*/ 1309689 h 1363801"/>
                <a:gd name="connsiteX27" fmla="*/ 381000 w 1652587"/>
                <a:gd name="connsiteY27" fmla="*/ 1335883 h 1363801"/>
                <a:gd name="connsiteX28" fmla="*/ 335756 w 1652587"/>
                <a:gd name="connsiteY28" fmla="*/ 1347789 h 1363801"/>
                <a:gd name="connsiteX29" fmla="*/ 257175 w 1652587"/>
                <a:gd name="connsiteY29" fmla="*/ 1362076 h 1363801"/>
                <a:gd name="connsiteX30" fmla="*/ 166687 w 1652587"/>
                <a:gd name="connsiteY30" fmla="*/ 1295401 h 1363801"/>
                <a:gd name="connsiteX31" fmla="*/ 140494 w 1652587"/>
                <a:gd name="connsiteY31" fmla="*/ 1245395 h 1363801"/>
                <a:gd name="connsiteX32" fmla="*/ 109537 w 1652587"/>
                <a:gd name="connsiteY32" fmla="*/ 1176339 h 1363801"/>
                <a:gd name="connsiteX33" fmla="*/ 57150 w 1652587"/>
                <a:gd name="connsiteY33" fmla="*/ 1090614 h 1363801"/>
                <a:gd name="connsiteX34" fmla="*/ 0 w 1652587"/>
                <a:gd name="connsiteY34" fmla="*/ 1052514 h 1363801"/>
                <a:gd name="connsiteX35" fmla="*/ 0 w 1652587"/>
                <a:gd name="connsiteY35" fmla="*/ 1052514 h 1363801"/>
                <a:gd name="connsiteX0" fmla="*/ 1652587 w 1652587"/>
                <a:gd name="connsiteY0" fmla="*/ 0 h 1357444"/>
                <a:gd name="connsiteX1" fmla="*/ 1631155 w 1652587"/>
                <a:gd name="connsiteY1" fmla="*/ 38102 h 1357444"/>
                <a:gd name="connsiteX2" fmla="*/ 1597819 w 1652587"/>
                <a:gd name="connsiteY2" fmla="*/ 64296 h 1357444"/>
                <a:gd name="connsiteX3" fmla="*/ 1571625 w 1652587"/>
                <a:gd name="connsiteY3" fmla="*/ 97632 h 1357444"/>
                <a:gd name="connsiteX4" fmla="*/ 1554956 w 1652587"/>
                <a:gd name="connsiteY4" fmla="*/ 126207 h 1357444"/>
                <a:gd name="connsiteX5" fmla="*/ 1526381 w 1652587"/>
                <a:gd name="connsiteY5" fmla="*/ 169070 h 1357444"/>
                <a:gd name="connsiteX6" fmla="*/ 1481138 w 1652587"/>
                <a:gd name="connsiteY6" fmla="*/ 221457 h 1357444"/>
                <a:gd name="connsiteX7" fmla="*/ 1457325 w 1652587"/>
                <a:gd name="connsiteY7" fmla="*/ 252414 h 1357444"/>
                <a:gd name="connsiteX8" fmla="*/ 1421605 w 1652587"/>
                <a:gd name="connsiteY8" fmla="*/ 307182 h 1357444"/>
                <a:gd name="connsiteX9" fmla="*/ 1383506 w 1652587"/>
                <a:gd name="connsiteY9" fmla="*/ 357189 h 1357444"/>
                <a:gd name="connsiteX10" fmla="*/ 1333500 w 1652587"/>
                <a:gd name="connsiteY10" fmla="*/ 423864 h 1357444"/>
                <a:gd name="connsiteX11" fmla="*/ 1283494 w 1652587"/>
                <a:gd name="connsiteY11" fmla="*/ 502445 h 1357444"/>
                <a:gd name="connsiteX12" fmla="*/ 1247775 w 1652587"/>
                <a:gd name="connsiteY12" fmla="*/ 561976 h 1357444"/>
                <a:gd name="connsiteX13" fmla="*/ 1209675 w 1652587"/>
                <a:gd name="connsiteY13" fmla="*/ 616745 h 1357444"/>
                <a:gd name="connsiteX14" fmla="*/ 1166812 w 1652587"/>
                <a:gd name="connsiteY14" fmla="*/ 671514 h 1357444"/>
                <a:gd name="connsiteX15" fmla="*/ 1114425 w 1652587"/>
                <a:gd name="connsiteY15" fmla="*/ 733426 h 1357444"/>
                <a:gd name="connsiteX16" fmla="*/ 1066800 w 1652587"/>
                <a:gd name="connsiteY16" fmla="*/ 785814 h 1357444"/>
                <a:gd name="connsiteX17" fmla="*/ 990600 w 1652587"/>
                <a:gd name="connsiteY17" fmla="*/ 871539 h 1357444"/>
                <a:gd name="connsiteX18" fmla="*/ 878681 w 1652587"/>
                <a:gd name="connsiteY18" fmla="*/ 973933 h 1357444"/>
                <a:gd name="connsiteX19" fmla="*/ 840581 w 1652587"/>
                <a:gd name="connsiteY19" fmla="*/ 1016793 h 1357444"/>
                <a:gd name="connsiteX20" fmla="*/ 764382 w 1652587"/>
                <a:gd name="connsiteY20" fmla="*/ 1104901 h 1357444"/>
                <a:gd name="connsiteX21" fmla="*/ 711993 w 1652587"/>
                <a:gd name="connsiteY21" fmla="*/ 1135858 h 1357444"/>
                <a:gd name="connsiteX22" fmla="*/ 623887 w 1652587"/>
                <a:gd name="connsiteY22" fmla="*/ 1162051 h 1357444"/>
                <a:gd name="connsiteX23" fmla="*/ 571500 w 1652587"/>
                <a:gd name="connsiteY23" fmla="*/ 1214439 h 1357444"/>
                <a:gd name="connsiteX24" fmla="*/ 504825 w 1652587"/>
                <a:gd name="connsiteY24" fmla="*/ 1247776 h 1357444"/>
                <a:gd name="connsiteX25" fmla="*/ 481012 w 1652587"/>
                <a:gd name="connsiteY25" fmla="*/ 1271589 h 1357444"/>
                <a:gd name="connsiteX26" fmla="*/ 428625 w 1652587"/>
                <a:gd name="connsiteY26" fmla="*/ 1309689 h 1357444"/>
                <a:gd name="connsiteX27" fmla="*/ 381000 w 1652587"/>
                <a:gd name="connsiteY27" fmla="*/ 1335883 h 1357444"/>
                <a:gd name="connsiteX28" fmla="*/ 335756 w 1652587"/>
                <a:gd name="connsiteY28" fmla="*/ 1347789 h 1357444"/>
                <a:gd name="connsiteX29" fmla="*/ 235744 w 1652587"/>
                <a:gd name="connsiteY29" fmla="*/ 1354933 h 1357444"/>
                <a:gd name="connsiteX30" fmla="*/ 166687 w 1652587"/>
                <a:gd name="connsiteY30" fmla="*/ 1295401 h 1357444"/>
                <a:gd name="connsiteX31" fmla="*/ 140494 w 1652587"/>
                <a:gd name="connsiteY31" fmla="*/ 1245395 h 1357444"/>
                <a:gd name="connsiteX32" fmla="*/ 109537 w 1652587"/>
                <a:gd name="connsiteY32" fmla="*/ 1176339 h 1357444"/>
                <a:gd name="connsiteX33" fmla="*/ 57150 w 1652587"/>
                <a:gd name="connsiteY33" fmla="*/ 1090614 h 1357444"/>
                <a:gd name="connsiteX34" fmla="*/ 0 w 1652587"/>
                <a:gd name="connsiteY34" fmla="*/ 1052514 h 1357444"/>
                <a:gd name="connsiteX35" fmla="*/ 0 w 1652587"/>
                <a:gd name="connsiteY35" fmla="*/ 1052514 h 1357444"/>
                <a:gd name="connsiteX0" fmla="*/ 1652587 w 1652587"/>
                <a:gd name="connsiteY0" fmla="*/ 0 h 1360579"/>
                <a:gd name="connsiteX1" fmla="*/ 1631155 w 1652587"/>
                <a:gd name="connsiteY1" fmla="*/ 38102 h 1360579"/>
                <a:gd name="connsiteX2" fmla="*/ 1597819 w 1652587"/>
                <a:gd name="connsiteY2" fmla="*/ 64296 h 1360579"/>
                <a:gd name="connsiteX3" fmla="*/ 1571625 w 1652587"/>
                <a:gd name="connsiteY3" fmla="*/ 97632 h 1360579"/>
                <a:gd name="connsiteX4" fmla="*/ 1554956 w 1652587"/>
                <a:gd name="connsiteY4" fmla="*/ 126207 h 1360579"/>
                <a:gd name="connsiteX5" fmla="*/ 1526381 w 1652587"/>
                <a:gd name="connsiteY5" fmla="*/ 169070 h 1360579"/>
                <a:gd name="connsiteX6" fmla="*/ 1481138 w 1652587"/>
                <a:gd name="connsiteY6" fmla="*/ 221457 h 1360579"/>
                <a:gd name="connsiteX7" fmla="*/ 1457325 w 1652587"/>
                <a:gd name="connsiteY7" fmla="*/ 252414 h 1360579"/>
                <a:gd name="connsiteX8" fmla="*/ 1421605 w 1652587"/>
                <a:gd name="connsiteY8" fmla="*/ 307182 h 1360579"/>
                <a:gd name="connsiteX9" fmla="*/ 1383506 w 1652587"/>
                <a:gd name="connsiteY9" fmla="*/ 357189 h 1360579"/>
                <a:gd name="connsiteX10" fmla="*/ 1333500 w 1652587"/>
                <a:gd name="connsiteY10" fmla="*/ 423864 h 1360579"/>
                <a:gd name="connsiteX11" fmla="*/ 1283494 w 1652587"/>
                <a:gd name="connsiteY11" fmla="*/ 502445 h 1360579"/>
                <a:gd name="connsiteX12" fmla="*/ 1247775 w 1652587"/>
                <a:gd name="connsiteY12" fmla="*/ 561976 h 1360579"/>
                <a:gd name="connsiteX13" fmla="*/ 1209675 w 1652587"/>
                <a:gd name="connsiteY13" fmla="*/ 616745 h 1360579"/>
                <a:gd name="connsiteX14" fmla="*/ 1166812 w 1652587"/>
                <a:gd name="connsiteY14" fmla="*/ 671514 h 1360579"/>
                <a:gd name="connsiteX15" fmla="*/ 1114425 w 1652587"/>
                <a:gd name="connsiteY15" fmla="*/ 733426 h 1360579"/>
                <a:gd name="connsiteX16" fmla="*/ 1066800 w 1652587"/>
                <a:gd name="connsiteY16" fmla="*/ 785814 h 1360579"/>
                <a:gd name="connsiteX17" fmla="*/ 990600 w 1652587"/>
                <a:gd name="connsiteY17" fmla="*/ 871539 h 1360579"/>
                <a:gd name="connsiteX18" fmla="*/ 878681 w 1652587"/>
                <a:gd name="connsiteY18" fmla="*/ 973933 h 1360579"/>
                <a:gd name="connsiteX19" fmla="*/ 840581 w 1652587"/>
                <a:gd name="connsiteY19" fmla="*/ 1016793 h 1360579"/>
                <a:gd name="connsiteX20" fmla="*/ 764382 w 1652587"/>
                <a:gd name="connsiteY20" fmla="*/ 1104901 h 1360579"/>
                <a:gd name="connsiteX21" fmla="*/ 711993 w 1652587"/>
                <a:gd name="connsiteY21" fmla="*/ 1135858 h 1360579"/>
                <a:gd name="connsiteX22" fmla="*/ 623887 w 1652587"/>
                <a:gd name="connsiteY22" fmla="*/ 1162051 h 1360579"/>
                <a:gd name="connsiteX23" fmla="*/ 571500 w 1652587"/>
                <a:gd name="connsiteY23" fmla="*/ 1214439 h 1360579"/>
                <a:gd name="connsiteX24" fmla="*/ 504825 w 1652587"/>
                <a:gd name="connsiteY24" fmla="*/ 1247776 h 1360579"/>
                <a:gd name="connsiteX25" fmla="*/ 481012 w 1652587"/>
                <a:gd name="connsiteY25" fmla="*/ 1271589 h 1360579"/>
                <a:gd name="connsiteX26" fmla="*/ 428625 w 1652587"/>
                <a:gd name="connsiteY26" fmla="*/ 1309689 h 1360579"/>
                <a:gd name="connsiteX27" fmla="*/ 381000 w 1652587"/>
                <a:gd name="connsiteY27" fmla="*/ 1335883 h 1360579"/>
                <a:gd name="connsiteX28" fmla="*/ 335756 w 1652587"/>
                <a:gd name="connsiteY28" fmla="*/ 1347789 h 1360579"/>
                <a:gd name="connsiteX29" fmla="*/ 288131 w 1652587"/>
                <a:gd name="connsiteY29" fmla="*/ 1357313 h 1360579"/>
                <a:gd name="connsiteX30" fmla="*/ 235744 w 1652587"/>
                <a:gd name="connsiteY30" fmla="*/ 1354933 h 1360579"/>
                <a:gd name="connsiteX31" fmla="*/ 166687 w 1652587"/>
                <a:gd name="connsiteY31" fmla="*/ 1295401 h 1360579"/>
                <a:gd name="connsiteX32" fmla="*/ 140494 w 1652587"/>
                <a:gd name="connsiteY32" fmla="*/ 1245395 h 1360579"/>
                <a:gd name="connsiteX33" fmla="*/ 109537 w 1652587"/>
                <a:gd name="connsiteY33" fmla="*/ 1176339 h 1360579"/>
                <a:gd name="connsiteX34" fmla="*/ 57150 w 1652587"/>
                <a:gd name="connsiteY34" fmla="*/ 1090614 h 1360579"/>
                <a:gd name="connsiteX35" fmla="*/ 0 w 1652587"/>
                <a:gd name="connsiteY35" fmla="*/ 1052514 h 1360579"/>
                <a:gd name="connsiteX36" fmla="*/ 0 w 1652587"/>
                <a:gd name="connsiteY36" fmla="*/ 1052514 h 1360579"/>
                <a:gd name="connsiteX0" fmla="*/ 1652587 w 1652587"/>
                <a:gd name="connsiteY0" fmla="*/ 0 h 1365102"/>
                <a:gd name="connsiteX1" fmla="*/ 1631155 w 1652587"/>
                <a:gd name="connsiteY1" fmla="*/ 38102 h 1365102"/>
                <a:gd name="connsiteX2" fmla="*/ 1597819 w 1652587"/>
                <a:gd name="connsiteY2" fmla="*/ 64296 h 1365102"/>
                <a:gd name="connsiteX3" fmla="*/ 1571625 w 1652587"/>
                <a:gd name="connsiteY3" fmla="*/ 97632 h 1365102"/>
                <a:gd name="connsiteX4" fmla="*/ 1554956 w 1652587"/>
                <a:gd name="connsiteY4" fmla="*/ 126207 h 1365102"/>
                <a:gd name="connsiteX5" fmla="*/ 1526381 w 1652587"/>
                <a:gd name="connsiteY5" fmla="*/ 169070 h 1365102"/>
                <a:gd name="connsiteX6" fmla="*/ 1481138 w 1652587"/>
                <a:gd name="connsiteY6" fmla="*/ 221457 h 1365102"/>
                <a:gd name="connsiteX7" fmla="*/ 1457325 w 1652587"/>
                <a:gd name="connsiteY7" fmla="*/ 252414 h 1365102"/>
                <a:gd name="connsiteX8" fmla="*/ 1421605 w 1652587"/>
                <a:gd name="connsiteY8" fmla="*/ 307182 h 1365102"/>
                <a:gd name="connsiteX9" fmla="*/ 1383506 w 1652587"/>
                <a:gd name="connsiteY9" fmla="*/ 357189 h 1365102"/>
                <a:gd name="connsiteX10" fmla="*/ 1333500 w 1652587"/>
                <a:gd name="connsiteY10" fmla="*/ 423864 h 1365102"/>
                <a:gd name="connsiteX11" fmla="*/ 1283494 w 1652587"/>
                <a:gd name="connsiteY11" fmla="*/ 502445 h 1365102"/>
                <a:gd name="connsiteX12" fmla="*/ 1247775 w 1652587"/>
                <a:gd name="connsiteY12" fmla="*/ 561976 h 1365102"/>
                <a:gd name="connsiteX13" fmla="*/ 1209675 w 1652587"/>
                <a:gd name="connsiteY13" fmla="*/ 616745 h 1365102"/>
                <a:gd name="connsiteX14" fmla="*/ 1166812 w 1652587"/>
                <a:gd name="connsiteY14" fmla="*/ 671514 h 1365102"/>
                <a:gd name="connsiteX15" fmla="*/ 1114425 w 1652587"/>
                <a:gd name="connsiteY15" fmla="*/ 733426 h 1365102"/>
                <a:gd name="connsiteX16" fmla="*/ 1066800 w 1652587"/>
                <a:gd name="connsiteY16" fmla="*/ 785814 h 1365102"/>
                <a:gd name="connsiteX17" fmla="*/ 990600 w 1652587"/>
                <a:gd name="connsiteY17" fmla="*/ 871539 h 1365102"/>
                <a:gd name="connsiteX18" fmla="*/ 878681 w 1652587"/>
                <a:gd name="connsiteY18" fmla="*/ 973933 h 1365102"/>
                <a:gd name="connsiteX19" fmla="*/ 840581 w 1652587"/>
                <a:gd name="connsiteY19" fmla="*/ 1016793 h 1365102"/>
                <a:gd name="connsiteX20" fmla="*/ 764382 w 1652587"/>
                <a:gd name="connsiteY20" fmla="*/ 1104901 h 1365102"/>
                <a:gd name="connsiteX21" fmla="*/ 711993 w 1652587"/>
                <a:gd name="connsiteY21" fmla="*/ 1135858 h 1365102"/>
                <a:gd name="connsiteX22" fmla="*/ 623887 w 1652587"/>
                <a:gd name="connsiteY22" fmla="*/ 1162051 h 1365102"/>
                <a:gd name="connsiteX23" fmla="*/ 571500 w 1652587"/>
                <a:gd name="connsiteY23" fmla="*/ 1214439 h 1365102"/>
                <a:gd name="connsiteX24" fmla="*/ 504825 w 1652587"/>
                <a:gd name="connsiteY24" fmla="*/ 1247776 h 1365102"/>
                <a:gd name="connsiteX25" fmla="*/ 481012 w 1652587"/>
                <a:gd name="connsiteY25" fmla="*/ 1271589 h 1365102"/>
                <a:gd name="connsiteX26" fmla="*/ 428625 w 1652587"/>
                <a:gd name="connsiteY26" fmla="*/ 1309689 h 1365102"/>
                <a:gd name="connsiteX27" fmla="*/ 381000 w 1652587"/>
                <a:gd name="connsiteY27" fmla="*/ 1335883 h 1365102"/>
                <a:gd name="connsiteX28" fmla="*/ 335756 w 1652587"/>
                <a:gd name="connsiteY28" fmla="*/ 1347789 h 1365102"/>
                <a:gd name="connsiteX29" fmla="*/ 290512 w 1652587"/>
                <a:gd name="connsiteY29" fmla="*/ 1364457 h 1365102"/>
                <a:gd name="connsiteX30" fmla="*/ 235744 w 1652587"/>
                <a:gd name="connsiteY30" fmla="*/ 1354933 h 1365102"/>
                <a:gd name="connsiteX31" fmla="*/ 166687 w 1652587"/>
                <a:gd name="connsiteY31" fmla="*/ 1295401 h 1365102"/>
                <a:gd name="connsiteX32" fmla="*/ 140494 w 1652587"/>
                <a:gd name="connsiteY32" fmla="*/ 1245395 h 1365102"/>
                <a:gd name="connsiteX33" fmla="*/ 109537 w 1652587"/>
                <a:gd name="connsiteY33" fmla="*/ 1176339 h 1365102"/>
                <a:gd name="connsiteX34" fmla="*/ 57150 w 1652587"/>
                <a:gd name="connsiteY34" fmla="*/ 1090614 h 1365102"/>
                <a:gd name="connsiteX35" fmla="*/ 0 w 1652587"/>
                <a:gd name="connsiteY35" fmla="*/ 1052514 h 1365102"/>
                <a:gd name="connsiteX36" fmla="*/ 0 w 1652587"/>
                <a:gd name="connsiteY36" fmla="*/ 1052514 h 1365102"/>
                <a:gd name="connsiteX0" fmla="*/ 1652587 w 1652587"/>
                <a:gd name="connsiteY0" fmla="*/ 0 h 1365102"/>
                <a:gd name="connsiteX1" fmla="*/ 1631155 w 1652587"/>
                <a:gd name="connsiteY1" fmla="*/ 38102 h 1365102"/>
                <a:gd name="connsiteX2" fmla="*/ 1597819 w 1652587"/>
                <a:gd name="connsiteY2" fmla="*/ 64296 h 1365102"/>
                <a:gd name="connsiteX3" fmla="*/ 1571625 w 1652587"/>
                <a:gd name="connsiteY3" fmla="*/ 97632 h 1365102"/>
                <a:gd name="connsiteX4" fmla="*/ 1554956 w 1652587"/>
                <a:gd name="connsiteY4" fmla="*/ 126207 h 1365102"/>
                <a:gd name="connsiteX5" fmla="*/ 1526381 w 1652587"/>
                <a:gd name="connsiteY5" fmla="*/ 169070 h 1365102"/>
                <a:gd name="connsiteX6" fmla="*/ 1481138 w 1652587"/>
                <a:gd name="connsiteY6" fmla="*/ 221457 h 1365102"/>
                <a:gd name="connsiteX7" fmla="*/ 1457325 w 1652587"/>
                <a:gd name="connsiteY7" fmla="*/ 252414 h 1365102"/>
                <a:gd name="connsiteX8" fmla="*/ 1421605 w 1652587"/>
                <a:gd name="connsiteY8" fmla="*/ 307182 h 1365102"/>
                <a:gd name="connsiteX9" fmla="*/ 1383506 w 1652587"/>
                <a:gd name="connsiteY9" fmla="*/ 357189 h 1365102"/>
                <a:gd name="connsiteX10" fmla="*/ 1333500 w 1652587"/>
                <a:gd name="connsiteY10" fmla="*/ 423864 h 1365102"/>
                <a:gd name="connsiteX11" fmla="*/ 1283494 w 1652587"/>
                <a:gd name="connsiteY11" fmla="*/ 502445 h 1365102"/>
                <a:gd name="connsiteX12" fmla="*/ 1247775 w 1652587"/>
                <a:gd name="connsiteY12" fmla="*/ 561976 h 1365102"/>
                <a:gd name="connsiteX13" fmla="*/ 1209675 w 1652587"/>
                <a:gd name="connsiteY13" fmla="*/ 616745 h 1365102"/>
                <a:gd name="connsiteX14" fmla="*/ 1166812 w 1652587"/>
                <a:gd name="connsiteY14" fmla="*/ 671514 h 1365102"/>
                <a:gd name="connsiteX15" fmla="*/ 1114425 w 1652587"/>
                <a:gd name="connsiteY15" fmla="*/ 733426 h 1365102"/>
                <a:gd name="connsiteX16" fmla="*/ 1066800 w 1652587"/>
                <a:gd name="connsiteY16" fmla="*/ 785814 h 1365102"/>
                <a:gd name="connsiteX17" fmla="*/ 990600 w 1652587"/>
                <a:gd name="connsiteY17" fmla="*/ 871539 h 1365102"/>
                <a:gd name="connsiteX18" fmla="*/ 878681 w 1652587"/>
                <a:gd name="connsiteY18" fmla="*/ 973933 h 1365102"/>
                <a:gd name="connsiteX19" fmla="*/ 840581 w 1652587"/>
                <a:gd name="connsiteY19" fmla="*/ 1016793 h 1365102"/>
                <a:gd name="connsiteX20" fmla="*/ 764382 w 1652587"/>
                <a:gd name="connsiteY20" fmla="*/ 1104901 h 1365102"/>
                <a:gd name="connsiteX21" fmla="*/ 711993 w 1652587"/>
                <a:gd name="connsiteY21" fmla="*/ 1135858 h 1365102"/>
                <a:gd name="connsiteX22" fmla="*/ 623887 w 1652587"/>
                <a:gd name="connsiteY22" fmla="*/ 1162051 h 1365102"/>
                <a:gd name="connsiteX23" fmla="*/ 571500 w 1652587"/>
                <a:gd name="connsiteY23" fmla="*/ 1214439 h 1365102"/>
                <a:gd name="connsiteX24" fmla="*/ 504825 w 1652587"/>
                <a:gd name="connsiteY24" fmla="*/ 1247776 h 1365102"/>
                <a:gd name="connsiteX25" fmla="*/ 481012 w 1652587"/>
                <a:gd name="connsiteY25" fmla="*/ 1271589 h 1365102"/>
                <a:gd name="connsiteX26" fmla="*/ 428625 w 1652587"/>
                <a:gd name="connsiteY26" fmla="*/ 1309689 h 1365102"/>
                <a:gd name="connsiteX27" fmla="*/ 381000 w 1652587"/>
                <a:gd name="connsiteY27" fmla="*/ 1335883 h 1365102"/>
                <a:gd name="connsiteX28" fmla="*/ 338138 w 1652587"/>
                <a:gd name="connsiteY28" fmla="*/ 1354933 h 1365102"/>
                <a:gd name="connsiteX29" fmla="*/ 290512 w 1652587"/>
                <a:gd name="connsiteY29" fmla="*/ 1364457 h 1365102"/>
                <a:gd name="connsiteX30" fmla="*/ 235744 w 1652587"/>
                <a:gd name="connsiteY30" fmla="*/ 1354933 h 1365102"/>
                <a:gd name="connsiteX31" fmla="*/ 166687 w 1652587"/>
                <a:gd name="connsiteY31" fmla="*/ 1295401 h 1365102"/>
                <a:gd name="connsiteX32" fmla="*/ 140494 w 1652587"/>
                <a:gd name="connsiteY32" fmla="*/ 1245395 h 1365102"/>
                <a:gd name="connsiteX33" fmla="*/ 109537 w 1652587"/>
                <a:gd name="connsiteY33" fmla="*/ 1176339 h 1365102"/>
                <a:gd name="connsiteX34" fmla="*/ 57150 w 1652587"/>
                <a:gd name="connsiteY34" fmla="*/ 1090614 h 1365102"/>
                <a:gd name="connsiteX35" fmla="*/ 0 w 1652587"/>
                <a:gd name="connsiteY35" fmla="*/ 1052514 h 1365102"/>
                <a:gd name="connsiteX36" fmla="*/ 0 w 1652587"/>
                <a:gd name="connsiteY36" fmla="*/ 1052514 h 1365102"/>
                <a:gd name="connsiteX0" fmla="*/ 1652587 w 1652587"/>
                <a:gd name="connsiteY0" fmla="*/ 0 h 1365102"/>
                <a:gd name="connsiteX1" fmla="*/ 1631155 w 1652587"/>
                <a:gd name="connsiteY1" fmla="*/ 38102 h 1365102"/>
                <a:gd name="connsiteX2" fmla="*/ 1597819 w 1652587"/>
                <a:gd name="connsiteY2" fmla="*/ 64296 h 1365102"/>
                <a:gd name="connsiteX3" fmla="*/ 1571625 w 1652587"/>
                <a:gd name="connsiteY3" fmla="*/ 97632 h 1365102"/>
                <a:gd name="connsiteX4" fmla="*/ 1554956 w 1652587"/>
                <a:gd name="connsiteY4" fmla="*/ 126207 h 1365102"/>
                <a:gd name="connsiteX5" fmla="*/ 1526381 w 1652587"/>
                <a:gd name="connsiteY5" fmla="*/ 169070 h 1365102"/>
                <a:gd name="connsiteX6" fmla="*/ 1481138 w 1652587"/>
                <a:gd name="connsiteY6" fmla="*/ 221457 h 1365102"/>
                <a:gd name="connsiteX7" fmla="*/ 1457325 w 1652587"/>
                <a:gd name="connsiteY7" fmla="*/ 252414 h 1365102"/>
                <a:gd name="connsiteX8" fmla="*/ 1421605 w 1652587"/>
                <a:gd name="connsiteY8" fmla="*/ 307182 h 1365102"/>
                <a:gd name="connsiteX9" fmla="*/ 1383506 w 1652587"/>
                <a:gd name="connsiteY9" fmla="*/ 357189 h 1365102"/>
                <a:gd name="connsiteX10" fmla="*/ 1333500 w 1652587"/>
                <a:gd name="connsiteY10" fmla="*/ 423864 h 1365102"/>
                <a:gd name="connsiteX11" fmla="*/ 1283494 w 1652587"/>
                <a:gd name="connsiteY11" fmla="*/ 502445 h 1365102"/>
                <a:gd name="connsiteX12" fmla="*/ 1247775 w 1652587"/>
                <a:gd name="connsiteY12" fmla="*/ 561976 h 1365102"/>
                <a:gd name="connsiteX13" fmla="*/ 1209675 w 1652587"/>
                <a:gd name="connsiteY13" fmla="*/ 616745 h 1365102"/>
                <a:gd name="connsiteX14" fmla="*/ 1166812 w 1652587"/>
                <a:gd name="connsiteY14" fmla="*/ 671514 h 1365102"/>
                <a:gd name="connsiteX15" fmla="*/ 1114425 w 1652587"/>
                <a:gd name="connsiteY15" fmla="*/ 733426 h 1365102"/>
                <a:gd name="connsiteX16" fmla="*/ 1066800 w 1652587"/>
                <a:gd name="connsiteY16" fmla="*/ 785814 h 1365102"/>
                <a:gd name="connsiteX17" fmla="*/ 990600 w 1652587"/>
                <a:gd name="connsiteY17" fmla="*/ 871539 h 1365102"/>
                <a:gd name="connsiteX18" fmla="*/ 878681 w 1652587"/>
                <a:gd name="connsiteY18" fmla="*/ 973933 h 1365102"/>
                <a:gd name="connsiteX19" fmla="*/ 840581 w 1652587"/>
                <a:gd name="connsiteY19" fmla="*/ 1016793 h 1365102"/>
                <a:gd name="connsiteX20" fmla="*/ 764382 w 1652587"/>
                <a:gd name="connsiteY20" fmla="*/ 1104901 h 1365102"/>
                <a:gd name="connsiteX21" fmla="*/ 711993 w 1652587"/>
                <a:gd name="connsiteY21" fmla="*/ 1135858 h 1365102"/>
                <a:gd name="connsiteX22" fmla="*/ 623887 w 1652587"/>
                <a:gd name="connsiteY22" fmla="*/ 1162051 h 1365102"/>
                <a:gd name="connsiteX23" fmla="*/ 571500 w 1652587"/>
                <a:gd name="connsiteY23" fmla="*/ 1214439 h 1365102"/>
                <a:gd name="connsiteX24" fmla="*/ 504825 w 1652587"/>
                <a:gd name="connsiteY24" fmla="*/ 1247776 h 1365102"/>
                <a:gd name="connsiteX25" fmla="*/ 481012 w 1652587"/>
                <a:gd name="connsiteY25" fmla="*/ 1271589 h 1365102"/>
                <a:gd name="connsiteX26" fmla="*/ 428625 w 1652587"/>
                <a:gd name="connsiteY26" fmla="*/ 1309689 h 1365102"/>
                <a:gd name="connsiteX27" fmla="*/ 381000 w 1652587"/>
                <a:gd name="connsiteY27" fmla="*/ 1335883 h 1365102"/>
                <a:gd name="connsiteX28" fmla="*/ 338138 w 1652587"/>
                <a:gd name="connsiteY28" fmla="*/ 1354933 h 1365102"/>
                <a:gd name="connsiteX29" fmla="*/ 290512 w 1652587"/>
                <a:gd name="connsiteY29" fmla="*/ 1364457 h 1365102"/>
                <a:gd name="connsiteX30" fmla="*/ 235744 w 1652587"/>
                <a:gd name="connsiteY30" fmla="*/ 1354933 h 1365102"/>
                <a:gd name="connsiteX31" fmla="*/ 166687 w 1652587"/>
                <a:gd name="connsiteY31" fmla="*/ 1295401 h 1365102"/>
                <a:gd name="connsiteX32" fmla="*/ 140494 w 1652587"/>
                <a:gd name="connsiteY32" fmla="*/ 1245395 h 1365102"/>
                <a:gd name="connsiteX33" fmla="*/ 109537 w 1652587"/>
                <a:gd name="connsiteY33" fmla="*/ 1176339 h 1365102"/>
                <a:gd name="connsiteX34" fmla="*/ 57150 w 1652587"/>
                <a:gd name="connsiteY34" fmla="*/ 1090614 h 1365102"/>
                <a:gd name="connsiteX35" fmla="*/ 0 w 1652587"/>
                <a:gd name="connsiteY35" fmla="*/ 1052514 h 1365102"/>
                <a:gd name="connsiteX0" fmla="*/ 1595437 w 1595437"/>
                <a:gd name="connsiteY0" fmla="*/ 0 h 1365102"/>
                <a:gd name="connsiteX1" fmla="*/ 1574005 w 1595437"/>
                <a:gd name="connsiteY1" fmla="*/ 38102 h 1365102"/>
                <a:gd name="connsiteX2" fmla="*/ 1540669 w 1595437"/>
                <a:gd name="connsiteY2" fmla="*/ 64296 h 1365102"/>
                <a:gd name="connsiteX3" fmla="*/ 1514475 w 1595437"/>
                <a:gd name="connsiteY3" fmla="*/ 97632 h 1365102"/>
                <a:gd name="connsiteX4" fmla="*/ 1497806 w 1595437"/>
                <a:gd name="connsiteY4" fmla="*/ 126207 h 1365102"/>
                <a:gd name="connsiteX5" fmla="*/ 1469231 w 1595437"/>
                <a:gd name="connsiteY5" fmla="*/ 169070 h 1365102"/>
                <a:gd name="connsiteX6" fmla="*/ 1423988 w 1595437"/>
                <a:gd name="connsiteY6" fmla="*/ 221457 h 1365102"/>
                <a:gd name="connsiteX7" fmla="*/ 1400175 w 1595437"/>
                <a:gd name="connsiteY7" fmla="*/ 252414 h 1365102"/>
                <a:gd name="connsiteX8" fmla="*/ 1364455 w 1595437"/>
                <a:gd name="connsiteY8" fmla="*/ 307182 h 1365102"/>
                <a:gd name="connsiteX9" fmla="*/ 1326356 w 1595437"/>
                <a:gd name="connsiteY9" fmla="*/ 357189 h 1365102"/>
                <a:gd name="connsiteX10" fmla="*/ 1276350 w 1595437"/>
                <a:gd name="connsiteY10" fmla="*/ 423864 h 1365102"/>
                <a:gd name="connsiteX11" fmla="*/ 1226344 w 1595437"/>
                <a:gd name="connsiteY11" fmla="*/ 502445 h 1365102"/>
                <a:gd name="connsiteX12" fmla="*/ 1190625 w 1595437"/>
                <a:gd name="connsiteY12" fmla="*/ 561976 h 1365102"/>
                <a:gd name="connsiteX13" fmla="*/ 1152525 w 1595437"/>
                <a:gd name="connsiteY13" fmla="*/ 616745 h 1365102"/>
                <a:gd name="connsiteX14" fmla="*/ 1109662 w 1595437"/>
                <a:gd name="connsiteY14" fmla="*/ 671514 h 1365102"/>
                <a:gd name="connsiteX15" fmla="*/ 1057275 w 1595437"/>
                <a:gd name="connsiteY15" fmla="*/ 733426 h 1365102"/>
                <a:gd name="connsiteX16" fmla="*/ 1009650 w 1595437"/>
                <a:gd name="connsiteY16" fmla="*/ 785814 h 1365102"/>
                <a:gd name="connsiteX17" fmla="*/ 933450 w 1595437"/>
                <a:gd name="connsiteY17" fmla="*/ 871539 h 1365102"/>
                <a:gd name="connsiteX18" fmla="*/ 821531 w 1595437"/>
                <a:gd name="connsiteY18" fmla="*/ 973933 h 1365102"/>
                <a:gd name="connsiteX19" fmla="*/ 783431 w 1595437"/>
                <a:gd name="connsiteY19" fmla="*/ 1016793 h 1365102"/>
                <a:gd name="connsiteX20" fmla="*/ 707232 w 1595437"/>
                <a:gd name="connsiteY20" fmla="*/ 1104901 h 1365102"/>
                <a:gd name="connsiteX21" fmla="*/ 654843 w 1595437"/>
                <a:gd name="connsiteY21" fmla="*/ 1135858 h 1365102"/>
                <a:gd name="connsiteX22" fmla="*/ 566737 w 1595437"/>
                <a:gd name="connsiteY22" fmla="*/ 1162051 h 1365102"/>
                <a:gd name="connsiteX23" fmla="*/ 514350 w 1595437"/>
                <a:gd name="connsiteY23" fmla="*/ 1214439 h 1365102"/>
                <a:gd name="connsiteX24" fmla="*/ 447675 w 1595437"/>
                <a:gd name="connsiteY24" fmla="*/ 1247776 h 1365102"/>
                <a:gd name="connsiteX25" fmla="*/ 423862 w 1595437"/>
                <a:gd name="connsiteY25" fmla="*/ 1271589 h 1365102"/>
                <a:gd name="connsiteX26" fmla="*/ 371475 w 1595437"/>
                <a:gd name="connsiteY26" fmla="*/ 1309689 h 1365102"/>
                <a:gd name="connsiteX27" fmla="*/ 323850 w 1595437"/>
                <a:gd name="connsiteY27" fmla="*/ 1335883 h 1365102"/>
                <a:gd name="connsiteX28" fmla="*/ 280988 w 1595437"/>
                <a:gd name="connsiteY28" fmla="*/ 1354933 h 1365102"/>
                <a:gd name="connsiteX29" fmla="*/ 233362 w 1595437"/>
                <a:gd name="connsiteY29" fmla="*/ 1364457 h 1365102"/>
                <a:gd name="connsiteX30" fmla="*/ 178594 w 1595437"/>
                <a:gd name="connsiteY30" fmla="*/ 1354933 h 1365102"/>
                <a:gd name="connsiteX31" fmla="*/ 109537 w 1595437"/>
                <a:gd name="connsiteY31" fmla="*/ 1295401 h 1365102"/>
                <a:gd name="connsiteX32" fmla="*/ 83344 w 1595437"/>
                <a:gd name="connsiteY32" fmla="*/ 1245395 h 1365102"/>
                <a:gd name="connsiteX33" fmla="*/ 52387 w 1595437"/>
                <a:gd name="connsiteY33" fmla="*/ 1176339 h 1365102"/>
                <a:gd name="connsiteX34" fmla="*/ 0 w 1595437"/>
                <a:gd name="connsiteY34" fmla="*/ 1090614 h 1365102"/>
                <a:gd name="connsiteX0" fmla="*/ 1595437 w 1595437"/>
                <a:gd name="connsiteY0" fmla="*/ 0 h 1365102"/>
                <a:gd name="connsiteX1" fmla="*/ 1574005 w 1595437"/>
                <a:gd name="connsiteY1" fmla="*/ 38102 h 1365102"/>
                <a:gd name="connsiteX2" fmla="*/ 1540669 w 1595437"/>
                <a:gd name="connsiteY2" fmla="*/ 64296 h 1365102"/>
                <a:gd name="connsiteX3" fmla="*/ 1514475 w 1595437"/>
                <a:gd name="connsiteY3" fmla="*/ 97632 h 1365102"/>
                <a:gd name="connsiteX4" fmla="*/ 1497806 w 1595437"/>
                <a:gd name="connsiteY4" fmla="*/ 126207 h 1365102"/>
                <a:gd name="connsiteX5" fmla="*/ 1469231 w 1595437"/>
                <a:gd name="connsiteY5" fmla="*/ 169070 h 1365102"/>
                <a:gd name="connsiteX6" fmla="*/ 1423988 w 1595437"/>
                <a:gd name="connsiteY6" fmla="*/ 221457 h 1365102"/>
                <a:gd name="connsiteX7" fmla="*/ 1400175 w 1595437"/>
                <a:gd name="connsiteY7" fmla="*/ 252414 h 1365102"/>
                <a:gd name="connsiteX8" fmla="*/ 1364455 w 1595437"/>
                <a:gd name="connsiteY8" fmla="*/ 307182 h 1365102"/>
                <a:gd name="connsiteX9" fmla="*/ 1326356 w 1595437"/>
                <a:gd name="connsiteY9" fmla="*/ 357189 h 1365102"/>
                <a:gd name="connsiteX10" fmla="*/ 1276350 w 1595437"/>
                <a:gd name="connsiteY10" fmla="*/ 423864 h 1365102"/>
                <a:gd name="connsiteX11" fmla="*/ 1226344 w 1595437"/>
                <a:gd name="connsiteY11" fmla="*/ 502445 h 1365102"/>
                <a:gd name="connsiteX12" fmla="*/ 1190625 w 1595437"/>
                <a:gd name="connsiteY12" fmla="*/ 561976 h 1365102"/>
                <a:gd name="connsiteX13" fmla="*/ 1152525 w 1595437"/>
                <a:gd name="connsiteY13" fmla="*/ 616745 h 1365102"/>
                <a:gd name="connsiteX14" fmla="*/ 1109662 w 1595437"/>
                <a:gd name="connsiteY14" fmla="*/ 671514 h 1365102"/>
                <a:gd name="connsiteX15" fmla="*/ 1057275 w 1595437"/>
                <a:gd name="connsiteY15" fmla="*/ 733426 h 1365102"/>
                <a:gd name="connsiteX16" fmla="*/ 1009650 w 1595437"/>
                <a:gd name="connsiteY16" fmla="*/ 785814 h 1365102"/>
                <a:gd name="connsiteX17" fmla="*/ 933450 w 1595437"/>
                <a:gd name="connsiteY17" fmla="*/ 871539 h 1365102"/>
                <a:gd name="connsiteX18" fmla="*/ 821531 w 1595437"/>
                <a:gd name="connsiteY18" fmla="*/ 973933 h 1365102"/>
                <a:gd name="connsiteX19" fmla="*/ 783431 w 1595437"/>
                <a:gd name="connsiteY19" fmla="*/ 1016793 h 1365102"/>
                <a:gd name="connsiteX20" fmla="*/ 707232 w 1595437"/>
                <a:gd name="connsiteY20" fmla="*/ 1104901 h 1365102"/>
                <a:gd name="connsiteX21" fmla="*/ 654843 w 1595437"/>
                <a:gd name="connsiteY21" fmla="*/ 1135858 h 1365102"/>
                <a:gd name="connsiteX22" fmla="*/ 566737 w 1595437"/>
                <a:gd name="connsiteY22" fmla="*/ 1162051 h 1365102"/>
                <a:gd name="connsiteX23" fmla="*/ 514350 w 1595437"/>
                <a:gd name="connsiteY23" fmla="*/ 1214439 h 1365102"/>
                <a:gd name="connsiteX24" fmla="*/ 447675 w 1595437"/>
                <a:gd name="connsiteY24" fmla="*/ 1247776 h 1365102"/>
                <a:gd name="connsiteX25" fmla="*/ 423862 w 1595437"/>
                <a:gd name="connsiteY25" fmla="*/ 1271589 h 1365102"/>
                <a:gd name="connsiteX26" fmla="*/ 371475 w 1595437"/>
                <a:gd name="connsiteY26" fmla="*/ 1309689 h 1365102"/>
                <a:gd name="connsiteX27" fmla="*/ 323850 w 1595437"/>
                <a:gd name="connsiteY27" fmla="*/ 1335883 h 1365102"/>
                <a:gd name="connsiteX28" fmla="*/ 280988 w 1595437"/>
                <a:gd name="connsiteY28" fmla="*/ 1354933 h 1365102"/>
                <a:gd name="connsiteX29" fmla="*/ 233362 w 1595437"/>
                <a:gd name="connsiteY29" fmla="*/ 1364457 h 1365102"/>
                <a:gd name="connsiteX30" fmla="*/ 178594 w 1595437"/>
                <a:gd name="connsiteY30" fmla="*/ 1354933 h 1365102"/>
                <a:gd name="connsiteX31" fmla="*/ 109537 w 1595437"/>
                <a:gd name="connsiteY31" fmla="*/ 1295401 h 1365102"/>
                <a:gd name="connsiteX32" fmla="*/ 85726 w 1595437"/>
                <a:gd name="connsiteY32" fmla="*/ 1264445 h 1365102"/>
                <a:gd name="connsiteX33" fmla="*/ 52387 w 1595437"/>
                <a:gd name="connsiteY33" fmla="*/ 1176339 h 1365102"/>
                <a:gd name="connsiteX34" fmla="*/ 0 w 1595437"/>
                <a:gd name="connsiteY34" fmla="*/ 1090614 h 1365102"/>
                <a:gd name="connsiteX0" fmla="*/ 1595437 w 1595437"/>
                <a:gd name="connsiteY0" fmla="*/ 0 h 1365102"/>
                <a:gd name="connsiteX1" fmla="*/ 1574005 w 1595437"/>
                <a:gd name="connsiteY1" fmla="*/ 38102 h 1365102"/>
                <a:gd name="connsiteX2" fmla="*/ 1540669 w 1595437"/>
                <a:gd name="connsiteY2" fmla="*/ 64296 h 1365102"/>
                <a:gd name="connsiteX3" fmla="*/ 1514475 w 1595437"/>
                <a:gd name="connsiteY3" fmla="*/ 97632 h 1365102"/>
                <a:gd name="connsiteX4" fmla="*/ 1497806 w 1595437"/>
                <a:gd name="connsiteY4" fmla="*/ 126207 h 1365102"/>
                <a:gd name="connsiteX5" fmla="*/ 1469231 w 1595437"/>
                <a:gd name="connsiteY5" fmla="*/ 169070 h 1365102"/>
                <a:gd name="connsiteX6" fmla="*/ 1423988 w 1595437"/>
                <a:gd name="connsiteY6" fmla="*/ 221457 h 1365102"/>
                <a:gd name="connsiteX7" fmla="*/ 1400175 w 1595437"/>
                <a:gd name="connsiteY7" fmla="*/ 252414 h 1365102"/>
                <a:gd name="connsiteX8" fmla="*/ 1364455 w 1595437"/>
                <a:gd name="connsiteY8" fmla="*/ 307182 h 1365102"/>
                <a:gd name="connsiteX9" fmla="*/ 1326356 w 1595437"/>
                <a:gd name="connsiteY9" fmla="*/ 357189 h 1365102"/>
                <a:gd name="connsiteX10" fmla="*/ 1276350 w 1595437"/>
                <a:gd name="connsiteY10" fmla="*/ 423864 h 1365102"/>
                <a:gd name="connsiteX11" fmla="*/ 1226344 w 1595437"/>
                <a:gd name="connsiteY11" fmla="*/ 502445 h 1365102"/>
                <a:gd name="connsiteX12" fmla="*/ 1190625 w 1595437"/>
                <a:gd name="connsiteY12" fmla="*/ 561976 h 1365102"/>
                <a:gd name="connsiteX13" fmla="*/ 1152525 w 1595437"/>
                <a:gd name="connsiteY13" fmla="*/ 616745 h 1365102"/>
                <a:gd name="connsiteX14" fmla="*/ 1109662 w 1595437"/>
                <a:gd name="connsiteY14" fmla="*/ 671514 h 1365102"/>
                <a:gd name="connsiteX15" fmla="*/ 1057275 w 1595437"/>
                <a:gd name="connsiteY15" fmla="*/ 733426 h 1365102"/>
                <a:gd name="connsiteX16" fmla="*/ 1009650 w 1595437"/>
                <a:gd name="connsiteY16" fmla="*/ 785814 h 1365102"/>
                <a:gd name="connsiteX17" fmla="*/ 933450 w 1595437"/>
                <a:gd name="connsiteY17" fmla="*/ 871539 h 1365102"/>
                <a:gd name="connsiteX18" fmla="*/ 821531 w 1595437"/>
                <a:gd name="connsiteY18" fmla="*/ 973933 h 1365102"/>
                <a:gd name="connsiteX19" fmla="*/ 783431 w 1595437"/>
                <a:gd name="connsiteY19" fmla="*/ 1016793 h 1365102"/>
                <a:gd name="connsiteX20" fmla="*/ 707232 w 1595437"/>
                <a:gd name="connsiteY20" fmla="*/ 1104901 h 1365102"/>
                <a:gd name="connsiteX21" fmla="*/ 654843 w 1595437"/>
                <a:gd name="connsiteY21" fmla="*/ 1135858 h 1365102"/>
                <a:gd name="connsiteX22" fmla="*/ 566737 w 1595437"/>
                <a:gd name="connsiteY22" fmla="*/ 1162051 h 1365102"/>
                <a:gd name="connsiteX23" fmla="*/ 514350 w 1595437"/>
                <a:gd name="connsiteY23" fmla="*/ 1214439 h 1365102"/>
                <a:gd name="connsiteX24" fmla="*/ 447675 w 1595437"/>
                <a:gd name="connsiteY24" fmla="*/ 1247776 h 1365102"/>
                <a:gd name="connsiteX25" fmla="*/ 423862 w 1595437"/>
                <a:gd name="connsiteY25" fmla="*/ 1271589 h 1365102"/>
                <a:gd name="connsiteX26" fmla="*/ 371475 w 1595437"/>
                <a:gd name="connsiteY26" fmla="*/ 1309689 h 1365102"/>
                <a:gd name="connsiteX27" fmla="*/ 323850 w 1595437"/>
                <a:gd name="connsiteY27" fmla="*/ 1335883 h 1365102"/>
                <a:gd name="connsiteX28" fmla="*/ 280988 w 1595437"/>
                <a:gd name="connsiteY28" fmla="*/ 1354933 h 1365102"/>
                <a:gd name="connsiteX29" fmla="*/ 233362 w 1595437"/>
                <a:gd name="connsiteY29" fmla="*/ 1364457 h 1365102"/>
                <a:gd name="connsiteX30" fmla="*/ 178594 w 1595437"/>
                <a:gd name="connsiteY30" fmla="*/ 1354933 h 1365102"/>
                <a:gd name="connsiteX31" fmla="*/ 109537 w 1595437"/>
                <a:gd name="connsiteY31" fmla="*/ 1295401 h 1365102"/>
                <a:gd name="connsiteX32" fmla="*/ 85726 w 1595437"/>
                <a:gd name="connsiteY32" fmla="*/ 1264445 h 1365102"/>
                <a:gd name="connsiteX33" fmla="*/ 52387 w 1595437"/>
                <a:gd name="connsiteY33" fmla="*/ 1197770 h 1365102"/>
                <a:gd name="connsiteX34" fmla="*/ 0 w 1595437"/>
                <a:gd name="connsiteY34" fmla="*/ 1090614 h 1365102"/>
                <a:gd name="connsiteX0" fmla="*/ 1583531 w 1583531"/>
                <a:gd name="connsiteY0" fmla="*/ 0 h 1365102"/>
                <a:gd name="connsiteX1" fmla="*/ 1562099 w 1583531"/>
                <a:gd name="connsiteY1" fmla="*/ 38102 h 1365102"/>
                <a:gd name="connsiteX2" fmla="*/ 1528763 w 1583531"/>
                <a:gd name="connsiteY2" fmla="*/ 64296 h 1365102"/>
                <a:gd name="connsiteX3" fmla="*/ 1502569 w 1583531"/>
                <a:gd name="connsiteY3" fmla="*/ 97632 h 1365102"/>
                <a:gd name="connsiteX4" fmla="*/ 1485900 w 1583531"/>
                <a:gd name="connsiteY4" fmla="*/ 126207 h 1365102"/>
                <a:gd name="connsiteX5" fmla="*/ 1457325 w 1583531"/>
                <a:gd name="connsiteY5" fmla="*/ 169070 h 1365102"/>
                <a:gd name="connsiteX6" fmla="*/ 1412082 w 1583531"/>
                <a:gd name="connsiteY6" fmla="*/ 221457 h 1365102"/>
                <a:gd name="connsiteX7" fmla="*/ 1388269 w 1583531"/>
                <a:gd name="connsiteY7" fmla="*/ 252414 h 1365102"/>
                <a:gd name="connsiteX8" fmla="*/ 1352549 w 1583531"/>
                <a:gd name="connsiteY8" fmla="*/ 307182 h 1365102"/>
                <a:gd name="connsiteX9" fmla="*/ 1314450 w 1583531"/>
                <a:gd name="connsiteY9" fmla="*/ 357189 h 1365102"/>
                <a:gd name="connsiteX10" fmla="*/ 1264444 w 1583531"/>
                <a:gd name="connsiteY10" fmla="*/ 423864 h 1365102"/>
                <a:gd name="connsiteX11" fmla="*/ 1214438 w 1583531"/>
                <a:gd name="connsiteY11" fmla="*/ 502445 h 1365102"/>
                <a:gd name="connsiteX12" fmla="*/ 1178719 w 1583531"/>
                <a:gd name="connsiteY12" fmla="*/ 561976 h 1365102"/>
                <a:gd name="connsiteX13" fmla="*/ 1140619 w 1583531"/>
                <a:gd name="connsiteY13" fmla="*/ 616745 h 1365102"/>
                <a:gd name="connsiteX14" fmla="*/ 1097756 w 1583531"/>
                <a:gd name="connsiteY14" fmla="*/ 671514 h 1365102"/>
                <a:gd name="connsiteX15" fmla="*/ 1045369 w 1583531"/>
                <a:gd name="connsiteY15" fmla="*/ 733426 h 1365102"/>
                <a:gd name="connsiteX16" fmla="*/ 997744 w 1583531"/>
                <a:gd name="connsiteY16" fmla="*/ 785814 h 1365102"/>
                <a:gd name="connsiteX17" fmla="*/ 921544 w 1583531"/>
                <a:gd name="connsiteY17" fmla="*/ 871539 h 1365102"/>
                <a:gd name="connsiteX18" fmla="*/ 809625 w 1583531"/>
                <a:gd name="connsiteY18" fmla="*/ 973933 h 1365102"/>
                <a:gd name="connsiteX19" fmla="*/ 771525 w 1583531"/>
                <a:gd name="connsiteY19" fmla="*/ 1016793 h 1365102"/>
                <a:gd name="connsiteX20" fmla="*/ 695326 w 1583531"/>
                <a:gd name="connsiteY20" fmla="*/ 1104901 h 1365102"/>
                <a:gd name="connsiteX21" fmla="*/ 642937 w 1583531"/>
                <a:gd name="connsiteY21" fmla="*/ 1135858 h 1365102"/>
                <a:gd name="connsiteX22" fmla="*/ 554831 w 1583531"/>
                <a:gd name="connsiteY22" fmla="*/ 1162051 h 1365102"/>
                <a:gd name="connsiteX23" fmla="*/ 502444 w 1583531"/>
                <a:gd name="connsiteY23" fmla="*/ 1214439 h 1365102"/>
                <a:gd name="connsiteX24" fmla="*/ 435769 w 1583531"/>
                <a:gd name="connsiteY24" fmla="*/ 1247776 h 1365102"/>
                <a:gd name="connsiteX25" fmla="*/ 411956 w 1583531"/>
                <a:gd name="connsiteY25" fmla="*/ 1271589 h 1365102"/>
                <a:gd name="connsiteX26" fmla="*/ 359569 w 1583531"/>
                <a:gd name="connsiteY26" fmla="*/ 1309689 h 1365102"/>
                <a:gd name="connsiteX27" fmla="*/ 311944 w 1583531"/>
                <a:gd name="connsiteY27" fmla="*/ 1335883 h 1365102"/>
                <a:gd name="connsiteX28" fmla="*/ 269082 w 1583531"/>
                <a:gd name="connsiteY28" fmla="*/ 1354933 h 1365102"/>
                <a:gd name="connsiteX29" fmla="*/ 221456 w 1583531"/>
                <a:gd name="connsiteY29" fmla="*/ 1364457 h 1365102"/>
                <a:gd name="connsiteX30" fmla="*/ 166688 w 1583531"/>
                <a:gd name="connsiteY30" fmla="*/ 1354933 h 1365102"/>
                <a:gd name="connsiteX31" fmla="*/ 97631 w 1583531"/>
                <a:gd name="connsiteY31" fmla="*/ 1295401 h 1365102"/>
                <a:gd name="connsiteX32" fmla="*/ 73820 w 1583531"/>
                <a:gd name="connsiteY32" fmla="*/ 1264445 h 1365102"/>
                <a:gd name="connsiteX33" fmla="*/ 40481 w 1583531"/>
                <a:gd name="connsiteY33" fmla="*/ 1197770 h 1365102"/>
                <a:gd name="connsiteX34" fmla="*/ 0 w 1583531"/>
                <a:gd name="connsiteY34" fmla="*/ 1135858 h 1365102"/>
                <a:gd name="connsiteX0" fmla="*/ 1583531 w 1583531"/>
                <a:gd name="connsiteY0" fmla="*/ 0 h 1365102"/>
                <a:gd name="connsiteX1" fmla="*/ 1562099 w 1583531"/>
                <a:gd name="connsiteY1" fmla="*/ 38102 h 1365102"/>
                <a:gd name="connsiteX2" fmla="*/ 1528763 w 1583531"/>
                <a:gd name="connsiteY2" fmla="*/ 64296 h 1365102"/>
                <a:gd name="connsiteX3" fmla="*/ 1502569 w 1583531"/>
                <a:gd name="connsiteY3" fmla="*/ 97632 h 1365102"/>
                <a:gd name="connsiteX4" fmla="*/ 1485900 w 1583531"/>
                <a:gd name="connsiteY4" fmla="*/ 126207 h 1365102"/>
                <a:gd name="connsiteX5" fmla="*/ 1457325 w 1583531"/>
                <a:gd name="connsiteY5" fmla="*/ 169070 h 1365102"/>
                <a:gd name="connsiteX6" fmla="*/ 1412082 w 1583531"/>
                <a:gd name="connsiteY6" fmla="*/ 221457 h 1365102"/>
                <a:gd name="connsiteX7" fmla="*/ 1388269 w 1583531"/>
                <a:gd name="connsiteY7" fmla="*/ 252414 h 1365102"/>
                <a:gd name="connsiteX8" fmla="*/ 1352549 w 1583531"/>
                <a:gd name="connsiteY8" fmla="*/ 307182 h 1365102"/>
                <a:gd name="connsiteX9" fmla="*/ 1314450 w 1583531"/>
                <a:gd name="connsiteY9" fmla="*/ 357189 h 1365102"/>
                <a:gd name="connsiteX10" fmla="*/ 1264444 w 1583531"/>
                <a:gd name="connsiteY10" fmla="*/ 423864 h 1365102"/>
                <a:gd name="connsiteX11" fmla="*/ 1214438 w 1583531"/>
                <a:gd name="connsiteY11" fmla="*/ 502445 h 1365102"/>
                <a:gd name="connsiteX12" fmla="*/ 1178719 w 1583531"/>
                <a:gd name="connsiteY12" fmla="*/ 561976 h 1365102"/>
                <a:gd name="connsiteX13" fmla="*/ 1140619 w 1583531"/>
                <a:gd name="connsiteY13" fmla="*/ 616745 h 1365102"/>
                <a:gd name="connsiteX14" fmla="*/ 1097756 w 1583531"/>
                <a:gd name="connsiteY14" fmla="*/ 671514 h 1365102"/>
                <a:gd name="connsiteX15" fmla="*/ 1045369 w 1583531"/>
                <a:gd name="connsiteY15" fmla="*/ 733426 h 1365102"/>
                <a:gd name="connsiteX16" fmla="*/ 997744 w 1583531"/>
                <a:gd name="connsiteY16" fmla="*/ 785814 h 1365102"/>
                <a:gd name="connsiteX17" fmla="*/ 921544 w 1583531"/>
                <a:gd name="connsiteY17" fmla="*/ 871539 h 1365102"/>
                <a:gd name="connsiteX18" fmla="*/ 809625 w 1583531"/>
                <a:gd name="connsiteY18" fmla="*/ 973933 h 1365102"/>
                <a:gd name="connsiteX19" fmla="*/ 771525 w 1583531"/>
                <a:gd name="connsiteY19" fmla="*/ 1016793 h 1365102"/>
                <a:gd name="connsiteX20" fmla="*/ 695326 w 1583531"/>
                <a:gd name="connsiteY20" fmla="*/ 1104901 h 1365102"/>
                <a:gd name="connsiteX21" fmla="*/ 642937 w 1583531"/>
                <a:gd name="connsiteY21" fmla="*/ 1135858 h 1365102"/>
                <a:gd name="connsiteX22" fmla="*/ 554831 w 1583531"/>
                <a:gd name="connsiteY22" fmla="*/ 1162051 h 1365102"/>
                <a:gd name="connsiteX23" fmla="*/ 502444 w 1583531"/>
                <a:gd name="connsiteY23" fmla="*/ 1214439 h 1365102"/>
                <a:gd name="connsiteX24" fmla="*/ 447675 w 1583531"/>
                <a:gd name="connsiteY24" fmla="*/ 1235870 h 1365102"/>
                <a:gd name="connsiteX25" fmla="*/ 411956 w 1583531"/>
                <a:gd name="connsiteY25" fmla="*/ 1271589 h 1365102"/>
                <a:gd name="connsiteX26" fmla="*/ 359569 w 1583531"/>
                <a:gd name="connsiteY26" fmla="*/ 1309689 h 1365102"/>
                <a:gd name="connsiteX27" fmla="*/ 311944 w 1583531"/>
                <a:gd name="connsiteY27" fmla="*/ 1335883 h 1365102"/>
                <a:gd name="connsiteX28" fmla="*/ 269082 w 1583531"/>
                <a:gd name="connsiteY28" fmla="*/ 1354933 h 1365102"/>
                <a:gd name="connsiteX29" fmla="*/ 221456 w 1583531"/>
                <a:gd name="connsiteY29" fmla="*/ 1364457 h 1365102"/>
                <a:gd name="connsiteX30" fmla="*/ 166688 w 1583531"/>
                <a:gd name="connsiteY30" fmla="*/ 1354933 h 1365102"/>
                <a:gd name="connsiteX31" fmla="*/ 97631 w 1583531"/>
                <a:gd name="connsiteY31" fmla="*/ 1295401 h 1365102"/>
                <a:gd name="connsiteX32" fmla="*/ 73820 w 1583531"/>
                <a:gd name="connsiteY32" fmla="*/ 1264445 h 1365102"/>
                <a:gd name="connsiteX33" fmla="*/ 40481 w 1583531"/>
                <a:gd name="connsiteY33" fmla="*/ 1197770 h 1365102"/>
                <a:gd name="connsiteX34" fmla="*/ 0 w 1583531"/>
                <a:gd name="connsiteY34" fmla="*/ 1135858 h 1365102"/>
                <a:gd name="connsiteX0" fmla="*/ 1583531 w 1583531"/>
                <a:gd name="connsiteY0" fmla="*/ 0 h 1365102"/>
                <a:gd name="connsiteX1" fmla="*/ 1562099 w 1583531"/>
                <a:gd name="connsiteY1" fmla="*/ 38102 h 1365102"/>
                <a:gd name="connsiteX2" fmla="*/ 1528763 w 1583531"/>
                <a:gd name="connsiteY2" fmla="*/ 64296 h 1365102"/>
                <a:gd name="connsiteX3" fmla="*/ 1502569 w 1583531"/>
                <a:gd name="connsiteY3" fmla="*/ 97632 h 1365102"/>
                <a:gd name="connsiteX4" fmla="*/ 1485900 w 1583531"/>
                <a:gd name="connsiteY4" fmla="*/ 126207 h 1365102"/>
                <a:gd name="connsiteX5" fmla="*/ 1457325 w 1583531"/>
                <a:gd name="connsiteY5" fmla="*/ 169070 h 1365102"/>
                <a:gd name="connsiteX6" fmla="*/ 1412082 w 1583531"/>
                <a:gd name="connsiteY6" fmla="*/ 221457 h 1365102"/>
                <a:gd name="connsiteX7" fmla="*/ 1388269 w 1583531"/>
                <a:gd name="connsiteY7" fmla="*/ 252414 h 1365102"/>
                <a:gd name="connsiteX8" fmla="*/ 1352549 w 1583531"/>
                <a:gd name="connsiteY8" fmla="*/ 307182 h 1365102"/>
                <a:gd name="connsiteX9" fmla="*/ 1314450 w 1583531"/>
                <a:gd name="connsiteY9" fmla="*/ 357189 h 1365102"/>
                <a:gd name="connsiteX10" fmla="*/ 1264444 w 1583531"/>
                <a:gd name="connsiteY10" fmla="*/ 423864 h 1365102"/>
                <a:gd name="connsiteX11" fmla="*/ 1214438 w 1583531"/>
                <a:gd name="connsiteY11" fmla="*/ 502445 h 1365102"/>
                <a:gd name="connsiteX12" fmla="*/ 1178719 w 1583531"/>
                <a:gd name="connsiteY12" fmla="*/ 561976 h 1365102"/>
                <a:gd name="connsiteX13" fmla="*/ 1140619 w 1583531"/>
                <a:gd name="connsiteY13" fmla="*/ 616745 h 1365102"/>
                <a:gd name="connsiteX14" fmla="*/ 1097756 w 1583531"/>
                <a:gd name="connsiteY14" fmla="*/ 671514 h 1365102"/>
                <a:gd name="connsiteX15" fmla="*/ 1045369 w 1583531"/>
                <a:gd name="connsiteY15" fmla="*/ 733426 h 1365102"/>
                <a:gd name="connsiteX16" fmla="*/ 997744 w 1583531"/>
                <a:gd name="connsiteY16" fmla="*/ 785814 h 1365102"/>
                <a:gd name="connsiteX17" fmla="*/ 921544 w 1583531"/>
                <a:gd name="connsiteY17" fmla="*/ 871539 h 1365102"/>
                <a:gd name="connsiteX18" fmla="*/ 809625 w 1583531"/>
                <a:gd name="connsiteY18" fmla="*/ 973933 h 1365102"/>
                <a:gd name="connsiteX19" fmla="*/ 771525 w 1583531"/>
                <a:gd name="connsiteY19" fmla="*/ 1016793 h 1365102"/>
                <a:gd name="connsiteX20" fmla="*/ 695326 w 1583531"/>
                <a:gd name="connsiteY20" fmla="*/ 1104901 h 1365102"/>
                <a:gd name="connsiteX21" fmla="*/ 642937 w 1583531"/>
                <a:gd name="connsiteY21" fmla="*/ 1135858 h 1365102"/>
                <a:gd name="connsiteX22" fmla="*/ 564356 w 1583531"/>
                <a:gd name="connsiteY22" fmla="*/ 1173958 h 1365102"/>
                <a:gd name="connsiteX23" fmla="*/ 502444 w 1583531"/>
                <a:gd name="connsiteY23" fmla="*/ 1214439 h 1365102"/>
                <a:gd name="connsiteX24" fmla="*/ 447675 w 1583531"/>
                <a:gd name="connsiteY24" fmla="*/ 1235870 h 1365102"/>
                <a:gd name="connsiteX25" fmla="*/ 411956 w 1583531"/>
                <a:gd name="connsiteY25" fmla="*/ 1271589 h 1365102"/>
                <a:gd name="connsiteX26" fmla="*/ 359569 w 1583531"/>
                <a:gd name="connsiteY26" fmla="*/ 1309689 h 1365102"/>
                <a:gd name="connsiteX27" fmla="*/ 311944 w 1583531"/>
                <a:gd name="connsiteY27" fmla="*/ 1335883 h 1365102"/>
                <a:gd name="connsiteX28" fmla="*/ 269082 w 1583531"/>
                <a:gd name="connsiteY28" fmla="*/ 1354933 h 1365102"/>
                <a:gd name="connsiteX29" fmla="*/ 221456 w 1583531"/>
                <a:gd name="connsiteY29" fmla="*/ 1364457 h 1365102"/>
                <a:gd name="connsiteX30" fmla="*/ 166688 w 1583531"/>
                <a:gd name="connsiteY30" fmla="*/ 1354933 h 1365102"/>
                <a:gd name="connsiteX31" fmla="*/ 97631 w 1583531"/>
                <a:gd name="connsiteY31" fmla="*/ 1295401 h 1365102"/>
                <a:gd name="connsiteX32" fmla="*/ 73820 w 1583531"/>
                <a:gd name="connsiteY32" fmla="*/ 1264445 h 1365102"/>
                <a:gd name="connsiteX33" fmla="*/ 40481 w 1583531"/>
                <a:gd name="connsiteY33" fmla="*/ 1197770 h 1365102"/>
                <a:gd name="connsiteX34" fmla="*/ 0 w 1583531"/>
                <a:gd name="connsiteY34" fmla="*/ 1135858 h 1365102"/>
                <a:gd name="connsiteX0" fmla="*/ 1583531 w 1583531"/>
                <a:gd name="connsiteY0" fmla="*/ 0 h 1365102"/>
                <a:gd name="connsiteX1" fmla="*/ 1562099 w 1583531"/>
                <a:gd name="connsiteY1" fmla="*/ 38102 h 1365102"/>
                <a:gd name="connsiteX2" fmla="*/ 1528763 w 1583531"/>
                <a:gd name="connsiteY2" fmla="*/ 64296 h 1365102"/>
                <a:gd name="connsiteX3" fmla="*/ 1502569 w 1583531"/>
                <a:gd name="connsiteY3" fmla="*/ 97632 h 1365102"/>
                <a:gd name="connsiteX4" fmla="*/ 1485900 w 1583531"/>
                <a:gd name="connsiteY4" fmla="*/ 126207 h 1365102"/>
                <a:gd name="connsiteX5" fmla="*/ 1457325 w 1583531"/>
                <a:gd name="connsiteY5" fmla="*/ 169070 h 1365102"/>
                <a:gd name="connsiteX6" fmla="*/ 1412082 w 1583531"/>
                <a:gd name="connsiteY6" fmla="*/ 221457 h 1365102"/>
                <a:gd name="connsiteX7" fmla="*/ 1388269 w 1583531"/>
                <a:gd name="connsiteY7" fmla="*/ 252414 h 1365102"/>
                <a:gd name="connsiteX8" fmla="*/ 1352549 w 1583531"/>
                <a:gd name="connsiteY8" fmla="*/ 307182 h 1365102"/>
                <a:gd name="connsiteX9" fmla="*/ 1314450 w 1583531"/>
                <a:gd name="connsiteY9" fmla="*/ 357189 h 1365102"/>
                <a:gd name="connsiteX10" fmla="*/ 1264444 w 1583531"/>
                <a:gd name="connsiteY10" fmla="*/ 423864 h 1365102"/>
                <a:gd name="connsiteX11" fmla="*/ 1214438 w 1583531"/>
                <a:gd name="connsiteY11" fmla="*/ 502445 h 1365102"/>
                <a:gd name="connsiteX12" fmla="*/ 1178719 w 1583531"/>
                <a:gd name="connsiteY12" fmla="*/ 561976 h 1365102"/>
                <a:gd name="connsiteX13" fmla="*/ 1140619 w 1583531"/>
                <a:gd name="connsiteY13" fmla="*/ 616745 h 1365102"/>
                <a:gd name="connsiteX14" fmla="*/ 1097756 w 1583531"/>
                <a:gd name="connsiteY14" fmla="*/ 671514 h 1365102"/>
                <a:gd name="connsiteX15" fmla="*/ 1045369 w 1583531"/>
                <a:gd name="connsiteY15" fmla="*/ 733426 h 1365102"/>
                <a:gd name="connsiteX16" fmla="*/ 997744 w 1583531"/>
                <a:gd name="connsiteY16" fmla="*/ 785814 h 1365102"/>
                <a:gd name="connsiteX17" fmla="*/ 921544 w 1583531"/>
                <a:gd name="connsiteY17" fmla="*/ 871539 h 1365102"/>
                <a:gd name="connsiteX18" fmla="*/ 809625 w 1583531"/>
                <a:gd name="connsiteY18" fmla="*/ 973933 h 1365102"/>
                <a:gd name="connsiteX19" fmla="*/ 771525 w 1583531"/>
                <a:gd name="connsiteY19" fmla="*/ 1016793 h 1365102"/>
                <a:gd name="connsiteX20" fmla="*/ 695326 w 1583531"/>
                <a:gd name="connsiteY20" fmla="*/ 1104901 h 1365102"/>
                <a:gd name="connsiteX21" fmla="*/ 642937 w 1583531"/>
                <a:gd name="connsiteY21" fmla="*/ 1135858 h 1365102"/>
                <a:gd name="connsiteX22" fmla="*/ 564356 w 1583531"/>
                <a:gd name="connsiteY22" fmla="*/ 1173958 h 1365102"/>
                <a:gd name="connsiteX23" fmla="*/ 502444 w 1583531"/>
                <a:gd name="connsiteY23" fmla="*/ 1202533 h 1365102"/>
                <a:gd name="connsiteX24" fmla="*/ 447675 w 1583531"/>
                <a:gd name="connsiteY24" fmla="*/ 1235870 h 1365102"/>
                <a:gd name="connsiteX25" fmla="*/ 411956 w 1583531"/>
                <a:gd name="connsiteY25" fmla="*/ 1271589 h 1365102"/>
                <a:gd name="connsiteX26" fmla="*/ 359569 w 1583531"/>
                <a:gd name="connsiteY26" fmla="*/ 1309689 h 1365102"/>
                <a:gd name="connsiteX27" fmla="*/ 311944 w 1583531"/>
                <a:gd name="connsiteY27" fmla="*/ 1335883 h 1365102"/>
                <a:gd name="connsiteX28" fmla="*/ 269082 w 1583531"/>
                <a:gd name="connsiteY28" fmla="*/ 1354933 h 1365102"/>
                <a:gd name="connsiteX29" fmla="*/ 221456 w 1583531"/>
                <a:gd name="connsiteY29" fmla="*/ 1364457 h 1365102"/>
                <a:gd name="connsiteX30" fmla="*/ 166688 w 1583531"/>
                <a:gd name="connsiteY30" fmla="*/ 1354933 h 1365102"/>
                <a:gd name="connsiteX31" fmla="*/ 97631 w 1583531"/>
                <a:gd name="connsiteY31" fmla="*/ 1295401 h 1365102"/>
                <a:gd name="connsiteX32" fmla="*/ 73820 w 1583531"/>
                <a:gd name="connsiteY32" fmla="*/ 1264445 h 1365102"/>
                <a:gd name="connsiteX33" fmla="*/ 40481 w 1583531"/>
                <a:gd name="connsiteY33" fmla="*/ 1197770 h 1365102"/>
                <a:gd name="connsiteX34" fmla="*/ 0 w 1583531"/>
                <a:gd name="connsiteY34" fmla="*/ 1135858 h 1365102"/>
                <a:gd name="connsiteX0" fmla="*/ 1583531 w 1583531"/>
                <a:gd name="connsiteY0" fmla="*/ 0 h 1365102"/>
                <a:gd name="connsiteX1" fmla="*/ 1562099 w 1583531"/>
                <a:gd name="connsiteY1" fmla="*/ 38102 h 1365102"/>
                <a:gd name="connsiteX2" fmla="*/ 1528763 w 1583531"/>
                <a:gd name="connsiteY2" fmla="*/ 64296 h 1365102"/>
                <a:gd name="connsiteX3" fmla="*/ 1502569 w 1583531"/>
                <a:gd name="connsiteY3" fmla="*/ 97632 h 1365102"/>
                <a:gd name="connsiteX4" fmla="*/ 1485900 w 1583531"/>
                <a:gd name="connsiteY4" fmla="*/ 126207 h 1365102"/>
                <a:gd name="connsiteX5" fmla="*/ 1457325 w 1583531"/>
                <a:gd name="connsiteY5" fmla="*/ 169070 h 1365102"/>
                <a:gd name="connsiteX6" fmla="*/ 1412082 w 1583531"/>
                <a:gd name="connsiteY6" fmla="*/ 221457 h 1365102"/>
                <a:gd name="connsiteX7" fmla="*/ 1388269 w 1583531"/>
                <a:gd name="connsiteY7" fmla="*/ 252414 h 1365102"/>
                <a:gd name="connsiteX8" fmla="*/ 1352549 w 1583531"/>
                <a:gd name="connsiteY8" fmla="*/ 307182 h 1365102"/>
                <a:gd name="connsiteX9" fmla="*/ 1314450 w 1583531"/>
                <a:gd name="connsiteY9" fmla="*/ 357189 h 1365102"/>
                <a:gd name="connsiteX10" fmla="*/ 1264444 w 1583531"/>
                <a:gd name="connsiteY10" fmla="*/ 423864 h 1365102"/>
                <a:gd name="connsiteX11" fmla="*/ 1214438 w 1583531"/>
                <a:gd name="connsiteY11" fmla="*/ 502445 h 1365102"/>
                <a:gd name="connsiteX12" fmla="*/ 1178719 w 1583531"/>
                <a:gd name="connsiteY12" fmla="*/ 561976 h 1365102"/>
                <a:gd name="connsiteX13" fmla="*/ 1140619 w 1583531"/>
                <a:gd name="connsiteY13" fmla="*/ 616745 h 1365102"/>
                <a:gd name="connsiteX14" fmla="*/ 1097756 w 1583531"/>
                <a:gd name="connsiteY14" fmla="*/ 671514 h 1365102"/>
                <a:gd name="connsiteX15" fmla="*/ 1045369 w 1583531"/>
                <a:gd name="connsiteY15" fmla="*/ 733426 h 1365102"/>
                <a:gd name="connsiteX16" fmla="*/ 997744 w 1583531"/>
                <a:gd name="connsiteY16" fmla="*/ 785814 h 1365102"/>
                <a:gd name="connsiteX17" fmla="*/ 921544 w 1583531"/>
                <a:gd name="connsiteY17" fmla="*/ 871539 h 1365102"/>
                <a:gd name="connsiteX18" fmla="*/ 809625 w 1583531"/>
                <a:gd name="connsiteY18" fmla="*/ 973933 h 1365102"/>
                <a:gd name="connsiteX19" fmla="*/ 771525 w 1583531"/>
                <a:gd name="connsiteY19" fmla="*/ 1016793 h 1365102"/>
                <a:gd name="connsiteX20" fmla="*/ 695326 w 1583531"/>
                <a:gd name="connsiteY20" fmla="*/ 1104901 h 1365102"/>
                <a:gd name="connsiteX21" fmla="*/ 647700 w 1583531"/>
                <a:gd name="connsiteY21" fmla="*/ 1143002 h 1365102"/>
                <a:gd name="connsiteX22" fmla="*/ 564356 w 1583531"/>
                <a:gd name="connsiteY22" fmla="*/ 1173958 h 1365102"/>
                <a:gd name="connsiteX23" fmla="*/ 502444 w 1583531"/>
                <a:gd name="connsiteY23" fmla="*/ 1202533 h 1365102"/>
                <a:gd name="connsiteX24" fmla="*/ 447675 w 1583531"/>
                <a:gd name="connsiteY24" fmla="*/ 1235870 h 1365102"/>
                <a:gd name="connsiteX25" fmla="*/ 411956 w 1583531"/>
                <a:gd name="connsiteY25" fmla="*/ 1271589 h 1365102"/>
                <a:gd name="connsiteX26" fmla="*/ 359569 w 1583531"/>
                <a:gd name="connsiteY26" fmla="*/ 1309689 h 1365102"/>
                <a:gd name="connsiteX27" fmla="*/ 311944 w 1583531"/>
                <a:gd name="connsiteY27" fmla="*/ 1335883 h 1365102"/>
                <a:gd name="connsiteX28" fmla="*/ 269082 w 1583531"/>
                <a:gd name="connsiteY28" fmla="*/ 1354933 h 1365102"/>
                <a:gd name="connsiteX29" fmla="*/ 221456 w 1583531"/>
                <a:gd name="connsiteY29" fmla="*/ 1364457 h 1365102"/>
                <a:gd name="connsiteX30" fmla="*/ 166688 w 1583531"/>
                <a:gd name="connsiteY30" fmla="*/ 1354933 h 1365102"/>
                <a:gd name="connsiteX31" fmla="*/ 97631 w 1583531"/>
                <a:gd name="connsiteY31" fmla="*/ 1295401 h 1365102"/>
                <a:gd name="connsiteX32" fmla="*/ 73820 w 1583531"/>
                <a:gd name="connsiteY32" fmla="*/ 1264445 h 1365102"/>
                <a:gd name="connsiteX33" fmla="*/ 40481 w 1583531"/>
                <a:gd name="connsiteY33" fmla="*/ 1197770 h 1365102"/>
                <a:gd name="connsiteX34" fmla="*/ 0 w 1583531"/>
                <a:gd name="connsiteY34" fmla="*/ 1135858 h 1365102"/>
                <a:gd name="connsiteX0" fmla="*/ 1583531 w 1583531"/>
                <a:gd name="connsiteY0" fmla="*/ 0 h 1365102"/>
                <a:gd name="connsiteX1" fmla="*/ 1562099 w 1583531"/>
                <a:gd name="connsiteY1" fmla="*/ 38102 h 1365102"/>
                <a:gd name="connsiteX2" fmla="*/ 1528763 w 1583531"/>
                <a:gd name="connsiteY2" fmla="*/ 64296 h 1365102"/>
                <a:gd name="connsiteX3" fmla="*/ 1502569 w 1583531"/>
                <a:gd name="connsiteY3" fmla="*/ 97632 h 1365102"/>
                <a:gd name="connsiteX4" fmla="*/ 1485900 w 1583531"/>
                <a:gd name="connsiteY4" fmla="*/ 126207 h 1365102"/>
                <a:gd name="connsiteX5" fmla="*/ 1457325 w 1583531"/>
                <a:gd name="connsiteY5" fmla="*/ 169070 h 1365102"/>
                <a:gd name="connsiteX6" fmla="*/ 1412082 w 1583531"/>
                <a:gd name="connsiteY6" fmla="*/ 221457 h 1365102"/>
                <a:gd name="connsiteX7" fmla="*/ 1388269 w 1583531"/>
                <a:gd name="connsiteY7" fmla="*/ 252414 h 1365102"/>
                <a:gd name="connsiteX8" fmla="*/ 1352549 w 1583531"/>
                <a:gd name="connsiteY8" fmla="*/ 307182 h 1365102"/>
                <a:gd name="connsiteX9" fmla="*/ 1314450 w 1583531"/>
                <a:gd name="connsiteY9" fmla="*/ 357189 h 1365102"/>
                <a:gd name="connsiteX10" fmla="*/ 1264444 w 1583531"/>
                <a:gd name="connsiteY10" fmla="*/ 423864 h 1365102"/>
                <a:gd name="connsiteX11" fmla="*/ 1214438 w 1583531"/>
                <a:gd name="connsiteY11" fmla="*/ 502445 h 1365102"/>
                <a:gd name="connsiteX12" fmla="*/ 1178719 w 1583531"/>
                <a:gd name="connsiteY12" fmla="*/ 561976 h 1365102"/>
                <a:gd name="connsiteX13" fmla="*/ 1140619 w 1583531"/>
                <a:gd name="connsiteY13" fmla="*/ 616745 h 1365102"/>
                <a:gd name="connsiteX14" fmla="*/ 1097756 w 1583531"/>
                <a:gd name="connsiteY14" fmla="*/ 671514 h 1365102"/>
                <a:gd name="connsiteX15" fmla="*/ 1045369 w 1583531"/>
                <a:gd name="connsiteY15" fmla="*/ 733426 h 1365102"/>
                <a:gd name="connsiteX16" fmla="*/ 997744 w 1583531"/>
                <a:gd name="connsiteY16" fmla="*/ 785814 h 1365102"/>
                <a:gd name="connsiteX17" fmla="*/ 921544 w 1583531"/>
                <a:gd name="connsiteY17" fmla="*/ 871539 h 1365102"/>
                <a:gd name="connsiteX18" fmla="*/ 809625 w 1583531"/>
                <a:gd name="connsiteY18" fmla="*/ 973933 h 1365102"/>
                <a:gd name="connsiteX19" fmla="*/ 771525 w 1583531"/>
                <a:gd name="connsiteY19" fmla="*/ 1016793 h 1365102"/>
                <a:gd name="connsiteX20" fmla="*/ 721519 w 1583531"/>
                <a:gd name="connsiteY20" fmla="*/ 1085851 h 1365102"/>
                <a:gd name="connsiteX21" fmla="*/ 647700 w 1583531"/>
                <a:gd name="connsiteY21" fmla="*/ 1143002 h 1365102"/>
                <a:gd name="connsiteX22" fmla="*/ 564356 w 1583531"/>
                <a:gd name="connsiteY22" fmla="*/ 1173958 h 1365102"/>
                <a:gd name="connsiteX23" fmla="*/ 502444 w 1583531"/>
                <a:gd name="connsiteY23" fmla="*/ 1202533 h 1365102"/>
                <a:gd name="connsiteX24" fmla="*/ 447675 w 1583531"/>
                <a:gd name="connsiteY24" fmla="*/ 1235870 h 1365102"/>
                <a:gd name="connsiteX25" fmla="*/ 411956 w 1583531"/>
                <a:gd name="connsiteY25" fmla="*/ 1271589 h 1365102"/>
                <a:gd name="connsiteX26" fmla="*/ 359569 w 1583531"/>
                <a:gd name="connsiteY26" fmla="*/ 1309689 h 1365102"/>
                <a:gd name="connsiteX27" fmla="*/ 311944 w 1583531"/>
                <a:gd name="connsiteY27" fmla="*/ 1335883 h 1365102"/>
                <a:gd name="connsiteX28" fmla="*/ 269082 w 1583531"/>
                <a:gd name="connsiteY28" fmla="*/ 1354933 h 1365102"/>
                <a:gd name="connsiteX29" fmla="*/ 221456 w 1583531"/>
                <a:gd name="connsiteY29" fmla="*/ 1364457 h 1365102"/>
                <a:gd name="connsiteX30" fmla="*/ 166688 w 1583531"/>
                <a:gd name="connsiteY30" fmla="*/ 1354933 h 1365102"/>
                <a:gd name="connsiteX31" fmla="*/ 97631 w 1583531"/>
                <a:gd name="connsiteY31" fmla="*/ 1295401 h 1365102"/>
                <a:gd name="connsiteX32" fmla="*/ 73820 w 1583531"/>
                <a:gd name="connsiteY32" fmla="*/ 1264445 h 1365102"/>
                <a:gd name="connsiteX33" fmla="*/ 40481 w 1583531"/>
                <a:gd name="connsiteY33" fmla="*/ 1197770 h 1365102"/>
                <a:gd name="connsiteX34" fmla="*/ 0 w 1583531"/>
                <a:gd name="connsiteY34" fmla="*/ 1135858 h 1365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583531" h="1365102">
                  <a:moveTo>
                    <a:pt x="1583531" y="0"/>
                  </a:moveTo>
                  <a:cubicBezTo>
                    <a:pt x="1574006" y="15876"/>
                    <a:pt x="1571227" y="27386"/>
                    <a:pt x="1562099" y="38102"/>
                  </a:cubicBezTo>
                  <a:cubicBezTo>
                    <a:pt x="1552971" y="48818"/>
                    <a:pt x="1536304" y="55565"/>
                    <a:pt x="1528763" y="64296"/>
                  </a:cubicBezTo>
                  <a:lnTo>
                    <a:pt x="1502569" y="97632"/>
                  </a:lnTo>
                  <a:cubicBezTo>
                    <a:pt x="1502569" y="100013"/>
                    <a:pt x="1485900" y="123826"/>
                    <a:pt x="1485900" y="126207"/>
                  </a:cubicBezTo>
                  <a:lnTo>
                    <a:pt x="1457325" y="169070"/>
                  </a:lnTo>
                  <a:lnTo>
                    <a:pt x="1412082" y="221457"/>
                  </a:lnTo>
                  <a:cubicBezTo>
                    <a:pt x="1411288" y="223838"/>
                    <a:pt x="1389063" y="250033"/>
                    <a:pt x="1388269" y="252414"/>
                  </a:cubicBezTo>
                  <a:lnTo>
                    <a:pt x="1352549" y="307182"/>
                  </a:lnTo>
                  <a:lnTo>
                    <a:pt x="1314450" y="357189"/>
                  </a:lnTo>
                  <a:lnTo>
                    <a:pt x="1264444" y="423864"/>
                  </a:lnTo>
                  <a:lnTo>
                    <a:pt x="1214438" y="502445"/>
                  </a:lnTo>
                  <a:lnTo>
                    <a:pt x="1178719" y="561976"/>
                  </a:lnTo>
                  <a:lnTo>
                    <a:pt x="1140619" y="616745"/>
                  </a:lnTo>
                  <a:lnTo>
                    <a:pt x="1097756" y="671514"/>
                  </a:lnTo>
                  <a:lnTo>
                    <a:pt x="1045369" y="733426"/>
                  </a:lnTo>
                  <a:lnTo>
                    <a:pt x="997744" y="785814"/>
                  </a:lnTo>
                  <a:lnTo>
                    <a:pt x="921544" y="871539"/>
                  </a:lnTo>
                  <a:lnTo>
                    <a:pt x="809625" y="973933"/>
                  </a:lnTo>
                  <a:cubicBezTo>
                    <a:pt x="784622" y="998142"/>
                    <a:pt x="790575" y="994965"/>
                    <a:pt x="771525" y="1016793"/>
                  </a:cubicBezTo>
                  <a:cubicBezTo>
                    <a:pt x="752475" y="1038621"/>
                    <a:pt x="742950" y="1066007"/>
                    <a:pt x="721519" y="1085851"/>
                  </a:cubicBezTo>
                  <a:cubicBezTo>
                    <a:pt x="710406" y="1098551"/>
                    <a:pt x="682626" y="1127921"/>
                    <a:pt x="647700" y="1143002"/>
                  </a:cubicBezTo>
                  <a:lnTo>
                    <a:pt x="564356" y="1173958"/>
                  </a:lnTo>
                  <a:lnTo>
                    <a:pt x="502444" y="1202533"/>
                  </a:lnTo>
                  <a:lnTo>
                    <a:pt x="447675" y="1235870"/>
                  </a:lnTo>
                  <a:lnTo>
                    <a:pt x="411956" y="1271589"/>
                  </a:lnTo>
                  <a:lnTo>
                    <a:pt x="359569" y="1309689"/>
                  </a:lnTo>
                  <a:lnTo>
                    <a:pt x="311944" y="1335883"/>
                  </a:lnTo>
                  <a:lnTo>
                    <a:pt x="269082" y="1354933"/>
                  </a:lnTo>
                  <a:cubicBezTo>
                    <a:pt x="253604" y="1358505"/>
                    <a:pt x="238125" y="1363266"/>
                    <a:pt x="221456" y="1364457"/>
                  </a:cubicBezTo>
                  <a:cubicBezTo>
                    <a:pt x="204787" y="1365648"/>
                    <a:pt x="187325" y="1366442"/>
                    <a:pt x="166688" y="1354933"/>
                  </a:cubicBezTo>
                  <a:cubicBezTo>
                    <a:pt x="146051" y="1343424"/>
                    <a:pt x="115093" y="1313657"/>
                    <a:pt x="97631" y="1295401"/>
                  </a:cubicBezTo>
                  <a:lnTo>
                    <a:pt x="73820" y="1264445"/>
                  </a:lnTo>
                  <a:lnTo>
                    <a:pt x="40481" y="1197770"/>
                  </a:lnTo>
                  <a:lnTo>
                    <a:pt x="0" y="1135858"/>
                  </a:lnTo>
                </a:path>
              </a:pathLst>
            </a:custGeom>
            <a:noFill/>
            <a:ln w="25400" cmpd="sng">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BIZ UDPゴシック" panose="020B0400000000000000" pitchFamily="50" charset="-128"/>
                <a:ea typeface="BIZ UDPゴシック" panose="020B0400000000000000" pitchFamily="50" charset="-128"/>
                <a:cs typeface="+mn-cs"/>
              </a:endParaRPr>
            </a:p>
          </p:txBody>
        </p:sp>
        <p:sp>
          <p:nvSpPr>
            <p:cNvPr id="42" name="円/楕円 127"/>
            <p:cNvSpPr/>
            <p:nvPr/>
          </p:nvSpPr>
          <p:spPr>
            <a:xfrm>
              <a:off x="4459808" y="2772041"/>
              <a:ext cx="160432" cy="136084"/>
            </a:xfrm>
            <a:prstGeom prst="ellipse">
              <a:avLst/>
            </a:prstGeom>
            <a:solidFill>
              <a:schemeClr val="bg1">
                <a:alpha val="65000"/>
              </a:schemeClr>
            </a:solidFill>
            <a:ln w="22225">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43" name="線吹き出し 1 42"/>
            <p:cNvSpPr/>
            <p:nvPr/>
          </p:nvSpPr>
          <p:spPr>
            <a:xfrm>
              <a:off x="4863492" y="1238401"/>
              <a:ext cx="721167" cy="164970"/>
            </a:xfrm>
            <a:prstGeom prst="callout1">
              <a:avLst>
                <a:gd name="adj1" fmla="val 50838"/>
                <a:gd name="adj2" fmla="val 2109"/>
                <a:gd name="adj3" fmla="val 566622"/>
                <a:gd name="adj4" fmla="val -28830"/>
              </a:avLst>
            </a:prstGeom>
            <a:solidFill>
              <a:schemeClr val="bg1">
                <a:alpha val="80000"/>
              </a:schemeClr>
            </a:solidFill>
            <a:ln w="12700">
              <a:solidFill>
                <a:srgbClr val="002060"/>
              </a:solidFill>
              <a:tailEnd type="none"/>
            </a:ln>
          </p:spPr>
          <p:style>
            <a:lnRef idx="2">
              <a:schemeClr val="accent2"/>
            </a:lnRef>
            <a:fillRef idx="1">
              <a:schemeClr val="lt1"/>
            </a:fillRef>
            <a:effectRef idx="0">
              <a:schemeClr val="accent2"/>
            </a:effectRef>
            <a:fontRef idx="minor">
              <a:schemeClr val="dk1"/>
            </a:fontRef>
          </p:style>
          <p:txBody>
            <a:bodyPr lIns="33231" rIns="33231" rtlCol="0" anchor="ctr"/>
            <a:lstStyle/>
            <a:p>
              <a:pPr marL="246191" marR="0" lvl="0" indent="-246191" algn="l" defTabSz="914400" rtl="0" eaLnBrk="1" fontAlgn="auto" latinLnBrk="0" hangingPunct="1">
                <a:lnSpc>
                  <a:spcPct val="100000"/>
                </a:lnSpc>
                <a:spcBef>
                  <a:spcPts val="0"/>
                </a:spcBef>
                <a:spcAft>
                  <a:spcPts val="0"/>
                </a:spcAft>
                <a:buClrTx/>
                <a:buSzTx/>
                <a:buFontTx/>
                <a:buNone/>
                <a:tabLst/>
                <a:defRPr/>
              </a:pPr>
              <a:r>
                <a:rPr kumimoji="1" lang="ja-JP" altLang="en-US" sz="646"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新名神高速道路</a:t>
              </a:r>
            </a:p>
          </p:txBody>
        </p:sp>
        <p:sp>
          <p:nvSpPr>
            <p:cNvPr id="44" name="線吹き出し 1 43"/>
            <p:cNvSpPr/>
            <p:nvPr/>
          </p:nvSpPr>
          <p:spPr>
            <a:xfrm>
              <a:off x="3814117" y="2543347"/>
              <a:ext cx="650396" cy="164970"/>
            </a:xfrm>
            <a:prstGeom prst="callout1">
              <a:avLst>
                <a:gd name="adj1" fmla="val 50838"/>
                <a:gd name="adj2" fmla="val 93640"/>
                <a:gd name="adj3" fmla="val 74277"/>
                <a:gd name="adj4" fmla="val 125958"/>
              </a:avLst>
            </a:prstGeom>
            <a:solidFill>
              <a:schemeClr val="bg1">
                <a:alpha val="80000"/>
              </a:schemeClr>
            </a:solidFill>
            <a:ln w="12700">
              <a:solidFill>
                <a:srgbClr val="002060"/>
              </a:solidFill>
              <a:tailEnd type="none"/>
            </a:ln>
          </p:spPr>
          <p:style>
            <a:lnRef idx="2">
              <a:schemeClr val="accent2"/>
            </a:lnRef>
            <a:fillRef idx="1">
              <a:schemeClr val="lt1"/>
            </a:fillRef>
            <a:effectRef idx="0">
              <a:schemeClr val="accent2"/>
            </a:effectRef>
            <a:fontRef idx="minor">
              <a:schemeClr val="dk1"/>
            </a:fontRef>
          </p:style>
          <p:txBody>
            <a:bodyPr lIns="33231" rIns="33231" rtlCol="0" anchor="ctr"/>
            <a:lstStyle/>
            <a:p>
              <a:pPr marL="246191" marR="0" lvl="0" indent="-246191" algn="l" defTabSz="914400" rtl="0" eaLnBrk="1" fontAlgn="auto" latinLnBrk="0" hangingPunct="1">
                <a:lnSpc>
                  <a:spcPct val="100000"/>
                </a:lnSpc>
                <a:spcBef>
                  <a:spcPts val="0"/>
                </a:spcBef>
                <a:spcAft>
                  <a:spcPts val="0"/>
                </a:spcAft>
                <a:buClrTx/>
                <a:buSzTx/>
                <a:buFontTx/>
                <a:buNone/>
                <a:tabLst/>
                <a:defRPr/>
              </a:pPr>
              <a:r>
                <a:rPr kumimoji="1" lang="ja-JP" altLang="en-US" sz="646"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名神高速道路</a:t>
              </a:r>
            </a:p>
          </p:txBody>
        </p:sp>
        <p:sp>
          <p:nvSpPr>
            <p:cNvPr id="45" name="線吹き出し 1 44"/>
            <p:cNvSpPr/>
            <p:nvPr/>
          </p:nvSpPr>
          <p:spPr>
            <a:xfrm>
              <a:off x="5441582" y="2745366"/>
              <a:ext cx="386754" cy="164970"/>
            </a:xfrm>
            <a:prstGeom prst="callout1">
              <a:avLst>
                <a:gd name="adj1" fmla="val 50838"/>
                <a:gd name="adj2" fmla="val 2109"/>
                <a:gd name="adj3" fmla="val 20980"/>
                <a:gd name="adj4" fmla="val -93579"/>
              </a:avLst>
            </a:prstGeom>
            <a:solidFill>
              <a:schemeClr val="bg1">
                <a:alpha val="80000"/>
              </a:schemeClr>
            </a:solidFill>
            <a:ln w="12700">
              <a:solidFill>
                <a:srgbClr val="002060"/>
              </a:solidFill>
              <a:tailEnd type="none"/>
            </a:ln>
          </p:spPr>
          <p:style>
            <a:lnRef idx="2">
              <a:schemeClr val="accent2"/>
            </a:lnRef>
            <a:fillRef idx="1">
              <a:schemeClr val="lt1"/>
            </a:fillRef>
            <a:effectRef idx="0">
              <a:schemeClr val="accent2"/>
            </a:effectRef>
            <a:fontRef idx="minor">
              <a:schemeClr val="dk1"/>
            </a:fontRef>
          </p:style>
          <p:txBody>
            <a:bodyPr lIns="33231" rIns="33231" rtlCol="0" anchor="ctr"/>
            <a:lstStyle/>
            <a:p>
              <a:pPr marL="246191" marR="0" lvl="0" indent="-246191" algn="l" defTabSz="914400" rtl="0" eaLnBrk="1" fontAlgn="auto" latinLnBrk="0" hangingPunct="1">
                <a:lnSpc>
                  <a:spcPct val="100000"/>
                </a:lnSpc>
                <a:spcBef>
                  <a:spcPts val="0"/>
                </a:spcBef>
                <a:spcAft>
                  <a:spcPts val="0"/>
                </a:spcAft>
                <a:buClrTx/>
                <a:buSzTx/>
                <a:buFontTx/>
                <a:buNone/>
                <a:tabLst/>
                <a:defRPr/>
              </a:pPr>
              <a:r>
                <a:rPr kumimoji="1" lang="ja-JP" altLang="en-US" sz="646"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新幹線</a:t>
              </a:r>
            </a:p>
          </p:txBody>
        </p:sp>
        <p:sp>
          <p:nvSpPr>
            <p:cNvPr id="46" name="フリーフォーム 45"/>
            <p:cNvSpPr/>
            <p:nvPr/>
          </p:nvSpPr>
          <p:spPr>
            <a:xfrm>
              <a:off x="3842497" y="2216091"/>
              <a:ext cx="1583531" cy="1260094"/>
            </a:xfrm>
            <a:custGeom>
              <a:avLst/>
              <a:gdLst>
                <a:gd name="connsiteX0" fmla="*/ 1624012 w 1624012"/>
                <a:gd name="connsiteY0" fmla="*/ 0 h 1519238"/>
                <a:gd name="connsiteX1" fmla="*/ 1624012 w 1624012"/>
                <a:gd name="connsiteY1" fmla="*/ 104775 h 1519238"/>
                <a:gd name="connsiteX2" fmla="*/ 1595437 w 1624012"/>
                <a:gd name="connsiteY2" fmla="*/ 190500 h 1519238"/>
                <a:gd name="connsiteX3" fmla="*/ 1566862 w 1624012"/>
                <a:gd name="connsiteY3" fmla="*/ 276225 h 1519238"/>
                <a:gd name="connsiteX4" fmla="*/ 1500187 w 1624012"/>
                <a:gd name="connsiteY4" fmla="*/ 342900 h 1519238"/>
                <a:gd name="connsiteX5" fmla="*/ 1438275 w 1624012"/>
                <a:gd name="connsiteY5" fmla="*/ 419100 h 1519238"/>
                <a:gd name="connsiteX6" fmla="*/ 1414462 w 1624012"/>
                <a:gd name="connsiteY6" fmla="*/ 466725 h 1519238"/>
                <a:gd name="connsiteX7" fmla="*/ 1347787 w 1624012"/>
                <a:gd name="connsiteY7" fmla="*/ 557213 h 1519238"/>
                <a:gd name="connsiteX8" fmla="*/ 1281112 w 1624012"/>
                <a:gd name="connsiteY8" fmla="*/ 704850 h 1519238"/>
                <a:gd name="connsiteX9" fmla="*/ 1247775 w 1624012"/>
                <a:gd name="connsiteY9" fmla="*/ 752475 h 1519238"/>
                <a:gd name="connsiteX10" fmla="*/ 1209675 w 1624012"/>
                <a:gd name="connsiteY10" fmla="*/ 800100 h 1519238"/>
                <a:gd name="connsiteX11" fmla="*/ 1166812 w 1624012"/>
                <a:gd name="connsiteY11" fmla="*/ 833438 h 1519238"/>
                <a:gd name="connsiteX12" fmla="*/ 1114425 w 1624012"/>
                <a:gd name="connsiteY12" fmla="*/ 895350 h 1519238"/>
                <a:gd name="connsiteX13" fmla="*/ 1066800 w 1624012"/>
                <a:gd name="connsiteY13" fmla="*/ 947738 h 1519238"/>
                <a:gd name="connsiteX14" fmla="*/ 990600 w 1624012"/>
                <a:gd name="connsiteY14" fmla="*/ 1033463 h 1519238"/>
                <a:gd name="connsiteX15" fmla="*/ 885825 w 1624012"/>
                <a:gd name="connsiteY15" fmla="*/ 1128713 h 1519238"/>
                <a:gd name="connsiteX16" fmla="*/ 847725 w 1624012"/>
                <a:gd name="connsiteY16" fmla="*/ 1138238 h 1519238"/>
                <a:gd name="connsiteX17" fmla="*/ 819150 w 1624012"/>
                <a:gd name="connsiteY17" fmla="*/ 1157288 h 1519238"/>
                <a:gd name="connsiteX18" fmla="*/ 766762 w 1624012"/>
                <a:gd name="connsiteY18" fmla="*/ 1214438 h 1519238"/>
                <a:gd name="connsiteX19" fmla="*/ 742950 w 1624012"/>
                <a:gd name="connsiteY19" fmla="*/ 1252538 h 1519238"/>
                <a:gd name="connsiteX20" fmla="*/ 709612 w 1624012"/>
                <a:gd name="connsiteY20" fmla="*/ 1290638 h 1519238"/>
                <a:gd name="connsiteX21" fmla="*/ 623887 w 1624012"/>
                <a:gd name="connsiteY21" fmla="*/ 1323975 h 1519238"/>
                <a:gd name="connsiteX22" fmla="*/ 571500 w 1624012"/>
                <a:gd name="connsiteY22" fmla="*/ 1376363 h 1519238"/>
                <a:gd name="connsiteX23" fmla="*/ 504825 w 1624012"/>
                <a:gd name="connsiteY23" fmla="*/ 1409700 h 1519238"/>
                <a:gd name="connsiteX24" fmla="*/ 481012 w 1624012"/>
                <a:gd name="connsiteY24" fmla="*/ 1433513 h 1519238"/>
                <a:gd name="connsiteX25" fmla="*/ 428625 w 1624012"/>
                <a:gd name="connsiteY25" fmla="*/ 1471613 h 1519238"/>
                <a:gd name="connsiteX26" fmla="*/ 376237 w 1624012"/>
                <a:gd name="connsiteY26" fmla="*/ 1485900 h 1519238"/>
                <a:gd name="connsiteX27" fmla="*/ 357187 w 1624012"/>
                <a:gd name="connsiteY27" fmla="*/ 1500188 h 1519238"/>
                <a:gd name="connsiteX28" fmla="*/ 323850 w 1624012"/>
                <a:gd name="connsiteY28" fmla="*/ 1519238 h 1519238"/>
                <a:gd name="connsiteX29" fmla="*/ 290512 w 1624012"/>
                <a:gd name="connsiteY29" fmla="*/ 1519238 h 1519238"/>
                <a:gd name="connsiteX30" fmla="*/ 266700 w 1624012"/>
                <a:gd name="connsiteY30" fmla="*/ 1519238 h 1519238"/>
                <a:gd name="connsiteX31" fmla="*/ 200025 w 1624012"/>
                <a:gd name="connsiteY31" fmla="*/ 1490663 h 1519238"/>
                <a:gd name="connsiteX32" fmla="*/ 166687 w 1624012"/>
                <a:gd name="connsiteY32" fmla="*/ 1457325 h 1519238"/>
                <a:gd name="connsiteX33" fmla="*/ 152400 w 1624012"/>
                <a:gd name="connsiteY33" fmla="*/ 1414463 h 1519238"/>
                <a:gd name="connsiteX34" fmla="*/ 109537 w 1624012"/>
                <a:gd name="connsiteY34" fmla="*/ 1338263 h 1519238"/>
                <a:gd name="connsiteX35" fmla="*/ 57150 w 1624012"/>
                <a:gd name="connsiteY35" fmla="*/ 1252538 h 1519238"/>
                <a:gd name="connsiteX36" fmla="*/ 0 w 1624012"/>
                <a:gd name="connsiteY36" fmla="*/ 1214438 h 1519238"/>
                <a:gd name="connsiteX37" fmla="*/ 0 w 1624012"/>
                <a:gd name="connsiteY37" fmla="*/ 1214438 h 1519238"/>
                <a:gd name="connsiteX0" fmla="*/ 1624012 w 1624012"/>
                <a:gd name="connsiteY0" fmla="*/ 0 h 1519238"/>
                <a:gd name="connsiteX1" fmla="*/ 1624012 w 1624012"/>
                <a:gd name="connsiteY1" fmla="*/ 104775 h 1519238"/>
                <a:gd name="connsiteX2" fmla="*/ 1595437 w 1624012"/>
                <a:gd name="connsiteY2" fmla="*/ 190500 h 1519238"/>
                <a:gd name="connsiteX3" fmla="*/ 1585912 w 1624012"/>
                <a:gd name="connsiteY3" fmla="*/ 226219 h 1519238"/>
                <a:gd name="connsiteX4" fmla="*/ 1566862 w 1624012"/>
                <a:gd name="connsiteY4" fmla="*/ 276225 h 1519238"/>
                <a:gd name="connsiteX5" fmla="*/ 1500187 w 1624012"/>
                <a:gd name="connsiteY5" fmla="*/ 342900 h 1519238"/>
                <a:gd name="connsiteX6" fmla="*/ 1438275 w 1624012"/>
                <a:gd name="connsiteY6" fmla="*/ 419100 h 1519238"/>
                <a:gd name="connsiteX7" fmla="*/ 1414462 w 1624012"/>
                <a:gd name="connsiteY7" fmla="*/ 466725 h 1519238"/>
                <a:gd name="connsiteX8" fmla="*/ 1347787 w 1624012"/>
                <a:gd name="connsiteY8" fmla="*/ 557213 h 1519238"/>
                <a:gd name="connsiteX9" fmla="*/ 1281112 w 1624012"/>
                <a:gd name="connsiteY9" fmla="*/ 704850 h 1519238"/>
                <a:gd name="connsiteX10" fmla="*/ 1247775 w 1624012"/>
                <a:gd name="connsiteY10" fmla="*/ 752475 h 1519238"/>
                <a:gd name="connsiteX11" fmla="*/ 1209675 w 1624012"/>
                <a:gd name="connsiteY11" fmla="*/ 800100 h 1519238"/>
                <a:gd name="connsiteX12" fmla="*/ 1166812 w 1624012"/>
                <a:gd name="connsiteY12" fmla="*/ 833438 h 1519238"/>
                <a:gd name="connsiteX13" fmla="*/ 1114425 w 1624012"/>
                <a:gd name="connsiteY13" fmla="*/ 895350 h 1519238"/>
                <a:gd name="connsiteX14" fmla="*/ 1066800 w 1624012"/>
                <a:gd name="connsiteY14" fmla="*/ 947738 h 1519238"/>
                <a:gd name="connsiteX15" fmla="*/ 990600 w 1624012"/>
                <a:gd name="connsiteY15" fmla="*/ 1033463 h 1519238"/>
                <a:gd name="connsiteX16" fmla="*/ 885825 w 1624012"/>
                <a:gd name="connsiteY16" fmla="*/ 1128713 h 1519238"/>
                <a:gd name="connsiteX17" fmla="*/ 847725 w 1624012"/>
                <a:gd name="connsiteY17" fmla="*/ 1138238 h 1519238"/>
                <a:gd name="connsiteX18" fmla="*/ 819150 w 1624012"/>
                <a:gd name="connsiteY18" fmla="*/ 1157288 h 1519238"/>
                <a:gd name="connsiteX19" fmla="*/ 766762 w 1624012"/>
                <a:gd name="connsiteY19" fmla="*/ 1214438 h 1519238"/>
                <a:gd name="connsiteX20" fmla="*/ 742950 w 1624012"/>
                <a:gd name="connsiteY20" fmla="*/ 1252538 h 1519238"/>
                <a:gd name="connsiteX21" fmla="*/ 709612 w 1624012"/>
                <a:gd name="connsiteY21" fmla="*/ 1290638 h 1519238"/>
                <a:gd name="connsiteX22" fmla="*/ 623887 w 1624012"/>
                <a:gd name="connsiteY22" fmla="*/ 1323975 h 1519238"/>
                <a:gd name="connsiteX23" fmla="*/ 571500 w 1624012"/>
                <a:gd name="connsiteY23" fmla="*/ 1376363 h 1519238"/>
                <a:gd name="connsiteX24" fmla="*/ 504825 w 1624012"/>
                <a:gd name="connsiteY24" fmla="*/ 1409700 h 1519238"/>
                <a:gd name="connsiteX25" fmla="*/ 481012 w 1624012"/>
                <a:gd name="connsiteY25" fmla="*/ 1433513 h 1519238"/>
                <a:gd name="connsiteX26" fmla="*/ 428625 w 1624012"/>
                <a:gd name="connsiteY26" fmla="*/ 1471613 h 1519238"/>
                <a:gd name="connsiteX27" fmla="*/ 376237 w 1624012"/>
                <a:gd name="connsiteY27" fmla="*/ 1485900 h 1519238"/>
                <a:gd name="connsiteX28" fmla="*/ 357187 w 1624012"/>
                <a:gd name="connsiteY28" fmla="*/ 1500188 h 1519238"/>
                <a:gd name="connsiteX29" fmla="*/ 323850 w 1624012"/>
                <a:gd name="connsiteY29" fmla="*/ 1519238 h 1519238"/>
                <a:gd name="connsiteX30" fmla="*/ 290512 w 1624012"/>
                <a:gd name="connsiteY30" fmla="*/ 1519238 h 1519238"/>
                <a:gd name="connsiteX31" fmla="*/ 266700 w 1624012"/>
                <a:gd name="connsiteY31" fmla="*/ 1519238 h 1519238"/>
                <a:gd name="connsiteX32" fmla="*/ 200025 w 1624012"/>
                <a:gd name="connsiteY32" fmla="*/ 1490663 h 1519238"/>
                <a:gd name="connsiteX33" fmla="*/ 166687 w 1624012"/>
                <a:gd name="connsiteY33" fmla="*/ 1457325 h 1519238"/>
                <a:gd name="connsiteX34" fmla="*/ 152400 w 1624012"/>
                <a:gd name="connsiteY34" fmla="*/ 1414463 h 1519238"/>
                <a:gd name="connsiteX35" fmla="*/ 109537 w 1624012"/>
                <a:gd name="connsiteY35" fmla="*/ 1338263 h 1519238"/>
                <a:gd name="connsiteX36" fmla="*/ 57150 w 1624012"/>
                <a:gd name="connsiteY36" fmla="*/ 1252538 h 1519238"/>
                <a:gd name="connsiteX37" fmla="*/ 0 w 1624012"/>
                <a:gd name="connsiteY37" fmla="*/ 1214438 h 1519238"/>
                <a:gd name="connsiteX38" fmla="*/ 0 w 1624012"/>
                <a:gd name="connsiteY38" fmla="*/ 1214438 h 1519238"/>
                <a:gd name="connsiteX0" fmla="*/ 1624012 w 1624012"/>
                <a:gd name="connsiteY0" fmla="*/ 0 h 1519238"/>
                <a:gd name="connsiteX1" fmla="*/ 1624012 w 1624012"/>
                <a:gd name="connsiteY1" fmla="*/ 104775 h 1519238"/>
                <a:gd name="connsiteX2" fmla="*/ 1595437 w 1624012"/>
                <a:gd name="connsiteY2" fmla="*/ 190500 h 1519238"/>
                <a:gd name="connsiteX3" fmla="*/ 1585912 w 1624012"/>
                <a:gd name="connsiteY3" fmla="*/ 226219 h 1519238"/>
                <a:gd name="connsiteX4" fmla="*/ 1566862 w 1624012"/>
                <a:gd name="connsiteY4" fmla="*/ 276225 h 1519238"/>
                <a:gd name="connsiteX5" fmla="*/ 1500187 w 1624012"/>
                <a:gd name="connsiteY5" fmla="*/ 342900 h 1519238"/>
                <a:gd name="connsiteX6" fmla="*/ 1438275 w 1624012"/>
                <a:gd name="connsiteY6" fmla="*/ 419100 h 1519238"/>
                <a:gd name="connsiteX7" fmla="*/ 1414462 w 1624012"/>
                <a:gd name="connsiteY7" fmla="*/ 466725 h 1519238"/>
                <a:gd name="connsiteX8" fmla="*/ 1383506 w 1624012"/>
                <a:gd name="connsiteY8" fmla="*/ 507206 h 1519238"/>
                <a:gd name="connsiteX9" fmla="*/ 1347787 w 1624012"/>
                <a:gd name="connsiteY9" fmla="*/ 557213 h 1519238"/>
                <a:gd name="connsiteX10" fmla="*/ 1281112 w 1624012"/>
                <a:gd name="connsiteY10" fmla="*/ 704850 h 1519238"/>
                <a:gd name="connsiteX11" fmla="*/ 1247775 w 1624012"/>
                <a:gd name="connsiteY11" fmla="*/ 752475 h 1519238"/>
                <a:gd name="connsiteX12" fmla="*/ 1209675 w 1624012"/>
                <a:gd name="connsiteY12" fmla="*/ 800100 h 1519238"/>
                <a:gd name="connsiteX13" fmla="*/ 1166812 w 1624012"/>
                <a:gd name="connsiteY13" fmla="*/ 833438 h 1519238"/>
                <a:gd name="connsiteX14" fmla="*/ 1114425 w 1624012"/>
                <a:gd name="connsiteY14" fmla="*/ 895350 h 1519238"/>
                <a:gd name="connsiteX15" fmla="*/ 1066800 w 1624012"/>
                <a:gd name="connsiteY15" fmla="*/ 947738 h 1519238"/>
                <a:gd name="connsiteX16" fmla="*/ 990600 w 1624012"/>
                <a:gd name="connsiteY16" fmla="*/ 1033463 h 1519238"/>
                <a:gd name="connsiteX17" fmla="*/ 885825 w 1624012"/>
                <a:gd name="connsiteY17" fmla="*/ 1128713 h 1519238"/>
                <a:gd name="connsiteX18" fmla="*/ 847725 w 1624012"/>
                <a:gd name="connsiteY18" fmla="*/ 1138238 h 1519238"/>
                <a:gd name="connsiteX19" fmla="*/ 819150 w 1624012"/>
                <a:gd name="connsiteY19" fmla="*/ 1157288 h 1519238"/>
                <a:gd name="connsiteX20" fmla="*/ 766762 w 1624012"/>
                <a:gd name="connsiteY20" fmla="*/ 1214438 h 1519238"/>
                <a:gd name="connsiteX21" fmla="*/ 742950 w 1624012"/>
                <a:gd name="connsiteY21" fmla="*/ 1252538 h 1519238"/>
                <a:gd name="connsiteX22" fmla="*/ 709612 w 1624012"/>
                <a:gd name="connsiteY22" fmla="*/ 1290638 h 1519238"/>
                <a:gd name="connsiteX23" fmla="*/ 623887 w 1624012"/>
                <a:gd name="connsiteY23" fmla="*/ 1323975 h 1519238"/>
                <a:gd name="connsiteX24" fmla="*/ 571500 w 1624012"/>
                <a:gd name="connsiteY24" fmla="*/ 1376363 h 1519238"/>
                <a:gd name="connsiteX25" fmla="*/ 504825 w 1624012"/>
                <a:gd name="connsiteY25" fmla="*/ 1409700 h 1519238"/>
                <a:gd name="connsiteX26" fmla="*/ 481012 w 1624012"/>
                <a:gd name="connsiteY26" fmla="*/ 1433513 h 1519238"/>
                <a:gd name="connsiteX27" fmla="*/ 428625 w 1624012"/>
                <a:gd name="connsiteY27" fmla="*/ 1471613 h 1519238"/>
                <a:gd name="connsiteX28" fmla="*/ 376237 w 1624012"/>
                <a:gd name="connsiteY28" fmla="*/ 1485900 h 1519238"/>
                <a:gd name="connsiteX29" fmla="*/ 357187 w 1624012"/>
                <a:gd name="connsiteY29" fmla="*/ 1500188 h 1519238"/>
                <a:gd name="connsiteX30" fmla="*/ 323850 w 1624012"/>
                <a:gd name="connsiteY30" fmla="*/ 1519238 h 1519238"/>
                <a:gd name="connsiteX31" fmla="*/ 290512 w 1624012"/>
                <a:gd name="connsiteY31" fmla="*/ 1519238 h 1519238"/>
                <a:gd name="connsiteX32" fmla="*/ 266700 w 1624012"/>
                <a:gd name="connsiteY32" fmla="*/ 1519238 h 1519238"/>
                <a:gd name="connsiteX33" fmla="*/ 200025 w 1624012"/>
                <a:gd name="connsiteY33" fmla="*/ 1490663 h 1519238"/>
                <a:gd name="connsiteX34" fmla="*/ 166687 w 1624012"/>
                <a:gd name="connsiteY34" fmla="*/ 1457325 h 1519238"/>
                <a:gd name="connsiteX35" fmla="*/ 152400 w 1624012"/>
                <a:gd name="connsiteY35" fmla="*/ 1414463 h 1519238"/>
                <a:gd name="connsiteX36" fmla="*/ 109537 w 1624012"/>
                <a:gd name="connsiteY36" fmla="*/ 1338263 h 1519238"/>
                <a:gd name="connsiteX37" fmla="*/ 57150 w 1624012"/>
                <a:gd name="connsiteY37" fmla="*/ 1252538 h 1519238"/>
                <a:gd name="connsiteX38" fmla="*/ 0 w 1624012"/>
                <a:gd name="connsiteY38" fmla="*/ 1214438 h 1519238"/>
                <a:gd name="connsiteX39" fmla="*/ 0 w 1624012"/>
                <a:gd name="connsiteY39" fmla="*/ 1214438 h 1519238"/>
                <a:gd name="connsiteX0" fmla="*/ 1624012 w 1624012"/>
                <a:gd name="connsiteY0" fmla="*/ 0 h 1519238"/>
                <a:gd name="connsiteX1" fmla="*/ 1624012 w 1624012"/>
                <a:gd name="connsiteY1" fmla="*/ 104775 h 1519238"/>
                <a:gd name="connsiteX2" fmla="*/ 1595437 w 1624012"/>
                <a:gd name="connsiteY2" fmla="*/ 190500 h 1519238"/>
                <a:gd name="connsiteX3" fmla="*/ 1585912 w 1624012"/>
                <a:gd name="connsiteY3" fmla="*/ 226219 h 1519238"/>
                <a:gd name="connsiteX4" fmla="*/ 1566862 w 1624012"/>
                <a:gd name="connsiteY4" fmla="*/ 276225 h 1519238"/>
                <a:gd name="connsiteX5" fmla="*/ 1500187 w 1624012"/>
                <a:gd name="connsiteY5" fmla="*/ 342900 h 1519238"/>
                <a:gd name="connsiteX6" fmla="*/ 1438275 w 1624012"/>
                <a:gd name="connsiteY6" fmla="*/ 419100 h 1519238"/>
                <a:gd name="connsiteX7" fmla="*/ 1421605 w 1624012"/>
                <a:gd name="connsiteY7" fmla="*/ 469106 h 1519238"/>
                <a:gd name="connsiteX8" fmla="*/ 1383506 w 1624012"/>
                <a:gd name="connsiteY8" fmla="*/ 507206 h 1519238"/>
                <a:gd name="connsiteX9" fmla="*/ 1347787 w 1624012"/>
                <a:gd name="connsiteY9" fmla="*/ 557213 h 1519238"/>
                <a:gd name="connsiteX10" fmla="*/ 1281112 w 1624012"/>
                <a:gd name="connsiteY10" fmla="*/ 704850 h 1519238"/>
                <a:gd name="connsiteX11" fmla="*/ 1247775 w 1624012"/>
                <a:gd name="connsiteY11" fmla="*/ 752475 h 1519238"/>
                <a:gd name="connsiteX12" fmla="*/ 1209675 w 1624012"/>
                <a:gd name="connsiteY12" fmla="*/ 800100 h 1519238"/>
                <a:gd name="connsiteX13" fmla="*/ 1166812 w 1624012"/>
                <a:gd name="connsiteY13" fmla="*/ 833438 h 1519238"/>
                <a:gd name="connsiteX14" fmla="*/ 1114425 w 1624012"/>
                <a:gd name="connsiteY14" fmla="*/ 895350 h 1519238"/>
                <a:gd name="connsiteX15" fmla="*/ 1066800 w 1624012"/>
                <a:gd name="connsiteY15" fmla="*/ 947738 h 1519238"/>
                <a:gd name="connsiteX16" fmla="*/ 990600 w 1624012"/>
                <a:gd name="connsiteY16" fmla="*/ 1033463 h 1519238"/>
                <a:gd name="connsiteX17" fmla="*/ 885825 w 1624012"/>
                <a:gd name="connsiteY17" fmla="*/ 1128713 h 1519238"/>
                <a:gd name="connsiteX18" fmla="*/ 847725 w 1624012"/>
                <a:gd name="connsiteY18" fmla="*/ 1138238 h 1519238"/>
                <a:gd name="connsiteX19" fmla="*/ 819150 w 1624012"/>
                <a:gd name="connsiteY19" fmla="*/ 1157288 h 1519238"/>
                <a:gd name="connsiteX20" fmla="*/ 766762 w 1624012"/>
                <a:gd name="connsiteY20" fmla="*/ 1214438 h 1519238"/>
                <a:gd name="connsiteX21" fmla="*/ 742950 w 1624012"/>
                <a:gd name="connsiteY21" fmla="*/ 1252538 h 1519238"/>
                <a:gd name="connsiteX22" fmla="*/ 709612 w 1624012"/>
                <a:gd name="connsiteY22" fmla="*/ 1290638 h 1519238"/>
                <a:gd name="connsiteX23" fmla="*/ 623887 w 1624012"/>
                <a:gd name="connsiteY23" fmla="*/ 1323975 h 1519238"/>
                <a:gd name="connsiteX24" fmla="*/ 571500 w 1624012"/>
                <a:gd name="connsiteY24" fmla="*/ 1376363 h 1519238"/>
                <a:gd name="connsiteX25" fmla="*/ 504825 w 1624012"/>
                <a:gd name="connsiteY25" fmla="*/ 1409700 h 1519238"/>
                <a:gd name="connsiteX26" fmla="*/ 481012 w 1624012"/>
                <a:gd name="connsiteY26" fmla="*/ 1433513 h 1519238"/>
                <a:gd name="connsiteX27" fmla="*/ 428625 w 1624012"/>
                <a:gd name="connsiteY27" fmla="*/ 1471613 h 1519238"/>
                <a:gd name="connsiteX28" fmla="*/ 376237 w 1624012"/>
                <a:gd name="connsiteY28" fmla="*/ 1485900 h 1519238"/>
                <a:gd name="connsiteX29" fmla="*/ 357187 w 1624012"/>
                <a:gd name="connsiteY29" fmla="*/ 1500188 h 1519238"/>
                <a:gd name="connsiteX30" fmla="*/ 323850 w 1624012"/>
                <a:gd name="connsiteY30" fmla="*/ 1519238 h 1519238"/>
                <a:gd name="connsiteX31" fmla="*/ 290512 w 1624012"/>
                <a:gd name="connsiteY31" fmla="*/ 1519238 h 1519238"/>
                <a:gd name="connsiteX32" fmla="*/ 266700 w 1624012"/>
                <a:gd name="connsiteY32" fmla="*/ 1519238 h 1519238"/>
                <a:gd name="connsiteX33" fmla="*/ 200025 w 1624012"/>
                <a:gd name="connsiteY33" fmla="*/ 1490663 h 1519238"/>
                <a:gd name="connsiteX34" fmla="*/ 166687 w 1624012"/>
                <a:gd name="connsiteY34" fmla="*/ 1457325 h 1519238"/>
                <a:gd name="connsiteX35" fmla="*/ 152400 w 1624012"/>
                <a:gd name="connsiteY35" fmla="*/ 1414463 h 1519238"/>
                <a:gd name="connsiteX36" fmla="*/ 109537 w 1624012"/>
                <a:gd name="connsiteY36" fmla="*/ 1338263 h 1519238"/>
                <a:gd name="connsiteX37" fmla="*/ 57150 w 1624012"/>
                <a:gd name="connsiteY37" fmla="*/ 1252538 h 1519238"/>
                <a:gd name="connsiteX38" fmla="*/ 0 w 1624012"/>
                <a:gd name="connsiteY38" fmla="*/ 1214438 h 1519238"/>
                <a:gd name="connsiteX39" fmla="*/ 0 w 1624012"/>
                <a:gd name="connsiteY39" fmla="*/ 1214438 h 1519238"/>
                <a:gd name="connsiteX0" fmla="*/ 1624012 w 1624012"/>
                <a:gd name="connsiteY0" fmla="*/ 0 h 1519238"/>
                <a:gd name="connsiteX1" fmla="*/ 1624012 w 1624012"/>
                <a:gd name="connsiteY1" fmla="*/ 104775 h 1519238"/>
                <a:gd name="connsiteX2" fmla="*/ 1595437 w 1624012"/>
                <a:gd name="connsiteY2" fmla="*/ 190500 h 1519238"/>
                <a:gd name="connsiteX3" fmla="*/ 1585912 w 1624012"/>
                <a:gd name="connsiteY3" fmla="*/ 226219 h 1519238"/>
                <a:gd name="connsiteX4" fmla="*/ 1566862 w 1624012"/>
                <a:gd name="connsiteY4" fmla="*/ 276225 h 1519238"/>
                <a:gd name="connsiteX5" fmla="*/ 1500187 w 1624012"/>
                <a:gd name="connsiteY5" fmla="*/ 342900 h 1519238"/>
                <a:gd name="connsiteX6" fmla="*/ 1438275 w 1624012"/>
                <a:gd name="connsiteY6" fmla="*/ 419100 h 1519238"/>
                <a:gd name="connsiteX7" fmla="*/ 1421605 w 1624012"/>
                <a:gd name="connsiteY7" fmla="*/ 469106 h 1519238"/>
                <a:gd name="connsiteX8" fmla="*/ 1383506 w 1624012"/>
                <a:gd name="connsiteY8" fmla="*/ 519113 h 1519238"/>
                <a:gd name="connsiteX9" fmla="*/ 1347787 w 1624012"/>
                <a:gd name="connsiteY9" fmla="*/ 557213 h 1519238"/>
                <a:gd name="connsiteX10" fmla="*/ 1281112 w 1624012"/>
                <a:gd name="connsiteY10" fmla="*/ 704850 h 1519238"/>
                <a:gd name="connsiteX11" fmla="*/ 1247775 w 1624012"/>
                <a:gd name="connsiteY11" fmla="*/ 752475 h 1519238"/>
                <a:gd name="connsiteX12" fmla="*/ 1209675 w 1624012"/>
                <a:gd name="connsiteY12" fmla="*/ 800100 h 1519238"/>
                <a:gd name="connsiteX13" fmla="*/ 1166812 w 1624012"/>
                <a:gd name="connsiteY13" fmla="*/ 833438 h 1519238"/>
                <a:gd name="connsiteX14" fmla="*/ 1114425 w 1624012"/>
                <a:gd name="connsiteY14" fmla="*/ 895350 h 1519238"/>
                <a:gd name="connsiteX15" fmla="*/ 1066800 w 1624012"/>
                <a:gd name="connsiteY15" fmla="*/ 947738 h 1519238"/>
                <a:gd name="connsiteX16" fmla="*/ 990600 w 1624012"/>
                <a:gd name="connsiteY16" fmla="*/ 1033463 h 1519238"/>
                <a:gd name="connsiteX17" fmla="*/ 885825 w 1624012"/>
                <a:gd name="connsiteY17" fmla="*/ 1128713 h 1519238"/>
                <a:gd name="connsiteX18" fmla="*/ 847725 w 1624012"/>
                <a:gd name="connsiteY18" fmla="*/ 1138238 h 1519238"/>
                <a:gd name="connsiteX19" fmla="*/ 819150 w 1624012"/>
                <a:gd name="connsiteY19" fmla="*/ 1157288 h 1519238"/>
                <a:gd name="connsiteX20" fmla="*/ 766762 w 1624012"/>
                <a:gd name="connsiteY20" fmla="*/ 1214438 h 1519238"/>
                <a:gd name="connsiteX21" fmla="*/ 742950 w 1624012"/>
                <a:gd name="connsiteY21" fmla="*/ 1252538 h 1519238"/>
                <a:gd name="connsiteX22" fmla="*/ 709612 w 1624012"/>
                <a:gd name="connsiteY22" fmla="*/ 1290638 h 1519238"/>
                <a:gd name="connsiteX23" fmla="*/ 623887 w 1624012"/>
                <a:gd name="connsiteY23" fmla="*/ 1323975 h 1519238"/>
                <a:gd name="connsiteX24" fmla="*/ 571500 w 1624012"/>
                <a:gd name="connsiteY24" fmla="*/ 1376363 h 1519238"/>
                <a:gd name="connsiteX25" fmla="*/ 504825 w 1624012"/>
                <a:gd name="connsiteY25" fmla="*/ 1409700 h 1519238"/>
                <a:gd name="connsiteX26" fmla="*/ 481012 w 1624012"/>
                <a:gd name="connsiteY26" fmla="*/ 1433513 h 1519238"/>
                <a:gd name="connsiteX27" fmla="*/ 428625 w 1624012"/>
                <a:gd name="connsiteY27" fmla="*/ 1471613 h 1519238"/>
                <a:gd name="connsiteX28" fmla="*/ 376237 w 1624012"/>
                <a:gd name="connsiteY28" fmla="*/ 1485900 h 1519238"/>
                <a:gd name="connsiteX29" fmla="*/ 357187 w 1624012"/>
                <a:gd name="connsiteY29" fmla="*/ 1500188 h 1519238"/>
                <a:gd name="connsiteX30" fmla="*/ 323850 w 1624012"/>
                <a:gd name="connsiteY30" fmla="*/ 1519238 h 1519238"/>
                <a:gd name="connsiteX31" fmla="*/ 290512 w 1624012"/>
                <a:gd name="connsiteY31" fmla="*/ 1519238 h 1519238"/>
                <a:gd name="connsiteX32" fmla="*/ 266700 w 1624012"/>
                <a:gd name="connsiteY32" fmla="*/ 1519238 h 1519238"/>
                <a:gd name="connsiteX33" fmla="*/ 200025 w 1624012"/>
                <a:gd name="connsiteY33" fmla="*/ 1490663 h 1519238"/>
                <a:gd name="connsiteX34" fmla="*/ 166687 w 1624012"/>
                <a:gd name="connsiteY34" fmla="*/ 1457325 h 1519238"/>
                <a:gd name="connsiteX35" fmla="*/ 152400 w 1624012"/>
                <a:gd name="connsiteY35" fmla="*/ 1414463 h 1519238"/>
                <a:gd name="connsiteX36" fmla="*/ 109537 w 1624012"/>
                <a:gd name="connsiteY36" fmla="*/ 1338263 h 1519238"/>
                <a:gd name="connsiteX37" fmla="*/ 57150 w 1624012"/>
                <a:gd name="connsiteY37" fmla="*/ 1252538 h 1519238"/>
                <a:gd name="connsiteX38" fmla="*/ 0 w 1624012"/>
                <a:gd name="connsiteY38" fmla="*/ 1214438 h 1519238"/>
                <a:gd name="connsiteX39" fmla="*/ 0 w 1624012"/>
                <a:gd name="connsiteY39" fmla="*/ 1214438 h 1519238"/>
                <a:gd name="connsiteX0" fmla="*/ 1624012 w 1624012"/>
                <a:gd name="connsiteY0" fmla="*/ 0 h 1519238"/>
                <a:gd name="connsiteX1" fmla="*/ 1624012 w 1624012"/>
                <a:gd name="connsiteY1" fmla="*/ 104775 h 1519238"/>
                <a:gd name="connsiteX2" fmla="*/ 1595437 w 1624012"/>
                <a:gd name="connsiteY2" fmla="*/ 190500 h 1519238"/>
                <a:gd name="connsiteX3" fmla="*/ 1585912 w 1624012"/>
                <a:gd name="connsiteY3" fmla="*/ 226219 h 1519238"/>
                <a:gd name="connsiteX4" fmla="*/ 1566862 w 1624012"/>
                <a:gd name="connsiteY4" fmla="*/ 276225 h 1519238"/>
                <a:gd name="connsiteX5" fmla="*/ 1500187 w 1624012"/>
                <a:gd name="connsiteY5" fmla="*/ 342900 h 1519238"/>
                <a:gd name="connsiteX6" fmla="*/ 1438275 w 1624012"/>
                <a:gd name="connsiteY6" fmla="*/ 419100 h 1519238"/>
                <a:gd name="connsiteX7" fmla="*/ 1457325 w 1624012"/>
                <a:gd name="connsiteY7" fmla="*/ 414338 h 1519238"/>
                <a:gd name="connsiteX8" fmla="*/ 1421605 w 1624012"/>
                <a:gd name="connsiteY8" fmla="*/ 469106 h 1519238"/>
                <a:gd name="connsiteX9" fmla="*/ 1383506 w 1624012"/>
                <a:gd name="connsiteY9" fmla="*/ 519113 h 1519238"/>
                <a:gd name="connsiteX10" fmla="*/ 1347787 w 1624012"/>
                <a:gd name="connsiteY10" fmla="*/ 557213 h 1519238"/>
                <a:gd name="connsiteX11" fmla="*/ 1281112 w 1624012"/>
                <a:gd name="connsiteY11" fmla="*/ 704850 h 1519238"/>
                <a:gd name="connsiteX12" fmla="*/ 1247775 w 1624012"/>
                <a:gd name="connsiteY12" fmla="*/ 752475 h 1519238"/>
                <a:gd name="connsiteX13" fmla="*/ 1209675 w 1624012"/>
                <a:gd name="connsiteY13" fmla="*/ 800100 h 1519238"/>
                <a:gd name="connsiteX14" fmla="*/ 1166812 w 1624012"/>
                <a:gd name="connsiteY14" fmla="*/ 833438 h 1519238"/>
                <a:gd name="connsiteX15" fmla="*/ 1114425 w 1624012"/>
                <a:gd name="connsiteY15" fmla="*/ 895350 h 1519238"/>
                <a:gd name="connsiteX16" fmla="*/ 1066800 w 1624012"/>
                <a:gd name="connsiteY16" fmla="*/ 947738 h 1519238"/>
                <a:gd name="connsiteX17" fmla="*/ 990600 w 1624012"/>
                <a:gd name="connsiteY17" fmla="*/ 1033463 h 1519238"/>
                <a:gd name="connsiteX18" fmla="*/ 885825 w 1624012"/>
                <a:gd name="connsiteY18" fmla="*/ 1128713 h 1519238"/>
                <a:gd name="connsiteX19" fmla="*/ 847725 w 1624012"/>
                <a:gd name="connsiteY19" fmla="*/ 1138238 h 1519238"/>
                <a:gd name="connsiteX20" fmla="*/ 819150 w 1624012"/>
                <a:gd name="connsiteY20" fmla="*/ 1157288 h 1519238"/>
                <a:gd name="connsiteX21" fmla="*/ 766762 w 1624012"/>
                <a:gd name="connsiteY21" fmla="*/ 1214438 h 1519238"/>
                <a:gd name="connsiteX22" fmla="*/ 742950 w 1624012"/>
                <a:gd name="connsiteY22" fmla="*/ 1252538 h 1519238"/>
                <a:gd name="connsiteX23" fmla="*/ 709612 w 1624012"/>
                <a:gd name="connsiteY23" fmla="*/ 1290638 h 1519238"/>
                <a:gd name="connsiteX24" fmla="*/ 623887 w 1624012"/>
                <a:gd name="connsiteY24" fmla="*/ 1323975 h 1519238"/>
                <a:gd name="connsiteX25" fmla="*/ 571500 w 1624012"/>
                <a:gd name="connsiteY25" fmla="*/ 1376363 h 1519238"/>
                <a:gd name="connsiteX26" fmla="*/ 504825 w 1624012"/>
                <a:gd name="connsiteY26" fmla="*/ 1409700 h 1519238"/>
                <a:gd name="connsiteX27" fmla="*/ 481012 w 1624012"/>
                <a:gd name="connsiteY27" fmla="*/ 1433513 h 1519238"/>
                <a:gd name="connsiteX28" fmla="*/ 428625 w 1624012"/>
                <a:gd name="connsiteY28" fmla="*/ 1471613 h 1519238"/>
                <a:gd name="connsiteX29" fmla="*/ 376237 w 1624012"/>
                <a:gd name="connsiteY29" fmla="*/ 1485900 h 1519238"/>
                <a:gd name="connsiteX30" fmla="*/ 357187 w 1624012"/>
                <a:gd name="connsiteY30" fmla="*/ 1500188 h 1519238"/>
                <a:gd name="connsiteX31" fmla="*/ 323850 w 1624012"/>
                <a:gd name="connsiteY31" fmla="*/ 1519238 h 1519238"/>
                <a:gd name="connsiteX32" fmla="*/ 290512 w 1624012"/>
                <a:gd name="connsiteY32" fmla="*/ 1519238 h 1519238"/>
                <a:gd name="connsiteX33" fmla="*/ 266700 w 1624012"/>
                <a:gd name="connsiteY33" fmla="*/ 1519238 h 1519238"/>
                <a:gd name="connsiteX34" fmla="*/ 200025 w 1624012"/>
                <a:gd name="connsiteY34" fmla="*/ 1490663 h 1519238"/>
                <a:gd name="connsiteX35" fmla="*/ 166687 w 1624012"/>
                <a:gd name="connsiteY35" fmla="*/ 1457325 h 1519238"/>
                <a:gd name="connsiteX36" fmla="*/ 152400 w 1624012"/>
                <a:gd name="connsiteY36" fmla="*/ 1414463 h 1519238"/>
                <a:gd name="connsiteX37" fmla="*/ 109537 w 1624012"/>
                <a:gd name="connsiteY37" fmla="*/ 1338263 h 1519238"/>
                <a:gd name="connsiteX38" fmla="*/ 57150 w 1624012"/>
                <a:gd name="connsiteY38" fmla="*/ 1252538 h 1519238"/>
                <a:gd name="connsiteX39" fmla="*/ 0 w 1624012"/>
                <a:gd name="connsiteY39" fmla="*/ 1214438 h 1519238"/>
                <a:gd name="connsiteX40" fmla="*/ 0 w 1624012"/>
                <a:gd name="connsiteY40" fmla="*/ 1214438 h 1519238"/>
                <a:gd name="connsiteX0" fmla="*/ 1624012 w 1624012"/>
                <a:gd name="connsiteY0" fmla="*/ 0 h 1519238"/>
                <a:gd name="connsiteX1" fmla="*/ 1624012 w 1624012"/>
                <a:gd name="connsiteY1" fmla="*/ 104775 h 1519238"/>
                <a:gd name="connsiteX2" fmla="*/ 1595437 w 1624012"/>
                <a:gd name="connsiteY2" fmla="*/ 190500 h 1519238"/>
                <a:gd name="connsiteX3" fmla="*/ 1585912 w 1624012"/>
                <a:gd name="connsiteY3" fmla="*/ 226219 h 1519238"/>
                <a:gd name="connsiteX4" fmla="*/ 1566862 w 1624012"/>
                <a:gd name="connsiteY4" fmla="*/ 276225 h 1519238"/>
                <a:gd name="connsiteX5" fmla="*/ 1500187 w 1624012"/>
                <a:gd name="connsiteY5" fmla="*/ 342900 h 1519238"/>
                <a:gd name="connsiteX6" fmla="*/ 1481138 w 1624012"/>
                <a:gd name="connsiteY6" fmla="*/ 383381 h 1519238"/>
                <a:gd name="connsiteX7" fmla="*/ 1457325 w 1624012"/>
                <a:gd name="connsiteY7" fmla="*/ 414338 h 1519238"/>
                <a:gd name="connsiteX8" fmla="*/ 1421605 w 1624012"/>
                <a:gd name="connsiteY8" fmla="*/ 469106 h 1519238"/>
                <a:gd name="connsiteX9" fmla="*/ 1383506 w 1624012"/>
                <a:gd name="connsiteY9" fmla="*/ 519113 h 1519238"/>
                <a:gd name="connsiteX10" fmla="*/ 1347787 w 1624012"/>
                <a:gd name="connsiteY10" fmla="*/ 557213 h 1519238"/>
                <a:gd name="connsiteX11" fmla="*/ 1281112 w 1624012"/>
                <a:gd name="connsiteY11" fmla="*/ 704850 h 1519238"/>
                <a:gd name="connsiteX12" fmla="*/ 1247775 w 1624012"/>
                <a:gd name="connsiteY12" fmla="*/ 752475 h 1519238"/>
                <a:gd name="connsiteX13" fmla="*/ 1209675 w 1624012"/>
                <a:gd name="connsiteY13" fmla="*/ 800100 h 1519238"/>
                <a:gd name="connsiteX14" fmla="*/ 1166812 w 1624012"/>
                <a:gd name="connsiteY14" fmla="*/ 833438 h 1519238"/>
                <a:gd name="connsiteX15" fmla="*/ 1114425 w 1624012"/>
                <a:gd name="connsiteY15" fmla="*/ 895350 h 1519238"/>
                <a:gd name="connsiteX16" fmla="*/ 1066800 w 1624012"/>
                <a:gd name="connsiteY16" fmla="*/ 947738 h 1519238"/>
                <a:gd name="connsiteX17" fmla="*/ 990600 w 1624012"/>
                <a:gd name="connsiteY17" fmla="*/ 1033463 h 1519238"/>
                <a:gd name="connsiteX18" fmla="*/ 885825 w 1624012"/>
                <a:gd name="connsiteY18" fmla="*/ 1128713 h 1519238"/>
                <a:gd name="connsiteX19" fmla="*/ 847725 w 1624012"/>
                <a:gd name="connsiteY19" fmla="*/ 1138238 h 1519238"/>
                <a:gd name="connsiteX20" fmla="*/ 819150 w 1624012"/>
                <a:gd name="connsiteY20" fmla="*/ 1157288 h 1519238"/>
                <a:gd name="connsiteX21" fmla="*/ 766762 w 1624012"/>
                <a:gd name="connsiteY21" fmla="*/ 1214438 h 1519238"/>
                <a:gd name="connsiteX22" fmla="*/ 742950 w 1624012"/>
                <a:gd name="connsiteY22" fmla="*/ 1252538 h 1519238"/>
                <a:gd name="connsiteX23" fmla="*/ 709612 w 1624012"/>
                <a:gd name="connsiteY23" fmla="*/ 1290638 h 1519238"/>
                <a:gd name="connsiteX24" fmla="*/ 623887 w 1624012"/>
                <a:gd name="connsiteY24" fmla="*/ 1323975 h 1519238"/>
                <a:gd name="connsiteX25" fmla="*/ 571500 w 1624012"/>
                <a:gd name="connsiteY25" fmla="*/ 1376363 h 1519238"/>
                <a:gd name="connsiteX26" fmla="*/ 504825 w 1624012"/>
                <a:gd name="connsiteY26" fmla="*/ 1409700 h 1519238"/>
                <a:gd name="connsiteX27" fmla="*/ 481012 w 1624012"/>
                <a:gd name="connsiteY27" fmla="*/ 1433513 h 1519238"/>
                <a:gd name="connsiteX28" fmla="*/ 428625 w 1624012"/>
                <a:gd name="connsiteY28" fmla="*/ 1471613 h 1519238"/>
                <a:gd name="connsiteX29" fmla="*/ 376237 w 1624012"/>
                <a:gd name="connsiteY29" fmla="*/ 1485900 h 1519238"/>
                <a:gd name="connsiteX30" fmla="*/ 357187 w 1624012"/>
                <a:gd name="connsiteY30" fmla="*/ 1500188 h 1519238"/>
                <a:gd name="connsiteX31" fmla="*/ 323850 w 1624012"/>
                <a:gd name="connsiteY31" fmla="*/ 1519238 h 1519238"/>
                <a:gd name="connsiteX32" fmla="*/ 290512 w 1624012"/>
                <a:gd name="connsiteY32" fmla="*/ 1519238 h 1519238"/>
                <a:gd name="connsiteX33" fmla="*/ 266700 w 1624012"/>
                <a:gd name="connsiteY33" fmla="*/ 1519238 h 1519238"/>
                <a:gd name="connsiteX34" fmla="*/ 200025 w 1624012"/>
                <a:gd name="connsiteY34" fmla="*/ 1490663 h 1519238"/>
                <a:gd name="connsiteX35" fmla="*/ 166687 w 1624012"/>
                <a:gd name="connsiteY35" fmla="*/ 1457325 h 1519238"/>
                <a:gd name="connsiteX36" fmla="*/ 152400 w 1624012"/>
                <a:gd name="connsiteY36" fmla="*/ 1414463 h 1519238"/>
                <a:gd name="connsiteX37" fmla="*/ 109537 w 1624012"/>
                <a:gd name="connsiteY37" fmla="*/ 1338263 h 1519238"/>
                <a:gd name="connsiteX38" fmla="*/ 57150 w 1624012"/>
                <a:gd name="connsiteY38" fmla="*/ 1252538 h 1519238"/>
                <a:gd name="connsiteX39" fmla="*/ 0 w 1624012"/>
                <a:gd name="connsiteY39" fmla="*/ 1214438 h 1519238"/>
                <a:gd name="connsiteX40" fmla="*/ 0 w 1624012"/>
                <a:gd name="connsiteY40" fmla="*/ 1214438 h 1519238"/>
                <a:gd name="connsiteX0" fmla="*/ 1624012 w 1624012"/>
                <a:gd name="connsiteY0" fmla="*/ 0 h 1519238"/>
                <a:gd name="connsiteX1" fmla="*/ 1624012 w 1624012"/>
                <a:gd name="connsiteY1" fmla="*/ 104775 h 1519238"/>
                <a:gd name="connsiteX2" fmla="*/ 1595437 w 1624012"/>
                <a:gd name="connsiteY2" fmla="*/ 190500 h 1519238"/>
                <a:gd name="connsiteX3" fmla="*/ 1585912 w 1624012"/>
                <a:gd name="connsiteY3" fmla="*/ 226219 h 1519238"/>
                <a:gd name="connsiteX4" fmla="*/ 1566862 w 1624012"/>
                <a:gd name="connsiteY4" fmla="*/ 276225 h 1519238"/>
                <a:gd name="connsiteX5" fmla="*/ 1526381 w 1624012"/>
                <a:gd name="connsiteY5" fmla="*/ 330994 h 1519238"/>
                <a:gd name="connsiteX6" fmla="*/ 1481138 w 1624012"/>
                <a:gd name="connsiteY6" fmla="*/ 383381 h 1519238"/>
                <a:gd name="connsiteX7" fmla="*/ 1457325 w 1624012"/>
                <a:gd name="connsiteY7" fmla="*/ 414338 h 1519238"/>
                <a:gd name="connsiteX8" fmla="*/ 1421605 w 1624012"/>
                <a:gd name="connsiteY8" fmla="*/ 469106 h 1519238"/>
                <a:gd name="connsiteX9" fmla="*/ 1383506 w 1624012"/>
                <a:gd name="connsiteY9" fmla="*/ 519113 h 1519238"/>
                <a:gd name="connsiteX10" fmla="*/ 1347787 w 1624012"/>
                <a:gd name="connsiteY10" fmla="*/ 557213 h 1519238"/>
                <a:gd name="connsiteX11" fmla="*/ 1281112 w 1624012"/>
                <a:gd name="connsiteY11" fmla="*/ 704850 h 1519238"/>
                <a:gd name="connsiteX12" fmla="*/ 1247775 w 1624012"/>
                <a:gd name="connsiteY12" fmla="*/ 752475 h 1519238"/>
                <a:gd name="connsiteX13" fmla="*/ 1209675 w 1624012"/>
                <a:gd name="connsiteY13" fmla="*/ 800100 h 1519238"/>
                <a:gd name="connsiteX14" fmla="*/ 1166812 w 1624012"/>
                <a:gd name="connsiteY14" fmla="*/ 833438 h 1519238"/>
                <a:gd name="connsiteX15" fmla="*/ 1114425 w 1624012"/>
                <a:gd name="connsiteY15" fmla="*/ 895350 h 1519238"/>
                <a:gd name="connsiteX16" fmla="*/ 1066800 w 1624012"/>
                <a:gd name="connsiteY16" fmla="*/ 947738 h 1519238"/>
                <a:gd name="connsiteX17" fmla="*/ 990600 w 1624012"/>
                <a:gd name="connsiteY17" fmla="*/ 1033463 h 1519238"/>
                <a:gd name="connsiteX18" fmla="*/ 885825 w 1624012"/>
                <a:gd name="connsiteY18" fmla="*/ 1128713 h 1519238"/>
                <a:gd name="connsiteX19" fmla="*/ 847725 w 1624012"/>
                <a:gd name="connsiteY19" fmla="*/ 1138238 h 1519238"/>
                <a:gd name="connsiteX20" fmla="*/ 819150 w 1624012"/>
                <a:gd name="connsiteY20" fmla="*/ 1157288 h 1519238"/>
                <a:gd name="connsiteX21" fmla="*/ 766762 w 1624012"/>
                <a:gd name="connsiteY21" fmla="*/ 1214438 h 1519238"/>
                <a:gd name="connsiteX22" fmla="*/ 742950 w 1624012"/>
                <a:gd name="connsiteY22" fmla="*/ 1252538 h 1519238"/>
                <a:gd name="connsiteX23" fmla="*/ 709612 w 1624012"/>
                <a:gd name="connsiteY23" fmla="*/ 1290638 h 1519238"/>
                <a:gd name="connsiteX24" fmla="*/ 623887 w 1624012"/>
                <a:gd name="connsiteY24" fmla="*/ 1323975 h 1519238"/>
                <a:gd name="connsiteX25" fmla="*/ 571500 w 1624012"/>
                <a:gd name="connsiteY25" fmla="*/ 1376363 h 1519238"/>
                <a:gd name="connsiteX26" fmla="*/ 504825 w 1624012"/>
                <a:gd name="connsiteY26" fmla="*/ 1409700 h 1519238"/>
                <a:gd name="connsiteX27" fmla="*/ 481012 w 1624012"/>
                <a:gd name="connsiteY27" fmla="*/ 1433513 h 1519238"/>
                <a:gd name="connsiteX28" fmla="*/ 428625 w 1624012"/>
                <a:gd name="connsiteY28" fmla="*/ 1471613 h 1519238"/>
                <a:gd name="connsiteX29" fmla="*/ 376237 w 1624012"/>
                <a:gd name="connsiteY29" fmla="*/ 1485900 h 1519238"/>
                <a:gd name="connsiteX30" fmla="*/ 357187 w 1624012"/>
                <a:gd name="connsiteY30" fmla="*/ 1500188 h 1519238"/>
                <a:gd name="connsiteX31" fmla="*/ 323850 w 1624012"/>
                <a:gd name="connsiteY31" fmla="*/ 1519238 h 1519238"/>
                <a:gd name="connsiteX32" fmla="*/ 290512 w 1624012"/>
                <a:gd name="connsiteY32" fmla="*/ 1519238 h 1519238"/>
                <a:gd name="connsiteX33" fmla="*/ 266700 w 1624012"/>
                <a:gd name="connsiteY33" fmla="*/ 1519238 h 1519238"/>
                <a:gd name="connsiteX34" fmla="*/ 200025 w 1624012"/>
                <a:gd name="connsiteY34" fmla="*/ 1490663 h 1519238"/>
                <a:gd name="connsiteX35" fmla="*/ 166687 w 1624012"/>
                <a:gd name="connsiteY35" fmla="*/ 1457325 h 1519238"/>
                <a:gd name="connsiteX36" fmla="*/ 152400 w 1624012"/>
                <a:gd name="connsiteY36" fmla="*/ 1414463 h 1519238"/>
                <a:gd name="connsiteX37" fmla="*/ 109537 w 1624012"/>
                <a:gd name="connsiteY37" fmla="*/ 1338263 h 1519238"/>
                <a:gd name="connsiteX38" fmla="*/ 57150 w 1624012"/>
                <a:gd name="connsiteY38" fmla="*/ 1252538 h 1519238"/>
                <a:gd name="connsiteX39" fmla="*/ 0 w 1624012"/>
                <a:gd name="connsiteY39" fmla="*/ 1214438 h 1519238"/>
                <a:gd name="connsiteX40" fmla="*/ 0 w 1624012"/>
                <a:gd name="connsiteY40" fmla="*/ 1214438 h 1519238"/>
                <a:gd name="connsiteX0" fmla="*/ 1624012 w 1624012"/>
                <a:gd name="connsiteY0" fmla="*/ 0 h 1519238"/>
                <a:gd name="connsiteX1" fmla="*/ 1624012 w 1624012"/>
                <a:gd name="connsiteY1" fmla="*/ 104775 h 1519238"/>
                <a:gd name="connsiteX2" fmla="*/ 1595437 w 1624012"/>
                <a:gd name="connsiteY2" fmla="*/ 190500 h 1519238"/>
                <a:gd name="connsiteX3" fmla="*/ 1585912 w 1624012"/>
                <a:gd name="connsiteY3" fmla="*/ 226219 h 1519238"/>
                <a:gd name="connsiteX4" fmla="*/ 1562100 w 1624012"/>
                <a:gd name="connsiteY4" fmla="*/ 264319 h 1519238"/>
                <a:gd name="connsiteX5" fmla="*/ 1526381 w 1624012"/>
                <a:gd name="connsiteY5" fmla="*/ 330994 h 1519238"/>
                <a:gd name="connsiteX6" fmla="*/ 1481138 w 1624012"/>
                <a:gd name="connsiteY6" fmla="*/ 383381 h 1519238"/>
                <a:gd name="connsiteX7" fmla="*/ 1457325 w 1624012"/>
                <a:gd name="connsiteY7" fmla="*/ 414338 h 1519238"/>
                <a:gd name="connsiteX8" fmla="*/ 1421605 w 1624012"/>
                <a:gd name="connsiteY8" fmla="*/ 469106 h 1519238"/>
                <a:gd name="connsiteX9" fmla="*/ 1383506 w 1624012"/>
                <a:gd name="connsiteY9" fmla="*/ 519113 h 1519238"/>
                <a:gd name="connsiteX10" fmla="*/ 1347787 w 1624012"/>
                <a:gd name="connsiteY10" fmla="*/ 557213 h 1519238"/>
                <a:gd name="connsiteX11" fmla="*/ 1281112 w 1624012"/>
                <a:gd name="connsiteY11" fmla="*/ 704850 h 1519238"/>
                <a:gd name="connsiteX12" fmla="*/ 1247775 w 1624012"/>
                <a:gd name="connsiteY12" fmla="*/ 752475 h 1519238"/>
                <a:gd name="connsiteX13" fmla="*/ 1209675 w 1624012"/>
                <a:gd name="connsiteY13" fmla="*/ 800100 h 1519238"/>
                <a:gd name="connsiteX14" fmla="*/ 1166812 w 1624012"/>
                <a:gd name="connsiteY14" fmla="*/ 833438 h 1519238"/>
                <a:gd name="connsiteX15" fmla="*/ 1114425 w 1624012"/>
                <a:gd name="connsiteY15" fmla="*/ 895350 h 1519238"/>
                <a:gd name="connsiteX16" fmla="*/ 1066800 w 1624012"/>
                <a:gd name="connsiteY16" fmla="*/ 947738 h 1519238"/>
                <a:gd name="connsiteX17" fmla="*/ 990600 w 1624012"/>
                <a:gd name="connsiteY17" fmla="*/ 1033463 h 1519238"/>
                <a:gd name="connsiteX18" fmla="*/ 885825 w 1624012"/>
                <a:gd name="connsiteY18" fmla="*/ 1128713 h 1519238"/>
                <a:gd name="connsiteX19" fmla="*/ 847725 w 1624012"/>
                <a:gd name="connsiteY19" fmla="*/ 1138238 h 1519238"/>
                <a:gd name="connsiteX20" fmla="*/ 819150 w 1624012"/>
                <a:gd name="connsiteY20" fmla="*/ 1157288 h 1519238"/>
                <a:gd name="connsiteX21" fmla="*/ 766762 w 1624012"/>
                <a:gd name="connsiteY21" fmla="*/ 1214438 h 1519238"/>
                <a:gd name="connsiteX22" fmla="*/ 742950 w 1624012"/>
                <a:gd name="connsiteY22" fmla="*/ 1252538 h 1519238"/>
                <a:gd name="connsiteX23" fmla="*/ 709612 w 1624012"/>
                <a:gd name="connsiteY23" fmla="*/ 1290638 h 1519238"/>
                <a:gd name="connsiteX24" fmla="*/ 623887 w 1624012"/>
                <a:gd name="connsiteY24" fmla="*/ 1323975 h 1519238"/>
                <a:gd name="connsiteX25" fmla="*/ 571500 w 1624012"/>
                <a:gd name="connsiteY25" fmla="*/ 1376363 h 1519238"/>
                <a:gd name="connsiteX26" fmla="*/ 504825 w 1624012"/>
                <a:gd name="connsiteY26" fmla="*/ 1409700 h 1519238"/>
                <a:gd name="connsiteX27" fmla="*/ 481012 w 1624012"/>
                <a:gd name="connsiteY27" fmla="*/ 1433513 h 1519238"/>
                <a:gd name="connsiteX28" fmla="*/ 428625 w 1624012"/>
                <a:gd name="connsiteY28" fmla="*/ 1471613 h 1519238"/>
                <a:gd name="connsiteX29" fmla="*/ 376237 w 1624012"/>
                <a:gd name="connsiteY29" fmla="*/ 1485900 h 1519238"/>
                <a:gd name="connsiteX30" fmla="*/ 357187 w 1624012"/>
                <a:gd name="connsiteY30" fmla="*/ 1500188 h 1519238"/>
                <a:gd name="connsiteX31" fmla="*/ 323850 w 1624012"/>
                <a:gd name="connsiteY31" fmla="*/ 1519238 h 1519238"/>
                <a:gd name="connsiteX32" fmla="*/ 290512 w 1624012"/>
                <a:gd name="connsiteY32" fmla="*/ 1519238 h 1519238"/>
                <a:gd name="connsiteX33" fmla="*/ 266700 w 1624012"/>
                <a:gd name="connsiteY33" fmla="*/ 1519238 h 1519238"/>
                <a:gd name="connsiteX34" fmla="*/ 200025 w 1624012"/>
                <a:gd name="connsiteY34" fmla="*/ 1490663 h 1519238"/>
                <a:gd name="connsiteX35" fmla="*/ 166687 w 1624012"/>
                <a:gd name="connsiteY35" fmla="*/ 1457325 h 1519238"/>
                <a:gd name="connsiteX36" fmla="*/ 152400 w 1624012"/>
                <a:gd name="connsiteY36" fmla="*/ 1414463 h 1519238"/>
                <a:gd name="connsiteX37" fmla="*/ 109537 w 1624012"/>
                <a:gd name="connsiteY37" fmla="*/ 1338263 h 1519238"/>
                <a:gd name="connsiteX38" fmla="*/ 57150 w 1624012"/>
                <a:gd name="connsiteY38" fmla="*/ 1252538 h 1519238"/>
                <a:gd name="connsiteX39" fmla="*/ 0 w 1624012"/>
                <a:gd name="connsiteY39" fmla="*/ 1214438 h 1519238"/>
                <a:gd name="connsiteX40" fmla="*/ 0 w 1624012"/>
                <a:gd name="connsiteY40" fmla="*/ 1214438 h 1519238"/>
                <a:gd name="connsiteX0" fmla="*/ 1624012 w 1624012"/>
                <a:gd name="connsiteY0" fmla="*/ 0 h 1519238"/>
                <a:gd name="connsiteX1" fmla="*/ 1624012 w 1624012"/>
                <a:gd name="connsiteY1" fmla="*/ 104775 h 1519238"/>
                <a:gd name="connsiteX2" fmla="*/ 1595437 w 1624012"/>
                <a:gd name="connsiteY2" fmla="*/ 190500 h 1519238"/>
                <a:gd name="connsiteX3" fmla="*/ 1583531 w 1624012"/>
                <a:gd name="connsiteY3" fmla="*/ 216694 h 1519238"/>
                <a:gd name="connsiteX4" fmla="*/ 1562100 w 1624012"/>
                <a:gd name="connsiteY4" fmla="*/ 264319 h 1519238"/>
                <a:gd name="connsiteX5" fmla="*/ 1526381 w 1624012"/>
                <a:gd name="connsiteY5" fmla="*/ 330994 h 1519238"/>
                <a:gd name="connsiteX6" fmla="*/ 1481138 w 1624012"/>
                <a:gd name="connsiteY6" fmla="*/ 383381 h 1519238"/>
                <a:gd name="connsiteX7" fmla="*/ 1457325 w 1624012"/>
                <a:gd name="connsiteY7" fmla="*/ 414338 h 1519238"/>
                <a:gd name="connsiteX8" fmla="*/ 1421605 w 1624012"/>
                <a:gd name="connsiteY8" fmla="*/ 469106 h 1519238"/>
                <a:gd name="connsiteX9" fmla="*/ 1383506 w 1624012"/>
                <a:gd name="connsiteY9" fmla="*/ 519113 h 1519238"/>
                <a:gd name="connsiteX10" fmla="*/ 1347787 w 1624012"/>
                <a:gd name="connsiteY10" fmla="*/ 557213 h 1519238"/>
                <a:gd name="connsiteX11" fmla="*/ 1281112 w 1624012"/>
                <a:gd name="connsiteY11" fmla="*/ 704850 h 1519238"/>
                <a:gd name="connsiteX12" fmla="*/ 1247775 w 1624012"/>
                <a:gd name="connsiteY12" fmla="*/ 752475 h 1519238"/>
                <a:gd name="connsiteX13" fmla="*/ 1209675 w 1624012"/>
                <a:gd name="connsiteY13" fmla="*/ 800100 h 1519238"/>
                <a:gd name="connsiteX14" fmla="*/ 1166812 w 1624012"/>
                <a:gd name="connsiteY14" fmla="*/ 833438 h 1519238"/>
                <a:gd name="connsiteX15" fmla="*/ 1114425 w 1624012"/>
                <a:gd name="connsiteY15" fmla="*/ 895350 h 1519238"/>
                <a:gd name="connsiteX16" fmla="*/ 1066800 w 1624012"/>
                <a:gd name="connsiteY16" fmla="*/ 947738 h 1519238"/>
                <a:gd name="connsiteX17" fmla="*/ 990600 w 1624012"/>
                <a:gd name="connsiteY17" fmla="*/ 1033463 h 1519238"/>
                <a:gd name="connsiteX18" fmla="*/ 885825 w 1624012"/>
                <a:gd name="connsiteY18" fmla="*/ 1128713 h 1519238"/>
                <a:gd name="connsiteX19" fmla="*/ 847725 w 1624012"/>
                <a:gd name="connsiteY19" fmla="*/ 1138238 h 1519238"/>
                <a:gd name="connsiteX20" fmla="*/ 819150 w 1624012"/>
                <a:gd name="connsiteY20" fmla="*/ 1157288 h 1519238"/>
                <a:gd name="connsiteX21" fmla="*/ 766762 w 1624012"/>
                <a:gd name="connsiteY21" fmla="*/ 1214438 h 1519238"/>
                <a:gd name="connsiteX22" fmla="*/ 742950 w 1624012"/>
                <a:gd name="connsiteY22" fmla="*/ 1252538 h 1519238"/>
                <a:gd name="connsiteX23" fmla="*/ 709612 w 1624012"/>
                <a:gd name="connsiteY23" fmla="*/ 1290638 h 1519238"/>
                <a:gd name="connsiteX24" fmla="*/ 623887 w 1624012"/>
                <a:gd name="connsiteY24" fmla="*/ 1323975 h 1519238"/>
                <a:gd name="connsiteX25" fmla="*/ 571500 w 1624012"/>
                <a:gd name="connsiteY25" fmla="*/ 1376363 h 1519238"/>
                <a:gd name="connsiteX26" fmla="*/ 504825 w 1624012"/>
                <a:gd name="connsiteY26" fmla="*/ 1409700 h 1519238"/>
                <a:gd name="connsiteX27" fmla="*/ 481012 w 1624012"/>
                <a:gd name="connsiteY27" fmla="*/ 1433513 h 1519238"/>
                <a:gd name="connsiteX28" fmla="*/ 428625 w 1624012"/>
                <a:gd name="connsiteY28" fmla="*/ 1471613 h 1519238"/>
                <a:gd name="connsiteX29" fmla="*/ 376237 w 1624012"/>
                <a:gd name="connsiteY29" fmla="*/ 1485900 h 1519238"/>
                <a:gd name="connsiteX30" fmla="*/ 357187 w 1624012"/>
                <a:gd name="connsiteY30" fmla="*/ 1500188 h 1519238"/>
                <a:gd name="connsiteX31" fmla="*/ 323850 w 1624012"/>
                <a:gd name="connsiteY31" fmla="*/ 1519238 h 1519238"/>
                <a:gd name="connsiteX32" fmla="*/ 290512 w 1624012"/>
                <a:gd name="connsiteY32" fmla="*/ 1519238 h 1519238"/>
                <a:gd name="connsiteX33" fmla="*/ 266700 w 1624012"/>
                <a:gd name="connsiteY33" fmla="*/ 1519238 h 1519238"/>
                <a:gd name="connsiteX34" fmla="*/ 200025 w 1624012"/>
                <a:gd name="connsiteY34" fmla="*/ 1490663 h 1519238"/>
                <a:gd name="connsiteX35" fmla="*/ 166687 w 1624012"/>
                <a:gd name="connsiteY35" fmla="*/ 1457325 h 1519238"/>
                <a:gd name="connsiteX36" fmla="*/ 152400 w 1624012"/>
                <a:gd name="connsiteY36" fmla="*/ 1414463 h 1519238"/>
                <a:gd name="connsiteX37" fmla="*/ 109537 w 1624012"/>
                <a:gd name="connsiteY37" fmla="*/ 1338263 h 1519238"/>
                <a:gd name="connsiteX38" fmla="*/ 57150 w 1624012"/>
                <a:gd name="connsiteY38" fmla="*/ 1252538 h 1519238"/>
                <a:gd name="connsiteX39" fmla="*/ 0 w 1624012"/>
                <a:gd name="connsiteY39" fmla="*/ 1214438 h 1519238"/>
                <a:gd name="connsiteX40" fmla="*/ 0 w 1624012"/>
                <a:gd name="connsiteY40" fmla="*/ 1214438 h 1519238"/>
                <a:gd name="connsiteX0" fmla="*/ 1624012 w 1624012"/>
                <a:gd name="connsiteY0" fmla="*/ 0 h 1519238"/>
                <a:gd name="connsiteX1" fmla="*/ 1624012 w 1624012"/>
                <a:gd name="connsiteY1" fmla="*/ 104775 h 1519238"/>
                <a:gd name="connsiteX2" fmla="*/ 1595437 w 1624012"/>
                <a:gd name="connsiteY2" fmla="*/ 190500 h 1519238"/>
                <a:gd name="connsiteX3" fmla="*/ 1583531 w 1624012"/>
                <a:gd name="connsiteY3" fmla="*/ 216694 h 1519238"/>
                <a:gd name="connsiteX4" fmla="*/ 1562100 w 1624012"/>
                <a:gd name="connsiteY4" fmla="*/ 264319 h 1519238"/>
                <a:gd name="connsiteX5" fmla="*/ 1526381 w 1624012"/>
                <a:gd name="connsiteY5" fmla="*/ 330994 h 1519238"/>
                <a:gd name="connsiteX6" fmla="*/ 1481138 w 1624012"/>
                <a:gd name="connsiteY6" fmla="*/ 383381 h 1519238"/>
                <a:gd name="connsiteX7" fmla="*/ 1457325 w 1624012"/>
                <a:gd name="connsiteY7" fmla="*/ 414338 h 1519238"/>
                <a:gd name="connsiteX8" fmla="*/ 1421605 w 1624012"/>
                <a:gd name="connsiteY8" fmla="*/ 469106 h 1519238"/>
                <a:gd name="connsiteX9" fmla="*/ 1383506 w 1624012"/>
                <a:gd name="connsiteY9" fmla="*/ 519113 h 1519238"/>
                <a:gd name="connsiteX10" fmla="*/ 1347787 w 1624012"/>
                <a:gd name="connsiteY10" fmla="*/ 557213 h 1519238"/>
                <a:gd name="connsiteX11" fmla="*/ 1281112 w 1624012"/>
                <a:gd name="connsiteY11" fmla="*/ 704850 h 1519238"/>
                <a:gd name="connsiteX12" fmla="*/ 1247775 w 1624012"/>
                <a:gd name="connsiteY12" fmla="*/ 752475 h 1519238"/>
                <a:gd name="connsiteX13" fmla="*/ 1209675 w 1624012"/>
                <a:gd name="connsiteY13" fmla="*/ 800100 h 1519238"/>
                <a:gd name="connsiteX14" fmla="*/ 1166812 w 1624012"/>
                <a:gd name="connsiteY14" fmla="*/ 833438 h 1519238"/>
                <a:gd name="connsiteX15" fmla="*/ 1114425 w 1624012"/>
                <a:gd name="connsiteY15" fmla="*/ 895350 h 1519238"/>
                <a:gd name="connsiteX16" fmla="*/ 1066800 w 1624012"/>
                <a:gd name="connsiteY16" fmla="*/ 947738 h 1519238"/>
                <a:gd name="connsiteX17" fmla="*/ 990600 w 1624012"/>
                <a:gd name="connsiteY17" fmla="*/ 1033463 h 1519238"/>
                <a:gd name="connsiteX18" fmla="*/ 885825 w 1624012"/>
                <a:gd name="connsiteY18" fmla="*/ 1128713 h 1519238"/>
                <a:gd name="connsiteX19" fmla="*/ 847725 w 1624012"/>
                <a:gd name="connsiteY19" fmla="*/ 1138238 h 1519238"/>
                <a:gd name="connsiteX20" fmla="*/ 819150 w 1624012"/>
                <a:gd name="connsiteY20" fmla="*/ 1157288 h 1519238"/>
                <a:gd name="connsiteX21" fmla="*/ 766762 w 1624012"/>
                <a:gd name="connsiteY21" fmla="*/ 1214438 h 1519238"/>
                <a:gd name="connsiteX22" fmla="*/ 742950 w 1624012"/>
                <a:gd name="connsiteY22" fmla="*/ 1252538 h 1519238"/>
                <a:gd name="connsiteX23" fmla="*/ 709612 w 1624012"/>
                <a:gd name="connsiteY23" fmla="*/ 1290638 h 1519238"/>
                <a:gd name="connsiteX24" fmla="*/ 623887 w 1624012"/>
                <a:gd name="connsiteY24" fmla="*/ 1323975 h 1519238"/>
                <a:gd name="connsiteX25" fmla="*/ 571500 w 1624012"/>
                <a:gd name="connsiteY25" fmla="*/ 1376363 h 1519238"/>
                <a:gd name="connsiteX26" fmla="*/ 504825 w 1624012"/>
                <a:gd name="connsiteY26" fmla="*/ 1409700 h 1519238"/>
                <a:gd name="connsiteX27" fmla="*/ 481012 w 1624012"/>
                <a:gd name="connsiteY27" fmla="*/ 1433513 h 1519238"/>
                <a:gd name="connsiteX28" fmla="*/ 428625 w 1624012"/>
                <a:gd name="connsiteY28" fmla="*/ 1471613 h 1519238"/>
                <a:gd name="connsiteX29" fmla="*/ 376237 w 1624012"/>
                <a:gd name="connsiteY29" fmla="*/ 1485900 h 1519238"/>
                <a:gd name="connsiteX30" fmla="*/ 357187 w 1624012"/>
                <a:gd name="connsiteY30" fmla="*/ 1500188 h 1519238"/>
                <a:gd name="connsiteX31" fmla="*/ 323850 w 1624012"/>
                <a:gd name="connsiteY31" fmla="*/ 1519238 h 1519238"/>
                <a:gd name="connsiteX32" fmla="*/ 290512 w 1624012"/>
                <a:gd name="connsiteY32" fmla="*/ 1519238 h 1519238"/>
                <a:gd name="connsiteX33" fmla="*/ 266700 w 1624012"/>
                <a:gd name="connsiteY33" fmla="*/ 1519238 h 1519238"/>
                <a:gd name="connsiteX34" fmla="*/ 200025 w 1624012"/>
                <a:gd name="connsiteY34" fmla="*/ 1490663 h 1519238"/>
                <a:gd name="connsiteX35" fmla="*/ 166687 w 1624012"/>
                <a:gd name="connsiteY35" fmla="*/ 1457325 h 1519238"/>
                <a:gd name="connsiteX36" fmla="*/ 152400 w 1624012"/>
                <a:gd name="connsiteY36" fmla="*/ 1414463 h 1519238"/>
                <a:gd name="connsiteX37" fmla="*/ 109537 w 1624012"/>
                <a:gd name="connsiteY37" fmla="*/ 1338263 h 1519238"/>
                <a:gd name="connsiteX38" fmla="*/ 57150 w 1624012"/>
                <a:gd name="connsiteY38" fmla="*/ 1252538 h 1519238"/>
                <a:gd name="connsiteX39" fmla="*/ 0 w 1624012"/>
                <a:gd name="connsiteY39" fmla="*/ 1214438 h 1519238"/>
                <a:gd name="connsiteX40" fmla="*/ 0 w 1624012"/>
                <a:gd name="connsiteY40" fmla="*/ 1214438 h 1519238"/>
                <a:gd name="connsiteX0" fmla="*/ 1624012 w 1628774"/>
                <a:gd name="connsiteY0" fmla="*/ 0 h 1519238"/>
                <a:gd name="connsiteX1" fmla="*/ 1628774 w 1628774"/>
                <a:gd name="connsiteY1" fmla="*/ 140494 h 1519238"/>
                <a:gd name="connsiteX2" fmla="*/ 1595437 w 1628774"/>
                <a:gd name="connsiteY2" fmla="*/ 190500 h 1519238"/>
                <a:gd name="connsiteX3" fmla="*/ 1583531 w 1628774"/>
                <a:gd name="connsiteY3" fmla="*/ 216694 h 1519238"/>
                <a:gd name="connsiteX4" fmla="*/ 1562100 w 1628774"/>
                <a:gd name="connsiteY4" fmla="*/ 264319 h 1519238"/>
                <a:gd name="connsiteX5" fmla="*/ 1526381 w 1628774"/>
                <a:gd name="connsiteY5" fmla="*/ 330994 h 1519238"/>
                <a:gd name="connsiteX6" fmla="*/ 1481138 w 1628774"/>
                <a:gd name="connsiteY6" fmla="*/ 383381 h 1519238"/>
                <a:gd name="connsiteX7" fmla="*/ 1457325 w 1628774"/>
                <a:gd name="connsiteY7" fmla="*/ 414338 h 1519238"/>
                <a:gd name="connsiteX8" fmla="*/ 1421605 w 1628774"/>
                <a:gd name="connsiteY8" fmla="*/ 469106 h 1519238"/>
                <a:gd name="connsiteX9" fmla="*/ 1383506 w 1628774"/>
                <a:gd name="connsiteY9" fmla="*/ 519113 h 1519238"/>
                <a:gd name="connsiteX10" fmla="*/ 1347787 w 1628774"/>
                <a:gd name="connsiteY10" fmla="*/ 557213 h 1519238"/>
                <a:gd name="connsiteX11" fmla="*/ 1281112 w 1628774"/>
                <a:gd name="connsiteY11" fmla="*/ 704850 h 1519238"/>
                <a:gd name="connsiteX12" fmla="*/ 1247775 w 1628774"/>
                <a:gd name="connsiteY12" fmla="*/ 752475 h 1519238"/>
                <a:gd name="connsiteX13" fmla="*/ 1209675 w 1628774"/>
                <a:gd name="connsiteY13" fmla="*/ 800100 h 1519238"/>
                <a:gd name="connsiteX14" fmla="*/ 1166812 w 1628774"/>
                <a:gd name="connsiteY14" fmla="*/ 833438 h 1519238"/>
                <a:gd name="connsiteX15" fmla="*/ 1114425 w 1628774"/>
                <a:gd name="connsiteY15" fmla="*/ 895350 h 1519238"/>
                <a:gd name="connsiteX16" fmla="*/ 1066800 w 1628774"/>
                <a:gd name="connsiteY16" fmla="*/ 947738 h 1519238"/>
                <a:gd name="connsiteX17" fmla="*/ 990600 w 1628774"/>
                <a:gd name="connsiteY17" fmla="*/ 1033463 h 1519238"/>
                <a:gd name="connsiteX18" fmla="*/ 885825 w 1628774"/>
                <a:gd name="connsiteY18" fmla="*/ 1128713 h 1519238"/>
                <a:gd name="connsiteX19" fmla="*/ 847725 w 1628774"/>
                <a:gd name="connsiteY19" fmla="*/ 1138238 h 1519238"/>
                <a:gd name="connsiteX20" fmla="*/ 819150 w 1628774"/>
                <a:gd name="connsiteY20" fmla="*/ 1157288 h 1519238"/>
                <a:gd name="connsiteX21" fmla="*/ 766762 w 1628774"/>
                <a:gd name="connsiteY21" fmla="*/ 1214438 h 1519238"/>
                <a:gd name="connsiteX22" fmla="*/ 742950 w 1628774"/>
                <a:gd name="connsiteY22" fmla="*/ 1252538 h 1519238"/>
                <a:gd name="connsiteX23" fmla="*/ 709612 w 1628774"/>
                <a:gd name="connsiteY23" fmla="*/ 1290638 h 1519238"/>
                <a:gd name="connsiteX24" fmla="*/ 623887 w 1628774"/>
                <a:gd name="connsiteY24" fmla="*/ 1323975 h 1519238"/>
                <a:gd name="connsiteX25" fmla="*/ 571500 w 1628774"/>
                <a:gd name="connsiteY25" fmla="*/ 1376363 h 1519238"/>
                <a:gd name="connsiteX26" fmla="*/ 504825 w 1628774"/>
                <a:gd name="connsiteY26" fmla="*/ 1409700 h 1519238"/>
                <a:gd name="connsiteX27" fmla="*/ 481012 w 1628774"/>
                <a:gd name="connsiteY27" fmla="*/ 1433513 h 1519238"/>
                <a:gd name="connsiteX28" fmla="*/ 428625 w 1628774"/>
                <a:gd name="connsiteY28" fmla="*/ 1471613 h 1519238"/>
                <a:gd name="connsiteX29" fmla="*/ 376237 w 1628774"/>
                <a:gd name="connsiteY29" fmla="*/ 1485900 h 1519238"/>
                <a:gd name="connsiteX30" fmla="*/ 357187 w 1628774"/>
                <a:gd name="connsiteY30" fmla="*/ 1500188 h 1519238"/>
                <a:gd name="connsiteX31" fmla="*/ 323850 w 1628774"/>
                <a:gd name="connsiteY31" fmla="*/ 1519238 h 1519238"/>
                <a:gd name="connsiteX32" fmla="*/ 290512 w 1628774"/>
                <a:gd name="connsiteY32" fmla="*/ 1519238 h 1519238"/>
                <a:gd name="connsiteX33" fmla="*/ 266700 w 1628774"/>
                <a:gd name="connsiteY33" fmla="*/ 1519238 h 1519238"/>
                <a:gd name="connsiteX34" fmla="*/ 200025 w 1628774"/>
                <a:gd name="connsiteY34" fmla="*/ 1490663 h 1519238"/>
                <a:gd name="connsiteX35" fmla="*/ 166687 w 1628774"/>
                <a:gd name="connsiteY35" fmla="*/ 1457325 h 1519238"/>
                <a:gd name="connsiteX36" fmla="*/ 152400 w 1628774"/>
                <a:gd name="connsiteY36" fmla="*/ 1414463 h 1519238"/>
                <a:gd name="connsiteX37" fmla="*/ 109537 w 1628774"/>
                <a:gd name="connsiteY37" fmla="*/ 1338263 h 1519238"/>
                <a:gd name="connsiteX38" fmla="*/ 57150 w 1628774"/>
                <a:gd name="connsiteY38" fmla="*/ 1252538 h 1519238"/>
                <a:gd name="connsiteX39" fmla="*/ 0 w 1628774"/>
                <a:gd name="connsiteY39" fmla="*/ 1214438 h 1519238"/>
                <a:gd name="connsiteX40" fmla="*/ 0 w 1628774"/>
                <a:gd name="connsiteY40" fmla="*/ 1214438 h 1519238"/>
                <a:gd name="connsiteX0" fmla="*/ 1633537 w 1633537"/>
                <a:gd name="connsiteY0" fmla="*/ 0 h 1450182"/>
                <a:gd name="connsiteX1" fmla="*/ 1628774 w 1633537"/>
                <a:gd name="connsiteY1" fmla="*/ 71438 h 1450182"/>
                <a:gd name="connsiteX2" fmla="*/ 1595437 w 1633537"/>
                <a:gd name="connsiteY2" fmla="*/ 121444 h 1450182"/>
                <a:gd name="connsiteX3" fmla="*/ 1583531 w 1633537"/>
                <a:gd name="connsiteY3" fmla="*/ 147638 h 1450182"/>
                <a:gd name="connsiteX4" fmla="*/ 1562100 w 1633537"/>
                <a:gd name="connsiteY4" fmla="*/ 195263 h 1450182"/>
                <a:gd name="connsiteX5" fmla="*/ 1526381 w 1633537"/>
                <a:gd name="connsiteY5" fmla="*/ 261938 h 1450182"/>
                <a:gd name="connsiteX6" fmla="*/ 1481138 w 1633537"/>
                <a:gd name="connsiteY6" fmla="*/ 314325 h 1450182"/>
                <a:gd name="connsiteX7" fmla="*/ 1457325 w 1633537"/>
                <a:gd name="connsiteY7" fmla="*/ 345282 h 1450182"/>
                <a:gd name="connsiteX8" fmla="*/ 1421605 w 1633537"/>
                <a:gd name="connsiteY8" fmla="*/ 400050 h 1450182"/>
                <a:gd name="connsiteX9" fmla="*/ 1383506 w 1633537"/>
                <a:gd name="connsiteY9" fmla="*/ 450057 h 1450182"/>
                <a:gd name="connsiteX10" fmla="*/ 1347787 w 1633537"/>
                <a:gd name="connsiteY10" fmla="*/ 488157 h 1450182"/>
                <a:gd name="connsiteX11" fmla="*/ 1281112 w 1633537"/>
                <a:gd name="connsiteY11" fmla="*/ 635794 h 1450182"/>
                <a:gd name="connsiteX12" fmla="*/ 1247775 w 1633537"/>
                <a:gd name="connsiteY12" fmla="*/ 683419 h 1450182"/>
                <a:gd name="connsiteX13" fmla="*/ 1209675 w 1633537"/>
                <a:gd name="connsiteY13" fmla="*/ 731044 h 1450182"/>
                <a:gd name="connsiteX14" fmla="*/ 1166812 w 1633537"/>
                <a:gd name="connsiteY14" fmla="*/ 764382 h 1450182"/>
                <a:gd name="connsiteX15" fmla="*/ 1114425 w 1633537"/>
                <a:gd name="connsiteY15" fmla="*/ 826294 h 1450182"/>
                <a:gd name="connsiteX16" fmla="*/ 1066800 w 1633537"/>
                <a:gd name="connsiteY16" fmla="*/ 878682 h 1450182"/>
                <a:gd name="connsiteX17" fmla="*/ 990600 w 1633537"/>
                <a:gd name="connsiteY17" fmla="*/ 964407 h 1450182"/>
                <a:gd name="connsiteX18" fmla="*/ 885825 w 1633537"/>
                <a:gd name="connsiteY18" fmla="*/ 1059657 h 1450182"/>
                <a:gd name="connsiteX19" fmla="*/ 847725 w 1633537"/>
                <a:gd name="connsiteY19" fmla="*/ 1069182 h 1450182"/>
                <a:gd name="connsiteX20" fmla="*/ 819150 w 1633537"/>
                <a:gd name="connsiteY20" fmla="*/ 1088232 h 1450182"/>
                <a:gd name="connsiteX21" fmla="*/ 766762 w 1633537"/>
                <a:gd name="connsiteY21" fmla="*/ 1145382 h 1450182"/>
                <a:gd name="connsiteX22" fmla="*/ 742950 w 1633537"/>
                <a:gd name="connsiteY22" fmla="*/ 1183482 h 1450182"/>
                <a:gd name="connsiteX23" fmla="*/ 709612 w 1633537"/>
                <a:gd name="connsiteY23" fmla="*/ 1221582 h 1450182"/>
                <a:gd name="connsiteX24" fmla="*/ 623887 w 1633537"/>
                <a:gd name="connsiteY24" fmla="*/ 1254919 h 1450182"/>
                <a:gd name="connsiteX25" fmla="*/ 571500 w 1633537"/>
                <a:gd name="connsiteY25" fmla="*/ 1307307 h 1450182"/>
                <a:gd name="connsiteX26" fmla="*/ 504825 w 1633537"/>
                <a:gd name="connsiteY26" fmla="*/ 1340644 h 1450182"/>
                <a:gd name="connsiteX27" fmla="*/ 481012 w 1633537"/>
                <a:gd name="connsiteY27" fmla="*/ 1364457 h 1450182"/>
                <a:gd name="connsiteX28" fmla="*/ 428625 w 1633537"/>
                <a:gd name="connsiteY28" fmla="*/ 1402557 h 1450182"/>
                <a:gd name="connsiteX29" fmla="*/ 376237 w 1633537"/>
                <a:gd name="connsiteY29" fmla="*/ 1416844 h 1450182"/>
                <a:gd name="connsiteX30" fmla="*/ 357187 w 1633537"/>
                <a:gd name="connsiteY30" fmla="*/ 1431132 h 1450182"/>
                <a:gd name="connsiteX31" fmla="*/ 323850 w 1633537"/>
                <a:gd name="connsiteY31" fmla="*/ 1450182 h 1450182"/>
                <a:gd name="connsiteX32" fmla="*/ 290512 w 1633537"/>
                <a:gd name="connsiteY32" fmla="*/ 1450182 h 1450182"/>
                <a:gd name="connsiteX33" fmla="*/ 266700 w 1633537"/>
                <a:gd name="connsiteY33" fmla="*/ 1450182 h 1450182"/>
                <a:gd name="connsiteX34" fmla="*/ 200025 w 1633537"/>
                <a:gd name="connsiteY34" fmla="*/ 1421607 h 1450182"/>
                <a:gd name="connsiteX35" fmla="*/ 166687 w 1633537"/>
                <a:gd name="connsiteY35" fmla="*/ 1388269 h 1450182"/>
                <a:gd name="connsiteX36" fmla="*/ 152400 w 1633537"/>
                <a:gd name="connsiteY36" fmla="*/ 1345407 h 1450182"/>
                <a:gd name="connsiteX37" fmla="*/ 109537 w 1633537"/>
                <a:gd name="connsiteY37" fmla="*/ 1269207 h 1450182"/>
                <a:gd name="connsiteX38" fmla="*/ 57150 w 1633537"/>
                <a:gd name="connsiteY38" fmla="*/ 1183482 h 1450182"/>
                <a:gd name="connsiteX39" fmla="*/ 0 w 1633537"/>
                <a:gd name="connsiteY39" fmla="*/ 1145382 h 1450182"/>
                <a:gd name="connsiteX40" fmla="*/ 0 w 1633537"/>
                <a:gd name="connsiteY40" fmla="*/ 1145382 h 1450182"/>
                <a:gd name="connsiteX0" fmla="*/ 1633537 w 1633537"/>
                <a:gd name="connsiteY0" fmla="*/ 0 h 1450182"/>
                <a:gd name="connsiteX1" fmla="*/ 1628774 w 1633537"/>
                <a:gd name="connsiteY1" fmla="*/ 71438 h 1450182"/>
                <a:gd name="connsiteX2" fmla="*/ 1614487 w 1633537"/>
                <a:gd name="connsiteY2" fmla="*/ 123825 h 1450182"/>
                <a:gd name="connsiteX3" fmla="*/ 1583531 w 1633537"/>
                <a:gd name="connsiteY3" fmla="*/ 147638 h 1450182"/>
                <a:gd name="connsiteX4" fmla="*/ 1562100 w 1633537"/>
                <a:gd name="connsiteY4" fmla="*/ 195263 h 1450182"/>
                <a:gd name="connsiteX5" fmla="*/ 1526381 w 1633537"/>
                <a:gd name="connsiteY5" fmla="*/ 261938 h 1450182"/>
                <a:gd name="connsiteX6" fmla="*/ 1481138 w 1633537"/>
                <a:gd name="connsiteY6" fmla="*/ 314325 h 1450182"/>
                <a:gd name="connsiteX7" fmla="*/ 1457325 w 1633537"/>
                <a:gd name="connsiteY7" fmla="*/ 345282 h 1450182"/>
                <a:gd name="connsiteX8" fmla="*/ 1421605 w 1633537"/>
                <a:gd name="connsiteY8" fmla="*/ 400050 h 1450182"/>
                <a:gd name="connsiteX9" fmla="*/ 1383506 w 1633537"/>
                <a:gd name="connsiteY9" fmla="*/ 450057 h 1450182"/>
                <a:gd name="connsiteX10" fmla="*/ 1347787 w 1633537"/>
                <a:gd name="connsiteY10" fmla="*/ 488157 h 1450182"/>
                <a:gd name="connsiteX11" fmla="*/ 1281112 w 1633537"/>
                <a:gd name="connsiteY11" fmla="*/ 635794 h 1450182"/>
                <a:gd name="connsiteX12" fmla="*/ 1247775 w 1633537"/>
                <a:gd name="connsiteY12" fmla="*/ 683419 h 1450182"/>
                <a:gd name="connsiteX13" fmla="*/ 1209675 w 1633537"/>
                <a:gd name="connsiteY13" fmla="*/ 731044 h 1450182"/>
                <a:gd name="connsiteX14" fmla="*/ 1166812 w 1633537"/>
                <a:gd name="connsiteY14" fmla="*/ 764382 h 1450182"/>
                <a:gd name="connsiteX15" fmla="*/ 1114425 w 1633537"/>
                <a:gd name="connsiteY15" fmla="*/ 826294 h 1450182"/>
                <a:gd name="connsiteX16" fmla="*/ 1066800 w 1633537"/>
                <a:gd name="connsiteY16" fmla="*/ 878682 h 1450182"/>
                <a:gd name="connsiteX17" fmla="*/ 990600 w 1633537"/>
                <a:gd name="connsiteY17" fmla="*/ 964407 h 1450182"/>
                <a:gd name="connsiteX18" fmla="*/ 885825 w 1633537"/>
                <a:gd name="connsiteY18" fmla="*/ 1059657 h 1450182"/>
                <a:gd name="connsiteX19" fmla="*/ 847725 w 1633537"/>
                <a:gd name="connsiteY19" fmla="*/ 1069182 h 1450182"/>
                <a:gd name="connsiteX20" fmla="*/ 819150 w 1633537"/>
                <a:gd name="connsiteY20" fmla="*/ 1088232 h 1450182"/>
                <a:gd name="connsiteX21" fmla="*/ 766762 w 1633537"/>
                <a:gd name="connsiteY21" fmla="*/ 1145382 h 1450182"/>
                <a:gd name="connsiteX22" fmla="*/ 742950 w 1633537"/>
                <a:gd name="connsiteY22" fmla="*/ 1183482 h 1450182"/>
                <a:gd name="connsiteX23" fmla="*/ 709612 w 1633537"/>
                <a:gd name="connsiteY23" fmla="*/ 1221582 h 1450182"/>
                <a:gd name="connsiteX24" fmla="*/ 623887 w 1633537"/>
                <a:gd name="connsiteY24" fmla="*/ 1254919 h 1450182"/>
                <a:gd name="connsiteX25" fmla="*/ 571500 w 1633537"/>
                <a:gd name="connsiteY25" fmla="*/ 1307307 h 1450182"/>
                <a:gd name="connsiteX26" fmla="*/ 504825 w 1633537"/>
                <a:gd name="connsiteY26" fmla="*/ 1340644 h 1450182"/>
                <a:gd name="connsiteX27" fmla="*/ 481012 w 1633537"/>
                <a:gd name="connsiteY27" fmla="*/ 1364457 h 1450182"/>
                <a:gd name="connsiteX28" fmla="*/ 428625 w 1633537"/>
                <a:gd name="connsiteY28" fmla="*/ 1402557 h 1450182"/>
                <a:gd name="connsiteX29" fmla="*/ 376237 w 1633537"/>
                <a:gd name="connsiteY29" fmla="*/ 1416844 h 1450182"/>
                <a:gd name="connsiteX30" fmla="*/ 357187 w 1633537"/>
                <a:gd name="connsiteY30" fmla="*/ 1431132 h 1450182"/>
                <a:gd name="connsiteX31" fmla="*/ 323850 w 1633537"/>
                <a:gd name="connsiteY31" fmla="*/ 1450182 h 1450182"/>
                <a:gd name="connsiteX32" fmla="*/ 290512 w 1633537"/>
                <a:gd name="connsiteY32" fmla="*/ 1450182 h 1450182"/>
                <a:gd name="connsiteX33" fmla="*/ 266700 w 1633537"/>
                <a:gd name="connsiteY33" fmla="*/ 1450182 h 1450182"/>
                <a:gd name="connsiteX34" fmla="*/ 200025 w 1633537"/>
                <a:gd name="connsiteY34" fmla="*/ 1421607 h 1450182"/>
                <a:gd name="connsiteX35" fmla="*/ 166687 w 1633537"/>
                <a:gd name="connsiteY35" fmla="*/ 1388269 h 1450182"/>
                <a:gd name="connsiteX36" fmla="*/ 152400 w 1633537"/>
                <a:gd name="connsiteY36" fmla="*/ 1345407 h 1450182"/>
                <a:gd name="connsiteX37" fmla="*/ 109537 w 1633537"/>
                <a:gd name="connsiteY37" fmla="*/ 1269207 h 1450182"/>
                <a:gd name="connsiteX38" fmla="*/ 57150 w 1633537"/>
                <a:gd name="connsiteY38" fmla="*/ 1183482 h 1450182"/>
                <a:gd name="connsiteX39" fmla="*/ 0 w 1633537"/>
                <a:gd name="connsiteY39" fmla="*/ 1145382 h 1450182"/>
                <a:gd name="connsiteX40" fmla="*/ 0 w 1633537"/>
                <a:gd name="connsiteY40" fmla="*/ 1145382 h 1450182"/>
                <a:gd name="connsiteX0" fmla="*/ 1633537 w 1633537"/>
                <a:gd name="connsiteY0" fmla="*/ 0 h 1450182"/>
                <a:gd name="connsiteX1" fmla="*/ 1628774 w 1633537"/>
                <a:gd name="connsiteY1" fmla="*/ 71438 h 1450182"/>
                <a:gd name="connsiteX2" fmla="*/ 1614487 w 1633537"/>
                <a:gd name="connsiteY2" fmla="*/ 123825 h 1450182"/>
                <a:gd name="connsiteX3" fmla="*/ 1593056 w 1633537"/>
                <a:gd name="connsiteY3" fmla="*/ 164307 h 1450182"/>
                <a:gd name="connsiteX4" fmla="*/ 1562100 w 1633537"/>
                <a:gd name="connsiteY4" fmla="*/ 195263 h 1450182"/>
                <a:gd name="connsiteX5" fmla="*/ 1526381 w 1633537"/>
                <a:gd name="connsiteY5" fmla="*/ 261938 h 1450182"/>
                <a:gd name="connsiteX6" fmla="*/ 1481138 w 1633537"/>
                <a:gd name="connsiteY6" fmla="*/ 314325 h 1450182"/>
                <a:gd name="connsiteX7" fmla="*/ 1457325 w 1633537"/>
                <a:gd name="connsiteY7" fmla="*/ 345282 h 1450182"/>
                <a:gd name="connsiteX8" fmla="*/ 1421605 w 1633537"/>
                <a:gd name="connsiteY8" fmla="*/ 400050 h 1450182"/>
                <a:gd name="connsiteX9" fmla="*/ 1383506 w 1633537"/>
                <a:gd name="connsiteY9" fmla="*/ 450057 h 1450182"/>
                <a:gd name="connsiteX10" fmla="*/ 1347787 w 1633537"/>
                <a:gd name="connsiteY10" fmla="*/ 488157 h 1450182"/>
                <a:gd name="connsiteX11" fmla="*/ 1281112 w 1633537"/>
                <a:gd name="connsiteY11" fmla="*/ 635794 h 1450182"/>
                <a:gd name="connsiteX12" fmla="*/ 1247775 w 1633537"/>
                <a:gd name="connsiteY12" fmla="*/ 683419 h 1450182"/>
                <a:gd name="connsiteX13" fmla="*/ 1209675 w 1633537"/>
                <a:gd name="connsiteY13" fmla="*/ 731044 h 1450182"/>
                <a:gd name="connsiteX14" fmla="*/ 1166812 w 1633537"/>
                <a:gd name="connsiteY14" fmla="*/ 764382 h 1450182"/>
                <a:gd name="connsiteX15" fmla="*/ 1114425 w 1633537"/>
                <a:gd name="connsiteY15" fmla="*/ 826294 h 1450182"/>
                <a:gd name="connsiteX16" fmla="*/ 1066800 w 1633537"/>
                <a:gd name="connsiteY16" fmla="*/ 878682 h 1450182"/>
                <a:gd name="connsiteX17" fmla="*/ 990600 w 1633537"/>
                <a:gd name="connsiteY17" fmla="*/ 964407 h 1450182"/>
                <a:gd name="connsiteX18" fmla="*/ 885825 w 1633537"/>
                <a:gd name="connsiteY18" fmla="*/ 1059657 h 1450182"/>
                <a:gd name="connsiteX19" fmla="*/ 847725 w 1633537"/>
                <a:gd name="connsiteY19" fmla="*/ 1069182 h 1450182"/>
                <a:gd name="connsiteX20" fmla="*/ 819150 w 1633537"/>
                <a:gd name="connsiteY20" fmla="*/ 1088232 h 1450182"/>
                <a:gd name="connsiteX21" fmla="*/ 766762 w 1633537"/>
                <a:gd name="connsiteY21" fmla="*/ 1145382 h 1450182"/>
                <a:gd name="connsiteX22" fmla="*/ 742950 w 1633537"/>
                <a:gd name="connsiteY22" fmla="*/ 1183482 h 1450182"/>
                <a:gd name="connsiteX23" fmla="*/ 709612 w 1633537"/>
                <a:gd name="connsiteY23" fmla="*/ 1221582 h 1450182"/>
                <a:gd name="connsiteX24" fmla="*/ 623887 w 1633537"/>
                <a:gd name="connsiteY24" fmla="*/ 1254919 h 1450182"/>
                <a:gd name="connsiteX25" fmla="*/ 571500 w 1633537"/>
                <a:gd name="connsiteY25" fmla="*/ 1307307 h 1450182"/>
                <a:gd name="connsiteX26" fmla="*/ 504825 w 1633537"/>
                <a:gd name="connsiteY26" fmla="*/ 1340644 h 1450182"/>
                <a:gd name="connsiteX27" fmla="*/ 481012 w 1633537"/>
                <a:gd name="connsiteY27" fmla="*/ 1364457 h 1450182"/>
                <a:gd name="connsiteX28" fmla="*/ 428625 w 1633537"/>
                <a:gd name="connsiteY28" fmla="*/ 1402557 h 1450182"/>
                <a:gd name="connsiteX29" fmla="*/ 376237 w 1633537"/>
                <a:gd name="connsiteY29" fmla="*/ 1416844 h 1450182"/>
                <a:gd name="connsiteX30" fmla="*/ 357187 w 1633537"/>
                <a:gd name="connsiteY30" fmla="*/ 1431132 h 1450182"/>
                <a:gd name="connsiteX31" fmla="*/ 323850 w 1633537"/>
                <a:gd name="connsiteY31" fmla="*/ 1450182 h 1450182"/>
                <a:gd name="connsiteX32" fmla="*/ 290512 w 1633537"/>
                <a:gd name="connsiteY32" fmla="*/ 1450182 h 1450182"/>
                <a:gd name="connsiteX33" fmla="*/ 266700 w 1633537"/>
                <a:gd name="connsiteY33" fmla="*/ 1450182 h 1450182"/>
                <a:gd name="connsiteX34" fmla="*/ 200025 w 1633537"/>
                <a:gd name="connsiteY34" fmla="*/ 1421607 h 1450182"/>
                <a:gd name="connsiteX35" fmla="*/ 166687 w 1633537"/>
                <a:gd name="connsiteY35" fmla="*/ 1388269 h 1450182"/>
                <a:gd name="connsiteX36" fmla="*/ 152400 w 1633537"/>
                <a:gd name="connsiteY36" fmla="*/ 1345407 h 1450182"/>
                <a:gd name="connsiteX37" fmla="*/ 109537 w 1633537"/>
                <a:gd name="connsiteY37" fmla="*/ 1269207 h 1450182"/>
                <a:gd name="connsiteX38" fmla="*/ 57150 w 1633537"/>
                <a:gd name="connsiteY38" fmla="*/ 1183482 h 1450182"/>
                <a:gd name="connsiteX39" fmla="*/ 0 w 1633537"/>
                <a:gd name="connsiteY39" fmla="*/ 1145382 h 1450182"/>
                <a:gd name="connsiteX40" fmla="*/ 0 w 1633537"/>
                <a:gd name="connsiteY40" fmla="*/ 1145382 h 1450182"/>
                <a:gd name="connsiteX0" fmla="*/ 1633537 w 1633537"/>
                <a:gd name="connsiteY0" fmla="*/ 0 h 1450182"/>
                <a:gd name="connsiteX1" fmla="*/ 1628774 w 1633537"/>
                <a:gd name="connsiteY1" fmla="*/ 71438 h 1450182"/>
                <a:gd name="connsiteX2" fmla="*/ 1614487 w 1633537"/>
                <a:gd name="connsiteY2" fmla="*/ 123825 h 1450182"/>
                <a:gd name="connsiteX3" fmla="*/ 1593056 w 1633537"/>
                <a:gd name="connsiteY3" fmla="*/ 164307 h 1450182"/>
                <a:gd name="connsiteX4" fmla="*/ 1562100 w 1633537"/>
                <a:gd name="connsiteY4" fmla="*/ 195263 h 1450182"/>
                <a:gd name="connsiteX5" fmla="*/ 1564481 w 1633537"/>
                <a:gd name="connsiteY5" fmla="*/ 216694 h 1450182"/>
                <a:gd name="connsiteX6" fmla="*/ 1526381 w 1633537"/>
                <a:gd name="connsiteY6" fmla="*/ 261938 h 1450182"/>
                <a:gd name="connsiteX7" fmla="*/ 1481138 w 1633537"/>
                <a:gd name="connsiteY7" fmla="*/ 314325 h 1450182"/>
                <a:gd name="connsiteX8" fmla="*/ 1457325 w 1633537"/>
                <a:gd name="connsiteY8" fmla="*/ 345282 h 1450182"/>
                <a:gd name="connsiteX9" fmla="*/ 1421605 w 1633537"/>
                <a:gd name="connsiteY9" fmla="*/ 400050 h 1450182"/>
                <a:gd name="connsiteX10" fmla="*/ 1383506 w 1633537"/>
                <a:gd name="connsiteY10" fmla="*/ 450057 h 1450182"/>
                <a:gd name="connsiteX11" fmla="*/ 1347787 w 1633537"/>
                <a:gd name="connsiteY11" fmla="*/ 488157 h 1450182"/>
                <a:gd name="connsiteX12" fmla="*/ 1281112 w 1633537"/>
                <a:gd name="connsiteY12" fmla="*/ 635794 h 1450182"/>
                <a:gd name="connsiteX13" fmla="*/ 1247775 w 1633537"/>
                <a:gd name="connsiteY13" fmla="*/ 683419 h 1450182"/>
                <a:gd name="connsiteX14" fmla="*/ 1209675 w 1633537"/>
                <a:gd name="connsiteY14" fmla="*/ 731044 h 1450182"/>
                <a:gd name="connsiteX15" fmla="*/ 1166812 w 1633537"/>
                <a:gd name="connsiteY15" fmla="*/ 764382 h 1450182"/>
                <a:gd name="connsiteX16" fmla="*/ 1114425 w 1633537"/>
                <a:gd name="connsiteY16" fmla="*/ 826294 h 1450182"/>
                <a:gd name="connsiteX17" fmla="*/ 1066800 w 1633537"/>
                <a:gd name="connsiteY17" fmla="*/ 878682 h 1450182"/>
                <a:gd name="connsiteX18" fmla="*/ 990600 w 1633537"/>
                <a:gd name="connsiteY18" fmla="*/ 964407 h 1450182"/>
                <a:gd name="connsiteX19" fmla="*/ 885825 w 1633537"/>
                <a:gd name="connsiteY19" fmla="*/ 1059657 h 1450182"/>
                <a:gd name="connsiteX20" fmla="*/ 847725 w 1633537"/>
                <a:gd name="connsiteY20" fmla="*/ 1069182 h 1450182"/>
                <a:gd name="connsiteX21" fmla="*/ 819150 w 1633537"/>
                <a:gd name="connsiteY21" fmla="*/ 1088232 h 1450182"/>
                <a:gd name="connsiteX22" fmla="*/ 766762 w 1633537"/>
                <a:gd name="connsiteY22" fmla="*/ 1145382 h 1450182"/>
                <a:gd name="connsiteX23" fmla="*/ 742950 w 1633537"/>
                <a:gd name="connsiteY23" fmla="*/ 1183482 h 1450182"/>
                <a:gd name="connsiteX24" fmla="*/ 709612 w 1633537"/>
                <a:gd name="connsiteY24" fmla="*/ 1221582 h 1450182"/>
                <a:gd name="connsiteX25" fmla="*/ 623887 w 1633537"/>
                <a:gd name="connsiteY25" fmla="*/ 1254919 h 1450182"/>
                <a:gd name="connsiteX26" fmla="*/ 571500 w 1633537"/>
                <a:gd name="connsiteY26" fmla="*/ 1307307 h 1450182"/>
                <a:gd name="connsiteX27" fmla="*/ 504825 w 1633537"/>
                <a:gd name="connsiteY27" fmla="*/ 1340644 h 1450182"/>
                <a:gd name="connsiteX28" fmla="*/ 481012 w 1633537"/>
                <a:gd name="connsiteY28" fmla="*/ 1364457 h 1450182"/>
                <a:gd name="connsiteX29" fmla="*/ 428625 w 1633537"/>
                <a:gd name="connsiteY29" fmla="*/ 1402557 h 1450182"/>
                <a:gd name="connsiteX30" fmla="*/ 376237 w 1633537"/>
                <a:gd name="connsiteY30" fmla="*/ 1416844 h 1450182"/>
                <a:gd name="connsiteX31" fmla="*/ 357187 w 1633537"/>
                <a:gd name="connsiteY31" fmla="*/ 1431132 h 1450182"/>
                <a:gd name="connsiteX32" fmla="*/ 323850 w 1633537"/>
                <a:gd name="connsiteY32" fmla="*/ 1450182 h 1450182"/>
                <a:gd name="connsiteX33" fmla="*/ 290512 w 1633537"/>
                <a:gd name="connsiteY33" fmla="*/ 1450182 h 1450182"/>
                <a:gd name="connsiteX34" fmla="*/ 266700 w 1633537"/>
                <a:gd name="connsiteY34" fmla="*/ 1450182 h 1450182"/>
                <a:gd name="connsiteX35" fmla="*/ 200025 w 1633537"/>
                <a:gd name="connsiteY35" fmla="*/ 1421607 h 1450182"/>
                <a:gd name="connsiteX36" fmla="*/ 166687 w 1633537"/>
                <a:gd name="connsiteY36" fmla="*/ 1388269 h 1450182"/>
                <a:gd name="connsiteX37" fmla="*/ 152400 w 1633537"/>
                <a:gd name="connsiteY37" fmla="*/ 1345407 h 1450182"/>
                <a:gd name="connsiteX38" fmla="*/ 109537 w 1633537"/>
                <a:gd name="connsiteY38" fmla="*/ 1269207 h 1450182"/>
                <a:gd name="connsiteX39" fmla="*/ 57150 w 1633537"/>
                <a:gd name="connsiteY39" fmla="*/ 1183482 h 1450182"/>
                <a:gd name="connsiteX40" fmla="*/ 0 w 1633537"/>
                <a:gd name="connsiteY40" fmla="*/ 1145382 h 1450182"/>
                <a:gd name="connsiteX41" fmla="*/ 0 w 1633537"/>
                <a:gd name="connsiteY41" fmla="*/ 1145382 h 1450182"/>
                <a:gd name="connsiteX0" fmla="*/ 1633537 w 1633537"/>
                <a:gd name="connsiteY0" fmla="*/ 0 h 1450182"/>
                <a:gd name="connsiteX1" fmla="*/ 1628774 w 1633537"/>
                <a:gd name="connsiteY1" fmla="*/ 71438 h 1450182"/>
                <a:gd name="connsiteX2" fmla="*/ 1614487 w 1633537"/>
                <a:gd name="connsiteY2" fmla="*/ 123825 h 1450182"/>
                <a:gd name="connsiteX3" fmla="*/ 1593056 w 1633537"/>
                <a:gd name="connsiteY3" fmla="*/ 164307 h 1450182"/>
                <a:gd name="connsiteX4" fmla="*/ 1562100 w 1633537"/>
                <a:gd name="connsiteY4" fmla="*/ 195263 h 1450182"/>
                <a:gd name="connsiteX5" fmla="*/ 1559718 w 1633537"/>
                <a:gd name="connsiteY5" fmla="*/ 230981 h 1450182"/>
                <a:gd name="connsiteX6" fmla="*/ 1526381 w 1633537"/>
                <a:gd name="connsiteY6" fmla="*/ 261938 h 1450182"/>
                <a:gd name="connsiteX7" fmla="*/ 1481138 w 1633537"/>
                <a:gd name="connsiteY7" fmla="*/ 314325 h 1450182"/>
                <a:gd name="connsiteX8" fmla="*/ 1457325 w 1633537"/>
                <a:gd name="connsiteY8" fmla="*/ 345282 h 1450182"/>
                <a:gd name="connsiteX9" fmla="*/ 1421605 w 1633537"/>
                <a:gd name="connsiteY9" fmla="*/ 400050 h 1450182"/>
                <a:gd name="connsiteX10" fmla="*/ 1383506 w 1633537"/>
                <a:gd name="connsiteY10" fmla="*/ 450057 h 1450182"/>
                <a:gd name="connsiteX11" fmla="*/ 1347787 w 1633537"/>
                <a:gd name="connsiteY11" fmla="*/ 488157 h 1450182"/>
                <a:gd name="connsiteX12" fmla="*/ 1281112 w 1633537"/>
                <a:gd name="connsiteY12" fmla="*/ 635794 h 1450182"/>
                <a:gd name="connsiteX13" fmla="*/ 1247775 w 1633537"/>
                <a:gd name="connsiteY13" fmla="*/ 683419 h 1450182"/>
                <a:gd name="connsiteX14" fmla="*/ 1209675 w 1633537"/>
                <a:gd name="connsiteY14" fmla="*/ 731044 h 1450182"/>
                <a:gd name="connsiteX15" fmla="*/ 1166812 w 1633537"/>
                <a:gd name="connsiteY15" fmla="*/ 764382 h 1450182"/>
                <a:gd name="connsiteX16" fmla="*/ 1114425 w 1633537"/>
                <a:gd name="connsiteY16" fmla="*/ 826294 h 1450182"/>
                <a:gd name="connsiteX17" fmla="*/ 1066800 w 1633537"/>
                <a:gd name="connsiteY17" fmla="*/ 878682 h 1450182"/>
                <a:gd name="connsiteX18" fmla="*/ 990600 w 1633537"/>
                <a:gd name="connsiteY18" fmla="*/ 964407 h 1450182"/>
                <a:gd name="connsiteX19" fmla="*/ 885825 w 1633537"/>
                <a:gd name="connsiteY19" fmla="*/ 1059657 h 1450182"/>
                <a:gd name="connsiteX20" fmla="*/ 847725 w 1633537"/>
                <a:gd name="connsiteY20" fmla="*/ 1069182 h 1450182"/>
                <a:gd name="connsiteX21" fmla="*/ 819150 w 1633537"/>
                <a:gd name="connsiteY21" fmla="*/ 1088232 h 1450182"/>
                <a:gd name="connsiteX22" fmla="*/ 766762 w 1633537"/>
                <a:gd name="connsiteY22" fmla="*/ 1145382 h 1450182"/>
                <a:gd name="connsiteX23" fmla="*/ 742950 w 1633537"/>
                <a:gd name="connsiteY23" fmla="*/ 1183482 h 1450182"/>
                <a:gd name="connsiteX24" fmla="*/ 709612 w 1633537"/>
                <a:gd name="connsiteY24" fmla="*/ 1221582 h 1450182"/>
                <a:gd name="connsiteX25" fmla="*/ 623887 w 1633537"/>
                <a:gd name="connsiteY25" fmla="*/ 1254919 h 1450182"/>
                <a:gd name="connsiteX26" fmla="*/ 571500 w 1633537"/>
                <a:gd name="connsiteY26" fmla="*/ 1307307 h 1450182"/>
                <a:gd name="connsiteX27" fmla="*/ 504825 w 1633537"/>
                <a:gd name="connsiteY27" fmla="*/ 1340644 h 1450182"/>
                <a:gd name="connsiteX28" fmla="*/ 481012 w 1633537"/>
                <a:gd name="connsiteY28" fmla="*/ 1364457 h 1450182"/>
                <a:gd name="connsiteX29" fmla="*/ 428625 w 1633537"/>
                <a:gd name="connsiteY29" fmla="*/ 1402557 h 1450182"/>
                <a:gd name="connsiteX30" fmla="*/ 376237 w 1633537"/>
                <a:gd name="connsiteY30" fmla="*/ 1416844 h 1450182"/>
                <a:gd name="connsiteX31" fmla="*/ 357187 w 1633537"/>
                <a:gd name="connsiteY31" fmla="*/ 1431132 h 1450182"/>
                <a:gd name="connsiteX32" fmla="*/ 323850 w 1633537"/>
                <a:gd name="connsiteY32" fmla="*/ 1450182 h 1450182"/>
                <a:gd name="connsiteX33" fmla="*/ 290512 w 1633537"/>
                <a:gd name="connsiteY33" fmla="*/ 1450182 h 1450182"/>
                <a:gd name="connsiteX34" fmla="*/ 266700 w 1633537"/>
                <a:gd name="connsiteY34" fmla="*/ 1450182 h 1450182"/>
                <a:gd name="connsiteX35" fmla="*/ 200025 w 1633537"/>
                <a:gd name="connsiteY35" fmla="*/ 1421607 h 1450182"/>
                <a:gd name="connsiteX36" fmla="*/ 166687 w 1633537"/>
                <a:gd name="connsiteY36" fmla="*/ 1388269 h 1450182"/>
                <a:gd name="connsiteX37" fmla="*/ 152400 w 1633537"/>
                <a:gd name="connsiteY37" fmla="*/ 1345407 h 1450182"/>
                <a:gd name="connsiteX38" fmla="*/ 109537 w 1633537"/>
                <a:gd name="connsiteY38" fmla="*/ 1269207 h 1450182"/>
                <a:gd name="connsiteX39" fmla="*/ 57150 w 1633537"/>
                <a:gd name="connsiteY39" fmla="*/ 1183482 h 1450182"/>
                <a:gd name="connsiteX40" fmla="*/ 0 w 1633537"/>
                <a:gd name="connsiteY40" fmla="*/ 1145382 h 1450182"/>
                <a:gd name="connsiteX41" fmla="*/ 0 w 1633537"/>
                <a:gd name="connsiteY41" fmla="*/ 1145382 h 1450182"/>
                <a:gd name="connsiteX0" fmla="*/ 1633537 w 1633537"/>
                <a:gd name="connsiteY0" fmla="*/ 0 h 1450182"/>
                <a:gd name="connsiteX1" fmla="*/ 1628774 w 1633537"/>
                <a:gd name="connsiteY1" fmla="*/ 71438 h 1450182"/>
                <a:gd name="connsiteX2" fmla="*/ 1614487 w 1633537"/>
                <a:gd name="connsiteY2" fmla="*/ 123825 h 1450182"/>
                <a:gd name="connsiteX3" fmla="*/ 1593056 w 1633537"/>
                <a:gd name="connsiteY3" fmla="*/ 164307 h 1450182"/>
                <a:gd name="connsiteX4" fmla="*/ 1585913 w 1633537"/>
                <a:gd name="connsiteY4" fmla="*/ 197644 h 1450182"/>
                <a:gd name="connsiteX5" fmla="*/ 1559718 w 1633537"/>
                <a:gd name="connsiteY5" fmla="*/ 230981 h 1450182"/>
                <a:gd name="connsiteX6" fmla="*/ 1526381 w 1633537"/>
                <a:gd name="connsiteY6" fmla="*/ 261938 h 1450182"/>
                <a:gd name="connsiteX7" fmla="*/ 1481138 w 1633537"/>
                <a:gd name="connsiteY7" fmla="*/ 314325 h 1450182"/>
                <a:gd name="connsiteX8" fmla="*/ 1457325 w 1633537"/>
                <a:gd name="connsiteY8" fmla="*/ 345282 h 1450182"/>
                <a:gd name="connsiteX9" fmla="*/ 1421605 w 1633537"/>
                <a:gd name="connsiteY9" fmla="*/ 400050 h 1450182"/>
                <a:gd name="connsiteX10" fmla="*/ 1383506 w 1633537"/>
                <a:gd name="connsiteY10" fmla="*/ 450057 h 1450182"/>
                <a:gd name="connsiteX11" fmla="*/ 1347787 w 1633537"/>
                <a:gd name="connsiteY11" fmla="*/ 488157 h 1450182"/>
                <a:gd name="connsiteX12" fmla="*/ 1281112 w 1633537"/>
                <a:gd name="connsiteY12" fmla="*/ 635794 h 1450182"/>
                <a:gd name="connsiteX13" fmla="*/ 1247775 w 1633537"/>
                <a:gd name="connsiteY13" fmla="*/ 683419 h 1450182"/>
                <a:gd name="connsiteX14" fmla="*/ 1209675 w 1633537"/>
                <a:gd name="connsiteY14" fmla="*/ 731044 h 1450182"/>
                <a:gd name="connsiteX15" fmla="*/ 1166812 w 1633537"/>
                <a:gd name="connsiteY15" fmla="*/ 764382 h 1450182"/>
                <a:gd name="connsiteX16" fmla="*/ 1114425 w 1633537"/>
                <a:gd name="connsiteY16" fmla="*/ 826294 h 1450182"/>
                <a:gd name="connsiteX17" fmla="*/ 1066800 w 1633537"/>
                <a:gd name="connsiteY17" fmla="*/ 878682 h 1450182"/>
                <a:gd name="connsiteX18" fmla="*/ 990600 w 1633537"/>
                <a:gd name="connsiteY18" fmla="*/ 964407 h 1450182"/>
                <a:gd name="connsiteX19" fmla="*/ 885825 w 1633537"/>
                <a:gd name="connsiteY19" fmla="*/ 1059657 h 1450182"/>
                <a:gd name="connsiteX20" fmla="*/ 847725 w 1633537"/>
                <a:gd name="connsiteY20" fmla="*/ 1069182 h 1450182"/>
                <a:gd name="connsiteX21" fmla="*/ 819150 w 1633537"/>
                <a:gd name="connsiteY21" fmla="*/ 1088232 h 1450182"/>
                <a:gd name="connsiteX22" fmla="*/ 766762 w 1633537"/>
                <a:gd name="connsiteY22" fmla="*/ 1145382 h 1450182"/>
                <a:gd name="connsiteX23" fmla="*/ 742950 w 1633537"/>
                <a:gd name="connsiteY23" fmla="*/ 1183482 h 1450182"/>
                <a:gd name="connsiteX24" fmla="*/ 709612 w 1633537"/>
                <a:gd name="connsiteY24" fmla="*/ 1221582 h 1450182"/>
                <a:gd name="connsiteX25" fmla="*/ 623887 w 1633537"/>
                <a:gd name="connsiteY25" fmla="*/ 1254919 h 1450182"/>
                <a:gd name="connsiteX26" fmla="*/ 571500 w 1633537"/>
                <a:gd name="connsiteY26" fmla="*/ 1307307 h 1450182"/>
                <a:gd name="connsiteX27" fmla="*/ 504825 w 1633537"/>
                <a:gd name="connsiteY27" fmla="*/ 1340644 h 1450182"/>
                <a:gd name="connsiteX28" fmla="*/ 481012 w 1633537"/>
                <a:gd name="connsiteY28" fmla="*/ 1364457 h 1450182"/>
                <a:gd name="connsiteX29" fmla="*/ 428625 w 1633537"/>
                <a:gd name="connsiteY29" fmla="*/ 1402557 h 1450182"/>
                <a:gd name="connsiteX30" fmla="*/ 376237 w 1633537"/>
                <a:gd name="connsiteY30" fmla="*/ 1416844 h 1450182"/>
                <a:gd name="connsiteX31" fmla="*/ 357187 w 1633537"/>
                <a:gd name="connsiteY31" fmla="*/ 1431132 h 1450182"/>
                <a:gd name="connsiteX32" fmla="*/ 323850 w 1633537"/>
                <a:gd name="connsiteY32" fmla="*/ 1450182 h 1450182"/>
                <a:gd name="connsiteX33" fmla="*/ 290512 w 1633537"/>
                <a:gd name="connsiteY33" fmla="*/ 1450182 h 1450182"/>
                <a:gd name="connsiteX34" fmla="*/ 266700 w 1633537"/>
                <a:gd name="connsiteY34" fmla="*/ 1450182 h 1450182"/>
                <a:gd name="connsiteX35" fmla="*/ 200025 w 1633537"/>
                <a:gd name="connsiteY35" fmla="*/ 1421607 h 1450182"/>
                <a:gd name="connsiteX36" fmla="*/ 166687 w 1633537"/>
                <a:gd name="connsiteY36" fmla="*/ 1388269 h 1450182"/>
                <a:gd name="connsiteX37" fmla="*/ 152400 w 1633537"/>
                <a:gd name="connsiteY37" fmla="*/ 1345407 h 1450182"/>
                <a:gd name="connsiteX38" fmla="*/ 109537 w 1633537"/>
                <a:gd name="connsiteY38" fmla="*/ 1269207 h 1450182"/>
                <a:gd name="connsiteX39" fmla="*/ 57150 w 1633537"/>
                <a:gd name="connsiteY39" fmla="*/ 1183482 h 1450182"/>
                <a:gd name="connsiteX40" fmla="*/ 0 w 1633537"/>
                <a:gd name="connsiteY40" fmla="*/ 1145382 h 1450182"/>
                <a:gd name="connsiteX41" fmla="*/ 0 w 1633537"/>
                <a:gd name="connsiteY41" fmla="*/ 1145382 h 1450182"/>
                <a:gd name="connsiteX0" fmla="*/ 1633537 w 1633537"/>
                <a:gd name="connsiteY0" fmla="*/ 0 h 1450182"/>
                <a:gd name="connsiteX1" fmla="*/ 1628774 w 1633537"/>
                <a:gd name="connsiteY1" fmla="*/ 71438 h 1450182"/>
                <a:gd name="connsiteX2" fmla="*/ 1614487 w 1633537"/>
                <a:gd name="connsiteY2" fmla="*/ 123825 h 1450182"/>
                <a:gd name="connsiteX3" fmla="*/ 1593056 w 1633537"/>
                <a:gd name="connsiteY3" fmla="*/ 164307 h 1450182"/>
                <a:gd name="connsiteX4" fmla="*/ 1574007 w 1633537"/>
                <a:gd name="connsiteY4" fmla="*/ 197644 h 1450182"/>
                <a:gd name="connsiteX5" fmla="*/ 1559718 w 1633537"/>
                <a:gd name="connsiteY5" fmla="*/ 230981 h 1450182"/>
                <a:gd name="connsiteX6" fmla="*/ 1526381 w 1633537"/>
                <a:gd name="connsiteY6" fmla="*/ 261938 h 1450182"/>
                <a:gd name="connsiteX7" fmla="*/ 1481138 w 1633537"/>
                <a:gd name="connsiteY7" fmla="*/ 314325 h 1450182"/>
                <a:gd name="connsiteX8" fmla="*/ 1457325 w 1633537"/>
                <a:gd name="connsiteY8" fmla="*/ 345282 h 1450182"/>
                <a:gd name="connsiteX9" fmla="*/ 1421605 w 1633537"/>
                <a:gd name="connsiteY9" fmla="*/ 400050 h 1450182"/>
                <a:gd name="connsiteX10" fmla="*/ 1383506 w 1633537"/>
                <a:gd name="connsiteY10" fmla="*/ 450057 h 1450182"/>
                <a:gd name="connsiteX11" fmla="*/ 1347787 w 1633537"/>
                <a:gd name="connsiteY11" fmla="*/ 488157 h 1450182"/>
                <a:gd name="connsiteX12" fmla="*/ 1281112 w 1633537"/>
                <a:gd name="connsiteY12" fmla="*/ 635794 h 1450182"/>
                <a:gd name="connsiteX13" fmla="*/ 1247775 w 1633537"/>
                <a:gd name="connsiteY13" fmla="*/ 683419 h 1450182"/>
                <a:gd name="connsiteX14" fmla="*/ 1209675 w 1633537"/>
                <a:gd name="connsiteY14" fmla="*/ 731044 h 1450182"/>
                <a:gd name="connsiteX15" fmla="*/ 1166812 w 1633537"/>
                <a:gd name="connsiteY15" fmla="*/ 764382 h 1450182"/>
                <a:gd name="connsiteX16" fmla="*/ 1114425 w 1633537"/>
                <a:gd name="connsiteY16" fmla="*/ 826294 h 1450182"/>
                <a:gd name="connsiteX17" fmla="*/ 1066800 w 1633537"/>
                <a:gd name="connsiteY17" fmla="*/ 878682 h 1450182"/>
                <a:gd name="connsiteX18" fmla="*/ 990600 w 1633537"/>
                <a:gd name="connsiteY18" fmla="*/ 964407 h 1450182"/>
                <a:gd name="connsiteX19" fmla="*/ 885825 w 1633537"/>
                <a:gd name="connsiteY19" fmla="*/ 1059657 h 1450182"/>
                <a:gd name="connsiteX20" fmla="*/ 847725 w 1633537"/>
                <a:gd name="connsiteY20" fmla="*/ 1069182 h 1450182"/>
                <a:gd name="connsiteX21" fmla="*/ 819150 w 1633537"/>
                <a:gd name="connsiteY21" fmla="*/ 1088232 h 1450182"/>
                <a:gd name="connsiteX22" fmla="*/ 766762 w 1633537"/>
                <a:gd name="connsiteY22" fmla="*/ 1145382 h 1450182"/>
                <a:gd name="connsiteX23" fmla="*/ 742950 w 1633537"/>
                <a:gd name="connsiteY23" fmla="*/ 1183482 h 1450182"/>
                <a:gd name="connsiteX24" fmla="*/ 709612 w 1633537"/>
                <a:gd name="connsiteY24" fmla="*/ 1221582 h 1450182"/>
                <a:gd name="connsiteX25" fmla="*/ 623887 w 1633537"/>
                <a:gd name="connsiteY25" fmla="*/ 1254919 h 1450182"/>
                <a:gd name="connsiteX26" fmla="*/ 571500 w 1633537"/>
                <a:gd name="connsiteY26" fmla="*/ 1307307 h 1450182"/>
                <a:gd name="connsiteX27" fmla="*/ 504825 w 1633537"/>
                <a:gd name="connsiteY27" fmla="*/ 1340644 h 1450182"/>
                <a:gd name="connsiteX28" fmla="*/ 481012 w 1633537"/>
                <a:gd name="connsiteY28" fmla="*/ 1364457 h 1450182"/>
                <a:gd name="connsiteX29" fmla="*/ 428625 w 1633537"/>
                <a:gd name="connsiteY29" fmla="*/ 1402557 h 1450182"/>
                <a:gd name="connsiteX30" fmla="*/ 376237 w 1633537"/>
                <a:gd name="connsiteY30" fmla="*/ 1416844 h 1450182"/>
                <a:gd name="connsiteX31" fmla="*/ 357187 w 1633537"/>
                <a:gd name="connsiteY31" fmla="*/ 1431132 h 1450182"/>
                <a:gd name="connsiteX32" fmla="*/ 323850 w 1633537"/>
                <a:gd name="connsiteY32" fmla="*/ 1450182 h 1450182"/>
                <a:gd name="connsiteX33" fmla="*/ 290512 w 1633537"/>
                <a:gd name="connsiteY33" fmla="*/ 1450182 h 1450182"/>
                <a:gd name="connsiteX34" fmla="*/ 266700 w 1633537"/>
                <a:gd name="connsiteY34" fmla="*/ 1450182 h 1450182"/>
                <a:gd name="connsiteX35" fmla="*/ 200025 w 1633537"/>
                <a:gd name="connsiteY35" fmla="*/ 1421607 h 1450182"/>
                <a:gd name="connsiteX36" fmla="*/ 166687 w 1633537"/>
                <a:gd name="connsiteY36" fmla="*/ 1388269 h 1450182"/>
                <a:gd name="connsiteX37" fmla="*/ 152400 w 1633537"/>
                <a:gd name="connsiteY37" fmla="*/ 1345407 h 1450182"/>
                <a:gd name="connsiteX38" fmla="*/ 109537 w 1633537"/>
                <a:gd name="connsiteY38" fmla="*/ 1269207 h 1450182"/>
                <a:gd name="connsiteX39" fmla="*/ 57150 w 1633537"/>
                <a:gd name="connsiteY39" fmla="*/ 1183482 h 1450182"/>
                <a:gd name="connsiteX40" fmla="*/ 0 w 1633537"/>
                <a:gd name="connsiteY40" fmla="*/ 1145382 h 1450182"/>
                <a:gd name="connsiteX41" fmla="*/ 0 w 1633537"/>
                <a:gd name="connsiteY41" fmla="*/ 1145382 h 1450182"/>
                <a:gd name="connsiteX0" fmla="*/ 1633537 w 1633537"/>
                <a:gd name="connsiteY0" fmla="*/ 0 h 1450182"/>
                <a:gd name="connsiteX1" fmla="*/ 1628774 w 1633537"/>
                <a:gd name="connsiteY1" fmla="*/ 71438 h 1450182"/>
                <a:gd name="connsiteX2" fmla="*/ 1614487 w 1633537"/>
                <a:gd name="connsiteY2" fmla="*/ 123825 h 1450182"/>
                <a:gd name="connsiteX3" fmla="*/ 1593056 w 1633537"/>
                <a:gd name="connsiteY3" fmla="*/ 164307 h 1450182"/>
                <a:gd name="connsiteX4" fmla="*/ 1574007 w 1633537"/>
                <a:gd name="connsiteY4" fmla="*/ 197644 h 1450182"/>
                <a:gd name="connsiteX5" fmla="*/ 1557337 w 1633537"/>
                <a:gd name="connsiteY5" fmla="*/ 219075 h 1450182"/>
                <a:gd name="connsiteX6" fmla="*/ 1526381 w 1633537"/>
                <a:gd name="connsiteY6" fmla="*/ 261938 h 1450182"/>
                <a:gd name="connsiteX7" fmla="*/ 1481138 w 1633537"/>
                <a:gd name="connsiteY7" fmla="*/ 314325 h 1450182"/>
                <a:gd name="connsiteX8" fmla="*/ 1457325 w 1633537"/>
                <a:gd name="connsiteY8" fmla="*/ 345282 h 1450182"/>
                <a:gd name="connsiteX9" fmla="*/ 1421605 w 1633537"/>
                <a:gd name="connsiteY9" fmla="*/ 400050 h 1450182"/>
                <a:gd name="connsiteX10" fmla="*/ 1383506 w 1633537"/>
                <a:gd name="connsiteY10" fmla="*/ 450057 h 1450182"/>
                <a:gd name="connsiteX11" fmla="*/ 1347787 w 1633537"/>
                <a:gd name="connsiteY11" fmla="*/ 488157 h 1450182"/>
                <a:gd name="connsiteX12" fmla="*/ 1281112 w 1633537"/>
                <a:gd name="connsiteY12" fmla="*/ 635794 h 1450182"/>
                <a:gd name="connsiteX13" fmla="*/ 1247775 w 1633537"/>
                <a:gd name="connsiteY13" fmla="*/ 683419 h 1450182"/>
                <a:gd name="connsiteX14" fmla="*/ 1209675 w 1633537"/>
                <a:gd name="connsiteY14" fmla="*/ 731044 h 1450182"/>
                <a:gd name="connsiteX15" fmla="*/ 1166812 w 1633537"/>
                <a:gd name="connsiteY15" fmla="*/ 764382 h 1450182"/>
                <a:gd name="connsiteX16" fmla="*/ 1114425 w 1633537"/>
                <a:gd name="connsiteY16" fmla="*/ 826294 h 1450182"/>
                <a:gd name="connsiteX17" fmla="*/ 1066800 w 1633537"/>
                <a:gd name="connsiteY17" fmla="*/ 878682 h 1450182"/>
                <a:gd name="connsiteX18" fmla="*/ 990600 w 1633537"/>
                <a:gd name="connsiteY18" fmla="*/ 964407 h 1450182"/>
                <a:gd name="connsiteX19" fmla="*/ 885825 w 1633537"/>
                <a:gd name="connsiteY19" fmla="*/ 1059657 h 1450182"/>
                <a:gd name="connsiteX20" fmla="*/ 847725 w 1633537"/>
                <a:gd name="connsiteY20" fmla="*/ 1069182 h 1450182"/>
                <a:gd name="connsiteX21" fmla="*/ 819150 w 1633537"/>
                <a:gd name="connsiteY21" fmla="*/ 1088232 h 1450182"/>
                <a:gd name="connsiteX22" fmla="*/ 766762 w 1633537"/>
                <a:gd name="connsiteY22" fmla="*/ 1145382 h 1450182"/>
                <a:gd name="connsiteX23" fmla="*/ 742950 w 1633537"/>
                <a:gd name="connsiteY23" fmla="*/ 1183482 h 1450182"/>
                <a:gd name="connsiteX24" fmla="*/ 709612 w 1633537"/>
                <a:gd name="connsiteY24" fmla="*/ 1221582 h 1450182"/>
                <a:gd name="connsiteX25" fmla="*/ 623887 w 1633537"/>
                <a:gd name="connsiteY25" fmla="*/ 1254919 h 1450182"/>
                <a:gd name="connsiteX26" fmla="*/ 571500 w 1633537"/>
                <a:gd name="connsiteY26" fmla="*/ 1307307 h 1450182"/>
                <a:gd name="connsiteX27" fmla="*/ 504825 w 1633537"/>
                <a:gd name="connsiteY27" fmla="*/ 1340644 h 1450182"/>
                <a:gd name="connsiteX28" fmla="*/ 481012 w 1633537"/>
                <a:gd name="connsiteY28" fmla="*/ 1364457 h 1450182"/>
                <a:gd name="connsiteX29" fmla="*/ 428625 w 1633537"/>
                <a:gd name="connsiteY29" fmla="*/ 1402557 h 1450182"/>
                <a:gd name="connsiteX30" fmla="*/ 376237 w 1633537"/>
                <a:gd name="connsiteY30" fmla="*/ 1416844 h 1450182"/>
                <a:gd name="connsiteX31" fmla="*/ 357187 w 1633537"/>
                <a:gd name="connsiteY31" fmla="*/ 1431132 h 1450182"/>
                <a:gd name="connsiteX32" fmla="*/ 323850 w 1633537"/>
                <a:gd name="connsiteY32" fmla="*/ 1450182 h 1450182"/>
                <a:gd name="connsiteX33" fmla="*/ 290512 w 1633537"/>
                <a:gd name="connsiteY33" fmla="*/ 1450182 h 1450182"/>
                <a:gd name="connsiteX34" fmla="*/ 266700 w 1633537"/>
                <a:gd name="connsiteY34" fmla="*/ 1450182 h 1450182"/>
                <a:gd name="connsiteX35" fmla="*/ 200025 w 1633537"/>
                <a:gd name="connsiteY35" fmla="*/ 1421607 h 1450182"/>
                <a:gd name="connsiteX36" fmla="*/ 166687 w 1633537"/>
                <a:gd name="connsiteY36" fmla="*/ 1388269 h 1450182"/>
                <a:gd name="connsiteX37" fmla="*/ 152400 w 1633537"/>
                <a:gd name="connsiteY37" fmla="*/ 1345407 h 1450182"/>
                <a:gd name="connsiteX38" fmla="*/ 109537 w 1633537"/>
                <a:gd name="connsiteY38" fmla="*/ 1269207 h 1450182"/>
                <a:gd name="connsiteX39" fmla="*/ 57150 w 1633537"/>
                <a:gd name="connsiteY39" fmla="*/ 1183482 h 1450182"/>
                <a:gd name="connsiteX40" fmla="*/ 0 w 1633537"/>
                <a:gd name="connsiteY40" fmla="*/ 1145382 h 1450182"/>
                <a:gd name="connsiteX41" fmla="*/ 0 w 1633537"/>
                <a:gd name="connsiteY41" fmla="*/ 1145382 h 1450182"/>
                <a:gd name="connsiteX0" fmla="*/ 1633537 w 1633537"/>
                <a:gd name="connsiteY0" fmla="*/ 0 h 1450182"/>
                <a:gd name="connsiteX1" fmla="*/ 1628774 w 1633537"/>
                <a:gd name="connsiteY1" fmla="*/ 71438 h 1450182"/>
                <a:gd name="connsiteX2" fmla="*/ 1614487 w 1633537"/>
                <a:gd name="connsiteY2" fmla="*/ 123825 h 1450182"/>
                <a:gd name="connsiteX3" fmla="*/ 1593056 w 1633537"/>
                <a:gd name="connsiteY3" fmla="*/ 164307 h 1450182"/>
                <a:gd name="connsiteX4" fmla="*/ 1574007 w 1633537"/>
                <a:gd name="connsiteY4" fmla="*/ 190500 h 1450182"/>
                <a:gd name="connsiteX5" fmla="*/ 1557337 w 1633537"/>
                <a:gd name="connsiteY5" fmla="*/ 219075 h 1450182"/>
                <a:gd name="connsiteX6" fmla="*/ 1526381 w 1633537"/>
                <a:gd name="connsiteY6" fmla="*/ 261938 h 1450182"/>
                <a:gd name="connsiteX7" fmla="*/ 1481138 w 1633537"/>
                <a:gd name="connsiteY7" fmla="*/ 314325 h 1450182"/>
                <a:gd name="connsiteX8" fmla="*/ 1457325 w 1633537"/>
                <a:gd name="connsiteY8" fmla="*/ 345282 h 1450182"/>
                <a:gd name="connsiteX9" fmla="*/ 1421605 w 1633537"/>
                <a:gd name="connsiteY9" fmla="*/ 400050 h 1450182"/>
                <a:gd name="connsiteX10" fmla="*/ 1383506 w 1633537"/>
                <a:gd name="connsiteY10" fmla="*/ 450057 h 1450182"/>
                <a:gd name="connsiteX11" fmla="*/ 1347787 w 1633537"/>
                <a:gd name="connsiteY11" fmla="*/ 488157 h 1450182"/>
                <a:gd name="connsiteX12" fmla="*/ 1281112 w 1633537"/>
                <a:gd name="connsiteY12" fmla="*/ 635794 h 1450182"/>
                <a:gd name="connsiteX13" fmla="*/ 1247775 w 1633537"/>
                <a:gd name="connsiteY13" fmla="*/ 683419 h 1450182"/>
                <a:gd name="connsiteX14" fmla="*/ 1209675 w 1633537"/>
                <a:gd name="connsiteY14" fmla="*/ 731044 h 1450182"/>
                <a:gd name="connsiteX15" fmla="*/ 1166812 w 1633537"/>
                <a:gd name="connsiteY15" fmla="*/ 764382 h 1450182"/>
                <a:gd name="connsiteX16" fmla="*/ 1114425 w 1633537"/>
                <a:gd name="connsiteY16" fmla="*/ 826294 h 1450182"/>
                <a:gd name="connsiteX17" fmla="*/ 1066800 w 1633537"/>
                <a:gd name="connsiteY17" fmla="*/ 878682 h 1450182"/>
                <a:gd name="connsiteX18" fmla="*/ 990600 w 1633537"/>
                <a:gd name="connsiteY18" fmla="*/ 964407 h 1450182"/>
                <a:gd name="connsiteX19" fmla="*/ 885825 w 1633537"/>
                <a:gd name="connsiteY19" fmla="*/ 1059657 h 1450182"/>
                <a:gd name="connsiteX20" fmla="*/ 847725 w 1633537"/>
                <a:gd name="connsiteY20" fmla="*/ 1069182 h 1450182"/>
                <a:gd name="connsiteX21" fmla="*/ 819150 w 1633537"/>
                <a:gd name="connsiteY21" fmla="*/ 1088232 h 1450182"/>
                <a:gd name="connsiteX22" fmla="*/ 766762 w 1633537"/>
                <a:gd name="connsiteY22" fmla="*/ 1145382 h 1450182"/>
                <a:gd name="connsiteX23" fmla="*/ 742950 w 1633537"/>
                <a:gd name="connsiteY23" fmla="*/ 1183482 h 1450182"/>
                <a:gd name="connsiteX24" fmla="*/ 709612 w 1633537"/>
                <a:gd name="connsiteY24" fmla="*/ 1221582 h 1450182"/>
                <a:gd name="connsiteX25" fmla="*/ 623887 w 1633537"/>
                <a:gd name="connsiteY25" fmla="*/ 1254919 h 1450182"/>
                <a:gd name="connsiteX26" fmla="*/ 571500 w 1633537"/>
                <a:gd name="connsiteY26" fmla="*/ 1307307 h 1450182"/>
                <a:gd name="connsiteX27" fmla="*/ 504825 w 1633537"/>
                <a:gd name="connsiteY27" fmla="*/ 1340644 h 1450182"/>
                <a:gd name="connsiteX28" fmla="*/ 481012 w 1633537"/>
                <a:gd name="connsiteY28" fmla="*/ 1364457 h 1450182"/>
                <a:gd name="connsiteX29" fmla="*/ 428625 w 1633537"/>
                <a:gd name="connsiteY29" fmla="*/ 1402557 h 1450182"/>
                <a:gd name="connsiteX30" fmla="*/ 376237 w 1633537"/>
                <a:gd name="connsiteY30" fmla="*/ 1416844 h 1450182"/>
                <a:gd name="connsiteX31" fmla="*/ 357187 w 1633537"/>
                <a:gd name="connsiteY31" fmla="*/ 1431132 h 1450182"/>
                <a:gd name="connsiteX32" fmla="*/ 323850 w 1633537"/>
                <a:gd name="connsiteY32" fmla="*/ 1450182 h 1450182"/>
                <a:gd name="connsiteX33" fmla="*/ 290512 w 1633537"/>
                <a:gd name="connsiteY33" fmla="*/ 1450182 h 1450182"/>
                <a:gd name="connsiteX34" fmla="*/ 266700 w 1633537"/>
                <a:gd name="connsiteY34" fmla="*/ 1450182 h 1450182"/>
                <a:gd name="connsiteX35" fmla="*/ 200025 w 1633537"/>
                <a:gd name="connsiteY35" fmla="*/ 1421607 h 1450182"/>
                <a:gd name="connsiteX36" fmla="*/ 166687 w 1633537"/>
                <a:gd name="connsiteY36" fmla="*/ 1388269 h 1450182"/>
                <a:gd name="connsiteX37" fmla="*/ 152400 w 1633537"/>
                <a:gd name="connsiteY37" fmla="*/ 1345407 h 1450182"/>
                <a:gd name="connsiteX38" fmla="*/ 109537 w 1633537"/>
                <a:gd name="connsiteY38" fmla="*/ 1269207 h 1450182"/>
                <a:gd name="connsiteX39" fmla="*/ 57150 w 1633537"/>
                <a:gd name="connsiteY39" fmla="*/ 1183482 h 1450182"/>
                <a:gd name="connsiteX40" fmla="*/ 0 w 1633537"/>
                <a:gd name="connsiteY40" fmla="*/ 1145382 h 1450182"/>
                <a:gd name="connsiteX41" fmla="*/ 0 w 1633537"/>
                <a:gd name="connsiteY41" fmla="*/ 1145382 h 1450182"/>
                <a:gd name="connsiteX0" fmla="*/ 1633537 w 1633537"/>
                <a:gd name="connsiteY0" fmla="*/ 0 h 1450182"/>
                <a:gd name="connsiteX1" fmla="*/ 1628774 w 1633537"/>
                <a:gd name="connsiteY1" fmla="*/ 71438 h 1450182"/>
                <a:gd name="connsiteX2" fmla="*/ 1614487 w 1633537"/>
                <a:gd name="connsiteY2" fmla="*/ 123825 h 1450182"/>
                <a:gd name="connsiteX3" fmla="*/ 1593056 w 1633537"/>
                <a:gd name="connsiteY3" fmla="*/ 154782 h 1450182"/>
                <a:gd name="connsiteX4" fmla="*/ 1574007 w 1633537"/>
                <a:gd name="connsiteY4" fmla="*/ 190500 h 1450182"/>
                <a:gd name="connsiteX5" fmla="*/ 1557337 w 1633537"/>
                <a:gd name="connsiteY5" fmla="*/ 219075 h 1450182"/>
                <a:gd name="connsiteX6" fmla="*/ 1526381 w 1633537"/>
                <a:gd name="connsiteY6" fmla="*/ 261938 h 1450182"/>
                <a:gd name="connsiteX7" fmla="*/ 1481138 w 1633537"/>
                <a:gd name="connsiteY7" fmla="*/ 314325 h 1450182"/>
                <a:gd name="connsiteX8" fmla="*/ 1457325 w 1633537"/>
                <a:gd name="connsiteY8" fmla="*/ 345282 h 1450182"/>
                <a:gd name="connsiteX9" fmla="*/ 1421605 w 1633537"/>
                <a:gd name="connsiteY9" fmla="*/ 400050 h 1450182"/>
                <a:gd name="connsiteX10" fmla="*/ 1383506 w 1633537"/>
                <a:gd name="connsiteY10" fmla="*/ 450057 h 1450182"/>
                <a:gd name="connsiteX11" fmla="*/ 1347787 w 1633537"/>
                <a:gd name="connsiteY11" fmla="*/ 488157 h 1450182"/>
                <a:gd name="connsiteX12" fmla="*/ 1281112 w 1633537"/>
                <a:gd name="connsiteY12" fmla="*/ 635794 h 1450182"/>
                <a:gd name="connsiteX13" fmla="*/ 1247775 w 1633537"/>
                <a:gd name="connsiteY13" fmla="*/ 683419 h 1450182"/>
                <a:gd name="connsiteX14" fmla="*/ 1209675 w 1633537"/>
                <a:gd name="connsiteY14" fmla="*/ 731044 h 1450182"/>
                <a:gd name="connsiteX15" fmla="*/ 1166812 w 1633537"/>
                <a:gd name="connsiteY15" fmla="*/ 764382 h 1450182"/>
                <a:gd name="connsiteX16" fmla="*/ 1114425 w 1633537"/>
                <a:gd name="connsiteY16" fmla="*/ 826294 h 1450182"/>
                <a:gd name="connsiteX17" fmla="*/ 1066800 w 1633537"/>
                <a:gd name="connsiteY17" fmla="*/ 878682 h 1450182"/>
                <a:gd name="connsiteX18" fmla="*/ 990600 w 1633537"/>
                <a:gd name="connsiteY18" fmla="*/ 964407 h 1450182"/>
                <a:gd name="connsiteX19" fmla="*/ 885825 w 1633537"/>
                <a:gd name="connsiteY19" fmla="*/ 1059657 h 1450182"/>
                <a:gd name="connsiteX20" fmla="*/ 847725 w 1633537"/>
                <a:gd name="connsiteY20" fmla="*/ 1069182 h 1450182"/>
                <a:gd name="connsiteX21" fmla="*/ 819150 w 1633537"/>
                <a:gd name="connsiteY21" fmla="*/ 1088232 h 1450182"/>
                <a:gd name="connsiteX22" fmla="*/ 766762 w 1633537"/>
                <a:gd name="connsiteY22" fmla="*/ 1145382 h 1450182"/>
                <a:gd name="connsiteX23" fmla="*/ 742950 w 1633537"/>
                <a:gd name="connsiteY23" fmla="*/ 1183482 h 1450182"/>
                <a:gd name="connsiteX24" fmla="*/ 709612 w 1633537"/>
                <a:gd name="connsiteY24" fmla="*/ 1221582 h 1450182"/>
                <a:gd name="connsiteX25" fmla="*/ 623887 w 1633537"/>
                <a:gd name="connsiteY25" fmla="*/ 1254919 h 1450182"/>
                <a:gd name="connsiteX26" fmla="*/ 571500 w 1633537"/>
                <a:gd name="connsiteY26" fmla="*/ 1307307 h 1450182"/>
                <a:gd name="connsiteX27" fmla="*/ 504825 w 1633537"/>
                <a:gd name="connsiteY27" fmla="*/ 1340644 h 1450182"/>
                <a:gd name="connsiteX28" fmla="*/ 481012 w 1633537"/>
                <a:gd name="connsiteY28" fmla="*/ 1364457 h 1450182"/>
                <a:gd name="connsiteX29" fmla="*/ 428625 w 1633537"/>
                <a:gd name="connsiteY29" fmla="*/ 1402557 h 1450182"/>
                <a:gd name="connsiteX30" fmla="*/ 376237 w 1633537"/>
                <a:gd name="connsiteY30" fmla="*/ 1416844 h 1450182"/>
                <a:gd name="connsiteX31" fmla="*/ 357187 w 1633537"/>
                <a:gd name="connsiteY31" fmla="*/ 1431132 h 1450182"/>
                <a:gd name="connsiteX32" fmla="*/ 323850 w 1633537"/>
                <a:gd name="connsiteY32" fmla="*/ 1450182 h 1450182"/>
                <a:gd name="connsiteX33" fmla="*/ 290512 w 1633537"/>
                <a:gd name="connsiteY33" fmla="*/ 1450182 h 1450182"/>
                <a:gd name="connsiteX34" fmla="*/ 266700 w 1633537"/>
                <a:gd name="connsiteY34" fmla="*/ 1450182 h 1450182"/>
                <a:gd name="connsiteX35" fmla="*/ 200025 w 1633537"/>
                <a:gd name="connsiteY35" fmla="*/ 1421607 h 1450182"/>
                <a:gd name="connsiteX36" fmla="*/ 166687 w 1633537"/>
                <a:gd name="connsiteY36" fmla="*/ 1388269 h 1450182"/>
                <a:gd name="connsiteX37" fmla="*/ 152400 w 1633537"/>
                <a:gd name="connsiteY37" fmla="*/ 1345407 h 1450182"/>
                <a:gd name="connsiteX38" fmla="*/ 109537 w 1633537"/>
                <a:gd name="connsiteY38" fmla="*/ 1269207 h 1450182"/>
                <a:gd name="connsiteX39" fmla="*/ 57150 w 1633537"/>
                <a:gd name="connsiteY39" fmla="*/ 1183482 h 1450182"/>
                <a:gd name="connsiteX40" fmla="*/ 0 w 1633537"/>
                <a:gd name="connsiteY40" fmla="*/ 1145382 h 1450182"/>
                <a:gd name="connsiteX41" fmla="*/ 0 w 1633537"/>
                <a:gd name="connsiteY41" fmla="*/ 1145382 h 1450182"/>
                <a:gd name="connsiteX0" fmla="*/ 1633537 w 1633537"/>
                <a:gd name="connsiteY0" fmla="*/ 0 h 1450182"/>
                <a:gd name="connsiteX1" fmla="*/ 1628774 w 1633537"/>
                <a:gd name="connsiteY1" fmla="*/ 71438 h 1450182"/>
                <a:gd name="connsiteX2" fmla="*/ 1614487 w 1633537"/>
                <a:gd name="connsiteY2" fmla="*/ 123825 h 1450182"/>
                <a:gd name="connsiteX3" fmla="*/ 1593056 w 1633537"/>
                <a:gd name="connsiteY3" fmla="*/ 154782 h 1450182"/>
                <a:gd name="connsiteX4" fmla="*/ 1574007 w 1633537"/>
                <a:gd name="connsiteY4" fmla="*/ 190500 h 1450182"/>
                <a:gd name="connsiteX5" fmla="*/ 1557337 w 1633537"/>
                <a:gd name="connsiteY5" fmla="*/ 219075 h 1450182"/>
                <a:gd name="connsiteX6" fmla="*/ 1526381 w 1633537"/>
                <a:gd name="connsiteY6" fmla="*/ 261938 h 1450182"/>
                <a:gd name="connsiteX7" fmla="*/ 1481138 w 1633537"/>
                <a:gd name="connsiteY7" fmla="*/ 314325 h 1450182"/>
                <a:gd name="connsiteX8" fmla="*/ 1457325 w 1633537"/>
                <a:gd name="connsiteY8" fmla="*/ 345282 h 1450182"/>
                <a:gd name="connsiteX9" fmla="*/ 1421605 w 1633537"/>
                <a:gd name="connsiteY9" fmla="*/ 400050 h 1450182"/>
                <a:gd name="connsiteX10" fmla="*/ 1383506 w 1633537"/>
                <a:gd name="connsiteY10" fmla="*/ 450057 h 1450182"/>
                <a:gd name="connsiteX11" fmla="*/ 1347787 w 1633537"/>
                <a:gd name="connsiteY11" fmla="*/ 488157 h 1450182"/>
                <a:gd name="connsiteX12" fmla="*/ 1281112 w 1633537"/>
                <a:gd name="connsiteY12" fmla="*/ 635794 h 1450182"/>
                <a:gd name="connsiteX13" fmla="*/ 1247775 w 1633537"/>
                <a:gd name="connsiteY13" fmla="*/ 683419 h 1450182"/>
                <a:gd name="connsiteX14" fmla="*/ 1209675 w 1633537"/>
                <a:gd name="connsiteY14" fmla="*/ 731044 h 1450182"/>
                <a:gd name="connsiteX15" fmla="*/ 1166812 w 1633537"/>
                <a:gd name="connsiteY15" fmla="*/ 764382 h 1450182"/>
                <a:gd name="connsiteX16" fmla="*/ 1114425 w 1633537"/>
                <a:gd name="connsiteY16" fmla="*/ 826294 h 1450182"/>
                <a:gd name="connsiteX17" fmla="*/ 1066800 w 1633537"/>
                <a:gd name="connsiteY17" fmla="*/ 878682 h 1450182"/>
                <a:gd name="connsiteX18" fmla="*/ 990600 w 1633537"/>
                <a:gd name="connsiteY18" fmla="*/ 964407 h 1450182"/>
                <a:gd name="connsiteX19" fmla="*/ 885825 w 1633537"/>
                <a:gd name="connsiteY19" fmla="*/ 1059657 h 1450182"/>
                <a:gd name="connsiteX20" fmla="*/ 847725 w 1633537"/>
                <a:gd name="connsiteY20" fmla="*/ 1069182 h 1450182"/>
                <a:gd name="connsiteX21" fmla="*/ 819150 w 1633537"/>
                <a:gd name="connsiteY21" fmla="*/ 1088232 h 1450182"/>
                <a:gd name="connsiteX22" fmla="*/ 766762 w 1633537"/>
                <a:gd name="connsiteY22" fmla="*/ 1145382 h 1450182"/>
                <a:gd name="connsiteX23" fmla="*/ 742950 w 1633537"/>
                <a:gd name="connsiteY23" fmla="*/ 1183482 h 1450182"/>
                <a:gd name="connsiteX24" fmla="*/ 709612 w 1633537"/>
                <a:gd name="connsiteY24" fmla="*/ 1221582 h 1450182"/>
                <a:gd name="connsiteX25" fmla="*/ 623887 w 1633537"/>
                <a:gd name="connsiteY25" fmla="*/ 1254919 h 1450182"/>
                <a:gd name="connsiteX26" fmla="*/ 571500 w 1633537"/>
                <a:gd name="connsiteY26" fmla="*/ 1307307 h 1450182"/>
                <a:gd name="connsiteX27" fmla="*/ 504825 w 1633537"/>
                <a:gd name="connsiteY27" fmla="*/ 1340644 h 1450182"/>
                <a:gd name="connsiteX28" fmla="*/ 481012 w 1633537"/>
                <a:gd name="connsiteY28" fmla="*/ 1364457 h 1450182"/>
                <a:gd name="connsiteX29" fmla="*/ 428625 w 1633537"/>
                <a:gd name="connsiteY29" fmla="*/ 1402557 h 1450182"/>
                <a:gd name="connsiteX30" fmla="*/ 376237 w 1633537"/>
                <a:gd name="connsiteY30" fmla="*/ 1416844 h 1450182"/>
                <a:gd name="connsiteX31" fmla="*/ 357187 w 1633537"/>
                <a:gd name="connsiteY31" fmla="*/ 1431132 h 1450182"/>
                <a:gd name="connsiteX32" fmla="*/ 323850 w 1633537"/>
                <a:gd name="connsiteY32" fmla="*/ 1450182 h 1450182"/>
                <a:gd name="connsiteX33" fmla="*/ 290512 w 1633537"/>
                <a:gd name="connsiteY33" fmla="*/ 1450182 h 1450182"/>
                <a:gd name="connsiteX34" fmla="*/ 266700 w 1633537"/>
                <a:gd name="connsiteY34" fmla="*/ 1450182 h 1450182"/>
                <a:gd name="connsiteX35" fmla="*/ 200025 w 1633537"/>
                <a:gd name="connsiteY35" fmla="*/ 1421607 h 1450182"/>
                <a:gd name="connsiteX36" fmla="*/ 166687 w 1633537"/>
                <a:gd name="connsiteY36" fmla="*/ 1388269 h 1450182"/>
                <a:gd name="connsiteX37" fmla="*/ 152400 w 1633537"/>
                <a:gd name="connsiteY37" fmla="*/ 1345407 h 1450182"/>
                <a:gd name="connsiteX38" fmla="*/ 109537 w 1633537"/>
                <a:gd name="connsiteY38" fmla="*/ 1269207 h 1450182"/>
                <a:gd name="connsiteX39" fmla="*/ 57150 w 1633537"/>
                <a:gd name="connsiteY39" fmla="*/ 1183482 h 1450182"/>
                <a:gd name="connsiteX40" fmla="*/ 0 w 1633537"/>
                <a:gd name="connsiteY40" fmla="*/ 1145382 h 1450182"/>
                <a:gd name="connsiteX41" fmla="*/ 0 w 1633537"/>
                <a:gd name="connsiteY41" fmla="*/ 1145382 h 1450182"/>
                <a:gd name="connsiteX0" fmla="*/ 1633537 w 1633537"/>
                <a:gd name="connsiteY0" fmla="*/ 0 h 1450182"/>
                <a:gd name="connsiteX1" fmla="*/ 1628774 w 1633537"/>
                <a:gd name="connsiteY1" fmla="*/ 71438 h 1450182"/>
                <a:gd name="connsiteX2" fmla="*/ 1614487 w 1633537"/>
                <a:gd name="connsiteY2" fmla="*/ 123825 h 1450182"/>
                <a:gd name="connsiteX3" fmla="*/ 1593056 w 1633537"/>
                <a:gd name="connsiteY3" fmla="*/ 154782 h 1450182"/>
                <a:gd name="connsiteX4" fmla="*/ 1621631 w 1633537"/>
                <a:gd name="connsiteY4" fmla="*/ 133350 h 1450182"/>
                <a:gd name="connsiteX5" fmla="*/ 1574007 w 1633537"/>
                <a:gd name="connsiteY5" fmla="*/ 190500 h 1450182"/>
                <a:gd name="connsiteX6" fmla="*/ 1557337 w 1633537"/>
                <a:gd name="connsiteY6" fmla="*/ 219075 h 1450182"/>
                <a:gd name="connsiteX7" fmla="*/ 1526381 w 1633537"/>
                <a:gd name="connsiteY7" fmla="*/ 261938 h 1450182"/>
                <a:gd name="connsiteX8" fmla="*/ 1481138 w 1633537"/>
                <a:gd name="connsiteY8" fmla="*/ 314325 h 1450182"/>
                <a:gd name="connsiteX9" fmla="*/ 1457325 w 1633537"/>
                <a:gd name="connsiteY9" fmla="*/ 345282 h 1450182"/>
                <a:gd name="connsiteX10" fmla="*/ 1421605 w 1633537"/>
                <a:gd name="connsiteY10" fmla="*/ 400050 h 1450182"/>
                <a:gd name="connsiteX11" fmla="*/ 1383506 w 1633537"/>
                <a:gd name="connsiteY11" fmla="*/ 450057 h 1450182"/>
                <a:gd name="connsiteX12" fmla="*/ 1347787 w 1633537"/>
                <a:gd name="connsiteY12" fmla="*/ 488157 h 1450182"/>
                <a:gd name="connsiteX13" fmla="*/ 1281112 w 1633537"/>
                <a:gd name="connsiteY13" fmla="*/ 635794 h 1450182"/>
                <a:gd name="connsiteX14" fmla="*/ 1247775 w 1633537"/>
                <a:gd name="connsiteY14" fmla="*/ 683419 h 1450182"/>
                <a:gd name="connsiteX15" fmla="*/ 1209675 w 1633537"/>
                <a:gd name="connsiteY15" fmla="*/ 731044 h 1450182"/>
                <a:gd name="connsiteX16" fmla="*/ 1166812 w 1633537"/>
                <a:gd name="connsiteY16" fmla="*/ 764382 h 1450182"/>
                <a:gd name="connsiteX17" fmla="*/ 1114425 w 1633537"/>
                <a:gd name="connsiteY17" fmla="*/ 826294 h 1450182"/>
                <a:gd name="connsiteX18" fmla="*/ 1066800 w 1633537"/>
                <a:gd name="connsiteY18" fmla="*/ 878682 h 1450182"/>
                <a:gd name="connsiteX19" fmla="*/ 990600 w 1633537"/>
                <a:gd name="connsiteY19" fmla="*/ 964407 h 1450182"/>
                <a:gd name="connsiteX20" fmla="*/ 885825 w 1633537"/>
                <a:gd name="connsiteY20" fmla="*/ 1059657 h 1450182"/>
                <a:gd name="connsiteX21" fmla="*/ 847725 w 1633537"/>
                <a:gd name="connsiteY21" fmla="*/ 1069182 h 1450182"/>
                <a:gd name="connsiteX22" fmla="*/ 819150 w 1633537"/>
                <a:gd name="connsiteY22" fmla="*/ 1088232 h 1450182"/>
                <a:gd name="connsiteX23" fmla="*/ 766762 w 1633537"/>
                <a:gd name="connsiteY23" fmla="*/ 1145382 h 1450182"/>
                <a:gd name="connsiteX24" fmla="*/ 742950 w 1633537"/>
                <a:gd name="connsiteY24" fmla="*/ 1183482 h 1450182"/>
                <a:gd name="connsiteX25" fmla="*/ 709612 w 1633537"/>
                <a:gd name="connsiteY25" fmla="*/ 1221582 h 1450182"/>
                <a:gd name="connsiteX26" fmla="*/ 623887 w 1633537"/>
                <a:gd name="connsiteY26" fmla="*/ 1254919 h 1450182"/>
                <a:gd name="connsiteX27" fmla="*/ 571500 w 1633537"/>
                <a:gd name="connsiteY27" fmla="*/ 1307307 h 1450182"/>
                <a:gd name="connsiteX28" fmla="*/ 504825 w 1633537"/>
                <a:gd name="connsiteY28" fmla="*/ 1340644 h 1450182"/>
                <a:gd name="connsiteX29" fmla="*/ 481012 w 1633537"/>
                <a:gd name="connsiteY29" fmla="*/ 1364457 h 1450182"/>
                <a:gd name="connsiteX30" fmla="*/ 428625 w 1633537"/>
                <a:gd name="connsiteY30" fmla="*/ 1402557 h 1450182"/>
                <a:gd name="connsiteX31" fmla="*/ 376237 w 1633537"/>
                <a:gd name="connsiteY31" fmla="*/ 1416844 h 1450182"/>
                <a:gd name="connsiteX32" fmla="*/ 357187 w 1633537"/>
                <a:gd name="connsiteY32" fmla="*/ 1431132 h 1450182"/>
                <a:gd name="connsiteX33" fmla="*/ 323850 w 1633537"/>
                <a:gd name="connsiteY33" fmla="*/ 1450182 h 1450182"/>
                <a:gd name="connsiteX34" fmla="*/ 290512 w 1633537"/>
                <a:gd name="connsiteY34" fmla="*/ 1450182 h 1450182"/>
                <a:gd name="connsiteX35" fmla="*/ 266700 w 1633537"/>
                <a:gd name="connsiteY35" fmla="*/ 1450182 h 1450182"/>
                <a:gd name="connsiteX36" fmla="*/ 200025 w 1633537"/>
                <a:gd name="connsiteY36" fmla="*/ 1421607 h 1450182"/>
                <a:gd name="connsiteX37" fmla="*/ 166687 w 1633537"/>
                <a:gd name="connsiteY37" fmla="*/ 1388269 h 1450182"/>
                <a:gd name="connsiteX38" fmla="*/ 152400 w 1633537"/>
                <a:gd name="connsiteY38" fmla="*/ 1345407 h 1450182"/>
                <a:gd name="connsiteX39" fmla="*/ 109537 w 1633537"/>
                <a:gd name="connsiteY39" fmla="*/ 1269207 h 1450182"/>
                <a:gd name="connsiteX40" fmla="*/ 57150 w 1633537"/>
                <a:gd name="connsiteY40" fmla="*/ 1183482 h 1450182"/>
                <a:gd name="connsiteX41" fmla="*/ 0 w 1633537"/>
                <a:gd name="connsiteY41" fmla="*/ 1145382 h 1450182"/>
                <a:gd name="connsiteX42" fmla="*/ 0 w 1633537"/>
                <a:gd name="connsiteY42" fmla="*/ 1145382 h 1450182"/>
                <a:gd name="connsiteX0" fmla="*/ 1633537 w 1639227"/>
                <a:gd name="connsiteY0" fmla="*/ 0 h 1450182"/>
                <a:gd name="connsiteX1" fmla="*/ 1628774 w 1639227"/>
                <a:gd name="connsiteY1" fmla="*/ 71438 h 1450182"/>
                <a:gd name="connsiteX2" fmla="*/ 1638299 w 1639227"/>
                <a:gd name="connsiteY2" fmla="*/ 114300 h 1450182"/>
                <a:gd name="connsiteX3" fmla="*/ 1593056 w 1639227"/>
                <a:gd name="connsiteY3" fmla="*/ 154782 h 1450182"/>
                <a:gd name="connsiteX4" fmla="*/ 1621631 w 1639227"/>
                <a:gd name="connsiteY4" fmla="*/ 133350 h 1450182"/>
                <a:gd name="connsiteX5" fmla="*/ 1574007 w 1639227"/>
                <a:gd name="connsiteY5" fmla="*/ 190500 h 1450182"/>
                <a:gd name="connsiteX6" fmla="*/ 1557337 w 1639227"/>
                <a:gd name="connsiteY6" fmla="*/ 219075 h 1450182"/>
                <a:gd name="connsiteX7" fmla="*/ 1526381 w 1639227"/>
                <a:gd name="connsiteY7" fmla="*/ 261938 h 1450182"/>
                <a:gd name="connsiteX8" fmla="*/ 1481138 w 1639227"/>
                <a:gd name="connsiteY8" fmla="*/ 314325 h 1450182"/>
                <a:gd name="connsiteX9" fmla="*/ 1457325 w 1639227"/>
                <a:gd name="connsiteY9" fmla="*/ 345282 h 1450182"/>
                <a:gd name="connsiteX10" fmla="*/ 1421605 w 1639227"/>
                <a:gd name="connsiteY10" fmla="*/ 400050 h 1450182"/>
                <a:gd name="connsiteX11" fmla="*/ 1383506 w 1639227"/>
                <a:gd name="connsiteY11" fmla="*/ 450057 h 1450182"/>
                <a:gd name="connsiteX12" fmla="*/ 1347787 w 1639227"/>
                <a:gd name="connsiteY12" fmla="*/ 488157 h 1450182"/>
                <a:gd name="connsiteX13" fmla="*/ 1281112 w 1639227"/>
                <a:gd name="connsiteY13" fmla="*/ 635794 h 1450182"/>
                <a:gd name="connsiteX14" fmla="*/ 1247775 w 1639227"/>
                <a:gd name="connsiteY14" fmla="*/ 683419 h 1450182"/>
                <a:gd name="connsiteX15" fmla="*/ 1209675 w 1639227"/>
                <a:gd name="connsiteY15" fmla="*/ 731044 h 1450182"/>
                <a:gd name="connsiteX16" fmla="*/ 1166812 w 1639227"/>
                <a:gd name="connsiteY16" fmla="*/ 764382 h 1450182"/>
                <a:gd name="connsiteX17" fmla="*/ 1114425 w 1639227"/>
                <a:gd name="connsiteY17" fmla="*/ 826294 h 1450182"/>
                <a:gd name="connsiteX18" fmla="*/ 1066800 w 1639227"/>
                <a:gd name="connsiteY18" fmla="*/ 878682 h 1450182"/>
                <a:gd name="connsiteX19" fmla="*/ 990600 w 1639227"/>
                <a:gd name="connsiteY19" fmla="*/ 964407 h 1450182"/>
                <a:gd name="connsiteX20" fmla="*/ 885825 w 1639227"/>
                <a:gd name="connsiteY20" fmla="*/ 1059657 h 1450182"/>
                <a:gd name="connsiteX21" fmla="*/ 847725 w 1639227"/>
                <a:gd name="connsiteY21" fmla="*/ 1069182 h 1450182"/>
                <a:gd name="connsiteX22" fmla="*/ 819150 w 1639227"/>
                <a:gd name="connsiteY22" fmla="*/ 1088232 h 1450182"/>
                <a:gd name="connsiteX23" fmla="*/ 766762 w 1639227"/>
                <a:gd name="connsiteY23" fmla="*/ 1145382 h 1450182"/>
                <a:gd name="connsiteX24" fmla="*/ 742950 w 1639227"/>
                <a:gd name="connsiteY24" fmla="*/ 1183482 h 1450182"/>
                <a:gd name="connsiteX25" fmla="*/ 709612 w 1639227"/>
                <a:gd name="connsiteY25" fmla="*/ 1221582 h 1450182"/>
                <a:gd name="connsiteX26" fmla="*/ 623887 w 1639227"/>
                <a:gd name="connsiteY26" fmla="*/ 1254919 h 1450182"/>
                <a:gd name="connsiteX27" fmla="*/ 571500 w 1639227"/>
                <a:gd name="connsiteY27" fmla="*/ 1307307 h 1450182"/>
                <a:gd name="connsiteX28" fmla="*/ 504825 w 1639227"/>
                <a:gd name="connsiteY28" fmla="*/ 1340644 h 1450182"/>
                <a:gd name="connsiteX29" fmla="*/ 481012 w 1639227"/>
                <a:gd name="connsiteY29" fmla="*/ 1364457 h 1450182"/>
                <a:gd name="connsiteX30" fmla="*/ 428625 w 1639227"/>
                <a:gd name="connsiteY30" fmla="*/ 1402557 h 1450182"/>
                <a:gd name="connsiteX31" fmla="*/ 376237 w 1639227"/>
                <a:gd name="connsiteY31" fmla="*/ 1416844 h 1450182"/>
                <a:gd name="connsiteX32" fmla="*/ 357187 w 1639227"/>
                <a:gd name="connsiteY32" fmla="*/ 1431132 h 1450182"/>
                <a:gd name="connsiteX33" fmla="*/ 323850 w 1639227"/>
                <a:gd name="connsiteY33" fmla="*/ 1450182 h 1450182"/>
                <a:gd name="connsiteX34" fmla="*/ 290512 w 1639227"/>
                <a:gd name="connsiteY34" fmla="*/ 1450182 h 1450182"/>
                <a:gd name="connsiteX35" fmla="*/ 266700 w 1639227"/>
                <a:gd name="connsiteY35" fmla="*/ 1450182 h 1450182"/>
                <a:gd name="connsiteX36" fmla="*/ 200025 w 1639227"/>
                <a:gd name="connsiteY36" fmla="*/ 1421607 h 1450182"/>
                <a:gd name="connsiteX37" fmla="*/ 166687 w 1639227"/>
                <a:gd name="connsiteY37" fmla="*/ 1388269 h 1450182"/>
                <a:gd name="connsiteX38" fmla="*/ 152400 w 1639227"/>
                <a:gd name="connsiteY38" fmla="*/ 1345407 h 1450182"/>
                <a:gd name="connsiteX39" fmla="*/ 109537 w 1639227"/>
                <a:gd name="connsiteY39" fmla="*/ 1269207 h 1450182"/>
                <a:gd name="connsiteX40" fmla="*/ 57150 w 1639227"/>
                <a:gd name="connsiteY40" fmla="*/ 1183482 h 1450182"/>
                <a:gd name="connsiteX41" fmla="*/ 0 w 1639227"/>
                <a:gd name="connsiteY41" fmla="*/ 1145382 h 1450182"/>
                <a:gd name="connsiteX42" fmla="*/ 0 w 1639227"/>
                <a:gd name="connsiteY42" fmla="*/ 1145382 h 1450182"/>
                <a:gd name="connsiteX0" fmla="*/ 1633537 w 1639227"/>
                <a:gd name="connsiteY0" fmla="*/ 0 h 1450182"/>
                <a:gd name="connsiteX1" fmla="*/ 1628774 w 1639227"/>
                <a:gd name="connsiteY1" fmla="*/ 71438 h 1450182"/>
                <a:gd name="connsiteX2" fmla="*/ 1638299 w 1639227"/>
                <a:gd name="connsiteY2" fmla="*/ 114300 h 1450182"/>
                <a:gd name="connsiteX3" fmla="*/ 1593056 w 1639227"/>
                <a:gd name="connsiteY3" fmla="*/ 154782 h 1450182"/>
                <a:gd name="connsiteX4" fmla="*/ 1574007 w 1639227"/>
                <a:gd name="connsiteY4" fmla="*/ 190500 h 1450182"/>
                <a:gd name="connsiteX5" fmla="*/ 1557337 w 1639227"/>
                <a:gd name="connsiteY5" fmla="*/ 219075 h 1450182"/>
                <a:gd name="connsiteX6" fmla="*/ 1526381 w 1639227"/>
                <a:gd name="connsiteY6" fmla="*/ 261938 h 1450182"/>
                <a:gd name="connsiteX7" fmla="*/ 1481138 w 1639227"/>
                <a:gd name="connsiteY7" fmla="*/ 314325 h 1450182"/>
                <a:gd name="connsiteX8" fmla="*/ 1457325 w 1639227"/>
                <a:gd name="connsiteY8" fmla="*/ 345282 h 1450182"/>
                <a:gd name="connsiteX9" fmla="*/ 1421605 w 1639227"/>
                <a:gd name="connsiteY9" fmla="*/ 400050 h 1450182"/>
                <a:gd name="connsiteX10" fmla="*/ 1383506 w 1639227"/>
                <a:gd name="connsiteY10" fmla="*/ 450057 h 1450182"/>
                <a:gd name="connsiteX11" fmla="*/ 1347787 w 1639227"/>
                <a:gd name="connsiteY11" fmla="*/ 488157 h 1450182"/>
                <a:gd name="connsiteX12" fmla="*/ 1281112 w 1639227"/>
                <a:gd name="connsiteY12" fmla="*/ 635794 h 1450182"/>
                <a:gd name="connsiteX13" fmla="*/ 1247775 w 1639227"/>
                <a:gd name="connsiteY13" fmla="*/ 683419 h 1450182"/>
                <a:gd name="connsiteX14" fmla="*/ 1209675 w 1639227"/>
                <a:gd name="connsiteY14" fmla="*/ 731044 h 1450182"/>
                <a:gd name="connsiteX15" fmla="*/ 1166812 w 1639227"/>
                <a:gd name="connsiteY15" fmla="*/ 764382 h 1450182"/>
                <a:gd name="connsiteX16" fmla="*/ 1114425 w 1639227"/>
                <a:gd name="connsiteY16" fmla="*/ 826294 h 1450182"/>
                <a:gd name="connsiteX17" fmla="*/ 1066800 w 1639227"/>
                <a:gd name="connsiteY17" fmla="*/ 878682 h 1450182"/>
                <a:gd name="connsiteX18" fmla="*/ 990600 w 1639227"/>
                <a:gd name="connsiteY18" fmla="*/ 964407 h 1450182"/>
                <a:gd name="connsiteX19" fmla="*/ 885825 w 1639227"/>
                <a:gd name="connsiteY19" fmla="*/ 1059657 h 1450182"/>
                <a:gd name="connsiteX20" fmla="*/ 847725 w 1639227"/>
                <a:gd name="connsiteY20" fmla="*/ 1069182 h 1450182"/>
                <a:gd name="connsiteX21" fmla="*/ 819150 w 1639227"/>
                <a:gd name="connsiteY21" fmla="*/ 1088232 h 1450182"/>
                <a:gd name="connsiteX22" fmla="*/ 766762 w 1639227"/>
                <a:gd name="connsiteY22" fmla="*/ 1145382 h 1450182"/>
                <a:gd name="connsiteX23" fmla="*/ 742950 w 1639227"/>
                <a:gd name="connsiteY23" fmla="*/ 1183482 h 1450182"/>
                <a:gd name="connsiteX24" fmla="*/ 709612 w 1639227"/>
                <a:gd name="connsiteY24" fmla="*/ 1221582 h 1450182"/>
                <a:gd name="connsiteX25" fmla="*/ 623887 w 1639227"/>
                <a:gd name="connsiteY25" fmla="*/ 1254919 h 1450182"/>
                <a:gd name="connsiteX26" fmla="*/ 571500 w 1639227"/>
                <a:gd name="connsiteY26" fmla="*/ 1307307 h 1450182"/>
                <a:gd name="connsiteX27" fmla="*/ 504825 w 1639227"/>
                <a:gd name="connsiteY27" fmla="*/ 1340644 h 1450182"/>
                <a:gd name="connsiteX28" fmla="*/ 481012 w 1639227"/>
                <a:gd name="connsiteY28" fmla="*/ 1364457 h 1450182"/>
                <a:gd name="connsiteX29" fmla="*/ 428625 w 1639227"/>
                <a:gd name="connsiteY29" fmla="*/ 1402557 h 1450182"/>
                <a:gd name="connsiteX30" fmla="*/ 376237 w 1639227"/>
                <a:gd name="connsiteY30" fmla="*/ 1416844 h 1450182"/>
                <a:gd name="connsiteX31" fmla="*/ 357187 w 1639227"/>
                <a:gd name="connsiteY31" fmla="*/ 1431132 h 1450182"/>
                <a:gd name="connsiteX32" fmla="*/ 323850 w 1639227"/>
                <a:gd name="connsiteY32" fmla="*/ 1450182 h 1450182"/>
                <a:gd name="connsiteX33" fmla="*/ 290512 w 1639227"/>
                <a:gd name="connsiteY33" fmla="*/ 1450182 h 1450182"/>
                <a:gd name="connsiteX34" fmla="*/ 266700 w 1639227"/>
                <a:gd name="connsiteY34" fmla="*/ 1450182 h 1450182"/>
                <a:gd name="connsiteX35" fmla="*/ 200025 w 1639227"/>
                <a:gd name="connsiteY35" fmla="*/ 1421607 h 1450182"/>
                <a:gd name="connsiteX36" fmla="*/ 166687 w 1639227"/>
                <a:gd name="connsiteY36" fmla="*/ 1388269 h 1450182"/>
                <a:gd name="connsiteX37" fmla="*/ 152400 w 1639227"/>
                <a:gd name="connsiteY37" fmla="*/ 1345407 h 1450182"/>
                <a:gd name="connsiteX38" fmla="*/ 109537 w 1639227"/>
                <a:gd name="connsiteY38" fmla="*/ 1269207 h 1450182"/>
                <a:gd name="connsiteX39" fmla="*/ 57150 w 1639227"/>
                <a:gd name="connsiteY39" fmla="*/ 1183482 h 1450182"/>
                <a:gd name="connsiteX40" fmla="*/ 0 w 1639227"/>
                <a:gd name="connsiteY40" fmla="*/ 1145382 h 1450182"/>
                <a:gd name="connsiteX41" fmla="*/ 0 w 1639227"/>
                <a:gd name="connsiteY41" fmla="*/ 1145382 h 1450182"/>
                <a:gd name="connsiteX0" fmla="*/ 1633537 w 1633537"/>
                <a:gd name="connsiteY0" fmla="*/ 0 h 1450182"/>
                <a:gd name="connsiteX1" fmla="*/ 1628774 w 1633537"/>
                <a:gd name="connsiteY1" fmla="*/ 71438 h 1450182"/>
                <a:gd name="connsiteX2" fmla="*/ 1607343 w 1633537"/>
                <a:gd name="connsiteY2" fmla="*/ 140494 h 1450182"/>
                <a:gd name="connsiteX3" fmla="*/ 1593056 w 1633537"/>
                <a:gd name="connsiteY3" fmla="*/ 154782 h 1450182"/>
                <a:gd name="connsiteX4" fmla="*/ 1574007 w 1633537"/>
                <a:gd name="connsiteY4" fmla="*/ 190500 h 1450182"/>
                <a:gd name="connsiteX5" fmla="*/ 1557337 w 1633537"/>
                <a:gd name="connsiteY5" fmla="*/ 219075 h 1450182"/>
                <a:gd name="connsiteX6" fmla="*/ 1526381 w 1633537"/>
                <a:gd name="connsiteY6" fmla="*/ 261938 h 1450182"/>
                <a:gd name="connsiteX7" fmla="*/ 1481138 w 1633537"/>
                <a:gd name="connsiteY7" fmla="*/ 314325 h 1450182"/>
                <a:gd name="connsiteX8" fmla="*/ 1457325 w 1633537"/>
                <a:gd name="connsiteY8" fmla="*/ 345282 h 1450182"/>
                <a:gd name="connsiteX9" fmla="*/ 1421605 w 1633537"/>
                <a:gd name="connsiteY9" fmla="*/ 400050 h 1450182"/>
                <a:gd name="connsiteX10" fmla="*/ 1383506 w 1633537"/>
                <a:gd name="connsiteY10" fmla="*/ 450057 h 1450182"/>
                <a:gd name="connsiteX11" fmla="*/ 1347787 w 1633537"/>
                <a:gd name="connsiteY11" fmla="*/ 488157 h 1450182"/>
                <a:gd name="connsiteX12" fmla="*/ 1281112 w 1633537"/>
                <a:gd name="connsiteY12" fmla="*/ 635794 h 1450182"/>
                <a:gd name="connsiteX13" fmla="*/ 1247775 w 1633537"/>
                <a:gd name="connsiteY13" fmla="*/ 683419 h 1450182"/>
                <a:gd name="connsiteX14" fmla="*/ 1209675 w 1633537"/>
                <a:gd name="connsiteY14" fmla="*/ 731044 h 1450182"/>
                <a:gd name="connsiteX15" fmla="*/ 1166812 w 1633537"/>
                <a:gd name="connsiteY15" fmla="*/ 764382 h 1450182"/>
                <a:gd name="connsiteX16" fmla="*/ 1114425 w 1633537"/>
                <a:gd name="connsiteY16" fmla="*/ 826294 h 1450182"/>
                <a:gd name="connsiteX17" fmla="*/ 1066800 w 1633537"/>
                <a:gd name="connsiteY17" fmla="*/ 878682 h 1450182"/>
                <a:gd name="connsiteX18" fmla="*/ 990600 w 1633537"/>
                <a:gd name="connsiteY18" fmla="*/ 964407 h 1450182"/>
                <a:gd name="connsiteX19" fmla="*/ 885825 w 1633537"/>
                <a:gd name="connsiteY19" fmla="*/ 1059657 h 1450182"/>
                <a:gd name="connsiteX20" fmla="*/ 847725 w 1633537"/>
                <a:gd name="connsiteY20" fmla="*/ 1069182 h 1450182"/>
                <a:gd name="connsiteX21" fmla="*/ 819150 w 1633537"/>
                <a:gd name="connsiteY21" fmla="*/ 1088232 h 1450182"/>
                <a:gd name="connsiteX22" fmla="*/ 766762 w 1633537"/>
                <a:gd name="connsiteY22" fmla="*/ 1145382 h 1450182"/>
                <a:gd name="connsiteX23" fmla="*/ 742950 w 1633537"/>
                <a:gd name="connsiteY23" fmla="*/ 1183482 h 1450182"/>
                <a:gd name="connsiteX24" fmla="*/ 709612 w 1633537"/>
                <a:gd name="connsiteY24" fmla="*/ 1221582 h 1450182"/>
                <a:gd name="connsiteX25" fmla="*/ 623887 w 1633537"/>
                <a:gd name="connsiteY25" fmla="*/ 1254919 h 1450182"/>
                <a:gd name="connsiteX26" fmla="*/ 571500 w 1633537"/>
                <a:gd name="connsiteY26" fmla="*/ 1307307 h 1450182"/>
                <a:gd name="connsiteX27" fmla="*/ 504825 w 1633537"/>
                <a:gd name="connsiteY27" fmla="*/ 1340644 h 1450182"/>
                <a:gd name="connsiteX28" fmla="*/ 481012 w 1633537"/>
                <a:gd name="connsiteY28" fmla="*/ 1364457 h 1450182"/>
                <a:gd name="connsiteX29" fmla="*/ 428625 w 1633537"/>
                <a:gd name="connsiteY29" fmla="*/ 1402557 h 1450182"/>
                <a:gd name="connsiteX30" fmla="*/ 376237 w 1633537"/>
                <a:gd name="connsiteY30" fmla="*/ 1416844 h 1450182"/>
                <a:gd name="connsiteX31" fmla="*/ 357187 w 1633537"/>
                <a:gd name="connsiteY31" fmla="*/ 1431132 h 1450182"/>
                <a:gd name="connsiteX32" fmla="*/ 323850 w 1633537"/>
                <a:gd name="connsiteY32" fmla="*/ 1450182 h 1450182"/>
                <a:gd name="connsiteX33" fmla="*/ 290512 w 1633537"/>
                <a:gd name="connsiteY33" fmla="*/ 1450182 h 1450182"/>
                <a:gd name="connsiteX34" fmla="*/ 266700 w 1633537"/>
                <a:gd name="connsiteY34" fmla="*/ 1450182 h 1450182"/>
                <a:gd name="connsiteX35" fmla="*/ 200025 w 1633537"/>
                <a:gd name="connsiteY35" fmla="*/ 1421607 h 1450182"/>
                <a:gd name="connsiteX36" fmla="*/ 166687 w 1633537"/>
                <a:gd name="connsiteY36" fmla="*/ 1388269 h 1450182"/>
                <a:gd name="connsiteX37" fmla="*/ 152400 w 1633537"/>
                <a:gd name="connsiteY37" fmla="*/ 1345407 h 1450182"/>
                <a:gd name="connsiteX38" fmla="*/ 109537 w 1633537"/>
                <a:gd name="connsiteY38" fmla="*/ 1269207 h 1450182"/>
                <a:gd name="connsiteX39" fmla="*/ 57150 w 1633537"/>
                <a:gd name="connsiteY39" fmla="*/ 1183482 h 1450182"/>
                <a:gd name="connsiteX40" fmla="*/ 0 w 1633537"/>
                <a:gd name="connsiteY40" fmla="*/ 1145382 h 1450182"/>
                <a:gd name="connsiteX41" fmla="*/ 0 w 1633537"/>
                <a:gd name="connsiteY41" fmla="*/ 1145382 h 1450182"/>
                <a:gd name="connsiteX0" fmla="*/ 1633537 w 1633537"/>
                <a:gd name="connsiteY0" fmla="*/ 0 h 1450182"/>
                <a:gd name="connsiteX1" fmla="*/ 1624011 w 1633537"/>
                <a:gd name="connsiteY1" fmla="*/ 107157 h 1450182"/>
                <a:gd name="connsiteX2" fmla="*/ 1607343 w 1633537"/>
                <a:gd name="connsiteY2" fmla="*/ 140494 h 1450182"/>
                <a:gd name="connsiteX3" fmla="*/ 1593056 w 1633537"/>
                <a:gd name="connsiteY3" fmla="*/ 154782 h 1450182"/>
                <a:gd name="connsiteX4" fmla="*/ 1574007 w 1633537"/>
                <a:gd name="connsiteY4" fmla="*/ 190500 h 1450182"/>
                <a:gd name="connsiteX5" fmla="*/ 1557337 w 1633537"/>
                <a:gd name="connsiteY5" fmla="*/ 219075 h 1450182"/>
                <a:gd name="connsiteX6" fmla="*/ 1526381 w 1633537"/>
                <a:gd name="connsiteY6" fmla="*/ 261938 h 1450182"/>
                <a:gd name="connsiteX7" fmla="*/ 1481138 w 1633537"/>
                <a:gd name="connsiteY7" fmla="*/ 314325 h 1450182"/>
                <a:gd name="connsiteX8" fmla="*/ 1457325 w 1633537"/>
                <a:gd name="connsiteY8" fmla="*/ 345282 h 1450182"/>
                <a:gd name="connsiteX9" fmla="*/ 1421605 w 1633537"/>
                <a:gd name="connsiteY9" fmla="*/ 400050 h 1450182"/>
                <a:gd name="connsiteX10" fmla="*/ 1383506 w 1633537"/>
                <a:gd name="connsiteY10" fmla="*/ 450057 h 1450182"/>
                <a:gd name="connsiteX11" fmla="*/ 1347787 w 1633537"/>
                <a:gd name="connsiteY11" fmla="*/ 488157 h 1450182"/>
                <a:gd name="connsiteX12" fmla="*/ 1281112 w 1633537"/>
                <a:gd name="connsiteY12" fmla="*/ 635794 h 1450182"/>
                <a:gd name="connsiteX13" fmla="*/ 1247775 w 1633537"/>
                <a:gd name="connsiteY13" fmla="*/ 683419 h 1450182"/>
                <a:gd name="connsiteX14" fmla="*/ 1209675 w 1633537"/>
                <a:gd name="connsiteY14" fmla="*/ 731044 h 1450182"/>
                <a:gd name="connsiteX15" fmla="*/ 1166812 w 1633537"/>
                <a:gd name="connsiteY15" fmla="*/ 764382 h 1450182"/>
                <a:gd name="connsiteX16" fmla="*/ 1114425 w 1633537"/>
                <a:gd name="connsiteY16" fmla="*/ 826294 h 1450182"/>
                <a:gd name="connsiteX17" fmla="*/ 1066800 w 1633537"/>
                <a:gd name="connsiteY17" fmla="*/ 878682 h 1450182"/>
                <a:gd name="connsiteX18" fmla="*/ 990600 w 1633537"/>
                <a:gd name="connsiteY18" fmla="*/ 964407 h 1450182"/>
                <a:gd name="connsiteX19" fmla="*/ 885825 w 1633537"/>
                <a:gd name="connsiteY19" fmla="*/ 1059657 h 1450182"/>
                <a:gd name="connsiteX20" fmla="*/ 847725 w 1633537"/>
                <a:gd name="connsiteY20" fmla="*/ 1069182 h 1450182"/>
                <a:gd name="connsiteX21" fmla="*/ 819150 w 1633537"/>
                <a:gd name="connsiteY21" fmla="*/ 1088232 h 1450182"/>
                <a:gd name="connsiteX22" fmla="*/ 766762 w 1633537"/>
                <a:gd name="connsiteY22" fmla="*/ 1145382 h 1450182"/>
                <a:gd name="connsiteX23" fmla="*/ 742950 w 1633537"/>
                <a:gd name="connsiteY23" fmla="*/ 1183482 h 1450182"/>
                <a:gd name="connsiteX24" fmla="*/ 709612 w 1633537"/>
                <a:gd name="connsiteY24" fmla="*/ 1221582 h 1450182"/>
                <a:gd name="connsiteX25" fmla="*/ 623887 w 1633537"/>
                <a:gd name="connsiteY25" fmla="*/ 1254919 h 1450182"/>
                <a:gd name="connsiteX26" fmla="*/ 571500 w 1633537"/>
                <a:gd name="connsiteY26" fmla="*/ 1307307 h 1450182"/>
                <a:gd name="connsiteX27" fmla="*/ 504825 w 1633537"/>
                <a:gd name="connsiteY27" fmla="*/ 1340644 h 1450182"/>
                <a:gd name="connsiteX28" fmla="*/ 481012 w 1633537"/>
                <a:gd name="connsiteY28" fmla="*/ 1364457 h 1450182"/>
                <a:gd name="connsiteX29" fmla="*/ 428625 w 1633537"/>
                <a:gd name="connsiteY29" fmla="*/ 1402557 h 1450182"/>
                <a:gd name="connsiteX30" fmla="*/ 376237 w 1633537"/>
                <a:gd name="connsiteY30" fmla="*/ 1416844 h 1450182"/>
                <a:gd name="connsiteX31" fmla="*/ 357187 w 1633537"/>
                <a:gd name="connsiteY31" fmla="*/ 1431132 h 1450182"/>
                <a:gd name="connsiteX32" fmla="*/ 323850 w 1633537"/>
                <a:gd name="connsiteY32" fmla="*/ 1450182 h 1450182"/>
                <a:gd name="connsiteX33" fmla="*/ 290512 w 1633537"/>
                <a:gd name="connsiteY33" fmla="*/ 1450182 h 1450182"/>
                <a:gd name="connsiteX34" fmla="*/ 266700 w 1633537"/>
                <a:gd name="connsiteY34" fmla="*/ 1450182 h 1450182"/>
                <a:gd name="connsiteX35" fmla="*/ 200025 w 1633537"/>
                <a:gd name="connsiteY35" fmla="*/ 1421607 h 1450182"/>
                <a:gd name="connsiteX36" fmla="*/ 166687 w 1633537"/>
                <a:gd name="connsiteY36" fmla="*/ 1388269 h 1450182"/>
                <a:gd name="connsiteX37" fmla="*/ 152400 w 1633537"/>
                <a:gd name="connsiteY37" fmla="*/ 1345407 h 1450182"/>
                <a:gd name="connsiteX38" fmla="*/ 109537 w 1633537"/>
                <a:gd name="connsiteY38" fmla="*/ 1269207 h 1450182"/>
                <a:gd name="connsiteX39" fmla="*/ 57150 w 1633537"/>
                <a:gd name="connsiteY39" fmla="*/ 1183482 h 1450182"/>
                <a:gd name="connsiteX40" fmla="*/ 0 w 1633537"/>
                <a:gd name="connsiteY40" fmla="*/ 1145382 h 1450182"/>
                <a:gd name="connsiteX41" fmla="*/ 0 w 1633537"/>
                <a:gd name="connsiteY41" fmla="*/ 1145382 h 1450182"/>
                <a:gd name="connsiteX0" fmla="*/ 1628775 w 1628775"/>
                <a:gd name="connsiteY0" fmla="*/ 0 h 1390651"/>
                <a:gd name="connsiteX1" fmla="*/ 1624011 w 1628775"/>
                <a:gd name="connsiteY1" fmla="*/ 47626 h 1390651"/>
                <a:gd name="connsiteX2" fmla="*/ 1607343 w 1628775"/>
                <a:gd name="connsiteY2" fmla="*/ 80963 h 1390651"/>
                <a:gd name="connsiteX3" fmla="*/ 1593056 w 1628775"/>
                <a:gd name="connsiteY3" fmla="*/ 95251 h 1390651"/>
                <a:gd name="connsiteX4" fmla="*/ 1574007 w 1628775"/>
                <a:gd name="connsiteY4" fmla="*/ 130969 h 1390651"/>
                <a:gd name="connsiteX5" fmla="*/ 1557337 w 1628775"/>
                <a:gd name="connsiteY5" fmla="*/ 159544 h 1390651"/>
                <a:gd name="connsiteX6" fmla="*/ 1526381 w 1628775"/>
                <a:gd name="connsiteY6" fmla="*/ 202407 h 1390651"/>
                <a:gd name="connsiteX7" fmla="*/ 1481138 w 1628775"/>
                <a:gd name="connsiteY7" fmla="*/ 254794 h 1390651"/>
                <a:gd name="connsiteX8" fmla="*/ 1457325 w 1628775"/>
                <a:gd name="connsiteY8" fmla="*/ 285751 h 1390651"/>
                <a:gd name="connsiteX9" fmla="*/ 1421605 w 1628775"/>
                <a:gd name="connsiteY9" fmla="*/ 340519 h 1390651"/>
                <a:gd name="connsiteX10" fmla="*/ 1383506 w 1628775"/>
                <a:gd name="connsiteY10" fmla="*/ 390526 h 1390651"/>
                <a:gd name="connsiteX11" fmla="*/ 1347787 w 1628775"/>
                <a:gd name="connsiteY11" fmla="*/ 428626 h 1390651"/>
                <a:gd name="connsiteX12" fmla="*/ 1281112 w 1628775"/>
                <a:gd name="connsiteY12" fmla="*/ 576263 h 1390651"/>
                <a:gd name="connsiteX13" fmla="*/ 1247775 w 1628775"/>
                <a:gd name="connsiteY13" fmla="*/ 623888 h 1390651"/>
                <a:gd name="connsiteX14" fmla="*/ 1209675 w 1628775"/>
                <a:gd name="connsiteY14" fmla="*/ 671513 h 1390651"/>
                <a:gd name="connsiteX15" fmla="*/ 1166812 w 1628775"/>
                <a:gd name="connsiteY15" fmla="*/ 704851 h 1390651"/>
                <a:gd name="connsiteX16" fmla="*/ 1114425 w 1628775"/>
                <a:gd name="connsiteY16" fmla="*/ 766763 h 1390651"/>
                <a:gd name="connsiteX17" fmla="*/ 1066800 w 1628775"/>
                <a:gd name="connsiteY17" fmla="*/ 819151 h 1390651"/>
                <a:gd name="connsiteX18" fmla="*/ 990600 w 1628775"/>
                <a:gd name="connsiteY18" fmla="*/ 904876 h 1390651"/>
                <a:gd name="connsiteX19" fmla="*/ 885825 w 1628775"/>
                <a:gd name="connsiteY19" fmla="*/ 1000126 h 1390651"/>
                <a:gd name="connsiteX20" fmla="*/ 847725 w 1628775"/>
                <a:gd name="connsiteY20" fmla="*/ 1009651 h 1390651"/>
                <a:gd name="connsiteX21" fmla="*/ 819150 w 1628775"/>
                <a:gd name="connsiteY21" fmla="*/ 1028701 h 1390651"/>
                <a:gd name="connsiteX22" fmla="*/ 766762 w 1628775"/>
                <a:gd name="connsiteY22" fmla="*/ 1085851 h 1390651"/>
                <a:gd name="connsiteX23" fmla="*/ 742950 w 1628775"/>
                <a:gd name="connsiteY23" fmla="*/ 1123951 h 1390651"/>
                <a:gd name="connsiteX24" fmla="*/ 709612 w 1628775"/>
                <a:gd name="connsiteY24" fmla="*/ 1162051 h 1390651"/>
                <a:gd name="connsiteX25" fmla="*/ 623887 w 1628775"/>
                <a:gd name="connsiteY25" fmla="*/ 1195388 h 1390651"/>
                <a:gd name="connsiteX26" fmla="*/ 571500 w 1628775"/>
                <a:gd name="connsiteY26" fmla="*/ 1247776 h 1390651"/>
                <a:gd name="connsiteX27" fmla="*/ 504825 w 1628775"/>
                <a:gd name="connsiteY27" fmla="*/ 1281113 h 1390651"/>
                <a:gd name="connsiteX28" fmla="*/ 481012 w 1628775"/>
                <a:gd name="connsiteY28" fmla="*/ 1304926 h 1390651"/>
                <a:gd name="connsiteX29" fmla="*/ 428625 w 1628775"/>
                <a:gd name="connsiteY29" fmla="*/ 1343026 h 1390651"/>
                <a:gd name="connsiteX30" fmla="*/ 376237 w 1628775"/>
                <a:gd name="connsiteY30" fmla="*/ 1357313 h 1390651"/>
                <a:gd name="connsiteX31" fmla="*/ 357187 w 1628775"/>
                <a:gd name="connsiteY31" fmla="*/ 1371601 h 1390651"/>
                <a:gd name="connsiteX32" fmla="*/ 323850 w 1628775"/>
                <a:gd name="connsiteY32" fmla="*/ 1390651 h 1390651"/>
                <a:gd name="connsiteX33" fmla="*/ 290512 w 1628775"/>
                <a:gd name="connsiteY33" fmla="*/ 1390651 h 1390651"/>
                <a:gd name="connsiteX34" fmla="*/ 266700 w 1628775"/>
                <a:gd name="connsiteY34" fmla="*/ 1390651 h 1390651"/>
                <a:gd name="connsiteX35" fmla="*/ 200025 w 1628775"/>
                <a:gd name="connsiteY35" fmla="*/ 1362076 h 1390651"/>
                <a:gd name="connsiteX36" fmla="*/ 166687 w 1628775"/>
                <a:gd name="connsiteY36" fmla="*/ 1328738 h 1390651"/>
                <a:gd name="connsiteX37" fmla="*/ 152400 w 1628775"/>
                <a:gd name="connsiteY37" fmla="*/ 1285876 h 1390651"/>
                <a:gd name="connsiteX38" fmla="*/ 109537 w 1628775"/>
                <a:gd name="connsiteY38" fmla="*/ 1209676 h 1390651"/>
                <a:gd name="connsiteX39" fmla="*/ 57150 w 1628775"/>
                <a:gd name="connsiteY39" fmla="*/ 1123951 h 1390651"/>
                <a:gd name="connsiteX40" fmla="*/ 0 w 1628775"/>
                <a:gd name="connsiteY40" fmla="*/ 1085851 h 1390651"/>
                <a:gd name="connsiteX41" fmla="*/ 0 w 1628775"/>
                <a:gd name="connsiteY41" fmla="*/ 1085851 h 1390651"/>
                <a:gd name="connsiteX0" fmla="*/ 1628775 w 1628775"/>
                <a:gd name="connsiteY0" fmla="*/ 0 h 1390651"/>
                <a:gd name="connsiteX1" fmla="*/ 1624011 w 1628775"/>
                <a:gd name="connsiteY1" fmla="*/ 47626 h 1390651"/>
                <a:gd name="connsiteX2" fmla="*/ 1607343 w 1628775"/>
                <a:gd name="connsiteY2" fmla="*/ 73820 h 1390651"/>
                <a:gd name="connsiteX3" fmla="*/ 1593056 w 1628775"/>
                <a:gd name="connsiteY3" fmla="*/ 95251 h 1390651"/>
                <a:gd name="connsiteX4" fmla="*/ 1574007 w 1628775"/>
                <a:gd name="connsiteY4" fmla="*/ 130969 h 1390651"/>
                <a:gd name="connsiteX5" fmla="*/ 1557337 w 1628775"/>
                <a:gd name="connsiteY5" fmla="*/ 159544 h 1390651"/>
                <a:gd name="connsiteX6" fmla="*/ 1526381 w 1628775"/>
                <a:gd name="connsiteY6" fmla="*/ 202407 h 1390651"/>
                <a:gd name="connsiteX7" fmla="*/ 1481138 w 1628775"/>
                <a:gd name="connsiteY7" fmla="*/ 254794 h 1390651"/>
                <a:gd name="connsiteX8" fmla="*/ 1457325 w 1628775"/>
                <a:gd name="connsiteY8" fmla="*/ 285751 h 1390651"/>
                <a:gd name="connsiteX9" fmla="*/ 1421605 w 1628775"/>
                <a:gd name="connsiteY9" fmla="*/ 340519 h 1390651"/>
                <a:gd name="connsiteX10" fmla="*/ 1383506 w 1628775"/>
                <a:gd name="connsiteY10" fmla="*/ 390526 h 1390651"/>
                <a:gd name="connsiteX11" fmla="*/ 1347787 w 1628775"/>
                <a:gd name="connsiteY11" fmla="*/ 428626 h 1390651"/>
                <a:gd name="connsiteX12" fmla="*/ 1281112 w 1628775"/>
                <a:gd name="connsiteY12" fmla="*/ 576263 h 1390651"/>
                <a:gd name="connsiteX13" fmla="*/ 1247775 w 1628775"/>
                <a:gd name="connsiteY13" fmla="*/ 623888 h 1390651"/>
                <a:gd name="connsiteX14" fmla="*/ 1209675 w 1628775"/>
                <a:gd name="connsiteY14" fmla="*/ 671513 h 1390651"/>
                <a:gd name="connsiteX15" fmla="*/ 1166812 w 1628775"/>
                <a:gd name="connsiteY15" fmla="*/ 704851 h 1390651"/>
                <a:gd name="connsiteX16" fmla="*/ 1114425 w 1628775"/>
                <a:gd name="connsiteY16" fmla="*/ 766763 h 1390651"/>
                <a:gd name="connsiteX17" fmla="*/ 1066800 w 1628775"/>
                <a:gd name="connsiteY17" fmla="*/ 819151 h 1390651"/>
                <a:gd name="connsiteX18" fmla="*/ 990600 w 1628775"/>
                <a:gd name="connsiteY18" fmla="*/ 904876 h 1390651"/>
                <a:gd name="connsiteX19" fmla="*/ 885825 w 1628775"/>
                <a:gd name="connsiteY19" fmla="*/ 1000126 h 1390651"/>
                <a:gd name="connsiteX20" fmla="*/ 847725 w 1628775"/>
                <a:gd name="connsiteY20" fmla="*/ 1009651 h 1390651"/>
                <a:gd name="connsiteX21" fmla="*/ 819150 w 1628775"/>
                <a:gd name="connsiteY21" fmla="*/ 1028701 h 1390651"/>
                <a:gd name="connsiteX22" fmla="*/ 766762 w 1628775"/>
                <a:gd name="connsiteY22" fmla="*/ 1085851 h 1390651"/>
                <a:gd name="connsiteX23" fmla="*/ 742950 w 1628775"/>
                <a:gd name="connsiteY23" fmla="*/ 1123951 h 1390651"/>
                <a:gd name="connsiteX24" fmla="*/ 709612 w 1628775"/>
                <a:gd name="connsiteY24" fmla="*/ 1162051 h 1390651"/>
                <a:gd name="connsiteX25" fmla="*/ 623887 w 1628775"/>
                <a:gd name="connsiteY25" fmla="*/ 1195388 h 1390651"/>
                <a:gd name="connsiteX26" fmla="*/ 571500 w 1628775"/>
                <a:gd name="connsiteY26" fmla="*/ 1247776 h 1390651"/>
                <a:gd name="connsiteX27" fmla="*/ 504825 w 1628775"/>
                <a:gd name="connsiteY27" fmla="*/ 1281113 h 1390651"/>
                <a:gd name="connsiteX28" fmla="*/ 481012 w 1628775"/>
                <a:gd name="connsiteY28" fmla="*/ 1304926 h 1390651"/>
                <a:gd name="connsiteX29" fmla="*/ 428625 w 1628775"/>
                <a:gd name="connsiteY29" fmla="*/ 1343026 h 1390651"/>
                <a:gd name="connsiteX30" fmla="*/ 376237 w 1628775"/>
                <a:gd name="connsiteY30" fmla="*/ 1357313 h 1390651"/>
                <a:gd name="connsiteX31" fmla="*/ 357187 w 1628775"/>
                <a:gd name="connsiteY31" fmla="*/ 1371601 h 1390651"/>
                <a:gd name="connsiteX32" fmla="*/ 323850 w 1628775"/>
                <a:gd name="connsiteY32" fmla="*/ 1390651 h 1390651"/>
                <a:gd name="connsiteX33" fmla="*/ 290512 w 1628775"/>
                <a:gd name="connsiteY33" fmla="*/ 1390651 h 1390651"/>
                <a:gd name="connsiteX34" fmla="*/ 266700 w 1628775"/>
                <a:gd name="connsiteY34" fmla="*/ 1390651 h 1390651"/>
                <a:gd name="connsiteX35" fmla="*/ 200025 w 1628775"/>
                <a:gd name="connsiteY35" fmla="*/ 1362076 h 1390651"/>
                <a:gd name="connsiteX36" fmla="*/ 166687 w 1628775"/>
                <a:gd name="connsiteY36" fmla="*/ 1328738 h 1390651"/>
                <a:gd name="connsiteX37" fmla="*/ 152400 w 1628775"/>
                <a:gd name="connsiteY37" fmla="*/ 1285876 h 1390651"/>
                <a:gd name="connsiteX38" fmla="*/ 109537 w 1628775"/>
                <a:gd name="connsiteY38" fmla="*/ 1209676 h 1390651"/>
                <a:gd name="connsiteX39" fmla="*/ 57150 w 1628775"/>
                <a:gd name="connsiteY39" fmla="*/ 1123951 h 1390651"/>
                <a:gd name="connsiteX40" fmla="*/ 0 w 1628775"/>
                <a:gd name="connsiteY40" fmla="*/ 1085851 h 1390651"/>
                <a:gd name="connsiteX41" fmla="*/ 0 w 1628775"/>
                <a:gd name="connsiteY41" fmla="*/ 1085851 h 1390651"/>
                <a:gd name="connsiteX0" fmla="*/ 1628775 w 1628775"/>
                <a:gd name="connsiteY0" fmla="*/ 0 h 1390651"/>
                <a:gd name="connsiteX1" fmla="*/ 1624011 w 1628775"/>
                <a:gd name="connsiteY1" fmla="*/ 47626 h 1390651"/>
                <a:gd name="connsiteX2" fmla="*/ 1607343 w 1628775"/>
                <a:gd name="connsiteY2" fmla="*/ 73820 h 1390651"/>
                <a:gd name="connsiteX3" fmla="*/ 1593056 w 1628775"/>
                <a:gd name="connsiteY3" fmla="*/ 95251 h 1390651"/>
                <a:gd name="connsiteX4" fmla="*/ 1574007 w 1628775"/>
                <a:gd name="connsiteY4" fmla="*/ 130969 h 1390651"/>
                <a:gd name="connsiteX5" fmla="*/ 1554956 w 1628775"/>
                <a:gd name="connsiteY5" fmla="*/ 150019 h 1390651"/>
                <a:gd name="connsiteX6" fmla="*/ 1526381 w 1628775"/>
                <a:gd name="connsiteY6" fmla="*/ 202407 h 1390651"/>
                <a:gd name="connsiteX7" fmla="*/ 1481138 w 1628775"/>
                <a:gd name="connsiteY7" fmla="*/ 254794 h 1390651"/>
                <a:gd name="connsiteX8" fmla="*/ 1457325 w 1628775"/>
                <a:gd name="connsiteY8" fmla="*/ 285751 h 1390651"/>
                <a:gd name="connsiteX9" fmla="*/ 1421605 w 1628775"/>
                <a:gd name="connsiteY9" fmla="*/ 340519 h 1390651"/>
                <a:gd name="connsiteX10" fmla="*/ 1383506 w 1628775"/>
                <a:gd name="connsiteY10" fmla="*/ 390526 h 1390651"/>
                <a:gd name="connsiteX11" fmla="*/ 1347787 w 1628775"/>
                <a:gd name="connsiteY11" fmla="*/ 428626 h 1390651"/>
                <a:gd name="connsiteX12" fmla="*/ 1281112 w 1628775"/>
                <a:gd name="connsiteY12" fmla="*/ 576263 h 1390651"/>
                <a:gd name="connsiteX13" fmla="*/ 1247775 w 1628775"/>
                <a:gd name="connsiteY13" fmla="*/ 623888 h 1390651"/>
                <a:gd name="connsiteX14" fmla="*/ 1209675 w 1628775"/>
                <a:gd name="connsiteY14" fmla="*/ 671513 h 1390651"/>
                <a:gd name="connsiteX15" fmla="*/ 1166812 w 1628775"/>
                <a:gd name="connsiteY15" fmla="*/ 704851 h 1390651"/>
                <a:gd name="connsiteX16" fmla="*/ 1114425 w 1628775"/>
                <a:gd name="connsiteY16" fmla="*/ 766763 h 1390651"/>
                <a:gd name="connsiteX17" fmla="*/ 1066800 w 1628775"/>
                <a:gd name="connsiteY17" fmla="*/ 819151 h 1390651"/>
                <a:gd name="connsiteX18" fmla="*/ 990600 w 1628775"/>
                <a:gd name="connsiteY18" fmla="*/ 904876 h 1390651"/>
                <a:gd name="connsiteX19" fmla="*/ 885825 w 1628775"/>
                <a:gd name="connsiteY19" fmla="*/ 1000126 h 1390651"/>
                <a:gd name="connsiteX20" fmla="*/ 847725 w 1628775"/>
                <a:gd name="connsiteY20" fmla="*/ 1009651 h 1390651"/>
                <a:gd name="connsiteX21" fmla="*/ 819150 w 1628775"/>
                <a:gd name="connsiteY21" fmla="*/ 1028701 h 1390651"/>
                <a:gd name="connsiteX22" fmla="*/ 766762 w 1628775"/>
                <a:gd name="connsiteY22" fmla="*/ 1085851 h 1390651"/>
                <a:gd name="connsiteX23" fmla="*/ 742950 w 1628775"/>
                <a:gd name="connsiteY23" fmla="*/ 1123951 h 1390651"/>
                <a:gd name="connsiteX24" fmla="*/ 709612 w 1628775"/>
                <a:gd name="connsiteY24" fmla="*/ 1162051 h 1390651"/>
                <a:gd name="connsiteX25" fmla="*/ 623887 w 1628775"/>
                <a:gd name="connsiteY25" fmla="*/ 1195388 h 1390651"/>
                <a:gd name="connsiteX26" fmla="*/ 571500 w 1628775"/>
                <a:gd name="connsiteY26" fmla="*/ 1247776 h 1390651"/>
                <a:gd name="connsiteX27" fmla="*/ 504825 w 1628775"/>
                <a:gd name="connsiteY27" fmla="*/ 1281113 h 1390651"/>
                <a:gd name="connsiteX28" fmla="*/ 481012 w 1628775"/>
                <a:gd name="connsiteY28" fmla="*/ 1304926 h 1390651"/>
                <a:gd name="connsiteX29" fmla="*/ 428625 w 1628775"/>
                <a:gd name="connsiteY29" fmla="*/ 1343026 h 1390651"/>
                <a:gd name="connsiteX30" fmla="*/ 376237 w 1628775"/>
                <a:gd name="connsiteY30" fmla="*/ 1357313 h 1390651"/>
                <a:gd name="connsiteX31" fmla="*/ 357187 w 1628775"/>
                <a:gd name="connsiteY31" fmla="*/ 1371601 h 1390651"/>
                <a:gd name="connsiteX32" fmla="*/ 323850 w 1628775"/>
                <a:gd name="connsiteY32" fmla="*/ 1390651 h 1390651"/>
                <a:gd name="connsiteX33" fmla="*/ 290512 w 1628775"/>
                <a:gd name="connsiteY33" fmla="*/ 1390651 h 1390651"/>
                <a:gd name="connsiteX34" fmla="*/ 266700 w 1628775"/>
                <a:gd name="connsiteY34" fmla="*/ 1390651 h 1390651"/>
                <a:gd name="connsiteX35" fmla="*/ 200025 w 1628775"/>
                <a:gd name="connsiteY35" fmla="*/ 1362076 h 1390651"/>
                <a:gd name="connsiteX36" fmla="*/ 166687 w 1628775"/>
                <a:gd name="connsiteY36" fmla="*/ 1328738 h 1390651"/>
                <a:gd name="connsiteX37" fmla="*/ 152400 w 1628775"/>
                <a:gd name="connsiteY37" fmla="*/ 1285876 h 1390651"/>
                <a:gd name="connsiteX38" fmla="*/ 109537 w 1628775"/>
                <a:gd name="connsiteY38" fmla="*/ 1209676 h 1390651"/>
                <a:gd name="connsiteX39" fmla="*/ 57150 w 1628775"/>
                <a:gd name="connsiteY39" fmla="*/ 1123951 h 1390651"/>
                <a:gd name="connsiteX40" fmla="*/ 0 w 1628775"/>
                <a:gd name="connsiteY40" fmla="*/ 1085851 h 1390651"/>
                <a:gd name="connsiteX41" fmla="*/ 0 w 1628775"/>
                <a:gd name="connsiteY41" fmla="*/ 1085851 h 1390651"/>
                <a:gd name="connsiteX0" fmla="*/ 1628775 w 1628775"/>
                <a:gd name="connsiteY0" fmla="*/ 0 h 1390651"/>
                <a:gd name="connsiteX1" fmla="*/ 1624011 w 1628775"/>
                <a:gd name="connsiteY1" fmla="*/ 47626 h 1390651"/>
                <a:gd name="connsiteX2" fmla="*/ 1607343 w 1628775"/>
                <a:gd name="connsiteY2" fmla="*/ 73820 h 1390651"/>
                <a:gd name="connsiteX3" fmla="*/ 1593056 w 1628775"/>
                <a:gd name="connsiteY3" fmla="*/ 95251 h 1390651"/>
                <a:gd name="connsiteX4" fmla="*/ 1574007 w 1628775"/>
                <a:gd name="connsiteY4" fmla="*/ 116682 h 1390651"/>
                <a:gd name="connsiteX5" fmla="*/ 1554956 w 1628775"/>
                <a:gd name="connsiteY5" fmla="*/ 150019 h 1390651"/>
                <a:gd name="connsiteX6" fmla="*/ 1526381 w 1628775"/>
                <a:gd name="connsiteY6" fmla="*/ 202407 h 1390651"/>
                <a:gd name="connsiteX7" fmla="*/ 1481138 w 1628775"/>
                <a:gd name="connsiteY7" fmla="*/ 254794 h 1390651"/>
                <a:gd name="connsiteX8" fmla="*/ 1457325 w 1628775"/>
                <a:gd name="connsiteY8" fmla="*/ 285751 h 1390651"/>
                <a:gd name="connsiteX9" fmla="*/ 1421605 w 1628775"/>
                <a:gd name="connsiteY9" fmla="*/ 340519 h 1390651"/>
                <a:gd name="connsiteX10" fmla="*/ 1383506 w 1628775"/>
                <a:gd name="connsiteY10" fmla="*/ 390526 h 1390651"/>
                <a:gd name="connsiteX11" fmla="*/ 1347787 w 1628775"/>
                <a:gd name="connsiteY11" fmla="*/ 428626 h 1390651"/>
                <a:gd name="connsiteX12" fmla="*/ 1281112 w 1628775"/>
                <a:gd name="connsiteY12" fmla="*/ 576263 h 1390651"/>
                <a:gd name="connsiteX13" fmla="*/ 1247775 w 1628775"/>
                <a:gd name="connsiteY13" fmla="*/ 623888 h 1390651"/>
                <a:gd name="connsiteX14" fmla="*/ 1209675 w 1628775"/>
                <a:gd name="connsiteY14" fmla="*/ 671513 h 1390651"/>
                <a:gd name="connsiteX15" fmla="*/ 1166812 w 1628775"/>
                <a:gd name="connsiteY15" fmla="*/ 704851 h 1390651"/>
                <a:gd name="connsiteX16" fmla="*/ 1114425 w 1628775"/>
                <a:gd name="connsiteY16" fmla="*/ 766763 h 1390651"/>
                <a:gd name="connsiteX17" fmla="*/ 1066800 w 1628775"/>
                <a:gd name="connsiteY17" fmla="*/ 819151 h 1390651"/>
                <a:gd name="connsiteX18" fmla="*/ 990600 w 1628775"/>
                <a:gd name="connsiteY18" fmla="*/ 904876 h 1390651"/>
                <a:gd name="connsiteX19" fmla="*/ 885825 w 1628775"/>
                <a:gd name="connsiteY19" fmla="*/ 1000126 h 1390651"/>
                <a:gd name="connsiteX20" fmla="*/ 847725 w 1628775"/>
                <a:gd name="connsiteY20" fmla="*/ 1009651 h 1390651"/>
                <a:gd name="connsiteX21" fmla="*/ 819150 w 1628775"/>
                <a:gd name="connsiteY21" fmla="*/ 1028701 h 1390651"/>
                <a:gd name="connsiteX22" fmla="*/ 766762 w 1628775"/>
                <a:gd name="connsiteY22" fmla="*/ 1085851 h 1390651"/>
                <a:gd name="connsiteX23" fmla="*/ 742950 w 1628775"/>
                <a:gd name="connsiteY23" fmla="*/ 1123951 h 1390651"/>
                <a:gd name="connsiteX24" fmla="*/ 709612 w 1628775"/>
                <a:gd name="connsiteY24" fmla="*/ 1162051 h 1390651"/>
                <a:gd name="connsiteX25" fmla="*/ 623887 w 1628775"/>
                <a:gd name="connsiteY25" fmla="*/ 1195388 h 1390651"/>
                <a:gd name="connsiteX26" fmla="*/ 571500 w 1628775"/>
                <a:gd name="connsiteY26" fmla="*/ 1247776 h 1390651"/>
                <a:gd name="connsiteX27" fmla="*/ 504825 w 1628775"/>
                <a:gd name="connsiteY27" fmla="*/ 1281113 h 1390651"/>
                <a:gd name="connsiteX28" fmla="*/ 481012 w 1628775"/>
                <a:gd name="connsiteY28" fmla="*/ 1304926 h 1390651"/>
                <a:gd name="connsiteX29" fmla="*/ 428625 w 1628775"/>
                <a:gd name="connsiteY29" fmla="*/ 1343026 h 1390651"/>
                <a:gd name="connsiteX30" fmla="*/ 376237 w 1628775"/>
                <a:gd name="connsiteY30" fmla="*/ 1357313 h 1390651"/>
                <a:gd name="connsiteX31" fmla="*/ 357187 w 1628775"/>
                <a:gd name="connsiteY31" fmla="*/ 1371601 h 1390651"/>
                <a:gd name="connsiteX32" fmla="*/ 323850 w 1628775"/>
                <a:gd name="connsiteY32" fmla="*/ 1390651 h 1390651"/>
                <a:gd name="connsiteX33" fmla="*/ 290512 w 1628775"/>
                <a:gd name="connsiteY33" fmla="*/ 1390651 h 1390651"/>
                <a:gd name="connsiteX34" fmla="*/ 266700 w 1628775"/>
                <a:gd name="connsiteY34" fmla="*/ 1390651 h 1390651"/>
                <a:gd name="connsiteX35" fmla="*/ 200025 w 1628775"/>
                <a:gd name="connsiteY35" fmla="*/ 1362076 h 1390651"/>
                <a:gd name="connsiteX36" fmla="*/ 166687 w 1628775"/>
                <a:gd name="connsiteY36" fmla="*/ 1328738 h 1390651"/>
                <a:gd name="connsiteX37" fmla="*/ 152400 w 1628775"/>
                <a:gd name="connsiteY37" fmla="*/ 1285876 h 1390651"/>
                <a:gd name="connsiteX38" fmla="*/ 109537 w 1628775"/>
                <a:gd name="connsiteY38" fmla="*/ 1209676 h 1390651"/>
                <a:gd name="connsiteX39" fmla="*/ 57150 w 1628775"/>
                <a:gd name="connsiteY39" fmla="*/ 1123951 h 1390651"/>
                <a:gd name="connsiteX40" fmla="*/ 0 w 1628775"/>
                <a:gd name="connsiteY40" fmla="*/ 1085851 h 1390651"/>
                <a:gd name="connsiteX41" fmla="*/ 0 w 1628775"/>
                <a:gd name="connsiteY41" fmla="*/ 1085851 h 1390651"/>
                <a:gd name="connsiteX0" fmla="*/ 1628775 w 1628775"/>
                <a:gd name="connsiteY0" fmla="*/ 0 h 1390651"/>
                <a:gd name="connsiteX1" fmla="*/ 1624011 w 1628775"/>
                <a:gd name="connsiteY1" fmla="*/ 47626 h 1390651"/>
                <a:gd name="connsiteX2" fmla="*/ 1607343 w 1628775"/>
                <a:gd name="connsiteY2" fmla="*/ 73820 h 1390651"/>
                <a:gd name="connsiteX3" fmla="*/ 1593056 w 1628775"/>
                <a:gd name="connsiteY3" fmla="*/ 88108 h 1390651"/>
                <a:gd name="connsiteX4" fmla="*/ 1574007 w 1628775"/>
                <a:gd name="connsiteY4" fmla="*/ 116682 h 1390651"/>
                <a:gd name="connsiteX5" fmla="*/ 1554956 w 1628775"/>
                <a:gd name="connsiteY5" fmla="*/ 150019 h 1390651"/>
                <a:gd name="connsiteX6" fmla="*/ 1526381 w 1628775"/>
                <a:gd name="connsiteY6" fmla="*/ 202407 h 1390651"/>
                <a:gd name="connsiteX7" fmla="*/ 1481138 w 1628775"/>
                <a:gd name="connsiteY7" fmla="*/ 254794 h 1390651"/>
                <a:gd name="connsiteX8" fmla="*/ 1457325 w 1628775"/>
                <a:gd name="connsiteY8" fmla="*/ 285751 h 1390651"/>
                <a:gd name="connsiteX9" fmla="*/ 1421605 w 1628775"/>
                <a:gd name="connsiteY9" fmla="*/ 340519 h 1390651"/>
                <a:gd name="connsiteX10" fmla="*/ 1383506 w 1628775"/>
                <a:gd name="connsiteY10" fmla="*/ 390526 h 1390651"/>
                <a:gd name="connsiteX11" fmla="*/ 1347787 w 1628775"/>
                <a:gd name="connsiteY11" fmla="*/ 428626 h 1390651"/>
                <a:gd name="connsiteX12" fmla="*/ 1281112 w 1628775"/>
                <a:gd name="connsiteY12" fmla="*/ 576263 h 1390651"/>
                <a:gd name="connsiteX13" fmla="*/ 1247775 w 1628775"/>
                <a:gd name="connsiteY13" fmla="*/ 623888 h 1390651"/>
                <a:gd name="connsiteX14" fmla="*/ 1209675 w 1628775"/>
                <a:gd name="connsiteY14" fmla="*/ 671513 h 1390651"/>
                <a:gd name="connsiteX15" fmla="*/ 1166812 w 1628775"/>
                <a:gd name="connsiteY15" fmla="*/ 704851 h 1390651"/>
                <a:gd name="connsiteX16" fmla="*/ 1114425 w 1628775"/>
                <a:gd name="connsiteY16" fmla="*/ 766763 h 1390651"/>
                <a:gd name="connsiteX17" fmla="*/ 1066800 w 1628775"/>
                <a:gd name="connsiteY17" fmla="*/ 819151 h 1390651"/>
                <a:gd name="connsiteX18" fmla="*/ 990600 w 1628775"/>
                <a:gd name="connsiteY18" fmla="*/ 904876 h 1390651"/>
                <a:gd name="connsiteX19" fmla="*/ 885825 w 1628775"/>
                <a:gd name="connsiteY19" fmla="*/ 1000126 h 1390651"/>
                <a:gd name="connsiteX20" fmla="*/ 847725 w 1628775"/>
                <a:gd name="connsiteY20" fmla="*/ 1009651 h 1390651"/>
                <a:gd name="connsiteX21" fmla="*/ 819150 w 1628775"/>
                <a:gd name="connsiteY21" fmla="*/ 1028701 h 1390651"/>
                <a:gd name="connsiteX22" fmla="*/ 766762 w 1628775"/>
                <a:gd name="connsiteY22" fmla="*/ 1085851 h 1390651"/>
                <a:gd name="connsiteX23" fmla="*/ 742950 w 1628775"/>
                <a:gd name="connsiteY23" fmla="*/ 1123951 h 1390651"/>
                <a:gd name="connsiteX24" fmla="*/ 709612 w 1628775"/>
                <a:gd name="connsiteY24" fmla="*/ 1162051 h 1390651"/>
                <a:gd name="connsiteX25" fmla="*/ 623887 w 1628775"/>
                <a:gd name="connsiteY25" fmla="*/ 1195388 h 1390651"/>
                <a:gd name="connsiteX26" fmla="*/ 571500 w 1628775"/>
                <a:gd name="connsiteY26" fmla="*/ 1247776 h 1390651"/>
                <a:gd name="connsiteX27" fmla="*/ 504825 w 1628775"/>
                <a:gd name="connsiteY27" fmla="*/ 1281113 h 1390651"/>
                <a:gd name="connsiteX28" fmla="*/ 481012 w 1628775"/>
                <a:gd name="connsiteY28" fmla="*/ 1304926 h 1390651"/>
                <a:gd name="connsiteX29" fmla="*/ 428625 w 1628775"/>
                <a:gd name="connsiteY29" fmla="*/ 1343026 h 1390651"/>
                <a:gd name="connsiteX30" fmla="*/ 376237 w 1628775"/>
                <a:gd name="connsiteY30" fmla="*/ 1357313 h 1390651"/>
                <a:gd name="connsiteX31" fmla="*/ 357187 w 1628775"/>
                <a:gd name="connsiteY31" fmla="*/ 1371601 h 1390651"/>
                <a:gd name="connsiteX32" fmla="*/ 323850 w 1628775"/>
                <a:gd name="connsiteY32" fmla="*/ 1390651 h 1390651"/>
                <a:gd name="connsiteX33" fmla="*/ 290512 w 1628775"/>
                <a:gd name="connsiteY33" fmla="*/ 1390651 h 1390651"/>
                <a:gd name="connsiteX34" fmla="*/ 266700 w 1628775"/>
                <a:gd name="connsiteY34" fmla="*/ 1390651 h 1390651"/>
                <a:gd name="connsiteX35" fmla="*/ 200025 w 1628775"/>
                <a:gd name="connsiteY35" fmla="*/ 1362076 h 1390651"/>
                <a:gd name="connsiteX36" fmla="*/ 166687 w 1628775"/>
                <a:gd name="connsiteY36" fmla="*/ 1328738 h 1390651"/>
                <a:gd name="connsiteX37" fmla="*/ 152400 w 1628775"/>
                <a:gd name="connsiteY37" fmla="*/ 1285876 h 1390651"/>
                <a:gd name="connsiteX38" fmla="*/ 109537 w 1628775"/>
                <a:gd name="connsiteY38" fmla="*/ 1209676 h 1390651"/>
                <a:gd name="connsiteX39" fmla="*/ 57150 w 1628775"/>
                <a:gd name="connsiteY39" fmla="*/ 1123951 h 1390651"/>
                <a:gd name="connsiteX40" fmla="*/ 0 w 1628775"/>
                <a:gd name="connsiteY40" fmla="*/ 1085851 h 1390651"/>
                <a:gd name="connsiteX41" fmla="*/ 0 w 1628775"/>
                <a:gd name="connsiteY41" fmla="*/ 1085851 h 1390651"/>
                <a:gd name="connsiteX0" fmla="*/ 1640681 w 1640681"/>
                <a:gd name="connsiteY0" fmla="*/ 0 h 1381126"/>
                <a:gd name="connsiteX1" fmla="*/ 1624011 w 1640681"/>
                <a:gd name="connsiteY1" fmla="*/ 38101 h 1381126"/>
                <a:gd name="connsiteX2" fmla="*/ 1607343 w 1640681"/>
                <a:gd name="connsiteY2" fmla="*/ 64295 h 1381126"/>
                <a:gd name="connsiteX3" fmla="*/ 1593056 w 1640681"/>
                <a:gd name="connsiteY3" fmla="*/ 78583 h 1381126"/>
                <a:gd name="connsiteX4" fmla="*/ 1574007 w 1640681"/>
                <a:gd name="connsiteY4" fmla="*/ 107157 h 1381126"/>
                <a:gd name="connsiteX5" fmla="*/ 1554956 w 1640681"/>
                <a:gd name="connsiteY5" fmla="*/ 140494 h 1381126"/>
                <a:gd name="connsiteX6" fmla="*/ 1526381 w 1640681"/>
                <a:gd name="connsiteY6" fmla="*/ 192882 h 1381126"/>
                <a:gd name="connsiteX7" fmla="*/ 1481138 w 1640681"/>
                <a:gd name="connsiteY7" fmla="*/ 245269 h 1381126"/>
                <a:gd name="connsiteX8" fmla="*/ 1457325 w 1640681"/>
                <a:gd name="connsiteY8" fmla="*/ 276226 h 1381126"/>
                <a:gd name="connsiteX9" fmla="*/ 1421605 w 1640681"/>
                <a:gd name="connsiteY9" fmla="*/ 330994 h 1381126"/>
                <a:gd name="connsiteX10" fmla="*/ 1383506 w 1640681"/>
                <a:gd name="connsiteY10" fmla="*/ 381001 h 1381126"/>
                <a:gd name="connsiteX11" fmla="*/ 1347787 w 1640681"/>
                <a:gd name="connsiteY11" fmla="*/ 419101 h 1381126"/>
                <a:gd name="connsiteX12" fmla="*/ 1281112 w 1640681"/>
                <a:gd name="connsiteY12" fmla="*/ 566738 h 1381126"/>
                <a:gd name="connsiteX13" fmla="*/ 1247775 w 1640681"/>
                <a:gd name="connsiteY13" fmla="*/ 614363 h 1381126"/>
                <a:gd name="connsiteX14" fmla="*/ 1209675 w 1640681"/>
                <a:gd name="connsiteY14" fmla="*/ 661988 h 1381126"/>
                <a:gd name="connsiteX15" fmla="*/ 1166812 w 1640681"/>
                <a:gd name="connsiteY15" fmla="*/ 695326 h 1381126"/>
                <a:gd name="connsiteX16" fmla="*/ 1114425 w 1640681"/>
                <a:gd name="connsiteY16" fmla="*/ 757238 h 1381126"/>
                <a:gd name="connsiteX17" fmla="*/ 1066800 w 1640681"/>
                <a:gd name="connsiteY17" fmla="*/ 809626 h 1381126"/>
                <a:gd name="connsiteX18" fmla="*/ 990600 w 1640681"/>
                <a:gd name="connsiteY18" fmla="*/ 895351 h 1381126"/>
                <a:gd name="connsiteX19" fmla="*/ 885825 w 1640681"/>
                <a:gd name="connsiteY19" fmla="*/ 990601 h 1381126"/>
                <a:gd name="connsiteX20" fmla="*/ 847725 w 1640681"/>
                <a:gd name="connsiteY20" fmla="*/ 1000126 h 1381126"/>
                <a:gd name="connsiteX21" fmla="*/ 819150 w 1640681"/>
                <a:gd name="connsiteY21" fmla="*/ 1019176 h 1381126"/>
                <a:gd name="connsiteX22" fmla="*/ 766762 w 1640681"/>
                <a:gd name="connsiteY22" fmla="*/ 1076326 h 1381126"/>
                <a:gd name="connsiteX23" fmla="*/ 742950 w 1640681"/>
                <a:gd name="connsiteY23" fmla="*/ 1114426 h 1381126"/>
                <a:gd name="connsiteX24" fmla="*/ 709612 w 1640681"/>
                <a:gd name="connsiteY24" fmla="*/ 1152526 h 1381126"/>
                <a:gd name="connsiteX25" fmla="*/ 623887 w 1640681"/>
                <a:gd name="connsiteY25" fmla="*/ 1185863 h 1381126"/>
                <a:gd name="connsiteX26" fmla="*/ 571500 w 1640681"/>
                <a:gd name="connsiteY26" fmla="*/ 1238251 h 1381126"/>
                <a:gd name="connsiteX27" fmla="*/ 504825 w 1640681"/>
                <a:gd name="connsiteY27" fmla="*/ 1271588 h 1381126"/>
                <a:gd name="connsiteX28" fmla="*/ 481012 w 1640681"/>
                <a:gd name="connsiteY28" fmla="*/ 1295401 h 1381126"/>
                <a:gd name="connsiteX29" fmla="*/ 428625 w 1640681"/>
                <a:gd name="connsiteY29" fmla="*/ 1333501 h 1381126"/>
                <a:gd name="connsiteX30" fmla="*/ 376237 w 1640681"/>
                <a:gd name="connsiteY30" fmla="*/ 1347788 h 1381126"/>
                <a:gd name="connsiteX31" fmla="*/ 357187 w 1640681"/>
                <a:gd name="connsiteY31" fmla="*/ 1362076 h 1381126"/>
                <a:gd name="connsiteX32" fmla="*/ 323850 w 1640681"/>
                <a:gd name="connsiteY32" fmla="*/ 1381126 h 1381126"/>
                <a:gd name="connsiteX33" fmla="*/ 290512 w 1640681"/>
                <a:gd name="connsiteY33" fmla="*/ 1381126 h 1381126"/>
                <a:gd name="connsiteX34" fmla="*/ 266700 w 1640681"/>
                <a:gd name="connsiteY34" fmla="*/ 1381126 h 1381126"/>
                <a:gd name="connsiteX35" fmla="*/ 200025 w 1640681"/>
                <a:gd name="connsiteY35" fmla="*/ 1352551 h 1381126"/>
                <a:gd name="connsiteX36" fmla="*/ 166687 w 1640681"/>
                <a:gd name="connsiteY36" fmla="*/ 1319213 h 1381126"/>
                <a:gd name="connsiteX37" fmla="*/ 152400 w 1640681"/>
                <a:gd name="connsiteY37" fmla="*/ 1276351 h 1381126"/>
                <a:gd name="connsiteX38" fmla="*/ 109537 w 1640681"/>
                <a:gd name="connsiteY38" fmla="*/ 1200151 h 1381126"/>
                <a:gd name="connsiteX39" fmla="*/ 57150 w 1640681"/>
                <a:gd name="connsiteY39" fmla="*/ 1114426 h 1381126"/>
                <a:gd name="connsiteX40" fmla="*/ 0 w 1640681"/>
                <a:gd name="connsiteY40" fmla="*/ 1076326 h 1381126"/>
                <a:gd name="connsiteX41" fmla="*/ 0 w 1640681"/>
                <a:gd name="connsiteY41" fmla="*/ 1076326 h 1381126"/>
                <a:gd name="connsiteX0" fmla="*/ 1640681 w 1640681"/>
                <a:gd name="connsiteY0" fmla="*/ 0 h 1381126"/>
                <a:gd name="connsiteX1" fmla="*/ 1631155 w 1640681"/>
                <a:gd name="connsiteY1" fmla="*/ 38101 h 1381126"/>
                <a:gd name="connsiteX2" fmla="*/ 1607343 w 1640681"/>
                <a:gd name="connsiteY2" fmla="*/ 64295 h 1381126"/>
                <a:gd name="connsiteX3" fmla="*/ 1593056 w 1640681"/>
                <a:gd name="connsiteY3" fmla="*/ 78583 h 1381126"/>
                <a:gd name="connsiteX4" fmla="*/ 1574007 w 1640681"/>
                <a:gd name="connsiteY4" fmla="*/ 107157 h 1381126"/>
                <a:gd name="connsiteX5" fmla="*/ 1554956 w 1640681"/>
                <a:gd name="connsiteY5" fmla="*/ 140494 h 1381126"/>
                <a:gd name="connsiteX6" fmla="*/ 1526381 w 1640681"/>
                <a:gd name="connsiteY6" fmla="*/ 192882 h 1381126"/>
                <a:gd name="connsiteX7" fmla="*/ 1481138 w 1640681"/>
                <a:gd name="connsiteY7" fmla="*/ 245269 h 1381126"/>
                <a:gd name="connsiteX8" fmla="*/ 1457325 w 1640681"/>
                <a:gd name="connsiteY8" fmla="*/ 276226 h 1381126"/>
                <a:gd name="connsiteX9" fmla="*/ 1421605 w 1640681"/>
                <a:gd name="connsiteY9" fmla="*/ 330994 h 1381126"/>
                <a:gd name="connsiteX10" fmla="*/ 1383506 w 1640681"/>
                <a:gd name="connsiteY10" fmla="*/ 381001 h 1381126"/>
                <a:gd name="connsiteX11" fmla="*/ 1347787 w 1640681"/>
                <a:gd name="connsiteY11" fmla="*/ 419101 h 1381126"/>
                <a:gd name="connsiteX12" fmla="*/ 1281112 w 1640681"/>
                <a:gd name="connsiteY12" fmla="*/ 566738 h 1381126"/>
                <a:gd name="connsiteX13" fmla="*/ 1247775 w 1640681"/>
                <a:gd name="connsiteY13" fmla="*/ 614363 h 1381126"/>
                <a:gd name="connsiteX14" fmla="*/ 1209675 w 1640681"/>
                <a:gd name="connsiteY14" fmla="*/ 661988 h 1381126"/>
                <a:gd name="connsiteX15" fmla="*/ 1166812 w 1640681"/>
                <a:gd name="connsiteY15" fmla="*/ 695326 h 1381126"/>
                <a:gd name="connsiteX16" fmla="*/ 1114425 w 1640681"/>
                <a:gd name="connsiteY16" fmla="*/ 757238 h 1381126"/>
                <a:gd name="connsiteX17" fmla="*/ 1066800 w 1640681"/>
                <a:gd name="connsiteY17" fmla="*/ 809626 h 1381126"/>
                <a:gd name="connsiteX18" fmla="*/ 990600 w 1640681"/>
                <a:gd name="connsiteY18" fmla="*/ 895351 h 1381126"/>
                <a:gd name="connsiteX19" fmla="*/ 885825 w 1640681"/>
                <a:gd name="connsiteY19" fmla="*/ 990601 h 1381126"/>
                <a:gd name="connsiteX20" fmla="*/ 847725 w 1640681"/>
                <a:gd name="connsiteY20" fmla="*/ 1000126 h 1381126"/>
                <a:gd name="connsiteX21" fmla="*/ 819150 w 1640681"/>
                <a:gd name="connsiteY21" fmla="*/ 1019176 h 1381126"/>
                <a:gd name="connsiteX22" fmla="*/ 766762 w 1640681"/>
                <a:gd name="connsiteY22" fmla="*/ 1076326 h 1381126"/>
                <a:gd name="connsiteX23" fmla="*/ 742950 w 1640681"/>
                <a:gd name="connsiteY23" fmla="*/ 1114426 h 1381126"/>
                <a:gd name="connsiteX24" fmla="*/ 709612 w 1640681"/>
                <a:gd name="connsiteY24" fmla="*/ 1152526 h 1381126"/>
                <a:gd name="connsiteX25" fmla="*/ 623887 w 1640681"/>
                <a:gd name="connsiteY25" fmla="*/ 1185863 h 1381126"/>
                <a:gd name="connsiteX26" fmla="*/ 571500 w 1640681"/>
                <a:gd name="connsiteY26" fmla="*/ 1238251 h 1381126"/>
                <a:gd name="connsiteX27" fmla="*/ 504825 w 1640681"/>
                <a:gd name="connsiteY27" fmla="*/ 1271588 h 1381126"/>
                <a:gd name="connsiteX28" fmla="*/ 481012 w 1640681"/>
                <a:gd name="connsiteY28" fmla="*/ 1295401 h 1381126"/>
                <a:gd name="connsiteX29" fmla="*/ 428625 w 1640681"/>
                <a:gd name="connsiteY29" fmla="*/ 1333501 h 1381126"/>
                <a:gd name="connsiteX30" fmla="*/ 376237 w 1640681"/>
                <a:gd name="connsiteY30" fmla="*/ 1347788 h 1381126"/>
                <a:gd name="connsiteX31" fmla="*/ 357187 w 1640681"/>
                <a:gd name="connsiteY31" fmla="*/ 1362076 h 1381126"/>
                <a:gd name="connsiteX32" fmla="*/ 323850 w 1640681"/>
                <a:gd name="connsiteY32" fmla="*/ 1381126 h 1381126"/>
                <a:gd name="connsiteX33" fmla="*/ 290512 w 1640681"/>
                <a:gd name="connsiteY33" fmla="*/ 1381126 h 1381126"/>
                <a:gd name="connsiteX34" fmla="*/ 266700 w 1640681"/>
                <a:gd name="connsiteY34" fmla="*/ 1381126 h 1381126"/>
                <a:gd name="connsiteX35" fmla="*/ 200025 w 1640681"/>
                <a:gd name="connsiteY35" fmla="*/ 1352551 h 1381126"/>
                <a:gd name="connsiteX36" fmla="*/ 166687 w 1640681"/>
                <a:gd name="connsiteY36" fmla="*/ 1319213 h 1381126"/>
                <a:gd name="connsiteX37" fmla="*/ 152400 w 1640681"/>
                <a:gd name="connsiteY37" fmla="*/ 1276351 h 1381126"/>
                <a:gd name="connsiteX38" fmla="*/ 109537 w 1640681"/>
                <a:gd name="connsiteY38" fmla="*/ 1200151 h 1381126"/>
                <a:gd name="connsiteX39" fmla="*/ 57150 w 1640681"/>
                <a:gd name="connsiteY39" fmla="*/ 1114426 h 1381126"/>
                <a:gd name="connsiteX40" fmla="*/ 0 w 1640681"/>
                <a:gd name="connsiteY40" fmla="*/ 1076326 h 1381126"/>
                <a:gd name="connsiteX41" fmla="*/ 0 w 1640681"/>
                <a:gd name="connsiteY41" fmla="*/ 1076326 h 1381126"/>
                <a:gd name="connsiteX0" fmla="*/ 1652587 w 1652587"/>
                <a:gd name="connsiteY0" fmla="*/ 0 h 1381126"/>
                <a:gd name="connsiteX1" fmla="*/ 1631155 w 1652587"/>
                <a:gd name="connsiteY1" fmla="*/ 38101 h 1381126"/>
                <a:gd name="connsiteX2" fmla="*/ 1607343 w 1652587"/>
                <a:gd name="connsiteY2" fmla="*/ 64295 h 1381126"/>
                <a:gd name="connsiteX3" fmla="*/ 1593056 w 1652587"/>
                <a:gd name="connsiteY3" fmla="*/ 78583 h 1381126"/>
                <a:gd name="connsiteX4" fmla="*/ 1574007 w 1652587"/>
                <a:gd name="connsiteY4" fmla="*/ 107157 h 1381126"/>
                <a:gd name="connsiteX5" fmla="*/ 1554956 w 1652587"/>
                <a:gd name="connsiteY5" fmla="*/ 140494 h 1381126"/>
                <a:gd name="connsiteX6" fmla="*/ 1526381 w 1652587"/>
                <a:gd name="connsiteY6" fmla="*/ 192882 h 1381126"/>
                <a:gd name="connsiteX7" fmla="*/ 1481138 w 1652587"/>
                <a:gd name="connsiteY7" fmla="*/ 245269 h 1381126"/>
                <a:gd name="connsiteX8" fmla="*/ 1457325 w 1652587"/>
                <a:gd name="connsiteY8" fmla="*/ 276226 h 1381126"/>
                <a:gd name="connsiteX9" fmla="*/ 1421605 w 1652587"/>
                <a:gd name="connsiteY9" fmla="*/ 330994 h 1381126"/>
                <a:gd name="connsiteX10" fmla="*/ 1383506 w 1652587"/>
                <a:gd name="connsiteY10" fmla="*/ 381001 h 1381126"/>
                <a:gd name="connsiteX11" fmla="*/ 1347787 w 1652587"/>
                <a:gd name="connsiteY11" fmla="*/ 419101 h 1381126"/>
                <a:gd name="connsiteX12" fmla="*/ 1281112 w 1652587"/>
                <a:gd name="connsiteY12" fmla="*/ 566738 h 1381126"/>
                <a:gd name="connsiteX13" fmla="*/ 1247775 w 1652587"/>
                <a:gd name="connsiteY13" fmla="*/ 614363 h 1381126"/>
                <a:gd name="connsiteX14" fmla="*/ 1209675 w 1652587"/>
                <a:gd name="connsiteY14" fmla="*/ 661988 h 1381126"/>
                <a:gd name="connsiteX15" fmla="*/ 1166812 w 1652587"/>
                <a:gd name="connsiteY15" fmla="*/ 695326 h 1381126"/>
                <a:gd name="connsiteX16" fmla="*/ 1114425 w 1652587"/>
                <a:gd name="connsiteY16" fmla="*/ 757238 h 1381126"/>
                <a:gd name="connsiteX17" fmla="*/ 1066800 w 1652587"/>
                <a:gd name="connsiteY17" fmla="*/ 809626 h 1381126"/>
                <a:gd name="connsiteX18" fmla="*/ 990600 w 1652587"/>
                <a:gd name="connsiteY18" fmla="*/ 895351 h 1381126"/>
                <a:gd name="connsiteX19" fmla="*/ 885825 w 1652587"/>
                <a:gd name="connsiteY19" fmla="*/ 990601 h 1381126"/>
                <a:gd name="connsiteX20" fmla="*/ 847725 w 1652587"/>
                <a:gd name="connsiteY20" fmla="*/ 1000126 h 1381126"/>
                <a:gd name="connsiteX21" fmla="*/ 819150 w 1652587"/>
                <a:gd name="connsiteY21" fmla="*/ 1019176 h 1381126"/>
                <a:gd name="connsiteX22" fmla="*/ 766762 w 1652587"/>
                <a:gd name="connsiteY22" fmla="*/ 1076326 h 1381126"/>
                <a:gd name="connsiteX23" fmla="*/ 742950 w 1652587"/>
                <a:gd name="connsiteY23" fmla="*/ 1114426 h 1381126"/>
                <a:gd name="connsiteX24" fmla="*/ 709612 w 1652587"/>
                <a:gd name="connsiteY24" fmla="*/ 1152526 h 1381126"/>
                <a:gd name="connsiteX25" fmla="*/ 623887 w 1652587"/>
                <a:gd name="connsiteY25" fmla="*/ 1185863 h 1381126"/>
                <a:gd name="connsiteX26" fmla="*/ 571500 w 1652587"/>
                <a:gd name="connsiteY26" fmla="*/ 1238251 h 1381126"/>
                <a:gd name="connsiteX27" fmla="*/ 504825 w 1652587"/>
                <a:gd name="connsiteY27" fmla="*/ 1271588 h 1381126"/>
                <a:gd name="connsiteX28" fmla="*/ 481012 w 1652587"/>
                <a:gd name="connsiteY28" fmla="*/ 1295401 h 1381126"/>
                <a:gd name="connsiteX29" fmla="*/ 428625 w 1652587"/>
                <a:gd name="connsiteY29" fmla="*/ 1333501 h 1381126"/>
                <a:gd name="connsiteX30" fmla="*/ 376237 w 1652587"/>
                <a:gd name="connsiteY30" fmla="*/ 1347788 h 1381126"/>
                <a:gd name="connsiteX31" fmla="*/ 357187 w 1652587"/>
                <a:gd name="connsiteY31" fmla="*/ 1362076 h 1381126"/>
                <a:gd name="connsiteX32" fmla="*/ 323850 w 1652587"/>
                <a:gd name="connsiteY32" fmla="*/ 1381126 h 1381126"/>
                <a:gd name="connsiteX33" fmla="*/ 290512 w 1652587"/>
                <a:gd name="connsiteY33" fmla="*/ 1381126 h 1381126"/>
                <a:gd name="connsiteX34" fmla="*/ 266700 w 1652587"/>
                <a:gd name="connsiteY34" fmla="*/ 1381126 h 1381126"/>
                <a:gd name="connsiteX35" fmla="*/ 200025 w 1652587"/>
                <a:gd name="connsiteY35" fmla="*/ 1352551 h 1381126"/>
                <a:gd name="connsiteX36" fmla="*/ 166687 w 1652587"/>
                <a:gd name="connsiteY36" fmla="*/ 1319213 h 1381126"/>
                <a:gd name="connsiteX37" fmla="*/ 152400 w 1652587"/>
                <a:gd name="connsiteY37" fmla="*/ 1276351 h 1381126"/>
                <a:gd name="connsiteX38" fmla="*/ 109537 w 1652587"/>
                <a:gd name="connsiteY38" fmla="*/ 1200151 h 1381126"/>
                <a:gd name="connsiteX39" fmla="*/ 57150 w 1652587"/>
                <a:gd name="connsiteY39" fmla="*/ 1114426 h 1381126"/>
                <a:gd name="connsiteX40" fmla="*/ 0 w 1652587"/>
                <a:gd name="connsiteY40" fmla="*/ 1076326 h 1381126"/>
                <a:gd name="connsiteX41" fmla="*/ 0 w 1652587"/>
                <a:gd name="connsiteY41" fmla="*/ 1076326 h 1381126"/>
                <a:gd name="connsiteX0" fmla="*/ 1652587 w 1652587"/>
                <a:gd name="connsiteY0" fmla="*/ 0 h 1366839"/>
                <a:gd name="connsiteX1" fmla="*/ 1631155 w 1652587"/>
                <a:gd name="connsiteY1" fmla="*/ 23814 h 1366839"/>
                <a:gd name="connsiteX2" fmla="*/ 1607343 w 1652587"/>
                <a:gd name="connsiteY2" fmla="*/ 50008 h 1366839"/>
                <a:gd name="connsiteX3" fmla="*/ 1593056 w 1652587"/>
                <a:gd name="connsiteY3" fmla="*/ 64296 h 1366839"/>
                <a:gd name="connsiteX4" fmla="*/ 1574007 w 1652587"/>
                <a:gd name="connsiteY4" fmla="*/ 92870 h 1366839"/>
                <a:gd name="connsiteX5" fmla="*/ 1554956 w 1652587"/>
                <a:gd name="connsiteY5" fmla="*/ 126207 h 1366839"/>
                <a:gd name="connsiteX6" fmla="*/ 1526381 w 1652587"/>
                <a:gd name="connsiteY6" fmla="*/ 178595 h 1366839"/>
                <a:gd name="connsiteX7" fmla="*/ 1481138 w 1652587"/>
                <a:gd name="connsiteY7" fmla="*/ 230982 h 1366839"/>
                <a:gd name="connsiteX8" fmla="*/ 1457325 w 1652587"/>
                <a:gd name="connsiteY8" fmla="*/ 261939 h 1366839"/>
                <a:gd name="connsiteX9" fmla="*/ 1421605 w 1652587"/>
                <a:gd name="connsiteY9" fmla="*/ 316707 h 1366839"/>
                <a:gd name="connsiteX10" fmla="*/ 1383506 w 1652587"/>
                <a:gd name="connsiteY10" fmla="*/ 366714 h 1366839"/>
                <a:gd name="connsiteX11" fmla="*/ 1347787 w 1652587"/>
                <a:gd name="connsiteY11" fmla="*/ 404814 h 1366839"/>
                <a:gd name="connsiteX12" fmla="*/ 1281112 w 1652587"/>
                <a:gd name="connsiteY12" fmla="*/ 552451 h 1366839"/>
                <a:gd name="connsiteX13" fmla="*/ 1247775 w 1652587"/>
                <a:gd name="connsiteY13" fmla="*/ 600076 h 1366839"/>
                <a:gd name="connsiteX14" fmla="*/ 1209675 w 1652587"/>
                <a:gd name="connsiteY14" fmla="*/ 647701 h 1366839"/>
                <a:gd name="connsiteX15" fmla="*/ 1166812 w 1652587"/>
                <a:gd name="connsiteY15" fmla="*/ 681039 h 1366839"/>
                <a:gd name="connsiteX16" fmla="*/ 1114425 w 1652587"/>
                <a:gd name="connsiteY16" fmla="*/ 742951 h 1366839"/>
                <a:gd name="connsiteX17" fmla="*/ 1066800 w 1652587"/>
                <a:gd name="connsiteY17" fmla="*/ 795339 h 1366839"/>
                <a:gd name="connsiteX18" fmla="*/ 990600 w 1652587"/>
                <a:gd name="connsiteY18" fmla="*/ 881064 h 1366839"/>
                <a:gd name="connsiteX19" fmla="*/ 885825 w 1652587"/>
                <a:gd name="connsiteY19" fmla="*/ 976314 h 1366839"/>
                <a:gd name="connsiteX20" fmla="*/ 847725 w 1652587"/>
                <a:gd name="connsiteY20" fmla="*/ 985839 h 1366839"/>
                <a:gd name="connsiteX21" fmla="*/ 819150 w 1652587"/>
                <a:gd name="connsiteY21" fmla="*/ 1004889 h 1366839"/>
                <a:gd name="connsiteX22" fmla="*/ 766762 w 1652587"/>
                <a:gd name="connsiteY22" fmla="*/ 1062039 h 1366839"/>
                <a:gd name="connsiteX23" fmla="*/ 742950 w 1652587"/>
                <a:gd name="connsiteY23" fmla="*/ 1100139 h 1366839"/>
                <a:gd name="connsiteX24" fmla="*/ 709612 w 1652587"/>
                <a:gd name="connsiteY24" fmla="*/ 1138239 h 1366839"/>
                <a:gd name="connsiteX25" fmla="*/ 623887 w 1652587"/>
                <a:gd name="connsiteY25" fmla="*/ 1171576 h 1366839"/>
                <a:gd name="connsiteX26" fmla="*/ 571500 w 1652587"/>
                <a:gd name="connsiteY26" fmla="*/ 1223964 h 1366839"/>
                <a:gd name="connsiteX27" fmla="*/ 504825 w 1652587"/>
                <a:gd name="connsiteY27" fmla="*/ 1257301 h 1366839"/>
                <a:gd name="connsiteX28" fmla="*/ 481012 w 1652587"/>
                <a:gd name="connsiteY28" fmla="*/ 1281114 h 1366839"/>
                <a:gd name="connsiteX29" fmla="*/ 428625 w 1652587"/>
                <a:gd name="connsiteY29" fmla="*/ 1319214 h 1366839"/>
                <a:gd name="connsiteX30" fmla="*/ 376237 w 1652587"/>
                <a:gd name="connsiteY30" fmla="*/ 1333501 h 1366839"/>
                <a:gd name="connsiteX31" fmla="*/ 357187 w 1652587"/>
                <a:gd name="connsiteY31" fmla="*/ 1347789 h 1366839"/>
                <a:gd name="connsiteX32" fmla="*/ 323850 w 1652587"/>
                <a:gd name="connsiteY32" fmla="*/ 1366839 h 1366839"/>
                <a:gd name="connsiteX33" fmla="*/ 290512 w 1652587"/>
                <a:gd name="connsiteY33" fmla="*/ 1366839 h 1366839"/>
                <a:gd name="connsiteX34" fmla="*/ 266700 w 1652587"/>
                <a:gd name="connsiteY34" fmla="*/ 1366839 h 1366839"/>
                <a:gd name="connsiteX35" fmla="*/ 200025 w 1652587"/>
                <a:gd name="connsiteY35" fmla="*/ 1338264 h 1366839"/>
                <a:gd name="connsiteX36" fmla="*/ 166687 w 1652587"/>
                <a:gd name="connsiteY36" fmla="*/ 1304926 h 1366839"/>
                <a:gd name="connsiteX37" fmla="*/ 152400 w 1652587"/>
                <a:gd name="connsiteY37" fmla="*/ 1262064 h 1366839"/>
                <a:gd name="connsiteX38" fmla="*/ 109537 w 1652587"/>
                <a:gd name="connsiteY38" fmla="*/ 1185864 h 1366839"/>
                <a:gd name="connsiteX39" fmla="*/ 57150 w 1652587"/>
                <a:gd name="connsiteY39" fmla="*/ 1100139 h 1366839"/>
                <a:gd name="connsiteX40" fmla="*/ 0 w 1652587"/>
                <a:gd name="connsiteY40" fmla="*/ 1062039 h 1366839"/>
                <a:gd name="connsiteX41" fmla="*/ 0 w 1652587"/>
                <a:gd name="connsiteY41" fmla="*/ 1062039 h 1366839"/>
                <a:gd name="connsiteX0" fmla="*/ 1652587 w 1652587"/>
                <a:gd name="connsiteY0" fmla="*/ 0 h 1366839"/>
                <a:gd name="connsiteX1" fmla="*/ 1631155 w 1652587"/>
                <a:gd name="connsiteY1" fmla="*/ 33339 h 1366839"/>
                <a:gd name="connsiteX2" fmla="*/ 1607343 w 1652587"/>
                <a:gd name="connsiteY2" fmla="*/ 50008 h 1366839"/>
                <a:gd name="connsiteX3" fmla="*/ 1593056 w 1652587"/>
                <a:gd name="connsiteY3" fmla="*/ 64296 h 1366839"/>
                <a:gd name="connsiteX4" fmla="*/ 1574007 w 1652587"/>
                <a:gd name="connsiteY4" fmla="*/ 92870 h 1366839"/>
                <a:gd name="connsiteX5" fmla="*/ 1554956 w 1652587"/>
                <a:gd name="connsiteY5" fmla="*/ 126207 h 1366839"/>
                <a:gd name="connsiteX6" fmla="*/ 1526381 w 1652587"/>
                <a:gd name="connsiteY6" fmla="*/ 178595 h 1366839"/>
                <a:gd name="connsiteX7" fmla="*/ 1481138 w 1652587"/>
                <a:gd name="connsiteY7" fmla="*/ 230982 h 1366839"/>
                <a:gd name="connsiteX8" fmla="*/ 1457325 w 1652587"/>
                <a:gd name="connsiteY8" fmla="*/ 261939 h 1366839"/>
                <a:gd name="connsiteX9" fmla="*/ 1421605 w 1652587"/>
                <a:gd name="connsiteY9" fmla="*/ 316707 h 1366839"/>
                <a:gd name="connsiteX10" fmla="*/ 1383506 w 1652587"/>
                <a:gd name="connsiteY10" fmla="*/ 366714 h 1366839"/>
                <a:gd name="connsiteX11" fmla="*/ 1347787 w 1652587"/>
                <a:gd name="connsiteY11" fmla="*/ 404814 h 1366839"/>
                <a:gd name="connsiteX12" fmla="*/ 1281112 w 1652587"/>
                <a:gd name="connsiteY12" fmla="*/ 552451 h 1366839"/>
                <a:gd name="connsiteX13" fmla="*/ 1247775 w 1652587"/>
                <a:gd name="connsiteY13" fmla="*/ 600076 h 1366839"/>
                <a:gd name="connsiteX14" fmla="*/ 1209675 w 1652587"/>
                <a:gd name="connsiteY14" fmla="*/ 647701 h 1366839"/>
                <a:gd name="connsiteX15" fmla="*/ 1166812 w 1652587"/>
                <a:gd name="connsiteY15" fmla="*/ 681039 h 1366839"/>
                <a:gd name="connsiteX16" fmla="*/ 1114425 w 1652587"/>
                <a:gd name="connsiteY16" fmla="*/ 742951 h 1366839"/>
                <a:gd name="connsiteX17" fmla="*/ 1066800 w 1652587"/>
                <a:gd name="connsiteY17" fmla="*/ 795339 h 1366839"/>
                <a:gd name="connsiteX18" fmla="*/ 990600 w 1652587"/>
                <a:gd name="connsiteY18" fmla="*/ 881064 h 1366839"/>
                <a:gd name="connsiteX19" fmla="*/ 885825 w 1652587"/>
                <a:gd name="connsiteY19" fmla="*/ 976314 h 1366839"/>
                <a:gd name="connsiteX20" fmla="*/ 847725 w 1652587"/>
                <a:gd name="connsiteY20" fmla="*/ 985839 h 1366839"/>
                <a:gd name="connsiteX21" fmla="*/ 819150 w 1652587"/>
                <a:gd name="connsiteY21" fmla="*/ 1004889 h 1366839"/>
                <a:gd name="connsiteX22" fmla="*/ 766762 w 1652587"/>
                <a:gd name="connsiteY22" fmla="*/ 1062039 h 1366839"/>
                <a:gd name="connsiteX23" fmla="*/ 742950 w 1652587"/>
                <a:gd name="connsiteY23" fmla="*/ 1100139 h 1366839"/>
                <a:gd name="connsiteX24" fmla="*/ 709612 w 1652587"/>
                <a:gd name="connsiteY24" fmla="*/ 1138239 h 1366839"/>
                <a:gd name="connsiteX25" fmla="*/ 623887 w 1652587"/>
                <a:gd name="connsiteY25" fmla="*/ 1171576 h 1366839"/>
                <a:gd name="connsiteX26" fmla="*/ 571500 w 1652587"/>
                <a:gd name="connsiteY26" fmla="*/ 1223964 h 1366839"/>
                <a:gd name="connsiteX27" fmla="*/ 504825 w 1652587"/>
                <a:gd name="connsiteY27" fmla="*/ 1257301 h 1366839"/>
                <a:gd name="connsiteX28" fmla="*/ 481012 w 1652587"/>
                <a:gd name="connsiteY28" fmla="*/ 1281114 h 1366839"/>
                <a:gd name="connsiteX29" fmla="*/ 428625 w 1652587"/>
                <a:gd name="connsiteY29" fmla="*/ 1319214 h 1366839"/>
                <a:gd name="connsiteX30" fmla="*/ 376237 w 1652587"/>
                <a:gd name="connsiteY30" fmla="*/ 1333501 h 1366839"/>
                <a:gd name="connsiteX31" fmla="*/ 357187 w 1652587"/>
                <a:gd name="connsiteY31" fmla="*/ 1347789 h 1366839"/>
                <a:gd name="connsiteX32" fmla="*/ 323850 w 1652587"/>
                <a:gd name="connsiteY32" fmla="*/ 1366839 h 1366839"/>
                <a:gd name="connsiteX33" fmla="*/ 290512 w 1652587"/>
                <a:gd name="connsiteY33" fmla="*/ 1366839 h 1366839"/>
                <a:gd name="connsiteX34" fmla="*/ 266700 w 1652587"/>
                <a:gd name="connsiteY34" fmla="*/ 1366839 h 1366839"/>
                <a:gd name="connsiteX35" fmla="*/ 200025 w 1652587"/>
                <a:gd name="connsiteY35" fmla="*/ 1338264 h 1366839"/>
                <a:gd name="connsiteX36" fmla="*/ 166687 w 1652587"/>
                <a:gd name="connsiteY36" fmla="*/ 1304926 h 1366839"/>
                <a:gd name="connsiteX37" fmla="*/ 152400 w 1652587"/>
                <a:gd name="connsiteY37" fmla="*/ 1262064 h 1366839"/>
                <a:gd name="connsiteX38" fmla="*/ 109537 w 1652587"/>
                <a:gd name="connsiteY38" fmla="*/ 1185864 h 1366839"/>
                <a:gd name="connsiteX39" fmla="*/ 57150 w 1652587"/>
                <a:gd name="connsiteY39" fmla="*/ 1100139 h 1366839"/>
                <a:gd name="connsiteX40" fmla="*/ 0 w 1652587"/>
                <a:gd name="connsiteY40" fmla="*/ 1062039 h 1366839"/>
                <a:gd name="connsiteX41" fmla="*/ 0 w 1652587"/>
                <a:gd name="connsiteY41" fmla="*/ 1062039 h 1366839"/>
                <a:gd name="connsiteX0" fmla="*/ 1652587 w 1652587"/>
                <a:gd name="connsiteY0" fmla="*/ 0 h 1366839"/>
                <a:gd name="connsiteX1" fmla="*/ 1631155 w 1652587"/>
                <a:gd name="connsiteY1" fmla="*/ 33339 h 1366839"/>
                <a:gd name="connsiteX2" fmla="*/ 1607343 w 1652587"/>
                <a:gd name="connsiteY2" fmla="*/ 57152 h 1366839"/>
                <a:gd name="connsiteX3" fmla="*/ 1593056 w 1652587"/>
                <a:gd name="connsiteY3" fmla="*/ 64296 h 1366839"/>
                <a:gd name="connsiteX4" fmla="*/ 1574007 w 1652587"/>
                <a:gd name="connsiteY4" fmla="*/ 92870 h 1366839"/>
                <a:gd name="connsiteX5" fmla="*/ 1554956 w 1652587"/>
                <a:gd name="connsiteY5" fmla="*/ 126207 h 1366839"/>
                <a:gd name="connsiteX6" fmla="*/ 1526381 w 1652587"/>
                <a:gd name="connsiteY6" fmla="*/ 178595 h 1366839"/>
                <a:gd name="connsiteX7" fmla="*/ 1481138 w 1652587"/>
                <a:gd name="connsiteY7" fmla="*/ 230982 h 1366839"/>
                <a:gd name="connsiteX8" fmla="*/ 1457325 w 1652587"/>
                <a:gd name="connsiteY8" fmla="*/ 261939 h 1366839"/>
                <a:gd name="connsiteX9" fmla="*/ 1421605 w 1652587"/>
                <a:gd name="connsiteY9" fmla="*/ 316707 h 1366839"/>
                <a:gd name="connsiteX10" fmla="*/ 1383506 w 1652587"/>
                <a:gd name="connsiteY10" fmla="*/ 366714 h 1366839"/>
                <a:gd name="connsiteX11" fmla="*/ 1347787 w 1652587"/>
                <a:gd name="connsiteY11" fmla="*/ 404814 h 1366839"/>
                <a:gd name="connsiteX12" fmla="*/ 1281112 w 1652587"/>
                <a:gd name="connsiteY12" fmla="*/ 552451 h 1366839"/>
                <a:gd name="connsiteX13" fmla="*/ 1247775 w 1652587"/>
                <a:gd name="connsiteY13" fmla="*/ 600076 h 1366839"/>
                <a:gd name="connsiteX14" fmla="*/ 1209675 w 1652587"/>
                <a:gd name="connsiteY14" fmla="*/ 647701 h 1366839"/>
                <a:gd name="connsiteX15" fmla="*/ 1166812 w 1652587"/>
                <a:gd name="connsiteY15" fmla="*/ 681039 h 1366839"/>
                <a:gd name="connsiteX16" fmla="*/ 1114425 w 1652587"/>
                <a:gd name="connsiteY16" fmla="*/ 742951 h 1366839"/>
                <a:gd name="connsiteX17" fmla="*/ 1066800 w 1652587"/>
                <a:gd name="connsiteY17" fmla="*/ 795339 h 1366839"/>
                <a:gd name="connsiteX18" fmla="*/ 990600 w 1652587"/>
                <a:gd name="connsiteY18" fmla="*/ 881064 h 1366839"/>
                <a:gd name="connsiteX19" fmla="*/ 885825 w 1652587"/>
                <a:gd name="connsiteY19" fmla="*/ 976314 h 1366839"/>
                <a:gd name="connsiteX20" fmla="*/ 847725 w 1652587"/>
                <a:gd name="connsiteY20" fmla="*/ 985839 h 1366839"/>
                <a:gd name="connsiteX21" fmla="*/ 819150 w 1652587"/>
                <a:gd name="connsiteY21" fmla="*/ 1004889 h 1366839"/>
                <a:gd name="connsiteX22" fmla="*/ 766762 w 1652587"/>
                <a:gd name="connsiteY22" fmla="*/ 1062039 h 1366839"/>
                <a:gd name="connsiteX23" fmla="*/ 742950 w 1652587"/>
                <a:gd name="connsiteY23" fmla="*/ 1100139 h 1366839"/>
                <a:gd name="connsiteX24" fmla="*/ 709612 w 1652587"/>
                <a:gd name="connsiteY24" fmla="*/ 1138239 h 1366839"/>
                <a:gd name="connsiteX25" fmla="*/ 623887 w 1652587"/>
                <a:gd name="connsiteY25" fmla="*/ 1171576 h 1366839"/>
                <a:gd name="connsiteX26" fmla="*/ 571500 w 1652587"/>
                <a:gd name="connsiteY26" fmla="*/ 1223964 h 1366839"/>
                <a:gd name="connsiteX27" fmla="*/ 504825 w 1652587"/>
                <a:gd name="connsiteY27" fmla="*/ 1257301 h 1366839"/>
                <a:gd name="connsiteX28" fmla="*/ 481012 w 1652587"/>
                <a:gd name="connsiteY28" fmla="*/ 1281114 h 1366839"/>
                <a:gd name="connsiteX29" fmla="*/ 428625 w 1652587"/>
                <a:gd name="connsiteY29" fmla="*/ 1319214 h 1366839"/>
                <a:gd name="connsiteX30" fmla="*/ 376237 w 1652587"/>
                <a:gd name="connsiteY30" fmla="*/ 1333501 h 1366839"/>
                <a:gd name="connsiteX31" fmla="*/ 357187 w 1652587"/>
                <a:gd name="connsiteY31" fmla="*/ 1347789 h 1366839"/>
                <a:gd name="connsiteX32" fmla="*/ 323850 w 1652587"/>
                <a:gd name="connsiteY32" fmla="*/ 1366839 h 1366839"/>
                <a:gd name="connsiteX33" fmla="*/ 290512 w 1652587"/>
                <a:gd name="connsiteY33" fmla="*/ 1366839 h 1366839"/>
                <a:gd name="connsiteX34" fmla="*/ 266700 w 1652587"/>
                <a:gd name="connsiteY34" fmla="*/ 1366839 h 1366839"/>
                <a:gd name="connsiteX35" fmla="*/ 200025 w 1652587"/>
                <a:gd name="connsiteY35" fmla="*/ 1338264 h 1366839"/>
                <a:gd name="connsiteX36" fmla="*/ 166687 w 1652587"/>
                <a:gd name="connsiteY36" fmla="*/ 1304926 h 1366839"/>
                <a:gd name="connsiteX37" fmla="*/ 152400 w 1652587"/>
                <a:gd name="connsiteY37" fmla="*/ 1262064 h 1366839"/>
                <a:gd name="connsiteX38" fmla="*/ 109537 w 1652587"/>
                <a:gd name="connsiteY38" fmla="*/ 1185864 h 1366839"/>
                <a:gd name="connsiteX39" fmla="*/ 57150 w 1652587"/>
                <a:gd name="connsiteY39" fmla="*/ 1100139 h 1366839"/>
                <a:gd name="connsiteX40" fmla="*/ 0 w 1652587"/>
                <a:gd name="connsiteY40" fmla="*/ 1062039 h 1366839"/>
                <a:gd name="connsiteX41" fmla="*/ 0 w 1652587"/>
                <a:gd name="connsiteY41" fmla="*/ 1062039 h 1366839"/>
                <a:gd name="connsiteX0" fmla="*/ 1652587 w 1652587"/>
                <a:gd name="connsiteY0" fmla="*/ 0 h 1366839"/>
                <a:gd name="connsiteX1" fmla="*/ 1631155 w 1652587"/>
                <a:gd name="connsiteY1" fmla="*/ 33339 h 1366839"/>
                <a:gd name="connsiteX2" fmla="*/ 1607343 w 1652587"/>
                <a:gd name="connsiteY2" fmla="*/ 57152 h 1366839"/>
                <a:gd name="connsiteX3" fmla="*/ 1593056 w 1652587"/>
                <a:gd name="connsiteY3" fmla="*/ 76202 h 1366839"/>
                <a:gd name="connsiteX4" fmla="*/ 1574007 w 1652587"/>
                <a:gd name="connsiteY4" fmla="*/ 92870 h 1366839"/>
                <a:gd name="connsiteX5" fmla="*/ 1554956 w 1652587"/>
                <a:gd name="connsiteY5" fmla="*/ 126207 h 1366839"/>
                <a:gd name="connsiteX6" fmla="*/ 1526381 w 1652587"/>
                <a:gd name="connsiteY6" fmla="*/ 178595 h 1366839"/>
                <a:gd name="connsiteX7" fmla="*/ 1481138 w 1652587"/>
                <a:gd name="connsiteY7" fmla="*/ 230982 h 1366839"/>
                <a:gd name="connsiteX8" fmla="*/ 1457325 w 1652587"/>
                <a:gd name="connsiteY8" fmla="*/ 261939 h 1366839"/>
                <a:gd name="connsiteX9" fmla="*/ 1421605 w 1652587"/>
                <a:gd name="connsiteY9" fmla="*/ 316707 h 1366839"/>
                <a:gd name="connsiteX10" fmla="*/ 1383506 w 1652587"/>
                <a:gd name="connsiteY10" fmla="*/ 366714 h 1366839"/>
                <a:gd name="connsiteX11" fmla="*/ 1347787 w 1652587"/>
                <a:gd name="connsiteY11" fmla="*/ 404814 h 1366839"/>
                <a:gd name="connsiteX12" fmla="*/ 1281112 w 1652587"/>
                <a:gd name="connsiteY12" fmla="*/ 552451 h 1366839"/>
                <a:gd name="connsiteX13" fmla="*/ 1247775 w 1652587"/>
                <a:gd name="connsiteY13" fmla="*/ 600076 h 1366839"/>
                <a:gd name="connsiteX14" fmla="*/ 1209675 w 1652587"/>
                <a:gd name="connsiteY14" fmla="*/ 647701 h 1366839"/>
                <a:gd name="connsiteX15" fmla="*/ 1166812 w 1652587"/>
                <a:gd name="connsiteY15" fmla="*/ 681039 h 1366839"/>
                <a:gd name="connsiteX16" fmla="*/ 1114425 w 1652587"/>
                <a:gd name="connsiteY16" fmla="*/ 742951 h 1366839"/>
                <a:gd name="connsiteX17" fmla="*/ 1066800 w 1652587"/>
                <a:gd name="connsiteY17" fmla="*/ 795339 h 1366839"/>
                <a:gd name="connsiteX18" fmla="*/ 990600 w 1652587"/>
                <a:gd name="connsiteY18" fmla="*/ 881064 h 1366839"/>
                <a:gd name="connsiteX19" fmla="*/ 885825 w 1652587"/>
                <a:gd name="connsiteY19" fmla="*/ 976314 h 1366839"/>
                <a:gd name="connsiteX20" fmla="*/ 847725 w 1652587"/>
                <a:gd name="connsiteY20" fmla="*/ 985839 h 1366839"/>
                <a:gd name="connsiteX21" fmla="*/ 819150 w 1652587"/>
                <a:gd name="connsiteY21" fmla="*/ 1004889 h 1366839"/>
                <a:gd name="connsiteX22" fmla="*/ 766762 w 1652587"/>
                <a:gd name="connsiteY22" fmla="*/ 1062039 h 1366839"/>
                <a:gd name="connsiteX23" fmla="*/ 742950 w 1652587"/>
                <a:gd name="connsiteY23" fmla="*/ 1100139 h 1366839"/>
                <a:gd name="connsiteX24" fmla="*/ 709612 w 1652587"/>
                <a:gd name="connsiteY24" fmla="*/ 1138239 h 1366839"/>
                <a:gd name="connsiteX25" fmla="*/ 623887 w 1652587"/>
                <a:gd name="connsiteY25" fmla="*/ 1171576 h 1366839"/>
                <a:gd name="connsiteX26" fmla="*/ 571500 w 1652587"/>
                <a:gd name="connsiteY26" fmla="*/ 1223964 h 1366839"/>
                <a:gd name="connsiteX27" fmla="*/ 504825 w 1652587"/>
                <a:gd name="connsiteY27" fmla="*/ 1257301 h 1366839"/>
                <a:gd name="connsiteX28" fmla="*/ 481012 w 1652587"/>
                <a:gd name="connsiteY28" fmla="*/ 1281114 h 1366839"/>
                <a:gd name="connsiteX29" fmla="*/ 428625 w 1652587"/>
                <a:gd name="connsiteY29" fmla="*/ 1319214 h 1366839"/>
                <a:gd name="connsiteX30" fmla="*/ 376237 w 1652587"/>
                <a:gd name="connsiteY30" fmla="*/ 1333501 h 1366839"/>
                <a:gd name="connsiteX31" fmla="*/ 357187 w 1652587"/>
                <a:gd name="connsiteY31" fmla="*/ 1347789 h 1366839"/>
                <a:gd name="connsiteX32" fmla="*/ 323850 w 1652587"/>
                <a:gd name="connsiteY32" fmla="*/ 1366839 h 1366839"/>
                <a:gd name="connsiteX33" fmla="*/ 290512 w 1652587"/>
                <a:gd name="connsiteY33" fmla="*/ 1366839 h 1366839"/>
                <a:gd name="connsiteX34" fmla="*/ 266700 w 1652587"/>
                <a:gd name="connsiteY34" fmla="*/ 1366839 h 1366839"/>
                <a:gd name="connsiteX35" fmla="*/ 200025 w 1652587"/>
                <a:gd name="connsiteY35" fmla="*/ 1338264 h 1366839"/>
                <a:gd name="connsiteX36" fmla="*/ 166687 w 1652587"/>
                <a:gd name="connsiteY36" fmla="*/ 1304926 h 1366839"/>
                <a:gd name="connsiteX37" fmla="*/ 152400 w 1652587"/>
                <a:gd name="connsiteY37" fmla="*/ 1262064 h 1366839"/>
                <a:gd name="connsiteX38" fmla="*/ 109537 w 1652587"/>
                <a:gd name="connsiteY38" fmla="*/ 1185864 h 1366839"/>
                <a:gd name="connsiteX39" fmla="*/ 57150 w 1652587"/>
                <a:gd name="connsiteY39" fmla="*/ 1100139 h 1366839"/>
                <a:gd name="connsiteX40" fmla="*/ 0 w 1652587"/>
                <a:gd name="connsiteY40" fmla="*/ 1062039 h 1366839"/>
                <a:gd name="connsiteX41" fmla="*/ 0 w 1652587"/>
                <a:gd name="connsiteY41" fmla="*/ 1062039 h 1366839"/>
                <a:gd name="connsiteX0" fmla="*/ 1652587 w 1652587"/>
                <a:gd name="connsiteY0" fmla="*/ 0 h 1366839"/>
                <a:gd name="connsiteX1" fmla="*/ 1631155 w 1652587"/>
                <a:gd name="connsiteY1" fmla="*/ 33339 h 1366839"/>
                <a:gd name="connsiteX2" fmla="*/ 1607343 w 1652587"/>
                <a:gd name="connsiteY2" fmla="*/ 57152 h 1366839"/>
                <a:gd name="connsiteX3" fmla="*/ 1593056 w 1652587"/>
                <a:gd name="connsiteY3" fmla="*/ 76202 h 1366839"/>
                <a:gd name="connsiteX4" fmla="*/ 1578769 w 1652587"/>
                <a:gd name="connsiteY4" fmla="*/ 100014 h 1366839"/>
                <a:gd name="connsiteX5" fmla="*/ 1554956 w 1652587"/>
                <a:gd name="connsiteY5" fmla="*/ 126207 h 1366839"/>
                <a:gd name="connsiteX6" fmla="*/ 1526381 w 1652587"/>
                <a:gd name="connsiteY6" fmla="*/ 178595 h 1366839"/>
                <a:gd name="connsiteX7" fmla="*/ 1481138 w 1652587"/>
                <a:gd name="connsiteY7" fmla="*/ 230982 h 1366839"/>
                <a:gd name="connsiteX8" fmla="*/ 1457325 w 1652587"/>
                <a:gd name="connsiteY8" fmla="*/ 261939 h 1366839"/>
                <a:gd name="connsiteX9" fmla="*/ 1421605 w 1652587"/>
                <a:gd name="connsiteY9" fmla="*/ 316707 h 1366839"/>
                <a:gd name="connsiteX10" fmla="*/ 1383506 w 1652587"/>
                <a:gd name="connsiteY10" fmla="*/ 366714 h 1366839"/>
                <a:gd name="connsiteX11" fmla="*/ 1347787 w 1652587"/>
                <a:gd name="connsiteY11" fmla="*/ 404814 h 1366839"/>
                <a:gd name="connsiteX12" fmla="*/ 1281112 w 1652587"/>
                <a:gd name="connsiteY12" fmla="*/ 552451 h 1366839"/>
                <a:gd name="connsiteX13" fmla="*/ 1247775 w 1652587"/>
                <a:gd name="connsiteY13" fmla="*/ 600076 h 1366839"/>
                <a:gd name="connsiteX14" fmla="*/ 1209675 w 1652587"/>
                <a:gd name="connsiteY14" fmla="*/ 647701 h 1366839"/>
                <a:gd name="connsiteX15" fmla="*/ 1166812 w 1652587"/>
                <a:gd name="connsiteY15" fmla="*/ 681039 h 1366839"/>
                <a:gd name="connsiteX16" fmla="*/ 1114425 w 1652587"/>
                <a:gd name="connsiteY16" fmla="*/ 742951 h 1366839"/>
                <a:gd name="connsiteX17" fmla="*/ 1066800 w 1652587"/>
                <a:gd name="connsiteY17" fmla="*/ 795339 h 1366839"/>
                <a:gd name="connsiteX18" fmla="*/ 990600 w 1652587"/>
                <a:gd name="connsiteY18" fmla="*/ 881064 h 1366839"/>
                <a:gd name="connsiteX19" fmla="*/ 885825 w 1652587"/>
                <a:gd name="connsiteY19" fmla="*/ 976314 h 1366839"/>
                <a:gd name="connsiteX20" fmla="*/ 847725 w 1652587"/>
                <a:gd name="connsiteY20" fmla="*/ 985839 h 1366839"/>
                <a:gd name="connsiteX21" fmla="*/ 819150 w 1652587"/>
                <a:gd name="connsiteY21" fmla="*/ 1004889 h 1366839"/>
                <a:gd name="connsiteX22" fmla="*/ 766762 w 1652587"/>
                <a:gd name="connsiteY22" fmla="*/ 1062039 h 1366839"/>
                <a:gd name="connsiteX23" fmla="*/ 742950 w 1652587"/>
                <a:gd name="connsiteY23" fmla="*/ 1100139 h 1366839"/>
                <a:gd name="connsiteX24" fmla="*/ 709612 w 1652587"/>
                <a:gd name="connsiteY24" fmla="*/ 1138239 h 1366839"/>
                <a:gd name="connsiteX25" fmla="*/ 623887 w 1652587"/>
                <a:gd name="connsiteY25" fmla="*/ 1171576 h 1366839"/>
                <a:gd name="connsiteX26" fmla="*/ 571500 w 1652587"/>
                <a:gd name="connsiteY26" fmla="*/ 1223964 h 1366839"/>
                <a:gd name="connsiteX27" fmla="*/ 504825 w 1652587"/>
                <a:gd name="connsiteY27" fmla="*/ 1257301 h 1366839"/>
                <a:gd name="connsiteX28" fmla="*/ 481012 w 1652587"/>
                <a:gd name="connsiteY28" fmla="*/ 1281114 h 1366839"/>
                <a:gd name="connsiteX29" fmla="*/ 428625 w 1652587"/>
                <a:gd name="connsiteY29" fmla="*/ 1319214 h 1366839"/>
                <a:gd name="connsiteX30" fmla="*/ 376237 w 1652587"/>
                <a:gd name="connsiteY30" fmla="*/ 1333501 h 1366839"/>
                <a:gd name="connsiteX31" fmla="*/ 357187 w 1652587"/>
                <a:gd name="connsiteY31" fmla="*/ 1347789 h 1366839"/>
                <a:gd name="connsiteX32" fmla="*/ 323850 w 1652587"/>
                <a:gd name="connsiteY32" fmla="*/ 1366839 h 1366839"/>
                <a:gd name="connsiteX33" fmla="*/ 290512 w 1652587"/>
                <a:gd name="connsiteY33" fmla="*/ 1366839 h 1366839"/>
                <a:gd name="connsiteX34" fmla="*/ 266700 w 1652587"/>
                <a:gd name="connsiteY34" fmla="*/ 1366839 h 1366839"/>
                <a:gd name="connsiteX35" fmla="*/ 200025 w 1652587"/>
                <a:gd name="connsiteY35" fmla="*/ 1338264 h 1366839"/>
                <a:gd name="connsiteX36" fmla="*/ 166687 w 1652587"/>
                <a:gd name="connsiteY36" fmla="*/ 1304926 h 1366839"/>
                <a:gd name="connsiteX37" fmla="*/ 152400 w 1652587"/>
                <a:gd name="connsiteY37" fmla="*/ 1262064 h 1366839"/>
                <a:gd name="connsiteX38" fmla="*/ 109537 w 1652587"/>
                <a:gd name="connsiteY38" fmla="*/ 1185864 h 1366839"/>
                <a:gd name="connsiteX39" fmla="*/ 57150 w 1652587"/>
                <a:gd name="connsiteY39" fmla="*/ 1100139 h 1366839"/>
                <a:gd name="connsiteX40" fmla="*/ 0 w 1652587"/>
                <a:gd name="connsiteY40" fmla="*/ 1062039 h 1366839"/>
                <a:gd name="connsiteX41" fmla="*/ 0 w 1652587"/>
                <a:gd name="connsiteY41" fmla="*/ 1062039 h 1366839"/>
                <a:gd name="connsiteX0" fmla="*/ 1652587 w 1652587"/>
                <a:gd name="connsiteY0" fmla="*/ 0 h 1366839"/>
                <a:gd name="connsiteX1" fmla="*/ 1631155 w 1652587"/>
                <a:gd name="connsiteY1" fmla="*/ 33339 h 1366839"/>
                <a:gd name="connsiteX2" fmla="*/ 1607343 w 1652587"/>
                <a:gd name="connsiteY2" fmla="*/ 57152 h 1366839"/>
                <a:gd name="connsiteX3" fmla="*/ 1593056 w 1652587"/>
                <a:gd name="connsiteY3" fmla="*/ 76202 h 1366839"/>
                <a:gd name="connsiteX4" fmla="*/ 1578769 w 1652587"/>
                <a:gd name="connsiteY4" fmla="*/ 100014 h 1366839"/>
                <a:gd name="connsiteX5" fmla="*/ 1554956 w 1652587"/>
                <a:gd name="connsiteY5" fmla="*/ 135732 h 1366839"/>
                <a:gd name="connsiteX6" fmla="*/ 1526381 w 1652587"/>
                <a:gd name="connsiteY6" fmla="*/ 178595 h 1366839"/>
                <a:gd name="connsiteX7" fmla="*/ 1481138 w 1652587"/>
                <a:gd name="connsiteY7" fmla="*/ 230982 h 1366839"/>
                <a:gd name="connsiteX8" fmla="*/ 1457325 w 1652587"/>
                <a:gd name="connsiteY8" fmla="*/ 261939 h 1366839"/>
                <a:gd name="connsiteX9" fmla="*/ 1421605 w 1652587"/>
                <a:gd name="connsiteY9" fmla="*/ 316707 h 1366839"/>
                <a:gd name="connsiteX10" fmla="*/ 1383506 w 1652587"/>
                <a:gd name="connsiteY10" fmla="*/ 366714 h 1366839"/>
                <a:gd name="connsiteX11" fmla="*/ 1347787 w 1652587"/>
                <a:gd name="connsiteY11" fmla="*/ 404814 h 1366839"/>
                <a:gd name="connsiteX12" fmla="*/ 1281112 w 1652587"/>
                <a:gd name="connsiteY12" fmla="*/ 552451 h 1366839"/>
                <a:gd name="connsiteX13" fmla="*/ 1247775 w 1652587"/>
                <a:gd name="connsiteY13" fmla="*/ 600076 h 1366839"/>
                <a:gd name="connsiteX14" fmla="*/ 1209675 w 1652587"/>
                <a:gd name="connsiteY14" fmla="*/ 647701 h 1366839"/>
                <a:gd name="connsiteX15" fmla="*/ 1166812 w 1652587"/>
                <a:gd name="connsiteY15" fmla="*/ 681039 h 1366839"/>
                <a:gd name="connsiteX16" fmla="*/ 1114425 w 1652587"/>
                <a:gd name="connsiteY16" fmla="*/ 742951 h 1366839"/>
                <a:gd name="connsiteX17" fmla="*/ 1066800 w 1652587"/>
                <a:gd name="connsiteY17" fmla="*/ 795339 h 1366839"/>
                <a:gd name="connsiteX18" fmla="*/ 990600 w 1652587"/>
                <a:gd name="connsiteY18" fmla="*/ 881064 h 1366839"/>
                <a:gd name="connsiteX19" fmla="*/ 885825 w 1652587"/>
                <a:gd name="connsiteY19" fmla="*/ 976314 h 1366839"/>
                <a:gd name="connsiteX20" fmla="*/ 847725 w 1652587"/>
                <a:gd name="connsiteY20" fmla="*/ 985839 h 1366839"/>
                <a:gd name="connsiteX21" fmla="*/ 819150 w 1652587"/>
                <a:gd name="connsiteY21" fmla="*/ 1004889 h 1366839"/>
                <a:gd name="connsiteX22" fmla="*/ 766762 w 1652587"/>
                <a:gd name="connsiteY22" fmla="*/ 1062039 h 1366839"/>
                <a:gd name="connsiteX23" fmla="*/ 742950 w 1652587"/>
                <a:gd name="connsiteY23" fmla="*/ 1100139 h 1366839"/>
                <a:gd name="connsiteX24" fmla="*/ 709612 w 1652587"/>
                <a:gd name="connsiteY24" fmla="*/ 1138239 h 1366839"/>
                <a:gd name="connsiteX25" fmla="*/ 623887 w 1652587"/>
                <a:gd name="connsiteY25" fmla="*/ 1171576 h 1366839"/>
                <a:gd name="connsiteX26" fmla="*/ 571500 w 1652587"/>
                <a:gd name="connsiteY26" fmla="*/ 1223964 h 1366839"/>
                <a:gd name="connsiteX27" fmla="*/ 504825 w 1652587"/>
                <a:gd name="connsiteY27" fmla="*/ 1257301 h 1366839"/>
                <a:gd name="connsiteX28" fmla="*/ 481012 w 1652587"/>
                <a:gd name="connsiteY28" fmla="*/ 1281114 h 1366839"/>
                <a:gd name="connsiteX29" fmla="*/ 428625 w 1652587"/>
                <a:gd name="connsiteY29" fmla="*/ 1319214 h 1366839"/>
                <a:gd name="connsiteX30" fmla="*/ 376237 w 1652587"/>
                <a:gd name="connsiteY30" fmla="*/ 1333501 h 1366839"/>
                <a:gd name="connsiteX31" fmla="*/ 357187 w 1652587"/>
                <a:gd name="connsiteY31" fmla="*/ 1347789 h 1366839"/>
                <a:gd name="connsiteX32" fmla="*/ 323850 w 1652587"/>
                <a:gd name="connsiteY32" fmla="*/ 1366839 h 1366839"/>
                <a:gd name="connsiteX33" fmla="*/ 290512 w 1652587"/>
                <a:gd name="connsiteY33" fmla="*/ 1366839 h 1366839"/>
                <a:gd name="connsiteX34" fmla="*/ 266700 w 1652587"/>
                <a:gd name="connsiteY34" fmla="*/ 1366839 h 1366839"/>
                <a:gd name="connsiteX35" fmla="*/ 200025 w 1652587"/>
                <a:gd name="connsiteY35" fmla="*/ 1338264 h 1366839"/>
                <a:gd name="connsiteX36" fmla="*/ 166687 w 1652587"/>
                <a:gd name="connsiteY36" fmla="*/ 1304926 h 1366839"/>
                <a:gd name="connsiteX37" fmla="*/ 152400 w 1652587"/>
                <a:gd name="connsiteY37" fmla="*/ 1262064 h 1366839"/>
                <a:gd name="connsiteX38" fmla="*/ 109537 w 1652587"/>
                <a:gd name="connsiteY38" fmla="*/ 1185864 h 1366839"/>
                <a:gd name="connsiteX39" fmla="*/ 57150 w 1652587"/>
                <a:gd name="connsiteY39" fmla="*/ 1100139 h 1366839"/>
                <a:gd name="connsiteX40" fmla="*/ 0 w 1652587"/>
                <a:gd name="connsiteY40" fmla="*/ 1062039 h 1366839"/>
                <a:gd name="connsiteX41" fmla="*/ 0 w 1652587"/>
                <a:gd name="connsiteY41" fmla="*/ 1062039 h 1366839"/>
                <a:gd name="connsiteX0" fmla="*/ 1652587 w 1652587"/>
                <a:gd name="connsiteY0" fmla="*/ 0 h 1366839"/>
                <a:gd name="connsiteX1" fmla="*/ 1607343 w 1652587"/>
                <a:gd name="connsiteY1" fmla="*/ 57152 h 1366839"/>
                <a:gd name="connsiteX2" fmla="*/ 1593056 w 1652587"/>
                <a:gd name="connsiteY2" fmla="*/ 76202 h 1366839"/>
                <a:gd name="connsiteX3" fmla="*/ 1578769 w 1652587"/>
                <a:gd name="connsiteY3" fmla="*/ 100014 h 1366839"/>
                <a:gd name="connsiteX4" fmla="*/ 1554956 w 1652587"/>
                <a:gd name="connsiteY4" fmla="*/ 135732 h 1366839"/>
                <a:gd name="connsiteX5" fmla="*/ 1526381 w 1652587"/>
                <a:gd name="connsiteY5" fmla="*/ 178595 h 1366839"/>
                <a:gd name="connsiteX6" fmla="*/ 1481138 w 1652587"/>
                <a:gd name="connsiteY6" fmla="*/ 230982 h 1366839"/>
                <a:gd name="connsiteX7" fmla="*/ 1457325 w 1652587"/>
                <a:gd name="connsiteY7" fmla="*/ 261939 h 1366839"/>
                <a:gd name="connsiteX8" fmla="*/ 1421605 w 1652587"/>
                <a:gd name="connsiteY8" fmla="*/ 316707 h 1366839"/>
                <a:gd name="connsiteX9" fmla="*/ 1383506 w 1652587"/>
                <a:gd name="connsiteY9" fmla="*/ 366714 h 1366839"/>
                <a:gd name="connsiteX10" fmla="*/ 1347787 w 1652587"/>
                <a:gd name="connsiteY10" fmla="*/ 404814 h 1366839"/>
                <a:gd name="connsiteX11" fmla="*/ 1281112 w 1652587"/>
                <a:gd name="connsiteY11" fmla="*/ 552451 h 1366839"/>
                <a:gd name="connsiteX12" fmla="*/ 1247775 w 1652587"/>
                <a:gd name="connsiteY12" fmla="*/ 600076 h 1366839"/>
                <a:gd name="connsiteX13" fmla="*/ 1209675 w 1652587"/>
                <a:gd name="connsiteY13" fmla="*/ 647701 h 1366839"/>
                <a:gd name="connsiteX14" fmla="*/ 1166812 w 1652587"/>
                <a:gd name="connsiteY14" fmla="*/ 681039 h 1366839"/>
                <a:gd name="connsiteX15" fmla="*/ 1114425 w 1652587"/>
                <a:gd name="connsiteY15" fmla="*/ 742951 h 1366839"/>
                <a:gd name="connsiteX16" fmla="*/ 1066800 w 1652587"/>
                <a:gd name="connsiteY16" fmla="*/ 795339 h 1366839"/>
                <a:gd name="connsiteX17" fmla="*/ 990600 w 1652587"/>
                <a:gd name="connsiteY17" fmla="*/ 881064 h 1366839"/>
                <a:gd name="connsiteX18" fmla="*/ 885825 w 1652587"/>
                <a:gd name="connsiteY18" fmla="*/ 976314 h 1366839"/>
                <a:gd name="connsiteX19" fmla="*/ 847725 w 1652587"/>
                <a:gd name="connsiteY19" fmla="*/ 985839 h 1366839"/>
                <a:gd name="connsiteX20" fmla="*/ 819150 w 1652587"/>
                <a:gd name="connsiteY20" fmla="*/ 1004889 h 1366839"/>
                <a:gd name="connsiteX21" fmla="*/ 766762 w 1652587"/>
                <a:gd name="connsiteY21" fmla="*/ 1062039 h 1366839"/>
                <a:gd name="connsiteX22" fmla="*/ 742950 w 1652587"/>
                <a:gd name="connsiteY22" fmla="*/ 1100139 h 1366839"/>
                <a:gd name="connsiteX23" fmla="*/ 709612 w 1652587"/>
                <a:gd name="connsiteY23" fmla="*/ 1138239 h 1366839"/>
                <a:gd name="connsiteX24" fmla="*/ 623887 w 1652587"/>
                <a:gd name="connsiteY24" fmla="*/ 1171576 h 1366839"/>
                <a:gd name="connsiteX25" fmla="*/ 571500 w 1652587"/>
                <a:gd name="connsiteY25" fmla="*/ 1223964 h 1366839"/>
                <a:gd name="connsiteX26" fmla="*/ 504825 w 1652587"/>
                <a:gd name="connsiteY26" fmla="*/ 1257301 h 1366839"/>
                <a:gd name="connsiteX27" fmla="*/ 481012 w 1652587"/>
                <a:gd name="connsiteY27" fmla="*/ 1281114 h 1366839"/>
                <a:gd name="connsiteX28" fmla="*/ 428625 w 1652587"/>
                <a:gd name="connsiteY28" fmla="*/ 1319214 h 1366839"/>
                <a:gd name="connsiteX29" fmla="*/ 376237 w 1652587"/>
                <a:gd name="connsiteY29" fmla="*/ 1333501 h 1366839"/>
                <a:gd name="connsiteX30" fmla="*/ 357187 w 1652587"/>
                <a:gd name="connsiteY30" fmla="*/ 1347789 h 1366839"/>
                <a:gd name="connsiteX31" fmla="*/ 323850 w 1652587"/>
                <a:gd name="connsiteY31" fmla="*/ 1366839 h 1366839"/>
                <a:gd name="connsiteX32" fmla="*/ 290512 w 1652587"/>
                <a:gd name="connsiteY32" fmla="*/ 1366839 h 1366839"/>
                <a:gd name="connsiteX33" fmla="*/ 266700 w 1652587"/>
                <a:gd name="connsiteY33" fmla="*/ 1366839 h 1366839"/>
                <a:gd name="connsiteX34" fmla="*/ 200025 w 1652587"/>
                <a:gd name="connsiteY34" fmla="*/ 1338264 h 1366839"/>
                <a:gd name="connsiteX35" fmla="*/ 166687 w 1652587"/>
                <a:gd name="connsiteY35" fmla="*/ 1304926 h 1366839"/>
                <a:gd name="connsiteX36" fmla="*/ 152400 w 1652587"/>
                <a:gd name="connsiteY36" fmla="*/ 1262064 h 1366839"/>
                <a:gd name="connsiteX37" fmla="*/ 109537 w 1652587"/>
                <a:gd name="connsiteY37" fmla="*/ 1185864 h 1366839"/>
                <a:gd name="connsiteX38" fmla="*/ 57150 w 1652587"/>
                <a:gd name="connsiteY38" fmla="*/ 1100139 h 1366839"/>
                <a:gd name="connsiteX39" fmla="*/ 0 w 1652587"/>
                <a:gd name="connsiteY39" fmla="*/ 1062039 h 1366839"/>
                <a:gd name="connsiteX40" fmla="*/ 0 w 1652587"/>
                <a:gd name="connsiteY40" fmla="*/ 1062039 h 1366839"/>
                <a:gd name="connsiteX0" fmla="*/ 1652587 w 1652587"/>
                <a:gd name="connsiteY0" fmla="*/ 0 h 1366839"/>
                <a:gd name="connsiteX1" fmla="*/ 1624012 w 1652587"/>
                <a:gd name="connsiteY1" fmla="*/ 47627 h 1366839"/>
                <a:gd name="connsiteX2" fmla="*/ 1593056 w 1652587"/>
                <a:gd name="connsiteY2" fmla="*/ 76202 h 1366839"/>
                <a:gd name="connsiteX3" fmla="*/ 1578769 w 1652587"/>
                <a:gd name="connsiteY3" fmla="*/ 100014 h 1366839"/>
                <a:gd name="connsiteX4" fmla="*/ 1554956 w 1652587"/>
                <a:gd name="connsiteY4" fmla="*/ 135732 h 1366839"/>
                <a:gd name="connsiteX5" fmla="*/ 1526381 w 1652587"/>
                <a:gd name="connsiteY5" fmla="*/ 178595 h 1366839"/>
                <a:gd name="connsiteX6" fmla="*/ 1481138 w 1652587"/>
                <a:gd name="connsiteY6" fmla="*/ 230982 h 1366839"/>
                <a:gd name="connsiteX7" fmla="*/ 1457325 w 1652587"/>
                <a:gd name="connsiteY7" fmla="*/ 261939 h 1366839"/>
                <a:gd name="connsiteX8" fmla="*/ 1421605 w 1652587"/>
                <a:gd name="connsiteY8" fmla="*/ 316707 h 1366839"/>
                <a:gd name="connsiteX9" fmla="*/ 1383506 w 1652587"/>
                <a:gd name="connsiteY9" fmla="*/ 366714 h 1366839"/>
                <a:gd name="connsiteX10" fmla="*/ 1347787 w 1652587"/>
                <a:gd name="connsiteY10" fmla="*/ 404814 h 1366839"/>
                <a:gd name="connsiteX11" fmla="*/ 1281112 w 1652587"/>
                <a:gd name="connsiteY11" fmla="*/ 552451 h 1366839"/>
                <a:gd name="connsiteX12" fmla="*/ 1247775 w 1652587"/>
                <a:gd name="connsiteY12" fmla="*/ 600076 h 1366839"/>
                <a:gd name="connsiteX13" fmla="*/ 1209675 w 1652587"/>
                <a:gd name="connsiteY13" fmla="*/ 647701 h 1366839"/>
                <a:gd name="connsiteX14" fmla="*/ 1166812 w 1652587"/>
                <a:gd name="connsiteY14" fmla="*/ 681039 h 1366839"/>
                <a:gd name="connsiteX15" fmla="*/ 1114425 w 1652587"/>
                <a:gd name="connsiteY15" fmla="*/ 742951 h 1366839"/>
                <a:gd name="connsiteX16" fmla="*/ 1066800 w 1652587"/>
                <a:gd name="connsiteY16" fmla="*/ 795339 h 1366839"/>
                <a:gd name="connsiteX17" fmla="*/ 990600 w 1652587"/>
                <a:gd name="connsiteY17" fmla="*/ 881064 h 1366839"/>
                <a:gd name="connsiteX18" fmla="*/ 885825 w 1652587"/>
                <a:gd name="connsiteY18" fmla="*/ 976314 h 1366839"/>
                <a:gd name="connsiteX19" fmla="*/ 847725 w 1652587"/>
                <a:gd name="connsiteY19" fmla="*/ 985839 h 1366839"/>
                <a:gd name="connsiteX20" fmla="*/ 819150 w 1652587"/>
                <a:gd name="connsiteY20" fmla="*/ 1004889 h 1366839"/>
                <a:gd name="connsiteX21" fmla="*/ 766762 w 1652587"/>
                <a:gd name="connsiteY21" fmla="*/ 1062039 h 1366839"/>
                <a:gd name="connsiteX22" fmla="*/ 742950 w 1652587"/>
                <a:gd name="connsiteY22" fmla="*/ 1100139 h 1366839"/>
                <a:gd name="connsiteX23" fmla="*/ 709612 w 1652587"/>
                <a:gd name="connsiteY23" fmla="*/ 1138239 h 1366839"/>
                <a:gd name="connsiteX24" fmla="*/ 623887 w 1652587"/>
                <a:gd name="connsiteY24" fmla="*/ 1171576 h 1366839"/>
                <a:gd name="connsiteX25" fmla="*/ 571500 w 1652587"/>
                <a:gd name="connsiteY25" fmla="*/ 1223964 h 1366839"/>
                <a:gd name="connsiteX26" fmla="*/ 504825 w 1652587"/>
                <a:gd name="connsiteY26" fmla="*/ 1257301 h 1366839"/>
                <a:gd name="connsiteX27" fmla="*/ 481012 w 1652587"/>
                <a:gd name="connsiteY27" fmla="*/ 1281114 h 1366839"/>
                <a:gd name="connsiteX28" fmla="*/ 428625 w 1652587"/>
                <a:gd name="connsiteY28" fmla="*/ 1319214 h 1366839"/>
                <a:gd name="connsiteX29" fmla="*/ 376237 w 1652587"/>
                <a:gd name="connsiteY29" fmla="*/ 1333501 h 1366839"/>
                <a:gd name="connsiteX30" fmla="*/ 357187 w 1652587"/>
                <a:gd name="connsiteY30" fmla="*/ 1347789 h 1366839"/>
                <a:gd name="connsiteX31" fmla="*/ 323850 w 1652587"/>
                <a:gd name="connsiteY31" fmla="*/ 1366839 h 1366839"/>
                <a:gd name="connsiteX32" fmla="*/ 290512 w 1652587"/>
                <a:gd name="connsiteY32" fmla="*/ 1366839 h 1366839"/>
                <a:gd name="connsiteX33" fmla="*/ 266700 w 1652587"/>
                <a:gd name="connsiteY33" fmla="*/ 1366839 h 1366839"/>
                <a:gd name="connsiteX34" fmla="*/ 200025 w 1652587"/>
                <a:gd name="connsiteY34" fmla="*/ 1338264 h 1366839"/>
                <a:gd name="connsiteX35" fmla="*/ 166687 w 1652587"/>
                <a:gd name="connsiteY35" fmla="*/ 1304926 h 1366839"/>
                <a:gd name="connsiteX36" fmla="*/ 152400 w 1652587"/>
                <a:gd name="connsiteY36" fmla="*/ 1262064 h 1366839"/>
                <a:gd name="connsiteX37" fmla="*/ 109537 w 1652587"/>
                <a:gd name="connsiteY37" fmla="*/ 1185864 h 1366839"/>
                <a:gd name="connsiteX38" fmla="*/ 57150 w 1652587"/>
                <a:gd name="connsiteY38" fmla="*/ 1100139 h 1366839"/>
                <a:gd name="connsiteX39" fmla="*/ 0 w 1652587"/>
                <a:gd name="connsiteY39" fmla="*/ 1062039 h 1366839"/>
                <a:gd name="connsiteX40" fmla="*/ 0 w 1652587"/>
                <a:gd name="connsiteY40" fmla="*/ 1062039 h 1366839"/>
                <a:gd name="connsiteX0" fmla="*/ 1652587 w 1652587"/>
                <a:gd name="connsiteY0" fmla="*/ 0 h 1366839"/>
                <a:gd name="connsiteX1" fmla="*/ 1624012 w 1652587"/>
                <a:gd name="connsiteY1" fmla="*/ 47627 h 1366839"/>
                <a:gd name="connsiteX2" fmla="*/ 1593056 w 1652587"/>
                <a:gd name="connsiteY2" fmla="*/ 76202 h 1366839"/>
                <a:gd name="connsiteX3" fmla="*/ 1578769 w 1652587"/>
                <a:gd name="connsiteY3" fmla="*/ 100014 h 1366839"/>
                <a:gd name="connsiteX4" fmla="*/ 1554956 w 1652587"/>
                <a:gd name="connsiteY4" fmla="*/ 135732 h 1366839"/>
                <a:gd name="connsiteX5" fmla="*/ 1526381 w 1652587"/>
                <a:gd name="connsiteY5" fmla="*/ 178595 h 1366839"/>
                <a:gd name="connsiteX6" fmla="*/ 1481138 w 1652587"/>
                <a:gd name="connsiteY6" fmla="*/ 230982 h 1366839"/>
                <a:gd name="connsiteX7" fmla="*/ 1457325 w 1652587"/>
                <a:gd name="connsiteY7" fmla="*/ 261939 h 1366839"/>
                <a:gd name="connsiteX8" fmla="*/ 1421605 w 1652587"/>
                <a:gd name="connsiteY8" fmla="*/ 316707 h 1366839"/>
                <a:gd name="connsiteX9" fmla="*/ 1383506 w 1652587"/>
                <a:gd name="connsiteY9" fmla="*/ 366714 h 1366839"/>
                <a:gd name="connsiteX10" fmla="*/ 1347787 w 1652587"/>
                <a:gd name="connsiteY10" fmla="*/ 404814 h 1366839"/>
                <a:gd name="connsiteX11" fmla="*/ 1281112 w 1652587"/>
                <a:gd name="connsiteY11" fmla="*/ 552451 h 1366839"/>
                <a:gd name="connsiteX12" fmla="*/ 1247775 w 1652587"/>
                <a:gd name="connsiteY12" fmla="*/ 600076 h 1366839"/>
                <a:gd name="connsiteX13" fmla="*/ 1209675 w 1652587"/>
                <a:gd name="connsiteY13" fmla="*/ 647701 h 1366839"/>
                <a:gd name="connsiteX14" fmla="*/ 1166812 w 1652587"/>
                <a:gd name="connsiteY14" fmla="*/ 681039 h 1366839"/>
                <a:gd name="connsiteX15" fmla="*/ 1114425 w 1652587"/>
                <a:gd name="connsiteY15" fmla="*/ 742951 h 1366839"/>
                <a:gd name="connsiteX16" fmla="*/ 1066800 w 1652587"/>
                <a:gd name="connsiteY16" fmla="*/ 795339 h 1366839"/>
                <a:gd name="connsiteX17" fmla="*/ 990600 w 1652587"/>
                <a:gd name="connsiteY17" fmla="*/ 881064 h 1366839"/>
                <a:gd name="connsiteX18" fmla="*/ 885825 w 1652587"/>
                <a:gd name="connsiteY18" fmla="*/ 976314 h 1366839"/>
                <a:gd name="connsiteX19" fmla="*/ 847725 w 1652587"/>
                <a:gd name="connsiteY19" fmla="*/ 985839 h 1366839"/>
                <a:gd name="connsiteX20" fmla="*/ 819150 w 1652587"/>
                <a:gd name="connsiteY20" fmla="*/ 1004889 h 1366839"/>
                <a:gd name="connsiteX21" fmla="*/ 766762 w 1652587"/>
                <a:gd name="connsiteY21" fmla="*/ 1062039 h 1366839"/>
                <a:gd name="connsiteX22" fmla="*/ 742950 w 1652587"/>
                <a:gd name="connsiteY22" fmla="*/ 1100139 h 1366839"/>
                <a:gd name="connsiteX23" fmla="*/ 709612 w 1652587"/>
                <a:gd name="connsiteY23" fmla="*/ 1138239 h 1366839"/>
                <a:gd name="connsiteX24" fmla="*/ 623887 w 1652587"/>
                <a:gd name="connsiteY24" fmla="*/ 1171576 h 1366839"/>
                <a:gd name="connsiteX25" fmla="*/ 571500 w 1652587"/>
                <a:gd name="connsiteY25" fmla="*/ 1223964 h 1366839"/>
                <a:gd name="connsiteX26" fmla="*/ 504825 w 1652587"/>
                <a:gd name="connsiteY26" fmla="*/ 1257301 h 1366839"/>
                <a:gd name="connsiteX27" fmla="*/ 481012 w 1652587"/>
                <a:gd name="connsiteY27" fmla="*/ 1281114 h 1366839"/>
                <a:gd name="connsiteX28" fmla="*/ 428625 w 1652587"/>
                <a:gd name="connsiteY28" fmla="*/ 1319214 h 1366839"/>
                <a:gd name="connsiteX29" fmla="*/ 376237 w 1652587"/>
                <a:gd name="connsiteY29" fmla="*/ 1333501 h 1366839"/>
                <a:gd name="connsiteX30" fmla="*/ 357187 w 1652587"/>
                <a:gd name="connsiteY30" fmla="*/ 1347789 h 1366839"/>
                <a:gd name="connsiteX31" fmla="*/ 323850 w 1652587"/>
                <a:gd name="connsiteY31" fmla="*/ 1366839 h 1366839"/>
                <a:gd name="connsiteX32" fmla="*/ 290512 w 1652587"/>
                <a:gd name="connsiteY32" fmla="*/ 1366839 h 1366839"/>
                <a:gd name="connsiteX33" fmla="*/ 266700 w 1652587"/>
                <a:gd name="connsiteY33" fmla="*/ 1366839 h 1366839"/>
                <a:gd name="connsiteX34" fmla="*/ 200025 w 1652587"/>
                <a:gd name="connsiteY34" fmla="*/ 1338264 h 1366839"/>
                <a:gd name="connsiteX35" fmla="*/ 166687 w 1652587"/>
                <a:gd name="connsiteY35" fmla="*/ 1304926 h 1366839"/>
                <a:gd name="connsiteX36" fmla="*/ 152400 w 1652587"/>
                <a:gd name="connsiteY36" fmla="*/ 1262064 h 1366839"/>
                <a:gd name="connsiteX37" fmla="*/ 109537 w 1652587"/>
                <a:gd name="connsiteY37" fmla="*/ 1185864 h 1366839"/>
                <a:gd name="connsiteX38" fmla="*/ 57150 w 1652587"/>
                <a:gd name="connsiteY38" fmla="*/ 1100139 h 1366839"/>
                <a:gd name="connsiteX39" fmla="*/ 0 w 1652587"/>
                <a:gd name="connsiteY39" fmla="*/ 1062039 h 1366839"/>
                <a:gd name="connsiteX40" fmla="*/ 0 w 1652587"/>
                <a:gd name="connsiteY40" fmla="*/ 1062039 h 1366839"/>
                <a:gd name="connsiteX0" fmla="*/ 1652587 w 1652587"/>
                <a:gd name="connsiteY0" fmla="*/ 0 h 1366839"/>
                <a:gd name="connsiteX1" fmla="*/ 1624012 w 1652587"/>
                <a:gd name="connsiteY1" fmla="*/ 47627 h 1366839"/>
                <a:gd name="connsiteX2" fmla="*/ 1593056 w 1652587"/>
                <a:gd name="connsiteY2" fmla="*/ 76202 h 1366839"/>
                <a:gd name="connsiteX3" fmla="*/ 1571625 w 1652587"/>
                <a:gd name="connsiteY3" fmla="*/ 107157 h 1366839"/>
                <a:gd name="connsiteX4" fmla="*/ 1554956 w 1652587"/>
                <a:gd name="connsiteY4" fmla="*/ 135732 h 1366839"/>
                <a:gd name="connsiteX5" fmla="*/ 1526381 w 1652587"/>
                <a:gd name="connsiteY5" fmla="*/ 178595 h 1366839"/>
                <a:gd name="connsiteX6" fmla="*/ 1481138 w 1652587"/>
                <a:gd name="connsiteY6" fmla="*/ 230982 h 1366839"/>
                <a:gd name="connsiteX7" fmla="*/ 1457325 w 1652587"/>
                <a:gd name="connsiteY7" fmla="*/ 261939 h 1366839"/>
                <a:gd name="connsiteX8" fmla="*/ 1421605 w 1652587"/>
                <a:gd name="connsiteY8" fmla="*/ 316707 h 1366839"/>
                <a:gd name="connsiteX9" fmla="*/ 1383506 w 1652587"/>
                <a:gd name="connsiteY9" fmla="*/ 366714 h 1366839"/>
                <a:gd name="connsiteX10" fmla="*/ 1347787 w 1652587"/>
                <a:gd name="connsiteY10" fmla="*/ 404814 h 1366839"/>
                <a:gd name="connsiteX11" fmla="*/ 1281112 w 1652587"/>
                <a:gd name="connsiteY11" fmla="*/ 552451 h 1366839"/>
                <a:gd name="connsiteX12" fmla="*/ 1247775 w 1652587"/>
                <a:gd name="connsiteY12" fmla="*/ 600076 h 1366839"/>
                <a:gd name="connsiteX13" fmla="*/ 1209675 w 1652587"/>
                <a:gd name="connsiteY13" fmla="*/ 647701 h 1366839"/>
                <a:gd name="connsiteX14" fmla="*/ 1166812 w 1652587"/>
                <a:gd name="connsiteY14" fmla="*/ 681039 h 1366839"/>
                <a:gd name="connsiteX15" fmla="*/ 1114425 w 1652587"/>
                <a:gd name="connsiteY15" fmla="*/ 742951 h 1366839"/>
                <a:gd name="connsiteX16" fmla="*/ 1066800 w 1652587"/>
                <a:gd name="connsiteY16" fmla="*/ 795339 h 1366839"/>
                <a:gd name="connsiteX17" fmla="*/ 990600 w 1652587"/>
                <a:gd name="connsiteY17" fmla="*/ 881064 h 1366839"/>
                <a:gd name="connsiteX18" fmla="*/ 885825 w 1652587"/>
                <a:gd name="connsiteY18" fmla="*/ 976314 h 1366839"/>
                <a:gd name="connsiteX19" fmla="*/ 847725 w 1652587"/>
                <a:gd name="connsiteY19" fmla="*/ 985839 h 1366839"/>
                <a:gd name="connsiteX20" fmla="*/ 819150 w 1652587"/>
                <a:gd name="connsiteY20" fmla="*/ 1004889 h 1366839"/>
                <a:gd name="connsiteX21" fmla="*/ 766762 w 1652587"/>
                <a:gd name="connsiteY21" fmla="*/ 1062039 h 1366839"/>
                <a:gd name="connsiteX22" fmla="*/ 742950 w 1652587"/>
                <a:gd name="connsiteY22" fmla="*/ 1100139 h 1366839"/>
                <a:gd name="connsiteX23" fmla="*/ 709612 w 1652587"/>
                <a:gd name="connsiteY23" fmla="*/ 1138239 h 1366839"/>
                <a:gd name="connsiteX24" fmla="*/ 623887 w 1652587"/>
                <a:gd name="connsiteY24" fmla="*/ 1171576 h 1366839"/>
                <a:gd name="connsiteX25" fmla="*/ 571500 w 1652587"/>
                <a:gd name="connsiteY25" fmla="*/ 1223964 h 1366839"/>
                <a:gd name="connsiteX26" fmla="*/ 504825 w 1652587"/>
                <a:gd name="connsiteY26" fmla="*/ 1257301 h 1366839"/>
                <a:gd name="connsiteX27" fmla="*/ 481012 w 1652587"/>
                <a:gd name="connsiteY27" fmla="*/ 1281114 h 1366839"/>
                <a:gd name="connsiteX28" fmla="*/ 428625 w 1652587"/>
                <a:gd name="connsiteY28" fmla="*/ 1319214 h 1366839"/>
                <a:gd name="connsiteX29" fmla="*/ 376237 w 1652587"/>
                <a:gd name="connsiteY29" fmla="*/ 1333501 h 1366839"/>
                <a:gd name="connsiteX30" fmla="*/ 357187 w 1652587"/>
                <a:gd name="connsiteY30" fmla="*/ 1347789 h 1366839"/>
                <a:gd name="connsiteX31" fmla="*/ 323850 w 1652587"/>
                <a:gd name="connsiteY31" fmla="*/ 1366839 h 1366839"/>
                <a:gd name="connsiteX32" fmla="*/ 290512 w 1652587"/>
                <a:gd name="connsiteY32" fmla="*/ 1366839 h 1366839"/>
                <a:gd name="connsiteX33" fmla="*/ 266700 w 1652587"/>
                <a:gd name="connsiteY33" fmla="*/ 1366839 h 1366839"/>
                <a:gd name="connsiteX34" fmla="*/ 200025 w 1652587"/>
                <a:gd name="connsiteY34" fmla="*/ 1338264 h 1366839"/>
                <a:gd name="connsiteX35" fmla="*/ 166687 w 1652587"/>
                <a:gd name="connsiteY35" fmla="*/ 1304926 h 1366839"/>
                <a:gd name="connsiteX36" fmla="*/ 152400 w 1652587"/>
                <a:gd name="connsiteY36" fmla="*/ 1262064 h 1366839"/>
                <a:gd name="connsiteX37" fmla="*/ 109537 w 1652587"/>
                <a:gd name="connsiteY37" fmla="*/ 1185864 h 1366839"/>
                <a:gd name="connsiteX38" fmla="*/ 57150 w 1652587"/>
                <a:gd name="connsiteY38" fmla="*/ 1100139 h 1366839"/>
                <a:gd name="connsiteX39" fmla="*/ 0 w 1652587"/>
                <a:gd name="connsiteY39" fmla="*/ 1062039 h 1366839"/>
                <a:gd name="connsiteX40" fmla="*/ 0 w 1652587"/>
                <a:gd name="connsiteY40" fmla="*/ 1062039 h 1366839"/>
                <a:gd name="connsiteX0" fmla="*/ 1652587 w 1652587"/>
                <a:gd name="connsiteY0" fmla="*/ 0 h 1366839"/>
                <a:gd name="connsiteX1" fmla="*/ 1624012 w 1652587"/>
                <a:gd name="connsiteY1" fmla="*/ 47627 h 1366839"/>
                <a:gd name="connsiteX2" fmla="*/ 1604963 w 1652587"/>
                <a:gd name="connsiteY2" fmla="*/ 66677 h 1366839"/>
                <a:gd name="connsiteX3" fmla="*/ 1571625 w 1652587"/>
                <a:gd name="connsiteY3" fmla="*/ 107157 h 1366839"/>
                <a:gd name="connsiteX4" fmla="*/ 1554956 w 1652587"/>
                <a:gd name="connsiteY4" fmla="*/ 135732 h 1366839"/>
                <a:gd name="connsiteX5" fmla="*/ 1526381 w 1652587"/>
                <a:gd name="connsiteY5" fmla="*/ 178595 h 1366839"/>
                <a:gd name="connsiteX6" fmla="*/ 1481138 w 1652587"/>
                <a:gd name="connsiteY6" fmla="*/ 230982 h 1366839"/>
                <a:gd name="connsiteX7" fmla="*/ 1457325 w 1652587"/>
                <a:gd name="connsiteY7" fmla="*/ 261939 h 1366839"/>
                <a:gd name="connsiteX8" fmla="*/ 1421605 w 1652587"/>
                <a:gd name="connsiteY8" fmla="*/ 316707 h 1366839"/>
                <a:gd name="connsiteX9" fmla="*/ 1383506 w 1652587"/>
                <a:gd name="connsiteY9" fmla="*/ 366714 h 1366839"/>
                <a:gd name="connsiteX10" fmla="*/ 1347787 w 1652587"/>
                <a:gd name="connsiteY10" fmla="*/ 404814 h 1366839"/>
                <a:gd name="connsiteX11" fmla="*/ 1281112 w 1652587"/>
                <a:gd name="connsiteY11" fmla="*/ 552451 h 1366839"/>
                <a:gd name="connsiteX12" fmla="*/ 1247775 w 1652587"/>
                <a:gd name="connsiteY12" fmla="*/ 600076 h 1366839"/>
                <a:gd name="connsiteX13" fmla="*/ 1209675 w 1652587"/>
                <a:gd name="connsiteY13" fmla="*/ 647701 h 1366839"/>
                <a:gd name="connsiteX14" fmla="*/ 1166812 w 1652587"/>
                <a:gd name="connsiteY14" fmla="*/ 681039 h 1366839"/>
                <a:gd name="connsiteX15" fmla="*/ 1114425 w 1652587"/>
                <a:gd name="connsiteY15" fmla="*/ 742951 h 1366839"/>
                <a:gd name="connsiteX16" fmla="*/ 1066800 w 1652587"/>
                <a:gd name="connsiteY16" fmla="*/ 795339 h 1366839"/>
                <a:gd name="connsiteX17" fmla="*/ 990600 w 1652587"/>
                <a:gd name="connsiteY17" fmla="*/ 881064 h 1366839"/>
                <a:gd name="connsiteX18" fmla="*/ 885825 w 1652587"/>
                <a:gd name="connsiteY18" fmla="*/ 976314 h 1366839"/>
                <a:gd name="connsiteX19" fmla="*/ 847725 w 1652587"/>
                <a:gd name="connsiteY19" fmla="*/ 985839 h 1366839"/>
                <a:gd name="connsiteX20" fmla="*/ 819150 w 1652587"/>
                <a:gd name="connsiteY20" fmla="*/ 1004889 h 1366839"/>
                <a:gd name="connsiteX21" fmla="*/ 766762 w 1652587"/>
                <a:gd name="connsiteY21" fmla="*/ 1062039 h 1366839"/>
                <a:gd name="connsiteX22" fmla="*/ 742950 w 1652587"/>
                <a:gd name="connsiteY22" fmla="*/ 1100139 h 1366839"/>
                <a:gd name="connsiteX23" fmla="*/ 709612 w 1652587"/>
                <a:gd name="connsiteY23" fmla="*/ 1138239 h 1366839"/>
                <a:gd name="connsiteX24" fmla="*/ 623887 w 1652587"/>
                <a:gd name="connsiteY24" fmla="*/ 1171576 h 1366839"/>
                <a:gd name="connsiteX25" fmla="*/ 571500 w 1652587"/>
                <a:gd name="connsiteY25" fmla="*/ 1223964 h 1366839"/>
                <a:gd name="connsiteX26" fmla="*/ 504825 w 1652587"/>
                <a:gd name="connsiteY26" fmla="*/ 1257301 h 1366839"/>
                <a:gd name="connsiteX27" fmla="*/ 481012 w 1652587"/>
                <a:gd name="connsiteY27" fmla="*/ 1281114 h 1366839"/>
                <a:gd name="connsiteX28" fmla="*/ 428625 w 1652587"/>
                <a:gd name="connsiteY28" fmla="*/ 1319214 h 1366839"/>
                <a:gd name="connsiteX29" fmla="*/ 376237 w 1652587"/>
                <a:gd name="connsiteY29" fmla="*/ 1333501 h 1366839"/>
                <a:gd name="connsiteX30" fmla="*/ 357187 w 1652587"/>
                <a:gd name="connsiteY30" fmla="*/ 1347789 h 1366839"/>
                <a:gd name="connsiteX31" fmla="*/ 323850 w 1652587"/>
                <a:gd name="connsiteY31" fmla="*/ 1366839 h 1366839"/>
                <a:gd name="connsiteX32" fmla="*/ 290512 w 1652587"/>
                <a:gd name="connsiteY32" fmla="*/ 1366839 h 1366839"/>
                <a:gd name="connsiteX33" fmla="*/ 266700 w 1652587"/>
                <a:gd name="connsiteY33" fmla="*/ 1366839 h 1366839"/>
                <a:gd name="connsiteX34" fmla="*/ 200025 w 1652587"/>
                <a:gd name="connsiteY34" fmla="*/ 1338264 h 1366839"/>
                <a:gd name="connsiteX35" fmla="*/ 166687 w 1652587"/>
                <a:gd name="connsiteY35" fmla="*/ 1304926 h 1366839"/>
                <a:gd name="connsiteX36" fmla="*/ 152400 w 1652587"/>
                <a:gd name="connsiteY36" fmla="*/ 1262064 h 1366839"/>
                <a:gd name="connsiteX37" fmla="*/ 109537 w 1652587"/>
                <a:gd name="connsiteY37" fmla="*/ 1185864 h 1366839"/>
                <a:gd name="connsiteX38" fmla="*/ 57150 w 1652587"/>
                <a:gd name="connsiteY38" fmla="*/ 1100139 h 1366839"/>
                <a:gd name="connsiteX39" fmla="*/ 0 w 1652587"/>
                <a:gd name="connsiteY39" fmla="*/ 1062039 h 1366839"/>
                <a:gd name="connsiteX40" fmla="*/ 0 w 1652587"/>
                <a:gd name="connsiteY40" fmla="*/ 1062039 h 1366839"/>
                <a:gd name="connsiteX0" fmla="*/ 1652587 w 1652587"/>
                <a:gd name="connsiteY0" fmla="*/ 0 h 1366839"/>
                <a:gd name="connsiteX1" fmla="*/ 1631155 w 1652587"/>
                <a:gd name="connsiteY1" fmla="*/ 47627 h 1366839"/>
                <a:gd name="connsiteX2" fmla="*/ 1604963 w 1652587"/>
                <a:gd name="connsiteY2" fmla="*/ 66677 h 1366839"/>
                <a:gd name="connsiteX3" fmla="*/ 1571625 w 1652587"/>
                <a:gd name="connsiteY3" fmla="*/ 107157 h 1366839"/>
                <a:gd name="connsiteX4" fmla="*/ 1554956 w 1652587"/>
                <a:gd name="connsiteY4" fmla="*/ 135732 h 1366839"/>
                <a:gd name="connsiteX5" fmla="*/ 1526381 w 1652587"/>
                <a:gd name="connsiteY5" fmla="*/ 178595 h 1366839"/>
                <a:gd name="connsiteX6" fmla="*/ 1481138 w 1652587"/>
                <a:gd name="connsiteY6" fmla="*/ 230982 h 1366839"/>
                <a:gd name="connsiteX7" fmla="*/ 1457325 w 1652587"/>
                <a:gd name="connsiteY7" fmla="*/ 261939 h 1366839"/>
                <a:gd name="connsiteX8" fmla="*/ 1421605 w 1652587"/>
                <a:gd name="connsiteY8" fmla="*/ 316707 h 1366839"/>
                <a:gd name="connsiteX9" fmla="*/ 1383506 w 1652587"/>
                <a:gd name="connsiteY9" fmla="*/ 366714 h 1366839"/>
                <a:gd name="connsiteX10" fmla="*/ 1347787 w 1652587"/>
                <a:gd name="connsiteY10" fmla="*/ 404814 h 1366839"/>
                <a:gd name="connsiteX11" fmla="*/ 1281112 w 1652587"/>
                <a:gd name="connsiteY11" fmla="*/ 552451 h 1366839"/>
                <a:gd name="connsiteX12" fmla="*/ 1247775 w 1652587"/>
                <a:gd name="connsiteY12" fmla="*/ 600076 h 1366839"/>
                <a:gd name="connsiteX13" fmla="*/ 1209675 w 1652587"/>
                <a:gd name="connsiteY13" fmla="*/ 647701 h 1366839"/>
                <a:gd name="connsiteX14" fmla="*/ 1166812 w 1652587"/>
                <a:gd name="connsiteY14" fmla="*/ 681039 h 1366839"/>
                <a:gd name="connsiteX15" fmla="*/ 1114425 w 1652587"/>
                <a:gd name="connsiteY15" fmla="*/ 742951 h 1366839"/>
                <a:gd name="connsiteX16" fmla="*/ 1066800 w 1652587"/>
                <a:gd name="connsiteY16" fmla="*/ 795339 h 1366839"/>
                <a:gd name="connsiteX17" fmla="*/ 990600 w 1652587"/>
                <a:gd name="connsiteY17" fmla="*/ 881064 h 1366839"/>
                <a:gd name="connsiteX18" fmla="*/ 885825 w 1652587"/>
                <a:gd name="connsiteY18" fmla="*/ 976314 h 1366839"/>
                <a:gd name="connsiteX19" fmla="*/ 847725 w 1652587"/>
                <a:gd name="connsiteY19" fmla="*/ 985839 h 1366839"/>
                <a:gd name="connsiteX20" fmla="*/ 819150 w 1652587"/>
                <a:gd name="connsiteY20" fmla="*/ 1004889 h 1366839"/>
                <a:gd name="connsiteX21" fmla="*/ 766762 w 1652587"/>
                <a:gd name="connsiteY21" fmla="*/ 1062039 h 1366839"/>
                <a:gd name="connsiteX22" fmla="*/ 742950 w 1652587"/>
                <a:gd name="connsiteY22" fmla="*/ 1100139 h 1366839"/>
                <a:gd name="connsiteX23" fmla="*/ 709612 w 1652587"/>
                <a:gd name="connsiteY23" fmla="*/ 1138239 h 1366839"/>
                <a:gd name="connsiteX24" fmla="*/ 623887 w 1652587"/>
                <a:gd name="connsiteY24" fmla="*/ 1171576 h 1366839"/>
                <a:gd name="connsiteX25" fmla="*/ 571500 w 1652587"/>
                <a:gd name="connsiteY25" fmla="*/ 1223964 h 1366839"/>
                <a:gd name="connsiteX26" fmla="*/ 504825 w 1652587"/>
                <a:gd name="connsiteY26" fmla="*/ 1257301 h 1366839"/>
                <a:gd name="connsiteX27" fmla="*/ 481012 w 1652587"/>
                <a:gd name="connsiteY27" fmla="*/ 1281114 h 1366839"/>
                <a:gd name="connsiteX28" fmla="*/ 428625 w 1652587"/>
                <a:gd name="connsiteY28" fmla="*/ 1319214 h 1366839"/>
                <a:gd name="connsiteX29" fmla="*/ 376237 w 1652587"/>
                <a:gd name="connsiteY29" fmla="*/ 1333501 h 1366839"/>
                <a:gd name="connsiteX30" fmla="*/ 357187 w 1652587"/>
                <a:gd name="connsiteY30" fmla="*/ 1347789 h 1366839"/>
                <a:gd name="connsiteX31" fmla="*/ 323850 w 1652587"/>
                <a:gd name="connsiteY31" fmla="*/ 1366839 h 1366839"/>
                <a:gd name="connsiteX32" fmla="*/ 290512 w 1652587"/>
                <a:gd name="connsiteY32" fmla="*/ 1366839 h 1366839"/>
                <a:gd name="connsiteX33" fmla="*/ 266700 w 1652587"/>
                <a:gd name="connsiteY33" fmla="*/ 1366839 h 1366839"/>
                <a:gd name="connsiteX34" fmla="*/ 200025 w 1652587"/>
                <a:gd name="connsiteY34" fmla="*/ 1338264 h 1366839"/>
                <a:gd name="connsiteX35" fmla="*/ 166687 w 1652587"/>
                <a:gd name="connsiteY35" fmla="*/ 1304926 h 1366839"/>
                <a:gd name="connsiteX36" fmla="*/ 152400 w 1652587"/>
                <a:gd name="connsiteY36" fmla="*/ 1262064 h 1366839"/>
                <a:gd name="connsiteX37" fmla="*/ 109537 w 1652587"/>
                <a:gd name="connsiteY37" fmla="*/ 1185864 h 1366839"/>
                <a:gd name="connsiteX38" fmla="*/ 57150 w 1652587"/>
                <a:gd name="connsiteY38" fmla="*/ 1100139 h 1366839"/>
                <a:gd name="connsiteX39" fmla="*/ 0 w 1652587"/>
                <a:gd name="connsiteY39" fmla="*/ 1062039 h 1366839"/>
                <a:gd name="connsiteX40" fmla="*/ 0 w 1652587"/>
                <a:gd name="connsiteY40" fmla="*/ 1062039 h 1366839"/>
                <a:gd name="connsiteX0" fmla="*/ 1652587 w 1652587"/>
                <a:gd name="connsiteY0" fmla="*/ 0 h 1357314"/>
                <a:gd name="connsiteX1" fmla="*/ 1631155 w 1652587"/>
                <a:gd name="connsiteY1" fmla="*/ 38102 h 1357314"/>
                <a:gd name="connsiteX2" fmla="*/ 1604963 w 1652587"/>
                <a:gd name="connsiteY2" fmla="*/ 57152 h 1357314"/>
                <a:gd name="connsiteX3" fmla="*/ 1571625 w 1652587"/>
                <a:gd name="connsiteY3" fmla="*/ 97632 h 1357314"/>
                <a:gd name="connsiteX4" fmla="*/ 1554956 w 1652587"/>
                <a:gd name="connsiteY4" fmla="*/ 126207 h 1357314"/>
                <a:gd name="connsiteX5" fmla="*/ 1526381 w 1652587"/>
                <a:gd name="connsiteY5" fmla="*/ 169070 h 1357314"/>
                <a:gd name="connsiteX6" fmla="*/ 1481138 w 1652587"/>
                <a:gd name="connsiteY6" fmla="*/ 221457 h 1357314"/>
                <a:gd name="connsiteX7" fmla="*/ 1457325 w 1652587"/>
                <a:gd name="connsiteY7" fmla="*/ 252414 h 1357314"/>
                <a:gd name="connsiteX8" fmla="*/ 1421605 w 1652587"/>
                <a:gd name="connsiteY8" fmla="*/ 307182 h 1357314"/>
                <a:gd name="connsiteX9" fmla="*/ 1383506 w 1652587"/>
                <a:gd name="connsiteY9" fmla="*/ 357189 h 1357314"/>
                <a:gd name="connsiteX10" fmla="*/ 1347787 w 1652587"/>
                <a:gd name="connsiteY10" fmla="*/ 395289 h 1357314"/>
                <a:gd name="connsiteX11" fmla="*/ 1281112 w 1652587"/>
                <a:gd name="connsiteY11" fmla="*/ 542926 h 1357314"/>
                <a:gd name="connsiteX12" fmla="*/ 1247775 w 1652587"/>
                <a:gd name="connsiteY12" fmla="*/ 590551 h 1357314"/>
                <a:gd name="connsiteX13" fmla="*/ 1209675 w 1652587"/>
                <a:gd name="connsiteY13" fmla="*/ 638176 h 1357314"/>
                <a:gd name="connsiteX14" fmla="*/ 1166812 w 1652587"/>
                <a:gd name="connsiteY14" fmla="*/ 671514 h 1357314"/>
                <a:gd name="connsiteX15" fmla="*/ 1114425 w 1652587"/>
                <a:gd name="connsiteY15" fmla="*/ 733426 h 1357314"/>
                <a:gd name="connsiteX16" fmla="*/ 1066800 w 1652587"/>
                <a:gd name="connsiteY16" fmla="*/ 785814 h 1357314"/>
                <a:gd name="connsiteX17" fmla="*/ 990600 w 1652587"/>
                <a:gd name="connsiteY17" fmla="*/ 871539 h 1357314"/>
                <a:gd name="connsiteX18" fmla="*/ 885825 w 1652587"/>
                <a:gd name="connsiteY18" fmla="*/ 966789 h 1357314"/>
                <a:gd name="connsiteX19" fmla="*/ 847725 w 1652587"/>
                <a:gd name="connsiteY19" fmla="*/ 976314 h 1357314"/>
                <a:gd name="connsiteX20" fmla="*/ 819150 w 1652587"/>
                <a:gd name="connsiteY20" fmla="*/ 995364 h 1357314"/>
                <a:gd name="connsiteX21" fmla="*/ 766762 w 1652587"/>
                <a:gd name="connsiteY21" fmla="*/ 1052514 h 1357314"/>
                <a:gd name="connsiteX22" fmla="*/ 742950 w 1652587"/>
                <a:gd name="connsiteY22" fmla="*/ 1090614 h 1357314"/>
                <a:gd name="connsiteX23" fmla="*/ 709612 w 1652587"/>
                <a:gd name="connsiteY23" fmla="*/ 1128714 h 1357314"/>
                <a:gd name="connsiteX24" fmla="*/ 623887 w 1652587"/>
                <a:gd name="connsiteY24" fmla="*/ 1162051 h 1357314"/>
                <a:gd name="connsiteX25" fmla="*/ 571500 w 1652587"/>
                <a:gd name="connsiteY25" fmla="*/ 1214439 h 1357314"/>
                <a:gd name="connsiteX26" fmla="*/ 504825 w 1652587"/>
                <a:gd name="connsiteY26" fmla="*/ 1247776 h 1357314"/>
                <a:gd name="connsiteX27" fmla="*/ 481012 w 1652587"/>
                <a:gd name="connsiteY27" fmla="*/ 1271589 h 1357314"/>
                <a:gd name="connsiteX28" fmla="*/ 428625 w 1652587"/>
                <a:gd name="connsiteY28" fmla="*/ 1309689 h 1357314"/>
                <a:gd name="connsiteX29" fmla="*/ 376237 w 1652587"/>
                <a:gd name="connsiteY29" fmla="*/ 1323976 h 1357314"/>
                <a:gd name="connsiteX30" fmla="*/ 357187 w 1652587"/>
                <a:gd name="connsiteY30" fmla="*/ 1338264 h 1357314"/>
                <a:gd name="connsiteX31" fmla="*/ 323850 w 1652587"/>
                <a:gd name="connsiteY31" fmla="*/ 1357314 h 1357314"/>
                <a:gd name="connsiteX32" fmla="*/ 290512 w 1652587"/>
                <a:gd name="connsiteY32" fmla="*/ 1357314 h 1357314"/>
                <a:gd name="connsiteX33" fmla="*/ 266700 w 1652587"/>
                <a:gd name="connsiteY33" fmla="*/ 1357314 h 1357314"/>
                <a:gd name="connsiteX34" fmla="*/ 200025 w 1652587"/>
                <a:gd name="connsiteY34" fmla="*/ 1328739 h 1357314"/>
                <a:gd name="connsiteX35" fmla="*/ 166687 w 1652587"/>
                <a:gd name="connsiteY35" fmla="*/ 1295401 h 1357314"/>
                <a:gd name="connsiteX36" fmla="*/ 152400 w 1652587"/>
                <a:gd name="connsiteY36" fmla="*/ 1252539 h 1357314"/>
                <a:gd name="connsiteX37" fmla="*/ 109537 w 1652587"/>
                <a:gd name="connsiteY37" fmla="*/ 1176339 h 1357314"/>
                <a:gd name="connsiteX38" fmla="*/ 57150 w 1652587"/>
                <a:gd name="connsiteY38" fmla="*/ 1090614 h 1357314"/>
                <a:gd name="connsiteX39" fmla="*/ 0 w 1652587"/>
                <a:gd name="connsiteY39" fmla="*/ 1052514 h 1357314"/>
                <a:gd name="connsiteX40" fmla="*/ 0 w 1652587"/>
                <a:gd name="connsiteY40" fmla="*/ 1052514 h 1357314"/>
                <a:gd name="connsiteX0" fmla="*/ 1652587 w 1652587"/>
                <a:gd name="connsiteY0" fmla="*/ 0 h 1357314"/>
                <a:gd name="connsiteX1" fmla="*/ 1631155 w 1652587"/>
                <a:gd name="connsiteY1" fmla="*/ 38102 h 1357314"/>
                <a:gd name="connsiteX2" fmla="*/ 1597819 w 1652587"/>
                <a:gd name="connsiteY2" fmla="*/ 64296 h 1357314"/>
                <a:gd name="connsiteX3" fmla="*/ 1571625 w 1652587"/>
                <a:gd name="connsiteY3" fmla="*/ 97632 h 1357314"/>
                <a:gd name="connsiteX4" fmla="*/ 1554956 w 1652587"/>
                <a:gd name="connsiteY4" fmla="*/ 126207 h 1357314"/>
                <a:gd name="connsiteX5" fmla="*/ 1526381 w 1652587"/>
                <a:gd name="connsiteY5" fmla="*/ 169070 h 1357314"/>
                <a:gd name="connsiteX6" fmla="*/ 1481138 w 1652587"/>
                <a:gd name="connsiteY6" fmla="*/ 221457 h 1357314"/>
                <a:gd name="connsiteX7" fmla="*/ 1457325 w 1652587"/>
                <a:gd name="connsiteY7" fmla="*/ 252414 h 1357314"/>
                <a:gd name="connsiteX8" fmla="*/ 1421605 w 1652587"/>
                <a:gd name="connsiteY8" fmla="*/ 307182 h 1357314"/>
                <a:gd name="connsiteX9" fmla="*/ 1383506 w 1652587"/>
                <a:gd name="connsiteY9" fmla="*/ 357189 h 1357314"/>
                <a:gd name="connsiteX10" fmla="*/ 1347787 w 1652587"/>
                <a:gd name="connsiteY10" fmla="*/ 395289 h 1357314"/>
                <a:gd name="connsiteX11" fmla="*/ 1281112 w 1652587"/>
                <a:gd name="connsiteY11" fmla="*/ 542926 h 1357314"/>
                <a:gd name="connsiteX12" fmla="*/ 1247775 w 1652587"/>
                <a:gd name="connsiteY12" fmla="*/ 590551 h 1357314"/>
                <a:gd name="connsiteX13" fmla="*/ 1209675 w 1652587"/>
                <a:gd name="connsiteY13" fmla="*/ 638176 h 1357314"/>
                <a:gd name="connsiteX14" fmla="*/ 1166812 w 1652587"/>
                <a:gd name="connsiteY14" fmla="*/ 671514 h 1357314"/>
                <a:gd name="connsiteX15" fmla="*/ 1114425 w 1652587"/>
                <a:gd name="connsiteY15" fmla="*/ 733426 h 1357314"/>
                <a:gd name="connsiteX16" fmla="*/ 1066800 w 1652587"/>
                <a:gd name="connsiteY16" fmla="*/ 785814 h 1357314"/>
                <a:gd name="connsiteX17" fmla="*/ 990600 w 1652587"/>
                <a:gd name="connsiteY17" fmla="*/ 871539 h 1357314"/>
                <a:gd name="connsiteX18" fmla="*/ 885825 w 1652587"/>
                <a:gd name="connsiteY18" fmla="*/ 966789 h 1357314"/>
                <a:gd name="connsiteX19" fmla="*/ 847725 w 1652587"/>
                <a:gd name="connsiteY19" fmla="*/ 976314 h 1357314"/>
                <a:gd name="connsiteX20" fmla="*/ 819150 w 1652587"/>
                <a:gd name="connsiteY20" fmla="*/ 995364 h 1357314"/>
                <a:gd name="connsiteX21" fmla="*/ 766762 w 1652587"/>
                <a:gd name="connsiteY21" fmla="*/ 1052514 h 1357314"/>
                <a:gd name="connsiteX22" fmla="*/ 742950 w 1652587"/>
                <a:gd name="connsiteY22" fmla="*/ 1090614 h 1357314"/>
                <a:gd name="connsiteX23" fmla="*/ 709612 w 1652587"/>
                <a:gd name="connsiteY23" fmla="*/ 1128714 h 1357314"/>
                <a:gd name="connsiteX24" fmla="*/ 623887 w 1652587"/>
                <a:gd name="connsiteY24" fmla="*/ 1162051 h 1357314"/>
                <a:gd name="connsiteX25" fmla="*/ 571500 w 1652587"/>
                <a:gd name="connsiteY25" fmla="*/ 1214439 h 1357314"/>
                <a:gd name="connsiteX26" fmla="*/ 504825 w 1652587"/>
                <a:gd name="connsiteY26" fmla="*/ 1247776 h 1357314"/>
                <a:gd name="connsiteX27" fmla="*/ 481012 w 1652587"/>
                <a:gd name="connsiteY27" fmla="*/ 1271589 h 1357314"/>
                <a:gd name="connsiteX28" fmla="*/ 428625 w 1652587"/>
                <a:gd name="connsiteY28" fmla="*/ 1309689 h 1357314"/>
                <a:gd name="connsiteX29" fmla="*/ 376237 w 1652587"/>
                <a:gd name="connsiteY29" fmla="*/ 1323976 h 1357314"/>
                <a:gd name="connsiteX30" fmla="*/ 357187 w 1652587"/>
                <a:gd name="connsiteY30" fmla="*/ 1338264 h 1357314"/>
                <a:gd name="connsiteX31" fmla="*/ 323850 w 1652587"/>
                <a:gd name="connsiteY31" fmla="*/ 1357314 h 1357314"/>
                <a:gd name="connsiteX32" fmla="*/ 290512 w 1652587"/>
                <a:gd name="connsiteY32" fmla="*/ 1357314 h 1357314"/>
                <a:gd name="connsiteX33" fmla="*/ 266700 w 1652587"/>
                <a:gd name="connsiteY33" fmla="*/ 1357314 h 1357314"/>
                <a:gd name="connsiteX34" fmla="*/ 200025 w 1652587"/>
                <a:gd name="connsiteY34" fmla="*/ 1328739 h 1357314"/>
                <a:gd name="connsiteX35" fmla="*/ 166687 w 1652587"/>
                <a:gd name="connsiteY35" fmla="*/ 1295401 h 1357314"/>
                <a:gd name="connsiteX36" fmla="*/ 152400 w 1652587"/>
                <a:gd name="connsiteY36" fmla="*/ 1252539 h 1357314"/>
                <a:gd name="connsiteX37" fmla="*/ 109537 w 1652587"/>
                <a:gd name="connsiteY37" fmla="*/ 1176339 h 1357314"/>
                <a:gd name="connsiteX38" fmla="*/ 57150 w 1652587"/>
                <a:gd name="connsiteY38" fmla="*/ 1090614 h 1357314"/>
                <a:gd name="connsiteX39" fmla="*/ 0 w 1652587"/>
                <a:gd name="connsiteY39" fmla="*/ 1052514 h 1357314"/>
                <a:gd name="connsiteX40" fmla="*/ 0 w 1652587"/>
                <a:gd name="connsiteY40" fmla="*/ 1052514 h 1357314"/>
                <a:gd name="connsiteX0" fmla="*/ 1652587 w 1652587"/>
                <a:gd name="connsiteY0" fmla="*/ 0 h 1357314"/>
                <a:gd name="connsiteX1" fmla="*/ 1631155 w 1652587"/>
                <a:gd name="connsiteY1" fmla="*/ 38102 h 1357314"/>
                <a:gd name="connsiteX2" fmla="*/ 1597819 w 1652587"/>
                <a:gd name="connsiteY2" fmla="*/ 64296 h 1357314"/>
                <a:gd name="connsiteX3" fmla="*/ 1571625 w 1652587"/>
                <a:gd name="connsiteY3" fmla="*/ 97632 h 1357314"/>
                <a:gd name="connsiteX4" fmla="*/ 1554956 w 1652587"/>
                <a:gd name="connsiteY4" fmla="*/ 126207 h 1357314"/>
                <a:gd name="connsiteX5" fmla="*/ 1526381 w 1652587"/>
                <a:gd name="connsiteY5" fmla="*/ 169070 h 1357314"/>
                <a:gd name="connsiteX6" fmla="*/ 1481138 w 1652587"/>
                <a:gd name="connsiteY6" fmla="*/ 221457 h 1357314"/>
                <a:gd name="connsiteX7" fmla="*/ 1457325 w 1652587"/>
                <a:gd name="connsiteY7" fmla="*/ 252414 h 1357314"/>
                <a:gd name="connsiteX8" fmla="*/ 1421605 w 1652587"/>
                <a:gd name="connsiteY8" fmla="*/ 307182 h 1357314"/>
                <a:gd name="connsiteX9" fmla="*/ 1383506 w 1652587"/>
                <a:gd name="connsiteY9" fmla="*/ 357189 h 1357314"/>
                <a:gd name="connsiteX10" fmla="*/ 1347787 w 1652587"/>
                <a:gd name="connsiteY10" fmla="*/ 395289 h 1357314"/>
                <a:gd name="connsiteX11" fmla="*/ 1281112 w 1652587"/>
                <a:gd name="connsiteY11" fmla="*/ 542926 h 1357314"/>
                <a:gd name="connsiteX12" fmla="*/ 1247775 w 1652587"/>
                <a:gd name="connsiteY12" fmla="*/ 590551 h 1357314"/>
                <a:gd name="connsiteX13" fmla="*/ 1209675 w 1652587"/>
                <a:gd name="connsiteY13" fmla="*/ 616745 h 1357314"/>
                <a:gd name="connsiteX14" fmla="*/ 1166812 w 1652587"/>
                <a:gd name="connsiteY14" fmla="*/ 671514 h 1357314"/>
                <a:gd name="connsiteX15" fmla="*/ 1114425 w 1652587"/>
                <a:gd name="connsiteY15" fmla="*/ 733426 h 1357314"/>
                <a:gd name="connsiteX16" fmla="*/ 1066800 w 1652587"/>
                <a:gd name="connsiteY16" fmla="*/ 785814 h 1357314"/>
                <a:gd name="connsiteX17" fmla="*/ 990600 w 1652587"/>
                <a:gd name="connsiteY17" fmla="*/ 871539 h 1357314"/>
                <a:gd name="connsiteX18" fmla="*/ 885825 w 1652587"/>
                <a:gd name="connsiteY18" fmla="*/ 966789 h 1357314"/>
                <a:gd name="connsiteX19" fmla="*/ 847725 w 1652587"/>
                <a:gd name="connsiteY19" fmla="*/ 976314 h 1357314"/>
                <a:gd name="connsiteX20" fmla="*/ 819150 w 1652587"/>
                <a:gd name="connsiteY20" fmla="*/ 995364 h 1357314"/>
                <a:gd name="connsiteX21" fmla="*/ 766762 w 1652587"/>
                <a:gd name="connsiteY21" fmla="*/ 1052514 h 1357314"/>
                <a:gd name="connsiteX22" fmla="*/ 742950 w 1652587"/>
                <a:gd name="connsiteY22" fmla="*/ 1090614 h 1357314"/>
                <a:gd name="connsiteX23" fmla="*/ 709612 w 1652587"/>
                <a:gd name="connsiteY23" fmla="*/ 1128714 h 1357314"/>
                <a:gd name="connsiteX24" fmla="*/ 623887 w 1652587"/>
                <a:gd name="connsiteY24" fmla="*/ 1162051 h 1357314"/>
                <a:gd name="connsiteX25" fmla="*/ 571500 w 1652587"/>
                <a:gd name="connsiteY25" fmla="*/ 1214439 h 1357314"/>
                <a:gd name="connsiteX26" fmla="*/ 504825 w 1652587"/>
                <a:gd name="connsiteY26" fmla="*/ 1247776 h 1357314"/>
                <a:gd name="connsiteX27" fmla="*/ 481012 w 1652587"/>
                <a:gd name="connsiteY27" fmla="*/ 1271589 h 1357314"/>
                <a:gd name="connsiteX28" fmla="*/ 428625 w 1652587"/>
                <a:gd name="connsiteY28" fmla="*/ 1309689 h 1357314"/>
                <a:gd name="connsiteX29" fmla="*/ 376237 w 1652587"/>
                <a:gd name="connsiteY29" fmla="*/ 1323976 h 1357314"/>
                <a:gd name="connsiteX30" fmla="*/ 357187 w 1652587"/>
                <a:gd name="connsiteY30" fmla="*/ 1338264 h 1357314"/>
                <a:gd name="connsiteX31" fmla="*/ 323850 w 1652587"/>
                <a:gd name="connsiteY31" fmla="*/ 1357314 h 1357314"/>
                <a:gd name="connsiteX32" fmla="*/ 290512 w 1652587"/>
                <a:gd name="connsiteY32" fmla="*/ 1357314 h 1357314"/>
                <a:gd name="connsiteX33" fmla="*/ 266700 w 1652587"/>
                <a:gd name="connsiteY33" fmla="*/ 1357314 h 1357314"/>
                <a:gd name="connsiteX34" fmla="*/ 200025 w 1652587"/>
                <a:gd name="connsiteY34" fmla="*/ 1328739 h 1357314"/>
                <a:gd name="connsiteX35" fmla="*/ 166687 w 1652587"/>
                <a:gd name="connsiteY35" fmla="*/ 1295401 h 1357314"/>
                <a:gd name="connsiteX36" fmla="*/ 152400 w 1652587"/>
                <a:gd name="connsiteY36" fmla="*/ 1252539 h 1357314"/>
                <a:gd name="connsiteX37" fmla="*/ 109537 w 1652587"/>
                <a:gd name="connsiteY37" fmla="*/ 1176339 h 1357314"/>
                <a:gd name="connsiteX38" fmla="*/ 57150 w 1652587"/>
                <a:gd name="connsiteY38" fmla="*/ 1090614 h 1357314"/>
                <a:gd name="connsiteX39" fmla="*/ 0 w 1652587"/>
                <a:gd name="connsiteY39" fmla="*/ 1052514 h 1357314"/>
                <a:gd name="connsiteX40" fmla="*/ 0 w 1652587"/>
                <a:gd name="connsiteY40" fmla="*/ 1052514 h 1357314"/>
                <a:gd name="connsiteX0" fmla="*/ 1652587 w 1652587"/>
                <a:gd name="connsiteY0" fmla="*/ 0 h 1357314"/>
                <a:gd name="connsiteX1" fmla="*/ 1631155 w 1652587"/>
                <a:gd name="connsiteY1" fmla="*/ 38102 h 1357314"/>
                <a:gd name="connsiteX2" fmla="*/ 1597819 w 1652587"/>
                <a:gd name="connsiteY2" fmla="*/ 64296 h 1357314"/>
                <a:gd name="connsiteX3" fmla="*/ 1571625 w 1652587"/>
                <a:gd name="connsiteY3" fmla="*/ 97632 h 1357314"/>
                <a:gd name="connsiteX4" fmla="*/ 1554956 w 1652587"/>
                <a:gd name="connsiteY4" fmla="*/ 126207 h 1357314"/>
                <a:gd name="connsiteX5" fmla="*/ 1526381 w 1652587"/>
                <a:gd name="connsiteY5" fmla="*/ 169070 h 1357314"/>
                <a:gd name="connsiteX6" fmla="*/ 1481138 w 1652587"/>
                <a:gd name="connsiteY6" fmla="*/ 221457 h 1357314"/>
                <a:gd name="connsiteX7" fmla="*/ 1457325 w 1652587"/>
                <a:gd name="connsiteY7" fmla="*/ 252414 h 1357314"/>
                <a:gd name="connsiteX8" fmla="*/ 1421605 w 1652587"/>
                <a:gd name="connsiteY8" fmla="*/ 307182 h 1357314"/>
                <a:gd name="connsiteX9" fmla="*/ 1383506 w 1652587"/>
                <a:gd name="connsiteY9" fmla="*/ 357189 h 1357314"/>
                <a:gd name="connsiteX10" fmla="*/ 1347787 w 1652587"/>
                <a:gd name="connsiteY10" fmla="*/ 395289 h 1357314"/>
                <a:gd name="connsiteX11" fmla="*/ 1281112 w 1652587"/>
                <a:gd name="connsiteY11" fmla="*/ 542926 h 1357314"/>
                <a:gd name="connsiteX12" fmla="*/ 1247775 w 1652587"/>
                <a:gd name="connsiteY12" fmla="*/ 561976 h 1357314"/>
                <a:gd name="connsiteX13" fmla="*/ 1209675 w 1652587"/>
                <a:gd name="connsiteY13" fmla="*/ 616745 h 1357314"/>
                <a:gd name="connsiteX14" fmla="*/ 1166812 w 1652587"/>
                <a:gd name="connsiteY14" fmla="*/ 671514 h 1357314"/>
                <a:gd name="connsiteX15" fmla="*/ 1114425 w 1652587"/>
                <a:gd name="connsiteY15" fmla="*/ 733426 h 1357314"/>
                <a:gd name="connsiteX16" fmla="*/ 1066800 w 1652587"/>
                <a:gd name="connsiteY16" fmla="*/ 785814 h 1357314"/>
                <a:gd name="connsiteX17" fmla="*/ 990600 w 1652587"/>
                <a:gd name="connsiteY17" fmla="*/ 871539 h 1357314"/>
                <a:gd name="connsiteX18" fmla="*/ 885825 w 1652587"/>
                <a:gd name="connsiteY18" fmla="*/ 966789 h 1357314"/>
                <a:gd name="connsiteX19" fmla="*/ 847725 w 1652587"/>
                <a:gd name="connsiteY19" fmla="*/ 976314 h 1357314"/>
                <a:gd name="connsiteX20" fmla="*/ 819150 w 1652587"/>
                <a:gd name="connsiteY20" fmla="*/ 995364 h 1357314"/>
                <a:gd name="connsiteX21" fmla="*/ 766762 w 1652587"/>
                <a:gd name="connsiteY21" fmla="*/ 1052514 h 1357314"/>
                <a:gd name="connsiteX22" fmla="*/ 742950 w 1652587"/>
                <a:gd name="connsiteY22" fmla="*/ 1090614 h 1357314"/>
                <a:gd name="connsiteX23" fmla="*/ 709612 w 1652587"/>
                <a:gd name="connsiteY23" fmla="*/ 1128714 h 1357314"/>
                <a:gd name="connsiteX24" fmla="*/ 623887 w 1652587"/>
                <a:gd name="connsiteY24" fmla="*/ 1162051 h 1357314"/>
                <a:gd name="connsiteX25" fmla="*/ 571500 w 1652587"/>
                <a:gd name="connsiteY25" fmla="*/ 1214439 h 1357314"/>
                <a:gd name="connsiteX26" fmla="*/ 504825 w 1652587"/>
                <a:gd name="connsiteY26" fmla="*/ 1247776 h 1357314"/>
                <a:gd name="connsiteX27" fmla="*/ 481012 w 1652587"/>
                <a:gd name="connsiteY27" fmla="*/ 1271589 h 1357314"/>
                <a:gd name="connsiteX28" fmla="*/ 428625 w 1652587"/>
                <a:gd name="connsiteY28" fmla="*/ 1309689 h 1357314"/>
                <a:gd name="connsiteX29" fmla="*/ 376237 w 1652587"/>
                <a:gd name="connsiteY29" fmla="*/ 1323976 h 1357314"/>
                <a:gd name="connsiteX30" fmla="*/ 357187 w 1652587"/>
                <a:gd name="connsiteY30" fmla="*/ 1338264 h 1357314"/>
                <a:gd name="connsiteX31" fmla="*/ 323850 w 1652587"/>
                <a:gd name="connsiteY31" fmla="*/ 1357314 h 1357314"/>
                <a:gd name="connsiteX32" fmla="*/ 290512 w 1652587"/>
                <a:gd name="connsiteY32" fmla="*/ 1357314 h 1357314"/>
                <a:gd name="connsiteX33" fmla="*/ 266700 w 1652587"/>
                <a:gd name="connsiteY33" fmla="*/ 1357314 h 1357314"/>
                <a:gd name="connsiteX34" fmla="*/ 200025 w 1652587"/>
                <a:gd name="connsiteY34" fmla="*/ 1328739 h 1357314"/>
                <a:gd name="connsiteX35" fmla="*/ 166687 w 1652587"/>
                <a:gd name="connsiteY35" fmla="*/ 1295401 h 1357314"/>
                <a:gd name="connsiteX36" fmla="*/ 152400 w 1652587"/>
                <a:gd name="connsiteY36" fmla="*/ 1252539 h 1357314"/>
                <a:gd name="connsiteX37" fmla="*/ 109537 w 1652587"/>
                <a:gd name="connsiteY37" fmla="*/ 1176339 h 1357314"/>
                <a:gd name="connsiteX38" fmla="*/ 57150 w 1652587"/>
                <a:gd name="connsiteY38" fmla="*/ 1090614 h 1357314"/>
                <a:gd name="connsiteX39" fmla="*/ 0 w 1652587"/>
                <a:gd name="connsiteY39" fmla="*/ 1052514 h 1357314"/>
                <a:gd name="connsiteX40" fmla="*/ 0 w 1652587"/>
                <a:gd name="connsiteY40" fmla="*/ 1052514 h 1357314"/>
                <a:gd name="connsiteX0" fmla="*/ 1652587 w 1652587"/>
                <a:gd name="connsiteY0" fmla="*/ 0 h 1357314"/>
                <a:gd name="connsiteX1" fmla="*/ 1631155 w 1652587"/>
                <a:gd name="connsiteY1" fmla="*/ 38102 h 1357314"/>
                <a:gd name="connsiteX2" fmla="*/ 1597819 w 1652587"/>
                <a:gd name="connsiteY2" fmla="*/ 64296 h 1357314"/>
                <a:gd name="connsiteX3" fmla="*/ 1571625 w 1652587"/>
                <a:gd name="connsiteY3" fmla="*/ 97632 h 1357314"/>
                <a:gd name="connsiteX4" fmla="*/ 1554956 w 1652587"/>
                <a:gd name="connsiteY4" fmla="*/ 126207 h 1357314"/>
                <a:gd name="connsiteX5" fmla="*/ 1526381 w 1652587"/>
                <a:gd name="connsiteY5" fmla="*/ 169070 h 1357314"/>
                <a:gd name="connsiteX6" fmla="*/ 1481138 w 1652587"/>
                <a:gd name="connsiteY6" fmla="*/ 221457 h 1357314"/>
                <a:gd name="connsiteX7" fmla="*/ 1457325 w 1652587"/>
                <a:gd name="connsiteY7" fmla="*/ 252414 h 1357314"/>
                <a:gd name="connsiteX8" fmla="*/ 1421605 w 1652587"/>
                <a:gd name="connsiteY8" fmla="*/ 307182 h 1357314"/>
                <a:gd name="connsiteX9" fmla="*/ 1383506 w 1652587"/>
                <a:gd name="connsiteY9" fmla="*/ 357189 h 1357314"/>
                <a:gd name="connsiteX10" fmla="*/ 1347787 w 1652587"/>
                <a:gd name="connsiteY10" fmla="*/ 395289 h 1357314"/>
                <a:gd name="connsiteX11" fmla="*/ 1283494 w 1652587"/>
                <a:gd name="connsiteY11" fmla="*/ 502445 h 1357314"/>
                <a:gd name="connsiteX12" fmla="*/ 1247775 w 1652587"/>
                <a:gd name="connsiteY12" fmla="*/ 561976 h 1357314"/>
                <a:gd name="connsiteX13" fmla="*/ 1209675 w 1652587"/>
                <a:gd name="connsiteY13" fmla="*/ 616745 h 1357314"/>
                <a:gd name="connsiteX14" fmla="*/ 1166812 w 1652587"/>
                <a:gd name="connsiteY14" fmla="*/ 671514 h 1357314"/>
                <a:gd name="connsiteX15" fmla="*/ 1114425 w 1652587"/>
                <a:gd name="connsiteY15" fmla="*/ 733426 h 1357314"/>
                <a:gd name="connsiteX16" fmla="*/ 1066800 w 1652587"/>
                <a:gd name="connsiteY16" fmla="*/ 785814 h 1357314"/>
                <a:gd name="connsiteX17" fmla="*/ 990600 w 1652587"/>
                <a:gd name="connsiteY17" fmla="*/ 871539 h 1357314"/>
                <a:gd name="connsiteX18" fmla="*/ 885825 w 1652587"/>
                <a:gd name="connsiteY18" fmla="*/ 966789 h 1357314"/>
                <a:gd name="connsiteX19" fmla="*/ 847725 w 1652587"/>
                <a:gd name="connsiteY19" fmla="*/ 976314 h 1357314"/>
                <a:gd name="connsiteX20" fmla="*/ 819150 w 1652587"/>
                <a:gd name="connsiteY20" fmla="*/ 995364 h 1357314"/>
                <a:gd name="connsiteX21" fmla="*/ 766762 w 1652587"/>
                <a:gd name="connsiteY21" fmla="*/ 1052514 h 1357314"/>
                <a:gd name="connsiteX22" fmla="*/ 742950 w 1652587"/>
                <a:gd name="connsiteY22" fmla="*/ 1090614 h 1357314"/>
                <a:gd name="connsiteX23" fmla="*/ 709612 w 1652587"/>
                <a:gd name="connsiteY23" fmla="*/ 1128714 h 1357314"/>
                <a:gd name="connsiteX24" fmla="*/ 623887 w 1652587"/>
                <a:gd name="connsiteY24" fmla="*/ 1162051 h 1357314"/>
                <a:gd name="connsiteX25" fmla="*/ 571500 w 1652587"/>
                <a:gd name="connsiteY25" fmla="*/ 1214439 h 1357314"/>
                <a:gd name="connsiteX26" fmla="*/ 504825 w 1652587"/>
                <a:gd name="connsiteY26" fmla="*/ 1247776 h 1357314"/>
                <a:gd name="connsiteX27" fmla="*/ 481012 w 1652587"/>
                <a:gd name="connsiteY27" fmla="*/ 1271589 h 1357314"/>
                <a:gd name="connsiteX28" fmla="*/ 428625 w 1652587"/>
                <a:gd name="connsiteY28" fmla="*/ 1309689 h 1357314"/>
                <a:gd name="connsiteX29" fmla="*/ 376237 w 1652587"/>
                <a:gd name="connsiteY29" fmla="*/ 1323976 h 1357314"/>
                <a:gd name="connsiteX30" fmla="*/ 357187 w 1652587"/>
                <a:gd name="connsiteY30" fmla="*/ 1338264 h 1357314"/>
                <a:gd name="connsiteX31" fmla="*/ 323850 w 1652587"/>
                <a:gd name="connsiteY31" fmla="*/ 1357314 h 1357314"/>
                <a:gd name="connsiteX32" fmla="*/ 290512 w 1652587"/>
                <a:gd name="connsiteY32" fmla="*/ 1357314 h 1357314"/>
                <a:gd name="connsiteX33" fmla="*/ 266700 w 1652587"/>
                <a:gd name="connsiteY33" fmla="*/ 1357314 h 1357314"/>
                <a:gd name="connsiteX34" fmla="*/ 200025 w 1652587"/>
                <a:gd name="connsiteY34" fmla="*/ 1328739 h 1357314"/>
                <a:gd name="connsiteX35" fmla="*/ 166687 w 1652587"/>
                <a:gd name="connsiteY35" fmla="*/ 1295401 h 1357314"/>
                <a:gd name="connsiteX36" fmla="*/ 152400 w 1652587"/>
                <a:gd name="connsiteY36" fmla="*/ 1252539 h 1357314"/>
                <a:gd name="connsiteX37" fmla="*/ 109537 w 1652587"/>
                <a:gd name="connsiteY37" fmla="*/ 1176339 h 1357314"/>
                <a:gd name="connsiteX38" fmla="*/ 57150 w 1652587"/>
                <a:gd name="connsiteY38" fmla="*/ 1090614 h 1357314"/>
                <a:gd name="connsiteX39" fmla="*/ 0 w 1652587"/>
                <a:gd name="connsiteY39" fmla="*/ 1052514 h 1357314"/>
                <a:gd name="connsiteX40" fmla="*/ 0 w 1652587"/>
                <a:gd name="connsiteY40" fmla="*/ 1052514 h 1357314"/>
                <a:gd name="connsiteX0" fmla="*/ 1652587 w 1652587"/>
                <a:gd name="connsiteY0" fmla="*/ 0 h 1357314"/>
                <a:gd name="connsiteX1" fmla="*/ 1631155 w 1652587"/>
                <a:gd name="connsiteY1" fmla="*/ 38102 h 1357314"/>
                <a:gd name="connsiteX2" fmla="*/ 1597819 w 1652587"/>
                <a:gd name="connsiteY2" fmla="*/ 64296 h 1357314"/>
                <a:gd name="connsiteX3" fmla="*/ 1571625 w 1652587"/>
                <a:gd name="connsiteY3" fmla="*/ 97632 h 1357314"/>
                <a:gd name="connsiteX4" fmla="*/ 1554956 w 1652587"/>
                <a:gd name="connsiteY4" fmla="*/ 126207 h 1357314"/>
                <a:gd name="connsiteX5" fmla="*/ 1526381 w 1652587"/>
                <a:gd name="connsiteY5" fmla="*/ 169070 h 1357314"/>
                <a:gd name="connsiteX6" fmla="*/ 1481138 w 1652587"/>
                <a:gd name="connsiteY6" fmla="*/ 221457 h 1357314"/>
                <a:gd name="connsiteX7" fmla="*/ 1457325 w 1652587"/>
                <a:gd name="connsiteY7" fmla="*/ 252414 h 1357314"/>
                <a:gd name="connsiteX8" fmla="*/ 1421605 w 1652587"/>
                <a:gd name="connsiteY8" fmla="*/ 307182 h 1357314"/>
                <a:gd name="connsiteX9" fmla="*/ 1383506 w 1652587"/>
                <a:gd name="connsiteY9" fmla="*/ 357189 h 1357314"/>
                <a:gd name="connsiteX10" fmla="*/ 1333500 w 1652587"/>
                <a:gd name="connsiteY10" fmla="*/ 423864 h 1357314"/>
                <a:gd name="connsiteX11" fmla="*/ 1283494 w 1652587"/>
                <a:gd name="connsiteY11" fmla="*/ 502445 h 1357314"/>
                <a:gd name="connsiteX12" fmla="*/ 1247775 w 1652587"/>
                <a:gd name="connsiteY12" fmla="*/ 561976 h 1357314"/>
                <a:gd name="connsiteX13" fmla="*/ 1209675 w 1652587"/>
                <a:gd name="connsiteY13" fmla="*/ 616745 h 1357314"/>
                <a:gd name="connsiteX14" fmla="*/ 1166812 w 1652587"/>
                <a:gd name="connsiteY14" fmla="*/ 671514 h 1357314"/>
                <a:gd name="connsiteX15" fmla="*/ 1114425 w 1652587"/>
                <a:gd name="connsiteY15" fmla="*/ 733426 h 1357314"/>
                <a:gd name="connsiteX16" fmla="*/ 1066800 w 1652587"/>
                <a:gd name="connsiteY16" fmla="*/ 785814 h 1357314"/>
                <a:gd name="connsiteX17" fmla="*/ 990600 w 1652587"/>
                <a:gd name="connsiteY17" fmla="*/ 871539 h 1357314"/>
                <a:gd name="connsiteX18" fmla="*/ 885825 w 1652587"/>
                <a:gd name="connsiteY18" fmla="*/ 966789 h 1357314"/>
                <a:gd name="connsiteX19" fmla="*/ 847725 w 1652587"/>
                <a:gd name="connsiteY19" fmla="*/ 976314 h 1357314"/>
                <a:gd name="connsiteX20" fmla="*/ 819150 w 1652587"/>
                <a:gd name="connsiteY20" fmla="*/ 995364 h 1357314"/>
                <a:gd name="connsiteX21" fmla="*/ 766762 w 1652587"/>
                <a:gd name="connsiteY21" fmla="*/ 1052514 h 1357314"/>
                <a:gd name="connsiteX22" fmla="*/ 742950 w 1652587"/>
                <a:gd name="connsiteY22" fmla="*/ 1090614 h 1357314"/>
                <a:gd name="connsiteX23" fmla="*/ 709612 w 1652587"/>
                <a:gd name="connsiteY23" fmla="*/ 1128714 h 1357314"/>
                <a:gd name="connsiteX24" fmla="*/ 623887 w 1652587"/>
                <a:gd name="connsiteY24" fmla="*/ 1162051 h 1357314"/>
                <a:gd name="connsiteX25" fmla="*/ 571500 w 1652587"/>
                <a:gd name="connsiteY25" fmla="*/ 1214439 h 1357314"/>
                <a:gd name="connsiteX26" fmla="*/ 504825 w 1652587"/>
                <a:gd name="connsiteY26" fmla="*/ 1247776 h 1357314"/>
                <a:gd name="connsiteX27" fmla="*/ 481012 w 1652587"/>
                <a:gd name="connsiteY27" fmla="*/ 1271589 h 1357314"/>
                <a:gd name="connsiteX28" fmla="*/ 428625 w 1652587"/>
                <a:gd name="connsiteY28" fmla="*/ 1309689 h 1357314"/>
                <a:gd name="connsiteX29" fmla="*/ 376237 w 1652587"/>
                <a:gd name="connsiteY29" fmla="*/ 1323976 h 1357314"/>
                <a:gd name="connsiteX30" fmla="*/ 357187 w 1652587"/>
                <a:gd name="connsiteY30" fmla="*/ 1338264 h 1357314"/>
                <a:gd name="connsiteX31" fmla="*/ 323850 w 1652587"/>
                <a:gd name="connsiteY31" fmla="*/ 1357314 h 1357314"/>
                <a:gd name="connsiteX32" fmla="*/ 290512 w 1652587"/>
                <a:gd name="connsiteY32" fmla="*/ 1357314 h 1357314"/>
                <a:gd name="connsiteX33" fmla="*/ 266700 w 1652587"/>
                <a:gd name="connsiteY33" fmla="*/ 1357314 h 1357314"/>
                <a:gd name="connsiteX34" fmla="*/ 200025 w 1652587"/>
                <a:gd name="connsiteY34" fmla="*/ 1328739 h 1357314"/>
                <a:gd name="connsiteX35" fmla="*/ 166687 w 1652587"/>
                <a:gd name="connsiteY35" fmla="*/ 1295401 h 1357314"/>
                <a:gd name="connsiteX36" fmla="*/ 152400 w 1652587"/>
                <a:gd name="connsiteY36" fmla="*/ 1252539 h 1357314"/>
                <a:gd name="connsiteX37" fmla="*/ 109537 w 1652587"/>
                <a:gd name="connsiteY37" fmla="*/ 1176339 h 1357314"/>
                <a:gd name="connsiteX38" fmla="*/ 57150 w 1652587"/>
                <a:gd name="connsiteY38" fmla="*/ 1090614 h 1357314"/>
                <a:gd name="connsiteX39" fmla="*/ 0 w 1652587"/>
                <a:gd name="connsiteY39" fmla="*/ 1052514 h 1357314"/>
                <a:gd name="connsiteX40" fmla="*/ 0 w 1652587"/>
                <a:gd name="connsiteY40" fmla="*/ 1052514 h 1357314"/>
                <a:gd name="connsiteX0" fmla="*/ 1652587 w 1652587"/>
                <a:gd name="connsiteY0" fmla="*/ 0 h 1357314"/>
                <a:gd name="connsiteX1" fmla="*/ 1631155 w 1652587"/>
                <a:gd name="connsiteY1" fmla="*/ 38102 h 1357314"/>
                <a:gd name="connsiteX2" fmla="*/ 1597819 w 1652587"/>
                <a:gd name="connsiteY2" fmla="*/ 64296 h 1357314"/>
                <a:gd name="connsiteX3" fmla="*/ 1571625 w 1652587"/>
                <a:gd name="connsiteY3" fmla="*/ 97632 h 1357314"/>
                <a:gd name="connsiteX4" fmla="*/ 1554956 w 1652587"/>
                <a:gd name="connsiteY4" fmla="*/ 126207 h 1357314"/>
                <a:gd name="connsiteX5" fmla="*/ 1526381 w 1652587"/>
                <a:gd name="connsiteY5" fmla="*/ 169070 h 1357314"/>
                <a:gd name="connsiteX6" fmla="*/ 1481138 w 1652587"/>
                <a:gd name="connsiteY6" fmla="*/ 221457 h 1357314"/>
                <a:gd name="connsiteX7" fmla="*/ 1457325 w 1652587"/>
                <a:gd name="connsiteY7" fmla="*/ 252414 h 1357314"/>
                <a:gd name="connsiteX8" fmla="*/ 1421605 w 1652587"/>
                <a:gd name="connsiteY8" fmla="*/ 307182 h 1357314"/>
                <a:gd name="connsiteX9" fmla="*/ 1383506 w 1652587"/>
                <a:gd name="connsiteY9" fmla="*/ 357189 h 1357314"/>
                <a:gd name="connsiteX10" fmla="*/ 1333500 w 1652587"/>
                <a:gd name="connsiteY10" fmla="*/ 423864 h 1357314"/>
                <a:gd name="connsiteX11" fmla="*/ 1283494 w 1652587"/>
                <a:gd name="connsiteY11" fmla="*/ 502445 h 1357314"/>
                <a:gd name="connsiteX12" fmla="*/ 1247775 w 1652587"/>
                <a:gd name="connsiteY12" fmla="*/ 561976 h 1357314"/>
                <a:gd name="connsiteX13" fmla="*/ 1209675 w 1652587"/>
                <a:gd name="connsiteY13" fmla="*/ 616745 h 1357314"/>
                <a:gd name="connsiteX14" fmla="*/ 1166812 w 1652587"/>
                <a:gd name="connsiteY14" fmla="*/ 671514 h 1357314"/>
                <a:gd name="connsiteX15" fmla="*/ 1114425 w 1652587"/>
                <a:gd name="connsiteY15" fmla="*/ 733426 h 1357314"/>
                <a:gd name="connsiteX16" fmla="*/ 1066800 w 1652587"/>
                <a:gd name="connsiteY16" fmla="*/ 785814 h 1357314"/>
                <a:gd name="connsiteX17" fmla="*/ 990600 w 1652587"/>
                <a:gd name="connsiteY17" fmla="*/ 871539 h 1357314"/>
                <a:gd name="connsiteX18" fmla="*/ 885825 w 1652587"/>
                <a:gd name="connsiteY18" fmla="*/ 966789 h 1357314"/>
                <a:gd name="connsiteX19" fmla="*/ 847725 w 1652587"/>
                <a:gd name="connsiteY19" fmla="*/ 985839 h 1357314"/>
                <a:gd name="connsiteX20" fmla="*/ 819150 w 1652587"/>
                <a:gd name="connsiteY20" fmla="*/ 995364 h 1357314"/>
                <a:gd name="connsiteX21" fmla="*/ 766762 w 1652587"/>
                <a:gd name="connsiteY21" fmla="*/ 1052514 h 1357314"/>
                <a:gd name="connsiteX22" fmla="*/ 742950 w 1652587"/>
                <a:gd name="connsiteY22" fmla="*/ 1090614 h 1357314"/>
                <a:gd name="connsiteX23" fmla="*/ 709612 w 1652587"/>
                <a:gd name="connsiteY23" fmla="*/ 1128714 h 1357314"/>
                <a:gd name="connsiteX24" fmla="*/ 623887 w 1652587"/>
                <a:gd name="connsiteY24" fmla="*/ 1162051 h 1357314"/>
                <a:gd name="connsiteX25" fmla="*/ 571500 w 1652587"/>
                <a:gd name="connsiteY25" fmla="*/ 1214439 h 1357314"/>
                <a:gd name="connsiteX26" fmla="*/ 504825 w 1652587"/>
                <a:gd name="connsiteY26" fmla="*/ 1247776 h 1357314"/>
                <a:gd name="connsiteX27" fmla="*/ 481012 w 1652587"/>
                <a:gd name="connsiteY27" fmla="*/ 1271589 h 1357314"/>
                <a:gd name="connsiteX28" fmla="*/ 428625 w 1652587"/>
                <a:gd name="connsiteY28" fmla="*/ 1309689 h 1357314"/>
                <a:gd name="connsiteX29" fmla="*/ 376237 w 1652587"/>
                <a:gd name="connsiteY29" fmla="*/ 1323976 h 1357314"/>
                <a:gd name="connsiteX30" fmla="*/ 357187 w 1652587"/>
                <a:gd name="connsiteY30" fmla="*/ 1338264 h 1357314"/>
                <a:gd name="connsiteX31" fmla="*/ 323850 w 1652587"/>
                <a:gd name="connsiteY31" fmla="*/ 1357314 h 1357314"/>
                <a:gd name="connsiteX32" fmla="*/ 290512 w 1652587"/>
                <a:gd name="connsiteY32" fmla="*/ 1357314 h 1357314"/>
                <a:gd name="connsiteX33" fmla="*/ 266700 w 1652587"/>
                <a:gd name="connsiteY33" fmla="*/ 1357314 h 1357314"/>
                <a:gd name="connsiteX34" fmla="*/ 200025 w 1652587"/>
                <a:gd name="connsiteY34" fmla="*/ 1328739 h 1357314"/>
                <a:gd name="connsiteX35" fmla="*/ 166687 w 1652587"/>
                <a:gd name="connsiteY35" fmla="*/ 1295401 h 1357314"/>
                <a:gd name="connsiteX36" fmla="*/ 152400 w 1652587"/>
                <a:gd name="connsiteY36" fmla="*/ 1252539 h 1357314"/>
                <a:gd name="connsiteX37" fmla="*/ 109537 w 1652587"/>
                <a:gd name="connsiteY37" fmla="*/ 1176339 h 1357314"/>
                <a:gd name="connsiteX38" fmla="*/ 57150 w 1652587"/>
                <a:gd name="connsiteY38" fmla="*/ 1090614 h 1357314"/>
                <a:gd name="connsiteX39" fmla="*/ 0 w 1652587"/>
                <a:gd name="connsiteY39" fmla="*/ 1052514 h 1357314"/>
                <a:gd name="connsiteX40" fmla="*/ 0 w 1652587"/>
                <a:gd name="connsiteY40" fmla="*/ 1052514 h 1357314"/>
                <a:gd name="connsiteX0" fmla="*/ 1652587 w 1652587"/>
                <a:gd name="connsiteY0" fmla="*/ 0 h 1357314"/>
                <a:gd name="connsiteX1" fmla="*/ 1631155 w 1652587"/>
                <a:gd name="connsiteY1" fmla="*/ 38102 h 1357314"/>
                <a:gd name="connsiteX2" fmla="*/ 1597819 w 1652587"/>
                <a:gd name="connsiteY2" fmla="*/ 64296 h 1357314"/>
                <a:gd name="connsiteX3" fmla="*/ 1571625 w 1652587"/>
                <a:gd name="connsiteY3" fmla="*/ 97632 h 1357314"/>
                <a:gd name="connsiteX4" fmla="*/ 1554956 w 1652587"/>
                <a:gd name="connsiteY4" fmla="*/ 126207 h 1357314"/>
                <a:gd name="connsiteX5" fmla="*/ 1526381 w 1652587"/>
                <a:gd name="connsiteY5" fmla="*/ 169070 h 1357314"/>
                <a:gd name="connsiteX6" fmla="*/ 1481138 w 1652587"/>
                <a:gd name="connsiteY6" fmla="*/ 221457 h 1357314"/>
                <a:gd name="connsiteX7" fmla="*/ 1457325 w 1652587"/>
                <a:gd name="connsiteY7" fmla="*/ 252414 h 1357314"/>
                <a:gd name="connsiteX8" fmla="*/ 1421605 w 1652587"/>
                <a:gd name="connsiteY8" fmla="*/ 307182 h 1357314"/>
                <a:gd name="connsiteX9" fmla="*/ 1383506 w 1652587"/>
                <a:gd name="connsiteY9" fmla="*/ 357189 h 1357314"/>
                <a:gd name="connsiteX10" fmla="*/ 1333500 w 1652587"/>
                <a:gd name="connsiteY10" fmla="*/ 423864 h 1357314"/>
                <a:gd name="connsiteX11" fmla="*/ 1283494 w 1652587"/>
                <a:gd name="connsiteY11" fmla="*/ 502445 h 1357314"/>
                <a:gd name="connsiteX12" fmla="*/ 1247775 w 1652587"/>
                <a:gd name="connsiteY12" fmla="*/ 561976 h 1357314"/>
                <a:gd name="connsiteX13" fmla="*/ 1209675 w 1652587"/>
                <a:gd name="connsiteY13" fmla="*/ 616745 h 1357314"/>
                <a:gd name="connsiteX14" fmla="*/ 1166812 w 1652587"/>
                <a:gd name="connsiteY14" fmla="*/ 671514 h 1357314"/>
                <a:gd name="connsiteX15" fmla="*/ 1114425 w 1652587"/>
                <a:gd name="connsiteY15" fmla="*/ 733426 h 1357314"/>
                <a:gd name="connsiteX16" fmla="*/ 1066800 w 1652587"/>
                <a:gd name="connsiteY16" fmla="*/ 785814 h 1357314"/>
                <a:gd name="connsiteX17" fmla="*/ 990600 w 1652587"/>
                <a:gd name="connsiteY17" fmla="*/ 871539 h 1357314"/>
                <a:gd name="connsiteX18" fmla="*/ 885825 w 1652587"/>
                <a:gd name="connsiteY18" fmla="*/ 966789 h 1357314"/>
                <a:gd name="connsiteX19" fmla="*/ 847725 w 1652587"/>
                <a:gd name="connsiteY19" fmla="*/ 985839 h 1357314"/>
                <a:gd name="connsiteX20" fmla="*/ 823913 w 1652587"/>
                <a:gd name="connsiteY20" fmla="*/ 1007270 h 1357314"/>
                <a:gd name="connsiteX21" fmla="*/ 766762 w 1652587"/>
                <a:gd name="connsiteY21" fmla="*/ 1052514 h 1357314"/>
                <a:gd name="connsiteX22" fmla="*/ 742950 w 1652587"/>
                <a:gd name="connsiteY22" fmla="*/ 1090614 h 1357314"/>
                <a:gd name="connsiteX23" fmla="*/ 709612 w 1652587"/>
                <a:gd name="connsiteY23" fmla="*/ 1128714 h 1357314"/>
                <a:gd name="connsiteX24" fmla="*/ 623887 w 1652587"/>
                <a:gd name="connsiteY24" fmla="*/ 1162051 h 1357314"/>
                <a:gd name="connsiteX25" fmla="*/ 571500 w 1652587"/>
                <a:gd name="connsiteY25" fmla="*/ 1214439 h 1357314"/>
                <a:gd name="connsiteX26" fmla="*/ 504825 w 1652587"/>
                <a:gd name="connsiteY26" fmla="*/ 1247776 h 1357314"/>
                <a:gd name="connsiteX27" fmla="*/ 481012 w 1652587"/>
                <a:gd name="connsiteY27" fmla="*/ 1271589 h 1357314"/>
                <a:gd name="connsiteX28" fmla="*/ 428625 w 1652587"/>
                <a:gd name="connsiteY28" fmla="*/ 1309689 h 1357314"/>
                <a:gd name="connsiteX29" fmla="*/ 376237 w 1652587"/>
                <a:gd name="connsiteY29" fmla="*/ 1323976 h 1357314"/>
                <a:gd name="connsiteX30" fmla="*/ 357187 w 1652587"/>
                <a:gd name="connsiteY30" fmla="*/ 1338264 h 1357314"/>
                <a:gd name="connsiteX31" fmla="*/ 323850 w 1652587"/>
                <a:gd name="connsiteY31" fmla="*/ 1357314 h 1357314"/>
                <a:gd name="connsiteX32" fmla="*/ 290512 w 1652587"/>
                <a:gd name="connsiteY32" fmla="*/ 1357314 h 1357314"/>
                <a:gd name="connsiteX33" fmla="*/ 266700 w 1652587"/>
                <a:gd name="connsiteY33" fmla="*/ 1357314 h 1357314"/>
                <a:gd name="connsiteX34" fmla="*/ 200025 w 1652587"/>
                <a:gd name="connsiteY34" fmla="*/ 1328739 h 1357314"/>
                <a:gd name="connsiteX35" fmla="*/ 166687 w 1652587"/>
                <a:gd name="connsiteY35" fmla="*/ 1295401 h 1357314"/>
                <a:gd name="connsiteX36" fmla="*/ 152400 w 1652587"/>
                <a:gd name="connsiteY36" fmla="*/ 1252539 h 1357314"/>
                <a:gd name="connsiteX37" fmla="*/ 109537 w 1652587"/>
                <a:gd name="connsiteY37" fmla="*/ 1176339 h 1357314"/>
                <a:gd name="connsiteX38" fmla="*/ 57150 w 1652587"/>
                <a:gd name="connsiteY38" fmla="*/ 1090614 h 1357314"/>
                <a:gd name="connsiteX39" fmla="*/ 0 w 1652587"/>
                <a:gd name="connsiteY39" fmla="*/ 1052514 h 1357314"/>
                <a:gd name="connsiteX40" fmla="*/ 0 w 1652587"/>
                <a:gd name="connsiteY40" fmla="*/ 1052514 h 1357314"/>
                <a:gd name="connsiteX0" fmla="*/ 1652587 w 1652587"/>
                <a:gd name="connsiteY0" fmla="*/ 0 h 1357314"/>
                <a:gd name="connsiteX1" fmla="*/ 1631155 w 1652587"/>
                <a:gd name="connsiteY1" fmla="*/ 38102 h 1357314"/>
                <a:gd name="connsiteX2" fmla="*/ 1597819 w 1652587"/>
                <a:gd name="connsiteY2" fmla="*/ 64296 h 1357314"/>
                <a:gd name="connsiteX3" fmla="*/ 1571625 w 1652587"/>
                <a:gd name="connsiteY3" fmla="*/ 97632 h 1357314"/>
                <a:gd name="connsiteX4" fmla="*/ 1554956 w 1652587"/>
                <a:gd name="connsiteY4" fmla="*/ 126207 h 1357314"/>
                <a:gd name="connsiteX5" fmla="*/ 1526381 w 1652587"/>
                <a:gd name="connsiteY5" fmla="*/ 169070 h 1357314"/>
                <a:gd name="connsiteX6" fmla="*/ 1481138 w 1652587"/>
                <a:gd name="connsiteY6" fmla="*/ 221457 h 1357314"/>
                <a:gd name="connsiteX7" fmla="*/ 1457325 w 1652587"/>
                <a:gd name="connsiteY7" fmla="*/ 252414 h 1357314"/>
                <a:gd name="connsiteX8" fmla="*/ 1421605 w 1652587"/>
                <a:gd name="connsiteY8" fmla="*/ 307182 h 1357314"/>
                <a:gd name="connsiteX9" fmla="*/ 1383506 w 1652587"/>
                <a:gd name="connsiteY9" fmla="*/ 357189 h 1357314"/>
                <a:gd name="connsiteX10" fmla="*/ 1333500 w 1652587"/>
                <a:gd name="connsiteY10" fmla="*/ 423864 h 1357314"/>
                <a:gd name="connsiteX11" fmla="*/ 1283494 w 1652587"/>
                <a:gd name="connsiteY11" fmla="*/ 502445 h 1357314"/>
                <a:gd name="connsiteX12" fmla="*/ 1247775 w 1652587"/>
                <a:gd name="connsiteY12" fmla="*/ 561976 h 1357314"/>
                <a:gd name="connsiteX13" fmla="*/ 1209675 w 1652587"/>
                <a:gd name="connsiteY13" fmla="*/ 616745 h 1357314"/>
                <a:gd name="connsiteX14" fmla="*/ 1166812 w 1652587"/>
                <a:gd name="connsiteY14" fmla="*/ 671514 h 1357314"/>
                <a:gd name="connsiteX15" fmla="*/ 1114425 w 1652587"/>
                <a:gd name="connsiteY15" fmla="*/ 733426 h 1357314"/>
                <a:gd name="connsiteX16" fmla="*/ 1066800 w 1652587"/>
                <a:gd name="connsiteY16" fmla="*/ 785814 h 1357314"/>
                <a:gd name="connsiteX17" fmla="*/ 990600 w 1652587"/>
                <a:gd name="connsiteY17" fmla="*/ 871539 h 1357314"/>
                <a:gd name="connsiteX18" fmla="*/ 885825 w 1652587"/>
                <a:gd name="connsiteY18" fmla="*/ 966789 h 1357314"/>
                <a:gd name="connsiteX19" fmla="*/ 854869 w 1652587"/>
                <a:gd name="connsiteY19" fmla="*/ 985839 h 1357314"/>
                <a:gd name="connsiteX20" fmla="*/ 823913 w 1652587"/>
                <a:gd name="connsiteY20" fmla="*/ 1007270 h 1357314"/>
                <a:gd name="connsiteX21" fmla="*/ 766762 w 1652587"/>
                <a:gd name="connsiteY21" fmla="*/ 1052514 h 1357314"/>
                <a:gd name="connsiteX22" fmla="*/ 742950 w 1652587"/>
                <a:gd name="connsiteY22" fmla="*/ 1090614 h 1357314"/>
                <a:gd name="connsiteX23" fmla="*/ 709612 w 1652587"/>
                <a:gd name="connsiteY23" fmla="*/ 1128714 h 1357314"/>
                <a:gd name="connsiteX24" fmla="*/ 623887 w 1652587"/>
                <a:gd name="connsiteY24" fmla="*/ 1162051 h 1357314"/>
                <a:gd name="connsiteX25" fmla="*/ 571500 w 1652587"/>
                <a:gd name="connsiteY25" fmla="*/ 1214439 h 1357314"/>
                <a:gd name="connsiteX26" fmla="*/ 504825 w 1652587"/>
                <a:gd name="connsiteY26" fmla="*/ 1247776 h 1357314"/>
                <a:gd name="connsiteX27" fmla="*/ 481012 w 1652587"/>
                <a:gd name="connsiteY27" fmla="*/ 1271589 h 1357314"/>
                <a:gd name="connsiteX28" fmla="*/ 428625 w 1652587"/>
                <a:gd name="connsiteY28" fmla="*/ 1309689 h 1357314"/>
                <a:gd name="connsiteX29" fmla="*/ 376237 w 1652587"/>
                <a:gd name="connsiteY29" fmla="*/ 1323976 h 1357314"/>
                <a:gd name="connsiteX30" fmla="*/ 357187 w 1652587"/>
                <a:gd name="connsiteY30" fmla="*/ 1338264 h 1357314"/>
                <a:gd name="connsiteX31" fmla="*/ 323850 w 1652587"/>
                <a:gd name="connsiteY31" fmla="*/ 1357314 h 1357314"/>
                <a:gd name="connsiteX32" fmla="*/ 290512 w 1652587"/>
                <a:gd name="connsiteY32" fmla="*/ 1357314 h 1357314"/>
                <a:gd name="connsiteX33" fmla="*/ 266700 w 1652587"/>
                <a:gd name="connsiteY33" fmla="*/ 1357314 h 1357314"/>
                <a:gd name="connsiteX34" fmla="*/ 200025 w 1652587"/>
                <a:gd name="connsiteY34" fmla="*/ 1328739 h 1357314"/>
                <a:gd name="connsiteX35" fmla="*/ 166687 w 1652587"/>
                <a:gd name="connsiteY35" fmla="*/ 1295401 h 1357314"/>
                <a:gd name="connsiteX36" fmla="*/ 152400 w 1652587"/>
                <a:gd name="connsiteY36" fmla="*/ 1252539 h 1357314"/>
                <a:gd name="connsiteX37" fmla="*/ 109537 w 1652587"/>
                <a:gd name="connsiteY37" fmla="*/ 1176339 h 1357314"/>
                <a:gd name="connsiteX38" fmla="*/ 57150 w 1652587"/>
                <a:gd name="connsiteY38" fmla="*/ 1090614 h 1357314"/>
                <a:gd name="connsiteX39" fmla="*/ 0 w 1652587"/>
                <a:gd name="connsiteY39" fmla="*/ 1052514 h 1357314"/>
                <a:gd name="connsiteX40" fmla="*/ 0 w 1652587"/>
                <a:gd name="connsiteY40" fmla="*/ 1052514 h 1357314"/>
                <a:gd name="connsiteX0" fmla="*/ 1652587 w 1652587"/>
                <a:gd name="connsiteY0" fmla="*/ 0 h 1357314"/>
                <a:gd name="connsiteX1" fmla="*/ 1631155 w 1652587"/>
                <a:gd name="connsiteY1" fmla="*/ 38102 h 1357314"/>
                <a:gd name="connsiteX2" fmla="*/ 1597819 w 1652587"/>
                <a:gd name="connsiteY2" fmla="*/ 64296 h 1357314"/>
                <a:gd name="connsiteX3" fmla="*/ 1571625 w 1652587"/>
                <a:gd name="connsiteY3" fmla="*/ 97632 h 1357314"/>
                <a:gd name="connsiteX4" fmla="*/ 1554956 w 1652587"/>
                <a:gd name="connsiteY4" fmla="*/ 126207 h 1357314"/>
                <a:gd name="connsiteX5" fmla="*/ 1526381 w 1652587"/>
                <a:gd name="connsiteY5" fmla="*/ 169070 h 1357314"/>
                <a:gd name="connsiteX6" fmla="*/ 1481138 w 1652587"/>
                <a:gd name="connsiteY6" fmla="*/ 221457 h 1357314"/>
                <a:gd name="connsiteX7" fmla="*/ 1457325 w 1652587"/>
                <a:gd name="connsiteY7" fmla="*/ 252414 h 1357314"/>
                <a:gd name="connsiteX8" fmla="*/ 1421605 w 1652587"/>
                <a:gd name="connsiteY8" fmla="*/ 307182 h 1357314"/>
                <a:gd name="connsiteX9" fmla="*/ 1383506 w 1652587"/>
                <a:gd name="connsiteY9" fmla="*/ 357189 h 1357314"/>
                <a:gd name="connsiteX10" fmla="*/ 1333500 w 1652587"/>
                <a:gd name="connsiteY10" fmla="*/ 423864 h 1357314"/>
                <a:gd name="connsiteX11" fmla="*/ 1283494 w 1652587"/>
                <a:gd name="connsiteY11" fmla="*/ 502445 h 1357314"/>
                <a:gd name="connsiteX12" fmla="*/ 1247775 w 1652587"/>
                <a:gd name="connsiteY12" fmla="*/ 561976 h 1357314"/>
                <a:gd name="connsiteX13" fmla="*/ 1209675 w 1652587"/>
                <a:gd name="connsiteY13" fmla="*/ 616745 h 1357314"/>
                <a:gd name="connsiteX14" fmla="*/ 1166812 w 1652587"/>
                <a:gd name="connsiteY14" fmla="*/ 671514 h 1357314"/>
                <a:gd name="connsiteX15" fmla="*/ 1114425 w 1652587"/>
                <a:gd name="connsiteY15" fmla="*/ 733426 h 1357314"/>
                <a:gd name="connsiteX16" fmla="*/ 1066800 w 1652587"/>
                <a:gd name="connsiteY16" fmla="*/ 785814 h 1357314"/>
                <a:gd name="connsiteX17" fmla="*/ 990600 w 1652587"/>
                <a:gd name="connsiteY17" fmla="*/ 871539 h 1357314"/>
                <a:gd name="connsiteX18" fmla="*/ 885825 w 1652587"/>
                <a:gd name="connsiteY18" fmla="*/ 966789 h 1357314"/>
                <a:gd name="connsiteX19" fmla="*/ 854869 w 1652587"/>
                <a:gd name="connsiteY19" fmla="*/ 985839 h 1357314"/>
                <a:gd name="connsiteX20" fmla="*/ 819150 w 1652587"/>
                <a:gd name="connsiteY20" fmla="*/ 1021557 h 1357314"/>
                <a:gd name="connsiteX21" fmla="*/ 766762 w 1652587"/>
                <a:gd name="connsiteY21" fmla="*/ 1052514 h 1357314"/>
                <a:gd name="connsiteX22" fmla="*/ 742950 w 1652587"/>
                <a:gd name="connsiteY22" fmla="*/ 1090614 h 1357314"/>
                <a:gd name="connsiteX23" fmla="*/ 709612 w 1652587"/>
                <a:gd name="connsiteY23" fmla="*/ 1128714 h 1357314"/>
                <a:gd name="connsiteX24" fmla="*/ 623887 w 1652587"/>
                <a:gd name="connsiteY24" fmla="*/ 1162051 h 1357314"/>
                <a:gd name="connsiteX25" fmla="*/ 571500 w 1652587"/>
                <a:gd name="connsiteY25" fmla="*/ 1214439 h 1357314"/>
                <a:gd name="connsiteX26" fmla="*/ 504825 w 1652587"/>
                <a:gd name="connsiteY26" fmla="*/ 1247776 h 1357314"/>
                <a:gd name="connsiteX27" fmla="*/ 481012 w 1652587"/>
                <a:gd name="connsiteY27" fmla="*/ 1271589 h 1357314"/>
                <a:gd name="connsiteX28" fmla="*/ 428625 w 1652587"/>
                <a:gd name="connsiteY28" fmla="*/ 1309689 h 1357314"/>
                <a:gd name="connsiteX29" fmla="*/ 376237 w 1652587"/>
                <a:gd name="connsiteY29" fmla="*/ 1323976 h 1357314"/>
                <a:gd name="connsiteX30" fmla="*/ 357187 w 1652587"/>
                <a:gd name="connsiteY30" fmla="*/ 1338264 h 1357314"/>
                <a:gd name="connsiteX31" fmla="*/ 323850 w 1652587"/>
                <a:gd name="connsiteY31" fmla="*/ 1357314 h 1357314"/>
                <a:gd name="connsiteX32" fmla="*/ 290512 w 1652587"/>
                <a:gd name="connsiteY32" fmla="*/ 1357314 h 1357314"/>
                <a:gd name="connsiteX33" fmla="*/ 266700 w 1652587"/>
                <a:gd name="connsiteY33" fmla="*/ 1357314 h 1357314"/>
                <a:gd name="connsiteX34" fmla="*/ 200025 w 1652587"/>
                <a:gd name="connsiteY34" fmla="*/ 1328739 h 1357314"/>
                <a:gd name="connsiteX35" fmla="*/ 166687 w 1652587"/>
                <a:gd name="connsiteY35" fmla="*/ 1295401 h 1357314"/>
                <a:gd name="connsiteX36" fmla="*/ 152400 w 1652587"/>
                <a:gd name="connsiteY36" fmla="*/ 1252539 h 1357314"/>
                <a:gd name="connsiteX37" fmla="*/ 109537 w 1652587"/>
                <a:gd name="connsiteY37" fmla="*/ 1176339 h 1357314"/>
                <a:gd name="connsiteX38" fmla="*/ 57150 w 1652587"/>
                <a:gd name="connsiteY38" fmla="*/ 1090614 h 1357314"/>
                <a:gd name="connsiteX39" fmla="*/ 0 w 1652587"/>
                <a:gd name="connsiteY39" fmla="*/ 1052514 h 1357314"/>
                <a:gd name="connsiteX40" fmla="*/ 0 w 1652587"/>
                <a:gd name="connsiteY40" fmla="*/ 1052514 h 1357314"/>
                <a:gd name="connsiteX0" fmla="*/ 1652587 w 1652587"/>
                <a:gd name="connsiteY0" fmla="*/ 0 h 1357314"/>
                <a:gd name="connsiteX1" fmla="*/ 1631155 w 1652587"/>
                <a:gd name="connsiteY1" fmla="*/ 38102 h 1357314"/>
                <a:gd name="connsiteX2" fmla="*/ 1597819 w 1652587"/>
                <a:gd name="connsiteY2" fmla="*/ 64296 h 1357314"/>
                <a:gd name="connsiteX3" fmla="*/ 1571625 w 1652587"/>
                <a:gd name="connsiteY3" fmla="*/ 97632 h 1357314"/>
                <a:gd name="connsiteX4" fmla="*/ 1554956 w 1652587"/>
                <a:gd name="connsiteY4" fmla="*/ 126207 h 1357314"/>
                <a:gd name="connsiteX5" fmla="*/ 1526381 w 1652587"/>
                <a:gd name="connsiteY5" fmla="*/ 169070 h 1357314"/>
                <a:gd name="connsiteX6" fmla="*/ 1481138 w 1652587"/>
                <a:gd name="connsiteY6" fmla="*/ 221457 h 1357314"/>
                <a:gd name="connsiteX7" fmla="*/ 1457325 w 1652587"/>
                <a:gd name="connsiteY7" fmla="*/ 252414 h 1357314"/>
                <a:gd name="connsiteX8" fmla="*/ 1421605 w 1652587"/>
                <a:gd name="connsiteY8" fmla="*/ 307182 h 1357314"/>
                <a:gd name="connsiteX9" fmla="*/ 1383506 w 1652587"/>
                <a:gd name="connsiteY9" fmla="*/ 357189 h 1357314"/>
                <a:gd name="connsiteX10" fmla="*/ 1333500 w 1652587"/>
                <a:gd name="connsiteY10" fmla="*/ 423864 h 1357314"/>
                <a:gd name="connsiteX11" fmla="*/ 1283494 w 1652587"/>
                <a:gd name="connsiteY11" fmla="*/ 502445 h 1357314"/>
                <a:gd name="connsiteX12" fmla="*/ 1247775 w 1652587"/>
                <a:gd name="connsiteY12" fmla="*/ 561976 h 1357314"/>
                <a:gd name="connsiteX13" fmla="*/ 1209675 w 1652587"/>
                <a:gd name="connsiteY13" fmla="*/ 616745 h 1357314"/>
                <a:gd name="connsiteX14" fmla="*/ 1166812 w 1652587"/>
                <a:gd name="connsiteY14" fmla="*/ 671514 h 1357314"/>
                <a:gd name="connsiteX15" fmla="*/ 1114425 w 1652587"/>
                <a:gd name="connsiteY15" fmla="*/ 733426 h 1357314"/>
                <a:gd name="connsiteX16" fmla="*/ 1066800 w 1652587"/>
                <a:gd name="connsiteY16" fmla="*/ 785814 h 1357314"/>
                <a:gd name="connsiteX17" fmla="*/ 990600 w 1652587"/>
                <a:gd name="connsiteY17" fmla="*/ 871539 h 1357314"/>
                <a:gd name="connsiteX18" fmla="*/ 854869 w 1652587"/>
                <a:gd name="connsiteY18" fmla="*/ 985839 h 1357314"/>
                <a:gd name="connsiteX19" fmla="*/ 819150 w 1652587"/>
                <a:gd name="connsiteY19" fmla="*/ 1021557 h 1357314"/>
                <a:gd name="connsiteX20" fmla="*/ 766762 w 1652587"/>
                <a:gd name="connsiteY20" fmla="*/ 1052514 h 1357314"/>
                <a:gd name="connsiteX21" fmla="*/ 742950 w 1652587"/>
                <a:gd name="connsiteY21" fmla="*/ 1090614 h 1357314"/>
                <a:gd name="connsiteX22" fmla="*/ 709612 w 1652587"/>
                <a:gd name="connsiteY22" fmla="*/ 1128714 h 1357314"/>
                <a:gd name="connsiteX23" fmla="*/ 623887 w 1652587"/>
                <a:gd name="connsiteY23" fmla="*/ 1162051 h 1357314"/>
                <a:gd name="connsiteX24" fmla="*/ 571500 w 1652587"/>
                <a:gd name="connsiteY24" fmla="*/ 1214439 h 1357314"/>
                <a:gd name="connsiteX25" fmla="*/ 504825 w 1652587"/>
                <a:gd name="connsiteY25" fmla="*/ 1247776 h 1357314"/>
                <a:gd name="connsiteX26" fmla="*/ 481012 w 1652587"/>
                <a:gd name="connsiteY26" fmla="*/ 1271589 h 1357314"/>
                <a:gd name="connsiteX27" fmla="*/ 428625 w 1652587"/>
                <a:gd name="connsiteY27" fmla="*/ 1309689 h 1357314"/>
                <a:gd name="connsiteX28" fmla="*/ 376237 w 1652587"/>
                <a:gd name="connsiteY28" fmla="*/ 1323976 h 1357314"/>
                <a:gd name="connsiteX29" fmla="*/ 357187 w 1652587"/>
                <a:gd name="connsiteY29" fmla="*/ 1338264 h 1357314"/>
                <a:gd name="connsiteX30" fmla="*/ 323850 w 1652587"/>
                <a:gd name="connsiteY30" fmla="*/ 1357314 h 1357314"/>
                <a:gd name="connsiteX31" fmla="*/ 290512 w 1652587"/>
                <a:gd name="connsiteY31" fmla="*/ 1357314 h 1357314"/>
                <a:gd name="connsiteX32" fmla="*/ 266700 w 1652587"/>
                <a:gd name="connsiteY32" fmla="*/ 1357314 h 1357314"/>
                <a:gd name="connsiteX33" fmla="*/ 200025 w 1652587"/>
                <a:gd name="connsiteY33" fmla="*/ 1328739 h 1357314"/>
                <a:gd name="connsiteX34" fmla="*/ 166687 w 1652587"/>
                <a:gd name="connsiteY34" fmla="*/ 1295401 h 1357314"/>
                <a:gd name="connsiteX35" fmla="*/ 152400 w 1652587"/>
                <a:gd name="connsiteY35" fmla="*/ 1252539 h 1357314"/>
                <a:gd name="connsiteX36" fmla="*/ 109537 w 1652587"/>
                <a:gd name="connsiteY36" fmla="*/ 1176339 h 1357314"/>
                <a:gd name="connsiteX37" fmla="*/ 57150 w 1652587"/>
                <a:gd name="connsiteY37" fmla="*/ 1090614 h 1357314"/>
                <a:gd name="connsiteX38" fmla="*/ 0 w 1652587"/>
                <a:gd name="connsiteY38" fmla="*/ 1052514 h 1357314"/>
                <a:gd name="connsiteX39" fmla="*/ 0 w 1652587"/>
                <a:gd name="connsiteY39" fmla="*/ 1052514 h 1357314"/>
                <a:gd name="connsiteX0" fmla="*/ 1652587 w 1652587"/>
                <a:gd name="connsiteY0" fmla="*/ 0 h 1357314"/>
                <a:gd name="connsiteX1" fmla="*/ 1631155 w 1652587"/>
                <a:gd name="connsiteY1" fmla="*/ 38102 h 1357314"/>
                <a:gd name="connsiteX2" fmla="*/ 1597819 w 1652587"/>
                <a:gd name="connsiteY2" fmla="*/ 64296 h 1357314"/>
                <a:gd name="connsiteX3" fmla="*/ 1571625 w 1652587"/>
                <a:gd name="connsiteY3" fmla="*/ 97632 h 1357314"/>
                <a:gd name="connsiteX4" fmla="*/ 1554956 w 1652587"/>
                <a:gd name="connsiteY4" fmla="*/ 126207 h 1357314"/>
                <a:gd name="connsiteX5" fmla="*/ 1526381 w 1652587"/>
                <a:gd name="connsiteY5" fmla="*/ 169070 h 1357314"/>
                <a:gd name="connsiteX6" fmla="*/ 1481138 w 1652587"/>
                <a:gd name="connsiteY6" fmla="*/ 221457 h 1357314"/>
                <a:gd name="connsiteX7" fmla="*/ 1457325 w 1652587"/>
                <a:gd name="connsiteY7" fmla="*/ 252414 h 1357314"/>
                <a:gd name="connsiteX8" fmla="*/ 1421605 w 1652587"/>
                <a:gd name="connsiteY8" fmla="*/ 307182 h 1357314"/>
                <a:gd name="connsiteX9" fmla="*/ 1383506 w 1652587"/>
                <a:gd name="connsiteY9" fmla="*/ 357189 h 1357314"/>
                <a:gd name="connsiteX10" fmla="*/ 1333500 w 1652587"/>
                <a:gd name="connsiteY10" fmla="*/ 423864 h 1357314"/>
                <a:gd name="connsiteX11" fmla="*/ 1283494 w 1652587"/>
                <a:gd name="connsiteY11" fmla="*/ 502445 h 1357314"/>
                <a:gd name="connsiteX12" fmla="*/ 1247775 w 1652587"/>
                <a:gd name="connsiteY12" fmla="*/ 561976 h 1357314"/>
                <a:gd name="connsiteX13" fmla="*/ 1209675 w 1652587"/>
                <a:gd name="connsiteY13" fmla="*/ 616745 h 1357314"/>
                <a:gd name="connsiteX14" fmla="*/ 1166812 w 1652587"/>
                <a:gd name="connsiteY14" fmla="*/ 671514 h 1357314"/>
                <a:gd name="connsiteX15" fmla="*/ 1114425 w 1652587"/>
                <a:gd name="connsiteY15" fmla="*/ 733426 h 1357314"/>
                <a:gd name="connsiteX16" fmla="*/ 1066800 w 1652587"/>
                <a:gd name="connsiteY16" fmla="*/ 785814 h 1357314"/>
                <a:gd name="connsiteX17" fmla="*/ 990600 w 1652587"/>
                <a:gd name="connsiteY17" fmla="*/ 871539 h 1357314"/>
                <a:gd name="connsiteX18" fmla="*/ 878681 w 1652587"/>
                <a:gd name="connsiteY18" fmla="*/ 973933 h 1357314"/>
                <a:gd name="connsiteX19" fmla="*/ 819150 w 1652587"/>
                <a:gd name="connsiteY19" fmla="*/ 1021557 h 1357314"/>
                <a:gd name="connsiteX20" fmla="*/ 766762 w 1652587"/>
                <a:gd name="connsiteY20" fmla="*/ 1052514 h 1357314"/>
                <a:gd name="connsiteX21" fmla="*/ 742950 w 1652587"/>
                <a:gd name="connsiteY21" fmla="*/ 1090614 h 1357314"/>
                <a:gd name="connsiteX22" fmla="*/ 709612 w 1652587"/>
                <a:gd name="connsiteY22" fmla="*/ 1128714 h 1357314"/>
                <a:gd name="connsiteX23" fmla="*/ 623887 w 1652587"/>
                <a:gd name="connsiteY23" fmla="*/ 1162051 h 1357314"/>
                <a:gd name="connsiteX24" fmla="*/ 571500 w 1652587"/>
                <a:gd name="connsiteY24" fmla="*/ 1214439 h 1357314"/>
                <a:gd name="connsiteX25" fmla="*/ 504825 w 1652587"/>
                <a:gd name="connsiteY25" fmla="*/ 1247776 h 1357314"/>
                <a:gd name="connsiteX26" fmla="*/ 481012 w 1652587"/>
                <a:gd name="connsiteY26" fmla="*/ 1271589 h 1357314"/>
                <a:gd name="connsiteX27" fmla="*/ 428625 w 1652587"/>
                <a:gd name="connsiteY27" fmla="*/ 1309689 h 1357314"/>
                <a:gd name="connsiteX28" fmla="*/ 376237 w 1652587"/>
                <a:gd name="connsiteY28" fmla="*/ 1323976 h 1357314"/>
                <a:gd name="connsiteX29" fmla="*/ 357187 w 1652587"/>
                <a:gd name="connsiteY29" fmla="*/ 1338264 h 1357314"/>
                <a:gd name="connsiteX30" fmla="*/ 323850 w 1652587"/>
                <a:gd name="connsiteY30" fmla="*/ 1357314 h 1357314"/>
                <a:gd name="connsiteX31" fmla="*/ 290512 w 1652587"/>
                <a:gd name="connsiteY31" fmla="*/ 1357314 h 1357314"/>
                <a:gd name="connsiteX32" fmla="*/ 266700 w 1652587"/>
                <a:gd name="connsiteY32" fmla="*/ 1357314 h 1357314"/>
                <a:gd name="connsiteX33" fmla="*/ 200025 w 1652587"/>
                <a:gd name="connsiteY33" fmla="*/ 1328739 h 1357314"/>
                <a:gd name="connsiteX34" fmla="*/ 166687 w 1652587"/>
                <a:gd name="connsiteY34" fmla="*/ 1295401 h 1357314"/>
                <a:gd name="connsiteX35" fmla="*/ 152400 w 1652587"/>
                <a:gd name="connsiteY35" fmla="*/ 1252539 h 1357314"/>
                <a:gd name="connsiteX36" fmla="*/ 109537 w 1652587"/>
                <a:gd name="connsiteY36" fmla="*/ 1176339 h 1357314"/>
                <a:gd name="connsiteX37" fmla="*/ 57150 w 1652587"/>
                <a:gd name="connsiteY37" fmla="*/ 1090614 h 1357314"/>
                <a:gd name="connsiteX38" fmla="*/ 0 w 1652587"/>
                <a:gd name="connsiteY38" fmla="*/ 1052514 h 1357314"/>
                <a:gd name="connsiteX39" fmla="*/ 0 w 1652587"/>
                <a:gd name="connsiteY39" fmla="*/ 1052514 h 1357314"/>
                <a:gd name="connsiteX0" fmla="*/ 1652587 w 1652587"/>
                <a:gd name="connsiteY0" fmla="*/ 0 h 1357314"/>
                <a:gd name="connsiteX1" fmla="*/ 1631155 w 1652587"/>
                <a:gd name="connsiteY1" fmla="*/ 38102 h 1357314"/>
                <a:gd name="connsiteX2" fmla="*/ 1597819 w 1652587"/>
                <a:gd name="connsiteY2" fmla="*/ 64296 h 1357314"/>
                <a:gd name="connsiteX3" fmla="*/ 1571625 w 1652587"/>
                <a:gd name="connsiteY3" fmla="*/ 97632 h 1357314"/>
                <a:gd name="connsiteX4" fmla="*/ 1554956 w 1652587"/>
                <a:gd name="connsiteY4" fmla="*/ 126207 h 1357314"/>
                <a:gd name="connsiteX5" fmla="*/ 1526381 w 1652587"/>
                <a:gd name="connsiteY5" fmla="*/ 169070 h 1357314"/>
                <a:gd name="connsiteX6" fmla="*/ 1481138 w 1652587"/>
                <a:gd name="connsiteY6" fmla="*/ 221457 h 1357314"/>
                <a:gd name="connsiteX7" fmla="*/ 1457325 w 1652587"/>
                <a:gd name="connsiteY7" fmla="*/ 252414 h 1357314"/>
                <a:gd name="connsiteX8" fmla="*/ 1421605 w 1652587"/>
                <a:gd name="connsiteY8" fmla="*/ 307182 h 1357314"/>
                <a:gd name="connsiteX9" fmla="*/ 1383506 w 1652587"/>
                <a:gd name="connsiteY9" fmla="*/ 357189 h 1357314"/>
                <a:gd name="connsiteX10" fmla="*/ 1333500 w 1652587"/>
                <a:gd name="connsiteY10" fmla="*/ 423864 h 1357314"/>
                <a:gd name="connsiteX11" fmla="*/ 1283494 w 1652587"/>
                <a:gd name="connsiteY11" fmla="*/ 502445 h 1357314"/>
                <a:gd name="connsiteX12" fmla="*/ 1247775 w 1652587"/>
                <a:gd name="connsiteY12" fmla="*/ 561976 h 1357314"/>
                <a:gd name="connsiteX13" fmla="*/ 1209675 w 1652587"/>
                <a:gd name="connsiteY13" fmla="*/ 616745 h 1357314"/>
                <a:gd name="connsiteX14" fmla="*/ 1166812 w 1652587"/>
                <a:gd name="connsiteY14" fmla="*/ 671514 h 1357314"/>
                <a:gd name="connsiteX15" fmla="*/ 1114425 w 1652587"/>
                <a:gd name="connsiteY15" fmla="*/ 733426 h 1357314"/>
                <a:gd name="connsiteX16" fmla="*/ 1066800 w 1652587"/>
                <a:gd name="connsiteY16" fmla="*/ 785814 h 1357314"/>
                <a:gd name="connsiteX17" fmla="*/ 990600 w 1652587"/>
                <a:gd name="connsiteY17" fmla="*/ 871539 h 1357314"/>
                <a:gd name="connsiteX18" fmla="*/ 878681 w 1652587"/>
                <a:gd name="connsiteY18" fmla="*/ 973933 h 1357314"/>
                <a:gd name="connsiteX19" fmla="*/ 819150 w 1652587"/>
                <a:gd name="connsiteY19" fmla="*/ 1021557 h 1357314"/>
                <a:gd name="connsiteX20" fmla="*/ 742950 w 1652587"/>
                <a:gd name="connsiteY20" fmla="*/ 1090614 h 1357314"/>
                <a:gd name="connsiteX21" fmla="*/ 709612 w 1652587"/>
                <a:gd name="connsiteY21" fmla="*/ 1128714 h 1357314"/>
                <a:gd name="connsiteX22" fmla="*/ 623887 w 1652587"/>
                <a:gd name="connsiteY22" fmla="*/ 1162051 h 1357314"/>
                <a:gd name="connsiteX23" fmla="*/ 571500 w 1652587"/>
                <a:gd name="connsiteY23" fmla="*/ 1214439 h 1357314"/>
                <a:gd name="connsiteX24" fmla="*/ 504825 w 1652587"/>
                <a:gd name="connsiteY24" fmla="*/ 1247776 h 1357314"/>
                <a:gd name="connsiteX25" fmla="*/ 481012 w 1652587"/>
                <a:gd name="connsiteY25" fmla="*/ 1271589 h 1357314"/>
                <a:gd name="connsiteX26" fmla="*/ 428625 w 1652587"/>
                <a:gd name="connsiteY26" fmla="*/ 1309689 h 1357314"/>
                <a:gd name="connsiteX27" fmla="*/ 376237 w 1652587"/>
                <a:gd name="connsiteY27" fmla="*/ 1323976 h 1357314"/>
                <a:gd name="connsiteX28" fmla="*/ 357187 w 1652587"/>
                <a:gd name="connsiteY28" fmla="*/ 1338264 h 1357314"/>
                <a:gd name="connsiteX29" fmla="*/ 323850 w 1652587"/>
                <a:gd name="connsiteY29" fmla="*/ 1357314 h 1357314"/>
                <a:gd name="connsiteX30" fmla="*/ 290512 w 1652587"/>
                <a:gd name="connsiteY30" fmla="*/ 1357314 h 1357314"/>
                <a:gd name="connsiteX31" fmla="*/ 266700 w 1652587"/>
                <a:gd name="connsiteY31" fmla="*/ 1357314 h 1357314"/>
                <a:gd name="connsiteX32" fmla="*/ 200025 w 1652587"/>
                <a:gd name="connsiteY32" fmla="*/ 1328739 h 1357314"/>
                <a:gd name="connsiteX33" fmla="*/ 166687 w 1652587"/>
                <a:gd name="connsiteY33" fmla="*/ 1295401 h 1357314"/>
                <a:gd name="connsiteX34" fmla="*/ 152400 w 1652587"/>
                <a:gd name="connsiteY34" fmla="*/ 1252539 h 1357314"/>
                <a:gd name="connsiteX35" fmla="*/ 109537 w 1652587"/>
                <a:gd name="connsiteY35" fmla="*/ 1176339 h 1357314"/>
                <a:gd name="connsiteX36" fmla="*/ 57150 w 1652587"/>
                <a:gd name="connsiteY36" fmla="*/ 1090614 h 1357314"/>
                <a:gd name="connsiteX37" fmla="*/ 0 w 1652587"/>
                <a:gd name="connsiteY37" fmla="*/ 1052514 h 1357314"/>
                <a:gd name="connsiteX38" fmla="*/ 0 w 1652587"/>
                <a:gd name="connsiteY38" fmla="*/ 1052514 h 1357314"/>
                <a:gd name="connsiteX0" fmla="*/ 1652587 w 1652587"/>
                <a:gd name="connsiteY0" fmla="*/ 0 h 1357314"/>
                <a:gd name="connsiteX1" fmla="*/ 1631155 w 1652587"/>
                <a:gd name="connsiteY1" fmla="*/ 38102 h 1357314"/>
                <a:gd name="connsiteX2" fmla="*/ 1597819 w 1652587"/>
                <a:gd name="connsiteY2" fmla="*/ 64296 h 1357314"/>
                <a:gd name="connsiteX3" fmla="*/ 1571625 w 1652587"/>
                <a:gd name="connsiteY3" fmla="*/ 97632 h 1357314"/>
                <a:gd name="connsiteX4" fmla="*/ 1554956 w 1652587"/>
                <a:gd name="connsiteY4" fmla="*/ 126207 h 1357314"/>
                <a:gd name="connsiteX5" fmla="*/ 1526381 w 1652587"/>
                <a:gd name="connsiteY5" fmla="*/ 169070 h 1357314"/>
                <a:gd name="connsiteX6" fmla="*/ 1481138 w 1652587"/>
                <a:gd name="connsiteY6" fmla="*/ 221457 h 1357314"/>
                <a:gd name="connsiteX7" fmla="*/ 1457325 w 1652587"/>
                <a:gd name="connsiteY7" fmla="*/ 252414 h 1357314"/>
                <a:gd name="connsiteX8" fmla="*/ 1421605 w 1652587"/>
                <a:gd name="connsiteY8" fmla="*/ 307182 h 1357314"/>
                <a:gd name="connsiteX9" fmla="*/ 1383506 w 1652587"/>
                <a:gd name="connsiteY9" fmla="*/ 357189 h 1357314"/>
                <a:gd name="connsiteX10" fmla="*/ 1333500 w 1652587"/>
                <a:gd name="connsiteY10" fmla="*/ 423864 h 1357314"/>
                <a:gd name="connsiteX11" fmla="*/ 1283494 w 1652587"/>
                <a:gd name="connsiteY11" fmla="*/ 502445 h 1357314"/>
                <a:gd name="connsiteX12" fmla="*/ 1247775 w 1652587"/>
                <a:gd name="connsiteY12" fmla="*/ 561976 h 1357314"/>
                <a:gd name="connsiteX13" fmla="*/ 1209675 w 1652587"/>
                <a:gd name="connsiteY13" fmla="*/ 616745 h 1357314"/>
                <a:gd name="connsiteX14" fmla="*/ 1166812 w 1652587"/>
                <a:gd name="connsiteY14" fmla="*/ 671514 h 1357314"/>
                <a:gd name="connsiteX15" fmla="*/ 1114425 w 1652587"/>
                <a:gd name="connsiteY15" fmla="*/ 733426 h 1357314"/>
                <a:gd name="connsiteX16" fmla="*/ 1066800 w 1652587"/>
                <a:gd name="connsiteY16" fmla="*/ 785814 h 1357314"/>
                <a:gd name="connsiteX17" fmla="*/ 990600 w 1652587"/>
                <a:gd name="connsiteY17" fmla="*/ 871539 h 1357314"/>
                <a:gd name="connsiteX18" fmla="*/ 878681 w 1652587"/>
                <a:gd name="connsiteY18" fmla="*/ 973933 h 1357314"/>
                <a:gd name="connsiteX19" fmla="*/ 819150 w 1652587"/>
                <a:gd name="connsiteY19" fmla="*/ 1021557 h 1357314"/>
                <a:gd name="connsiteX20" fmla="*/ 742950 w 1652587"/>
                <a:gd name="connsiteY20" fmla="*/ 1090614 h 1357314"/>
                <a:gd name="connsiteX21" fmla="*/ 709612 w 1652587"/>
                <a:gd name="connsiteY21" fmla="*/ 1128714 h 1357314"/>
                <a:gd name="connsiteX22" fmla="*/ 623887 w 1652587"/>
                <a:gd name="connsiteY22" fmla="*/ 1162051 h 1357314"/>
                <a:gd name="connsiteX23" fmla="*/ 571500 w 1652587"/>
                <a:gd name="connsiteY23" fmla="*/ 1214439 h 1357314"/>
                <a:gd name="connsiteX24" fmla="*/ 504825 w 1652587"/>
                <a:gd name="connsiteY24" fmla="*/ 1247776 h 1357314"/>
                <a:gd name="connsiteX25" fmla="*/ 481012 w 1652587"/>
                <a:gd name="connsiteY25" fmla="*/ 1271589 h 1357314"/>
                <a:gd name="connsiteX26" fmla="*/ 428625 w 1652587"/>
                <a:gd name="connsiteY26" fmla="*/ 1309689 h 1357314"/>
                <a:gd name="connsiteX27" fmla="*/ 376237 w 1652587"/>
                <a:gd name="connsiteY27" fmla="*/ 1323976 h 1357314"/>
                <a:gd name="connsiteX28" fmla="*/ 357187 w 1652587"/>
                <a:gd name="connsiteY28" fmla="*/ 1338264 h 1357314"/>
                <a:gd name="connsiteX29" fmla="*/ 323850 w 1652587"/>
                <a:gd name="connsiteY29" fmla="*/ 1357314 h 1357314"/>
                <a:gd name="connsiteX30" fmla="*/ 290512 w 1652587"/>
                <a:gd name="connsiteY30" fmla="*/ 1357314 h 1357314"/>
                <a:gd name="connsiteX31" fmla="*/ 266700 w 1652587"/>
                <a:gd name="connsiteY31" fmla="*/ 1357314 h 1357314"/>
                <a:gd name="connsiteX32" fmla="*/ 200025 w 1652587"/>
                <a:gd name="connsiteY32" fmla="*/ 1328739 h 1357314"/>
                <a:gd name="connsiteX33" fmla="*/ 166687 w 1652587"/>
                <a:gd name="connsiteY33" fmla="*/ 1295401 h 1357314"/>
                <a:gd name="connsiteX34" fmla="*/ 152400 w 1652587"/>
                <a:gd name="connsiteY34" fmla="*/ 1252539 h 1357314"/>
                <a:gd name="connsiteX35" fmla="*/ 109537 w 1652587"/>
                <a:gd name="connsiteY35" fmla="*/ 1176339 h 1357314"/>
                <a:gd name="connsiteX36" fmla="*/ 57150 w 1652587"/>
                <a:gd name="connsiteY36" fmla="*/ 1090614 h 1357314"/>
                <a:gd name="connsiteX37" fmla="*/ 0 w 1652587"/>
                <a:gd name="connsiteY37" fmla="*/ 1052514 h 1357314"/>
                <a:gd name="connsiteX38" fmla="*/ 0 w 1652587"/>
                <a:gd name="connsiteY38" fmla="*/ 1052514 h 1357314"/>
                <a:gd name="connsiteX0" fmla="*/ 1652587 w 1652587"/>
                <a:gd name="connsiteY0" fmla="*/ 0 h 1357314"/>
                <a:gd name="connsiteX1" fmla="*/ 1631155 w 1652587"/>
                <a:gd name="connsiteY1" fmla="*/ 38102 h 1357314"/>
                <a:gd name="connsiteX2" fmla="*/ 1597819 w 1652587"/>
                <a:gd name="connsiteY2" fmla="*/ 64296 h 1357314"/>
                <a:gd name="connsiteX3" fmla="*/ 1571625 w 1652587"/>
                <a:gd name="connsiteY3" fmla="*/ 97632 h 1357314"/>
                <a:gd name="connsiteX4" fmla="*/ 1554956 w 1652587"/>
                <a:gd name="connsiteY4" fmla="*/ 126207 h 1357314"/>
                <a:gd name="connsiteX5" fmla="*/ 1526381 w 1652587"/>
                <a:gd name="connsiteY5" fmla="*/ 169070 h 1357314"/>
                <a:gd name="connsiteX6" fmla="*/ 1481138 w 1652587"/>
                <a:gd name="connsiteY6" fmla="*/ 221457 h 1357314"/>
                <a:gd name="connsiteX7" fmla="*/ 1457325 w 1652587"/>
                <a:gd name="connsiteY7" fmla="*/ 252414 h 1357314"/>
                <a:gd name="connsiteX8" fmla="*/ 1421605 w 1652587"/>
                <a:gd name="connsiteY8" fmla="*/ 307182 h 1357314"/>
                <a:gd name="connsiteX9" fmla="*/ 1383506 w 1652587"/>
                <a:gd name="connsiteY9" fmla="*/ 357189 h 1357314"/>
                <a:gd name="connsiteX10" fmla="*/ 1333500 w 1652587"/>
                <a:gd name="connsiteY10" fmla="*/ 423864 h 1357314"/>
                <a:gd name="connsiteX11" fmla="*/ 1283494 w 1652587"/>
                <a:gd name="connsiteY11" fmla="*/ 502445 h 1357314"/>
                <a:gd name="connsiteX12" fmla="*/ 1247775 w 1652587"/>
                <a:gd name="connsiteY12" fmla="*/ 561976 h 1357314"/>
                <a:gd name="connsiteX13" fmla="*/ 1209675 w 1652587"/>
                <a:gd name="connsiteY13" fmla="*/ 616745 h 1357314"/>
                <a:gd name="connsiteX14" fmla="*/ 1166812 w 1652587"/>
                <a:gd name="connsiteY14" fmla="*/ 671514 h 1357314"/>
                <a:gd name="connsiteX15" fmla="*/ 1114425 w 1652587"/>
                <a:gd name="connsiteY15" fmla="*/ 733426 h 1357314"/>
                <a:gd name="connsiteX16" fmla="*/ 1066800 w 1652587"/>
                <a:gd name="connsiteY16" fmla="*/ 785814 h 1357314"/>
                <a:gd name="connsiteX17" fmla="*/ 990600 w 1652587"/>
                <a:gd name="connsiteY17" fmla="*/ 871539 h 1357314"/>
                <a:gd name="connsiteX18" fmla="*/ 878681 w 1652587"/>
                <a:gd name="connsiteY18" fmla="*/ 973933 h 1357314"/>
                <a:gd name="connsiteX19" fmla="*/ 819150 w 1652587"/>
                <a:gd name="connsiteY19" fmla="*/ 1021557 h 1357314"/>
                <a:gd name="connsiteX20" fmla="*/ 742950 w 1652587"/>
                <a:gd name="connsiteY20" fmla="*/ 1090614 h 1357314"/>
                <a:gd name="connsiteX21" fmla="*/ 711993 w 1652587"/>
                <a:gd name="connsiteY21" fmla="*/ 1135858 h 1357314"/>
                <a:gd name="connsiteX22" fmla="*/ 623887 w 1652587"/>
                <a:gd name="connsiteY22" fmla="*/ 1162051 h 1357314"/>
                <a:gd name="connsiteX23" fmla="*/ 571500 w 1652587"/>
                <a:gd name="connsiteY23" fmla="*/ 1214439 h 1357314"/>
                <a:gd name="connsiteX24" fmla="*/ 504825 w 1652587"/>
                <a:gd name="connsiteY24" fmla="*/ 1247776 h 1357314"/>
                <a:gd name="connsiteX25" fmla="*/ 481012 w 1652587"/>
                <a:gd name="connsiteY25" fmla="*/ 1271589 h 1357314"/>
                <a:gd name="connsiteX26" fmla="*/ 428625 w 1652587"/>
                <a:gd name="connsiteY26" fmla="*/ 1309689 h 1357314"/>
                <a:gd name="connsiteX27" fmla="*/ 376237 w 1652587"/>
                <a:gd name="connsiteY27" fmla="*/ 1323976 h 1357314"/>
                <a:gd name="connsiteX28" fmla="*/ 357187 w 1652587"/>
                <a:gd name="connsiteY28" fmla="*/ 1338264 h 1357314"/>
                <a:gd name="connsiteX29" fmla="*/ 323850 w 1652587"/>
                <a:gd name="connsiteY29" fmla="*/ 1357314 h 1357314"/>
                <a:gd name="connsiteX30" fmla="*/ 290512 w 1652587"/>
                <a:gd name="connsiteY30" fmla="*/ 1357314 h 1357314"/>
                <a:gd name="connsiteX31" fmla="*/ 266700 w 1652587"/>
                <a:gd name="connsiteY31" fmla="*/ 1357314 h 1357314"/>
                <a:gd name="connsiteX32" fmla="*/ 200025 w 1652587"/>
                <a:gd name="connsiteY32" fmla="*/ 1328739 h 1357314"/>
                <a:gd name="connsiteX33" fmla="*/ 166687 w 1652587"/>
                <a:gd name="connsiteY33" fmla="*/ 1295401 h 1357314"/>
                <a:gd name="connsiteX34" fmla="*/ 152400 w 1652587"/>
                <a:gd name="connsiteY34" fmla="*/ 1252539 h 1357314"/>
                <a:gd name="connsiteX35" fmla="*/ 109537 w 1652587"/>
                <a:gd name="connsiteY35" fmla="*/ 1176339 h 1357314"/>
                <a:gd name="connsiteX36" fmla="*/ 57150 w 1652587"/>
                <a:gd name="connsiteY36" fmla="*/ 1090614 h 1357314"/>
                <a:gd name="connsiteX37" fmla="*/ 0 w 1652587"/>
                <a:gd name="connsiteY37" fmla="*/ 1052514 h 1357314"/>
                <a:gd name="connsiteX38" fmla="*/ 0 w 1652587"/>
                <a:gd name="connsiteY38" fmla="*/ 1052514 h 1357314"/>
                <a:gd name="connsiteX0" fmla="*/ 1652587 w 1652587"/>
                <a:gd name="connsiteY0" fmla="*/ 0 h 1357314"/>
                <a:gd name="connsiteX1" fmla="*/ 1631155 w 1652587"/>
                <a:gd name="connsiteY1" fmla="*/ 38102 h 1357314"/>
                <a:gd name="connsiteX2" fmla="*/ 1597819 w 1652587"/>
                <a:gd name="connsiteY2" fmla="*/ 64296 h 1357314"/>
                <a:gd name="connsiteX3" fmla="*/ 1571625 w 1652587"/>
                <a:gd name="connsiteY3" fmla="*/ 97632 h 1357314"/>
                <a:gd name="connsiteX4" fmla="*/ 1554956 w 1652587"/>
                <a:gd name="connsiteY4" fmla="*/ 126207 h 1357314"/>
                <a:gd name="connsiteX5" fmla="*/ 1526381 w 1652587"/>
                <a:gd name="connsiteY5" fmla="*/ 169070 h 1357314"/>
                <a:gd name="connsiteX6" fmla="*/ 1481138 w 1652587"/>
                <a:gd name="connsiteY6" fmla="*/ 221457 h 1357314"/>
                <a:gd name="connsiteX7" fmla="*/ 1457325 w 1652587"/>
                <a:gd name="connsiteY7" fmla="*/ 252414 h 1357314"/>
                <a:gd name="connsiteX8" fmla="*/ 1421605 w 1652587"/>
                <a:gd name="connsiteY8" fmla="*/ 307182 h 1357314"/>
                <a:gd name="connsiteX9" fmla="*/ 1383506 w 1652587"/>
                <a:gd name="connsiteY9" fmla="*/ 357189 h 1357314"/>
                <a:gd name="connsiteX10" fmla="*/ 1333500 w 1652587"/>
                <a:gd name="connsiteY10" fmla="*/ 423864 h 1357314"/>
                <a:gd name="connsiteX11" fmla="*/ 1283494 w 1652587"/>
                <a:gd name="connsiteY11" fmla="*/ 502445 h 1357314"/>
                <a:gd name="connsiteX12" fmla="*/ 1247775 w 1652587"/>
                <a:gd name="connsiteY12" fmla="*/ 561976 h 1357314"/>
                <a:gd name="connsiteX13" fmla="*/ 1209675 w 1652587"/>
                <a:gd name="connsiteY13" fmla="*/ 616745 h 1357314"/>
                <a:gd name="connsiteX14" fmla="*/ 1166812 w 1652587"/>
                <a:gd name="connsiteY14" fmla="*/ 671514 h 1357314"/>
                <a:gd name="connsiteX15" fmla="*/ 1114425 w 1652587"/>
                <a:gd name="connsiteY15" fmla="*/ 733426 h 1357314"/>
                <a:gd name="connsiteX16" fmla="*/ 1066800 w 1652587"/>
                <a:gd name="connsiteY16" fmla="*/ 785814 h 1357314"/>
                <a:gd name="connsiteX17" fmla="*/ 990600 w 1652587"/>
                <a:gd name="connsiteY17" fmla="*/ 871539 h 1357314"/>
                <a:gd name="connsiteX18" fmla="*/ 878681 w 1652587"/>
                <a:gd name="connsiteY18" fmla="*/ 973933 h 1357314"/>
                <a:gd name="connsiteX19" fmla="*/ 819150 w 1652587"/>
                <a:gd name="connsiteY19" fmla="*/ 1021557 h 1357314"/>
                <a:gd name="connsiteX20" fmla="*/ 764382 w 1652587"/>
                <a:gd name="connsiteY20" fmla="*/ 1083470 h 1357314"/>
                <a:gd name="connsiteX21" fmla="*/ 711993 w 1652587"/>
                <a:gd name="connsiteY21" fmla="*/ 1135858 h 1357314"/>
                <a:gd name="connsiteX22" fmla="*/ 623887 w 1652587"/>
                <a:gd name="connsiteY22" fmla="*/ 1162051 h 1357314"/>
                <a:gd name="connsiteX23" fmla="*/ 571500 w 1652587"/>
                <a:gd name="connsiteY23" fmla="*/ 1214439 h 1357314"/>
                <a:gd name="connsiteX24" fmla="*/ 504825 w 1652587"/>
                <a:gd name="connsiteY24" fmla="*/ 1247776 h 1357314"/>
                <a:gd name="connsiteX25" fmla="*/ 481012 w 1652587"/>
                <a:gd name="connsiteY25" fmla="*/ 1271589 h 1357314"/>
                <a:gd name="connsiteX26" fmla="*/ 428625 w 1652587"/>
                <a:gd name="connsiteY26" fmla="*/ 1309689 h 1357314"/>
                <a:gd name="connsiteX27" fmla="*/ 376237 w 1652587"/>
                <a:gd name="connsiteY27" fmla="*/ 1323976 h 1357314"/>
                <a:gd name="connsiteX28" fmla="*/ 357187 w 1652587"/>
                <a:gd name="connsiteY28" fmla="*/ 1338264 h 1357314"/>
                <a:gd name="connsiteX29" fmla="*/ 323850 w 1652587"/>
                <a:gd name="connsiteY29" fmla="*/ 1357314 h 1357314"/>
                <a:gd name="connsiteX30" fmla="*/ 290512 w 1652587"/>
                <a:gd name="connsiteY30" fmla="*/ 1357314 h 1357314"/>
                <a:gd name="connsiteX31" fmla="*/ 266700 w 1652587"/>
                <a:gd name="connsiteY31" fmla="*/ 1357314 h 1357314"/>
                <a:gd name="connsiteX32" fmla="*/ 200025 w 1652587"/>
                <a:gd name="connsiteY32" fmla="*/ 1328739 h 1357314"/>
                <a:gd name="connsiteX33" fmla="*/ 166687 w 1652587"/>
                <a:gd name="connsiteY33" fmla="*/ 1295401 h 1357314"/>
                <a:gd name="connsiteX34" fmla="*/ 152400 w 1652587"/>
                <a:gd name="connsiteY34" fmla="*/ 1252539 h 1357314"/>
                <a:gd name="connsiteX35" fmla="*/ 109537 w 1652587"/>
                <a:gd name="connsiteY35" fmla="*/ 1176339 h 1357314"/>
                <a:gd name="connsiteX36" fmla="*/ 57150 w 1652587"/>
                <a:gd name="connsiteY36" fmla="*/ 1090614 h 1357314"/>
                <a:gd name="connsiteX37" fmla="*/ 0 w 1652587"/>
                <a:gd name="connsiteY37" fmla="*/ 1052514 h 1357314"/>
                <a:gd name="connsiteX38" fmla="*/ 0 w 1652587"/>
                <a:gd name="connsiteY38" fmla="*/ 1052514 h 1357314"/>
                <a:gd name="connsiteX0" fmla="*/ 1652587 w 1652587"/>
                <a:gd name="connsiteY0" fmla="*/ 0 h 1357314"/>
                <a:gd name="connsiteX1" fmla="*/ 1631155 w 1652587"/>
                <a:gd name="connsiteY1" fmla="*/ 38102 h 1357314"/>
                <a:gd name="connsiteX2" fmla="*/ 1597819 w 1652587"/>
                <a:gd name="connsiteY2" fmla="*/ 64296 h 1357314"/>
                <a:gd name="connsiteX3" fmla="*/ 1571625 w 1652587"/>
                <a:gd name="connsiteY3" fmla="*/ 97632 h 1357314"/>
                <a:gd name="connsiteX4" fmla="*/ 1554956 w 1652587"/>
                <a:gd name="connsiteY4" fmla="*/ 126207 h 1357314"/>
                <a:gd name="connsiteX5" fmla="*/ 1526381 w 1652587"/>
                <a:gd name="connsiteY5" fmla="*/ 169070 h 1357314"/>
                <a:gd name="connsiteX6" fmla="*/ 1481138 w 1652587"/>
                <a:gd name="connsiteY6" fmla="*/ 221457 h 1357314"/>
                <a:gd name="connsiteX7" fmla="*/ 1457325 w 1652587"/>
                <a:gd name="connsiteY7" fmla="*/ 252414 h 1357314"/>
                <a:gd name="connsiteX8" fmla="*/ 1421605 w 1652587"/>
                <a:gd name="connsiteY8" fmla="*/ 307182 h 1357314"/>
                <a:gd name="connsiteX9" fmla="*/ 1383506 w 1652587"/>
                <a:gd name="connsiteY9" fmla="*/ 357189 h 1357314"/>
                <a:gd name="connsiteX10" fmla="*/ 1333500 w 1652587"/>
                <a:gd name="connsiteY10" fmla="*/ 423864 h 1357314"/>
                <a:gd name="connsiteX11" fmla="*/ 1283494 w 1652587"/>
                <a:gd name="connsiteY11" fmla="*/ 502445 h 1357314"/>
                <a:gd name="connsiteX12" fmla="*/ 1247775 w 1652587"/>
                <a:gd name="connsiteY12" fmla="*/ 561976 h 1357314"/>
                <a:gd name="connsiteX13" fmla="*/ 1209675 w 1652587"/>
                <a:gd name="connsiteY13" fmla="*/ 616745 h 1357314"/>
                <a:gd name="connsiteX14" fmla="*/ 1166812 w 1652587"/>
                <a:gd name="connsiteY14" fmla="*/ 671514 h 1357314"/>
                <a:gd name="connsiteX15" fmla="*/ 1114425 w 1652587"/>
                <a:gd name="connsiteY15" fmla="*/ 733426 h 1357314"/>
                <a:gd name="connsiteX16" fmla="*/ 1066800 w 1652587"/>
                <a:gd name="connsiteY16" fmla="*/ 785814 h 1357314"/>
                <a:gd name="connsiteX17" fmla="*/ 990600 w 1652587"/>
                <a:gd name="connsiteY17" fmla="*/ 871539 h 1357314"/>
                <a:gd name="connsiteX18" fmla="*/ 878681 w 1652587"/>
                <a:gd name="connsiteY18" fmla="*/ 973933 h 1357314"/>
                <a:gd name="connsiteX19" fmla="*/ 819150 w 1652587"/>
                <a:gd name="connsiteY19" fmla="*/ 1021557 h 1357314"/>
                <a:gd name="connsiteX20" fmla="*/ 764382 w 1652587"/>
                <a:gd name="connsiteY20" fmla="*/ 1104901 h 1357314"/>
                <a:gd name="connsiteX21" fmla="*/ 711993 w 1652587"/>
                <a:gd name="connsiteY21" fmla="*/ 1135858 h 1357314"/>
                <a:gd name="connsiteX22" fmla="*/ 623887 w 1652587"/>
                <a:gd name="connsiteY22" fmla="*/ 1162051 h 1357314"/>
                <a:gd name="connsiteX23" fmla="*/ 571500 w 1652587"/>
                <a:gd name="connsiteY23" fmla="*/ 1214439 h 1357314"/>
                <a:gd name="connsiteX24" fmla="*/ 504825 w 1652587"/>
                <a:gd name="connsiteY24" fmla="*/ 1247776 h 1357314"/>
                <a:gd name="connsiteX25" fmla="*/ 481012 w 1652587"/>
                <a:gd name="connsiteY25" fmla="*/ 1271589 h 1357314"/>
                <a:gd name="connsiteX26" fmla="*/ 428625 w 1652587"/>
                <a:gd name="connsiteY26" fmla="*/ 1309689 h 1357314"/>
                <a:gd name="connsiteX27" fmla="*/ 376237 w 1652587"/>
                <a:gd name="connsiteY27" fmla="*/ 1323976 h 1357314"/>
                <a:gd name="connsiteX28" fmla="*/ 357187 w 1652587"/>
                <a:gd name="connsiteY28" fmla="*/ 1338264 h 1357314"/>
                <a:gd name="connsiteX29" fmla="*/ 323850 w 1652587"/>
                <a:gd name="connsiteY29" fmla="*/ 1357314 h 1357314"/>
                <a:gd name="connsiteX30" fmla="*/ 290512 w 1652587"/>
                <a:gd name="connsiteY30" fmla="*/ 1357314 h 1357314"/>
                <a:gd name="connsiteX31" fmla="*/ 266700 w 1652587"/>
                <a:gd name="connsiteY31" fmla="*/ 1357314 h 1357314"/>
                <a:gd name="connsiteX32" fmla="*/ 200025 w 1652587"/>
                <a:gd name="connsiteY32" fmla="*/ 1328739 h 1357314"/>
                <a:gd name="connsiteX33" fmla="*/ 166687 w 1652587"/>
                <a:gd name="connsiteY33" fmla="*/ 1295401 h 1357314"/>
                <a:gd name="connsiteX34" fmla="*/ 152400 w 1652587"/>
                <a:gd name="connsiteY34" fmla="*/ 1252539 h 1357314"/>
                <a:gd name="connsiteX35" fmla="*/ 109537 w 1652587"/>
                <a:gd name="connsiteY35" fmla="*/ 1176339 h 1357314"/>
                <a:gd name="connsiteX36" fmla="*/ 57150 w 1652587"/>
                <a:gd name="connsiteY36" fmla="*/ 1090614 h 1357314"/>
                <a:gd name="connsiteX37" fmla="*/ 0 w 1652587"/>
                <a:gd name="connsiteY37" fmla="*/ 1052514 h 1357314"/>
                <a:gd name="connsiteX38" fmla="*/ 0 w 1652587"/>
                <a:gd name="connsiteY38" fmla="*/ 1052514 h 1357314"/>
                <a:gd name="connsiteX0" fmla="*/ 1652587 w 1652587"/>
                <a:gd name="connsiteY0" fmla="*/ 0 h 1357314"/>
                <a:gd name="connsiteX1" fmla="*/ 1631155 w 1652587"/>
                <a:gd name="connsiteY1" fmla="*/ 38102 h 1357314"/>
                <a:gd name="connsiteX2" fmla="*/ 1597819 w 1652587"/>
                <a:gd name="connsiteY2" fmla="*/ 64296 h 1357314"/>
                <a:gd name="connsiteX3" fmla="*/ 1571625 w 1652587"/>
                <a:gd name="connsiteY3" fmla="*/ 97632 h 1357314"/>
                <a:gd name="connsiteX4" fmla="*/ 1554956 w 1652587"/>
                <a:gd name="connsiteY4" fmla="*/ 126207 h 1357314"/>
                <a:gd name="connsiteX5" fmla="*/ 1526381 w 1652587"/>
                <a:gd name="connsiteY5" fmla="*/ 169070 h 1357314"/>
                <a:gd name="connsiteX6" fmla="*/ 1481138 w 1652587"/>
                <a:gd name="connsiteY6" fmla="*/ 221457 h 1357314"/>
                <a:gd name="connsiteX7" fmla="*/ 1457325 w 1652587"/>
                <a:gd name="connsiteY7" fmla="*/ 252414 h 1357314"/>
                <a:gd name="connsiteX8" fmla="*/ 1421605 w 1652587"/>
                <a:gd name="connsiteY8" fmla="*/ 307182 h 1357314"/>
                <a:gd name="connsiteX9" fmla="*/ 1383506 w 1652587"/>
                <a:gd name="connsiteY9" fmla="*/ 357189 h 1357314"/>
                <a:gd name="connsiteX10" fmla="*/ 1333500 w 1652587"/>
                <a:gd name="connsiteY10" fmla="*/ 423864 h 1357314"/>
                <a:gd name="connsiteX11" fmla="*/ 1283494 w 1652587"/>
                <a:gd name="connsiteY11" fmla="*/ 502445 h 1357314"/>
                <a:gd name="connsiteX12" fmla="*/ 1247775 w 1652587"/>
                <a:gd name="connsiteY12" fmla="*/ 561976 h 1357314"/>
                <a:gd name="connsiteX13" fmla="*/ 1209675 w 1652587"/>
                <a:gd name="connsiteY13" fmla="*/ 616745 h 1357314"/>
                <a:gd name="connsiteX14" fmla="*/ 1166812 w 1652587"/>
                <a:gd name="connsiteY14" fmla="*/ 671514 h 1357314"/>
                <a:gd name="connsiteX15" fmla="*/ 1114425 w 1652587"/>
                <a:gd name="connsiteY15" fmla="*/ 733426 h 1357314"/>
                <a:gd name="connsiteX16" fmla="*/ 1066800 w 1652587"/>
                <a:gd name="connsiteY16" fmla="*/ 785814 h 1357314"/>
                <a:gd name="connsiteX17" fmla="*/ 990600 w 1652587"/>
                <a:gd name="connsiteY17" fmla="*/ 871539 h 1357314"/>
                <a:gd name="connsiteX18" fmla="*/ 878681 w 1652587"/>
                <a:gd name="connsiteY18" fmla="*/ 973933 h 1357314"/>
                <a:gd name="connsiteX19" fmla="*/ 819150 w 1652587"/>
                <a:gd name="connsiteY19" fmla="*/ 1021557 h 1357314"/>
                <a:gd name="connsiteX20" fmla="*/ 764382 w 1652587"/>
                <a:gd name="connsiteY20" fmla="*/ 1104901 h 1357314"/>
                <a:gd name="connsiteX21" fmla="*/ 711993 w 1652587"/>
                <a:gd name="connsiteY21" fmla="*/ 1135858 h 1357314"/>
                <a:gd name="connsiteX22" fmla="*/ 623887 w 1652587"/>
                <a:gd name="connsiteY22" fmla="*/ 1162051 h 1357314"/>
                <a:gd name="connsiteX23" fmla="*/ 571500 w 1652587"/>
                <a:gd name="connsiteY23" fmla="*/ 1214439 h 1357314"/>
                <a:gd name="connsiteX24" fmla="*/ 504825 w 1652587"/>
                <a:gd name="connsiteY24" fmla="*/ 1247776 h 1357314"/>
                <a:gd name="connsiteX25" fmla="*/ 481012 w 1652587"/>
                <a:gd name="connsiteY25" fmla="*/ 1271589 h 1357314"/>
                <a:gd name="connsiteX26" fmla="*/ 428625 w 1652587"/>
                <a:gd name="connsiteY26" fmla="*/ 1309689 h 1357314"/>
                <a:gd name="connsiteX27" fmla="*/ 376237 w 1652587"/>
                <a:gd name="connsiteY27" fmla="*/ 1323976 h 1357314"/>
                <a:gd name="connsiteX28" fmla="*/ 357187 w 1652587"/>
                <a:gd name="connsiteY28" fmla="*/ 1338264 h 1357314"/>
                <a:gd name="connsiteX29" fmla="*/ 323850 w 1652587"/>
                <a:gd name="connsiteY29" fmla="*/ 1357314 h 1357314"/>
                <a:gd name="connsiteX30" fmla="*/ 290512 w 1652587"/>
                <a:gd name="connsiteY30" fmla="*/ 1357314 h 1357314"/>
                <a:gd name="connsiteX31" fmla="*/ 266700 w 1652587"/>
                <a:gd name="connsiteY31" fmla="*/ 1357314 h 1357314"/>
                <a:gd name="connsiteX32" fmla="*/ 200025 w 1652587"/>
                <a:gd name="connsiteY32" fmla="*/ 1328739 h 1357314"/>
                <a:gd name="connsiteX33" fmla="*/ 166687 w 1652587"/>
                <a:gd name="connsiteY33" fmla="*/ 1295401 h 1357314"/>
                <a:gd name="connsiteX34" fmla="*/ 152400 w 1652587"/>
                <a:gd name="connsiteY34" fmla="*/ 1252539 h 1357314"/>
                <a:gd name="connsiteX35" fmla="*/ 109537 w 1652587"/>
                <a:gd name="connsiteY35" fmla="*/ 1176339 h 1357314"/>
                <a:gd name="connsiteX36" fmla="*/ 57150 w 1652587"/>
                <a:gd name="connsiteY36" fmla="*/ 1090614 h 1357314"/>
                <a:gd name="connsiteX37" fmla="*/ 0 w 1652587"/>
                <a:gd name="connsiteY37" fmla="*/ 1052514 h 1357314"/>
                <a:gd name="connsiteX38" fmla="*/ 0 w 1652587"/>
                <a:gd name="connsiteY38" fmla="*/ 1052514 h 1357314"/>
                <a:gd name="connsiteX0" fmla="*/ 1652587 w 1652587"/>
                <a:gd name="connsiteY0" fmla="*/ 0 h 1357314"/>
                <a:gd name="connsiteX1" fmla="*/ 1631155 w 1652587"/>
                <a:gd name="connsiteY1" fmla="*/ 38102 h 1357314"/>
                <a:gd name="connsiteX2" fmla="*/ 1597819 w 1652587"/>
                <a:gd name="connsiteY2" fmla="*/ 64296 h 1357314"/>
                <a:gd name="connsiteX3" fmla="*/ 1571625 w 1652587"/>
                <a:gd name="connsiteY3" fmla="*/ 97632 h 1357314"/>
                <a:gd name="connsiteX4" fmla="*/ 1554956 w 1652587"/>
                <a:gd name="connsiteY4" fmla="*/ 126207 h 1357314"/>
                <a:gd name="connsiteX5" fmla="*/ 1526381 w 1652587"/>
                <a:gd name="connsiteY5" fmla="*/ 169070 h 1357314"/>
                <a:gd name="connsiteX6" fmla="*/ 1481138 w 1652587"/>
                <a:gd name="connsiteY6" fmla="*/ 221457 h 1357314"/>
                <a:gd name="connsiteX7" fmla="*/ 1457325 w 1652587"/>
                <a:gd name="connsiteY7" fmla="*/ 252414 h 1357314"/>
                <a:gd name="connsiteX8" fmla="*/ 1421605 w 1652587"/>
                <a:gd name="connsiteY8" fmla="*/ 307182 h 1357314"/>
                <a:gd name="connsiteX9" fmla="*/ 1383506 w 1652587"/>
                <a:gd name="connsiteY9" fmla="*/ 357189 h 1357314"/>
                <a:gd name="connsiteX10" fmla="*/ 1333500 w 1652587"/>
                <a:gd name="connsiteY10" fmla="*/ 423864 h 1357314"/>
                <a:gd name="connsiteX11" fmla="*/ 1283494 w 1652587"/>
                <a:gd name="connsiteY11" fmla="*/ 502445 h 1357314"/>
                <a:gd name="connsiteX12" fmla="*/ 1247775 w 1652587"/>
                <a:gd name="connsiteY12" fmla="*/ 561976 h 1357314"/>
                <a:gd name="connsiteX13" fmla="*/ 1209675 w 1652587"/>
                <a:gd name="connsiteY13" fmla="*/ 616745 h 1357314"/>
                <a:gd name="connsiteX14" fmla="*/ 1166812 w 1652587"/>
                <a:gd name="connsiteY14" fmla="*/ 671514 h 1357314"/>
                <a:gd name="connsiteX15" fmla="*/ 1114425 w 1652587"/>
                <a:gd name="connsiteY15" fmla="*/ 733426 h 1357314"/>
                <a:gd name="connsiteX16" fmla="*/ 1066800 w 1652587"/>
                <a:gd name="connsiteY16" fmla="*/ 785814 h 1357314"/>
                <a:gd name="connsiteX17" fmla="*/ 990600 w 1652587"/>
                <a:gd name="connsiteY17" fmla="*/ 871539 h 1357314"/>
                <a:gd name="connsiteX18" fmla="*/ 878681 w 1652587"/>
                <a:gd name="connsiteY18" fmla="*/ 973933 h 1357314"/>
                <a:gd name="connsiteX19" fmla="*/ 819150 w 1652587"/>
                <a:gd name="connsiteY19" fmla="*/ 1021557 h 1357314"/>
                <a:gd name="connsiteX20" fmla="*/ 764382 w 1652587"/>
                <a:gd name="connsiteY20" fmla="*/ 1104901 h 1357314"/>
                <a:gd name="connsiteX21" fmla="*/ 711993 w 1652587"/>
                <a:gd name="connsiteY21" fmla="*/ 1135858 h 1357314"/>
                <a:gd name="connsiteX22" fmla="*/ 623887 w 1652587"/>
                <a:gd name="connsiteY22" fmla="*/ 1162051 h 1357314"/>
                <a:gd name="connsiteX23" fmla="*/ 571500 w 1652587"/>
                <a:gd name="connsiteY23" fmla="*/ 1214439 h 1357314"/>
                <a:gd name="connsiteX24" fmla="*/ 504825 w 1652587"/>
                <a:gd name="connsiteY24" fmla="*/ 1247776 h 1357314"/>
                <a:gd name="connsiteX25" fmla="*/ 481012 w 1652587"/>
                <a:gd name="connsiteY25" fmla="*/ 1271589 h 1357314"/>
                <a:gd name="connsiteX26" fmla="*/ 428625 w 1652587"/>
                <a:gd name="connsiteY26" fmla="*/ 1309689 h 1357314"/>
                <a:gd name="connsiteX27" fmla="*/ 376237 w 1652587"/>
                <a:gd name="connsiteY27" fmla="*/ 1323976 h 1357314"/>
                <a:gd name="connsiteX28" fmla="*/ 357187 w 1652587"/>
                <a:gd name="connsiteY28" fmla="*/ 1338264 h 1357314"/>
                <a:gd name="connsiteX29" fmla="*/ 323850 w 1652587"/>
                <a:gd name="connsiteY29" fmla="*/ 1357314 h 1357314"/>
                <a:gd name="connsiteX30" fmla="*/ 290512 w 1652587"/>
                <a:gd name="connsiteY30" fmla="*/ 1357314 h 1357314"/>
                <a:gd name="connsiteX31" fmla="*/ 266700 w 1652587"/>
                <a:gd name="connsiteY31" fmla="*/ 1357314 h 1357314"/>
                <a:gd name="connsiteX32" fmla="*/ 200025 w 1652587"/>
                <a:gd name="connsiteY32" fmla="*/ 1328739 h 1357314"/>
                <a:gd name="connsiteX33" fmla="*/ 166687 w 1652587"/>
                <a:gd name="connsiteY33" fmla="*/ 1295401 h 1357314"/>
                <a:gd name="connsiteX34" fmla="*/ 152400 w 1652587"/>
                <a:gd name="connsiteY34" fmla="*/ 1252539 h 1357314"/>
                <a:gd name="connsiteX35" fmla="*/ 109537 w 1652587"/>
                <a:gd name="connsiteY35" fmla="*/ 1176339 h 1357314"/>
                <a:gd name="connsiteX36" fmla="*/ 57150 w 1652587"/>
                <a:gd name="connsiteY36" fmla="*/ 1090614 h 1357314"/>
                <a:gd name="connsiteX37" fmla="*/ 0 w 1652587"/>
                <a:gd name="connsiteY37" fmla="*/ 1052514 h 1357314"/>
                <a:gd name="connsiteX38" fmla="*/ 0 w 1652587"/>
                <a:gd name="connsiteY38" fmla="*/ 1052514 h 1357314"/>
                <a:gd name="connsiteX0" fmla="*/ 1652587 w 1652587"/>
                <a:gd name="connsiteY0" fmla="*/ 0 h 1357314"/>
                <a:gd name="connsiteX1" fmla="*/ 1631155 w 1652587"/>
                <a:gd name="connsiteY1" fmla="*/ 38102 h 1357314"/>
                <a:gd name="connsiteX2" fmla="*/ 1597819 w 1652587"/>
                <a:gd name="connsiteY2" fmla="*/ 64296 h 1357314"/>
                <a:gd name="connsiteX3" fmla="*/ 1571625 w 1652587"/>
                <a:gd name="connsiteY3" fmla="*/ 97632 h 1357314"/>
                <a:gd name="connsiteX4" fmla="*/ 1554956 w 1652587"/>
                <a:gd name="connsiteY4" fmla="*/ 126207 h 1357314"/>
                <a:gd name="connsiteX5" fmla="*/ 1526381 w 1652587"/>
                <a:gd name="connsiteY5" fmla="*/ 169070 h 1357314"/>
                <a:gd name="connsiteX6" fmla="*/ 1481138 w 1652587"/>
                <a:gd name="connsiteY6" fmla="*/ 221457 h 1357314"/>
                <a:gd name="connsiteX7" fmla="*/ 1457325 w 1652587"/>
                <a:gd name="connsiteY7" fmla="*/ 252414 h 1357314"/>
                <a:gd name="connsiteX8" fmla="*/ 1421605 w 1652587"/>
                <a:gd name="connsiteY8" fmla="*/ 307182 h 1357314"/>
                <a:gd name="connsiteX9" fmla="*/ 1383506 w 1652587"/>
                <a:gd name="connsiteY9" fmla="*/ 357189 h 1357314"/>
                <a:gd name="connsiteX10" fmla="*/ 1333500 w 1652587"/>
                <a:gd name="connsiteY10" fmla="*/ 423864 h 1357314"/>
                <a:gd name="connsiteX11" fmla="*/ 1283494 w 1652587"/>
                <a:gd name="connsiteY11" fmla="*/ 502445 h 1357314"/>
                <a:gd name="connsiteX12" fmla="*/ 1247775 w 1652587"/>
                <a:gd name="connsiteY12" fmla="*/ 561976 h 1357314"/>
                <a:gd name="connsiteX13" fmla="*/ 1209675 w 1652587"/>
                <a:gd name="connsiteY13" fmla="*/ 616745 h 1357314"/>
                <a:gd name="connsiteX14" fmla="*/ 1166812 w 1652587"/>
                <a:gd name="connsiteY14" fmla="*/ 671514 h 1357314"/>
                <a:gd name="connsiteX15" fmla="*/ 1114425 w 1652587"/>
                <a:gd name="connsiteY15" fmla="*/ 733426 h 1357314"/>
                <a:gd name="connsiteX16" fmla="*/ 1066800 w 1652587"/>
                <a:gd name="connsiteY16" fmla="*/ 785814 h 1357314"/>
                <a:gd name="connsiteX17" fmla="*/ 990600 w 1652587"/>
                <a:gd name="connsiteY17" fmla="*/ 871539 h 1357314"/>
                <a:gd name="connsiteX18" fmla="*/ 878681 w 1652587"/>
                <a:gd name="connsiteY18" fmla="*/ 973933 h 1357314"/>
                <a:gd name="connsiteX19" fmla="*/ 764382 w 1652587"/>
                <a:gd name="connsiteY19" fmla="*/ 1104901 h 1357314"/>
                <a:gd name="connsiteX20" fmla="*/ 711993 w 1652587"/>
                <a:gd name="connsiteY20" fmla="*/ 1135858 h 1357314"/>
                <a:gd name="connsiteX21" fmla="*/ 623887 w 1652587"/>
                <a:gd name="connsiteY21" fmla="*/ 1162051 h 1357314"/>
                <a:gd name="connsiteX22" fmla="*/ 571500 w 1652587"/>
                <a:gd name="connsiteY22" fmla="*/ 1214439 h 1357314"/>
                <a:gd name="connsiteX23" fmla="*/ 504825 w 1652587"/>
                <a:gd name="connsiteY23" fmla="*/ 1247776 h 1357314"/>
                <a:gd name="connsiteX24" fmla="*/ 481012 w 1652587"/>
                <a:gd name="connsiteY24" fmla="*/ 1271589 h 1357314"/>
                <a:gd name="connsiteX25" fmla="*/ 428625 w 1652587"/>
                <a:gd name="connsiteY25" fmla="*/ 1309689 h 1357314"/>
                <a:gd name="connsiteX26" fmla="*/ 376237 w 1652587"/>
                <a:gd name="connsiteY26" fmla="*/ 1323976 h 1357314"/>
                <a:gd name="connsiteX27" fmla="*/ 357187 w 1652587"/>
                <a:gd name="connsiteY27" fmla="*/ 1338264 h 1357314"/>
                <a:gd name="connsiteX28" fmla="*/ 323850 w 1652587"/>
                <a:gd name="connsiteY28" fmla="*/ 1357314 h 1357314"/>
                <a:gd name="connsiteX29" fmla="*/ 290512 w 1652587"/>
                <a:gd name="connsiteY29" fmla="*/ 1357314 h 1357314"/>
                <a:gd name="connsiteX30" fmla="*/ 266700 w 1652587"/>
                <a:gd name="connsiteY30" fmla="*/ 1357314 h 1357314"/>
                <a:gd name="connsiteX31" fmla="*/ 200025 w 1652587"/>
                <a:gd name="connsiteY31" fmla="*/ 1328739 h 1357314"/>
                <a:gd name="connsiteX32" fmla="*/ 166687 w 1652587"/>
                <a:gd name="connsiteY32" fmla="*/ 1295401 h 1357314"/>
                <a:gd name="connsiteX33" fmla="*/ 152400 w 1652587"/>
                <a:gd name="connsiteY33" fmla="*/ 1252539 h 1357314"/>
                <a:gd name="connsiteX34" fmla="*/ 109537 w 1652587"/>
                <a:gd name="connsiteY34" fmla="*/ 1176339 h 1357314"/>
                <a:gd name="connsiteX35" fmla="*/ 57150 w 1652587"/>
                <a:gd name="connsiteY35" fmla="*/ 1090614 h 1357314"/>
                <a:gd name="connsiteX36" fmla="*/ 0 w 1652587"/>
                <a:gd name="connsiteY36" fmla="*/ 1052514 h 1357314"/>
                <a:gd name="connsiteX37" fmla="*/ 0 w 1652587"/>
                <a:gd name="connsiteY37" fmla="*/ 1052514 h 1357314"/>
                <a:gd name="connsiteX0" fmla="*/ 1652587 w 1652587"/>
                <a:gd name="connsiteY0" fmla="*/ 0 h 1357314"/>
                <a:gd name="connsiteX1" fmla="*/ 1631155 w 1652587"/>
                <a:gd name="connsiteY1" fmla="*/ 38102 h 1357314"/>
                <a:gd name="connsiteX2" fmla="*/ 1597819 w 1652587"/>
                <a:gd name="connsiteY2" fmla="*/ 64296 h 1357314"/>
                <a:gd name="connsiteX3" fmla="*/ 1571625 w 1652587"/>
                <a:gd name="connsiteY3" fmla="*/ 97632 h 1357314"/>
                <a:gd name="connsiteX4" fmla="*/ 1554956 w 1652587"/>
                <a:gd name="connsiteY4" fmla="*/ 126207 h 1357314"/>
                <a:gd name="connsiteX5" fmla="*/ 1526381 w 1652587"/>
                <a:gd name="connsiteY5" fmla="*/ 169070 h 1357314"/>
                <a:gd name="connsiteX6" fmla="*/ 1481138 w 1652587"/>
                <a:gd name="connsiteY6" fmla="*/ 221457 h 1357314"/>
                <a:gd name="connsiteX7" fmla="*/ 1457325 w 1652587"/>
                <a:gd name="connsiteY7" fmla="*/ 252414 h 1357314"/>
                <a:gd name="connsiteX8" fmla="*/ 1421605 w 1652587"/>
                <a:gd name="connsiteY8" fmla="*/ 307182 h 1357314"/>
                <a:gd name="connsiteX9" fmla="*/ 1383506 w 1652587"/>
                <a:gd name="connsiteY9" fmla="*/ 357189 h 1357314"/>
                <a:gd name="connsiteX10" fmla="*/ 1333500 w 1652587"/>
                <a:gd name="connsiteY10" fmla="*/ 423864 h 1357314"/>
                <a:gd name="connsiteX11" fmla="*/ 1283494 w 1652587"/>
                <a:gd name="connsiteY11" fmla="*/ 502445 h 1357314"/>
                <a:gd name="connsiteX12" fmla="*/ 1247775 w 1652587"/>
                <a:gd name="connsiteY12" fmla="*/ 561976 h 1357314"/>
                <a:gd name="connsiteX13" fmla="*/ 1209675 w 1652587"/>
                <a:gd name="connsiteY13" fmla="*/ 616745 h 1357314"/>
                <a:gd name="connsiteX14" fmla="*/ 1166812 w 1652587"/>
                <a:gd name="connsiteY14" fmla="*/ 671514 h 1357314"/>
                <a:gd name="connsiteX15" fmla="*/ 1114425 w 1652587"/>
                <a:gd name="connsiteY15" fmla="*/ 733426 h 1357314"/>
                <a:gd name="connsiteX16" fmla="*/ 1066800 w 1652587"/>
                <a:gd name="connsiteY16" fmla="*/ 785814 h 1357314"/>
                <a:gd name="connsiteX17" fmla="*/ 990600 w 1652587"/>
                <a:gd name="connsiteY17" fmla="*/ 871539 h 1357314"/>
                <a:gd name="connsiteX18" fmla="*/ 878681 w 1652587"/>
                <a:gd name="connsiteY18" fmla="*/ 973933 h 1357314"/>
                <a:gd name="connsiteX19" fmla="*/ 840581 w 1652587"/>
                <a:gd name="connsiteY19" fmla="*/ 1016793 h 1357314"/>
                <a:gd name="connsiteX20" fmla="*/ 764382 w 1652587"/>
                <a:gd name="connsiteY20" fmla="*/ 1104901 h 1357314"/>
                <a:gd name="connsiteX21" fmla="*/ 711993 w 1652587"/>
                <a:gd name="connsiteY21" fmla="*/ 1135858 h 1357314"/>
                <a:gd name="connsiteX22" fmla="*/ 623887 w 1652587"/>
                <a:gd name="connsiteY22" fmla="*/ 1162051 h 1357314"/>
                <a:gd name="connsiteX23" fmla="*/ 571500 w 1652587"/>
                <a:gd name="connsiteY23" fmla="*/ 1214439 h 1357314"/>
                <a:gd name="connsiteX24" fmla="*/ 504825 w 1652587"/>
                <a:gd name="connsiteY24" fmla="*/ 1247776 h 1357314"/>
                <a:gd name="connsiteX25" fmla="*/ 481012 w 1652587"/>
                <a:gd name="connsiteY25" fmla="*/ 1271589 h 1357314"/>
                <a:gd name="connsiteX26" fmla="*/ 428625 w 1652587"/>
                <a:gd name="connsiteY26" fmla="*/ 1309689 h 1357314"/>
                <a:gd name="connsiteX27" fmla="*/ 376237 w 1652587"/>
                <a:gd name="connsiteY27" fmla="*/ 1323976 h 1357314"/>
                <a:gd name="connsiteX28" fmla="*/ 357187 w 1652587"/>
                <a:gd name="connsiteY28" fmla="*/ 1338264 h 1357314"/>
                <a:gd name="connsiteX29" fmla="*/ 323850 w 1652587"/>
                <a:gd name="connsiteY29" fmla="*/ 1357314 h 1357314"/>
                <a:gd name="connsiteX30" fmla="*/ 290512 w 1652587"/>
                <a:gd name="connsiteY30" fmla="*/ 1357314 h 1357314"/>
                <a:gd name="connsiteX31" fmla="*/ 266700 w 1652587"/>
                <a:gd name="connsiteY31" fmla="*/ 1357314 h 1357314"/>
                <a:gd name="connsiteX32" fmla="*/ 200025 w 1652587"/>
                <a:gd name="connsiteY32" fmla="*/ 1328739 h 1357314"/>
                <a:gd name="connsiteX33" fmla="*/ 166687 w 1652587"/>
                <a:gd name="connsiteY33" fmla="*/ 1295401 h 1357314"/>
                <a:gd name="connsiteX34" fmla="*/ 152400 w 1652587"/>
                <a:gd name="connsiteY34" fmla="*/ 1252539 h 1357314"/>
                <a:gd name="connsiteX35" fmla="*/ 109537 w 1652587"/>
                <a:gd name="connsiteY35" fmla="*/ 1176339 h 1357314"/>
                <a:gd name="connsiteX36" fmla="*/ 57150 w 1652587"/>
                <a:gd name="connsiteY36" fmla="*/ 1090614 h 1357314"/>
                <a:gd name="connsiteX37" fmla="*/ 0 w 1652587"/>
                <a:gd name="connsiteY37" fmla="*/ 1052514 h 1357314"/>
                <a:gd name="connsiteX38" fmla="*/ 0 w 1652587"/>
                <a:gd name="connsiteY38" fmla="*/ 1052514 h 1357314"/>
                <a:gd name="connsiteX0" fmla="*/ 1652587 w 1652587"/>
                <a:gd name="connsiteY0" fmla="*/ 0 h 1357314"/>
                <a:gd name="connsiteX1" fmla="*/ 1631155 w 1652587"/>
                <a:gd name="connsiteY1" fmla="*/ 38102 h 1357314"/>
                <a:gd name="connsiteX2" fmla="*/ 1597819 w 1652587"/>
                <a:gd name="connsiteY2" fmla="*/ 64296 h 1357314"/>
                <a:gd name="connsiteX3" fmla="*/ 1571625 w 1652587"/>
                <a:gd name="connsiteY3" fmla="*/ 97632 h 1357314"/>
                <a:gd name="connsiteX4" fmla="*/ 1554956 w 1652587"/>
                <a:gd name="connsiteY4" fmla="*/ 126207 h 1357314"/>
                <a:gd name="connsiteX5" fmla="*/ 1526381 w 1652587"/>
                <a:gd name="connsiteY5" fmla="*/ 169070 h 1357314"/>
                <a:gd name="connsiteX6" fmla="*/ 1481138 w 1652587"/>
                <a:gd name="connsiteY6" fmla="*/ 221457 h 1357314"/>
                <a:gd name="connsiteX7" fmla="*/ 1457325 w 1652587"/>
                <a:gd name="connsiteY7" fmla="*/ 252414 h 1357314"/>
                <a:gd name="connsiteX8" fmla="*/ 1421605 w 1652587"/>
                <a:gd name="connsiteY8" fmla="*/ 307182 h 1357314"/>
                <a:gd name="connsiteX9" fmla="*/ 1383506 w 1652587"/>
                <a:gd name="connsiteY9" fmla="*/ 357189 h 1357314"/>
                <a:gd name="connsiteX10" fmla="*/ 1333500 w 1652587"/>
                <a:gd name="connsiteY10" fmla="*/ 423864 h 1357314"/>
                <a:gd name="connsiteX11" fmla="*/ 1283494 w 1652587"/>
                <a:gd name="connsiteY11" fmla="*/ 502445 h 1357314"/>
                <a:gd name="connsiteX12" fmla="*/ 1247775 w 1652587"/>
                <a:gd name="connsiteY12" fmla="*/ 561976 h 1357314"/>
                <a:gd name="connsiteX13" fmla="*/ 1209675 w 1652587"/>
                <a:gd name="connsiteY13" fmla="*/ 616745 h 1357314"/>
                <a:gd name="connsiteX14" fmla="*/ 1166812 w 1652587"/>
                <a:gd name="connsiteY14" fmla="*/ 671514 h 1357314"/>
                <a:gd name="connsiteX15" fmla="*/ 1114425 w 1652587"/>
                <a:gd name="connsiteY15" fmla="*/ 733426 h 1357314"/>
                <a:gd name="connsiteX16" fmla="*/ 1066800 w 1652587"/>
                <a:gd name="connsiteY16" fmla="*/ 785814 h 1357314"/>
                <a:gd name="connsiteX17" fmla="*/ 990600 w 1652587"/>
                <a:gd name="connsiteY17" fmla="*/ 871539 h 1357314"/>
                <a:gd name="connsiteX18" fmla="*/ 878681 w 1652587"/>
                <a:gd name="connsiteY18" fmla="*/ 973933 h 1357314"/>
                <a:gd name="connsiteX19" fmla="*/ 840581 w 1652587"/>
                <a:gd name="connsiteY19" fmla="*/ 1016793 h 1357314"/>
                <a:gd name="connsiteX20" fmla="*/ 764382 w 1652587"/>
                <a:gd name="connsiteY20" fmla="*/ 1104901 h 1357314"/>
                <a:gd name="connsiteX21" fmla="*/ 711993 w 1652587"/>
                <a:gd name="connsiteY21" fmla="*/ 1135858 h 1357314"/>
                <a:gd name="connsiteX22" fmla="*/ 623887 w 1652587"/>
                <a:gd name="connsiteY22" fmla="*/ 1162051 h 1357314"/>
                <a:gd name="connsiteX23" fmla="*/ 571500 w 1652587"/>
                <a:gd name="connsiteY23" fmla="*/ 1214439 h 1357314"/>
                <a:gd name="connsiteX24" fmla="*/ 504825 w 1652587"/>
                <a:gd name="connsiteY24" fmla="*/ 1247776 h 1357314"/>
                <a:gd name="connsiteX25" fmla="*/ 481012 w 1652587"/>
                <a:gd name="connsiteY25" fmla="*/ 1271589 h 1357314"/>
                <a:gd name="connsiteX26" fmla="*/ 428625 w 1652587"/>
                <a:gd name="connsiteY26" fmla="*/ 1309689 h 1357314"/>
                <a:gd name="connsiteX27" fmla="*/ 376237 w 1652587"/>
                <a:gd name="connsiteY27" fmla="*/ 1323976 h 1357314"/>
                <a:gd name="connsiteX28" fmla="*/ 357187 w 1652587"/>
                <a:gd name="connsiteY28" fmla="*/ 1338264 h 1357314"/>
                <a:gd name="connsiteX29" fmla="*/ 290512 w 1652587"/>
                <a:gd name="connsiteY29" fmla="*/ 1357314 h 1357314"/>
                <a:gd name="connsiteX30" fmla="*/ 266700 w 1652587"/>
                <a:gd name="connsiteY30" fmla="*/ 1357314 h 1357314"/>
                <a:gd name="connsiteX31" fmla="*/ 200025 w 1652587"/>
                <a:gd name="connsiteY31" fmla="*/ 1328739 h 1357314"/>
                <a:gd name="connsiteX32" fmla="*/ 166687 w 1652587"/>
                <a:gd name="connsiteY32" fmla="*/ 1295401 h 1357314"/>
                <a:gd name="connsiteX33" fmla="*/ 152400 w 1652587"/>
                <a:gd name="connsiteY33" fmla="*/ 1252539 h 1357314"/>
                <a:gd name="connsiteX34" fmla="*/ 109537 w 1652587"/>
                <a:gd name="connsiteY34" fmla="*/ 1176339 h 1357314"/>
                <a:gd name="connsiteX35" fmla="*/ 57150 w 1652587"/>
                <a:gd name="connsiteY35" fmla="*/ 1090614 h 1357314"/>
                <a:gd name="connsiteX36" fmla="*/ 0 w 1652587"/>
                <a:gd name="connsiteY36" fmla="*/ 1052514 h 1357314"/>
                <a:gd name="connsiteX37" fmla="*/ 0 w 1652587"/>
                <a:gd name="connsiteY37" fmla="*/ 1052514 h 1357314"/>
                <a:gd name="connsiteX0" fmla="*/ 1652587 w 1652587"/>
                <a:gd name="connsiteY0" fmla="*/ 0 h 1357314"/>
                <a:gd name="connsiteX1" fmla="*/ 1631155 w 1652587"/>
                <a:gd name="connsiteY1" fmla="*/ 38102 h 1357314"/>
                <a:gd name="connsiteX2" fmla="*/ 1597819 w 1652587"/>
                <a:gd name="connsiteY2" fmla="*/ 64296 h 1357314"/>
                <a:gd name="connsiteX3" fmla="*/ 1571625 w 1652587"/>
                <a:gd name="connsiteY3" fmla="*/ 97632 h 1357314"/>
                <a:gd name="connsiteX4" fmla="*/ 1554956 w 1652587"/>
                <a:gd name="connsiteY4" fmla="*/ 126207 h 1357314"/>
                <a:gd name="connsiteX5" fmla="*/ 1526381 w 1652587"/>
                <a:gd name="connsiteY5" fmla="*/ 169070 h 1357314"/>
                <a:gd name="connsiteX6" fmla="*/ 1481138 w 1652587"/>
                <a:gd name="connsiteY6" fmla="*/ 221457 h 1357314"/>
                <a:gd name="connsiteX7" fmla="*/ 1457325 w 1652587"/>
                <a:gd name="connsiteY7" fmla="*/ 252414 h 1357314"/>
                <a:gd name="connsiteX8" fmla="*/ 1421605 w 1652587"/>
                <a:gd name="connsiteY8" fmla="*/ 307182 h 1357314"/>
                <a:gd name="connsiteX9" fmla="*/ 1383506 w 1652587"/>
                <a:gd name="connsiteY9" fmla="*/ 357189 h 1357314"/>
                <a:gd name="connsiteX10" fmla="*/ 1333500 w 1652587"/>
                <a:gd name="connsiteY10" fmla="*/ 423864 h 1357314"/>
                <a:gd name="connsiteX11" fmla="*/ 1283494 w 1652587"/>
                <a:gd name="connsiteY11" fmla="*/ 502445 h 1357314"/>
                <a:gd name="connsiteX12" fmla="*/ 1247775 w 1652587"/>
                <a:gd name="connsiteY12" fmla="*/ 561976 h 1357314"/>
                <a:gd name="connsiteX13" fmla="*/ 1209675 w 1652587"/>
                <a:gd name="connsiteY13" fmla="*/ 616745 h 1357314"/>
                <a:gd name="connsiteX14" fmla="*/ 1166812 w 1652587"/>
                <a:gd name="connsiteY14" fmla="*/ 671514 h 1357314"/>
                <a:gd name="connsiteX15" fmla="*/ 1114425 w 1652587"/>
                <a:gd name="connsiteY15" fmla="*/ 733426 h 1357314"/>
                <a:gd name="connsiteX16" fmla="*/ 1066800 w 1652587"/>
                <a:gd name="connsiteY16" fmla="*/ 785814 h 1357314"/>
                <a:gd name="connsiteX17" fmla="*/ 990600 w 1652587"/>
                <a:gd name="connsiteY17" fmla="*/ 871539 h 1357314"/>
                <a:gd name="connsiteX18" fmla="*/ 878681 w 1652587"/>
                <a:gd name="connsiteY18" fmla="*/ 973933 h 1357314"/>
                <a:gd name="connsiteX19" fmla="*/ 840581 w 1652587"/>
                <a:gd name="connsiteY19" fmla="*/ 1016793 h 1357314"/>
                <a:gd name="connsiteX20" fmla="*/ 764382 w 1652587"/>
                <a:gd name="connsiteY20" fmla="*/ 1104901 h 1357314"/>
                <a:gd name="connsiteX21" fmla="*/ 711993 w 1652587"/>
                <a:gd name="connsiteY21" fmla="*/ 1135858 h 1357314"/>
                <a:gd name="connsiteX22" fmla="*/ 623887 w 1652587"/>
                <a:gd name="connsiteY22" fmla="*/ 1162051 h 1357314"/>
                <a:gd name="connsiteX23" fmla="*/ 571500 w 1652587"/>
                <a:gd name="connsiteY23" fmla="*/ 1214439 h 1357314"/>
                <a:gd name="connsiteX24" fmla="*/ 504825 w 1652587"/>
                <a:gd name="connsiteY24" fmla="*/ 1247776 h 1357314"/>
                <a:gd name="connsiteX25" fmla="*/ 481012 w 1652587"/>
                <a:gd name="connsiteY25" fmla="*/ 1271589 h 1357314"/>
                <a:gd name="connsiteX26" fmla="*/ 428625 w 1652587"/>
                <a:gd name="connsiteY26" fmla="*/ 1309689 h 1357314"/>
                <a:gd name="connsiteX27" fmla="*/ 376237 w 1652587"/>
                <a:gd name="connsiteY27" fmla="*/ 1323976 h 1357314"/>
                <a:gd name="connsiteX28" fmla="*/ 357187 w 1652587"/>
                <a:gd name="connsiteY28" fmla="*/ 1338264 h 1357314"/>
                <a:gd name="connsiteX29" fmla="*/ 266700 w 1652587"/>
                <a:gd name="connsiteY29" fmla="*/ 1357314 h 1357314"/>
                <a:gd name="connsiteX30" fmla="*/ 200025 w 1652587"/>
                <a:gd name="connsiteY30" fmla="*/ 1328739 h 1357314"/>
                <a:gd name="connsiteX31" fmla="*/ 166687 w 1652587"/>
                <a:gd name="connsiteY31" fmla="*/ 1295401 h 1357314"/>
                <a:gd name="connsiteX32" fmla="*/ 152400 w 1652587"/>
                <a:gd name="connsiteY32" fmla="*/ 1252539 h 1357314"/>
                <a:gd name="connsiteX33" fmla="*/ 109537 w 1652587"/>
                <a:gd name="connsiteY33" fmla="*/ 1176339 h 1357314"/>
                <a:gd name="connsiteX34" fmla="*/ 57150 w 1652587"/>
                <a:gd name="connsiteY34" fmla="*/ 1090614 h 1357314"/>
                <a:gd name="connsiteX35" fmla="*/ 0 w 1652587"/>
                <a:gd name="connsiteY35" fmla="*/ 1052514 h 1357314"/>
                <a:gd name="connsiteX36" fmla="*/ 0 w 1652587"/>
                <a:gd name="connsiteY36" fmla="*/ 1052514 h 1357314"/>
                <a:gd name="connsiteX0" fmla="*/ 1652587 w 1652587"/>
                <a:gd name="connsiteY0" fmla="*/ 0 h 1338264"/>
                <a:gd name="connsiteX1" fmla="*/ 1631155 w 1652587"/>
                <a:gd name="connsiteY1" fmla="*/ 38102 h 1338264"/>
                <a:gd name="connsiteX2" fmla="*/ 1597819 w 1652587"/>
                <a:gd name="connsiteY2" fmla="*/ 64296 h 1338264"/>
                <a:gd name="connsiteX3" fmla="*/ 1571625 w 1652587"/>
                <a:gd name="connsiteY3" fmla="*/ 97632 h 1338264"/>
                <a:gd name="connsiteX4" fmla="*/ 1554956 w 1652587"/>
                <a:gd name="connsiteY4" fmla="*/ 126207 h 1338264"/>
                <a:gd name="connsiteX5" fmla="*/ 1526381 w 1652587"/>
                <a:gd name="connsiteY5" fmla="*/ 169070 h 1338264"/>
                <a:gd name="connsiteX6" fmla="*/ 1481138 w 1652587"/>
                <a:gd name="connsiteY6" fmla="*/ 221457 h 1338264"/>
                <a:gd name="connsiteX7" fmla="*/ 1457325 w 1652587"/>
                <a:gd name="connsiteY7" fmla="*/ 252414 h 1338264"/>
                <a:gd name="connsiteX8" fmla="*/ 1421605 w 1652587"/>
                <a:gd name="connsiteY8" fmla="*/ 307182 h 1338264"/>
                <a:gd name="connsiteX9" fmla="*/ 1383506 w 1652587"/>
                <a:gd name="connsiteY9" fmla="*/ 357189 h 1338264"/>
                <a:gd name="connsiteX10" fmla="*/ 1333500 w 1652587"/>
                <a:gd name="connsiteY10" fmla="*/ 423864 h 1338264"/>
                <a:gd name="connsiteX11" fmla="*/ 1283494 w 1652587"/>
                <a:gd name="connsiteY11" fmla="*/ 502445 h 1338264"/>
                <a:gd name="connsiteX12" fmla="*/ 1247775 w 1652587"/>
                <a:gd name="connsiteY12" fmla="*/ 561976 h 1338264"/>
                <a:gd name="connsiteX13" fmla="*/ 1209675 w 1652587"/>
                <a:gd name="connsiteY13" fmla="*/ 616745 h 1338264"/>
                <a:gd name="connsiteX14" fmla="*/ 1166812 w 1652587"/>
                <a:gd name="connsiteY14" fmla="*/ 671514 h 1338264"/>
                <a:gd name="connsiteX15" fmla="*/ 1114425 w 1652587"/>
                <a:gd name="connsiteY15" fmla="*/ 733426 h 1338264"/>
                <a:gd name="connsiteX16" fmla="*/ 1066800 w 1652587"/>
                <a:gd name="connsiteY16" fmla="*/ 785814 h 1338264"/>
                <a:gd name="connsiteX17" fmla="*/ 990600 w 1652587"/>
                <a:gd name="connsiteY17" fmla="*/ 871539 h 1338264"/>
                <a:gd name="connsiteX18" fmla="*/ 878681 w 1652587"/>
                <a:gd name="connsiteY18" fmla="*/ 973933 h 1338264"/>
                <a:gd name="connsiteX19" fmla="*/ 840581 w 1652587"/>
                <a:gd name="connsiteY19" fmla="*/ 1016793 h 1338264"/>
                <a:gd name="connsiteX20" fmla="*/ 764382 w 1652587"/>
                <a:gd name="connsiteY20" fmla="*/ 1104901 h 1338264"/>
                <a:gd name="connsiteX21" fmla="*/ 711993 w 1652587"/>
                <a:gd name="connsiteY21" fmla="*/ 1135858 h 1338264"/>
                <a:gd name="connsiteX22" fmla="*/ 623887 w 1652587"/>
                <a:gd name="connsiteY22" fmla="*/ 1162051 h 1338264"/>
                <a:gd name="connsiteX23" fmla="*/ 571500 w 1652587"/>
                <a:gd name="connsiteY23" fmla="*/ 1214439 h 1338264"/>
                <a:gd name="connsiteX24" fmla="*/ 504825 w 1652587"/>
                <a:gd name="connsiteY24" fmla="*/ 1247776 h 1338264"/>
                <a:gd name="connsiteX25" fmla="*/ 481012 w 1652587"/>
                <a:gd name="connsiteY25" fmla="*/ 1271589 h 1338264"/>
                <a:gd name="connsiteX26" fmla="*/ 428625 w 1652587"/>
                <a:gd name="connsiteY26" fmla="*/ 1309689 h 1338264"/>
                <a:gd name="connsiteX27" fmla="*/ 376237 w 1652587"/>
                <a:gd name="connsiteY27" fmla="*/ 1323976 h 1338264"/>
                <a:gd name="connsiteX28" fmla="*/ 357187 w 1652587"/>
                <a:gd name="connsiteY28" fmla="*/ 1338264 h 1338264"/>
                <a:gd name="connsiteX29" fmla="*/ 200025 w 1652587"/>
                <a:gd name="connsiteY29" fmla="*/ 1328739 h 1338264"/>
                <a:gd name="connsiteX30" fmla="*/ 166687 w 1652587"/>
                <a:gd name="connsiteY30" fmla="*/ 1295401 h 1338264"/>
                <a:gd name="connsiteX31" fmla="*/ 152400 w 1652587"/>
                <a:gd name="connsiteY31" fmla="*/ 1252539 h 1338264"/>
                <a:gd name="connsiteX32" fmla="*/ 109537 w 1652587"/>
                <a:gd name="connsiteY32" fmla="*/ 1176339 h 1338264"/>
                <a:gd name="connsiteX33" fmla="*/ 57150 w 1652587"/>
                <a:gd name="connsiteY33" fmla="*/ 1090614 h 1338264"/>
                <a:gd name="connsiteX34" fmla="*/ 0 w 1652587"/>
                <a:gd name="connsiteY34" fmla="*/ 1052514 h 1338264"/>
                <a:gd name="connsiteX35" fmla="*/ 0 w 1652587"/>
                <a:gd name="connsiteY35" fmla="*/ 1052514 h 1338264"/>
                <a:gd name="connsiteX0" fmla="*/ 1652587 w 1652587"/>
                <a:gd name="connsiteY0" fmla="*/ 0 h 1362076"/>
                <a:gd name="connsiteX1" fmla="*/ 1631155 w 1652587"/>
                <a:gd name="connsiteY1" fmla="*/ 38102 h 1362076"/>
                <a:gd name="connsiteX2" fmla="*/ 1597819 w 1652587"/>
                <a:gd name="connsiteY2" fmla="*/ 64296 h 1362076"/>
                <a:gd name="connsiteX3" fmla="*/ 1571625 w 1652587"/>
                <a:gd name="connsiteY3" fmla="*/ 97632 h 1362076"/>
                <a:gd name="connsiteX4" fmla="*/ 1554956 w 1652587"/>
                <a:gd name="connsiteY4" fmla="*/ 126207 h 1362076"/>
                <a:gd name="connsiteX5" fmla="*/ 1526381 w 1652587"/>
                <a:gd name="connsiteY5" fmla="*/ 169070 h 1362076"/>
                <a:gd name="connsiteX6" fmla="*/ 1481138 w 1652587"/>
                <a:gd name="connsiteY6" fmla="*/ 221457 h 1362076"/>
                <a:gd name="connsiteX7" fmla="*/ 1457325 w 1652587"/>
                <a:gd name="connsiteY7" fmla="*/ 252414 h 1362076"/>
                <a:gd name="connsiteX8" fmla="*/ 1421605 w 1652587"/>
                <a:gd name="connsiteY8" fmla="*/ 307182 h 1362076"/>
                <a:gd name="connsiteX9" fmla="*/ 1383506 w 1652587"/>
                <a:gd name="connsiteY9" fmla="*/ 357189 h 1362076"/>
                <a:gd name="connsiteX10" fmla="*/ 1333500 w 1652587"/>
                <a:gd name="connsiteY10" fmla="*/ 423864 h 1362076"/>
                <a:gd name="connsiteX11" fmla="*/ 1283494 w 1652587"/>
                <a:gd name="connsiteY11" fmla="*/ 502445 h 1362076"/>
                <a:gd name="connsiteX12" fmla="*/ 1247775 w 1652587"/>
                <a:gd name="connsiteY12" fmla="*/ 561976 h 1362076"/>
                <a:gd name="connsiteX13" fmla="*/ 1209675 w 1652587"/>
                <a:gd name="connsiteY13" fmla="*/ 616745 h 1362076"/>
                <a:gd name="connsiteX14" fmla="*/ 1166812 w 1652587"/>
                <a:gd name="connsiteY14" fmla="*/ 671514 h 1362076"/>
                <a:gd name="connsiteX15" fmla="*/ 1114425 w 1652587"/>
                <a:gd name="connsiteY15" fmla="*/ 733426 h 1362076"/>
                <a:gd name="connsiteX16" fmla="*/ 1066800 w 1652587"/>
                <a:gd name="connsiteY16" fmla="*/ 785814 h 1362076"/>
                <a:gd name="connsiteX17" fmla="*/ 990600 w 1652587"/>
                <a:gd name="connsiteY17" fmla="*/ 871539 h 1362076"/>
                <a:gd name="connsiteX18" fmla="*/ 878681 w 1652587"/>
                <a:gd name="connsiteY18" fmla="*/ 973933 h 1362076"/>
                <a:gd name="connsiteX19" fmla="*/ 840581 w 1652587"/>
                <a:gd name="connsiteY19" fmla="*/ 1016793 h 1362076"/>
                <a:gd name="connsiteX20" fmla="*/ 764382 w 1652587"/>
                <a:gd name="connsiteY20" fmla="*/ 1104901 h 1362076"/>
                <a:gd name="connsiteX21" fmla="*/ 711993 w 1652587"/>
                <a:gd name="connsiteY21" fmla="*/ 1135858 h 1362076"/>
                <a:gd name="connsiteX22" fmla="*/ 623887 w 1652587"/>
                <a:gd name="connsiteY22" fmla="*/ 1162051 h 1362076"/>
                <a:gd name="connsiteX23" fmla="*/ 571500 w 1652587"/>
                <a:gd name="connsiteY23" fmla="*/ 1214439 h 1362076"/>
                <a:gd name="connsiteX24" fmla="*/ 504825 w 1652587"/>
                <a:gd name="connsiteY24" fmla="*/ 1247776 h 1362076"/>
                <a:gd name="connsiteX25" fmla="*/ 481012 w 1652587"/>
                <a:gd name="connsiteY25" fmla="*/ 1271589 h 1362076"/>
                <a:gd name="connsiteX26" fmla="*/ 428625 w 1652587"/>
                <a:gd name="connsiteY26" fmla="*/ 1309689 h 1362076"/>
                <a:gd name="connsiteX27" fmla="*/ 376237 w 1652587"/>
                <a:gd name="connsiteY27" fmla="*/ 1323976 h 1362076"/>
                <a:gd name="connsiteX28" fmla="*/ 357187 w 1652587"/>
                <a:gd name="connsiteY28" fmla="*/ 1338264 h 1362076"/>
                <a:gd name="connsiteX29" fmla="*/ 257175 w 1652587"/>
                <a:gd name="connsiteY29" fmla="*/ 1362076 h 1362076"/>
                <a:gd name="connsiteX30" fmla="*/ 166687 w 1652587"/>
                <a:gd name="connsiteY30" fmla="*/ 1295401 h 1362076"/>
                <a:gd name="connsiteX31" fmla="*/ 152400 w 1652587"/>
                <a:gd name="connsiteY31" fmla="*/ 1252539 h 1362076"/>
                <a:gd name="connsiteX32" fmla="*/ 109537 w 1652587"/>
                <a:gd name="connsiteY32" fmla="*/ 1176339 h 1362076"/>
                <a:gd name="connsiteX33" fmla="*/ 57150 w 1652587"/>
                <a:gd name="connsiteY33" fmla="*/ 1090614 h 1362076"/>
                <a:gd name="connsiteX34" fmla="*/ 0 w 1652587"/>
                <a:gd name="connsiteY34" fmla="*/ 1052514 h 1362076"/>
                <a:gd name="connsiteX35" fmla="*/ 0 w 1652587"/>
                <a:gd name="connsiteY35" fmla="*/ 1052514 h 1362076"/>
                <a:gd name="connsiteX0" fmla="*/ 1652587 w 1652587"/>
                <a:gd name="connsiteY0" fmla="*/ 0 h 1363364"/>
                <a:gd name="connsiteX1" fmla="*/ 1631155 w 1652587"/>
                <a:gd name="connsiteY1" fmla="*/ 38102 h 1363364"/>
                <a:gd name="connsiteX2" fmla="*/ 1597819 w 1652587"/>
                <a:gd name="connsiteY2" fmla="*/ 64296 h 1363364"/>
                <a:gd name="connsiteX3" fmla="*/ 1571625 w 1652587"/>
                <a:gd name="connsiteY3" fmla="*/ 97632 h 1363364"/>
                <a:gd name="connsiteX4" fmla="*/ 1554956 w 1652587"/>
                <a:gd name="connsiteY4" fmla="*/ 126207 h 1363364"/>
                <a:gd name="connsiteX5" fmla="*/ 1526381 w 1652587"/>
                <a:gd name="connsiteY5" fmla="*/ 169070 h 1363364"/>
                <a:gd name="connsiteX6" fmla="*/ 1481138 w 1652587"/>
                <a:gd name="connsiteY6" fmla="*/ 221457 h 1363364"/>
                <a:gd name="connsiteX7" fmla="*/ 1457325 w 1652587"/>
                <a:gd name="connsiteY7" fmla="*/ 252414 h 1363364"/>
                <a:gd name="connsiteX8" fmla="*/ 1421605 w 1652587"/>
                <a:gd name="connsiteY8" fmla="*/ 307182 h 1363364"/>
                <a:gd name="connsiteX9" fmla="*/ 1383506 w 1652587"/>
                <a:gd name="connsiteY9" fmla="*/ 357189 h 1363364"/>
                <a:gd name="connsiteX10" fmla="*/ 1333500 w 1652587"/>
                <a:gd name="connsiteY10" fmla="*/ 423864 h 1363364"/>
                <a:gd name="connsiteX11" fmla="*/ 1283494 w 1652587"/>
                <a:gd name="connsiteY11" fmla="*/ 502445 h 1363364"/>
                <a:gd name="connsiteX12" fmla="*/ 1247775 w 1652587"/>
                <a:gd name="connsiteY12" fmla="*/ 561976 h 1363364"/>
                <a:gd name="connsiteX13" fmla="*/ 1209675 w 1652587"/>
                <a:gd name="connsiteY13" fmla="*/ 616745 h 1363364"/>
                <a:gd name="connsiteX14" fmla="*/ 1166812 w 1652587"/>
                <a:gd name="connsiteY14" fmla="*/ 671514 h 1363364"/>
                <a:gd name="connsiteX15" fmla="*/ 1114425 w 1652587"/>
                <a:gd name="connsiteY15" fmla="*/ 733426 h 1363364"/>
                <a:gd name="connsiteX16" fmla="*/ 1066800 w 1652587"/>
                <a:gd name="connsiteY16" fmla="*/ 785814 h 1363364"/>
                <a:gd name="connsiteX17" fmla="*/ 990600 w 1652587"/>
                <a:gd name="connsiteY17" fmla="*/ 871539 h 1363364"/>
                <a:gd name="connsiteX18" fmla="*/ 878681 w 1652587"/>
                <a:gd name="connsiteY18" fmla="*/ 973933 h 1363364"/>
                <a:gd name="connsiteX19" fmla="*/ 840581 w 1652587"/>
                <a:gd name="connsiteY19" fmla="*/ 1016793 h 1363364"/>
                <a:gd name="connsiteX20" fmla="*/ 764382 w 1652587"/>
                <a:gd name="connsiteY20" fmla="*/ 1104901 h 1363364"/>
                <a:gd name="connsiteX21" fmla="*/ 711993 w 1652587"/>
                <a:gd name="connsiteY21" fmla="*/ 1135858 h 1363364"/>
                <a:gd name="connsiteX22" fmla="*/ 623887 w 1652587"/>
                <a:gd name="connsiteY22" fmla="*/ 1162051 h 1363364"/>
                <a:gd name="connsiteX23" fmla="*/ 571500 w 1652587"/>
                <a:gd name="connsiteY23" fmla="*/ 1214439 h 1363364"/>
                <a:gd name="connsiteX24" fmla="*/ 504825 w 1652587"/>
                <a:gd name="connsiteY24" fmla="*/ 1247776 h 1363364"/>
                <a:gd name="connsiteX25" fmla="*/ 481012 w 1652587"/>
                <a:gd name="connsiteY25" fmla="*/ 1271589 h 1363364"/>
                <a:gd name="connsiteX26" fmla="*/ 428625 w 1652587"/>
                <a:gd name="connsiteY26" fmla="*/ 1309689 h 1363364"/>
                <a:gd name="connsiteX27" fmla="*/ 376237 w 1652587"/>
                <a:gd name="connsiteY27" fmla="*/ 1323976 h 1363364"/>
                <a:gd name="connsiteX28" fmla="*/ 357187 w 1652587"/>
                <a:gd name="connsiteY28" fmla="*/ 1338264 h 1363364"/>
                <a:gd name="connsiteX29" fmla="*/ 257175 w 1652587"/>
                <a:gd name="connsiteY29" fmla="*/ 1362076 h 1363364"/>
                <a:gd name="connsiteX30" fmla="*/ 166687 w 1652587"/>
                <a:gd name="connsiteY30" fmla="*/ 1295401 h 1363364"/>
                <a:gd name="connsiteX31" fmla="*/ 152400 w 1652587"/>
                <a:gd name="connsiteY31" fmla="*/ 1252539 h 1363364"/>
                <a:gd name="connsiteX32" fmla="*/ 109537 w 1652587"/>
                <a:gd name="connsiteY32" fmla="*/ 1176339 h 1363364"/>
                <a:gd name="connsiteX33" fmla="*/ 57150 w 1652587"/>
                <a:gd name="connsiteY33" fmla="*/ 1090614 h 1363364"/>
                <a:gd name="connsiteX34" fmla="*/ 0 w 1652587"/>
                <a:gd name="connsiteY34" fmla="*/ 1052514 h 1363364"/>
                <a:gd name="connsiteX35" fmla="*/ 0 w 1652587"/>
                <a:gd name="connsiteY35" fmla="*/ 1052514 h 1363364"/>
                <a:gd name="connsiteX0" fmla="*/ 1652587 w 1652587"/>
                <a:gd name="connsiteY0" fmla="*/ 0 h 1363364"/>
                <a:gd name="connsiteX1" fmla="*/ 1631155 w 1652587"/>
                <a:gd name="connsiteY1" fmla="*/ 38102 h 1363364"/>
                <a:gd name="connsiteX2" fmla="*/ 1597819 w 1652587"/>
                <a:gd name="connsiteY2" fmla="*/ 64296 h 1363364"/>
                <a:gd name="connsiteX3" fmla="*/ 1571625 w 1652587"/>
                <a:gd name="connsiteY3" fmla="*/ 97632 h 1363364"/>
                <a:gd name="connsiteX4" fmla="*/ 1554956 w 1652587"/>
                <a:gd name="connsiteY4" fmla="*/ 126207 h 1363364"/>
                <a:gd name="connsiteX5" fmla="*/ 1526381 w 1652587"/>
                <a:gd name="connsiteY5" fmla="*/ 169070 h 1363364"/>
                <a:gd name="connsiteX6" fmla="*/ 1481138 w 1652587"/>
                <a:gd name="connsiteY6" fmla="*/ 221457 h 1363364"/>
                <a:gd name="connsiteX7" fmla="*/ 1457325 w 1652587"/>
                <a:gd name="connsiteY7" fmla="*/ 252414 h 1363364"/>
                <a:gd name="connsiteX8" fmla="*/ 1421605 w 1652587"/>
                <a:gd name="connsiteY8" fmla="*/ 307182 h 1363364"/>
                <a:gd name="connsiteX9" fmla="*/ 1383506 w 1652587"/>
                <a:gd name="connsiteY9" fmla="*/ 357189 h 1363364"/>
                <a:gd name="connsiteX10" fmla="*/ 1333500 w 1652587"/>
                <a:gd name="connsiteY10" fmla="*/ 423864 h 1363364"/>
                <a:gd name="connsiteX11" fmla="*/ 1283494 w 1652587"/>
                <a:gd name="connsiteY11" fmla="*/ 502445 h 1363364"/>
                <a:gd name="connsiteX12" fmla="*/ 1247775 w 1652587"/>
                <a:gd name="connsiteY12" fmla="*/ 561976 h 1363364"/>
                <a:gd name="connsiteX13" fmla="*/ 1209675 w 1652587"/>
                <a:gd name="connsiteY13" fmla="*/ 616745 h 1363364"/>
                <a:gd name="connsiteX14" fmla="*/ 1166812 w 1652587"/>
                <a:gd name="connsiteY14" fmla="*/ 671514 h 1363364"/>
                <a:gd name="connsiteX15" fmla="*/ 1114425 w 1652587"/>
                <a:gd name="connsiteY15" fmla="*/ 733426 h 1363364"/>
                <a:gd name="connsiteX16" fmla="*/ 1066800 w 1652587"/>
                <a:gd name="connsiteY16" fmla="*/ 785814 h 1363364"/>
                <a:gd name="connsiteX17" fmla="*/ 990600 w 1652587"/>
                <a:gd name="connsiteY17" fmla="*/ 871539 h 1363364"/>
                <a:gd name="connsiteX18" fmla="*/ 878681 w 1652587"/>
                <a:gd name="connsiteY18" fmla="*/ 973933 h 1363364"/>
                <a:gd name="connsiteX19" fmla="*/ 840581 w 1652587"/>
                <a:gd name="connsiteY19" fmla="*/ 1016793 h 1363364"/>
                <a:gd name="connsiteX20" fmla="*/ 764382 w 1652587"/>
                <a:gd name="connsiteY20" fmla="*/ 1104901 h 1363364"/>
                <a:gd name="connsiteX21" fmla="*/ 711993 w 1652587"/>
                <a:gd name="connsiteY21" fmla="*/ 1135858 h 1363364"/>
                <a:gd name="connsiteX22" fmla="*/ 623887 w 1652587"/>
                <a:gd name="connsiteY22" fmla="*/ 1162051 h 1363364"/>
                <a:gd name="connsiteX23" fmla="*/ 571500 w 1652587"/>
                <a:gd name="connsiteY23" fmla="*/ 1214439 h 1363364"/>
                <a:gd name="connsiteX24" fmla="*/ 504825 w 1652587"/>
                <a:gd name="connsiteY24" fmla="*/ 1247776 h 1363364"/>
                <a:gd name="connsiteX25" fmla="*/ 481012 w 1652587"/>
                <a:gd name="connsiteY25" fmla="*/ 1271589 h 1363364"/>
                <a:gd name="connsiteX26" fmla="*/ 428625 w 1652587"/>
                <a:gd name="connsiteY26" fmla="*/ 1309689 h 1363364"/>
                <a:gd name="connsiteX27" fmla="*/ 376237 w 1652587"/>
                <a:gd name="connsiteY27" fmla="*/ 1323976 h 1363364"/>
                <a:gd name="connsiteX28" fmla="*/ 357187 w 1652587"/>
                <a:gd name="connsiteY28" fmla="*/ 1338264 h 1363364"/>
                <a:gd name="connsiteX29" fmla="*/ 257175 w 1652587"/>
                <a:gd name="connsiteY29" fmla="*/ 1362076 h 1363364"/>
                <a:gd name="connsiteX30" fmla="*/ 166687 w 1652587"/>
                <a:gd name="connsiteY30" fmla="*/ 1295401 h 1363364"/>
                <a:gd name="connsiteX31" fmla="*/ 152400 w 1652587"/>
                <a:gd name="connsiteY31" fmla="*/ 1252539 h 1363364"/>
                <a:gd name="connsiteX32" fmla="*/ 109537 w 1652587"/>
                <a:gd name="connsiteY32" fmla="*/ 1176339 h 1363364"/>
                <a:gd name="connsiteX33" fmla="*/ 57150 w 1652587"/>
                <a:gd name="connsiteY33" fmla="*/ 1090614 h 1363364"/>
                <a:gd name="connsiteX34" fmla="*/ 0 w 1652587"/>
                <a:gd name="connsiteY34" fmla="*/ 1052514 h 1363364"/>
                <a:gd name="connsiteX35" fmla="*/ 0 w 1652587"/>
                <a:gd name="connsiteY35" fmla="*/ 1052514 h 1363364"/>
                <a:gd name="connsiteX0" fmla="*/ 1652587 w 1652587"/>
                <a:gd name="connsiteY0" fmla="*/ 0 h 1363954"/>
                <a:gd name="connsiteX1" fmla="*/ 1631155 w 1652587"/>
                <a:gd name="connsiteY1" fmla="*/ 38102 h 1363954"/>
                <a:gd name="connsiteX2" fmla="*/ 1597819 w 1652587"/>
                <a:gd name="connsiteY2" fmla="*/ 64296 h 1363954"/>
                <a:gd name="connsiteX3" fmla="*/ 1571625 w 1652587"/>
                <a:gd name="connsiteY3" fmla="*/ 97632 h 1363954"/>
                <a:gd name="connsiteX4" fmla="*/ 1554956 w 1652587"/>
                <a:gd name="connsiteY4" fmla="*/ 126207 h 1363954"/>
                <a:gd name="connsiteX5" fmla="*/ 1526381 w 1652587"/>
                <a:gd name="connsiteY5" fmla="*/ 169070 h 1363954"/>
                <a:gd name="connsiteX6" fmla="*/ 1481138 w 1652587"/>
                <a:gd name="connsiteY6" fmla="*/ 221457 h 1363954"/>
                <a:gd name="connsiteX7" fmla="*/ 1457325 w 1652587"/>
                <a:gd name="connsiteY7" fmla="*/ 252414 h 1363954"/>
                <a:gd name="connsiteX8" fmla="*/ 1421605 w 1652587"/>
                <a:gd name="connsiteY8" fmla="*/ 307182 h 1363954"/>
                <a:gd name="connsiteX9" fmla="*/ 1383506 w 1652587"/>
                <a:gd name="connsiteY9" fmla="*/ 357189 h 1363954"/>
                <a:gd name="connsiteX10" fmla="*/ 1333500 w 1652587"/>
                <a:gd name="connsiteY10" fmla="*/ 423864 h 1363954"/>
                <a:gd name="connsiteX11" fmla="*/ 1283494 w 1652587"/>
                <a:gd name="connsiteY11" fmla="*/ 502445 h 1363954"/>
                <a:gd name="connsiteX12" fmla="*/ 1247775 w 1652587"/>
                <a:gd name="connsiteY12" fmla="*/ 561976 h 1363954"/>
                <a:gd name="connsiteX13" fmla="*/ 1209675 w 1652587"/>
                <a:gd name="connsiteY13" fmla="*/ 616745 h 1363954"/>
                <a:gd name="connsiteX14" fmla="*/ 1166812 w 1652587"/>
                <a:gd name="connsiteY14" fmla="*/ 671514 h 1363954"/>
                <a:gd name="connsiteX15" fmla="*/ 1114425 w 1652587"/>
                <a:gd name="connsiteY15" fmla="*/ 733426 h 1363954"/>
                <a:gd name="connsiteX16" fmla="*/ 1066800 w 1652587"/>
                <a:gd name="connsiteY16" fmla="*/ 785814 h 1363954"/>
                <a:gd name="connsiteX17" fmla="*/ 990600 w 1652587"/>
                <a:gd name="connsiteY17" fmla="*/ 871539 h 1363954"/>
                <a:gd name="connsiteX18" fmla="*/ 878681 w 1652587"/>
                <a:gd name="connsiteY18" fmla="*/ 973933 h 1363954"/>
                <a:gd name="connsiteX19" fmla="*/ 840581 w 1652587"/>
                <a:gd name="connsiteY19" fmla="*/ 1016793 h 1363954"/>
                <a:gd name="connsiteX20" fmla="*/ 764382 w 1652587"/>
                <a:gd name="connsiteY20" fmla="*/ 1104901 h 1363954"/>
                <a:gd name="connsiteX21" fmla="*/ 711993 w 1652587"/>
                <a:gd name="connsiteY21" fmla="*/ 1135858 h 1363954"/>
                <a:gd name="connsiteX22" fmla="*/ 623887 w 1652587"/>
                <a:gd name="connsiteY22" fmla="*/ 1162051 h 1363954"/>
                <a:gd name="connsiteX23" fmla="*/ 571500 w 1652587"/>
                <a:gd name="connsiteY23" fmla="*/ 1214439 h 1363954"/>
                <a:gd name="connsiteX24" fmla="*/ 504825 w 1652587"/>
                <a:gd name="connsiteY24" fmla="*/ 1247776 h 1363954"/>
                <a:gd name="connsiteX25" fmla="*/ 481012 w 1652587"/>
                <a:gd name="connsiteY25" fmla="*/ 1271589 h 1363954"/>
                <a:gd name="connsiteX26" fmla="*/ 428625 w 1652587"/>
                <a:gd name="connsiteY26" fmla="*/ 1309689 h 1363954"/>
                <a:gd name="connsiteX27" fmla="*/ 376237 w 1652587"/>
                <a:gd name="connsiteY27" fmla="*/ 1323976 h 1363954"/>
                <a:gd name="connsiteX28" fmla="*/ 335756 w 1652587"/>
                <a:gd name="connsiteY28" fmla="*/ 1347789 h 1363954"/>
                <a:gd name="connsiteX29" fmla="*/ 257175 w 1652587"/>
                <a:gd name="connsiteY29" fmla="*/ 1362076 h 1363954"/>
                <a:gd name="connsiteX30" fmla="*/ 166687 w 1652587"/>
                <a:gd name="connsiteY30" fmla="*/ 1295401 h 1363954"/>
                <a:gd name="connsiteX31" fmla="*/ 152400 w 1652587"/>
                <a:gd name="connsiteY31" fmla="*/ 1252539 h 1363954"/>
                <a:gd name="connsiteX32" fmla="*/ 109537 w 1652587"/>
                <a:gd name="connsiteY32" fmla="*/ 1176339 h 1363954"/>
                <a:gd name="connsiteX33" fmla="*/ 57150 w 1652587"/>
                <a:gd name="connsiteY33" fmla="*/ 1090614 h 1363954"/>
                <a:gd name="connsiteX34" fmla="*/ 0 w 1652587"/>
                <a:gd name="connsiteY34" fmla="*/ 1052514 h 1363954"/>
                <a:gd name="connsiteX35" fmla="*/ 0 w 1652587"/>
                <a:gd name="connsiteY35" fmla="*/ 1052514 h 1363954"/>
                <a:gd name="connsiteX0" fmla="*/ 1652587 w 1652587"/>
                <a:gd name="connsiteY0" fmla="*/ 0 h 1363954"/>
                <a:gd name="connsiteX1" fmla="*/ 1631155 w 1652587"/>
                <a:gd name="connsiteY1" fmla="*/ 38102 h 1363954"/>
                <a:gd name="connsiteX2" fmla="*/ 1597819 w 1652587"/>
                <a:gd name="connsiteY2" fmla="*/ 64296 h 1363954"/>
                <a:gd name="connsiteX3" fmla="*/ 1571625 w 1652587"/>
                <a:gd name="connsiteY3" fmla="*/ 97632 h 1363954"/>
                <a:gd name="connsiteX4" fmla="*/ 1554956 w 1652587"/>
                <a:gd name="connsiteY4" fmla="*/ 126207 h 1363954"/>
                <a:gd name="connsiteX5" fmla="*/ 1526381 w 1652587"/>
                <a:gd name="connsiteY5" fmla="*/ 169070 h 1363954"/>
                <a:gd name="connsiteX6" fmla="*/ 1481138 w 1652587"/>
                <a:gd name="connsiteY6" fmla="*/ 221457 h 1363954"/>
                <a:gd name="connsiteX7" fmla="*/ 1457325 w 1652587"/>
                <a:gd name="connsiteY7" fmla="*/ 252414 h 1363954"/>
                <a:gd name="connsiteX8" fmla="*/ 1421605 w 1652587"/>
                <a:gd name="connsiteY8" fmla="*/ 307182 h 1363954"/>
                <a:gd name="connsiteX9" fmla="*/ 1383506 w 1652587"/>
                <a:gd name="connsiteY9" fmla="*/ 357189 h 1363954"/>
                <a:gd name="connsiteX10" fmla="*/ 1333500 w 1652587"/>
                <a:gd name="connsiteY10" fmla="*/ 423864 h 1363954"/>
                <a:gd name="connsiteX11" fmla="*/ 1283494 w 1652587"/>
                <a:gd name="connsiteY11" fmla="*/ 502445 h 1363954"/>
                <a:gd name="connsiteX12" fmla="*/ 1247775 w 1652587"/>
                <a:gd name="connsiteY12" fmla="*/ 561976 h 1363954"/>
                <a:gd name="connsiteX13" fmla="*/ 1209675 w 1652587"/>
                <a:gd name="connsiteY13" fmla="*/ 616745 h 1363954"/>
                <a:gd name="connsiteX14" fmla="*/ 1166812 w 1652587"/>
                <a:gd name="connsiteY14" fmla="*/ 671514 h 1363954"/>
                <a:gd name="connsiteX15" fmla="*/ 1114425 w 1652587"/>
                <a:gd name="connsiteY15" fmla="*/ 733426 h 1363954"/>
                <a:gd name="connsiteX16" fmla="*/ 1066800 w 1652587"/>
                <a:gd name="connsiteY16" fmla="*/ 785814 h 1363954"/>
                <a:gd name="connsiteX17" fmla="*/ 990600 w 1652587"/>
                <a:gd name="connsiteY17" fmla="*/ 871539 h 1363954"/>
                <a:gd name="connsiteX18" fmla="*/ 878681 w 1652587"/>
                <a:gd name="connsiteY18" fmla="*/ 973933 h 1363954"/>
                <a:gd name="connsiteX19" fmla="*/ 840581 w 1652587"/>
                <a:gd name="connsiteY19" fmla="*/ 1016793 h 1363954"/>
                <a:gd name="connsiteX20" fmla="*/ 764382 w 1652587"/>
                <a:gd name="connsiteY20" fmla="*/ 1104901 h 1363954"/>
                <a:gd name="connsiteX21" fmla="*/ 711993 w 1652587"/>
                <a:gd name="connsiteY21" fmla="*/ 1135858 h 1363954"/>
                <a:gd name="connsiteX22" fmla="*/ 623887 w 1652587"/>
                <a:gd name="connsiteY22" fmla="*/ 1162051 h 1363954"/>
                <a:gd name="connsiteX23" fmla="*/ 571500 w 1652587"/>
                <a:gd name="connsiteY23" fmla="*/ 1214439 h 1363954"/>
                <a:gd name="connsiteX24" fmla="*/ 504825 w 1652587"/>
                <a:gd name="connsiteY24" fmla="*/ 1247776 h 1363954"/>
                <a:gd name="connsiteX25" fmla="*/ 481012 w 1652587"/>
                <a:gd name="connsiteY25" fmla="*/ 1271589 h 1363954"/>
                <a:gd name="connsiteX26" fmla="*/ 428625 w 1652587"/>
                <a:gd name="connsiteY26" fmla="*/ 1309689 h 1363954"/>
                <a:gd name="connsiteX27" fmla="*/ 381000 w 1652587"/>
                <a:gd name="connsiteY27" fmla="*/ 1335883 h 1363954"/>
                <a:gd name="connsiteX28" fmla="*/ 335756 w 1652587"/>
                <a:gd name="connsiteY28" fmla="*/ 1347789 h 1363954"/>
                <a:gd name="connsiteX29" fmla="*/ 257175 w 1652587"/>
                <a:gd name="connsiteY29" fmla="*/ 1362076 h 1363954"/>
                <a:gd name="connsiteX30" fmla="*/ 166687 w 1652587"/>
                <a:gd name="connsiteY30" fmla="*/ 1295401 h 1363954"/>
                <a:gd name="connsiteX31" fmla="*/ 152400 w 1652587"/>
                <a:gd name="connsiteY31" fmla="*/ 1252539 h 1363954"/>
                <a:gd name="connsiteX32" fmla="*/ 109537 w 1652587"/>
                <a:gd name="connsiteY32" fmla="*/ 1176339 h 1363954"/>
                <a:gd name="connsiteX33" fmla="*/ 57150 w 1652587"/>
                <a:gd name="connsiteY33" fmla="*/ 1090614 h 1363954"/>
                <a:gd name="connsiteX34" fmla="*/ 0 w 1652587"/>
                <a:gd name="connsiteY34" fmla="*/ 1052514 h 1363954"/>
                <a:gd name="connsiteX35" fmla="*/ 0 w 1652587"/>
                <a:gd name="connsiteY35" fmla="*/ 1052514 h 1363954"/>
                <a:gd name="connsiteX0" fmla="*/ 1652587 w 1652587"/>
                <a:gd name="connsiteY0" fmla="*/ 0 h 1363954"/>
                <a:gd name="connsiteX1" fmla="*/ 1631155 w 1652587"/>
                <a:gd name="connsiteY1" fmla="*/ 38102 h 1363954"/>
                <a:gd name="connsiteX2" fmla="*/ 1597819 w 1652587"/>
                <a:gd name="connsiteY2" fmla="*/ 64296 h 1363954"/>
                <a:gd name="connsiteX3" fmla="*/ 1571625 w 1652587"/>
                <a:gd name="connsiteY3" fmla="*/ 97632 h 1363954"/>
                <a:gd name="connsiteX4" fmla="*/ 1554956 w 1652587"/>
                <a:gd name="connsiteY4" fmla="*/ 126207 h 1363954"/>
                <a:gd name="connsiteX5" fmla="*/ 1526381 w 1652587"/>
                <a:gd name="connsiteY5" fmla="*/ 169070 h 1363954"/>
                <a:gd name="connsiteX6" fmla="*/ 1481138 w 1652587"/>
                <a:gd name="connsiteY6" fmla="*/ 221457 h 1363954"/>
                <a:gd name="connsiteX7" fmla="*/ 1457325 w 1652587"/>
                <a:gd name="connsiteY7" fmla="*/ 252414 h 1363954"/>
                <a:gd name="connsiteX8" fmla="*/ 1421605 w 1652587"/>
                <a:gd name="connsiteY8" fmla="*/ 307182 h 1363954"/>
                <a:gd name="connsiteX9" fmla="*/ 1383506 w 1652587"/>
                <a:gd name="connsiteY9" fmla="*/ 357189 h 1363954"/>
                <a:gd name="connsiteX10" fmla="*/ 1333500 w 1652587"/>
                <a:gd name="connsiteY10" fmla="*/ 423864 h 1363954"/>
                <a:gd name="connsiteX11" fmla="*/ 1283494 w 1652587"/>
                <a:gd name="connsiteY11" fmla="*/ 502445 h 1363954"/>
                <a:gd name="connsiteX12" fmla="*/ 1247775 w 1652587"/>
                <a:gd name="connsiteY12" fmla="*/ 561976 h 1363954"/>
                <a:gd name="connsiteX13" fmla="*/ 1209675 w 1652587"/>
                <a:gd name="connsiteY13" fmla="*/ 616745 h 1363954"/>
                <a:gd name="connsiteX14" fmla="*/ 1166812 w 1652587"/>
                <a:gd name="connsiteY14" fmla="*/ 671514 h 1363954"/>
                <a:gd name="connsiteX15" fmla="*/ 1114425 w 1652587"/>
                <a:gd name="connsiteY15" fmla="*/ 733426 h 1363954"/>
                <a:gd name="connsiteX16" fmla="*/ 1066800 w 1652587"/>
                <a:gd name="connsiteY16" fmla="*/ 785814 h 1363954"/>
                <a:gd name="connsiteX17" fmla="*/ 990600 w 1652587"/>
                <a:gd name="connsiteY17" fmla="*/ 871539 h 1363954"/>
                <a:gd name="connsiteX18" fmla="*/ 878681 w 1652587"/>
                <a:gd name="connsiteY18" fmla="*/ 973933 h 1363954"/>
                <a:gd name="connsiteX19" fmla="*/ 840581 w 1652587"/>
                <a:gd name="connsiteY19" fmla="*/ 1016793 h 1363954"/>
                <a:gd name="connsiteX20" fmla="*/ 764382 w 1652587"/>
                <a:gd name="connsiteY20" fmla="*/ 1104901 h 1363954"/>
                <a:gd name="connsiteX21" fmla="*/ 711993 w 1652587"/>
                <a:gd name="connsiteY21" fmla="*/ 1135858 h 1363954"/>
                <a:gd name="connsiteX22" fmla="*/ 623887 w 1652587"/>
                <a:gd name="connsiteY22" fmla="*/ 1162051 h 1363954"/>
                <a:gd name="connsiteX23" fmla="*/ 571500 w 1652587"/>
                <a:gd name="connsiteY23" fmla="*/ 1214439 h 1363954"/>
                <a:gd name="connsiteX24" fmla="*/ 504825 w 1652587"/>
                <a:gd name="connsiteY24" fmla="*/ 1247776 h 1363954"/>
                <a:gd name="connsiteX25" fmla="*/ 481012 w 1652587"/>
                <a:gd name="connsiteY25" fmla="*/ 1271589 h 1363954"/>
                <a:gd name="connsiteX26" fmla="*/ 428625 w 1652587"/>
                <a:gd name="connsiteY26" fmla="*/ 1309689 h 1363954"/>
                <a:gd name="connsiteX27" fmla="*/ 381000 w 1652587"/>
                <a:gd name="connsiteY27" fmla="*/ 1335883 h 1363954"/>
                <a:gd name="connsiteX28" fmla="*/ 335756 w 1652587"/>
                <a:gd name="connsiteY28" fmla="*/ 1347789 h 1363954"/>
                <a:gd name="connsiteX29" fmla="*/ 257175 w 1652587"/>
                <a:gd name="connsiteY29" fmla="*/ 1362076 h 1363954"/>
                <a:gd name="connsiteX30" fmla="*/ 166687 w 1652587"/>
                <a:gd name="connsiteY30" fmla="*/ 1295401 h 1363954"/>
                <a:gd name="connsiteX31" fmla="*/ 140494 w 1652587"/>
                <a:gd name="connsiteY31" fmla="*/ 1245395 h 1363954"/>
                <a:gd name="connsiteX32" fmla="*/ 109537 w 1652587"/>
                <a:gd name="connsiteY32" fmla="*/ 1176339 h 1363954"/>
                <a:gd name="connsiteX33" fmla="*/ 57150 w 1652587"/>
                <a:gd name="connsiteY33" fmla="*/ 1090614 h 1363954"/>
                <a:gd name="connsiteX34" fmla="*/ 0 w 1652587"/>
                <a:gd name="connsiteY34" fmla="*/ 1052514 h 1363954"/>
                <a:gd name="connsiteX35" fmla="*/ 0 w 1652587"/>
                <a:gd name="connsiteY35" fmla="*/ 1052514 h 1363954"/>
                <a:gd name="connsiteX0" fmla="*/ 1652587 w 1652587"/>
                <a:gd name="connsiteY0" fmla="*/ 0 h 1363801"/>
                <a:gd name="connsiteX1" fmla="*/ 1631155 w 1652587"/>
                <a:gd name="connsiteY1" fmla="*/ 38102 h 1363801"/>
                <a:gd name="connsiteX2" fmla="*/ 1597819 w 1652587"/>
                <a:gd name="connsiteY2" fmla="*/ 64296 h 1363801"/>
                <a:gd name="connsiteX3" fmla="*/ 1571625 w 1652587"/>
                <a:gd name="connsiteY3" fmla="*/ 97632 h 1363801"/>
                <a:gd name="connsiteX4" fmla="*/ 1554956 w 1652587"/>
                <a:gd name="connsiteY4" fmla="*/ 126207 h 1363801"/>
                <a:gd name="connsiteX5" fmla="*/ 1526381 w 1652587"/>
                <a:gd name="connsiteY5" fmla="*/ 169070 h 1363801"/>
                <a:gd name="connsiteX6" fmla="*/ 1481138 w 1652587"/>
                <a:gd name="connsiteY6" fmla="*/ 221457 h 1363801"/>
                <a:gd name="connsiteX7" fmla="*/ 1457325 w 1652587"/>
                <a:gd name="connsiteY7" fmla="*/ 252414 h 1363801"/>
                <a:gd name="connsiteX8" fmla="*/ 1421605 w 1652587"/>
                <a:gd name="connsiteY8" fmla="*/ 307182 h 1363801"/>
                <a:gd name="connsiteX9" fmla="*/ 1383506 w 1652587"/>
                <a:gd name="connsiteY9" fmla="*/ 357189 h 1363801"/>
                <a:gd name="connsiteX10" fmla="*/ 1333500 w 1652587"/>
                <a:gd name="connsiteY10" fmla="*/ 423864 h 1363801"/>
                <a:gd name="connsiteX11" fmla="*/ 1283494 w 1652587"/>
                <a:gd name="connsiteY11" fmla="*/ 502445 h 1363801"/>
                <a:gd name="connsiteX12" fmla="*/ 1247775 w 1652587"/>
                <a:gd name="connsiteY12" fmla="*/ 561976 h 1363801"/>
                <a:gd name="connsiteX13" fmla="*/ 1209675 w 1652587"/>
                <a:gd name="connsiteY13" fmla="*/ 616745 h 1363801"/>
                <a:gd name="connsiteX14" fmla="*/ 1166812 w 1652587"/>
                <a:gd name="connsiteY14" fmla="*/ 671514 h 1363801"/>
                <a:gd name="connsiteX15" fmla="*/ 1114425 w 1652587"/>
                <a:gd name="connsiteY15" fmla="*/ 733426 h 1363801"/>
                <a:gd name="connsiteX16" fmla="*/ 1066800 w 1652587"/>
                <a:gd name="connsiteY16" fmla="*/ 785814 h 1363801"/>
                <a:gd name="connsiteX17" fmla="*/ 990600 w 1652587"/>
                <a:gd name="connsiteY17" fmla="*/ 871539 h 1363801"/>
                <a:gd name="connsiteX18" fmla="*/ 878681 w 1652587"/>
                <a:gd name="connsiteY18" fmla="*/ 973933 h 1363801"/>
                <a:gd name="connsiteX19" fmla="*/ 840581 w 1652587"/>
                <a:gd name="connsiteY19" fmla="*/ 1016793 h 1363801"/>
                <a:gd name="connsiteX20" fmla="*/ 764382 w 1652587"/>
                <a:gd name="connsiteY20" fmla="*/ 1104901 h 1363801"/>
                <a:gd name="connsiteX21" fmla="*/ 711993 w 1652587"/>
                <a:gd name="connsiteY21" fmla="*/ 1135858 h 1363801"/>
                <a:gd name="connsiteX22" fmla="*/ 623887 w 1652587"/>
                <a:gd name="connsiteY22" fmla="*/ 1162051 h 1363801"/>
                <a:gd name="connsiteX23" fmla="*/ 571500 w 1652587"/>
                <a:gd name="connsiteY23" fmla="*/ 1214439 h 1363801"/>
                <a:gd name="connsiteX24" fmla="*/ 504825 w 1652587"/>
                <a:gd name="connsiteY24" fmla="*/ 1247776 h 1363801"/>
                <a:gd name="connsiteX25" fmla="*/ 481012 w 1652587"/>
                <a:gd name="connsiteY25" fmla="*/ 1271589 h 1363801"/>
                <a:gd name="connsiteX26" fmla="*/ 428625 w 1652587"/>
                <a:gd name="connsiteY26" fmla="*/ 1309689 h 1363801"/>
                <a:gd name="connsiteX27" fmla="*/ 381000 w 1652587"/>
                <a:gd name="connsiteY27" fmla="*/ 1335883 h 1363801"/>
                <a:gd name="connsiteX28" fmla="*/ 335756 w 1652587"/>
                <a:gd name="connsiteY28" fmla="*/ 1347789 h 1363801"/>
                <a:gd name="connsiteX29" fmla="*/ 257175 w 1652587"/>
                <a:gd name="connsiteY29" fmla="*/ 1362076 h 1363801"/>
                <a:gd name="connsiteX30" fmla="*/ 166687 w 1652587"/>
                <a:gd name="connsiteY30" fmla="*/ 1295401 h 1363801"/>
                <a:gd name="connsiteX31" fmla="*/ 140494 w 1652587"/>
                <a:gd name="connsiteY31" fmla="*/ 1245395 h 1363801"/>
                <a:gd name="connsiteX32" fmla="*/ 109537 w 1652587"/>
                <a:gd name="connsiteY32" fmla="*/ 1176339 h 1363801"/>
                <a:gd name="connsiteX33" fmla="*/ 57150 w 1652587"/>
                <a:gd name="connsiteY33" fmla="*/ 1090614 h 1363801"/>
                <a:gd name="connsiteX34" fmla="*/ 0 w 1652587"/>
                <a:gd name="connsiteY34" fmla="*/ 1052514 h 1363801"/>
                <a:gd name="connsiteX35" fmla="*/ 0 w 1652587"/>
                <a:gd name="connsiteY35" fmla="*/ 1052514 h 1363801"/>
                <a:gd name="connsiteX0" fmla="*/ 1652587 w 1652587"/>
                <a:gd name="connsiteY0" fmla="*/ 0 h 1357444"/>
                <a:gd name="connsiteX1" fmla="*/ 1631155 w 1652587"/>
                <a:gd name="connsiteY1" fmla="*/ 38102 h 1357444"/>
                <a:gd name="connsiteX2" fmla="*/ 1597819 w 1652587"/>
                <a:gd name="connsiteY2" fmla="*/ 64296 h 1357444"/>
                <a:gd name="connsiteX3" fmla="*/ 1571625 w 1652587"/>
                <a:gd name="connsiteY3" fmla="*/ 97632 h 1357444"/>
                <a:gd name="connsiteX4" fmla="*/ 1554956 w 1652587"/>
                <a:gd name="connsiteY4" fmla="*/ 126207 h 1357444"/>
                <a:gd name="connsiteX5" fmla="*/ 1526381 w 1652587"/>
                <a:gd name="connsiteY5" fmla="*/ 169070 h 1357444"/>
                <a:gd name="connsiteX6" fmla="*/ 1481138 w 1652587"/>
                <a:gd name="connsiteY6" fmla="*/ 221457 h 1357444"/>
                <a:gd name="connsiteX7" fmla="*/ 1457325 w 1652587"/>
                <a:gd name="connsiteY7" fmla="*/ 252414 h 1357444"/>
                <a:gd name="connsiteX8" fmla="*/ 1421605 w 1652587"/>
                <a:gd name="connsiteY8" fmla="*/ 307182 h 1357444"/>
                <a:gd name="connsiteX9" fmla="*/ 1383506 w 1652587"/>
                <a:gd name="connsiteY9" fmla="*/ 357189 h 1357444"/>
                <a:gd name="connsiteX10" fmla="*/ 1333500 w 1652587"/>
                <a:gd name="connsiteY10" fmla="*/ 423864 h 1357444"/>
                <a:gd name="connsiteX11" fmla="*/ 1283494 w 1652587"/>
                <a:gd name="connsiteY11" fmla="*/ 502445 h 1357444"/>
                <a:gd name="connsiteX12" fmla="*/ 1247775 w 1652587"/>
                <a:gd name="connsiteY12" fmla="*/ 561976 h 1357444"/>
                <a:gd name="connsiteX13" fmla="*/ 1209675 w 1652587"/>
                <a:gd name="connsiteY13" fmla="*/ 616745 h 1357444"/>
                <a:gd name="connsiteX14" fmla="*/ 1166812 w 1652587"/>
                <a:gd name="connsiteY14" fmla="*/ 671514 h 1357444"/>
                <a:gd name="connsiteX15" fmla="*/ 1114425 w 1652587"/>
                <a:gd name="connsiteY15" fmla="*/ 733426 h 1357444"/>
                <a:gd name="connsiteX16" fmla="*/ 1066800 w 1652587"/>
                <a:gd name="connsiteY16" fmla="*/ 785814 h 1357444"/>
                <a:gd name="connsiteX17" fmla="*/ 990600 w 1652587"/>
                <a:gd name="connsiteY17" fmla="*/ 871539 h 1357444"/>
                <a:gd name="connsiteX18" fmla="*/ 878681 w 1652587"/>
                <a:gd name="connsiteY18" fmla="*/ 973933 h 1357444"/>
                <a:gd name="connsiteX19" fmla="*/ 840581 w 1652587"/>
                <a:gd name="connsiteY19" fmla="*/ 1016793 h 1357444"/>
                <a:gd name="connsiteX20" fmla="*/ 764382 w 1652587"/>
                <a:gd name="connsiteY20" fmla="*/ 1104901 h 1357444"/>
                <a:gd name="connsiteX21" fmla="*/ 711993 w 1652587"/>
                <a:gd name="connsiteY21" fmla="*/ 1135858 h 1357444"/>
                <a:gd name="connsiteX22" fmla="*/ 623887 w 1652587"/>
                <a:gd name="connsiteY22" fmla="*/ 1162051 h 1357444"/>
                <a:gd name="connsiteX23" fmla="*/ 571500 w 1652587"/>
                <a:gd name="connsiteY23" fmla="*/ 1214439 h 1357444"/>
                <a:gd name="connsiteX24" fmla="*/ 504825 w 1652587"/>
                <a:gd name="connsiteY24" fmla="*/ 1247776 h 1357444"/>
                <a:gd name="connsiteX25" fmla="*/ 481012 w 1652587"/>
                <a:gd name="connsiteY25" fmla="*/ 1271589 h 1357444"/>
                <a:gd name="connsiteX26" fmla="*/ 428625 w 1652587"/>
                <a:gd name="connsiteY26" fmla="*/ 1309689 h 1357444"/>
                <a:gd name="connsiteX27" fmla="*/ 381000 w 1652587"/>
                <a:gd name="connsiteY27" fmla="*/ 1335883 h 1357444"/>
                <a:gd name="connsiteX28" fmla="*/ 335756 w 1652587"/>
                <a:gd name="connsiteY28" fmla="*/ 1347789 h 1357444"/>
                <a:gd name="connsiteX29" fmla="*/ 235744 w 1652587"/>
                <a:gd name="connsiteY29" fmla="*/ 1354933 h 1357444"/>
                <a:gd name="connsiteX30" fmla="*/ 166687 w 1652587"/>
                <a:gd name="connsiteY30" fmla="*/ 1295401 h 1357444"/>
                <a:gd name="connsiteX31" fmla="*/ 140494 w 1652587"/>
                <a:gd name="connsiteY31" fmla="*/ 1245395 h 1357444"/>
                <a:gd name="connsiteX32" fmla="*/ 109537 w 1652587"/>
                <a:gd name="connsiteY32" fmla="*/ 1176339 h 1357444"/>
                <a:gd name="connsiteX33" fmla="*/ 57150 w 1652587"/>
                <a:gd name="connsiteY33" fmla="*/ 1090614 h 1357444"/>
                <a:gd name="connsiteX34" fmla="*/ 0 w 1652587"/>
                <a:gd name="connsiteY34" fmla="*/ 1052514 h 1357444"/>
                <a:gd name="connsiteX35" fmla="*/ 0 w 1652587"/>
                <a:gd name="connsiteY35" fmla="*/ 1052514 h 1357444"/>
                <a:gd name="connsiteX0" fmla="*/ 1652587 w 1652587"/>
                <a:gd name="connsiteY0" fmla="*/ 0 h 1360579"/>
                <a:gd name="connsiteX1" fmla="*/ 1631155 w 1652587"/>
                <a:gd name="connsiteY1" fmla="*/ 38102 h 1360579"/>
                <a:gd name="connsiteX2" fmla="*/ 1597819 w 1652587"/>
                <a:gd name="connsiteY2" fmla="*/ 64296 h 1360579"/>
                <a:gd name="connsiteX3" fmla="*/ 1571625 w 1652587"/>
                <a:gd name="connsiteY3" fmla="*/ 97632 h 1360579"/>
                <a:gd name="connsiteX4" fmla="*/ 1554956 w 1652587"/>
                <a:gd name="connsiteY4" fmla="*/ 126207 h 1360579"/>
                <a:gd name="connsiteX5" fmla="*/ 1526381 w 1652587"/>
                <a:gd name="connsiteY5" fmla="*/ 169070 h 1360579"/>
                <a:gd name="connsiteX6" fmla="*/ 1481138 w 1652587"/>
                <a:gd name="connsiteY6" fmla="*/ 221457 h 1360579"/>
                <a:gd name="connsiteX7" fmla="*/ 1457325 w 1652587"/>
                <a:gd name="connsiteY7" fmla="*/ 252414 h 1360579"/>
                <a:gd name="connsiteX8" fmla="*/ 1421605 w 1652587"/>
                <a:gd name="connsiteY8" fmla="*/ 307182 h 1360579"/>
                <a:gd name="connsiteX9" fmla="*/ 1383506 w 1652587"/>
                <a:gd name="connsiteY9" fmla="*/ 357189 h 1360579"/>
                <a:gd name="connsiteX10" fmla="*/ 1333500 w 1652587"/>
                <a:gd name="connsiteY10" fmla="*/ 423864 h 1360579"/>
                <a:gd name="connsiteX11" fmla="*/ 1283494 w 1652587"/>
                <a:gd name="connsiteY11" fmla="*/ 502445 h 1360579"/>
                <a:gd name="connsiteX12" fmla="*/ 1247775 w 1652587"/>
                <a:gd name="connsiteY12" fmla="*/ 561976 h 1360579"/>
                <a:gd name="connsiteX13" fmla="*/ 1209675 w 1652587"/>
                <a:gd name="connsiteY13" fmla="*/ 616745 h 1360579"/>
                <a:gd name="connsiteX14" fmla="*/ 1166812 w 1652587"/>
                <a:gd name="connsiteY14" fmla="*/ 671514 h 1360579"/>
                <a:gd name="connsiteX15" fmla="*/ 1114425 w 1652587"/>
                <a:gd name="connsiteY15" fmla="*/ 733426 h 1360579"/>
                <a:gd name="connsiteX16" fmla="*/ 1066800 w 1652587"/>
                <a:gd name="connsiteY16" fmla="*/ 785814 h 1360579"/>
                <a:gd name="connsiteX17" fmla="*/ 990600 w 1652587"/>
                <a:gd name="connsiteY17" fmla="*/ 871539 h 1360579"/>
                <a:gd name="connsiteX18" fmla="*/ 878681 w 1652587"/>
                <a:gd name="connsiteY18" fmla="*/ 973933 h 1360579"/>
                <a:gd name="connsiteX19" fmla="*/ 840581 w 1652587"/>
                <a:gd name="connsiteY19" fmla="*/ 1016793 h 1360579"/>
                <a:gd name="connsiteX20" fmla="*/ 764382 w 1652587"/>
                <a:gd name="connsiteY20" fmla="*/ 1104901 h 1360579"/>
                <a:gd name="connsiteX21" fmla="*/ 711993 w 1652587"/>
                <a:gd name="connsiteY21" fmla="*/ 1135858 h 1360579"/>
                <a:gd name="connsiteX22" fmla="*/ 623887 w 1652587"/>
                <a:gd name="connsiteY22" fmla="*/ 1162051 h 1360579"/>
                <a:gd name="connsiteX23" fmla="*/ 571500 w 1652587"/>
                <a:gd name="connsiteY23" fmla="*/ 1214439 h 1360579"/>
                <a:gd name="connsiteX24" fmla="*/ 504825 w 1652587"/>
                <a:gd name="connsiteY24" fmla="*/ 1247776 h 1360579"/>
                <a:gd name="connsiteX25" fmla="*/ 481012 w 1652587"/>
                <a:gd name="connsiteY25" fmla="*/ 1271589 h 1360579"/>
                <a:gd name="connsiteX26" fmla="*/ 428625 w 1652587"/>
                <a:gd name="connsiteY26" fmla="*/ 1309689 h 1360579"/>
                <a:gd name="connsiteX27" fmla="*/ 381000 w 1652587"/>
                <a:gd name="connsiteY27" fmla="*/ 1335883 h 1360579"/>
                <a:gd name="connsiteX28" fmla="*/ 335756 w 1652587"/>
                <a:gd name="connsiteY28" fmla="*/ 1347789 h 1360579"/>
                <a:gd name="connsiteX29" fmla="*/ 288131 w 1652587"/>
                <a:gd name="connsiteY29" fmla="*/ 1357313 h 1360579"/>
                <a:gd name="connsiteX30" fmla="*/ 235744 w 1652587"/>
                <a:gd name="connsiteY30" fmla="*/ 1354933 h 1360579"/>
                <a:gd name="connsiteX31" fmla="*/ 166687 w 1652587"/>
                <a:gd name="connsiteY31" fmla="*/ 1295401 h 1360579"/>
                <a:gd name="connsiteX32" fmla="*/ 140494 w 1652587"/>
                <a:gd name="connsiteY32" fmla="*/ 1245395 h 1360579"/>
                <a:gd name="connsiteX33" fmla="*/ 109537 w 1652587"/>
                <a:gd name="connsiteY33" fmla="*/ 1176339 h 1360579"/>
                <a:gd name="connsiteX34" fmla="*/ 57150 w 1652587"/>
                <a:gd name="connsiteY34" fmla="*/ 1090614 h 1360579"/>
                <a:gd name="connsiteX35" fmla="*/ 0 w 1652587"/>
                <a:gd name="connsiteY35" fmla="*/ 1052514 h 1360579"/>
                <a:gd name="connsiteX36" fmla="*/ 0 w 1652587"/>
                <a:gd name="connsiteY36" fmla="*/ 1052514 h 1360579"/>
                <a:gd name="connsiteX0" fmla="*/ 1652587 w 1652587"/>
                <a:gd name="connsiteY0" fmla="*/ 0 h 1365102"/>
                <a:gd name="connsiteX1" fmla="*/ 1631155 w 1652587"/>
                <a:gd name="connsiteY1" fmla="*/ 38102 h 1365102"/>
                <a:gd name="connsiteX2" fmla="*/ 1597819 w 1652587"/>
                <a:gd name="connsiteY2" fmla="*/ 64296 h 1365102"/>
                <a:gd name="connsiteX3" fmla="*/ 1571625 w 1652587"/>
                <a:gd name="connsiteY3" fmla="*/ 97632 h 1365102"/>
                <a:gd name="connsiteX4" fmla="*/ 1554956 w 1652587"/>
                <a:gd name="connsiteY4" fmla="*/ 126207 h 1365102"/>
                <a:gd name="connsiteX5" fmla="*/ 1526381 w 1652587"/>
                <a:gd name="connsiteY5" fmla="*/ 169070 h 1365102"/>
                <a:gd name="connsiteX6" fmla="*/ 1481138 w 1652587"/>
                <a:gd name="connsiteY6" fmla="*/ 221457 h 1365102"/>
                <a:gd name="connsiteX7" fmla="*/ 1457325 w 1652587"/>
                <a:gd name="connsiteY7" fmla="*/ 252414 h 1365102"/>
                <a:gd name="connsiteX8" fmla="*/ 1421605 w 1652587"/>
                <a:gd name="connsiteY8" fmla="*/ 307182 h 1365102"/>
                <a:gd name="connsiteX9" fmla="*/ 1383506 w 1652587"/>
                <a:gd name="connsiteY9" fmla="*/ 357189 h 1365102"/>
                <a:gd name="connsiteX10" fmla="*/ 1333500 w 1652587"/>
                <a:gd name="connsiteY10" fmla="*/ 423864 h 1365102"/>
                <a:gd name="connsiteX11" fmla="*/ 1283494 w 1652587"/>
                <a:gd name="connsiteY11" fmla="*/ 502445 h 1365102"/>
                <a:gd name="connsiteX12" fmla="*/ 1247775 w 1652587"/>
                <a:gd name="connsiteY12" fmla="*/ 561976 h 1365102"/>
                <a:gd name="connsiteX13" fmla="*/ 1209675 w 1652587"/>
                <a:gd name="connsiteY13" fmla="*/ 616745 h 1365102"/>
                <a:gd name="connsiteX14" fmla="*/ 1166812 w 1652587"/>
                <a:gd name="connsiteY14" fmla="*/ 671514 h 1365102"/>
                <a:gd name="connsiteX15" fmla="*/ 1114425 w 1652587"/>
                <a:gd name="connsiteY15" fmla="*/ 733426 h 1365102"/>
                <a:gd name="connsiteX16" fmla="*/ 1066800 w 1652587"/>
                <a:gd name="connsiteY16" fmla="*/ 785814 h 1365102"/>
                <a:gd name="connsiteX17" fmla="*/ 990600 w 1652587"/>
                <a:gd name="connsiteY17" fmla="*/ 871539 h 1365102"/>
                <a:gd name="connsiteX18" fmla="*/ 878681 w 1652587"/>
                <a:gd name="connsiteY18" fmla="*/ 973933 h 1365102"/>
                <a:gd name="connsiteX19" fmla="*/ 840581 w 1652587"/>
                <a:gd name="connsiteY19" fmla="*/ 1016793 h 1365102"/>
                <a:gd name="connsiteX20" fmla="*/ 764382 w 1652587"/>
                <a:gd name="connsiteY20" fmla="*/ 1104901 h 1365102"/>
                <a:gd name="connsiteX21" fmla="*/ 711993 w 1652587"/>
                <a:gd name="connsiteY21" fmla="*/ 1135858 h 1365102"/>
                <a:gd name="connsiteX22" fmla="*/ 623887 w 1652587"/>
                <a:gd name="connsiteY22" fmla="*/ 1162051 h 1365102"/>
                <a:gd name="connsiteX23" fmla="*/ 571500 w 1652587"/>
                <a:gd name="connsiteY23" fmla="*/ 1214439 h 1365102"/>
                <a:gd name="connsiteX24" fmla="*/ 504825 w 1652587"/>
                <a:gd name="connsiteY24" fmla="*/ 1247776 h 1365102"/>
                <a:gd name="connsiteX25" fmla="*/ 481012 w 1652587"/>
                <a:gd name="connsiteY25" fmla="*/ 1271589 h 1365102"/>
                <a:gd name="connsiteX26" fmla="*/ 428625 w 1652587"/>
                <a:gd name="connsiteY26" fmla="*/ 1309689 h 1365102"/>
                <a:gd name="connsiteX27" fmla="*/ 381000 w 1652587"/>
                <a:gd name="connsiteY27" fmla="*/ 1335883 h 1365102"/>
                <a:gd name="connsiteX28" fmla="*/ 335756 w 1652587"/>
                <a:gd name="connsiteY28" fmla="*/ 1347789 h 1365102"/>
                <a:gd name="connsiteX29" fmla="*/ 290512 w 1652587"/>
                <a:gd name="connsiteY29" fmla="*/ 1364457 h 1365102"/>
                <a:gd name="connsiteX30" fmla="*/ 235744 w 1652587"/>
                <a:gd name="connsiteY30" fmla="*/ 1354933 h 1365102"/>
                <a:gd name="connsiteX31" fmla="*/ 166687 w 1652587"/>
                <a:gd name="connsiteY31" fmla="*/ 1295401 h 1365102"/>
                <a:gd name="connsiteX32" fmla="*/ 140494 w 1652587"/>
                <a:gd name="connsiteY32" fmla="*/ 1245395 h 1365102"/>
                <a:gd name="connsiteX33" fmla="*/ 109537 w 1652587"/>
                <a:gd name="connsiteY33" fmla="*/ 1176339 h 1365102"/>
                <a:gd name="connsiteX34" fmla="*/ 57150 w 1652587"/>
                <a:gd name="connsiteY34" fmla="*/ 1090614 h 1365102"/>
                <a:gd name="connsiteX35" fmla="*/ 0 w 1652587"/>
                <a:gd name="connsiteY35" fmla="*/ 1052514 h 1365102"/>
                <a:gd name="connsiteX36" fmla="*/ 0 w 1652587"/>
                <a:gd name="connsiteY36" fmla="*/ 1052514 h 1365102"/>
                <a:gd name="connsiteX0" fmla="*/ 1652587 w 1652587"/>
                <a:gd name="connsiteY0" fmla="*/ 0 h 1365102"/>
                <a:gd name="connsiteX1" fmla="*/ 1631155 w 1652587"/>
                <a:gd name="connsiteY1" fmla="*/ 38102 h 1365102"/>
                <a:gd name="connsiteX2" fmla="*/ 1597819 w 1652587"/>
                <a:gd name="connsiteY2" fmla="*/ 64296 h 1365102"/>
                <a:gd name="connsiteX3" fmla="*/ 1571625 w 1652587"/>
                <a:gd name="connsiteY3" fmla="*/ 97632 h 1365102"/>
                <a:gd name="connsiteX4" fmla="*/ 1554956 w 1652587"/>
                <a:gd name="connsiteY4" fmla="*/ 126207 h 1365102"/>
                <a:gd name="connsiteX5" fmla="*/ 1526381 w 1652587"/>
                <a:gd name="connsiteY5" fmla="*/ 169070 h 1365102"/>
                <a:gd name="connsiteX6" fmla="*/ 1481138 w 1652587"/>
                <a:gd name="connsiteY6" fmla="*/ 221457 h 1365102"/>
                <a:gd name="connsiteX7" fmla="*/ 1457325 w 1652587"/>
                <a:gd name="connsiteY7" fmla="*/ 252414 h 1365102"/>
                <a:gd name="connsiteX8" fmla="*/ 1421605 w 1652587"/>
                <a:gd name="connsiteY8" fmla="*/ 307182 h 1365102"/>
                <a:gd name="connsiteX9" fmla="*/ 1383506 w 1652587"/>
                <a:gd name="connsiteY9" fmla="*/ 357189 h 1365102"/>
                <a:gd name="connsiteX10" fmla="*/ 1333500 w 1652587"/>
                <a:gd name="connsiteY10" fmla="*/ 423864 h 1365102"/>
                <a:gd name="connsiteX11" fmla="*/ 1283494 w 1652587"/>
                <a:gd name="connsiteY11" fmla="*/ 502445 h 1365102"/>
                <a:gd name="connsiteX12" fmla="*/ 1247775 w 1652587"/>
                <a:gd name="connsiteY12" fmla="*/ 561976 h 1365102"/>
                <a:gd name="connsiteX13" fmla="*/ 1209675 w 1652587"/>
                <a:gd name="connsiteY13" fmla="*/ 616745 h 1365102"/>
                <a:gd name="connsiteX14" fmla="*/ 1166812 w 1652587"/>
                <a:gd name="connsiteY14" fmla="*/ 671514 h 1365102"/>
                <a:gd name="connsiteX15" fmla="*/ 1114425 w 1652587"/>
                <a:gd name="connsiteY15" fmla="*/ 733426 h 1365102"/>
                <a:gd name="connsiteX16" fmla="*/ 1066800 w 1652587"/>
                <a:gd name="connsiteY16" fmla="*/ 785814 h 1365102"/>
                <a:gd name="connsiteX17" fmla="*/ 990600 w 1652587"/>
                <a:gd name="connsiteY17" fmla="*/ 871539 h 1365102"/>
                <a:gd name="connsiteX18" fmla="*/ 878681 w 1652587"/>
                <a:gd name="connsiteY18" fmla="*/ 973933 h 1365102"/>
                <a:gd name="connsiteX19" fmla="*/ 840581 w 1652587"/>
                <a:gd name="connsiteY19" fmla="*/ 1016793 h 1365102"/>
                <a:gd name="connsiteX20" fmla="*/ 764382 w 1652587"/>
                <a:gd name="connsiteY20" fmla="*/ 1104901 h 1365102"/>
                <a:gd name="connsiteX21" fmla="*/ 711993 w 1652587"/>
                <a:gd name="connsiteY21" fmla="*/ 1135858 h 1365102"/>
                <a:gd name="connsiteX22" fmla="*/ 623887 w 1652587"/>
                <a:gd name="connsiteY22" fmla="*/ 1162051 h 1365102"/>
                <a:gd name="connsiteX23" fmla="*/ 571500 w 1652587"/>
                <a:gd name="connsiteY23" fmla="*/ 1214439 h 1365102"/>
                <a:gd name="connsiteX24" fmla="*/ 504825 w 1652587"/>
                <a:gd name="connsiteY24" fmla="*/ 1247776 h 1365102"/>
                <a:gd name="connsiteX25" fmla="*/ 481012 w 1652587"/>
                <a:gd name="connsiteY25" fmla="*/ 1271589 h 1365102"/>
                <a:gd name="connsiteX26" fmla="*/ 428625 w 1652587"/>
                <a:gd name="connsiteY26" fmla="*/ 1309689 h 1365102"/>
                <a:gd name="connsiteX27" fmla="*/ 381000 w 1652587"/>
                <a:gd name="connsiteY27" fmla="*/ 1335883 h 1365102"/>
                <a:gd name="connsiteX28" fmla="*/ 338138 w 1652587"/>
                <a:gd name="connsiteY28" fmla="*/ 1354933 h 1365102"/>
                <a:gd name="connsiteX29" fmla="*/ 290512 w 1652587"/>
                <a:gd name="connsiteY29" fmla="*/ 1364457 h 1365102"/>
                <a:gd name="connsiteX30" fmla="*/ 235744 w 1652587"/>
                <a:gd name="connsiteY30" fmla="*/ 1354933 h 1365102"/>
                <a:gd name="connsiteX31" fmla="*/ 166687 w 1652587"/>
                <a:gd name="connsiteY31" fmla="*/ 1295401 h 1365102"/>
                <a:gd name="connsiteX32" fmla="*/ 140494 w 1652587"/>
                <a:gd name="connsiteY32" fmla="*/ 1245395 h 1365102"/>
                <a:gd name="connsiteX33" fmla="*/ 109537 w 1652587"/>
                <a:gd name="connsiteY33" fmla="*/ 1176339 h 1365102"/>
                <a:gd name="connsiteX34" fmla="*/ 57150 w 1652587"/>
                <a:gd name="connsiteY34" fmla="*/ 1090614 h 1365102"/>
                <a:gd name="connsiteX35" fmla="*/ 0 w 1652587"/>
                <a:gd name="connsiteY35" fmla="*/ 1052514 h 1365102"/>
                <a:gd name="connsiteX36" fmla="*/ 0 w 1652587"/>
                <a:gd name="connsiteY36" fmla="*/ 1052514 h 1365102"/>
                <a:gd name="connsiteX0" fmla="*/ 1652587 w 1652587"/>
                <a:gd name="connsiteY0" fmla="*/ 0 h 1365102"/>
                <a:gd name="connsiteX1" fmla="*/ 1631155 w 1652587"/>
                <a:gd name="connsiteY1" fmla="*/ 38102 h 1365102"/>
                <a:gd name="connsiteX2" fmla="*/ 1597819 w 1652587"/>
                <a:gd name="connsiteY2" fmla="*/ 64296 h 1365102"/>
                <a:gd name="connsiteX3" fmla="*/ 1571625 w 1652587"/>
                <a:gd name="connsiteY3" fmla="*/ 97632 h 1365102"/>
                <a:gd name="connsiteX4" fmla="*/ 1554956 w 1652587"/>
                <a:gd name="connsiteY4" fmla="*/ 126207 h 1365102"/>
                <a:gd name="connsiteX5" fmla="*/ 1526381 w 1652587"/>
                <a:gd name="connsiteY5" fmla="*/ 169070 h 1365102"/>
                <a:gd name="connsiteX6" fmla="*/ 1481138 w 1652587"/>
                <a:gd name="connsiteY6" fmla="*/ 221457 h 1365102"/>
                <a:gd name="connsiteX7" fmla="*/ 1457325 w 1652587"/>
                <a:gd name="connsiteY7" fmla="*/ 252414 h 1365102"/>
                <a:gd name="connsiteX8" fmla="*/ 1421605 w 1652587"/>
                <a:gd name="connsiteY8" fmla="*/ 307182 h 1365102"/>
                <a:gd name="connsiteX9" fmla="*/ 1383506 w 1652587"/>
                <a:gd name="connsiteY9" fmla="*/ 357189 h 1365102"/>
                <a:gd name="connsiteX10" fmla="*/ 1333500 w 1652587"/>
                <a:gd name="connsiteY10" fmla="*/ 423864 h 1365102"/>
                <a:gd name="connsiteX11" fmla="*/ 1283494 w 1652587"/>
                <a:gd name="connsiteY11" fmla="*/ 502445 h 1365102"/>
                <a:gd name="connsiteX12" fmla="*/ 1247775 w 1652587"/>
                <a:gd name="connsiteY12" fmla="*/ 561976 h 1365102"/>
                <a:gd name="connsiteX13" fmla="*/ 1209675 w 1652587"/>
                <a:gd name="connsiteY13" fmla="*/ 616745 h 1365102"/>
                <a:gd name="connsiteX14" fmla="*/ 1166812 w 1652587"/>
                <a:gd name="connsiteY14" fmla="*/ 671514 h 1365102"/>
                <a:gd name="connsiteX15" fmla="*/ 1114425 w 1652587"/>
                <a:gd name="connsiteY15" fmla="*/ 733426 h 1365102"/>
                <a:gd name="connsiteX16" fmla="*/ 1066800 w 1652587"/>
                <a:gd name="connsiteY16" fmla="*/ 785814 h 1365102"/>
                <a:gd name="connsiteX17" fmla="*/ 990600 w 1652587"/>
                <a:gd name="connsiteY17" fmla="*/ 871539 h 1365102"/>
                <a:gd name="connsiteX18" fmla="*/ 878681 w 1652587"/>
                <a:gd name="connsiteY18" fmla="*/ 973933 h 1365102"/>
                <a:gd name="connsiteX19" fmla="*/ 840581 w 1652587"/>
                <a:gd name="connsiteY19" fmla="*/ 1016793 h 1365102"/>
                <a:gd name="connsiteX20" fmla="*/ 764382 w 1652587"/>
                <a:gd name="connsiteY20" fmla="*/ 1104901 h 1365102"/>
                <a:gd name="connsiteX21" fmla="*/ 711993 w 1652587"/>
                <a:gd name="connsiteY21" fmla="*/ 1135858 h 1365102"/>
                <a:gd name="connsiteX22" fmla="*/ 623887 w 1652587"/>
                <a:gd name="connsiteY22" fmla="*/ 1162051 h 1365102"/>
                <a:gd name="connsiteX23" fmla="*/ 571500 w 1652587"/>
                <a:gd name="connsiteY23" fmla="*/ 1214439 h 1365102"/>
                <a:gd name="connsiteX24" fmla="*/ 504825 w 1652587"/>
                <a:gd name="connsiteY24" fmla="*/ 1247776 h 1365102"/>
                <a:gd name="connsiteX25" fmla="*/ 481012 w 1652587"/>
                <a:gd name="connsiteY25" fmla="*/ 1271589 h 1365102"/>
                <a:gd name="connsiteX26" fmla="*/ 428625 w 1652587"/>
                <a:gd name="connsiteY26" fmla="*/ 1309689 h 1365102"/>
                <a:gd name="connsiteX27" fmla="*/ 381000 w 1652587"/>
                <a:gd name="connsiteY27" fmla="*/ 1335883 h 1365102"/>
                <a:gd name="connsiteX28" fmla="*/ 338138 w 1652587"/>
                <a:gd name="connsiteY28" fmla="*/ 1354933 h 1365102"/>
                <a:gd name="connsiteX29" fmla="*/ 290512 w 1652587"/>
                <a:gd name="connsiteY29" fmla="*/ 1364457 h 1365102"/>
                <a:gd name="connsiteX30" fmla="*/ 235744 w 1652587"/>
                <a:gd name="connsiteY30" fmla="*/ 1354933 h 1365102"/>
                <a:gd name="connsiteX31" fmla="*/ 166687 w 1652587"/>
                <a:gd name="connsiteY31" fmla="*/ 1295401 h 1365102"/>
                <a:gd name="connsiteX32" fmla="*/ 140494 w 1652587"/>
                <a:gd name="connsiteY32" fmla="*/ 1245395 h 1365102"/>
                <a:gd name="connsiteX33" fmla="*/ 109537 w 1652587"/>
                <a:gd name="connsiteY33" fmla="*/ 1176339 h 1365102"/>
                <a:gd name="connsiteX34" fmla="*/ 57150 w 1652587"/>
                <a:gd name="connsiteY34" fmla="*/ 1090614 h 1365102"/>
                <a:gd name="connsiteX35" fmla="*/ 0 w 1652587"/>
                <a:gd name="connsiteY35" fmla="*/ 1052514 h 1365102"/>
                <a:gd name="connsiteX0" fmla="*/ 1595437 w 1595437"/>
                <a:gd name="connsiteY0" fmla="*/ 0 h 1365102"/>
                <a:gd name="connsiteX1" fmla="*/ 1574005 w 1595437"/>
                <a:gd name="connsiteY1" fmla="*/ 38102 h 1365102"/>
                <a:gd name="connsiteX2" fmla="*/ 1540669 w 1595437"/>
                <a:gd name="connsiteY2" fmla="*/ 64296 h 1365102"/>
                <a:gd name="connsiteX3" fmla="*/ 1514475 w 1595437"/>
                <a:gd name="connsiteY3" fmla="*/ 97632 h 1365102"/>
                <a:gd name="connsiteX4" fmla="*/ 1497806 w 1595437"/>
                <a:gd name="connsiteY4" fmla="*/ 126207 h 1365102"/>
                <a:gd name="connsiteX5" fmla="*/ 1469231 w 1595437"/>
                <a:gd name="connsiteY5" fmla="*/ 169070 h 1365102"/>
                <a:gd name="connsiteX6" fmla="*/ 1423988 w 1595437"/>
                <a:gd name="connsiteY6" fmla="*/ 221457 h 1365102"/>
                <a:gd name="connsiteX7" fmla="*/ 1400175 w 1595437"/>
                <a:gd name="connsiteY7" fmla="*/ 252414 h 1365102"/>
                <a:gd name="connsiteX8" fmla="*/ 1364455 w 1595437"/>
                <a:gd name="connsiteY8" fmla="*/ 307182 h 1365102"/>
                <a:gd name="connsiteX9" fmla="*/ 1326356 w 1595437"/>
                <a:gd name="connsiteY9" fmla="*/ 357189 h 1365102"/>
                <a:gd name="connsiteX10" fmla="*/ 1276350 w 1595437"/>
                <a:gd name="connsiteY10" fmla="*/ 423864 h 1365102"/>
                <a:gd name="connsiteX11" fmla="*/ 1226344 w 1595437"/>
                <a:gd name="connsiteY11" fmla="*/ 502445 h 1365102"/>
                <a:gd name="connsiteX12" fmla="*/ 1190625 w 1595437"/>
                <a:gd name="connsiteY12" fmla="*/ 561976 h 1365102"/>
                <a:gd name="connsiteX13" fmla="*/ 1152525 w 1595437"/>
                <a:gd name="connsiteY13" fmla="*/ 616745 h 1365102"/>
                <a:gd name="connsiteX14" fmla="*/ 1109662 w 1595437"/>
                <a:gd name="connsiteY14" fmla="*/ 671514 h 1365102"/>
                <a:gd name="connsiteX15" fmla="*/ 1057275 w 1595437"/>
                <a:gd name="connsiteY15" fmla="*/ 733426 h 1365102"/>
                <a:gd name="connsiteX16" fmla="*/ 1009650 w 1595437"/>
                <a:gd name="connsiteY16" fmla="*/ 785814 h 1365102"/>
                <a:gd name="connsiteX17" fmla="*/ 933450 w 1595437"/>
                <a:gd name="connsiteY17" fmla="*/ 871539 h 1365102"/>
                <a:gd name="connsiteX18" fmla="*/ 821531 w 1595437"/>
                <a:gd name="connsiteY18" fmla="*/ 973933 h 1365102"/>
                <a:gd name="connsiteX19" fmla="*/ 783431 w 1595437"/>
                <a:gd name="connsiteY19" fmla="*/ 1016793 h 1365102"/>
                <a:gd name="connsiteX20" fmla="*/ 707232 w 1595437"/>
                <a:gd name="connsiteY20" fmla="*/ 1104901 h 1365102"/>
                <a:gd name="connsiteX21" fmla="*/ 654843 w 1595437"/>
                <a:gd name="connsiteY21" fmla="*/ 1135858 h 1365102"/>
                <a:gd name="connsiteX22" fmla="*/ 566737 w 1595437"/>
                <a:gd name="connsiteY22" fmla="*/ 1162051 h 1365102"/>
                <a:gd name="connsiteX23" fmla="*/ 514350 w 1595437"/>
                <a:gd name="connsiteY23" fmla="*/ 1214439 h 1365102"/>
                <a:gd name="connsiteX24" fmla="*/ 447675 w 1595437"/>
                <a:gd name="connsiteY24" fmla="*/ 1247776 h 1365102"/>
                <a:gd name="connsiteX25" fmla="*/ 423862 w 1595437"/>
                <a:gd name="connsiteY25" fmla="*/ 1271589 h 1365102"/>
                <a:gd name="connsiteX26" fmla="*/ 371475 w 1595437"/>
                <a:gd name="connsiteY26" fmla="*/ 1309689 h 1365102"/>
                <a:gd name="connsiteX27" fmla="*/ 323850 w 1595437"/>
                <a:gd name="connsiteY27" fmla="*/ 1335883 h 1365102"/>
                <a:gd name="connsiteX28" fmla="*/ 280988 w 1595437"/>
                <a:gd name="connsiteY28" fmla="*/ 1354933 h 1365102"/>
                <a:gd name="connsiteX29" fmla="*/ 233362 w 1595437"/>
                <a:gd name="connsiteY29" fmla="*/ 1364457 h 1365102"/>
                <a:gd name="connsiteX30" fmla="*/ 178594 w 1595437"/>
                <a:gd name="connsiteY30" fmla="*/ 1354933 h 1365102"/>
                <a:gd name="connsiteX31" fmla="*/ 109537 w 1595437"/>
                <a:gd name="connsiteY31" fmla="*/ 1295401 h 1365102"/>
                <a:gd name="connsiteX32" fmla="*/ 83344 w 1595437"/>
                <a:gd name="connsiteY32" fmla="*/ 1245395 h 1365102"/>
                <a:gd name="connsiteX33" fmla="*/ 52387 w 1595437"/>
                <a:gd name="connsiteY33" fmla="*/ 1176339 h 1365102"/>
                <a:gd name="connsiteX34" fmla="*/ 0 w 1595437"/>
                <a:gd name="connsiteY34" fmla="*/ 1090614 h 1365102"/>
                <a:gd name="connsiteX0" fmla="*/ 1595437 w 1595437"/>
                <a:gd name="connsiteY0" fmla="*/ 0 h 1365102"/>
                <a:gd name="connsiteX1" fmla="*/ 1574005 w 1595437"/>
                <a:gd name="connsiteY1" fmla="*/ 38102 h 1365102"/>
                <a:gd name="connsiteX2" fmla="*/ 1540669 w 1595437"/>
                <a:gd name="connsiteY2" fmla="*/ 64296 h 1365102"/>
                <a:gd name="connsiteX3" fmla="*/ 1514475 w 1595437"/>
                <a:gd name="connsiteY3" fmla="*/ 97632 h 1365102"/>
                <a:gd name="connsiteX4" fmla="*/ 1497806 w 1595437"/>
                <a:gd name="connsiteY4" fmla="*/ 126207 h 1365102"/>
                <a:gd name="connsiteX5" fmla="*/ 1469231 w 1595437"/>
                <a:gd name="connsiteY5" fmla="*/ 169070 h 1365102"/>
                <a:gd name="connsiteX6" fmla="*/ 1423988 w 1595437"/>
                <a:gd name="connsiteY6" fmla="*/ 221457 h 1365102"/>
                <a:gd name="connsiteX7" fmla="*/ 1400175 w 1595437"/>
                <a:gd name="connsiteY7" fmla="*/ 252414 h 1365102"/>
                <a:gd name="connsiteX8" fmla="*/ 1364455 w 1595437"/>
                <a:gd name="connsiteY8" fmla="*/ 307182 h 1365102"/>
                <a:gd name="connsiteX9" fmla="*/ 1326356 w 1595437"/>
                <a:gd name="connsiteY9" fmla="*/ 357189 h 1365102"/>
                <a:gd name="connsiteX10" fmla="*/ 1276350 w 1595437"/>
                <a:gd name="connsiteY10" fmla="*/ 423864 h 1365102"/>
                <a:gd name="connsiteX11" fmla="*/ 1226344 w 1595437"/>
                <a:gd name="connsiteY11" fmla="*/ 502445 h 1365102"/>
                <a:gd name="connsiteX12" fmla="*/ 1190625 w 1595437"/>
                <a:gd name="connsiteY12" fmla="*/ 561976 h 1365102"/>
                <a:gd name="connsiteX13" fmla="*/ 1152525 w 1595437"/>
                <a:gd name="connsiteY13" fmla="*/ 616745 h 1365102"/>
                <a:gd name="connsiteX14" fmla="*/ 1109662 w 1595437"/>
                <a:gd name="connsiteY14" fmla="*/ 671514 h 1365102"/>
                <a:gd name="connsiteX15" fmla="*/ 1057275 w 1595437"/>
                <a:gd name="connsiteY15" fmla="*/ 733426 h 1365102"/>
                <a:gd name="connsiteX16" fmla="*/ 1009650 w 1595437"/>
                <a:gd name="connsiteY16" fmla="*/ 785814 h 1365102"/>
                <a:gd name="connsiteX17" fmla="*/ 933450 w 1595437"/>
                <a:gd name="connsiteY17" fmla="*/ 871539 h 1365102"/>
                <a:gd name="connsiteX18" fmla="*/ 821531 w 1595437"/>
                <a:gd name="connsiteY18" fmla="*/ 973933 h 1365102"/>
                <a:gd name="connsiteX19" fmla="*/ 783431 w 1595437"/>
                <a:gd name="connsiteY19" fmla="*/ 1016793 h 1365102"/>
                <a:gd name="connsiteX20" fmla="*/ 707232 w 1595437"/>
                <a:gd name="connsiteY20" fmla="*/ 1104901 h 1365102"/>
                <a:gd name="connsiteX21" fmla="*/ 654843 w 1595437"/>
                <a:gd name="connsiteY21" fmla="*/ 1135858 h 1365102"/>
                <a:gd name="connsiteX22" fmla="*/ 566737 w 1595437"/>
                <a:gd name="connsiteY22" fmla="*/ 1162051 h 1365102"/>
                <a:gd name="connsiteX23" fmla="*/ 514350 w 1595437"/>
                <a:gd name="connsiteY23" fmla="*/ 1214439 h 1365102"/>
                <a:gd name="connsiteX24" fmla="*/ 447675 w 1595437"/>
                <a:gd name="connsiteY24" fmla="*/ 1247776 h 1365102"/>
                <a:gd name="connsiteX25" fmla="*/ 423862 w 1595437"/>
                <a:gd name="connsiteY25" fmla="*/ 1271589 h 1365102"/>
                <a:gd name="connsiteX26" fmla="*/ 371475 w 1595437"/>
                <a:gd name="connsiteY26" fmla="*/ 1309689 h 1365102"/>
                <a:gd name="connsiteX27" fmla="*/ 323850 w 1595437"/>
                <a:gd name="connsiteY27" fmla="*/ 1335883 h 1365102"/>
                <a:gd name="connsiteX28" fmla="*/ 280988 w 1595437"/>
                <a:gd name="connsiteY28" fmla="*/ 1354933 h 1365102"/>
                <a:gd name="connsiteX29" fmla="*/ 233362 w 1595437"/>
                <a:gd name="connsiteY29" fmla="*/ 1364457 h 1365102"/>
                <a:gd name="connsiteX30" fmla="*/ 178594 w 1595437"/>
                <a:gd name="connsiteY30" fmla="*/ 1354933 h 1365102"/>
                <a:gd name="connsiteX31" fmla="*/ 109537 w 1595437"/>
                <a:gd name="connsiteY31" fmla="*/ 1295401 h 1365102"/>
                <a:gd name="connsiteX32" fmla="*/ 85726 w 1595437"/>
                <a:gd name="connsiteY32" fmla="*/ 1264445 h 1365102"/>
                <a:gd name="connsiteX33" fmla="*/ 52387 w 1595437"/>
                <a:gd name="connsiteY33" fmla="*/ 1176339 h 1365102"/>
                <a:gd name="connsiteX34" fmla="*/ 0 w 1595437"/>
                <a:gd name="connsiteY34" fmla="*/ 1090614 h 1365102"/>
                <a:gd name="connsiteX0" fmla="*/ 1595437 w 1595437"/>
                <a:gd name="connsiteY0" fmla="*/ 0 h 1365102"/>
                <a:gd name="connsiteX1" fmla="*/ 1574005 w 1595437"/>
                <a:gd name="connsiteY1" fmla="*/ 38102 h 1365102"/>
                <a:gd name="connsiteX2" fmla="*/ 1540669 w 1595437"/>
                <a:gd name="connsiteY2" fmla="*/ 64296 h 1365102"/>
                <a:gd name="connsiteX3" fmla="*/ 1514475 w 1595437"/>
                <a:gd name="connsiteY3" fmla="*/ 97632 h 1365102"/>
                <a:gd name="connsiteX4" fmla="*/ 1497806 w 1595437"/>
                <a:gd name="connsiteY4" fmla="*/ 126207 h 1365102"/>
                <a:gd name="connsiteX5" fmla="*/ 1469231 w 1595437"/>
                <a:gd name="connsiteY5" fmla="*/ 169070 h 1365102"/>
                <a:gd name="connsiteX6" fmla="*/ 1423988 w 1595437"/>
                <a:gd name="connsiteY6" fmla="*/ 221457 h 1365102"/>
                <a:gd name="connsiteX7" fmla="*/ 1400175 w 1595437"/>
                <a:gd name="connsiteY7" fmla="*/ 252414 h 1365102"/>
                <a:gd name="connsiteX8" fmla="*/ 1364455 w 1595437"/>
                <a:gd name="connsiteY8" fmla="*/ 307182 h 1365102"/>
                <a:gd name="connsiteX9" fmla="*/ 1326356 w 1595437"/>
                <a:gd name="connsiteY9" fmla="*/ 357189 h 1365102"/>
                <a:gd name="connsiteX10" fmla="*/ 1276350 w 1595437"/>
                <a:gd name="connsiteY10" fmla="*/ 423864 h 1365102"/>
                <a:gd name="connsiteX11" fmla="*/ 1226344 w 1595437"/>
                <a:gd name="connsiteY11" fmla="*/ 502445 h 1365102"/>
                <a:gd name="connsiteX12" fmla="*/ 1190625 w 1595437"/>
                <a:gd name="connsiteY12" fmla="*/ 561976 h 1365102"/>
                <a:gd name="connsiteX13" fmla="*/ 1152525 w 1595437"/>
                <a:gd name="connsiteY13" fmla="*/ 616745 h 1365102"/>
                <a:gd name="connsiteX14" fmla="*/ 1109662 w 1595437"/>
                <a:gd name="connsiteY14" fmla="*/ 671514 h 1365102"/>
                <a:gd name="connsiteX15" fmla="*/ 1057275 w 1595437"/>
                <a:gd name="connsiteY15" fmla="*/ 733426 h 1365102"/>
                <a:gd name="connsiteX16" fmla="*/ 1009650 w 1595437"/>
                <a:gd name="connsiteY16" fmla="*/ 785814 h 1365102"/>
                <a:gd name="connsiteX17" fmla="*/ 933450 w 1595437"/>
                <a:gd name="connsiteY17" fmla="*/ 871539 h 1365102"/>
                <a:gd name="connsiteX18" fmla="*/ 821531 w 1595437"/>
                <a:gd name="connsiteY18" fmla="*/ 973933 h 1365102"/>
                <a:gd name="connsiteX19" fmla="*/ 783431 w 1595437"/>
                <a:gd name="connsiteY19" fmla="*/ 1016793 h 1365102"/>
                <a:gd name="connsiteX20" fmla="*/ 707232 w 1595437"/>
                <a:gd name="connsiteY20" fmla="*/ 1104901 h 1365102"/>
                <a:gd name="connsiteX21" fmla="*/ 654843 w 1595437"/>
                <a:gd name="connsiteY21" fmla="*/ 1135858 h 1365102"/>
                <a:gd name="connsiteX22" fmla="*/ 566737 w 1595437"/>
                <a:gd name="connsiteY22" fmla="*/ 1162051 h 1365102"/>
                <a:gd name="connsiteX23" fmla="*/ 514350 w 1595437"/>
                <a:gd name="connsiteY23" fmla="*/ 1214439 h 1365102"/>
                <a:gd name="connsiteX24" fmla="*/ 447675 w 1595437"/>
                <a:gd name="connsiteY24" fmla="*/ 1247776 h 1365102"/>
                <a:gd name="connsiteX25" fmla="*/ 423862 w 1595437"/>
                <a:gd name="connsiteY25" fmla="*/ 1271589 h 1365102"/>
                <a:gd name="connsiteX26" fmla="*/ 371475 w 1595437"/>
                <a:gd name="connsiteY26" fmla="*/ 1309689 h 1365102"/>
                <a:gd name="connsiteX27" fmla="*/ 323850 w 1595437"/>
                <a:gd name="connsiteY27" fmla="*/ 1335883 h 1365102"/>
                <a:gd name="connsiteX28" fmla="*/ 280988 w 1595437"/>
                <a:gd name="connsiteY28" fmla="*/ 1354933 h 1365102"/>
                <a:gd name="connsiteX29" fmla="*/ 233362 w 1595437"/>
                <a:gd name="connsiteY29" fmla="*/ 1364457 h 1365102"/>
                <a:gd name="connsiteX30" fmla="*/ 178594 w 1595437"/>
                <a:gd name="connsiteY30" fmla="*/ 1354933 h 1365102"/>
                <a:gd name="connsiteX31" fmla="*/ 109537 w 1595437"/>
                <a:gd name="connsiteY31" fmla="*/ 1295401 h 1365102"/>
                <a:gd name="connsiteX32" fmla="*/ 85726 w 1595437"/>
                <a:gd name="connsiteY32" fmla="*/ 1264445 h 1365102"/>
                <a:gd name="connsiteX33" fmla="*/ 52387 w 1595437"/>
                <a:gd name="connsiteY33" fmla="*/ 1197770 h 1365102"/>
                <a:gd name="connsiteX34" fmla="*/ 0 w 1595437"/>
                <a:gd name="connsiteY34" fmla="*/ 1090614 h 1365102"/>
                <a:gd name="connsiteX0" fmla="*/ 1583531 w 1583531"/>
                <a:gd name="connsiteY0" fmla="*/ 0 h 1365102"/>
                <a:gd name="connsiteX1" fmla="*/ 1562099 w 1583531"/>
                <a:gd name="connsiteY1" fmla="*/ 38102 h 1365102"/>
                <a:gd name="connsiteX2" fmla="*/ 1528763 w 1583531"/>
                <a:gd name="connsiteY2" fmla="*/ 64296 h 1365102"/>
                <a:gd name="connsiteX3" fmla="*/ 1502569 w 1583531"/>
                <a:gd name="connsiteY3" fmla="*/ 97632 h 1365102"/>
                <a:gd name="connsiteX4" fmla="*/ 1485900 w 1583531"/>
                <a:gd name="connsiteY4" fmla="*/ 126207 h 1365102"/>
                <a:gd name="connsiteX5" fmla="*/ 1457325 w 1583531"/>
                <a:gd name="connsiteY5" fmla="*/ 169070 h 1365102"/>
                <a:gd name="connsiteX6" fmla="*/ 1412082 w 1583531"/>
                <a:gd name="connsiteY6" fmla="*/ 221457 h 1365102"/>
                <a:gd name="connsiteX7" fmla="*/ 1388269 w 1583531"/>
                <a:gd name="connsiteY7" fmla="*/ 252414 h 1365102"/>
                <a:gd name="connsiteX8" fmla="*/ 1352549 w 1583531"/>
                <a:gd name="connsiteY8" fmla="*/ 307182 h 1365102"/>
                <a:gd name="connsiteX9" fmla="*/ 1314450 w 1583531"/>
                <a:gd name="connsiteY9" fmla="*/ 357189 h 1365102"/>
                <a:gd name="connsiteX10" fmla="*/ 1264444 w 1583531"/>
                <a:gd name="connsiteY10" fmla="*/ 423864 h 1365102"/>
                <a:gd name="connsiteX11" fmla="*/ 1214438 w 1583531"/>
                <a:gd name="connsiteY11" fmla="*/ 502445 h 1365102"/>
                <a:gd name="connsiteX12" fmla="*/ 1178719 w 1583531"/>
                <a:gd name="connsiteY12" fmla="*/ 561976 h 1365102"/>
                <a:gd name="connsiteX13" fmla="*/ 1140619 w 1583531"/>
                <a:gd name="connsiteY13" fmla="*/ 616745 h 1365102"/>
                <a:gd name="connsiteX14" fmla="*/ 1097756 w 1583531"/>
                <a:gd name="connsiteY14" fmla="*/ 671514 h 1365102"/>
                <a:gd name="connsiteX15" fmla="*/ 1045369 w 1583531"/>
                <a:gd name="connsiteY15" fmla="*/ 733426 h 1365102"/>
                <a:gd name="connsiteX16" fmla="*/ 997744 w 1583531"/>
                <a:gd name="connsiteY16" fmla="*/ 785814 h 1365102"/>
                <a:gd name="connsiteX17" fmla="*/ 921544 w 1583531"/>
                <a:gd name="connsiteY17" fmla="*/ 871539 h 1365102"/>
                <a:gd name="connsiteX18" fmla="*/ 809625 w 1583531"/>
                <a:gd name="connsiteY18" fmla="*/ 973933 h 1365102"/>
                <a:gd name="connsiteX19" fmla="*/ 771525 w 1583531"/>
                <a:gd name="connsiteY19" fmla="*/ 1016793 h 1365102"/>
                <a:gd name="connsiteX20" fmla="*/ 695326 w 1583531"/>
                <a:gd name="connsiteY20" fmla="*/ 1104901 h 1365102"/>
                <a:gd name="connsiteX21" fmla="*/ 642937 w 1583531"/>
                <a:gd name="connsiteY21" fmla="*/ 1135858 h 1365102"/>
                <a:gd name="connsiteX22" fmla="*/ 554831 w 1583531"/>
                <a:gd name="connsiteY22" fmla="*/ 1162051 h 1365102"/>
                <a:gd name="connsiteX23" fmla="*/ 502444 w 1583531"/>
                <a:gd name="connsiteY23" fmla="*/ 1214439 h 1365102"/>
                <a:gd name="connsiteX24" fmla="*/ 435769 w 1583531"/>
                <a:gd name="connsiteY24" fmla="*/ 1247776 h 1365102"/>
                <a:gd name="connsiteX25" fmla="*/ 411956 w 1583531"/>
                <a:gd name="connsiteY25" fmla="*/ 1271589 h 1365102"/>
                <a:gd name="connsiteX26" fmla="*/ 359569 w 1583531"/>
                <a:gd name="connsiteY26" fmla="*/ 1309689 h 1365102"/>
                <a:gd name="connsiteX27" fmla="*/ 311944 w 1583531"/>
                <a:gd name="connsiteY27" fmla="*/ 1335883 h 1365102"/>
                <a:gd name="connsiteX28" fmla="*/ 269082 w 1583531"/>
                <a:gd name="connsiteY28" fmla="*/ 1354933 h 1365102"/>
                <a:gd name="connsiteX29" fmla="*/ 221456 w 1583531"/>
                <a:gd name="connsiteY29" fmla="*/ 1364457 h 1365102"/>
                <a:gd name="connsiteX30" fmla="*/ 166688 w 1583531"/>
                <a:gd name="connsiteY30" fmla="*/ 1354933 h 1365102"/>
                <a:gd name="connsiteX31" fmla="*/ 97631 w 1583531"/>
                <a:gd name="connsiteY31" fmla="*/ 1295401 h 1365102"/>
                <a:gd name="connsiteX32" fmla="*/ 73820 w 1583531"/>
                <a:gd name="connsiteY32" fmla="*/ 1264445 h 1365102"/>
                <a:gd name="connsiteX33" fmla="*/ 40481 w 1583531"/>
                <a:gd name="connsiteY33" fmla="*/ 1197770 h 1365102"/>
                <a:gd name="connsiteX34" fmla="*/ 0 w 1583531"/>
                <a:gd name="connsiteY34" fmla="*/ 1135858 h 1365102"/>
                <a:gd name="connsiteX0" fmla="*/ 1583531 w 1583531"/>
                <a:gd name="connsiteY0" fmla="*/ 0 h 1365102"/>
                <a:gd name="connsiteX1" fmla="*/ 1562099 w 1583531"/>
                <a:gd name="connsiteY1" fmla="*/ 38102 h 1365102"/>
                <a:gd name="connsiteX2" fmla="*/ 1528763 w 1583531"/>
                <a:gd name="connsiteY2" fmla="*/ 64296 h 1365102"/>
                <a:gd name="connsiteX3" fmla="*/ 1502569 w 1583531"/>
                <a:gd name="connsiteY3" fmla="*/ 97632 h 1365102"/>
                <a:gd name="connsiteX4" fmla="*/ 1485900 w 1583531"/>
                <a:gd name="connsiteY4" fmla="*/ 126207 h 1365102"/>
                <a:gd name="connsiteX5" fmla="*/ 1457325 w 1583531"/>
                <a:gd name="connsiteY5" fmla="*/ 169070 h 1365102"/>
                <a:gd name="connsiteX6" fmla="*/ 1412082 w 1583531"/>
                <a:gd name="connsiteY6" fmla="*/ 221457 h 1365102"/>
                <a:gd name="connsiteX7" fmla="*/ 1388269 w 1583531"/>
                <a:gd name="connsiteY7" fmla="*/ 252414 h 1365102"/>
                <a:gd name="connsiteX8" fmla="*/ 1352549 w 1583531"/>
                <a:gd name="connsiteY8" fmla="*/ 307182 h 1365102"/>
                <a:gd name="connsiteX9" fmla="*/ 1314450 w 1583531"/>
                <a:gd name="connsiteY9" fmla="*/ 357189 h 1365102"/>
                <a:gd name="connsiteX10" fmla="*/ 1264444 w 1583531"/>
                <a:gd name="connsiteY10" fmla="*/ 423864 h 1365102"/>
                <a:gd name="connsiteX11" fmla="*/ 1214438 w 1583531"/>
                <a:gd name="connsiteY11" fmla="*/ 502445 h 1365102"/>
                <a:gd name="connsiteX12" fmla="*/ 1178719 w 1583531"/>
                <a:gd name="connsiteY12" fmla="*/ 561976 h 1365102"/>
                <a:gd name="connsiteX13" fmla="*/ 1140619 w 1583531"/>
                <a:gd name="connsiteY13" fmla="*/ 616745 h 1365102"/>
                <a:gd name="connsiteX14" fmla="*/ 1097756 w 1583531"/>
                <a:gd name="connsiteY14" fmla="*/ 671514 h 1365102"/>
                <a:gd name="connsiteX15" fmla="*/ 1045369 w 1583531"/>
                <a:gd name="connsiteY15" fmla="*/ 733426 h 1365102"/>
                <a:gd name="connsiteX16" fmla="*/ 997744 w 1583531"/>
                <a:gd name="connsiteY16" fmla="*/ 785814 h 1365102"/>
                <a:gd name="connsiteX17" fmla="*/ 921544 w 1583531"/>
                <a:gd name="connsiteY17" fmla="*/ 871539 h 1365102"/>
                <a:gd name="connsiteX18" fmla="*/ 809625 w 1583531"/>
                <a:gd name="connsiteY18" fmla="*/ 973933 h 1365102"/>
                <a:gd name="connsiteX19" fmla="*/ 771525 w 1583531"/>
                <a:gd name="connsiteY19" fmla="*/ 1016793 h 1365102"/>
                <a:gd name="connsiteX20" fmla="*/ 695326 w 1583531"/>
                <a:gd name="connsiteY20" fmla="*/ 1104901 h 1365102"/>
                <a:gd name="connsiteX21" fmla="*/ 642937 w 1583531"/>
                <a:gd name="connsiteY21" fmla="*/ 1135858 h 1365102"/>
                <a:gd name="connsiteX22" fmla="*/ 554831 w 1583531"/>
                <a:gd name="connsiteY22" fmla="*/ 1162051 h 1365102"/>
                <a:gd name="connsiteX23" fmla="*/ 502444 w 1583531"/>
                <a:gd name="connsiteY23" fmla="*/ 1214439 h 1365102"/>
                <a:gd name="connsiteX24" fmla="*/ 447675 w 1583531"/>
                <a:gd name="connsiteY24" fmla="*/ 1235870 h 1365102"/>
                <a:gd name="connsiteX25" fmla="*/ 411956 w 1583531"/>
                <a:gd name="connsiteY25" fmla="*/ 1271589 h 1365102"/>
                <a:gd name="connsiteX26" fmla="*/ 359569 w 1583531"/>
                <a:gd name="connsiteY26" fmla="*/ 1309689 h 1365102"/>
                <a:gd name="connsiteX27" fmla="*/ 311944 w 1583531"/>
                <a:gd name="connsiteY27" fmla="*/ 1335883 h 1365102"/>
                <a:gd name="connsiteX28" fmla="*/ 269082 w 1583531"/>
                <a:gd name="connsiteY28" fmla="*/ 1354933 h 1365102"/>
                <a:gd name="connsiteX29" fmla="*/ 221456 w 1583531"/>
                <a:gd name="connsiteY29" fmla="*/ 1364457 h 1365102"/>
                <a:gd name="connsiteX30" fmla="*/ 166688 w 1583531"/>
                <a:gd name="connsiteY30" fmla="*/ 1354933 h 1365102"/>
                <a:gd name="connsiteX31" fmla="*/ 97631 w 1583531"/>
                <a:gd name="connsiteY31" fmla="*/ 1295401 h 1365102"/>
                <a:gd name="connsiteX32" fmla="*/ 73820 w 1583531"/>
                <a:gd name="connsiteY32" fmla="*/ 1264445 h 1365102"/>
                <a:gd name="connsiteX33" fmla="*/ 40481 w 1583531"/>
                <a:gd name="connsiteY33" fmla="*/ 1197770 h 1365102"/>
                <a:gd name="connsiteX34" fmla="*/ 0 w 1583531"/>
                <a:gd name="connsiteY34" fmla="*/ 1135858 h 1365102"/>
                <a:gd name="connsiteX0" fmla="*/ 1583531 w 1583531"/>
                <a:gd name="connsiteY0" fmla="*/ 0 h 1365102"/>
                <a:gd name="connsiteX1" fmla="*/ 1562099 w 1583531"/>
                <a:gd name="connsiteY1" fmla="*/ 38102 h 1365102"/>
                <a:gd name="connsiteX2" fmla="*/ 1528763 w 1583531"/>
                <a:gd name="connsiteY2" fmla="*/ 64296 h 1365102"/>
                <a:gd name="connsiteX3" fmla="*/ 1502569 w 1583531"/>
                <a:gd name="connsiteY3" fmla="*/ 97632 h 1365102"/>
                <a:gd name="connsiteX4" fmla="*/ 1485900 w 1583531"/>
                <a:gd name="connsiteY4" fmla="*/ 126207 h 1365102"/>
                <a:gd name="connsiteX5" fmla="*/ 1457325 w 1583531"/>
                <a:gd name="connsiteY5" fmla="*/ 169070 h 1365102"/>
                <a:gd name="connsiteX6" fmla="*/ 1412082 w 1583531"/>
                <a:gd name="connsiteY6" fmla="*/ 221457 h 1365102"/>
                <a:gd name="connsiteX7" fmla="*/ 1388269 w 1583531"/>
                <a:gd name="connsiteY7" fmla="*/ 252414 h 1365102"/>
                <a:gd name="connsiteX8" fmla="*/ 1352549 w 1583531"/>
                <a:gd name="connsiteY8" fmla="*/ 307182 h 1365102"/>
                <a:gd name="connsiteX9" fmla="*/ 1314450 w 1583531"/>
                <a:gd name="connsiteY9" fmla="*/ 357189 h 1365102"/>
                <a:gd name="connsiteX10" fmla="*/ 1264444 w 1583531"/>
                <a:gd name="connsiteY10" fmla="*/ 423864 h 1365102"/>
                <a:gd name="connsiteX11" fmla="*/ 1214438 w 1583531"/>
                <a:gd name="connsiteY11" fmla="*/ 502445 h 1365102"/>
                <a:gd name="connsiteX12" fmla="*/ 1178719 w 1583531"/>
                <a:gd name="connsiteY12" fmla="*/ 561976 h 1365102"/>
                <a:gd name="connsiteX13" fmla="*/ 1140619 w 1583531"/>
                <a:gd name="connsiteY13" fmla="*/ 616745 h 1365102"/>
                <a:gd name="connsiteX14" fmla="*/ 1097756 w 1583531"/>
                <a:gd name="connsiteY14" fmla="*/ 671514 h 1365102"/>
                <a:gd name="connsiteX15" fmla="*/ 1045369 w 1583531"/>
                <a:gd name="connsiteY15" fmla="*/ 733426 h 1365102"/>
                <a:gd name="connsiteX16" fmla="*/ 997744 w 1583531"/>
                <a:gd name="connsiteY16" fmla="*/ 785814 h 1365102"/>
                <a:gd name="connsiteX17" fmla="*/ 921544 w 1583531"/>
                <a:gd name="connsiteY17" fmla="*/ 871539 h 1365102"/>
                <a:gd name="connsiteX18" fmla="*/ 809625 w 1583531"/>
                <a:gd name="connsiteY18" fmla="*/ 973933 h 1365102"/>
                <a:gd name="connsiteX19" fmla="*/ 771525 w 1583531"/>
                <a:gd name="connsiteY19" fmla="*/ 1016793 h 1365102"/>
                <a:gd name="connsiteX20" fmla="*/ 695326 w 1583531"/>
                <a:gd name="connsiteY20" fmla="*/ 1104901 h 1365102"/>
                <a:gd name="connsiteX21" fmla="*/ 642937 w 1583531"/>
                <a:gd name="connsiteY21" fmla="*/ 1135858 h 1365102"/>
                <a:gd name="connsiteX22" fmla="*/ 564356 w 1583531"/>
                <a:gd name="connsiteY22" fmla="*/ 1173958 h 1365102"/>
                <a:gd name="connsiteX23" fmla="*/ 502444 w 1583531"/>
                <a:gd name="connsiteY23" fmla="*/ 1214439 h 1365102"/>
                <a:gd name="connsiteX24" fmla="*/ 447675 w 1583531"/>
                <a:gd name="connsiteY24" fmla="*/ 1235870 h 1365102"/>
                <a:gd name="connsiteX25" fmla="*/ 411956 w 1583531"/>
                <a:gd name="connsiteY25" fmla="*/ 1271589 h 1365102"/>
                <a:gd name="connsiteX26" fmla="*/ 359569 w 1583531"/>
                <a:gd name="connsiteY26" fmla="*/ 1309689 h 1365102"/>
                <a:gd name="connsiteX27" fmla="*/ 311944 w 1583531"/>
                <a:gd name="connsiteY27" fmla="*/ 1335883 h 1365102"/>
                <a:gd name="connsiteX28" fmla="*/ 269082 w 1583531"/>
                <a:gd name="connsiteY28" fmla="*/ 1354933 h 1365102"/>
                <a:gd name="connsiteX29" fmla="*/ 221456 w 1583531"/>
                <a:gd name="connsiteY29" fmla="*/ 1364457 h 1365102"/>
                <a:gd name="connsiteX30" fmla="*/ 166688 w 1583531"/>
                <a:gd name="connsiteY30" fmla="*/ 1354933 h 1365102"/>
                <a:gd name="connsiteX31" fmla="*/ 97631 w 1583531"/>
                <a:gd name="connsiteY31" fmla="*/ 1295401 h 1365102"/>
                <a:gd name="connsiteX32" fmla="*/ 73820 w 1583531"/>
                <a:gd name="connsiteY32" fmla="*/ 1264445 h 1365102"/>
                <a:gd name="connsiteX33" fmla="*/ 40481 w 1583531"/>
                <a:gd name="connsiteY33" fmla="*/ 1197770 h 1365102"/>
                <a:gd name="connsiteX34" fmla="*/ 0 w 1583531"/>
                <a:gd name="connsiteY34" fmla="*/ 1135858 h 1365102"/>
                <a:gd name="connsiteX0" fmla="*/ 1583531 w 1583531"/>
                <a:gd name="connsiteY0" fmla="*/ 0 h 1365102"/>
                <a:gd name="connsiteX1" fmla="*/ 1562099 w 1583531"/>
                <a:gd name="connsiteY1" fmla="*/ 38102 h 1365102"/>
                <a:gd name="connsiteX2" fmla="*/ 1528763 w 1583531"/>
                <a:gd name="connsiteY2" fmla="*/ 64296 h 1365102"/>
                <a:gd name="connsiteX3" fmla="*/ 1502569 w 1583531"/>
                <a:gd name="connsiteY3" fmla="*/ 97632 h 1365102"/>
                <a:gd name="connsiteX4" fmla="*/ 1485900 w 1583531"/>
                <a:gd name="connsiteY4" fmla="*/ 126207 h 1365102"/>
                <a:gd name="connsiteX5" fmla="*/ 1457325 w 1583531"/>
                <a:gd name="connsiteY5" fmla="*/ 169070 h 1365102"/>
                <a:gd name="connsiteX6" fmla="*/ 1412082 w 1583531"/>
                <a:gd name="connsiteY6" fmla="*/ 221457 h 1365102"/>
                <a:gd name="connsiteX7" fmla="*/ 1388269 w 1583531"/>
                <a:gd name="connsiteY7" fmla="*/ 252414 h 1365102"/>
                <a:gd name="connsiteX8" fmla="*/ 1352549 w 1583531"/>
                <a:gd name="connsiteY8" fmla="*/ 307182 h 1365102"/>
                <a:gd name="connsiteX9" fmla="*/ 1314450 w 1583531"/>
                <a:gd name="connsiteY9" fmla="*/ 357189 h 1365102"/>
                <a:gd name="connsiteX10" fmla="*/ 1264444 w 1583531"/>
                <a:gd name="connsiteY10" fmla="*/ 423864 h 1365102"/>
                <a:gd name="connsiteX11" fmla="*/ 1214438 w 1583531"/>
                <a:gd name="connsiteY11" fmla="*/ 502445 h 1365102"/>
                <a:gd name="connsiteX12" fmla="*/ 1178719 w 1583531"/>
                <a:gd name="connsiteY12" fmla="*/ 561976 h 1365102"/>
                <a:gd name="connsiteX13" fmla="*/ 1140619 w 1583531"/>
                <a:gd name="connsiteY13" fmla="*/ 616745 h 1365102"/>
                <a:gd name="connsiteX14" fmla="*/ 1097756 w 1583531"/>
                <a:gd name="connsiteY14" fmla="*/ 671514 h 1365102"/>
                <a:gd name="connsiteX15" fmla="*/ 1045369 w 1583531"/>
                <a:gd name="connsiteY15" fmla="*/ 733426 h 1365102"/>
                <a:gd name="connsiteX16" fmla="*/ 997744 w 1583531"/>
                <a:gd name="connsiteY16" fmla="*/ 785814 h 1365102"/>
                <a:gd name="connsiteX17" fmla="*/ 921544 w 1583531"/>
                <a:gd name="connsiteY17" fmla="*/ 871539 h 1365102"/>
                <a:gd name="connsiteX18" fmla="*/ 809625 w 1583531"/>
                <a:gd name="connsiteY18" fmla="*/ 973933 h 1365102"/>
                <a:gd name="connsiteX19" fmla="*/ 771525 w 1583531"/>
                <a:gd name="connsiteY19" fmla="*/ 1016793 h 1365102"/>
                <a:gd name="connsiteX20" fmla="*/ 695326 w 1583531"/>
                <a:gd name="connsiteY20" fmla="*/ 1104901 h 1365102"/>
                <a:gd name="connsiteX21" fmla="*/ 642937 w 1583531"/>
                <a:gd name="connsiteY21" fmla="*/ 1135858 h 1365102"/>
                <a:gd name="connsiteX22" fmla="*/ 564356 w 1583531"/>
                <a:gd name="connsiteY22" fmla="*/ 1173958 h 1365102"/>
                <a:gd name="connsiteX23" fmla="*/ 502444 w 1583531"/>
                <a:gd name="connsiteY23" fmla="*/ 1202533 h 1365102"/>
                <a:gd name="connsiteX24" fmla="*/ 447675 w 1583531"/>
                <a:gd name="connsiteY24" fmla="*/ 1235870 h 1365102"/>
                <a:gd name="connsiteX25" fmla="*/ 411956 w 1583531"/>
                <a:gd name="connsiteY25" fmla="*/ 1271589 h 1365102"/>
                <a:gd name="connsiteX26" fmla="*/ 359569 w 1583531"/>
                <a:gd name="connsiteY26" fmla="*/ 1309689 h 1365102"/>
                <a:gd name="connsiteX27" fmla="*/ 311944 w 1583531"/>
                <a:gd name="connsiteY27" fmla="*/ 1335883 h 1365102"/>
                <a:gd name="connsiteX28" fmla="*/ 269082 w 1583531"/>
                <a:gd name="connsiteY28" fmla="*/ 1354933 h 1365102"/>
                <a:gd name="connsiteX29" fmla="*/ 221456 w 1583531"/>
                <a:gd name="connsiteY29" fmla="*/ 1364457 h 1365102"/>
                <a:gd name="connsiteX30" fmla="*/ 166688 w 1583531"/>
                <a:gd name="connsiteY30" fmla="*/ 1354933 h 1365102"/>
                <a:gd name="connsiteX31" fmla="*/ 97631 w 1583531"/>
                <a:gd name="connsiteY31" fmla="*/ 1295401 h 1365102"/>
                <a:gd name="connsiteX32" fmla="*/ 73820 w 1583531"/>
                <a:gd name="connsiteY32" fmla="*/ 1264445 h 1365102"/>
                <a:gd name="connsiteX33" fmla="*/ 40481 w 1583531"/>
                <a:gd name="connsiteY33" fmla="*/ 1197770 h 1365102"/>
                <a:gd name="connsiteX34" fmla="*/ 0 w 1583531"/>
                <a:gd name="connsiteY34" fmla="*/ 1135858 h 1365102"/>
                <a:gd name="connsiteX0" fmla="*/ 1583531 w 1583531"/>
                <a:gd name="connsiteY0" fmla="*/ 0 h 1365102"/>
                <a:gd name="connsiteX1" fmla="*/ 1562099 w 1583531"/>
                <a:gd name="connsiteY1" fmla="*/ 38102 h 1365102"/>
                <a:gd name="connsiteX2" fmla="*/ 1528763 w 1583531"/>
                <a:gd name="connsiteY2" fmla="*/ 64296 h 1365102"/>
                <a:gd name="connsiteX3" fmla="*/ 1502569 w 1583531"/>
                <a:gd name="connsiteY3" fmla="*/ 97632 h 1365102"/>
                <a:gd name="connsiteX4" fmla="*/ 1485900 w 1583531"/>
                <a:gd name="connsiteY4" fmla="*/ 126207 h 1365102"/>
                <a:gd name="connsiteX5" fmla="*/ 1457325 w 1583531"/>
                <a:gd name="connsiteY5" fmla="*/ 169070 h 1365102"/>
                <a:gd name="connsiteX6" fmla="*/ 1412082 w 1583531"/>
                <a:gd name="connsiteY6" fmla="*/ 221457 h 1365102"/>
                <a:gd name="connsiteX7" fmla="*/ 1388269 w 1583531"/>
                <a:gd name="connsiteY7" fmla="*/ 252414 h 1365102"/>
                <a:gd name="connsiteX8" fmla="*/ 1352549 w 1583531"/>
                <a:gd name="connsiteY8" fmla="*/ 307182 h 1365102"/>
                <a:gd name="connsiteX9" fmla="*/ 1314450 w 1583531"/>
                <a:gd name="connsiteY9" fmla="*/ 357189 h 1365102"/>
                <a:gd name="connsiteX10" fmla="*/ 1264444 w 1583531"/>
                <a:gd name="connsiteY10" fmla="*/ 423864 h 1365102"/>
                <a:gd name="connsiteX11" fmla="*/ 1214438 w 1583531"/>
                <a:gd name="connsiteY11" fmla="*/ 502445 h 1365102"/>
                <a:gd name="connsiteX12" fmla="*/ 1178719 w 1583531"/>
                <a:gd name="connsiteY12" fmla="*/ 561976 h 1365102"/>
                <a:gd name="connsiteX13" fmla="*/ 1140619 w 1583531"/>
                <a:gd name="connsiteY13" fmla="*/ 616745 h 1365102"/>
                <a:gd name="connsiteX14" fmla="*/ 1097756 w 1583531"/>
                <a:gd name="connsiteY14" fmla="*/ 671514 h 1365102"/>
                <a:gd name="connsiteX15" fmla="*/ 1045369 w 1583531"/>
                <a:gd name="connsiteY15" fmla="*/ 733426 h 1365102"/>
                <a:gd name="connsiteX16" fmla="*/ 997744 w 1583531"/>
                <a:gd name="connsiteY16" fmla="*/ 785814 h 1365102"/>
                <a:gd name="connsiteX17" fmla="*/ 921544 w 1583531"/>
                <a:gd name="connsiteY17" fmla="*/ 871539 h 1365102"/>
                <a:gd name="connsiteX18" fmla="*/ 809625 w 1583531"/>
                <a:gd name="connsiteY18" fmla="*/ 973933 h 1365102"/>
                <a:gd name="connsiteX19" fmla="*/ 771525 w 1583531"/>
                <a:gd name="connsiteY19" fmla="*/ 1016793 h 1365102"/>
                <a:gd name="connsiteX20" fmla="*/ 695326 w 1583531"/>
                <a:gd name="connsiteY20" fmla="*/ 1104901 h 1365102"/>
                <a:gd name="connsiteX21" fmla="*/ 647700 w 1583531"/>
                <a:gd name="connsiteY21" fmla="*/ 1143002 h 1365102"/>
                <a:gd name="connsiteX22" fmla="*/ 564356 w 1583531"/>
                <a:gd name="connsiteY22" fmla="*/ 1173958 h 1365102"/>
                <a:gd name="connsiteX23" fmla="*/ 502444 w 1583531"/>
                <a:gd name="connsiteY23" fmla="*/ 1202533 h 1365102"/>
                <a:gd name="connsiteX24" fmla="*/ 447675 w 1583531"/>
                <a:gd name="connsiteY24" fmla="*/ 1235870 h 1365102"/>
                <a:gd name="connsiteX25" fmla="*/ 411956 w 1583531"/>
                <a:gd name="connsiteY25" fmla="*/ 1271589 h 1365102"/>
                <a:gd name="connsiteX26" fmla="*/ 359569 w 1583531"/>
                <a:gd name="connsiteY26" fmla="*/ 1309689 h 1365102"/>
                <a:gd name="connsiteX27" fmla="*/ 311944 w 1583531"/>
                <a:gd name="connsiteY27" fmla="*/ 1335883 h 1365102"/>
                <a:gd name="connsiteX28" fmla="*/ 269082 w 1583531"/>
                <a:gd name="connsiteY28" fmla="*/ 1354933 h 1365102"/>
                <a:gd name="connsiteX29" fmla="*/ 221456 w 1583531"/>
                <a:gd name="connsiteY29" fmla="*/ 1364457 h 1365102"/>
                <a:gd name="connsiteX30" fmla="*/ 166688 w 1583531"/>
                <a:gd name="connsiteY30" fmla="*/ 1354933 h 1365102"/>
                <a:gd name="connsiteX31" fmla="*/ 97631 w 1583531"/>
                <a:gd name="connsiteY31" fmla="*/ 1295401 h 1365102"/>
                <a:gd name="connsiteX32" fmla="*/ 73820 w 1583531"/>
                <a:gd name="connsiteY32" fmla="*/ 1264445 h 1365102"/>
                <a:gd name="connsiteX33" fmla="*/ 40481 w 1583531"/>
                <a:gd name="connsiteY33" fmla="*/ 1197770 h 1365102"/>
                <a:gd name="connsiteX34" fmla="*/ 0 w 1583531"/>
                <a:gd name="connsiteY34" fmla="*/ 1135858 h 1365102"/>
                <a:gd name="connsiteX0" fmla="*/ 1583531 w 1583531"/>
                <a:gd name="connsiteY0" fmla="*/ 0 h 1365102"/>
                <a:gd name="connsiteX1" fmla="*/ 1562099 w 1583531"/>
                <a:gd name="connsiteY1" fmla="*/ 38102 h 1365102"/>
                <a:gd name="connsiteX2" fmla="*/ 1528763 w 1583531"/>
                <a:gd name="connsiteY2" fmla="*/ 64296 h 1365102"/>
                <a:gd name="connsiteX3" fmla="*/ 1502569 w 1583531"/>
                <a:gd name="connsiteY3" fmla="*/ 97632 h 1365102"/>
                <a:gd name="connsiteX4" fmla="*/ 1485900 w 1583531"/>
                <a:gd name="connsiteY4" fmla="*/ 126207 h 1365102"/>
                <a:gd name="connsiteX5" fmla="*/ 1457325 w 1583531"/>
                <a:gd name="connsiteY5" fmla="*/ 169070 h 1365102"/>
                <a:gd name="connsiteX6" fmla="*/ 1412082 w 1583531"/>
                <a:gd name="connsiteY6" fmla="*/ 221457 h 1365102"/>
                <a:gd name="connsiteX7" fmla="*/ 1388269 w 1583531"/>
                <a:gd name="connsiteY7" fmla="*/ 252414 h 1365102"/>
                <a:gd name="connsiteX8" fmla="*/ 1352549 w 1583531"/>
                <a:gd name="connsiteY8" fmla="*/ 307182 h 1365102"/>
                <a:gd name="connsiteX9" fmla="*/ 1314450 w 1583531"/>
                <a:gd name="connsiteY9" fmla="*/ 357189 h 1365102"/>
                <a:gd name="connsiteX10" fmla="*/ 1264444 w 1583531"/>
                <a:gd name="connsiteY10" fmla="*/ 423864 h 1365102"/>
                <a:gd name="connsiteX11" fmla="*/ 1214438 w 1583531"/>
                <a:gd name="connsiteY11" fmla="*/ 502445 h 1365102"/>
                <a:gd name="connsiteX12" fmla="*/ 1178719 w 1583531"/>
                <a:gd name="connsiteY12" fmla="*/ 561976 h 1365102"/>
                <a:gd name="connsiteX13" fmla="*/ 1140619 w 1583531"/>
                <a:gd name="connsiteY13" fmla="*/ 616745 h 1365102"/>
                <a:gd name="connsiteX14" fmla="*/ 1097756 w 1583531"/>
                <a:gd name="connsiteY14" fmla="*/ 671514 h 1365102"/>
                <a:gd name="connsiteX15" fmla="*/ 1045369 w 1583531"/>
                <a:gd name="connsiteY15" fmla="*/ 733426 h 1365102"/>
                <a:gd name="connsiteX16" fmla="*/ 997744 w 1583531"/>
                <a:gd name="connsiteY16" fmla="*/ 785814 h 1365102"/>
                <a:gd name="connsiteX17" fmla="*/ 921544 w 1583531"/>
                <a:gd name="connsiteY17" fmla="*/ 871539 h 1365102"/>
                <a:gd name="connsiteX18" fmla="*/ 809625 w 1583531"/>
                <a:gd name="connsiteY18" fmla="*/ 973933 h 1365102"/>
                <a:gd name="connsiteX19" fmla="*/ 771525 w 1583531"/>
                <a:gd name="connsiteY19" fmla="*/ 1016793 h 1365102"/>
                <a:gd name="connsiteX20" fmla="*/ 721519 w 1583531"/>
                <a:gd name="connsiteY20" fmla="*/ 1085851 h 1365102"/>
                <a:gd name="connsiteX21" fmla="*/ 647700 w 1583531"/>
                <a:gd name="connsiteY21" fmla="*/ 1143002 h 1365102"/>
                <a:gd name="connsiteX22" fmla="*/ 564356 w 1583531"/>
                <a:gd name="connsiteY22" fmla="*/ 1173958 h 1365102"/>
                <a:gd name="connsiteX23" fmla="*/ 502444 w 1583531"/>
                <a:gd name="connsiteY23" fmla="*/ 1202533 h 1365102"/>
                <a:gd name="connsiteX24" fmla="*/ 447675 w 1583531"/>
                <a:gd name="connsiteY24" fmla="*/ 1235870 h 1365102"/>
                <a:gd name="connsiteX25" fmla="*/ 411956 w 1583531"/>
                <a:gd name="connsiteY25" fmla="*/ 1271589 h 1365102"/>
                <a:gd name="connsiteX26" fmla="*/ 359569 w 1583531"/>
                <a:gd name="connsiteY26" fmla="*/ 1309689 h 1365102"/>
                <a:gd name="connsiteX27" fmla="*/ 311944 w 1583531"/>
                <a:gd name="connsiteY27" fmla="*/ 1335883 h 1365102"/>
                <a:gd name="connsiteX28" fmla="*/ 269082 w 1583531"/>
                <a:gd name="connsiteY28" fmla="*/ 1354933 h 1365102"/>
                <a:gd name="connsiteX29" fmla="*/ 221456 w 1583531"/>
                <a:gd name="connsiteY29" fmla="*/ 1364457 h 1365102"/>
                <a:gd name="connsiteX30" fmla="*/ 166688 w 1583531"/>
                <a:gd name="connsiteY30" fmla="*/ 1354933 h 1365102"/>
                <a:gd name="connsiteX31" fmla="*/ 97631 w 1583531"/>
                <a:gd name="connsiteY31" fmla="*/ 1295401 h 1365102"/>
                <a:gd name="connsiteX32" fmla="*/ 73820 w 1583531"/>
                <a:gd name="connsiteY32" fmla="*/ 1264445 h 1365102"/>
                <a:gd name="connsiteX33" fmla="*/ 40481 w 1583531"/>
                <a:gd name="connsiteY33" fmla="*/ 1197770 h 1365102"/>
                <a:gd name="connsiteX34" fmla="*/ 0 w 1583531"/>
                <a:gd name="connsiteY34" fmla="*/ 1135858 h 1365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583531" h="1365102">
                  <a:moveTo>
                    <a:pt x="1583531" y="0"/>
                  </a:moveTo>
                  <a:cubicBezTo>
                    <a:pt x="1574006" y="15876"/>
                    <a:pt x="1571227" y="27386"/>
                    <a:pt x="1562099" y="38102"/>
                  </a:cubicBezTo>
                  <a:cubicBezTo>
                    <a:pt x="1552971" y="48818"/>
                    <a:pt x="1536304" y="55565"/>
                    <a:pt x="1528763" y="64296"/>
                  </a:cubicBezTo>
                  <a:lnTo>
                    <a:pt x="1502569" y="97632"/>
                  </a:lnTo>
                  <a:cubicBezTo>
                    <a:pt x="1502569" y="100013"/>
                    <a:pt x="1485900" y="123826"/>
                    <a:pt x="1485900" y="126207"/>
                  </a:cubicBezTo>
                  <a:lnTo>
                    <a:pt x="1457325" y="169070"/>
                  </a:lnTo>
                  <a:lnTo>
                    <a:pt x="1412082" y="221457"/>
                  </a:lnTo>
                  <a:cubicBezTo>
                    <a:pt x="1411288" y="223838"/>
                    <a:pt x="1389063" y="250033"/>
                    <a:pt x="1388269" y="252414"/>
                  </a:cubicBezTo>
                  <a:lnTo>
                    <a:pt x="1352549" y="307182"/>
                  </a:lnTo>
                  <a:lnTo>
                    <a:pt x="1314450" y="357189"/>
                  </a:lnTo>
                  <a:lnTo>
                    <a:pt x="1264444" y="423864"/>
                  </a:lnTo>
                  <a:lnTo>
                    <a:pt x="1214438" y="502445"/>
                  </a:lnTo>
                  <a:lnTo>
                    <a:pt x="1178719" y="561976"/>
                  </a:lnTo>
                  <a:lnTo>
                    <a:pt x="1140619" y="616745"/>
                  </a:lnTo>
                  <a:lnTo>
                    <a:pt x="1097756" y="671514"/>
                  </a:lnTo>
                  <a:lnTo>
                    <a:pt x="1045369" y="733426"/>
                  </a:lnTo>
                  <a:lnTo>
                    <a:pt x="997744" y="785814"/>
                  </a:lnTo>
                  <a:lnTo>
                    <a:pt x="921544" y="871539"/>
                  </a:lnTo>
                  <a:lnTo>
                    <a:pt x="809625" y="973933"/>
                  </a:lnTo>
                  <a:cubicBezTo>
                    <a:pt x="784622" y="998142"/>
                    <a:pt x="790575" y="994965"/>
                    <a:pt x="771525" y="1016793"/>
                  </a:cubicBezTo>
                  <a:cubicBezTo>
                    <a:pt x="752475" y="1038621"/>
                    <a:pt x="742950" y="1066007"/>
                    <a:pt x="721519" y="1085851"/>
                  </a:cubicBezTo>
                  <a:cubicBezTo>
                    <a:pt x="710406" y="1098551"/>
                    <a:pt x="682626" y="1127921"/>
                    <a:pt x="647700" y="1143002"/>
                  </a:cubicBezTo>
                  <a:lnTo>
                    <a:pt x="564356" y="1173958"/>
                  </a:lnTo>
                  <a:lnTo>
                    <a:pt x="502444" y="1202533"/>
                  </a:lnTo>
                  <a:lnTo>
                    <a:pt x="447675" y="1235870"/>
                  </a:lnTo>
                  <a:lnTo>
                    <a:pt x="411956" y="1271589"/>
                  </a:lnTo>
                  <a:lnTo>
                    <a:pt x="359569" y="1309689"/>
                  </a:lnTo>
                  <a:lnTo>
                    <a:pt x="311944" y="1335883"/>
                  </a:lnTo>
                  <a:lnTo>
                    <a:pt x="269082" y="1354933"/>
                  </a:lnTo>
                  <a:cubicBezTo>
                    <a:pt x="253604" y="1358505"/>
                    <a:pt x="238125" y="1363266"/>
                    <a:pt x="221456" y="1364457"/>
                  </a:cubicBezTo>
                  <a:cubicBezTo>
                    <a:pt x="204787" y="1365648"/>
                    <a:pt x="187325" y="1366442"/>
                    <a:pt x="166688" y="1354933"/>
                  </a:cubicBezTo>
                  <a:cubicBezTo>
                    <a:pt x="146051" y="1343424"/>
                    <a:pt x="115093" y="1313657"/>
                    <a:pt x="97631" y="1295401"/>
                  </a:cubicBezTo>
                  <a:lnTo>
                    <a:pt x="73820" y="1264445"/>
                  </a:lnTo>
                  <a:lnTo>
                    <a:pt x="40481" y="1197770"/>
                  </a:lnTo>
                  <a:lnTo>
                    <a:pt x="0" y="1135858"/>
                  </a:lnTo>
                </a:path>
              </a:pathLst>
            </a:custGeom>
            <a:noFill/>
            <a:ln w="19050" cmpd="sng">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white"/>
                </a:solidFill>
                <a:effectLst/>
                <a:uLnTx/>
                <a:uFillTx/>
                <a:latin typeface="BIZ UDPゴシック" panose="020B0400000000000000" pitchFamily="50" charset="-128"/>
                <a:ea typeface="BIZ UDPゴシック" panose="020B0400000000000000" pitchFamily="50" charset="-128"/>
                <a:cs typeface="+mn-cs"/>
              </a:endParaRPr>
            </a:p>
          </p:txBody>
        </p:sp>
      </p:grpSp>
      <p:cxnSp>
        <p:nvCxnSpPr>
          <p:cNvPr id="7" name="直線コネクタ 6"/>
          <p:cNvCxnSpPr/>
          <p:nvPr/>
        </p:nvCxnSpPr>
        <p:spPr>
          <a:xfrm>
            <a:off x="270455" y="683653"/>
            <a:ext cx="860308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8" name="テキスト ボックス 47"/>
          <p:cNvSpPr txBox="1"/>
          <p:nvPr/>
        </p:nvSpPr>
        <p:spPr>
          <a:xfrm>
            <a:off x="92084" y="1081556"/>
            <a:ext cx="3055107" cy="30777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①　箕面森町</a:t>
            </a:r>
            <a:endPar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179388" marR="0" lvl="0" indent="-179388"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→土地区画整理事業に</a:t>
            </a:r>
            <a:r>
              <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PFI</a:t>
            </a:r>
            <a:r>
              <a:rPr kumimoji="1" lang="ja-JP" altLang="en-US"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導入。（</a:t>
            </a: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全国初）</a:t>
            </a:r>
            <a:endPar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179388" marR="0" lvl="0" indent="-179388"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→豊かな自然環境を享受できる居住空間を提供</a:t>
            </a:r>
            <a:r>
              <a:rPr kumimoji="1" lang="ja-JP" altLang="en-US"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t>
            </a:r>
            <a:r>
              <a:rPr kumimoji="1" lang="en-US" altLang="ja-JP"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r>
            <a:br>
              <a:rPr kumimoji="1" lang="en-US" altLang="ja-JP"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br>
            <a:r>
              <a:rPr kumimoji="1" lang="en-US" altLang="ja-JP"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t>
            </a:r>
            <a:r>
              <a:rPr kumimoji="1" lang="ja-JP" altLang="en-US"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地</a:t>
            </a: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区内人口は</a:t>
            </a:r>
            <a:r>
              <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3,119</a:t>
            </a: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人（</a:t>
            </a:r>
            <a:r>
              <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2016</a:t>
            </a: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年）</a:t>
            </a:r>
            <a:r>
              <a:rPr kumimoji="1" lang="ja-JP" altLang="en-US"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から</a:t>
            </a:r>
            <a:r>
              <a:rPr kumimoji="1" lang="en-US" altLang="ja-JP"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r>
            <a:br>
              <a:rPr kumimoji="1" lang="en-US" altLang="ja-JP"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br>
            <a:r>
              <a:rPr kumimoji="1" lang="en-US" altLang="ja-JP"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5,398</a:t>
            </a: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人（</a:t>
            </a:r>
            <a:r>
              <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2022</a:t>
            </a: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年）へと</a:t>
            </a:r>
            <a:r>
              <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73</a:t>
            </a: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増。</a:t>
            </a:r>
            <a:endPar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②　彩都</a:t>
            </a:r>
            <a:endPar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西部地区</a:t>
            </a:r>
          </a:p>
          <a:p>
            <a:pPr marL="179388" marR="0" lvl="0" indent="-179388"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t>
            </a:r>
            <a:r>
              <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2005</a:t>
            </a: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年</a:t>
            </a:r>
            <a:r>
              <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4</a:t>
            </a: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月の医薬基盤研究所の開設を</a:t>
            </a:r>
            <a:r>
              <a:rPr kumimoji="1" lang="ja-JP" altLang="en-US"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契機</a:t>
            </a:r>
            <a:r>
              <a:rPr kumimoji="1" lang="en-US" altLang="ja-JP"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r>
            <a:br>
              <a:rPr kumimoji="1" lang="en-US" altLang="ja-JP"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br>
            <a:r>
              <a:rPr kumimoji="1" lang="en-US" altLang="ja-JP"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t>
            </a:r>
            <a:r>
              <a:rPr kumimoji="1" lang="ja-JP" altLang="en-US"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に</a:t>
            </a: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、ライフサイエンス分野の企業等が集積</a:t>
            </a:r>
            <a:r>
              <a:rPr kumimoji="1" lang="ja-JP" altLang="en-US"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en-US" altLang="ja-JP"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r>
            <a:br>
              <a:rPr kumimoji="1" lang="en-US" altLang="ja-JP"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br>
            <a:r>
              <a:rPr kumimoji="1" lang="en-US" altLang="ja-JP"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t>
            </a:r>
            <a:r>
              <a:rPr kumimoji="1" lang="ja-JP" altLang="en-US"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2014</a:t>
            </a: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年全区画立地決定）</a:t>
            </a:r>
            <a:endPar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179388" marR="0" lvl="0" indent="-179388"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中部地区</a:t>
            </a:r>
            <a:endPar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179388" marR="0" lvl="0" indent="-179388"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→大型物流施設等が立地され、雇用創出が進</a:t>
            </a:r>
            <a:r>
              <a:rPr kumimoji="1" lang="ja-JP" altLang="en-US" sz="1050" b="0" i="0" u="none" strike="noStrike" kern="1200" cap="none" spc="0" normalizeH="0" baseline="0" noProof="0" dirty="0" err="1"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ん</a:t>
            </a:r>
            <a:r>
              <a:rPr kumimoji="1" lang="en-US" altLang="ja-JP"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r>
            <a:br>
              <a:rPr kumimoji="1" lang="en-US" altLang="ja-JP"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br>
            <a:r>
              <a:rPr kumimoji="1" lang="en-US" altLang="ja-JP"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t>
            </a:r>
            <a:r>
              <a:rPr kumimoji="1" lang="ja-JP" altLang="en-US"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で</a:t>
            </a: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いる。（</a:t>
            </a:r>
            <a:r>
              <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2017</a:t>
            </a: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年全区画立地決定）</a:t>
            </a:r>
            <a:endPar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179388" marR="0" lvl="0" indent="-179388"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東部地区</a:t>
            </a:r>
            <a:endPar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179388" marR="0" lvl="0" indent="-179388"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→先行</a:t>
            </a:r>
            <a:r>
              <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2</a:t>
            </a: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地区（山麗線エリア・中央東）の土地</a:t>
            </a:r>
            <a:r>
              <a:rPr kumimoji="1" lang="ja-JP" altLang="en-US"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区</a:t>
            </a:r>
            <a:r>
              <a:rPr kumimoji="1" lang="en-US" altLang="ja-JP"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r>
            <a:br>
              <a:rPr kumimoji="1" lang="en-US" altLang="ja-JP"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br>
            <a:r>
              <a:rPr kumimoji="1" lang="en-US" altLang="ja-JP"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t>
            </a:r>
            <a:r>
              <a:rPr kumimoji="1" lang="ja-JP" altLang="en-US"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画</a:t>
            </a: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整理事業</a:t>
            </a:r>
            <a:r>
              <a:rPr kumimoji="1" lang="ja-JP" altLang="en-US"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完了。（</a:t>
            </a:r>
            <a:r>
              <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2020</a:t>
            </a: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年、</a:t>
            </a:r>
            <a:r>
              <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2021</a:t>
            </a: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年）</a:t>
            </a:r>
            <a:endPar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179388" marR="0" lvl="0" indent="-179388"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t>
            </a:r>
            <a:r>
              <a:rPr kumimoji="1" lang="ja-JP" altLang="en-US"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t>
            </a:r>
            <a:r>
              <a:rPr kumimoji="1" lang="en-US" altLang="ja-JP"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a:t>
            </a: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区域、</a:t>
            </a:r>
            <a:r>
              <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C</a:t>
            </a: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区域の土地区画整理事業が</a:t>
            </a:r>
            <a:r>
              <a:rPr kumimoji="1" lang="ja-JP" altLang="en-US"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開始。</a:t>
            </a:r>
            <a:r>
              <a:rPr kumimoji="1" lang="en-US" altLang="ja-JP"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r>
            <a:br>
              <a:rPr kumimoji="1" lang="en-US" altLang="ja-JP"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br>
            <a:r>
              <a:rPr kumimoji="1" lang="en-US" altLang="ja-JP"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t>
            </a:r>
            <a:r>
              <a:rPr kumimoji="1" lang="ja-JP" altLang="en-US"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2026</a:t>
            </a: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年度完了予定）</a:t>
            </a:r>
            <a:endPar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50" name="テキスト ボックス 49"/>
          <p:cNvSpPr txBox="1"/>
          <p:nvPr/>
        </p:nvSpPr>
        <p:spPr>
          <a:xfrm>
            <a:off x="5491822" y="4689004"/>
            <a:ext cx="3555196" cy="2031325"/>
          </a:xfrm>
          <a:prstGeom prst="rect">
            <a:avLst/>
          </a:prstGeom>
          <a:noFill/>
        </p:spPr>
        <p:txBody>
          <a:bodyPr wrap="square" rtlCol="0">
            <a:spAutoFit/>
          </a:bodyPr>
          <a:lstStyle/>
          <a:p>
            <a:pPr marL="261938" marR="0" lvl="0" indent="-261938"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①　南海泉ヶ丘駅前地域</a:t>
            </a:r>
            <a:r>
              <a:rPr kumimoji="1" lang="ja-JP" altLang="en-US"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活性化</a:t>
            </a:r>
            <a:endParaRPr lang="en-US" altLang="ja-JP" sz="1050" dirty="0">
              <a:solidFill>
                <a:prstClr val="black"/>
              </a:solidFill>
              <a:latin typeface="BIZ UDPゴシック" panose="020B0400000000000000" pitchFamily="50" charset="-128"/>
              <a:ea typeface="BIZ UDPゴシック" panose="020B0400000000000000" pitchFamily="50" charset="-128"/>
            </a:endParaRPr>
          </a:p>
          <a:p>
            <a:pPr marL="261938" marR="0" lvl="0" indent="-261938"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t>
            </a: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駅前拠点への都市機能誘導のため、泉ヶ丘駅北地区を商業地域へ用途</a:t>
            </a:r>
            <a:r>
              <a:rPr kumimoji="1" lang="ja-JP" altLang="en-US"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変更。（</a:t>
            </a:r>
            <a:r>
              <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2020</a:t>
            </a: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年）</a:t>
            </a:r>
          </a:p>
          <a:p>
            <a:pPr marL="261938" marR="0" lvl="0" indent="-261938"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→近畿大学医学部・病院</a:t>
            </a:r>
            <a:r>
              <a:rPr kumimoji="1" lang="ja-JP" altLang="en-US"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立地。（</a:t>
            </a:r>
            <a:r>
              <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2025</a:t>
            </a: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年開設予定</a:t>
            </a:r>
            <a:r>
              <a:rPr kumimoji="1" lang="ja-JP" altLang="en-US"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endParaRPr lang="en-US" altLang="ja-JP" sz="1050" dirty="0">
              <a:solidFill>
                <a:prstClr val="black"/>
              </a:solidFill>
              <a:latin typeface="BIZ UDPゴシック" panose="020B0400000000000000" pitchFamily="50" charset="-128"/>
              <a:ea typeface="BIZ UDPゴシック" panose="020B0400000000000000" pitchFamily="50" charset="-128"/>
            </a:endParaRPr>
          </a:p>
          <a:p>
            <a:pPr marL="261938" marR="0" lvl="0" indent="-261938" algn="l" defTabSz="914400" rtl="0" eaLnBrk="1" fontAlgn="auto" latinLnBrk="0" hangingPunct="1">
              <a:lnSpc>
                <a:spcPct val="100000"/>
              </a:lnSpc>
              <a:spcBef>
                <a:spcPts val="0"/>
              </a:spcBef>
              <a:spcAft>
                <a:spcPts val="0"/>
              </a:spcAft>
              <a:buClrTx/>
              <a:buSzTx/>
              <a:buFontTx/>
              <a:buNone/>
              <a:tabLst/>
              <a:defRPr/>
            </a:pPr>
            <a:endPar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261938" marR="0" lvl="0" indent="-261938"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②</a:t>
            </a: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泉北ニュータウン公的賃貸住宅</a:t>
            </a:r>
            <a:r>
              <a:rPr kumimoji="1" lang="ja-JP" altLang="en-US"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再生</a:t>
            </a:r>
            <a:endParaRPr kumimoji="1" lang="en-US" altLang="ja-JP"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261938" marR="0" lvl="0" indent="-261938" algn="l" defTabSz="914400" rtl="0" eaLnBrk="1" fontAlgn="auto" latinLnBrk="0" hangingPunct="1">
              <a:lnSpc>
                <a:spcPct val="100000"/>
              </a:lnSpc>
              <a:spcBef>
                <a:spcPts val="0"/>
              </a:spcBef>
              <a:spcAft>
                <a:spcPts val="0"/>
              </a:spcAft>
              <a:buClrTx/>
              <a:buSzTx/>
              <a:buFontTx/>
              <a:buNone/>
              <a:tabLst/>
              <a:defRPr/>
            </a:pPr>
            <a:r>
              <a:rPr lang="ja-JP" altLang="en-US" sz="1050" dirty="0">
                <a:solidFill>
                  <a:prstClr val="black"/>
                </a:solidFill>
                <a:latin typeface="BIZ UDPゴシック" panose="020B0400000000000000" pitchFamily="50" charset="-128"/>
                <a:ea typeface="BIZ UDPゴシック" panose="020B0400000000000000" pitchFamily="50" charset="-128"/>
              </a:rPr>
              <a:t>　</a:t>
            </a:r>
            <a:r>
              <a:rPr kumimoji="1" lang="ja-JP" altLang="en-US"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住宅ストックと活用地を活かした、「若年・子育て</a:t>
            </a:r>
            <a:r>
              <a:rPr kumimoji="1" lang="ja-JP" altLang="en-US"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世代の</a:t>
            </a: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居住促進」、「健康で幸せな暮らしの実現」、「多様な地域魅力の創造」、「周辺環境・景観に馴染む脱炭素社会に向けた居住空間の創出」、「スマートシティの推進」によるエリア価値向上をめざす。（</a:t>
            </a:r>
            <a:r>
              <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2022</a:t>
            </a: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年</a:t>
            </a:r>
            <a:r>
              <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4</a:t>
            </a:r>
            <a:r>
              <a:rPr kumimoji="1" lang="ja-JP" altLang="en-US"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月計画</a:t>
            </a: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改定）</a:t>
            </a:r>
          </a:p>
        </p:txBody>
      </p:sp>
      <p:sp>
        <p:nvSpPr>
          <p:cNvPr id="47" name="テキスト ボックス 46"/>
          <p:cNvSpPr txBox="1"/>
          <p:nvPr/>
        </p:nvSpPr>
        <p:spPr>
          <a:xfrm>
            <a:off x="86410" y="4594588"/>
            <a:ext cx="2324448" cy="1946687"/>
          </a:xfrm>
          <a:prstGeom prst="rect">
            <a:avLst/>
          </a:prstGeom>
          <a:noFill/>
        </p:spPr>
        <p:txBody>
          <a:bodyPr wrap="square" rtlCol="0">
            <a:spAutoFit/>
          </a:bodyPr>
          <a:lstStyle/>
          <a:p>
            <a:pPr marL="265113" marR="0" lvl="0" indent="-265113"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①　関空</a:t>
            </a:r>
            <a:endPar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179388" marR="0" lvl="0" indent="-179388"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→国内最大規模の</a:t>
            </a:r>
            <a:r>
              <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LCC</a:t>
            </a: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乗り入れ</a:t>
            </a:r>
            <a:r>
              <a:rPr kumimoji="1" lang="ja-JP" altLang="en-US"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空</a:t>
            </a:r>
            <a:r>
              <a:rPr kumimoji="1" lang="en-US" altLang="ja-JP"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r>
            <a:br>
              <a:rPr kumimoji="1" lang="en-US" altLang="ja-JP"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br>
            <a:r>
              <a:rPr kumimoji="1" lang="en-US" altLang="ja-JP"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t>
            </a:r>
            <a:r>
              <a:rPr kumimoji="1" lang="ja-JP" altLang="en-US"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港へ。</a:t>
            </a:r>
            <a:endPar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179388" marR="0" lvl="0" indent="-179388"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t>
            </a:r>
            <a:r>
              <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2019</a:t>
            </a: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年度の訪日外国人数は</a:t>
            </a:r>
            <a:r>
              <a:rPr kumimoji="1" lang="ja-JP" altLang="en-US"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en-US" altLang="ja-JP"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r>
            <a:br>
              <a:rPr kumimoji="1" lang="en-US" altLang="ja-JP"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br>
            <a:r>
              <a:rPr kumimoji="1" lang="en-US" altLang="ja-JP"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t>
            </a:r>
            <a:r>
              <a:rPr kumimoji="1" lang="ja-JP" altLang="en-US"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開港</a:t>
            </a: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以来最大の</a:t>
            </a:r>
            <a:r>
              <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837</a:t>
            </a:r>
            <a:r>
              <a:rPr kumimoji="1" lang="ja-JP" altLang="en-US"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万人。</a:t>
            </a:r>
            <a:endPar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②　りんくうタウン</a:t>
            </a:r>
            <a:endPar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179388" marR="0" lvl="0" indent="-179388"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→大幅に企業立地が促進。</a:t>
            </a:r>
            <a:r>
              <a:rPr kumimoji="1" lang="en-US" altLang="ja-JP"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2023</a:t>
            </a:r>
            <a:br>
              <a:rPr kumimoji="1" lang="en-US" altLang="ja-JP"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br>
            <a:r>
              <a:rPr kumimoji="1" lang="en-US" altLang="ja-JP"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t>
            </a:r>
            <a:r>
              <a:rPr kumimoji="1" lang="ja-JP" altLang="en-US"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年</a:t>
            </a: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２月現在</a:t>
            </a:r>
            <a:r>
              <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99.3</a:t>
            </a: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％が契約済み。</a:t>
            </a:r>
            <a:endPar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179388" marR="0" lvl="0" indent="-179388"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→民間事業者、泉佐野市により、</a:t>
            </a:r>
            <a:r>
              <a:rPr kumimoji="1" lang="ja-JP" altLang="en-US" sz="1050" b="0" i="0" u="none" strike="noStrike" kern="1200" cap="none" spc="0" normalizeH="0" baseline="0" noProof="0" dirty="0" err="1"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り</a:t>
            </a:r>
            <a:r>
              <a:rPr kumimoji="1" lang="en-US" altLang="ja-JP"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r>
            <a:br>
              <a:rPr kumimoji="1" lang="en-US" altLang="ja-JP"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br>
            <a:r>
              <a:rPr kumimoji="1" lang="en-US" altLang="ja-JP"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t>
            </a:r>
            <a:r>
              <a:rPr kumimoji="1" lang="ja-JP" altLang="en-US"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ん</a:t>
            </a: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くう公園予定地の暫定利用</a:t>
            </a:r>
            <a:r>
              <a:rPr kumimoji="1" lang="ja-JP" altLang="en-US"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も</a:t>
            </a:r>
            <a:r>
              <a:rPr kumimoji="1" lang="en-US" altLang="ja-JP"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r>
            <a:br>
              <a:rPr kumimoji="1" lang="en-US" altLang="ja-JP"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br>
            <a:r>
              <a:rPr kumimoji="1" lang="en-US" altLang="ja-JP"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t>
            </a:r>
            <a:r>
              <a:rPr kumimoji="1" lang="ja-JP" altLang="en-US"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進む</a:t>
            </a: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endPar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52" name="正方形/長方形 51"/>
          <p:cNvSpPr/>
          <p:nvPr/>
        </p:nvSpPr>
        <p:spPr>
          <a:xfrm>
            <a:off x="1512000" y="144000"/>
            <a:ext cx="6120000" cy="396000"/>
          </a:xfrm>
          <a:prstGeom prst="rect">
            <a:avLst/>
          </a:prstGeom>
        </p:spPr>
        <p:txBody>
          <a:bodyPr wrap="square" lIns="36000" tIns="36000" rIns="36000" bIns="3600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エリア別　主な実績等（大阪市外）</a:t>
            </a:r>
            <a:endParaRPr kumimoji="1" lang="en-US" altLang="ja-JP" sz="20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38" name="線吹き出し 1 37"/>
          <p:cNvSpPr/>
          <p:nvPr/>
        </p:nvSpPr>
        <p:spPr>
          <a:xfrm>
            <a:off x="67871" y="4129697"/>
            <a:ext cx="2734660" cy="490006"/>
          </a:xfrm>
          <a:prstGeom prst="callout1">
            <a:avLst>
              <a:gd name="adj1" fmla="val 101715"/>
              <a:gd name="adj2" fmla="val 97309"/>
              <a:gd name="adj3" fmla="val 279590"/>
              <a:gd name="adj4" fmla="val 93095"/>
            </a:avLst>
          </a:prstGeom>
          <a:solidFill>
            <a:schemeClr val="accent1">
              <a:lumMod val="40000"/>
              <a:lumOff val="60000"/>
              <a:alpha val="80000"/>
            </a:schemeClr>
          </a:solidFill>
          <a:ln w="15875">
            <a:solidFill>
              <a:srgbClr val="002060"/>
            </a:solidFill>
            <a:tailEnd type="stealth"/>
          </a:ln>
        </p:spPr>
        <p:style>
          <a:lnRef idx="2">
            <a:schemeClr val="accent2"/>
          </a:lnRef>
          <a:fillRef idx="1">
            <a:schemeClr val="lt1"/>
          </a:fillRef>
          <a:effectRef idx="0">
            <a:schemeClr val="accent2"/>
          </a:effectRef>
          <a:fontRef idx="minor">
            <a:schemeClr val="dk1"/>
          </a:fontRef>
        </p:style>
        <p:txBody>
          <a:bodyPr lIns="33231" rIns="33231" rtlCol="0" anchor="t" anchorCtr="0">
            <a:spAutoFit/>
          </a:bodyPr>
          <a:lstStyle/>
          <a:p>
            <a:pPr marL="246191" marR="0" lvl="0" indent="-246191" algn="l" defTabSz="914400" rtl="0" eaLnBrk="1" fontAlgn="auto" latinLnBrk="0" hangingPunct="1">
              <a:lnSpc>
                <a:spcPct val="100000"/>
              </a:lnSpc>
              <a:spcBef>
                <a:spcPts val="0"/>
              </a:spcBef>
              <a:spcAft>
                <a:spcPts val="0"/>
              </a:spcAft>
              <a:buClrTx/>
              <a:buSzTx/>
              <a:buFontTx/>
              <a:buNone/>
              <a:tabLst/>
              <a:defRPr/>
            </a:pPr>
            <a:r>
              <a:rPr kumimoji="1" lang="en-US" altLang="ja-JP" sz="1292"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9</a:t>
            </a:r>
            <a:r>
              <a:rPr kumimoji="1" lang="ja-JP" altLang="en-US" sz="1292" b="0" i="0" u="none" strike="noStrike" kern="1200" cap="none" spc="0" normalizeH="0" baseline="0" noProof="0" dirty="0" err="1">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292"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関西国際空港・りんくうタウン周辺</a:t>
            </a:r>
            <a:endParaRPr kumimoji="1" lang="en-US" altLang="ja-JP" sz="1292"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246191" marR="0" lvl="0" indent="-246191" algn="l" defTabSz="914400" rtl="0" eaLnBrk="1" fontAlgn="auto" latinLnBrk="0" hangingPunct="1">
              <a:lnSpc>
                <a:spcPct val="100000"/>
              </a:lnSpc>
              <a:spcBef>
                <a:spcPts val="0"/>
              </a:spcBef>
              <a:spcAft>
                <a:spcPts val="0"/>
              </a:spcAft>
              <a:buClrTx/>
              <a:buSzTx/>
              <a:buFontTx/>
              <a:buNone/>
              <a:tabLst/>
              <a:defRPr/>
            </a:pPr>
            <a:r>
              <a:rPr kumimoji="1" lang="ja-JP" altLang="en-US" sz="1292"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（国際競争力） </a:t>
            </a:r>
          </a:p>
        </p:txBody>
      </p:sp>
      <p:cxnSp>
        <p:nvCxnSpPr>
          <p:cNvPr id="53" name="直線矢印コネクタ 52"/>
          <p:cNvCxnSpPr>
            <a:endCxn id="30" idx="0"/>
          </p:cNvCxnSpPr>
          <p:nvPr/>
        </p:nvCxnSpPr>
        <p:spPr>
          <a:xfrm>
            <a:off x="2698082" y="4619703"/>
            <a:ext cx="261156" cy="1049281"/>
          </a:xfrm>
          <a:prstGeom prst="straightConnector1">
            <a:avLst/>
          </a:prstGeom>
          <a:ln w="15875">
            <a:solidFill>
              <a:srgbClr val="002060"/>
            </a:solidFill>
            <a:tailEnd type="stealth"/>
          </a:ln>
        </p:spPr>
        <p:style>
          <a:lnRef idx="1">
            <a:schemeClr val="accent2"/>
          </a:lnRef>
          <a:fillRef idx="0">
            <a:schemeClr val="accent2"/>
          </a:fillRef>
          <a:effectRef idx="0">
            <a:schemeClr val="accent2"/>
          </a:effectRef>
          <a:fontRef idx="minor">
            <a:schemeClr val="tx1"/>
          </a:fontRef>
        </p:style>
      </p:cxnSp>
      <p:sp>
        <p:nvSpPr>
          <p:cNvPr id="61" name="線吹き出し 1 60"/>
          <p:cNvSpPr/>
          <p:nvPr/>
        </p:nvSpPr>
        <p:spPr>
          <a:xfrm>
            <a:off x="6196148" y="825391"/>
            <a:ext cx="2691875" cy="490006"/>
          </a:xfrm>
          <a:prstGeom prst="callout1">
            <a:avLst>
              <a:gd name="adj1" fmla="val 50605"/>
              <a:gd name="adj2" fmla="val 257"/>
              <a:gd name="adj3" fmla="val 400302"/>
              <a:gd name="adj4" fmla="val -59746"/>
            </a:avLst>
          </a:prstGeom>
          <a:solidFill>
            <a:schemeClr val="accent1">
              <a:lumMod val="40000"/>
              <a:lumOff val="60000"/>
              <a:alpha val="80000"/>
            </a:schemeClr>
          </a:solidFill>
          <a:ln w="15875">
            <a:solidFill>
              <a:srgbClr val="002060"/>
            </a:solidFill>
            <a:tailEnd type="stealth"/>
          </a:ln>
        </p:spPr>
        <p:style>
          <a:lnRef idx="2">
            <a:schemeClr val="accent2"/>
          </a:lnRef>
          <a:fillRef idx="1">
            <a:schemeClr val="lt1"/>
          </a:fillRef>
          <a:effectRef idx="0">
            <a:schemeClr val="accent2"/>
          </a:effectRef>
          <a:fontRef idx="minor">
            <a:schemeClr val="dk1"/>
          </a:fontRef>
        </p:style>
        <p:txBody>
          <a:bodyPr wrap="square" lIns="33231" rIns="33231" rtlCol="0" anchor="t" anchorCtr="0">
            <a:spAutoFit/>
          </a:bodyPr>
          <a:lstStyle/>
          <a:p>
            <a:pPr marL="246191" marR="0" lvl="0" indent="-246191" algn="l" defTabSz="914400" rtl="0" eaLnBrk="1" fontAlgn="auto" latinLnBrk="0" hangingPunct="1">
              <a:lnSpc>
                <a:spcPct val="100000"/>
              </a:lnSpc>
              <a:spcBef>
                <a:spcPts val="0"/>
              </a:spcBef>
              <a:spcAft>
                <a:spcPts val="0"/>
              </a:spcAft>
              <a:buClrTx/>
              <a:buSzTx/>
              <a:buFontTx/>
              <a:buNone/>
              <a:tabLst/>
              <a:defRPr/>
            </a:pPr>
            <a:r>
              <a:rPr kumimoji="1" lang="en-US" altLang="ja-JP" sz="1292"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11</a:t>
            </a:r>
            <a:r>
              <a:rPr kumimoji="1" lang="ja-JP" altLang="en-US" sz="1292" b="0" i="0" u="none" strike="noStrike" kern="1200" cap="none" spc="0" normalizeH="0" baseline="0" noProof="0" dirty="0" err="1">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292"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万博記念公園周辺・健都</a:t>
            </a:r>
            <a:endParaRPr kumimoji="1" lang="en-US" altLang="ja-JP" sz="1292"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246191" marR="0" lvl="0" indent="-246191" algn="l" defTabSz="914400" rtl="0" eaLnBrk="1" fontAlgn="auto" latinLnBrk="0" hangingPunct="1">
              <a:lnSpc>
                <a:spcPct val="100000"/>
              </a:lnSpc>
              <a:spcBef>
                <a:spcPts val="0"/>
              </a:spcBef>
              <a:spcAft>
                <a:spcPts val="0"/>
              </a:spcAft>
              <a:buClrTx/>
              <a:buSzTx/>
              <a:buFontTx/>
              <a:buNone/>
              <a:tabLst/>
              <a:defRPr/>
            </a:pPr>
            <a:r>
              <a:rPr kumimoji="1" lang="ja-JP" altLang="en-US" sz="1292"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（大規模施設跡地等リニューアル）</a:t>
            </a:r>
            <a:r>
              <a:rPr kumimoji="1" lang="ja-JP" altLang="en-US" sz="1108"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t>
            </a:r>
          </a:p>
        </p:txBody>
      </p:sp>
      <p:sp>
        <p:nvSpPr>
          <p:cNvPr id="51" name="スライド番号プレースホルダー 3"/>
          <p:cNvSpPr txBox="1">
            <a:spLocks/>
          </p:cNvSpPr>
          <p:nvPr/>
        </p:nvSpPr>
        <p:spPr>
          <a:xfrm>
            <a:off x="8640000" y="6552000"/>
            <a:ext cx="432000" cy="288000"/>
          </a:xfrm>
          <a:prstGeom prst="rect">
            <a:avLst/>
          </a:prstGeom>
        </p:spPr>
        <p:txBody>
          <a:bodyPr vert="horz" lIns="36000" tIns="36000" rIns="36000" bIns="36000" rtlCol="0" anchor="ctr"/>
          <a:lstStyle>
            <a:defPPr>
              <a:defRPr lang="ja-JP"/>
            </a:defPPr>
            <a:lvl1pPr marL="0" algn="r" defTabSz="914400" rtl="0" eaLnBrk="1" latinLnBrk="0" hangingPunct="1">
              <a:defRPr kumimoji="1" sz="14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138CA411-231B-42B9-AF63-97A64194AA60}" type="slidenum">
              <a:rPr lang="ja-JP" altLang="en-US" smtClean="0"/>
              <a:pPr/>
              <a:t>137</a:t>
            </a:fld>
            <a:endParaRPr lang="ja-JP" altLang="en-US" dirty="0"/>
          </a:p>
        </p:txBody>
      </p:sp>
      <p:sp>
        <p:nvSpPr>
          <p:cNvPr id="54" name="テキスト ボックス 53"/>
          <p:cNvSpPr txBox="1"/>
          <p:nvPr/>
        </p:nvSpPr>
        <p:spPr>
          <a:xfrm>
            <a:off x="6157781" y="1289482"/>
            <a:ext cx="2958923" cy="316240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①　公園</a:t>
            </a:r>
            <a:r>
              <a:rPr kumimoji="1" lang="ja-JP" altLang="en-US" sz="105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周辺</a:t>
            </a:r>
            <a:endParaRPr lang="en-US" altLang="ja-JP" sz="1050" dirty="0">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050" dirty="0">
                <a:latin typeface="BIZ UDPゴシック" panose="020B0400000000000000" pitchFamily="50" charset="-128"/>
                <a:ea typeface="BIZ UDPゴシック" panose="020B0400000000000000" pitchFamily="50" charset="-128"/>
              </a:rPr>
              <a:t>　</a:t>
            </a:r>
            <a:r>
              <a:rPr kumimoji="1" lang="ja-JP" altLang="en-US" sz="105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mn-cs"/>
              </a:rPr>
              <a:t>→</a:t>
            </a:r>
            <a:r>
              <a:rPr kumimoji="1" lang="ja-JP" altLang="en-US" sz="105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太陽の塔耐震改修。</a:t>
            </a:r>
            <a:r>
              <a:rPr kumimoji="1" lang="en-US" altLang="ja-JP" sz="105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2020</a:t>
            </a:r>
            <a:r>
              <a:rPr kumimoji="1" lang="ja-JP" altLang="en-US" sz="105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年には国の</a:t>
            </a:r>
            <a:r>
              <a:rPr kumimoji="1" lang="ja-JP" altLang="en-US" sz="105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mn-cs"/>
              </a:rPr>
              <a:t>登録</a:t>
            </a:r>
            <a:r>
              <a:rPr kumimoji="1" lang="en-US" altLang="ja-JP" sz="105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mn-cs"/>
              </a:rPr>
              <a:t/>
            </a:r>
            <a:br>
              <a:rPr kumimoji="1" lang="en-US" altLang="ja-JP" sz="105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mn-cs"/>
              </a:rPr>
            </a:br>
            <a:r>
              <a:rPr kumimoji="1" lang="ja-JP" altLang="en-US" sz="105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mn-cs"/>
              </a:rPr>
              <a:t>　　 有形</a:t>
            </a:r>
            <a:r>
              <a:rPr kumimoji="1" lang="ja-JP" altLang="en-US" sz="105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文化財（建築物）として</a:t>
            </a:r>
            <a:r>
              <a:rPr kumimoji="1" lang="ja-JP" altLang="en-US" sz="105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登録。</a:t>
            </a:r>
            <a:endParaRPr lang="en-US" altLang="ja-JP" sz="1050" dirty="0">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　</a:t>
            </a:r>
            <a:r>
              <a:rPr kumimoji="1" lang="ja-JP" altLang="en-US" sz="105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mn-cs"/>
              </a:rPr>
              <a:t>→</a:t>
            </a:r>
            <a:r>
              <a:rPr kumimoji="1" lang="en-US" altLang="ja-JP" sz="105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2021</a:t>
            </a:r>
            <a:r>
              <a:rPr kumimoji="1" lang="ja-JP" altLang="en-US" sz="105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年、</a:t>
            </a:r>
            <a:r>
              <a:rPr kumimoji="1" lang="zh-TW" altLang="en-US" sz="105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「万博記念公園駅前周辺地区</a:t>
            </a:r>
            <a:r>
              <a:rPr kumimoji="1" lang="zh-TW" altLang="en-US" sz="105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mn-cs"/>
              </a:rPr>
              <a:t>活性</a:t>
            </a:r>
            <a:r>
              <a:rPr kumimoji="1" lang="en-US" altLang="zh-TW" sz="105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mn-cs"/>
              </a:rPr>
              <a:t/>
            </a:r>
            <a:br>
              <a:rPr kumimoji="1" lang="en-US" altLang="zh-TW" sz="105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mn-cs"/>
              </a:rPr>
            </a:br>
            <a:r>
              <a:rPr kumimoji="1" lang="ja-JP" altLang="en-US" sz="105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mn-cs"/>
              </a:rPr>
              <a:t>　　</a:t>
            </a:r>
            <a:r>
              <a:rPr kumimoji="1" lang="ja-JP" altLang="en-US" sz="1050" b="0" i="0" u="none" strike="noStrike" kern="1200" cap="none" spc="0" normalizeH="0" noProof="0" dirty="0" smtClean="0">
                <a:ln>
                  <a:noFill/>
                </a:ln>
                <a:effectLst/>
                <a:uLnTx/>
                <a:uFillTx/>
                <a:latin typeface="BIZ UDPゴシック" panose="020B0400000000000000" pitchFamily="50" charset="-128"/>
                <a:ea typeface="BIZ UDPゴシック" panose="020B0400000000000000" pitchFamily="50" charset="-128"/>
                <a:cs typeface="+mn-cs"/>
              </a:rPr>
              <a:t> </a:t>
            </a:r>
            <a:r>
              <a:rPr kumimoji="1" lang="zh-TW" altLang="en-US" sz="105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mn-cs"/>
              </a:rPr>
              <a:t>化</a:t>
            </a:r>
            <a:r>
              <a:rPr kumimoji="1" lang="zh-TW" altLang="en-US" sz="105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事業」事業予定者</a:t>
            </a:r>
            <a:r>
              <a:rPr kumimoji="1" lang="zh-TW" altLang="en-US" sz="105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mn-cs"/>
              </a:rPr>
              <a:t>決定</a:t>
            </a:r>
            <a:r>
              <a:rPr kumimoji="1" lang="ja-JP" altLang="en-US" sz="1050" b="0" i="0" u="none" strike="noStrike" kern="1200" cap="none" spc="0" normalizeH="0" baseline="0" noProof="0" dirty="0" err="1" smtClean="0">
                <a:ln>
                  <a:noFill/>
                </a:ln>
                <a:effectLst/>
                <a:uLnTx/>
                <a:uFillTx/>
                <a:latin typeface="BIZ UDPゴシック" panose="020B0400000000000000" pitchFamily="50" charset="-128"/>
                <a:ea typeface="BIZ UDPゴシック" panose="020B0400000000000000" pitchFamily="50" charset="-128"/>
              </a:rPr>
              <a:t>。</a:t>
            </a:r>
            <a:endParaRPr lang="en-US" altLang="ja-JP" sz="1050" dirty="0">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050" dirty="0">
                <a:latin typeface="BIZ UDPゴシック" panose="020B0400000000000000" pitchFamily="50" charset="-128"/>
                <a:ea typeface="BIZ UDPゴシック" panose="020B0400000000000000" pitchFamily="50" charset="-128"/>
              </a:rPr>
              <a:t>　</a:t>
            </a:r>
            <a:r>
              <a:rPr lang="ja-JP" altLang="en-US" sz="1050" dirty="0" smtClean="0">
                <a:latin typeface="BIZ UDPゴシック" panose="020B0400000000000000" pitchFamily="50" charset="-128"/>
                <a:ea typeface="BIZ UDPゴシック" panose="020B0400000000000000" pitchFamily="50" charset="-128"/>
              </a:rPr>
              <a:t>　 （予定</a:t>
            </a:r>
            <a:r>
              <a:rPr lang="ja-JP" altLang="en-US" sz="1050" dirty="0">
                <a:latin typeface="BIZ UDPゴシック" panose="020B0400000000000000" pitchFamily="50" charset="-128"/>
                <a:ea typeface="BIZ UDPゴシック" panose="020B0400000000000000" pitchFamily="50" charset="-128"/>
              </a:rPr>
              <a:t>：</a:t>
            </a:r>
            <a:r>
              <a:rPr lang="en-US" altLang="ja-JP" sz="1050" dirty="0">
                <a:latin typeface="BIZ UDPゴシック" panose="020B0400000000000000" pitchFamily="50" charset="-128"/>
                <a:ea typeface="BIZ UDPゴシック" panose="020B0400000000000000" pitchFamily="50" charset="-128"/>
              </a:rPr>
              <a:t>2023</a:t>
            </a:r>
            <a:r>
              <a:rPr lang="ja-JP" altLang="en-US" sz="1050" dirty="0">
                <a:latin typeface="BIZ UDPゴシック" panose="020B0400000000000000" pitchFamily="50" charset="-128"/>
                <a:ea typeface="BIZ UDPゴシック" panose="020B0400000000000000" pitchFamily="50" charset="-128"/>
              </a:rPr>
              <a:t>年度以降環境</a:t>
            </a:r>
            <a:r>
              <a:rPr lang="ja-JP" altLang="en-US" sz="1050" dirty="0" smtClean="0">
                <a:latin typeface="BIZ UDPゴシック" panose="020B0400000000000000" pitchFamily="50" charset="-128"/>
                <a:ea typeface="BIZ UDPゴシック" panose="020B0400000000000000" pitchFamily="50" charset="-128"/>
              </a:rPr>
              <a:t>アセスメント後</a:t>
            </a:r>
            <a:r>
              <a:rPr lang="en-US" altLang="ja-JP" sz="1050" dirty="0" smtClean="0">
                <a:latin typeface="BIZ UDPゴシック" panose="020B0400000000000000" pitchFamily="50" charset="-128"/>
                <a:ea typeface="BIZ UDPゴシック" panose="020B0400000000000000" pitchFamily="50" charset="-128"/>
              </a:rPr>
              <a:t/>
            </a:r>
            <a:br>
              <a:rPr lang="en-US" altLang="ja-JP" sz="1050" dirty="0" smtClean="0">
                <a:latin typeface="BIZ UDPゴシック" panose="020B0400000000000000" pitchFamily="50" charset="-128"/>
                <a:ea typeface="BIZ UDPゴシック" panose="020B0400000000000000" pitchFamily="50" charset="-128"/>
              </a:rPr>
            </a:br>
            <a:r>
              <a:rPr lang="en-US" altLang="ja-JP" sz="1050" dirty="0" smtClean="0">
                <a:latin typeface="BIZ UDPゴシック" panose="020B0400000000000000" pitchFamily="50" charset="-128"/>
                <a:ea typeface="BIZ UDPゴシック" panose="020B0400000000000000" pitchFamily="50" charset="-128"/>
              </a:rPr>
              <a:t>     </a:t>
            </a:r>
            <a:r>
              <a:rPr lang="ja-JP" altLang="en-US" sz="1050" dirty="0" smtClean="0">
                <a:latin typeface="BIZ UDPゴシック" panose="020B0400000000000000" pitchFamily="50" charset="-128"/>
                <a:ea typeface="BIZ UDPゴシック" panose="020B0400000000000000" pitchFamily="50" charset="-128"/>
              </a:rPr>
              <a:t>工事</a:t>
            </a:r>
            <a:r>
              <a:rPr lang="ja-JP" altLang="en-US" sz="1050" dirty="0">
                <a:latin typeface="BIZ UDPゴシック" panose="020B0400000000000000" pitchFamily="50" charset="-128"/>
                <a:ea typeface="BIZ UDPゴシック" panose="020B0400000000000000" pitchFamily="50" charset="-128"/>
              </a:rPr>
              <a:t>着工、</a:t>
            </a:r>
            <a:r>
              <a:rPr lang="en-US" altLang="ja-JP" sz="1050" dirty="0">
                <a:latin typeface="BIZ UDPゴシック" panose="020B0400000000000000" pitchFamily="50" charset="-128"/>
                <a:ea typeface="BIZ UDPゴシック" panose="020B0400000000000000" pitchFamily="50" charset="-128"/>
              </a:rPr>
              <a:t>2027</a:t>
            </a:r>
            <a:r>
              <a:rPr lang="ja-JP" altLang="en-US" sz="1050" dirty="0">
                <a:latin typeface="BIZ UDPゴシック" panose="020B0400000000000000" pitchFamily="50" charset="-128"/>
                <a:ea typeface="BIZ UDPゴシック" panose="020B0400000000000000" pitchFamily="50" charset="-128"/>
              </a:rPr>
              <a:t>年度第</a:t>
            </a:r>
            <a:r>
              <a:rPr lang="en-US" altLang="ja-JP" sz="1050" dirty="0">
                <a:latin typeface="BIZ UDPゴシック" panose="020B0400000000000000" pitchFamily="50" charset="-128"/>
                <a:ea typeface="BIZ UDPゴシック" panose="020B0400000000000000" pitchFamily="50" charset="-128"/>
              </a:rPr>
              <a:t>Ⅰ</a:t>
            </a:r>
            <a:r>
              <a:rPr lang="ja-JP" altLang="en-US" sz="1050" dirty="0">
                <a:latin typeface="BIZ UDPゴシック" panose="020B0400000000000000" pitchFamily="50" charset="-128"/>
                <a:ea typeface="BIZ UDPゴシック" panose="020B0400000000000000" pitchFamily="50" charset="-128"/>
              </a:rPr>
              <a:t>期（アリーナ等</a:t>
            </a:r>
            <a:r>
              <a:rPr lang="ja-JP" altLang="en-US" sz="1050" dirty="0" smtClean="0">
                <a:latin typeface="BIZ UDPゴシック" panose="020B0400000000000000" pitchFamily="50" charset="-128"/>
                <a:ea typeface="BIZ UDPゴシック" panose="020B0400000000000000" pitchFamily="50" charset="-128"/>
              </a:rPr>
              <a:t>）</a:t>
            </a:r>
            <a:r>
              <a:rPr lang="en-US" altLang="ja-JP" sz="1050" dirty="0" smtClean="0">
                <a:latin typeface="BIZ UDPゴシック" panose="020B0400000000000000" pitchFamily="50" charset="-128"/>
                <a:ea typeface="BIZ UDPゴシック" panose="020B0400000000000000" pitchFamily="50" charset="-128"/>
              </a:rPr>
              <a:t/>
            </a:r>
            <a:br>
              <a:rPr lang="en-US" altLang="ja-JP" sz="1050" dirty="0" smtClean="0">
                <a:latin typeface="BIZ UDPゴシック" panose="020B0400000000000000" pitchFamily="50" charset="-128"/>
                <a:ea typeface="BIZ UDPゴシック" panose="020B0400000000000000" pitchFamily="50" charset="-128"/>
              </a:rPr>
            </a:br>
            <a:r>
              <a:rPr lang="en-US" altLang="ja-JP" sz="1050" dirty="0" smtClean="0">
                <a:latin typeface="BIZ UDPゴシック" panose="020B0400000000000000" pitchFamily="50" charset="-128"/>
                <a:ea typeface="BIZ UDPゴシック" panose="020B0400000000000000" pitchFamily="50" charset="-128"/>
              </a:rPr>
              <a:t>     </a:t>
            </a:r>
            <a:r>
              <a:rPr lang="ja-JP" altLang="en-US" sz="1050" dirty="0" smtClean="0">
                <a:latin typeface="BIZ UDPゴシック" panose="020B0400000000000000" pitchFamily="50" charset="-128"/>
                <a:ea typeface="BIZ UDPゴシック" panose="020B0400000000000000" pitchFamily="50" charset="-128"/>
              </a:rPr>
              <a:t>開業</a:t>
            </a:r>
            <a:r>
              <a:rPr lang="ja-JP" altLang="en-US" sz="1050" dirty="0">
                <a:latin typeface="BIZ UDPゴシック" panose="020B0400000000000000" pitchFamily="50" charset="-128"/>
                <a:ea typeface="BIZ UDPゴシック" panose="020B0400000000000000" pitchFamily="50" charset="-128"/>
              </a:rPr>
              <a:t>、以降、</a:t>
            </a:r>
            <a:r>
              <a:rPr lang="en-US" altLang="ja-JP" sz="1050" dirty="0">
                <a:latin typeface="BIZ UDPゴシック" panose="020B0400000000000000" pitchFamily="50" charset="-128"/>
                <a:ea typeface="BIZ UDPゴシック" panose="020B0400000000000000" pitchFamily="50" charset="-128"/>
              </a:rPr>
              <a:t>2032</a:t>
            </a:r>
            <a:r>
              <a:rPr lang="ja-JP" altLang="en-US" sz="1050" dirty="0">
                <a:latin typeface="BIZ UDPゴシック" panose="020B0400000000000000" pitchFamily="50" charset="-128"/>
                <a:ea typeface="BIZ UDPゴシック" panose="020B0400000000000000" pitchFamily="50" charset="-128"/>
              </a:rPr>
              <a:t>年度以降順次開業（</a:t>
            </a:r>
            <a:r>
              <a:rPr lang="ja-JP" altLang="en-US" sz="1050" dirty="0" smtClean="0">
                <a:latin typeface="BIZ UDPゴシック" panose="020B0400000000000000" pitchFamily="50" charset="-128"/>
                <a:ea typeface="BIZ UDPゴシック" panose="020B0400000000000000" pitchFamily="50" charset="-128"/>
              </a:rPr>
              <a:t>～</a:t>
            </a:r>
            <a:r>
              <a:rPr lang="en-US" altLang="ja-JP" sz="1050" dirty="0" smtClean="0">
                <a:latin typeface="BIZ UDPゴシック" panose="020B0400000000000000" pitchFamily="50" charset="-128"/>
                <a:ea typeface="BIZ UDPゴシック" panose="020B0400000000000000" pitchFamily="50" charset="-128"/>
              </a:rPr>
              <a:t/>
            </a:r>
            <a:br>
              <a:rPr lang="en-US" altLang="ja-JP" sz="1050" dirty="0" smtClean="0">
                <a:latin typeface="BIZ UDPゴシック" panose="020B0400000000000000" pitchFamily="50" charset="-128"/>
                <a:ea typeface="BIZ UDPゴシック" panose="020B0400000000000000" pitchFamily="50" charset="-128"/>
              </a:rPr>
            </a:br>
            <a:r>
              <a:rPr lang="en-US" altLang="ja-JP" sz="1050" dirty="0" smtClean="0">
                <a:latin typeface="BIZ UDPゴシック" panose="020B0400000000000000" pitchFamily="50" charset="-128"/>
                <a:ea typeface="BIZ UDPゴシック" panose="020B0400000000000000" pitchFamily="50" charset="-128"/>
              </a:rPr>
              <a:t>     2037</a:t>
            </a:r>
            <a:r>
              <a:rPr lang="ja-JP" altLang="en-US" sz="1050" dirty="0">
                <a:latin typeface="BIZ UDPゴシック" panose="020B0400000000000000" pitchFamily="50" charset="-128"/>
                <a:ea typeface="BIZ UDPゴシック" panose="020B0400000000000000" pitchFamily="50" charset="-128"/>
              </a:rPr>
              <a:t>年）</a:t>
            </a:r>
            <a:r>
              <a:rPr lang="ja-JP" altLang="en-US" sz="1050" dirty="0" smtClean="0">
                <a:latin typeface="BIZ UDPゴシック" panose="020B0400000000000000" pitchFamily="50" charset="-128"/>
                <a:ea typeface="BIZ UDPゴシック" panose="020B0400000000000000" pitchFamily="50" charset="-128"/>
              </a:rPr>
              <a:t>）</a:t>
            </a:r>
            <a:endParaRPr kumimoji="1" lang="en-US" altLang="zh-TW" sz="105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endParaRPr>
          </a:p>
          <a:p>
            <a:pPr marL="263525" marR="0" lvl="0" indent="-263525" algn="l" defTabSz="914400" rtl="0" eaLnBrk="1" fontAlgn="auto" latinLnBrk="0" hangingPunct="1">
              <a:lnSpc>
                <a:spcPct val="100000"/>
              </a:lnSpc>
              <a:spcBef>
                <a:spcPts val="0"/>
              </a:spcBef>
              <a:spcAft>
                <a:spcPts val="0"/>
              </a:spcAft>
              <a:buClrTx/>
              <a:buSzTx/>
              <a:buFontTx/>
              <a:buNone/>
              <a:tabLst/>
              <a:defRPr/>
            </a:pPr>
            <a:endParaRPr kumimoji="1" lang="en-US" altLang="ja-JP" sz="105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②　健都</a:t>
            </a:r>
            <a:endParaRPr kumimoji="1" lang="en-US" altLang="ja-JP" sz="105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　→市立吹田市民業院</a:t>
            </a:r>
            <a:r>
              <a:rPr kumimoji="1" lang="ja-JP" altLang="en-US" sz="105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mn-cs"/>
              </a:rPr>
              <a:t>移転。（</a:t>
            </a:r>
            <a:r>
              <a:rPr kumimoji="1" lang="en-US" altLang="ja-JP" sz="105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2018</a:t>
            </a:r>
            <a:r>
              <a:rPr kumimoji="1" lang="ja-JP" altLang="en-US" sz="105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a:t>
            </a:r>
            <a:endParaRPr kumimoji="1" lang="en-US" altLang="ja-JP" sz="105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a:p>
            <a:pPr marL="179388" marR="0" lvl="0" indent="-179388"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　→</a:t>
            </a:r>
            <a:r>
              <a:rPr kumimoji="1" lang="zh-TW" altLang="en-US" sz="105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複合商業施設「</a:t>
            </a:r>
            <a:r>
              <a:rPr kumimoji="1" lang="en-US" altLang="zh-TW" sz="105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VIERRA</a:t>
            </a:r>
            <a:r>
              <a:rPr kumimoji="1" lang="zh-TW" altLang="en-US" sz="105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岸辺健都」</a:t>
            </a:r>
            <a:r>
              <a:rPr kumimoji="1" lang="ja-JP" altLang="en-US" sz="105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mn-cs"/>
              </a:rPr>
              <a:t>オープン。（</a:t>
            </a:r>
            <a:r>
              <a:rPr kumimoji="1" lang="en-US" altLang="ja-JP" sz="105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2018</a:t>
            </a:r>
            <a:r>
              <a:rPr kumimoji="1" lang="ja-JP" altLang="en-US" sz="105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年）</a:t>
            </a:r>
            <a:endParaRPr kumimoji="1" lang="en-US" altLang="ja-JP" sz="105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a:p>
            <a:pPr marL="179388" marR="0" lvl="0" indent="-179388"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　→健都イノベーションパークに健康・医療</a:t>
            </a:r>
            <a:r>
              <a:rPr kumimoji="1" lang="ja-JP" altLang="en-US" sz="105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mn-cs"/>
              </a:rPr>
              <a:t>関連</a:t>
            </a:r>
            <a:r>
              <a:rPr kumimoji="1" lang="en-US" altLang="ja-JP" sz="105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mn-cs"/>
              </a:rPr>
              <a:t/>
            </a:r>
            <a:br>
              <a:rPr kumimoji="1" lang="en-US" altLang="ja-JP" sz="105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mn-cs"/>
              </a:rPr>
            </a:br>
            <a:r>
              <a:rPr kumimoji="1" lang="en-US" altLang="ja-JP" sz="105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mn-cs"/>
              </a:rPr>
              <a:t> </a:t>
            </a:r>
            <a:r>
              <a:rPr kumimoji="1" lang="ja-JP" altLang="en-US" sz="105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mn-cs"/>
              </a:rPr>
              <a:t>の</a:t>
            </a:r>
            <a:r>
              <a:rPr kumimoji="1" lang="ja-JP" altLang="en-US" sz="105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企業等が集まり始める。</a:t>
            </a:r>
            <a:endParaRPr kumimoji="1" lang="en-US" altLang="ja-JP" sz="105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a:p>
            <a:pPr marL="179388" marR="0" lvl="0" indent="-179388"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　　</a:t>
            </a:r>
            <a:r>
              <a:rPr lang="en-US" altLang="ja-JP" sz="1050" dirty="0">
                <a:latin typeface="BIZ UDPゴシック" panose="020B0400000000000000" pitchFamily="50" charset="-128"/>
                <a:ea typeface="BIZ UDPゴシック" panose="020B0400000000000000" pitchFamily="50" charset="-128"/>
              </a:rPr>
              <a:t> </a:t>
            </a:r>
            <a:r>
              <a:rPr kumimoji="1" lang="ja-JP" altLang="en-US" sz="105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mn-cs"/>
              </a:rPr>
              <a:t>健康</a:t>
            </a:r>
            <a:r>
              <a:rPr kumimoji="1" lang="ja-JP" altLang="en-US" sz="105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・栄養・運動の研究を併せ持つ唯一の</a:t>
            </a:r>
            <a:r>
              <a:rPr kumimoji="1" lang="ja-JP" altLang="en-US" sz="105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mn-cs"/>
              </a:rPr>
              <a:t>国</a:t>
            </a:r>
            <a:r>
              <a:rPr kumimoji="1" lang="en-US" altLang="ja-JP" sz="105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mn-cs"/>
              </a:rPr>
              <a:t/>
            </a:r>
            <a:br>
              <a:rPr kumimoji="1" lang="en-US" altLang="ja-JP" sz="105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mn-cs"/>
              </a:rPr>
            </a:br>
            <a:r>
              <a:rPr kumimoji="1" lang="en-US" altLang="ja-JP" sz="105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mn-cs"/>
              </a:rPr>
              <a:t> </a:t>
            </a:r>
            <a:r>
              <a:rPr kumimoji="1" lang="ja-JP" altLang="en-US" sz="105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mn-cs"/>
              </a:rPr>
              <a:t>立</a:t>
            </a:r>
            <a:r>
              <a:rPr kumimoji="1" lang="ja-JP" altLang="en-US" sz="105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健康開発法人「国立栄養・健康研究所」</a:t>
            </a:r>
            <a:r>
              <a:rPr kumimoji="1" lang="ja-JP" altLang="en-US" sz="105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mn-cs"/>
              </a:rPr>
              <a:t>も</a:t>
            </a:r>
            <a:r>
              <a:rPr kumimoji="1" lang="en-US" altLang="ja-JP" sz="105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mn-cs"/>
              </a:rPr>
              <a:t/>
            </a:r>
            <a:br>
              <a:rPr kumimoji="1" lang="en-US" altLang="ja-JP" sz="105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mn-cs"/>
              </a:rPr>
            </a:br>
            <a:r>
              <a:rPr kumimoji="1" lang="en-US" altLang="ja-JP" sz="105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mn-cs"/>
              </a:rPr>
              <a:t> </a:t>
            </a:r>
            <a:r>
              <a:rPr kumimoji="1" lang="ja-JP" altLang="en-US" sz="105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mn-cs"/>
              </a:rPr>
              <a:t>移転。（</a:t>
            </a:r>
            <a:r>
              <a:rPr kumimoji="1" lang="en-US" altLang="ja-JP" sz="105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2023.</a:t>
            </a:r>
            <a:r>
              <a:rPr kumimoji="1" lang="ja-JP" altLang="en-US" sz="105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３）</a:t>
            </a:r>
          </a:p>
        </p:txBody>
      </p:sp>
    </p:spTree>
    <p:extLst>
      <p:ext uri="{BB962C8B-B14F-4D97-AF65-F5344CB8AC3E}">
        <p14:creationId xmlns:p14="http://schemas.microsoft.com/office/powerpoint/2010/main" val="1780703624"/>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1440000" y="1116000"/>
            <a:ext cx="2613216" cy="584775"/>
          </a:xfrm>
          <a:prstGeom prst="rect">
            <a:avLst/>
          </a:prstGeom>
          <a:noFill/>
        </p:spPr>
        <p:txBody>
          <a:bodyPr wrap="none" rtlCol="0">
            <a:spAutoFit/>
          </a:bodyPr>
          <a:lstStyle/>
          <a:p>
            <a:r>
              <a:rPr kumimoji="1" lang="ja-JP" altLang="en-US" sz="3200" dirty="0" smtClean="0">
                <a:latin typeface="BIZ UDPゴシック" panose="020B0400000000000000" pitchFamily="50" charset="-128"/>
                <a:ea typeface="BIZ UDPゴシック" panose="020B0400000000000000" pitchFamily="50" charset="-128"/>
              </a:rPr>
              <a:t>今後</a:t>
            </a:r>
            <a:r>
              <a:rPr kumimoji="1" lang="ja-JP" altLang="en-US" sz="3200" dirty="0">
                <a:latin typeface="BIZ UDPゴシック" panose="020B0400000000000000" pitchFamily="50" charset="-128"/>
                <a:ea typeface="BIZ UDPゴシック" panose="020B0400000000000000" pitchFamily="50" charset="-128"/>
              </a:rPr>
              <a:t>について</a:t>
            </a:r>
            <a:endParaRPr kumimoji="1" lang="en-US" altLang="ja-JP" sz="3200" dirty="0">
              <a:latin typeface="BIZ UDPゴシック" panose="020B0400000000000000" pitchFamily="50" charset="-128"/>
              <a:ea typeface="BIZ UDPゴシック" panose="020B0400000000000000" pitchFamily="50" charset="-128"/>
            </a:endParaRPr>
          </a:p>
        </p:txBody>
      </p:sp>
      <p:cxnSp>
        <p:nvCxnSpPr>
          <p:cNvPr id="5" name="直線コネクタ 4"/>
          <p:cNvCxnSpPr/>
          <p:nvPr/>
        </p:nvCxnSpPr>
        <p:spPr>
          <a:xfrm>
            <a:off x="778986" y="1843370"/>
            <a:ext cx="7992888" cy="0"/>
          </a:xfrm>
          <a:prstGeom prst="line">
            <a:avLst/>
          </a:prstGeom>
          <a:ln w="38100"/>
        </p:spPr>
        <p:style>
          <a:lnRef idx="3">
            <a:schemeClr val="accent1"/>
          </a:lnRef>
          <a:fillRef idx="0">
            <a:schemeClr val="accent1"/>
          </a:fillRef>
          <a:effectRef idx="2">
            <a:schemeClr val="accent1"/>
          </a:effectRef>
          <a:fontRef idx="minor">
            <a:schemeClr val="tx1"/>
          </a:fontRef>
        </p:style>
      </p:cxnSp>
      <p:sp>
        <p:nvSpPr>
          <p:cNvPr id="6" name="テキスト ボックス 5"/>
          <p:cNvSpPr txBox="1"/>
          <p:nvPr/>
        </p:nvSpPr>
        <p:spPr>
          <a:xfrm>
            <a:off x="1440000" y="2268000"/>
            <a:ext cx="6876000" cy="4212000"/>
          </a:xfrm>
          <a:prstGeom prst="rect">
            <a:avLst/>
          </a:prstGeom>
          <a:noFill/>
        </p:spPr>
        <p:txBody>
          <a:bodyPr wrap="none" lIns="36000" tIns="36000" rIns="36000" bIns="36000" rtlCol="0">
            <a:noAutofit/>
          </a:bodyPr>
          <a:lstStyle/>
          <a:p>
            <a:r>
              <a:rPr lang="ja-JP" altLang="en-US" sz="2000" dirty="0">
                <a:latin typeface="BIZ UDPゴシック" panose="020B0400000000000000" pitchFamily="50" charset="-128"/>
                <a:ea typeface="BIZ UDPゴシック" panose="020B0400000000000000" pitchFamily="50" charset="-128"/>
              </a:rPr>
              <a:t>１</a:t>
            </a:r>
            <a:r>
              <a:rPr lang="ja-JP" altLang="en-US" sz="2000" dirty="0" smtClean="0">
                <a:latin typeface="BIZ UDPゴシック" panose="020B0400000000000000" pitchFamily="50" charset="-128"/>
                <a:ea typeface="BIZ UDPゴシック" panose="020B0400000000000000" pitchFamily="50" charset="-128"/>
              </a:rPr>
              <a:t>．</a:t>
            </a:r>
            <a:r>
              <a:rPr lang="ja-JP" altLang="en-US" sz="2000" dirty="0">
                <a:latin typeface="BIZ UDPゴシック" panose="020B0400000000000000" pitchFamily="50" charset="-128"/>
                <a:ea typeface="BIZ UDPゴシック" panose="020B0400000000000000" pitchFamily="50" charset="-128"/>
              </a:rPr>
              <a:t>府内市町村との連携の更なる</a:t>
            </a:r>
            <a:r>
              <a:rPr lang="ja-JP" altLang="en-US" sz="2000" dirty="0" smtClean="0">
                <a:latin typeface="BIZ UDPゴシック" panose="020B0400000000000000" pitchFamily="50" charset="-128"/>
                <a:ea typeface="BIZ UDPゴシック" panose="020B0400000000000000" pitchFamily="50" charset="-128"/>
              </a:rPr>
              <a:t>強化</a:t>
            </a:r>
            <a:endParaRPr lang="en-US" altLang="ja-JP" sz="2000" dirty="0" smtClean="0">
              <a:latin typeface="BIZ UDPゴシック" panose="020B0400000000000000" pitchFamily="50" charset="-128"/>
              <a:ea typeface="BIZ UDPゴシック" panose="020B0400000000000000" pitchFamily="50" charset="-128"/>
            </a:endParaRPr>
          </a:p>
          <a:p>
            <a:endParaRPr lang="en-US" altLang="ja-JP" sz="2000" dirty="0">
              <a:latin typeface="BIZ UDPゴシック" panose="020B0400000000000000" pitchFamily="50" charset="-128"/>
              <a:ea typeface="BIZ UDPゴシック" panose="020B0400000000000000" pitchFamily="50" charset="-128"/>
            </a:endParaRPr>
          </a:p>
          <a:p>
            <a:r>
              <a:rPr kumimoji="1" lang="ja-JP" altLang="en-US" sz="2000" dirty="0">
                <a:latin typeface="BIZ UDPゴシック" panose="020B0400000000000000" pitchFamily="50" charset="-128"/>
                <a:ea typeface="BIZ UDPゴシック" panose="020B0400000000000000" pitchFamily="50" charset="-128"/>
              </a:rPr>
              <a:t>２</a:t>
            </a:r>
            <a:r>
              <a:rPr kumimoji="1" lang="ja-JP" altLang="en-US" sz="2000" dirty="0" smtClean="0">
                <a:latin typeface="BIZ UDPゴシック" panose="020B0400000000000000" pitchFamily="50" charset="-128"/>
                <a:ea typeface="BIZ UDPゴシック" panose="020B0400000000000000" pitchFamily="50" charset="-128"/>
              </a:rPr>
              <a:t>．</a:t>
            </a:r>
            <a:r>
              <a:rPr lang="ja-JP" altLang="en-US" sz="2000" dirty="0">
                <a:latin typeface="BIZ UDPゴシック" panose="020B0400000000000000" pitchFamily="50" charset="-128"/>
                <a:ea typeface="BIZ UDPゴシック" panose="020B0400000000000000" pitchFamily="50" charset="-128"/>
              </a:rPr>
              <a:t>職員が主体的に政策形成を行いやすい組織</a:t>
            </a:r>
            <a:r>
              <a:rPr lang="ja-JP" altLang="en-US" sz="2000" dirty="0" smtClean="0">
                <a:latin typeface="BIZ UDPゴシック" panose="020B0400000000000000" pitchFamily="50" charset="-128"/>
                <a:ea typeface="BIZ UDPゴシック" panose="020B0400000000000000" pitchFamily="50" charset="-128"/>
              </a:rPr>
              <a:t>環境づくり</a:t>
            </a:r>
            <a:endParaRPr lang="en-US" altLang="ja-JP" sz="2000" dirty="0" smtClean="0">
              <a:latin typeface="BIZ UDPゴシック" panose="020B0400000000000000" pitchFamily="50" charset="-128"/>
              <a:ea typeface="BIZ UDPゴシック" panose="020B0400000000000000" pitchFamily="50" charset="-128"/>
            </a:endParaRPr>
          </a:p>
          <a:p>
            <a:endParaRPr kumimoji="1" lang="en-US" altLang="ja-JP" sz="2000" dirty="0">
              <a:latin typeface="BIZ UDPゴシック" panose="020B0400000000000000" pitchFamily="50" charset="-128"/>
              <a:ea typeface="BIZ UDPゴシック" panose="020B0400000000000000" pitchFamily="50" charset="-128"/>
            </a:endParaRPr>
          </a:p>
          <a:p>
            <a:r>
              <a:rPr lang="en-US" altLang="ja-JP" sz="2000" dirty="0" smtClean="0">
                <a:latin typeface="BIZ UDPゴシック" panose="020B0400000000000000" pitchFamily="50" charset="-128"/>
                <a:ea typeface="BIZ UDPゴシック" panose="020B0400000000000000" pitchFamily="50" charset="-128"/>
              </a:rPr>
              <a:t>3</a:t>
            </a:r>
            <a:r>
              <a:rPr lang="ja-JP" altLang="en-US" sz="2000" dirty="0" err="1">
                <a:latin typeface="BIZ UDPゴシック" panose="020B0400000000000000" pitchFamily="50" charset="-128"/>
                <a:ea typeface="BIZ UDPゴシック" panose="020B0400000000000000" pitchFamily="50" charset="-128"/>
              </a:rPr>
              <a:t>．</a:t>
            </a:r>
            <a:r>
              <a:rPr lang="ja-JP" altLang="en-US" sz="2000" dirty="0">
                <a:latin typeface="BIZ UDPゴシック" panose="020B0400000000000000" pitchFamily="50" charset="-128"/>
                <a:ea typeface="BIZ UDPゴシック" panose="020B0400000000000000" pitchFamily="50" charset="-128"/>
              </a:rPr>
              <a:t>人的資本投資の</a:t>
            </a:r>
            <a:r>
              <a:rPr lang="ja-JP" altLang="en-US" sz="2000" dirty="0" smtClean="0">
                <a:latin typeface="BIZ UDPゴシック" panose="020B0400000000000000" pitchFamily="50" charset="-128"/>
                <a:ea typeface="BIZ UDPゴシック" panose="020B0400000000000000" pitchFamily="50" charset="-128"/>
              </a:rPr>
              <a:t>強化</a:t>
            </a:r>
            <a:endParaRPr lang="en-US" altLang="ja-JP" sz="2000" dirty="0" smtClean="0">
              <a:latin typeface="BIZ UDPゴシック" panose="020B0400000000000000" pitchFamily="50" charset="-128"/>
              <a:ea typeface="BIZ UDPゴシック" panose="020B0400000000000000" pitchFamily="50" charset="-128"/>
            </a:endParaRPr>
          </a:p>
          <a:p>
            <a:endParaRPr kumimoji="1" lang="en-US" altLang="ja-JP" sz="2000" dirty="0">
              <a:latin typeface="BIZ UDPゴシック" panose="020B0400000000000000" pitchFamily="50" charset="-128"/>
              <a:ea typeface="BIZ UDPゴシック" panose="020B0400000000000000" pitchFamily="50" charset="-128"/>
            </a:endParaRPr>
          </a:p>
          <a:p>
            <a:r>
              <a:rPr lang="ja-JP" altLang="en-US" sz="2000" dirty="0">
                <a:latin typeface="BIZ UDPゴシック" panose="020B0400000000000000" pitchFamily="50" charset="-128"/>
                <a:ea typeface="BIZ UDPゴシック" panose="020B0400000000000000" pitchFamily="50" charset="-128"/>
              </a:rPr>
              <a:t>４．今後は行政中心の「身を切る、削る」改革から公民連携</a:t>
            </a:r>
            <a:r>
              <a:rPr lang="ja-JP" altLang="en-US" sz="2000" dirty="0" smtClean="0">
                <a:latin typeface="BIZ UDPゴシック" panose="020B0400000000000000" pitchFamily="50" charset="-128"/>
                <a:ea typeface="BIZ UDPゴシック" panose="020B0400000000000000" pitchFamily="50" charset="-128"/>
              </a:rPr>
              <a:t>に</a:t>
            </a:r>
            <a:endParaRPr lang="en-US" altLang="ja-JP" sz="2000" dirty="0" smtClean="0">
              <a:latin typeface="BIZ UDPゴシック" panose="020B0400000000000000" pitchFamily="50" charset="-128"/>
              <a:ea typeface="BIZ UDPゴシック" panose="020B0400000000000000" pitchFamily="50" charset="-128"/>
            </a:endParaRPr>
          </a:p>
          <a:p>
            <a:r>
              <a:rPr lang="ja-JP" altLang="en-US" sz="2000" dirty="0">
                <a:latin typeface="BIZ UDPゴシック" panose="020B0400000000000000" pitchFamily="50" charset="-128"/>
                <a:ea typeface="BIZ UDPゴシック" panose="020B0400000000000000" pitchFamily="50" charset="-128"/>
              </a:rPr>
              <a:t>　</a:t>
            </a:r>
            <a:r>
              <a:rPr lang="ja-JP" altLang="en-US" sz="2000" dirty="0" smtClean="0">
                <a:latin typeface="BIZ UDPゴシック" panose="020B0400000000000000" pitchFamily="50" charset="-128"/>
                <a:ea typeface="BIZ UDPゴシック" panose="020B0400000000000000" pitchFamily="50" charset="-128"/>
              </a:rPr>
              <a:t>　よって</a:t>
            </a:r>
            <a:r>
              <a:rPr lang="ja-JP" altLang="en-US" sz="2000" dirty="0">
                <a:latin typeface="BIZ UDPゴシック" panose="020B0400000000000000" pitchFamily="50" charset="-128"/>
                <a:ea typeface="BIZ UDPゴシック" panose="020B0400000000000000" pitchFamily="50" charset="-128"/>
              </a:rPr>
              <a:t>「創る」改革</a:t>
            </a:r>
            <a:r>
              <a:rPr lang="ja-JP" altLang="en-US" sz="2000" dirty="0" smtClean="0">
                <a:latin typeface="BIZ UDPゴシック" panose="020B0400000000000000" pitchFamily="50" charset="-128"/>
                <a:ea typeface="BIZ UDPゴシック" panose="020B0400000000000000" pitchFamily="50" charset="-128"/>
              </a:rPr>
              <a:t>へ</a:t>
            </a:r>
            <a:endParaRPr lang="en-US" altLang="ja-JP" sz="2000" dirty="0" smtClean="0">
              <a:latin typeface="BIZ UDPゴシック" panose="020B0400000000000000" pitchFamily="50" charset="-128"/>
              <a:ea typeface="BIZ UDPゴシック" panose="020B0400000000000000" pitchFamily="50" charset="-128"/>
            </a:endParaRPr>
          </a:p>
          <a:p>
            <a:endParaRPr lang="en-US" altLang="ja-JP" sz="2000" dirty="0">
              <a:latin typeface="BIZ UDPゴシック" panose="020B0400000000000000" pitchFamily="50" charset="-128"/>
              <a:ea typeface="BIZ UDPゴシック" panose="020B0400000000000000" pitchFamily="50" charset="-128"/>
            </a:endParaRPr>
          </a:p>
          <a:p>
            <a:r>
              <a:rPr lang="ja-JP" altLang="en-US" sz="2000" dirty="0">
                <a:latin typeface="BIZ UDPゴシック" panose="020B0400000000000000" pitchFamily="50" charset="-128"/>
                <a:ea typeface="BIZ UDPゴシック" panose="020B0400000000000000" pitchFamily="50" charset="-128"/>
              </a:rPr>
              <a:t>５．また大阪の中の改革（府市の統合、連携）に加え、全国</a:t>
            </a:r>
            <a:r>
              <a:rPr lang="en-US" altLang="ja-JP" sz="2000" dirty="0">
                <a:latin typeface="BIZ UDPゴシック" panose="020B0400000000000000" pitchFamily="50" charset="-128"/>
                <a:ea typeface="BIZ UDPゴシック" panose="020B0400000000000000" pitchFamily="50" charset="-128"/>
              </a:rPr>
              <a:t>/</a:t>
            </a:r>
            <a:r>
              <a:rPr lang="ja-JP" altLang="en-US" sz="2000" dirty="0" smtClean="0">
                <a:latin typeface="BIZ UDPゴシック" panose="020B0400000000000000" pitchFamily="50" charset="-128"/>
                <a:ea typeface="BIZ UDPゴシック" panose="020B0400000000000000" pitchFamily="50" charset="-128"/>
              </a:rPr>
              <a:t>世界</a:t>
            </a:r>
            <a:endParaRPr lang="en-US" altLang="ja-JP" sz="2000" dirty="0" smtClean="0">
              <a:latin typeface="BIZ UDPゴシック" panose="020B0400000000000000" pitchFamily="50" charset="-128"/>
              <a:ea typeface="BIZ UDPゴシック" panose="020B0400000000000000" pitchFamily="50" charset="-128"/>
            </a:endParaRPr>
          </a:p>
          <a:p>
            <a:r>
              <a:rPr lang="ja-JP" altLang="en-US" sz="2000" dirty="0">
                <a:latin typeface="BIZ UDPゴシック" panose="020B0400000000000000" pitchFamily="50" charset="-128"/>
                <a:ea typeface="BIZ UDPゴシック" panose="020B0400000000000000" pitchFamily="50" charset="-128"/>
              </a:rPr>
              <a:t>　</a:t>
            </a:r>
            <a:r>
              <a:rPr lang="ja-JP" altLang="en-US" sz="2000" dirty="0" smtClean="0">
                <a:latin typeface="BIZ UDPゴシック" panose="020B0400000000000000" pitchFamily="50" charset="-128"/>
                <a:ea typeface="BIZ UDPゴシック" panose="020B0400000000000000" pitchFamily="50" charset="-128"/>
              </a:rPr>
              <a:t>　を</a:t>
            </a:r>
            <a:r>
              <a:rPr lang="ja-JP" altLang="en-US" sz="2000" dirty="0">
                <a:latin typeface="BIZ UDPゴシック" panose="020B0400000000000000" pitchFamily="50" charset="-128"/>
                <a:ea typeface="BIZ UDPゴシック" panose="020B0400000000000000" pitchFamily="50" charset="-128"/>
              </a:rPr>
              <a:t>見据えた改革</a:t>
            </a:r>
            <a:r>
              <a:rPr lang="ja-JP" altLang="en-US" sz="2000" dirty="0" smtClean="0">
                <a:latin typeface="BIZ UDPゴシック" panose="020B0400000000000000" pitchFamily="50" charset="-128"/>
                <a:ea typeface="BIZ UDPゴシック" panose="020B0400000000000000" pitchFamily="50" charset="-128"/>
              </a:rPr>
              <a:t>へ（</a:t>
            </a:r>
            <a:r>
              <a:rPr lang="ja-JP" altLang="en-US" sz="2000" dirty="0">
                <a:latin typeface="BIZ UDPゴシック" panose="020B0400000000000000" pitchFamily="50" charset="-128"/>
                <a:ea typeface="BIZ UDPゴシック" panose="020B0400000000000000" pitchFamily="50" charset="-128"/>
              </a:rPr>
              <a:t>副首都、万博、</a:t>
            </a:r>
            <a:r>
              <a:rPr lang="en-US" altLang="ja-JP" sz="2000" dirty="0">
                <a:latin typeface="BIZ UDPゴシック" panose="020B0400000000000000" pitchFamily="50" charset="-128"/>
                <a:ea typeface="BIZ UDPゴシック" panose="020B0400000000000000" pitchFamily="50" charset="-128"/>
              </a:rPr>
              <a:t>IR</a:t>
            </a:r>
            <a:r>
              <a:rPr lang="ja-JP" altLang="en-US" sz="2000" dirty="0">
                <a:latin typeface="BIZ UDPゴシック" panose="020B0400000000000000" pitchFamily="50" charset="-128"/>
                <a:ea typeface="BIZ UDPゴシック" panose="020B0400000000000000" pitchFamily="50" charset="-128"/>
              </a:rPr>
              <a:t>等</a:t>
            </a:r>
            <a:r>
              <a:rPr lang="ja-JP" altLang="en-US" sz="2000" dirty="0" smtClean="0">
                <a:latin typeface="BIZ UDPゴシック" panose="020B0400000000000000" pitchFamily="50" charset="-128"/>
                <a:ea typeface="BIZ UDPゴシック" panose="020B0400000000000000" pitchFamily="50" charset="-128"/>
              </a:rPr>
              <a:t>）</a:t>
            </a:r>
            <a:endParaRPr lang="en-US" altLang="ja-JP" sz="2000" dirty="0" smtClean="0">
              <a:latin typeface="BIZ UDPゴシック" panose="020B0400000000000000" pitchFamily="50" charset="-128"/>
              <a:ea typeface="BIZ UDPゴシック" panose="020B0400000000000000" pitchFamily="50" charset="-128"/>
            </a:endParaRPr>
          </a:p>
          <a:p>
            <a:endParaRPr lang="en-US" altLang="ja-JP" sz="2000" dirty="0">
              <a:latin typeface="BIZ UDPゴシック" panose="020B0400000000000000" pitchFamily="50" charset="-128"/>
              <a:ea typeface="BIZ UDPゴシック" panose="020B0400000000000000" pitchFamily="50" charset="-128"/>
            </a:endParaRPr>
          </a:p>
          <a:p>
            <a:r>
              <a:rPr lang="ja-JP" altLang="en-US" sz="2000" dirty="0">
                <a:latin typeface="BIZ UDPゴシック" panose="020B0400000000000000" pitchFamily="50" charset="-128"/>
                <a:ea typeface="BIZ UDPゴシック" panose="020B0400000000000000" pitchFamily="50" charset="-128"/>
              </a:rPr>
              <a:t>６．地政学上の優位性</a:t>
            </a:r>
            <a:r>
              <a:rPr lang="ja-JP" altLang="en-US" sz="2000" dirty="0" smtClean="0">
                <a:latin typeface="BIZ UDPゴシック" panose="020B0400000000000000" pitchFamily="50" charset="-128"/>
                <a:ea typeface="BIZ UDPゴシック" panose="020B0400000000000000" pitchFamily="50" charset="-128"/>
              </a:rPr>
              <a:t>を生かした</a:t>
            </a:r>
            <a:r>
              <a:rPr lang="ja-JP" altLang="en-US" sz="2000" dirty="0">
                <a:latin typeface="BIZ UDPゴシック" panose="020B0400000000000000" pitchFamily="50" charset="-128"/>
                <a:ea typeface="BIZ UDPゴシック" panose="020B0400000000000000" pitchFamily="50" charset="-128"/>
              </a:rPr>
              <a:t>副首都化</a:t>
            </a:r>
            <a:r>
              <a:rPr lang="ja-JP" altLang="en-US" sz="2000" dirty="0" smtClean="0">
                <a:latin typeface="BIZ UDPゴシック" panose="020B0400000000000000" pitchFamily="50" charset="-128"/>
                <a:ea typeface="BIZ UDPゴシック" panose="020B0400000000000000" pitchFamily="50" charset="-128"/>
              </a:rPr>
              <a:t>をめざす</a:t>
            </a:r>
            <a:endParaRPr lang="ja-JP" altLang="en-US" sz="2000" dirty="0">
              <a:latin typeface="BIZ UDPゴシック" panose="020B0400000000000000" pitchFamily="50" charset="-128"/>
              <a:ea typeface="BIZ UDPゴシック" panose="020B0400000000000000" pitchFamily="50" charset="-128"/>
            </a:endParaRPr>
          </a:p>
          <a:p>
            <a:endParaRPr lang="ja-JP" altLang="en-US" sz="2000" dirty="0">
              <a:latin typeface="BIZ UDPゴシック" panose="020B0400000000000000" pitchFamily="50" charset="-128"/>
              <a:ea typeface="BIZ UDPゴシック" panose="020B0400000000000000" pitchFamily="50" charset="-128"/>
            </a:endParaRPr>
          </a:p>
          <a:p>
            <a:endParaRPr kumimoji="1" lang="en-US" altLang="ja-JP" sz="2000" dirty="0">
              <a:latin typeface="BIZ UDPゴシック" panose="020B0400000000000000" pitchFamily="50" charset="-128"/>
              <a:ea typeface="BIZ UDPゴシック" panose="020B0400000000000000" pitchFamily="50" charset="-128"/>
            </a:endParaRPr>
          </a:p>
          <a:p>
            <a:endParaRPr lang="en-US" altLang="ja-JP" sz="2000" dirty="0">
              <a:latin typeface="BIZ UDPゴシック" panose="020B0400000000000000" pitchFamily="50" charset="-128"/>
              <a:ea typeface="BIZ UDPゴシック" panose="020B0400000000000000" pitchFamily="50" charset="-128"/>
            </a:endParaRPr>
          </a:p>
          <a:p>
            <a:endParaRPr kumimoji="1" lang="ja-JP" altLang="en-US" sz="2000" dirty="0">
              <a:latin typeface="BIZ UDPゴシック" panose="020B0400000000000000" pitchFamily="50" charset="-128"/>
              <a:ea typeface="BIZ UDPゴシック" panose="020B0400000000000000" pitchFamily="50" charset="-128"/>
            </a:endParaRPr>
          </a:p>
        </p:txBody>
      </p:sp>
      <p:sp>
        <p:nvSpPr>
          <p:cNvPr id="7" name="スライド番号プレースホルダー 3"/>
          <p:cNvSpPr>
            <a:spLocks noGrp="1"/>
          </p:cNvSpPr>
          <p:nvPr>
            <p:ph type="sldNum" sz="quarter" idx="12"/>
          </p:nvPr>
        </p:nvSpPr>
        <p:spPr>
          <a:xfrm>
            <a:off x="7086600" y="6483071"/>
            <a:ext cx="2057400" cy="365125"/>
          </a:xfrm>
        </p:spPr>
        <p:txBody>
          <a:bodyPr/>
          <a:lstStyle/>
          <a:p>
            <a:fld id="{138CA411-231B-42B9-AF63-97A64194AA60}" type="slidenum">
              <a:rPr lang="ja-JP" altLang="en-US" smtClean="0"/>
              <a:pPr/>
              <a:t>138</a:t>
            </a:fld>
            <a:endParaRPr lang="ja-JP" altLang="en-US" dirty="0"/>
          </a:p>
        </p:txBody>
      </p:sp>
    </p:spTree>
    <p:extLst>
      <p:ext uri="{BB962C8B-B14F-4D97-AF65-F5344CB8AC3E}">
        <p14:creationId xmlns:p14="http://schemas.microsoft.com/office/powerpoint/2010/main" val="2231847432"/>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グループ化 13">
            <a:extLst>
              <a:ext uri="{FF2B5EF4-FFF2-40B4-BE49-F238E27FC236}">
                <a16:creationId xmlns:a16="http://schemas.microsoft.com/office/drawing/2014/main" id="{B60EBE63-1FEC-08DE-D203-B7785CF23152}"/>
              </a:ext>
            </a:extLst>
          </p:cNvPr>
          <p:cNvGrpSpPr/>
          <p:nvPr/>
        </p:nvGrpSpPr>
        <p:grpSpPr>
          <a:xfrm>
            <a:off x="5967289" y="256724"/>
            <a:ext cx="3527844" cy="2885781"/>
            <a:chOff x="5276368" y="285864"/>
            <a:chExt cx="4096689" cy="3130740"/>
          </a:xfrm>
        </p:grpSpPr>
        <p:pic>
          <p:nvPicPr>
            <p:cNvPr id="17" name="図 16">
              <a:extLst>
                <a:ext uri="{FF2B5EF4-FFF2-40B4-BE49-F238E27FC236}">
                  <a16:creationId xmlns:a16="http://schemas.microsoft.com/office/drawing/2014/main" id="{2DD40FE2-CD55-288F-270A-E9745D7CD63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890" r="-16206"/>
            <a:stretch/>
          </p:blipFill>
          <p:spPr>
            <a:xfrm>
              <a:off x="5276368" y="285864"/>
              <a:ext cx="4096689" cy="3130740"/>
            </a:xfrm>
            <a:prstGeom prst="rect">
              <a:avLst/>
            </a:prstGeom>
          </p:spPr>
        </p:pic>
        <p:sp>
          <p:nvSpPr>
            <p:cNvPr id="18" name="楕円 17">
              <a:extLst>
                <a:ext uri="{FF2B5EF4-FFF2-40B4-BE49-F238E27FC236}">
                  <a16:creationId xmlns:a16="http://schemas.microsoft.com/office/drawing/2014/main" id="{AA2E6873-276A-E02E-96E4-EEBFF39298C9}"/>
                </a:ext>
              </a:extLst>
            </p:cNvPr>
            <p:cNvSpPr/>
            <p:nvPr/>
          </p:nvSpPr>
          <p:spPr>
            <a:xfrm>
              <a:off x="8319591" y="1651707"/>
              <a:ext cx="199620" cy="186145"/>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9" name="直線矢印コネクタ 18">
              <a:extLst>
                <a:ext uri="{FF2B5EF4-FFF2-40B4-BE49-F238E27FC236}">
                  <a16:creationId xmlns:a16="http://schemas.microsoft.com/office/drawing/2014/main" id="{B88F75F0-2E89-0DF6-9A7D-888113217E33}"/>
                </a:ext>
              </a:extLst>
            </p:cNvPr>
            <p:cNvCxnSpPr>
              <a:cxnSpLocks/>
            </p:cNvCxnSpPr>
            <p:nvPr/>
          </p:nvCxnSpPr>
          <p:spPr>
            <a:xfrm>
              <a:off x="6697896" y="582336"/>
              <a:ext cx="1586395" cy="991666"/>
            </a:xfrm>
            <a:prstGeom prst="straightConnector1">
              <a:avLst/>
            </a:prstGeom>
            <a:ln w="0">
              <a:gradFill flip="none" rotWithShape="1">
                <a:gsLst>
                  <a:gs pos="0">
                    <a:schemeClr val="accent1">
                      <a:lumMod val="5000"/>
                      <a:lumOff val="95000"/>
                    </a:schemeClr>
                  </a:gs>
                  <a:gs pos="74000">
                    <a:srgbClr val="FF0000"/>
                  </a:gs>
                  <a:gs pos="83000">
                    <a:schemeClr val="accent2">
                      <a:lumMod val="75000"/>
                    </a:schemeClr>
                  </a:gs>
                  <a:gs pos="100000">
                    <a:schemeClr val="accent2">
                      <a:lumMod val="60000"/>
                      <a:lumOff val="40000"/>
                    </a:schemeClr>
                  </a:gs>
                </a:gsLst>
                <a:lin ang="0" scaled="1"/>
                <a:tileRect/>
              </a:gradFill>
              <a:tailEnd type="triangle"/>
            </a:ln>
          </p:spPr>
          <p:style>
            <a:lnRef idx="1">
              <a:schemeClr val="accent1"/>
            </a:lnRef>
            <a:fillRef idx="0">
              <a:schemeClr val="accent1"/>
            </a:fillRef>
            <a:effectRef idx="0">
              <a:schemeClr val="accent1"/>
            </a:effectRef>
            <a:fontRef idx="minor">
              <a:schemeClr val="tx1"/>
            </a:fontRef>
          </p:style>
        </p:cxnSp>
        <p:cxnSp>
          <p:nvCxnSpPr>
            <p:cNvPr id="20" name="直線矢印コネクタ 19">
              <a:extLst>
                <a:ext uri="{FF2B5EF4-FFF2-40B4-BE49-F238E27FC236}">
                  <a16:creationId xmlns:a16="http://schemas.microsoft.com/office/drawing/2014/main" id="{D9372231-E728-A28F-9FED-8A9D571CB020}"/>
                </a:ext>
              </a:extLst>
            </p:cNvPr>
            <p:cNvCxnSpPr>
              <a:cxnSpLocks/>
            </p:cNvCxnSpPr>
            <p:nvPr/>
          </p:nvCxnSpPr>
          <p:spPr>
            <a:xfrm>
              <a:off x="6090719" y="1021168"/>
              <a:ext cx="2135467" cy="613461"/>
            </a:xfrm>
            <a:prstGeom prst="straightConnector1">
              <a:avLst/>
            </a:prstGeom>
            <a:ln w="0">
              <a:gradFill>
                <a:gsLst>
                  <a:gs pos="0">
                    <a:schemeClr val="accent1">
                      <a:lumMod val="5000"/>
                      <a:lumOff val="95000"/>
                    </a:schemeClr>
                  </a:gs>
                  <a:gs pos="74000">
                    <a:srgbClr val="FF0000"/>
                  </a:gs>
                  <a:gs pos="83000">
                    <a:schemeClr val="accent2">
                      <a:lumMod val="75000"/>
                    </a:schemeClr>
                  </a:gs>
                  <a:gs pos="100000">
                    <a:schemeClr val="accent2">
                      <a:lumMod val="60000"/>
                      <a:lumOff val="40000"/>
                    </a:schemeClr>
                  </a:gs>
                </a:gsLst>
              </a:gradFill>
              <a:tailEnd type="triangle"/>
            </a:ln>
          </p:spPr>
          <p:style>
            <a:lnRef idx="1">
              <a:schemeClr val="accent1"/>
            </a:lnRef>
            <a:fillRef idx="0">
              <a:schemeClr val="accent1"/>
            </a:fillRef>
            <a:effectRef idx="0">
              <a:schemeClr val="accent1"/>
            </a:effectRef>
            <a:fontRef idx="minor">
              <a:schemeClr val="tx1"/>
            </a:fontRef>
          </p:style>
        </p:cxnSp>
        <p:cxnSp>
          <p:nvCxnSpPr>
            <p:cNvPr id="21" name="直線矢印コネクタ 20">
              <a:extLst>
                <a:ext uri="{FF2B5EF4-FFF2-40B4-BE49-F238E27FC236}">
                  <a16:creationId xmlns:a16="http://schemas.microsoft.com/office/drawing/2014/main" id="{0C59473E-988D-9069-74B3-B1B377711677}"/>
                </a:ext>
              </a:extLst>
            </p:cNvPr>
            <p:cNvCxnSpPr>
              <a:cxnSpLocks/>
            </p:cNvCxnSpPr>
            <p:nvPr/>
          </p:nvCxnSpPr>
          <p:spPr>
            <a:xfrm>
              <a:off x="5791201" y="1581234"/>
              <a:ext cx="2434985" cy="122159"/>
            </a:xfrm>
            <a:prstGeom prst="straightConnector1">
              <a:avLst/>
            </a:prstGeom>
            <a:ln w="0">
              <a:gradFill>
                <a:gsLst>
                  <a:gs pos="0">
                    <a:schemeClr val="accent1">
                      <a:lumMod val="5000"/>
                      <a:lumOff val="95000"/>
                    </a:schemeClr>
                  </a:gs>
                  <a:gs pos="74000">
                    <a:srgbClr val="FF0000"/>
                  </a:gs>
                  <a:gs pos="83000">
                    <a:schemeClr val="accent2">
                      <a:lumMod val="75000"/>
                    </a:schemeClr>
                  </a:gs>
                  <a:gs pos="100000">
                    <a:schemeClr val="accent2">
                      <a:lumMod val="60000"/>
                      <a:lumOff val="40000"/>
                    </a:schemeClr>
                  </a:gs>
                </a:gsLst>
              </a:gradFill>
              <a:tailEnd type="triangle"/>
            </a:ln>
          </p:spPr>
          <p:style>
            <a:lnRef idx="1">
              <a:schemeClr val="accent1"/>
            </a:lnRef>
            <a:fillRef idx="0">
              <a:schemeClr val="accent1"/>
            </a:fillRef>
            <a:effectRef idx="0">
              <a:schemeClr val="accent1"/>
            </a:effectRef>
            <a:fontRef idx="minor">
              <a:schemeClr val="tx1"/>
            </a:fontRef>
          </p:style>
        </p:cxnSp>
        <p:sp>
          <p:nvSpPr>
            <p:cNvPr id="22" name="楕円 21">
              <a:extLst>
                <a:ext uri="{FF2B5EF4-FFF2-40B4-BE49-F238E27FC236}">
                  <a16:creationId xmlns:a16="http://schemas.microsoft.com/office/drawing/2014/main" id="{2EFB8E07-8059-0B1F-E7EC-F60D3E723DBE}"/>
                </a:ext>
              </a:extLst>
            </p:cNvPr>
            <p:cNvSpPr/>
            <p:nvPr/>
          </p:nvSpPr>
          <p:spPr>
            <a:xfrm>
              <a:off x="5791201" y="495455"/>
              <a:ext cx="2850776" cy="2525837"/>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3" name="直線矢印コネクタ 22">
              <a:extLst>
                <a:ext uri="{FF2B5EF4-FFF2-40B4-BE49-F238E27FC236}">
                  <a16:creationId xmlns:a16="http://schemas.microsoft.com/office/drawing/2014/main" id="{7188B1B9-E9D7-0A6E-D7C6-4C0874110FA0}"/>
                </a:ext>
              </a:extLst>
            </p:cNvPr>
            <p:cNvCxnSpPr>
              <a:cxnSpLocks/>
            </p:cNvCxnSpPr>
            <p:nvPr/>
          </p:nvCxnSpPr>
          <p:spPr>
            <a:xfrm flipV="1">
              <a:off x="5879042" y="1774431"/>
              <a:ext cx="2347144" cy="410683"/>
            </a:xfrm>
            <a:prstGeom prst="straightConnector1">
              <a:avLst/>
            </a:prstGeom>
            <a:ln w="0">
              <a:gradFill>
                <a:gsLst>
                  <a:gs pos="0">
                    <a:schemeClr val="accent1">
                      <a:lumMod val="5000"/>
                      <a:lumOff val="95000"/>
                    </a:schemeClr>
                  </a:gs>
                  <a:gs pos="74000">
                    <a:srgbClr val="FF0000"/>
                  </a:gs>
                  <a:gs pos="83000">
                    <a:schemeClr val="accent2">
                      <a:lumMod val="75000"/>
                    </a:schemeClr>
                  </a:gs>
                  <a:gs pos="100000">
                    <a:schemeClr val="accent2">
                      <a:lumMod val="60000"/>
                      <a:lumOff val="40000"/>
                    </a:schemeClr>
                  </a:gs>
                </a:gsLst>
              </a:gradFill>
              <a:tailEnd type="triangle"/>
            </a:ln>
          </p:spPr>
          <p:style>
            <a:lnRef idx="1">
              <a:schemeClr val="accent1"/>
            </a:lnRef>
            <a:fillRef idx="0">
              <a:schemeClr val="accent1"/>
            </a:fillRef>
            <a:effectRef idx="0">
              <a:schemeClr val="accent1"/>
            </a:effectRef>
            <a:fontRef idx="minor">
              <a:schemeClr val="tx1"/>
            </a:fontRef>
          </p:style>
        </p:cxnSp>
        <p:cxnSp>
          <p:nvCxnSpPr>
            <p:cNvPr id="24" name="直線矢印コネクタ 23">
              <a:extLst>
                <a:ext uri="{FF2B5EF4-FFF2-40B4-BE49-F238E27FC236}">
                  <a16:creationId xmlns:a16="http://schemas.microsoft.com/office/drawing/2014/main" id="{6CAE4C28-57C8-013D-D9FA-FE74DD581583}"/>
                </a:ext>
              </a:extLst>
            </p:cNvPr>
            <p:cNvCxnSpPr>
              <a:cxnSpLocks/>
            </p:cNvCxnSpPr>
            <p:nvPr/>
          </p:nvCxnSpPr>
          <p:spPr>
            <a:xfrm flipV="1">
              <a:off x="6268973" y="1734303"/>
              <a:ext cx="2011091" cy="928574"/>
            </a:xfrm>
            <a:prstGeom prst="straightConnector1">
              <a:avLst/>
            </a:prstGeom>
            <a:ln w="0">
              <a:gradFill>
                <a:gsLst>
                  <a:gs pos="0">
                    <a:schemeClr val="accent1">
                      <a:lumMod val="5000"/>
                      <a:lumOff val="95000"/>
                    </a:schemeClr>
                  </a:gs>
                  <a:gs pos="74000">
                    <a:srgbClr val="FF0000"/>
                  </a:gs>
                  <a:gs pos="83000">
                    <a:schemeClr val="accent2">
                      <a:lumMod val="75000"/>
                    </a:schemeClr>
                  </a:gs>
                  <a:gs pos="100000">
                    <a:schemeClr val="accent2">
                      <a:lumMod val="60000"/>
                      <a:lumOff val="40000"/>
                    </a:schemeClr>
                  </a:gs>
                </a:gsLst>
              </a:gradFill>
              <a:tailEnd type="triangle"/>
            </a:ln>
          </p:spPr>
          <p:style>
            <a:lnRef idx="1">
              <a:schemeClr val="accent1"/>
            </a:lnRef>
            <a:fillRef idx="0">
              <a:schemeClr val="accent1"/>
            </a:fillRef>
            <a:effectRef idx="0">
              <a:schemeClr val="accent1"/>
            </a:effectRef>
            <a:fontRef idx="minor">
              <a:schemeClr val="tx1"/>
            </a:fontRef>
          </p:style>
        </p:cxnSp>
        <p:cxnSp>
          <p:nvCxnSpPr>
            <p:cNvPr id="25" name="直線矢印コネクタ 24">
              <a:extLst>
                <a:ext uri="{FF2B5EF4-FFF2-40B4-BE49-F238E27FC236}">
                  <a16:creationId xmlns:a16="http://schemas.microsoft.com/office/drawing/2014/main" id="{960091A3-2C1D-892C-993C-8D4258E3F69D}"/>
                </a:ext>
              </a:extLst>
            </p:cNvPr>
            <p:cNvCxnSpPr>
              <a:cxnSpLocks/>
            </p:cNvCxnSpPr>
            <p:nvPr/>
          </p:nvCxnSpPr>
          <p:spPr>
            <a:xfrm flipV="1">
              <a:off x="6972778" y="1824330"/>
              <a:ext cx="1307286" cy="1196962"/>
            </a:xfrm>
            <a:prstGeom prst="straightConnector1">
              <a:avLst/>
            </a:prstGeom>
            <a:ln w="0">
              <a:gradFill>
                <a:gsLst>
                  <a:gs pos="0">
                    <a:schemeClr val="accent1">
                      <a:lumMod val="5000"/>
                      <a:lumOff val="95000"/>
                    </a:schemeClr>
                  </a:gs>
                  <a:gs pos="74000">
                    <a:srgbClr val="FF0000"/>
                  </a:gs>
                  <a:gs pos="83000">
                    <a:schemeClr val="accent2">
                      <a:lumMod val="75000"/>
                    </a:schemeClr>
                  </a:gs>
                  <a:gs pos="100000">
                    <a:schemeClr val="accent2">
                      <a:lumMod val="60000"/>
                      <a:lumOff val="40000"/>
                    </a:schemeClr>
                  </a:gs>
                </a:gsLst>
              </a:gradFill>
              <a:tailEnd type="triangle"/>
            </a:ln>
          </p:spPr>
          <p:style>
            <a:lnRef idx="1">
              <a:schemeClr val="accent1"/>
            </a:lnRef>
            <a:fillRef idx="0">
              <a:schemeClr val="accent1"/>
            </a:fillRef>
            <a:effectRef idx="0">
              <a:schemeClr val="accent1"/>
            </a:effectRef>
            <a:fontRef idx="minor">
              <a:schemeClr val="tx1"/>
            </a:fontRef>
          </p:style>
        </p:cxnSp>
        <p:cxnSp>
          <p:nvCxnSpPr>
            <p:cNvPr id="26" name="直線矢印コネクタ 25">
              <a:extLst>
                <a:ext uri="{FF2B5EF4-FFF2-40B4-BE49-F238E27FC236}">
                  <a16:creationId xmlns:a16="http://schemas.microsoft.com/office/drawing/2014/main" id="{8EA8A0BA-E62E-437F-6227-FBA7BC3344C2}"/>
                </a:ext>
              </a:extLst>
            </p:cNvPr>
            <p:cNvCxnSpPr>
              <a:cxnSpLocks/>
            </p:cNvCxnSpPr>
            <p:nvPr/>
          </p:nvCxnSpPr>
          <p:spPr>
            <a:xfrm flipV="1">
              <a:off x="7602071" y="1835807"/>
              <a:ext cx="739644" cy="1272366"/>
            </a:xfrm>
            <a:prstGeom prst="straightConnector1">
              <a:avLst/>
            </a:prstGeom>
            <a:ln w="0">
              <a:gradFill>
                <a:gsLst>
                  <a:gs pos="0">
                    <a:schemeClr val="accent1">
                      <a:lumMod val="5000"/>
                      <a:lumOff val="95000"/>
                    </a:schemeClr>
                  </a:gs>
                  <a:gs pos="74000">
                    <a:srgbClr val="FF0000"/>
                  </a:gs>
                  <a:gs pos="83000">
                    <a:schemeClr val="accent2">
                      <a:lumMod val="75000"/>
                    </a:schemeClr>
                  </a:gs>
                  <a:gs pos="100000">
                    <a:schemeClr val="accent2">
                      <a:lumMod val="60000"/>
                      <a:lumOff val="40000"/>
                    </a:schemeClr>
                  </a:gs>
                </a:gsLst>
              </a:gradFill>
              <a:tailEnd type="triangle"/>
            </a:ln>
          </p:spPr>
          <p:style>
            <a:lnRef idx="1">
              <a:schemeClr val="accent1"/>
            </a:lnRef>
            <a:fillRef idx="0">
              <a:schemeClr val="accent1"/>
            </a:fillRef>
            <a:effectRef idx="0">
              <a:schemeClr val="accent1"/>
            </a:effectRef>
            <a:fontRef idx="minor">
              <a:schemeClr val="tx1"/>
            </a:fontRef>
          </p:style>
        </p:cxnSp>
        <p:cxnSp>
          <p:nvCxnSpPr>
            <p:cNvPr id="27" name="直線矢印コネクタ 26">
              <a:extLst>
                <a:ext uri="{FF2B5EF4-FFF2-40B4-BE49-F238E27FC236}">
                  <a16:creationId xmlns:a16="http://schemas.microsoft.com/office/drawing/2014/main" id="{570F1EC1-37BF-C73C-FBFB-FDBAB4A7AA14}"/>
                </a:ext>
              </a:extLst>
            </p:cNvPr>
            <p:cNvCxnSpPr>
              <a:cxnSpLocks/>
            </p:cNvCxnSpPr>
            <p:nvPr/>
          </p:nvCxnSpPr>
          <p:spPr>
            <a:xfrm flipV="1">
              <a:off x="8086165" y="1875169"/>
              <a:ext cx="276913" cy="1407928"/>
            </a:xfrm>
            <a:prstGeom prst="straightConnector1">
              <a:avLst/>
            </a:prstGeom>
            <a:ln w="0">
              <a:gradFill>
                <a:gsLst>
                  <a:gs pos="0">
                    <a:schemeClr val="accent1">
                      <a:lumMod val="5000"/>
                      <a:lumOff val="95000"/>
                    </a:schemeClr>
                  </a:gs>
                  <a:gs pos="74000">
                    <a:srgbClr val="FF0000"/>
                  </a:gs>
                  <a:gs pos="83000">
                    <a:schemeClr val="accent2">
                      <a:lumMod val="75000"/>
                    </a:schemeClr>
                  </a:gs>
                  <a:gs pos="100000">
                    <a:schemeClr val="accent2">
                      <a:lumMod val="60000"/>
                      <a:lumOff val="40000"/>
                    </a:schemeClr>
                  </a:gs>
                </a:gsLst>
              </a:gradFill>
              <a:tailEnd type="triangle"/>
            </a:ln>
          </p:spPr>
          <p:style>
            <a:lnRef idx="1">
              <a:schemeClr val="accent1"/>
            </a:lnRef>
            <a:fillRef idx="0">
              <a:schemeClr val="accent1"/>
            </a:fillRef>
            <a:effectRef idx="0">
              <a:schemeClr val="accent1"/>
            </a:effectRef>
            <a:fontRef idx="minor">
              <a:schemeClr val="tx1"/>
            </a:fontRef>
          </p:style>
        </p:cxnSp>
      </p:grpSp>
      <p:grpSp>
        <p:nvGrpSpPr>
          <p:cNvPr id="10" name="グループ化 9">
            <a:extLst>
              <a:ext uri="{FF2B5EF4-FFF2-40B4-BE49-F238E27FC236}">
                <a16:creationId xmlns:a16="http://schemas.microsoft.com/office/drawing/2014/main" id="{D3FB23D1-525A-D409-455F-93F9BC20B823}"/>
              </a:ext>
            </a:extLst>
          </p:cNvPr>
          <p:cNvGrpSpPr/>
          <p:nvPr/>
        </p:nvGrpSpPr>
        <p:grpSpPr>
          <a:xfrm>
            <a:off x="165385" y="4405845"/>
            <a:ext cx="8949395" cy="2286588"/>
            <a:chOff x="194606" y="837126"/>
            <a:chExt cx="8697339" cy="2286588"/>
          </a:xfrm>
          <a:noFill/>
        </p:grpSpPr>
        <p:sp>
          <p:nvSpPr>
            <p:cNvPr id="8" name="テキスト ボックス 7"/>
            <p:cNvSpPr txBox="1"/>
            <p:nvPr/>
          </p:nvSpPr>
          <p:spPr>
            <a:xfrm>
              <a:off x="372797" y="1236018"/>
              <a:ext cx="8519148" cy="1887696"/>
            </a:xfrm>
            <a:prstGeom prst="rect">
              <a:avLst/>
            </a:prstGeom>
            <a:grpFill/>
          </p:spPr>
          <p:txBody>
            <a:bodyPr wrap="square" rtlCol="0">
              <a:spAutoFit/>
            </a:bodyPr>
            <a:lstStyle/>
            <a:p>
              <a:pPr marL="285750" indent="-285750">
                <a:lnSpc>
                  <a:spcPts val="2000"/>
                </a:lnSpc>
                <a:buFont typeface="Arial" panose="020B0604020202020204" pitchFamily="34" charset="0"/>
                <a:buChar char="•"/>
              </a:pPr>
              <a:r>
                <a:rPr lang="ja-JP" altLang="en-US" sz="1400" dirty="0">
                  <a:latin typeface="BIZ UDPゴシック" panose="020B0400000000000000" pitchFamily="50" charset="-128"/>
                  <a:ea typeface="BIZ UDPゴシック" panose="020B0400000000000000" pitchFamily="50" charset="-128"/>
                </a:rPr>
                <a:t>政策形成能力の向上に向け、職員に対してもっと投資すべき。　</a:t>
              </a:r>
              <a:endParaRPr lang="en-US" altLang="ja-JP" sz="1400" dirty="0">
                <a:latin typeface="BIZ UDPゴシック" panose="020B0400000000000000" pitchFamily="50" charset="-128"/>
                <a:ea typeface="BIZ UDPゴシック" panose="020B0400000000000000" pitchFamily="50" charset="-128"/>
              </a:endParaRPr>
            </a:p>
            <a:p>
              <a:pPr>
                <a:lnSpc>
                  <a:spcPts val="2000"/>
                </a:lnSpc>
              </a:pPr>
              <a:r>
                <a:rPr lang="ja-JP" altLang="en-US" sz="1400" dirty="0">
                  <a:latin typeface="BIZ UDPゴシック" panose="020B0400000000000000" pitchFamily="50" charset="-128"/>
                  <a:ea typeface="BIZ UDPゴシック" panose="020B0400000000000000" pitchFamily="50" charset="-128"/>
                </a:rPr>
                <a:t>　　　　ー民間では、人的資本への投資が最重要</a:t>
              </a:r>
              <a:r>
                <a:rPr lang="ja-JP" altLang="en-US" sz="1400" dirty="0" smtClean="0">
                  <a:latin typeface="BIZ UDPゴシック" panose="020B0400000000000000" pitchFamily="50" charset="-128"/>
                  <a:ea typeface="BIZ UDPゴシック" panose="020B0400000000000000" pitchFamily="50" charset="-128"/>
                </a:rPr>
                <a:t>課題</a:t>
              </a:r>
              <a:endParaRPr lang="en-US" altLang="ja-JP" sz="1400" dirty="0">
                <a:latin typeface="BIZ UDPゴシック" panose="020B0400000000000000" pitchFamily="50" charset="-128"/>
                <a:ea typeface="BIZ UDPゴシック" panose="020B0400000000000000" pitchFamily="50" charset="-128"/>
              </a:endParaRPr>
            </a:p>
            <a:p>
              <a:pPr>
                <a:lnSpc>
                  <a:spcPts val="2000"/>
                </a:lnSpc>
              </a:pPr>
              <a:r>
                <a:rPr lang="ja-JP" altLang="en-US" sz="1400" dirty="0">
                  <a:latin typeface="BIZ UDPゴシック" panose="020B0400000000000000" pitchFamily="50" charset="-128"/>
                  <a:ea typeface="BIZ UDPゴシック" panose="020B0400000000000000" pitchFamily="50" charset="-128"/>
                </a:rPr>
                <a:t>　　　　ー民間の人事政策を参考</a:t>
              </a:r>
              <a:r>
                <a:rPr lang="ja-JP" altLang="en-US" sz="1400" dirty="0" smtClean="0">
                  <a:latin typeface="BIZ UDPゴシック" panose="020B0400000000000000" pitchFamily="50" charset="-128"/>
                  <a:ea typeface="BIZ UDPゴシック" panose="020B0400000000000000" pitchFamily="50" charset="-128"/>
                </a:rPr>
                <a:t>に、</a:t>
              </a:r>
              <a:endParaRPr lang="en-US" altLang="ja-JP" sz="1400" dirty="0" smtClean="0">
                <a:latin typeface="BIZ UDPゴシック" panose="020B0400000000000000" pitchFamily="50" charset="-128"/>
                <a:ea typeface="BIZ UDPゴシック" panose="020B0400000000000000" pitchFamily="50" charset="-128"/>
              </a:endParaRPr>
            </a:p>
            <a:p>
              <a:pPr>
                <a:lnSpc>
                  <a:spcPts val="2000"/>
                </a:lnSpc>
              </a:pPr>
              <a:r>
                <a:rPr lang="ja-JP" altLang="en-US" sz="1400" dirty="0" smtClean="0">
                  <a:latin typeface="BIZ UDPゴシック" panose="020B0400000000000000" pitchFamily="50" charset="-128"/>
                  <a:ea typeface="BIZ UDPゴシック" panose="020B0400000000000000" pitchFamily="50" charset="-128"/>
                </a:rPr>
                <a:t>　　　　　　➣　幅広い行政分野で業務に必要な専門知識を身につけた人材を育成するため、大学・民間企業・</a:t>
              </a:r>
              <a:endParaRPr lang="en-US" altLang="ja-JP" sz="1400" dirty="0" smtClean="0">
                <a:latin typeface="BIZ UDPゴシック" panose="020B0400000000000000" pitchFamily="50" charset="-128"/>
                <a:ea typeface="BIZ UDPゴシック" panose="020B0400000000000000" pitchFamily="50" charset="-128"/>
              </a:endParaRPr>
            </a:p>
            <a:p>
              <a:pPr>
                <a:lnSpc>
                  <a:spcPts val="2000"/>
                </a:lnSpc>
              </a:pPr>
              <a:r>
                <a:rPr lang="ja-JP" altLang="en-US" sz="1400" dirty="0">
                  <a:latin typeface="BIZ UDPゴシック" panose="020B0400000000000000" pitchFamily="50" charset="-128"/>
                  <a:ea typeface="BIZ UDPゴシック" panose="020B0400000000000000" pitchFamily="50" charset="-128"/>
                </a:rPr>
                <a:t>　</a:t>
              </a:r>
              <a:r>
                <a:rPr lang="ja-JP" altLang="en-US" sz="1400" dirty="0" smtClean="0">
                  <a:latin typeface="BIZ UDPゴシック" panose="020B0400000000000000" pitchFamily="50" charset="-128"/>
                  <a:ea typeface="BIZ UDPゴシック" panose="020B0400000000000000" pitchFamily="50" charset="-128"/>
                </a:rPr>
                <a:t>　　　　　　外郭団体・他自治体・海外などへの人事交流・派遣を拡充。</a:t>
              </a:r>
              <a:endParaRPr lang="en-US" altLang="ja-JP" sz="1400" dirty="0" smtClean="0">
                <a:latin typeface="BIZ UDPゴシック" panose="020B0400000000000000" pitchFamily="50" charset="-128"/>
                <a:ea typeface="BIZ UDPゴシック" panose="020B0400000000000000" pitchFamily="50" charset="-128"/>
              </a:endParaRPr>
            </a:p>
            <a:p>
              <a:pPr>
                <a:lnSpc>
                  <a:spcPts val="2000"/>
                </a:lnSpc>
              </a:pPr>
              <a:r>
                <a:rPr lang="ja-JP" altLang="en-US" sz="1400" dirty="0">
                  <a:latin typeface="BIZ UDPゴシック" panose="020B0400000000000000" pitchFamily="50" charset="-128"/>
                  <a:ea typeface="BIZ UDPゴシック" panose="020B0400000000000000" pitchFamily="50" charset="-128"/>
                </a:rPr>
                <a:t>　</a:t>
              </a:r>
              <a:r>
                <a:rPr lang="ja-JP" altLang="en-US" sz="1400" dirty="0" smtClean="0">
                  <a:latin typeface="BIZ UDPゴシック" panose="020B0400000000000000" pitchFamily="50" charset="-128"/>
                  <a:ea typeface="BIZ UDPゴシック" panose="020B0400000000000000" pitchFamily="50" charset="-128"/>
                </a:rPr>
                <a:t>　　　</a:t>
              </a:r>
              <a:r>
                <a:rPr lang="ja-JP" altLang="en-US" sz="1400" dirty="0">
                  <a:latin typeface="BIZ UDPゴシック" panose="020B0400000000000000" pitchFamily="50" charset="-128"/>
                  <a:ea typeface="BIZ UDPゴシック" panose="020B0400000000000000" pitchFamily="50" charset="-128"/>
                </a:rPr>
                <a:t>　</a:t>
              </a:r>
              <a:r>
                <a:rPr lang="ja-JP" altLang="en-US" sz="1400" dirty="0" smtClean="0">
                  <a:latin typeface="BIZ UDPゴシック" panose="020B0400000000000000" pitchFamily="50" charset="-128"/>
                  <a:ea typeface="BIZ UDPゴシック" panose="020B0400000000000000" pitchFamily="50" charset="-128"/>
                </a:rPr>
                <a:t>　➣　直面する行政課題</a:t>
              </a:r>
              <a:r>
                <a:rPr lang="ja-JP" altLang="en-US" sz="1400" dirty="0">
                  <a:latin typeface="BIZ UDPゴシック" panose="020B0400000000000000" pitchFamily="50" charset="-128"/>
                  <a:ea typeface="BIZ UDPゴシック" panose="020B0400000000000000" pitchFamily="50" charset="-128"/>
                </a:rPr>
                <a:t>について、国外の行政機関、研究機関等</a:t>
              </a:r>
              <a:r>
                <a:rPr lang="ja-JP" altLang="en-US" sz="1400" dirty="0" smtClean="0">
                  <a:latin typeface="BIZ UDPゴシック" panose="020B0400000000000000" pitchFamily="50" charset="-128"/>
                  <a:ea typeface="BIZ UDPゴシック" panose="020B0400000000000000" pitchFamily="50" charset="-128"/>
                </a:rPr>
                <a:t>で先進事例を調査</a:t>
              </a:r>
              <a:r>
                <a:rPr lang="ja-JP" altLang="en-US" sz="1400" dirty="0">
                  <a:latin typeface="BIZ UDPゴシック" panose="020B0400000000000000" pitchFamily="50" charset="-128"/>
                  <a:ea typeface="BIZ UDPゴシック" panose="020B0400000000000000" pitchFamily="50" charset="-128"/>
                </a:rPr>
                <a:t>研究するため</a:t>
              </a:r>
              <a:r>
                <a:rPr lang="ja-JP" altLang="en-US" sz="1400" dirty="0" smtClean="0">
                  <a:latin typeface="BIZ UDPゴシック" panose="020B0400000000000000" pitchFamily="50" charset="-128"/>
                  <a:ea typeface="BIZ UDPゴシック" panose="020B0400000000000000" pitchFamily="50" charset="-128"/>
                </a:rPr>
                <a:t>、</a:t>
              </a:r>
              <a:endParaRPr lang="en-US" altLang="ja-JP" sz="1400" dirty="0" smtClean="0">
                <a:latin typeface="BIZ UDPゴシック" panose="020B0400000000000000" pitchFamily="50" charset="-128"/>
                <a:ea typeface="BIZ UDPゴシック" panose="020B0400000000000000" pitchFamily="50" charset="-128"/>
              </a:endParaRPr>
            </a:p>
            <a:p>
              <a:pPr>
                <a:lnSpc>
                  <a:spcPts val="2000"/>
                </a:lnSpc>
              </a:pPr>
              <a:r>
                <a:rPr lang="ja-JP" altLang="en-US" sz="1400" dirty="0">
                  <a:latin typeface="BIZ UDPゴシック" panose="020B0400000000000000" pitchFamily="50" charset="-128"/>
                  <a:ea typeface="BIZ UDPゴシック" panose="020B0400000000000000" pitchFamily="50" charset="-128"/>
                </a:rPr>
                <a:t>　</a:t>
              </a:r>
              <a:r>
                <a:rPr lang="ja-JP" altLang="en-US" sz="1400" dirty="0" smtClean="0">
                  <a:latin typeface="BIZ UDPゴシック" panose="020B0400000000000000" pitchFamily="50" charset="-128"/>
                  <a:ea typeface="BIZ UDPゴシック" panose="020B0400000000000000" pitchFamily="50" charset="-128"/>
                </a:rPr>
                <a:t>　　　　　　各所属が必要な職員</a:t>
              </a:r>
              <a:r>
                <a:rPr lang="ja-JP" altLang="en-US" sz="1400" dirty="0">
                  <a:latin typeface="BIZ UDPゴシック" panose="020B0400000000000000" pitchFamily="50" charset="-128"/>
                  <a:ea typeface="BIZ UDPゴシック" panose="020B0400000000000000" pitchFamily="50" charset="-128"/>
                </a:rPr>
                <a:t>を派遣</a:t>
              </a:r>
              <a:r>
                <a:rPr lang="ja-JP" altLang="en-US" sz="1400" dirty="0" smtClean="0">
                  <a:latin typeface="BIZ UDPゴシック" panose="020B0400000000000000" pitchFamily="50" charset="-128"/>
                  <a:ea typeface="BIZ UDPゴシック" panose="020B0400000000000000" pitchFamily="50" charset="-128"/>
                </a:rPr>
                <a:t>することができる仕組み。</a:t>
              </a:r>
              <a:endParaRPr lang="en-US" altLang="ja-JP" sz="1400" dirty="0">
                <a:latin typeface="BIZ UDPゴシック" panose="020B0400000000000000" pitchFamily="50" charset="-128"/>
                <a:ea typeface="BIZ UDPゴシック" panose="020B0400000000000000" pitchFamily="50" charset="-128"/>
              </a:endParaRPr>
            </a:p>
          </p:txBody>
        </p:sp>
        <p:sp>
          <p:nvSpPr>
            <p:cNvPr id="2" name="テキスト ボックス 1">
              <a:extLst>
                <a:ext uri="{FF2B5EF4-FFF2-40B4-BE49-F238E27FC236}">
                  <a16:creationId xmlns:a16="http://schemas.microsoft.com/office/drawing/2014/main" id="{4E85CE08-EBCA-2CB4-1A7F-5245FE0D6B47}"/>
                </a:ext>
              </a:extLst>
            </p:cNvPr>
            <p:cNvSpPr txBox="1"/>
            <p:nvPr/>
          </p:nvSpPr>
          <p:spPr>
            <a:xfrm>
              <a:off x="194606" y="837126"/>
              <a:ext cx="8603087" cy="310341"/>
            </a:xfrm>
            <a:prstGeom prst="rect">
              <a:avLst/>
            </a:prstGeom>
            <a:grpFill/>
          </p:spPr>
          <p:txBody>
            <a:bodyPr wrap="square" rtlCol="0">
              <a:spAutoFit/>
            </a:bodyPr>
            <a:lstStyle/>
            <a:p>
              <a:pPr>
                <a:lnSpc>
                  <a:spcPts val="1700"/>
                </a:lnSpc>
              </a:pPr>
              <a:r>
                <a:rPr lang="ja-JP" altLang="en-US" sz="1600" dirty="0">
                  <a:latin typeface="BIZ UDPゴシック" panose="020B0400000000000000" pitchFamily="50" charset="-128"/>
                  <a:ea typeface="BIZ UDPゴシック" panose="020B0400000000000000" pitchFamily="50" charset="-128"/>
                </a:rPr>
                <a:t>３　人的資本投資の強化</a:t>
              </a:r>
            </a:p>
          </p:txBody>
        </p:sp>
      </p:grpSp>
      <p:grpSp>
        <p:nvGrpSpPr>
          <p:cNvPr id="7" name="グループ化 6">
            <a:extLst>
              <a:ext uri="{FF2B5EF4-FFF2-40B4-BE49-F238E27FC236}">
                <a16:creationId xmlns:a16="http://schemas.microsoft.com/office/drawing/2014/main" id="{0055C546-09F9-B27D-9F1D-311ABBB6D6DD}"/>
              </a:ext>
            </a:extLst>
          </p:cNvPr>
          <p:cNvGrpSpPr/>
          <p:nvPr/>
        </p:nvGrpSpPr>
        <p:grpSpPr>
          <a:xfrm>
            <a:off x="165385" y="2241875"/>
            <a:ext cx="8708160" cy="1714496"/>
            <a:chOff x="208403" y="4377462"/>
            <a:chExt cx="8708160" cy="1714496"/>
          </a:xfrm>
        </p:grpSpPr>
        <p:sp>
          <p:nvSpPr>
            <p:cNvPr id="15" name="テキスト ボックス 14">
              <a:extLst>
                <a:ext uri="{FF2B5EF4-FFF2-40B4-BE49-F238E27FC236}">
                  <a16:creationId xmlns:a16="http://schemas.microsoft.com/office/drawing/2014/main" id="{D413A1C3-44A8-75F4-5EE9-BBD0BF966CB2}"/>
                </a:ext>
              </a:extLst>
            </p:cNvPr>
            <p:cNvSpPr txBox="1"/>
            <p:nvPr/>
          </p:nvSpPr>
          <p:spPr>
            <a:xfrm>
              <a:off x="432765" y="4717223"/>
              <a:ext cx="8483798" cy="1374735"/>
            </a:xfrm>
            <a:prstGeom prst="rect">
              <a:avLst/>
            </a:prstGeom>
            <a:noFill/>
          </p:spPr>
          <p:txBody>
            <a:bodyPr wrap="square" rtlCol="0">
              <a:spAutoFit/>
            </a:bodyPr>
            <a:lstStyle/>
            <a:p>
              <a:pPr marL="285750" indent="-285750">
                <a:lnSpc>
                  <a:spcPts val="2000"/>
                </a:lnSpc>
                <a:buFont typeface="Arial" panose="020B0604020202020204" pitchFamily="34" charset="0"/>
                <a:buChar char="•"/>
              </a:pPr>
              <a:r>
                <a:rPr lang="ja-JP" altLang="en-US" sz="1400" dirty="0">
                  <a:latin typeface="BIZ UDPゴシック" panose="020B0400000000000000" pitchFamily="50" charset="-128"/>
                  <a:ea typeface="BIZ UDPゴシック" panose="020B0400000000000000" pitchFamily="50" charset="-128"/>
                </a:rPr>
                <a:t>住民ニーズを反映したきめ細かな制度設計は、</a:t>
              </a:r>
              <a:r>
                <a:rPr lang="ja-JP" altLang="en-US" sz="1400" dirty="0" smtClean="0">
                  <a:latin typeface="BIZ UDPゴシック" panose="020B0400000000000000" pitchFamily="50" charset="-128"/>
                  <a:ea typeface="BIZ UDPゴシック" panose="020B0400000000000000" pitchFamily="50" charset="-128"/>
                </a:rPr>
                <a:t>プロ（自治体職員）</a:t>
              </a:r>
              <a:endParaRPr lang="en-US" altLang="ja-JP" sz="1400" dirty="0" smtClean="0">
                <a:latin typeface="BIZ UDPゴシック" panose="020B0400000000000000" pitchFamily="50" charset="-128"/>
                <a:ea typeface="BIZ UDPゴシック" panose="020B0400000000000000" pitchFamily="50" charset="-128"/>
              </a:endParaRPr>
            </a:p>
            <a:p>
              <a:pPr>
                <a:lnSpc>
                  <a:spcPts val="2000"/>
                </a:lnSpc>
              </a:pPr>
              <a:r>
                <a:rPr lang="ja-JP" altLang="en-US" sz="1400" dirty="0">
                  <a:latin typeface="BIZ UDPゴシック" panose="020B0400000000000000" pitchFamily="50" charset="-128"/>
                  <a:ea typeface="BIZ UDPゴシック" panose="020B0400000000000000" pitchFamily="50" charset="-128"/>
                </a:rPr>
                <a:t>　</a:t>
              </a:r>
              <a:r>
                <a:rPr lang="ja-JP" altLang="en-US" sz="1400" dirty="0" smtClean="0">
                  <a:latin typeface="BIZ UDPゴシック" panose="020B0400000000000000" pitchFamily="50" charset="-128"/>
                  <a:ea typeface="BIZ UDPゴシック" panose="020B0400000000000000" pitchFamily="50" charset="-128"/>
                </a:rPr>
                <a:t>　 のスキル</a:t>
              </a:r>
              <a:r>
                <a:rPr lang="ja-JP" altLang="en-US" sz="1400" dirty="0">
                  <a:latin typeface="BIZ UDPゴシック" panose="020B0400000000000000" pitchFamily="50" charset="-128"/>
                  <a:ea typeface="BIZ UDPゴシック" panose="020B0400000000000000" pitchFamily="50" charset="-128"/>
                </a:rPr>
                <a:t>が</a:t>
              </a:r>
              <a:r>
                <a:rPr lang="ja-JP" altLang="en-US" sz="1400" dirty="0" smtClean="0">
                  <a:latin typeface="BIZ UDPゴシック" panose="020B0400000000000000" pitchFamily="50" charset="-128"/>
                  <a:ea typeface="BIZ UDPゴシック" panose="020B0400000000000000" pitchFamily="50" charset="-128"/>
                </a:rPr>
                <a:t>重要。</a:t>
              </a:r>
              <a:endParaRPr lang="en-US" altLang="ja-JP" sz="1400" dirty="0">
                <a:latin typeface="BIZ UDPゴシック" panose="020B0400000000000000" pitchFamily="50" charset="-128"/>
                <a:ea typeface="BIZ UDPゴシック" panose="020B0400000000000000" pitchFamily="50" charset="-128"/>
              </a:endParaRPr>
            </a:p>
            <a:p>
              <a:pPr marL="285750" indent="-285750">
                <a:lnSpc>
                  <a:spcPts val="2000"/>
                </a:lnSpc>
                <a:buFont typeface="Arial" panose="020B0604020202020204" pitchFamily="34" charset="0"/>
                <a:buChar char="•"/>
              </a:pPr>
              <a:r>
                <a:rPr lang="ja-JP" altLang="en-US" sz="1400" dirty="0">
                  <a:latin typeface="BIZ UDPゴシック" panose="020B0400000000000000" pitchFamily="50" charset="-128"/>
                  <a:ea typeface="BIZ UDPゴシック" panose="020B0400000000000000" pitchFamily="50" charset="-128"/>
                </a:rPr>
                <a:t>行政組織としては、部署横断的に政策を形成しやすい環境整備が</a:t>
              </a:r>
              <a:r>
                <a:rPr lang="ja-JP" altLang="en-US" sz="1400" dirty="0" smtClean="0">
                  <a:latin typeface="BIZ UDPゴシック" panose="020B0400000000000000" pitchFamily="50" charset="-128"/>
                  <a:ea typeface="BIZ UDPゴシック" panose="020B0400000000000000" pitchFamily="50" charset="-128"/>
                </a:rPr>
                <a:t>重要。</a:t>
              </a:r>
              <a:endParaRPr lang="en-US" altLang="ja-JP" sz="1400" dirty="0" smtClean="0">
                <a:latin typeface="BIZ UDPゴシック" panose="020B0400000000000000" pitchFamily="50" charset="-128"/>
                <a:ea typeface="BIZ UDPゴシック" panose="020B0400000000000000" pitchFamily="50" charset="-128"/>
              </a:endParaRPr>
            </a:p>
            <a:p>
              <a:pPr>
                <a:lnSpc>
                  <a:spcPts val="2000"/>
                </a:lnSpc>
              </a:pPr>
              <a:r>
                <a:rPr lang="en-US" altLang="ja-JP" sz="1400" dirty="0">
                  <a:latin typeface="BIZ UDPゴシック" panose="020B0400000000000000" pitchFamily="50" charset="-128"/>
                  <a:ea typeface="BIZ UDPゴシック" panose="020B0400000000000000" pitchFamily="50" charset="-128"/>
                </a:rPr>
                <a:t> </a:t>
              </a:r>
              <a:r>
                <a:rPr lang="en-US" altLang="ja-JP" sz="1400" dirty="0" smtClean="0">
                  <a:latin typeface="BIZ UDPゴシック" panose="020B0400000000000000" pitchFamily="50" charset="-128"/>
                  <a:ea typeface="BIZ UDPゴシック" panose="020B0400000000000000" pitchFamily="50" charset="-128"/>
                </a:rPr>
                <a:t>    </a:t>
              </a:r>
              <a:r>
                <a:rPr lang="ja-JP" altLang="en-US" sz="1400" dirty="0" smtClean="0">
                  <a:latin typeface="BIZ UDPゴシック" panose="020B0400000000000000" pitchFamily="50" charset="-128"/>
                  <a:ea typeface="BIZ UDPゴシック" panose="020B0400000000000000" pitchFamily="50" charset="-128"/>
                </a:rPr>
                <a:t>ヤングボード</a:t>
              </a:r>
              <a:r>
                <a:rPr lang="ja-JP" altLang="en-US" sz="1400" dirty="0">
                  <a:latin typeface="BIZ UDPゴシック" panose="020B0400000000000000" pitchFamily="50" charset="-128"/>
                  <a:ea typeface="BIZ UDPゴシック" panose="020B0400000000000000" pitchFamily="50" charset="-128"/>
                </a:rPr>
                <a:t>制度などがあってもいいのでは。</a:t>
              </a:r>
              <a:endParaRPr lang="en-US" altLang="ja-JP" sz="1400" dirty="0">
                <a:latin typeface="BIZ UDPゴシック" panose="020B0400000000000000" pitchFamily="50" charset="-128"/>
                <a:ea typeface="BIZ UDPゴシック" panose="020B0400000000000000" pitchFamily="50" charset="-128"/>
              </a:endParaRPr>
            </a:p>
            <a:p>
              <a:pPr marL="285750" indent="-285750">
                <a:lnSpc>
                  <a:spcPts val="2000"/>
                </a:lnSpc>
                <a:buFont typeface="Arial" panose="020B0604020202020204" pitchFamily="34" charset="0"/>
                <a:buChar char="•"/>
              </a:pPr>
              <a:r>
                <a:rPr lang="ja-JP" altLang="en-US" sz="1400" dirty="0">
                  <a:latin typeface="BIZ UDPゴシック" panose="020B0400000000000000" pitchFamily="50" charset="-128"/>
                  <a:ea typeface="BIZ UDPゴシック" panose="020B0400000000000000" pitchFamily="50" charset="-128"/>
                </a:rPr>
                <a:t>前提として行政のデジタル化による事務の効率化、公民連携は当然に</a:t>
              </a:r>
              <a:r>
                <a:rPr lang="ja-JP" altLang="en-US" sz="1400" dirty="0" smtClean="0">
                  <a:latin typeface="BIZ UDPゴシック" panose="020B0400000000000000" pitchFamily="50" charset="-128"/>
                  <a:ea typeface="BIZ UDPゴシック" panose="020B0400000000000000" pitchFamily="50" charset="-128"/>
                </a:rPr>
                <a:t>必要。</a:t>
              </a:r>
              <a:endParaRPr lang="en-US" altLang="ja-JP" sz="1400" dirty="0">
                <a:latin typeface="BIZ UDPゴシック" panose="020B0400000000000000" pitchFamily="50" charset="-128"/>
                <a:ea typeface="BIZ UDPゴシック" panose="020B0400000000000000" pitchFamily="50" charset="-128"/>
              </a:endParaRPr>
            </a:p>
          </p:txBody>
        </p:sp>
        <p:sp>
          <p:nvSpPr>
            <p:cNvPr id="16" name="テキスト ボックス 15">
              <a:extLst>
                <a:ext uri="{FF2B5EF4-FFF2-40B4-BE49-F238E27FC236}">
                  <a16:creationId xmlns:a16="http://schemas.microsoft.com/office/drawing/2014/main" id="{22A80EFF-B564-0D67-6AA5-0909FB4E695E}"/>
                </a:ext>
              </a:extLst>
            </p:cNvPr>
            <p:cNvSpPr txBox="1"/>
            <p:nvPr/>
          </p:nvSpPr>
          <p:spPr>
            <a:xfrm>
              <a:off x="208403" y="4377462"/>
              <a:ext cx="8603087" cy="310341"/>
            </a:xfrm>
            <a:prstGeom prst="rect">
              <a:avLst/>
            </a:prstGeom>
            <a:noFill/>
          </p:spPr>
          <p:txBody>
            <a:bodyPr wrap="square" rtlCol="0">
              <a:spAutoFit/>
            </a:bodyPr>
            <a:lstStyle/>
            <a:p>
              <a:pPr>
                <a:lnSpc>
                  <a:spcPts val="1700"/>
                </a:lnSpc>
              </a:pPr>
              <a:r>
                <a:rPr lang="ja-JP" altLang="en-US" sz="1600" dirty="0">
                  <a:latin typeface="BIZ UDPゴシック" panose="020B0400000000000000" pitchFamily="50" charset="-128"/>
                  <a:ea typeface="BIZ UDPゴシック" panose="020B0400000000000000" pitchFamily="50" charset="-128"/>
                </a:rPr>
                <a:t>２　職員が主体的に政策形成を行いやすい組織環境づくり</a:t>
              </a:r>
              <a:endParaRPr lang="en-US" altLang="ja-JP" sz="1600" dirty="0">
                <a:latin typeface="BIZ UDPゴシック" panose="020B0400000000000000" pitchFamily="50" charset="-128"/>
                <a:ea typeface="BIZ UDPゴシック" panose="020B0400000000000000" pitchFamily="50" charset="-128"/>
              </a:endParaRPr>
            </a:p>
          </p:txBody>
        </p:sp>
      </p:grpSp>
      <p:grpSp>
        <p:nvGrpSpPr>
          <p:cNvPr id="11" name="グループ化 10">
            <a:extLst>
              <a:ext uri="{FF2B5EF4-FFF2-40B4-BE49-F238E27FC236}">
                <a16:creationId xmlns:a16="http://schemas.microsoft.com/office/drawing/2014/main" id="{285A0AB8-8D66-AA31-AB19-5136527B117F}"/>
              </a:ext>
            </a:extLst>
          </p:cNvPr>
          <p:cNvGrpSpPr/>
          <p:nvPr/>
        </p:nvGrpSpPr>
        <p:grpSpPr>
          <a:xfrm>
            <a:off x="179453" y="668194"/>
            <a:ext cx="8853317" cy="1172115"/>
            <a:chOff x="190272" y="4515172"/>
            <a:chExt cx="8697072" cy="1172115"/>
          </a:xfrm>
        </p:grpSpPr>
        <p:sp>
          <p:nvSpPr>
            <p:cNvPr id="12" name="テキスト ボックス 11">
              <a:extLst>
                <a:ext uri="{FF2B5EF4-FFF2-40B4-BE49-F238E27FC236}">
                  <a16:creationId xmlns:a16="http://schemas.microsoft.com/office/drawing/2014/main" id="{D8B1E75C-BE89-DDF2-AD55-3BD8B4C586FD}"/>
                </a:ext>
              </a:extLst>
            </p:cNvPr>
            <p:cNvSpPr txBox="1"/>
            <p:nvPr/>
          </p:nvSpPr>
          <p:spPr>
            <a:xfrm>
              <a:off x="403546" y="4825513"/>
              <a:ext cx="8483798" cy="861774"/>
            </a:xfrm>
            <a:prstGeom prst="rect">
              <a:avLst/>
            </a:prstGeom>
            <a:noFill/>
          </p:spPr>
          <p:txBody>
            <a:bodyPr wrap="square" rtlCol="0">
              <a:spAutoFit/>
            </a:bodyPr>
            <a:lstStyle/>
            <a:p>
              <a:pPr marL="285750" indent="-285750">
                <a:lnSpc>
                  <a:spcPts val="2000"/>
                </a:lnSpc>
                <a:buFont typeface="Arial" panose="020B0604020202020204" pitchFamily="34" charset="0"/>
                <a:buChar char="•"/>
              </a:pPr>
              <a:r>
                <a:rPr lang="ja-JP" altLang="en-US" sz="1400" dirty="0">
                  <a:latin typeface="BIZ UDPゴシック" panose="020B0400000000000000" pitchFamily="50" charset="-128"/>
                  <a:ea typeface="BIZ UDPゴシック" panose="020B0400000000000000" pitchFamily="50" charset="-128"/>
                </a:rPr>
                <a:t>副首都化の効果を、</a:t>
              </a:r>
              <a:r>
                <a:rPr lang="ja-JP" altLang="en-US" sz="1400" dirty="0" smtClean="0">
                  <a:latin typeface="BIZ UDPゴシック" panose="020B0400000000000000" pitchFamily="50" charset="-128"/>
                  <a:ea typeface="BIZ UDPゴシック" panose="020B0400000000000000" pitchFamily="50" charset="-128"/>
                </a:rPr>
                <a:t>府</a:t>
              </a:r>
              <a:r>
                <a:rPr lang="ja-JP" altLang="en-US" sz="1400" dirty="0">
                  <a:latin typeface="BIZ UDPゴシック" panose="020B0400000000000000" pitchFamily="50" charset="-128"/>
                  <a:ea typeface="BIZ UDPゴシック" panose="020B0400000000000000" pitchFamily="50" charset="-128"/>
                </a:rPr>
                <a:t>内</a:t>
              </a:r>
              <a:r>
                <a:rPr lang="ja-JP" altLang="en-US" sz="1400" dirty="0" smtClean="0">
                  <a:latin typeface="BIZ UDPゴシック" panose="020B0400000000000000" pitchFamily="50" charset="-128"/>
                  <a:ea typeface="BIZ UDPゴシック" panose="020B0400000000000000" pitchFamily="50" charset="-128"/>
                </a:rPr>
                <a:t>全域</a:t>
              </a:r>
              <a:r>
                <a:rPr lang="ja-JP" altLang="en-US" sz="1400" dirty="0">
                  <a:latin typeface="BIZ UDPゴシック" panose="020B0400000000000000" pitchFamily="50" charset="-128"/>
                  <a:ea typeface="BIZ UDPゴシック" panose="020B0400000000000000" pitchFamily="50" charset="-128"/>
                </a:rPr>
                <a:t>の享受</a:t>
              </a:r>
              <a:r>
                <a:rPr lang="ja-JP" altLang="en-US" sz="1400" dirty="0" smtClean="0">
                  <a:latin typeface="BIZ UDPゴシック" panose="020B0400000000000000" pitchFamily="50" charset="-128"/>
                  <a:ea typeface="BIZ UDPゴシック" panose="020B0400000000000000" pitchFamily="50" charset="-128"/>
                </a:rPr>
                <a:t>をめざす</a:t>
              </a:r>
              <a:r>
                <a:rPr lang="ja-JP" altLang="en-US" sz="1400" dirty="0">
                  <a:latin typeface="BIZ UDPゴシック" panose="020B0400000000000000" pitchFamily="50" charset="-128"/>
                  <a:ea typeface="BIZ UDPゴシック" panose="020B0400000000000000" pitchFamily="50" charset="-128"/>
                </a:rPr>
                <a:t>。</a:t>
              </a:r>
              <a:endParaRPr lang="en-US" altLang="ja-JP" sz="1400" dirty="0">
                <a:latin typeface="BIZ UDPゴシック" panose="020B0400000000000000" pitchFamily="50" charset="-128"/>
                <a:ea typeface="BIZ UDPゴシック" panose="020B0400000000000000" pitchFamily="50" charset="-128"/>
              </a:endParaRPr>
            </a:p>
            <a:p>
              <a:pPr marL="285750" indent="-285750">
                <a:lnSpc>
                  <a:spcPts val="2000"/>
                </a:lnSpc>
                <a:buFont typeface="Arial" panose="020B0604020202020204" pitchFamily="34" charset="0"/>
                <a:buChar char="•"/>
              </a:pPr>
              <a:r>
                <a:rPr lang="ja-JP" altLang="en-US" sz="1400" dirty="0">
                  <a:latin typeface="BIZ UDPゴシック" panose="020B0400000000000000" pitchFamily="50" charset="-128"/>
                  <a:ea typeface="BIZ UDPゴシック" panose="020B0400000000000000" pitchFamily="50" charset="-128"/>
                </a:rPr>
                <a:t>府市の改革に比べ、市町村の改革や能力不足への</a:t>
              </a:r>
              <a:r>
                <a:rPr lang="ja-JP" altLang="en-US" sz="1400" dirty="0" smtClean="0">
                  <a:latin typeface="BIZ UDPゴシック" panose="020B0400000000000000" pitchFamily="50" charset="-128"/>
                  <a:ea typeface="BIZ UDPゴシック" panose="020B0400000000000000" pitchFamily="50" charset="-128"/>
                </a:rPr>
                <a:t>懸念。</a:t>
              </a:r>
              <a:endParaRPr lang="en-US" altLang="ja-JP" sz="1400" dirty="0">
                <a:latin typeface="BIZ UDPゴシック" panose="020B0400000000000000" pitchFamily="50" charset="-128"/>
                <a:ea typeface="BIZ UDPゴシック" panose="020B0400000000000000" pitchFamily="50" charset="-128"/>
              </a:endParaRPr>
            </a:p>
            <a:p>
              <a:pPr marL="285750" indent="-285750">
                <a:lnSpc>
                  <a:spcPts val="2000"/>
                </a:lnSpc>
                <a:buFont typeface="Arial" panose="020B0604020202020204" pitchFamily="34" charset="0"/>
                <a:buChar char="•"/>
              </a:pPr>
              <a:r>
                <a:rPr lang="en-US" altLang="ja-JP" sz="1400" dirty="0">
                  <a:latin typeface="BIZ UDPゴシック" panose="020B0400000000000000" pitchFamily="50" charset="-128"/>
                  <a:ea typeface="BIZ UDPゴシック" panose="020B0400000000000000" pitchFamily="50" charset="-128"/>
                </a:rPr>
                <a:t>One</a:t>
              </a:r>
              <a:r>
                <a:rPr lang="ja-JP" altLang="en-US" sz="1400" dirty="0">
                  <a:latin typeface="BIZ UDPゴシック" panose="020B0400000000000000" pitchFamily="50" charset="-128"/>
                  <a:ea typeface="BIZ UDPゴシック" panose="020B0400000000000000" pitchFamily="50" charset="-128"/>
                </a:rPr>
                <a:t>消防や大阪市、中核市を中心とする周辺協力体制</a:t>
              </a:r>
              <a:r>
                <a:rPr lang="ja-JP" altLang="en-US" sz="1400" dirty="0" smtClean="0">
                  <a:latin typeface="BIZ UDPゴシック" panose="020B0400000000000000" pitchFamily="50" charset="-128"/>
                  <a:ea typeface="BIZ UDPゴシック" panose="020B0400000000000000" pitchFamily="50" charset="-128"/>
                </a:rPr>
                <a:t>など。</a:t>
              </a:r>
              <a:endParaRPr lang="en-US" altLang="ja-JP" sz="1400" dirty="0">
                <a:latin typeface="BIZ UDPゴシック" panose="020B0400000000000000" pitchFamily="50" charset="-128"/>
                <a:ea typeface="BIZ UDPゴシック" panose="020B0400000000000000" pitchFamily="50" charset="-128"/>
              </a:endParaRPr>
            </a:p>
          </p:txBody>
        </p:sp>
        <p:sp>
          <p:nvSpPr>
            <p:cNvPr id="13" name="テキスト ボックス 12">
              <a:extLst>
                <a:ext uri="{FF2B5EF4-FFF2-40B4-BE49-F238E27FC236}">
                  <a16:creationId xmlns:a16="http://schemas.microsoft.com/office/drawing/2014/main" id="{28657EC1-5AD5-54CC-75FD-7021079E17D7}"/>
                </a:ext>
              </a:extLst>
            </p:cNvPr>
            <p:cNvSpPr txBox="1"/>
            <p:nvPr/>
          </p:nvSpPr>
          <p:spPr>
            <a:xfrm>
              <a:off x="190272" y="4515172"/>
              <a:ext cx="8603087" cy="310341"/>
            </a:xfrm>
            <a:prstGeom prst="rect">
              <a:avLst/>
            </a:prstGeom>
            <a:noFill/>
          </p:spPr>
          <p:txBody>
            <a:bodyPr wrap="square" rtlCol="0">
              <a:spAutoFit/>
            </a:bodyPr>
            <a:lstStyle/>
            <a:p>
              <a:pPr>
                <a:lnSpc>
                  <a:spcPts val="1700"/>
                </a:lnSpc>
              </a:pPr>
              <a:r>
                <a:rPr lang="ja-JP" altLang="en-US" sz="1600" dirty="0">
                  <a:latin typeface="BIZ UDPゴシック" panose="020B0400000000000000" pitchFamily="50" charset="-128"/>
                  <a:ea typeface="BIZ UDPゴシック" panose="020B0400000000000000" pitchFamily="50" charset="-128"/>
                </a:rPr>
                <a:t>１　府内市町村との連携の更なる強化</a:t>
              </a:r>
              <a:endParaRPr lang="en-US" altLang="ja-JP" sz="1600" dirty="0">
                <a:latin typeface="BIZ UDPゴシック" panose="020B0400000000000000" pitchFamily="50" charset="-128"/>
                <a:ea typeface="BIZ UDPゴシック" panose="020B0400000000000000" pitchFamily="50" charset="-128"/>
              </a:endParaRPr>
            </a:p>
          </p:txBody>
        </p:sp>
      </p:grpSp>
      <p:sp>
        <p:nvSpPr>
          <p:cNvPr id="28" name="スライド番号プレースホルダー 3"/>
          <p:cNvSpPr>
            <a:spLocks noGrp="1"/>
          </p:cNvSpPr>
          <p:nvPr>
            <p:ph type="sldNum" sz="quarter" idx="12"/>
          </p:nvPr>
        </p:nvSpPr>
        <p:spPr>
          <a:xfrm>
            <a:off x="7086600" y="6483071"/>
            <a:ext cx="2057400" cy="365125"/>
          </a:xfrm>
        </p:spPr>
        <p:txBody>
          <a:bodyPr/>
          <a:lstStyle/>
          <a:p>
            <a:fld id="{138CA411-231B-42B9-AF63-97A64194AA60}" type="slidenum">
              <a:rPr lang="ja-JP" altLang="en-US" smtClean="0"/>
              <a:pPr/>
              <a:t>139</a:t>
            </a:fld>
            <a:endParaRPr lang="ja-JP" altLang="en-US" dirty="0"/>
          </a:p>
        </p:txBody>
      </p:sp>
    </p:spTree>
    <p:extLst>
      <p:ext uri="{BB962C8B-B14F-4D97-AF65-F5344CB8AC3E}">
        <p14:creationId xmlns:p14="http://schemas.microsoft.com/office/powerpoint/2010/main" val="10229591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テキスト ボックス 58"/>
          <p:cNvSpPr txBox="1"/>
          <p:nvPr/>
        </p:nvSpPr>
        <p:spPr>
          <a:xfrm>
            <a:off x="5129276" y="6624000"/>
            <a:ext cx="3852000" cy="216000"/>
          </a:xfrm>
          <a:prstGeom prst="rect">
            <a:avLst/>
          </a:prstGeom>
          <a:noFill/>
        </p:spPr>
        <p:txBody>
          <a:bodyPr wrap="square" lIns="36000" tIns="36000" rIns="36000" bIns="3600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出典：総務省「地方公共団体の主要財政指標一覧」をもとに副首都推進局で作成</a:t>
            </a:r>
          </a:p>
        </p:txBody>
      </p:sp>
      <p:pic>
        <p:nvPicPr>
          <p:cNvPr id="3" name="図 2"/>
          <p:cNvPicPr>
            <a:picLocks noChangeAspect="1"/>
          </p:cNvPicPr>
          <p:nvPr/>
        </p:nvPicPr>
        <p:blipFill>
          <a:blip r:embed="rId3"/>
          <a:stretch>
            <a:fillRect/>
          </a:stretch>
        </p:blipFill>
        <p:spPr>
          <a:xfrm>
            <a:off x="482928" y="864000"/>
            <a:ext cx="8669263" cy="5773412"/>
          </a:xfrm>
          <a:prstGeom prst="rect">
            <a:avLst/>
          </a:prstGeom>
        </p:spPr>
      </p:pic>
      <p:cxnSp>
        <p:nvCxnSpPr>
          <p:cNvPr id="5" name="直線コネクタ 4"/>
          <p:cNvCxnSpPr/>
          <p:nvPr/>
        </p:nvCxnSpPr>
        <p:spPr>
          <a:xfrm>
            <a:off x="216000" y="504000"/>
            <a:ext cx="8676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テキスト ボックス 5"/>
          <p:cNvSpPr txBox="1"/>
          <p:nvPr/>
        </p:nvSpPr>
        <p:spPr>
          <a:xfrm>
            <a:off x="169966" y="4270"/>
            <a:ext cx="233910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ja-JP" altLang="en-US" sz="2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大阪府の財政</a:t>
            </a:r>
            <a:r>
              <a:rPr kumimoji="1" lang="en-US" altLang="ja-JP" sz="2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endParaRPr kumimoji="1" lang="ja-JP" altLang="en-US" sz="2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62" name="ホームベース 61"/>
          <p:cNvSpPr/>
          <p:nvPr/>
        </p:nvSpPr>
        <p:spPr>
          <a:xfrm>
            <a:off x="55363" y="682540"/>
            <a:ext cx="387274" cy="3087986"/>
          </a:xfrm>
          <a:prstGeom prst="homePlate">
            <a:avLst>
              <a:gd name="adj" fmla="val 26287"/>
            </a:avLst>
          </a:prstGeom>
          <a:solidFill>
            <a:schemeClr val="accent4">
              <a:lumMod val="20000"/>
              <a:lumOff val="80000"/>
            </a:schemeClr>
          </a:solidFill>
          <a:ln>
            <a:solidFill>
              <a:schemeClr val="accent2"/>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63" name="ホームベース 62"/>
          <p:cNvSpPr/>
          <p:nvPr/>
        </p:nvSpPr>
        <p:spPr>
          <a:xfrm>
            <a:off x="4507910" y="682540"/>
            <a:ext cx="387274" cy="3087986"/>
          </a:xfrm>
          <a:prstGeom prst="homePlate">
            <a:avLst>
              <a:gd name="adj" fmla="val 26287"/>
            </a:avLst>
          </a:prstGeom>
          <a:solidFill>
            <a:schemeClr val="accent4">
              <a:lumMod val="20000"/>
              <a:lumOff val="80000"/>
            </a:schemeClr>
          </a:solidFill>
          <a:ln>
            <a:solidFill>
              <a:schemeClr val="accent2"/>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64" name="ホームベース 63"/>
          <p:cNvSpPr/>
          <p:nvPr/>
        </p:nvSpPr>
        <p:spPr>
          <a:xfrm>
            <a:off x="69896" y="3919581"/>
            <a:ext cx="387274" cy="2880000"/>
          </a:xfrm>
          <a:prstGeom prst="homePlate">
            <a:avLst>
              <a:gd name="adj" fmla="val 26287"/>
            </a:avLst>
          </a:prstGeom>
          <a:solidFill>
            <a:schemeClr val="accent4">
              <a:lumMod val="20000"/>
              <a:lumOff val="80000"/>
            </a:schemeClr>
          </a:solidFill>
          <a:ln>
            <a:solidFill>
              <a:schemeClr val="accent2"/>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65" name="ホームベース 64"/>
          <p:cNvSpPr/>
          <p:nvPr/>
        </p:nvSpPr>
        <p:spPr>
          <a:xfrm>
            <a:off x="4522443" y="3919581"/>
            <a:ext cx="387274" cy="2880000"/>
          </a:xfrm>
          <a:prstGeom prst="homePlate">
            <a:avLst>
              <a:gd name="adj" fmla="val 26287"/>
            </a:avLst>
          </a:prstGeom>
          <a:solidFill>
            <a:schemeClr val="accent4">
              <a:lumMod val="20000"/>
              <a:lumOff val="80000"/>
            </a:schemeClr>
          </a:solidFill>
          <a:ln>
            <a:solidFill>
              <a:schemeClr val="accent2"/>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77" name="テキスト ボックス 76"/>
          <p:cNvSpPr txBox="1"/>
          <p:nvPr/>
        </p:nvSpPr>
        <p:spPr>
          <a:xfrm>
            <a:off x="43597" y="1590547"/>
            <a:ext cx="400110" cy="1528624"/>
          </a:xfrm>
          <a:prstGeom prst="rect">
            <a:avLst/>
          </a:prstGeom>
          <a:noFill/>
        </p:spPr>
        <p:txBody>
          <a:bodyPr vert="eaVert"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府税収入（億円）</a:t>
            </a:r>
          </a:p>
        </p:txBody>
      </p:sp>
      <p:sp>
        <p:nvSpPr>
          <p:cNvPr id="78" name="テキスト ボックス 77"/>
          <p:cNvSpPr txBox="1"/>
          <p:nvPr/>
        </p:nvSpPr>
        <p:spPr>
          <a:xfrm>
            <a:off x="4495074" y="1513451"/>
            <a:ext cx="400110" cy="1528624"/>
          </a:xfrm>
          <a:prstGeom prst="rect">
            <a:avLst/>
          </a:prstGeom>
          <a:noFill/>
        </p:spPr>
        <p:txBody>
          <a:bodyPr vert="eaVert"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実質収支（億円）</a:t>
            </a:r>
          </a:p>
        </p:txBody>
      </p:sp>
      <p:sp>
        <p:nvSpPr>
          <p:cNvPr id="79" name="テキスト ボックス 78"/>
          <p:cNvSpPr txBox="1"/>
          <p:nvPr/>
        </p:nvSpPr>
        <p:spPr>
          <a:xfrm>
            <a:off x="31335" y="4678130"/>
            <a:ext cx="400110" cy="1708160"/>
          </a:xfrm>
          <a:prstGeom prst="rect">
            <a:avLst/>
          </a:prstGeom>
          <a:noFill/>
        </p:spPr>
        <p:txBody>
          <a:bodyPr vert="eaVert"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地方債残高（億円）</a:t>
            </a:r>
          </a:p>
        </p:txBody>
      </p:sp>
      <p:sp>
        <p:nvSpPr>
          <p:cNvPr id="80" name="テキスト ボックス 79"/>
          <p:cNvSpPr txBox="1"/>
          <p:nvPr/>
        </p:nvSpPr>
        <p:spPr>
          <a:xfrm>
            <a:off x="4511727" y="4853441"/>
            <a:ext cx="400110" cy="1169551"/>
          </a:xfrm>
          <a:prstGeom prst="rect">
            <a:avLst/>
          </a:prstGeom>
          <a:noFill/>
        </p:spPr>
        <p:txBody>
          <a:bodyPr vert="eaVert"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将来負担比率</a:t>
            </a:r>
          </a:p>
        </p:txBody>
      </p:sp>
      <p:sp>
        <p:nvSpPr>
          <p:cNvPr id="82" name="テキスト ボックス 81"/>
          <p:cNvSpPr txBox="1"/>
          <p:nvPr/>
        </p:nvSpPr>
        <p:spPr>
          <a:xfrm>
            <a:off x="519149" y="976286"/>
            <a:ext cx="595035"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（億円）</a:t>
            </a:r>
          </a:p>
        </p:txBody>
      </p:sp>
      <p:sp>
        <p:nvSpPr>
          <p:cNvPr id="83" name="テキスト ボックス 82"/>
          <p:cNvSpPr txBox="1"/>
          <p:nvPr/>
        </p:nvSpPr>
        <p:spPr>
          <a:xfrm>
            <a:off x="337592" y="4223476"/>
            <a:ext cx="595035"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（億円）</a:t>
            </a:r>
          </a:p>
        </p:txBody>
      </p:sp>
      <p:sp>
        <p:nvSpPr>
          <p:cNvPr id="84" name="テキスト ボックス 83"/>
          <p:cNvSpPr txBox="1"/>
          <p:nvPr/>
        </p:nvSpPr>
        <p:spPr>
          <a:xfrm>
            <a:off x="4822754" y="794880"/>
            <a:ext cx="595035"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（億円）</a:t>
            </a:r>
          </a:p>
        </p:txBody>
      </p:sp>
      <p:sp>
        <p:nvSpPr>
          <p:cNvPr id="2" name="テキスト ボックス 1"/>
          <p:cNvSpPr txBox="1"/>
          <p:nvPr/>
        </p:nvSpPr>
        <p:spPr>
          <a:xfrm>
            <a:off x="1285551" y="1544508"/>
            <a:ext cx="1026031"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9,702</a:t>
            </a:r>
            <a:endParaRPr kumimoji="1"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41" name="テキスト ボックス 40"/>
          <p:cNvSpPr txBox="1"/>
          <p:nvPr/>
        </p:nvSpPr>
        <p:spPr>
          <a:xfrm>
            <a:off x="3469043" y="1037339"/>
            <a:ext cx="1026031"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13,960</a:t>
            </a:r>
            <a:endParaRPr kumimoji="1"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37" name="テキスト ボックス 36"/>
          <p:cNvSpPr txBox="1"/>
          <p:nvPr/>
        </p:nvSpPr>
        <p:spPr>
          <a:xfrm>
            <a:off x="444554" y="3404858"/>
            <a:ext cx="4186177"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※2017</a:t>
            </a:r>
            <a:r>
              <a:rPr kumimoji="1" lang="ja-JP" altLang="en-US"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年度以前の地方消費税は都道府県間清算後に調整</a:t>
            </a:r>
            <a:endParaRPr kumimoji="1" lang="en-US" altLang="ja-JP"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30" name="テキスト ボックス 29"/>
          <p:cNvSpPr txBox="1"/>
          <p:nvPr/>
        </p:nvSpPr>
        <p:spPr>
          <a:xfrm>
            <a:off x="461175" y="539234"/>
            <a:ext cx="3894319" cy="461665"/>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2021</a:t>
            </a:r>
            <a:r>
              <a:rPr kumimoji="1"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年度の府税収入は</a:t>
            </a:r>
            <a:r>
              <a:rPr kumimoji="1"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1</a:t>
            </a:r>
            <a:r>
              <a:rPr kumimoji="1"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兆</a:t>
            </a:r>
            <a:r>
              <a:rPr kumimoji="1"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3,960</a:t>
            </a:r>
            <a:r>
              <a:rPr kumimoji="1"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億円で、過去最高</a:t>
            </a:r>
            <a:endParaRPr kumimoji="1"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底値の</a:t>
            </a:r>
            <a:r>
              <a:rPr kumimoji="1"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2011</a:t>
            </a:r>
            <a:r>
              <a:rPr kumimoji="1"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年度から</a:t>
            </a:r>
            <a:r>
              <a:rPr kumimoji="1"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4,258</a:t>
            </a:r>
            <a:r>
              <a:rPr kumimoji="1"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億円</a:t>
            </a:r>
            <a:r>
              <a:rPr kumimoji="1" lang="ja-JP" altLang="en-US" sz="120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rPr>
              <a:t>増加。（</a:t>
            </a:r>
            <a:r>
              <a:rPr kumimoji="1"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1.4</a:t>
            </a:r>
            <a:r>
              <a:rPr kumimoji="1"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倍）</a:t>
            </a:r>
          </a:p>
        </p:txBody>
      </p:sp>
      <p:cxnSp>
        <p:nvCxnSpPr>
          <p:cNvPr id="31" name="直線矢印コネクタ 30"/>
          <p:cNvCxnSpPr/>
          <p:nvPr/>
        </p:nvCxnSpPr>
        <p:spPr>
          <a:xfrm flipV="1">
            <a:off x="1955509" y="1196460"/>
            <a:ext cx="1766614" cy="43248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2" name="テキスト ボックス 31"/>
          <p:cNvSpPr txBox="1"/>
          <p:nvPr/>
        </p:nvSpPr>
        <p:spPr>
          <a:xfrm>
            <a:off x="2394223" y="1099157"/>
            <a:ext cx="537327"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1.4</a:t>
            </a:r>
            <a:r>
              <a:rPr kumimoji="1"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倍</a:t>
            </a:r>
          </a:p>
        </p:txBody>
      </p:sp>
      <p:sp>
        <p:nvSpPr>
          <p:cNvPr id="35" name="テキスト ボックス 34"/>
          <p:cNvSpPr txBox="1"/>
          <p:nvPr/>
        </p:nvSpPr>
        <p:spPr>
          <a:xfrm>
            <a:off x="5357309" y="1572136"/>
            <a:ext cx="1504405"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10</a:t>
            </a:r>
            <a:r>
              <a:rPr kumimoji="1"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年連続赤字決算</a:t>
            </a:r>
          </a:p>
        </p:txBody>
      </p:sp>
      <p:sp>
        <p:nvSpPr>
          <p:cNvPr id="36" name="テキスト ボックス 35"/>
          <p:cNvSpPr txBox="1"/>
          <p:nvPr/>
        </p:nvSpPr>
        <p:spPr>
          <a:xfrm>
            <a:off x="7183111" y="2276913"/>
            <a:ext cx="1504405"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14</a:t>
            </a:r>
            <a:r>
              <a:rPr kumimoji="1"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年連続</a:t>
            </a:r>
            <a:r>
              <a:rPr kumimoji="1" lang="ja-JP" altLang="en-US" sz="1100" b="1" i="0"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BIZ UDゴシック" panose="020B0400000000000000" pitchFamily="49" charset="-128"/>
                <a:ea typeface="BIZ UDゴシック" panose="020B0400000000000000" pitchFamily="49" charset="-128"/>
              </a:rPr>
              <a:t>黒字決算</a:t>
            </a:r>
          </a:p>
        </p:txBody>
      </p:sp>
      <p:cxnSp>
        <p:nvCxnSpPr>
          <p:cNvPr id="38" name="直線矢印コネクタ 37"/>
          <p:cNvCxnSpPr/>
          <p:nvPr/>
        </p:nvCxnSpPr>
        <p:spPr>
          <a:xfrm>
            <a:off x="5442303" y="1949796"/>
            <a:ext cx="1440000" cy="0"/>
          </a:xfrm>
          <a:prstGeom prst="straightConnector1">
            <a:avLst/>
          </a:prstGeom>
          <a:ln>
            <a:solidFill>
              <a:srgbClr val="FF0000"/>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9" name="直線矢印コネクタ 38"/>
          <p:cNvCxnSpPr/>
          <p:nvPr/>
        </p:nvCxnSpPr>
        <p:spPr>
          <a:xfrm>
            <a:off x="6980840" y="2192533"/>
            <a:ext cx="1980000" cy="0"/>
          </a:xfrm>
          <a:prstGeom prst="straightConnector1">
            <a:avLst/>
          </a:prstGeom>
          <a:ln>
            <a:solidFill>
              <a:srgbClr val="FF0000"/>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40" name="テキスト ボックス 39"/>
          <p:cNvSpPr txBox="1"/>
          <p:nvPr/>
        </p:nvSpPr>
        <p:spPr>
          <a:xfrm>
            <a:off x="5191057" y="562493"/>
            <a:ext cx="3894319" cy="461665"/>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1998</a:t>
            </a:r>
            <a:r>
              <a:rPr kumimoji="1"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年度以降、最大▲</a:t>
            </a:r>
            <a:r>
              <a:rPr kumimoji="1"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396</a:t>
            </a:r>
            <a:r>
              <a:rPr kumimoji="1"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億円など赤字が続いたが、</a:t>
            </a:r>
            <a:r>
              <a:rPr kumimoji="1"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2008</a:t>
            </a:r>
            <a:r>
              <a:rPr kumimoji="1"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年度以降の</a:t>
            </a:r>
            <a:r>
              <a:rPr kumimoji="1"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14</a:t>
            </a:r>
            <a:r>
              <a:rPr kumimoji="1"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年は黒字で推移して</a:t>
            </a:r>
            <a:r>
              <a:rPr kumimoji="1" lang="ja-JP" altLang="en-US" sz="120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rPr>
              <a:t>いる。</a:t>
            </a:r>
            <a:endParaRPr kumimoji="1"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cxnSp>
        <p:nvCxnSpPr>
          <p:cNvPr id="42" name="直線矢印コネクタ 41"/>
          <p:cNvCxnSpPr/>
          <p:nvPr/>
        </p:nvCxnSpPr>
        <p:spPr>
          <a:xfrm>
            <a:off x="1120939" y="5223811"/>
            <a:ext cx="2526559" cy="32344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3" name="テキスト ボックス 42"/>
          <p:cNvSpPr txBox="1"/>
          <p:nvPr/>
        </p:nvSpPr>
        <p:spPr>
          <a:xfrm>
            <a:off x="337592" y="3862183"/>
            <a:ext cx="4279809" cy="461665"/>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地方交付税の代替措置たる臨時財政対策債等を除けば、地方債は、この</a:t>
            </a:r>
            <a:r>
              <a:rPr kumimoji="1"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14</a:t>
            </a:r>
            <a:r>
              <a:rPr kumimoji="1"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年で</a:t>
            </a:r>
            <a:r>
              <a:rPr kumimoji="1"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1.3</a:t>
            </a:r>
            <a:r>
              <a:rPr kumimoji="1"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兆円（</a:t>
            </a:r>
            <a:r>
              <a:rPr kumimoji="1"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32%</a:t>
            </a:r>
            <a:r>
              <a:rPr kumimoji="1"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）減らして</a:t>
            </a:r>
            <a:r>
              <a:rPr kumimoji="1" lang="ja-JP" altLang="en-US" sz="120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rPr>
              <a:t>いる。</a:t>
            </a:r>
            <a:endParaRPr kumimoji="1"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44" name="テキスト ボックス 43"/>
          <p:cNvSpPr txBox="1"/>
          <p:nvPr/>
        </p:nvSpPr>
        <p:spPr>
          <a:xfrm>
            <a:off x="4957822" y="3886994"/>
            <a:ext cx="4186177" cy="461665"/>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将来負担比率は減少し、</a:t>
            </a:r>
            <a:r>
              <a:rPr kumimoji="1"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2019</a:t>
            </a:r>
            <a:r>
              <a:rPr kumimoji="1"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年度に都道府県平均を</a:t>
            </a:r>
            <a:r>
              <a:rPr kumimoji="1" lang="ja-JP" altLang="en-US" sz="120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rPr>
              <a:t>下回る。（</a:t>
            </a:r>
            <a:r>
              <a:rPr kumimoji="1"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47</a:t>
            </a:r>
            <a:r>
              <a:rPr kumimoji="1"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都道府県中</a:t>
            </a:r>
            <a:r>
              <a:rPr kumimoji="1"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43</a:t>
            </a:r>
            <a:r>
              <a:rPr kumimoji="1"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位から</a:t>
            </a:r>
            <a:r>
              <a:rPr kumimoji="1"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13</a:t>
            </a:r>
            <a:r>
              <a:rPr kumimoji="1"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位へ順位上昇）</a:t>
            </a:r>
          </a:p>
        </p:txBody>
      </p:sp>
      <p:sp>
        <p:nvSpPr>
          <p:cNvPr id="46" name="テキスト ボックス 45"/>
          <p:cNvSpPr txBox="1"/>
          <p:nvPr/>
        </p:nvSpPr>
        <p:spPr>
          <a:xfrm>
            <a:off x="3911894" y="3129485"/>
            <a:ext cx="642419"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（年度）</a:t>
            </a:r>
          </a:p>
        </p:txBody>
      </p:sp>
      <p:sp>
        <p:nvSpPr>
          <p:cNvPr id="49" name="テキスト ボックス 48"/>
          <p:cNvSpPr txBox="1"/>
          <p:nvPr/>
        </p:nvSpPr>
        <p:spPr>
          <a:xfrm>
            <a:off x="8653381" y="3072719"/>
            <a:ext cx="642419"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（年度）</a:t>
            </a:r>
          </a:p>
        </p:txBody>
      </p:sp>
      <p:sp>
        <p:nvSpPr>
          <p:cNvPr id="51" name="テキスト ボックス 50"/>
          <p:cNvSpPr txBox="1"/>
          <p:nvPr/>
        </p:nvSpPr>
        <p:spPr>
          <a:xfrm>
            <a:off x="3590684" y="6405430"/>
            <a:ext cx="642419"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（年度）</a:t>
            </a:r>
          </a:p>
        </p:txBody>
      </p:sp>
      <p:sp>
        <p:nvSpPr>
          <p:cNvPr id="54" name="テキスト ボックス 53"/>
          <p:cNvSpPr txBox="1"/>
          <p:nvPr/>
        </p:nvSpPr>
        <p:spPr>
          <a:xfrm>
            <a:off x="396449" y="3582897"/>
            <a:ext cx="415079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出典：大阪府「一般会計・特別会計歳入歳出決算書」をもとに副首都推進局で作成</a:t>
            </a:r>
            <a:endParaRPr kumimoji="1" lang="ja-JP" altLang="en-US"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56" name="テキスト ボックス 55"/>
          <p:cNvSpPr txBox="1"/>
          <p:nvPr/>
        </p:nvSpPr>
        <p:spPr>
          <a:xfrm>
            <a:off x="5002652" y="3524740"/>
            <a:ext cx="410460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出典：大阪府「一般会計・特別会計歳入歳出決算書」をもとに副首都推進局で作成</a:t>
            </a:r>
            <a:endParaRPr kumimoji="1" lang="ja-JP" altLang="en-US"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58" name="テキスト ボックス 57"/>
          <p:cNvSpPr txBox="1"/>
          <p:nvPr/>
        </p:nvSpPr>
        <p:spPr>
          <a:xfrm>
            <a:off x="602981" y="6603894"/>
            <a:ext cx="3505092"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出典：大阪府「財政ノート」をもとに副首都推進局で作成</a:t>
            </a:r>
          </a:p>
        </p:txBody>
      </p:sp>
      <p:pic>
        <p:nvPicPr>
          <p:cNvPr id="4" name="図 3"/>
          <p:cNvPicPr>
            <a:picLocks noChangeAspect="1"/>
          </p:cNvPicPr>
          <p:nvPr/>
        </p:nvPicPr>
        <p:blipFill>
          <a:blip r:embed="rId4"/>
          <a:stretch>
            <a:fillRect/>
          </a:stretch>
        </p:blipFill>
        <p:spPr>
          <a:xfrm>
            <a:off x="5357309" y="4464000"/>
            <a:ext cx="3571584" cy="2160000"/>
          </a:xfrm>
          <a:prstGeom prst="rect">
            <a:avLst/>
          </a:prstGeom>
        </p:spPr>
      </p:pic>
      <p:sp>
        <p:nvSpPr>
          <p:cNvPr id="45" name="円/楕円 38"/>
          <p:cNvSpPr/>
          <p:nvPr/>
        </p:nvSpPr>
        <p:spPr>
          <a:xfrm>
            <a:off x="8064000" y="5220000"/>
            <a:ext cx="360000" cy="648000"/>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BIZ UDゴシック" panose="020B0400000000000000" pitchFamily="49" charset="-128"/>
              <a:ea typeface="BIZ UDゴシック" panose="020B0400000000000000" pitchFamily="49" charset="-128"/>
            </a:endParaRPr>
          </a:p>
        </p:txBody>
      </p:sp>
      <p:sp>
        <p:nvSpPr>
          <p:cNvPr id="20" name="テキスト ボックス 19"/>
          <p:cNvSpPr txBox="1"/>
          <p:nvPr/>
        </p:nvSpPr>
        <p:spPr>
          <a:xfrm>
            <a:off x="8532000" y="5904000"/>
            <a:ext cx="441146"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1" i="0" u="sng"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13</a:t>
            </a:r>
            <a:r>
              <a:rPr kumimoji="1" lang="ja-JP" altLang="en-US" sz="1000" b="1" i="0" u="sng"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位</a:t>
            </a:r>
          </a:p>
        </p:txBody>
      </p:sp>
      <p:sp>
        <p:nvSpPr>
          <p:cNvPr id="81" name="正方形/長方形 80"/>
          <p:cNvSpPr/>
          <p:nvPr/>
        </p:nvSpPr>
        <p:spPr>
          <a:xfrm>
            <a:off x="5763678" y="5739620"/>
            <a:ext cx="1890434" cy="523220"/>
          </a:xfrm>
          <a:prstGeom prst="rect">
            <a:avLst/>
          </a:prstGeom>
          <a:solidFill>
            <a:schemeClr val="bg1"/>
          </a:solidFill>
          <a:ln>
            <a:solidFill>
              <a:schemeClr val="bg1">
                <a:lumMod val="65000"/>
              </a:schemeClr>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7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1" lang="ja-JP" altLang="en-US" sz="7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将来負担比率とは</a:t>
            </a:r>
            <a:r>
              <a:rPr kumimoji="1" lang="en-US" altLang="ja-JP" sz="7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地方公共団体の借入金（地方債）など現在抱えている</a:t>
            </a:r>
            <a:r>
              <a:rPr kumimoji="1" lang="ja-JP" altLang="en-US" sz="70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rPr>
              <a:t>負債の大きさの、</a:t>
            </a:r>
            <a:r>
              <a:rPr kumimoji="1" lang="ja-JP" altLang="en-US" sz="7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その地方公共団体の財政規模に対する割合</a:t>
            </a:r>
          </a:p>
        </p:txBody>
      </p:sp>
      <p:sp>
        <p:nvSpPr>
          <p:cNvPr id="73" name="テキスト ボックス 72"/>
          <p:cNvSpPr txBox="1"/>
          <p:nvPr/>
        </p:nvSpPr>
        <p:spPr>
          <a:xfrm>
            <a:off x="7152480" y="4860000"/>
            <a:ext cx="530915"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大阪府</a:t>
            </a:r>
          </a:p>
        </p:txBody>
      </p:sp>
      <p:cxnSp>
        <p:nvCxnSpPr>
          <p:cNvPr id="75" name="直線コネクタ 74"/>
          <p:cNvCxnSpPr/>
          <p:nvPr/>
        </p:nvCxnSpPr>
        <p:spPr>
          <a:xfrm flipH="1">
            <a:off x="7012969" y="5004000"/>
            <a:ext cx="191069" cy="18991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直線コネクタ 75"/>
          <p:cNvCxnSpPr/>
          <p:nvPr/>
        </p:nvCxnSpPr>
        <p:spPr>
          <a:xfrm flipH="1">
            <a:off x="6332621" y="5312950"/>
            <a:ext cx="191069" cy="18991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2" name="テキスト ボックス 71"/>
          <p:cNvSpPr txBox="1"/>
          <p:nvPr/>
        </p:nvSpPr>
        <p:spPr>
          <a:xfrm>
            <a:off x="6052746" y="5515922"/>
            <a:ext cx="877163"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都道府県平均</a:t>
            </a:r>
          </a:p>
        </p:txBody>
      </p:sp>
      <p:sp>
        <p:nvSpPr>
          <p:cNvPr id="19" name="テキスト ボックス 18"/>
          <p:cNvSpPr txBox="1"/>
          <p:nvPr/>
        </p:nvSpPr>
        <p:spPr>
          <a:xfrm>
            <a:off x="5580000" y="4392000"/>
            <a:ext cx="441146"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1" i="0" u="sng"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43</a:t>
            </a:r>
            <a:r>
              <a:rPr kumimoji="1" lang="ja-JP" altLang="en-US" sz="1000" b="1" i="0" u="sng"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位</a:t>
            </a:r>
          </a:p>
        </p:txBody>
      </p:sp>
      <p:sp>
        <p:nvSpPr>
          <p:cNvPr id="50" name="テキスト ボックス 49"/>
          <p:cNvSpPr txBox="1"/>
          <p:nvPr/>
        </p:nvSpPr>
        <p:spPr>
          <a:xfrm>
            <a:off x="8532000" y="6264000"/>
            <a:ext cx="642419"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（年度）</a:t>
            </a:r>
          </a:p>
        </p:txBody>
      </p:sp>
      <p:sp>
        <p:nvSpPr>
          <p:cNvPr id="52" name="テキスト ボックス 51"/>
          <p:cNvSpPr txBox="1"/>
          <p:nvPr/>
        </p:nvSpPr>
        <p:spPr>
          <a:xfrm>
            <a:off x="5269668" y="4348659"/>
            <a:ext cx="492443"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p>
        </p:txBody>
      </p:sp>
      <p:sp>
        <p:nvSpPr>
          <p:cNvPr id="53" name="スライド番号プレースホルダー 3"/>
          <p:cNvSpPr>
            <a:spLocks noGrp="1"/>
          </p:cNvSpPr>
          <p:nvPr>
            <p:ph type="sldNum" sz="quarter" idx="12"/>
          </p:nvPr>
        </p:nvSpPr>
        <p:spPr>
          <a:xfrm>
            <a:off x="7128000" y="6552000"/>
            <a:ext cx="2057400" cy="365125"/>
          </a:xfrm>
        </p:spPr>
        <p:txBody>
          <a:bodyPr/>
          <a:lstStyle/>
          <a:p>
            <a:fld id="{138CA411-231B-42B9-AF63-97A64194AA60}" type="slidenum">
              <a:rPr lang="ja-JP" altLang="en-US" smtClean="0"/>
              <a:pPr/>
              <a:t>14</a:t>
            </a:fld>
            <a:endParaRPr lang="ja-JP" altLang="en-US" dirty="0"/>
          </a:p>
        </p:txBody>
      </p:sp>
    </p:spTree>
    <p:extLst>
      <p:ext uri="{BB962C8B-B14F-4D97-AF65-F5344CB8AC3E}">
        <p14:creationId xmlns:p14="http://schemas.microsoft.com/office/powerpoint/2010/main" val="2852289116"/>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グループ化 10">
            <a:extLst>
              <a:ext uri="{FF2B5EF4-FFF2-40B4-BE49-F238E27FC236}">
                <a16:creationId xmlns:a16="http://schemas.microsoft.com/office/drawing/2014/main" id="{4E5214F8-1CC7-C878-008F-045B4DD0E00E}"/>
              </a:ext>
            </a:extLst>
          </p:cNvPr>
          <p:cNvGrpSpPr/>
          <p:nvPr/>
        </p:nvGrpSpPr>
        <p:grpSpPr>
          <a:xfrm>
            <a:off x="251019" y="4794348"/>
            <a:ext cx="8374375" cy="1753686"/>
            <a:chOff x="208403" y="4426622"/>
            <a:chExt cx="8683721" cy="1617965"/>
          </a:xfrm>
        </p:grpSpPr>
        <p:sp>
          <p:nvSpPr>
            <p:cNvPr id="12" name="テキスト ボックス 11">
              <a:extLst>
                <a:ext uri="{FF2B5EF4-FFF2-40B4-BE49-F238E27FC236}">
                  <a16:creationId xmlns:a16="http://schemas.microsoft.com/office/drawing/2014/main" id="{B7FBF938-DF4B-D87E-5F2B-7D057060BA27}"/>
                </a:ext>
              </a:extLst>
            </p:cNvPr>
            <p:cNvSpPr txBox="1"/>
            <p:nvPr/>
          </p:nvSpPr>
          <p:spPr>
            <a:xfrm>
              <a:off x="377285" y="4776245"/>
              <a:ext cx="8514839" cy="1268342"/>
            </a:xfrm>
            <a:prstGeom prst="rect">
              <a:avLst/>
            </a:prstGeom>
            <a:noFill/>
          </p:spPr>
          <p:txBody>
            <a:bodyPr wrap="square" rtlCol="0">
              <a:spAutoFit/>
            </a:bodyPr>
            <a:lstStyle/>
            <a:p>
              <a:pPr marL="285750" indent="-285750">
                <a:lnSpc>
                  <a:spcPts val="2000"/>
                </a:lnSpc>
                <a:buFont typeface="Arial" panose="020B0604020202020204" pitchFamily="34" charset="0"/>
                <a:buChar char="•"/>
              </a:pPr>
              <a:r>
                <a:rPr lang="ja-JP" altLang="en-US" sz="1400" dirty="0">
                  <a:latin typeface="BIZ UDPゴシック" panose="020B0400000000000000" pitchFamily="50" charset="-128"/>
                  <a:ea typeface="BIZ UDPゴシック" panose="020B0400000000000000" pitchFamily="50" charset="-128"/>
                </a:rPr>
                <a:t>ＩＴ</a:t>
              </a:r>
              <a:r>
                <a:rPr lang="en-US" altLang="ja-JP" sz="1400" dirty="0">
                  <a:latin typeface="BIZ UDPゴシック" panose="020B0400000000000000" pitchFamily="50" charset="-128"/>
                  <a:ea typeface="BIZ UDPゴシック" panose="020B0400000000000000" pitchFamily="50" charset="-128"/>
                </a:rPr>
                <a:t>/</a:t>
              </a:r>
              <a:r>
                <a:rPr lang="ja-JP" altLang="en-US" sz="1400" dirty="0">
                  <a:latin typeface="BIZ UDPゴシック" panose="020B0400000000000000" pitchFamily="50" charset="-128"/>
                  <a:ea typeface="BIZ UDPゴシック" panose="020B0400000000000000" pitchFamily="50" charset="-128"/>
                </a:rPr>
                <a:t>エネルギーのリスクに照らしたバックアップ機能の重要性はますます</a:t>
              </a:r>
              <a:r>
                <a:rPr lang="ja-JP" altLang="en-US" sz="1400" dirty="0" smtClean="0">
                  <a:latin typeface="BIZ UDPゴシック" panose="020B0400000000000000" pitchFamily="50" charset="-128"/>
                  <a:ea typeface="BIZ UDPゴシック" panose="020B0400000000000000" pitchFamily="50" charset="-128"/>
                </a:rPr>
                <a:t>進化。</a:t>
              </a:r>
              <a:endParaRPr lang="en-US" altLang="ja-JP" sz="1400" dirty="0">
                <a:latin typeface="BIZ UDPゴシック" panose="020B0400000000000000" pitchFamily="50" charset="-128"/>
                <a:ea typeface="BIZ UDPゴシック" panose="020B0400000000000000" pitchFamily="50" charset="-128"/>
              </a:endParaRPr>
            </a:p>
            <a:p>
              <a:pPr marL="285750" indent="-285750">
                <a:lnSpc>
                  <a:spcPts val="2000"/>
                </a:lnSpc>
                <a:buFont typeface="Arial" panose="020B0604020202020204" pitchFamily="34" charset="0"/>
                <a:buChar char="•"/>
              </a:pPr>
              <a:r>
                <a:rPr lang="ja-JP" altLang="en-US" sz="1400" dirty="0">
                  <a:latin typeface="BIZ UDPゴシック" panose="020B0400000000000000" pitchFamily="50" charset="-128"/>
                  <a:ea typeface="BIZ UDPゴシック" panose="020B0400000000000000" pitchFamily="50" charset="-128"/>
                </a:rPr>
                <a:t>国際環境の変化</a:t>
              </a:r>
              <a:r>
                <a:rPr lang="ja-JP" altLang="en-US" sz="1400" dirty="0" smtClean="0">
                  <a:latin typeface="BIZ UDPゴシック" panose="020B0400000000000000" pitchFamily="50" charset="-128"/>
                  <a:ea typeface="BIZ UDPゴシック" panose="020B0400000000000000" pitchFamily="50" charset="-128"/>
                </a:rPr>
                <a:t>や世界的なサプライチェーン</a:t>
              </a:r>
              <a:r>
                <a:rPr lang="ja-JP" altLang="en-US" sz="1400" dirty="0">
                  <a:latin typeface="BIZ UDPゴシック" panose="020B0400000000000000" pitchFamily="50" charset="-128"/>
                  <a:ea typeface="BIZ UDPゴシック" panose="020B0400000000000000" pitchFamily="50" charset="-128"/>
                </a:rPr>
                <a:t>の</a:t>
              </a:r>
              <a:r>
                <a:rPr lang="ja-JP" altLang="en-US" sz="1400" dirty="0" smtClean="0">
                  <a:latin typeface="BIZ UDPゴシック" panose="020B0400000000000000" pitchFamily="50" charset="-128"/>
                  <a:ea typeface="BIZ UDPゴシック" panose="020B0400000000000000" pitchFamily="50" charset="-128"/>
                </a:rPr>
                <a:t>見直しの中で</a:t>
              </a:r>
              <a:r>
                <a:rPr lang="ja-JP" altLang="en-US" sz="1400" dirty="0">
                  <a:latin typeface="BIZ UDPゴシック" panose="020B0400000000000000" pitchFamily="50" charset="-128"/>
                  <a:ea typeface="BIZ UDPゴシック" panose="020B0400000000000000" pitchFamily="50" charset="-128"/>
                </a:rPr>
                <a:t>相対的優位性は</a:t>
              </a:r>
              <a:r>
                <a:rPr lang="ja-JP" altLang="en-US" sz="1400" dirty="0" smtClean="0">
                  <a:latin typeface="BIZ UDPゴシック" panose="020B0400000000000000" pitchFamily="50" charset="-128"/>
                  <a:ea typeface="BIZ UDPゴシック" panose="020B0400000000000000" pitchFamily="50" charset="-128"/>
                </a:rPr>
                <a:t>向上。</a:t>
              </a:r>
              <a:endParaRPr lang="ja-JP" altLang="en-US" sz="1400" dirty="0">
                <a:latin typeface="BIZ UDPゴシック" panose="020B0400000000000000" pitchFamily="50" charset="-128"/>
                <a:ea typeface="BIZ UDPゴシック" panose="020B0400000000000000" pitchFamily="50" charset="-128"/>
              </a:endParaRPr>
            </a:p>
            <a:p>
              <a:pPr marL="285750" indent="-285750">
                <a:lnSpc>
                  <a:spcPts val="2000"/>
                </a:lnSpc>
                <a:buFont typeface="Arial" panose="020B0604020202020204" pitchFamily="34" charset="0"/>
                <a:buChar char="•"/>
              </a:pPr>
              <a:r>
                <a:rPr lang="ja-JP" altLang="en-US" sz="1400" dirty="0">
                  <a:latin typeface="BIZ UDPゴシック" panose="020B0400000000000000" pitchFamily="50" charset="-128"/>
                  <a:ea typeface="BIZ UDPゴシック" panose="020B0400000000000000" pitchFamily="50" charset="-128"/>
                </a:rPr>
                <a:t>国内の副首都、西日本の中核に加え、対</a:t>
              </a:r>
              <a:r>
                <a:rPr lang="en-US" altLang="ja-JP" sz="1400" dirty="0">
                  <a:latin typeface="BIZ UDPゴシック" panose="020B0400000000000000" pitchFamily="50" charset="-128"/>
                  <a:ea typeface="BIZ UDPゴシック" panose="020B0400000000000000" pitchFamily="50" charset="-128"/>
                </a:rPr>
                <a:t>ASEAN</a:t>
              </a:r>
              <a:r>
                <a:rPr lang="ja-JP" altLang="en-US" sz="1400" dirty="0">
                  <a:latin typeface="BIZ UDPゴシック" panose="020B0400000000000000" pitchFamily="50" charset="-128"/>
                  <a:ea typeface="BIZ UDPゴシック" panose="020B0400000000000000" pitchFamily="50" charset="-128"/>
                </a:rPr>
                <a:t>、インド、中国との交易拠点としての可能性も</a:t>
              </a:r>
              <a:r>
                <a:rPr lang="ja-JP" altLang="en-US" sz="1400" dirty="0" smtClean="0">
                  <a:latin typeface="BIZ UDPゴシック" panose="020B0400000000000000" pitchFamily="50" charset="-128"/>
                  <a:ea typeface="BIZ UDPゴシック" panose="020B0400000000000000" pitchFamily="50" charset="-128"/>
                </a:rPr>
                <a:t>アップ。</a:t>
              </a:r>
              <a:endParaRPr lang="en-US" altLang="ja-JP" sz="1400" dirty="0">
                <a:latin typeface="BIZ UDPゴシック" panose="020B0400000000000000" pitchFamily="50" charset="-128"/>
                <a:ea typeface="BIZ UDPゴシック" panose="020B0400000000000000" pitchFamily="50" charset="-128"/>
              </a:endParaRPr>
            </a:p>
            <a:p>
              <a:pPr marL="285750" indent="-285750">
                <a:lnSpc>
                  <a:spcPts val="2000"/>
                </a:lnSpc>
                <a:buFont typeface="Arial" panose="020B0604020202020204" pitchFamily="34" charset="0"/>
                <a:buChar char="•"/>
              </a:pPr>
              <a:r>
                <a:rPr lang="ja-JP" altLang="en-US" sz="1400" dirty="0">
                  <a:latin typeface="BIZ UDPゴシック" panose="020B0400000000000000" pitchFamily="50" charset="-128"/>
                  <a:ea typeface="BIZ UDPゴシック" panose="020B0400000000000000" pitchFamily="50" charset="-128"/>
                </a:rPr>
                <a:t>万博</a:t>
              </a:r>
              <a:r>
                <a:rPr lang="en-US" altLang="ja-JP" sz="1400" dirty="0">
                  <a:latin typeface="BIZ UDPゴシック" panose="020B0400000000000000" pitchFamily="50" charset="-128"/>
                  <a:ea typeface="BIZ UDPゴシック" panose="020B0400000000000000" pitchFamily="50" charset="-128"/>
                </a:rPr>
                <a:t>/IR</a:t>
              </a:r>
              <a:r>
                <a:rPr lang="ja-JP" altLang="en-US" sz="1400" dirty="0">
                  <a:latin typeface="BIZ UDPゴシック" panose="020B0400000000000000" pitchFamily="50" charset="-128"/>
                  <a:ea typeface="BIZ UDPゴシック" panose="020B0400000000000000" pitchFamily="50" charset="-128"/>
                </a:rPr>
                <a:t>やインバウンドブームを超えて、大阪独自の魅力の磨き上げが重要</a:t>
              </a:r>
              <a:r>
                <a:rPr lang="ja-JP" altLang="en-US" sz="1400" dirty="0" smtClean="0">
                  <a:latin typeface="BIZ UDPゴシック" panose="020B0400000000000000" pitchFamily="50" charset="-128"/>
                  <a:ea typeface="BIZ UDPゴシック" panose="020B0400000000000000" pitchFamily="50" charset="-128"/>
                </a:rPr>
                <a:t>（大阪中之島</a:t>
              </a:r>
              <a:r>
                <a:rPr lang="ja-JP" altLang="en-US" sz="1400" dirty="0">
                  <a:latin typeface="BIZ UDPゴシック" panose="020B0400000000000000" pitchFamily="50" charset="-128"/>
                  <a:ea typeface="BIZ UDPゴシック" panose="020B0400000000000000" pitchFamily="50" charset="-128"/>
                </a:rPr>
                <a:t>美術館、都市魅力向上、</a:t>
              </a:r>
              <a:r>
                <a:rPr lang="ja-JP" altLang="en-US" sz="1400" dirty="0" smtClean="0">
                  <a:latin typeface="BIZ UDPゴシック" panose="020B0400000000000000" pitchFamily="50" charset="-128"/>
                  <a:ea typeface="BIZ UDPゴシック" panose="020B0400000000000000" pitchFamily="50" charset="-128"/>
                </a:rPr>
                <a:t>難波宮</a:t>
              </a:r>
              <a:r>
                <a:rPr lang="ja-JP" altLang="en-US" sz="1400" dirty="0">
                  <a:latin typeface="BIZ UDPゴシック" panose="020B0400000000000000" pitchFamily="50" charset="-128"/>
                  <a:ea typeface="BIZ UDPゴシック" panose="020B0400000000000000" pitchFamily="50" charset="-128"/>
                </a:rPr>
                <a:t>等</a:t>
              </a:r>
              <a:r>
                <a:rPr lang="ja-JP" altLang="en-US" sz="1400" dirty="0" smtClean="0">
                  <a:latin typeface="BIZ UDPゴシック" panose="020B0400000000000000" pitchFamily="50" charset="-128"/>
                  <a:ea typeface="BIZ UDPゴシック" panose="020B0400000000000000" pitchFamily="50" charset="-128"/>
                </a:rPr>
                <a:t>）。</a:t>
              </a:r>
              <a:endParaRPr lang="en-US" altLang="ja-JP" sz="1400" dirty="0">
                <a:latin typeface="BIZ UDPゴシック" panose="020B0400000000000000" pitchFamily="50" charset="-128"/>
                <a:ea typeface="BIZ UDPゴシック" panose="020B0400000000000000" pitchFamily="50" charset="-128"/>
              </a:endParaRPr>
            </a:p>
          </p:txBody>
        </p:sp>
        <p:sp>
          <p:nvSpPr>
            <p:cNvPr id="13" name="テキスト ボックス 12">
              <a:extLst>
                <a:ext uri="{FF2B5EF4-FFF2-40B4-BE49-F238E27FC236}">
                  <a16:creationId xmlns:a16="http://schemas.microsoft.com/office/drawing/2014/main" id="{186B54D8-FCF0-B475-DAE2-72ADEE6B2A35}"/>
                </a:ext>
              </a:extLst>
            </p:cNvPr>
            <p:cNvSpPr txBox="1"/>
            <p:nvPr/>
          </p:nvSpPr>
          <p:spPr>
            <a:xfrm>
              <a:off x="208403" y="4426622"/>
              <a:ext cx="8603087" cy="286323"/>
            </a:xfrm>
            <a:prstGeom prst="rect">
              <a:avLst/>
            </a:prstGeom>
            <a:noFill/>
          </p:spPr>
          <p:txBody>
            <a:bodyPr wrap="square" rtlCol="0">
              <a:spAutoFit/>
            </a:bodyPr>
            <a:lstStyle/>
            <a:p>
              <a:pPr>
                <a:lnSpc>
                  <a:spcPts val="1700"/>
                </a:lnSpc>
              </a:pPr>
              <a:r>
                <a:rPr lang="ja-JP" altLang="en-US" sz="1600" dirty="0">
                  <a:latin typeface="BIZ UDPゴシック" panose="020B0400000000000000" pitchFamily="50" charset="-128"/>
                  <a:ea typeface="BIZ UDPゴシック" panose="020B0400000000000000" pitchFamily="50" charset="-128"/>
                </a:rPr>
                <a:t>６　地政学上の優位性を活かした副首都化</a:t>
              </a:r>
              <a:r>
                <a:rPr lang="ja-JP" altLang="en-US" sz="1600" dirty="0" smtClean="0">
                  <a:latin typeface="BIZ UDPゴシック" panose="020B0400000000000000" pitchFamily="50" charset="-128"/>
                  <a:ea typeface="BIZ UDPゴシック" panose="020B0400000000000000" pitchFamily="50" charset="-128"/>
                </a:rPr>
                <a:t>を</a:t>
              </a:r>
              <a:r>
                <a:rPr lang="ja-JP" altLang="en-US" sz="1600" dirty="0">
                  <a:latin typeface="BIZ UDPゴシック" panose="020B0400000000000000" pitchFamily="50" charset="-128"/>
                  <a:ea typeface="BIZ UDPゴシック" panose="020B0400000000000000" pitchFamily="50" charset="-128"/>
                </a:rPr>
                <a:t>めざ</a:t>
              </a:r>
              <a:r>
                <a:rPr lang="ja-JP" altLang="en-US" sz="1600" dirty="0" smtClean="0">
                  <a:latin typeface="BIZ UDPゴシック" panose="020B0400000000000000" pitchFamily="50" charset="-128"/>
                  <a:ea typeface="BIZ UDPゴシック" panose="020B0400000000000000" pitchFamily="50" charset="-128"/>
                </a:rPr>
                <a:t>す</a:t>
              </a:r>
              <a:endParaRPr lang="ja-JP" altLang="en-US" sz="1600" dirty="0">
                <a:latin typeface="BIZ UDPゴシック" panose="020B0400000000000000" pitchFamily="50" charset="-128"/>
                <a:ea typeface="BIZ UDPゴシック" panose="020B0400000000000000" pitchFamily="50" charset="-128"/>
              </a:endParaRPr>
            </a:p>
          </p:txBody>
        </p:sp>
      </p:grpSp>
      <p:sp>
        <p:nvSpPr>
          <p:cNvPr id="16" name="テキスト ボックス 15">
            <a:extLst>
              <a:ext uri="{FF2B5EF4-FFF2-40B4-BE49-F238E27FC236}">
                <a16:creationId xmlns:a16="http://schemas.microsoft.com/office/drawing/2014/main" id="{C2CBDFA7-167E-7CFB-6E3A-202F58EA3BC8}"/>
              </a:ext>
            </a:extLst>
          </p:cNvPr>
          <p:cNvSpPr txBox="1"/>
          <p:nvPr/>
        </p:nvSpPr>
        <p:spPr>
          <a:xfrm>
            <a:off x="248674" y="3983891"/>
            <a:ext cx="8083744" cy="528350"/>
          </a:xfrm>
          <a:prstGeom prst="rect">
            <a:avLst/>
          </a:prstGeom>
          <a:noFill/>
        </p:spPr>
        <p:txBody>
          <a:bodyPr wrap="square" rtlCol="0">
            <a:spAutoFit/>
          </a:bodyPr>
          <a:lstStyle/>
          <a:p>
            <a:pPr>
              <a:lnSpc>
                <a:spcPts val="1700"/>
              </a:lnSpc>
            </a:pPr>
            <a:r>
              <a:rPr lang="ja-JP" altLang="en-US" sz="1600" dirty="0">
                <a:latin typeface="BIZ UDPゴシック" panose="020B0400000000000000" pitchFamily="50" charset="-128"/>
                <a:ea typeface="BIZ UDPゴシック" panose="020B0400000000000000" pitchFamily="50" charset="-128"/>
              </a:rPr>
              <a:t>５　また大阪の中の改革（府市の統合、連携）に加え、全国</a:t>
            </a:r>
            <a:r>
              <a:rPr lang="en-US" altLang="ja-JP" sz="1600" dirty="0">
                <a:latin typeface="BIZ UDPゴシック" panose="020B0400000000000000" pitchFamily="50" charset="-128"/>
                <a:ea typeface="BIZ UDPゴシック" panose="020B0400000000000000" pitchFamily="50" charset="-128"/>
              </a:rPr>
              <a:t>/</a:t>
            </a:r>
            <a:r>
              <a:rPr lang="ja-JP" altLang="en-US" sz="1600" dirty="0">
                <a:latin typeface="BIZ UDPゴシック" panose="020B0400000000000000" pitchFamily="50" charset="-128"/>
                <a:ea typeface="BIZ UDPゴシック" panose="020B0400000000000000" pitchFamily="50" charset="-128"/>
              </a:rPr>
              <a:t>世界</a:t>
            </a:r>
            <a:r>
              <a:rPr lang="ja-JP" altLang="en-US" sz="1600" dirty="0" smtClean="0">
                <a:latin typeface="BIZ UDPゴシック" panose="020B0400000000000000" pitchFamily="50" charset="-128"/>
                <a:ea typeface="BIZ UDPゴシック" panose="020B0400000000000000" pitchFamily="50" charset="-128"/>
              </a:rPr>
              <a:t>を見据えた</a:t>
            </a:r>
            <a:r>
              <a:rPr lang="ja-JP" altLang="en-US" sz="1600" dirty="0">
                <a:latin typeface="BIZ UDPゴシック" panose="020B0400000000000000" pitchFamily="50" charset="-128"/>
                <a:ea typeface="BIZ UDPゴシック" panose="020B0400000000000000" pitchFamily="50" charset="-128"/>
              </a:rPr>
              <a:t>改革へ</a:t>
            </a:r>
            <a:endParaRPr lang="en-US" altLang="ja-JP" sz="1600" dirty="0">
              <a:latin typeface="BIZ UDPゴシック" panose="020B0400000000000000" pitchFamily="50" charset="-128"/>
              <a:ea typeface="BIZ UDPゴシック" panose="020B0400000000000000" pitchFamily="50" charset="-128"/>
            </a:endParaRPr>
          </a:p>
          <a:p>
            <a:pPr>
              <a:lnSpc>
                <a:spcPts val="1700"/>
              </a:lnSpc>
            </a:pPr>
            <a:r>
              <a:rPr lang="ja-JP" altLang="en-US" sz="1600" dirty="0">
                <a:latin typeface="BIZ UDPゴシック" panose="020B0400000000000000" pitchFamily="50" charset="-128"/>
                <a:ea typeface="BIZ UDPゴシック" panose="020B0400000000000000" pitchFamily="50" charset="-128"/>
              </a:rPr>
              <a:t>　　（副首都、万博、</a:t>
            </a:r>
            <a:r>
              <a:rPr lang="en-US" altLang="ja-JP" sz="1600" dirty="0">
                <a:latin typeface="BIZ UDPゴシック" panose="020B0400000000000000" pitchFamily="50" charset="-128"/>
                <a:ea typeface="BIZ UDPゴシック" panose="020B0400000000000000" pitchFamily="50" charset="-128"/>
              </a:rPr>
              <a:t>IR</a:t>
            </a:r>
            <a:r>
              <a:rPr lang="ja-JP" altLang="en-US" sz="1600" dirty="0">
                <a:latin typeface="BIZ UDPゴシック" panose="020B0400000000000000" pitchFamily="50" charset="-128"/>
                <a:ea typeface="BIZ UDPゴシック" panose="020B0400000000000000" pitchFamily="50" charset="-128"/>
              </a:rPr>
              <a:t>等）</a:t>
            </a:r>
          </a:p>
        </p:txBody>
      </p:sp>
      <p:grpSp>
        <p:nvGrpSpPr>
          <p:cNvPr id="26" name="グループ化 25">
            <a:extLst>
              <a:ext uri="{FF2B5EF4-FFF2-40B4-BE49-F238E27FC236}">
                <a16:creationId xmlns:a16="http://schemas.microsoft.com/office/drawing/2014/main" id="{4E5214F8-1CC7-C878-008F-045B4DD0E00E}"/>
              </a:ext>
            </a:extLst>
          </p:cNvPr>
          <p:cNvGrpSpPr/>
          <p:nvPr/>
        </p:nvGrpSpPr>
        <p:grpSpPr>
          <a:xfrm>
            <a:off x="248674" y="662760"/>
            <a:ext cx="8374375" cy="3036087"/>
            <a:chOff x="208403" y="4426622"/>
            <a:chExt cx="8683721" cy="2801122"/>
          </a:xfrm>
        </p:grpSpPr>
        <p:sp>
          <p:nvSpPr>
            <p:cNvPr id="28" name="テキスト ボックス 27">
              <a:extLst>
                <a:ext uri="{FF2B5EF4-FFF2-40B4-BE49-F238E27FC236}">
                  <a16:creationId xmlns:a16="http://schemas.microsoft.com/office/drawing/2014/main" id="{B7FBF938-DF4B-D87E-5F2B-7D057060BA27}"/>
                </a:ext>
              </a:extLst>
            </p:cNvPr>
            <p:cNvSpPr txBox="1"/>
            <p:nvPr/>
          </p:nvSpPr>
          <p:spPr>
            <a:xfrm>
              <a:off x="377285" y="4776244"/>
              <a:ext cx="8514839" cy="2451500"/>
            </a:xfrm>
            <a:prstGeom prst="rect">
              <a:avLst/>
            </a:prstGeom>
            <a:noFill/>
          </p:spPr>
          <p:txBody>
            <a:bodyPr wrap="square" rtlCol="0">
              <a:spAutoFit/>
            </a:bodyPr>
            <a:lstStyle/>
            <a:p>
              <a:pPr marL="285750" indent="-285750">
                <a:lnSpc>
                  <a:spcPts val="2000"/>
                </a:lnSpc>
                <a:buFont typeface="Arial" panose="020B0604020202020204" pitchFamily="34" charset="0"/>
                <a:buChar char="•"/>
              </a:pPr>
              <a:r>
                <a:rPr lang="ja-JP" altLang="en-US" sz="1400" dirty="0" smtClean="0">
                  <a:latin typeface="BIZ UDPゴシック" panose="020B0400000000000000" pitchFamily="50" charset="-128"/>
                  <a:ea typeface="BIZ UDPゴシック" panose="020B0400000000000000" pitchFamily="50" charset="-128"/>
                </a:rPr>
                <a:t>経営</a:t>
              </a:r>
              <a:r>
                <a:rPr lang="ja-JP" altLang="en-US" sz="1400" dirty="0">
                  <a:latin typeface="BIZ UDPゴシック" panose="020B0400000000000000" pitchFamily="50" charset="-128"/>
                  <a:ea typeface="BIZ UDPゴシック" panose="020B0400000000000000" pitchFamily="50" charset="-128"/>
                </a:rPr>
                <a:t>悪化し、放置すれば破綻に至る状況からの</a:t>
              </a:r>
              <a:r>
                <a:rPr lang="ja-JP" altLang="en-US" sz="1400" dirty="0" smtClean="0">
                  <a:latin typeface="BIZ UDPゴシック" panose="020B0400000000000000" pitchFamily="50" charset="-128"/>
                  <a:ea typeface="BIZ UDPゴシック" panose="020B0400000000000000" pitchFamily="50" charset="-128"/>
                </a:rPr>
                <a:t>回復</a:t>
              </a:r>
              <a:endParaRPr lang="en-US" altLang="ja-JP" sz="1400" dirty="0" smtClean="0">
                <a:latin typeface="BIZ UDPゴシック" panose="020B0400000000000000" pitchFamily="50" charset="-128"/>
                <a:ea typeface="BIZ UDPゴシック" panose="020B0400000000000000" pitchFamily="50" charset="-128"/>
              </a:endParaRPr>
            </a:p>
            <a:p>
              <a:pPr>
                <a:lnSpc>
                  <a:spcPts val="2000"/>
                </a:lnSpc>
              </a:pPr>
              <a:r>
                <a:rPr lang="ja-JP" altLang="en-US" sz="1400" b="1" dirty="0">
                  <a:latin typeface="BIZ UDPゴシック" panose="020B0400000000000000" pitchFamily="50" charset="-128"/>
                  <a:ea typeface="BIZ UDPゴシック" panose="020B0400000000000000" pitchFamily="50" charset="-128"/>
                </a:rPr>
                <a:t>　</a:t>
              </a:r>
              <a:r>
                <a:rPr lang="ja-JP" altLang="en-US" sz="1400" b="1" dirty="0" smtClean="0">
                  <a:latin typeface="BIZ UDPゴシック" panose="020B0400000000000000" pitchFamily="50" charset="-128"/>
                  <a:ea typeface="BIZ UDPゴシック" panose="020B0400000000000000" pitchFamily="50" charset="-128"/>
                </a:rPr>
                <a:t>　 「</a:t>
              </a:r>
              <a:r>
                <a:rPr lang="ja-JP" altLang="en-US" sz="1400" b="1" dirty="0">
                  <a:latin typeface="BIZ UDPゴシック" panose="020B0400000000000000" pitchFamily="50" charset="-128"/>
                  <a:ea typeface="BIZ UDPゴシック" panose="020B0400000000000000" pitchFamily="50" charset="-128"/>
                </a:rPr>
                <a:t>身を切る、削る」</a:t>
              </a:r>
              <a:r>
                <a:rPr lang="ja-JP" altLang="en-US" sz="1400" dirty="0" smtClean="0">
                  <a:latin typeface="BIZ UDPゴシック" panose="020B0400000000000000" pitchFamily="50" charset="-128"/>
                  <a:ea typeface="BIZ UDPゴシック" panose="020B0400000000000000" pitchFamily="50" charset="-128"/>
                </a:rPr>
                <a:t>改革</a:t>
              </a:r>
              <a:endParaRPr lang="en-US" altLang="ja-JP" sz="1400" dirty="0">
                <a:latin typeface="BIZ UDPゴシック" panose="020B0400000000000000" pitchFamily="50" charset="-128"/>
                <a:ea typeface="BIZ UDPゴシック" panose="020B0400000000000000" pitchFamily="50" charset="-128"/>
              </a:endParaRPr>
            </a:p>
            <a:p>
              <a:pPr>
                <a:lnSpc>
                  <a:spcPts val="2000"/>
                </a:lnSpc>
              </a:pPr>
              <a:r>
                <a:rPr lang="ja-JP" altLang="en-US" sz="1400" dirty="0" smtClean="0">
                  <a:latin typeface="BIZ UDPゴシック" panose="020B0400000000000000" pitchFamily="50" charset="-128"/>
                  <a:ea typeface="BIZ UDPゴシック" panose="020B0400000000000000" pitchFamily="50" charset="-128"/>
                </a:rPr>
                <a:t>　　　　</a:t>
              </a:r>
              <a:r>
                <a:rPr lang="ja-JP" altLang="en-US" sz="1400" dirty="0" err="1" smtClean="0">
                  <a:latin typeface="BIZ UDPゴシック" panose="020B0400000000000000" pitchFamily="50" charset="-128"/>
                  <a:ea typeface="BIZ UDPゴシック" panose="020B0400000000000000" pitchFamily="50" charset="-128"/>
                </a:rPr>
                <a:t>ー</a:t>
              </a:r>
              <a:r>
                <a:rPr lang="ja-JP" altLang="en-US" sz="1400" dirty="0">
                  <a:latin typeface="BIZ UDPゴシック" panose="020B0400000000000000" pitchFamily="50" charset="-128"/>
                  <a:ea typeface="BIZ UDPゴシック" panose="020B0400000000000000" pitchFamily="50" charset="-128"/>
                </a:rPr>
                <a:t>　経費削減、人員削減、事業見直し</a:t>
              </a:r>
              <a:r>
                <a:rPr lang="ja-JP" altLang="en-US" sz="1400" dirty="0" smtClean="0">
                  <a:latin typeface="BIZ UDPゴシック" panose="020B0400000000000000" pitchFamily="50" charset="-128"/>
                  <a:ea typeface="BIZ UDPゴシック" panose="020B0400000000000000" pitchFamily="50" charset="-128"/>
                </a:rPr>
                <a:t>、</a:t>
              </a:r>
              <a:endParaRPr lang="en-US" altLang="ja-JP" sz="1400" dirty="0" smtClean="0">
                <a:latin typeface="BIZ UDPゴシック" panose="020B0400000000000000" pitchFamily="50" charset="-128"/>
                <a:ea typeface="BIZ UDPゴシック" panose="020B0400000000000000" pitchFamily="50" charset="-128"/>
              </a:endParaRPr>
            </a:p>
            <a:p>
              <a:pPr>
                <a:lnSpc>
                  <a:spcPts val="2000"/>
                </a:lnSpc>
              </a:pPr>
              <a:r>
                <a:rPr lang="en-US" altLang="ja-JP" sz="1400" dirty="0">
                  <a:latin typeface="BIZ UDPゴシック" panose="020B0400000000000000" pitchFamily="50" charset="-128"/>
                  <a:ea typeface="BIZ UDPゴシック" panose="020B0400000000000000" pitchFamily="50" charset="-128"/>
                </a:rPr>
                <a:t> </a:t>
              </a:r>
              <a:r>
                <a:rPr lang="en-US" altLang="ja-JP" sz="1400" dirty="0" smtClean="0">
                  <a:latin typeface="BIZ UDPゴシック" panose="020B0400000000000000" pitchFamily="50" charset="-128"/>
                  <a:ea typeface="BIZ UDPゴシック" panose="020B0400000000000000" pitchFamily="50" charset="-128"/>
                </a:rPr>
                <a:t>       </a:t>
              </a:r>
              <a:r>
                <a:rPr lang="ja-JP" altLang="en-US" sz="1400" dirty="0" smtClean="0">
                  <a:latin typeface="BIZ UDPゴシック" panose="020B0400000000000000" pitchFamily="50" charset="-128"/>
                  <a:ea typeface="BIZ UDPゴシック" panose="020B0400000000000000" pitchFamily="50" charset="-128"/>
                </a:rPr>
                <a:t>　 </a:t>
              </a:r>
              <a:r>
                <a:rPr lang="en-US" altLang="ja-JP" sz="1400" dirty="0" smtClean="0">
                  <a:latin typeface="BIZ UDPゴシック" panose="020B0400000000000000" pitchFamily="50" charset="-128"/>
                  <a:ea typeface="BIZ UDPゴシック" panose="020B0400000000000000" pitchFamily="50" charset="-128"/>
                </a:rPr>
                <a:t>  </a:t>
              </a:r>
              <a:r>
                <a:rPr lang="ja-JP" altLang="en-US" sz="1400" dirty="0" smtClean="0">
                  <a:latin typeface="BIZ UDPゴシック" panose="020B0400000000000000" pitchFamily="50" charset="-128"/>
                  <a:ea typeface="BIZ UDPゴシック" panose="020B0400000000000000" pitchFamily="50" charset="-128"/>
                </a:rPr>
                <a:t>組織</a:t>
              </a:r>
              <a:r>
                <a:rPr lang="ja-JP" altLang="en-US" sz="1400" dirty="0">
                  <a:latin typeface="BIZ UDPゴシック" panose="020B0400000000000000" pitchFamily="50" charset="-128"/>
                  <a:ea typeface="BIZ UDPゴシック" panose="020B0400000000000000" pitchFamily="50" charset="-128"/>
                </a:rPr>
                <a:t>統合</a:t>
              </a:r>
              <a:r>
                <a:rPr lang="ja-JP" altLang="en-US" sz="1400" dirty="0" smtClean="0">
                  <a:latin typeface="BIZ UDPゴシック" panose="020B0400000000000000" pitchFamily="50" charset="-128"/>
                  <a:ea typeface="BIZ UDPゴシック" panose="020B0400000000000000" pitchFamily="50" charset="-128"/>
                </a:rPr>
                <a:t>・効率化</a:t>
              </a:r>
              <a:r>
                <a:rPr lang="ja-JP" altLang="en-US" sz="1400" dirty="0">
                  <a:latin typeface="BIZ UDPゴシック" panose="020B0400000000000000" pitchFamily="50" charset="-128"/>
                  <a:ea typeface="BIZ UDPゴシック" panose="020B0400000000000000" pitchFamily="50" charset="-128"/>
                </a:rPr>
                <a:t>、透明性確保、収入拡大</a:t>
              </a:r>
              <a:r>
                <a:rPr lang="ja-JP" altLang="en-US" sz="1400" dirty="0" smtClean="0">
                  <a:latin typeface="BIZ UDPゴシック" panose="020B0400000000000000" pitchFamily="50" charset="-128"/>
                  <a:ea typeface="BIZ UDPゴシック" panose="020B0400000000000000" pitchFamily="50" charset="-128"/>
                </a:rPr>
                <a:t>など</a:t>
              </a:r>
              <a:endParaRPr lang="en-US" altLang="ja-JP" sz="1400" dirty="0" smtClean="0">
                <a:latin typeface="BIZ UDPゴシック" panose="020B0400000000000000" pitchFamily="50" charset="-128"/>
                <a:ea typeface="BIZ UDPゴシック" panose="020B0400000000000000" pitchFamily="50" charset="-128"/>
              </a:endParaRPr>
            </a:p>
            <a:p>
              <a:pPr>
                <a:lnSpc>
                  <a:spcPts val="2000"/>
                </a:lnSpc>
              </a:pPr>
              <a:r>
                <a:rPr lang="en-US" altLang="ja-JP" sz="1400" dirty="0">
                  <a:latin typeface="BIZ UDPゴシック" panose="020B0400000000000000" pitchFamily="50" charset="-128"/>
                  <a:ea typeface="BIZ UDPゴシック" panose="020B0400000000000000" pitchFamily="50" charset="-128"/>
                </a:rPr>
                <a:t> </a:t>
              </a:r>
              <a:r>
                <a:rPr lang="en-US" altLang="ja-JP" sz="1400" dirty="0" smtClean="0">
                  <a:latin typeface="BIZ UDPゴシック" panose="020B0400000000000000" pitchFamily="50" charset="-128"/>
                  <a:ea typeface="BIZ UDPゴシック" panose="020B0400000000000000" pitchFamily="50" charset="-128"/>
                </a:rPr>
                <a:t>       </a:t>
              </a:r>
              <a:r>
                <a:rPr lang="ja-JP" altLang="en-US" sz="1400" dirty="0" err="1" smtClean="0">
                  <a:latin typeface="BIZ UDPゴシック" panose="020B0400000000000000" pitchFamily="50" charset="-128"/>
                  <a:ea typeface="BIZ UDPゴシック" panose="020B0400000000000000" pitchFamily="50" charset="-128"/>
                </a:rPr>
                <a:t>ー</a:t>
              </a:r>
              <a:r>
                <a:rPr lang="ja-JP" altLang="en-US" sz="1400" dirty="0">
                  <a:latin typeface="BIZ UDPゴシック" panose="020B0400000000000000" pitchFamily="50" charset="-128"/>
                  <a:ea typeface="BIZ UDPゴシック" panose="020B0400000000000000" pitchFamily="50" charset="-128"/>
                </a:rPr>
                <a:t>　大胆かつ</a:t>
              </a:r>
              <a:r>
                <a:rPr lang="ja-JP" altLang="en-US" sz="1400" dirty="0" smtClean="0">
                  <a:latin typeface="BIZ UDPゴシック" panose="020B0400000000000000" pitchFamily="50" charset="-128"/>
                  <a:ea typeface="BIZ UDPゴシック" panose="020B0400000000000000" pitchFamily="50" charset="-128"/>
                </a:rPr>
                <a:t>集中的（外科手術的）</a:t>
              </a:r>
              <a:endParaRPr lang="en-US" altLang="ja-JP" sz="1400" dirty="0" smtClean="0">
                <a:latin typeface="BIZ UDPゴシック" panose="020B0400000000000000" pitchFamily="50" charset="-128"/>
                <a:ea typeface="BIZ UDPゴシック" panose="020B0400000000000000" pitchFamily="50" charset="-128"/>
              </a:endParaRPr>
            </a:p>
            <a:p>
              <a:pPr marL="285750" indent="-285750">
                <a:lnSpc>
                  <a:spcPts val="2000"/>
                </a:lnSpc>
                <a:buFont typeface="Arial" panose="020B0604020202020204" pitchFamily="34" charset="0"/>
                <a:buChar char="•"/>
              </a:pPr>
              <a:r>
                <a:rPr lang="ja-JP" altLang="en-US" sz="1400" dirty="0" smtClean="0">
                  <a:latin typeface="BIZ UDPゴシック" panose="020B0400000000000000" pitchFamily="50" charset="-128"/>
                  <a:ea typeface="BIZ UDPゴシック" panose="020B0400000000000000" pitchFamily="50" charset="-128"/>
                </a:rPr>
                <a:t>社会環境の変化にもきめ細やかな対応</a:t>
              </a:r>
              <a:endParaRPr lang="en-US" altLang="ja-JP" sz="1400" b="1" dirty="0" smtClean="0">
                <a:latin typeface="BIZ UDPゴシック" panose="020B0400000000000000" pitchFamily="50" charset="-128"/>
                <a:ea typeface="BIZ UDPゴシック" panose="020B0400000000000000" pitchFamily="50" charset="-128"/>
              </a:endParaRPr>
            </a:p>
            <a:p>
              <a:pPr>
                <a:lnSpc>
                  <a:spcPts val="2000"/>
                </a:lnSpc>
              </a:pPr>
              <a:r>
                <a:rPr lang="en-US" altLang="ja-JP" sz="1400" b="1" dirty="0">
                  <a:latin typeface="BIZ UDPゴシック" panose="020B0400000000000000" pitchFamily="50" charset="-128"/>
                  <a:ea typeface="BIZ UDPゴシック" panose="020B0400000000000000" pitchFamily="50" charset="-128"/>
                </a:rPr>
                <a:t> </a:t>
              </a:r>
              <a:r>
                <a:rPr lang="en-US" altLang="ja-JP" sz="1400" b="1" dirty="0" smtClean="0">
                  <a:latin typeface="BIZ UDPゴシック" panose="020B0400000000000000" pitchFamily="50" charset="-128"/>
                  <a:ea typeface="BIZ UDPゴシック" panose="020B0400000000000000" pitchFamily="50" charset="-128"/>
                </a:rPr>
                <a:t>    </a:t>
              </a:r>
              <a:r>
                <a:rPr lang="ja-JP" altLang="en-US" sz="1400" b="1" dirty="0" smtClean="0">
                  <a:latin typeface="BIZ UDPゴシック" panose="020B0400000000000000" pitchFamily="50" charset="-128"/>
                  <a:ea typeface="BIZ UDPゴシック" panose="020B0400000000000000" pitchFamily="50" charset="-128"/>
                </a:rPr>
                <a:t>「</a:t>
              </a:r>
              <a:r>
                <a:rPr lang="ja-JP" altLang="en-US" sz="1400" b="1" dirty="0">
                  <a:latin typeface="BIZ UDPゴシック" panose="020B0400000000000000" pitchFamily="50" charset="-128"/>
                  <a:ea typeface="BIZ UDPゴシック" panose="020B0400000000000000" pitchFamily="50" charset="-128"/>
                </a:rPr>
                <a:t>創る」</a:t>
              </a:r>
              <a:r>
                <a:rPr lang="ja-JP" altLang="en-US" sz="1400" dirty="0" smtClean="0">
                  <a:latin typeface="BIZ UDPゴシック" panose="020B0400000000000000" pitchFamily="50" charset="-128"/>
                  <a:ea typeface="BIZ UDPゴシック" panose="020B0400000000000000" pitchFamily="50" charset="-128"/>
                </a:rPr>
                <a:t>改革</a:t>
              </a:r>
              <a:endParaRPr lang="en-US" altLang="ja-JP" sz="1400" dirty="0" smtClean="0">
                <a:latin typeface="BIZ UDPゴシック" panose="020B0400000000000000" pitchFamily="50" charset="-128"/>
                <a:ea typeface="BIZ UDPゴシック" panose="020B0400000000000000" pitchFamily="50" charset="-128"/>
              </a:endParaRPr>
            </a:p>
            <a:p>
              <a:pPr>
                <a:lnSpc>
                  <a:spcPts val="2000"/>
                </a:lnSpc>
              </a:pPr>
              <a:r>
                <a:rPr lang="ja-JP" altLang="en-US" sz="1400" dirty="0">
                  <a:latin typeface="BIZ UDPゴシック" panose="020B0400000000000000" pitchFamily="50" charset="-128"/>
                  <a:ea typeface="BIZ UDPゴシック" panose="020B0400000000000000" pitchFamily="50" charset="-128"/>
                </a:rPr>
                <a:t>　</a:t>
              </a:r>
              <a:r>
                <a:rPr lang="ja-JP" altLang="en-US" sz="1400" dirty="0" smtClean="0">
                  <a:latin typeface="BIZ UDPゴシック" panose="020B0400000000000000" pitchFamily="50" charset="-128"/>
                  <a:ea typeface="BIZ UDPゴシック" panose="020B0400000000000000" pitchFamily="50" charset="-128"/>
                </a:rPr>
                <a:t>　    </a:t>
              </a:r>
              <a:r>
                <a:rPr lang="ja-JP" altLang="en-US" sz="1400" dirty="0" err="1" smtClean="0">
                  <a:latin typeface="BIZ UDPゴシック" panose="020B0400000000000000" pitchFamily="50" charset="-128"/>
                  <a:ea typeface="BIZ UDPゴシック" panose="020B0400000000000000" pitchFamily="50" charset="-128"/>
                </a:rPr>
                <a:t>ー</a:t>
              </a:r>
              <a:r>
                <a:rPr lang="ja-JP" altLang="en-US" sz="1400" dirty="0">
                  <a:latin typeface="BIZ UDPゴシック" panose="020B0400000000000000" pitchFamily="50" charset="-128"/>
                  <a:ea typeface="BIZ UDPゴシック" panose="020B0400000000000000" pitchFamily="50" charset="-128"/>
                </a:rPr>
                <a:t>　価値観の変化や技術革新など</a:t>
              </a:r>
              <a:r>
                <a:rPr lang="ja-JP" altLang="en-US" sz="1400" dirty="0" smtClean="0">
                  <a:latin typeface="BIZ UDPゴシック" panose="020B0400000000000000" pitchFamily="50" charset="-128"/>
                  <a:ea typeface="BIZ UDPゴシック" panose="020B0400000000000000" pitchFamily="50" charset="-128"/>
                </a:rPr>
                <a:t>、</a:t>
              </a:r>
              <a:endParaRPr lang="en-US" altLang="ja-JP" sz="1400" dirty="0" smtClean="0">
                <a:latin typeface="BIZ UDPゴシック" panose="020B0400000000000000" pitchFamily="50" charset="-128"/>
                <a:ea typeface="BIZ UDPゴシック" panose="020B0400000000000000" pitchFamily="50" charset="-128"/>
              </a:endParaRPr>
            </a:p>
            <a:p>
              <a:pPr>
                <a:lnSpc>
                  <a:spcPts val="2000"/>
                </a:lnSpc>
              </a:pPr>
              <a:r>
                <a:rPr lang="en-US" altLang="ja-JP" sz="1400" dirty="0">
                  <a:latin typeface="BIZ UDPゴシック" panose="020B0400000000000000" pitchFamily="50" charset="-128"/>
                  <a:ea typeface="BIZ UDPゴシック" panose="020B0400000000000000" pitchFamily="50" charset="-128"/>
                </a:rPr>
                <a:t> </a:t>
              </a:r>
              <a:r>
                <a:rPr lang="en-US" altLang="ja-JP" sz="1400" dirty="0" smtClean="0">
                  <a:latin typeface="BIZ UDPゴシック" panose="020B0400000000000000" pitchFamily="50" charset="-128"/>
                  <a:ea typeface="BIZ UDPゴシック" panose="020B0400000000000000" pitchFamily="50" charset="-128"/>
                </a:rPr>
                <a:t>            </a:t>
              </a:r>
              <a:r>
                <a:rPr lang="ja-JP" altLang="en-US" sz="1400" dirty="0" smtClean="0">
                  <a:latin typeface="BIZ UDPゴシック" panose="020B0400000000000000" pitchFamily="50" charset="-128"/>
                  <a:ea typeface="BIZ UDPゴシック" panose="020B0400000000000000" pitchFamily="50" charset="-128"/>
                </a:rPr>
                <a:t>周囲</a:t>
              </a:r>
              <a:r>
                <a:rPr lang="ja-JP" altLang="en-US" sz="1400" dirty="0">
                  <a:latin typeface="BIZ UDPゴシック" panose="020B0400000000000000" pitchFamily="50" charset="-128"/>
                  <a:ea typeface="BIZ UDPゴシック" panose="020B0400000000000000" pitchFamily="50" charset="-128"/>
                </a:rPr>
                <a:t>の</a:t>
              </a:r>
              <a:r>
                <a:rPr lang="ja-JP" altLang="en-US" sz="1400" dirty="0" smtClean="0">
                  <a:latin typeface="BIZ UDPゴシック" panose="020B0400000000000000" pitchFamily="50" charset="-128"/>
                  <a:ea typeface="BIZ UDPゴシック" panose="020B0400000000000000" pitchFamily="50" charset="-128"/>
                </a:rPr>
                <a:t>変化に</a:t>
              </a:r>
              <a:r>
                <a:rPr lang="ja-JP" altLang="en-US" sz="1400" dirty="0">
                  <a:latin typeface="BIZ UDPゴシック" panose="020B0400000000000000" pitchFamily="50" charset="-128"/>
                  <a:ea typeface="BIZ UDPゴシック" panose="020B0400000000000000" pitchFamily="50" charset="-128"/>
                </a:rPr>
                <a:t>応じて取り組むべき</a:t>
              </a:r>
              <a:r>
                <a:rPr lang="ja-JP" altLang="en-US" sz="1400" dirty="0" smtClean="0">
                  <a:latin typeface="BIZ UDPゴシック" panose="020B0400000000000000" pitchFamily="50" charset="-128"/>
                  <a:ea typeface="BIZ UDPゴシック" panose="020B0400000000000000" pitchFamily="50" charset="-128"/>
                </a:rPr>
                <a:t>改革</a:t>
              </a:r>
              <a:endParaRPr lang="en-US" altLang="ja-JP" sz="1400" dirty="0" smtClean="0">
                <a:latin typeface="BIZ UDPゴシック" panose="020B0400000000000000" pitchFamily="50" charset="-128"/>
                <a:ea typeface="BIZ UDPゴシック" panose="020B0400000000000000" pitchFamily="50" charset="-128"/>
              </a:endParaRPr>
            </a:p>
            <a:p>
              <a:pPr>
                <a:lnSpc>
                  <a:spcPts val="2000"/>
                </a:lnSpc>
              </a:pPr>
              <a:r>
                <a:rPr lang="en-US" altLang="ja-JP" sz="1400" dirty="0">
                  <a:latin typeface="BIZ UDPゴシック" panose="020B0400000000000000" pitchFamily="50" charset="-128"/>
                  <a:ea typeface="BIZ UDPゴシック" panose="020B0400000000000000" pitchFamily="50" charset="-128"/>
                </a:rPr>
                <a:t> </a:t>
              </a:r>
              <a:r>
                <a:rPr lang="en-US" altLang="ja-JP" sz="1400" dirty="0" smtClean="0">
                  <a:latin typeface="BIZ UDPゴシック" panose="020B0400000000000000" pitchFamily="50" charset="-128"/>
                  <a:ea typeface="BIZ UDPゴシック" panose="020B0400000000000000" pitchFamily="50" charset="-128"/>
                </a:rPr>
                <a:t>       </a:t>
              </a:r>
              <a:r>
                <a:rPr lang="ja-JP" altLang="en-US" sz="1400" dirty="0" err="1" smtClean="0">
                  <a:latin typeface="BIZ UDPゴシック" panose="020B0400000000000000" pitchFamily="50" charset="-128"/>
                  <a:ea typeface="BIZ UDPゴシック" panose="020B0400000000000000" pitchFamily="50" charset="-128"/>
                </a:rPr>
                <a:t>ー</a:t>
              </a:r>
              <a:r>
                <a:rPr lang="ja-JP" altLang="en-US" sz="1400" dirty="0">
                  <a:latin typeface="BIZ UDPゴシック" panose="020B0400000000000000" pitchFamily="50" charset="-128"/>
                  <a:ea typeface="BIZ UDPゴシック" panose="020B0400000000000000" pitchFamily="50" charset="-128"/>
                </a:rPr>
                <a:t>　きめ細やかかつ</a:t>
              </a:r>
              <a:r>
                <a:rPr lang="ja-JP" altLang="en-US" sz="1400" dirty="0" smtClean="0">
                  <a:latin typeface="BIZ UDPゴシック" panose="020B0400000000000000" pitchFamily="50" charset="-128"/>
                  <a:ea typeface="BIZ UDPゴシック" panose="020B0400000000000000" pitchFamily="50" charset="-128"/>
                </a:rPr>
                <a:t>長期的</a:t>
              </a:r>
              <a:endParaRPr lang="en-US" altLang="ja-JP" sz="1400" dirty="0">
                <a:latin typeface="BIZ UDPゴシック" panose="020B0400000000000000" pitchFamily="50" charset="-128"/>
                <a:ea typeface="BIZ UDPゴシック" panose="020B0400000000000000" pitchFamily="50" charset="-128"/>
              </a:endParaRPr>
            </a:p>
          </p:txBody>
        </p:sp>
        <p:sp>
          <p:nvSpPr>
            <p:cNvPr id="30" name="テキスト ボックス 29">
              <a:extLst>
                <a:ext uri="{FF2B5EF4-FFF2-40B4-BE49-F238E27FC236}">
                  <a16:creationId xmlns:a16="http://schemas.microsoft.com/office/drawing/2014/main" id="{186B54D8-FCF0-B475-DAE2-72ADEE6B2A35}"/>
                </a:ext>
              </a:extLst>
            </p:cNvPr>
            <p:cNvSpPr txBox="1"/>
            <p:nvPr/>
          </p:nvSpPr>
          <p:spPr>
            <a:xfrm>
              <a:off x="208403" y="4426622"/>
              <a:ext cx="8603087" cy="286323"/>
            </a:xfrm>
            <a:prstGeom prst="rect">
              <a:avLst/>
            </a:prstGeom>
            <a:noFill/>
          </p:spPr>
          <p:txBody>
            <a:bodyPr wrap="square" rtlCol="0">
              <a:spAutoFit/>
            </a:bodyPr>
            <a:lstStyle/>
            <a:p>
              <a:pPr>
                <a:lnSpc>
                  <a:spcPts val="1700"/>
                </a:lnSpc>
              </a:pPr>
              <a:r>
                <a:rPr lang="ja-JP" altLang="en-US" sz="1600" dirty="0">
                  <a:latin typeface="BIZ UDPゴシック" panose="020B0400000000000000" pitchFamily="50" charset="-128"/>
                  <a:ea typeface="BIZ UDPゴシック" panose="020B0400000000000000" pitchFamily="50" charset="-128"/>
                </a:rPr>
                <a:t>４　今後は行政中心の</a:t>
              </a:r>
              <a:r>
                <a:rPr lang="ja-JP" altLang="en-US" sz="1600" dirty="0" smtClean="0">
                  <a:latin typeface="BIZ UDPゴシック" panose="020B0400000000000000" pitchFamily="50" charset="-128"/>
                  <a:ea typeface="BIZ UDPゴシック" panose="020B0400000000000000" pitchFamily="50" charset="-128"/>
                </a:rPr>
                <a:t>「身を切る、削る</a:t>
              </a:r>
              <a:r>
                <a:rPr lang="ja-JP" altLang="en-US" sz="1600" dirty="0">
                  <a:latin typeface="BIZ UDPゴシック" panose="020B0400000000000000" pitchFamily="50" charset="-128"/>
                  <a:ea typeface="BIZ UDPゴシック" panose="020B0400000000000000" pitchFamily="50" charset="-128"/>
                </a:rPr>
                <a:t>」改革から公民連携によって「創る」改革へ</a:t>
              </a:r>
              <a:endParaRPr lang="en-US" altLang="ja-JP" sz="1600" dirty="0">
                <a:latin typeface="BIZ UDPゴシック" panose="020B0400000000000000" pitchFamily="50" charset="-128"/>
                <a:ea typeface="BIZ UDPゴシック" panose="020B0400000000000000" pitchFamily="50" charset="-128"/>
              </a:endParaRPr>
            </a:p>
          </p:txBody>
        </p:sp>
      </p:grpSp>
      <p:graphicFrame>
        <p:nvGraphicFramePr>
          <p:cNvPr id="31" name="表 30"/>
          <p:cNvGraphicFramePr>
            <a:graphicFrameLocks noGrp="1"/>
          </p:cNvGraphicFramePr>
          <p:nvPr>
            <p:extLst/>
          </p:nvPr>
        </p:nvGraphicFramePr>
        <p:xfrm>
          <a:off x="5078438" y="1159235"/>
          <a:ext cx="3798276" cy="2387276"/>
        </p:xfrm>
        <a:graphic>
          <a:graphicData uri="http://schemas.openxmlformats.org/drawingml/2006/table">
            <a:tbl>
              <a:tblPr firstRow="1" bandRow="1">
                <a:tableStyleId>{5940675A-B579-460E-94D1-54222C63F5DA}</a:tableStyleId>
              </a:tblPr>
              <a:tblGrid>
                <a:gridCol w="877300">
                  <a:extLst>
                    <a:ext uri="{9D8B030D-6E8A-4147-A177-3AD203B41FA5}">
                      <a16:colId xmlns:a16="http://schemas.microsoft.com/office/drawing/2014/main" val="1504776138"/>
                    </a:ext>
                  </a:extLst>
                </a:gridCol>
                <a:gridCol w="2920976">
                  <a:extLst>
                    <a:ext uri="{9D8B030D-6E8A-4147-A177-3AD203B41FA5}">
                      <a16:colId xmlns:a16="http://schemas.microsoft.com/office/drawing/2014/main" val="1818214167"/>
                    </a:ext>
                  </a:extLst>
                </a:gridCol>
              </a:tblGrid>
              <a:tr h="137495">
                <a:tc>
                  <a:txBody>
                    <a:bodyPr/>
                    <a:lstStyle/>
                    <a:p>
                      <a:pPr algn="ctr"/>
                      <a:endParaRPr kumimoji="1" lang="ja-JP" altLang="en-US" sz="1050" b="0" dirty="0">
                        <a:solidFill>
                          <a:schemeClr val="bg1"/>
                        </a:solidFill>
                        <a:latin typeface="BIZ UDPゴシック" panose="020B0400000000000000" pitchFamily="50" charset="-128"/>
                        <a:ea typeface="BIZ UDPゴシック" panose="020B0400000000000000" pitchFamily="50" charset="-128"/>
                      </a:endParaRPr>
                    </a:p>
                  </a:txBody>
                  <a:tcPr>
                    <a:solidFill>
                      <a:schemeClr val="accent1">
                        <a:lumMod val="20000"/>
                        <a:lumOff val="80000"/>
                      </a:schemeClr>
                    </a:solidFill>
                  </a:tcPr>
                </a:tc>
                <a:tc>
                  <a:txBody>
                    <a:bodyPr/>
                    <a:lstStyle/>
                    <a:p>
                      <a:pPr algn="ctr"/>
                      <a:r>
                        <a:rPr kumimoji="1" lang="ja-JP" altLang="en-US" sz="1200" b="0" dirty="0">
                          <a:solidFill>
                            <a:schemeClr val="tx1"/>
                          </a:solidFill>
                          <a:latin typeface="BIZ UDPゴシック" panose="020B0400000000000000" pitchFamily="50" charset="-128"/>
                          <a:ea typeface="BIZ UDPゴシック" panose="020B0400000000000000" pitchFamily="50" charset="-128"/>
                        </a:rPr>
                        <a:t>具体例</a:t>
                      </a:r>
                    </a:p>
                  </a:txBody>
                  <a:tcPr>
                    <a:solidFill>
                      <a:schemeClr val="accent1">
                        <a:lumMod val="20000"/>
                        <a:lumOff val="80000"/>
                      </a:schemeClr>
                    </a:solidFill>
                  </a:tcPr>
                </a:tc>
                <a:extLst>
                  <a:ext uri="{0D108BD9-81ED-4DB2-BD59-A6C34878D82A}">
                    <a16:rowId xmlns:a16="http://schemas.microsoft.com/office/drawing/2014/main" val="4224922973"/>
                  </a:ext>
                </a:extLst>
              </a:tr>
              <a:tr h="1171125">
                <a:tc>
                  <a:txBody>
                    <a:bodyPr/>
                    <a:lstStyle/>
                    <a:p>
                      <a:r>
                        <a:rPr lang="ja-JP" altLang="en-US" sz="1200" b="0" dirty="0" smtClean="0">
                          <a:latin typeface="BIZ UDPゴシック" panose="020B0400000000000000" pitchFamily="50" charset="-128"/>
                          <a:ea typeface="BIZ UDPゴシック" panose="020B0400000000000000" pitchFamily="50" charset="-128"/>
                        </a:rPr>
                        <a:t>「身を切る、削る」改革</a:t>
                      </a:r>
                      <a:endParaRPr kumimoji="1" lang="en-US" altLang="ja-JP" sz="1200" b="0" dirty="0">
                        <a:solidFill>
                          <a:schemeClr val="tx1"/>
                        </a:solidFill>
                        <a:latin typeface="BIZ UDPゴシック" panose="020B0400000000000000" pitchFamily="50" charset="-128"/>
                        <a:ea typeface="BIZ UDPゴシック" panose="020B0400000000000000" pitchFamily="50" charset="-128"/>
                      </a:endParaRPr>
                    </a:p>
                  </a:txBody>
                  <a:tcPr/>
                </a:tc>
                <a:tc>
                  <a:txBody>
                    <a:bodyPr/>
                    <a:lstStyle/>
                    <a:p>
                      <a:pPr marL="342900" indent="-342900">
                        <a:buFont typeface="+mj-lt"/>
                        <a:buAutoNum type="arabicPeriod"/>
                      </a:pPr>
                      <a:r>
                        <a:rPr kumimoji="1" lang="ja-JP" altLang="en-US" sz="1200" b="0" dirty="0">
                          <a:latin typeface="BIZ UDPゴシック" panose="020B0400000000000000" pitchFamily="50" charset="-128"/>
                          <a:ea typeface="BIZ UDPゴシック" panose="020B0400000000000000" pitchFamily="50" charset="-128"/>
                        </a:rPr>
                        <a:t>収入の範囲内での予算を組む</a:t>
                      </a:r>
                      <a:r>
                        <a:rPr kumimoji="1" lang="ja-JP" altLang="en-US" sz="1200" b="0" dirty="0" smtClean="0">
                          <a:latin typeface="BIZ UDPゴシック" panose="020B0400000000000000" pitchFamily="50" charset="-128"/>
                          <a:ea typeface="BIZ UDPゴシック" panose="020B0400000000000000" pitchFamily="50" charset="-128"/>
                        </a:rPr>
                        <a:t>、ゼロベース</a:t>
                      </a:r>
                      <a:r>
                        <a:rPr kumimoji="1" lang="ja-JP" altLang="en-US" sz="1200" b="0" dirty="0">
                          <a:latin typeface="BIZ UDPゴシック" panose="020B0400000000000000" pitchFamily="50" charset="-128"/>
                          <a:ea typeface="BIZ UDPゴシック" panose="020B0400000000000000" pitchFamily="50" charset="-128"/>
                        </a:rPr>
                        <a:t>での施策・事業の見直し、地下鉄民営化　など</a:t>
                      </a:r>
                      <a:endParaRPr kumimoji="1" lang="en-US" altLang="ja-JP" sz="1200" b="0" dirty="0">
                        <a:latin typeface="BIZ UDPゴシック" panose="020B0400000000000000" pitchFamily="50" charset="-128"/>
                        <a:ea typeface="BIZ UDPゴシック" panose="020B0400000000000000" pitchFamily="50" charset="-128"/>
                      </a:endParaRPr>
                    </a:p>
                    <a:p>
                      <a:pPr marL="342900" indent="-342900">
                        <a:buFont typeface="+mj-lt"/>
                        <a:buAutoNum type="arabicPeriod"/>
                      </a:pPr>
                      <a:r>
                        <a:rPr kumimoji="1" lang="ja-JP" altLang="en-US" sz="1200" b="0" dirty="0">
                          <a:latin typeface="BIZ UDPゴシック" panose="020B0400000000000000" pitchFamily="50" charset="-128"/>
                          <a:ea typeface="BIZ UDPゴシック" panose="020B0400000000000000" pitchFamily="50" charset="-128"/>
                        </a:rPr>
                        <a:t>未利用地売却、ストック組換えによる交通インフラ整備　など</a:t>
                      </a:r>
                      <a:endParaRPr kumimoji="1" lang="en-US" altLang="ja-JP" sz="1200" b="0" dirty="0">
                        <a:solidFill>
                          <a:schemeClr val="tx1"/>
                        </a:solidFill>
                        <a:latin typeface="BIZ UDPゴシック" panose="020B0400000000000000" pitchFamily="50" charset="-128"/>
                        <a:ea typeface="BIZ UDPゴシック" panose="020B0400000000000000" pitchFamily="50" charset="-128"/>
                      </a:endParaRPr>
                    </a:p>
                  </a:txBody>
                  <a:tcPr/>
                </a:tc>
                <a:extLst>
                  <a:ext uri="{0D108BD9-81ED-4DB2-BD59-A6C34878D82A}">
                    <a16:rowId xmlns:a16="http://schemas.microsoft.com/office/drawing/2014/main" val="1692679665"/>
                  </a:ext>
                </a:extLst>
              </a:tr>
              <a:tr h="941831">
                <a:tc>
                  <a:txBody>
                    <a:bodyPr/>
                    <a:lstStyle/>
                    <a:p>
                      <a:r>
                        <a:rPr lang="ja-JP" altLang="en-US" sz="1200" b="0" dirty="0" smtClean="0">
                          <a:solidFill>
                            <a:schemeClr val="bg1"/>
                          </a:solidFill>
                          <a:latin typeface="BIZ UDPゴシック" panose="020B0400000000000000" pitchFamily="50" charset="-128"/>
                          <a:ea typeface="BIZ UDPゴシック" panose="020B0400000000000000" pitchFamily="50" charset="-128"/>
                        </a:rPr>
                        <a:t>「創る」改革</a:t>
                      </a:r>
                      <a:endParaRPr kumimoji="1" lang="en-US" altLang="ja-JP" sz="1200" b="0" dirty="0">
                        <a:solidFill>
                          <a:schemeClr val="bg1"/>
                        </a:solidFill>
                        <a:latin typeface="BIZ UDPゴシック" panose="020B0400000000000000" pitchFamily="50" charset="-128"/>
                        <a:ea typeface="BIZ UDPゴシック" panose="020B0400000000000000" pitchFamily="50" charset="-128"/>
                      </a:endParaRPr>
                    </a:p>
                  </a:txBody>
                  <a:tcPr>
                    <a:solidFill>
                      <a:schemeClr val="accent1"/>
                    </a:solidFill>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200" b="0" dirty="0">
                          <a:solidFill>
                            <a:schemeClr val="bg1"/>
                          </a:solidFill>
                          <a:latin typeface="BIZ UDPゴシック" panose="020B0400000000000000" pitchFamily="50" charset="-128"/>
                          <a:ea typeface="BIZ UDPゴシック" panose="020B0400000000000000" pitchFamily="50" charset="-128"/>
                        </a:rPr>
                        <a:t>現役世代への重点投資、民間事業者による公園や文化施設のサービス向上、成長の起爆剤となるビッグプロジェクト　など</a:t>
                      </a:r>
                      <a:endParaRPr kumimoji="1" lang="en-US" altLang="ja-JP" sz="1200" b="0" dirty="0">
                        <a:solidFill>
                          <a:schemeClr val="bg1"/>
                        </a:solidFill>
                        <a:latin typeface="BIZ UDPゴシック" panose="020B0400000000000000" pitchFamily="50" charset="-128"/>
                        <a:ea typeface="BIZ UDPゴシック" panose="020B0400000000000000" pitchFamily="50" charset="-128"/>
                      </a:endParaRPr>
                    </a:p>
                  </a:txBody>
                  <a:tcPr>
                    <a:solidFill>
                      <a:schemeClr val="accent1"/>
                    </a:solidFill>
                  </a:tcPr>
                </a:tc>
                <a:extLst>
                  <a:ext uri="{0D108BD9-81ED-4DB2-BD59-A6C34878D82A}">
                    <a16:rowId xmlns:a16="http://schemas.microsoft.com/office/drawing/2014/main" val="3853021304"/>
                  </a:ext>
                </a:extLst>
              </a:tr>
            </a:tbl>
          </a:graphicData>
        </a:graphic>
      </p:graphicFrame>
      <p:sp>
        <p:nvSpPr>
          <p:cNvPr id="14" name="スライド番号プレースホルダー 3"/>
          <p:cNvSpPr>
            <a:spLocks noGrp="1"/>
          </p:cNvSpPr>
          <p:nvPr>
            <p:ph type="sldNum" sz="quarter" idx="12"/>
          </p:nvPr>
        </p:nvSpPr>
        <p:spPr>
          <a:xfrm>
            <a:off x="7086600" y="6483071"/>
            <a:ext cx="2057400" cy="365125"/>
          </a:xfrm>
        </p:spPr>
        <p:txBody>
          <a:bodyPr/>
          <a:lstStyle/>
          <a:p>
            <a:fld id="{138CA411-231B-42B9-AF63-97A64194AA60}" type="slidenum">
              <a:rPr lang="ja-JP" altLang="en-US" smtClean="0"/>
              <a:pPr/>
              <a:t>140</a:t>
            </a:fld>
            <a:endParaRPr lang="ja-JP" altLang="en-US" dirty="0"/>
          </a:p>
        </p:txBody>
      </p:sp>
    </p:spTree>
    <p:extLst>
      <p:ext uri="{BB962C8B-B14F-4D97-AF65-F5344CB8AC3E}">
        <p14:creationId xmlns:p14="http://schemas.microsoft.com/office/powerpoint/2010/main" val="2062453858"/>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テキスト ボックス 21"/>
          <p:cNvSpPr txBox="1"/>
          <p:nvPr/>
        </p:nvSpPr>
        <p:spPr>
          <a:xfrm>
            <a:off x="1690256" y="5474561"/>
            <a:ext cx="7346327" cy="1079966"/>
          </a:xfrm>
          <a:prstGeom prst="rect">
            <a:avLst/>
          </a:prstGeom>
          <a:solidFill>
            <a:schemeClr val="accent1">
              <a:lumMod val="20000"/>
              <a:lumOff val="80000"/>
            </a:schemeClr>
          </a:solidFill>
        </p:spPr>
        <p:txBody>
          <a:bodyPr wrap="square" rtlCol="0" anchor="ctr" anchorCtr="0">
            <a:noAutofit/>
          </a:bodyPr>
          <a:lstStyle/>
          <a:p>
            <a:r>
              <a:rPr lang="ja-JP" altLang="en-US" sz="1200" dirty="0">
                <a:latin typeface="BIZ UDPゴシック" panose="020B0400000000000000" pitchFamily="50" charset="-128"/>
                <a:ea typeface="BIZ UDPゴシック" panose="020B0400000000000000" pitchFamily="50" charset="-128"/>
              </a:rPr>
              <a:t>ごみ収集業務（民間委託の拡大）、下水道施設関係業務（クリアウォーター</a:t>
            </a:r>
            <a:r>
              <a:rPr lang="en-US" altLang="ja-JP" sz="1200" dirty="0">
                <a:latin typeface="BIZ UDPゴシック" panose="020B0400000000000000" pitchFamily="50" charset="-128"/>
                <a:ea typeface="BIZ UDPゴシック" panose="020B0400000000000000" pitchFamily="50" charset="-128"/>
              </a:rPr>
              <a:t>OSAKA</a:t>
            </a:r>
            <a:r>
              <a:rPr lang="ja-JP" altLang="en-US" sz="1200" dirty="0">
                <a:latin typeface="BIZ UDPゴシック" panose="020B0400000000000000" pitchFamily="50" charset="-128"/>
                <a:ea typeface="BIZ UDPゴシック" panose="020B0400000000000000" pitchFamily="50" charset="-128"/>
              </a:rPr>
              <a:t>設立）、市営地下鉄民営化（</a:t>
            </a:r>
            <a:r>
              <a:rPr lang="en-US" altLang="ja-JP" sz="1200" dirty="0">
                <a:latin typeface="BIZ UDPゴシック" panose="020B0400000000000000" pitchFamily="50" charset="-128"/>
                <a:ea typeface="BIZ UDPゴシック" panose="020B0400000000000000" pitchFamily="50" charset="-128"/>
              </a:rPr>
              <a:t>Osaka Metro</a:t>
            </a:r>
            <a:r>
              <a:rPr lang="ja-JP" altLang="en-US" sz="1200" dirty="0">
                <a:latin typeface="BIZ UDPゴシック" panose="020B0400000000000000" pitchFamily="50" charset="-128"/>
                <a:ea typeface="BIZ UDPゴシック" panose="020B0400000000000000" pitchFamily="50" charset="-128"/>
              </a:rPr>
              <a:t>設立）など。</a:t>
            </a:r>
            <a:endParaRPr lang="en-US" altLang="ja-JP" sz="1200" dirty="0">
              <a:latin typeface="BIZ UDPゴシック" panose="020B0400000000000000" pitchFamily="50" charset="-128"/>
              <a:ea typeface="BIZ UDPゴシック" panose="020B0400000000000000" pitchFamily="50" charset="-128"/>
            </a:endParaRPr>
          </a:p>
          <a:p>
            <a:r>
              <a:rPr lang="ja-JP" altLang="en-US" sz="1200" dirty="0">
                <a:latin typeface="BIZ UDPゴシック" panose="020B0400000000000000" pitchFamily="50" charset="-128"/>
                <a:ea typeface="BIZ UDPゴシック" panose="020B0400000000000000" pitchFamily="50" charset="-128"/>
              </a:rPr>
              <a:t>例えば</a:t>
            </a:r>
            <a:r>
              <a:rPr lang="ja-JP" altLang="en-US" sz="1200" b="1" dirty="0">
                <a:latin typeface="BIZ UDPゴシック" panose="020B0400000000000000" pitchFamily="50" charset="-128"/>
                <a:ea typeface="BIZ UDPゴシック" panose="020B0400000000000000" pitchFamily="50" charset="-128"/>
              </a:rPr>
              <a:t>地下鉄民営化では、改革前の市財政への負担</a:t>
            </a:r>
            <a:r>
              <a:rPr lang="ja-JP" altLang="en-US" sz="1200" dirty="0">
                <a:latin typeface="BIZ UDPゴシック" panose="020B0400000000000000" pitchFamily="50" charset="-128"/>
                <a:ea typeface="BIZ UDPゴシック" panose="020B0400000000000000" pitchFamily="50" charset="-128"/>
              </a:rPr>
              <a:t>（</a:t>
            </a:r>
            <a:r>
              <a:rPr lang="en-US" altLang="ja-JP" sz="1200" dirty="0">
                <a:latin typeface="BIZ UDPゴシック" panose="020B0400000000000000" pitchFamily="50" charset="-128"/>
                <a:ea typeface="BIZ UDPゴシック" panose="020B0400000000000000" pitchFamily="50" charset="-128"/>
              </a:rPr>
              <a:t>2002</a:t>
            </a:r>
            <a:r>
              <a:rPr lang="ja-JP" altLang="en-US" sz="1200" dirty="0">
                <a:latin typeface="BIZ UDPゴシック" panose="020B0400000000000000" pitchFamily="50" charset="-128"/>
                <a:ea typeface="BIZ UDPゴシック" panose="020B0400000000000000" pitchFamily="50" charset="-128"/>
              </a:rPr>
              <a:t>年～</a:t>
            </a:r>
            <a:r>
              <a:rPr lang="en-US" altLang="ja-JP" sz="1200" dirty="0">
                <a:latin typeface="BIZ UDPゴシック" panose="020B0400000000000000" pitchFamily="50" charset="-128"/>
                <a:ea typeface="BIZ UDPゴシック" panose="020B0400000000000000" pitchFamily="50" charset="-128"/>
              </a:rPr>
              <a:t>2011</a:t>
            </a:r>
            <a:r>
              <a:rPr lang="ja-JP" altLang="en-US" sz="1200" dirty="0">
                <a:latin typeface="BIZ UDPゴシック" panose="020B0400000000000000" pitchFamily="50" charset="-128"/>
                <a:ea typeface="BIZ UDPゴシック" panose="020B0400000000000000" pitchFamily="50" charset="-128"/>
              </a:rPr>
              <a:t>年）は、</a:t>
            </a:r>
            <a:r>
              <a:rPr lang="ja-JP" altLang="en-US" sz="1200" b="1" dirty="0">
                <a:latin typeface="BIZ UDPゴシック" panose="020B0400000000000000" pitchFamily="50" charset="-128"/>
                <a:ea typeface="BIZ UDPゴシック" panose="020B0400000000000000" pitchFamily="50" charset="-128"/>
              </a:rPr>
              <a:t>年平均</a:t>
            </a:r>
            <a:r>
              <a:rPr lang="en-US" altLang="ja-JP" sz="1200" b="1" dirty="0">
                <a:latin typeface="BIZ UDPゴシック" panose="020B0400000000000000" pitchFamily="50" charset="-128"/>
                <a:ea typeface="BIZ UDPゴシック" panose="020B0400000000000000" pitchFamily="50" charset="-128"/>
              </a:rPr>
              <a:t>200</a:t>
            </a:r>
            <a:r>
              <a:rPr lang="ja-JP" altLang="en-US" sz="1200" b="1" dirty="0">
                <a:latin typeface="BIZ UDPゴシック" panose="020B0400000000000000" pitchFamily="50" charset="-128"/>
                <a:ea typeface="BIZ UDPゴシック" panose="020B0400000000000000" pitchFamily="50" charset="-128"/>
              </a:rPr>
              <a:t>億円</a:t>
            </a:r>
            <a:r>
              <a:rPr lang="ja-JP" altLang="en-US" sz="1200" dirty="0">
                <a:latin typeface="BIZ UDPゴシック" panose="020B0400000000000000" pitchFamily="50" charset="-128"/>
                <a:ea typeface="BIZ UDPゴシック" panose="020B0400000000000000" pitchFamily="50" charset="-128"/>
              </a:rPr>
              <a:t>であったところ</a:t>
            </a:r>
            <a:r>
              <a:rPr lang="ja-JP" altLang="en-US" sz="1200" dirty="0" smtClean="0">
                <a:latin typeface="BIZ UDPゴシック" panose="020B0400000000000000" pitchFamily="50" charset="-128"/>
                <a:ea typeface="BIZ UDPゴシック" panose="020B0400000000000000" pitchFamily="50" charset="-128"/>
              </a:rPr>
              <a:t>、</a:t>
            </a:r>
            <a:r>
              <a:rPr lang="ja-JP" altLang="en-US" sz="1200" b="1" dirty="0" smtClean="0">
                <a:latin typeface="BIZ UDPゴシック" panose="020B0400000000000000" pitchFamily="50" charset="-128"/>
                <a:ea typeface="BIZ UDPゴシック" panose="020B0400000000000000" pitchFamily="50" charset="-128"/>
              </a:rPr>
              <a:t>民営化後</a:t>
            </a:r>
            <a:r>
              <a:rPr lang="ja-JP" altLang="en-US" sz="1200" b="1" dirty="0">
                <a:latin typeface="BIZ UDPゴシック" panose="020B0400000000000000" pitchFamily="50" charset="-128"/>
                <a:ea typeface="BIZ UDPゴシック" panose="020B0400000000000000" pitchFamily="50" charset="-128"/>
              </a:rPr>
              <a:t>は市に対し、</a:t>
            </a:r>
            <a:r>
              <a:rPr lang="en-US" altLang="ja-JP" sz="1200" b="1" dirty="0">
                <a:latin typeface="BIZ UDPゴシック" panose="020B0400000000000000" pitchFamily="50" charset="-128"/>
                <a:ea typeface="BIZ UDPゴシック" panose="020B0400000000000000" pitchFamily="50" charset="-128"/>
              </a:rPr>
              <a:t>650</a:t>
            </a:r>
            <a:r>
              <a:rPr lang="ja-JP" altLang="en-US" sz="1200" b="1" dirty="0">
                <a:latin typeface="BIZ UDPゴシック" panose="020B0400000000000000" pitchFamily="50" charset="-128"/>
                <a:ea typeface="BIZ UDPゴシック" panose="020B0400000000000000" pitchFamily="50" charset="-128"/>
              </a:rPr>
              <a:t>億円以上</a:t>
            </a:r>
            <a:r>
              <a:rPr lang="ja-JP" altLang="en-US" sz="1200" dirty="0">
                <a:latin typeface="BIZ UDPゴシック" panose="020B0400000000000000" pitchFamily="50" charset="-128"/>
                <a:ea typeface="BIZ UDPゴシック" panose="020B0400000000000000" pitchFamily="50" charset="-128"/>
              </a:rPr>
              <a:t>（</a:t>
            </a:r>
            <a:r>
              <a:rPr lang="en-US" altLang="ja-JP" sz="1200" dirty="0">
                <a:latin typeface="BIZ UDPゴシック" panose="020B0400000000000000" pitchFamily="50" charset="-128"/>
                <a:ea typeface="BIZ UDPゴシック" panose="020B0400000000000000" pitchFamily="50" charset="-128"/>
              </a:rPr>
              <a:t>2018</a:t>
            </a:r>
            <a:r>
              <a:rPr lang="ja-JP" altLang="en-US" sz="1200" dirty="0">
                <a:latin typeface="BIZ UDPゴシック" panose="020B0400000000000000" pitchFamily="50" charset="-128"/>
                <a:ea typeface="BIZ UDPゴシック" panose="020B0400000000000000" pitchFamily="50" charset="-128"/>
              </a:rPr>
              <a:t>年～</a:t>
            </a:r>
            <a:r>
              <a:rPr lang="en-US" altLang="ja-JP" sz="1200" dirty="0">
                <a:latin typeface="BIZ UDPゴシック" panose="020B0400000000000000" pitchFamily="50" charset="-128"/>
                <a:ea typeface="BIZ UDPゴシック" panose="020B0400000000000000" pitchFamily="50" charset="-128"/>
              </a:rPr>
              <a:t>2025</a:t>
            </a:r>
            <a:r>
              <a:rPr lang="ja-JP" altLang="en-US" sz="1200" dirty="0">
                <a:latin typeface="BIZ UDPゴシック" panose="020B0400000000000000" pitchFamily="50" charset="-128"/>
                <a:ea typeface="BIZ UDPゴシック" panose="020B0400000000000000" pitchFamily="50" charset="-128"/>
              </a:rPr>
              <a:t>年）</a:t>
            </a:r>
            <a:r>
              <a:rPr lang="ja-JP" altLang="en-US" sz="1200" b="1" dirty="0">
                <a:latin typeface="BIZ UDPゴシック" panose="020B0400000000000000" pitchFamily="50" charset="-128"/>
                <a:ea typeface="BIZ UDPゴシック" panose="020B0400000000000000" pitchFamily="50" charset="-128"/>
              </a:rPr>
              <a:t>の貢献</a:t>
            </a:r>
            <a:r>
              <a:rPr lang="ja-JP" altLang="en-US" sz="1200" dirty="0">
                <a:latin typeface="BIZ UDPゴシック" panose="020B0400000000000000" pitchFamily="50" charset="-128"/>
                <a:ea typeface="BIZ UDPゴシック" panose="020B0400000000000000" pitchFamily="50" charset="-128"/>
              </a:rPr>
              <a:t>を予定。ラストワンマイルの課題解決にも着手。</a:t>
            </a:r>
            <a:endParaRPr lang="en-US" altLang="ja-JP" sz="1200" dirty="0">
              <a:latin typeface="BIZ UDPゴシック" panose="020B0400000000000000" pitchFamily="50" charset="-128"/>
              <a:ea typeface="BIZ UDPゴシック" panose="020B0400000000000000" pitchFamily="50" charset="-128"/>
            </a:endParaRPr>
          </a:p>
        </p:txBody>
      </p:sp>
      <p:sp>
        <p:nvSpPr>
          <p:cNvPr id="4" name="角丸四角形 3"/>
          <p:cNvSpPr/>
          <p:nvPr/>
        </p:nvSpPr>
        <p:spPr>
          <a:xfrm>
            <a:off x="158044" y="5474561"/>
            <a:ext cx="1421371" cy="1079965"/>
          </a:xfrm>
          <a:prstGeom prst="roundRect">
            <a:avLst>
              <a:gd name="adj" fmla="val 10870"/>
            </a:avLst>
          </a:prstGeom>
          <a:solidFill>
            <a:schemeClr val="bg1"/>
          </a:solidFill>
          <a:ln w="254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a:solidFill>
                  <a:schemeClr val="tx1"/>
                </a:solidFill>
                <a:latin typeface="BIZ UDPゴシック" panose="020B0400000000000000" pitchFamily="50" charset="-128"/>
                <a:ea typeface="BIZ UDPゴシック" panose="020B0400000000000000" pitchFamily="50" charset="-128"/>
              </a:rPr>
              <a:t>現業事業の</a:t>
            </a:r>
            <a:endParaRPr lang="en-US" altLang="ja-JP" sz="1200" dirty="0">
              <a:solidFill>
                <a:schemeClr val="tx1"/>
              </a:solidFill>
              <a:latin typeface="BIZ UDPゴシック" panose="020B0400000000000000" pitchFamily="50" charset="-128"/>
              <a:ea typeface="BIZ UDPゴシック" panose="020B0400000000000000" pitchFamily="50" charset="-128"/>
            </a:endParaRPr>
          </a:p>
          <a:p>
            <a:pPr algn="ctr"/>
            <a:r>
              <a:rPr lang="ja-JP" altLang="en-US" sz="1200" dirty="0">
                <a:solidFill>
                  <a:schemeClr val="tx1"/>
                </a:solidFill>
                <a:latin typeface="BIZ UDPゴシック" panose="020B0400000000000000" pitchFamily="50" charset="-128"/>
                <a:ea typeface="BIZ UDPゴシック" panose="020B0400000000000000" pitchFamily="50" charset="-128"/>
              </a:rPr>
              <a:t>アウトソーシング</a:t>
            </a:r>
            <a:endParaRPr kumimoji="1" lang="ja-JP" altLang="en-US" sz="1200" dirty="0">
              <a:solidFill>
                <a:schemeClr val="tx1"/>
              </a:solidFill>
              <a:latin typeface="BIZ UDPゴシック" panose="020B0400000000000000" pitchFamily="50" charset="-128"/>
              <a:ea typeface="BIZ UDPゴシック" panose="020B0400000000000000" pitchFamily="50" charset="-128"/>
            </a:endParaRPr>
          </a:p>
        </p:txBody>
      </p:sp>
      <p:sp>
        <p:nvSpPr>
          <p:cNvPr id="9" name="角丸四角形 8"/>
          <p:cNvSpPr/>
          <p:nvPr/>
        </p:nvSpPr>
        <p:spPr>
          <a:xfrm>
            <a:off x="158044" y="880535"/>
            <a:ext cx="1421371" cy="4028639"/>
          </a:xfrm>
          <a:prstGeom prst="roundRect">
            <a:avLst>
              <a:gd name="adj" fmla="val 5146"/>
            </a:avLst>
          </a:prstGeom>
          <a:solidFill>
            <a:schemeClr val="bg1"/>
          </a:solidFill>
          <a:ln w="254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a:solidFill>
                  <a:schemeClr val="tx1"/>
                </a:solidFill>
                <a:latin typeface="BIZ UDPゴシック" panose="020B0400000000000000" pitchFamily="50" charset="-128"/>
                <a:ea typeface="BIZ UDPゴシック" panose="020B0400000000000000" pitchFamily="50" charset="-128"/>
              </a:rPr>
              <a:t>財政再建等</a:t>
            </a:r>
            <a:endParaRPr lang="en-US" altLang="ja-JP" sz="1200" dirty="0">
              <a:solidFill>
                <a:schemeClr val="tx1"/>
              </a:solidFill>
              <a:latin typeface="BIZ UDPゴシック" panose="020B0400000000000000" pitchFamily="50" charset="-128"/>
              <a:ea typeface="BIZ UDPゴシック" panose="020B0400000000000000" pitchFamily="50" charset="-128"/>
            </a:endParaRPr>
          </a:p>
        </p:txBody>
      </p:sp>
      <p:sp>
        <p:nvSpPr>
          <p:cNvPr id="10" name="角丸四角形 9"/>
          <p:cNvSpPr/>
          <p:nvPr/>
        </p:nvSpPr>
        <p:spPr>
          <a:xfrm>
            <a:off x="158044" y="5063463"/>
            <a:ext cx="1421370" cy="261610"/>
          </a:xfrm>
          <a:prstGeom prst="roundRect">
            <a:avLst/>
          </a:prstGeom>
          <a:solidFill>
            <a:schemeClr val="bg1"/>
          </a:solidFill>
          <a:ln w="254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a:solidFill>
                  <a:schemeClr val="tx1"/>
                </a:solidFill>
                <a:latin typeface="BIZ UDPゴシック" panose="020B0400000000000000" pitchFamily="50" charset="-128"/>
                <a:ea typeface="BIZ UDPゴシック" panose="020B0400000000000000" pitchFamily="50" charset="-128"/>
              </a:rPr>
              <a:t>機能</a:t>
            </a:r>
            <a:r>
              <a:rPr kumimoji="1" lang="ja-JP" altLang="en-US" sz="1200" dirty="0">
                <a:solidFill>
                  <a:schemeClr val="tx1"/>
                </a:solidFill>
                <a:latin typeface="BIZ UDPゴシック" panose="020B0400000000000000" pitchFamily="50" charset="-128"/>
                <a:ea typeface="BIZ UDPゴシック" panose="020B0400000000000000" pitchFamily="50" charset="-128"/>
              </a:rPr>
              <a:t>統合・最適化</a:t>
            </a:r>
          </a:p>
        </p:txBody>
      </p:sp>
      <p:sp>
        <p:nvSpPr>
          <p:cNvPr id="5" name="テキスト ボックス 4"/>
          <p:cNvSpPr txBox="1"/>
          <p:nvPr/>
        </p:nvSpPr>
        <p:spPr>
          <a:xfrm>
            <a:off x="1690255" y="880535"/>
            <a:ext cx="7346327" cy="4033441"/>
          </a:xfrm>
          <a:prstGeom prst="rect">
            <a:avLst/>
          </a:prstGeom>
          <a:solidFill>
            <a:schemeClr val="accent1">
              <a:lumMod val="20000"/>
              <a:lumOff val="80000"/>
            </a:schemeClr>
          </a:solidFill>
        </p:spPr>
        <p:txBody>
          <a:bodyPr wrap="square" rtlCol="0" anchor="ctr" anchorCtr="0">
            <a:noAutofit/>
          </a:bodyPr>
          <a:lstStyle/>
          <a:p>
            <a:r>
              <a:rPr lang="en-US" altLang="ja-JP" sz="1200" dirty="0">
                <a:latin typeface="BIZ UDPゴシック" panose="020B0400000000000000" pitchFamily="50" charset="-128"/>
                <a:ea typeface="BIZ UDPゴシック" panose="020B0400000000000000" pitchFamily="50" charset="-128"/>
              </a:rPr>
              <a:t>【</a:t>
            </a:r>
            <a:r>
              <a:rPr lang="ja-JP" altLang="en-US" sz="1200" dirty="0">
                <a:latin typeface="BIZ UDPゴシック" panose="020B0400000000000000" pitchFamily="50" charset="-128"/>
                <a:ea typeface="BIZ UDPゴシック" panose="020B0400000000000000" pitchFamily="50" charset="-128"/>
              </a:rPr>
              <a:t>府</a:t>
            </a:r>
            <a:r>
              <a:rPr lang="en-US" altLang="ja-JP" sz="1200" dirty="0">
                <a:latin typeface="BIZ UDPゴシック" panose="020B0400000000000000" pitchFamily="50" charset="-128"/>
                <a:ea typeface="BIZ UDPゴシック" panose="020B0400000000000000" pitchFamily="50" charset="-128"/>
              </a:rPr>
              <a:t>】</a:t>
            </a:r>
          </a:p>
          <a:p>
            <a:r>
              <a:rPr lang="ja-JP" altLang="en-US" sz="1200" dirty="0">
                <a:latin typeface="BIZ UDPゴシック" panose="020B0400000000000000" pitchFamily="50" charset="-128"/>
                <a:ea typeface="BIZ UDPゴシック" panose="020B0400000000000000" pitchFamily="50" charset="-128"/>
              </a:rPr>
              <a:t>地方債残高　　　：　地方交付税の代替措置たる臨時財政対策債等を除けば、</a:t>
            </a:r>
            <a:r>
              <a:rPr lang="en-US" altLang="ja-JP" sz="1200" b="1" dirty="0">
                <a:latin typeface="BIZ UDPゴシック" panose="020B0400000000000000" pitchFamily="50" charset="-128"/>
                <a:ea typeface="BIZ UDPゴシック" panose="020B0400000000000000" pitchFamily="50" charset="-128"/>
              </a:rPr>
              <a:t>1.3</a:t>
            </a:r>
            <a:r>
              <a:rPr lang="ja-JP" altLang="en-US" sz="1200" b="1" dirty="0">
                <a:latin typeface="BIZ UDPゴシック" panose="020B0400000000000000" pitchFamily="50" charset="-128"/>
                <a:ea typeface="BIZ UDPゴシック" panose="020B0400000000000000" pitchFamily="50" charset="-128"/>
              </a:rPr>
              <a:t>兆円減</a:t>
            </a:r>
            <a:r>
              <a:rPr lang="ja-JP" altLang="en-US" sz="1200" dirty="0">
                <a:latin typeface="BIZ UDPゴシック" panose="020B0400000000000000" pitchFamily="50" charset="-128"/>
                <a:ea typeface="BIZ UDPゴシック" panose="020B0400000000000000" pitchFamily="50" charset="-128"/>
              </a:rPr>
              <a:t>。</a:t>
            </a:r>
          </a:p>
          <a:p>
            <a:r>
              <a:rPr lang="ja-JP" altLang="en-US" sz="1200" dirty="0">
                <a:latin typeface="BIZ UDPゴシック" panose="020B0400000000000000" pitchFamily="50" charset="-128"/>
                <a:ea typeface="BIZ UDPゴシック" panose="020B0400000000000000" pitchFamily="50" charset="-128"/>
              </a:rPr>
              <a:t>将来負担比率　 ：　</a:t>
            </a:r>
            <a:r>
              <a:rPr lang="en-US" altLang="ja-JP" sz="1200" dirty="0">
                <a:latin typeface="BIZ UDPゴシック" panose="020B0400000000000000" pitchFamily="50" charset="-128"/>
                <a:ea typeface="BIZ UDPゴシック" panose="020B0400000000000000" pitchFamily="50" charset="-128"/>
              </a:rPr>
              <a:t>2008</a:t>
            </a:r>
            <a:r>
              <a:rPr lang="ja-JP" altLang="en-US" sz="1200" dirty="0">
                <a:latin typeface="BIZ UDPゴシック" panose="020B0400000000000000" pitchFamily="50" charset="-128"/>
                <a:ea typeface="BIZ UDPゴシック" panose="020B0400000000000000" pitchFamily="50" charset="-128"/>
              </a:rPr>
              <a:t>年度</a:t>
            </a:r>
            <a:r>
              <a:rPr lang="ja-JP" altLang="en-US" sz="1200" dirty="0" smtClean="0">
                <a:latin typeface="BIZ UDPゴシック" panose="020B0400000000000000" pitchFamily="50" charset="-128"/>
                <a:ea typeface="BIZ UDPゴシック" panose="020B0400000000000000" pitchFamily="50" charset="-128"/>
              </a:rPr>
              <a:t>から</a:t>
            </a:r>
            <a:r>
              <a:rPr lang="en-US" altLang="ja-JP" sz="1200" b="1" dirty="0" smtClean="0">
                <a:latin typeface="BIZ UDPゴシック" panose="020B0400000000000000" pitchFamily="50" charset="-128"/>
                <a:ea typeface="BIZ UDPゴシック" panose="020B0400000000000000" pitchFamily="50" charset="-128"/>
              </a:rPr>
              <a:t>158</a:t>
            </a:r>
            <a:r>
              <a:rPr lang="ja-JP" altLang="en-US" sz="1200" b="1" dirty="0" smtClean="0">
                <a:latin typeface="BIZ UDPゴシック" panose="020B0400000000000000" pitchFamily="50" charset="-128"/>
                <a:ea typeface="BIZ UDPゴシック" panose="020B0400000000000000" pitchFamily="50" charset="-128"/>
              </a:rPr>
              <a:t>ポイント</a:t>
            </a:r>
            <a:r>
              <a:rPr lang="ja-JP" altLang="en-US" sz="1200" b="1" dirty="0">
                <a:latin typeface="BIZ UDPゴシック" panose="020B0400000000000000" pitchFamily="50" charset="-128"/>
                <a:ea typeface="BIZ UDPゴシック" panose="020B0400000000000000" pitchFamily="50" charset="-128"/>
              </a:rPr>
              <a:t>改善</a:t>
            </a:r>
            <a:r>
              <a:rPr lang="ja-JP" altLang="en-US" sz="1200" dirty="0">
                <a:latin typeface="BIZ UDPゴシック" panose="020B0400000000000000" pitchFamily="50" charset="-128"/>
                <a:ea typeface="BIZ UDPゴシック" panose="020B0400000000000000" pitchFamily="50" charset="-128"/>
              </a:rPr>
              <a:t>。</a:t>
            </a:r>
            <a:r>
              <a:rPr lang="en-US" altLang="ja-JP" sz="1200" dirty="0">
                <a:latin typeface="BIZ UDPゴシック" panose="020B0400000000000000" pitchFamily="50" charset="-128"/>
                <a:ea typeface="BIZ UDPゴシック" panose="020B0400000000000000" pitchFamily="50" charset="-128"/>
              </a:rPr>
              <a:t>2019</a:t>
            </a:r>
            <a:r>
              <a:rPr lang="ja-JP" altLang="en-US" sz="1200" dirty="0">
                <a:latin typeface="BIZ UDPゴシック" panose="020B0400000000000000" pitchFamily="50" charset="-128"/>
                <a:ea typeface="BIZ UDPゴシック" panose="020B0400000000000000" pitchFamily="50" charset="-128"/>
              </a:rPr>
              <a:t>年度から全国平均を下回る。</a:t>
            </a:r>
          </a:p>
          <a:p>
            <a:r>
              <a:rPr lang="ja-JP" altLang="en-US" sz="1200" dirty="0">
                <a:latin typeface="BIZ UDPゴシック" panose="020B0400000000000000" pitchFamily="50" charset="-128"/>
                <a:ea typeface="BIZ UDPゴシック" panose="020B0400000000000000" pitchFamily="50" charset="-128"/>
              </a:rPr>
              <a:t>実質公債費比率：　</a:t>
            </a:r>
            <a:r>
              <a:rPr lang="en-US" altLang="ja-JP" sz="1200" dirty="0">
                <a:latin typeface="BIZ UDPゴシック" panose="020B0400000000000000" pitchFamily="50" charset="-128"/>
                <a:ea typeface="BIZ UDPゴシック" panose="020B0400000000000000" pitchFamily="50" charset="-128"/>
              </a:rPr>
              <a:t>2015</a:t>
            </a:r>
            <a:r>
              <a:rPr lang="ja-JP" altLang="en-US" sz="1200" dirty="0">
                <a:latin typeface="BIZ UDPゴシック" panose="020B0400000000000000" pitchFamily="50" charset="-128"/>
                <a:ea typeface="BIZ UDPゴシック" panose="020B0400000000000000" pitchFamily="50" charset="-128"/>
              </a:rPr>
              <a:t>年度の</a:t>
            </a:r>
            <a:r>
              <a:rPr lang="en-US" altLang="ja-JP" sz="1200" dirty="0">
                <a:latin typeface="BIZ UDPゴシック" panose="020B0400000000000000" pitchFamily="50" charset="-128"/>
                <a:ea typeface="BIZ UDPゴシック" panose="020B0400000000000000" pitchFamily="50" charset="-128"/>
              </a:rPr>
              <a:t>19.4</a:t>
            </a:r>
            <a:r>
              <a:rPr lang="ja-JP" altLang="en-US" sz="1200" dirty="0">
                <a:latin typeface="BIZ UDPゴシック" panose="020B0400000000000000" pitchFamily="50" charset="-128"/>
                <a:ea typeface="BIZ UDPゴシック" panose="020B0400000000000000" pitchFamily="50" charset="-128"/>
              </a:rPr>
              <a:t>％をピークに</a:t>
            </a:r>
            <a:r>
              <a:rPr lang="en-US" altLang="ja-JP" sz="1200" dirty="0">
                <a:latin typeface="BIZ UDPゴシック" panose="020B0400000000000000" pitchFamily="50" charset="-128"/>
                <a:ea typeface="BIZ UDPゴシック" panose="020B0400000000000000" pitchFamily="50" charset="-128"/>
              </a:rPr>
              <a:t>2021</a:t>
            </a:r>
            <a:r>
              <a:rPr lang="ja-JP" altLang="en-US" sz="1200" dirty="0">
                <a:latin typeface="BIZ UDPゴシック" panose="020B0400000000000000" pitchFamily="50" charset="-128"/>
                <a:ea typeface="BIZ UDPゴシック" panose="020B0400000000000000" pitchFamily="50" charset="-128"/>
              </a:rPr>
              <a:t>年度は</a:t>
            </a:r>
            <a:r>
              <a:rPr lang="en-US" altLang="ja-JP" sz="1200" b="1" dirty="0">
                <a:latin typeface="BIZ UDPゴシック" panose="020B0400000000000000" pitchFamily="50" charset="-128"/>
                <a:ea typeface="BIZ UDPゴシック" panose="020B0400000000000000" pitchFamily="50" charset="-128"/>
              </a:rPr>
              <a:t>12.2</a:t>
            </a:r>
            <a:r>
              <a:rPr lang="ja-JP" altLang="en-US" sz="1200" b="1" dirty="0">
                <a:latin typeface="BIZ UDPゴシック" panose="020B0400000000000000" pitchFamily="50" charset="-128"/>
                <a:ea typeface="BIZ UDPゴシック" panose="020B0400000000000000" pitchFamily="50" charset="-128"/>
              </a:rPr>
              <a:t>％まで減少</a:t>
            </a:r>
            <a:r>
              <a:rPr lang="ja-JP" altLang="en-US" sz="1200" dirty="0">
                <a:latin typeface="BIZ UDPゴシック" panose="020B0400000000000000" pitchFamily="50" charset="-128"/>
                <a:ea typeface="BIZ UDPゴシック" panose="020B0400000000000000" pitchFamily="50" charset="-128"/>
              </a:rPr>
              <a:t>。</a:t>
            </a:r>
          </a:p>
          <a:p>
            <a:r>
              <a:rPr lang="ja-JP" altLang="en-US" sz="1200" dirty="0">
                <a:latin typeface="BIZ UDPゴシック" panose="020B0400000000000000" pitchFamily="50" charset="-128"/>
                <a:ea typeface="BIZ UDPゴシック" panose="020B0400000000000000" pitchFamily="50" charset="-128"/>
              </a:rPr>
              <a:t>経常収支比率　 ：　府税収入の増などにより</a:t>
            </a:r>
            <a:r>
              <a:rPr lang="en-US" altLang="ja-JP" sz="1200" dirty="0">
                <a:latin typeface="BIZ UDPゴシック" panose="020B0400000000000000" pitchFamily="50" charset="-128"/>
                <a:ea typeface="BIZ UDPゴシック" panose="020B0400000000000000" pitchFamily="50" charset="-128"/>
              </a:rPr>
              <a:t>2020</a:t>
            </a:r>
            <a:r>
              <a:rPr lang="ja-JP" altLang="en-US" sz="1200" dirty="0">
                <a:latin typeface="BIZ UDPゴシック" panose="020B0400000000000000" pitchFamily="50" charset="-128"/>
                <a:ea typeface="BIZ UDPゴシック" panose="020B0400000000000000" pitchFamily="50" charset="-128"/>
              </a:rPr>
              <a:t>年度と比べ</a:t>
            </a:r>
            <a:r>
              <a:rPr lang="en-US" altLang="ja-JP" sz="1200" b="1" dirty="0">
                <a:latin typeface="BIZ UDPゴシック" panose="020B0400000000000000" pitchFamily="50" charset="-128"/>
                <a:ea typeface="BIZ UDPゴシック" panose="020B0400000000000000" pitchFamily="50" charset="-128"/>
              </a:rPr>
              <a:t>13.7</a:t>
            </a:r>
            <a:r>
              <a:rPr lang="ja-JP" altLang="en-US" sz="1200" b="1" dirty="0">
                <a:latin typeface="BIZ UDPゴシック" panose="020B0400000000000000" pitchFamily="50" charset="-128"/>
                <a:ea typeface="BIZ UDPゴシック" panose="020B0400000000000000" pitchFamily="50" charset="-128"/>
              </a:rPr>
              <a:t>ポイント回復</a:t>
            </a:r>
            <a:r>
              <a:rPr lang="ja-JP" altLang="en-US" sz="1200" dirty="0">
                <a:latin typeface="BIZ UDPゴシック" panose="020B0400000000000000" pitchFamily="50" charset="-128"/>
                <a:ea typeface="BIZ UDPゴシック" panose="020B0400000000000000" pitchFamily="50" charset="-128"/>
              </a:rPr>
              <a:t>（</a:t>
            </a:r>
            <a:r>
              <a:rPr lang="en-US" altLang="ja-JP" sz="1200" dirty="0">
                <a:latin typeface="BIZ UDPゴシック" panose="020B0400000000000000" pitchFamily="50" charset="-128"/>
                <a:ea typeface="BIZ UDPゴシック" panose="020B0400000000000000" pitchFamily="50" charset="-128"/>
              </a:rPr>
              <a:t>87.1</a:t>
            </a:r>
            <a:r>
              <a:rPr lang="ja-JP" altLang="en-US" sz="1200" dirty="0">
                <a:latin typeface="BIZ UDPゴシック" panose="020B0400000000000000" pitchFamily="50" charset="-128"/>
                <a:ea typeface="BIZ UDPゴシック" panose="020B0400000000000000" pitchFamily="50" charset="-128"/>
              </a:rPr>
              <a:t>％）。</a:t>
            </a:r>
          </a:p>
          <a:p>
            <a:r>
              <a:rPr lang="ja-JP" altLang="en-US" sz="1200" dirty="0">
                <a:latin typeface="BIZ UDPゴシック" panose="020B0400000000000000" pitchFamily="50" charset="-128"/>
                <a:ea typeface="BIZ UDPゴシック" panose="020B0400000000000000" pitchFamily="50" charset="-128"/>
              </a:rPr>
              <a:t>財政調整基金　 ：　残高は</a:t>
            </a:r>
            <a:r>
              <a:rPr lang="en-US" altLang="ja-JP" sz="1200" dirty="0">
                <a:latin typeface="BIZ UDPゴシック" panose="020B0400000000000000" pitchFamily="50" charset="-128"/>
                <a:ea typeface="BIZ UDPゴシック" panose="020B0400000000000000" pitchFamily="50" charset="-128"/>
              </a:rPr>
              <a:t>2008</a:t>
            </a:r>
            <a:r>
              <a:rPr lang="ja-JP" altLang="en-US" sz="1200" dirty="0">
                <a:latin typeface="BIZ UDPゴシック" panose="020B0400000000000000" pitchFamily="50" charset="-128"/>
                <a:ea typeface="BIZ UDPゴシック" panose="020B0400000000000000" pitchFamily="50" charset="-128"/>
              </a:rPr>
              <a:t>年度</a:t>
            </a:r>
            <a:r>
              <a:rPr lang="en-US" altLang="ja-JP" sz="1200" dirty="0">
                <a:latin typeface="BIZ UDPゴシック" panose="020B0400000000000000" pitchFamily="50" charset="-128"/>
                <a:ea typeface="BIZ UDPゴシック" panose="020B0400000000000000" pitchFamily="50" charset="-128"/>
              </a:rPr>
              <a:t>383</a:t>
            </a:r>
            <a:r>
              <a:rPr lang="ja-JP" altLang="en-US" sz="1200" dirty="0">
                <a:latin typeface="BIZ UDPゴシック" panose="020B0400000000000000" pitchFamily="50" charset="-128"/>
                <a:ea typeface="BIZ UDPゴシック" panose="020B0400000000000000" pitchFamily="50" charset="-128"/>
              </a:rPr>
              <a:t>億円から</a:t>
            </a:r>
            <a:r>
              <a:rPr lang="en-US" altLang="ja-JP" sz="1200" dirty="0">
                <a:latin typeface="BIZ UDPゴシック" panose="020B0400000000000000" pitchFamily="50" charset="-128"/>
                <a:ea typeface="BIZ UDPゴシック" panose="020B0400000000000000" pitchFamily="50" charset="-128"/>
              </a:rPr>
              <a:t>2021</a:t>
            </a:r>
            <a:r>
              <a:rPr lang="ja-JP" altLang="en-US" sz="1200" dirty="0" smtClean="0">
                <a:latin typeface="BIZ UDPゴシック" panose="020B0400000000000000" pitchFamily="50" charset="-128"/>
                <a:ea typeface="BIZ UDPゴシック" panose="020B0400000000000000" pitchFamily="50" charset="-128"/>
              </a:rPr>
              <a:t>年度は</a:t>
            </a:r>
            <a:r>
              <a:rPr lang="en-US" altLang="ja-JP" sz="1200" b="1" dirty="0" smtClean="0">
                <a:latin typeface="BIZ UDPゴシック" panose="020B0400000000000000" pitchFamily="50" charset="-128"/>
                <a:ea typeface="BIZ UDPゴシック" panose="020B0400000000000000" pitchFamily="50" charset="-128"/>
              </a:rPr>
              <a:t>2,037</a:t>
            </a:r>
            <a:r>
              <a:rPr lang="ja-JP" altLang="en-US" sz="1200" b="1" dirty="0">
                <a:latin typeface="BIZ UDPゴシック" panose="020B0400000000000000" pitchFamily="50" charset="-128"/>
                <a:ea typeface="BIZ UDPゴシック" panose="020B0400000000000000" pitchFamily="50" charset="-128"/>
              </a:rPr>
              <a:t>億</a:t>
            </a:r>
            <a:r>
              <a:rPr lang="ja-JP" altLang="en-US" sz="1200" b="1" dirty="0" smtClean="0">
                <a:latin typeface="BIZ UDPゴシック" panose="020B0400000000000000" pitchFamily="50" charset="-128"/>
                <a:ea typeface="BIZ UDPゴシック" panose="020B0400000000000000" pitchFamily="50" charset="-128"/>
              </a:rPr>
              <a:t>円を確保</a:t>
            </a:r>
            <a:r>
              <a:rPr lang="ja-JP" altLang="en-US" sz="1200" dirty="0">
                <a:latin typeface="BIZ UDPゴシック" panose="020B0400000000000000" pitchFamily="50" charset="-128"/>
                <a:ea typeface="BIZ UDPゴシック" panose="020B0400000000000000" pitchFamily="50" charset="-128"/>
              </a:rPr>
              <a:t>。</a:t>
            </a:r>
          </a:p>
          <a:p>
            <a:r>
              <a:rPr lang="ja-JP" altLang="en-US" sz="1200" dirty="0">
                <a:latin typeface="BIZ UDPゴシック" panose="020B0400000000000000" pitchFamily="50" charset="-128"/>
                <a:ea typeface="BIZ UDPゴシック" panose="020B0400000000000000" pitchFamily="50" charset="-128"/>
              </a:rPr>
              <a:t>減債基金　　　　 ：　財源不足を補うため借り入れた</a:t>
            </a:r>
            <a:r>
              <a:rPr lang="en-US" altLang="ja-JP" sz="1200" dirty="0">
                <a:latin typeface="BIZ UDPゴシック" panose="020B0400000000000000" pitchFamily="50" charset="-128"/>
                <a:ea typeface="BIZ UDPゴシック" panose="020B0400000000000000" pitchFamily="50" charset="-128"/>
              </a:rPr>
              <a:t>5,202</a:t>
            </a:r>
            <a:r>
              <a:rPr lang="ja-JP" altLang="en-US" sz="1200" dirty="0">
                <a:latin typeface="BIZ UDPゴシック" panose="020B0400000000000000" pitchFamily="50" charset="-128"/>
                <a:ea typeface="BIZ UDPゴシック" panose="020B0400000000000000" pitchFamily="50" charset="-128"/>
              </a:rPr>
              <a:t>億円について</a:t>
            </a:r>
            <a:r>
              <a:rPr lang="en-US" altLang="ja-JP" sz="1200" b="1" dirty="0">
                <a:latin typeface="BIZ UDPゴシック" panose="020B0400000000000000" pitchFamily="50" charset="-128"/>
                <a:ea typeface="BIZ UDPゴシック" panose="020B0400000000000000" pitchFamily="50" charset="-128"/>
              </a:rPr>
              <a:t>2023</a:t>
            </a:r>
            <a:r>
              <a:rPr lang="ja-JP" altLang="en-US" sz="1200" b="1" dirty="0">
                <a:latin typeface="BIZ UDPゴシック" panose="020B0400000000000000" pitchFamily="50" charset="-128"/>
                <a:ea typeface="BIZ UDPゴシック" panose="020B0400000000000000" pitchFamily="50" charset="-128"/>
              </a:rPr>
              <a:t>年度末に復元が完了</a:t>
            </a:r>
            <a:r>
              <a:rPr lang="ja-JP" altLang="en-US" sz="1200" dirty="0" smtClean="0">
                <a:latin typeface="BIZ UDPゴシック" panose="020B0400000000000000" pitchFamily="50" charset="-128"/>
                <a:ea typeface="BIZ UDPゴシック" panose="020B0400000000000000" pitchFamily="50" charset="-128"/>
              </a:rPr>
              <a:t>する</a:t>
            </a:r>
            <a:endParaRPr lang="en-US" altLang="ja-JP" sz="1200" dirty="0" smtClean="0">
              <a:latin typeface="BIZ UDPゴシック" panose="020B0400000000000000" pitchFamily="50" charset="-128"/>
              <a:ea typeface="BIZ UDPゴシック" panose="020B0400000000000000" pitchFamily="50" charset="-128"/>
            </a:endParaRPr>
          </a:p>
          <a:p>
            <a:r>
              <a:rPr lang="en-US" altLang="ja-JP" sz="1200" dirty="0">
                <a:latin typeface="BIZ UDPゴシック" panose="020B0400000000000000" pitchFamily="50" charset="-128"/>
                <a:ea typeface="BIZ UDPゴシック" panose="020B0400000000000000" pitchFamily="50" charset="-128"/>
              </a:rPr>
              <a:t> </a:t>
            </a:r>
            <a:r>
              <a:rPr lang="en-US" altLang="ja-JP" sz="1200" dirty="0" smtClean="0">
                <a:latin typeface="BIZ UDPゴシック" panose="020B0400000000000000" pitchFamily="50" charset="-128"/>
                <a:ea typeface="BIZ UDPゴシック" panose="020B0400000000000000" pitchFamily="50" charset="-128"/>
              </a:rPr>
              <a:t>                       </a:t>
            </a:r>
            <a:r>
              <a:rPr lang="ja-JP" altLang="en-US" sz="1200" dirty="0" smtClean="0">
                <a:latin typeface="BIZ UDPゴシック" panose="020B0400000000000000" pitchFamily="50" charset="-128"/>
                <a:ea typeface="BIZ UDPゴシック" panose="020B0400000000000000" pitchFamily="50" charset="-128"/>
              </a:rPr>
              <a:t>見込み</a:t>
            </a:r>
            <a:r>
              <a:rPr lang="ja-JP" altLang="en-US" sz="1200" dirty="0">
                <a:latin typeface="BIZ UDPゴシック" panose="020B0400000000000000" pitchFamily="50" charset="-128"/>
                <a:ea typeface="BIZ UDPゴシック" panose="020B0400000000000000" pitchFamily="50" charset="-128"/>
              </a:rPr>
              <a:t>。</a:t>
            </a:r>
            <a:endParaRPr lang="en-US" altLang="ja-JP" sz="1200" dirty="0">
              <a:latin typeface="BIZ UDPゴシック" panose="020B0400000000000000" pitchFamily="50" charset="-128"/>
              <a:ea typeface="BIZ UDPゴシック" panose="020B0400000000000000" pitchFamily="50" charset="-128"/>
            </a:endParaRPr>
          </a:p>
          <a:p>
            <a:endParaRPr lang="en-US" altLang="ja-JP" sz="1200" dirty="0">
              <a:latin typeface="BIZ UDPゴシック" panose="020B0400000000000000" pitchFamily="50" charset="-128"/>
              <a:ea typeface="BIZ UDPゴシック" panose="020B0400000000000000" pitchFamily="50" charset="-128"/>
            </a:endParaRPr>
          </a:p>
          <a:p>
            <a:r>
              <a:rPr lang="en-US" altLang="ja-JP" sz="1200" dirty="0">
                <a:latin typeface="BIZ UDPゴシック" panose="020B0400000000000000" pitchFamily="50" charset="-128"/>
                <a:ea typeface="BIZ UDPゴシック" panose="020B0400000000000000" pitchFamily="50" charset="-128"/>
              </a:rPr>
              <a:t>【</a:t>
            </a:r>
            <a:r>
              <a:rPr lang="ja-JP" altLang="en-US" sz="1200" dirty="0">
                <a:latin typeface="BIZ UDPゴシック" panose="020B0400000000000000" pitchFamily="50" charset="-128"/>
                <a:ea typeface="BIZ UDPゴシック" panose="020B0400000000000000" pitchFamily="50" charset="-128"/>
              </a:rPr>
              <a:t>市</a:t>
            </a:r>
            <a:r>
              <a:rPr lang="en-US" altLang="ja-JP" sz="1200" dirty="0">
                <a:latin typeface="BIZ UDPゴシック" panose="020B0400000000000000" pitchFamily="50" charset="-128"/>
                <a:ea typeface="BIZ UDPゴシック" panose="020B0400000000000000" pitchFamily="50" charset="-128"/>
              </a:rPr>
              <a:t>】</a:t>
            </a:r>
          </a:p>
          <a:p>
            <a:pPr lvl="0">
              <a:lnSpc>
                <a:spcPts val="1400"/>
              </a:lnSpc>
              <a:defRPr/>
            </a:pPr>
            <a:r>
              <a:rPr lang="ja-JP" altLang="en-US" sz="1200" dirty="0">
                <a:latin typeface="BIZ UDPゴシック" panose="020B0400000000000000" pitchFamily="50" charset="-128"/>
                <a:ea typeface="BIZ UDPゴシック" panose="020B0400000000000000" pitchFamily="50" charset="-128"/>
              </a:rPr>
              <a:t>地方債残高　　　：　地方交付税の代替措置たる臨時財政対策債を除けば、</a:t>
            </a:r>
            <a:r>
              <a:rPr lang="en-US" altLang="ja-JP" sz="1200" b="1" dirty="0">
                <a:latin typeface="BIZ UDPゴシック" panose="020B0400000000000000" pitchFamily="50" charset="-128"/>
                <a:ea typeface="BIZ UDPゴシック" panose="020B0400000000000000" pitchFamily="50" charset="-128"/>
              </a:rPr>
              <a:t>2.7</a:t>
            </a:r>
            <a:r>
              <a:rPr lang="ja-JP" altLang="en-US" sz="1200" b="1" dirty="0">
                <a:latin typeface="BIZ UDPゴシック" panose="020B0400000000000000" pitchFamily="50" charset="-128"/>
                <a:ea typeface="BIZ UDPゴシック" panose="020B0400000000000000" pitchFamily="50" charset="-128"/>
              </a:rPr>
              <a:t>兆円減</a:t>
            </a:r>
            <a:r>
              <a:rPr lang="ja-JP" altLang="en-US" sz="1200" dirty="0">
                <a:latin typeface="BIZ UDPゴシック" panose="020B0400000000000000" pitchFamily="50" charset="-128"/>
                <a:ea typeface="BIZ UDPゴシック" panose="020B0400000000000000" pitchFamily="50" charset="-128"/>
              </a:rPr>
              <a:t>。</a:t>
            </a:r>
            <a:endParaRPr lang="en-US" altLang="ja-JP" sz="1200" dirty="0">
              <a:latin typeface="BIZ UDPゴシック" panose="020B0400000000000000" pitchFamily="50" charset="-128"/>
              <a:ea typeface="BIZ UDPゴシック" panose="020B0400000000000000" pitchFamily="50" charset="-128"/>
            </a:endParaRPr>
          </a:p>
          <a:p>
            <a:pPr lvl="0">
              <a:lnSpc>
                <a:spcPts val="1400"/>
              </a:lnSpc>
              <a:defRPr/>
            </a:pPr>
            <a:r>
              <a:rPr lang="ja-JP" altLang="en-US" sz="1200" dirty="0">
                <a:latin typeface="BIZ UDPゴシック" panose="020B0400000000000000" pitchFamily="50" charset="-128"/>
                <a:ea typeface="BIZ UDPゴシック" panose="020B0400000000000000" pitchFamily="50" charset="-128"/>
              </a:rPr>
              <a:t>将来負担比率　 ：　</a:t>
            </a:r>
            <a:r>
              <a:rPr lang="en-US" altLang="ja-JP" sz="1200" dirty="0">
                <a:latin typeface="BIZ UDPゴシック" panose="020B0400000000000000" pitchFamily="50" charset="-128"/>
                <a:ea typeface="BIZ UDPゴシック" panose="020B0400000000000000" pitchFamily="50" charset="-128"/>
              </a:rPr>
              <a:t>2008</a:t>
            </a:r>
            <a:r>
              <a:rPr lang="ja-JP" altLang="en-US" sz="1200" dirty="0">
                <a:latin typeface="BIZ UDPゴシック" panose="020B0400000000000000" pitchFamily="50" charset="-128"/>
                <a:ea typeface="BIZ UDPゴシック" panose="020B0400000000000000" pitchFamily="50" charset="-128"/>
              </a:rPr>
              <a:t>年度から</a:t>
            </a:r>
            <a:r>
              <a:rPr lang="en-US" altLang="ja-JP" sz="1200" b="1" dirty="0" smtClean="0">
                <a:latin typeface="BIZ UDPゴシック" panose="020B0400000000000000" pitchFamily="50" charset="-128"/>
                <a:ea typeface="BIZ UDPゴシック" panose="020B0400000000000000" pitchFamily="50" charset="-128"/>
              </a:rPr>
              <a:t>246</a:t>
            </a:r>
            <a:r>
              <a:rPr lang="ja-JP" altLang="en-US" sz="1200" b="1" dirty="0" smtClean="0">
                <a:latin typeface="BIZ UDPゴシック" panose="020B0400000000000000" pitchFamily="50" charset="-128"/>
                <a:ea typeface="BIZ UDPゴシック" panose="020B0400000000000000" pitchFamily="50" charset="-128"/>
              </a:rPr>
              <a:t>ポイント</a:t>
            </a:r>
            <a:r>
              <a:rPr lang="ja-JP" altLang="en-US" sz="1200" b="1" dirty="0">
                <a:latin typeface="BIZ UDPゴシック" panose="020B0400000000000000" pitchFamily="50" charset="-128"/>
                <a:ea typeface="BIZ UDPゴシック" panose="020B0400000000000000" pitchFamily="50" charset="-128"/>
              </a:rPr>
              <a:t>改善</a:t>
            </a:r>
            <a:r>
              <a:rPr lang="ja-JP" altLang="en-US" sz="1200" dirty="0">
                <a:latin typeface="BIZ UDPゴシック" panose="020B0400000000000000" pitchFamily="50" charset="-128"/>
                <a:ea typeface="BIZ UDPゴシック" panose="020B0400000000000000" pitchFamily="50" charset="-128"/>
              </a:rPr>
              <a:t>。</a:t>
            </a:r>
            <a:r>
              <a:rPr lang="en-US" altLang="ja-JP" sz="1200" dirty="0">
                <a:latin typeface="BIZ UDPゴシック" panose="020B0400000000000000" pitchFamily="50" charset="-128"/>
                <a:ea typeface="BIZ UDPゴシック" panose="020B0400000000000000" pitchFamily="50" charset="-128"/>
              </a:rPr>
              <a:t>2015</a:t>
            </a:r>
            <a:r>
              <a:rPr lang="ja-JP" altLang="en-US" sz="1200" dirty="0">
                <a:latin typeface="BIZ UDPゴシック" panose="020B0400000000000000" pitchFamily="50" charset="-128"/>
                <a:ea typeface="BIZ UDPゴシック" panose="020B0400000000000000" pitchFamily="50" charset="-128"/>
              </a:rPr>
              <a:t>年度から全国平均を下回る。</a:t>
            </a:r>
            <a:endParaRPr lang="en-US" altLang="ja-JP" sz="1200" dirty="0">
              <a:latin typeface="BIZ UDPゴシック" panose="020B0400000000000000" pitchFamily="50" charset="-128"/>
              <a:ea typeface="BIZ UDPゴシック" panose="020B0400000000000000" pitchFamily="50" charset="-128"/>
            </a:endParaRPr>
          </a:p>
          <a:p>
            <a:pPr lvl="0">
              <a:lnSpc>
                <a:spcPts val="1400"/>
              </a:lnSpc>
              <a:defRPr/>
            </a:pPr>
            <a:r>
              <a:rPr lang="ja-JP" altLang="en-US" sz="1200" dirty="0">
                <a:latin typeface="BIZ UDPゴシック" panose="020B0400000000000000" pitchFamily="50" charset="-128"/>
                <a:ea typeface="BIZ UDPゴシック" panose="020B0400000000000000" pitchFamily="50" charset="-128"/>
              </a:rPr>
              <a:t>実質公債費比率：　減少しており、</a:t>
            </a:r>
            <a:r>
              <a:rPr lang="en-US" altLang="ja-JP" sz="1200" dirty="0">
                <a:latin typeface="BIZ UDPゴシック" panose="020B0400000000000000" pitchFamily="50" charset="-128"/>
                <a:ea typeface="BIZ UDPゴシック" panose="020B0400000000000000" pitchFamily="50" charset="-128"/>
              </a:rPr>
              <a:t>2020</a:t>
            </a:r>
            <a:r>
              <a:rPr lang="ja-JP" altLang="en-US" sz="1200" dirty="0">
                <a:latin typeface="BIZ UDPゴシック" panose="020B0400000000000000" pitchFamily="50" charset="-128"/>
                <a:ea typeface="BIZ UDPゴシック" panose="020B0400000000000000" pitchFamily="50" charset="-128"/>
              </a:rPr>
              <a:t>年度では政令指定都市平均を</a:t>
            </a:r>
            <a:r>
              <a:rPr lang="en-US" altLang="ja-JP" sz="1200" b="1" dirty="0">
                <a:latin typeface="BIZ UDPゴシック" panose="020B0400000000000000" pitchFamily="50" charset="-128"/>
                <a:ea typeface="BIZ UDPゴシック" panose="020B0400000000000000" pitchFamily="50" charset="-128"/>
              </a:rPr>
              <a:t>4.6</a:t>
            </a:r>
            <a:r>
              <a:rPr lang="ja-JP" altLang="en-US" sz="1200" b="1" dirty="0">
                <a:latin typeface="BIZ UDPゴシック" panose="020B0400000000000000" pitchFamily="50" charset="-128"/>
                <a:ea typeface="BIZ UDPゴシック" panose="020B0400000000000000" pitchFamily="50" charset="-128"/>
              </a:rPr>
              <a:t>ポイント下回っている</a:t>
            </a:r>
            <a:r>
              <a:rPr lang="ja-JP" altLang="en-US" sz="1200" dirty="0">
                <a:latin typeface="BIZ UDPゴシック" panose="020B0400000000000000" pitchFamily="50" charset="-128"/>
                <a:ea typeface="BIZ UDPゴシック" panose="020B0400000000000000" pitchFamily="50" charset="-128"/>
              </a:rPr>
              <a:t>。</a:t>
            </a:r>
            <a:endParaRPr lang="en-US" altLang="ja-JP" sz="1200" dirty="0">
              <a:latin typeface="BIZ UDPゴシック" panose="020B0400000000000000" pitchFamily="50" charset="-128"/>
              <a:ea typeface="BIZ UDPゴシック" panose="020B0400000000000000" pitchFamily="50" charset="-128"/>
            </a:endParaRPr>
          </a:p>
          <a:p>
            <a:pPr lvl="0">
              <a:lnSpc>
                <a:spcPts val="1400"/>
              </a:lnSpc>
              <a:defRPr/>
            </a:pPr>
            <a:r>
              <a:rPr lang="ja-JP" altLang="en-US" sz="1200" dirty="0">
                <a:latin typeface="BIZ UDPゴシック" panose="020B0400000000000000" pitchFamily="50" charset="-128"/>
                <a:ea typeface="BIZ UDPゴシック" panose="020B0400000000000000" pitchFamily="50" charset="-128"/>
              </a:rPr>
              <a:t>経常収支比率　 ：　市税等経常的一般財源の堅調な推移などにより</a:t>
            </a:r>
            <a:r>
              <a:rPr lang="en-US" altLang="ja-JP" sz="1200" dirty="0">
                <a:latin typeface="BIZ UDPゴシック" panose="020B0400000000000000" pitchFamily="50" charset="-128"/>
                <a:ea typeface="BIZ UDPゴシック" panose="020B0400000000000000" pitchFamily="50" charset="-128"/>
              </a:rPr>
              <a:t>2020</a:t>
            </a:r>
            <a:r>
              <a:rPr lang="ja-JP" altLang="en-US" sz="1200" dirty="0">
                <a:latin typeface="BIZ UDPゴシック" panose="020B0400000000000000" pitchFamily="50" charset="-128"/>
                <a:ea typeface="BIZ UDPゴシック" panose="020B0400000000000000" pitchFamily="50" charset="-128"/>
              </a:rPr>
              <a:t>年度と比べ</a:t>
            </a:r>
            <a:r>
              <a:rPr lang="en-US" altLang="ja-JP" sz="1200" b="1" dirty="0">
                <a:latin typeface="BIZ UDPゴシック" panose="020B0400000000000000" pitchFamily="50" charset="-128"/>
                <a:ea typeface="BIZ UDPゴシック" panose="020B0400000000000000" pitchFamily="50" charset="-128"/>
              </a:rPr>
              <a:t>9.2</a:t>
            </a:r>
            <a:r>
              <a:rPr lang="ja-JP" altLang="en-US" sz="1200" b="1" dirty="0">
                <a:latin typeface="BIZ UDPゴシック" panose="020B0400000000000000" pitchFamily="50" charset="-128"/>
                <a:ea typeface="BIZ UDPゴシック" panose="020B0400000000000000" pitchFamily="50" charset="-128"/>
              </a:rPr>
              <a:t>ポイント</a:t>
            </a:r>
            <a:r>
              <a:rPr lang="ja-JP" altLang="en-US" sz="1200" b="1" dirty="0" smtClean="0">
                <a:latin typeface="BIZ UDPゴシック" panose="020B0400000000000000" pitchFamily="50" charset="-128"/>
                <a:ea typeface="BIZ UDPゴシック" panose="020B0400000000000000" pitchFamily="50" charset="-128"/>
              </a:rPr>
              <a:t>回復</a:t>
            </a:r>
            <a:endParaRPr lang="en-US" altLang="ja-JP" sz="1200" b="1" dirty="0" smtClean="0">
              <a:latin typeface="BIZ UDPゴシック" panose="020B0400000000000000" pitchFamily="50" charset="-128"/>
              <a:ea typeface="BIZ UDPゴシック" panose="020B0400000000000000" pitchFamily="50" charset="-128"/>
            </a:endParaRPr>
          </a:p>
          <a:p>
            <a:pPr lvl="0">
              <a:lnSpc>
                <a:spcPts val="1400"/>
              </a:lnSpc>
              <a:defRPr/>
            </a:pPr>
            <a:r>
              <a:rPr lang="ja-JP" altLang="en-US" sz="1200" b="1" dirty="0">
                <a:latin typeface="BIZ UDPゴシック" panose="020B0400000000000000" pitchFamily="50" charset="-128"/>
                <a:ea typeface="BIZ UDPゴシック" panose="020B0400000000000000" pitchFamily="50" charset="-128"/>
              </a:rPr>
              <a:t>　</a:t>
            </a:r>
            <a:r>
              <a:rPr lang="ja-JP" altLang="en-US" sz="1200" b="1" dirty="0" smtClean="0">
                <a:latin typeface="BIZ UDPゴシック" panose="020B0400000000000000" pitchFamily="50" charset="-128"/>
                <a:ea typeface="BIZ UDPゴシック" panose="020B0400000000000000" pitchFamily="50" charset="-128"/>
              </a:rPr>
              <a:t>　　　　　　　　　　　</a:t>
            </a:r>
            <a:r>
              <a:rPr lang="ja-JP" altLang="en-US" sz="1200" dirty="0" smtClean="0">
                <a:latin typeface="BIZ UDPゴシック" panose="020B0400000000000000" pitchFamily="50" charset="-128"/>
                <a:ea typeface="BIZ UDPゴシック" panose="020B0400000000000000" pitchFamily="50" charset="-128"/>
              </a:rPr>
              <a:t>（</a:t>
            </a:r>
            <a:r>
              <a:rPr lang="en-US" altLang="ja-JP" sz="1200" dirty="0">
                <a:latin typeface="BIZ UDPゴシック" panose="020B0400000000000000" pitchFamily="50" charset="-128"/>
                <a:ea typeface="BIZ UDPゴシック" panose="020B0400000000000000" pitchFamily="50" charset="-128"/>
              </a:rPr>
              <a:t>85.1</a:t>
            </a:r>
            <a:r>
              <a:rPr lang="ja-JP" altLang="en-US" sz="1200" dirty="0">
                <a:latin typeface="BIZ UDPゴシック" panose="020B0400000000000000" pitchFamily="50" charset="-128"/>
                <a:ea typeface="BIZ UDPゴシック" panose="020B0400000000000000" pitchFamily="50" charset="-128"/>
              </a:rPr>
              <a:t>％）。</a:t>
            </a:r>
            <a:endParaRPr lang="en-US" altLang="ja-JP" sz="1200" dirty="0">
              <a:latin typeface="BIZ UDPゴシック" panose="020B0400000000000000" pitchFamily="50" charset="-128"/>
              <a:ea typeface="BIZ UDPゴシック" panose="020B0400000000000000" pitchFamily="50" charset="-128"/>
            </a:endParaRPr>
          </a:p>
          <a:p>
            <a:pPr lvl="0">
              <a:lnSpc>
                <a:spcPts val="1400"/>
              </a:lnSpc>
              <a:defRPr/>
            </a:pPr>
            <a:r>
              <a:rPr lang="ja-JP" altLang="en-US" sz="1200" dirty="0">
                <a:latin typeface="BIZ UDPゴシック" panose="020B0400000000000000" pitchFamily="50" charset="-128"/>
                <a:ea typeface="BIZ UDPゴシック" panose="020B0400000000000000" pitchFamily="50" charset="-128"/>
              </a:rPr>
              <a:t>財政調整基金　 ：　残高は</a:t>
            </a:r>
            <a:r>
              <a:rPr lang="en-US" altLang="ja-JP" sz="1200" dirty="0">
                <a:latin typeface="BIZ UDPゴシック" panose="020B0400000000000000" pitchFamily="50" charset="-128"/>
                <a:ea typeface="BIZ UDPゴシック" panose="020B0400000000000000" pitchFamily="50" charset="-128"/>
              </a:rPr>
              <a:t>2012</a:t>
            </a:r>
            <a:r>
              <a:rPr lang="ja-JP" altLang="en-US" sz="1200" dirty="0">
                <a:latin typeface="BIZ UDPゴシック" panose="020B0400000000000000" pitchFamily="50" charset="-128"/>
                <a:ea typeface="BIZ UDPゴシック" panose="020B0400000000000000" pitchFamily="50" charset="-128"/>
              </a:rPr>
              <a:t>年度</a:t>
            </a:r>
            <a:r>
              <a:rPr lang="en-US" altLang="ja-JP" sz="1200" dirty="0">
                <a:latin typeface="BIZ UDPゴシック" panose="020B0400000000000000" pitchFamily="50" charset="-128"/>
                <a:ea typeface="BIZ UDPゴシック" panose="020B0400000000000000" pitchFamily="50" charset="-128"/>
              </a:rPr>
              <a:t>1,191</a:t>
            </a:r>
            <a:r>
              <a:rPr lang="ja-JP" altLang="en-US" sz="1200" dirty="0">
                <a:latin typeface="BIZ UDPゴシック" panose="020B0400000000000000" pitchFamily="50" charset="-128"/>
                <a:ea typeface="BIZ UDPゴシック" panose="020B0400000000000000" pitchFamily="50" charset="-128"/>
              </a:rPr>
              <a:t>億円から</a:t>
            </a:r>
            <a:r>
              <a:rPr lang="en-US" altLang="ja-JP" sz="1200" dirty="0">
                <a:latin typeface="BIZ UDPゴシック" panose="020B0400000000000000" pitchFamily="50" charset="-128"/>
                <a:ea typeface="BIZ UDPゴシック" panose="020B0400000000000000" pitchFamily="50" charset="-128"/>
              </a:rPr>
              <a:t>2021</a:t>
            </a:r>
            <a:r>
              <a:rPr lang="ja-JP" altLang="en-US" sz="1200" dirty="0" smtClean="0">
                <a:latin typeface="BIZ UDPゴシック" panose="020B0400000000000000" pitchFamily="50" charset="-128"/>
                <a:ea typeface="BIZ UDPゴシック" panose="020B0400000000000000" pitchFamily="50" charset="-128"/>
              </a:rPr>
              <a:t>年度は</a:t>
            </a:r>
            <a:r>
              <a:rPr lang="en-US" altLang="ja-JP" sz="1200" b="1" dirty="0" smtClean="0">
                <a:latin typeface="BIZ UDPゴシック" panose="020B0400000000000000" pitchFamily="50" charset="-128"/>
                <a:ea typeface="BIZ UDPゴシック" panose="020B0400000000000000" pitchFamily="50" charset="-128"/>
              </a:rPr>
              <a:t>2,131</a:t>
            </a:r>
            <a:r>
              <a:rPr lang="ja-JP" altLang="en-US" sz="1200" b="1" dirty="0">
                <a:latin typeface="BIZ UDPゴシック" panose="020B0400000000000000" pitchFamily="50" charset="-128"/>
                <a:ea typeface="BIZ UDPゴシック" panose="020B0400000000000000" pitchFamily="50" charset="-128"/>
              </a:rPr>
              <a:t>億</a:t>
            </a:r>
            <a:r>
              <a:rPr lang="ja-JP" altLang="en-US" sz="1200" b="1" dirty="0" smtClean="0">
                <a:latin typeface="BIZ UDPゴシック" panose="020B0400000000000000" pitchFamily="50" charset="-128"/>
                <a:ea typeface="BIZ UDPゴシック" panose="020B0400000000000000" pitchFamily="50" charset="-128"/>
              </a:rPr>
              <a:t>円を確保</a:t>
            </a:r>
            <a:r>
              <a:rPr lang="ja-JP" altLang="en-US" sz="1200" dirty="0">
                <a:latin typeface="BIZ UDPゴシック" panose="020B0400000000000000" pitchFamily="50" charset="-128"/>
                <a:ea typeface="BIZ UDPゴシック" panose="020B0400000000000000" pitchFamily="50" charset="-128"/>
              </a:rPr>
              <a:t>。</a:t>
            </a:r>
            <a:endParaRPr lang="en-US" altLang="ja-JP" sz="1200" dirty="0">
              <a:latin typeface="BIZ UDPゴシック" panose="020B0400000000000000" pitchFamily="50" charset="-128"/>
              <a:ea typeface="BIZ UDPゴシック" panose="020B0400000000000000" pitchFamily="50" charset="-128"/>
            </a:endParaRPr>
          </a:p>
          <a:p>
            <a:pPr lvl="0">
              <a:lnSpc>
                <a:spcPts val="1400"/>
              </a:lnSpc>
              <a:defRPr/>
            </a:pPr>
            <a:r>
              <a:rPr lang="ja-JP" altLang="en-US" sz="1200" dirty="0">
                <a:latin typeface="BIZ UDPゴシック" panose="020B0400000000000000" pitchFamily="50" charset="-128"/>
                <a:ea typeface="BIZ UDPゴシック" panose="020B0400000000000000" pitchFamily="50" charset="-128"/>
              </a:rPr>
              <a:t>財務リスク処理 ：　</a:t>
            </a:r>
            <a:r>
              <a:rPr lang="ja-JP" altLang="en-US" sz="1200" b="1" dirty="0">
                <a:latin typeface="BIZ UDPゴシック" panose="020B0400000000000000" pitchFamily="50" charset="-128"/>
                <a:ea typeface="BIZ UDPゴシック" panose="020B0400000000000000" pitchFamily="50" charset="-128"/>
              </a:rPr>
              <a:t>阿倍野再開発事業</a:t>
            </a:r>
            <a:r>
              <a:rPr lang="ja-JP" altLang="en-US" sz="1200" dirty="0">
                <a:latin typeface="BIZ UDPゴシック" panose="020B0400000000000000" pitchFamily="50" charset="-128"/>
                <a:ea typeface="BIZ UDPゴシック" panose="020B0400000000000000" pitchFamily="50" charset="-128"/>
              </a:rPr>
              <a:t>は、</a:t>
            </a:r>
            <a:r>
              <a:rPr lang="en-US" altLang="ja-JP" sz="1200" dirty="0" smtClean="0">
                <a:latin typeface="BIZ UDPゴシック" panose="020B0400000000000000" pitchFamily="50" charset="-128"/>
                <a:ea typeface="BIZ UDPゴシック" panose="020B0400000000000000" pitchFamily="50" charset="-128"/>
              </a:rPr>
              <a:t>2023</a:t>
            </a:r>
            <a:r>
              <a:rPr lang="ja-JP" altLang="en-US" sz="1200" dirty="0" smtClean="0">
                <a:latin typeface="BIZ UDPゴシック" panose="020B0400000000000000" pitchFamily="50" charset="-128"/>
                <a:ea typeface="BIZ UDPゴシック" panose="020B0400000000000000" pitchFamily="50" charset="-128"/>
              </a:rPr>
              <a:t>年度</a:t>
            </a:r>
            <a:r>
              <a:rPr lang="ja-JP" altLang="en-US" sz="1200" dirty="0">
                <a:latin typeface="BIZ UDPゴシック" panose="020B0400000000000000" pitchFamily="50" charset="-128"/>
                <a:ea typeface="BIZ UDPゴシック" panose="020B0400000000000000" pitchFamily="50" charset="-128"/>
              </a:rPr>
              <a:t>に</a:t>
            </a:r>
            <a:r>
              <a:rPr lang="ja-JP" altLang="en-US" sz="1200" b="1" dirty="0">
                <a:latin typeface="BIZ UDPゴシック" panose="020B0400000000000000" pitchFamily="50" charset="-128"/>
                <a:ea typeface="BIZ UDPゴシック" panose="020B0400000000000000" pitchFamily="50" charset="-128"/>
              </a:rPr>
              <a:t>単年度の収支不足が解消</a:t>
            </a:r>
            <a:r>
              <a:rPr lang="ja-JP" altLang="en-US" sz="1200" dirty="0">
                <a:latin typeface="BIZ UDPゴシック" panose="020B0400000000000000" pitchFamily="50" charset="-128"/>
                <a:ea typeface="BIZ UDPゴシック" panose="020B0400000000000000" pitchFamily="50" charset="-128"/>
              </a:rPr>
              <a:t>見込み。</a:t>
            </a:r>
            <a:endParaRPr lang="en-US" altLang="ja-JP" sz="1200" dirty="0">
              <a:latin typeface="BIZ UDPゴシック" panose="020B0400000000000000" pitchFamily="50" charset="-128"/>
              <a:ea typeface="BIZ UDPゴシック" panose="020B0400000000000000" pitchFamily="50" charset="-128"/>
            </a:endParaRPr>
          </a:p>
          <a:p>
            <a:pPr lvl="0">
              <a:lnSpc>
                <a:spcPts val="1400"/>
              </a:lnSpc>
              <a:defRPr/>
            </a:pPr>
            <a:r>
              <a:rPr lang="ja-JP" altLang="en-US" sz="1200" dirty="0">
                <a:latin typeface="BIZ UDPゴシック" panose="020B0400000000000000" pitchFamily="50" charset="-128"/>
                <a:ea typeface="BIZ UDPゴシック" panose="020B0400000000000000" pitchFamily="50" charset="-128"/>
              </a:rPr>
              <a:t>　　　　　　　　　 　 　</a:t>
            </a:r>
            <a:r>
              <a:rPr lang="ja-JP" altLang="en-US" sz="1200" b="1" dirty="0">
                <a:latin typeface="BIZ UDPゴシック" panose="020B0400000000000000" pitchFamily="50" charset="-128"/>
                <a:ea typeface="BIZ UDPゴシック" panose="020B0400000000000000" pitchFamily="50" charset="-128"/>
              </a:rPr>
              <a:t>オーク</a:t>
            </a:r>
            <a:r>
              <a:rPr lang="en-US" altLang="ja-JP" sz="1200" b="1" dirty="0">
                <a:latin typeface="BIZ UDPゴシック" panose="020B0400000000000000" pitchFamily="50" charset="-128"/>
                <a:ea typeface="BIZ UDPゴシック" panose="020B0400000000000000" pitchFamily="50" charset="-128"/>
              </a:rPr>
              <a:t>200</a:t>
            </a:r>
            <a:r>
              <a:rPr lang="ja-JP" altLang="en-US" sz="1200" dirty="0">
                <a:latin typeface="BIZ UDPゴシック" panose="020B0400000000000000" pitchFamily="50" charset="-128"/>
                <a:ea typeface="BIZ UDPゴシック" panose="020B0400000000000000" pitchFamily="50" charset="-128"/>
              </a:rPr>
              <a:t>は、</a:t>
            </a:r>
            <a:r>
              <a:rPr lang="en-US" altLang="ja-JP" sz="1200" dirty="0">
                <a:latin typeface="BIZ UDPゴシック" panose="020B0400000000000000" pitchFamily="50" charset="-128"/>
                <a:ea typeface="BIZ UDPゴシック" panose="020B0400000000000000" pitchFamily="50" charset="-128"/>
              </a:rPr>
              <a:t>2023</a:t>
            </a:r>
            <a:r>
              <a:rPr lang="ja-JP" altLang="en-US" sz="1200" dirty="0">
                <a:latin typeface="BIZ UDPゴシック" panose="020B0400000000000000" pitchFamily="50" charset="-128"/>
                <a:ea typeface="BIZ UDPゴシック" panose="020B0400000000000000" pitchFamily="50" charset="-128"/>
              </a:rPr>
              <a:t>年度に土地信託事業に係る</a:t>
            </a:r>
            <a:r>
              <a:rPr lang="ja-JP" altLang="en-US" sz="1200" b="1" dirty="0">
                <a:latin typeface="BIZ UDPゴシック" panose="020B0400000000000000" pitchFamily="50" charset="-128"/>
                <a:ea typeface="BIZ UDPゴシック" panose="020B0400000000000000" pitchFamily="50" charset="-128"/>
              </a:rPr>
              <a:t>和解金の償還</a:t>
            </a:r>
            <a:r>
              <a:rPr lang="ja-JP" altLang="en-US" sz="1200" b="1" dirty="0" smtClean="0">
                <a:latin typeface="BIZ UDPゴシック" panose="020B0400000000000000" pitchFamily="50" charset="-128"/>
                <a:ea typeface="BIZ UDPゴシック" panose="020B0400000000000000" pitchFamily="50" charset="-128"/>
              </a:rPr>
              <a:t>が完了</a:t>
            </a:r>
            <a:r>
              <a:rPr lang="ja-JP" altLang="en-US" sz="1200" dirty="0" smtClean="0">
                <a:latin typeface="BIZ UDPゴシック" panose="020B0400000000000000" pitchFamily="50" charset="-128"/>
                <a:ea typeface="BIZ UDPゴシック" panose="020B0400000000000000" pitchFamily="50" charset="-128"/>
              </a:rPr>
              <a:t>見込み</a:t>
            </a:r>
            <a:r>
              <a:rPr lang="ja-JP" altLang="en-US" sz="1200" dirty="0">
                <a:latin typeface="BIZ UDPゴシック" panose="020B0400000000000000" pitchFamily="50" charset="-128"/>
                <a:ea typeface="BIZ UDPゴシック" panose="020B0400000000000000" pitchFamily="50" charset="-128"/>
              </a:rPr>
              <a:t>。</a:t>
            </a:r>
            <a:endParaRPr lang="en-US" altLang="ja-JP" sz="1200" dirty="0">
              <a:latin typeface="BIZ UDPゴシック" panose="020B0400000000000000" pitchFamily="50" charset="-128"/>
              <a:ea typeface="BIZ UDPゴシック" panose="020B0400000000000000" pitchFamily="50" charset="-128"/>
            </a:endParaRPr>
          </a:p>
          <a:p>
            <a:pPr lvl="0">
              <a:lnSpc>
                <a:spcPts val="1400"/>
              </a:lnSpc>
              <a:defRPr/>
            </a:pPr>
            <a:r>
              <a:rPr lang="ja-JP" altLang="en-US" sz="1200" dirty="0">
                <a:latin typeface="BIZ UDPゴシック" panose="020B0400000000000000" pitchFamily="50" charset="-128"/>
                <a:ea typeface="BIZ UDPゴシック" panose="020B0400000000000000" pitchFamily="50" charset="-128"/>
              </a:rPr>
              <a:t>職員数　　　　　　：　</a:t>
            </a:r>
            <a:r>
              <a:rPr lang="en-US" altLang="ja-JP" sz="1200" dirty="0">
                <a:latin typeface="BIZ UDPゴシック" panose="020B0400000000000000" pitchFamily="50" charset="-128"/>
                <a:ea typeface="BIZ UDPゴシック" panose="020B0400000000000000" pitchFamily="50" charset="-128"/>
              </a:rPr>
              <a:t>2008</a:t>
            </a:r>
            <a:r>
              <a:rPr lang="ja-JP" altLang="en-US" sz="1200" dirty="0">
                <a:latin typeface="BIZ UDPゴシック" panose="020B0400000000000000" pitchFamily="50" charset="-128"/>
                <a:ea typeface="BIZ UDPゴシック" panose="020B0400000000000000" pitchFamily="50" charset="-128"/>
              </a:rPr>
              <a:t>年度</a:t>
            </a:r>
            <a:r>
              <a:rPr lang="en-US" altLang="ja-JP" sz="1200" dirty="0">
                <a:latin typeface="BIZ UDPゴシック" panose="020B0400000000000000" pitchFamily="50" charset="-128"/>
                <a:ea typeface="BIZ UDPゴシック" panose="020B0400000000000000" pitchFamily="50" charset="-128"/>
              </a:rPr>
              <a:t>39,911</a:t>
            </a:r>
            <a:r>
              <a:rPr lang="ja-JP" altLang="en-US" sz="1200" dirty="0">
                <a:latin typeface="BIZ UDPゴシック" panose="020B0400000000000000" pitchFamily="50" charset="-128"/>
                <a:ea typeface="BIZ UDPゴシック" panose="020B0400000000000000" pitchFamily="50" charset="-128"/>
              </a:rPr>
              <a:t>人から</a:t>
            </a:r>
            <a:r>
              <a:rPr lang="en-US" altLang="ja-JP" sz="1200" dirty="0">
                <a:latin typeface="BIZ UDPゴシック" panose="020B0400000000000000" pitchFamily="50" charset="-128"/>
                <a:ea typeface="BIZ UDPゴシック" panose="020B0400000000000000" pitchFamily="50" charset="-128"/>
              </a:rPr>
              <a:t>2016</a:t>
            </a:r>
            <a:r>
              <a:rPr lang="ja-JP" altLang="en-US" sz="1200" dirty="0">
                <a:latin typeface="BIZ UDPゴシック" panose="020B0400000000000000" pitchFamily="50" charset="-128"/>
                <a:ea typeface="BIZ UDPゴシック" panose="020B0400000000000000" pitchFamily="50" charset="-128"/>
              </a:rPr>
              <a:t>年度</a:t>
            </a:r>
            <a:r>
              <a:rPr lang="en-US" altLang="ja-JP" sz="1200" dirty="0">
                <a:latin typeface="BIZ UDPゴシック" panose="020B0400000000000000" pitchFamily="50" charset="-128"/>
                <a:ea typeface="BIZ UDPゴシック" panose="020B0400000000000000" pitchFamily="50" charset="-128"/>
              </a:rPr>
              <a:t>30,023</a:t>
            </a:r>
            <a:r>
              <a:rPr lang="ja-JP" altLang="en-US" sz="1200" dirty="0">
                <a:latin typeface="BIZ UDPゴシック" panose="020B0400000000000000" pitchFamily="50" charset="-128"/>
                <a:ea typeface="BIZ UDPゴシック" panose="020B0400000000000000" pitchFamily="50" charset="-128"/>
              </a:rPr>
              <a:t>人まで減。</a:t>
            </a:r>
            <a:r>
              <a:rPr lang="en-US" altLang="ja-JP" sz="1200" dirty="0">
                <a:latin typeface="BIZ UDPゴシック" panose="020B0400000000000000" pitchFamily="50" charset="-128"/>
                <a:ea typeface="BIZ UDPゴシック" panose="020B0400000000000000" pitchFamily="50" charset="-128"/>
              </a:rPr>
              <a:t>2017</a:t>
            </a:r>
            <a:r>
              <a:rPr lang="ja-JP" altLang="en-US" sz="1200" dirty="0">
                <a:latin typeface="BIZ UDPゴシック" panose="020B0400000000000000" pitchFamily="50" charset="-128"/>
                <a:ea typeface="BIZ UDPゴシック" panose="020B0400000000000000" pitchFamily="50" charset="-128"/>
              </a:rPr>
              <a:t>年度府費負担</a:t>
            </a:r>
            <a:r>
              <a:rPr lang="ja-JP" altLang="en-US" sz="1200" dirty="0" smtClean="0">
                <a:latin typeface="BIZ UDPゴシック" panose="020B0400000000000000" pitchFamily="50" charset="-128"/>
                <a:ea typeface="BIZ UDPゴシック" panose="020B0400000000000000" pitchFamily="50" charset="-128"/>
              </a:rPr>
              <a:t>教職員</a:t>
            </a:r>
            <a:endParaRPr lang="en-US" altLang="ja-JP" sz="1200" dirty="0" smtClean="0">
              <a:latin typeface="BIZ UDPゴシック" panose="020B0400000000000000" pitchFamily="50" charset="-128"/>
              <a:ea typeface="BIZ UDPゴシック" panose="020B0400000000000000" pitchFamily="50" charset="-128"/>
            </a:endParaRPr>
          </a:p>
          <a:p>
            <a:pPr lvl="0">
              <a:lnSpc>
                <a:spcPts val="1400"/>
              </a:lnSpc>
              <a:defRPr/>
            </a:pPr>
            <a:r>
              <a:rPr lang="en-US" altLang="ja-JP" sz="1200" dirty="0">
                <a:latin typeface="BIZ UDPゴシック" panose="020B0400000000000000" pitchFamily="50" charset="-128"/>
                <a:ea typeface="BIZ UDPゴシック" panose="020B0400000000000000" pitchFamily="50" charset="-128"/>
              </a:rPr>
              <a:t> </a:t>
            </a:r>
            <a:r>
              <a:rPr lang="en-US" altLang="ja-JP" sz="1200" dirty="0" smtClean="0">
                <a:latin typeface="BIZ UDPゴシック" panose="020B0400000000000000" pitchFamily="50" charset="-128"/>
                <a:ea typeface="BIZ UDPゴシック" panose="020B0400000000000000" pitchFamily="50" charset="-128"/>
              </a:rPr>
              <a:t>                       </a:t>
            </a:r>
            <a:r>
              <a:rPr lang="ja-JP" altLang="en-US" sz="1200" dirty="0" smtClean="0">
                <a:latin typeface="BIZ UDPゴシック" panose="020B0400000000000000" pitchFamily="50" charset="-128"/>
                <a:ea typeface="BIZ UDPゴシック" panose="020B0400000000000000" pitchFamily="50" charset="-128"/>
              </a:rPr>
              <a:t>制度</a:t>
            </a:r>
            <a:r>
              <a:rPr lang="ja-JP" altLang="en-US" sz="1200" dirty="0">
                <a:latin typeface="BIZ UDPゴシック" panose="020B0400000000000000" pitchFamily="50" charset="-128"/>
                <a:ea typeface="BIZ UDPゴシック" panose="020B0400000000000000" pitchFamily="50" charset="-128"/>
              </a:rPr>
              <a:t>の</a:t>
            </a:r>
            <a:r>
              <a:rPr lang="ja-JP" altLang="en-US" sz="1200" dirty="0" smtClean="0">
                <a:latin typeface="BIZ UDPゴシック" panose="020B0400000000000000" pitchFamily="50" charset="-128"/>
                <a:ea typeface="BIZ UDPゴシック" panose="020B0400000000000000" pitchFamily="50" charset="-128"/>
              </a:rPr>
              <a:t>見直し</a:t>
            </a:r>
            <a:r>
              <a:rPr lang="ja-JP" altLang="en-US" sz="1200" dirty="0">
                <a:latin typeface="BIZ UDPゴシック" panose="020B0400000000000000" pitchFamily="50" charset="-128"/>
                <a:ea typeface="BIZ UDPゴシック" panose="020B0400000000000000" pitchFamily="50" charset="-128"/>
              </a:rPr>
              <a:t>により</a:t>
            </a:r>
            <a:r>
              <a:rPr lang="en-US" altLang="ja-JP" sz="1200" dirty="0">
                <a:latin typeface="BIZ UDPゴシック" panose="020B0400000000000000" pitchFamily="50" charset="-128"/>
                <a:ea typeface="BIZ UDPゴシック" panose="020B0400000000000000" pitchFamily="50" charset="-128"/>
              </a:rPr>
              <a:t>40,571</a:t>
            </a:r>
            <a:r>
              <a:rPr lang="ja-JP" altLang="en-US" sz="1200" dirty="0">
                <a:latin typeface="BIZ UDPゴシック" panose="020B0400000000000000" pitchFamily="50" charset="-128"/>
                <a:ea typeface="BIZ UDPゴシック" panose="020B0400000000000000" pitchFamily="50" charset="-128"/>
              </a:rPr>
              <a:t>人まで増加したが、</a:t>
            </a:r>
            <a:r>
              <a:rPr lang="en-US" altLang="ja-JP" sz="1200" dirty="0">
                <a:latin typeface="BIZ UDPゴシック" panose="020B0400000000000000" pitchFamily="50" charset="-128"/>
                <a:ea typeface="BIZ UDPゴシック" panose="020B0400000000000000" pitchFamily="50" charset="-128"/>
              </a:rPr>
              <a:t>2021</a:t>
            </a:r>
            <a:r>
              <a:rPr lang="ja-JP" altLang="en-US" sz="1200" dirty="0">
                <a:latin typeface="BIZ UDPゴシック" panose="020B0400000000000000" pitchFamily="50" charset="-128"/>
                <a:ea typeface="BIZ UDPゴシック" panose="020B0400000000000000" pitchFamily="50" charset="-128"/>
              </a:rPr>
              <a:t>年度は</a:t>
            </a:r>
            <a:r>
              <a:rPr lang="en-US" altLang="ja-JP" sz="1200" b="1" dirty="0">
                <a:latin typeface="BIZ UDPゴシック" panose="020B0400000000000000" pitchFamily="50" charset="-128"/>
                <a:ea typeface="BIZ UDPゴシック" panose="020B0400000000000000" pitchFamily="50" charset="-128"/>
              </a:rPr>
              <a:t>35,563</a:t>
            </a:r>
            <a:r>
              <a:rPr lang="ja-JP" altLang="en-US" sz="1200" b="1" dirty="0">
                <a:latin typeface="BIZ UDPゴシック" panose="020B0400000000000000" pitchFamily="50" charset="-128"/>
                <a:ea typeface="BIZ UDPゴシック" panose="020B0400000000000000" pitchFamily="50" charset="-128"/>
              </a:rPr>
              <a:t>人まで減</a:t>
            </a:r>
            <a:r>
              <a:rPr lang="ja-JP" altLang="en-US" sz="1200" dirty="0">
                <a:latin typeface="BIZ UDPゴシック" panose="020B0400000000000000" pitchFamily="50" charset="-128"/>
                <a:ea typeface="BIZ UDPゴシック" panose="020B0400000000000000" pitchFamily="50" charset="-128"/>
              </a:rPr>
              <a:t>。</a:t>
            </a:r>
            <a:endParaRPr lang="en-US" altLang="ja-JP" sz="1200" dirty="0">
              <a:latin typeface="BIZ UDPゴシック" panose="020B0400000000000000" pitchFamily="50" charset="-128"/>
              <a:ea typeface="BIZ UDPゴシック" panose="020B0400000000000000" pitchFamily="50" charset="-128"/>
            </a:endParaRPr>
          </a:p>
        </p:txBody>
      </p:sp>
      <p:sp>
        <p:nvSpPr>
          <p:cNvPr id="20" name="テキスト ボックス 19"/>
          <p:cNvSpPr txBox="1"/>
          <p:nvPr/>
        </p:nvSpPr>
        <p:spPr>
          <a:xfrm>
            <a:off x="1690255" y="5063463"/>
            <a:ext cx="7346327" cy="261610"/>
          </a:xfrm>
          <a:prstGeom prst="rect">
            <a:avLst/>
          </a:prstGeom>
          <a:solidFill>
            <a:schemeClr val="accent1">
              <a:lumMod val="20000"/>
              <a:lumOff val="80000"/>
            </a:schemeClr>
          </a:solidFill>
        </p:spPr>
        <p:txBody>
          <a:bodyPr wrap="square" rtlCol="0" anchor="ctr" anchorCtr="0">
            <a:noAutofit/>
          </a:bodyPr>
          <a:lstStyle/>
          <a:p>
            <a:r>
              <a:rPr lang="ja-JP" altLang="en-US" sz="1200" b="1" dirty="0">
                <a:latin typeface="BIZ UDPゴシック" panose="020B0400000000000000" pitchFamily="50" charset="-128"/>
                <a:ea typeface="BIZ UDPゴシック" panose="020B0400000000000000" pitchFamily="50" charset="-128"/>
              </a:rPr>
              <a:t>信用保証協会</a:t>
            </a:r>
            <a:r>
              <a:rPr lang="ja-JP" altLang="en-US" sz="1200" dirty="0">
                <a:latin typeface="BIZ UDPゴシック" panose="020B0400000000000000" pitchFamily="50" charset="-128"/>
                <a:ea typeface="BIZ UDPゴシック" panose="020B0400000000000000" pitchFamily="50" charset="-128"/>
              </a:rPr>
              <a:t>、</a:t>
            </a:r>
            <a:r>
              <a:rPr lang="ja-JP" altLang="en-US" sz="1200" b="1" dirty="0">
                <a:latin typeface="BIZ UDPゴシック" panose="020B0400000000000000" pitchFamily="50" charset="-128"/>
                <a:ea typeface="BIZ UDPゴシック" panose="020B0400000000000000" pitchFamily="50" charset="-128"/>
              </a:rPr>
              <a:t>消防学校</a:t>
            </a:r>
            <a:r>
              <a:rPr lang="ja-JP" altLang="en-US" sz="1200" dirty="0">
                <a:latin typeface="BIZ UDPゴシック" panose="020B0400000000000000" pitchFamily="50" charset="-128"/>
                <a:ea typeface="BIZ UDPゴシック" panose="020B0400000000000000" pitchFamily="50" charset="-128"/>
              </a:rPr>
              <a:t>、</a:t>
            </a:r>
            <a:r>
              <a:rPr lang="ja-JP" altLang="en-US" sz="1200" b="1" dirty="0">
                <a:latin typeface="BIZ UDPゴシック" panose="020B0400000000000000" pitchFamily="50" charset="-128"/>
                <a:ea typeface="BIZ UDPゴシック" panose="020B0400000000000000" pitchFamily="50" charset="-128"/>
              </a:rPr>
              <a:t>大阪健康安全基盤研究所、大阪産業技術研究所、大阪公立大学</a:t>
            </a:r>
            <a:r>
              <a:rPr lang="ja-JP" altLang="en-US" sz="1200" dirty="0">
                <a:latin typeface="BIZ UDPゴシック" panose="020B0400000000000000" pitchFamily="50" charset="-128"/>
                <a:ea typeface="BIZ UDPゴシック" panose="020B0400000000000000" pitchFamily="50" charset="-128"/>
              </a:rPr>
              <a:t>など</a:t>
            </a:r>
            <a:endParaRPr lang="en-US" altLang="ja-JP" sz="1200" dirty="0">
              <a:latin typeface="BIZ UDPゴシック" panose="020B0400000000000000" pitchFamily="50" charset="-128"/>
              <a:ea typeface="BIZ UDPゴシック" panose="020B0400000000000000" pitchFamily="50" charset="-128"/>
            </a:endParaRPr>
          </a:p>
        </p:txBody>
      </p:sp>
      <p:grpSp>
        <p:nvGrpSpPr>
          <p:cNvPr id="12" name="グループ化 11"/>
          <p:cNvGrpSpPr/>
          <p:nvPr/>
        </p:nvGrpSpPr>
        <p:grpSpPr>
          <a:xfrm>
            <a:off x="278144" y="274497"/>
            <a:ext cx="3074655" cy="707886"/>
            <a:chOff x="853879" y="0"/>
            <a:chExt cx="1855416" cy="707886"/>
          </a:xfrm>
        </p:grpSpPr>
        <p:cxnSp>
          <p:nvCxnSpPr>
            <p:cNvPr id="13" name="直線コネクタ 12"/>
            <p:cNvCxnSpPr/>
            <p:nvPr/>
          </p:nvCxnSpPr>
          <p:spPr>
            <a:xfrm>
              <a:off x="853879" y="451750"/>
              <a:ext cx="1667812" cy="753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正方形/長方形 14"/>
            <p:cNvSpPr/>
            <p:nvPr/>
          </p:nvSpPr>
          <p:spPr>
            <a:xfrm>
              <a:off x="918006" y="0"/>
              <a:ext cx="1791289" cy="707886"/>
            </a:xfrm>
            <a:prstGeom prst="rect">
              <a:avLst/>
            </a:prstGeom>
          </p:spPr>
          <p:txBody>
            <a:bodyPr wrap="square">
              <a:spAutoFit/>
            </a:bodyPr>
            <a:lstStyle/>
            <a:p>
              <a:r>
                <a:rPr lang="ja-JP" altLang="en-US" sz="2000" b="1" dirty="0" smtClean="0">
                  <a:latin typeface="BIZ UDPゴシック" panose="020B0400000000000000" pitchFamily="50" charset="-128"/>
                  <a:ea typeface="BIZ UDPゴシック" panose="020B0400000000000000" pitchFamily="50" charset="-128"/>
                </a:rPr>
                <a:t>「身を切る、削る改革」</a:t>
              </a:r>
              <a:endParaRPr lang="ja-JP" altLang="en-US" sz="2000" b="1" dirty="0">
                <a:latin typeface="BIZ UDPゴシック" panose="020B0400000000000000" pitchFamily="50" charset="-128"/>
                <a:ea typeface="BIZ UDPゴシック" panose="020B0400000000000000" pitchFamily="50" charset="-128"/>
              </a:endParaRPr>
            </a:p>
          </p:txBody>
        </p:sp>
      </p:grpSp>
      <p:sp>
        <p:nvSpPr>
          <p:cNvPr id="16" name="スライド番号プレースホルダー 3"/>
          <p:cNvSpPr>
            <a:spLocks noGrp="1"/>
          </p:cNvSpPr>
          <p:nvPr>
            <p:ph type="sldNum" sz="quarter" idx="12"/>
          </p:nvPr>
        </p:nvSpPr>
        <p:spPr>
          <a:xfrm>
            <a:off x="7086600" y="6483071"/>
            <a:ext cx="2057400" cy="365125"/>
          </a:xfrm>
        </p:spPr>
        <p:txBody>
          <a:bodyPr/>
          <a:lstStyle/>
          <a:p>
            <a:fld id="{138CA411-231B-42B9-AF63-97A64194AA60}" type="slidenum">
              <a:rPr lang="ja-JP" altLang="en-US" smtClean="0"/>
              <a:pPr/>
              <a:t>141</a:t>
            </a:fld>
            <a:endParaRPr lang="ja-JP" altLang="en-US" dirty="0"/>
          </a:p>
        </p:txBody>
      </p:sp>
    </p:spTree>
    <p:extLst>
      <p:ext uri="{BB962C8B-B14F-4D97-AF65-F5344CB8AC3E}">
        <p14:creationId xmlns:p14="http://schemas.microsoft.com/office/powerpoint/2010/main" val="2933066445"/>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テキスト ボックス 22"/>
          <p:cNvSpPr txBox="1"/>
          <p:nvPr/>
        </p:nvSpPr>
        <p:spPr>
          <a:xfrm>
            <a:off x="1690252" y="5713599"/>
            <a:ext cx="7342912" cy="614495"/>
          </a:xfrm>
          <a:prstGeom prst="rect">
            <a:avLst/>
          </a:prstGeom>
          <a:solidFill>
            <a:schemeClr val="accent3">
              <a:lumMod val="40000"/>
              <a:lumOff val="60000"/>
            </a:schemeClr>
          </a:solidFill>
        </p:spPr>
        <p:txBody>
          <a:bodyPr wrap="square" rtlCol="0" anchor="ctr" anchorCtr="0">
            <a:noAutofit/>
          </a:bodyPr>
          <a:lstStyle/>
          <a:p>
            <a:pPr algn="ctr"/>
            <a:r>
              <a:rPr lang="ja-JP" altLang="en-US" b="1" dirty="0">
                <a:latin typeface="BIZ UDPゴシック" panose="020B0400000000000000" pitchFamily="50" charset="-128"/>
                <a:ea typeface="BIZ UDPゴシック" panose="020B0400000000000000" pitchFamily="50" charset="-128"/>
              </a:rPr>
              <a:t>副首都ビジョン改定版</a:t>
            </a:r>
            <a:endParaRPr lang="en-US" altLang="ja-JP" b="1" dirty="0">
              <a:latin typeface="BIZ UDPゴシック" panose="020B0400000000000000" pitchFamily="50" charset="-128"/>
              <a:ea typeface="BIZ UDPゴシック" panose="020B0400000000000000" pitchFamily="50" charset="-128"/>
            </a:endParaRPr>
          </a:p>
          <a:p>
            <a:pPr algn="ctr"/>
            <a:r>
              <a:rPr lang="ja-JP" altLang="en-US" b="1" dirty="0">
                <a:latin typeface="BIZ UDPゴシック" panose="020B0400000000000000" pitchFamily="50" charset="-128"/>
                <a:ea typeface="BIZ UDPゴシック" panose="020B0400000000000000" pitchFamily="50" charset="-128"/>
              </a:rPr>
              <a:t>大阪のまちづくりグランドデザイン</a:t>
            </a:r>
            <a:endParaRPr lang="en-US" altLang="ja-JP" b="1" dirty="0">
              <a:latin typeface="BIZ UDPゴシック" panose="020B0400000000000000" pitchFamily="50" charset="-128"/>
              <a:ea typeface="BIZ UDPゴシック" panose="020B0400000000000000" pitchFamily="50" charset="-128"/>
            </a:endParaRPr>
          </a:p>
        </p:txBody>
      </p:sp>
      <p:grpSp>
        <p:nvGrpSpPr>
          <p:cNvPr id="4" name="グループ化 3"/>
          <p:cNvGrpSpPr/>
          <p:nvPr/>
        </p:nvGrpSpPr>
        <p:grpSpPr>
          <a:xfrm>
            <a:off x="256597" y="267322"/>
            <a:ext cx="2272114" cy="451749"/>
            <a:chOff x="853879" y="0"/>
            <a:chExt cx="1855416" cy="451749"/>
          </a:xfrm>
        </p:grpSpPr>
        <p:cxnSp>
          <p:nvCxnSpPr>
            <p:cNvPr id="7" name="直線コネクタ 6"/>
            <p:cNvCxnSpPr/>
            <p:nvPr/>
          </p:nvCxnSpPr>
          <p:spPr>
            <a:xfrm flipV="1">
              <a:off x="853879" y="445414"/>
              <a:ext cx="1419797" cy="633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正方形/長方形 1"/>
            <p:cNvSpPr/>
            <p:nvPr/>
          </p:nvSpPr>
          <p:spPr>
            <a:xfrm>
              <a:off x="918006" y="0"/>
              <a:ext cx="1791289" cy="400110"/>
            </a:xfrm>
            <a:prstGeom prst="rect">
              <a:avLst/>
            </a:prstGeom>
          </p:spPr>
          <p:txBody>
            <a:bodyPr wrap="square">
              <a:spAutoFit/>
            </a:bodyPr>
            <a:lstStyle/>
            <a:p>
              <a:r>
                <a:rPr lang="ja-JP" altLang="en-US" sz="2000" b="1" dirty="0" smtClean="0">
                  <a:latin typeface="BIZ UDPゴシック" panose="020B0400000000000000" pitchFamily="50" charset="-128"/>
                  <a:ea typeface="BIZ UDPゴシック" panose="020B0400000000000000" pitchFamily="50" charset="-128"/>
                </a:rPr>
                <a:t>「創る改革」</a:t>
              </a:r>
              <a:endParaRPr lang="ja-JP" altLang="en-US" b="1" dirty="0">
                <a:latin typeface="BIZ UDPゴシック" panose="020B0400000000000000" pitchFamily="50" charset="-128"/>
                <a:ea typeface="BIZ UDPゴシック" panose="020B0400000000000000" pitchFamily="50" charset="-128"/>
              </a:endParaRPr>
            </a:p>
          </p:txBody>
        </p:sp>
      </p:grpSp>
      <p:sp>
        <p:nvSpPr>
          <p:cNvPr id="9" name="角丸四角形 8"/>
          <p:cNvSpPr/>
          <p:nvPr/>
        </p:nvSpPr>
        <p:spPr>
          <a:xfrm>
            <a:off x="256598" y="843478"/>
            <a:ext cx="1322818" cy="566416"/>
          </a:xfrm>
          <a:prstGeom prst="roundRect">
            <a:avLst>
              <a:gd name="adj" fmla="val 13742"/>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a:latin typeface="BIZ UDPゴシック" panose="020B0400000000000000" pitchFamily="50" charset="-128"/>
                <a:ea typeface="BIZ UDPゴシック" panose="020B0400000000000000" pitchFamily="50" charset="-128"/>
              </a:rPr>
              <a:t>現役世代への</a:t>
            </a:r>
            <a:endParaRPr lang="en-US" altLang="ja-JP" sz="1200" dirty="0">
              <a:latin typeface="BIZ UDPゴシック" panose="020B0400000000000000" pitchFamily="50" charset="-128"/>
              <a:ea typeface="BIZ UDPゴシック" panose="020B0400000000000000" pitchFamily="50" charset="-128"/>
            </a:endParaRPr>
          </a:p>
          <a:p>
            <a:pPr algn="ctr"/>
            <a:r>
              <a:rPr lang="ja-JP" altLang="en-US" sz="1200" dirty="0">
                <a:latin typeface="BIZ UDPゴシック" panose="020B0400000000000000" pitchFamily="50" charset="-128"/>
                <a:ea typeface="BIZ UDPゴシック" panose="020B0400000000000000" pitchFamily="50" charset="-128"/>
              </a:rPr>
              <a:t>重点投資</a:t>
            </a:r>
            <a:endParaRPr lang="en-US" altLang="ja-JP" sz="1200" dirty="0">
              <a:latin typeface="BIZ UDPゴシック" panose="020B0400000000000000" pitchFamily="50" charset="-128"/>
              <a:ea typeface="BIZ UDPゴシック" panose="020B0400000000000000" pitchFamily="50" charset="-128"/>
            </a:endParaRPr>
          </a:p>
        </p:txBody>
      </p:sp>
      <p:sp>
        <p:nvSpPr>
          <p:cNvPr id="10" name="角丸四角形 9"/>
          <p:cNvSpPr/>
          <p:nvPr/>
        </p:nvSpPr>
        <p:spPr>
          <a:xfrm>
            <a:off x="256597" y="5713600"/>
            <a:ext cx="1322818" cy="614495"/>
          </a:xfrm>
          <a:prstGeom prst="roundRect">
            <a:avLst>
              <a:gd name="adj" fmla="val 7972"/>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a:latin typeface="BIZ UDPゴシック" panose="020B0400000000000000" pitchFamily="50" charset="-128"/>
                <a:ea typeface="BIZ UDPゴシック" panose="020B0400000000000000" pitchFamily="50" charset="-128"/>
              </a:rPr>
              <a:t>日本全体の将来</a:t>
            </a:r>
            <a:r>
              <a:rPr lang="ja-JP" altLang="en-US" sz="1200" dirty="0" smtClean="0">
                <a:latin typeface="BIZ UDPゴシック" panose="020B0400000000000000" pitchFamily="50" charset="-128"/>
                <a:ea typeface="BIZ UDPゴシック" panose="020B0400000000000000" pitchFamily="50" charset="-128"/>
              </a:rPr>
              <a:t>を見据えた大阪</a:t>
            </a:r>
            <a:r>
              <a:rPr lang="ja-JP" altLang="en-US" sz="1200" dirty="0">
                <a:latin typeface="BIZ UDPゴシック" panose="020B0400000000000000" pitchFamily="50" charset="-128"/>
                <a:ea typeface="BIZ UDPゴシック" panose="020B0400000000000000" pitchFamily="50" charset="-128"/>
              </a:rPr>
              <a:t>成長の羅針盤</a:t>
            </a:r>
            <a:endParaRPr kumimoji="1" lang="ja-JP" altLang="en-US" sz="1200" dirty="0">
              <a:latin typeface="BIZ UDPゴシック" panose="020B0400000000000000" pitchFamily="50" charset="-128"/>
              <a:ea typeface="BIZ UDPゴシック" panose="020B0400000000000000" pitchFamily="50" charset="-128"/>
            </a:endParaRPr>
          </a:p>
        </p:txBody>
      </p:sp>
      <p:sp>
        <p:nvSpPr>
          <p:cNvPr id="5" name="テキスト ボックス 4"/>
          <p:cNvSpPr txBox="1"/>
          <p:nvPr/>
        </p:nvSpPr>
        <p:spPr>
          <a:xfrm>
            <a:off x="1690252" y="843477"/>
            <a:ext cx="7342912" cy="562213"/>
          </a:xfrm>
          <a:prstGeom prst="rect">
            <a:avLst/>
          </a:prstGeom>
          <a:solidFill>
            <a:schemeClr val="accent3">
              <a:lumMod val="40000"/>
              <a:lumOff val="60000"/>
            </a:schemeClr>
          </a:solidFill>
        </p:spPr>
        <p:txBody>
          <a:bodyPr wrap="square" rtlCol="0" anchor="ctr" anchorCtr="0">
            <a:noAutofit/>
          </a:bodyPr>
          <a:lstStyle/>
          <a:p>
            <a:r>
              <a:rPr lang="en-US" altLang="ja-JP" sz="1200" dirty="0">
                <a:latin typeface="BIZ UDPゴシック" panose="020B0400000000000000" pitchFamily="50" charset="-128"/>
                <a:ea typeface="BIZ UDPゴシック" panose="020B0400000000000000" pitchFamily="50" charset="-128"/>
              </a:rPr>
              <a:t>2012</a:t>
            </a:r>
            <a:r>
              <a:rPr lang="ja-JP" altLang="en-US" sz="1200" dirty="0">
                <a:latin typeface="BIZ UDPゴシック" panose="020B0400000000000000" pitchFamily="50" charset="-128"/>
                <a:ea typeface="BIZ UDPゴシック" panose="020B0400000000000000" pitchFamily="50" charset="-128"/>
              </a:rPr>
              <a:t>年度より継続的に投資増。</a:t>
            </a:r>
            <a:endParaRPr lang="en-US" altLang="ja-JP" sz="1200" dirty="0">
              <a:latin typeface="BIZ UDPゴシック" panose="020B0400000000000000" pitchFamily="50" charset="-128"/>
              <a:ea typeface="BIZ UDPゴシック" panose="020B0400000000000000" pitchFamily="50" charset="-128"/>
            </a:endParaRPr>
          </a:p>
          <a:p>
            <a:r>
              <a:rPr lang="ja-JP" altLang="en-US" sz="1200" dirty="0" smtClean="0">
                <a:latin typeface="BIZ UDPゴシック" panose="020B0400000000000000" pitchFamily="50" charset="-128"/>
                <a:ea typeface="BIZ UDPゴシック" panose="020B0400000000000000" pitchFamily="50" charset="-128"/>
              </a:rPr>
              <a:t>市</a:t>
            </a:r>
            <a:r>
              <a:rPr lang="ja-JP" altLang="en-US" sz="1200" dirty="0">
                <a:latin typeface="BIZ UDPゴシック" panose="020B0400000000000000" pitchFamily="50" charset="-128"/>
                <a:ea typeface="BIZ UDPゴシック" panose="020B0400000000000000" pitchFamily="50" charset="-128"/>
              </a:rPr>
              <a:t>では</a:t>
            </a:r>
            <a:r>
              <a:rPr lang="ja-JP" altLang="en-US" sz="1200" dirty="0" smtClean="0">
                <a:latin typeface="BIZ UDPゴシック" panose="020B0400000000000000" pitchFamily="50" charset="-128"/>
                <a:ea typeface="BIZ UDPゴシック" panose="020B0400000000000000" pitchFamily="50" charset="-128"/>
              </a:rPr>
              <a:t>、この</a:t>
            </a:r>
            <a:r>
              <a:rPr lang="en-US" altLang="ja-JP" sz="1200" dirty="0" smtClean="0">
                <a:latin typeface="BIZ UDPゴシック" panose="020B0400000000000000" pitchFamily="50" charset="-128"/>
                <a:ea typeface="BIZ UDPゴシック" panose="020B0400000000000000" pitchFamily="50" charset="-128"/>
              </a:rPr>
              <a:t>11</a:t>
            </a:r>
            <a:r>
              <a:rPr lang="ja-JP" altLang="en-US" sz="1200" dirty="0" smtClean="0">
                <a:latin typeface="BIZ UDPゴシック" panose="020B0400000000000000" pitchFamily="50" charset="-128"/>
                <a:ea typeface="BIZ UDPゴシック" panose="020B0400000000000000" pitchFamily="50" charset="-128"/>
              </a:rPr>
              <a:t>年で子育て</a:t>
            </a:r>
            <a:r>
              <a:rPr lang="ja-JP" altLang="en-US" sz="1200" dirty="0">
                <a:latin typeface="BIZ UDPゴシック" panose="020B0400000000000000" pitchFamily="50" charset="-128"/>
                <a:ea typeface="BIZ UDPゴシック" panose="020B0400000000000000" pitchFamily="50" charset="-128"/>
              </a:rPr>
              <a:t>・教育への予算</a:t>
            </a:r>
            <a:r>
              <a:rPr lang="ja-JP" altLang="en-US" sz="1200" dirty="0" smtClean="0">
                <a:latin typeface="BIZ UDPゴシック" panose="020B0400000000000000" pitchFamily="50" charset="-128"/>
                <a:ea typeface="BIZ UDPゴシック" panose="020B0400000000000000" pitchFamily="50" charset="-128"/>
              </a:rPr>
              <a:t>額が</a:t>
            </a:r>
            <a:r>
              <a:rPr lang="ja-JP" altLang="en-US" sz="1200" b="1" dirty="0" smtClean="0">
                <a:latin typeface="BIZ UDPゴシック" panose="020B0400000000000000" pitchFamily="50" charset="-128"/>
                <a:ea typeface="BIZ UDPゴシック" panose="020B0400000000000000" pitchFamily="50" charset="-128"/>
              </a:rPr>
              <a:t>約</a:t>
            </a:r>
            <a:r>
              <a:rPr lang="en-US" altLang="ja-JP" sz="1200" b="1" dirty="0">
                <a:latin typeface="BIZ UDPゴシック" panose="020B0400000000000000" pitchFamily="50" charset="-128"/>
                <a:ea typeface="BIZ UDPゴシック" panose="020B0400000000000000" pitchFamily="50" charset="-128"/>
              </a:rPr>
              <a:t>10</a:t>
            </a:r>
            <a:r>
              <a:rPr lang="ja-JP" altLang="en-US" sz="1200" b="1" dirty="0">
                <a:latin typeface="BIZ UDPゴシック" panose="020B0400000000000000" pitchFamily="50" charset="-128"/>
                <a:ea typeface="BIZ UDPゴシック" panose="020B0400000000000000" pitchFamily="50" charset="-128"/>
              </a:rPr>
              <a:t>倍</a:t>
            </a:r>
            <a:r>
              <a:rPr lang="ja-JP" altLang="en-US" sz="1200" dirty="0">
                <a:latin typeface="BIZ UDPゴシック" panose="020B0400000000000000" pitchFamily="50" charset="-128"/>
                <a:ea typeface="BIZ UDPゴシック" panose="020B0400000000000000" pitchFamily="50" charset="-128"/>
              </a:rPr>
              <a:t>に増加。</a:t>
            </a:r>
          </a:p>
        </p:txBody>
      </p:sp>
      <p:sp>
        <p:nvSpPr>
          <p:cNvPr id="14" name="角丸四角形 13"/>
          <p:cNvSpPr/>
          <p:nvPr/>
        </p:nvSpPr>
        <p:spPr>
          <a:xfrm>
            <a:off x="256597" y="1508174"/>
            <a:ext cx="1322818" cy="1268991"/>
          </a:xfrm>
          <a:prstGeom prst="roundRect">
            <a:avLst>
              <a:gd name="adj" fmla="val 3720"/>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a:latin typeface="BIZ UDPゴシック" panose="020B0400000000000000" pitchFamily="50" charset="-128"/>
                <a:ea typeface="BIZ UDPゴシック" panose="020B0400000000000000" pitchFamily="50" charset="-128"/>
              </a:rPr>
              <a:t>多様な公民連携</a:t>
            </a:r>
            <a:endParaRPr lang="en-US" altLang="ja-JP" sz="1200" dirty="0">
              <a:latin typeface="BIZ UDPゴシック" panose="020B0400000000000000" pitchFamily="50" charset="-128"/>
              <a:ea typeface="BIZ UDPゴシック" panose="020B0400000000000000" pitchFamily="50" charset="-128"/>
            </a:endParaRPr>
          </a:p>
        </p:txBody>
      </p:sp>
      <p:sp>
        <p:nvSpPr>
          <p:cNvPr id="15" name="角丸四角形 14"/>
          <p:cNvSpPr/>
          <p:nvPr/>
        </p:nvSpPr>
        <p:spPr>
          <a:xfrm>
            <a:off x="256597" y="2854930"/>
            <a:ext cx="1322818" cy="744547"/>
          </a:xfrm>
          <a:prstGeom prst="roundRect">
            <a:avLst>
              <a:gd name="adj" fmla="val 7052"/>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a:latin typeface="BIZ UDPゴシック" panose="020B0400000000000000" pitchFamily="50" charset="-128"/>
                <a:ea typeface="BIZ UDPゴシック" panose="020B0400000000000000" pitchFamily="50" charset="-128"/>
              </a:rPr>
              <a:t>外郭団体等</a:t>
            </a:r>
            <a:endParaRPr lang="en-US" altLang="ja-JP" sz="1200" dirty="0">
              <a:latin typeface="BIZ UDPゴシック" panose="020B0400000000000000" pitchFamily="50" charset="-128"/>
              <a:ea typeface="BIZ UDPゴシック" panose="020B0400000000000000" pitchFamily="50" charset="-128"/>
            </a:endParaRPr>
          </a:p>
          <a:p>
            <a:pPr algn="ctr"/>
            <a:r>
              <a:rPr lang="ja-JP" altLang="en-US" sz="1200" dirty="0">
                <a:latin typeface="BIZ UDPゴシック" panose="020B0400000000000000" pitchFamily="50" charset="-128"/>
                <a:ea typeface="BIZ UDPゴシック" panose="020B0400000000000000" pitchFamily="50" charset="-128"/>
              </a:rPr>
              <a:t>による</a:t>
            </a:r>
            <a:endParaRPr lang="en-US" altLang="ja-JP" sz="1200" dirty="0">
              <a:latin typeface="BIZ UDPゴシック" panose="020B0400000000000000" pitchFamily="50" charset="-128"/>
              <a:ea typeface="BIZ UDPゴシック" panose="020B0400000000000000" pitchFamily="50" charset="-128"/>
            </a:endParaRPr>
          </a:p>
          <a:p>
            <a:pPr algn="ctr"/>
            <a:r>
              <a:rPr lang="ja-JP" altLang="en-US" sz="1200" dirty="0">
                <a:latin typeface="BIZ UDPゴシック" panose="020B0400000000000000" pitchFamily="50" charset="-128"/>
                <a:ea typeface="BIZ UDPゴシック" panose="020B0400000000000000" pitchFamily="50" charset="-128"/>
              </a:rPr>
              <a:t>戦略展開</a:t>
            </a:r>
            <a:endParaRPr lang="en-US" altLang="ja-JP" sz="1200" dirty="0">
              <a:latin typeface="BIZ UDPゴシック" panose="020B0400000000000000" pitchFamily="50" charset="-128"/>
              <a:ea typeface="BIZ UDPゴシック" panose="020B0400000000000000" pitchFamily="50" charset="-128"/>
            </a:endParaRPr>
          </a:p>
        </p:txBody>
      </p:sp>
      <p:sp>
        <p:nvSpPr>
          <p:cNvPr id="16" name="角丸四角形 15"/>
          <p:cNvSpPr/>
          <p:nvPr/>
        </p:nvSpPr>
        <p:spPr>
          <a:xfrm>
            <a:off x="256597" y="3768216"/>
            <a:ext cx="1322818" cy="1010346"/>
          </a:xfrm>
          <a:prstGeom prst="roundRect">
            <a:avLst>
              <a:gd name="adj" fmla="val 7130"/>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a:latin typeface="BIZ UDPゴシック" panose="020B0400000000000000" pitchFamily="50" charset="-128"/>
                <a:ea typeface="BIZ UDPゴシック" panose="020B0400000000000000" pitchFamily="50" charset="-128"/>
              </a:rPr>
              <a:t>成長の起爆剤となるビッグプロジェクト</a:t>
            </a:r>
            <a:endParaRPr lang="en-US" altLang="ja-JP" sz="1200" dirty="0">
              <a:latin typeface="BIZ UDPゴシック" panose="020B0400000000000000" pitchFamily="50" charset="-128"/>
              <a:ea typeface="BIZ UDPゴシック" panose="020B0400000000000000" pitchFamily="50" charset="-128"/>
            </a:endParaRPr>
          </a:p>
        </p:txBody>
      </p:sp>
      <p:sp>
        <p:nvSpPr>
          <p:cNvPr id="17" name="テキスト ボックス 16"/>
          <p:cNvSpPr txBox="1"/>
          <p:nvPr/>
        </p:nvSpPr>
        <p:spPr>
          <a:xfrm>
            <a:off x="1690252" y="1503970"/>
            <a:ext cx="7342912" cy="1273361"/>
          </a:xfrm>
          <a:prstGeom prst="rect">
            <a:avLst/>
          </a:prstGeom>
          <a:solidFill>
            <a:schemeClr val="accent3">
              <a:lumMod val="40000"/>
              <a:lumOff val="60000"/>
            </a:schemeClr>
          </a:solidFill>
        </p:spPr>
        <p:txBody>
          <a:bodyPr wrap="square" rtlCol="0" anchor="ctr" anchorCtr="0">
            <a:noAutofit/>
          </a:bodyPr>
          <a:lstStyle/>
          <a:p>
            <a:r>
              <a:rPr lang="ja-JP" altLang="en-US" sz="1200" b="1" dirty="0">
                <a:latin typeface="BIZ UDPゴシック" panose="020B0400000000000000" pitchFamily="50" charset="-128"/>
                <a:ea typeface="BIZ UDPゴシック" panose="020B0400000000000000" pitchFamily="50" charset="-128"/>
              </a:rPr>
              <a:t>大阪城公園</a:t>
            </a:r>
            <a:r>
              <a:rPr lang="en-US" altLang="ja-JP" sz="1200" b="1" dirty="0">
                <a:latin typeface="BIZ UDPゴシック" panose="020B0400000000000000" pitchFamily="50" charset="-128"/>
                <a:ea typeface="BIZ UDPゴシック" panose="020B0400000000000000" pitchFamily="50" charset="-128"/>
              </a:rPr>
              <a:t>PMO</a:t>
            </a:r>
            <a:r>
              <a:rPr lang="ja-JP" altLang="en-US" sz="1200" b="1" dirty="0">
                <a:latin typeface="BIZ UDPゴシック" panose="020B0400000000000000" pitchFamily="50" charset="-128"/>
                <a:ea typeface="BIZ UDPゴシック" panose="020B0400000000000000" pitchFamily="50" charset="-128"/>
              </a:rPr>
              <a:t>（先駆的事例）</a:t>
            </a:r>
            <a:r>
              <a:rPr lang="ja-JP" altLang="en-US" sz="1200" dirty="0">
                <a:latin typeface="BIZ UDPゴシック" panose="020B0400000000000000" pitchFamily="50" charset="-128"/>
                <a:ea typeface="BIZ UDPゴシック" panose="020B0400000000000000" pitchFamily="50" charset="-128"/>
              </a:rPr>
              <a:t>や</a:t>
            </a:r>
            <a:r>
              <a:rPr lang="ja-JP" altLang="en-US" sz="1200" b="1" dirty="0">
                <a:latin typeface="BIZ UDPゴシック" panose="020B0400000000000000" pitchFamily="50" charset="-128"/>
                <a:ea typeface="BIZ UDPゴシック" panose="020B0400000000000000" pitchFamily="50" charset="-128"/>
              </a:rPr>
              <a:t>天王寺公園エントランスエリア魅力創造・管理運営事業（てんしば。</a:t>
            </a:r>
            <a:r>
              <a:rPr lang="en-US" altLang="ja-JP" sz="1200" b="1" dirty="0" smtClean="0">
                <a:latin typeface="BIZ UDPゴシック" panose="020B0400000000000000" pitchFamily="50" charset="-128"/>
                <a:ea typeface="BIZ UDPゴシック" panose="020B0400000000000000" pitchFamily="50" charset="-128"/>
              </a:rPr>
              <a:t>Park-PFI</a:t>
            </a:r>
            <a:r>
              <a:rPr lang="ja-JP" altLang="en-US" sz="1200" b="1" dirty="0">
                <a:latin typeface="BIZ UDPゴシック" panose="020B0400000000000000" pitchFamily="50" charset="-128"/>
                <a:ea typeface="BIZ UDPゴシック" panose="020B0400000000000000" pitchFamily="50" charset="-128"/>
              </a:rPr>
              <a:t>制度の先駆けともいえる事例）</a:t>
            </a:r>
            <a:r>
              <a:rPr lang="ja-JP" altLang="en-US" sz="1200" dirty="0">
                <a:latin typeface="BIZ UDPゴシック" panose="020B0400000000000000" pitchFamily="50" charset="-128"/>
                <a:ea typeface="BIZ UDPゴシック" panose="020B0400000000000000" pitchFamily="50" charset="-128"/>
              </a:rPr>
              <a:t>などは、民間事業者に運営を委ねた結果</a:t>
            </a:r>
            <a:r>
              <a:rPr lang="ja-JP" altLang="en-US" sz="1200" b="1" dirty="0">
                <a:latin typeface="BIZ UDPゴシック" panose="020B0400000000000000" pitchFamily="50" charset="-128"/>
                <a:ea typeface="BIZ UDPゴシック" panose="020B0400000000000000" pitchFamily="50" charset="-128"/>
              </a:rPr>
              <a:t>、集客力、事業収支ともに大きく改善。</a:t>
            </a:r>
            <a:endParaRPr lang="en-US" altLang="ja-JP" sz="1200" b="1" dirty="0">
              <a:latin typeface="BIZ UDPゴシック" panose="020B0400000000000000" pitchFamily="50" charset="-128"/>
              <a:ea typeface="BIZ UDPゴシック" panose="020B0400000000000000" pitchFamily="50" charset="-128"/>
            </a:endParaRPr>
          </a:p>
          <a:p>
            <a:r>
              <a:rPr lang="ja-JP" altLang="en-US" sz="1200" dirty="0">
                <a:latin typeface="BIZ UDPゴシック" panose="020B0400000000000000" pitchFamily="50" charset="-128"/>
                <a:ea typeface="BIZ UDPゴシック" panose="020B0400000000000000" pitchFamily="50" charset="-128"/>
              </a:rPr>
              <a:t>運営に</a:t>
            </a:r>
            <a:r>
              <a:rPr lang="en-US" altLang="ja-JP" sz="1200" b="1" dirty="0">
                <a:latin typeface="BIZ UDPゴシック" panose="020B0400000000000000" pitchFamily="50" charset="-128"/>
                <a:ea typeface="BIZ UDPゴシック" panose="020B0400000000000000" pitchFamily="50" charset="-128"/>
              </a:rPr>
              <a:t>PFI</a:t>
            </a:r>
            <a:r>
              <a:rPr lang="ja-JP" altLang="en-US" sz="1200" b="1" dirty="0">
                <a:latin typeface="BIZ UDPゴシック" panose="020B0400000000000000" pitchFamily="50" charset="-128"/>
                <a:ea typeface="BIZ UDPゴシック" panose="020B0400000000000000" pitchFamily="50" charset="-128"/>
              </a:rPr>
              <a:t>手法</a:t>
            </a:r>
            <a:r>
              <a:rPr lang="ja-JP" altLang="en-US" sz="1200" dirty="0">
                <a:latin typeface="BIZ UDPゴシック" panose="020B0400000000000000" pitchFamily="50" charset="-128"/>
                <a:ea typeface="BIZ UDPゴシック" panose="020B0400000000000000" pitchFamily="50" charset="-128"/>
              </a:rPr>
              <a:t>を導入した</a:t>
            </a:r>
            <a:r>
              <a:rPr lang="ja-JP" altLang="en-US" sz="1200" b="1" dirty="0">
                <a:latin typeface="BIZ UDPゴシック" panose="020B0400000000000000" pitchFamily="50" charset="-128"/>
                <a:ea typeface="BIZ UDPゴシック" panose="020B0400000000000000" pitchFamily="50" charset="-128"/>
              </a:rPr>
              <a:t>大阪中之島美術館</a:t>
            </a:r>
            <a:r>
              <a:rPr lang="ja-JP" altLang="en-US" sz="1200" dirty="0">
                <a:latin typeface="BIZ UDPゴシック" panose="020B0400000000000000" pitchFamily="50" charset="-128"/>
                <a:ea typeface="BIZ UDPゴシック" panose="020B0400000000000000" pitchFamily="50" charset="-128"/>
              </a:rPr>
              <a:t>は、</a:t>
            </a:r>
            <a:r>
              <a:rPr lang="en-US" altLang="ja-JP" sz="1200" dirty="0">
                <a:latin typeface="BIZ UDPゴシック" panose="020B0400000000000000" pitchFamily="50" charset="-128"/>
                <a:ea typeface="BIZ UDPゴシック" panose="020B0400000000000000" pitchFamily="50" charset="-128"/>
              </a:rPr>
              <a:t>2022</a:t>
            </a:r>
            <a:r>
              <a:rPr lang="ja-JP" altLang="en-US" sz="1200" dirty="0">
                <a:latin typeface="BIZ UDPゴシック" panose="020B0400000000000000" pitchFamily="50" charset="-128"/>
                <a:ea typeface="BIZ UDPゴシック" panose="020B0400000000000000" pitchFamily="50" charset="-128"/>
              </a:rPr>
              <a:t>年</a:t>
            </a:r>
            <a:r>
              <a:rPr lang="en-US" altLang="ja-JP" sz="1200" dirty="0">
                <a:latin typeface="BIZ UDPゴシック" panose="020B0400000000000000" pitchFamily="50" charset="-128"/>
                <a:ea typeface="BIZ UDPゴシック" panose="020B0400000000000000" pitchFamily="50" charset="-128"/>
              </a:rPr>
              <a:t>2</a:t>
            </a:r>
            <a:r>
              <a:rPr lang="ja-JP" altLang="en-US" sz="1200" dirty="0">
                <a:latin typeface="BIZ UDPゴシック" panose="020B0400000000000000" pitchFamily="50" charset="-128"/>
                <a:ea typeface="BIZ UDPゴシック" panose="020B0400000000000000" pitchFamily="50" charset="-128"/>
              </a:rPr>
              <a:t>月</a:t>
            </a:r>
            <a:r>
              <a:rPr lang="en-US" altLang="ja-JP" sz="1200" dirty="0">
                <a:latin typeface="BIZ UDPゴシック" panose="020B0400000000000000" pitchFamily="50" charset="-128"/>
                <a:ea typeface="BIZ UDPゴシック" panose="020B0400000000000000" pitchFamily="50" charset="-128"/>
              </a:rPr>
              <a:t>2</a:t>
            </a:r>
            <a:r>
              <a:rPr lang="ja-JP" altLang="en-US" sz="1200" dirty="0">
                <a:latin typeface="BIZ UDPゴシック" panose="020B0400000000000000" pitchFamily="50" charset="-128"/>
                <a:ea typeface="BIZ UDPゴシック" panose="020B0400000000000000" pitchFamily="50" charset="-128"/>
              </a:rPr>
              <a:t>日に開館。</a:t>
            </a:r>
            <a:r>
              <a:rPr lang="ja-JP" altLang="en-US" sz="1200" b="1" dirty="0">
                <a:latin typeface="BIZ UDPゴシック" panose="020B0400000000000000" pitchFamily="50" charset="-128"/>
                <a:ea typeface="BIZ UDPゴシック" panose="020B0400000000000000" pitchFamily="50" charset="-128"/>
              </a:rPr>
              <a:t>美術館への</a:t>
            </a:r>
            <a:r>
              <a:rPr lang="en-US" altLang="ja-JP" sz="1200" b="1" dirty="0">
                <a:latin typeface="BIZ UDPゴシック" panose="020B0400000000000000" pitchFamily="50" charset="-128"/>
                <a:ea typeface="BIZ UDPゴシック" panose="020B0400000000000000" pitchFamily="50" charset="-128"/>
              </a:rPr>
              <a:t>PFI</a:t>
            </a:r>
            <a:r>
              <a:rPr lang="ja-JP" altLang="en-US" sz="1200" b="1" dirty="0">
                <a:latin typeface="BIZ UDPゴシック" panose="020B0400000000000000" pitchFamily="50" charset="-128"/>
                <a:ea typeface="BIZ UDPゴシック" panose="020B0400000000000000" pitchFamily="50" charset="-128"/>
              </a:rPr>
              <a:t>導入は全国初。</a:t>
            </a:r>
            <a:endParaRPr lang="en-US" altLang="ja-JP" sz="1200" b="1" dirty="0">
              <a:latin typeface="BIZ UDPゴシック" panose="020B0400000000000000" pitchFamily="50" charset="-128"/>
              <a:ea typeface="BIZ UDPゴシック" panose="020B0400000000000000" pitchFamily="50" charset="-128"/>
            </a:endParaRPr>
          </a:p>
          <a:p>
            <a:r>
              <a:rPr lang="ja-JP" altLang="en-US" sz="1200" b="1" dirty="0">
                <a:latin typeface="BIZ UDPゴシック" panose="020B0400000000000000" pitchFamily="50" charset="-128"/>
                <a:ea typeface="BIZ UDPゴシック" panose="020B0400000000000000" pitchFamily="50" charset="-128"/>
              </a:rPr>
              <a:t>難波宮跡公園には</a:t>
            </a:r>
            <a:r>
              <a:rPr lang="en-US" altLang="ja-JP" sz="1200" b="1" dirty="0" smtClean="0">
                <a:latin typeface="BIZ UDPゴシック" panose="020B0400000000000000" pitchFamily="50" charset="-128"/>
                <a:ea typeface="BIZ UDPゴシック" panose="020B0400000000000000" pitchFamily="50" charset="-128"/>
              </a:rPr>
              <a:t>Park-PFI</a:t>
            </a:r>
            <a:r>
              <a:rPr lang="ja-JP" altLang="en-US" sz="1200" b="1" dirty="0">
                <a:latin typeface="BIZ UDPゴシック" panose="020B0400000000000000" pitchFamily="50" charset="-128"/>
                <a:ea typeface="BIZ UDPゴシック" panose="020B0400000000000000" pitchFamily="50" charset="-128"/>
              </a:rPr>
              <a:t>制度などで整備・利活用。</a:t>
            </a:r>
            <a:r>
              <a:rPr lang="ja-JP" altLang="en-US" sz="1200" dirty="0">
                <a:latin typeface="BIZ UDPゴシック" panose="020B0400000000000000" pitchFamily="50" charset="-128"/>
                <a:ea typeface="BIZ UDPゴシック" panose="020B0400000000000000" pitchFamily="50" charset="-128"/>
              </a:rPr>
              <a:t>歴史的資源としてのポテンシャルを引き出す。</a:t>
            </a:r>
            <a:endParaRPr lang="ja-JP" altLang="en-US" sz="1200" b="1" dirty="0">
              <a:latin typeface="BIZ UDPゴシック" panose="020B0400000000000000" pitchFamily="50" charset="-128"/>
              <a:ea typeface="BIZ UDPゴシック" panose="020B0400000000000000" pitchFamily="50" charset="-128"/>
            </a:endParaRPr>
          </a:p>
          <a:p>
            <a:r>
              <a:rPr lang="ja-JP" altLang="en-US" sz="1200" b="1" dirty="0">
                <a:latin typeface="BIZ UDPゴシック" panose="020B0400000000000000" pitchFamily="50" charset="-128"/>
                <a:ea typeface="BIZ UDPゴシック" panose="020B0400000000000000" pitchFamily="50" charset="-128"/>
              </a:rPr>
              <a:t>　　</a:t>
            </a:r>
            <a:r>
              <a:rPr lang="ja-JP" altLang="en-US" sz="1200" dirty="0">
                <a:latin typeface="BIZ UDPゴシック" panose="020B0400000000000000" pitchFamily="50" charset="-128"/>
                <a:ea typeface="BIZ UDPゴシック" panose="020B0400000000000000" pitchFamily="50" charset="-128"/>
              </a:rPr>
              <a:t>大阪城公園：来園者数１８４万人（２０１４年）　→　最大２７５万人（２０１７年）　</a:t>
            </a:r>
            <a:r>
              <a:rPr lang="ja-JP" altLang="en-US" sz="1200" b="1" dirty="0">
                <a:latin typeface="BIZ UDPゴシック" panose="020B0400000000000000" pitchFamily="50" charset="-128"/>
                <a:ea typeface="BIZ UDPゴシック" panose="020B0400000000000000" pitchFamily="50" charset="-128"/>
              </a:rPr>
              <a:t>約１．５倍</a:t>
            </a:r>
            <a:endParaRPr lang="en-US" altLang="ja-JP" sz="1200" b="1" dirty="0">
              <a:latin typeface="BIZ UDPゴシック" panose="020B0400000000000000" pitchFamily="50" charset="-128"/>
              <a:ea typeface="BIZ UDPゴシック" panose="020B0400000000000000" pitchFamily="50" charset="-128"/>
            </a:endParaRPr>
          </a:p>
          <a:p>
            <a:r>
              <a:rPr lang="ja-JP" altLang="en-US" sz="1200" dirty="0">
                <a:latin typeface="BIZ UDPゴシック" panose="020B0400000000000000" pitchFamily="50" charset="-128"/>
                <a:ea typeface="BIZ UDPゴシック" panose="020B0400000000000000" pitchFamily="50" charset="-128"/>
              </a:rPr>
              <a:t>　　てんしば：来園者数１４６万人（２０１４年）　→　最大５０３万人（２０１９年）　</a:t>
            </a:r>
            <a:r>
              <a:rPr lang="ja-JP" altLang="en-US" sz="1200" b="1" dirty="0">
                <a:latin typeface="BIZ UDPゴシック" panose="020B0400000000000000" pitchFamily="50" charset="-128"/>
                <a:ea typeface="BIZ UDPゴシック" panose="020B0400000000000000" pitchFamily="50" charset="-128"/>
              </a:rPr>
              <a:t>約３．４倍</a:t>
            </a:r>
            <a:endParaRPr lang="en-US" altLang="ja-JP" sz="1200" b="1" dirty="0">
              <a:latin typeface="BIZ UDPゴシック" panose="020B0400000000000000" pitchFamily="50" charset="-128"/>
              <a:ea typeface="BIZ UDPゴシック" panose="020B0400000000000000" pitchFamily="50" charset="-128"/>
            </a:endParaRPr>
          </a:p>
        </p:txBody>
      </p:sp>
      <p:sp>
        <p:nvSpPr>
          <p:cNvPr id="18" name="テキスト ボックス 17"/>
          <p:cNvSpPr txBox="1"/>
          <p:nvPr/>
        </p:nvSpPr>
        <p:spPr>
          <a:xfrm>
            <a:off x="1690252" y="2854930"/>
            <a:ext cx="7342912" cy="744546"/>
          </a:xfrm>
          <a:prstGeom prst="rect">
            <a:avLst/>
          </a:prstGeom>
          <a:solidFill>
            <a:schemeClr val="accent3">
              <a:lumMod val="40000"/>
              <a:lumOff val="60000"/>
            </a:schemeClr>
          </a:solidFill>
        </p:spPr>
        <p:txBody>
          <a:bodyPr wrap="square" rtlCol="0" anchor="ctr" anchorCtr="0">
            <a:noAutofit/>
          </a:bodyPr>
          <a:lstStyle/>
          <a:p>
            <a:r>
              <a:rPr lang="ja-JP" altLang="en-US" sz="1200" dirty="0">
                <a:latin typeface="BIZ UDPゴシック" panose="020B0400000000000000" pitchFamily="50" charset="-128"/>
                <a:ea typeface="BIZ UDPゴシック" panose="020B0400000000000000" pitchFamily="50" charset="-128"/>
              </a:rPr>
              <a:t>「</a:t>
            </a:r>
            <a:r>
              <a:rPr lang="ja-JP" altLang="en-US" sz="1200" b="1" dirty="0">
                <a:latin typeface="BIZ UDPゴシック" panose="020B0400000000000000" pitchFamily="50" charset="-128"/>
                <a:ea typeface="BIZ UDPゴシック" panose="020B0400000000000000" pitchFamily="50" charset="-128"/>
              </a:rPr>
              <a:t>大阪産業局</a:t>
            </a:r>
            <a:r>
              <a:rPr lang="ja-JP" altLang="en-US" sz="1200" dirty="0">
                <a:latin typeface="BIZ UDPゴシック" panose="020B0400000000000000" pitchFamily="50" charset="-128"/>
                <a:ea typeface="BIZ UDPゴシック" panose="020B0400000000000000" pitchFamily="50" charset="-128"/>
              </a:rPr>
              <a:t>」：大都市間競争</a:t>
            </a:r>
            <a:r>
              <a:rPr lang="ja-JP" altLang="en-US" sz="1200" dirty="0" smtClean="0">
                <a:latin typeface="BIZ UDPゴシック" panose="020B0400000000000000" pitchFamily="50" charset="-128"/>
                <a:ea typeface="BIZ UDPゴシック" panose="020B0400000000000000" pitchFamily="50" charset="-128"/>
              </a:rPr>
              <a:t>を見据えた中小</a:t>
            </a:r>
            <a:r>
              <a:rPr lang="ja-JP" altLang="en-US" sz="1200" dirty="0">
                <a:latin typeface="BIZ UDPゴシック" panose="020B0400000000000000" pitchFamily="50" charset="-128"/>
                <a:ea typeface="BIZ UDPゴシック" panose="020B0400000000000000" pitchFamily="50" charset="-128"/>
              </a:rPr>
              <a:t>企業等、スタートアップ支援。</a:t>
            </a:r>
            <a:endParaRPr lang="en-US" altLang="ja-JP" sz="1200" dirty="0">
              <a:latin typeface="BIZ UDPゴシック" panose="020B0400000000000000" pitchFamily="50" charset="-128"/>
              <a:ea typeface="BIZ UDPゴシック" panose="020B0400000000000000" pitchFamily="50" charset="-128"/>
            </a:endParaRPr>
          </a:p>
          <a:p>
            <a:r>
              <a:rPr lang="ja-JP" altLang="en-US" sz="1200" dirty="0">
                <a:latin typeface="BIZ UDPゴシック" panose="020B0400000000000000" pitchFamily="50" charset="-128"/>
                <a:ea typeface="BIZ UDPゴシック" panose="020B0400000000000000" pitchFamily="50" charset="-128"/>
              </a:rPr>
              <a:t>「</a:t>
            </a:r>
            <a:r>
              <a:rPr lang="ja-JP" altLang="en-US" sz="1200" b="1" dirty="0">
                <a:latin typeface="BIZ UDPゴシック" panose="020B0400000000000000" pitchFamily="50" charset="-128"/>
                <a:ea typeface="BIZ UDPゴシック" panose="020B0400000000000000" pitchFamily="50" charset="-128"/>
              </a:rPr>
              <a:t>大阪観光局</a:t>
            </a:r>
            <a:r>
              <a:rPr lang="ja-JP" altLang="en-US" sz="1200" dirty="0">
                <a:latin typeface="BIZ UDPゴシック" panose="020B0400000000000000" pitchFamily="50" charset="-128"/>
                <a:ea typeface="BIZ UDPゴシック" panose="020B0400000000000000" pitchFamily="50" charset="-128"/>
              </a:rPr>
              <a:t>」：観光</a:t>
            </a:r>
            <a:r>
              <a:rPr lang="en-US" altLang="ja-JP" sz="1200" dirty="0">
                <a:latin typeface="BIZ UDPゴシック" panose="020B0400000000000000" pitchFamily="50" charset="-128"/>
                <a:ea typeface="BIZ UDPゴシック" panose="020B0400000000000000" pitchFamily="50" charset="-128"/>
              </a:rPr>
              <a:t>DX</a:t>
            </a:r>
            <a:r>
              <a:rPr lang="ja-JP" altLang="en-US" sz="1200" dirty="0">
                <a:latin typeface="BIZ UDPゴシック" panose="020B0400000000000000" pitchFamily="50" charset="-128"/>
                <a:ea typeface="BIZ UDPゴシック" panose="020B0400000000000000" pitchFamily="50" charset="-128"/>
              </a:rPr>
              <a:t>＆日本観光の「ショーケース化」＆府域周遊</a:t>
            </a:r>
            <a:r>
              <a:rPr lang="ja-JP" altLang="en-US" sz="1200" dirty="0" smtClean="0">
                <a:latin typeface="BIZ UDPゴシック" panose="020B0400000000000000" pitchFamily="50" charset="-128"/>
                <a:ea typeface="BIZ UDPゴシック" panose="020B0400000000000000" pitchFamily="50" charset="-128"/>
              </a:rPr>
              <a:t>促進 ⇒ アジア</a:t>
            </a:r>
            <a:r>
              <a:rPr lang="en-US" altLang="ja-JP" sz="1200" dirty="0">
                <a:latin typeface="BIZ UDPゴシック" panose="020B0400000000000000" pitchFamily="50" charset="-128"/>
                <a:ea typeface="BIZ UDPゴシック" panose="020B0400000000000000" pitchFamily="50" charset="-128"/>
              </a:rPr>
              <a:t>No.1</a:t>
            </a:r>
            <a:r>
              <a:rPr lang="ja-JP" altLang="en-US" sz="1200" dirty="0">
                <a:latin typeface="BIZ UDPゴシック" panose="020B0400000000000000" pitchFamily="50" charset="-128"/>
                <a:ea typeface="BIZ UDPゴシック" panose="020B0400000000000000" pitchFamily="50" charset="-128"/>
              </a:rPr>
              <a:t>国際観光文化都市へ。</a:t>
            </a:r>
            <a:endParaRPr lang="en-US" altLang="ja-JP" sz="1200" dirty="0">
              <a:latin typeface="BIZ UDPゴシック" panose="020B0400000000000000" pitchFamily="50" charset="-128"/>
              <a:ea typeface="BIZ UDPゴシック" panose="020B0400000000000000" pitchFamily="50" charset="-128"/>
            </a:endParaRPr>
          </a:p>
          <a:p>
            <a:r>
              <a:rPr lang="ja-JP" altLang="en-US" sz="1200" dirty="0">
                <a:latin typeface="BIZ UDPゴシック" panose="020B0400000000000000" pitchFamily="50" charset="-128"/>
                <a:ea typeface="BIZ UDPゴシック" panose="020B0400000000000000" pitchFamily="50" charset="-128"/>
              </a:rPr>
              <a:t>「</a:t>
            </a:r>
            <a:r>
              <a:rPr lang="ja-JP" altLang="en-US" sz="1200" b="1" dirty="0">
                <a:latin typeface="BIZ UDPゴシック" panose="020B0400000000000000" pitchFamily="50" charset="-128"/>
                <a:ea typeface="BIZ UDPゴシック" panose="020B0400000000000000" pitchFamily="50" charset="-128"/>
              </a:rPr>
              <a:t>（地独）市博物館機構</a:t>
            </a:r>
            <a:r>
              <a:rPr lang="ja-JP" altLang="en-US" sz="1200" dirty="0">
                <a:latin typeface="BIZ UDPゴシック" panose="020B0400000000000000" pitchFamily="50" charset="-128"/>
                <a:ea typeface="BIZ UDPゴシック" panose="020B0400000000000000" pitchFamily="50" charset="-128"/>
              </a:rPr>
              <a:t>」、「</a:t>
            </a:r>
            <a:r>
              <a:rPr lang="ja-JP" altLang="en-US" sz="1200" b="1" dirty="0">
                <a:latin typeface="BIZ UDPゴシック" panose="020B0400000000000000" pitchFamily="50" charset="-128"/>
                <a:ea typeface="BIZ UDPゴシック" panose="020B0400000000000000" pitchFamily="50" charset="-128"/>
              </a:rPr>
              <a:t>（地独）市民病院機構</a:t>
            </a:r>
            <a:r>
              <a:rPr lang="ja-JP" altLang="en-US" sz="1200" dirty="0">
                <a:latin typeface="BIZ UDPゴシック" panose="020B0400000000000000" pitchFamily="50" charset="-128"/>
                <a:ea typeface="BIZ UDPゴシック" panose="020B0400000000000000" pitchFamily="50" charset="-128"/>
              </a:rPr>
              <a:t>」は、地独法人の強みを活かした柔軟・機動的な事業展開。</a:t>
            </a:r>
          </a:p>
        </p:txBody>
      </p:sp>
      <p:sp>
        <p:nvSpPr>
          <p:cNvPr id="19" name="テキスト ボックス 18"/>
          <p:cNvSpPr txBox="1"/>
          <p:nvPr/>
        </p:nvSpPr>
        <p:spPr>
          <a:xfrm>
            <a:off x="1690252" y="3739210"/>
            <a:ext cx="7342912" cy="1037393"/>
          </a:xfrm>
          <a:prstGeom prst="rect">
            <a:avLst/>
          </a:prstGeom>
          <a:solidFill>
            <a:schemeClr val="accent3">
              <a:lumMod val="40000"/>
              <a:lumOff val="60000"/>
            </a:schemeClr>
          </a:solidFill>
        </p:spPr>
        <p:txBody>
          <a:bodyPr wrap="square" rtlCol="0" anchor="ctr" anchorCtr="0">
            <a:noAutofit/>
          </a:bodyPr>
          <a:lstStyle/>
          <a:p>
            <a:r>
              <a:rPr lang="ja-JP" altLang="en-US" sz="1200" b="1" dirty="0">
                <a:latin typeface="BIZ UDPゴシック" panose="020B0400000000000000" pitchFamily="50" charset="-128"/>
                <a:ea typeface="BIZ UDPゴシック" panose="020B0400000000000000" pitchFamily="50" charset="-128"/>
              </a:rPr>
              <a:t>大阪・関西万博</a:t>
            </a:r>
            <a:endParaRPr lang="en-US" altLang="ja-JP" sz="1200" b="1" dirty="0">
              <a:latin typeface="BIZ UDPゴシック" panose="020B0400000000000000" pitchFamily="50" charset="-128"/>
              <a:ea typeface="BIZ UDPゴシック" panose="020B0400000000000000" pitchFamily="50" charset="-128"/>
            </a:endParaRPr>
          </a:p>
          <a:p>
            <a:r>
              <a:rPr lang="ja-JP" altLang="en-US" sz="1200" dirty="0">
                <a:latin typeface="BIZ UDPゴシック" panose="020B0400000000000000" pitchFamily="50" charset="-128"/>
                <a:ea typeface="BIZ UDPゴシック" panose="020B0400000000000000" pitchFamily="50" charset="-128"/>
              </a:rPr>
              <a:t>　会場建設費</a:t>
            </a:r>
            <a:r>
              <a:rPr lang="en-US" altLang="ja-JP" sz="1200" dirty="0">
                <a:latin typeface="BIZ UDPゴシック" panose="020B0400000000000000" pitchFamily="50" charset="-128"/>
                <a:ea typeface="BIZ UDPゴシック" panose="020B0400000000000000" pitchFamily="50" charset="-128"/>
              </a:rPr>
              <a:t>(</a:t>
            </a:r>
            <a:r>
              <a:rPr lang="ja-JP" altLang="en-US" sz="1200" dirty="0">
                <a:latin typeface="BIZ UDPゴシック" panose="020B0400000000000000" pitchFamily="50" charset="-128"/>
                <a:ea typeface="BIZ UDPゴシック" panose="020B0400000000000000" pitchFamily="50" charset="-128"/>
              </a:rPr>
              <a:t>想定</a:t>
            </a:r>
            <a:r>
              <a:rPr lang="en-US" altLang="ja-JP" sz="1200" dirty="0">
                <a:latin typeface="BIZ UDPゴシック" panose="020B0400000000000000" pitchFamily="50" charset="-128"/>
                <a:ea typeface="BIZ UDPゴシック" panose="020B0400000000000000" pitchFamily="50" charset="-128"/>
              </a:rPr>
              <a:t>)</a:t>
            </a:r>
            <a:r>
              <a:rPr lang="ja-JP" altLang="en-US" sz="1200" dirty="0">
                <a:latin typeface="BIZ UDPゴシック" panose="020B0400000000000000" pitchFamily="50" charset="-128"/>
                <a:ea typeface="BIZ UDPゴシック" panose="020B0400000000000000" pitchFamily="50" charset="-128"/>
              </a:rPr>
              <a:t>は</a:t>
            </a:r>
            <a:r>
              <a:rPr lang="en-US" altLang="ja-JP" sz="1200" b="1" dirty="0">
                <a:latin typeface="BIZ UDPゴシック" panose="020B0400000000000000" pitchFamily="50" charset="-128"/>
                <a:ea typeface="BIZ UDPゴシック" panose="020B0400000000000000" pitchFamily="50" charset="-128"/>
              </a:rPr>
              <a:t>1,850</a:t>
            </a:r>
            <a:r>
              <a:rPr lang="ja-JP" altLang="en-US" sz="1200" b="1" dirty="0">
                <a:latin typeface="BIZ UDPゴシック" panose="020B0400000000000000" pitchFamily="50" charset="-128"/>
                <a:ea typeface="BIZ UDPゴシック" panose="020B0400000000000000" pitchFamily="50" charset="-128"/>
              </a:rPr>
              <a:t>億円</a:t>
            </a:r>
            <a:r>
              <a:rPr lang="ja-JP" altLang="en-US" sz="1200" dirty="0">
                <a:latin typeface="BIZ UDPゴシック" panose="020B0400000000000000" pitchFamily="50" charset="-128"/>
                <a:ea typeface="BIZ UDPゴシック" panose="020B0400000000000000" pitchFamily="50" charset="-128"/>
              </a:rPr>
              <a:t>。運営費は</a:t>
            </a:r>
            <a:r>
              <a:rPr lang="en-US" altLang="ja-JP" sz="1200" b="1" dirty="0">
                <a:latin typeface="BIZ UDPゴシック" panose="020B0400000000000000" pitchFamily="50" charset="-128"/>
                <a:ea typeface="BIZ UDPゴシック" panose="020B0400000000000000" pitchFamily="50" charset="-128"/>
              </a:rPr>
              <a:t>809</a:t>
            </a:r>
            <a:r>
              <a:rPr lang="ja-JP" altLang="en-US" sz="1200" b="1" dirty="0">
                <a:latin typeface="BIZ UDPゴシック" panose="020B0400000000000000" pitchFamily="50" charset="-128"/>
                <a:ea typeface="BIZ UDPゴシック" panose="020B0400000000000000" pitchFamily="50" charset="-128"/>
              </a:rPr>
              <a:t>億円</a:t>
            </a:r>
            <a:r>
              <a:rPr lang="ja-JP" altLang="en-US" sz="1000" dirty="0">
                <a:latin typeface="BIZ UDPゴシック" panose="020B0400000000000000" pitchFamily="50" charset="-128"/>
                <a:ea typeface="BIZ UDPゴシック" panose="020B0400000000000000" pitchFamily="50" charset="-128"/>
              </a:rPr>
              <a:t>＊</a:t>
            </a:r>
            <a:r>
              <a:rPr lang="en-US" altLang="ja-JP" sz="1000" dirty="0">
                <a:latin typeface="BIZ UDPゴシック" panose="020B0400000000000000" pitchFamily="50" charset="-128"/>
                <a:ea typeface="BIZ UDPゴシック" panose="020B0400000000000000" pitchFamily="50" charset="-128"/>
              </a:rPr>
              <a:t>1</a:t>
            </a:r>
            <a:r>
              <a:rPr lang="ja-JP" altLang="en-US" sz="1000" dirty="0">
                <a:latin typeface="BIZ UDPゴシック" panose="020B0400000000000000" pitchFamily="50" charset="-128"/>
                <a:ea typeface="BIZ UDPゴシック" panose="020B0400000000000000" pitchFamily="50" charset="-128"/>
              </a:rPr>
              <a:t> </a:t>
            </a:r>
            <a:r>
              <a:rPr lang="ja-JP" altLang="en-US" sz="1200" dirty="0">
                <a:latin typeface="BIZ UDPゴシック" panose="020B0400000000000000" pitchFamily="50" charset="-128"/>
                <a:ea typeface="BIZ UDPゴシック" panose="020B0400000000000000" pitchFamily="50" charset="-128"/>
              </a:rPr>
              <a:t>。経済波及効果は、</a:t>
            </a:r>
            <a:r>
              <a:rPr lang="ja-JP" altLang="en-US" sz="1200" b="1" dirty="0">
                <a:latin typeface="BIZ UDPゴシック" panose="020B0400000000000000" pitchFamily="50" charset="-128"/>
                <a:ea typeface="BIZ UDPゴシック" panose="020B0400000000000000" pitchFamily="50" charset="-128"/>
              </a:rPr>
              <a:t>約２兆円</a:t>
            </a:r>
            <a:r>
              <a:rPr lang="ja-JP" altLang="en-US" sz="1000" dirty="0">
                <a:latin typeface="BIZ UDPゴシック" panose="020B0400000000000000" pitchFamily="50" charset="-128"/>
                <a:ea typeface="BIZ UDPゴシック" panose="020B0400000000000000" pitchFamily="50" charset="-128"/>
              </a:rPr>
              <a:t>＊</a:t>
            </a:r>
            <a:r>
              <a:rPr lang="en-US" altLang="ja-JP" sz="1000" dirty="0">
                <a:latin typeface="BIZ UDPゴシック" panose="020B0400000000000000" pitchFamily="50" charset="-128"/>
                <a:ea typeface="BIZ UDPゴシック" panose="020B0400000000000000" pitchFamily="50" charset="-128"/>
              </a:rPr>
              <a:t>2</a:t>
            </a:r>
            <a:r>
              <a:rPr lang="ja-JP" altLang="en-US" sz="1200" dirty="0">
                <a:latin typeface="BIZ UDPゴシック" panose="020B0400000000000000" pitchFamily="50" charset="-128"/>
                <a:ea typeface="BIZ UDPゴシック" panose="020B0400000000000000" pitchFamily="50" charset="-128"/>
              </a:rPr>
              <a:t> 。</a:t>
            </a:r>
          </a:p>
          <a:p>
            <a:r>
              <a:rPr lang="en-US" altLang="ja-JP" sz="1200" b="1" dirty="0">
                <a:latin typeface="BIZ UDPゴシック" panose="020B0400000000000000" pitchFamily="50" charset="-128"/>
                <a:ea typeface="BIZ UDPゴシック" panose="020B0400000000000000" pitchFamily="50" charset="-128"/>
              </a:rPr>
              <a:t>IR</a:t>
            </a:r>
          </a:p>
          <a:p>
            <a:r>
              <a:rPr lang="ja-JP" altLang="en-US" sz="1200" dirty="0">
                <a:latin typeface="BIZ UDPゴシック" panose="020B0400000000000000" pitchFamily="50" charset="-128"/>
                <a:ea typeface="BIZ UDPゴシック" panose="020B0400000000000000" pitchFamily="50" charset="-128"/>
              </a:rPr>
              <a:t>　初期投資額は</a:t>
            </a:r>
            <a:r>
              <a:rPr lang="ja-JP" altLang="en-US" sz="1200" b="1" dirty="0">
                <a:latin typeface="BIZ UDPゴシック" panose="020B0400000000000000" pitchFamily="50" charset="-128"/>
                <a:ea typeface="BIZ UDPゴシック" panose="020B0400000000000000" pitchFamily="50" charset="-128"/>
              </a:rPr>
              <a:t>約１兆８００億円</a:t>
            </a:r>
            <a:r>
              <a:rPr lang="ja-JP" altLang="en-US" sz="1200" dirty="0">
                <a:latin typeface="BIZ UDPゴシック" panose="020B0400000000000000" pitchFamily="50" charset="-128"/>
                <a:ea typeface="BIZ UDPゴシック" panose="020B0400000000000000" pitchFamily="50" charset="-128"/>
              </a:rPr>
              <a:t>。経済波及効果は、建設時で</a:t>
            </a:r>
            <a:r>
              <a:rPr lang="ja-JP" altLang="en-US" sz="1200" b="1" dirty="0">
                <a:latin typeface="BIZ UDPゴシック" panose="020B0400000000000000" pitchFamily="50" charset="-128"/>
                <a:ea typeface="BIZ UDPゴシック" panose="020B0400000000000000" pitchFamily="50" charset="-128"/>
              </a:rPr>
              <a:t>約１兆</a:t>
            </a:r>
            <a:r>
              <a:rPr lang="en-US" altLang="ja-JP" sz="1200" b="1" dirty="0">
                <a:latin typeface="BIZ UDPゴシック" panose="020B0400000000000000" pitchFamily="50" charset="-128"/>
                <a:ea typeface="BIZ UDPゴシック" panose="020B0400000000000000" pitchFamily="50" charset="-128"/>
              </a:rPr>
              <a:t>5,800</a:t>
            </a:r>
            <a:r>
              <a:rPr lang="ja-JP" altLang="en-US" sz="1200" b="1" dirty="0">
                <a:latin typeface="BIZ UDPゴシック" panose="020B0400000000000000" pitchFamily="50" charset="-128"/>
                <a:ea typeface="BIZ UDPゴシック" panose="020B0400000000000000" pitchFamily="50" charset="-128"/>
              </a:rPr>
              <a:t>円</a:t>
            </a:r>
            <a:r>
              <a:rPr lang="ja-JP" altLang="en-US" sz="1200" dirty="0">
                <a:latin typeface="BIZ UDPゴシック" panose="020B0400000000000000" pitchFamily="50" charset="-128"/>
                <a:ea typeface="BIZ UDPゴシック" panose="020B0400000000000000" pitchFamily="50" charset="-128"/>
              </a:rPr>
              <a:t>。運営時で</a:t>
            </a:r>
            <a:r>
              <a:rPr lang="ja-JP" altLang="en-US" sz="1200" b="1" dirty="0">
                <a:latin typeface="BIZ UDPゴシック" panose="020B0400000000000000" pitchFamily="50" charset="-128"/>
                <a:ea typeface="BIZ UDPゴシック" panose="020B0400000000000000" pitchFamily="50" charset="-128"/>
              </a:rPr>
              <a:t>約</a:t>
            </a:r>
            <a:r>
              <a:rPr lang="en-US" altLang="ja-JP" sz="1200" b="1" dirty="0">
                <a:latin typeface="BIZ UDPゴシック" panose="020B0400000000000000" pitchFamily="50" charset="-128"/>
                <a:ea typeface="BIZ UDPゴシック" panose="020B0400000000000000" pitchFamily="50" charset="-128"/>
              </a:rPr>
              <a:t>1</a:t>
            </a:r>
            <a:r>
              <a:rPr lang="ja-JP" altLang="en-US" sz="1200" b="1" dirty="0">
                <a:latin typeface="BIZ UDPゴシック" panose="020B0400000000000000" pitchFamily="50" charset="-128"/>
                <a:ea typeface="BIZ UDPゴシック" panose="020B0400000000000000" pitchFamily="50" charset="-128"/>
              </a:rPr>
              <a:t>兆</a:t>
            </a:r>
            <a:r>
              <a:rPr lang="en-US" altLang="ja-JP" sz="1200" b="1" dirty="0">
                <a:latin typeface="BIZ UDPゴシック" panose="020B0400000000000000" pitchFamily="50" charset="-128"/>
                <a:ea typeface="BIZ UDPゴシック" panose="020B0400000000000000" pitchFamily="50" charset="-128"/>
              </a:rPr>
              <a:t>1,400</a:t>
            </a:r>
            <a:r>
              <a:rPr lang="ja-JP" altLang="en-US" sz="1200" b="1" dirty="0">
                <a:latin typeface="BIZ UDPゴシック" panose="020B0400000000000000" pitchFamily="50" charset="-128"/>
                <a:ea typeface="BIZ UDPゴシック" panose="020B0400000000000000" pitchFamily="50" charset="-128"/>
              </a:rPr>
              <a:t>億円／年</a:t>
            </a:r>
            <a:r>
              <a:rPr lang="ja-JP" altLang="en-US" sz="1000" dirty="0">
                <a:latin typeface="BIZ UDPゴシック" panose="020B0400000000000000" pitchFamily="50" charset="-128"/>
                <a:ea typeface="BIZ UDPゴシック" panose="020B0400000000000000" pitchFamily="50" charset="-128"/>
              </a:rPr>
              <a:t>＊</a:t>
            </a:r>
            <a:r>
              <a:rPr lang="en-US" altLang="ja-JP" sz="1000" dirty="0">
                <a:latin typeface="BIZ UDPゴシック" panose="020B0400000000000000" pitchFamily="50" charset="-128"/>
                <a:ea typeface="BIZ UDPゴシック" panose="020B0400000000000000" pitchFamily="50" charset="-128"/>
              </a:rPr>
              <a:t>3</a:t>
            </a:r>
            <a:r>
              <a:rPr lang="ja-JP" altLang="en-US" sz="1200" dirty="0" err="1">
                <a:latin typeface="BIZ UDPゴシック" panose="020B0400000000000000" pitchFamily="50" charset="-128"/>
                <a:ea typeface="BIZ UDPゴシック" panose="020B0400000000000000" pitchFamily="50" charset="-128"/>
              </a:rPr>
              <a:t>。</a:t>
            </a:r>
            <a:endParaRPr lang="ja-JP" altLang="en-US" sz="1200" dirty="0">
              <a:latin typeface="BIZ UDPゴシック" panose="020B0400000000000000" pitchFamily="50" charset="-128"/>
              <a:ea typeface="BIZ UDPゴシック" panose="020B0400000000000000" pitchFamily="50" charset="-128"/>
            </a:endParaRPr>
          </a:p>
        </p:txBody>
      </p:sp>
      <p:sp>
        <p:nvSpPr>
          <p:cNvPr id="21" name="テキスト ボックス 20"/>
          <p:cNvSpPr txBox="1"/>
          <p:nvPr/>
        </p:nvSpPr>
        <p:spPr>
          <a:xfrm>
            <a:off x="1368000" y="4793155"/>
            <a:ext cx="7776000" cy="207749"/>
          </a:xfrm>
          <a:prstGeom prst="rect">
            <a:avLst/>
          </a:prstGeom>
          <a:noFill/>
        </p:spPr>
        <p:txBody>
          <a:bodyPr wrap="square" rtlCol="0">
            <a:spAutoFit/>
          </a:bodyPr>
          <a:lstStyle/>
          <a:p>
            <a:pPr>
              <a:lnSpc>
                <a:spcPts val="900"/>
              </a:lnSpc>
            </a:pPr>
            <a:r>
              <a:rPr lang="ja-JP" altLang="en-US" sz="700" dirty="0">
                <a:latin typeface="BIZ UDPゴシック" panose="020B0400000000000000" pitchFamily="50" charset="-128"/>
                <a:ea typeface="BIZ UDPゴシック" panose="020B0400000000000000" pitchFamily="50" charset="-128"/>
                <a:sym typeface="Wingdings" panose="05000000000000000000" pitchFamily="2" charset="2"/>
              </a:rPr>
              <a:t>＊</a:t>
            </a:r>
            <a:r>
              <a:rPr lang="en-US" altLang="ja-JP" sz="700" dirty="0">
                <a:latin typeface="BIZ UDPゴシック" panose="020B0400000000000000" pitchFamily="50" charset="-128"/>
                <a:ea typeface="BIZ UDPゴシック" panose="020B0400000000000000" pitchFamily="50" charset="-128"/>
                <a:sym typeface="Wingdings" panose="05000000000000000000" pitchFamily="2" charset="2"/>
              </a:rPr>
              <a:t>1</a:t>
            </a:r>
            <a:r>
              <a:rPr lang="ja-JP" altLang="en-US" sz="700" dirty="0">
                <a:latin typeface="BIZ UDPゴシック" panose="020B0400000000000000" pitchFamily="50" charset="-128"/>
                <a:ea typeface="BIZ UDPゴシック" panose="020B0400000000000000" pitchFamily="50" charset="-128"/>
                <a:sym typeface="Wingdings" panose="05000000000000000000" pitchFamily="2" charset="2"/>
              </a:rPr>
              <a:t>　出典：</a:t>
            </a:r>
            <a:r>
              <a:rPr lang="ja-JP" altLang="en-US" sz="700" dirty="0">
                <a:latin typeface="BIZ UDPゴシック" panose="020B0400000000000000" pitchFamily="50" charset="-128"/>
                <a:ea typeface="BIZ UDPゴシック" panose="020B0400000000000000" pitchFamily="50" charset="-128"/>
              </a:rPr>
              <a:t>公社）</a:t>
            </a:r>
            <a:r>
              <a:rPr lang="en-US" altLang="ja-JP" sz="700" dirty="0">
                <a:latin typeface="BIZ UDPゴシック" panose="020B0400000000000000" pitchFamily="50" charset="-128"/>
                <a:ea typeface="BIZ UDPゴシック" panose="020B0400000000000000" pitchFamily="50" charset="-128"/>
              </a:rPr>
              <a:t>2025</a:t>
            </a:r>
            <a:r>
              <a:rPr lang="ja-JP" altLang="en-US" sz="700" dirty="0">
                <a:latin typeface="BIZ UDPゴシック" panose="020B0400000000000000" pitchFamily="50" charset="-128"/>
                <a:ea typeface="BIZ UDPゴシック" panose="020B0400000000000000" pitchFamily="50" charset="-128"/>
              </a:rPr>
              <a:t>年日本国際博覧会協会「基本計画」　　</a:t>
            </a:r>
            <a:r>
              <a:rPr lang="ja-JP" altLang="en-US" sz="700" dirty="0">
                <a:latin typeface="BIZ UDPゴシック" panose="020B0400000000000000" pitchFamily="50" charset="-128"/>
                <a:ea typeface="BIZ UDPゴシック" panose="020B0400000000000000" pitchFamily="50" charset="-128"/>
                <a:sym typeface="Wingdings" panose="05000000000000000000" pitchFamily="2" charset="2"/>
              </a:rPr>
              <a:t>＊</a:t>
            </a:r>
            <a:r>
              <a:rPr lang="en-US" altLang="ja-JP" sz="700" dirty="0">
                <a:latin typeface="BIZ UDPゴシック" panose="020B0400000000000000" pitchFamily="50" charset="-128"/>
                <a:ea typeface="BIZ UDPゴシック" panose="020B0400000000000000" pitchFamily="50" charset="-128"/>
                <a:sym typeface="Wingdings" panose="05000000000000000000" pitchFamily="2" charset="2"/>
              </a:rPr>
              <a:t>2</a:t>
            </a:r>
            <a:r>
              <a:rPr lang="ja-JP" altLang="en-US" sz="700" dirty="0">
                <a:latin typeface="BIZ UDPゴシック" panose="020B0400000000000000" pitchFamily="50" charset="-128"/>
                <a:ea typeface="BIZ UDPゴシック" panose="020B0400000000000000" pitchFamily="50" charset="-128"/>
                <a:sym typeface="Wingdings" panose="05000000000000000000" pitchFamily="2" charset="2"/>
              </a:rPr>
              <a:t>　出典：</a:t>
            </a:r>
            <a:r>
              <a:rPr lang="ja-JP" altLang="en-US" sz="700" dirty="0">
                <a:latin typeface="BIZ UDPゴシック" panose="020B0400000000000000" pitchFamily="50" charset="-128"/>
                <a:ea typeface="BIZ UDPゴシック" panose="020B0400000000000000" pitchFamily="50" charset="-128"/>
              </a:rPr>
              <a:t>（公社）</a:t>
            </a:r>
            <a:r>
              <a:rPr lang="en-US" altLang="ja-JP" sz="700" dirty="0">
                <a:latin typeface="BIZ UDPゴシック" panose="020B0400000000000000" pitchFamily="50" charset="-128"/>
                <a:ea typeface="BIZ UDPゴシック" panose="020B0400000000000000" pitchFamily="50" charset="-128"/>
              </a:rPr>
              <a:t>2025</a:t>
            </a:r>
            <a:r>
              <a:rPr lang="ja-JP" altLang="en-US" sz="700" dirty="0">
                <a:latin typeface="BIZ UDPゴシック" panose="020B0400000000000000" pitchFamily="50" charset="-128"/>
                <a:ea typeface="BIZ UDPゴシック" panose="020B0400000000000000" pitchFamily="50" charset="-128"/>
              </a:rPr>
              <a:t>年日本国際博覧会協会</a:t>
            </a:r>
            <a:r>
              <a:rPr lang="en-US" altLang="ja-JP" sz="700" dirty="0">
                <a:latin typeface="BIZ UDPゴシック" panose="020B0400000000000000" pitchFamily="50" charset="-128"/>
                <a:ea typeface="BIZ UDPゴシック" panose="020B0400000000000000" pitchFamily="50" charset="-128"/>
              </a:rPr>
              <a:t>HP</a:t>
            </a:r>
            <a:r>
              <a:rPr lang="ja-JP" altLang="en-US" sz="700" dirty="0">
                <a:latin typeface="BIZ UDPゴシック" panose="020B0400000000000000" pitchFamily="50" charset="-128"/>
                <a:ea typeface="BIZ UDPゴシック" panose="020B0400000000000000" pitchFamily="50" charset="-128"/>
              </a:rPr>
              <a:t>　　＊</a:t>
            </a:r>
            <a:r>
              <a:rPr lang="en-US" altLang="ja-JP" sz="700" dirty="0">
                <a:latin typeface="BIZ UDPゴシック" panose="020B0400000000000000" pitchFamily="50" charset="-128"/>
                <a:ea typeface="BIZ UDPゴシック" panose="020B0400000000000000" pitchFamily="50" charset="-128"/>
              </a:rPr>
              <a:t>3</a:t>
            </a:r>
            <a:r>
              <a:rPr lang="ja-JP" altLang="en-US" sz="700" dirty="0">
                <a:latin typeface="BIZ UDPゴシック" panose="020B0400000000000000" pitchFamily="50" charset="-128"/>
                <a:ea typeface="BIZ UDPゴシック" panose="020B0400000000000000" pitchFamily="50" charset="-128"/>
              </a:rPr>
              <a:t>　出典：</a:t>
            </a:r>
            <a:r>
              <a:rPr lang="en-US" altLang="ja-JP" sz="700" dirty="0">
                <a:latin typeface="BIZ UDPゴシック" panose="020B0400000000000000" pitchFamily="50" charset="-128"/>
                <a:ea typeface="BIZ UDPゴシック" panose="020B0400000000000000" pitchFamily="50" charset="-128"/>
              </a:rPr>
              <a:t>【</a:t>
            </a:r>
            <a:r>
              <a:rPr lang="ja-JP" altLang="en-US" sz="700" dirty="0">
                <a:latin typeface="BIZ UDPゴシック" panose="020B0400000000000000" pitchFamily="50" charset="-128"/>
                <a:ea typeface="BIZ UDPゴシック" panose="020B0400000000000000" pitchFamily="50" charset="-128"/>
              </a:rPr>
              <a:t>概要版</a:t>
            </a:r>
            <a:r>
              <a:rPr lang="en-US" altLang="ja-JP" sz="700" dirty="0">
                <a:latin typeface="BIZ UDPゴシック" panose="020B0400000000000000" pitchFamily="50" charset="-128"/>
                <a:ea typeface="BIZ UDPゴシック" panose="020B0400000000000000" pitchFamily="50" charset="-128"/>
              </a:rPr>
              <a:t>】</a:t>
            </a:r>
            <a:r>
              <a:rPr lang="ja-JP" altLang="en-US" sz="700" dirty="0">
                <a:latin typeface="BIZ UDPゴシック" panose="020B0400000000000000" pitchFamily="50" charset="-128"/>
                <a:ea typeface="BIZ UDPゴシック" panose="020B0400000000000000" pitchFamily="50" charset="-128"/>
              </a:rPr>
              <a:t>「大阪・夢洲地区特定複合施設区域の整備に関する計画」</a:t>
            </a:r>
          </a:p>
        </p:txBody>
      </p:sp>
      <p:sp>
        <p:nvSpPr>
          <p:cNvPr id="22" name="角丸四角形 21"/>
          <p:cNvSpPr/>
          <p:nvPr/>
        </p:nvSpPr>
        <p:spPr>
          <a:xfrm>
            <a:off x="256597" y="5009155"/>
            <a:ext cx="1322818" cy="576000"/>
          </a:xfrm>
          <a:prstGeom prst="roundRect">
            <a:avLst>
              <a:gd name="adj" fmla="val 13288"/>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a:latin typeface="BIZ UDPゴシック" panose="020B0400000000000000" pitchFamily="50" charset="-128"/>
                <a:ea typeface="BIZ UDPゴシック" panose="020B0400000000000000" pitchFamily="50" charset="-128"/>
              </a:rPr>
              <a:t>府市一体の</a:t>
            </a:r>
            <a:endParaRPr lang="en-US" altLang="ja-JP" sz="1200" dirty="0">
              <a:latin typeface="BIZ UDPゴシック" panose="020B0400000000000000" pitchFamily="50" charset="-128"/>
              <a:ea typeface="BIZ UDPゴシック" panose="020B0400000000000000" pitchFamily="50" charset="-128"/>
            </a:endParaRPr>
          </a:p>
          <a:p>
            <a:pPr algn="ctr"/>
            <a:r>
              <a:rPr lang="ja-JP" altLang="en-US" sz="1200" dirty="0">
                <a:latin typeface="BIZ UDPゴシック" panose="020B0400000000000000" pitchFamily="50" charset="-128"/>
                <a:ea typeface="BIZ UDPゴシック" panose="020B0400000000000000" pitchFamily="50" charset="-128"/>
              </a:rPr>
              <a:t>行政運営体制</a:t>
            </a:r>
            <a:endParaRPr lang="en-US" altLang="ja-JP" sz="1200" dirty="0">
              <a:latin typeface="BIZ UDPゴシック" panose="020B0400000000000000" pitchFamily="50" charset="-128"/>
              <a:ea typeface="BIZ UDPゴシック" panose="020B0400000000000000" pitchFamily="50" charset="-128"/>
            </a:endParaRPr>
          </a:p>
        </p:txBody>
      </p:sp>
      <p:sp>
        <p:nvSpPr>
          <p:cNvPr id="24" name="テキスト ボックス 23"/>
          <p:cNvSpPr txBox="1"/>
          <p:nvPr/>
        </p:nvSpPr>
        <p:spPr>
          <a:xfrm>
            <a:off x="1690252" y="5009155"/>
            <a:ext cx="7342912" cy="576000"/>
          </a:xfrm>
          <a:prstGeom prst="rect">
            <a:avLst/>
          </a:prstGeom>
          <a:solidFill>
            <a:schemeClr val="accent3">
              <a:lumMod val="40000"/>
              <a:lumOff val="60000"/>
            </a:schemeClr>
          </a:solidFill>
        </p:spPr>
        <p:txBody>
          <a:bodyPr wrap="square" rtlCol="0" anchor="ctr" anchorCtr="0">
            <a:noAutofit/>
          </a:bodyPr>
          <a:lstStyle/>
          <a:p>
            <a:r>
              <a:rPr lang="ja-JP" altLang="en-US" sz="1400" b="1" dirty="0">
                <a:latin typeface="BIZ UDPゴシック" panose="020B0400000000000000" pitchFamily="50" charset="-128"/>
                <a:ea typeface="BIZ UDPゴシック" panose="020B0400000000000000" pitchFamily="50" charset="-128"/>
              </a:rPr>
              <a:t>府市一体条例</a:t>
            </a:r>
            <a:r>
              <a:rPr lang="ja-JP" altLang="en-US" sz="1400" dirty="0">
                <a:latin typeface="BIZ UDPゴシック" panose="020B0400000000000000" pitchFamily="50" charset="-128"/>
                <a:ea typeface="BIZ UDPゴシック" panose="020B0400000000000000" pitchFamily="50" charset="-128"/>
              </a:rPr>
              <a:t>の制定、成長戦略や広域的な都市計画決定に関する</a:t>
            </a:r>
            <a:r>
              <a:rPr lang="ja-JP" altLang="en-US" sz="1400" b="1" dirty="0">
                <a:latin typeface="BIZ UDPゴシック" panose="020B0400000000000000" pitchFamily="50" charset="-128"/>
                <a:ea typeface="BIZ UDPゴシック" panose="020B0400000000000000" pitchFamily="50" charset="-128"/>
              </a:rPr>
              <a:t>事務を市から府に委託</a:t>
            </a:r>
            <a:r>
              <a:rPr lang="ja-JP" altLang="en-US" sz="1400" dirty="0">
                <a:latin typeface="BIZ UDPゴシック" panose="020B0400000000000000" pitchFamily="50" charset="-128"/>
                <a:ea typeface="BIZ UDPゴシック" panose="020B0400000000000000" pitchFamily="50" charset="-128"/>
              </a:rPr>
              <a:t>、</a:t>
            </a:r>
            <a:endParaRPr lang="en-US" altLang="ja-JP" sz="1400" dirty="0">
              <a:latin typeface="BIZ UDPゴシック" panose="020B0400000000000000" pitchFamily="50" charset="-128"/>
              <a:ea typeface="BIZ UDPゴシック" panose="020B0400000000000000" pitchFamily="50" charset="-128"/>
            </a:endParaRPr>
          </a:p>
          <a:p>
            <a:r>
              <a:rPr lang="ja-JP" altLang="en-US" sz="1400" b="1" dirty="0">
                <a:latin typeface="BIZ UDPゴシック" panose="020B0400000000000000" pitchFamily="50" charset="-128"/>
                <a:ea typeface="BIZ UDPゴシック" panose="020B0400000000000000" pitchFamily="50" charset="-128"/>
              </a:rPr>
              <a:t>府市共同設置部署</a:t>
            </a:r>
            <a:r>
              <a:rPr lang="ja-JP" altLang="en-US" sz="1400" dirty="0">
                <a:latin typeface="BIZ UDPゴシック" panose="020B0400000000000000" pitchFamily="50" charset="-128"/>
                <a:ea typeface="BIZ UDPゴシック" panose="020B0400000000000000" pitchFamily="50" charset="-128"/>
              </a:rPr>
              <a:t>（副首都推進局、万博推進局、</a:t>
            </a:r>
            <a:r>
              <a:rPr lang="en-US" altLang="ja-JP" sz="1400" dirty="0">
                <a:latin typeface="BIZ UDPゴシック" panose="020B0400000000000000" pitchFamily="50" charset="-128"/>
                <a:ea typeface="BIZ UDPゴシック" panose="020B0400000000000000" pitchFamily="50" charset="-128"/>
              </a:rPr>
              <a:t>IR</a:t>
            </a:r>
            <a:r>
              <a:rPr lang="ja-JP" altLang="en-US" sz="1400" dirty="0">
                <a:latin typeface="BIZ UDPゴシック" panose="020B0400000000000000" pitchFamily="50" charset="-128"/>
                <a:ea typeface="BIZ UDPゴシック" panose="020B0400000000000000" pitchFamily="50" charset="-128"/>
              </a:rPr>
              <a:t>推進局、大阪都市計画局、大阪港湾局</a:t>
            </a:r>
            <a:r>
              <a:rPr lang="ja-JP" altLang="en-US" sz="1400" dirty="0" smtClean="0">
                <a:latin typeface="BIZ UDPゴシック" panose="020B0400000000000000" pitchFamily="50" charset="-128"/>
                <a:ea typeface="BIZ UDPゴシック" panose="020B0400000000000000" pitchFamily="50" charset="-128"/>
              </a:rPr>
              <a:t>）。</a:t>
            </a:r>
            <a:endParaRPr lang="ja-JP" altLang="en-US" sz="1400" dirty="0">
              <a:latin typeface="BIZ UDPゴシック" panose="020B0400000000000000" pitchFamily="50" charset="-128"/>
              <a:ea typeface="BIZ UDPゴシック" panose="020B0400000000000000" pitchFamily="50" charset="-128"/>
            </a:endParaRPr>
          </a:p>
        </p:txBody>
      </p:sp>
      <p:sp>
        <p:nvSpPr>
          <p:cNvPr id="20" name="スライド番号プレースホルダー 3"/>
          <p:cNvSpPr>
            <a:spLocks noGrp="1"/>
          </p:cNvSpPr>
          <p:nvPr>
            <p:ph type="sldNum" sz="quarter" idx="12"/>
          </p:nvPr>
        </p:nvSpPr>
        <p:spPr>
          <a:xfrm>
            <a:off x="7086600" y="6483071"/>
            <a:ext cx="2057400" cy="365125"/>
          </a:xfrm>
        </p:spPr>
        <p:txBody>
          <a:bodyPr/>
          <a:lstStyle/>
          <a:p>
            <a:fld id="{138CA411-231B-42B9-AF63-97A64194AA60}" type="slidenum">
              <a:rPr lang="ja-JP" altLang="en-US" smtClean="0"/>
              <a:pPr/>
              <a:t>142</a:t>
            </a:fld>
            <a:endParaRPr lang="ja-JP" altLang="en-US" dirty="0"/>
          </a:p>
        </p:txBody>
      </p:sp>
    </p:spTree>
    <p:extLst>
      <p:ext uri="{BB962C8B-B14F-4D97-AF65-F5344CB8AC3E}">
        <p14:creationId xmlns:p14="http://schemas.microsoft.com/office/powerpoint/2010/main" val="3599773242"/>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線コネクタ 4"/>
          <p:cNvCxnSpPr/>
          <p:nvPr/>
        </p:nvCxnSpPr>
        <p:spPr>
          <a:xfrm>
            <a:off x="270457" y="720000"/>
            <a:ext cx="860308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正方形/長方形 19"/>
          <p:cNvSpPr/>
          <p:nvPr/>
        </p:nvSpPr>
        <p:spPr>
          <a:xfrm>
            <a:off x="252000" y="180000"/>
            <a:ext cx="8603088" cy="461665"/>
          </a:xfrm>
          <a:prstGeom prst="rect">
            <a:avLst/>
          </a:prstGeom>
        </p:spPr>
        <p:txBody>
          <a:bodyPr wrap="square">
            <a:spAutoFit/>
          </a:bodyPr>
          <a:lstStyle/>
          <a:p>
            <a:r>
              <a:rPr lang="ja-JP" altLang="en-US" sz="2400" b="1" dirty="0">
                <a:solidFill>
                  <a:prstClr val="black"/>
                </a:solidFill>
                <a:latin typeface="BIZ UDPゴシック" panose="020B0400000000000000" pitchFamily="50" charset="-128"/>
                <a:ea typeface="BIZ UDPゴシック" panose="020B0400000000000000" pitchFamily="50" charset="-128"/>
              </a:rPr>
              <a:t>統治機構</a:t>
            </a:r>
            <a:r>
              <a:rPr lang="ja-JP" altLang="en-US" sz="2400" b="1" dirty="0" smtClean="0">
                <a:solidFill>
                  <a:prstClr val="black"/>
                </a:solidFill>
                <a:latin typeface="BIZ UDPゴシック" panose="020B0400000000000000" pitchFamily="50" charset="-128"/>
                <a:ea typeface="BIZ UDPゴシック" panose="020B0400000000000000" pitchFamily="50" charset="-128"/>
              </a:rPr>
              <a:t>改革の流れ</a:t>
            </a:r>
            <a:endParaRPr lang="ja-JP" altLang="en-US" sz="2400" b="1" dirty="0">
              <a:latin typeface="BIZ UDPゴシック" panose="020B0400000000000000" pitchFamily="50" charset="-128"/>
              <a:ea typeface="BIZ UDPゴシック" panose="020B0400000000000000" pitchFamily="50" charset="-128"/>
            </a:endParaRPr>
          </a:p>
        </p:txBody>
      </p:sp>
      <p:sp>
        <p:nvSpPr>
          <p:cNvPr id="23" name="角丸四角形 22"/>
          <p:cNvSpPr/>
          <p:nvPr/>
        </p:nvSpPr>
        <p:spPr>
          <a:xfrm>
            <a:off x="2184788" y="1872740"/>
            <a:ext cx="1599421" cy="1164173"/>
          </a:xfrm>
          <a:prstGeom prst="roundRect">
            <a:avLst/>
          </a:prstGeom>
          <a:solidFill>
            <a:schemeClr val="accent3">
              <a:lumMod val="40000"/>
              <a:lumOff val="60000"/>
            </a:schemeClr>
          </a:solidFill>
          <a:ln>
            <a:noFill/>
          </a:ln>
          <a:effectLst>
            <a:outerShdw blurRad="44450" dist="27940" dir="5400000" algn="ctr">
              <a:srgbClr val="000000">
                <a:alpha val="32000"/>
              </a:srgbClr>
            </a:outerShdw>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dirty="0" smtClean="0">
                <a:solidFill>
                  <a:schemeClr val="tx1"/>
                </a:solidFill>
                <a:latin typeface="BIZ UDPゴシック" panose="020B0400000000000000" pitchFamily="50" charset="-128"/>
                <a:ea typeface="BIZ UDPゴシック" panose="020B0400000000000000" pitchFamily="50" charset="-128"/>
              </a:rPr>
              <a:t>いわゆる</a:t>
            </a:r>
            <a:endParaRPr lang="en-US" altLang="ja-JP" sz="1600" dirty="0" smtClean="0">
              <a:solidFill>
                <a:schemeClr val="tx1"/>
              </a:solidFill>
              <a:latin typeface="BIZ UDPゴシック" panose="020B0400000000000000" pitchFamily="50" charset="-128"/>
              <a:ea typeface="BIZ UDPゴシック" panose="020B0400000000000000" pitchFamily="50" charset="-128"/>
            </a:endParaRPr>
          </a:p>
          <a:p>
            <a:pPr algn="ctr"/>
            <a:r>
              <a:rPr lang="ja-JP" altLang="en-US" sz="1600" dirty="0" smtClean="0">
                <a:solidFill>
                  <a:schemeClr val="tx1"/>
                </a:solidFill>
                <a:latin typeface="BIZ UDPゴシック" panose="020B0400000000000000" pitchFamily="50" charset="-128"/>
                <a:ea typeface="BIZ UDPゴシック" panose="020B0400000000000000" pitchFamily="50" charset="-128"/>
              </a:rPr>
              <a:t>大阪都構想</a:t>
            </a:r>
            <a:endParaRPr lang="en-US" altLang="ja-JP" sz="1600" dirty="0">
              <a:solidFill>
                <a:schemeClr val="tx1"/>
              </a:solidFill>
              <a:latin typeface="BIZ UDPゴシック" panose="020B0400000000000000" pitchFamily="50" charset="-128"/>
              <a:ea typeface="BIZ UDPゴシック" panose="020B0400000000000000" pitchFamily="50" charset="-128"/>
            </a:endParaRPr>
          </a:p>
        </p:txBody>
      </p:sp>
      <p:sp>
        <p:nvSpPr>
          <p:cNvPr id="24" name="角丸四角形 23"/>
          <p:cNvSpPr/>
          <p:nvPr/>
        </p:nvSpPr>
        <p:spPr>
          <a:xfrm>
            <a:off x="2236761" y="4213133"/>
            <a:ext cx="1598400" cy="1162800"/>
          </a:xfrm>
          <a:prstGeom prst="roundRect">
            <a:avLst/>
          </a:prstGeom>
          <a:solidFill>
            <a:schemeClr val="accent3">
              <a:lumMod val="40000"/>
              <a:lumOff val="60000"/>
            </a:schemeClr>
          </a:solidFill>
          <a:ln>
            <a:noFill/>
          </a:ln>
          <a:effectLst>
            <a:outerShdw blurRad="44450" dist="27940" dir="5400000" algn="ctr">
              <a:srgbClr val="000000">
                <a:alpha val="32000"/>
              </a:srgbClr>
            </a:outerShdw>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solidFill>
                  <a:schemeClr val="tx1"/>
                </a:solidFill>
                <a:latin typeface="BIZ UDPゴシック" panose="020B0400000000000000" pitchFamily="50" charset="-128"/>
                <a:ea typeface="BIZ UDPゴシック" panose="020B0400000000000000" pitchFamily="50" charset="-128"/>
              </a:rPr>
              <a:t>府市統合</a:t>
            </a:r>
            <a:r>
              <a:rPr kumimoji="1" lang="ja-JP" altLang="en-US" sz="1600" dirty="0" smtClean="0">
                <a:solidFill>
                  <a:schemeClr val="tx1"/>
                </a:solidFill>
                <a:latin typeface="BIZ UDPゴシック" panose="020B0400000000000000" pitchFamily="50" charset="-128"/>
                <a:ea typeface="BIZ UDPゴシック" panose="020B0400000000000000" pitchFamily="50" charset="-128"/>
              </a:rPr>
              <a:t>本部</a:t>
            </a:r>
            <a:endParaRPr kumimoji="1" lang="ja-JP" altLang="en-US" sz="1600" dirty="0">
              <a:solidFill>
                <a:schemeClr val="tx1"/>
              </a:solidFill>
              <a:latin typeface="BIZ UDPゴシック" panose="020B0400000000000000" pitchFamily="50" charset="-128"/>
              <a:ea typeface="BIZ UDPゴシック" panose="020B0400000000000000" pitchFamily="50" charset="-128"/>
            </a:endParaRPr>
          </a:p>
        </p:txBody>
      </p:sp>
      <p:sp>
        <p:nvSpPr>
          <p:cNvPr id="27" name="角丸四角形 26"/>
          <p:cNvSpPr/>
          <p:nvPr/>
        </p:nvSpPr>
        <p:spPr>
          <a:xfrm>
            <a:off x="4453383" y="1964038"/>
            <a:ext cx="2112526" cy="991945"/>
          </a:xfrm>
          <a:prstGeom prst="roundRect">
            <a:avLst/>
          </a:prstGeom>
          <a:ln>
            <a:noFill/>
          </a:ln>
          <a:effectLst>
            <a:outerShdw blurRad="190500" dist="228600" dir="2700000" algn="ctr">
              <a:srgbClr val="000000">
                <a:alpha val="30000"/>
              </a:srgbClr>
            </a:outerShdw>
          </a:effectLst>
          <a:scene3d>
            <a:camera prst="orthographicFront">
              <a:rot lat="0" lon="0" rev="0"/>
            </a:camera>
            <a:lightRig rig="contrasting" dir="t"/>
          </a:scene3d>
          <a:sp3d prstMaterial="flat">
            <a:bevelT w="127000" h="635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smtClean="0">
                <a:latin typeface="BIZ UDPゴシック" panose="020B0400000000000000" pitchFamily="50" charset="-128"/>
                <a:ea typeface="BIZ UDPゴシック" panose="020B0400000000000000" pitchFamily="50" charset="-128"/>
              </a:rPr>
              <a:t>副首都推進本部</a:t>
            </a:r>
            <a:endParaRPr kumimoji="1" lang="ja-JP" altLang="en-US" sz="1600" dirty="0">
              <a:latin typeface="BIZ UDPゴシック" panose="020B0400000000000000" pitchFamily="50" charset="-128"/>
              <a:ea typeface="BIZ UDPゴシック" panose="020B0400000000000000" pitchFamily="50" charset="-128"/>
            </a:endParaRPr>
          </a:p>
        </p:txBody>
      </p:sp>
      <p:sp>
        <p:nvSpPr>
          <p:cNvPr id="9" name="右矢印 8"/>
          <p:cNvSpPr/>
          <p:nvPr/>
        </p:nvSpPr>
        <p:spPr>
          <a:xfrm>
            <a:off x="3784209" y="2296078"/>
            <a:ext cx="532409" cy="340978"/>
          </a:xfrm>
          <a:prstGeom prst="rightArrow">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1" name="テキスト ボックス 60"/>
          <p:cNvSpPr txBox="1"/>
          <p:nvPr/>
        </p:nvSpPr>
        <p:spPr>
          <a:xfrm>
            <a:off x="6928685" y="3960006"/>
            <a:ext cx="1976154" cy="338554"/>
          </a:xfrm>
          <a:prstGeom prst="rect">
            <a:avLst/>
          </a:prstGeom>
          <a:solidFill>
            <a:schemeClr val="bg1">
              <a:lumMod val="85000"/>
            </a:schemeClr>
          </a:solidFill>
          <a:ln>
            <a:solidFill>
              <a:schemeClr val="bg1">
                <a:lumMod val="75000"/>
              </a:schemeClr>
            </a:solidFill>
          </a:ln>
        </p:spPr>
        <p:txBody>
          <a:bodyPr wrap="square" rtlCol="0">
            <a:spAutoFit/>
          </a:bodyPr>
          <a:lstStyle/>
          <a:p>
            <a:pPr algn="ctr"/>
            <a:r>
              <a:rPr lang="ja-JP" altLang="en-US" sz="1600" b="1" dirty="0">
                <a:latin typeface="BIZ UDPゴシック" panose="020B0400000000000000" pitchFamily="50" charset="-128"/>
                <a:ea typeface="BIZ UDPゴシック" panose="020B0400000000000000" pitchFamily="50" charset="-128"/>
              </a:rPr>
              <a:t>課題</a:t>
            </a:r>
            <a:endParaRPr kumimoji="1" lang="ja-JP" altLang="en-US" sz="1600" b="1" dirty="0">
              <a:latin typeface="BIZ UDPゴシック" panose="020B0400000000000000" pitchFamily="50" charset="-128"/>
              <a:ea typeface="BIZ UDPゴシック" panose="020B0400000000000000" pitchFamily="50" charset="-128"/>
            </a:endParaRPr>
          </a:p>
        </p:txBody>
      </p:sp>
      <p:sp>
        <p:nvSpPr>
          <p:cNvPr id="64" name="正方形/長方形 63"/>
          <p:cNvSpPr/>
          <p:nvPr/>
        </p:nvSpPr>
        <p:spPr>
          <a:xfrm>
            <a:off x="6928685" y="4267783"/>
            <a:ext cx="1976154" cy="1311535"/>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dirty="0">
                <a:solidFill>
                  <a:schemeClr val="tx1"/>
                </a:solidFill>
                <a:latin typeface="BIZ UDPゴシック" panose="020B0400000000000000" pitchFamily="50" charset="-128"/>
                <a:ea typeface="BIZ UDPゴシック" panose="020B0400000000000000" pitchFamily="50" charset="-128"/>
              </a:rPr>
              <a:t>大阪全体で余す</a:t>
            </a:r>
            <a:r>
              <a:rPr lang="ja-JP" altLang="en-US" sz="1400" dirty="0" smtClean="0">
                <a:solidFill>
                  <a:schemeClr val="tx1"/>
                </a:solidFill>
                <a:latin typeface="BIZ UDPゴシック" panose="020B0400000000000000" pitchFamily="50" charset="-128"/>
                <a:ea typeface="BIZ UDPゴシック" panose="020B0400000000000000" pitchFamily="50" charset="-128"/>
              </a:rPr>
              <a:t>こと</a:t>
            </a:r>
            <a:endParaRPr lang="en-US" altLang="ja-JP" sz="1400" dirty="0" smtClean="0">
              <a:solidFill>
                <a:schemeClr val="tx1"/>
              </a:solidFill>
              <a:latin typeface="BIZ UDPゴシック" panose="020B0400000000000000" pitchFamily="50" charset="-128"/>
              <a:ea typeface="BIZ UDPゴシック" panose="020B0400000000000000" pitchFamily="50" charset="-128"/>
            </a:endParaRPr>
          </a:p>
          <a:p>
            <a:r>
              <a:rPr lang="ja-JP" altLang="en-US" sz="1400" dirty="0" smtClean="0">
                <a:solidFill>
                  <a:schemeClr val="tx1"/>
                </a:solidFill>
                <a:latin typeface="BIZ UDPゴシック" panose="020B0400000000000000" pitchFamily="50" charset="-128"/>
                <a:ea typeface="BIZ UDPゴシック" panose="020B0400000000000000" pitchFamily="50" charset="-128"/>
              </a:rPr>
              <a:t>なく</a:t>
            </a:r>
            <a:r>
              <a:rPr lang="ja-JP" altLang="en-US" sz="1400" dirty="0">
                <a:solidFill>
                  <a:schemeClr val="tx1"/>
                </a:solidFill>
                <a:latin typeface="BIZ UDPゴシック" panose="020B0400000000000000" pitchFamily="50" charset="-128"/>
                <a:ea typeface="BIZ UDPゴシック" panose="020B0400000000000000" pitchFamily="50" charset="-128"/>
              </a:rPr>
              <a:t>享受できるような各市町村の</a:t>
            </a:r>
            <a:r>
              <a:rPr lang="ja-JP" altLang="en-US" sz="1400" dirty="0" smtClean="0">
                <a:solidFill>
                  <a:schemeClr val="tx1"/>
                </a:solidFill>
                <a:latin typeface="BIZ UDPゴシック" panose="020B0400000000000000" pitchFamily="50" charset="-128"/>
                <a:ea typeface="BIZ UDPゴシック" panose="020B0400000000000000" pitchFamily="50" charset="-128"/>
              </a:rPr>
              <a:t>体制強化。</a:t>
            </a:r>
            <a:endParaRPr lang="en-US" altLang="ja-JP" sz="1400" dirty="0">
              <a:solidFill>
                <a:schemeClr val="tx1"/>
              </a:solidFill>
              <a:latin typeface="BIZ UDPゴシック" panose="020B0400000000000000" pitchFamily="50" charset="-128"/>
              <a:ea typeface="BIZ UDPゴシック" panose="020B0400000000000000" pitchFamily="50" charset="-128"/>
            </a:endParaRPr>
          </a:p>
        </p:txBody>
      </p:sp>
      <p:sp>
        <p:nvSpPr>
          <p:cNvPr id="32" name="角丸四角形 31"/>
          <p:cNvSpPr/>
          <p:nvPr/>
        </p:nvSpPr>
        <p:spPr>
          <a:xfrm>
            <a:off x="4442324" y="4298560"/>
            <a:ext cx="2112526" cy="991945"/>
          </a:xfrm>
          <a:prstGeom prst="roundRect">
            <a:avLst/>
          </a:prstGeom>
          <a:ln>
            <a:noFill/>
          </a:ln>
          <a:effectLst>
            <a:outerShdw blurRad="190500" dist="228600" dir="2700000" algn="ctr">
              <a:srgbClr val="000000">
                <a:alpha val="30000"/>
              </a:srgbClr>
            </a:outerShdw>
          </a:effectLst>
          <a:scene3d>
            <a:camera prst="orthographicFront">
              <a:rot lat="0" lon="0" rev="0"/>
            </a:camera>
            <a:lightRig rig="contrasting" dir="t"/>
          </a:scene3d>
          <a:sp3d prstMaterial="flat">
            <a:bevelT w="127000" h="635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latin typeface="BIZ UDPゴシック" panose="020B0400000000000000" pitchFamily="50" charset="-128"/>
                <a:ea typeface="BIZ UDPゴシック" panose="020B0400000000000000" pitchFamily="50" charset="-128"/>
              </a:rPr>
              <a:t>府市一体条例</a:t>
            </a:r>
            <a:endParaRPr kumimoji="1" lang="en-US" altLang="ja-JP" sz="1600" dirty="0">
              <a:latin typeface="BIZ UDPゴシック" panose="020B0400000000000000" pitchFamily="50" charset="-128"/>
              <a:ea typeface="BIZ UDPゴシック" panose="020B0400000000000000" pitchFamily="50" charset="-128"/>
            </a:endParaRPr>
          </a:p>
          <a:p>
            <a:pPr algn="ctr"/>
            <a:r>
              <a:rPr kumimoji="1" lang="ja-JP" altLang="en-US" sz="1600" dirty="0">
                <a:latin typeface="BIZ UDPゴシック" panose="020B0400000000000000" pitchFamily="50" charset="-128"/>
                <a:ea typeface="BIZ UDPゴシック" panose="020B0400000000000000" pitchFamily="50" charset="-128"/>
              </a:rPr>
              <a:t>府市共同設置部署</a:t>
            </a:r>
          </a:p>
        </p:txBody>
      </p:sp>
      <p:sp>
        <p:nvSpPr>
          <p:cNvPr id="14" name="右矢印 13"/>
          <p:cNvSpPr/>
          <p:nvPr/>
        </p:nvSpPr>
        <p:spPr>
          <a:xfrm>
            <a:off x="3784208" y="4608659"/>
            <a:ext cx="532409" cy="340978"/>
          </a:xfrm>
          <a:prstGeom prst="rightArrow">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角丸四角形 1"/>
          <p:cNvSpPr/>
          <p:nvPr/>
        </p:nvSpPr>
        <p:spPr>
          <a:xfrm>
            <a:off x="385732" y="1964039"/>
            <a:ext cx="1547447" cy="991944"/>
          </a:xfrm>
          <a:prstGeom prst="roundRect">
            <a:avLst>
              <a:gd name="adj" fmla="val 8225"/>
            </a:avLst>
          </a:prstGeom>
          <a:ln w="85725">
            <a:solidFill>
              <a:schemeClr val="accent2">
                <a:lumMod val="60000"/>
                <a:lumOff val="4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en-US" altLang="ja-JP" sz="1600" dirty="0" smtClean="0">
              <a:latin typeface="BIZ UDPゴシック" panose="020B0400000000000000" pitchFamily="50" charset="-128"/>
              <a:ea typeface="BIZ UDPゴシック" panose="020B0400000000000000" pitchFamily="50" charset="-128"/>
            </a:endParaRPr>
          </a:p>
          <a:p>
            <a:pPr algn="ctr"/>
            <a:r>
              <a:rPr kumimoji="1" lang="ja-JP" altLang="en-US" sz="1600" dirty="0" smtClean="0">
                <a:latin typeface="BIZ UDPゴシック" panose="020B0400000000000000" pitchFamily="50" charset="-128"/>
                <a:ea typeface="BIZ UDPゴシック" panose="020B0400000000000000" pitchFamily="50" charset="-128"/>
              </a:rPr>
              <a:t>府・市あわせ</a:t>
            </a:r>
            <a:endParaRPr kumimoji="1" lang="ja-JP" altLang="en-US" sz="1600" dirty="0">
              <a:latin typeface="BIZ UDPゴシック" panose="020B0400000000000000" pitchFamily="50" charset="-128"/>
              <a:ea typeface="BIZ UDPゴシック" panose="020B0400000000000000" pitchFamily="50" charset="-128"/>
            </a:endParaRPr>
          </a:p>
        </p:txBody>
      </p:sp>
      <p:sp>
        <p:nvSpPr>
          <p:cNvPr id="16" name="角丸四角形 15"/>
          <p:cNvSpPr/>
          <p:nvPr/>
        </p:nvSpPr>
        <p:spPr>
          <a:xfrm>
            <a:off x="408183" y="2007580"/>
            <a:ext cx="1512000" cy="180198"/>
          </a:xfrm>
          <a:prstGeom prst="roundRect">
            <a:avLst>
              <a:gd name="adj" fmla="val 8225"/>
            </a:avLst>
          </a:prstGeom>
          <a:solidFill>
            <a:schemeClr val="accent2">
              <a:lumMod val="60000"/>
              <a:lumOff val="40000"/>
            </a:schemeClr>
          </a:solidFill>
          <a:ln w="85725">
            <a:solidFill>
              <a:schemeClr val="accent2">
                <a:lumMod val="60000"/>
                <a:lumOff val="4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lnSpc>
                <a:spcPts val="1600"/>
              </a:lnSpc>
            </a:pPr>
            <a:r>
              <a:rPr kumimoji="1" lang="ja-JP" altLang="en-US" sz="1600" b="1" dirty="0" smtClean="0">
                <a:solidFill>
                  <a:schemeClr val="bg1"/>
                </a:solidFill>
                <a:latin typeface="BIZ UDPゴシック" panose="020B0400000000000000" pitchFamily="50" charset="-128"/>
                <a:ea typeface="BIZ UDPゴシック" panose="020B0400000000000000" pitchFamily="50" charset="-128"/>
              </a:rPr>
              <a:t>背景</a:t>
            </a:r>
            <a:endParaRPr kumimoji="1" lang="ja-JP" altLang="en-US" sz="1600" b="1" dirty="0">
              <a:solidFill>
                <a:schemeClr val="bg1"/>
              </a:solidFill>
              <a:latin typeface="BIZ UDPゴシック" panose="020B0400000000000000" pitchFamily="50" charset="-128"/>
              <a:ea typeface="BIZ UDPゴシック" panose="020B0400000000000000" pitchFamily="50" charset="-128"/>
            </a:endParaRPr>
          </a:p>
        </p:txBody>
      </p:sp>
      <p:sp>
        <p:nvSpPr>
          <p:cNvPr id="19" name="テキスト ボックス 18"/>
          <p:cNvSpPr txBox="1"/>
          <p:nvPr/>
        </p:nvSpPr>
        <p:spPr>
          <a:xfrm>
            <a:off x="6928685" y="1564541"/>
            <a:ext cx="1976154" cy="338554"/>
          </a:xfrm>
          <a:prstGeom prst="rect">
            <a:avLst/>
          </a:prstGeom>
          <a:solidFill>
            <a:schemeClr val="bg1">
              <a:lumMod val="85000"/>
            </a:schemeClr>
          </a:solidFill>
          <a:ln>
            <a:solidFill>
              <a:schemeClr val="bg1">
                <a:lumMod val="75000"/>
              </a:schemeClr>
            </a:solidFill>
          </a:ln>
        </p:spPr>
        <p:txBody>
          <a:bodyPr wrap="square" rtlCol="0">
            <a:spAutoFit/>
          </a:bodyPr>
          <a:lstStyle/>
          <a:p>
            <a:pPr algn="ctr"/>
            <a:r>
              <a:rPr lang="ja-JP" altLang="en-US" sz="1600" b="1" dirty="0">
                <a:latin typeface="BIZ UDPゴシック" panose="020B0400000000000000" pitchFamily="50" charset="-128"/>
                <a:ea typeface="BIZ UDPゴシック" panose="020B0400000000000000" pitchFamily="50" charset="-128"/>
              </a:rPr>
              <a:t>課題</a:t>
            </a:r>
            <a:endParaRPr kumimoji="1" lang="ja-JP" altLang="en-US" sz="1600" b="1" dirty="0">
              <a:latin typeface="BIZ UDPゴシック" panose="020B0400000000000000" pitchFamily="50" charset="-128"/>
              <a:ea typeface="BIZ UDPゴシック" panose="020B0400000000000000" pitchFamily="50" charset="-128"/>
            </a:endParaRPr>
          </a:p>
        </p:txBody>
      </p:sp>
      <p:sp>
        <p:nvSpPr>
          <p:cNvPr id="21" name="正方形/長方形 20"/>
          <p:cNvSpPr/>
          <p:nvPr/>
        </p:nvSpPr>
        <p:spPr>
          <a:xfrm>
            <a:off x="6928685" y="1872318"/>
            <a:ext cx="1976154" cy="1311535"/>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dirty="0" smtClean="0">
                <a:solidFill>
                  <a:schemeClr val="tx1"/>
                </a:solidFill>
                <a:latin typeface="BIZ UDPゴシック" panose="020B0400000000000000" pitchFamily="50" charset="-128"/>
                <a:ea typeface="BIZ UDPゴシック" panose="020B0400000000000000" pitchFamily="50" charset="-128"/>
              </a:rPr>
              <a:t>副首都化に向けた都市経営戦略の展開。</a:t>
            </a:r>
            <a:endParaRPr lang="en-US" altLang="ja-JP" sz="1400" dirty="0">
              <a:solidFill>
                <a:schemeClr val="tx1"/>
              </a:solidFill>
              <a:latin typeface="BIZ UDPゴシック" panose="020B0400000000000000" pitchFamily="50" charset="-128"/>
              <a:ea typeface="BIZ UDPゴシック" panose="020B0400000000000000" pitchFamily="50" charset="-128"/>
            </a:endParaRPr>
          </a:p>
        </p:txBody>
      </p:sp>
      <p:sp>
        <p:nvSpPr>
          <p:cNvPr id="25" name="角丸四角形 24"/>
          <p:cNvSpPr/>
          <p:nvPr/>
        </p:nvSpPr>
        <p:spPr>
          <a:xfrm>
            <a:off x="385732" y="4298561"/>
            <a:ext cx="1547447" cy="991944"/>
          </a:xfrm>
          <a:prstGeom prst="roundRect">
            <a:avLst>
              <a:gd name="adj" fmla="val 8225"/>
            </a:avLst>
          </a:prstGeom>
          <a:ln w="85725">
            <a:solidFill>
              <a:schemeClr val="accent2">
                <a:lumMod val="60000"/>
                <a:lumOff val="4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en-US" altLang="ja-JP" sz="1600" dirty="0" smtClean="0">
              <a:latin typeface="BIZ UDPゴシック" panose="020B0400000000000000" pitchFamily="50" charset="-128"/>
              <a:ea typeface="BIZ UDPゴシック" panose="020B0400000000000000" pitchFamily="50" charset="-128"/>
            </a:endParaRPr>
          </a:p>
          <a:p>
            <a:pPr algn="ctr"/>
            <a:r>
              <a:rPr kumimoji="1" lang="ja-JP" altLang="en-US" sz="1600" dirty="0" smtClean="0">
                <a:latin typeface="BIZ UDPゴシック" panose="020B0400000000000000" pitchFamily="50" charset="-128"/>
                <a:ea typeface="BIZ UDPゴシック" panose="020B0400000000000000" pitchFamily="50" charset="-128"/>
              </a:rPr>
              <a:t>二重行政</a:t>
            </a:r>
            <a:endParaRPr kumimoji="1" lang="ja-JP" altLang="en-US" sz="1600" dirty="0">
              <a:latin typeface="BIZ UDPゴシック" panose="020B0400000000000000" pitchFamily="50" charset="-128"/>
              <a:ea typeface="BIZ UDPゴシック" panose="020B0400000000000000" pitchFamily="50" charset="-128"/>
            </a:endParaRPr>
          </a:p>
        </p:txBody>
      </p:sp>
      <p:sp>
        <p:nvSpPr>
          <p:cNvPr id="26" name="角丸四角形 25"/>
          <p:cNvSpPr/>
          <p:nvPr/>
        </p:nvSpPr>
        <p:spPr>
          <a:xfrm>
            <a:off x="408183" y="4342102"/>
            <a:ext cx="1512000" cy="180198"/>
          </a:xfrm>
          <a:prstGeom prst="roundRect">
            <a:avLst>
              <a:gd name="adj" fmla="val 8225"/>
            </a:avLst>
          </a:prstGeom>
          <a:solidFill>
            <a:schemeClr val="accent2">
              <a:lumMod val="60000"/>
              <a:lumOff val="40000"/>
            </a:schemeClr>
          </a:solidFill>
          <a:ln w="85725">
            <a:solidFill>
              <a:schemeClr val="accent2">
                <a:lumMod val="60000"/>
                <a:lumOff val="4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lnSpc>
                <a:spcPts val="1600"/>
              </a:lnSpc>
            </a:pPr>
            <a:r>
              <a:rPr kumimoji="1" lang="ja-JP" altLang="en-US" sz="1600" b="1" dirty="0" smtClean="0">
                <a:solidFill>
                  <a:schemeClr val="bg1"/>
                </a:solidFill>
                <a:latin typeface="BIZ UDPゴシック" panose="020B0400000000000000" pitchFamily="50" charset="-128"/>
                <a:ea typeface="BIZ UDPゴシック" panose="020B0400000000000000" pitchFamily="50" charset="-128"/>
              </a:rPr>
              <a:t>背景</a:t>
            </a:r>
            <a:endParaRPr kumimoji="1" lang="ja-JP" altLang="en-US" sz="1600" b="1" dirty="0">
              <a:solidFill>
                <a:schemeClr val="bg1"/>
              </a:solidFill>
              <a:latin typeface="BIZ UDPゴシック" panose="020B0400000000000000" pitchFamily="50" charset="-128"/>
              <a:ea typeface="BIZ UDPゴシック" panose="020B0400000000000000" pitchFamily="50" charset="-128"/>
            </a:endParaRPr>
          </a:p>
        </p:txBody>
      </p:sp>
      <p:sp>
        <p:nvSpPr>
          <p:cNvPr id="22" name="スライド番号プレースホルダー 3"/>
          <p:cNvSpPr>
            <a:spLocks noGrp="1"/>
          </p:cNvSpPr>
          <p:nvPr>
            <p:ph type="sldNum" sz="quarter" idx="12"/>
          </p:nvPr>
        </p:nvSpPr>
        <p:spPr>
          <a:xfrm>
            <a:off x="7086600" y="6483071"/>
            <a:ext cx="2057400" cy="365125"/>
          </a:xfrm>
        </p:spPr>
        <p:txBody>
          <a:bodyPr/>
          <a:lstStyle/>
          <a:p>
            <a:fld id="{138CA411-231B-42B9-AF63-97A64194AA60}" type="slidenum">
              <a:rPr lang="ja-JP" altLang="en-US" smtClean="0"/>
              <a:pPr/>
              <a:t>143</a:t>
            </a:fld>
            <a:endParaRPr lang="ja-JP" altLang="en-US" dirty="0"/>
          </a:p>
        </p:txBody>
      </p:sp>
    </p:spTree>
    <p:extLst>
      <p:ext uri="{BB962C8B-B14F-4D97-AF65-F5344CB8AC3E}">
        <p14:creationId xmlns:p14="http://schemas.microsoft.com/office/powerpoint/2010/main" val="626245727"/>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D3E73DD0-59AA-24D8-F4CE-1937C677B923}"/>
              </a:ext>
            </a:extLst>
          </p:cNvPr>
          <p:cNvSpPr txBox="1"/>
          <p:nvPr/>
        </p:nvSpPr>
        <p:spPr>
          <a:xfrm>
            <a:off x="2861188" y="472400"/>
            <a:ext cx="3706464" cy="461665"/>
          </a:xfrm>
          <a:prstGeom prst="rect">
            <a:avLst/>
          </a:prstGeom>
          <a:noFill/>
        </p:spPr>
        <p:txBody>
          <a:bodyPr wrap="none" rtlCol="0">
            <a:spAutoFit/>
          </a:bodyPr>
          <a:lstStyle/>
          <a:p>
            <a:r>
              <a:rPr kumimoji="1" lang="ja-JP" altLang="en-US" sz="2400" dirty="0">
                <a:latin typeface="BIZ UDPゴシック" panose="020B0400000000000000" pitchFamily="50" charset="-128"/>
                <a:ea typeface="BIZ UDPゴシック" panose="020B0400000000000000" pitchFamily="50" charset="-128"/>
              </a:rPr>
              <a:t>将来に向けたギアチェンジ</a:t>
            </a:r>
          </a:p>
        </p:txBody>
      </p:sp>
      <p:cxnSp>
        <p:nvCxnSpPr>
          <p:cNvPr id="5" name="直線コネクタ 4">
            <a:extLst>
              <a:ext uri="{FF2B5EF4-FFF2-40B4-BE49-F238E27FC236}">
                <a16:creationId xmlns:a16="http://schemas.microsoft.com/office/drawing/2014/main" id="{26FB7C87-2DE8-C77A-46AA-37714EA2AE10}"/>
              </a:ext>
            </a:extLst>
          </p:cNvPr>
          <p:cNvCxnSpPr/>
          <p:nvPr/>
        </p:nvCxnSpPr>
        <p:spPr>
          <a:xfrm>
            <a:off x="2182761" y="934065"/>
            <a:ext cx="480858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テキスト ボックス 5">
            <a:extLst>
              <a:ext uri="{FF2B5EF4-FFF2-40B4-BE49-F238E27FC236}">
                <a16:creationId xmlns:a16="http://schemas.microsoft.com/office/drawing/2014/main" id="{49039260-8245-5910-7AB8-F179ABCD8587}"/>
              </a:ext>
            </a:extLst>
          </p:cNvPr>
          <p:cNvSpPr txBox="1"/>
          <p:nvPr/>
        </p:nvSpPr>
        <p:spPr>
          <a:xfrm>
            <a:off x="724384" y="1798547"/>
            <a:ext cx="7620997" cy="4247317"/>
          </a:xfrm>
          <a:prstGeom prst="rect">
            <a:avLst/>
          </a:prstGeom>
          <a:noFill/>
        </p:spPr>
        <p:txBody>
          <a:bodyPr wrap="none" rtlCol="0">
            <a:spAutoFit/>
          </a:bodyPr>
          <a:lstStyle/>
          <a:p>
            <a:r>
              <a:rPr kumimoji="1" lang="ja-JP" altLang="en-US" dirty="0">
                <a:latin typeface="BIZ UDPゴシック" panose="020B0400000000000000" pitchFamily="50" charset="-128"/>
                <a:ea typeface="BIZ UDPゴシック" panose="020B0400000000000000" pitchFamily="50" charset="-128"/>
              </a:rPr>
              <a:t>〇こわす改革　　　　　　　　　　　　　　　　　　　　 </a:t>
            </a:r>
            <a:r>
              <a:rPr kumimoji="1" lang="ja-JP" altLang="en-US" dirty="0" smtClean="0">
                <a:latin typeface="BIZ UDPゴシック" panose="020B0400000000000000" pitchFamily="50" charset="-128"/>
                <a:ea typeface="BIZ UDPゴシック" panose="020B0400000000000000" pitchFamily="50" charset="-128"/>
              </a:rPr>
              <a:t>　つくる</a:t>
            </a:r>
            <a:r>
              <a:rPr kumimoji="1" lang="ja-JP" altLang="en-US" dirty="0">
                <a:latin typeface="BIZ UDPゴシック" panose="020B0400000000000000" pitchFamily="50" charset="-128"/>
                <a:ea typeface="BIZ UDPゴシック" panose="020B0400000000000000" pitchFamily="50" charset="-128"/>
              </a:rPr>
              <a:t>改革</a:t>
            </a:r>
            <a:endParaRPr kumimoji="1" lang="en-US" altLang="ja-JP" dirty="0">
              <a:latin typeface="BIZ UDPゴシック" panose="020B0400000000000000" pitchFamily="50" charset="-128"/>
              <a:ea typeface="BIZ UDPゴシック" panose="020B0400000000000000" pitchFamily="50" charset="-128"/>
            </a:endParaRPr>
          </a:p>
          <a:p>
            <a:r>
              <a:rPr lang="ja-JP" altLang="en-US" dirty="0">
                <a:latin typeface="BIZ UDPゴシック" panose="020B0400000000000000" pitchFamily="50" charset="-128"/>
                <a:ea typeface="BIZ UDPゴシック" panose="020B0400000000000000" pitchFamily="50" charset="-128"/>
              </a:rPr>
              <a:t>　（財政、人員）　　　　　　　　　　　　　　　　　　　　</a:t>
            </a:r>
            <a:r>
              <a:rPr lang="ja-JP" altLang="en-US" dirty="0" smtClean="0">
                <a:latin typeface="BIZ UDPゴシック" panose="020B0400000000000000" pitchFamily="50" charset="-128"/>
                <a:ea typeface="BIZ UDPゴシック" panose="020B0400000000000000" pitchFamily="50" charset="-128"/>
              </a:rPr>
              <a:t>　（</a:t>
            </a:r>
            <a:r>
              <a:rPr lang="ja-JP" altLang="en-US" dirty="0">
                <a:latin typeface="BIZ UDPゴシック" panose="020B0400000000000000" pitchFamily="50" charset="-128"/>
                <a:ea typeface="BIZ UDPゴシック" panose="020B0400000000000000" pitchFamily="50" charset="-128"/>
              </a:rPr>
              <a:t>企業、教育、人材</a:t>
            </a:r>
            <a:r>
              <a:rPr lang="en-US" altLang="ja-JP" dirty="0" err="1">
                <a:latin typeface="BIZ UDPゴシック" panose="020B0400000000000000" pitchFamily="50" charset="-128"/>
                <a:ea typeface="BIZ UDPゴシック" panose="020B0400000000000000" pitchFamily="50" charset="-128"/>
              </a:rPr>
              <a:t>etc</a:t>
            </a:r>
            <a:r>
              <a:rPr lang="ja-JP" altLang="en-US" dirty="0">
                <a:latin typeface="BIZ UDPゴシック" panose="020B0400000000000000" pitchFamily="50" charset="-128"/>
                <a:ea typeface="BIZ UDPゴシック" panose="020B0400000000000000" pitchFamily="50" charset="-128"/>
              </a:rPr>
              <a:t>）</a:t>
            </a:r>
            <a:endParaRPr lang="en-US" altLang="ja-JP" dirty="0">
              <a:latin typeface="BIZ UDPゴシック" panose="020B0400000000000000" pitchFamily="50" charset="-128"/>
              <a:ea typeface="BIZ UDPゴシック" panose="020B0400000000000000" pitchFamily="50" charset="-128"/>
            </a:endParaRPr>
          </a:p>
          <a:p>
            <a:endParaRPr kumimoji="1" lang="en-US" altLang="ja-JP" dirty="0">
              <a:latin typeface="BIZ UDPゴシック" panose="020B0400000000000000" pitchFamily="50" charset="-128"/>
              <a:ea typeface="BIZ UDPゴシック" panose="020B0400000000000000" pitchFamily="50" charset="-128"/>
            </a:endParaRPr>
          </a:p>
          <a:p>
            <a:endParaRPr lang="en-US" altLang="ja-JP" dirty="0">
              <a:latin typeface="BIZ UDPゴシック" panose="020B0400000000000000" pitchFamily="50" charset="-128"/>
              <a:ea typeface="BIZ UDPゴシック" panose="020B0400000000000000" pitchFamily="50" charset="-128"/>
            </a:endParaRPr>
          </a:p>
          <a:p>
            <a:endParaRPr kumimoji="1" lang="en-US" altLang="ja-JP" dirty="0">
              <a:latin typeface="BIZ UDPゴシック" panose="020B0400000000000000" pitchFamily="50" charset="-128"/>
              <a:ea typeface="BIZ UDPゴシック" panose="020B0400000000000000" pitchFamily="50" charset="-128"/>
            </a:endParaRPr>
          </a:p>
          <a:p>
            <a:r>
              <a:rPr lang="ja-JP" altLang="en-US" dirty="0" smtClean="0">
                <a:latin typeface="BIZ UDPゴシック" panose="020B0400000000000000" pitchFamily="50" charset="-128"/>
                <a:ea typeface="BIZ UDPゴシック" panose="020B0400000000000000" pitchFamily="50" charset="-128"/>
              </a:rPr>
              <a:t>〇府と市の</a:t>
            </a:r>
            <a:r>
              <a:rPr lang="ja-JP" altLang="en-US" dirty="0">
                <a:latin typeface="BIZ UDPゴシック" panose="020B0400000000000000" pitchFamily="50" charset="-128"/>
                <a:ea typeface="BIZ UDPゴシック" panose="020B0400000000000000" pitchFamily="50" charset="-128"/>
              </a:rPr>
              <a:t>改革　　　　　　　　　　　　　　　　　 </a:t>
            </a:r>
            <a:r>
              <a:rPr lang="ja-JP" altLang="en-US" dirty="0" smtClean="0">
                <a:latin typeface="BIZ UDPゴシック" panose="020B0400000000000000" pitchFamily="50" charset="-128"/>
                <a:ea typeface="BIZ UDPゴシック" panose="020B0400000000000000" pitchFamily="50" charset="-128"/>
              </a:rPr>
              <a:t>　　 府内市町村</a:t>
            </a:r>
            <a:endParaRPr lang="en-US" altLang="ja-JP" dirty="0">
              <a:latin typeface="BIZ UDPゴシック" panose="020B0400000000000000" pitchFamily="50" charset="-128"/>
              <a:ea typeface="BIZ UDPゴシック" panose="020B0400000000000000" pitchFamily="50" charset="-128"/>
            </a:endParaRPr>
          </a:p>
          <a:p>
            <a:r>
              <a:rPr kumimoji="1" lang="ja-JP" altLang="en-US" dirty="0">
                <a:latin typeface="BIZ UDPゴシック" panose="020B0400000000000000" pitchFamily="50" charset="-128"/>
                <a:ea typeface="BIZ UDPゴシック" panose="020B0400000000000000" pitchFamily="50" charset="-128"/>
              </a:rPr>
              <a:t>　（府市の統合と連携）　　　　　　　　　　　　　　</a:t>
            </a:r>
            <a:r>
              <a:rPr kumimoji="1" lang="ja-JP" altLang="en-US" dirty="0" smtClean="0">
                <a:latin typeface="BIZ UDPゴシック" panose="020B0400000000000000" pitchFamily="50" charset="-128"/>
                <a:ea typeface="BIZ UDPゴシック" panose="020B0400000000000000" pitchFamily="50" charset="-128"/>
              </a:rPr>
              <a:t>　</a:t>
            </a:r>
            <a:r>
              <a:rPr kumimoji="1" lang="ja-JP" altLang="en-US" dirty="0">
                <a:latin typeface="BIZ UDPゴシック" panose="020B0400000000000000" pitchFamily="50" charset="-128"/>
                <a:ea typeface="BIZ UDPゴシック" panose="020B0400000000000000" pitchFamily="50" charset="-128"/>
              </a:rPr>
              <a:t>　</a:t>
            </a:r>
            <a:r>
              <a:rPr kumimoji="1" lang="ja-JP" altLang="en-US" dirty="0" smtClean="0">
                <a:latin typeface="BIZ UDPゴシック" panose="020B0400000000000000" pitchFamily="50" charset="-128"/>
                <a:ea typeface="BIZ UDPゴシック" panose="020B0400000000000000" pitchFamily="50" charset="-128"/>
              </a:rPr>
              <a:t>（</a:t>
            </a:r>
            <a:r>
              <a:rPr kumimoji="1" lang="ja-JP" altLang="en-US" dirty="0">
                <a:latin typeface="BIZ UDPゴシック" panose="020B0400000000000000" pitchFamily="50" charset="-128"/>
                <a:ea typeface="BIZ UDPゴシック" panose="020B0400000000000000" pitchFamily="50" charset="-128"/>
              </a:rPr>
              <a:t>副首都、ＩＲ、万博）</a:t>
            </a:r>
            <a:endParaRPr kumimoji="1" lang="en-US" altLang="ja-JP" dirty="0">
              <a:latin typeface="BIZ UDPゴシック" panose="020B0400000000000000" pitchFamily="50" charset="-128"/>
              <a:ea typeface="BIZ UDPゴシック" panose="020B0400000000000000" pitchFamily="50" charset="-128"/>
            </a:endParaRPr>
          </a:p>
          <a:p>
            <a:endParaRPr lang="en-US" altLang="ja-JP" dirty="0">
              <a:latin typeface="BIZ UDPゴシック" panose="020B0400000000000000" pitchFamily="50" charset="-128"/>
              <a:ea typeface="BIZ UDPゴシック" panose="020B0400000000000000" pitchFamily="50" charset="-128"/>
            </a:endParaRPr>
          </a:p>
          <a:p>
            <a:endParaRPr kumimoji="1" lang="en-US" altLang="ja-JP" dirty="0">
              <a:latin typeface="BIZ UDPゴシック" panose="020B0400000000000000" pitchFamily="50" charset="-128"/>
              <a:ea typeface="BIZ UDPゴシック" panose="020B0400000000000000" pitchFamily="50" charset="-128"/>
            </a:endParaRPr>
          </a:p>
          <a:p>
            <a:endParaRPr kumimoji="1" lang="en-US" altLang="ja-JP" dirty="0">
              <a:latin typeface="BIZ UDPゴシック" panose="020B0400000000000000" pitchFamily="50" charset="-128"/>
              <a:ea typeface="BIZ UDPゴシック" panose="020B0400000000000000" pitchFamily="50" charset="-128"/>
            </a:endParaRPr>
          </a:p>
          <a:p>
            <a:r>
              <a:rPr lang="ja-JP" altLang="en-US" dirty="0">
                <a:latin typeface="BIZ UDPゴシック" panose="020B0400000000000000" pitchFamily="50" charset="-128"/>
                <a:ea typeface="BIZ UDPゴシック" panose="020B0400000000000000" pitchFamily="50" charset="-128"/>
              </a:rPr>
              <a:t>〇官から民へ　　　　　　　　　　　　　　　　　　　　</a:t>
            </a:r>
            <a:r>
              <a:rPr lang="ja-JP" altLang="en-US" dirty="0" smtClean="0">
                <a:latin typeface="BIZ UDPゴシック" panose="020B0400000000000000" pitchFamily="50" charset="-128"/>
                <a:ea typeface="BIZ UDPゴシック" panose="020B0400000000000000" pitchFamily="50" charset="-128"/>
              </a:rPr>
              <a:t>　 民</a:t>
            </a:r>
            <a:r>
              <a:rPr lang="ja-JP" altLang="en-US" dirty="0">
                <a:latin typeface="BIZ UDPゴシック" panose="020B0400000000000000" pitchFamily="50" charset="-128"/>
                <a:ea typeface="BIZ UDPゴシック" panose="020B0400000000000000" pitchFamily="50" charset="-128"/>
              </a:rPr>
              <a:t>を呼び込む</a:t>
            </a:r>
            <a:endParaRPr lang="en-US" altLang="ja-JP" dirty="0">
              <a:latin typeface="BIZ UDPゴシック" panose="020B0400000000000000" pitchFamily="50" charset="-128"/>
              <a:ea typeface="BIZ UDPゴシック" panose="020B0400000000000000" pitchFamily="50" charset="-128"/>
            </a:endParaRPr>
          </a:p>
          <a:p>
            <a:r>
              <a:rPr kumimoji="1" lang="ja-JP" altLang="en-US" dirty="0">
                <a:latin typeface="BIZ UDPゴシック" panose="020B0400000000000000" pitchFamily="50" charset="-128"/>
                <a:ea typeface="BIZ UDPゴシック" panose="020B0400000000000000" pitchFamily="50" charset="-128"/>
              </a:rPr>
              <a:t>　（民営化、民間委託</a:t>
            </a:r>
            <a:r>
              <a:rPr kumimoji="1" lang="ja-JP" altLang="en-US" dirty="0" smtClean="0">
                <a:latin typeface="BIZ UDPゴシック" panose="020B0400000000000000" pitchFamily="50" charset="-128"/>
                <a:ea typeface="BIZ UDPゴシック" panose="020B0400000000000000" pitchFamily="50" charset="-128"/>
              </a:rPr>
              <a:t>、</a:t>
            </a:r>
            <a:r>
              <a:rPr kumimoji="1" lang="en-US" altLang="ja-JP" dirty="0" smtClean="0">
                <a:latin typeface="BIZ UDPゴシック" panose="020B0400000000000000" pitchFamily="50" charset="-128"/>
                <a:ea typeface="BIZ UDPゴシック" panose="020B0400000000000000" pitchFamily="50" charset="-128"/>
              </a:rPr>
              <a:t>Park-</a:t>
            </a:r>
            <a:r>
              <a:rPr kumimoji="1" lang="ja-JP" altLang="en-US" dirty="0" smtClean="0">
                <a:latin typeface="BIZ UDPゴシック" panose="020B0400000000000000" pitchFamily="50" charset="-128"/>
                <a:ea typeface="BIZ UDPゴシック" panose="020B0400000000000000" pitchFamily="50" charset="-128"/>
              </a:rPr>
              <a:t>ＰＦＩ）</a:t>
            </a:r>
            <a:r>
              <a:rPr lang="ja-JP" altLang="en-US" dirty="0">
                <a:latin typeface="BIZ UDPゴシック" panose="020B0400000000000000" pitchFamily="50" charset="-128"/>
                <a:ea typeface="BIZ UDPゴシック" panose="020B0400000000000000" pitchFamily="50" charset="-128"/>
              </a:rPr>
              <a:t> </a:t>
            </a:r>
            <a:r>
              <a:rPr lang="ja-JP" altLang="en-US" dirty="0" smtClean="0">
                <a:latin typeface="BIZ UDPゴシック" panose="020B0400000000000000" pitchFamily="50" charset="-128"/>
                <a:ea typeface="BIZ UDPゴシック" panose="020B0400000000000000" pitchFamily="50" charset="-128"/>
              </a:rPr>
              <a:t>                （全国／世界）</a:t>
            </a:r>
            <a:endParaRPr lang="en-US" altLang="ja-JP" dirty="0">
              <a:latin typeface="BIZ UDPゴシック" panose="020B0400000000000000" pitchFamily="50" charset="-128"/>
              <a:ea typeface="BIZ UDPゴシック" panose="020B0400000000000000" pitchFamily="50" charset="-128"/>
            </a:endParaRPr>
          </a:p>
          <a:p>
            <a:r>
              <a:rPr kumimoji="1" lang="ja-JP" altLang="en-US" dirty="0" smtClean="0">
                <a:latin typeface="BIZ UDPゴシック" panose="020B0400000000000000" pitchFamily="50" charset="-128"/>
                <a:ea typeface="BIZ UDPゴシック" panose="020B0400000000000000" pitchFamily="50" charset="-128"/>
              </a:rPr>
              <a:t>　　　　　　　　　　　　　　　　　　　　　　　　　　　　　　　 万博・ＩＲ</a:t>
            </a:r>
            <a:r>
              <a:rPr kumimoji="1" lang="ja-JP" altLang="en-US" dirty="0">
                <a:latin typeface="BIZ UDPゴシック" panose="020B0400000000000000" pitchFamily="50" charset="-128"/>
                <a:ea typeface="BIZ UDPゴシック" panose="020B0400000000000000" pitchFamily="50" charset="-128"/>
              </a:rPr>
              <a:t>オペレーター</a:t>
            </a:r>
            <a:r>
              <a:rPr kumimoji="1" lang="ja-JP" altLang="en-US" dirty="0" smtClean="0">
                <a:latin typeface="BIZ UDPゴシック" panose="020B0400000000000000" pitchFamily="50" charset="-128"/>
                <a:ea typeface="BIZ UDPゴシック" panose="020B0400000000000000" pitchFamily="50" charset="-128"/>
              </a:rPr>
              <a:t>誘致</a:t>
            </a:r>
            <a:endParaRPr lang="en-US" altLang="ja-JP" dirty="0" smtClean="0">
              <a:latin typeface="BIZ UDPゴシック" panose="020B0400000000000000" pitchFamily="50" charset="-128"/>
              <a:ea typeface="BIZ UDPゴシック" panose="020B0400000000000000" pitchFamily="50" charset="-128"/>
            </a:endParaRPr>
          </a:p>
          <a:p>
            <a:r>
              <a:rPr kumimoji="1" lang="ja-JP" altLang="en-US" dirty="0">
                <a:latin typeface="BIZ UDPゴシック" panose="020B0400000000000000" pitchFamily="50" charset="-128"/>
                <a:ea typeface="BIZ UDPゴシック" panose="020B0400000000000000" pitchFamily="50" charset="-128"/>
              </a:rPr>
              <a:t>　</a:t>
            </a:r>
            <a:r>
              <a:rPr kumimoji="1" lang="ja-JP" altLang="en-US" dirty="0" smtClean="0">
                <a:latin typeface="BIZ UDPゴシック" panose="020B0400000000000000" pitchFamily="50" charset="-128"/>
                <a:ea typeface="BIZ UDPゴシック" panose="020B0400000000000000" pitchFamily="50" charset="-128"/>
              </a:rPr>
              <a:t>　　　　　　　　　　　　　　　　　　　　　　　　　　　　　　 企業誘致</a:t>
            </a:r>
            <a:endParaRPr kumimoji="1" lang="en-US" altLang="ja-JP" dirty="0" smtClean="0">
              <a:latin typeface="BIZ UDPゴシック" panose="020B0400000000000000" pitchFamily="50" charset="-128"/>
              <a:ea typeface="BIZ UDPゴシック" panose="020B0400000000000000" pitchFamily="50" charset="-128"/>
            </a:endParaRPr>
          </a:p>
          <a:p>
            <a:r>
              <a:rPr lang="en-US" altLang="ja-JP" dirty="0">
                <a:latin typeface="BIZ UDPゴシック" panose="020B0400000000000000" pitchFamily="50" charset="-128"/>
                <a:ea typeface="BIZ UDPゴシック" panose="020B0400000000000000" pitchFamily="50" charset="-128"/>
              </a:rPr>
              <a:t> </a:t>
            </a:r>
            <a:r>
              <a:rPr lang="en-US" altLang="ja-JP" dirty="0" smtClean="0">
                <a:latin typeface="BIZ UDPゴシック" panose="020B0400000000000000" pitchFamily="50" charset="-128"/>
                <a:ea typeface="BIZ UDPゴシック" panose="020B0400000000000000" pitchFamily="50" charset="-128"/>
              </a:rPr>
              <a:t>                                                              </a:t>
            </a:r>
            <a:r>
              <a:rPr lang="ja-JP" altLang="en-US" dirty="0" smtClean="0">
                <a:latin typeface="BIZ UDPゴシック" panose="020B0400000000000000" pitchFamily="50" charset="-128"/>
                <a:ea typeface="BIZ UDPゴシック" panose="020B0400000000000000" pitchFamily="50" charset="-128"/>
              </a:rPr>
              <a:t>アントレプレナー</a:t>
            </a:r>
            <a:r>
              <a:rPr lang="ja-JP" altLang="en-US" dirty="0">
                <a:latin typeface="BIZ UDPゴシック" panose="020B0400000000000000" pitchFamily="50" charset="-128"/>
                <a:ea typeface="BIZ UDPゴシック" panose="020B0400000000000000" pitchFamily="50" charset="-128"/>
              </a:rPr>
              <a:t>誘致</a:t>
            </a:r>
            <a:endParaRPr kumimoji="1" lang="en-US" altLang="ja-JP" dirty="0">
              <a:latin typeface="BIZ UDPゴシック" panose="020B0400000000000000" pitchFamily="50" charset="-128"/>
              <a:ea typeface="BIZ UDPゴシック" panose="020B0400000000000000" pitchFamily="50" charset="-128"/>
            </a:endParaRPr>
          </a:p>
        </p:txBody>
      </p:sp>
      <p:sp>
        <p:nvSpPr>
          <p:cNvPr id="8" name="加算記号 7">
            <a:extLst>
              <a:ext uri="{FF2B5EF4-FFF2-40B4-BE49-F238E27FC236}">
                <a16:creationId xmlns:a16="http://schemas.microsoft.com/office/drawing/2014/main" id="{D29A010B-0504-4FFA-92AB-BCBAB683C0AF}"/>
              </a:ext>
            </a:extLst>
          </p:cNvPr>
          <p:cNvSpPr/>
          <p:nvPr/>
        </p:nvSpPr>
        <p:spPr>
          <a:xfrm>
            <a:off x="4361637" y="1884579"/>
            <a:ext cx="599767" cy="599765"/>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加算記号 8">
            <a:extLst>
              <a:ext uri="{FF2B5EF4-FFF2-40B4-BE49-F238E27FC236}">
                <a16:creationId xmlns:a16="http://schemas.microsoft.com/office/drawing/2014/main" id="{26671F57-86E1-6C22-6153-40660CEDF70E}"/>
              </a:ext>
            </a:extLst>
          </p:cNvPr>
          <p:cNvSpPr/>
          <p:nvPr/>
        </p:nvSpPr>
        <p:spPr>
          <a:xfrm>
            <a:off x="4361637" y="4585221"/>
            <a:ext cx="599767" cy="599765"/>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加算記号 9">
            <a:extLst>
              <a:ext uri="{FF2B5EF4-FFF2-40B4-BE49-F238E27FC236}">
                <a16:creationId xmlns:a16="http://schemas.microsoft.com/office/drawing/2014/main" id="{F1673939-C961-F1EF-0D8F-0B576391B47E}"/>
              </a:ext>
            </a:extLst>
          </p:cNvPr>
          <p:cNvSpPr/>
          <p:nvPr/>
        </p:nvSpPr>
        <p:spPr>
          <a:xfrm>
            <a:off x="4361637" y="3234900"/>
            <a:ext cx="599767" cy="599765"/>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スライド番号プレースホルダー 3"/>
          <p:cNvSpPr>
            <a:spLocks noGrp="1"/>
          </p:cNvSpPr>
          <p:nvPr>
            <p:ph type="sldNum" sz="quarter" idx="12"/>
          </p:nvPr>
        </p:nvSpPr>
        <p:spPr>
          <a:xfrm>
            <a:off x="7086600" y="6483071"/>
            <a:ext cx="2057400" cy="365125"/>
          </a:xfrm>
        </p:spPr>
        <p:txBody>
          <a:bodyPr/>
          <a:lstStyle/>
          <a:p>
            <a:fld id="{138CA411-231B-42B9-AF63-97A64194AA60}" type="slidenum">
              <a:rPr lang="ja-JP" altLang="en-US" sz="1400" b="1" smtClean="0">
                <a:solidFill>
                  <a:schemeClr val="tx1"/>
                </a:solidFill>
              </a:rPr>
              <a:pPr/>
              <a:t>144</a:t>
            </a:fld>
            <a:endParaRPr lang="ja-JP" altLang="en-US" sz="1400" b="1" dirty="0">
              <a:solidFill>
                <a:schemeClr val="tx1"/>
              </a:solidFill>
            </a:endParaRPr>
          </a:p>
        </p:txBody>
      </p:sp>
    </p:spTree>
    <p:extLst>
      <p:ext uri="{BB962C8B-B14F-4D97-AF65-F5344CB8AC3E}">
        <p14:creationId xmlns:p14="http://schemas.microsoft.com/office/powerpoint/2010/main" val="17019240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3"/>
          <a:stretch>
            <a:fillRect/>
          </a:stretch>
        </p:blipFill>
        <p:spPr>
          <a:xfrm>
            <a:off x="428782" y="1379493"/>
            <a:ext cx="8541236" cy="5401524"/>
          </a:xfrm>
          <a:prstGeom prst="rect">
            <a:avLst/>
          </a:prstGeom>
        </p:spPr>
      </p:pic>
      <p:cxnSp>
        <p:nvCxnSpPr>
          <p:cNvPr id="5" name="直線コネクタ 4"/>
          <p:cNvCxnSpPr/>
          <p:nvPr/>
        </p:nvCxnSpPr>
        <p:spPr>
          <a:xfrm>
            <a:off x="216000" y="504000"/>
            <a:ext cx="8676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テキスト ボックス 5"/>
          <p:cNvSpPr txBox="1"/>
          <p:nvPr/>
        </p:nvSpPr>
        <p:spPr>
          <a:xfrm>
            <a:off x="169966" y="4270"/>
            <a:ext cx="233910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ja-JP" altLang="en-US" sz="2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大阪府の財政</a:t>
            </a:r>
            <a:r>
              <a:rPr kumimoji="1" lang="en-US" altLang="ja-JP" sz="2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endParaRPr kumimoji="1" lang="ja-JP" altLang="en-US" sz="2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62" name="ホームベース 61"/>
          <p:cNvSpPr/>
          <p:nvPr/>
        </p:nvSpPr>
        <p:spPr>
          <a:xfrm>
            <a:off x="55363" y="682540"/>
            <a:ext cx="387274" cy="3087986"/>
          </a:xfrm>
          <a:prstGeom prst="homePlate">
            <a:avLst>
              <a:gd name="adj" fmla="val 26287"/>
            </a:avLst>
          </a:prstGeom>
          <a:solidFill>
            <a:schemeClr val="accent4">
              <a:lumMod val="20000"/>
              <a:lumOff val="80000"/>
            </a:schemeClr>
          </a:solidFill>
          <a:ln>
            <a:solidFill>
              <a:schemeClr val="accent2"/>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63" name="ホームベース 62"/>
          <p:cNvSpPr/>
          <p:nvPr/>
        </p:nvSpPr>
        <p:spPr>
          <a:xfrm>
            <a:off x="4507910" y="682540"/>
            <a:ext cx="387274" cy="3087986"/>
          </a:xfrm>
          <a:prstGeom prst="homePlate">
            <a:avLst>
              <a:gd name="adj" fmla="val 26287"/>
            </a:avLst>
          </a:prstGeom>
          <a:solidFill>
            <a:schemeClr val="accent4">
              <a:lumMod val="20000"/>
              <a:lumOff val="80000"/>
            </a:schemeClr>
          </a:solidFill>
          <a:ln>
            <a:solidFill>
              <a:schemeClr val="accent2"/>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64" name="ホームベース 63"/>
          <p:cNvSpPr/>
          <p:nvPr/>
        </p:nvSpPr>
        <p:spPr>
          <a:xfrm>
            <a:off x="69896" y="3919581"/>
            <a:ext cx="387274" cy="2880000"/>
          </a:xfrm>
          <a:prstGeom prst="homePlate">
            <a:avLst>
              <a:gd name="adj" fmla="val 26287"/>
            </a:avLst>
          </a:prstGeom>
          <a:solidFill>
            <a:schemeClr val="accent4">
              <a:lumMod val="20000"/>
              <a:lumOff val="80000"/>
            </a:schemeClr>
          </a:solidFill>
          <a:ln>
            <a:solidFill>
              <a:schemeClr val="accent2"/>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77" name="テキスト ボックス 76"/>
          <p:cNvSpPr txBox="1"/>
          <p:nvPr/>
        </p:nvSpPr>
        <p:spPr>
          <a:xfrm>
            <a:off x="43597" y="1590547"/>
            <a:ext cx="400110" cy="1349087"/>
          </a:xfrm>
          <a:prstGeom prst="rect">
            <a:avLst/>
          </a:prstGeom>
          <a:noFill/>
        </p:spPr>
        <p:txBody>
          <a:bodyPr vert="eaVert"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実質公債費比率</a:t>
            </a:r>
          </a:p>
        </p:txBody>
      </p:sp>
      <p:sp>
        <p:nvSpPr>
          <p:cNvPr id="78" name="テキスト ボックス 77"/>
          <p:cNvSpPr txBox="1"/>
          <p:nvPr/>
        </p:nvSpPr>
        <p:spPr>
          <a:xfrm>
            <a:off x="4489035" y="1239178"/>
            <a:ext cx="400110" cy="2246769"/>
          </a:xfrm>
          <a:prstGeom prst="rect">
            <a:avLst/>
          </a:prstGeom>
          <a:noFill/>
        </p:spPr>
        <p:txBody>
          <a:bodyPr vert="eaVert"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財政調整基金残高（億円）</a:t>
            </a:r>
          </a:p>
        </p:txBody>
      </p:sp>
      <p:sp>
        <p:nvSpPr>
          <p:cNvPr id="79" name="テキスト ボックス 78"/>
          <p:cNvSpPr txBox="1"/>
          <p:nvPr/>
        </p:nvSpPr>
        <p:spPr>
          <a:xfrm>
            <a:off x="21703" y="4373259"/>
            <a:ext cx="400110" cy="2067233"/>
          </a:xfrm>
          <a:prstGeom prst="rect">
            <a:avLst/>
          </a:prstGeom>
          <a:noFill/>
        </p:spPr>
        <p:txBody>
          <a:bodyPr vert="eaVert"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職員人件費推移（億円）</a:t>
            </a:r>
          </a:p>
        </p:txBody>
      </p:sp>
      <p:sp>
        <p:nvSpPr>
          <p:cNvPr id="46" name="ホームベース 45"/>
          <p:cNvSpPr/>
          <p:nvPr/>
        </p:nvSpPr>
        <p:spPr>
          <a:xfrm>
            <a:off x="4521011" y="3906890"/>
            <a:ext cx="387274" cy="2880000"/>
          </a:xfrm>
          <a:prstGeom prst="homePlate">
            <a:avLst>
              <a:gd name="adj" fmla="val 26287"/>
            </a:avLst>
          </a:prstGeom>
          <a:solidFill>
            <a:schemeClr val="accent4">
              <a:lumMod val="20000"/>
              <a:lumOff val="80000"/>
            </a:schemeClr>
          </a:solidFill>
          <a:ln>
            <a:solidFill>
              <a:schemeClr val="accent2"/>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48" name="テキスト ボックス 47"/>
          <p:cNvSpPr txBox="1"/>
          <p:nvPr/>
        </p:nvSpPr>
        <p:spPr>
          <a:xfrm>
            <a:off x="4489035" y="4868630"/>
            <a:ext cx="400110" cy="990015"/>
          </a:xfrm>
          <a:prstGeom prst="rect">
            <a:avLst/>
          </a:prstGeom>
          <a:noFill/>
        </p:spPr>
        <p:txBody>
          <a:bodyPr vert="eaVert"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職員数推移</a:t>
            </a:r>
          </a:p>
        </p:txBody>
      </p:sp>
      <p:sp>
        <p:nvSpPr>
          <p:cNvPr id="2" name="テキスト ボックス 1"/>
          <p:cNvSpPr txBox="1"/>
          <p:nvPr/>
        </p:nvSpPr>
        <p:spPr>
          <a:xfrm>
            <a:off x="457170" y="6637952"/>
            <a:ext cx="3566982"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出典：大阪府「財政ノート」をもとに副首都推進局で作成</a:t>
            </a:r>
          </a:p>
        </p:txBody>
      </p:sp>
      <p:sp>
        <p:nvSpPr>
          <p:cNvPr id="16" name="テキスト ボックス 15"/>
          <p:cNvSpPr txBox="1"/>
          <p:nvPr/>
        </p:nvSpPr>
        <p:spPr>
          <a:xfrm>
            <a:off x="499522" y="4449274"/>
            <a:ext cx="595035"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（億円）</a:t>
            </a:r>
          </a:p>
        </p:txBody>
      </p:sp>
      <p:sp>
        <p:nvSpPr>
          <p:cNvPr id="17" name="テキスト ボックス 16"/>
          <p:cNvSpPr txBox="1"/>
          <p:nvPr/>
        </p:nvSpPr>
        <p:spPr>
          <a:xfrm>
            <a:off x="4039391" y="6217983"/>
            <a:ext cx="642419"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（年度）</a:t>
            </a:r>
          </a:p>
        </p:txBody>
      </p:sp>
      <p:sp>
        <p:nvSpPr>
          <p:cNvPr id="19" name="テキスト ボックス 18"/>
          <p:cNvSpPr txBox="1"/>
          <p:nvPr/>
        </p:nvSpPr>
        <p:spPr>
          <a:xfrm>
            <a:off x="4848777" y="4570408"/>
            <a:ext cx="492443"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（人）</a:t>
            </a:r>
          </a:p>
        </p:txBody>
      </p:sp>
      <p:sp>
        <p:nvSpPr>
          <p:cNvPr id="20" name="テキスト ボックス 19"/>
          <p:cNvSpPr txBox="1"/>
          <p:nvPr/>
        </p:nvSpPr>
        <p:spPr>
          <a:xfrm>
            <a:off x="8545465" y="6226640"/>
            <a:ext cx="642419"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（年度）</a:t>
            </a:r>
          </a:p>
        </p:txBody>
      </p:sp>
      <p:sp>
        <p:nvSpPr>
          <p:cNvPr id="21" name="テキスト ボックス 20"/>
          <p:cNvSpPr txBox="1"/>
          <p:nvPr/>
        </p:nvSpPr>
        <p:spPr>
          <a:xfrm>
            <a:off x="2913223" y="6492772"/>
            <a:ext cx="1367737"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※2021</a:t>
            </a:r>
            <a:r>
              <a:rPr kumimoji="1" lang="ja-JP" altLang="en-US"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年度は決算見込み</a:t>
            </a:r>
          </a:p>
        </p:txBody>
      </p:sp>
      <p:sp>
        <p:nvSpPr>
          <p:cNvPr id="22" name="テキスト ボックス 21"/>
          <p:cNvSpPr txBox="1"/>
          <p:nvPr/>
        </p:nvSpPr>
        <p:spPr>
          <a:xfrm>
            <a:off x="4940260" y="6637952"/>
            <a:ext cx="3507053"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出典：大阪府「財政ノート」をもとに副首都推進局で作成</a:t>
            </a:r>
          </a:p>
        </p:txBody>
      </p:sp>
      <p:sp>
        <p:nvSpPr>
          <p:cNvPr id="24" name="テキスト ボックス 23"/>
          <p:cNvSpPr txBox="1"/>
          <p:nvPr/>
        </p:nvSpPr>
        <p:spPr>
          <a:xfrm>
            <a:off x="4994534" y="1393348"/>
            <a:ext cx="595035"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（億円）</a:t>
            </a:r>
          </a:p>
        </p:txBody>
      </p:sp>
      <p:sp>
        <p:nvSpPr>
          <p:cNvPr id="25" name="テキスト ボックス 24"/>
          <p:cNvSpPr txBox="1"/>
          <p:nvPr/>
        </p:nvSpPr>
        <p:spPr>
          <a:xfrm>
            <a:off x="8639247" y="3341257"/>
            <a:ext cx="642419"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（年度）</a:t>
            </a:r>
          </a:p>
        </p:txBody>
      </p:sp>
      <p:sp>
        <p:nvSpPr>
          <p:cNvPr id="27" name="テキスト ボックス 26"/>
          <p:cNvSpPr txBox="1"/>
          <p:nvPr/>
        </p:nvSpPr>
        <p:spPr>
          <a:xfrm>
            <a:off x="1437672" y="2559949"/>
            <a:ext cx="877163"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都道府県平均</a:t>
            </a:r>
          </a:p>
        </p:txBody>
      </p:sp>
      <p:sp>
        <p:nvSpPr>
          <p:cNvPr id="28" name="テキスト ボックス 27"/>
          <p:cNvSpPr txBox="1"/>
          <p:nvPr/>
        </p:nvSpPr>
        <p:spPr>
          <a:xfrm>
            <a:off x="2527881" y="1590547"/>
            <a:ext cx="530915"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大阪府</a:t>
            </a:r>
          </a:p>
        </p:txBody>
      </p:sp>
      <p:cxnSp>
        <p:nvCxnSpPr>
          <p:cNvPr id="29" name="直線コネクタ 28"/>
          <p:cNvCxnSpPr/>
          <p:nvPr/>
        </p:nvCxnSpPr>
        <p:spPr>
          <a:xfrm flipH="1">
            <a:off x="2388370" y="1752650"/>
            <a:ext cx="191069" cy="18991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直線コネクタ 29"/>
          <p:cNvCxnSpPr/>
          <p:nvPr/>
        </p:nvCxnSpPr>
        <p:spPr>
          <a:xfrm flipH="1">
            <a:off x="1717547" y="2356977"/>
            <a:ext cx="191069" cy="18991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テキスト ボックス 30"/>
          <p:cNvSpPr txBox="1"/>
          <p:nvPr/>
        </p:nvSpPr>
        <p:spPr>
          <a:xfrm>
            <a:off x="497916" y="1247403"/>
            <a:ext cx="492443"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p>
        </p:txBody>
      </p:sp>
      <p:sp>
        <p:nvSpPr>
          <p:cNvPr id="32" name="テキスト ボックス 31"/>
          <p:cNvSpPr txBox="1"/>
          <p:nvPr/>
        </p:nvSpPr>
        <p:spPr>
          <a:xfrm>
            <a:off x="4024152" y="3259039"/>
            <a:ext cx="642419"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（年度）</a:t>
            </a:r>
          </a:p>
        </p:txBody>
      </p:sp>
      <p:sp>
        <p:nvSpPr>
          <p:cNvPr id="33" name="テキスト ボックス 32"/>
          <p:cNvSpPr txBox="1"/>
          <p:nvPr/>
        </p:nvSpPr>
        <p:spPr>
          <a:xfrm>
            <a:off x="555481" y="3635948"/>
            <a:ext cx="3639571"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出典：大阪府「財政ノート」をもとに副首都推進局で作成</a:t>
            </a:r>
          </a:p>
        </p:txBody>
      </p:sp>
      <p:sp>
        <p:nvSpPr>
          <p:cNvPr id="34" name="テキスト ボックス 33"/>
          <p:cNvSpPr txBox="1"/>
          <p:nvPr/>
        </p:nvSpPr>
        <p:spPr>
          <a:xfrm>
            <a:off x="4986107" y="3562714"/>
            <a:ext cx="420098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出典：大阪府「大阪府の財政状況等について（</a:t>
            </a:r>
            <a:r>
              <a:rPr kumimoji="1" lang="en-US" altLang="ja-JP"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IR</a:t>
            </a:r>
            <a:r>
              <a:rPr kumimoji="1" lang="ja-JP" altLang="en-US"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資料）」、「平成</a:t>
            </a:r>
            <a:r>
              <a:rPr kumimoji="1" lang="en-US" altLang="ja-JP"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28</a:t>
            </a:r>
            <a:r>
              <a:rPr kumimoji="1" lang="ja-JP" altLang="en-US"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年度当初予算案の概要」をもとに副首都推進局で作成</a:t>
            </a:r>
          </a:p>
        </p:txBody>
      </p:sp>
      <p:sp>
        <p:nvSpPr>
          <p:cNvPr id="35" name="テキスト ボックス 34"/>
          <p:cNvSpPr txBox="1"/>
          <p:nvPr/>
        </p:nvSpPr>
        <p:spPr>
          <a:xfrm>
            <a:off x="461512" y="752850"/>
            <a:ext cx="3894319" cy="461665"/>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実質公債費比率は</a:t>
            </a:r>
            <a:r>
              <a:rPr kumimoji="1"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2015</a:t>
            </a:r>
            <a:r>
              <a:rPr kumimoji="1"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年度の</a:t>
            </a:r>
            <a:r>
              <a:rPr kumimoji="1"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19.4</a:t>
            </a:r>
            <a:r>
              <a:rPr kumimoji="1"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％をピークに</a:t>
            </a:r>
            <a:r>
              <a:rPr kumimoji="1"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2021</a:t>
            </a:r>
            <a:r>
              <a:rPr kumimoji="1"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年度は</a:t>
            </a:r>
            <a:r>
              <a:rPr kumimoji="1"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12.2</a:t>
            </a:r>
            <a:r>
              <a:rPr kumimoji="1"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％まで減少し改善</a:t>
            </a:r>
            <a:r>
              <a:rPr kumimoji="1" lang="ja-JP" altLang="en-US" sz="120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rPr>
              <a:t>傾向。</a:t>
            </a:r>
            <a:endParaRPr kumimoji="1"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39" name="テキスト ボックス 38"/>
          <p:cNvSpPr txBox="1"/>
          <p:nvPr/>
        </p:nvSpPr>
        <p:spPr>
          <a:xfrm>
            <a:off x="5042319" y="756672"/>
            <a:ext cx="3894319" cy="461665"/>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財政調整基金の残高は</a:t>
            </a:r>
            <a:r>
              <a:rPr kumimoji="1"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2008</a:t>
            </a:r>
            <a:r>
              <a:rPr kumimoji="1"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年度</a:t>
            </a:r>
            <a:r>
              <a:rPr kumimoji="1"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383</a:t>
            </a:r>
            <a:r>
              <a:rPr kumimoji="1"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億円から</a:t>
            </a:r>
            <a:r>
              <a:rPr kumimoji="1"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2021</a:t>
            </a:r>
            <a:r>
              <a:rPr kumimoji="1"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年度</a:t>
            </a:r>
            <a:r>
              <a:rPr kumimoji="1"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2,037</a:t>
            </a:r>
            <a:r>
              <a:rPr kumimoji="1"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億円と</a:t>
            </a:r>
            <a:r>
              <a:rPr kumimoji="1"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1,654</a:t>
            </a:r>
            <a:r>
              <a:rPr kumimoji="1"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億円増加して</a:t>
            </a:r>
            <a:r>
              <a:rPr kumimoji="1" lang="ja-JP" altLang="en-US" sz="120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rPr>
              <a:t>いる。</a:t>
            </a:r>
            <a:endParaRPr kumimoji="1"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40" name="テキスト ボックス 39"/>
          <p:cNvSpPr txBox="1"/>
          <p:nvPr/>
        </p:nvSpPr>
        <p:spPr>
          <a:xfrm>
            <a:off x="604389" y="4027286"/>
            <a:ext cx="3894319" cy="461665"/>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職員の人件費は</a:t>
            </a:r>
            <a:r>
              <a:rPr kumimoji="1"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2008</a:t>
            </a:r>
            <a:r>
              <a:rPr kumimoji="1"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年度</a:t>
            </a:r>
            <a:r>
              <a:rPr kumimoji="1"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8,669</a:t>
            </a:r>
            <a:r>
              <a:rPr kumimoji="1"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億円から</a:t>
            </a:r>
            <a:r>
              <a:rPr kumimoji="1"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2021</a:t>
            </a:r>
            <a:r>
              <a:rPr kumimoji="1"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年度</a:t>
            </a:r>
            <a:r>
              <a:rPr kumimoji="1"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6,600</a:t>
            </a:r>
            <a:r>
              <a:rPr kumimoji="1"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億円まで減少。</a:t>
            </a:r>
          </a:p>
        </p:txBody>
      </p:sp>
      <p:sp>
        <p:nvSpPr>
          <p:cNvPr id="41" name="テキスト ボックス 40"/>
          <p:cNvSpPr txBox="1"/>
          <p:nvPr/>
        </p:nvSpPr>
        <p:spPr>
          <a:xfrm>
            <a:off x="5158398" y="4011900"/>
            <a:ext cx="3894319" cy="461665"/>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職員数については</a:t>
            </a:r>
            <a:r>
              <a:rPr kumimoji="1" lang="ja-JP" altLang="en-US" sz="120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1" lang="en-US" altLang="ja-JP" sz="120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rPr>
              <a:t>2019</a:t>
            </a:r>
            <a:r>
              <a:rPr kumimoji="1"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年度</a:t>
            </a:r>
            <a:r>
              <a:rPr kumimoji="1"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68,921</a:t>
            </a:r>
            <a:r>
              <a:rPr kumimoji="1"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人と最も少なかったが、</a:t>
            </a:r>
            <a:r>
              <a:rPr kumimoji="1"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2021</a:t>
            </a:r>
            <a:r>
              <a:rPr kumimoji="1"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年にかけて</a:t>
            </a:r>
            <a:r>
              <a:rPr kumimoji="1"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73,182</a:t>
            </a:r>
            <a:r>
              <a:rPr kumimoji="1"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人まで増加。</a:t>
            </a:r>
          </a:p>
        </p:txBody>
      </p:sp>
      <p:sp>
        <p:nvSpPr>
          <p:cNvPr id="36" name="スライド番号プレースホルダー 3"/>
          <p:cNvSpPr>
            <a:spLocks noGrp="1"/>
          </p:cNvSpPr>
          <p:nvPr>
            <p:ph type="sldNum" sz="quarter" idx="12"/>
          </p:nvPr>
        </p:nvSpPr>
        <p:spPr>
          <a:xfrm>
            <a:off x="7086600" y="6483071"/>
            <a:ext cx="2057400" cy="365125"/>
          </a:xfrm>
        </p:spPr>
        <p:txBody>
          <a:bodyPr/>
          <a:lstStyle/>
          <a:p>
            <a:fld id="{138CA411-231B-42B9-AF63-97A64194AA60}" type="slidenum">
              <a:rPr lang="ja-JP" altLang="en-US" smtClean="0"/>
              <a:pPr/>
              <a:t>15</a:t>
            </a:fld>
            <a:endParaRPr lang="ja-JP" altLang="en-US" dirty="0"/>
          </a:p>
        </p:txBody>
      </p:sp>
    </p:spTree>
    <p:extLst>
      <p:ext uri="{BB962C8B-B14F-4D97-AF65-F5344CB8AC3E}">
        <p14:creationId xmlns:p14="http://schemas.microsoft.com/office/powerpoint/2010/main" val="192794427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a:stretch>
            <a:fillRect/>
          </a:stretch>
        </p:blipFill>
        <p:spPr>
          <a:xfrm>
            <a:off x="438936" y="920590"/>
            <a:ext cx="8705843" cy="5931922"/>
          </a:xfrm>
          <a:prstGeom prst="rect">
            <a:avLst/>
          </a:prstGeom>
        </p:spPr>
      </p:pic>
      <p:cxnSp>
        <p:nvCxnSpPr>
          <p:cNvPr id="5" name="直線コネクタ 4"/>
          <p:cNvCxnSpPr/>
          <p:nvPr/>
        </p:nvCxnSpPr>
        <p:spPr>
          <a:xfrm>
            <a:off x="216000" y="504000"/>
            <a:ext cx="8676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テキスト ボックス 5"/>
          <p:cNvSpPr txBox="1"/>
          <p:nvPr/>
        </p:nvSpPr>
        <p:spPr>
          <a:xfrm>
            <a:off x="169966" y="4270"/>
            <a:ext cx="233910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ja-JP" altLang="en-US" sz="2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大阪市の財政</a:t>
            </a:r>
            <a:r>
              <a:rPr kumimoji="1" lang="en-US" altLang="ja-JP" sz="2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endParaRPr kumimoji="1" lang="ja-JP" altLang="en-US" sz="2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35" name="テキスト ボックス 34"/>
          <p:cNvSpPr txBox="1"/>
          <p:nvPr/>
        </p:nvSpPr>
        <p:spPr>
          <a:xfrm>
            <a:off x="901872" y="682280"/>
            <a:ext cx="3299738" cy="646331"/>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過去</a:t>
            </a:r>
            <a:r>
              <a:rPr kumimoji="1"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14</a:t>
            </a:r>
            <a:r>
              <a:rPr kumimoji="1"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年間、</a:t>
            </a:r>
            <a:r>
              <a:rPr kumimoji="1" lang="en-US" altLang="ja-JP" sz="120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rPr>
              <a:t>6,200</a:t>
            </a:r>
            <a:r>
              <a:rPr kumimoji="1"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億円台から</a:t>
            </a:r>
            <a:r>
              <a:rPr kumimoji="1" lang="en-US" altLang="ja-JP" sz="120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rPr>
              <a:t>7,700</a:t>
            </a:r>
            <a:r>
              <a:rPr kumimoji="1"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億円台で推移し、安定した税収を確保している。</a:t>
            </a:r>
            <a:endParaRPr kumimoji="1"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36" name="テキスト ボックス 35"/>
          <p:cNvSpPr txBox="1"/>
          <p:nvPr/>
        </p:nvSpPr>
        <p:spPr>
          <a:xfrm>
            <a:off x="3686838" y="1379758"/>
            <a:ext cx="473206"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7,500</a:t>
            </a:r>
            <a:endParaRPr kumimoji="1"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57" name="テキスト ボックス 56"/>
          <p:cNvSpPr txBox="1"/>
          <p:nvPr/>
        </p:nvSpPr>
        <p:spPr>
          <a:xfrm>
            <a:off x="4809905" y="3886994"/>
            <a:ext cx="4186177" cy="461665"/>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2008</a:t>
            </a:r>
            <a:r>
              <a:rPr kumimoji="1"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年度から約</a:t>
            </a:r>
            <a:r>
              <a:rPr kumimoji="1"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9</a:t>
            </a:r>
            <a:r>
              <a:rPr kumimoji="1"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割以上減少させ、</a:t>
            </a:r>
            <a:r>
              <a:rPr kumimoji="1"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2015</a:t>
            </a:r>
            <a:r>
              <a:rPr kumimoji="1"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年度に</a:t>
            </a:r>
            <a:r>
              <a:rPr kumimoji="1" lang="ja-JP" altLang="en-US" sz="120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rPr>
              <a:t>政令指定都市平均</a:t>
            </a:r>
            <a:r>
              <a:rPr kumimoji="1"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を下回る。</a:t>
            </a:r>
          </a:p>
        </p:txBody>
      </p:sp>
      <p:sp>
        <p:nvSpPr>
          <p:cNvPr id="62" name="ホームベース 61"/>
          <p:cNvSpPr/>
          <p:nvPr/>
        </p:nvSpPr>
        <p:spPr>
          <a:xfrm>
            <a:off x="55363" y="682540"/>
            <a:ext cx="387274" cy="3087986"/>
          </a:xfrm>
          <a:prstGeom prst="homePlate">
            <a:avLst>
              <a:gd name="adj" fmla="val 26287"/>
            </a:avLst>
          </a:prstGeom>
          <a:solidFill>
            <a:schemeClr val="accent4">
              <a:lumMod val="20000"/>
              <a:lumOff val="80000"/>
            </a:schemeClr>
          </a:solidFill>
          <a:ln>
            <a:solidFill>
              <a:schemeClr val="accent2"/>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63" name="ホームベース 62"/>
          <p:cNvSpPr/>
          <p:nvPr/>
        </p:nvSpPr>
        <p:spPr>
          <a:xfrm>
            <a:off x="4279311" y="682540"/>
            <a:ext cx="387274" cy="3087986"/>
          </a:xfrm>
          <a:prstGeom prst="homePlate">
            <a:avLst>
              <a:gd name="adj" fmla="val 26287"/>
            </a:avLst>
          </a:prstGeom>
          <a:solidFill>
            <a:schemeClr val="accent4">
              <a:lumMod val="20000"/>
              <a:lumOff val="80000"/>
            </a:schemeClr>
          </a:solidFill>
          <a:ln>
            <a:solidFill>
              <a:schemeClr val="accent2"/>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64" name="ホームベース 63"/>
          <p:cNvSpPr/>
          <p:nvPr/>
        </p:nvSpPr>
        <p:spPr>
          <a:xfrm>
            <a:off x="69896" y="3919581"/>
            <a:ext cx="387274" cy="2880000"/>
          </a:xfrm>
          <a:prstGeom prst="homePlate">
            <a:avLst>
              <a:gd name="adj" fmla="val 26287"/>
            </a:avLst>
          </a:prstGeom>
          <a:solidFill>
            <a:schemeClr val="accent4">
              <a:lumMod val="20000"/>
              <a:lumOff val="80000"/>
            </a:schemeClr>
          </a:solidFill>
          <a:ln>
            <a:solidFill>
              <a:schemeClr val="accent2"/>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65" name="ホームベース 64"/>
          <p:cNvSpPr/>
          <p:nvPr/>
        </p:nvSpPr>
        <p:spPr>
          <a:xfrm>
            <a:off x="4293844" y="3919581"/>
            <a:ext cx="387274" cy="2880000"/>
          </a:xfrm>
          <a:prstGeom prst="homePlate">
            <a:avLst>
              <a:gd name="adj" fmla="val 26287"/>
            </a:avLst>
          </a:prstGeom>
          <a:solidFill>
            <a:schemeClr val="accent4">
              <a:lumMod val="20000"/>
              <a:lumOff val="80000"/>
            </a:schemeClr>
          </a:solidFill>
          <a:ln>
            <a:solidFill>
              <a:schemeClr val="accent2"/>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67" name="テキスト ボックス 66"/>
          <p:cNvSpPr txBox="1"/>
          <p:nvPr/>
        </p:nvSpPr>
        <p:spPr>
          <a:xfrm>
            <a:off x="6106577" y="1703275"/>
            <a:ext cx="1504405"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b="1" i="0" u="sng"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BIZ UDゴシック" panose="020B0400000000000000" pitchFamily="49" charset="-128"/>
                <a:ea typeface="BIZ UDゴシック" panose="020B0400000000000000" pitchFamily="49" charset="-128"/>
              </a:rPr>
              <a:t>33</a:t>
            </a:r>
            <a:r>
              <a:rPr kumimoji="1" lang="ja-JP" altLang="en-US" sz="1100" b="1" i="0" u="sng"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BIZ UDゴシック" panose="020B0400000000000000" pitchFamily="49" charset="-128"/>
                <a:ea typeface="BIZ UDゴシック" panose="020B0400000000000000" pitchFamily="49" charset="-128"/>
              </a:rPr>
              <a:t>年連続</a:t>
            </a:r>
            <a:r>
              <a:rPr kumimoji="1" lang="ja-JP" altLang="en-US" sz="1100" b="1" i="0"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BIZ UDゴシック" panose="020B0400000000000000" pitchFamily="49" charset="-128"/>
                <a:ea typeface="BIZ UDゴシック" panose="020B0400000000000000" pitchFamily="49" charset="-128"/>
              </a:rPr>
              <a:t>黒字決算</a:t>
            </a:r>
          </a:p>
        </p:txBody>
      </p:sp>
      <p:cxnSp>
        <p:nvCxnSpPr>
          <p:cNvPr id="70" name="直線矢印コネクタ 69"/>
          <p:cNvCxnSpPr/>
          <p:nvPr/>
        </p:nvCxnSpPr>
        <p:spPr>
          <a:xfrm>
            <a:off x="5098891" y="2052481"/>
            <a:ext cx="3888000" cy="0"/>
          </a:xfrm>
          <a:prstGeom prst="straightConnector1">
            <a:avLst/>
          </a:prstGeom>
          <a:ln>
            <a:solidFill>
              <a:schemeClr val="tx1"/>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71" name="テキスト ボックス 70"/>
          <p:cNvSpPr txBox="1"/>
          <p:nvPr/>
        </p:nvSpPr>
        <p:spPr>
          <a:xfrm>
            <a:off x="4955833" y="614452"/>
            <a:ext cx="3894319" cy="276999"/>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1989</a:t>
            </a:r>
            <a:r>
              <a:rPr kumimoji="1"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年度以降、</a:t>
            </a:r>
            <a:r>
              <a:rPr kumimoji="1"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33</a:t>
            </a:r>
            <a:r>
              <a:rPr kumimoji="1"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年連続黒字で推移している。</a:t>
            </a:r>
            <a:endParaRPr kumimoji="1" lang="en-US" altLang="ja-JP"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77" name="テキスト ボックス 76"/>
          <p:cNvSpPr txBox="1"/>
          <p:nvPr/>
        </p:nvSpPr>
        <p:spPr>
          <a:xfrm>
            <a:off x="43597" y="1554396"/>
            <a:ext cx="400110" cy="1528624"/>
          </a:xfrm>
          <a:prstGeom prst="rect">
            <a:avLst/>
          </a:prstGeom>
          <a:noFill/>
        </p:spPr>
        <p:txBody>
          <a:bodyPr vert="eaVert"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市税収入（億円）</a:t>
            </a:r>
          </a:p>
        </p:txBody>
      </p:sp>
      <p:sp>
        <p:nvSpPr>
          <p:cNvPr id="78" name="テキスト ボックス 77"/>
          <p:cNvSpPr txBox="1"/>
          <p:nvPr/>
        </p:nvSpPr>
        <p:spPr>
          <a:xfrm>
            <a:off x="4266475" y="1554396"/>
            <a:ext cx="400110" cy="1528624"/>
          </a:xfrm>
          <a:prstGeom prst="rect">
            <a:avLst/>
          </a:prstGeom>
          <a:noFill/>
        </p:spPr>
        <p:txBody>
          <a:bodyPr vert="eaVert"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実質収支（億円）</a:t>
            </a:r>
          </a:p>
        </p:txBody>
      </p:sp>
      <p:sp>
        <p:nvSpPr>
          <p:cNvPr id="79" name="テキスト ボックス 78"/>
          <p:cNvSpPr txBox="1"/>
          <p:nvPr/>
        </p:nvSpPr>
        <p:spPr>
          <a:xfrm>
            <a:off x="31335" y="4588281"/>
            <a:ext cx="400110" cy="1708160"/>
          </a:xfrm>
          <a:prstGeom prst="rect">
            <a:avLst/>
          </a:prstGeom>
          <a:noFill/>
        </p:spPr>
        <p:txBody>
          <a:bodyPr vert="eaVert"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地方債残高（億円）</a:t>
            </a:r>
          </a:p>
        </p:txBody>
      </p:sp>
      <p:sp>
        <p:nvSpPr>
          <p:cNvPr id="80" name="テキスト ボックス 79"/>
          <p:cNvSpPr txBox="1"/>
          <p:nvPr/>
        </p:nvSpPr>
        <p:spPr>
          <a:xfrm>
            <a:off x="4283128" y="4853441"/>
            <a:ext cx="400110" cy="1169551"/>
          </a:xfrm>
          <a:prstGeom prst="rect">
            <a:avLst/>
          </a:prstGeom>
          <a:noFill/>
        </p:spPr>
        <p:txBody>
          <a:bodyPr vert="eaVert"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将来負担比率</a:t>
            </a:r>
          </a:p>
        </p:txBody>
      </p:sp>
      <p:sp>
        <p:nvSpPr>
          <p:cNvPr id="46" name="テキスト ボックス 45"/>
          <p:cNvSpPr txBox="1"/>
          <p:nvPr/>
        </p:nvSpPr>
        <p:spPr>
          <a:xfrm>
            <a:off x="903464" y="1541683"/>
            <a:ext cx="473206"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6,708</a:t>
            </a:r>
            <a:endParaRPr kumimoji="1"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8" name="テキスト ボックス 7"/>
          <p:cNvSpPr txBox="1"/>
          <p:nvPr/>
        </p:nvSpPr>
        <p:spPr>
          <a:xfrm>
            <a:off x="1786910" y="1411300"/>
            <a:ext cx="1612226"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rPr>
              <a:t>（市民税</a:t>
            </a:r>
            <a:r>
              <a:rPr kumimoji="1" lang="ja-JP" altLang="en-US"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は法人と個人の</a:t>
            </a:r>
            <a:r>
              <a:rPr kumimoji="1" lang="ja-JP" altLang="en-US" sz="80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rPr>
              <a:t>合計）</a:t>
            </a:r>
            <a:endParaRPr kumimoji="1" lang="ja-JP" altLang="en-US"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12" name="小波 11"/>
          <p:cNvSpPr/>
          <p:nvPr/>
        </p:nvSpPr>
        <p:spPr>
          <a:xfrm>
            <a:off x="7531098" y="1251806"/>
            <a:ext cx="360000" cy="72000"/>
          </a:xfrm>
          <a:prstGeom prst="doubleWav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BIZ UDゴシック" panose="020B0400000000000000" pitchFamily="49" charset="-128"/>
              <a:ea typeface="BIZ UDゴシック" panose="020B0400000000000000" pitchFamily="49" charset="-128"/>
            </a:endParaRPr>
          </a:p>
        </p:txBody>
      </p:sp>
      <p:sp>
        <p:nvSpPr>
          <p:cNvPr id="53" name="テキスト ボックス 52"/>
          <p:cNvSpPr txBox="1"/>
          <p:nvPr/>
        </p:nvSpPr>
        <p:spPr>
          <a:xfrm>
            <a:off x="7410446" y="891254"/>
            <a:ext cx="357790"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242</a:t>
            </a:r>
            <a:endParaRPr kumimoji="1"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40" name="テキスト ボックス 39"/>
          <p:cNvSpPr txBox="1"/>
          <p:nvPr/>
        </p:nvSpPr>
        <p:spPr>
          <a:xfrm>
            <a:off x="420360" y="1052043"/>
            <a:ext cx="595035"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（億円）</a:t>
            </a:r>
          </a:p>
        </p:txBody>
      </p:sp>
      <p:sp>
        <p:nvSpPr>
          <p:cNvPr id="42" name="テキスト ボックス 41"/>
          <p:cNvSpPr txBox="1"/>
          <p:nvPr/>
        </p:nvSpPr>
        <p:spPr>
          <a:xfrm>
            <a:off x="4504207" y="805431"/>
            <a:ext cx="595035" cy="215444"/>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（億円）</a:t>
            </a:r>
          </a:p>
        </p:txBody>
      </p:sp>
      <p:sp>
        <p:nvSpPr>
          <p:cNvPr id="43" name="テキスト ボックス 42"/>
          <p:cNvSpPr txBox="1"/>
          <p:nvPr/>
        </p:nvSpPr>
        <p:spPr>
          <a:xfrm>
            <a:off x="8365886" y="874000"/>
            <a:ext cx="300082"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27</a:t>
            </a:r>
            <a:endParaRPr kumimoji="1"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44" name="テキスト ボックス 43"/>
          <p:cNvSpPr txBox="1"/>
          <p:nvPr/>
        </p:nvSpPr>
        <p:spPr>
          <a:xfrm>
            <a:off x="8577457" y="880986"/>
            <a:ext cx="357790"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130</a:t>
            </a:r>
            <a:endParaRPr kumimoji="1"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45" name="小波 44"/>
          <p:cNvSpPr/>
          <p:nvPr/>
        </p:nvSpPr>
        <p:spPr>
          <a:xfrm>
            <a:off x="8545942" y="1300624"/>
            <a:ext cx="540000" cy="72000"/>
          </a:xfrm>
          <a:prstGeom prst="doubleWav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BIZ UDゴシック" panose="020B0400000000000000" pitchFamily="49" charset="-128"/>
              <a:ea typeface="BIZ UDゴシック" panose="020B0400000000000000" pitchFamily="49" charset="-128"/>
            </a:endParaRPr>
          </a:p>
        </p:txBody>
      </p:sp>
      <p:sp>
        <p:nvSpPr>
          <p:cNvPr id="49" name="テキスト ボックス 48"/>
          <p:cNvSpPr txBox="1"/>
          <p:nvPr/>
        </p:nvSpPr>
        <p:spPr>
          <a:xfrm>
            <a:off x="8812279" y="858685"/>
            <a:ext cx="357790"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308</a:t>
            </a:r>
            <a:endParaRPr kumimoji="1"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48" name="テキスト ボックス 47"/>
          <p:cNvSpPr txBox="1"/>
          <p:nvPr/>
        </p:nvSpPr>
        <p:spPr>
          <a:xfrm>
            <a:off x="3758346" y="3544685"/>
            <a:ext cx="642419"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（年度）</a:t>
            </a:r>
          </a:p>
        </p:txBody>
      </p:sp>
      <p:sp>
        <p:nvSpPr>
          <p:cNvPr id="54" name="テキスト ボックス 53"/>
          <p:cNvSpPr txBox="1"/>
          <p:nvPr/>
        </p:nvSpPr>
        <p:spPr>
          <a:xfrm>
            <a:off x="8607193" y="3601326"/>
            <a:ext cx="642419"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（年度）</a:t>
            </a:r>
          </a:p>
        </p:txBody>
      </p:sp>
      <p:sp>
        <p:nvSpPr>
          <p:cNvPr id="58" name="テキスト ボックス 57"/>
          <p:cNvSpPr txBox="1"/>
          <p:nvPr/>
        </p:nvSpPr>
        <p:spPr>
          <a:xfrm>
            <a:off x="722873" y="3667063"/>
            <a:ext cx="3437171"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出典：大阪市「財政のあらまし」をもとに副首都推進局で作成</a:t>
            </a:r>
          </a:p>
        </p:txBody>
      </p:sp>
      <p:sp>
        <p:nvSpPr>
          <p:cNvPr id="59" name="テキスト ボックス 58"/>
          <p:cNvSpPr txBox="1"/>
          <p:nvPr/>
        </p:nvSpPr>
        <p:spPr>
          <a:xfrm>
            <a:off x="4848105" y="3619400"/>
            <a:ext cx="3430456"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出典：大阪市「財政のあらまし」をもとに副首都推進局で作成</a:t>
            </a:r>
          </a:p>
        </p:txBody>
      </p:sp>
      <p:sp>
        <p:nvSpPr>
          <p:cNvPr id="60" name="テキスト ボックス 59"/>
          <p:cNvSpPr txBox="1"/>
          <p:nvPr/>
        </p:nvSpPr>
        <p:spPr>
          <a:xfrm>
            <a:off x="722872" y="6624000"/>
            <a:ext cx="3384000" cy="360000"/>
          </a:xfrm>
          <a:prstGeom prst="rect">
            <a:avLst/>
          </a:prstGeom>
          <a:noFill/>
        </p:spPr>
        <p:txBody>
          <a:bodyPr wrap="square" lIns="36000" tIns="36000" rIns="36000" bIns="3600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出典：大阪市「財政のあらまし」をもとに副首都推進局で作成</a:t>
            </a:r>
          </a:p>
        </p:txBody>
      </p:sp>
      <p:sp>
        <p:nvSpPr>
          <p:cNvPr id="66" name="テキスト ボックス 65"/>
          <p:cNvSpPr txBox="1"/>
          <p:nvPr/>
        </p:nvSpPr>
        <p:spPr>
          <a:xfrm>
            <a:off x="4867328" y="6628807"/>
            <a:ext cx="3982824"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出典：総務省「地方公共団体の主要財政指標一覧」をもとに副首都推進局で作成</a:t>
            </a:r>
          </a:p>
        </p:txBody>
      </p:sp>
      <p:pic>
        <p:nvPicPr>
          <p:cNvPr id="3" name="図 2"/>
          <p:cNvPicPr preferRelativeResize="0">
            <a:picLocks/>
          </p:cNvPicPr>
          <p:nvPr/>
        </p:nvPicPr>
        <p:blipFill>
          <a:blip r:embed="rId4"/>
          <a:stretch>
            <a:fillRect/>
          </a:stretch>
        </p:blipFill>
        <p:spPr>
          <a:xfrm>
            <a:off x="5027969" y="4385029"/>
            <a:ext cx="3852000" cy="2232000"/>
          </a:xfrm>
          <a:prstGeom prst="rect">
            <a:avLst/>
          </a:prstGeom>
        </p:spPr>
      </p:pic>
      <p:sp>
        <p:nvSpPr>
          <p:cNvPr id="56" name="テキスト ボックス 55"/>
          <p:cNvSpPr txBox="1"/>
          <p:nvPr/>
        </p:nvSpPr>
        <p:spPr>
          <a:xfrm>
            <a:off x="4852669" y="4217931"/>
            <a:ext cx="492443"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p>
        </p:txBody>
      </p:sp>
      <p:sp>
        <p:nvSpPr>
          <p:cNvPr id="19" name="テキスト ボックス 18"/>
          <p:cNvSpPr txBox="1"/>
          <p:nvPr/>
        </p:nvSpPr>
        <p:spPr>
          <a:xfrm>
            <a:off x="5274137" y="4364270"/>
            <a:ext cx="761747"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1" i="0" u="sng"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13</a:t>
            </a:r>
            <a:r>
              <a:rPr kumimoji="1" lang="ja-JP" altLang="en-US" sz="1000" b="1" i="0" u="sng"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位</a:t>
            </a:r>
            <a:r>
              <a:rPr kumimoji="1" lang="en-US" altLang="ja-JP" sz="1000" b="1" i="0" u="sng"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/17</a:t>
            </a:r>
            <a:r>
              <a:rPr kumimoji="1" lang="ja-JP" altLang="en-US" sz="1000" b="1" i="0" u="sng"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中</a:t>
            </a:r>
            <a:endParaRPr kumimoji="1" lang="en-US" altLang="ja-JP" sz="1000" b="1" i="0" u="sng"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73" name="テキスト ボックス 72"/>
          <p:cNvSpPr txBox="1"/>
          <p:nvPr/>
        </p:nvSpPr>
        <p:spPr>
          <a:xfrm>
            <a:off x="6552000" y="4860000"/>
            <a:ext cx="530915"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大阪市</a:t>
            </a:r>
          </a:p>
        </p:txBody>
      </p:sp>
      <p:cxnSp>
        <p:nvCxnSpPr>
          <p:cNvPr id="75" name="直線コネクタ 74"/>
          <p:cNvCxnSpPr/>
          <p:nvPr/>
        </p:nvCxnSpPr>
        <p:spPr>
          <a:xfrm flipH="1">
            <a:off x="6408000" y="5004000"/>
            <a:ext cx="191069" cy="18991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直線コネクタ 75"/>
          <p:cNvCxnSpPr/>
          <p:nvPr/>
        </p:nvCxnSpPr>
        <p:spPr>
          <a:xfrm flipH="1">
            <a:off x="6260095" y="5476353"/>
            <a:ext cx="191069" cy="18991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2" name="テキスト ボックス 71"/>
          <p:cNvSpPr txBox="1"/>
          <p:nvPr/>
        </p:nvSpPr>
        <p:spPr>
          <a:xfrm>
            <a:off x="5833550" y="5682024"/>
            <a:ext cx="1107996"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政令指定都市平均</a:t>
            </a:r>
          </a:p>
        </p:txBody>
      </p:sp>
      <p:sp>
        <p:nvSpPr>
          <p:cNvPr id="39" name="円/楕円 38"/>
          <p:cNvSpPr/>
          <p:nvPr/>
        </p:nvSpPr>
        <p:spPr>
          <a:xfrm>
            <a:off x="7020000" y="5328000"/>
            <a:ext cx="396000" cy="648000"/>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BIZ UDゴシック" panose="020B0400000000000000" pitchFamily="49" charset="-128"/>
              <a:ea typeface="BIZ UDゴシック" panose="020B0400000000000000" pitchFamily="49" charset="-128"/>
            </a:endParaRPr>
          </a:p>
        </p:txBody>
      </p:sp>
      <p:sp>
        <p:nvSpPr>
          <p:cNvPr id="20" name="テキスト ボックス 19"/>
          <p:cNvSpPr txBox="1"/>
          <p:nvPr/>
        </p:nvSpPr>
        <p:spPr>
          <a:xfrm>
            <a:off x="8280000" y="5400000"/>
            <a:ext cx="697627"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000" b="1" u="sng" dirty="0">
                <a:solidFill>
                  <a:prstClr val="black"/>
                </a:solidFill>
                <a:latin typeface="BIZ UDゴシック" panose="020B0400000000000000" pitchFamily="49" charset="-128"/>
                <a:ea typeface="BIZ UDゴシック" panose="020B0400000000000000" pitchFamily="49" charset="-128"/>
              </a:rPr>
              <a:t>1</a:t>
            </a:r>
            <a:r>
              <a:rPr kumimoji="1" lang="ja-JP" altLang="en-US" sz="1000" b="1" i="0" u="sng"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rPr>
              <a:t>位</a:t>
            </a:r>
            <a:r>
              <a:rPr kumimoji="1" lang="en-US" altLang="ja-JP" sz="1000" b="1" i="0" u="sng"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/20</a:t>
            </a:r>
            <a:r>
              <a:rPr kumimoji="1" lang="ja-JP" altLang="en-US" sz="1000" b="1" i="0" u="sng"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中</a:t>
            </a:r>
          </a:p>
        </p:txBody>
      </p:sp>
      <p:sp>
        <p:nvSpPr>
          <p:cNvPr id="51" name="テキスト ボックス 50"/>
          <p:cNvSpPr txBox="1"/>
          <p:nvPr/>
        </p:nvSpPr>
        <p:spPr>
          <a:xfrm>
            <a:off x="8604000" y="6361544"/>
            <a:ext cx="642419"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（年度）</a:t>
            </a:r>
          </a:p>
        </p:txBody>
      </p:sp>
      <p:pic>
        <p:nvPicPr>
          <p:cNvPr id="4" name="図 3"/>
          <p:cNvPicPr preferRelativeResize="0">
            <a:picLocks/>
          </p:cNvPicPr>
          <p:nvPr/>
        </p:nvPicPr>
        <p:blipFill>
          <a:blip r:embed="rId5"/>
          <a:stretch>
            <a:fillRect/>
          </a:stretch>
        </p:blipFill>
        <p:spPr>
          <a:xfrm>
            <a:off x="504000" y="4320000"/>
            <a:ext cx="3600000" cy="2304000"/>
          </a:xfrm>
          <a:prstGeom prst="rect">
            <a:avLst/>
          </a:prstGeom>
          <a:solidFill>
            <a:schemeClr val="bg1"/>
          </a:solidFill>
        </p:spPr>
      </p:pic>
      <p:cxnSp>
        <p:nvCxnSpPr>
          <p:cNvPr id="52" name="直線矢印コネクタ 51"/>
          <p:cNvCxnSpPr/>
          <p:nvPr/>
        </p:nvCxnSpPr>
        <p:spPr>
          <a:xfrm>
            <a:off x="1086753" y="4784200"/>
            <a:ext cx="2858230" cy="86202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0" name="テキスト ボックス 49"/>
          <p:cNvSpPr txBox="1"/>
          <p:nvPr/>
        </p:nvSpPr>
        <p:spPr>
          <a:xfrm>
            <a:off x="3780000" y="6273441"/>
            <a:ext cx="642419"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（年度）</a:t>
            </a:r>
          </a:p>
        </p:txBody>
      </p:sp>
      <p:sp>
        <p:nvSpPr>
          <p:cNvPr id="41" name="テキスト ボックス 40"/>
          <p:cNvSpPr txBox="1"/>
          <p:nvPr/>
        </p:nvSpPr>
        <p:spPr>
          <a:xfrm>
            <a:off x="392887" y="4121969"/>
            <a:ext cx="595035"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（億円）</a:t>
            </a:r>
          </a:p>
        </p:txBody>
      </p:sp>
      <p:sp>
        <p:nvSpPr>
          <p:cNvPr id="55" name="テキスト ボックス 54"/>
          <p:cNvSpPr txBox="1"/>
          <p:nvPr/>
        </p:nvSpPr>
        <p:spPr>
          <a:xfrm>
            <a:off x="737757" y="3967246"/>
            <a:ext cx="3528717" cy="461665"/>
          </a:xfrm>
          <a:prstGeom prst="rect">
            <a:avLst/>
          </a:prstGeom>
          <a:noFill/>
        </p:spPr>
        <p:txBody>
          <a:bodyPr wrap="square" rtlCol="0">
            <a:spAutoFit/>
          </a:bodyPr>
          <a:lstStyle/>
          <a:p>
            <a:pPr marL="285750" lvl="0" indent="-285750">
              <a:buFont typeface="Wingdings" panose="05000000000000000000" pitchFamily="2" charset="2"/>
              <a:buChar char="Ø"/>
              <a:defRPr/>
            </a:pPr>
            <a:r>
              <a:rPr lang="ja-JP" altLang="en-US" sz="1200" dirty="0">
                <a:solidFill>
                  <a:prstClr val="black"/>
                </a:solidFill>
                <a:latin typeface="BIZ UDゴシック" panose="020B0400000000000000" pitchFamily="49" charset="-128"/>
                <a:ea typeface="BIZ UDゴシック" panose="020B0400000000000000" pitchFamily="49" charset="-128"/>
              </a:rPr>
              <a:t>地方交付税の代替措置たる臨時財政対策債を除けば、</a:t>
            </a:r>
            <a:r>
              <a:rPr lang="en-US" altLang="ja-JP" sz="1200" dirty="0">
                <a:solidFill>
                  <a:prstClr val="black"/>
                </a:solidFill>
                <a:latin typeface="BIZ UDゴシック" panose="020B0400000000000000" pitchFamily="49" charset="-128"/>
                <a:ea typeface="BIZ UDゴシック" panose="020B0400000000000000" pitchFamily="49" charset="-128"/>
              </a:rPr>
              <a:t>2.7</a:t>
            </a:r>
            <a:r>
              <a:rPr lang="ja-JP" altLang="en-US" sz="1200" dirty="0">
                <a:solidFill>
                  <a:prstClr val="black"/>
                </a:solidFill>
                <a:latin typeface="BIZ UDゴシック" panose="020B0400000000000000" pitchFamily="49" charset="-128"/>
                <a:ea typeface="BIZ UDゴシック" panose="020B0400000000000000" pitchFamily="49" charset="-128"/>
              </a:rPr>
              <a:t>兆円減。</a:t>
            </a:r>
          </a:p>
        </p:txBody>
      </p:sp>
      <p:sp>
        <p:nvSpPr>
          <p:cNvPr id="61" name="スライド番号プレースホルダー 3"/>
          <p:cNvSpPr>
            <a:spLocks noGrp="1"/>
          </p:cNvSpPr>
          <p:nvPr>
            <p:ph type="sldNum" sz="quarter" idx="12"/>
          </p:nvPr>
        </p:nvSpPr>
        <p:spPr>
          <a:xfrm>
            <a:off x="7086600" y="6483071"/>
            <a:ext cx="2057400" cy="365125"/>
          </a:xfrm>
        </p:spPr>
        <p:txBody>
          <a:bodyPr/>
          <a:lstStyle/>
          <a:p>
            <a:fld id="{138CA411-231B-42B9-AF63-97A64194AA60}" type="slidenum">
              <a:rPr lang="ja-JP" altLang="en-US" smtClean="0"/>
              <a:pPr/>
              <a:t>16</a:t>
            </a:fld>
            <a:endParaRPr lang="ja-JP" altLang="en-US" dirty="0"/>
          </a:p>
        </p:txBody>
      </p:sp>
    </p:spTree>
    <p:extLst>
      <p:ext uri="{BB962C8B-B14F-4D97-AF65-F5344CB8AC3E}">
        <p14:creationId xmlns:p14="http://schemas.microsoft.com/office/powerpoint/2010/main" val="3617352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a:stretch>
            <a:fillRect/>
          </a:stretch>
        </p:blipFill>
        <p:spPr>
          <a:xfrm>
            <a:off x="427551" y="1388898"/>
            <a:ext cx="8541236" cy="5328366"/>
          </a:xfrm>
          <a:prstGeom prst="rect">
            <a:avLst/>
          </a:prstGeom>
        </p:spPr>
      </p:pic>
      <p:sp>
        <p:nvSpPr>
          <p:cNvPr id="35" name="テキスト ボックス 34"/>
          <p:cNvSpPr txBox="1"/>
          <p:nvPr/>
        </p:nvSpPr>
        <p:spPr>
          <a:xfrm>
            <a:off x="5040708" y="3714342"/>
            <a:ext cx="1552647"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注：</a:t>
            </a:r>
            <a:r>
              <a:rPr kumimoji="1" lang="en-US" altLang="ja-JP"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2012</a:t>
            </a:r>
            <a:r>
              <a:rPr kumimoji="1"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年に基金を創設</a:t>
            </a:r>
          </a:p>
        </p:txBody>
      </p:sp>
      <p:cxnSp>
        <p:nvCxnSpPr>
          <p:cNvPr id="8" name="直線矢印コネクタ 7"/>
          <p:cNvCxnSpPr/>
          <p:nvPr/>
        </p:nvCxnSpPr>
        <p:spPr>
          <a:xfrm flipV="1">
            <a:off x="6644714" y="1720439"/>
            <a:ext cx="1810244" cy="53466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 name="直線コネクタ 4"/>
          <p:cNvCxnSpPr/>
          <p:nvPr/>
        </p:nvCxnSpPr>
        <p:spPr>
          <a:xfrm>
            <a:off x="216000" y="504000"/>
            <a:ext cx="8676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テキスト ボックス 5"/>
          <p:cNvSpPr txBox="1"/>
          <p:nvPr/>
        </p:nvSpPr>
        <p:spPr>
          <a:xfrm>
            <a:off x="103291" y="13795"/>
            <a:ext cx="233910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ja-JP" altLang="en-US" sz="2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大阪市の財政</a:t>
            </a:r>
            <a:r>
              <a:rPr kumimoji="1" lang="en-US" altLang="ja-JP" sz="2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endParaRPr kumimoji="1" lang="ja-JP" altLang="en-US" sz="2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62" name="ホームベース 61"/>
          <p:cNvSpPr/>
          <p:nvPr/>
        </p:nvSpPr>
        <p:spPr>
          <a:xfrm>
            <a:off x="55363" y="682540"/>
            <a:ext cx="387274" cy="3087986"/>
          </a:xfrm>
          <a:prstGeom prst="homePlate">
            <a:avLst>
              <a:gd name="adj" fmla="val 26287"/>
            </a:avLst>
          </a:prstGeom>
          <a:solidFill>
            <a:schemeClr val="accent4">
              <a:lumMod val="20000"/>
              <a:lumOff val="80000"/>
            </a:schemeClr>
          </a:solidFill>
          <a:ln>
            <a:solidFill>
              <a:schemeClr val="accent2"/>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63" name="ホームベース 62"/>
          <p:cNvSpPr/>
          <p:nvPr/>
        </p:nvSpPr>
        <p:spPr>
          <a:xfrm>
            <a:off x="4507910" y="682540"/>
            <a:ext cx="387274" cy="3087986"/>
          </a:xfrm>
          <a:prstGeom prst="homePlate">
            <a:avLst>
              <a:gd name="adj" fmla="val 26287"/>
            </a:avLst>
          </a:prstGeom>
          <a:solidFill>
            <a:schemeClr val="accent4">
              <a:lumMod val="20000"/>
              <a:lumOff val="80000"/>
            </a:schemeClr>
          </a:solidFill>
          <a:ln>
            <a:solidFill>
              <a:schemeClr val="accent2"/>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64" name="ホームベース 63"/>
          <p:cNvSpPr/>
          <p:nvPr/>
        </p:nvSpPr>
        <p:spPr>
          <a:xfrm>
            <a:off x="69896" y="3919581"/>
            <a:ext cx="387274" cy="2880000"/>
          </a:xfrm>
          <a:prstGeom prst="homePlate">
            <a:avLst>
              <a:gd name="adj" fmla="val 26287"/>
            </a:avLst>
          </a:prstGeom>
          <a:solidFill>
            <a:schemeClr val="accent4">
              <a:lumMod val="20000"/>
              <a:lumOff val="80000"/>
            </a:schemeClr>
          </a:solidFill>
          <a:ln>
            <a:solidFill>
              <a:schemeClr val="accent2"/>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77" name="テキスト ボックス 76"/>
          <p:cNvSpPr txBox="1"/>
          <p:nvPr/>
        </p:nvSpPr>
        <p:spPr>
          <a:xfrm>
            <a:off x="43597" y="1590547"/>
            <a:ext cx="400110" cy="1349087"/>
          </a:xfrm>
          <a:prstGeom prst="rect">
            <a:avLst/>
          </a:prstGeom>
          <a:noFill/>
        </p:spPr>
        <p:txBody>
          <a:bodyPr vert="eaVert"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実質公債費比率</a:t>
            </a:r>
          </a:p>
        </p:txBody>
      </p:sp>
      <p:sp>
        <p:nvSpPr>
          <p:cNvPr id="78" name="テキスト ボックス 77"/>
          <p:cNvSpPr txBox="1"/>
          <p:nvPr/>
        </p:nvSpPr>
        <p:spPr>
          <a:xfrm>
            <a:off x="4489035" y="1239178"/>
            <a:ext cx="400110" cy="2246769"/>
          </a:xfrm>
          <a:prstGeom prst="rect">
            <a:avLst/>
          </a:prstGeom>
          <a:noFill/>
        </p:spPr>
        <p:txBody>
          <a:bodyPr vert="eaVert"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財政調整基金残高（億円）</a:t>
            </a:r>
          </a:p>
        </p:txBody>
      </p:sp>
      <p:sp>
        <p:nvSpPr>
          <p:cNvPr id="79" name="テキスト ボックス 78"/>
          <p:cNvSpPr txBox="1"/>
          <p:nvPr/>
        </p:nvSpPr>
        <p:spPr>
          <a:xfrm>
            <a:off x="21703" y="4373259"/>
            <a:ext cx="400110" cy="2067233"/>
          </a:xfrm>
          <a:prstGeom prst="rect">
            <a:avLst/>
          </a:prstGeom>
          <a:noFill/>
        </p:spPr>
        <p:txBody>
          <a:bodyPr vert="eaVert"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職員人件費推移（億円）</a:t>
            </a:r>
          </a:p>
        </p:txBody>
      </p:sp>
      <p:sp>
        <p:nvSpPr>
          <p:cNvPr id="46" name="ホームベース 45"/>
          <p:cNvSpPr/>
          <p:nvPr/>
        </p:nvSpPr>
        <p:spPr>
          <a:xfrm>
            <a:off x="4521011" y="3906890"/>
            <a:ext cx="387274" cy="2880000"/>
          </a:xfrm>
          <a:prstGeom prst="homePlate">
            <a:avLst>
              <a:gd name="adj" fmla="val 26287"/>
            </a:avLst>
          </a:prstGeom>
          <a:solidFill>
            <a:schemeClr val="accent4">
              <a:lumMod val="20000"/>
              <a:lumOff val="80000"/>
            </a:schemeClr>
          </a:solidFill>
          <a:ln>
            <a:solidFill>
              <a:schemeClr val="accent2"/>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48" name="テキスト ボックス 47"/>
          <p:cNvSpPr txBox="1"/>
          <p:nvPr/>
        </p:nvSpPr>
        <p:spPr>
          <a:xfrm>
            <a:off x="4489035" y="4868630"/>
            <a:ext cx="400110" cy="990015"/>
          </a:xfrm>
          <a:prstGeom prst="rect">
            <a:avLst/>
          </a:prstGeom>
          <a:noFill/>
        </p:spPr>
        <p:txBody>
          <a:bodyPr vert="eaVert"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職員数推移</a:t>
            </a:r>
          </a:p>
        </p:txBody>
      </p:sp>
      <p:sp>
        <p:nvSpPr>
          <p:cNvPr id="2" name="テキスト ボックス 1"/>
          <p:cNvSpPr txBox="1"/>
          <p:nvPr/>
        </p:nvSpPr>
        <p:spPr>
          <a:xfrm>
            <a:off x="429997" y="6625896"/>
            <a:ext cx="4291143"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出典：大阪市「一般会計、政令等特別会計決算について」をもとに副首都推進局で作成</a:t>
            </a:r>
          </a:p>
        </p:txBody>
      </p:sp>
      <p:sp>
        <p:nvSpPr>
          <p:cNvPr id="16" name="テキスト ボックス 15"/>
          <p:cNvSpPr txBox="1"/>
          <p:nvPr/>
        </p:nvSpPr>
        <p:spPr>
          <a:xfrm>
            <a:off x="301790" y="4400249"/>
            <a:ext cx="595035"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（億円）</a:t>
            </a:r>
          </a:p>
        </p:txBody>
      </p:sp>
      <p:sp>
        <p:nvSpPr>
          <p:cNvPr id="17" name="テキスト ボックス 16"/>
          <p:cNvSpPr txBox="1"/>
          <p:nvPr/>
        </p:nvSpPr>
        <p:spPr>
          <a:xfrm>
            <a:off x="4046671" y="6332770"/>
            <a:ext cx="642419"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（年度）</a:t>
            </a:r>
          </a:p>
        </p:txBody>
      </p:sp>
      <p:sp>
        <p:nvSpPr>
          <p:cNvPr id="19" name="テキスト ボックス 18"/>
          <p:cNvSpPr txBox="1"/>
          <p:nvPr/>
        </p:nvSpPr>
        <p:spPr>
          <a:xfrm>
            <a:off x="4748312" y="4347755"/>
            <a:ext cx="492443"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（人）</a:t>
            </a:r>
          </a:p>
        </p:txBody>
      </p:sp>
      <p:sp>
        <p:nvSpPr>
          <p:cNvPr id="20" name="テキスト ボックス 19"/>
          <p:cNvSpPr txBox="1"/>
          <p:nvPr/>
        </p:nvSpPr>
        <p:spPr>
          <a:xfrm>
            <a:off x="8545465" y="6226640"/>
            <a:ext cx="642419"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（年度）</a:t>
            </a:r>
          </a:p>
        </p:txBody>
      </p:sp>
      <p:sp>
        <p:nvSpPr>
          <p:cNvPr id="22" name="テキスト ボックス 21"/>
          <p:cNvSpPr txBox="1"/>
          <p:nvPr/>
        </p:nvSpPr>
        <p:spPr>
          <a:xfrm>
            <a:off x="4940261" y="6637952"/>
            <a:ext cx="3605204"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出典：大阪市「大阪市統計書」をもとに副首都推進局で作成</a:t>
            </a:r>
          </a:p>
        </p:txBody>
      </p:sp>
      <p:sp>
        <p:nvSpPr>
          <p:cNvPr id="24" name="テキスト ボックス 23"/>
          <p:cNvSpPr txBox="1"/>
          <p:nvPr/>
        </p:nvSpPr>
        <p:spPr>
          <a:xfrm>
            <a:off x="4873923" y="1379501"/>
            <a:ext cx="595035"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（億円）</a:t>
            </a:r>
          </a:p>
        </p:txBody>
      </p:sp>
      <p:sp>
        <p:nvSpPr>
          <p:cNvPr id="25" name="テキスト ボックス 24"/>
          <p:cNvSpPr txBox="1"/>
          <p:nvPr/>
        </p:nvSpPr>
        <p:spPr>
          <a:xfrm>
            <a:off x="8639247" y="3341257"/>
            <a:ext cx="642419"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（年度）</a:t>
            </a:r>
          </a:p>
        </p:txBody>
      </p:sp>
      <p:sp>
        <p:nvSpPr>
          <p:cNvPr id="33" name="テキスト ボックス 32"/>
          <p:cNvSpPr txBox="1"/>
          <p:nvPr/>
        </p:nvSpPr>
        <p:spPr>
          <a:xfrm>
            <a:off x="555481" y="3635948"/>
            <a:ext cx="3875784"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出典：大阪市「健全化判断比率等の状況」をもとに副首都推進局で作成</a:t>
            </a:r>
          </a:p>
        </p:txBody>
      </p:sp>
      <p:sp>
        <p:nvSpPr>
          <p:cNvPr id="34" name="テキスト ボックス 33"/>
          <p:cNvSpPr txBox="1"/>
          <p:nvPr/>
        </p:nvSpPr>
        <p:spPr>
          <a:xfrm>
            <a:off x="5040708" y="3579718"/>
            <a:ext cx="3822707"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出典：大阪市「財政状況資料集」をもと</a:t>
            </a:r>
            <a:r>
              <a:rPr kumimoji="1" lang="ja-JP" altLang="en-US" sz="90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cs typeface="+mn-cs"/>
              </a:rPr>
              <a:t>に副首都</a:t>
            </a:r>
            <a:r>
              <a:rPr kumimoji="1"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推進局で作成</a:t>
            </a:r>
          </a:p>
        </p:txBody>
      </p:sp>
      <p:sp>
        <p:nvSpPr>
          <p:cNvPr id="3" name="テキスト ボックス 2"/>
          <p:cNvSpPr txBox="1"/>
          <p:nvPr/>
        </p:nvSpPr>
        <p:spPr>
          <a:xfrm>
            <a:off x="421813" y="746214"/>
            <a:ext cx="3998406" cy="4154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➣実質公債費比率は低下しており、</a:t>
            </a:r>
            <a:r>
              <a:rPr kumimoji="1" lang="en-US" altLang="ja-JP" sz="105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cs typeface="+mn-cs"/>
              </a:rPr>
              <a:t>2021</a:t>
            </a:r>
            <a:r>
              <a:rPr kumimoji="1" lang="ja-JP" altLang="en-US" sz="105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cs typeface="+mn-cs"/>
              </a:rPr>
              <a:t>年度</a:t>
            </a:r>
            <a:r>
              <a:rPr kumimoji="1" lang="ja-JP" altLang="en-US"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では政令指定都市</a:t>
            </a:r>
            <a:endParaRPr kumimoji="1" lang="en-US" altLang="ja-JP"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平均</a:t>
            </a:r>
            <a:r>
              <a:rPr kumimoji="1" lang="ja-JP" altLang="en-US" sz="105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cs typeface="+mn-cs"/>
              </a:rPr>
              <a:t>を</a:t>
            </a:r>
            <a:r>
              <a:rPr kumimoji="1" lang="en-US" altLang="ja-JP" sz="105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cs typeface="+mn-cs"/>
              </a:rPr>
              <a:t>5.3</a:t>
            </a:r>
            <a:r>
              <a:rPr kumimoji="1" lang="ja-JP" altLang="en-US" sz="105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cs typeface="+mn-cs"/>
              </a:rPr>
              <a:t>ポイント</a:t>
            </a:r>
            <a:r>
              <a:rPr kumimoji="1" lang="ja-JP" altLang="en-US"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下回っている。（</a:t>
            </a:r>
            <a:r>
              <a:rPr kumimoji="1" lang="en-US" altLang="ja-JP"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20</a:t>
            </a:r>
            <a:r>
              <a:rPr kumimoji="1" lang="ja-JP" altLang="en-US"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政令指定</a:t>
            </a:r>
            <a:r>
              <a:rPr kumimoji="1" lang="ja-JP" altLang="en-US" sz="105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cs typeface="+mn-cs"/>
              </a:rPr>
              <a:t>都市中１位</a:t>
            </a:r>
            <a:r>
              <a:rPr kumimoji="1" lang="ja-JP" altLang="en-US"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p>
        </p:txBody>
      </p:sp>
      <p:sp>
        <p:nvSpPr>
          <p:cNvPr id="36" name="テキスト ボックス 35"/>
          <p:cNvSpPr txBox="1"/>
          <p:nvPr/>
        </p:nvSpPr>
        <p:spPr>
          <a:xfrm>
            <a:off x="4940261" y="759875"/>
            <a:ext cx="3923155" cy="4154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TW" altLang="en-US"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1" lang="ja-JP" altLang="en-US"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前年から</a:t>
            </a:r>
            <a:r>
              <a:rPr kumimoji="1" lang="en-US" altLang="ja-JP"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467</a:t>
            </a:r>
            <a:r>
              <a:rPr kumimoji="1" lang="ja-JP" altLang="en-US"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億円増加。基金を創設した</a:t>
            </a:r>
            <a:r>
              <a:rPr kumimoji="1" lang="en-US" altLang="ja-JP"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2012</a:t>
            </a:r>
            <a:r>
              <a:rPr kumimoji="1" lang="ja-JP" altLang="en-US"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年からは</a:t>
            </a:r>
            <a:r>
              <a:rPr kumimoji="1" lang="en-US" altLang="ja-JP"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940</a:t>
            </a:r>
            <a:r>
              <a:rPr kumimoji="1" lang="ja-JP" altLang="en-US"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億円</a:t>
            </a:r>
            <a:endParaRPr kumimoji="1" lang="en-US" altLang="ja-JP"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a:t>
            </a:r>
            <a:r>
              <a:rPr kumimoji="1" lang="ja-JP" altLang="en-US" sz="105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cs typeface="+mn-cs"/>
              </a:rPr>
              <a:t>増加。（</a:t>
            </a:r>
            <a:r>
              <a:rPr kumimoji="1" lang="en-US" altLang="ja-JP"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79</a:t>
            </a:r>
            <a:r>
              <a:rPr kumimoji="1" lang="ja-JP" altLang="en-US"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％増）</a:t>
            </a:r>
          </a:p>
        </p:txBody>
      </p:sp>
      <p:sp>
        <p:nvSpPr>
          <p:cNvPr id="37" name="テキスト ボックス 36"/>
          <p:cNvSpPr txBox="1"/>
          <p:nvPr/>
        </p:nvSpPr>
        <p:spPr>
          <a:xfrm>
            <a:off x="649917" y="3945174"/>
            <a:ext cx="3839998" cy="57708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1" lang="en-US" altLang="ja-JP"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2008</a:t>
            </a:r>
            <a:r>
              <a:rPr kumimoji="1" lang="ja-JP" altLang="en-US"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年から</a:t>
            </a:r>
            <a:r>
              <a:rPr kumimoji="1" lang="en-US" altLang="ja-JP"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2016</a:t>
            </a:r>
            <a:r>
              <a:rPr kumimoji="1" lang="ja-JP" altLang="en-US"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年</a:t>
            </a:r>
            <a:r>
              <a:rPr kumimoji="1" lang="ja-JP" altLang="en-US" sz="105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cs typeface="+mn-cs"/>
              </a:rPr>
              <a:t>の８年間</a:t>
            </a:r>
            <a:r>
              <a:rPr kumimoji="1" lang="ja-JP" altLang="en-US"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で</a:t>
            </a:r>
            <a:r>
              <a:rPr kumimoji="1" lang="en-US" altLang="ja-JP"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24</a:t>
            </a:r>
            <a:r>
              <a:rPr kumimoji="1" lang="ja-JP" altLang="en-US"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％減少。</a:t>
            </a:r>
            <a:r>
              <a:rPr kumimoji="1" lang="en-US" altLang="ja-JP"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2017</a:t>
            </a:r>
            <a:r>
              <a:rPr kumimoji="1" lang="ja-JP" altLang="en-US"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年以降は府費</a:t>
            </a:r>
            <a:endParaRPr kumimoji="1" lang="en-US" altLang="ja-JP"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負担教職員制度の見直しにより増加したものの、横ばいで</a:t>
            </a:r>
            <a:endParaRPr kumimoji="1" lang="en-US" altLang="ja-JP"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推移している。</a:t>
            </a:r>
          </a:p>
        </p:txBody>
      </p:sp>
      <p:sp>
        <p:nvSpPr>
          <p:cNvPr id="38" name="テキスト ボックス 37"/>
          <p:cNvSpPr txBox="1"/>
          <p:nvPr/>
        </p:nvSpPr>
        <p:spPr>
          <a:xfrm>
            <a:off x="5151768" y="3918169"/>
            <a:ext cx="3992573" cy="57708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1" lang="en-US" altLang="ja-JP"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2008</a:t>
            </a:r>
            <a:r>
              <a:rPr kumimoji="1" lang="ja-JP" altLang="en-US"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年からの</a:t>
            </a:r>
            <a:r>
              <a:rPr kumimoji="1" lang="en-US" altLang="ja-JP"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14</a:t>
            </a:r>
            <a:r>
              <a:rPr kumimoji="1" lang="ja-JP" altLang="en-US"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年間</a:t>
            </a:r>
            <a:r>
              <a:rPr kumimoji="1" lang="ja-JP" altLang="en-US" sz="105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cs typeface="+mn-cs"/>
              </a:rPr>
              <a:t>で合計</a:t>
            </a:r>
            <a:r>
              <a:rPr kumimoji="1" lang="ja-JP" altLang="en-US"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では</a:t>
            </a:r>
            <a:r>
              <a:rPr kumimoji="1" lang="en-US" altLang="ja-JP"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11</a:t>
            </a:r>
            <a:r>
              <a:rPr kumimoji="1" lang="ja-JP" altLang="en-US"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％減少した</a:t>
            </a:r>
            <a:r>
              <a:rPr kumimoji="1" lang="ja-JP" altLang="en-US" sz="105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cs typeface="+mn-cs"/>
              </a:rPr>
              <a:t>。市会</a:t>
            </a:r>
            <a:r>
              <a:rPr kumimoji="1" lang="ja-JP" altLang="en-US"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・行政委員会等は</a:t>
            </a:r>
            <a:r>
              <a:rPr kumimoji="1" lang="ja-JP" altLang="en-US" sz="105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cs typeface="+mn-cs"/>
              </a:rPr>
              <a:t>府費負担</a:t>
            </a:r>
            <a:r>
              <a:rPr kumimoji="1" lang="ja-JP" altLang="en-US"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教職員制度の見直しにより増加したが、市長部局が</a:t>
            </a:r>
            <a:r>
              <a:rPr kumimoji="1" lang="en-US" altLang="ja-JP"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33</a:t>
            </a:r>
            <a:r>
              <a:rPr kumimoji="1" lang="ja-JP" altLang="en-US"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％減少、公営企業が</a:t>
            </a:r>
            <a:r>
              <a:rPr kumimoji="1" lang="en-US" altLang="ja-JP"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86</a:t>
            </a:r>
            <a:r>
              <a:rPr kumimoji="1" lang="ja-JP" altLang="en-US"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％減少</a:t>
            </a:r>
            <a:r>
              <a:rPr kumimoji="1" lang="ja-JP" altLang="en-US" sz="105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cs typeface="+mn-cs"/>
              </a:rPr>
              <a:t>した。</a:t>
            </a:r>
            <a:endParaRPr kumimoji="1" lang="ja-JP" altLang="en-US"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47" name="テキスト ボックス 46"/>
          <p:cNvSpPr txBox="1"/>
          <p:nvPr/>
        </p:nvSpPr>
        <p:spPr>
          <a:xfrm>
            <a:off x="7049672" y="1752650"/>
            <a:ext cx="631703"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79</a:t>
            </a:r>
            <a:r>
              <a:rPr kumimoji="1" lang="ja-JP" altLang="en-US"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％増</a:t>
            </a:r>
          </a:p>
        </p:txBody>
      </p:sp>
      <p:cxnSp>
        <p:nvCxnSpPr>
          <p:cNvPr id="9" name="直線矢印コネクタ 8"/>
          <p:cNvCxnSpPr/>
          <p:nvPr/>
        </p:nvCxnSpPr>
        <p:spPr>
          <a:xfrm>
            <a:off x="1227909" y="5042263"/>
            <a:ext cx="1329001" cy="15675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9" name="スライド番号プレースホルダー 3"/>
          <p:cNvSpPr>
            <a:spLocks noGrp="1"/>
          </p:cNvSpPr>
          <p:nvPr>
            <p:ph type="sldNum" sz="quarter" idx="12"/>
          </p:nvPr>
        </p:nvSpPr>
        <p:spPr>
          <a:xfrm>
            <a:off x="7086600" y="6483071"/>
            <a:ext cx="20574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8CA411-231B-42B9-AF63-97A64194AA60}" type="slidenum">
              <a:rPr kumimoji="1" lang="ja-JP" altLang="en-US" sz="1400" b="1" i="0" u="none" strike="noStrike" kern="1200" cap="none" spc="0" normalizeH="0" baseline="0" noProof="0" smtClean="0">
                <a:ln>
                  <a:noFill/>
                </a:ln>
                <a:solidFill>
                  <a:prstClr val="black"/>
                </a:solidFill>
                <a:effectLst/>
                <a:uLnTx/>
                <a:uFillTx/>
                <a:latin typeface="Calibri" panose="020F0502020204030204"/>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1" lang="ja-JP" altLang="en-US" sz="1400" b="1"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pic>
        <p:nvPicPr>
          <p:cNvPr id="7" name="図 6"/>
          <p:cNvPicPr>
            <a:picLocks noChangeAspect="1"/>
          </p:cNvPicPr>
          <p:nvPr/>
        </p:nvPicPr>
        <p:blipFill>
          <a:blip r:embed="rId4"/>
          <a:stretch>
            <a:fillRect/>
          </a:stretch>
        </p:blipFill>
        <p:spPr>
          <a:xfrm>
            <a:off x="684000" y="1368000"/>
            <a:ext cx="3599614" cy="2268000"/>
          </a:xfrm>
          <a:prstGeom prst="rect">
            <a:avLst/>
          </a:prstGeom>
        </p:spPr>
      </p:pic>
      <p:sp>
        <p:nvSpPr>
          <p:cNvPr id="27" name="テキスト ボックス 26"/>
          <p:cNvSpPr txBox="1"/>
          <p:nvPr/>
        </p:nvSpPr>
        <p:spPr>
          <a:xfrm>
            <a:off x="1437672" y="2559949"/>
            <a:ext cx="530915"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大阪市</a:t>
            </a:r>
          </a:p>
        </p:txBody>
      </p:sp>
      <p:sp>
        <p:nvSpPr>
          <p:cNvPr id="28" name="テキスト ボックス 27"/>
          <p:cNvSpPr txBox="1"/>
          <p:nvPr/>
        </p:nvSpPr>
        <p:spPr>
          <a:xfrm>
            <a:off x="2508106" y="1524062"/>
            <a:ext cx="1107996"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政令指定都市平均</a:t>
            </a:r>
          </a:p>
        </p:txBody>
      </p:sp>
      <p:cxnSp>
        <p:nvCxnSpPr>
          <p:cNvPr id="29" name="直線コネクタ 28"/>
          <p:cNvCxnSpPr/>
          <p:nvPr/>
        </p:nvCxnSpPr>
        <p:spPr>
          <a:xfrm flipH="1">
            <a:off x="2272937" y="1752650"/>
            <a:ext cx="306504" cy="20073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直線コネクタ 29"/>
          <p:cNvCxnSpPr/>
          <p:nvPr/>
        </p:nvCxnSpPr>
        <p:spPr>
          <a:xfrm flipH="1">
            <a:off x="1717548" y="2285867"/>
            <a:ext cx="251039" cy="26102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テキスト ボックス 30"/>
          <p:cNvSpPr txBox="1"/>
          <p:nvPr/>
        </p:nvSpPr>
        <p:spPr>
          <a:xfrm>
            <a:off x="497916" y="1247403"/>
            <a:ext cx="492443"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p>
        </p:txBody>
      </p:sp>
      <p:sp>
        <p:nvSpPr>
          <p:cNvPr id="32" name="テキスト ボックス 31"/>
          <p:cNvSpPr txBox="1"/>
          <p:nvPr/>
        </p:nvSpPr>
        <p:spPr>
          <a:xfrm>
            <a:off x="4024152" y="3259039"/>
            <a:ext cx="642419"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（年度）</a:t>
            </a:r>
          </a:p>
        </p:txBody>
      </p:sp>
    </p:spTree>
    <p:extLst>
      <p:ext uri="{BB962C8B-B14F-4D97-AF65-F5344CB8AC3E}">
        <p14:creationId xmlns:p14="http://schemas.microsoft.com/office/powerpoint/2010/main" val="382567967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1"/>
          <p:cNvPicPr>
            <a:picLocks noChangeAspect="1"/>
          </p:cNvPicPr>
          <p:nvPr/>
        </p:nvPicPr>
        <p:blipFill>
          <a:blip r:embed="rId3"/>
          <a:stretch>
            <a:fillRect/>
          </a:stretch>
        </p:blipFill>
        <p:spPr>
          <a:xfrm>
            <a:off x="5766935" y="1044000"/>
            <a:ext cx="3287065" cy="4111186"/>
          </a:xfrm>
          <a:prstGeom prst="rect">
            <a:avLst/>
          </a:prstGeom>
        </p:spPr>
      </p:pic>
      <p:cxnSp>
        <p:nvCxnSpPr>
          <p:cNvPr id="7" name="直線コネクタ 6"/>
          <p:cNvCxnSpPr/>
          <p:nvPr/>
        </p:nvCxnSpPr>
        <p:spPr>
          <a:xfrm>
            <a:off x="216000" y="936000"/>
            <a:ext cx="8676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正方形/長方形 2"/>
          <p:cNvSpPr/>
          <p:nvPr/>
        </p:nvSpPr>
        <p:spPr>
          <a:xfrm>
            <a:off x="216000" y="1116000"/>
            <a:ext cx="8640000" cy="468000"/>
          </a:xfrm>
          <a:prstGeom prst="rect">
            <a:avLst/>
          </a:prstGeom>
        </p:spPr>
        <p:txBody>
          <a:bodyPr wrap="square" lIns="36000" tIns="36000" rIns="36000" bIns="36000">
            <a:noAutofit/>
          </a:bodyPr>
          <a:lstStyle/>
          <a:p>
            <a:pPr marL="285750" indent="-285750">
              <a:lnSpc>
                <a:spcPct val="150000"/>
              </a:lnSpc>
              <a:buFont typeface="Wingdings" panose="05000000000000000000" pitchFamily="2" charset="2"/>
              <a:buChar char="p"/>
            </a:pPr>
            <a:r>
              <a:rPr lang="ja-JP" altLang="en-US" dirty="0">
                <a:latin typeface="BIZ UDPゴシック" panose="020B0400000000000000" pitchFamily="50" charset="-128"/>
                <a:ea typeface="BIZ UDPゴシック" panose="020B0400000000000000" pitchFamily="50" charset="-128"/>
              </a:rPr>
              <a:t>関空の経営改善、鉄道インフラ・道路インフラの整備</a:t>
            </a:r>
            <a:endParaRPr lang="en-US" altLang="ja-JP" dirty="0">
              <a:latin typeface="BIZ UDPゴシック" panose="020B0400000000000000" pitchFamily="50" charset="-128"/>
              <a:ea typeface="BIZ UDPゴシック" panose="020B0400000000000000" pitchFamily="50" charset="-128"/>
            </a:endParaRPr>
          </a:p>
        </p:txBody>
      </p:sp>
      <p:sp>
        <p:nvSpPr>
          <p:cNvPr id="34" name="テキスト ボックス 33"/>
          <p:cNvSpPr txBox="1"/>
          <p:nvPr/>
        </p:nvSpPr>
        <p:spPr>
          <a:xfrm>
            <a:off x="252000" y="1692000"/>
            <a:ext cx="5436000" cy="3744000"/>
          </a:xfrm>
          <a:prstGeom prst="rect">
            <a:avLst/>
          </a:prstGeom>
          <a:noFill/>
        </p:spPr>
        <p:txBody>
          <a:bodyPr wrap="square" lIns="36000" tIns="36000" rIns="36000" bIns="36000" rtlCol="0">
            <a:noAutofit/>
          </a:bodyPr>
          <a:lstStyle/>
          <a:p>
            <a:pPr marL="285750" indent="-285750">
              <a:lnSpc>
                <a:spcPts val="2400"/>
              </a:lnSpc>
              <a:buFont typeface="Arial" panose="020B0604020202020204" pitchFamily="34" charset="0"/>
              <a:buChar char="•"/>
            </a:pPr>
            <a:r>
              <a:rPr lang="ja-JP" altLang="en-US" sz="1400" dirty="0">
                <a:latin typeface="BIZ UDPゴシック" panose="020B0400000000000000" pitchFamily="50" charset="-128"/>
                <a:ea typeface="BIZ UDPゴシック" panose="020B0400000000000000" pitchFamily="50" charset="-128"/>
              </a:rPr>
              <a:t>１．３兆円の負債（</a:t>
            </a:r>
            <a:r>
              <a:rPr lang="en-US" altLang="ja-JP" sz="1400" dirty="0">
                <a:latin typeface="BIZ UDPゴシック" panose="020B0400000000000000" pitchFamily="50" charset="-128"/>
                <a:ea typeface="BIZ UDPゴシック" panose="020B0400000000000000" pitchFamily="50" charset="-128"/>
              </a:rPr>
              <a:t>2010</a:t>
            </a:r>
            <a:r>
              <a:rPr lang="ja-JP" altLang="en-US" sz="1400" dirty="0">
                <a:latin typeface="BIZ UDPゴシック" panose="020B0400000000000000" pitchFamily="50" charset="-128"/>
                <a:ea typeface="BIZ UDPゴシック" panose="020B0400000000000000" pitchFamily="50" charset="-128"/>
              </a:rPr>
              <a:t>年時点）を抱え、経営が硬直化していた</a:t>
            </a:r>
            <a:r>
              <a:rPr lang="ja-JP" altLang="en-US" sz="1400" b="1" dirty="0">
                <a:latin typeface="BIZ UDPゴシック" panose="020B0400000000000000" pitchFamily="50" charset="-128"/>
                <a:ea typeface="BIZ UDPゴシック" panose="020B0400000000000000" pitchFamily="50" charset="-128"/>
              </a:rPr>
              <a:t>関空</a:t>
            </a:r>
            <a:r>
              <a:rPr lang="ja-JP" altLang="en-US" sz="1400" dirty="0">
                <a:latin typeface="BIZ UDPゴシック" panose="020B0400000000000000" pitchFamily="50" charset="-128"/>
                <a:ea typeface="BIZ UDPゴシック" panose="020B0400000000000000" pitchFamily="50" charset="-128"/>
              </a:rPr>
              <a:t>は、２０１２年に、伊丹空港</a:t>
            </a:r>
            <a:r>
              <a:rPr lang="ja-JP" altLang="en-US" sz="1400" dirty="0" smtClean="0">
                <a:latin typeface="BIZ UDPゴシック" panose="020B0400000000000000" pitchFamily="50" charset="-128"/>
                <a:ea typeface="BIZ UDPゴシック" panose="020B0400000000000000" pitchFamily="50" charset="-128"/>
              </a:rPr>
              <a:t>を新関空</a:t>
            </a:r>
            <a:r>
              <a:rPr lang="ja-JP" altLang="en-US" sz="1400" dirty="0">
                <a:latin typeface="BIZ UDPゴシック" panose="020B0400000000000000" pitchFamily="50" charset="-128"/>
                <a:ea typeface="BIZ UDPゴシック" panose="020B0400000000000000" pitchFamily="50" charset="-128"/>
              </a:rPr>
              <a:t>会社の下に経営統合。伊丹空港の収益も活用し、関空の経営基盤を強化。</a:t>
            </a:r>
            <a:endParaRPr lang="en-US" altLang="ja-JP" sz="1400" dirty="0">
              <a:latin typeface="BIZ UDPゴシック" panose="020B0400000000000000" pitchFamily="50" charset="-128"/>
              <a:ea typeface="BIZ UDPゴシック" panose="020B0400000000000000" pitchFamily="50" charset="-128"/>
            </a:endParaRPr>
          </a:p>
          <a:p>
            <a:pPr marL="285750" indent="-285750">
              <a:lnSpc>
                <a:spcPts val="2400"/>
              </a:lnSpc>
              <a:buFont typeface="Arial" panose="020B0604020202020204" pitchFamily="34" charset="0"/>
              <a:buChar char="•"/>
            </a:pPr>
            <a:r>
              <a:rPr lang="ja-JP" altLang="en-US" sz="1400" dirty="0">
                <a:latin typeface="BIZ UDPゴシック" panose="020B0400000000000000" pitchFamily="50" charset="-128"/>
                <a:ea typeface="BIZ UDPゴシック" panose="020B0400000000000000" pitchFamily="50" charset="-128"/>
              </a:rPr>
              <a:t>２０１３年には伊丹空港とターミナルビルの経営を一元化。自治体及び民間</a:t>
            </a:r>
            <a:r>
              <a:rPr lang="ja-JP" altLang="en-US" sz="1400" dirty="0" smtClean="0">
                <a:latin typeface="BIZ UDPゴシック" panose="020B0400000000000000" pitchFamily="50" charset="-128"/>
                <a:ea typeface="BIZ UDPゴシック" panose="020B0400000000000000" pitchFamily="50" charset="-128"/>
              </a:rPr>
              <a:t>から新関空</a:t>
            </a:r>
            <a:r>
              <a:rPr lang="ja-JP" altLang="en-US" sz="1400" dirty="0">
                <a:latin typeface="BIZ UDPゴシック" panose="020B0400000000000000" pitchFamily="50" charset="-128"/>
                <a:ea typeface="BIZ UDPゴシック" panose="020B0400000000000000" pitchFamily="50" charset="-128"/>
              </a:rPr>
              <a:t>会社に対し、ターミナルビルの全株式を売却。</a:t>
            </a:r>
            <a:endParaRPr lang="en-US" altLang="ja-JP" sz="1400" dirty="0">
              <a:latin typeface="BIZ UDPゴシック" panose="020B0400000000000000" pitchFamily="50" charset="-128"/>
              <a:ea typeface="BIZ UDPゴシック" panose="020B0400000000000000" pitchFamily="50" charset="-128"/>
            </a:endParaRPr>
          </a:p>
          <a:p>
            <a:pPr marL="285750" indent="-285750">
              <a:lnSpc>
                <a:spcPts val="2400"/>
              </a:lnSpc>
              <a:buFont typeface="Arial" panose="020B0604020202020204" pitchFamily="34" charset="0"/>
              <a:buChar char="•"/>
            </a:pPr>
            <a:endParaRPr lang="en-US" altLang="ja-JP" sz="1400" dirty="0">
              <a:latin typeface="BIZ UDPゴシック" panose="020B0400000000000000" pitchFamily="50" charset="-128"/>
              <a:ea typeface="BIZ UDPゴシック" panose="020B0400000000000000" pitchFamily="50" charset="-128"/>
            </a:endParaRPr>
          </a:p>
          <a:p>
            <a:pPr marL="285750" indent="-285750">
              <a:lnSpc>
                <a:spcPts val="2400"/>
              </a:lnSpc>
              <a:buFont typeface="Arial" panose="020B0604020202020204" pitchFamily="34" charset="0"/>
              <a:buChar char="•"/>
            </a:pPr>
            <a:r>
              <a:rPr lang="ja-JP" altLang="en-US" sz="1400" b="1" dirty="0">
                <a:latin typeface="BIZ UDPゴシック" panose="020B0400000000000000" pitchFamily="50" charset="-128"/>
                <a:ea typeface="BIZ UDPゴシック" panose="020B0400000000000000" pitchFamily="50" charset="-128"/>
              </a:rPr>
              <a:t>鉄道インフラ</a:t>
            </a:r>
            <a:r>
              <a:rPr lang="ja-JP" altLang="en-US" sz="1400" dirty="0">
                <a:latin typeface="BIZ UDPゴシック" panose="020B0400000000000000" pitchFamily="50" charset="-128"/>
                <a:ea typeface="BIZ UDPゴシック" panose="020B0400000000000000" pitchFamily="50" charset="-128"/>
              </a:rPr>
              <a:t>については、関空</a:t>
            </a:r>
            <a:r>
              <a:rPr lang="ja-JP" altLang="en-US" sz="1400" dirty="0" smtClean="0">
                <a:latin typeface="BIZ UDPゴシック" panose="020B0400000000000000" pitchFamily="50" charset="-128"/>
                <a:ea typeface="BIZ UDPゴシック" panose="020B0400000000000000" pitchFamily="50" charset="-128"/>
              </a:rPr>
              <a:t>から都心部等への</a:t>
            </a:r>
            <a:r>
              <a:rPr lang="ja-JP" altLang="en-US" sz="1400" dirty="0">
                <a:latin typeface="BIZ UDPゴシック" panose="020B0400000000000000" pitchFamily="50" charset="-128"/>
                <a:ea typeface="BIZ UDPゴシック" panose="020B0400000000000000" pitchFamily="50" charset="-128"/>
              </a:rPr>
              <a:t>アクセス強化が課題であったが、財政難により整備は停滞</a:t>
            </a:r>
            <a:r>
              <a:rPr lang="ja-JP" altLang="en-US" sz="1400" dirty="0" smtClean="0">
                <a:latin typeface="BIZ UDPゴシック" panose="020B0400000000000000" pitchFamily="50" charset="-128"/>
                <a:ea typeface="BIZ UDPゴシック" panose="020B0400000000000000" pitchFamily="50" charset="-128"/>
              </a:rPr>
              <a:t>。</a:t>
            </a:r>
            <a:endParaRPr lang="en-US" altLang="ja-JP" sz="1400" dirty="0" smtClean="0">
              <a:latin typeface="BIZ UDPゴシック" panose="020B0400000000000000" pitchFamily="50" charset="-128"/>
              <a:ea typeface="BIZ UDPゴシック" panose="020B0400000000000000" pitchFamily="50" charset="-128"/>
            </a:endParaRPr>
          </a:p>
          <a:p>
            <a:pPr marL="285750" indent="-285750">
              <a:lnSpc>
                <a:spcPts val="2400"/>
              </a:lnSpc>
              <a:buFont typeface="Arial" panose="020B0604020202020204" pitchFamily="34" charset="0"/>
              <a:buChar char="•"/>
            </a:pPr>
            <a:r>
              <a:rPr lang="ja-JP" altLang="en-US" sz="1400" dirty="0">
                <a:latin typeface="BIZ UDPゴシック" panose="020B0400000000000000" pitchFamily="50" charset="-128"/>
                <a:ea typeface="BIZ UDPゴシック" panose="020B0400000000000000" pitchFamily="50" charset="-128"/>
              </a:rPr>
              <a:t>そこで、黒字の第三セクターである大阪府都市開発株式会社</a:t>
            </a:r>
            <a:r>
              <a:rPr lang="ja-JP" altLang="en-US" sz="1400" dirty="0" smtClean="0">
                <a:latin typeface="BIZ UDPゴシック" panose="020B0400000000000000" pitchFamily="50" charset="-128"/>
                <a:ea typeface="BIZ UDPゴシック" panose="020B0400000000000000" pitchFamily="50" charset="-128"/>
              </a:rPr>
              <a:t>（</a:t>
            </a:r>
            <a:r>
              <a:rPr lang="en-US" altLang="ja-JP" sz="1400" dirty="0" smtClean="0">
                <a:latin typeface="BIZ UDPゴシック" panose="020B0400000000000000" pitchFamily="50" charset="-128"/>
                <a:ea typeface="BIZ UDPゴシック" panose="020B0400000000000000" pitchFamily="50" charset="-128"/>
              </a:rPr>
              <a:t>OTK</a:t>
            </a:r>
            <a:r>
              <a:rPr lang="ja-JP" altLang="en-US" sz="1400" dirty="0" smtClean="0">
                <a:latin typeface="BIZ UDPゴシック" panose="020B0400000000000000" pitchFamily="50" charset="-128"/>
                <a:ea typeface="BIZ UDPゴシック" panose="020B0400000000000000" pitchFamily="50" charset="-128"/>
              </a:rPr>
              <a:t>）</a:t>
            </a:r>
            <a:r>
              <a:rPr lang="ja-JP" altLang="en-US" sz="1400" dirty="0">
                <a:latin typeface="BIZ UDPゴシック" panose="020B0400000000000000" pitchFamily="50" charset="-128"/>
                <a:ea typeface="BIZ UDPゴシック" panose="020B0400000000000000" pitchFamily="50" charset="-128"/>
              </a:rPr>
              <a:t>及び前述の大阪国際空港ターミナルビル株式会社（</a:t>
            </a:r>
            <a:r>
              <a:rPr lang="en-US" altLang="ja-JP" sz="1400" dirty="0">
                <a:latin typeface="BIZ UDPゴシック" panose="020B0400000000000000" pitchFamily="50" charset="-128"/>
                <a:ea typeface="BIZ UDPゴシック" panose="020B0400000000000000" pitchFamily="50" charset="-128"/>
              </a:rPr>
              <a:t>OAT</a:t>
            </a:r>
            <a:r>
              <a:rPr lang="ja-JP" altLang="en-US" sz="1400" dirty="0">
                <a:latin typeface="BIZ UDPゴシック" panose="020B0400000000000000" pitchFamily="50" charset="-128"/>
                <a:ea typeface="BIZ UDPゴシック" panose="020B0400000000000000" pitchFamily="50" charset="-128"/>
              </a:rPr>
              <a:t>）の株式のうち、府が保有する約</a:t>
            </a:r>
            <a:r>
              <a:rPr lang="en-US" altLang="ja-JP" sz="1400" dirty="0">
                <a:latin typeface="BIZ UDPゴシック" panose="020B0400000000000000" pitchFamily="50" charset="-128"/>
                <a:ea typeface="BIZ UDPゴシック" panose="020B0400000000000000" pitchFamily="50" charset="-128"/>
              </a:rPr>
              <a:t>367.5</a:t>
            </a:r>
            <a:r>
              <a:rPr lang="ja-JP" altLang="en-US" sz="1400" dirty="0">
                <a:latin typeface="BIZ UDPゴシック" panose="020B0400000000000000" pitchFamily="50" charset="-128"/>
                <a:ea typeface="BIZ UDPゴシック" panose="020B0400000000000000" pitchFamily="50" charset="-128"/>
              </a:rPr>
              <a:t>億円と</a:t>
            </a:r>
            <a:r>
              <a:rPr lang="en-US" altLang="ja-JP" sz="1400" dirty="0">
                <a:latin typeface="BIZ UDPゴシック" panose="020B0400000000000000" pitchFamily="50" charset="-128"/>
                <a:ea typeface="BIZ UDPゴシック" panose="020B0400000000000000" pitchFamily="50" charset="-128"/>
              </a:rPr>
              <a:t>55.6</a:t>
            </a:r>
            <a:r>
              <a:rPr lang="ja-JP" altLang="en-US" sz="1400" dirty="0">
                <a:latin typeface="BIZ UDPゴシック" panose="020B0400000000000000" pitchFamily="50" charset="-128"/>
                <a:ea typeface="BIZ UDPゴシック" panose="020B0400000000000000" pitchFamily="50" charset="-128"/>
              </a:rPr>
              <a:t>億円の合わせて</a:t>
            </a:r>
            <a:r>
              <a:rPr lang="en-US" altLang="ja-JP" sz="1400" dirty="0">
                <a:latin typeface="BIZ UDPゴシック" panose="020B0400000000000000" pitchFamily="50" charset="-128"/>
                <a:ea typeface="BIZ UDPゴシック" panose="020B0400000000000000" pitchFamily="50" charset="-128"/>
              </a:rPr>
              <a:t>423.1</a:t>
            </a:r>
            <a:r>
              <a:rPr lang="ja-JP" altLang="en-US" sz="1400" dirty="0">
                <a:latin typeface="BIZ UDPゴシック" panose="020B0400000000000000" pitchFamily="50" charset="-128"/>
                <a:ea typeface="BIZ UDPゴシック" panose="020B0400000000000000" pitchFamily="50" charset="-128"/>
              </a:rPr>
              <a:t>億円の売却益を、公共施設等整備基金に積立。</a:t>
            </a:r>
          </a:p>
          <a:p>
            <a:pPr marL="285750" indent="-285750">
              <a:lnSpc>
                <a:spcPts val="2400"/>
              </a:lnSpc>
              <a:buFont typeface="Arial" panose="020B0604020202020204" pitchFamily="34" charset="0"/>
              <a:buChar char="•"/>
            </a:pPr>
            <a:endParaRPr lang="en-US" altLang="ja-JP" sz="1400" dirty="0">
              <a:latin typeface="BIZ UDPゴシック" panose="020B0400000000000000" pitchFamily="50" charset="-128"/>
              <a:ea typeface="BIZ UDPゴシック" panose="020B0400000000000000" pitchFamily="50" charset="-128"/>
            </a:endParaRPr>
          </a:p>
        </p:txBody>
      </p:sp>
      <p:sp>
        <p:nvSpPr>
          <p:cNvPr id="18" name="テキスト ボックス 17"/>
          <p:cNvSpPr txBox="1"/>
          <p:nvPr/>
        </p:nvSpPr>
        <p:spPr>
          <a:xfrm>
            <a:off x="252000" y="5328000"/>
            <a:ext cx="8640000" cy="1296000"/>
          </a:xfrm>
          <a:prstGeom prst="rect">
            <a:avLst/>
          </a:prstGeom>
          <a:noFill/>
        </p:spPr>
        <p:txBody>
          <a:bodyPr wrap="square" lIns="36000" tIns="36000" rIns="36000" bIns="36000" rtlCol="0">
            <a:noAutofit/>
          </a:bodyPr>
          <a:lstStyle/>
          <a:p>
            <a:pPr marL="285750" indent="-285750">
              <a:lnSpc>
                <a:spcPts val="2400"/>
              </a:lnSpc>
              <a:buFont typeface="Arial" panose="020B0604020202020204" pitchFamily="34" charset="0"/>
              <a:buChar char="•"/>
            </a:pPr>
            <a:r>
              <a:rPr lang="ja-JP" altLang="en-US" sz="1400" dirty="0" smtClean="0">
                <a:latin typeface="BIZ UDPゴシック" panose="020B0400000000000000" pitchFamily="50" charset="-128"/>
                <a:ea typeface="BIZ UDPゴシック" panose="020B0400000000000000" pitchFamily="50" charset="-128"/>
              </a:rPr>
              <a:t>北</a:t>
            </a:r>
            <a:r>
              <a:rPr lang="ja-JP" altLang="en-US" sz="1400" dirty="0">
                <a:latin typeface="BIZ UDPゴシック" panose="020B0400000000000000" pitchFamily="50" charset="-128"/>
                <a:ea typeface="BIZ UDPゴシック" panose="020B0400000000000000" pitchFamily="50" charset="-128"/>
              </a:rPr>
              <a:t>大阪急行延伸と大阪モノレール延伸計画をはじめ、鉄道</a:t>
            </a:r>
            <a:r>
              <a:rPr lang="ja-JP" altLang="en-US" sz="1400" dirty="0" smtClean="0">
                <a:latin typeface="BIZ UDPゴシック" panose="020B0400000000000000" pitchFamily="50" charset="-128"/>
                <a:ea typeface="BIZ UDPゴシック" panose="020B0400000000000000" pitchFamily="50" charset="-128"/>
              </a:rPr>
              <a:t>インフラの整備に着手。</a:t>
            </a:r>
            <a:endParaRPr lang="en-US" altLang="ja-JP" sz="1400" dirty="0">
              <a:latin typeface="BIZ UDPゴシック" panose="020B0400000000000000" pitchFamily="50" charset="-128"/>
              <a:ea typeface="BIZ UDPゴシック" panose="020B0400000000000000" pitchFamily="50" charset="-128"/>
            </a:endParaRPr>
          </a:p>
          <a:p>
            <a:pPr marL="285750" indent="-285750">
              <a:lnSpc>
                <a:spcPts val="2400"/>
              </a:lnSpc>
              <a:buFont typeface="Arial" panose="020B0604020202020204" pitchFamily="34" charset="0"/>
              <a:buChar char="•"/>
            </a:pPr>
            <a:endParaRPr lang="en-US" altLang="ja-JP" sz="1400" dirty="0">
              <a:latin typeface="BIZ UDPゴシック" panose="020B0400000000000000" pitchFamily="50" charset="-128"/>
              <a:ea typeface="BIZ UDPゴシック" panose="020B0400000000000000" pitchFamily="50" charset="-128"/>
            </a:endParaRPr>
          </a:p>
          <a:p>
            <a:pPr marL="285750" indent="-285750">
              <a:lnSpc>
                <a:spcPts val="2400"/>
              </a:lnSpc>
              <a:buFont typeface="Arial" panose="020B0604020202020204" pitchFamily="34" charset="0"/>
              <a:buChar char="•"/>
            </a:pPr>
            <a:r>
              <a:rPr lang="ja-JP" altLang="en-US" sz="1400" b="1" dirty="0">
                <a:latin typeface="BIZ UDPゴシック" panose="020B0400000000000000" pitchFamily="50" charset="-128"/>
                <a:ea typeface="BIZ UDPゴシック" panose="020B0400000000000000" pitchFamily="50" charset="-128"/>
              </a:rPr>
              <a:t>道路インフラ</a:t>
            </a:r>
            <a:r>
              <a:rPr lang="ja-JP" altLang="en-US" sz="1400" dirty="0">
                <a:latin typeface="BIZ UDPゴシック" panose="020B0400000000000000" pitchFamily="50" charset="-128"/>
                <a:ea typeface="BIZ UDPゴシック" panose="020B0400000000000000" pitchFamily="50" charset="-128"/>
              </a:rPr>
              <a:t>では、淀川左岸線延伸部を府市共同の</a:t>
            </a:r>
            <a:r>
              <a:rPr lang="ja-JP" altLang="en-US" sz="1400" dirty="0" smtClean="0">
                <a:latin typeface="BIZ UDPゴシック" panose="020B0400000000000000" pitchFamily="50" charset="-128"/>
                <a:ea typeface="BIZ UDPゴシック" panose="020B0400000000000000" pitchFamily="50" charset="-128"/>
              </a:rPr>
              <a:t>取組に</a:t>
            </a:r>
            <a:r>
              <a:rPr lang="ja-JP" altLang="en-US" sz="1400" dirty="0">
                <a:latin typeface="BIZ UDPゴシック" panose="020B0400000000000000" pitchFamily="50" charset="-128"/>
                <a:ea typeface="BIZ UDPゴシック" panose="020B0400000000000000" pitchFamily="50" charset="-128"/>
              </a:rPr>
              <a:t>より事業化。大阪都市圏に</a:t>
            </a:r>
            <a:r>
              <a:rPr lang="ja-JP" altLang="en-US" sz="1400" dirty="0" smtClean="0">
                <a:latin typeface="BIZ UDPゴシック" panose="020B0400000000000000" pitchFamily="50" charset="-128"/>
                <a:ea typeface="BIZ UDPゴシック" panose="020B0400000000000000" pitchFamily="50" charset="-128"/>
              </a:rPr>
              <a:t>おけるミッシングリンク</a:t>
            </a:r>
            <a:r>
              <a:rPr lang="ja-JP" altLang="en-US" sz="1400" dirty="0">
                <a:latin typeface="BIZ UDPゴシック" panose="020B0400000000000000" pitchFamily="50" charset="-128"/>
                <a:ea typeface="BIZ UDPゴシック" panose="020B0400000000000000" pitchFamily="50" charset="-128"/>
              </a:rPr>
              <a:t>の解消へ。</a:t>
            </a:r>
          </a:p>
        </p:txBody>
      </p:sp>
      <p:grpSp>
        <p:nvGrpSpPr>
          <p:cNvPr id="58" name="グループ化 57">
            <a:extLst>
              <a:ext uri="{FF2B5EF4-FFF2-40B4-BE49-F238E27FC236}">
                <a16:creationId xmlns:a16="http://schemas.microsoft.com/office/drawing/2014/main" id="{E2A71768-E299-8B3D-252A-F6CAA565E19E}"/>
              </a:ext>
            </a:extLst>
          </p:cNvPr>
          <p:cNvGrpSpPr/>
          <p:nvPr/>
        </p:nvGrpSpPr>
        <p:grpSpPr>
          <a:xfrm>
            <a:off x="5796000" y="3096000"/>
            <a:ext cx="454343" cy="139669"/>
            <a:chOff x="1234121" y="4127414"/>
            <a:chExt cx="993101" cy="320650"/>
          </a:xfrm>
          <a:solidFill>
            <a:srgbClr val="FF0000"/>
          </a:solidFill>
        </p:grpSpPr>
        <p:sp>
          <p:nvSpPr>
            <p:cNvPr id="59" name="正方形/長方形 58">
              <a:extLst>
                <a:ext uri="{FF2B5EF4-FFF2-40B4-BE49-F238E27FC236}">
                  <a16:creationId xmlns:a16="http://schemas.microsoft.com/office/drawing/2014/main" id="{7194B125-2382-FADA-8F87-1317A10E0506}"/>
                </a:ext>
              </a:extLst>
            </p:cNvPr>
            <p:cNvSpPr/>
            <p:nvPr/>
          </p:nvSpPr>
          <p:spPr>
            <a:xfrm rot="2557577">
              <a:off x="1234121" y="4231270"/>
              <a:ext cx="459105" cy="21679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F0000"/>
                </a:solidFill>
              </a:endParaRPr>
            </a:p>
          </p:txBody>
        </p:sp>
        <p:sp>
          <p:nvSpPr>
            <p:cNvPr id="60" name="正方形/長方形 59">
              <a:extLst>
                <a:ext uri="{FF2B5EF4-FFF2-40B4-BE49-F238E27FC236}">
                  <a16:creationId xmlns:a16="http://schemas.microsoft.com/office/drawing/2014/main" id="{3177B299-6CF2-3438-B841-16983B474D9A}"/>
                </a:ext>
              </a:extLst>
            </p:cNvPr>
            <p:cNvSpPr/>
            <p:nvPr/>
          </p:nvSpPr>
          <p:spPr>
            <a:xfrm rot="19275441">
              <a:off x="1413588" y="4127414"/>
              <a:ext cx="813634" cy="22459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F0000"/>
                </a:solidFill>
              </a:endParaRPr>
            </a:p>
          </p:txBody>
        </p:sp>
      </p:grpSp>
      <p:sp>
        <p:nvSpPr>
          <p:cNvPr id="13" name="テキスト ボックス 12"/>
          <p:cNvSpPr txBox="1"/>
          <p:nvPr/>
        </p:nvSpPr>
        <p:spPr>
          <a:xfrm>
            <a:off x="360000" y="108000"/>
            <a:ext cx="8640000" cy="828000"/>
          </a:xfrm>
          <a:prstGeom prst="rect">
            <a:avLst/>
          </a:prstGeom>
          <a:noFill/>
        </p:spPr>
        <p:txBody>
          <a:bodyPr wrap="square" lIns="36000" tIns="36000" rIns="36000" bIns="36000" rtlCol="0">
            <a:noAutofit/>
          </a:bodyPr>
          <a:lstStyle/>
          <a:p>
            <a:r>
              <a:rPr lang="ja-JP" altLang="en-US" sz="2400" dirty="0">
                <a:latin typeface="BIZ UDPゴシック" panose="020B0400000000000000" pitchFamily="50" charset="-128"/>
                <a:ea typeface="BIZ UDPゴシック" panose="020B0400000000000000" pitchFamily="50" charset="-128"/>
              </a:rPr>
              <a:t>２</a:t>
            </a:r>
            <a:r>
              <a:rPr lang="en-US" altLang="ja-JP" sz="2400" dirty="0" smtClean="0">
                <a:latin typeface="BIZ UDPゴシック" panose="020B0400000000000000" pitchFamily="50" charset="-128"/>
                <a:ea typeface="BIZ UDPゴシック" panose="020B0400000000000000" pitchFamily="50" charset="-128"/>
              </a:rPr>
              <a:t>. </a:t>
            </a:r>
            <a:r>
              <a:rPr lang="ja-JP" altLang="en-US" sz="2400" dirty="0" smtClean="0">
                <a:latin typeface="BIZ UDPゴシック" panose="020B0400000000000000" pitchFamily="50" charset="-128"/>
                <a:ea typeface="BIZ UDPゴシック" panose="020B0400000000000000" pitchFamily="50" charset="-128"/>
              </a:rPr>
              <a:t>府市の改革の取組</a:t>
            </a:r>
            <a:endParaRPr lang="en-US" altLang="ja-JP" sz="2400" dirty="0" smtClean="0">
              <a:latin typeface="BIZ UDPゴシック" panose="020B0400000000000000" pitchFamily="50" charset="-128"/>
              <a:ea typeface="BIZ UDPゴシック" panose="020B0400000000000000" pitchFamily="50" charset="-128"/>
            </a:endParaRPr>
          </a:p>
          <a:p>
            <a:r>
              <a:rPr lang="ja-JP" altLang="en-US" sz="2400" dirty="0">
                <a:latin typeface="BIZ UDPゴシック" panose="020B0400000000000000" pitchFamily="50" charset="-128"/>
                <a:ea typeface="BIZ UDPゴシック" panose="020B0400000000000000" pitchFamily="50" charset="-128"/>
              </a:rPr>
              <a:t>　</a:t>
            </a:r>
            <a:r>
              <a:rPr lang="ja-JP" altLang="en-US" sz="2000" dirty="0">
                <a:latin typeface="BIZ UDPゴシック" panose="020B0400000000000000" pitchFamily="50" charset="-128"/>
                <a:ea typeface="BIZ UDPゴシック" panose="020B0400000000000000" pitchFamily="50" charset="-128"/>
              </a:rPr>
              <a:t>⑵　</a:t>
            </a:r>
            <a:r>
              <a:rPr lang="ja-JP" altLang="en-US" sz="2000" dirty="0" smtClean="0">
                <a:latin typeface="BIZ UDPゴシック" panose="020B0400000000000000" pitchFamily="50" charset="-128"/>
                <a:ea typeface="BIZ UDPゴシック" panose="020B0400000000000000" pitchFamily="50" charset="-128"/>
              </a:rPr>
              <a:t>遅れていたインフラの整備</a:t>
            </a:r>
            <a:endParaRPr lang="ja-JP" altLang="en-US" sz="2000" dirty="0">
              <a:latin typeface="BIZ UDPゴシック" panose="020B0400000000000000" pitchFamily="50" charset="-128"/>
              <a:ea typeface="BIZ UDPゴシック" panose="020B0400000000000000" pitchFamily="50" charset="-128"/>
            </a:endParaRPr>
          </a:p>
          <a:p>
            <a:endParaRPr lang="ja-JP" altLang="en-US" sz="2400" dirty="0">
              <a:latin typeface="BIZ UDPゴシック" panose="020B0400000000000000" pitchFamily="50" charset="-128"/>
              <a:ea typeface="BIZ UDPゴシック" panose="020B0400000000000000" pitchFamily="50" charset="-128"/>
            </a:endParaRPr>
          </a:p>
        </p:txBody>
      </p:sp>
      <p:sp>
        <p:nvSpPr>
          <p:cNvPr id="14" name="スライド番号プレースホルダー 3"/>
          <p:cNvSpPr>
            <a:spLocks noGrp="1"/>
          </p:cNvSpPr>
          <p:nvPr>
            <p:ph type="sldNum" sz="quarter" idx="12"/>
          </p:nvPr>
        </p:nvSpPr>
        <p:spPr>
          <a:xfrm>
            <a:off x="7086600" y="6483071"/>
            <a:ext cx="2057400" cy="365125"/>
          </a:xfrm>
        </p:spPr>
        <p:txBody>
          <a:bodyPr/>
          <a:lstStyle/>
          <a:p>
            <a:fld id="{138CA411-231B-42B9-AF63-97A64194AA60}" type="slidenum">
              <a:rPr lang="ja-JP" altLang="en-US" smtClean="0"/>
              <a:pPr/>
              <a:t>18</a:t>
            </a:fld>
            <a:endParaRPr lang="ja-JP" altLang="en-US" dirty="0"/>
          </a:p>
        </p:txBody>
      </p:sp>
    </p:spTree>
    <p:extLst>
      <p:ext uri="{BB962C8B-B14F-4D97-AF65-F5344CB8AC3E}">
        <p14:creationId xmlns:p14="http://schemas.microsoft.com/office/powerpoint/2010/main" val="384765464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テキスト ボックス 83"/>
          <p:cNvSpPr txBox="1"/>
          <p:nvPr/>
        </p:nvSpPr>
        <p:spPr>
          <a:xfrm>
            <a:off x="5004000" y="1764000"/>
            <a:ext cx="756000" cy="360000"/>
          </a:xfrm>
          <a:prstGeom prst="rect">
            <a:avLst/>
          </a:prstGeom>
          <a:noFill/>
        </p:spPr>
        <p:txBody>
          <a:bodyPr wrap="square" lIns="36000" tIns="36000" rIns="36000" bIns="36000" rtlCol="0">
            <a:noAutofit/>
          </a:bodyPr>
          <a:lstStyle/>
          <a:p>
            <a:r>
              <a:rPr kumimoji="1" lang="ja-JP" altLang="en-US" sz="900" dirty="0" smtClean="0">
                <a:latin typeface="BIZ UDPゴシック" panose="020B0400000000000000" pitchFamily="50" charset="-128"/>
                <a:ea typeface="BIZ UDPゴシック" panose="020B0400000000000000" pitchFamily="50" charset="-128"/>
              </a:rPr>
              <a:t>事業費</a:t>
            </a:r>
            <a:endParaRPr kumimoji="1" lang="en-US" altLang="ja-JP" sz="900" dirty="0" smtClean="0">
              <a:latin typeface="BIZ UDPゴシック" panose="020B0400000000000000" pitchFamily="50" charset="-128"/>
              <a:ea typeface="BIZ UDPゴシック" panose="020B0400000000000000" pitchFamily="50" charset="-128"/>
            </a:endParaRPr>
          </a:p>
          <a:p>
            <a:r>
              <a:rPr kumimoji="1" lang="ja-JP" altLang="en-US" sz="900" dirty="0" smtClean="0">
                <a:latin typeface="BIZ UDPゴシック" panose="020B0400000000000000" pitchFamily="50" charset="-128"/>
                <a:ea typeface="BIZ UDPゴシック" panose="020B0400000000000000" pitchFamily="50" charset="-128"/>
              </a:rPr>
              <a:t>約</a:t>
            </a:r>
            <a:r>
              <a:rPr lang="en-US" altLang="ja-JP" sz="900" dirty="0" smtClean="0">
                <a:latin typeface="BIZ UDPゴシック" panose="020B0400000000000000" pitchFamily="50" charset="-128"/>
                <a:ea typeface="BIZ UDPゴシック" panose="020B0400000000000000" pitchFamily="50" charset="-128"/>
              </a:rPr>
              <a:t>874</a:t>
            </a:r>
            <a:r>
              <a:rPr kumimoji="1" lang="ja-JP" altLang="en-US" sz="900" dirty="0" smtClean="0">
                <a:latin typeface="BIZ UDPゴシック" panose="020B0400000000000000" pitchFamily="50" charset="-128"/>
                <a:ea typeface="BIZ UDPゴシック" panose="020B0400000000000000" pitchFamily="50" charset="-128"/>
              </a:rPr>
              <a:t>億円</a:t>
            </a:r>
            <a:endParaRPr kumimoji="1" lang="ja-JP" altLang="en-US" sz="900" dirty="0">
              <a:latin typeface="BIZ UDPゴシック" panose="020B0400000000000000" pitchFamily="50" charset="-128"/>
              <a:ea typeface="BIZ UDPゴシック" panose="020B0400000000000000" pitchFamily="50" charset="-128"/>
            </a:endParaRPr>
          </a:p>
        </p:txBody>
      </p:sp>
      <p:cxnSp>
        <p:nvCxnSpPr>
          <p:cNvPr id="5" name="直線コネクタ 4"/>
          <p:cNvCxnSpPr/>
          <p:nvPr/>
        </p:nvCxnSpPr>
        <p:spPr>
          <a:xfrm>
            <a:off x="216000" y="648000"/>
            <a:ext cx="8676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テキスト ボックス 5"/>
          <p:cNvSpPr txBox="1"/>
          <p:nvPr/>
        </p:nvSpPr>
        <p:spPr>
          <a:xfrm>
            <a:off x="144000" y="180000"/>
            <a:ext cx="4320000" cy="432000"/>
          </a:xfrm>
          <a:prstGeom prst="rect">
            <a:avLst/>
          </a:prstGeom>
          <a:noFill/>
        </p:spPr>
        <p:txBody>
          <a:bodyPr wrap="none" lIns="36000" tIns="36000" rIns="36000" bIns="3600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1" lang="ja-JP" altLang="en-US" sz="2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都市交通基盤整備の動き</a:t>
            </a:r>
            <a:r>
              <a:rPr kumimoji="1" lang="en-US" altLang="ja-JP" sz="2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endParaRPr kumimoji="1" lang="ja-JP" altLang="en-US" sz="2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2" name="正方形/長方形 1"/>
          <p:cNvSpPr/>
          <p:nvPr/>
        </p:nvSpPr>
        <p:spPr>
          <a:xfrm>
            <a:off x="1008000" y="828000"/>
            <a:ext cx="900000" cy="28660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a:latin typeface="BIZ UDPゴシック" panose="020B0400000000000000" pitchFamily="50" charset="-128"/>
                <a:ea typeface="BIZ UDPゴシック" panose="020B0400000000000000" pitchFamily="50" charset="-128"/>
              </a:rPr>
              <a:t>空港</a:t>
            </a:r>
            <a:endParaRPr kumimoji="1" lang="ja-JP" altLang="en-US" sz="1200" dirty="0">
              <a:latin typeface="BIZ UDPゴシック" panose="020B0400000000000000" pitchFamily="50" charset="-128"/>
              <a:ea typeface="BIZ UDPゴシック" panose="020B0400000000000000" pitchFamily="50" charset="-128"/>
            </a:endParaRPr>
          </a:p>
        </p:txBody>
      </p:sp>
      <p:sp>
        <p:nvSpPr>
          <p:cNvPr id="8" name="正方形/長方形 7"/>
          <p:cNvSpPr/>
          <p:nvPr/>
        </p:nvSpPr>
        <p:spPr>
          <a:xfrm>
            <a:off x="1980000" y="828000"/>
            <a:ext cx="900000" cy="28660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smtClean="0">
                <a:latin typeface="BIZ UDPゴシック" panose="020B0400000000000000" pitchFamily="50" charset="-128"/>
                <a:ea typeface="BIZ UDPゴシック" panose="020B0400000000000000" pitchFamily="50" charset="-128"/>
              </a:rPr>
              <a:t>鉄道（駅）</a:t>
            </a:r>
            <a:endParaRPr kumimoji="1" lang="ja-JP" altLang="en-US" sz="1200" dirty="0">
              <a:latin typeface="BIZ UDPゴシック" panose="020B0400000000000000" pitchFamily="50" charset="-128"/>
              <a:ea typeface="BIZ UDPゴシック" panose="020B0400000000000000" pitchFamily="50" charset="-128"/>
            </a:endParaRPr>
          </a:p>
        </p:txBody>
      </p:sp>
      <p:sp>
        <p:nvSpPr>
          <p:cNvPr id="9" name="正方形/長方形 8"/>
          <p:cNvSpPr/>
          <p:nvPr/>
        </p:nvSpPr>
        <p:spPr>
          <a:xfrm>
            <a:off x="2952000" y="828000"/>
            <a:ext cx="4788000" cy="28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smtClean="0">
                <a:latin typeface="BIZ UDPゴシック" panose="020B0400000000000000" pitchFamily="50" charset="-128"/>
                <a:ea typeface="BIZ UDPゴシック" panose="020B0400000000000000" pitchFamily="50" charset="-128"/>
              </a:rPr>
              <a:t>鉄道（路線）</a:t>
            </a:r>
            <a:endParaRPr kumimoji="1" lang="ja-JP" altLang="en-US" sz="1200" dirty="0">
              <a:latin typeface="BIZ UDPゴシック" panose="020B0400000000000000" pitchFamily="50" charset="-128"/>
              <a:ea typeface="BIZ UDPゴシック" panose="020B0400000000000000" pitchFamily="50" charset="-128"/>
            </a:endParaRPr>
          </a:p>
        </p:txBody>
      </p:sp>
      <p:sp>
        <p:nvSpPr>
          <p:cNvPr id="10" name="正方形/長方形 9"/>
          <p:cNvSpPr/>
          <p:nvPr/>
        </p:nvSpPr>
        <p:spPr>
          <a:xfrm>
            <a:off x="7812000" y="828000"/>
            <a:ext cx="900000" cy="28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a:latin typeface="BIZ UDPゴシック" panose="020B0400000000000000" pitchFamily="50" charset="-128"/>
                <a:ea typeface="BIZ UDPゴシック" panose="020B0400000000000000" pitchFamily="50" charset="-128"/>
              </a:rPr>
              <a:t>道路</a:t>
            </a:r>
            <a:endParaRPr kumimoji="1" lang="ja-JP" altLang="en-US" sz="1200" dirty="0">
              <a:latin typeface="BIZ UDPゴシック" panose="020B0400000000000000" pitchFamily="50" charset="-128"/>
              <a:ea typeface="BIZ UDPゴシック" panose="020B0400000000000000" pitchFamily="50" charset="-128"/>
            </a:endParaRPr>
          </a:p>
        </p:txBody>
      </p:sp>
      <p:sp>
        <p:nvSpPr>
          <p:cNvPr id="3" name="テキスト ボックス 2"/>
          <p:cNvSpPr txBox="1"/>
          <p:nvPr/>
        </p:nvSpPr>
        <p:spPr>
          <a:xfrm>
            <a:off x="1008000" y="1116000"/>
            <a:ext cx="900000" cy="540000"/>
          </a:xfrm>
          <a:prstGeom prst="rect">
            <a:avLst/>
          </a:prstGeom>
          <a:noFill/>
        </p:spPr>
        <p:txBody>
          <a:bodyPr wrap="square" lIns="36000" tIns="36000" rIns="36000" bIns="36000" rtlCol="0">
            <a:noAutofit/>
          </a:bodyPr>
          <a:lstStyle/>
          <a:p>
            <a:r>
              <a:rPr lang="ja-JP" altLang="en-US" sz="1000" dirty="0">
                <a:latin typeface="BIZ UDPゴシック" panose="020B0400000000000000" pitchFamily="50" charset="-128"/>
                <a:ea typeface="BIZ UDPゴシック" panose="020B0400000000000000" pitchFamily="50" charset="-128"/>
              </a:rPr>
              <a:t>空港</a:t>
            </a:r>
            <a:r>
              <a:rPr lang="ja-JP" altLang="en-US" sz="1000" dirty="0" smtClean="0">
                <a:latin typeface="BIZ UDPゴシック" panose="020B0400000000000000" pitchFamily="50" charset="-128"/>
                <a:ea typeface="BIZ UDPゴシック" panose="020B0400000000000000" pitchFamily="50" charset="-128"/>
              </a:rPr>
              <a:t>政策</a:t>
            </a:r>
            <a:endParaRPr lang="en-US" altLang="ja-JP" sz="1000" dirty="0" smtClean="0">
              <a:latin typeface="BIZ UDPゴシック" panose="020B0400000000000000" pitchFamily="50" charset="-128"/>
              <a:ea typeface="BIZ UDPゴシック" panose="020B0400000000000000" pitchFamily="50" charset="-128"/>
            </a:endParaRPr>
          </a:p>
          <a:p>
            <a:r>
              <a:rPr kumimoji="1" lang="ja-JP" altLang="en-US" sz="1000" dirty="0" smtClean="0">
                <a:latin typeface="BIZ UDPゴシック" panose="020B0400000000000000" pitchFamily="50" charset="-128"/>
                <a:ea typeface="BIZ UDPゴシック" panose="020B0400000000000000" pitchFamily="50" charset="-128"/>
              </a:rPr>
              <a:t>（経営統合と関空の活性化）</a:t>
            </a:r>
            <a:endParaRPr kumimoji="1" lang="ja-JP" altLang="en-US" sz="1000" dirty="0">
              <a:latin typeface="BIZ UDPゴシック" panose="020B0400000000000000" pitchFamily="50" charset="-128"/>
              <a:ea typeface="BIZ UDPゴシック" panose="020B0400000000000000" pitchFamily="50" charset="-128"/>
            </a:endParaRPr>
          </a:p>
        </p:txBody>
      </p:sp>
      <p:sp>
        <p:nvSpPr>
          <p:cNvPr id="12" name="テキスト ボックス 11"/>
          <p:cNvSpPr txBox="1"/>
          <p:nvPr/>
        </p:nvSpPr>
        <p:spPr>
          <a:xfrm>
            <a:off x="1980000" y="1116000"/>
            <a:ext cx="900000" cy="540000"/>
          </a:xfrm>
          <a:prstGeom prst="rect">
            <a:avLst/>
          </a:prstGeom>
          <a:noFill/>
        </p:spPr>
        <p:txBody>
          <a:bodyPr wrap="square" lIns="36000" tIns="36000" rIns="36000" bIns="36000" rtlCol="0">
            <a:noAutofit/>
          </a:bodyPr>
          <a:lstStyle/>
          <a:p>
            <a:r>
              <a:rPr lang="ja-JP" altLang="en-US" sz="1000" dirty="0" smtClean="0">
                <a:latin typeface="BIZ UDPゴシック" panose="020B0400000000000000" pitchFamily="50" charset="-128"/>
                <a:ea typeface="BIZ UDPゴシック" panose="020B0400000000000000" pitchFamily="50" charset="-128"/>
              </a:rPr>
              <a:t>大阪駅（うめきたエリア）</a:t>
            </a:r>
            <a:endParaRPr lang="en-US" altLang="ja-JP" sz="1000" dirty="0" smtClean="0">
              <a:solidFill>
                <a:schemeClr val="accent4">
                  <a:lumMod val="75000"/>
                </a:schemeClr>
              </a:solidFill>
              <a:latin typeface="BIZ UDPゴシック" panose="020B0400000000000000" pitchFamily="50" charset="-128"/>
              <a:ea typeface="BIZ UDPゴシック" panose="020B0400000000000000" pitchFamily="50" charset="-128"/>
            </a:endParaRPr>
          </a:p>
          <a:p>
            <a:r>
              <a:rPr lang="ja-JP" altLang="en-US" sz="1000" dirty="0" smtClean="0">
                <a:latin typeface="BIZ UDPゴシック" panose="020B0400000000000000" pitchFamily="50" charset="-128"/>
                <a:ea typeface="BIZ UDPゴシック" panose="020B0400000000000000" pitchFamily="50" charset="-128"/>
              </a:rPr>
              <a:t>（うめきた２期開発）</a:t>
            </a:r>
            <a:endParaRPr lang="en-US" altLang="ja-JP" sz="1000" dirty="0" smtClean="0">
              <a:latin typeface="BIZ UDPゴシック" panose="020B0400000000000000" pitchFamily="50" charset="-128"/>
              <a:ea typeface="BIZ UDPゴシック" panose="020B0400000000000000" pitchFamily="50" charset="-128"/>
            </a:endParaRPr>
          </a:p>
        </p:txBody>
      </p:sp>
      <p:sp>
        <p:nvSpPr>
          <p:cNvPr id="13" name="テキスト ボックス 12"/>
          <p:cNvSpPr txBox="1"/>
          <p:nvPr/>
        </p:nvSpPr>
        <p:spPr>
          <a:xfrm>
            <a:off x="2952000" y="1116000"/>
            <a:ext cx="900000" cy="540000"/>
          </a:xfrm>
          <a:prstGeom prst="rect">
            <a:avLst/>
          </a:prstGeom>
          <a:noFill/>
        </p:spPr>
        <p:txBody>
          <a:bodyPr wrap="square" lIns="36000" tIns="36000" rIns="36000" bIns="36000" rtlCol="0">
            <a:noAutofit/>
          </a:bodyPr>
          <a:lstStyle/>
          <a:p>
            <a:r>
              <a:rPr kumimoji="1" lang="ja-JP" altLang="en-US" sz="1000" dirty="0" smtClean="0">
                <a:latin typeface="BIZ UDPゴシック" panose="020B0400000000000000" pitchFamily="50" charset="-128"/>
                <a:ea typeface="BIZ UDPゴシック" panose="020B0400000000000000" pitchFamily="50" charset="-128"/>
              </a:rPr>
              <a:t>なにわ筋線</a:t>
            </a:r>
            <a:endParaRPr kumimoji="1" lang="en-US" altLang="ja-JP" sz="1000" dirty="0" smtClean="0">
              <a:latin typeface="BIZ UDPゴシック" panose="020B0400000000000000" pitchFamily="50" charset="-128"/>
              <a:ea typeface="BIZ UDPゴシック" panose="020B0400000000000000" pitchFamily="50" charset="-128"/>
            </a:endParaRPr>
          </a:p>
          <a:p>
            <a:r>
              <a:rPr lang="ja-JP" altLang="en-US" sz="1000" dirty="0" smtClean="0">
                <a:latin typeface="BIZ UDPゴシック" panose="020B0400000000000000" pitchFamily="50" charset="-128"/>
                <a:ea typeface="BIZ UDPゴシック" panose="020B0400000000000000" pitchFamily="50" charset="-128"/>
              </a:rPr>
              <a:t>（関空アクセス）</a:t>
            </a:r>
            <a:endParaRPr kumimoji="1" lang="ja-JP" altLang="en-US" sz="1000" dirty="0">
              <a:latin typeface="BIZ UDPゴシック" panose="020B0400000000000000" pitchFamily="50" charset="-128"/>
              <a:ea typeface="BIZ UDPゴシック" panose="020B0400000000000000" pitchFamily="50" charset="-128"/>
            </a:endParaRPr>
          </a:p>
        </p:txBody>
      </p:sp>
      <p:sp>
        <p:nvSpPr>
          <p:cNvPr id="14" name="テキスト ボックス 13"/>
          <p:cNvSpPr txBox="1"/>
          <p:nvPr/>
        </p:nvSpPr>
        <p:spPr>
          <a:xfrm>
            <a:off x="3924000" y="1116000"/>
            <a:ext cx="900000" cy="900000"/>
          </a:xfrm>
          <a:prstGeom prst="rect">
            <a:avLst/>
          </a:prstGeom>
          <a:noFill/>
        </p:spPr>
        <p:txBody>
          <a:bodyPr wrap="square" lIns="36000" tIns="36000" rIns="36000" bIns="36000" rtlCol="0">
            <a:noAutofit/>
          </a:bodyPr>
          <a:lstStyle/>
          <a:p>
            <a:r>
              <a:rPr kumimoji="1" lang="ja-JP" altLang="en-US" sz="1000" dirty="0" smtClean="0">
                <a:latin typeface="BIZ UDPゴシック" panose="020B0400000000000000" pitchFamily="50" charset="-128"/>
                <a:ea typeface="BIZ UDPゴシック" panose="020B0400000000000000" pitchFamily="50" charset="-128"/>
              </a:rPr>
              <a:t>なにわ筋連絡線・新大阪連絡線</a:t>
            </a:r>
            <a:endParaRPr kumimoji="1" lang="en-US" altLang="ja-JP" sz="1000" dirty="0" smtClean="0">
              <a:latin typeface="BIZ UDPゴシック" panose="020B0400000000000000" pitchFamily="50" charset="-128"/>
              <a:ea typeface="BIZ UDPゴシック" panose="020B0400000000000000" pitchFamily="50" charset="-128"/>
            </a:endParaRPr>
          </a:p>
          <a:p>
            <a:r>
              <a:rPr lang="ja-JP" altLang="en-US" sz="1000" dirty="0" smtClean="0">
                <a:latin typeface="BIZ UDPゴシック" panose="020B0400000000000000" pitchFamily="50" charset="-128"/>
                <a:ea typeface="BIZ UDPゴシック" panose="020B0400000000000000" pitchFamily="50" charset="-128"/>
              </a:rPr>
              <a:t>（関空・新大阪アクセス）</a:t>
            </a:r>
            <a:endParaRPr kumimoji="1" lang="ja-JP" altLang="en-US" sz="1000" dirty="0">
              <a:latin typeface="BIZ UDPゴシック" panose="020B0400000000000000" pitchFamily="50" charset="-128"/>
              <a:ea typeface="BIZ UDPゴシック" panose="020B0400000000000000" pitchFamily="50" charset="-128"/>
            </a:endParaRPr>
          </a:p>
        </p:txBody>
      </p:sp>
      <p:sp>
        <p:nvSpPr>
          <p:cNvPr id="15" name="テキスト ボックス 14"/>
          <p:cNvSpPr txBox="1"/>
          <p:nvPr/>
        </p:nvSpPr>
        <p:spPr>
          <a:xfrm>
            <a:off x="4896000" y="1116000"/>
            <a:ext cx="900000" cy="720000"/>
          </a:xfrm>
          <a:prstGeom prst="rect">
            <a:avLst/>
          </a:prstGeom>
          <a:noFill/>
        </p:spPr>
        <p:txBody>
          <a:bodyPr wrap="square" lIns="36000" tIns="36000" rIns="36000" bIns="36000" rtlCol="0">
            <a:noAutofit/>
          </a:bodyPr>
          <a:lstStyle/>
          <a:p>
            <a:r>
              <a:rPr kumimoji="1" lang="ja-JP" altLang="en-US" sz="1000" dirty="0" smtClean="0">
                <a:latin typeface="BIZ UDPゴシック" panose="020B0400000000000000" pitchFamily="50" charset="-128"/>
                <a:ea typeface="BIZ UDPゴシック" panose="020B0400000000000000" pitchFamily="50" charset="-128"/>
              </a:rPr>
              <a:t>北大阪急行延伸</a:t>
            </a:r>
            <a:r>
              <a:rPr lang="ja-JP" altLang="en-US" sz="1000" dirty="0" smtClean="0">
                <a:latin typeface="BIZ UDPゴシック" panose="020B0400000000000000" pitchFamily="50" charset="-128"/>
                <a:ea typeface="BIZ UDPゴシック" panose="020B0400000000000000" pitchFamily="50" charset="-128"/>
              </a:rPr>
              <a:t>（南北軸の強化、国土軸アクセス）</a:t>
            </a:r>
            <a:endParaRPr kumimoji="1" lang="ja-JP" altLang="en-US" sz="1000" dirty="0">
              <a:latin typeface="BIZ UDPゴシック" panose="020B0400000000000000" pitchFamily="50" charset="-128"/>
              <a:ea typeface="BIZ UDPゴシック" panose="020B0400000000000000" pitchFamily="50" charset="-128"/>
            </a:endParaRPr>
          </a:p>
        </p:txBody>
      </p:sp>
      <p:sp>
        <p:nvSpPr>
          <p:cNvPr id="16" name="テキスト ボックス 15"/>
          <p:cNvSpPr txBox="1"/>
          <p:nvPr/>
        </p:nvSpPr>
        <p:spPr>
          <a:xfrm>
            <a:off x="5868000" y="1116000"/>
            <a:ext cx="900000" cy="720000"/>
          </a:xfrm>
          <a:prstGeom prst="rect">
            <a:avLst/>
          </a:prstGeom>
          <a:noFill/>
        </p:spPr>
        <p:txBody>
          <a:bodyPr wrap="square" lIns="36000" tIns="36000" rIns="36000" bIns="36000" rtlCol="0">
            <a:noAutofit/>
          </a:bodyPr>
          <a:lstStyle/>
          <a:p>
            <a:r>
              <a:rPr kumimoji="1" lang="ja-JP" altLang="en-US" sz="1000" dirty="0" smtClean="0">
                <a:latin typeface="BIZ UDPゴシック" panose="020B0400000000000000" pitchFamily="50" charset="-128"/>
                <a:ea typeface="BIZ UDPゴシック" panose="020B0400000000000000" pitchFamily="50" charset="-128"/>
              </a:rPr>
              <a:t>大阪モノレール延伸（放射状鉄道の環状結節）</a:t>
            </a:r>
            <a:endParaRPr kumimoji="1" lang="ja-JP" altLang="en-US" sz="1000" dirty="0">
              <a:latin typeface="BIZ UDPゴシック" panose="020B0400000000000000" pitchFamily="50" charset="-128"/>
              <a:ea typeface="BIZ UDPゴシック" panose="020B0400000000000000" pitchFamily="50" charset="-128"/>
            </a:endParaRPr>
          </a:p>
        </p:txBody>
      </p:sp>
      <p:sp>
        <p:nvSpPr>
          <p:cNvPr id="17" name="テキスト ボックス 16"/>
          <p:cNvSpPr txBox="1"/>
          <p:nvPr/>
        </p:nvSpPr>
        <p:spPr>
          <a:xfrm>
            <a:off x="7812000" y="1116000"/>
            <a:ext cx="900000" cy="720000"/>
          </a:xfrm>
          <a:prstGeom prst="rect">
            <a:avLst/>
          </a:prstGeom>
          <a:noFill/>
        </p:spPr>
        <p:txBody>
          <a:bodyPr wrap="square" lIns="36000" tIns="36000" rIns="36000" bIns="36000" rtlCol="0">
            <a:noAutofit/>
          </a:bodyPr>
          <a:lstStyle/>
          <a:p>
            <a:r>
              <a:rPr kumimoji="1" lang="ja-JP" altLang="en-US" sz="1000" dirty="0" smtClean="0">
                <a:latin typeface="BIZ UDPゴシック" panose="020B0400000000000000" pitchFamily="50" charset="-128"/>
                <a:ea typeface="BIZ UDPゴシック" panose="020B0400000000000000" pitchFamily="50" charset="-128"/>
              </a:rPr>
              <a:t>淀川左岸線延伸部（大阪都市再生環状道路の整備）</a:t>
            </a:r>
            <a:endParaRPr kumimoji="1" lang="ja-JP" altLang="en-US" sz="1000" dirty="0">
              <a:latin typeface="BIZ UDPゴシック" panose="020B0400000000000000" pitchFamily="50" charset="-128"/>
              <a:ea typeface="BIZ UDPゴシック" panose="020B0400000000000000" pitchFamily="50" charset="-128"/>
            </a:endParaRPr>
          </a:p>
        </p:txBody>
      </p:sp>
      <p:sp>
        <p:nvSpPr>
          <p:cNvPr id="18" name="角丸四角形 17"/>
          <p:cNvSpPr/>
          <p:nvPr/>
        </p:nvSpPr>
        <p:spPr>
          <a:xfrm>
            <a:off x="936000" y="720000"/>
            <a:ext cx="3960000" cy="1656000"/>
          </a:xfrm>
          <a:prstGeom prst="roundRect">
            <a:avLst/>
          </a:prstGeom>
          <a:noFill/>
          <a:ln w="38100">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19" name="テキスト ボックス 18"/>
          <p:cNvSpPr txBox="1"/>
          <p:nvPr/>
        </p:nvSpPr>
        <p:spPr>
          <a:xfrm>
            <a:off x="1728000" y="2052000"/>
            <a:ext cx="1728000" cy="252000"/>
          </a:xfrm>
          <a:prstGeom prst="rect">
            <a:avLst/>
          </a:prstGeom>
          <a:noFill/>
        </p:spPr>
        <p:txBody>
          <a:bodyPr wrap="square" rtlCol="0">
            <a:spAutoFit/>
          </a:bodyPr>
          <a:lstStyle/>
          <a:p>
            <a:r>
              <a:rPr kumimoji="1" lang="ja-JP" altLang="en-US" sz="1050" b="1" u="sng" dirty="0" smtClean="0">
                <a:solidFill>
                  <a:schemeClr val="accent4">
                    <a:lumMod val="75000"/>
                  </a:schemeClr>
                </a:solidFill>
                <a:latin typeface="BIZ UDPゴシック" panose="020B0400000000000000" pitchFamily="50" charset="-128"/>
                <a:ea typeface="BIZ UDPゴシック" panose="020B0400000000000000" pitchFamily="50" charset="-128"/>
              </a:rPr>
              <a:t>関空活性化・アクセス向上</a:t>
            </a:r>
            <a:endParaRPr kumimoji="1" lang="ja-JP" altLang="en-US" sz="1050" b="1" u="sng" dirty="0">
              <a:solidFill>
                <a:schemeClr val="accent4">
                  <a:lumMod val="75000"/>
                </a:schemeClr>
              </a:solidFill>
              <a:latin typeface="BIZ UDPゴシック" panose="020B0400000000000000" pitchFamily="50" charset="-128"/>
              <a:ea typeface="BIZ UDPゴシック" panose="020B0400000000000000" pitchFamily="50" charset="-128"/>
            </a:endParaRPr>
          </a:p>
        </p:txBody>
      </p:sp>
      <p:sp>
        <p:nvSpPr>
          <p:cNvPr id="21" name="テキスト ボックス 20"/>
          <p:cNvSpPr txBox="1"/>
          <p:nvPr/>
        </p:nvSpPr>
        <p:spPr>
          <a:xfrm>
            <a:off x="34021" y="2325220"/>
            <a:ext cx="1044000" cy="612000"/>
          </a:xfrm>
          <a:prstGeom prst="rect">
            <a:avLst/>
          </a:prstGeom>
          <a:noFill/>
        </p:spPr>
        <p:txBody>
          <a:bodyPr wrap="square" lIns="36000" tIns="36000" rIns="36000" bIns="36000" rtlCol="0">
            <a:noAutofit/>
          </a:bodyPr>
          <a:lstStyle/>
          <a:p>
            <a:pPr marL="177800" indent="-177800"/>
            <a:r>
              <a:rPr lang="ja-JP" altLang="en-US" sz="1100" dirty="0" smtClean="0">
                <a:latin typeface="BIZ UDPゴシック" panose="020B0400000000000000" pitchFamily="50" charset="-128"/>
                <a:ea typeface="BIZ UDPゴシック" panose="020B0400000000000000" pitchFamily="50" charset="-128"/>
              </a:rPr>
              <a:t>① 関係者間で</a:t>
            </a:r>
            <a:endParaRPr lang="en-US" altLang="ja-JP" sz="1100" dirty="0" smtClean="0">
              <a:latin typeface="BIZ UDPゴシック" panose="020B0400000000000000" pitchFamily="50" charset="-128"/>
              <a:ea typeface="BIZ UDPゴシック" panose="020B0400000000000000" pitchFamily="50" charset="-128"/>
            </a:endParaRPr>
          </a:p>
          <a:p>
            <a:pPr marL="177800" indent="-177800"/>
            <a:r>
              <a:rPr lang="ja-JP" altLang="en-US" sz="1100" dirty="0">
                <a:latin typeface="BIZ UDPゴシック" panose="020B0400000000000000" pitchFamily="50" charset="-128"/>
                <a:ea typeface="BIZ UDPゴシック" panose="020B0400000000000000" pitchFamily="50" charset="-128"/>
              </a:rPr>
              <a:t>　</a:t>
            </a:r>
            <a:r>
              <a:rPr lang="ja-JP" altLang="en-US" sz="1100" dirty="0" smtClean="0">
                <a:latin typeface="BIZ UDPゴシック" panose="020B0400000000000000" pitchFamily="50" charset="-128"/>
                <a:ea typeface="BIZ UDPゴシック" panose="020B0400000000000000" pitchFamily="50" charset="-128"/>
              </a:rPr>
              <a:t>　の必要性の</a:t>
            </a:r>
            <a:endParaRPr lang="en-US" altLang="ja-JP" sz="1100" dirty="0" smtClean="0">
              <a:latin typeface="BIZ UDPゴシック" panose="020B0400000000000000" pitchFamily="50" charset="-128"/>
              <a:ea typeface="BIZ UDPゴシック" panose="020B0400000000000000" pitchFamily="50" charset="-128"/>
            </a:endParaRPr>
          </a:p>
          <a:p>
            <a:pPr marL="177800" indent="-177800"/>
            <a:r>
              <a:rPr lang="ja-JP" altLang="en-US" sz="1100" dirty="0">
                <a:latin typeface="BIZ UDPゴシック" panose="020B0400000000000000" pitchFamily="50" charset="-128"/>
                <a:ea typeface="BIZ UDPゴシック" panose="020B0400000000000000" pitchFamily="50" charset="-128"/>
              </a:rPr>
              <a:t>　</a:t>
            </a:r>
            <a:r>
              <a:rPr lang="ja-JP" altLang="en-US" sz="1100" dirty="0" smtClean="0">
                <a:latin typeface="BIZ UDPゴシック" panose="020B0400000000000000" pitchFamily="50" charset="-128"/>
                <a:ea typeface="BIZ UDPゴシック" panose="020B0400000000000000" pitchFamily="50" charset="-128"/>
              </a:rPr>
              <a:t>　整理</a:t>
            </a:r>
            <a:endParaRPr kumimoji="1" lang="ja-JP" altLang="en-US" sz="1100" dirty="0">
              <a:latin typeface="BIZ UDPゴシック" panose="020B0400000000000000" pitchFamily="50" charset="-128"/>
              <a:ea typeface="BIZ UDPゴシック" panose="020B0400000000000000" pitchFamily="50" charset="-128"/>
            </a:endParaRPr>
          </a:p>
        </p:txBody>
      </p:sp>
      <p:sp>
        <p:nvSpPr>
          <p:cNvPr id="22" name="テキスト ボックス 21"/>
          <p:cNvSpPr txBox="1"/>
          <p:nvPr/>
        </p:nvSpPr>
        <p:spPr>
          <a:xfrm>
            <a:off x="34018" y="3187609"/>
            <a:ext cx="1044000" cy="612000"/>
          </a:xfrm>
          <a:prstGeom prst="rect">
            <a:avLst/>
          </a:prstGeom>
          <a:noFill/>
        </p:spPr>
        <p:txBody>
          <a:bodyPr wrap="square" lIns="36000" tIns="36000" rIns="36000" bIns="36000" rtlCol="0">
            <a:noAutofit/>
          </a:bodyPr>
          <a:lstStyle/>
          <a:p>
            <a:pPr marL="177800" indent="-177800"/>
            <a:r>
              <a:rPr lang="ja-JP" altLang="en-US" sz="1100" dirty="0" smtClean="0">
                <a:latin typeface="BIZ UDPゴシック" panose="020B0400000000000000" pitchFamily="50" charset="-128"/>
                <a:ea typeface="BIZ UDPゴシック" panose="020B0400000000000000" pitchFamily="50" charset="-128"/>
              </a:rPr>
              <a:t>② 計画案の深</a:t>
            </a:r>
            <a:endParaRPr lang="en-US" altLang="ja-JP" sz="1100" dirty="0" smtClean="0">
              <a:latin typeface="BIZ UDPゴシック" panose="020B0400000000000000" pitchFamily="50" charset="-128"/>
              <a:ea typeface="BIZ UDPゴシック" panose="020B0400000000000000" pitchFamily="50" charset="-128"/>
            </a:endParaRPr>
          </a:p>
          <a:p>
            <a:pPr marL="177800" indent="-177800"/>
            <a:r>
              <a:rPr lang="ja-JP" altLang="en-US" sz="1100" dirty="0">
                <a:latin typeface="BIZ UDPゴシック" panose="020B0400000000000000" pitchFamily="50" charset="-128"/>
                <a:ea typeface="BIZ UDPゴシック" panose="020B0400000000000000" pitchFamily="50" charset="-128"/>
              </a:rPr>
              <a:t>　</a:t>
            </a:r>
            <a:r>
              <a:rPr lang="ja-JP" altLang="en-US" sz="1100" dirty="0" smtClean="0">
                <a:latin typeface="BIZ UDPゴシック" panose="020B0400000000000000" pitchFamily="50" charset="-128"/>
                <a:ea typeface="BIZ UDPゴシック" panose="020B0400000000000000" pitchFamily="50" charset="-128"/>
              </a:rPr>
              <a:t>　度化</a:t>
            </a:r>
            <a:endParaRPr kumimoji="1" lang="ja-JP" altLang="en-US" sz="1100" dirty="0">
              <a:latin typeface="BIZ UDPゴシック" panose="020B0400000000000000" pitchFamily="50" charset="-128"/>
              <a:ea typeface="BIZ UDPゴシック" panose="020B0400000000000000" pitchFamily="50" charset="-128"/>
            </a:endParaRPr>
          </a:p>
        </p:txBody>
      </p:sp>
      <p:sp>
        <p:nvSpPr>
          <p:cNvPr id="23" name="テキスト ボックス 22"/>
          <p:cNvSpPr txBox="1"/>
          <p:nvPr/>
        </p:nvSpPr>
        <p:spPr>
          <a:xfrm>
            <a:off x="34017" y="3865332"/>
            <a:ext cx="1044000" cy="612000"/>
          </a:xfrm>
          <a:prstGeom prst="rect">
            <a:avLst/>
          </a:prstGeom>
          <a:noFill/>
        </p:spPr>
        <p:txBody>
          <a:bodyPr wrap="square" lIns="36000" tIns="36000" rIns="36000" bIns="36000" rtlCol="0">
            <a:noAutofit/>
          </a:bodyPr>
          <a:lstStyle/>
          <a:p>
            <a:pPr marL="177800" indent="-177800"/>
            <a:r>
              <a:rPr lang="ja-JP" altLang="en-US" sz="1100" dirty="0" smtClean="0">
                <a:latin typeface="BIZ UDPゴシック" panose="020B0400000000000000" pitchFamily="50" charset="-128"/>
                <a:ea typeface="BIZ UDPゴシック" panose="020B0400000000000000" pitchFamily="50" charset="-128"/>
              </a:rPr>
              <a:t>③ 法定手続き</a:t>
            </a:r>
            <a:endParaRPr lang="en-US" altLang="ja-JP" sz="1100" dirty="0" smtClean="0">
              <a:latin typeface="BIZ UDPゴシック" panose="020B0400000000000000" pitchFamily="50" charset="-128"/>
              <a:ea typeface="BIZ UDPゴシック" panose="020B0400000000000000" pitchFamily="50" charset="-128"/>
            </a:endParaRPr>
          </a:p>
          <a:p>
            <a:pPr marL="177800" indent="-177800"/>
            <a:r>
              <a:rPr lang="ja-JP" altLang="en-US" sz="1100" dirty="0">
                <a:latin typeface="BIZ UDPゴシック" panose="020B0400000000000000" pitchFamily="50" charset="-128"/>
                <a:ea typeface="BIZ UDPゴシック" panose="020B0400000000000000" pitchFamily="50" charset="-128"/>
              </a:rPr>
              <a:t>　</a:t>
            </a:r>
            <a:r>
              <a:rPr lang="ja-JP" altLang="en-US" sz="1100" dirty="0" smtClean="0">
                <a:latin typeface="BIZ UDPゴシック" panose="020B0400000000000000" pitchFamily="50" charset="-128"/>
                <a:ea typeface="BIZ UDPゴシック" panose="020B0400000000000000" pitchFamily="50" charset="-128"/>
              </a:rPr>
              <a:t>　（都市計画、</a:t>
            </a:r>
            <a:endParaRPr lang="en-US" altLang="ja-JP" sz="1100" dirty="0" smtClean="0">
              <a:latin typeface="BIZ UDPゴシック" panose="020B0400000000000000" pitchFamily="50" charset="-128"/>
              <a:ea typeface="BIZ UDPゴシック" panose="020B0400000000000000" pitchFamily="50" charset="-128"/>
            </a:endParaRPr>
          </a:p>
          <a:p>
            <a:pPr marL="177800" indent="-177800"/>
            <a:r>
              <a:rPr lang="ja-JP" altLang="en-US" sz="1100" dirty="0">
                <a:latin typeface="BIZ UDPゴシック" panose="020B0400000000000000" pitchFamily="50" charset="-128"/>
                <a:ea typeface="BIZ UDPゴシック" panose="020B0400000000000000" pitchFamily="50" charset="-128"/>
              </a:rPr>
              <a:t>　</a:t>
            </a:r>
            <a:r>
              <a:rPr lang="ja-JP" altLang="en-US" sz="1100" dirty="0" smtClean="0">
                <a:latin typeface="BIZ UDPゴシック" panose="020B0400000000000000" pitchFamily="50" charset="-128"/>
                <a:ea typeface="BIZ UDPゴシック" panose="020B0400000000000000" pitchFamily="50" charset="-128"/>
              </a:rPr>
              <a:t>　環境アセス</a:t>
            </a:r>
            <a:endParaRPr lang="en-US" altLang="ja-JP" sz="1100" dirty="0" smtClean="0">
              <a:latin typeface="BIZ UDPゴシック" panose="020B0400000000000000" pitchFamily="50" charset="-128"/>
              <a:ea typeface="BIZ UDPゴシック" panose="020B0400000000000000" pitchFamily="50" charset="-128"/>
            </a:endParaRPr>
          </a:p>
          <a:p>
            <a:pPr marL="177800" indent="-177800"/>
            <a:r>
              <a:rPr lang="ja-JP" altLang="en-US" sz="1100" dirty="0">
                <a:latin typeface="BIZ UDPゴシック" panose="020B0400000000000000" pitchFamily="50" charset="-128"/>
                <a:ea typeface="BIZ UDPゴシック" panose="020B0400000000000000" pitchFamily="50" charset="-128"/>
              </a:rPr>
              <a:t>　</a:t>
            </a:r>
            <a:r>
              <a:rPr lang="ja-JP" altLang="en-US" sz="1100" dirty="0" smtClean="0">
                <a:latin typeface="BIZ UDPゴシック" panose="020B0400000000000000" pitchFamily="50" charset="-128"/>
                <a:ea typeface="BIZ UDPゴシック" panose="020B0400000000000000" pitchFamily="50" charset="-128"/>
              </a:rPr>
              <a:t>　等）</a:t>
            </a:r>
            <a:endParaRPr kumimoji="1" lang="ja-JP" altLang="en-US" sz="1100" dirty="0">
              <a:latin typeface="BIZ UDPゴシック" panose="020B0400000000000000" pitchFamily="50" charset="-128"/>
              <a:ea typeface="BIZ UDPゴシック" panose="020B0400000000000000" pitchFamily="50" charset="-128"/>
            </a:endParaRPr>
          </a:p>
        </p:txBody>
      </p:sp>
      <p:sp>
        <p:nvSpPr>
          <p:cNvPr id="24" name="テキスト ボックス 23"/>
          <p:cNvSpPr txBox="1"/>
          <p:nvPr/>
        </p:nvSpPr>
        <p:spPr>
          <a:xfrm>
            <a:off x="34017" y="4733695"/>
            <a:ext cx="1044000" cy="612000"/>
          </a:xfrm>
          <a:prstGeom prst="rect">
            <a:avLst/>
          </a:prstGeom>
          <a:noFill/>
        </p:spPr>
        <p:txBody>
          <a:bodyPr wrap="square" lIns="36000" tIns="36000" rIns="36000" bIns="36000" rtlCol="0">
            <a:noAutofit/>
          </a:bodyPr>
          <a:lstStyle/>
          <a:p>
            <a:pPr marL="177800" indent="-177800"/>
            <a:r>
              <a:rPr lang="ja-JP" altLang="en-US" sz="1100" dirty="0" smtClean="0">
                <a:latin typeface="BIZ UDPゴシック" panose="020B0400000000000000" pitchFamily="50" charset="-128"/>
                <a:ea typeface="BIZ UDPゴシック" panose="020B0400000000000000" pitchFamily="50" charset="-128"/>
              </a:rPr>
              <a:t>④ 現地での施</a:t>
            </a:r>
            <a:endParaRPr lang="en-US" altLang="ja-JP" sz="1100" dirty="0" smtClean="0">
              <a:latin typeface="BIZ UDPゴシック" panose="020B0400000000000000" pitchFamily="50" charset="-128"/>
              <a:ea typeface="BIZ UDPゴシック" panose="020B0400000000000000" pitchFamily="50" charset="-128"/>
            </a:endParaRPr>
          </a:p>
          <a:p>
            <a:pPr marL="177800" indent="-177800"/>
            <a:r>
              <a:rPr lang="ja-JP" altLang="en-US" sz="1100" dirty="0">
                <a:latin typeface="BIZ UDPゴシック" panose="020B0400000000000000" pitchFamily="50" charset="-128"/>
                <a:ea typeface="BIZ UDPゴシック" panose="020B0400000000000000" pitchFamily="50" charset="-128"/>
              </a:rPr>
              <a:t>　</a:t>
            </a:r>
            <a:r>
              <a:rPr lang="ja-JP" altLang="en-US" sz="1100" dirty="0" smtClean="0">
                <a:latin typeface="BIZ UDPゴシック" panose="020B0400000000000000" pitchFamily="50" charset="-128"/>
                <a:ea typeface="BIZ UDPゴシック" panose="020B0400000000000000" pitchFamily="50" charset="-128"/>
              </a:rPr>
              <a:t>　工（測量、設</a:t>
            </a:r>
            <a:endParaRPr lang="en-US" altLang="ja-JP" sz="1100" dirty="0" smtClean="0">
              <a:latin typeface="BIZ UDPゴシック" panose="020B0400000000000000" pitchFamily="50" charset="-128"/>
              <a:ea typeface="BIZ UDPゴシック" panose="020B0400000000000000" pitchFamily="50" charset="-128"/>
            </a:endParaRPr>
          </a:p>
          <a:p>
            <a:pPr marL="177800" indent="-177800"/>
            <a:r>
              <a:rPr lang="ja-JP" altLang="en-US" sz="1100" dirty="0">
                <a:latin typeface="BIZ UDPゴシック" panose="020B0400000000000000" pitchFamily="50" charset="-128"/>
                <a:ea typeface="BIZ UDPゴシック" panose="020B0400000000000000" pitchFamily="50" charset="-128"/>
              </a:rPr>
              <a:t>　</a:t>
            </a:r>
            <a:r>
              <a:rPr lang="ja-JP" altLang="en-US" sz="1100" dirty="0" smtClean="0">
                <a:latin typeface="BIZ UDPゴシック" panose="020B0400000000000000" pitchFamily="50" charset="-128"/>
                <a:ea typeface="BIZ UDPゴシック" panose="020B0400000000000000" pitchFamily="50" charset="-128"/>
              </a:rPr>
              <a:t>　計等を含む）</a:t>
            </a:r>
            <a:endParaRPr kumimoji="1" lang="ja-JP" altLang="en-US" sz="1100" dirty="0">
              <a:latin typeface="BIZ UDPゴシック" panose="020B0400000000000000" pitchFamily="50" charset="-128"/>
              <a:ea typeface="BIZ UDPゴシック" panose="020B0400000000000000" pitchFamily="50" charset="-128"/>
            </a:endParaRPr>
          </a:p>
        </p:txBody>
      </p:sp>
      <p:sp>
        <p:nvSpPr>
          <p:cNvPr id="25" name="テキスト ボックス 24"/>
          <p:cNvSpPr txBox="1"/>
          <p:nvPr/>
        </p:nvSpPr>
        <p:spPr>
          <a:xfrm>
            <a:off x="34017" y="5602058"/>
            <a:ext cx="1044000" cy="612000"/>
          </a:xfrm>
          <a:prstGeom prst="rect">
            <a:avLst/>
          </a:prstGeom>
          <a:noFill/>
        </p:spPr>
        <p:txBody>
          <a:bodyPr wrap="square" lIns="36000" tIns="36000" rIns="36000" bIns="36000" rtlCol="0">
            <a:noAutofit/>
          </a:bodyPr>
          <a:lstStyle/>
          <a:p>
            <a:pPr marL="177800" indent="-177800"/>
            <a:r>
              <a:rPr lang="ja-JP" altLang="en-US" sz="1100" dirty="0" smtClean="0">
                <a:latin typeface="BIZ UDPゴシック" panose="020B0400000000000000" pitchFamily="50" charset="-128"/>
                <a:ea typeface="BIZ UDPゴシック" panose="020B0400000000000000" pitchFamily="50" charset="-128"/>
              </a:rPr>
              <a:t>⑤ 完成・供用開</a:t>
            </a:r>
            <a:endParaRPr lang="en-US" altLang="ja-JP" sz="1100" dirty="0" smtClean="0">
              <a:latin typeface="BIZ UDPゴシック" panose="020B0400000000000000" pitchFamily="50" charset="-128"/>
              <a:ea typeface="BIZ UDPゴシック" panose="020B0400000000000000" pitchFamily="50" charset="-128"/>
            </a:endParaRPr>
          </a:p>
          <a:p>
            <a:pPr marL="177800" indent="-177800"/>
            <a:r>
              <a:rPr lang="ja-JP" altLang="en-US" sz="1100" dirty="0">
                <a:latin typeface="BIZ UDPゴシック" panose="020B0400000000000000" pitchFamily="50" charset="-128"/>
                <a:ea typeface="BIZ UDPゴシック" panose="020B0400000000000000" pitchFamily="50" charset="-128"/>
              </a:rPr>
              <a:t>　</a:t>
            </a:r>
            <a:r>
              <a:rPr lang="ja-JP" altLang="en-US" sz="1100" dirty="0" smtClean="0">
                <a:latin typeface="BIZ UDPゴシック" panose="020B0400000000000000" pitchFamily="50" charset="-128"/>
                <a:ea typeface="BIZ UDPゴシック" panose="020B0400000000000000" pitchFamily="50" charset="-128"/>
              </a:rPr>
              <a:t>　始（構想実</a:t>
            </a:r>
            <a:endParaRPr lang="en-US" altLang="ja-JP" sz="1100" dirty="0" smtClean="0">
              <a:latin typeface="BIZ UDPゴシック" panose="020B0400000000000000" pitchFamily="50" charset="-128"/>
              <a:ea typeface="BIZ UDPゴシック" panose="020B0400000000000000" pitchFamily="50" charset="-128"/>
            </a:endParaRPr>
          </a:p>
          <a:p>
            <a:pPr marL="177800" indent="-177800"/>
            <a:r>
              <a:rPr lang="ja-JP" altLang="en-US" sz="1100" dirty="0">
                <a:latin typeface="BIZ UDPゴシック" panose="020B0400000000000000" pitchFamily="50" charset="-128"/>
                <a:ea typeface="BIZ UDPゴシック" panose="020B0400000000000000" pitchFamily="50" charset="-128"/>
              </a:rPr>
              <a:t>　</a:t>
            </a:r>
            <a:r>
              <a:rPr lang="ja-JP" altLang="en-US" sz="1100" dirty="0" smtClean="0">
                <a:latin typeface="BIZ UDPゴシック" panose="020B0400000000000000" pitchFamily="50" charset="-128"/>
                <a:ea typeface="BIZ UDPゴシック" panose="020B0400000000000000" pitchFamily="50" charset="-128"/>
              </a:rPr>
              <a:t>　現）</a:t>
            </a:r>
            <a:endParaRPr kumimoji="1" lang="ja-JP" altLang="en-US" sz="1100" dirty="0">
              <a:latin typeface="BIZ UDPゴシック" panose="020B0400000000000000" pitchFamily="50" charset="-128"/>
              <a:ea typeface="BIZ UDPゴシック" panose="020B0400000000000000" pitchFamily="50" charset="-128"/>
            </a:endParaRPr>
          </a:p>
        </p:txBody>
      </p:sp>
      <p:cxnSp>
        <p:nvCxnSpPr>
          <p:cNvPr id="65" name="直線コネクタ 64"/>
          <p:cNvCxnSpPr/>
          <p:nvPr/>
        </p:nvCxnSpPr>
        <p:spPr>
          <a:xfrm flipV="1">
            <a:off x="1079999" y="3325366"/>
            <a:ext cx="7560000"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66" name="直線コネクタ 65"/>
          <p:cNvCxnSpPr/>
          <p:nvPr/>
        </p:nvCxnSpPr>
        <p:spPr>
          <a:xfrm flipV="1">
            <a:off x="1079999" y="2592000"/>
            <a:ext cx="7560000"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0" name="直線コネクタ 29"/>
          <p:cNvCxnSpPr/>
          <p:nvPr/>
        </p:nvCxnSpPr>
        <p:spPr>
          <a:xfrm flipV="1">
            <a:off x="1079999" y="4226581"/>
            <a:ext cx="7560000"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1" name="直線コネクタ 30"/>
          <p:cNvCxnSpPr/>
          <p:nvPr/>
        </p:nvCxnSpPr>
        <p:spPr>
          <a:xfrm flipV="1">
            <a:off x="1079999" y="4987425"/>
            <a:ext cx="7560000"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2" name="直線コネクタ 31"/>
          <p:cNvCxnSpPr/>
          <p:nvPr/>
        </p:nvCxnSpPr>
        <p:spPr>
          <a:xfrm flipV="1">
            <a:off x="1079999" y="5764466"/>
            <a:ext cx="7560000"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3" name="楕円 32"/>
          <p:cNvSpPr/>
          <p:nvPr/>
        </p:nvSpPr>
        <p:spPr>
          <a:xfrm>
            <a:off x="1212702" y="2412000"/>
            <a:ext cx="383351" cy="378142"/>
          </a:xfrm>
          <a:prstGeom prst="ellipse">
            <a:avLst/>
          </a:prstGeom>
          <a:solidFill>
            <a:schemeClr val="bg1">
              <a:lumMod val="6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楕円 34"/>
          <p:cNvSpPr/>
          <p:nvPr/>
        </p:nvSpPr>
        <p:spPr>
          <a:xfrm>
            <a:off x="1212702" y="5561732"/>
            <a:ext cx="383351" cy="378142"/>
          </a:xfrm>
          <a:prstGeom prst="ellipse">
            <a:avLst/>
          </a:prstGeom>
          <a:solidFill>
            <a:schemeClr val="bg1">
              <a:lumMod val="6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ホームベース 35"/>
          <p:cNvSpPr/>
          <p:nvPr/>
        </p:nvSpPr>
        <p:spPr>
          <a:xfrm>
            <a:off x="1583999" y="3672000"/>
            <a:ext cx="803678" cy="1958765"/>
          </a:xfrm>
          <a:prstGeom prst="homePlate">
            <a:avLst>
              <a:gd name="adj" fmla="val 2797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36000" tIns="36000" rIns="72000" bIns="36000" rtlCol="0" anchor="ctr"/>
          <a:lstStyle/>
          <a:p>
            <a:r>
              <a:rPr kumimoji="1" lang="ja-JP" altLang="en-US" sz="700" dirty="0" smtClean="0">
                <a:solidFill>
                  <a:schemeClr val="tx1"/>
                </a:solidFill>
                <a:latin typeface="BIZ UDPゴシック" panose="020B0400000000000000" pitchFamily="50" charset="-128"/>
                <a:ea typeface="BIZ UDPゴシック" panose="020B0400000000000000" pitchFamily="50" charset="-128"/>
              </a:rPr>
              <a:t>２０１３年４月、国、府、市、民間事業者等で構成される大阪駅周辺地域部会において、新駅等の基盤整備を推進していくことを確認</a:t>
            </a:r>
            <a:endParaRPr kumimoji="1" lang="en-US" altLang="ja-JP" sz="700" dirty="0" smtClean="0">
              <a:solidFill>
                <a:schemeClr val="tx1"/>
              </a:solidFill>
              <a:latin typeface="BIZ UDPゴシック" panose="020B0400000000000000" pitchFamily="50" charset="-128"/>
              <a:ea typeface="BIZ UDPゴシック" panose="020B0400000000000000" pitchFamily="50" charset="-128"/>
            </a:endParaRPr>
          </a:p>
          <a:p>
            <a:endParaRPr lang="en-US" altLang="ja-JP" sz="600" dirty="0">
              <a:solidFill>
                <a:schemeClr val="tx1"/>
              </a:solidFill>
              <a:latin typeface="BIZ UDPゴシック" panose="020B0400000000000000" pitchFamily="50" charset="-128"/>
              <a:ea typeface="BIZ UDPゴシック" panose="020B0400000000000000" pitchFamily="50" charset="-128"/>
            </a:endParaRPr>
          </a:p>
          <a:p>
            <a:r>
              <a:rPr kumimoji="1" lang="ja-JP" altLang="en-US" sz="700" dirty="0" smtClean="0">
                <a:solidFill>
                  <a:schemeClr val="tx1"/>
                </a:solidFill>
                <a:latin typeface="BIZ UDPゴシック" panose="020B0400000000000000" pitchFamily="50" charset="-128"/>
                <a:ea typeface="BIZ UDPゴシック" panose="020B0400000000000000" pitchFamily="50" charset="-128"/>
              </a:rPr>
              <a:t>２０１</a:t>
            </a:r>
            <a:r>
              <a:rPr kumimoji="1" lang="en-US" altLang="ja-JP" sz="700" dirty="0" smtClean="0">
                <a:solidFill>
                  <a:schemeClr val="tx1"/>
                </a:solidFill>
                <a:latin typeface="BIZ UDPゴシック" panose="020B0400000000000000" pitchFamily="50" charset="-128"/>
                <a:ea typeface="BIZ UDPゴシック" panose="020B0400000000000000" pitchFamily="50" charset="-128"/>
              </a:rPr>
              <a:t>5</a:t>
            </a:r>
            <a:r>
              <a:rPr kumimoji="1" lang="ja-JP" altLang="en-US" sz="700" dirty="0" smtClean="0">
                <a:solidFill>
                  <a:schemeClr val="tx1"/>
                </a:solidFill>
                <a:latin typeface="BIZ UDPゴシック" panose="020B0400000000000000" pitchFamily="50" charset="-128"/>
                <a:ea typeface="BIZ UDPゴシック" panose="020B0400000000000000" pitchFamily="50" charset="-128"/>
              </a:rPr>
              <a:t>年</a:t>
            </a:r>
            <a:r>
              <a:rPr kumimoji="1" lang="en-US" altLang="ja-JP" sz="700" dirty="0" smtClean="0">
                <a:solidFill>
                  <a:schemeClr val="tx1"/>
                </a:solidFill>
                <a:latin typeface="BIZ UDPゴシック" panose="020B0400000000000000" pitchFamily="50" charset="-128"/>
                <a:ea typeface="BIZ UDPゴシック" panose="020B0400000000000000" pitchFamily="50" charset="-128"/>
              </a:rPr>
              <a:t>1</a:t>
            </a:r>
            <a:r>
              <a:rPr kumimoji="1" lang="ja-JP" altLang="en-US" sz="700" dirty="0" smtClean="0">
                <a:solidFill>
                  <a:schemeClr val="tx1"/>
                </a:solidFill>
                <a:latin typeface="BIZ UDPゴシック" panose="020B0400000000000000" pitchFamily="50" charset="-128"/>
                <a:ea typeface="BIZ UDPゴシック" panose="020B0400000000000000" pitchFamily="50" charset="-128"/>
              </a:rPr>
              <a:t>月、</a:t>
            </a:r>
            <a:endParaRPr kumimoji="1" lang="en-US" altLang="ja-JP" sz="700" dirty="0" smtClean="0">
              <a:solidFill>
                <a:schemeClr val="tx1"/>
              </a:solidFill>
              <a:latin typeface="BIZ UDPゴシック" panose="020B0400000000000000" pitchFamily="50" charset="-128"/>
              <a:ea typeface="BIZ UDPゴシック" panose="020B0400000000000000" pitchFamily="50" charset="-128"/>
            </a:endParaRPr>
          </a:p>
          <a:p>
            <a:r>
              <a:rPr lang="ja-JP" altLang="en-US" sz="700" dirty="0">
                <a:solidFill>
                  <a:schemeClr val="tx1"/>
                </a:solidFill>
                <a:latin typeface="BIZ UDPゴシック" panose="020B0400000000000000" pitchFamily="50" charset="-128"/>
                <a:ea typeface="BIZ UDPゴシック" panose="020B0400000000000000" pitchFamily="50" charset="-128"/>
              </a:rPr>
              <a:t>都市計画</a:t>
            </a:r>
            <a:r>
              <a:rPr lang="ja-JP" altLang="en-US" sz="700" dirty="0" smtClean="0">
                <a:solidFill>
                  <a:schemeClr val="tx1"/>
                </a:solidFill>
                <a:latin typeface="BIZ UDPゴシック" panose="020B0400000000000000" pitchFamily="50" charset="-128"/>
                <a:ea typeface="BIZ UDPゴシック" panose="020B0400000000000000" pitchFamily="50" charset="-128"/>
              </a:rPr>
              <a:t>事業認可</a:t>
            </a:r>
            <a:endParaRPr lang="en-US" altLang="ja-JP" sz="700" dirty="0" smtClean="0">
              <a:solidFill>
                <a:schemeClr val="tx1"/>
              </a:solidFill>
              <a:latin typeface="BIZ UDPゴシック" panose="020B0400000000000000" pitchFamily="50" charset="-128"/>
              <a:ea typeface="BIZ UDPゴシック" panose="020B0400000000000000" pitchFamily="50" charset="-128"/>
            </a:endParaRPr>
          </a:p>
          <a:p>
            <a:endParaRPr kumimoji="1" lang="en-US" altLang="ja-JP" sz="700" dirty="0">
              <a:solidFill>
                <a:schemeClr val="tx1"/>
              </a:solidFill>
              <a:latin typeface="BIZ UDPゴシック" panose="020B0400000000000000" pitchFamily="50" charset="-128"/>
              <a:ea typeface="BIZ UDPゴシック" panose="020B0400000000000000" pitchFamily="50" charset="-128"/>
            </a:endParaRPr>
          </a:p>
          <a:p>
            <a:r>
              <a:rPr lang="en-US" altLang="ja-JP" sz="700" dirty="0" smtClean="0">
                <a:solidFill>
                  <a:schemeClr val="tx1"/>
                </a:solidFill>
                <a:latin typeface="BIZ UDPゴシック" panose="020B0400000000000000" pitchFamily="50" charset="-128"/>
                <a:ea typeface="BIZ UDPゴシック" panose="020B0400000000000000" pitchFamily="50" charset="-128"/>
              </a:rPr>
              <a:t>2015</a:t>
            </a:r>
            <a:r>
              <a:rPr lang="ja-JP" altLang="en-US" sz="700" dirty="0" smtClean="0">
                <a:solidFill>
                  <a:schemeClr val="tx1"/>
                </a:solidFill>
                <a:latin typeface="BIZ UDPゴシック" panose="020B0400000000000000" pitchFamily="50" charset="-128"/>
                <a:ea typeface="BIZ UDPゴシック" panose="020B0400000000000000" pitchFamily="50" charset="-128"/>
              </a:rPr>
              <a:t>年</a:t>
            </a:r>
            <a:r>
              <a:rPr lang="en-US" altLang="ja-JP" sz="700" dirty="0" smtClean="0">
                <a:solidFill>
                  <a:schemeClr val="tx1"/>
                </a:solidFill>
                <a:latin typeface="BIZ UDPゴシック" panose="020B0400000000000000" pitchFamily="50" charset="-128"/>
                <a:ea typeface="BIZ UDPゴシック" panose="020B0400000000000000" pitchFamily="50" charset="-128"/>
              </a:rPr>
              <a:t>11</a:t>
            </a:r>
            <a:r>
              <a:rPr lang="ja-JP" altLang="en-US" sz="700" dirty="0" smtClean="0">
                <a:solidFill>
                  <a:schemeClr val="tx1"/>
                </a:solidFill>
                <a:latin typeface="BIZ UDPゴシック" panose="020B0400000000000000" pitchFamily="50" charset="-128"/>
                <a:ea typeface="BIZ UDPゴシック" panose="020B0400000000000000" pitchFamily="50" charset="-128"/>
              </a:rPr>
              <a:t>月、工事着手</a:t>
            </a:r>
            <a:endParaRPr kumimoji="1" lang="ja-JP" altLang="en-US" sz="700" dirty="0">
              <a:solidFill>
                <a:schemeClr val="tx1"/>
              </a:solidFill>
              <a:latin typeface="BIZ UDPゴシック" panose="020B0400000000000000" pitchFamily="50" charset="-128"/>
              <a:ea typeface="BIZ UDPゴシック" panose="020B0400000000000000" pitchFamily="50" charset="-128"/>
            </a:endParaRPr>
          </a:p>
        </p:txBody>
      </p:sp>
      <p:sp>
        <p:nvSpPr>
          <p:cNvPr id="37" name="楕円 36"/>
          <p:cNvSpPr/>
          <p:nvPr/>
        </p:nvSpPr>
        <p:spPr>
          <a:xfrm>
            <a:off x="3204000" y="2441896"/>
            <a:ext cx="383351" cy="378142"/>
          </a:xfrm>
          <a:prstGeom prst="ellipse">
            <a:avLst/>
          </a:prstGeom>
          <a:solidFill>
            <a:schemeClr val="bg1">
              <a:lumMod val="6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楕円 37"/>
          <p:cNvSpPr/>
          <p:nvPr/>
        </p:nvSpPr>
        <p:spPr>
          <a:xfrm>
            <a:off x="4176000" y="2441896"/>
            <a:ext cx="383351" cy="378142"/>
          </a:xfrm>
          <a:prstGeom prst="ellipse">
            <a:avLst/>
          </a:prstGeom>
          <a:solidFill>
            <a:schemeClr val="bg1">
              <a:lumMod val="6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楕円 38"/>
          <p:cNvSpPr/>
          <p:nvPr/>
        </p:nvSpPr>
        <p:spPr>
          <a:xfrm>
            <a:off x="5148000" y="2442167"/>
            <a:ext cx="383351" cy="378142"/>
          </a:xfrm>
          <a:prstGeom prst="ellipse">
            <a:avLst/>
          </a:prstGeom>
          <a:solidFill>
            <a:schemeClr val="bg1">
              <a:lumMod val="6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楕円 39"/>
          <p:cNvSpPr/>
          <p:nvPr/>
        </p:nvSpPr>
        <p:spPr>
          <a:xfrm>
            <a:off x="6120000" y="2441896"/>
            <a:ext cx="383351" cy="378142"/>
          </a:xfrm>
          <a:prstGeom prst="ellipse">
            <a:avLst/>
          </a:prstGeom>
          <a:solidFill>
            <a:schemeClr val="bg1">
              <a:lumMod val="6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楕円 40"/>
          <p:cNvSpPr/>
          <p:nvPr/>
        </p:nvSpPr>
        <p:spPr>
          <a:xfrm>
            <a:off x="8064000" y="2451325"/>
            <a:ext cx="383351" cy="378142"/>
          </a:xfrm>
          <a:prstGeom prst="ellipse">
            <a:avLst/>
          </a:prstGeom>
          <a:solidFill>
            <a:schemeClr val="bg1">
              <a:lumMod val="6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楕円 41"/>
          <p:cNvSpPr/>
          <p:nvPr/>
        </p:nvSpPr>
        <p:spPr>
          <a:xfrm>
            <a:off x="2232000" y="5564009"/>
            <a:ext cx="383351" cy="378142"/>
          </a:xfrm>
          <a:prstGeom prst="ellipse">
            <a:avLst/>
          </a:prstGeom>
          <a:solidFill>
            <a:schemeClr val="bg1">
              <a:lumMod val="6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楕円 42"/>
          <p:cNvSpPr/>
          <p:nvPr/>
        </p:nvSpPr>
        <p:spPr>
          <a:xfrm>
            <a:off x="2232000" y="3876920"/>
            <a:ext cx="383351" cy="378142"/>
          </a:xfrm>
          <a:prstGeom prst="ellipse">
            <a:avLst/>
          </a:prstGeom>
          <a:solidFill>
            <a:schemeClr val="bg1">
              <a:lumMod val="6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楕円 43"/>
          <p:cNvSpPr/>
          <p:nvPr/>
        </p:nvSpPr>
        <p:spPr>
          <a:xfrm>
            <a:off x="3204000" y="4798354"/>
            <a:ext cx="383351" cy="378142"/>
          </a:xfrm>
          <a:prstGeom prst="ellipse">
            <a:avLst/>
          </a:prstGeom>
          <a:solidFill>
            <a:schemeClr val="bg1">
              <a:lumMod val="6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楕円 45"/>
          <p:cNvSpPr/>
          <p:nvPr/>
        </p:nvSpPr>
        <p:spPr>
          <a:xfrm>
            <a:off x="5148000" y="4796445"/>
            <a:ext cx="383351" cy="378142"/>
          </a:xfrm>
          <a:prstGeom prst="ellipse">
            <a:avLst/>
          </a:prstGeom>
          <a:solidFill>
            <a:schemeClr val="bg1">
              <a:lumMod val="6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楕円 46"/>
          <p:cNvSpPr/>
          <p:nvPr/>
        </p:nvSpPr>
        <p:spPr>
          <a:xfrm>
            <a:off x="6120000" y="4824463"/>
            <a:ext cx="383351" cy="378142"/>
          </a:xfrm>
          <a:prstGeom prst="ellipse">
            <a:avLst/>
          </a:prstGeom>
          <a:solidFill>
            <a:schemeClr val="bg1">
              <a:lumMod val="6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楕円 47"/>
          <p:cNvSpPr/>
          <p:nvPr/>
        </p:nvSpPr>
        <p:spPr>
          <a:xfrm>
            <a:off x="8064000" y="4828870"/>
            <a:ext cx="383351" cy="378142"/>
          </a:xfrm>
          <a:prstGeom prst="ellipse">
            <a:avLst/>
          </a:prstGeom>
          <a:solidFill>
            <a:schemeClr val="bg1">
              <a:lumMod val="6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54" name="直線矢印コネクタ 53"/>
          <p:cNvCxnSpPr>
            <a:stCxn id="33" idx="4"/>
            <a:endCxn id="35" idx="0"/>
          </p:cNvCxnSpPr>
          <p:nvPr/>
        </p:nvCxnSpPr>
        <p:spPr>
          <a:xfrm>
            <a:off x="1404378" y="2790142"/>
            <a:ext cx="0" cy="2771590"/>
          </a:xfrm>
          <a:prstGeom prst="straightConnector1">
            <a:avLst/>
          </a:prstGeom>
          <a:ln w="762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5" name="直線矢印コネクタ 54"/>
          <p:cNvCxnSpPr>
            <a:stCxn id="43" idx="4"/>
            <a:endCxn id="42" idx="0"/>
          </p:cNvCxnSpPr>
          <p:nvPr/>
        </p:nvCxnSpPr>
        <p:spPr>
          <a:xfrm>
            <a:off x="2423676" y="4255062"/>
            <a:ext cx="0" cy="1308947"/>
          </a:xfrm>
          <a:prstGeom prst="straightConnector1">
            <a:avLst/>
          </a:prstGeom>
          <a:ln w="762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7" name="直線矢印コネクタ 56"/>
          <p:cNvCxnSpPr>
            <a:stCxn id="37" idx="4"/>
            <a:endCxn id="44" idx="0"/>
          </p:cNvCxnSpPr>
          <p:nvPr/>
        </p:nvCxnSpPr>
        <p:spPr>
          <a:xfrm>
            <a:off x="3395676" y="2820038"/>
            <a:ext cx="0" cy="1978316"/>
          </a:xfrm>
          <a:prstGeom prst="straightConnector1">
            <a:avLst/>
          </a:prstGeom>
          <a:ln w="762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4" name="直線矢印コネクタ 63"/>
          <p:cNvCxnSpPr>
            <a:stCxn id="39" idx="4"/>
            <a:endCxn id="46" idx="0"/>
          </p:cNvCxnSpPr>
          <p:nvPr/>
        </p:nvCxnSpPr>
        <p:spPr>
          <a:xfrm>
            <a:off x="5339676" y="2820309"/>
            <a:ext cx="0" cy="1976136"/>
          </a:xfrm>
          <a:prstGeom prst="straightConnector1">
            <a:avLst/>
          </a:prstGeom>
          <a:ln w="762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7" name="直線矢印コネクタ 66"/>
          <p:cNvCxnSpPr>
            <a:stCxn id="40" idx="4"/>
            <a:endCxn id="47" idx="0"/>
          </p:cNvCxnSpPr>
          <p:nvPr/>
        </p:nvCxnSpPr>
        <p:spPr>
          <a:xfrm>
            <a:off x="6311676" y="2820038"/>
            <a:ext cx="0" cy="2004425"/>
          </a:xfrm>
          <a:prstGeom prst="straightConnector1">
            <a:avLst/>
          </a:prstGeom>
          <a:ln w="762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2" name="直線矢印コネクタ 71"/>
          <p:cNvCxnSpPr>
            <a:stCxn id="41" idx="4"/>
            <a:endCxn id="48" idx="0"/>
          </p:cNvCxnSpPr>
          <p:nvPr/>
        </p:nvCxnSpPr>
        <p:spPr>
          <a:xfrm>
            <a:off x="8255676" y="2829467"/>
            <a:ext cx="0" cy="1999403"/>
          </a:xfrm>
          <a:prstGeom prst="straightConnector1">
            <a:avLst/>
          </a:prstGeom>
          <a:ln w="7620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5" name="ホームベース 74"/>
          <p:cNvSpPr/>
          <p:nvPr/>
        </p:nvSpPr>
        <p:spPr>
          <a:xfrm>
            <a:off x="2607766" y="2519999"/>
            <a:ext cx="720000" cy="1546205"/>
          </a:xfrm>
          <a:prstGeom prst="homePlate">
            <a:avLst>
              <a:gd name="adj" fmla="val 35826"/>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36000" tIns="36000" rIns="72000" bIns="36000" rtlCol="0" anchor="ctr"/>
          <a:lstStyle/>
          <a:p>
            <a:r>
              <a:rPr kumimoji="1" lang="ja-JP" altLang="en-US" sz="700" dirty="0" smtClean="0">
                <a:solidFill>
                  <a:schemeClr val="tx1"/>
                </a:solidFill>
                <a:latin typeface="BIZ UDPゴシック" panose="020B0400000000000000" pitchFamily="50" charset="-128"/>
                <a:ea typeface="BIZ UDPゴシック" panose="020B0400000000000000" pitchFamily="50" charset="-128"/>
              </a:rPr>
              <a:t>２０１４年、関係者</a:t>
            </a:r>
            <a:r>
              <a:rPr lang="ja-JP" altLang="en-US" sz="700" dirty="0" smtClean="0">
                <a:solidFill>
                  <a:schemeClr val="tx1"/>
                </a:solidFill>
                <a:latin typeface="BIZ UDPゴシック" panose="020B0400000000000000" pitchFamily="50" charset="-128"/>
                <a:ea typeface="BIZ UDPゴシック" panose="020B0400000000000000" pitchFamily="50" charset="-128"/>
              </a:rPr>
              <a:t>（府、市、鉄道事業者）が参画する検討会を開催</a:t>
            </a:r>
            <a:endParaRPr lang="en-US" altLang="ja-JP" sz="700" dirty="0" smtClean="0">
              <a:solidFill>
                <a:schemeClr val="tx1"/>
              </a:solidFill>
              <a:latin typeface="BIZ UDPゴシック" panose="020B0400000000000000" pitchFamily="50" charset="-128"/>
              <a:ea typeface="BIZ UDPゴシック" panose="020B0400000000000000" pitchFamily="50" charset="-128"/>
            </a:endParaRPr>
          </a:p>
          <a:p>
            <a:endParaRPr kumimoji="1" lang="en-US" altLang="ja-JP" sz="600" dirty="0">
              <a:solidFill>
                <a:schemeClr val="tx1"/>
              </a:solidFill>
              <a:latin typeface="BIZ UDPゴシック" panose="020B0400000000000000" pitchFamily="50" charset="-128"/>
              <a:ea typeface="BIZ UDPゴシック" panose="020B0400000000000000" pitchFamily="50" charset="-128"/>
            </a:endParaRPr>
          </a:p>
          <a:p>
            <a:r>
              <a:rPr lang="en-US" altLang="ja-JP" sz="700" dirty="0" smtClean="0">
                <a:solidFill>
                  <a:schemeClr val="tx1"/>
                </a:solidFill>
                <a:latin typeface="BIZ UDPゴシック" panose="020B0400000000000000" pitchFamily="50" charset="-128"/>
                <a:ea typeface="BIZ UDPゴシック" panose="020B0400000000000000" pitchFamily="50" charset="-128"/>
              </a:rPr>
              <a:t>2017</a:t>
            </a:r>
            <a:r>
              <a:rPr lang="ja-JP" altLang="en-US" sz="700" dirty="0" smtClean="0">
                <a:solidFill>
                  <a:schemeClr val="tx1"/>
                </a:solidFill>
                <a:latin typeface="BIZ UDPゴシック" panose="020B0400000000000000" pitchFamily="50" charset="-128"/>
                <a:ea typeface="BIZ UDPゴシック" panose="020B0400000000000000" pitchFamily="50" charset="-128"/>
              </a:rPr>
              <a:t>年、事業スキーム等を府市で意思決定</a:t>
            </a:r>
            <a:endParaRPr lang="en-US" altLang="ja-JP" sz="700" dirty="0" smtClean="0">
              <a:solidFill>
                <a:schemeClr val="tx1"/>
              </a:solidFill>
              <a:latin typeface="BIZ UDPゴシック" panose="020B0400000000000000" pitchFamily="50" charset="-128"/>
              <a:ea typeface="BIZ UDPゴシック" panose="020B0400000000000000" pitchFamily="50" charset="-128"/>
            </a:endParaRPr>
          </a:p>
          <a:p>
            <a:endParaRPr kumimoji="1" lang="en-US" altLang="ja-JP" sz="600" dirty="0">
              <a:solidFill>
                <a:schemeClr val="tx1"/>
              </a:solidFill>
              <a:latin typeface="BIZ UDPゴシック" panose="020B0400000000000000" pitchFamily="50" charset="-128"/>
              <a:ea typeface="BIZ UDPゴシック" panose="020B0400000000000000" pitchFamily="50" charset="-128"/>
            </a:endParaRPr>
          </a:p>
          <a:p>
            <a:r>
              <a:rPr lang="en-US" altLang="ja-JP" sz="700" dirty="0" smtClean="0">
                <a:solidFill>
                  <a:schemeClr val="tx1"/>
                </a:solidFill>
                <a:latin typeface="BIZ UDPゴシック" panose="020B0400000000000000" pitchFamily="50" charset="-128"/>
                <a:ea typeface="BIZ UDPゴシック" panose="020B0400000000000000" pitchFamily="50" charset="-128"/>
              </a:rPr>
              <a:t>2021</a:t>
            </a:r>
            <a:r>
              <a:rPr lang="ja-JP" altLang="en-US" sz="700" dirty="0" smtClean="0">
                <a:solidFill>
                  <a:schemeClr val="tx1"/>
                </a:solidFill>
                <a:latin typeface="BIZ UDPゴシック" panose="020B0400000000000000" pitchFamily="50" charset="-128"/>
                <a:ea typeface="BIZ UDPゴシック" panose="020B0400000000000000" pitchFamily="50" charset="-128"/>
              </a:rPr>
              <a:t>年、工事着手</a:t>
            </a:r>
            <a:endParaRPr kumimoji="1" lang="ja-JP" altLang="en-US" sz="700" dirty="0">
              <a:solidFill>
                <a:schemeClr val="tx1"/>
              </a:solidFill>
              <a:latin typeface="BIZ UDPゴシック" panose="020B0400000000000000" pitchFamily="50" charset="-128"/>
              <a:ea typeface="BIZ UDPゴシック" panose="020B0400000000000000" pitchFamily="50" charset="-128"/>
            </a:endParaRPr>
          </a:p>
        </p:txBody>
      </p:sp>
      <p:sp>
        <p:nvSpPr>
          <p:cNvPr id="76" name="ホームベース 75"/>
          <p:cNvSpPr/>
          <p:nvPr/>
        </p:nvSpPr>
        <p:spPr>
          <a:xfrm>
            <a:off x="3600000" y="2520000"/>
            <a:ext cx="720000" cy="1152000"/>
          </a:xfrm>
          <a:prstGeom prst="homePlate">
            <a:avLst>
              <a:gd name="adj" fmla="val 35826"/>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36000" tIns="36000" rIns="72000" bIns="36000" rtlCol="0" anchor="ctr"/>
          <a:lstStyle/>
          <a:p>
            <a:r>
              <a:rPr kumimoji="1" lang="ja-JP" altLang="en-US" sz="700" dirty="0" smtClean="0">
                <a:solidFill>
                  <a:schemeClr val="tx1"/>
                </a:solidFill>
                <a:latin typeface="BIZ UDPゴシック" panose="020B0400000000000000" pitchFamily="50" charset="-128"/>
                <a:ea typeface="BIZ UDPゴシック" panose="020B0400000000000000" pitchFamily="50" charset="-128"/>
              </a:rPr>
              <a:t>当初は、西梅田・十三連絡線に関する検討も進めていた</a:t>
            </a:r>
            <a:endParaRPr kumimoji="1" lang="en-US" altLang="ja-JP" sz="700" dirty="0" smtClean="0">
              <a:solidFill>
                <a:schemeClr val="tx1"/>
              </a:solidFill>
              <a:latin typeface="BIZ UDPゴシック" panose="020B0400000000000000" pitchFamily="50" charset="-128"/>
              <a:ea typeface="BIZ UDPゴシック" panose="020B0400000000000000" pitchFamily="50" charset="-128"/>
            </a:endParaRPr>
          </a:p>
          <a:p>
            <a:endParaRPr lang="en-US" altLang="ja-JP" sz="700" dirty="0">
              <a:solidFill>
                <a:schemeClr val="tx1"/>
              </a:solidFill>
              <a:latin typeface="BIZ UDPゴシック" panose="020B0400000000000000" pitchFamily="50" charset="-128"/>
              <a:ea typeface="BIZ UDPゴシック" panose="020B0400000000000000" pitchFamily="50" charset="-128"/>
            </a:endParaRPr>
          </a:p>
          <a:p>
            <a:r>
              <a:rPr kumimoji="1" lang="en-US" altLang="ja-JP" sz="700" dirty="0" smtClean="0">
                <a:solidFill>
                  <a:schemeClr val="tx1"/>
                </a:solidFill>
                <a:latin typeface="BIZ UDPゴシック" panose="020B0400000000000000" pitchFamily="50" charset="-128"/>
                <a:ea typeface="BIZ UDPゴシック" panose="020B0400000000000000" pitchFamily="50" charset="-128"/>
              </a:rPr>
              <a:t>2018</a:t>
            </a:r>
            <a:r>
              <a:rPr kumimoji="1" lang="ja-JP" altLang="en-US" sz="700" dirty="0" smtClean="0">
                <a:solidFill>
                  <a:schemeClr val="tx1"/>
                </a:solidFill>
                <a:latin typeface="BIZ UDPゴシック" panose="020B0400000000000000" pitchFamily="50" charset="-128"/>
                <a:ea typeface="BIZ UDPゴシック" panose="020B0400000000000000" pitchFamily="50" charset="-128"/>
              </a:rPr>
              <a:t>年以降、事業実施の可否を検討中</a:t>
            </a:r>
            <a:endParaRPr kumimoji="1" lang="ja-JP" altLang="en-US" sz="700" dirty="0">
              <a:solidFill>
                <a:schemeClr val="tx1"/>
              </a:solidFill>
              <a:latin typeface="BIZ UDPゴシック" panose="020B0400000000000000" pitchFamily="50" charset="-128"/>
              <a:ea typeface="BIZ UDPゴシック" panose="020B0400000000000000" pitchFamily="50" charset="-128"/>
            </a:endParaRPr>
          </a:p>
        </p:txBody>
      </p:sp>
      <p:sp>
        <p:nvSpPr>
          <p:cNvPr id="77" name="ホームベース 76"/>
          <p:cNvSpPr/>
          <p:nvPr/>
        </p:nvSpPr>
        <p:spPr>
          <a:xfrm>
            <a:off x="4536000" y="2951999"/>
            <a:ext cx="720000" cy="1251871"/>
          </a:xfrm>
          <a:prstGeom prst="homePlate">
            <a:avLst>
              <a:gd name="adj" fmla="val 35826"/>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36000" tIns="36000" rIns="72000" bIns="36000" rtlCol="0" anchor="ctr"/>
          <a:lstStyle/>
          <a:p>
            <a:r>
              <a:rPr kumimoji="1" lang="ja-JP" altLang="en-US" sz="700" dirty="0" smtClean="0">
                <a:solidFill>
                  <a:schemeClr val="tx1"/>
                </a:solidFill>
                <a:latin typeface="BIZ UDPゴシック" panose="020B0400000000000000" pitchFamily="50" charset="-128"/>
                <a:ea typeface="BIZ UDPゴシック" panose="020B0400000000000000" pitchFamily="50" charset="-128"/>
              </a:rPr>
              <a:t>２０１４年</a:t>
            </a:r>
            <a:r>
              <a:rPr lang="ja-JP" altLang="en-US" sz="700" dirty="0" smtClean="0">
                <a:solidFill>
                  <a:schemeClr val="tx1"/>
                </a:solidFill>
                <a:latin typeface="BIZ UDPゴシック" panose="020B0400000000000000" pitchFamily="50" charset="-128"/>
                <a:ea typeface="BIZ UDPゴシック" panose="020B0400000000000000" pitchFamily="50" charset="-128"/>
              </a:rPr>
              <a:t>１</a:t>
            </a:r>
            <a:r>
              <a:rPr lang="ja-JP" altLang="en-US" sz="700" dirty="0">
                <a:solidFill>
                  <a:schemeClr val="tx1"/>
                </a:solidFill>
                <a:latin typeface="BIZ UDPゴシック" panose="020B0400000000000000" pitchFamily="50" charset="-128"/>
                <a:ea typeface="BIZ UDPゴシック" panose="020B0400000000000000" pitchFamily="50" charset="-128"/>
              </a:rPr>
              <a:t>月、事業主体</a:t>
            </a:r>
            <a:r>
              <a:rPr lang="ja-JP" altLang="en-US" sz="700" dirty="0" smtClean="0">
                <a:solidFill>
                  <a:schemeClr val="tx1"/>
                </a:solidFill>
                <a:latin typeface="BIZ UDPゴシック" panose="020B0400000000000000" pitchFamily="50" charset="-128"/>
                <a:ea typeface="BIZ UDPゴシック" panose="020B0400000000000000" pitchFamily="50" charset="-128"/>
              </a:rPr>
              <a:t>や事業スキーム</a:t>
            </a:r>
            <a:r>
              <a:rPr lang="ja-JP" altLang="en-US" sz="700" dirty="0">
                <a:solidFill>
                  <a:schemeClr val="tx1"/>
                </a:solidFill>
                <a:latin typeface="BIZ UDPゴシック" panose="020B0400000000000000" pitchFamily="50" charset="-128"/>
                <a:ea typeface="BIZ UDPゴシック" panose="020B0400000000000000" pitchFamily="50" charset="-128"/>
              </a:rPr>
              <a:t>等について意思</a:t>
            </a:r>
            <a:r>
              <a:rPr lang="ja-JP" altLang="en-US" sz="700" dirty="0" smtClean="0">
                <a:solidFill>
                  <a:schemeClr val="tx1"/>
                </a:solidFill>
                <a:latin typeface="BIZ UDPゴシック" panose="020B0400000000000000" pitchFamily="50" charset="-128"/>
                <a:ea typeface="BIZ UDPゴシック" panose="020B0400000000000000" pitchFamily="50" charset="-128"/>
              </a:rPr>
              <a:t>決定</a:t>
            </a:r>
            <a:endParaRPr lang="en-US" altLang="ja-JP" sz="700" dirty="0" smtClean="0">
              <a:solidFill>
                <a:schemeClr val="tx1"/>
              </a:solidFill>
              <a:latin typeface="BIZ UDPゴシック" panose="020B0400000000000000" pitchFamily="50" charset="-128"/>
              <a:ea typeface="BIZ UDPゴシック" panose="020B0400000000000000" pitchFamily="50" charset="-128"/>
            </a:endParaRPr>
          </a:p>
          <a:p>
            <a:endParaRPr kumimoji="1" lang="en-US" altLang="ja-JP" sz="700" dirty="0" smtClean="0">
              <a:solidFill>
                <a:schemeClr val="tx1"/>
              </a:solidFill>
              <a:latin typeface="BIZ UDPゴシック" panose="020B0400000000000000" pitchFamily="50" charset="-128"/>
              <a:ea typeface="BIZ UDPゴシック" panose="020B0400000000000000" pitchFamily="50" charset="-128"/>
            </a:endParaRPr>
          </a:p>
          <a:p>
            <a:r>
              <a:rPr lang="ja-JP" altLang="en-US" sz="700" dirty="0" smtClean="0">
                <a:solidFill>
                  <a:schemeClr val="tx1"/>
                </a:solidFill>
                <a:latin typeface="BIZ UDPゴシック" panose="020B0400000000000000" pitchFamily="50" charset="-128"/>
                <a:ea typeface="BIZ UDPゴシック" panose="020B0400000000000000" pitchFamily="50" charset="-128"/>
              </a:rPr>
              <a:t>２０１</a:t>
            </a:r>
            <a:r>
              <a:rPr lang="en-US" altLang="ja-JP" sz="700" dirty="0" smtClean="0">
                <a:solidFill>
                  <a:schemeClr val="tx1"/>
                </a:solidFill>
                <a:latin typeface="BIZ UDPゴシック" panose="020B0400000000000000" pitchFamily="50" charset="-128"/>
                <a:ea typeface="BIZ UDPゴシック" panose="020B0400000000000000" pitchFamily="50" charset="-128"/>
              </a:rPr>
              <a:t>6</a:t>
            </a:r>
            <a:r>
              <a:rPr lang="ja-JP" altLang="en-US" sz="700" dirty="0" smtClean="0">
                <a:solidFill>
                  <a:schemeClr val="tx1"/>
                </a:solidFill>
                <a:latin typeface="BIZ UDPゴシック" panose="020B0400000000000000" pitchFamily="50" charset="-128"/>
                <a:ea typeface="BIZ UDPゴシック" panose="020B0400000000000000" pitchFamily="50" charset="-128"/>
              </a:rPr>
              <a:t>年、</a:t>
            </a:r>
            <a:r>
              <a:rPr lang="zh-TW" altLang="en-US" sz="700" dirty="0" smtClean="0">
                <a:solidFill>
                  <a:schemeClr val="tx1"/>
                </a:solidFill>
                <a:latin typeface="BIZ UDPゴシック" panose="020B0400000000000000" pitchFamily="50" charset="-128"/>
                <a:ea typeface="BIZ UDPゴシック" panose="020B0400000000000000" pitchFamily="50" charset="-128"/>
              </a:rPr>
              <a:t>都市</a:t>
            </a:r>
            <a:r>
              <a:rPr lang="zh-TW" altLang="en-US" sz="700" dirty="0">
                <a:solidFill>
                  <a:schemeClr val="tx1"/>
                </a:solidFill>
                <a:latin typeface="BIZ UDPゴシック" panose="020B0400000000000000" pitchFamily="50" charset="-128"/>
                <a:ea typeface="BIZ UDPゴシック" panose="020B0400000000000000" pitchFamily="50" charset="-128"/>
              </a:rPr>
              <a:t>計画事業認可、工事施行</a:t>
            </a:r>
            <a:r>
              <a:rPr lang="zh-TW" altLang="en-US" sz="700" dirty="0" smtClean="0">
                <a:solidFill>
                  <a:schemeClr val="tx1"/>
                </a:solidFill>
                <a:latin typeface="BIZ UDPゴシック" panose="020B0400000000000000" pitchFamily="50" charset="-128"/>
                <a:ea typeface="BIZ UDPゴシック" panose="020B0400000000000000" pitchFamily="50" charset="-128"/>
              </a:rPr>
              <a:t>認可</a:t>
            </a:r>
            <a:endParaRPr kumimoji="1" lang="ja-JP" altLang="en-US" sz="700" dirty="0">
              <a:solidFill>
                <a:schemeClr val="tx1"/>
              </a:solidFill>
              <a:latin typeface="BIZ UDPゴシック" panose="020B0400000000000000" pitchFamily="50" charset="-128"/>
              <a:ea typeface="BIZ UDPゴシック" panose="020B0400000000000000" pitchFamily="50" charset="-128"/>
            </a:endParaRPr>
          </a:p>
        </p:txBody>
      </p:sp>
      <p:sp>
        <p:nvSpPr>
          <p:cNvPr id="78" name="ホームベース 77"/>
          <p:cNvSpPr/>
          <p:nvPr/>
        </p:nvSpPr>
        <p:spPr>
          <a:xfrm>
            <a:off x="5544000" y="2952000"/>
            <a:ext cx="720000" cy="864000"/>
          </a:xfrm>
          <a:prstGeom prst="homePlate">
            <a:avLst>
              <a:gd name="adj" fmla="val 35826"/>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36000" tIns="36000" rIns="72000" bIns="36000" rtlCol="0" anchor="ctr"/>
          <a:lstStyle/>
          <a:p>
            <a:r>
              <a:rPr kumimoji="1" lang="ja-JP" altLang="en-US" sz="700" dirty="0" smtClean="0">
                <a:solidFill>
                  <a:schemeClr val="tx1"/>
                </a:solidFill>
                <a:latin typeface="BIZ UDPゴシック" panose="020B0400000000000000" pitchFamily="50" charset="-128"/>
                <a:ea typeface="BIZ UDPゴシック" panose="020B0400000000000000" pitchFamily="50" charset="-128"/>
              </a:rPr>
              <a:t>２０１</a:t>
            </a:r>
            <a:r>
              <a:rPr kumimoji="1" lang="en-US" altLang="ja-JP" sz="700" dirty="0" smtClean="0">
                <a:solidFill>
                  <a:schemeClr val="tx1"/>
                </a:solidFill>
                <a:latin typeface="BIZ UDPゴシック" panose="020B0400000000000000" pitchFamily="50" charset="-128"/>
                <a:ea typeface="BIZ UDPゴシック" panose="020B0400000000000000" pitchFamily="50" charset="-128"/>
              </a:rPr>
              <a:t>6</a:t>
            </a:r>
            <a:r>
              <a:rPr kumimoji="1" lang="ja-JP" altLang="en-US" sz="700" dirty="0" smtClean="0">
                <a:solidFill>
                  <a:schemeClr val="tx1"/>
                </a:solidFill>
                <a:latin typeface="BIZ UDPゴシック" panose="020B0400000000000000" pitchFamily="50" charset="-128"/>
                <a:ea typeface="BIZ UDPゴシック" panose="020B0400000000000000" pitchFamily="50" charset="-128"/>
              </a:rPr>
              <a:t>年１</a:t>
            </a:r>
            <a:r>
              <a:rPr lang="ja-JP" altLang="en-US" sz="700" dirty="0">
                <a:solidFill>
                  <a:schemeClr val="tx1"/>
                </a:solidFill>
                <a:latin typeface="BIZ UDPゴシック" panose="020B0400000000000000" pitchFamily="50" charset="-128"/>
                <a:ea typeface="BIZ UDPゴシック" panose="020B0400000000000000" pitchFamily="50" charset="-128"/>
              </a:rPr>
              <a:t>月</a:t>
            </a:r>
            <a:r>
              <a:rPr kumimoji="1" lang="ja-JP" altLang="en-US" sz="700" dirty="0" smtClean="0">
                <a:solidFill>
                  <a:schemeClr val="tx1"/>
                </a:solidFill>
                <a:latin typeface="BIZ UDPゴシック" panose="020B0400000000000000" pitchFamily="50" charset="-128"/>
                <a:ea typeface="BIZ UDPゴシック" panose="020B0400000000000000" pitchFamily="50" charset="-128"/>
              </a:rPr>
              <a:t>、事業化の意思決定</a:t>
            </a:r>
            <a:endParaRPr kumimoji="1" lang="en-US" altLang="ja-JP" sz="700" dirty="0" smtClean="0">
              <a:solidFill>
                <a:schemeClr val="tx1"/>
              </a:solidFill>
              <a:latin typeface="BIZ UDPゴシック" panose="020B0400000000000000" pitchFamily="50" charset="-128"/>
              <a:ea typeface="BIZ UDPゴシック" panose="020B0400000000000000" pitchFamily="50" charset="-128"/>
            </a:endParaRPr>
          </a:p>
          <a:p>
            <a:endParaRPr kumimoji="1" lang="en-US" altLang="ja-JP" sz="700" dirty="0" smtClean="0">
              <a:solidFill>
                <a:schemeClr val="tx1"/>
              </a:solidFill>
              <a:latin typeface="BIZ UDPゴシック" panose="020B0400000000000000" pitchFamily="50" charset="-128"/>
              <a:ea typeface="BIZ UDPゴシック" panose="020B0400000000000000" pitchFamily="50" charset="-128"/>
            </a:endParaRPr>
          </a:p>
          <a:p>
            <a:r>
              <a:rPr lang="ja-JP" altLang="en-US" sz="700" dirty="0" smtClean="0">
                <a:solidFill>
                  <a:schemeClr val="tx1"/>
                </a:solidFill>
                <a:latin typeface="BIZ UDPゴシック" panose="020B0400000000000000" pitchFamily="50" charset="-128"/>
                <a:ea typeface="BIZ UDPゴシック" panose="020B0400000000000000" pitchFamily="50" charset="-128"/>
              </a:rPr>
              <a:t>２０１</a:t>
            </a:r>
            <a:r>
              <a:rPr lang="en-US" altLang="ja-JP" sz="700" dirty="0" smtClean="0">
                <a:solidFill>
                  <a:schemeClr val="tx1"/>
                </a:solidFill>
                <a:latin typeface="BIZ UDPゴシック" panose="020B0400000000000000" pitchFamily="50" charset="-128"/>
                <a:ea typeface="BIZ UDPゴシック" panose="020B0400000000000000" pitchFamily="50" charset="-128"/>
              </a:rPr>
              <a:t>9</a:t>
            </a:r>
            <a:r>
              <a:rPr lang="ja-JP" altLang="en-US" sz="700" dirty="0" smtClean="0">
                <a:solidFill>
                  <a:schemeClr val="tx1"/>
                </a:solidFill>
                <a:latin typeface="BIZ UDPゴシック" panose="020B0400000000000000" pitchFamily="50" charset="-128"/>
                <a:ea typeface="BIZ UDPゴシック" panose="020B0400000000000000" pitchFamily="50" charset="-128"/>
              </a:rPr>
              <a:t>年</a:t>
            </a:r>
            <a:r>
              <a:rPr lang="en-US" altLang="ja-JP" sz="700" dirty="0" smtClean="0">
                <a:solidFill>
                  <a:schemeClr val="tx1"/>
                </a:solidFill>
                <a:latin typeface="BIZ UDPゴシック" panose="020B0400000000000000" pitchFamily="50" charset="-128"/>
                <a:ea typeface="BIZ UDPゴシック" panose="020B0400000000000000" pitchFamily="50" charset="-128"/>
              </a:rPr>
              <a:t>3</a:t>
            </a:r>
            <a:r>
              <a:rPr lang="ja-JP" altLang="en-US" sz="700" dirty="0" smtClean="0">
                <a:solidFill>
                  <a:schemeClr val="tx1"/>
                </a:solidFill>
                <a:latin typeface="BIZ UDPゴシック" panose="020B0400000000000000" pitchFamily="50" charset="-128"/>
                <a:ea typeface="BIZ UDPゴシック" panose="020B0400000000000000" pitchFamily="50" charset="-128"/>
              </a:rPr>
              <a:t>月、</a:t>
            </a:r>
            <a:r>
              <a:rPr lang="zh-TW" altLang="en-US" sz="700" dirty="0">
                <a:solidFill>
                  <a:schemeClr val="tx1"/>
                </a:solidFill>
                <a:latin typeface="BIZ UDPゴシック" panose="020B0400000000000000" pitchFamily="50" charset="-128"/>
                <a:ea typeface="BIZ UDPゴシック" panose="020B0400000000000000" pitchFamily="50" charset="-128"/>
              </a:rPr>
              <a:t>都市計画</a:t>
            </a:r>
            <a:r>
              <a:rPr lang="zh-TW" altLang="en-US" sz="700" dirty="0" smtClean="0">
                <a:solidFill>
                  <a:schemeClr val="tx1"/>
                </a:solidFill>
                <a:latin typeface="BIZ UDPゴシック" panose="020B0400000000000000" pitchFamily="50" charset="-128"/>
                <a:ea typeface="BIZ UDPゴシック" panose="020B0400000000000000" pitchFamily="50" charset="-128"/>
              </a:rPr>
              <a:t>決定</a:t>
            </a:r>
            <a:endParaRPr kumimoji="1" lang="ja-JP" altLang="en-US" sz="700" dirty="0">
              <a:solidFill>
                <a:schemeClr val="tx1"/>
              </a:solidFill>
              <a:latin typeface="BIZ UDPゴシック" panose="020B0400000000000000" pitchFamily="50" charset="-128"/>
              <a:ea typeface="BIZ UDPゴシック" panose="020B0400000000000000" pitchFamily="50" charset="-128"/>
            </a:endParaRPr>
          </a:p>
        </p:txBody>
      </p:sp>
      <p:sp>
        <p:nvSpPr>
          <p:cNvPr id="79" name="ホームベース 78"/>
          <p:cNvSpPr/>
          <p:nvPr/>
        </p:nvSpPr>
        <p:spPr>
          <a:xfrm>
            <a:off x="7320649" y="2845731"/>
            <a:ext cx="815351" cy="1366269"/>
          </a:xfrm>
          <a:prstGeom prst="homePlate">
            <a:avLst>
              <a:gd name="adj" fmla="val 35826"/>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36000" tIns="36000" rIns="72000" bIns="36000" rtlCol="0" anchor="ctr"/>
          <a:lstStyle/>
          <a:p>
            <a:r>
              <a:rPr lang="en-US" altLang="ja-JP" sz="700" dirty="0">
                <a:solidFill>
                  <a:schemeClr val="tx1"/>
                </a:solidFill>
                <a:latin typeface="BIZ UDPゴシック" panose="020B0400000000000000" pitchFamily="50" charset="-128"/>
                <a:ea typeface="BIZ UDPゴシック" panose="020B0400000000000000" pitchFamily="50" charset="-128"/>
              </a:rPr>
              <a:t>2014</a:t>
            </a:r>
            <a:r>
              <a:rPr lang="ja-JP" altLang="en-US" sz="700" dirty="0">
                <a:solidFill>
                  <a:schemeClr val="tx1"/>
                </a:solidFill>
                <a:latin typeface="BIZ UDPゴシック" panose="020B0400000000000000" pitchFamily="50" charset="-128"/>
                <a:ea typeface="BIZ UDPゴシック" panose="020B0400000000000000" pitchFamily="50" charset="-128"/>
              </a:rPr>
              <a:t>年、府市統合本部において、府市共同の先行的広域事業として位置付け</a:t>
            </a:r>
            <a:endParaRPr lang="en-US" altLang="ja-JP" sz="700" dirty="0">
              <a:solidFill>
                <a:schemeClr val="tx1"/>
              </a:solidFill>
              <a:latin typeface="BIZ UDPゴシック" panose="020B0400000000000000" pitchFamily="50" charset="-128"/>
              <a:ea typeface="BIZ UDPゴシック" panose="020B0400000000000000" pitchFamily="50" charset="-128"/>
            </a:endParaRPr>
          </a:p>
          <a:p>
            <a:endParaRPr lang="en-US" altLang="ja-JP" sz="700" dirty="0">
              <a:solidFill>
                <a:schemeClr val="tx1"/>
              </a:solidFill>
              <a:latin typeface="BIZ UDPゴシック" panose="020B0400000000000000" pitchFamily="50" charset="-128"/>
              <a:ea typeface="BIZ UDPゴシック" panose="020B0400000000000000" pitchFamily="50" charset="-128"/>
            </a:endParaRPr>
          </a:p>
          <a:p>
            <a:r>
              <a:rPr kumimoji="1" lang="en-US" altLang="ja-JP" sz="700" dirty="0" smtClean="0">
                <a:solidFill>
                  <a:schemeClr val="tx1"/>
                </a:solidFill>
                <a:latin typeface="BIZ UDPゴシック" panose="020B0400000000000000" pitchFamily="50" charset="-128"/>
                <a:ea typeface="BIZ UDPゴシック" panose="020B0400000000000000" pitchFamily="50" charset="-128"/>
              </a:rPr>
              <a:t>2016</a:t>
            </a:r>
            <a:r>
              <a:rPr kumimoji="1" lang="ja-JP" altLang="en-US" sz="700" dirty="0" smtClean="0">
                <a:solidFill>
                  <a:schemeClr val="tx1"/>
                </a:solidFill>
                <a:latin typeface="BIZ UDPゴシック" panose="020B0400000000000000" pitchFamily="50" charset="-128"/>
                <a:ea typeface="BIZ UDPゴシック" panose="020B0400000000000000" pitchFamily="50" charset="-128"/>
              </a:rPr>
              <a:t>年</a:t>
            </a:r>
            <a:r>
              <a:rPr kumimoji="1" lang="en-US" altLang="ja-JP" sz="700" dirty="0" smtClean="0">
                <a:solidFill>
                  <a:schemeClr val="tx1"/>
                </a:solidFill>
                <a:latin typeface="BIZ UDPゴシック" panose="020B0400000000000000" pitchFamily="50" charset="-128"/>
                <a:ea typeface="BIZ UDPゴシック" panose="020B0400000000000000" pitchFamily="50" charset="-128"/>
              </a:rPr>
              <a:t>11</a:t>
            </a:r>
            <a:r>
              <a:rPr kumimoji="1" lang="ja-JP" altLang="en-US" sz="700" dirty="0" smtClean="0">
                <a:solidFill>
                  <a:schemeClr val="tx1"/>
                </a:solidFill>
                <a:latin typeface="BIZ UDPゴシック" panose="020B0400000000000000" pitchFamily="50" charset="-128"/>
                <a:ea typeface="BIZ UDPゴシック" panose="020B0400000000000000" pitchFamily="50" charset="-128"/>
              </a:rPr>
              <a:t>月、都市計画決定</a:t>
            </a:r>
            <a:endParaRPr kumimoji="1" lang="en-US" altLang="ja-JP" sz="700" dirty="0" smtClean="0">
              <a:solidFill>
                <a:schemeClr val="tx1"/>
              </a:solidFill>
              <a:latin typeface="BIZ UDPゴシック" panose="020B0400000000000000" pitchFamily="50" charset="-128"/>
              <a:ea typeface="BIZ UDPゴシック" panose="020B0400000000000000" pitchFamily="50" charset="-128"/>
            </a:endParaRPr>
          </a:p>
          <a:p>
            <a:endParaRPr lang="en-US" altLang="ja-JP" sz="700" dirty="0">
              <a:solidFill>
                <a:schemeClr val="tx1"/>
              </a:solidFill>
              <a:latin typeface="BIZ UDPゴシック" panose="020B0400000000000000" pitchFamily="50" charset="-128"/>
              <a:ea typeface="BIZ UDPゴシック" panose="020B0400000000000000" pitchFamily="50" charset="-128"/>
            </a:endParaRPr>
          </a:p>
          <a:p>
            <a:r>
              <a:rPr kumimoji="1" lang="en-US" altLang="ja-JP" sz="700" dirty="0" smtClean="0">
                <a:solidFill>
                  <a:schemeClr val="tx1"/>
                </a:solidFill>
                <a:latin typeface="BIZ UDPゴシック" panose="020B0400000000000000" pitchFamily="50" charset="-128"/>
                <a:ea typeface="BIZ UDPゴシック" panose="020B0400000000000000" pitchFamily="50" charset="-128"/>
              </a:rPr>
              <a:t>2017</a:t>
            </a:r>
            <a:r>
              <a:rPr kumimoji="1" lang="ja-JP" altLang="en-US" sz="700" dirty="0" smtClean="0">
                <a:solidFill>
                  <a:schemeClr val="tx1"/>
                </a:solidFill>
                <a:latin typeface="BIZ UDPゴシック" panose="020B0400000000000000" pitchFamily="50" charset="-128"/>
                <a:ea typeface="BIZ UDPゴシック" panose="020B0400000000000000" pitchFamily="50" charset="-128"/>
              </a:rPr>
              <a:t>年</a:t>
            </a:r>
            <a:r>
              <a:rPr kumimoji="1" lang="en-US" altLang="ja-JP" sz="700" dirty="0" smtClean="0">
                <a:solidFill>
                  <a:schemeClr val="tx1"/>
                </a:solidFill>
                <a:latin typeface="BIZ UDPゴシック" panose="020B0400000000000000" pitchFamily="50" charset="-128"/>
                <a:ea typeface="BIZ UDPゴシック" panose="020B0400000000000000" pitchFamily="50" charset="-128"/>
              </a:rPr>
              <a:t>4</a:t>
            </a:r>
            <a:r>
              <a:rPr kumimoji="1" lang="ja-JP" altLang="en-US" sz="700" dirty="0" smtClean="0">
                <a:solidFill>
                  <a:schemeClr val="tx1"/>
                </a:solidFill>
                <a:latin typeface="BIZ UDPゴシック" panose="020B0400000000000000" pitchFamily="50" charset="-128"/>
                <a:ea typeface="BIZ UDPゴシック" panose="020B0400000000000000" pitchFamily="50" charset="-128"/>
              </a:rPr>
              <a:t>月、事業化</a:t>
            </a:r>
            <a:endParaRPr kumimoji="1" lang="ja-JP" altLang="en-US" sz="700" dirty="0">
              <a:solidFill>
                <a:schemeClr val="tx1"/>
              </a:solidFill>
              <a:latin typeface="BIZ UDPゴシック" panose="020B0400000000000000" pitchFamily="50" charset="-128"/>
              <a:ea typeface="BIZ UDPゴシック" panose="020B0400000000000000" pitchFamily="50" charset="-128"/>
            </a:endParaRPr>
          </a:p>
        </p:txBody>
      </p:sp>
      <p:sp>
        <p:nvSpPr>
          <p:cNvPr id="81" name="テキスト ボックス 80"/>
          <p:cNvSpPr txBox="1"/>
          <p:nvPr/>
        </p:nvSpPr>
        <p:spPr>
          <a:xfrm>
            <a:off x="1944000" y="6012000"/>
            <a:ext cx="972000" cy="360000"/>
          </a:xfrm>
          <a:prstGeom prst="rect">
            <a:avLst/>
          </a:prstGeom>
          <a:noFill/>
        </p:spPr>
        <p:txBody>
          <a:bodyPr wrap="square" lIns="36000" tIns="36000" rIns="36000" bIns="36000" rtlCol="0" anchor="ctr" anchorCtr="0">
            <a:noAutofit/>
          </a:bodyPr>
          <a:lstStyle/>
          <a:p>
            <a:pPr marL="177800" indent="-177800"/>
            <a:r>
              <a:rPr lang="ja-JP" altLang="en-US" sz="900" dirty="0" smtClean="0">
                <a:latin typeface="BIZ UDPゴシック" panose="020B0400000000000000" pitchFamily="50" charset="-128"/>
                <a:ea typeface="BIZ UDPゴシック" panose="020B0400000000000000" pitchFamily="50" charset="-128"/>
              </a:rPr>
              <a:t>＊２０</a:t>
            </a:r>
            <a:r>
              <a:rPr lang="en-US" altLang="ja-JP" sz="900" dirty="0" smtClean="0">
                <a:latin typeface="BIZ UDPゴシック" panose="020B0400000000000000" pitchFamily="50" charset="-128"/>
                <a:ea typeface="BIZ UDPゴシック" panose="020B0400000000000000" pitchFamily="50" charset="-128"/>
              </a:rPr>
              <a:t>23</a:t>
            </a:r>
            <a:r>
              <a:rPr lang="ja-JP" altLang="en-US" sz="900" dirty="0" smtClean="0">
                <a:latin typeface="BIZ UDPゴシック" panose="020B0400000000000000" pitchFamily="50" charset="-128"/>
                <a:ea typeface="BIZ UDPゴシック" panose="020B0400000000000000" pitchFamily="50" charset="-128"/>
              </a:rPr>
              <a:t>年</a:t>
            </a:r>
            <a:r>
              <a:rPr lang="en-US" altLang="ja-JP" sz="900" dirty="0" smtClean="0">
                <a:latin typeface="BIZ UDPゴシック" panose="020B0400000000000000" pitchFamily="50" charset="-128"/>
                <a:ea typeface="BIZ UDPゴシック" panose="020B0400000000000000" pitchFamily="50" charset="-128"/>
              </a:rPr>
              <a:t>3</a:t>
            </a:r>
            <a:r>
              <a:rPr lang="ja-JP" altLang="en-US" sz="900" dirty="0" smtClean="0">
                <a:latin typeface="BIZ UDPゴシック" panose="020B0400000000000000" pitchFamily="50" charset="-128"/>
                <a:ea typeface="BIZ UDPゴシック" panose="020B0400000000000000" pitchFamily="50" charset="-128"/>
              </a:rPr>
              <a:t>月</a:t>
            </a:r>
            <a:endParaRPr lang="en-US" altLang="ja-JP" sz="900" dirty="0" smtClean="0">
              <a:latin typeface="BIZ UDPゴシック" panose="020B0400000000000000" pitchFamily="50" charset="-128"/>
              <a:ea typeface="BIZ UDPゴシック" panose="020B0400000000000000" pitchFamily="50" charset="-128"/>
            </a:endParaRPr>
          </a:p>
          <a:p>
            <a:pPr marL="177800" indent="-177800"/>
            <a:r>
              <a:rPr lang="ja-JP" altLang="en-US" sz="900" dirty="0">
                <a:latin typeface="BIZ UDPゴシック" panose="020B0400000000000000" pitchFamily="50" charset="-128"/>
                <a:ea typeface="BIZ UDPゴシック" panose="020B0400000000000000" pitchFamily="50" charset="-128"/>
              </a:rPr>
              <a:t>　</a:t>
            </a:r>
            <a:r>
              <a:rPr lang="ja-JP" altLang="en-US" sz="900" dirty="0" smtClean="0">
                <a:latin typeface="BIZ UDPゴシック" panose="020B0400000000000000" pitchFamily="50" charset="-128"/>
                <a:ea typeface="BIZ UDPゴシック" panose="020B0400000000000000" pitchFamily="50" charset="-128"/>
              </a:rPr>
              <a:t> 開業</a:t>
            </a:r>
            <a:endParaRPr lang="en-US" altLang="ja-JP" sz="900" dirty="0" smtClean="0">
              <a:latin typeface="BIZ UDPゴシック" panose="020B0400000000000000" pitchFamily="50" charset="-128"/>
              <a:ea typeface="BIZ UDPゴシック" panose="020B0400000000000000" pitchFamily="50" charset="-128"/>
            </a:endParaRPr>
          </a:p>
        </p:txBody>
      </p:sp>
      <p:sp>
        <p:nvSpPr>
          <p:cNvPr id="82" name="テキスト ボックス 81"/>
          <p:cNvSpPr txBox="1"/>
          <p:nvPr/>
        </p:nvSpPr>
        <p:spPr>
          <a:xfrm>
            <a:off x="936000" y="5975984"/>
            <a:ext cx="1008000" cy="216000"/>
          </a:xfrm>
          <a:prstGeom prst="rect">
            <a:avLst/>
          </a:prstGeom>
          <a:noFill/>
        </p:spPr>
        <p:txBody>
          <a:bodyPr wrap="square" lIns="36000" tIns="36000" rIns="36000" bIns="36000" rtlCol="0" anchor="ctr" anchorCtr="1">
            <a:spAutoFit/>
          </a:bodyPr>
          <a:lstStyle/>
          <a:p>
            <a:pPr marL="177800" indent="-177800" algn="ctr"/>
            <a:r>
              <a:rPr lang="ja-JP" altLang="en-US" sz="1200" b="1" dirty="0">
                <a:latin typeface="BIZ UDPゴシック" panose="020B0400000000000000" pitchFamily="50" charset="-128"/>
                <a:ea typeface="BIZ UDPゴシック" panose="020B0400000000000000" pitchFamily="50" charset="-128"/>
              </a:rPr>
              <a:t>経営統合</a:t>
            </a:r>
            <a:endParaRPr lang="en-US" altLang="ja-JP" sz="1200" b="1" dirty="0" smtClean="0">
              <a:latin typeface="BIZ UDPゴシック" panose="020B0400000000000000" pitchFamily="50" charset="-128"/>
              <a:ea typeface="BIZ UDPゴシック" panose="020B0400000000000000" pitchFamily="50" charset="-128"/>
            </a:endParaRPr>
          </a:p>
        </p:txBody>
      </p:sp>
      <p:sp>
        <p:nvSpPr>
          <p:cNvPr id="68" name="テキスト ボックス 67"/>
          <p:cNvSpPr txBox="1"/>
          <p:nvPr/>
        </p:nvSpPr>
        <p:spPr>
          <a:xfrm>
            <a:off x="6840000" y="1116000"/>
            <a:ext cx="900000" cy="720000"/>
          </a:xfrm>
          <a:prstGeom prst="rect">
            <a:avLst/>
          </a:prstGeom>
          <a:noFill/>
        </p:spPr>
        <p:txBody>
          <a:bodyPr wrap="square" lIns="36000" tIns="36000" rIns="36000" bIns="36000" rtlCol="0">
            <a:noAutofit/>
          </a:bodyPr>
          <a:lstStyle/>
          <a:p>
            <a:r>
              <a:rPr kumimoji="1" lang="ja-JP" altLang="en-US" sz="1000" dirty="0" smtClean="0">
                <a:latin typeface="BIZ UDPゴシック" panose="020B0400000000000000" pitchFamily="50" charset="-128"/>
                <a:ea typeface="BIZ UDPゴシック" panose="020B0400000000000000" pitchFamily="50" charset="-128"/>
              </a:rPr>
              <a:t>中之島線延伸（東西軸の強化、京阪神の結節）</a:t>
            </a:r>
            <a:endParaRPr kumimoji="1" lang="ja-JP" altLang="en-US" sz="1000" dirty="0">
              <a:latin typeface="BIZ UDPゴシック" panose="020B0400000000000000" pitchFamily="50" charset="-128"/>
              <a:ea typeface="BIZ UDPゴシック" panose="020B0400000000000000" pitchFamily="50" charset="-128"/>
            </a:endParaRPr>
          </a:p>
        </p:txBody>
      </p:sp>
      <p:sp>
        <p:nvSpPr>
          <p:cNvPr id="69" name="楕円 68"/>
          <p:cNvSpPr/>
          <p:nvPr/>
        </p:nvSpPr>
        <p:spPr>
          <a:xfrm>
            <a:off x="7092000" y="2433970"/>
            <a:ext cx="383351" cy="378142"/>
          </a:xfrm>
          <a:prstGeom prst="ellipse">
            <a:avLst/>
          </a:prstGeom>
          <a:solidFill>
            <a:schemeClr val="bg1">
              <a:lumMod val="6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4" name="テキスト ボックス 73"/>
          <p:cNvSpPr txBox="1"/>
          <p:nvPr/>
        </p:nvSpPr>
        <p:spPr>
          <a:xfrm>
            <a:off x="2916000" y="5220000"/>
            <a:ext cx="972000" cy="360000"/>
          </a:xfrm>
          <a:prstGeom prst="rect">
            <a:avLst/>
          </a:prstGeom>
          <a:noFill/>
        </p:spPr>
        <p:txBody>
          <a:bodyPr wrap="square" lIns="36000" tIns="36000" rIns="36000" bIns="36000" rtlCol="0">
            <a:noAutofit/>
          </a:bodyPr>
          <a:lstStyle/>
          <a:p>
            <a:pPr marL="177800" indent="-177800"/>
            <a:r>
              <a:rPr lang="ja-JP" altLang="en-US" sz="900" dirty="0" smtClean="0">
                <a:latin typeface="BIZ UDPゴシック" panose="020B0400000000000000" pitchFamily="50" charset="-128"/>
                <a:ea typeface="BIZ UDPゴシック" panose="020B0400000000000000" pitchFamily="50" charset="-128"/>
              </a:rPr>
              <a:t>＊</a:t>
            </a:r>
            <a:r>
              <a:rPr lang="en-US" altLang="ja-JP" sz="900" dirty="0" smtClean="0">
                <a:latin typeface="BIZ UDPゴシック" panose="020B0400000000000000" pitchFamily="50" charset="-128"/>
                <a:ea typeface="BIZ UDPゴシック" panose="020B0400000000000000" pitchFamily="50" charset="-128"/>
              </a:rPr>
              <a:t>2030</a:t>
            </a:r>
            <a:r>
              <a:rPr lang="ja-JP" altLang="en-US" sz="900" dirty="0" smtClean="0">
                <a:latin typeface="BIZ UDPゴシック" panose="020B0400000000000000" pitchFamily="50" charset="-128"/>
                <a:ea typeface="BIZ UDPゴシック" panose="020B0400000000000000" pitchFamily="50" charset="-128"/>
              </a:rPr>
              <a:t>年度末</a:t>
            </a:r>
            <a:endParaRPr lang="en-US" altLang="ja-JP" sz="900" dirty="0" smtClean="0">
              <a:latin typeface="BIZ UDPゴシック" panose="020B0400000000000000" pitchFamily="50" charset="-128"/>
              <a:ea typeface="BIZ UDPゴシック" panose="020B0400000000000000" pitchFamily="50" charset="-128"/>
            </a:endParaRPr>
          </a:p>
          <a:p>
            <a:pPr marL="177800" indent="-177800"/>
            <a:r>
              <a:rPr lang="ja-JP" altLang="en-US" sz="900" dirty="0">
                <a:latin typeface="BIZ UDPゴシック" panose="020B0400000000000000" pitchFamily="50" charset="-128"/>
                <a:ea typeface="BIZ UDPゴシック" panose="020B0400000000000000" pitchFamily="50" charset="-128"/>
              </a:rPr>
              <a:t>　</a:t>
            </a:r>
            <a:r>
              <a:rPr lang="ja-JP" altLang="en-US" sz="900" dirty="0" smtClean="0">
                <a:latin typeface="BIZ UDPゴシック" panose="020B0400000000000000" pitchFamily="50" charset="-128"/>
                <a:ea typeface="BIZ UDPゴシック" panose="020B0400000000000000" pitchFamily="50" charset="-128"/>
              </a:rPr>
              <a:t> 開業目標</a:t>
            </a:r>
            <a:endParaRPr lang="en-US" altLang="ja-JP" sz="900" dirty="0" smtClean="0">
              <a:latin typeface="BIZ UDPゴシック" panose="020B0400000000000000" pitchFamily="50" charset="-128"/>
              <a:ea typeface="BIZ UDPゴシック" panose="020B0400000000000000" pitchFamily="50" charset="-128"/>
            </a:endParaRPr>
          </a:p>
        </p:txBody>
      </p:sp>
      <p:sp>
        <p:nvSpPr>
          <p:cNvPr id="80" name="テキスト ボックス 79"/>
          <p:cNvSpPr txBox="1"/>
          <p:nvPr/>
        </p:nvSpPr>
        <p:spPr>
          <a:xfrm>
            <a:off x="4860000" y="5220000"/>
            <a:ext cx="972000" cy="360000"/>
          </a:xfrm>
          <a:prstGeom prst="rect">
            <a:avLst/>
          </a:prstGeom>
          <a:noFill/>
        </p:spPr>
        <p:txBody>
          <a:bodyPr wrap="square" lIns="36000" tIns="36000" rIns="36000" bIns="36000" rtlCol="0">
            <a:noAutofit/>
          </a:bodyPr>
          <a:lstStyle/>
          <a:p>
            <a:pPr marL="177800" indent="-177800"/>
            <a:r>
              <a:rPr lang="ja-JP" altLang="en-US" sz="900" dirty="0" smtClean="0">
                <a:latin typeface="BIZ UDPゴシック" panose="020B0400000000000000" pitchFamily="50" charset="-128"/>
                <a:ea typeface="BIZ UDPゴシック" panose="020B0400000000000000" pitchFamily="50" charset="-128"/>
              </a:rPr>
              <a:t>＊</a:t>
            </a:r>
            <a:r>
              <a:rPr lang="en-US" altLang="ja-JP" sz="900" dirty="0" smtClean="0">
                <a:latin typeface="BIZ UDPゴシック" panose="020B0400000000000000" pitchFamily="50" charset="-128"/>
                <a:ea typeface="BIZ UDPゴシック" panose="020B0400000000000000" pitchFamily="50" charset="-128"/>
              </a:rPr>
              <a:t>2</a:t>
            </a:r>
            <a:r>
              <a:rPr lang="ja-JP" altLang="en-US" sz="900" dirty="0" smtClean="0">
                <a:latin typeface="BIZ UDPゴシック" panose="020B0400000000000000" pitchFamily="50" charset="-128"/>
                <a:ea typeface="BIZ UDPゴシック" panose="020B0400000000000000" pitchFamily="50" charset="-128"/>
              </a:rPr>
              <a:t>０２３年度末</a:t>
            </a:r>
            <a:endParaRPr lang="en-US" altLang="ja-JP" sz="900" dirty="0" smtClean="0">
              <a:latin typeface="BIZ UDPゴシック" panose="020B0400000000000000" pitchFamily="50" charset="-128"/>
              <a:ea typeface="BIZ UDPゴシック" panose="020B0400000000000000" pitchFamily="50" charset="-128"/>
            </a:endParaRPr>
          </a:p>
          <a:p>
            <a:pPr marL="177800" indent="-177800"/>
            <a:r>
              <a:rPr lang="ja-JP" altLang="en-US" sz="900" dirty="0">
                <a:latin typeface="BIZ UDPゴシック" panose="020B0400000000000000" pitchFamily="50" charset="-128"/>
                <a:ea typeface="BIZ UDPゴシック" panose="020B0400000000000000" pitchFamily="50" charset="-128"/>
              </a:rPr>
              <a:t>　</a:t>
            </a:r>
            <a:r>
              <a:rPr lang="ja-JP" altLang="en-US" sz="900" dirty="0" smtClean="0">
                <a:latin typeface="BIZ UDPゴシック" panose="020B0400000000000000" pitchFamily="50" charset="-128"/>
                <a:ea typeface="BIZ UDPゴシック" panose="020B0400000000000000" pitchFamily="50" charset="-128"/>
              </a:rPr>
              <a:t> 開業目標</a:t>
            </a:r>
            <a:endParaRPr lang="en-US" altLang="ja-JP" sz="900" dirty="0" smtClean="0">
              <a:latin typeface="BIZ UDPゴシック" panose="020B0400000000000000" pitchFamily="50" charset="-128"/>
              <a:ea typeface="BIZ UDPゴシック" panose="020B0400000000000000" pitchFamily="50" charset="-128"/>
            </a:endParaRPr>
          </a:p>
        </p:txBody>
      </p:sp>
      <p:sp>
        <p:nvSpPr>
          <p:cNvPr id="83" name="テキスト ボックス 82"/>
          <p:cNvSpPr txBox="1"/>
          <p:nvPr/>
        </p:nvSpPr>
        <p:spPr>
          <a:xfrm>
            <a:off x="5832000" y="5220000"/>
            <a:ext cx="972000" cy="360000"/>
          </a:xfrm>
          <a:prstGeom prst="rect">
            <a:avLst/>
          </a:prstGeom>
          <a:noFill/>
        </p:spPr>
        <p:txBody>
          <a:bodyPr wrap="square" lIns="36000" tIns="36000" rIns="36000" bIns="36000" rtlCol="0">
            <a:noAutofit/>
          </a:bodyPr>
          <a:lstStyle/>
          <a:p>
            <a:pPr marL="177800" indent="-177800"/>
            <a:r>
              <a:rPr lang="ja-JP" altLang="en-US" sz="900" dirty="0" smtClean="0">
                <a:latin typeface="BIZ UDPゴシック" panose="020B0400000000000000" pitchFamily="50" charset="-128"/>
                <a:ea typeface="BIZ UDPゴシック" panose="020B0400000000000000" pitchFamily="50" charset="-128"/>
              </a:rPr>
              <a:t>＊</a:t>
            </a:r>
            <a:r>
              <a:rPr lang="en-US" altLang="ja-JP" sz="900" dirty="0" smtClean="0">
                <a:latin typeface="BIZ UDPゴシック" panose="020B0400000000000000" pitchFamily="50" charset="-128"/>
                <a:ea typeface="BIZ UDPゴシック" panose="020B0400000000000000" pitchFamily="50" charset="-128"/>
              </a:rPr>
              <a:t>2</a:t>
            </a:r>
            <a:r>
              <a:rPr lang="ja-JP" altLang="en-US" sz="900" dirty="0" smtClean="0">
                <a:latin typeface="BIZ UDPゴシック" panose="020B0400000000000000" pitchFamily="50" charset="-128"/>
                <a:ea typeface="BIZ UDPゴシック" panose="020B0400000000000000" pitchFamily="50" charset="-128"/>
              </a:rPr>
              <a:t>０２９年度</a:t>
            </a:r>
            <a:endParaRPr lang="en-US" altLang="ja-JP" sz="900" dirty="0" smtClean="0">
              <a:latin typeface="BIZ UDPゴシック" panose="020B0400000000000000" pitchFamily="50" charset="-128"/>
              <a:ea typeface="BIZ UDPゴシック" panose="020B0400000000000000" pitchFamily="50" charset="-128"/>
            </a:endParaRPr>
          </a:p>
          <a:p>
            <a:pPr marL="177800" indent="-177800"/>
            <a:r>
              <a:rPr lang="ja-JP" altLang="en-US" sz="900" dirty="0">
                <a:latin typeface="BIZ UDPゴシック" panose="020B0400000000000000" pitchFamily="50" charset="-128"/>
                <a:ea typeface="BIZ UDPゴシック" panose="020B0400000000000000" pitchFamily="50" charset="-128"/>
              </a:rPr>
              <a:t>　</a:t>
            </a:r>
            <a:r>
              <a:rPr lang="ja-JP" altLang="en-US" sz="900" dirty="0" smtClean="0">
                <a:latin typeface="BIZ UDPゴシック" panose="020B0400000000000000" pitchFamily="50" charset="-128"/>
                <a:ea typeface="BIZ UDPゴシック" panose="020B0400000000000000" pitchFamily="50" charset="-128"/>
              </a:rPr>
              <a:t> 開業目標</a:t>
            </a:r>
            <a:endParaRPr lang="en-US" altLang="ja-JP" sz="900" dirty="0" smtClean="0">
              <a:latin typeface="BIZ UDPゴシック" panose="020B0400000000000000" pitchFamily="50" charset="-128"/>
              <a:ea typeface="BIZ UDPゴシック" panose="020B0400000000000000" pitchFamily="50" charset="-128"/>
            </a:endParaRPr>
          </a:p>
        </p:txBody>
      </p:sp>
      <p:sp>
        <p:nvSpPr>
          <p:cNvPr id="61" name="ホームベース 60"/>
          <p:cNvSpPr/>
          <p:nvPr/>
        </p:nvSpPr>
        <p:spPr>
          <a:xfrm>
            <a:off x="6552000" y="2736000"/>
            <a:ext cx="720000" cy="540000"/>
          </a:xfrm>
          <a:prstGeom prst="homePlate">
            <a:avLst>
              <a:gd name="adj" fmla="val 35826"/>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36000" tIns="36000" rIns="72000" bIns="36000" rtlCol="0" anchor="ctr"/>
          <a:lstStyle/>
          <a:p>
            <a:r>
              <a:rPr kumimoji="1" lang="en-US" altLang="ja-JP" sz="700" dirty="0" smtClean="0">
                <a:solidFill>
                  <a:schemeClr val="tx1"/>
                </a:solidFill>
                <a:latin typeface="BIZ UDPゴシック" panose="020B0400000000000000" pitchFamily="50" charset="-128"/>
                <a:ea typeface="BIZ UDPゴシック" panose="020B0400000000000000" pitchFamily="50" charset="-128"/>
              </a:rPr>
              <a:t>2018</a:t>
            </a:r>
            <a:r>
              <a:rPr kumimoji="1" lang="ja-JP" altLang="en-US" sz="700" dirty="0" smtClean="0">
                <a:solidFill>
                  <a:schemeClr val="tx1"/>
                </a:solidFill>
                <a:latin typeface="BIZ UDPゴシック" panose="020B0400000000000000" pitchFamily="50" charset="-128"/>
                <a:ea typeface="BIZ UDPゴシック" panose="020B0400000000000000" pitchFamily="50" charset="-128"/>
              </a:rPr>
              <a:t>年以降、事業実施の可否を検討中</a:t>
            </a:r>
            <a:endParaRPr kumimoji="1" lang="ja-JP" altLang="en-US" sz="700" dirty="0">
              <a:solidFill>
                <a:schemeClr val="tx1"/>
              </a:solidFill>
              <a:latin typeface="BIZ UDPゴシック" panose="020B0400000000000000" pitchFamily="50" charset="-128"/>
              <a:ea typeface="BIZ UDPゴシック" panose="020B0400000000000000" pitchFamily="50" charset="-128"/>
            </a:endParaRPr>
          </a:p>
        </p:txBody>
      </p:sp>
      <p:sp>
        <p:nvSpPr>
          <p:cNvPr id="62" name="スライド番号プレースホルダー 3"/>
          <p:cNvSpPr>
            <a:spLocks noGrp="1"/>
          </p:cNvSpPr>
          <p:nvPr>
            <p:ph type="sldNum" sz="quarter" idx="12"/>
          </p:nvPr>
        </p:nvSpPr>
        <p:spPr>
          <a:xfrm>
            <a:off x="7086600" y="6483071"/>
            <a:ext cx="2057400" cy="365125"/>
          </a:xfrm>
        </p:spPr>
        <p:txBody>
          <a:bodyPr/>
          <a:lstStyle/>
          <a:p>
            <a:r>
              <a:rPr lang="en-US" altLang="ja-JP" dirty="0" smtClean="0"/>
              <a:t>19</a:t>
            </a:r>
            <a:endParaRPr lang="ja-JP" altLang="en-US" dirty="0"/>
          </a:p>
        </p:txBody>
      </p:sp>
      <p:sp>
        <p:nvSpPr>
          <p:cNvPr id="63" name="テキスト ボックス 62"/>
          <p:cNvSpPr txBox="1"/>
          <p:nvPr/>
        </p:nvSpPr>
        <p:spPr>
          <a:xfrm>
            <a:off x="3960000" y="1944000"/>
            <a:ext cx="864000" cy="360000"/>
          </a:xfrm>
          <a:prstGeom prst="rect">
            <a:avLst/>
          </a:prstGeom>
          <a:noFill/>
        </p:spPr>
        <p:txBody>
          <a:bodyPr wrap="square" lIns="36000" tIns="36000" rIns="36000" bIns="36000" rtlCol="0">
            <a:noAutofit/>
          </a:bodyPr>
          <a:lstStyle/>
          <a:p>
            <a:r>
              <a:rPr kumimoji="1" lang="ja-JP" altLang="en-US" sz="900" dirty="0" smtClean="0">
                <a:latin typeface="BIZ UDPゴシック" panose="020B0400000000000000" pitchFamily="50" charset="-128"/>
                <a:ea typeface="BIZ UDPゴシック" panose="020B0400000000000000" pitchFamily="50" charset="-128"/>
              </a:rPr>
              <a:t>事業費</a:t>
            </a:r>
            <a:r>
              <a:rPr lang="en-US" altLang="ja-JP" sz="900" u="sng" baseline="30000" dirty="0">
                <a:latin typeface="BIZ UDPゴシック" panose="020B0400000000000000" pitchFamily="50" charset="-128"/>
                <a:ea typeface="BIZ UDPゴシック" panose="020B0400000000000000" pitchFamily="50" charset="-128"/>
              </a:rPr>
              <a:t>※</a:t>
            </a:r>
            <a:endParaRPr kumimoji="1" lang="en-US" altLang="ja-JP" sz="900" dirty="0" smtClean="0">
              <a:latin typeface="BIZ UDPゴシック" panose="020B0400000000000000" pitchFamily="50" charset="-128"/>
              <a:ea typeface="BIZ UDPゴシック" panose="020B0400000000000000" pitchFamily="50" charset="-128"/>
            </a:endParaRPr>
          </a:p>
          <a:p>
            <a:r>
              <a:rPr kumimoji="1" lang="ja-JP" altLang="en-US" sz="900" dirty="0" smtClean="0">
                <a:latin typeface="BIZ UDPゴシック" panose="020B0400000000000000" pitchFamily="50" charset="-128"/>
                <a:ea typeface="BIZ UDPゴシック" panose="020B0400000000000000" pitchFamily="50" charset="-128"/>
              </a:rPr>
              <a:t>約</a:t>
            </a:r>
            <a:r>
              <a:rPr kumimoji="1" lang="en-US" altLang="ja-JP" sz="900" dirty="0" smtClean="0">
                <a:latin typeface="BIZ UDPゴシック" panose="020B0400000000000000" pitchFamily="50" charset="-128"/>
                <a:ea typeface="BIZ UDPゴシック" panose="020B0400000000000000" pitchFamily="50" charset="-128"/>
              </a:rPr>
              <a:t>1,310</a:t>
            </a:r>
            <a:r>
              <a:rPr kumimoji="1" lang="ja-JP" altLang="en-US" sz="900" dirty="0" smtClean="0">
                <a:latin typeface="BIZ UDPゴシック" panose="020B0400000000000000" pitchFamily="50" charset="-128"/>
                <a:ea typeface="BIZ UDPゴシック" panose="020B0400000000000000" pitchFamily="50" charset="-128"/>
              </a:rPr>
              <a:t>億円</a:t>
            </a:r>
            <a:endParaRPr kumimoji="1" lang="ja-JP" altLang="en-US" sz="900" dirty="0">
              <a:latin typeface="BIZ UDPゴシック" panose="020B0400000000000000" pitchFamily="50" charset="-128"/>
              <a:ea typeface="BIZ UDPゴシック" panose="020B0400000000000000" pitchFamily="50" charset="-128"/>
            </a:endParaRPr>
          </a:p>
        </p:txBody>
      </p:sp>
      <p:sp>
        <p:nvSpPr>
          <p:cNvPr id="4" name="大かっこ 3"/>
          <p:cNvSpPr/>
          <p:nvPr/>
        </p:nvSpPr>
        <p:spPr>
          <a:xfrm>
            <a:off x="3924000" y="1944000"/>
            <a:ext cx="828000" cy="360000"/>
          </a:xfrm>
          <a:prstGeom prst="bracketPair">
            <a:avLst/>
          </a:prstGeom>
          <a:ln w="63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73" name="大かっこ 72"/>
          <p:cNvSpPr/>
          <p:nvPr/>
        </p:nvSpPr>
        <p:spPr>
          <a:xfrm>
            <a:off x="4968000" y="1764000"/>
            <a:ext cx="756000" cy="360000"/>
          </a:xfrm>
          <a:prstGeom prst="bracketPair">
            <a:avLst/>
          </a:prstGeom>
          <a:ln w="63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85" name="テキスト ボックス 84"/>
          <p:cNvSpPr txBox="1"/>
          <p:nvPr/>
        </p:nvSpPr>
        <p:spPr>
          <a:xfrm>
            <a:off x="5904000" y="1764000"/>
            <a:ext cx="792000" cy="360000"/>
          </a:xfrm>
          <a:prstGeom prst="rect">
            <a:avLst/>
          </a:prstGeom>
          <a:noFill/>
        </p:spPr>
        <p:txBody>
          <a:bodyPr wrap="square" lIns="36000" tIns="36000" rIns="36000" bIns="36000" rtlCol="0">
            <a:noAutofit/>
          </a:bodyPr>
          <a:lstStyle/>
          <a:p>
            <a:r>
              <a:rPr kumimoji="1" lang="ja-JP" altLang="en-US" sz="900" dirty="0" smtClean="0">
                <a:latin typeface="BIZ UDPゴシック" panose="020B0400000000000000" pitchFamily="50" charset="-128"/>
                <a:ea typeface="BIZ UDPゴシック" panose="020B0400000000000000" pitchFamily="50" charset="-128"/>
              </a:rPr>
              <a:t>事業費</a:t>
            </a:r>
            <a:endParaRPr kumimoji="1" lang="en-US" altLang="ja-JP" sz="900" dirty="0" smtClean="0">
              <a:latin typeface="BIZ UDPゴシック" panose="020B0400000000000000" pitchFamily="50" charset="-128"/>
              <a:ea typeface="BIZ UDPゴシック" panose="020B0400000000000000" pitchFamily="50" charset="-128"/>
            </a:endParaRPr>
          </a:p>
          <a:p>
            <a:r>
              <a:rPr kumimoji="1" lang="ja-JP" altLang="en-US" sz="900" dirty="0" smtClean="0">
                <a:latin typeface="BIZ UDPゴシック" panose="020B0400000000000000" pitchFamily="50" charset="-128"/>
                <a:ea typeface="BIZ UDPゴシック" panose="020B0400000000000000" pitchFamily="50" charset="-128"/>
              </a:rPr>
              <a:t>約</a:t>
            </a:r>
            <a:r>
              <a:rPr kumimoji="1" lang="en-US" altLang="ja-JP" sz="900" dirty="0" smtClean="0">
                <a:latin typeface="BIZ UDPゴシック" panose="020B0400000000000000" pitchFamily="50" charset="-128"/>
                <a:ea typeface="BIZ UDPゴシック" panose="020B0400000000000000" pitchFamily="50" charset="-128"/>
              </a:rPr>
              <a:t>1,050</a:t>
            </a:r>
            <a:r>
              <a:rPr kumimoji="1" lang="ja-JP" altLang="en-US" sz="900" dirty="0" smtClean="0">
                <a:latin typeface="BIZ UDPゴシック" panose="020B0400000000000000" pitchFamily="50" charset="-128"/>
                <a:ea typeface="BIZ UDPゴシック" panose="020B0400000000000000" pitchFamily="50" charset="-128"/>
              </a:rPr>
              <a:t>億円</a:t>
            </a:r>
            <a:endParaRPr kumimoji="1" lang="ja-JP" altLang="en-US" sz="900" dirty="0">
              <a:latin typeface="BIZ UDPゴシック" panose="020B0400000000000000" pitchFamily="50" charset="-128"/>
              <a:ea typeface="BIZ UDPゴシック" panose="020B0400000000000000" pitchFamily="50" charset="-128"/>
            </a:endParaRPr>
          </a:p>
        </p:txBody>
      </p:sp>
      <p:sp>
        <p:nvSpPr>
          <p:cNvPr id="86" name="大かっこ 85"/>
          <p:cNvSpPr/>
          <p:nvPr/>
        </p:nvSpPr>
        <p:spPr>
          <a:xfrm>
            <a:off x="5868000" y="1764000"/>
            <a:ext cx="864000" cy="360000"/>
          </a:xfrm>
          <a:prstGeom prst="bracketPair">
            <a:avLst/>
          </a:prstGeom>
          <a:ln w="63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70" name="テキスト ボックス 69"/>
          <p:cNvSpPr txBox="1"/>
          <p:nvPr/>
        </p:nvSpPr>
        <p:spPr>
          <a:xfrm>
            <a:off x="4907820" y="2201396"/>
            <a:ext cx="3960000" cy="199683"/>
          </a:xfrm>
          <a:prstGeom prst="rect">
            <a:avLst/>
          </a:prstGeom>
          <a:noFill/>
        </p:spPr>
        <p:txBody>
          <a:bodyPr wrap="square" lIns="36000" tIns="36000" rIns="36000" bIns="36000" rtlCol="0">
            <a:noAutofit/>
          </a:bodyPr>
          <a:lstStyle/>
          <a:p>
            <a:r>
              <a:rPr kumimoji="1" lang="en-US" altLang="ja-JP" sz="800" u="sng" dirty="0" smtClean="0">
                <a:latin typeface="BIZ UDPゴシック" panose="020B0400000000000000" pitchFamily="50" charset="-128"/>
                <a:ea typeface="BIZ UDPゴシック" panose="020B0400000000000000" pitchFamily="50" charset="-128"/>
              </a:rPr>
              <a:t>※</a:t>
            </a:r>
            <a:r>
              <a:rPr kumimoji="1" lang="ja-JP" altLang="en-US" sz="800" u="sng" dirty="0" smtClean="0">
                <a:latin typeface="BIZ UDPゴシック" panose="020B0400000000000000" pitchFamily="50" charset="-128"/>
                <a:ea typeface="BIZ UDPゴシック" panose="020B0400000000000000" pitchFamily="50" charset="-128"/>
              </a:rPr>
              <a:t>　出典：</a:t>
            </a:r>
            <a:r>
              <a:rPr kumimoji="1" lang="en-US" altLang="ja-JP" sz="800" u="sng" dirty="0" smtClean="0">
                <a:latin typeface="BIZ UDPゴシック" panose="020B0400000000000000" pitchFamily="50" charset="-128"/>
                <a:ea typeface="BIZ UDPゴシック" panose="020B0400000000000000" pitchFamily="50" charset="-128"/>
              </a:rPr>
              <a:t>H29</a:t>
            </a:r>
            <a:r>
              <a:rPr kumimoji="1" lang="ja-JP" altLang="en-US" sz="800" u="sng" dirty="0" smtClean="0">
                <a:latin typeface="BIZ UDPゴシック" panose="020B0400000000000000" pitchFamily="50" charset="-128"/>
                <a:ea typeface="BIZ UDPゴシック" panose="020B0400000000000000" pitchFamily="50" charset="-128"/>
              </a:rPr>
              <a:t>近畿圏における空港アクセス鉄道ネットワークに関する調査（国土交通省）</a:t>
            </a:r>
            <a:endParaRPr kumimoji="1" lang="ja-JP" altLang="en-US" sz="800" u="sng" dirty="0">
              <a:latin typeface="BIZ UDPゴシック" panose="020B0400000000000000" pitchFamily="50" charset="-128"/>
              <a:ea typeface="BIZ UDPゴシック" panose="020B0400000000000000" pitchFamily="50" charset="-128"/>
            </a:endParaRPr>
          </a:p>
        </p:txBody>
      </p:sp>
      <p:sp>
        <p:nvSpPr>
          <p:cNvPr id="11" name="正方形/長方形 10"/>
          <p:cNvSpPr/>
          <p:nvPr/>
        </p:nvSpPr>
        <p:spPr>
          <a:xfrm>
            <a:off x="5953166" y="5650049"/>
            <a:ext cx="2963820" cy="540000"/>
          </a:xfrm>
          <a:prstGeom prst="rect">
            <a:avLst/>
          </a:prstGeom>
          <a:ln>
            <a:solidFill>
              <a:schemeClr val="tx1"/>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r>
              <a:rPr lang="ja-JP" altLang="en-US" sz="800" dirty="0" smtClean="0">
                <a:latin typeface="BIZ UDPゴシック" panose="020B0400000000000000" pitchFamily="50" charset="-128"/>
                <a:ea typeface="BIZ UDPゴシック" panose="020B0400000000000000" pitchFamily="50" charset="-128"/>
              </a:rPr>
              <a:t>（</a:t>
            </a:r>
            <a:r>
              <a:rPr kumimoji="1" lang="ja-JP" altLang="en-US" sz="800" dirty="0" smtClean="0">
                <a:latin typeface="BIZ UDPゴシック" panose="020B0400000000000000" pitchFamily="50" charset="-128"/>
                <a:ea typeface="BIZ UDPゴシック" panose="020B0400000000000000" pitchFamily="50" charset="-128"/>
              </a:rPr>
              <a:t>注</a:t>
            </a:r>
            <a:r>
              <a:rPr lang="ja-JP" altLang="en-US" sz="800" dirty="0">
                <a:latin typeface="BIZ UDPゴシック" panose="020B0400000000000000" pitchFamily="50" charset="-128"/>
                <a:ea typeface="BIZ UDPゴシック" panose="020B0400000000000000" pitchFamily="50" charset="-128"/>
              </a:rPr>
              <a:t>）</a:t>
            </a:r>
            <a:r>
              <a:rPr kumimoji="1" lang="ja-JP" altLang="en-US" sz="800" dirty="0" smtClean="0">
                <a:latin typeface="BIZ UDPゴシック" panose="020B0400000000000000" pitchFamily="50" charset="-128"/>
                <a:ea typeface="BIZ UDPゴシック" panose="020B0400000000000000" pitchFamily="50" charset="-128"/>
              </a:rPr>
              <a:t>以下について、内容に誤りあり</a:t>
            </a:r>
            <a:endParaRPr kumimoji="1" lang="en-US" altLang="ja-JP" sz="800" dirty="0" smtClean="0">
              <a:latin typeface="BIZ UDPゴシック" panose="020B0400000000000000" pitchFamily="50" charset="-128"/>
              <a:ea typeface="BIZ UDPゴシック" panose="020B0400000000000000" pitchFamily="50" charset="-128"/>
            </a:endParaRPr>
          </a:p>
          <a:p>
            <a:r>
              <a:rPr lang="ja-JP" altLang="en-US" sz="800" dirty="0">
                <a:latin typeface="BIZ UDPゴシック" panose="020B0400000000000000" pitchFamily="50" charset="-128"/>
                <a:ea typeface="BIZ UDPゴシック" panose="020B0400000000000000" pitchFamily="50" charset="-128"/>
              </a:rPr>
              <a:t>　</a:t>
            </a:r>
            <a:r>
              <a:rPr lang="ja-JP" altLang="en-US" sz="800" dirty="0" smtClean="0">
                <a:latin typeface="BIZ UDPゴシック" panose="020B0400000000000000" pitchFamily="50" charset="-128"/>
                <a:ea typeface="BIZ UDPゴシック" panose="020B0400000000000000" pitchFamily="50" charset="-128"/>
              </a:rPr>
              <a:t>　</a:t>
            </a:r>
            <a:r>
              <a:rPr lang="ja-JP" altLang="en-US" sz="800" dirty="0">
                <a:latin typeface="BIZ UDPゴシック" panose="020B0400000000000000" pitchFamily="50" charset="-128"/>
                <a:ea typeface="BIZ UDPゴシック" panose="020B0400000000000000" pitchFamily="50" charset="-128"/>
              </a:rPr>
              <a:t>　</a:t>
            </a:r>
            <a:r>
              <a:rPr lang="ja-JP" altLang="en-US" sz="800" dirty="0" smtClean="0">
                <a:latin typeface="BIZ UDPゴシック" panose="020B0400000000000000" pitchFamily="50" charset="-128"/>
                <a:ea typeface="BIZ UDPゴシック" panose="020B0400000000000000" pitchFamily="50" charset="-128"/>
              </a:rPr>
              <a:t>「鉄道（路線）」中、「大阪</a:t>
            </a:r>
            <a:r>
              <a:rPr lang="ja-JP" altLang="en-US" sz="800" dirty="0">
                <a:latin typeface="BIZ UDPゴシック" panose="020B0400000000000000" pitchFamily="50" charset="-128"/>
                <a:ea typeface="BIZ UDPゴシック" panose="020B0400000000000000" pitchFamily="50" charset="-128"/>
              </a:rPr>
              <a:t>モノレール延伸（放射状鉄道の</a:t>
            </a:r>
            <a:r>
              <a:rPr lang="ja-JP" altLang="en-US" sz="800" dirty="0" smtClean="0">
                <a:latin typeface="BIZ UDPゴシック" panose="020B0400000000000000" pitchFamily="50" charset="-128"/>
                <a:ea typeface="BIZ UDPゴシック" panose="020B0400000000000000" pitchFamily="50" charset="-128"/>
              </a:rPr>
              <a:t>環状</a:t>
            </a:r>
            <a:endParaRPr lang="en-US" altLang="ja-JP" sz="800" dirty="0" smtClean="0">
              <a:latin typeface="BIZ UDPゴシック" panose="020B0400000000000000" pitchFamily="50" charset="-128"/>
              <a:ea typeface="BIZ UDPゴシック" panose="020B0400000000000000" pitchFamily="50" charset="-128"/>
            </a:endParaRPr>
          </a:p>
          <a:p>
            <a:r>
              <a:rPr lang="ja-JP" altLang="en-US" sz="800" dirty="0">
                <a:latin typeface="BIZ UDPゴシック" panose="020B0400000000000000" pitchFamily="50" charset="-128"/>
                <a:ea typeface="BIZ UDPゴシック" panose="020B0400000000000000" pitchFamily="50" charset="-128"/>
              </a:rPr>
              <a:t>　</a:t>
            </a:r>
            <a:r>
              <a:rPr lang="ja-JP" altLang="en-US" sz="800" dirty="0" smtClean="0">
                <a:latin typeface="BIZ UDPゴシック" panose="020B0400000000000000" pitchFamily="50" charset="-128"/>
                <a:ea typeface="BIZ UDPゴシック" panose="020B0400000000000000" pitchFamily="50" charset="-128"/>
              </a:rPr>
              <a:t>　　結節）」の開業目標の表記</a:t>
            </a:r>
            <a:endParaRPr lang="en-US" altLang="ja-JP" sz="800" dirty="0" smtClean="0">
              <a:latin typeface="BIZ UDPゴシック" panose="020B0400000000000000" pitchFamily="50" charset="-128"/>
              <a:ea typeface="BIZ UDPゴシック" panose="020B0400000000000000" pitchFamily="50" charset="-128"/>
            </a:endParaRPr>
          </a:p>
          <a:p>
            <a:r>
              <a:rPr lang="ja-JP" altLang="en-US" sz="800" dirty="0" smtClean="0">
                <a:latin typeface="BIZ UDPゴシック" panose="020B0400000000000000" pitchFamily="50" charset="-128"/>
                <a:ea typeface="BIZ UDPゴシック" panose="020B0400000000000000" pitchFamily="50" charset="-128"/>
              </a:rPr>
              <a:t>　　　</a:t>
            </a:r>
            <a:r>
              <a:rPr lang="en-US" altLang="ja-JP" sz="800" dirty="0" smtClean="0">
                <a:latin typeface="BIZ UDPゴシック" panose="020B0400000000000000" pitchFamily="50" charset="-128"/>
                <a:ea typeface="BIZ UDPゴシック" panose="020B0400000000000000" pitchFamily="50" charset="-128"/>
              </a:rPr>
              <a:t>【</a:t>
            </a:r>
            <a:r>
              <a:rPr lang="ja-JP" altLang="en-US" sz="800" dirty="0" smtClean="0">
                <a:latin typeface="BIZ UDPゴシック" panose="020B0400000000000000" pitchFamily="50" charset="-128"/>
                <a:ea typeface="BIZ UDPゴシック" panose="020B0400000000000000" pitchFamily="50" charset="-128"/>
              </a:rPr>
              <a:t>誤</a:t>
            </a:r>
            <a:r>
              <a:rPr lang="en-US" altLang="ja-JP" sz="800" dirty="0" smtClean="0">
                <a:latin typeface="BIZ UDPゴシック" panose="020B0400000000000000" pitchFamily="50" charset="-128"/>
                <a:ea typeface="BIZ UDPゴシック" panose="020B0400000000000000" pitchFamily="50" charset="-128"/>
              </a:rPr>
              <a:t>】2029</a:t>
            </a:r>
            <a:r>
              <a:rPr lang="ja-JP" altLang="en-US" sz="800" dirty="0" smtClean="0">
                <a:latin typeface="BIZ UDPゴシック" panose="020B0400000000000000" pitchFamily="50" charset="-128"/>
                <a:ea typeface="BIZ UDPゴシック" panose="020B0400000000000000" pitchFamily="50" charset="-128"/>
              </a:rPr>
              <a:t>年度→</a:t>
            </a:r>
            <a:r>
              <a:rPr lang="en-US" altLang="ja-JP" sz="800" dirty="0" smtClean="0">
                <a:latin typeface="BIZ UDPゴシック" panose="020B0400000000000000" pitchFamily="50" charset="-128"/>
                <a:ea typeface="BIZ UDPゴシック" panose="020B0400000000000000" pitchFamily="50" charset="-128"/>
              </a:rPr>
              <a:t>【</a:t>
            </a:r>
            <a:r>
              <a:rPr lang="ja-JP" altLang="en-US" sz="800" dirty="0" smtClean="0">
                <a:latin typeface="BIZ UDPゴシック" panose="020B0400000000000000" pitchFamily="50" charset="-128"/>
                <a:ea typeface="BIZ UDPゴシック" panose="020B0400000000000000" pitchFamily="50" charset="-128"/>
              </a:rPr>
              <a:t>正</a:t>
            </a:r>
            <a:r>
              <a:rPr lang="en-US" altLang="ja-JP" sz="800" dirty="0" smtClean="0">
                <a:latin typeface="BIZ UDPゴシック" panose="020B0400000000000000" pitchFamily="50" charset="-128"/>
                <a:ea typeface="BIZ UDPゴシック" panose="020B0400000000000000" pitchFamily="50" charset="-128"/>
              </a:rPr>
              <a:t>】2029</a:t>
            </a:r>
            <a:r>
              <a:rPr lang="ja-JP" altLang="en-US" sz="800" dirty="0" smtClean="0">
                <a:latin typeface="BIZ UDPゴシック" panose="020B0400000000000000" pitchFamily="50" charset="-128"/>
                <a:ea typeface="BIZ UDPゴシック" panose="020B0400000000000000" pitchFamily="50" charset="-128"/>
              </a:rPr>
              <a:t>年</a:t>
            </a:r>
            <a:endParaRPr lang="ja-JP" altLang="en-US" sz="800" dirty="0">
              <a:latin typeface="BIZ UDPゴシック" panose="020B0400000000000000" pitchFamily="50" charset="-128"/>
              <a:ea typeface="BIZ UDPゴシック" panose="020B0400000000000000" pitchFamily="50" charset="-128"/>
            </a:endParaRPr>
          </a:p>
        </p:txBody>
      </p:sp>
      <p:sp>
        <p:nvSpPr>
          <p:cNvPr id="71" name="正方形/長方形 70"/>
          <p:cNvSpPr/>
          <p:nvPr/>
        </p:nvSpPr>
        <p:spPr>
          <a:xfrm>
            <a:off x="6525980" y="5174791"/>
            <a:ext cx="434289" cy="296399"/>
          </a:xfrm>
          <a:prstGeom prst="rect">
            <a:avLst/>
          </a:prstGeom>
          <a:noFill/>
          <a:ln>
            <a:noFill/>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800" dirty="0" smtClean="0">
                <a:latin typeface="BIZ UDPゴシック" panose="020B0400000000000000" pitchFamily="50" charset="-128"/>
                <a:ea typeface="BIZ UDPゴシック" panose="020B0400000000000000" pitchFamily="50" charset="-128"/>
              </a:rPr>
              <a:t>（</a:t>
            </a:r>
            <a:r>
              <a:rPr kumimoji="1" lang="ja-JP" altLang="en-US" sz="800" dirty="0" smtClean="0">
                <a:latin typeface="BIZ UDPゴシック" panose="020B0400000000000000" pitchFamily="50" charset="-128"/>
                <a:ea typeface="BIZ UDPゴシック" panose="020B0400000000000000" pitchFamily="50" charset="-128"/>
              </a:rPr>
              <a:t>注</a:t>
            </a:r>
            <a:r>
              <a:rPr lang="ja-JP" altLang="en-US" sz="800" dirty="0" smtClean="0">
                <a:latin typeface="BIZ UDPゴシック" panose="020B0400000000000000" pitchFamily="50" charset="-128"/>
                <a:ea typeface="BIZ UDPゴシック" panose="020B0400000000000000" pitchFamily="50" charset="-128"/>
              </a:rPr>
              <a:t>）</a:t>
            </a:r>
            <a:endParaRPr lang="ja-JP" altLang="en-US" sz="800"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0529475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2195733" y="756000"/>
            <a:ext cx="6757199" cy="6155531"/>
          </a:xfrm>
          <a:prstGeom prst="rect">
            <a:avLst/>
          </a:prstGeom>
          <a:noFill/>
        </p:spPr>
        <p:txBody>
          <a:bodyPr wrap="square" rtlCol="0">
            <a:spAutoFit/>
          </a:bodyPr>
          <a:lstStyle/>
          <a:p>
            <a:r>
              <a:rPr lang="ja-JP" altLang="en-US" b="1" dirty="0">
                <a:latin typeface="BIZ UDPゴシック" panose="020B0400000000000000" pitchFamily="50" charset="-128"/>
                <a:ea typeface="BIZ UDPゴシック" panose="020B0400000000000000" pitchFamily="50" charset="-128"/>
              </a:rPr>
              <a:t>はじめに　</a:t>
            </a:r>
            <a:endParaRPr lang="en-US" altLang="ja-JP" b="1" dirty="0">
              <a:latin typeface="BIZ UDPゴシック" panose="020B0400000000000000" pitchFamily="50" charset="-128"/>
              <a:ea typeface="BIZ UDPゴシック" panose="020B0400000000000000" pitchFamily="50" charset="-128"/>
            </a:endParaRPr>
          </a:p>
          <a:p>
            <a:r>
              <a:rPr lang="ja-JP" altLang="en-US" sz="1400" dirty="0">
                <a:latin typeface="BIZ UDPゴシック" panose="020B0400000000000000" pitchFamily="50" charset="-128"/>
                <a:ea typeface="BIZ UDPゴシック" panose="020B0400000000000000" pitchFamily="50" charset="-128"/>
              </a:rPr>
              <a:t>　　　</a:t>
            </a:r>
            <a:r>
              <a:rPr lang="ja-JP" altLang="en-US" sz="1400" dirty="0" smtClean="0">
                <a:latin typeface="BIZ UDPゴシック" panose="020B0400000000000000" pitchFamily="50" charset="-128"/>
                <a:ea typeface="BIZ UDPゴシック" panose="020B0400000000000000" pitchFamily="50" charset="-128"/>
              </a:rPr>
              <a:t>改革</a:t>
            </a:r>
            <a:r>
              <a:rPr lang="ja-JP" altLang="en-US" sz="1400" dirty="0">
                <a:latin typeface="BIZ UDPゴシック" panose="020B0400000000000000" pitchFamily="50" charset="-128"/>
                <a:ea typeface="BIZ UDPゴシック" panose="020B0400000000000000" pitchFamily="50" charset="-128"/>
              </a:rPr>
              <a:t>評価</a:t>
            </a:r>
            <a:r>
              <a:rPr lang="ja-JP" altLang="en-US" sz="1400" dirty="0" smtClean="0">
                <a:latin typeface="BIZ UDPゴシック" panose="020B0400000000000000" pitchFamily="50" charset="-128"/>
                <a:ea typeface="BIZ UDPゴシック" panose="020B0400000000000000" pitchFamily="50" charset="-128"/>
              </a:rPr>
              <a:t>プロジェクトとは</a:t>
            </a:r>
            <a:endParaRPr lang="en-US" altLang="ja-JP" sz="1400" dirty="0" smtClean="0">
              <a:latin typeface="BIZ UDPゴシック" panose="020B0400000000000000" pitchFamily="50" charset="-128"/>
              <a:ea typeface="BIZ UDPゴシック" panose="020B0400000000000000" pitchFamily="50" charset="-128"/>
            </a:endParaRPr>
          </a:p>
          <a:p>
            <a:r>
              <a:rPr lang="ja-JP" altLang="en-US" sz="1400" dirty="0">
                <a:latin typeface="BIZ UDPゴシック" panose="020B0400000000000000" pitchFamily="50" charset="-128"/>
                <a:ea typeface="BIZ UDPゴシック" panose="020B0400000000000000" pitchFamily="50" charset="-128"/>
              </a:rPr>
              <a:t>　</a:t>
            </a:r>
            <a:r>
              <a:rPr lang="ja-JP" altLang="en-US" sz="1400" dirty="0" smtClean="0">
                <a:latin typeface="BIZ UDPゴシック" panose="020B0400000000000000" pitchFamily="50" charset="-128"/>
                <a:ea typeface="BIZ UDPゴシック" panose="020B0400000000000000" pitchFamily="50" charset="-128"/>
              </a:rPr>
              <a:t>　　今回の評価の概要</a:t>
            </a:r>
            <a:endParaRPr lang="en-US" altLang="ja-JP" sz="1400" dirty="0">
              <a:latin typeface="BIZ UDPゴシック" panose="020B0400000000000000" pitchFamily="50" charset="-128"/>
              <a:ea typeface="BIZ UDPゴシック" panose="020B0400000000000000" pitchFamily="50" charset="-128"/>
            </a:endParaRPr>
          </a:p>
          <a:p>
            <a:r>
              <a:rPr lang="ja-JP" altLang="en-US" sz="1400" dirty="0">
                <a:latin typeface="BIZ UDPゴシック" panose="020B0400000000000000" pitchFamily="50" charset="-128"/>
                <a:ea typeface="BIZ UDPゴシック" panose="020B0400000000000000" pitchFamily="50" charset="-128"/>
              </a:rPr>
              <a:t>　</a:t>
            </a:r>
            <a:endParaRPr lang="en-US" altLang="ja-JP" sz="1400" b="1" dirty="0">
              <a:latin typeface="BIZ UDPゴシック" panose="020B0400000000000000" pitchFamily="50" charset="-128"/>
              <a:ea typeface="BIZ UDPゴシック" panose="020B0400000000000000" pitchFamily="50" charset="-128"/>
            </a:endParaRPr>
          </a:p>
          <a:p>
            <a:r>
              <a:rPr lang="ja-JP" altLang="en-US" b="1" dirty="0">
                <a:latin typeface="BIZ UDPゴシック" panose="020B0400000000000000" pitchFamily="50" charset="-128"/>
                <a:ea typeface="BIZ UDPゴシック" panose="020B0400000000000000" pitchFamily="50" charset="-128"/>
              </a:rPr>
              <a:t>第</a:t>
            </a:r>
            <a:r>
              <a:rPr lang="en-US" altLang="ja-JP" b="1" dirty="0">
                <a:latin typeface="BIZ UDPゴシック" panose="020B0400000000000000" pitchFamily="50" charset="-128"/>
                <a:ea typeface="BIZ UDPゴシック" panose="020B0400000000000000" pitchFamily="50" charset="-128"/>
              </a:rPr>
              <a:t>1</a:t>
            </a:r>
            <a:r>
              <a:rPr lang="ja-JP" altLang="en-US" b="1" dirty="0">
                <a:latin typeface="BIZ UDPゴシック" panose="020B0400000000000000" pitchFamily="50" charset="-128"/>
                <a:ea typeface="BIZ UDPゴシック" panose="020B0400000000000000" pitchFamily="50" charset="-128"/>
              </a:rPr>
              <a:t>章　</a:t>
            </a:r>
            <a:r>
              <a:rPr lang="en-US" altLang="ja-JP" b="1" dirty="0" smtClean="0">
                <a:latin typeface="BIZ UDPゴシック" panose="020B0400000000000000" pitchFamily="50" charset="-128"/>
                <a:ea typeface="BIZ UDPゴシック" panose="020B0400000000000000" pitchFamily="50" charset="-128"/>
              </a:rPr>
              <a:t>15</a:t>
            </a:r>
            <a:r>
              <a:rPr lang="ja-JP" altLang="en-US" b="1" dirty="0" smtClean="0">
                <a:latin typeface="BIZ UDPゴシック" panose="020B0400000000000000" pitchFamily="50" charset="-128"/>
                <a:ea typeface="BIZ UDPゴシック" panose="020B0400000000000000" pitchFamily="50" charset="-128"/>
              </a:rPr>
              <a:t>年間</a:t>
            </a:r>
            <a:r>
              <a:rPr lang="ja-JP" altLang="en-US" b="1" dirty="0">
                <a:latin typeface="BIZ UDPゴシック" panose="020B0400000000000000" pitchFamily="50" charset="-128"/>
                <a:ea typeface="BIZ UDPゴシック" panose="020B0400000000000000" pitchFamily="50" charset="-128"/>
              </a:rPr>
              <a:t>の改革のふり</a:t>
            </a:r>
            <a:r>
              <a:rPr lang="ja-JP" altLang="en-US" b="1" dirty="0" smtClean="0">
                <a:latin typeface="BIZ UDPゴシック" panose="020B0400000000000000" pitchFamily="50" charset="-128"/>
                <a:ea typeface="BIZ UDPゴシック" panose="020B0400000000000000" pitchFamily="50" charset="-128"/>
              </a:rPr>
              <a:t>返り</a:t>
            </a:r>
            <a:endParaRPr lang="en-US" altLang="ja-JP" b="1" dirty="0" smtClean="0">
              <a:latin typeface="BIZ UDPゴシック" panose="020B0400000000000000" pitchFamily="50" charset="-128"/>
              <a:ea typeface="BIZ UDPゴシック" panose="020B0400000000000000" pitchFamily="50" charset="-128"/>
            </a:endParaRPr>
          </a:p>
          <a:p>
            <a:r>
              <a:rPr lang="ja-JP" altLang="en-US" sz="1400" b="1" dirty="0">
                <a:latin typeface="BIZ UDPゴシック" panose="020B0400000000000000" pitchFamily="50" charset="-128"/>
                <a:ea typeface="BIZ UDPゴシック" panose="020B0400000000000000" pitchFamily="50" charset="-128"/>
              </a:rPr>
              <a:t>　　　</a:t>
            </a:r>
            <a:r>
              <a:rPr lang="ja-JP" altLang="en-US" sz="1400" dirty="0" smtClean="0">
                <a:latin typeface="BIZ UDPゴシック" panose="020B0400000000000000" pitchFamily="50" charset="-128"/>
                <a:ea typeface="BIZ UDPゴシック" panose="020B0400000000000000" pitchFamily="50" charset="-128"/>
              </a:rPr>
              <a:t>１</a:t>
            </a:r>
            <a:r>
              <a:rPr lang="en-US" altLang="ja-JP" sz="1400" dirty="0" smtClean="0">
                <a:latin typeface="BIZ UDPゴシック" panose="020B0400000000000000" pitchFamily="50" charset="-128"/>
                <a:ea typeface="BIZ UDPゴシック" panose="020B0400000000000000" pitchFamily="50" charset="-128"/>
              </a:rPr>
              <a:t>. </a:t>
            </a:r>
            <a:r>
              <a:rPr lang="ja-JP" altLang="en-US" sz="1400" dirty="0" smtClean="0">
                <a:latin typeface="BIZ UDPゴシック" panose="020B0400000000000000" pitchFamily="50" charset="-128"/>
                <a:ea typeface="BIZ UDPゴシック" panose="020B0400000000000000" pitchFamily="50" charset="-128"/>
              </a:rPr>
              <a:t>大阪</a:t>
            </a:r>
            <a:r>
              <a:rPr lang="ja-JP" altLang="en-US" sz="1400" dirty="0">
                <a:latin typeface="BIZ UDPゴシック" panose="020B0400000000000000" pitchFamily="50" charset="-128"/>
                <a:ea typeface="BIZ UDPゴシック" panose="020B0400000000000000" pitchFamily="50" charset="-128"/>
              </a:rPr>
              <a:t>問題への府市の取り組み方</a:t>
            </a:r>
          </a:p>
          <a:p>
            <a:r>
              <a:rPr lang="ja-JP" altLang="en-US" sz="1400" dirty="0">
                <a:latin typeface="BIZ UDPゴシック" panose="020B0400000000000000" pitchFamily="50" charset="-128"/>
                <a:ea typeface="BIZ UDPゴシック" panose="020B0400000000000000" pitchFamily="50" charset="-128"/>
              </a:rPr>
              <a:t>　　　</a:t>
            </a:r>
            <a:r>
              <a:rPr lang="en-US" altLang="ja-JP" sz="1400" dirty="0" smtClean="0">
                <a:latin typeface="BIZ UDPゴシック" panose="020B0400000000000000" pitchFamily="50" charset="-128"/>
                <a:ea typeface="BIZ UDPゴシック" panose="020B0400000000000000" pitchFamily="50" charset="-128"/>
              </a:rPr>
              <a:t>2. </a:t>
            </a:r>
            <a:r>
              <a:rPr lang="ja-JP" altLang="en-US" sz="1400" dirty="0" smtClean="0">
                <a:latin typeface="BIZ UDPゴシック" panose="020B0400000000000000" pitchFamily="50" charset="-128"/>
                <a:ea typeface="BIZ UDPゴシック" panose="020B0400000000000000" pitchFamily="50" charset="-128"/>
              </a:rPr>
              <a:t>府</a:t>
            </a:r>
            <a:r>
              <a:rPr lang="ja-JP" altLang="en-US" sz="1400" dirty="0">
                <a:latin typeface="BIZ UDPゴシック" panose="020B0400000000000000" pitchFamily="50" charset="-128"/>
                <a:ea typeface="BIZ UDPゴシック" panose="020B0400000000000000" pitchFamily="50" charset="-128"/>
              </a:rPr>
              <a:t>市の改革の</a:t>
            </a:r>
            <a:r>
              <a:rPr lang="ja-JP" altLang="en-US" sz="1400" dirty="0" smtClean="0">
                <a:latin typeface="BIZ UDPゴシック" panose="020B0400000000000000" pitchFamily="50" charset="-128"/>
                <a:ea typeface="BIZ UDPゴシック" panose="020B0400000000000000" pitchFamily="50" charset="-128"/>
              </a:rPr>
              <a:t>取組</a:t>
            </a:r>
            <a:endParaRPr lang="en-US" altLang="ja-JP" sz="1400" dirty="0" smtClean="0">
              <a:latin typeface="BIZ UDPゴシック" panose="020B0400000000000000" pitchFamily="50" charset="-128"/>
              <a:ea typeface="BIZ UDPゴシック" panose="020B0400000000000000" pitchFamily="50" charset="-128"/>
            </a:endParaRPr>
          </a:p>
          <a:p>
            <a:r>
              <a:rPr lang="ja-JP" altLang="en-US" sz="1400" dirty="0">
                <a:latin typeface="BIZ UDPゴシック" panose="020B0400000000000000" pitchFamily="50" charset="-128"/>
                <a:ea typeface="BIZ UDPゴシック" panose="020B0400000000000000" pitchFamily="50" charset="-128"/>
              </a:rPr>
              <a:t>　</a:t>
            </a:r>
            <a:r>
              <a:rPr lang="ja-JP" altLang="en-US" sz="1400" dirty="0" smtClean="0">
                <a:latin typeface="BIZ UDPゴシック" panose="020B0400000000000000" pitchFamily="50" charset="-128"/>
                <a:ea typeface="BIZ UDPゴシック" panose="020B0400000000000000" pitchFamily="50" charset="-128"/>
              </a:rPr>
              <a:t>　　　⑴</a:t>
            </a:r>
            <a:r>
              <a:rPr lang="ja-JP" altLang="en-US" sz="1400" dirty="0">
                <a:latin typeface="BIZ UDPゴシック" panose="020B0400000000000000" pitchFamily="50" charset="-128"/>
                <a:ea typeface="BIZ UDPゴシック" panose="020B0400000000000000" pitchFamily="50" charset="-128"/>
              </a:rPr>
              <a:t>　行政（内部）の経営改革（財政再建、職員数削減など）</a:t>
            </a:r>
          </a:p>
          <a:p>
            <a:r>
              <a:rPr lang="ja-JP" altLang="en-US" sz="1400" dirty="0" smtClean="0">
                <a:latin typeface="BIZ UDPゴシック" panose="020B0400000000000000" pitchFamily="50" charset="-128"/>
                <a:ea typeface="BIZ UDPゴシック" panose="020B0400000000000000" pitchFamily="50" charset="-128"/>
              </a:rPr>
              <a:t>　　　　⑵　遅れて</a:t>
            </a:r>
            <a:r>
              <a:rPr lang="ja-JP" altLang="en-US" sz="1400" dirty="0">
                <a:latin typeface="BIZ UDPゴシック" panose="020B0400000000000000" pitchFamily="50" charset="-128"/>
                <a:ea typeface="BIZ UDPゴシック" panose="020B0400000000000000" pitchFamily="50" charset="-128"/>
              </a:rPr>
              <a:t>いたインフラの</a:t>
            </a:r>
            <a:r>
              <a:rPr lang="ja-JP" altLang="en-US" sz="1400" dirty="0" smtClean="0">
                <a:latin typeface="BIZ UDPゴシック" panose="020B0400000000000000" pitchFamily="50" charset="-128"/>
                <a:ea typeface="BIZ UDPゴシック" panose="020B0400000000000000" pitchFamily="50" charset="-128"/>
              </a:rPr>
              <a:t>整備</a:t>
            </a:r>
            <a:endParaRPr lang="en-US" altLang="ja-JP" sz="1400" dirty="0" smtClean="0">
              <a:latin typeface="BIZ UDPゴシック" panose="020B0400000000000000" pitchFamily="50" charset="-128"/>
              <a:ea typeface="BIZ UDPゴシック" panose="020B0400000000000000" pitchFamily="50" charset="-128"/>
            </a:endParaRPr>
          </a:p>
          <a:p>
            <a:r>
              <a:rPr lang="ja-JP" altLang="en-US" sz="1400" dirty="0">
                <a:latin typeface="BIZ UDPゴシック" panose="020B0400000000000000" pitchFamily="50" charset="-128"/>
                <a:ea typeface="BIZ UDPゴシック" panose="020B0400000000000000" pitchFamily="50" charset="-128"/>
              </a:rPr>
              <a:t>　</a:t>
            </a:r>
            <a:r>
              <a:rPr lang="ja-JP" altLang="en-US" sz="1400" dirty="0" smtClean="0">
                <a:latin typeface="BIZ UDPゴシック" panose="020B0400000000000000" pitchFamily="50" charset="-128"/>
                <a:ea typeface="BIZ UDPゴシック" panose="020B0400000000000000" pitchFamily="50" charset="-128"/>
              </a:rPr>
              <a:t>　　　⑶</a:t>
            </a:r>
            <a:r>
              <a:rPr lang="ja-JP" altLang="en-US" sz="1400" dirty="0">
                <a:latin typeface="BIZ UDPゴシック" panose="020B0400000000000000" pitchFamily="50" charset="-128"/>
                <a:ea typeface="BIZ UDPゴシック" panose="020B0400000000000000" pitchFamily="50" charset="-128"/>
              </a:rPr>
              <a:t>　教育・子育てなど現役世代へ</a:t>
            </a:r>
            <a:r>
              <a:rPr lang="ja-JP" altLang="en-US" sz="1400" dirty="0" smtClean="0">
                <a:latin typeface="BIZ UDPゴシック" panose="020B0400000000000000" pitchFamily="50" charset="-128"/>
                <a:ea typeface="BIZ UDPゴシック" panose="020B0400000000000000" pitchFamily="50" charset="-128"/>
              </a:rPr>
              <a:t>の重点投資</a:t>
            </a:r>
            <a:endParaRPr lang="ja-JP" altLang="en-US" sz="1400" dirty="0">
              <a:latin typeface="BIZ UDPゴシック" panose="020B0400000000000000" pitchFamily="50" charset="-128"/>
              <a:ea typeface="BIZ UDPゴシック" panose="020B0400000000000000" pitchFamily="50" charset="-128"/>
            </a:endParaRPr>
          </a:p>
          <a:p>
            <a:r>
              <a:rPr lang="ja-JP" altLang="en-US" sz="1400" dirty="0">
                <a:latin typeface="BIZ UDPゴシック" panose="020B0400000000000000" pitchFamily="50" charset="-128"/>
                <a:ea typeface="BIZ UDPゴシック" panose="020B0400000000000000" pitchFamily="50" charset="-128"/>
              </a:rPr>
              <a:t>　　　３</a:t>
            </a:r>
            <a:r>
              <a:rPr lang="en-US" altLang="ja-JP" sz="1400" dirty="0" smtClean="0">
                <a:latin typeface="BIZ UDPゴシック" panose="020B0400000000000000" pitchFamily="50" charset="-128"/>
                <a:ea typeface="BIZ UDPゴシック" panose="020B0400000000000000" pitchFamily="50" charset="-128"/>
              </a:rPr>
              <a:t>. </a:t>
            </a:r>
            <a:r>
              <a:rPr lang="ja-JP" altLang="en-US" sz="1400" dirty="0" smtClean="0">
                <a:latin typeface="BIZ UDPゴシック" panose="020B0400000000000000" pitchFamily="50" charset="-128"/>
                <a:ea typeface="BIZ UDPゴシック" panose="020B0400000000000000" pitchFamily="50" charset="-128"/>
              </a:rPr>
              <a:t>指標</a:t>
            </a:r>
            <a:r>
              <a:rPr lang="ja-JP" altLang="en-US" sz="1400" dirty="0">
                <a:latin typeface="BIZ UDPゴシック" panose="020B0400000000000000" pitchFamily="50" charset="-128"/>
                <a:ea typeface="BIZ UDPゴシック" panose="020B0400000000000000" pitchFamily="50" charset="-128"/>
              </a:rPr>
              <a:t>でみる大阪の変化</a:t>
            </a:r>
            <a:endParaRPr lang="en-US" altLang="ja-JP" sz="1400" dirty="0" smtClean="0">
              <a:latin typeface="BIZ UDPゴシック" panose="020B0400000000000000" pitchFamily="50" charset="-128"/>
              <a:ea typeface="BIZ UDPゴシック" panose="020B0400000000000000" pitchFamily="50" charset="-128"/>
            </a:endParaRPr>
          </a:p>
          <a:p>
            <a:r>
              <a:rPr lang="ja-JP" altLang="en-US" sz="1400" dirty="0" smtClean="0">
                <a:latin typeface="BIZ UDPゴシック" panose="020B0400000000000000" pitchFamily="50" charset="-128"/>
                <a:ea typeface="BIZ UDPゴシック" panose="020B0400000000000000" pitchFamily="50" charset="-128"/>
              </a:rPr>
              <a:t>　　　　⑴</a:t>
            </a:r>
            <a:r>
              <a:rPr lang="ja-JP" altLang="en-US" sz="1400" dirty="0">
                <a:latin typeface="BIZ UDPゴシック" panose="020B0400000000000000" pitchFamily="50" charset="-128"/>
                <a:ea typeface="BIZ UDPゴシック" panose="020B0400000000000000" pitchFamily="50" charset="-128"/>
              </a:rPr>
              <a:t>　企業／経済（新型コロナウイルス拡大前まで</a:t>
            </a:r>
            <a:r>
              <a:rPr lang="ja-JP" altLang="en-US" sz="1400" dirty="0" smtClean="0">
                <a:latin typeface="BIZ UDPゴシック" panose="020B0400000000000000" pitchFamily="50" charset="-128"/>
                <a:ea typeface="BIZ UDPゴシック" panose="020B0400000000000000" pitchFamily="50" charset="-128"/>
              </a:rPr>
              <a:t>）</a:t>
            </a:r>
            <a:endParaRPr lang="ja-JP" altLang="en-US" sz="1400" dirty="0">
              <a:latin typeface="BIZ UDPゴシック" panose="020B0400000000000000" pitchFamily="50" charset="-128"/>
              <a:ea typeface="BIZ UDPゴシック" panose="020B0400000000000000" pitchFamily="50" charset="-128"/>
            </a:endParaRPr>
          </a:p>
          <a:p>
            <a:r>
              <a:rPr lang="ja-JP" altLang="en-US" sz="1400" dirty="0">
                <a:latin typeface="BIZ UDPゴシック" panose="020B0400000000000000" pitchFamily="50" charset="-128"/>
                <a:ea typeface="BIZ UDPゴシック" panose="020B0400000000000000" pitchFamily="50" charset="-128"/>
              </a:rPr>
              <a:t>　　　</a:t>
            </a:r>
            <a:r>
              <a:rPr lang="ja-JP" altLang="en-US" sz="1400" dirty="0" smtClean="0">
                <a:latin typeface="BIZ UDPゴシック" panose="020B0400000000000000" pitchFamily="50" charset="-128"/>
                <a:ea typeface="BIZ UDPゴシック" panose="020B0400000000000000" pitchFamily="50" charset="-128"/>
              </a:rPr>
              <a:t>　⑵　</a:t>
            </a:r>
            <a:r>
              <a:rPr lang="ja-JP" altLang="en-US" sz="1400" dirty="0">
                <a:latin typeface="BIZ UDPゴシック" panose="020B0400000000000000" pitchFamily="50" charset="-128"/>
                <a:ea typeface="BIZ UDPゴシック" panose="020B0400000000000000" pitchFamily="50" charset="-128"/>
              </a:rPr>
              <a:t>府民／</a:t>
            </a:r>
            <a:r>
              <a:rPr lang="ja-JP" altLang="en-US" sz="1400" dirty="0" smtClean="0">
                <a:latin typeface="BIZ UDPゴシック" panose="020B0400000000000000" pitchFamily="50" charset="-128"/>
                <a:ea typeface="BIZ UDPゴシック" panose="020B0400000000000000" pitchFamily="50" charset="-128"/>
              </a:rPr>
              <a:t>暮らし</a:t>
            </a:r>
            <a:endParaRPr lang="en-US" altLang="ja-JP" sz="1400" dirty="0">
              <a:latin typeface="BIZ UDPゴシック" panose="020B0400000000000000" pitchFamily="50" charset="-128"/>
              <a:ea typeface="BIZ UDPゴシック" panose="020B0400000000000000" pitchFamily="50" charset="-128"/>
            </a:endParaRPr>
          </a:p>
          <a:p>
            <a:r>
              <a:rPr lang="ja-JP" altLang="en-US" sz="1400" dirty="0" smtClean="0">
                <a:latin typeface="BIZ UDPゴシック" panose="020B0400000000000000" pitchFamily="50" charset="-128"/>
                <a:ea typeface="BIZ UDPゴシック" panose="020B0400000000000000" pitchFamily="50" charset="-128"/>
              </a:rPr>
              <a:t>　</a:t>
            </a:r>
            <a:r>
              <a:rPr lang="ja-JP" altLang="en-US" sz="1400" dirty="0">
                <a:latin typeface="BIZ UDPゴシック" panose="020B0400000000000000" pitchFamily="50" charset="-128"/>
                <a:ea typeface="BIZ UDPゴシック" panose="020B0400000000000000" pitchFamily="50" charset="-128"/>
              </a:rPr>
              <a:t>　</a:t>
            </a:r>
            <a:r>
              <a:rPr lang="ja-JP" altLang="en-US" sz="1400" dirty="0" smtClean="0">
                <a:latin typeface="BIZ UDPゴシック" panose="020B0400000000000000" pitchFamily="50" charset="-128"/>
                <a:ea typeface="BIZ UDPゴシック" panose="020B0400000000000000" pitchFamily="50" charset="-128"/>
              </a:rPr>
              <a:t>　　⑶　企業／経済（</a:t>
            </a:r>
            <a:r>
              <a:rPr lang="ja-JP" altLang="en-US" sz="1400" dirty="0">
                <a:latin typeface="BIZ UDPゴシック" panose="020B0400000000000000" pitchFamily="50" charset="-128"/>
                <a:ea typeface="BIZ UDPゴシック" panose="020B0400000000000000" pitchFamily="50" charset="-128"/>
              </a:rPr>
              <a:t>新型コロナウイルス拡大後）</a:t>
            </a:r>
          </a:p>
          <a:p>
            <a:endParaRPr lang="ja-JP" altLang="en-US" sz="1400" dirty="0">
              <a:latin typeface="BIZ UDPゴシック" panose="020B0400000000000000" pitchFamily="50" charset="-128"/>
              <a:ea typeface="BIZ UDPゴシック" panose="020B0400000000000000" pitchFamily="50" charset="-128"/>
            </a:endParaRPr>
          </a:p>
          <a:p>
            <a:r>
              <a:rPr lang="ja-JP" altLang="en-US" b="1" dirty="0" smtClean="0">
                <a:latin typeface="BIZ UDPゴシック" panose="020B0400000000000000" pitchFamily="50" charset="-128"/>
                <a:ea typeface="BIZ UDPゴシック" panose="020B0400000000000000" pitchFamily="50" charset="-128"/>
              </a:rPr>
              <a:t>第</a:t>
            </a:r>
            <a:r>
              <a:rPr lang="en-US" altLang="ja-JP" b="1" dirty="0" smtClean="0">
                <a:latin typeface="BIZ UDPゴシック" panose="020B0400000000000000" pitchFamily="50" charset="-128"/>
                <a:ea typeface="BIZ UDPゴシック" panose="020B0400000000000000" pitchFamily="50" charset="-128"/>
              </a:rPr>
              <a:t>2</a:t>
            </a:r>
            <a:r>
              <a:rPr lang="ja-JP" altLang="en-US" b="1" dirty="0">
                <a:latin typeface="BIZ UDPゴシック" panose="020B0400000000000000" pitchFamily="50" charset="-128"/>
                <a:ea typeface="BIZ UDPゴシック" panose="020B0400000000000000" pitchFamily="50" charset="-128"/>
              </a:rPr>
              <a:t>章　府市改革の取組</a:t>
            </a:r>
            <a:endParaRPr lang="en-US" altLang="ja-JP" b="1" dirty="0">
              <a:latin typeface="BIZ UDPゴシック" panose="020B0400000000000000" pitchFamily="50" charset="-128"/>
              <a:ea typeface="BIZ UDPゴシック" panose="020B0400000000000000" pitchFamily="50" charset="-128"/>
            </a:endParaRPr>
          </a:p>
          <a:p>
            <a:r>
              <a:rPr lang="ja-JP" altLang="en-US" sz="1400" dirty="0">
                <a:latin typeface="BIZ UDPゴシック" panose="020B0400000000000000" pitchFamily="50" charset="-128"/>
                <a:ea typeface="BIZ UDPゴシック" panose="020B0400000000000000" pitchFamily="50" charset="-128"/>
              </a:rPr>
              <a:t>　　　</a:t>
            </a:r>
            <a:r>
              <a:rPr lang="ja-JP" altLang="en-US" sz="1400" dirty="0" smtClean="0">
                <a:latin typeface="BIZ UDPゴシック" panose="020B0400000000000000" pitchFamily="50" charset="-128"/>
                <a:ea typeface="BIZ UDPゴシック" panose="020B0400000000000000" pitchFamily="50" charset="-128"/>
              </a:rPr>
              <a:t>１</a:t>
            </a:r>
            <a:r>
              <a:rPr lang="en-US" altLang="ja-JP" sz="1400" dirty="0" smtClean="0">
                <a:latin typeface="BIZ UDPゴシック" panose="020B0400000000000000" pitchFamily="50" charset="-128"/>
                <a:ea typeface="BIZ UDPゴシック" panose="020B0400000000000000" pitchFamily="50" charset="-128"/>
              </a:rPr>
              <a:t>.</a:t>
            </a:r>
            <a:r>
              <a:rPr lang="ja-JP" altLang="en-US" sz="1400" dirty="0" smtClean="0">
                <a:latin typeface="BIZ UDPゴシック" panose="020B0400000000000000" pitchFamily="50" charset="-128"/>
                <a:ea typeface="BIZ UDPゴシック" panose="020B0400000000000000" pitchFamily="50" charset="-128"/>
              </a:rPr>
              <a:t> 改革</a:t>
            </a:r>
            <a:r>
              <a:rPr lang="ja-JP" altLang="en-US" sz="1400" dirty="0">
                <a:latin typeface="BIZ UDPゴシック" panose="020B0400000000000000" pitchFamily="50" charset="-128"/>
                <a:ea typeface="BIZ UDPゴシック" panose="020B0400000000000000" pitchFamily="50" charset="-128"/>
              </a:rPr>
              <a:t>の特徴と深化</a:t>
            </a:r>
            <a:endParaRPr lang="en-US" altLang="ja-JP" sz="1400" dirty="0">
              <a:latin typeface="BIZ UDPゴシック" panose="020B0400000000000000" pitchFamily="50" charset="-128"/>
              <a:ea typeface="BIZ UDPゴシック" panose="020B0400000000000000" pitchFamily="50" charset="-128"/>
            </a:endParaRPr>
          </a:p>
          <a:p>
            <a:r>
              <a:rPr lang="ja-JP" altLang="en-US" sz="1400" dirty="0">
                <a:latin typeface="BIZ UDPゴシック" panose="020B0400000000000000" pitchFamily="50" charset="-128"/>
                <a:ea typeface="BIZ UDPゴシック" panose="020B0400000000000000" pitchFamily="50" charset="-128"/>
              </a:rPr>
              <a:t>　　　</a:t>
            </a:r>
            <a:r>
              <a:rPr lang="ja-JP" altLang="en-US" sz="1400" dirty="0" smtClean="0">
                <a:latin typeface="BIZ UDPゴシック" panose="020B0400000000000000" pitchFamily="50" charset="-128"/>
                <a:ea typeface="BIZ UDPゴシック" panose="020B0400000000000000" pitchFamily="50" charset="-128"/>
              </a:rPr>
              <a:t>２</a:t>
            </a:r>
            <a:r>
              <a:rPr lang="en-US" altLang="ja-JP" sz="1400" dirty="0" smtClean="0">
                <a:latin typeface="BIZ UDPゴシック" panose="020B0400000000000000" pitchFamily="50" charset="-128"/>
                <a:ea typeface="BIZ UDPゴシック" panose="020B0400000000000000" pitchFamily="50" charset="-128"/>
              </a:rPr>
              <a:t>. </a:t>
            </a:r>
            <a:r>
              <a:rPr lang="ja-JP" altLang="en-US" sz="1400" dirty="0" smtClean="0">
                <a:latin typeface="BIZ UDPゴシック" panose="020B0400000000000000" pitchFamily="50" charset="-128"/>
                <a:ea typeface="BIZ UDPゴシック" panose="020B0400000000000000" pitchFamily="50" charset="-128"/>
              </a:rPr>
              <a:t>改革</a:t>
            </a:r>
            <a:r>
              <a:rPr lang="ja-JP" altLang="en-US" sz="1400" dirty="0">
                <a:latin typeface="BIZ UDPゴシック" panose="020B0400000000000000" pitchFamily="50" charset="-128"/>
                <a:ea typeface="BIZ UDPゴシック" panose="020B0400000000000000" pitchFamily="50" charset="-128"/>
              </a:rPr>
              <a:t>の対象の拡大 （４つの“</a:t>
            </a:r>
            <a:r>
              <a:rPr lang="en-US" altLang="ja-JP" sz="1400" dirty="0">
                <a:latin typeface="BIZ UDPゴシック" panose="020B0400000000000000" pitchFamily="50" charset="-128"/>
                <a:ea typeface="BIZ UDPゴシック" panose="020B0400000000000000" pitchFamily="50" charset="-128"/>
              </a:rPr>
              <a:t>WHAT”</a:t>
            </a:r>
            <a:r>
              <a:rPr lang="ja-JP" altLang="en-US" sz="1400" dirty="0" smtClean="0">
                <a:latin typeface="BIZ UDPゴシック" panose="020B0400000000000000" pitchFamily="50" charset="-128"/>
                <a:ea typeface="BIZ UDPゴシック" panose="020B0400000000000000" pitchFamily="50" charset="-128"/>
              </a:rPr>
              <a:t>）</a:t>
            </a:r>
            <a:endParaRPr lang="en-US" altLang="ja-JP" sz="1400" dirty="0" smtClean="0">
              <a:latin typeface="BIZ UDPゴシック" panose="020B0400000000000000" pitchFamily="50" charset="-128"/>
              <a:ea typeface="BIZ UDPゴシック" panose="020B0400000000000000" pitchFamily="50" charset="-128"/>
            </a:endParaRPr>
          </a:p>
          <a:p>
            <a:r>
              <a:rPr lang="ja-JP" altLang="en-US" sz="1400" dirty="0">
                <a:latin typeface="BIZ UDPゴシック" panose="020B0400000000000000" pitchFamily="50" charset="-128"/>
                <a:ea typeface="BIZ UDPゴシック" panose="020B0400000000000000" pitchFamily="50" charset="-128"/>
              </a:rPr>
              <a:t>　</a:t>
            </a:r>
            <a:r>
              <a:rPr lang="ja-JP" altLang="en-US" sz="1400" dirty="0" smtClean="0">
                <a:latin typeface="BIZ UDPゴシック" panose="020B0400000000000000" pitchFamily="50" charset="-128"/>
                <a:ea typeface="BIZ UDPゴシック" panose="020B0400000000000000" pitchFamily="50" charset="-128"/>
              </a:rPr>
              <a:t>　　３</a:t>
            </a:r>
            <a:r>
              <a:rPr lang="en-US" altLang="ja-JP" sz="1400" dirty="0" smtClean="0">
                <a:latin typeface="BIZ UDPゴシック" panose="020B0400000000000000" pitchFamily="50" charset="-128"/>
                <a:ea typeface="BIZ UDPゴシック" panose="020B0400000000000000" pitchFamily="50" charset="-128"/>
              </a:rPr>
              <a:t>. </a:t>
            </a:r>
            <a:r>
              <a:rPr lang="ja-JP" altLang="en-US" sz="1400" dirty="0" smtClean="0">
                <a:latin typeface="BIZ UDPゴシック" panose="020B0400000000000000" pitchFamily="50" charset="-128"/>
                <a:ea typeface="BIZ UDPゴシック" panose="020B0400000000000000" pitchFamily="50" charset="-128"/>
              </a:rPr>
              <a:t>改革</a:t>
            </a:r>
            <a:r>
              <a:rPr lang="ja-JP" altLang="en-US" sz="1400" dirty="0">
                <a:latin typeface="BIZ UDPゴシック" panose="020B0400000000000000" pitchFamily="50" charset="-128"/>
                <a:ea typeface="BIZ UDPゴシック" panose="020B0400000000000000" pitchFamily="50" charset="-128"/>
              </a:rPr>
              <a:t>の手法の刷新 （４つの“</a:t>
            </a:r>
            <a:r>
              <a:rPr lang="en-US" altLang="ja-JP" sz="1400" dirty="0">
                <a:latin typeface="BIZ UDPゴシック" panose="020B0400000000000000" pitchFamily="50" charset="-128"/>
                <a:ea typeface="BIZ UDPゴシック" panose="020B0400000000000000" pitchFamily="50" charset="-128"/>
              </a:rPr>
              <a:t>HOW”</a:t>
            </a:r>
            <a:r>
              <a:rPr lang="ja-JP" altLang="en-US" sz="1400" dirty="0">
                <a:latin typeface="BIZ UDPゴシック" panose="020B0400000000000000" pitchFamily="50" charset="-128"/>
                <a:ea typeface="BIZ UDPゴシック" panose="020B0400000000000000" pitchFamily="50" charset="-128"/>
              </a:rPr>
              <a:t>）</a:t>
            </a:r>
          </a:p>
          <a:p>
            <a:r>
              <a:rPr lang="ja-JP" altLang="en-US" sz="1400" dirty="0">
                <a:latin typeface="BIZ UDPゴシック" panose="020B0400000000000000" pitchFamily="50" charset="-128"/>
                <a:ea typeface="BIZ UDPゴシック" panose="020B0400000000000000" pitchFamily="50" charset="-128"/>
              </a:rPr>
              <a:t>　　　（参考</a:t>
            </a:r>
            <a:r>
              <a:rPr lang="ja-JP" altLang="en-US" sz="1400" dirty="0" smtClean="0">
                <a:latin typeface="BIZ UDPゴシック" panose="020B0400000000000000" pitchFamily="50" charset="-128"/>
                <a:ea typeface="BIZ UDPゴシック" panose="020B0400000000000000" pitchFamily="50" charset="-128"/>
              </a:rPr>
              <a:t>） 府</a:t>
            </a:r>
            <a:r>
              <a:rPr lang="ja-JP" altLang="en-US" sz="1400" dirty="0">
                <a:latin typeface="BIZ UDPゴシック" panose="020B0400000000000000" pitchFamily="50" charset="-128"/>
                <a:ea typeface="BIZ UDPゴシック" panose="020B0400000000000000" pitchFamily="50" charset="-128"/>
              </a:rPr>
              <a:t>市改革の対象と手法</a:t>
            </a:r>
          </a:p>
          <a:p>
            <a:r>
              <a:rPr lang="ja-JP" altLang="en-US" sz="1200" dirty="0">
                <a:latin typeface="BIZ UDPゴシック" panose="020B0400000000000000" pitchFamily="50" charset="-128"/>
                <a:ea typeface="BIZ UDPゴシック" panose="020B0400000000000000" pitchFamily="50" charset="-128"/>
              </a:rPr>
              <a:t>　　</a:t>
            </a:r>
            <a:endParaRPr lang="en-US" altLang="ja-JP" sz="1000" dirty="0">
              <a:latin typeface="BIZ UDPゴシック" panose="020B0400000000000000" pitchFamily="50" charset="-128"/>
              <a:ea typeface="BIZ UDPゴシック" panose="020B0400000000000000" pitchFamily="50" charset="-128"/>
            </a:endParaRPr>
          </a:p>
          <a:p>
            <a:endParaRPr lang="en-US" altLang="ja-JP" sz="1000" dirty="0">
              <a:latin typeface="BIZ UDPゴシック" panose="020B0400000000000000" pitchFamily="50" charset="-128"/>
              <a:ea typeface="BIZ UDPゴシック" panose="020B0400000000000000" pitchFamily="50" charset="-128"/>
            </a:endParaRPr>
          </a:p>
          <a:p>
            <a:endParaRPr lang="en-US" altLang="ja-JP" sz="1000" dirty="0">
              <a:latin typeface="BIZ UDPゴシック" panose="020B0400000000000000" pitchFamily="50" charset="-128"/>
              <a:ea typeface="BIZ UDPゴシック" panose="020B0400000000000000" pitchFamily="50" charset="-128"/>
            </a:endParaRPr>
          </a:p>
          <a:p>
            <a:endParaRPr lang="en-US" altLang="ja-JP" sz="1000" dirty="0">
              <a:latin typeface="BIZ UDPゴシック" panose="020B0400000000000000" pitchFamily="50" charset="-128"/>
              <a:ea typeface="BIZ UDPゴシック" panose="020B0400000000000000" pitchFamily="50" charset="-128"/>
            </a:endParaRPr>
          </a:p>
          <a:p>
            <a:endParaRPr lang="en-US" altLang="ja-JP" sz="1000" dirty="0">
              <a:latin typeface="BIZ UDPゴシック" panose="020B0400000000000000" pitchFamily="50" charset="-128"/>
              <a:ea typeface="BIZ UDPゴシック" panose="020B0400000000000000" pitchFamily="50" charset="-128"/>
            </a:endParaRPr>
          </a:p>
          <a:p>
            <a:endParaRPr kumimoji="1" lang="en-US" altLang="ja-JP" b="1" dirty="0" smtClean="0">
              <a:latin typeface="BIZ UDPゴシック" panose="020B0400000000000000" pitchFamily="50" charset="-128"/>
              <a:ea typeface="BIZ UDPゴシック" panose="020B0400000000000000" pitchFamily="50" charset="-128"/>
            </a:endParaRPr>
          </a:p>
          <a:p>
            <a:r>
              <a:rPr kumimoji="1" lang="ja-JP" altLang="en-US" b="1" dirty="0" smtClean="0">
                <a:latin typeface="BIZ UDPゴシック" panose="020B0400000000000000" pitchFamily="50" charset="-128"/>
                <a:ea typeface="BIZ UDPゴシック" panose="020B0400000000000000" pitchFamily="50" charset="-128"/>
              </a:rPr>
              <a:t>今後について</a:t>
            </a:r>
            <a:endParaRPr kumimoji="1" lang="en-US" altLang="ja-JP" b="1" dirty="0" smtClean="0">
              <a:latin typeface="BIZ UDPゴシック" panose="020B0400000000000000" pitchFamily="50" charset="-128"/>
              <a:ea typeface="BIZ UDPゴシック" panose="020B0400000000000000" pitchFamily="50" charset="-128"/>
            </a:endParaRPr>
          </a:p>
        </p:txBody>
      </p:sp>
      <p:sp>
        <p:nvSpPr>
          <p:cNvPr id="2" name="テキスト ボックス 1"/>
          <p:cNvSpPr txBox="1"/>
          <p:nvPr/>
        </p:nvSpPr>
        <p:spPr>
          <a:xfrm>
            <a:off x="684000" y="756000"/>
            <a:ext cx="1107996" cy="369332"/>
          </a:xfrm>
          <a:prstGeom prst="rect">
            <a:avLst/>
          </a:prstGeom>
          <a:noFill/>
        </p:spPr>
        <p:txBody>
          <a:bodyPr wrap="none" rtlCol="0">
            <a:spAutoFit/>
          </a:bodyPr>
          <a:lstStyle/>
          <a:p>
            <a:r>
              <a:rPr lang="ja-JP" altLang="en-US" b="1" dirty="0">
                <a:latin typeface="BIZ UDゴシック" panose="020B0400000000000000" pitchFamily="49" charset="-128"/>
                <a:ea typeface="BIZ UDゴシック" panose="020B0400000000000000" pitchFamily="49" charset="-128"/>
              </a:rPr>
              <a:t>目　　次</a:t>
            </a:r>
            <a:endParaRPr kumimoji="1" lang="ja-JP" altLang="en-US" b="1" dirty="0">
              <a:latin typeface="BIZ UDゴシック" panose="020B0400000000000000" pitchFamily="49" charset="-128"/>
              <a:ea typeface="BIZ UDゴシック" panose="020B0400000000000000" pitchFamily="49" charset="-128"/>
            </a:endParaRPr>
          </a:p>
        </p:txBody>
      </p:sp>
      <p:cxnSp>
        <p:nvCxnSpPr>
          <p:cNvPr id="6" name="直線コネクタ 5"/>
          <p:cNvCxnSpPr/>
          <p:nvPr/>
        </p:nvCxnSpPr>
        <p:spPr>
          <a:xfrm>
            <a:off x="405980" y="540000"/>
            <a:ext cx="1476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直線コネクタ 6"/>
          <p:cNvCxnSpPr/>
          <p:nvPr/>
        </p:nvCxnSpPr>
        <p:spPr>
          <a:xfrm flipV="1">
            <a:off x="2187866" y="540000"/>
            <a:ext cx="6516000" cy="21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0" name="グループ化 9">
            <a:extLst>
              <a:ext uri="{FF2B5EF4-FFF2-40B4-BE49-F238E27FC236}">
                <a16:creationId xmlns:a16="http://schemas.microsoft.com/office/drawing/2014/main" id="{9145486A-E166-DF80-A8B3-24D1058B6152}"/>
              </a:ext>
            </a:extLst>
          </p:cNvPr>
          <p:cNvGrpSpPr/>
          <p:nvPr/>
        </p:nvGrpSpPr>
        <p:grpSpPr>
          <a:xfrm>
            <a:off x="2844000" y="5256000"/>
            <a:ext cx="5871520" cy="925744"/>
            <a:chOff x="2732101" y="4449776"/>
            <a:chExt cx="5871520" cy="954642"/>
          </a:xfrm>
        </p:grpSpPr>
        <p:sp>
          <p:nvSpPr>
            <p:cNvPr id="3" name="正方形/長方形 2"/>
            <p:cNvSpPr/>
            <p:nvPr/>
          </p:nvSpPr>
          <p:spPr>
            <a:xfrm>
              <a:off x="5645261" y="4449776"/>
              <a:ext cx="2958360" cy="830997"/>
            </a:xfrm>
            <a:prstGeom prst="rect">
              <a:avLst/>
            </a:prstGeom>
          </p:spPr>
          <p:txBody>
            <a:bodyPr wrap="square">
              <a:spAutoFit/>
            </a:bodyPr>
            <a:lstStyle/>
            <a:p>
              <a:r>
                <a:rPr lang="en-US" altLang="ja-JP" sz="1200" dirty="0">
                  <a:latin typeface="BIZ UDPゴシック" panose="020B0400000000000000" pitchFamily="50" charset="-128"/>
                  <a:ea typeface="BIZ UDPゴシック" panose="020B0400000000000000" pitchFamily="50" charset="-128"/>
                </a:rPr>
                <a:t>HOW</a:t>
              </a:r>
              <a:r>
                <a:rPr lang="ja-JP" altLang="en-US" sz="1200" dirty="0">
                  <a:latin typeface="BIZ UDPゴシック" panose="020B0400000000000000" pitchFamily="50" charset="-128"/>
                  <a:ea typeface="BIZ UDPゴシック" panose="020B0400000000000000" pitchFamily="50" charset="-128"/>
                </a:rPr>
                <a:t>１　府市連携の更なる強化</a:t>
              </a:r>
              <a:endParaRPr lang="en-US" altLang="ja-JP" sz="1200" dirty="0">
                <a:latin typeface="BIZ UDPゴシック" panose="020B0400000000000000" pitchFamily="50" charset="-128"/>
                <a:ea typeface="BIZ UDPゴシック" panose="020B0400000000000000" pitchFamily="50" charset="-128"/>
              </a:endParaRPr>
            </a:p>
            <a:p>
              <a:r>
                <a:rPr lang="en-US" altLang="ja-JP" sz="1200" dirty="0">
                  <a:latin typeface="BIZ UDPゴシック" panose="020B0400000000000000" pitchFamily="50" charset="-128"/>
                  <a:ea typeface="BIZ UDPゴシック" panose="020B0400000000000000" pitchFamily="50" charset="-128"/>
                </a:rPr>
                <a:t>HOW</a:t>
              </a:r>
              <a:r>
                <a:rPr lang="ja-JP" altLang="en-US" sz="1200" dirty="0">
                  <a:latin typeface="BIZ UDPゴシック" panose="020B0400000000000000" pitchFamily="50" charset="-128"/>
                  <a:ea typeface="BIZ UDPゴシック" panose="020B0400000000000000" pitchFamily="50" charset="-128"/>
                </a:rPr>
                <a:t>２　民間との協業多様化</a:t>
              </a:r>
              <a:endParaRPr lang="en-US" altLang="ja-JP" sz="1200" dirty="0">
                <a:latin typeface="BIZ UDPゴシック" panose="020B0400000000000000" pitchFamily="50" charset="-128"/>
                <a:ea typeface="BIZ UDPゴシック" panose="020B0400000000000000" pitchFamily="50" charset="-128"/>
              </a:endParaRPr>
            </a:p>
            <a:p>
              <a:r>
                <a:rPr lang="en-US" altLang="ja-JP" sz="1200" dirty="0">
                  <a:latin typeface="BIZ UDPゴシック" panose="020B0400000000000000" pitchFamily="50" charset="-128"/>
                  <a:ea typeface="BIZ UDPゴシック" panose="020B0400000000000000" pitchFamily="50" charset="-128"/>
                </a:rPr>
                <a:t>HOW</a:t>
              </a:r>
              <a:r>
                <a:rPr lang="ja-JP" altLang="en-US" sz="1200" dirty="0">
                  <a:latin typeface="BIZ UDPゴシック" panose="020B0400000000000000" pitchFamily="50" charset="-128"/>
                  <a:ea typeface="BIZ UDPゴシック" panose="020B0400000000000000" pitchFamily="50" charset="-128"/>
                </a:rPr>
                <a:t>３　国との協調連携</a:t>
              </a:r>
              <a:endParaRPr lang="en-US" altLang="ja-JP" sz="1200" dirty="0">
                <a:latin typeface="BIZ UDPゴシック" panose="020B0400000000000000" pitchFamily="50" charset="-128"/>
                <a:ea typeface="BIZ UDPゴシック" panose="020B0400000000000000" pitchFamily="50" charset="-128"/>
              </a:endParaRPr>
            </a:p>
            <a:p>
              <a:r>
                <a:rPr lang="en-US" altLang="ja-JP" sz="1200" dirty="0">
                  <a:latin typeface="BIZ UDPゴシック" panose="020B0400000000000000" pitchFamily="50" charset="-128"/>
                  <a:ea typeface="BIZ UDPゴシック" panose="020B0400000000000000" pitchFamily="50" charset="-128"/>
                </a:rPr>
                <a:t>HOW</a:t>
              </a:r>
              <a:r>
                <a:rPr lang="ja-JP" altLang="en-US" sz="1200" dirty="0">
                  <a:latin typeface="BIZ UDPゴシック" panose="020B0400000000000000" pitchFamily="50" charset="-128"/>
                  <a:ea typeface="BIZ UDPゴシック" panose="020B0400000000000000" pitchFamily="50" charset="-128"/>
                </a:rPr>
                <a:t>４　市区町村との連携強化</a:t>
              </a:r>
              <a:endParaRPr lang="en-US" altLang="ja-JP" sz="1200" dirty="0">
                <a:latin typeface="BIZ UDPゴシック" panose="020B0400000000000000" pitchFamily="50" charset="-128"/>
                <a:ea typeface="BIZ UDPゴシック" panose="020B0400000000000000" pitchFamily="50" charset="-128"/>
              </a:endParaRPr>
            </a:p>
          </p:txBody>
        </p:sp>
        <p:sp>
          <p:nvSpPr>
            <p:cNvPr id="8" name="正方形/長方形 7"/>
            <p:cNvSpPr/>
            <p:nvPr/>
          </p:nvSpPr>
          <p:spPr>
            <a:xfrm>
              <a:off x="2816907" y="4476069"/>
              <a:ext cx="3304996" cy="856937"/>
            </a:xfrm>
            <a:prstGeom prst="rect">
              <a:avLst/>
            </a:prstGeom>
          </p:spPr>
          <p:txBody>
            <a:bodyPr wrap="square">
              <a:spAutoFit/>
            </a:bodyPr>
            <a:lstStyle/>
            <a:p>
              <a:r>
                <a:rPr lang="en-US" altLang="ja-JP" sz="1200" dirty="0" smtClean="0">
                  <a:latin typeface="BIZ UDPゴシック" panose="020B0400000000000000" pitchFamily="50" charset="-128"/>
                  <a:ea typeface="BIZ UDPゴシック" panose="020B0400000000000000" pitchFamily="50" charset="-128"/>
                </a:rPr>
                <a:t>WHAT</a:t>
              </a:r>
              <a:r>
                <a:rPr lang="ja-JP" altLang="en-US" sz="1200" dirty="0">
                  <a:latin typeface="BIZ UDPゴシック" panose="020B0400000000000000" pitchFamily="50" charset="-128"/>
                  <a:ea typeface="BIZ UDPゴシック" panose="020B0400000000000000" pitchFamily="50" charset="-128"/>
                </a:rPr>
                <a:t>１　成長戦略</a:t>
              </a:r>
              <a:endParaRPr lang="en-US" altLang="ja-JP" sz="1200" dirty="0">
                <a:latin typeface="BIZ UDPゴシック" panose="020B0400000000000000" pitchFamily="50" charset="-128"/>
                <a:ea typeface="BIZ UDPゴシック" panose="020B0400000000000000" pitchFamily="50" charset="-128"/>
              </a:endParaRPr>
            </a:p>
            <a:p>
              <a:r>
                <a:rPr lang="en-US" altLang="ja-JP" sz="1200" dirty="0" smtClean="0">
                  <a:latin typeface="BIZ UDPゴシック" panose="020B0400000000000000" pitchFamily="50" charset="-128"/>
                  <a:ea typeface="BIZ UDPゴシック" panose="020B0400000000000000" pitchFamily="50" charset="-128"/>
                </a:rPr>
                <a:t>WHAT</a:t>
              </a:r>
              <a:r>
                <a:rPr lang="ja-JP" altLang="en-US" sz="1200" dirty="0">
                  <a:latin typeface="BIZ UDPゴシック" panose="020B0400000000000000" pitchFamily="50" charset="-128"/>
                  <a:ea typeface="BIZ UDPゴシック" panose="020B0400000000000000" pitchFamily="50" charset="-128"/>
                </a:rPr>
                <a:t>２　インフラ戦略</a:t>
              </a:r>
              <a:endParaRPr lang="en-US" altLang="ja-JP" sz="1200" dirty="0">
                <a:latin typeface="BIZ UDPゴシック" panose="020B0400000000000000" pitchFamily="50" charset="-128"/>
                <a:ea typeface="BIZ UDPゴシック" panose="020B0400000000000000" pitchFamily="50" charset="-128"/>
              </a:endParaRPr>
            </a:p>
            <a:p>
              <a:r>
                <a:rPr lang="en-US" altLang="ja-JP" sz="1200" dirty="0" smtClean="0">
                  <a:latin typeface="BIZ UDPゴシック" panose="020B0400000000000000" pitchFamily="50" charset="-128"/>
                  <a:ea typeface="BIZ UDPゴシック" panose="020B0400000000000000" pitchFamily="50" charset="-128"/>
                </a:rPr>
                <a:t>WHAT</a:t>
              </a:r>
              <a:r>
                <a:rPr lang="ja-JP" altLang="en-US" sz="1200" dirty="0">
                  <a:latin typeface="BIZ UDPゴシック" panose="020B0400000000000000" pitchFamily="50" charset="-128"/>
                  <a:ea typeface="BIZ UDPゴシック" panose="020B0400000000000000" pitchFamily="50" charset="-128"/>
                </a:rPr>
                <a:t>３　社会政策のイノベーション</a:t>
              </a:r>
              <a:endParaRPr lang="en-US" altLang="ja-JP" sz="1200" dirty="0">
                <a:latin typeface="BIZ UDPゴシック" panose="020B0400000000000000" pitchFamily="50" charset="-128"/>
                <a:ea typeface="BIZ UDPゴシック" panose="020B0400000000000000" pitchFamily="50" charset="-128"/>
              </a:endParaRPr>
            </a:p>
            <a:p>
              <a:r>
                <a:rPr lang="en-US" altLang="ja-JP" sz="1200" dirty="0" smtClean="0">
                  <a:latin typeface="BIZ UDPゴシック" panose="020B0400000000000000" pitchFamily="50" charset="-128"/>
                  <a:ea typeface="BIZ UDPゴシック" panose="020B0400000000000000" pitchFamily="50" charset="-128"/>
                </a:rPr>
                <a:t>WHAT</a:t>
              </a:r>
              <a:r>
                <a:rPr lang="ja-JP" altLang="en-US" sz="1200" dirty="0">
                  <a:latin typeface="BIZ UDPゴシック" panose="020B0400000000000000" pitchFamily="50" charset="-128"/>
                  <a:ea typeface="BIZ UDPゴシック" panose="020B0400000000000000" pitchFamily="50" charset="-128"/>
                </a:rPr>
                <a:t>４　いわゆる行政改革</a:t>
              </a:r>
              <a:endParaRPr lang="en-US" altLang="ja-JP" sz="1200" dirty="0">
                <a:latin typeface="BIZ UDPゴシック" panose="020B0400000000000000" pitchFamily="50" charset="-128"/>
                <a:ea typeface="BIZ UDPゴシック" panose="020B0400000000000000" pitchFamily="50" charset="-128"/>
              </a:endParaRPr>
            </a:p>
          </p:txBody>
        </p:sp>
        <p:sp>
          <p:nvSpPr>
            <p:cNvPr id="9" name="大かっこ 8"/>
            <p:cNvSpPr/>
            <p:nvPr/>
          </p:nvSpPr>
          <p:spPr>
            <a:xfrm>
              <a:off x="2732101" y="4490018"/>
              <a:ext cx="5697374" cy="914400"/>
            </a:xfrm>
            <a:prstGeom prst="bracketPair">
              <a:avLst>
                <a:gd name="adj" fmla="val 12442"/>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sz="1600" dirty="0">
                <a:latin typeface="BIZ UDPゴシック" panose="020B0400000000000000" pitchFamily="50" charset="-128"/>
                <a:ea typeface="BIZ UDPゴシック" panose="020B0400000000000000" pitchFamily="50" charset="-128"/>
              </a:endParaRPr>
            </a:p>
          </p:txBody>
        </p:sp>
      </p:grpSp>
      <p:sp>
        <p:nvSpPr>
          <p:cNvPr id="11" name="スライド番号プレースホルダー 3"/>
          <p:cNvSpPr>
            <a:spLocks noGrp="1"/>
          </p:cNvSpPr>
          <p:nvPr>
            <p:ph type="sldNum" sz="quarter" idx="12"/>
          </p:nvPr>
        </p:nvSpPr>
        <p:spPr>
          <a:xfrm>
            <a:off x="7086600" y="6483071"/>
            <a:ext cx="2057400" cy="365125"/>
          </a:xfrm>
        </p:spPr>
        <p:txBody>
          <a:bodyPr/>
          <a:lstStyle/>
          <a:p>
            <a:fld id="{138CA411-231B-42B9-AF63-97A64194AA60}" type="slidenum">
              <a:rPr lang="ja-JP" altLang="en-US" smtClean="0"/>
              <a:pPr/>
              <a:t>2</a:t>
            </a:fld>
            <a:endParaRPr lang="ja-JP" altLang="en-US" dirty="0"/>
          </a:p>
        </p:txBody>
      </p:sp>
    </p:spTree>
    <p:extLst>
      <p:ext uri="{BB962C8B-B14F-4D97-AF65-F5344CB8AC3E}">
        <p14:creationId xmlns:p14="http://schemas.microsoft.com/office/powerpoint/2010/main" val="39853677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図 18"/>
          <p:cNvPicPr>
            <a:picLocks noChangeAspect="1"/>
          </p:cNvPicPr>
          <p:nvPr/>
        </p:nvPicPr>
        <p:blipFill>
          <a:blip r:embed="rId3"/>
          <a:stretch>
            <a:fillRect/>
          </a:stretch>
        </p:blipFill>
        <p:spPr>
          <a:xfrm>
            <a:off x="5766935" y="1044000"/>
            <a:ext cx="3287065" cy="4111186"/>
          </a:xfrm>
          <a:prstGeom prst="rect">
            <a:avLst/>
          </a:prstGeom>
        </p:spPr>
      </p:pic>
      <p:cxnSp>
        <p:nvCxnSpPr>
          <p:cNvPr id="7" name="直線コネクタ 6"/>
          <p:cNvCxnSpPr/>
          <p:nvPr/>
        </p:nvCxnSpPr>
        <p:spPr>
          <a:xfrm>
            <a:off x="216000" y="936000"/>
            <a:ext cx="8676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正方形/長方形 2"/>
          <p:cNvSpPr/>
          <p:nvPr/>
        </p:nvSpPr>
        <p:spPr>
          <a:xfrm>
            <a:off x="216000" y="1116000"/>
            <a:ext cx="8640000" cy="468000"/>
          </a:xfrm>
          <a:prstGeom prst="rect">
            <a:avLst/>
          </a:prstGeom>
        </p:spPr>
        <p:txBody>
          <a:bodyPr wrap="square" lIns="36000" tIns="36000" rIns="36000" bIns="36000">
            <a:noAutofit/>
          </a:bodyPr>
          <a:lstStyle/>
          <a:p>
            <a:pPr marL="285750" indent="-285750">
              <a:lnSpc>
                <a:spcPct val="150000"/>
              </a:lnSpc>
              <a:buFont typeface="Wingdings" panose="05000000000000000000" pitchFamily="2" charset="2"/>
              <a:buChar char="p"/>
            </a:pPr>
            <a:endParaRPr lang="en-US" altLang="ja-JP" dirty="0">
              <a:latin typeface="BIZ UDPゴシック" panose="020B0400000000000000" pitchFamily="50" charset="-128"/>
              <a:ea typeface="BIZ UDPゴシック" panose="020B0400000000000000" pitchFamily="50" charset="-128"/>
            </a:endParaRPr>
          </a:p>
        </p:txBody>
      </p:sp>
      <p:sp>
        <p:nvSpPr>
          <p:cNvPr id="34" name="テキスト ボックス 33"/>
          <p:cNvSpPr txBox="1"/>
          <p:nvPr/>
        </p:nvSpPr>
        <p:spPr>
          <a:xfrm>
            <a:off x="135600" y="1485600"/>
            <a:ext cx="5436000" cy="3744000"/>
          </a:xfrm>
          <a:prstGeom prst="rect">
            <a:avLst/>
          </a:prstGeom>
          <a:noFill/>
        </p:spPr>
        <p:txBody>
          <a:bodyPr wrap="square" lIns="36000" tIns="36000" rIns="36000" bIns="36000" rtlCol="0">
            <a:noAutofit/>
          </a:bodyPr>
          <a:lstStyle/>
          <a:p>
            <a:pPr marL="285750" indent="-285750">
              <a:lnSpc>
                <a:spcPts val="2400"/>
              </a:lnSpc>
              <a:buFont typeface="Arial" panose="020B0604020202020204" pitchFamily="34" charset="0"/>
              <a:buChar char="•"/>
            </a:pPr>
            <a:endParaRPr lang="en-US" altLang="ja-JP" sz="1400" dirty="0">
              <a:latin typeface="BIZ UDPゴシック" panose="020B0400000000000000" pitchFamily="50" charset="-128"/>
              <a:ea typeface="BIZ UDPゴシック" panose="020B0400000000000000" pitchFamily="50" charset="-128"/>
            </a:endParaRPr>
          </a:p>
        </p:txBody>
      </p:sp>
      <p:sp>
        <p:nvSpPr>
          <p:cNvPr id="18" name="テキスト ボックス 17"/>
          <p:cNvSpPr txBox="1"/>
          <p:nvPr/>
        </p:nvSpPr>
        <p:spPr>
          <a:xfrm>
            <a:off x="288000" y="4279638"/>
            <a:ext cx="8640000" cy="1242000"/>
          </a:xfrm>
          <a:prstGeom prst="rect">
            <a:avLst/>
          </a:prstGeom>
          <a:noFill/>
        </p:spPr>
        <p:txBody>
          <a:bodyPr wrap="square" lIns="36000" tIns="36000" rIns="36000" bIns="36000" rtlCol="0">
            <a:noAutofit/>
          </a:bodyPr>
          <a:lstStyle/>
          <a:p>
            <a:pPr marL="285750" indent="-285750">
              <a:lnSpc>
                <a:spcPts val="2400"/>
              </a:lnSpc>
              <a:buFont typeface="Arial" panose="020B0604020202020204" pitchFamily="34" charset="0"/>
              <a:buChar char="•"/>
            </a:pPr>
            <a:r>
              <a:rPr lang="ja-JP" altLang="en-US" sz="1400" dirty="0">
                <a:latin typeface="BIZ UDPゴシック" panose="020B0400000000000000" pitchFamily="50" charset="-128"/>
                <a:ea typeface="BIZ UDPゴシック" panose="020B0400000000000000" pitchFamily="50" charset="-128"/>
              </a:rPr>
              <a:t>具体的には、待機児童対策や医療的ケア児支援、教育無償化</a:t>
            </a:r>
            <a:r>
              <a:rPr lang="ja-JP" altLang="en-US" sz="1400" dirty="0" smtClean="0">
                <a:latin typeface="BIZ UDPゴシック" panose="020B0400000000000000" pitchFamily="50" charset="-128"/>
                <a:ea typeface="BIZ UDPゴシック" panose="020B0400000000000000" pitchFamily="50" charset="-128"/>
              </a:rPr>
              <a:t>、</a:t>
            </a:r>
            <a:r>
              <a:rPr lang="en-US" altLang="ja-JP" sz="1400" dirty="0" smtClean="0">
                <a:latin typeface="BIZ UDPゴシック" panose="020B0400000000000000" pitchFamily="50" charset="-128"/>
                <a:ea typeface="BIZ UDPゴシック" panose="020B0400000000000000" pitchFamily="50" charset="-128"/>
              </a:rPr>
              <a:t/>
            </a:r>
            <a:br>
              <a:rPr lang="en-US" altLang="ja-JP" sz="1400" dirty="0" smtClean="0">
                <a:latin typeface="BIZ UDPゴシック" panose="020B0400000000000000" pitchFamily="50" charset="-128"/>
                <a:ea typeface="BIZ UDPゴシック" panose="020B0400000000000000" pitchFamily="50" charset="-128"/>
              </a:rPr>
            </a:br>
            <a:r>
              <a:rPr lang="ja-JP" altLang="en-US" sz="1400" dirty="0" smtClean="0">
                <a:latin typeface="BIZ UDPゴシック" panose="020B0400000000000000" pitchFamily="50" charset="-128"/>
                <a:ea typeface="BIZ UDPゴシック" panose="020B0400000000000000" pitchFamily="50" charset="-128"/>
              </a:rPr>
              <a:t>塾代</a:t>
            </a:r>
            <a:r>
              <a:rPr lang="ja-JP" altLang="en-US" sz="1400" dirty="0">
                <a:latin typeface="BIZ UDPゴシック" panose="020B0400000000000000" pitchFamily="50" charset="-128"/>
                <a:ea typeface="BIZ UDPゴシック" panose="020B0400000000000000" pitchFamily="50" charset="-128"/>
              </a:rPr>
              <a:t>助成といった「</a:t>
            </a:r>
            <a:r>
              <a:rPr lang="ja-JP" altLang="en-US" sz="1400" b="1" dirty="0">
                <a:latin typeface="BIZ UDPゴシック" panose="020B0400000000000000" pitchFamily="50" charset="-128"/>
                <a:ea typeface="BIZ UDPゴシック" panose="020B0400000000000000" pitchFamily="50" charset="-128"/>
              </a:rPr>
              <a:t>子育て世帯支援</a:t>
            </a:r>
            <a:r>
              <a:rPr lang="ja-JP" altLang="en-US" sz="1400" dirty="0">
                <a:latin typeface="BIZ UDPゴシック" panose="020B0400000000000000" pitchFamily="50" charset="-128"/>
                <a:ea typeface="BIZ UDPゴシック" panose="020B0400000000000000" pitchFamily="50" charset="-128"/>
              </a:rPr>
              <a:t>」、小学校・中学校</a:t>
            </a:r>
            <a:r>
              <a:rPr lang="ja-JP" altLang="en-US" sz="1400" dirty="0" smtClean="0">
                <a:latin typeface="BIZ UDPゴシック" panose="020B0400000000000000" pitchFamily="50" charset="-128"/>
                <a:ea typeface="BIZ UDPゴシック" panose="020B0400000000000000" pitchFamily="50" charset="-128"/>
              </a:rPr>
              <a:t>・高等学校・</a:t>
            </a:r>
            <a:r>
              <a:rPr lang="en-US" altLang="ja-JP" sz="1400" dirty="0" smtClean="0">
                <a:latin typeface="BIZ UDPゴシック" panose="020B0400000000000000" pitchFamily="50" charset="-128"/>
                <a:ea typeface="BIZ UDPゴシック" panose="020B0400000000000000" pitchFamily="50" charset="-128"/>
              </a:rPr>
              <a:t/>
            </a:r>
            <a:br>
              <a:rPr lang="en-US" altLang="ja-JP" sz="1400" dirty="0" smtClean="0">
                <a:latin typeface="BIZ UDPゴシック" panose="020B0400000000000000" pitchFamily="50" charset="-128"/>
                <a:ea typeface="BIZ UDPゴシック" panose="020B0400000000000000" pitchFamily="50" charset="-128"/>
              </a:rPr>
            </a:br>
            <a:r>
              <a:rPr lang="ja-JP" altLang="en-US" sz="1400" dirty="0" smtClean="0">
                <a:latin typeface="BIZ UDPゴシック" panose="020B0400000000000000" pitchFamily="50" charset="-128"/>
                <a:ea typeface="BIZ UDPゴシック" panose="020B0400000000000000" pitchFamily="50" charset="-128"/>
              </a:rPr>
              <a:t>支援</a:t>
            </a:r>
            <a:r>
              <a:rPr lang="ja-JP" altLang="en-US" sz="1400" dirty="0">
                <a:latin typeface="BIZ UDPゴシック" panose="020B0400000000000000" pitchFamily="50" charset="-128"/>
                <a:ea typeface="BIZ UDPゴシック" panose="020B0400000000000000" pitchFamily="50" charset="-128"/>
              </a:rPr>
              <a:t>教育における「</a:t>
            </a:r>
            <a:r>
              <a:rPr lang="ja-JP" altLang="en-US" sz="1400" b="1" dirty="0">
                <a:latin typeface="BIZ UDPゴシック" panose="020B0400000000000000" pitchFamily="50" charset="-128"/>
                <a:ea typeface="BIZ UDPゴシック" panose="020B0400000000000000" pitchFamily="50" charset="-128"/>
              </a:rPr>
              <a:t>子どもの学力向上</a:t>
            </a:r>
            <a:r>
              <a:rPr lang="ja-JP" altLang="en-US" sz="1400" dirty="0">
                <a:latin typeface="BIZ UDPゴシック" panose="020B0400000000000000" pitchFamily="50" charset="-128"/>
                <a:ea typeface="BIZ UDPゴシック" panose="020B0400000000000000" pitchFamily="50" charset="-128"/>
              </a:rPr>
              <a:t>」、貧困対策や児童虐待</a:t>
            </a:r>
            <a:r>
              <a:rPr lang="ja-JP" altLang="en-US" sz="1400" dirty="0" smtClean="0">
                <a:latin typeface="BIZ UDPゴシック" panose="020B0400000000000000" pitchFamily="50" charset="-128"/>
                <a:ea typeface="BIZ UDPゴシック" panose="020B0400000000000000" pitchFamily="50" charset="-128"/>
              </a:rPr>
              <a:t>、</a:t>
            </a:r>
            <a:r>
              <a:rPr lang="en-US" altLang="ja-JP" sz="1400" dirty="0" smtClean="0">
                <a:latin typeface="BIZ UDPゴシック" panose="020B0400000000000000" pitchFamily="50" charset="-128"/>
                <a:ea typeface="BIZ UDPゴシック" panose="020B0400000000000000" pitchFamily="50" charset="-128"/>
              </a:rPr>
              <a:t/>
            </a:r>
            <a:br>
              <a:rPr lang="en-US" altLang="ja-JP" sz="1400" dirty="0" smtClean="0">
                <a:latin typeface="BIZ UDPゴシック" panose="020B0400000000000000" pitchFamily="50" charset="-128"/>
                <a:ea typeface="BIZ UDPゴシック" panose="020B0400000000000000" pitchFamily="50" charset="-128"/>
              </a:rPr>
            </a:br>
            <a:r>
              <a:rPr lang="ja-JP" altLang="en-US" sz="1400" dirty="0" smtClean="0">
                <a:latin typeface="BIZ UDPゴシック" panose="020B0400000000000000" pitchFamily="50" charset="-128"/>
                <a:ea typeface="BIZ UDPゴシック" panose="020B0400000000000000" pitchFamily="50" charset="-128"/>
              </a:rPr>
              <a:t>ヤングケアラー支援と</a:t>
            </a:r>
            <a:r>
              <a:rPr lang="ja-JP" altLang="en-US" sz="1400" dirty="0">
                <a:latin typeface="BIZ UDPゴシック" panose="020B0400000000000000" pitchFamily="50" charset="-128"/>
                <a:ea typeface="BIZ UDPゴシック" panose="020B0400000000000000" pitchFamily="50" charset="-128"/>
              </a:rPr>
              <a:t>いった「</a:t>
            </a:r>
            <a:r>
              <a:rPr lang="ja-JP" altLang="en-US" sz="1400" b="1" dirty="0">
                <a:latin typeface="BIZ UDPゴシック" panose="020B0400000000000000" pitchFamily="50" charset="-128"/>
                <a:ea typeface="BIZ UDPゴシック" panose="020B0400000000000000" pitchFamily="50" charset="-128"/>
              </a:rPr>
              <a:t>子どものセーフティネット</a:t>
            </a:r>
            <a:r>
              <a:rPr lang="ja-JP" altLang="en-US" sz="1400" dirty="0">
                <a:latin typeface="BIZ UDPゴシック" panose="020B0400000000000000" pitchFamily="50" charset="-128"/>
                <a:ea typeface="BIZ UDPゴシック" panose="020B0400000000000000" pitchFamily="50" charset="-128"/>
              </a:rPr>
              <a:t>」</a:t>
            </a:r>
            <a:r>
              <a:rPr lang="ja-JP" altLang="en-US" sz="1400" dirty="0" smtClean="0">
                <a:latin typeface="BIZ UDPゴシック" panose="020B0400000000000000" pitchFamily="50" charset="-128"/>
                <a:ea typeface="BIZ UDPゴシック" panose="020B0400000000000000" pitchFamily="50" charset="-128"/>
              </a:rPr>
              <a:t>に関する取組に対し、重点的</a:t>
            </a:r>
            <a:r>
              <a:rPr lang="ja-JP" altLang="en-US" sz="1400" dirty="0">
                <a:latin typeface="BIZ UDPゴシック" panose="020B0400000000000000" pitchFamily="50" charset="-128"/>
                <a:ea typeface="BIZ UDPゴシック" panose="020B0400000000000000" pitchFamily="50" charset="-128"/>
              </a:rPr>
              <a:t>に投資。</a:t>
            </a:r>
            <a:endParaRPr lang="en-US" altLang="ja-JP" sz="1400" dirty="0">
              <a:latin typeface="BIZ UDPゴシック" panose="020B0400000000000000" pitchFamily="50" charset="-128"/>
              <a:ea typeface="BIZ UDPゴシック" panose="020B0400000000000000" pitchFamily="50" charset="-128"/>
            </a:endParaRPr>
          </a:p>
          <a:p>
            <a:pPr marL="285750" indent="-285750">
              <a:lnSpc>
                <a:spcPts val="2400"/>
              </a:lnSpc>
              <a:buFont typeface="Arial" panose="020B0604020202020204" pitchFamily="34" charset="0"/>
              <a:buChar char="•"/>
            </a:pPr>
            <a:endParaRPr lang="en-US" altLang="ja-JP" sz="1400" dirty="0" smtClean="0">
              <a:latin typeface="BIZ UDPゴシック" panose="020B0400000000000000" pitchFamily="50" charset="-128"/>
              <a:ea typeface="BIZ UDPゴシック" panose="020B0400000000000000" pitchFamily="50" charset="-128"/>
            </a:endParaRPr>
          </a:p>
          <a:p>
            <a:pPr marL="285750" indent="-285750">
              <a:lnSpc>
                <a:spcPts val="2400"/>
              </a:lnSpc>
              <a:buFont typeface="Arial" panose="020B0604020202020204" pitchFamily="34" charset="0"/>
              <a:buChar char="•"/>
            </a:pPr>
            <a:r>
              <a:rPr lang="ja-JP" altLang="en-US" sz="1400" dirty="0" smtClean="0">
                <a:latin typeface="BIZ UDPゴシック" panose="020B0400000000000000" pitchFamily="50" charset="-128"/>
                <a:ea typeface="BIZ UDPゴシック" panose="020B0400000000000000" pitchFamily="50" charset="-128"/>
              </a:rPr>
              <a:t>大阪市では、</a:t>
            </a:r>
            <a:r>
              <a:rPr lang="en-US" altLang="ja-JP" sz="1400" b="1" dirty="0" smtClean="0">
                <a:latin typeface="BIZ UDPゴシック" panose="020B0400000000000000" pitchFamily="50" charset="-128"/>
                <a:ea typeface="BIZ UDPゴシック" panose="020B0400000000000000" pitchFamily="50" charset="-128"/>
              </a:rPr>
              <a:t>2011</a:t>
            </a:r>
            <a:r>
              <a:rPr lang="ja-JP" altLang="en-US" sz="1400" b="1" dirty="0" smtClean="0">
                <a:latin typeface="BIZ UDPゴシック" panose="020B0400000000000000" pitchFamily="50" charset="-128"/>
                <a:ea typeface="BIZ UDPゴシック" panose="020B0400000000000000" pitchFamily="50" charset="-128"/>
              </a:rPr>
              <a:t>年の関連予算額が</a:t>
            </a:r>
            <a:r>
              <a:rPr lang="en-US" altLang="ja-JP" sz="1400" b="1" dirty="0" smtClean="0">
                <a:latin typeface="BIZ UDPゴシック" panose="020B0400000000000000" pitchFamily="50" charset="-128"/>
                <a:ea typeface="BIZ UDPゴシック" panose="020B0400000000000000" pitchFamily="50" charset="-128"/>
              </a:rPr>
              <a:t>67</a:t>
            </a:r>
            <a:r>
              <a:rPr lang="ja-JP" altLang="en-US" sz="1400" b="1" dirty="0" smtClean="0">
                <a:latin typeface="BIZ UDPゴシック" panose="020B0400000000000000" pitchFamily="50" charset="-128"/>
                <a:ea typeface="BIZ UDPゴシック" panose="020B0400000000000000" pitchFamily="50" charset="-128"/>
              </a:rPr>
              <a:t>億円</a:t>
            </a:r>
            <a:r>
              <a:rPr lang="ja-JP" altLang="en-US" sz="1400" dirty="0" smtClean="0">
                <a:latin typeface="BIZ UDPゴシック" panose="020B0400000000000000" pitchFamily="50" charset="-128"/>
                <a:ea typeface="BIZ UDPゴシック" panose="020B0400000000000000" pitchFamily="50" charset="-128"/>
              </a:rPr>
              <a:t>（一般会計・当初予算全体の</a:t>
            </a:r>
            <a:r>
              <a:rPr lang="en-US" altLang="ja-JP" sz="1400" dirty="0" smtClean="0">
                <a:latin typeface="BIZ UDPゴシック" panose="020B0400000000000000" pitchFamily="50" charset="-128"/>
                <a:ea typeface="BIZ UDPゴシック" panose="020B0400000000000000" pitchFamily="50" charset="-128"/>
              </a:rPr>
              <a:t>3.9</a:t>
            </a:r>
            <a:r>
              <a:rPr lang="en-US" altLang="ja-JP" sz="1400" dirty="0">
                <a:latin typeface="BIZ UDPゴシック" panose="020B0400000000000000" pitchFamily="50" charset="-128"/>
                <a:ea typeface="BIZ UDPゴシック" panose="020B0400000000000000" pitchFamily="50" charset="-128"/>
              </a:rPr>
              <a:t>‰</a:t>
            </a:r>
            <a:r>
              <a:rPr lang="ja-JP" altLang="en-US" sz="1400" dirty="0" smtClean="0">
                <a:latin typeface="BIZ UDPゴシック" panose="020B0400000000000000" pitchFamily="50" charset="-128"/>
                <a:ea typeface="BIZ UDPゴシック" panose="020B0400000000000000" pitchFamily="50" charset="-128"/>
              </a:rPr>
              <a:t>）であったところ、</a:t>
            </a:r>
            <a:r>
              <a:rPr lang="en-US" altLang="ja-JP" sz="1400" dirty="0" smtClean="0">
                <a:latin typeface="BIZ UDPゴシック" panose="020B0400000000000000" pitchFamily="50" charset="-128"/>
                <a:ea typeface="BIZ UDPゴシック" panose="020B0400000000000000" pitchFamily="50" charset="-128"/>
              </a:rPr>
              <a:t/>
            </a:r>
            <a:br>
              <a:rPr lang="en-US" altLang="ja-JP" sz="1400" dirty="0" smtClean="0">
                <a:latin typeface="BIZ UDPゴシック" panose="020B0400000000000000" pitchFamily="50" charset="-128"/>
                <a:ea typeface="BIZ UDPゴシック" panose="020B0400000000000000" pitchFamily="50" charset="-128"/>
              </a:rPr>
            </a:br>
            <a:r>
              <a:rPr lang="en-US" altLang="ja-JP" sz="1400" b="1" dirty="0" smtClean="0">
                <a:latin typeface="BIZ UDPゴシック" panose="020B0400000000000000" pitchFamily="50" charset="-128"/>
                <a:ea typeface="BIZ UDPゴシック" panose="020B0400000000000000" pitchFamily="50" charset="-128"/>
              </a:rPr>
              <a:t>2022</a:t>
            </a:r>
            <a:r>
              <a:rPr lang="ja-JP" altLang="en-US" sz="1400" b="1" dirty="0" smtClean="0">
                <a:latin typeface="BIZ UDPゴシック" panose="020B0400000000000000" pitchFamily="50" charset="-128"/>
                <a:ea typeface="BIZ UDPゴシック" panose="020B0400000000000000" pitchFamily="50" charset="-128"/>
              </a:rPr>
              <a:t>年では</a:t>
            </a:r>
            <a:r>
              <a:rPr lang="en-US" altLang="ja-JP" sz="1400" b="1" dirty="0" smtClean="0">
                <a:latin typeface="BIZ UDPゴシック" panose="020B0400000000000000" pitchFamily="50" charset="-128"/>
                <a:ea typeface="BIZ UDPゴシック" panose="020B0400000000000000" pitchFamily="50" charset="-128"/>
              </a:rPr>
              <a:t>630</a:t>
            </a:r>
            <a:r>
              <a:rPr lang="ja-JP" altLang="en-US" sz="1400" b="1" dirty="0" smtClean="0">
                <a:latin typeface="BIZ UDPゴシック" panose="020B0400000000000000" pitchFamily="50" charset="-128"/>
                <a:ea typeface="BIZ UDPゴシック" panose="020B0400000000000000" pitchFamily="50" charset="-128"/>
              </a:rPr>
              <a:t>億円</a:t>
            </a:r>
            <a:r>
              <a:rPr lang="ja-JP" altLang="en-US" sz="1400" dirty="0" smtClean="0">
                <a:latin typeface="BIZ UDPゴシック" panose="020B0400000000000000" pitchFamily="50" charset="-128"/>
                <a:ea typeface="BIZ UDPゴシック" panose="020B0400000000000000" pitchFamily="50" charset="-128"/>
              </a:rPr>
              <a:t>（同、</a:t>
            </a:r>
            <a:r>
              <a:rPr lang="en-US" altLang="ja-JP" sz="1400" dirty="0" smtClean="0">
                <a:latin typeface="BIZ UDPゴシック" panose="020B0400000000000000" pitchFamily="50" charset="-128"/>
                <a:ea typeface="BIZ UDPゴシック" panose="020B0400000000000000" pitchFamily="50" charset="-128"/>
              </a:rPr>
              <a:t>34.2</a:t>
            </a:r>
            <a:r>
              <a:rPr lang="en-US" altLang="ja-JP" sz="1400" dirty="0">
                <a:latin typeface="BIZ UDPゴシック" panose="020B0400000000000000" pitchFamily="50" charset="-128"/>
                <a:ea typeface="BIZ UDPゴシック" panose="020B0400000000000000" pitchFamily="50" charset="-128"/>
              </a:rPr>
              <a:t>‰</a:t>
            </a:r>
            <a:r>
              <a:rPr lang="ja-JP" altLang="en-US" sz="1400" dirty="0" smtClean="0">
                <a:latin typeface="BIZ UDPゴシック" panose="020B0400000000000000" pitchFamily="50" charset="-128"/>
                <a:ea typeface="BIZ UDPゴシック" panose="020B0400000000000000" pitchFamily="50" charset="-128"/>
              </a:rPr>
              <a:t>）まで拡大。</a:t>
            </a:r>
            <a:endParaRPr lang="ja-JP" altLang="en-US" sz="1400" dirty="0">
              <a:latin typeface="BIZ UDPゴシック" panose="020B0400000000000000" pitchFamily="50" charset="-128"/>
              <a:ea typeface="BIZ UDPゴシック" panose="020B0400000000000000" pitchFamily="50" charset="-128"/>
            </a:endParaRPr>
          </a:p>
        </p:txBody>
      </p:sp>
      <p:grpSp>
        <p:nvGrpSpPr>
          <p:cNvPr id="58" name="グループ化 57">
            <a:extLst>
              <a:ext uri="{FF2B5EF4-FFF2-40B4-BE49-F238E27FC236}">
                <a16:creationId xmlns:a16="http://schemas.microsoft.com/office/drawing/2014/main" id="{E2A71768-E299-8B3D-252A-F6CAA565E19E}"/>
              </a:ext>
            </a:extLst>
          </p:cNvPr>
          <p:cNvGrpSpPr/>
          <p:nvPr/>
        </p:nvGrpSpPr>
        <p:grpSpPr>
          <a:xfrm>
            <a:off x="7416000" y="3096000"/>
            <a:ext cx="454343" cy="139669"/>
            <a:chOff x="1234121" y="4127414"/>
            <a:chExt cx="993101" cy="320650"/>
          </a:xfrm>
          <a:solidFill>
            <a:srgbClr val="FF0000"/>
          </a:solidFill>
        </p:grpSpPr>
        <p:sp>
          <p:nvSpPr>
            <p:cNvPr id="59" name="正方形/長方形 58">
              <a:extLst>
                <a:ext uri="{FF2B5EF4-FFF2-40B4-BE49-F238E27FC236}">
                  <a16:creationId xmlns:a16="http://schemas.microsoft.com/office/drawing/2014/main" id="{7194B125-2382-FADA-8F87-1317A10E0506}"/>
                </a:ext>
              </a:extLst>
            </p:cNvPr>
            <p:cNvSpPr/>
            <p:nvPr/>
          </p:nvSpPr>
          <p:spPr>
            <a:xfrm rot="2557577">
              <a:off x="1234121" y="4231270"/>
              <a:ext cx="459105" cy="21679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F0000"/>
                </a:solidFill>
              </a:endParaRPr>
            </a:p>
          </p:txBody>
        </p:sp>
        <p:sp>
          <p:nvSpPr>
            <p:cNvPr id="60" name="正方形/長方形 59">
              <a:extLst>
                <a:ext uri="{FF2B5EF4-FFF2-40B4-BE49-F238E27FC236}">
                  <a16:creationId xmlns:a16="http://schemas.microsoft.com/office/drawing/2014/main" id="{3177B299-6CF2-3438-B841-16983B474D9A}"/>
                </a:ext>
              </a:extLst>
            </p:cNvPr>
            <p:cNvSpPr/>
            <p:nvPr/>
          </p:nvSpPr>
          <p:spPr>
            <a:xfrm rot="19275441">
              <a:off x="1413588" y="4127414"/>
              <a:ext cx="813634" cy="22459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F0000"/>
                </a:solidFill>
              </a:endParaRPr>
            </a:p>
          </p:txBody>
        </p:sp>
      </p:grpSp>
      <p:sp>
        <p:nvSpPr>
          <p:cNvPr id="13" name="テキスト ボックス 12"/>
          <p:cNvSpPr txBox="1"/>
          <p:nvPr/>
        </p:nvSpPr>
        <p:spPr>
          <a:xfrm>
            <a:off x="360000" y="108000"/>
            <a:ext cx="8640000" cy="828000"/>
          </a:xfrm>
          <a:prstGeom prst="rect">
            <a:avLst/>
          </a:prstGeom>
          <a:noFill/>
        </p:spPr>
        <p:txBody>
          <a:bodyPr wrap="square" lIns="36000" tIns="36000" rIns="36000" bIns="36000" rtlCol="0">
            <a:noAutofit/>
          </a:bodyPr>
          <a:lstStyle/>
          <a:p>
            <a:r>
              <a:rPr lang="ja-JP" altLang="en-US" sz="2400" dirty="0">
                <a:latin typeface="BIZ UDPゴシック" panose="020B0400000000000000" pitchFamily="50" charset="-128"/>
                <a:ea typeface="BIZ UDPゴシック" panose="020B0400000000000000" pitchFamily="50" charset="-128"/>
              </a:rPr>
              <a:t>２</a:t>
            </a:r>
            <a:r>
              <a:rPr lang="en-US" altLang="ja-JP" sz="2400" dirty="0" smtClean="0">
                <a:latin typeface="BIZ UDPゴシック" panose="020B0400000000000000" pitchFamily="50" charset="-128"/>
                <a:ea typeface="BIZ UDPゴシック" panose="020B0400000000000000" pitchFamily="50" charset="-128"/>
              </a:rPr>
              <a:t>. </a:t>
            </a:r>
            <a:r>
              <a:rPr lang="ja-JP" altLang="en-US" sz="2400" dirty="0" smtClean="0">
                <a:latin typeface="BIZ UDPゴシック" panose="020B0400000000000000" pitchFamily="50" charset="-128"/>
                <a:ea typeface="BIZ UDPゴシック" panose="020B0400000000000000" pitchFamily="50" charset="-128"/>
              </a:rPr>
              <a:t>府市の改革の取組</a:t>
            </a:r>
            <a:endParaRPr lang="en-US" altLang="ja-JP" sz="2400" dirty="0" smtClean="0">
              <a:latin typeface="BIZ UDPゴシック" panose="020B0400000000000000" pitchFamily="50" charset="-128"/>
              <a:ea typeface="BIZ UDPゴシック" panose="020B0400000000000000" pitchFamily="50" charset="-128"/>
            </a:endParaRPr>
          </a:p>
          <a:p>
            <a:r>
              <a:rPr lang="ja-JP" altLang="en-US" sz="2400" dirty="0">
                <a:latin typeface="BIZ UDPゴシック" panose="020B0400000000000000" pitchFamily="50" charset="-128"/>
                <a:ea typeface="BIZ UDPゴシック" panose="020B0400000000000000" pitchFamily="50" charset="-128"/>
              </a:rPr>
              <a:t>　</a:t>
            </a:r>
            <a:r>
              <a:rPr lang="ja-JP" altLang="en-US" sz="2000" dirty="0" smtClean="0">
                <a:latin typeface="BIZ UDPゴシック" panose="020B0400000000000000" pitchFamily="50" charset="-128"/>
                <a:ea typeface="BIZ UDPゴシック" panose="020B0400000000000000" pitchFamily="50" charset="-128"/>
              </a:rPr>
              <a:t>⑶</a:t>
            </a:r>
            <a:r>
              <a:rPr lang="ja-JP" altLang="en-US" sz="2000" dirty="0">
                <a:latin typeface="BIZ UDPゴシック" panose="020B0400000000000000" pitchFamily="50" charset="-128"/>
                <a:ea typeface="BIZ UDPゴシック" panose="020B0400000000000000" pitchFamily="50" charset="-128"/>
              </a:rPr>
              <a:t>　教育・子育てなど現役世代へ</a:t>
            </a:r>
            <a:r>
              <a:rPr lang="ja-JP" altLang="en-US" sz="2000" dirty="0" smtClean="0">
                <a:latin typeface="BIZ UDPゴシック" panose="020B0400000000000000" pitchFamily="50" charset="-128"/>
                <a:ea typeface="BIZ UDPゴシック" panose="020B0400000000000000" pitchFamily="50" charset="-128"/>
              </a:rPr>
              <a:t>の重点投資</a:t>
            </a:r>
            <a:endParaRPr lang="ja-JP" altLang="en-US" sz="2000" dirty="0">
              <a:latin typeface="BIZ UDPゴシック" panose="020B0400000000000000" pitchFamily="50" charset="-128"/>
              <a:ea typeface="BIZ UDPゴシック" panose="020B0400000000000000" pitchFamily="50" charset="-128"/>
            </a:endParaRPr>
          </a:p>
          <a:p>
            <a:endParaRPr lang="ja-JP" altLang="en-US" sz="2400" dirty="0">
              <a:latin typeface="BIZ UDPゴシック" panose="020B0400000000000000" pitchFamily="50" charset="-128"/>
              <a:ea typeface="BIZ UDPゴシック" panose="020B0400000000000000" pitchFamily="50" charset="-128"/>
            </a:endParaRPr>
          </a:p>
        </p:txBody>
      </p:sp>
      <p:sp>
        <p:nvSpPr>
          <p:cNvPr id="14" name="スライド番号プレースホルダー 3"/>
          <p:cNvSpPr>
            <a:spLocks noGrp="1"/>
          </p:cNvSpPr>
          <p:nvPr>
            <p:ph type="sldNum" sz="quarter" idx="12"/>
          </p:nvPr>
        </p:nvSpPr>
        <p:spPr>
          <a:xfrm>
            <a:off x="7086600" y="6483071"/>
            <a:ext cx="2057400" cy="365125"/>
          </a:xfrm>
        </p:spPr>
        <p:txBody>
          <a:bodyPr/>
          <a:lstStyle/>
          <a:p>
            <a:fld id="{138CA411-231B-42B9-AF63-97A64194AA60}" type="slidenum">
              <a:rPr lang="ja-JP" altLang="en-US" smtClean="0"/>
              <a:pPr/>
              <a:t>20</a:t>
            </a:fld>
            <a:endParaRPr lang="ja-JP" altLang="en-US" dirty="0"/>
          </a:p>
        </p:txBody>
      </p:sp>
      <p:sp>
        <p:nvSpPr>
          <p:cNvPr id="15" name="正方形/長方形 14"/>
          <p:cNvSpPr/>
          <p:nvPr/>
        </p:nvSpPr>
        <p:spPr>
          <a:xfrm>
            <a:off x="252000" y="1062000"/>
            <a:ext cx="8640000" cy="468000"/>
          </a:xfrm>
          <a:prstGeom prst="rect">
            <a:avLst/>
          </a:prstGeom>
        </p:spPr>
        <p:txBody>
          <a:bodyPr wrap="square" lIns="36000" tIns="36000" rIns="36000" bIns="36000">
            <a:noAutofit/>
          </a:bodyPr>
          <a:lstStyle/>
          <a:p>
            <a:pPr marL="285750" indent="-285750">
              <a:lnSpc>
                <a:spcPct val="150000"/>
              </a:lnSpc>
              <a:buFont typeface="Wingdings" panose="05000000000000000000" pitchFamily="2" charset="2"/>
              <a:buChar char="p"/>
            </a:pPr>
            <a:r>
              <a:rPr lang="ja-JP" altLang="en-US" dirty="0" smtClean="0">
                <a:latin typeface="BIZ UDPゴシック" panose="020B0400000000000000" pitchFamily="50" charset="-128"/>
                <a:ea typeface="BIZ UDPゴシック" panose="020B0400000000000000" pitchFamily="50" charset="-128"/>
              </a:rPr>
              <a:t>都市の将来投資としての「現役世代への重点投資」</a:t>
            </a:r>
            <a:endParaRPr lang="en-US" altLang="ja-JP" dirty="0">
              <a:latin typeface="BIZ UDPゴシック" panose="020B0400000000000000" pitchFamily="50" charset="-128"/>
              <a:ea typeface="BIZ UDPゴシック" panose="020B0400000000000000" pitchFamily="50" charset="-128"/>
            </a:endParaRPr>
          </a:p>
        </p:txBody>
      </p:sp>
      <p:sp>
        <p:nvSpPr>
          <p:cNvPr id="16" name="テキスト ボックス 15"/>
          <p:cNvSpPr txBox="1"/>
          <p:nvPr/>
        </p:nvSpPr>
        <p:spPr>
          <a:xfrm>
            <a:off x="288000" y="1638000"/>
            <a:ext cx="5436000" cy="2518364"/>
          </a:xfrm>
          <a:prstGeom prst="rect">
            <a:avLst/>
          </a:prstGeom>
          <a:noFill/>
        </p:spPr>
        <p:txBody>
          <a:bodyPr wrap="square" lIns="36000" tIns="36000" rIns="36000" bIns="36000" rtlCol="0">
            <a:noAutofit/>
          </a:bodyPr>
          <a:lstStyle/>
          <a:p>
            <a:pPr marL="285750" indent="-285750">
              <a:lnSpc>
                <a:spcPts val="2400"/>
              </a:lnSpc>
              <a:buFont typeface="Arial" panose="020B0604020202020204" pitchFamily="34" charset="0"/>
              <a:buChar char="•"/>
            </a:pPr>
            <a:r>
              <a:rPr lang="ja-JP" altLang="en-US" sz="1400" dirty="0" smtClean="0">
                <a:latin typeface="BIZ UDPゴシック" panose="020B0400000000000000" pitchFamily="50" charset="-128"/>
                <a:ea typeface="BIZ UDPゴシック" panose="020B0400000000000000" pitchFamily="50" charset="-128"/>
              </a:rPr>
              <a:t>都市の持続発展を担うのは現役世代。</a:t>
            </a:r>
            <a:endParaRPr lang="en-US" altLang="ja-JP" sz="1400" dirty="0" smtClean="0">
              <a:latin typeface="BIZ UDPゴシック" panose="020B0400000000000000" pitchFamily="50" charset="-128"/>
              <a:ea typeface="BIZ UDPゴシック" panose="020B0400000000000000" pitchFamily="50" charset="-128"/>
            </a:endParaRPr>
          </a:p>
          <a:p>
            <a:pPr marL="285750" indent="-285750">
              <a:lnSpc>
                <a:spcPts val="2400"/>
              </a:lnSpc>
              <a:buFont typeface="Arial" panose="020B0604020202020204" pitchFamily="34" charset="0"/>
              <a:buChar char="•"/>
            </a:pPr>
            <a:r>
              <a:rPr lang="ja-JP" altLang="en-US" sz="1400" dirty="0" smtClean="0">
                <a:latin typeface="BIZ UDPゴシック" panose="020B0400000000000000" pitchFamily="50" charset="-128"/>
                <a:ea typeface="BIZ UDPゴシック" panose="020B0400000000000000" pitchFamily="50" charset="-128"/>
              </a:rPr>
              <a:t>一方、雇用に対する不安と経済的な不安感を抱える中、結婚や家族に関する意識の変化などにより、少子化も急激に進行。</a:t>
            </a:r>
            <a:endParaRPr lang="en-US" altLang="ja-JP" sz="1400" dirty="0" smtClean="0">
              <a:latin typeface="BIZ UDPゴシック" panose="020B0400000000000000" pitchFamily="50" charset="-128"/>
              <a:ea typeface="BIZ UDPゴシック" panose="020B0400000000000000" pitchFamily="50" charset="-128"/>
            </a:endParaRPr>
          </a:p>
          <a:p>
            <a:pPr marL="285750" indent="-285750">
              <a:lnSpc>
                <a:spcPts val="2400"/>
              </a:lnSpc>
              <a:buFont typeface="Arial" panose="020B0604020202020204" pitchFamily="34" charset="0"/>
              <a:buChar char="•"/>
            </a:pPr>
            <a:r>
              <a:rPr lang="ja-JP" altLang="en-US" sz="1400" dirty="0" smtClean="0">
                <a:latin typeface="BIZ UDPゴシック" panose="020B0400000000000000" pitchFamily="50" charset="-128"/>
                <a:ea typeface="BIZ UDPゴシック" panose="020B0400000000000000" pitchFamily="50" charset="-128"/>
              </a:rPr>
              <a:t>経済的不安等に関わらず、すべての大阪の子どもたちが将来の夢や目標をもってチャレンジすることで成長し、再び次の世代の子育てを大阪の地で担っていくといった良い循環をつくり、ひいては都市の持続発展につなげるた</a:t>
            </a:r>
            <a:r>
              <a:rPr lang="ja-JP" altLang="en-US" sz="1400" dirty="0">
                <a:latin typeface="BIZ UDPゴシック" panose="020B0400000000000000" pitchFamily="50" charset="-128"/>
                <a:ea typeface="BIZ UDPゴシック" panose="020B0400000000000000" pitchFamily="50" charset="-128"/>
              </a:rPr>
              <a:t>め、</a:t>
            </a:r>
            <a:r>
              <a:rPr lang="ja-JP" altLang="en-US" sz="1400" dirty="0" smtClean="0">
                <a:latin typeface="BIZ UDPゴシック" panose="020B0400000000000000" pitchFamily="50" charset="-128"/>
                <a:ea typeface="BIZ UDPゴシック" panose="020B0400000000000000" pitchFamily="50" charset="-128"/>
              </a:rPr>
              <a:t>現役世代への重点投資を実施。</a:t>
            </a:r>
            <a:endParaRPr lang="en-US" altLang="ja-JP" sz="1400" dirty="0" smtClean="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5724870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線コネクタ 4"/>
          <p:cNvCxnSpPr/>
          <p:nvPr/>
        </p:nvCxnSpPr>
        <p:spPr>
          <a:xfrm>
            <a:off x="216000" y="648000"/>
            <a:ext cx="8676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テキスト ボックス 5"/>
          <p:cNvSpPr txBox="1"/>
          <p:nvPr/>
        </p:nvSpPr>
        <p:spPr>
          <a:xfrm>
            <a:off x="144000" y="180000"/>
            <a:ext cx="6120000" cy="432000"/>
          </a:xfrm>
          <a:prstGeom prst="rect">
            <a:avLst/>
          </a:prstGeom>
          <a:noFill/>
        </p:spPr>
        <p:txBody>
          <a:bodyPr wrap="none" lIns="36000" tIns="36000" rIns="36000" bIns="3600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ja-JP" altLang="en-US" sz="24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大阪市における子ども・教育関連予算</a:t>
            </a:r>
            <a:r>
              <a:rPr kumimoji="1" lang="en-US" altLang="ja-JP" sz="24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t>
            </a:r>
            <a:endParaRPr kumimoji="1" lang="ja-JP" altLang="en-US" sz="2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96" name="スライド番号プレースホルダー 3"/>
          <p:cNvSpPr>
            <a:spLocks noGrp="1"/>
          </p:cNvSpPr>
          <p:nvPr>
            <p:ph type="sldNum" sz="quarter" idx="12"/>
          </p:nvPr>
        </p:nvSpPr>
        <p:spPr>
          <a:xfrm>
            <a:off x="7086600" y="6483071"/>
            <a:ext cx="2057400" cy="365125"/>
          </a:xfrm>
        </p:spPr>
        <p:txBody>
          <a:bodyPr/>
          <a:lstStyle/>
          <a:p>
            <a:fld id="{138CA411-231B-42B9-AF63-97A64194AA60}" type="slidenum">
              <a:rPr lang="ja-JP" altLang="en-US" smtClean="0"/>
              <a:pPr/>
              <a:t>21</a:t>
            </a:fld>
            <a:endParaRPr lang="ja-JP" altLang="en-US" dirty="0"/>
          </a:p>
        </p:txBody>
      </p:sp>
      <p:pic>
        <p:nvPicPr>
          <p:cNvPr id="2" name="図 1"/>
          <p:cNvPicPr>
            <a:picLocks noChangeAspect="1"/>
          </p:cNvPicPr>
          <p:nvPr/>
        </p:nvPicPr>
        <p:blipFill>
          <a:blip r:embed="rId3"/>
          <a:stretch>
            <a:fillRect/>
          </a:stretch>
        </p:blipFill>
        <p:spPr>
          <a:xfrm>
            <a:off x="180000" y="1080000"/>
            <a:ext cx="8900931" cy="5224725"/>
          </a:xfrm>
          <a:prstGeom prst="rect">
            <a:avLst/>
          </a:prstGeom>
        </p:spPr>
      </p:pic>
    </p:spTree>
    <p:extLst>
      <p:ext uri="{BB962C8B-B14F-4D97-AF65-F5344CB8AC3E}">
        <p14:creationId xmlns:p14="http://schemas.microsoft.com/office/powerpoint/2010/main" val="18712641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図 12"/>
          <p:cNvPicPr>
            <a:picLocks noChangeAspect="1"/>
          </p:cNvPicPr>
          <p:nvPr/>
        </p:nvPicPr>
        <p:blipFill>
          <a:blip r:embed="rId3"/>
          <a:stretch>
            <a:fillRect/>
          </a:stretch>
        </p:blipFill>
        <p:spPr>
          <a:xfrm>
            <a:off x="5766935" y="1044000"/>
            <a:ext cx="3287065" cy="4111186"/>
          </a:xfrm>
          <a:prstGeom prst="rect">
            <a:avLst/>
          </a:prstGeom>
        </p:spPr>
      </p:pic>
      <p:sp>
        <p:nvSpPr>
          <p:cNvPr id="3" name="正方形/長方形 2"/>
          <p:cNvSpPr/>
          <p:nvPr/>
        </p:nvSpPr>
        <p:spPr>
          <a:xfrm>
            <a:off x="252000" y="1116000"/>
            <a:ext cx="8640000" cy="468000"/>
          </a:xfrm>
          <a:prstGeom prst="rect">
            <a:avLst/>
          </a:prstGeom>
        </p:spPr>
        <p:txBody>
          <a:bodyPr wrap="square" lIns="36000" tIns="36000" rIns="36000" bIns="36000">
            <a:noAutofit/>
          </a:bodyPr>
          <a:lstStyle/>
          <a:p>
            <a:pPr marL="285750" indent="-285750">
              <a:lnSpc>
                <a:spcPct val="150000"/>
              </a:lnSpc>
              <a:buFont typeface="Wingdings" panose="05000000000000000000" pitchFamily="2" charset="2"/>
              <a:buChar char="p"/>
            </a:pPr>
            <a:r>
              <a:rPr lang="ja-JP" altLang="en-US" dirty="0">
                <a:latin typeface="BIZ UDPゴシック" panose="020B0400000000000000" pitchFamily="50" charset="-128"/>
                <a:ea typeface="BIZ UDPゴシック" panose="020B0400000000000000" pitchFamily="50" charset="-128"/>
              </a:rPr>
              <a:t>経済・市場の動向</a:t>
            </a:r>
            <a:r>
              <a:rPr lang="ja-JP" altLang="en-US" dirty="0" smtClean="0">
                <a:latin typeface="BIZ UDPゴシック" panose="020B0400000000000000" pitchFamily="50" charset="-128"/>
                <a:ea typeface="BIZ UDPゴシック" panose="020B0400000000000000" pitchFamily="50" charset="-128"/>
              </a:rPr>
              <a:t>（新型コロナ拡大以前</a:t>
            </a:r>
            <a:r>
              <a:rPr lang="ja-JP" altLang="en-US" sz="1400" dirty="0" smtClean="0">
                <a:latin typeface="BIZ UDPゴシック" panose="020B0400000000000000" pitchFamily="50" charset="-128"/>
                <a:ea typeface="BIZ UDPゴシック" panose="020B0400000000000000" pitchFamily="50" charset="-128"/>
              </a:rPr>
              <a:t>（</a:t>
            </a:r>
            <a:r>
              <a:rPr lang="en-US" altLang="ja-JP" sz="1400" dirty="0" smtClean="0">
                <a:latin typeface="BIZ UDPゴシック" panose="020B0400000000000000" pitchFamily="50" charset="-128"/>
                <a:ea typeface="BIZ UDPゴシック" panose="020B0400000000000000" pitchFamily="50" charset="-128"/>
              </a:rPr>
              <a:t>2019</a:t>
            </a:r>
            <a:r>
              <a:rPr lang="ja-JP" altLang="en-US" sz="1400" dirty="0" smtClean="0">
                <a:latin typeface="BIZ UDPゴシック" panose="020B0400000000000000" pitchFamily="50" charset="-128"/>
                <a:ea typeface="BIZ UDPゴシック" panose="020B0400000000000000" pitchFamily="50" charset="-128"/>
              </a:rPr>
              <a:t>年まで）</a:t>
            </a:r>
            <a:r>
              <a:rPr lang="ja-JP" altLang="en-US" dirty="0" smtClean="0">
                <a:latin typeface="BIZ UDPゴシック" panose="020B0400000000000000" pitchFamily="50" charset="-128"/>
                <a:ea typeface="BIZ UDPゴシック" panose="020B0400000000000000" pitchFamily="50" charset="-128"/>
              </a:rPr>
              <a:t>）</a:t>
            </a:r>
            <a:endParaRPr lang="en-US" altLang="ja-JP" dirty="0">
              <a:latin typeface="BIZ UDPゴシック" panose="020B0400000000000000" pitchFamily="50" charset="-128"/>
              <a:ea typeface="BIZ UDPゴシック" panose="020B0400000000000000" pitchFamily="50" charset="-128"/>
            </a:endParaRPr>
          </a:p>
        </p:txBody>
      </p:sp>
      <p:sp>
        <p:nvSpPr>
          <p:cNvPr id="34" name="テキスト ボックス 33"/>
          <p:cNvSpPr txBox="1"/>
          <p:nvPr/>
        </p:nvSpPr>
        <p:spPr>
          <a:xfrm>
            <a:off x="323999" y="1944000"/>
            <a:ext cx="5292000" cy="3168000"/>
          </a:xfrm>
          <a:prstGeom prst="rect">
            <a:avLst/>
          </a:prstGeom>
          <a:noFill/>
        </p:spPr>
        <p:txBody>
          <a:bodyPr wrap="square" lIns="36000" tIns="36000" rIns="36000" bIns="36000" rtlCol="0">
            <a:noAutofit/>
          </a:bodyPr>
          <a:lstStyle/>
          <a:p>
            <a:pPr marL="285750" indent="-285750">
              <a:lnSpc>
                <a:spcPts val="2000"/>
              </a:lnSpc>
              <a:buFont typeface="Arial" panose="020B0604020202020204" pitchFamily="34" charset="0"/>
              <a:buChar char="•"/>
            </a:pPr>
            <a:r>
              <a:rPr lang="ja-JP" altLang="en-US" sz="1400" dirty="0" smtClean="0">
                <a:latin typeface="BIZ UDPゴシック" panose="020B0400000000000000" pitchFamily="50" charset="-128"/>
                <a:ea typeface="BIZ UDPゴシック" panose="020B0400000000000000" pitchFamily="50" charset="-128"/>
              </a:rPr>
              <a:t>大阪経済は、新型</a:t>
            </a:r>
            <a:r>
              <a:rPr lang="ja-JP" altLang="en-US" sz="1400" dirty="0">
                <a:latin typeface="BIZ UDPゴシック" panose="020B0400000000000000" pitchFamily="50" charset="-128"/>
                <a:ea typeface="BIZ UDPゴシック" panose="020B0400000000000000" pitchFamily="50" charset="-128"/>
              </a:rPr>
              <a:t>コロナ拡大</a:t>
            </a:r>
            <a:r>
              <a:rPr lang="ja-JP" altLang="en-US" sz="1400" dirty="0" smtClean="0">
                <a:latin typeface="BIZ UDPゴシック" panose="020B0400000000000000" pitchFamily="50" charset="-128"/>
                <a:ea typeface="BIZ UDPゴシック" panose="020B0400000000000000" pitchFamily="50" charset="-128"/>
              </a:rPr>
              <a:t>以前、</a:t>
            </a:r>
            <a:r>
              <a:rPr lang="en-US" altLang="ja-JP" sz="1400" dirty="0">
                <a:latin typeface="BIZ UDPゴシック" panose="020B0400000000000000" pitchFamily="50" charset="-128"/>
                <a:ea typeface="BIZ UDPゴシック" panose="020B0400000000000000" pitchFamily="50" charset="-128"/>
              </a:rPr>
              <a:t>2008</a:t>
            </a:r>
            <a:r>
              <a:rPr lang="ja-JP" altLang="en-US" sz="1400" dirty="0">
                <a:latin typeface="BIZ UDPゴシック" panose="020B0400000000000000" pitchFamily="50" charset="-128"/>
                <a:ea typeface="BIZ UDPゴシック" panose="020B0400000000000000" pitchFamily="50" charset="-128"/>
              </a:rPr>
              <a:t>年のリーマンショック後に急速に落ち込んだ後、関空</a:t>
            </a:r>
            <a:r>
              <a:rPr lang="ja-JP" altLang="en-US" sz="1400" dirty="0" smtClean="0">
                <a:latin typeface="BIZ UDPゴシック" panose="020B0400000000000000" pitchFamily="50" charset="-128"/>
                <a:ea typeface="BIZ UDPゴシック" panose="020B0400000000000000" pitchFamily="50" charset="-128"/>
              </a:rPr>
              <a:t>の</a:t>
            </a:r>
            <a:r>
              <a:rPr lang="en-US" altLang="ja-JP" sz="1400" dirty="0" smtClean="0">
                <a:latin typeface="BIZ UDPゴシック" panose="020B0400000000000000" pitchFamily="50" charset="-128"/>
                <a:ea typeface="BIZ UDPゴシック" panose="020B0400000000000000" pitchFamily="50" charset="-128"/>
              </a:rPr>
              <a:t>LCC</a:t>
            </a:r>
            <a:r>
              <a:rPr lang="ja-JP" altLang="en-US" sz="1400" dirty="0" smtClean="0">
                <a:latin typeface="BIZ UDPゴシック" panose="020B0400000000000000" pitchFamily="50" charset="-128"/>
                <a:ea typeface="BIZ UDPゴシック" panose="020B0400000000000000" pitchFamily="50" charset="-128"/>
              </a:rPr>
              <a:t>の増便も</a:t>
            </a:r>
            <a:r>
              <a:rPr lang="ja-JP" altLang="en-US" sz="1400" dirty="0">
                <a:latin typeface="BIZ UDPゴシック" panose="020B0400000000000000" pitchFamily="50" charset="-128"/>
                <a:ea typeface="BIZ UDPゴシック" panose="020B0400000000000000" pitchFamily="50" charset="-128"/>
              </a:rPr>
              <a:t>大きな要因となった</a:t>
            </a:r>
            <a:r>
              <a:rPr lang="ja-JP" altLang="en-US" sz="1400" b="1" dirty="0">
                <a:latin typeface="BIZ UDPゴシック" panose="020B0400000000000000" pitchFamily="50" charset="-128"/>
                <a:ea typeface="BIZ UDPゴシック" panose="020B0400000000000000" pitchFamily="50" charset="-128"/>
              </a:rPr>
              <a:t>インバウンド</a:t>
            </a:r>
            <a:r>
              <a:rPr lang="ja-JP" altLang="en-US" sz="1400" dirty="0">
                <a:latin typeface="BIZ UDPゴシック" panose="020B0400000000000000" pitchFamily="50" charset="-128"/>
                <a:ea typeface="BIZ UDPゴシック" panose="020B0400000000000000" pitchFamily="50" charset="-128"/>
              </a:rPr>
              <a:t>の飛躍的な増加</a:t>
            </a:r>
            <a:r>
              <a:rPr lang="ja-JP" altLang="en-US" sz="1400" dirty="0" smtClean="0">
                <a:latin typeface="BIZ UDPゴシック" panose="020B0400000000000000" pitchFamily="50" charset="-128"/>
                <a:ea typeface="BIZ UDPゴシック" panose="020B0400000000000000" pitchFamily="50" charset="-128"/>
              </a:rPr>
              <a:t>などを背景</a:t>
            </a:r>
            <a:r>
              <a:rPr lang="ja-JP" altLang="en-US" sz="1400" dirty="0">
                <a:latin typeface="BIZ UDPゴシック" panose="020B0400000000000000" pitchFamily="50" charset="-128"/>
                <a:ea typeface="BIZ UDPゴシック" panose="020B0400000000000000" pitchFamily="50" charset="-128"/>
              </a:rPr>
              <a:t>に、緩やかな回復基調が続いていた。</a:t>
            </a:r>
            <a:endParaRPr lang="en-US" altLang="ja-JP" sz="1400" dirty="0">
              <a:latin typeface="BIZ UDPゴシック" panose="020B0400000000000000" pitchFamily="50" charset="-128"/>
              <a:ea typeface="BIZ UDPゴシック" panose="020B0400000000000000" pitchFamily="50" charset="-128"/>
            </a:endParaRPr>
          </a:p>
          <a:p>
            <a:pPr marL="285750" indent="-285750">
              <a:lnSpc>
                <a:spcPts val="2000"/>
              </a:lnSpc>
              <a:buFont typeface="Arial" panose="020B0604020202020204" pitchFamily="34" charset="0"/>
              <a:buChar char="•"/>
            </a:pPr>
            <a:endParaRPr lang="en-US" altLang="ja-JP" sz="1400" dirty="0">
              <a:latin typeface="BIZ UDPゴシック" panose="020B0400000000000000" pitchFamily="50" charset="-128"/>
              <a:ea typeface="BIZ UDPゴシック" panose="020B0400000000000000" pitchFamily="50" charset="-128"/>
            </a:endParaRPr>
          </a:p>
          <a:p>
            <a:pPr marL="285750" indent="-285750">
              <a:lnSpc>
                <a:spcPts val="2000"/>
              </a:lnSpc>
              <a:buFont typeface="Arial" panose="020B0604020202020204" pitchFamily="34" charset="0"/>
              <a:buChar char="•"/>
            </a:pPr>
            <a:r>
              <a:rPr lang="ja-JP" altLang="en-US" sz="1400" b="1" dirty="0" smtClean="0">
                <a:latin typeface="BIZ UDPゴシック" panose="020B0400000000000000" pitchFamily="50" charset="-128"/>
                <a:ea typeface="BIZ UDPゴシック" panose="020B0400000000000000" pitchFamily="50" charset="-128"/>
              </a:rPr>
              <a:t>府内総生産</a:t>
            </a:r>
            <a:r>
              <a:rPr lang="ja-JP" altLang="en-US" sz="1400" dirty="0" smtClean="0">
                <a:latin typeface="BIZ UDPゴシック" panose="020B0400000000000000" pitchFamily="50" charset="-128"/>
                <a:ea typeface="BIZ UDPゴシック" panose="020B0400000000000000" pitchFamily="50" charset="-128"/>
              </a:rPr>
              <a:t>は、</a:t>
            </a:r>
            <a:r>
              <a:rPr lang="ja-JP" altLang="en-US" sz="1400" dirty="0">
                <a:latin typeface="BIZ UDPゴシック" panose="020B0400000000000000" pitchFamily="50" charset="-128"/>
                <a:ea typeface="BIZ UDPゴシック" panose="020B0400000000000000" pitchFamily="50" charset="-128"/>
              </a:rPr>
              <a:t>景気動向指数が先行する</a:t>
            </a:r>
            <a:r>
              <a:rPr lang="ja-JP" altLang="en-US" sz="1400" dirty="0" smtClean="0">
                <a:latin typeface="BIZ UDPゴシック" panose="020B0400000000000000" pitchFamily="50" charset="-128"/>
                <a:ea typeface="BIZ UDPゴシック" panose="020B0400000000000000" pitchFamily="50" charset="-128"/>
              </a:rPr>
              <a:t>形で着実に増加。（景気動向指数は</a:t>
            </a:r>
            <a:r>
              <a:rPr lang="en-US" altLang="ja-JP" sz="1400" dirty="0" smtClean="0">
                <a:latin typeface="BIZ UDPゴシック" panose="020B0400000000000000" pitchFamily="50" charset="-128"/>
                <a:ea typeface="BIZ UDPゴシック" panose="020B0400000000000000" pitchFamily="50" charset="-128"/>
              </a:rPr>
              <a:t>2009</a:t>
            </a:r>
            <a:r>
              <a:rPr lang="ja-JP" altLang="en-US" sz="1400" dirty="0" smtClean="0">
                <a:latin typeface="BIZ UDPゴシック" panose="020B0400000000000000" pitchFamily="50" charset="-128"/>
                <a:ea typeface="BIZ UDPゴシック" panose="020B0400000000000000" pitchFamily="50" charset="-128"/>
              </a:rPr>
              <a:t>年</a:t>
            </a:r>
            <a:r>
              <a:rPr lang="en-US" altLang="ja-JP" sz="1400" dirty="0">
                <a:latin typeface="BIZ UDPゴシック" panose="020B0400000000000000" pitchFamily="50" charset="-128"/>
                <a:ea typeface="BIZ UDPゴシック" panose="020B0400000000000000" pitchFamily="50" charset="-128"/>
              </a:rPr>
              <a:t>6</a:t>
            </a:r>
            <a:r>
              <a:rPr lang="ja-JP" altLang="en-US" sz="1400" dirty="0" smtClean="0">
                <a:latin typeface="BIZ UDPゴシック" panose="020B0400000000000000" pitchFamily="50" charset="-128"/>
                <a:ea typeface="BIZ UDPゴシック" panose="020B0400000000000000" pitchFamily="50" charset="-128"/>
              </a:rPr>
              <a:t>月の</a:t>
            </a:r>
            <a:r>
              <a:rPr lang="en-US" altLang="ja-JP" sz="1400" dirty="0" smtClean="0">
                <a:latin typeface="BIZ UDPゴシック" panose="020B0400000000000000" pitchFamily="50" charset="-128"/>
                <a:ea typeface="BIZ UDPゴシック" panose="020B0400000000000000" pitchFamily="50" charset="-128"/>
              </a:rPr>
              <a:t>66.1</a:t>
            </a:r>
            <a:r>
              <a:rPr lang="ja-JP" altLang="en-US" sz="1400" dirty="0" smtClean="0">
                <a:latin typeface="BIZ UDPゴシック" panose="020B0400000000000000" pitchFamily="50" charset="-128"/>
                <a:ea typeface="BIZ UDPゴシック" panose="020B0400000000000000" pitchFamily="50" charset="-128"/>
              </a:rPr>
              <a:t>を底に、府内総生産は</a:t>
            </a:r>
            <a:r>
              <a:rPr lang="en-US" altLang="ja-JP" sz="1400" dirty="0" smtClean="0">
                <a:latin typeface="BIZ UDPゴシック" panose="020B0400000000000000" pitchFamily="50" charset="-128"/>
                <a:ea typeface="BIZ UDPゴシック" panose="020B0400000000000000" pitchFamily="50" charset="-128"/>
              </a:rPr>
              <a:t>2009</a:t>
            </a:r>
            <a:r>
              <a:rPr lang="ja-JP" altLang="en-US" sz="1400" dirty="0" smtClean="0">
                <a:latin typeface="BIZ UDPゴシック" panose="020B0400000000000000" pitchFamily="50" charset="-128"/>
                <a:ea typeface="BIZ UDPゴシック" panose="020B0400000000000000" pitchFamily="50" charset="-128"/>
              </a:rPr>
              <a:t>年度の</a:t>
            </a:r>
            <a:r>
              <a:rPr lang="en-US" altLang="ja-JP" sz="1400" dirty="0" smtClean="0">
                <a:latin typeface="BIZ UDPゴシック" panose="020B0400000000000000" pitchFamily="50" charset="-128"/>
                <a:ea typeface="BIZ UDPゴシック" panose="020B0400000000000000" pitchFamily="50" charset="-128"/>
              </a:rPr>
              <a:t>36.7</a:t>
            </a:r>
            <a:r>
              <a:rPr lang="ja-JP" altLang="en-US" sz="1400" dirty="0" smtClean="0">
                <a:latin typeface="BIZ UDPゴシック" panose="020B0400000000000000" pitchFamily="50" charset="-128"/>
                <a:ea typeface="BIZ UDPゴシック" panose="020B0400000000000000" pitchFamily="50" charset="-128"/>
              </a:rPr>
              <a:t>兆円を底にそれぞれ増加傾向に転じている。）</a:t>
            </a:r>
            <a:endParaRPr lang="en-US" altLang="ja-JP" sz="1400" dirty="0">
              <a:latin typeface="BIZ UDPゴシック" panose="020B0400000000000000" pitchFamily="50" charset="-128"/>
              <a:ea typeface="BIZ UDPゴシック" panose="020B0400000000000000" pitchFamily="50" charset="-128"/>
            </a:endParaRPr>
          </a:p>
          <a:p>
            <a:pPr marL="285750" indent="-285750">
              <a:lnSpc>
                <a:spcPts val="2000"/>
              </a:lnSpc>
              <a:buFont typeface="Arial" panose="020B0604020202020204" pitchFamily="34" charset="0"/>
              <a:buChar char="•"/>
            </a:pPr>
            <a:endParaRPr lang="en-US" altLang="ja-JP" sz="1400" dirty="0">
              <a:latin typeface="BIZ UDPゴシック" panose="020B0400000000000000" pitchFamily="50" charset="-128"/>
              <a:ea typeface="BIZ UDPゴシック" panose="020B0400000000000000" pitchFamily="50" charset="-128"/>
            </a:endParaRPr>
          </a:p>
          <a:p>
            <a:pPr marL="285750" indent="-285750">
              <a:lnSpc>
                <a:spcPts val="2000"/>
              </a:lnSpc>
              <a:buFont typeface="Arial" panose="020B0604020202020204" pitchFamily="34" charset="0"/>
              <a:buChar char="•"/>
            </a:pPr>
            <a:r>
              <a:rPr lang="ja-JP" altLang="en-US" sz="1400" b="1" dirty="0">
                <a:latin typeface="BIZ UDPゴシック" panose="020B0400000000000000" pitchFamily="50" charset="-128"/>
                <a:ea typeface="BIZ UDPゴシック" panose="020B0400000000000000" pitchFamily="50" charset="-128"/>
              </a:rPr>
              <a:t>有効求人</a:t>
            </a:r>
            <a:r>
              <a:rPr lang="ja-JP" altLang="en-US" sz="1400" b="1" dirty="0" smtClean="0">
                <a:latin typeface="BIZ UDPゴシック" panose="020B0400000000000000" pitchFamily="50" charset="-128"/>
                <a:ea typeface="BIZ UDPゴシック" panose="020B0400000000000000" pitchFamily="50" charset="-128"/>
              </a:rPr>
              <a:t>倍率</a:t>
            </a:r>
            <a:r>
              <a:rPr lang="ja-JP" altLang="en-US" sz="1400" dirty="0" smtClean="0">
                <a:latin typeface="BIZ UDPゴシック" panose="020B0400000000000000" pitchFamily="50" charset="-128"/>
                <a:ea typeface="BIZ UDPゴシック" panose="020B0400000000000000" pitchFamily="50" charset="-128"/>
              </a:rPr>
              <a:t>は</a:t>
            </a:r>
            <a:r>
              <a:rPr lang="en-US" altLang="ja-JP" sz="1400" dirty="0" smtClean="0">
                <a:latin typeface="BIZ UDPゴシック" panose="020B0400000000000000" pitchFamily="50" charset="-128"/>
                <a:ea typeface="BIZ UDPゴシック" panose="020B0400000000000000" pitchFamily="50" charset="-128"/>
              </a:rPr>
              <a:t>2010</a:t>
            </a:r>
            <a:r>
              <a:rPr lang="ja-JP" altLang="en-US" sz="1400" dirty="0" smtClean="0">
                <a:latin typeface="BIZ UDPゴシック" panose="020B0400000000000000" pitchFamily="50" charset="-128"/>
                <a:ea typeface="BIZ UDPゴシック" panose="020B0400000000000000" pitchFamily="50" charset="-128"/>
              </a:rPr>
              <a:t>年</a:t>
            </a:r>
            <a:r>
              <a:rPr lang="en-US" altLang="ja-JP" sz="1400" dirty="0" smtClean="0">
                <a:latin typeface="BIZ UDPゴシック" panose="020B0400000000000000" pitchFamily="50" charset="-128"/>
                <a:ea typeface="BIZ UDPゴシック" panose="020B0400000000000000" pitchFamily="50" charset="-128"/>
              </a:rPr>
              <a:t>1</a:t>
            </a:r>
            <a:r>
              <a:rPr lang="ja-JP" altLang="en-US" sz="1400" dirty="0" smtClean="0">
                <a:latin typeface="BIZ UDPゴシック" panose="020B0400000000000000" pitchFamily="50" charset="-128"/>
                <a:ea typeface="BIZ UDPゴシック" panose="020B0400000000000000" pitchFamily="50" charset="-128"/>
              </a:rPr>
              <a:t>月（</a:t>
            </a:r>
            <a:r>
              <a:rPr lang="en-US" altLang="ja-JP" sz="1400" dirty="0" smtClean="0">
                <a:latin typeface="BIZ UDPゴシック" panose="020B0400000000000000" pitchFamily="50" charset="-128"/>
                <a:ea typeface="BIZ UDPゴシック" panose="020B0400000000000000" pitchFamily="50" charset="-128"/>
              </a:rPr>
              <a:t>0.45</a:t>
            </a:r>
            <a:r>
              <a:rPr lang="ja-JP" altLang="en-US" sz="1400" dirty="0" smtClean="0">
                <a:latin typeface="BIZ UDPゴシック" panose="020B0400000000000000" pitchFamily="50" charset="-128"/>
                <a:ea typeface="BIZ UDPゴシック" panose="020B0400000000000000" pitchFamily="50" charset="-128"/>
              </a:rPr>
              <a:t>倍）から</a:t>
            </a:r>
            <a:r>
              <a:rPr lang="en-US" altLang="ja-JP" sz="1400" dirty="0" smtClean="0">
                <a:latin typeface="BIZ UDPゴシック" panose="020B0400000000000000" pitchFamily="50" charset="-128"/>
                <a:ea typeface="BIZ UDPゴシック" panose="020B0400000000000000" pitchFamily="50" charset="-128"/>
              </a:rPr>
              <a:t>2018</a:t>
            </a:r>
            <a:r>
              <a:rPr lang="ja-JP" altLang="en-US" sz="1400" dirty="0" smtClean="0">
                <a:latin typeface="BIZ UDPゴシック" panose="020B0400000000000000" pitchFamily="50" charset="-128"/>
                <a:ea typeface="BIZ UDPゴシック" panose="020B0400000000000000" pitchFamily="50" charset="-128"/>
              </a:rPr>
              <a:t>年</a:t>
            </a:r>
            <a:r>
              <a:rPr lang="en-US" altLang="ja-JP" sz="1400" dirty="0" smtClean="0">
                <a:latin typeface="BIZ UDPゴシック" panose="020B0400000000000000" pitchFamily="50" charset="-128"/>
                <a:ea typeface="BIZ UDPゴシック" panose="020B0400000000000000" pitchFamily="50" charset="-128"/>
              </a:rPr>
              <a:t>8</a:t>
            </a:r>
            <a:r>
              <a:rPr lang="ja-JP" altLang="en-US" sz="1400" dirty="0" smtClean="0">
                <a:latin typeface="BIZ UDPゴシック" panose="020B0400000000000000" pitchFamily="50" charset="-128"/>
                <a:ea typeface="BIZ UDPゴシック" panose="020B0400000000000000" pitchFamily="50" charset="-128"/>
              </a:rPr>
              <a:t>月（</a:t>
            </a:r>
            <a:r>
              <a:rPr lang="en-US" altLang="ja-JP" sz="1400" dirty="0" smtClean="0">
                <a:latin typeface="BIZ UDPゴシック" panose="020B0400000000000000" pitchFamily="50" charset="-128"/>
                <a:ea typeface="BIZ UDPゴシック" panose="020B0400000000000000" pitchFamily="50" charset="-128"/>
              </a:rPr>
              <a:t>1.81</a:t>
            </a:r>
            <a:r>
              <a:rPr lang="ja-JP" altLang="en-US" sz="1400" dirty="0" smtClean="0">
                <a:latin typeface="BIZ UDPゴシック" panose="020B0400000000000000" pitchFamily="50" charset="-128"/>
                <a:ea typeface="BIZ UDPゴシック" panose="020B0400000000000000" pitchFamily="50" charset="-128"/>
              </a:rPr>
              <a:t>倍）までに</a:t>
            </a:r>
            <a:r>
              <a:rPr lang="en-US" altLang="ja-JP" sz="1400" dirty="0" smtClean="0">
                <a:latin typeface="BIZ UDPゴシック" panose="020B0400000000000000" pitchFamily="50" charset="-128"/>
                <a:ea typeface="BIZ UDPゴシック" panose="020B0400000000000000" pitchFamily="50" charset="-128"/>
              </a:rPr>
              <a:t>1.36</a:t>
            </a:r>
            <a:r>
              <a:rPr lang="ja-JP" altLang="en-US" sz="1400" dirty="0" smtClean="0">
                <a:latin typeface="BIZ UDPゴシック" panose="020B0400000000000000" pitchFamily="50" charset="-128"/>
                <a:ea typeface="BIZ UDPゴシック" panose="020B0400000000000000" pitchFamily="50" charset="-128"/>
              </a:rPr>
              <a:t>ポイント増加し</a:t>
            </a:r>
            <a:r>
              <a:rPr lang="ja-JP" altLang="en-US" sz="1400" dirty="0">
                <a:latin typeface="BIZ UDPゴシック" panose="020B0400000000000000" pitchFamily="50" charset="-128"/>
                <a:ea typeface="BIZ UDPゴシック" panose="020B0400000000000000" pitchFamily="50" charset="-128"/>
              </a:rPr>
              <a:t>、</a:t>
            </a:r>
            <a:r>
              <a:rPr lang="ja-JP" altLang="en-US" sz="1400" b="1" dirty="0">
                <a:latin typeface="BIZ UDPゴシック" panose="020B0400000000000000" pitchFamily="50" charset="-128"/>
                <a:ea typeface="BIZ UDPゴシック" panose="020B0400000000000000" pitchFamily="50" charset="-128"/>
              </a:rPr>
              <a:t>完全失業率</a:t>
            </a:r>
            <a:r>
              <a:rPr lang="ja-JP" altLang="en-US" sz="1400" dirty="0" smtClean="0">
                <a:latin typeface="BIZ UDPゴシック" panose="020B0400000000000000" pitchFamily="50" charset="-128"/>
                <a:ea typeface="BIZ UDPゴシック" panose="020B0400000000000000" pitchFamily="50" charset="-128"/>
              </a:rPr>
              <a:t>は</a:t>
            </a:r>
            <a:r>
              <a:rPr lang="en-US" altLang="ja-JP" sz="1400" dirty="0" smtClean="0">
                <a:latin typeface="BIZ UDPゴシック" panose="020B0400000000000000" pitchFamily="50" charset="-128"/>
                <a:ea typeface="BIZ UDPゴシック" panose="020B0400000000000000" pitchFamily="50" charset="-128"/>
              </a:rPr>
              <a:t>2010</a:t>
            </a:r>
            <a:r>
              <a:rPr lang="ja-JP" altLang="en-US" sz="1400" dirty="0" smtClean="0">
                <a:latin typeface="BIZ UDPゴシック" panose="020B0400000000000000" pitchFamily="50" charset="-128"/>
                <a:ea typeface="BIZ UDPゴシック" panose="020B0400000000000000" pitchFamily="50" charset="-128"/>
              </a:rPr>
              <a:t>年（</a:t>
            </a:r>
            <a:r>
              <a:rPr lang="en-US" altLang="ja-JP" sz="1400" dirty="0" smtClean="0">
                <a:latin typeface="BIZ UDPゴシック" panose="020B0400000000000000" pitchFamily="50" charset="-128"/>
                <a:ea typeface="BIZ UDPゴシック" panose="020B0400000000000000" pitchFamily="50" charset="-128"/>
              </a:rPr>
              <a:t>6.9</a:t>
            </a:r>
            <a:r>
              <a:rPr lang="ja-JP" altLang="en-US" sz="1400" dirty="0" smtClean="0">
                <a:latin typeface="BIZ UDPゴシック" panose="020B0400000000000000" pitchFamily="50" charset="-128"/>
                <a:ea typeface="BIZ UDPゴシック" panose="020B0400000000000000" pitchFamily="50" charset="-128"/>
              </a:rPr>
              <a:t>％）から</a:t>
            </a:r>
            <a:r>
              <a:rPr lang="en-US" altLang="ja-JP" sz="1400" dirty="0" smtClean="0">
                <a:latin typeface="BIZ UDPゴシック" panose="020B0400000000000000" pitchFamily="50" charset="-128"/>
                <a:ea typeface="BIZ UDPゴシック" panose="020B0400000000000000" pitchFamily="50" charset="-128"/>
              </a:rPr>
              <a:t>2019</a:t>
            </a:r>
            <a:r>
              <a:rPr lang="ja-JP" altLang="en-US" sz="1400" dirty="0" smtClean="0">
                <a:latin typeface="BIZ UDPゴシック" panose="020B0400000000000000" pitchFamily="50" charset="-128"/>
                <a:ea typeface="BIZ UDPゴシック" panose="020B0400000000000000" pitchFamily="50" charset="-128"/>
              </a:rPr>
              <a:t>年（</a:t>
            </a:r>
            <a:r>
              <a:rPr lang="en-US" altLang="ja-JP" sz="1400" dirty="0" smtClean="0">
                <a:latin typeface="BIZ UDPゴシック" panose="020B0400000000000000" pitchFamily="50" charset="-128"/>
                <a:ea typeface="BIZ UDPゴシック" panose="020B0400000000000000" pitchFamily="50" charset="-128"/>
              </a:rPr>
              <a:t>2.9</a:t>
            </a:r>
            <a:r>
              <a:rPr lang="ja-JP" altLang="en-US" sz="1400" dirty="0" smtClean="0">
                <a:latin typeface="BIZ UDPゴシック" panose="020B0400000000000000" pitchFamily="50" charset="-128"/>
                <a:ea typeface="BIZ UDPゴシック" panose="020B0400000000000000" pitchFamily="50" charset="-128"/>
              </a:rPr>
              <a:t>％）までに</a:t>
            </a:r>
            <a:r>
              <a:rPr lang="en-US" altLang="ja-JP" sz="1400" dirty="0" smtClean="0">
                <a:latin typeface="BIZ UDPゴシック" panose="020B0400000000000000" pitchFamily="50" charset="-128"/>
                <a:ea typeface="BIZ UDPゴシック" panose="020B0400000000000000" pitchFamily="50" charset="-128"/>
              </a:rPr>
              <a:t>4.0</a:t>
            </a:r>
            <a:r>
              <a:rPr lang="ja-JP" altLang="en-US" sz="1400" dirty="0" smtClean="0">
                <a:latin typeface="BIZ UDPゴシック" panose="020B0400000000000000" pitchFamily="50" charset="-128"/>
                <a:ea typeface="BIZ UDPゴシック" panose="020B0400000000000000" pitchFamily="50" charset="-128"/>
              </a:rPr>
              <a:t>ポイント減少</a:t>
            </a:r>
            <a:r>
              <a:rPr lang="ja-JP" altLang="en-US" sz="1400" b="1" dirty="0" smtClean="0">
                <a:latin typeface="BIZ UDPゴシック" panose="020B0400000000000000" pitchFamily="50" charset="-128"/>
                <a:ea typeface="BIZ UDPゴシック" panose="020B0400000000000000" pitchFamily="50" charset="-128"/>
              </a:rPr>
              <a:t>。</a:t>
            </a:r>
            <a:r>
              <a:rPr lang="en-US" altLang="ja-JP" sz="1400" b="1" dirty="0">
                <a:latin typeface="BIZ UDPゴシック" panose="020B0400000000000000" pitchFamily="50" charset="-128"/>
                <a:ea typeface="BIZ UDPゴシック" panose="020B0400000000000000" pitchFamily="50" charset="-128"/>
              </a:rPr>
              <a:t/>
            </a:r>
            <a:br>
              <a:rPr lang="en-US" altLang="ja-JP" sz="1400" b="1" dirty="0">
                <a:latin typeface="BIZ UDPゴシック" panose="020B0400000000000000" pitchFamily="50" charset="-128"/>
                <a:ea typeface="BIZ UDPゴシック" panose="020B0400000000000000" pitchFamily="50" charset="-128"/>
              </a:rPr>
            </a:br>
            <a:endParaRPr lang="ja-JP" altLang="en-US" sz="1400" dirty="0">
              <a:latin typeface="BIZ UDPゴシック" panose="020B0400000000000000" pitchFamily="50" charset="-128"/>
              <a:ea typeface="BIZ UDPゴシック" panose="020B0400000000000000" pitchFamily="50" charset="-128"/>
            </a:endParaRPr>
          </a:p>
        </p:txBody>
      </p:sp>
      <p:sp>
        <p:nvSpPr>
          <p:cNvPr id="16" name="正方形/長方形 15"/>
          <p:cNvSpPr/>
          <p:nvPr/>
        </p:nvSpPr>
        <p:spPr>
          <a:xfrm>
            <a:off x="324000" y="5256000"/>
            <a:ext cx="8640000" cy="1332000"/>
          </a:xfrm>
          <a:prstGeom prst="rect">
            <a:avLst/>
          </a:prstGeom>
        </p:spPr>
        <p:txBody>
          <a:bodyPr wrap="square" lIns="36000" tIns="36000" rIns="36000" bIns="36000">
            <a:noAutofit/>
          </a:bodyPr>
          <a:lstStyle/>
          <a:p>
            <a:pPr marL="285750" indent="-285750">
              <a:lnSpc>
                <a:spcPts val="2000"/>
              </a:lnSpc>
              <a:buFont typeface="Arial" panose="020B0604020202020204" pitchFamily="34" charset="0"/>
              <a:buChar char="•"/>
            </a:pPr>
            <a:r>
              <a:rPr lang="ja-JP" altLang="en-US" sz="1400" b="1" dirty="0" smtClean="0">
                <a:latin typeface="BIZ UDPゴシック" panose="020B0400000000000000" pitchFamily="50" charset="-128"/>
                <a:ea typeface="BIZ UDPゴシック" panose="020B0400000000000000" pitchFamily="50" charset="-128"/>
              </a:rPr>
              <a:t>開業率</a:t>
            </a:r>
            <a:r>
              <a:rPr lang="ja-JP" altLang="en-US" sz="1400" dirty="0" smtClean="0">
                <a:latin typeface="BIZ UDPゴシック" panose="020B0400000000000000" pitchFamily="50" charset="-128"/>
                <a:ea typeface="BIZ UDPゴシック" panose="020B0400000000000000" pitchFamily="50" charset="-128"/>
              </a:rPr>
              <a:t>に</a:t>
            </a:r>
            <a:r>
              <a:rPr lang="ja-JP" altLang="en-US" sz="1400" dirty="0">
                <a:latin typeface="BIZ UDPゴシック" panose="020B0400000000000000" pitchFamily="50" charset="-128"/>
                <a:ea typeface="BIZ UDPゴシック" panose="020B0400000000000000" pitchFamily="50" charset="-128"/>
              </a:rPr>
              <a:t>ついて</a:t>
            </a:r>
            <a:r>
              <a:rPr lang="ja-JP" altLang="en-US" sz="1400" dirty="0" smtClean="0">
                <a:latin typeface="BIZ UDPゴシック" panose="020B0400000000000000" pitchFamily="50" charset="-128"/>
                <a:ea typeface="BIZ UDPゴシック" panose="020B0400000000000000" pitchFamily="50" charset="-128"/>
              </a:rPr>
              <a:t>、他都市を上回る上昇率を示し、開業数は２００８年度２０１６年度比で１．６倍の増加であったが、２０１６年度以降は減少</a:t>
            </a:r>
            <a:r>
              <a:rPr lang="ja-JP" altLang="en-US" sz="1400" dirty="0">
                <a:latin typeface="BIZ UDPゴシック" panose="020B0400000000000000" pitchFamily="50" charset="-128"/>
                <a:ea typeface="BIZ UDPゴシック" panose="020B0400000000000000" pitchFamily="50" charset="-128"/>
              </a:rPr>
              <a:t>傾向。</a:t>
            </a:r>
            <a:endParaRPr lang="en-US" altLang="ja-JP" sz="1400" b="1" dirty="0" smtClean="0">
              <a:latin typeface="BIZ UDPゴシック" panose="020B0400000000000000" pitchFamily="50" charset="-128"/>
              <a:ea typeface="BIZ UDPゴシック" panose="020B0400000000000000" pitchFamily="50" charset="-128"/>
            </a:endParaRPr>
          </a:p>
          <a:p>
            <a:pPr marL="285750" indent="-285750">
              <a:lnSpc>
                <a:spcPts val="2000"/>
              </a:lnSpc>
              <a:buFont typeface="Arial" panose="020B0604020202020204" pitchFamily="34" charset="0"/>
              <a:buChar char="•"/>
            </a:pPr>
            <a:endParaRPr lang="en-US" altLang="ja-JP" sz="1400" b="1" dirty="0" smtClean="0">
              <a:latin typeface="BIZ UDPゴシック" panose="020B0400000000000000" pitchFamily="50" charset="-128"/>
              <a:ea typeface="BIZ UDPゴシック" panose="020B0400000000000000" pitchFamily="50" charset="-128"/>
            </a:endParaRPr>
          </a:p>
          <a:p>
            <a:pPr marL="285750" indent="-285750">
              <a:lnSpc>
                <a:spcPts val="2000"/>
              </a:lnSpc>
              <a:buFont typeface="Arial" panose="020B0604020202020204" pitchFamily="34" charset="0"/>
              <a:buChar char="•"/>
            </a:pPr>
            <a:r>
              <a:rPr lang="ja-JP" altLang="en-US" sz="1400" b="1" dirty="0" smtClean="0">
                <a:latin typeface="BIZ UDPゴシック" panose="020B0400000000000000" pitchFamily="50" charset="-128"/>
                <a:ea typeface="BIZ UDPゴシック" panose="020B0400000000000000" pitchFamily="50" charset="-128"/>
              </a:rPr>
              <a:t>オフィス空室率</a:t>
            </a:r>
            <a:r>
              <a:rPr lang="ja-JP" altLang="en-US" sz="1400" dirty="0" smtClean="0">
                <a:latin typeface="BIZ UDPゴシック" panose="020B0400000000000000" pitchFamily="50" charset="-128"/>
                <a:ea typeface="BIZ UDPゴシック" panose="020B0400000000000000" pitchFamily="50" charset="-128"/>
              </a:rPr>
              <a:t>については、リーマンショック後に大阪と東京で大きく差が開いていたが、近年は大きく改善し、</a:t>
            </a:r>
            <a:r>
              <a:rPr lang="en-US" altLang="ja-JP" sz="1400" dirty="0" smtClean="0">
                <a:latin typeface="BIZ UDPゴシック" panose="020B0400000000000000" pitchFamily="50" charset="-128"/>
                <a:ea typeface="BIZ UDPゴシック" panose="020B0400000000000000" pitchFamily="50" charset="-128"/>
              </a:rPr>
              <a:t>2019</a:t>
            </a:r>
            <a:r>
              <a:rPr lang="ja-JP" altLang="en-US" sz="1400" dirty="0">
                <a:latin typeface="BIZ UDPゴシック" panose="020B0400000000000000" pitchFamily="50" charset="-128"/>
                <a:ea typeface="BIZ UDPゴシック" panose="020B0400000000000000" pitchFamily="50" charset="-128"/>
              </a:rPr>
              <a:t>年には東京とほぼ</a:t>
            </a:r>
            <a:r>
              <a:rPr lang="ja-JP" altLang="en-US" sz="1400" dirty="0" smtClean="0">
                <a:latin typeface="BIZ UDPゴシック" panose="020B0400000000000000" pitchFamily="50" charset="-128"/>
                <a:ea typeface="BIZ UDPゴシック" panose="020B0400000000000000" pitchFamily="50" charset="-128"/>
              </a:rPr>
              <a:t>同等に。</a:t>
            </a:r>
            <a:endParaRPr lang="en-US" altLang="ja-JP" sz="1400" dirty="0">
              <a:latin typeface="BIZ UDPゴシック" panose="020B0400000000000000" pitchFamily="50" charset="-128"/>
              <a:ea typeface="BIZ UDPゴシック" panose="020B0400000000000000" pitchFamily="50" charset="-128"/>
            </a:endParaRPr>
          </a:p>
        </p:txBody>
      </p:sp>
      <p:grpSp>
        <p:nvGrpSpPr>
          <p:cNvPr id="58" name="グループ化 57">
            <a:extLst>
              <a:ext uri="{FF2B5EF4-FFF2-40B4-BE49-F238E27FC236}">
                <a16:creationId xmlns:a16="http://schemas.microsoft.com/office/drawing/2014/main" id="{6105B293-252E-9FEB-5DE0-9C0DC747485E}"/>
              </a:ext>
            </a:extLst>
          </p:cNvPr>
          <p:cNvGrpSpPr/>
          <p:nvPr/>
        </p:nvGrpSpPr>
        <p:grpSpPr>
          <a:xfrm>
            <a:off x="6012000" y="1728000"/>
            <a:ext cx="454343" cy="139669"/>
            <a:chOff x="1234121" y="4127414"/>
            <a:chExt cx="993101" cy="320650"/>
          </a:xfrm>
          <a:solidFill>
            <a:srgbClr val="FF0000"/>
          </a:solidFill>
        </p:grpSpPr>
        <p:sp>
          <p:nvSpPr>
            <p:cNvPr id="59" name="正方形/長方形 58">
              <a:extLst>
                <a:ext uri="{FF2B5EF4-FFF2-40B4-BE49-F238E27FC236}">
                  <a16:creationId xmlns:a16="http://schemas.microsoft.com/office/drawing/2014/main" id="{97C6F1A5-0570-940E-4E08-9FD2739A5A31}"/>
                </a:ext>
              </a:extLst>
            </p:cNvPr>
            <p:cNvSpPr/>
            <p:nvPr/>
          </p:nvSpPr>
          <p:spPr>
            <a:xfrm rot="2557577">
              <a:off x="1234121" y="4231270"/>
              <a:ext cx="459105" cy="21679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F0000"/>
                </a:solidFill>
              </a:endParaRPr>
            </a:p>
          </p:txBody>
        </p:sp>
        <p:sp>
          <p:nvSpPr>
            <p:cNvPr id="60" name="正方形/長方形 59">
              <a:extLst>
                <a:ext uri="{FF2B5EF4-FFF2-40B4-BE49-F238E27FC236}">
                  <a16:creationId xmlns:a16="http://schemas.microsoft.com/office/drawing/2014/main" id="{7F8EEB7A-E05E-DE8C-92C6-EAE0993BE16D}"/>
                </a:ext>
              </a:extLst>
            </p:cNvPr>
            <p:cNvSpPr/>
            <p:nvPr/>
          </p:nvSpPr>
          <p:spPr>
            <a:xfrm rot="19275441">
              <a:off x="1413588" y="4127414"/>
              <a:ext cx="813634" cy="22459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F0000"/>
                </a:solidFill>
              </a:endParaRPr>
            </a:p>
          </p:txBody>
        </p:sp>
      </p:grpSp>
      <p:cxnSp>
        <p:nvCxnSpPr>
          <p:cNvPr id="12" name="直線コネクタ 11"/>
          <p:cNvCxnSpPr/>
          <p:nvPr/>
        </p:nvCxnSpPr>
        <p:spPr>
          <a:xfrm>
            <a:off x="216000" y="936000"/>
            <a:ext cx="8676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テキスト ボックス 13"/>
          <p:cNvSpPr txBox="1"/>
          <p:nvPr/>
        </p:nvSpPr>
        <p:spPr>
          <a:xfrm>
            <a:off x="360000" y="108000"/>
            <a:ext cx="8640000" cy="828000"/>
          </a:xfrm>
          <a:prstGeom prst="rect">
            <a:avLst/>
          </a:prstGeom>
          <a:noFill/>
        </p:spPr>
        <p:txBody>
          <a:bodyPr wrap="square" lIns="36000" tIns="36000" rIns="36000" bIns="36000" rtlCol="0">
            <a:noAutofit/>
          </a:bodyPr>
          <a:lstStyle/>
          <a:p>
            <a:r>
              <a:rPr lang="ja-JP" altLang="en-US" sz="2400" dirty="0">
                <a:latin typeface="BIZ UDPゴシック" panose="020B0400000000000000" pitchFamily="50" charset="-128"/>
                <a:ea typeface="BIZ UDPゴシック" panose="020B0400000000000000" pitchFamily="50" charset="-128"/>
              </a:rPr>
              <a:t>３</a:t>
            </a:r>
            <a:r>
              <a:rPr lang="en-US" altLang="ja-JP" sz="2400" dirty="0" smtClean="0">
                <a:latin typeface="BIZ UDPゴシック" panose="020B0400000000000000" pitchFamily="50" charset="-128"/>
                <a:ea typeface="BIZ UDPゴシック" panose="020B0400000000000000" pitchFamily="50" charset="-128"/>
              </a:rPr>
              <a:t>. </a:t>
            </a:r>
            <a:r>
              <a:rPr lang="ja-JP" altLang="en-US" sz="2400" dirty="0" smtClean="0">
                <a:latin typeface="BIZ UDPゴシック" panose="020B0400000000000000" pitchFamily="50" charset="-128"/>
                <a:ea typeface="BIZ UDPゴシック" panose="020B0400000000000000" pitchFamily="50" charset="-128"/>
              </a:rPr>
              <a:t>指標</a:t>
            </a:r>
            <a:r>
              <a:rPr lang="ja-JP" altLang="en-US" sz="2400" dirty="0">
                <a:latin typeface="BIZ UDPゴシック" panose="020B0400000000000000" pitchFamily="50" charset="-128"/>
                <a:ea typeface="BIZ UDPゴシック" panose="020B0400000000000000" pitchFamily="50" charset="-128"/>
              </a:rPr>
              <a:t>でみる大阪の</a:t>
            </a:r>
            <a:r>
              <a:rPr lang="ja-JP" altLang="en-US" sz="2400" dirty="0" smtClean="0">
                <a:latin typeface="BIZ UDPゴシック" panose="020B0400000000000000" pitchFamily="50" charset="-128"/>
                <a:ea typeface="BIZ UDPゴシック" panose="020B0400000000000000" pitchFamily="50" charset="-128"/>
              </a:rPr>
              <a:t>変化</a:t>
            </a:r>
            <a:endParaRPr lang="en-US" altLang="ja-JP" sz="2400" dirty="0" smtClean="0">
              <a:latin typeface="BIZ UDPゴシック" panose="020B0400000000000000" pitchFamily="50" charset="-128"/>
              <a:ea typeface="BIZ UDPゴシック" panose="020B0400000000000000" pitchFamily="50" charset="-128"/>
            </a:endParaRPr>
          </a:p>
          <a:p>
            <a:r>
              <a:rPr lang="ja-JP" altLang="en-US" sz="2400" dirty="0">
                <a:latin typeface="BIZ UDPゴシック" panose="020B0400000000000000" pitchFamily="50" charset="-128"/>
                <a:ea typeface="BIZ UDPゴシック" panose="020B0400000000000000" pitchFamily="50" charset="-128"/>
              </a:rPr>
              <a:t>　</a:t>
            </a:r>
            <a:r>
              <a:rPr lang="ja-JP" altLang="en-US" sz="2000" dirty="0" smtClean="0">
                <a:latin typeface="BIZ UDPゴシック" panose="020B0400000000000000" pitchFamily="50" charset="-128"/>
                <a:ea typeface="BIZ UDPゴシック" panose="020B0400000000000000" pitchFamily="50" charset="-128"/>
              </a:rPr>
              <a:t>⑴</a:t>
            </a:r>
            <a:r>
              <a:rPr lang="ja-JP" altLang="en-US" sz="2000" dirty="0">
                <a:latin typeface="BIZ UDPゴシック" panose="020B0400000000000000" pitchFamily="50" charset="-128"/>
                <a:ea typeface="BIZ UDPゴシック" panose="020B0400000000000000" pitchFamily="50" charset="-128"/>
              </a:rPr>
              <a:t>　企業／経済（新型コロナウイルス拡大前まで</a:t>
            </a:r>
            <a:r>
              <a:rPr lang="ja-JP" altLang="en-US" sz="2000" dirty="0" smtClean="0">
                <a:latin typeface="BIZ UDPゴシック" panose="020B0400000000000000" pitchFamily="50" charset="-128"/>
                <a:ea typeface="BIZ UDPゴシック" panose="020B0400000000000000" pitchFamily="50" charset="-128"/>
              </a:rPr>
              <a:t>）</a:t>
            </a:r>
            <a:endParaRPr lang="ja-JP" altLang="en-US" sz="2000" dirty="0">
              <a:latin typeface="BIZ UDPゴシック" panose="020B0400000000000000" pitchFamily="50" charset="-128"/>
              <a:ea typeface="BIZ UDPゴシック" panose="020B0400000000000000" pitchFamily="50" charset="-128"/>
            </a:endParaRPr>
          </a:p>
          <a:p>
            <a:endParaRPr lang="ja-JP" altLang="en-US" sz="2400" dirty="0">
              <a:latin typeface="BIZ UDPゴシック" panose="020B0400000000000000" pitchFamily="50" charset="-128"/>
              <a:ea typeface="BIZ UDPゴシック" panose="020B0400000000000000" pitchFamily="50" charset="-128"/>
            </a:endParaRPr>
          </a:p>
        </p:txBody>
      </p:sp>
      <p:sp>
        <p:nvSpPr>
          <p:cNvPr id="15" name="スライド番号プレースホルダー 3"/>
          <p:cNvSpPr>
            <a:spLocks noGrp="1"/>
          </p:cNvSpPr>
          <p:nvPr>
            <p:ph type="sldNum" sz="quarter" idx="12"/>
          </p:nvPr>
        </p:nvSpPr>
        <p:spPr>
          <a:xfrm>
            <a:off x="7086600" y="6483071"/>
            <a:ext cx="2057400" cy="365125"/>
          </a:xfrm>
        </p:spPr>
        <p:txBody>
          <a:bodyPr/>
          <a:lstStyle/>
          <a:p>
            <a:fld id="{138CA411-231B-42B9-AF63-97A64194AA60}" type="slidenum">
              <a:rPr lang="ja-JP" altLang="en-US" smtClean="0"/>
              <a:pPr/>
              <a:t>22</a:t>
            </a:fld>
            <a:endParaRPr lang="ja-JP" altLang="en-US" dirty="0"/>
          </a:p>
        </p:txBody>
      </p:sp>
    </p:spTree>
    <p:extLst>
      <p:ext uri="{BB962C8B-B14F-4D97-AF65-F5344CB8AC3E}">
        <p14:creationId xmlns:p14="http://schemas.microsoft.com/office/powerpoint/2010/main" val="22988209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3"/>
          <a:stretch>
            <a:fillRect/>
          </a:stretch>
        </p:blipFill>
        <p:spPr>
          <a:xfrm>
            <a:off x="900000" y="2232000"/>
            <a:ext cx="7449958" cy="4170025"/>
          </a:xfrm>
          <a:prstGeom prst="rect">
            <a:avLst/>
          </a:prstGeom>
        </p:spPr>
      </p:pic>
      <p:cxnSp>
        <p:nvCxnSpPr>
          <p:cNvPr id="7" name="直線コネクタ 6"/>
          <p:cNvCxnSpPr/>
          <p:nvPr/>
        </p:nvCxnSpPr>
        <p:spPr>
          <a:xfrm>
            <a:off x="216000" y="468000"/>
            <a:ext cx="8676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テキスト ボックス 17"/>
          <p:cNvSpPr txBox="1"/>
          <p:nvPr/>
        </p:nvSpPr>
        <p:spPr>
          <a:xfrm>
            <a:off x="466793" y="553317"/>
            <a:ext cx="7801915" cy="307777"/>
          </a:xfrm>
          <a:prstGeom prst="rect">
            <a:avLst/>
          </a:prstGeom>
          <a:solidFill>
            <a:schemeClr val="accent2">
              <a:lumMod val="40000"/>
              <a:lumOff val="60000"/>
            </a:schemeClr>
          </a:solidFill>
          <a:ln>
            <a:solidFill>
              <a:schemeClr val="accent2"/>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景気動向指数と府内</a:t>
            </a:r>
            <a:r>
              <a:rPr kumimoji="1" lang="ja-JP" altLang="en-US" sz="14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総生産</a:t>
            </a:r>
            <a:r>
              <a:rPr kumimoji="1" lang="en-US" altLang="ja-JP" sz="14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t>
            </a:r>
            <a:endParaRPr kumimoji="1" lang="en-US" altLang="ja-JP"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51" name="正方形/長方形 50">
            <a:extLst>
              <a:ext uri="{FF2B5EF4-FFF2-40B4-BE49-F238E27FC236}">
                <a16:creationId xmlns:a16="http://schemas.microsoft.com/office/drawing/2014/main" id="{BE5F99DD-638C-4328-87A5-91752CC8BA04}"/>
              </a:ext>
            </a:extLst>
          </p:cNvPr>
          <p:cNvSpPr/>
          <p:nvPr/>
        </p:nvSpPr>
        <p:spPr>
          <a:xfrm>
            <a:off x="665593" y="6453898"/>
            <a:ext cx="7885784"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出典：</a:t>
            </a:r>
            <a:r>
              <a:rPr kumimoji="1" lang="zh-TW" altLang="en-US"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大阪府「府民経済計算」</a:t>
            </a:r>
            <a:r>
              <a:rPr kumimoji="1" lang="ja-JP" altLang="en-US" sz="1000" b="0" i="0" u="none" strike="noStrike" kern="1200" cap="none" spc="0" normalizeH="0" baseline="0" noProof="0" dirty="0" err="1">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1" lang="zh-TW" altLang="en-US"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大阪府「</a:t>
            </a:r>
            <a:r>
              <a:rPr kumimoji="1" lang="ja-JP" altLang="en-US"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景気動向指数</a:t>
            </a:r>
            <a:r>
              <a:rPr kumimoji="1" lang="zh-TW" altLang="en-US"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1" lang="ja-JP" altLang="en-US"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をもとに副首都推進局で作成</a:t>
            </a:r>
            <a:endParaRPr kumimoji="1" lang="en-US" altLang="zh-TW"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        </a:t>
            </a:r>
            <a:r>
              <a:rPr kumimoji="1" lang="ja-JP" altLang="en-US"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 </a:t>
            </a:r>
            <a:r>
              <a:rPr kumimoji="1" lang="en-US" altLang="ja-JP"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1" lang="ja-JP" altLang="en-US"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府内総生産の</a:t>
            </a:r>
            <a:r>
              <a:rPr kumimoji="1" lang="en-US" altLang="ja-JP"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2008</a:t>
            </a:r>
            <a:r>
              <a:rPr kumimoji="1" lang="ja-JP" altLang="en-US"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1" lang="en-US" altLang="ja-JP"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2010</a:t>
            </a:r>
            <a:r>
              <a:rPr kumimoji="1" lang="ja-JP" altLang="en-US"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年については</a:t>
            </a:r>
            <a:r>
              <a:rPr kumimoji="1" lang="en-US" altLang="ja-JP"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2018</a:t>
            </a:r>
            <a:r>
              <a:rPr kumimoji="1" lang="ja-JP" altLang="en-US"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年度</a:t>
            </a:r>
            <a:r>
              <a:rPr kumimoji="1" lang="en-US" altLang="ja-JP"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1" lang="ja-JP" altLang="en-US"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平成</a:t>
            </a:r>
            <a:r>
              <a:rPr kumimoji="1" lang="en-US" altLang="ja-JP"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30</a:t>
            </a:r>
            <a:r>
              <a:rPr kumimoji="1" lang="ja-JP" altLang="en-US"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年度</a:t>
            </a:r>
            <a:r>
              <a:rPr kumimoji="1" lang="en-US" altLang="ja-JP"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1" lang="ja-JP" altLang="en-US"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値を、</a:t>
            </a:r>
            <a:r>
              <a:rPr kumimoji="1" lang="en-US" altLang="ja-JP"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2011</a:t>
            </a:r>
            <a:r>
              <a:rPr kumimoji="1" lang="ja-JP" altLang="en-US"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1" lang="en-US" altLang="ja-JP"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2019</a:t>
            </a:r>
            <a:r>
              <a:rPr kumimoji="1" lang="ja-JP" altLang="en-US"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年については</a:t>
            </a:r>
            <a:r>
              <a:rPr kumimoji="1" lang="en-US" altLang="ja-JP"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2019</a:t>
            </a:r>
            <a:r>
              <a:rPr kumimoji="1" lang="ja-JP" altLang="en-US"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年度</a:t>
            </a:r>
            <a:r>
              <a:rPr kumimoji="1" lang="en-US" altLang="ja-JP"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1" lang="ja-JP" altLang="en-US"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令和元年度</a:t>
            </a:r>
            <a:r>
              <a:rPr kumimoji="1" lang="en-US" altLang="ja-JP"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1" lang="ja-JP" altLang="en-US"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値を使用</a:t>
            </a:r>
          </a:p>
        </p:txBody>
      </p:sp>
      <p:sp>
        <p:nvSpPr>
          <p:cNvPr id="11" name="テキスト ボックス 1">
            <a:extLst>
              <a:ext uri="{FF2B5EF4-FFF2-40B4-BE49-F238E27FC236}">
                <a16:creationId xmlns:a16="http://schemas.microsoft.com/office/drawing/2014/main" id="{9F72E808-89EC-4D2B-BD76-A66B4D273B18}"/>
              </a:ext>
            </a:extLst>
          </p:cNvPr>
          <p:cNvSpPr txBox="1"/>
          <p:nvPr/>
        </p:nvSpPr>
        <p:spPr>
          <a:xfrm>
            <a:off x="936000" y="2196000"/>
            <a:ext cx="756000" cy="36000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府内総生産</a:t>
            </a:r>
            <a:endParaRPr kumimoji="1" lang="en-US" altLang="ja-JP"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（百万円）</a:t>
            </a:r>
          </a:p>
        </p:txBody>
      </p:sp>
      <p:sp>
        <p:nvSpPr>
          <p:cNvPr id="12" name="テキスト ボックス 1">
            <a:extLst>
              <a:ext uri="{FF2B5EF4-FFF2-40B4-BE49-F238E27FC236}">
                <a16:creationId xmlns:a16="http://schemas.microsoft.com/office/drawing/2014/main" id="{9F72E808-89EC-4D2B-BD76-A66B4D273B18}"/>
              </a:ext>
            </a:extLst>
          </p:cNvPr>
          <p:cNvSpPr txBox="1"/>
          <p:nvPr/>
        </p:nvSpPr>
        <p:spPr>
          <a:xfrm>
            <a:off x="7394150" y="2258894"/>
            <a:ext cx="903133" cy="296895"/>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景気動向指数</a:t>
            </a:r>
            <a:endParaRPr kumimoji="1" lang="en-US" altLang="ja-JP"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14" name="テキスト ボックス 28">
            <a:extLst>
              <a:ext uri="{FF2B5EF4-FFF2-40B4-BE49-F238E27FC236}">
                <a16:creationId xmlns:a16="http://schemas.microsoft.com/office/drawing/2014/main" id="{FE707C15-6E7B-4C29-B3DF-A3C77437D22D}"/>
              </a:ext>
            </a:extLst>
          </p:cNvPr>
          <p:cNvSpPr txBox="1"/>
          <p:nvPr/>
        </p:nvSpPr>
        <p:spPr>
          <a:xfrm>
            <a:off x="350458" y="830075"/>
            <a:ext cx="8793542" cy="1431161"/>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5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大阪の府内総生産は、リーマンショック後の落ちこみを底に、インバウンドの飛躍的増加なども背景に</a:t>
            </a:r>
            <a:endParaRPr kumimoji="1" lang="en-US" altLang="ja-JP" sz="15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lvl="0">
              <a:defRPr/>
            </a:pPr>
            <a:r>
              <a:rPr lang="ja-JP" altLang="en-US" sz="1500" dirty="0">
                <a:solidFill>
                  <a:prstClr val="black"/>
                </a:solidFill>
                <a:latin typeface="BIZ UDPゴシック" panose="020B0400000000000000" pitchFamily="50" charset="-128"/>
                <a:ea typeface="BIZ UDPゴシック" panose="020B0400000000000000" pitchFamily="50" charset="-128"/>
                <a:cs typeface="Meiryo UI" panose="020B0604030504040204" pitchFamily="50" charset="-128"/>
              </a:rPr>
              <a:t>　　</a:t>
            </a:r>
            <a:r>
              <a:rPr kumimoji="1" lang="ja-JP" altLang="en-US" sz="15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コロナ拡大前までの間、増加</a:t>
            </a:r>
            <a:r>
              <a:rPr kumimoji="1" lang="ja-JP" altLang="en-US" sz="15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傾向。（</a:t>
            </a:r>
            <a:r>
              <a:rPr kumimoji="1" lang="en-US" altLang="ja-JP" sz="15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2009</a:t>
            </a:r>
            <a:r>
              <a:rPr kumimoji="1" lang="ja-JP" altLang="en-US" sz="15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年度</a:t>
            </a:r>
            <a:r>
              <a:rPr lang="en-US" altLang="ja-JP" sz="1500" dirty="0" smtClean="0">
                <a:solidFill>
                  <a:prstClr val="black"/>
                </a:solidFill>
                <a:latin typeface="BIZ UDPゴシック" panose="020B0400000000000000" pitchFamily="50" charset="-128"/>
                <a:ea typeface="BIZ UDPゴシック" panose="020B0400000000000000" pitchFamily="50" charset="-128"/>
                <a:cs typeface="Meiryo UI" panose="020B0604030504040204" pitchFamily="50" charset="-128"/>
              </a:rPr>
              <a:t>36.7</a:t>
            </a:r>
            <a:r>
              <a:rPr lang="ja-JP" altLang="en-US" sz="1500" dirty="0">
                <a:solidFill>
                  <a:prstClr val="black"/>
                </a:solidFill>
                <a:latin typeface="BIZ UDPゴシック" panose="020B0400000000000000" pitchFamily="50" charset="-128"/>
                <a:ea typeface="BIZ UDPゴシック" panose="020B0400000000000000" pitchFamily="50" charset="-128"/>
                <a:cs typeface="Meiryo UI" panose="020B0604030504040204" pitchFamily="50" charset="-128"/>
              </a:rPr>
              <a:t>兆</a:t>
            </a:r>
            <a:r>
              <a:rPr lang="ja-JP" altLang="en-US" sz="1500" dirty="0" smtClean="0">
                <a:solidFill>
                  <a:prstClr val="black"/>
                </a:solidFill>
                <a:latin typeface="BIZ UDPゴシック" panose="020B0400000000000000" pitchFamily="50" charset="-128"/>
                <a:ea typeface="BIZ UDPゴシック" panose="020B0400000000000000" pitchFamily="50" charset="-128"/>
                <a:cs typeface="Meiryo UI" panose="020B0604030504040204" pitchFamily="50" charset="-128"/>
              </a:rPr>
              <a:t>円</a:t>
            </a:r>
            <a:r>
              <a:rPr kumimoji="1" lang="ja-JP" altLang="en-US" sz="15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から</a:t>
            </a:r>
            <a:r>
              <a:rPr kumimoji="1" lang="en-US" altLang="ja-JP" sz="15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2018</a:t>
            </a:r>
            <a:r>
              <a:rPr kumimoji="1" lang="ja-JP" altLang="en-US" sz="15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年度</a:t>
            </a:r>
            <a:r>
              <a:rPr lang="en-US" altLang="ja-JP" sz="1500" dirty="0" smtClean="0">
                <a:solidFill>
                  <a:prstClr val="black"/>
                </a:solidFill>
                <a:latin typeface="BIZ UDPゴシック" panose="020B0400000000000000" pitchFamily="50" charset="-128"/>
                <a:ea typeface="BIZ UDPゴシック" panose="020B0400000000000000" pitchFamily="50" charset="-128"/>
                <a:cs typeface="Meiryo UI" panose="020B0604030504040204" pitchFamily="50" charset="-128"/>
              </a:rPr>
              <a:t>41.5</a:t>
            </a:r>
            <a:r>
              <a:rPr lang="ja-JP" altLang="en-US" sz="1500" dirty="0" smtClean="0">
                <a:solidFill>
                  <a:prstClr val="black"/>
                </a:solidFill>
                <a:latin typeface="BIZ UDPゴシック" panose="020B0400000000000000" pitchFamily="50" charset="-128"/>
                <a:ea typeface="BIZ UDPゴシック" panose="020B0400000000000000" pitchFamily="50" charset="-128"/>
                <a:cs typeface="Meiryo UI" panose="020B0604030504040204" pitchFamily="50" charset="-128"/>
              </a:rPr>
              <a:t>兆円と</a:t>
            </a:r>
            <a:r>
              <a:rPr lang="en-US" altLang="ja-JP" sz="1500" dirty="0" smtClean="0">
                <a:solidFill>
                  <a:prstClr val="black"/>
                </a:solidFill>
                <a:latin typeface="BIZ UDPゴシック" panose="020B0400000000000000" pitchFamily="50" charset="-128"/>
                <a:ea typeface="BIZ UDPゴシック" panose="020B0400000000000000" pitchFamily="50" charset="-128"/>
                <a:cs typeface="Meiryo UI" panose="020B0604030504040204" pitchFamily="50" charset="-128"/>
              </a:rPr>
              <a:t>13.2%</a:t>
            </a:r>
            <a:r>
              <a:rPr lang="ja-JP" altLang="en-US" sz="1500" dirty="0" smtClean="0">
                <a:solidFill>
                  <a:prstClr val="black"/>
                </a:solidFill>
                <a:latin typeface="BIZ UDPゴシック" panose="020B0400000000000000" pitchFamily="50" charset="-128"/>
                <a:ea typeface="BIZ UDPゴシック" panose="020B0400000000000000" pitchFamily="50" charset="-128"/>
                <a:cs typeface="Meiryo UI" panose="020B0604030504040204" pitchFamily="50" charset="-128"/>
              </a:rPr>
              <a:t>増加</a:t>
            </a:r>
            <a:r>
              <a:rPr kumimoji="1" lang="ja-JP" altLang="en-US" sz="15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a:t>
            </a:r>
            <a:endParaRPr kumimoji="1" lang="en-US" altLang="ja-JP" sz="15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endParaRPr>
          </a:p>
          <a:p>
            <a:pPr lvl="0">
              <a:defRPr/>
            </a:pPr>
            <a:r>
              <a:rPr lang="ja-JP" altLang="en-US" sz="1500" dirty="0">
                <a:solidFill>
                  <a:prstClr val="black"/>
                </a:solidFill>
                <a:latin typeface="BIZ UDPゴシック" panose="020B0400000000000000" pitchFamily="50" charset="-128"/>
                <a:ea typeface="BIZ UDPゴシック" panose="020B0400000000000000" pitchFamily="50" charset="-128"/>
                <a:cs typeface="Meiryo UI" panose="020B0604030504040204" pitchFamily="50" charset="-128"/>
              </a:rPr>
              <a:t>　</a:t>
            </a:r>
            <a:r>
              <a:rPr lang="ja-JP" altLang="en-US" sz="1500" dirty="0" smtClean="0">
                <a:solidFill>
                  <a:prstClr val="black"/>
                </a:solidFill>
                <a:latin typeface="BIZ UDPゴシック" panose="020B0400000000000000" pitchFamily="50" charset="-128"/>
                <a:ea typeface="BIZ UDPゴシック" panose="020B0400000000000000" pitchFamily="50" charset="-128"/>
                <a:cs typeface="Meiryo UI" panose="020B0604030504040204" pitchFamily="50" charset="-128"/>
              </a:rPr>
              <a:t>　</a:t>
            </a:r>
            <a:r>
              <a:rPr kumimoji="1" lang="ja-JP" altLang="en-US" sz="15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府内</a:t>
            </a:r>
            <a:r>
              <a:rPr kumimoji="1" lang="ja-JP" altLang="en-US" sz="15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総生産と景気動向指数には一定の相関がみられ、景気</a:t>
            </a:r>
            <a:r>
              <a:rPr kumimoji="1" lang="ja-JP" altLang="en-US" sz="15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動向指数</a:t>
            </a:r>
            <a:r>
              <a:rPr kumimoji="1" lang="ja-JP" altLang="en-US" sz="15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が先行する形で府内総生産が</a:t>
            </a:r>
            <a:r>
              <a:rPr kumimoji="1" lang="ja-JP" altLang="en-US" sz="15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増</a:t>
            </a:r>
            <a:endParaRPr kumimoji="1" lang="en-US" altLang="ja-JP" sz="15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endParaRPr>
          </a:p>
          <a:p>
            <a:pPr lvl="0">
              <a:defRPr/>
            </a:pPr>
            <a:r>
              <a:rPr lang="ja-JP" altLang="en-US" sz="1500" dirty="0">
                <a:solidFill>
                  <a:prstClr val="black"/>
                </a:solidFill>
                <a:latin typeface="BIZ UDPゴシック" panose="020B0400000000000000" pitchFamily="50" charset="-128"/>
                <a:ea typeface="BIZ UDPゴシック" panose="020B0400000000000000" pitchFamily="50" charset="-128"/>
                <a:cs typeface="Meiryo UI" panose="020B0604030504040204" pitchFamily="50" charset="-128"/>
              </a:rPr>
              <a:t>　</a:t>
            </a:r>
            <a:r>
              <a:rPr lang="ja-JP" altLang="en-US" sz="1500" dirty="0" smtClean="0">
                <a:solidFill>
                  <a:prstClr val="black"/>
                </a:solidFill>
                <a:latin typeface="BIZ UDPゴシック" panose="020B0400000000000000" pitchFamily="50" charset="-128"/>
                <a:ea typeface="BIZ UDPゴシック" panose="020B0400000000000000" pitchFamily="50" charset="-128"/>
                <a:cs typeface="Meiryo UI" panose="020B0604030504040204" pitchFamily="50" charset="-128"/>
              </a:rPr>
              <a:t>　</a:t>
            </a:r>
            <a:r>
              <a:rPr kumimoji="1" lang="ja-JP" altLang="en-US" sz="15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加</a:t>
            </a:r>
            <a:r>
              <a:rPr kumimoji="1" lang="ja-JP" altLang="en-US" sz="15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している。</a:t>
            </a:r>
            <a:endParaRPr kumimoji="1" lang="en-US" altLang="ja-JP" sz="15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5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　</a:t>
            </a:r>
            <a:r>
              <a:rPr kumimoji="1" lang="ja-JP" altLang="en-US" sz="15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　（</a:t>
            </a:r>
            <a:r>
              <a:rPr kumimoji="1" lang="en-US" altLang="ja-JP" sz="15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a:t>
            </a: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府内総生産の数値は</a:t>
            </a:r>
            <a:r>
              <a:rPr kumimoji="1"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2019</a:t>
            </a: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年度が最新値であるため、景気動向指数と府内総生産の相関においては</a:t>
            </a:r>
            <a:r>
              <a:rPr kumimoji="1"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2019</a:t>
            </a: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年度までの</a:t>
            </a:r>
            <a:r>
              <a:rPr kumimoji="1" lang="ja-JP" altLang="en-US"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数</a:t>
            </a:r>
            <a:endParaRPr kumimoji="1" lang="en-US" altLang="ja-JP"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solidFill>
                  <a:prstClr val="black"/>
                </a:solidFill>
                <a:latin typeface="BIZ UDPゴシック" panose="020B0400000000000000" pitchFamily="50" charset="-128"/>
                <a:ea typeface="BIZ UDPゴシック" panose="020B0400000000000000" pitchFamily="50" charset="-128"/>
                <a:cs typeface="Meiryo UI" panose="020B0604030504040204" pitchFamily="50" charset="-128"/>
              </a:rPr>
              <a:t>　</a:t>
            </a:r>
            <a:r>
              <a:rPr lang="ja-JP" altLang="en-US" sz="1200" dirty="0" smtClean="0">
                <a:solidFill>
                  <a:prstClr val="black"/>
                </a:solidFill>
                <a:latin typeface="BIZ UDPゴシック" panose="020B0400000000000000" pitchFamily="50" charset="-128"/>
                <a:ea typeface="BIZ UDPゴシック" panose="020B0400000000000000" pitchFamily="50" charset="-128"/>
                <a:cs typeface="Meiryo UI" panose="020B0604030504040204" pitchFamily="50" charset="-128"/>
              </a:rPr>
              <a:t>　　　　 </a:t>
            </a:r>
            <a:r>
              <a:rPr kumimoji="1" lang="ja-JP" altLang="en-US"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値を</a:t>
            </a: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用いて</a:t>
            </a:r>
            <a:r>
              <a:rPr kumimoji="1" lang="ja-JP" altLang="en-US"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いる。景気</a:t>
            </a: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動向指数の最新値の状況については</a:t>
            </a:r>
            <a:r>
              <a:rPr kumimoji="1" lang="en-US" altLang="ja-JP"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P</a:t>
            </a:r>
            <a:r>
              <a:rPr kumimoji="1" lang="ja-JP" altLang="en-US"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３</a:t>
            </a:r>
            <a:r>
              <a:rPr kumimoji="1" lang="en-US" altLang="ja-JP"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5</a:t>
            </a:r>
            <a:r>
              <a:rPr kumimoji="1" lang="ja-JP" altLang="en-US"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参照</a:t>
            </a: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a:t>
            </a:r>
            <a:endParaRPr kumimoji="1" lang="ja-JP" altLang="en-US" sz="1200" b="0" i="0" u="none" strike="noStrike" kern="1200" cap="none" spc="0" normalizeH="0" baseline="0" noProof="0" dirty="0">
              <a:ln>
                <a:noFill/>
              </a:ln>
              <a:solidFill>
                <a:srgbClr val="FF0000"/>
              </a:solidFill>
              <a:effectLst/>
              <a:uLnTx/>
              <a:uFillTx/>
              <a:latin typeface="BIZ UDPゴシック" panose="020B0400000000000000" pitchFamily="50" charset="-128"/>
              <a:ea typeface="BIZ UDPゴシック" panose="020B0400000000000000" pitchFamily="50" charset="-128"/>
            </a:endParaRPr>
          </a:p>
        </p:txBody>
      </p:sp>
      <p:sp>
        <p:nvSpPr>
          <p:cNvPr id="15" name="線吹き出し 1 (枠付き) 14"/>
          <p:cNvSpPr/>
          <p:nvPr/>
        </p:nvSpPr>
        <p:spPr>
          <a:xfrm>
            <a:off x="2516028" y="2626473"/>
            <a:ext cx="1752600" cy="290414"/>
          </a:xfrm>
          <a:prstGeom prst="borderCallout1">
            <a:avLst>
              <a:gd name="adj1" fmla="val 93914"/>
              <a:gd name="adj2" fmla="val 50307"/>
              <a:gd name="adj3" fmla="val 362884"/>
              <a:gd name="adj4" fmla="val 74026"/>
            </a:avLst>
          </a:prstGeom>
        </p:spPr>
        <p:style>
          <a:lnRef idx="2">
            <a:schemeClr val="dk1"/>
          </a:lnRef>
          <a:fillRef idx="1">
            <a:schemeClr val="lt1"/>
          </a:fillRef>
          <a:effectRef idx="0">
            <a:schemeClr val="dk1"/>
          </a:effectRef>
          <a:fontRef idx="minor">
            <a:schemeClr val="dk1"/>
          </a:fontRef>
        </p:style>
        <p:txBody>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景気動向指数（右軸）</a:t>
            </a:r>
          </a:p>
        </p:txBody>
      </p:sp>
      <p:sp>
        <p:nvSpPr>
          <p:cNvPr id="16" name="正方形/長方形 15">
            <a:extLst>
              <a:ext uri="{FF2B5EF4-FFF2-40B4-BE49-F238E27FC236}">
                <a16:creationId xmlns:a16="http://schemas.microsoft.com/office/drawing/2014/main" id="{F3662101-EE3B-4931-808C-B5FA454754EE}"/>
              </a:ext>
            </a:extLst>
          </p:cNvPr>
          <p:cNvSpPr/>
          <p:nvPr/>
        </p:nvSpPr>
        <p:spPr>
          <a:xfrm>
            <a:off x="1116000" y="6012000"/>
            <a:ext cx="1224000" cy="23337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リーマンショック</a:t>
            </a:r>
            <a:endParaRPr kumimoji="1"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2" name="テキスト ボックス 1"/>
          <p:cNvSpPr txBox="1"/>
          <p:nvPr/>
        </p:nvSpPr>
        <p:spPr>
          <a:xfrm>
            <a:off x="7365575" y="5526804"/>
            <a:ext cx="651990" cy="2378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年度）</a:t>
            </a:r>
          </a:p>
        </p:txBody>
      </p:sp>
      <p:sp>
        <p:nvSpPr>
          <p:cNvPr id="19" name="正方形/長方形 18"/>
          <p:cNvSpPr/>
          <p:nvPr/>
        </p:nvSpPr>
        <p:spPr>
          <a:xfrm>
            <a:off x="665593" y="6295093"/>
            <a:ext cx="3700871"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（注）景気動向指数は、</a:t>
            </a:r>
            <a:r>
              <a:rPr kumimoji="1" lang="en-US" altLang="ja-JP"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CI</a:t>
            </a:r>
            <a:r>
              <a:rPr kumimoji="1" lang="ja-JP" altLang="en-US"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一致指数（</a:t>
            </a:r>
            <a:r>
              <a:rPr kumimoji="1" lang="en-US" altLang="ja-JP"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2015</a:t>
            </a:r>
            <a:r>
              <a:rPr kumimoji="1" lang="ja-JP" altLang="en-US"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1" lang="en-US" altLang="ja-JP"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100</a:t>
            </a:r>
            <a:r>
              <a:rPr kumimoji="1" lang="ja-JP" altLang="en-US"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endParaRPr kumimoji="1" lang="en-US" altLang="ja-JP"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23" name="テキスト ボックス 22"/>
          <p:cNvSpPr txBox="1"/>
          <p:nvPr/>
        </p:nvSpPr>
        <p:spPr>
          <a:xfrm>
            <a:off x="225976" y="36000"/>
            <a:ext cx="391325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ja-JP" altLang="en-US" sz="2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主要経済</a:t>
            </a:r>
            <a:r>
              <a:rPr kumimoji="1" lang="ja-JP" altLang="en-US" sz="24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指標</a:t>
            </a:r>
            <a:r>
              <a:rPr kumimoji="1" lang="ja-JP" altLang="en-US"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en-US" altLang="ja-JP"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2019</a:t>
            </a:r>
            <a:r>
              <a:rPr kumimoji="1" lang="ja-JP" altLang="en-US"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年まで）</a:t>
            </a:r>
            <a:r>
              <a:rPr kumimoji="1" lang="en-US" altLang="ja-JP" sz="24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t>
            </a:r>
            <a:endParaRPr kumimoji="1" lang="ja-JP" altLang="en-US" sz="2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17" name="スライド番号プレースホルダー 3"/>
          <p:cNvSpPr>
            <a:spLocks noGrp="1"/>
          </p:cNvSpPr>
          <p:nvPr>
            <p:ph type="sldNum" sz="quarter" idx="12"/>
          </p:nvPr>
        </p:nvSpPr>
        <p:spPr>
          <a:xfrm>
            <a:off x="7086600" y="6483071"/>
            <a:ext cx="2057400" cy="365125"/>
          </a:xfrm>
        </p:spPr>
        <p:txBody>
          <a:bodyPr/>
          <a:lstStyle/>
          <a:p>
            <a:fld id="{138CA411-231B-42B9-AF63-97A64194AA60}" type="slidenum">
              <a:rPr lang="ja-JP" altLang="en-US" smtClean="0"/>
              <a:pPr/>
              <a:t>23</a:t>
            </a:fld>
            <a:endParaRPr lang="ja-JP" altLang="en-US" dirty="0"/>
          </a:p>
        </p:txBody>
      </p:sp>
    </p:spTree>
    <p:extLst>
      <p:ext uri="{BB962C8B-B14F-4D97-AF65-F5344CB8AC3E}">
        <p14:creationId xmlns:p14="http://schemas.microsoft.com/office/powerpoint/2010/main" val="14051144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p:cNvPicPr>
            <a:picLocks noChangeAspect="1"/>
          </p:cNvPicPr>
          <p:nvPr/>
        </p:nvPicPr>
        <p:blipFill>
          <a:blip r:embed="rId3"/>
          <a:stretch>
            <a:fillRect/>
          </a:stretch>
        </p:blipFill>
        <p:spPr>
          <a:xfrm>
            <a:off x="216000" y="1080000"/>
            <a:ext cx="4291956" cy="2202435"/>
          </a:xfrm>
          <a:prstGeom prst="rect">
            <a:avLst/>
          </a:prstGeom>
        </p:spPr>
      </p:pic>
      <p:cxnSp>
        <p:nvCxnSpPr>
          <p:cNvPr id="7" name="直線コネクタ 6"/>
          <p:cNvCxnSpPr/>
          <p:nvPr/>
        </p:nvCxnSpPr>
        <p:spPr>
          <a:xfrm>
            <a:off x="216000" y="468000"/>
            <a:ext cx="8676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テキスト ボックス 7"/>
          <p:cNvSpPr txBox="1"/>
          <p:nvPr/>
        </p:nvSpPr>
        <p:spPr>
          <a:xfrm>
            <a:off x="225976" y="36000"/>
            <a:ext cx="391325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ja-JP" altLang="en-US" sz="2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主要経済</a:t>
            </a:r>
            <a:r>
              <a:rPr kumimoji="1" lang="ja-JP" altLang="en-US" sz="24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指標</a:t>
            </a:r>
            <a:r>
              <a:rPr kumimoji="1" lang="ja-JP" altLang="en-US" sz="1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en-US" altLang="ja-JP" sz="1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2019</a:t>
            </a:r>
            <a:r>
              <a:rPr kumimoji="1" lang="ja-JP" altLang="en-US" sz="1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年まで）</a:t>
            </a:r>
            <a:r>
              <a:rPr kumimoji="1" lang="en-US" altLang="ja-JP" sz="24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t>
            </a:r>
            <a:endParaRPr kumimoji="1" lang="ja-JP" altLang="en-US" sz="2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38" name="テキスト ボックス 37">
            <a:extLst>
              <a:ext uri="{FF2B5EF4-FFF2-40B4-BE49-F238E27FC236}">
                <a16:creationId xmlns:a16="http://schemas.microsoft.com/office/drawing/2014/main" id="{4C81971A-2CE0-454B-8576-01EDAA8E2AFB}"/>
              </a:ext>
            </a:extLst>
          </p:cNvPr>
          <p:cNvSpPr txBox="1"/>
          <p:nvPr/>
        </p:nvSpPr>
        <p:spPr>
          <a:xfrm>
            <a:off x="191045" y="3437140"/>
            <a:ext cx="8343355" cy="307777"/>
          </a:xfrm>
          <a:prstGeom prst="rect">
            <a:avLst/>
          </a:prstGeom>
          <a:solidFill>
            <a:schemeClr val="accent2">
              <a:lumMod val="40000"/>
              <a:lumOff val="60000"/>
            </a:schemeClr>
          </a:solidFill>
          <a:ln>
            <a:solidFill>
              <a:schemeClr val="accent2"/>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景気動向指数</a:t>
            </a:r>
            <a:r>
              <a:rPr kumimoji="1" lang="en-US" altLang="ja-JP" sz="14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p>
        </p:txBody>
      </p:sp>
      <p:sp>
        <p:nvSpPr>
          <p:cNvPr id="19" name="正方形/長方形 18"/>
          <p:cNvSpPr/>
          <p:nvPr/>
        </p:nvSpPr>
        <p:spPr>
          <a:xfrm>
            <a:off x="4766040" y="6506480"/>
            <a:ext cx="3621081"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出典：内閣府「景気動向指数」をもとに副首都推進局で作成</a:t>
            </a:r>
            <a:endParaRPr kumimoji="1" lang="en-US" altLang="zh-TW"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20" name="テキスト ボックス 19">
            <a:extLst>
              <a:ext uri="{FF2B5EF4-FFF2-40B4-BE49-F238E27FC236}">
                <a16:creationId xmlns:a16="http://schemas.microsoft.com/office/drawing/2014/main" id="{81173595-9358-4680-A074-1AC91BCD0A38}"/>
              </a:ext>
            </a:extLst>
          </p:cNvPr>
          <p:cNvSpPr txBox="1"/>
          <p:nvPr/>
        </p:nvSpPr>
        <p:spPr>
          <a:xfrm>
            <a:off x="191045" y="3770038"/>
            <a:ext cx="884806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大阪府では、リーマンショック後の</a:t>
            </a:r>
            <a:r>
              <a:rPr kumimoji="1"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2009</a:t>
            </a: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年</a:t>
            </a:r>
            <a:r>
              <a:rPr kumimoji="1"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6</a:t>
            </a: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月（</a:t>
            </a:r>
            <a:r>
              <a:rPr kumimoji="1"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66.1</a:t>
            </a: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）からコロナ禍前の</a:t>
            </a:r>
            <a:r>
              <a:rPr kumimoji="1"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2018</a:t>
            </a: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年</a:t>
            </a:r>
            <a:r>
              <a:rPr kumimoji="1"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10</a:t>
            </a: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月（</a:t>
            </a:r>
            <a:r>
              <a:rPr kumimoji="1"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107.1</a:t>
            </a: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）まで</a:t>
            </a:r>
            <a:r>
              <a:rPr kumimoji="1"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41</a:t>
            </a: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ポイントの伸び</a:t>
            </a:r>
            <a:r>
              <a:rPr kumimoji="1" lang="ja-JP" altLang="en-US"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endParaRPr kumimoji="1"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全国では、</a:t>
            </a:r>
            <a:r>
              <a:rPr kumimoji="1"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2009</a:t>
            </a: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年</a:t>
            </a:r>
            <a:r>
              <a:rPr kumimoji="1"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3</a:t>
            </a: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月（</a:t>
            </a:r>
            <a:r>
              <a:rPr kumimoji="1"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71.4</a:t>
            </a: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）から</a:t>
            </a:r>
            <a:r>
              <a:rPr kumimoji="1"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2017</a:t>
            </a: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年</a:t>
            </a:r>
            <a:r>
              <a:rPr kumimoji="1"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12</a:t>
            </a: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月（</a:t>
            </a:r>
            <a:r>
              <a:rPr kumimoji="1"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106.4</a:t>
            </a: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）まで</a:t>
            </a:r>
            <a:r>
              <a:rPr kumimoji="1"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35</a:t>
            </a: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ポイントの伸び</a:t>
            </a:r>
            <a:r>
              <a:rPr kumimoji="1" lang="ja-JP" altLang="en-US"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endParaRPr kumimoji="1"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27" name="テキスト ボックス 26">
            <a:extLst>
              <a:ext uri="{FF2B5EF4-FFF2-40B4-BE49-F238E27FC236}">
                <a16:creationId xmlns:a16="http://schemas.microsoft.com/office/drawing/2014/main" id="{7CC85C83-09DA-40C9-8371-97E19BD22D0C}"/>
              </a:ext>
            </a:extLst>
          </p:cNvPr>
          <p:cNvSpPr txBox="1"/>
          <p:nvPr/>
        </p:nvSpPr>
        <p:spPr>
          <a:xfrm>
            <a:off x="216000" y="540000"/>
            <a:ext cx="8640000" cy="309600"/>
          </a:xfrm>
          <a:prstGeom prst="rect">
            <a:avLst/>
          </a:prstGeom>
          <a:solidFill>
            <a:schemeClr val="accent2">
              <a:lumMod val="40000"/>
              <a:lumOff val="60000"/>
            </a:schemeClr>
          </a:solidFill>
          <a:ln>
            <a:solidFill>
              <a:schemeClr val="accent2"/>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府内</a:t>
            </a:r>
            <a:r>
              <a:rPr kumimoji="1" lang="ja-JP" altLang="en-US" sz="14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総生産</a:t>
            </a:r>
            <a:r>
              <a:rPr kumimoji="1" lang="en-US" altLang="ja-JP" sz="14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endParaRPr kumimoji="1" lang="en-US" altLang="ja-JP"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28" name="正方形/長方形 27">
            <a:extLst>
              <a:ext uri="{FF2B5EF4-FFF2-40B4-BE49-F238E27FC236}">
                <a16:creationId xmlns:a16="http://schemas.microsoft.com/office/drawing/2014/main" id="{712732F7-3AEA-46D2-BA80-852DD97F0E79}"/>
              </a:ext>
            </a:extLst>
          </p:cNvPr>
          <p:cNvSpPr/>
          <p:nvPr/>
        </p:nvSpPr>
        <p:spPr>
          <a:xfrm>
            <a:off x="4788000" y="3024000"/>
            <a:ext cx="3672000"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出典：内閣府「国民経済計算」、内閣府「県民経済計算」</a:t>
            </a:r>
            <a:r>
              <a:rPr kumimoji="1" lang="ja-JP" altLang="en-US" sz="10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をもとに</a:t>
            </a:r>
            <a:endParaRPr kumimoji="1" lang="en-US" altLang="ja-JP" sz="10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t>
            </a:r>
            <a:r>
              <a:rPr kumimoji="1" lang="ja-JP" altLang="en-US" sz="10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副首都</a:t>
            </a:r>
            <a:r>
              <a:rPr kumimoji="1" lang="ja-JP" altLang="en-US"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推進局で作成</a:t>
            </a:r>
          </a:p>
        </p:txBody>
      </p:sp>
      <p:sp>
        <p:nvSpPr>
          <p:cNvPr id="30" name="テキスト ボックス 29"/>
          <p:cNvSpPr txBox="1"/>
          <p:nvPr/>
        </p:nvSpPr>
        <p:spPr>
          <a:xfrm>
            <a:off x="216000" y="864000"/>
            <a:ext cx="6120000" cy="288000"/>
          </a:xfrm>
          <a:prstGeom prst="rect">
            <a:avLst/>
          </a:prstGeom>
          <a:noFill/>
        </p:spPr>
        <p:txBody>
          <a:bodyPr wrap="square" lIns="36000" tIns="36000" rIns="36000" bIns="3600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東京都と比べ低い水準となっているものの、</a:t>
            </a:r>
            <a:r>
              <a:rPr kumimoji="1"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2013</a:t>
            </a: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年から微増で推移している。</a:t>
            </a:r>
          </a:p>
        </p:txBody>
      </p:sp>
      <p:sp>
        <p:nvSpPr>
          <p:cNvPr id="33" name="正方形/長方形 32"/>
          <p:cNvSpPr/>
          <p:nvPr/>
        </p:nvSpPr>
        <p:spPr>
          <a:xfrm>
            <a:off x="286856" y="6481449"/>
            <a:ext cx="3700871"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出典：大阪府「景気動向指数」をもとに副首都推進局で作成</a:t>
            </a:r>
            <a:endParaRPr kumimoji="1" lang="en-US" altLang="zh-TW"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6" name="テキスト ボックス 5"/>
          <p:cNvSpPr txBox="1"/>
          <p:nvPr/>
        </p:nvSpPr>
        <p:spPr>
          <a:xfrm>
            <a:off x="3991782" y="4523690"/>
            <a:ext cx="1595081"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2015</a:t>
            </a: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年＝</a:t>
            </a:r>
            <a:r>
              <a:rPr kumimoji="1" lang="en-US" altLang="ja-JP"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100</a:t>
            </a:r>
            <a:endPar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26" name="スライド番号プレースホルダー 3"/>
          <p:cNvSpPr>
            <a:spLocks noGrp="1"/>
          </p:cNvSpPr>
          <p:nvPr>
            <p:ph type="sldNum" sz="quarter" idx="12"/>
          </p:nvPr>
        </p:nvSpPr>
        <p:spPr>
          <a:xfrm>
            <a:off x="7086600" y="6483071"/>
            <a:ext cx="20574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8CA411-231B-42B9-AF63-97A64194AA60}" type="slidenum">
              <a:rPr kumimoji="1" lang="ja-JP" altLang="en-US" sz="1400" b="1" i="0" u="none" strike="noStrike" kern="1200" cap="none" spc="0" normalizeH="0" baseline="0" noProof="0" smtClean="0">
                <a:ln>
                  <a:noFill/>
                </a:ln>
                <a:solidFill>
                  <a:prstClr val="black"/>
                </a:solidFill>
                <a:effectLst/>
                <a:uLnTx/>
                <a:uFillTx/>
                <a:latin typeface="Calibri" panose="020F0502020204030204"/>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1" lang="ja-JP" altLang="en-US" sz="1400" b="1"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32" name="正方形/長方形 31"/>
          <p:cNvSpPr/>
          <p:nvPr/>
        </p:nvSpPr>
        <p:spPr>
          <a:xfrm>
            <a:off x="540000" y="2952000"/>
            <a:ext cx="3924000" cy="468000"/>
          </a:xfrm>
          <a:prstGeom prst="rect">
            <a:avLst/>
          </a:prstGeom>
        </p:spPr>
        <p:txBody>
          <a:bodyPr wrap="square" lIns="0" tIns="0" rIns="0" bIns="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a:t>
            </a:r>
            <a:r>
              <a:rPr kumimoji="1" lang="ja-JP" altLang="en-US" sz="1000" b="0" i="0" u="none" strike="noStrike" kern="12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全国のみ</a:t>
            </a:r>
            <a:r>
              <a:rPr kumimoji="1" lang="ja-JP" altLang="en-US" sz="1000" b="0" i="0" u="none" strike="noStrike" kern="12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mn-cs"/>
              </a:rPr>
              <a:t>右軸を参照</a:t>
            </a:r>
            <a:endParaRPr kumimoji="1" lang="ja-JP" altLang="en-US" sz="1000" b="0" i="0" u="none" strike="noStrike" kern="1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東京都、大阪府の</a:t>
            </a:r>
            <a:r>
              <a:rPr kumimoji="1"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2006</a:t>
            </a:r>
            <a:r>
              <a:rPr kumimoji="1" lang="ja-JP"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2010</a:t>
            </a:r>
            <a:r>
              <a:rPr kumimoji="1"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年度</a:t>
            </a:r>
            <a:r>
              <a:rPr kumimoji="1" lang="ja-JP"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については</a:t>
            </a:r>
            <a:r>
              <a:rPr kumimoji="1"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2018</a:t>
            </a:r>
            <a:r>
              <a:rPr kumimoji="1"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年度</a:t>
            </a:r>
            <a:r>
              <a:rPr kumimoji="1"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平成</a:t>
            </a:r>
            <a:r>
              <a:rPr kumimoji="1"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30</a:t>
            </a:r>
            <a:r>
              <a:rPr kumimoji="1"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年度</a:t>
            </a:r>
            <a:r>
              <a:rPr kumimoji="1" lang="en-US" altLang="ja-JP" sz="9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t>
            </a:r>
            <a:r>
              <a:rPr kumimoji="1" lang="ja-JP" altLang="en-US" sz="9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値</a:t>
            </a:r>
            <a:r>
              <a:rPr kumimoji="1" lang="ja-JP"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を、</a:t>
            </a:r>
            <a:r>
              <a:rPr kumimoji="1"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2011</a:t>
            </a:r>
            <a:r>
              <a:rPr kumimoji="1" lang="ja-JP"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2019</a:t>
            </a:r>
            <a:r>
              <a:rPr kumimoji="1"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年度について</a:t>
            </a:r>
            <a:r>
              <a:rPr kumimoji="1" lang="ja-JP"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は</a:t>
            </a:r>
            <a:r>
              <a:rPr kumimoji="1"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2019</a:t>
            </a:r>
            <a:r>
              <a:rPr kumimoji="1"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年度</a:t>
            </a:r>
            <a:r>
              <a:rPr kumimoji="1"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令和元年度</a:t>
            </a:r>
            <a:r>
              <a:rPr kumimoji="1"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値</a:t>
            </a:r>
            <a:r>
              <a:rPr kumimoji="1" lang="ja-JP"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を使用</a:t>
            </a:r>
            <a:endParaRPr kumimoji="1"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36" name="テキスト ボックス 56"/>
          <p:cNvSpPr txBox="1"/>
          <p:nvPr/>
        </p:nvSpPr>
        <p:spPr>
          <a:xfrm>
            <a:off x="1692000" y="1332000"/>
            <a:ext cx="324000" cy="216000"/>
          </a:xfrm>
          <a:prstGeom prst="rect">
            <a:avLst/>
          </a:prstGeom>
          <a:noFill/>
        </p:spPr>
        <p:txBody>
          <a:bodyPr wrap="none" lIns="0" tIns="0" rIns="0" bIns="0" rtlCol="0" anchor="ctr" anchorCtr="1">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東京</a:t>
            </a:r>
            <a:endParaRPr kumimoji="1" lang="en-US" altLang="ja-JP"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cxnSp>
        <p:nvCxnSpPr>
          <p:cNvPr id="37" name="直線コネクタ 36"/>
          <p:cNvCxnSpPr/>
          <p:nvPr/>
        </p:nvCxnSpPr>
        <p:spPr>
          <a:xfrm flipH="1" flipV="1">
            <a:off x="1836000" y="1512000"/>
            <a:ext cx="162000" cy="17111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テキスト ボックス 56"/>
          <p:cNvSpPr txBox="1"/>
          <p:nvPr/>
        </p:nvSpPr>
        <p:spPr>
          <a:xfrm>
            <a:off x="2016000" y="2412000"/>
            <a:ext cx="324000" cy="216000"/>
          </a:xfrm>
          <a:prstGeom prst="rect">
            <a:avLst/>
          </a:prstGeom>
          <a:noFill/>
        </p:spPr>
        <p:txBody>
          <a:bodyPr wrap="none" lIns="0" tIns="0" rIns="0" bIns="0" rtlCol="0" anchor="ctr" anchorCtr="1">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cs typeface="+mn-cs"/>
              </a:rPr>
              <a:t>大阪</a:t>
            </a:r>
            <a:endParaRPr kumimoji="1" lang="en-US" altLang="ja-JP"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cxnSp>
        <p:nvCxnSpPr>
          <p:cNvPr id="41" name="直線コネクタ 40"/>
          <p:cNvCxnSpPr/>
          <p:nvPr/>
        </p:nvCxnSpPr>
        <p:spPr>
          <a:xfrm flipH="1" flipV="1">
            <a:off x="1980000" y="2268000"/>
            <a:ext cx="162000" cy="17111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6" name="テキスト ボックス 56"/>
          <p:cNvSpPr txBox="1"/>
          <p:nvPr/>
        </p:nvSpPr>
        <p:spPr>
          <a:xfrm>
            <a:off x="1836000" y="1800000"/>
            <a:ext cx="324000" cy="216000"/>
          </a:xfrm>
          <a:prstGeom prst="rect">
            <a:avLst/>
          </a:prstGeom>
          <a:noFill/>
        </p:spPr>
        <p:txBody>
          <a:bodyPr wrap="none" lIns="0" tIns="0" rIns="0" bIns="0" rtlCol="0" anchor="ctr" anchorCtr="1">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cs typeface="+mn-cs"/>
              </a:rPr>
              <a:t>全国</a:t>
            </a:r>
            <a:endParaRPr kumimoji="1" lang="en-US" altLang="ja-JP"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cxnSp>
        <p:nvCxnSpPr>
          <p:cNvPr id="47" name="直線コネクタ 46"/>
          <p:cNvCxnSpPr/>
          <p:nvPr/>
        </p:nvCxnSpPr>
        <p:spPr>
          <a:xfrm flipH="1" flipV="1">
            <a:off x="2052000" y="1980000"/>
            <a:ext cx="162000" cy="17111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9" name="テキスト ボックス 48"/>
          <p:cNvSpPr txBox="1"/>
          <p:nvPr/>
        </p:nvSpPr>
        <p:spPr>
          <a:xfrm>
            <a:off x="6120000" y="1116000"/>
            <a:ext cx="1260000" cy="252000"/>
          </a:xfrm>
          <a:prstGeom prst="rect">
            <a:avLst/>
          </a:prstGeom>
          <a:noFill/>
        </p:spPr>
        <p:txBody>
          <a:bodyPr wrap="square" lIns="0" tIns="0" rIns="0" bIns="0" rtlCol="0" anchor="ctr" anchorCtr="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対前年度伸び率</a:t>
            </a:r>
            <a:endPar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pic>
        <p:nvPicPr>
          <p:cNvPr id="9" name="図 8"/>
          <p:cNvPicPr>
            <a:picLocks noChangeAspect="1"/>
          </p:cNvPicPr>
          <p:nvPr/>
        </p:nvPicPr>
        <p:blipFill>
          <a:blip r:embed="rId4"/>
          <a:stretch>
            <a:fillRect/>
          </a:stretch>
        </p:blipFill>
        <p:spPr>
          <a:xfrm>
            <a:off x="4716000" y="1548000"/>
            <a:ext cx="4079649" cy="745688"/>
          </a:xfrm>
          <a:prstGeom prst="rect">
            <a:avLst/>
          </a:prstGeom>
        </p:spPr>
      </p:pic>
      <p:sp>
        <p:nvSpPr>
          <p:cNvPr id="50" name="テキスト ボックス 49">
            <a:extLst>
              <a:ext uri="{FF2B5EF4-FFF2-40B4-BE49-F238E27FC236}">
                <a16:creationId xmlns:a16="http://schemas.microsoft.com/office/drawing/2014/main" id="{0DA68261-63E4-45FB-BF1B-207F356E738C}"/>
              </a:ext>
            </a:extLst>
          </p:cNvPr>
          <p:cNvSpPr txBox="1"/>
          <p:nvPr/>
        </p:nvSpPr>
        <p:spPr>
          <a:xfrm>
            <a:off x="8064000" y="1296000"/>
            <a:ext cx="684000" cy="252000"/>
          </a:xfrm>
          <a:prstGeom prst="rect">
            <a:avLst/>
          </a:prstGeom>
          <a:noFill/>
        </p:spPr>
        <p:txBody>
          <a:bodyPr wrap="none" lIns="0" tIns="0" rIns="0" bIns="0" rtlCol="0" anchor="ctr" anchorCtr="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cs typeface="+mn-cs"/>
              </a:rPr>
              <a:t>（単位：％）</a:t>
            </a:r>
            <a:endParaRPr kumimoji="1" lang="ja-JP" altLang="en-US"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pic>
        <p:nvPicPr>
          <p:cNvPr id="3" name="図 2"/>
          <p:cNvPicPr>
            <a:picLocks noChangeAspect="1"/>
          </p:cNvPicPr>
          <p:nvPr/>
        </p:nvPicPr>
        <p:blipFill>
          <a:blip r:embed="rId5"/>
          <a:stretch>
            <a:fillRect/>
          </a:stretch>
        </p:blipFill>
        <p:spPr>
          <a:xfrm>
            <a:off x="216000" y="4212000"/>
            <a:ext cx="4298053" cy="2164268"/>
          </a:xfrm>
          <a:prstGeom prst="rect">
            <a:avLst/>
          </a:prstGeom>
        </p:spPr>
      </p:pic>
      <p:pic>
        <p:nvPicPr>
          <p:cNvPr id="5" name="図 4"/>
          <p:cNvPicPr>
            <a:picLocks noChangeAspect="1"/>
          </p:cNvPicPr>
          <p:nvPr/>
        </p:nvPicPr>
        <p:blipFill>
          <a:blip r:embed="rId6"/>
          <a:stretch>
            <a:fillRect/>
          </a:stretch>
        </p:blipFill>
        <p:spPr>
          <a:xfrm>
            <a:off x="4680000" y="4320000"/>
            <a:ext cx="4151736" cy="2176461"/>
          </a:xfrm>
          <a:prstGeom prst="rect">
            <a:avLst/>
          </a:prstGeom>
        </p:spPr>
      </p:pic>
    </p:spTree>
    <p:extLst>
      <p:ext uri="{BB962C8B-B14F-4D97-AF65-F5344CB8AC3E}">
        <p14:creationId xmlns:p14="http://schemas.microsoft.com/office/powerpoint/2010/main" val="31047435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preferRelativeResize="0">
            <a:picLocks/>
          </p:cNvPicPr>
          <p:nvPr/>
        </p:nvPicPr>
        <p:blipFill>
          <a:blip r:embed="rId3"/>
          <a:stretch>
            <a:fillRect/>
          </a:stretch>
        </p:blipFill>
        <p:spPr>
          <a:xfrm>
            <a:off x="216000" y="4680000"/>
            <a:ext cx="4284000" cy="2124000"/>
          </a:xfrm>
          <a:prstGeom prst="rect">
            <a:avLst/>
          </a:prstGeom>
        </p:spPr>
      </p:pic>
      <p:pic>
        <p:nvPicPr>
          <p:cNvPr id="2" name="図 1"/>
          <p:cNvPicPr preferRelativeResize="0">
            <a:picLocks/>
          </p:cNvPicPr>
          <p:nvPr/>
        </p:nvPicPr>
        <p:blipFill>
          <a:blip r:embed="rId4"/>
          <a:stretch>
            <a:fillRect/>
          </a:stretch>
        </p:blipFill>
        <p:spPr>
          <a:xfrm>
            <a:off x="4896000" y="1296000"/>
            <a:ext cx="4068000" cy="2412000"/>
          </a:xfrm>
          <a:prstGeom prst="rect">
            <a:avLst/>
          </a:prstGeom>
        </p:spPr>
      </p:pic>
      <p:cxnSp>
        <p:nvCxnSpPr>
          <p:cNvPr id="7" name="直線コネクタ 6"/>
          <p:cNvCxnSpPr/>
          <p:nvPr/>
        </p:nvCxnSpPr>
        <p:spPr>
          <a:xfrm>
            <a:off x="216000" y="468000"/>
            <a:ext cx="8676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テキスト ボックス 7"/>
          <p:cNvSpPr txBox="1"/>
          <p:nvPr/>
        </p:nvSpPr>
        <p:spPr>
          <a:xfrm>
            <a:off x="225976" y="36000"/>
            <a:ext cx="391164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a:t>
            </a:r>
            <a:r>
              <a:rPr kumimoji="1" lang="ja-JP" altLang="en-US" sz="24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主要経済</a:t>
            </a:r>
            <a:r>
              <a:rPr kumimoji="1" lang="ja-JP" altLang="en-US" sz="24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指標</a:t>
            </a:r>
            <a:r>
              <a:rPr kumimoji="1" lang="en-US" altLang="ja-JP"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a:t>
            </a:r>
            <a:r>
              <a:rPr kumimoji="1" lang="ja-JP" altLang="en-US"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２０１９年まで）</a:t>
            </a:r>
            <a:r>
              <a:rPr kumimoji="1" lang="en-US" altLang="ja-JP" sz="24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a:t>
            </a:r>
            <a:endParaRPr kumimoji="1" lang="ja-JP" altLang="en-US" sz="20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endParaRPr>
          </a:p>
        </p:txBody>
      </p:sp>
      <p:sp>
        <p:nvSpPr>
          <p:cNvPr id="38" name="テキスト ボックス 37">
            <a:extLst>
              <a:ext uri="{FF2B5EF4-FFF2-40B4-BE49-F238E27FC236}">
                <a16:creationId xmlns:a16="http://schemas.microsoft.com/office/drawing/2014/main" id="{E272E932-21FB-41AA-8D47-84DBC78E0F80}"/>
              </a:ext>
            </a:extLst>
          </p:cNvPr>
          <p:cNvSpPr txBox="1"/>
          <p:nvPr/>
        </p:nvSpPr>
        <p:spPr>
          <a:xfrm>
            <a:off x="158858" y="517647"/>
            <a:ext cx="4620531" cy="309600"/>
          </a:xfrm>
          <a:prstGeom prst="rect">
            <a:avLst/>
          </a:prstGeom>
          <a:solidFill>
            <a:schemeClr val="accent2">
              <a:lumMod val="40000"/>
              <a:lumOff val="60000"/>
            </a:schemeClr>
          </a:solidFill>
          <a:ln>
            <a:solidFill>
              <a:schemeClr val="accent2"/>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有効求人倍率（季節調整値）</a:t>
            </a:r>
            <a:r>
              <a:rPr kumimoji="1" lang="en-US" altLang="ja-JP"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p>
        </p:txBody>
      </p:sp>
      <p:sp>
        <p:nvSpPr>
          <p:cNvPr id="41" name="テキスト ボックス 40">
            <a:extLst>
              <a:ext uri="{FF2B5EF4-FFF2-40B4-BE49-F238E27FC236}">
                <a16:creationId xmlns:a16="http://schemas.microsoft.com/office/drawing/2014/main" id="{C0917E73-B236-42C5-AC96-92D4953AB4BC}"/>
              </a:ext>
            </a:extLst>
          </p:cNvPr>
          <p:cNvSpPr txBox="1"/>
          <p:nvPr/>
        </p:nvSpPr>
        <p:spPr>
          <a:xfrm>
            <a:off x="4908887" y="517647"/>
            <a:ext cx="4119132" cy="307777"/>
          </a:xfrm>
          <a:prstGeom prst="rect">
            <a:avLst/>
          </a:prstGeom>
          <a:solidFill>
            <a:schemeClr val="accent2">
              <a:lumMod val="40000"/>
              <a:lumOff val="60000"/>
            </a:schemeClr>
          </a:solidFill>
          <a:ln>
            <a:solidFill>
              <a:schemeClr val="accent2"/>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完全</a:t>
            </a:r>
            <a:r>
              <a:rPr kumimoji="1" lang="ja-JP" altLang="en-US" sz="14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失業率</a:t>
            </a:r>
            <a:r>
              <a:rPr kumimoji="1" lang="en-US" altLang="ja-JP" sz="14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t>
            </a:r>
            <a:endParaRPr kumimoji="1" lang="en-US" altLang="ja-JP"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52" name="テキスト ボックス 51">
            <a:extLst>
              <a:ext uri="{FF2B5EF4-FFF2-40B4-BE49-F238E27FC236}">
                <a16:creationId xmlns:a16="http://schemas.microsoft.com/office/drawing/2014/main" id="{0DA68261-63E4-45FB-BF1B-207F356E738C}"/>
              </a:ext>
            </a:extLst>
          </p:cNvPr>
          <p:cNvSpPr txBox="1"/>
          <p:nvPr/>
        </p:nvSpPr>
        <p:spPr>
          <a:xfrm>
            <a:off x="4896000" y="1260000"/>
            <a:ext cx="432000" cy="252000"/>
          </a:xfrm>
          <a:prstGeom prst="rect">
            <a:avLst/>
          </a:prstGeom>
          <a:noFill/>
        </p:spPr>
        <p:txBody>
          <a:bodyPr wrap="none" lIns="0" tIns="0" rIns="0" bIns="0" rtlCol="0" anchor="ctr" anchorCtr="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rPr>
              <a:t>（</a:t>
            </a:r>
            <a:r>
              <a:rPr lang="ja-JP" altLang="en-US" sz="1000" dirty="0">
                <a:solidFill>
                  <a:prstClr val="black"/>
                </a:solidFill>
                <a:latin typeface="BIZ UDゴシック" panose="020B0400000000000000" pitchFamily="49" charset="-128"/>
                <a:ea typeface="BIZ UDゴシック" panose="020B0400000000000000" pitchFamily="49" charset="-128"/>
              </a:rPr>
              <a:t>％</a:t>
            </a:r>
            <a:r>
              <a:rPr kumimoji="1" lang="ja-JP" altLang="en-US" sz="100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rPr>
              <a:t>）</a:t>
            </a:r>
            <a:endParaRPr kumimoji="1" lang="ja-JP" altLang="en-US"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19" name="テキスト ボックス 18"/>
          <p:cNvSpPr txBox="1"/>
          <p:nvPr/>
        </p:nvSpPr>
        <p:spPr>
          <a:xfrm>
            <a:off x="203476" y="3682737"/>
            <a:ext cx="428364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出典：厚生労働省 「</a:t>
            </a:r>
            <a:r>
              <a:rPr kumimoji="1" lang="zh-TW" altLang="en-US"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職業安定業務統計</a:t>
            </a:r>
            <a:r>
              <a:rPr kumimoji="1" lang="ja-JP" altLang="en-US"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」をもとに副首都推進局で作成</a:t>
            </a:r>
            <a:endParaRPr kumimoji="1" lang="en-US" altLang="zh-TW"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0" name="テキスト ボックス 19"/>
          <p:cNvSpPr txBox="1"/>
          <p:nvPr/>
        </p:nvSpPr>
        <p:spPr>
          <a:xfrm>
            <a:off x="144000" y="792000"/>
            <a:ext cx="464363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東京都より低い状況であるが、</a:t>
            </a:r>
            <a:r>
              <a:rPr kumimoji="1"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2017</a:t>
            </a: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年に入って全国平均を上回り、</a:t>
            </a:r>
            <a:r>
              <a:rPr kumimoji="1" lang="en-US" altLang="ja-JP"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2018</a:t>
            </a:r>
            <a:r>
              <a:rPr kumimoji="1" lang="ja-JP" altLang="en-US"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年第</a:t>
            </a:r>
            <a:r>
              <a:rPr kumimoji="1" lang="en-US" altLang="ja-JP"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4</a:t>
            </a:r>
            <a:r>
              <a:rPr kumimoji="1" lang="ja-JP" altLang="en-US"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四半期で</a:t>
            </a: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は全国を</a:t>
            </a:r>
            <a:r>
              <a:rPr kumimoji="1"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0.18</a:t>
            </a: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上回る</a:t>
            </a:r>
            <a:r>
              <a:rPr kumimoji="1" lang="ja-JP" altLang="en-US"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t>
            </a:r>
            <a:endPar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34" name="テキスト ボックス 33"/>
          <p:cNvSpPr txBox="1"/>
          <p:nvPr/>
        </p:nvSpPr>
        <p:spPr>
          <a:xfrm>
            <a:off x="4896000" y="828000"/>
            <a:ext cx="427210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最も数値が悪かった</a:t>
            </a:r>
            <a:r>
              <a:rPr kumimoji="1"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2010</a:t>
            </a: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年から次第に改善し、全国平均との差が</a:t>
            </a:r>
            <a:r>
              <a:rPr kumimoji="1" lang="en-US" altLang="ja-JP"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0.5</a:t>
            </a:r>
            <a:r>
              <a:rPr kumimoji="1" lang="ja-JP" altLang="en-US"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ポイントまで</a:t>
            </a: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縮小。</a:t>
            </a:r>
          </a:p>
        </p:txBody>
      </p:sp>
      <p:sp>
        <p:nvSpPr>
          <p:cNvPr id="40" name="テキスト ボックス 39"/>
          <p:cNvSpPr txBox="1"/>
          <p:nvPr/>
        </p:nvSpPr>
        <p:spPr>
          <a:xfrm>
            <a:off x="130283" y="3951393"/>
            <a:ext cx="4316619" cy="307777"/>
          </a:xfrm>
          <a:prstGeom prst="rect">
            <a:avLst/>
          </a:prstGeom>
          <a:solidFill>
            <a:schemeClr val="accent2">
              <a:lumMod val="40000"/>
              <a:lumOff val="60000"/>
            </a:schemeClr>
          </a:solidFill>
          <a:ln>
            <a:solidFill>
              <a:schemeClr val="accent2"/>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zh-TW"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中小企業景況調査</a:t>
            </a:r>
            <a:r>
              <a:rPr kumimoji="1"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業況判断</a:t>
            </a:r>
            <a:r>
              <a:rPr kumimoji="1" lang="ja-JP" altLang="en-US" sz="14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en-US" altLang="ja-JP" sz="14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DI</a:t>
            </a:r>
            <a:r>
              <a:rPr kumimoji="1" lang="ja-JP" altLang="en-US" sz="14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季節</a:t>
            </a:r>
            <a:r>
              <a:rPr kumimoji="1"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調整値）</a:t>
            </a:r>
            <a:r>
              <a:rPr kumimoji="1" lang="en-US" altLang="ja-JP"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p>
        </p:txBody>
      </p:sp>
      <p:sp>
        <p:nvSpPr>
          <p:cNvPr id="44" name="テキスト ボックス 43"/>
          <p:cNvSpPr txBox="1"/>
          <p:nvPr/>
        </p:nvSpPr>
        <p:spPr>
          <a:xfrm>
            <a:off x="130283" y="4255479"/>
            <a:ext cx="452854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リーマンショック後の落ち込みを底に増加傾向。</a:t>
            </a:r>
            <a:endParaRPr kumimoji="1" lang="en-US" altLang="ja-JP"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全国</a:t>
            </a: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と同傾向で推移</a:t>
            </a:r>
            <a:r>
              <a:rPr kumimoji="1" lang="ja-JP" altLang="en-US"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t>
            </a:r>
            <a:endPar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50" name="正方形/長方形 49"/>
          <p:cNvSpPr/>
          <p:nvPr/>
        </p:nvSpPr>
        <p:spPr>
          <a:xfrm>
            <a:off x="99794" y="6646480"/>
            <a:ext cx="4240950" cy="2308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出典：中小企業基盤整備機構「</a:t>
            </a:r>
            <a:r>
              <a:rPr kumimoji="1" lang="zh-TW"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中小企業景況調査</a:t>
            </a:r>
            <a:r>
              <a:rPr kumimoji="1"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」をもとに副首都推進局で</a:t>
            </a:r>
            <a:r>
              <a:rPr kumimoji="1" lang="ja-JP" altLang="en-US" sz="9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作成</a:t>
            </a:r>
            <a:endParaRPr kumimoji="1" lang="en-US" altLang="zh-TW"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37" name="スライド番号プレースホルダー 3"/>
          <p:cNvSpPr>
            <a:spLocks noGrp="1"/>
          </p:cNvSpPr>
          <p:nvPr>
            <p:ph type="sldNum" sz="quarter" idx="12"/>
          </p:nvPr>
        </p:nvSpPr>
        <p:spPr>
          <a:xfrm>
            <a:off x="7086600" y="6483071"/>
            <a:ext cx="2057400" cy="365125"/>
          </a:xfrm>
        </p:spPr>
        <p:txBody>
          <a:bodyPr/>
          <a:lstStyle/>
          <a:p>
            <a:fld id="{138CA411-231B-42B9-AF63-97A64194AA60}" type="slidenum">
              <a:rPr lang="ja-JP" altLang="en-US" smtClean="0"/>
              <a:pPr/>
              <a:t>25</a:t>
            </a:fld>
            <a:endParaRPr lang="ja-JP" altLang="en-US" dirty="0"/>
          </a:p>
        </p:txBody>
      </p:sp>
      <p:sp>
        <p:nvSpPr>
          <p:cNvPr id="39" name="テキスト ボックス 38">
            <a:extLst>
              <a:ext uri="{FF2B5EF4-FFF2-40B4-BE49-F238E27FC236}">
                <a16:creationId xmlns:a16="http://schemas.microsoft.com/office/drawing/2014/main" id="{0DA68261-63E4-45FB-BF1B-207F356E738C}"/>
              </a:ext>
            </a:extLst>
          </p:cNvPr>
          <p:cNvSpPr txBox="1"/>
          <p:nvPr/>
        </p:nvSpPr>
        <p:spPr>
          <a:xfrm>
            <a:off x="8604000" y="3312000"/>
            <a:ext cx="432000" cy="252000"/>
          </a:xfrm>
          <a:prstGeom prst="rect">
            <a:avLst/>
          </a:prstGeom>
          <a:noFill/>
        </p:spPr>
        <p:txBody>
          <a:bodyPr wrap="none" lIns="0" tIns="0" rIns="0" bIns="0" rtlCol="0" anchor="ctr" anchorCtr="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rPr>
              <a:t>（</a:t>
            </a:r>
            <a:r>
              <a:rPr lang="ja-JP" altLang="en-US" sz="1000" noProof="0" dirty="0">
                <a:solidFill>
                  <a:prstClr val="black"/>
                </a:solidFill>
                <a:latin typeface="BIZ UDゴシック" panose="020B0400000000000000" pitchFamily="49" charset="-128"/>
                <a:ea typeface="BIZ UDゴシック" panose="020B0400000000000000" pitchFamily="49" charset="-128"/>
              </a:rPr>
              <a:t>年</a:t>
            </a:r>
            <a:r>
              <a:rPr kumimoji="1" lang="ja-JP" altLang="en-US" sz="100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rPr>
              <a:t>）</a:t>
            </a:r>
            <a:endParaRPr kumimoji="1" lang="ja-JP" altLang="en-US"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42" name="テキスト ボックス 56"/>
          <p:cNvSpPr txBox="1"/>
          <p:nvPr/>
        </p:nvSpPr>
        <p:spPr>
          <a:xfrm>
            <a:off x="5688000" y="2484000"/>
            <a:ext cx="324000" cy="216000"/>
          </a:xfrm>
          <a:prstGeom prst="rect">
            <a:avLst/>
          </a:prstGeom>
          <a:noFill/>
        </p:spPr>
        <p:txBody>
          <a:bodyPr wrap="none" lIns="0" tIns="0" rIns="0" bIns="0" rtlCol="0" anchor="ctr" anchorCtr="1">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東京</a:t>
            </a:r>
            <a:endParaRPr kumimoji="1" lang="en-US" altLang="ja-JP"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43" name="テキスト ボックス 56"/>
          <p:cNvSpPr txBox="1"/>
          <p:nvPr/>
        </p:nvSpPr>
        <p:spPr>
          <a:xfrm>
            <a:off x="6516000" y="1728000"/>
            <a:ext cx="324000" cy="216000"/>
          </a:xfrm>
          <a:prstGeom prst="rect">
            <a:avLst/>
          </a:prstGeom>
          <a:noFill/>
        </p:spPr>
        <p:txBody>
          <a:bodyPr wrap="none" lIns="0" tIns="0" rIns="0" bIns="0" rtlCol="0" anchor="ctr" anchorCtr="1">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rPr>
              <a:t>大阪</a:t>
            </a:r>
            <a:endParaRPr kumimoji="1" lang="en-US" altLang="ja-JP"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47" name="テキスト ボックス 56"/>
          <p:cNvSpPr txBox="1"/>
          <p:nvPr/>
        </p:nvSpPr>
        <p:spPr>
          <a:xfrm>
            <a:off x="7380000" y="2664000"/>
            <a:ext cx="324000" cy="216000"/>
          </a:xfrm>
          <a:prstGeom prst="rect">
            <a:avLst/>
          </a:prstGeom>
          <a:noFill/>
        </p:spPr>
        <p:txBody>
          <a:bodyPr wrap="none" lIns="0" tIns="0" rIns="0" bIns="0" rtlCol="0" anchor="ctr" anchorCtr="1">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rPr>
              <a:t>全国</a:t>
            </a:r>
            <a:endParaRPr kumimoji="1" lang="en-US" altLang="ja-JP"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cxnSp>
        <p:nvCxnSpPr>
          <p:cNvPr id="48" name="直線コネクタ 47"/>
          <p:cNvCxnSpPr/>
          <p:nvPr/>
        </p:nvCxnSpPr>
        <p:spPr>
          <a:xfrm flipH="1" flipV="1">
            <a:off x="5688000" y="2340000"/>
            <a:ext cx="162000" cy="17111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直線コネクタ 48"/>
          <p:cNvCxnSpPr/>
          <p:nvPr/>
        </p:nvCxnSpPr>
        <p:spPr>
          <a:xfrm flipV="1">
            <a:off x="6264000" y="1836000"/>
            <a:ext cx="252000" cy="144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直線コネクタ 52"/>
          <p:cNvCxnSpPr/>
          <p:nvPr/>
        </p:nvCxnSpPr>
        <p:spPr>
          <a:xfrm flipH="1" flipV="1">
            <a:off x="7344000" y="2520000"/>
            <a:ext cx="162000" cy="17111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4" name="テキスト ボックス 53">
            <a:extLst>
              <a:ext uri="{FF2B5EF4-FFF2-40B4-BE49-F238E27FC236}">
                <a16:creationId xmlns:a16="http://schemas.microsoft.com/office/drawing/2014/main" id="{0DA68261-63E4-45FB-BF1B-207F356E738C}"/>
              </a:ext>
            </a:extLst>
          </p:cNvPr>
          <p:cNvSpPr txBox="1"/>
          <p:nvPr/>
        </p:nvSpPr>
        <p:spPr>
          <a:xfrm>
            <a:off x="3960000" y="6372000"/>
            <a:ext cx="432000" cy="252000"/>
          </a:xfrm>
          <a:prstGeom prst="rect">
            <a:avLst/>
          </a:prstGeom>
          <a:noFill/>
        </p:spPr>
        <p:txBody>
          <a:bodyPr wrap="none" lIns="0" tIns="0" rIns="0" bIns="0" rtlCol="0" anchor="ctr" anchorCtr="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rPr>
              <a:t>（</a:t>
            </a:r>
            <a:r>
              <a:rPr lang="ja-JP" altLang="en-US" sz="900" noProof="0" dirty="0">
                <a:solidFill>
                  <a:prstClr val="black"/>
                </a:solidFill>
                <a:latin typeface="BIZ UDゴシック" panose="020B0400000000000000" pitchFamily="49" charset="-128"/>
                <a:ea typeface="BIZ UDゴシック" panose="020B0400000000000000" pitchFamily="49" charset="-128"/>
              </a:rPr>
              <a:t>年</a:t>
            </a:r>
            <a:r>
              <a:rPr kumimoji="1" lang="ja-JP" altLang="en-US" sz="90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rPr>
              <a:t>）</a:t>
            </a:r>
            <a:endParaRPr kumimoji="1"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56" name="テキスト ボックス 56"/>
          <p:cNvSpPr txBox="1"/>
          <p:nvPr/>
        </p:nvSpPr>
        <p:spPr>
          <a:xfrm>
            <a:off x="1980000" y="4932000"/>
            <a:ext cx="324000" cy="216000"/>
          </a:xfrm>
          <a:prstGeom prst="rect">
            <a:avLst/>
          </a:prstGeom>
          <a:noFill/>
        </p:spPr>
        <p:txBody>
          <a:bodyPr wrap="none" lIns="0" tIns="0" rIns="0" bIns="0" rtlCol="0" anchor="ctr" anchorCtr="1">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rPr>
              <a:t>大阪</a:t>
            </a:r>
            <a:endParaRPr kumimoji="1" lang="en-US" altLang="ja-JP"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57" name="テキスト ボックス 56"/>
          <p:cNvSpPr txBox="1"/>
          <p:nvPr/>
        </p:nvSpPr>
        <p:spPr>
          <a:xfrm>
            <a:off x="1692000" y="5688000"/>
            <a:ext cx="324000" cy="216000"/>
          </a:xfrm>
          <a:prstGeom prst="rect">
            <a:avLst/>
          </a:prstGeom>
          <a:noFill/>
        </p:spPr>
        <p:txBody>
          <a:bodyPr wrap="none" lIns="0" tIns="0" rIns="0" bIns="0" rtlCol="0" anchor="ctr" anchorCtr="1">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rPr>
              <a:t>全国</a:t>
            </a:r>
            <a:endParaRPr kumimoji="1" lang="en-US" altLang="ja-JP"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cxnSp>
        <p:nvCxnSpPr>
          <p:cNvPr id="58" name="直線コネクタ 57"/>
          <p:cNvCxnSpPr/>
          <p:nvPr/>
        </p:nvCxnSpPr>
        <p:spPr>
          <a:xfrm flipV="1">
            <a:off x="1764000" y="5076000"/>
            <a:ext cx="216000" cy="144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直線コネクタ 59"/>
          <p:cNvCxnSpPr/>
          <p:nvPr/>
        </p:nvCxnSpPr>
        <p:spPr>
          <a:xfrm flipH="1" flipV="1">
            <a:off x="1620000" y="5508000"/>
            <a:ext cx="162000" cy="17111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1" name="テキスト ボックス 50"/>
          <p:cNvSpPr txBox="1"/>
          <p:nvPr/>
        </p:nvSpPr>
        <p:spPr>
          <a:xfrm>
            <a:off x="5026936" y="3713217"/>
            <a:ext cx="428364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出典</a:t>
            </a:r>
            <a:r>
              <a:rPr kumimoji="1" lang="ja-JP" altLang="en-US" sz="10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：総務省統計局「労働力調査」</a:t>
            </a:r>
            <a:r>
              <a:rPr kumimoji="1" lang="ja-JP" altLang="en-US"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をもとに副首都推進局で作成</a:t>
            </a:r>
            <a:endParaRPr kumimoji="1" lang="en-US" altLang="zh-TW"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pic>
        <p:nvPicPr>
          <p:cNvPr id="9" name="図 8"/>
          <p:cNvPicPr>
            <a:picLocks noChangeAspect="1"/>
          </p:cNvPicPr>
          <p:nvPr/>
        </p:nvPicPr>
        <p:blipFill>
          <a:blip r:embed="rId5"/>
          <a:stretch>
            <a:fillRect/>
          </a:stretch>
        </p:blipFill>
        <p:spPr>
          <a:xfrm>
            <a:off x="180000" y="1224000"/>
            <a:ext cx="4676037" cy="2456901"/>
          </a:xfrm>
          <a:prstGeom prst="rect">
            <a:avLst/>
          </a:prstGeom>
        </p:spPr>
      </p:pic>
    </p:spTree>
    <p:extLst>
      <p:ext uri="{BB962C8B-B14F-4D97-AF65-F5344CB8AC3E}">
        <p14:creationId xmlns:p14="http://schemas.microsoft.com/office/powerpoint/2010/main" val="23464768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右矢印 56"/>
          <p:cNvSpPr/>
          <p:nvPr/>
        </p:nvSpPr>
        <p:spPr>
          <a:xfrm rot="616169">
            <a:off x="5279436" y="3170920"/>
            <a:ext cx="2592000" cy="324000"/>
          </a:xfrm>
          <a:prstGeom prst="right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BIZ UDPゴシック" panose="020B0400000000000000" pitchFamily="50" charset="-128"/>
              <a:ea typeface="BIZ UDPゴシック" panose="020B0400000000000000" pitchFamily="50" charset="-128"/>
            </a:endParaRPr>
          </a:p>
        </p:txBody>
      </p:sp>
      <p:cxnSp>
        <p:nvCxnSpPr>
          <p:cNvPr id="5" name="直線コネクタ 4"/>
          <p:cNvCxnSpPr/>
          <p:nvPr/>
        </p:nvCxnSpPr>
        <p:spPr>
          <a:xfrm>
            <a:off x="216000" y="468000"/>
            <a:ext cx="8676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テキスト ボックス 5"/>
          <p:cNvSpPr txBox="1"/>
          <p:nvPr/>
        </p:nvSpPr>
        <p:spPr>
          <a:xfrm>
            <a:off x="258442" y="36000"/>
            <a:ext cx="3680816" cy="461665"/>
          </a:xfrm>
          <a:prstGeom prst="rect">
            <a:avLst/>
          </a:prstGeom>
          <a:noFill/>
        </p:spPr>
        <p:txBody>
          <a:bodyPr wrap="none" rtlCol="0">
            <a:spAutoFit/>
          </a:bodyPr>
          <a:lstStyle/>
          <a:p>
            <a:r>
              <a:rPr lang="en-US" altLang="ja-JP" sz="2400" dirty="0" smtClean="0">
                <a:latin typeface="BIZ UDPゴシック" panose="020B0400000000000000" pitchFamily="50" charset="-128"/>
                <a:ea typeface="BIZ UDPゴシック" panose="020B0400000000000000" pitchFamily="50" charset="-128"/>
              </a:rPr>
              <a:t>【</a:t>
            </a:r>
            <a:r>
              <a:rPr lang="ja-JP" altLang="en-US" sz="2400" dirty="0" smtClean="0">
                <a:latin typeface="BIZ UDPゴシック" panose="020B0400000000000000" pitchFamily="50" charset="-128"/>
                <a:ea typeface="BIZ UDPゴシック" panose="020B0400000000000000" pitchFamily="50" charset="-128"/>
              </a:rPr>
              <a:t>市場の動向</a:t>
            </a:r>
            <a:r>
              <a:rPr lang="en-US" altLang="ja-JP" dirty="0">
                <a:solidFill>
                  <a:prstClr val="black"/>
                </a:solidFill>
                <a:latin typeface="BIZ UDPゴシック" panose="020B0400000000000000" pitchFamily="50" charset="-128"/>
                <a:ea typeface="BIZ UDPゴシック" panose="020B0400000000000000" pitchFamily="50" charset="-128"/>
              </a:rPr>
              <a:t>(</a:t>
            </a:r>
            <a:r>
              <a:rPr lang="ja-JP" altLang="en-US" dirty="0">
                <a:solidFill>
                  <a:prstClr val="black"/>
                </a:solidFill>
                <a:latin typeface="BIZ UDPゴシック" panose="020B0400000000000000" pitchFamily="50" charset="-128"/>
                <a:ea typeface="BIZ UDPゴシック" panose="020B0400000000000000" pitchFamily="50" charset="-128"/>
              </a:rPr>
              <a:t>２０１９年まで） </a:t>
            </a:r>
            <a:r>
              <a:rPr lang="en-US" altLang="ja-JP" sz="2400" dirty="0" smtClean="0">
                <a:latin typeface="BIZ UDPゴシック" panose="020B0400000000000000" pitchFamily="50" charset="-128"/>
                <a:ea typeface="BIZ UDPゴシック" panose="020B0400000000000000" pitchFamily="50" charset="-128"/>
              </a:rPr>
              <a:t>】</a:t>
            </a:r>
            <a:endParaRPr kumimoji="1" lang="ja-JP" altLang="en-US" sz="2000" dirty="0">
              <a:latin typeface="BIZ UDPゴシック" panose="020B0400000000000000" pitchFamily="50" charset="-128"/>
              <a:ea typeface="BIZ UDPゴシック" panose="020B0400000000000000" pitchFamily="50" charset="-128"/>
            </a:endParaRPr>
          </a:p>
        </p:txBody>
      </p:sp>
      <p:sp>
        <p:nvSpPr>
          <p:cNvPr id="50" name="テキスト ボックス 49"/>
          <p:cNvSpPr txBox="1"/>
          <p:nvPr/>
        </p:nvSpPr>
        <p:spPr>
          <a:xfrm>
            <a:off x="3195765" y="4532967"/>
            <a:ext cx="1548000" cy="1015663"/>
          </a:xfrm>
          <a:prstGeom prst="rect">
            <a:avLst/>
          </a:prstGeom>
          <a:noFill/>
        </p:spPr>
        <p:txBody>
          <a:bodyPr wrap="square" rtlCol="0">
            <a:spAutoFit/>
          </a:bodyPr>
          <a:lstStyle/>
          <a:p>
            <a:r>
              <a:rPr kumimoji="1" lang="en-US" altLang="ja-JP" sz="1000" dirty="0" smtClean="0">
                <a:latin typeface="BIZ UDPゴシック" panose="020B0400000000000000" pitchFamily="50" charset="-128"/>
                <a:ea typeface="BIZ UDPゴシック" panose="020B0400000000000000" pitchFamily="50" charset="-128"/>
              </a:rPr>
              <a:t>2019.1</a:t>
            </a:r>
            <a:r>
              <a:rPr kumimoji="1" lang="ja-JP" altLang="en-US" sz="1000" dirty="0" smtClean="0">
                <a:latin typeface="BIZ UDPゴシック" panose="020B0400000000000000" pitchFamily="50" charset="-128"/>
                <a:ea typeface="BIZ UDPゴシック" panose="020B0400000000000000" pitchFamily="50" charset="-128"/>
              </a:rPr>
              <a:t>には、</a:t>
            </a:r>
            <a:r>
              <a:rPr kumimoji="1" lang="en-US" altLang="ja-JP" sz="1000" dirty="0" smtClean="0">
                <a:latin typeface="BIZ UDPゴシック" panose="020B0400000000000000" pitchFamily="50" charset="-128"/>
                <a:ea typeface="BIZ UDPゴシック" panose="020B0400000000000000" pitchFamily="50" charset="-128"/>
              </a:rPr>
              <a:t>2011.3</a:t>
            </a:r>
            <a:r>
              <a:rPr kumimoji="1" lang="ja-JP" altLang="en-US" sz="1000" dirty="0" smtClean="0">
                <a:latin typeface="BIZ UDPゴシック" panose="020B0400000000000000" pitchFamily="50" charset="-128"/>
                <a:ea typeface="BIZ UDPゴシック" panose="020B0400000000000000" pitchFamily="50" charset="-128"/>
              </a:rPr>
              <a:t>の底値から</a:t>
            </a:r>
            <a:r>
              <a:rPr kumimoji="1" lang="en-US" altLang="ja-JP" sz="1000" dirty="0" smtClean="0">
                <a:latin typeface="BIZ UDPゴシック" panose="020B0400000000000000" pitchFamily="50" charset="-128"/>
                <a:ea typeface="BIZ UDPゴシック" panose="020B0400000000000000" pitchFamily="50" charset="-128"/>
              </a:rPr>
              <a:t>78</a:t>
            </a:r>
            <a:r>
              <a:rPr kumimoji="1" lang="ja-JP" altLang="en-US" sz="1000" dirty="0" smtClean="0">
                <a:latin typeface="BIZ UDPゴシック" panose="020B0400000000000000" pitchFamily="50" charset="-128"/>
                <a:ea typeface="BIZ UDPゴシック" panose="020B0400000000000000" pitchFamily="50" charset="-128"/>
              </a:rPr>
              <a:t>％の減。</a:t>
            </a:r>
            <a:endParaRPr kumimoji="1" lang="en-US" altLang="ja-JP" sz="1000" dirty="0" smtClean="0">
              <a:latin typeface="BIZ UDPゴシック" panose="020B0400000000000000" pitchFamily="50" charset="-128"/>
              <a:ea typeface="BIZ UDPゴシック" panose="020B0400000000000000" pitchFamily="50" charset="-128"/>
            </a:endParaRPr>
          </a:p>
          <a:p>
            <a:endParaRPr lang="en-US" altLang="ja-JP" sz="1000" dirty="0">
              <a:latin typeface="BIZ UDPゴシック" panose="020B0400000000000000" pitchFamily="50" charset="-128"/>
              <a:ea typeface="BIZ UDPゴシック" panose="020B0400000000000000" pitchFamily="50" charset="-128"/>
            </a:endParaRPr>
          </a:p>
          <a:p>
            <a:r>
              <a:rPr kumimoji="1" lang="ja-JP" altLang="en-US" sz="1000" dirty="0" smtClean="0">
                <a:latin typeface="BIZ UDPゴシック" panose="020B0400000000000000" pitchFamily="50" charset="-128"/>
                <a:ea typeface="BIZ UDPゴシック" panose="020B0400000000000000" pitchFamily="50" charset="-128"/>
              </a:rPr>
              <a:t>東京都と最大</a:t>
            </a:r>
            <a:r>
              <a:rPr kumimoji="1" lang="en-US" altLang="ja-JP" sz="1000" dirty="0" smtClean="0">
                <a:latin typeface="BIZ UDPゴシック" panose="020B0400000000000000" pitchFamily="50" charset="-128"/>
                <a:ea typeface="BIZ UDPゴシック" panose="020B0400000000000000" pitchFamily="50" charset="-128"/>
              </a:rPr>
              <a:t>3.6</a:t>
            </a:r>
            <a:r>
              <a:rPr kumimoji="1" lang="ja-JP" altLang="en-US" sz="1000" dirty="0" smtClean="0">
                <a:latin typeface="BIZ UDPゴシック" panose="020B0400000000000000" pitchFamily="50" charset="-128"/>
                <a:ea typeface="BIZ UDPゴシック" panose="020B0400000000000000" pitchFamily="50" charset="-128"/>
              </a:rPr>
              <a:t>ポイント</a:t>
            </a:r>
            <a:r>
              <a:rPr kumimoji="1" lang="ja-JP" altLang="en-US" sz="900" dirty="0" smtClean="0">
                <a:latin typeface="BIZ UDPゴシック" panose="020B0400000000000000" pitchFamily="50" charset="-128"/>
                <a:ea typeface="BIZ UDPゴシック" panose="020B0400000000000000" pitchFamily="50" charset="-128"/>
              </a:rPr>
              <a:t>（</a:t>
            </a:r>
            <a:r>
              <a:rPr kumimoji="1" lang="en-US" altLang="ja-JP" sz="900" dirty="0" smtClean="0">
                <a:latin typeface="BIZ UDPゴシック" panose="020B0400000000000000" pitchFamily="50" charset="-128"/>
                <a:ea typeface="BIZ UDPゴシック" panose="020B0400000000000000" pitchFamily="50" charset="-128"/>
              </a:rPr>
              <a:t>2015</a:t>
            </a:r>
            <a:r>
              <a:rPr lang="en-US" altLang="ja-JP" sz="900" dirty="0" smtClean="0">
                <a:latin typeface="BIZ UDPゴシック" panose="020B0400000000000000" pitchFamily="50" charset="-128"/>
                <a:ea typeface="BIZ UDPゴシック" panose="020B0400000000000000" pitchFamily="50" charset="-128"/>
              </a:rPr>
              <a:t>.</a:t>
            </a:r>
            <a:r>
              <a:rPr kumimoji="1" lang="en-US" altLang="ja-JP" sz="900" dirty="0" smtClean="0">
                <a:latin typeface="BIZ UDPゴシック" panose="020B0400000000000000" pitchFamily="50" charset="-128"/>
                <a:ea typeface="BIZ UDPゴシック" panose="020B0400000000000000" pitchFamily="50" charset="-128"/>
              </a:rPr>
              <a:t>9</a:t>
            </a:r>
            <a:r>
              <a:rPr kumimoji="1" lang="ja-JP" altLang="en-US" sz="900" dirty="0" smtClean="0">
                <a:latin typeface="BIZ UDPゴシック" panose="020B0400000000000000" pitchFamily="50" charset="-128"/>
                <a:ea typeface="BIZ UDPゴシック" panose="020B0400000000000000" pitchFamily="50" charset="-128"/>
              </a:rPr>
              <a:t>）</a:t>
            </a:r>
            <a:r>
              <a:rPr kumimoji="1" lang="ja-JP" altLang="en-US" sz="1000" dirty="0" smtClean="0">
                <a:latin typeface="BIZ UDPゴシック" panose="020B0400000000000000" pitchFamily="50" charset="-128"/>
                <a:ea typeface="BIZ UDPゴシック" panose="020B0400000000000000" pitchFamily="50" charset="-128"/>
              </a:rPr>
              <a:t>あった空室率の差も</a:t>
            </a:r>
            <a:r>
              <a:rPr kumimoji="1" lang="en-US" altLang="ja-JP" sz="1000" dirty="0" smtClean="0">
                <a:latin typeface="BIZ UDPゴシック" panose="020B0400000000000000" pitchFamily="50" charset="-128"/>
                <a:ea typeface="BIZ UDPゴシック" panose="020B0400000000000000" pitchFamily="50" charset="-128"/>
              </a:rPr>
              <a:t>0.8</a:t>
            </a:r>
            <a:r>
              <a:rPr lang="ja-JP" altLang="en-US" sz="1000" dirty="0" err="1" smtClean="0">
                <a:latin typeface="BIZ UDPゴシック" panose="020B0400000000000000" pitchFamily="50" charset="-128"/>
                <a:ea typeface="BIZ UDPゴシック" panose="020B0400000000000000" pitchFamily="50" charset="-128"/>
              </a:rPr>
              <a:t>まで</a:t>
            </a:r>
            <a:r>
              <a:rPr kumimoji="1" lang="ja-JP" altLang="en-US" sz="1000" dirty="0" smtClean="0">
                <a:latin typeface="BIZ UDPゴシック" panose="020B0400000000000000" pitchFamily="50" charset="-128"/>
                <a:ea typeface="BIZ UDPゴシック" panose="020B0400000000000000" pitchFamily="50" charset="-128"/>
              </a:rPr>
              <a:t>迫る。</a:t>
            </a:r>
            <a:endParaRPr kumimoji="1" lang="ja-JP" altLang="en-US" sz="1000" dirty="0">
              <a:latin typeface="BIZ UDPゴシック" panose="020B0400000000000000" pitchFamily="50" charset="-128"/>
              <a:ea typeface="BIZ UDPゴシック" panose="020B0400000000000000" pitchFamily="50" charset="-128"/>
            </a:endParaRPr>
          </a:p>
        </p:txBody>
      </p:sp>
      <p:sp>
        <p:nvSpPr>
          <p:cNvPr id="33" name="テキスト ボックス 32"/>
          <p:cNvSpPr txBox="1"/>
          <p:nvPr/>
        </p:nvSpPr>
        <p:spPr>
          <a:xfrm>
            <a:off x="354845" y="900000"/>
            <a:ext cx="4212000" cy="276999"/>
          </a:xfrm>
          <a:prstGeom prst="rect">
            <a:avLst/>
          </a:prstGeom>
          <a:solidFill>
            <a:schemeClr val="accent2">
              <a:lumMod val="40000"/>
              <a:lumOff val="60000"/>
            </a:schemeClr>
          </a:solidFill>
          <a:ln>
            <a:solidFill>
              <a:schemeClr val="accent2"/>
            </a:solidFill>
          </a:ln>
        </p:spPr>
        <p:txBody>
          <a:bodyPr wrap="square" rtlCol="0">
            <a:spAutoFit/>
          </a:bodyPr>
          <a:lstStyle/>
          <a:p>
            <a:r>
              <a:rPr lang="en-US" altLang="ja-JP" sz="1200" b="1" dirty="0" smtClean="0">
                <a:latin typeface="BIZ UDPゴシック" panose="020B0400000000000000" pitchFamily="50" charset="-128"/>
                <a:ea typeface="BIZ UDPゴシック" panose="020B0400000000000000" pitchFamily="50" charset="-128"/>
              </a:rPr>
              <a:t>【</a:t>
            </a:r>
            <a:r>
              <a:rPr lang="ja-JP" altLang="en-US" sz="1200" b="1" dirty="0">
                <a:latin typeface="BIZ UDPゴシック" panose="020B0400000000000000" pitchFamily="50" charset="-128"/>
                <a:ea typeface="BIZ UDPゴシック" panose="020B0400000000000000" pitchFamily="50" charset="-128"/>
              </a:rPr>
              <a:t>開業率</a:t>
            </a:r>
            <a:r>
              <a:rPr kumimoji="1" lang="en-US" altLang="ja-JP" sz="1200" b="1" dirty="0" smtClean="0">
                <a:latin typeface="BIZ UDPゴシック" panose="020B0400000000000000" pitchFamily="50" charset="-128"/>
                <a:ea typeface="BIZ UDPゴシック" panose="020B0400000000000000" pitchFamily="50" charset="-128"/>
              </a:rPr>
              <a:t>】</a:t>
            </a:r>
            <a:endParaRPr kumimoji="1" lang="en-US" altLang="ja-JP" sz="1200" b="1" dirty="0">
              <a:latin typeface="BIZ UDPゴシック" panose="020B0400000000000000" pitchFamily="50" charset="-128"/>
              <a:ea typeface="BIZ UDPゴシック" panose="020B0400000000000000" pitchFamily="50" charset="-128"/>
            </a:endParaRPr>
          </a:p>
        </p:txBody>
      </p:sp>
      <p:sp>
        <p:nvSpPr>
          <p:cNvPr id="34" name="テキスト ボックス 33"/>
          <p:cNvSpPr txBox="1"/>
          <p:nvPr/>
        </p:nvSpPr>
        <p:spPr>
          <a:xfrm>
            <a:off x="4825099" y="900000"/>
            <a:ext cx="4032000" cy="276999"/>
          </a:xfrm>
          <a:prstGeom prst="rect">
            <a:avLst/>
          </a:prstGeom>
          <a:solidFill>
            <a:schemeClr val="accent2">
              <a:lumMod val="40000"/>
              <a:lumOff val="60000"/>
            </a:schemeClr>
          </a:solidFill>
          <a:ln>
            <a:solidFill>
              <a:schemeClr val="accent2"/>
            </a:solidFill>
          </a:ln>
        </p:spPr>
        <p:txBody>
          <a:bodyPr wrap="square" rtlCol="0">
            <a:spAutoFit/>
          </a:bodyPr>
          <a:lstStyle/>
          <a:p>
            <a:r>
              <a:rPr lang="en-US" altLang="ja-JP" sz="1200" b="1" dirty="0" smtClean="0">
                <a:latin typeface="BIZ UDPゴシック" panose="020B0400000000000000" pitchFamily="50" charset="-128"/>
                <a:ea typeface="BIZ UDPゴシック" panose="020B0400000000000000" pitchFamily="50" charset="-128"/>
              </a:rPr>
              <a:t>【</a:t>
            </a:r>
            <a:r>
              <a:rPr lang="ja-JP" altLang="en-US" sz="1200" b="1" dirty="0" smtClean="0">
                <a:latin typeface="BIZ UDPゴシック" panose="020B0400000000000000" pitchFamily="50" charset="-128"/>
                <a:ea typeface="BIZ UDPゴシック" panose="020B0400000000000000" pitchFamily="50" charset="-128"/>
              </a:rPr>
              <a:t>本社転入出</a:t>
            </a:r>
            <a:r>
              <a:rPr lang="en-US" altLang="ja-JP" sz="1200" b="1" dirty="0" smtClean="0">
                <a:latin typeface="BIZ UDPゴシック" panose="020B0400000000000000" pitchFamily="50" charset="-128"/>
                <a:ea typeface="BIZ UDPゴシック" panose="020B0400000000000000" pitchFamily="50" charset="-128"/>
              </a:rPr>
              <a:t>】</a:t>
            </a:r>
          </a:p>
        </p:txBody>
      </p:sp>
      <p:sp>
        <p:nvSpPr>
          <p:cNvPr id="35" name="テキスト ボックス 34"/>
          <p:cNvSpPr txBox="1"/>
          <p:nvPr/>
        </p:nvSpPr>
        <p:spPr>
          <a:xfrm>
            <a:off x="354845" y="4104000"/>
            <a:ext cx="4212000" cy="276999"/>
          </a:xfrm>
          <a:prstGeom prst="rect">
            <a:avLst/>
          </a:prstGeom>
          <a:solidFill>
            <a:schemeClr val="accent2">
              <a:lumMod val="40000"/>
              <a:lumOff val="60000"/>
            </a:schemeClr>
          </a:solidFill>
          <a:ln>
            <a:solidFill>
              <a:schemeClr val="accent2"/>
            </a:solidFill>
          </a:ln>
        </p:spPr>
        <p:txBody>
          <a:bodyPr wrap="square" rtlCol="0">
            <a:spAutoFit/>
          </a:bodyPr>
          <a:lstStyle/>
          <a:p>
            <a:r>
              <a:rPr lang="en-US" altLang="ja-JP" sz="1200" b="1" dirty="0" smtClean="0">
                <a:latin typeface="BIZ UDPゴシック" panose="020B0400000000000000" pitchFamily="50" charset="-128"/>
                <a:ea typeface="BIZ UDPゴシック" panose="020B0400000000000000" pitchFamily="50" charset="-128"/>
              </a:rPr>
              <a:t>【</a:t>
            </a:r>
            <a:r>
              <a:rPr lang="ja-JP" altLang="en-US" sz="1200" b="1" dirty="0">
                <a:latin typeface="BIZ UDPゴシック" panose="020B0400000000000000" pitchFamily="50" charset="-128"/>
                <a:ea typeface="BIZ UDPゴシック" panose="020B0400000000000000" pitchFamily="50" charset="-128"/>
              </a:rPr>
              <a:t>オフィス</a:t>
            </a:r>
            <a:r>
              <a:rPr lang="ja-JP" altLang="en-US" sz="1200" b="1" dirty="0" smtClean="0">
                <a:latin typeface="BIZ UDPゴシック" panose="020B0400000000000000" pitchFamily="50" charset="-128"/>
                <a:ea typeface="BIZ UDPゴシック" panose="020B0400000000000000" pitchFamily="50" charset="-128"/>
              </a:rPr>
              <a:t>空室率</a:t>
            </a:r>
            <a:r>
              <a:rPr kumimoji="1" lang="en-US" altLang="ja-JP" sz="1200" b="1" dirty="0" smtClean="0">
                <a:latin typeface="BIZ UDPゴシック" panose="020B0400000000000000" pitchFamily="50" charset="-128"/>
                <a:ea typeface="BIZ UDPゴシック" panose="020B0400000000000000" pitchFamily="50" charset="-128"/>
              </a:rPr>
              <a:t>】</a:t>
            </a:r>
            <a:endParaRPr kumimoji="1" lang="en-US" altLang="ja-JP" sz="1200" b="1" dirty="0">
              <a:latin typeface="BIZ UDPゴシック" panose="020B0400000000000000" pitchFamily="50" charset="-128"/>
              <a:ea typeface="BIZ UDPゴシック" panose="020B0400000000000000" pitchFamily="50" charset="-128"/>
            </a:endParaRPr>
          </a:p>
        </p:txBody>
      </p:sp>
      <p:sp>
        <p:nvSpPr>
          <p:cNvPr id="36" name="テキスト ボックス 35"/>
          <p:cNvSpPr txBox="1"/>
          <p:nvPr/>
        </p:nvSpPr>
        <p:spPr>
          <a:xfrm>
            <a:off x="4875074" y="4104000"/>
            <a:ext cx="4032000" cy="276999"/>
          </a:xfrm>
          <a:prstGeom prst="rect">
            <a:avLst/>
          </a:prstGeom>
          <a:solidFill>
            <a:schemeClr val="accent2">
              <a:lumMod val="40000"/>
              <a:lumOff val="60000"/>
            </a:schemeClr>
          </a:solidFill>
          <a:ln>
            <a:solidFill>
              <a:schemeClr val="accent2"/>
            </a:solidFill>
          </a:ln>
        </p:spPr>
        <p:txBody>
          <a:bodyPr wrap="square" rtlCol="0">
            <a:spAutoFit/>
          </a:bodyPr>
          <a:lstStyle/>
          <a:p>
            <a:r>
              <a:rPr lang="en-US" altLang="ja-JP" sz="1200" b="1" dirty="0" smtClean="0">
                <a:latin typeface="BIZ UDPゴシック" panose="020B0400000000000000" pitchFamily="50" charset="-128"/>
                <a:ea typeface="BIZ UDPゴシック" panose="020B0400000000000000" pitchFamily="50" charset="-128"/>
              </a:rPr>
              <a:t>【</a:t>
            </a:r>
            <a:r>
              <a:rPr lang="ja-JP" altLang="en-US" sz="1200" b="1" dirty="0">
                <a:latin typeface="BIZ UDPゴシック" panose="020B0400000000000000" pitchFamily="50" charset="-128"/>
                <a:ea typeface="BIZ UDPゴシック" panose="020B0400000000000000" pitchFamily="50" charset="-128"/>
              </a:rPr>
              <a:t>宿泊施設</a:t>
            </a:r>
            <a:r>
              <a:rPr lang="ja-JP" altLang="en-US" sz="1200" b="1" dirty="0" smtClean="0">
                <a:latin typeface="BIZ UDPゴシック" panose="020B0400000000000000" pitchFamily="50" charset="-128"/>
                <a:ea typeface="BIZ UDPゴシック" panose="020B0400000000000000" pitchFamily="50" charset="-128"/>
              </a:rPr>
              <a:t>客室稼働率</a:t>
            </a:r>
            <a:r>
              <a:rPr kumimoji="1" lang="en-US" altLang="ja-JP" sz="1200" b="1" dirty="0" smtClean="0">
                <a:latin typeface="BIZ UDPゴシック" panose="020B0400000000000000" pitchFamily="50" charset="-128"/>
                <a:ea typeface="BIZ UDPゴシック" panose="020B0400000000000000" pitchFamily="50" charset="-128"/>
              </a:rPr>
              <a:t>】</a:t>
            </a:r>
            <a:endParaRPr kumimoji="1" lang="en-US" altLang="ja-JP" sz="1200" b="1" dirty="0">
              <a:latin typeface="BIZ UDPゴシック" panose="020B0400000000000000" pitchFamily="50" charset="-128"/>
              <a:ea typeface="BIZ UDPゴシック" panose="020B0400000000000000" pitchFamily="50" charset="-128"/>
            </a:endParaRPr>
          </a:p>
        </p:txBody>
      </p:sp>
      <p:sp>
        <p:nvSpPr>
          <p:cNvPr id="37" name="テキスト ボックス 36"/>
          <p:cNvSpPr txBox="1"/>
          <p:nvPr/>
        </p:nvSpPr>
        <p:spPr>
          <a:xfrm>
            <a:off x="288000" y="540000"/>
            <a:ext cx="8460000" cy="288000"/>
          </a:xfrm>
          <a:prstGeom prst="rect">
            <a:avLst/>
          </a:prstGeom>
          <a:noFill/>
        </p:spPr>
        <p:txBody>
          <a:bodyPr wrap="none" lIns="36000" tIns="36000" rIns="36000" bIns="36000" rtlCol="0">
            <a:noAutofit/>
          </a:bodyPr>
          <a:lstStyle/>
          <a:p>
            <a:r>
              <a:rPr kumimoji="1" lang="ja-JP" altLang="en-US" sz="1400" dirty="0" smtClean="0">
                <a:latin typeface="BIZ UDPゴシック" panose="020B0400000000000000" pitchFamily="50" charset="-128"/>
                <a:ea typeface="BIZ UDPゴシック" panose="020B0400000000000000" pitchFamily="50" charset="-128"/>
              </a:rPr>
              <a:t>■　景気の回復</a:t>
            </a:r>
            <a:r>
              <a:rPr lang="ja-JP" altLang="en-US" sz="1400" dirty="0">
                <a:latin typeface="BIZ UDPゴシック" panose="020B0400000000000000" pitchFamily="50" charset="-128"/>
                <a:ea typeface="BIZ UDPゴシック" panose="020B0400000000000000" pitchFamily="50" charset="-128"/>
              </a:rPr>
              <a:t>と</a:t>
            </a:r>
            <a:r>
              <a:rPr kumimoji="1" lang="ja-JP" altLang="en-US" sz="1400" dirty="0" smtClean="0">
                <a:latin typeface="BIZ UDPゴシック" panose="020B0400000000000000" pitchFamily="50" charset="-128"/>
                <a:ea typeface="BIZ UDPゴシック" panose="020B0400000000000000" pitchFamily="50" charset="-128"/>
              </a:rPr>
              <a:t>共鳴するように、企業の動向やオフィス、ホテルの需要は急速に高まっていた。</a:t>
            </a:r>
            <a:endParaRPr kumimoji="1" lang="ja-JP" altLang="en-US" sz="1400" dirty="0">
              <a:latin typeface="BIZ UDPゴシック" panose="020B0400000000000000" pitchFamily="50" charset="-128"/>
              <a:ea typeface="BIZ UDPゴシック" panose="020B0400000000000000" pitchFamily="50" charset="-128"/>
            </a:endParaRPr>
          </a:p>
        </p:txBody>
      </p:sp>
      <p:sp>
        <p:nvSpPr>
          <p:cNvPr id="25" name="テキスト ボックス 24"/>
          <p:cNvSpPr txBox="1"/>
          <p:nvPr/>
        </p:nvSpPr>
        <p:spPr>
          <a:xfrm>
            <a:off x="6772307" y="1224000"/>
            <a:ext cx="2214495" cy="600164"/>
          </a:xfrm>
          <a:prstGeom prst="rect">
            <a:avLst/>
          </a:prstGeom>
          <a:noFill/>
        </p:spPr>
        <p:txBody>
          <a:bodyPr wrap="square" rtlCol="0">
            <a:spAutoFit/>
          </a:bodyPr>
          <a:lstStyle/>
          <a:p>
            <a:r>
              <a:rPr lang="ja-JP" altLang="en-US" sz="1100" dirty="0">
                <a:latin typeface="BIZ UDPゴシック" panose="020B0400000000000000" pitchFamily="50" charset="-128"/>
                <a:ea typeface="BIZ UDPゴシック" panose="020B0400000000000000" pitchFamily="50" charset="-128"/>
              </a:rPr>
              <a:t>本社</a:t>
            </a:r>
            <a:r>
              <a:rPr lang="ja-JP" altLang="en-US" sz="1100" dirty="0" smtClean="0">
                <a:latin typeface="BIZ UDPゴシック" panose="020B0400000000000000" pitchFamily="50" charset="-128"/>
                <a:ea typeface="BIZ UDPゴシック" panose="020B0400000000000000" pitchFamily="50" charset="-128"/>
              </a:rPr>
              <a:t>の</a:t>
            </a:r>
            <a:r>
              <a:rPr kumimoji="1" lang="ja-JP" altLang="en-US" sz="1100" dirty="0" smtClean="0">
                <a:latin typeface="BIZ UDPゴシック" panose="020B0400000000000000" pitchFamily="50" charset="-128"/>
                <a:ea typeface="BIZ UDPゴシック" panose="020B0400000000000000" pitchFamily="50" charset="-128"/>
              </a:rPr>
              <a:t>転入が比較的安定している一方で、転出</a:t>
            </a:r>
            <a:r>
              <a:rPr kumimoji="1" lang="ja-JP" altLang="en-US" sz="1100" dirty="0">
                <a:latin typeface="BIZ UDPゴシック" panose="020B0400000000000000" pitchFamily="50" charset="-128"/>
                <a:ea typeface="BIZ UDPゴシック" panose="020B0400000000000000" pitchFamily="50" charset="-128"/>
              </a:rPr>
              <a:t>が</a:t>
            </a:r>
            <a:r>
              <a:rPr kumimoji="1" lang="ja-JP" altLang="en-US" sz="1100" dirty="0" smtClean="0">
                <a:latin typeface="BIZ UDPゴシック" panose="020B0400000000000000" pitchFamily="50" charset="-128"/>
                <a:ea typeface="BIZ UDPゴシック" panose="020B0400000000000000" pitchFamily="50" charset="-128"/>
              </a:rPr>
              <a:t>減り</a:t>
            </a:r>
            <a:r>
              <a:rPr kumimoji="1" lang="ja-JP" altLang="en-US" sz="1100" dirty="0">
                <a:latin typeface="BIZ UDPゴシック" panose="020B0400000000000000" pitchFamily="50" charset="-128"/>
                <a:ea typeface="BIZ UDPゴシック" panose="020B0400000000000000" pitchFamily="50" charset="-128"/>
              </a:rPr>
              <a:t>、転出超過は減少</a:t>
            </a:r>
            <a:r>
              <a:rPr kumimoji="1" lang="ja-JP" altLang="en-US" sz="1100" dirty="0" smtClean="0">
                <a:latin typeface="BIZ UDPゴシック" panose="020B0400000000000000" pitchFamily="50" charset="-128"/>
                <a:ea typeface="BIZ UDPゴシック" panose="020B0400000000000000" pitchFamily="50" charset="-128"/>
              </a:rPr>
              <a:t>傾向</a:t>
            </a:r>
            <a:r>
              <a:rPr lang="ja-JP" altLang="en-US" sz="1100" dirty="0">
                <a:latin typeface="BIZ UDPゴシック" panose="020B0400000000000000" pitchFamily="50" charset="-128"/>
                <a:ea typeface="BIZ UDPゴシック" panose="020B0400000000000000" pitchFamily="50" charset="-128"/>
              </a:rPr>
              <a:t>。</a:t>
            </a:r>
            <a:endParaRPr kumimoji="1" lang="ja-JP" altLang="en-US" sz="1100" dirty="0">
              <a:latin typeface="BIZ UDPゴシック" panose="020B0400000000000000" pitchFamily="50" charset="-128"/>
              <a:ea typeface="BIZ UDPゴシック" panose="020B0400000000000000" pitchFamily="50" charset="-128"/>
            </a:endParaRPr>
          </a:p>
        </p:txBody>
      </p:sp>
      <p:cxnSp>
        <p:nvCxnSpPr>
          <p:cNvPr id="14" name="直線矢印コネクタ 13"/>
          <p:cNvCxnSpPr/>
          <p:nvPr/>
        </p:nvCxnSpPr>
        <p:spPr>
          <a:xfrm>
            <a:off x="1562307" y="4685641"/>
            <a:ext cx="1242762" cy="1072952"/>
          </a:xfrm>
          <a:prstGeom prst="straightConnector1">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64" name="テキスト ボックス 63"/>
          <p:cNvSpPr txBox="1"/>
          <p:nvPr/>
        </p:nvSpPr>
        <p:spPr>
          <a:xfrm>
            <a:off x="5254381" y="4423530"/>
            <a:ext cx="3652693" cy="261610"/>
          </a:xfrm>
          <a:prstGeom prst="rect">
            <a:avLst/>
          </a:prstGeom>
          <a:noFill/>
        </p:spPr>
        <p:txBody>
          <a:bodyPr wrap="square" rtlCol="0">
            <a:spAutoFit/>
          </a:bodyPr>
          <a:lstStyle/>
          <a:p>
            <a:r>
              <a:rPr lang="en-US" altLang="ja-JP" sz="1100" dirty="0" smtClean="0">
                <a:latin typeface="BIZ UDPゴシック" panose="020B0400000000000000" pitchFamily="50" charset="-128"/>
                <a:ea typeface="BIZ UDPゴシック" panose="020B0400000000000000" pitchFamily="50" charset="-128"/>
              </a:rPr>
              <a:t>2019</a:t>
            </a:r>
            <a:r>
              <a:rPr lang="ja-JP" altLang="en-US" sz="1100" dirty="0" smtClean="0">
                <a:latin typeface="BIZ UDPゴシック" panose="020B0400000000000000" pitchFamily="50" charset="-128"/>
                <a:ea typeface="BIZ UDPゴシック" panose="020B0400000000000000" pitchFamily="50" charset="-128"/>
              </a:rPr>
              <a:t>年では、ホテル</a:t>
            </a:r>
            <a:r>
              <a:rPr lang="ja-JP" altLang="en-US" sz="1100" dirty="0">
                <a:latin typeface="BIZ UDPゴシック" panose="020B0400000000000000" pitchFamily="50" charset="-128"/>
                <a:ea typeface="BIZ UDPゴシック" panose="020B0400000000000000" pitchFamily="50" charset="-128"/>
              </a:rPr>
              <a:t>稼働</a:t>
            </a:r>
            <a:r>
              <a:rPr lang="ja-JP" altLang="en-US" sz="1100" dirty="0" smtClean="0">
                <a:latin typeface="BIZ UDPゴシック" panose="020B0400000000000000" pitchFamily="50" charset="-128"/>
                <a:ea typeface="BIZ UDPゴシック" panose="020B0400000000000000" pitchFamily="50" charset="-128"/>
              </a:rPr>
              <a:t>率の高さは全国</a:t>
            </a:r>
            <a:r>
              <a:rPr lang="en-US" altLang="ja-JP" sz="1100" dirty="0">
                <a:latin typeface="BIZ UDPゴシック" panose="020B0400000000000000" pitchFamily="50" charset="-128"/>
                <a:ea typeface="BIZ UDPゴシック" panose="020B0400000000000000" pitchFamily="50" charset="-128"/>
              </a:rPr>
              <a:t>2</a:t>
            </a:r>
            <a:r>
              <a:rPr lang="ja-JP" altLang="en-US" sz="1100" dirty="0">
                <a:latin typeface="BIZ UDPゴシック" panose="020B0400000000000000" pitchFamily="50" charset="-128"/>
                <a:ea typeface="BIZ UDPゴシック" panose="020B0400000000000000" pitchFamily="50" charset="-128"/>
              </a:rPr>
              <a:t>位</a:t>
            </a:r>
            <a:r>
              <a:rPr lang="ja-JP" altLang="en-US" sz="1100" dirty="0" smtClean="0">
                <a:latin typeface="BIZ UDPゴシック" panose="020B0400000000000000" pitchFamily="50" charset="-128"/>
                <a:ea typeface="BIZ UDPゴシック" panose="020B0400000000000000" pitchFamily="50" charset="-128"/>
              </a:rPr>
              <a:t>。</a:t>
            </a:r>
            <a:endParaRPr kumimoji="1" lang="ja-JP" altLang="en-US" sz="1100" dirty="0">
              <a:latin typeface="BIZ UDPゴシック" panose="020B0400000000000000" pitchFamily="50" charset="-128"/>
              <a:ea typeface="BIZ UDPゴシック" panose="020B0400000000000000" pitchFamily="50" charset="-128"/>
            </a:endParaRPr>
          </a:p>
        </p:txBody>
      </p:sp>
      <p:sp>
        <p:nvSpPr>
          <p:cNvPr id="3" name="テキスト ボックス 2"/>
          <p:cNvSpPr txBox="1"/>
          <p:nvPr/>
        </p:nvSpPr>
        <p:spPr>
          <a:xfrm>
            <a:off x="3156859" y="5670373"/>
            <a:ext cx="1563095" cy="900246"/>
          </a:xfrm>
          <a:prstGeom prst="rect">
            <a:avLst/>
          </a:prstGeom>
          <a:noFill/>
          <a:ln>
            <a:solidFill>
              <a:schemeClr val="tx1"/>
            </a:solidFill>
            <a:prstDash val="dash"/>
          </a:ln>
        </p:spPr>
        <p:txBody>
          <a:bodyPr wrap="square" rtlCol="0">
            <a:spAutoFit/>
          </a:bodyPr>
          <a:lstStyle/>
          <a:p>
            <a:pPr>
              <a:lnSpc>
                <a:spcPts val="900"/>
              </a:lnSpc>
            </a:pPr>
            <a:r>
              <a:rPr kumimoji="1" lang="ja-JP" altLang="en-US" sz="800" dirty="0" smtClean="0">
                <a:latin typeface="BIZ UDPゴシック" panose="020B0400000000000000" pitchFamily="50" charset="-128"/>
                <a:ea typeface="BIZ UDPゴシック" panose="020B0400000000000000" pitchFamily="50" charset="-128"/>
              </a:rPr>
              <a:t>□大阪ビジネス地区</a:t>
            </a:r>
            <a:endParaRPr kumimoji="1" lang="en-US" altLang="ja-JP" sz="800" dirty="0" smtClean="0">
              <a:latin typeface="BIZ UDPゴシック" panose="020B0400000000000000" pitchFamily="50" charset="-128"/>
              <a:ea typeface="BIZ UDPゴシック" panose="020B0400000000000000" pitchFamily="50" charset="-128"/>
            </a:endParaRPr>
          </a:p>
          <a:p>
            <a:pPr>
              <a:lnSpc>
                <a:spcPts val="900"/>
              </a:lnSpc>
            </a:pPr>
            <a:r>
              <a:rPr lang="ja-JP" altLang="en-US" sz="800" dirty="0" smtClean="0">
                <a:latin typeface="BIZ UDPゴシック" panose="020B0400000000000000" pitchFamily="50" charset="-128"/>
                <a:ea typeface="BIZ UDPゴシック" panose="020B0400000000000000" pitchFamily="50" charset="-128"/>
              </a:rPr>
              <a:t>梅田、心斎橋・難波、新大阪、淀屋橋・本町、南森町、船場、江坂</a:t>
            </a:r>
            <a:endParaRPr lang="en-US" altLang="ja-JP" sz="800" dirty="0" smtClean="0">
              <a:latin typeface="BIZ UDPゴシック" panose="020B0400000000000000" pitchFamily="50" charset="-128"/>
              <a:ea typeface="BIZ UDPゴシック" panose="020B0400000000000000" pitchFamily="50" charset="-128"/>
            </a:endParaRPr>
          </a:p>
          <a:p>
            <a:pPr>
              <a:lnSpc>
                <a:spcPts val="900"/>
              </a:lnSpc>
            </a:pPr>
            <a:endParaRPr lang="en-US" altLang="ja-JP" sz="200" dirty="0">
              <a:latin typeface="BIZ UDPゴシック" panose="020B0400000000000000" pitchFamily="50" charset="-128"/>
              <a:ea typeface="BIZ UDPゴシック" panose="020B0400000000000000" pitchFamily="50" charset="-128"/>
            </a:endParaRPr>
          </a:p>
          <a:p>
            <a:pPr>
              <a:lnSpc>
                <a:spcPts val="900"/>
              </a:lnSpc>
            </a:pPr>
            <a:r>
              <a:rPr kumimoji="1" lang="ja-JP" altLang="en-US" sz="800" b="1" dirty="0" smtClean="0">
                <a:latin typeface="BIZ UDPゴシック" panose="020B0400000000000000" pitchFamily="50" charset="-128"/>
                <a:ea typeface="BIZ UDPゴシック" panose="020B0400000000000000" pitchFamily="50" charset="-128"/>
              </a:rPr>
              <a:t>□東京ビジネス地区</a:t>
            </a:r>
            <a:endParaRPr kumimoji="1" lang="en-US" altLang="ja-JP" sz="800" b="1" dirty="0" smtClean="0">
              <a:latin typeface="BIZ UDPゴシック" panose="020B0400000000000000" pitchFamily="50" charset="-128"/>
              <a:ea typeface="BIZ UDPゴシック" panose="020B0400000000000000" pitchFamily="50" charset="-128"/>
            </a:endParaRPr>
          </a:p>
          <a:p>
            <a:pPr>
              <a:lnSpc>
                <a:spcPts val="900"/>
              </a:lnSpc>
            </a:pPr>
            <a:r>
              <a:rPr lang="ja-JP" altLang="en-US" sz="800" dirty="0">
                <a:latin typeface="BIZ UDPゴシック" panose="020B0400000000000000" pitchFamily="50" charset="-128"/>
                <a:ea typeface="BIZ UDPゴシック" panose="020B0400000000000000" pitchFamily="50" charset="-128"/>
              </a:rPr>
              <a:t>都心</a:t>
            </a:r>
            <a:r>
              <a:rPr lang="en-US" altLang="ja-JP" sz="800" dirty="0">
                <a:latin typeface="BIZ UDPゴシック" panose="020B0400000000000000" pitchFamily="50" charset="-128"/>
                <a:ea typeface="BIZ UDPゴシック" panose="020B0400000000000000" pitchFamily="50" charset="-128"/>
              </a:rPr>
              <a:t>5</a:t>
            </a:r>
            <a:r>
              <a:rPr lang="ja-JP" altLang="en-US" sz="800" dirty="0">
                <a:latin typeface="BIZ UDPゴシック" panose="020B0400000000000000" pitchFamily="50" charset="-128"/>
                <a:ea typeface="BIZ UDPゴシック" panose="020B0400000000000000" pitchFamily="50" charset="-128"/>
              </a:rPr>
              <a:t>区／千代田・中央・港・新宿・渋谷区</a:t>
            </a:r>
            <a:endParaRPr kumimoji="1" lang="ja-JP" altLang="en-US" sz="800" dirty="0">
              <a:latin typeface="BIZ UDPゴシック" panose="020B0400000000000000" pitchFamily="50" charset="-128"/>
              <a:ea typeface="BIZ UDPゴシック" panose="020B0400000000000000" pitchFamily="50" charset="-128"/>
            </a:endParaRPr>
          </a:p>
        </p:txBody>
      </p:sp>
      <p:sp>
        <p:nvSpPr>
          <p:cNvPr id="7" name="正方形/長方形 6"/>
          <p:cNvSpPr/>
          <p:nvPr/>
        </p:nvSpPr>
        <p:spPr>
          <a:xfrm>
            <a:off x="621953" y="1224000"/>
            <a:ext cx="4013133" cy="430887"/>
          </a:xfrm>
          <a:prstGeom prst="rect">
            <a:avLst/>
          </a:prstGeom>
        </p:spPr>
        <p:txBody>
          <a:bodyPr wrap="square">
            <a:spAutoFit/>
          </a:bodyPr>
          <a:lstStyle/>
          <a:p>
            <a:r>
              <a:rPr lang="ja-JP" altLang="en-US" sz="1100" dirty="0" smtClean="0">
                <a:latin typeface="BIZ UDPゴシック" panose="020B0400000000000000" pitchFamily="50" charset="-128"/>
                <a:ea typeface="BIZ UDPゴシック" panose="020B0400000000000000" pitchFamily="50" charset="-128"/>
              </a:rPr>
              <a:t>大阪の開業率は他都市を上回る上昇率を示し、開業数は</a:t>
            </a:r>
            <a:r>
              <a:rPr lang="en-US" altLang="ja-JP" sz="1100" dirty="0" smtClean="0">
                <a:latin typeface="BIZ UDPゴシック" panose="020B0400000000000000" pitchFamily="50" charset="-128"/>
                <a:ea typeface="BIZ UDPゴシック" panose="020B0400000000000000" pitchFamily="50" charset="-128"/>
              </a:rPr>
              <a:t>2008</a:t>
            </a:r>
            <a:r>
              <a:rPr lang="ja-JP" altLang="en-US" sz="1100" dirty="0" smtClean="0">
                <a:latin typeface="BIZ UDPゴシック" panose="020B0400000000000000" pitchFamily="50" charset="-128"/>
                <a:ea typeface="BIZ UDPゴシック" panose="020B0400000000000000" pitchFamily="50" charset="-128"/>
              </a:rPr>
              <a:t>年度</a:t>
            </a:r>
            <a:r>
              <a:rPr lang="en-US" altLang="ja-JP" sz="1100" dirty="0" smtClean="0">
                <a:latin typeface="BIZ UDPゴシック" panose="020B0400000000000000" pitchFamily="50" charset="-128"/>
                <a:ea typeface="BIZ UDPゴシック" panose="020B0400000000000000" pitchFamily="50" charset="-128"/>
              </a:rPr>
              <a:t>201</a:t>
            </a:r>
            <a:r>
              <a:rPr lang="ja-JP" altLang="en-US" sz="1100" dirty="0" smtClean="0">
                <a:latin typeface="BIZ UDPゴシック" panose="020B0400000000000000" pitchFamily="50" charset="-128"/>
                <a:ea typeface="BIZ UDPゴシック" panose="020B0400000000000000" pitchFamily="50" charset="-128"/>
              </a:rPr>
              <a:t>６年度（ピーク時）比で</a:t>
            </a:r>
            <a:r>
              <a:rPr lang="en-US" altLang="ja-JP" sz="1100" dirty="0" smtClean="0">
                <a:latin typeface="BIZ UDPゴシック" panose="020B0400000000000000" pitchFamily="50" charset="-128"/>
                <a:ea typeface="BIZ UDPゴシック" panose="020B0400000000000000" pitchFamily="50" charset="-128"/>
              </a:rPr>
              <a:t>1.6</a:t>
            </a:r>
            <a:r>
              <a:rPr lang="ja-JP" altLang="en-US" sz="1100" dirty="0" smtClean="0">
                <a:latin typeface="BIZ UDPゴシック" panose="020B0400000000000000" pitchFamily="50" charset="-128"/>
                <a:ea typeface="BIZ UDPゴシック" panose="020B0400000000000000" pitchFamily="50" charset="-128"/>
              </a:rPr>
              <a:t>倍の増加</a:t>
            </a:r>
            <a:r>
              <a:rPr lang="ja-JP" altLang="en-US" sz="1100" dirty="0">
                <a:latin typeface="BIZ UDPゴシック" panose="020B0400000000000000" pitchFamily="50" charset="-128"/>
                <a:ea typeface="BIZ UDPゴシック" panose="020B0400000000000000" pitchFamily="50" charset="-128"/>
              </a:rPr>
              <a:t>。</a:t>
            </a:r>
            <a:endParaRPr lang="en-US" altLang="ja-JP" sz="1100" dirty="0" smtClean="0">
              <a:latin typeface="BIZ UDPゴシック" panose="020B0400000000000000" pitchFamily="50" charset="-128"/>
              <a:ea typeface="BIZ UDPゴシック" panose="020B0400000000000000" pitchFamily="50" charset="-128"/>
            </a:endParaRPr>
          </a:p>
        </p:txBody>
      </p:sp>
      <p:sp>
        <p:nvSpPr>
          <p:cNvPr id="59" name="テキスト ボックス 58"/>
          <p:cNvSpPr txBox="1"/>
          <p:nvPr/>
        </p:nvSpPr>
        <p:spPr>
          <a:xfrm>
            <a:off x="3473416" y="1716772"/>
            <a:ext cx="857927" cy="253916"/>
          </a:xfrm>
          <a:prstGeom prst="rect">
            <a:avLst/>
          </a:prstGeom>
          <a:noFill/>
        </p:spPr>
        <p:txBody>
          <a:bodyPr wrap="none" rtlCol="0">
            <a:spAutoFit/>
          </a:bodyPr>
          <a:lstStyle/>
          <a:p>
            <a:r>
              <a:rPr lang="ja-JP" altLang="en-US" sz="1000" b="1" dirty="0" smtClean="0">
                <a:latin typeface="BIZ UDPゴシック" panose="020B0400000000000000" pitchFamily="50" charset="-128"/>
                <a:ea typeface="BIZ UDPゴシック" panose="020B0400000000000000" pitchFamily="50" charset="-128"/>
              </a:rPr>
              <a:t>＜開業数＞</a:t>
            </a:r>
            <a:endParaRPr kumimoji="1" lang="ja-JP" altLang="en-US" sz="1000" b="1" dirty="0">
              <a:latin typeface="BIZ UDPゴシック" panose="020B0400000000000000" pitchFamily="50" charset="-128"/>
              <a:ea typeface="BIZ UDPゴシック" panose="020B0400000000000000" pitchFamily="50" charset="-128"/>
            </a:endParaRPr>
          </a:p>
        </p:txBody>
      </p:sp>
      <p:sp>
        <p:nvSpPr>
          <p:cNvPr id="45" name="小波 44"/>
          <p:cNvSpPr/>
          <p:nvPr/>
        </p:nvSpPr>
        <p:spPr>
          <a:xfrm>
            <a:off x="4739296" y="6189086"/>
            <a:ext cx="468000" cy="72000"/>
          </a:xfrm>
          <a:prstGeom prst="doubleWave">
            <a:avLst/>
          </a:prstGeom>
          <a:solidFill>
            <a:schemeClr val="bg1"/>
          </a:solidFill>
          <a:ln>
            <a:noFill/>
          </a:ln>
        </p:spPr>
        <p:style>
          <a:lnRef idx="1">
            <a:schemeClr val="accent1"/>
          </a:lnRef>
          <a:fillRef idx="1">
            <a:schemeClr val="accent1"/>
          </a:fillRef>
          <a:effectRef idx="1">
            <a:schemeClr val="accent1"/>
          </a:effectRef>
          <a:fontRef idx="minor">
            <a:schemeClr val="lt1"/>
          </a:fontRef>
        </p:style>
        <p:txBody>
          <a:bodyPr rtlCol="0" anchor="ctr"/>
          <a:lstStyle/>
          <a:p>
            <a:pPr algn="ctr"/>
            <a:endParaRPr kumimoji="1" lang="ja-JP" altLang="en-US" sz="1600">
              <a:latin typeface="BIZ UDPゴシック" panose="020B0400000000000000" pitchFamily="50" charset="-128"/>
              <a:ea typeface="BIZ UDPゴシック" panose="020B0400000000000000" pitchFamily="50" charset="-128"/>
            </a:endParaRPr>
          </a:p>
        </p:txBody>
      </p:sp>
      <p:sp>
        <p:nvSpPr>
          <p:cNvPr id="70" name="正方形/長方形 69"/>
          <p:cNvSpPr/>
          <p:nvPr/>
        </p:nvSpPr>
        <p:spPr>
          <a:xfrm>
            <a:off x="5026852" y="3852000"/>
            <a:ext cx="3457998" cy="21544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出典：帝国データバンク「本社移転企業調査」をもとに副首都推進局で作成</a:t>
            </a:r>
            <a:endParaRPr kumimoji="1" lang="en-US" altLang="zh-TW"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71" name="正方形/長方形 70"/>
          <p:cNvSpPr/>
          <p:nvPr/>
        </p:nvSpPr>
        <p:spPr>
          <a:xfrm>
            <a:off x="354845" y="3852000"/>
            <a:ext cx="3955221" cy="21544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出典：厚生労働省</a:t>
            </a:r>
            <a:r>
              <a:rPr kumimoji="1" lang="zh-TW" altLang="en-US"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「雇用保険事業</a:t>
            </a:r>
            <a:r>
              <a:rPr kumimoji="1" lang="ja-JP" altLang="en-US"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月</a:t>
            </a:r>
            <a:r>
              <a:rPr kumimoji="1" lang="zh-TW" altLang="en-US"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報」</a:t>
            </a:r>
            <a:r>
              <a:rPr kumimoji="1" lang="ja-JP" altLang="en-US"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をもとに副首都推進局で作成</a:t>
            </a:r>
            <a:endParaRPr kumimoji="1" lang="en-US" altLang="zh-TW"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78" name="テキスト ボックス 77"/>
          <p:cNvSpPr txBox="1"/>
          <p:nvPr/>
        </p:nvSpPr>
        <p:spPr>
          <a:xfrm>
            <a:off x="152957" y="6631495"/>
            <a:ext cx="3956268"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出典：三鬼商事「オフィスマーケット情報」　をもとに副首都推進局で作成</a:t>
            </a:r>
            <a:endParaRPr kumimoji="1" lang="en-US" altLang="zh-TW"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79" name="正方形/長方形 78"/>
          <p:cNvSpPr/>
          <p:nvPr/>
        </p:nvSpPr>
        <p:spPr>
          <a:xfrm>
            <a:off x="5038438" y="6608841"/>
            <a:ext cx="3678847" cy="2308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出典：観光庁「宿泊旅行統計調査」</a:t>
            </a:r>
            <a:r>
              <a:rPr kumimoji="1"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をもとに副首都推進局で作成</a:t>
            </a:r>
            <a:endParaRPr kumimoji="1" lang="en-US" altLang="zh-TW"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48" name="スライド番号プレースホルダー 3"/>
          <p:cNvSpPr>
            <a:spLocks noGrp="1"/>
          </p:cNvSpPr>
          <p:nvPr>
            <p:ph type="sldNum" sz="quarter" idx="12"/>
          </p:nvPr>
        </p:nvSpPr>
        <p:spPr>
          <a:xfrm>
            <a:off x="7086600" y="6483071"/>
            <a:ext cx="2057400" cy="365125"/>
          </a:xfrm>
        </p:spPr>
        <p:txBody>
          <a:bodyPr/>
          <a:lstStyle/>
          <a:p>
            <a:fld id="{138CA411-231B-42B9-AF63-97A64194AA60}" type="slidenum">
              <a:rPr lang="ja-JP" altLang="en-US" smtClean="0"/>
              <a:pPr/>
              <a:t>26</a:t>
            </a:fld>
            <a:endParaRPr lang="ja-JP" altLang="en-US" dirty="0"/>
          </a:p>
        </p:txBody>
      </p:sp>
      <p:pic>
        <p:nvPicPr>
          <p:cNvPr id="9" name="図 8"/>
          <p:cNvPicPr>
            <a:picLocks noChangeAspect="1"/>
          </p:cNvPicPr>
          <p:nvPr/>
        </p:nvPicPr>
        <p:blipFill>
          <a:blip r:embed="rId2"/>
          <a:stretch>
            <a:fillRect/>
          </a:stretch>
        </p:blipFill>
        <p:spPr>
          <a:xfrm>
            <a:off x="180000" y="1404000"/>
            <a:ext cx="3298222" cy="2578832"/>
          </a:xfrm>
          <a:prstGeom prst="rect">
            <a:avLst/>
          </a:prstGeom>
        </p:spPr>
      </p:pic>
      <p:pic>
        <p:nvPicPr>
          <p:cNvPr id="19" name="図 18"/>
          <p:cNvPicPr>
            <a:picLocks noChangeAspect="1"/>
          </p:cNvPicPr>
          <p:nvPr/>
        </p:nvPicPr>
        <p:blipFill>
          <a:blip r:embed="rId3"/>
          <a:stretch>
            <a:fillRect/>
          </a:stretch>
        </p:blipFill>
        <p:spPr>
          <a:xfrm>
            <a:off x="3312000" y="1728000"/>
            <a:ext cx="1493649" cy="2225233"/>
          </a:xfrm>
          <a:prstGeom prst="rect">
            <a:avLst/>
          </a:prstGeom>
        </p:spPr>
      </p:pic>
      <p:pic>
        <p:nvPicPr>
          <p:cNvPr id="22" name="図 21"/>
          <p:cNvPicPr>
            <a:picLocks noChangeAspect="1"/>
          </p:cNvPicPr>
          <p:nvPr/>
        </p:nvPicPr>
        <p:blipFill>
          <a:blip r:embed="rId4"/>
          <a:stretch>
            <a:fillRect/>
          </a:stretch>
        </p:blipFill>
        <p:spPr>
          <a:xfrm>
            <a:off x="4824000" y="1260000"/>
            <a:ext cx="3676207" cy="2670279"/>
          </a:xfrm>
          <a:prstGeom prst="rect">
            <a:avLst/>
          </a:prstGeom>
        </p:spPr>
      </p:pic>
      <p:pic>
        <p:nvPicPr>
          <p:cNvPr id="24" name="図 23"/>
          <p:cNvPicPr>
            <a:picLocks noChangeAspect="1"/>
          </p:cNvPicPr>
          <p:nvPr/>
        </p:nvPicPr>
        <p:blipFill>
          <a:blip r:embed="rId5"/>
          <a:stretch>
            <a:fillRect/>
          </a:stretch>
        </p:blipFill>
        <p:spPr>
          <a:xfrm>
            <a:off x="216000" y="4392000"/>
            <a:ext cx="3121423" cy="2310584"/>
          </a:xfrm>
          <a:prstGeom prst="rect">
            <a:avLst/>
          </a:prstGeom>
        </p:spPr>
      </p:pic>
      <p:pic>
        <p:nvPicPr>
          <p:cNvPr id="27" name="図 26"/>
          <p:cNvPicPr>
            <a:picLocks noChangeAspect="1"/>
          </p:cNvPicPr>
          <p:nvPr/>
        </p:nvPicPr>
        <p:blipFill>
          <a:blip r:embed="rId6"/>
          <a:stretch>
            <a:fillRect/>
          </a:stretch>
        </p:blipFill>
        <p:spPr>
          <a:xfrm>
            <a:off x="4788000" y="4608000"/>
            <a:ext cx="4316342" cy="2024047"/>
          </a:xfrm>
          <a:prstGeom prst="rect">
            <a:avLst/>
          </a:prstGeom>
        </p:spPr>
      </p:pic>
    </p:spTree>
    <p:extLst>
      <p:ext uri="{BB962C8B-B14F-4D97-AF65-F5344CB8AC3E}">
        <p14:creationId xmlns:p14="http://schemas.microsoft.com/office/powerpoint/2010/main" val="31029199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p:cNvPicPr>
            <a:picLocks noChangeAspect="1"/>
          </p:cNvPicPr>
          <p:nvPr/>
        </p:nvPicPr>
        <p:blipFill>
          <a:blip r:embed="rId2"/>
          <a:stretch>
            <a:fillRect/>
          </a:stretch>
        </p:blipFill>
        <p:spPr>
          <a:xfrm>
            <a:off x="324000" y="4392000"/>
            <a:ext cx="3670110" cy="2097206"/>
          </a:xfrm>
          <a:prstGeom prst="rect">
            <a:avLst/>
          </a:prstGeom>
        </p:spPr>
      </p:pic>
      <p:pic>
        <p:nvPicPr>
          <p:cNvPr id="3" name="図 2"/>
          <p:cNvPicPr>
            <a:picLocks noChangeAspect="1"/>
          </p:cNvPicPr>
          <p:nvPr/>
        </p:nvPicPr>
        <p:blipFill>
          <a:blip r:embed="rId3"/>
          <a:stretch>
            <a:fillRect/>
          </a:stretch>
        </p:blipFill>
        <p:spPr>
          <a:xfrm>
            <a:off x="231541" y="1008000"/>
            <a:ext cx="3749365" cy="2225233"/>
          </a:xfrm>
          <a:prstGeom prst="rect">
            <a:avLst/>
          </a:prstGeom>
        </p:spPr>
      </p:pic>
      <p:pic>
        <p:nvPicPr>
          <p:cNvPr id="4" name="図 3"/>
          <p:cNvPicPr>
            <a:picLocks noChangeAspect="1"/>
          </p:cNvPicPr>
          <p:nvPr/>
        </p:nvPicPr>
        <p:blipFill>
          <a:blip r:embed="rId4"/>
          <a:stretch>
            <a:fillRect/>
          </a:stretch>
        </p:blipFill>
        <p:spPr>
          <a:xfrm>
            <a:off x="4608000" y="1116000"/>
            <a:ext cx="4273666" cy="2097206"/>
          </a:xfrm>
          <a:prstGeom prst="rect">
            <a:avLst/>
          </a:prstGeom>
        </p:spPr>
      </p:pic>
      <p:sp>
        <p:nvSpPr>
          <p:cNvPr id="39" name="テキスト ボックス 38"/>
          <p:cNvSpPr txBox="1"/>
          <p:nvPr/>
        </p:nvSpPr>
        <p:spPr>
          <a:xfrm>
            <a:off x="180000" y="648000"/>
            <a:ext cx="4320000" cy="307777"/>
          </a:xfrm>
          <a:prstGeom prst="rect">
            <a:avLst/>
          </a:prstGeom>
          <a:solidFill>
            <a:schemeClr val="accent2">
              <a:lumMod val="40000"/>
              <a:lumOff val="60000"/>
            </a:schemeClr>
          </a:solidFill>
          <a:ln>
            <a:solidFill>
              <a:schemeClr val="accent2"/>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来阪外国人旅行者数</a:t>
            </a:r>
            <a:r>
              <a:rPr kumimoji="1" lang="en-US" altLang="ja-JP"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ja-JP" altLang="en-US"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主要都市</a:t>
            </a:r>
            <a:r>
              <a:rPr kumimoji="1" lang="en-US" altLang="ja-JP"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en-US" altLang="ja-JP"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p>
        </p:txBody>
      </p:sp>
      <p:cxnSp>
        <p:nvCxnSpPr>
          <p:cNvPr id="5" name="直線コネクタ 4"/>
          <p:cNvCxnSpPr/>
          <p:nvPr/>
        </p:nvCxnSpPr>
        <p:spPr>
          <a:xfrm>
            <a:off x="216000" y="468000"/>
            <a:ext cx="8676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テキスト ボックス 5"/>
          <p:cNvSpPr txBox="1"/>
          <p:nvPr/>
        </p:nvSpPr>
        <p:spPr>
          <a:xfrm>
            <a:off x="169966" y="36000"/>
            <a:ext cx="788068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ja-JP" altLang="en-US" sz="24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インバウンド</a:t>
            </a:r>
            <a:r>
              <a:rPr kumimoji="1" lang="ja-JP" altLang="en-US"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en-US" altLang="ja-JP"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2019</a:t>
            </a:r>
            <a:r>
              <a:rPr kumimoji="1" lang="ja-JP" altLang="en-US"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年まで　新型コロナ拡大前　伸びる</a:t>
            </a:r>
            <a:r>
              <a:rPr kumimoji="1" lang="ja-JP" altLang="en-US"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大阪への来訪）</a:t>
            </a:r>
            <a:r>
              <a:rPr kumimoji="1" lang="en-US" altLang="ja-JP" sz="2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endParaRPr kumimoji="1" lang="ja-JP" altLang="en-US" sz="2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11" name="正方形/長方形 10"/>
          <p:cNvSpPr/>
          <p:nvPr/>
        </p:nvSpPr>
        <p:spPr>
          <a:xfrm>
            <a:off x="270457" y="972000"/>
            <a:ext cx="543739" cy="20005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（万人）</a:t>
            </a:r>
          </a:p>
        </p:txBody>
      </p:sp>
      <p:sp>
        <p:nvSpPr>
          <p:cNvPr id="13" name="テキスト ボックス 12"/>
          <p:cNvSpPr txBox="1"/>
          <p:nvPr/>
        </p:nvSpPr>
        <p:spPr>
          <a:xfrm>
            <a:off x="4674971" y="648000"/>
            <a:ext cx="4320000" cy="307777"/>
          </a:xfrm>
          <a:prstGeom prst="rect">
            <a:avLst/>
          </a:prstGeom>
          <a:solidFill>
            <a:schemeClr val="accent2">
              <a:lumMod val="40000"/>
              <a:lumOff val="60000"/>
            </a:schemeClr>
          </a:solidFill>
          <a:ln>
            <a:solidFill>
              <a:schemeClr val="accent2"/>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インバウンド訪問率（トップ４）</a:t>
            </a:r>
            <a:r>
              <a:rPr kumimoji="1" lang="en-US" altLang="ja-JP"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p>
        </p:txBody>
      </p:sp>
      <p:sp>
        <p:nvSpPr>
          <p:cNvPr id="17" name="正方形/長方形 16"/>
          <p:cNvSpPr/>
          <p:nvPr/>
        </p:nvSpPr>
        <p:spPr>
          <a:xfrm>
            <a:off x="4834099" y="3240000"/>
            <a:ext cx="3671376" cy="2308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出典：観光庁「訪日外国人消費動向調査」をもとに副首都推進局で作成</a:t>
            </a:r>
          </a:p>
        </p:txBody>
      </p:sp>
      <p:sp>
        <p:nvSpPr>
          <p:cNvPr id="27" name="楕円 12">
            <a:extLst>
              <a:ext uri="{FF2B5EF4-FFF2-40B4-BE49-F238E27FC236}">
                <a16:creationId xmlns:a16="http://schemas.microsoft.com/office/drawing/2014/main" id="{FB5343CA-FFBD-4A32-A6DD-0B5546B9F960}"/>
              </a:ext>
            </a:extLst>
          </p:cNvPr>
          <p:cNvSpPr/>
          <p:nvPr/>
        </p:nvSpPr>
        <p:spPr>
          <a:xfrm>
            <a:off x="7367086" y="1458182"/>
            <a:ext cx="313028" cy="578682"/>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22" name="正方形/長方形 21"/>
          <p:cNvSpPr/>
          <p:nvPr/>
        </p:nvSpPr>
        <p:spPr>
          <a:xfrm>
            <a:off x="2736000" y="2304000"/>
            <a:ext cx="2211419"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ja-JP" altLang="en-US"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参考</a:t>
            </a:r>
            <a:endParaRPr kumimoji="1" lang="en-US" altLang="ja-JP"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2020</a:t>
            </a:r>
            <a:r>
              <a:rPr kumimoji="1" lang="ja-JP" altLang="en-US"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年度の推計値：</a:t>
            </a:r>
            <a:r>
              <a:rPr kumimoji="1" lang="en-US" altLang="ja-JP"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159</a:t>
            </a:r>
            <a:r>
              <a:rPr kumimoji="1" lang="ja-JP" altLang="en-US"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万人</a:t>
            </a:r>
            <a:endParaRPr kumimoji="1" lang="en-US" altLang="ja-JP"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出典：大阪観光局「国際観光文化</a:t>
            </a:r>
            <a:endParaRPr kumimoji="1" lang="en-US" altLang="ja-JP"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都市・大阪をめざして」</a:t>
            </a:r>
            <a:r>
              <a:rPr kumimoji="1" lang="en-US" altLang="ja-JP"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(2022.3)</a:t>
            </a:r>
            <a:endParaRPr kumimoji="1" lang="ja-JP" altLang="en-US"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2" name="テキスト ボックス 1"/>
          <p:cNvSpPr txBox="1"/>
          <p:nvPr/>
        </p:nvSpPr>
        <p:spPr>
          <a:xfrm>
            <a:off x="4748068" y="936000"/>
            <a:ext cx="386644"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endParaRPr kumimoji="1" lang="ja-JP" altLang="en-US" sz="10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40" name="正方形/長方形 39"/>
          <p:cNvSpPr/>
          <p:nvPr/>
        </p:nvSpPr>
        <p:spPr>
          <a:xfrm>
            <a:off x="7632000" y="2736000"/>
            <a:ext cx="1565289" cy="55399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ja-JP" altLang="en-US"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コロナの影響により、</a:t>
            </a:r>
            <a:r>
              <a:rPr kumimoji="1" lang="en-US" altLang="ja-JP"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2020,2021</a:t>
            </a:r>
            <a:r>
              <a:rPr kumimoji="1" lang="ja-JP" altLang="en-US"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年は調査結果なし。</a:t>
            </a:r>
          </a:p>
        </p:txBody>
      </p:sp>
      <p:sp>
        <p:nvSpPr>
          <p:cNvPr id="34" name="テキスト ボックス 33"/>
          <p:cNvSpPr txBox="1"/>
          <p:nvPr/>
        </p:nvSpPr>
        <p:spPr>
          <a:xfrm>
            <a:off x="180000" y="3564000"/>
            <a:ext cx="4320000" cy="307777"/>
          </a:xfrm>
          <a:prstGeom prst="rect">
            <a:avLst/>
          </a:prstGeom>
          <a:solidFill>
            <a:schemeClr val="accent2">
              <a:lumMod val="40000"/>
              <a:lumOff val="60000"/>
            </a:schemeClr>
          </a:solidFill>
          <a:ln>
            <a:solidFill>
              <a:schemeClr val="accent2"/>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インバウンドの消費額</a:t>
            </a:r>
            <a:r>
              <a:rPr kumimoji="1" lang="en-US" altLang="ja-JP"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p>
        </p:txBody>
      </p:sp>
      <p:sp>
        <p:nvSpPr>
          <p:cNvPr id="35" name="正方形/長方形 34"/>
          <p:cNvSpPr/>
          <p:nvPr/>
        </p:nvSpPr>
        <p:spPr>
          <a:xfrm>
            <a:off x="288000" y="6336000"/>
            <a:ext cx="4248000" cy="461665"/>
          </a:xfrm>
          <a:prstGeom prst="rect">
            <a:avLst/>
          </a:prstGeom>
        </p:spPr>
        <p:txBody>
          <a:bodyPr wrap="square">
            <a:spAutoFit/>
          </a:bodyPr>
          <a:lstStyle/>
          <a:p>
            <a:pPr marL="268288" marR="0" lvl="0" indent="-268288"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出典：大阪観光局「国際観光都市・大阪をめざして」</a:t>
            </a:r>
            <a:r>
              <a:rPr kumimoji="1" lang="en-US" altLang="ja-JP"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(2020.1)</a:t>
            </a:r>
            <a:r>
              <a:rPr kumimoji="1" lang="ja-JP" altLang="en-US"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「国際観光文化都市・大阪をめざして」</a:t>
            </a:r>
            <a:r>
              <a:rPr kumimoji="1" lang="en-US" altLang="ja-JP"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(2022.3)</a:t>
            </a:r>
            <a:r>
              <a:rPr kumimoji="1" lang="ja-JP" altLang="en-US" sz="800" b="0" i="0" u="none" strike="noStrike" kern="1200" cap="none" spc="0" normalizeH="0" baseline="0" noProof="0" dirty="0" err="1">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1" lang="ja-JP" altLang="en-US"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大阪府「大阪府民経済計算」をもとに副首都推進局で作成</a:t>
            </a:r>
          </a:p>
        </p:txBody>
      </p:sp>
      <p:sp>
        <p:nvSpPr>
          <p:cNvPr id="37" name="正方形/長方形 36"/>
          <p:cNvSpPr/>
          <p:nvPr/>
        </p:nvSpPr>
        <p:spPr>
          <a:xfrm>
            <a:off x="288000" y="3888000"/>
            <a:ext cx="4104000" cy="461665"/>
          </a:xfrm>
          <a:prstGeom prst="rect">
            <a:avLst/>
          </a:prstGeom>
        </p:spPr>
        <p:txBody>
          <a:bodyPr wrap="square">
            <a:spAutoFit/>
          </a:bodyPr>
          <a:lstStyle/>
          <a:p>
            <a:pPr lvl="0">
              <a:defRPr/>
            </a:pPr>
            <a:r>
              <a:rPr lang="en-US" altLang="ja-JP" sz="1200" dirty="0" smtClean="0">
                <a:solidFill>
                  <a:prstClr val="black"/>
                </a:solidFill>
                <a:latin typeface="BIZ UDPゴシック" panose="020B0400000000000000" pitchFamily="50" charset="-128"/>
                <a:ea typeface="BIZ UDPゴシック" panose="020B0400000000000000" pitchFamily="50" charset="-128"/>
              </a:rPr>
              <a:t>2019</a:t>
            </a:r>
            <a:r>
              <a:rPr lang="ja-JP" altLang="en-US" sz="1200" dirty="0">
                <a:solidFill>
                  <a:prstClr val="black"/>
                </a:solidFill>
                <a:latin typeface="BIZ UDPゴシック" panose="020B0400000000000000" pitchFamily="50" charset="-128"/>
                <a:ea typeface="BIZ UDPゴシック" panose="020B0400000000000000" pitchFamily="50" charset="-128"/>
              </a:rPr>
              <a:t>年</a:t>
            </a:r>
            <a:r>
              <a:rPr kumimoji="1" lang="ja-JP" altLang="en-US" sz="120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rPr>
              <a:t>の</a:t>
            </a:r>
            <a:r>
              <a:rPr kumimoji="1"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インバウンドによる観光消費推計額は、府内総生産</a:t>
            </a:r>
            <a:r>
              <a:rPr kumimoji="1" lang="ja-JP" altLang="en-US" sz="120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rPr>
              <a:t>の</a:t>
            </a:r>
            <a:r>
              <a:rPr lang="en-US" altLang="ja-JP" sz="1200" dirty="0" smtClean="0">
                <a:solidFill>
                  <a:prstClr val="black"/>
                </a:solidFill>
                <a:latin typeface="BIZ UDPゴシック" panose="020B0400000000000000" pitchFamily="50" charset="-128"/>
                <a:ea typeface="BIZ UDPゴシック" panose="020B0400000000000000" pitchFamily="50" charset="-128"/>
              </a:rPr>
              <a:t>4</a:t>
            </a:r>
            <a:r>
              <a:rPr kumimoji="1" lang="ja-JP" altLang="en-US" sz="120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1"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p>
        </p:txBody>
      </p:sp>
      <p:sp>
        <p:nvSpPr>
          <p:cNvPr id="42" name="テキスト ボックス 41"/>
          <p:cNvSpPr txBox="1"/>
          <p:nvPr/>
        </p:nvSpPr>
        <p:spPr>
          <a:xfrm>
            <a:off x="108000" y="4356000"/>
            <a:ext cx="538224"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1"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億円</a:t>
            </a:r>
            <a:r>
              <a:rPr kumimoji="1" lang="en-US" altLang="ja-JP"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endParaRPr kumimoji="1"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44" name="正方形/長方形 43"/>
          <p:cNvSpPr/>
          <p:nvPr/>
        </p:nvSpPr>
        <p:spPr>
          <a:xfrm>
            <a:off x="7668000" y="1044000"/>
            <a:ext cx="1404000" cy="756000"/>
          </a:xfrm>
          <a:prstGeom prst="rect">
            <a:avLst/>
          </a:prstGeom>
        </p:spPr>
        <p:txBody>
          <a:bodyPr wrap="square" lIns="36000" tIns="36000" rIns="36000" bIns="3600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大阪府への外国人訪問率は、</a:t>
            </a:r>
            <a:r>
              <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2016,17,19</a:t>
            </a: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年</a:t>
            </a:r>
            <a:r>
              <a:rPr kumimoji="1" lang="ja-JP" altLang="en-US"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に東京を抜いて全国１位に。</a:t>
            </a:r>
            <a:endPar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45" name="正方形/長方形 44"/>
          <p:cNvSpPr/>
          <p:nvPr/>
        </p:nvSpPr>
        <p:spPr>
          <a:xfrm>
            <a:off x="2942602" y="1044000"/>
            <a:ext cx="1693150" cy="122341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大阪府への外国人訪問者数はコロナ前の</a:t>
            </a:r>
            <a:r>
              <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2019</a:t>
            </a: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年に対</a:t>
            </a:r>
            <a:r>
              <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11</a:t>
            </a: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年比で</a:t>
            </a:r>
            <a:r>
              <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7</a:t>
            </a: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倍に達し</a:t>
            </a:r>
            <a:r>
              <a:rPr kumimoji="1" lang="ja-JP" altLang="en-US"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en-US" altLang="ja-JP"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1200</a:t>
            </a: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万人を</a:t>
            </a:r>
            <a:r>
              <a:rPr kumimoji="1" lang="ja-JP" altLang="en-US"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突破。</a:t>
            </a:r>
            <a:endPar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コロナの影響により、</a:t>
            </a:r>
            <a:r>
              <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2020,2021</a:t>
            </a: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年は調査結果なし。</a:t>
            </a:r>
          </a:p>
        </p:txBody>
      </p:sp>
      <p:sp>
        <p:nvSpPr>
          <p:cNvPr id="36" name="テキスト ボックス 35"/>
          <p:cNvSpPr txBox="1"/>
          <p:nvPr/>
        </p:nvSpPr>
        <p:spPr>
          <a:xfrm>
            <a:off x="7367086" y="2966550"/>
            <a:ext cx="530915"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p>
        </p:txBody>
      </p:sp>
      <p:sp>
        <p:nvSpPr>
          <p:cNvPr id="51" name="テキスト ボックス 50"/>
          <p:cNvSpPr txBox="1"/>
          <p:nvPr/>
        </p:nvSpPr>
        <p:spPr>
          <a:xfrm>
            <a:off x="2809290" y="2976337"/>
            <a:ext cx="530915"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（年）</a:t>
            </a:r>
          </a:p>
        </p:txBody>
      </p:sp>
      <p:sp>
        <p:nvSpPr>
          <p:cNvPr id="52" name="正方形/長方形 51"/>
          <p:cNvSpPr/>
          <p:nvPr/>
        </p:nvSpPr>
        <p:spPr>
          <a:xfrm>
            <a:off x="53306" y="3168000"/>
            <a:ext cx="4518694"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出典：日本政府観光局（</a:t>
            </a:r>
            <a:r>
              <a:rPr kumimoji="1" lang="en-US" altLang="ja-JP"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JNTO</a:t>
            </a:r>
            <a:r>
              <a:rPr kumimoji="1" lang="ja-JP" altLang="en-US"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）「訪日外客統計」、観光庁「訪日外国人消費動向調査」</a:t>
            </a:r>
            <a:endParaRPr kumimoji="1" lang="en-US" altLang="ja-JP"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をもとに副首都推進局で作成</a:t>
            </a:r>
          </a:p>
        </p:txBody>
      </p:sp>
      <p:sp>
        <p:nvSpPr>
          <p:cNvPr id="53" name="テキスト ボックス 52"/>
          <p:cNvSpPr txBox="1"/>
          <p:nvPr/>
        </p:nvSpPr>
        <p:spPr>
          <a:xfrm>
            <a:off x="3204000" y="6120694"/>
            <a:ext cx="530915"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（年）</a:t>
            </a:r>
          </a:p>
        </p:txBody>
      </p:sp>
      <p:sp>
        <p:nvSpPr>
          <p:cNvPr id="41" name="スライド番号プレースホルダー 3"/>
          <p:cNvSpPr>
            <a:spLocks noGrp="1"/>
          </p:cNvSpPr>
          <p:nvPr>
            <p:ph type="sldNum" sz="quarter" idx="12"/>
          </p:nvPr>
        </p:nvSpPr>
        <p:spPr>
          <a:xfrm>
            <a:off x="7086600" y="6483071"/>
            <a:ext cx="2057400" cy="365125"/>
          </a:xfrm>
        </p:spPr>
        <p:txBody>
          <a:bodyPr/>
          <a:lstStyle/>
          <a:p>
            <a:fld id="{138CA411-231B-42B9-AF63-97A64194AA60}" type="slidenum">
              <a:rPr lang="ja-JP" altLang="en-US" smtClean="0"/>
              <a:pPr/>
              <a:t>27</a:t>
            </a:fld>
            <a:endParaRPr lang="ja-JP" altLang="en-US" dirty="0"/>
          </a:p>
        </p:txBody>
      </p:sp>
    </p:spTree>
    <p:extLst>
      <p:ext uri="{BB962C8B-B14F-4D97-AF65-F5344CB8AC3E}">
        <p14:creationId xmlns:p14="http://schemas.microsoft.com/office/powerpoint/2010/main" val="34315992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a:blip r:embed="rId2"/>
          <a:stretch>
            <a:fillRect/>
          </a:stretch>
        </p:blipFill>
        <p:spPr>
          <a:xfrm>
            <a:off x="671414" y="2719908"/>
            <a:ext cx="4163929" cy="3633531"/>
          </a:xfrm>
          <a:prstGeom prst="rect">
            <a:avLst/>
          </a:prstGeom>
        </p:spPr>
      </p:pic>
      <p:cxnSp>
        <p:nvCxnSpPr>
          <p:cNvPr id="13" name="直線コネクタ 12"/>
          <p:cNvCxnSpPr/>
          <p:nvPr/>
        </p:nvCxnSpPr>
        <p:spPr>
          <a:xfrm>
            <a:off x="216000" y="468000"/>
            <a:ext cx="8676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テキスト ボックス 13"/>
          <p:cNvSpPr txBox="1"/>
          <p:nvPr/>
        </p:nvSpPr>
        <p:spPr>
          <a:xfrm>
            <a:off x="169966" y="36000"/>
            <a:ext cx="594906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ja-JP" altLang="en-US" sz="24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インバウンド</a:t>
            </a:r>
            <a:r>
              <a:rPr kumimoji="1" lang="ja-JP" altLang="en-US"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（２０１９年まで　関西</a:t>
            </a:r>
            <a:r>
              <a:rPr kumimoji="1" lang="ja-JP" altLang="en-US"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国際空港の貢献）</a:t>
            </a:r>
            <a:r>
              <a:rPr kumimoji="1" lang="en-US" altLang="ja-JP" sz="2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endParaRPr kumimoji="1" lang="ja-JP" altLang="en-US" sz="2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17" name="正方形/長方形 16"/>
          <p:cNvSpPr/>
          <p:nvPr/>
        </p:nvSpPr>
        <p:spPr>
          <a:xfrm>
            <a:off x="5287058" y="2592000"/>
            <a:ext cx="3709024" cy="507831"/>
          </a:xfrm>
          <a:prstGeom prst="rect">
            <a:avLst/>
          </a:prstGeom>
        </p:spPr>
        <p:txBody>
          <a:bodyPr wrap="square">
            <a:spAutoFit/>
          </a:bodyPr>
          <a:lstStyle/>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出典：法務省入国管理局「</a:t>
            </a:r>
            <a:r>
              <a:rPr kumimoji="1" lang="zh-TW"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出入国管理統計統計表</a:t>
            </a:r>
            <a:r>
              <a:rPr kumimoji="1"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en-US" altLang="ja-JP" sz="9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20</a:t>
            </a:r>
            <a:r>
              <a:rPr kumimoji="1" lang="ja-JP" altLang="en-US" sz="9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１９年</a:t>
            </a:r>
            <a:r>
              <a:rPr kumimoji="1"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）をもとに</a:t>
            </a:r>
            <a:endParaRPr kumimoji="1"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1"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副首都推進局で作成</a:t>
            </a:r>
            <a:endParaRPr kumimoji="1"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1" lang="en-US" altLang="ja-JP" sz="9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ja-JP" altLang="en-US" sz="9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その他には、港湾</a:t>
            </a:r>
            <a:r>
              <a:rPr kumimoji="1"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利用者を含む</a:t>
            </a:r>
            <a:endParaRPr kumimoji="1"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18" name="角丸四角形 17"/>
          <p:cNvSpPr/>
          <p:nvPr/>
        </p:nvSpPr>
        <p:spPr>
          <a:xfrm>
            <a:off x="235996" y="2766344"/>
            <a:ext cx="288000" cy="1404000"/>
          </a:xfrm>
          <a:prstGeom prst="roundRect">
            <a:avLst/>
          </a:prstGeom>
          <a:solidFill>
            <a:schemeClr val="accent2">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大</a:t>
            </a:r>
            <a:endParaRPr kumimoji="1"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阪</a:t>
            </a:r>
          </a:p>
        </p:txBody>
      </p:sp>
      <p:sp>
        <p:nvSpPr>
          <p:cNvPr id="19" name="角丸四角形 18"/>
          <p:cNvSpPr/>
          <p:nvPr/>
        </p:nvSpPr>
        <p:spPr>
          <a:xfrm>
            <a:off x="623682" y="2659560"/>
            <a:ext cx="2138567" cy="1723702"/>
          </a:xfrm>
          <a:prstGeom prst="roundRect">
            <a:avLst>
              <a:gd name="adj" fmla="val 965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20" name="角丸四角形 19"/>
          <p:cNvSpPr/>
          <p:nvPr/>
        </p:nvSpPr>
        <p:spPr>
          <a:xfrm>
            <a:off x="233207" y="4732329"/>
            <a:ext cx="288000" cy="1404000"/>
          </a:xfrm>
          <a:prstGeom prst="roundRect">
            <a:avLst/>
          </a:prstGeom>
          <a:solidFill>
            <a:schemeClr val="accent2">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東</a:t>
            </a:r>
            <a:endParaRPr kumimoji="1"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京</a:t>
            </a:r>
          </a:p>
        </p:txBody>
      </p:sp>
      <p:sp>
        <p:nvSpPr>
          <p:cNvPr id="23" name="テキスト ボックス 22"/>
          <p:cNvSpPr txBox="1"/>
          <p:nvPr/>
        </p:nvSpPr>
        <p:spPr>
          <a:xfrm>
            <a:off x="5328000" y="900000"/>
            <a:ext cx="3161443" cy="261610"/>
          </a:xfrm>
          <a:prstGeom prst="rect">
            <a:avLst/>
          </a:prstGeom>
          <a:noFill/>
        </p:spPr>
        <p:txBody>
          <a:bodyPr wrap="none" lIns="36000" tIns="36000" rIns="36000" bIns="36000" rtlCol="0" anchor="ctr" anchorCtr="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空港</a:t>
            </a:r>
            <a:r>
              <a:rPr kumimoji="1" lang="ja-JP" altLang="en-US" sz="11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別外国人入国者割合（</a:t>
            </a:r>
            <a:r>
              <a:rPr kumimoji="1" lang="ja-JP" altLang="en-US" sz="11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総数</a:t>
            </a:r>
            <a:r>
              <a:rPr lang="en-US" altLang="ja-JP" sz="1100" b="1" dirty="0">
                <a:solidFill>
                  <a:prstClr val="black"/>
                </a:solidFill>
                <a:latin typeface="BIZ UDPゴシック" panose="020B0400000000000000" pitchFamily="50" charset="-128"/>
                <a:ea typeface="BIZ UDPゴシック" panose="020B0400000000000000" pitchFamily="50" charset="-128"/>
              </a:rPr>
              <a:t>3,119</a:t>
            </a:r>
            <a:r>
              <a:rPr kumimoji="1" lang="ja-JP" altLang="en-US" sz="11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万人）</a:t>
            </a:r>
            <a:endParaRPr kumimoji="1" lang="ja-JP" altLang="en-US" sz="11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26" name="テキスト ボックス 25"/>
          <p:cNvSpPr txBox="1"/>
          <p:nvPr/>
        </p:nvSpPr>
        <p:spPr>
          <a:xfrm>
            <a:off x="418250" y="6336000"/>
            <a:ext cx="461536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出典：国土交通省「管内空港利用概況集計表」（大阪は大阪航空局、東京は東京航空局）</a:t>
            </a:r>
            <a:endParaRPr kumimoji="1"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1"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をもとに副首都推進局で作成</a:t>
            </a:r>
          </a:p>
        </p:txBody>
      </p:sp>
      <p:sp>
        <p:nvSpPr>
          <p:cNvPr id="25" name="テキスト ボックス 24"/>
          <p:cNvSpPr txBox="1"/>
          <p:nvPr/>
        </p:nvSpPr>
        <p:spPr>
          <a:xfrm>
            <a:off x="1944000" y="2304000"/>
            <a:ext cx="1702710"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４国際</a:t>
            </a:r>
            <a:r>
              <a:rPr kumimoji="1" lang="ja-JP" altLang="en-US" sz="11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空港旅客数の</a:t>
            </a:r>
            <a:r>
              <a:rPr kumimoji="1" lang="ja-JP" altLang="en-US" sz="11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推移</a:t>
            </a:r>
            <a:endParaRPr kumimoji="1" lang="ja-JP" altLang="en-US" sz="11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32" name="正方形/長方形 31"/>
          <p:cNvSpPr/>
          <p:nvPr/>
        </p:nvSpPr>
        <p:spPr>
          <a:xfrm>
            <a:off x="4980186" y="5191350"/>
            <a:ext cx="1478490" cy="638175"/>
          </a:xfrm>
          <a:prstGeom prst="rect">
            <a:avLst/>
          </a:prstGeom>
        </p:spPr>
        <p:txBody>
          <a:bodyPr wrap="square">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国際線</a:t>
            </a:r>
            <a:r>
              <a:rPr kumimoji="1" lang="en-US" altLang="ja-JP" sz="1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LCC</a:t>
            </a:r>
            <a:r>
              <a:rPr kumimoji="1" lang="ja-JP" altLang="en-US" sz="1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便数</a:t>
            </a:r>
            <a:endParaRPr kumimoji="1" lang="en-US" altLang="ja-JP" sz="1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（左軸）</a:t>
            </a:r>
            <a:endParaRPr kumimoji="1" lang="en-US" altLang="ja-JP" sz="1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34" name="テキスト ボックス 33"/>
          <p:cNvSpPr txBox="1"/>
          <p:nvPr/>
        </p:nvSpPr>
        <p:spPr>
          <a:xfrm>
            <a:off x="5356374" y="6264000"/>
            <a:ext cx="328532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出典：関西エアポート株式会社「国際定期便就航便数の推移」を</a:t>
            </a:r>
            <a:endParaRPr kumimoji="1"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1"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もとに副首都推進局で作成</a:t>
            </a:r>
          </a:p>
        </p:txBody>
      </p:sp>
      <p:sp>
        <p:nvSpPr>
          <p:cNvPr id="35" name="正方形/長方形 34"/>
          <p:cNvSpPr/>
          <p:nvPr/>
        </p:nvSpPr>
        <p:spPr>
          <a:xfrm>
            <a:off x="8235632" y="6012000"/>
            <a:ext cx="646331" cy="2308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（夏期）</a:t>
            </a:r>
          </a:p>
        </p:txBody>
      </p:sp>
      <p:sp>
        <p:nvSpPr>
          <p:cNvPr id="37" name="テキスト ボックス 36"/>
          <p:cNvSpPr txBox="1"/>
          <p:nvPr/>
        </p:nvSpPr>
        <p:spPr>
          <a:xfrm>
            <a:off x="3423999" y="4581189"/>
            <a:ext cx="1031051"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＜成田国際＞</a:t>
            </a:r>
            <a:endParaRPr kumimoji="1" lang="ja-JP" altLang="en-US"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39" name="テキスト ボックス 38"/>
          <p:cNvSpPr txBox="1"/>
          <p:nvPr/>
        </p:nvSpPr>
        <p:spPr>
          <a:xfrm>
            <a:off x="3423999" y="2641630"/>
            <a:ext cx="992579"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＜大阪国際＞</a:t>
            </a:r>
            <a:endParaRPr kumimoji="1" lang="ja-JP" altLang="en-US"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41" name="テキスト ボックス 40"/>
          <p:cNvSpPr txBox="1"/>
          <p:nvPr/>
        </p:nvSpPr>
        <p:spPr>
          <a:xfrm>
            <a:off x="1210866" y="2657070"/>
            <a:ext cx="992579"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＜関西国際＞</a:t>
            </a:r>
            <a:endParaRPr kumimoji="1" lang="ja-JP" altLang="en-US"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42" name="正方形/長方形 41"/>
          <p:cNvSpPr/>
          <p:nvPr/>
        </p:nvSpPr>
        <p:spPr>
          <a:xfrm>
            <a:off x="792000" y="2628000"/>
            <a:ext cx="530915" cy="2308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（万人）</a:t>
            </a:r>
          </a:p>
        </p:txBody>
      </p:sp>
      <p:sp>
        <p:nvSpPr>
          <p:cNvPr id="44" name="テキスト ボックス 43"/>
          <p:cNvSpPr txBox="1"/>
          <p:nvPr/>
        </p:nvSpPr>
        <p:spPr>
          <a:xfrm>
            <a:off x="1210866" y="4616141"/>
            <a:ext cx="992579"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＜東京国際＞</a:t>
            </a:r>
            <a:endParaRPr kumimoji="1" lang="ja-JP" altLang="en-US"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45" name="テキスト ボックス 44"/>
          <p:cNvSpPr txBox="1"/>
          <p:nvPr/>
        </p:nvSpPr>
        <p:spPr>
          <a:xfrm>
            <a:off x="5868000" y="3600000"/>
            <a:ext cx="2371162"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rPr>
              <a:t>関空</a:t>
            </a:r>
            <a:r>
              <a:rPr kumimoji="1" lang="ja-JP" altLang="en-US" sz="11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の</a:t>
            </a:r>
            <a:r>
              <a:rPr kumimoji="1" lang="en-US" altLang="ja-JP" sz="11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LCC</a:t>
            </a:r>
            <a:r>
              <a:rPr kumimoji="1" lang="ja-JP" altLang="en-US" sz="11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国際線便数（各年夏期</a:t>
            </a:r>
            <a:r>
              <a:rPr kumimoji="1" lang="ja-JP" altLang="en-US" sz="1100" b="1"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rPr>
              <a:t>）</a:t>
            </a:r>
            <a:endParaRPr kumimoji="1" lang="ja-JP" altLang="en-US" sz="11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50" name="正方形/長方形 49"/>
          <p:cNvSpPr/>
          <p:nvPr/>
        </p:nvSpPr>
        <p:spPr>
          <a:xfrm>
            <a:off x="4787999" y="612000"/>
            <a:ext cx="4320000" cy="276999"/>
          </a:xfrm>
          <a:prstGeom prst="rect">
            <a:avLst/>
          </a:prstGeom>
        </p:spPr>
        <p:txBody>
          <a:bodyPr wrap="square">
            <a:spAutoFit/>
          </a:bodyPr>
          <a:lstStyle/>
          <a:p>
            <a:pPr marL="177800" marR="0" lvl="0" indent="-17780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1" lang="en-US" altLang="ja-JP" sz="12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20</a:t>
            </a:r>
            <a:r>
              <a:rPr kumimoji="1" lang="ja-JP" altLang="en-US" sz="12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１９年</a:t>
            </a:r>
            <a:r>
              <a:rPr kumimoji="1" lang="ja-JP" altLang="en-US"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の外国人入国者</a:t>
            </a:r>
            <a:r>
              <a:rPr kumimoji="1" lang="ja-JP" altLang="en-US" sz="12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の</a:t>
            </a:r>
            <a:r>
              <a:rPr lang="ja-JP" altLang="en-US" sz="1200" b="1" dirty="0">
                <a:solidFill>
                  <a:prstClr val="black"/>
                </a:solidFill>
                <a:latin typeface="BIZ UDPゴシック" panose="020B0400000000000000" pitchFamily="50" charset="-128"/>
                <a:ea typeface="BIZ UDPゴシック" panose="020B0400000000000000" pitchFamily="50" charset="-128"/>
              </a:rPr>
              <a:t>２７</a:t>
            </a:r>
            <a:r>
              <a:rPr kumimoji="1" lang="en-US" altLang="ja-JP" sz="12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ja-JP" altLang="en-US" sz="1200" b="1" i="0" u="none" strike="noStrike" kern="1200" cap="none" spc="0" normalizeH="0" baseline="0" noProof="0" dirty="0" err="1">
                <a:ln>
                  <a:noFill/>
                </a:ln>
                <a:solidFill>
                  <a:prstClr val="black"/>
                </a:solidFill>
                <a:effectLst/>
                <a:uLnTx/>
                <a:uFillTx/>
                <a:latin typeface="BIZ UDPゴシック" panose="020B0400000000000000" pitchFamily="50" charset="-128"/>
                <a:ea typeface="BIZ UDPゴシック" panose="020B0400000000000000" pitchFamily="50" charset="-128"/>
              </a:rPr>
              <a:t>は関</a:t>
            </a:r>
            <a:r>
              <a:rPr kumimoji="1" lang="ja-JP" altLang="en-US"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空を利用して</a:t>
            </a:r>
            <a:r>
              <a:rPr kumimoji="1" lang="ja-JP" altLang="en-US" sz="12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いた。</a:t>
            </a:r>
            <a:endParaRPr kumimoji="1" lang="en-US" altLang="ja-JP"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51" name="正方形/長方形 50"/>
          <p:cNvSpPr/>
          <p:nvPr/>
        </p:nvSpPr>
        <p:spPr>
          <a:xfrm>
            <a:off x="323999" y="612000"/>
            <a:ext cx="4536000" cy="936000"/>
          </a:xfrm>
          <a:prstGeom prst="rect">
            <a:avLst/>
          </a:prstGeom>
        </p:spPr>
        <p:txBody>
          <a:bodyPr wrap="square" lIns="36000" tIns="36000" rIns="36000" bIns="36000">
            <a:no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n"/>
              <a:tabLst/>
              <a:defRPr/>
            </a:pPr>
            <a:r>
              <a:rPr kumimoji="1" lang="en-US" altLang="ja-JP"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2012</a:t>
            </a:r>
            <a:r>
              <a:rPr kumimoji="1" lang="ja-JP" altLang="en-US"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年に関西国際空港の民営化が実現し、</a:t>
            </a:r>
            <a:r>
              <a:rPr kumimoji="1" lang="en-US" altLang="ja-JP" sz="14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LCC</a:t>
            </a:r>
            <a:r>
              <a:rPr kumimoji="1" lang="ja-JP" altLang="en-US" sz="14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誘致を</a:t>
            </a:r>
            <a:r>
              <a:rPr kumimoji="1" lang="ja-JP" altLang="en-US"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始めとする経営強化に積極的に取り組んだ結果、日本最大の</a:t>
            </a:r>
            <a:r>
              <a:rPr kumimoji="1" lang="en-US" altLang="ja-JP"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LCC</a:t>
            </a:r>
            <a:r>
              <a:rPr kumimoji="1" lang="ja-JP" altLang="en-US"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拠点となり、外国人旅行者の来阪を後押し</a:t>
            </a:r>
            <a:r>
              <a:rPr kumimoji="1" lang="ja-JP" altLang="en-US" sz="14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t>
            </a:r>
            <a:endParaRPr kumimoji="1" lang="en-US" altLang="ja-JP"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58" name="正方形/長方形 57"/>
          <p:cNvSpPr/>
          <p:nvPr/>
        </p:nvSpPr>
        <p:spPr>
          <a:xfrm>
            <a:off x="4787999" y="3204000"/>
            <a:ext cx="4320000" cy="461665"/>
          </a:xfrm>
          <a:prstGeom prst="rect">
            <a:avLst/>
          </a:prstGeom>
        </p:spPr>
        <p:txBody>
          <a:bodyPr wrap="square" lIns="36000" tIns="36000" rIns="36000" bIns="3600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関空の</a:t>
            </a:r>
            <a:r>
              <a:rPr kumimoji="1" lang="en-US" altLang="ja-JP"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LCC</a:t>
            </a:r>
            <a:r>
              <a:rPr kumimoji="1" lang="ja-JP" altLang="en-US"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国際線便数は、</a:t>
            </a:r>
            <a:r>
              <a:rPr kumimoji="1" lang="en-US" altLang="ja-JP"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08</a:t>
            </a:r>
            <a:r>
              <a:rPr kumimoji="1" lang="ja-JP" altLang="en-US"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年対</a:t>
            </a:r>
            <a:r>
              <a:rPr kumimoji="1" lang="en-US" altLang="ja-JP"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19</a:t>
            </a:r>
            <a:r>
              <a:rPr kumimoji="1" lang="ja-JP" altLang="en-US"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年比</a:t>
            </a:r>
            <a:r>
              <a:rPr kumimoji="1" lang="ja-JP" altLang="en-US" sz="12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で</a:t>
            </a:r>
            <a:r>
              <a:rPr kumimoji="1" lang="en-US" altLang="ja-JP" sz="12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12</a:t>
            </a:r>
            <a:r>
              <a:rPr kumimoji="1" lang="ja-JP" altLang="en-US"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en-US" altLang="ja-JP"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540</a:t>
            </a:r>
            <a:r>
              <a:rPr kumimoji="1" lang="ja-JP" altLang="en-US" sz="12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便</a:t>
            </a:r>
            <a:endParaRPr kumimoji="1" lang="en-US" altLang="ja-JP" sz="12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b="1" dirty="0">
                <a:solidFill>
                  <a:prstClr val="black"/>
                </a:solidFill>
                <a:latin typeface="BIZ UDPゴシック" panose="020B0400000000000000" pitchFamily="50" charset="-128"/>
                <a:ea typeface="BIZ UDPゴシック" panose="020B0400000000000000" pitchFamily="50" charset="-128"/>
              </a:rPr>
              <a:t>　</a:t>
            </a:r>
            <a:r>
              <a:rPr lang="ja-JP" altLang="en-US" sz="1200" b="1" dirty="0" smtClean="0">
                <a:solidFill>
                  <a:prstClr val="black"/>
                </a:solidFill>
                <a:latin typeface="BIZ UDPゴシック" panose="020B0400000000000000" pitchFamily="50" charset="-128"/>
                <a:ea typeface="BIZ UDPゴシック" panose="020B0400000000000000" pitchFamily="50" charset="-128"/>
              </a:rPr>
              <a:t>　 </a:t>
            </a:r>
            <a:r>
              <a:rPr kumimoji="1" lang="en-US" altLang="ja-JP" sz="12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en-US" altLang="ja-JP"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528</a:t>
            </a:r>
            <a:r>
              <a:rPr kumimoji="1" lang="ja-JP" altLang="en-US"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便増</a:t>
            </a:r>
            <a:r>
              <a:rPr kumimoji="1" lang="en-US" altLang="ja-JP"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ja-JP" altLang="en-US" sz="1200" b="1" i="0" u="none" strike="noStrike" kern="1200" cap="none" spc="0" normalizeH="0" baseline="0" noProof="0" dirty="0" err="1">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en-US" altLang="ja-JP"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45</a:t>
            </a:r>
            <a:r>
              <a:rPr kumimoji="1" lang="ja-JP" altLang="en-US" sz="12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倍。</a:t>
            </a:r>
            <a:endParaRPr kumimoji="1" lang="ja-JP" altLang="en-US"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60" name="テキスト ボックス 59"/>
          <p:cNvSpPr txBox="1"/>
          <p:nvPr/>
        </p:nvSpPr>
        <p:spPr>
          <a:xfrm>
            <a:off x="2304000" y="4140000"/>
            <a:ext cx="530915"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p>
        </p:txBody>
      </p:sp>
      <p:sp>
        <p:nvSpPr>
          <p:cNvPr id="61" name="テキスト ボックス 60"/>
          <p:cNvSpPr txBox="1"/>
          <p:nvPr/>
        </p:nvSpPr>
        <p:spPr>
          <a:xfrm>
            <a:off x="4464000" y="5976000"/>
            <a:ext cx="530915"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p>
        </p:txBody>
      </p:sp>
      <p:sp>
        <p:nvSpPr>
          <p:cNvPr id="62" name="正方形/長方形 61"/>
          <p:cNvSpPr/>
          <p:nvPr/>
        </p:nvSpPr>
        <p:spPr>
          <a:xfrm>
            <a:off x="324000" y="1620000"/>
            <a:ext cx="4536000" cy="648000"/>
          </a:xfrm>
          <a:prstGeom prst="rect">
            <a:avLst/>
          </a:prstGeom>
        </p:spPr>
        <p:txBody>
          <a:bodyPr wrap="square" lIns="36000" tIns="36000" rIns="36000" bIns="3600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　</a:t>
            </a:r>
            <a:r>
              <a:rPr kumimoji="1" lang="ja-JP" altLang="en-US"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国際空港評価において、</a:t>
            </a:r>
            <a:r>
              <a:rPr kumimoji="1" lang="en-US" altLang="ja-JP"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2015</a:t>
            </a:r>
            <a:r>
              <a:rPr kumimoji="1" lang="ja-JP" altLang="en-US"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年、</a:t>
            </a:r>
            <a:r>
              <a:rPr kumimoji="1" lang="en-US" altLang="ja-JP"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18</a:t>
            </a:r>
            <a:r>
              <a:rPr kumimoji="1" lang="ja-JP" altLang="en-US"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年、</a:t>
            </a:r>
            <a:r>
              <a:rPr kumimoji="1" lang="en-US" altLang="ja-JP"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19</a:t>
            </a:r>
            <a:r>
              <a:rPr kumimoji="1" lang="ja-JP" altLang="en-US" sz="12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年、（</a:t>
            </a:r>
            <a:r>
              <a:rPr kumimoji="1" lang="en-US" altLang="ja-JP" sz="12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22</a:t>
            </a:r>
            <a:r>
              <a:rPr kumimoji="1" lang="ja-JP" altLang="en-US" sz="12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年）に</a:t>
            </a:r>
            <a:endParaRPr kumimoji="1" lang="en-US" altLang="ja-JP" sz="12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b="1" dirty="0">
                <a:solidFill>
                  <a:prstClr val="black"/>
                </a:solidFill>
                <a:latin typeface="BIZ UDPゴシック" panose="020B0400000000000000" pitchFamily="50" charset="-128"/>
                <a:ea typeface="BIZ UDPゴシック" panose="020B0400000000000000" pitchFamily="50" charset="-128"/>
              </a:rPr>
              <a:t>　</a:t>
            </a:r>
            <a:r>
              <a:rPr lang="ja-JP" altLang="en-US" sz="1200" b="1" dirty="0" smtClean="0">
                <a:solidFill>
                  <a:prstClr val="black"/>
                </a:solidFill>
                <a:latin typeface="BIZ UDPゴシック" panose="020B0400000000000000" pitchFamily="50" charset="-128"/>
                <a:ea typeface="BIZ UDPゴシック" panose="020B0400000000000000" pitchFamily="50" charset="-128"/>
              </a:rPr>
              <a:t>　 </a:t>
            </a:r>
            <a:r>
              <a:rPr kumimoji="1" lang="ja-JP" altLang="en-US" sz="12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ベスト</a:t>
            </a:r>
            <a:r>
              <a:rPr kumimoji="1" lang="ja-JP" altLang="en-US"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・ローコスト・ターミナル部門で世界第</a:t>
            </a:r>
            <a:r>
              <a:rPr kumimoji="1" lang="en-US" altLang="ja-JP"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1</a:t>
            </a:r>
            <a:r>
              <a:rPr kumimoji="1" lang="ja-JP" altLang="en-US"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位を受賞。</a:t>
            </a:r>
            <a:endParaRPr kumimoji="1" lang="en-US" altLang="ja-JP"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（英スカイトラックス社実施　</a:t>
            </a:r>
            <a:r>
              <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LCC</a:t>
            </a: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利用に特化したターミナルが対象</a:t>
            </a:r>
            <a:r>
              <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endParaRPr kumimoji="1" lang="en-US" altLang="ja-JP" sz="2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graphicFrame>
        <p:nvGraphicFramePr>
          <p:cNvPr id="57" name="グラフ 56"/>
          <p:cNvGraphicFramePr>
            <a:graphicFrameLocks/>
          </p:cNvGraphicFramePr>
          <p:nvPr>
            <p:extLst>
              <p:ext uri="{D42A27DB-BD31-4B8C-83A1-F6EECF244321}">
                <p14:modId xmlns:p14="http://schemas.microsoft.com/office/powerpoint/2010/main" val="2500046778"/>
              </p:ext>
            </p:extLst>
          </p:nvPr>
        </p:nvGraphicFramePr>
        <p:xfrm>
          <a:off x="5117106" y="1008000"/>
          <a:ext cx="3441691" cy="1758672"/>
        </p:xfrm>
        <a:graphic>
          <a:graphicData uri="http://schemas.openxmlformats.org/drawingml/2006/chart">
            <c:chart xmlns:c="http://schemas.openxmlformats.org/drawingml/2006/chart" xmlns:r="http://schemas.openxmlformats.org/officeDocument/2006/relationships" r:id="rId3"/>
          </a:graphicData>
        </a:graphic>
      </p:graphicFrame>
      <p:sp>
        <p:nvSpPr>
          <p:cNvPr id="38" name="スライド番号プレースホルダー 3"/>
          <p:cNvSpPr>
            <a:spLocks noGrp="1"/>
          </p:cNvSpPr>
          <p:nvPr>
            <p:ph type="sldNum" sz="quarter" idx="12"/>
          </p:nvPr>
        </p:nvSpPr>
        <p:spPr>
          <a:xfrm>
            <a:off x="7086600" y="6483071"/>
            <a:ext cx="2057400" cy="365125"/>
          </a:xfrm>
        </p:spPr>
        <p:txBody>
          <a:bodyPr/>
          <a:lstStyle/>
          <a:p>
            <a:fld id="{138CA411-231B-42B9-AF63-97A64194AA60}" type="slidenum">
              <a:rPr lang="ja-JP" altLang="en-US" smtClean="0"/>
              <a:pPr/>
              <a:t>28</a:t>
            </a:fld>
            <a:endParaRPr lang="ja-JP" altLang="en-US" dirty="0"/>
          </a:p>
        </p:txBody>
      </p:sp>
      <p:sp>
        <p:nvSpPr>
          <p:cNvPr id="40" name="テキスト ボックス 39"/>
          <p:cNvSpPr txBox="1"/>
          <p:nvPr/>
        </p:nvSpPr>
        <p:spPr>
          <a:xfrm>
            <a:off x="4428000" y="4140000"/>
            <a:ext cx="530915"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p>
        </p:txBody>
      </p:sp>
      <p:sp>
        <p:nvSpPr>
          <p:cNvPr id="43" name="テキスト ボックス 42"/>
          <p:cNvSpPr txBox="1"/>
          <p:nvPr/>
        </p:nvSpPr>
        <p:spPr>
          <a:xfrm>
            <a:off x="2304000" y="5976000"/>
            <a:ext cx="530915"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p>
        </p:txBody>
      </p:sp>
      <p:sp>
        <p:nvSpPr>
          <p:cNvPr id="46" name="正方形/長方形 45"/>
          <p:cNvSpPr/>
          <p:nvPr/>
        </p:nvSpPr>
        <p:spPr>
          <a:xfrm>
            <a:off x="2844000" y="2628000"/>
            <a:ext cx="530915" cy="2308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（万人）</a:t>
            </a:r>
          </a:p>
        </p:txBody>
      </p:sp>
      <p:sp>
        <p:nvSpPr>
          <p:cNvPr id="47" name="正方形/長方形 46"/>
          <p:cNvSpPr/>
          <p:nvPr/>
        </p:nvSpPr>
        <p:spPr>
          <a:xfrm>
            <a:off x="2844000" y="4464000"/>
            <a:ext cx="530915" cy="2308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（万人）</a:t>
            </a:r>
          </a:p>
        </p:txBody>
      </p:sp>
      <p:sp>
        <p:nvSpPr>
          <p:cNvPr id="48" name="正方形/長方形 47"/>
          <p:cNvSpPr/>
          <p:nvPr/>
        </p:nvSpPr>
        <p:spPr>
          <a:xfrm>
            <a:off x="792000" y="4464000"/>
            <a:ext cx="530915" cy="2308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（万人）</a:t>
            </a:r>
          </a:p>
        </p:txBody>
      </p:sp>
      <p:pic>
        <p:nvPicPr>
          <p:cNvPr id="3" name="図 2"/>
          <p:cNvPicPr>
            <a:picLocks noChangeAspect="1"/>
          </p:cNvPicPr>
          <p:nvPr/>
        </p:nvPicPr>
        <p:blipFill>
          <a:blip r:embed="rId4"/>
          <a:stretch>
            <a:fillRect/>
          </a:stretch>
        </p:blipFill>
        <p:spPr>
          <a:xfrm>
            <a:off x="4932000" y="3888000"/>
            <a:ext cx="3895682" cy="2377646"/>
          </a:xfrm>
          <a:prstGeom prst="rect">
            <a:avLst/>
          </a:prstGeom>
        </p:spPr>
      </p:pic>
    </p:spTree>
    <p:extLst>
      <p:ext uri="{BB962C8B-B14F-4D97-AF65-F5344CB8AC3E}">
        <p14:creationId xmlns:p14="http://schemas.microsoft.com/office/powerpoint/2010/main" val="34609541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図 12"/>
          <p:cNvPicPr>
            <a:picLocks noChangeAspect="1"/>
          </p:cNvPicPr>
          <p:nvPr/>
        </p:nvPicPr>
        <p:blipFill>
          <a:blip r:embed="rId3"/>
          <a:stretch>
            <a:fillRect/>
          </a:stretch>
        </p:blipFill>
        <p:spPr>
          <a:xfrm>
            <a:off x="5766935" y="1044000"/>
            <a:ext cx="3287065" cy="4111186"/>
          </a:xfrm>
          <a:prstGeom prst="rect">
            <a:avLst/>
          </a:prstGeom>
        </p:spPr>
      </p:pic>
      <p:sp>
        <p:nvSpPr>
          <p:cNvPr id="3" name="正方形/長方形 2"/>
          <p:cNvSpPr/>
          <p:nvPr/>
        </p:nvSpPr>
        <p:spPr>
          <a:xfrm>
            <a:off x="252000" y="936000"/>
            <a:ext cx="8640000" cy="488201"/>
          </a:xfrm>
          <a:prstGeom prst="rect">
            <a:avLst/>
          </a:prstGeom>
        </p:spPr>
        <p:txBody>
          <a:bodyPr wrap="square" lIns="36000" tIns="36000" rIns="36000" bIns="36000">
            <a:noAutofit/>
          </a:bodyPr>
          <a:lstStyle/>
          <a:p>
            <a:pPr marL="285750" indent="-285750">
              <a:lnSpc>
                <a:spcPct val="150000"/>
              </a:lnSpc>
              <a:buFont typeface="Wingdings" panose="05000000000000000000" pitchFamily="2" charset="2"/>
              <a:buChar char="p"/>
            </a:pPr>
            <a:r>
              <a:rPr lang="ja-JP" altLang="en-US" dirty="0">
                <a:latin typeface="BIZ UDPゴシック" panose="020B0400000000000000" pitchFamily="50" charset="-128"/>
                <a:ea typeface="BIZ UDPゴシック" panose="020B0400000000000000" pitchFamily="50" charset="-128"/>
              </a:rPr>
              <a:t>安全</a:t>
            </a:r>
            <a:r>
              <a:rPr lang="ja-JP" altLang="en-US" dirty="0" smtClean="0">
                <a:latin typeface="BIZ UDPゴシック" panose="020B0400000000000000" pitchFamily="50" charset="-128"/>
                <a:ea typeface="BIZ UDPゴシック" panose="020B0400000000000000" pitchFamily="50" charset="-128"/>
              </a:rPr>
              <a:t>安心、暮らし・</a:t>
            </a:r>
            <a:r>
              <a:rPr lang="ja-JP" altLang="en-US" dirty="0">
                <a:latin typeface="BIZ UDPゴシック" panose="020B0400000000000000" pitchFamily="50" charset="-128"/>
                <a:ea typeface="BIZ UDPゴシック" panose="020B0400000000000000" pitchFamily="50" charset="-128"/>
              </a:rPr>
              <a:t>健康</a:t>
            </a:r>
            <a:r>
              <a:rPr lang="ja-JP" altLang="en-US" dirty="0" smtClean="0">
                <a:latin typeface="BIZ UDPゴシック" panose="020B0400000000000000" pitchFamily="50" charset="-128"/>
                <a:ea typeface="BIZ UDPゴシック" panose="020B0400000000000000" pitchFamily="50" charset="-128"/>
              </a:rPr>
              <a:t>、教育</a:t>
            </a:r>
            <a:r>
              <a:rPr lang="ja-JP" altLang="en-US" dirty="0">
                <a:latin typeface="BIZ UDPゴシック" panose="020B0400000000000000" pitchFamily="50" charset="-128"/>
                <a:ea typeface="BIZ UDPゴシック" panose="020B0400000000000000" pitchFamily="50" charset="-128"/>
              </a:rPr>
              <a:t>・子育てなど</a:t>
            </a:r>
            <a:endParaRPr lang="en-US" altLang="ja-JP" dirty="0">
              <a:latin typeface="BIZ UDPゴシック" panose="020B0400000000000000" pitchFamily="50" charset="-128"/>
              <a:ea typeface="BIZ UDPゴシック" panose="020B0400000000000000" pitchFamily="50" charset="-128"/>
            </a:endParaRPr>
          </a:p>
        </p:txBody>
      </p:sp>
      <p:sp>
        <p:nvSpPr>
          <p:cNvPr id="34" name="テキスト ボックス 33"/>
          <p:cNvSpPr txBox="1"/>
          <p:nvPr/>
        </p:nvSpPr>
        <p:spPr>
          <a:xfrm>
            <a:off x="324000" y="1440000"/>
            <a:ext cx="5220000" cy="3348000"/>
          </a:xfrm>
          <a:prstGeom prst="rect">
            <a:avLst/>
          </a:prstGeom>
          <a:noFill/>
        </p:spPr>
        <p:txBody>
          <a:bodyPr wrap="square" lIns="36000" tIns="36000" rIns="36000" bIns="36000" rtlCol="0">
            <a:noAutofit/>
          </a:bodyPr>
          <a:lstStyle/>
          <a:p>
            <a:pPr marL="285750" indent="-285750">
              <a:lnSpc>
                <a:spcPts val="1600"/>
              </a:lnSpc>
              <a:buFont typeface="Arial" panose="020B0604020202020204" pitchFamily="34" charset="0"/>
              <a:buChar char="•"/>
            </a:pPr>
            <a:r>
              <a:rPr lang="ja-JP" altLang="en-US" sz="1300" dirty="0">
                <a:latin typeface="BIZ UDPゴシック" panose="020B0400000000000000" pitchFamily="50" charset="-128"/>
                <a:ea typeface="BIZ UDPゴシック" panose="020B0400000000000000" pitchFamily="50" charset="-128"/>
              </a:rPr>
              <a:t>近年の推移</a:t>
            </a:r>
            <a:r>
              <a:rPr lang="ja-JP" altLang="en-US" sz="1300" dirty="0" smtClean="0">
                <a:latin typeface="BIZ UDPゴシック" panose="020B0400000000000000" pitchFamily="50" charset="-128"/>
                <a:ea typeface="BIZ UDPゴシック" panose="020B0400000000000000" pitchFamily="50" charset="-128"/>
              </a:rPr>
              <a:t>をみる</a:t>
            </a:r>
            <a:r>
              <a:rPr lang="ja-JP" altLang="en-US" sz="1300" dirty="0">
                <a:latin typeface="BIZ UDPゴシック" panose="020B0400000000000000" pitchFamily="50" charset="-128"/>
                <a:ea typeface="BIZ UDPゴシック" panose="020B0400000000000000" pitchFamily="50" charset="-128"/>
              </a:rPr>
              <a:t>と、</a:t>
            </a:r>
            <a:r>
              <a:rPr lang="ja-JP" altLang="en-US" sz="1300" b="1" dirty="0">
                <a:latin typeface="BIZ UDPゴシック" panose="020B0400000000000000" pitchFamily="50" charset="-128"/>
                <a:ea typeface="BIZ UDPゴシック" panose="020B0400000000000000" pitchFamily="50" charset="-128"/>
              </a:rPr>
              <a:t>刑法犯や街頭犯罪</a:t>
            </a:r>
            <a:r>
              <a:rPr lang="ja-JP" altLang="en-US" sz="1300" dirty="0">
                <a:latin typeface="BIZ UDPゴシック" panose="020B0400000000000000" pitchFamily="50" charset="-128"/>
                <a:ea typeface="BIZ UDPゴシック" panose="020B0400000000000000" pitchFamily="50" charset="-128"/>
              </a:rPr>
              <a:t>の認知件数は大きく減少</a:t>
            </a:r>
            <a:r>
              <a:rPr lang="ja-JP" altLang="en-US" sz="1300" dirty="0" smtClean="0">
                <a:latin typeface="BIZ UDPゴシック" panose="020B0400000000000000" pitchFamily="50" charset="-128"/>
                <a:ea typeface="BIZ UDPゴシック" panose="020B0400000000000000" pitchFamily="50" charset="-128"/>
              </a:rPr>
              <a:t>。</a:t>
            </a:r>
            <a:r>
              <a:rPr lang="en-US" altLang="ja-JP" sz="1300" dirty="0" smtClean="0">
                <a:latin typeface="BIZ UDPゴシック" panose="020B0400000000000000" pitchFamily="50" charset="-128"/>
                <a:ea typeface="BIZ UDPゴシック" panose="020B0400000000000000" pitchFamily="50" charset="-128"/>
              </a:rPr>
              <a:t/>
            </a:r>
            <a:br>
              <a:rPr lang="en-US" altLang="ja-JP" sz="1300" dirty="0" smtClean="0">
                <a:latin typeface="BIZ UDPゴシック" panose="020B0400000000000000" pitchFamily="50" charset="-128"/>
                <a:ea typeface="BIZ UDPゴシック" panose="020B0400000000000000" pitchFamily="50" charset="-128"/>
              </a:rPr>
            </a:br>
            <a:r>
              <a:rPr lang="ja-JP" altLang="en-US" sz="1300" dirty="0" smtClean="0">
                <a:latin typeface="BIZ UDPゴシック" panose="020B0400000000000000" pitchFamily="50" charset="-128"/>
                <a:ea typeface="BIZ UDPゴシック" panose="020B0400000000000000" pitchFamily="50" charset="-128"/>
              </a:rPr>
              <a:t>しかし、刑法犯認知件数について、人口あたり件数は最も多い。</a:t>
            </a:r>
            <a:r>
              <a:rPr lang="en-US" altLang="ja-JP" sz="1300" dirty="0" smtClean="0">
                <a:latin typeface="BIZ UDPゴシック" panose="020B0400000000000000" pitchFamily="50" charset="-128"/>
                <a:ea typeface="BIZ UDPゴシック" panose="020B0400000000000000" pitchFamily="50" charset="-128"/>
              </a:rPr>
              <a:t/>
            </a:r>
            <a:br>
              <a:rPr lang="en-US" altLang="ja-JP" sz="1300" dirty="0" smtClean="0">
                <a:latin typeface="BIZ UDPゴシック" panose="020B0400000000000000" pitchFamily="50" charset="-128"/>
                <a:ea typeface="BIZ UDPゴシック" panose="020B0400000000000000" pitchFamily="50" charset="-128"/>
              </a:rPr>
            </a:br>
            <a:r>
              <a:rPr lang="ja-JP" altLang="en-US" sz="1300" dirty="0" smtClean="0">
                <a:latin typeface="BIZ UDPゴシック" panose="020B0400000000000000" pitchFamily="50" charset="-128"/>
                <a:ea typeface="BIZ UDPゴシック" panose="020B0400000000000000" pitchFamily="50" charset="-128"/>
              </a:rPr>
              <a:t>（比較対象 →　府：全都道府県</a:t>
            </a:r>
            <a:r>
              <a:rPr lang="en-US" altLang="ja-JP" sz="1300" dirty="0">
                <a:latin typeface="BIZ UDPゴシック" panose="020B0400000000000000" pitchFamily="50" charset="-128"/>
                <a:ea typeface="BIZ UDPゴシック" panose="020B0400000000000000" pitchFamily="50" charset="-128"/>
              </a:rPr>
              <a:t/>
            </a:r>
            <a:br>
              <a:rPr lang="en-US" altLang="ja-JP" sz="1300" dirty="0">
                <a:latin typeface="BIZ UDPゴシック" panose="020B0400000000000000" pitchFamily="50" charset="-128"/>
                <a:ea typeface="BIZ UDPゴシック" panose="020B0400000000000000" pitchFamily="50" charset="-128"/>
              </a:rPr>
            </a:br>
            <a:r>
              <a:rPr lang="ja-JP" altLang="en-US" sz="1300" dirty="0" smtClean="0">
                <a:latin typeface="BIZ UDPゴシック" panose="020B0400000000000000" pitchFamily="50" charset="-128"/>
                <a:ea typeface="BIZ UDPゴシック" panose="020B0400000000000000" pitchFamily="50" charset="-128"/>
              </a:rPr>
              <a:t>　　　　　　　 　　 市：全政令指定都市及び東京都区部）</a:t>
            </a:r>
            <a:endParaRPr lang="en-US" altLang="ja-JP" sz="1300" dirty="0">
              <a:latin typeface="BIZ UDPゴシック" panose="020B0400000000000000" pitchFamily="50" charset="-128"/>
              <a:ea typeface="BIZ UDPゴシック" panose="020B0400000000000000" pitchFamily="50" charset="-128"/>
            </a:endParaRPr>
          </a:p>
          <a:p>
            <a:pPr marL="285750" indent="-285750">
              <a:lnSpc>
                <a:spcPts val="1600"/>
              </a:lnSpc>
              <a:buFont typeface="Arial" panose="020B0604020202020204" pitchFamily="34" charset="0"/>
              <a:buChar char="•"/>
            </a:pPr>
            <a:endParaRPr lang="en-US" altLang="ja-JP" sz="1300" dirty="0">
              <a:latin typeface="BIZ UDPゴシック" panose="020B0400000000000000" pitchFamily="50" charset="-128"/>
              <a:ea typeface="BIZ UDPゴシック" panose="020B0400000000000000" pitchFamily="50" charset="-128"/>
            </a:endParaRPr>
          </a:p>
          <a:p>
            <a:pPr marL="285750" indent="-285750">
              <a:lnSpc>
                <a:spcPts val="1600"/>
              </a:lnSpc>
              <a:buFont typeface="Arial" panose="020B0604020202020204" pitchFamily="34" charset="0"/>
              <a:buChar char="•"/>
            </a:pPr>
            <a:r>
              <a:rPr lang="ja-JP" altLang="en-US" sz="1300" b="1" dirty="0">
                <a:latin typeface="BIZ UDPゴシック" panose="020B0400000000000000" pitchFamily="50" charset="-128"/>
                <a:ea typeface="BIZ UDPゴシック" panose="020B0400000000000000" pitchFamily="50" charset="-128"/>
              </a:rPr>
              <a:t>生活保護率</a:t>
            </a:r>
            <a:r>
              <a:rPr lang="ja-JP" altLang="en-US" sz="1300" dirty="0">
                <a:latin typeface="BIZ UDPゴシック" panose="020B0400000000000000" pitchFamily="50" charset="-128"/>
                <a:ea typeface="BIZ UDPゴシック" panose="020B0400000000000000" pitchFamily="50" charset="-128"/>
              </a:rPr>
              <a:t>も府市ともに減少。大阪市の保護率は、依然として政令指定都市の中で突出して高いものの、全国平均との差は縮小</a:t>
            </a:r>
            <a:r>
              <a:rPr lang="ja-JP" altLang="en-US" sz="1300" dirty="0" smtClean="0">
                <a:latin typeface="BIZ UDPゴシック" panose="020B0400000000000000" pitchFamily="50" charset="-128"/>
                <a:ea typeface="BIZ UDPゴシック" panose="020B0400000000000000" pitchFamily="50" charset="-128"/>
              </a:rPr>
              <a:t>。</a:t>
            </a:r>
            <a:endParaRPr lang="en-US" altLang="ja-JP" sz="1300" dirty="0" smtClean="0">
              <a:latin typeface="BIZ UDPゴシック" panose="020B0400000000000000" pitchFamily="50" charset="-128"/>
              <a:ea typeface="BIZ UDPゴシック" panose="020B0400000000000000" pitchFamily="50" charset="-128"/>
            </a:endParaRPr>
          </a:p>
          <a:p>
            <a:pPr marL="285750" indent="-285750">
              <a:lnSpc>
                <a:spcPts val="1600"/>
              </a:lnSpc>
              <a:buFont typeface="Arial" panose="020B0604020202020204" pitchFamily="34" charset="0"/>
              <a:buChar char="•"/>
            </a:pPr>
            <a:endParaRPr lang="en-US" altLang="ja-JP" sz="1300" dirty="0">
              <a:latin typeface="BIZ UDPゴシック" panose="020B0400000000000000" pitchFamily="50" charset="-128"/>
              <a:ea typeface="BIZ UDPゴシック" panose="020B0400000000000000" pitchFamily="50" charset="-128"/>
            </a:endParaRPr>
          </a:p>
          <a:p>
            <a:pPr marL="285750" indent="-285750">
              <a:lnSpc>
                <a:spcPts val="1600"/>
              </a:lnSpc>
              <a:buFont typeface="Arial" panose="020B0604020202020204" pitchFamily="34" charset="0"/>
              <a:buChar char="•"/>
            </a:pPr>
            <a:r>
              <a:rPr lang="ja-JP" altLang="en-US" sz="1300" b="1" dirty="0" smtClean="0">
                <a:latin typeface="BIZ UDPゴシック" panose="020B0400000000000000" pitchFamily="50" charset="-128"/>
                <a:ea typeface="BIZ UDPゴシック" panose="020B0400000000000000" pitchFamily="50" charset="-128"/>
              </a:rPr>
              <a:t>平均寿命、健康</a:t>
            </a:r>
            <a:r>
              <a:rPr lang="ja-JP" altLang="en-US" sz="1300" b="1" dirty="0">
                <a:latin typeface="BIZ UDPゴシック" panose="020B0400000000000000" pitchFamily="50" charset="-128"/>
                <a:ea typeface="BIZ UDPゴシック" panose="020B0400000000000000" pitchFamily="50" charset="-128"/>
              </a:rPr>
              <a:t>寿命</a:t>
            </a:r>
            <a:r>
              <a:rPr lang="ja-JP" altLang="en-US" sz="1300" dirty="0">
                <a:latin typeface="BIZ UDPゴシック" panose="020B0400000000000000" pitchFamily="50" charset="-128"/>
                <a:ea typeface="BIZ UDPゴシック" panose="020B0400000000000000" pitchFamily="50" charset="-128"/>
              </a:rPr>
              <a:t>の全国平均との差も、男女とも縮小傾向。</a:t>
            </a:r>
            <a:endParaRPr lang="en-US" altLang="ja-JP" sz="1300" dirty="0">
              <a:latin typeface="BIZ UDPゴシック" panose="020B0400000000000000" pitchFamily="50" charset="-128"/>
              <a:ea typeface="BIZ UDPゴシック" panose="020B0400000000000000" pitchFamily="50" charset="-128"/>
            </a:endParaRPr>
          </a:p>
          <a:p>
            <a:pPr marL="285750" indent="-285750">
              <a:lnSpc>
                <a:spcPts val="1600"/>
              </a:lnSpc>
              <a:buFont typeface="Arial" panose="020B0604020202020204" pitchFamily="34" charset="0"/>
              <a:buChar char="•"/>
            </a:pPr>
            <a:endParaRPr lang="en-US" altLang="ja-JP" sz="1300" dirty="0">
              <a:latin typeface="BIZ UDPゴシック" panose="020B0400000000000000" pitchFamily="50" charset="-128"/>
              <a:ea typeface="BIZ UDPゴシック" panose="020B0400000000000000" pitchFamily="50" charset="-128"/>
            </a:endParaRPr>
          </a:p>
          <a:p>
            <a:pPr marL="285750" indent="-285750">
              <a:lnSpc>
                <a:spcPts val="1600"/>
              </a:lnSpc>
              <a:buFont typeface="Arial" panose="020B0604020202020204" pitchFamily="34" charset="0"/>
              <a:buChar char="•"/>
            </a:pPr>
            <a:r>
              <a:rPr lang="ja-JP" altLang="en-US" sz="1300" b="1" dirty="0" smtClean="0">
                <a:latin typeface="BIZ UDPゴシック" panose="020B0400000000000000" pitchFamily="50" charset="-128"/>
                <a:ea typeface="BIZ UDPゴシック" panose="020B0400000000000000" pitchFamily="50" charset="-128"/>
              </a:rPr>
              <a:t>一人あたりの府民所得</a:t>
            </a:r>
            <a:r>
              <a:rPr lang="ja-JP" altLang="en-US" sz="1300" dirty="0" smtClean="0">
                <a:latin typeface="BIZ UDPゴシック" panose="020B0400000000000000" pitchFamily="50" charset="-128"/>
                <a:ea typeface="BIZ UDPゴシック" panose="020B0400000000000000" pitchFamily="50" charset="-128"/>
              </a:rPr>
              <a:t>は東京都に比べ低い水準も、</a:t>
            </a:r>
            <a:r>
              <a:rPr lang="ja-JP" altLang="en-US" sz="1300" b="1" dirty="0" smtClean="0">
                <a:latin typeface="BIZ UDPゴシック" panose="020B0400000000000000" pitchFamily="50" charset="-128"/>
                <a:ea typeface="BIZ UDPゴシック" panose="020B0400000000000000" pitchFamily="50" charset="-128"/>
              </a:rPr>
              <a:t>市民所得</a:t>
            </a:r>
            <a:r>
              <a:rPr lang="ja-JP" altLang="en-US" sz="1300" dirty="0" smtClean="0">
                <a:latin typeface="BIZ UDPゴシック" panose="020B0400000000000000" pitchFamily="50" charset="-128"/>
                <a:ea typeface="BIZ UDPゴシック" panose="020B0400000000000000" pitchFamily="50" charset="-128"/>
              </a:rPr>
              <a:t>は政令指定都市（</a:t>
            </a:r>
            <a:r>
              <a:rPr lang="en-US" altLang="ja-JP" sz="1300" dirty="0" smtClean="0">
                <a:latin typeface="BIZ UDPゴシック" panose="020B0400000000000000" pitchFamily="50" charset="-128"/>
                <a:ea typeface="BIZ UDPゴシック" panose="020B0400000000000000" pitchFamily="50" charset="-128"/>
              </a:rPr>
              <a:t>20</a:t>
            </a:r>
            <a:r>
              <a:rPr lang="ja-JP" altLang="en-US" sz="1300" dirty="0" smtClean="0">
                <a:latin typeface="BIZ UDPゴシック" panose="020B0400000000000000" pitchFamily="50" charset="-128"/>
                <a:ea typeface="BIZ UDPゴシック" panose="020B0400000000000000" pitchFamily="50" charset="-128"/>
              </a:rPr>
              <a:t>市）で高い水準を維持しており１位。　</a:t>
            </a:r>
            <a:endParaRPr lang="en-US" altLang="ja-JP" sz="1300" dirty="0" smtClean="0">
              <a:latin typeface="BIZ UDPゴシック" panose="020B0400000000000000" pitchFamily="50" charset="-128"/>
              <a:ea typeface="BIZ UDPゴシック" panose="020B0400000000000000" pitchFamily="50" charset="-128"/>
            </a:endParaRPr>
          </a:p>
          <a:p>
            <a:pPr marL="285750" indent="-285750">
              <a:lnSpc>
                <a:spcPts val="1600"/>
              </a:lnSpc>
              <a:buFont typeface="Arial" panose="020B0604020202020204" pitchFamily="34" charset="0"/>
              <a:buChar char="•"/>
            </a:pPr>
            <a:endParaRPr lang="en-US" altLang="ja-JP" sz="1300" dirty="0">
              <a:latin typeface="BIZ UDPゴシック" panose="020B0400000000000000" pitchFamily="50" charset="-128"/>
              <a:ea typeface="BIZ UDPゴシック" panose="020B0400000000000000" pitchFamily="50" charset="-128"/>
            </a:endParaRPr>
          </a:p>
          <a:p>
            <a:pPr marL="285750" indent="-285750">
              <a:lnSpc>
                <a:spcPts val="1600"/>
              </a:lnSpc>
              <a:buFont typeface="Arial" panose="020B0604020202020204" pitchFamily="34" charset="0"/>
              <a:buChar char="•"/>
            </a:pPr>
            <a:r>
              <a:rPr lang="ja-JP" altLang="en-US" sz="1300" b="1" dirty="0">
                <a:latin typeface="BIZ UDPゴシック" panose="020B0400000000000000" pitchFamily="50" charset="-128"/>
                <a:ea typeface="BIZ UDPゴシック" panose="020B0400000000000000" pitchFamily="50" charset="-128"/>
              </a:rPr>
              <a:t>学力テスト</a:t>
            </a:r>
            <a:r>
              <a:rPr lang="ja-JP" altLang="en-US" sz="1300" dirty="0">
                <a:latin typeface="BIZ UDPゴシック" panose="020B0400000000000000" pitchFamily="50" charset="-128"/>
                <a:ea typeface="BIZ UDPゴシック" panose="020B0400000000000000" pitchFamily="50" charset="-128"/>
              </a:rPr>
              <a:t>の正答率も、小・中学校ともに理科については全国平均との差はあるが、国語、算数、数学はおおむね全国平均まで改善。</a:t>
            </a:r>
            <a:r>
              <a:rPr lang="ja-JP" altLang="en-US" sz="1300" b="1" dirty="0">
                <a:latin typeface="BIZ UDPゴシック" panose="020B0400000000000000" pitchFamily="50" charset="-128"/>
                <a:ea typeface="BIZ UDPゴシック" panose="020B0400000000000000" pitchFamily="50" charset="-128"/>
              </a:rPr>
              <a:t>英語力</a:t>
            </a:r>
            <a:r>
              <a:rPr lang="ja-JP" altLang="en-US" sz="1300" dirty="0">
                <a:latin typeface="BIZ UDPゴシック" panose="020B0400000000000000" pitchFamily="50" charset="-128"/>
                <a:ea typeface="BIZ UDPゴシック" panose="020B0400000000000000" pitchFamily="50" charset="-128"/>
              </a:rPr>
              <a:t>は、</a:t>
            </a:r>
            <a:r>
              <a:rPr lang="en-US" altLang="ja-JP" sz="1300" dirty="0">
                <a:latin typeface="BIZ UDPゴシック" panose="020B0400000000000000" pitchFamily="50" charset="-128"/>
                <a:ea typeface="BIZ UDPゴシック" panose="020B0400000000000000" pitchFamily="50" charset="-128"/>
              </a:rPr>
              <a:t>2021</a:t>
            </a:r>
            <a:r>
              <a:rPr lang="ja-JP" altLang="en-US" sz="1300" dirty="0">
                <a:latin typeface="BIZ UDPゴシック" panose="020B0400000000000000" pitchFamily="50" charset="-128"/>
                <a:ea typeface="BIZ UDPゴシック" panose="020B0400000000000000" pitchFamily="50" charset="-128"/>
              </a:rPr>
              <a:t>年度では全国を上回るまで向上。</a:t>
            </a:r>
            <a:endParaRPr lang="en-US" altLang="ja-JP" sz="1300" dirty="0">
              <a:latin typeface="BIZ UDPゴシック" panose="020B0400000000000000" pitchFamily="50" charset="-128"/>
              <a:ea typeface="BIZ UDPゴシック" panose="020B0400000000000000" pitchFamily="50" charset="-128"/>
            </a:endParaRPr>
          </a:p>
          <a:p>
            <a:pPr marL="285750" indent="-285750">
              <a:lnSpc>
                <a:spcPts val="1600"/>
              </a:lnSpc>
              <a:buFont typeface="Arial" panose="020B0604020202020204" pitchFamily="34" charset="0"/>
              <a:buChar char="•"/>
            </a:pPr>
            <a:endParaRPr lang="en-US" altLang="ja-JP" sz="1300" dirty="0" smtClean="0">
              <a:latin typeface="BIZ UDPゴシック" panose="020B0400000000000000" pitchFamily="50" charset="-128"/>
              <a:ea typeface="BIZ UDPゴシック" panose="020B0400000000000000" pitchFamily="50" charset="-128"/>
            </a:endParaRPr>
          </a:p>
          <a:p>
            <a:pPr marL="285750" indent="-285750">
              <a:lnSpc>
                <a:spcPts val="1600"/>
              </a:lnSpc>
              <a:buFont typeface="Arial" panose="020B0604020202020204" pitchFamily="34" charset="0"/>
              <a:buChar char="•"/>
            </a:pPr>
            <a:endParaRPr lang="en-US" altLang="ja-JP" sz="1300" dirty="0">
              <a:latin typeface="BIZ UDPゴシック" panose="020B0400000000000000" pitchFamily="50" charset="-128"/>
              <a:ea typeface="BIZ UDPゴシック" panose="020B0400000000000000" pitchFamily="50" charset="-128"/>
            </a:endParaRPr>
          </a:p>
          <a:p>
            <a:pPr marL="285750" indent="-285750">
              <a:lnSpc>
                <a:spcPts val="1600"/>
              </a:lnSpc>
              <a:buFont typeface="Arial" panose="020B0604020202020204" pitchFamily="34" charset="0"/>
              <a:buChar char="•"/>
            </a:pPr>
            <a:endParaRPr lang="en-US" altLang="ja-JP" sz="1300" dirty="0" smtClean="0">
              <a:latin typeface="BIZ UDPゴシック" panose="020B0400000000000000" pitchFamily="50" charset="-128"/>
              <a:ea typeface="BIZ UDPゴシック" panose="020B0400000000000000" pitchFamily="50" charset="-128"/>
            </a:endParaRPr>
          </a:p>
          <a:p>
            <a:pPr marL="285750" indent="-285750">
              <a:lnSpc>
                <a:spcPts val="1600"/>
              </a:lnSpc>
              <a:buFont typeface="Arial" panose="020B0604020202020204" pitchFamily="34" charset="0"/>
              <a:buChar char="•"/>
            </a:pPr>
            <a:endParaRPr lang="en-US" altLang="ja-JP" sz="1300" dirty="0">
              <a:latin typeface="BIZ UDPゴシック" panose="020B0400000000000000" pitchFamily="50" charset="-128"/>
              <a:ea typeface="BIZ UDPゴシック" panose="020B0400000000000000" pitchFamily="50" charset="-128"/>
            </a:endParaRPr>
          </a:p>
        </p:txBody>
      </p:sp>
      <p:sp>
        <p:nvSpPr>
          <p:cNvPr id="5" name="正方形/長方形 4"/>
          <p:cNvSpPr/>
          <p:nvPr/>
        </p:nvSpPr>
        <p:spPr>
          <a:xfrm>
            <a:off x="324000" y="4896000"/>
            <a:ext cx="8640000" cy="1908000"/>
          </a:xfrm>
          <a:prstGeom prst="rect">
            <a:avLst/>
          </a:prstGeom>
        </p:spPr>
        <p:txBody>
          <a:bodyPr wrap="square" lIns="36000" tIns="36000" rIns="36000" bIns="36000">
            <a:noAutofit/>
          </a:bodyPr>
          <a:lstStyle/>
          <a:p>
            <a:pPr marL="285750" indent="-285750">
              <a:lnSpc>
                <a:spcPts val="1600"/>
              </a:lnSpc>
              <a:buFont typeface="Arial" panose="020B0604020202020204" pitchFamily="34" charset="0"/>
              <a:buChar char="•"/>
            </a:pPr>
            <a:r>
              <a:rPr lang="ja-JP" altLang="en-US" sz="1300" b="1" dirty="0" smtClean="0">
                <a:latin typeface="BIZ UDPゴシック" panose="020B0400000000000000" pitchFamily="50" charset="-128"/>
                <a:ea typeface="BIZ UDPゴシック" panose="020B0400000000000000" pitchFamily="50" charset="-128"/>
              </a:rPr>
              <a:t>待機</a:t>
            </a:r>
            <a:r>
              <a:rPr lang="ja-JP" altLang="en-US" sz="1300" b="1" dirty="0">
                <a:latin typeface="BIZ UDPゴシック" panose="020B0400000000000000" pitchFamily="50" charset="-128"/>
                <a:ea typeface="BIZ UDPゴシック" panose="020B0400000000000000" pitchFamily="50" charset="-128"/>
              </a:rPr>
              <a:t>児童</a:t>
            </a:r>
            <a:r>
              <a:rPr lang="ja-JP" altLang="en-US" sz="1300" dirty="0">
                <a:latin typeface="BIZ UDPゴシック" panose="020B0400000000000000" pitchFamily="50" charset="-128"/>
                <a:ea typeface="BIZ UDPゴシック" panose="020B0400000000000000" pitchFamily="50" charset="-128"/>
              </a:rPr>
              <a:t>は府市ともに大きく減少。大阪市の待機児童はゼロも視野に。</a:t>
            </a:r>
            <a:endParaRPr lang="en-US" altLang="ja-JP" sz="1300" dirty="0">
              <a:latin typeface="BIZ UDPゴシック" panose="020B0400000000000000" pitchFamily="50" charset="-128"/>
              <a:ea typeface="BIZ UDPゴシック" panose="020B0400000000000000" pitchFamily="50" charset="-128"/>
            </a:endParaRPr>
          </a:p>
          <a:p>
            <a:pPr marL="285750" indent="-285750">
              <a:lnSpc>
                <a:spcPts val="1600"/>
              </a:lnSpc>
              <a:buFont typeface="Arial" panose="020B0604020202020204" pitchFamily="34" charset="0"/>
              <a:buChar char="•"/>
            </a:pPr>
            <a:endParaRPr lang="en-US" altLang="ja-JP" sz="1300" dirty="0">
              <a:latin typeface="BIZ UDPゴシック" panose="020B0400000000000000" pitchFamily="50" charset="-128"/>
              <a:ea typeface="BIZ UDPゴシック" panose="020B0400000000000000" pitchFamily="50" charset="-128"/>
            </a:endParaRPr>
          </a:p>
          <a:p>
            <a:pPr marL="285750" indent="-285750">
              <a:lnSpc>
                <a:spcPts val="1600"/>
              </a:lnSpc>
              <a:buFont typeface="Arial" panose="020B0604020202020204" pitchFamily="34" charset="0"/>
              <a:buChar char="•"/>
            </a:pPr>
            <a:r>
              <a:rPr lang="ja-JP" altLang="en-US" sz="1300" b="1" dirty="0" smtClean="0">
                <a:latin typeface="BIZ UDPゴシック" panose="020B0400000000000000" pitchFamily="50" charset="-128"/>
                <a:ea typeface="BIZ UDPゴシック" panose="020B0400000000000000" pitchFamily="50" charset="-128"/>
              </a:rPr>
              <a:t>夫</a:t>
            </a:r>
            <a:r>
              <a:rPr lang="ja-JP" altLang="en-US" sz="1300" b="1" dirty="0">
                <a:latin typeface="BIZ UDPゴシック" panose="020B0400000000000000" pitchFamily="50" charset="-128"/>
                <a:ea typeface="BIZ UDPゴシック" panose="020B0400000000000000" pitchFamily="50" charset="-128"/>
              </a:rPr>
              <a:t>の家事、介護・看護、育児、買い物</a:t>
            </a:r>
            <a:r>
              <a:rPr lang="ja-JP" altLang="en-US" sz="1300" b="1" dirty="0" smtClean="0">
                <a:latin typeface="BIZ UDPゴシック" panose="020B0400000000000000" pitchFamily="50" charset="-128"/>
                <a:ea typeface="BIZ UDPゴシック" panose="020B0400000000000000" pitchFamily="50" charset="-128"/>
              </a:rPr>
              <a:t>（</a:t>
            </a:r>
            <a:r>
              <a:rPr lang="ja-JP" altLang="en-US" sz="1300" b="1" dirty="0">
                <a:latin typeface="BIZ UDPゴシック" panose="020B0400000000000000" pitchFamily="50" charset="-128"/>
                <a:ea typeface="BIZ UDPゴシック" panose="020B0400000000000000" pitchFamily="50" charset="-128"/>
              </a:rPr>
              <a:t>家事関連</a:t>
            </a:r>
            <a:r>
              <a:rPr lang="ja-JP" altLang="en-US" sz="1300" b="1" dirty="0" smtClean="0">
                <a:latin typeface="BIZ UDPゴシック" panose="020B0400000000000000" pitchFamily="50" charset="-128"/>
                <a:ea typeface="BIZ UDPゴシック" panose="020B0400000000000000" pitchFamily="50" charset="-128"/>
              </a:rPr>
              <a:t>時間）が増加</a:t>
            </a:r>
            <a:r>
              <a:rPr lang="ja-JP" altLang="en-US" sz="1300" dirty="0" smtClean="0">
                <a:latin typeface="BIZ UDPゴシック" panose="020B0400000000000000" pitchFamily="50" charset="-128"/>
                <a:ea typeface="BIZ UDPゴシック" panose="020B0400000000000000" pitchFamily="50" charset="-128"/>
              </a:rPr>
              <a:t>、妻は減少。</a:t>
            </a:r>
            <a:endParaRPr lang="en-US" altLang="ja-JP" sz="1300" dirty="0">
              <a:latin typeface="BIZ UDPゴシック" panose="020B0400000000000000" pitchFamily="50" charset="-128"/>
              <a:ea typeface="BIZ UDPゴシック" panose="020B0400000000000000" pitchFamily="50" charset="-128"/>
            </a:endParaRPr>
          </a:p>
          <a:p>
            <a:pPr marL="285750" indent="-285750">
              <a:lnSpc>
                <a:spcPts val="1600"/>
              </a:lnSpc>
              <a:buFont typeface="Arial" panose="020B0604020202020204" pitchFamily="34" charset="0"/>
              <a:buChar char="•"/>
            </a:pPr>
            <a:endParaRPr lang="en-US" altLang="ja-JP" sz="1300" dirty="0">
              <a:latin typeface="BIZ UDPゴシック" panose="020B0400000000000000" pitchFamily="50" charset="-128"/>
              <a:ea typeface="BIZ UDPゴシック" panose="020B0400000000000000" pitchFamily="50" charset="-128"/>
            </a:endParaRPr>
          </a:p>
          <a:p>
            <a:pPr marL="285750" indent="-285750">
              <a:lnSpc>
                <a:spcPts val="1600"/>
              </a:lnSpc>
              <a:buFont typeface="Arial" panose="020B0604020202020204" pitchFamily="34" charset="0"/>
              <a:buChar char="•"/>
            </a:pPr>
            <a:r>
              <a:rPr lang="ja-JP" altLang="en-US" sz="1300" b="1" dirty="0">
                <a:latin typeface="BIZ UDPゴシック" panose="020B0400000000000000" pitchFamily="50" charset="-128"/>
                <a:ea typeface="BIZ UDPゴシック" panose="020B0400000000000000" pitchFamily="50" charset="-128"/>
              </a:rPr>
              <a:t>女性の就業率</a:t>
            </a:r>
            <a:r>
              <a:rPr lang="ja-JP" altLang="en-US" sz="1300" dirty="0">
                <a:latin typeface="BIZ UDPゴシック" panose="020B0400000000000000" pitchFamily="50" charset="-128"/>
                <a:ea typeface="BIZ UDPゴシック" panose="020B0400000000000000" pitchFamily="50" charset="-128"/>
              </a:rPr>
              <a:t>は、改革前から東京都や全国より低い</a:t>
            </a:r>
            <a:r>
              <a:rPr lang="ja-JP" altLang="en-US" sz="1300" dirty="0" smtClean="0">
                <a:latin typeface="BIZ UDPゴシック" panose="020B0400000000000000" pitchFamily="50" charset="-128"/>
                <a:ea typeface="BIZ UDPゴシック" panose="020B0400000000000000" pitchFamily="50" charset="-128"/>
              </a:rPr>
              <a:t>状況だったが、</a:t>
            </a:r>
            <a:r>
              <a:rPr lang="ja-JP" altLang="en-US" sz="1300" dirty="0">
                <a:latin typeface="BIZ UDPゴシック" panose="020B0400000000000000" pitchFamily="50" charset="-128"/>
                <a:ea typeface="BIZ UDPゴシック" panose="020B0400000000000000" pitchFamily="50" charset="-128"/>
              </a:rPr>
              <a:t>全国との</a:t>
            </a:r>
            <a:r>
              <a:rPr lang="ja-JP" altLang="en-US" sz="1300" dirty="0" smtClean="0">
                <a:latin typeface="BIZ UDPゴシック" panose="020B0400000000000000" pitchFamily="50" charset="-128"/>
                <a:ea typeface="BIZ UDPゴシック" panose="020B0400000000000000" pitchFamily="50" charset="-128"/>
              </a:rPr>
              <a:t>差は徐々に改善されつつある。</a:t>
            </a:r>
            <a:r>
              <a:rPr lang="ja-JP" altLang="en-US" sz="1300" b="1" dirty="0" smtClean="0">
                <a:latin typeface="BIZ UDPゴシック" panose="020B0400000000000000" pitchFamily="50" charset="-128"/>
                <a:ea typeface="BIZ UDPゴシック" panose="020B0400000000000000" pitchFamily="50" charset="-128"/>
              </a:rPr>
              <a:t>いわゆる「</a:t>
            </a:r>
            <a:r>
              <a:rPr lang="en-US" altLang="ja-JP" sz="1300" b="1" dirty="0" smtClean="0">
                <a:latin typeface="BIZ UDPゴシック" panose="020B0400000000000000" pitchFamily="50" charset="-128"/>
                <a:ea typeface="BIZ UDPゴシック" panose="020B0400000000000000" pitchFamily="50" charset="-128"/>
              </a:rPr>
              <a:t>M</a:t>
            </a:r>
            <a:r>
              <a:rPr lang="ja-JP" altLang="en-US" sz="1300" b="1" dirty="0" smtClean="0">
                <a:latin typeface="BIZ UDPゴシック" panose="020B0400000000000000" pitchFamily="50" charset="-128"/>
                <a:ea typeface="BIZ UDPゴシック" panose="020B0400000000000000" pitchFamily="50" charset="-128"/>
              </a:rPr>
              <a:t>字カーブ」</a:t>
            </a:r>
            <a:r>
              <a:rPr lang="ja-JP" altLang="en-US" sz="1300" dirty="0" smtClean="0">
                <a:latin typeface="BIZ UDPゴシック" panose="020B0400000000000000" pitchFamily="50" charset="-128"/>
                <a:ea typeface="BIZ UDPゴシック" panose="020B0400000000000000" pitchFamily="50" charset="-128"/>
              </a:rPr>
              <a:t>の谷も依然として全国に比べて低いが、改善傾向にある。</a:t>
            </a:r>
            <a:endParaRPr lang="en-US" altLang="ja-JP" sz="1300" dirty="0">
              <a:latin typeface="BIZ UDPゴシック" panose="020B0400000000000000" pitchFamily="50" charset="-128"/>
              <a:ea typeface="BIZ UDPゴシック" panose="020B0400000000000000" pitchFamily="50" charset="-128"/>
            </a:endParaRPr>
          </a:p>
          <a:p>
            <a:pPr marL="285750" indent="-285750">
              <a:lnSpc>
                <a:spcPts val="1600"/>
              </a:lnSpc>
              <a:buFont typeface="Arial" panose="020B0604020202020204" pitchFamily="34" charset="0"/>
              <a:buChar char="•"/>
            </a:pPr>
            <a:endParaRPr lang="en-US" altLang="ja-JP" sz="1300" dirty="0">
              <a:latin typeface="BIZ UDPゴシック" panose="020B0400000000000000" pitchFamily="50" charset="-128"/>
              <a:ea typeface="BIZ UDPゴシック" panose="020B0400000000000000" pitchFamily="50" charset="-128"/>
            </a:endParaRPr>
          </a:p>
          <a:p>
            <a:pPr marL="285750" indent="-285750">
              <a:lnSpc>
                <a:spcPts val="1600"/>
              </a:lnSpc>
              <a:buFont typeface="Arial" panose="020B0604020202020204" pitchFamily="34" charset="0"/>
              <a:buChar char="•"/>
            </a:pPr>
            <a:r>
              <a:rPr lang="ja-JP" altLang="en-US" sz="1300" u="sng" dirty="0" smtClean="0">
                <a:latin typeface="BIZ UDPゴシック" panose="020B0400000000000000" pitchFamily="50" charset="-128"/>
                <a:ea typeface="BIZ UDPゴシック" panose="020B0400000000000000" pitchFamily="50" charset="-128"/>
              </a:rPr>
              <a:t>総じて、暮らし</a:t>
            </a:r>
            <a:r>
              <a:rPr lang="ja-JP" altLang="en-US" sz="1300" u="sng" dirty="0">
                <a:latin typeface="BIZ UDPゴシック" panose="020B0400000000000000" pitchFamily="50" charset="-128"/>
                <a:ea typeface="BIZ UDPゴシック" panose="020B0400000000000000" pitchFamily="50" charset="-128"/>
              </a:rPr>
              <a:t>に密接に関連する社会関連の指標は依然として全国平均を下回っている</a:t>
            </a:r>
            <a:r>
              <a:rPr lang="ja-JP" altLang="en-US" sz="1300" u="sng" dirty="0" smtClean="0">
                <a:latin typeface="BIZ UDPゴシック" panose="020B0400000000000000" pitchFamily="50" charset="-128"/>
                <a:ea typeface="BIZ UDPゴシック" panose="020B0400000000000000" pitchFamily="50" charset="-128"/>
              </a:rPr>
              <a:t>ものが多い。</a:t>
            </a:r>
            <a:r>
              <a:rPr lang="en-US" altLang="ja-JP" sz="1300" u="sng" dirty="0" smtClean="0">
                <a:latin typeface="BIZ UDPゴシック" panose="020B0400000000000000" pitchFamily="50" charset="-128"/>
                <a:ea typeface="BIZ UDPゴシック" panose="020B0400000000000000" pitchFamily="50" charset="-128"/>
              </a:rPr>
              <a:t/>
            </a:r>
            <a:br>
              <a:rPr lang="en-US" altLang="ja-JP" sz="1300" u="sng" dirty="0" smtClean="0">
                <a:latin typeface="BIZ UDPゴシック" panose="020B0400000000000000" pitchFamily="50" charset="-128"/>
                <a:ea typeface="BIZ UDPゴシック" panose="020B0400000000000000" pitchFamily="50" charset="-128"/>
              </a:rPr>
            </a:br>
            <a:r>
              <a:rPr lang="ja-JP" altLang="en-US" sz="1300" u="sng" dirty="0" smtClean="0">
                <a:latin typeface="BIZ UDPゴシック" panose="020B0400000000000000" pitchFamily="50" charset="-128"/>
                <a:ea typeface="BIZ UDPゴシック" panose="020B0400000000000000" pitchFamily="50" charset="-128"/>
              </a:rPr>
              <a:t>引き続き、改善に向けた取組</a:t>
            </a:r>
            <a:r>
              <a:rPr lang="ja-JP" altLang="en-US" sz="1300" u="sng" dirty="0">
                <a:latin typeface="BIZ UDPゴシック" panose="020B0400000000000000" pitchFamily="50" charset="-128"/>
                <a:ea typeface="BIZ UDPゴシック" panose="020B0400000000000000" pitchFamily="50" charset="-128"/>
              </a:rPr>
              <a:t>が必要。</a:t>
            </a:r>
            <a:endParaRPr lang="en-US" altLang="ja-JP" sz="1300" u="sng" dirty="0">
              <a:latin typeface="BIZ UDPゴシック" panose="020B0400000000000000" pitchFamily="50" charset="-128"/>
              <a:ea typeface="BIZ UDPゴシック" panose="020B0400000000000000" pitchFamily="50" charset="-128"/>
            </a:endParaRPr>
          </a:p>
        </p:txBody>
      </p:sp>
      <p:grpSp>
        <p:nvGrpSpPr>
          <p:cNvPr id="58" name="グループ化 57">
            <a:extLst>
              <a:ext uri="{FF2B5EF4-FFF2-40B4-BE49-F238E27FC236}">
                <a16:creationId xmlns:a16="http://schemas.microsoft.com/office/drawing/2014/main" id="{2F666FD7-D637-2C04-68A5-35E8490E438F}"/>
              </a:ext>
            </a:extLst>
          </p:cNvPr>
          <p:cNvGrpSpPr/>
          <p:nvPr/>
        </p:nvGrpSpPr>
        <p:grpSpPr>
          <a:xfrm>
            <a:off x="7344000" y="1764000"/>
            <a:ext cx="454343" cy="139669"/>
            <a:chOff x="1234121" y="4127414"/>
            <a:chExt cx="993101" cy="320650"/>
          </a:xfrm>
          <a:solidFill>
            <a:srgbClr val="FF0000"/>
          </a:solidFill>
        </p:grpSpPr>
        <p:sp>
          <p:nvSpPr>
            <p:cNvPr id="59" name="正方形/長方形 58">
              <a:extLst>
                <a:ext uri="{FF2B5EF4-FFF2-40B4-BE49-F238E27FC236}">
                  <a16:creationId xmlns:a16="http://schemas.microsoft.com/office/drawing/2014/main" id="{CD950410-EEF1-81F2-FADB-C35CB5B8AEAC}"/>
                </a:ext>
              </a:extLst>
            </p:cNvPr>
            <p:cNvSpPr/>
            <p:nvPr/>
          </p:nvSpPr>
          <p:spPr>
            <a:xfrm rot="2557577">
              <a:off x="1234121" y="4231270"/>
              <a:ext cx="459105" cy="21679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F0000"/>
                </a:solidFill>
              </a:endParaRPr>
            </a:p>
          </p:txBody>
        </p:sp>
        <p:sp>
          <p:nvSpPr>
            <p:cNvPr id="60" name="正方形/長方形 59">
              <a:extLst>
                <a:ext uri="{FF2B5EF4-FFF2-40B4-BE49-F238E27FC236}">
                  <a16:creationId xmlns:a16="http://schemas.microsoft.com/office/drawing/2014/main" id="{37E5548C-3867-2E4D-A572-3031ADED12E0}"/>
                </a:ext>
              </a:extLst>
            </p:cNvPr>
            <p:cNvSpPr/>
            <p:nvPr/>
          </p:nvSpPr>
          <p:spPr>
            <a:xfrm rot="19275441">
              <a:off x="1413588" y="4127414"/>
              <a:ext cx="813634" cy="22459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F0000"/>
                </a:solidFill>
              </a:endParaRPr>
            </a:p>
          </p:txBody>
        </p:sp>
      </p:grpSp>
      <p:sp>
        <p:nvSpPr>
          <p:cNvPr id="12" name="テキスト ボックス 11"/>
          <p:cNvSpPr txBox="1"/>
          <p:nvPr/>
        </p:nvSpPr>
        <p:spPr>
          <a:xfrm>
            <a:off x="360000" y="108000"/>
            <a:ext cx="8640000" cy="828000"/>
          </a:xfrm>
          <a:prstGeom prst="rect">
            <a:avLst/>
          </a:prstGeom>
          <a:noFill/>
        </p:spPr>
        <p:txBody>
          <a:bodyPr wrap="square" lIns="36000" tIns="36000" rIns="36000" bIns="36000" rtlCol="0">
            <a:noAutofit/>
          </a:bodyPr>
          <a:lstStyle/>
          <a:p>
            <a:r>
              <a:rPr lang="ja-JP" altLang="en-US" sz="2400" dirty="0">
                <a:latin typeface="BIZ UDPゴシック" panose="020B0400000000000000" pitchFamily="50" charset="-128"/>
                <a:ea typeface="BIZ UDPゴシック" panose="020B0400000000000000" pitchFamily="50" charset="-128"/>
              </a:rPr>
              <a:t>３</a:t>
            </a:r>
            <a:r>
              <a:rPr lang="en-US" altLang="ja-JP" sz="2400" dirty="0" smtClean="0">
                <a:latin typeface="BIZ UDPゴシック" panose="020B0400000000000000" pitchFamily="50" charset="-128"/>
                <a:ea typeface="BIZ UDPゴシック" panose="020B0400000000000000" pitchFamily="50" charset="-128"/>
              </a:rPr>
              <a:t>. </a:t>
            </a:r>
            <a:r>
              <a:rPr lang="ja-JP" altLang="en-US" sz="2400" dirty="0" smtClean="0">
                <a:latin typeface="BIZ UDPゴシック" panose="020B0400000000000000" pitchFamily="50" charset="-128"/>
                <a:ea typeface="BIZ UDPゴシック" panose="020B0400000000000000" pitchFamily="50" charset="-128"/>
              </a:rPr>
              <a:t>指標</a:t>
            </a:r>
            <a:r>
              <a:rPr lang="ja-JP" altLang="en-US" sz="2400" dirty="0">
                <a:latin typeface="BIZ UDPゴシック" panose="020B0400000000000000" pitchFamily="50" charset="-128"/>
                <a:ea typeface="BIZ UDPゴシック" panose="020B0400000000000000" pitchFamily="50" charset="-128"/>
              </a:rPr>
              <a:t>でみる大阪の</a:t>
            </a:r>
            <a:r>
              <a:rPr lang="ja-JP" altLang="en-US" sz="2400" dirty="0" smtClean="0">
                <a:latin typeface="BIZ UDPゴシック" panose="020B0400000000000000" pitchFamily="50" charset="-128"/>
                <a:ea typeface="BIZ UDPゴシック" panose="020B0400000000000000" pitchFamily="50" charset="-128"/>
              </a:rPr>
              <a:t>変化</a:t>
            </a:r>
            <a:endParaRPr lang="en-US" altLang="ja-JP" sz="2400" dirty="0" smtClean="0">
              <a:latin typeface="BIZ UDPゴシック" panose="020B0400000000000000" pitchFamily="50" charset="-128"/>
              <a:ea typeface="BIZ UDPゴシック" panose="020B0400000000000000" pitchFamily="50" charset="-128"/>
            </a:endParaRPr>
          </a:p>
          <a:p>
            <a:r>
              <a:rPr lang="ja-JP" altLang="en-US" sz="2400" dirty="0">
                <a:latin typeface="BIZ UDPゴシック" panose="020B0400000000000000" pitchFamily="50" charset="-128"/>
                <a:ea typeface="BIZ UDPゴシック" panose="020B0400000000000000" pitchFamily="50" charset="-128"/>
              </a:rPr>
              <a:t>　</a:t>
            </a:r>
            <a:r>
              <a:rPr lang="ja-JP" altLang="en-US" sz="2000" dirty="0">
                <a:latin typeface="BIZ UDPゴシック" panose="020B0400000000000000" pitchFamily="50" charset="-128"/>
                <a:ea typeface="BIZ UDPゴシック" panose="020B0400000000000000" pitchFamily="50" charset="-128"/>
              </a:rPr>
              <a:t>⑵　府民／</a:t>
            </a:r>
            <a:r>
              <a:rPr lang="ja-JP" altLang="en-US" sz="2000" dirty="0" smtClean="0">
                <a:latin typeface="BIZ UDPゴシック" panose="020B0400000000000000" pitchFamily="50" charset="-128"/>
                <a:ea typeface="BIZ UDPゴシック" panose="020B0400000000000000" pitchFamily="50" charset="-128"/>
              </a:rPr>
              <a:t>暮らし</a:t>
            </a:r>
            <a:endParaRPr lang="ja-JP" altLang="en-US" sz="2000" dirty="0">
              <a:latin typeface="BIZ UDPゴシック" panose="020B0400000000000000" pitchFamily="50" charset="-128"/>
              <a:ea typeface="BIZ UDPゴシック" panose="020B0400000000000000" pitchFamily="50" charset="-128"/>
            </a:endParaRPr>
          </a:p>
          <a:p>
            <a:endParaRPr lang="ja-JP" altLang="en-US" sz="2400" dirty="0">
              <a:latin typeface="BIZ UDPゴシック" panose="020B0400000000000000" pitchFamily="50" charset="-128"/>
              <a:ea typeface="BIZ UDPゴシック" panose="020B0400000000000000" pitchFamily="50" charset="-128"/>
            </a:endParaRPr>
          </a:p>
        </p:txBody>
      </p:sp>
      <p:cxnSp>
        <p:nvCxnSpPr>
          <p:cNvPr id="14" name="直線コネクタ 13"/>
          <p:cNvCxnSpPr/>
          <p:nvPr/>
        </p:nvCxnSpPr>
        <p:spPr>
          <a:xfrm>
            <a:off x="216000" y="936000"/>
            <a:ext cx="8676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スライド番号プレースホルダー 3"/>
          <p:cNvSpPr>
            <a:spLocks noGrp="1"/>
          </p:cNvSpPr>
          <p:nvPr>
            <p:ph type="sldNum" sz="quarter" idx="12"/>
          </p:nvPr>
        </p:nvSpPr>
        <p:spPr>
          <a:xfrm>
            <a:off x="7086600" y="6483071"/>
            <a:ext cx="2057400" cy="365125"/>
          </a:xfrm>
        </p:spPr>
        <p:txBody>
          <a:bodyPr/>
          <a:lstStyle/>
          <a:p>
            <a:fld id="{138CA411-231B-42B9-AF63-97A64194AA60}" type="slidenum">
              <a:rPr lang="ja-JP" altLang="en-US" smtClean="0"/>
              <a:pPr/>
              <a:t>29</a:t>
            </a:fld>
            <a:endParaRPr lang="ja-JP" altLang="en-US" dirty="0"/>
          </a:p>
        </p:txBody>
      </p:sp>
    </p:spTree>
    <p:extLst>
      <p:ext uri="{BB962C8B-B14F-4D97-AF65-F5344CB8AC3E}">
        <p14:creationId xmlns:p14="http://schemas.microsoft.com/office/powerpoint/2010/main" val="40462858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138CA411-231B-42B9-AF63-97A64194AA60}" type="slidenum">
              <a:rPr lang="ja-JP" altLang="en-US" smtClean="0"/>
              <a:pPr/>
              <a:t>3</a:t>
            </a:fld>
            <a:endParaRPr lang="ja-JP" altLang="en-US" dirty="0"/>
          </a:p>
        </p:txBody>
      </p:sp>
    </p:spTree>
    <p:extLst>
      <p:ext uri="{BB962C8B-B14F-4D97-AF65-F5344CB8AC3E}">
        <p14:creationId xmlns:p14="http://schemas.microsoft.com/office/powerpoint/2010/main" val="17601995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preferRelativeResize="0">
            <a:picLocks/>
          </p:cNvPicPr>
          <p:nvPr/>
        </p:nvPicPr>
        <p:blipFill>
          <a:blip r:embed="rId2"/>
          <a:stretch>
            <a:fillRect/>
          </a:stretch>
        </p:blipFill>
        <p:spPr>
          <a:xfrm>
            <a:off x="6156000" y="4536000"/>
            <a:ext cx="2664000" cy="2196000"/>
          </a:xfrm>
          <a:prstGeom prst="rect">
            <a:avLst/>
          </a:prstGeom>
        </p:spPr>
      </p:pic>
      <p:pic>
        <p:nvPicPr>
          <p:cNvPr id="19" name="図 18"/>
          <p:cNvPicPr>
            <a:picLocks/>
          </p:cNvPicPr>
          <p:nvPr/>
        </p:nvPicPr>
        <p:blipFill>
          <a:blip r:embed="rId3"/>
          <a:stretch>
            <a:fillRect/>
          </a:stretch>
        </p:blipFill>
        <p:spPr>
          <a:xfrm>
            <a:off x="3456000" y="4536000"/>
            <a:ext cx="2664000" cy="2196000"/>
          </a:xfrm>
          <a:prstGeom prst="rect">
            <a:avLst/>
          </a:prstGeom>
        </p:spPr>
      </p:pic>
      <p:pic>
        <p:nvPicPr>
          <p:cNvPr id="15" name="図 14"/>
          <p:cNvPicPr preferRelativeResize="0">
            <a:picLocks/>
          </p:cNvPicPr>
          <p:nvPr/>
        </p:nvPicPr>
        <p:blipFill>
          <a:blip r:embed="rId4"/>
          <a:stretch>
            <a:fillRect/>
          </a:stretch>
        </p:blipFill>
        <p:spPr>
          <a:xfrm>
            <a:off x="252000" y="1836000"/>
            <a:ext cx="2520000" cy="2124000"/>
          </a:xfrm>
          <a:prstGeom prst="rect">
            <a:avLst/>
          </a:prstGeom>
        </p:spPr>
      </p:pic>
      <p:pic>
        <p:nvPicPr>
          <p:cNvPr id="16" name="図 15"/>
          <p:cNvPicPr preferRelativeResize="0">
            <a:picLocks/>
          </p:cNvPicPr>
          <p:nvPr/>
        </p:nvPicPr>
        <p:blipFill>
          <a:blip r:embed="rId5"/>
          <a:stretch>
            <a:fillRect/>
          </a:stretch>
        </p:blipFill>
        <p:spPr>
          <a:xfrm>
            <a:off x="2772000" y="1836000"/>
            <a:ext cx="2520000" cy="2124000"/>
          </a:xfrm>
          <a:prstGeom prst="rect">
            <a:avLst/>
          </a:prstGeom>
        </p:spPr>
      </p:pic>
      <p:sp>
        <p:nvSpPr>
          <p:cNvPr id="23" name="テキスト ボックス 22"/>
          <p:cNvSpPr txBox="1"/>
          <p:nvPr/>
        </p:nvSpPr>
        <p:spPr>
          <a:xfrm>
            <a:off x="3168000" y="3060000"/>
            <a:ext cx="1044000" cy="430887"/>
          </a:xfrm>
          <a:prstGeom prst="rect">
            <a:avLst/>
          </a:prstGeom>
          <a:noFill/>
          <a:ln>
            <a:solidFill>
              <a:schemeClr val="bg1">
                <a:lumMod val="85000"/>
              </a:schemeClr>
            </a:solidFill>
          </a:ln>
        </p:spPr>
        <p:txBody>
          <a:bodyPr wrap="none" lIns="36000" tIns="36000" rIns="36000" bIns="36000" rtlCol="0" anchor="ctr" anchorCtr="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対</a:t>
            </a:r>
            <a:r>
              <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2008</a:t>
            </a: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年比</a:t>
            </a:r>
            <a:endPar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大阪　▲</a:t>
            </a:r>
            <a:r>
              <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75</a:t>
            </a: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p>
        </p:txBody>
      </p:sp>
      <p:pic>
        <p:nvPicPr>
          <p:cNvPr id="9" name="図 8"/>
          <p:cNvPicPr>
            <a:picLocks noChangeAspect="1"/>
          </p:cNvPicPr>
          <p:nvPr/>
        </p:nvPicPr>
        <p:blipFill>
          <a:blip r:embed="rId6"/>
          <a:stretch>
            <a:fillRect/>
          </a:stretch>
        </p:blipFill>
        <p:spPr>
          <a:xfrm>
            <a:off x="5571405" y="1697353"/>
            <a:ext cx="3377477" cy="2188654"/>
          </a:xfrm>
          <a:prstGeom prst="rect">
            <a:avLst/>
          </a:prstGeom>
        </p:spPr>
      </p:pic>
      <p:cxnSp>
        <p:nvCxnSpPr>
          <p:cNvPr id="5" name="直線コネクタ 4"/>
          <p:cNvCxnSpPr/>
          <p:nvPr/>
        </p:nvCxnSpPr>
        <p:spPr>
          <a:xfrm>
            <a:off x="216000" y="468000"/>
            <a:ext cx="8676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テキスト ボックス 5"/>
          <p:cNvSpPr txBox="1"/>
          <p:nvPr/>
        </p:nvSpPr>
        <p:spPr>
          <a:xfrm>
            <a:off x="225192" y="36000"/>
            <a:ext cx="172354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ja-JP" altLang="en-US" sz="2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安全安心</a:t>
            </a:r>
            <a:r>
              <a:rPr kumimoji="1" lang="en-US" altLang="ja-JP" sz="2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endParaRPr kumimoji="1" lang="ja-JP" altLang="en-US" sz="2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13" name="テキスト ボックス 12"/>
          <p:cNvSpPr txBox="1"/>
          <p:nvPr/>
        </p:nvSpPr>
        <p:spPr>
          <a:xfrm>
            <a:off x="354844" y="936288"/>
            <a:ext cx="4746093" cy="316483"/>
          </a:xfrm>
          <a:prstGeom prst="rect">
            <a:avLst/>
          </a:prstGeom>
          <a:solidFill>
            <a:schemeClr val="accent2">
              <a:lumMod val="40000"/>
              <a:lumOff val="60000"/>
            </a:schemeClr>
          </a:solidFill>
          <a:ln>
            <a:solidFill>
              <a:schemeClr val="accent2"/>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刑法犯と街頭犯罪（認知件数）</a:t>
            </a:r>
            <a:r>
              <a:rPr kumimoji="1" lang="en-US" altLang="ja-JP"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東京都との推移比較</a:t>
            </a:r>
            <a:endParaRPr kumimoji="1" lang="en-US" altLang="ja-JP"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25" name="正方形/長方形 24"/>
          <p:cNvSpPr/>
          <p:nvPr/>
        </p:nvSpPr>
        <p:spPr>
          <a:xfrm>
            <a:off x="354844" y="1267113"/>
            <a:ext cx="4746093"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大阪</a:t>
            </a:r>
            <a:r>
              <a:rPr kumimoji="1" lang="ja-JP" altLang="en-US"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の刑法犯認知件数と街頭</a:t>
            </a: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犯罪認知</a:t>
            </a:r>
            <a:r>
              <a:rPr kumimoji="1" lang="ja-JP" altLang="en-US"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件数は、</a:t>
            </a:r>
            <a:r>
              <a:rPr kumimoji="1" lang="en-US" altLang="ja-JP"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2021</a:t>
            </a:r>
            <a:r>
              <a:rPr kumimoji="1" lang="ja-JP" altLang="en-US"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年はそれぞれ</a:t>
            </a: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対</a:t>
            </a:r>
            <a:r>
              <a:rPr kumimoji="1"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2008</a:t>
            </a: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年比で</a:t>
            </a:r>
            <a:r>
              <a:rPr kumimoji="1"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30%</a:t>
            </a: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以下に</a:t>
            </a:r>
            <a:r>
              <a:rPr kumimoji="1" lang="ja-JP" altLang="en-US"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減少したが、刑法犯認知件数は全国ワースト</a:t>
            </a:r>
            <a:r>
              <a:rPr kumimoji="1" lang="en-US" altLang="ja-JP"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2</a:t>
            </a:r>
            <a:r>
              <a:rPr kumimoji="1" lang="ja-JP" altLang="en-US"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位、街頭犯罪認知件数は全国ワースト</a:t>
            </a:r>
            <a:r>
              <a:rPr kumimoji="1" lang="en-US" altLang="ja-JP"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1</a:t>
            </a:r>
            <a:r>
              <a:rPr kumimoji="1" lang="ja-JP" altLang="en-US"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位である。</a:t>
            </a:r>
            <a:endPar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32" name="テキスト ボックス 31"/>
          <p:cNvSpPr txBox="1"/>
          <p:nvPr/>
        </p:nvSpPr>
        <p:spPr>
          <a:xfrm>
            <a:off x="354845" y="4121859"/>
            <a:ext cx="8496000" cy="307777"/>
          </a:xfrm>
          <a:prstGeom prst="rect">
            <a:avLst/>
          </a:prstGeom>
          <a:solidFill>
            <a:schemeClr val="accent2">
              <a:lumMod val="40000"/>
              <a:lumOff val="60000"/>
            </a:schemeClr>
          </a:solidFill>
          <a:ln>
            <a:solidFill>
              <a:schemeClr val="accent2"/>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ひったくりと自動車盗（認知件数）</a:t>
            </a:r>
            <a:r>
              <a:rPr kumimoji="1" lang="en-US" altLang="ja-JP"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1" lang="en-US" altLang="ja-JP"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2017</a:t>
            </a:r>
            <a:r>
              <a:rPr kumimoji="1"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年ワースト３の推移比較</a:t>
            </a:r>
            <a:endParaRPr kumimoji="1" lang="en-US" altLang="ja-JP"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38" name="正方形/長方形 37"/>
          <p:cNvSpPr/>
          <p:nvPr/>
        </p:nvSpPr>
        <p:spPr>
          <a:xfrm>
            <a:off x="360000" y="4608000"/>
            <a:ext cx="3168181" cy="175432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「こわい大阪」の象徴であった“ひったくり”の認知件数は</a:t>
            </a:r>
            <a:r>
              <a:rPr kumimoji="1" lang="ja-JP" altLang="en-US"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en-US" altLang="ja-JP"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2021</a:t>
            </a:r>
            <a:r>
              <a:rPr kumimoji="1" lang="ja-JP" altLang="en-US"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年も依然として全国ワースト</a:t>
            </a:r>
            <a:r>
              <a:rPr kumimoji="1" lang="en-US" altLang="ja-JP"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1</a:t>
            </a:r>
            <a:r>
              <a:rPr kumimoji="1" lang="ja-JP" altLang="en-US"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位ではあるものの、</a:t>
            </a:r>
            <a:r>
              <a:rPr kumimoji="1" lang="en-US" altLang="ja-JP"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2008</a:t>
            </a: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年の</a:t>
            </a:r>
            <a:r>
              <a:rPr kumimoji="1"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3582</a:t>
            </a: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件から</a:t>
            </a:r>
            <a:r>
              <a:rPr kumimoji="1"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1/20</a:t>
            </a: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以下の</a:t>
            </a:r>
            <a:r>
              <a:rPr kumimoji="1"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100</a:t>
            </a: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件に</a:t>
            </a:r>
            <a:r>
              <a:rPr kumimoji="1" lang="ja-JP" altLang="en-US"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減少した。</a:t>
            </a:r>
            <a:endParaRPr kumimoji="1"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lvl="0">
              <a:defRPr/>
            </a:pPr>
            <a:r>
              <a:rPr kumimoji="1" lang="ja-JP" altLang="en-US"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自動車盗について、</a:t>
            </a:r>
            <a:r>
              <a:rPr kumimoji="1" lang="ja-JP" altLang="en-US" sz="12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２００８年は全国ワースト２位</a:t>
            </a:r>
            <a:r>
              <a:rPr kumimoji="1" lang="ja-JP" altLang="en-US"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であったが、</a:t>
            </a:r>
            <a:r>
              <a:rPr kumimoji="1" lang="en-US" altLang="ja-JP"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2021</a:t>
            </a:r>
            <a:r>
              <a:rPr kumimoji="1" lang="ja-JP" altLang="en-US"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年は対</a:t>
            </a:r>
            <a:r>
              <a:rPr kumimoji="1"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2008</a:t>
            </a: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年比で</a:t>
            </a:r>
            <a:r>
              <a:rPr kumimoji="1"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86%</a:t>
            </a: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減少</a:t>
            </a:r>
            <a:r>
              <a:rPr kumimoji="1" lang="ja-JP" altLang="en-US"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しており、千葉県、愛知県、茨城県に次ぐ全国ワースト</a:t>
            </a:r>
            <a:r>
              <a:rPr kumimoji="1" lang="en-US" altLang="ja-JP"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4</a:t>
            </a:r>
            <a:r>
              <a:rPr kumimoji="1" lang="ja-JP" altLang="en-US"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位となっている</a:t>
            </a:r>
            <a:r>
              <a:rPr lang="ja-JP" altLang="en-US" sz="1200" dirty="0" err="1" smtClean="0">
                <a:solidFill>
                  <a:prstClr val="black"/>
                </a:solidFill>
                <a:latin typeface="BIZ UDPゴシック" panose="020B0400000000000000" pitchFamily="50" charset="-128"/>
                <a:ea typeface="BIZ UDPゴシック" panose="020B0400000000000000" pitchFamily="50" charset="-128"/>
              </a:rPr>
              <a:t>。</a:t>
            </a:r>
            <a:endParaRPr kumimoji="1"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45" name="テキスト ボックス 44"/>
          <p:cNvSpPr txBox="1"/>
          <p:nvPr/>
        </p:nvSpPr>
        <p:spPr>
          <a:xfrm>
            <a:off x="208267" y="610569"/>
            <a:ext cx="878915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刑法犯と街頭犯罪の認知件数は、７割以上減少。</a:t>
            </a:r>
          </a:p>
        </p:txBody>
      </p:sp>
      <p:sp>
        <p:nvSpPr>
          <p:cNvPr id="52" name="正方形/長方形 51"/>
          <p:cNvSpPr/>
          <p:nvPr/>
        </p:nvSpPr>
        <p:spPr>
          <a:xfrm>
            <a:off x="1912998" y="6581799"/>
            <a:ext cx="3240359" cy="2308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出典：警察庁「犯罪統計資料」</a:t>
            </a:r>
          </a:p>
        </p:txBody>
      </p:sp>
      <p:sp>
        <p:nvSpPr>
          <p:cNvPr id="24" name="テキスト ボックス 23"/>
          <p:cNvSpPr txBox="1"/>
          <p:nvPr/>
        </p:nvSpPr>
        <p:spPr>
          <a:xfrm>
            <a:off x="576000" y="3060000"/>
            <a:ext cx="1044000" cy="430887"/>
          </a:xfrm>
          <a:prstGeom prst="rect">
            <a:avLst/>
          </a:prstGeom>
          <a:noFill/>
          <a:ln>
            <a:solidFill>
              <a:schemeClr val="bg1">
                <a:lumMod val="75000"/>
              </a:schemeClr>
            </a:solidFill>
          </a:ln>
        </p:spPr>
        <p:txBody>
          <a:bodyPr wrap="none" lIns="36000" tIns="36000" rIns="36000" bIns="36000" rtlCol="0" anchor="ctr" anchorCtr="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対</a:t>
            </a:r>
            <a:r>
              <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2008</a:t>
            </a: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年比</a:t>
            </a:r>
            <a:endPar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大阪　▲</a:t>
            </a:r>
            <a:r>
              <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70</a:t>
            </a: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p>
        </p:txBody>
      </p:sp>
      <p:sp>
        <p:nvSpPr>
          <p:cNvPr id="26" name="正方形/長方形 25"/>
          <p:cNvSpPr/>
          <p:nvPr/>
        </p:nvSpPr>
        <p:spPr>
          <a:xfrm>
            <a:off x="282667" y="3849102"/>
            <a:ext cx="3240359" cy="2308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出典：警察庁「犯罪統計資料」</a:t>
            </a:r>
          </a:p>
        </p:txBody>
      </p:sp>
      <p:sp>
        <p:nvSpPr>
          <p:cNvPr id="53" name="テキスト ボックス 52"/>
          <p:cNvSpPr txBox="1"/>
          <p:nvPr/>
        </p:nvSpPr>
        <p:spPr>
          <a:xfrm>
            <a:off x="5464852" y="950026"/>
            <a:ext cx="3587617" cy="307777"/>
          </a:xfrm>
          <a:prstGeom prst="rect">
            <a:avLst/>
          </a:prstGeom>
          <a:solidFill>
            <a:schemeClr val="accent2">
              <a:lumMod val="40000"/>
              <a:lumOff val="60000"/>
            </a:schemeClr>
          </a:solidFill>
          <a:ln>
            <a:solidFill>
              <a:schemeClr val="accent2"/>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特殊詐欺（認知件数）</a:t>
            </a:r>
            <a:r>
              <a:rPr kumimoji="1" lang="en-US" altLang="ja-JP"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a:t>
            </a:r>
            <a:endParaRPr kumimoji="1" lang="en-US" altLang="ja-JP"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60" name="正方形/長方形 59"/>
          <p:cNvSpPr/>
          <p:nvPr/>
        </p:nvSpPr>
        <p:spPr>
          <a:xfrm>
            <a:off x="5536608" y="3799744"/>
            <a:ext cx="3908658" cy="2161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出典：大阪府警「大阪府下の特殊詐欺発生状況」、東京都「</a:t>
            </a:r>
            <a:r>
              <a:rPr kumimoji="1" lang="zh-TW" altLang="en-US"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特殊詐欺認知状況</a:t>
            </a:r>
            <a:r>
              <a:rPr kumimoji="1" lang="ja-JP" altLang="en-US"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a:t>
            </a:r>
            <a:endParaRPr kumimoji="1" lang="en-US" altLang="ja-JP"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endParaRPr>
          </a:p>
        </p:txBody>
      </p:sp>
      <p:sp>
        <p:nvSpPr>
          <p:cNvPr id="62" name="テキスト ボックス 61"/>
          <p:cNvSpPr txBox="1"/>
          <p:nvPr/>
        </p:nvSpPr>
        <p:spPr>
          <a:xfrm>
            <a:off x="7583838" y="3042697"/>
            <a:ext cx="441146"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HGPｺﾞｼｯｸE" panose="020B0900000000000000" pitchFamily="50" charset="-128"/>
                <a:ea typeface="HGPｺﾞｼｯｸE" panose="020B0900000000000000" pitchFamily="50" charset="-128"/>
                <a:cs typeface="+mn-cs"/>
              </a:rPr>
              <a:t>大阪</a:t>
            </a:r>
          </a:p>
        </p:txBody>
      </p:sp>
      <p:sp>
        <p:nvSpPr>
          <p:cNvPr id="63" name="テキスト ボックス 62"/>
          <p:cNvSpPr txBox="1"/>
          <p:nvPr/>
        </p:nvSpPr>
        <p:spPr>
          <a:xfrm>
            <a:off x="5981629" y="2978415"/>
            <a:ext cx="391454" cy="20005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7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329</a:t>
            </a:r>
            <a:endParaRPr kumimoji="1" lang="ja-JP" altLang="en-US" sz="7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64" name="テキスト ボックス 63"/>
          <p:cNvSpPr txBox="1"/>
          <p:nvPr/>
        </p:nvSpPr>
        <p:spPr>
          <a:xfrm>
            <a:off x="8595639" y="2112052"/>
            <a:ext cx="474810" cy="20005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7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3,319</a:t>
            </a:r>
            <a:endParaRPr kumimoji="1" lang="ja-JP" altLang="en-US" sz="7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65" name="テキスト ボックス 64"/>
          <p:cNvSpPr txBox="1"/>
          <p:nvPr/>
        </p:nvSpPr>
        <p:spPr>
          <a:xfrm>
            <a:off x="8630552" y="2919586"/>
            <a:ext cx="474810" cy="20005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7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1,538</a:t>
            </a:r>
            <a:endParaRPr kumimoji="1" lang="ja-JP" altLang="en-US" sz="7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66" name="テキスト ボックス 65"/>
          <p:cNvSpPr txBox="1"/>
          <p:nvPr/>
        </p:nvSpPr>
        <p:spPr>
          <a:xfrm>
            <a:off x="5912701" y="2493079"/>
            <a:ext cx="461986" cy="20005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7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1,771</a:t>
            </a:r>
            <a:endParaRPr kumimoji="1" lang="ja-JP" altLang="en-US" sz="7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67" name="正方形/長方形 66"/>
          <p:cNvSpPr/>
          <p:nvPr/>
        </p:nvSpPr>
        <p:spPr>
          <a:xfrm>
            <a:off x="5655278" y="1269819"/>
            <a:ext cx="4571267"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特殊詐欺の認知件数は、</a:t>
            </a:r>
            <a:r>
              <a:rPr kumimoji="1"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2011</a:t>
            </a: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年以降増加傾向。</a:t>
            </a:r>
            <a:endParaRPr kumimoji="1"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全国ワーストの東京都も同様の傾向。</a:t>
            </a:r>
            <a:endParaRPr kumimoji="1"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68" name="テキスト ボックス 67"/>
          <p:cNvSpPr txBox="1"/>
          <p:nvPr/>
        </p:nvSpPr>
        <p:spPr>
          <a:xfrm>
            <a:off x="8625788" y="3454767"/>
            <a:ext cx="695459"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（年）</a:t>
            </a:r>
          </a:p>
        </p:txBody>
      </p:sp>
      <p:sp>
        <p:nvSpPr>
          <p:cNvPr id="69" name="テキスト ボックス 68"/>
          <p:cNvSpPr txBox="1"/>
          <p:nvPr/>
        </p:nvSpPr>
        <p:spPr>
          <a:xfrm>
            <a:off x="7502575" y="2038830"/>
            <a:ext cx="441146"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HGPｺﾞｼｯｸE" panose="020B0900000000000000" pitchFamily="50" charset="-128"/>
                <a:ea typeface="HGPｺﾞｼｯｸE" panose="020B0900000000000000" pitchFamily="50" charset="-128"/>
                <a:cs typeface="+mn-cs"/>
              </a:rPr>
              <a:t>東京</a:t>
            </a:r>
          </a:p>
        </p:txBody>
      </p:sp>
      <p:sp>
        <p:nvSpPr>
          <p:cNvPr id="70" name="正方形/長方形 69"/>
          <p:cNvSpPr/>
          <p:nvPr/>
        </p:nvSpPr>
        <p:spPr>
          <a:xfrm>
            <a:off x="5203699" y="1601768"/>
            <a:ext cx="530915" cy="2308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（件）</a:t>
            </a:r>
          </a:p>
        </p:txBody>
      </p:sp>
      <p:sp>
        <p:nvSpPr>
          <p:cNvPr id="46" name="スライド番号プレースホルダー 3"/>
          <p:cNvSpPr>
            <a:spLocks noGrp="1"/>
          </p:cNvSpPr>
          <p:nvPr>
            <p:ph type="sldNum" sz="quarter" idx="12"/>
          </p:nvPr>
        </p:nvSpPr>
        <p:spPr>
          <a:xfrm>
            <a:off x="7128000" y="6516000"/>
            <a:ext cx="2057400" cy="365125"/>
          </a:xfrm>
        </p:spPr>
        <p:txBody>
          <a:bodyPr/>
          <a:lstStyle/>
          <a:p>
            <a:fld id="{138CA411-231B-42B9-AF63-97A64194AA60}" type="slidenum">
              <a:rPr lang="ja-JP" altLang="en-US" smtClean="0"/>
              <a:pPr/>
              <a:t>30</a:t>
            </a:fld>
            <a:endParaRPr lang="ja-JP" altLang="en-US" dirty="0"/>
          </a:p>
        </p:txBody>
      </p:sp>
      <p:sp>
        <p:nvSpPr>
          <p:cNvPr id="50" name="テキスト ボックス 49">
            <a:extLst>
              <a:ext uri="{FF2B5EF4-FFF2-40B4-BE49-F238E27FC236}">
                <a16:creationId xmlns:a16="http://schemas.microsoft.com/office/drawing/2014/main" id="{0DA68261-63E4-45FB-BF1B-207F356E738C}"/>
              </a:ext>
            </a:extLst>
          </p:cNvPr>
          <p:cNvSpPr txBox="1"/>
          <p:nvPr/>
        </p:nvSpPr>
        <p:spPr>
          <a:xfrm>
            <a:off x="216000" y="1980000"/>
            <a:ext cx="396000" cy="252000"/>
          </a:xfrm>
          <a:prstGeom prst="rect">
            <a:avLst/>
          </a:prstGeom>
          <a:noFill/>
        </p:spPr>
        <p:txBody>
          <a:bodyPr wrap="none" lIns="0" tIns="0" rIns="0" bIns="0" rtlCol="0" anchor="ctr" anchorCtr="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rPr>
              <a:t>（千件）</a:t>
            </a:r>
            <a:endParaRPr kumimoji="1" lang="ja-JP" altLang="en-US"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61" name="テキスト ボックス 60">
            <a:extLst>
              <a:ext uri="{FF2B5EF4-FFF2-40B4-BE49-F238E27FC236}">
                <a16:creationId xmlns:a16="http://schemas.microsoft.com/office/drawing/2014/main" id="{0DA68261-63E4-45FB-BF1B-207F356E738C}"/>
              </a:ext>
            </a:extLst>
          </p:cNvPr>
          <p:cNvSpPr txBox="1"/>
          <p:nvPr/>
        </p:nvSpPr>
        <p:spPr>
          <a:xfrm>
            <a:off x="2556000" y="3672000"/>
            <a:ext cx="324000" cy="252000"/>
          </a:xfrm>
          <a:prstGeom prst="rect">
            <a:avLst/>
          </a:prstGeom>
          <a:noFill/>
        </p:spPr>
        <p:txBody>
          <a:bodyPr wrap="none" lIns="0" tIns="0" rIns="0" bIns="0" rtlCol="0" anchor="ctr" anchorCtr="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rPr>
              <a:t>（</a:t>
            </a:r>
            <a:r>
              <a:rPr lang="ja-JP" altLang="en-US" sz="800" noProof="0" dirty="0">
                <a:solidFill>
                  <a:prstClr val="black"/>
                </a:solidFill>
                <a:latin typeface="BIZ UDゴシック" panose="020B0400000000000000" pitchFamily="49" charset="-128"/>
                <a:ea typeface="BIZ UDゴシック" panose="020B0400000000000000" pitchFamily="49" charset="-128"/>
              </a:rPr>
              <a:t>年</a:t>
            </a:r>
            <a:r>
              <a:rPr kumimoji="1" lang="ja-JP" altLang="en-US" sz="80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rPr>
              <a:t>）</a:t>
            </a:r>
            <a:endParaRPr kumimoji="1" lang="ja-JP" altLang="en-US"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71" name="テキスト ボックス 56"/>
          <p:cNvSpPr txBox="1"/>
          <p:nvPr/>
        </p:nvSpPr>
        <p:spPr>
          <a:xfrm>
            <a:off x="1584000" y="2340000"/>
            <a:ext cx="324000" cy="216000"/>
          </a:xfrm>
          <a:prstGeom prst="rect">
            <a:avLst/>
          </a:prstGeom>
          <a:noFill/>
        </p:spPr>
        <p:txBody>
          <a:bodyPr wrap="none" lIns="0" tIns="0" rIns="0" bIns="0" rtlCol="0" anchor="ctr" anchorCtr="1">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東京</a:t>
            </a:r>
            <a:endParaRPr kumimoji="1" lang="en-US" altLang="ja-JP"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72" name="テキスト ボックス 56"/>
          <p:cNvSpPr txBox="1"/>
          <p:nvPr/>
        </p:nvSpPr>
        <p:spPr>
          <a:xfrm>
            <a:off x="924966" y="2808000"/>
            <a:ext cx="324000" cy="216000"/>
          </a:xfrm>
          <a:prstGeom prst="rect">
            <a:avLst/>
          </a:prstGeom>
          <a:noFill/>
        </p:spPr>
        <p:txBody>
          <a:bodyPr wrap="none" lIns="0" tIns="0" rIns="0" bIns="0" rtlCol="0" anchor="ctr" anchorCtr="1">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rPr>
              <a:t>大阪</a:t>
            </a:r>
            <a:endParaRPr kumimoji="1" lang="en-US" altLang="ja-JP"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cxnSp>
        <p:nvCxnSpPr>
          <p:cNvPr id="73" name="直線コネクタ 72"/>
          <p:cNvCxnSpPr/>
          <p:nvPr/>
        </p:nvCxnSpPr>
        <p:spPr>
          <a:xfrm flipV="1">
            <a:off x="1116000" y="2592000"/>
            <a:ext cx="18000" cy="20697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直線コネクタ 73"/>
          <p:cNvCxnSpPr/>
          <p:nvPr/>
        </p:nvCxnSpPr>
        <p:spPr>
          <a:xfrm flipV="1">
            <a:off x="1710000" y="2556000"/>
            <a:ext cx="18000" cy="21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5" name="テキスト ボックス 74">
            <a:extLst>
              <a:ext uri="{FF2B5EF4-FFF2-40B4-BE49-F238E27FC236}">
                <a16:creationId xmlns:a16="http://schemas.microsoft.com/office/drawing/2014/main" id="{0DA68261-63E4-45FB-BF1B-207F356E738C}"/>
              </a:ext>
            </a:extLst>
          </p:cNvPr>
          <p:cNvSpPr txBox="1"/>
          <p:nvPr/>
        </p:nvSpPr>
        <p:spPr>
          <a:xfrm>
            <a:off x="5076000" y="3672000"/>
            <a:ext cx="324000" cy="252000"/>
          </a:xfrm>
          <a:prstGeom prst="rect">
            <a:avLst/>
          </a:prstGeom>
          <a:noFill/>
        </p:spPr>
        <p:txBody>
          <a:bodyPr wrap="none" lIns="0" tIns="0" rIns="0" bIns="0" rtlCol="0" anchor="ctr" anchorCtr="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rPr>
              <a:t>（</a:t>
            </a:r>
            <a:r>
              <a:rPr lang="ja-JP" altLang="en-US" sz="800" noProof="0" dirty="0">
                <a:solidFill>
                  <a:prstClr val="black"/>
                </a:solidFill>
                <a:latin typeface="BIZ UDゴシック" panose="020B0400000000000000" pitchFamily="49" charset="-128"/>
                <a:ea typeface="BIZ UDゴシック" panose="020B0400000000000000" pitchFamily="49" charset="-128"/>
              </a:rPr>
              <a:t>年</a:t>
            </a:r>
            <a:r>
              <a:rPr kumimoji="1" lang="ja-JP" altLang="en-US" sz="80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rPr>
              <a:t>）</a:t>
            </a:r>
            <a:endParaRPr kumimoji="1" lang="ja-JP" altLang="en-US"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76" name="テキスト ボックス 75">
            <a:extLst>
              <a:ext uri="{FF2B5EF4-FFF2-40B4-BE49-F238E27FC236}">
                <a16:creationId xmlns:a16="http://schemas.microsoft.com/office/drawing/2014/main" id="{0DA68261-63E4-45FB-BF1B-207F356E738C}"/>
              </a:ext>
            </a:extLst>
          </p:cNvPr>
          <p:cNvSpPr txBox="1"/>
          <p:nvPr/>
        </p:nvSpPr>
        <p:spPr>
          <a:xfrm>
            <a:off x="2664000" y="1980000"/>
            <a:ext cx="396000" cy="252000"/>
          </a:xfrm>
          <a:prstGeom prst="rect">
            <a:avLst/>
          </a:prstGeom>
          <a:noFill/>
        </p:spPr>
        <p:txBody>
          <a:bodyPr wrap="none" lIns="0" tIns="0" rIns="0" bIns="0" rtlCol="0" anchor="ctr" anchorCtr="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rPr>
              <a:t>（千件）</a:t>
            </a:r>
            <a:endParaRPr kumimoji="1" lang="ja-JP" altLang="en-US"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77" name="テキスト ボックス 56"/>
          <p:cNvSpPr txBox="1"/>
          <p:nvPr/>
        </p:nvSpPr>
        <p:spPr>
          <a:xfrm>
            <a:off x="3240000" y="2736000"/>
            <a:ext cx="324000" cy="216000"/>
          </a:xfrm>
          <a:prstGeom prst="rect">
            <a:avLst/>
          </a:prstGeom>
          <a:noFill/>
        </p:spPr>
        <p:txBody>
          <a:bodyPr wrap="none" lIns="0" tIns="0" rIns="0" bIns="0" rtlCol="0" anchor="ctr" anchorCtr="1">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東京</a:t>
            </a:r>
            <a:endParaRPr kumimoji="1" lang="en-US" altLang="ja-JP"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cxnSp>
        <p:nvCxnSpPr>
          <p:cNvPr id="78" name="直線コネクタ 77"/>
          <p:cNvCxnSpPr/>
          <p:nvPr/>
        </p:nvCxnSpPr>
        <p:spPr>
          <a:xfrm flipV="1">
            <a:off x="3420000" y="2520000"/>
            <a:ext cx="18000" cy="21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直線コネクタ 78"/>
          <p:cNvCxnSpPr/>
          <p:nvPr/>
        </p:nvCxnSpPr>
        <p:spPr>
          <a:xfrm flipV="1">
            <a:off x="3858161" y="2376000"/>
            <a:ext cx="18000" cy="20697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0" name="テキスト ボックス 56"/>
          <p:cNvSpPr txBox="1"/>
          <p:nvPr/>
        </p:nvSpPr>
        <p:spPr>
          <a:xfrm>
            <a:off x="3708000" y="2196000"/>
            <a:ext cx="324000" cy="216000"/>
          </a:xfrm>
          <a:prstGeom prst="rect">
            <a:avLst/>
          </a:prstGeom>
          <a:noFill/>
        </p:spPr>
        <p:txBody>
          <a:bodyPr wrap="none" lIns="0" tIns="0" rIns="0" bIns="0" rtlCol="0" anchor="ctr" anchorCtr="1">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rPr>
              <a:t>大阪</a:t>
            </a:r>
            <a:endParaRPr kumimoji="1" lang="en-US" altLang="ja-JP"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81" name="テキスト ボックス 80">
            <a:extLst>
              <a:ext uri="{FF2B5EF4-FFF2-40B4-BE49-F238E27FC236}">
                <a16:creationId xmlns:a16="http://schemas.microsoft.com/office/drawing/2014/main" id="{0DA68261-63E4-45FB-BF1B-207F356E738C}"/>
              </a:ext>
            </a:extLst>
          </p:cNvPr>
          <p:cNvSpPr txBox="1"/>
          <p:nvPr/>
        </p:nvSpPr>
        <p:spPr>
          <a:xfrm>
            <a:off x="3492000" y="4536000"/>
            <a:ext cx="396000" cy="252000"/>
          </a:xfrm>
          <a:prstGeom prst="rect">
            <a:avLst/>
          </a:prstGeom>
          <a:noFill/>
        </p:spPr>
        <p:txBody>
          <a:bodyPr wrap="none" lIns="0" tIns="0" rIns="0" bIns="0" rtlCol="0" anchor="ctr" anchorCtr="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rPr>
              <a:t>（件）</a:t>
            </a:r>
            <a:endParaRPr kumimoji="1" lang="ja-JP" altLang="en-US"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82" name="テキスト ボックス 81">
            <a:extLst>
              <a:ext uri="{FF2B5EF4-FFF2-40B4-BE49-F238E27FC236}">
                <a16:creationId xmlns:a16="http://schemas.microsoft.com/office/drawing/2014/main" id="{0DA68261-63E4-45FB-BF1B-207F356E738C}"/>
              </a:ext>
            </a:extLst>
          </p:cNvPr>
          <p:cNvSpPr txBox="1"/>
          <p:nvPr/>
        </p:nvSpPr>
        <p:spPr>
          <a:xfrm>
            <a:off x="6084000" y="4536000"/>
            <a:ext cx="396000" cy="252000"/>
          </a:xfrm>
          <a:prstGeom prst="rect">
            <a:avLst/>
          </a:prstGeom>
          <a:noFill/>
        </p:spPr>
        <p:txBody>
          <a:bodyPr wrap="none" lIns="0" tIns="0" rIns="0" bIns="0" rtlCol="0" anchor="ctr" anchorCtr="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rPr>
              <a:t>（件）</a:t>
            </a:r>
            <a:endParaRPr kumimoji="1" lang="ja-JP" altLang="en-US"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83" name="テキスト ボックス 82">
            <a:extLst>
              <a:ext uri="{FF2B5EF4-FFF2-40B4-BE49-F238E27FC236}">
                <a16:creationId xmlns:a16="http://schemas.microsoft.com/office/drawing/2014/main" id="{0DA68261-63E4-45FB-BF1B-207F356E738C}"/>
              </a:ext>
            </a:extLst>
          </p:cNvPr>
          <p:cNvSpPr txBox="1"/>
          <p:nvPr/>
        </p:nvSpPr>
        <p:spPr>
          <a:xfrm>
            <a:off x="5940000" y="6444000"/>
            <a:ext cx="324000" cy="252000"/>
          </a:xfrm>
          <a:prstGeom prst="rect">
            <a:avLst/>
          </a:prstGeom>
          <a:noFill/>
        </p:spPr>
        <p:txBody>
          <a:bodyPr wrap="none" lIns="0" tIns="0" rIns="0" bIns="0" rtlCol="0" anchor="ctr" anchorCtr="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rPr>
              <a:t>（</a:t>
            </a:r>
            <a:r>
              <a:rPr lang="ja-JP" altLang="en-US" sz="800" noProof="0" dirty="0">
                <a:solidFill>
                  <a:prstClr val="black"/>
                </a:solidFill>
                <a:latin typeface="BIZ UDゴシック" panose="020B0400000000000000" pitchFamily="49" charset="-128"/>
                <a:ea typeface="BIZ UDゴシック" panose="020B0400000000000000" pitchFamily="49" charset="-128"/>
              </a:rPr>
              <a:t>年</a:t>
            </a:r>
            <a:r>
              <a:rPr kumimoji="1" lang="ja-JP" altLang="en-US" sz="80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rPr>
              <a:t>）</a:t>
            </a:r>
            <a:endParaRPr kumimoji="1" lang="ja-JP" altLang="en-US"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84" name="テキスト ボックス 83">
            <a:extLst>
              <a:ext uri="{FF2B5EF4-FFF2-40B4-BE49-F238E27FC236}">
                <a16:creationId xmlns:a16="http://schemas.microsoft.com/office/drawing/2014/main" id="{0DA68261-63E4-45FB-BF1B-207F356E738C}"/>
              </a:ext>
            </a:extLst>
          </p:cNvPr>
          <p:cNvSpPr txBox="1"/>
          <p:nvPr/>
        </p:nvSpPr>
        <p:spPr>
          <a:xfrm>
            <a:off x="8640000" y="6444000"/>
            <a:ext cx="324000" cy="252000"/>
          </a:xfrm>
          <a:prstGeom prst="rect">
            <a:avLst/>
          </a:prstGeom>
          <a:noFill/>
        </p:spPr>
        <p:txBody>
          <a:bodyPr wrap="none" lIns="0" tIns="0" rIns="0" bIns="0" rtlCol="0" anchor="ctr" anchorCtr="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rPr>
              <a:t>（</a:t>
            </a:r>
            <a:r>
              <a:rPr lang="ja-JP" altLang="en-US" sz="800" noProof="0" dirty="0">
                <a:solidFill>
                  <a:prstClr val="black"/>
                </a:solidFill>
                <a:latin typeface="BIZ UDゴシック" panose="020B0400000000000000" pitchFamily="49" charset="-128"/>
                <a:ea typeface="BIZ UDゴシック" panose="020B0400000000000000" pitchFamily="49" charset="-128"/>
              </a:rPr>
              <a:t>年</a:t>
            </a:r>
            <a:r>
              <a:rPr kumimoji="1" lang="ja-JP" altLang="en-US" sz="80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rPr>
              <a:t>）</a:t>
            </a:r>
            <a:endParaRPr kumimoji="1" lang="ja-JP" altLang="en-US"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cxnSp>
        <p:nvCxnSpPr>
          <p:cNvPr id="85" name="直線コネクタ 84"/>
          <p:cNvCxnSpPr/>
          <p:nvPr/>
        </p:nvCxnSpPr>
        <p:spPr>
          <a:xfrm flipV="1">
            <a:off x="4572000" y="5472000"/>
            <a:ext cx="48809" cy="195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6" name="テキスト ボックス 56"/>
          <p:cNvSpPr txBox="1"/>
          <p:nvPr/>
        </p:nvSpPr>
        <p:spPr>
          <a:xfrm>
            <a:off x="4464000" y="5292000"/>
            <a:ext cx="324000" cy="216000"/>
          </a:xfrm>
          <a:prstGeom prst="rect">
            <a:avLst/>
          </a:prstGeom>
          <a:noFill/>
        </p:spPr>
        <p:txBody>
          <a:bodyPr wrap="none" lIns="0" tIns="0" rIns="0" bIns="0" rtlCol="0" anchor="ctr" anchorCtr="1">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rPr>
              <a:t>大阪</a:t>
            </a:r>
            <a:endParaRPr kumimoji="1" lang="en-US" altLang="ja-JP"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87" name="テキスト ボックス 56"/>
          <p:cNvSpPr txBox="1"/>
          <p:nvPr/>
        </p:nvSpPr>
        <p:spPr>
          <a:xfrm>
            <a:off x="3636000" y="5112000"/>
            <a:ext cx="396000" cy="216000"/>
          </a:xfrm>
          <a:prstGeom prst="rect">
            <a:avLst/>
          </a:prstGeom>
          <a:noFill/>
        </p:spPr>
        <p:txBody>
          <a:bodyPr wrap="none" lIns="0" tIns="0" rIns="0" bIns="0" rtlCol="0" anchor="ctr" anchorCtr="1">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900" dirty="0" smtClean="0">
                <a:solidFill>
                  <a:prstClr val="black"/>
                </a:solidFill>
                <a:latin typeface="BIZ UDゴシック" panose="020B0400000000000000" pitchFamily="49" charset="-128"/>
                <a:ea typeface="BIZ UDゴシック" panose="020B0400000000000000" pitchFamily="49" charset="-128"/>
              </a:rPr>
              <a:t>神奈川</a:t>
            </a:r>
            <a:endParaRPr kumimoji="1" lang="en-US" altLang="ja-JP"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88" name="テキスト ボックス 56"/>
          <p:cNvSpPr txBox="1"/>
          <p:nvPr/>
        </p:nvSpPr>
        <p:spPr>
          <a:xfrm>
            <a:off x="4392000" y="6156000"/>
            <a:ext cx="324000" cy="216000"/>
          </a:xfrm>
          <a:prstGeom prst="rect">
            <a:avLst/>
          </a:prstGeom>
          <a:noFill/>
        </p:spPr>
        <p:txBody>
          <a:bodyPr wrap="none" lIns="0" tIns="0" rIns="0" bIns="0" rtlCol="0" anchor="ctr" anchorCtr="1">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東京</a:t>
            </a:r>
            <a:endParaRPr kumimoji="1" lang="en-US" altLang="ja-JP"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cxnSp>
        <p:nvCxnSpPr>
          <p:cNvPr id="89" name="直線コネクタ 88"/>
          <p:cNvCxnSpPr/>
          <p:nvPr/>
        </p:nvCxnSpPr>
        <p:spPr>
          <a:xfrm flipV="1">
            <a:off x="4572000" y="5976000"/>
            <a:ext cx="48809" cy="195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直線コネクタ 89"/>
          <p:cNvCxnSpPr/>
          <p:nvPr/>
        </p:nvCxnSpPr>
        <p:spPr>
          <a:xfrm flipH="1" flipV="1">
            <a:off x="3852000" y="5291999"/>
            <a:ext cx="78381" cy="144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1" name="テキスト ボックス 56"/>
          <p:cNvSpPr txBox="1"/>
          <p:nvPr/>
        </p:nvSpPr>
        <p:spPr>
          <a:xfrm>
            <a:off x="6912000" y="5004000"/>
            <a:ext cx="324000" cy="216000"/>
          </a:xfrm>
          <a:prstGeom prst="rect">
            <a:avLst/>
          </a:prstGeom>
          <a:noFill/>
        </p:spPr>
        <p:txBody>
          <a:bodyPr wrap="none" lIns="0" tIns="0" rIns="0" bIns="0" rtlCol="0" anchor="ctr" anchorCtr="1">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rPr>
              <a:t>大阪</a:t>
            </a:r>
            <a:endParaRPr kumimoji="1" lang="en-US" altLang="ja-JP"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92" name="テキスト ボックス 56"/>
          <p:cNvSpPr txBox="1"/>
          <p:nvPr/>
        </p:nvSpPr>
        <p:spPr>
          <a:xfrm>
            <a:off x="7560000" y="5112000"/>
            <a:ext cx="324000" cy="216000"/>
          </a:xfrm>
          <a:prstGeom prst="rect">
            <a:avLst/>
          </a:prstGeom>
          <a:noFill/>
        </p:spPr>
        <p:txBody>
          <a:bodyPr wrap="none" lIns="0" tIns="0" rIns="0" bIns="0" rtlCol="0" anchor="ctr" anchorCtr="1">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rPr>
              <a:t>千葉</a:t>
            </a:r>
            <a:endParaRPr kumimoji="1" lang="en-US" altLang="ja-JP"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cxnSp>
        <p:nvCxnSpPr>
          <p:cNvPr id="93" name="直線コネクタ 92"/>
          <p:cNvCxnSpPr/>
          <p:nvPr/>
        </p:nvCxnSpPr>
        <p:spPr>
          <a:xfrm flipV="1">
            <a:off x="7524000" y="5292000"/>
            <a:ext cx="180000" cy="21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直線コネクタ 93"/>
          <p:cNvCxnSpPr/>
          <p:nvPr/>
        </p:nvCxnSpPr>
        <p:spPr>
          <a:xfrm flipH="1">
            <a:off x="6876000" y="5184000"/>
            <a:ext cx="180000" cy="324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5" name="テキスト ボックス 56"/>
          <p:cNvSpPr txBox="1"/>
          <p:nvPr/>
        </p:nvSpPr>
        <p:spPr>
          <a:xfrm>
            <a:off x="6732000" y="5904000"/>
            <a:ext cx="324000" cy="216000"/>
          </a:xfrm>
          <a:prstGeom prst="rect">
            <a:avLst/>
          </a:prstGeom>
          <a:noFill/>
        </p:spPr>
        <p:txBody>
          <a:bodyPr wrap="none" lIns="0" tIns="0" rIns="0" bIns="0" rtlCol="0" anchor="ctr" anchorCtr="1">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rPr>
              <a:t>茨城</a:t>
            </a:r>
            <a:endParaRPr kumimoji="1" lang="en-US" altLang="ja-JP"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cxnSp>
        <p:nvCxnSpPr>
          <p:cNvPr id="97" name="直線コネクタ 96"/>
          <p:cNvCxnSpPr/>
          <p:nvPr/>
        </p:nvCxnSpPr>
        <p:spPr>
          <a:xfrm flipV="1">
            <a:off x="6912000" y="5688000"/>
            <a:ext cx="180000" cy="21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8" name="テキスト ボックス 97"/>
          <p:cNvSpPr txBox="1"/>
          <p:nvPr/>
        </p:nvSpPr>
        <p:spPr>
          <a:xfrm>
            <a:off x="4932000" y="4968000"/>
            <a:ext cx="1044000" cy="430887"/>
          </a:xfrm>
          <a:prstGeom prst="rect">
            <a:avLst/>
          </a:prstGeom>
          <a:noFill/>
          <a:ln>
            <a:solidFill>
              <a:schemeClr val="bg1">
                <a:lumMod val="75000"/>
              </a:schemeClr>
            </a:solidFill>
          </a:ln>
        </p:spPr>
        <p:txBody>
          <a:bodyPr wrap="none" lIns="36000" tIns="36000" rIns="36000" bIns="36000" rtlCol="0" anchor="ctr" anchorCtr="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対</a:t>
            </a:r>
            <a:r>
              <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2008</a:t>
            </a: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年比</a:t>
            </a:r>
            <a:endPar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大阪　</a:t>
            </a:r>
            <a:r>
              <a:rPr kumimoji="1" lang="ja-JP" altLang="en-US"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en-US" altLang="ja-JP"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97</a:t>
            </a:r>
            <a:r>
              <a:rPr kumimoji="1" lang="ja-JP" altLang="en-US"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t>
            </a:r>
            <a:endPar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99" name="テキスト ボックス 98"/>
          <p:cNvSpPr txBox="1"/>
          <p:nvPr/>
        </p:nvSpPr>
        <p:spPr>
          <a:xfrm>
            <a:off x="7884000" y="4968000"/>
            <a:ext cx="1044000" cy="430887"/>
          </a:xfrm>
          <a:prstGeom prst="rect">
            <a:avLst/>
          </a:prstGeom>
          <a:noFill/>
          <a:ln>
            <a:solidFill>
              <a:schemeClr val="bg1">
                <a:lumMod val="75000"/>
              </a:schemeClr>
            </a:solidFill>
          </a:ln>
        </p:spPr>
        <p:txBody>
          <a:bodyPr wrap="none" lIns="36000" tIns="36000" rIns="36000" bIns="36000" rtlCol="0" anchor="ctr" anchorCtr="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対</a:t>
            </a:r>
            <a:r>
              <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2008</a:t>
            </a: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年比</a:t>
            </a:r>
            <a:endPar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大阪　</a:t>
            </a:r>
            <a:r>
              <a:rPr kumimoji="1" lang="ja-JP" altLang="en-US"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t>
            </a:r>
            <a:r>
              <a:rPr lang="en-US" altLang="ja-JP" sz="1050" dirty="0" smtClean="0">
                <a:solidFill>
                  <a:prstClr val="black"/>
                </a:solidFill>
                <a:latin typeface="BIZ UDPゴシック" panose="020B0400000000000000" pitchFamily="50" charset="-128"/>
                <a:ea typeface="BIZ UDPゴシック" panose="020B0400000000000000" pitchFamily="50" charset="-128"/>
              </a:rPr>
              <a:t>86</a:t>
            </a:r>
            <a:r>
              <a:rPr kumimoji="1" lang="ja-JP" altLang="en-US"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t>
            </a:r>
            <a:endPar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1076504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preferRelativeResize="0">
            <a:picLocks/>
          </p:cNvPicPr>
          <p:nvPr/>
        </p:nvPicPr>
        <p:blipFill>
          <a:blip r:embed="rId2"/>
          <a:stretch>
            <a:fillRect/>
          </a:stretch>
        </p:blipFill>
        <p:spPr>
          <a:xfrm>
            <a:off x="180000" y="1476000"/>
            <a:ext cx="3096000" cy="2268000"/>
          </a:xfrm>
          <a:prstGeom prst="rect">
            <a:avLst/>
          </a:prstGeom>
        </p:spPr>
      </p:pic>
      <p:pic>
        <p:nvPicPr>
          <p:cNvPr id="8" name="図 7"/>
          <p:cNvPicPr>
            <a:picLocks noChangeAspect="1"/>
          </p:cNvPicPr>
          <p:nvPr/>
        </p:nvPicPr>
        <p:blipFill>
          <a:blip r:embed="rId3"/>
          <a:stretch>
            <a:fillRect/>
          </a:stretch>
        </p:blipFill>
        <p:spPr>
          <a:xfrm>
            <a:off x="4820336" y="1569408"/>
            <a:ext cx="2773920" cy="2164268"/>
          </a:xfrm>
          <a:prstGeom prst="rect">
            <a:avLst/>
          </a:prstGeom>
        </p:spPr>
      </p:pic>
      <p:cxnSp>
        <p:nvCxnSpPr>
          <p:cNvPr id="5" name="直線コネクタ 4"/>
          <p:cNvCxnSpPr/>
          <p:nvPr/>
        </p:nvCxnSpPr>
        <p:spPr>
          <a:xfrm>
            <a:off x="291364" y="510671"/>
            <a:ext cx="860308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テキスト ボックス 5"/>
          <p:cNvSpPr txBox="1"/>
          <p:nvPr/>
        </p:nvSpPr>
        <p:spPr>
          <a:xfrm>
            <a:off x="225192" y="35360"/>
            <a:ext cx="211468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ja-JP" altLang="en-US" sz="2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暮らし・健康</a:t>
            </a:r>
            <a:r>
              <a:rPr kumimoji="1" lang="en-US" altLang="ja-JP" sz="2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endParaRPr kumimoji="1" lang="ja-JP" altLang="en-US" sz="2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10" name="正方形/長方形 9"/>
          <p:cNvSpPr/>
          <p:nvPr/>
        </p:nvSpPr>
        <p:spPr>
          <a:xfrm>
            <a:off x="7592350" y="1512000"/>
            <a:ext cx="1537629" cy="129266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3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大阪の生活保護率は府市ともに</a:t>
            </a:r>
            <a:r>
              <a:rPr kumimoji="1" lang="en-US" altLang="ja-JP" sz="13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2012</a:t>
            </a:r>
            <a:r>
              <a:rPr kumimoji="1" lang="ja-JP" altLang="en-US" sz="13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年をピークに減少に転じ、全国平均との差を徐々に縮めている。</a:t>
            </a:r>
          </a:p>
        </p:txBody>
      </p:sp>
      <p:sp>
        <p:nvSpPr>
          <p:cNvPr id="17" name="テキスト ボックス 16"/>
          <p:cNvSpPr txBox="1"/>
          <p:nvPr/>
        </p:nvSpPr>
        <p:spPr>
          <a:xfrm>
            <a:off x="4756859" y="967453"/>
            <a:ext cx="4320000" cy="307777"/>
          </a:xfrm>
          <a:prstGeom prst="rect">
            <a:avLst/>
          </a:prstGeom>
          <a:solidFill>
            <a:schemeClr val="accent2">
              <a:lumMod val="40000"/>
              <a:lumOff val="60000"/>
            </a:schemeClr>
          </a:solidFill>
          <a:ln>
            <a:solidFill>
              <a:schemeClr val="accent2"/>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生活保護率</a:t>
            </a:r>
            <a:r>
              <a:rPr kumimoji="1" lang="en-US" altLang="ja-JP"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p>
        </p:txBody>
      </p:sp>
      <p:sp>
        <p:nvSpPr>
          <p:cNvPr id="18" name="テキスト ボックス 17"/>
          <p:cNvSpPr txBox="1"/>
          <p:nvPr/>
        </p:nvSpPr>
        <p:spPr>
          <a:xfrm>
            <a:off x="194192" y="3916358"/>
            <a:ext cx="4320000" cy="307777"/>
          </a:xfrm>
          <a:prstGeom prst="rect">
            <a:avLst/>
          </a:prstGeom>
          <a:solidFill>
            <a:schemeClr val="accent2">
              <a:lumMod val="40000"/>
              <a:lumOff val="60000"/>
            </a:schemeClr>
          </a:solidFill>
          <a:ln>
            <a:solidFill>
              <a:schemeClr val="accent2"/>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平均寿命</a:t>
            </a:r>
            <a:r>
              <a:rPr kumimoji="1" lang="en-US" altLang="ja-JP"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p>
        </p:txBody>
      </p:sp>
      <p:sp>
        <p:nvSpPr>
          <p:cNvPr id="19" name="テキスト ボックス 18"/>
          <p:cNvSpPr txBox="1"/>
          <p:nvPr/>
        </p:nvSpPr>
        <p:spPr>
          <a:xfrm>
            <a:off x="4705204" y="3916358"/>
            <a:ext cx="4320000" cy="307777"/>
          </a:xfrm>
          <a:prstGeom prst="rect">
            <a:avLst/>
          </a:prstGeom>
          <a:solidFill>
            <a:schemeClr val="accent2">
              <a:lumMod val="40000"/>
              <a:lumOff val="60000"/>
            </a:schemeClr>
          </a:solidFill>
          <a:ln>
            <a:solidFill>
              <a:schemeClr val="accent2"/>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健康寿命</a:t>
            </a:r>
            <a:r>
              <a:rPr kumimoji="1" lang="en-US" altLang="ja-JP"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p>
        </p:txBody>
      </p:sp>
      <p:sp>
        <p:nvSpPr>
          <p:cNvPr id="33" name="正方形/長方形 32"/>
          <p:cNvSpPr/>
          <p:nvPr/>
        </p:nvSpPr>
        <p:spPr>
          <a:xfrm>
            <a:off x="4797086" y="3670137"/>
            <a:ext cx="3108543" cy="2308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出典：大阪府「生活保護統計」をもとに副首都推進局で作成</a:t>
            </a:r>
            <a:endParaRPr kumimoji="1" lang="en-US" altLang="zh-TW"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15" name="正方形/長方形 14"/>
          <p:cNvSpPr/>
          <p:nvPr/>
        </p:nvSpPr>
        <p:spPr>
          <a:xfrm>
            <a:off x="376966" y="4644773"/>
            <a:ext cx="108000" cy="18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57" name="正方形/長方形 56"/>
          <p:cNvSpPr/>
          <p:nvPr/>
        </p:nvSpPr>
        <p:spPr>
          <a:xfrm>
            <a:off x="542329" y="4644773"/>
            <a:ext cx="108000" cy="180000"/>
          </a:xfrm>
          <a:prstGeom prst="rect">
            <a:avLst/>
          </a:prstGeom>
          <a:pattFill prst="pct20">
            <a:fgClr>
              <a:schemeClr val="accent1"/>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20" name="テキスト ボックス 19"/>
          <p:cNvSpPr txBox="1"/>
          <p:nvPr/>
        </p:nvSpPr>
        <p:spPr>
          <a:xfrm>
            <a:off x="265442" y="4234085"/>
            <a:ext cx="492443" cy="438582"/>
          </a:xfrm>
          <a:prstGeom prst="rect">
            <a:avLst/>
          </a:prstGeom>
          <a:noFill/>
        </p:spPr>
        <p:txBody>
          <a:bodyPr vert="eaVert"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全国</a:t>
            </a:r>
            <a:endParaRPr kumimoji="1"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大阪府</a:t>
            </a:r>
            <a:endParaRPr kumimoji="1"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22" name="テキスト ボックス 21"/>
          <p:cNvSpPr txBox="1"/>
          <p:nvPr/>
        </p:nvSpPr>
        <p:spPr>
          <a:xfrm>
            <a:off x="613039" y="4245637"/>
            <a:ext cx="323165" cy="659796"/>
          </a:xfrm>
          <a:prstGeom prst="rect">
            <a:avLst/>
          </a:prstGeom>
          <a:noFill/>
        </p:spPr>
        <p:txBody>
          <a:bodyPr vert="eaVert"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全国との差</a:t>
            </a:r>
          </a:p>
        </p:txBody>
      </p:sp>
      <p:cxnSp>
        <p:nvCxnSpPr>
          <p:cNvPr id="9" name="直線コネクタ 8"/>
          <p:cNvCxnSpPr>
            <a:endCxn id="30" idx="1"/>
          </p:cNvCxnSpPr>
          <p:nvPr/>
        </p:nvCxnSpPr>
        <p:spPr>
          <a:xfrm>
            <a:off x="5891021" y="1813879"/>
            <a:ext cx="185491" cy="21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直線コネクタ 20"/>
          <p:cNvCxnSpPr/>
          <p:nvPr/>
        </p:nvCxnSpPr>
        <p:spPr>
          <a:xfrm>
            <a:off x="899541" y="4613570"/>
            <a:ext cx="0" cy="216000"/>
          </a:xfrm>
          <a:prstGeom prst="line">
            <a:avLst/>
          </a:prstGeom>
          <a:ln>
            <a:solidFill>
              <a:schemeClr val="tx1"/>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29" name="テキスト ボックス 28"/>
          <p:cNvSpPr txBox="1"/>
          <p:nvPr/>
        </p:nvSpPr>
        <p:spPr>
          <a:xfrm>
            <a:off x="6036388" y="2570586"/>
            <a:ext cx="569387"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大阪府</a:t>
            </a:r>
          </a:p>
        </p:txBody>
      </p:sp>
      <p:cxnSp>
        <p:nvCxnSpPr>
          <p:cNvPr id="44" name="直線コネクタ 43"/>
          <p:cNvCxnSpPr/>
          <p:nvPr/>
        </p:nvCxnSpPr>
        <p:spPr>
          <a:xfrm>
            <a:off x="5906539" y="2396738"/>
            <a:ext cx="169973" cy="20687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9" name="テキスト ボックス 58"/>
          <p:cNvSpPr txBox="1"/>
          <p:nvPr/>
        </p:nvSpPr>
        <p:spPr>
          <a:xfrm>
            <a:off x="5986723" y="3003109"/>
            <a:ext cx="441146"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全国</a:t>
            </a:r>
          </a:p>
        </p:txBody>
      </p:sp>
      <p:cxnSp>
        <p:nvCxnSpPr>
          <p:cNvPr id="60" name="直線コネクタ 59"/>
          <p:cNvCxnSpPr/>
          <p:nvPr/>
        </p:nvCxnSpPr>
        <p:spPr>
          <a:xfrm>
            <a:off x="5853766" y="2864226"/>
            <a:ext cx="187658" cy="18366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テキスト ボックス 29"/>
          <p:cNvSpPr txBox="1"/>
          <p:nvPr/>
        </p:nvSpPr>
        <p:spPr>
          <a:xfrm>
            <a:off x="6076512" y="1931866"/>
            <a:ext cx="569387"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大阪市</a:t>
            </a:r>
          </a:p>
        </p:txBody>
      </p:sp>
      <p:sp>
        <p:nvSpPr>
          <p:cNvPr id="64" name="テキスト ボックス 63"/>
          <p:cNvSpPr txBox="1"/>
          <p:nvPr/>
        </p:nvSpPr>
        <p:spPr>
          <a:xfrm>
            <a:off x="4711944" y="1313917"/>
            <a:ext cx="902811"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生活保護率</a:t>
            </a:r>
            <a:endParaRPr kumimoji="1" lang="en-US" altLang="ja-JP"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1" lang="ja-JP" altLang="en-US"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（パーミル）</a:t>
            </a:r>
          </a:p>
        </p:txBody>
      </p:sp>
      <p:sp>
        <p:nvSpPr>
          <p:cNvPr id="56" name="テキスト ボックス 55"/>
          <p:cNvSpPr txBox="1"/>
          <p:nvPr/>
        </p:nvSpPr>
        <p:spPr>
          <a:xfrm>
            <a:off x="216000" y="979622"/>
            <a:ext cx="4320000" cy="307777"/>
          </a:xfrm>
          <a:prstGeom prst="rect">
            <a:avLst/>
          </a:prstGeom>
          <a:solidFill>
            <a:schemeClr val="accent2">
              <a:lumMod val="40000"/>
              <a:lumOff val="60000"/>
            </a:schemeClr>
          </a:solidFill>
          <a:ln>
            <a:solidFill>
              <a:schemeClr val="accent2"/>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一般労働者の年収</a:t>
            </a:r>
            <a:r>
              <a:rPr kumimoji="1" lang="en-US" altLang="ja-JP"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p>
        </p:txBody>
      </p:sp>
      <p:sp>
        <p:nvSpPr>
          <p:cNvPr id="69" name="正方形/長方形 68"/>
          <p:cNvSpPr/>
          <p:nvPr/>
        </p:nvSpPr>
        <p:spPr>
          <a:xfrm>
            <a:off x="3240000" y="1512000"/>
            <a:ext cx="1440000" cy="792000"/>
          </a:xfrm>
          <a:prstGeom prst="rect">
            <a:avLst/>
          </a:prstGeom>
        </p:spPr>
        <p:txBody>
          <a:bodyPr wrap="square" lIns="36000" tIns="36000" rIns="36000" bIns="3600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3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大阪府の年収は</a:t>
            </a:r>
            <a:r>
              <a:rPr kumimoji="1" lang="en-US" altLang="ja-JP" sz="13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2012</a:t>
            </a:r>
            <a:r>
              <a:rPr kumimoji="1" lang="ja-JP" altLang="en-US" sz="13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年に底</a:t>
            </a:r>
            <a:r>
              <a:rPr kumimoji="1" lang="ja-JP" altLang="en-US" sz="13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を</a:t>
            </a:r>
            <a:endParaRPr kumimoji="1" lang="en-US" altLang="ja-JP" sz="13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3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打ち</a:t>
            </a:r>
            <a:r>
              <a:rPr kumimoji="1" lang="ja-JP" altLang="en-US" sz="13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、その後上昇。</a:t>
            </a:r>
            <a:endParaRPr kumimoji="1" lang="en-US" altLang="ja-JP" sz="13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70" name="正方形/長方形 69"/>
          <p:cNvSpPr/>
          <p:nvPr/>
        </p:nvSpPr>
        <p:spPr>
          <a:xfrm>
            <a:off x="265441" y="3673381"/>
            <a:ext cx="3801041" cy="2308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出典：厚生労働省「</a:t>
            </a:r>
            <a:r>
              <a:rPr kumimoji="1" lang="zh-TW"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賃金構造基本統計調査</a:t>
            </a:r>
            <a:r>
              <a:rPr kumimoji="1"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」をもとに副首都推進局で作成</a:t>
            </a:r>
            <a:endParaRPr kumimoji="1" lang="en-US" altLang="zh-TW"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cxnSp>
        <p:nvCxnSpPr>
          <p:cNvPr id="72" name="直線コネクタ 71"/>
          <p:cNvCxnSpPr/>
          <p:nvPr/>
        </p:nvCxnSpPr>
        <p:spPr>
          <a:xfrm>
            <a:off x="432000" y="2628000"/>
            <a:ext cx="2484000"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
        <p:nvSpPr>
          <p:cNvPr id="73" name="テキスト ボックス 72"/>
          <p:cNvSpPr txBox="1"/>
          <p:nvPr/>
        </p:nvSpPr>
        <p:spPr>
          <a:xfrm>
            <a:off x="1404000" y="2664000"/>
            <a:ext cx="540000" cy="216000"/>
          </a:xfrm>
          <a:prstGeom prst="rect">
            <a:avLst/>
          </a:prstGeom>
          <a:noFill/>
        </p:spPr>
        <p:txBody>
          <a:bodyPr wrap="none" lIns="36000" tIns="36000" rIns="36000" bIns="36000" rtlCol="0" anchor="ctr" anchorCtr="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大阪府</a:t>
            </a:r>
            <a:endParaRPr kumimoji="1" lang="ja-JP" altLang="en-US" sz="10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75" name="テキスト ボックス 74"/>
          <p:cNvSpPr txBox="1"/>
          <p:nvPr/>
        </p:nvSpPr>
        <p:spPr>
          <a:xfrm>
            <a:off x="972000" y="2196000"/>
            <a:ext cx="540000" cy="180000"/>
          </a:xfrm>
          <a:prstGeom prst="rect">
            <a:avLst/>
          </a:prstGeom>
          <a:noFill/>
        </p:spPr>
        <p:txBody>
          <a:bodyPr wrap="none" lIns="36000" tIns="36000" rIns="36000" bIns="36000" rtlCol="0" anchor="ctr" anchorCtr="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東京都</a:t>
            </a:r>
            <a:endParaRPr kumimoji="1" lang="ja-JP" altLang="en-US" sz="10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cxnSp>
        <p:nvCxnSpPr>
          <p:cNvPr id="76" name="直線コネクタ 75"/>
          <p:cNvCxnSpPr/>
          <p:nvPr/>
        </p:nvCxnSpPr>
        <p:spPr>
          <a:xfrm>
            <a:off x="1116873" y="1994263"/>
            <a:ext cx="101600" cy="16811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7" name="テキスト ボックス 76"/>
          <p:cNvSpPr txBox="1"/>
          <p:nvPr/>
        </p:nvSpPr>
        <p:spPr>
          <a:xfrm>
            <a:off x="2808000" y="1296000"/>
            <a:ext cx="595035"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（千円）</a:t>
            </a:r>
          </a:p>
        </p:txBody>
      </p:sp>
      <p:sp>
        <p:nvSpPr>
          <p:cNvPr id="78" name="テキスト ボックス 77"/>
          <p:cNvSpPr txBox="1"/>
          <p:nvPr/>
        </p:nvSpPr>
        <p:spPr>
          <a:xfrm>
            <a:off x="108000" y="1296000"/>
            <a:ext cx="492443"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（倍）</a:t>
            </a:r>
          </a:p>
        </p:txBody>
      </p:sp>
      <p:cxnSp>
        <p:nvCxnSpPr>
          <p:cNvPr id="79" name="直線コネクタ 78"/>
          <p:cNvCxnSpPr/>
          <p:nvPr/>
        </p:nvCxnSpPr>
        <p:spPr>
          <a:xfrm flipH="1" flipV="1">
            <a:off x="1296000" y="2592000"/>
            <a:ext cx="169643" cy="12167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2" name="テキスト ボックス 81"/>
          <p:cNvSpPr txBox="1"/>
          <p:nvPr/>
        </p:nvSpPr>
        <p:spPr bwMode="gray">
          <a:xfrm>
            <a:off x="756000" y="3204000"/>
            <a:ext cx="1836000" cy="144000"/>
          </a:xfrm>
          <a:prstGeom prst="rect">
            <a:avLst/>
          </a:prstGeom>
          <a:solidFill>
            <a:schemeClr val="bg1"/>
          </a:solidFill>
        </p:spPr>
        <p:txBody>
          <a:bodyPr wrap="square" lIns="36000" tIns="0" rIns="36000" bIns="0" rtlCol="0" anchor="ctr" anchorCtr="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棒グラフ（右軸</a:t>
            </a:r>
            <a:r>
              <a:rPr kumimoji="1" lang="ja-JP" altLang="en-US" sz="7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）大阪府の一般</a:t>
            </a:r>
            <a:r>
              <a:rPr kumimoji="1" lang="ja-JP" altLang="en-US" sz="7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労働者の年収</a:t>
            </a:r>
          </a:p>
        </p:txBody>
      </p:sp>
      <p:sp>
        <p:nvSpPr>
          <p:cNvPr id="83" name="テキスト ボックス 82"/>
          <p:cNvSpPr txBox="1"/>
          <p:nvPr/>
        </p:nvSpPr>
        <p:spPr>
          <a:xfrm>
            <a:off x="684000" y="1476000"/>
            <a:ext cx="2160000" cy="288000"/>
          </a:xfrm>
          <a:prstGeom prst="rect">
            <a:avLst/>
          </a:prstGeom>
          <a:solidFill>
            <a:schemeClr val="bg1"/>
          </a:solidFill>
        </p:spPr>
        <p:txBody>
          <a:bodyPr wrap="square" lIns="36000" tIns="0" rIns="0" bIns="0" rtlCol="0" anchor="ctr" anchorCtr="1">
            <a:noAutofit/>
          </a:bodyPr>
          <a:lstStyle>
            <a:defPPr>
              <a:defRPr lang="ja-JP"/>
            </a:defPPr>
            <a:lvl1pPr>
              <a:defRPr sz="800" b="1">
                <a:latin typeface="Meiryo UI" panose="020B0604030504040204" pitchFamily="50" charset="-128"/>
                <a:ea typeface="Meiryo UI" panose="020B0604030504040204" pitchFamily="50" charset="-128"/>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折れ線グラフ（左軸）：</a:t>
            </a:r>
            <a:endParaRPr kumimoji="1" lang="en-US" altLang="ja-JP" sz="7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1" lang="ja-JP" altLang="en-US" sz="7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全国の</a:t>
            </a:r>
            <a:r>
              <a:rPr kumimoji="1" lang="ja-JP" altLang="en-US" sz="7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値を１とした場合</a:t>
            </a:r>
            <a:r>
              <a:rPr kumimoji="1" lang="ja-JP" altLang="en-US" sz="7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の大阪府・</a:t>
            </a:r>
            <a:r>
              <a:rPr kumimoji="1" lang="ja-JP" altLang="en-US" sz="7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東京都の水準</a:t>
            </a:r>
          </a:p>
        </p:txBody>
      </p:sp>
      <p:sp>
        <p:nvSpPr>
          <p:cNvPr id="61" name="正方形/長方形 60"/>
          <p:cNvSpPr/>
          <p:nvPr/>
        </p:nvSpPr>
        <p:spPr>
          <a:xfrm>
            <a:off x="1041199" y="4342079"/>
            <a:ext cx="7984005" cy="29238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3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男女ともに、平均寿命、健康</a:t>
            </a:r>
            <a:r>
              <a:rPr kumimoji="1" lang="ja-JP" altLang="en-US" sz="13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寿命はそれぞれ</a:t>
            </a:r>
            <a:r>
              <a:rPr kumimoji="1" lang="ja-JP" altLang="en-US" sz="13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伸ばして</a:t>
            </a:r>
            <a:r>
              <a:rPr kumimoji="1" lang="ja-JP" altLang="en-US" sz="13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いる。全国平均との差も縮小傾向で推移している。</a:t>
            </a:r>
            <a:endParaRPr kumimoji="1" lang="en-US" altLang="ja-JP" sz="13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62" name="正方形/長方形 61"/>
          <p:cNvSpPr/>
          <p:nvPr/>
        </p:nvSpPr>
        <p:spPr>
          <a:xfrm>
            <a:off x="61417" y="548307"/>
            <a:ext cx="8158658"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■暮らしや健康指数は、全国との相対順位が依然低いが、近年のトレンドはいずれも改善傾向にある。　</a:t>
            </a:r>
            <a:endParaRPr kumimoji="1" lang="en-US" altLang="ja-JP"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84" name="テキスト ボックス 83"/>
          <p:cNvSpPr txBox="1"/>
          <p:nvPr/>
        </p:nvSpPr>
        <p:spPr>
          <a:xfrm>
            <a:off x="7015245" y="3365521"/>
            <a:ext cx="651990"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（年度）</a:t>
            </a:r>
          </a:p>
        </p:txBody>
      </p:sp>
      <p:sp>
        <p:nvSpPr>
          <p:cNvPr id="85" name="テキスト ボックス 84"/>
          <p:cNvSpPr txBox="1"/>
          <p:nvPr/>
        </p:nvSpPr>
        <p:spPr>
          <a:xfrm>
            <a:off x="2844000" y="3492000"/>
            <a:ext cx="530915"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（年）</a:t>
            </a:r>
          </a:p>
        </p:txBody>
      </p:sp>
      <p:sp>
        <p:nvSpPr>
          <p:cNvPr id="66" name="テキスト ボックス 65"/>
          <p:cNvSpPr txBox="1"/>
          <p:nvPr/>
        </p:nvSpPr>
        <p:spPr>
          <a:xfrm>
            <a:off x="6696000" y="1332000"/>
            <a:ext cx="1692000" cy="288000"/>
          </a:xfrm>
          <a:prstGeom prst="rect">
            <a:avLst/>
          </a:prstGeom>
          <a:noFill/>
        </p:spPr>
        <p:txBody>
          <a:bodyPr wrap="none" lIns="36000" tIns="36000" rIns="36000" bIns="36000" rtlCol="0">
            <a:noAutofit/>
          </a:bodyPr>
          <a:lstStyle/>
          <a:p>
            <a:pPr marL="0" marR="0" lvl="0" indent="0" algn="l" defTabSz="914400" rtl="0" eaLnBrk="1" fontAlgn="auto" latinLnBrk="0" hangingPunct="1">
              <a:lnSpc>
                <a:spcPts val="8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府と全国平均との</a:t>
            </a:r>
            <a:r>
              <a:rPr kumimoji="1" lang="ja-JP" altLang="en-US" sz="80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rPr>
              <a:t>差（</a:t>
            </a:r>
            <a:r>
              <a:rPr kumimoji="1" lang="ja-JP" altLang="en-US"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棒グラフ</a:t>
            </a:r>
            <a:r>
              <a:rPr kumimoji="1" lang="ja-JP" altLang="en-US" sz="80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rPr>
              <a:t>）</a:t>
            </a:r>
            <a:endParaRPr kumimoji="1" lang="en-US" altLang="ja-JP" sz="80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endParaRPr>
          </a:p>
          <a:p>
            <a:pPr marL="0" marR="0" lvl="0" indent="0" algn="l" defTabSz="914400" rtl="0" eaLnBrk="1" fontAlgn="auto" latinLnBrk="0" hangingPunct="1">
              <a:lnSpc>
                <a:spcPts val="800"/>
              </a:lnSpc>
              <a:spcBef>
                <a:spcPts val="0"/>
              </a:spcBef>
              <a:spcAft>
                <a:spcPts val="0"/>
              </a:spcAft>
              <a:buClrTx/>
              <a:buSzTx/>
              <a:buFontTx/>
              <a:buNone/>
              <a:tabLst/>
              <a:defRPr/>
            </a:pPr>
            <a:r>
              <a:rPr kumimoji="1" lang="en-US" altLang="ja-JP" sz="80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1" lang="ja-JP" altLang="en-US"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（パーミル）</a:t>
            </a:r>
          </a:p>
        </p:txBody>
      </p:sp>
      <p:sp>
        <p:nvSpPr>
          <p:cNvPr id="63" name="正方形/長方形 62"/>
          <p:cNvSpPr/>
          <p:nvPr/>
        </p:nvSpPr>
        <p:spPr>
          <a:xfrm>
            <a:off x="150448" y="6628411"/>
            <a:ext cx="3652910" cy="215444"/>
          </a:xfrm>
          <a:prstGeom prst="rect">
            <a:avLst/>
          </a:prstGeom>
        </p:spPr>
        <p:txBody>
          <a:bodyPr wrap="square">
            <a:spAutoFit/>
          </a:bodyPr>
          <a:lstStyle/>
          <a:p>
            <a:r>
              <a:rPr lang="ja-JP" altLang="en-US" sz="800" dirty="0">
                <a:latin typeface="BIZ UDPゴシック" panose="020B0400000000000000" pitchFamily="50" charset="-128"/>
                <a:ea typeface="BIZ UDPゴシック" panose="020B0400000000000000" pitchFamily="50" charset="-128"/>
              </a:rPr>
              <a:t>出典：厚生労働省「</a:t>
            </a:r>
            <a:r>
              <a:rPr lang="zh-TW" altLang="en-US" sz="800" dirty="0">
                <a:latin typeface="BIZ UDPゴシック" panose="020B0400000000000000" pitchFamily="50" charset="-128"/>
                <a:ea typeface="BIZ UDPゴシック" panose="020B0400000000000000" pitchFamily="50" charset="-128"/>
              </a:rPr>
              <a:t>都道府県別生命表</a:t>
            </a:r>
            <a:r>
              <a:rPr lang="ja-JP" altLang="en-US" sz="800" dirty="0">
                <a:latin typeface="BIZ UDPゴシック" panose="020B0400000000000000" pitchFamily="50" charset="-128"/>
                <a:ea typeface="BIZ UDPゴシック" panose="020B0400000000000000" pitchFamily="50" charset="-128"/>
              </a:rPr>
              <a:t>」をもと</a:t>
            </a:r>
            <a:r>
              <a:rPr lang="ja-JP" altLang="en-US" sz="800" dirty="0" smtClean="0">
                <a:latin typeface="BIZ UDPゴシック" panose="020B0400000000000000" pitchFamily="50" charset="-128"/>
                <a:ea typeface="BIZ UDPゴシック" panose="020B0400000000000000" pitchFamily="50" charset="-128"/>
              </a:rPr>
              <a:t>に事務局で作成</a:t>
            </a:r>
            <a:endParaRPr lang="en-US" altLang="zh-TW" sz="800" dirty="0">
              <a:latin typeface="BIZ UDPゴシック" panose="020B0400000000000000" pitchFamily="50" charset="-128"/>
              <a:ea typeface="BIZ UDPゴシック" panose="020B0400000000000000" pitchFamily="50" charset="-128"/>
            </a:endParaRPr>
          </a:p>
        </p:txBody>
      </p:sp>
      <p:sp>
        <p:nvSpPr>
          <p:cNvPr id="71" name="正方形/長方形 70"/>
          <p:cNvSpPr/>
          <p:nvPr/>
        </p:nvSpPr>
        <p:spPr>
          <a:xfrm>
            <a:off x="4661260" y="6642556"/>
            <a:ext cx="3555782" cy="200055"/>
          </a:xfrm>
          <a:prstGeom prst="rect">
            <a:avLst/>
          </a:prstGeom>
        </p:spPr>
        <p:txBody>
          <a:bodyPr wrap="none">
            <a:spAutoFit/>
          </a:bodyPr>
          <a:lstStyle/>
          <a:p>
            <a:r>
              <a:rPr lang="ja-JP" altLang="en-US" sz="700" dirty="0">
                <a:latin typeface="BIZ UDPゴシック" panose="020B0400000000000000" pitchFamily="50" charset="-128"/>
                <a:ea typeface="BIZ UDPゴシック" panose="020B0400000000000000" pitchFamily="50" charset="-128"/>
              </a:rPr>
              <a:t>出典：厚生労働省「健康日本</a:t>
            </a:r>
            <a:r>
              <a:rPr lang="en-US" altLang="ja-JP" sz="700" dirty="0">
                <a:latin typeface="BIZ UDPゴシック" panose="020B0400000000000000" pitchFamily="50" charset="-128"/>
                <a:ea typeface="BIZ UDPゴシック" panose="020B0400000000000000" pitchFamily="50" charset="-128"/>
              </a:rPr>
              <a:t>21(</a:t>
            </a:r>
            <a:r>
              <a:rPr lang="ja-JP" altLang="en-US" sz="700" dirty="0">
                <a:latin typeface="BIZ UDPゴシック" panose="020B0400000000000000" pitchFamily="50" charset="-128"/>
                <a:ea typeface="BIZ UDPゴシック" panose="020B0400000000000000" pitchFamily="50" charset="-128"/>
              </a:rPr>
              <a:t>第二次</a:t>
            </a:r>
            <a:r>
              <a:rPr lang="en-US" altLang="ja-JP" sz="700" dirty="0">
                <a:latin typeface="BIZ UDPゴシック" panose="020B0400000000000000" pitchFamily="50" charset="-128"/>
                <a:ea typeface="BIZ UDPゴシック" panose="020B0400000000000000" pitchFamily="50" charset="-128"/>
              </a:rPr>
              <a:t>)</a:t>
            </a:r>
            <a:r>
              <a:rPr lang="ja-JP" altLang="en-US" sz="700" dirty="0">
                <a:latin typeface="BIZ UDPゴシック" panose="020B0400000000000000" pitchFamily="50" charset="-128"/>
                <a:ea typeface="BIZ UDPゴシック" panose="020B0400000000000000" pitchFamily="50" charset="-128"/>
              </a:rPr>
              <a:t>の推進に関する研究」をもと</a:t>
            </a:r>
            <a:r>
              <a:rPr lang="ja-JP" altLang="en-US" sz="700" dirty="0" smtClean="0">
                <a:latin typeface="BIZ UDPゴシック" panose="020B0400000000000000" pitchFamily="50" charset="-128"/>
                <a:ea typeface="BIZ UDPゴシック" panose="020B0400000000000000" pitchFamily="50" charset="-128"/>
              </a:rPr>
              <a:t>に事務局で作成</a:t>
            </a:r>
            <a:endParaRPr lang="en-US" altLang="zh-TW" sz="700" dirty="0">
              <a:latin typeface="BIZ UDPゴシック" panose="020B0400000000000000" pitchFamily="50" charset="-128"/>
              <a:ea typeface="BIZ UDPゴシック" panose="020B0400000000000000" pitchFamily="50" charset="-128"/>
            </a:endParaRPr>
          </a:p>
        </p:txBody>
      </p:sp>
      <p:sp>
        <p:nvSpPr>
          <p:cNvPr id="51" name="スライド番号プレースホルダー 3"/>
          <p:cNvSpPr>
            <a:spLocks noGrp="1"/>
          </p:cNvSpPr>
          <p:nvPr>
            <p:ph type="sldNum" sz="quarter" idx="12"/>
          </p:nvPr>
        </p:nvSpPr>
        <p:spPr>
          <a:xfrm>
            <a:off x="7086600" y="6483071"/>
            <a:ext cx="2057400" cy="365125"/>
          </a:xfrm>
        </p:spPr>
        <p:txBody>
          <a:bodyPr/>
          <a:lstStyle/>
          <a:p>
            <a:fld id="{138CA411-231B-42B9-AF63-97A64194AA60}" type="slidenum">
              <a:rPr lang="ja-JP" altLang="en-US" smtClean="0"/>
              <a:pPr/>
              <a:t>31</a:t>
            </a:fld>
            <a:endParaRPr lang="ja-JP" altLang="en-US" dirty="0"/>
          </a:p>
        </p:txBody>
      </p:sp>
      <p:pic>
        <p:nvPicPr>
          <p:cNvPr id="12" name="図 11"/>
          <p:cNvPicPr>
            <a:picLocks noChangeAspect="1"/>
          </p:cNvPicPr>
          <p:nvPr/>
        </p:nvPicPr>
        <p:blipFill>
          <a:blip r:embed="rId4"/>
          <a:stretch>
            <a:fillRect/>
          </a:stretch>
        </p:blipFill>
        <p:spPr>
          <a:xfrm>
            <a:off x="144000" y="4716000"/>
            <a:ext cx="4474852" cy="2024047"/>
          </a:xfrm>
          <a:prstGeom prst="rect">
            <a:avLst/>
          </a:prstGeom>
        </p:spPr>
      </p:pic>
      <p:pic>
        <p:nvPicPr>
          <p:cNvPr id="14" name="図 13"/>
          <p:cNvPicPr>
            <a:picLocks noChangeAspect="1"/>
          </p:cNvPicPr>
          <p:nvPr/>
        </p:nvPicPr>
        <p:blipFill>
          <a:blip r:embed="rId5"/>
          <a:stretch>
            <a:fillRect/>
          </a:stretch>
        </p:blipFill>
        <p:spPr>
          <a:xfrm>
            <a:off x="4500000" y="4680000"/>
            <a:ext cx="4627265" cy="2109399"/>
          </a:xfrm>
          <a:prstGeom prst="rect">
            <a:avLst/>
          </a:prstGeom>
        </p:spPr>
      </p:pic>
    </p:spTree>
    <p:extLst>
      <p:ext uri="{BB962C8B-B14F-4D97-AF65-F5344CB8AC3E}">
        <p14:creationId xmlns:p14="http://schemas.microsoft.com/office/powerpoint/2010/main" val="3915977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p:cNvPicPr preferRelativeResize="0">
            <a:picLocks/>
          </p:cNvPicPr>
          <p:nvPr/>
        </p:nvPicPr>
        <p:blipFill>
          <a:blip r:embed="rId2"/>
          <a:stretch>
            <a:fillRect/>
          </a:stretch>
        </p:blipFill>
        <p:spPr>
          <a:xfrm>
            <a:off x="288000" y="1152000"/>
            <a:ext cx="4140000" cy="2088000"/>
          </a:xfrm>
          <a:prstGeom prst="rect">
            <a:avLst/>
          </a:prstGeom>
        </p:spPr>
      </p:pic>
      <p:cxnSp>
        <p:nvCxnSpPr>
          <p:cNvPr id="5" name="直線コネクタ 4"/>
          <p:cNvCxnSpPr/>
          <p:nvPr/>
        </p:nvCxnSpPr>
        <p:spPr>
          <a:xfrm>
            <a:off x="299750" y="468450"/>
            <a:ext cx="860308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テキスト ボックス 5"/>
          <p:cNvSpPr txBox="1"/>
          <p:nvPr/>
        </p:nvSpPr>
        <p:spPr>
          <a:xfrm>
            <a:off x="225192" y="35360"/>
            <a:ext cx="211468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ja-JP" altLang="en-US" sz="2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暮らし・健康</a:t>
            </a:r>
            <a:r>
              <a:rPr kumimoji="1" lang="en-US" altLang="ja-JP" sz="2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endParaRPr kumimoji="1" lang="ja-JP" altLang="en-US" sz="2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85" name="テキスト ボックス 84"/>
          <p:cNvSpPr txBox="1"/>
          <p:nvPr/>
        </p:nvSpPr>
        <p:spPr>
          <a:xfrm>
            <a:off x="216000" y="540805"/>
            <a:ext cx="8748000" cy="309600"/>
          </a:xfrm>
          <a:prstGeom prst="rect">
            <a:avLst/>
          </a:prstGeom>
          <a:solidFill>
            <a:schemeClr val="accent2">
              <a:lumMod val="40000"/>
              <a:lumOff val="60000"/>
            </a:schemeClr>
          </a:solidFill>
          <a:ln>
            <a:solidFill>
              <a:schemeClr val="accent2"/>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府民</a:t>
            </a:r>
            <a:r>
              <a:rPr kumimoji="1" lang="ja-JP" altLang="en-US" sz="14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一人当たり</a:t>
            </a:r>
            <a:r>
              <a:rPr kumimoji="1"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の可処分所得の推移</a:t>
            </a:r>
            <a:r>
              <a:rPr kumimoji="1" lang="en-US" altLang="ja-JP"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p>
        </p:txBody>
      </p:sp>
      <p:sp>
        <p:nvSpPr>
          <p:cNvPr id="87" name="正方形/長方形 86">
            <a:extLst>
              <a:ext uri="{FF2B5EF4-FFF2-40B4-BE49-F238E27FC236}">
                <a16:creationId xmlns:a16="http://schemas.microsoft.com/office/drawing/2014/main" id="{DBD181FD-C1D0-4A50-A147-74D29DCA47A6}"/>
              </a:ext>
            </a:extLst>
          </p:cNvPr>
          <p:cNvSpPr/>
          <p:nvPr/>
        </p:nvSpPr>
        <p:spPr>
          <a:xfrm>
            <a:off x="251999" y="864000"/>
            <a:ext cx="8640000" cy="252000"/>
          </a:xfrm>
          <a:prstGeom prst="rect">
            <a:avLst/>
          </a:prstGeom>
        </p:spPr>
        <p:txBody>
          <a:bodyPr wrap="square" lIns="36000" tIns="36000" rIns="36000" bIns="3600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全国、東京都と比べて低い状況にあるものの、改善傾向にある</a:t>
            </a:r>
            <a:r>
              <a:rPr kumimoji="1" lang="ja-JP" altLang="en-US"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en-US" altLang="ja-JP"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2012</a:t>
            </a:r>
            <a:r>
              <a:rPr kumimoji="1" lang="ja-JP" altLang="en-US"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年度比伸び率は</a:t>
            </a:r>
            <a:r>
              <a:rPr kumimoji="1" lang="en-US" altLang="ja-JP"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8.7%</a:t>
            </a:r>
            <a:r>
              <a:rPr kumimoji="1" lang="ja-JP" altLang="en-US"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と全国の伸び率を上回っている。</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95" name="テキスト ボックス 94"/>
          <p:cNvSpPr txBox="1"/>
          <p:nvPr/>
        </p:nvSpPr>
        <p:spPr>
          <a:xfrm>
            <a:off x="1476000" y="3420000"/>
            <a:ext cx="3168000" cy="216000"/>
          </a:xfrm>
          <a:prstGeom prst="rect">
            <a:avLst/>
          </a:prstGeom>
          <a:noFill/>
        </p:spPr>
        <p:txBody>
          <a:bodyPr wrap="square" lIns="36000" tIns="36000" rIns="36000" bIns="3600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出典：内閣府「県民経済計算」をもとに副首都推進局で作成</a:t>
            </a:r>
          </a:p>
        </p:txBody>
      </p:sp>
      <p:sp>
        <p:nvSpPr>
          <p:cNvPr id="96" name="大かっこ 95"/>
          <p:cNvSpPr/>
          <p:nvPr/>
        </p:nvSpPr>
        <p:spPr>
          <a:xfrm>
            <a:off x="4932000" y="1152000"/>
            <a:ext cx="4032000" cy="2304000"/>
          </a:xfrm>
          <a:prstGeom prst="bracketPair">
            <a:avLst>
              <a:gd name="adj" fmla="val 5981"/>
            </a:avLst>
          </a:prstGeom>
          <a:noFill/>
          <a:ln>
            <a:solidFill>
              <a:schemeClr val="tx1"/>
            </a:solidFill>
          </a:ln>
        </p:spPr>
        <p:style>
          <a:lnRef idx="1">
            <a:schemeClr val="accent1"/>
          </a:lnRef>
          <a:fillRef idx="0">
            <a:schemeClr val="accent1"/>
          </a:fillRef>
          <a:effectRef idx="0">
            <a:schemeClr val="accent1"/>
          </a:effectRef>
          <a:fontRef idx="minor">
            <a:schemeClr val="tx1"/>
          </a:fontRef>
        </p:style>
        <p:txBody>
          <a:bodyPr lIns="36000" tIns="36000" rIns="36000" bIns="36000" rtlCol="0" anchor="ctr"/>
          <a:lstStyle/>
          <a:p>
            <a:pPr marL="0" marR="0" lvl="0" indent="0" algn="l" defTabSz="457200" rtl="0" eaLnBrk="1" fontAlgn="auto" latinLnBrk="0" hangingPunct="1">
              <a:lnSpc>
                <a:spcPct val="100000"/>
              </a:lnSpc>
              <a:spcBef>
                <a:spcPts val="200"/>
              </a:spcBef>
              <a:spcAft>
                <a:spcPts val="0"/>
              </a:spcAft>
              <a:buClrTx/>
              <a:buSzTx/>
              <a:buFontTx/>
              <a:buNone/>
              <a:tabLst/>
              <a:defRPr/>
            </a:pPr>
            <a:r>
              <a:rPr kumimoji="0" lang="en-US" altLang="ja-JP"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a:t>
            </a:r>
            <a:r>
              <a:rPr kumimoji="0" lang="ja-JP"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県民可処分所得とは、県民全体の処分可能な所得のことであり、「県民経済計算」上の</a:t>
            </a:r>
            <a:r>
              <a:rPr kumimoji="0" lang="ja-JP" altLang="en-US" sz="8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rPr>
              <a:t>式</a:t>
            </a:r>
            <a:endParaRPr kumimoji="0" lang="en-US" altLang="ja-JP" sz="8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endParaRPr>
          </a:p>
          <a:p>
            <a:pPr marL="0" marR="0" lvl="0" indent="0" algn="l" defTabSz="457200" rtl="0" eaLnBrk="1" fontAlgn="auto" latinLnBrk="0" hangingPunct="1">
              <a:lnSpc>
                <a:spcPct val="100000"/>
              </a:lnSpc>
              <a:spcBef>
                <a:spcPts val="200"/>
              </a:spcBef>
              <a:spcAft>
                <a:spcPts val="0"/>
              </a:spcAft>
              <a:buClrTx/>
              <a:buSzTx/>
              <a:buFontTx/>
              <a:buNone/>
              <a:tabLst/>
              <a:defRPr/>
            </a:pPr>
            <a:r>
              <a:rPr kumimoji="0" lang="ja-JP" altLang="en-US" sz="800" noProof="0" dirty="0" smtClean="0">
                <a:solidFill>
                  <a:prstClr val="black"/>
                </a:solidFill>
                <a:latin typeface="Meiryo UI" panose="020B0604030504040204" pitchFamily="50" charset="-128"/>
                <a:ea typeface="Meiryo UI" panose="020B0604030504040204" pitchFamily="50" charset="-128"/>
              </a:rPr>
              <a:t>   </a:t>
            </a:r>
            <a:r>
              <a:rPr kumimoji="0" lang="ja-JP" altLang="en-US" sz="8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rPr>
              <a:t>で</a:t>
            </a:r>
            <a:r>
              <a:rPr kumimoji="0" lang="ja-JP" altLang="en-US"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表すと以下のとおりとなる。</a:t>
            </a:r>
          </a:p>
          <a:p>
            <a:pPr marL="0" marR="0" lvl="0" indent="0" algn="l" defTabSz="457200" rtl="0" eaLnBrk="1" fontAlgn="auto" latinLnBrk="0" hangingPunct="1">
              <a:lnSpc>
                <a:spcPct val="100000"/>
              </a:lnSpc>
              <a:spcBef>
                <a:spcPts val="200"/>
              </a:spcBef>
              <a:spcAft>
                <a:spcPts val="0"/>
              </a:spcAft>
              <a:buClrTx/>
              <a:buSzTx/>
              <a:buFontTx/>
              <a:buNone/>
              <a:tabLst/>
              <a:defRPr/>
            </a:pPr>
            <a:r>
              <a:rPr kumimoji="0" lang="ja-JP" altLang="en-US"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県民可処分所得 </a:t>
            </a:r>
            <a:r>
              <a:rPr kumimoji="0" lang="en-US" altLang="ja-JP"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0" lang="ja-JP" altLang="en-US"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県民所得（市場価格表示）＋ 経常移転（純）</a:t>
            </a:r>
          </a:p>
          <a:p>
            <a:pPr marL="0" marR="0" lvl="0" indent="0" algn="l" defTabSz="457200" rtl="0" eaLnBrk="1" fontAlgn="auto" latinLnBrk="0" hangingPunct="1">
              <a:lnSpc>
                <a:spcPct val="100000"/>
              </a:lnSpc>
              <a:spcBef>
                <a:spcPts val="200"/>
              </a:spcBef>
              <a:spcAft>
                <a:spcPts val="0"/>
              </a:spcAft>
              <a:buClrTx/>
              <a:buSzTx/>
              <a:buFontTx/>
              <a:buNone/>
              <a:tabLst/>
              <a:defRPr/>
            </a:pPr>
            <a:r>
              <a:rPr kumimoji="0" lang="ja-JP" altLang="en-US"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県民所得（市場価格表示） </a:t>
            </a:r>
            <a:r>
              <a:rPr kumimoji="0" lang="en-US" altLang="ja-JP"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0" lang="ja-JP" altLang="en-US"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県内純生産 ＋ 県外からの所得（純）</a:t>
            </a:r>
          </a:p>
          <a:p>
            <a:pPr marL="0" marR="0" lvl="0" indent="0" algn="l" defTabSz="457200" rtl="0" eaLnBrk="1" fontAlgn="auto" latinLnBrk="0" hangingPunct="1">
              <a:lnSpc>
                <a:spcPct val="100000"/>
              </a:lnSpc>
              <a:spcBef>
                <a:spcPts val="200"/>
              </a:spcBef>
              <a:spcAft>
                <a:spcPts val="0"/>
              </a:spcAft>
              <a:buClrTx/>
              <a:buSzTx/>
              <a:buFontTx/>
              <a:buNone/>
              <a:tabLst/>
              <a:defRPr/>
            </a:pPr>
            <a:r>
              <a:rPr kumimoji="0" lang="ja-JP" altLang="en-US"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県内純生産 </a:t>
            </a:r>
            <a:r>
              <a:rPr kumimoji="0" lang="en-US" altLang="ja-JP"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0" lang="ja-JP" altLang="en-US"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県内総生産 － 固定資本減耗</a:t>
            </a:r>
          </a:p>
          <a:p>
            <a:pPr marL="0" marR="0" lvl="0" indent="0" algn="l" defTabSz="457200" rtl="0" eaLnBrk="1" fontAlgn="auto" latinLnBrk="0" hangingPunct="1">
              <a:lnSpc>
                <a:spcPct val="100000"/>
              </a:lnSpc>
              <a:spcBef>
                <a:spcPts val="200"/>
              </a:spcBef>
              <a:spcAft>
                <a:spcPts val="0"/>
              </a:spcAft>
              <a:buClrTx/>
              <a:buSzTx/>
              <a:buFontTx/>
              <a:buNone/>
              <a:tabLst/>
              <a:defRPr/>
            </a:pPr>
            <a:r>
              <a:rPr kumimoji="0" lang="ja-JP" altLang="en-US"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県民可処分所得 </a:t>
            </a:r>
            <a:r>
              <a:rPr kumimoji="0" lang="en-US" altLang="ja-JP"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0" lang="ja-JP" altLang="en-US"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県民雇用者報酬（賃金・俸給 ＋ 雇主の社会負担）</a:t>
            </a:r>
            <a:r>
              <a:rPr kumimoji="0" lang="en-US" altLang="ja-JP"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a:r>
            <a:br>
              <a:rPr kumimoji="0" lang="en-US" altLang="ja-JP"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br>
            <a:r>
              <a:rPr kumimoji="0" lang="ja-JP" altLang="en-US"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 財産所得（非企業部門）＋ 企業所得 ＋ 経常移転（純）</a:t>
            </a:r>
            <a:r>
              <a:rPr kumimoji="0" lang="en-US" altLang="ja-JP"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a:r>
            <a:br>
              <a:rPr kumimoji="0" lang="en-US" altLang="ja-JP"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br>
            <a:r>
              <a:rPr kumimoji="0" lang="ja-JP" altLang="en-US"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 税・補助金</a:t>
            </a:r>
          </a:p>
          <a:p>
            <a:pPr marL="0" marR="0" lvl="0" indent="0" algn="l" defTabSz="457200" rtl="0" eaLnBrk="1" fontAlgn="auto" latinLnBrk="0" hangingPunct="1">
              <a:lnSpc>
                <a:spcPct val="100000"/>
              </a:lnSpc>
              <a:spcBef>
                <a:spcPts val="200"/>
              </a:spcBef>
              <a:spcAft>
                <a:spcPts val="0"/>
              </a:spcAft>
              <a:buClrTx/>
              <a:buSzTx/>
              <a:buFontTx/>
              <a:buNone/>
              <a:tabLst/>
              <a:defRPr/>
            </a:pPr>
            <a:r>
              <a:rPr kumimoji="0" lang="en-US" altLang="ja-JP"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0" lang="ja-JP" altLang="en-US"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人口１人あたりの府内総生産等が、高位であるのに対して府民可処分所得が低位</a:t>
            </a:r>
            <a:r>
              <a:rPr kumimoji="0" lang="ja-JP" altLang="en-US" sz="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と</a:t>
            </a:r>
            <a:endParaRPr kumimoji="0" lang="en-US" altLang="ja-JP" sz="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457200" rtl="0" eaLnBrk="1" fontAlgn="auto" latinLnBrk="0" hangingPunct="1">
              <a:lnSpc>
                <a:spcPct val="100000"/>
              </a:lnSpc>
              <a:spcBef>
                <a:spcPts val="200"/>
              </a:spcBef>
              <a:spcAft>
                <a:spcPts val="0"/>
              </a:spcAft>
              <a:buClrTx/>
              <a:buSzTx/>
              <a:buFontTx/>
              <a:buNone/>
              <a:tabLst/>
              <a:defRPr/>
            </a:pPr>
            <a:r>
              <a:rPr kumimoji="0" lang="en-US" altLang="ja-JP" sz="800" dirty="0">
                <a:solidFill>
                  <a:prstClr val="black"/>
                </a:solidFill>
                <a:latin typeface="BIZ UDPゴシック" panose="020B0400000000000000" pitchFamily="50" charset="-128"/>
                <a:ea typeface="BIZ UDPゴシック" panose="020B0400000000000000" pitchFamily="50" charset="-128"/>
              </a:rPr>
              <a:t> </a:t>
            </a:r>
            <a:r>
              <a:rPr kumimoji="0" lang="en-US" altLang="ja-JP" sz="800" dirty="0" smtClean="0">
                <a:solidFill>
                  <a:prstClr val="black"/>
                </a:solidFill>
                <a:latin typeface="BIZ UDPゴシック" panose="020B0400000000000000" pitchFamily="50" charset="-128"/>
                <a:ea typeface="BIZ UDPゴシック" panose="020B0400000000000000" pitchFamily="50" charset="-128"/>
              </a:rPr>
              <a:t>  </a:t>
            </a:r>
            <a:r>
              <a:rPr kumimoji="0" lang="ja-JP" altLang="en-US" sz="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なる</a:t>
            </a:r>
            <a:r>
              <a:rPr kumimoji="0" lang="ja-JP" altLang="en-US"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のは、経常移転（純）が府はマイナスとなり、地方圏の都道府県がプラスと</a:t>
            </a:r>
            <a:r>
              <a:rPr kumimoji="0" lang="ja-JP" altLang="en-US" sz="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なる</a:t>
            </a:r>
            <a:endParaRPr kumimoji="0" lang="en-US" altLang="ja-JP" sz="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457200" rtl="0" eaLnBrk="1" fontAlgn="auto" latinLnBrk="0" hangingPunct="1">
              <a:lnSpc>
                <a:spcPct val="100000"/>
              </a:lnSpc>
              <a:spcBef>
                <a:spcPts val="200"/>
              </a:spcBef>
              <a:spcAft>
                <a:spcPts val="0"/>
              </a:spcAft>
              <a:buClrTx/>
              <a:buSzTx/>
              <a:buFontTx/>
              <a:buNone/>
              <a:tabLst/>
              <a:defRPr/>
            </a:pPr>
            <a:r>
              <a:rPr kumimoji="0" lang="en-US" altLang="ja-JP" sz="800" dirty="0">
                <a:solidFill>
                  <a:prstClr val="black"/>
                </a:solidFill>
                <a:latin typeface="BIZ UDPゴシック" panose="020B0400000000000000" pitchFamily="50" charset="-128"/>
                <a:ea typeface="BIZ UDPゴシック" panose="020B0400000000000000" pitchFamily="50" charset="-128"/>
              </a:rPr>
              <a:t> </a:t>
            </a:r>
            <a:r>
              <a:rPr kumimoji="0" lang="en-US" altLang="ja-JP" sz="800" dirty="0" smtClean="0">
                <a:solidFill>
                  <a:prstClr val="black"/>
                </a:solidFill>
                <a:latin typeface="BIZ UDPゴシック" panose="020B0400000000000000" pitchFamily="50" charset="-128"/>
                <a:ea typeface="BIZ UDPゴシック" panose="020B0400000000000000" pitchFamily="50" charset="-128"/>
              </a:rPr>
              <a:t>  </a:t>
            </a:r>
            <a:r>
              <a:rPr kumimoji="0" lang="ja-JP" altLang="en-US" sz="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こと</a:t>
            </a:r>
            <a:r>
              <a:rPr kumimoji="0" lang="ja-JP" altLang="en-US"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で、府の</a:t>
            </a:r>
            <a:r>
              <a:rPr kumimoji="0" lang="ja-JP" altLang="en-US" sz="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順位が</a:t>
            </a:r>
            <a:r>
              <a:rPr kumimoji="0" lang="ja-JP" altLang="en-US"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相対的に低下することが主な要因であると考えられる。この他</a:t>
            </a:r>
            <a:r>
              <a:rPr kumimoji="0" lang="ja-JP" altLang="en-US" sz="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t>
            </a:r>
            <a:endParaRPr kumimoji="0" lang="en-US" altLang="ja-JP" sz="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457200" rtl="0" eaLnBrk="1" fontAlgn="auto" latinLnBrk="0" hangingPunct="1">
              <a:lnSpc>
                <a:spcPct val="100000"/>
              </a:lnSpc>
              <a:spcBef>
                <a:spcPts val="200"/>
              </a:spcBef>
              <a:spcAft>
                <a:spcPts val="0"/>
              </a:spcAft>
              <a:buClrTx/>
              <a:buSzTx/>
              <a:buFontTx/>
              <a:buNone/>
              <a:tabLst/>
              <a:defRPr/>
            </a:pPr>
            <a:r>
              <a:rPr kumimoji="0" lang="en-US" altLang="ja-JP" sz="800" dirty="0">
                <a:solidFill>
                  <a:prstClr val="black"/>
                </a:solidFill>
                <a:latin typeface="BIZ UDPゴシック" panose="020B0400000000000000" pitchFamily="50" charset="-128"/>
                <a:ea typeface="BIZ UDPゴシック" panose="020B0400000000000000" pitchFamily="50" charset="-128"/>
              </a:rPr>
              <a:t> </a:t>
            </a:r>
            <a:r>
              <a:rPr kumimoji="0" lang="en-US" altLang="ja-JP" sz="800" dirty="0" smtClean="0">
                <a:solidFill>
                  <a:prstClr val="black"/>
                </a:solidFill>
                <a:latin typeface="BIZ UDPゴシック" panose="020B0400000000000000" pitchFamily="50" charset="-128"/>
                <a:ea typeface="BIZ UDPゴシック" panose="020B0400000000000000" pitchFamily="50" charset="-128"/>
              </a:rPr>
              <a:t>  </a:t>
            </a:r>
            <a:r>
              <a:rPr kumimoji="0" lang="ja-JP" altLang="en-US" sz="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企業</a:t>
            </a:r>
            <a:r>
              <a:rPr kumimoji="0" lang="ja-JP" altLang="en-US"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所得なども府民可処分所得が低位となる要因として影響していると考えられる。</a:t>
            </a:r>
          </a:p>
          <a:p>
            <a:pPr marL="0" marR="0" lvl="0" indent="0" algn="l" defTabSz="457200" rtl="0" eaLnBrk="1" fontAlgn="auto" latinLnBrk="0" hangingPunct="1">
              <a:lnSpc>
                <a:spcPct val="100000"/>
              </a:lnSpc>
              <a:spcBef>
                <a:spcPts val="200"/>
              </a:spcBef>
              <a:spcAft>
                <a:spcPts val="0"/>
              </a:spcAft>
              <a:buClrTx/>
              <a:buSzTx/>
              <a:buFontTx/>
              <a:buNone/>
              <a:tabLst/>
              <a:defRPr/>
            </a:pPr>
            <a:r>
              <a:rPr kumimoji="0" lang="en-US" altLang="ja-JP"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0" lang="ja-JP" altLang="en-US"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経常移転（純）とは、租税の支払い、国・地方間などの財政移転、公的年金の納付・</a:t>
            </a:r>
            <a:r>
              <a:rPr kumimoji="0" lang="ja-JP" altLang="en-US" sz="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給付</a:t>
            </a:r>
            <a:endParaRPr kumimoji="0" lang="en-US" altLang="ja-JP" sz="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457200" rtl="0" eaLnBrk="1" fontAlgn="auto" latinLnBrk="0" hangingPunct="1">
              <a:lnSpc>
                <a:spcPct val="100000"/>
              </a:lnSpc>
              <a:spcBef>
                <a:spcPts val="200"/>
              </a:spcBef>
              <a:spcAft>
                <a:spcPts val="0"/>
              </a:spcAft>
              <a:buClrTx/>
              <a:buSzTx/>
              <a:buFontTx/>
              <a:buNone/>
              <a:tabLst/>
              <a:defRPr/>
            </a:pPr>
            <a:r>
              <a:rPr kumimoji="0" lang="en-US" altLang="ja-JP" sz="800" dirty="0">
                <a:solidFill>
                  <a:prstClr val="black"/>
                </a:solidFill>
                <a:latin typeface="BIZ UDPゴシック" panose="020B0400000000000000" pitchFamily="50" charset="-128"/>
                <a:ea typeface="BIZ UDPゴシック" panose="020B0400000000000000" pitchFamily="50" charset="-128"/>
              </a:rPr>
              <a:t> </a:t>
            </a:r>
            <a:r>
              <a:rPr kumimoji="0" lang="en-US" altLang="ja-JP" sz="800" dirty="0" smtClean="0">
                <a:solidFill>
                  <a:prstClr val="black"/>
                </a:solidFill>
                <a:latin typeface="BIZ UDPゴシック" panose="020B0400000000000000" pitchFamily="50" charset="-128"/>
                <a:ea typeface="BIZ UDPゴシック" panose="020B0400000000000000" pitchFamily="50" charset="-128"/>
              </a:rPr>
              <a:t>  </a:t>
            </a:r>
            <a:r>
              <a:rPr kumimoji="0" lang="ja-JP" altLang="en-US" sz="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など</a:t>
            </a:r>
            <a:r>
              <a:rPr kumimoji="0" lang="ja-JP" altLang="en-US"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であり、大都市圏の東京都・愛知県・大阪府ではマイナスになることが多い。</a:t>
            </a:r>
          </a:p>
        </p:txBody>
      </p:sp>
      <p:sp>
        <p:nvSpPr>
          <p:cNvPr id="98" name="正方形/長方形 97"/>
          <p:cNvSpPr/>
          <p:nvPr/>
        </p:nvSpPr>
        <p:spPr>
          <a:xfrm>
            <a:off x="432000" y="3096000"/>
            <a:ext cx="3744000" cy="360000"/>
          </a:xfrm>
          <a:prstGeom prst="rect">
            <a:avLst/>
          </a:prstGeom>
        </p:spPr>
        <p:txBody>
          <a:bodyPr wrap="square" lIns="36000" tIns="36000" rIns="36000" bIns="3600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※2007</a:t>
            </a:r>
            <a:r>
              <a:rPr kumimoji="1" lang="ja-JP"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2010</a:t>
            </a:r>
            <a:r>
              <a:rPr kumimoji="1"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年度</a:t>
            </a:r>
            <a:r>
              <a:rPr kumimoji="1" lang="ja-JP"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については</a:t>
            </a:r>
            <a:r>
              <a:rPr kumimoji="1"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2018</a:t>
            </a:r>
            <a:r>
              <a:rPr kumimoji="1" lang="ja-JP" altLang="en-US" sz="9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年度値</a:t>
            </a:r>
            <a:r>
              <a:rPr kumimoji="1" lang="ja-JP"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を</a:t>
            </a:r>
            <a:r>
              <a:rPr kumimoji="1" lang="ja-JP" altLang="ja-JP" sz="9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en-US" altLang="ja-JP" sz="9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2011</a:t>
            </a:r>
            <a:r>
              <a:rPr kumimoji="1" lang="ja-JP"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2019</a:t>
            </a:r>
            <a:r>
              <a:rPr kumimoji="1" lang="ja-JP" altLang="en-US" sz="9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年度</a:t>
            </a:r>
            <a:endParaRPr kumimoji="1" lang="en-US" altLang="ja-JP" sz="9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900" dirty="0">
                <a:solidFill>
                  <a:prstClr val="black"/>
                </a:solidFill>
                <a:latin typeface="BIZ UDPゴシック" panose="020B0400000000000000" pitchFamily="50" charset="-128"/>
                <a:ea typeface="BIZ UDPゴシック" panose="020B0400000000000000" pitchFamily="50" charset="-128"/>
              </a:rPr>
              <a:t> </a:t>
            </a:r>
            <a:r>
              <a:rPr lang="en-US" altLang="ja-JP" sz="900" dirty="0" smtClean="0">
                <a:solidFill>
                  <a:prstClr val="black"/>
                </a:solidFill>
                <a:latin typeface="BIZ UDPゴシック" panose="020B0400000000000000" pitchFamily="50" charset="-128"/>
                <a:ea typeface="BIZ UDPゴシック" panose="020B0400000000000000" pitchFamily="50" charset="-128"/>
              </a:rPr>
              <a:t>   </a:t>
            </a:r>
            <a:r>
              <a:rPr kumimoji="1" lang="ja-JP" altLang="en-US" sz="9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について</a:t>
            </a:r>
            <a:r>
              <a:rPr kumimoji="1" lang="ja-JP" altLang="ja-JP" sz="9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は</a:t>
            </a:r>
            <a:r>
              <a:rPr kumimoji="1"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2019</a:t>
            </a:r>
            <a:r>
              <a:rPr kumimoji="1" lang="ja-JP" altLang="en-US" sz="9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年度値</a:t>
            </a:r>
            <a:r>
              <a:rPr kumimoji="1" lang="ja-JP"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を使用</a:t>
            </a:r>
            <a:endParaRPr kumimoji="1"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31" name="スライド番号プレースホルダー 3"/>
          <p:cNvSpPr>
            <a:spLocks noGrp="1"/>
          </p:cNvSpPr>
          <p:nvPr>
            <p:ph type="sldNum" sz="quarter" idx="12"/>
          </p:nvPr>
        </p:nvSpPr>
        <p:spPr>
          <a:xfrm>
            <a:off x="7086600" y="6483071"/>
            <a:ext cx="2057400" cy="365125"/>
          </a:xfrm>
        </p:spPr>
        <p:txBody>
          <a:bodyPr/>
          <a:lstStyle/>
          <a:p>
            <a:fld id="{138CA411-231B-42B9-AF63-97A64194AA60}" type="slidenum">
              <a:rPr lang="ja-JP" altLang="en-US" smtClean="0"/>
              <a:pPr/>
              <a:t>32</a:t>
            </a:fld>
            <a:endParaRPr lang="ja-JP" altLang="en-US" dirty="0"/>
          </a:p>
        </p:txBody>
      </p:sp>
      <p:sp>
        <p:nvSpPr>
          <p:cNvPr id="35" name="テキスト ボックス 34">
            <a:extLst>
              <a:ext uri="{FF2B5EF4-FFF2-40B4-BE49-F238E27FC236}">
                <a16:creationId xmlns:a16="http://schemas.microsoft.com/office/drawing/2014/main" id="{0DA68261-63E4-45FB-BF1B-207F356E738C}"/>
              </a:ext>
            </a:extLst>
          </p:cNvPr>
          <p:cNvSpPr txBox="1"/>
          <p:nvPr/>
        </p:nvSpPr>
        <p:spPr>
          <a:xfrm>
            <a:off x="4104000" y="2988000"/>
            <a:ext cx="396000" cy="252000"/>
          </a:xfrm>
          <a:prstGeom prst="rect">
            <a:avLst/>
          </a:prstGeom>
          <a:noFill/>
        </p:spPr>
        <p:txBody>
          <a:bodyPr wrap="none" lIns="0" tIns="0" rIns="0" bIns="0" rtlCol="0" anchor="ctr" anchorCtr="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rPr>
              <a:t>（</a:t>
            </a:r>
            <a:r>
              <a:rPr lang="ja-JP" altLang="en-US" sz="900" noProof="0" dirty="0" smtClean="0">
                <a:solidFill>
                  <a:prstClr val="black"/>
                </a:solidFill>
                <a:latin typeface="BIZ UDゴシック" panose="020B0400000000000000" pitchFamily="49" charset="-128"/>
                <a:ea typeface="BIZ UDゴシック" panose="020B0400000000000000" pitchFamily="49" charset="-128"/>
              </a:rPr>
              <a:t>年度</a:t>
            </a:r>
            <a:r>
              <a:rPr kumimoji="1" lang="ja-JP" altLang="en-US" sz="90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rPr>
              <a:t>）</a:t>
            </a:r>
            <a:endParaRPr kumimoji="1"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40" name="テキスト ボックス 39">
            <a:extLst>
              <a:ext uri="{FF2B5EF4-FFF2-40B4-BE49-F238E27FC236}">
                <a16:creationId xmlns:a16="http://schemas.microsoft.com/office/drawing/2014/main" id="{0DA68261-63E4-45FB-BF1B-207F356E738C}"/>
              </a:ext>
            </a:extLst>
          </p:cNvPr>
          <p:cNvSpPr txBox="1"/>
          <p:nvPr/>
        </p:nvSpPr>
        <p:spPr>
          <a:xfrm>
            <a:off x="216000" y="1044000"/>
            <a:ext cx="396000" cy="252000"/>
          </a:xfrm>
          <a:prstGeom prst="rect">
            <a:avLst/>
          </a:prstGeom>
          <a:noFill/>
        </p:spPr>
        <p:txBody>
          <a:bodyPr wrap="none" lIns="0" tIns="0" rIns="0" bIns="0" rtlCol="0" anchor="ctr" anchorCtr="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rPr>
              <a:t>（万円）</a:t>
            </a:r>
            <a:endParaRPr kumimoji="1"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42" name="テキスト ボックス 41"/>
          <p:cNvSpPr txBox="1"/>
          <p:nvPr/>
        </p:nvSpPr>
        <p:spPr>
          <a:xfrm>
            <a:off x="2232000" y="2232000"/>
            <a:ext cx="569387"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大阪府</a:t>
            </a:r>
          </a:p>
        </p:txBody>
      </p:sp>
      <p:sp>
        <p:nvSpPr>
          <p:cNvPr id="43" name="テキスト ボックス 42"/>
          <p:cNvSpPr txBox="1"/>
          <p:nvPr/>
        </p:nvSpPr>
        <p:spPr>
          <a:xfrm>
            <a:off x="2844000" y="2124000"/>
            <a:ext cx="441146"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全国</a:t>
            </a:r>
            <a:endParaRPr kumimoji="1" lang="ja-JP" altLang="en-US" sz="10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44" name="テキスト ボックス 43"/>
          <p:cNvSpPr txBox="1"/>
          <p:nvPr/>
        </p:nvSpPr>
        <p:spPr>
          <a:xfrm>
            <a:off x="1296000" y="1980000"/>
            <a:ext cx="540000" cy="180000"/>
          </a:xfrm>
          <a:prstGeom prst="rect">
            <a:avLst/>
          </a:prstGeom>
          <a:noFill/>
        </p:spPr>
        <p:txBody>
          <a:bodyPr wrap="none" lIns="36000" tIns="36000" rIns="36000" bIns="36000" rtlCol="0" anchor="ctr" anchorCtr="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東京都</a:t>
            </a:r>
            <a:endParaRPr kumimoji="1" lang="ja-JP" altLang="en-US" sz="10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cxnSp>
        <p:nvCxnSpPr>
          <p:cNvPr id="45" name="直線コネクタ 44"/>
          <p:cNvCxnSpPr/>
          <p:nvPr/>
        </p:nvCxnSpPr>
        <p:spPr>
          <a:xfrm>
            <a:off x="1440000" y="1800000"/>
            <a:ext cx="144000" cy="18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直線コネクタ 62"/>
          <p:cNvCxnSpPr/>
          <p:nvPr/>
        </p:nvCxnSpPr>
        <p:spPr>
          <a:xfrm flipH="1">
            <a:off x="2304000" y="2412000"/>
            <a:ext cx="180000" cy="39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直線コネクタ 63"/>
          <p:cNvCxnSpPr/>
          <p:nvPr/>
        </p:nvCxnSpPr>
        <p:spPr>
          <a:xfrm flipH="1">
            <a:off x="2880000" y="2304000"/>
            <a:ext cx="144000" cy="28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2" name="テキスト ボックス 71"/>
          <p:cNvSpPr txBox="1"/>
          <p:nvPr/>
        </p:nvSpPr>
        <p:spPr>
          <a:xfrm>
            <a:off x="216000" y="3636000"/>
            <a:ext cx="4320000" cy="309600"/>
          </a:xfrm>
          <a:prstGeom prst="rect">
            <a:avLst/>
          </a:prstGeom>
          <a:solidFill>
            <a:schemeClr val="accent2">
              <a:lumMod val="40000"/>
              <a:lumOff val="60000"/>
            </a:schemeClr>
          </a:solidFill>
          <a:ln>
            <a:solidFill>
              <a:schemeClr val="accent2"/>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0" lang="ja-JP" altLang="en-US" sz="1400" b="1"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rPr>
              <a:t>一人当たり</a:t>
            </a:r>
            <a:r>
              <a:rPr kumimoji="0" lang="ja-JP" altLang="en-US"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府民所得の推移</a:t>
            </a:r>
            <a:r>
              <a:rPr kumimoji="0" lang="en-US" altLang="ja-JP"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p>
        </p:txBody>
      </p:sp>
      <p:sp>
        <p:nvSpPr>
          <p:cNvPr id="73" name="テキスト ボックス 72"/>
          <p:cNvSpPr txBox="1"/>
          <p:nvPr/>
        </p:nvSpPr>
        <p:spPr>
          <a:xfrm>
            <a:off x="4608000" y="3636000"/>
            <a:ext cx="4320000" cy="309600"/>
          </a:xfrm>
          <a:prstGeom prst="rect">
            <a:avLst/>
          </a:prstGeom>
          <a:solidFill>
            <a:schemeClr val="accent2">
              <a:lumMod val="40000"/>
              <a:lumOff val="60000"/>
            </a:schemeClr>
          </a:solidFill>
          <a:ln>
            <a:solidFill>
              <a:schemeClr val="accent2"/>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0" lang="ja-JP" altLang="en-US" sz="1400" b="1"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rPr>
              <a:t>一人当たり</a:t>
            </a:r>
            <a:r>
              <a:rPr kumimoji="0" lang="ja-JP" altLang="en-US"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市民所得の</a:t>
            </a:r>
            <a:r>
              <a:rPr kumimoji="0" lang="ja-JP" altLang="en-US" sz="1400" b="1"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rPr>
              <a:t>推移</a:t>
            </a:r>
            <a:r>
              <a:rPr kumimoji="0" lang="en-US" altLang="ja-JP" sz="1400" b="1"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rPr>
              <a:t>】</a:t>
            </a:r>
            <a:endParaRPr kumimoji="0" lang="en-US" altLang="ja-JP"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75" name="正方形/長方形 74">
            <a:extLst>
              <a:ext uri="{FF2B5EF4-FFF2-40B4-BE49-F238E27FC236}">
                <a16:creationId xmlns:a16="http://schemas.microsoft.com/office/drawing/2014/main" id="{DBD181FD-C1D0-4A50-A147-74D29DCA47A6}"/>
              </a:ext>
            </a:extLst>
          </p:cNvPr>
          <p:cNvSpPr/>
          <p:nvPr/>
        </p:nvSpPr>
        <p:spPr>
          <a:xfrm>
            <a:off x="252000" y="3960000"/>
            <a:ext cx="4284000" cy="432000"/>
          </a:xfrm>
          <a:prstGeom prst="rect">
            <a:avLst/>
          </a:prstGeom>
        </p:spPr>
        <p:txBody>
          <a:bodyPr wrap="square" lIns="36000" tIns="36000" rIns="36000" bIns="36000">
            <a:noAutofit/>
          </a:bodyPr>
          <a:lstStyle/>
          <a:p>
            <a:pPr lvl="0">
              <a:defRPr/>
            </a:pPr>
            <a:r>
              <a:rPr lang="ja-JP" altLang="en-US" sz="1200" dirty="0">
                <a:latin typeface="BIZ UDPゴシック" panose="020B0400000000000000" pitchFamily="50" charset="-128"/>
                <a:ea typeface="BIZ UDPゴシック" panose="020B0400000000000000" pitchFamily="50" charset="-128"/>
              </a:rPr>
              <a:t>改善傾向にあるものの、東京都と比べて低い水準。</a:t>
            </a:r>
            <a:r>
              <a:rPr lang="en-US" altLang="ja-JP" sz="1200" dirty="0" smtClean="0">
                <a:latin typeface="BIZ UDPゴシック" panose="020B0400000000000000" pitchFamily="50" charset="-128"/>
                <a:ea typeface="BIZ UDPゴシック" panose="020B0400000000000000" pitchFamily="50" charset="-128"/>
              </a:rPr>
              <a:t>2009</a:t>
            </a:r>
            <a:r>
              <a:rPr lang="ja-JP" altLang="en-US" sz="1200" dirty="0">
                <a:latin typeface="BIZ UDPゴシック" panose="020B0400000000000000" pitchFamily="50" charset="-128"/>
                <a:ea typeface="BIZ UDPゴシック" panose="020B0400000000000000" pitchFamily="50" charset="-128"/>
              </a:rPr>
              <a:t>年度</a:t>
            </a:r>
            <a:r>
              <a:rPr lang="ja-JP" altLang="en-US" sz="1200" dirty="0" smtClean="0">
                <a:latin typeface="BIZ UDPゴシック" panose="020B0400000000000000" pitchFamily="50" charset="-128"/>
                <a:ea typeface="BIZ UDPゴシック" panose="020B0400000000000000" pitchFamily="50" charset="-128"/>
              </a:rPr>
              <a:t>比伸び</a:t>
            </a:r>
            <a:r>
              <a:rPr lang="ja-JP" altLang="en-US" sz="1200" dirty="0">
                <a:latin typeface="BIZ UDPゴシック" panose="020B0400000000000000" pitchFamily="50" charset="-128"/>
                <a:ea typeface="BIZ UDPゴシック" panose="020B0400000000000000" pitchFamily="50" charset="-128"/>
              </a:rPr>
              <a:t>率</a:t>
            </a:r>
            <a:r>
              <a:rPr lang="ja-JP" altLang="en-US" sz="1200" dirty="0" smtClean="0">
                <a:latin typeface="BIZ UDPゴシック" panose="020B0400000000000000" pitchFamily="50" charset="-128"/>
                <a:ea typeface="BIZ UDPゴシック" panose="020B0400000000000000" pitchFamily="50" charset="-128"/>
              </a:rPr>
              <a:t>は</a:t>
            </a:r>
            <a:r>
              <a:rPr lang="en-US" altLang="ja-JP" sz="1200" dirty="0" smtClean="0">
                <a:latin typeface="BIZ UDPゴシック" panose="020B0400000000000000" pitchFamily="50" charset="-128"/>
                <a:ea typeface="BIZ UDPゴシック" panose="020B0400000000000000" pitchFamily="50" charset="-128"/>
              </a:rPr>
              <a:t>7.5%</a:t>
            </a:r>
            <a:r>
              <a:rPr lang="ja-JP" altLang="en-US" sz="1200" dirty="0" smtClean="0">
                <a:latin typeface="BIZ UDPゴシック" panose="020B0400000000000000" pitchFamily="50" charset="-128"/>
                <a:ea typeface="BIZ UDPゴシック" panose="020B0400000000000000" pitchFamily="50" charset="-128"/>
              </a:rPr>
              <a:t>と下記</a:t>
            </a:r>
            <a:r>
              <a:rPr lang="en-US" altLang="ja-JP" sz="1200" dirty="0">
                <a:latin typeface="BIZ UDPゴシック" panose="020B0400000000000000" pitchFamily="50" charset="-128"/>
                <a:ea typeface="BIZ UDPゴシック" panose="020B0400000000000000" pitchFamily="50" charset="-128"/>
              </a:rPr>
              <a:t>5</a:t>
            </a:r>
            <a:r>
              <a:rPr lang="ja-JP" altLang="en-US" sz="1200" dirty="0">
                <a:latin typeface="BIZ UDPゴシック" panose="020B0400000000000000" pitchFamily="50" charset="-128"/>
                <a:ea typeface="BIZ UDPゴシック" panose="020B0400000000000000" pitchFamily="50" charset="-128"/>
              </a:rPr>
              <a:t>都府県の中では最も低い。</a:t>
            </a:r>
          </a:p>
        </p:txBody>
      </p:sp>
      <p:pic>
        <p:nvPicPr>
          <p:cNvPr id="76" name="図 75"/>
          <p:cNvPicPr preferRelativeResize="0">
            <a:picLocks/>
          </p:cNvPicPr>
          <p:nvPr/>
        </p:nvPicPr>
        <p:blipFill>
          <a:blip r:embed="rId3"/>
          <a:stretch>
            <a:fillRect/>
          </a:stretch>
        </p:blipFill>
        <p:spPr>
          <a:xfrm>
            <a:off x="216000" y="4392000"/>
            <a:ext cx="3780000" cy="2268000"/>
          </a:xfrm>
          <a:prstGeom prst="rect">
            <a:avLst/>
          </a:prstGeom>
        </p:spPr>
      </p:pic>
      <p:pic>
        <p:nvPicPr>
          <p:cNvPr id="77" name="図 76"/>
          <p:cNvPicPr preferRelativeResize="0">
            <a:picLocks/>
          </p:cNvPicPr>
          <p:nvPr/>
        </p:nvPicPr>
        <p:blipFill>
          <a:blip r:embed="rId4"/>
          <a:stretch>
            <a:fillRect/>
          </a:stretch>
        </p:blipFill>
        <p:spPr>
          <a:xfrm>
            <a:off x="612000" y="4392000"/>
            <a:ext cx="2988000" cy="2268000"/>
          </a:xfrm>
          <a:prstGeom prst="rect">
            <a:avLst/>
          </a:prstGeom>
        </p:spPr>
      </p:pic>
      <p:sp>
        <p:nvSpPr>
          <p:cNvPr id="79" name="テキスト ボックス 78"/>
          <p:cNvSpPr txBox="1"/>
          <p:nvPr/>
        </p:nvSpPr>
        <p:spPr>
          <a:xfrm>
            <a:off x="3600000" y="5796000"/>
            <a:ext cx="396000" cy="180000"/>
          </a:xfrm>
          <a:prstGeom prst="rect">
            <a:avLst/>
          </a:prstGeom>
          <a:noFill/>
        </p:spPr>
        <p:txBody>
          <a:bodyPr wrap="none" lIns="0" tIns="0" rIns="0" bIns="0" rtlCol="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大阪府</a:t>
            </a:r>
            <a:endParaRPr kumimoji="1" lang="ja-JP" altLang="en-US" sz="9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80" name="テキスト ボックス 79"/>
          <p:cNvSpPr txBox="1"/>
          <p:nvPr/>
        </p:nvSpPr>
        <p:spPr>
          <a:xfrm>
            <a:off x="3600000" y="4644000"/>
            <a:ext cx="396000" cy="180000"/>
          </a:xfrm>
          <a:prstGeom prst="rect">
            <a:avLst/>
          </a:prstGeom>
          <a:noFill/>
        </p:spPr>
        <p:txBody>
          <a:bodyPr wrap="none" lIns="0" tIns="0" rIns="0" bIns="0" rtlCol="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東京都</a:t>
            </a:r>
            <a:endParaRPr kumimoji="1" lang="ja-JP" altLang="en-US" sz="9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81" name="テキスト ボックス 80"/>
          <p:cNvSpPr txBox="1"/>
          <p:nvPr/>
        </p:nvSpPr>
        <p:spPr>
          <a:xfrm>
            <a:off x="3600000" y="6012000"/>
            <a:ext cx="396000" cy="180000"/>
          </a:xfrm>
          <a:prstGeom prst="rect">
            <a:avLst/>
          </a:prstGeom>
          <a:noFill/>
        </p:spPr>
        <p:txBody>
          <a:bodyPr wrap="none" lIns="0" tIns="0" rIns="0" bIns="0" rtlCol="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福岡県</a:t>
            </a:r>
            <a:endParaRPr kumimoji="1" lang="ja-JP" altLang="en-US" sz="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82" name="テキスト ボックス 81"/>
          <p:cNvSpPr txBox="1"/>
          <p:nvPr/>
        </p:nvSpPr>
        <p:spPr>
          <a:xfrm>
            <a:off x="3600000" y="5436000"/>
            <a:ext cx="396000" cy="180000"/>
          </a:xfrm>
          <a:prstGeom prst="rect">
            <a:avLst/>
          </a:prstGeom>
          <a:noFill/>
        </p:spPr>
        <p:txBody>
          <a:bodyPr wrap="none" lIns="0" tIns="0" rIns="0" bIns="0" rtlCol="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800" b="1" dirty="0">
                <a:solidFill>
                  <a:prstClr val="black"/>
                </a:solidFill>
                <a:latin typeface="BIZ UDPゴシック" panose="020B0400000000000000" pitchFamily="50" charset="-128"/>
                <a:ea typeface="BIZ UDPゴシック" panose="020B0400000000000000" pitchFamily="50" charset="-128"/>
              </a:rPr>
              <a:t>愛知県</a:t>
            </a:r>
            <a:endParaRPr kumimoji="1" lang="ja-JP" altLang="en-US" sz="9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84" name="テキスト ボックス 83"/>
          <p:cNvSpPr txBox="1"/>
          <p:nvPr/>
        </p:nvSpPr>
        <p:spPr>
          <a:xfrm>
            <a:off x="3852000" y="4464000"/>
            <a:ext cx="720000" cy="180000"/>
          </a:xfrm>
          <a:prstGeom prst="rect">
            <a:avLst/>
          </a:prstGeom>
          <a:noFill/>
        </p:spPr>
        <p:txBody>
          <a:bodyPr wrap="none" lIns="0" tIns="0" rIns="0" bIns="0" rtlCol="0" anchor="t"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80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対</a:t>
            </a:r>
            <a:r>
              <a:rPr kumimoji="1" lang="en-US" altLang="ja-JP" sz="80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2009</a:t>
            </a:r>
            <a:r>
              <a:rPr kumimoji="1" lang="ja-JP" altLang="en-US" sz="80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年度比</a:t>
            </a:r>
            <a:endParaRPr kumimoji="1" lang="en-US" altLang="ja-JP" sz="80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86" name="テキスト ボックス 85"/>
          <p:cNvSpPr txBox="1"/>
          <p:nvPr/>
        </p:nvSpPr>
        <p:spPr>
          <a:xfrm>
            <a:off x="3888000" y="5436000"/>
            <a:ext cx="576000" cy="180000"/>
          </a:xfrm>
          <a:prstGeom prst="rect">
            <a:avLst/>
          </a:prstGeom>
          <a:noFill/>
        </p:spPr>
        <p:txBody>
          <a:bodyPr wrap="none" lIns="0" tIns="0" rIns="0" bIns="0" rtlCol="0" anchor="t"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altLang="ja-JP" sz="800" dirty="0" smtClean="0">
                <a:solidFill>
                  <a:prstClr val="black"/>
                </a:solidFill>
                <a:latin typeface="BIZ UDPゴシック" panose="020B0400000000000000" pitchFamily="50" charset="-128"/>
                <a:ea typeface="BIZ UDPゴシック" panose="020B0400000000000000" pitchFamily="50" charset="-128"/>
              </a:rPr>
              <a:t>19.7%</a:t>
            </a:r>
            <a:r>
              <a:rPr lang="ja-JP" altLang="en-US" sz="800" dirty="0" smtClean="0">
                <a:solidFill>
                  <a:prstClr val="black"/>
                </a:solidFill>
                <a:latin typeface="BIZ UDPゴシック" panose="020B0400000000000000" pitchFamily="50" charset="-128"/>
                <a:ea typeface="BIZ UDPゴシック" panose="020B0400000000000000" pitchFamily="50" charset="-128"/>
              </a:rPr>
              <a:t>増</a:t>
            </a:r>
            <a:endParaRPr kumimoji="1" lang="ja-JP" altLang="en-US" sz="90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88" name="テキスト ボックス 87"/>
          <p:cNvSpPr txBox="1"/>
          <p:nvPr/>
        </p:nvSpPr>
        <p:spPr>
          <a:xfrm>
            <a:off x="3888000" y="4644000"/>
            <a:ext cx="576000" cy="180000"/>
          </a:xfrm>
          <a:prstGeom prst="rect">
            <a:avLst/>
          </a:prstGeom>
          <a:noFill/>
        </p:spPr>
        <p:txBody>
          <a:bodyPr wrap="none" lIns="0" tIns="0" rIns="0" bIns="0" rtlCol="0" anchor="t"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altLang="ja-JP" sz="800" dirty="0" smtClean="0">
                <a:solidFill>
                  <a:prstClr val="black"/>
                </a:solidFill>
                <a:latin typeface="BIZ UDPゴシック" panose="020B0400000000000000" pitchFamily="50" charset="-128"/>
                <a:ea typeface="BIZ UDPゴシック" panose="020B0400000000000000" pitchFamily="50" charset="-128"/>
              </a:rPr>
              <a:t>15.0%</a:t>
            </a:r>
            <a:r>
              <a:rPr lang="ja-JP" altLang="en-US" sz="800" dirty="0" smtClean="0">
                <a:solidFill>
                  <a:prstClr val="black"/>
                </a:solidFill>
                <a:latin typeface="BIZ UDPゴシック" panose="020B0400000000000000" pitchFamily="50" charset="-128"/>
                <a:ea typeface="BIZ UDPゴシック" panose="020B0400000000000000" pitchFamily="50" charset="-128"/>
              </a:rPr>
              <a:t>増</a:t>
            </a:r>
            <a:endParaRPr kumimoji="1" lang="ja-JP" altLang="en-US" sz="90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89" name="テキスト ボックス 88"/>
          <p:cNvSpPr txBox="1"/>
          <p:nvPr/>
        </p:nvSpPr>
        <p:spPr>
          <a:xfrm>
            <a:off x="3888000" y="5796000"/>
            <a:ext cx="576000" cy="180000"/>
          </a:xfrm>
          <a:prstGeom prst="rect">
            <a:avLst/>
          </a:prstGeom>
          <a:noFill/>
        </p:spPr>
        <p:txBody>
          <a:bodyPr wrap="none" lIns="0" tIns="0" rIns="0" bIns="0" rtlCol="0" anchor="t"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altLang="ja-JP" sz="800" dirty="0" smtClean="0">
                <a:solidFill>
                  <a:prstClr val="black"/>
                </a:solidFill>
                <a:latin typeface="BIZ UDPゴシック" panose="020B0400000000000000" pitchFamily="50" charset="-128"/>
                <a:ea typeface="BIZ UDPゴシック" panose="020B0400000000000000" pitchFamily="50" charset="-128"/>
              </a:rPr>
              <a:t>7.5%</a:t>
            </a:r>
            <a:r>
              <a:rPr lang="ja-JP" altLang="en-US" sz="800" dirty="0" smtClean="0">
                <a:solidFill>
                  <a:prstClr val="black"/>
                </a:solidFill>
                <a:latin typeface="BIZ UDPゴシック" panose="020B0400000000000000" pitchFamily="50" charset="-128"/>
                <a:ea typeface="BIZ UDPゴシック" panose="020B0400000000000000" pitchFamily="50" charset="-128"/>
              </a:rPr>
              <a:t>増</a:t>
            </a:r>
            <a:endParaRPr kumimoji="1" lang="ja-JP" altLang="en-US" sz="90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90" name="テキスト ボックス 89"/>
          <p:cNvSpPr txBox="1"/>
          <p:nvPr/>
        </p:nvSpPr>
        <p:spPr>
          <a:xfrm>
            <a:off x="3888000" y="6012000"/>
            <a:ext cx="576000" cy="180000"/>
          </a:xfrm>
          <a:prstGeom prst="rect">
            <a:avLst/>
          </a:prstGeom>
          <a:noFill/>
        </p:spPr>
        <p:txBody>
          <a:bodyPr wrap="none" lIns="0" tIns="0" rIns="0" bIns="0" rtlCol="0" anchor="t"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altLang="ja-JP" sz="800" dirty="0" smtClean="0">
                <a:solidFill>
                  <a:prstClr val="black"/>
                </a:solidFill>
                <a:latin typeface="BIZ UDPゴシック" panose="020B0400000000000000" pitchFamily="50" charset="-128"/>
                <a:ea typeface="BIZ UDPゴシック" panose="020B0400000000000000" pitchFamily="50" charset="-128"/>
              </a:rPr>
              <a:t>9.6%</a:t>
            </a:r>
            <a:r>
              <a:rPr lang="ja-JP" altLang="en-US" sz="800" dirty="0" smtClean="0">
                <a:solidFill>
                  <a:prstClr val="black"/>
                </a:solidFill>
                <a:latin typeface="BIZ UDPゴシック" panose="020B0400000000000000" pitchFamily="50" charset="-128"/>
                <a:ea typeface="BIZ UDPゴシック" panose="020B0400000000000000" pitchFamily="50" charset="-128"/>
              </a:rPr>
              <a:t>増</a:t>
            </a:r>
            <a:endParaRPr kumimoji="1" lang="ja-JP" altLang="en-US" sz="90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91" name="テキスト ボックス 90"/>
          <p:cNvSpPr txBox="1"/>
          <p:nvPr/>
        </p:nvSpPr>
        <p:spPr>
          <a:xfrm>
            <a:off x="3888000" y="5616000"/>
            <a:ext cx="576000" cy="180000"/>
          </a:xfrm>
          <a:prstGeom prst="rect">
            <a:avLst/>
          </a:prstGeom>
          <a:noFill/>
        </p:spPr>
        <p:txBody>
          <a:bodyPr wrap="none" lIns="0" tIns="0" rIns="0" bIns="0" rtlCol="0" anchor="t"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altLang="ja-JP" sz="800" dirty="0" smtClean="0">
                <a:solidFill>
                  <a:prstClr val="black"/>
                </a:solidFill>
                <a:latin typeface="BIZ UDPゴシック" panose="020B0400000000000000" pitchFamily="50" charset="-128"/>
                <a:ea typeface="BIZ UDPゴシック" panose="020B0400000000000000" pitchFamily="50" charset="-128"/>
              </a:rPr>
              <a:t>12.3%</a:t>
            </a:r>
            <a:r>
              <a:rPr lang="ja-JP" altLang="en-US" sz="800" dirty="0" smtClean="0">
                <a:solidFill>
                  <a:prstClr val="black"/>
                </a:solidFill>
                <a:latin typeface="BIZ UDPゴシック" panose="020B0400000000000000" pitchFamily="50" charset="-128"/>
                <a:ea typeface="BIZ UDPゴシック" panose="020B0400000000000000" pitchFamily="50" charset="-128"/>
              </a:rPr>
              <a:t>増</a:t>
            </a:r>
            <a:endParaRPr kumimoji="1" lang="ja-JP" altLang="en-US" sz="90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92" name="テキスト ボックス 91">
            <a:extLst>
              <a:ext uri="{FF2B5EF4-FFF2-40B4-BE49-F238E27FC236}">
                <a16:creationId xmlns:a16="http://schemas.microsoft.com/office/drawing/2014/main" id="{0DA68261-63E4-45FB-BF1B-207F356E738C}"/>
              </a:ext>
            </a:extLst>
          </p:cNvPr>
          <p:cNvSpPr txBox="1"/>
          <p:nvPr/>
        </p:nvSpPr>
        <p:spPr>
          <a:xfrm>
            <a:off x="3204000" y="6371693"/>
            <a:ext cx="396000" cy="252000"/>
          </a:xfrm>
          <a:prstGeom prst="rect">
            <a:avLst/>
          </a:prstGeom>
          <a:noFill/>
        </p:spPr>
        <p:txBody>
          <a:bodyPr wrap="none" lIns="0" tIns="0" rIns="0" bIns="0" rtlCol="0" anchor="ctr" anchorCtr="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rPr>
              <a:t>（</a:t>
            </a:r>
            <a:r>
              <a:rPr lang="ja-JP" altLang="en-US" sz="900" noProof="0" dirty="0" smtClean="0">
                <a:solidFill>
                  <a:prstClr val="black"/>
                </a:solidFill>
                <a:latin typeface="BIZ UDゴシック" panose="020B0400000000000000" pitchFamily="49" charset="-128"/>
                <a:ea typeface="BIZ UDゴシック" panose="020B0400000000000000" pitchFamily="49" charset="-128"/>
              </a:rPr>
              <a:t>年度</a:t>
            </a:r>
            <a:r>
              <a:rPr kumimoji="1" lang="ja-JP" altLang="en-US" sz="90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rPr>
              <a:t>）</a:t>
            </a:r>
            <a:endParaRPr kumimoji="1"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93" name="テキスト ボックス 92">
            <a:extLst>
              <a:ext uri="{FF2B5EF4-FFF2-40B4-BE49-F238E27FC236}">
                <a16:creationId xmlns:a16="http://schemas.microsoft.com/office/drawing/2014/main" id="{0DA68261-63E4-45FB-BF1B-207F356E738C}"/>
              </a:ext>
            </a:extLst>
          </p:cNvPr>
          <p:cNvSpPr txBox="1"/>
          <p:nvPr/>
        </p:nvSpPr>
        <p:spPr>
          <a:xfrm>
            <a:off x="252000" y="4320000"/>
            <a:ext cx="396000" cy="252000"/>
          </a:xfrm>
          <a:prstGeom prst="rect">
            <a:avLst/>
          </a:prstGeom>
          <a:noFill/>
        </p:spPr>
        <p:txBody>
          <a:bodyPr wrap="none" lIns="0" tIns="0" rIns="0" bIns="0" rtlCol="0" anchor="ctr" anchorCtr="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rPr>
              <a:t>（千円）</a:t>
            </a:r>
            <a:endParaRPr kumimoji="1"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94" name="テキスト ボックス 93"/>
          <p:cNvSpPr txBox="1"/>
          <p:nvPr/>
        </p:nvSpPr>
        <p:spPr>
          <a:xfrm>
            <a:off x="3600000" y="5616000"/>
            <a:ext cx="576000" cy="180000"/>
          </a:xfrm>
          <a:prstGeom prst="rect">
            <a:avLst/>
          </a:prstGeom>
          <a:noFill/>
        </p:spPr>
        <p:txBody>
          <a:bodyPr wrap="none" lIns="0" tIns="0" rIns="0" bIns="0" rtlCol="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神奈川県</a:t>
            </a:r>
            <a:endParaRPr kumimoji="1" lang="ja-JP" altLang="en-US" sz="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pic>
        <p:nvPicPr>
          <p:cNvPr id="97" name="図 96"/>
          <p:cNvPicPr preferRelativeResize="0">
            <a:picLocks/>
          </p:cNvPicPr>
          <p:nvPr/>
        </p:nvPicPr>
        <p:blipFill>
          <a:blip r:embed="rId5"/>
          <a:stretch>
            <a:fillRect/>
          </a:stretch>
        </p:blipFill>
        <p:spPr>
          <a:xfrm>
            <a:off x="4608000" y="4392000"/>
            <a:ext cx="3420000" cy="2268000"/>
          </a:xfrm>
          <a:prstGeom prst="rect">
            <a:avLst/>
          </a:prstGeom>
        </p:spPr>
      </p:pic>
      <p:pic>
        <p:nvPicPr>
          <p:cNvPr id="99" name="図 98"/>
          <p:cNvPicPr preferRelativeResize="0">
            <a:picLocks/>
          </p:cNvPicPr>
          <p:nvPr/>
        </p:nvPicPr>
        <p:blipFill>
          <a:blip r:embed="rId6"/>
          <a:stretch>
            <a:fillRect/>
          </a:stretch>
        </p:blipFill>
        <p:spPr>
          <a:xfrm>
            <a:off x="4968000" y="4392000"/>
            <a:ext cx="3060000" cy="2268000"/>
          </a:xfrm>
          <a:prstGeom prst="rect">
            <a:avLst/>
          </a:prstGeom>
        </p:spPr>
      </p:pic>
      <p:sp>
        <p:nvSpPr>
          <p:cNvPr id="100" name="テキスト ボックス 99"/>
          <p:cNvSpPr txBox="1"/>
          <p:nvPr/>
        </p:nvSpPr>
        <p:spPr>
          <a:xfrm>
            <a:off x="8100000" y="5148000"/>
            <a:ext cx="396000" cy="180000"/>
          </a:xfrm>
          <a:prstGeom prst="rect">
            <a:avLst/>
          </a:prstGeom>
          <a:noFill/>
        </p:spPr>
        <p:txBody>
          <a:bodyPr wrap="none" lIns="0" tIns="0" rIns="0" bIns="0" rtlCol="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大阪市</a:t>
            </a:r>
            <a:endParaRPr kumimoji="1" lang="ja-JP" altLang="en-US" sz="9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101" name="テキスト ボックス 100"/>
          <p:cNvSpPr txBox="1"/>
          <p:nvPr/>
        </p:nvSpPr>
        <p:spPr>
          <a:xfrm>
            <a:off x="8100000" y="5724000"/>
            <a:ext cx="396000" cy="180000"/>
          </a:xfrm>
          <a:prstGeom prst="rect">
            <a:avLst/>
          </a:prstGeom>
          <a:noFill/>
        </p:spPr>
        <p:txBody>
          <a:bodyPr wrap="none" lIns="0" tIns="0" rIns="0" bIns="0" rtlCol="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福岡市</a:t>
            </a:r>
            <a:endParaRPr kumimoji="1" lang="ja-JP" altLang="en-US" sz="9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102" name="テキスト ボックス 101"/>
          <p:cNvSpPr txBox="1"/>
          <p:nvPr/>
        </p:nvSpPr>
        <p:spPr>
          <a:xfrm>
            <a:off x="8100000" y="5364000"/>
            <a:ext cx="576000" cy="180000"/>
          </a:xfrm>
          <a:prstGeom prst="rect">
            <a:avLst/>
          </a:prstGeom>
          <a:noFill/>
        </p:spPr>
        <p:txBody>
          <a:bodyPr wrap="none" lIns="0" tIns="0" rIns="0" bIns="0" rtlCol="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800" b="1" dirty="0" smtClean="0">
                <a:solidFill>
                  <a:prstClr val="black"/>
                </a:solidFill>
                <a:latin typeface="BIZ UDPゴシック" panose="020B0400000000000000" pitchFamily="50" charset="-128"/>
                <a:ea typeface="BIZ UDPゴシック" panose="020B0400000000000000" pitchFamily="50" charset="-128"/>
              </a:rPr>
              <a:t>名古屋市</a:t>
            </a:r>
            <a:endParaRPr kumimoji="1" lang="ja-JP" altLang="en-US" sz="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103" name="テキスト ボックス 102"/>
          <p:cNvSpPr txBox="1"/>
          <p:nvPr/>
        </p:nvSpPr>
        <p:spPr>
          <a:xfrm>
            <a:off x="8100000" y="5544000"/>
            <a:ext cx="396000" cy="180000"/>
          </a:xfrm>
          <a:prstGeom prst="rect">
            <a:avLst/>
          </a:prstGeom>
          <a:noFill/>
        </p:spPr>
        <p:txBody>
          <a:bodyPr wrap="none" lIns="0" tIns="0" rIns="0" bIns="0" rtlCol="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横浜市</a:t>
            </a:r>
            <a:endParaRPr kumimoji="1" lang="ja-JP" altLang="en-US" sz="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104" name="正方形/長方形 103">
            <a:extLst>
              <a:ext uri="{FF2B5EF4-FFF2-40B4-BE49-F238E27FC236}">
                <a16:creationId xmlns:a16="http://schemas.microsoft.com/office/drawing/2014/main" id="{DBD181FD-C1D0-4A50-A147-74D29DCA47A6}"/>
              </a:ext>
            </a:extLst>
          </p:cNvPr>
          <p:cNvSpPr/>
          <p:nvPr/>
        </p:nvSpPr>
        <p:spPr>
          <a:xfrm>
            <a:off x="4608000" y="3924000"/>
            <a:ext cx="4320000" cy="432000"/>
          </a:xfrm>
          <a:prstGeom prst="rect">
            <a:avLst/>
          </a:prstGeom>
        </p:spPr>
        <p:txBody>
          <a:bodyPr wrap="square" lIns="36000" tIns="36000" rIns="36000" bIns="36000">
            <a:noAutofit/>
          </a:bodyPr>
          <a:lstStyle/>
          <a:p>
            <a:pPr lvl="0">
              <a:defRPr/>
            </a:pPr>
            <a:r>
              <a:rPr lang="ja-JP" altLang="en-US" sz="1200" dirty="0">
                <a:latin typeface="BIZ UDPゴシック" panose="020B0400000000000000" pitchFamily="50" charset="-128"/>
                <a:ea typeface="BIZ UDPゴシック" panose="020B0400000000000000" pitchFamily="50" charset="-128"/>
              </a:rPr>
              <a:t>政令指定都市（</a:t>
            </a:r>
            <a:r>
              <a:rPr lang="en-US" altLang="ja-JP" sz="1200" dirty="0">
                <a:latin typeface="BIZ UDPゴシック" panose="020B0400000000000000" pitchFamily="50" charset="-128"/>
                <a:ea typeface="BIZ UDPゴシック" panose="020B0400000000000000" pitchFamily="50" charset="-128"/>
              </a:rPr>
              <a:t>20</a:t>
            </a:r>
            <a:r>
              <a:rPr lang="ja-JP" altLang="en-US" sz="1200" dirty="0">
                <a:latin typeface="BIZ UDPゴシック" panose="020B0400000000000000" pitchFamily="50" charset="-128"/>
                <a:ea typeface="BIZ UDPゴシック" panose="020B0400000000000000" pitchFamily="50" charset="-128"/>
              </a:rPr>
              <a:t>市）では高い水準を維持しており第１位</a:t>
            </a:r>
            <a:r>
              <a:rPr lang="ja-JP" altLang="en-US" sz="1200" dirty="0" smtClean="0">
                <a:latin typeface="BIZ UDPゴシック" panose="020B0400000000000000" pitchFamily="50" charset="-128"/>
                <a:ea typeface="BIZ UDPゴシック" panose="020B0400000000000000" pitchFamily="50" charset="-128"/>
              </a:rPr>
              <a:t>。</a:t>
            </a:r>
            <a:r>
              <a:rPr lang="en-US" altLang="ja-JP" sz="1200" dirty="0" smtClean="0">
                <a:latin typeface="BIZ UDPゴシック" panose="020B0400000000000000" pitchFamily="50" charset="-128"/>
                <a:ea typeface="BIZ UDPゴシック" panose="020B0400000000000000" pitchFamily="50" charset="-128"/>
              </a:rPr>
              <a:t>2009</a:t>
            </a:r>
            <a:r>
              <a:rPr lang="ja-JP" altLang="en-US" sz="1200" dirty="0" smtClean="0">
                <a:latin typeface="BIZ UDPゴシック" panose="020B0400000000000000" pitchFamily="50" charset="-128"/>
                <a:ea typeface="BIZ UDPゴシック" panose="020B0400000000000000" pitchFamily="50" charset="-128"/>
              </a:rPr>
              <a:t>年度比伸び</a:t>
            </a:r>
            <a:r>
              <a:rPr lang="ja-JP" altLang="en-US" sz="1200" dirty="0">
                <a:latin typeface="BIZ UDPゴシック" panose="020B0400000000000000" pitchFamily="50" charset="-128"/>
                <a:ea typeface="BIZ UDPゴシック" panose="020B0400000000000000" pitchFamily="50" charset="-128"/>
              </a:rPr>
              <a:t>率</a:t>
            </a:r>
            <a:r>
              <a:rPr lang="ja-JP" altLang="en-US" sz="1200" dirty="0" smtClean="0">
                <a:latin typeface="BIZ UDPゴシック" panose="020B0400000000000000" pitchFamily="50" charset="-128"/>
                <a:ea typeface="BIZ UDPゴシック" panose="020B0400000000000000" pitchFamily="50" charset="-128"/>
              </a:rPr>
              <a:t>は</a:t>
            </a:r>
            <a:r>
              <a:rPr lang="en-US" altLang="ja-JP" sz="1200" dirty="0" smtClean="0">
                <a:latin typeface="BIZ UDPゴシック" panose="020B0400000000000000" pitchFamily="50" charset="-128"/>
                <a:ea typeface="BIZ UDPゴシック" panose="020B0400000000000000" pitchFamily="50" charset="-128"/>
              </a:rPr>
              <a:t>8.1%</a:t>
            </a:r>
            <a:r>
              <a:rPr lang="ja-JP" altLang="en-US" sz="1200" dirty="0" smtClean="0">
                <a:latin typeface="BIZ UDPゴシック" panose="020B0400000000000000" pitchFamily="50" charset="-128"/>
                <a:ea typeface="BIZ UDPゴシック" panose="020B0400000000000000" pitchFamily="50" charset="-128"/>
              </a:rPr>
              <a:t>と下記</a:t>
            </a:r>
            <a:r>
              <a:rPr lang="ja-JP" altLang="en-US" sz="1200" dirty="0">
                <a:latin typeface="BIZ UDPゴシック" panose="020B0400000000000000" pitchFamily="50" charset="-128"/>
                <a:ea typeface="BIZ UDPゴシック" panose="020B0400000000000000" pitchFamily="50" charset="-128"/>
              </a:rPr>
              <a:t>４都市の中では最も低い。</a:t>
            </a:r>
          </a:p>
        </p:txBody>
      </p:sp>
      <p:sp>
        <p:nvSpPr>
          <p:cNvPr id="105" name="テキスト ボックス 104"/>
          <p:cNvSpPr txBox="1"/>
          <p:nvPr/>
        </p:nvSpPr>
        <p:spPr>
          <a:xfrm>
            <a:off x="8280000" y="4932000"/>
            <a:ext cx="720000" cy="180000"/>
          </a:xfrm>
          <a:prstGeom prst="rect">
            <a:avLst/>
          </a:prstGeom>
          <a:noFill/>
        </p:spPr>
        <p:txBody>
          <a:bodyPr wrap="none" lIns="0" tIns="0" rIns="0" bIns="0" rtlCol="0" anchor="t"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80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対</a:t>
            </a:r>
            <a:r>
              <a:rPr kumimoji="1" lang="en-US" altLang="ja-JP" sz="80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2009</a:t>
            </a:r>
            <a:r>
              <a:rPr kumimoji="1" lang="ja-JP" altLang="en-US" sz="80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年度比</a:t>
            </a:r>
            <a:endParaRPr kumimoji="1" lang="en-US" altLang="ja-JP" sz="80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106" name="テキスト ボックス 105"/>
          <p:cNvSpPr txBox="1"/>
          <p:nvPr/>
        </p:nvSpPr>
        <p:spPr>
          <a:xfrm>
            <a:off x="8388000" y="5364000"/>
            <a:ext cx="576000" cy="180000"/>
          </a:xfrm>
          <a:prstGeom prst="rect">
            <a:avLst/>
          </a:prstGeom>
          <a:noFill/>
        </p:spPr>
        <p:txBody>
          <a:bodyPr wrap="none" lIns="0" tIns="0" rIns="0" bIns="0" rtlCol="0" anchor="t"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altLang="ja-JP" sz="800" dirty="0" smtClean="0">
                <a:solidFill>
                  <a:prstClr val="black"/>
                </a:solidFill>
                <a:latin typeface="BIZ UDPゴシック" panose="020B0400000000000000" pitchFamily="50" charset="-128"/>
                <a:ea typeface="BIZ UDPゴシック" panose="020B0400000000000000" pitchFamily="50" charset="-128"/>
              </a:rPr>
              <a:t>15.7%</a:t>
            </a:r>
            <a:r>
              <a:rPr lang="ja-JP" altLang="en-US" sz="800" dirty="0" smtClean="0">
                <a:solidFill>
                  <a:prstClr val="black"/>
                </a:solidFill>
                <a:latin typeface="BIZ UDPゴシック" panose="020B0400000000000000" pitchFamily="50" charset="-128"/>
                <a:ea typeface="BIZ UDPゴシック" panose="020B0400000000000000" pitchFamily="50" charset="-128"/>
              </a:rPr>
              <a:t>増</a:t>
            </a:r>
            <a:endParaRPr kumimoji="1" lang="ja-JP" altLang="en-US" sz="90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107" name="テキスト ボックス 106"/>
          <p:cNvSpPr txBox="1"/>
          <p:nvPr/>
        </p:nvSpPr>
        <p:spPr>
          <a:xfrm>
            <a:off x="8388000" y="5148000"/>
            <a:ext cx="576000" cy="180000"/>
          </a:xfrm>
          <a:prstGeom prst="rect">
            <a:avLst/>
          </a:prstGeom>
          <a:noFill/>
        </p:spPr>
        <p:txBody>
          <a:bodyPr wrap="none" lIns="0" tIns="0" rIns="0" bIns="0" rtlCol="0" anchor="t"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altLang="ja-JP" sz="800" dirty="0" smtClean="0">
                <a:solidFill>
                  <a:prstClr val="black"/>
                </a:solidFill>
                <a:latin typeface="BIZ UDPゴシック" panose="020B0400000000000000" pitchFamily="50" charset="-128"/>
                <a:ea typeface="BIZ UDPゴシック" panose="020B0400000000000000" pitchFamily="50" charset="-128"/>
              </a:rPr>
              <a:t>8.1%</a:t>
            </a:r>
            <a:r>
              <a:rPr lang="ja-JP" altLang="en-US" sz="800" dirty="0" smtClean="0">
                <a:solidFill>
                  <a:prstClr val="black"/>
                </a:solidFill>
                <a:latin typeface="BIZ UDPゴシック" panose="020B0400000000000000" pitchFamily="50" charset="-128"/>
                <a:ea typeface="BIZ UDPゴシック" panose="020B0400000000000000" pitchFamily="50" charset="-128"/>
              </a:rPr>
              <a:t>増</a:t>
            </a:r>
            <a:endParaRPr kumimoji="1" lang="ja-JP" altLang="en-US" sz="90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108" name="テキスト ボックス 107"/>
          <p:cNvSpPr txBox="1"/>
          <p:nvPr/>
        </p:nvSpPr>
        <p:spPr>
          <a:xfrm>
            <a:off x="8388000" y="5544000"/>
            <a:ext cx="576000" cy="180000"/>
          </a:xfrm>
          <a:prstGeom prst="rect">
            <a:avLst/>
          </a:prstGeom>
          <a:noFill/>
        </p:spPr>
        <p:txBody>
          <a:bodyPr wrap="none" lIns="0" tIns="0" rIns="0" bIns="0" rtlCol="0" anchor="t"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altLang="ja-JP" sz="800" dirty="0" smtClean="0">
                <a:solidFill>
                  <a:prstClr val="black"/>
                </a:solidFill>
                <a:latin typeface="BIZ UDPゴシック" panose="020B0400000000000000" pitchFamily="50" charset="-128"/>
                <a:ea typeface="BIZ UDPゴシック" panose="020B0400000000000000" pitchFamily="50" charset="-128"/>
              </a:rPr>
              <a:t>9.0%</a:t>
            </a:r>
            <a:r>
              <a:rPr lang="ja-JP" altLang="en-US" sz="800" dirty="0" smtClean="0">
                <a:solidFill>
                  <a:prstClr val="black"/>
                </a:solidFill>
                <a:latin typeface="BIZ UDPゴシック" panose="020B0400000000000000" pitchFamily="50" charset="-128"/>
                <a:ea typeface="BIZ UDPゴシック" panose="020B0400000000000000" pitchFamily="50" charset="-128"/>
              </a:rPr>
              <a:t>増</a:t>
            </a:r>
            <a:endParaRPr kumimoji="1" lang="ja-JP" altLang="en-US" sz="90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109" name="テキスト ボックス 108"/>
          <p:cNvSpPr txBox="1"/>
          <p:nvPr/>
        </p:nvSpPr>
        <p:spPr>
          <a:xfrm>
            <a:off x="8388000" y="5724000"/>
            <a:ext cx="576000" cy="180000"/>
          </a:xfrm>
          <a:prstGeom prst="rect">
            <a:avLst/>
          </a:prstGeom>
          <a:noFill/>
        </p:spPr>
        <p:txBody>
          <a:bodyPr wrap="none" lIns="0" tIns="0" rIns="0" bIns="0" rtlCol="0" anchor="t"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altLang="ja-JP" sz="800" dirty="0">
                <a:solidFill>
                  <a:prstClr val="black"/>
                </a:solidFill>
                <a:latin typeface="BIZ UDPゴシック" panose="020B0400000000000000" pitchFamily="50" charset="-128"/>
                <a:ea typeface="BIZ UDPゴシック" panose="020B0400000000000000" pitchFamily="50" charset="-128"/>
              </a:rPr>
              <a:t>8</a:t>
            </a:r>
            <a:r>
              <a:rPr lang="en-US" altLang="ja-JP" sz="800" dirty="0" smtClean="0">
                <a:solidFill>
                  <a:prstClr val="black"/>
                </a:solidFill>
                <a:latin typeface="BIZ UDPゴシック" panose="020B0400000000000000" pitchFamily="50" charset="-128"/>
                <a:ea typeface="BIZ UDPゴシック" panose="020B0400000000000000" pitchFamily="50" charset="-128"/>
              </a:rPr>
              <a:t>.6%</a:t>
            </a:r>
            <a:r>
              <a:rPr lang="ja-JP" altLang="en-US" sz="800" dirty="0" smtClean="0">
                <a:solidFill>
                  <a:prstClr val="black"/>
                </a:solidFill>
                <a:latin typeface="BIZ UDPゴシック" panose="020B0400000000000000" pitchFamily="50" charset="-128"/>
                <a:ea typeface="BIZ UDPゴシック" panose="020B0400000000000000" pitchFamily="50" charset="-128"/>
              </a:rPr>
              <a:t>増</a:t>
            </a:r>
            <a:endParaRPr kumimoji="1" lang="ja-JP" altLang="en-US" sz="90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110" name="テキスト ボックス 109">
            <a:extLst>
              <a:ext uri="{FF2B5EF4-FFF2-40B4-BE49-F238E27FC236}">
                <a16:creationId xmlns:a16="http://schemas.microsoft.com/office/drawing/2014/main" id="{0DA68261-63E4-45FB-BF1B-207F356E738C}"/>
              </a:ext>
            </a:extLst>
          </p:cNvPr>
          <p:cNvSpPr txBox="1"/>
          <p:nvPr/>
        </p:nvSpPr>
        <p:spPr>
          <a:xfrm>
            <a:off x="7632000" y="6372000"/>
            <a:ext cx="396000" cy="252000"/>
          </a:xfrm>
          <a:prstGeom prst="rect">
            <a:avLst/>
          </a:prstGeom>
          <a:noFill/>
        </p:spPr>
        <p:txBody>
          <a:bodyPr wrap="none" lIns="0" tIns="0" rIns="0" bIns="0" rtlCol="0" anchor="ctr" anchorCtr="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rPr>
              <a:t>（</a:t>
            </a:r>
            <a:r>
              <a:rPr lang="ja-JP" altLang="en-US" sz="900" noProof="0" dirty="0" smtClean="0">
                <a:solidFill>
                  <a:prstClr val="black"/>
                </a:solidFill>
                <a:latin typeface="BIZ UDゴシック" panose="020B0400000000000000" pitchFamily="49" charset="-128"/>
                <a:ea typeface="BIZ UDゴシック" panose="020B0400000000000000" pitchFamily="49" charset="-128"/>
              </a:rPr>
              <a:t>年度</a:t>
            </a:r>
            <a:r>
              <a:rPr kumimoji="1" lang="ja-JP" altLang="en-US" sz="90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rPr>
              <a:t>）</a:t>
            </a:r>
            <a:endParaRPr kumimoji="1"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111" name="テキスト ボックス 110">
            <a:extLst>
              <a:ext uri="{FF2B5EF4-FFF2-40B4-BE49-F238E27FC236}">
                <a16:creationId xmlns:a16="http://schemas.microsoft.com/office/drawing/2014/main" id="{0DA68261-63E4-45FB-BF1B-207F356E738C}"/>
              </a:ext>
            </a:extLst>
          </p:cNvPr>
          <p:cNvSpPr txBox="1"/>
          <p:nvPr/>
        </p:nvSpPr>
        <p:spPr>
          <a:xfrm>
            <a:off x="4610651" y="4320000"/>
            <a:ext cx="396000" cy="252000"/>
          </a:xfrm>
          <a:prstGeom prst="rect">
            <a:avLst/>
          </a:prstGeom>
          <a:noFill/>
        </p:spPr>
        <p:txBody>
          <a:bodyPr wrap="none" lIns="0" tIns="0" rIns="0" bIns="0" rtlCol="0" anchor="ctr" anchorCtr="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rPr>
              <a:t>（千円）</a:t>
            </a:r>
            <a:endParaRPr kumimoji="1"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53" name="テキスト ボックス 52"/>
          <p:cNvSpPr txBox="1"/>
          <p:nvPr/>
        </p:nvSpPr>
        <p:spPr>
          <a:xfrm>
            <a:off x="4140000" y="1512000"/>
            <a:ext cx="720000" cy="180000"/>
          </a:xfrm>
          <a:prstGeom prst="rect">
            <a:avLst/>
          </a:prstGeom>
          <a:noFill/>
        </p:spPr>
        <p:txBody>
          <a:bodyPr wrap="none" lIns="0" tIns="0" rIns="0" bIns="0" rtlCol="0" anchor="t"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80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対</a:t>
            </a:r>
            <a:r>
              <a:rPr kumimoji="1" lang="en-US" altLang="ja-JP" sz="80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2012</a:t>
            </a:r>
            <a:r>
              <a:rPr kumimoji="1" lang="ja-JP" altLang="en-US" sz="80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年度比</a:t>
            </a:r>
            <a:endParaRPr kumimoji="1" lang="en-US" altLang="ja-JP" sz="80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endParaRPr>
          </a:p>
        </p:txBody>
      </p:sp>
      <p:sp>
        <p:nvSpPr>
          <p:cNvPr id="54" name="テキスト ボックス 53"/>
          <p:cNvSpPr txBox="1"/>
          <p:nvPr/>
        </p:nvSpPr>
        <p:spPr>
          <a:xfrm>
            <a:off x="4104000" y="1872000"/>
            <a:ext cx="576000" cy="180000"/>
          </a:xfrm>
          <a:prstGeom prst="rect">
            <a:avLst/>
          </a:prstGeom>
          <a:noFill/>
        </p:spPr>
        <p:txBody>
          <a:bodyPr wrap="none" lIns="0" tIns="0" rIns="0" bIns="0" rtlCol="0" anchor="t"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altLang="ja-JP" sz="800" dirty="0" smtClean="0">
                <a:latin typeface="BIZ UDPゴシック" panose="020B0400000000000000" pitchFamily="50" charset="-128"/>
                <a:ea typeface="BIZ UDPゴシック" panose="020B0400000000000000" pitchFamily="50" charset="-128"/>
              </a:rPr>
              <a:t>2.7%</a:t>
            </a:r>
            <a:r>
              <a:rPr lang="ja-JP" altLang="en-US" sz="800" dirty="0" smtClean="0">
                <a:latin typeface="BIZ UDPゴシック" panose="020B0400000000000000" pitchFamily="50" charset="-128"/>
                <a:ea typeface="BIZ UDPゴシック" panose="020B0400000000000000" pitchFamily="50" charset="-128"/>
              </a:rPr>
              <a:t>増</a:t>
            </a:r>
            <a:endParaRPr kumimoji="1" lang="ja-JP" altLang="en-US" sz="90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endParaRPr>
          </a:p>
        </p:txBody>
      </p:sp>
      <p:sp>
        <p:nvSpPr>
          <p:cNvPr id="55" name="テキスト ボックス 54"/>
          <p:cNvSpPr txBox="1"/>
          <p:nvPr/>
        </p:nvSpPr>
        <p:spPr>
          <a:xfrm>
            <a:off x="4104000" y="2664000"/>
            <a:ext cx="576000" cy="180000"/>
          </a:xfrm>
          <a:prstGeom prst="rect">
            <a:avLst/>
          </a:prstGeom>
          <a:noFill/>
        </p:spPr>
        <p:txBody>
          <a:bodyPr wrap="none" lIns="0" tIns="0" rIns="0" bIns="0" rtlCol="0" anchor="t"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altLang="ja-JP" sz="800" dirty="0" smtClean="0">
                <a:latin typeface="BIZ UDPゴシック" panose="020B0400000000000000" pitchFamily="50" charset="-128"/>
                <a:ea typeface="BIZ UDPゴシック" panose="020B0400000000000000" pitchFamily="50" charset="-128"/>
              </a:rPr>
              <a:t>8.7%</a:t>
            </a:r>
            <a:r>
              <a:rPr lang="ja-JP" altLang="en-US" sz="800" dirty="0" smtClean="0">
                <a:latin typeface="BIZ UDPゴシック" panose="020B0400000000000000" pitchFamily="50" charset="-128"/>
                <a:ea typeface="BIZ UDPゴシック" panose="020B0400000000000000" pitchFamily="50" charset="-128"/>
              </a:rPr>
              <a:t>増</a:t>
            </a:r>
            <a:endParaRPr kumimoji="1" lang="ja-JP" altLang="en-US" sz="90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endParaRPr>
          </a:p>
        </p:txBody>
      </p:sp>
      <p:sp>
        <p:nvSpPr>
          <p:cNvPr id="56" name="テキスト ボックス 55"/>
          <p:cNvSpPr txBox="1"/>
          <p:nvPr/>
        </p:nvSpPr>
        <p:spPr>
          <a:xfrm>
            <a:off x="4104000" y="2484000"/>
            <a:ext cx="576000" cy="180000"/>
          </a:xfrm>
          <a:prstGeom prst="rect">
            <a:avLst/>
          </a:prstGeom>
          <a:noFill/>
        </p:spPr>
        <p:txBody>
          <a:bodyPr wrap="none" lIns="0" tIns="0" rIns="0" bIns="0" rtlCol="0" anchor="t"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altLang="ja-JP" sz="800" dirty="0" smtClean="0">
                <a:latin typeface="BIZ UDPゴシック" panose="020B0400000000000000" pitchFamily="50" charset="-128"/>
                <a:ea typeface="BIZ UDPゴシック" panose="020B0400000000000000" pitchFamily="50" charset="-128"/>
              </a:rPr>
              <a:t>8.4%</a:t>
            </a:r>
            <a:r>
              <a:rPr lang="ja-JP" altLang="en-US" sz="800" dirty="0" smtClean="0">
                <a:latin typeface="BIZ UDPゴシック" panose="020B0400000000000000" pitchFamily="50" charset="-128"/>
                <a:ea typeface="BIZ UDPゴシック" panose="020B0400000000000000" pitchFamily="50" charset="-128"/>
              </a:rPr>
              <a:t>増</a:t>
            </a:r>
            <a:endParaRPr kumimoji="1" lang="ja-JP" altLang="en-US" sz="90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endParaRPr>
          </a:p>
        </p:txBody>
      </p:sp>
      <p:sp>
        <p:nvSpPr>
          <p:cNvPr id="57" name="テキスト ボックス 56"/>
          <p:cNvSpPr txBox="1"/>
          <p:nvPr/>
        </p:nvSpPr>
        <p:spPr>
          <a:xfrm>
            <a:off x="5056162" y="6575361"/>
            <a:ext cx="2323838" cy="1692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出典：内閣府「県民経済計算」をもとに副首都推進局で作成</a:t>
            </a:r>
            <a:endParaRPr kumimoji="0" lang="ja-JP" altLang="en-US"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58" name="テキスト ボックス 57"/>
          <p:cNvSpPr txBox="1"/>
          <p:nvPr/>
        </p:nvSpPr>
        <p:spPr>
          <a:xfrm>
            <a:off x="717600" y="6537907"/>
            <a:ext cx="2662724"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出典：内閣府「県民経済計算」をもとに副首都推進局で作成</a:t>
            </a:r>
            <a:endParaRPr kumimoji="1" lang="en-US" altLang="ja-JP"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0" lang="en-US" altLang="ja-JP" sz="50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rPr>
              <a:t>2009</a:t>
            </a:r>
            <a:r>
              <a:rPr kumimoji="0" lang="ja-JP" altLang="ja-JP" sz="50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0" lang="en-US" altLang="ja-JP"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2010</a:t>
            </a:r>
            <a:r>
              <a:rPr kumimoji="0" lang="ja-JP" altLang="en-US"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年度</a:t>
            </a:r>
            <a:r>
              <a:rPr kumimoji="0" lang="ja-JP" altLang="ja-JP"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については</a:t>
            </a:r>
            <a:r>
              <a:rPr kumimoji="0" lang="en-US" altLang="ja-JP"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2018</a:t>
            </a:r>
            <a:r>
              <a:rPr kumimoji="0" lang="ja-JP" altLang="en-US"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年度</a:t>
            </a:r>
            <a:r>
              <a:rPr kumimoji="0" lang="en-US" altLang="ja-JP"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0" lang="ja-JP" altLang="en-US"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平成</a:t>
            </a:r>
            <a:r>
              <a:rPr kumimoji="0" lang="en-US" altLang="ja-JP"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30</a:t>
            </a:r>
            <a:r>
              <a:rPr kumimoji="0" lang="ja-JP" altLang="en-US"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年度</a:t>
            </a:r>
            <a:r>
              <a:rPr kumimoji="0" lang="en-US" altLang="ja-JP"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0" lang="ja-JP" altLang="en-US"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値</a:t>
            </a:r>
            <a:r>
              <a:rPr kumimoji="0" lang="ja-JP" altLang="ja-JP"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を、</a:t>
            </a:r>
            <a:r>
              <a:rPr kumimoji="0" lang="en-US" altLang="ja-JP"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2011</a:t>
            </a:r>
            <a:r>
              <a:rPr kumimoji="0" lang="ja-JP" altLang="ja-JP"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0" lang="en-US" altLang="ja-JP"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2019</a:t>
            </a:r>
            <a:r>
              <a:rPr kumimoji="0" lang="ja-JP" altLang="en-US"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年度について</a:t>
            </a:r>
            <a:r>
              <a:rPr kumimoji="0" lang="ja-JP" altLang="ja-JP"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は</a:t>
            </a:r>
            <a:endParaRPr kumimoji="0" lang="en-US" altLang="ja-JP"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　 </a:t>
            </a:r>
            <a:r>
              <a:rPr kumimoji="0" lang="en-US" altLang="ja-JP"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2019</a:t>
            </a:r>
            <a:r>
              <a:rPr kumimoji="0" lang="ja-JP" altLang="en-US"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年度</a:t>
            </a:r>
            <a:r>
              <a:rPr kumimoji="0" lang="en-US" altLang="ja-JP"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0" lang="ja-JP" altLang="en-US"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令和元年度</a:t>
            </a:r>
            <a:r>
              <a:rPr kumimoji="0" lang="en-US" altLang="ja-JP"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a:t>
            </a:r>
            <a:r>
              <a:rPr kumimoji="0" lang="ja-JP" altLang="en-US"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値</a:t>
            </a:r>
            <a:r>
              <a:rPr kumimoji="0" lang="ja-JP" altLang="ja-JP"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を使用</a:t>
            </a:r>
            <a:endParaRPr kumimoji="0" lang="ja-JP" altLang="en-US" sz="5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8480810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p:cNvPicPr>
            <a:picLocks noChangeAspect="1"/>
          </p:cNvPicPr>
          <p:nvPr/>
        </p:nvPicPr>
        <p:blipFill>
          <a:blip r:embed="rId2"/>
          <a:stretch>
            <a:fillRect/>
          </a:stretch>
        </p:blipFill>
        <p:spPr>
          <a:xfrm>
            <a:off x="4572000" y="1728000"/>
            <a:ext cx="3078747" cy="1719221"/>
          </a:xfrm>
          <a:prstGeom prst="rect">
            <a:avLst/>
          </a:prstGeom>
        </p:spPr>
      </p:pic>
      <p:sp>
        <p:nvSpPr>
          <p:cNvPr id="48" name="スライド番号プレースホルダー 3"/>
          <p:cNvSpPr>
            <a:spLocks noGrp="1"/>
          </p:cNvSpPr>
          <p:nvPr>
            <p:ph type="sldNum" sz="quarter" idx="12"/>
          </p:nvPr>
        </p:nvSpPr>
        <p:spPr>
          <a:xfrm>
            <a:off x="7086600" y="6483071"/>
            <a:ext cx="20574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8CA411-231B-42B9-AF63-97A64194AA60}" type="slidenum">
              <a:rPr kumimoji="1" lang="ja-JP" altLang="en-US" sz="1400" b="1" i="0" u="none" strike="noStrike" kern="1200" cap="none" spc="0" normalizeH="0" baseline="0" noProof="0" smtClean="0">
                <a:ln>
                  <a:noFill/>
                </a:ln>
                <a:solidFill>
                  <a:prstClr val="black"/>
                </a:solidFill>
                <a:effectLst/>
                <a:uLnTx/>
                <a:uFillTx/>
                <a:latin typeface="Calibri" panose="020F0502020204030204"/>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1" lang="ja-JP" altLang="en-US" sz="1400" b="1"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pic>
        <p:nvPicPr>
          <p:cNvPr id="2" name="図 1"/>
          <p:cNvPicPr>
            <a:picLocks noChangeAspect="1"/>
          </p:cNvPicPr>
          <p:nvPr/>
        </p:nvPicPr>
        <p:blipFill>
          <a:blip r:embed="rId3"/>
          <a:stretch>
            <a:fillRect/>
          </a:stretch>
        </p:blipFill>
        <p:spPr>
          <a:xfrm>
            <a:off x="72000" y="4258271"/>
            <a:ext cx="8889518" cy="2772000"/>
          </a:xfrm>
          <a:prstGeom prst="rect">
            <a:avLst/>
          </a:prstGeom>
        </p:spPr>
      </p:pic>
      <p:cxnSp>
        <p:nvCxnSpPr>
          <p:cNvPr id="5" name="直線コネクタ 4"/>
          <p:cNvCxnSpPr/>
          <p:nvPr/>
        </p:nvCxnSpPr>
        <p:spPr>
          <a:xfrm>
            <a:off x="255231" y="377924"/>
            <a:ext cx="860308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テキスト ボックス 5"/>
          <p:cNvSpPr txBox="1"/>
          <p:nvPr/>
        </p:nvSpPr>
        <p:spPr>
          <a:xfrm>
            <a:off x="255231" y="-26591"/>
            <a:ext cx="277832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ja-JP" altLang="en-US" sz="2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教育・</a:t>
            </a:r>
            <a:r>
              <a:rPr kumimoji="1" lang="ja-JP" altLang="en-US" sz="24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子育てなど</a:t>
            </a:r>
            <a:r>
              <a:rPr kumimoji="1" lang="en-US" altLang="ja-JP" sz="24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t>
            </a:r>
            <a:endParaRPr kumimoji="1" lang="ja-JP" altLang="en-US" sz="2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45" name="正方形/長方形 44"/>
          <p:cNvSpPr/>
          <p:nvPr/>
        </p:nvSpPr>
        <p:spPr>
          <a:xfrm>
            <a:off x="486977" y="3310188"/>
            <a:ext cx="6582429" cy="241476"/>
          </a:xfrm>
          <a:prstGeom prst="rect">
            <a:avLst/>
          </a:prstGeom>
        </p:spPr>
        <p:txBody>
          <a:bodyPr wrap="square">
            <a:spAutoFit/>
          </a:bodyPr>
          <a:lstStyle/>
          <a:p>
            <a:pPr marL="0" marR="0" lvl="0" indent="0" algn="l" defTabSz="422041" rtl="0" eaLnBrk="1" fontAlgn="auto" latinLnBrk="0" hangingPunct="1">
              <a:lnSpc>
                <a:spcPct val="100000"/>
              </a:lnSpc>
              <a:spcBef>
                <a:spcPts val="0"/>
              </a:spcBef>
              <a:spcAft>
                <a:spcPts val="0"/>
              </a:spcAft>
              <a:buClrTx/>
              <a:buSzTx/>
              <a:buFontTx/>
              <a:buNone/>
              <a:tabLst/>
              <a:defRPr/>
            </a:pPr>
            <a:r>
              <a:rPr kumimoji="1" lang="ja-JP" altLang="en-US" sz="969"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出典：大阪府教育庁</a:t>
            </a:r>
            <a:r>
              <a:rPr kumimoji="1" lang="en-US" altLang="ja-JP" sz="969"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HP</a:t>
            </a:r>
            <a:r>
              <a:rPr kumimoji="1" lang="ja-JP" altLang="en-US" sz="969"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「全国学力・学習状況調査結果概要」をもとに副首都推進局で作成</a:t>
            </a:r>
          </a:p>
        </p:txBody>
      </p:sp>
      <p:sp>
        <p:nvSpPr>
          <p:cNvPr id="46" name="正方形/長方形 45"/>
          <p:cNvSpPr/>
          <p:nvPr/>
        </p:nvSpPr>
        <p:spPr>
          <a:xfrm>
            <a:off x="3168000" y="1764000"/>
            <a:ext cx="1440000" cy="216000"/>
          </a:xfrm>
          <a:prstGeom prst="rect">
            <a:avLst/>
          </a:prstGeom>
        </p:spPr>
        <p:txBody>
          <a:bodyPr wrap="square" lIns="36000" tIns="36000" rIns="36000" bIns="36000" anchor="ctr" anchorCtr="1">
            <a:noAutofit/>
          </a:bodyPr>
          <a:lstStyle/>
          <a:p>
            <a:pPr marL="0" marR="0" lvl="0" indent="0" algn="l" defTabSz="422041" rtl="0" eaLnBrk="1" fontAlgn="auto" latinLnBrk="0" hangingPunct="1">
              <a:lnSpc>
                <a:spcPct val="100000"/>
              </a:lnSpc>
              <a:spcBef>
                <a:spcPts val="0"/>
              </a:spcBef>
              <a:spcAft>
                <a:spcPts val="0"/>
              </a:spcAft>
              <a:buClrTx/>
              <a:buSzTx/>
              <a:buFontTx/>
              <a:buNone/>
              <a:tabLst/>
              <a:defRPr/>
            </a:pPr>
            <a:r>
              <a:rPr kumimoji="1" lang="en-US" altLang="ja-JP" sz="85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cs typeface="+mn-cs"/>
              </a:rPr>
              <a:t>2022</a:t>
            </a:r>
            <a:r>
              <a:rPr lang="ja-JP" altLang="en-US" sz="850" dirty="0" smtClean="0">
                <a:solidFill>
                  <a:prstClr val="black"/>
                </a:solidFill>
                <a:latin typeface="BIZ UDゴシック" panose="020B0400000000000000" pitchFamily="49" charset="-128"/>
                <a:ea typeface="BIZ UDゴシック" panose="020B0400000000000000" pitchFamily="49" charset="-128"/>
              </a:rPr>
              <a:t>年</a:t>
            </a:r>
            <a:r>
              <a:rPr kumimoji="1" lang="ja-JP" altLang="en-US" sz="85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cs typeface="+mn-cs"/>
              </a:rPr>
              <a:t>の</a:t>
            </a:r>
            <a:r>
              <a:rPr kumimoji="1" lang="ja-JP" altLang="en-US" sz="8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全国平均との差</a:t>
            </a:r>
          </a:p>
        </p:txBody>
      </p:sp>
      <p:sp>
        <p:nvSpPr>
          <p:cNvPr id="47" name="正方形/長方形 46"/>
          <p:cNvSpPr/>
          <p:nvPr/>
        </p:nvSpPr>
        <p:spPr>
          <a:xfrm>
            <a:off x="3251365" y="2302706"/>
            <a:ext cx="554669" cy="218765"/>
          </a:xfrm>
          <a:prstGeom prst="rect">
            <a:avLst/>
          </a:prstGeom>
          <a:noFill/>
          <a:ln w="38100">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22041" rtl="0" eaLnBrk="1" fontAlgn="auto" latinLnBrk="0" hangingPunct="1">
              <a:lnSpc>
                <a:spcPct val="100000"/>
              </a:lnSpc>
              <a:spcBef>
                <a:spcPts val="0"/>
              </a:spcBef>
              <a:spcAft>
                <a:spcPts val="0"/>
              </a:spcAft>
              <a:buClrTx/>
              <a:buSzTx/>
              <a:buFontTx/>
              <a:buNone/>
              <a:tabLst/>
              <a:defRPr/>
            </a:pPr>
            <a:r>
              <a:rPr kumimoji="1" lang="ja-JP" altLang="en-US" sz="1015"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国語</a:t>
            </a:r>
          </a:p>
        </p:txBody>
      </p:sp>
      <p:sp>
        <p:nvSpPr>
          <p:cNvPr id="51" name="正方形/長方形 50"/>
          <p:cNvSpPr/>
          <p:nvPr/>
        </p:nvSpPr>
        <p:spPr>
          <a:xfrm>
            <a:off x="5467434" y="804422"/>
            <a:ext cx="3344038" cy="807186"/>
          </a:xfrm>
          <a:prstGeom prst="rect">
            <a:avLst/>
          </a:pr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422041"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「全国学力・学習状況調査」</a:t>
            </a:r>
            <a:endParaRPr kumimoji="1" lang="en-US" altLang="ja-JP" sz="7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422041"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文部科学省が</a:t>
            </a:r>
            <a:r>
              <a:rPr kumimoji="1" lang="en-US" altLang="ja-JP" sz="7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2007</a:t>
            </a:r>
            <a:r>
              <a:rPr kumimoji="1" lang="ja-JP" altLang="en-US" sz="7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年度より</a:t>
            </a:r>
            <a:r>
              <a:rPr kumimoji="1" lang="ja-JP" altLang="en-US" sz="7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実施。</a:t>
            </a:r>
            <a:endParaRPr kumimoji="1" lang="en-US" altLang="ja-JP" sz="7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422041"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調査の対象学年：小学校第</a:t>
            </a:r>
            <a:r>
              <a:rPr kumimoji="1" lang="en-US" altLang="ja-JP" sz="7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6</a:t>
            </a:r>
            <a:r>
              <a:rPr kumimoji="1" lang="ja-JP" altLang="en-US" sz="7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学年、中学校第</a:t>
            </a:r>
            <a:r>
              <a:rPr kumimoji="1" lang="en-US" altLang="ja-JP" sz="7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3</a:t>
            </a:r>
            <a:r>
              <a:rPr kumimoji="1" lang="ja-JP" altLang="en-US" sz="7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学年</a:t>
            </a:r>
          </a:p>
          <a:p>
            <a:pPr marL="0" marR="0" lvl="0" indent="0" algn="l" defTabSz="422041"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調査の内容：教科に関する調査（国語、算数・数学）</a:t>
            </a:r>
          </a:p>
          <a:p>
            <a:pPr marL="0" marR="0" lvl="0" indent="0" algn="l" defTabSz="422041"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t>
            </a:r>
            <a:r>
              <a:rPr kumimoji="1" lang="en-US" altLang="ja-JP" sz="7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lang="en-US" altLang="ja-JP" sz="700" dirty="0" smtClean="0">
                <a:solidFill>
                  <a:prstClr val="black"/>
                </a:solidFill>
                <a:latin typeface="BIZ UDPゴシック" panose="020B0400000000000000" pitchFamily="50" charset="-128"/>
                <a:ea typeface="BIZ UDPゴシック" panose="020B0400000000000000" pitchFamily="50" charset="-128"/>
              </a:rPr>
              <a:t>2012</a:t>
            </a:r>
            <a:r>
              <a:rPr kumimoji="1" lang="ja-JP" altLang="en-US" sz="7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年度</a:t>
            </a:r>
            <a:r>
              <a:rPr kumimoji="1" lang="ja-JP" altLang="en-US" sz="7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から理科を追加。理科は</a:t>
            </a:r>
            <a:r>
              <a:rPr kumimoji="1" lang="en-US" altLang="ja-JP" sz="7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3</a:t>
            </a:r>
            <a:r>
              <a:rPr kumimoji="1" lang="ja-JP" altLang="en-US" sz="7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年に</a:t>
            </a:r>
            <a:r>
              <a:rPr kumimoji="1" lang="en-US" altLang="ja-JP" sz="7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1</a:t>
            </a:r>
            <a:r>
              <a:rPr kumimoji="1" lang="ja-JP" altLang="en-US" sz="7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度程度の実施。</a:t>
            </a:r>
          </a:p>
          <a:p>
            <a:pPr marL="0" marR="0" lvl="0" indent="0" algn="l" defTabSz="422041"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t>
            </a:r>
            <a:r>
              <a:rPr kumimoji="1" lang="en-US" altLang="ja-JP" sz="7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※2019</a:t>
            </a:r>
            <a:r>
              <a:rPr kumimoji="1" lang="ja-JP" altLang="en-US" sz="7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年度から</a:t>
            </a:r>
            <a:r>
              <a:rPr kumimoji="1" lang="ja-JP" altLang="en-US" sz="7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英語を追加。英語は</a:t>
            </a:r>
            <a:r>
              <a:rPr kumimoji="1" lang="en-US" altLang="ja-JP" sz="7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3</a:t>
            </a:r>
            <a:r>
              <a:rPr kumimoji="1" lang="ja-JP" altLang="en-US" sz="7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年に</a:t>
            </a:r>
            <a:r>
              <a:rPr kumimoji="1" lang="en-US" altLang="ja-JP" sz="7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1</a:t>
            </a:r>
            <a:r>
              <a:rPr kumimoji="1" lang="ja-JP" altLang="en-US" sz="7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度程度の実施。</a:t>
            </a:r>
            <a:endParaRPr kumimoji="1" lang="en-US" altLang="ja-JP" sz="7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422041"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出題数：１教科あたり概ね</a:t>
            </a:r>
            <a:r>
              <a:rPr kumimoji="1" lang="en-US" altLang="ja-JP" sz="7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14</a:t>
            </a:r>
            <a:r>
              <a:rPr kumimoji="1" lang="ja-JP" altLang="en-US" sz="7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en-US" altLang="ja-JP" sz="7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20</a:t>
            </a:r>
            <a:r>
              <a:rPr kumimoji="1" lang="ja-JP" altLang="en-US" sz="7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問程度</a:t>
            </a:r>
          </a:p>
        </p:txBody>
      </p:sp>
      <p:sp>
        <p:nvSpPr>
          <p:cNvPr id="52" name="正方形/長方形 51"/>
          <p:cNvSpPr/>
          <p:nvPr/>
        </p:nvSpPr>
        <p:spPr>
          <a:xfrm>
            <a:off x="3244119" y="2034632"/>
            <a:ext cx="554669" cy="218765"/>
          </a:xfrm>
          <a:prstGeom prst="rect">
            <a:avLst/>
          </a:prstGeom>
          <a:noFill/>
          <a:ln w="38100">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22041" rtl="0" eaLnBrk="1" fontAlgn="auto" latinLnBrk="0" hangingPunct="1">
              <a:lnSpc>
                <a:spcPct val="100000"/>
              </a:lnSpc>
              <a:spcBef>
                <a:spcPts val="0"/>
              </a:spcBef>
              <a:spcAft>
                <a:spcPts val="0"/>
              </a:spcAft>
              <a:buClrTx/>
              <a:buSzTx/>
              <a:buFontTx/>
              <a:buNone/>
              <a:tabLst/>
              <a:defRPr/>
            </a:pPr>
            <a:r>
              <a:rPr kumimoji="1" lang="ja-JP" altLang="en-US" sz="1015"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算数</a:t>
            </a:r>
          </a:p>
        </p:txBody>
      </p:sp>
      <p:sp>
        <p:nvSpPr>
          <p:cNvPr id="53" name="正方形/長方形 52"/>
          <p:cNvSpPr/>
          <p:nvPr/>
        </p:nvSpPr>
        <p:spPr>
          <a:xfrm>
            <a:off x="7591366" y="2302297"/>
            <a:ext cx="554669" cy="218765"/>
          </a:xfrm>
          <a:prstGeom prst="rect">
            <a:avLst/>
          </a:prstGeom>
          <a:noFill/>
          <a:ln w="38100">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22041" rtl="0" eaLnBrk="1" fontAlgn="auto" latinLnBrk="0" hangingPunct="1">
              <a:lnSpc>
                <a:spcPct val="100000"/>
              </a:lnSpc>
              <a:spcBef>
                <a:spcPts val="0"/>
              </a:spcBef>
              <a:spcAft>
                <a:spcPts val="0"/>
              </a:spcAft>
              <a:buClrTx/>
              <a:buSzTx/>
              <a:buFontTx/>
              <a:buNone/>
              <a:tabLst/>
              <a:defRPr/>
            </a:pPr>
            <a:r>
              <a:rPr kumimoji="1" lang="ja-JP" altLang="en-US" sz="1015"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国語</a:t>
            </a:r>
            <a:endParaRPr kumimoji="1" lang="en-US" altLang="ja-JP" sz="1015"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54" name="正方形/長方形 53"/>
          <p:cNvSpPr/>
          <p:nvPr/>
        </p:nvSpPr>
        <p:spPr>
          <a:xfrm>
            <a:off x="7605124" y="2014753"/>
            <a:ext cx="554669" cy="218765"/>
          </a:xfrm>
          <a:prstGeom prst="rect">
            <a:avLst/>
          </a:prstGeom>
          <a:noFill/>
          <a:ln w="38100">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22041" rtl="0" eaLnBrk="1" fontAlgn="auto" latinLnBrk="0" hangingPunct="1">
              <a:lnSpc>
                <a:spcPct val="100000"/>
              </a:lnSpc>
              <a:spcBef>
                <a:spcPts val="0"/>
              </a:spcBef>
              <a:spcAft>
                <a:spcPts val="0"/>
              </a:spcAft>
              <a:buClrTx/>
              <a:buSzTx/>
              <a:buFontTx/>
              <a:buNone/>
              <a:tabLst/>
              <a:defRPr/>
            </a:pPr>
            <a:r>
              <a:rPr kumimoji="1" lang="ja-JP" altLang="en-US" sz="1015"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数学</a:t>
            </a:r>
          </a:p>
        </p:txBody>
      </p:sp>
      <p:sp>
        <p:nvSpPr>
          <p:cNvPr id="55" name="正方形/長方形 54"/>
          <p:cNvSpPr/>
          <p:nvPr/>
        </p:nvSpPr>
        <p:spPr>
          <a:xfrm>
            <a:off x="3781718" y="1983007"/>
            <a:ext cx="631491" cy="319446"/>
          </a:xfrm>
          <a:prstGeom prst="rect">
            <a:avLst/>
          </a:prstGeom>
        </p:spPr>
        <p:txBody>
          <a:bodyPr wrap="square">
            <a:spAutoFit/>
          </a:bodyPr>
          <a:lstStyle/>
          <a:p>
            <a:pPr marL="0" marR="0" lvl="0" indent="0" algn="l" defTabSz="422041" rtl="0" eaLnBrk="1" fontAlgn="auto" latinLnBrk="0" hangingPunct="1">
              <a:lnSpc>
                <a:spcPct val="100000"/>
              </a:lnSpc>
              <a:spcBef>
                <a:spcPts val="0"/>
              </a:spcBef>
              <a:spcAft>
                <a:spcPts val="0"/>
              </a:spcAft>
              <a:buClrTx/>
              <a:buSzTx/>
              <a:buFontTx/>
              <a:buNone/>
              <a:tabLst/>
              <a:defRPr/>
            </a:pPr>
            <a:r>
              <a:rPr kumimoji="1" lang="en-US" altLang="ja-JP" sz="738"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16</a:t>
            </a:r>
            <a:r>
              <a:rPr kumimoji="1" lang="ja-JP" altLang="en-US" sz="738"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問中</a:t>
            </a:r>
            <a:endParaRPr kumimoji="1" lang="en-US" altLang="ja-JP" sz="738"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22041" rtl="0" eaLnBrk="1" fontAlgn="auto" latinLnBrk="0" hangingPunct="1">
              <a:lnSpc>
                <a:spcPct val="100000"/>
              </a:lnSpc>
              <a:spcBef>
                <a:spcPts val="0"/>
              </a:spcBef>
              <a:spcAft>
                <a:spcPts val="0"/>
              </a:spcAft>
              <a:buClrTx/>
              <a:buSzTx/>
              <a:buFontTx/>
              <a:buNone/>
              <a:tabLst/>
              <a:defRPr/>
            </a:pPr>
            <a:r>
              <a:rPr kumimoji="1" lang="en-US" altLang="ja-JP" sz="738"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0.1</a:t>
            </a:r>
            <a:r>
              <a:rPr kumimoji="1" lang="ja-JP" altLang="en-US" sz="738"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問相当</a:t>
            </a:r>
          </a:p>
        </p:txBody>
      </p:sp>
      <p:sp>
        <p:nvSpPr>
          <p:cNvPr id="56" name="正方形/長方形 55"/>
          <p:cNvSpPr/>
          <p:nvPr/>
        </p:nvSpPr>
        <p:spPr>
          <a:xfrm>
            <a:off x="3778192" y="2260320"/>
            <a:ext cx="631491" cy="319446"/>
          </a:xfrm>
          <a:prstGeom prst="rect">
            <a:avLst/>
          </a:prstGeom>
        </p:spPr>
        <p:txBody>
          <a:bodyPr wrap="square">
            <a:spAutoFit/>
          </a:bodyPr>
          <a:lstStyle/>
          <a:p>
            <a:pPr marL="0" marR="0" lvl="0" indent="0" algn="l" defTabSz="422041" rtl="0" eaLnBrk="1" fontAlgn="auto" latinLnBrk="0" hangingPunct="1">
              <a:lnSpc>
                <a:spcPct val="100000"/>
              </a:lnSpc>
              <a:spcBef>
                <a:spcPts val="0"/>
              </a:spcBef>
              <a:spcAft>
                <a:spcPts val="0"/>
              </a:spcAft>
              <a:buClrTx/>
              <a:buSzTx/>
              <a:buFontTx/>
              <a:buNone/>
              <a:tabLst/>
              <a:defRPr/>
            </a:pPr>
            <a:r>
              <a:rPr kumimoji="1" lang="en-US" altLang="ja-JP" sz="738"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14</a:t>
            </a:r>
            <a:r>
              <a:rPr kumimoji="1" lang="ja-JP" altLang="en-US" sz="738"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問中</a:t>
            </a:r>
            <a:endParaRPr kumimoji="1" lang="en-US" altLang="ja-JP" sz="738"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22041" rtl="0" eaLnBrk="1" fontAlgn="auto" latinLnBrk="0" hangingPunct="1">
              <a:lnSpc>
                <a:spcPct val="100000"/>
              </a:lnSpc>
              <a:spcBef>
                <a:spcPts val="0"/>
              </a:spcBef>
              <a:spcAft>
                <a:spcPts val="0"/>
              </a:spcAft>
              <a:buClrTx/>
              <a:buSzTx/>
              <a:buFontTx/>
              <a:buNone/>
              <a:tabLst/>
              <a:defRPr/>
            </a:pPr>
            <a:r>
              <a:rPr kumimoji="1" lang="en-US" altLang="ja-JP" sz="738"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0.2</a:t>
            </a:r>
            <a:r>
              <a:rPr kumimoji="1" lang="ja-JP" altLang="en-US" sz="738"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問相当</a:t>
            </a:r>
          </a:p>
        </p:txBody>
      </p:sp>
      <p:sp>
        <p:nvSpPr>
          <p:cNvPr id="57" name="正方形/長方形 56"/>
          <p:cNvSpPr/>
          <p:nvPr/>
        </p:nvSpPr>
        <p:spPr>
          <a:xfrm>
            <a:off x="3784322" y="2541855"/>
            <a:ext cx="631491" cy="319446"/>
          </a:xfrm>
          <a:prstGeom prst="rect">
            <a:avLst/>
          </a:prstGeom>
        </p:spPr>
        <p:txBody>
          <a:bodyPr wrap="square">
            <a:spAutoFit/>
          </a:bodyPr>
          <a:lstStyle/>
          <a:p>
            <a:pPr marL="0" marR="0" lvl="0" indent="0" algn="l" defTabSz="422041" rtl="0" eaLnBrk="1" fontAlgn="auto" latinLnBrk="0" hangingPunct="1">
              <a:lnSpc>
                <a:spcPct val="100000"/>
              </a:lnSpc>
              <a:spcBef>
                <a:spcPts val="0"/>
              </a:spcBef>
              <a:spcAft>
                <a:spcPts val="0"/>
              </a:spcAft>
              <a:buClrTx/>
              <a:buSzTx/>
              <a:buFontTx/>
              <a:buNone/>
              <a:tabLst/>
              <a:defRPr/>
            </a:pPr>
            <a:r>
              <a:rPr kumimoji="1" lang="en-US" altLang="ja-JP" sz="738"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cs typeface="+mn-cs"/>
              </a:rPr>
              <a:t>17</a:t>
            </a:r>
            <a:r>
              <a:rPr kumimoji="1" lang="ja-JP" altLang="en-US" sz="738"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cs typeface="+mn-cs"/>
              </a:rPr>
              <a:t>問中</a:t>
            </a:r>
            <a:endParaRPr kumimoji="1" lang="en-US" altLang="ja-JP" sz="738"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22041" rtl="0" eaLnBrk="1" fontAlgn="auto" latinLnBrk="0" hangingPunct="1">
              <a:lnSpc>
                <a:spcPct val="100000"/>
              </a:lnSpc>
              <a:spcBef>
                <a:spcPts val="0"/>
              </a:spcBef>
              <a:spcAft>
                <a:spcPts val="0"/>
              </a:spcAft>
              <a:buClrTx/>
              <a:buSzTx/>
              <a:buFontTx/>
              <a:buNone/>
              <a:tabLst/>
              <a:defRPr/>
            </a:pPr>
            <a:r>
              <a:rPr kumimoji="1" lang="en-US" altLang="ja-JP" sz="738"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0.5</a:t>
            </a:r>
            <a:r>
              <a:rPr kumimoji="1" lang="ja-JP" altLang="en-US" sz="738"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問相当</a:t>
            </a:r>
          </a:p>
        </p:txBody>
      </p:sp>
      <p:sp>
        <p:nvSpPr>
          <p:cNvPr id="58" name="正方形/長方形 57"/>
          <p:cNvSpPr/>
          <p:nvPr/>
        </p:nvSpPr>
        <p:spPr>
          <a:xfrm>
            <a:off x="8124613" y="1952060"/>
            <a:ext cx="631491" cy="319446"/>
          </a:xfrm>
          <a:prstGeom prst="rect">
            <a:avLst/>
          </a:prstGeom>
        </p:spPr>
        <p:txBody>
          <a:bodyPr wrap="square">
            <a:spAutoFit/>
          </a:bodyPr>
          <a:lstStyle/>
          <a:p>
            <a:pPr marL="0" marR="0" lvl="0" indent="0" algn="l" defTabSz="422041" rtl="0" eaLnBrk="1" fontAlgn="auto" latinLnBrk="0" hangingPunct="1">
              <a:lnSpc>
                <a:spcPct val="100000"/>
              </a:lnSpc>
              <a:spcBef>
                <a:spcPts val="0"/>
              </a:spcBef>
              <a:spcAft>
                <a:spcPts val="0"/>
              </a:spcAft>
              <a:buClrTx/>
              <a:buSzTx/>
              <a:buFontTx/>
              <a:buNone/>
              <a:tabLst/>
              <a:defRPr/>
            </a:pPr>
            <a:r>
              <a:rPr kumimoji="1" lang="en-US" altLang="ja-JP" sz="738"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14</a:t>
            </a:r>
            <a:r>
              <a:rPr kumimoji="1" lang="ja-JP" altLang="en-US" sz="738"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問中</a:t>
            </a:r>
            <a:endParaRPr kumimoji="1" lang="en-US" altLang="ja-JP" sz="738"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22041" rtl="0" eaLnBrk="1" fontAlgn="auto" latinLnBrk="0" hangingPunct="1">
              <a:lnSpc>
                <a:spcPct val="100000"/>
              </a:lnSpc>
              <a:spcBef>
                <a:spcPts val="0"/>
              </a:spcBef>
              <a:spcAft>
                <a:spcPts val="0"/>
              </a:spcAft>
              <a:buClrTx/>
              <a:buSzTx/>
              <a:buFontTx/>
              <a:buNone/>
              <a:tabLst/>
              <a:defRPr/>
            </a:pPr>
            <a:r>
              <a:rPr kumimoji="1" lang="en-US" altLang="ja-JP" sz="738"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0.1</a:t>
            </a:r>
            <a:r>
              <a:rPr kumimoji="1" lang="ja-JP" altLang="en-US" sz="738"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問相当</a:t>
            </a:r>
          </a:p>
        </p:txBody>
      </p:sp>
      <p:sp>
        <p:nvSpPr>
          <p:cNvPr id="59" name="正方形/長方形 58"/>
          <p:cNvSpPr/>
          <p:nvPr/>
        </p:nvSpPr>
        <p:spPr>
          <a:xfrm>
            <a:off x="8146035" y="2246636"/>
            <a:ext cx="631491" cy="319446"/>
          </a:xfrm>
          <a:prstGeom prst="rect">
            <a:avLst/>
          </a:prstGeom>
        </p:spPr>
        <p:txBody>
          <a:bodyPr wrap="square">
            <a:spAutoFit/>
          </a:bodyPr>
          <a:lstStyle/>
          <a:p>
            <a:pPr marL="0" marR="0" lvl="0" indent="0" algn="l" defTabSz="422041" rtl="0" eaLnBrk="1" fontAlgn="auto" latinLnBrk="0" hangingPunct="1">
              <a:lnSpc>
                <a:spcPct val="100000"/>
              </a:lnSpc>
              <a:spcBef>
                <a:spcPts val="0"/>
              </a:spcBef>
              <a:spcAft>
                <a:spcPts val="0"/>
              </a:spcAft>
              <a:buClrTx/>
              <a:buSzTx/>
              <a:buFontTx/>
              <a:buNone/>
              <a:tabLst/>
              <a:defRPr/>
            </a:pPr>
            <a:r>
              <a:rPr kumimoji="1" lang="en-US" altLang="ja-JP" sz="738"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14</a:t>
            </a:r>
            <a:r>
              <a:rPr kumimoji="1" lang="ja-JP" altLang="en-US" sz="738"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問中</a:t>
            </a:r>
            <a:endParaRPr kumimoji="1" lang="en-US" altLang="ja-JP" sz="738"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22041" rtl="0" eaLnBrk="1" fontAlgn="auto" latinLnBrk="0" hangingPunct="1">
              <a:lnSpc>
                <a:spcPct val="100000"/>
              </a:lnSpc>
              <a:spcBef>
                <a:spcPts val="0"/>
              </a:spcBef>
              <a:spcAft>
                <a:spcPts val="0"/>
              </a:spcAft>
              <a:buClrTx/>
              <a:buSzTx/>
              <a:buFontTx/>
              <a:buNone/>
              <a:tabLst/>
              <a:defRPr/>
            </a:pPr>
            <a:r>
              <a:rPr kumimoji="1" lang="en-US" altLang="ja-JP" sz="738"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0.3</a:t>
            </a:r>
            <a:r>
              <a:rPr kumimoji="1" lang="ja-JP" altLang="en-US" sz="738"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問相当</a:t>
            </a:r>
          </a:p>
        </p:txBody>
      </p:sp>
      <p:sp>
        <p:nvSpPr>
          <p:cNvPr id="60" name="正方形/長方形 59"/>
          <p:cNvSpPr/>
          <p:nvPr/>
        </p:nvSpPr>
        <p:spPr>
          <a:xfrm>
            <a:off x="8124613" y="2573306"/>
            <a:ext cx="631491" cy="319446"/>
          </a:xfrm>
          <a:prstGeom prst="rect">
            <a:avLst/>
          </a:prstGeom>
        </p:spPr>
        <p:txBody>
          <a:bodyPr wrap="square">
            <a:spAutoFit/>
          </a:bodyPr>
          <a:lstStyle/>
          <a:p>
            <a:pPr marL="0" marR="0" lvl="0" indent="0" algn="l" defTabSz="422041" rtl="0" eaLnBrk="1" fontAlgn="auto" latinLnBrk="0" hangingPunct="1">
              <a:lnSpc>
                <a:spcPct val="100000"/>
              </a:lnSpc>
              <a:spcBef>
                <a:spcPts val="0"/>
              </a:spcBef>
              <a:spcAft>
                <a:spcPts val="0"/>
              </a:spcAft>
              <a:buClrTx/>
              <a:buSzTx/>
              <a:buFontTx/>
              <a:buNone/>
              <a:tabLst/>
              <a:defRPr/>
            </a:pPr>
            <a:r>
              <a:rPr kumimoji="1" lang="en-US" altLang="ja-JP" sz="738"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21</a:t>
            </a:r>
            <a:r>
              <a:rPr kumimoji="1" lang="ja-JP" altLang="en-US" sz="738"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問中</a:t>
            </a:r>
            <a:endParaRPr kumimoji="1" lang="en-US" altLang="ja-JP" sz="738"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22041" rtl="0" eaLnBrk="1" fontAlgn="auto" latinLnBrk="0" hangingPunct="1">
              <a:lnSpc>
                <a:spcPct val="100000"/>
              </a:lnSpc>
              <a:spcBef>
                <a:spcPts val="0"/>
              </a:spcBef>
              <a:spcAft>
                <a:spcPts val="0"/>
              </a:spcAft>
              <a:buClrTx/>
              <a:buSzTx/>
              <a:buFontTx/>
              <a:buNone/>
              <a:tabLst/>
              <a:defRPr/>
            </a:pPr>
            <a:r>
              <a:rPr kumimoji="1" lang="en-US" altLang="ja-JP" sz="738"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cs typeface="+mn-cs"/>
              </a:rPr>
              <a:t>0.6</a:t>
            </a:r>
            <a:r>
              <a:rPr kumimoji="1" lang="ja-JP" altLang="en-US" sz="738"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cs typeface="+mn-cs"/>
              </a:rPr>
              <a:t>問</a:t>
            </a:r>
            <a:r>
              <a:rPr kumimoji="1" lang="ja-JP" altLang="en-US" sz="738"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相当</a:t>
            </a:r>
          </a:p>
        </p:txBody>
      </p:sp>
      <p:sp>
        <p:nvSpPr>
          <p:cNvPr id="61" name="正方形/長方形 60"/>
          <p:cNvSpPr/>
          <p:nvPr/>
        </p:nvSpPr>
        <p:spPr>
          <a:xfrm>
            <a:off x="7591366" y="2611471"/>
            <a:ext cx="554669" cy="218765"/>
          </a:xfrm>
          <a:prstGeom prst="rect">
            <a:avLst/>
          </a:prstGeom>
          <a:noFill/>
          <a:ln w="38100">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22041" rtl="0" eaLnBrk="1" fontAlgn="auto" latinLnBrk="0" hangingPunct="1">
              <a:lnSpc>
                <a:spcPct val="100000"/>
              </a:lnSpc>
              <a:spcBef>
                <a:spcPts val="0"/>
              </a:spcBef>
              <a:spcAft>
                <a:spcPts val="0"/>
              </a:spcAft>
              <a:buClrTx/>
              <a:buSzTx/>
              <a:buFontTx/>
              <a:buNone/>
              <a:tabLst/>
              <a:defRPr/>
            </a:pPr>
            <a:r>
              <a:rPr kumimoji="1" lang="ja-JP" altLang="en-US" sz="1015"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理科</a:t>
            </a:r>
          </a:p>
        </p:txBody>
      </p:sp>
      <p:sp>
        <p:nvSpPr>
          <p:cNvPr id="62" name="正方形/長方形 61"/>
          <p:cNvSpPr/>
          <p:nvPr/>
        </p:nvSpPr>
        <p:spPr>
          <a:xfrm>
            <a:off x="3250959" y="2566680"/>
            <a:ext cx="554669" cy="218765"/>
          </a:xfrm>
          <a:prstGeom prst="rect">
            <a:avLst/>
          </a:prstGeom>
          <a:noFill/>
          <a:ln w="38100">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22041" rtl="0" eaLnBrk="1" fontAlgn="auto" latinLnBrk="0" hangingPunct="1">
              <a:lnSpc>
                <a:spcPct val="100000"/>
              </a:lnSpc>
              <a:spcBef>
                <a:spcPts val="0"/>
              </a:spcBef>
              <a:spcAft>
                <a:spcPts val="0"/>
              </a:spcAft>
              <a:buClrTx/>
              <a:buSzTx/>
              <a:buFontTx/>
              <a:buNone/>
              <a:tabLst/>
              <a:defRPr/>
            </a:pPr>
            <a:r>
              <a:rPr kumimoji="1" lang="ja-JP" altLang="en-US" sz="1015"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理科</a:t>
            </a:r>
          </a:p>
        </p:txBody>
      </p:sp>
      <p:sp>
        <p:nvSpPr>
          <p:cNvPr id="63" name="正方形/長方形 62"/>
          <p:cNvSpPr/>
          <p:nvPr/>
        </p:nvSpPr>
        <p:spPr>
          <a:xfrm>
            <a:off x="3343275" y="2014751"/>
            <a:ext cx="1118114" cy="265846"/>
          </a:xfrm>
          <a:prstGeom prst="rect">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22041"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Meiryo UI"/>
              <a:ea typeface="Meiryo UI"/>
              <a:cs typeface="+mn-cs"/>
            </a:endParaRPr>
          </a:p>
        </p:txBody>
      </p:sp>
      <p:sp>
        <p:nvSpPr>
          <p:cNvPr id="64" name="正方形/長方形 63"/>
          <p:cNvSpPr/>
          <p:nvPr/>
        </p:nvSpPr>
        <p:spPr>
          <a:xfrm>
            <a:off x="3347197" y="2294971"/>
            <a:ext cx="1109338" cy="265846"/>
          </a:xfrm>
          <a:prstGeom prst="rect">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22041"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65" name="正方形/長方形 64"/>
          <p:cNvSpPr/>
          <p:nvPr/>
        </p:nvSpPr>
        <p:spPr>
          <a:xfrm>
            <a:off x="3347197" y="2572832"/>
            <a:ext cx="1109338" cy="265846"/>
          </a:xfrm>
          <a:prstGeom prst="rect">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22041"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66" name="正方形/長方形 65"/>
          <p:cNvSpPr/>
          <p:nvPr/>
        </p:nvSpPr>
        <p:spPr>
          <a:xfrm>
            <a:off x="7572272" y="1982826"/>
            <a:ext cx="1109338" cy="258898"/>
          </a:xfrm>
          <a:prstGeom prst="rect">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22041"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Meiryo UI"/>
              <a:ea typeface="Meiryo UI"/>
              <a:cs typeface="+mn-cs"/>
            </a:endParaRPr>
          </a:p>
        </p:txBody>
      </p:sp>
      <p:sp>
        <p:nvSpPr>
          <p:cNvPr id="67" name="正方形/長方形 66"/>
          <p:cNvSpPr/>
          <p:nvPr/>
        </p:nvSpPr>
        <p:spPr>
          <a:xfrm>
            <a:off x="7572271" y="2270097"/>
            <a:ext cx="1109338" cy="274778"/>
          </a:xfrm>
          <a:prstGeom prst="rect">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22041"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Meiryo UI"/>
              <a:ea typeface="Meiryo UI"/>
              <a:cs typeface="+mn-cs"/>
            </a:endParaRPr>
          </a:p>
        </p:txBody>
      </p:sp>
      <p:sp>
        <p:nvSpPr>
          <p:cNvPr id="68" name="正方形/長方形 67"/>
          <p:cNvSpPr/>
          <p:nvPr/>
        </p:nvSpPr>
        <p:spPr>
          <a:xfrm>
            <a:off x="7572271" y="2578661"/>
            <a:ext cx="1109338" cy="290845"/>
          </a:xfrm>
          <a:prstGeom prst="rect">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22041"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Meiryo UI"/>
              <a:ea typeface="Meiryo UI"/>
              <a:cs typeface="+mn-cs"/>
            </a:endParaRPr>
          </a:p>
        </p:txBody>
      </p:sp>
      <p:sp>
        <p:nvSpPr>
          <p:cNvPr id="69" name="テキスト ボックス 68"/>
          <p:cNvSpPr txBox="1"/>
          <p:nvPr/>
        </p:nvSpPr>
        <p:spPr>
          <a:xfrm>
            <a:off x="2952000" y="2160000"/>
            <a:ext cx="424788" cy="191719"/>
          </a:xfrm>
          <a:prstGeom prst="rect">
            <a:avLst/>
          </a:prstGeom>
          <a:noFill/>
        </p:spPr>
        <p:txBody>
          <a:bodyPr wrap="square" rtlCol="0">
            <a:spAutoFit/>
          </a:bodyPr>
          <a:lstStyle/>
          <a:p>
            <a:pPr marL="0" marR="0" lvl="0" indent="0" algn="l" defTabSz="422041" rtl="0" eaLnBrk="1" fontAlgn="auto" latinLnBrk="0" hangingPunct="1">
              <a:lnSpc>
                <a:spcPct val="100000"/>
              </a:lnSpc>
              <a:spcBef>
                <a:spcPts val="0"/>
              </a:spcBef>
              <a:spcAft>
                <a:spcPts val="0"/>
              </a:spcAft>
              <a:buClrTx/>
              <a:buSzTx/>
              <a:buFontTx/>
              <a:buNone/>
              <a:tabLst/>
              <a:defRPr/>
            </a:pPr>
            <a:r>
              <a:rPr kumimoji="1" lang="en-US" altLang="ja-JP" sz="646"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0.976</a:t>
            </a:r>
            <a:endParaRPr kumimoji="1" lang="ja-JP" altLang="en-US" sz="646"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70" name="テキスト ボックス 69"/>
          <p:cNvSpPr txBox="1"/>
          <p:nvPr/>
        </p:nvSpPr>
        <p:spPr>
          <a:xfrm>
            <a:off x="2952000" y="2016000"/>
            <a:ext cx="424788" cy="191719"/>
          </a:xfrm>
          <a:prstGeom prst="rect">
            <a:avLst/>
          </a:prstGeom>
          <a:noFill/>
        </p:spPr>
        <p:txBody>
          <a:bodyPr wrap="square" rtlCol="0">
            <a:spAutoFit/>
          </a:bodyPr>
          <a:lstStyle/>
          <a:p>
            <a:pPr marL="0" marR="0" lvl="0" indent="0" algn="l" defTabSz="422041" rtl="0" eaLnBrk="1" fontAlgn="auto" latinLnBrk="0" hangingPunct="1">
              <a:lnSpc>
                <a:spcPct val="100000"/>
              </a:lnSpc>
              <a:spcBef>
                <a:spcPts val="0"/>
              </a:spcBef>
              <a:spcAft>
                <a:spcPts val="0"/>
              </a:spcAft>
              <a:buClrTx/>
              <a:buSzTx/>
              <a:buFontTx/>
              <a:buNone/>
              <a:tabLst/>
              <a:defRPr/>
            </a:pPr>
            <a:r>
              <a:rPr kumimoji="1" lang="en-US" altLang="ja-JP" sz="646"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0.991</a:t>
            </a:r>
            <a:endParaRPr kumimoji="1" lang="ja-JP" altLang="en-US" sz="646"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71" name="テキスト ボックス 70"/>
          <p:cNvSpPr txBox="1"/>
          <p:nvPr/>
        </p:nvSpPr>
        <p:spPr>
          <a:xfrm>
            <a:off x="2952000" y="2412000"/>
            <a:ext cx="424788" cy="191719"/>
          </a:xfrm>
          <a:prstGeom prst="rect">
            <a:avLst/>
          </a:prstGeom>
          <a:noFill/>
        </p:spPr>
        <p:txBody>
          <a:bodyPr wrap="square" rtlCol="0">
            <a:spAutoFit/>
          </a:bodyPr>
          <a:lstStyle/>
          <a:p>
            <a:pPr marL="0" marR="0" lvl="0" indent="0" algn="l" defTabSz="422041" rtl="0" eaLnBrk="1" fontAlgn="auto" latinLnBrk="0" hangingPunct="1">
              <a:lnSpc>
                <a:spcPct val="100000"/>
              </a:lnSpc>
              <a:spcBef>
                <a:spcPts val="0"/>
              </a:spcBef>
              <a:spcAft>
                <a:spcPts val="0"/>
              </a:spcAft>
              <a:buClrTx/>
              <a:buSzTx/>
              <a:buFontTx/>
              <a:buNone/>
              <a:tabLst/>
              <a:defRPr/>
            </a:pPr>
            <a:r>
              <a:rPr kumimoji="1" lang="en-US" altLang="ja-JP" sz="646"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0.954</a:t>
            </a:r>
            <a:endParaRPr kumimoji="1" lang="ja-JP" altLang="en-US" sz="646"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72" name="テキスト ボックス 71"/>
          <p:cNvSpPr txBox="1"/>
          <p:nvPr/>
        </p:nvSpPr>
        <p:spPr>
          <a:xfrm>
            <a:off x="7231518" y="2123225"/>
            <a:ext cx="424788" cy="191719"/>
          </a:xfrm>
          <a:prstGeom prst="rect">
            <a:avLst/>
          </a:prstGeom>
          <a:noFill/>
        </p:spPr>
        <p:txBody>
          <a:bodyPr wrap="square" rtlCol="0">
            <a:spAutoFit/>
          </a:bodyPr>
          <a:lstStyle/>
          <a:p>
            <a:pPr marL="0" marR="0" lvl="0" indent="0" algn="l" defTabSz="422041" rtl="0" eaLnBrk="1" fontAlgn="auto" latinLnBrk="0" hangingPunct="1">
              <a:lnSpc>
                <a:spcPct val="100000"/>
              </a:lnSpc>
              <a:spcBef>
                <a:spcPts val="0"/>
              </a:spcBef>
              <a:spcAft>
                <a:spcPts val="0"/>
              </a:spcAft>
              <a:buClrTx/>
              <a:buSzTx/>
              <a:buFontTx/>
              <a:buNone/>
              <a:tabLst/>
              <a:defRPr/>
            </a:pPr>
            <a:r>
              <a:rPr kumimoji="1" lang="en-US" altLang="ja-JP" sz="646"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0.986</a:t>
            </a:r>
            <a:endParaRPr kumimoji="1" lang="ja-JP" altLang="en-US" sz="646"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73" name="テキスト ボックス 72"/>
          <p:cNvSpPr txBox="1"/>
          <p:nvPr/>
        </p:nvSpPr>
        <p:spPr>
          <a:xfrm>
            <a:off x="7231518" y="2265111"/>
            <a:ext cx="424788" cy="191719"/>
          </a:xfrm>
          <a:prstGeom prst="rect">
            <a:avLst/>
          </a:prstGeom>
          <a:noFill/>
        </p:spPr>
        <p:txBody>
          <a:bodyPr wrap="square" rtlCol="0">
            <a:spAutoFit/>
          </a:bodyPr>
          <a:lstStyle/>
          <a:p>
            <a:pPr marL="0" marR="0" lvl="0" indent="0" algn="l" defTabSz="422041" rtl="0" eaLnBrk="1" fontAlgn="auto" latinLnBrk="0" hangingPunct="1">
              <a:lnSpc>
                <a:spcPct val="100000"/>
              </a:lnSpc>
              <a:spcBef>
                <a:spcPts val="0"/>
              </a:spcBef>
              <a:spcAft>
                <a:spcPts val="0"/>
              </a:spcAft>
              <a:buClrTx/>
              <a:buSzTx/>
              <a:buFontTx/>
              <a:buNone/>
              <a:tabLst/>
              <a:defRPr/>
            </a:pPr>
            <a:r>
              <a:rPr kumimoji="1" lang="en-US" altLang="ja-JP" sz="646"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0.974</a:t>
            </a:r>
            <a:endParaRPr kumimoji="1" lang="ja-JP" altLang="en-US" sz="646"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74" name="テキスト ボックス 73"/>
          <p:cNvSpPr txBox="1"/>
          <p:nvPr/>
        </p:nvSpPr>
        <p:spPr>
          <a:xfrm>
            <a:off x="7235612" y="2568214"/>
            <a:ext cx="424788" cy="191719"/>
          </a:xfrm>
          <a:prstGeom prst="rect">
            <a:avLst/>
          </a:prstGeom>
          <a:noFill/>
        </p:spPr>
        <p:txBody>
          <a:bodyPr wrap="square" rtlCol="0">
            <a:spAutoFit/>
          </a:bodyPr>
          <a:lstStyle/>
          <a:p>
            <a:pPr marL="0" marR="0" lvl="0" indent="0" algn="l" defTabSz="422041" rtl="0" eaLnBrk="1" fontAlgn="auto" latinLnBrk="0" hangingPunct="1">
              <a:lnSpc>
                <a:spcPct val="100000"/>
              </a:lnSpc>
              <a:spcBef>
                <a:spcPts val="0"/>
              </a:spcBef>
              <a:spcAft>
                <a:spcPts val="0"/>
              </a:spcAft>
              <a:buClrTx/>
              <a:buSzTx/>
              <a:buFontTx/>
              <a:buNone/>
              <a:tabLst/>
              <a:defRPr/>
            </a:pPr>
            <a:r>
              <a:rPr kumimoji="1" lang="en-US" altLang="ja-JP" sz="646"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0.945</a:t>
            </a:r>
            <a:endParaRPr kumimoji="1" lang="ja-JP" altLang="en-US" sz="646"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75" name="テキスト ボックス 74"/>
          <p:cNvSpPr txBox="1"/>
          <p:nvPr/>
        </p:nvSpPr>
        <p:spPr>
          <a:xfrm>
            <a:off x="354844" y="457842"/>
            <a:ext cx="8460000" cy="288000"/>
          </a:xfrm>
          <a:prstGeom prst="rect">
            <a:avLst/>
          </a:prstGeom>
          <a:solidFill>
            <a:schemeClr val="accent2">
              <a:lumMod val="40000"/>
              <a:lumOff val="60000"/>
            </a:schemeClr>
          </a:solidFill>
          <a:ln>
            <a:solidFill>
              <a:schemeClr val="accent2"/>
            </a:solidFill>
          </a:ln>
        </p:spPr>
        <p:txBody>
          <a:bodyPr wrap="square" lIns="36000" tIns="36000" rIns="36000" bIns="3600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92"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292"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学力テスト（小学校・中学校）</a:t>
            </a:r>
            <a:r>
              <a:rPr kumimoji="1" lang="en-US" altLang="ja-JP" sz="1292"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p>
        </p:txBody>
      </p:sp>
      <p:sp>
        <p:nvSpPr>
          <p:cNvPr id="76" name="正方形/長方形 75"/>
          <p:cNvSpPr/>
          <p:nvPr/>
        </p:nvSpPr>
        <p:spPr>
          <a:xfrm>
            <a:off x="275413" y="1169483"/>
            <a:ext cx="505735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全国の平均正答率を</a:t>
            </a:r>
            <a:r>
              <a:rPr kumimoji="1"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1.000</a:t>
            </a:r>
            <a:r>
              <a:rPr kumimoji="1"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としたときの、大阪府（</a:t>
            </a:r>
            <a:r>
              <a:rPr kumimoji="1" lang="ja-JP" altLang="en-US" sz="9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政令指定都市を</a:t>
            </a:r>
            <a:r>
              <a:rPr kumimoji="1"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含む）の各教科の平均正答率の</a:t>
            </a:r>
            <a:r>
              <a:rPr kumimoji="1" lang="ja-JP" altLang="en-US" sz="9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推移 （</a:t>
            </a:r>
            <a:r>
              <a:rPr lang="en-US" altLang="ja-JP" sz="900" dirty="0" smtClean="0">
                <a:solidFill>
                  <a:prstClr val="black"/>
                </a:solidFill>
                <a:latin typeface="BIZ UDPゴシック" panose="020B0400000000000000" pitchFamily="50" charset="-128"/>
                <a:ea typeface="BIZ UDPゴシック" panose="020B0400000000000000" pitchFamily="50" charset="-128"/>
              </a:rPr>
              <a:t>2018</a:t>
            </a:r>
            <a:r>
              <a:rPr kumimoji="1" lang="ja-JP" altLang="en-US" sz="9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年度まで</a:t>
            </a:r>
            <a:r>
              <a:rPr kumimoji="1"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は各教科Ａ・Ｂの</a:t>
            </a:r>
            <a:r>
              <a:rPr kumimoji="1"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2</a:t>
            </a:r>
            <a:r>
              <a:rPr kumimoji="1"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区分）</a:t>
            </a:r>
          </a:p>
        </p:txBody>
      </p:sp>
      <p:sp>
        <p:nvSpPr>
          <p:cNvPr id="77" name="テキスト ボックス 76"/>
          <p:cNvSpPr txBox="1"/>
          <p:nvPr/>
        </p:nvSpPr>
        <p:spPr>
          <a:xfrm>
            <a:off x="330481" y="727730"/>
            <a:ext cx="461498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小学校、中学校ともに理科については全国との差はあるが、国語、算数、数学はおおむね全国平均まで改善。</a:t>
            </a:r>
          </a:p>
        </p:txBody>
      </p:sp>
      <p:sp>
        <p:nvSpPr>
          <p:cNvPr id="84" name="テキスト ボックス 83">
            <a:extLst>
              <a:ext uri="{FF2B5EF4-FFF2-40B4-BE49-F238E27FC236}">
                <a16:creationId xmlns:a16="http://schemas.microsoft.com/office/drawing/2014/main" id="{8BFB1CF8-713F-4BA6-8769-AEFF90E56A27}"/>
              </a:ext>
            </a:extLst>
          </p:cNvPr>
          <p:cNvSpPr txBox="1"/>
          <p:nvPr/>
        </p:nvSpPr>
        <p:spPr>
          <a:xfrm>
            <a:off x="349545" y="3587173"/>
            <a:ext cx="8460000" cy="288000"/>
          </a:xfrm>
          <a:prstGeom prst="rect">
            <a:avLst/>
          </a:prstGeom>
          <a:solidFill>
            <a:schemeClr val="accent2">
              <a:lumMod val="40000"/>
              <a:lumOff val="60000"/>
            </a:schemeClr>
          </a:solidFill>
          <a:ln>
            <a:solidFill>
              <a:schemeClr val="accent2"/>
            </a:solidFill>
          </a:ln>
        </p:spPr>
        <p:txBody>
          <a:bodyPr wrap="square" lIns="36000" tIns="36000" rIns="36000" bIns="3600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英検</a:t>
            </a:r>
            <a:r>
              <a:rPr kumimoji="1" lang="en-US" altLang="ja-JP"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3</a:t>
            </a:r>
            <a:r>
              <a:rPr kumimoji="1"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級以上の英語力を有する中学生、</a:t>
            </a:r>
            <a:r>
              <a:rPr kumimoji="1" lang="en-US" altLang="ja-JP"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CEFR A2</a:t>
            </a:r>
            <a:r>
              <a:rPr kumimoji="1"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レベル相当以上の英語力を有する高校生の割合</a:t>
            </a:r>
            <a:r>
              <a:rPr kumimoji="1" lang="en-US" altLang="ja-JP"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p>
        </p:txBody>
      </p:sp>
      <p:sp>
        <p:nvSpPr>
          <p:cNvPr id="85" name="正方形/長方形 84">
            <a:extLst>
              <a:ext uri="{FF2B5EF4-FFF2-40B4-BE49-F238E27FC236}">
                <a16:creationId xmlns:a16="http://schemas.microsoft.com/office/drawing/2014/main" id="{FF790E6B-855A-41D5-91B8-A609FBE4564D}"/>
              </a:ext>
            </a:extLst>
          </p:cNvPr>
          <p:cNvSpPr/>
          <p:nvPr/>
        </p:nvSpPr>
        <p:spPr>
          <a:xfrm>
            <a:off x="4853944" y="6664811"/>
            <a:ext cx="2377574" cy="2308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出典：文部科学省「英語教育実施状況調査」</a:t>
            </a:r>
          </a:p>
        </p:txBody>
      </p:sp>
      <p:sp>
        <p:nvSpPr>
          <p:cNvPr id="86" name="正方形/長方形 85">
            <a:extLst>
              <a:ext uri="{FF2B5EF4-FFF2-40B4-BE49-F238E27FC236}">
                <a16:creationId xmlns:a16="http://schemas.microsoft.com/office/drawing/2014/main" id="{0C89D0D9-F92F-4ED1-A75F-9E4ECDEED37E}"/>
              </a:ext>
            </a:extLst>
          </p:cNvPr>
          <p:cNvSpPr/>
          <p:nvPr/>
        </p:nvSpPr>
        <p:spPr>
          <a:xfrm>
            <a:off x="2622269" y="6666107"/>
            <a:ext cx="1612942" cy="2308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2020</a:t>
            </a:r>
            <a:r>
              <a:rPr kumimoji="1"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年度は調査未実施</a:t>
            </a:r>
          </a:p>
        </p:txBody>
      </p:sp>
      <p:sp>
        <p:nvSpPr>
          <p:cNvPr id="87" name="テキスト ボックス 86">
            <a:extLst>
              <a:ext uri="{FF2B5EF4-FFF2-40B4-BE49-F238E27FC236}">
                <a16:creationId xmlns:a16="http://schemas.microsoft.com/office/drawing/2014/main" id="{2C65CE4E-C8CD-4CBF-B793-1F123B285620}"/>
              </a:ext>
            </a:extLst>
          </p:cNvPr>
          <p:cNvSpPr txBox="1"/>
          <p:nvPr/>
        </p:nvSpPr>
        <p:spPr>
          <a:xfrm>
            <a:off x="349545" y="3892020"/>
            <a:ext cx="410699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調査開始の</a:t>
            </a:r>
            <a:r>
              <a:rPr kumimoji="1"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2013</a:t>
            </a: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年度では</a:t>
            </a:r>
            <a:r>
              <a:rPr kumimoji="1"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13.9</a:t>
            </a: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％と低い水準であったが、</a:t>
            </a:r>
            <a:r>
              <a:rPr kumimoji="1"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2021</a:t>
            </a: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年度では全国を上回る</a:t>
            </a:r>
            <a:r>
              <a:rPr kumimoji="1"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47.4</a:t>
            </a: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％に上昇している。</a:t>
            </a:r>
          </a:p>
        </p:txBody>
      </p:sp>
      <p:sp>
        <p:nvSpPr>
          <p:cNvPr id="88" name="テキスト ボックス 87">
            <a:extLst>
              <a:ext uri="{FF2B5EF4-FFF2-40B4-BE49-F238E27FC236}">
                <a16:creationId xmlns:a16="http://schemas.microsoft.com/office/drawing/2014/main" id="{C62F8268-2F0F-4F34-AEF6-842AF87D4972}"/>
              </a:ext>
            </a:extLst>
          </p:cNvPr>
          <p:cNvSpPr txBox="1"/>
          <p:nvPr/>
        </p:nvSpPr>
        <p:spPr>
          <a:xfrm>
            <a:off x="4788000" y="3890353"/>
            <a:ext cx="414718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2015</a:t>
            </a: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年度では</a:t>
            </a:r>
            <a:r>
              <a:rPr kumimoji="1"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31.2</a:t>
            </a: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％と全国から</a:t>
            </a:r>
            <a:r>
              <a:rPr kumimoji="1"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3.1</a:t>
            </a: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ポイント下回っていたが、</a:t>
            </a:r>
            <a:r>
              <a:rPr kumimoji="1"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2021</a:t>
            </a: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年度では全国を上回る</a:t>
            </a:r>
            <a:r>
              <a:rPr kumimoji="1"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48.2</a:t>
            </a: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％に上昇している。</a:t>
            </a:r>
          </a:p>
        </p:txBody>
      </p:sp>
      <p:sp>
        <p:nvSpPr>
          <p:cNvPr id="89" name="正方形/長方形 88">
            <a:extLst>
              <a:ext uri="{FF2B5EF4-FFF2-40B4-BE49-F238E27FC236}">
                <a16:creationId xmlns:a16="http://schemas.microsoft.com/office/drawing/2014/main" id="{A1FB6DAC-EB7D-4173-8658-AD0D71FB4715}"/>
              </a:ext>
            </a:extLst>
          </p:cNvPr>
          <p:cNvSpPr/>
          <p:nvPr/>
        </p:nvSpPr>
        <p:spPr>
          <a:xfrm>
            <a:off x="7323925" y="6662340"/>
            <a:ext cx="1612942" cy="2308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2020</a:t>
            </a:r>
            <a:r>
              <a:rPr kumimoji="1"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年度は調査未実施</a:t>
            </a:r>
          </a:p>
        </p:txBody>
      </p:sp>
      <p:sp>
        <p:nvSpPr>
          <p:cNvPr id="90" name="正方形/長方形 89">
            <a:extLst>
              <a:ext uri="{FF2B5EF4-FFF2-40B4-BE49-F238E27FC236}">
                <a16:creationId xmlns:a16="http://schemas.microsoft.com/office/drawing/2014/main" id="{1C7DB415-884E-416B-9AC3-051C040A1032}"/>
              </a:ext>
            </a:extLst>
          </p:cNvPr>
          <p:cNvSpPr/>
          <p:nvPr/>
        </p:nvSpPr>
        <p:spPr>
          <a:xfrm>
            <a:off x="198636" y="6672523"/>
            <a:ext cx="2377574" cy="2308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出典：文部科学省「英語教育実施状況調査」</a:t>
            </a:r>
          </a:p>
        </p:txBody>
      </p:sp>
      <p:sp>
        <p:nvSpPr>
          <p:cNvPr id="79" name="正方形/長方形 78"/>
          <p:cNvSpPr/>
          <p:nvPr/>
        </p:nvSpPr>
        <p:spPr>
          <a:xfrm>
            <a:off x="7380000" y="1764000"/>
            <a:ext cx="1440000" cy="216000"/>
          </a:xfrm>
          <a:prstGeom prst="rect">
            <a:avLst/>
          </a:prstGeom>
        </p:spPr>
        <p:txBody>
          <a:bodyPr wrap="square" lIns="36000" tIns="36000" rIns="36000" bIns="36000" anchor="ctr" anchorCtr="1">
            <a:noAutofit/>
          </a:bodyPr>
          <a:lstStyle/>
          <a:p>
            <a:pPr marL="0" marR="0" lvl="0" indent="0" algn="l" defTabSz="422041" rtl="0" eaLnBrk="1" fontAlgn="auto" latinLnBrk="0" hangingPunct="1">
              <a:lnSpc>
                <a:spcPct val="100000"/>
              </a:lnSpc>
              <a:spcBef>
                <a:spcPts val="0"/>
              </a:spcBef>
              <a:spcAft>
                <a:spcPts val="0"/>
              </a:spcAft>
              <a:buClrTx/>
              <a:buSzTx/>
              <a:buFontTx/>
              <a:buNone/>
              <a:tabLst/>
              <a:defRPr/>
            </a:pPr>
            <a:r>
              <a:rPr kumimoji="1" lang="en-US" altLang="ja-JP" sz="85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cs typeface="+mn-cs"/>
              </a:rPr>
              <a:t>2022</a:t>
            </a:r>
            <a:r>
              <a:rPr lang="ja-JP" altLang="en-US" sz="850" dirty="0" smtClean="0">
                <a:solidFill>
                  <a:prstClr val="black"/>
                </a:solidFill>
                <a:latin typeface="BIZ UDゴシック" panose="020B0400000000000000" pitchFamily="49" charset="-128"/>
                <a:ea typeface="BIZ UDゴシック" panose="020B0400000000000000" pitchFamily="49" charset="-128"/>
              </a:rPr>
              <a:t>年</a:t>
            </a:r>
            <a:r>
              <a:rPr kumimoji="1" lang="ja-JP" altLang="en-US" sz="85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cs typeface="+mn-cs"/>
              </a:rPr>
              <a:t>の</a:t>
            </a:r>
            <a:r>
              <a:rPr kumimoji="1" lang="ja-JP" altLang="en-US" sz="8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全国平均との差</a:t>
            </a:r>
          </a:p>
        </p:txBody>
      </p:sp>
      <p:pic>
        <p:nvPicPr>
          <p:cNvPr id="4" name="図 3"/>
          <p:cNvPicPr>
            <a:picLocks noChangeAspect="1"/>
          </p:cNvPicPr>
          <p:nvPr/>
        </p:nvPicPr>
        <p:blipFill>
          <a:blip r:embed="rId4"/>
          <a:stretch>
            <a:fillRect/>
          </a:stretch>
        </p:blipFill>
        <p:spPr>
          <a:xfrm>
            <a:off x="396000" y="1548000"/>
            <a:ext cx="3084843" cy="1816765"/>
          </a:xfrm>
          <a:prstGeom prst="rect">
            <a:avLst/>
          </a:prstGeom>
        </p:spPr>
      </p:pic>
    </p:spTree>
    <p:extLst>
      <p:ext uri="{BB962C8B-B14F-4D97-AF65-F5344CB8AC3E}">
        <p14:creationId xmlns:p14="http://schemas.microsoft.com/office/powerpoint/2010/main" val="14979162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右矢印 47"/>
          <p:cNvSpPr/>
          <p:nvPr/>
        </p:nvSpPr>
        <p:spPr>
          <a:xfrm rot="1500000">
            <a:off x="914318" y="1836000"/>
            <a:ext cx="3132000" cy="540000"/>
          </a:xfrm>
          <a:prstGeom prst="right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endParaRPr>
          </a:p>
        </p:txBody>
      </p:sp>
      <p:pic>
        <p:nvPicPr>
          <p:cNvPr id="2" name="図 1"/>
          <p:cNvPicPr>
            <a:picLocks noChangeAspect="1"/>
          </p:cNvPicPr>
          <p:nvPr/>
        </p:nvPicPr>
        <p:blipFill>
          <a:blip r:embed="rId2"/>
          <a:stretch>
            <a:fillRect/>
          </a:stretch>
        </p:blipFill>
        <p:spPr>
          <a:xfrm>
            <a:off x="540000" y="1260000"/>
            <a:ext cx="3712786" cy="2017951"/>
          </a:xfrm>
          <a:prstGeom prst="rect">
            <a:avLst/>
          </a:prstGeom>
        </p:spPr>
      </p:pic>
      <p:pic>
        <p:nvPicPr>
          <p:cNvPr id="3" name="図 2"/>
          <p:cNvPicPr>
            <a:picLocks noChangeAspect="1"/>
          </p:cNvPicPr>
          <p:nvPr/>
        </p:nvPicPr>
        <p:blipFill>
          <a:blip r:embed="rId3"/>
          <a:stretch>
            <a:fillRect/>
          </a:stretch>
        </p:blipFill>
        <p:spPr>
          <a:xfrm>
            <a:off x="4837055" y="1807080"/>
            <a:ext cx="4102964" cy="1639966"/>
          </a:xfrm>
          <a:prstGeom prst="rect">
            <a:avLst/>
          </a:prstGeom>
        </p:spPr>
      </p:pic>
      <p:cxnSp>
        <p:nvCxnSpPr>
          <p:cNvPr id="5" name="直線コネクタ 4"/>
          <p:cNvCxnSpPr/>
          <p:nvPr/>
        </p:nvCxnSpPr>
        <p:spPr>
          <a:xfrm>
            <a:off x="255231" y="492224"/>
            <a:ext cx="860308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テキスト ボックス 5"/>
          <p:cNvSpPr txBox="1"/>
          <p:nvPr/>
        </p:nvSpPr>
        <p:spPr>
          <a:xfrm>
            <a:off x="255231" y="30559"/>
            <a:ext cx="277832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ja-JP" altLang="en-US" sz="2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教育・</a:t>
            </a:r>
            <a:r>
              <a:rPr kumimoji="1" lang="ja-JP" altLang="en-US" sz="24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子育てなど</a:t>
            </a:r>
            <a:r>
              <a:rPr kumimoji="1" lang="en-US" altLang="ja-JP" sz="24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t>
            </a:r>
            <a:endParaRPr kumimoji="1" lang="ja-JP" altLang="en-US" sz="2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11" name="テキスト ボックス 10"/>
          <p:cNvSpPr txBox="1"/>
          <p:nvPr/>
        </p:nvSpPr>
        <p:spPr>
          <a:xfrm>
            <a:off x="288000" y="540000"/>
            <a:ext cx="4395928" cy="288000"/>
          </a:xfrm>
          <a:prstGeom prst="rect">
            <a:avLst/>
          </a:prstGeom>
          <a:solidFill>
            <a:schemeClr val="accent2">
              <a:lumMod val="40000"/>
              <a:lumOff val="60000"/>
            </a:schemeClr>
          </a:solidFill>
          <a:ln>
            <a:solidFill>
              <a:schemeClr val="accent2"/>
            </a:solidFill>
          </a:ln>
        </p:spPr>
        <p:txBody>
          <a:bodyPr wrap="square" lIns="36000" tIns="36000" rIns="36000" bIns="3600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待機児童数</a:t>
            </a:r>
            <a:r>
              <a:rPr kumimoji="1" lang="en-US" altLang="ja-JP"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（大阪市）</a:t>
            </a:r>
            <a:endParaRPr kumimoji="1" lang="en-US" altLang="ja-JP"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18" name="テキスト ボックス 17"/>
          <p:cNvSpPr txBox="1"/>
          <p:nvPr/>
        </p:nvSpPr>
        <p:spPr>
          <a:xfrm>
            <a:off x="288000" y="864000"/>
            <a:ext cx="4500000" cy="252000"/>
          </a:xfrm>
          <a:prstGeom prst="rect">
            <a:avLst/>
          </a:prstGeom>
          <a:noFill/>
        </p:spPr>
        <p:txBody>
          <a:bodyPr wrap="square" lIns="36000" tIns="36000" rIns="36000" bIns="3600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大阪市の待機児童は一桁台まで</a:t>
            </a:r>
            <a:r>
              <a:rPr kumimoji="1" lang="ja-JP" altLang="en-US"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減った。</a:t>
            </a:r>
            <a:endPar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39" name="正方形/長方形 38"/>
          <p:cNvSpPr/>
          <p:nvPr/>
        </p:nvSpPr>
        <p:spPr>
          <a:xfrm>
            <a:off x="540000" y="3204000"/>
            <a:ext cx="3960000"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出典：大阪市</a:t>
            </a:r>
            <a:r>
              <a:rPr kumimoji="1" lang="en-US" altLang="ja-JP"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HP</a:t>
            </a:r>
            <a:r>
              <a:rPr kumimoji="1" lang="ja-JP" altLang="en-US"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「大阪市の保育所等利用待機児童数の推移」を</a:t>
            </a:r>
            <a:r>
              <a:rPr kumimoji="1" lang="ja-JP" altLang="en-US" sz="10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もと</a:t>
            </a:r>
            <a:endParaRPr kumimoji="1" lang="en-US" altLang="ja-JP" sz="10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t>
            </a:r>
            <a:r>
              <a:rPr kumimoji="1" lang="ja-JP" altLang="en-US" sz="10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に副首都</a:t>
            </a:r>
            <a:r>
              <a:rPr kumimoji="1" lang="ja-JP" altLang="en-US"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推進局で作成</a:t>
            </a:r>
            <a:endParaRPr kumimoji="1" lang="en-US" altLang="zh-TW"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20" name="テキスト ボックス 19"/>
          <p:cNvSpPr txBox="1"/>
          <p:nvPr/>
        </p:nvSpPr>
        <p:spPr>
          <a:xfrm>
            <a:off x="4825099" y="540000"/>
            <a:ext cx="4104000" cy="288000"/>
          </a:xfrm>
          <a:prstGeom prst="rect">
            <a:avLst/>
          </a:prstGeom>
          <a:solidFill>
            <a:schemeClr val="accent2">
              <a:lumMod val="40000"/>
              <a:lumOff val="60000"/>
            </a:schemeClr>
          </a:solidFill>
          <a:ln>
            <a:solidFill>
              <a:schemeClr val="accent2"/>
            </a:solidFill>
          </a:ln>
        </p:spPr>
        <p:txBody>
          <a:bodyPr wrap="square" lIns="36000" tIns="36000" rIns="36000" bIns="3600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夫婦の家事関連時間</a:t>
            </a:r>
            <a:r>
              <a:rPr kumimoji="1"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p>
        </p:txBody>
      </p:sp>
      <p:sp>
        <p:nvSpPr>
          <p:cNvPr id="22" name="テキスト ボックス 1"/>
          <p:cNvSpPr txBox="1"/>
          <p:nvPr/>
        </p:nvSpPr>
        <p:spPr>
          <a:xfrm>
            <a:off x="4678817" y="1555080"/>
            <a:ext cx="2322678" cy="271872"/>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「夫」の家事関連時間／</a:t>
            </a:r>
            <a:r>
              <a:rPr kumimoji="1" lang="en-US" altLang="ja-JP"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1</a:t>
            </a:r>
            <a:r>
              <a:rPr kumimoji="1" lang="ja-JP" altLang="en-US"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日</a:t>
            </a:r>
          </a:p>
        </p:txBody>
      </p:sp>
      <p:sp>
        <p:nvSpPr>
          <p:cNvPr id="23" name="テキスト ボックス 1"/>
          <p:cNvSpPr txBox="1"/>
          <p:nvPr/>
        </p:nvSpPr>
        <p:spPr>
          <a:xfrm>
            <a:off x="6819348" y="1557332"/>
            <a:ext cx="2322678" cy="271872"/>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「妻」の家事関連時間／</a:t>
            </a:r>
            <a:r>
              <a:rPr kumimoji="1" lang="en-US" altLang="ja-JP"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1</a:t>
            </a:r>
            <a:r>
              <a:rPr kumimoji="1" lang="ja-JP" altLang="en-US"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日</a:t>
            </a:r>
          </a:p>
        </p:txBody>
      </p:sp>
      <p:sp>
        <p:nvSpPr>
          <p:cNvPr id="24" name="正方形/長方形 23"/>
          <p:cNvSpPr/>
          <p:nvPr/>
        </p:nvSpPr>
        <p:spPr>
          <a:xfrm>
            <a:off x="4896000" y="3535080"/>
            <a:ext cx="4071949"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出典：総務省統計局「社会生活基本調査」をもとに副首都推進局で作成</a:t>
            </a:r>
            <a:endParaRPr kumimoji="1" lang="en-US" altLang="zh-TW"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25" name="テキスト ボックス 24"/>
          <p:cNvSpPr txBox="1"/>
          <p:nvPr/>
        </p:nvSpPr>
        <p:spPr>
          <a:xfrm>
            <a:off x="4752000" y="1843080"/>
            <a:ext cx="324000" cy="180000"/>
          </a:xfrm>
          <a:prstGeom prst="rect">
            <a:avLst/>
          </a:prstGeom>
          <a:noFill/>
        </p:spPr>
        <p:txBody>
          <a:bodyPr wrap="none" lIns="0" tIns="0" rIns="0" bIns="0" rtlCol="0" anchor="ctr" anchorCtr="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（分）</a:t>
            </a:r>
          </a:p>
        </p:txBody>
      </p:sp>
      <p:sp>
        <p:nvSpPr>
          <p:cNvPr id="26" name="テキスト ボックス 25"/>
          <p:cNvSpPr txBox="1"/>
          <p:nvPr/>
        </p:nvSpPr>
        <p:spPr>
          <a:xfrm>
            <a:off x="6912000" y="1807080"/>
            <a:ext cx="324000" cy="180000"/>
          </a:xfrm>
          <a:prstGeom prst="rect">
            <a:avLst/>
          </a:prstGeom>
          <a:noFill/>
        </p:spPr>
        <p:txBody>
          <a:bodyPr wrap="none" lIns="0" tIns="0" rIns="0" bIns="0" rtlCol="0" anchor="ctr" anchorCtr="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（分）</a:t>
            </a:r>
          </a:p>
        </p:txBody>
      </p:sp>
      <p:sp>
        <p:nvSpPr>
          <p:cNvPr id="30" name="テキスト ボックス 29"/>
          <p:cNvSpPr txBox="1"/>
          <p:nvPr/>
        </p:nvSpPr>
        <p:spPr>
          <a:xfrm>
            <a:off x="4824000" y="864000"/>
            <a:ext cx="4140000" cy="580186"/>
          </a:xfrm>
          <a:prstGeom prst="rect">
            <a:avLst/>
          </a:prstGeom>
          <a:noFill/>
        </p:spPr>
        <p:txBody>
          <a:bodyPr wrap="square" lIns="36000" tIns="36000" rIns="36000" bIns="3600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家事、介護・看護、育児、買い物（家事</a:t>
            </a: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関連</a:t>
            </a:r>
            <a:r>
              <a:rPr kumimoji="1" lang="ja-JP" altLang="en-US"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時間）に要する時間について、夫</a:t>
            </a: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は</a:t>
            </a:r>
            <a:r>
              <a:rPr kumimoji="1" lang="ja-JP" altLang="en-US"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増加したものの全国より伸び率が低く、妻は減少したが、</a:t>
            </a:r>
            <a:r>
              <a:rPr kumimoji="1" lang="en-US" altLang="ja-JP"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2021</a:t>
            </a:r>
            <a:r>
              <a:rPr kumimoji="1" lang="ja-JP" altLang="en-US"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年に再び増加。</a:t>
            </a:r>
            <a:endPar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32" name="テキスト ボックス 31"/>
          <p:cNvSpPr txBox="1"/>
          <p:nvPr/>
        </p:nvSpPr>
        <p:spPr>
          <a:xfrm>
            <a:off x="3894799" y="3054885"/>
            <a:ext cx="432000" cy="180000"/>
          </a:xfrm>
          <a:prstGeom prst="rect">
            <a:avLst/>
          </a:prstGeom>
          <a:noFill/>
        </p:spPr>
        <p:txBody>
          <a:bodyPr wrap="square" lIns="0" tIns="0" rIns="0" bIns="0" rtlCol="0" anchor="ctr" anchorCtr="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（年度）</a:t>
            </a:r>
          </a:p>
        </p:txBody>
      </p:sp>
      <p:sp>
        <p:nvSpPr>
          <p:cNvPr id="36" name="テキスト ボックス 35"/>
          <p:cNvSpPr txBox="1"/>
          <p:nvPr/>
        </p:nvSpPr>
        <p:spPr>
          <a:xfrm>
            <a:off x="8496000" y="3355080"/>
            <a:ext cx="360000" cy="180000"/>
          </a:xfrm>
          <a:prstGeom prst="rect">
            <a:avLst/>
          </a:prstGeom>
          <a:noFill/>
        </p:spPr>
        <p:txBody>
          <a:bodyPr wrap="square" lIns="0" tIns="0" rIns="0" bIns="0" rtlCol="0" anchor="ctr" anchorCtr="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（年）</a:t>
            </a:r>
          </a:p>
        </p:txBody>
      </p:sp>
      <p:sp>
        <p:nvSpPr>
          <p:cNvPr id="40" name="テキスト ボックス 39"/>
          <p:cNvSpPr txBox="1"/>
          <p:nvPr/>
        </p:nvSpPr>
        <p:spPr>
          <a:xfrm>
            <a:off x="6408000" y="3355080"/>
            <a:ext cx="360000" cy="180000"/>
          </a:xfrm>
          <a:prstGeom prst="rect">
            <a:avLst/>
          </a:prstGeom>
          <a:noFill/>
        </p:spPr>
        <p:txBody>
          <a:bodyPr wrap="square" lIns="0" tIns="0" rIns="0" bIns="0" rtlCol="0" anchor="ctr" anchorCtr="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（年）</a:t>
            </a:r>
          </a:p>
        </p:txBody>
      </p:sp>
      <p:sp>
        <p:nvSpPr>
          <p:cNvPr id="34" name="テキスト ボックス 33"/>
          <p:cNvSpPr txBox="1"/>
          <p:nvPr/>
        </p:nvSpPr>
        <p:spPr>
          <a:xfrm>
            <a:off x="396000" y="1188000"/>
            <a:ext cx="360000" cy="180000"/>
          </a:xfrm>
          <a:prstGeom prst="rect">
            <a:avLst/>
          </a:prstGeom>
          <a:noFill/>
        </p:spPr>
        <p:txBody>
          <a:bodyPr wrap="square" lIns="0" tIns="0" rIns="0" bIns="0" rtlCol="0" anchor="ctr" anchorCtr="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1" lang="ja-JP" altLang="en-US" sz="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人</a:t>
            </a:r>
            <a:r>
              <a:rPr kumimoji="1" lang="ja-JP" altLang="en-US" sz="8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endParaRPr kumimoji="1" lang="ja-JP" altLang="en-US" sz="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55" name="スライド番号プレースホルダー 3"/>
          <p:cNvSpPr>
            <a:spLocks noGrp="1"/>
          </p:cNvSpPr>
          <p:nvPr>
            <p:ph type="sldNum" sz="quarter" idx="12"/>
          </p:nvPr>
        </p:nvSpPr>
        <p:spPr>
          <a:xfrm>
            <a:off x="7086600" y="6483071"/>
            <a:ext cx="20574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8CA411-231B-42B9-AF63-97A64194AA60}" type="slidenum">
              <a:rPr kumimoji="1" lang="ja-JP" altLang="en-US" sz="1400" b="1" i="0" u="none" strike="noStrike" kern="1200" cap="none" spc="0" normalizeH="0" baseline="0" noProof="0" smtClean="0">
                <a:ln>
                  <a:noFill/>
                </a:ln>
                <a:solidFill>
                  <a:prstClr val="black"/>
                </a:solidFill>
                <a:effectLst/>
                <a:uLnTx/>
                <a:uFillTx/>
                <a:latin typeface="Calibri" panose="020F0502020204030204"/>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1" lang="ja-JP" altLang="en-US" sz="1400" b="1"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4" name="正方形/長方形 3"/>
          <p:cNvSpPr/>
          <p:nvPr/>
        </p:nvSpPr>
        <p:spPr>
          <a:xfrm>
            <a:off x="540000" y="3617497"/>
            <a:ext cx="3960000" cy="408429"/>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保育所等利用待機児童：</a:t>
            </a:r>
            <a:endParaRPr kumimoji="1" lang="en-US" altLang="ja-JP" sz="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　保育</a:t>
            </a:r>
            <a:r>
              <a:rPr kumimoji="1" lang="ja-JP" altLang="en-US"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の必要性の</a:t>
            </a:r>
            <a:r>
              <a:rPr kumimoji="1" lang="ja-JP" altLang="en-US" sz="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認定が</a:t>
            </a:r>
            <a:r>
              <a:rPr kumimoji="1" lang="ja-JP" altLang="en-US"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され、特定教育・保育施設 </a:t>
            </a:r>
            <a:r>
              <a:rPr kumimoji="1" lang="en-US" altLang="ja-JP"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ja-JP" altLang="en-US"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認定こども園の幼稚園機能部分及び幼稚園を除く</a:t>
            </a:r>
            <a:r>
              <a:rPr kumimoji="1" lang="ja-JP" altLang="en-US" sz="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en-US" altLang="ja-JP" sz="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1" lang="ja-JP" altLang="en-US"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又は特定地域型</a:t>
            </a:r>
            <a:r>
              <a:rPr kumimoji="1" lang="ja-JP" altLang="en-US" sz="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保育事業</a:t>
            </a:r>
            <a:r>
              <a:rPr kumimoji="1" lang="ja-JP" altLang="en-US"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の利用の申込がされているが、利用していないもの</a:t>
            </a:r>
          </a:p>
        </p:txBody>
      </p:sp>
    </p:spTree>
    <p:extLst>
      <p:ext uri="{BB962C8B-B14F-4D97-AF65-F5344CB8AC3E}">
        <p14:creationId xmlns:p14="http://schemas.microsoft.com/office/powerpoint/2010/main" val="8993536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p:cNvPicPr preferRelativeResize="0">
            <a:picLocks/>
          </p:cNvPicPr>
          <p:nvPr/>
        </p:nvPicPr>
        <p:blipFill>
          <a:blip r:embed="rId2"/>
          <a:stretch>
            <a:fillRect/>
          </a:stretch>
        </p:blipFill>
        <p:spPr>
          <a:xfrm>
            <a:off x="4428000" y="972000"/>
            <a:ext cx="4536000" cy="2376000"/>
          </a:xfrm>
          <a:prstGeom prst="rect">
            <a:avLst/>
          </a:prstGeom>
        </p:spPr>
      </p:pic>
      <p:cxnSp>
        <p:nvCxnSpPr>
          <p:cNvPr id="5" name="直線コネクタ 4"/>
          <p:cNvCxnSpPr/>
          <p:nvPr/>
        </p:nvCxnSpPr>
        <p:spPr>
          <a:xfrm>
            <a:off x="255231" y="444599"/>
            <a:ext cx="860308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テキスト ボックス 5"/>
          <p:cNvSpPr txBox="1"/>
          <p:nvPr/>
        </p:nvSpPr>
        <p:spPr>
          <a:xfrm>
            <a:off x="255231" y="-7541"/>
            <a:ext cx="277832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ja-JP" altLang="en-US" sz="2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教育・</a:t>
            </a:r>
            <a:r>
              <a:rPr kumimoji="1" lang="ja-JP" altLang="en-US" sz="24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子育てなど</a:t>
            </a:r>
            <a:r>
              <a:rPr kumimoji="1" lang="en-US" altLang="ja-JP" sz="24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t>
            </a:r>
            <a:endParaRPr kumimoji="1" lang="ja-JP" altLang="en-US" sz="2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21" name="テキスト ボックス 20"/>
          <p:cNvSpPr txBox="1"/>
          <p:nvPr/>
        </p:nvSpPr>
        <p:spPr>
          <a:xfrm>
            <a:off x="255231" y="505100"/>
            <a:ext cx="8603088" cy="310865"/>
          </a:xfrm>
          <a:prstGeom prst="rect">
            <a:avLst/>
          </a:prstGeom>
          <a:solidFill>
            <a:schemeClr val="accent2">
              <a:lumMod val="40000"/>
              <a:lumOff val="60000"/>
            </a:schemeClr>
          </a:solidFill>
          <a:ln>
            <a:solidFill>
              <a:schemeClr val="accent2"/>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0" lang="ja-JP" altLang="en-US"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女性の就業率推移</a:t>
            </a:r>
            <a:r>
              <a:rPr kumimoji="0" lang="en-US" altLang="ja-JP"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endParaRPr kumimoji="0" lang="ja-JP" altLang="en-US"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27" name="テキスト ボックス 26"/>
          <p:cNvSpPr txBox="1"/>
          <p:nvPr/>
        </p:nvSpPr>
        <p:spPr>
          <a:xfrm>
            <a:off x="221572" y="3104822"/>
            <a:ext cx="4768993" cy="35394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8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出典：</a:t>
            </a:r>
            <a:r>
              <a:rPr kumimoji="0" lang="zh-TW" altLang="en-US" sz="8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総務省「労働力調査</a:t>
            </a:r>
            <a:r>
              <a:rPr kumimoji="0" lang="ja-JP" altLang="en-US" sz="8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」、東京都「東京の労働力（労働力調査結果）」、</a:t>
            </a:r>
            <a:endParaRPr kumimoji="0" lang="en-US" altLang="ja-JP" sz="8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8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a:t>
            </a:r>
            <a:r>
              <a:rPr kumimoji="0" lang="ja-JP" altLang="en-US" sz="85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cs typeface="+mn-cs"/>
              </a:rPr>
              <a:t>大阪府</a:t>
            </a:r>
            <a:r>
              <a:rPr kumimoji="0" lang="ja-JP" altLang="en-US" sz="8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0" lang="zh-TW" altLang="en-US" sz="8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労働力調査地方集計結果（年平均）</a:t>
            </a:r>
            <a:r>
              <a:rPr kumimoji="0" lang="ja-JP" altLang="en-US" sz="8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」をもとに副首都</a:t>
            </a:r>
            <a:r>
              <a:rPr kumimoji="0" lang="ja-JP" altLang="en-US" sz="85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cs typeface="+mn-cs"/>
              </a:rPr>
              <a:t>推進局にて</a:t>
            </a:r>
            <a:r>
              <a:rPr kumimoji="0" lang="ja-JP" altLang="en-US" sz="8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作成</a:t>
            </a:r>
            <a:endParaRPr kumimoji="0" lang="en-US" altLang="zh-TW" sz="8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grpSp>
        <p:nvGrpSpPr>
          <p:cNvPr id="28" name="グループ化 27"/>
          <p:cNvGrpSpPr/>
          <p:nvPr/>
        </p:nvGrpSpPr>
        <p:grpSpPr>
          <a:xfrm>
            <a:off x="18568" y="1029440"/>
            <a:ext cx="4500563" cy="2115229"/>
            <a:chOff x="5103049" y="2226146"/>
            <a:chExt cx="3811310" cy="1522269"/>
          </a:xfrm>
        </p:grpSpPr>
        <p:pic>
          <p:nvPicPr>
            <p:cNvPr id="29" name="図 28"/>
            <p:cNvPicPr>
              <a:picLocks noChangeAspect="1"/>
            </p:cNvPicPr>
            <p:nvPr/>
          </p:nvPicPr>
          <p:blipFill rotWithShape="1">
            <a:blip r:embed="rId3"/>
            <a:srcRect r="1799" b="11840"/>
            <a:stretch/>
          </p:blipFill>
          <p:spPr>
            <a:xfrm>
              <a:off x="5294365" y="2269063"/>
              <a:ext cx="2991308" cy="1479352"/>
            </a:xfrm>
            <a:prstGeom prst="rect">
              <a:avLst/>
            </a:prstGeom>
          </p:spPr>
        </p:pic>
        <p:sp>
          <p:nvSpPr>
            <p:cNvPr id="31" name="テキスト ボックス 30"/>
            <p:cNvSpPr txBox="1"/>
            <p:nvPr/>
          </p:nvSpPr>
          <p:spPr>
            <a:xfrm>
              <a:off x="5103049" y="2226146"/>
              <a:ext cx="792088" cy="20005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dirty="0">
                  <a:ln>
                    <a:noFill/>
                  </a:ln>
                  <a:solidFill>
                    <a:prstClr val="black"/>
                  </a:solidFill>
                  <a:effectLst/>
                  <a:uLnTx/>
                  <a:uFillTx/>
                  <a:latin typeface="Meiryo UI"/>
                  <a:ea typeface="Meiryo UI"/>
                  <a:cs typeface="+mn-cs"/>
                </a:rPr>
                <a:t>（％）</a:t>
              </a:r>
            </a:p>
          </p:txBody>
        </p:sp>
        <p:sp>
          <p:nvSpPr>
            <p:cNvPr id="33" name="テキスト ボックス 32"/>
            <p:cNvSpPr txBox="1"/>
            <p:nvPr/>
          </p:nvSpPr>
          <p:spPr>
            <a:xfrm>
              <a:off x="8249479" y="2287147"/>
              <a:ext cx="664880" cy="16223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東京都</a:t>
              </a:r>
              <a:endParaRPr kumimoji="0" lang="ja-JP" altLang="en-US"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34" name="テキスト ボックス 33"/>
            <p:cNvSpPr txBox="1"/>
            <p:nvPr/>
          </p:nvSpPr>
          <p:spPr>
            <a:xfrm>
              <a:off x="8249479" y="2697649"/>
              <a:ext cx="664880" cy="16223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全国</a:t>
              </a:r>
            </a:p>
          </p:txBody>
        </p:sp>
        <p:sp>
          <p:nvSpPr>
            <p:cNvPr id="35" name="テキスト ボックス 34"/>
            <p:cNvSpPr txBox="1"/>
            <p:nvPr/>
          </p:nvSpPr>
          <p:spPr>
            <a:xfrm>
              <a:off x="8221636" y="2872637"/>
              <a:ext cx="664880" cy="16223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大阪府</a:t>
              </a:r>
            </a:p>
          </p:txBody>
        </p:sp>
        <p:sp>
          <p:nvSpPr>
            <p:cNvPr id="37" name="テキスト ボックス 36"/>
            <p:cNvSpPr txBox="1"/>
            <p:nvPr/>
          </p:nvSpPr>
          <p:spPr>
            <a:xfrm>
              <a:off x="5591498" y="2404378"/>
              <a:ext cx="1219467" cy="259082"/>
            </a:xfrm>
            <a:prstGeom prst="rect">
              <a:avLst/>
            </a:prstGeom>
            <a:solidFill>
              <a:schemeClr val="bg1"/>
            </a:solidFill>
          </p:spPr>
          <p:txBody>
            <a:bodyPr wrap="square" lIns="36000" tIns="36000" rIns="36000" bIns="36000" rtlCol="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就業率＝就業者／</a:t>
              </a:r>
              <a:r>
                <a:rPr kumimoji="1" lang="en-US" altLang="ja-JP"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15</a:t>
              </a:r>
              <a:r>
                <a:rPr kumimoji="1" lang="ja-JP" altLang="en-US"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歳以上人口</a:t>
              </a:r>
              <a:r>
                <a:rPr kumimoji="1" lang="en-US" altLang="ja-JP"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×100</a:t>
              </a:r>
              <a:endParaRPr kumimoji="0" lang="en-US" altLang="zh-TW"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38" name="テキスト ボックス 37"/>
            <p:cNvSpPr txBox="1"/>
            <p:nvPr/>
          </p:nvSpPr>
          <p:spPr>
            <a:xfrm>
              <a:off x="8184479" y="3543728"/>
              <a:ext cx="478214" cy="20005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（年）</a:t>
              </a:r>
            </a:p>
          </p:txBody>
        </p:sp>
      </p:grpSp>
      <p:sp>
        <p:nvSpPr>
          <p:cNvPr id="41" name="テキスト ボックス 40"/>
          <p:cNvSpPr txBox="1"/>
          <p:nvPr/>
        </p:nvSpPr>
        <p:spPr>
          <a:xfrm>
            <a:off x="267051" y="801361"/>
            <a:ext cx="8515068"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東京都や全国より低い状況ではあるが、近年、女性の就業率は高まりつつある。</a:t>
            </a:r>
          </a:p>
        </p:txBody>
      </p:sp>
      <p:sp>
        <p:nvSpPr>
          <p:cNvPr id="4" name="正方形/長方形 3"/>
          <p:cNvSpPr/>
          <p:nvPr/>
        </p:nvSpPr>
        <p:spPr>
          <a:xfrm>
            <a:off x="221572" y="3833917"/>
            <a:ext cx="8808128"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結婚・出産・子育て期にあたる年代の女性の就業率が下がる、いわゆる「</a:t>
            </a:r>
            <a:r>
              <a:rPr kumimoji="1" lang="en-US" altLang="ja-JP"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M</a:t>
            </a:r>
            <a:r>
              <a:rPr kumimoji="1" lang="ja-JP" altLang="en-US"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字カーブ」の谷は依然として</a:t>
            </a:r>
            <a:r>
              <a:rPr kumimoji="1" lang="ja-JP" altLang="en-US" sz="10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全国に</a:t>
            </a:r>
            <a:r>
              <a:rPr kumimoji="1" lang="ja-JP" altLang="en-US"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比べて低いが、大阪における女性の就業率は、改革前から全年齢層</a:t>
            </a:r>
            <a:r>
              <a:rPr kumimoji="1" lang="ja-JP" altLang="en-US" sz="10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で改善</a:t>
            </a:r>
            <a:r>
              <a:rPr kumimoji="1" lang="ja-JP" altLang="en-US"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している。</a:t>
            </a:r>
          </a:p>
        </p:txBody>
      </p:sp>
      <p:sp>
        <p:nvSpPr>
          <p:cNvPr id="46" name="テキスト ボックス 45"/>
          <p:cNvSpPr txBox="1"/>
          <p:nvPr/>
        </p:nvSpPr>
        <p:spPr>
          <a:xfrm>
            <a:off x="255231" y="3523052"/>
            <a:ext cx="8603088" cy="310865"/>
          </a:xfrm>
          <a:prstGeom prst="rect">
            <a:avLst/>
          </a:prstGeom>
          <a:solidFill>
            <a:schemeClr val="accent2">
              <a:lumMod val="40000"/>
              <a:lumOff val="60000"/>
            </a:schemeClr>
          </a:solidFill>
          <a:ln>
            <a:solidFill>
              <a:schemeClr val="accent2"/>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400" b="1"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0" lang="ja-JP" altLang="en-US"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Ｍ</a:t>
            </a:r>
            <a:r>
              <a:rPr kumimoji="0" lang="ja-JP" altLang="en-US" sz="1400" b="1"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cs typeface="+mn-cs"/>
              </a:rPr>
              <a:t>字カーブの推移</a:t>
            </a:r>
            <a:r>
              <a:rPr kumimoji="0" lang="en-US" altLang="ja-JP"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endParaRPr kumimoji="0" lang="ja-JP" altLang="en-US"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49" name="テキスト ボックス 48"/>
          <p:cNvSpPr txBox="1"/>
          <p:nvPr/>
        </p:nvSpPr>
        <p:spPr>
          <a:xfrm>
            <a:off x="5048250" y="6616005"/>
            <a:ext cx="2520000" cy="215444"/>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出典：「</a:t>
            </a:r>
            <a:r>
              <a:rPr kumimoji="1" lang="en-US" altLang="ja-JP" sz="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201</a:t>
            </a:r>
            <a:r>
              <a:rPr kumimoji="1" lang="ja-JP" altLang="en-US" sz="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７就業</a:t>
            </a:r>
            <a:r>
              <a:rPr kumimoji="1" lang="ja-JP" altLang="en-US"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構造基本</a:t>
            </a:r>
            <a:r>
              <a:rPr kumimoji="1" lang="ja-JP" altLang="en-US" sz="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調査」</a:t>
            </a:r>
            <a:r>
              <a:rPr kumimoji="1" lang="ja-JP" altLang="en-US"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t>
            </a:r>
          </a:p>
        </p:txBody>
      </p:sp>
      <p:sp>
        <p:nvSpPr>
          <p:cNvPr id="47" name="テキスト ボックス 46"/>
          <p:cNvSpPr txBox="1"/>
          <p:nvPr/>
        </p:nvSpPr>
        <p:spPr>
          <a:xfrm>
            <a:off x="221572" y="6627465"/>
            <a:ext cx="4548192" cy="215444"/>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出典：「</a:t>
            </a:r>
            <a:r>
              <a:rPr kumimoji="1" lang="en-US" altLang="ja-JP" sz="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2012</a:t>
            </a:r>
            <a:r>
              <a:rPr kumimoji="1" lang="ja-JP" altLang="en-US"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就業構造基本</a:t>
            </a:r>
            <a:r>
              <a:rPr kumimoji="1" lang="ja-JP" altLang="en-US" sz="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調査」</a:t>
            </a:r>
            <a:r>
              <a:rPr kumimoji="1" lang="ja-JP" altLang="en-US"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t>
            </a:r>
          </a:p>
        </p:txBody>
      </p:sp>
      <p:sp>
        <p:nvSpPr>
          <p:cNvPr id="32" name="スライド番号プレースホルダー 3"/>
          <p:cNvSpPr>
            <a:spLocks noGrp="1"/>
          </p:cNvSpPr>
          <p:nvPr>
            <p:ph type="sldNum" sz="quarter" idx="12"/>
          </p:nvPr>
        </p:nvSpPr>
        <p:spPr>
          <a:xfrm>
            <a:off x="7086600" y="6568796"/>
            <a:ext cx="20574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8CA411-231B-42B9-AF63-97A64194AA60}" type="slidenum">
              <a:rPr kumimoji="1" lang="ja-JP" altLang="en-US" sz="1400" b="1" i="0" u="none" strike="noStrike" kern="1200" cap="none" spc="0" normalizeH="0" baseline="0" noProof="0" smtClean="0">
                <a:ln>
                  <a:noFill/>
                </a:ln>
                <a:solidFill>
                  <a:prstClr val="black"/>
                </a:solidFill>
                <a:effectLst/>
                <a:uLnTx/>
                <a:uFillTx/>
                <a:latin typeface="Calibri" panose="020F0502020204030204"/>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1" lang="ja-JP" altLang="en-US" sz="1400" b="1"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pic>
        <p:nvPicPr>
          <p:cNvPr id="36" name="図 35"/>
          <p:cNvPicPr>
            <a:picLocks noChangeAspect="1"/>
          </p:cNvPicPr>
          <p:nvPr/>
        </p:nvPicPr>
        <p:blipFill rotWithShape="1">
          <a:blip r:embed="rId4"/>
          <a:srcRect b="8604"/>
          <a:stretch/>
        </p:blipFill>
        <p:spPr>
          <a:xfrm>
            <a:off x="192749" y="4142181"/>
            <a:ext cx="4140782" cy="2465561"/>
          </a:xfrm>
          <a:prstGeom prst="rect">
            <a:avLst/>
          </a:prstGeom>
        </p:spPr>
      </p:pic>
      <p:pic>
        <p:nvPicPr>
          <p:cNvPr id="2" name="図 1"/>
          <p:cNvPicPr>
            <a:picLocks noChangeAspect="1"/>
          </p:cNvPicPr>
          <p:nvPr/>
        </p:nvPicPr>
        <p:blipFill>
          <a:blip r:embed="rId5"/>
          <a:stretch>
            <a:fillRect/>
          </a:stretch>
        </p:blipFill>
        <p:spPr>
          <a:xfrm>
            <a:off x="4796214" y="4151929"/>
            <a:ext cx="4233486" cy="2343486"/>
          </a:xfrm>
          <a:prstGeom prst="rect">
            <a:avLst/>
          </a:prstGeom>
        </p:spPr>
      </p:pic>
      <p:cxnSp>
        <p:nvCxnSpPr>
          <p:cNvPr id="40" name="直線矢印コネクタ 39"/>
          <p:cNvCxnSpPr/>
          <p:nvPr/>
        </p:nvCxnSpPr>
        <p:spPr>
          <a:xfrm>
            <a:off x="5486400" y="4610100"/>
            <a:ext cx="298038" cy="138666"/>
          </a:xfrm>
          <a:prstGeom prst="straightConnector1">
            <a:avLst/>
          </a:prstGeom>
          <a:ln w="3175">
            <a:tailEnd type="triangle"/>
          </a:ln>
        </p:spPr>
        <p:style>
          <a:lnRef idx="1">
            <a:schemeClr val="dk1"/>
          </a:lnRef>
          <a:fillRef idx="0">
            <a:schemeClr val="dk1"/>
          </a:fillRef>
          <a:effectRef idx="0">
            <a:schemeClr val="dk1"/>
          </a:effectRef>
          <a:fontRef idx="minor">
            <a:schemeClr val="tx1"/>
          </a:fontRef>
        </p:style>
      </p:cxnSp>
      <p:sp>
        <p:nvSpPr>
          <p:cNvPr id="44" name="正方形/長方形 43"/>
          <p:cNvSpPr/>
          <p:nvPr/>
        </p:nvSpPr>
        <p:spPr>
          <a:xfrm>
            <a:off x="5117227" y="4659278"/>
            <a:ext cx="734091" cy="1832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（全国・女性）</a:t>
            </a:r>
            <a:endParaRPr kumimoji="1" lang="ja-JP" altLang="en-US" sz="6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45" name="テキスト ボックス 44"/>
          <p:cNvSpPr txBox="1"/>
          <p:nvPr/>
        </p:nvSpPr>
        <p:spPr>
          <a:xfrm>
            <a:off x="8500590" y="5121025"/>
            <a:ext cx="696012"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6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全国・女性</a:t>
            </a:r>
          </a:p>
        </p:txBody>
      </p:sp>
      <p:sp>
        <p:nvSpPr>
          <p:cNvPr id="48" name="テキスト ボックス 47"/>
          <p:cNvSpPr txBox="1"/>
          <p:nvPr/>
        </p:nvSpPr>
        <p:spPr>
          <a:xfrm>
            <a:off x="8486695" y="5809842"/>
            <a:ext cx="625332"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6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大阪府・女性</a:t>
            </a:r>
          </a:p>
        </p:txBody>
      </p:sp>
      <p:sp>
        <p:nvSpPr>
          <p:cNvPr id="51" name="正方形/長方形 50"/>
          <p:cNvSpPr/>
          <p:nvPr/>
        </p:nvSpPr>
        <p:spPr>
          <a:xfrm>
            <a:off x="5532424" y="5424918"/>
            <a:ext cx="868749" cy="2498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（大阪府・女性）</a:t>
            </a:r>
            <a:endParaRPr kumimoji="1" lang="ja-JP" altLang="en-US" sz="6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cxnSp>
        <p:nvCxnSpPr>
          <p:cNvPr id="58" name="直線矢印コネクタ 57"/>
          <p:cNvCxnSpPr/>
          <p:nvPr/>
        </p:nvCxnSpPr>
        <p:spPr>
          <a:xfrm flipV="1">
            <a:off x="5784438" y="4968721"/>
            <a:ext cx="17930" cy="336970"/>
          </a:xfrm>
          <a:prstGeom prst="straightConnector1">
            <a:avLst/>
          </a:prstGeom>
          <a:ln w="3175">
            <a:tailEnd type="triangle"/>
          </a:ln>
        </p:spPr>
        <p:style>
          <a:lnRef idx="1">
            <a:schemeClr val="dk1"/>
          </a:lnRef>
          <a:fillRef idx="0">
            <a:schemeClr val="dk1"/>
          </a:fillRef>
          <a:effectRef idx="0">
            <a:schemeClr val="dk1"/>
          </a:effectRef>
          <a:fontRef idx="minor">
            <a:schemeClr val="tx1"/>
          </a:fontRef>
        </p:style>
      </p:cxnSp>
      <p:sp>
        <p:nvSpPr>
          <p:cNvPr id="39" name="テキスト ボックス 38"/>
          <p:cNvSpPr txBox="1"/>
          <p:nvPr/>
        </p:nvSpPr>
        <p:spPr>
          <a:xfrm>
            <a:off x="7139940" y="3276000"/>
            <a:ext cx="1716060" cy="215444"/>
          </a:xfrm>
          <a:prstGeom prst="rect">
            <a:avLst/>
          </a:prstGeom>
          <a:noFill/>
        </p:spPr>
        <p:txBody>
          <a:bodyPr wrap="square" lIns="36000" tIns="36000" rIns="36000" bIns="36000" rtlCol="0">
            <a:noAutofit/>
          </a:bodyPr>
          <a:lstStyle/>
          <a:p>
            <a:r>
              <a:rPr kumimoji="1" lang="ja-JP" altLang="en-US" sz="800" dirty="0" smtClean="0">
                <a:latin typeface="BIZ UDPゴシック" panose="020B0400000000000000" pitchFamily="50" charset="-128"/>
                <a:ea typeface="BIZ UDPゴシック" panose="020B0400000000000000" pitchFamily="50" charset="-128"/>
              </a:rPr>
              <a:t>出典：「</a:t>
            </a:r>
            <a:r>
              <a:rPr lang="en-US" altLang="ja-JP" sz="800" dirty="0" smtClean="0">
                <a:latin typeface="BIZ UDPゴシック" panose="020B0400000000000000" pitchFamily="50" charset="-128"/>
                <a:ea typeface="BIZ UDPゴシック" panose="020B0400000000000000" pitchFamily="50" charset="-128"/>
              </a:rPr>
              <a:t>2017</a:t>
            </a:r>
            <a:r>
              <a:rPr lang="ja-JP" altLang="en-US" sz="800" dirty="0" smtClean="0">
                <a:latin typeface="BIZ UDPゴシック" panose="020B0400000000000000" pitchFamily="50" charset="-128"/>
                <a:ea typeface="BIZ UDPゴシック" panose="020B0400000000000000" pitchFamily="50" charset="-128"/>
              </a:rPr>
              <a:t>就業</a:t>
            </a:r>
            <a:r>
              <a:rPr lang="ja-JP" altLang="en-US" sz="800" dirty="0">
                <a:latin typeface="BIZ UDPゴシック" panose="020B0400000000000000" pitchFamily="50" charset="-128"/>
                <a:ea typeface="BIZ UDPゴシック" panose="020B0400000000000000" pitchFamily="50" charset="-128"/>
              </a:rPr>
              <a:t>構造基本</a:t>
            </a:r>
            <a:r>
              <a:rPr lang="ja-JP" altLang="en-US" sz="800" dirty="0" smtClean="0">
                <a:latin typeface="BIZ UDPゴシック" panose="020B0400000000000000" pitchFamily="50" charset="-128"/>
                <a:ea typeface="BIZ UDPゴシック" panose="020B0400000000000000" pitchFamily="50" charset="-128"/>
              </a:rPr>
              <a:t>調査」</a:t>
            </a:r>
            <a:r>
              <a:rPr lang="ja-JP" altLang="en-US" sz="800" dirty="0">
                <a:latin typeface="BIZ UDPゴシック" panose="020B0400000000000000" pitchFamily="50" charset="-128"/>
                <a:ea typeface="BIZ UDPゴシック" panose="020B0400000000000000" pitchFamily="50" charset="-128"/>
              </a:rPr>
              <a:t>　</a:t>
            </a:r>
            <a:endParaRPr kumimoji="1" lang="ja-JP" altLang="en-US" sz="800" dirty="0">
              <a:latin typeface="BIZ UDPゴシック" panose="020B0400000000000000" pitchFamily="50" charset="-128"/>
              <a:ea typeface="BIZ UDPゴシック" panose="020B0400000000000000" pitchFamily="50" charset="-128"/>
            </a:endParaRPr>
          </a:p>
        </p:txBody>
      </p:sp>
      <p:sp>
        <p:nvSpPr>
          <p:cNvPr id="42" name="テキスト ボックス 41"/>
          <p:cNvSpPr txBox="1"/>
          <p:nvPr/>
        </p:nvSpPr>
        <p:spPr>
          <a:xfrm>
            <a:off x="5611321" y="1027497"/>
            <a:ext cx="2601023" cy="215444"/>
          </a:xfrm>
          <a:prstGeom prst="rect">
            <a:avLst/>
          </a:prstGeom>
          <a:solidFill>
            <a:schemeClr val="bg1"/>
          </a:solidFill>
        </p:spPr>
        <p:txBody>
          <a:bodyPr wrap="square" rtlCol="0">
            <a:spAutoFit/>
          </a:bodyPr>
          <a:lstStyle/>
          <a:p>
            <a:r>
              <a:rPr kumimoji="1" lang="en-US" altLang="ja-JP" sz="800" dirty="0" smtClean="0">
                <a:latin typeface="BIZ UDPゴシック" panose="020B0400000000000000" pitchFamily="50" charset="-128"/>
                <a:ea typeface="BIZ UDPゴシック" panose="020B0400000000000000" pitchFamily="50" charset="-128"/>
              </a:rPr>
              <a:t>2017</a:t>
            </a:r>
            <a:r>
              <a:rPr kumimoji="1" lang="ja-JP" altLang="en-US" sz="800" dirty="0" smtClean="0">
                <a:latin typeface="BIZ UDPゴシック" panose="020B0400000000000000" pitchFamily="50" charset="-128"/>
                <a:ea typeface="BIZ UDPゴシック" panose="020B0400000000000000" pitchFamily="50" charset="-128"/>
              </a:rPr>
              <a:t>年</a:t>
            </a:r>
            <a:r>
              <a:rPr lang="ja-JP" altLang="en-US" sz="800" dirty="0" smtClean="0">
                <a:latin typeface="BIZ UDPゴシック" panose="020B0400000000000000" pitchFamily="50" charset="-128"/>
                <a:ea typeface="BIZ UDPゴシック" panose="020B0400000000000000" pitchFamily="50" charset="-128"/>
              </a:rPr>
              <a:t>就業</a:t>
            </a:r>
            <a:r>
              <a:rPr lang="ja-JP" altLang="en-US" sz="800" dirty="0">
                <a:latin typeface="BIZ UDPゴシック" panose="020B0400000000000000" pitchFamily="50" charset="-128"/>
                <a:ea typeface="BIZ UDPゴシック" panose="020B0400000000000000" pitchFamily="50" charset="-128"/>
              </a:rPr>
              <a:t>構造基本</a:t>
            </a:r>
            <a:r>
              <a:rPr lang="ja-JP" altLang="en-US" sz="800" dirty="0" smtClean="0">
                <a:latin typeface="BIZ UDPゴシック" panose="020B0400000000000000" pitchFamily="50" charset="-128"/>
                <a:ea typeface="BIZ UDPゴシック" panose="020B0400000000000000" pitchFamily="50" charset="-128"/>
              </a:rPr>
              <a:t>調査（</a:t>
            </a:r>
            <a:r>
              <a:rPr lang="en-US" altLang="ja-JP" sz="800" dirty="0" smtClean="0">
                <a:latin typeface="BIZ UDPゴシック" panose="020B0400000000000000" pitchFamily="50" charset="-128"/>
                <a:ea typeface="BIZ UDPゴシック" panose="020B0400000000000000" pitchFamily="50" charset="-128"/>
              </a:rPr>
              <a:t>20</a:t>
            </a:r>
            <a:r>
              <a:rPr lang="ja-JP" altLang="en-US" sz="800" dirty="0" smtClean="0">
                <a:latin typeface="BIZ UDPゴシック" panose="020B0400000000000000" pitchFamily="50" charset="-128"/>
                <a:ea typeface="BIZ UDPゴシック" panose="020B0400000000000000" pitchFamily="50" charset="-128"/>
              </a:rPr>
              <a:t>－</a:t>
            </a:r>
            <a:r>
              <a:rPr lang="en-US" altLang="ja-JP" sz="800" dirty="0" smtClean="0">
                <a:latin typeface="BIZ UDPゴシック" panose="020B0400000000000000" pitchFamily="50" charset="-128"/>
                <a:ea typeface="BIZ UDPゴシック" panose="020B0400000000000000" pitchFamily="50" charset="-128"/>
              </a:rPr>
              <a:t>59</a:t>
            </a:r>
            <a:r>
              <a:rPr lang="ja-JP" altLang="en-US" sz="800" dirty="0" smtClean="0">
                <a:latin typeface="BIZ UDPゴシック" panose="020B0400000000000000" pitchFamily="50" charset="-128"/>
                <a:ea typeface="BIZ UDPゴシック" panose="020B0400000000000000" pitchFamily="50" charset="-128"/>
              </a:rPr>
              <a:t>歳　女性就業率）</a:t>
            </a:r>
            <a:r>
              <a:rPr lang="ja-JP" altLang="en-US" sz="800" dirty="0">
                <a:latin typeface="BIZ UDPゴシック" panose="020B0400000000000000" pitchFamily="50" charset="-128"/>
                <a:ea typeface="BIZ UDPゴシック" panose="020B0400000000000000" pitchFamily="50" charset="-128"/>
              </a:rPr>
              <a:t>　</a:t>
            </a:r>
            <a:endParaRPr kumimoji="1" lang="ja-JP" altLang="en-US" sz="800" dirty="0">
              <a:latin typeface="BIZ UDPゴシック" panose="020B0400000000000000" pitchFamily="50" charset="-128"/>
              <a:ea typeface="BIZ UDPゴシック" panose="020B0400000000000000" pitchFamily="50" charset="-128"/>
            </a:endParaRPr>
          </a:p>
        </p:txBody>
      </p:sp>
      <p:cxnSp>
        <p:nvCxnSpPr>
          <p:cNvPr id="9" name="直線コネクタ 8"/>
          <p:cNvCxnSpPr/>
          <p:nvPr/>
        </p:nvCxnSpPr>
        <p:spPr>
          <a:xfrm>
            <a:off x="4296530" y="4245387"/>
            <a:ext cx="445202" cy="0"/>
          </a:xfrm>
          <a:prstGeom prst="line">
            <a:avLst/>
          </a:prstGeom>
          <a:ln w="0">
            <a:solidFill>
              <a:schemeClr val="tx1">
                <a:alpha val="32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3" name="直線コネクタ 42"/>
          <p:cNvCxnSpPr/>
          <p:nvPr/>
        </p:nvCxnSpPr>
        <p:spPr>
          <a:xfrm>
            <a:off x="4296526" y="4550198"/>
            <a:ext cx="445202" cy="0"/>
          </a:xfrm>
          <a:prstGeom prst="line">
            <a:avLst/>
          </a:prstGeom>
          <a:ln w="0">
            <a:solidFill>
              <a:schemeClr val="tx1">
                <a:alpha val="32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0" name="直線コネクタ 49"/>
          <p:cNvCxnSpPr/>
          <p:nvPr/>
        </p:nvCxnSpPr>
        <p:spPr>
          <a:xfrm>
            <a:off x="4315568" y="4859769"/>
            <a:ext cx="445202" cy="0"/>
          </a:xfrm>
          <a:prstGeom prst="line">
            <a:avLst/>
          </a:prstGeom>
          <a:ln w="0">
            <a:solidFill>
              <a:schemeClr val="tx1">
                <a:alpha val="32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2" name="直線コネクタ 51"/>
          <p:cNvCxnSpPr/>
          <p:nvPr/>
        </p:nvCxnSpPr>
        <p:spPr>
          <a:xfrm>
            <a:off x="4320335" y="5155057"/>
            <a:ext cx="445202" cy="0"/>
          </a:xfrm>
          <a:prstGeom prst="line">
            <a:avLst/>
          </a:prstGeom>
          <a:ln w="0">
            <a:solidFill>
              <a:schemeClr val="tx1">
                <a:alpha val="32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3" name="直線コネクタ 52"/>
          <p:cNvCxnSpPr/>
          <p:nvPr/>
        </p:nvCxnSpPr>
        <p:spPr>
          <a:xfrm>
            <a:off x="4306042" y="5459861"/>
            <a:ext cx="445202" cy="0"/>
          </a:xfrm>
          <a:prstGeom prst="line">
            <a:avLst/>
          </a:prstGeom>
          <a:ln w="0">
            <a:solidFill>
              <a:schemeClr val="tx1">
                <a:alpha val="32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4" name="直線コネクタ 53"/>
          <p:cNvCxnSpPr/>
          <p:nvPr/>
        </p:nvCxnSpPr>
        <p:spPr>
          <a:xfrm>
            <a:off x="4315561" y="5769432"/>
            <a:ext cx="445202" cy="0"/>
          </a:xfrm>
          <a:prstGeom prst="line">
            <a:avLst/>
          </a:prstGeom>
          <a:ln w="0">
            <a:solidFill>
              <a:schemeClr val="tx1">
                <a:alpha val="32000"/>
              </a:schemeClr>
            </a:solidFill>
            <a:prstDash val="dash"/>
          </a:ln>
        </p:spPr>
        <p:style>
          <a:lnRef idx="1">
            <a:schemeClr val="accent1"/>
          </a:lnRef>
          <a:fillRef idx="0">
            <a:schemeClr val="accent1"/>
          </a:fillRef>
          <a:effectRef idx="0">
            <a:schemeClr val="accent1"/>
          </a:effectRef>
          <a:fontRef idx="minor">
            <a:schemeClr val="tx1"/>
          </a:fontRef>
        </p:style>
      </p:cxnSp>
      <p:sp>
        <p:nvSpPr>
          <p:cNvPr id="7" name="右矢印 6"/>
          <p:cNvSpPr/>
          <p:nvPr/>
        </p:nvSpPr>
        <p:spPr>
          <a:xfrm>
            <a:off x="4461020" y="5185807"/>
            <a:ext cx="283511" cy="711907"/>
          </a:xfrm>
          <a:prstGeom prst="rightArrow">
            <a:avLst/>
          </a:prstGeom>
          <a:solidFill>
            <a:schemeClr val="accent3">
              <a:lumMod val="40000"/>
              <a:lumOff val="6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cxnSp>
        <p:nvCxnSpPr>
          <p:cNvPr id="8" name="直線矢印コネクタ 7"/>
          <p:cNvCxnSpPr/>
          <p:nvPr/>
        </p:nvCxnSpPr>
        <p:spPr>
          <a:xfrm>
            <a:off x="7406640" y="1489166"/>
            <a:ext cx="1080055" cy="767337"/>
          </a:xfrm>
          <a:prstGeom prst="straightConnector1">
            <a:avLst/>
          </a:prstGeom>
          <a:ln w="3175">
            <a:solidFill>
              <a:schemeClr val="tx1">
                <a:lumMod val="65000"/>
                <a:lumOff val="35000"/>
              </a:schemeClr>
            </a:solidFill>
            <a:tailEnd type="triangle" w="sm" len="sm"/>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9109942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テキスト ボックス 33"/>
          <p:cNvSpPr txBox="1"/>
          <p:nvPr/>
        </p:nvSpPr>
        <p:spPr>
          <a:xfrm>
            <a:off x="432000" y="908268"/>
            <a:ext cx="8316000" cy="2339757"/>
          </a:xfrm>
          <a:prstGeom prst="rect">
            <a:avLst/>
          </a:prstGeom>
          <a:noFill/>
        </p:spPr>
        <p:txBody>
          <a:bodyPr wrap="square" lIns="36000" tIns="36000" rIns="36000" bIns="36000" rtlCol="0">
            <a:no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2020</a:t>
            </a:r>
            <a:r>
              <a:rPr kumimoji="1" lang="ja-JP" altLang="en-US"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年より新型コロナウイルス</a:t>
            </a:r>
            <a:r>
              <a:rPr kumimoji="1" lang="ja-JP" altLang="en-US" sz="14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感染症が</a:t>
            </a:r>
            <a:r>
              <a:rPr kumimoji="1" lang="ja-JP" altLang="en-US"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拡大</a:t>
            </a:r>
            <a:r>
              <a:rPr kumimoji="1" lang="ja-JP" altLang="en-US" sz="14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し</a:t>
            </a:r>
            <a:r>
              <a:rPr kumimoji="1" lang="ja-JP" altLang="en-US"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、社会情勢は大きく変化するとともに、</a:t>
            </a:r>
            <a:r>
              <a:rPr kumimoji="1"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インバウンド</a:t>
            </a:r>
            <a:r>
              <a:rPr kumimoji="1" lang="ja-JP" altLang="en-US"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は</a:t>
            </a:r>
            <a:r>
              <a:rPr kumimoji="1" lang="ja-JP" altLang="en-US" sz="14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ほぼ無くなった。</a:t>
            </a:r>
            <a:endParaRPr kumimoji="1" lang="en-US" altLang="ja-JP" sz="14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1" lang="en-US" altLang="ja-JP" sz="9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4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しかし</a:t>
            </a:r>
            <a:r>
              <a:rPr kumimoji="1" lang="ja-JP" altLang="en-US"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、現在は</a:t>
            </a:r>
            <a:r>
              <a:rPr kumimoji="1"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中小企業景況調査</a:t>
            </a:r>
            <a:r>
              <a:rPr kumimoji="1" lang="ja-JP" altLang="en-US"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で</a:t>
            </a:r>
            <a:r>
              <a:rPr kumimoji="1" lang="ja-JP" altLang="en-US" sz="14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悪化がみられる</a:t>
            </a:r>
            <a:r>
              <a:rPr kumimoji="1" lang="ja-JP" altLang="en-US"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ものの、</a:t>
            </a:r>
            <a:r>
              <a:rPr kumimoji="1"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有効求人</a:t>
            </a:r>
            <a:r>
              <a:rPr kumimoji="1" lang="ja-JP" altLang="en-US" sz="14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倍率</a:t>
            </a:r>
            <a:r>
              <a:rPr kumimoji="1" lang="ja-JP" altLang="en-US" sz="14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は</a:t>
            </a:r>
            <a:r>
              <a:rPr kumimoji="1" lang="ja-JP" altLang="en-US"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改善傾向</a:t>
            </a:r>
            <a:r>
              <a:rPr kumimoji="1" lang="ja-JP" altLang="en-US" sz="14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endParaRPr kumimoji="1" lang="en-US" altLang="ja-JP" sz="14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1" lang="en-US" altLang="ja-JP" sz="9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4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商業地価</a:t>
            </a:r>
            <a:r>
              <a:rPr kumimoji="1" lang="ja-JP" altLang="en-US" sz="14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については、コロナ禍前の地価上昇率は</a:t>
            </a:r>
            <a:r>
              <a:rPr kumimoji="1" lang="en-US" altLang="ja-JP" sz="14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2016</a:t>
            </a:r>
            <a:r>
              <a:rPr kumimoji="1" lang="ja-JP" altLang="en-US" sz="14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年から東京</a:t>
            </a:r>
            <a:r>
              <a:rPr kumimoji="1" lang="en-US" altLang="ja-JP" sz="14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23</a:t>
            </a:r>
            <a:r>
              <a:rPr kumimoji="1" lang="ja-JP" altLang="en-US" sz="14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特別区をしのぎ全国</a:t>
            </a:r>
            <a:r>
              <a:rPr kumimoji="1" lang="en-US" altLang="ja-JP" sz="14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1</a:t>
            </a:r>
            <a:r>
              <a:rPr kumimoji="1" lang="ja-JP" altLang="en-US" sz="14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位の上昇率となったがコロナ後に低下。近年</a:t>
            </a:r>
            <a:r>
              <a:rPr kumimoji="1" lang="ja-JP" altLang="en-US"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は、他都市と少し差があるものの、直近では回復傾向</a:t>
            </a:r>
            <a:r>
              <a:rPr kumimoji="1" lang="ja-JP" altLang="en-US" sz="14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endParaRPr kumimoji="1" lang="en-US" altLang="ja-JP" sz="14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1"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4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大阪市</a:t>
            </a:r>
            <a:r>
              <a:rPr kumimoji="1"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の人口転入出</a:t>
            </a:r>
            <a:r>
              <a:rPr kumimoji="1" lang="ja-JP" altLang="en-US"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について、コロナ後に落ち込みがみられるが、依然として転入が転出を上回っており、</a:t>
            </a:r>
            <a:r>
              <a:rPr kumimoji="1" lang="en-US" altLang="ja-JP"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2021</a:t>
            </a:r>
            <a:r>
              <a:rPr kumimoji="1" lang="ja-JP" altLang="en-US"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年の転入人口は２０の政令指定都市中、</a:t>
            </a:r>
            <a:r>
              <a:rPr kumimoji="1" lang="en-US" altLang="ja-JP"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4</a:t>
            </a:r>
            <a:r>
              <a:rPr kumimoji="1" lang="ja-JP" altLang="en-US"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番目に多い</a:t>
            </a:r>
            <a:r>
              <a:rPr kumimoji="1" lang="ja-JP" altLang="en-US" sz="14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endParaRPr kumimoji="1" lang="en-US" altLang="ja-JP" sz="14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1" lang="en-US" altLang="ja-JP" sz="9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4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宿泊施設客室稼働率</a:t>
            </a:r>
            <a:r>
              <a:rPr kumimoji="1" lang="ja-JP" altLang="en-US" sz="14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は悪化しているが、インバウンドの回復・増加もあり、ホテル建設が進んでいる。</a:t>
            </a:r>
            <a:endParaRPr kumimoji="1" lang="ja-JP" altLang="en-US"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10" name="テキスト ボックス 9"/>
          <p:cNvSpPr txBox="1"/>
          <p:nvPr/>
        </p:nvSpPr>
        <p:spPr>
          <a:xfrm>
            <a:off x="360000" y="36000"/>
            <a:ext cx="8640000" cy="828000"/>
          </a:xfrm>
          <a:prstGeom prst="rect">
            <a:avLst/>
          </a:prstGeom>
          <a:noFill/>
        </p:spPr>
        <p:txBody>
          <a:bodyPr wrap="square" lIns="36000" tIns="36000" rIns="36000" bIns="3600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３</a:t>
            </a:r>
            <a:r>
              <a:rPr kumimoji="1" lang="en-US" altLang="ja-JP" sz="24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1" lang="ja-JP" altLang="en-US" sz="24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指標</a:t>
            </a:r>
            <a:r>
              <a:rPr kumimoji="1" lang="ja-JP" altLang="en-US" sz="2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でみる大阪の</a:t>
            </a:r>
            <a:r>
              <a:rPr kumimoji="1" lang="ja-JP" altLang="en-US" sz="24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変化</a:t>
            </a:r>
            <a:endParaRPr kumimoji="1" lang="en-US" altLang="ja-JP" sz="24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1" lang="ja-JP" altLang="en-US" sz="20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⑶</a:t>
            </a:r>
            <a:r>
              <a:rPr kumimoji="1" lang="ja-JP" altLang="en-US" sz="2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1" lang="ja-JP" altLang="en-US" sz="20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企業／経済（新型コロナウイルス拡大後）</a:t>
            </a:r>
            <a:endParaRPr kumimoji="1" lang="ja-JP" altLang="en-US" sz="2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cxnSp>
        <p:nvCxnSpPr>
          <p:cNvPr id="11" name="直線コネクタ 10"/>
          <p:cNvCxnSpPr/>
          <p:nvPr/>
        </p:nvCxnSpPr>
        <p:spPr>
          <a:xfrm>
            <a:off x="216000" y="850275"/>
            <a:ext cx="8676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スライド番号プレースホルダー 3"/>
          <p:cNvSpPr>
            <a:spLocks noGrp="1"/>
          </p:cNvSpPr>
          <p:nvPr>
            <p:ph type="sldNum" sz="quarter" idx="12"/>
          </p:nvPr>
        </p:nvSpPr>
        <p:spPr>
          <a:xfrm>
            <a:off x="7086600" y="6559271"/>
            <a:ext cx="20574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8CA411-231B-42B9-AF63-97A64194AA60}" type="slidenum">
              <a:rPr kumimoji="1" lang="ja-JP" altLang="en-US" sz="1400" b="1" i="0" u="none" strike="noStrike" kern="1200" cap="none" spc="0" normalizeH="0" baseline="0" noProof="0" smtClean="0">
                <a:ln>
                  <a:noFill/>
                </a:ln>
                <a:solidFill>
                  <a:prstClr val="black"/>
                </a:solidFill>
                <a:effectLst/>
                <a:uLnTx/>
                <a:uFillTx/>
                <a:latin typeface="Calibri" panose="020F0502020204030204"/>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1" lang="ja-JP" altLang="en-US" sz="1400" b="1"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7" name="テキスト ボックス 6"/>
          <p:cNvSpPr txBox="1"/>
          <p:nvPr/>
        </p:nvSpPr>
        <p:spPr>
          <a:xfrm>
            <a:off x="228600" y="3893577"/>
            <a:ext cx="8410575" cy="276999"/>
          </a:xfrm>
          <a:prstGeom prst="rect">
            <a:avLst/>
          </a:prstGeom>
          <a:solidFill>
            <a:schemeClr val="accent2">
              <a:lumMod val="40000"/>
              <a:lumOff val="60000"/>
            </a:schemeClr>
          </a:solidFill>
          <a:ln>
            <a:solidFill>
              <a:schemeClr val="accent2"/>
            </a:solidFill>
          </a:ln>
        </p:spPr>
        <p:txBody>
          <a:bodyPr wrap="square" rtlCol="0">
            <a:spAutoFit/>
          </a:bodyPr>
          <a:lstStyle/>
          <a:p>
            <a:pPr lvl="0">
              <a:defRPr/>
            </a:pPr>
            <a:r>
              <a:rPr lang="en-US" altLang="ja-JP" sz="1200" b="1" dirty="0">
                <a:solidFill>
                  <a:prstClr val="black"/>
                </a:solidFill>
                <a:latin typeface="BIZ UDPゴシック" panose="020B0400000000000000" pitchFamily="50" charset="-128"/>
                <a:ea typeface="BIZ UDPゴシック" panose="020B0400000000000000" pitchFamily="50" charset="-128"/>
              </a:rPr>
              <a:t>【</a:t>
            </a:r>
            <a:r>
              <a:rPr lang="ja-JP" altLang="en-US" sz="1200" b="1" dirty="0">
                <a:solidFill>
                  <a:prstClr val="black"/>
                </a:solidFill>
                <a:latin typeface="BIZ UDPゴシック" panose="020B0400000000000000" pitchFamily="50" charset="-128"/>
                <a:ea typeface="BIZ UDPゴシック" panose="020B0400000000000000" pitchFamily="50" charset="-128"/>
              </a:rPr>
              <a:t>景気動向指数</a:t>
            </a:r>
            <a:r>
              <a:rPr lang="en-US" altLang="ja-JP" sz="1200" b="1" dirty="0" smtClean="0">
                <a:solidFill>
                  <a:prstClr val="black"/>
                </a:solidFill>
                <a:latin typeface="BIZ UDPゴシック" panose="020B0400000000000000" pitchFamily="50" charset="-128"/>
                <a:ea typeface="BIZ UDPゴシック" panose="020B0400000000000000" pitchFamily="50" charset="-128"/>
              </a:rPr>
              <a:t>】</a:t>
            </a:r>
            <a:r>
              <a:rPr lang="ja-JP" altLang="en-US" sz="1100" b="1" dirty="0">
                <a:solidFill>
                  <a:prstClr val="black"/>
                </a:solidFill>
                <a:latin typeface="BIZ UDPゴシック" panose="020B0400000000000000" pitchFamily="50" charset="-128"/>
                <a:ea typeface="BIZ UDPゴシック" panose="020B0400000000000000" pitchFamily="50" charset="-128"/>
              </a:rPr>
              <a:t> （２０２０年以降追加）</a:t>
            </a:r>
            <a:endParaRPr kumimoji="1" lang="en-US" altLang="ja-JP" sz="11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8" name="テキスト ボックス 7">
            <a:extLst>
              <a:ext uri="{FF2B5EF4-FFF2-40B4-BE49-F238E27FC236}">
                <a16:creationId xmlns:a16="http://schemas.microsoft.com/office/drawing/2014/main" id="{81173595-9358-4680-A074-1AC91BCD0A38}"/>
              </a:ext>
            </a:extLst>
          </p:cNvPr>
          <p:cNvSpPr txBox="1"/>
          <p:nvPr/>
        </p:nvSpPr>
        <p:spPr>
          <a:xfrm>
            <a:off x="346275" y="4159905"/>
            <a:ext cx="7244579" cy="4154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大阪では、コロナの影響による落ち込み後、</a:t>
            </a:r>
            <a:r>
              <a:rPr kumimoji="1" lang="en-US" altLang="ja-JP"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2020</a:t>
            </a:r>
            <a:r>
              <a:rPr kumimoji="1" lang="ja-JP" altLang="en-US"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年５月（</a:t>
            </a:r>
            <a:r>
              <a:rPr kumimoji="1" lang="en-US" altLang="ja-JP"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69.0</a:t>
            </a:r>
            <a:r>
              <a:rPr kumimoji="1" lang="ja-JP" altLang="en-US"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）から、</a:t>
            </a:r>
            <a:r>
              <a:rPr kumimoji="1" lang="en-US" altLang="ja-JP"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2022</a:t>
            </a:r>
            <a:r>
              <a:rPr kumimoji="1" lang="ja-JP" altLang="en-US"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年</a:t>
            </a:r>
            <a:r>
              <a:rPr kumimoji="1" lang="en-US" altLang="ja-JP"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8</a:t>
            </a:r>
            <a:r>
              <a:rPr kumimoji="1" lang="ja-JP" altLang="en-US"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月（</a:t>
            </a:r>
            <a:r>
              <a:rPr kumimoji="1" lang="en-US" altLang="ja-JP"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95.0</a:t>
            </a:r>
            <a:r>
              <a:rPr kumimoji="1" lang="ja-JP" altLang="en-US"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）まで回復。</a:t>
            </a:r>
            <a:endParaRPr kumimoji="1" lang="en-US" altLang="ja-JP"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全国</a:t>
            </a: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では</a:t>
            </a:r>
            <a:r>
              <a:rPr kumimoji="1" lang="ja-JP" altLang="en-US"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en-US" altLang="ja-JP"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2020</a:t>
            </a: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年５月</a:t>
            </a:r>
            <a:r>
              <a:rPr kumimoji="1" lang="ja-JP" altLang="en-US"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en-US" altLang="ja-JP"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74.6</a:t>
            </a:r>
            <a:r>
              <a:rPr kumimoji="1" lang="ja-JP" altLang="en-US"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から、</a:t>
            </a:r>
            <a:r>
              <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2022</a:t>
            </a: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年</a:t>
            </a:r>
            <a:r>
              <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8</a:t>
            </a: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月</a:t>
            </a:r>
            <a:r>
              <a:rPr kumimoji="1" lang="ja-JP" altLang="en-US"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en-US" altLang="ja-JP"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101.8</a:t>
            </a:r>
            <a:r>
              <a:rPr kumimoji="1" lang="ja-JP" altLang="en-US"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まで回復</a:t>
            </a:r>
            <a:r>
              <a:rPr kumimoji="1" lang="ja-JP" altLang="en-US"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t>
            </a:r>
            <a:endPar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14" name="正方形/長方形 13"/>
          <p:cNvSpPr/>
          <p:nvPr/>
        </p:nvSpPr>
        <p:spPr>
          <a:xfrm>
            <a:off x="3528000" y="4581874"/>
            <a:ext cx="864000" cy="2160000"/>
          </a:xfrm>
          <a:prstGeom prst="rect">
            <a:avLst/>
          </a:prstGeom>
          <a:solidFill>
            <a:schemeClr val="bg1">
              <a:lumMod val="6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p:cNvSpPr/>
          <p:nvPr/>
        </p:nvSpPr>
        <p:spPr>
          <a:xfrm>
            <a:off x="7992000" y="4581874"/>
            <a:ext cx="864000" cy="2160000"/>
          </a:xfrm>
          <a:prstGeom prst="rect">
            <a:avLst/>
          </a:prstGeom>
          <a:solidFill>
            <a:schemeClr val="bg1">
              <a:lumMod val="6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p:cNvSpPr txBox="1"/>
          <p:nvPr/>
        </p:nvSpPr>
        <p:spPr>
          <a:xfrm>
            <a:off x="225192" y="3400134"/>
            <a:ext cx="462177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2400" dirty="0" smtClean="0">
                <a:solidFill>
                  <a:prstClr val="black"/>
                </a:solidFill>
                <a:latin typeface="BIZ UDPゴシック" panose="020B0400000000000000" pitchFamily="50" charset="-128"/>
                <a:ea typeface="BIZ UDPゴシック" panose="020B0400000000000000" pitchFamily="50" charset="-128"/>
              </a:rPr>
              <a:t>【2020</a:t>
            </a:r>
            <a:r>
              <a:rPr lang="ja-JP" altLang="en-US" sz="2400" dirty="0" smtClean="0">
                <a:solidFill>
                  <a:prstClr val="black"/>
                </a:solidFill>
                <a:latin typeface="BIZ UDPゴシック" panose="020B0400000000000000" pitchFamily="50" charset="-128"/>
                <a:ea typeface="BIZ UDPゴシック" panose="020B0400000000000000" pitchFamily="50" charset="-128"/>
              </a:rPr>
              <a:t>年以降の主要経済指標</a:t>
            </a:r>
            <a:r>
              <a:rPr kumimoji="1" lang="en-US" altLang="ja-JP" sz="24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t>
            </a:r>
            <a:endParaRPr kumimoji="1" lang="ja-JP" altLang="en-US" sz="2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cxnSp>
        <p:nvCxnSpPr>
          <p:cNvPr id="19" name="直線コネクタ 18"/>
          <p:cNvCxnSpPr/>
          <p:nvPr/>
        </p:nvCxnSpPr>
        <p:spPr>
          <a:xfrm>
            <a:off x="225192" y="3856904"/>
            <a:ext cx="874242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正方形/長方形 21"/>
          <p:cNvSpPr/>
          <p:nvPr/>
        </p:nvSpPr>
        <p:spPr>
          <a:xfrm>
            <a:off x="4766040" y="6637110"/>
            <a:ext cx="3621081"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出典：内閣府「景気動向指数」をもとに副首都推進局で作成</a:t>
            </a:r>
            <a:endParaRPr kumimoji="1" lang="en-US" altLang="zh-TW"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23" name="正方形/長方形 22"/>
          <p:cNvSpPr/>
          <p:nvPr/>
        </p:nvSpPr>
        <p:spPr>
          <a:xfrm>
            <a:off x="286856" y="6625142"/>
            <a:ext cx="3700871"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出典：大阪府「景気動向指数」をもとに副首都推進局で作成</a:t>
            </a:r>
            <a:endParaRPr kumimoji="1" lang="en-US" altLang="zh-TW"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pic>
        <p:nvPicPr>
          <p:cNvPr id="3" name="図 2"/>
          <p:cNvPicPr>
            <a:picLocks noChangeAspect="1"/>
          </p:cNvPicPr>
          <p:nvPr/>
        </p:nvPicPr>
        <p:blipFill>
          <a:blip r:embed="rId3"/>
          <a:stretch>
            <a:fillRect/>
          </a:stretch>
        </p:blipFill>
        <p:spPr>
          <a:xfrm>
            <a:off x="108000" y="4464000"/>
            <a:ext cx="4499238" cy="2267909"/>
          </a:xfrm>
          <a:prstGeom prst="rect">
            <a:avLst/>
          </a:prstGeom>
        </p:spPr>
      </p:pic>
      <p:pic>
        <p:nvPicPr>
          <p:cNvPr id="5" name="図 4"/>
          <p:cNvPicPr>
            <a:picLocks noChangeAspect="1"/>
          </p:cNvPicPr>
          <p:nvPr/>
        </p:nvPicPr>
        <p:blipFill>
          <a:blip r:embed="rId4"/>
          <a:stretch>
            <a:fillRect/>
          </a:stretch>
        </p:blipFill>
        <p:spPr>
          <a:xfrm>
            <a:off x="4572000" y="4464000"/>
            <a:ext cx="4499238" cy="2267909"/>
          </a:xfrm>
          <a:prstGeom prst="rect">
            <a:avLst/>
          </a:prstGeom>
        </p:spPr>
      </p:pic>
    </p:spTree>
    <p:extLst>
      <p:ext uri="{BB962C8B-B14F-4D97-AF65-F5344CB8AC3E}">
        <p14:creationId xmlns:p14="http://schemas.microsoft.com/office/powerpoint/2010/main" val="415164291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a:stretch>
            <a:fillRect/>
          </a:stretch>
        </p:blipFill>
        <p:spPr>
          <a:xfrm>
            <a:off x="4428000" y="1368000"/>
            <a:ext cx="4627265" cy="2249619"/>
          </a:xfrm>
          <a:prstGeom prst="rect">
            <a:avLst/>
          </a:prstGeom>
        </p:spPr>
      </p:pic>
      <p:sp>
        <p:nvSpPr>
          <p:cNvPr id="31" name="正方形/長方形 30"/>
          <p:cNvSpPr/>
          <p:nvPr/>
        </p:nvSpPr>
        <p:spPr>
          <a:xfrm>
            <a:off x="7876968" y="1358633"/>
            <a:ext cx="540000" cy="2209724"/>
          </a:xfrm>
          <a:prstGeom prst="rect">
            <a:avLst/>
          </a:prstGeom>
          <a:solidFill>
            <a:schemeClr val="bg1">
              <a:lumMod val="6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p:cNvSpPr txBox="1"/>
          <p:nvPr/>
        </p:nvSpPr>
        <p:spPr>
          <a:xfrm>
            <a:off x="225192" y="35360"/>
            <a:ext cx="462177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2400" dirty="0" smtClean="0">
                <a:solidFill>
                  <a:prstClr val="black"/>
                </a:solidFill>
                <a:latin typeface="BIZ UDPゴシック" panose="020B0400000000000000" pitchFamily="50" charset="-128"/>
                <a:ea typeface="BIZ UDPゴシック" panose="020B0400000000000000" pitchFamily="50" charset="-128"/>
              </a:rPr>
              <a:t>【2020</a:t>
            </a:r>
            <a:r>
              <a:rPr lang="ja-JP" altLang="en-US" sz="2400" dirty="0" smtClean="0">
                <a:solidFill>
                  <a:prstClr val="black"/>
                </a:solidFill>
                <a:latin typeface="BIZ UDPゴシック" panose="020B0400000000000000" pitchFamily="50" charset="-128"/>
                <a:ea typeface="BIZ UDPゴシック" panose="020B0400000000000000" pitchFamily="50" charset="-128"/>
              </a:rPr>
              <a:t>年以降の主要経済指標</a:t>
            </a:r>
            <a:r>
              <a:rPr kumimoji="1" lang="en-US" altLang="ja-JP" sz="24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t>
            </a:r>
            <a:endParaRPr kumimoji="1" lang="ja-JP" altLang="en-US" sz="2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cxnSp>
        <p:nvCxnSpPr>
          <p:cNvPr id="66" name="直線コネクタ 65"/>
          <p:cNvCxnSpPr/>
          <p:nvPr/>
        </p:nvCxnSpPr>
        <p:spPr>
          <a:xfrm>
            <a:off x="225192" y="530230"/>
            <a:ext cx="8742429"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5" name="グループ化 14"/>
          <p:cNvGrpSpPr/>
          <p:nvPr/>
        </p:nvGrpSpPr>
        <p:grpSpPr>
          <a:xfrm>
            <a:off x="179495" y="667676"/>
            <a:ext cx="4408176" cy="3178378"/>
            <a:chOff x="-35856" y="3951392"/>
            <a:chExt cx="4495467" cy="2906149"/>
          </a:xfrm>
        </p:grpSpPr>
        <p:pic>
          <p:nvPicPr>
            <p:cNvPr id="82" name="図 81"/>
            <p:cNvPicPr>
              <a:picLocks noChangeAspect="1"/>
            </p:cNvPicPr>
            <p:nvPr/>
          </p:nvPicPr>
          <p:blipFill>
            <a:blip r:embed="rId3"/>
            <a:stretch>
              <a:fillRect/>
            </a:stretch>
          </p:blipFill>
          <p:spPr>
            <a:xfrm>
              <a:off x="23577" y="4610786"/>
              <a:ext cx="4354707" cy="2158171"/>
            </a:xfrm>
            <a:prstGeom prst="rect">
              <a:avLst/>
            </a:prstGeom>
          </p:spPr>
        </p:pic>
        <p:sp>
          <p:nvSpPr>
            <p:cNvPr id="84" name="テキスト ボックス 83"/>
            <p:cNvSpPr txBox="1"/>
            <p:nvPr/>
          </p:nvSpPr>
          <p:spPr>
            <a:xfrm>
              <a:off x="-35856" y="3951392"/>
              <a:ext cx="4414141" cy="253274"/>
            </a:xfrm>
            <a:prstGeom prst="rect">
              <a:avLst/>
            </a:prstGeom>
            <a:solidFill>
              <a:schemeClr val="accent2">
                <a:lumMod val="40000"/>
                <a:lumOff val="60000"/>
              </a:schemeClr>
            </a:solidFill>
            <a:ln>
              <a:solidFill>
                <a:schemeClr val="accent2"/>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zh-TW" altLang="en-US"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中小企業景況調査</a:t>
              </a:r>
              <a:r>
                <a:rPr kumimoji="1" lang="ja-JP" altLang="en-US"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業況判断（</a:t>
              </a:r>
              <a:r>
                <a:rPr kumimoji="1" lang="en-US" altLang="ja-JP"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DI</a:t>
              </a:r>
              <a:r>
                <a:rPr kumimoji="1" lang="ja-JP" altLang="en-US"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季節調整値）</a:t>
              </a:r>
              <a:r>
                <a:rPr kumimoji="1" lang="en-US" altLang="ja-JP" sz="12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t>
              </a:r>
              <a:r>
                <a:rPr lang="ja-JP" altLang="en-US" sz="900" b="1" dirty="0" smtClean="0">
                  <a:solidFill>
                    <a:prstClr val="black"/>
                  </a:solidFill>
                  <a:latin typeface="BIZ UDPゴシック" panose="020B0400000000000000" pitchFamily="50" charset="-128"/>
                  <a:ea typeface="BIZ UDPゴシック" panose="020B0400000000000000" pitchFamily="50" charset="-128"/>
                </a:rPr>
                <a:t>（２０２０年以降追加）</a:t>
              </a:r>
              <a:endParaRPr kumimoji="1" lang="en-US" altLang="ja-JP" sz="11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86" name="テキスト ボックス 85"/>
            <p:cNvSpPr txBox="1"/>
            <p:nvPr/>
          </p:nvSpPr>
          <p:spPr>
            <a:xfrm>
              <a:off x="42426" y="4189187"/>
              <a:ext cx="4417185" cy="39398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全国と同傾向で推移。コロナ禍により、急速に悪化したが、</a:t>
              </a:r>
              <a:r>
                <a:rPr kumimoji="1" lang="en-US" altLang="ja-JP"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2020</a:t>
              </a: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年第</a:t>
              </a:r>
              <a:r>
                <a:rPr kumimoji="1" lang="en-US" altLang="ja-JP"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2</a:t>
              </a: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期を底に回復基調にあるが最新値では▲</a:t>
              </a:r>
              <a:r>
                <a:rPr kumimoji="1" lang="en-US" altLang="ja-JP"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27.7</a:t>
              </a: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と悪化している。</a:t>
              </a:r>
            </a:p>
          </p:txBody>
        </p:sp>
        <p:sp>
          <p:nvSpPr>
            <p:cNvPr id="88" name="テキスト ボックス 87"/>
            <p:cNvSpPr txBox="1"/>
            <p:nvPr/>
          </p:nvSpPr>
          <p:spPr>
            <a:xfrm>
              <a:off x="3666975" y="5317695"/>
              <a:ext cx="659130" cy="2251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en-US" altLang="ja-JP"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27.7</a:t>
              </a:r>
              <a:endParaRPr kumimoji="1" lang="ja-JP" altLang="en-US"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89" name="テキスト ボックス 88"/>
            <p:cNvSpPr txBox="1"/>
            <p:nvPr/>
          </p:nvSpPr>
          <p:spPr>
            <a:xfrm>
              <a:off x="3666976" y="4988016"/>
              <a:ext cx="641148" cy="2251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en-US" altLang="ja-JP"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19.5</a:t>
              </a:r>
              <a:endParaRPr kumimoji="1" lang="ja-JP" altLang="en-US"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90" name="テキスト ボックス 89"/>
            <p:cNvSpPr txBox="1"/>
            <p:nvPr/>
          </p:nvSpPr>
          <p:spPr>
            <a:xfrm>
              <a:off x="3577414" y="4722817"/>
              <a:ext cx="600279" cy="23216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前期比</a:t>
              </a:r>
            </a:p>
          </p:txBody>
        </p:sp>
        <p:sp>
          <p:nvSpPr>
            <p:cNvPr id="91" name="正方形/長方形 90"/>
            <p:cNvSpPr/>
            <p:nvPr/>
          </p:nvSpPr>
          <p:spPr>
            <a:xfrm>
              <a:off x="99794" y="6646480"/>
              <a:ext cx="4240949" cy="21106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出典：中小企業基盤整備機構「</a:t>
              </a:r>
              <a:r>
                <a:rPr kumimoji="1" lang="zh-TW"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中小企業景況調査</a:t>
              </a:r>
              <a:r>
                <a:rPr kumimoji="1"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」をもとに副首都推進局で作成</a:t>
              </a:r>
              <a:endParaRPr kumimoji="1" lang="en-US" altLang="zh-TW"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92" name="テキスト ボックス 91"/>
            <p:cNvSpPr txBox="1"/>
            <p:nvPr/>
          </p:nvSpPr>
          <p:spPr>
            <a:xfrm>
              <a:off x="3475347" y="6377986"/>
              <a:ext cx="651990" cy="2251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（年）</a:t>
              </a:r>
            </a:p>
          </p:txBody>
        </p:sp>
      </p:grpSp>
      <p:sp>
        <p:nvSpPr>
          <p:cNvPr id="25" name="正方形/長方形 24"/>
          <p:cNvSpPr/>
          <p:nvPr/>
        </p:nvSpPr>
        <p:spPr>
          <a:xfrm>
            <a:off x="3147163" y="1388838"/>
            <a:ext cx="788394" cy="2226384"/>
          </a:xfrm>
          <a:prstGeom prst="rect">
            <a:avLst/>
          </a:prstGeom>
          <a:solidFill>
            <a:schemeClr val="bg1">
              <a:lumMod val="6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a:extLst>
              <a:ext uri="{FF2B5EF4-FFF2-40B4-BE49-F238E27FC236}">
                <a16:creationId xmlns:a16="http://schemas.microsoft.com/office/drawing/2014/main" id="{E272E932-21FB-41AA-8D47-84DBC78E0F80}"/>
              </a:ext>
            </a:extLst>
          </p:cNvPr>
          <p:cNvSpPr txBox="1"/>
          <p:nvPr/>
        </p:nvSpPr>
        <p:spPr>
          <a:xfrm>
            <a:off x="4618146" y="687293"/>
            <a:ext cx="4408176" cy="276999"/>
          </a:xfrm>
          <a:prstGeom prst="rect">
            <a:avLst/>
          </a:prstGeom>
          <a:solidFill>
            <a:schemeClr val="accent2">
              <a:lumMod val="40000"/>
              <a:lumOff val="60000"/>
            </a:schemeClr>
          </a:solidFill>
          <a:ln>
            <a:solidFill>
              <a:schemeClr val="accent2"/>
            </a:solidFill>
          </a:ln>
        </p:spPr>
        <p:txBody>
          <a:bodyPr wrap="square" rtlCol="0">
            <a:spAutoFit/>
          </a:bodyPr>
          <a:lstStyle/>
          <a:p>
            <a:pPr lvl="0">
              <a:defRPr/>
            </a:pPr>
            <a:r>
              <a:rPr kumimoji="1" lang="en-US" altLang="ja-JP"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ja-JP" altLang="en-US"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有効求人倍率（季節調整値）</a:t>
            </a:r>
            <a:r>
              <a:rPr kumimoji="1" lang="en-US" altLang="ja-JP" sz="12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t>
            </a:r>
            <a:r>
              <a:rPr lang="ja-JP" altLang="en-US" sz="1200" b="1" dirty="0">
                <a:solidFill>
                  <a:prstClr val="black"/>
                </a:solidFill>
                <a:latin typeface="BIZ UDPゴシック" panose="020B0400000000000000" pitchFamily="50" charset="-128"/>
                <a:ea typeface="BIZ UDPゴシック" panose="020B0400000000000000" pitchFamily="50" charset="-128"/>
              </a:rPr>
              <a:t> （２０２０年以降追加）</a:t>
            </a:r>
            <a:endParaRPr kumimoji="1" lang="en-US" altLang="ja-JP"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55" name="テキスト ボックス 54"/>
          <p:cNvSpPr txBox="1"/>
          <p:nvPr/>
        </p:nvSpPr>
        <p:spPr>
          <a:xfrm>
            <a:off x="4823133" y="966133"/>
            <a:ext cx="4643638"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2019</a:t>
            </a:r>
            <a:r>
              <a:rPr kumimoji="1" lang="ja-JP" altLang="en-US"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年以降、コロナ禍により急激に落ち込むも、改善傾向。</a:t>
            </a:r>
            <a:endPar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81" name="テキスト ボックス 80">
            <a:extLst>
              <a:ext uri="{FF2B5EF4-FFF2-40B4-BE49-F238E27FC236}">
                <a16:creationId xmlns:a16="http://schemas.microsoft.com/office/drawing/2014/main" id="{E272E932-21FB-41AA-8D47-84DBC78E0F80}"/>
              </a:ext>
            </a:extLst>
          </p:cNvPr>
          <p:cNvSpPr txBox="1"/>
          <p:nvPr/>
        </p:nvSpPr>
        <p:spPr>
          <a:xfrm>
            <a:off x="188047" y="3919104"/>
            <a:ext cx="4340640" cy="276999"/>
          </a:xfrm>
          <a:prstGeom prst="rect">
            <a:avLst/>
          </a:prstGeom>
          <a:solidFill>
            <a:schemeClr val="accent2">
              <a:lumMod val="40000"/>
              <a:lumOff val="60000"/>
            </a:schemeClr>
          </a:solidFill>
          <a:ln>
            <a:solidFill>
              <a:schemeClr val="accent2"/>
            </a:solidFill>
          </a:ln>
        </p:spPr>
        <p:txBody>
          <a:bodyPr wrap="square" rtlCol="0">
            <a:spAutoFit/>
          </a:bodyPr>
          <a:lstStyle/>
          <a:p>
            <a:pPr lvl="0">
              <a:defRPr/>
            </a:pPr>
            <a:r>
              <a:rPr lang="en-US" altLang="ja-JP" sz="1200" b="1" dirty="0" smtClean="0">
                <a:solidFill>
                  <a:prstClr val="black"/>
                </a:solidFill>
                <a:latin typeface="BIZ UDPゴシック" panose="020B0400000000000000" pitchFamily="50" charset="-128"/>
                <a:ea typeface="BIZ UDPゴシック" panose="020B0400000000000000" pitchFamily="50" charset="-128"/>
              </a:rPr>
              <a:t>【</a:t>
            </a:r>
            <a:r>
              <a:rPr lang="ja-JP" altLang="en-US" sz="1200" b="1" dirty="0" smtClean="0">
                <a:solidFill>
                  <a:prstClr val="black"/>
                </a:solidFill>
                <a:latin typeface="BIZ UDPゴシック" panose="020B0400000000000000" pitchFamily="50" charset="-128"/>
                <a:ea typeface="BIZ UDPゴシック" panose="020B0400000000000000" pitchFamily="50" charset="-128"/>
              </a:rPr>
              <a:t>完全失業率</a:t>
            </a:r>
            <a:r>
              <a:rPr kumimoji="1" lang="en-US" altLang="ja-JP" sz="12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t>
            </a:r>
            <a:r>
              <a:rPr lang="ja-JP" altLang="en-US" sz="1200" b="1" dirty="0">
                <a:solidFill>
                  <a:prstClr val="black"/>
                </a:solidFill>
                <a:latin typeface="BIZ UDPゴシック" panose="020B0400000000000000" pitchFamily="50" charset="-128"/>
                <a:ea typeface="BIZ UDPゴシック" panose="020B0400000000000000" pitchFamily="50" charset="-128"/>
              </a:rPr>
              <a:t> （２０２０年以降追加）</a:t>
            </a:r>
            <a:endParaRPr kumimoji="1" lang="en-US" altLang="ja-JP"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83" name="テキスト ボックス 82"/>
          <p:cNvSpPr txBox="1"/>
          <p:nvPr/>
        </p:nvSpPr>
        <p:spPr>
          <a:xfrm>
            <a:off x="126226" y="4233640"/>
            <a:ext cx="4466187" cy="4154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050" dirty="0" smtClean="0">
                <a:solidFill>
                  <a:prstClr val="black"/>
                </a:solidFill>
                <a:latin typeface="BIZ UDPゴシック" panose="020B0400000000000000" pitchFamily="50" charset="-128"/>
                <a:ea typeface="BIZ UDPゴシック" panose="020B0400000000000000" pitchFamily="50" charset="-128"/>
              </a:rPr>
              <a:t>コロナ拡大後は、全国的に増加傾向にあるが、全国平均との差は</a:t>
            </a:r>
            <a:r>
              <a:rPr lang="en-US" altLang="ja-JP" sz="1050" dirty="0" smtClean="0">
                <a:solidFill>
                  <a:prstClr val="black"/>
                </a:solidFill>
                <a:latin typeface="BIZ UDPゴシック" panose="020B0400000000000000" pitchFamily="50" charset="-128"/>
                <a:ea typeface="BIZ UDPゴシック" panose="020B0400000000000000" pitchFamily="50" charset="-128"/>
              </a:rPr>
              <a:t>0.7</a:t>
            </a:r>
            <a:r>
              <a:rPr lang="ja-JP" altLang="en-US" sz="1050" dirty="0" smtClean="0">
                <a:solidFill>
                  <a:prstClr val="black"/>
                </a:solidFill>
                <a:latin typeface="BIZ UDPゴシック" panose="020B0400000000000000" pitchFamily="50" charset="-128"/>
                <a:ea typeface="BIZ UDPゴシック" panose="020B0400000000000000" pitchFamily="50" charset="-128"/>
              </a:rPr>
              <a:t>ポイントまで縮小。</a:t>
            </a:r>
            <a:endPar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32" name="正方形/長方形 31"/>
          <p:cNvSpPr/>
          <p:nvPr/>
        </p:nvSpPr>
        <p:spPr>
          <a:xfrm>
            <a:off x="3646222" y="4484794"/>
            <a:ext cx="387820" cy="2353100"/>
          </a:xfrm>
          <a:prstGeom prst="rect">
            <a:avLst/>
          </a:prstGeom>
          <a:solidFill>
            <a:schemeClr val="bg1">
              <a:lumMod val="6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スライド番号プレースホルダー 3"/>
          <p:cNvSpPr>
            <a:spLocks noGrp="1"/>
          </p:cNvSpPr>
          <p:nvPr>
            <p:ph type="sldNum" sz="quarter" idx="12"/>
          </p:nvPr>
        </p:nvSpPr>
        <p:spPr>
          <a:xfrm>
            <a:off x="7019983" y="6472769"/>
            <a:ext cx="2057400" cy="365125"/>
          </a:xfrm>
        </p:spPr>
        <p:txBody>
          <a:bodyPr/>
          <a:lstStyle/>
          <a:p>
            <a:fld id="{138CA411-231B-42B9-AF63-97A64194AA60}" type="slidenum">
              <a:rPr lang="ja-JP" altLang="en-US" smtClean="0"/>
              <a:pPr/>
              <a:t>37</a:t>
            </a:fld>
            <a:endParaRPr lang="ja-JP" altLang="en-US" dirty="0"/>
          </a:p>
        </p:txBody>
      </p:sp>
      <p:sp>
        <p:nvSpPr>
          <p:cNvPr id="27" name="テキスト ボックス 26"/>
          <p:cNvSpPr txBox="1"/>
          <p:nvPr/>
        </p:nvSpPr>
        <p:spPr>
          <a:xfrm>
            <a:off x="5143500" y="3549200"/>
            <a:ext cx="3429000" cy="21544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出典：厚生労働省 「</a:t>
            </a:r>
            <a:r>
              <a:rPr kumimoji="0" lang="zh-TW" altLang="en-US"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職業安定業務統計</a:t>
            </a:r>
            <a:r>
              <a:rPr kumimoji="0" lang="ja-JP" altLang="en-US"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」をもとに副首都推進局で</a:t>
            </a:r>
            <a:r>
              <a:rPr kumimoji="0" lang="ja-JP" altLang="en-US" sz="80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rPr>
              <a:t>作成</a:t>
            </a:r>
            <a:endParaRPr kumimoji="0" lang="en-US" altLang="zh-TW"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28" name="テキスト ボックス 27"/>
          <p:cNvSpPr txBox="1"/>
          <p:nvPr/>
        </p:nvSpPr>
        <p:spPr>
          <a:xfrm>
            <a:off x="4012496" y="6622171"/>
            <a:ext cx="428364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出典</a:t>
            </a:r>
            <a:r>
              <a:rPr kumimoji="1" lang="ja-JP" altLang="en-US" sz="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：総務省統計局「労働力調査」</a:t>
            </a:r>
            <a:r>
              <a:rPr kumimoji="1" lang="ja-JP" altLang="en-US"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をもとに副首都推進局で作成</a:t>
            </a:r>
            <a:endParaRPr kumimoji="1" lang="en-US" altLang="zh-TW"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pic>
        <p:nvPicPr>
          <p:cNvPr id="7" name="図 6"/>
          <p:cNvPicPr>
            <a:picLocks noChangeAspect="1"/>
          </p:cNvPicPr>
          <p:nvPr/>
        </p:nvPicPr>
        <p:blipFill>
          <a:blip r:embed="rId4"/>
          <a:stretch>
            <a:fillRect/>
          </a:stretch>
        </p:blipFill>
        <p:spPr>
          <a:xfrm>
            <a:off x="216000" y="4644000"/>
            <a:ext cx="4304149" cy="2200847"/>
          </a:xfrm>
          <a:prstGeom prst="rect">
            <a:avLst/>
          </a:prstGeom>
        </p:spPr>
      </p:pic>
    </p:spTree>
    <p:extLst>
      <p:ext uri="{BB962C8B-B14F-4D97-AF65-F5344CB8AC3E}">
        <p14:creationId xmlns:p14="http://schemas.microsoft.com/office/powerpoint/2010/main" val="8421703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図 14"/>
          <p:cNvPicPr>
            <a:picLocks noChangeAspect="1"/>
          </p:cNvPicPr>
          <p:nvPr/>
        </p:nvPicPr>
        <p:blipFill>
          <a:blip r:embed="rId2"/>
          <a:stretch>
            <a:fillRect/>
          </a:stretch>
        </p:blipFill>
        <p:spPr>
          <a:xfrm>
            <a:off x="294543" y="4615619"/>
            <a:ext cx="2847079" cy="2121592"/>
          </a:xfrm>
          <a:prstGeom prst="rect">
            <a:avLst/>
          </a:prstGeom>
        </p:spPr>
      </p:pic>
      <p:sp>
        <p:nvSpPr>
          <p:cNvPr id="79" name="右矢印 78"/>
          <p:cNvSpPr/>
          <p:nvPr/>
        </p:nvSpPr>
        <p:spPr>
          <a:xfrm rot="360000">
            <a:off x="5288611" y="3199039"/>
            <a:ext cx="3348000" cy="244930"/>
          </a:xfrm>
          <a:prstGeom prst="right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endParaRPr>
          </a:p>
        </p:txBody>
      </p:sp>
      <p:cxnSp>
        <p:nvCxnSpPr>
          <p:cNvPr id="5" name="直線コネクタ 4"/>
          <p:cNvCxnSpPr/>
          <p:nvPr/>
        </p:nvCxnSpPr>
        <p:spPr>
          <a:xfrm>
            <a:off x="284105" y="559583"/>
            <a:ext cx="860308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テキスト ボックス 5"/>
          <p:cNvSpPr txBox="1"/>
          <p:nvPr/>
        </p:nvSpPr>
        <p:spPr>
          <a:xfrm>
            <a:off x="258442" y="70192"/>
            <a:ext cx="430117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【2020</a:t>
            </a:r>
            <a:r>
              <a:rPr kumimoji="1" lang="ja-JP" altLang="en-US" sz="2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年以降の</a:t>
            </a:r>
            <a:r>
              <a:rPr kumimoji="1" lang="ja-JP" altLang="en-US" sz="24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市場</a:t>
            </a:r>
            <a:r>
              <a:rPr kumimoji="1" lang="ja-JP" altLang="en-US" sz="2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の</a:t>
            </a:r>
            <a:r>
              <a:rPr kumimoji="1" lang="ja-JP" altLang="en-US" sz="24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動向</a:t>
            </a:r>
            <a:r>
              <a:rPr kumimoji="1" lang="en-US" altLang="ja-JP" sz="24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t>
            </a:r>
            <a:endParaRPr kumimoji="1" lang="ja-JP" altLang="en-US" sz="2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29" name="テキスト ボックス 28"/>
          <p:cNvSpPr txBox="1"/>
          <p:nvPr/>
        </p:nvSpPr>
        <p:spPr>
          <a:xfrm>
            <a:off x="5445241" y="1849299"/>
            <a:ext cx="441146"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転出</a:t>
            </a:r>
            <a:endPar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30" name="テキスト ボックス 29"/>
          <p:cNvSpPr txBox="1"/>
          <p:nvPr/>
        </p:nvSpPr>
        <p:spPr>
          <a:xfrm>
            <a:off x="8418253" y="2738328"/>
            <a:ext cx="75533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転出超過</a:t>
            </a:r>
            <a:endParaRPr kumimoji="1" lang="en-US" altLang="ja-JP" sz="9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ja-JP" altLang="en-US" sz="9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棒グラフ</a:t>
            </a:r>
            <a:r>
              <a:rPr kumimoji="1" lang="en-US" altLang="ja-JP" sz="9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endParaRPr kumimoji="1" lang="ja-JP" altLang="en-US" sz="9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cxnSp>
        <p:nvCxnSpPr>
          <p:cNvPr id="32" name="直線コネクタ 31"/>
          <p:cNvCxnSpPr>
            <a:stCxn id="30" idx="2"/>
          </p:cNvCxnSpPr>
          <p:nvPr/>
        </p:nvCxnSpPr>
        <p:spPr>
          <a:xfrm flipH="1">
            <a:off x="8418253" y="3107660"/>
            <a:ext cx="377668" cy="2933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テキスト ボックス 32"/>
          <p:cNvSpPr txBox="1"/>
          <p:nvPr/>
        </p:nvSpPr>
        <p:spPr>
          <a:xfrm>
            <a:off x="354845" y="921014"/>
            <a:ext cx="4212000" cy="307777"/>
          </a:xfrm>
          <a:prstGeom prst="rect">
            <a:avLst/>
          </a:prstGeom>
          <a:solidFill>
            <a:schemeClr val="accent2">
              <a:lumMod val="40000"/>
              <a:lumOff val="60000"/>
            </a:schemeClr>
          </a:solidFill>
          <a:ln>
            <a:solidFill>
              <a:schemeClr val="accent2"/>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開業率</a:t>
            </a:r>
            <a:r>
              <a:rPr kumimoji="1" lang="en-US" altLang="ja-JP" sz="14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（２０２０年以降追加）</a:t>
            </a:r>
            <a:endParaRPr kumimoji="1" lang="en-US" altLang="ja-JP"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34" name="テキスト ボックス 33"/>
          <p:cNvSpPr txBox="1"/>
          <p:nvPr/>
        </p:nvSpPr>
        <p:spPr>
          <a:xfrm>
            <a:off x="4812051" y="929620"/>
            <a:ext cx="4032000" cy="307777"/>
          </a:xfrm>
          <a:prstGeom prst="rect">
            <a:avLst/>
          </a:prstGeom>
          <a:solidFill>
            <a:schemeClr val="accent2">
              <a:lumMod val="40000"/>
              <a:lumOff val="60000"/>
            </a:schemeClr>
          </a:solidFill>
          <a:ln>
            <a:solidFill>
              <a:schemeClr val="accent2"/>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本社転入出</a:t>
            </a:r>
            <a:r>
              <a:rPr kumimoji="1" lang="en-US" altLang="ja-JP" sz="14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（２０２０年以降追加）</a:t>
            </a:r>
            <a:endParaRPr kumimoji="1" lang="en-US" altLang="ja-JP"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35" name="テキスト ボックス 34"/>
          <p:cNvSpPr txBox="1"/>
          <p:nvPr/>
        </p:nvSpPr>
        <p:spPr>
          <a:xfrm>
            <a:off x="354845" y="4176901"/>
            <a:ext cx="4212000" cy="307777"/>
          </a:xfrm>
          <a:prstGeom prst="rect">
            <a:avLst/>
          </a:prstGeom>
          <a:solidFill>
            <a:schemeClr val="accent2">
              <a:lumMod val="40000"/>
              <a:lumOff val="60000"/>
            </a:schemeClr>
          </a:solidFill>
          <a:ln>
            <a:solidFill>
              <a:schemeClr val="accent2"/>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オフィス空室率</a:t>
            </a:r>
            <a:r>
              <a:rPr kumimoji="1" lang="en-US" altLang="ja-JP" sz="14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（２０２０年以降追加）</a:t>
            </a:r>
            <a:endParaRPr kumimoji="1" lang="en-US" altLang="ja-JP"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56" name="テキスト ボックス 55"/>
          <p:cNvSpPr txBox="1"/>
          <p:nvPr/>
        </p:nvSpPr>
        <p:spPr>
          <a:xfrm>
            <a:off x="6056440" y="2474661"/>
            <a:ext cx="441146"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転入</a:t>
            </a:r>
            <a:endPar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39" name="正方形/長方形 38"/>
          <p:cNvSpPr/>
          <p:nvPr/>
        </p:nvSpPr>
        <p:spPr>
          <a:xfrm>
            <a:off x="5026852" y="3938929"/>
            <a:ext cx="3869970" cy="2308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出典：帝国データバンク「本社移転企業調査」をもとに副首都推進局で作成</a:t>
            </a:r>
            <a:endParaRPr kumimoji="1" lang="en-US" altLang="zh-TW"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46" name="正方形/長方形 45"/>
          <p:cNvSpPr/>
          <p:nvPr/>
        </p:nvSpPr>
        <p:spPr>
          <a:xfrm>
            <a:off x="354845" y="3944820"/>
            <a:ext cx="3955221" cy="2308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出典：厚生労働省</a:t>
            </a:r>
            <a:r>
              <a:rPr kumimoji="1" lang="zh-TW"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「雇用保険事業</a:t>
            </a:r>
            <a:r>
              <a:rPr kumimoji="1"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月</a:t>
            </a:r>
            <a:r>
              <a:rPr kumimoji="1" lang="zh-TW"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報」</a:t>
            </a:r>
            <a:r>
              <a:rPr kumimoji="1"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をもとに副首都推進局で作成</a:t>
            </a:r>
            <a:endParaRPr kumimoji="1" lang="en-US" altLang="zh-TW"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23" name="テキスト ボックス 22"/>
          <p:cNvSpPr txBox="1"/>
          <p:nvPr/>
        </p:nvSpPr>
        <p:spPr>
          <a:xfrm>
            <a:off x="152957" y="6631495"/>
            <a:ext cx="3956268"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出典：三鬼商事「オフィスマーケット情報」　をもとに副首都推進局で作成</a:t>
            </a:r>
            <a:endParaRPr kumimoji="1" lang="en-US" altLang="zh-TW"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60" name="テキスト ボックス 59"/>
          <p:cNvSpPr txBox="1"/>
          <p:nvPr/>
        </p:nvSpPr>
        <p:spPr>
          <a:xfrm>
            <a:off x="723571" y="5703299"/>
            <a:ext cx="1181734"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東京ビジネス地区</a:t>
            </a:r>
          </a:p>
        </p:txBody>
      </p:sp>
      <p:sp>
        <p:nvSpPr>
          <p:cNvPr id="61" name="テキスト ボックス 60"/>
          <p:cNvSpPr txBox="1"/>
          <p:nvPr/>
        </p:nvSpPr>
        <p:spPr>
          <a:xfrm>
            <a:off x="230650" y="4495047"/>
            <a:ext cx="1181734"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大阪ビジネス地区</a:t>
            </a:r>
          </a:p>
        </p:txBody>
      </p:sp>
      <p:sp>
        <p:nvSpPr>
          <p:cNvPr id="3" name="テキスト ボックス 2"/>
          <p:cNvSpPr txBox="1"/>
          <p:nvPr/>
        </p:nvSpPr>
        <p:spPr>
          <a:xfrm>
            <a:off x="3276000" y="5684109"/>
            <a:ext cx="1584000" cy="784830"/>
          </a:xfrm>
          <a:prstGeom prst="rect">
            <a:avLst/>
          </a:prstGeom>
          <a:noFill/>
          <a:ln>
            <a:solidFill>
              <a:schemeClr val="tx1"/>
            </a:solidFill>
            <a:prstDash val="dash"/>
          </a:ln>
        </p:spPr>
        <p:txBody>
          <a:bodyPr wrap="square" lIns="72000" rIns="72000" rtlCol="0" anchor="ctr" anchorCtr="0">
            <a:spAutoFit/>
          </a:bodyPr>
          <a:lstStyle/>
          <a:p>
            <a:pPr marL="0" marR="0" lvl="0" indent="0" algn="l" defTabSz="914400" rtl="0" eaLnBrk="1" fontAlgn="auto" latinLnBrk="0" hangingPunct="1">
              <a:lnSpc>
                <a:spcPts val="9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□大阪ビジネス地区</a:t>
            </a:r>
            <a:endParaRPr kumimoji="1"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ts val="9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梅田、心斎橋・難波、新大阪、淀屋橋・本町、南森町、船場</a:t>
            </a:r>
            <a:endParaRPr kumimoji="1" lang="en-US" altLang="ja-JP" sz="3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ts val="9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□東京ビジネス地区</a:t>
            </a:r>
            <a:endParaRPr kumimoji="1"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ts val="9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都心</a:t>
            </a:r>
            <a:r>
              <a:rPr kumimoji="1"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5</a:t>
            </a:r>
            <a:r>
              <a:rPr kumimoji="1"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区／千代田・中央・港・新宿・渋谷区</a:t>
            </a:r>
          </a:p>
        </p:txBody>
      </p:sp>
      <p:sp>
        <p:nvSpPr>
          <p:cNvPr id="59" name="テキスト ボックス 58"/>
          <p:cNvSpPr txBox="1"/>
          <p:nvPr/>
        </p:nvSpPr>
        <p:spPr>
          <a:xfrm>
            <a:off x="3141622" y="1808913"/>
            <a:ext cx="1531188"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＜開業数（大阪府内）＞</a:t>
            </a:r>
          </a:p>
        </p:txBody>
      </p:sp>
      <p:cxnSp>
        <p:nvCxnSpPr>
          <p:cNvPr id="8" name="直線コネクタ 7"/>
          <p:cNvCxnSpPr>
            <a:stCxn id="61" idx="2"/>
          </p:cNvCxnSpPr>
          <p:nvPr/>
        </p:nvCxnSpPr>
        <p:spPr>
          <a:xfrm>
            <a:off x="821517" y="4741268"/>
            <a:ext cx="70050" cy="3437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直線コネクタ 48"/>
          <p:cNvCxnSpPr/>
          <p:nvPr/>
        </p:nvCxnSpPr>
        <p:spPr>
          <a:xfrm flipH="1">
            <a:off x="1343873" y="5428755"/>
            <a:ext cx="158967" cy="3121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1" name="テキスト ボックス 50"/>
          <p:cNvSpPr txBox="1"/>
          <p:nvPr/>
        </p:nvSpPr>
        <p:spPr>
          <a:xfrm>
            <a:off x="118382" y="4673000"/>
            <a:ext cx="441146"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1" lang="en-US" altLang="ja-JP"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1" lang="ja-JP" altLang="en-US"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p>
        </p:txBody>
      </p:sp>
      <p:sp>
        <p:nvSpPr>
          <p:cNvPr id="53" name="テキスト ボックス 52"/>
          <p:cNvSpPr txBox="1"/>
          <p:nvPr/>
        </p:nvSpPr>
        <p:spPr>
          <a:xfrm>
            <a:off x="4885777" y="1719945"/>
            <a:ext cx="500570"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（社）</a:t>
            </a:r>
          </a:p>
        </p:txBody>
      </p:sp>
      <p:sp>
        <p:nvSpPr>
          <p:cNvPr id="44" name="テキスト ボックス 43"/>
          <p:cNvSpPr txBox="1"/>
          <p:nvPr/>
        </p:nvSpPr>
        <p:spPr>
          <a:xfrm>
            <a:off x="3160381" y="4683074"/>
            <a:ext cx="1584000" cy="900000"/>
          </a:xfrm>
          <a:prstGeom prst="rect">
            <a:avLst/>
          </a:prstGeom>
          <a:noFill/>
        </p:spPr>
        <p:txBody>
          <a:bodyPr wrap="square" lIns="36000" tIns="36000" rIns="36000" bIns="3600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東京都と最大</a:t>
            </a:r>
            <a:r>
              <a:rPr kumimoji="1" lang="en-US" altLang="ja-JP"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3.6</a:t>
            </a: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ポイント（</a:t>
            </a:r>
            <a:r>
              <a:rPr kumimoji="1" lang="en-US" altLang="ja-JP"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2015.9</a:t>
            </a: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）あった空室率の差は、</a:t>
            </a:r>
            <a:r>
              <a:rPr kumimoji="1" lang="en-US" altLang="ja-JP"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2019</a:t>
            </a: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年にはほぼ同等となり、コロナ禍以降は逆転。</a:t>
            </a:r>
          </a:p>
        </p:txBody>
      </p:sp>
      <p:sp>
        <p:nvSpPr>
          <p:cNvPr id="45" name="テキスト ボックス 44"/>
          <p:cNvSpPr txBox="1"/>
          <p:nvPr/>
        </p:nvSpPr>
        <p:spPr>
          <a:xfrm>
            <a:off x="163037" y="611103"/>
            <a:ext cx="2856872"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t>
            </a:r>
            <a:r>
              <a:rPr kumimoji="1" lang="ja-JP" altLang="en-US" sz="14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コロナ</a:t>
            </a:r>
            <a:r>
              <a:rPr kumimoji="1" lang="ja-JP" altLang="en-US"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による影響も改善傾向。</a:t>
            </a:r>
          </a:p>
        </p:txBody>
      </p:sp>
      <p:sp>
        <p:nvSpPr>
          <p:cNvPr id="47" name="テキスト ボックス 46"/>
          <p:cNvSpPr txBox="1"/>
          <p:nvPr/>
        </p:nvSpPr>
        <p:spPr>
          <a:xfrm>
            <a:off x="4918493" y="1264732"/>
            <a:ext cx="400938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本社の転入が比較的安定している一方で、転出が減り、転出超過は減少傾向。</a:t>
            </a:r>
          </a:p>
        </p:txBody>
      </p:sp>
      <p:sp>
        <p:nvSpPr>
          <p:cNvPr id="76" name="正方形/長方形 75"/>
          <p:cNvSpPr/>
          <p:nvPr/>
        </p:nvSpPr>
        <p:spPr>
          <a:xfrm>
            <a:off x="572516" y="1197168"/>
            <a:ext cx="4162494"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大阪府の開業率は全国平均を上回る上昇率を示しており、</a:t>
            </a:r>
            <a:r>
              <a:rPr kumimoji="1"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2020</a:t>
            </a: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年度において東京都より</a:t>
            </a:r>
            <a:r>
              <a:rPr kumimoji="1"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0.6</a:t>
            </a: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ポイント低いが全国を上回っている。開業数は</a:t>
            </a:r>
            <a:r>
              <a:rPr kumimoji="1"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2021</a:t>
            </a: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年で</a:t>
            </a:r>
            <a:r>
              <a:rPr kumimoji="1"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2008</a:t>
            </a: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年比</a:t>
            </a:r>
            <a:r>
              <a:rPr kumimoji="1"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1.3</a:t>
            </a: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倍の増加。</a:t>
            </a:r>
          </a:p>
        </p:txBody>
      </p:sp>
      <p:sp>
        <p:nvSpPr>
          <p:cNvPr id="57" name="テキスト ボックス 56"/>
          <p:cNvSpPr txBox="1"/>
          <p:nvPr/>
        </p:nvSpPr>
        <p:spPr>
          <a:xfrm>
            <a:off x="8349044" y="3640548"/>
            <a:ext cx="651990"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p>
        </p:txBody>
      </p:sp>
      <p:sp>
        <p:nvSpPr>
          <p:cNvPr id="73" name="テキスト ボックス 72"/>
          <p:cNvSpPr txBox="1"/>
          <p:nvPr/>
        </p:nvSpPr>
        <p:spPr>
          <a:xfrm>
            <a:off x="2785014" y="6227674"/>
            <a:ext cx="651990"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（年月）</a:t>
            </a:r>
          </a:p>
        </p:txBody>
      </p:sp>
      <p:pic>
        <p:nvPicPr>
          <p:cNvPr id="9" name="図 8"/>
          <p:cNvPicPr>
            <a:picLocks noChangeAspect="1"/>
          </p:cNvPicPr>
          <p:nvPr/>
        </p:nvPicPr>
        <p:blipFill>
          <a:blip r:embed="rId3"/>
          <a:stretch>
            <a:fillRect/>
          </a:stretch>
        </p:blipFill>
        <p:spPr>
          <a:xfrm>
            <a:off x="4938002" y="1829642"/>
            <a:ext cx="3755461" cy="2225233"/>
          </a:xfrm>
          <a:prstGeom prst="rect">
            <a:avLst/>
          </a:prstGeom>
        </p:spPr>
      </p:pic>
      <p:sp>
        <p:nvSpPr>
          <p:cNvPr id="67" name="正方形/長方形 66"/>
          <p:cNvSpPr/>
          <p:nvPr/>
        </p:nvSpPr>
        <p:spPr>
          <a:xfrm>
            <a:off x="2407139" y="1858452"/>
            <a:ext cx="322412" cy="2094604"/>
          </a:xfrm>
          <a:prstGeom prst="rect">
            <a:avLst/>
          </a:prstGeom>
          <a:solidFill>
            <a:schemeClr val="bg1">
              <a:lumMod val="6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68" name="正方形/長方形 67"/>
          <p:cNvSpPr/>
          <p:nvPr/>
        </p:nvSpPr>
        <p:spPr>
          <a:xfrm>
            <a:off x="8106283" y="1818497"/>
            <a:ext cx="449760" cy="2190495"/>
          </a:xfrm>
          <a:prstGeom prst="rect">
            <a:avLst/>
          </a:prstGeom>
          <a:solidFill>
            <a:schemeClr val="bg1">
              <a:lumMod val="6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71" name="正方形/長方形 70"/>
          <p:cNvSpPr/>
          <p:nvPr/>
        </p:nvSpPr>
        <p:spPr>
          <a:xfrm>
            <a:off x="2457936" y="4671867"/>
            <a:ext cx="482272" cy="1987826"/>
          </a:xfrm>
          <a:prstGeom prst="rect">
            <a:avLst/>
          </a:prstGeom>
          <a:solidFill>
            <a:schemeClr val="bg1">
              <a:lumMod val="6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58" name="スライド番号プレースホルダー 3"/>
          <p:cNvSpPr>
            <a:spLocks noGrp="1"/>
          </p:cNvSpPr>
          <p:nvPr>
            <p:ph type="sldNum" sz="quarter" idx="12"/>
          </p:nvPr>
        </p:nvSpPr>
        <p:spPr>
          <a:xfrm>
            <a:off x="7045656" y="6492875"/>
            <a:ext cx="20574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8CA411-231B-42B9-AF63-97A64194AA60}" type="slidenum">
              <a:rPr kumimoji="1" lang="ja-JP" altLang="en-US" sz="1400" b="1" i="0" u="none" strike="noStrike" kern="1200" cap="none" spc="0" normalizeH="0" baseline="0" noProof="0" smtClean="0">
                <a:ln>
                  <a:noFill/>
                </a:ln>
                <a:solidFill>
                  <a:prstClr val="black"/>
                </a:solidFill>
                <a:effectLst/>
                <a:uLnTx/>
                <a:uFillTx/>
                <a:latin typeface="Calibri" panose="020F0502020204030204"/>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1" lang="ja-JP" altLang="en-US" sz="1400" b="1"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pic>
        <p:nvPicPr>
          <p:cNvPr id="14" name="図 13"/>
          <p:cNvPicPr>
            <a:picLocks noChangeAspect="1"/>
          </p:cNvPicPr>
          <p:nvPr/>
        </p:nvPicPr>
        <p:blipFill>
          <a:blip r:embed="rId4"/>
          <a:stretch>
            <a:fillRect/>
          </a:stretch>
        </p:blipFill>
        <p:spPr>
          <a:xfrm>
            <a:off x="216000" y="1584000"/>
            <a:ext cx="4566300" cy="2511770"/>
          </a:xfrm>
          <a:prstGeom prst="rect">
            <a:avLst/>
          </a:prstGeom>
        </p:spPr>
      </p:pic>
    </p:spTree>
    <p:extLst>
      <p:ext uri="{BB962C8B-B14F-4D97-AF65-F5344CB8AC3E}">
        <p14:creationId xmlns:p14="http://schemas.microsoft.com/office/powerpoint/2010/main" val="133158085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正方形/長方形 48"/>
          <p:cNvSpPr/>
          <p:nvPr/>
        </p:nvSpPr>
        <p:spPr>
          <a:xfrm>
            <a:off x="2481812" y="1632315"/>
            <a:ext cx="647863" cy="2087634"/>
          </a:xfrm>
          <a:prstGeom prst="rect">
            <a:avLst/>
          </a:prstGeom>
          <a:solidFill>
            <a:schemeClr val="bg1">
              <a:lumMod val="6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pic>
        <p:nvPicPr>
          <p:cNvPr id="13" name="図 12"/>
          <p:cNvPicPr>
            <a:picLocks noChangeAspect="1"/>
          </p:cNvPicPr>
          <p:nvPr/>
        </p:nvPicPr>
        <p:blipFill>
          <a:blip r:embed="rId2"/>
          <a:stretch>
            <a:fillRect/>
          </a:stretch>
        </p:blipFill>
        <p:spPr>
          <a:xfrm>
            <a:off x="29524" y="4255931"/>
            <a:ext cx="7827942" cy="2621507"/>
          </a:xfrm>
          <a:prstGeom prst="rect">
            <a:avLst/>
          </a:prstGeom>
        </p:spPr>
      </p:pic>
      <p:cxnSp>
        <p:nvCxnSpPr>
          <p:cNvPr id="5" name="直線コネクタ 4"/>
          <p:cNvCxnSpPr/>
          <p:nvPr/>
        </p:nvCxnSpPr>
        <p:spPr>
          <a:xfrm>
            <a:off x="284105" y="453243"/>
            <a:ext cx="860308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テキスト ボックス 6"/>
          <p:cNvSpPr txBox="1"/>
          <p:nvPr/>
        </p:nvSpPr>
        <p:spPr>
          <a:xfrm>
            <a:off x="196572" y="35939"/>
            <a:ext cx="572464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【2020</a:t>
            </a:r>
            <a:r>
              <a:rPr kumimoji="1" lang="ja-JP" altLang="en-US" sz="2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年以降の</a:t>
            </a:r>
            <a:r>
              <a:rPr kumimoji="1" lang="ja-JP" altLang="en-US" sz="24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商業地価、人口転入出</a:t>
            </a:r>
            <a:r>
              <a:rPr kumimoji="1" lang="en-US" altLang="ja-JP" sz="24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t>
            </a:r>
            <a:endParaRPr kumimoji="1" lang="ja-JP" altLang="en-US" sz="2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8" name="テキスト ボックス 7"/>
          <p:cNvSpPr txBox="1"/>
          <p:nvPr/>
        </p:nvSpPr>
        <p:spPr>
          <a:xfrm>
            <a:off x="282009" y="953180"/>
            <a:ext cx="8604000" cy="307777"/>
          </a:xfrm>
          <a:prstGeom prst="rect">
            <a:avLst/>
          </a:prstGeom>
          <a:solidFill>
            <a:schemeClr val="accent2">
              <a:lumMod val="40000"/>
              <a:lumOff val="60000"/>
            </a:schemeClr>
          </a:solidFill>
          <a:ln>
            <a:solidFill>
              <a:schemeClr val="accent2"/>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商業地価</a:t>
            </a:r>
            <a:r>
              <a:rPr kumimoji="1" lang="en-US" altLang="ja-JP"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p>
        </p:txBody>
      </p:sp>
      <p:sp>
        <p:nvSpPr>
          <p:cNvPr id="9" name="テキスト ボックス 8"/>
          <p:cNvSpPr txBox="1"/>
          <p:nvPr/>
        </p:nvSpPr>
        <p:spPr>
          <a:xfrm>
            <a:off x="282009" y="3919161"/>
            <a:ext cx="8604000" cy="307777"/>
          </a:xfrm>
          <a:prstGeom prst="rect">
            <a:avLst/>
          </a:prstGeom>
          <a:solidFill>
            <a:schemeClr val="accent2">
              <a:lumMod val="40000"/>
              <a:lumOff val="60000"/>
            </a:schemeClr>
          </a:solidFill>
          <a:ln>
            <a:solidFill>
              <a:schemeClr val="accent2"/>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人口転入出（政令指定都市比較）</a:t>
            </a:r>
            <a:r>
              <a:rPr kumimoji="1" lang="en-US" altLang="ja-JP"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p>
        </p:txBody>
      </p:sp>
      <p:sp>
        <p:nvSpPr>
          <p:cNvPr id="10" name="正方形/長方形 9"/>
          <p:cNvSpPr/>
          <p:nvPr/>
        </p:nvSpPr>
        <p:spPr>
          <a:xfrm>
            <a:off x="2358690" y="6659211"/>
            <a:ext cx="5264857" cy="2308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出典：総務省「住民基本台帳人口移動報告書」をもとに副首都推進局で作成</a:t>
            </a:r>
            <a:endParaRPr kumimoji="1" lang="en-US" altLang="zh-TW"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11" name="正方形/長方形 10"/>
          <p:cNvSpPr/>
          <p:nvPr/>
        </p:nvSpPr>
        <p:spPr>
          <a:xfrm>
            <a:off x="4782790" y="3703010"/>
            <a:ext cx="3711631" cy="2308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出典：国土交通省「地価公示」</a:t>
            </a:r>
            <a:r>
              <a:rPr kumimoji="1"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をもとに副首都推進局で作成</a:t>
            </a:r>
            <a:endParaRPr kumimoji="1" lang="en-US" altLang="zh-TW"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30" name="テキスト ボックス 29"/>
          <p:cNvSpPr txBox="1"/>
          <p:nvPr/>
        </p:nvSpPr>
        <p:spPr>
          <a:xfrm>
            <a:off x="270382" y="1269868"/>
            <a:ext cx="379469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大阪府の商業地価平均は</a:t>
            </a:r>
            <a:r>
              <a:rPr kumimoji="1"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2012</a:t>
            </a: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年の底値から</a:t>
            </a:r>
            <a:r>
              <a:rPr kumimoji="1"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10</a:t>
            </a: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年</a:t>
            </a:r>
            <a:r>
              <a:rPr kumimoji="1" lang="ja-JP" altLang="en-US"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で約</a:t>
            </a:r>
            <a:r>
              <a:rPr kumimoji="1" lang="en-US" altLang="ja-JP"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426,700</a:t>
            </a: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円上昇</a:t>
            </a:r>
            <a:r>
              <a:rPr kumimoji="1" lang="ja-JP" altLang="en-US"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endParaRPr kumimoji="1"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31" name="正方形/長方形 30"/>
          <p:cNvSpPr/>
          <p:nvPr/>
        </p:nvSpPr>
        <p:spPr>
          <a:xfrm>
            <a:off x="3758753" y="1977262"/>
            <a:ext cx="1046260" cy="54567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【2012</a:t>
            </a: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年</a:t>
            </a:r>
            <a:r>
              <a:rPr kumimoji="1" lang="en-US" altLang="ja-JP"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5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506,3</a:t>
            </a:r>
            <a:r>
              <a:rPr kumimoji="1" lang="ja-JP" altLang="en-US" sz="11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４１円</a:t>
            </a:r>
            <a:endParaRPr kumimoji="1" lang="ja-JP" altLang="en-US" sz="11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32" name="正方形/長方形 31"/>
          <p:cNvSpPr/>
          <p:nvPr/>
        </p:nvSpPr>
        <p:spPr>
          <a:xfrm>
            <a:off x="3758753" y="3155808"/>
            <a:ext cx="1046260" cy="515516"/>
          </a:xfrm>
          <a:prstGeom prst="rect">
            <a:avLst/>
          </a:prstGeom>
          <a:solidFill>
            <a:srgbClr val="FFFF00"/>
          </a:solidFill>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【2022</a:t>
            </a: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年</a:t>
            </a:r>
            <a:r>
              <a:rPr kumimoji="1" lang="en-US" altLang="ja-JP"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5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932,978</a:t>
            </a:r>
            <a:r>
              <a:rPr kumimoji="1" lang="ja-JP" altLang="en-US" sz="105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円</a:t>
            </a:r>
            <a:endParaRPr kumimoji="1" lang="ja-JP" altLang="en-US" sz="11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34" name="下矢印 33"/>
          <p:cNvSpPr/>
          <p:nvPr/>
        </p:nvSpPr>
        <p:spPr>
          <a:xfrm>
            <a:off x="3759589" y="2657183"/>
            <a:ext cx="247650" cy="301023"/>
          </a:xfrm>
          <a:prstGeom prst="down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2" name="正方形/長方形 1"/>
          <p:cNvSpPr/>
          <p:nvPr/>
        </p:nvSpPr>
        <p:spPr>
          <a:xfrm>
            <a:off x="3914854" y="2576894"/>
            <a:ext cx="1098378"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en-US" altLang="ja-JP" sz="10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426,</a:t>
            </a:r>
            <a:r>
              <a:rPr kumimoji="1" lang="ja-JP" altLang="en-US" sz="10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６３７円</a:t>
            </a:r>
            <a:endParaRPr kumimoji="1" lang="en-US" altLang="ja-JP" sz="10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（全国</a:t>
            </a:r>
            <a:r>
              <a:rPr kumimoji="1" lang="ja-JP" altLang="en-US" sz="9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平均</a:t>
            </a:r>
            <a:endParaRPr kumimoji="1" lang="en-US" altLang="ja-JP" sz="9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t>
            </a:r>
            <a:r>
              <a:rPr kumimoji="1" lang="ja-JP" altLang="en-US" sz="9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180,300</a:t>
            </a:r>
            <a:r>
              <a:rPr kumimoji="1"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円）</a:t>
            </a:r>
          </a:p>
        </p:txBody>
      </p:sp>
      <p:sp>
        <p:nvSpPr>
          <p:cNvPr id="3" name="テキスト ボックス 2"/>
          <p:cNvSpPr txBox="1"/>
          <p:nvPr/>
        </p:nvSpPr>
        <p:spPr>
          <a:xfrm>
            <a:off x="5084505" y="1701817"/>
            <a:ext cx="492443"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p>
        </p:txBody>
      </p:sp>
      <p:sp>
        <p:nvSpPr>
          <p:cNvPr id="26" name="テキスト ボックス 25"/>
          <p:cNvSpPr txBox="1"/>
          <p:nvPr/>
        </p:nvSpPr>
        <p:spPr>
          <a:xfrm>
            <a:off x="282008" y="5425087"/>
            <a:ext cx="492443"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（人）</a:t>
            </a:r>
            <a:endParaRPr kumimoji="1" lang="en-US" altLang="ja-JP"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27" name="テキスト ボックス 26"/>
          <p:cNvSpPr txBox="1"/>
          <p:nvPr/>
        </p:nvSpPr>
        <p:spPr>
          <a:xfrm>
            <a:off x="4146252" y="4231475"/>
            <a:ext cx="492443"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（人）</a:t>
            </a:r>
          </a:p>
        </p:txBody>
      </p:sp>
      <p:sp>
        <p:nvSpPr>
          <p:cNvPr id="22" name="テキスト ボックス 21"/>
          <p:cNvSpPr txBox="1"/>
          <p:nvPr/>
        </p:nvSpPr>
        <p:spPr>
          <a:xfrm>
            <a:off x="1882397" y="4256888"/>
            <a:ext cx="193330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大阪市は、政令指定都市の中で</a:t>
            </a:r>
            <a:r>
              <a:rPr kumimoji="1"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2021</a:t>
            </a: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年の転入人口は</a:t>
            </a:r>
            <a:r>
              <a:rPr kumimoji="1"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4</a:t>
            </a: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番目に多い。</a:t>
            </a:r>
          </a:p>
        </p:txBody>
      </p:sp>
      <p:sp>
        <p:nvSpPr>
          <p:cNvPr id="24" name="テキスト ボックス 23"/>
          <p:cNvSpPr txBox="1"/>
          <p:nvPr/>
        </p:nvSpPr>
        <p:spPr>
          <a:xfrm>
            <a:off x="7749176" y="4541375"/>
            <a:ext cx="1459436" cy="16850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2020</a:t>
            </a:r>
            <a:r>
              <a:rPr kumimoji="1" lang="ja-JP" altLang="en-US" sz="11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年にかけて、大阪市の転入人口のトレンドも右肩上がりで推移</a:t>
            </a:r>
            <a:r>
              <a:rPr kumimoji="1" lang="ja-JP" altLang="en-US" sz="11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endParaRPr kumimoji="1" lang="en-US" altLang="ja-JP" sz="11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1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コロナ禍で落ち込み</a:t>
            </a:r>
            <a:r>
              <a:rPr kumimoji="1" lang="ja-JP" altLang="en-US" sz="11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がみられる</a:t>
            </a:r>
            <a:r>
              <a:rPr kumimoji="1" lang="ja-JP" altLang="en-US" sz="11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が、継続して、転入が転出を上回っている。</a:t>
            </a:r>
            <a:endParaRPr kumimoji="1" lang="en-US" altLang="ja-JP" sz="11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25" name="正方形/長方形 24"/>
          <p:cNvSpPr/>
          <p:nvPr/>
        </p:nvSpPr>
        <p:spPr>
          <a:xfrm>
            <a:off x="4806082" y="1285413"/>
            <a:ext cx="4561036"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コロナ禍前の三大都市の地価上昇率で、大阪市は５年連続１位</a:t>
            </a:r>
            <a:r>
              <a:rPr kumimoji="1" lang="ja-JP" altLang="en-US"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en-US" altLang="ja-JP"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2021</a:t>
            </a:r>
            <a:r>
              <a:rPr lang="ja-JP" altLang="en-US" sz="1200" dirty="0" smtClean="0">
                <a:solidFill>
                  <a:prstClr val="black"/>
                </a:solidFill>
                <a:latin typeface="BIZ UDPゴシック" panose="020B0400000000000000" pitchFamily="50" charset="-128"/>
                <a:ea typeface="BIZ UDPゴシック" panose="020B0400000000000000" pitchFamily="50" charset="-128"/>
              </a:rPr>
              <a:t>年以降最下位。</a:t>
            </a:r>
            <a:r>
              <a:rPr kumimoji="1" lang="ja-JP" altLang="en-US"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（地価公示）</a:t>
            </a:r>
          </a:p>
        </p:txBody>
      </p:sp>
      <p:sp>
        <p:nvSpPr>
          <p:cNvPr id="28" name="テキスト ボックス 27"/>
          <p:cNvSpPr txBox="1"/>
          <p:nvPr/>
        </p:nvSpPr>
        <p:spPr>
          <a:xfrm>
            <a:off x="70216" y="443781"/>
            <a:ext cx="917110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コロナ禍以前は商業地価は他都市をしのぐ上昇率を示しているが、コロナ後は減少。しかし直近では</a:t>
            </a:r>
            <a:endParaRPr kumimoji="1" lang="en-US" altLang="ja-JP"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t>
            </a:r>
            <a:r>
              <a:rPr kumimoji="1" lang="ja-JP" altLang="en-US" sz="14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回復</a:t>
            </a:r>
            <a:r>
              <a:rPr kumimoji="1" lang="ja-JP" altLang="en-US"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基調にある。 人口転入出について、コロナ禍で落ち込み</a:t>
            </a:r>
            <a:r>
              <a:rPr kumimoji="1" lang="ja-JP" altLang="en-US" sz="14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がみられる</a:t>
            </a:r>
            <a:r>
              <a:rPr kumimoji="1" lang="ja-JP" altLang="en-US"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が、継続して転入が転出を上回っている。</a:t>
            </a:r>
          </a:p>
        </p:txBody>
      </p:sp>
      <p:sp>
        <p:nvSpPr>
          <p:cNvPr id="29" name="テキスト ボックス 28"/>
          <p:cNvSpPr txBox="1"/>
          <p:nvPr/>
        </p:nvSpPr>
        <p:spPr>
          <a:xfrm>
            <a:off x="8577851" y="3365324"/>
            <a:ext cx="547984"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（年）</a:t>
            </a:r>
          </a:p>
        </p:txBody>
      </p:sp>
      <p:sp>
        <p:nvSpPr>
          <p:cNvPr id="33" name="テキスト ボックス 32"/>
          <p:cNvSpPr txBox="1"/>
          <p:nvPr/>
        </p:nvSpPr>
        <p:spPr>
          <a:xfrm>
            <a:off x="7738565" y="6375349"/>
            <a:ext cx="547984"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（年）</a:t>
            </a:r>
          </a:p>
        </p:txBody>
      </p:sp>
      <p:pic>
        <p:nvPicPr>
          <p:cNvPr id="6" name="図 5"/>
          <p:cNvPicPr>
            <a:picLocks noChangeAspect="1"/>
          </p:cNvPicPr>
          <p:nvPr/>
        </p:nvPicPr>
        <p:blipFill>
          <a:blip r:embed="rId3"/>
          <a:stretch>
            <a:fillRect/>
          </a:stretch>
        </p:blipFill>
        <p:spPr>
          <a:xfrm>
            <a:off x="4962403" y="1698493"/>
            <a:ext cx="3946197" cy="2101549"/>
          </a:xfrm>
          <a:prstGeom prst="rect">
            <a:avLst/>
          </a:prstGeom>
        </p:spPr>
      </p:pic>
      <p:sp>
        <p:nvSpPr>
          <p:cNvPr id="37" name="正方形/長方形 36"/>
          <p:cNvSpPr/>
          <p:nvPr/>
        </p:nvSpPr>
        <p:spPr>
          <a:xfrm>
            <a:off x="8099847" y="1698493"/>
            <a:ext cx="838354" cy="2087634"/>
          </a:xfrm>
          <a:prstGeom prst="rect">
            <a:avLst/>
          </a:prstGeom>
          <a:solidFill>
            <a:schemeClr val="bg1">
              <a:lumMod val="6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38" name="正方形/長方形 37"/>
          <p:cNvSpPr/>
          <p:nvPr/>
        </p:nvSpPr>
        <p:spPr>
          <a:xfrm>
            <a:off x="7285012" y="4350422"/>
            <a:ext cx="546515" cy="2353100"/>
          </a:xfrm>
          <a:prstGeom prst="rect">
            <a:avLst/>
          </a:prstGeom>
          <a:solidFill>
            <a:schemeClr val="bg1">
              <a:lumMod val="6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35" name="スライド番号プレースホルダー 3"/>
          <p:cNvSpPr>
            <a:spLocks noGrp="1"/>
          </p:cNvSpPr>
          <p:nvPr>
            <p:ph type="sldNum" sz="quarter" idx="12"/>
          </p:nvPr>
        </p:nvSpPr>
        <p:spPr>
          <a:xfrm>
            <a:off x="7086600" y="6483071"/>
            <a:ext cx="20574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8CA411-231B-42B9-AF63-97A64194AA60}" type="slidenum">
              <a:rPr kumimoji="1" lang="ja-JP" altLang="en-US" sz="1400" b="1" i="0" u="none" strike="noStrike" kern="1200" cap="none" spc="0" normalizeH="0" baseline="0" noProof="0" smtClean="0">
                <a:ln>
                  <a:noFill/>
                </a:ln>
                <a:solidFill>
                  <a:prstClr val="black"/>
                </a:solidFill>
                <a:effectLst/>
                <a:uLnTx/>
                <a:uFillTx/>
                <a:latin typeface="Calibri" panose="020F0502020204030204"/>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1" lang="ja-JP" altLang="en-US" sz="1400" b="1"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45" name="テキスト ボックス 44"/>
          <p:cNvSpPr txBox="1"/>
          <p:nvPr/>
        </p:nvSpPr>
        <p:spPr>
          <a:xfrm>
            <a:off x="2988000" y="1731183"/>
            <a:ext cx="720000" cy="180000"/>
          </a:xfrm>
          <a:prstGeom prst="rect">
            <a:avLst/>
          </a:prstGeom>
          <a:noFill/>
        </p:spPr>
        <p:txBody>
          <a:bodyPr wrap="none" lIns="0" tIns="0" rIns="0" bIns="0" rtlCol="0" anchor="t"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80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対</a:t>
            </a:r>
            <a:r>
              <a:rPr kumimoji="1" lang="en-US" altLang="ja-JP" sz="80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2012</a:t>
            </a:r>
            <a:r>
              <a:rPr kumimoji="1" lang="ja-JP" altLang="en-US" sz="80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年比</a:t>
            </a:r>
            <a:endParaRPr kumimoji="1" lang="en-US" altLang="ja-JP" sz="80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endParaRPr>
          </a:p>
        </p:txBody>
      </p:sp>
      <p:pic>
        <p:nvPicPr>
          <p:cNvPr id="14" name="図 13"/>
          <p:cNvPicPr>
            <a:picLocks noChangeAspect="1"/>
          </p:cNvPicPr>
          <p:nvPr/>
        </p:nvPicPr>
        <p:blipFill>
          <a:blip r:embed="rId4"/>
          <a:stretch>
            <a:fillRect/>
          </a:stretch>
        </p:blipFill>
        <p:spPr>
          <a:xfrm>
            <a:off x="72000" y="1548000"/>
            <a:ext cx="3596952" cy="2511770"/>
          </a:xfrm>
          <a:prstGeom prst="rect">
            <a:avLst/>
          </a:prstGeom>
        </p:spPr>
      </p:pic>
    </p:spTree>
    <p:extLst>
      <p:ext uri="{BB962C8B-B14F-4D97-AF65-F5344CB8AC3E}">
        <p14:creationId xmlns:p14="http://schemas.microsoft.com/office/powerpoint/2010/main" val="32523525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直線コネクタ 6"/>
          <p:cNvCxnSpPr/>
          <p:nvPr/>
        </p:nvCxnSpPr>
        <p:spPr>
          <a:xfrm>
            <a:off x="216000" y="648000"/>
            <a:ext cx="8676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テキスト ボックス 7"/>
          <p:cNvSpPr txBox="1"/>
          <p:nvPr/>
        </p:nvSpPr>
        <p:spPr>
          <a:xfrm>
            <a:off x="359999" y="108000"/>
            <a:ext cx="5220000" cy="432000"/>
          </a:xfrm>
          <a:prstGeom prst="rect">
            <a:avLst/>
          </a:prstGeom>
          <a:noFill/>
        </p:spPr>
        <p:txBody>
          <a:bodyPr wrap="none" lIns="36000" tIns="36000" rIns="36000" bIns="36000" rtlCol="0">
            <a:noAutofit/>
          </a:bodyPr>
          <a:lstStyle/>
          <a:p>
            <a:r>
              <a:rPr lang="ja-JP" altLang="en-US" sz="2400" dirty="0">
                <a:latin typeface="BIZ UDPゴシック" panose="020B0400000000000000" pitchFamily="50" charset="-128"/>
                <a:ea typeface="BIZ UDPゴシック" panose="020B0400000000000000" pitchFamily="50" charset="-128"/>
              </a:rPr>
              <a:t>はじめに　　改革評価プロジェクトとは</a:t>
            </a:r>
            <a:endParaRPr kumimoji="1" lang="ja-JP" altLang="en-US" sz="2400" dirty="0">
              <a:latin typeface="BIZ UDPゴシック" panose="020B0400000000000000" pitchFamily="50" charset="-128"/>
              <a:ea typeface="BIZ UDPゴシック" panose="020B0400000000000000" pitchFamily="50" charset="-128"/>
            </a:endParaRPr>
          </a:p>
        </p:txBody>
      </p:sp>
      <p:sp>
        <p:nvSpPr>
          <p:cNvPr id="19" name="正方形/長方形 18"/>
          <p:cNvSpPr/>
          <p:nvPr/>
        </p:nvSpPr>
        <p:spPr>
          <a:xfrm>
            <a:off x="117568" y="787098"/>
            <a:ext cx="8755977" cy="6093976"/>
          </a:xfrm>
          <a:prstGeom prst="rect">
            <a:avLst/>
          </a:prstGeom>
        </p:spPr>
        <p:txBody>
          <a:bodyPr wrap="square">
            <a:spAutoFit/>
          </a:bodyPr>
          <a:lstStyle/>
          <a:p>
            <a:pPr marL="285750" indent="-285750">
              <a:buFont typeface="Wingdings" panose="05000000000000000000" pitchFamily="2" charset="2"/>
              <a:buChar char="l"/>
            </a:pPr>
            <a:r>
              <a:rPr lang="en-US" altLang="ja-JP" dirty="0" smtClean="0">
                <a:latin typeface="BIZ UDPゴシック" panose="020B0400000000000000" pitchFamily="50" charset="-128"/>
                <a:ea typeface="BIZ UDPゴシック" panose="020B0400000000000000" pitchFamily="50" charset="-128"/>
              </a:rPr>
              <a:t>2008</a:t>
            </a:r>
            <a:r>
              <a:rPr lang="ja-JP" altLang="ja-JP" dirty="0" smtClean="0">
                <a:latin typeface="BIZ UDPゴシック" panose="020B0400000000000000" pitchFamily="50" charset="-128"/>
                <a:ea typeface="BIZ UDPゴシック" panose="020B0400000000000000" pitchFamily="50" charset="-128"/>
              </a:rPr>
              <a:t>年</a:t>
            </a:r>
            <a:r>
              <a:rPr lang="ja-JP" altLang="en-US" dirty="0" smtClean="0">
                <a:latin typeface="BIZ UDPゴシック" panose="020B0400000000000000" pitchFamily="50" charset="-128"/>
                <a:ea typeface="BIZ UDPゴシック" panose="020B0400000000000000" pitchFamily="50" charset="-128"/>
              </a:rPr>
              <a:t>以降、大阪では、首長の指導のもとで</a:t>
            </a:r>
            <a:r>
              <a:rPr lang="ja-JP" altLang="ja-JP" dirty="0" smtClean="0">
                <a:latin typeface="BIZ UDPゴシック" panose="020B0400000000000000" pitchFamily="50" charset="-128"/>
                <a:ea typeface="BIZ UDPゴシック" panose="020B0400000000000000" pitchFamily="50" charset="-128"/>
              </a:rPr>
              <a:t>一貫</a:t>
            </a:r>
            <a:r>
              <a:rPr lang="ja-JP" altLang="ja-JP" dirty="0">
                <a:latin typeface="BIZ UDPゴシック" panose="020B0400000000000000" pitchFamily="50" charset="-128"/>
                <a:ea typeface="BIZ UDPゴシック" panose="020B0400000000000000" pitchFamily="50" charset="-128"/>
              </a:rPr>
              <a:t>した</a:t>
            </a:r>
            <a:r>
              <a:rPr lang="ja-JP" altLang="ja-JP" dirty="0" smtClean="0">
                <a:latin typeface="BIZ UDPゴシック" panose="020B0400000000000000" pitchFamily="50" charset="-128"/>
                <a:ea typeface="BIZ UDPゴシック" panose="020B0400000000000000" pitchFamily="50" charset="-128"/>
              </a:rPr>
              <a:t>行政改革</a:t>
            </a:r>
            <a:r>
              <a:rPr lang="ja-JP" altLang="ja-JP" dirty="0">
                <a:latin typeface="BIZ UDPゴシック" panose="020B0400000000000000" pitchFamily="50" charset="-128"/>
                <a:ea typeface="BIZ UDPゴシック" panose="020B0400000000000000" pitchFamily="50" charset="-128"/>
              </a:rPr>
              <a:t>と都市戦略の見直し</a:t>
            </a:r>
            <a:r>
              <a:rPr lang="ja-JP" altLang="ja-JP" dirty="0" smtClean="0">
                <a:latin typeface="BIZ UDPゴシック" panose="020B0400000000000000" pitchFamily="50" charset="-128"/>
                <a:ea typeface="BIZ UDPゴシック" panose="020B0400000000000000" pitchFamily="50" charset="-128"/>
              </a:rPr>
              <a:t>が</a:t>
            </a:r>
            <a:r>
              <a:rPr lang="ja-JP" altLang="en-US" dirty="0">
                <a:latin typeface="BIZ UDPゴシック" panose="020B0400000000000000" pitchFamily="50" charset="-128"/>
                <a:ea typeface="BIZ UDPゴシック" panose="020B0400000000000000" pitchFamily="50" charset="-128"/>
              </a:rPr>
              <a:t>進められてきた</a:t>
            </a:r>
            <a:r>
              <a:rPr lang="ja-JP" altLang="ja-JP" dirty="0" smtClean="0">
                <a:latin typeface="BIZ UDPゴシック" panose="020B0400000000000000" pitchFamily="50" charset="-128"/>
                <a:ea typeface="BIZ UDPゴシック" panose="020B0400000000000000" pitchFamily="50" charset="-128"/>
              </a:rPr>
              <a:t>。</a:t>
            </a:r>
            <a:endParaRPr lang="en-US" altLang="ja-JP" dirty="0">
              <a:latin typeface="BIZ UDPゴシック" panose="020B0400000000000000" pitchFamily="50" charset="-128"/>
              <a:ea typeface="BIZ UDPゴシック" panose="020B0400000000000000" pitchFamily="50" charset="-128"/>
            </a:endParaRPr>
          </a:p>
          <a:p>
            <a:pPr marL="285750" indent="-285750">
              <a:buFont typeface="Wingdings" panose="05000000000000000000" pitchFamily="2" charset="2"/>
              <a:buChar char="l"/>
            </a:pPr>
            <a:endParaRPr lang="en-US" altLang="ja-JP" dirty="0">
              <a:latin typeface="BIZ UDPゴシック" panose="020B0400000000000000" pitchFamily="50" charset="-128"/>
              <a:ea typeface="BIZ UDPゴシック" panose="020B0400000000000000" pitchFamily="50" charset="-128"/>
            </a:endParaRPr>
          </a:p>
          <a:p>
            <a:pPr marL="285750" indent="-285750">
              <a:buFont typeface="Wingdings" panose="05000000000000000000" pitchFamily="2" charset="2"/>
              <a:buChar char="l"/>
            </a:pPr>
            <a:r>
              <a:rPr lang="ja-JP" altLang="en-US" dirty="0" smtClean="0">
                <a:latin typeface="BIZ UDPゴシック" panose="020B0400000000000000" pitchFamily="50" charset="-128"/>
                <a:ea typeface="BIZ UDPゴシック" panose="020B0400000000000000" pitchFamily="50" charset="-128"/>
              </a:rPr>
              <a:t>大阪の改革は範囲が極めて広く、深度も深く、しかも様々なテーマの改革が同時多発的に進行してきた。</a:t>
            </a:r>
            <a:endParaRPr lang="en-US" altLang="ja-JP" dirty="0" smtClean="0">
              <a:latin typeface="BIZ UDPゴシック" panose="020B0400000000000000" pitchFamily="50" charset="-128"/>
              <a:ea typeface="BIZ UDPゴシック" panose="020B0400000000000000" pitchFamily="50" charset="-128"/>
            </a:endParaRPr>
          </a:p>
          <a:p>
            <a:pPr marL="285750" indent="-285750">
              <a:buFont typeface="Wingdings" panose="05000000000000000000" pitchFamily="2" charset="2"/>
              <a:buChar char="l"/>
            </a:pPr>
            <a:endParaRPr lang="en-US" altLang="ja-JP" dirty="0">
              <a:latin typeface="BIZ UDPゴシック" panose="020B0400000000000000" pitchFamily="50" charset="-128"/>
              <a:ea typeface="BIZ UDPゴシック" panose="020B0400000000000000" pitchFamily="50" charset="-128"/>
            </a:endParaRPr>
          </a:p>
          <a:p>
            <a:pPr marL="285750" indent="-285750">
              <a:buFont typeface="Wingdings" panose="05000000000000000000" pitchFamily="2" charset="2"/>
              <a:buChar char="l"/>
            </a:pPr>
            <a:r>
              <a:rPr lang="ja-JP" altLang="en-US" dirty="0" smtClean="0">
                <a:latin typeface="BIZ UDPゴシック" panose="020B0400000000000000" pitchFamily="50" charset="-128"/>
                <a:ea typeface="BIZ UDPゴシック" panose="020B0400000000000000" pitchFamily="50" charset="-128"/>
              </a:rPr>
              <a:t>そこで、府市では</a:t>
            </a:r>
            <a:r>
              <a:rPr lang="en-US" altLang="ja-JP" dirty="0" smtClean="0">
                <a:latin typeface="BIZ UDPゴシック" panose="020B0400000000000000" pitchFamily="50" charset="-128"/>
                <a:ea typeface="BIZ UDPゴシック" panose="020B0400000000000000" pitchFamily="50" charset="-128"/>
              </a:rPr>
              <a:t>2008</a:t>
            </a:r>
            <a:r>
              <a:rPr lang="ja-JP" altLang="en-US" dirty="0" smtClean="0">
                <a:latin typeface="BIZ UDPゴシック" panose="020B0400000000000000" pitchFamily="50" charset="-128"/>
                <a:ea typeface="BIZ UDPゴシック" panose="020B0400000000000000" pitchFamily="50" charset="-128"/>
              </a:rPr>
              <a:t>年以降の各種改革の実態、意義、</a:t>
            </a:r>
            <a:r>
              <a:rPr lang="ja-JP" altLang="ja-JP" dirty="0" smtClean="0">
                <a:latin typeface="BIZ UDPゴシック" panose="020B0400000000000000" pitchFamily="50" charset="-128"/>
                <a:ea typeface="BIZ UDPゴシック" panose="020B0400000000000000" pitchFamily="50" charset="-128"/>
              </a:rPr>
              <a:t>進捗</a:t>
            </a:r>
            <a:r>
              <a:rPr lang="ja-JP" altLang="en-US" dirty="0" smtClean="0">
                <a:latin typeface="BIZ UDPゴシック" panose="020B0400000000000000" pitchFamily="50" charset="-128"/>
                <a:ea typeface="BIZ UDPゴシック" panose="020B0400000000000000" pitchFamily="50" charset="-128"/>
              </a:rPr>
              <a:t>及び成果</a:t>
            </a:r>
            <a:r>
              <a:rPr lang="ja-JP" altLang="en-US" dirty="0">
                <a:latin typeface="BIZ UDPゴシック" panose="020B0400000000000000" pitchFamily="50" charset="-128"/>
                <a:ea typeface="BIZ UDPゴシック" panose="020B0400000000000000" pitchFamily="50" charset="-128"/>
              </a:rPr>
              <a:t>を</a:t>
            </a:r>
            <a:r>
              <a:rPr lang="ja-JP" altLang="ja-JP" dirty="0" smtClean="0">
                <a:latin typeface="BIZ UDPゴシック" panose="020B0400000000000000" pitchFamily="50" charset="-128"/>
                <a:ea typeface="BIZ UDPゴシック" panose="020B0400000000000000" pitchFamily="50" charset="-128"/>
              </a:rPr>
              <a:t>、</a:t>
            </a:r>
            <a:r>
              <a:rPr lang="en-US" altLang="ja-JP" dirty="0" smtClean="0">
                <a:latin typeface="BIZ UDPゴシック" panose="020B0400000000000000" pitchFamily="50" charset="-128"/>
                <a:ea typeface="BIZ UDPゴシック" panose="020B0400000000000000" pitchFamily="50" charset="-128"/>
              </a:rPr>
              <a:t>2014</a:t>
            </a:r>
            <a:r>
              <a:rPr lang="ja-JP" altLang="ja-JP" dirty="0" smtClean="0">
                <a:latin typeface="BIZ UDPゴシック" panose="020B0400000000000000" pitchFamily="50" charset="-128"/>
                <a:ea typeface="BIZ UDPゴシック" panose="020B0400000000000000" pitchFamily="50" charset="-128"/>
              </a:rPr>
              <a:t>年</a:t>
            </a:r>
            <a:r>
              <a:rPr lang="en-US" altLang="ja-JP" dirty="0">
                <a:latin typeface="BIZ UDPゴシック" panose="020B0400000000000000" pitchFamily="50" charset="-128"/>
                <a:ea typeface="BIZ UDPゴシック" panose="020B0400000000000000" pitchFamily="50" charset="-128"/>
              </a:rPr>
              <a:t>12</a:t>
            </a:r>
            <a:r>
              <a:rPr lang="ja-JP" altLang="ja-JP" dirty="0">
                <a:latin typeface="BIZ UDPゴシック" panose="020B0400000000000000" pitchFamily="50" charset="-128"/>
                <a:ea typeface="BIZ UDPゴシック" panose="020B0400000000000000" pitchFamily="50" charset="-128"/>
              </a:rPr>
              <a:t>月</a:t>
            </a:r>
            <a:r>
              <a:rPr lang="ja-JP" altLang="ja-JP" dirty="0" smtClean="0">
                <a:latin typeface="BIZ UDPゴシック" panose="020B0400000000000000" pitchFamily="50" charset="-128"/>
                <a:ea typeface="BIZ UDPゴシック" panose="020B0400000000000000" pitchFamily="50" charset="-128"/>
              </a:rPr>
              <a:t>、</a:t>
            </a:r>
            <a:r>
              <a:rPr lang="en-US" altLang="ja-JP" dirty="0" smtClean="0">
                <a:latin typeface="BIZ UDPゴシック" panose="020B0400000000000000" pitchFamily="50" charset="-128"/>
                <a:ea typeface="BIZ UDPゴシック" panose="020B0400000000000000" pitchFamily="50" charset="-128"/>
              </a:rPr>
              <a:t>2018</a:t>
            </a:r>
            <a:r>
              <a:rPr lang="ja-JP" altLang="ja-JP" dirty="0" smtClean="0">
                <a:latin typeface="BIZ UDPゴシック" panose="020B0400000000000000" pitchFamily="50" charset="-128"/>
                <a:ea typeface="BIZ UDPゴシック" panose="020B0400000000000000" pitchFamily="50" charset="-128"/>
              </a:rPr>
              <a:t>年</a:t>
            </a:r>
            <a:r>
              <a:rPr lang="en-US" altLang="ja-JP" dirty="0">
                <a:latin typeface="BIZ UDPゴシック" panose="020B0400000000000000" pitchFamily="50" charset="-128"/>
                <a:ea typeface="BIZ UDPゴシック" panose="020B0400000000000000" pitchFamily="50" charset="-128"/>
              </a:rPr>
              <a:t>12</a:t>
            </a:r>
            <a:r>
              <a:rPr lang="ja-JP" altLang="ja-JP" dirty="0" smtClean="0">
                <a:latin typeface="BIZ UDPゴシック" panose="020B0400000000000000" pitchFamily="50" charset="-128"/>
                <a:ea typeface="BIZ UDPゴシック" panose="020B0400000000000000" pitchFamily="50" charset="-128"/>
              </a:rPr>
              <a:t>月</a:t>
            </a:r>
            <a:r>
              <a:rPr lang="ja-JP" altLang="en-US" dirty="0" smtClean="0">
                <a:latin typeface="BIZ UDPゴシック" panose="020B0400000000000000" pitchFamily="50" charset="-128"/>
                <a:ea typeface="BIZ UDPゴシック" panose="020B0400000000000000" pitchFamily="50" charset="-128"/>
              </a:rPr>
              <a:t>の２回にわたって</a:t>
            </a:r>
            <a:r>
              <a:rPr lang="ja-JP" altLang="ja-JP" dirty="0" smtClean="0">
                <a:latin typeface="BIZ UDPゴシック" panose="020B0400000000000000" pitchFamily="50" charset="-128"/>
                <a:ea typeface="BIZ UDPゴシック" panose="020B0400000000000000" pitchFamily="50" charset="-128"/>
              </a:rPr>
              <a:t>評価</a:t>
            </a:r>
            <a:r>
              <a:rPr lang="ja-JP" altLang="ja-JP" dirty="0">
                <a:latin typeface="BIZ UDPゴシック" panose="020B0400000000000000" pitchFamily="50" charset="-128"/>
                <a:ea typeface="BIZ UDPゴシック" panose="020B0400000000000000" pitchFamily="50" charset="-128"/>
              </a:rPr>
              <a:t>し、公表してきた</a:t>
            </a:r>
            <a:r>
              <a:rPr lang="ja-JP" altLang="ja-JP" dirty="0" smtClean="0">
                <a:latin typeface="BIZ UDPゴシック" panose="020B0400000000000000" pitchFamily="50" charset="-128"/>
                <a:ea typeface="BIZ UDPゴシック" panose="020B0400000000000000" pitchFamily="50" charset="-128"/>
              </a:rPr>
              <a:t>。</a:t>
            </a:r>
            <a:r>
              <a:rPr lang="en-US" altLang="ja-JP" dirty="0">
                <a:latin typeface="BIZ UDPゴシック" panose="020B0400000000000000" pitchFamily="50" charset="-128"/>
                <a:ea typeface="BIZ UDPゴシック" panose="020B0400000000000000" pitchFamily="50" charset="-128"/>
              </a:rPr>
              <a:t/>
            </a:r>
            <a:br>
              <a:rPr lang="en-US" altLang="ja-JP" dirty="0">
                <a:latin typeface="BIZ UDPゴシック" panose="020B0400000000000000" pitchFamily="50" charset="-128"/>
                <a:ea typeface="BIZ UDPゴシック" panose="020B0400000000000000" pitchFamily="50" charset="-128"/>
              </a:rPr>
            </a:br>
            <a:r>
              <a:rPr lang="en-US" altLang="ja-JP" sz="1400" dirty="0" smtClean="0">
                <a:latin typeface="BIZ UDPゴシック" panose="020B0400000000000000" pitchFamily="50" charset="-128"/>
                <a:ea typeface="BIZ UDPゴシック" panose="020B0400000000000000" pitchFamily="50" charset="-128"/>
              </a:rPr>
              <a:t>【</a:t>
            </a:r>
            <a:r>
              <a:rPr lang="ja-JP" altLang="en-US" sz="1400" dirty="0" smtClean="0">
                <a:latin typeface="BIZ UDPゴシック" panose="020B0400000000000000" pitchFamily="50" charset="-128"/>
                <a:ea typeface="BIZ UDPゴシック" panose="020B0400000000000000" pitchFamily="50" charset="-128"/>
              </a:rPr>
              <a:t>過去の改革評価資料：大阪府</a:t>
            </a:r>
            <a:r>
              <a:rPr lang="en-US" altLang="ja-JP" sz="1400" dirty="0" smtClean="0">
                <a:latin typeface="BIZ UDPゴシック" panose="020B0400000000000000" pitchFamily="50" charset="-128"/>
                <a:ea typeface="BIZ UDPゴシック" panose="020B0400000000000000" pitchFamily="50" charset="-128"/>
              </a:rPr>
              <a:t>HP】</a:t>
            </a:r>
            <a:endParaRPr lang="en-US" altLang="ja-JP" sz="1400" dirty="0">
              <a:latin typeface="BIZ UDPゴシック" panose="020B0400000000000000" pitchFamily="50" charset="-128"/>
              <a:ea typeface="BIZ UDPゴシック" panose="020B0400000000000000" pitchFamily="50" charset="-128"/>
            </a:endParaRPr>
          </a:p>
          <a:p>
            <a:pPr marL="442913"/>
            <a:r>
              <a:rPr lang="en-US" altLang="ja-JP" sz="1400" dirty="0">
                <a:latin typeface="BIZ UDPゴシック" panose="020B0400000000000000" pitchFamily="50" charset="-128"/>
                <a:ea typeface="BIZ UDPゴシック" panose="020B0400000000000000" pitchFamily="50" charset="-128"/>
                <a:hlinkClick r:id="rId3"/>
              </a:rPr>
              <a:t>https://</a:t>
            </a:r>
            <a:r>
              <a:rPr lang="en-US" altLang="ja-JP" sz="1400" dirty="0" smtClean="0">
                <a:latin typeface="BIZ UDPゴシック" panose="020B0400000000000000" pitchFamily="50" charset="-128"/>
                <a:ea typeface="BIZ UDPゴシック" panose="020B0400000000000000" pitchFamily="50" charset="-128"/>
                <a:hlinkClick r:id="rId3"/>
              </a:rPr>
              <a:t>www.pref.osaka.lg.jp/kikaku/fushisyuyo/index.html</a:t>
            </a:r>
            <a:endParaRPr lang="en-US" altLang="ja-JP" sz="1400" dirty="0" smtClean="0">
              <a:latin typeface="BIZ UDPゴシック" panose="020B0400000000000000" pitchFamily="50" charset="-128"/>
              <a:ea typeface="BIZ UDPゴシック" panose="020B0400000000000000" pitchFamily="50" charset="-128"/>
            </a:endParaRPr>
          </a:p>
          <a:p>
            <a:pPr marL="273050"/>
            <a:r>
              <a:rPr lang="en-US" altLang="ja-JP" sz="1400" dirty="0" smtClean="0">
                <a:latin typeface="BIZ UDPゴシック" panose="020B0400000000000000" pitchFamily="50" charset="-128"/>
                <a:ea typeface="BIZ UDPゴシック" panose="020B0400000000000000" pitchFamily="50" charset="-128"/>
              </a:rPr>
              <a:t>【</a:t>
            </a:r>
            <a:r>
              <a:rPr lang="ja-JP" altLang="en-US" sz="1400" dirty="0" smtClean="0">
                <a:latin typeface="BIZ UDPゴシック" panose="020B0400000000000000" pitchFamily="50" charset="-128"/>
                <a:ea typeface="BIZ UDPゴシック" panose="020B0400000000000000" pitchFamily="50" charset="-128"/>
              </a:rPr>
              <a:t>大阪市</a:t>
            </a:r>
            <a:r>
              <a:rPr lang="en-US" altLang="ja-JP" sz="1400" dirty="0" smtClean="0">
                <a:latin typeface="BIZ UDPゴシック" panose="020B0400000000000000" pitchFamily="50" charset="-128"/>
                <a:ea typeface="BIZ UDPゴシック" panose="020B0400000000000000" pitchFamily="50" charset="-128"/>
              </a:rPr>
              <a:t>HP】</a:t>
            </a:r>
            <a:endParaRPr lang="en-US" altLang="ja-JP" sz="1400" dirty="0">
              <a:latin typeface="BIZ UDPゴシック" panose="020B0400000000000000" pitchFamily="50" charset="-128"/>
              <a:ea typeface="BIZ UDPゴシック" panose="020B0400000000000000" pitchFamily="50" charset="-128"/>
            </a:endParaRPr>
          </a:p>
          <a:p>
            <a:pPr marL="442913"/>
            <a:r>
              <a:rPr lang="en-US" altLang="ja-JP" sz="1400" dirty="0">
                <a:latin typeface="BIZ UDPゴシック" panose="020B0400000000000000" pitchFamily="50" charset="-128"/>
                <a:ea typeface="BIZ UDPゴシック" panose="020B0400000000000000" pitchFamily="50" charset="-128"/>
                <a:hlinkClick r:id="rId4"/>
              </a:rPr>
              <a:t>https://www.city.osaka.lg.jp/shisei/category/3054-1-1-4-0-0-0-0-0-0.html</a:t>
            </a:r>
            <a:endParaRPr lang="en-US" altLang="ja-JP" sz="1400" dirty="0">
              <a:latin typeface="BIZ UDPゴシック" panose="020B0400000000000000" pitchFamily="50" charset="-128"/>
              <a:ea typeface="BIZ UDPゴシック" panose="020B0400000000000000" pitchFamily="50" charset="-128"/>
            </a:endParaRPr>
          </a:p>
          <a:p>
            <a:endParaRPr lang="ja-JP" altLang="ja-JP" dirty="0">
              <a:latin typeface="BIZ UDPゴシック" panose="020B0400000000000000" pitchFamily="50" charset="-128"/>
              <a:ea typeface="BIZ UDPゴシック" panose="020B0400000000000000" pitchFamily="50" charset="-128"/>
            </a:endParaRPr>
          </a:p>
          <a:p>
            <a:pPr marL="285750" indent="-285750">
              <a:buFont typeface="Wingdings" panose="05000000000000000000" pitchFamily="2" charset="2"/>
              <a:buChar char="l"/>
            </a:pPr>
            <a:r>
              <a:rPr lang="ja-JP" altLang="ja-JP" dirty="0" smtClean="0">
                <a:latin typeface="BIZ UDPゴシック" panose="020B0400000000000000" pitchFamily="50" charset="-128"/>
                <a:ea typeface="BIZ UDPゴシック" panose="020B0400000000000000" pitchFamily="50" charset="-128"/>
              </a:rPr>
              <a:t>今回</a:t>
            </a:r>
            <a:r>
              <a:rPr lang="ja-JP" altLang="ja-JP" dirty="0">
                <a:latin typeface="BIZ UDPゴシック" panose="020B0400000000000000" pitchFamily="50" charset="-128"/>
                <a:ea typeface="BIZ UDPゴシック" panose="020B0400000000000000" pitchFamily="50" charset="-128"/>
              </a:rPr>
              <a:t>は、前回以降</a:t>
            </a:r>
            <a:r>
              <a:rPr lang="ja-JP" altLang="ja-JP" dirty="0" smtClean="0">
                <a:latin typeface="BIZ UDPゴシック" panose="020B0400000000000000" pitchFamily="50" charset="-128"/>
                <a:ea typeface="BIZ UDPゴシック" panose="020B0400000000000000" pitchFamily="50" charset="-128"/>
              </a:rPr>
              <a:t>の</a:t>
            </a:r>
            <a:r>
              <a:rPr lang="ja-JP" altLang="en-US" dirty="0" smtClean="0">
                <a:latin typeface="BIZ UDPゴシック" panose="020B0400000000000000" pitchFamily="50" charset="-128"/>
                <a:ea typeface="BIZ UDPゴシック" panose="020B0400000000000000" pitchFamily="50" charset="-128"/>
              </a:rPr>
              <a:t>４</a:t>
            </a:r>
            <a:r>
              <a:rPr lang="ja-JP" altLang="ja-JP" dirty="0" smtClean="0">
                <a:latin typeface="BIZ UDPゴシック" panose="020B0400000000000000" pitchFamily="50" charset="-128"/>
                <a:ea typeface="BIZ UDPゴシック" panose="020B0400000000000000" pitchFamily="50" charset="-128"/>
              </a:rPr>
              <a:t>年間の</a:t>
            </a:r>
            <a:r>
              <a:rPr lang="ja-JP" altLang="en-US" dirty="0" smtClean="0">
                <a:latin typeface="BIZ UDPゴシック" panose="020B0400000000000000" pitchFamily="50" charset="-128"/>
                <a:ea typeface="BIZ UDPゴシック" panose="020B0400000000000000" pitchFamily="50" charset="-128"/>
              </a:rPr>
              <a:t>改革の</a:t>
            </a:r>
            <a:r>
              <a:rPr lang="ja-JP" altLang="ja-JP" dirty="0" smtClean="0">
                <a:latin typeface="BIZ UDPゴシック" panose="020B0400000000000000" pitchFamily="50" charset="-128"/>
                <a:ea typeface="BIZ UDPゴシック" panose="020B0400000000000000" pitchFamily="50" charset="-128"/>
              </a:rPr>
              <a:t>成果</a:t>
            </a:r>
            <a:r>
              <a:rPr lang="ja-JP" altLang="en-US" dirty="0" smtClean="0">
                <a:latin typeface="BIZ UDPゴシック" panose="020B0400000000000000" pitchFamily="50" charset="-128"/>
                <a:ea typeface="BIZ UDPゴシック" panose="020B0400000000000000" pitchFamily="50" charset="-128"/>
              </a:rPr>
              <a:t>のみならず、</a:t>
            </a:r>
            <a:r>
              <a:rPr lang="en-US" altLang="ja-JP" dirty="0" smtClean="0">
                <a:latin typeface="BIZ UDPゴシック" panose="020B0400000000000000" pitchFamily="50" charset="-128"/>
                <a:ea typeface="BIZ UDPゴシック" panose="020B0400000000000000" pitchFamily="50" charset="-128"/>
              </a:rPr>
              <a:t>2008</a:t>
            </a:r>
            <a:r>
              <a:rPr lang="ja-JP" altLang="ja-JP" dirty="0" smtClean="0">
                <a:latin typeface="BIZ UDPゴシック" panose="020B0400000000000000" pitchFamily="50" charset="-128"/>
                <a:ea typeface="BIZ UDPゴシック" panose="020B0400000000000000" pitchFamily="50" charset="-128"/>
              </a:rPr>
              <a:t>年</a:t>
            </a:r>
            <a:r>
              <a:rPr lang="ja-JP" altLang="ja-JP" dirty="0">
                <a:latin typeface="BIZ UDPゴシック" panose="020B0400000000000000" pitchFamily="50" charset="-128"/>
                <a:ea typeface="BIZ UDPゴシック" panose="020B0400000000000000" pitchFamily="50" charset="-128"/>
              </a:rPr>
              <a:t>以降</a:t>
            </a:r>
            <a:r>
              <a:rPr lang="ja-JP" altLang="ja-JP" dirty="0" smtClean="0">
                <a:latin typeface="BIZ UDPゴシック" panose="020B0400000000000000" pitchFamily="50" charset="-128"/>
                <a:ea typeface="BIZ UDPゴシック" panose="020B0400000000000000" pitchFamily="50" charset="-128"/>
              </a:rPr>
              <a:t>の</a:t>
            </a:r>
            <a:r>
              <a:rPr lang="en-US" altLang="ja-JP" dirty="0" smtClean="0">
                <a:latin typeface="BIZ UDPゴシック" panose="020B0400000000000000" pitchFamily="50" charset="-128"/>
                <a:ea typeface="BIZ UDPゴシック" panose="020B0400000000000000" pitchFamily="50" charset="-128"/>
              </a:rPr>
              <a:t>15</a:t>
            </a:r>
            <a:r>
              <a:rPr lang="ja-JP" altLang="ja-JP" dirty="0" smtClean="0">
                <a:latin typeface="BIZ UDPゴシック" panose="020B0400000000000000" pitchFamily="50" charset="-128"/>
                <a:ea typeface="BIZ UDPゴシック" panose="020B0400000000000000" pitchFamily="50" charset="-128"/>
              </a:rPr>
              <a:t>年間の</a:t>
            </a:r>
            <a:r>
              <a:rPr lang="ja-JP" altLang="en-US" dirty="0" smtClean="0">
                <a:latin typeface="BIZ UDPゴシック" panose="020B0400000000000000" pitchFamily="50" charset="-128"/>
                <a:ea typeface="BIZ UDPゴシック" panose="020B0400000000000000" pitchFamily="50" charset="-128"/>
              </a:rPr>
              <a:t>一連の改革の</a:t>
            </a:r>
            <a:r>
              <a:rPr lang="ja-JP" altLang="ja-JP" dirty="0" smtClean="0">
                <a:latin typeface="BIZ UDPゴシック" panose="020B0400000000000000" pitchFamily="50" charset="-128"/>
                <a:ea typeface="BIZ UDPゴシック" panose="020B0400000000000000" pitchFamily="50" charset="-128"/>
              </a:rPr>
              <a:t>成果を</a:t>
            </a:r>
            <a:r>
              <a:rPr lang="ja-JP" altLang="en-US" dirty="0" smtClean="0">
                <a:latin typeface="BIZ UDPゴシック" panose="020B0400000000000000" pitchFamily="50" charset="-128"/>
                <a:ea typeface="BIZ UDPゴシック" panose="020B0400000000000000" pitchFamily="50" charset="-128"/>
              </a:rPr>
              <a:t>まとめて</a:t>
            </a:r>
            <a:r>
              <a:rPr lang="ja-JP" altLang="ja-JP" dirty="0" smtClean="0">
                <a:latin typeface="BIZ UDPゴシック" panose="020B0400000000000000" pitchFamily="50" charset="-128"/>
                <a:ea typeface="BIZ UDPゴシック" panose="020B0400000000000000" pitchFamily="50" charset="-128"/>
              </a:rPr>
              <a:t>確認</a:t>
            </a:r>
            <a:r>
              <a:rPr lang="ja-JP" altLang="ja-JP" dirty="0">
                <a:latin typeface="BIZ UDPゴシック" panose="020B0400000000000000" pitchFamily="50" charset="-128"/>
                <a:ea typeface="BIZ UDPゴシック" panose="020B0400000000000000" pitchFamily="50" charset="-128"/>
              </a:rPr>
              <a:t>することとした</a:t>
            </a:r>
            <a:r>
              <a:rPr lang="ja-JP" altLang="ja-JP" dirty="0" smtClean="0">
                <a:latin typeface="BIZ UDPゴシック" panose="020B0400000000000000" pitchFamily="50" charset="-128"/>
                <a:ea typeface="BIZ UDPゴシック" panose="020B0400000000000000" pitchFamily="50" charset="-128"/>
              </a:rPr>
              <a:t>。</a:t>
            </a:r>
            <a:endParaRPr lang="en-US" altLang="ja-JP" dirty="0">
              <a:latin typeface="BIZ UDPゴシック" panose="020B0400000000000000" pitchFamily="50" charset="-128"/>
              <a:ea typeface="BIZ UDPゴシック" panose="020B0400000000000000" pitchFamily="50" charset="-128"/>
            </a:endParaRPr>
          </a:p>
          <a:p>
            <a:pPr>
              <a:spcBef>
                <a:spcPts val="300"/>
              </a:spcBef>
            </a:pPr>
            <a:endParaRPr lang="en-US" altLang="ja-JP" dirty="0">
              <a:latin typeface="BIZ UDPゴシック" panose="020B0400000000000000" pitchFamily="50" charset="-128"/>
              <a:ea typeface="BIZ UDPゴシック" panose="020B0400000000000000" pitchFamily="50" charset="-128"/>
            </a:endParaRPr>
          </a:p>
          <a:p>
            <a:pPr marL="285750" indent="-285750">
              <a:spcBef>
                <a:spcPts val="300"/>
              </a:spcBef>
              <a:buFont typeface="Wingdings" panose="05000000000000000000" pitchFamily="2" charset="2"/>
              <a:buChar char="l"/>
            </a:pPr>
            <a:r>
              <a:rPr lang="ja-JP" altLang="en-US" dirty="0" smtClean="0">
                <a:latin typeface="BIZ UDPゴシック" panose="020B0400000000000000" pitchFamily="50" charset="-128"/>
                <a:ea typeface="BIZ UDPゴシック" panose="020B0400000000000000" pitchFamily="50" charset="-128"/>
              </a:rPr>
              <a:t>評価の対象は、これ</a:t>
            </a:r>
            <a:r>
              <a:rPr lang="ja-JP" altLang="en-US" dirty="0">
                <a:latin typeface="BIZ UDPゴシック" panose="020B0400000000000000" pitchFamily="50" charset="-128"/>
                <a:ea typeface="BIZ UDPゴシック" panose="020B0400000000000000" pitchFamily="50" charset="-128"/>
              </a:rPr>
              <a:t>までと</a:t>
            </a:r>
            <a:r>
              <a:rPr lang="ja-JP" altLang="en-US" dirty="0" smtClean="0">
                <a:latin typeface="BIZ UDPゴシック" panose="020B0400000000000000" pitchFamily="50" charset="-128"/>
                <a:ea typeface="BIZ UDPゴシック" panose="020B0400000000000000" pitchFamily="50" charset="-128"/>
              </a:rPr>
              <a:t>同様に庁内</a:t>
            </a:r>
            <a:r>
              <a:rPr lang="ja-JP" altLang="en-US" dirty="0">
                <a:latin typeface="BIZ UDPゴシック" panose="020B0400000000000000" pitchFamily="50" charset="-128"/>
                <a:ea typeface="BIZ UDPゴシック" panose="020B0400000000000000" pitchFamily="50" charset="-128"/>
              </a:rPr>
              <a:t>のいわゆる「行政改革」のみならず、広く大阪全体の改革に</a:t>
            </a:r>
            <a:r>
              <a:rPr lang="ja-JP" altLang="en-US" dirty="0" smtClean="0">
                <a:latin typeface="BIZ UDPゴシック" panose="020B0400000000000000" pitchFamily="50" charset="-128"/>
                <a:ea typeface="BIZ UDPゴシック" panose="020B0400000000000000" pitchFamily="50" charset="-128"/>
              </a:rPr>
              <a:t>着目</a:t>
            </a:r>
            <a:r>
              <a:rPr lang="ja-JP" altLang="en-US" dirty="0">
                <a:latin typeface="BIZ UDPゴシック" panose="020B0400000000000000" pitchFamily="50" charset="-128"/>
                <a:ea typeface="BIZ UDPゴシック" panose="020B0400000000000000" pitchFamily="50" charset="-128"/>
              </a:rPr>
              <a:t>し、「成長戦略」「インフラ戦略」「社会政策のイノベーション」等も改革として</a:t>
            </a:r>
            <a:r>
              <a:rPr lang="ja-JP" altLang="en-US" dirty="0" smtClean="0">
                <a:latin typeface="BIZ UDPゴシック" panose="020B0400000000000000" pitchFamily="50" charset="-128"/>
                <a:ea typeface="BIZ UDPゴシック" panose="020B0400000000000000" pitchFamily="50" charset="-128"/>
              </a:rPr>
              <a:t>とり上げた。</a:t>
            </a:r>
            <a:endParaRPr lang="en-US" altLang="ja-JP" dirty="0">
              <a:latin typeface="BIZ UDPゴシック" panose="020B0400000000000000" pitchFamily="50" charset="-128"/>
              <a:ea typeface="BIZ UDPゴシック" panose="020B0400000000000000" pitchFamily="50" charset="-128"/>
            </a:endParaRPr>
          </a:p>
          <a:p>
            <a:pPr>
              <a:spcBef>
                <a:spcPts val="300"/>
              </a:spcBef>
            </a:pPr>
            <a:endParaRPr lang="en-US" altLang="ja-JP" dirty="0">
              <a:latin typeface="BIZ UDPゴシック" panose="020B0400000000000000" pitchFamily="50" charset="-128"/>
              <a:ea typeface="BIZ UDPゴシック" panose="020B0400000000000000" pitchFamily="50" charset="-128"/>
            </a:endParaRPr>
          </a:p>
          <a:p>
            <a:pPr marL="285750" indent="-285750">
              <a:spcBef>
                <a:spcPts val="300"/>
              </a:spcBef>
              <a:buFont typeface="Wingdings" panose="05000000000000000000" pitchFamily="2" charset="2"/>
              <a:buChar char="l"/>
            </a:pPr>
            <a:r>
              <a:rPr lang="ja-JP" altLang="en-US" dirty="0" smtClean="0">
                <a:latin typeface="BIZ UDPゴシック" panose="020B0400000000000000" pitchFamily="50" charset="-128"/>
                <a:ea typeface="BIZ UDPゴシック" panose="020B0400000000000000" pitchFamily="50" charset="-128"/>
              </a:rPr>
              <a:t>また前回</a:t>
            </a:r>
            <a:r>
              <a:rPr lang="ja-JP" altLang="en-US" dirty="0">
                <a:latin typeface="BIZ UDPゴシック" panose="020B0400000000000000" pitchFamily="50" charset="-128"/>
                <a:ea typeface="BIZ UDPゴシック" panose="020B0400000000000000" pitchFamily="50" charset="-128"/>
              </a:rPr>
              <a:t>同様、</a:t>
            </a:r>
            <a:r>
              <a:rPr lang="en-US" altLang="ja-JP" dirty="0">
                <a:latin typeface="BIZ UDPゴシック" panose="020B0400000000000000" pitchFamily="50" charset="-128"/>
                <a:ea typeface="BIZ UDPゴシック" panose="020B0400000000000000" pitchFamily="50" charset="-128"/>
              </a:rPr>
              <a:t>WHAT</a:t>
            </a:r>
            <a:r>
              <a:rPr lang="ja-JP" altLang="en-US" dirty="0">
                <a:latin typeface="BIZ UDPゴシック" panose="020B0400000000000000" pitchFamily="50" charset="-128"/>
                <a:ea typeface="BIZ UDPゴシック" panose="020B0400000000000000" pitchFamily="50" charset="-128"/>
              </a:rPr>
              <a:t>（改革の対象）に加え、</a:t>
            </a:r>
            <a:r>
              <a:rPr lang="en-US" altLang="ja-JP" dirty="0">
                <a:latin typeface="BIZ UDPゴシック" panose="020B0400000000000000" pitchFamily="50" charset="-128"/>
                <a:ea typeface="BIZ UDPゴシック" panose="020B0400000000000000" pitchFamily="50" charset="-128"/>
              </a:rPr>
              <a:t>HOW</a:t>
            </a:r>
            <a:r>
              <a:rPr lang="ja-JP" altLang="en-US" dirty="0">
                <a:latin typeface="BIZ UDPゴシック" panose="020B0400000000000000" pitchFamily="50" charset="-128"/>
                <a:ea typeface="BIZ UDPゴシック" panose="020B0400000000000000" pitchFamily="50" charset="-128"/>
              </a:rPr>
              <a:t>（改革の手法</a:t>
            </a:r>
            <a:r>
              <a:rPr lang="ja-JP" altLang="en-US" dirty="0" smtClean="0">
                <a:latin typeface="BIZ UDPゴシック" panose="020B0400000000000000" pitchFamily="50" charset="-128"/>
                <a:ea typeface="BIZ UDPゴシック" panose="020B0400000000000000" pitchFamily="50" charset="-128"/>
              </a:rPr>
              <a:t>）の進化にも着目して点検</a:t>
            </a:r>
            <a:r>
              <a:rPr lang="ja-JP" altLang="en-US" dirty="0">
                <a:latin typeface="BIZ UDPゴシック" panose="020B0400000000000000" pitchFamily="50" charset="-128"/>
                <a:ea typeface="BIZ UDPゴシック" panose="020B0400000000000000" pitchFamily="50" charset="-128"/>
              </a:rPr>
              <a:t>した</a:t>
            </a:r>
            <a:r>
              <a:rPr lang="ja-JP" altLang="en-US" dirty="0" smtClean="0">
                <a:latin typeface="BIZ UDPゴシック" panose="020B0400000000000000" pitchFamily="50" charset="-128"/>
                <a:ea typeface="BIZ UDPゴシック" panose="020B0400000000000000" pitchFamily="50" charset="-128"/>
              </a:rPr>
              <a:t>。</a:t>
            </a:r>
            <a:endParaRPr lang="ja-JP" altLang="ja-JP" dirty="0">
              <a:latin typeface="BIZ UDPゴシック" panose="020B0400000000000000" pitchFamily="50" charset="-128"/>
              <a:ea typeface="BIZ UDPゴシック" panose="020B0400000000000000" pitchFamily="50" charset="-128"/>
            </a:endParaRPr>
          </a:p>
        </p:txBody>
      </p:sp>
      <p:sp>
        <p:nvSpPr>
          <p:cNvPr id="6" name="スライド番号プレースホルダー 3"/>
          <p:cNvSpPr>
            <a:spLocks noGrp="1"/>
          </p:cNvSpPr>
          <p:nvPr>
            <p:ph type="sldNum" sz="quarter" idx="12"/>
          </p:nvPr>
        </p:nvSpPr>
        <p:spPr>
          <a:xfrm>
            <a:off x="7086600" y="6483071"/>
            <a:ext cx="2057400" cy="365125"/>
          </a:xfrm>
        </p:spPr>
        <p:txBody>
          <a:bodyPr/>
          <a:lstStyle/>
          <a:p>
            <a:fld id="{138CA411-231B-42B9-AF63-97A64194AA60}" type="slidenum">
              <a:rPr lang="ja-JP" altLang="en-US" smtClean="0"/>
              <a:pPr/>
              <a:t>4</a:t>
            </a:fld>
            <a:endParaRPr lang="ja-JP" altLang="en-US" dirty="0"/>
          </a:p>
        </p:txBody>
      </p:sp>
    </p:spTree>
    <p:extLst>
      <p:ext uri="{BB962C8B-B14F-4D97-AF65-F5344CB8AC3E}">
        <p14:creationId xmlns:p14="http://schemas.microsoft.com/office/powerpoint/2010/main" val="23736017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a:stretch>
            <a:fillRect/>
          </a:stretch>
        </p:blipFill>
        <p:spPr>
          <a:xfrm>
            <a:off x="-1" y="1060085"/>
            <a:ext cx="3498127" cy="2484007"/>
          </a:xfrm>
          <a:prstGeom prst="rect">
            <a:avLst/>
          </a:prstGeom>
        </p:spPr>
      </p:pic>
      <p:sp>
        <p:nvSpPr>
          <p:cNvPr id="53" name="正方形/長方形 52"/>
          <p:cNvSpPr/>
          <p:nvPr/>
        </p:nvSpPr>
        <p:spPr>
          <a:xfrm>
            <a:off x="2737335" y="1093288"/>
            <a:ext cx="658958" cy="2353100"/>
          </a:xfrm>
          <a:prstGeom prst="rect">
            <a:avLst/>
          </a:prstGeom>
          <a:solidFill>
            <a:schemeClr val="bg1">
              <a:lumMod val="6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pic>
        <p:nvPicPr>
          <p:cNvPr id="5" name="図 4"/>
          <p:cNvPicPr>
            <a:picLocks noChangeAspect="1"/>
          </p:cNvPicPr>
          <p:nvPr/>
        </p:nvPicPr>
        <p:blipFill>
          <a:blip r:embed="rId3"/>
          <a:stretch>
            <a:fillRect/>
          </a:stretch>
        </p:blipFill>
        <p:spPr>
          <a:xfrm>
            <a:off x="82240" y="4150178"/>
            <a:ext cx="4389500" cy="1936462"/>
          </a:xfrm>
          <a:prstGeom prst="rect">
            <a:avLst/>
          </a:prstGeom>
        </p:spPr>
      </p:pic>
      <p:sp>
        <p:nvSpPr>
          <p:cNvPr id="6" name="テキスト ボックス 5"/>
          <p:cNvSpPr txBox="1"/>
          <p:nvPr/>
        </p:nvSpPr>
        <p:spPr>
          <a:xfrm>
            <a:off x="169966" y="58862"/>
            <a:ext cx="510909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【2020</a:t>
            </a:r>
            <a:r>
              <a:rPr kumimoji="1" lang="ja-JP" altLang="en-US" sz="2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年以降の</a:t>
            </a:r>
            <a:r>
              <a:rPr kumimoji="1" lang="ja-JP" altLang="en-US" sz="24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インバウンド</a:t>
            </a:r>
            <a:r>
              <a:rPr kumimoji="1" lang="ja-JP" altLang="en-US" sz="2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関連</a:t>
            </a:r>
            <a:r>
              <a:rPr kumimoji="1" lang="en-US" altLang="ja-JP" sz="24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t>
            </a:r>
            <a:endParaRPr kumimoji="1" lang="ja-JP" altLang="en-US" sz="2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32" name="テキスト ボックス 31"/>
          <p:cNvSpPr txBox="1"/>
          <p:nvPr/>
        </p:nvSpPr>
        <p:spPr>
          <a:xfrm>
            <a:off x="82239" y="3669429"/>
            <a:ext cx="8856000" cy="307777"/>
          </a:xfrm>
          <a:prstGeom prst="rect">
            <a:avLst/>
          </a:prstGeom>
          <a:solidFill>
            <a:schemeClr val="accent2">
              <a:lumMod val="40000"/>
              <a:lumOff val="60000"/>
            </a:schemeClr>
          </a:solidFill>
          <a:ln>
            <a:solidFill>
              <a:schemeClr val="accent2"/>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ホテル・旅館の施設数と客室数推移</a:t>
            </a:r>
            <a:r>
              <a:rPr kumimoji="1" lang="en-US" altLang="ja-JP"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p>
        </p:txBody>
      </p:sp>
      <p:sp>
        <p:nvSpPr>
          <p:cNvPr id="33" name="正方形/長方形 32"/>
          <p:cNvSpPr/>
          <p:nvPr/>
        </p:nvSpPr>
        <p:spPr>
          <a:xfrm>
            <a:off x="202444" y="5970215"/>
            <a:ext cx="4149091" cy="21544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出典：厚生労働省「衛生行政報告例」をもとに副首都推進局で作成</a:t>
            </a:r>
          </a:p>
        </p:txBody>
      </p:sp>
      <p:cxnSp>
        <p:nvCxnSpPr>
          <p:cNvPr id="35" name="直線コネクタ 34"/>
          <p:cNvCxnSpPr/>
          <p:nvPr/>
        </p:nvCxnSpPr>
        <p:spPr>
          <a:xfrm>
            <a:off x="169966" y="586878"/>
            <a:ext cx="860308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2" name="表 1"/>
          <p:cNvGraphicFramePr>
            <a:graphicFrameLocks noGrp="1"/>
          </p:cNvGraphicFramePr>
          <p:nvPr>
            <p:extLst>
              <p:ext uri="{D42A27DB-BD31-4B8C-83A1-F6EECF244321}">
                <p14:modId xmlns:p14="http://schemas.microsoft.com/office/powerpoint/2010/main" val="1406538336"/>
              </p:ext>
            </p:extLst>
          </p:nvPr>
        </p:nvGraphicFramePr>
        <p:xfrm>
          <a:off x="4452145" y="4326420"/>
          <a:ext cx="4619878" cy="1760220"/>
        </p:xfrm>
        <a:graphic>
          <a:graphicData uri="http://schemas.openxmlformats.org/drawingml/2006/table">
            <a:tbl>
              <a:tblPr firstRow="1" bandRow="1">
                <a:tableStyleId>{5940675A-B579-460E-94D1-54222C63F5DA}</a:tableStyleId>
              </a:tblPr>
              <a:tblGrid>
                <a:gridCol w="606917">
                  <a:extLst>
                    <a:ext uri="{9D8B030D-6E8A-4147-A177-3AD203B41FA5}">
                      <a16:colId xmlns:a16="http://schemas.microsoft.com/office/drawing/2014/main" val="20000"/>
                    </a:ext>
                  </a:extLst>
                </a:gridCol>
                <a:gridCol w="707786">
                  <a:extLst>
                    <a:ext uri="{9D8B030D-6E8A-4147-A177-3AD203B41FA5}">
                      <a16:colId xmlns:a16="http://schemas.microsoft.com/office/drawing/2014/main" val="20001"/>
                    </a:ext>
                  </a:extLst>
                </a:gridCol>
                <a:gridCol w="2028825">
                  <a:extLst>
                    <a:ext uri="{9D8B030D-6E8A-4147-A177-3AD203B41FA5}">
                      <a16:colId xmlns:a16="http://schemas.microsoft.com/office/drawing/2014/main" val="20002"/>
                    </a:ext>
                  </a:extLst>
                </a:gridCol>
                <a:gridCol w="669433">
                  <a:extLst>
                    <a:ext uri="{9D8B030D-6E8A-4147-A177-3AD203B41FA5}">
                      <a16:colId xmlns:a16="http://schemas.microsoft.com/office/drawing/2014/main" val="20003"/>
                    </a:ext>
                  </a:extLst>
                </a:gridCol>
                <a:gridCol w="606917">
                  <a:extLst>
                    <a:ext uri="{9D8B030D-6E8A-4147-A177-3AD203B41FA5}">
                      <a16:colId xmlns:a16="http://schemas.microsoft.com/office/drawing/2014/main" val="20004"/>
                    </a:ext>
                  </a:extLst>
                </a:gridCol>
              </a:tblGrid>
              <a:tr h="174827">
                <a:tc>
                  <a:txBody>
                    <a:bodyPr/>
                    <a:lstStyle/>
                    <a:p>
                      <a:pPr algn="ctr">
                        <a:lnSpc>
                          <a:spcPts val="900"/>
                        </a:lnSpc>
                      </a:pPr>
                      <a:endParaRPr kumimoji="1" lang="ja-JP" altLang="en-US" sz="900" b="1" dirty="0">
                        <a:latin typeface="BIZ UDPゴシック" panose="020B0400000000000000" pitchFamily="50" charset="-128"/>
                        <a:ea typeface="BIZ UDPゴシック" panose="020B0400000000000000" pitchFamily="50" charset="-128"/>
                      </a:endParaRPr>
                    </a:p>
                  </a:txBody>
                  <a:tcPr>
                    <a:solidFill>
                      <a:schemeClr val="accent1">
                        <a:lumMod val="20000"/>
                        <a:lumOff val="80000"/>
                      </a:schemeClr>
                    </a:solidFill>
                  </a:tcPr>
                </a:tc>
                <a:tc>
                  <a:txBody>
                    <a:bodyPr/>
                    <a:lstStyle/>
                    <a:p>
                      <a:pPr algn="ctr">
                        <a:lnSpc>
                          <a:spcPts val="900"/>
                        </a:lnSpc>
                      </a:pPr>
                      <a:r>
                        <a:rPr kumimoji="1" lang="ja-JP" altLang="en-US" sz="800" b="1" dirty="0">
                          <a:latin typeface="BIZ UDPゴシック" panose="020B0400000000000000" pitchFamily="50" charset="-128"/>
                          <a:ea typeface="BIZ UDPゴシック" panose="020B0400000000000000" pitchFamily="50" charset="-128"/>
                        </a:rPr>
                        <a:t>開業時期</a:t>
                      </a:r>
                    </a:p>
                  </a:txBody>
                  <a:tcPr>
                    <a:solidFill>
                      <a:schemeClr val="accent1">
                        <a:lumMod val="20000"/>
                        <a:lumOff val="80000"/>
                      </a:schemeClr>
                    </a:solidFill>
                  </a:tcPr>
                </a:tc>
                <a:tc>
                  <a:txBody>
                    <a:bodyPr/>
                    <a:lstStyle/>
                    <a:p>
                      <a:pPr algn="ctr">
                        <a:lnSpc>
                          <a:spcPts val="900"/>
                        </a:lnSpc>
                      </a:pPr>
                      <a:r>
                        <a:rPr kumimoji="1" lang="ja-JP" altLang="en-US" sz="800" b="1" dirty="0">
                          <a:latin typeface="BIZ UDPゴシック" panose="020B0400000000000000" pitchFamily="50" charset="-128"/>
                          <a:ea typeface="BIZ UDPゴシック" panose="020B0400000000000000" pitchFamily="50" charset="-128"/>
                        </a:rPr>
                        <a:t>ホテル名</a:t>
                      </a:r>
                    </a:p>
                  </a:txBody>
                  <a:tcPr>
                    <a:solidFill>
                      <a:schemeClr val="accent1">
                        <a:lumMod val="20000"/>
                        <a:lumOff val="80000"/>
                      </a:schemeClr>
                    </a:solidFill>
                  </a:tcPr>
                </a:tc>
                <a:tc>
                  <a:txBody>
                    <a:bodyPr/>
                    <a:lstStyle/>
                    <a:p>
                      <a:pPr algn="ctr">
                        <a:lnSpc>
                          <a:spcPts val="900"/>
                        </a:lnSpc>
                      </a:pPr>
                      <a:r>
                        <a:rPr kumimoji="1" lang="ja-JP" altLang="en-US" sz="800" b="1" dirty="0">
                          <a:latin typeface="BIZ UDPゴシック" panose="020B0400000000000000" pitchFamily="50" charset="-128"/>
                          <a:ea typeface="BIZ UDPゴシック" panose="020B0400000000000000" pitchFamily="50" charset="-128"/>
                        </a:rPr>
                        <a:t>立地</a:t>
                      </a:r>
                    </a:p>
                  </a:txBody>
                  <a:tcPr>
                    <a:solidFill>
                      <a:schemeClr val="accent1">
                        <a:lumMod val="20000"/>
                        <a:lumOff val="80000"/>
                      </a:schemeClr>
                    </a:solidFill>
                  </a:tcPr>
                </a:tc>
                <a:tc>
                  <a:txBody>
                    <a:bodyPr/>
                    <a:lstStyle/>
                    <a:p>
                      <a:pPr algn="ctr">
                        <a:lnSpc>
                          <a:spcPts val="900"/>
                        </a:lnSpc>
                      </a:pPr>
                      <a:r>
                        <a:rPr kumimoji="1" lang="ja-JP" altLang="en-US" sz="800" b="1" dirty="0">
                          <a:latin typeface="BIZ UDPゴシック" panose="020B0400000000000000" pitchFamily="50" charset="-128"/>
                          <a:ea typeface="BIZ UDPゴシック" panose="020B0400000000000000" pitchFamily="50" charset="-128"/>
                        </a:rPr>
                        <a:t>客室数</a:t>
                      </a:r>
                    </a:p>
                  </a:txBody>
                  <a:tcPr>
                    <a:solidFill>
                      <a:schemeClr val="accent1">
                        <a:lumMod val="20000"/>
                        <a:lumOff val="80000"/>
                      </a:schemeClr>
                    </a:solidFill>
                  </a:tcPr>
                </a:tc>
                <a:extLst>
                  <a:ext uri="{0D108BD9-81ED-4DB2-BD59-A6C34878D82A}">
                    <a16:rowId xmlns:a16="http://schemas.microsoft.com/office/drawing/2014/main" val="10000"/>
                  </a:ext>
                </a:extLst>
              </a:tr>
              <a:tr h="703149">
                <a:tc>
                  <a:txBody>
                    <a:bodyPr/>
                    <a:lstStyle/>
                    <a:p>
                      <a:pPr>
                        <a:lnSpc>
                          <a:spcPts val="900"/>
                        </a:lnSpc>
                      </a:pPr>
                      <a:r>
                        <a:rPr kumimoji="1" lang="en-US" altLang="ja-JP" sz="900" dirty="0">
                          <a:latin typeface="BIZ UDPゴシック" panose="020B0400000000000000" pitchFamily="50" charset="-128"/>
                          <a:ea typeface="BIZ UDPゴシック" panose="020B0400000000000000" pitchFamily="50" charset="-128"/>
                        </a:rPr>
                        <a:t>2021</a:t>
                      </a:r>
                    </a:p>
                    <a:p>
                      <a:pPr>
                        <a:lnSpc>
                          <a:spcPts val="900"/>
                        </a:lnSpc>
                      </a:pPr>
                      <a:r>
                        <a:rPr kumimoji="1" lang="en-US" altLang="ja-JP" sz="800" dirty="0">
                          <a:latin typeface="BIZ UDPゴシック" panose="020B0400000000000000" pitchFamily="50" charset="-128"/>
                          <a:ea typeface="BIZ UDPゴシック" panose="020B0400000000000000" pitchFamily="50" charset="-128"/>
                        </a:rPr>
                        <a:t>/</a:t>
                      </a:r>
                      <a:r>
                        <a:rPr kumimoji="1" lang="en-US" altLang="ja-JP" sz="900" dirty="0">
                          <a:latin typeface="BIZ UDPゴシック" panose="020B0400000000000000" pitchFamily="50" charset="-128"/>
                          <a:ea typeface="BIZ UDPゴシック" panose="020B0400000000000000" pitchFamily="50" charset="-128"/>
                        </a:rPr>
                        <a:t>2022</a:t>
                      </a:r>
                    </a:p>
                    <a:p>
                      <a:pPr>
                        <a:lnSpc>
                          <a:spcPts val="900"/>
                        </a:lnSpc>
                      </a:pPr>
                      <a:r>
                        <a:rPr kumimoji="1" lang="ja-JP" altLang="en-US" sz="900" dirty="0">
                          <a:latin typeface="BIZ UDPゴシック" panose="020B0400000000000000" pitchFamily="50" charset="-128"/>
                          <a:ea typeface="BIZ UDPゴシック" panose="020B0400000000000000" pitchFamily="50" charset="-128"/>
                        </a:rPr>
                        <a:t>開業済</a:t>
                      </a:r>
                    </a:p>
                  </a:txBody>
                  <a:tcPr/>
                </a:tc>
                <a:tc>
                  <a:txBody>
                    <a:bodyPr/>
                    <a:lstStyle/>
                    <a:p>
                      <a:pPr>
                        <a:lnSpc>
                          <a:spcPts val="900"/>
                        </a:lnSpc>
                      </a:pPr>
                      <a:r>
                        <a:rPr kumimoji="1" lang="en-US" altLang="ja-JP" sz="900" dirty="0">
                          <a:latin typeface="BIZ UDPゴシック" panose="020B0400000000000000" pitchFamily="50" charset="-128"/>
                          <a:ea typeface="BIZ UDPゴシック" panose="020B0400000000000000" pitchFamily="50" charset="-128"/>
                        </a:rPr>
                        <a:t>2021.3</a:t>
                      </a:r>
                    </a:p>
                    <a:p>
                      <a:pPr marL="0" marR="0" lvl="0" indent="0" algn="l" defTabSz="914400" rtl="0" eaLnBrk="1" fontAlgn="auto" latinLnBrk="0" hangingPunct="1">
                        <a:lnSpc>
                          <a:spcPts val="900"/>
                        </a:lnSpc>
                        <a:spcBef>
                          <a:spcPts val="0"/>
                        </a:spcBef>
                        <a:spcAft>
                          <a:spcPts val="0"/>
                        </a:spcAft>
                        <a:buClrTx/>
                        <a:buSzTx/>
                        <a:buFontTx/>
                        <a:buNone/>
                        <a:tabLst/>
                        <a:defRPr/>
                      </a:pPr>
                      <a:r>
                        <a:rPr kumimoji="1" lang="en-US" altLang="ja-JP" sz="900" dirty="0">
                          <a:latin typeface="BIZ UDPゴシック" panose="020B0400000000000000" pitchFamily="50" charset="-128"/>
                          <a:ea typeface="BIZ UDPゴシック" panose="020B0400000000000000" pitchFamily="50" charset="-128"/>
                        </a:rPr>
                        <a:t>2021.3</a:t>
                      </a:r>
                    </a:p>
                    <a:p>
                      <a:pPr marL="0" marR="0" lvl="0" indent="0" algn="l" defTabSz="914400" rtl="0" eaLnBrk="1" fontAlgn="auto" latinLnBrk="0" hangingPunct="1">
                        <a:lnSpc>
                          <a:spcPts val="900"/>
                        </a:lnSpc>
                        <a:spcBef>
                          <a:spcPts val="0"/>
                        </a:spcBef>
                        <a:spcAft>
                          <a:spcPts val="0"/>
                        </a:spcAft>
                        <a:buClrTx/>
                        <a:buSzTx/>
                        <a:buFontTx/>
                        <a:buNone/>
                        <a:tabLst/>
                        <a:defRPr/>
                      </a:pPr>
                      <a:r>
                        <a:rPr kumimoji="1" lang="en-US" altLang="ja-JP" sz="900" dirty="0">
                          <a:latin typeface="BIZ UDPゴシック" panose="020B0400000000000000" pitchFamily="50" charset="-128"/>
                          <a:ea typeface="BIZ UDPゴシック" panose="020B0400000000000000" pitchFamily="50" charset="-128"/>
                        </a:rPr>
                        <a:t>2021.4</a:t>
                      </a:r>
                    </a:p>
                    <a:p>
                      <a:pPr marL="0" marR="0" lvl="0" indent="0" algn="l" defTabSz="914400" rtl="0" eaLnBrk="1" fontAlgn="auto" latinLnBrk="0" hangingPunct="1">
                        <a:lnSpc>
                          <a:spcPts val="900"/>
                        </a:lnSpc>
                        <a:spcBef>
                          <a:spcPts val="0"/>
                        </a:spcBef>
                        <a:spcAft>
                          <a:spcPts val="0"/>
                        </a:spcAft>
                        <a:buClrTx/>
                        <a:buSzTx/>
                        <a:buFontTx/>
                        <a:buNone/>
                        <a:tabLst/>
                        <a:defRPr/>
                      </a:pPr>
                      <a:r>
                        <a:rPr kumimoji="1" lang="en-US" altLang="ja-JP" sz="900" dirty="0">
                          <a:latin typeface="BIZ UDPゴシック" panose="020B0400000000000000" pitchFamily="50" charset="-128"/>
                          <a:ea typeface="BIZ UDPゴシック" panose="020B0400000000000000" pitchFamily="50" charset="-128"/>
                        </a:rPr>
                        <a:t>2021.6</a:t>
                      </a:r>
                    </a:p>
                    <a:p>
                      <a:pPr>
                        <a:lnSpc>
                          <a:spcPts val="900"/>
                        </a:lnSpc>
                      </a:pPr>
                      <a:r>
                        <a:rPr kumimoji="1" lang="en-US" altLang="ja-JP" sz="900" dirty="0">
                          <a:latin typeface="BIZ UDPゴシック" panose="020B0400000000000000" pitchFamily="50" charset="-128"/>
                          <a:ea typeface="BIZ UDPゴシック" panose="020B0400000000000000" pitchFamily="50" charset="-128"/>
                        </a:rPr>
                        <a:t>2022.4</a:t>
                      </a:r>
                    </a:p>
                    <a:p>
                      <a:pPr>
                        <a:lnSpc>
                          <a:spcPts val="900"/>
                        </a:lnSpc>
                      </a:pPr>
                      <a:r>
                        <a:rPr kumimoji="1" lang="en-US" altLang="ja-JP" sz="900" dirty="0">
                          <a:latin typeface="BIZ UDPゴシック" panose="020B0400000000000000" pitchFamily="50" charset="-128"/>
                          <a:ea typeface="BIZ UDPゴシック" panose="020B0400000000000000" pitchFamily="50" charset="-128"/>
                        </a:rPr>
                        <a:t>2022.4</a:t>
                      </a:r>
                      <a:endParaRPr kumimoji="1" lang="ja-JP" altLang="en-US" sz="900" dirty="0">
                        <a:latin typeface="BIZ UDPゴシック" panose="020B0400000000000000" pitchFamily="50" charset="-128"/>
                        <a:ea typeface="BIZ UDPゴシック" panose="020B0400000000000000" pitchFamily="50" charset="-128"/>
                      </a:endParaRPr>
                    </a:p>
                  </a:txBody>
                  <a:tcPr/>
                </a:tc>
                <a:tc>
                  <a:txBody>
                    <a:bodyPr/>
                    <a:lstStyle/>
                    <a:p>
                      <a:pPr>
                        <a:lnSpc>
                          <a:spcPts val="900"/>
                        </a:lnSpc>
                      </a:pPr>
                      <a:r>
                        <a:rPr kumimoji="1" lang="ja-JP" altLang="en-US" sz="900" dirty="0">
                          <a:latin typeface="BIZ UDPゴシック" panose="020B0400000000000000" pitchFamily="50" charset="-128"/>
                          <a:ea typeface="BIZ UDPゴシック" panose="020B0400000000000000" pitchFamily="50" charset="-128"/>
                        </a:rPr>
                        <a:t>ユニゾインエクスプレス大阪南本町</a:t>
                      </a:r>
                      <a:endParaRPr kumimoji="1" lang="en-US" altLang="ja-JP" sz="900" dirty="0">
                        <a:latin typeface="BIZ UDPゴシック" panose="020B0400000000000000" pitchFamily="50" charset="-128"/>
                        <a:ea typeface="BIZ UDPゴシック" panose="020B0400000000000000" pitchFamily="50" charset="-128"/>
                      </a:endParaRPr>
                    </a:p>
                    <a:p>
                      <a:pPr>
                        <a:lnSpc>
                          <a:spcPts val="900"/>
                        </a:lnSpc>
                      </a:pPr>
                      <a:r>
                        <a:rPr kumimoji="1" lang="en-US" altLang="ja-JP" sz="900" dirty="0">
                          <a:latin typeface="BIZ UDPゴシック" panose="020B0400000000000000" pitchFamily="50" charset="-128"/>
                          <a:ea typeface="BIZ UDPゴシック" panose="020B0400000000000000" pitchFamily="50" charset="-128"/>
                        </a:rPr>
                        <a:t>W</a:t>
                      </a:r>
                      <a:r>
                        <a:rPr kumimoji="1" lang="ja-JP" altLang="en-US" sz="900" dirty="0">
                          <a:latin typeface="BIZ UDPゴシック" panose="020B0400000000000000" pitchFamily="50" charset="-128"/>
                          <a:ea typeface="BIZ UDPゴシック" panose="020B0400000000000000" pitchFamily="50" charset="-128"/>
                        </a:rPr>
                        <a:t>ホテル大阪</a:t>
                      </a:r>
                      <a:endParaRPr kumimoji="1" lang="en-US" altLang="ja-JP" sz="900" dirty="0">
                        <a:latin typeface="BIZ UDPゴシック" panose="020B0400000000000000" pitchFamily="50" charset="-128"/>
                        <a:ea typeface="BIZ UDPゴシック" panose="020B0400000000000000" pitchFamily="50" charset="-128"/>
                      </a:endParaRPr>
                    </a:p>
                    <a:p>
                      <a:pPr>
                        <a:lnSpc>
                          <a:spcPts val="900"/>
                        </a:lnSpc>
                      </a:pPr>
                      <a:r>
                        <a:rPr kumimoji="1" lang="ja-JP" altLang="en-US" sz="900" dirty="0">
                          <a:latin typeface="BIZ UDPゴシック" panose="020B0400000000000000" pitchFamily="50" charset="-128"/>
                          <a:ea typeface="BIZ UDPゴシック" panose="020B0400000000000000" pitchFamily="50" charset="-128"/>
                        </a:rPr>
                        <a:t>ホテルインターゲート大阪梅田</a:t>
                      </a:r>
                      <a:endParaRPr kumimoji="1" lang="en-US" altLang="ja-JP" sz="900" dirty="0">
                        <a:latin typeface="BIZ UDPゴシック" panose="020B0400000000000000" pitchFamily="50" charset="-128"/>
                        <a:ea typeface="BIZ UDPゴシック" panose="020B0400000000000000" pitchFamily="50" charset="-128"/>
                      </a:endParaRPr>
                    </a:p>
                    <a:p>
                      <a:pPr>
                        <a:lnSpc>
                          <a:spcPts val="900"/>
                        </a:lnSpc>
                      </a:pPr>
                      <a:r>
                        <a:rPr kumimoji="1" lang="ja-JP" altLang="en-US" sz="900" dirty="0">
                          <a:latin typeface="BIZ UDPゴシック" panose="020B0400000000000000" pitchFamily="50" charset="-128"/>
                          <a:ea typeface="BIZ UDPゴシック" panose="020B0400000000000000" pitchFamily="50" charset="-128"/>
                        </a:rPr>
                        <a:t>アロスト大阪堂島</a:t>
                      </a:r>
                      <a:endParaRPr kumimoji="1" lang="en-US" altLang="ja-JP" sz="900" dirty="0">
                        <a:latin typeface="BIZ UDPゴシック" panose="020B0400000000000000" pitchFamily="50" charset="-128"/>
                        <a:ea typeface="BIZ UDPゴシック" panose="020B0400000000000000" pitchFamily="50" charset="-128"/>
                      </a:endParaRPr>
                    </a:p>
                    <a:p>
                      <a:pPr>
                        <a:lnSpc>
                          <a:spcPts val="900"/>
                        </a:lnSpc>
                      </a:pPr>
                      <a:r>
                        <a:rPr kumimoji="1" lang="ja-JP" altLang="en-US" sz="900" dirty="0">
                          <a:latin typeface="BIZ UDPゴシック" panose="020B0400000000000000" pitchFamily="50" charset="-128"/>
                          <a:ea typeface="BIZ UDPゴシック" panose="020B0400000000000000" pitchFamily="50" charset="-128"/>
                        </a:rPr>
                        <a:t>ホテル京阪天満橋駅前</a:t>
                      </a:r>
                      <a:endParaRPr kumimoji="1" lang="en-US" altLang="ja-JP" sz="900" dirty="0">
                        <a:latin typeface="BIZ UDPゴシック" panose="020B0400000000000000" pitchFamily="50" charset="-128"/>
                        <a:ea typeface="BIZ UDPゴシック" panose="020B0400000000000000" pitchFamily="50" charset="-128"/>
                      </a:endParaRPr>
                    </a:p>
                    <a:p>
                      <a:pPr>
                        <a:lnSpc>
                          <a:spcPts val="900"/>
                        </a:lnSpc>
                      </a:pPr>
                      <a:r>
                        <a:rPr kumimoji="1" lang="en-US" altLang="ja-JP" sz="900" dirty="0">
                          <a:latin typeface="BIZ UDPゴシック" panose="020B0400000000000000" pitchFamily="50" charset="-128"/>
                          <a:ea typeface="BIZ UDPゴシック" panose="020B0400000000000000" pitchFamily="50" charset="-128"/>
                        </a:rPr>
                        <a:t>OMO7</a:t>
                      </a:r>
                      <a:r>
                        <a:rPr kumimoji="1" lang="ja-JP" altLang="en-US" sz="900" dirty="0">
                          <a:latin typeface="BIZ UDPゴシック" panose="020B0400000000000000" pitchFamily="50" charset="-128"/>
                          <a:ea typeface="BIZ UDPゴシック" panose="020B0400000000000000" pitchFamily="50" charset="-128"/>
                        </a:rPr>
                        <a:t>大阪</a:t>
                      </a:r>
                    </a:p>
                  </a:txBody>
                  <a:tcPr/>
                </a:tc>
                <a:tc>
                  <a:txBody>
                    <a:bodyPr/>
                    <a:lstStyle/>
                    <a:p>
                      <a:pPr>
                        <a:lnSpc>
                          <a:spcPts val="900"/>
                        </a:lnSpc>
                      </a:pPr>
                      <a:r>
                        <a:rPr kumimoji="1" lang="ja-JP" altLang="en-US" sz="900" dirty="0">
                          <a:latin typeface="BIZ UDPゴシック" panose="020B0400000000000000" pitchFamily="50" charset="-128"/>
                          <a:ea typeface="BIZ UDPゴシック" panose="020B0400000000000000" pitchFamily="50" charset="-128"/>
                        </a:rPr>
                        <a:t>本町</a:t>
                      </a:r>
                      <a:endParaRPr kumimoji="1" lang="en-US" altLang="ja-JP" sz="900" dirty="0">
                        <a:latin typeface="BIZ UDPゴシック" panose="020B0400000000000000" pitchFamily="50" charset="-128"/>
                        <a:ea typeface="BIZ UDPゴシック" panose="020B0400000000000000" pitchFamily="50" charset="-128"/>
                      </a:endParaRPr>
                    </a:p>
                    <a:p>
                      <a:pPr>
                        <a:lnSpc>
                          <a:spcPts val="900"/>
                        </a:lnSpc>
                      </a:pPr>
                      <a:r>
                        <a:rPr kumimoji="1" lang="ja-JP" altLang="en-US" sz="900" dirty="0">
                          <a:latin typeface="BIZ UDPゴシック" panose="020B0400000000000000" pitchFamily="50" charset="-128"/>
                          <a:ea typeface="BIZ UDPゴシック" panose="020B0400000000000000" pitchFamily="50" charset="-128"/>
                        </a:rPr>
                        <a:t>心斎橋</a:t>
                      </a:r>
                      <a:endParaRPr kumimoji="1" lang="en-US" altLang="ja-JP" sz="900" dirty="0">
                        <a:latin typeface="BIZ UDPゴシック" panose="020B0400000000000000" pitchFamily="50" charset="-128"/>
                        <a:ea typeface="BIZ UDPゴシック" panose="020B0400000000000000" pitchFamily="50" charset="-128"/>
                      </a:endParaRPr>
                    </a:p>
                    <a:p>
                      <a:pPr>
                        <a:lnSpc>
                          <a:spcPts val="900"/>
                        </a:lnSpc>
                      </a:pPr>
                      <a:r>
                        <a:rPr kumimoji="1" lang="ja-JP" altLang="en-US" sz="900" dirty="0">
                          <a:latin typeface="BIZ UDPゴシック" panose="020B0400000000000000" pitchFamily="50" charset="-128"/>
                          <a:ea typeface="BIZ UDPゴシック" panose="020B0400000000000000" pitchFamily="50" charset="-128"/>
                        </a:rPr>
                        <a:t>梅田</a:t>
                      </a:r>
                      <a:endParaRPr kumimoji="1" lang="en-US" altLang="ja-JP" sz="900" dirty="0">
                        <a:latin typeface="BIZ UDPゴシック" panose="020B0400000000000000" pitchFamily="50" charset="-128"/>
                        <a:ea typeface="BIZ UDPゴシック" panose="020B0400000000000000" pitchFamily="50" charset="-128"/>
                      </a:endParaRPr>
                    </a:p>
                    <a:p>
                      <a:pPr>
                        <a:lnSpc>
                          <a:spcPts val="900"/>
                        </a:lnSpc>
                      </a:pPr>
                      <a:r>
                        <a:rPr kumimoji="1" lang="ja-JP" altLang="en-US" sz="900" dirty="0">
                          <a:latin typeface="BIZ UDPゴシック" panose="020B0400000000000000" pitchFamily="50" charset="-128"/>
                          <a:ea typeface="BIZ UDPゴシック" panose="020B0400000000000000" pitchFamily="50" charset="-128"/>
                        </a:rPr>
                        <a:t>北新地</a:t>
                      </a:r>
                      <a:endParaRPr kumimoji="1" lang="en-US" altLang="ja-JP" sz="900" dirty="0">
                        <a:latin typeface="BIZ UDPゴシック" panose="020B0400000000000000" pitchFamily="50" charset="-128"/>
                        <a:ea typeface="BIZ UDPゴシック" panose="020B0400000000000000" pitchFamily="50" charset="-128"/>
                      </a:endParaRPr>
                    </a:p>
                    <a:p>
                      <a:pPr>
                        <a:lnSpc>
                          <a:spcPts val="900"/>
                        </a:lnSpc>
                      </a:pPr>
                      <a:r>
                        <a:rPr kumimoji="1" lang="ja-JP" altLang="en-US" sz="900" dirty="0">
                          <a:latin typeface="BIZ UDPゴシック" panose="020B0400000000000000" pitchFamily="50" charset="-128"/>
                          <a:ea typeface="BIZ UDPゴシック" panose="020B0400000000000000" pitchFamily="50" charset="-128"/>
                        </a:rPr>
                        <a:t>天満橋</a:t>
                      </a:r>
                      <a:endParaRPr kumimoji="1" lang="en-US" altLang="ja-JP" sz="900" dirty="0">
                        <a:latin typeface="BIZ UDPゴシック" panose="020B0400000000000000" pitchFamily="50" charset="-128"/>
                        <a:ea typeface="BIZ UDPゴシック" panose="020B0400000000000000" pitchFamily="50" charset="-128"/>
                      </a:endParaRPr>
                    </a:p>
                    <a:p>
                      <a:pPr>
                        <a:lnSpc>
                          <a:spcPts val="900"/>
                        </a:lnSpc>
                      </a:pPr>
                      <a:r>
                        <a:rPr kumimoji="1" lang="ja-JP" altLang="en-US" sz="900" dirty="0">
                          <a:latin typeface="BIZ UDPゴシック" panose="020B0400000000000000" pitchFamily="50" charset="-128"/>
                          <a:ea typeface="BIZ UDPゴシック" panose="020B0400000000000000" pitchFamily="50" charset="-128"/>
                        </a:rPr>
                        <a:t>新今宮</a:t>
                      </a:r>
                    </a:p>
                  </a:txBody>
                  <a:tcPr/>
                </a:tc>
                <a:tc>
                  <a:txBody>
                    <a:bodyPr/>
                    <a:lstStyle/>
                    <a:p>
                      <a:pPr algn="r">
                        <a:lnSpc>
                          <a:spcPts val="900"/>
                        </a:lnSpc>
                      </a:pPr>
                      <a:r>
                        <a:rPr kumimoji="1" lang="en-US" altLang="ja-JP" sz="900" dirty="0">
                          <a:latin typeface="BIZ UDPゴシック" panose="020B0400000000000000" pitchFamily="50" charset="-128"/>
                          <a:ea typeface="BIZ UDPゴシック" panose="020B0400000000000000" pitchFamily="50" charset="-128"/>
                        </a:rPr>
                        <a:t>503</a:t>
                      </a:r>
                    </a:p>
                    <a:p>
                      <a:pPr algn="r">
                        <a:lnSpc>
                          <a:spcPts val="900"/>
                        </a:lnSpc>
                      </a:pPr>
                      <a:r>
                        <a:rPr kumimoji="1" lang="en-US" altLang="ja-JP" sz="900" dirty="0">
                          <a:latin typeface="BIZ UDPゴシック" panose="020B0400000000000000" pitchFamily="50" charset="-128"/>
                          <a:ea typeface="BIZ UDPゴシック" panose="020B0400000000000000" pitchFamily="50" charset="-128"/>
                        </a:rPr>
                        <a:t>337</a:t>
                      </a:r>
                    </a:p>
                    <a:p>
                      <a:pPr algn="r">
                        <a:lnSpc>
                          <a:spcPts val="900"/>
                        </a:lnSpc>
                      </a:pPr>
                      <a:r>
                        <a:rPr kumimoji="1" lang="en-US" altLang="ja-JP" sz="900" dirty="0">
                          <a:latin typeface="BIZ UDPゴシック" panose="020B0400000000000000" pitchFamily="50" charset="-128"/>
                          <a:ea typeface="BIZ UDPゴシック" panose="020B0400000000000000" pitchFamily="50" charset="-128"/>
                        </a:rPr>
                        <a:t>386</a:t>
                      </a:r>
                    </a:p>
                    <a:p>
                      <a:pPr algn="r">
                        <a:lnSpc>
                          <a:spcPts val="900"/>
                        </a:lnSpc>
                      </a:pPr>
                      <a:r>
                        <a:rPr kumimoji="1" lang="en-US" altLang="ja-JP" sz="900" dirty="0">
                          <a:latin typeface="BIZ UDPゴシック" panose="020B0400000000000000" pitchFamily="50" charset="-128"/>
                          <a:ea typeface="BIZ UDPゴシック" panose="020B0400000000000000" pitchFamily="50" charset="-128"/>
                        </a:rPr>
                        <a:t>305</a:t>
                      </a:r>
                    </a:p>
                    <a:p>
                      <a:pPr algn="r">
                        <a:lnSpc>
                          <a:spcPts val="900"/>
                        </a:lnSpc>
                      </a:pPr>
                      <a:r>
                        <a:rPr kumimoji="1" lang="en-US" altLang="ja-JP" sz="900" dirty="0">
                          <a:latin typeface="BIZ UDPゴシック" panose="020B0400000000000000" pitchFamily="50" charset="-128"/>
                          <a:ea typeface="BIZ UDPゴシック" panose="020B0400000000000000" pitchFamily="50" charset="-128"/>
                        </a:rPr>
                        <a:t>304</a:t>
                      </a:r>
                    </a:p>
                    <a:p>
                      <a:pPr algn="r">
                        <a:lnSpc>
                          <a:spcPts val="900"/>
                        </a:lnSpc>
                      </a:pPr>
                      <a:r>
                        <a:rPr kumimoji="1" lang="en-US" altLang="ja-JP" sz="900" dirty="0">
                          <a:latin typeface="BIZ UDPゴシック" panose="020B0400000000000000" pitchFamily="50" charset="-128"/>
                          <a:ea typeface="BIZ UDPゴシック" panose="020B0400000000000000" pitchFamily="50" charset="-128"/>
                        </a:rPr>
                        <a:t>436</a:t>
                      </a:r>
                      <a:endParaRPr kumimoji="1" lang="ja-JP" altLang="en-US" sz="900" dirty="0">
                        <a:latin typeface="BIZ UDPゴシック" panose="020B0400000000000000" pitchFamily="50" charset="-128"/>
                        <a:ea typeface="BIZ UDPゴシック" panose="020B0400000000000000" pitchFamily="50" charset="-128"/>
                      </a:endParaRPr>
                    </a:p>
                  </a:txBody>
                  <a:tcPr/>
                </a:tc>
                <a:extLst>
                  <a:ext uri="{0D108BD9-81ED-4DB2-BD59-A6C34878D82A}">
                    <a16:rowId xmlns:a16="http://schemas.microsoft.com/office/drawing/2014/main" val="10001"/>
                  </a:ext>
                </a:extLst>
              </a:tr>
              <a:tr h="703149">
                <a:tc>
                  <a:txBody>
                    <a:bodyPr/>
                    <a:lstStyle/>
                    <a:p>
                      <a:pPr>
                        <a:lnSpc>
                          <a:spcPts val="900"/>
                        </a:lnSpc>
                      </a:pPr>
                      <a:r>
                        <a:rPr kumimoji="1" lang="en-US" altLang="ja-JP" sz="900" dirty="0">
                          <a:latin typeface="BIZ UDPゴシック" panose="020B0400000000000000" pitchFamily="50" charset="-128"/>
                          <a:ea typeface="BIZ UDPゴシック" panose="020B0400000000000000" pitchFamily="50" charset="-128"/>
                        </a:rPr>
                        <a:t>2023</a:t>
                      </a:r>
                    </a:p>
                    <a:p>
                      <a:pPr>
                        <a:lnSpc>
                          <a:spcPts val="900"/>
                        </a:lnSpc>
                      </a:pPr>
                      <a:r>
                        <a:rPr kumimoji="1" lang="ja-JP" altLang="en-US" sz="900" dirty="0">
                          <a:latin typeface="BIZ UDPゴシック" panose="020B0400000000000000" pitchFamily="50" charset="-128"/>
                          <a:ea typeface="BIZ UDPゴシック" panose="020B0400000000000000" pitchFamily="50" charset="-128"/>
                        </a:rPr>
                        <a:t>以降</a:t>
                      </a:r>
                      <a:endParaRPr kumimoji="1" lang="en-US" altLang="ja-JP" sz="900" dirty="0">
                        <a:latin typeface="BIZ UDPゴシック" panose="020B0400000000000000" pitchFamily="50" charset="-128"/>
                        <a:ea typeface="BIZ UDPゴシック" panose="020B0400000000000000" pitchFamily="50" charset="-128"/>
                      </a:endParaRPr>
                    </a:p>
                    <a:p>
                      <a:pPr>
                        <a:lnSpc>
                          <a:spcPts val="900"/>
                        </a:lnSpc>
                      </a:pPr>
                      <a:r>
                        <a:rPr kumimoji="1" lang="ja-JP" altLang="en-US" sz="900" dirty="0">
                          <a:latin typeface="BIZ UDPゴシック" panose="020B0400000000000000" pitchFamily="50" charset="-128"/>
                          <a:ea typeface="BIZ UDPゴシック" panose="020B0400000000000000" pitchFamily="50" charset="-128"/>
                        </a:rPr>
                        <a:t>開業</a:t>
                      </a:r>
                      <a:endParaRPr kumimoji="1" lang="en-US" altLang="ja-JP" sz="900" dirty="0">
                        <a:latin typeface="BIZ UDPゴシック" panose="020B0400000000000000" pitchFamily="50" charset="-128"/>
                        <a:ea typeface="BIZ UDPゴシック" panose="020B0400000000000000" pitchFamily="50" charset="-128"/>
                      </a:endParaRPr>
                    </a:p>
                    <a:p>
                      <a:pPr>
                        <a:lnSpc>
                          <a:spcPts val="900"/>
                        </a:lnSpc>
                      </a:pPr>
                      <a:r>
                        <a:rPr kumimoji="1" lang="ja-JP" altLang="en-US" sz="900" dirty="0">
                          <a:latin typeface="BIZ UDPゴシック" panose="020B0400000000000000" pitchFamily="50" charset="-128"/>
                          <a:ea typeface="BIZ UDPゴシック" panose="020B0400000000000000" pitchFamily="50" charset="-128"/>
                        </a:rPr>
                        <a:t>予定</a:t>
                      </a:r>
                    </a:p>
                  </a:txBody>
                  <a:tcPr/>
                </a:tc>
                <a:tc>
                  <a:txBody>
                    <a:bodyPr/>
                    <a:lstStyle/>
                    <a:p>
                      <a:pPr>
                        <a:lnSpc>
                          <a:spcPts val="900"/>
                        </a:lnSpc>
                      </a:pPr>
                      <a:r>
                        <a:rPr kumimoji="1" lang="en-US" altLang="ja-JP" sz="900" dirty="0">
                          <a:latin typeface="BIZ UDPゴシック" panose="020B0400000000000000" pitchFamily="50" charset="-128"/>
                          <a:ea typeface="BIZ UDPゴシック" panose="020B0400000000000000" pitchFamily="50" charset="-128"/>
                        </a:rPr>
                        <a:t>2023.2</a:t>
                      </a:r>
                    </a:p>
                    <a:p>
                      <a:pPr>
                        <a:lnSpc>
                          <a:spcPts val="900"/>
                        </a:lnSpc>
                      </a:pPr>
                      <a:r>
                        <a:rPr kumimoji="1" lang="en-US" altLang="ja-JP" sz="900" dirty="0">
                          <a:latin typeface="BIZ UDPゴシック" panose="020B0400000000000000" pitchFamily="50" charset="-128"/>
                          <a:ea typeface="BIZ UDPゴシック" panose="020B0400000000000000" pitchFamily="50" charset="-128"/>
                        </a:rPr>
                        <a:t>2023</a:t>
                      </a:r>
                      <a:r>
                        <a:rPr kumimoji="1" lang="ja-JP" altLang="en-US" sz="900" dirty="0">
                          <a:latin typeface="BIZ UDPゴシック" panose="020B0400000000000000" pitchFamily="50" charset="-128"/>
                          <a:ea typeface="BIZ UDPゴシック" panose="020B0400000000000000" pitchFamily="50" charset="-128"/>
                        </a:rPr>
                        <a:t>夏</a:t>
                      </a:r>
                      <a:endParaRPr kumimoji="1" lang="en-US" altLang="ja-JP" sz="900" dirty="0">
                        <a:latin typeface="BIZ UDPゴシック" panose="020B0400000000000000" pitchFamily="50" charset="-128"/>
                        <a:ea typeface="BIZ UDPゴシック" panose="020B0400000000000000" pitchFamily="50" charset="-128"/>
                      </a:endParaRPr>
                    </a:p>
                    <a:p>
                      <a:pPr>
                        <a:lnSpc>
                          <a:spcPts val="900"/>
                        </a:lnSpc>
                      </a:pPr>
                      <a:r>
                        <a:rPr kumimoji="1" lang="en-US" altLang="ja-JP" sz="900" dirty="0">
                          <a:latin typeface="BIZ UDPゴシック" panose="020B0400000000000000" pitchFamily="50" charset="-128"/>
                          <a:ea typeface="BIZ UDPゴシック" panose="020B0400000000000000" pitchFamily="50" charset="-128"/>
                        </a:rPr>
                        <a:t>2023</a:t>
                      </a:r>
                      <a:r>
                        <a:rPr kumimoji="1" lang="ja-JP" altLang="en-US" sz="900" dirty="0">
                          <a:latin typeface="BIZ UDPゴシック" panose="020B0400000000000000" pitchFamily="50" charset="-128"/>
                          <a:ea typeface="BIZ UDPゴシック" panose="020B0400000000000000" pitchFamily="50" charset="-128"/>
                        </a:rPr>
                        <a:t>冬</a:t>
                      </a:r>
                      <a:endParaRPr kumimoji="1" lang="en-US" altLang="ja-JP" sz="900" dirty="0">
                        <a:latin typeface="BIZ UDPゴシック" panose="020B0400000000000000" pitchFamily="50" charset="-128"/>
                        <a:ea typeface="BIZ UDPゴシック" panose="020B0400000000000000" pitchFamily="50" charset="-128"/>
                      </a:endParaRPr>
                    </a:p>
                    <a:p>
                      <a:pPr>
                        <a:lnSpc>
                          <a:spcPts val="900"/>
                        </a:lnSpc>
                      </a:pPr>
                      <a:r>
                        <a:rPr kumimoji="1" lang="en-US" altLang="ja-JP" sz="900" dirty="0">
                          <a:latin typeface="BIZ UDPゴシック" panose="020B0400000000000000" pitchFamily="50" charset="-128"/>
                          <a:ea typeface="BIZ UDPゴシック" panose="020B0400000000000000" pitchFamily="50" charset="-128"/>
                        </a:rPr>
                        <a:t>2024</a:t>
                      </a:r>
                      <a:r>
                        <a:rPr kumimoji="1" lang="ja-JP" altLang="en-US" sz="900" dirty="0">
                          <a:latin typeface="BIZ UDPゴシック" panose="020B0400000000000000" pitchFamily="50" charset="-128"/>
                          <a:ea typeface="BIZ UDPゴシック" panose="020B0400000000000000" pitchFamily="50" charset="-128"/>
                        </a:rPr>
                        <a:t>春</a:t>
                      </a:r>
                      <a:endParaRPr kumimoji="1" lang="en-US" altLang="ja-JP" sz="900" dirty="0">
                        <a:latin typeface="BIZ UDPゴシック" panose="020B0400000000000000" pitchFamily="50" charset="-128"/>
                        <a:ea typeface="BIZ UDPゴシック" panose="020B0400000000000000" pitchFamily="50" charset="-128"/>
                      </a:endParaRPr>
                    </a:p>
                    <a:p>
                      <a:pPr>
                        <a:lnSpc>
                          <a:spcPts val="900"/>
                        </a:lnSpc>
                      </a:pPr>
                      <a:r>
                        <a:rPr kumimoji="1" lang="en-US" altLang="ja-JP" sz="900" dirty="0">
                          <a:latin typeface="BIZ UDPゴシック" panose="020B0400000000000000" pitchFamily="50" charset="-128"/>
                          <a:ea typeface="BIZ UDPゴシック" panose="020B0400000000000000" pitchFamily="50" charset="-128"/>
                        </a:rPr>
                        <a:t>2024</a:t>
                      </a:r>
                      <a:r>
                        <a:rPr kumimoji="1" lang="ja-JP" altLang="en-US" sz="900" dirty="0">
                          <a:latin typeface="BIZ UDPゴシック" panose="020B0400000000000000" pitchFamily="50" charset="-128"/>
                          <a:ea typeface="BIZ UDPゴシック" panose="020B0400000000000000" pitchFamily="50" charset="-128"/>
                        </a:rPr>
                        <a:t>夏</a:t>
                      </a:r>
                      <a:endParaRPr kumimoji="1" lang="en-US" altLang="ja-JP" sz="900" dirty="0">
                        <a:latin typeface="BIZ UDPゴシック" panose="020B0400000000000000" pitchFamily="50" charset="-128"/>
                        <a:ea typeface="BIZ UDPゴシック" panose="020B0400000000000000" pitchFamily="50" charset="-128"/>
                      </a:endParaRPr>
                    </a:p>
                    <a:p>
                      <a:pPr>
                        <a:lnSpc>
                          <a:spcPts val="900"/>
                        </a:lnSpc>
                      </a:pPr>
                      <a:r>
                        <a:rPr kumimoji="1" lang="en-US" altLang="ja-JP" sz="900" dirty="0">
                          <a:latin typeface="BIZ UDPゴシック" panose="020B0400000000000000" pitchFamily="50" charset="-128"/>
                          <a:ea typeface="BIZ UDPゴシック" panose="020B0400000000000000" pitchFamily="50" charset="-128"/>
                        </a:rPr>
                        <a:t>2024</a:t>
                      </a:r>
                      <a:endParaRPr kumimoji="1" lang="ja-JP" altLang="en-US" sz="900" dirty="0">
                        <a:latin typeface="BIZ UDPゴシック" panose="020B0400000000000000" pitchFamily="50" charset="-128"/>
                        <a:ea typeface="BIZ UDPゴシック" panose="020B0400000000000000" pitchFamily="50" charset="-128"/>
                      </a:endParaRPr>
                    </a:p>
                  </a:txBody>
                  <a:tcPr/>
                </a:tc>
                <a:tc>
                  <a:txBody>
                    <a:bodyPr/>
                    <a:lstStyle/>
                    <a:p>
                      <a:pPr>
                        <a:lnSpc>
                          <a:spcPts val="900"/>
                        </a:lnSpc>
                      </a:pPr>
                      <a:r>
                        <a:rPr kumimoji="1" lang="ja-JP" altLang="en-US" sz="800" spc="-80" baseline="0" dirty="0">
                          <a:latin typeface="BIZ UDPゴシック" panose="020B0400000000000000" pitchFamily="50" charset="-128"/>
                          <a:ea typeface="BIZ UDPゴシック" panose="020B0400000000000000" pitchFamily="50" charset="-128"/>
                        </a:rPr>
                        <a:t>アパホテル＆リゾート大阪梅田駅タワー</a:t>
                      </a:r>
                      <a:endParaRPr kumimoji="1" lang="en-US" altLang="ja-JP" sz="800" spc="-80" baseline="0" dirty="0">
                        <a:latin typeface="BIZ UDPゴシック" panose="020B0400000000000000" pitchFamily="50" charset="-128"/>
                        <a:ea typeface="BIZ UDPゴシック" panose="020B0400000000000000" pitchFamily="50" charset="-128"/>
                      </a:endParaRPr>
                    </a:p>
                    <a:p>
                      <a:pPr>
                        <a:lnSpc>
                          <a:spcPts val="900"/>
                        </a:lnSpc>
                      </a:pPr>
                      <a:r>
                        <a:rPr kumimoji="1" lang="ja-JP" altLang="en-US" sz="900" dirty="0">
                          <a:latin typeface="BIZ UDPゴシック" panose="020B0400000000000000" pitchFamily="50" charset="-128"/>
                          <a:ea typeface="BIZ UDPゴシック" panose="020B0400000000000000" pitchFamily="50" charset="-128"/>
                        </a:rPr>
                        <a:t>センタラグランドホテル大阪</a:t>
                      </a:r>
                      <a:endParaRPr kumimoji="1" lang="en-US" altLang="ja-JP" sz="900" dirty="0">
                        <a:latin typeface="BIZ UDPゴシック" panose="020B0400000000000000" pitchFamily="50" charset="-128"/>
                        <a:ea typeface="BIZ UDPゴシック" panose="020B0400000000000000" pitchFamily="50" charset="-128"/>
                      </a:endParaRPr>
                    </a:p>
                    <a:p>
                      <a:pPr>
                        <a:lnSpc>
                          <a:spcPts val="900"/>
                        </a:lnSpc>
                      </a:pPr>
                      <a:r>
                        <a:rPr kumimoji="1" lang="en-US" altLang="ja-JP" sz="900" dirty="0">
                          <a:latin typeface="BIZ UDPゴシック" panose="020B0400000000000000" pitchFamily="50" charset="-128"/>
                          <a:ea typeface="BIZ UDPゴシック" panose="020B0400000000000000" pitchFamily="50" charset="-128"/>
                        </a:rPr>
                        <a:t>OMO</a:t>
                      </a:r>
                      <a:r>
                        <a:rPr kumimoji="1" lang="ja-JP" altLang="en-US" sz="900" dirty="0">
                          <a:latin typeface="BIZ UDPゴシック" panose="020B0400000000000000" pitchFamily="50" charset="-128"/>
                          <a:ea typeface="BIZ UDPゴシック" panose="020B0400000000000000" pitchFamily="50" charset="-128"/>
                        </a:rPr>
                        <a:t>関西空港</a:t>
                      </a:r>
                      <a:endParaRPr kumimoji="1" lang="en-US" altLang="ja-JP" sz="900" dirty="0">
                        <a:latin typeface="BIZ UDPゴシック" panose="020B0400000000000000" pitchFamily="50" charset="-128"/>
                        <a:ea typeface="BIZ UDPゴシック" panose="020B0400000000000000" pitchFamily="50" charset="-128"/>
                      </a:endParaRPr>
                    </a:p>
                    <a:p>
                      <a:pPr>
                        <a:lnSpc>
                          <a:spcPts val="900"/>
                        </a:lnSpc>
                      </a:pPr>
                      <a:r>
                        <a:rPr kumimoji="1" lang="ja-JP" altLang="en-US" sz="900" dirty="0">
                          <a:latin typeface="BIZ UDPゴシック" panose="020B0400000000000000" pitchFamily="50" charset="-128"/>
                          <a:ea typeface="BIZ UDPゴシック" panose="020B0400000000000000" pitchFamily="50" charset="-128"/>
                        </a:rPr>
                        <a:t>ダブルツリー</a:t>
                      </a:r>
                      <a:r>
                        <a:rPr kumimoji="1" lang="en-US" altLang="ja-JP" sz="900" dirty="0">
                          <a:latin typeface="BIZ UDPゴシック" panose="020B0400000000000000" pitchFamily="50" charset="-128"/>
                          <a:ea typeface="BIZ UDPゴシック" panose="020B0400000000000000" pitchFamily="50" charset="-128"/>
                        </a:rPr>
                        <a:t>by</a:t>
                      </a:r>
                      <a:r>
                        <a:rPr kumimoji="1" lang="ja-JP" altLang="en-US" sz="900" dirty="0">
                          <a:latin typeface="BIZ UDPゴシック" panose="020B0400000000000000" pitchFamily="50" charset="-128"/>
                          <a:ea typeface="BIZ UDPゴシック" panose="020B0400000000000000" pitchFamily="50" charset="-128"/>
                        </a:rPr>
                        <a:t>ヒルトン大阪城</a:t>
                      </a:r>
                      <a:endParaRPr kumimoji="1" lang="en-US" altLang="ja-JP" sz="900" dirty="0">
                        <a:latin typeface="BIZ UDPゴシック" panose="020B0400000000000000" pitchFamily="50" charset="-128"/>
                        <a:ea typeface="BIZ UDPゴシック" panose="020B0400000000000000" pitchFamily="50" charset="-128"/>
                      </a:endParaRPr>
                    </a:p>
                    <a:p>
                      <a:pPr>
                        <a:lnSpc>
                          <a:spcPts val="900"/>
                        </a:lnSpc>
                      </a:pPr>
                      <a:r>
                        <a:rPr kumimoji="1" lang="ja-JP" altLang="en-US" sz="900" dirty="0">
                          <a:latin typeface="BIZ UDPゴシック" panose="020B0400000000000000" pitchFamily="50" charset="-128"/>
                          <a:ea typeface="BIZ UDPゴシック" panose="020B0400000000000000" pitchFamily="50" charset="-128"/>
                        </a:rPr>
                        <a:t>未定（</a:t>
                      </a:r>
                      <a:r>
                        <a:rPr kumimoji="1" lang="en-US" altLang="ja-JP" sz="900" dirty="0">
                          <a:latin typeface="BIZ UDPゴシック" panose="020B0400000000000000" pitchFamily="50" charset="-128"/>
                          <a:ea typeface="BIZ UDPゴシック" panose="020B0400000000000000" pitchFamily="50" charset="-128"/>
                        </a:rPr>
                        <a:t>JR</a:t>
                      </a:r>
                      <a:r>
                        <a:rPr kumimoji="1" lang="ja-JP" altLang="en-US" sz="900" dirty="0">
                          <a:latin typeface="BIZ UDPゴシック" panose="020B0400000000000000" pitchFamily="50" charset="-128"/>
                          <a:ea typeface="BIZ UDPゴシック" panose="020B0400000000000000" pitchFamily="50" charset="-128"/>
                        </a:rPr>
                        <a:t>西日本ホテルズ）</a:t>
                      </a:r>
                      <a:endParaRPr kumimoji="1" lang="en-US" altLang="ja-JP" sz="900" dirty="0">
                        <a:latin typeface="BIZ UDPゴシック" panose="020B0400000000000000" pitchFamily="50" charset="-128"/>
                        <a:ea typeface="BIZ UDPゴシック" panose="020B0400000000000000" pitchFamily="50" charset="-128"/>
                      </a:endParaRPr>
                    </a:p>
                    <a:p>
                      <a:pPr>
                        <a:lnSpc>
                          <a:spcPts val="900"/>
                        </a:lnSpc>
                      </a:pPr>
                      <a:r>
                        <a:rPr kumimoji="1" lang="ja-JP" altLang="en-US" sz="900" dirty="0">
                          <a:latin typeface="BIZ UDPゴシック" panose="020B0400000000000000" pitchFamily="50" charset="-128"/>
                          <a:ea typeface="BIZ UDPゴシック" panose="020B0400000000000000" pitchFamily="50" charset="-128"/>
                        </a:rPr>
                        <a:t>キャノピー</a:t>
                      </a:r>
                      <a:r>
                        <a:rPr kumimoji="1" lang="en-US" altLang="ja-JP" sz="900" dirty="0">
                          <a:latin typeface="BIZ UDPゴシック" panose="020B0400000000000000" pitchFamily="50" charset="-128"/>
                          <a:ea typeface="BIZ UDPゴシック" panose="020B0400000000000000" pitchFamily="50" charset="-128"/>
                        </a:rPr>
                        <a:t>by</a:t>
                      </a:r>
                      <a:r>
                        <a:rPr kumimoji="1" lang="ja-JP" altLang="en-US" sz="900" dirty="0">
                          <a:latin typeface="BIZ UDPゴシック" panose="020B0400000000000000" pitchFamily="50" charset="-128"/>
                          <a:ea typeface="BIZ UDPゴシック" panose="020B0400000000000000" pitchFamily="50" charset="-128"/>
                        </a:rPr>
                        <a:t>ヒルトン大阪梅田</a:t>
                      </a:r>
                    </a:p>
                  </a:txBody>
                  <a:tcPr/>
                </a:tc>
                <a:tc>
                  <a:txBody>
                    <a:bodyPr/>
                    <a:lstStyle/>
                    <a:p>
                      <a:pPr>
                        <a:lnSpc>
                          <a:spcPts val="900"/>
                        </a:lnSpc>
                      </a:pPr>
                      <a:r>
                        <a:rPr kumimoji="1" lang="ja-JP" altLang="en-US" sz="900" dirty="0">
                          <a:latin typeface="BIZ UDPゴシック" panose="020B0400000000000000" pitchFamily="50" charset="-128"/>
                          <a:ea typeface="BIZ UDPゴシック" panose="020B0400000000000000" pitchFamily="50" charset="-128"/>
                        </a:rPr>
                        <a:t>梅田</a:t>
                      </a:r>
                      <a:endParaRPr kumimoji="1" lang="en-US" altLang="ja-JP" sz="900" dirty="0">
                        <a:latin typeface="BIZ UDPゴシック" panose="020B0400000000000000" pitchFamily="50" charset="-128"/>
                        <a:ea typeface="BIZ UDPゴシック" panose="020B0400000000000000" pitchFamily="50" charset="-128"/>
                      </a:endParaRPr>
                    </a:p>
                    <a:p>
                      <a:pPr>
                        <a:lnSpc>
                          <a:spcPts val="900"/>
                        </a:lnSpc>
                      </a:pPr>
                      <a:r>
                        <a:rPr kumimoji="1" lang="ja-JP" altLang="en-US" sz="900" dirty="0">
                          <a:latin typeface="BIZ UDPゴシック" panose="020B0400000000000000" pitchFamily="50" charset="-128"/>
                          <a:ea typeface="BIZ UDPゴシック" panose="020B0400000000000000" pitchFamily="50" charset="-128"/>
                        </a:rPr>
                        <a:t>なんば</a:t>
                      </a:r>
                      <a:endParaRPr kumimoji="1" lang="en-US" altLang="ja-JP" sz="900" dirty="0">
                        <a:latin typeface="BIZ UDPゴシック" panose="020B0400000000000000" pitchFamily="50" charset="-128"/>
                        <a:ea typeface="BIZ UDPゴシック" panose="020B0400000000000000" pitchFamily="50" charset="-128"/>
                      </a:endParaRPr>
                    </a:p>
                    <a:p>
                      <a:pPr>
                        <a:lnSpc>
                          <a:spcPts val="900"/>
                        </a:lnSpc>
                      </a:pPr>
                      <a:r>
                        <a:rPr kumimoji="1" lang="ja-JP" altLang="en-US" sz="900" dirty="0">
                          <a:latin typeface="BIZ UDPゴシック" panose="020B0400000000000000" pitchFamily="50" charset="-128"/>
                          <a:ea typeface="BIZ UDPゴシック" panose="020B0400000000000000" pitchFamily="50" charset="-128"/>
                        </a:rPr>
                        <a:t>りんくう</a:t>
                      </a:r>
                      <a:endParaRPr kumimoji="1" lang="en-US" altLang="ja-JP" sz="900" dirty="0">
                        <a:latin typeface="BIZ UDPゴシック" panose="020B0400000000000000" pitchFamily="50" charset="-128"/>
                        <a:ea typeface="BIZ UDPゴシック" panose="020B0400000000000000" pitchFamily="50" charset="-128"/>
                      </a:endParaRPr>
                    </a:p>
                    <a:p>
                      <a:pPr>
                        <a:lnSpc>
                          <a:spcPts val="900"/>
                        </a:lnSpc>
                      </a:pPr>
                      <a:r>
                        <a:rPr kumimoji="1" lang="ja-JP" altLang="en-US" sz="900" dirty="0">
                          <a:latin typeface="BIZ UDPゴシック" panose="020B0400000000000000" pitchFamily="50" charset="-128"/>
                          <a:ea typeface="BIZ UDPゴシック" panose="020B0400000000000000" pitchFamily="50" charset="-128"/>
                        </a:rPr>
                        <a:t>大手前</a:t>
                      </a:r>
                      <a:endParaRPr kumimoji="1" lang="en-US" altLang="ja-JP" sz="900" dirty="0">
                        <a:latin typeface="BIZ UDPゴシック" panose="020B0400000000000000" pitchFamily="50" charset="-128"/>
                        <a:ea typeface="BIZ UDPゴシック" panose="020B0400000000000000" pitchFamily="50" charset="-128"/>
                      </a:endParaRPr>
                    </a:p>
                    <a:p>
                      <a:pPr>
                        <a:lnSpc>
                          <a:spcPts val="900"/>
                        </a:lnSpc>
                      </a:pPr>
                      <a:r>
                        <a:rPr kumimoji="1" lang="ja-JP" altLang="en-US" sz="900" dirty="0">
                          <a:latin typeface="BIZ UDPゴシック" panose="020B0400000000000000" pitchFamily="50" charset="-128"/>
                          <a:ea typeface="BIZ UDPゴシック" panose="020B0400000000000000" pitchFamily="50" charset="-128"/>
                        </a:rPr>
                        <a:t>梅田</a:t>
                      </a:r>
                      <a:endParaRPr kumimoji="1" lang="en-US" altLang="ja-JP" sz="900" dirty="0">
                        <a:latin typeface="BIZ UDPゴシック" panose="020B0400000000000000" pitchFamily="50" charset="-128"/>
                        <a:ea typeface="BIZ UDPゴシック" panose="020B0400000000000000" pitchFamily="50" charset="-128"/>
                      </a:endParaRPr>
                    </a:p>
                    <a:p>
                      <a:pPr>
                        <a:lnSpc>
                          <a:spcPts val="900"/>
                        </a:lnSpc>
                      </a:pPr>
                      <a:r>
                        <a:rPr kumimoji="1" lang="ja-JP" altLang="en-US" sz="900" dirty="0">
                          <a:latin typeface="BIZ UDPゴシック" panose="020B0400000000000000" pitchFamily="50" charset="-128"/>
                          <a:ea typeface="BIZ UDPゴシック" panose="020B0400000000000000" pitchFamily="50" charset="-128"/>
                        </a:rPr>
                        <a:t>うめきた</a:t>
                      </a:r>
                    </a:p>
                  </a:txBody>
                  <a:tcPr/>
                </a:tc>
                <a:tc>
                  <a:txBody>
                    <a:bodyPr/>
                    <a:lstStyle/>
                    <a:p>
                      <a:pPr algn="r">
                        <a:lnSpc>
                          <a:spcPts val="900"/>
                        </a:lnSpc>
                      </a:pPr>
                      <a:r>
                        <a:rPr kumimoji="1" lang="en-US" altLang="ja-JP" sz="900" dirty="0">
                          <a:latin typeface="BIZ UDPゴシック" panose="020B0400000000000000" pitchFamily="50" charset="-128"/>
                          <a:ea typeface="BIZ UDPゴシック" panose="020B0400000000000000" pitchFamily="50" charset="-128"/>
                        </a:rPr>
                        <a:t>1,704</a:t>
                      </a:r>
                    </a:p>
                    <a:p>
                      <a:pPr algn="r">
                        <a:lnSpc>
                          <a:spcPts val="900"/>
                        </a:lnSpc>
                      </a:pPr>
                      <a:r>
                        <a:rPr kumimoji="1" lang="en-US" altLang="ja-JP" sz="900" dirty="0">
                          <a:latin typeface="BIZ UDPゴシック" panose="020B0400000000000000" pitchFamily="50" charset="-128"/>
                          <a:ea typeface="BIZ UDPゴシック" panose="020B0400000000000000" pitchFamily="50" charset="-128"/>
                        </a:rPr>
                        <a:t>515</a:t>
                      </a:r>
                    </a:p>
                    <a:p>
                      <a:pPr algn="r">
                        <a:lnSpc>
                          <a:spcPts val="900"/>
                        </a:lnSpc>
                      </a:pPr>
                      <a:r>
                        <a:rPr kumimoji="1" lang="en-US" altLang="ja-JP" sz="900" dirty="0">
                          <a:latin typeface="BIZ UDPゴシック" panose="020B0400000000000000" pitchFamily="50" charset="-128"/>
                          <a:ea typeface="BIZ UDPゴシック" panose="020B0400000000000000" pitchFamily="50" charset="-128"/>
                        </a:rPr>
                        <a:t>700</a:t>
                      </a:r>
                    </a:p>
                    <a:p>
                      <a:pPr algn="r">
                        <a:lnSpc>
                          <a:spcPts val="900"/>
                        </a:lnSpc>
                      </a:pPr>
                      <a:r>
                        <a:rPr kumimoji="1" lang="en-US" altLang="ja-JP" sz="900" dirty="0">
                          <a:latin typeface="BIZ UDPゴシック" panose="020B0400000000000000" pitchFamily="50" charset="-128"/>
                          <a:ea typeface="BIZ UDPゴシック" panose="020B0400000000000000" pitchFamily="50" charset="-128"/>
                        </a:rPr>
                        <a:t>377</a:t>
                      </a:r>
                    </a:p>
                    <a:p>
                      <a:pPr algn="r">
                        <a:lnSpc>
                          <a:spcPts val="900"/>
                        </a:lnSpc>
                      </a:pPr>
                      <a:r>
                        <a:rPr kumimoji="1" lang="en-US" altLang="ja-JP" sz="900" dirty="0">
                          <a:latin typeface="BIZ UDPゴシック" panose="020B0400000000000000" pitchFamily="50" charset="-128"/>
                          <a:ea typeface="BIZ UDPゴシック" panose="020B0400000000000000" pitchFamily="50" charset="-128"/>
                        </a:rPr>
                        <a:t>418</a:t>
                      </a:r>
                    </a:p>
                    <a:p>
                      <a:pPr algn="r">
                        <a:lnSpc>
                          <a:spcPts val="900"/>
                        </a:lnSpc>
                      </a:pPr>
                      <a:r>
                        <a:rPr kumimoji="1" lang="en-US" altLang="ja-JP" sz="900" dirty="0">
                          <a:latin typeface="BIZ UDPゴシック" panose="020B0400000000000000" pitchFamily="50" charset="-128"/>
                          <a:ea typeface="BIZ UDPゴシック" panose="020B0400000000000000" pitchFamily="50" charset="-128"/>
                        </a:rPr>
                        <a:t>308</a:t>
                      </a:r>
                      <a:endParaRPr kumimoji="1" lang="ja-JP" altLang="en-US" sz="900" dirty="0">
                        <a:latin typeface="BIZ UDPゴシック" panose="020B0400000000000000" pitchFamily="50" charset="-128"/>
                        <a:ea typeface="BIZ UDPゴシック" panose="020B0400000000000000" pitchFamily="50" charset="-128"/>
                      </a:endParaRPr>
                    </a:p>
                  </a:txBody>
                  <a:tcPr/>
                </a:tc>
                <a:extLst>
                  <a:ext uri="{0D108BD9-81ED-4DB2-BD59-A6C34878D82A}">
                    <a16:rowId xmlns:a16="http://schemas.microsoft.com/office/drawing/2014/main" val="10002"/>
                  </a:ext>
                </a:extLst>
              </a:tr>
            </a:tbl>
          </a:graphicData>
        </a:graphic>
      </p:graphicFrame>
      <p:sp>
        <p:nvSpPr>
          <p:cNvPr id="3" name="テキスト ボックス 2"/>
          <p:cNvSpPr txBox="1"/>
          <p:nvPr/>
        </p:nvSpPr>
        <p:spPr>
          <a:xfrm>
            <a:off x="5101932" y="4058855"/>
            <a:ext cx="3836307"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公表されている主なホテル建設</a:t>
            </a:r>
            <a:r>
              <a:rPr kumimoji="1" lang="ja-JP" altLang="en-US"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en-US" altLang="ja-JP"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300</a:t>
            </a:r>
            <a:r>
              <a:rPr kumimoji="1" lang="ja-JP" altLang="en-US"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室以上</a:t>
            </a:r>
            <a:r>
              <a:rPr kumimoji="1" lang="en-US" altLang="ja-JP"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事務局調べ）</a:t>
            </a:r>
            <a:endPar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39" name="テキスト ボックス 38"/>
          <p:cNvSpPr txBox="1"/>
          <p:nvPr/>
        </p:nvSpPr>
        <p:spPr>
          <a:xfrm>
            <a:off x="2793046" y="3927118"/>
            <a:ext cx="646331"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（施設）</a:t>
            </a:r>
          </a:p>
        </p:txBody>
      </p:sp>
      <p:sp>
        <p:nvSpPr>
          <p:cNvPr id="43" name="テキスト ボックス 42"/>
          <p:cNvSpPr txBox="1"/>
          <p:nvPr/>
        </p:nvSpPr>
        <p:spPr>
          <a:xfrm>
            <a:off x="54000" y="3960099"/>
            <a:ext cx="646331"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（客室）</a:t>
            </a:r>
          </a:p>
        </p:txBody>
      </p:sp>
      <p:sp>
        <p:nvSpPr>
          <p:cNvPr id="25" name="正方形/長方形 24"/>
          <p:cNvSpPr/>
          <p:nvPr/>
        </p:nvSpPr>
        <p:spPr>
          <a:xfrm>
            <a:off x="3222704" y="4212338"/>
            <a:ext cx="1232416" cy="1169551"/>
          </a:xfrm>
          <a:prstGeom prst="rect">
            <a:avLst/>
          </a:prstGeom>
        </p:spPr>
        <p:txBody>
          <a:bodyPr wrap="square">
            <a:spAutoFit/>
          </a:bodyPr>
          <a:lstStyle/>
          <a:p>
            <a:pPr marL="0" marR="0" lvl="0" indent="0" algn="l" defTabSz="914400" rtl="0" eaLnBrk="1" fontAlgn="auto" latinLnBrk="0" hangingPunct="1">
              <a:lnSpc>
                <a:spcPts val="1200"/>
              </a:lnSpc>
              <a:spcBef>
                <a:spcPts val="0"/>
              </a:spcBef>
              <a:spcAft>
                <a:spcPts val="0"/>
              </a:spcAft>
              <a:buClrTx/>
              <a:buSzTx/>
              <a:buFontTx/>
              <a:buNone/>
              <a:tabLst/>
              <a:defRPr/>
            </a:pPr>
            <a:r>
              <a:rPr kumimoji="1" lang="ja-JP" altLang="en-US" sz="11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対</a:t>
            </a:r>
            <a:r>
              <a:rPr kumimoji="1" lang="en-US" altLang="ja-JP" sz="11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10</a:t>
            </a:r>
            <a:r>
              <a:rPr kumimoji="1" lang="ja-JP" altLang="en-US" sz="11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年比でホテル・旅館数は</a:t>
            </a:r>
            <a:r>
              <a:rPr kumimoji="1" lang="en-US" altLang="ja-JP" sz="11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1.2</a:t>
            </a:r>
            <a:r>
              <a:rPr kumimoji="1" lang="ja-JP" altLang="en-US" sz="11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倍、客室数は</a:t>
            </a:r>
            <a:r>
              <a:rPr kumimoji="1" lang="en-US" altLang="ja-JP" sz="11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1.6</a:t>
            </a:r>
            <a:r>
              <a:rPr kumimoji="1" lang="ja-JP" altLang="en-US" sz="11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倍に増加。</a:t>
            </a:r>
            <a:endParaRPr kumimoji="1" lang="en-US" altLang="ja-JP" sz="11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914400" rtl="0" eaLnBrk="1" fontAlgn="auto" latinLnBrk="0" hangingPunct="1">
              <a:lnSpc>
                <a:spcPts val="1200"/>
              </a:lnSpc>
              <a:spcBef>
                <a:spcPts val="0"/>
              </a:spcBef>
              <a:spcAft>
                <a:spcPts val="0"/>
              </a:spcAft>
              <a:buClrTx/>
              <a:buSzTx/>
              <a:buFontTx/>
              <a:buNone/>
              <a:tabLst/>
              <a:defRPr/>
            </a:pPr>
            <a:endParaRPr kumimoji="1" lang="en-US" altLang="ja-JP" sz="11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914400" rtl="0" eaLnBrk="1" fontAlgn="auto" latinLnBrk="0" hangingPunct="1">
              <a:lnSpc>
                <a:spcPts val="1200"/>
              </a:lnSpc>
              <a:spcBef>
                <a:spcPts val="0"/>
              </a:spcBef>
              <a:spcAft>
                <a:spcPts val="0"/>
              </a:spcAft>
              <a:buClrTx/>
              <a:buSzTx/>
              <a:buFontTx/>
              <a:buNone/>
              <a:tabLst/>
              <a:defRPr/>
            </a:pPr>
            <a:r>
              <a:rPr kumimoji="1" lang="ja-JP" altLang="en-US" sz="11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特に</a:t>
            </a:r>
            <a:r>
              <a:rPr kumimoji="1" lang="en-US" altLang="ja-JP" sz="11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2016</a:t>
            </a:r>
            <a:r>
              <a:rPr kumimoji="1" lang="ja-JP" altLang="en-US" sz="115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年以降で急増。</a:t>
            </a:r>
          </a:p>
        </p:txBody>
      </p:sp>
      <p:sp>
        <p:nvSpPr>
          <p:cNvPr id="42" name="テキスト ボックス 41"/>
          <p:cNvSpPr txBox="1"/>
          <p:nvPr/>
        </p:nvSpPr>
        <p:spPr>
          <a:xfrm>
            <a:off x="2730752" y="5815820"/>
            <a:ext cx="894460"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（年度）</a:t>
            </a:r>
          </a:p>
        </p:txBody>
      </p:sp>
      <p:sp>
        <p:nvSpPr>
          <p:cNvPr id="14" name="テキスト ボックス 13">
            <a:extLst>
              <a:ext uri="{FF2B5EF4-FFF2-40B4-BE49-F238E27FC236}">
                <a16:creationId xmlns:a16="http://schemas.microsoft.com/office/drawing/2014/main" id="{121579A7-36F2-ECDF-9585-2DAFE52F4307}"/>
              </a:ext>
            </a:extLst>
          </p:cNvPr>
          <p:cNvSpPr txBox="1"/>
          <p:nvPr/>
        </p:nvSpPr>
        <p:spPr>
          <a:xfrm>
            <a:off x="169966" y="6243696"/>
            <a:ext cx="7822915" cy="584775"/>
          </a:xfrm>
          <a:prstGeom prst="rect">
            <a:avLst/>
          </a:prstGeom>
          <a:noFill/>
          <a:ln>
            <a:solidFill>
              <a:schemeClr val="bg1">
                <a:lumMod val="50000"/>
              </a:schemeClr>
            </a:solidFill>
            <a:prstDash val="dash"/>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次章では、大阪がどういった政策・施策を対象を、どのような手法で改革を進めてきたのか、また改革の対象や手法はどのように変化してきたのか、を分析。</a:t>
            </a:r>
            <a:endParaRPr kumimoji="1" lang="en-US" altLang="ja-JP" sz="16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grpSp>
        <p:nvGrpSpPr>
          <p:cNvPr id="15" name="グループ化 14">
            <a:extLst>
              <a:ext uri="{FF2B5EF4-FFF2-40B4-BE49-F238E27FC236}">
                <a16:creationId xmlns:a16="http://schemas.microsoft.com/office/drawing/2014/main" id="{F1790EFF-67D8-443B-E9CC-B2DE23FD68EF}"/>
              </a:ext>
            </a:extLst>
          </p:cNvPr>
          <p:cNvGrpSpPr/>
          <p:nvPr/>
        </p:nvGrpSpPr>
        <p:grpSpPr>
          <a:xfrm>
            <a:off x="7992881" y="6262882"/>
            <a:ext cx="591561" cy="455658"/>
            <a:chOff x="-928047" y="5529463"/>
            <a:chExt cx="928047" cy="1131070"/>
          </a:xfrm>
        </p:grpSpPr>
        <p:sp>
          <p:nvSpPr>
            <p:cNvPr id="16" name="山形 24">
              <a:extLst>
                <a:ext uri="{FF2B5EF4-FFF2-40B4-BE49-F238E27FC236}">
                  <a16:creationId xmlns:a16="http://schemas.microsoft.com/office/drawing/2014/main" id="{4E467FA8-3218-9B69-40F3-6BCFFD26E7C1}"/>
                </a:ext>
              </a:extLst>
            </p:cNvPr>
            <p:cNvSpPr/>
            <p:nvPr/>
          </p:nvSpPr>
          <p:spPr>
            <a:xfrm>
              <a:off x="-545910" y="5529463"/>
              <a:ext cx="545910" cy="1131070"/>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7" name="山形 25">
              <a:extLst>
                <a:ext uri="{FF2B5EF4-FFF2-40B4-BE49-F238E27FC236}">
                  <a16:creationId xmlns:a16="http://schemas.microsoft.com/office/drawing/2014/main" id="{59FB1829-34C1-2966-E79C-4DDE684D9945}"/>
                </a:ext>
              </a:extLst>
            </p:cNvPr>
            <p:cNvSpPr/>
            <p:nvPr/>
          </p:nvSpPr>
          <p:spPr>
            <a:xfrm>
              <a:off x="-928047" y="5529463"/>
              <a:ext cx="545910" cy="1131070"/>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pSp>
      <p:sp>
        <p:nvSpPr>
          <p:cNvPr id="36" name="テキスト ボックス 35"/>
          <p:cNvSpPr txBox="1"/>
          <p:nvPr/>
        </p:nvSpPr>
        <p:spPr>
          <a:xfrm>
            <a:off x="68733" y="970267"/>
            <a:ext cx="616866"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（万人）</a:t>
            </a:r>
          </a:p>
        </p:txBody>
      </p:sp>
      <p:sp>
        <p:nvSpPr>
          <p:cNvPr id="37" name="テキスト ボックス 36"/>
          <p:cNvSpPr txBox="1"/>
          <p:nvPr/>
        </p:nvSpPr>
        <p:spPr>
          <a:xfrm>
            <a:off x="132145" y="641429"/>
            <a:ext cx="4320000" cy="307777"/>
          </a:xfrm>
          <a:prstGeom prst="rect">
            <a:avLst/>
          </a:prstGeom>
          <a:solidFill>
            <a:schemeClr val="accent2">
              <a:lumMod val="40000"/>
              <a:lumOff val="60000"/>
            </a:schemeClr>
          </a:solidFill>
          <a:ln>
            <a:solidFill>
              <a:schemeClr val="accent2"/>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外国人延べ宿泊者数</a:t>
            </a:r>
            <a:r>
              <a:rPr kumimoji="1" lang="en-US" altLang="ja-JP"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p>
        </p:txBody>
      </p:sp>
      <p:sp>
        <p:nvSpPr>
          <p:cNvPr id="38" name="正方形/長方形 37"/>
          <p:cNvSpPr/>
          <p:nvPr/>
        </p:nvSpPr>
        <p:spPr>
          <a:xfrm>
            <a:off x="252235" y="3457439"/>
            <a:ext cx="3620093" cy="2308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出典：観光庁「宿泊旅行統計調査」をもとに副首都推進局で</a:t>
            </a:r>
            <a:r>
              <a:rPr kumimoji="1" lang="ja-JP" altLang="en-US" sz="90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cs typeface="+mn-cs"/>
              </a:rPr>
              <a:t>作成</a:t>
            </a:r>
            <a:endParaRPr kumimoji="1"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40" name="テキスト ボックス 39"/>
          <p:cNvSpPr txBox="1"/>
          <p:nvPr/>
        </p:nvSpPr>
        <p:spPr>
          <a:xfrm>
            <a:off x="1909595" y="2725219"/>
            <a:ext cx="415498"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京都</a:t>
            </a:r>
          </a:p>
        </p:txBody>
      </p:sp>
      <p:sp>
        <p:nvSpPr>
          <p:cNvPr id="41" name="テキスト ボックス 40"/>
          <p:cNvSpPr txBox="1"/>
          <p:nvPr/>
        </p:nvSpPr>
        <p:spPr>
          <a:xfrm>
            <a:off x="2117344" y="3038615"/>
            <a:ext cx="415498"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愛知</a:t>
            </a:r>
          </a:p>
        </p:txBody>
      </p:sp>
      <p:sp>
        <p:nvSpPr>
          <p:cNvPr id="44" name="テキスト ボックス 43"/>
          <p:cNvSpPr txBox="1"/>
          <p:nvPr/>
        </p:nvSpPr>
        <p:spPr>
          <a:xfrm>
            <a:off x="1868473" y="2591316"/>
            <a:ext cx="415498"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大阪</a:t>
            </a:r>
          </a:p>
        </p:txBody>
      </p:sp>
      <p:sp>
        <p:nvSpPr>
          <p:cNvPr id="45" name="テキスト ボックス 44"/>
          <p:cNvSpPr txBox="1"/>
          <p:nvPr/>
        </p:nvSpPr>
        <p:spPr>
          <a:xfrm>
            <a:off x="1965884" y="1621545"/>
            <a:ext cx="415498"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東京</a:t>
            </a:r>
          </a:p>
        </p:txBody>
      </p:sp>
      <p:sp>
        <p:nvSpPr>
          <p:cNvPr id="47" name="正方形/長方形 46"/>
          <p:cNvSpPr/>
          <p:nvPr/>
        </p:nvSpPr>
        <p:spPr>
          <a:xfrm>
            <a:off x="3537844" y="964453"/>
            <a:ext cx="1394220" cy="212365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大阪の外国人宿泊者は</a:t>
            </a:r>
            <a:r>
              <a:rPr kumimoji="1"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2016</a:t>
            </a: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年に</a:t>
            </a:r>
            <a:r>
              <a:rPr kumimoji="1"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1,000</a:t>
            </a: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万人超。</a:t>
            </a:r>
            <a:endParaRPr kumimoji="1"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11</a:t>
            </a: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年対</a:t>
            </a:r>
            <a:r>
              <a:rPr kumimoji="1"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19</a:t>
            </a: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年比で東京都は</a:t>
            </a:r>
            <a:r>
              <a:rPr kumimoji="1"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4.9</a:t>
            </a: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倍に対し、大阪府は</a:t>
            </a:r>
            <a:r>
              <a:rPr kumimoji="1"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6.7</a:t>
            </a: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倍の伸び</a:t>
            </a:r>
            <a:r>
              <a:rPr kumimoji="1" lang="ja-JP" altLang="en-US"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endParaRPr kumimoji="1" lang="en-US" altLang="ja-JP"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コロナ禍で激減したが回復傾向。</a:t>
            </a:r>
            <a:endPar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48" name="テキスト ボックス 47"/>
          <p:cNvSpPr txBox="1"/>
          <p:nvPr/>
        </p:nvSpPr>
        <p:spPr>
          <a:xfrm>
            <a:off x="2650914" y="1689995"/>
            <a:ext cx="58862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大阪府</a:t>
            </a:r>
            <a:endParaRPr kumimoji="1" lang="en-US" altLang="ja-JP"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a:t>
            </a:r>
            <a:r>
              <a:rPr kumimoji="1" lang="en-US" altLang="ja-JP"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6.7</a:t>
            </a:r>
            <a:r>
              <a:rPr kumimoji="1" lang="ja-JP" altLang="en-US" sz="9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倍</a:t>
            </a:r>
          </a:p>
        </p:txBody>
      </p:sp>
      <p:sp>
        <p:nvSpPr>
          <p:cNvPr id="49" name="テキスト ボックス 48"/>
          <p:cNvSpPr txBox="1"/>
          <p:nvPr/>
        </p:nvSpPr>
        <p:spPr>
          <a:xfrm>
            <a:off x="2650976" y="982025"/>
            <a:ext cx="53091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東京都</a:t>
            </a:r>
            <a:endParaRPr kumimoji="1" lang="en-US" altLang="ja-JP"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4.9</a:t>
            </a:r>
            <a:r>
              <a:rPr kumimoji="1"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倍</a:t>
            </a:r>
          </a:p>
        </p:txBody>
      </p:sp>
      <p:sp>
        <p:nvSpPr>
          <p:cNvPr id="50" name="テキスト ボックス 49"/>
          <p:cNvSpPr txBox="1"/>
          <p:nvPr/>
        </p:nvSpPr>
        <p:spPr>
          <a:xfrm>
            <a:off x="3099293" y="3283228"/>
            <a:ext cx="533610"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（年）</a:t>
            </a:r>
          </a:p>
        </p:txBody>
      </p:sp>
      <p:sp>
        <p:nvSpPr>
          <p:cNvPr id="52" name="スライド番号プレースホルダー 3"/>
          <p:cNvSpPr>
            <a:spLocks noGrp="1"/>
          </p:cNvSpPr>
          <p:nvPr>
            <p:ph type="sldNum" sz="quarter" idx="12"/>
          </p:nvPr>
        </p:nvSpPr>
        <p:spPr>
          <a:xfrm>
            <a:off x="7086600" y="6483071"/>
            <a:ext cx="20574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8CA411-231B-42B9-AF63-97A64194AA60}" type="slidenum">
              <a:rPr kumimoji="1" lang="ja-JP" altLang="en-US" sz="1400" b="1" i="0" u="none" strike="noStrike" kern="1200" cap="none" spc="0" normalizeH="0" baseline="0" noProof="0" smtClean="0">
                <a:ln>
                  <a:noFill/>
                </a:ln>
                <a:solidFill>
                  <a:prstClr val="black"/>
                </a:solidFill>
                <a:effectLst/>
                <a:uLnTx/>
                <a:uFillTx/>
                <a:latin typeface="Calibri" panose="020F0502020204030204"/>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1" lang="ja-JP" altLang="en-US" sz="1400" b="1"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55" name="テキスト ボックス 54"/>
          <p:cNvSpPr txBox="1"/>
          <p:nvPr/>
        </p:nvSpPr>
        <p:spPr>
          <a:xfrm>
            <a:off x="4808073" y="667085"/>
            <a:ext cx="4032000" cy="307777"/>
          </a:xfrm>
          <a:prstGeom prst="rect">
            <a:avLst/>
          </a:prstGeom>
          <a:solidFill>
            <a:schemeClr val="accent2">
              <a:lumMod val="40000"/>
              <a:lumOff val="60000"/>
            </a:schemeClr>
          </a:solidFill>
          <a:ln>
            <a:solidFill>
              <a:schemeClr val="accent2"/>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宿泊施設客室稼働率</a:t>
            </a:r>
            <a:r>
              <a:rPr kumimoji="1" lang="en-US" altLang="ja-JP" sz="14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（２０２０年以降追加）</a:t>
            </a:r>
            <a:endParaRPr kumimoji="1" lang="en-US" altLang="ja-JP"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56" name="正方形/長方形 55"/>
          <p:cNvSpPr/>
          <p:nvPr/>
        </p:nvSpPr>
        <p:spPr>
          <a:xfrm>
            <a:off x="4984650" y="3247079"/>
            <a:ext cx="3678847" cy="2308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出典：観光庁「宿泊旅行統計調査」</a:t>
            </a:r>
            <a:r>
              <a:rPr kumimoji="1"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をもとに副首都推進局で作成</a:t>
            </a:r>
            <a:endParaRPr kumimoji="1" lang="en-US" altLang="zh-TW"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58" name="テキスト ボックス 57"/>
          <p:cNvSpPr txBox="1"/>
          <p:nvPr/>
        </p:nvSpPr>
        <p:spPr>
          <a:xfrm>
            <a:off x="7776000" y="1296494"/>
            <a:ext cx="1571919" cy="127727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客室稼働率の</a:t>
            </a: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高さ</a:t>
            </a:r>
            <a:endParaRPr kumimoji="1" lang="en-US" altLang="ja-JP"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・全国</a:t>
            </a:r>
            <a:r>
              <a:rPr kumimoji="1" lang="en-US" altLang="ja-JP"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1</a:t>
            </a: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位</a:t>
            </a:r>
            <a:endParaRPr kumimoji="1" lang="en-US" altLang="ja-JP"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t>
            </a:r>
            <a:r>
              <a:rPr kumimoji="1" lang="en-US" altLang="ja-JP"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(2015-2017)</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・全国</a:t>
            </a:r>
            <a:r>
              <a:rPr kumimoji="1" lang="en-US" altLang="ja-JP"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2</a:t>
            </a: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位</a:t>
            </a:r>
            <a:endParaRPr kumimoji="1" lang="en-US" altLang="ja-JP"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t>
            </a:r>
            <a:r>
              <a:rPr kumimoji="1" lang="en-US" altLang="ja-JP"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(2018,2019)</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・全国</a:t>
            </a:r>
            <a:r>
              <a:rPr kumimoji="1" lang="en-US" altLang="ja-JP"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43</a:t>
            </a: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位</a:t>
            </a:r>
            <a:endParaRPr kumimoji="1" lang="en-US" altLang="ja-JP"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t>
            </a:r>
            <a:r>
              <a:rPr kumimoji="1" lang="en-US" altLang="ja-JP"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(2020,2021)</a:t>
            </a:r>
            <a:endPar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60" name="正方形/長方形 59"/>
          <p:cNvSpPr/>
          <p:nvPr/>
        </p:nvSpPr>
        <p:spPr>
          <a:xfrm>
            <a:off x="7488675" y="1237105"/>
            <a:ext cx="340773" cy="1963924"/>
          </a:xfrm>
          <a:prstGeom prst="rect">
            <a:avLst/>
          </a:prstGeom>
          <a:solidFill>
            <a:schemeClr val="bg1">
              <a:lumMod val="6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pic>
        <p:nvPicPr>
          <p:cNvPr id="8" name="図 7"/>
          <p:cNvPicPr>
            <a:picLocks noChangeAspect="1"/>
          </p:cNvPicPr>
          <p:nvPr/>
        </p:nvPicPr>
        <p:blipFill>
          <a:blip r:embed="rId4"/>
          <a:stretch>
            <a:fillRect/>
          </a:stretch>
        </p:blipFill>
        <p:spPr>
          <a:xfrm>
            <a:off x="4860000" y="1116000"/>
            <a:ext cx="3639627" cy="2078916"/>
          </a:xfrm>
          <a:prstGeom prst="rect">
            <a:avLst/>
          </a:prstGeom>
        </p:spPr>
      </p:pic>
    </p:spTree>
    <p:extLst>
      <p:ext uri="{BB962C8B-B14F-4D97-AF65-F5344CB8AC3E}">
        <p14:creationId xmlns:p14="http://schemas.microsoft.com/office/powerpoint/2010/main" val="87571951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1443202" y="1106054"/>
            <a:ext cx="4464684" cy="584775"/>
          </a:xfrm>
          <a:prstGeom prst="rect">
            <a:avLst/>
          </a:prstGeom>
          <a:noFill/>
        </p:spPr>
        <p:txBody>
          <a:bodyPr wrap="none" rtlCol="0">
            <a:spAutoFit/>
          </a:bodyPr>
          <a:lstStyle/>
          <a:p>
            <a:r>
              <a:rPr kumimoji="1" lang="ja-JP" altLang="en-US" sz="3200" dirty="0">
                <a:latin typeface="BIZ UDPゴシック" panose="020B0400000000000000" pitchFamily="50" charset="-128"/>
                <a:ea typeface="BIZ UDPゴシック" panose="020B0400000000000000" pitchFamily="50" charset="-128"/>
              </a:rPr>
              <a:t>第</a:t>
            </a:r>
            <a:r>
              <a:rPr lang="ja-JP" altLang="en-US" sz="3200" dirty="0">
                <a:latin typeface="BIZ UDPゴシック" panose="020B0400000000000000" pitchFamily="50" charset="-128"/>
                <a:ea typeface="BIZ UDPゴシック" panose="020B0400000000000000" pitchFamily="50" charset="-128"/>
              </a:rPr>
              <a:t>２</a:t>
            </a:r>
            <a:r>
              <a:rPr kumimoji="1" lang="ja-JP" altLang="en-US" sz="3200" dirty="0">
                <a:latin typeface="BIZ UDPゴシック" panose="020B0400000000000000" pitchFamily="50" charset="-128"/>
                <a:ea typeface="BIZ UDPゴシック" panose="020B0400000000000000" pitchFamily="50" charset="-128"/>
              </a:rPr>
              <a:t>章　府市改革の取組</a:t>
            </a:r>
            <a:endParaRPr kumimoji="1" lang="en-US" altLang="ja-JP" sz="3200" dirty="0">
              <a:latin typeface="BIZ UDPゴシック" panose="020B0400000000000000" pitchFamily="50" charset="-128"/>
              <a:ea typeface="BIZ UDPゴシック" panose="020B0400000000000000" pitchFamily="50" charset="-128"/>
            </a:endParaRPr>
          </a:p>
        </p:txBody>
      </p:sp>
      <p:sp>
        <p:nvSpPr>
          <p:cNvPr id="3" name="テキスト ボックス 2"/>
          <p:cNvSpPr txBox="1"/>
          <p:nvPr/>
        </p:nvSpPr>
        <p:spPr>
          <a:xfrm>
            <a:off x="1584000" y="2627456"/>
            <a:ext cx="5040000" cy="1728000"/>
          </a:xfrm>
          <a:prstGeom prst="rect">
            <a:avLst/>
          </a:prstGeom>
          <a:noFill/>
        </p:spPr>
        <p:txBody>
          <a:bodyPr wrap="none" lIns="36000" tIns="36000" rIns="36000" bIns="36000" rtlCol="0">
            <a:noAutofit/>
          </a:bodyPr>
          <a:lstStyle/>
          <a:p>
            <a:r>
              <a:rPr lang="ja-JP" altLang="en-US" sz="2000" dirty="0">
                <a:latin typeface="BIZ UDPゴシック" panose="020B0400000000000000" pitchFamily="50" charset="-128"/>
                <a:ea typeface="BIZ UDPゴシック" panose="020B0400000000000000" pitchFamily="50" charset="-128"/>
              </a:rPr>
              <a:t>１．</a:t>
            </a:r>
            <a:r>
              <a:rPr kumimoji="1" lang="ja-JP" altLang="en-US" sz="2000" dirty="0">
                <a:latin typeface="BIZ UDPゴシック" panose="020B0400000000000000" pitchFamily="50" charset="-128"/>
                <a:ea typeface="BIZ UDPゴシック" panose="020B0400000000000000" pitchFamily="50" charset="-128"/>
              </a:rPr>
              <a:t>改革の特徴と深化</a:t>
            </a:r>
            <a:endParaRPr kumimoji="1" lang="en-US" altLang="ja-JP" sz="2000" dirty="0">
              <a:latin typeface="BIZ UDPゴシック" panose="020B0400000000000000" pitchFamily="50" charset="-128"/>
              <a:ea typeface="BIZ UDPゴシック" panose="020B0400000000000000" pitchFamily="50" charset="-128"/>
            </a:endParaRPr>
          </a:p>
          <a:p>
            <a:endParaRPr lang="en-US" altLang="ja-JP" sz="2000" dirty="0">
              <a:latin typeface="BIZ UDPゴシック" panose="020B0400000000000000" pitchFamily="50" charset="-128"/>
              <a:ea typeface="BIZ UDPゴシック" panose="020B0400000000000000" pitchFamily="50" charset="-128"/>
            </a:endParaRPr>
          </a:p>
          <a:p>
            <a:r>
              <a:rPr kumimoji="1" lang="ja-JP" altLang="en-US" sz="2000" dirty="0">
                <a:latin typeface="BIZ UDPゴシック" panose="020B0400000000000000" pitchFamily="50" charset="-128"/>
                <a:ea typeface="BIZ UDPゴシック" panose="020B0400000000000000" pitchFamily="50" charset="-128"/>
              </a:rPr>
              <a:t>２</a:t>
            </a:r>
            <a:r>
              <a:rPr kumimoji="1" lang="ja-JP" altLang="en-US" sz="2000" dirty="0" smtClean="0">
                <a:latin typeface="BIZ UDPゴシック" panose="020B0400000000000000" pitchFamily="50" charset="-128"/>
                <a:ea typeface="BIZ UDPゴシック" panose="020B0400000000000000" pitchFamily="50" charset="-128"/>
              </a:rPr>
              <a:t>．</a:t>
            </a:r>
            <a:r>
              <a:rPr lang="ja-JP" altLang="en-US" sz="2000" dirty="0" smtClean="0">
                <a:latin typeface="BIZ UDPゴシック" panose="020B0400000000000000" pitchFamily="50" charset="-128"/>
                <a:ea typeface="BIZ UDPゴシック" panose="020B0400000000000000" pitchFamily="50" charset="-128"/>
              </a:rPr>
              <a:t>改革の対象の拡大 （４つの“</a:t>
            </a:r>
            <a:r>
              <a:rPr lang="en-US" altLang="ja-JP" sz="2000" dirty="0" smtClean="0">
                <a:latin typeface="BIZ UDPゴシック" panose="020B0400000000000000" pitchFamily="50" charset="-128"/>
                <a:ea typeface="BIZ UDPゴシック" panose="020B0400000000000000" pitchFamily="50" charset="-128"/>
              </a:rPr>
              <a:t>WHAT</a:t>
            </a:r>
            <a:r>
              <a:rPr lang="ja-JP" altLang="en-US" sz="2000" dirty="0" smtClean="0">
                <a:latin typeface="BIZ UDPゴシック" panose="020B0400000000000000" pitchFamily="50" charset="-128"/>
                <a:ea typeface="BIZ UDPゴシック" panose="020B0400000000000000" pitchFamily="50" charset="-128"/>
              </a:rPr>
              <a:t>”）</a:t>
            </a:r>
            <a:endParaRPr lang="en-US" altLang="ja-JP" sz="2000" dirty="0" smtClean="0">
              <a:latin typeface="BIZ UDPゴシック" panose="020B0400000000000000" pitchFamily="50" charset="-128"/>
              <a:ea typeface="BIZ UDPゴシック" panose="020B0400000000000000" pitchFamily="50" charset="-128"/>
            </a:endParaRPr>
          </a:p>
          <a:p>
            <a:endParaRPr kumimoji="1" lang="en-US" altLang="ja-JP" sz="2000" dirty="0">
              <a:latin typeface="BIZ UDPゴシック" panose="020B0400000000000000" pitchFamily="50" charset="-128"/>
              <a:ea typeface="BIZ UDPゴシック" panose="020B0400000000000000" pitchFamily="50" charset="-128"/>
            </a:endParaRPr>
          </a:p>
          <a:p>
            <a:r>
              <a:rPr lang="ja-JP" altLang="en-US" sz="2000" dirty="0">
                <a:latin typeface="BIZ UDPゴシック" panose="020B0400000000000000" pitchFamily="50" charset="-128"/>
                <a:ea typeface="BIZ UDPゴシック" panose="020B0400000000000000" pitchFamily="50" charset="-128"/>
              </a:rPr>
              <a:t>３</a:t>
            </a:r>
            <a:r>
              <a:rPr lang="ja-JP" altLang="en-US" sz="2000" dirty="0" smtClean="0">
                <a:latin typeface="BIZ UDPゴシック" panose="020B0400000000000000" pitchFamily="50" charset="-128"/>
                <a:ea typeface="BIZ UDPゴシック" panose="020B0400000000000000" pitchFamily="50" charset="-128"/>
              </a:rPr>
              <a:t>．改革の手法の刷新 （４つの“</a:t>
            </a:r>
            <a:r>
              <a:rPr lang="en-US" altLang="ja-JP" sz="2000" dirty="0" smtClean="0">
                <a:latin typeface="BIZ UDPゴシック" panose="020B0400000000000000" pitchFamily="50" charset="-128"/>
                <a:ea typeface="BIZ UDPゴシック" panose="020B0400000000000000" pitchFamily="50" charset="-128"/>
              </a:rPr>
              <a:t>HOW</a:t>
            </a:r>
            <a:r>
              <a:rPr lang="ja-JP" altLang="en-US" sz="2000" dirty="0">
                <a:latin typeface="BIZ UDPゴシック" panose="020B0400000000000000" pitchFamily="50" charset="-128"/>
                <a:ea typeface="BIZ UDPゴシック" panose="020B0400000000000000" pitchFamily="50" charset="-128"/>
              </a:rPr>
              <a:t>”</a:t>
            </a:r>
            <a:r>
              <a:rPr lang="ja-JP" altLang="en-US" sz="2000" dirty="0" smtClean="0">
                <a:latin typeface="BIZ UDPゴシック" panose="020B0400000000000000" pitchFamily="50" charset="-128"/>
                <a:ea typeface="BIZ UDPゴシック" panose="020B0400000000000000" pitchFamily="50" charset="-128"/>
              </a:rPr>
              <a:t>）</a:t>
            </a:r>
            <a:endParaRPr kumimoji="1" lang="en-US" altLang="ja-JP" sz="2000" dirty="0">
              <a:latin typeface="BIZ UDPゴシック" panose="020B0400000000000000" pitchFamily="50" charset="-128"/>
              <a:ea typeface="BIZ UDPゴシック" panose="020B0400000000000000" pitchFamily="50" charset="-128"/>
            </a:endParaRPr>
          </a:p>
          <a:p>
            <a:endParaRPr lang="en-US" altLang="ja-JP" sz="2000" dirty="0">
              <a:latin typeface="BIZ UDPゴシック" panose="020B0400000000000000" pitchFamily="50" charset="-128"/>
              <a:ea typeface="BIZ UDPゴシック" panose="020B0400000000000000" pitchFamily="50" charset="-128"/>
            </a:endParaRPr>
          </a:p>
          <a:p>
            <a:endParaRPr kumimoji="1" lang="ja-JP" altLang="en-US" sz="2000" dirty="0">
              <a:latin typeface="BIZ UDPゴシック" panose="020B0400000000000000" pitchFamily="50" charset="-128"/>
              <a:ea typeface="BIZ UDPゴシック" panose="020B0400000000000000" pitchFamily="50" charset="-128"/>
            </a:endParaRPr>
          </a:p>
        </p:txBody>
      </p:sp>
      <p:cxnSp>
        <p:nvCxnSpPr>
          <p:cNvPr id="5" name="直線コネクタ 4"/>
          <p:cNvCxnSpPr/>
          <p:nvPr/>
        </p:nvCxnSpPr>
        <p:spPr>
          <a:xfrm>
            <a:off x="778986" y="1978838"/>
            <a:ext cx="7992888" cy="0"/>
          </a:xfrm>
          <a:prstGeom prst="line">
            <a:avLst/>
          </a:prstGeom>
          <a:ln w="38100"/>
        </p:spPr>
        <p:style>
          <a:lnRef idx="3">
            <a:schemeClr val="accent1"/>
          </a:lnRef>
          <a:fillRef idx="0">
            <a:schemeClr val="accent1"/>
          </a:fillRef>
          <a:effectRef idx="2">
            <a:schemeClr val="accent1"/>
          </a:effectRef>
          <a:fontRef idx="minor">
            <a:schemeClr val="tx1"/>
          </a:fontRef>
        </p:style>
      </p:cxnSp>
      <p:sp>
        <p:nvSpPr>
          <p:cNvPr id="6" name="スライド番号プレースホルダー 3"/>
          <p:cNvSpPr txBox="1">
            <a:spLocks/>
          </p:cNvSpPr>
          <p:nvPr/>
        </p:nvSpPr>
        <p:spPr>
          <a:xfrm>
            <a:off x="8640000" y="6552000"/>
            <a:ext cx="432000" cy="288000"/>
          </a:xfrm>
          <a:prstGeom prst="rect">
            <a:avLst/>
          </a:prstGeom>
        </p:spPr>
        <p:txBody>
          <a:bodyPr vert="horz" lIns="36000" tIns="36000" rIns="36000" bIns="36000" rtlCol="0" anchor="ctr"/>
          <a:lstStyle>
            <a:defPPr>
              <a:defRPr lang="ja-JP"/>
            </a:defPPr>
            <a:lvl1pPr marL="0" algn="r" defTabSz="914400" rtl="0" eaLnBrk="1" latinLnBrk="0" hangingPunct="1">
              <a:defRPr kumimoji="1" sz="14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138CA411-231B-42B9-AF63-97A64194AA60}" type="slidenum">
              <a:rPr lang="ja-JP" altLang="en-US" smtClean="0"/>
              <a:pPr/>
              <a:t>41</a:t>
            </a:fld>
            <a:endParaRPr lang="ja-JP" altLang="en-US" dirty="0"/>
          </a:p>
        </p:txBody>
      </p:sp>
    </p:spTree>
    <p:extLst>
      <p:ext uri="{BB962C8B-B14F-4D97-AF65-F5344CB8AC3E}">
        <p14:creationId xmlns:p14="http://schemas.microsoft.com/office/powerpoint/2010/main" val="129961331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直線コネクタ 7"/>
          <p:cNvCxnSpPr/>
          <p:nvPr/>
        </p:nvCxnSpPr>
        <p:spPr>
          <a:xfrm>
            <a:off x="216000" y="576000"/>
            <a:ext cx="8676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テキスト ボックス 8"/>
          <p:cNvSpPr txBox="1"/>
          <p:nvPr/>
        </p:nvSpPr>
        <p:spPr>
          <a:xfrm>
            <a:off x="360000" y="106822"/>
            <a:ext cx="3060000" cy="432000"/>
          </a:xfrm>
          <a:prstGeom prst="rect">
            <a:avLst/>
          </a:prstGeom>
          <a:noFill/>
        </p:spPr>
        <p:txBody>
          <a:bodyPr wrap="none" lIns="36000" tIns="36000" rIns="36000" bIns="3600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1</a:t>
            </a:r>
            <a:r>
              <a:rPr kumimoji="1" lang="ja-JP" altLang="en-US" sz="2400" b="0" i="0" u="none" strike="noStrike" kern="1200" cap="none" spc="0" normalizeH="0" baseline="0" noProof="0" dirty="0" err="1">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ja-JP" altLang="en-US" sz="2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改革の特徴と深化</a:t>
            </a:r>
            <a:endParaRPr kumimoji="1" lang="ja-JP" altLang="en-US" sz="1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3" name="テキスト ボックス 2"/>
          <p:cNvSpPr txBox="1"/>
          <p:nvPr/>
        </p:nvSpPr>
        <p:spPr>
          <a:xfrm>
            <a:off x="729887" y="835695"/>
            <a:ext cx="7920000" cy="990640"/>
          </a:xfrm>
          <a:prstGeom prst="rect">
            <a:avLst/>
          </a:prstGeom>
          <a:noFill/>
        </p:spPr>
        <p:txBody>
          <a:bodyPr wrap="square" lIns="36000" tIns="36000" rIns="36000" bIns="36000" rtlCol="0">
            <a:noAutofit/>
          </a:bodyPr>
          <a:lstStyle/>
          <a:p>
            <a:pPr marL="285750" indent="-285750">
              <a:buFont typeface="Arial" panose="020B0604020202020204" pitchFamily="34" charset="0"/>
              <a:buChar char="•"/>
              <a:defRPr/>
            </a:pPr>
            <a:r>
              <a:rPr lang="ja-JP" altLang="en-US" sz="1600" dirty="0">
                <a:solidFill>
                  <a:prstClr val="black"/>
                </a:solidFill>
                <a:latin typeface="BIZ UDゴシック" panose="020B0400000000000000" pitchFamily="49" charset="-128"/>
                <a:ea typeface="BIZ UDゴシック" panose="020B0400000000000000" pitchFamily="49" charset="-128"/>
              </a:rPr>
              <a:t>大阪の改革は、対象の広さや重層性（</a:t>
            </a:r>
            <a:r>
              <a:rPr lang="en-US" altLang="ja-JP" sz="1600" dirty="0">
                <a:solidFill>
                  <a:prstClr val="black"/>
                </a:solidFill>
                <a:latin typeface="BIZ UDゴシック" panose="020B0400000000000000" pitchFamily="49" charset="-128"/>
                <a:ea typeface="BIZ UDゴシック" panose="020B0400000000000000" pitchFamily="49" charset="-128"/>
              </a:rPr>
              <a:t>WHAT</a:t>
            </a:r>
            <a:r>
              <a:rPr lang="ja-JP" altLang="en-US" sz="1600" dirty="0">
                <a:solidFill>
                  <a:prstClr val="black"/>
                </a:solidFill>
                <a:latin typeface="BIZ UDゴシック" panose="020B0400000000000000" pitchFamily="49" charset="-128"/>
                <a:ea typeface="BIZ UDゴシック" panose="020B0400000000000000" pitchFamily="49" charset="-128"/>
              </a:rPr>
              <a:t>）と、改革手法の多様性や実行段階でのその徹底ぶり（</a:t>
            </a:r>
            <a:r>
              <a:rPr lang="en-US" altLang="ja-JP" sz="1600" dirty="0">
                <a:solidFill>
                  <a:prstClr val="black"/>
                </a:solidFill>
                <a:latin typeface="BIZ UDゴシック" panose="020B0400000000000000" pitchFamily="49" charset="-128"/>
                <a:ea typeface="BIZ UDゴシック" panose="020B0400000000000000" pitchFamily="49" charset="-128"/>
              </a:rPr>
              <a:t>HOW)</a:t>
            </a:r>
            <a:r>
              <a:rPr lang="ja-JP" altLang="en-US" sz="1600" dirty="0" smtClean="0">
                <a:solidFill>
                  <a:prstClr val="black"/>
                </a:solidFill>
                <a:latin typeface="BIZ UDゴシック" panose="020B0400000000000000" pitchFamily="49" charset="-128"/>
                <a:ea typeface="BIZ UDゴシック" panose="020B0400000000000000" pitchFamily="49" charset="-128"/>
              </a:rPr>
              <a:t>にある。</a:t>
            </a:r>
            <a:endParaRPr lang="en-US" altLang="ja-JP" sz="1600" dirty="0" smtClean="0">
              <a:solidFill>
                <a:prstClr val="black"/>
              </a:solidFill>
              <a:latin typeface="BIZ UDゴシック" panose="020B0400000000000000" pitchFamily="49" charset="-128"/>
              <a:ea typeface="BIZ UDゴシック" panose="020B0400000000000000" pitchFamily="49" charset="-128"/>
            </a:endParaRPr>
          </a:p>
          <a:p>
            <a:pPr marL="285750" indent="-285750">
              <a:buFont typeface="Arial" panose="020B0604020202020204" pitchFamily="34" charset="0"/>
              <a:buChar char="•"/>
              <a:defRPr/>
            </a:pPr>
            <a:endParaRPr lang="en-US" altLang="ja-JP" sz="1600" dirty="0" smtClean="0">
              <a:solidFill>
                <a:prstClr val="black"/>
              </a:solidFill>
              <a:latin typeface="BIZ UDゴシック" panose="020B0400000000000000" pitchFamily="49" charset="-128"/>
              <a:ea typeface="BIZ UDゴシック" panose="020B0400000000000000" pitchFamily="49" charset="-128"/>
            </a:endParaRPr>
          </a:p>
          <a:p>
            <a:pPr marL="285750" indent="-285750">
              <a:buFont typeface="Arial" panose="020B0604020202020204" pitchFamily="34" charset="0"/>
              <a:buChar char="•"/>
              <a:defRPr/>
            </a:pPr>
            <a:r>
              <a:rPr kumimoji="1" lang="ja-JP" altLang="en-US" sz="160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rPr>
              <a:t>今回</a:t>
            </a:r>
            <a:r>
              <a:rPr kumimoji="1" lang="ja-JP" altLang="en-US" sz="1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も前回同様、４つの</a:t>
            </a:r>
            <a:r>
              <a:rPr kumimoji="1" lang="en-US" altLang="ja-JP" sz="1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WHAT</a:t>
            </a:r>
            <a:r>
              <a:rPr kumimoji="1" lang="ja-JP" altLang="en-US" sz="1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と４つの</a:t>
            </a:r>
            <a:r>
              <a:rPr kumimoji="1" lang="en-US" altLang="ja-JP" sz="1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HOW</a:t>
            </a:r>
            <a:r>
              <a:rPr kumimoji="1" lang="ja-JP" altLang="en-US" sz="1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から、改革の構造を</a:t>
            </a:r>
            <a:r>
              <a:rPr kumimoji="1" lang="ja-JP" altLang="en-US" sz="160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rPr>
              <a:t>分析した。</a:t>
            </a:r>
            <a:endParaRPr lang="en-US" altLang="ja-JP" sz="1600" dirty="0">
              <a:solidFill>
                <a:prstClr val="black"/>
              </a:solidFill>
              <a:latin typeface="BIZ UDゴシック" panose="020B0400000000000000" pitchFamily="49" charset="-128"/>
              <a:ea typeface="BIZ UDゴシック" panose="020B0400000000000000" pitchFamily="49" charset="-128"/>
            </a:endParaRPr>
          </a:p>
          <a:p>
            <a:pPr marR="0" lvl="0" algn="l" defTabSz="914400" rtl="0" eaLnBrk="1" fontAlgn="auto" latinLnBrk="0" hangingPunct="1">
              <a:lnSpc>
                <a:spcPct val="100000"/>
              </a:lnSpc>
              <a:spcBef>
                <a:spcPts val="0"/>
              </a:spcBef>
              <a:spcAft>
                <a:spcPts val="0"/>
              </a:spcAft>
              <a:buClrTx/>
              <a:buSzTx/>
              <a:tabLst/>
              <a:defRPr/>
            </a:pPr>
            <a:endParaRPr kumimoji="1" lang="en-US" altLang="ja-JP" sz="1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13" name="正方形/長方形 12"/>
          <p:cNvSpPr/>
          <p:nvPr/>
        </p:nvSpPr>
        <p:spPr>
          <a:xfrm>
            <a:off x="360000" y="2155271"/>
            <a:ext cx="8424000" cy="4104000"/>
          </a:xfrm>
          <a:prstGeom prst="rect">
            <a:avLst/>
          </a:prstGeom>
          <a:ln>
            <a:solidFill>
              <a:schemeClr val="tx1"/>
            </a:solidFill>
            <a:prstDash val="sysDash"/>
          </a:ln>
        </p:spPr>
        <p:txBody>
          <a:bodyPr wrap="square" lIns="0" tIns="72000" rIns="72000" bIns="36000">
            <a:noAutofit/>
          </a:bodyPr>
          <a:lstStyle/>
          <a:p>
            <a:pPr marL="263525" marR="0" lvl="0" indent="0" algn="ctr" defTabSz="914400" rtl="0" eaLnBrk="1" fontAlgn="auto" latinLnBrk="0" hangingPunct="1">
              <a:lnSpc>
                <a:spcPts val="2100"/>
              </a:lnSpc>
              <a:spcBef>
                <a:spcPts val="0"/>
              </a:spcBef>
              <a:spcAft>
                <a:spcPts val="0"/>
              </a:spcAft>
              <a:buClrTx/>
              <a:buSzTx/>
              <a:buFontTx/>
              <a:buNone/>
              <a:tabLst/>
              <a:defRPr/>
            </a:pPr>
            <a:r>
              <a:rPr kumimoji="1" lang="ja-JP" altLang="en-US" sz="16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４つの“</a:t>
            </a:r>
            <a:r>
              <a:rPr kumimoji="1" lang="en-US" altLang="ja-JP" sz="16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WHAT”</a:t>
            </a:r>
            <a:r>
              <a:rPr kumimoji="1" lang="ja-JP" altLang="en-US" sz="16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改革の対象の拡大</a:t>
            </a:r>
            <a:endParaRPr kumimoji="1" lang="en-US" altLang="ja-JP" sz="16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263525" marR="0" lvl="0" indent="0" algn="ctr" defTabSz="914400" rtl="0" eaLnBrk="1" fontAlgn="auto" latinLnBrk="0" hangingPunct="1">
              <a:lnSpc>
                <a:spcPts val="2100"/>
              </a:lnSpc>
              <a:spcBef>
                <a:spcPts val="0"/>
              </a:spcBef>
              <a:spcAft>
                <a:spcPts val="0"/>
              </a:spcAft>
              <a:buClrTx/>
              <a:buSzTx/>
              <a:buFontTx/>
              <a:buNone/>
              <a:tabLst/>
              <a:defRPr/>
            </a:pPr>
            <a:endParaRPr kumimoji="1" lang="ja-JP" altLang="en-US" sz="14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720725" marR="0" lvl="0" indent="-285750" algn="l" defTabSz="914400" rtl="0" eaLnBrk="1" fontAlgn="auto" latinLnBrk="0" hangingPunct="1">
              <a:lnSpc>
                <a:spcPts val="2100"/>
              </a:lnSpc>
              <a:spcBef>
                <a:spcPts val="0"/>
              </a:spcBef>
              <a:spcAft>
                <a:spcPts val="0"/>
              </a:spcAft>
              <a:buClrTx/>
              <a:buSzTx/>
              <a:buFont typeface="Wingdings" panose="05000000000000000000" pitchFamily="2" charset="2"/>
              <a:buChar char="Ø"/>
              <a:tabLst>
                <a:tab pos="539750" algn="l"/>
              </a:tabLst>
              <a:defRPr/>
            </a:pP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地域経済を支える、戦略的な産業振興策の展開</a:t>
            </a:r>
            <a:r>
              <a:rPr kumimoji="1" lang="ja-JP" altLang="en-US"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t>
            </a:r>
            <a:r>
              <a:rPr kumimoji="1" lang="en-US" altLang="ja-JP"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成長戦略</a:t>
            </a:r>
            <a:r>
              <a:rPr kumimoji="1" lang="en-US" altLang="ja-JP"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p>
          <a:p>
            <a:pPr marL="720725" marR="0" lvl="0" indent="-285750" algn="l" defTabSz="914400" rtl="0" eaLnBrk="1" fontAlgn="auto" latinLnBrk="0" hangingPunct="1">
              <a:lnSpc>
                <a:spcPts val="2100"/>
              </a:lnSpc>
              <a:spcBef>
                <a:spcPts val="0"/>
              </a:spcBef>
              <a:spcAft>
                <a:spcPts val="0"/>
              </a:spcAft>
              <a:buClrTx/>
              <a:buSzTx/>
              <a:buFont typeface="Wingdings" panose="05000000000000000000" pitchFamily="2" charset="2"/>
              <a:buChar char="Ø"/>
              <a:tabLst>
                <a:tab pos="539750" algn="l"/>
              </a:tabLst>
              <a:defRPr/>
            </a:pP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都市の成長を支えるインフラ施設への戦略的な投資　</a:t>
            </a:r>
            <a:r>
              <a:rPr kumimoji="1" lang="en-US" altLang="ja-JP"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インフラ戦略</a:t>
            </a:r>
            <a:r>
              <a:rPr kumimoji="1" lang="en-US" altLang="ja-JP"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p>
          <a:p>
            <a:pPr marL="720725" marR="0" lvl="0" indent="-285750" algn="l" defTabSz="914400" rtl="0" eaLnBrk="1" fontAlgn="auto" latinLnBrk="0" hangingPunct="1">
              <a:lnSpc>
                <a:spcPts val="2100"/>
              </a:lnSpc>
              <a:spcBef>
                <a:spcPts val="0"/>
              </a:spcBef>
              <a:spcAft>
                <a:spcPts val="0"/>
              </a:spcAft>
              <a:buClrTx/>
              <a:buSzTx/>
              <a:buFont typeface="Wingdings" panose="05000000000000000000" pitchFamily="2" charset="2"/>
              <a:buChar char="Ø"/>
              <a:tabLst>
                <a:tab pos="539750" algn="l"/>
              </a:tabLst>
              <a:defRPr/>
            </a:pP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福祉・教育・雇用等のヒトへの支援に臨む　</a:t>
            </a:r>
            <a:r>
              <a:rPr kumimoji="1" lang="en-US" altLang="ja-JP"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社会政策のイノベーション</a:t>
            </a:r>
            <a:r>
              <a:rPr kumimoji="1" lang="en-US" altLang="ja-JP"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p>
          <a:p>
            <a:pPr marL="720725" marR="0" lvl="0" indent="-285750" algn="l" defTabSz="914400" rtl="0" eaLnBrk="1" fontAlgn="auto" latinLnBrk="0" hangingPunct="1">
              <a:lnSpc>
                <a:spcPts val="2100"/>
              </a:lnSpc>
              <a:spcBef>
                <a:spcPts val="0"/>
              </a:spcBef>
              <a:spcAft>
                <a:spcPts val="0"/>
              </a:spcAft>
              <a:buClrTx/>
              <a:buSzTx/>
              <a:buFont typeface="Wingdings" panose="05000000000000000000" pitchFamily="2" charset="2"/>
              <a:buChar char="Ø"/>
              <a:tabLst>
                <a:tab pos="539750" algn="l"/>
              </a:tabLst>
              <a:defRPr/>
            </a:pP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ニュー・パブリック・マネジメントを取り入れた　</a:t>
            </a:r>
            <a:r>
              <a:rPr kumimoji="1" lang="en-US" altLang="ja-JP"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いわゆる行政改革</a:t>
            </a:r>
            <a:r>
              <a:rPr kumimoji="1" lang="en-US" altLang="ja-JP"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endParaRPr kumimoji="1"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263525" marR="0" lvl="0" indent="0" algn="l" defTabSz="914400" rtl="0" eaLnBrk="1" fontAlgn="auto" latinLnBrk="0" hangingPunct="1">
              <a:lnSpc>
                <a:spcPts val="2100"/>
              </a:lnSpc>
              <a:spcBef>
                <a:spcPts val="0"/>
              </a:spcBef>
              <a:spcAft>
                <a:spcPts val="0"/>
              </a:spcAft>
              <a:buClrTx/>
              <a:buSzTx/>
              <a:buFontTx/>
              <a:buNone/>
              <a:tabLst/>
              <a:defRPr/>
            </a:pPr>
            <a:endPar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263525" marR="0" lvl="0" indent="0" algn="l" defTabSz="914400" rtl="0" eaLnBrk="1" fontAlgn="auto" latinLnBrk="0" hangingPunct="1">
              <a:lnSpc>
                <a:spcPts val="2100"/>
              </a:lnSpc>
              <a:spcBef>
                <a:spcPts val="0"/>
              </a:spcBef>
              <a:spcAft>
                <a:spcPts val="0"/>
              </a:spcAft>
              <a:buClrTx/>
              <a:buSzTx/>
              <a:buFontTx/>
              <a:buNone/>
              <a:tabLst/>
              <a:defRPr/>
            </a:pPr>
            <a:endPar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263525" marR="0" lvl="0" indent="0" algn="l" defTabSz="914400" rtl="0" eaLnBrk="1" fontAlgn="auto" latinLnBrk="0" hangingPunct="1">
              <a:lnSpc>
                <a:spcPts val="2100"/>
              </a:lnSpc>
              <a:spcBef>
                <a:spcPts val="0"/>
              </a:spcBef>
              <a:spcAft>
                <a:spcPts val="0"/>
              </a:spcAft>
              <a:buClrTx/>
              <a:buSzTx/>
              <a:buFontTx/>
              <a:buNone/>
              <a:tabLst/>
              <a:defRPr/>
            </a:pPr>
            <a:endPar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263525" marR="0" lvl="0" indent="0" algn="ctr" defTabSz="914400" rtl="0" eaLnBrk="1" fontAlgn="auto" latinLnBrk="0" hangingPunct="1">
              <a:lnSpc>
                <a:spcPts val="2100"/>
              </a:lnSpc>
              <a:spcBef>
                <a:spcPts val="0"/>
              </a:spcBef>
              <a:spcAft>
                <a:spcPts val="0"/>
              </a:spcAft>
              <a:buClrTx/>
              <a:buSzTx/>
              <a:buFontTx/>
              <a:buNone/>
              <a:tabLst/>
              <a:defRPr/>
            </a:pPr>
            <a:r>
              <a:rPr kumimoji="1" lang="ja-JP" altLang="en-US" sz="16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４つの“</a:t>
            </a:r>
            <a:r>
              <a:rPr kumimoji="1" lang="en-US" altLang="ja-JP" sz="16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HOW”</a:t>
            </a:r>
            <a:r>
              <a:rPr kumimoji="1" lang="ja-JP" altLang="en-US" sz="16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改革の手法の刷新</a:t>
            </a:r>
            <a:endParaRPr kumimoji="1" lang="en-US" altLang="ja-JP" sz="16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263525" marR="0" lvl="0" indent="0" algn="ctr" defTabSz="914400" rtl="0" eaLnBrk="1" fontAlgn="auto" latinLnBrk="0" hangingPunct="1">
              <a:lnSpc>
                <a:spcPts val="2100"/>
              </a:lnSpc>
              <a:spcBef>
                <a:spcPts val="0"/>
              </a:spcBef>
              <a:spcAft>
                <a:spcPts val="0"/>
              </a:spcAft>
              <a:buClrTx/>
              <a:buSzTx/>
              <a:buFontTx/>
              <a:buNone/>
              <a:tabLst/>
              <a:defRPr/>
            </a:pPr>
            <a:endParaRPr kumimoji="1" lang="ja-JP" altLang="en-US" sz="14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720725" marR="0" lvl="0" indent="-285750" algn="l" defTabSz="914400" rtl="0" eaLnBrk="1" fontAlgn="auto" latinLnBrk="0" hangingPunct="1">
              <a:lnSpc>
                <a:spcPts val="2100"/>
              </a:lnSpc>
              <a:spcBef>
                <a:spcPts val="0"/>
              </a:spcBef>
              <a:spcAft>
                <a:spcPts val="0"/>
              </a:spcAft>
              <a:buClrTx/>
              <a:buSzTx/>
              <a:buFont typeface="Wingdings" panose="05000000000000000000" pitchFamily="2" charset="2"/>
              <a:buChar char="Ø"/>
              <a:tabLst/>
              <a:defRPr/>
            </a:pPr>
            <a:r>
              <a:rPr kumimoji="1"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府と大阪市</a:t>
            </a: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との関係</a:t>
            </a:r>
            <a:r>
              <a:rPr kumimoji="1"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　府と市の政策の協調、事業の一本化により深化した　</a:t>
            </a:r>
            <a:r>
              <a:rPr kumimoji="1" lang="en-US" altLang="ja-JP"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府市連携</a:t>
            </a:r>
            <a:r>
              <a:rPr kumimoji="1" lang="en-US" altLang="ja-JP"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p>
          <a:p>
            <a:pPr marL="720725" marR="0" lvl="0" indent="-285750" algn="l" defTabSz="914400" rtl="0" eaLnBrk="1" fontAlgn="auto" latinLnBrk="0" hangingPunct="1">
              <a:lnSpc>
                <a:spcPts val="2100"/>
              </a:lnSpc>
              <a:spcBef>
                <a:spcPts val="0"/>
              </a:spcBef>
              <a:spcAft>
                <a:spcPts val="0"/>
              </a:spcAft>
              <a:buClrTx/>
              <a:buSzTx/>
              <a:buFont typeface="Wingdings" panose="05000000000000000000" pitchFamily="2" charset="2"/>
              <a:buChar char="Ø"/>
              <a:tabLst/>
              <a:defRPr/>
            </a:pPr>
            <a:r>
              <a:rPr kumimoji="1"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民間</a:t>
            </a: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との関係</a:t>
            </a:r>
            <a:r>
              <a:rPr kumimoji="1"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　</a:t>
            </a:r>
            <a:r>
              <a:rPr kumimoji="1"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競争原理</a:t>
            </a:r>
            <a:r>
              <a:rPr kumimoji="1"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の導入から深化した　</a:t>
            </a:r>
            <a:r>
              <a:rPr kumimoji="1" lang="en-US" altLang="ja-JP"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民間との協業多様化</a:t>
            </a:r>
            <a:r>
              <a:rPr kumimoji="1" lang="en-US" altLang="ja-JP"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endParaRPr kumimoji="1" lang="en-US" altLang="ja-JP"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720725" marR="0" lvl="0" indent="-285750" algn="l" defTabSz="914400" rtl="0" eaLnBrk="1" fontAlgn="auto" latinLnBrk="0" hangingPunct="1">
              <a:lnSpc>
                <a:spcPts val="2100"/>
              </a:lnSpc>
              <a:spcBef>
                <a:spcPts val="0"/>
              </a:spcBef>
              <a:spcAft>
                <a:spcPts val="0"/>
              </a:spcAft>
              <a:buClrTx/>
              <a:buSzTx/>
              <a:buFont typeface="Wingdings" panose="05000000000000000000" pitchFamily="2" charset="2"/>
              <a:buChar char="Ø"/>
              <a:tabLst/>
              <a:defRPr/>
            </a:pPr>
            <a:r>
              <a:rPr kumimoji="1"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国</a:t>
            </a: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との関係</a:t>
            </a:r>
            <a:r>
              <a:rPr kumimoji="1"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　府と市の関係や国と府市の関係にかかる</a:t>
            </a:r>
            <a:r>
              <a:rPr kumimoji="1"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国への問題提起</a:t>
            </a:r>
            <a:r>
              <a:rPr kumimoji="1"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から深化した　</a:t>
            </a:r>
            <a:r>
              <a:rPr kumimoji="1" lang="en-US" altLang="ja-JP"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国との協調連携</a:t>
            </a:r>
            <a:r>
              <a:rPr kumimoji="1" lang="en-US" altLang="ja-JP"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endParaRPr kumimoji="1" lang="en-US" altLang="ja-JP"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720725" marR="0" lvl="0" indent="-285750" algn="l" defTabSz="914400" rtl="0" eaLnBrk="1" fontAlgn="auto" latinLnBrk="0" hangingPunct="1">
              <a:lnSpc>
                <a:spcPts val="2100"/>
              </a:lnSpc>
              <a:spcBef>
                <a:spcPts val="0"/>
              </a:spcBef>
              <a:spcAft>
                <a:spcPts val="0"/>
              </a:spcAft>
              <a:buClrTx/>
              <a:buSzTx/>
              <a:buFont typeface="Wingdings" panose="05000000000000000000" pitchFamily="2" charset="2"/>
              <a:buChar char="Ø"/>
              <a:tabLst/>
              <a:defRPr/>
            </a:pPr>
            <a:r>
              <a:rPr kumimoji="1"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府と</a:t>
            </a:r>
            <a:r>
              <a:rPr kumimoji="1" lang="ja-JP" altLang="en-US"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府内市町村</a:t>
            </a: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（大阪市では局と区）との関係</a:t>
            </a:r>
            <a:r>
              <a:rPr kumimoji="1"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　</a:t>
            </a:r>
            <a:r>
              <a:rPr kumimoji="1"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権限移譲</a:t>
            </a:r>
            <a:r>
              <a:rPr kumimoji="1"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から深化した　</a:t>
            </a:r>
            <a:r>
              <a:rPr kumimoji="1" lang="en-US" altLang="ja-JP"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連携強化</a:t>
            </a:r>
            <a:r>
              <a:rPr kumimoji="1" lang="en-US" altLang="ja-JP"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endParaRPr kumimoji="1" lang="en-US" altLang="ja-JP"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2" name="乗算 1"/>
          <p:cNvSpPr/>
          <p:nvPr/>
        </p:nvSpPr>
        <p:spPr>
          <a:xfrm>
            <a:off x="4212164" y="3912263"/>
            <a:ext cx="762000" cy="637309"/>
          </a:xfrm>
          <a:prstGeom prst="mathMultiply">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5" name="テキスト ボックス 4"/>
          <p:cNvSpPr txBox="1"/>
          <p:nvPr/>
        </p:nvSpPr>
        <p:spPr>
          <a:xfrm>
            <a:off x="496401" y="2227077"/>
            <a:ext cx="750507"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（参考）</a:t>
            </a:r>
          </a:p>
        </p:txBody>
      </p:sp>
      <p:grpSp>
        <p:nvGrpSpPr>
          <p:cNvPr id="39" name="グループ化 38">
            <a:extLst>
              <a:ext uri="{FF2B5EF4-FFF2-40B4-BE49-F238E27FC236}">
                <a16:creationId xmlns:a16="http://schemas.microsoft.com/office/drawing/2014/main" id="{F365AC5F-04C0-5AEF-1201-14085B097124}"/>
              </a:ext>
            </a:extLst>
          </p:cNvPr>
          <p:cNvGrpSpPr/>
          <p:nvPr/>
        </p:nvGrpSpPr>
        <p:grpSpPr>
          <a:xfrm>
            <a:off x="6660000" y="2443271"/>
            <a:ext cx="1896119" cy="2020506"/>
            <a:chOff x="361507" y="2963869"/>
            <a:chExt cx="2546790" cy="3174306"/>
          </a:xfrm>
        </p:grpSpPr>
        <p:sp>
          <p:nvSpPr>
            <p:cNvPr id="29" name="正方形/長方形 28">
              <a:extLst>
                <a:ext uri="{FF2B5EF4-FFF2-40B4-BE49-F238E27FC236}">
                  <a16:creationId xmlns:a16="http://schemas.microsoft.com/office/drawing/2014/main" id="{7F9D13F7-CB92-F47E-179E-97FE07797FD1}"/>
                </a:ext>
              </a:extLst>
            </p:cNvPr>
            <p:cNvSpPr/>
            <p:nvPr/>
          </p:nvSpPr>
          <p:spPr>
            <a:xfrm>
              <a:off x="676297" y="2963869"/>
              <a:ext cx="2232000" cy="280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a:latin typeface="BIZ UDPゴシック" panose="020B0400000000000000" pitchFamily="50" charset="-128"/>
                <a:ea typeface="BIZ UDPゴシック" panose="020B0400000000000000" pitchFamily="50" charset="-128"/>
              </a:endParaRPr>
            </a:p>
          </p:txBody>
        </p:sp>
        <p:sp>
          <p:nvSpPr>
            <p:cNvPr id="30" name="正方形/長方形 29">
              <a:extLst>
                <a:ext uri="{FF2B5EF4-FFF2-40B4-BE49-F238E27FC236}">
                  <a16:creationId xmlns:a16="http://schemas.microsoft.com/office/drawing/2014/main" id="{374B82C6-699A-CB3B-072B-DD1D6BF4461E}"/>
                </a:ext>
              </a:extLst>
            </p:cNvPr>
            <p:cNvSpPr/>
            <p:nvPr/>
          </p:nvSpPr>
          <p:spPr>
            <a:xfrm>
              <a:off x="722172" y="2998655"/>
              <a:ext cx="1044000" cy="1332000"/>
            </a:xfrm>
            <a:prstGeom prst="rect">
              <a:avLst/>
            </a:prstGeom>
            <a:solidFill>
              <a:schemeClr val="bg1">
                <a:lumMod val="8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en-US" altLang="ja-JP" sz="900" dirty="0">
                  <a:solidFill>
                    <a:schemeClr val="tx1"/>
                  </a:solidFill>
                  <a:latin typeface="BIZ UDPゴシック" panose="020B0400000000000000" pitchFamily="50" charset="-128"/>
                  <a:ea typeface="BIZ UDPゴシック" panose="020B0400000000000000" pitchFamily="50" charset="-128"/>
                </a:rPr>
                <a:t>【C】</a:t>
              </a:r>
            </a:p>
            <a:p>
              <a:pPr algn="ctr"/>
              <a:r>
                <a:rPr kumimoji="1" lang="ja-JP" altLang="en-US" sz="900" dirty="0">
                  <a:solidFill>
                    <a:schemeClr val="tx1"/>
                  </a:solidFill>
                  <a:latin typeface="BIZ UDPゴシック" panose="020B0400000000000000" pitchFamily="50" charset="-128"/>
                  <a:ea typeface="BIZ UDPゴシック" panose="020B0400000000000000" pitchFamily="50" charset="-128"/>
                </a:rPr>
                <a:t>インフラ戦略</a:t>
              </a:r>
              <a:endParaRPr kumimoji="1" lang="en-US" altLang="ja-JP" sz="900" dirty="0">
                <a:solidFill>
                  <a:schemeClr val="tx1"/>
                </a:solidFill>
                <a:latin typeface="BIZ UDPゴシック" panose="020B0400000000000000" pitchFamily="50" charset="-128"/>
                <a:ea typeface="BIZ UDPゴシック" panose="020B0400000000000000" pitchFamily="50" charset="-128"/>
              </a:endParaRPr>
            </a:p>
          </p:txBody>
        </p:sp>
        <p:sp>
          <p:nvSpPr>
            <p:cNvPr id="31" name="正方形/長方形 30">
              <a:extLst>
                <a:ext uri="{FF2B5EF4-FFF2-40B4-BE49-F238E27FC236}">
                  <a16:creationId xmlns:a16="http://schemas.microsoft.com/office/drawing/2014/main" id="{3D9D84D0-78F2-69EA-E7A7-F48B8D70887E}"/>
                </a:ext>
              </a:extLst>
            </p:cNvPr>
            <p:cNvSpPr/>
            <p:nvPr/>
          </p:nvSpPr>
          <p:spPr>
            <a:xfrm>
              <a:off x="1817692" y="2998655"/>
              <a:ext cx="1044000" cy="1332000"/>
            </a:xfrm>
            <a:prstGeom prst="rect">
              <a:avLst/>
            </a:prstGeom>
            <a:solidFill>
              <a:schemeClr val="bg1">
                <a:lumMod val="8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en-US" altLang="ja-JP" sz="900" dirty="0">
                  <a:solidFill>
                    <a:schemeClr val="tx1"/>
                  </a:solidFill>
                  <a:latin typeface="BIZ UDPゴシック" panose="020B0400000000000000" pitchFamily="50" charset="-128"/>
                  <a:ea typeface="BIZ UDPゴシック" panose="020B0400000000000000" pitchFamily="50" charset="-128"/>
                </a:rPr>
                <a:t>【D】</a:t>
              </a:r>
            </a:p>
            <a:p>
              <a:pPr algn="ctr"/>
              <a:r>
                <a:rPr lang="ja-JP" altLang="en-US" sz="900" dirty="0">
                  <a:solidFill>
                    <a:schemeClr val="tx1"/>
                  </a:solidFill>
                  <a:latin typeface="BIZ UDPゴシック" panose="020B0400000000000000" pitchFamily="50" charset="-128"/>
                  <a:ea typeface="BIZ UDPゴシック" panose="020B0400000000000000" pitchFamily="50" charset="-128"/>
                </a:rPr>
                <a:t>成長</a:t>
              </a:r>
              <a:r>
                <a:rPr kumimoji="1" lang="ja-JP" altLang="en-US" sz="900" dirty="0" smtClean="0">
                  <a:solidFill>
                    <a:schemeClr val="tx1"/>
                  </a:solidFill>
                  <a:latin typeface="BIZ UDPゴシック" panose="020B0400000000000000" pitchFamily="50" charset="-128"/>
                  <a:ea typeface="BIZ UDPゴシック" panose="020B0400000000000000" pitchFamily="50" charset="-128"/>
                </a:rPr>
                <a:t>戦略</a:t>
              </a:r>
              <a:endParaRPr kumimoji="1" lang="en-US" altLang="ja-JP" sz="600" dirty="0">
                <a:solidFill>
                  <a:schemeClr val="tx1"/>
                </a:solidFill>
                <a:latin typeface="BIZ UDPゴシック" panose="020B0400000000000000" pitchFamily="50" charset="-128"/>
                <a:ea typeface="BIZ UDPゴシック" panose="020B0400000000000000" pitchFamily="50" charset="-128"/>
              </a:endParaRPr>
            </a:p>
          </p:txBody>
        </p:sp>
        <p:sp>
          <p:nvSpPr>
            <p:cNvPr id="32" name="正方形/長方形 31">
              <a:extLst>
                <a:ext uri="{FF2B5EF4-FFF2-40B4-BE49-F238E27FC236}">
                  <a16:creationId xmlns:a16="http://schemas.microsoft.com/office/drawing/2014/main" id="{30060B1D-8B0D-C555-4F6D-227601AEE62B}"/>
                </a:ext>
              </a:extLst>
            </p:cNvPr>
            <p:cNvSpPr/>
            <p:nvPr/>
          </p:nvSpPr>
          <p:spPr>
            <a:xfrm>
              <a:off x="723598" y="4380303"/>
              <a:ext cx="1044000" cy="1332000"/>
            </a:xfrm>
            <a:prstGeom prst="rect">
              <a:avLst/>
            </a:prstGeom>
            <a:solidFill>
              <a:schemeClr val="bg1">
                <a:lumMod val="8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kumimoji="1" lang="en-US" altLang="ja-JP" sz="800" dirty="0">
                <a:solidFill>
                  <a:schemeClr val="tx1"/>
                </a:solidFill>
                <a:latin typeface="BIZ UDPゴシック" panose="020B0400000000000000" pitchFamily="50" charset="-128"/>
                <a:ea typeface="BIZ UDPゴシック" panose="020B0400000000000000" pitchFamily="50" charset="-128"/>
              </a:endParaRPr>
            </a:p>
            <a:p>
              <a:pPr algn="ctr"/>
              <a:r>
                <a:rPr kumimoji="1" lang="en-US" altLang="ja-JP" sz="900" dirty="0">
                  <a:solidFill>
                    <a:schemeClr val="tx1"/>
                  </a:solidFill>
                  <a:latin typeface="BIZ UDPゴシック" panose="020B0400000000000000" pitchFamily="50" charset="-128"/>
                  <a:ea typeface="BIZ UDPゴシック" panose="020B0400000000000000" pitchFamily="50" charset="-128"/>
                </a:rPr>
                <a:t>【A】</a:t>
              </a:r>
            </a:p>
            <a:p>
              <a:pPr algn="ctr"/>
              <a:r>
                <a:rPr kumimoji="1" lang="ja-JP" altLang="en-US" sz="900" dirty="0">
                  <a:solidFill>
                    <a:schemeClr val="tx1"/>
                  </a:solidFill>
                  <a:latin typeface="BIZ UDPゴシック" panose="020B0400000000000000" pitchFamily="50" charset="-128"/>
                  <a:ea typeface="BIZ UDPゴシック" panose="020B0400000000000000" pitchFamily="50" charset="-128"/>
                </a:rPr>
                <a:t>いわゆる</a:t>
              </a:r>
              <a:endParaRPr kumimoji="1" lang="en-US" altLang="ja-JP" sz="900" dirty="0">
                <a:solidFill>
                  <a:schemeClr val="tx1"/>
                </a:solidFill>
                <a:latin typeface="BIZ UDPゴシック" panose="020B0400000000000000" pitchFamily="50" charset="-128"/>
                <a:ea typeface="BIZ UDPゴシック" panose="020B0400000000000000" pitchFamily="50" charset="-128"/>
              </a:endParaRPr>
            </a:p>
            <a:p>
              <a:pPr algn="ctr"/>
              <a:r>
                <a:rPr lang="ja-JP" altLang="en-US" sz="900" dirty="0">
                  <a:solidFill>
                    <a:schemeClr val="tx1"/>
                  </a:solidFill>
                  <a:latin typeface="BIZ UDPゴシック" panose="020B0400000000000000" pitchFamily="50" charset="-128"/>
                  <a:ea typeface="BIZ UDPゴシック" panose="020B0400000000000000" pitchFamily="50" charset="-128"/>
                </a:rPr>
                <a:t>行政改革</a:t>
              </a:r>
              <a:endParaRPr kumimoji="1" lang="ja-JP" altLang="en-US" sz="800" dirty="0">
                <a:solidFill>
                  <a:schemeClr val="tx1"/>
                </a:solidFill>
                <a:latin typeface="BIZ UDPゴシック" panose="020B0400000000000000" pitchFamily="50" charset="-128"/>
                <a:ea typeface="BIZ UDPゴシック" panose="020B0400000000000000" pitchFamily="50" charset="-128"/>
              </a:endParaRPr>
            </a:p>
          </p:txBody>
        </p:sp>
        <p:sp>
          <p:nvSpPr>
            <p:cNvPr id="33" name="正方形/長方形 32">
              <a:extLst>
                <a:ext uri="{FF2B5EF4-FFF2-40B4-BE49-F238E27FC236}">
                  <a16:creationId xmlns:a16="http://schemas.microsoft.com/office/drawing/2014/main" id="{0CF5EE27-3B90-4C62-4221-9FEC1D522E5C}"/>
                </a:ext>
              </a:extLst>
            </p:cNvPr>
            <p:cNvSpPr/>
            <p:nvPr/>
          </p:nvSpPr>
          <p:spPr>
            <a:xfrm>
              <a:off x="1817692" y="4380303"/>
              <a:ext cx="1044000" cy="1332000"/>
            </a:xfrm>
            <a:prstGeom prst="rect">
              <a:avLst/>
            </a:prstGeom>
            <a:solidFill>
              <a:schemeClr val="bg1">
                <a:lumMod val="8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kumimoji="1" lang="en-US" altLang="ja-JP" sz="800" dirty="0">
                <a:solidFill>
                  <a:schemeClr val="tx1"/>
                </a:solidFill>
                <a:latin typeface="BIZ UDPゴシック" panose="020B0400000000000000" pitchFamily="50" charset="-128"/>
                <a:ea typeface="BIZ UDPゴシック" panose="020B0400000000000000" pitchFamily="50" charset="-128"/>
              </a:endParaRPr>
            </a:p>
            <a:p>
              <a:pPr algn="ctr"/>
              <a:r>
                <a:rPr kumimoji="1" lang="en-US" altLang="ja-JP" sz="900" dirty="0">
                  <a:solidFill>
                    <a:schemeClr val="tx1"/>
                  </a:solidFill>
                  <a:latin typeface="BIZ UDPゴシック" panose="020B0400000000000000" pitchFamily="50" charset="-128"/>
                  <a:ea typeface="BIZ UDPゴシック" panose="020B0400000000000000" pitchFamily="50" charset="-128"/>
                </a:rPr>
                <a:t>【B】</a:t>
              </a:r>
            </a:p>
            <a:p>
              <a:pPr algn="ctr"/>
              <a:r>
                <a:rPr lang="ja-JP" altLang="en-US" sz="900" dirty="0">
                  <a:solidFill>
                    <a:schemeClr val="tx1"/>
                  </a:solidFill>
                  <a:latin typeface="BIZ UDPゴシック" panose="020B0400000000000000" pitchFamily="50" charset="-128"/>
                  <a:ea typeface="BIZ UDPゴシック" panose="020B0400000000000000" pitchFamily="50" charset="-128"/>
                </a:rPr>
                <a:t>社会政策の</a:t>
              </a:r>
              <a:endParaRPr lang="en-US" altLang="ja-JP" sz="900" dirty="0">
                <a:solidFill>
                  <a:schemeClr val="tx1"/>
                </a:solidFill>
                <a:latin typeface="BIZ UDPゴシック" panose="020B0400000000000000" pitchFamily="50" charset="-128"/>
                <a:ea typeface="BIZ UDPゴシック" panose="020B0400000000000000" pitchFamily="50" charset="-128"/>
              </a:endParaRPr>
            </a:p>
            <a:p>
              <a:pPr algn="ctr"/>
              <a:r>
                <a:rPr lang="ja-JP" altLang="en-US" sz="900" dirty="0">
                  <a:solidFill>
                    <a:schemeClr val="tx1"/>
                  </a:solidFill>
                  <a:latin typeface="BIZ UDPゴシック" panose="020B0400000000000000" pitchFamily="50" charset="-128"/>
                  <a:ea typeface="BIZ UDPゴシック" panose="020B0400000000000000" pitchFamily="50" charset="-128"/>
                </a:rPr>
                <a:t>イノベーション</a:t>
              </a:r>
              <a:endParaRPr kumimoji="1" lang="ja-JP" altLang="en-US" sz="800" dirty="0">
                <a:solidFill>
                  <a:schemeClr val="tx1"/>
                </a:solidFill>
                <a:latin typeface="BIZ UDPゴシック" panose="020B0400000000000000" pitchFamily="50" charset="-128"/>
                <a:ea typeface="BIZ UDPゴシック" panose="020B0400000000000000" pitchFamily="50" charset="-128"/>
              </a:endParaRPr>
            </a:p>
          </p:txBody>
        </p:sp>
        <p:sp>
          <p:nvSpPr>
            <p:cNvPr id="34" name="角丸四角形 10">
              <a:extLst>
                <a:ext uri="{FF2B5EF4-FFF2-40B4-BE49-F238E27FC236}">
                  <a16:creationId xmlns:a16="http://schemas.microsoft.com/office/drawing/2014/main" id="{D0F659BC-7B9F-F96D-0033-E1CCBE4724AD}"/>
                </a:ext>
              </a:extLst>
            </p:cNvPr>
            <p:cNvSpPr/>
            <p:nvPr/>
          </p:nvSpPr>
          <p:spPr>
            <a:xfrm>
              <a:off x="361507" y="2985007"/>
              <a:ext cx="288000" cy="1332000"/>
            </a:xfrm>
            <a:prstGeom prst="roundRect">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00" dirty="0">
                  <a:solidFill>
                    <a:schemeClr val="bg1"/>
                  </a:solidFill>
                  <a:latin typeface="BIZ UDPゴシック" panose="020B0400000000000000" pitchFamily="50" charset="-128"/>
                  <a:ea typeface="BIZ UDPゴシック" panose="020B0400000000000000" pitchFamily="50" charset="-128"/>
                </a:rPr>
                <a:t>今後の布石</a:t>
              </a:r>
            </a:p>
          </p:txBody>
        </p:sp>
        <p:sp>
          <p:nvSpPr>
            <p:cNvPr id="35" name="角丸四角形 11">
              <a:extLst>
                <a:ext uri="{FF2B5EF4-FFF2-40B4-BE49-F238E27FC236}">
                  <a16:creationId xmlns:a16="http://schemas.microsoft.com/office/drawing/2014/main" id="{E6A8A924-1864-969F-42C3-A8DBB8C58CA7}"/>
                </a:ext>
              </a:extLst>
            </p:cNvPr>
            <p:cNvSpPr/>
            <p:nvPr/>
          </p:nvSpPr>
          <p:spPr>
            <a:xfrm>
              <a:off x="361507" y="4397741"/>
              <a:ext cx="288000" cy="1332000"/>
            </a:xfrm>
            <a:prstGeom prst="roundRect">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00" dirty="0">
                  <a:solidFill>
                    <a:schemeClr val="bg1"/>
                  </a:solidFill>
                  <a:latin typeface="BIZ UDPゴシック" panose="020B0400000000000000" pitchFamily="50" charset="-128"/>
                  <a:ea typeface="BIZ UDPゴシック" panose="020B0400000000000000" pitchFamily="50" charset="-128"/>
                </a:rPr>
                <a:t>問題の解決</a:t>
              </a:r>
            </a:p>
          </p:txBody>
        </p:sp>
        <p:sp>
          <p:nvSpPr>
            <p:cNvPr id="36" name="角丸四角形 12">
              <a:extLst>
                <a:ext uri="{FF2B5EF4-FFF2-40B4-BE49-F238E27FC236}">
                  <a16:creationId xmlns:a16="http://schemas.microsoft.com/office/drawing/2014/main" id="{1C6D9935-8CF9-7938-01B1-6904FCE35134}"/>
                </a:ext>
              </a:extLst>
            </p:cNvPr>
            <p:cNvSpPr/>
            <p:nvPr/>
          </p:nvSpPr>
          <p:spPr>
            <a:xfrm>
              <a:off x="687813" y="5806685"/>
              <a:ext cx="1080000" cy="324000"/>
            </a:xfrm>
            <a:prstGeom prst="roundRect">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800" dirty="0">
                  <a:solidFill>
                    <a:schemeClr val="bg1"/>
                  </a:solidFill>
                  <a:latin typeface="BIZ UDPゴシック" panose="020B0400000000000000" pitchFamily="50" charset="-128"/>
                  <a:ea typeface="BIZ UDPゴシック" panose="020B0400000000000000" pitchFamily="50" charset="-128"/>
                </a:rPr>
                <a:t>行政主体の分野</a:t>
              </a:r>
            </a:p>
          </p:txBody>
        </p:sp>
        <p:sp>
          <p:nvSpPr>
            <p:cNvPr id="37" name="角丸四角形 13">
              <a:extLst>
                <a:ext uri="{FF2B5EF4-FFF2-40B4-BE49-F238E27FC236}">
                  <a16:creationId xmlns:a16="http://schemas.microsoft.com/office/drawing/2014/main" id="{390F7A4D-846B-5407-924B-CD676C12D819}"/>
                </a:ext>
              </a:extLst>
            </p:cNvPr>
            <p:cNvSpPr/>
            <p:nvPr/>
          </p:nvSpPr>
          <p:spPr>
            <a:xfrm>
              <a:off x="1823305" y="5814175"/>
              <a:ext cx="1080000" cy="324000"/>
            </a:xfrm>
            <a:prstGeom prst="roundRect">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800" dirty="0">
                  <a:solidFill>
                    <a:schemeClr val="bg1"/>
                  </a:solidFill>
                  <a:latin typeface="BIZ UDPゴシック" panose="020B0400000000000000" pitchFamily="50" charset="-128"/>
                  <a:ea typeface="BIZ UDPゴシック" panose="020B0400000000000000" pitchFamily="50" charset="-128"/>
                </a:rPr>
                <a:t>社会</a:t>
              </a:r>
              <a:r>
                <a:rPr kumimoji="1" lang="ja-JP" altLang="en-US" sz="800" dirty="0">
                  <a:solidFill>
                    <a:schemeClr val="bg1"/>
                  </a:solidFill>
                  <a:latin typeface="BIZ UDPゴシック" panose="020B0400000000000000" pitchFamily="50" charset="-128"/>
                  <a:ea typeface="BIZ UDPゴシック" panose="020B0400000000000000" pitchFamily="50" charset="-128"/>
                </a:rPr>
                <a:t>主体の分野</a:t>
              </a:r>
            </a:p>
          </p:txBody>
        </p:sp>
      </p:grpSp>
      <p:sp>
        <p:nvSpPr>
          <p:cNvPr id="20" name="スライド番号プレースホルダー 3"/>
          <p:cNvSpPr txBox="1">
            <a:spLocks/>
          </p:cNvSpPr>
          <p:nvPr/>
        </p:nvSpPr>
        <p:spPr>
          <a:xfrm>
            <a:off x="8640000" y="6552000"/>
            <a:ext cx="432000" cy="288000"/>
          </a:xfrm>
          <a:prstGeom prst="rect">
            <a:avLst/>
          </a:prstGeom>
        </p:spPr>
        <p:txBody>
          <a:bodyPr vert="horz" lIns="36000" tIns="36000" rIns="36000" bIns="36000" rtlCol="0" anchor="ctr"/>
          <a:lstStyle>
            <a:defPPr>
              <a:defRPr lang="ja-JP"/>
            </a:defPPr>
            <a:lvl1pPr marL="0" algn="r" defTabSz="914400" rtl="0" eaLnBrk="1" latinLnBrk="0" hangingPunct="1">
              <a:defRPr kumimoji="1" sz="14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138CA411-231B-42B9-AF63-97A64194AA60}" type="slidenum">
              <a:rPr lang="ja-JP" altLang="en-US" smtClean="0"/>
              <a:pPr/>
              <a:t>42</a:t>
            </a:fld>
            <a:endParaRPr lang="ja-JP" altLang="en-US" dirty="0"/>
          </a:p>
        </p:txBody>
      </p:sp>
    </p:spTree>
    <p:extLst>
      <p:ext uri="{BB962C8B-B14F-4D97-AF65-F5344CB8AC3E}">
        <p14:creationId xmlns:p14="http://schemas.microsoft.com/office/powerpoint/2010/main" val="250641227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直線コネクタ 7"/>
          <p:cNvCxnSpPr/>
          <p:nvPr/>
        </p:nvCxnSpPr>
        <p:spPr>
          <a:xfrm>
            <a:off x="216000" y="576000"/>
            <a:ext cx="8676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テキスト ボックス 8"/>
          <p:cNvSpPr txBox="1"/>
          <p:nvPr/>
        </p:nvSpPr>
        <p:spPr>
          <a:xfrm>
            <a:off x="360000" y="106822"/>
            <a:ext cx="3060000" cy="432000"/>
          </a:xfrm>
          <a:prstGeom prst="rect">
            <a:avLst/>
          </a:prstGeom>
          <a:noFill/>
        </p:spPr>
        <p:txBody>
          <a:bodyPr wrap="none" lIns="36000" tIns="36000" rIns="36000" bIns="3600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1</a:t>
            </a:r>
            <a:r>
              <a:rPr kumimoji="1" lang="ja-JP" altLang="en-US" sz="2400" b="0" i="0" u="none" strike="noStrike" kern="1200" cap="none" spc="0" normalizeH="0" baseline="0" noProof="0" dirty="0" err="1">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ja-JP" altLang="en-US" sz="2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改革の特徴と深化</a:t>
            </a:r>
            <a:endParaRPr kumimoji="1" lang="ja-JP" altLang="en-US" sz="1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3" name="テキスト ボックス 2"/>
          <p:cNvSpPr txBox="1"/>
          <p:nvPr/>
        </p:nvSpPr>
        <p:spPr>
          <a:xfrm>
            <a:off x="648000" y="684000"/>
            <a:ext cx="8244000" cy="6189955"/>
          </a:xfrm>
          <a:prstGeom prst="rect">
            <a:avLst/>
          </a:prstGeom>
          <a:noFill/>
        </p:spPr>
        <p:txBody>
          <a:bodyPr wrap="square" lIns="36000" tIns="36000" rIns="36000" bIns="36000" rtlCol="0">
            <a:spAutoFit/>
          </a:bodyPr>
          <a:lstStyle/>
          <a:p>
            <a:pPr marL="285750" indent="-285750">
              <a:lnSpc>
                <a:spcPts val="2000"/>
              </a:lnSpc>
              <a:buFont typeface="Arial" panose="020B0604020202020204" pitchFamily="34" charset="0"/>
              <a:buChar char="•"/>
              <a:defRPr/>
            </a:pPr>
            <a:r>
              <a:rPr lang="ja-JP" altLang="en-US" sz="1400" dirty="0" smtClean="0">
                <a:solidFill>
                  <a:prstClr val="black"/>
                </a:solidFill>
                <a:latin typeface="BIZ UDPゴシック" panose="020B0400000000000000" pitchFamily="50" charset="-128"/>
                <a:ea typeface="BIZ UDPゴシック" panose="020B0400000000000000" pitchFamily="50" charset="-128"/>
              </a:rPr>
              <a:t>今回も、府市各部署を対象に、これまでの改革の点検・棚卸しを実施した。</a:t>
            </a:r>
            <a:endParaRPr lang="en-US" altLang="ja-JP" sz="1400" dirty="0" smtClean="0">
              <a:solidFill>
                <a:prstClr val="black"/>
              </a:solidFill>
              <a:latin typeface="BIZ UDPゴシック" panose="020B0400000000000000" pitchFamily="50" charset="-128"/>
              <a:ea typeface="BIZ UDPゴシック" panose="020B0400000000000000" pitchFamily="50" charset="-128"/>
            </a:endParaRPr>
          </a:p>
          <a:p>
            <a:pPr marL="285750" indent="-285750">
              <a:lnSpc>
                <a:spcPts val="2000"/>
              </a:lnSpc>
              <a:buFont typeface="Arial" panose="020B0604020202020204" pitchFamily="34" charset="0"/>
              <a:buChar char="•"/>
              <a:defRPr/>
            </a:pPr>
            <a:r>
              <a:rPr lang="ja-JP" altLang="en-US" sz="1400" dirty="0">
                <a:solidFill>
                  <a:prstClr val="black"/>
                </a:solidFill>
                <a:latin typeface="BIZ UDPゴシック" panose="020B0400000000000000" pitchFamily="50" charset="-128"/>
                <a:ea typeface="BIZ UDPゴシック" panose="020B0400000000000000" pitchFamily="50" charset="-128"/>
              </a:rPr>
              <a:t>その</a:t>
            </a:r>
            <a:r>
              <a:rPr lang="ja-JP" altLang="en-US" sz="1400" dirty="0" smtClean="0">
                <a:solidFill>
                  <a:prstClr val="black"/>
                </a:solidFill>
                <a:latin typeface="BIZ UDPゴシック" panose="020B0400000000000000" pitchFamily="50" charset="-128"/>
                <a:ea typeface="BIZ UDPゴシック" panose="020B0400000000000000" pitchFamily="50" charset="-128"/>
              </a:rPr>
              <a:t>結果、改革項目は府で１４６件、市で１３８件、</a:t>
            </a:r>
            <a:r>
              <a:rPr lang="ja-JP" altLang="en-US" sz="1400" b="1" dirty="0" smtClean="0">
                <a:solidFill>
                  <a:prstClr val="black"/>
                </a:solidFill>
                <a:latin typeface="BIZ UDPゴシック" panose="020B0400000000000000" pitchFamily="50" charset="-128"/>
                <a:ea typeface="BIZ UDPゴシック" panose="020B0400000000000000" pitchFamily="50" charset="-128"/>
              </a:rPr>
              <a:t>合計２５１件</a:t>
            </a:r>
            <a:r>
              <a:rPr lang="ja-JP" altLang="en-US" sz="1400" dirty="0" smtClean="0">
                <a:solidFill>
                  <a:prstClr val="black"/>
                </a:solidFill>
                <a:latin typeface="BIZ UDPゴシック" panose="020B0400000000000000" pitchFamily="50" charset="-128"/>
                <a:ea typeface="BIZ UDPゴシック" panose="020B0400000000000000" pitchFamily="50" charset="-128"/>
              </a:rPr>
              <a:t>（重複除外）にのぼった。</a:t>
            </a:r>
            <a:endParaRPr lang="en-US" altLang="ja-JP" sz="1400" dirty="0" smtClean="0">
              <a:solidFill>
                <a:prstClr val="black"/>
              </a:solidFill>
              <a:latin typeface="BIZ UDPゴシック" panose="020B0400000000000000" pitchFamily="50" charset="-128"/>
              <a:ea typeface="BIZ UDPゴシック" panose="020B0400000000000000" pitchFamily="50" charset="-128"/>
            </a:endParaRPr>
          </a:p>
          <a:p>
            <a:pPr marL="285750" indent="-285750">
              <a:lnSpc>
                <a:spcPts val="2000"/>
              </a:lnSpc>
              <a:buFont typeface="Arial" panose="020B0604020202020204" pitchFamily="34" charset="0"/>
              <a:buChar char="•"/>
              <a:defRPr/>
            </a:pPr>
            <a:r>
              <a:rPr lang="ja-JP" altLang="en-US" sz="1400" dirty="0" smtClean="0">
                <a:solidFill>
                  <a:prstClr val="black"/>
                </a:solidFill>
                <a:latin typeface="BIZ UDPゴシック" panose="020B0400000000000000" pitchFamily="50" charset="-128"/>
                <a:ea typeface="BIZ UDPゴシック" panose="020B0400000000000000" pitchFamily="50" charset="-128"/>
              </a:rPr>
              <a:t>また、今回は、府市各部署に加え、</a:t>
            </a:r>
            <a:r>
              <a:rPr lang="ja-JP" altLang="en-US" sz="1400" b="1" dirty="0">
                <a:solidFill>
                  <a:prstClr val="black"/>
                </a:solidFill>
                <a:latin typeface="BIZ UDPゴシック" panose="020B0400000000000000" pitchFamily="50" charset="-128"/>
                <a:ea typeface="BIZ UDPゴシック" panose="020B0400000000000000" pitchFamily="50" charset="-128"/>
              </a:rPr>
              <a:t>府市</a:t>
            </a:r>
            <a:r>
              <a:rPr lang="ja-JP" altLang="en-US" sz="1400" b="1" dirty="0" smtClean="0">
                <a:solidFill>
                  <a:prstClr val="black"/>
                </a:solidFill>
                <a:latin typeface="BIZ UDPゴシック" panose="020B0400000000000000" pitchFamily="50" charset="-128"/>
                <a:ea typeface="BIZ UDPゴシック" panose="020B0400000000000000" pitchFamily="50" charset="-128"/>
              </a:rPr>
              <a:t>が出資している法人や、指定管理者など民間事業者にもヒアリング</a:t>
            </a:r>
            <a:r>
              <a:rPr lang="ja-JP" altLang="en-US" sz="1400" dirty="0" smtClean="0">
                <a:solidFill>
                  <a:prstClr val="black"/>
                </a:solidFill>
                <a:latin typeface="BIZ UDPゴシック" panose="020B0400000000000000" pitchFamily="50" charset="-128"/>
                <a:ea typeface="BIZ UDPゴシック" panose="020B0400000000000000" pitchFamily="50" charset="-128"/>
              </a:rPr>
              <a:t>を行った。</a:t>
            </a:r>
            <a:endParaRPr lang="en-US" altLang="ja-JP" sz="1400" dirty="0" smtClean="0">
              <a:solidFill>
                <a:prstClr val="black"/>
              </a:solidFill>
              <a:latin typeface="BIZ UDPゴシック" panose="020B0400000000000000" pitchFamily="50" charset="-128"/>
              <a:ea typeface="BIZ UDPゴシック" panose="020B0400000000000000" pitchFamily="50" charset="-128"/>
            </a:endParaRPr>
          </a:p>
          <a:p>
            <a:pPr marL="285750" indent="-285750">
              <a:lnSpc>
                <a:spcPts val="2000"/>
              </a:lnSpc>
              <a:buFont typeface="Arial" panose="020B0604020202020204" pitchFamily="34" charset="0"/>
              <a:buChar char="•"/>
              <a:defRPr/>
            </a:pPr>
            <a:endParaRPr lang="en-US" altLang="ja-JP" sz="1400" dirty="0">
              <a:solidFill>
                <a:prstClr val="black"/>
              </a:solidFill>
              <a:latin typeface="BIZ UDPゴシック" panose="020B0400000000000000" pitchFamily="50" charset="-128"/>
              <a:ea typeface="BIZ UDPゴシック" panose="020B0400000000000000" pitchFamily="50" charset="-128"/>
            </a:endParaRPr>
          </a:p>
          <a:p>
            <a:pPr marL="285750" indent="-285750">
              <a:lnSpc>
                <a:spcPts val="2000"/>
              </a:lnSpc>
              <a:buFont typeface="Arial" panose="020B0604020202020204" pitchFamily="34" charset="0"/>
              <a:buChar char="•"/>
              <a:defRPr/>
            </a:pPr>
            <a:r>
              <a:rPr lang="ja-JP" altLang="en-US" sz="1400" dirty="0" smtClean="0">
                <a:solidFill>
                  <a:prstClr val="black"/>
                </a:solidFill>
                <a:latin typeface="BIZ UDPゴシック" panose="020B0400000000000000" pitchFamily="50" charset="-128"/>
                <a:ea typeface="BIZ UDPゴシック" panose="020B0400000000000000" pitchFamily="50" charset="-128"/>
              </a:rPr>
              <a:t>改革の内容をみると、いわゆる行政改革に属するものは</a:t>
            </a:r>
            <a:r>
              <a:rPr lang="en-US" altLang="ja-JP" sz="1400" dirty="0" smtClean="0">
                <a:solidFill>
                  <a:prstClr val="black"/>
                </a:solidFill>
                <a:latin typeface="BIZ UDPゴシック" panose="020B0400000000000000" pitchFamily="50" charset="-128"/>
                <a:ea typeface="BIZ UDPゴシック" panose="020B0400000000000000" pitchFamily="50" charset="-128"/>
              </a:rPr>
              <a:t>4</a:t>
            </a:r>
            <a:r>
              <a:rPr lang="ja-JP" altLang="en-US" sz="1400" dirty="0" smtClean="0">
                <a:solidFill>
                  <a:prstClr val="black"/>
                </a:solidFill>
                <a:latin typeface="BIZ UDPゴシック" panose="020B0400000000000000" pitchFamily="50" charset="-128"/>
                <a:ea typeface="BIZ UDPゴシック" panose="020B0400000000000000" pitchFamily="50" charset="-128"/>
              </a:rPr>
              <a:t>割を下回り、むしろ成長戦略や社会政策のイノベーションといった</a:t>
            </a:r>
            <a:r>
              <a:rPr lang="ja-JP" altLang="en-US" sz="1400" b="1" dirty="0" smtClean="0">
                <a:solidFill>
                  <a:prstClr val="black"/>
                </a:solidFill>
                <a:latin typeface="BIZ UDPゴシック" panose="020B0400000000000000" pitchFamily="50" charset="-128"/>
                <a:ea typeface="BIZ UDPゴシック" panose="020B0400000000000000" pitchFamily="50" charset="-128"/>
              </a:rPr>
              <a:t>「社会主体の分野」に属するものが</a:t>
            </a:r>
            <a:r>
              <a:rPr lang="en-US" altLang="ja-JP" sz="1400" b="1" dirty="0" smtClean="0">
                <a:solidFill>
                  <a:prstClr val="black"/>
                </a:solidFill>
                <a:latin typeface="BIZ UDPゴシック" panose="020B0400000000000000" pitchFamily="50" charset="-128"/>
                <a:ea typeface="BIZ UDPゴシック" panose="020B0400000000000000" pitchFamily="50" charset="-128"/>
              </a:rPr>
              <a:t>5</a:t>
            </a:r>
            <a:r>
              <a:rPr lang="ja-JP" altLang="en-US" sz="1400" b="1" dirty="0" smtClean="0">
                <a:solidFill>
                  <a:prstClr val="black"/>
                </a:solidFill>
                <a:latin typeface="BIZ UDPゴシック" panose="020B0400000000000000" pitchFamily="50" charset="-128"/>
                <a:ea typeface="BIZ UDPゴシック" panose="020B0400000000000000" pitchFamily="50" charset="-128"/>
              </a:rPr>
              <a:t>割を超えた</a:t>
            </a:r>
            <a:r>
              <a:rPr lang="ja-JP" altLang="en-US" sz="1400" dirty="0" smtClean="0">
                <a:solidFill>
                  <a:prstClr val="black"/>
                </a:solidFill>
                <a:latin typeface="BIZ UDPゴシック" panose="020B0400000000000000" pitchFamily="50" charset="-128"/>
                <a:ea typeface="BIZ UDPゴシック" panose="020B0400000000000000" pitchFamily="50" charset="-128"/>
              </a:rPr>
              <a:t>。</a:t>
            </a:r>
            <a:endParaRPr lang="en-US" altLang="ja-JP" sz="1400" dirty="0" smtClean="0">
              <a:solidFill>
                <a:prstClr val="black"/>
              </a:solidFill>
              <a:latin typeface="BIZ UDPゴシック" panose="020B0400000000000000" pitchFamily="50" charset="-128"/>
              <a:ea typeface="BIZ UDPゴシック" panose="020B0400000000000000" pitchFamily="50" charset="-128"/>
            </a:endParaRPr>
          </a:p>
          <a:p>
            <a:pPr marL="285750" indent="-285750">
              <a:lnSpc>
                <a:spcPts val="2000"/>
              </a:lnSpc>
              <a:buFont typeface="Arial" panose="020B0604020202020204" pitchFamily="34" charset="0"/>
              <a:buChar char="•"/>
              <a:defRPr/>
            </a:pPr>
            <a:endParaRPr lang="en-US" altLang="ja-JP" sz="1400" dirty="0">
              <a:solidFill>
                <a:prstClr val="black"/>
              </a:solidFill>
              <a:latin typeface="BIZ UDPゴシック" panose="020B0400000000000000" pitchFamily="50" charset="-128"/>
              <a:ea typeface="BIZ UDPゴシック" panose="020B0400000000000000" pitchFamily="50" charset="-128"/>
            </a:endParaRPr>
          </a:p>
          <a:p>
            <a:pPr marL="285750" indent="-285750">
              <a:lnSpc>
                <a:spcPts val="2000"/>
              </a:lnSpc>
              <a:buFont typeface="Arial" panose="020B0604020202020204" pitchFamily="34" charset="0"/>
              <a:buChar char="•"/>
              <a:defRPr/>
            </a:pPr>
            <a:r>
              <a:rPr lang="ja-JP" altLang="en-US" sz="1400" b="1" dirty="0">
                <a:solidFill>
                  <a:prstClr val="black"/>
                </a:solidFill>
                <a:latin typeface="BIZ UDPゴシック" panose="020B0400000000000000" pitchFamily="50" charset="-128"/>
                <a:ea typeface="BIZ UDPゴシック" panose="020B0400000000000000" pitchFamily="50" charset="-128"/>
              </a:rPr>
              <a:t>項目数</a:t>
            </a:r>
            <a:r>
              <a:rPr lang="ja-JP" altLang="en-US" sz="1400" b="1" dirty="0" smtClean="0">
                <a:solidFill>
                  <a:prstClr val="black"/>
                </a:solidFill>
                <a:latin typeface="BIZ UDPゴシック" panose="020B0400000000000000" pitchFamily="50" charset="-128"/>
                <a:ea typeface="BIZ UDPゴシック" panose="020B0400000000000000" pitchFamily="50" charset="-128"/>
              </a:rPr>
              <a:t>を</a:t>
            </a:r>
            <a:r>
              <a:rPr lang="en-US" altLang="ja-JP" sz="1400" b="1" dirty="0" smtClean="0">
                <a:solidFill>
                  <a:prstClr val="black"/>
                </a:solidFill>
                <a:latin typeface="BIZ UDPゴシック" panose="020B0400000000000000" pitchFamily="50" charset="-128"/>
                <a:ea typeface="BIZ UDPゴシック" panose="020B0400000000000000" pitchFamily="50" charset="-128"/>
              </a:rPr>
              <a:t>4</a:t>
            </a:r>
            <a:r>
              <a:rPr lang="ja-JP" altLang="en-US" sz="1400" b="1" dirty="0" smtClean="0">
                <a:solidFill>
                  <a:prstClr val="black"/>
                </a:solidFill>
                <a:latin typeface="BIZ UDPゴシック" panose="020B0400000000000000" pitchFamily="50" charset="-128"/>
                <a:ea typeface="BIZ UDPゴシック" panose="020B0400000000000000" pitchFamily="50" charset="-128"/>
              </a:rPr>
              <a:t>年前と比較</a:t>
            </a:r>
            <a:r>
              <a:rPr lang="ja-JP" altLang="en-US" sz="1400" dirty="0" smtClean="0">
                <a:solidFill>
                  <a:prstClr val="black"/>
                </a:solidFill>
                <a:latin typeface="BIZ UDPゴシック" panose="020B0400000000000000" pitchFamily="50" charset="-128"/>
                <a:ea typeface="BIZ UDPゴシック" panose="020B0400000000000000" pitchFamily="50" charset="-128"/>
              </a:rPr>
              <a:t>すると、全</a:t>
            </a:r>
            <a:r>
              <a:rPr lang="en-US" altLang="ja-JP" sz="1400" dirty="0" smtClean="0">
                <a:solidFill>
                  <a:prstClr val="black"/>
                </a:solidFill>
                <a:latin typeface="BIZ UDPゴシック" panose="020B0400000000000000" pitchFamily="50" charset="-128"/>
                <a:ea typeface="BIZ UDPゴシック" panose="020B0400000000000000" pitchFamily="50" charset="-128"/>
              </a:rPr>
              <a:t>55</a:t>
            </a:r>
            <a:r>
              <a:rPr lang="ja-JP" altLang="en-US" sz="1400" dirty="0" smtClean="0">
                <a:solidFill>
                  <a:prstClr val="black"/>
                </a:solidFill>
                <a:latin typeface="BIZ UDPゴシック" panose="020B0400000000000000" pitchFamily="50" charset="-128"/>
                <a:ea typeface="BIZ UDPゴシック" panose="020B0400000000000000" pitchFamily="50" charset="-128"/>
              </a:rPr>
              <a:t>項目の増加のうち、</a:t>
            </a:r>
            <a:r>
              <a:rPr lang="ja-JP" altLang="en-US" sz="1400" b="1" dirty="0" smtClean="0">
                <a:solidFill>
                  <a:prstClr val="black"/>
                </a:solidFill>
                <a:latin typeface="BIZ UDPゴシック" panose="020B0400000000000000" pitchFamily="50" charset="-128"/>
                <a:ea typeface="BIZ UDPゴシック" panose="020B0400000000000000" pitchFamily="50" charset="-128"/>
              </a:rPr>
              <a:t>社会政策のイノベーションに属するものが半数以上（</a:t>
            </a:r>
            <a:r>
              <a:rPr lang="en-US" altLang="ja-JP" sz="1400" b="1" dirty="0" smtClean="0">
                <a:solidFill>
                  <a:prstClr val="black"/>
                </a:solidFill>
                <a:latin typeface="BIZ UDPゴシック" panose="020B0400000000000000" pitchFamily="50" charset="-128"/>
                <a:ea typeface="BIZ UDPゴシック" panose="020B0400000000000000" pitchFamily="50" charset="-128"/>
              </a:rPr>
              <a:t>28</a:t>
            </a:r>
            <a:r>
              <a:rPr lang="ja-JP" altLang="en-US" sz="1400" b="1" dirty="0" smtClean="0">
                <a:solidFill>
                  <a:prstClr val="black"/>
                </a:solidFill>
                <a:latin typeface="BIZ UDPゴシック" panose="020B0400000000000000" pitchFamily="50" charset="-128"/>
                <a:ea typeface="BIZ UDPゴシック" panose="020B0400000000000000" pitchFamily="50" charset="-128"/>
              </a:rPr>
              <a:t>項目）</a:t>
            </a:r>
            <a:r>
              <a:rPr lang="ja-JP" altLang="en-US" sz="1400" dirty="0" smtClean="0">
                <a:solidFill>
                  <a:prstClr val="black"/>
                </a:solidFill>
                <a:latin typeface="BIZ UDPゴシック" panose="020B0400000000000000" pitchFamily="50" charset="-128"/>
                <a:ea typeface="BIZ UDPゴシック" panose="020B0400000000000000" pitchFamily="50" charset="-128"/>
              </a:rPr>
              <a:t>を占めて</a:t>
            </a:r>
            <a:r>
              <a:rPr lang="ja-JP" altLang="en-US" sz="1400" dirty="0">
                <a:solidFill>
                  <a:prstClr val="black"/>
                </a:solidFill>
                <a:latin typeface="BIZ UDPゴシック" panose="020B0400000000000000" pitchFamily="50" charset="-128"/>
                <a:ea typeface="BIZ UDPゴシック" panose="020B0400000000000000" pitchFamily="50" charset="-128"/>
              </a:rPr>
              <a:t>おり</a:t>
            </a:r>
            <a:r>
              <a:rPr lang="ja-JP" altLang="en-US" sz="1400" dirty="0" smtClean="0">
                <a:solidFill>
                  <a:prstClr val="black"/>
                </a:solidFill>
                <a:latin typeface="BIZ UDPゴシック" panose="020B0400000000000000" pitchFamily="50" charset="-128"/>
                <a:ea typeface="BIZ UDPゴシック" panose="020B0400000000000000" pitchFamily="50" charset="-128"/>
              </a:rPr>
              <a:t>（→大阪問題に注力）、次に成長戦略が続いている。（</a:t>
            </a:r>
            <a:r>
              <a:rPr lang="en-US" altLang="ja-JP" sz="1400" dirty="0" smtClean="0">
                <a:solidFill>
                  <a:prstClr val="black"/>
                </a:solidFill>
                <a:latin typeface="BIZ UDPゴシック" panose="020B0400000000000000" pitchFamily="50" charset="-128"/>
                <a:ea typeface="BIZ UDPゴシック" panose="020B0400000000000000" pitchFamily="50" charset="-128"/>
              </a:rPr>
              <a:t>14</a:t>
            </a:r>
            <a:r>
              <a:rPr lang="ja-JP" altLang="en-US" sz="1400" dirty="0" smtClean="0">
                <a:solidFill>
                  <a:prstClr val="black"/>
                </a:solidFill>
                <a:latin typeface="BIZ UDPゴシック" panose="020B0400000000000000" pitchFamily="50" charset="-128"/>
                <a:ea typeface="BIZ UDPゴシック" panose="020B0400000000000000" pitchFamily="50" charset="-128"/>
              </a:rPr>
              <a:t>項目）</a:t>
            </a:r>
            <a:r>
              <a:rPr lang="en-US" altLang="ja-JP" sz="1400" dirty="0">
                <a:solidFill>
                  <a:prstClr val="black"/>
                </a:solidFill>
                <a:latin typeface="BIZ UDPゴシック" panose="020B0400000000000000" pitchFamily="50" charset="-128"/>
                <a:ea typeface="BIZ UDPゴシック" panose="020B0400000000000000" pitchFamily="50" charset="-128"/>
              </a:rPr>
              <a:t/>
            </a:r>
            <a:br>
              <a:rPr lang="en-US" altLang="ja-JP" sz="1400" dirty="0">
                <a:solidFill>
                  <a:prstClr val="black"/>
                </a:solidFill>
                <a:latin typeface="BIZ UDPゴシック" panose="020B0400000000000000" pitchFamily="50" charset="-128"/>
                <a:ea typeface="BIZ UDPゴシック" panose="020B0400000000000000" pitchFamily="50" charset="-128"/>
              </a:rPr>
            </a:br>
            <a:endParaRPr lang="en-US" altLang="ja-JP" sz="1400" dirty="0">
              <a:solidFill>
                <a:prstClr val="black"/>
              </a:solidFill>
              <a:latin typeface="BIZ UDPゴシック" panose="020B0400000000000000" pitchFamily="50" charset="-128"/>
              <a:ea typeface="BIZ UDPゴシック" panose="020B0400000000000000" pitchFamily="50" charset="-128"/>
            </a:endParaRPr>
          </a:p>
          <a:p>
            <a:pPr marL="285750" indent="-285750">
              <a:lnSpc>
                <a:spcPts val="2000"/>
              </a:lnSpc>
              <a:buFont typeface="Arial" panose="020B0604020202020204" pitchFamily="34" charset="0"/>
              <a:buChar char="•"/>
              <a:defRPr/>
            </a:pPr>
            <a:r>
              <a:rPr lang="ja-JP" altLang="en-US" sz="1400" b="1" dirty="0" smtClean="0">
                <a:solidFill>
                  <a:prstClr val="black"/>
                </a:solidFill>
                <a:latin typeface="BIZ UDPゴシック" panose="020B0400000000000000" pitchFamily="50" charset="-128"/>
                <a:ea typeface="BIZ UDPゴシック" panose="020B0400000000000000" pitchFamily="50" charset="-128"/>
              </a:rPr>
              <a:t>成長戦略</a:t>
            </a:r>
            <a:r>
              <a:rPr lang="ja-JP" altLang="en-US" sz="1400" dirty="0" smtClean="0">
                <a:solidFill>
                  <a:prstClr val="black"/>
                </a:solidFill>
                <a:latin typeface="BIZ UDPゴシック" panose="020B0400000000000000" pitchFamily="50" charset="-128"/>
                <a:ea typeface="BIZ UDPゴシック" panose="020B0400000000000000" pitchFamily="50" charset="-128"/>
              </a:rPr>
              <a:t>では、府市で設置した（公財）大阪産業局及び（公財）大阪観光局による大阪独自の取組や、スーパーシティ型国家戦略特区の区域指定（全国初）など、また</a:t>
            </a:r>
            <a:r>
              <a:rPr lang="ja-JP" altLang="en-US" sz="1400" b="1" dirty="0" smtClean="0">
                <a:solidFill>
                  <a:prstClr val="black"/>
                </a:solidFill>
                <a:latin typeface="BIZ UDPゴシック" panose="020B0400000000000000" pitchFamily="50" charset="-128"/>
                <a:ea typeface="BIZ UDPゴシック" panose="020B0400000000000000" pitchFamily="50" charset="-128"/>
              </a:rPr>
              <a:t>インフラ戦略</a:t>
            </a:r>
            <a:r>
              <a:rPr lang="ja-JP" altLang="en-US" sz="1400" dirty="0" smtClean="0">
                <a:solidFill>
                  <a:prstClr val="black"/>
                </a:solidFill>
                <a:latin typeface="BIZ UDPゴシック" panose="020B0400000000000000" pitchFamily="50" charset="-128"/>
                <a:ea typeface="BIZ UDPゴシック" panose="020B0400000000000000" pitchFamily="50" charset="-128"/>
              </a:rPr>
              <a:t>では、国土軸との結節点である新大阪エリアの整備着手など、都市戦略は着実に進んでいる。</a:t>
            </a:r>
            <a:endParaRPr lang="en-US" altLang="ja-JP" sz="1400" dirty="0" smtClean="0">
              <a:solidFill>
                <a:prstClr val="black"/>
              </a:solidFill>
              <a:latin typeface="BIZ UDPゴシック" panose="020B0400000000000000" pitchFamily="50" charset="-128"/>
              <a:ea typeface="BIZ UDPゴシック" panose="020B0400000000000000" pitchFamily="50" charset="-128"/>
            </a:endParaRPr>
          </a:p>
          <a:p>
            <a:pPr marL="285750" indent="-285750">
              <a:lnSpc>
                <a:spcPts val="2000"/>
              </a:lnSpc>
              <a:buFont typeface="Arial" panose="020B0604020202020204" pitchFamily="34" charset="0"/>
              <a:buChar char="•"/>
              <a:defRPr/>
            </a:pPr>
            <a:endParaRPr lang="en-US" altLang="ja-JP" sz="1400" dirty="0">
              <a:solidFill>
                <a:prstClr val="black"/>
              </a:solidFill>
              <a:latin typeface="BIZ UDPゴシック" panose="020B0400000000000000" pitchFamily="50" charset="-128"/>
              <a:ea typeface="BIZ UDPゴシック" panose="020B0400000000000000" pitchFamily="50" charset="-128"/>
            </a:endParaRPr>
          </a:p>
          <a:p>
            <a:pPr marL="285750" indent="-285750">
              <a:lnSpc>
                <a:spcPts val="2000"/>
              </a:lnSpc>
              <a:buFont typeface="Arial" panose="020B0604020202020204" pitchFamily="34" charset="0"/>
              <a:buChar char="•"/>
              <a:defRPr/>
            </a:pPr>
            <a:r>
              <a:rPr lang="ja-JP" altLang="en-US" sz="1400" b="1" dirty="0" smtClean="0">
                <a:solidFill>
                  <a:prstClr val="black"/>
                </a:solidFill>
                <a:latin typeface="BIZ UDPゴシック" panose="020B0400000000000000" pitchFamily="50" charset="-128"/>
                <a:ea typeface="BIZ UDPゴシック" panose="020B0400000000000000" pitchFamily="50" charset="-128"/>
              </a:rPr>
              <a:t>社会政策のイノベーション</a:t>
            </a:r>
            <a:r>
              <a:rPr lang="ja-JP" altLang="en-US" sz="1400" dirty="0" smtClean="0">
                <a:solidFill>
                  <a:prstClr val="black"/>
                </a:solidFill>
                <a:latin typeface="BIZ UDPゴシック" panose="020B0400000000000000" pitchFamily="50" charset="-128"/>
                <a:ea typeface="BIZ UDPゴシック" panose="020B0400000000000000" pitchFamily="50" charset="-128"/>
              </a:rPr>
              <a:t>では、教育・子どもに対する重点投資がさらに厚みを増している。また、女性の活躍促進や外国人材の受入に関する施策も進んでいる。</a:t>
            </a:r>
            <a:endParaRPr lang="en-US" altLang="ja-JP" sz="1400" dirty="0" smtClean="0">
              <a:solidFill>
                <a:prstClr val="black"/>
              </a:solidFill>
              <a:latin typeface="BIZ UDPゴシック" panose="020B0400000000000000" pitchFamily="50" charset="-128"/>
              <a:ea typeface="BIZ UDPゴシック" panose="020B0400000000000000" pitchFamily="50" charset="-128"/>
            </a:endParaRPr>
          </a:p>
          <a:p>
            <a:pPr marL="285750" indent="-285750">
              <a:lnSpc>
                <a:spcPts val="2000"/>
              </a:lnSpc>
              <a:buFont typeface="Arial" panose="020B0604020202020204" pitchFamily="34" charset="0"/>
              <a:buChar char="•"/>
              <a:defRPr/>
            </a:pPr>
            <a:endParaRPr lang="en-US" altLang="ja-JP" sz="1400" dirty="0">
              <a:solidFill>
                <a:prstClr val="black"/>
              </a:solidFill>
              <a:latin typeface="BIZ UDPゴシック" panose="020B0400000000000000" pitchFamily="50" charset="-128"/>
              <a:ea typeface="BIZ UDPゴシック" panose="020B0400000000000000" pitchFamily="50" charset="-128"/>
            </a:endParaRPr>
          </a:p>
          <a:p>
            <a:pPr marL="285750" indent="-285750">
              <a:lnSpc>
                <a:spcPts val="2000"/>
              </a:lnSpc>
              <a:buFont typeface="Arial" panose="020B0604020202020204" pitchFamily="34" charset="0"/>
              <a:buChar char="•"/>
              <a:defRPr/>
            </a:pPr>
            <a:r>
              <a:rPr lang="ja-JP" altLang="en-US" sz="1400" b="1" dirty="0" smtClean="0">
                <a:solidFill>
                  <a:prstClr val="black"/>
                </a:solidFill>
                <a:latin typeface="BIZ UDPゴシック" panose="020B0400000000000000" pitchFamily="50" charset="-128"/>
                <a:ea typeface="BIZ UDPゴシック" panose="020B0400000000000000" pitchFamily="50" charset="-128"/>
              </a:rPr>
              <a:t>いわゆる行政改革</a:t>
            </a:r>
            <a:r>
              <a:rPr lang="ja-JP" altLang="en-US" sz="1400" dirty="0" smtClean="0">
                <a:solidFill>
                  <a:prstClr val="black"/>
                </a:solidFill>
                <a:latin typeface="BIZ UDPゴシック" panose="020B0400000000000000" pitchFamily="50" charset="-128"/>
                <a:ea typeface="BIZ UDPゴシック" panose="020B0400000000000000" pitchFamily="50" charset="-128"/>
              </a:rPr>
              <a:t>では、積極的な財政見直しや職員数の削減といった取組が奏功。長年の懸案であった減債基金の復元（府）、阿倍野再開発やオーク</a:t>
            </a:r>
            <a:r>
              <a:rPr lang="en-US" altLang="ja-JP" sz="1400" dirty="0" smtClean="0">
                <a:solidFill>
                  <a:prstClr val="black"/>
                </a:solidFill>
                <a:latin typeface="BIZ UDPゴシック" panose="020B0400000000000000" pitchFamily="50" charset="-128"/>
                <a:ea typeface="BIZ UDPゴシック" panose="020B0400000000000000" pitchFamily="50" charset="-128"/>
              </a:rPr>
              <a:t>200</a:t>
            </a:r>
            <a:r>
              <a:rPr lang="ja-JP" altLang="en-US" sz="1400" dirty="0">
                <a:solidFill>
                  <a:prstClr val="black"/>
                </a:solidFill>
                <a:latin typeface="BIZ UDPゴシック" panose="020B0400000000000000" pitchFamily="50" charset="-128"/>
                <a:ea typeface="BIZ UDPゴシック" panose="020B0400000000000000" pitchFamily="50" charset="-128"/>
              </a:rPr>
              <a:t>の</a:t>
            </a:r>
            <a:r>
              <a:rPr lang="ja-JP" altLang="en-US" sz="1400" dirty="0" smtClean="0">
                <a:solidFill>
                  <a:prstClr val="black"/>
                </a:solidFill>
                <a:latin typeface="BIZ UDPゴシック" panose="020B0400000000000000" pitchFamily="50" charset="-128"/>
                <a:ea typeface="BIZ UDPゴシック" panose="020B0400000000000000" pitchFamily="50" charset="-128"/>
              </a:rPr>
              <a:t>財務リスク処理の完了（市）にも目処が立った。</a:t>
            </a:r>
            <a:endParaRPr lang="en-US" altLang="ja-JP" sz="1400" dirty="0" smtClean="0">
              <a:solidFill>
                <a:prstClr val="black"/>
              </a:solidFill>
              <a:latin typeface="BIZ UDPゴシック" panose="020B0400000000000000" pitchFamily="50" charset="-128"/>
              <a:ea typeface="BIZ UDPゴシック" panose="020B0400000000000000" pitchFamily="50" charset="-128"/>
            </a:endParaRPr>
          </a:p>
          <a:p>
            <a:pPr marL="285750" indent="-285750">
              <a:lnSpc>
                <a:spcPts val="2000"/>
              </a:lnSpc>
              <a:buFont typeface="Arial" panose="020B0604020202020204" pitchFamily="34" charset="0"/>
              <a:buChar char="•"/>
              <a:defRPr/>
            </a:pPr>
            <a:endParaRPr lang="en-US" altLang="ja-JP" sz="1400" dirty="0" smtClean="0">
              <a:solidFill>
                <a:prstClr val="black"/>
              </a:solidFill>
              <a:latin typeface="BIZ UDPゴシック" panose="020B0400000000000000" pitchFamily="50" charset="-128"/>
              <a:ea typeface="BIZ UDPゴシック" panose="020B0400000000000000" pitchFamily="50" charset="-128"/>
            </a:endParaRPr>
          </a:p>
          <a:p>
            <a:pPr marL="285750" indent="-285750">
              <a:lnSpc>
                <a:spcPts val="2000"/>
              </a:lnSpc>
              <a:buFont typeface="Arial" panose="020B0604020202020204" pitchFamily="34" charset="0"/>
              <a:buChar char="•"/>
              <a:defRPr/>
            </a:pPr>
            <a:r>
              <a:rPr lang="ja-JP" altLang="en-US" sz="1400" dirty="0" smtClean="0">
                <a:solidFill>
                  <a:prstClr val="black"/>
                </a:solidFill>
                <a:latin typeface="BIZ UDPゴシック" panose="020B0400000000000000" pitchFamily="50" charset="-128"/>
                <a:ea typeface="BIZ UDPゴシック" panose="020B0400000000000000" pitchFamily="50" charset="-128"/>
              </a:rPr>
              <a:t>その他、民間との協業はさらに多様性を増すとともに、府市一体条例の制定などによる府市連携の更なる強化、大阪府市の強みを活かした府内市町村との新たな連携・支援のステージに進んでいる。</a:t>
            </a:r>
            <a:endParaRPr lang="en-US" altLang="ja-JP" sz="1400" dirty="0">
              <a:solidFill>
                <a:prstClr val="black"/>
              </a:solidFill>
              <a:latin typeface="BIZ UDPゴシック" panose="020B0400000000000000" pitchFamily="50" charset="-128"/>
              <a:ea typeface="BIZ UDPゴシック" panose="020B0400000000000000" pitchFamily="50" charset="-128"/>
            </a:endParaRPr>
          </a:p>
        </p:txBody>
      </p:sp>
      <p:sp>
        <p:nvSpPr>
          <p:cNvPr id="6" name="スライド番号プレースホルダー 3"/>
          <p:cNvSpPr txBox="1">
            <a:spLocks/>
          </p:cNvSpPr>
          <p:nvPr/>
        </p:nvSpPr>
        <p:spPr>
          <a:xfrm>
            <a:off x="8640000" y="6552000"/>
            <a:ext cx="432000" cy="288000"/>
          </a:xfrm>
          <a:prstGeom prst="rect">
            <a:avLst/>
          </a:prstGeom>
        </p:spPr>
        <p:txBody>
          <a:bodyPr vert="horz" lIns="36000" tIns="36000" rIns="36000" bIns="36000" rtlCol="0" anchor="ctr"/>
          <a:lstStyle>
            <a:defPPr>
              <a:defRPr lang="ja-JP"/>
            </a:defPPr>
            <a:lvl1pPr marL="0" algn="r" defTabSz="914400" rtl="0" eaLnBrk="1" latinLnBrk="0" hangingPunct="1">
              <a:defRPr kumimoji="1" sz="14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138CA411-231B-42B9-AF63-97A64194AA60}" type="slidenum">
              <a:rPr lang="ja-JP" altLang="en-US" smtClean="0"/>
              <a:pPr/>
              <a:t>43</a:t>
            </a:fld>
            <a:endParaRPr lang="ja-JP" altLang="en-US" dirty="0"/>
          </a:p>
        </p:txBody>
      </p:sp>
    </p:spTree>
    <p:extLst>
      <p:ext uri="{BB962C8B-B14F-4D97-AF65-F5344CB8AC3E}">
        <p14:creationId xmlns:p14="http://schemas.microsoft.com/office/powerpoint/2010/main" val="204730587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テキスト ボックス 19"/>
          <p:cNvSpPr txBox="1"/>
          <p:nvPr/>
        </p:nvSpPr>
        <p:spPr>
          <a:xfrm>
            <a:off x="360000" y="72000"/>
            <a:ext cx="8676000" cy="432000"/>
          </a:xfrm>
          <a:prstGeom prst="rect">
            <a:avLst/>
          </a:prstGeom>
          <a:noFill/>
        </p:spPr>
        <p:txBody>
          <a:bodyPr wrap="none" lIns="36000" tIns="36000" rIns="36000" bIns="36000" rtlCol="0">
            <a:noAutofit/>
          </a:bodyPr>
          <a:lstStyle/>
          <a:p>
            <a:r>
              <a:rPr lang="en-US" altLang="ja-JP" sz="2400" dirty="0">
                <a:latin typeface="BIZ UDPゴシック" panose="020B0400000000000000" pitchFamily="50" charset="-128"/>
                <a:ea typeface="BIZ UDPゴシック" panose="020B0400000000000000" pitchFamily="50" charset="-128"/>
              </a:rPr>
              <a:t>2</a:t>
            </a:r>
            <a:r>
              <a:rPr lang="ja-JP" altLang="en-US" sz="2400" dirty="0" err="1" smtClean="0">
                <a:latin typeface="BIZ UDPゴシック" panose="020B0400000000000000" pitchFamily="50" charset="-128"/>
                <a:ea typeface="BIZ UDPゴシック" panose="020B0400000000000000" pitchFamily="50" charset="-128"/>
              </a:rPr>
              <a:t>．</a:t>
            </a:r>
            <a:r>
              <a:rPr lang="ja-JP" altLang="en-US" sz="2400" dirty="0">
                <a:latin typeface="BIZ UDPゴシック" panose="020B0400000000000000" pitchFamily="50" charset="-128"/>
                <a:ea typeface="BIZ UDPゴシック" panose="020B0400000000000000" pitchFamily="50" charset="-128"/>
              </a:rPr>
              <a:t>改革</a:t>
            </a:r>
            <a:r>
              <a:rPr lang="ja-JP" altLang="en-US" sz="2400" dirty="0" smtClean="0">
                <a:latin typeface="BIZ UDPゴシック" panose="020B0400000000000000" pitchFamily="50" charset="-128"/>
                <a:ea typeface="BIZ UDPゴシック" panose="020B0400000000000000" pitchFamily="50" charset="-128"/>
              </a:rPr>
              <a:t>の対象の拡大　</a:t>
            </a:r>
            <a:r>
              <a:rPr lang="ja-JP" altLang="en-US" sz="2800" dirty="0">
                <a:latin typeface="BIZ UDPゴシック" panose="020B0400000000000000" pitchFamily="50" charset="-128"/>
                <a:ea typeface="BIZ UDPゴシック" panose="020B0400000000000000" pitchFamily="50" charset="-128"/>
                <a:cs typeface="メイリオ" panose="020B0604030504040204" pitchFamily="50" charset="-128"/>
              </a:rPr>
              <a:t> </a:t>
            </a:r>
            <a:r>
              <a:rPr lang="ja-JP" altLang="en-US" sz="2000" dirty="0" smtClean="0">
                <a:latin typeface="BIZ UDPゴシック" panose="020B0400000000000000" pitchFamily="50" charset="-128"/>
                <a:ea typeface="BIZ UDPゴシック" panose="020B0400000000000000" pitchFamily="50" charset="-128"/>
                <a:cs typeface="メイリオ" panose="020B0604030504040204" pitchFamily="50" charset="-128"/>
              </a:rPr>
              <a:t>～“</a:t>
            </a:r>
            <a:r>
              <a:rPr lang="en-US" altLang="ja-JP" sz="2000" dirty="0" smtClean="0">
                <a:latin typeface="BIZ UDPゴシック" panose="020B0400000000000000" pitchFamily="50" charset="-128"/>
                <a:ea typeface="BIZ UDPゴシック" panose="020B0400000000000000" pitchFamily="50" charset="-128"/>
                <a:cs typeface="メイリオ" panose="020B0604030504040204" pitchFamily="50" charset="-128"/>
              </a:rPr>
              <a:t>WHAT</a:t>
            </a:r>
            <a:r>
              <a:rPr lang="ja-JP" altLang="en-US" sz="2000" dirty="0" smtClean="0">
                <a:latin typeface="BIZ UDPゴシック" panose="020B0400000000000000" pitchFamily="50" charset="-128"/>
                <a:ea typeface="BIZ UDPゴシック" panose="020B0400000000000000" pitchFamily="50" charset="-128"/>
                <a:cs typeface="メイリオ" panose="020B0604030504040204" pitchFamily="50" charset="-128"/>
              </a:rPr>
              <a:t>”　</a:t>
            </a:r>
            <a:r>
              <a:rPr lang="en-US" altLang="ja-JP" sz="2000" dirty="0" smtClean="0">
                <a:latin typeface="BIZ UDPゴシック" panose="020B0400000000000000" pitchFamily="50" charset="-128"/>
                <a:ea typeface="BIZ UDPゴシック" panose="020B0400000000000000" pitchFamily="50" charset="-128"/>
                <a:cs typeface="メイリオ" panose="020B0604030504040204" pitchFamily="50" charset="-128"/>
              </a:rPr>
              <a:t>2022</a:t>
            </a:r>
            <a:r>
              <a:rPr lang="ja-JP" altLang="en-US" sz="2000" dirty="0" smtClean="0">
                <a:latin typeface="BIZ UDPゴシック" panose="020B0400000000000000" pitchFamily="50" charset="-128"/>
                <a:ea typeface="BIZ UDPゴシック" panose="020B0400000000000000" pitchFamily="50" charset="-128"/>
                <a:cs typeface="メイリオ" panose="020B0604030504040204" pitchFamily="50" charset="-128"/>
              </a:rPr>
              <a:t>年の大阪府の取組</a:t>
            </a:r>
            <a:endParaRPr lang="en-US" altLang="ja-JP" sz="2000" dirty="0">
              <a:latin typeface="BIZ UDPゴシック" panose="020B0400000000000000" pitchFamily="50" charset="-128"/>
              <a:ea typeface="BIZ UDPゴシック" panose="020B0400000000000000" pitchFamily="50" charset="-128"/>
            </a:endParaRPr>
          </a:p>
        </p:txBody>
      </p:sp>
      <p:cxnSp>
        <p:nvCxnSpPr>
          <p:cNvPr id="78" name="直線コネクタ 77"/>
          <p:cNvCxnSpPr/>
          <p:nvPr/>
        </p:nvCxnSpPr>
        <p:spPr>
          <a:xfrm>
            <a:off x="216000" y="576000"/>
            <a:ext cx="8676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正方形/長方形 5"/>
          <p:cNvSpPr/>
          <p:nvPr/>
        </p:nvSpPr>
        <p:spPr>
          <a:xfrm>
            <a:off x="2232000" y="1187999"/>
            <a:ext cx="4536000" cy="4572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a:solidFill>
                <a:schemeClr val="tx1"/>
              </a:solidFill>
            </a:endParaRPr>
          </a:p>
        </p:txBody>
      </p:sp>
      <p:sp>
        <p:nvSpPr>
          <p:cNvPr id="7" name="正方形/長方形 6"/>
          <p:cNvSpPr/>
          <p:nvPr/>
        </p:nvSpPr>
        <p:spPr>
          <a:xfrm>
            <a:off x="2304000" y="1260000"/>
            <a:ext cx="2160000" cy="2160000"/>
          </a:xfrm>
          <a:prstGeom prst="rect">
            <a:avLst/>
          </a:prstGeom>
          <a:solidFill>
            <a:schemeClr val="accent2">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en-US" altLang="ja-JP" sz="1600" dirty="0">
                <a:solidFill>
                  <a:schemeClr val="tx1"/>
                </a:solidFill>
                <a:latin typeface="BIZ UDPゴシック" panose="020B0400000000000000" pitchFamily="50" charset="-128"/>
                <a:ea typeface="BIZ UDPゴシック" panose="020B0400000000000000" pitchFamily="50" charset="-128"/>
              </a:rPr>
              <a:t>【C】</a:t>
            </a:r>
          </a:p>
          <a:p>
            <a:pPr algn="ctr"/>
            <a:r>
              <a:rPr kumimoji="1" lang="ja-JP" altLang="en-US" sz="1600" dirty="0">
                <a:solidFill>
                  <a:schemeClr val="tx1"/>
                </a:solidFill>
                <a:latin typeface="BIZ UDPゴシック" panose="020B0400000000000000" pitchFamily="50" charset="-128"/>
                <a:ea typeface="BIZ UDPゴシック" panose="020B0400000000000000" pitchFamily="50" charset="-128"/>
              </a:rPr>
              <a:t>インフラ戦略</a:t>
            </a:r>
            <a:endParaRPr kumimoji="1" lang="en-US" altLang="ja-JP" sz="1600" dirty="0">
              <a:solidFill>
                <a:schemeClr val="tx1"/>
              </a:solidFill>
              <a:latin typeface="BIZ UDPゴシック" panose="020B0400000000000000" pitchFamily="50" charset="-128"/>
              <a:ea typeface="BIZ UDPゴシック" panose="020B0400000000000000" pitchFamily="50" charset="-128"/>
            </a:endParaRPr>
          </a:p>
          <a:p>
            <a:pPr algn="ctr"/>
            <a:endParaRPr lang="en-US" altLang="ja-JP" sz="1000" dirty="0">
              <a:solidFill>
                <a:schemeClr val="tx1"/>
              </a:solidFill>
              <a:latin typeface="BIZ UDPゴシック" panose="020B0400000000000000" pitchFamily="50" charset="-128"/>
              <a:ea typeface="BIZ UDPゴシック" panose="020B0400000000000000" pitchFamily="50" charset="-128"/>
            </a:endParaRPr>
          </a:p>
          <a:p>
            <a:pPr algn="ctr"/>
            <a:r>
              <a:rPr lang="en-US" altLang="ja-JP" sz="1600" dirty="0">
                <a:solidFill>
                  <a:schemeClr val="tx1"/>
                </a:solidFill>
                <a:latin typeface="BIZ UDPゴシック" panose="020B0400000000000000" pitchFamily="50" charset="-128"/>
                <a:ea typeface="BIZ UDPゴシック" panose="020B0400000000000000" pitchFamily="50" charset="-128"/>
              </a:rPr>
              <a:t>14</a:t>
            </a:r>
            <a:r>
              <a:rPr kumimoji="1" lang="ja-JP" altLang="en-US" sz="1600" dirty="0">
                <a:solidFill>
                  <a:schemeClr val="tx1"/>
                </a:solidFill>
                <a:latin typeface="BIZ UDPゴシック" panose="020B0400000000000000" pitchFamily="50" charset="-128"/>
                <a:ea typeface="BIZ UDPゴシック" panose="020B0400000000000000" pitchFamily="50" charset="-128"/>
              </a:rPr>
              <a:t>項目</a:t>
            </a:r>
            <a:endParaRPr kumimoji="1" lang="en-US" altLang="ja-JP" sz="1600" dirty="0">
              <a:solidFill>
                <a:schemeClr val="tx1"/>
              </a:solidFill>
              <a:latin typeface="BIZ UDPゴシック" panose="020B0400000000000000" pitchFamily="50" charset="-128"/>
              <a:ea typeface="BIZ UDPゴシック" panose="020B0400000000000000" pitchFamily="50" charset="-128"/>
            </a:endParaRPr>
          </a:p>
          <a:p>
            <a:pPr algn="ctr"/>
            <a:r>
              <a:rPr lang="en-US" altLang="ja-JP" sz="1600" dirty="0">
                <a:solidFill>
                  <a:schemeClr val="tx1"/>
                </a:solidFill>
                <a:latin typeface="BIZ UDPゴシック" panose="020B0400000000000000" pitchFamily="50" charset="-128"/>
                <a:ea typeface="BIZ UDPゴシック" panose="020B0400000000000000" pitchFamily="50" charset="-128"/>
              </a:rPr>
              <a:t>[10%]</a:t>
            </a:r>
          </a:p>
          <a:p>
            <a:pPr algn="ctr"/>
            <a:endParaRPr kumimoji="1" lang="en-US" altLang="ja-JP" sz="1000" dirty="0">
              <a:solidFill>
                <a:schemeClr val="tx1"/>
              </a:solidFill>
              <a:latin typeface="BIZ UDPゴシック" panose="020B0400000000000000" pitchFamily="50" charset="-128"/>
              <a:ea typeface="BIZ UDPゴシック" panose="020B0400000000000000" pitchFamily="50" charset="-128"/>
            </a:endParaRPr>
          </a:p>
          <a:p>
            <a:pPr algn="ctr"/>
            <a:r>
              <a:rPr kumimoji="1" lang="en-US" altLang="ja-JP" sz="1600" b="1" dirty="0">
                <a:solidFill>
                  <a:schemeClr val="tx1"/>
                </a:solidFill>
                <a:latin typeface="BIZ UDPゴシック" panose="020B0400000000000000" pitchFamily="50" charset="-128"/>
                <a:ea typeface="BIZ UDPゴシック" panose="020B0400000000000000" pitchFamily="50" charset="-128"/>
              </a:rPr>
              <a:t>(</a:t>
            </a:r>
            <a:r>
              <a:rPr kumimoji="1" lang="ja-JP" altLang="en-US" sz="1600" b="1" dirty="0">
                <a:solidFill>
                  <a:schemeClr val="tx1"/>
                </a:solidFill>
                <a:latin typeface="BIZ UDPゴシック" panose="020B0400000000000000" pitchFamily="50" charset="-128"/>
                <a:ea typeface="BIZ UDPゴシック" panose="020B0400000000000000" pitchFamily="50" charset="-128"/>
              </a:rPr>
              <a:t>うち府市共通</a:t>
            </a:r>
            <a:r>
              <a:rPr lang="en-US" altLang="ja-JP" sz="1600" b="1" dirty="0">
                <a:solidFill>
                  <a:schemeClr val="tx1"/>
                </a:solidFill>
                <a:latin typeface="BIZ UDPゴシック" panose="020B0400000000000000" pitchFamily="50" charset="-128"/>
                <a:ea typeface="BIZ UDPゴシック" panose="020B0400000000000000" pitchFamily="50" charset="-128"/>
              </a:rPr>
              <a:t>2</a:t>
            </a:r>
            <a:r>
              <a:rPr kumimoji="1" lang="en-US" altLang="ja-JP" sz="1600" b="1" dirty="0" smtClean="0">
                <a:solidFill>
                  <a:schemeClr val="tx1"/>
                </a:solidFill>
                <a:latin typeface="BIZ UDPゴシック" panose="020B0400000000000000" pitchFamily="50" charset="-128"/>
                <a:ea typeface="BIZ UDPゴシック" panose="020B0400000000000000" pitchFamily="50" charset="-128"/>
              </a:rPr>
              <a:t>)</a:t>
            </a:r>
            <a:endParaRPr kumimoji="1" lang="en-US" altLang="ja-JP" sz="1600" b="1" dirty="0">
              <a:solidFill>
                <a:schemeClr val="tx1"/>
              </a:solidFill>
              <a:latin typeface="BIZ UDPゴシック" panose="020B0400000000000000" pitchFamily="50" charset="-128"/>
              <a:ea typeface="BIZ UDPゴシック" panose="020B0400000000000000" pitchFamily="50" charset="-128"/>
            </a:endParaRPr>
          </a:p>
        </p:txBody>
      </p:sp>
      <p:sp>
        <p:nvSpPr>
          <p:cNvPr id="8" name="正方形/長方形 7"/>
          <p:cNvSpPr/>
          <p:nvPr/>
        </p:nvSpPr>
        <p:spPr>
          <a:xfrm>
            <a:off x="4536000" y="1260000"/>
            <a:ext cx="2160000" cy="2160000"/>
          </a:xfrm>
          <a:prstGeom prst="rect">
            <a:avLst/>
          </a:prstGeom>
          <a:solidFill>
            <a:schemeClr val="accent2">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36000" tIns="36000" rIns="36000" bIns="36000" rtlCol="0" anchor="ctr"/>
          <a:lstStyle/>
          <a:p>
            <a:pPr algn="ctr"/>
            <a:r>
              <a:rPr kumimoji="1" lang="en-US" altLang="ja-JP" sz="1600" dirty="0">
                <a:solidFill>
                  <a:schemeClr val="tx1"/>
                </a:solidFill>
                <a:latin typeface="BIZ UDPゴシック" panose="020B0400000000000000" pitchFamily="50" charset="-128"/>
                <a:ea typeface="BIZ UDPゴシック" panose="020B0400000000000000" pitchFamily="50" charset="-128"/>
              </a:rPr>
              <a:t>【D】</a:t>
            </a:r>
          </a:p>
          <a:p>
            <a:pPr algn="ctr"/>
            <a:r>
              <a:rPr lang="ja-JP" altLang="en-US" sz="1600" dirty="0">
                <a:solidFill>
                  <a:schemeClr val="tx1"/>
                </a:solidFill>
                <a:latin typeface="BIZ UDPゴシック" panose="020B0400000000000000" pitchFamily="50" charset="-128"/>
                <a:ea typeface="BIZ UDPゴシック" panose="020B0400000000000000" pitchFamily="50" charset="-128"/>
              </a:rPr>
              <a:t>成長</a:t>
            </a:r>
            <a:r>
              <a:rPr kumimoji="1" lang="ja-JP" altLang="en-US" sz="1600" dirty="0">
                <a:solidFill>
                  <a:schemeClr val="tx1"/>
                </a:solidFill>
                <a:latin typeface="BIZ UDPゴシック" panose="020B0400000000000000" pitchFamily="50" charset="-128"/>
                <a:ea typeface="BIZ UDPゴシック" panose="020B0400000000000000" pitchFamily="50" charset="-128"/>
              </a:rPr>
              <a:t>戦略</a:t>
            </a:r>
            <a:endParaRPr kumimoji="1" lang="en-US" altLang="ja-JP" sz="1600" dirty="0">
              <a:solidFill>
                <a:schemeClr val="tx1"/>
              </a:solidFill>
              <a:latin typeface="BIZ UDPゴシック" panose="020B0400000000000000" pitchFamily="50" charset="-128"/>
              <a:ea typeface="BIZ UDPゴシック" panose="020B0400000000000000" pitchFamily="50" charset="-128"/>
            </a:endParaRPr>
          </a:p>
          <a:p>
            <a:pPr algn="ctr"/>
            <a:endParaRPr lang="en-US" altLang="ja-JP" sz="1000" dirty="0">
              <a:solidFill>
                <a:schemeClr val="tx1"/>
              </a:solidFill>
              <a:latin typeface="BIZ UDPゴシック" panose="020B0400000000000000" pitchFamily="50" charset="-128"/>
              <a:ea typeface="BIZ UDPゴシック" panose="020B0400000000000000" pitchFamily="50" charset="-128"/>
            </a:endParaRPr>
          </a:p>
          <a:p>
            <a:pPr algn="ctr"/>
            <a:r>
              <a:rPr lang="en-US" altLang="ja-JP" sz="1600" dirty="0">
                <a:solidFill>
                  <a:schemeClr val="tx1"/>
                </a:solidFill>
                <a:latin typeface="BIZ UDPゴシック" panose="020B0400000000000000" pitchFamily="50" charset="-128"/>
                <a:ea typeface="BIZ UDPゴシック" panose="020B0400000000000000" pitchFamily="50" charset="-128"/>
              </a:rPr>
              <a:t>33</a:t>
            </a:r>
            <a:r>
              <a:rPr kumimoji="1" lang="ja-JP" altLang="en-US" sz="1600" dirty="0">
                <a:solidFill>
                  <a:schemeClr val="tx1"/>
                </a:solidFill>
                <a:latin typeface="BIZ UDPゴシック" panose="020B0400000000000000" pitchFamily="50" charset="-128"/>
                <a:ea typeface="BIZ UDPゴシック" panose="020B0400000000000000" pitchFamily="50" charset="-128"/>
              </a:rPr>
              <a:t>項目</a:t>
            </a:r>
            <a:endParaRPr kumimoji="1" lang="en-US" altLang="ja-JP" sz="1600" dirty="0">
              <a:solidFill>
                <a:schemeClr val="tx1"/>
              </a:solidFill>
              <a:latin typeface="BIZ UDPゴシック" panose="020B0400000000000000" pitchFamily="50" charset="-128"/>
              <a:ea typeface="BIZ UDPゴシック" panose="020B0400000000000000" pitchFamily="50" charset="-128"/>
            </a:endParaRPr>
          </a:p>
          <a:p>
            <a:pPr algn="ctr"/>
            <a:r>
              <a:rPr lang="en-US" altLang="ja-JP" sz="1600" dirty="0">
                <a:solidFill>
                  <a:schemeClr val="tx1"/>
                </a:solidFill>
                <a:latin typeface="BIZ UDPゴシック" panose="020B0400000000000000" pitchFamily="50" charset="-128"/>
                <a:ea typeface="BIZ UDPゴシック" panose="020B0400000000000000" pitchFamily="50" charset="-128"/>
              </a:rPr>
              <a:t>[23%]</a:t>
            </a:r>
          </a:p>
          <a:p>
            <a:pPr algn="ctr"/>
            <a:endParaRPr kumimoji="1" lang="en-US" altLang="ja-JP" sz="1000" b="1" dirty="0">
              <a:solidFill>
                <a:schemeClr val="tx1"/>
              </a:solidFill>
              <a:latin typeface="BIZ UDPゴシック" panose="020B0400000000000000" pitchFamily="50" charset="-128"/>
              <a:ea typeface="BIZ UDPゴシック" panose="020B0400000000000000" pitchFamily="50" charset="-128"/>
            </a:endParaRPr>
          </a:p>
          <a:p>
            <a:pPr algn="ctr"/>
            <a:r>
              <a:rPr kumimoji="1" lang="en-US" altLang="ja-JP" sz="1600" b="1" dirty="0">
                <a:solidFill>
                  <a:schemeClr val="tx1"/>
                </a:solidFill>
                <a:latin typeface="BIZ UDPゴシック" panose="020B0400000000000000" pitchFamily="50" charset="-128"/>
                <a:ea typeface="BIZ UDPゴシック" panose="020B0400000000000000" pitchFamily="50" charset="-128"/>
              </a:rPr>
              <a:t>(</a:t>
            </a:r>
            <a:r>
              <a:rPr kumimoji="1" lang="ja-JP" altLang="en-US" sz="1600" b="1" dirty="0">
                <a:solidFill>
                  <a:schemeClr val="tx1"/>
                </a:solidFill>
                <a:latin typeface="BIZ UDPゴシック" panose="020B0400000000000000" pitchFamily="50" charset="-128"/>
                <a:ea typeface="BIZ UDPゴシック" panose="020B0400000000000000" pitchFamily="50" charset="-128"/>
              </a:rPr>
              <a:t>うち府市共通</a:t>
            </a:r>
            <a:r>
              <a:rPr lang="en-US" altLang="ja-JP" sz="1600" b="1" dirty="0">
                <a:solidFill>
                  <a:schemeClr val="tx1"/>
                </a:solidFill>
                <a:latin typeface="BIZ UDPゴシック" panose="020B0400000000000000" pitchFamily="50" charset="-128"/>
                <a:ea typeface="BIZ UDPゴシック" panose="020B0400000000000000" pitchFamily="50" charset="-128"/>
              </a:rPr>
              <a:t>22</a:t>
            </a:r>
            <a:r>
              <a:rPr kumimoji="1" lang="en-US" altLang="ja-JP" sz="1600" b="1" dirty="0" smtClean="0">
                <a:solidFill>
                  <a:schemeClr val="tx1"/>
                </a:solidFill>
                <a:latin typeface="BIZ UDPゴシック" panose="020B0400000000000000" pitchFamily="50" charset="-128"/>
                <a:ea typeface="BIZ UDPゴシック" panose="020B0400000000000000" pitchFamily="50" charset="-128"/>
              </a:rPr>
              <a:t>)</a:t>
            </a:r>
            <a:endParaRPr kumimoji="1" lang="en-US" altLang="ja-JP" sz="1600" b="1" dirty="0">
              <a:solidFill>
                <a:schemeClr val="tx1"/>
              </a:solidFill>
              <a:latin typeface="BIZ UDPゴシック" panose="020B0400000000000000" pitchFamily="50" charset="-128"/>
              <a:ea typeface="BIZ UDPゴシック" panose="020B0400000000000000" pitchFamily="50" charset="-128"/>
            </a:endParaRPr>
          </a:p>
        </p:txBody>
      </p:sp>
      <p:sp>
        <p:nvSpPr>
          <p:cNvPr id="9" name="正方形/長方形 8"/>
          <p:cNvSpPr/>
          <p:nvPr/>
        </p:nvSpPr>
        <p:spPr>
          <a:xfrm>
            <a:off x="2304000" y="3528000"/>
            <a:ext cx="2160000" cy="2160000"/>
          </a:xfrm>
          <a:prstGeom prst="rect">
            <a:avLst/>
          </a:prstGeom>
          <a:solidFill>
            <a:schemeClr val="accent2">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36000" tIns="36000" rIns="36000" bIns="36000" rtlCol="0" anchor="ctr"/>
          <a:lstStyle/>
          <a:p>
            <a:pPr algn="ctr"/>
            <a:r>
              <a:rPr kumimoji="1" lang="en-US" altLang="ja-JP" sz="1600" dirty="0">
                <a:solidFill>
                  <a:schemeClr val="tx1"/>
                </a:solidFill>
                <a:latin typeface="BIZ UDPゴシック" panose="020B0400000000000000" pitchFamily="50" charset="-128"/>
                <a:ea typeface="BIZ UDPゴシック" panose="020B0400000000000000" pitchFamily="50" charset="-128"/>
              </a:rPr>
              <a:t>【A】</a:t>
            </a:r>
          </a:p>
          <a:p>
            <a:pPr algn="ctr"/>
            <a:r>
              <a:rPr kumimoji="1" lang="ja-JP" altLang="en-US" sz="1600" dirty="0">
                <a:solidFill>
                  <a:schemeClr val="tx1"/>
                </a:solidFill>
                <a:latin typeface="BIZ UDPゴシック" panose="020B0400000000000000" pitchFamily="50" charset="-128"/>
                <a:ea typeface="BIZ UDPゴシック" panose="020B0400000000000000" pitchFamily="50" charset="-128"/>
              </a:rPr>
              <a:t>いわゆる</a:t>
            </a:r>
            <a:endParaRPr kumimoji="1" lang="en-US" altLang="ja-JP" sz="1600" dirty="0">
              <a:solidFill>
                <a:schemeClr val="tx1"/>
              </a:solidFill>
              <a:latin typeface="BIZ UDPゴシック" panose="020B0400000000000000" pitchFamily="50" charset="-128"/>
              <a:ea typeface="BIZ UDPゴシック" panose="020B0400000000000000" pitchFamily="50" charset="-128"/>
            </a:endParaRPr>
          </a:p>
          <a:p>
            <a:pPr algn="ctr"/>
            <a:r>
              <a:rPr lang="ja-JP" altLang="en-US" sz="1600" dirty="0">
                <a:solidFill>
                  <a:schemeClr val="tx1"/>
                </a:solidFill>
                <a:latin typeface="BIZ UDPゴシック" panose="020B0400000000000000" pitchFamily="50" charset="-128"/>
                <a:ea typeface="BIZ UDPゴシック" panose="020B0400000000000000" pitchFamily="50" charset="-128"/>
              </a:rPr>
              <a:t>行政改革</a:t>
            </a:r>
            <a:endParaRPr kumimoji="1" lang="en-US" altLang="ja-JP" sz="1600" dirty="0">
              <a:solidFill>
                <a:schemeClr val="tx1"/>
              </a:solidFill>
              <a:latin typeface="BIZ UDPゴシック" panose="020B0400000000000000" pitchFamily="50" charset="-128"/>
              <a:ea typeface="BIZ UDPゴシック" panose="020B0400000000000000" pitchFamily="50" charset="-128"/>
            </a:endParaRPr>
          </a:p>
          <a:p>
            <a:pPr algn="ctr"/>
            <a:endParaRPr lang="en-US" altLang="ja-JP" sz="1000" dirty="0">
              <a:solidFill>
                <a:schemeClr val="tx1"/>
              </a:solidFill>
              <a:latin typeface="BIZ UDPゴシック" panose="020B0400000000000000" pitchFamily="50" charset="-128"/>
              <a:ea typeface="BIZ UDPゴシック" panose="020B0400000000000000" pitchFamily="50" charset="-128"/>
            </a:endParaRPr>
          </a:p>
          <a:p>
            <a:pPr algn="ctr"/>
            <a:r>
              <a:rPr lang="en-US" altLang="ja-JP" sz="1600" dirty="0">
                <a:solidFill>
                  <a:schemeClr val="tx1"/>
                </a:solidFill>
                <a:latin typeface="BIZ UDPゴシック" panose="020B0400000000000000" pitchFamily="50" charset="-128"/>
                <a:ea typeface="BIZ UDPゴシック" panose="020B0400000000000000" pitchFamily="50" charset="-128"/>
              </a:rPr>
              <a:t>48</a:t>
            </a:r>
            <a:r>
              <a:rPr kumimoji="1" lang="ja-JP" altLang="en-US" sz="1600" dirty="0">
                <a:solidFill>
                  <a:schemeClr val="tx1"/>
                </a:solidFill>
                <a:latin typeface="BIZ UDPゴシック" panose="020B0400000000000000" pitchFamily="50" charset="-128"/>
                <a:ea typeface="BIZ UDPゴシック" panose="020B0400000000000000" pitchFamily="50" charset="-128"/>
              </a:rPr>
              <a:t>項目</a:t>
            </a:r>
            <a:endParaRPr kumimoji="1" lang="en-US" altLang="ja-JP" sz="1600" dirty="0">
              <a:solidFill>
                <a:schemeClr val="tx1"/>
              </a:solidFill>
              <a:latin typeface="BIZ UDPゴシック" panose="020B0400000000000000" pitchFamily="50" charset="-128"/>
              <a:ea typeface="BIZ UDPゴシック" panose="020B0400000000000000" pitchFamily="50" charset="-128"/>
            </a:endParaRPr>
          </a:p>
          <a:p>
            <a:pPr algn="ctr"/>
            <a:r>
              <a:rPr lang="en-US" altLang="ja-JP" sz="1600" dirty="0">
                <a:solidFill>
                  <a:schemeClr val="tx1"/>
                </a:solidFill>
                <a:latin typeface="BIZ UDPゴシック" panose="020B0400000000000000" pitchFamily="50" charset="-128"/>
                <a:ea typeface="BIZ UDPゴシック" panose="020B0400000000000000" pitchFamily="50" charset="-128"/>
              </a:rPr>
              <a:t>[33%]</a:t>
            </a:r>
          </a:p>
          <a:p>
            <a:pPr algn="ctr"/>
            <a:endParaRPr kumimoji="1" lang="en-US" altLang="ja-JP" sz="1000" dirty="0">
              <a:solidFill>
                <a:schemeClr val="tx1"/>
              </a:solidFill>
              <a:latin typeface="BIZ UDPゴシック" panose="020B0400000000000000" pitchFamily="50" charset="-128"/>
              <a:ea typeface="BIZ UDPゴシック" panose="020B0400000000000000" pitchFamily="50" charset="-128"/>
            </a:endParaRPr>
          </a:p>
          <a:p>
            <a:pPr algn="ctr"/>
            <a:r>
              <a:rPr kumimoji="1" lang="en-US" altLang="ja-JP" sz="1600" b="1" dirty="0">
                <a:solidFill>
                  <a:schemeClr val="tx1"/>
                </a:solidFill>
                <a:latin typeface="BIZ UDPゴシック" panose="020B0400000000000000" pitchFamily="50" charset="-128"/>
                <a:ea typeface="BIZ UDPゴシック" panose="020B0400000000000000" pitchFamily="50" charset="-128"/>
              </a:rPr>
              <a:t>(</a:t>
            </a:r>
            <a:r>
              <a:rPr kumimoji="1" lang="ja-JP" altLang="en-US" sz="1600" b="1" dirty="0">
                <a:solidFill>
                  <a:schemeClr val="tx1"/>
                </a:solidFill>
                <a:latin typeface="BIZ UDPゴシック" panose="020B0400000000000000" pitchFamily="50" charset="-128"/>
                <a:ea typeface="BIZ UDPゴシック" panose="020B0400000000000000" pitchFamily="50" charset="-128"/>
              </a:rPr>
              <a:t>うち府市共通</a:t>
            </a:r>
            <a:r>
              <a:rPr lang="en-US" altLang="ja-JP" sz="1600" b="1" dirty="0">
                <a:solidFill>
                  <a:schemeClr val="tx1"/>
                </a:solidFill>
                <a:latin typeface="BIZ UDPゴシック" panose="020B0400000000000000" pitchFamily="50" charset="-128"/>
                <a:ea typeface="BIZ UDPゴシック" panose="020B0400000000000000" pitchFamily="50" charset="-128"/>
              </a:rPr>
              <a:t>6</a:t>
            </a:r>
            <a:r>
              <a:rPr kumimoji="1" lang="en-US" altLang="ja-JP" sz="1600" b="1" dirty="0">
                <a:solidFill>
                  <a:schemeClr val="tx1"/>
                </a:solidFill>
                <a:latin typeface="BIZ UDPゴシック" panose="020B0400000000000000" pitchFamily="50" charset="-128"/>
                <a:ea typeface="BIZ UDPゴシック" panose="020B0400000000000000" pitchFamily="50" charset="-128"/>
              </a:rPr>
              <a:t>)</a:t>
            </a:r>
            <a:endParaRPr kumimoji="1" lang="ja-JP" altLang="en-US" sz="1600" b="1" dirty="0">
              <a:solidFill>
                <a:schemeClr val="tx1"/>
              </a:solidFill>
              <a:latin typeface="BIZ UDPゴシック" panose="020B0400000000000000" pitchFamily="50" charset="-128"/>
              <a:ea typeface="BIZ UDPゴシック" panose="020B0400000000000000" pitchFamily="50" charset="-128"/>
            </a:endParaRPr>
          </a:p>
        </p:txBody>
      </p:sp>
      <p:sp>
        <p:nvSpPr>
          <p:cNvPr id="10" name="正方形/長方形 9"/>
          <p:cNvSpPr/>
          <p:nvPr/>
        </p:nvSpPr>
        <p:spPr>
          <a:xfrm>
            <a:off x="4536000" y="3528000"/>
            <a:ext cx="2160000" cy="2160000"/>
          </a:xfrm>
          <a:prstGeom prst="rect">
            <a:avLst/>
          </a:prstGeom>
          <a:solidFill>
            <a:schemeClr val="accent2">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36000" tIns="36000" rIns="36000" bIns="36000" rtlCol="0" anchor="ctr"/>
          <a:lstStyle/>
          <a:p>
            <a:pPr algn="ctr"/>
            <a:r>
              <a:rPr kumimoji="1" lang="en-US" altLang="ja-JP" sz="1600" dirty="0">
                <a:solidFill>
                  <a:schemeClr val="tx1"/>
                </a:solidFill>
                <a:latin typeface="BIZ UDPゴシック" panose="020B0400000000000000" pitchFamily="50" charset="-128"/>
                <a:ea typeface="BIZ UDPゴシック" panose="020B0400000000000000" pitchFamily="50" charset="-128"/>
              </a:rPr>
              <a:t>【B】</a:t>
            </a:r>
          </a:p>
          <a:p>
            <a:pPr algn="ctr"/>
            <a:r>
              <a:rPr lang="ja-JP" altLang="en-US" sz="1600" dirty="0">
                <a:solidFill>
                  <a:schemeClr val="tx1"/>
                </a:solidFill>
                <a:latin typeface="BIZ UDPゴシック" panose="020B0400000000000000" pitchFamily="50" charset="-128"/>
                <a:ea typeface="BIZ UDPゴシック" panose="020B0400000000000000" pitchFamily="50" charset="-128"/>
              </a:rPr>
              <a:t>社会政策の</a:t>
            </a:r>
            <a:endParaRPr lang="en-US" altLang="ja-JP" sz="1600" dirty="0">
              <a:solidFill>
                <a:schemeClr val="tx1"/>
              </a:solidFill>
              <a:latin typeface="BIZ UDPゴシック" panose="020B0400000000000000" pitchFamily="50" charset="-128"/>
              <a:ea typeface="BIZ UDPゴシック" panose="020B0400000000000000" pitchFamily="50" charset="-128"/>
            </a:endParaRPr>
          </a:p>
          <a:p>
            <a:pPr algn="ctr"/>
            <a:r>
              <a:rPr lang="ja-JP" altLang="en-US" sz="1600" dirty="0">
                <a:solidFill>
                  <a:schemeClr val="tx1"/>
                </a:solidFill>
                <a:latin typeface="BIZ UDPゴシック" panose="020B0400000000000000" pitchFamily="50" charset="-128"/>
                <a:ea typeface="BIZ UDPゴシック" panose="020B0400000000000000" pitchFamily="50" charset="-128"/>
              </a:rPr>
              <a:t>イノベーション</a:t>
            </a:r>
            <a:endParaRPr kumimoji="1" lang="en-US" altLang="ja-JP" sz="1600" dirty="0">
              <a:solidFill>
                <a:schemeClr val="tx1"/>
              </a:solidFill>
              <a:latin typeface="BIZ UDPゴシック" panose="020B0400000000000000" pitchFamily="50" charset="-128"/>
              <a:ea typeface="BIZ UDPゴシック" panose="020B0400000000000000" pitchFamily="50" charset="-128"/>
            </a:endParaRPr>
          </a:p>
          <a:p>
            <a:pPr algn="ctr"/>
            <a:endParaRPr lang="en-US" altLang="ja-JP" sz="1000" dirty="0">
              <a:solidFill>
                <a:schemeClr val="tx1"/>
              </a:solidFill>
              <a:latin typeface="BIZ UDPゴシック" panose="020B0400000000000000" pitchFamily="50" charset="-128"/>
              <a:ea typeface="BIZ UDPゴシック" panose="020B0400000000000000" pitchFamily="50" charset="-128"/>
            </a:endParaRPr>
          </a:p>
          <a:p>
            <a:pPr algn="ctr"/>
            <a:r>
              <a:rPr lang="en-US" altLang="ja-JP" sz="1600" dirty="0">
                <a:solidFill>
                  <a:schemeClr val="tx1"/>
                </a:solidFill>
                <a:latin typeface="BIZ UDPゴシック" panose="020B0400000000000000" pitchFamily="50" charset="-128"/>
                <a:ea typeface="BIZ UDPゴシック" panose="020B0400000000000000" pitchFamily="50" charset="-128"/>
              </a:rPr>
              <a:t>51</a:t>
            </a:r>
            <a:r>
              <a:rPr kumimoji="1" lang="ja-JP" altLang="en-US" sz="1600" dirty="0">
                <a:solidFill>
                  <a:schemeClr val="tx1"/>
                </a:solidFill>
                <a:latin typeface="BIZ UDPゴシック" panose="020B0400000000000000" pitchFamily="50" charset="-128"/>
                <a:ea typeface="BIZ UDPゴシック" panose="020B0400000000000000" pitchFamily="50" charset="-128"/>
              </a:rPr>
              <a:t>項目</a:t>
            </a:r>
            <a:endParaRPr kumimoji="1" lang="en-US" altLang="ja-JP" sz="1600" dirty="0">
              <a:solidFill>
                <a:schemeClr val="tx1"/>
              </a:solidFill>
              <a:latin typeface="BIZ UDPゴシック" panose="020B0400000000000000" pitchFamily="50" charset="-128"/>
              <a:ea typeface="BIZ UDPゴシック" panose="020B0400000000000000" pitchFamily="50" charset="-128"/>
            </a:endParaRPr>
          </a:p>
          <a:p>
            <a:pPr algn="ctr"/>
            <a:r>
              <a:rPr lang="en-US" altLang="ja-JP" sz="1600" dirty="0">
                <a:solidFill>
                  <a:schemeClr val="tx1"/>
                </a:solidFill>
                <a:latin typeface="BIZ UDPゴシック" panose="020B0400000000000000" pitchFamily="50" charset="-128"/>
                <a:ea typeface="BIZ UDPゴシック" panose="020B0400000000000000" pitchFamily="50" charset="-128"/>
              </a:rPr>
              <a:t>[35%]</a:t>
            </a:r>
          </a:p>
          <a:p>
            <a:pPr algn="ctr"/>
            <a:endParaRPr kumimoji="1" lang="en-US" altLang="ja-JP" sz="1000" dirty="0">
              <a:solidFill>
                <a:schemeClr val="tx1"/>
              </a:solidFill>
              <a:latin typeface="BIZ UDPゴシック" panose="020B0400000000000000" pitchFamily="50" charset="-128"/>
              <a:ea typeface="BIZ UDPゴシック" panose="020B0400000000000000" pitchFamily="50" charset="-128"/>
            </a:endParaRPr>
          </a:p>
          <a:p>
            <a:pPr algn="ctr"/>
            <a:r>
              <a:rPr kumimoji="1" lang="en-US" altLang="ja-JP" sz="1600" b="1" dirty="0">
                <a:solidFill>
                  <a:schemeClr val="tx1"/>
                </a:solidFill>
                <a:latin typeface="BIZ UDPゴシック" panose="020B0400000000000000" pitchFamily="50" charset="-128"/>
                <a:ea typeface="BIZ UDPゴシック" panose="020B0400000000000000" pitchFamily="50" charset="-128"/>
              </a:rPr>
              <a:t>(</a:t>
            </a:r>
            <a:r>
              <a:rPr kumimoji="1" lang="ja-JP" altLang="en-US" sz="1600" b="1" dirty="0">
                <a:solidFill>
                  <a:schemeClr val="tx1"/>
                </a:solidFill>
                <a:latin typeface="BIZ UDPゴシック" panose="020B0400000000000000" pitchFamily="50" charset="-128"/>
                <a:ea typeface="BIZ UDPゴシック" panose="020B0400000000000000" pitchFamily="50" charset="-128"/>
              </a:rPr>
              <a:t>うち府市共通</a:t>
            </a:r>
            <a:r>
              <a:rPr kumimoji="1" lang="en-US" altLang="ja-JP" sz="1600" b="1" dirty="0">
                <a:solidFill>
                  <a:schemeClr val="tx1"/>
                </a:solidFill>
                <a:latin typeface="BIZ UDPゴシック" panose="020B0400000000000000" pitchFamily="50" charset="-128"/>
                <a:ea typeface="BIZ UDPゴシック" panose="020B0400000000000000" pitchFamily="50" charset="-128"/>
              </a:rPr>
              <a:t>3)</a:t>
            </a:r>
            <a:endParaRPr kumimoji="1" lang="ja-JP" altLang="en-US" sz="1600" b="1" dirty="0">
              <a:solidFill>
                <a:schemeClr val="tx1"/>
              </a:solidFill>
              <a:latin typeface="BIZ UDPゴシック" panose="020B0400000000000000" pitchFamily="50" charset="-128"/>
              <a:ea typeface="BIZ UDPゴシック" panose="020B0400000000000000" pitchFamily="50" charset="-128"/>
            </a:endParaRPr>
          </a:p>
        </p:txBody>
      </p:sp>
      <p:sp>
        <p:nvSpPr>
          <p:cNvPr id="11" name="角丸四角形 10"/>
          <p:cNvSpPr/>
          <p:nvPr/>
        </p:nvSpPr>
        <p:spPr>
          <a:xfrm>
            <a:off x="1800000" y="1260000"/>
            <a:ext cx="360000" cy="2160000"/>
          </a:xfrm>
          <a:prstGeom prst="roundRect">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kumimoji="1" lang="ja-JP" altLang="en-US" sz="1600" dirty="0" smtClean="0">
                <a:solidFill>
                  <a:schemeClr val="bg1"/>
                </a:solidFill>
                <a:latin typeface="BIZ UDPゴシック" panose="020B0400000000000000" pitchFamily="50" charset="-128"/>
                <a:ea typeface="BIZ UDPゴシック" panose="020B0400000000000000" pitchFamily="50" charset="-128"/>
              </a:rPr>
              <a:t>今後</a:t>
            </a:r>
            <a:endParaRPr kumimoji="1" lang="en-US" altLang="ja-JP" sz="1600" dirty="0" smtClean="0">
              <a:solidFill>
                <a:schemeClr val="bg1"/>
              </a:solidFill>
              <a:latin typeface="BIZ UDPゴシック" panose="020B0400000000000000" pitchFamily="50" charset="-128"/>
              <a:ea typeface="BIZ UDPゴシック" panose="020B0400000000000000" pitchFamily="50" charset="-128"/>
            </a:endParaRPr>
          </a:p>
          <a:p>
            <a:pPr algn="ctr"/>
            <a:r>
              <a:rPr kumimoji="1" lang="ja-JP" altLang="en-US" sz="1600" dirty="0" smtClean="0">
                <a:solidFill>
                  <a:schemeClr val="bg1"/>
                </a:solidFill>
                <a:latin typeface="BIZ UDPゴシック" panose="020B0400000000000000" pitchFamily="50" charset="-128"/>
                <a:ea typeface="BIZ UDPゴシック" panose="020B0400000000000000" pitchFamily="50" charset="-128"/>
              </a:rPr>
              <a:t>の</a:t>
            </a:r>
            <a:endParaRPr kumimoji="1" lang="en-US" altLang="ja-JP" sz="1600" dirty="0" smtClean="0">
              <a:solidFill>
                <a:schemeClr val="bg1"/>
              </a:solidFill>
              <a:latin typeface="BIZ UDPゴシック" panose="020B0400000000000000" pitchFamily="50" charset="-128"/>
              <a:ea typeface="BIZ UDPゴシック" panose="020B0400000000000000" pitchFamily="50" charset="-128"/>
            </a:endParaRPr>
          </a:p>
          <a:p>
            <a:pPr algn="ctr"/>
            <a:r>
              <a:rPr kumimoji="1" lang="ja-JP" altLang="en-US" sz="1600" dirty="0" smtClean="0">
                <a:solidFill>
                  <a:schemeClr val="bg1"/>
                </a:solidFill>
                <a:latin typeface="BIZ UDPゴシック" panose="020B0400000000000000" pitchFamily="50" charset="-128"/>
                <a:ea typeface="BIZ UDPゴシック" panose="020B0400000000000000" pitchFamily="50" charset="-128"/>
              </a:rPr>
              <a:t>布石</a:t>
            </a:r>
            <a:endParaRPr kumimoji="1" lang="ja-JP" altLang="en-US" sz="1600" dirty="0">
              <a:solidFill>
                <a:schemeClr val="bg1"/>
              </a:solidFill>
              <a:latin typeface="BIZ UDPゴシック" panose="020B0400000000000000" pitchFamily="50" charset="-128"/>
              <a:ea typeface="BIZ UDPゴシック" panose="020B0400000000000000" pitchFamily="50" charset="-128"/>
            </a:endParaRPr>
          </a:p>
        </p:txBody>
      </p:sp>
      <p:sp>
        <p:nvSpPr>
          <p:cNvPr id="12" name="角丸四角形 11"/>
          <p:cNvSpPr/>
          <p:nvPr/>
        </p:nvSpPr>
        <p:spPr>
          <a:xfrm>
            <a:off x="1800000" y="3528000"/>
            <a:ext cx="360000" cy="2160000"/>
          </a:xfrm>
          <a:prstGeom prst="roundRect">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kumimoji="1" lang="ja-JP" altLang="en-US" sz="1600" dirty="0" smtClean="0">
                <a:solidFill>
                  <a:schemeClr val="bg1"/>
                </a:solidFill>
                <a:latin typeface="BIZ UDPゴシック" panose="020B0400000000000000" pitchFamily="50" charset="-128"/>
                <a:ea typeface="BIZ UDPゴシック" panose="020B0400000000000000" pitchFamily="50" charset="-128"/>
              </a:rPr>
              <a:t>問</a:t>
            </a:r>
            <a:endParaRPr kumimoji="1" lang="en-US" altLang="ja-JP" sz="1600" dirty="0" smtClean="0">
              <a:solidFill>
                <a:schemeClr val="bg1"/>
              </a:solidFill>
              <a:latin typeface="BIZ UDPゴシック" panose="020B0400000000000000" pitchFamily="50" charset="-128"/>
              <a:ea typeface="BIZ UDPゴシック" panose="020B0400000000000000" pitchFamily="50" charset="-128"/>
            </a:endParaRPr>
          </a:p>
          <a:p>
            <a:pPr algn="ctr"/>
            <a:r>
              <a:rPr kumimoji="1" lang="ja-JP" altLang="en-US" sz="1600" dirty="0" smtClean="0">
                <a:solidFill>
                  <a:schemeClr val="bg1"/>
                </a:solidFill>
                <a:latin typeface="BIZ UDPゴシック" panose="020B0400000000000000" pitchFamily="50" charset="-128"/>
                <a:ea typeface="BIZ UDPゴシック" panose="020B0400000000000000" pitchFamily="50" charset="-128"/>
              </a:rPr>
              <a:t>題</a:t>
            </a:r>
            <a:r>
              <a:rPr kumimoji="1" lang="ja-JP" altLang="en-US" sz="1600" dirty="0">
                <a:solidFill>
                  <a:schemeClr val="bg1"/>
                </a:solidFill>
                <a:latin typeface="BIZ UDPゴシック" panose="020B0400000000000000" pitchFamily="50" charset="-128"/>
                <a:ea typeface="BIZ UDPゴシック" panose="020B0400000000000000" pitchFamily="50" charset="-128"/>
              </a:rPr>
              <a:t>の解決</a:t>
            </a:r>
          </a:p>
        </p:txBody>
      </p:sp>
      <p:sp>
        <p:nvSpPr>
          <p:cNvPr id="13" name="角丸四角形 12"/>
          <p:cNvSpPr/>
          <p:nvPr/>
        </p:nvSpPr>
        <p:spPr>
          <a:xfrm>
            <a:off x="2268000" y="5832000"/>
            <a:ext cx="2160000" cy="360000"/>
          </a:xfrm>
          <a:prstGeom prst="roundRect">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36000" tIns="36000" rIns="36000" bIns="36000" rtlCol="0" anchor="ctr"/>
          <a:lstStyle/>
          <a:p>
            <a:pPr algn="ctr"/>
            <a:r>
              <a:rPr kumimoji="1" lang="ja-JP" altLang="en-US" sz="1600" dirty="0">
                <a:solidFill>
                  <a:schemeClr val="bg1"/>
                </a:solidFill>
                <a:latin typeface="BIZ UDPゴシック" panose="020B0400000000000000" pitchFamily="50" charset="-128"/>
                <a:ea typeface="BIZ UDPゴシック" panose="020B0400000000000000" pitchFamily="50" charset="-128"/>
              </a:rPr>
              <a:t>行政主体の分野</a:t>
            </a:r>
          </a:p>
        </p:txBody>
      </p:sp>
      <p:sp>
        <p:nvSpPr>
          <p:cNvPr id="14" name="角丸四角形 13"/>
          <p:cNvSpPr/>
          <p:nvPr/>
        </p:nvSpPr>
        <p:spPr>
          <a:xfrm>
            <a:off x="4572000" y="5832000"/>
            <a:ext cx="2160000" cy="360000"/>
          </a:xfrm>
          <a:prstGeom prst="roundRect">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36000" tIns="36000" rIns="36000" bIns="36000" rtlCol="0" anchor="ctr"/>
          <a:lstStyle/>
          <a:p>
            <a:pPr algn="ctr"/>
            <a:r>
              <a:rPr lang="ja-JP" altLang="en-US" sz="1600" dirty="0">
                <a:solidFill>
                  <a:schemeClr val="bg1"/>
                </a:solidFill>
                <a:latin typeface="BIZ UDPゴシック" panose="020B0400000000000000" pitchFamily="50" charset="-128"/>
                <a:ea typeface="BIZ UDPゴシック" panose="020B0400000000000000" pitchFamily="50" charset="-128"/>
              </a:rPr>
              <a:t>社会</a:t>
            </a:r>
            <a:r>
              <a:rPr kumimoji="1" lang="ja-JP" altLang="en-US" sz="1600" dirty="0">
                <a:solidFill>
                  <a:schemeClr val="bg1"/>
                </a:solidFill>
                <a:latin typeface="BIZ UDPゴシック" panose="020B0400000000000000" pitchFamily="50" charset="-128"/>
                <a:ea typeface="BIZ UDPゴシック" panose="020B0400000000000000" pitchFamily="50" charset="-128"/>
              </a:rPr>
              <a:t>主体の分野</a:t>
            </a:r>
          </a:p>
        </p:txBody>
      </p:sp>
      <p:sp>
        <p:nvSpPr>
          <p:cNvPr id="51" name="テキスト ボックス 50"/>
          <p:cNvSpPr txBox="1"/>
          <p:nvPr/>
        </p:nvSpPr>
        <p:spPr>
          <a:xfrm>
            <a:off x="3168000" y="720000"/>
            <a:ext cx="2628000" cy="360000"/>
          </a:xfrm>
          <a:prstGeom prst="rect">
            <a:avLst/>
          </a:prstGeom>
          <a:noFill/>
        </p:spPr>
        <p:txBody>
          <a:bodyPr wrap="none" lIns="36000" tIns="36000" rIns="36000" bIns="36000" rtlCol="0" anchor="ctr" anchorCtr="0">
            <a:noAutofit/>
          </a:bodyPr>
          <a:lstStyle/>
          <a:p>
            <a:r>
              <a:rPr kumimoji="1" lang="en-US" altLang="ja-JP" dirty="0" smtClean="0">
                <a:latin typeface="BIZ UDPゴシック" panose="020B0400000000000000" pitchFamily="50" charset="-128"/>
                <a:ea typeface="BIZ UDPゴシック" panose="020B0400000000000000" pitchFamily="50" charset="-128"/>
              </a:rPr>
              <a:t>【</a:t>
            </a:r>
            <a:r>
              <a:rPr kumimoji="1" lang="ja-JP" altLang="en-US" dirty="0" smtClean="0">
                <a:latin typeface="BIZ UDPゴシック" panose="020B0400000000000000" pitchFamily="50" charset="-128"/>
                <a:ea typeface="BIZ UDPゴシック" panose="020B0400000000000000" pitchFamily="50" charset="-128"/>
              </a:rPr>
              <a:t>大阪府</a:t>
            </a:r>
            <a:r>
              <a:rPr kumimoji="1" lang="ja-JP" altLang="en-US" dirty="0">
                <a:latin typeface="BIZ UDPゴシック" panose="020B0400000000000000" pitchFamily="50" charset="-128"/>
                <a:ea typeface="BIZ UDPゴシック" panose="020B0400000000000000" pitchFamily="50" charset="-128"/>
              </a:rPr>
              <a:t>の改革取組</a:t>
            </a:r>
            <a:r>
              <a:rPr kumimoji="1" lang="ja-JP" altLang="en-US" dirty="0" smtClean="0">
                <a:latin typeface="BIZ UDPゴシック" panose="020B0400000000000000" pitchFamily="50" charset="-128"/>
                <a:ea typeface="BIZ UDPゴシック" panose="020B0400000000000000" pitchFamily="50" charset="-128"/>
              </a:rPr>
              <a:t>分析</a:t>
            </a:r>
            <a:r>
              <a:rPr lang="en-US" altLang="ja-JP" dirty="0" smtClean="0">
                <a:latin typeface="BIZ UDPゴシック" panose="020B0400000000000000" pitchFamily="50" charset="-128"/>
                <a:ea typeface="BIZ UDPゴシック" panose="020B0400000000000000" pitchFamily="50" charset="-128"/>
              </a:rPr>
              <a:t>】</a:t>
            </a:r>
            <a:endParaRPr kumimoji="1" lang="ja-JP" altLang="en-US" dirty="0">
              <a:latin typeface="BIZ UDPゴシック" panose="020B0400000000000000" pitchFamily="50" charset="-128"/>
              <a:ea typeface="BIZ UDPゴシック" panose="020B0400000000000000" pitchFamily="50" charset="-128"/>
            </a:endParaRPr>
          </a:p>
        </p:txBody>
      </p:sp>
      <p:sp>
        <p:nvSpPr>
          <p:cNvPr id="56" name="テキスト ボックス 55"/>
          <p:cNvSpPr txBox="1"/>
          <p:nvPr/>
        </p:nvSpPr>
        <p:spPr>
          <a:xfrm>
            <a:off x="2268000" y="6299999"/>
            <a:ext cx="2160000" cy="360000"/>
          </a:xfrm>
          <a:prstGeom prst="rect">
            <a:avLst/>
          </a:prstGeom>
          <a:noFill/>
          <a:ln>
            <a:solidFill>
              <a:schemeClr val="bg1">
                <a:lumMod val="50000"/>
              </a:schemeClr>
            </a:solidFill>
          </a:ln>
        </p:spPr>
        <p:txBody>
          <a:bodyPr wrap="none" lIns="36000" tIns="36000" rIns="36000" bIns="36000" rtlCol="0" anchor="ctr" anchorCtr="1">
            <a:noAutofit/>
          </a:bodyPr>
          <a:lstStyle/>
          <a:p>
            <a:r>
              <a:rPr kumimoji="1" lang="ja-JP" altLang="en-US" sz="1600" dirty="0">
                <a:latin typeface="BIZ UDPゴシック" panose="020B0400000000000000" pitchFamily="50" charset="-128"/>
                <a:ea typeface="BIZ UDPゴシック" panose="020B0400000000000000" pitchFamily="50" charset="-128"/>
              </a:rPr>
              <a:t>Ａ</a:t>
            </a:r>
            <a:r>
              <a:rPr lang="en-US" altLang="ja-JP" sz="1600" dirty="0">
                <a:latin typeface="BIZ UDPゴシック" panose="020B0400000000000000" pitchFamily="50" charset="-128"/>
                <a:ea typeface="BIZ UDPゴシック" panose="020B0400000000000000" pitchFamily="50" charset="-128"/>
              </a:rPr>
              <a:t>+</a:t>
            </a:r>
            <a:r>
              <a:rPr lang="ja-JP" altLang="en-US" sz="1600" dirty="0">
                <a:latin typeface="BIZ UDPゴシック" panose="020B0400000000000000" pitchFamily="50" charset="-128"/>
                <a:ea typeface="BIZ UDPゴシック" panose="020B0400000000000000" pitchFamily="50" charset="-128"/>
              </a:rPr>
              <a:t>Ｃ＝</a:t>
            </a:r>
            <a:r>
              <a:rPr lang="en-US" altLang="ja-JP" sz="1600" dirty="0">
                <a:latin typeface="BIZ UDPゴシック" panose="020B0400000000000000" pitchFamily="50" charset="-128"/>
                <a:ea typeface="BIZ UDPゴシック" panose="020B0400000000000000" pitchFamily="50" charset="-128"/>
              </a:rPr>
              <a:t>62</a:t>
            </a:r>
            <a:r>
              <a:rPr lang="ja-JP" altLang="en-US" sz="1600" dirty="0">
                <a:latin typeface="BIZ UDPゴシック" panose="020B0400000000000000" pitchFamily="50" charset="-128"/>
                <a:ea typeface="BIZ UDPゴシック" panose="020B0400000000000000" pitchFamily="50" charset="-128"/>
              </a:rPr>
              <a:t>（</a:t>
            </a:r>
            <a:r>
              <a:rPr lang="en-US" altLang="ja-JP" sz="1600" dirty="0">
                <a:latin typeface="BIZ UDPゴシック" panose="020B0400000000000000" pitchFamily="50" charset="-128"/>
                <a:ea typeface="BIZ UDPゴシック" panose="020B0400000000000000" pitchFamily="50" charset="-128"/>
              </a:rPr>
              <a:t>42</a:t>
            </a:r>
            <a:r>
              <a:rPr lang="ja-JP" altLang="en-US" sz="1600" dirty="0">
                <a:latin typeface="BIZ UDPゴシック" panose="020B0400000000000000" pitchFamily="50" charset="-128"/>
                <a:ea typeface="BIZ UDPゴシック" panose="020B0400000000000000" pitchFamily="50" charset="-128"/>
              </a:rPr>
              <a:t>％</a:t>
            </a:r>
            <a:r>
              <a:rPr lang="en-US" altLang="ja-JP" sz="1600" dirty="0">
                <a:latin typeface="BIZ UDPゴシック" panose="020B0400000000000000" pitchFamily="50" charset="-128"/>
                <a:ea typeface="BIZ UDPゴシック" panose="020B0400000000000000" pitchFamily="50" charset="-128"/>
              </a:rPr>
              <a:t>)</a:t>
            </a:r>
            <a:endParaRPr kumimoji="1" lang="ja-JP" altLang="en-US" sz="1600" dirty="0">
              <a:latin typeface="BIZ UDPゴシック" panose="020B0400000000000000" pitchFamily="50" charset="-128"/>
              <a:ea typeface="BIZ UDPゴシック" panose="020B0400000000000000" pitchFamily="50" charset="-128"/>
            </a:endParaRPr>
          </a:p>
        </p:txBody>
      </p:sp>
      <p:sp>
        <p:nvSpPr>
          <p:cNvPr id="57" name="テキスト ボックス 56"/>
          <p:cNvSpPr txBox="1"/>
          <p:nvPr/>
        </p:nvSpPr>
        <p:spPr>
          <a:xfrm>
            <a:off x="4572000" y="6299999"/>
            <a:ext cx="2160000" cy="360000"/>
          </a:xfrm>
          <a:prstGeom prst="rect">
            <a:avLst/>
          </a:prstGeom>
          <a:noFill/>
          <a:ln>
            <a:solidFill>
              <a:schemeClr val="bg1">
                <a:lumMod val="50000"/>
              </a:schemeClr>
            </a:solidFill>
          </a:ln>
        </p:spPr>
        <p:txBody>
          <a:bodyPr wrap="none" lIns="36000" tIns="36000" rIns="36000" bIns="36000" rtlCol="0" anchor="ctr" anchorCtr="1">
            <a:noAutofit/>
          </a:bodyPr>
          <a:lstStyle/>
          <a:p>
            <a:r>
              <a:rPr lang="ja-JP" altLang="en-US" sz="1600" dirty="0">
                <a:latin typeface="BIZ UDPゴシック" panose="020B0400000000000000" pitchFamily="50" charset="-128"/>
                <a:ea typeface="BIZ UDPゴシック" panose="020B0400000000000000" pitchFamily="50" charset="-128"/>
              </a:rPr>
              <a:t>Ｂ</a:t>
            </a:r>
            <a:r>
              <a:rPr lang="en-US" altLang="ja-JP" sz="1600" dirty="0">
                <a:latin typeface="BIZ UDPゴシック" panose="020B0400000000000000" pitchFamily="50" charset="-128"/>
                <a:ea typeface="BIZ UDPゴシック" panose="020B0400000000000000" pitchFamily="50" charset="-128"/>
              </a:rPr>
              <a:t>+</a:t>
            </a:r>
            <a:r>
              <a:rPr lang="ja-JP" altLang="en-US" sz="1600" dirty="0">
                <a:latin typeface="BIZ UDPゴシック" panose="020B0400000000000000" pitchFamily="50" charset="-128"/>
                <a:ea typeface="BIZ UDPゴシック" panose="020B0400000000000000" pitchFamily="50" charset="-128"/>
              </a:rPr>
              <a:t>Ｄ＝</a:t>
            </a:r>
            <a:r>
              <a:rPr lang="en-US" altLang="ja-JP" sz="1600" dirty="0">
                <a:latin typeface="BIZ UDPゴシック" panose="020B0400000000000000" pitchFamily="50" charset="-128"/>
                <a:ea typeface="BIZ UDPゴシック" panose="020B0400000000000000" pitchFamily="50" charset="-128"/>
              </a:rPr>
              <a:t>84</a:t>
            </a:r>
            <a:r>
              <a:rPr lang="ja-JP" altLang="en-US" sz="1600" dirty="0">
                <a:latin typeface="BIZ UDPゴシック" panose="020B0400000000000000" pitchFamily="50" charset="-128"/>
                <a:ea typeface="BIZ UDPゴシック" panose="020B0400000000000000" pitchFamily="50" charset="-128"/>
              </a:rPr>
              <a:t>（</a:t>
            </a:r>
            <a:r>
              <a:rPr lang="en-US" altLang="ja-JP" sz="1600" dirty="0">
                <a:latin typeface="BIZ UDPゴシック" panose="020B0400000000000000" pitchFamily="50" charset="-128"/>
                <a:ea typeface="BIZ UDPゴシック" panose="020B0400000000000000" pitchFamily="50" charset="-128"/>
              </a:rPr>
              <a:t>58</a:t>
            </a:r>
            <a:r>
              <a:rPr lang="ja-JP" altLang="en-US" sz="1600" dirty="0">
                <a:latin typeface="BIZ UDPゴシック" panose="020B0400000000000000" pitchFamily="50" charset="-128"/>
                <a:ea typeface="BIZ UDPゴシック" panose="020B0400000000000000" pitchFamily="50" charset="-128"/>
              </a:rPr>
              <a:t>％</a:t>
            </a:r>
            <a:r>
              <a:rPr lang="en-US" altLang="ja-JP" sz="1600" dirty="0">
                <a:latin typeface="BIZ UDPゴシック" panose="020B0400000000000000" pitchFamily="50" charset="-128"/>
                <a:ea typeface="BIZ UDPゴシック" panose="020B0400000000000000" pitchFamily="50" charset="-128"/>
              </a:rPr>
              <a:t>)</a:t>
            </a:r>
            <a:endParaRPr kumimoji="1" lang="ja-JP" altLang="en-US" sz="1600" dirty="0">
              <a:latin typeface="BIZ UDPゴシック" panose="020B0400000000000000" pitchFamily="50" charset="-128"/>
              <a:ea typeface="BIZ UDPゴシック" panose="020B0400000000000000" pitchFamily="50" charset="-128"/>
            </a:endParaRPr>
          </a:p>
        </p:txBody>
      </p:sp>
      <p:sp>
        <p:nvSpPr>
          <p:cNvPr id="58" name="テキスト ボックス 57"/>
          <p:cNvSpPr txBox="1"/>
          <p:nvPr/>
        </p:nvSpPr>
        <p:spPr>
          <a:xfrm>
            <a:off x="1368000" y="1260000"/>
            <a:ext cx="360000" cy="2160000"/>
          </a:xfrm>
          <a:prstGeom prst="rect">
            <a:avLst/>
          </a:prstGeom>
          <a:noFill/>
          <a:ln>
            <a:solidFill>
              <a:schemeClr val="bg1">
                <a:lumMod val="50000"/>
              </a:schemeClr>
            </a:solidFill>
          </a:ln>
        </p:spPr>
        <p:txBody>
          <a:bodyPr vert="eaVert" wrap="none" lIns="36000" tIns="36000" rIns="36000" bIns="36000" rtlCol="0">
            <a:noAutofit/>
          </a:bodyPr>
          <a:lstStyle/>
          <a:p>
            <a:pPr algn="ctr"/>
            <a:r>
              <a:rPr lang="ja-JP" altLang="en-US" sz="1600" dirty="0">
                <a:latin typeface="BIZ UDPゴシック" panose="020B0400000000000000" pitchFamily="50" charset="-128"/>
                <a:ea typeface="BIZ UDPゴシック" panose="020B0400000000000000" pitchFamily="50" charset="-128"/>
              </a:rPr>
              <a:t>Ｃ</a:t>
            </a:r>
            <a:r>
              <a:rPr lang="en-US" altLang="ja-JP" sz="1600" dirty="0">
                <a:latin typeface="BIZ UDPゴシック" panose="020B0400000000000000" pitchFamily="50" charset="-128"/>
                <a:ea typeface="BIZ UDPゴシック" panose="020B0400000000000000" pitchFamily="50" charset="-128"/>
              </a:rPr>
              <a:t>+</a:t>
            </a:r>
            <a:r>
              <a:rPr lang="ja-JP" altLang="en-US" sz="1600" dirty="0">
                <a:latin typeface="BIZ UDPゴシック" panose="020B0400000000000000" pitchFamily="50" charset="-128"/>
                <a:ea typeface="BIZ UDPゴシック" panose="020B0400000000000000" pitchFamily="50" charset="-128"/>
              </a:rPr>
              <a:t>Ｄ＝</a:t>
            </a:r>
            <a:r>
              <a:rPr lang="en-US" altLang="ja-JP" sz="1600" dirty="0">
                <a:latin typeface="BIZ UDPゴシック" panose="020B0400000000000000" pitchFamily="50" charset="-128"/>
                <a:ea typeface="BIZ UDPゴシック" panose="020B0400000000000000" pitchFamily="50" charset="-128"/>
              </a:rPr>
              <a:t>47</a:t>
            </a:r>
            <a:r>
              <a:rPr lang="ja-JP" altLang="en-US" sz="1600" dirty="0">
                <a:latin typeface="BIZ UDPゴシック" panose="020B0400000000000000" pitchFamily="50" charset="-128"/>
                <a:ea typeface="BIZ UDPゴシック" panose="020B0400000000000000" pitchFamily="50" charset="-128"/>
              </a:rPr>
              <a:t>（</a:t>
            </a:r>
            <a:r>
              <a:rPr lang="en-US" altLang="ja-JP" sz="1600" dirty="0">
                <a:latin typeface="BIZ UDPゴシック" panose="020B0400000000000000" pitchFamily="50" charset="-128"/>
                <a:ea typeface="BIZ UDPゴシック" panose="020B0400000000000000" pitchFamily="50" charset="-128"/>
              </a:rPr>
              <a:t>32</a:t>
            </a:r>
            <a:r>
              <a:rPr lang="ja-JP" altLang="en-US" sz="1600" dirty="0">
                <a:latin typeface="BIZ UDPゴシック" panose="020B0400000000000000" pitchFamily="50" charset="-128"/>
                <a:ea typeface="BIZ UDPゴシック" panose="020B0400000000000000" pitchFamily="50" charset="-128"/>
              </a:rPr>
              <a:t>％</a:t>
            </a:r>
            <a:r>
              <a:rPr lang="en-US" altLang="ja-JP" sz="1600" dirty="0">
                <a:latin typeface="BIZ UDPゴシック" panose="020B0400000000000000" pitchFamily="50" charset="-128"/>
                <a:ea typeface="BIZ UDPゴシック" panose="020B0400000000000000" pitchFamily="50" charset="-128"/>
              </a:rPr>
              <a:t>)</a:t>
            </a:r>
            <a:endParaRPr kumimoji="1" lang="ja-JP" altLang="en-US" sz="1600" dirty="0">
              <a:latin typeface="BIZ UDPゴシック" panose="020B0400000000000000" pitchFamily="50" charset="-128"/>
              <a:ea typeface="BIZ UDPゴシック" panose="020B0400000000000000" pitchFamily="50" charset="-128"/>
            </a:endParaRPr>
          </a:p>
        </p:txBody>
      </p:sp>
      <p:sp>
        <p:nvSpPr>
          <p:cNvPr id="60" name="テキスト ボックス 59"/>
          <p:cNvSpPr txBox="1"/>
          <p:nvPr/>
        </p:nvSpPr>
        <p:spPr>
          <a:xfrm>
            <a:off x="1368000" y="3528000"/>
            <a:ext cx="360000" cy="2160000"/>
          </a:xfrm>
          <a:prstGeom prst="rect">
            <a:avLst/>
          </a:prstGeom>
          <a:noFill/>
          <a:ln>
            <a:solidFill>
              <a:schemeClr val="bg1">
                <a:lumMod val="50000"/>
              </a:schemeClr>
            </a:solidFill>
          </a:ln>
        </p:spPr>
        <p:txBody>
          <a:bodyPr vert="eaVert" wrap="none" lIns="36000" tIns="36000" rIns="36000" bIns="36000" rtlCol="0">
            <a:noAutofit/>
          </a:bodyPr>
          <a:lstStyle/>
          <a:p>
            <a:pPr algn="ctr"/>
            <a:r>
              <a:rPr kumimoji="1" lang="ja-JP" altLang="en-US" sz="1600" dirty="0">
                <a:latin typeface="BIZ UDPゴシック" panose="020B0400000000000000" pitchFamily="50" charset="-128"/>
                <a:ea typeface="BIZ UDPゴシック" panose="020B0400000000000000" pitchFamily="50" charset="-128"/>
              </a:rPr>
              <a:t>Ａ</a:t>
            </a:r>
            <a:r>
              <a:rPr lang="en-US" altLang="ja-JP" sz="1600" dirty="0">
                <a:latin typeface="BIZ UDPゴシック" panose="020B0400000000000000" pitchFamily="50" charset="-128"/>
                <a:ea typeface="BIZ UDPゴシック" panose="020B0400000000000000" pitchFamily="50" charset="-128"/>
              </a:rPr>
              <a:t>+</a:t>
            </a:r>
            <a:r>
              <a:rPr lang="ja-JP" altLang="en-US" sz="1600" dirty="0">
                <a:latin typeface="BIZ UDPゴシック" panose="020B0400000000000000" pitchFamily="50" charset="-128"/>
                <a:ea typeface="BIZ UDPゴシック" panose="020B0400000000000000" pitchFamily="50" charset="-128"/>
              </a:rPr>
              <a:t>Ｂ＝</a:t>
            </a:r>
            <a:r>
              <a:rPr lang="en-US" altLang="ja-JP" sz="1600" dirty="0">
                <a:latin typeface="BIZ UDPゴシック" panose="020B0400000000000000" pitchFamily="50" charset="-128"/>
                <a:ea typeface="BIZ UDPゴシック" panose="020B0400000000000000" pitchFamily="50" charset="-128"/>
              </a:rPr>
              <a:t>99</a:t>
            </a:r>
            <a:r>
              <a:rPr lang="ja-JP" altLang="en-US" sz="1600" dirty="0">
                <a:latin typeface="BIZ UDPゴシック" panose="020B0400000000000000" pitchFamily="50" charset="-128"/>
                <a:ea typeface="BIZ UDPゴシック" panose="020B0400000000000000" pitchFamily="50" charset="-128"/>
              </a:rPr>
              <a:t>（</a:t>
            </a:r>
            <a:r>
              <a:rPr lang="en-US" altLang="ja-JP" sz="1600" dirty="0">
                <a:latin typeface="BIZ UDPゴシック" panose="020B0400000000000000" pitchFamily="50" charset="-128"/>
                <a:ea typeface="BIZ UDPゴシック" panose="020B0400000000000000" pitchFamily="50" charset="-128"/>
              </a:rPr>
              <a:t>68</a:t>
            </a:r>
            <a:r>
              <a:rPr lang="ja-JP" altLang="en-US" sz="1600" dirty="0">
                <a:latin typeface="BIZ UDPゴシック" panose="020B0400000000000000" pitchFamily="50" charset="-128"/>
                <a:ea typeface="BIZ UDPゴシック" panose="020B0400000000000000" pitchFamily="50" charset="-128"/>
              </a:rPr>
              <a:t>％</a:t>
            </a:r>
            <a:r>
              <a:rPr lang="en-US" altLang="ja-JP" sz="1600" dirty="0">
                <a:latin typeface="BIZ UDPゴシック" panose="020B0400000000000000" pitchFamily="50" charset="-128"/>
                <a:ea typeface="BIZ UDPゴシック" panose="020B0400000000000000" pitchFamily="50" charset="-128"/>
              </a:rPr>
              <a:t>)</a:t>
            </a:r>
            <a:endParaRPr kumimoji="1" lang="ja-JP" altLang="en-US" sz="1600" dirty="0">
              <a:latin typeface="BIZ UDPゴシック" panose="020B0400000000000000" pitchFamily="50" charset="-128"/>
              <a:ea typeface="BIZ UDPゴシック" panose="020B0400000000000000" pitchFamily="50" charset="-128"/>
            </a:endParaRPr>
          </a:p>
        </p:txBody>
      </p:sp>
      <p:sp>
        <p:nvSpPr>
          <p:cNvPr id="69" name="円/楕円 68"/>
          <p:cNvSpPr/>
          <p:nvPr/>
        </p:nvSpPr>
        <p:spPr>
          <a:xfrm>
            <a:off x="3815999" y="3168000"/>
            <a:ext cx="1440000" cy="720000"/>
          </a:xfrm>
          <a:prstGeom prst="ellipse">
            <a:avLst/>
          </a:prstGeom>
          <a:ln>
            <a:solidFill>
              <a:schemeClr val="tx2"/>
            </a:solidFill>
          </a:ln>
          <a:effectLst>
            <a:glow rad="63500">
              <a:schemeClr val="accent1">
                <a:satMod val="175000"/>
                <a:alpha val="40000"/>
              </a:schemeClr>
            </a:glow>
          </a:effectLst>
        </p:spPr>
        <p:style>
          <a:lnRef idx="2">
            <a:schemeClr val="dk1"/>
          </a:lnRef>
          <a:fillRef idx="1">
            <a:schemeClr val="lt1"/>
          </a:fillRef>
          <a:effectRef idx="0">
            <a:schemeClr val="dk1"/>
          </a:effectRef>
          <a:fontRef idx="minor">
            <a:schemeClr val="dk1"/>
          </a:fontRef>
        </p:style>
        <p:txBody>
          <a:bodyPr wrap="none" lIns="36000" tIns="36000" rIns="36000" bIns="36000" rtlCol="0" anchor="ctr"/>
          <a:lstStyle/>
          <a:p>
            <a:pPr algn="ctr"/>
            <a:r>
              <a:rPr kumimoji="1" lang="ja-JP" altLang="en-US" sz="1600" dirty="0">
                <a:solidFill>
                  <a:schemeClr val="tx1"/>
                </a:solidFill>
                <a:latin typeface="BIZ UDPゴシック" panose="020B0400000000000000" pitchFamily="50" charset="-128"/>
                <a:ea typeface="BIZ UDPゴシック" panose="020B0400000000000000" pitchFamily="50" charset="-128"/>
              </a:rPr>
              <a:t>全項目数</a:t>
            </a:r>
            <a:endParaRPr kumimoji="1" lang="en-US" altLang="ja-JP" sz="1600" dirty="0">
              <a:solidFill>
                <a:schemeClr val="tx1"/>
              </a:solidFill>
              <a:latin typeface="BIZ UDPゴシック" panose="020B0400000000000000" pitchFamily="50" charset="-128"/>
              <a:ea typeface="BIZ UDPゴシック" panose="020B0400000000000000" pitchFamily="50" charset="-128"/>
            </a:endParaRPr>
          </a:p>
          <a:p>
            <a:pPr algn="ctr"/>
            <a:r>
              <a:rPr lang="en-US" altLang="ja-JP" sz="1600" dirty="0">
                <a:solidFill>
                  <a:schemeClr val="tx1"/>
                </a:solidFill>
                <a:latin typeface="BIZ UDPゴシック" panose="020B0400000000000000" pitchFamily="50" charset="-128"/>
                <a:ea typeface="BIZ UDPゴシック" panose="020B0400000000000000" pitchFamily="50" charset="-128"/>
              </a:rPr>
              <a:t>146</a:t>
            </a:r>
            <a:endParaRPr kumimoji="1" lang="ja-JP" altLang="en-US" sz="1600" dirty="0">
              <a:solidFill>
                <a:schemeClr val="tx1"/>
              </a:solidFill>
              <a:latin typeface="BIZ UDPゴシック" panose="020B0400000000000000" pitchFamily="50" charset="-128"/>
              <a:ea typeface="BIZ UDPゴシック" panose="020B0400000000000000" pitchFamily="50" charset="-128"/>
            </a:endParaRPr>
          </a:p>
        </p:txBody>
      </p:sp>
      <p:sp>
        <p:nvSpPr>
          <p:cNvPr id="21" name="スライド番号プレースホルダー 3"/>
          <p:cNvSpPr txBox="1">
            <a:spLocks/>
          </p:cNvSpPr>
          <p:nvPr/>
        </p:nvSpPr>
        <p:spPr>
          <a:xfrm>
            <a:off x="8640000" y="6552000"/>
            <a:ext cx="432000" cy="288000"/>
          </a:xfrm>
          <a:prstGeom prst="rect">
            <a:avLst/>
          </a:prstGeom>
        </p:spPr>
        <p:txBody>
          <a:bodyPr vert="horz" lIns="36000" tIns="36000" rIns="36000" bIns="36000" rtlCol="0" anchor="ctr"/>
          <a:lstStyle>
            <a:defPPr>
              <a:defRPr lang="ja-JP"/>
            </a:defPPr>
            <a:lvl1pPr marL="0" algn="r" defTabSz="914400" rtl="0" eaLnBrk="1" latinLnBrk="0" hangingPunct="1">
              <a:defRPr kumimoji="1" sz="14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138CA411-231B-42B9-AF63-97A64194AA60}" type="slidenum">
              <a:rPr lang="ja-JP" altLang="en-US" smtClean="0"/>
              <a:pPr/>
              <a:t>44</a:t>
            </a:fld>
            <a:endParaRPr lang="ja-JP" altLang="en-US" dirty="0"/>
          </a:p>
        </p:txBody>
      </p:sp>
    </p:spTree>
    <p:extLst>
      <p:ext uri="{BB962C8B-B14F-4D97-AF65-F5344CB8AC3E}">
        <p14:creationId xmlns:p14="http://schemas.microsoft.com/office/powerpoint/2010/main" val="162080506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グループ化 16">
            <a:extLst>
              <a:ext uri="{FF2B5EF4-FFF2-40B4-BE49-F238E27FC236}">
                <a16:creationId xmlns:a16="http://schemas.microsoft.com/office/drawing/2014/main" id="{6A845740-E9BE-F147-9C04-0B5B92FBAF00}"/>
              </a:ext>
            </a:extLst>
          </p:cNvPr>
          <p:cNvGrpSpPr/>
          <p:nvPr/>
        </p:nvGrpSpPr>
        <p:grpSpPr>
          <a:xfrm>
            <a:off x="60192" y="300220"/>
            <a:ext cx="3759112" cy="2611501"/>
            <a:chOff x="-5677" y="333234"/>
            <a:chExt cx="3856929" cy="1736633"/>
          </a:xfrm>
        </p:grpSpPr>
        <p:sp>
          <p:nvSpPr>
            <p:cNvPr id="18" name="正方形/長方形 17">
              <a:extLst>
                <a:ext uri="{FF2B5EF4-FFF2-40B4-BE49-F238E27FC236}">
                  <a16:creationId xmlns:a16="http://schemas.microsoft.com/office/drawing/2014/main" id="{BB82E749-CBE1-B1F8-A95E-3319E82D5552}"/>
                </a:ext>
              </a:extLst>
            </p:cNvPr>
            <p:cNvSpPr/>
            <p:nvPr/>
          </p:nvSpPr>
          <p:spPr>
            <a:xfrm>
              <a:off x="39940" y="343725"/>
              <a:ext cx="3811312" cy="1726142"/>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tabLst/>
                <a:defRPr/>
              </a:pPr>
              <a:endParaRPr kumimoji="1" lang="ja-JP" altLang="en-US" sz="600" b="0" i="0" u="none" strike="noStrike" kern="1200" cap="none" spc="0" normalizeH="0" baseline="0" noProof="0" dirty="0">
                <a:ln>
                  <a:noFill/>
                </a:ln>
                <a:solidFill>
                  <a:schemeClr val="tx1"/>
                </a:solidFill>
                <a:effectLst/>
                <a:uLnTx/>
                <a:uFillTx/>
                <a:latin typeface="Calibri"/>
                <a:ea typeface="ＭＳ Ｐゴシック" panose="020B0600070205080204" pitchFamily="50" charset="-128"/>
                <a:cs typeface="+mn-cs"/>
              </a:endParaRPr>
            </a:p>
          </p:txBody>
        </p:sp>
        <p:sp>
          <p:nvSpPr>
            <p:cNvPr id="19" name="テキスト ボックス 18">
              <a:extLst>
                <a:ext uri="{FF2B5EF4-FFF2-40B4-BE49-F238E27FC236}">
                  <a16:creationId xmlns:a16="http://schemas.microsoft.com/office/drawing/2014/main" id="{B8D82623-F888-67CC-392B-B126C276BEA9}"/>
                </a:ext>
              </a:extLst>
            </p:cNvPr>
            <p:cNvSpPr txBox="1"/>
            <p:nvPr/>
          </p:nvSpPr>
          <p:spPr>
            <a:xfrm>
              <a:off x="-5677" y="333234"/>
              <a:ext cx="3744416" cy="154464"/>
            </a:xfrm>
            <a:prstGeom prst="rect">
              <a:avLst/>
            </a:prstGeom>
            <a:noFill/>
          </p:spPr>
          <p:txBody>
            <a:bodyPr wrap="square" rtlCol="0">
              <a:spAutoFit/>
            </a:bodyPr>
            <a:lstStyle/>
            <a:p>
              <a:pPr marL="0" marR="0" lvl="0" indent="0" algn="l" defTabSz="914400" rtl="0" eaLnBrk="1" fontAlgn="auto" latinLnBrk="0" hangingPunct="1">
                <a:spcBef>
                  <a:spcPts val="0"/>
                </a:spcBef>
                <a:spcAft>
                  <a:spcPts val="0"/>
                </a:spcAft>
                <a:buClrTx/>
                <a:buSzTx/>
                <a:buFontTx/>
                <a:buNone/>
                <a:tabLst/>
                <a:defRPr/>
              </a:pPr>
              <a:r>
                <a:rPr kumimoji="1" lang="ja-JP" altLang="en-US" sz="900" b="1" i="0" u="sng"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Ｃ　インフラ戦略　　１４項目</a:t>
              </a:r>
              <a:endParaRPr kumimoji="1" lang="en-US" altLang="ja-JP" sz="900" b="1" i="0" u="sng"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endParaRPr>
            </a:p>
          </p:txBody>
        </p:sp>
      </p:grpSp>
      <p:sp>
        <p:nvSpPr>
          <p:cNvPr id="8" name="正方形/長方形 7"/>
          <p:cNvSpPr/>
          <p:nvPr/>
        </p:nvSpPr>
        <p:spPr>
          <a:xfrm>
            <a:off x="5078507" y="3106220"/>
            <a:ext cx="4048798" cy="3704704"/>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tabLst/>
              <a:defRPr/>
            </a:pPr>
            <a:endPar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endParaRPr>
          </a:p>
        </p:txBody>
      </p:sp>
      <p:sp>
        <p:nvSpPr>
          <p:cNvPr id="12" name="テキスト ボックス 11"/>
          <p:cNvSpPr txBox="1"/>
          <p:nvPr/>
        </p:nvSpPr>
        <p:spPr>
          <a:xfrm>
            <a:off x="5048376" y="3064238"/>
            <a:ext cx="3765315" cy="230832"/>
          </a:xfrm>
          <a:prstGeom prst="rect">
            <a:avLst/>
          </a:prstGeom>
          <a:noFill/>
        </p:spPr>
        <p:txBody>
          <a:bodyPr wrap="square" rtlCol="0">
            <a:spAutoFit/>
          </a:bodyPr>
          <a:lstStyle/>
          <a:p>
            <a:pPr marL="0" marR="0" lvl="0" indent="0" algn="l" defTabSz="914400" rtl="0" eaLnBrk="1" fontAlgn="auto" latinLnBrk="0" hangingPunct="1">
              <a:spcBef>
                <a:spcPts val="0"/>
              </a:spcBef>
              <a:spcAft>
                <a:spcPts val="0"/>
              </a:spcAft>
              <a:buClrTx/>
              <a:buSzTx/>
              <a:buFontTx/>
              <a:buNone/>
              <a:tabLst/>
              <a:defRPr/>
            </a:pPr>
            <a:r>
              <a:rPr kumimoji="1" lang="ja-JP" altLang="en-US" sz="900" b="1" i="0" u="sng"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Ｂ　社会政策のイノベーション　　５１項目　　</a:t>
            </a:r>
            <a:endParaRPr kumimoji="1" lang="en-US" altLang="ja-JP" sz="900" b="1" i="0" u="sng"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endParaRPr>
          </a:p>
        </p:txBody>
      </p:sp>
      <p:sp>
        <p:nvSpPr>
          <p:cNvPr id="34" name="角丸四角形 33"/>
          <p:cNvSpPr/>
          <p:nvPr/>
        </p:nvSpPr>
        <p:spPr>
          <a:xfrm>
            <a:off x="5116418" y="3567317"/>
            <a:ext cx="2079124" cy="2058500"/>
          </a:xfrm>
          <a:prstGeom prst="roundRect">
            <a:avLst>
              <a:gd name="adj" fmla="val 1288"/>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0" bIns="36000" rtlCol="0" anchor="t"/>
          <a:lstStyle/>
          <a:p>
            <a:pPr marL="0" marR="0" lvl="0" indent="0" algn="l" defTabSz="914400" rtl="0" eaLnBrk="1" fontAlgn="auto" latinLnBrk="0" hangingPunct="1">
              <a:spcBef>
                <a:spcPts val="0"/>
              </a:spcBef>
              <a:spcAft>
                <a:spcPts val="0"/>
              </a:spcAft>
              <a:buClrTx/>
              <a:buSzTx/>
              <a:buFontTx/>
              <a:buNone/>
              <a:tabLst/>
              <a:defRPr/>
            </a:pPr>
            <a:r>
              <a:rPr kumimoji="1" lang="ja-JP" altLang="en-US" sz="6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＜２．政策の刷新（教育）＞</a:t>
            </a:r>
          </a:p>
          <a:p>
            <a:pPr marL="85725" marR="0" lvl="0" indent="-85725" algn="l" defTabSz="914400" rtl="0" eaLnBrk="1" fontAlgn="auto" latinLnBrk="0" hangingPunct="1">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a:t>
            </a:r>
            <a:r>
              <a:rPr lang="en-US" altLang="ja-JP" sz="600" dirty="0">
                <a:solidFill>
                  <a:schemeClr val="tx1"/>
                </a:solidFill>
                <a:latin typeface="BIZ UDゴシック" panose="020B0400000000000000" pitchFamily="49" charset="-128"/>
                <a:ea typeface="BIZ UDゴシック" panose="020B0400000000000000" pitchFamily="49" charset="-128"/>
              </a:rPr>
              <a:t>50</a:t>
            </a: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知事と教育委員会の関係再構築</a:t>
            </a:r>
            <a:endPar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endParaRPr>
          </a:p>
          <a:p>
            <a:pPr marL="85725" indent="-85725">
              <a:defRPr/>
            </a:pPr>
            <a:r>
              <a:rPr lang="en-US" altLang="ja-JP" sz="600" dirty="0">
                <a:solidFill>
                  <a:schemeClr val="tx1"/>
                </a:solidFill>
                <a:latin typeface="BIZ UDゴシック" panose="020B0400000000000000" pitchFamily="49" charset="-128"/>
                <a:ea typeface="BIZ UDゴシック" panose="020B0400000000000000" pitchFamily="49" charset="-128"/>
              </a:rPr>
              <a:t>(51)</a:t>
            </a:r>
            <a:r>
              <a:rPr lang="ja-JP" altLang="en-US" sz="600" dirty="0">
                <a:solidFill>
                  <a:schemeClr val="tx1"/>
                </a:solidFill>
                <a:latin typeface="BIZ UDゴシック" panose="020B0400000000000000" pitchFamily="49" charset="-128"/>
                <a:ea typeface="BIZ UDゴシック" panose="020B0400000000000000" pitchFamily="49" charset="-128"/>
              </a:rPr>
              <a:t>教育庁の創設</a:t>
            </a:r>
            <a:endParaRPr lang="en-US" altLang="ja-JP" sz="600" dirty="0">
              <a:solidFill>
                <a:schemeClr val="tx1"/>
              </a:solidFill>
              <a:latin typeface="BIZ UDゴシック" panose="020B0400000000000000" pitchFamily="49" charset="-128"/>
              <a:ea typeface="BIZ UDゴシック" panose="020B0400000000000000" pitchFamily="49" charset="-128"/>
            </a:endParaRPr>
          </a:p>
          <a:p>
            <a:pPr marL="85725" marR="0" lvl="0" indent="-85725" algn="l" defTabSz="914400" rtl="0" eaLnBrk="1" fontAlgn="auto" latinLnBrk="0" hangingPunct="1">
              <a:spcBef>
                <a:spcPts val="0"/>
              </a:spcBef>
              <a:spcAft>
                <a:spcPts val="0"/>
              </a:spcAft>
              <a:buClrTx/>
              <a:buSzTx/>
              <a:buFontTx/>
              <a:buNone/>
              <a:tabLst/>
              <a:defRPr/>
            </a:pPr>
            <a:r>
              <a:rPr lang="en-US" altLang="ja-JP" sz="600" dirty="0">
                <a:solidFill>
                  <a:schemeClr val="tx1"/>
                </a:solidFill>
                <a:latin typeface="BIZ UDゴシック" panose="020B0400000000000000" pitchFamily="49" charset="-128"/>
                <a:ea typeface="BIZ UDゴシック" panose="020B0400000000000000" pitchFamily="49" charset="-128"/>
              </a:rPr>
              <a:t>(52)</a:t>
            </a:r>
            <a:r>
              <a:rPr lang="ja-JP" altLang="en-US" sz="600" dirty="0">
                <a:solidFill>
                  <a:schemeClr val="tx1"/>
                </a:solidFill>
                <a:latin typeface="BIZ UDゴシック" panose="020B0400000000000000" pitchFamily="49" charset="-128"/>
                <a:ea typeface="BIZ UDゴシック" panose="020B0400000000000000" pitchFamily="49" charset="-128"/>
              </a:rPr>
              <a:t>公私連携の取組</a:t>
            </a:r>
            <a:endPar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endParaRPr>
          </a:p>
          <a:p>
            <a:pPr marL="85725" marR="0" lvl="0" indent="-85725" algn="l" defTabSz="914400" rtl="0" eaLnBrk="1" fontAlgn="auto" latinLnBrk="0" hangingPunct="1">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(53)</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校長マネジメントの推進</a:t>
            </a:r>
          </a:p>
          <a:p>
            <a:pPr marL="85725" lvl="0" indent="-85725">
              <a:defRPr/>
            </a:pPr>
            <a:r>
              <a:rPr lang="en-US" altLang="ja-JP" sz="600" dirty="0">
                <a:solidFill>
                  <a:schemeClr val="tx1"/>
                </a:solidFill>
                <a:latin typeface="BIZ UDゴシック" panose="020B0400000000000000" pitchFamily="49" charset="-128"/>
                <a:ea typeface="BIZ UDゴシック" panose="020B0400000000000000" pitchFamily="49" charset="-128"/>
              </a:rPr>
              <a:t>(54)</a:t>
            </a:r>
            <a:r>
              <a:rPr lang="ja-JP" altLang="en-US" sz="600" dirty="0">
                <a:solidFill>
                  <a:schemeClr val="tx1"/>
                </a:solidFill>
                <a:latin typeface="BIZ UDゴシック" panose="020B0400000000000000" pitchFamily="49" charset="-128"/>
                <a:ea typeface="BIZ UDゴシック" panose="020B0400000000000000" pitchFamily="49" charset="-128"/>
              </a:rPr>
              <a:t>南河内地域における中高一貫校設置</a:t>
            </a:r>
            <a:endPar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endParaRPr>
          </a:p>
          <a:p>
            <a:pPr marL="85725" marR="0" lvl="0" indent="-85725" algn="l" defTabSz="914400" rtl="0" eaLnBrk="1" fontAlgn="auto" latinLnBrk="0" hangingPunct="1">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a:t>
            </a:r>
            <a:r>
              <a:rPr lang="en-US" altLang="ja-JP" sz="600" dirty="0">
                <a:solidFill>
                  <a:schemeClr val="tx1"/>
                </a:solidFill>
                <a:latin typeface="BIZ UDゴシック" panose="020B0400000000000000" pitchFamily="49" charset="-128"/>
                <a:ea typeface="BIZ UDゴシック" panose="020B0400000000000000" pitchFamily="49" charset="-128"/>
              </a:rPr>
              <a:t>55</a:t>
            </a: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小中学校の児童生徒の学力向上に向けた緊急対策、重点支援</a:t>
            </a:r>
            <a:endPar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endParaRPr>
          </a:p>
          <a:p>
            <a:pPr marL="85725" marR="0" lvl="0" indent="-85725" algn="l" defTabSz="914400" rtl="0" eaLnBrk="1" fontAlgn="auto" latinLnBrk="0" hangingPunct="1">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(56)</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英語教育の推進（小中学校）</a:t>
            </a:r>
            <a:endPar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endParaRPr>
          </a:p>
          <a:p>
            <a:pPr marL="85725" marR="0" lvl="0" indent="-85725" algn="l" defTabSz="914400" rtl="0" eaLnBrk="1" fontAlgn="auto" latinLnBrk="0" hangingPunct="1">
              <a:spcBef>
                <a:spcPts val="0"/>
              </a:spcBef>
              <a:spcAft>
                <a:spcPts val="0"/>
              </a:spcAft>
              <a:buClrTx/>
              <a:buSzTx/>
              <a:buFontTx/>
              <a:buNone/>
              <a:tabLst/>
              <a:defRPr/>
            </a:pPr>
            <a:r>
              <a:rPr lang="en-US" altLang="ja-JP" sz="600" dirty="0">
                <a:solidFill>
                  <a:schemeClr val="tx1"/>
                </a:solidFill>
                <a:latin typeface="BIZ UDゴシック" panose="020B0400000000000000" pitchFamily="49" charset="-128"/>
                <a:ea typeface="BIZ UDゴシック" panose="020B0400000000000000" pitchFamily="49" charset="-128"/>
              </a:rPr>
              <a:t>(57)</a:t>
            </a:r>
            <a:r>
              <a:rPr lang="ja-JP" altLang="en-US" sz="600" dirty="0">
                <a:solidFill>
                  <a:schemeClr val="tx1"/>
                </a:solidFill>
                <a:latin typeface="BIZ UDゴシック" panose="020B0400000000000000" pitchFamily="49" charset="-128"/>
                <a:ea typeface="BIZ UDゴシック" panose="020B0400000000000000" pitchFamily="49" charset="-128"/>
              </a:rPr>
              <a:t>中学校への給食導入</a:t>
            </a:r>
          </a:p>
          <a:p>
            <a:pPr marL="85725" indent="-85725">
              <a:defRPr/>
            </a:pPr>
            <a:r>
              <a:rPr lang="en-US" altLang="ja-JP" sz="600" dirty="0">
                <a:solidFill>
                  <a:schemeClr val="tx1"/>
                </a:solidFill>
                <a:latin typeface="BIZ UDゴシック" panose="020B0400000000000000" pitchFamily="49" charset="-128"/>
                <a:ea typeface="BIZ UDゴシック" panose="020B0400000000000000" pitchFamily="49" charset="-128"/>
              </a:rPr>
              <a:t>(58)</a:t>
            </a:r>
            <a:r>
              <a:rPr lang="ja-JP" altLang="en-US" sz="600" dirty="0">
                <a:solidFill>
                  <a:schemeClr val="tx1"/>
                </a:solidFill>
                <a:latin typeface="BIZ UDゴシック" panose="020B0400000000000000" pitchFamily="49" charset="-128"/>
                <a:ea typeface="BIZ UDゴシック" panose="020B0400000000000000" pitchFamily="49" charset="-128"/>
              </a:rPr>
              <a:t>小中学校生徒指導体制の推進</a:t>
            </a:r>
            <a:endParaRPr lang="en-US" altLang="ja-JP" sz="600" dirty="0">
              <a:solidFill>
                <a:schemeClr val="tx1"/>
              </a:solidFill>
              <a:latin typeface="BIZ UDゴシック" panose="020B0400000000000000" pitchFamily="49" charset="-128"/>
              <a:ea typeface="BIZ UDゴシック" panose="020B0400000000000000" pitchFamily="49" charset="-128"/>
            </a:endParaRPr>
          </a:p>
          <a:p>
            <a:pPr marL="85725" indent="-85725">
              <a:defRPr/>
            </a:pPr>
            <a:r>
              <a:rPr lang="en-US" altLang="ja-JP" sz="600" u="sng" dirty="0">
                <a:solidFill>
                  <a:schemeClr val="tx1"/>
                </a:solidFill>
                <a:latin typeface="BIZ UDゴシック" panose="020B0400000000000000" pitchFamily="49" charset="-128"/>
                <a:ea typeface="BIZ UDゴシック" panose="020B0400000000000000" pitchFamily="49" charset="-128"/>
              </a:rPr>
              <a:t>(59)</a:t>
            </a:r>
            <a:r>
              <a:rPr lang="ja-JP" altLang="en-US" sz="600" u="sng" dirty="0">
                <a:solidFill>
                  <a:schemeClr val="tx1"/>
                </a:solidFill>
                <a:latin typeface="BIZ UDゴシック" panose="020B0400000000000000" pitchFamily="49" charset="-128"/>
                <a:ea typeface="BIZ UDゴシック" panose="020B0400000000000000" pitchFamily="49" charset="-128"/>
              </a:rPr>
              <a:t>いじめ対策（高校・支援含む）</a:t>
            </a:r>
            <a:endParaRPr lang="en-US" altLang="ja-JP" sz="600" u="sng" dirty="0">
              <a:solidFill>
                <a:schemeClr val="tx1"/>
              </a:solidFill>
              <a:latin typeface="BIZ UDゴシック" panose="020B0400000000000000" pitchFamily="49" charset="-128"/>
              <a:ea typeface="BIZ UDゴシック" panose="020B0400000000000000" pitchFamily="49" charset="-128"/>
            </a:endParaRPr>
          </a:p>
          <a:p>
            <a:pPr marL="85725" marR="0" lvl="0" indent="-85725" algn="l" defTabSz="914400" rtl="0" eaLnBrk="1" fontAlgn="auto" latinLnBrk="0" hangingPunct="1">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a:t>
            </a:r>
            <a:r>
              <a:rPr lang="en-US" altLang="ja-JP" sz="600" dirty="0">
                <a:solidFill>
                  <a:schemeClr val="tx1"/>
                </a:solidFill>
                <a:latin typeface="BIZ UDゴシック" panose="020B0400000000000000" pitchFamily="49" charset="-128"/>
                <a:ea typeface="BIZ UDゴシック" panose="020B0400000000000000" pitchFamily="49" charset="-128"/>
              </a:rPr>
              <a:t>60</a:t>
            </a: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府立高校入学者選抜制度の改善</a:t>
            </a:r>
            <a:endPar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endParaRPr>
          </a:p>
          <a:p>
            <a:pPr marL="85725" marR="0" lvl="0" indent="-85725" algn="l" defTabSz="914400" rtl="0" eaLnBrk="1" fontAlgn="auto" latinLnBrk="0" hangingPunct="1">
              <a:spcBef>
                <a:spcPts val="0"/>
              </a:spcBef>
              <a:spcAft>
                <a:spcPts val="0"/>
              </a:spcAft>
              <a:buClrTx/>
              <a:buSzTx/>
              <a:buFontTx/>
              <a:buNone/>
              <a:tabLst/>
              <a:defRPr/>
            </a:pPr>
            <a:r>
              <a:rPr lang="en-US" altLang="ja-JP" sz="600" dirty="0">
                <a:solidFill>
                  <a:schemeClr val="tx1"/>
                </a:solidFill>
                <a:latin typeface="BIZ UDゴシック" panose="020B0400000000000000" pitchFamily="49" charset="-128"/>
                <a:ea typeface="BIZ UDゴシック" panose="020B0400000000000000" pitchFamily="49" charset="-128"/>
              </a:rPr>
              <a:t>(61)</a:t>
            </a:r>
            <a:r>
              <a:rPr lang="ja-JP" altLang="en-US" sz="600" dirty="0">
                <a:solidFill>
                  <a:schemeClr val="tx1"/>
                </a:solidFill>
                <a:latin typeface="BIZ UDゴシック" panose="020B0400000000000000" pitchFamily="49" charset="-128"/>
                <a:ea typeface="BIZ UDゴシック" panose="020B0400000000000000" pitchFamily="49" charset="-128"/>
              </a:rPr>
              <a:t>グローバルリーダーズハイスクールの設置等（高校）</a:t>
            </a:r>
          </a:p>
          <a:p>
            <a:pPr marL="85725" lvl="0" indent="-85725">
              <a:defRPr/>
            </a:pPr>
            <a:r>
              <a:rPr lang="en-US" altLang="ja-JP" sz="600" u="sng" dirty="0">
                <a:solidFill>
                  <a:schemeClr val="tx1"/>
                </a:solidFill>
                <a:latin typeface="BIZ UDゴシック" panose="020B0400000000000000" pitchFamily="49" charset="-128"/>
                <a:ea typeface="BIZ UDゴシック" panose="020B0400000000000000" pitchFamily="49" charset="-128"/>
              </a:rPr>
              <a:t>(63)</a:t>
            </a:r>
            <a:r>
              <a:rPr lang="ja-JP" altLang="en-US" sz="600" u="sng" dirty="0">
                <a:solidFill>
                  <a:schemeClr val="tx1"/>
                </a:solidFill>
                <a:latin typeface="BIZ UDゴシック" panose="020B0400000000000000" pitchFamily="49" charset="-128"/>
                <a:ea typeface="BIZ UDゴシック" panose="020B0400000000000000" pitchFamily="49" charset="-128"/>
              </a:rPr>
              <a:t>工業系高校の充実強化</a:t>
            </a:r>
          </a:p>
          <a:p>
            <a:pPr marL="85725" lvl="0" indent="-85725">
              <a:defRPr/>
            </a:pPr>
            <a:r>
              <a:rPr lang="en-US" altLang="ja-JP" sz="600" u="sng" dirty="0">
                <a:solidFill>
                  <a:schemeClr val="tx1"/>
                </a:solidFill>
                <a:latin typeface="BIZ UDゴシック" panose="020B0400000000000000" pitchFamily="49" charset="-128"/>
                <a:ea typeface="BIZ UDゴシック" panose="020B0400000000000000" pitchFamily="49" charset="-128"/>
              </a:rPr>
              <a:t>(64)</a:t>
            </a:r>
            <a:r>
              <a:rPr lang="ja-JP" altLang="en-US" sz="600" u="sng" dirty="0">
                <a:solidFill>
                  <a:schemeClr val="tx1"/>
                </a:solidFill>
                <a:latin typeface="BIZ UDゴシック" panose="020B0400000000000000" pitchFamily="49" charset="-128"/>
                <a:ea typeface="BIZ UDゴシック" panose="020B0400000000000000" pitchFamily="49" charset="-128"/>
              </a:rPr>
              <a:t>府立高校</a:t>
            </a:r>
            <a:r>
              <a:rPr lang="en-US" altLang="ja-JP" sz="600" u="sng" dirty="0">
                <a:solidFill>
                  <a:schemeClr val="tx1"/>
                </a:solidFill>
                <a:latin typeface="BIZ UDゴシック" panose="020B0400000000000000" pitchFamily="49" charset="-128"/>
                <a:ea typeface="BIZ UDゴシック" panose="020B0400000000000000" pitchFamily="49" charset="-128"/>
              </a:rPr>
              <a:t>ICT</a:t>
            </a:r>
            <a:r>
              <a:rPr lang="ja-JP" altLang="en-US" sz="600" u="sng" dirty="0">
                <a:solidFill>
                  <a:schemeClr val="tx1"/>
                </a:solidFill>
                <a:latin typeface="BIZ UDゴシック" panose="020B0400000000000000" pitchFamily="49" charset="-128"/>
                <a:ea typeface="BIZ UDゴシック" panose="020B0400000000000000" pitchFamily="49" charset="-128"/>
              </a:rPr>
              <a:t>化</a:t>
            </a:r>
          </a:p>
          <a:p>
            <a:pPr marL="85725" lvl="0" indent="-85725">
              <a:defRPr/>
            </a:pPr>
            <a:r>
              <a:rPr lang="en-US" altLang="ja-JP" sz="600" dirty="0">
                <a:solidFill>
                  <a:schemeClr val="tx1"/>
                </a:solidFill>
                <a:latin typeface="BIZ UDゴシック" panose="020B0400000000000000" pitchFamily="49" charset="-128"/>
                <a:ea typeface="BIZ UDゴシック" panose="020B0400000000000000" pitchFamily="49" charset="-128"/>
              </a:rPr>
              <a:t>(65)</a:t>
            </a:r>
            <a:r>
              <a:rPr lang="ja-JP" altLang="en-US" sz="600" dirty="0">
                <a:solidFill>
                  <a:schemeClr val="tx1"/>
                </a:solidFill>
                <a:latin typeface="BIZ UDゴシック" panose="020B0400000000000000" pitchFamily="49" charset="-128"/>
                <a:ea typeface="BIZ UDゴシック" panose="020B0400000000000000" pitchFamily="49" charset="-128"/>
              </a:rPr>
              <a:t>府立支援学校の教育環境の整備</a:t>
            </a:r>
          </a:p>
          <a:p>
            <a:pPr marL="85725" lvl="0" indent="-85725">
              <a:defRPr/>
            </a:pPr>
            <a:r>
              <a:rPr lang="en-US" altLang="ja-JP" sz="600" u="sng" dirty="0">
                <a:solidFill>
                  <a:schemeClr val="tx1"/>
                </a:solidFill>
                <a:latin typeface="BIZ UDゴシック" panose="020B0400000000000000" pitchFamily="49" charset="-128"/>
                <a:ea typeface="BIZ UDゴシック" panose="020B0400000000000000" pitchFamily="49" charset="-128"/>
              </a:rPr>
              <a:t>(66)</a:t>
            </a:r>
            <a:r>
              <a:rPr lang="ja-JP" altLang="en-US" sz="600" u="sng" dirty="0">
                <a:solidFill>
                  <a:schemeClr val="tx1"/>
                </a:solidFill>
                <a:latin typeface="BIZ UDゴシック" panose="020B0400000000000000" pitchFamily="49" charset="-128"/>
                <a:ea typeface="BIZ UDゴシック" panose="020B0400000000000000" pitchFamily="49" charset="-128"/>
              </a:rPr>
              <a:t>就労を通じた社会的自立支援の充実</a:t>
            </a:r>
          </a:p>
          <a:p>
            <a:pPr marL="85725" lvl="0" indent="-85725">
              <a:defRPr/>
            </a:pPr>
            <a:r>
              <a:rPr lang="en-US" altLang="ja-JP" sz="600" u="sng" dirty="0">
                <a:solidFill>
                  <a:schemeClr val="tx1"/>
                </a:solidFill>
                <a:latin typeface="BIZ UDゴシック" panose="020B0400000000000000" pitchFamily="49" charset="-128"/>
                <a:ea typeface="BIZ UDゴシック" panose="020B0400000000000000" pitchFamily="49" charset="-128"/>
              </a:rPr>
              <a:t>(67)</a:t>
            </a:r>
            <a:r>
              <a:rPr lang="ja-JP" altLang="en-US" sz="600" u="sng" dirty="0">
                <a:solidFill>
                  <a:schemeClr val="tx1"/>
                </a:solidFill>
                <a:latin typeface="BIZ UDゴシック" panose="020B0400000000000000" pitchFamily="49" charset="-128"/>
                <a:ea typeface="BIZ UDゴシック" panose="020B0400000000000000" pitchFamily="49" charset="-128"/>
              </a:rPr>
              <a:t>府立高校における知的障がいのある生徒の学習機会の充実</a:t>
            </a:r>
          </a:p>
          <a:p>
            <a:pPr marL="85725" lvl="0" indent="-85725">
              <a:defRPr/>
            </a:pPr>
            <a:r>
              <a:rPr lang="en-US" altLang="ja-JP" sz="600" u="sng" dirty="0">
                <a:solidFill>
                  <a:schemeClr val="tx1"/>
                </a:solidFill>
                <a:latin typeface="BIZ UDゴシック" panose="020B0400000000000000" pitchFamily="49" charset="-128"/>
                <a:ea typeface="BIZ UDゴシック" panose="020B0400000000000000" pitchFamily="49" charset="-128"/>
              </a:rPr>
              <a:t>(68)</a:t>
            </a:r>
            <a:r>
              <a:rPr lang="ja-JP" altLang="en-US" sz="600" u="sng" dirty="0">
                <a:solidFill>
                  <a:schemeClr val="tx1"/>
                </a:solidFill>
                <a:latin typeface="BIZ UDゴシック" panose="020B0400000000000000" pitchFamily="49" charset="-128"/>
                <a:ea typeface="BIZ UDゴシック" panose="020B0400000000000000" pitchFamily="49" charset="-128"/>
              </a:rPr>
              <a:t>医療的ケア児の通学支援</a:t>
            </a:r>
            <a:r>
              <a:rPr lang="ja-JP" altLang="en-US" sz="600" dirty="0">
                <a:solidFill>
                  <a:schemeClr val="tx1"/>
                </a:solidFill>
                <a:latin typeface="BIZ UDゴシック" panose="020B0400000000000000" pitchFamily="49" charset="-128"/>
                <a:ea typeface="BIZ UDゴシック" panose="020B0400000000000000" pitchFamily="49" charset="-128"/>
              </a:rPr>
              <a:t>化</a:t>
            </a:r>
          </a:p>
          <a:p>
            <a:pPr marL="85725" lvl="0" indent="-85725">
              <a:defRPr/>
            </a:pPr>
            <a:r>
              <a:rPr lang="en-US" altLang="ja-JP" sz="600" u="sng" dirty="0">
                <a:solidFill>
                  <a:schemeClr val="tx1"/>
                </a:solidFill>
                <a:latin typeface="BIZ UDゴシック" panose="020B0400000000000000" pitchFamily="49" charset="-128"/>
                <a:ea typeface="BIZ UDゴシック" panose="020B0400000000000000" pitchFamily="49" charset="-128"/>
              </a:rPr>
              <a:t>(70)</a:t>
            </a:r>
            <a:r>
              <a:rPr lang="ja-JP" altLang="en-US" sz="600" u="sng" dirty="0">
                <a:solidFill>
                  <a:schemeClr val="tx1"/>
                </a:solidFill>
                <a:latin typeface="BIZ UDゴシック" panose="020B0400000000000000" pitchFamily="49" charset="-128"/>
                <a:ea typeface="BIZ UDゴシック" panose="020B0400000000000000" pitchFamily="49" charset="-128"/>
              </a:rPr>
              <a:t>大阪公立大・府大・市大・高専授業料無償化</a:t>
            </a:r>
          </a:p>
          <a:p>
            <a:pPr marL="85725" indent="-85725">
              <a:defRPr/>
            </a:pPr>
            <a:endParaRPr lang="en-US" altLang="ja-JP" sz="600" u="sng" dirty="0">
              <a:solidFill>
                <a:schemeClr val="tx1"/>
              </a:solidFill>
              <a:latin typeface="BIZ UDゴシック" panose="020B0400000000000000" pitchFamily="49" charset="-128"/>
              <a:ea typeface="BIZ UDゴシック" panose="020B0400000000000000" pitchFamily="49" charset="-128"/>
            </a:endParaRPr>
          </a:p>
          <a:p>
            <a:pPr marL="85725" marR="0" lvl="0" indent="-85725" algn="l" defTabSz="914400" rtl="0" eaLnBrk="1" fontAlgn="auto" latinLnBrk="0" hangingPunct="1">
              <a:spcBef>
                <a:spcPts val="0"/>
              </a:spcBef>
              <a:spcAft>
                <a:spcPts val="0"/>
              </a:spcAft>
              <a:buClrTx/>
              <a:buSzTx/>
              <a:buFontTx/>
              <a:buNone/>
              <a:tabLst/>
              <a:defRPr/>
            </a:pPr>
            <a:endParaRPr lang="en-US" altLang="ja-JP" sz="600" u="sng" dirty="0">
              <a:solidFill>
                <a:schemeClr val="tx1"/>
              </a:solidFill>
              <a:latin typeface="BIZ UDゴシック" panose="020B0400000000000000" pitchFamily="49" charset="-128"/>
              <a:ea typeface="BIZ UDゴシック" panose="020B0400000000000000" pitchFamily="49" charset="-128"/>
            </a:endParaRPr>
          </a:p>
        </p:txBody>
      </p:sp>
      <p:sp>
        <p:nvSpPr>
          <p:cNvPr id="93" name="正方形/長方形 92"/>
          <p:cNvSpPr/>
          <p:nvPr/>
        </p:nvSpPr>
        <p:spPr>
          <a:xfrm>
            <a:off x="7219792" y="4112433"/>
            <a:ext cx="1878775" cy="349702"/>
          </a:xfrm>
          <a:prstGeom prst="rect">
            <a:avLst/>
          </a:prstGeom>
          <a:solidFill>
            <a:srgbClr val="83D3FE"/>
          </a:solid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0" bIns="36000" rtlCol="0" anchor="ctr">
            <a:spAutoFit/>
          </a:bodyPr>
          <a:lstStyle/>
          <a:p>
            <a:pPr marL="0" marR="0" lvl="0" indent="0" algn="l" defTabSz="914400" rtl="0" eaLnBrk="1" fontAlgn="auto" latinLnBrk="0" hangingPunct="1">
              <a:spcBef>
                <a:spcPts val="0"/>
              </a:spcBef>
              <a:spcAft>
                <a:spcPts val="0"/>
              </a:spcAft>
              <a:buClrTx/>
              <a:buSzTx/>
              <a:buFontTx/>
              <a:buNone/>
              <a:tabLst/>
              <a:defRPr/>
            </a:pPr>
            <a:r>
              <a:rPr kumimoji="1" lang="ja-JP" altLang="en-US" sz="6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＜８．府市連携（事業連携）＞</a:t>
            </a:r>
          </a:p>
          <a:p>
            <a:pPr marL="85725" marR="0" lvl="0" indent="-85725" algn="l" defTabSz="914400" rtl="0" eaLnBrk="1" fontAlgn="auto" latinLnBrk="0" hangingPunct="1">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a:t>
            </a:r>
            <a:r>
              <a:rPr lang="en-US" altLang="ja-JP" sz="600" dirty="0">
                <a:solidFill>
                  <a:schemeClr val="tx1"/>
                </a:solidFill>
                <a:latin typeface="BIZ UDゴシック" panose="020B0400000000000000" pitchFamily="49" charset="-128"/>
                <a:ea typeface="BIZ UDゴシック" panose="020B0400000000000000" pitchFamily="49" charset="-128"/>
              </a:rPr>
              <a:t>83</a:t>
            </a: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府立特別支援学校／市立特別支援学校</a:t>
            </a:r>
            <a:endPar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endParaRPr>
          </a:p>
          <a:p>
            <a:pPr marL="85725" marR="0" lvl="0" indent="-85725" algn="l" defTabSz="914400" rtl="0" eaLnBrk="1" fontAlgn="auto" latinLnBrk="0" hangingPunct="1">
              <a:spcBef>
                <a:spcPts val="0"/>
              </a:spcBef>
              <a:spcAft>
                <a:spcPts val="0"/>
              </a:spcAft>
              <a:buClrTx/>
              <a:buSzTx/>
              <a:buFontTx/>
              <a:buNone/>
              <a:tabLst/>
              <a:defRPr/>
            </a:pPr>
            <a:r>
              <a:rPr kumimoji="1" lang="en-US" altLang="ja-JP" sz="600" b="0" i="0"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a:t>
            </a:r>
            <a:r>
              <a:rPr lang="en-US" altLang="ja-JP" sz="600" dirty="0">
                <a:solidFill>
                  <a:schemeClr val="tx1"/>
                </a:solidFill>
                <a:latin typeface="BIZ UDゴシック" panose="020B0400000000000000" pitchFamily="49" charset="-128"/>
                <a:ea typeface="BIZ UDゴシック" panose="020B0400000000000000" pitchFamily="49" charset="-128"/>
              </a:rPr>
              <a:t>84</a:t>
            </a: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府立高校／市立高校</a:t>
            </a:r>
            <a:endPar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endParaRPr>
          </a:p>
        </p:txBody>
      </p:sp>
      <p:sp>
        <p:nvSpPr>
          <p:cNvPr id="94" name="正方形/長方形 93"/>
          <p:cNvSpPr/>
          <p:nvPr/>
        </p:nvSpPr>
        <p:spPr>
          <a:xfrm>
            <a:off x="7219792" y="3839791"/>
            <a:ext cx="1878775" cy="248403"/>
          </a:xfrm>
          <a:prstGeom prst="rect">
            <a:avLst/>
          </a:prstGeom>
          <a:solidFill>
            <a:srgbClr val="83D3FE"/>
          </a:solid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36000" tIns="36000" rIns="0" bIns="36000" rtlCol="0" anchor="t"/>
          <a:lstStyle/>
          <a:p>
            <a:pPr marL="0" marR="0" lvl="0" indent="0" algn="l" defTabSz="914400" rtl="0" eaLnBrk="1" fontAlgn="auto" latinLnBrk="0" hangingPunct="1">
              <a:spcBef>
                <a:spcPts val="0"/>
              </a:spcBef>
              <a:spcAft>
                <a:spcPts val="0"/>
              </a:spcAft>
              <a:buClrTx/>
              <a:buSzTx/>
              <a:buFontTx/>
              <a:buNone/>
              <a:tabLst/>
              <a:defRPr/>
            </a:pPr>
            <a:r>
              <a:rPr kumimoji="1" lang="ja-JP" altLang="en-US" sz="6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＜７．府市連携（組織統合）＞</a:t>
            </a:r>
            <a:endParaRPr kumimoji="1" lang="en-US" altLang="ja-JP" sz="6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endParaRPr>
          </a:p>
          <a:p>
            <a:pPr marL="85725" marR="0" lvl="0" indent="-85725" algn="l" defTabSz="914400" rtl="0" eaLnBrk="1" fontAlgn="auto" latinLnBrk="0" hangingPunct="1">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a:t>
            </a:r>
            <a:r>
              <a:rPr lang="en-US" altLang="ja-JP" sz="600" dirty="0">
                <a:solidFill>
                  <a:schemeClr val="tx1"/>
                </a:solidFill>
                <a:latin typeface="BIZ UDゴシック" panose="020B0400000000000000" pitchFamily="49" charset="-128"/>
                <a:ea typeface="BIZ UDゴシック" panose="020B0400000000000000" pitchFamily="49" charset="-128"/>
              </a:rPr>
              <a:t>82</a:t>
            </a: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大阪急性期・総合医療ｾﾝﾀｰ／市立住吉市民病院</a:t>
            </a:r>
          </a:p>
        </p:txBody>
      </p:sp>
      <p:sp>
        <p:nvSpPr>
          <p:cNvPr id="86" name="角丸四角形 85"/>
          <p:cNvSpPr/>
          <p:nvPr/>
        </p:nvSpPr>
        <p:spPr>
          <a:xfrm>
            <a:off x="7225473" y="4493741"/>
            <a:ext cx="1889609" cy="2175007"/>
          </a:xfrm>
          <a:prstGeom prst="roundRect">
            <a:avLst>
              <a:gd name="adj" fmla="val 0"/>
            </a:avLst>
          </a:prstGeom>
          <a:noFill/>
          <a:ln w="6350">
            <a:noFill/>
            <a:prstDash val="sysDash"/>
          </a:ln>
        </p:spPr>
        <p:style>
          <a:lnRef idx="2">
            <a:schemeClr val="accent1">
              <a:shade val="50000"/>
            </a:schemeClr>
          </a:lnRef>
          <a:fillRef idx="1">
            <a:schemeClr val="accent1"/>
          </a:fillRef>
          <a:effectRef idx="0">
            <a:schemeClr val="accent1"/>
          </a:effectRef>
          <a:fontRef idx="minor">
            <a:schemeClr val="lt1"/>
          </a:fontRef>
        </p:style>
        <p:txBody>
          <a:bodyPr lIns="36000" tIns="36000" rIns="0" bIns="36000" rtlCol="0" anchor="t"/>
          <a:lstStyle/>
          <a:p>
            <a:pPr marL="85725" indent="-85725">
              <a:defRPr/>
            </a:pPr>
            <a:r>
              <a:rPr lang="en-US" altLang="ja-JP" sz="600" dirty="0">
                <a:solidFill>
                  <a:schemeClr val="tx1"/>
                </a:solidFill>
                <a:latin typeface="BIZ UDゴシック" panose="020B0400000000000000" pitchFamily="49" charset="-128"/>
                <a:ea typeface="BIZ UDゴシック" panose="020B0400000000000000" pitchFamily="49" charset="-128"/>
              </a:rPr>
              <a:t>(85)</a:t>
            </a:r>
            <a:r>
              <a:rPr lang="ja-JP" altLang="en-US" sz="600" dirty="0">
                <a:solidFill>
                  <a:schemeClr val="tx1"/>
                </a:solidFill>
                <a:latin typeface="BIZ UDゴシック" panose="020B0400000000000000" pitchFamily="49" charset="-128"/>
                <a:ea typeface="BIZ UDゴシック" panose="020B0400000000000000" pitchFamily="49" charset="-128"/>
              </a:rPr>
              <a:t>青少年の社会参加・自立に向けた支援の仕組みの整備</a:t>
            </a:r>
          </a:p>
          <a:p>
            <a:pPr marL="85725" indent="-85725">
              <a:defRPr/>
            </a:pPr>
            <a:r>
              <a:rPr lang="en-US" altLang="ja-JP" sz="600" u="sng" dirty="0">
                <a:solidFill>
                  <a:schemeClr val="tx1"/>
                </a:solidFill>
                <a:latin typeface="BIZ UDゴシック" panose="020B0400000000000000" pitchFamily="49" charset="-128"/>
                <a:ea typeface="BIZ UDゴシック" panose="020B0400000000000000" pitchFamily="49" charset="-128"/>
              </a:rPr>
              <a:t>(86)</a:t>
            </a:r>
            <a:r>
              <a:rPr lang="ja-JP" altLang="en-US" sz="600" u="sng" dirty="0">
                <a:solidFill>
                  <a:schemeClr val="tx1"/>
                </a:solidFill>
                <a:latin typeface="BIZ UDゴシック" panose="020B0400000000000000" pitchFamily="49" charset="-128"/>
                <a:ea typeface="BIZ UDゴシック" panose="020B0400000000000000" pitchFamily="49" charset="-128"/>
              </a:rPr>
              <a:t>青少年健全育成条例の一部改正</a:t>
            </a:r>
          </a:p>
          <a:p>
            <a:pPr marL="85725" indent="-85725">
              <a:defRPr/>
            </a:pPr>
            <a:r>
              <a:rPr lang="en-US" altLang="ja-JP" sz="600" dirty="0">
                <a:solidFill>
                  <a:schemeClr val="tx1"/>
                </a:solidFill>
                <a:latin typeface="BIZ UDゴシック" panose="020B0400000000000000" pitchFamily="49" charset="-128"/>
                <a:ea typeface="BIZ UDゴシック" panose="020B0400000000000000" pitchFamily="49" charset="-128"/>
              </a:rPr>
              <a:t>(87)</a:t>
            </a:r>
            <a:r>
              <a:rPr lang="ja-JP" altLang="en-US" sz="600" dirty="0">
                <a:solidFill>
                  <a:schemeClr val="tx1"/>
                </a:solidFill>
                <a:latin typeface="BIZ UDゴシック" panose="020B0400000000000000" pitchFamily="49" charset="-128"/>
                <a:ea typeface="BIZ UDゴシック" panose="020B0400000000000000" pitchFamily="49" charset="-128"/>
              </a:rPr>
              <a:t>あいりん地域の環境整備における警察・区役所との連携・協力</a:t>
            </a:r>
          </a:p>
          <a:p>
            <a:pPr marL="85725" indent="-85725">
              <a:defRPr/>
            </a:pPr>
            <a:r>
              <a:rPr lang="en-US" altLang="ja-JP" sz="600" dirty="0">
                <a:solidFill>
                  <a:schemeClr val="tx1"/>
                </a:solidFill>
                <a:latin typeface="BIZ UDゴシック" panose="020B0400000000000000" pitchFamily="49" charset="-128"/>
                <a:ea typeface="BIZ UDゴシック" panose="020B0400000000000000" pitchFamily="49" charset="-128"/>
              </a:rPr>
              <a:t>(88)</a:t>
            </a:r>
            <a:r>
              <a:rPr lang="ja-JP" altLang="en-US" sz="600" dirty="0">
                <a:solidFill>
                  <a:schemeClr val="tx1"/>
                </a:solidFill>
                <a:latin typeface="BIZ UDゴシック" panose="020B0400000000000000" pitchFamily="49" charset="-128"/>
                <a:ea typeface="BIZ UDゴシック" panose="020B0400000000000000" pitchFamily="49" charset="-128"/>
              </a:rPr>
              <a:t>児童虐待防止に向けた相談受付体制見直し</a:t>
            </a:r>
          </a:p>
          <a:p>
            <a:pPr marL="85725" indent="-85725">
              <a:defRPr/>
            </a:pPr>
            <a:r>
              <a:rPr lang="en-US" altLang="ja-JP" sz="600" dirty="0">
                <a:solidFill>
                  <a:schemeClr val="tx1"/>
                </a:solidFill>
                <a:latin typeface="BIZ UDゴシック" panose="020B0400000000000000" pitchFamily="49" charset="-128"/>
                <a:ea typeface="BIZ UDゴシック" panose="020B0400000000000000" pitchFamily="49" charset="-128"/>
              </a:rPr>
              <a:t>(89)</a:t>
            </a:r>
            <a:r>
              <a:rPr lang="ja-JP" altLang="en-US" sz="600" dirty="0">
                <a:solidFill>
                  <a:schemeClr val="tx1"/>
                </a:solidFill>
                <a:latin typeface="BIZ UDゴシック" panose="020B0400000000000000" pitchFamily="49" charset="-128"/>
                <a:ea typeface="BIZ UDゴシック" panose="020B0400000000000000" pitchFamily="49" charset="-128"/>
              </a:rPr>
              <a:t>府立金剛コロニー・府立砂川厚生福祉センター再編整備</a:t>
            </a:r>
          </a:p>
          <a:p>
            <a:pPr marL="85725" indent="-85725">
              <a:defRPr/>
            </a:pPr>
            <a:r>
              <a:rPr lang="en-US" altLang="ja-JP" sz="600" dirty="0">
                <a:solidFill>
                  <a:schemeClr val="tx1"/>
                </a:solidFill>
                <a:latin typeface="BIZ UDゴシック" panose="020B0400000000000000" pitchFamily="49" charset="-128"/>
                <a:ea typeface="BIZ UDゴシック" panose="020B0400000000000000" pitchFamily="49" charset="-128"/>
              </a:rPr>
              <a:t>(90)</a:t>
            </a:r>
            <a:r>
              <a:rPr lang="ja-JP" altLang="en-US" sz="600" dirty="0">
                <a:solidFill>
                  <a:schemeClr val="tx1"/>
                </a:solidFill>
                <a:latin typeface="BIZ UDゴシック" panose="020B0400000000000000" pitchFamily="49" charset="-128"/>
                <a:ea typeface="BIZ UDゴシック" panose="020B0400000000000000" pitchFamily="49" charset="-128"/>
              </a:rPr>
              <a:t>発達障がい児者の早期発見とライフステージに応じた支援</a:t>
            </a:r>
            <a:endParaRPr lang="en-US" altLang="ja-JP" sz="600" dirty="0">
              <a:solidFill>
                <a:schemeClr val="tx1"/>
              </a:solidFill>
              <a:latin typeface="BIZ UDゴシック" panose="020B0400000000000000" pitchFamily="49" charset="-128"/>
              <a:ea typeface="BIZ UDゴシック" panose="020B0400000000000000" pitchFamily="49" charset="-128"/>
            </a:endParaRPr>
          </a:p>
          <a:p>
            <a:pPr marL="85725" indent="-85725">
              <a:defRPr/>
            </a:pPr>
            <a:r>
              <a:rPr lang="en-US" altLang="ja-JP" sz="600" dirty="0">
                <a:solidFill>
                  <a:schemeClr val="tx1"/>
                </a:solidFill>
                <a:latin typeface="BIZ UDゴシック" panose="020B0400000000000000" pitchFamily="49" charset="-128"/>
                <a:ea typeface="BIZ UDゴシック" panose="020B0400000000000000" pitchFamily="49" charset="-128"/>
              </a:rPr>
              <a:t>(91)</a:t>
            </a:r>
            <a:r>
              <a:rPr lang="ja-JP" altLang="en-US" sz="600" dirty="0">
                <a:solidFill>
                  <a:schemeClr val="tx1"/>
                </a:solidFill>
                <a:latin typeface="BIZ UDゴシック" panose="020B0400000000000000" pitchFamily="49" charset="-128"/>
                <a:ea typeface="BIZ UDゴシック" panose="020B0400000000000000" pitchFamily="49" charset="-128"/>
              </a:rPr>
              <a:t>福祉関連情報発信・コミュニケーション支援拠点（仮称）の整備</a:t>
            </a:r>
            <a:endParaRPr lang="en-US" altLang="ja-JP" sz="600" dirty="0">
              <a:solidFill>
                <a:schemeClr val="tx1"/>
              </a:solidFill>
              <a:latin typeface="BIZ UDゴシック" panose="020B0400000000000000" pitchFamily="49" charset="-128"/>
              <a:ea typeface="BIZ UDゴシック" panose="020B0400000000000000" pitchFamily="49" charset="-128"/>
            </a:endParaRPr>
          </a:p>
          <a:p>
            <a:pPr marL="85725" indent="-85725">
              <a:defRPr/>
            </a:pPr>
            <a:r>
              <a:rPr lang="en-US" altLang="ja-JP" sz="600" u="sng" dirty="0">
                <a:solidFill>
                  <a:schemeClr val="tx1"/>
                </a:solidFill>
                <a:latin typeface="BIZ UDゴシック" panose="020B0400000000000000" pitchFamily="49" charset="-128"/>
                <a:ea typeface="BIZ UDゴシック" panose="020B0400000000000000" pitchFamily="49" charset="-128"/>
              </a:rPr>
              <a:t>(92)</a:t>
            </a:r>
            <a:r>
              <a:rPr lang="ja-JP" altLang="en-US" sz="600" u="sng" dirty="0">
                <a:solidFill>
                  <a:schemeClr val="tx1"/>
                </a:solidFill>
                <a:latin typeface="BIZ UDゴシック" panose="020B0400000000000000" pitchFamily="49" charset="-128"/>
                <a:ea typeface="BIZ UDゴシック" panose="020B0400000000000000" pitchFamily="49" charset="-128"/>
              </a:rPr>
              <a:t>医療的ケア児支援</a:t>
            </a:r>
            <a:endParaRPr lang="en-US" altLang="ja-JP" sz="600" dirty="0">
              <a:solidFill>
                <a:schemeClr val="tx1"/>
              </a:solidFill>
              <a:latin typeface="BIZ UDゴシック" panose="020B0400000000000000" pitchFamily="49" charset="-128"/>
              <a:ea typeface="BIZ UDゴシック" panose="020B0400000000000000" pitchFamily="49" charset="-128"/>
            </a:endParaRPr>
          </a:p>
          <a:p>
            <a:pPr marL="85725" indent="-85725">
              <a:defRPr/>
            </a:pPr>
            <a:r>
              <a:rPr kumimoji="1" lang="en-US" altLang="ja-JP" sz="600" b="0" i="0" u="sng"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a:t>
            </a:r>
            <a:r>
              <a:rPr lang="en-US" altLang="ja-JP" sz="600" u="sng" dirty="0">
                <a:solidFill>
                  <a:schemeClr val="tx1"/>
                </a:solidFill>
                <a:latin typeface="BIZ UDゴシック" panose="020B0400000000000000" pitchFamily="49" charset="-128"/>
                <a:ea typeface="BIZ UDゴシック" panose="020B0400000000000000" pitchFamily="49" charset="-128"/>
              </a:rPr>
              <a:t>93</a:t>
            </a:r>
            <a:r>
              <a:rPr kumimoji="1" lang="en-US" altLang="ja-JP" sz="600" b="0" i="0" u="sng"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a:t>
            </a:r>
            <a:r>
              <a:rPr lang="ja-JP" altLang="en-US" sz="600" u="sng" dirty="0">
                <a:solidFill>
                  <a:schemeClr val="tx1"/>
                </a:solidFill>
                <a:latin typeface="BIZ UDゴシック" panose="020B0400000000000000" pitchFamily="49" charset="-128"/>
                <a:ea typeface="BIZ UDゴシック" panose="020B0400000000000000" pitchFamily="49" charset="-128"/>
              </a:rPr>
              <a:t>障がい者支援（重度障がい者等の就労支援）</a:t>
            </a:r>
          </a:p>
          <a:p>
            <a:pPr marL="85725" indent="-85725">
              <a:defRPr/>
            </a:pPr>
            <a:r>
              <a:rPr lang="en-US" altLang="ja-JP" sz="600" dirty="0">
                <a:solidFill>
                  <a:schemeClr val="tx1"/>
                </a:solidFill>
                <a:latin typeface="BIZ UDゴシック" panose="020B0400000000000000" pitchFamily="49" charset="-128"/>
                <a:ea typeface="BIZ UDゴシック" panose="020B0400000000000000" pitchFamily="49" charset="-128"/>
              </a:rPr>
              <a:t>(94)</a:t>
            </a:r>
            <a:r>
              <a:rPr lang="ja-JP" altLang="en-US" sz="600" dirty="0">
                <a:solidFill>
                  <a:schemeClr val="tx1"/>
                </a:solidFill>
                <a:latin typeface="BIZ UDゴシック" panose="020B0400000000000000" pitchFamily="49" charset="-128"/>
                <a:ea typeface="BIZ UDゴシック" panose="020B0400000000000000" pitchFamily="49" charset="-128"/>
              </a:rPr>
              <a:t>危険ドラッグ対策の強化</a:t>
            </a:r>
          </a:p>
          <a:p>
            <a:pPr marL="85725" indent="-85725">
              <a:defRPr/>
            </a:pPr>
            <a:r>
              <a:rPr lang="en-US" altLang="ja-JP" sz="600" dirty="0">
                <a:solidFill>
                  <a:schemeClr val="tx1"/>
                </a:solidFill>
                <a:latin typeface="BIZ UDゴシック" panose="020B0400000000000000" pitchFamily="49" charset="-128"/>
                <a:ea typeface="BIZ UDゴシック" panose="020B0400000000000000" pitchFamily="49" charset="-128"/>
              </a:rPr>
              <a:t>(95)</a:t>
            </a:r>
            <a:r>
              <a:rPr lang="ja-JP" altLang="en-US" sz="600" dirty="0">
                <a:solidFill>
                  <a:schemeClr val="tx1"/>
                </a:solidFill>
                <a:latin typeface="BIZ UDゴシック" panose="020B0400000000000000" pitchFamily="49" charset="-128"/>
                <a:ea typeface="BIZ UDゴシック" panose="020B0400000000000000" pitchFamily="49" charset="-128"/>
              </a:rPr>
              <a:t>「</a:t>
            </a:r>
            <a:r>
              <a:rPr lang="en-US" altLang="ja-JP" sz="600" dirty="0">
                <a:solidFill>
                  <a:schemeClr val="tx1"/>
                </a:solidFill>
                <a:latin typeface="BIZ UDゴシック" panose="020B0400000000000000" pitchFamily="49" charset="-128"/>
                <a:ea typeface="BIZ UDゴシック" panose="020B0400000000000000" pitchFamily="49" charset="-128"/>
              </a:rPr>
              <a:t>OSAKA</a:t>
            </a:r>
            <a:r>
              <a:rPr lang="ja-JP" altLang="en-US" sz="600" dirty="0">
                <a:solidFill>
                  <a:schemeClr val="tx1"/>
                </a:solidFill>
                <a:latin typeface="BIZ UDゴシック" panose="020B0400000000000000" pitchFamily="49" charset="-128"/>
                <a:ea typeface="BIZ UDゴシック" panose="020B0400000000000000" pitchFamily="49" charset="-128"/>
              </a:rPr>
              <a:t>しごとフィールド」の設置による雇用促進</a:t>
            </a:r>
          </a:p>
          <a:p>
            <a:pPr marL="85725" indent="-85725">
              <a:defRPr/>
            </a:pPr>
            <a:r>
              <a:rPr lang="en-US" altLang="ja-JP" sz="600" dirty="0">
                <a:solidFill>
                  <a:schemeClr val="tx1"/>
                </a:solidFill>
                <a:latin typeface="BIZ UDゴシック" panose="020B0400000000000000" pitchFamily="49" charset="-128"/>
                <a:ea typeface="BIZ UDゴシック" panose="020B0400000000000000" pitchFamily="49" charset="-128"/>
              </a:rPr>
              <a:t>(96)</a:t>
            </a:r>
            <a:r>
              <a:rPr lang="ja-JP" altLang="en-US" sz="600" dirty="0">
                <a:solidFill>
                  <a:schemeClr val="tx1"/>
                </a:solidFill>
                <a:latin typeface="BIZ UDゴシック" panose="020B0400000000000000" pitchFamily="49" charset="-128"/>
                <a:ea typeface="BIZ UDゴシック" panose="020B0400000000000000" pitchFamily="49" charset="-128"/>
              </a:rPr>
              <a:t>「ハートフル条例」、「ハートフル税制」の実施</a:t>
            </a:r>
          </a:p>
          <a:p>
            <a:pPr marL="85725" indent="-85725">
              <a:defRPr/>
            </a:pPr>
            <a:r>
              <a:rPr lang="en-US" altLang="ja-JP" sz="600" dirty="0">
                <a:solidFill>
                  <a:schemeClr val="tx1"/>
                </a:solidFill>
                <a:latin typeface="BIZ UDゴシック" panose="020B0400000000000000" pitchFamily="49" charset="-128"/>
                <a:ea typeface="BIZ UDゴシック" panose="020B0400000000000000" pitchFamily="49" charset="-128"/>
              </a:rPr>
              <a:t>(97)NPO</a:t>
            </a:r>
            <a:r>
              <a:rPr lang="ja-JP" altLang="en-US" sz="600" dirty="0">
                <a:solidFill>
                  <a:schemeClr val="tx1"/>
                </a:solidFill>
                <a:latin typeface="BIZ UDゴシック" panose="020B0400000000000000" pitchFamily="49" charset="-128"/>
                <a:ea typeface="BIZ UDゴシック" panose="020B0400000000000000" pitchFamily="49" charset="-128"/>
              </a:rPr>
              <a:t>の活動基盤づくり、自立運営をサポートする「市民公益税制」の導入に向けた検討</a:t>
            </a:r>
          </a:p>
          <a:p>
            <a:pPr marL="85725" indent="-85725">
              <a:defRPr/>
            </a:pPr>
            <a:r>
              <a:rPr lang="en-US" altLang="ja-JP" sz="600" u="sng" dirty="0">
                <a:solidFill>
                  <a:schemeClr val="tx1"/>
                </a:solidFill>
                <a:latin typeface="BIZ UDゴシック" panose="020B0400000000000000" pitchFamily="49" charset="-128"/>
                <a:ea typeface="BIZ UDゴシック" panose="020B0400000000000000" pitchFamily="49" charset="-128"/>
              </a:rPr>
              <a:t>(98)</a:t>
            </a:r>
            <a:r>
              <a:rPr lang="ja-JP" altLang="en-US" sz="600" u="sng" dirty="0">
                <a:solidFill>
                  <a:schemeClr val="tx1"/>
                </a:solidFill>
                <a:latin typeface="BIZ UDゴシック" panose="020B0400000000000000" pitchFamily="49" charset="-128"/>
                <a:ea typeface="BIZ UDゴシック" panose="020B0400000000000000" pitchFamily="49" charset="-128"/>
              </a:rPr>
              <a:t>人権３条例</a:t>
            </a:r>
          </a:p>
          <a:p>
            <a:pPr marL="85725" indent="-85725">
              <a:defRPr/>
            </a:pPr>
            <a:r>
              <a:rPr lang="en-US" altLang="ja-JP" sz="600" u="sng" dirty="0">
                <a:solidFill>
                  <a:schemeClr val="tx1"/>
                </a:solidFill>
                <a:latin typeface="BIZ UDゴシック" panose="020B0400000000000000" pitchFamily="49" charset="-128"/>
                <a:ea typeface="BIZ UDゴシック" panose="020B0400000000000000" pitchFamily="49" charset="-128"/>
              </a:rPr>
              <a:t>(99)</a:t>
            </a:r>
            <a:r>
              <a:rPr lang="ja-JP" altLang="en-US" sz="600" u="sng" dirty="0">
                <a:solidFill>
                  <a:schemeClr val="tx1"/>
                </a:solidFill>
                <a:latin typeface="BIZ UDゴシック" panose="020B0400000000000000" pitchFamily="49" charset="-128"/>
                <a:ea typeface="BIZ UDゴシック" panose="020B0400000000000000" pitchFamily="49" charset="-128"/>
              </a:rPr>
              <a:t>インターネット上の誹謗中傷条例</a:t>
            </a:r>
          </a:p>
          <a:p>
            <a:pPr marL="85725" indent="-85725">
              <a:defRPr/>
            </a:pPr>
            <a:endParaRPr lang="ja-JP" altLang="en-US" sz="600" dirty="0">
              <a:solidFill>
                <a:schemeClr val="tx1"/>
              </a:solidFill>
              <a:latin typeface="BIZ UDゴシック" panose="020B0400000000000000" pitchFamily="49" charset="-128"/>
              <a:ea typeface="BIZ UDゴシック" panose="020B0400000000000000" pitchFamily="49" charset="-128"/>
            </a:endParaRPr>
          </a:p>
        </p:txBody>
      </p:sp>
      <p:sp>
        <p:nvSpPr>
          <p:cNvPr id="56" name="角丸四角形 55"/>
          <p:cNvSpPr/>
          <p:nvPr/>
        </p:nvSpPr>
        <p:spPr>
          <a:xfrm>
            <a:off x="5113640" y="6082906"/>
            <a:ext cx="2084680" cy="697516"/>
          </a:xfrm>
          <a:prstGeom prst="roundRect">
            <a:avLst>
              <a:gd name="adj" fmla="val 3036"/>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0" bIns="36000" rtlCol="0" anchor="t"/>
          <a:lstStyle/>
          <a:p>
            <a:pPr marL="0" marR="0" lvl="0" indent="0" algn="l" defTabSz="914400" rtl="0" eaLnBrk="1" fontAlgn="auto" latinLnBrk="0" hangingPunct="1">
              <a:spcBef>
                <a:spcPts val="0"/>
              </a:spcBef>
              <a:spcAft>
                <a:spcPts val="0"/>
              </a:spcAft>
              <a:buClrTx/>
              <a:buSzTx/>
              <a:buFontTx/>
              <a:buNone/>
              <a:tabLst/>
              <a:defRPr/>
            </a:pPr>
            <a:r>
              <a:rPr kumimoji="1" lang="ja-JP" altLang="en-US" sz="600" b="1" i="0"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a:t>
            </a:r>
            <a:r>
              <a:rPr lang="ja-JP" altLang="en-US" sz="600" b="1" dirty="0">
                <a:solidFill>
                  <a:schemeClr val="tx1"/>
                </a:solidFill>
                <a:latin typeface="BIZ UDゴシック" panose="020B0400000000000000" pitchFamily="49" charset="-128"/>
                <a:ea typeface="BIZ UDゴシック" panose="020B0400000000000000" pitchFamily="49" charset="-128"/>
              </a:rPr>
              <a:t>４</a:t>
            </a:r>
            <a:r>
              <a:rPr kumimoji="1" lang="ja-JP" altLang="en-US" sz="600" b="1" i="0"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．政策の刷新（健康・医療）＞</a:t>
            </a:r>
          </a:p>
          <a:p>
            <a:pPr marL="85725" marR="0" lvl="0" indent="-85725" algn="l" defTabSz="914400" rtl="0" eaLnBrk="1" fontAlgn="auto" latinLnBrk="0" hangingPunct="1">
              <a:spcBef>
                <a:spcPts val="0"/>
              </a:spcBef>
              <a:spcAft>
                <a:spcPts val="0"/>
              </a:spcAft>
              <a:buClrTx/>
              <a:buSzTx/>
              <a:buFontTx/>
              <a:buNone/>
              <a:tabLst/>
              <a:defRPr/>
            </a:pPr>
            <a:r>
              <a:rPr kumimoji="1" lang="en-US" altLang="ja-JP" sz="600" b="0" i="0"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a:t>
            </a:r>
            <a:r>
              <a:rPr lang="en-US" altLang="ja-JP" sz="600" dirty="0">
                <a:solidFill>
                  <a:schemeClr val="tx1"/>
                </a:solidFill>
                <a:latin typeface="BIZ UDゴシック" panose="020B0400000000000000" pitchFamily="49" charset="-128"/>
                <a:ea typeface="BIZ UDゴシック" panose="020B0400000000000000" pitchFamily="49" charset="-128"/>
              </a:rPr>
              <a:t>74</a:t>
            </a:r>
            <a:r>
              <a:rPr kumimoji="1" lang="en-US" altLang="ja-JP" sz="600" b="0" i="0"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a:t>
            </a:r>
            <a:r>
              <a:rPr kumimoji="1" lang="ja-JP" altLang="en-US" sz="600" b="0" i="0"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健康寿命の延伸</a:t>
            </a:r>
            <a:endParaRPr kumimoji="1" lang="en-US" altLang="ja-JP" sz="600" b="0" i="0"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endParaRPr>
          </a:p>
          <a:p>
            <a:pPr marL="85725" marR="0" lvl="0" indent="-85725" algn="l" defTabSz="914400" rtl="0" eaLnBrk="1" fontAlgn="auto" latinLnBrk="0" hangingPunct="1">
              <a:spcBef>
                <a:spcPts val="0"/>
              </a:spcBef>
              <a:spcAft>
                <a:spcPts val="0"/>
              </a:spcAft>
              <a:buClrTx/>
              <a:buSzTx/>
              <a:buFontTx/>
              <a:buNone/>
              <a:tabLst/>
              <a:defRPr/>
            </a:pPr>
            <a:r>
              <a:rPr kumimoji="1" lang="en-US" altLang="ja-JP" sz="600" b="0" i="0"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a:t>
            </a:r>
            <a:r>
              <a:rPr lang="en-US" altLang="ja-JP" sz="600" dirty="0">
                <a:solidFill>
                  <a:schemeClr val="tx1"/>
                </a:solidFill>
                <a:latin typeface="BIZ UDゴシック" panose="020B0400000000000000" pitchFamily="49" charset="-128"/>
                <a:ea typeface="BIZ UDゴシック" panose="020B0400000000000000" pitchFamily="49" charset="-128"/>
              </a:rPr>
              <a:t>75</a:t>
            </a:r>
            <a:r>
              <a:rPr kumimoji="1" lang="en-US" altLang="ja-JP" sz="600" b="0" i="0"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a:t>
            </a:r>
            <a:r>
              <a:rPr kumimoji="1" lang="ja-JP" altLang="en-US" sz="600" b="0" i="0"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地域医療・救急医療体制等の充実</a:t>
            </a:r>
          </a:p>
          <a:p>
            <a:pPr marL="85725" marR="0" lvl="0" indent="-85725" algn="l" defTabSz="914400" rtl="0" eaLnBrk="1" fontAlgn="auto" latinLnBrk="0" hangingPunct="1">
              <a:spcBef>
                <a:spcPts val="0"/>
              </a:spcBef>
              <a:spcAft>
                <a:spcPts val="0"/>
              </a:spcAft>
              <a:buClrTx/>
              <a:buSzTx/>
              <a:buFontTx/>
              <a:buNone/>
              <a:tabLst/>
              <a:defRPr/>
            </a:pPr>
            <a:r>
              <a:rPr kumimoji="1" lang="en-US" altLang="ja-JP" sz="600" b="0" i="0" u="sng"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(76)</a:t>
            </a:r>
            <a:r>
              <a:rPr kumimoji="1" lang="ja-JP" altLang="en-US" sz="600" b="0" i="0" u="sng"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受動喫煙防止</a:t>
            </a:r>
            <a:endParaRPr kumimoji="1" lang="en-US" altLang="ja-JP" sz="600" b="0" i="0" u="sng"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endParaRPr>
          </a:p>
          <a:p>
            <a:pPr marL="85725" lvl="0" indent="-85725">
              <a:defRPr/>
            </a:pPr>
            <a:r>
              <a:rPr lang="en-US" altLang="ja-JP" sz="600" u="sng" dirty="0">
                <a:solidFill>
                  <a:schemeClr val="tx1"/>
                </a:solidFill>
                <a:latin typeface="BIZ UDゴシック" panose="020B0400000000000000" pitchFamily="49" charset="-128"/>
                <a:ea typeface="BIZ UDゴシック" panose="020B0400000000000000" pitchFamily="49" charset="-128"/>
              </a:rPr>
              <a:t>(77)</a:t>
            </a:r>
            <a:r>
              <a:rPr lang="ja-JP" altLang="en-US" sz="600" u="sng" dirty="0">
                <a:solidFill>
                  <a:schemeClr val="tx1"/>
                </a:solidFill>
                <a:latin typeface="BIZ UDゴシック" panose="020B0400000000000000" pitchFamily="49" charset="-128"/>
                <a:ea typeface="BIZ UDゴシック" panose="020B0400000000000000" pitchFamily="49" charset="-128"/>
              </a:rPr>
              <a:t>依存症対策</a:t>
            </a:r>
            <a:endParaRPr lang="en-US" altLang="ja-JP" sz="600" u="sng" dirty="0">
              <a:solidFill>
                <a:schemeClr val="tx1"/>
              </a:solidFill>
              <a:latin typeface="BIZ UDゴシック" panose="020B0400000000000000" pitchFamily="49" charset="-128"/>
              <a:ea typeface="BIZ UDゴシック" panose="020B0400000000000000" pitchFamily="49" charset="-128"/>
            </a:endParaRPr>
          </a:p>
          <a:p>
            <a:pPr marL="85725" indent="-85725">
              <a:defRPr/>
            </a:pPr>
            <a:r>
              <a:rPr lang="en-US" altLang="ja-JP" sz="600" u="sng" dirty="0">
                <a:solidFill>
                  <a:schemeClr val="tx1"/>
                </a:solidFill>
                <a:latin typeface="BIZ UDゴシック" panose="020B0400000000000000" pitchFamily="49" charset="-128"/>
                <a:ea typeface="BIZ UDゴシック" panose="020B0400000000000000" pitchFamily="49" charset="-128"/>
              </a:rPr>
              <a:t>(78)</a:t>
            </a:r>
            <a:r>
              <a:rPr lang="ja-JP" altLang="en-US" sz="600" u="sng" dirty="0">
                <a:solidFill>
                  <a:schemeClr val="tx1"/>
                </a:solidFill>
                <a:latin typeface="BIZ UDゴシック" panose="020B0400000000000000" pitchFamily="49" charset="-128"/>
                <a:ea typeface="BIZ UDゴシック" panose="020B0400000000000000" pitchFamily="49" charset="-128"/>
              </a:rPr>
              <a:t>自殺対策</a:t>
            </a:r>
            <a:endParaRPr lang="en-US" altLang="ja-JP" sz="600" u="sng" dirty="0">
              <a:solidFill>
                <a:schemeClr val="tx1"/>
              </a:solidFill>
              <a:latin typeface="BIZ UDゴシック" panose="020B0400000000000000" pitchFamily="49" charset="-128"/>
              <a:ea typeface="BIZ UDゴシック" panose="020B0400000000000000" pitchFamily="49" charset="-128"/>
            </a:endParaRPr>
          </a:p>
          <a:p>
            <a:pPr marL="85725" marR="0" lvl="0" indent="-85725" algn="l" defTabSz="914400" rtl="0" eaLnBrk="1" fontAlgn="auto" latinLnBrk="0" hangingPunct="1">
              <a:spcBef>
                <a:spcPts val="0"/>
              </a:spcBef>
              <a:spcAft>
                <a:spcPts val="0"/>
              </a:spcAft>
              <a:buClrTx/>
              <a:buSzTx/>
              <a:buFontTx/>
              <a:buNone/>
              <a:tabLst/>
              <a:defRPr/>
            </a:pPr>
            <a:r>
              <a:rPr kumimoji="1" lang="en-US" altLang="ja-JP" sz="600" b="0" i="0"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a:t>
            </a:r>
            <a:r>
              <a:rPr lang="en-US" altLang="ja-JP" sz="600" dirty="0">
                <a:solidFill>
                  <a:schemeClr val="tx1"/>
                </a:solidFill>
                <a:latin typeface="BIZ UDゴシック" panose="020B0400000000000000" pitchFamily="49" charset="-128"/>
                <a:ea typeface="BIZ UDゴシック" panose="020B0400000000000000" pitchFamily="49" charset="-128"/>
              </a:rPr>
              <a:t>79</a:t>
            </a:r>
            <a:r>
              <a:rPr kumimoji="1" lang="en-US" altLang="ja-JP" sz="600" b="0" i="0"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a:t>
            </a:r>
            <a:r>
              <a:rPr kumimoji="1" lang="ja-JP" altLang="en-US" sz="600" b="0" i="0"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がん対策の推進</a:t>
            </a:r>
            <a:endParaRPr kumimoji="1" lang="en-US" altLang="ja-JP" sz="600" b="0" i="0"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endParaRPr>
          </a:p>
          <a:p>
            <a:pPr marL="85725" marR="0" lvl="0" indent="-85725" algn="l" defTabSz="914400" rtl="0" eaLnBrk="1" fontAlgn="auto" latinLnBrk="0" hangingPunct="1">
              <a:spcBef>
                <a:spcPts val="0"/>
              </a:spcBef>
              <a:spcAft>
                <a:spcPts val="0"/>
              </a:spcAft>
              <a:buClrTx/>
              <a:buSzTx/>
              <a:buFontTx/>
              <a:buNone/>
              <a:tabLst/>
              <a:defRPr/>
            </a:pPr>
            <a:endParaRPr kumimoji="1" lang="en-US" altLang="ja-JP" sz="600" b="0" i="0" u="sng"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endParaRPr>
          </a:p>
        </p:txBody>
      </p:sp>
      <p:sp>
        <p:nvSpPr>
          <p:cNvPr id="75" name="角丸四角形 74"/>
          <p:cNvSpPr/>
          <p:nvPr/>
        </p:nvSpPr>
        <p:spPr>
          <a:xfrm>
            <a:off x="7221545" y="3262780"/>
            <a:ext cx="1866712" cy="275633"/>
          </a:xfrm>
          <a:prstGeom prst="roundRect">
            <a:avLst>
              <a:gd name="adj" fmla="val 3036"/>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0" rIns="0" bIns="0" rtlCol="0" anchor="ctr"/>
          <a:lstStyle/>
          <a:p>
            <a:pPr marL="0" marR="0" lvl="0" indent="0" algn="l" defTabSz="914400" rtl="0" eaLnBrk="1" fontAlgn="auto" latinLnBrk="0" hangingPunct="1">
              <a:spcBef>
                <a:spcPts val="0"/>
              </a:spcBef>
              <a:spcAft>
                <a:spcPts val="0"/>
              </a:spcAft>
              <a:buClrTx/>
              <a:buSzTx/>
              <a:buFontTx/>
              <a:buNone/>
              <a:tabLst/>
              <a:defRPr/>
            </a:pPr>
            <a:r>
              <a:rPr kumimoji="1" lang="ja-JP" altLang="en-US" sz="600" b="1" i="0"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＜５．政策の刷新（介護）＞</a:t>
            </a:r>
          </a:p>
          <a:p>
            <a:pPr marL="85725" marR="0" lvl="0" indent="-85725" algn="l" defTabSz="914400" rtl="0" eaLnBrk="1" fontAlgn="auto" latinLnBrk="0" hangingPunct="1">
              <a:spcBef>
                <a:spcPts val="0"/>
              </a:spcBef>
              <a:spcAft>
                <a:spcPts val="0"/>
              </a:spcAft>
              <a:buClrTx/>
              <a:buSzTx/>
              <a:buFontTx/>
              <a:buNone/>
              <a:tabLst/>
              <a:defRPr/>
            </a:pPr>
            <a:r>
              <a:rPr kumimoji="1" lang="en-US" altLang="ja-JP" sz="600" b="0" i="0"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(80)</a:t>
            </a:r>
            <a:r>
              <a:rPr kumimoji="1" lang="ja-JP" altLang="en-US" sz="600" b="0" i="0"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介護・福祉人材の確保</a:t>
            </a:r>
            <a:endParaRPr kumimoji="1" lang="en-US" altLang="ja-JP" sz="600" b="0" i="0"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endParaRPr>
          </a:p>
        </p:txBody>
      </p:sp>
      <p:sp>
        <p:nvSpPr>
          <p:cNvPr id="76" name="角丸四角形 75"/>
          <p:cNvSpPr/>
          <p:nvPr/>
        </p:nvSpPr>
        <p:spPr>
          <a:xfrm>
            <a:off x="5116418" y="5656541"/>
            <a:ext cx="2079124" cy="401952"/>
          </a:xfrm>
          <a:prstGeom prst="roundRect">
            <a:avLst>
              <a:gd name="adj" fmla="val 3036"/>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0" rIns="0" bIns="0" rtlCol="0" anchor="ctr"/>
          <a:lstStyle/>
          <a:p>
            <a:pPr marL="0" marR="0" lvl="0" indent="0" algn="l" defTabSz="914400" rtl="0" eaLnBrk="1" fontAlgn="auto" latinLnBrk="0" hangingPunct="1">
              <a:spcBef>
                <a:spcPts val="0"/>
              </a:spcBef>
              <a:spcAft>
                <a:spcPts val="0"/>
              </a:spcAft>
              <a:buClrTx/>
              <a:buSzTx/>
              <a:buFontTx/>
              <a:buNone/>
              <a:tabLst/>
              <a:defRPr/>
            </a:pPr>
            <a:r>
              <a:rPr kumimoji="1" lang="ja-JP" altLang="en-US" sz="600" b="1" i="0"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＜３．政策の刷新（子ども施策）＞</a:t>
            </a:r>
          </a:p>
          <a:p>
            <a:pPr marL="85725" marR="0" lvl="0" indent="-85725" algn="l" defTabSz="914400" rtl="0" eaLnBrk="1" fontAlgn="auto" latinLnBrk="0" hangingPunct="1">
              <a:spcBef>
                <a:spcPts val="0"/>
              </a:spcBef>
              <a:spcAft>
                <a:spcPts val="0"/>
              </a:spcAft>
              <a:buClrTx/>
              <a:buSzTx/>
              <a:buFontTx/>
              <a:buNone/>
              <a:tabLst/>
              <a:defRPr/>
            </a:pPr>
            <a:r>
              <a:rPr kumimoji="1" lang="en-US" altLang="ja-JP" sz="600" b="0" i="0"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(71)</a:t>
            </a:r>
            <a:r>
              <a:rPr kumimoji="1" lang="ja-JP" altLang="en-US" sz="600" b="0" i="0"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子どもの貧困</a:t>
            </a:r>
            <a:endParaRPr kumimoji="1" lang="en-US" altLang="ja-JP" sz="600" b="0" i="0"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endParaRPr>
          </a:p>
          <a:p>
            <a:pPr marL="85725" marR="0" lvl="0" indent="-85725" algn="l" defTabSz="914400" rtl="0" eaLnBrk="1" fontAlgn="auto" latinLnBrk="0" hangingPunct="1">
              <a:spcBef>
                <a:spcPts val="0"/>
              </a:spcBef>
              <a:spcAft>
                <a:spcPts val="0"/>
              </a:spcAft>
              <a:buClrTx/>
              <a:buSzTx/>
              <a:buFontTx/>
              <a:buNone/>
              <a:tabLst/>
              <a:defRPr/>
            </a:pPr>
            <a:r>
              <a:rPr lang="en-US" altLang="ja-JP" sz="600" u="sng" dirty="0">
                <a:solidFill>
                  <a:schemeClr val="tx1"/>
                </a:solidFill>
                <a:latin typeface="BIZ UDゴシック" panose="020B0400000000000000" pitchFamily="49" charset="-128"/>
                <a:ea typeface="BIZ UDゴシック" panose="020B0400000000000000" pitchFamily="49" charset="-128"/>
              </a:rPr>
              <a:t>(72)</a:t>
            </a:r>
            <a:r>
              <a:rPr lang="ja-JP" altLang="en-US" sz="600" u="sng" dirty="0">
                <a:solidFill>
                  <a:schemeClr val="tx1"/>
                </a:solidFill>
                <a:latin typeface="BIZ UDゴシック" panose="020B0400000000000000" pitchFamily="49" charset="-128"/>
                <a:ea typeface="BIZ UDゴシック" panose="020B0400000000000000" pitchFamily="49" charset="-128"/>
              </a:rPr>
              <a:t>ヤングケアラー支援</a:t>
            </a:r>
            <a:endParaRPr lang="en-US" altLang="ja-JP" sz="600" u="sng" dirty="0">
              <a:solidFill>
                <a:schemeClr val="tx1"/>
              </a:solidFill>
              <a:latin typeface="BIZ UDゴシック" panose="020B0400000000000000" pitchFamily="49" charset="-128"/>
              <a:ea typeface="BIZ UDゴシック" panose="020B0400000000000000" pitchFamily="49" charset="-128"/>
            </a:endParaRPr>
          </a:p>
          <a:p>
            <a:pPr marL="85725" marR="0" lvl="0" indent="-85725" algn="l" defTabSz="914400" rtl="0" eaLnBrk="1" fontAlgn="auto" latinLnBrk="0" hangingPunct="1">
              <a:spcBef>
                <a:spcPts val="0"/>
              </a:spcBef>
              <a:spcAft>
                <a:spcPts val="0"/>
              </a:spcAft>
              <a:buClrTx/>
              <a:buSzTx/>
              <a:buFontTx/>
              <a:buNone/>
              <a:tabLst/>
              <a:defRPr/>
            </a:pPr>
            <a:r>
              <a:rPr kumimoji="1" lang="en-US" altLang="ja-JP" sz="600" b="0" i="0"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(73)</a:t>
            </a:r>
            <a:r>
              <a:rPr kumimoji="1" lang="ja-JP" altLang="en-US" sz="600" b="0" i="0"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待機児童</a:t>
            </a:r>
            <a:endPar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endParaRPr>
          </a:p>
        </p:txBody>
      </p:sp>
      <p:sp>
        <p:nvSpPr>
          <p:cNvPr id="81" name="角丸四角形 80"/>
          <p:cNvSpPr/>
          <p:nvPr/>
        </p:nvSpPr>
        <p:spPr>
          <a:xfrm>
            <a:off x="7222872" y="3551956"/>
            <a:ext cx="1865227" cy="268928"/>
          </a:xfrm>
          <a:prstGeom prst="roundRect">
            <a:avLst>
              <a:gd name="adj" fmla="val 3036"/>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0" bIns="36000" rtlCol="0" anchor="t"/>
          <a:lstStyle/>
          <a:p>
            <a:pPr marL="0" marR="0" lvl="0" indent="0" algn="l" defTabSz="914400" rtl="0" eaLnBrk="1" fontAlgn="auto" latinLnBrk="0" hangingPunct="1">
              <a:spcBef>
                <a:spcPts val="0"/>
              </a:spcBef>
              <a:spcAft>
                <a:spcPts val="0"/>
              </a:spcAft>
              <a:buClrTx/>
              <a:buSzTx/>
              <a:buFontTx/>
              <a:buNone/>
              <a:tabLst/>
              <a:defRPr/>
            </a:pPr>
            <a:r>
              <a:rPr kumimoji="1" lang="ja-JP" altLang="en-US" sz="600" b="1" i="0"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＜６．政策の刷新（多様な人材の活躍）＞</a:t>
            </a:r>
          </a:p>
          <a:p>
            <a:pPr marL="85725" marR="0" lvl="0" indent="-85725" algn="l" defTabSz="914400" rtl="0" eaLnBrk="1" fontAlgn="auto" latinLnBrk="0" hangingPunct="1">
              <a:spcBef>
                <a:spcPts val="0"/>
              </a:spcBef>
              <a:spcAft>
                <a:spcPts val="0"/>
              </a:spcAft>
              <a:buClrTx/>
              <a:buSzTx/>
              <a:buFontTx/>
              <a:buNone/>
              <a:tabLst/>
              <a:defRPr/>
            </a:pPr>
            <a:r>
              <a:rPr kumimoji="1" lang="en-US" altLang="ja-JP" sz="600" b="0" i="0"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(81)</a:t>
            </a:r>
            <a:r>
              <a:rPr kumimoji="1" lang="ja-JP" altLang="en-US" sz="600" b="0" i="0"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女性活躍</a:t>
            </a:r>
            <a:r>
              <a:rPr lang="ja-JP" altLang="en-US" sz="600" dirty="0">
                <a:solidFill>
                  <a:schemeClr val="tx1"/>
                </a:solidFill>
                <a:latin typeface="BIZ UDゴシック" panose="020B0400000000000000" pitchFamily="49" charset="-128"/>
                <a:ea typeface="BIZ UDゴシック" panose="020B0400000000000000" pitchFamily="49" charset="-128"/>
              </a:rPr>
              <a:t>（</a:t>
            </a:r>
            <a:r>
              <a:rPr kumimoji="1" lang="ja-JP" altLang="en-US" sz="600" b="0" i="0"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女性の活躍促進に向けた意識改革）</a:t>
            </a:r>
          </a:p>
        </p:txBody>
      </p:sp>
      <p:sp>
        <p:nvSpPr>
          <p:cNvPr id="9" name="スライド番号プレースホルダー 8"/>
          <p:cNvSpPr>
            <a:spLocks noGrp="1"/>
          </p:cNvSpPr>
          <p:nvPr>
            <p:ph type="sldNum" sz="quarter" idx="12"/>
          </p:nvPr>
        </p:nvSpPr>
        <p:spPr>
          <a:xfrm>
            <a:off x="7005386" y="7446384"/>
            <a:ext cx="2097615" cy="365125"/>
          </a:xfrm>
        </p:spPr>
        <p:txBody>
          <a:bodyPr/>
          <a:lstStyle/>
          <a:p>
            <a:pPr marL="0" marR="0" lvl="0" indent="0" algn="r" defTabSz="914400" rtl="0" eaLnBrk="1" fontAlgn="auto" latinLnBrk="0" hangingPunct="1">
              <a:spcBef>
                <a:spcPts val="0"/>
              </a:spcBef>
              <a:spcAft>
                <a:spcPts val="0"/>
              </a:spcAft>
              <a:buClrTx/>
              <a:buSzTx/>
              <a:buFontTx/>
              <a:buNone/>
              <a:tabLst/>
              <a:defRPr/>
            </a:pPr>
            <a:fld id="{63BC356D-1576-478B-8647-1361C6E9DFF7}" type="slidenum">
              <a:rPr kumimoji="1" lang="ja-JP" altLang="en-US" sz="600" b="0" i="0" u="none" strike="noStrike" kern="1200" cap="none" spc="0" normalizeH="0" baseline="0" noProof="0" smtClean="0">
                <a:ln>
                  <a:noFill/>
                </a:ln>
                <a:solidFill>
                  <a:prstClr val="white">
                    <a:lumMod val="50000"/>
                  </a:prstClr>
                </a:solidFill>
                <a:effectLst/>
                <a:uLnTx/>
                <a:uFillTx/>
                <a:latin typeface="Calibri"/>
                <a:ea typeface="ＭＳ Ｐゴシック" panose="020B0600070205080204" pitchFamily="50" charset="-128"/>
                <a:cs typeface="+mn-cs"/>
              </a:rPr>
              <a:pPr marL="0" marR="0" lvl="0" indent="0" algn="r" defTabSz="914400" rtl="0" eaLnBrk="1" fontAlgn="auto" latinLnBrk="0" hangingPunct="1">
                <a:spcBef>
                  <a:spcPts val="0"/>
                </a:spcBef>
                <a:spcAft>
                  <a:spcPts val="0"/>
                </a:spcAft>
                <a:buClrTx/>
                <a:buSzTx/>
                <a:buFontTx/>
                <a:buNone/>
                <a:tabLst/>
                <a:defRPr/>
              </a:pPr>
              <a:t>45</a:t>
            </a:fld>
            <a:endParaRPr kumimoji="1" lang="ja-JP" altLang="en-US" sz="600" b="0" i="0" u="none" strike="noStrike" kern="1200" cap="none" spc="0" normalizeH="0" baseline="0" noProof="0" dirty="0">
              <a:ln>
                <a:noFill/>
              </a:ln>
              <a:solidFill>
                <a:prstClr val="white">
                  <a:lumMod val="50000"/>
                </a:prstClr>
              </a:solidFill>
              <a:effectLst/>
              <a:uLnTx/>
              <a:uFillTx/>
              <a:latin typeface="Calibri"/>
              <a:ea typeface="ＭＳ Ｐゴシック" panose="020B0600070205080204" pitchFamily="50" charset="-128"/>
              <a:cs typeface="+mn-cs"/>
            </a:endParaRPr>
          </a:p>
        </p:txBody>
      </p:sp>
      <p:sp>
        <p:nvSpPr>
          <p:cNvPr id="54" name="正方形/長方形 53"/>
          <p:cNvSpPr/>
          <p:nvPr/>
        </p:nvSpPr>
        <p:spPr>
          <a:xfrm>
            <a:off x="109832" y="3103247"/>
            <a:ext cx="4938744" cy="3467122"/>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tabLst/>
              <a:defRPr/>
            </a:pPr>
            <a:endParaRPr kumimoji="1" lang="ja-JP" altLang="en-US" sz="600" b="0" i="0" u="none" strike="noStrike" kern="1200" cap="none" spc="0" normalizeH="0" baseline="0" noProof="0">
              <a:ln>
                <a:noFill/>
              </a:ln>
              <a:solidFill>
                <a:schemeClr val="tx1"/>
              </a:solidFill>
              <a:effectLst/>
              <a:uLnTx/>
              <a:uFillTx/>
              <a:latin typeface="BIZ UDゴシック" panose="020B0400000000000000" pitchFamily="49" charset="-128"/>
              <a:ea typeface="BIZ UDゴシック" panose="020B0400000000000000" pitchFamily="49" charset="-128"/>
            </a:endParaRPr>
          </a:p>
        </p:txBody>
      </p:sp>
      <p:sp>
        <p:nvSpPr>
          <p:cNvPr id="58" name="テキスト ボックス 57"/>
          <p:cNvSpPr txBox="1"/>
          <p:nvPr/>
        </p:nvSpPr>
        <p:spPr>
          <a:xfrm>
            <a:off x="75618" y="3092637"/>
            <a:ext cx="3742561" cy="230832"/>
          </a:xfrm>
          <a:prstGeom prst="rect">
            <a:avLst/>
          </a:prstGeom>
          <a:noFill/>
        </p:spPr>
        <p:txBody>
          <a:bodyPr wrap="square" rtlCol="0">
            <a:spAutoFit/>
          </a:bodyPr>
          <a:lstStyle/>
          <a:p>
            <a:pPr marL="0" marR="0" lvl="0" indent="0" algn="l" defTabSz="914400" rtl="0" eaLnBrk="1" fontAlgn="auto" latinLnBrk="0" hangingPunct="1">
              <a:spcBef>
                <a:spcPts val="0"/>
              </a:spcBef>
              <a:spcAft>
                <a:spcPts val="0"/>
              </a:spcAft>
              <a:buClrTx/>
              <a:buSzTx/>
              <a:buFontTx/>
              <a:buNone/>
              <a:tabLst/>
              <a:defRPr/>
            </a:pPr>
            <a:r>
              <a:rPr kumimoji="1" lang="ja-JP" altLang="en-US" sz="900" b="1" i="0" u="sng"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Ａ　 いわゆる行政改革　</a:t>
            </a:r>
            <a:r>
              <a:rPr lang="ja-JP" altLang="en-US" sz="900" b="1" u="sng" dirty="0">
                <a:latin typeface="BIZ UDゴシック" panose="020B0400000000000000" pitchFamily="49" charset="-128"/>
                <a:ea typeface="BIZ UDゴシック" panose="020B0400000000000000" pitchFamily="49" charset="-128"/>
              </a:rPr>
              <a:t>４８</a:t>
            </a:r>
            <a:r>
              <a:rPr kumimoji="1" lang="ja-JP" altLang="en-US" sz="900" b="1" i="0" u="sng"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項目</a:t>
            </a:r>
            <a:endParaRPr kumimoji="1" lang="en-US" altLang="ja-JP" sz="900" b="1" i="0" u="sng"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endParaRPr>
          </a:p>
        </p:txBody>
      </p:sp>
      <p:sp>
        <p:nvSpPr>
          <p:cNvPr id="59" name="角丸四角形 58"/>
          <p:cNvSpPr/>
          <p:nvPr/>
        </p:nvSpPr>
        <p:spPr>
          <a:xfrm>
            <a:off x="144481" y="3346824"/>
            <a:ext cx="1596018" cy="804603"/>
          </a:xfrm>
          <a:prstGeom prst="roundRect">
            <a:avLst>
              <a:gd name="adj" fmla="val 7477"/>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ctr"/>
          <a:lstStyle/>
          <a:p>
            <a:pPr marL="0" marR="0" lvl="0" indent="0" algn="l" defTabSz="914400" rtl="0" eaLnBrk="1" fontAlgn="auto" latinLnBrk="0" hangingPunct="1">
              <a:spcBef>
                <a:spcPts val="0"/>
              </a:spcBef>
              <a:spcAft>
                <a:spcPts val="0"/>
              </a:spcAft>
              <a:buClrTx/>
              <a:buSzTx/>
              <a:buFontTx/>
              <a:buNone/>
              <a:tabLst/>
              <a:defRPr/>
            </a:pPr>
            <a:r>
              <a:rPr kumimoji="1" lang="ja-JP" altLang="en-US" sz="6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＜１．財政再建＞</a:t>
            </a:r>
            <a:endParaRPr kumimoji="1" lang="en-US" altLang="ja-JP" sz="6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endParaRPr>
          </a:p>
          <a:p>
            <a:pPr marL="0" marR="0" lvl="0" indent="0" algn="l" defTabSz="914400" rtl="0" eaLnBrk="1" fontAlgn="auto" latinLnBrk="0" hangingPunct="1">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(1)</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財政再建</a:t>
            </a:r>
            <a:endPar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endParaRPr>
          </a:p>
          <a:p>
            <a:pPr marL="0" marR="0" lvl="0" indent="0" algn="l" defTabSz="914400" rtl="0" eaLnBrk="1" fontAlgn="auto" latinLnBrk="0" hangingPunct="1">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(2)</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国直轄事業負担金の見直し</a:t>
            </a:r>
            <a:endPar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endParaRPr>
          </a:p>
          <a:p>
            <a:pPr marL="0" marR="0" lvl="0" indent="0" algn="l" defTabSz="914400" rtl="0" eaLnBrk="1" fontAlgn="auto" latinLnBrk="0" hangingPunct="1">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(3)</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人件費の削減</a:t>
            </a:r>
            <a:endPar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endParaRPr>
          </a:p>
          <a:p>
            <a:pPr marL="85725" marR="0" lvl="0" indent="-85725" algn="l" defTabSz="914400" rtl="0" eaLnBrk="1" fontAlgn="auto" latinLnBrk="0" hangingPunct="1">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(4)</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収入の範囲内で予算を組む原則の徹底（財政運営基本条例）</a:t>
            </a:r>
            <a:endPar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endParaRPr>
          </a:p>
          <a:p>
            <a:pPr marL="85725" marR="0" lvl="0" indent="-85725" algn="l" defTabSz="914400" rtl="0" eaLnBrk="1" fontAlgn="auto" latinLnBrk="0" hangingPunct="1">
              <a:spcBef>
                <a:spcPts val="0"/>
              </a:spcBef>
              <a:spcAft>
                <a:spcPts val="0"/>
              </a:spcAft>
              <a:buClrTx/>
              <a:buSzTx/>
              <a:buFontTx/>
              <a:buNone/>
              <a:tabLst/>
              <a:defRPr/>
            </a:pPr>
            <a:r>
              <a:rPr kumimoji="1" lang="en-US" altLang="ja-JP" sz="600" b="0" i="0"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(5)</a:t>
            </a:r>
            <a:r>
              <a:rPr kumimoji="1" lang="ja-JP" altLang="en-US" sz="600" b="0" i="0"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ファシリティマネジメント</a:t>
            </a:r>
            <a:endParaRPr kumimoji="1" lang="en-US" altLang="ja-JP" sz="600" b="0" i="0"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endParaRPr>
          </a:p>
          <a:p>
            <a:pPr marL="85725" marR="0" lvl="0" indent="-85725" algn="l" defTabSz="914400" rtl="0" eaLnBrk="1" fontAlgn="auto" latinLnBrk="0" hangingPunct="1">
              <a:spcBef>
                <a:spcPts val="0"/>
              </a:spcBef>
              <a:spcAft>
                <a:spcPts val="0"/>
              </a:spcAft>
              <a:buClrTx/>
              <a:buSzTx/>
              <a:buFontTx/>
              <a:buNone/>
              <a:tabLst/>
              <a:defRPr/>
            </a:pPr>
            <a:r>
              <a:rPr kumimoji="1" lang="en-US" altLang="ja-JP" sz="600" b="0" i="0"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(6)</a:t>
            </a:r>
            <a:r>
              <a:rPr kumimoji="1" lang="ja-JP" altLang="en-US" sz="600" b="0" i="0"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課税自主権の活用</a:t>
            </a:r>
            <a:endParaRPr kumimoji="1" lang="en-US" altLang="ja-JP" sz="600" b="0" i="0"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endParaRPr>
          </a:p>
        </p:txBody>
      </p:sp>
      <p:sp>
        <p:nvSpPr>
          <p:cNvPr id="60" name="角丸四角形 59"/>
          <p:cNvSpPr/>
          <p:nvPr/>
        </p:nvSpPr>
        <p:spPr>
          <a:xfrm>
            <a:off x="132154" y="4770224"/>
            <a:ext cx="1604578" cy="801722"/>
          </a:xfrm>
          <a:prstGeom prst="roundRect">
            <a:avLst>
              <a:gd name="adj" fmla="val 5012"/>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ctr"/>
          <a:lstStyle/>
          <a:p>
            <a:pPr marL="0" marR="0" lvl="0" indent="0" algn="l" defTabSz="914400" rtl="0" eaLnBrk="1" fontAlgn="auto" latinLnBrk="0" hangingPunct="1">
              <a:spcBef>
                <a:spcPts val="0"/>
              </a:spcBef>
              <a:spcAft>
                <a:spcPts val="0"/>
              </a:spcAft>
              <a:buClrTx/>
              <a:buSzTx/>
              <a:buFontTx/>
              <a:buNone/>
              <a:tabLst/>
              <a:defRPr/>
            </a:pPr>
            <a:r>
              <a:rPr kumimoji="1" lang="ja-JP" altLang="en-US" sz="6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＜３．人事・給与制度＞</a:t>
            </a:r>
          </a:p>
          <a:p>
            <a:pPr marL="85725" marR="0" lvl="0" indent="-85725" algn="l" defTabSz="914400" rtl="0" eaLnBrk="1" fontAlgn="auto" latinLnBrk="0" hangingPunct="1">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(11)</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府独自の職員の給与制度改革</a:t>
            </a:r>
            <a:endPar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endParaRPr>
          </a:p>
          <a:p>
            <a:pPr marL="85725" marR="0" lvl="0" indent="-85725" algn="l" defTabSz="914400" rtl="0" eaLnBrk="1" fontAlgn="auto" latinLnBrk="0" hangingPunct="1">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(12)</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職員採用試験の抜本的見直し</a:t>
            </a:r>
            <a:endPar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endParaRPr>
          </a:p>
          <a:p>
            <a:pPr marL="85725" marR="0" lvl="0" indent="-85725" algn="l" defTabSz="914400" rtl="0" eaLnBrk="1" fontAlgn="auto" latinLnBrk="0" hangingPunct="1">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(13)</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職員の人事評価における「相対評価」</a:t>
            </a:r>
            <a:endPar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endParaRPr>
          </a:p>
          <a:p>
            <a:pPr marL="85725" marR="0" lvl="0" indent="-85725" algn="l" defTabSz="914400" rtl="0" eaLnBrk="1" fontAlgn="auto" latinLnBrk="0" hangingPunct="1">
              <a:spcBef>
                <a:spcPts val="0"/>
              </a:spcBef>
              <a:spcAft>
                <a:spcPts val="0"/>
              </a:spcAft>
              <a:buClrTx/>
              <a:buSzTx/>
              <a:buFontTx/>
              <a:buNone/>
              <a:tabLst/>
              <a:defRPr/>
            </a:pPr>
            <a:r>
              <a:rPr lang="ja-JP" altLang="en-US" sz="600" dirty="0">
                <a:solidFill>
                  <a:schemeClr val="tx1"/>
                </a:solidFill>
                <a:latin typeface="BIZ UDゴシック" panose="020B0400000000000000" pitchFamily="49" charset="-128"/>
                <a:ea typeface="BIZ UDゴシック" panose="020B0400000000000000" pitchFamily="49" charset="-128"/>
              </a:rPr>
              <a:t>　　</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の導入</a:t>
            </a:r>
            <a:endPar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endParaRPr>
          </a:p>
          <a:p>
            <a:pPr marL="85725" marR="0" lvl="0" indent="-85725" algn="l" defTabSz="914400" rtl="0" eaLnBrk="1" fontAlgn="auto" latinLnBrk="0" hangingPunct="1">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(14)</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職員の再就職等に関する規制</a:t>
            </a:r>
            <a:endPar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endParaRPr>
          </a:p>
          <a:p>
            <a:pPr marL="85725" marR="0" lvl="0" indent="-85725" algn="l" defTabSz="914400" rtl="0" eaLnBrk="1" fontAlgn="auto" latinLnBrk="0" hangingPunct="1">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(15)</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政治規制等</a:t>
            </a: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3</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条例の制定</a:t>
            </a:r>
            <a:endParaRPr lang="en-US" altLang="ja-JP" sz="600" dirty="0">
              <a:solidFill>
                <a:schemeClr val="tx1"/>
              </a:solidFill>
              <a:latin typeface="BIZ UDゴシック" panose="020B0400000000000000" pitchFamily="49" charset="-128"/>
              <a:ea typeface="BIZ UDゴシック" panose="020B0400000000000000" pitchFamily="49" charset="-128"/>
            </a:endParaRPr>
          </a:p>
          <a:p>
            <a:pPr marL="85725" marR="0" lvl="0" indent="-85725" algn="l" defTabSz="914400" rtl="0" eaLnBrk="1" fontAlgn="auto" latinLnBrk="0" hangingPunct="1">
              <a:spcBef>
                <a:spcPts val="0"/>
              </a:spcBef>
              <a:spcAft>
                <a:spcPts val="0"/>
              </a:spcAft>
              <a:buClrTx/>
              <a:buSzTx/>
              <a:buFontTx/>
              <a:buNone/>
              <a:tabLst/>
              <a:defRPr/>
            </a:pPr>
            <a:r>
              <a:rPr kumimoji="1" lang="en-US" altLang="ja-JP" sz="600" b="0" i="0" u="sng"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(16)</a:t>
            </a:r>
            <a:r>
              <a:rPr lang="ja-JP" altLang="en-US" sz="600" u="sng" dirty="0">
                <a:solidFill>
                  <a:schemeClr val="tx1"/>
                </a:solidFill>
                <a:latin typeface="BIZ UDゴシック" panose="020B0400000000000000" pitchFamily="49" charset="-128"/>
                <a:ea typeface="BIZ UDゴシック" panose="020B0400000000000000" pitchFamily="49" charset="-128"/>
              </a:rPr>
              <a:t>定年引上げ</a:t>
            </a:r>
            <a:endParaRPr kumimoji="1" lang="en-US" altLang="ja-JP" sz="600" b="0" i="0" u="sng"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endParaRPr>
          </a:p>
        </p:txBody>
      </p:sp>
      <p:sp>
        <p:nvSpPr>
          <p:cNvPr id="61" name="角丸四角形 60"/>
          <p:cNvSpPr/>
          <p:nvPr/>
        </p:nvSpPr>
        <p:spPr>
          <a:xfrm>
            <a:off x="143995" y="5621281"/>
            <a:ext cx="1592122" cy="247287"/>
          </a:xfrm>
          <a:prstGeom prst="roundRect">
            <a:avLst>
              <a:gd name="adj" fmla="val 8367"/>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ctr"/>
          <a:lstStyle/>
          <a:p>
            <a:pPr marL="0" marR="0" lvl="0" indent="0" algn="l" defTabSz="914400" rtl="0" eaLnBrk="1" fontAlgn="auto" latinLnBrk="0" hangingPunct="1">
              <a:spcBef>
                <a:spcPts val="0"/>
              </a:spcBef>
              <a:spcAft>
                <a:spcPts val="0"/>
              </a:spcAft>
              <a:buClrTx/>
              <a:buSzTx/>
              <a:buFontTx/>
              <a:buNone/>
              <a:tabLst/>
              <a:defRPr/>
            </a:pPr>
            <a:r>
              <a:rPr kumimoji="1" lang="ja-JP" altLang="en-US" sz="6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＜４．公募制度＞</a:t>
            </a:r>
            <a:endParaRPr kumimoji="1" lang="en-US" altLang="ja-JP" sz="6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endParaRPr>
          </a:p>
          <a:p>
            <a:pPr marL="0" marR="0" lvl="0" indent="0" algn="l" defTabSz="914400" rtl="0" eaLnBrk="1" fontAlgn="auto" latinLnBrk="0" hangingPunct="1">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(17)</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公募制度</a:t>
            </a:r>
          </a:p>
        </p:txBody>
      </p:sp>
      <p:sp>
        <p:nvSpPr>
          <p:cNvPr id="62" name="正方形/長方形 61"/>
          <p:cNvSpPr/>
          <p:nvPr/>
        </p:nvSpPr>
        <p:spPr>
          <a:xfrm>
            <a:off x="3395472" y="4427678"/>
            <a:ext cx="1592122" cy="309109"/>
          </a:xfrm>
          <a:prstGeom prst="rect">
            <a:avLst/>
          </a:prstGeom>
          <a:solidFill>
            <a:srgbClr val="83D3FE"/>
          </a:solid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t"/>
          <a:lstStyle/>
          <a:p>
            <a:pPr marL="0" marR="0" lvl="0" indent="0" algn="l" defTabSz="914400" rtl="0" eaLnBrk="1" fontAlgn="auto" latinLnBrk="0" hangingPunct="1">
              <a:spcBef>
                <a:spcPts val="0"/>
              </a:spcBef>
              <a:spcAft>
                <a:spcPts val="0"/>
              </a:spcAft>
              <a:buClrTx/>
              <a:buSzTx/>
              <a:buFontTx/>
              <a:buNone/>
              <a:tabLst/>
              <a:defRPr/>
            </a:pPr>
            <a:r>
              <a:rPr kumimoji="1" lang="ja-JP" altLang="en-US" sz="6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a:t>
            </a:r>
            <a:r>
              <a:rPr kumimoji="1" lang="en-US" altLang="ja-JP" sz="6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16</a:t>
            </a:r>
            <a:r>
              <a:rPr kumimoji="1" lang="ja-JP" altLang="en-US" sz="6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．府市連携（事業連携）＞</a:t>
            </a:r>
          </a:p>
          <a:p>
            <a:pPr marL="85725" marR="0" lvl="0" indent="-85725" algn="l" defTabSz="914400" rtl="0" eaLnBrk="1" fontAlgn="auto" latinLnBrk="0" hangingPunct="1">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 (38)</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府営住宅／市営住宅</a:t>
            </a:r>
            <a:endPar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endParaRPr>
          </a:p>
        </p:txBody>
      </p:sp>
      <p:sp>
        <p:nvSpPr>
          <p:cNvPr id="63" name="角丸四角形 62"/>
          <p:cNvSpPr/>
          <p:nvPr/>
        </p:nvSpPr>
        <p:spPr>
          <a:xfrm>
            <a:off x="3377098" y="4736787"/>
            <a:ext cx="1671278" cy="1767243"/>
          </a:xfrm>
          <a:prstGeom prst="roundRect">
            <a:avLst>
              <a:gd name="adj" fmla="val 3591"/>
            </a:avLst>
          </a:prstGeom>
          <a:noFill/>
          <a:ln w="6350">
            <a:noFill/>
            <a:prstDash val="sysDash"/>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marL="85725" marR="0" lvl="0" indent="-85725" algn="l" defTabSz="914400" rtl="0" eaLnBrk="1" fontAlgn="auto" latinLnBrk="0" hangingPunct="1">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(39)</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政策立案手法の刷新、データに基づく府民ニーズの分析</a:t>
            </a:r>
          </a:p>
          <a:p>
            <a:pPr marL="85725" marR="0" lvl="0" indent="-85725" algn="l" defTabSz="914400" rtl="0" eaLnBrk="1" fontAlgn="auto" latinLnBrk="0" hangingPunct="1">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a:t>
            </a:r>
            <a:r>
              <a:rPr lang="en-US" altLang="ja-JP" sz="600" dirty="0">
                <a:solidFill>
                  <a:schemeClr val="tx1"/>
                </a:solidFill>
                <a:latin typeface="BIZ UDゴシック" panose="020B0400000000000000" pitchFamily="49" charset="-128"/>
                <a:ea typeface="BIZ UDゴシック" panose="020B0400000000000000" pitchFamily="49" charset="-128"/>
              </a:rPr>
              <a:t>40</a:t>
            </a: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全庁的な意思決定のあり方の見直し（戦略本部会議の設置・運営）</a:t>
            </a:r>
            <a:endPar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endParaRPr>
          </a:p>
          <a:p>
            <a:pPr marL="85725" marR="0" lvl="0" indent="-85725" algn="l" defTabSz="914400" rtl="0" eaLnBrk="1" fontAlgn="auto" latinLnBrk="0" hangingPunct="1">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a:t>
            </a:r>
            <a:r>
              <a:rPr lang="en-US" altLang="ja-JP" sz="600" dirty="0">
                <a:solidFill>
                  <a:schemeClr val="tx1"/>
                </a:solidFill>
                <a:latin typeface="BIZ UDゴシック" panose="020B0400000000000000" pitchFamily="49" charset="-128"/>
                <a:ea typeface="BIZ UDゴシック" panose="020B0400000000000000" pitchFamily="49" charset="-128"/>
              </a:rPr>
              <a:t>41</a:t>
            </a: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国と地方の関係再構築（関西広域連合の設立・運営等）</a:t>
            </a:r>
            <a:endPar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endParaRPr>
          </a:p>
          <a:p>
            <a:pPr marL="85725" marR="0" lvl="0" indent="-85725" algn="l" defTabSz="914400" rtl="0" eaLnBrk="1" fontAlgn="auto" latinLnBrk="0" hangingPunct="1">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a:t>
            </a:r>
            <a:r>
              <a:rPr lang="en-US" altLang="ja-JP" sz="600" dirty="0">
                <a:solidFill>
                  <a:schemeClr val="tx1"/>
                </a:solidFill>
                <a:latin typeface="BIZ UDゴシック" panose="020B0400000000000000" pitchFamily="49" charset="-128"/>
                <a:ea typeface="BIZ UDゴシック" panose="020B0400000000000000" pitchFamily="49" charset="-128"/>
              </a:rPr>
              <a:t>42</a:t>
            </a: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条例・審査基準の見直し</a:t>
            </a:r>
            <a:endPar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endParaRPr>
          </a:p>
          <a:p>
            <a:pPr marL="85725" marR="0" lvl="0" indent="-85725" algn="l" defTabSz="914400" rtl="0" eaLnBrk="1" fontAlgn="auto" latinLnBrk="0" hangingPunct="1">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a:t>
            </a:r>
            <a:r>
              <a:rPr lang="en-US" altLang="ja-JP" sz="600" dirty="0">
                <a:solidFill>
                  <a:schemeClr val="tx1"/>
                </a:solidFill>
                <a:latin typeface="BIZ UDゴシック" panose="020B0400000000000000" pitchFamily="49" charset="-128"/>
                <a:ea typeface="BIZ UDゴシック" panose="020B0400000000000000" pitchFamily="49" charset="-128"/>
              </a:rPr>
              <a:t>43</a:t>
            </a: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出資法人等の改革</a:t>
            </a:r>
          </a:p>
          <a:p>
            <a:pPr marL="85725" marR="0" lvl="0" indent="-85725" algn="l" defTabSz="914400" rtl="0" eaLnBrk="1" fontAlgn="auto" latinLnBrk="0" hangingPunct="1">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a:t>
            </a:r>
            <a:r>
              <a:rPr lang="en-US" altLang="ja-JP" sz="600" dirty="0">
                <a:solidFill>
                  <a:schemeClr val="tx1"/>
                </a:solidFill>
                <a:latin typeface="BIZ UDゴシック" panose="020B0400000000000000" pitchFamily="49" charset="-128"/>
                <a:ea typeface="BIZ UDゴシック" panose="020B0400000000000000" pitchFamily="49" charset="-128"/>
              </a:rPr>
              <a:t>44</a:t>
            </a: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徹底したプロセスの見える化、仕事の内容にも踏み込んだ透明（オープン府庁）</a:t>
            </a:r>
          </a:p>
          <a:p>
            <a:pPr marL="85725" marR="0" lvl="0" indent="-85725" algn="l" defTabSz="914400" rtl="0" eaLnBrk="1" fontAlgn="auto" latinLnBrk="0" hangingPunct="1">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a:t>
            </a:r>
            <a:r>
              <a:rPr lang="en-US" altLang="ja-JP" sz="600" dirty="0">
                <a:solidFill>
                  <a:schemeClr val="tx1"/>
                </a:solidFill>
                <a:latin typeface="BIZ UDゴシック" panose="020B0400000000000000" pitchFamily="49" charset="-128"/>
                <a:ea typeface="BIZ UDゴシック" panose="020B0400000000000000" pitchFamily="49" charset="-128"/>
              </a:rPr>
              <a:t>45</a:t>
            </a: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新公会計制度の導入</a:t>
            </a:r>
          </a:p>
          <a:p>
            <a:pPr marL="85725" marR="0" lvl="0" indent="-85725" algn="l" defTabSz="914400" rtl="0" eaLnBrk="1" fontAlgn="auto" latinLnBrk="0" hangingPunct="1">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(46)</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監査事務局業務の民間への委託</a:t>
            </a:r>
          </a:p>
          <a:p>
            <a:pPr marL="85725" marR="0" lvl="0" indent="-85725" algn="l" defTabSz="914400" rtl="0" eaLnBrk="1" fontAlgn="auto" latinLnBrk="0" hangingPunct="1">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(47)</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府営住宅の運営見直し</a:t>
            </a:r>
          </a:p>
          <a:p>
            <a:pPr marL="85725" marR="0" lvl="0" indent="-85725" algn="l" defTabSz="914400" rtl="0" eaLnBrk="1" fontAlgn="auto" latinLnBrk="0" hangingPunct="1">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(48)</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市町村国保の累積赤字の削減に向けた府の特別調整交付金の配分基準の見直し</a:t>
            </a:r>
          </a:p>
        </p:txBody>
      </p:sp>
      <p:sp>
        <p:nvSpPr>
          <p:cNvPr id="64" name="角丸四角形 63"/>
          <p:cNvSpPr/>
          <p:nvPr/>
        </p:nvSpPr>
        <p:spPr>
          <a:xfrm>
            <a:off x="140292" y="4182917"/>
            <a:ext cx="1596018" cy="556396"/>
          </a:xfrm>
          <a:prstGeom prst="roundRect">
            <a:avLst>
              <a:gd name="adj" fmla="val 5565"/>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ctr"/>
          <a:lstStyle/>
          <a:p>
            <a:pPr marL="0" marR="0" lvl="0" indent="0" algn="l" defTabSz="914400" rtl="0" eaLnBrk="1" fontAlgn="auto" latinLnBrk="0" hangingPunct="1">
              <a:spcBef>
                <a:spcPts val="0"/>
              </a:spcBef>
              <a:spcAft>
                <a:spcPts val="0"/>
              </a:spcAft>
              <a:buClrTx/>
              <a:buSzTx/>
              <a:buFontTx/>
              <a:buNone/>
              <a:tabLst/>
              <a:defRPr/>
            </a:pPr>
            <a:r>
              <a:rPr kumimoji="1" lang="ja-JP" altLang="en-US" sz="6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＜２． 財務マネジメント＞</a:t>
            </a:r>
            <a:endParaRPr kumimoji="1" lang="en-US" altLang="ja-JP" sz="6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endParaRPr>
          </a:p>
          <a:p>
            <a:pPr marL="85725" marR="0" lvl="0" indent="-85725" algn="l" defTabSz="914400" rtl="0" eaLnBrk="1" fontAlgn="auto" latinLnBrk="0" hangingPunct="1">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(7)</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債権管理の強化</a:t>
            </a:r>
            <a:endPar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endParaRPr>
          </a:p>
          <a:p>
            <a:pPr marL="85725" marR="0" lvl="0" indent="-85725" algn="l" defTabSz="914400" rtl="0" eaLnBrk="1" fontAlgn="auto" latinLnBrk="0" hangingPunct="1">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(8)</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府有財産の活用・売却</a:t>
            </a:r>
            <a:endPar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endParaRPr>
          </a:p>
          <a:p>
            <a:pPr marL="85725" marR="0" lvl="0" indent="-85725" algn="l" defTabSz="914400" rtl="0" eaLnBrk="1" fontAlgn="auto" latinLnBrk="0" hangingPunct="1">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(9)</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広告事業・ネーミングライツ</a:t>
            </a:r>
            <a:endPar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endParaRPr>
          </a:p>
          <a:p>
            <a:pPr marL="85725" marR="0" lvl="0" indent="-85725" algn="l" defTabSz="914400" rtl="0" eaLnBrk="1" fontAlgn="auto" latinLnBrk="0" hangingPunct="1">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(10)</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財務マネジメント</a:t>
            </a:r>
            <a:endPar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endParaRPr>
          </a:p>
        </p:txBody>
      </p:sp>
      <p:sp>
        <p:nvSpPr>
          <p:cNvPr id="65" name="角丸四角形 64"/>
          <p:cNvSpPr/>
          <p:nvPr/>
        </p:nvSpPr>
        <p:spPr>
          <a:xfrm>
            <a:off x="138382" y="6185771"/>
            <a:ext cx="1592122" cy="247287"/>
          </a:xfrm>
          <a:prstGeom prst="roundRect">
            <a:avLst>
              <a:gd name="adj" fmla="val 8367"/>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ctr"/>
          <a:lstStyle/>
          <a:p>
            <a:pPr marL="0" marR="0" lvl="0" indent="0" algn="l" defTabSz="914400" rtl="0" eaLnBrk="1" fontAlgn="auto" latinLnBrk="0" hangingPunct="1">
              <a:spcBef>
                <a:spcPts val="0"/>
              </a:spcBef>
              <a:spcAft>
                <a:spcPts val="0"/>
              </a:spcAft>
              <a:buClrTx/>
              <a:buSzTx/>
              <a:buFontTx/>
              <a:buNone/>
              <a:tabLst/>
              <a:defRPr/>
            </a:pPr>
            <a:r>
              <a:rPr kumimoji="1" lang="ja-JP" altLang="en-US" sz="600" b="1" i="0"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＜６．</a:t>
            </a:r>
            <a:r>
              <a:rPr kumimoji="1" lang="en-US" altLang="ja-JP" sz="600" b="1" i="0"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ICT</a:t>
            </a:r>
            <a:r>
              <a:rPr kumimoji="1" lang="ja-JP" altLang="en-US" sz="600" b="1" i="0"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活用＞</a:t>
            </a:r>
            <a:endParaRPr kumimoji="1" lang="en-US" altLang="ja-JP" sz="600" b="1" i="0"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endParaRPr>
          </a:p>
          <a:p>
            <a:pPr marL="0" marR="0" lvl="0" indent="0" algn="l" defTabSz="914400" rtl="0" eaLnBrk="1" fontAlgn="auto" latinLnBrk="0" hangingPunct="1">
              <a:spcBef>
                <a:spcPts val="0"/>
              </a:spcBef>
              <a:spcAft>
                <a:spcPts val="0"/>
              </a:spcAft>
              <a:buClrTx/>
              <a:buSzTx/>
              <a:buFontTx/>
              <a:buNone/>
              <a:tabLst/>
              <a:defRPr/>
            </a:pPr>
            <a:r>
              <a:rPr kumimoji="1" lang="en-US" altLang="ja-JP" sz="600" b="0" i="0"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(19)ICT</a:t>
            </a:r>
            <a:r>
              <a:rPr kumimoji="1" lang="ja-JP" altLang="en-US" sz="600" b="0" i="0"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活用</a:t>
            </a:r>
            <a:endParaRPr kumimoji="1" lang="en-US" altLang="ja-JP" sz="600" b="0" i="0"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endParaRPr>
          </a:p>
        </p:txBody>
      </p:sp>
      <p:sp>
        <p:nvSpPr>
          <p:cNvPr id="66" name="角丸四角形 65"/>
          <p:cNvSpPr/>
          <p:nvPr/>
        </p:nvSpPr>
        <p:spPr>
          <a:xfrm>
            <a:off x="1769472" y="4182760"/>
            <a:ext cx="1592122" cy="994487"/>
          </a:xfrm>
          <a:prstGeom prst="roundRect">
            <a:avLst>
              <a:gd name="adj" fmla="val 4245"/>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l" defTabSz="914400" rtl="0" eaLnBrk="1" fontAlgn="auto" latinLnBrk="0" hangingPunct="1">
              <a:spcBef>
                <a:spcPts val="0"/>
              </a:spcBef>
              <a:spcAft>
                <a:spcPts val="0"/>
              </a:spcAft>
              <a:buClrTx/>
              <a:buSzTx/>
              <a:buFontTx/>
              <a:buNone/>
              <a:tabLst/>
              <a:defRPr/>
            </a:pPr>
            <a:r>
              <a:rPr kumimoji="1" lang="ja-JP" altLang="en-US" sz="600" b="1" i="0"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＜９．市町村との連携強化＞</a:t>
            </a:r>
            <a:endParaRPr kumimoji="1" lang="en-US" altLang="ja-JP" sz="600" b="1" i="0"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endParaRPr>
          </a:p>
          <a:p>
            <a:pPr marL="0" marR="0" lvl="0" indent="0" algn="l" defTabSz="914400" rtl="0" eaLnBrk="1" fontAlgn="auto" latinLnBrk="0" hangingPunct="1">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(25)</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府内市町村間の広域連携等への支援</a:t>
            </a:r>
            <a:endPar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endParaRPr>
          </a:p>
          <a:p>
            <a:pPr marL="0" marR="0" lvl="0" indent="0" algn="l" defTabSz="914400" rtl="0" eaLnBrk="1" fontAlgn="auto" latinLnBrk="0" hangingPunct="1">
              <a:spcBef>
                <a:spcPts val="0"/>
              </a:spcBef>
              <a:spcAft>
                <a:spcPts val="0"/>
              </a:spcAft>
              <a:buClrTx/>
              <a:buSzTx/>
              <a:buFontTx/>
              <a:buNone/>
              <a:tabLst/>
              <a:defRPr/>
            </a:pPr>
            <a:r>
              <a:rPr kumimoji="1" lang="en-US" altLang="ja-JP" sz="600" b="0" i="0"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(26)</a:t>
            </a:r>
            <a:r>
              <a:rPr kumimoji="1" lang="ja-JP" altLang="en-US" sz="600" b="0" i="0"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市町村とのパートナーシップ強化</a:t>
            </a:r>
            <a:endParaRPr kumimoji="1" lang="en-US" altLang="ja-JP" sz="600" b="0" i="0"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endParaRPr>
          </a:p>
          <a:p>
            <a:pPr marL="0" marR="0" lvl="0" indent="0" algn="l" defTabSz="914400" rtl="0" eaLnBrk="1" fontAlgn="auto" latinLnBrk="0" hangingPunct="1">
              <a:spcBef>
                <a:spcPts val="0"/>
              </a:spcBef>
              <a:spcAft>
                <a:spcPts val="0"/>
              </a:spcAft>
              <a:buClrTx/>
              <a:buSzTx/>
              <a:buFontTx/>
              <a:buNone/>
              <a:tabLst/>
              <a:defRPr/>
            </a:pPr>
            <a:r>
              <a:rPr lang="ja-JP" altLang="en-US" sz="600" dirty="0">
                <a:solidFill>
                  <a:schemeClr val="tx1"/>
                </a:solidFill>
                <a:latin typeface="BIZ UDゴシック" panose="020B0400000000000000" pitchFamily="49" charset="-128"/>
                <a:ea typeface="BIZ UDゴシック" panose="020B0400000000000000" pitchFamily="49" charset="-128"/>
              </a:rPr>
              <a:t>　　</a:t>
            </a:r>
            <a:r>
              <a:rPr kumimoji="1" lang="ja-JP" altLang="en-US" sz="600" b="0" i="0"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（地方税徴収機構、地域維持管理連携</a:t>
            </a:r>
            <a:endParaRPr kumimoji="1" lang="en-US" altLang="ja-JP" sz="600" b="0" i="0"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endParaRPr>
          </a:p>
          <a:p>
            <a:pPr marL="0" marR="0" lvl="0" indent="0" algn="l" defTabSz="914400" rtl="0" eaLnBrk="1" fontAlgn="auto" latinLnBrk="0" hangingPunct="1">
              <a:spcBef>
                <a:spcPts val="0"/>
              </a:spcBef>
              <a:spcAft>
                <a:spcPts val="0"/>
              </a:spcAft>
              <a:buClrTx/>
              <a:buSzTx/>
              <a:buFontTx/>
              <a:buNone/>
              <a:tabLst/>
              <a:defRPr/>
            </a:pPr>
            <a:r>
              <a:rPr lang="ja-JP" altLang="en-US" sz="600" dirty="0">
                <a:solidFill>
                  <a:schemeClr val="tx1"/>
                </a:solidFill>
                <a:latin typeface="BIZ UDゴシック" panose="020B0400000000000000" pitchFamily="49" charset="-128"/>
                <a:ea typeface="BIZ UDゴシック" panose="020B0400000000000000" pitchFamily="49" charset="-128"/>
              </a:rPr>
              <a:t>　　　</a:t>
            </a:r>
            <a:r>
              <a:rPr kumimoji="1" lang="ja-JP" altLang="en-US" sz="600" b="0" i="0"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プラットフォーム）</a:t>
            </a:r>
            <a:endParaRPr kumimoji="1" lang="en-US" altLang="ja-JP" sz="600" b="0" i="0"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endParaRPr>
          </a:p>
          <a:p>
            <a:pPr marL="0" marR="0" lvl="0" indent="0" algn="l" defTabSz="914400" rtl="0" eaLnBrk="1" fontAlgn="auto" latinLnBrk="0" hangingPunct="1">
              <a:spcBef>
                <a:spcPts val="0"/>
              </a:spcBef>
              <a:spcAft>
                <a:spcPts val="0"/>
              </a:spcAft>
              <a:buClrTx/>
              <a:buSzTx/>
              <a:buFontTx/>
              <a:buNone/>
              <a:tabLst/>
              <a:defRPr/>
            </a:pPr>
            <a:r>
              <a:rPr lang="en-US" altLang="ja-JP" sz="600" u="sng" dirty="0">
                <a:solidFill>
                  <a:schemeClr val="tx1"/>
                </a:solidFill>
                <a:latin typeface="BIZ UDゴシック" panose="020B0400000000000000" pitchFamily="49" charset="-128"/>
                <a:ea typeface="BIZ UDゴシック" panose="020B0400000000000000" pitchFamily="49" charset="-128"/>
              </a:rPr>
              <a:t>(27)</a:t>
            </a:r>
            <a:r>
              <a:rPr lang="ja-JP" altLang="en-US" sz="600" u="sng" dirty="0">
                <a:solidFill>
                  <a:schemeClr val="tx1"/>
                </a:solidFill>
                <a:latin typeface="BIZ UDゴシック" panose="020B0400000000000000" pitchFamily="49" charset="-128"/>
                <a:ea typeface="BIZ UDゴシック" panose="020B0400000000000000" pitchFamily="49" charset="-128"/>
              </a:rPr>
              <a:t>市町村支援（市町村の消防の広域化） </a:t>
            </a:r>
            <a:r>
              <a:rPr kumimoji="1" lang="en-US" altLang="ja-JP" sz="600" b="0" i="0" u="sng"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(28)</a:t>
            </a:r>
            <a:r>
              <a:rPr kumimoji="1" lang="ja-JP" altLang="en-US" sz="600" b="0" i="0" u="sng"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市町村支援（水道（ブロック化））</a:t>
            </a:r>
            <a:endParaRPr kumimoji="1" lang="en-US" altLang="ja-JP" sz="600" b="0" i="0" u="sng"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endParaRPr>
          </a:p>
          <a:p>
            <a:pPr marL="0" marR="0" lvl="0" indent="0" algn="l" defTabSz="914400" rtl="0" eaLnBrk="1" fontAlgn="auto" latinLnBrk="0" hangingPunct="1">
              <a:spcBef>
                <a:spcPts val="0"/>
              </a:spcBef>
              <a:spcAft>
                <a:spcPts val="0"/>
              </a:spcAft>
              <a:buClrTx/>
              <a:buSzTx/>
              <a:buFontTx/>
              <a:buNone/>
              <a:tabLst/>
              <a:defRPr/>
            </a:pPr>
            <a:r>
              <a:rPr lang="en-US" altLang="ja-JP" sz="600" u="sng" dirty="0">
                <a:solidFill>
                  <a:schemeClr val="tx1"/>
                </a:solidFill>
                <a:latin typeface="BIZ UDゴシック" panose="020B0400000000000000" pitchFamily="49" charset="-128"/>
                <a:ea typeface="BIZ UDゴシック" panose="020B0400000000000000" pitchFamily="49" charset="-128"/>
              </a:rPr>
              <a:t>(29)</a:t>
            </a:r>
            <a:r>
              <a:rPr lang="ja-JP" altLang="en-US" sz="600" u="sng" dirty="0">
                <a:solidFill>
                  <a:schemeClr val="tx1"/>
                </a:solidFill>
                <a:latin typeface="BIZ UDゴシック" panose="020B0400000000000000" pitchFamily="49" charset="-128"/>
                <a:ea typeface="BIZ UDゴシック" panose="020B0400000000000000" pitchFamily="49" charset="-128"/>
              </a:rPr>
              <a:t>市町村支援（下水道（下水道ビジョン、市町村支援）</a:t>
            </a:r>
            <a:endParaRPr kumimoji="1" lang="en-US" altLang="ja-JP" sz="600" b="0" i="0" u="sng"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endParaRPr>
          </a:p>
        </p:txBody>
      </p:sp>
      <p:sp>
        <p:nvSpPr>
          <p:cNvPr id="67" name="角丸四角形 66"/>
          <p:cNvSpPr/>
          <p:nvPr/>
        </p:nvSpPr>
        <p:spPr>
          <a:xfrm>
            <a:off x="1762386" y="5500227"/>
            <a:ext cx="1596018" cy="273351"/>
          </a:xfrm>
          <a:prstGeom prst="roundRect">
            <a:avLst>
              <a:gd name="adj" fmla="val 8367"/>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marL="0" marR="0" lvl="0" indent="0" algn="l" defTabSz="914400" rtl="0" eaLnBrk="1" fontAlgn="auto" latinLnBrk="0" hangingPunct="1">
              <a:spcBef>
                <a:spcPts val="0"/>
              </a:spcBef>
              <a:spcAft>
                <a:spcPts val="0"/>
              </a:spcAft>
              <a:buClrTx/>
              <a:buSzTx/>
              <a:buFontTx/>
              <a:buNone/>
              <a:tabLst/>
              <a:defRPr/>
            </a:pPr>
            <a:r>
              <a:rPr kumimoji="1" lang="ja-JP" altLang="en-US" sz="6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a:t>
            </a:r>
            <a:r>
              <a:rPr kumimoji="1" lang="en-US" altLang="ja-JP" sz="6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11</a:t>
            </a:r>
            <a:r>
              <a:rPr kumimoji="1" lang="ja-JP" altLang="en-US" sz="600" b="1" i="0" u="none" strike="noStrike" kern="1200" cap="none" spc="0" normalizeH="0" baseline="0" noProof="0" dirty="0" err="1">
                <a:ln>
                  <a:noFill/>
                </a:ln>
                <a:solidFill>
                  <a:schemeClr val="tx1"/>
                </a:solidFill>
                <a:effectLst/>
                <a:uLnTx/>
                <a:uFillTx/>
                <a:latin typeface="BIZ UDゴシック" panose="020B0400000000000000" pitchFamily="49" charset="-128"/>
                <a:ea typeface="BIZ UDゴシック" panose="020B0400000000000000" pitchFamily="49" charset="-128"/>
              </a:rPr>
              <a:t>．</a:t>
            </a:r>
            <a:r>
              <a:rPr kumimoji="1" lang="ja-JP" altLang="en-US" sz="6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補助金等の見直し＞</a:t>
            </a:r>
            <a:endParaRPr kumimoji="1" lang="en-US" altLang="ja-JP" sz="6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endParaRPr>
          </a:p>
          <a:p>
            <a:pPr marL="0" marR="0" lvl="0" indent="0" algn="l" defTabSz="914400" rtl="0" eaLnBrk="1" fontAlgn="auto" latinLnBrk="0" hangingPunct="1">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(31)</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補助金等の見直し</a:t>
            </a:r>
          </a:p>
        </p:txBody>
      </p:sp>
      <p:sp>
        <p:nvSpPr>
          <p:cNvPr id="68" name="角丸四角形 67"/>
          <p:cNvSpPr/>
          <p:nvPr/>
        </p:nvSpPr>
        <p:spPr>
          <a:xfrm>
            <a:off x="1766048" y="5799892"/>
            <a:ext cx="1596018" cy="309109"/>
          </a:xfrm>
          <a:prstGeom prst="roundRect">
            <a:avLst>
              <a:gd name="adj" fmla="val 8367"/>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marL="0" marR="0" lvl="0" indent="0" algn="l" defTabSz="914400" rtl="0" eaLnBrk="1" fontAlgn="auto" latinLnBrk="0" hangingPunct="1">
              <a:spcBef>
                <a:spcPts val="0"/>
              </a:spcBef>
              <a:spcAft>
                <a:spcPts val="0"/>
              </a:spcAft>
              <a:buClrTx/>
              <a:buSzTx/>
              <a:buFontTx/>
              <a:buNone/>
              <a:tabLst/>
              <a:defRPr/>
            </a:pPr>
            <a:r>
              <a:rPr kumimoji="1" lang="ja-JP" altLang="en-US" sz="6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a:t>
            </a:r>
            <a:r>
              <a:rPr kumimoji="1" lang="en-US" altLang="ja-JP" sz="6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12</a:t>
            </a:r>
            <a:r>
              <a:rPr kumimoji="1" lang="ja-JP" altLang="en-US" sz="600" b="1" i="0" u="none" strike="noStrike" kern="1200" cap="none" spc="0" normalizeH="0" baseline="0" noProof="0" dirty="0" err="1">
                <a:ln>
                  <a:noFill/>
                </a:ln>
                <a:solidFill>
                  <a:schemeClr val="tx1"/>
                </a:solidFill>
                <a:effectLst/>
                <a:uLnTx/>
                <a:uFillTx/>
                <a:latin typeface="BIZ UDゴシック" panose="020B0400000000000000" pitchFamily="49" charset="-128"/>
                <a:ea typeface="BIZ UDゴシック" panose="020B0400000000000000" pitchFamily="49" charset="-128"/>
              </a:rPr>
              <a:t>．</a:t>
            </a:r>
            <a:r>
              <a:rPr kumimoji="1" lang="ja-JP" altLang="en-US" sz="6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府民利用施設の見直し＞</a:t>
            </a:r>
            <a:endParaRPr kumimoji="1" lang="en-US" altLang="ja-JP" sz="6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endParaRPr>
          </a:p>
          <a:p>
            <a:pPr marL="0" marR="0" lvl="0" indent="0" algn="l" defTabSz="914400" rtl="0" eaLnBrk="1" fontAlgn="auto" latinLnBrk="0" hangingPunct="1">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a:t>
            </a:r>
            <a:r>
              <a:rPr lang="en-US" altLang="ja-JP" sz="600" dirty="0">
                <a:solidFill>
                  <a:schemeClr val="tx1"/>
                </a:solidFill>
                <a:latin typeface="BIZ UDゴシック" panose="020B0400000000000000" pitchFamily="49" charset="-128"/>
                <a:ea typeface="BIZ UDゴシック" panose="020B0400000000000000" pitchFamily="49" charset="-128"/>
              </a:rPr>
              <a:t>32</a:t>
            </a: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府民利用施設の廃止・改革</a:t>
            </a:r>
          </a:p>
        </p:txBody>
      </p:sp>
      <p:sp>
        <p:nvSpPr>
          <p:cNvPr id="69" name="角丸四角形 68"/>
          <p:cNvSpPr/>
          <p:nvPr/>
        </p:nvSpPr>
        <p:spPr>
          <a:xfrm>
            <a:off x="1767997" y="3903220"/>
            <a:ext cx="1592122" cy="247287"/>
          </a:xfrm>
          <a:prstGeom prst="roundRect">
            <a:avLst>
              <a:gd name="adj" fmla="val 11895"/>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ctr"/>
          <a:lstStyle/>
          <a:p>
            <a:pPr marL="0" marR="0" lvl="0" indent="0" algn="l" defTabSz="914400" rtl="0" eaLnBrk="1" fontAlgn="auto" latinLnBrk="0" hangingPunct="1">
              <a:spcBef>
                <a:spcPts val="0"/>
              </a:spcBef>
              <a:spcAft>
                <a:spcPts val="0"/>
              </a:spcAft>
              <a:buClrTx/>
              <a:buSzTx/>
              <a:buFontTx/>
              <a:buNone/>
              <a:tabLst/>
              <a:defRPr/>
            </a:pPr>
            <a:r>
              <a:rPr kumimoji="1" lang="ja-JP" altLang="en-US" sz="6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＜８．経営形態（独法化）＞</a:t>
            </a:r>
            <a:endParaRPr kumimoji="1" lang="en-US" altLang="ja-JP" sz="6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endParaRPr>
          </a:p>
          <a:p>
            <a:pPr marL="0" marR="0" lvl="0" indent="0" algn="l" defTabSz="914400" rtl="0" eaLnBrk="1" fontAlgn="auto" latinLnBrk="0" hangingPunct="1">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(24)</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独立行政法人化</a:t>
            </a:r>
          </a:p>
        </p:txBody>
      </p:sp>
      <p:sp>
        <p:nvSpPr>
          <p:cNvPr id="70" name="正方形/長方形 69"/>
          <p:cNvSpPr/>
          <p:nvPr/>
        </p:nvSpPr>
        <p:spPr>
          <a:xfrm>
            <a:off x="1766048" y="6119464"/>
            <a:ext cx="1596018" cy="260191"/>
          </a:xfrm>
          <a:prstGeom prst="rect">
            <a:avLst/>
          </a:prstGeom>
          <a:solidFill>
            <a:srgbClr val="83D3FE"/>
          </a:solid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marL="0" marR="0" lvl="0" indent="0" algn="l" defTabSz="914400" rtl="0" eaLnBrk="1" fontAlgn="auto" latinLnBrk="0" hangingPunct="1">
              <a:spcBef>
                <a:spcPts val="0"/>
              </a:spcBef>
              <a:spcAft>
                <a:spcPts val="0"/>
              </a:spcAft>
              <a:buClrTx/>
              <a:buSzTx/>
              <a:buFontTx/>
              <a:buNone/>
              <a:tabLst/>
              <a:defRPr/>
            </a:pPr>
            <a:r>
              <a:rPr kumimoji="1" lang="ja-JP" altLang="en-US" sz="6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a:t>
            </a:r>
            <a:r>
              <a:rPr kumimoji="1" lang="en-US" altLang="ja-JP" sz="6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13</a:t>
            </a:r>
            <a:r>
              <a:rPr kumimoji="1" lang="ja-JP" altLang="en-US" sz="600" b="1" i="0" u="none" strike="noStrike" kern="1200" cap="none" spc="0" normalizeH="0" baseline="0" noProof="0" dirty="0" err="1">
                <a:ln>
                  <a:noFill/>
                </a:ln>
                <a:solidFill>
                  <a:schemeClr val="tx1"/>
                </a:solidFill>
                <a:effectLst/>
                <a:uLnTx/>
                <a:uFillTx/>
                <a:latin typeface="BIZ UDゴシック" panose="020B0400000000000000" pitchFamily="49" charset="-128"/>
                <a:ea typeface="BIZ UDゴシック" panose="020B0400000000000000" pitchFamily="49" charset="-128"/>
              </a:rPr>
              <a:t>．</a:t>
            </a:r>
            <a:r>
              <a:rPr kumimoji="1" lang="ja-JP" altLang="en-US" sz="6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府市連携（統合本部）＞</a:t>
            </a:r>
            <a:endParaRPr kumimoji="1" lang="en-US" altLang="ja-JP" sz="6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endParaRPr>
          </a:p>
          <a:p>
            <a:pPr marL="85725" marR="0" lvl="0" indent="-85725" algn="l" defTabSz="914400" rtl="0" eaLnBrk="1" fontAlgn="auto" latinLnBrk="0" hangingPunct="1">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(33)</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大阪府市統合本部・副首都推進本部</a:t>
            </a:r>
            <a:endPar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endParaRPr>
          </a:p>
        </p:txBody>
      </p:sp>
      <p:sp>
        <p:nvSpPr>
          <p:cNvPr id="71" name="角丸四角形 70"/>
          <p:cNvSpPr/>
          <p:nvPr/>
        </p:nvSpPr>
        <p:spPr>
          <a:xfrm>
            <a:off x="143995" y="5899091"/>
            <a:ext cx="1592122" cy="247287"/>
          </a:xfrm>
          <a:prstGeom prst="roundRect">
            <a:avLst>
              <a:gd name="adj" fmla="val 8367"/>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ctr"/>
          <a:lstStyle/>
          <a:p>
            <a:pPr marL="0" marR="0" lvl="0" indent="0" algn="l" defTabSz="914400" rtl="0" eaLnBrk="1" fontAlgn="auto" latinLnBrk="0" hangingPunct="1">
              <a:spcBef>
                <a:spcPts val="0"/>
              </a:spcBef>
              <a:spcAft>
                <a:spcPts val="0"/>
              </a:spcAft>
              <a:buClrTx/>
              <a:buSzTx/>
              <a:buFontTx/>
              <a:buNone/>
              <a:tabLst/>
              <a:defRPr/>
            </a:pPr>
            <a:r>
              <a:rPr kumimoji="1" lang="ja-JP" altLang="en-US" sz="600" b="1" i="0"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＜５．働き方改革＞</a:t>
            </a:r>
            <a:endParaRPr kumimoji="1" lang="en-US" altLang="ja-JP" sz="600" b="1" i="0"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endParaRPr>
          </a:p>
          <a:p>
            <a:pPr marL="0" marR="0" lvl="0" indent="0" algn="l" defTabSz="914400" rtl="0" eaLnBrk="1" fontAlgn="auto" latinLnBrk="0" hangingPunct="1">
              <a:spcBef>
                <a:spcPts val="0"/>
              </a:spcBef>
              <a:spcAft>
                <a:spcPts val="0"/>
              </a:spcAft>
              <a:buClrTx/>
              <a:buSzTx/>
              <a:buFontTx/>
              <a:buNone/>
              <a:tabLst/>
              <a:defRPr/>
            </a:pPr>
            <a:r>
              <a:rPr kumimoji="1" lang="en-US" altLang="ja-JP" sz="600" b="0" i="0"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(18)</a:t>
            </a:r>
            <a:r>
              <a:rPr kumimoji="1" lang="ja-JP" altLang="en-US" sz="600" b="0" i="0"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働き方改革</a:t>
            </a:r>
          </a:p>
        </p:txBody>
      </p:sp>
      <p:sp>
        <p:nvSpPr>
          <p:cNvPr id="72" name="角丸四角形 71"/>
          <p:cNvSpPr/>
          <p:nvPr/>
        </p:nvSpPr>
        <p:spPr>
          <a:xfrm>
            <a:off x="1762386" y="5228035"/>
            <a:ext cx="1596018" cy="238660"/>
          </a:xfrm>
          <a:prstGeom prst="roundRect">
            <a:avLst>
              <a:gd name="adj" fmla="val 8367"/>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l" defTabSz="914400" rtl="0" eaLnBrk="1" fontAlgn="auto" latinLnBrk="0" hangingPunct="1">
              <a:spcBef>
                <a:spcPts val="0"/>
              </a:spcBef>
              <a:spcAft>
                <a:spcPts val="0"/>
              </a:spcAft>
              <a:buClrTx/>
              <a:buSzTx/>
              <a:buFontTx/>
              <a:buNone/>
              <a:tabLst/>
              <a:defRPr/>
            </a:pPr>
            <a:r>
              <a:rPr kumimoji="1" lang="ja-JP" altLang="en-US" sz="6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a:t>
            </a:r>
            <a:r>
              <a:rPr kumimoji="1" lang="en-US" altLang="ja-JP" sz="6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10</a:t>
            </a:r>
            <a:r>
              <a:rPr kumimoji="1" lang="ja-JP" altLang="en-US" sz="600" b="1" i="0" u="none" strike="noStrike" kern="1200" cap="none" spc="0" normalizeH="0" baseline="0" noProof="0" dirty="0" err="1">
                <a:ln>
                  <a:noFill/>
                </a:ln>
                <a:solidFill>
                  <a:schemeClr val="tx1"/>
                </a:solidFill>
                <a:effectLst/>
                <a:uLnTx/>
                <a:uFillTx/>
                <a:latin typeface="BIZ UDゴシック" panose="020B0400000000000000" pitchFamily="49" charset="-128"/>
                <a:ea typeface="BIZ UDゴシック" panose="020B0400000000000000" pitchFamily="49" charset="-128"/>
              </a:rPr>
              <a:t>．</a:t>
            </a:r>
            <a:r>
              <a:rPr kumimoji="1" lang="ja-JP" altLang="en-US" sz="6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サービス改善＞</a:t>
            </a:r>
            <a:endParaRPr kumimoji="1" lang="en-US" altLang="ja-JP" sz="6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endParaRPr>
          </a:p>
          <a:p>
            <a:pPr marL="0" marR="0" lvl="0" indent="0" algn="l" defTabSz="914400" rtl="0" eaLnBrk="1" fontAlgn="auto" latinLnBrk="0" hangingPunct="1">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a:t>
            </a:r>
            <a:r>
              <a:rPr lang="en-US" altLang="ja-JP" sz="600" dirty="0">
                <a:solidFill>
                  <a:schemeClr val="tx1"/>
                </a:solidFill>
                <a:latin typeface="BIZ UDゴシック" panose="020B0400000000000000" pitchFamily="49" charset="-128"/>
                <a:ea typeface="BIZ UDゴシック" panose="020B0400000000000000" pitchFamily="49" charset="-128"/>
              </a:rPr>
              <a:t>30</a:t>
            </a: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サービス改善</a:t>
            </a:r>
            <a:endPar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endParaRPr>
          </a:p>
        </p:txBody>
      </p:sp>
      <p:sp>
        <p:nvSpPr>
          <p:cNvPr id="73" name="正方形/長方形 72"/>
          <p:cNvSpPr/>
          <p:nvPr/>
        </p:nvSpPr>
        <p:spPr>
          <a:xfrm>
            <a:off x="3395472" y="3736289"/>
            <a:ext cx="1592122" cy="658775"/>
          </a:xfrm>
          <a:prstGeom prst="rect">
            <a:avLst/>
          </a:prstGeom>
          <a:solidFill>
            <a:srgbClr val="83D3FE"/>
          </a:solid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36000" tIns="36000" rIns="0" bIns="36000" rtlCol="0" anchor="t"/>
          <a:lstStyle/>
          <a:p>
            <a:pPr marL="0" marR="0" lvl="0" indent="0" algn="l" defTabSz="914400" rtl="0" eaLnBrk="1" fontAlgn="auto" latinLnBrk="0" hangingPunct="1">
              <a:spcBef>
                <a:spcPts val="0"/>
              </a:spcBef>
              <a:spcAft>
                <a:spcPts val="0"/>
              </a:spcAft>
              <a:buClrTx/>
              <a:buSzTx/>
              <a:buFontTx/>
              <a:buNone/>
              <a:tabLst/>
              <a:defRPr/>
            </a:pPr>
            <a:r>
              <a:rPr kumimoji="1" lang="ja-JP" altLang="en-US" sz="6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a:t>
            </a:r>
            <a:r>
              <a:rPr kumimoji="1" lang="en-US" altLang="ja-JP" sz="6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15</a:t>
            </a:r>
            <a:r>
              <a:rPr kumimoji="1" lang="ja-JP" altLang="en-US" sz="6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．府市連携（組織統合）＞</a:t>
            </a:r>
            <a:endParaRPr kumimoji="1" lang="en-US" altLang="ja-JP" sz="6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endParaRPr>
          </a:p>
          <a:p>
            <a:pPr marL="85725" marR="0" lvl="0" indent="-85725" algn="l" defTabSz="914400" rtl="0" eaLnBrk="1" fontAlgn="auto" latinLnBrk="0" hangingPunct="1">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a:t>
            </a:r>
            <a:r>
              <a:rPr lang="en-US" altLang="ja-JP" sz="600" dirty="0">
                <a:solidFill>
                  <a:schemeClr val="tx1"/>
                </a:solidFill>
                <a:latin typeface="BIZ UDゴシック" panose="020B0400000000000000" pitchFamily="49" charset="-128"/>
                <a:ea typeface="BIZ UDゴシック" panose="020B0400000000000000" pitchFamily="49" charset="-128"/>
              </a:rPr>
              <a:t>35</a:t>
            </a: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大阪府中小企業信用保証協会／大阪市信用保証協会</a:t>
            </a:r>
            <a:endParaRPr kumimoji="1" lang="en-US" altLang="ja-JP" sz="600" b="0" i="0" u="none" strike="sng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endParaRPr>
          </a:p>
          <a:p>
            <a:pPr marL="85725" marR="0" lvl="0" indent="-85725" algn="l" defTabSz="914400" rtl="0" eaLnBrk="1" fontAlgn="auto" latinLnBrk="0" hangingPunct="1">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(36)</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大阪府立公衆衛生研究所／大阪市立環境科学研究所</a:t>
            </a:r>
            <a:endParaRPr kumimoji="1" lang="en-US" altLang="ja-JP" sz="600" b="0" i="0" u="none" strike="sng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endParaRPr>
          </a:p>
          <a:p>
            <a:pPr marL="85725" marR="0" lvl="0" indent="-85725" algn="l" defTabSz="914400" rtl="0" eaLnBrk="1" fontAlgn="auto" latinLnBrk="0" hangingPunct="1">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(37)</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府立消防学校／市立消防学校</a:t>
            </a:r>
            <a:endParaRPr kumimoji="1" lang="en-US" altLang="ja-JP" sz="600" b="0" i="0" u="none" strike="sng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endParaRPr>
          </a:p>
        </p:txBody>
      </p:sp>
      <p:sp>
        <p:nvSpPr>
          <p:cNvPr id="79" name="角丸四角形 78"/>
          <p:cNvSpPr/>
          <p:nvPr/>
        </p:nvSpPr>
        <p:spPr>
          <a:xfrm>
            <a:off x="1776135" y="3346824"/>
            <a:ext cx="1592122" cy="525485"/>
          </a:xfrm>
          <a:prstGeom prst="roundRect">
            <a:avLst>
              <a:gd name="adj" fmla="val 8367"/>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0" rtlCol="0" anchor="ctr"/>
          <a:lstStyle/>
          <a:p>
            <a:pPr marL="0" marR="0" lvl="0" indent="0" algn="l" defTabSz="914400" rtl="0" eaLnBrk="1" fontAlgn="auto" latinLnBrk="0" hangingPunct="1">
              <a:spcBef>
                <a:spcPts val="0"/>
              </a:spcBef>
              <a:spcAft>
                <a:spcPts val="0"/>
              </a:spcAft>
              <a:buClrTx/>
              <a:buSzTx/>
              <a:buFontTx/>
              <a:buNone/>
              <a:tabLst/>
              <a:defRPr/>
            </a:pPr>
            <a:r>
              <a:rPr kumimoji="1" lang="ja-JP" altLang="en-US" sz="600" b="1" i="0"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＜７．公民連携の推進＞</a:t>
            </a:r>
            <a:endParaRPr kumimoji="1" lang="en-US" altLang="ja-JP" sz="600" b="1" i="0"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endParaRPr>
          </a:p>
          <a:p>
            <a:pPr marL="0" marR="0" lvl="0" indent="0" algn="l" defTabSz="914400" rtl="0" eaLnBrk="1" fontAlgn="auto" latinLnBrk="0" hangingPunct="1">
              <a:spcBef>
                <a:spcPts val="0"/>
              </a:spcBef>
              <a:spcAft>
                <a:spcPts val="0"/>
              </a:spcAft>
              <a:buClrTx/>
              <a:buSzTx/>
              <a:buFontTx/>
              <a:buNone/>
              <a:tabLst/>
              <a:defRPr/>
            </a:pPr>
            <a:r>
              <a:rPr kumimoji="1" lang="en-US" altLang="ja-JP" sz="600" b="0" i="0"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a:t>
            </a:r>
            <a:r>
              <a:rPr lang="en-US" altLang="ja-JP" sz="600" dirty="0">
                <a:solidFill>
                  <a:schemeClr val="tx1"/>
                </a:solidFill>
                <a:latin typeface="BIZ UDゴシック" panose="020B0400000000000000" pitchFamily="49" charset="-128"/>
                <a:ea typeface="BIZ UDゴシック" panose="020B0400000000000000" pitchFamily="49" charset="-128"/>
              </a:rPr>
              <a:t>20</a:t>
            </a:r>
            <a:r>
              <a:rPr kumimoji="1" lang="en-US" altLang="ja-JP" sz="600" b="0" i="0"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)PFI</a:t>
            </a:r>
            <a:r>
              <a:rPr kumimoji="1" lang="ja-JP" altLang="en-US" sz="600" b="0" i="0"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・指定管理者制度の導入拡大</a:t>
            </a:r>
            <a:endParaRPr kumimoji="1" lang="en-US" altLang="ja-JP" sz="600" b="0" i="0"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endParaRPr>
          </a:p>
          <a:p>
            <a:pPr marL="0" marR="0" lvl="0" indent="0" algn="l" defTabSz="914400" rtl="0" eaLnBrk="1" fontAlgn="auto" latinLnBrk="0" hangingPunct="1">
              <a:spcBef>
                <a:spcPts val="0"/>
              </a:spcBef>
              <a:spcAft>
                <a:spcPts val="0"/>
              </a:spcAft>
              <a:buClrTx/>
              <a:buSzTx/>
              <a:buFontTx/>
              <a:buNone/>
              <a:tabLst/>
              <a:defRPr/>
            </a:pPr>
            <a:r>
              <a:rPr kumimoji="1" lang="en-US" altLang="ja-JP" sz="600" b="0" i="0"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(21)</a:t>
            </a:r>
            <a:r>
              <a:rPr kumimoji="1" lang="ja-JP" altLang="en-US" sz="600" b="0" i="0"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サウンディング型市場調査の実施</a:t>
            </a:r>
            <a:endParaRPr kumimoji="1" lang="en-US" altLang="ja-JP" sz="600" b="0" i="0"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endParaRPr>
          </a:p>
          <a:p>
            <a:pPr marL="0" marR="0" lvl="0" indent="0" algn="l" defTabSz="914400" rtl="0" eaLnBrk="1" fontAlgn="auto" latinLnBrk="0" hangingPunct="1">
              <a:spcBef>
                <a:spcPts val="0"/>
              </a:spcBef>
              <a:spcAft>
                <a:spcPts val="0"/>
              </a:spcAft>
              <a:buClrTx/>
              <a:buSzTx/>
              <a:buFontTx/>
              <a:buNone/>
              <a:tabLst/>
              <a:defRPr/>
            </a:pPr>
            <a:r>
              <a:rPr kumimoji="1" lang="en-US" altLang="ja-JP" sz="600" b="0" i="0"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(22)</a:t>
            </a:r>
            <a:r>
              <a:rPr kumimoji="1" lang="ja-JP" altLang="en-US" sz="600" b="0" i="0"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「公民戦略連携デスク」の設置</a:t>
            </a:r>
            <a:endParaRPr kumimoji="1" lang="en-US" altLang="ja-JP" sz="600" b="0" i="0"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endParaRPr>
          </a:p>
          <a:p>
            <a:pPr marL="0" marR="0" lvl="0" indent="0" algn="l" defTabSz="914400" rtl="0" eaLnBrk="1" fontAlgn="auto" latinLnBrk="0" hangingPunct="1">
              <a:spcBef>
                <a:spcPts val="0"/>
              </a:spcBef>
              <a:spcAft>
                <a:spcPts val="0"/>
              </a:spcAft>
              <a:buClrTx/>
              <a:buSzTx/>
              <a:buFontTx/>
              <a:buNone/>
              <a:tabLst/>
              <a:defRPr/>
            </a:pPr>
            <a:r>
              <a:rPr kumimoji="1" lang="en-US" altLang="ja-JP" sz="600" b="0" i="0" u="sng"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(2</a:t>
            </a:r>
            <a:r>
              <a:rPr lang="en-US" altLang="ja-JP" sz="600" u="sng" dirty="0">
                <a:solidFill>
                  <a:schemeClr val="tx1"/>
                </a:solidFill>
                <a:latin typeface="BIZ UDゴシック" panose="020B0400000000000000" pitchFamily="49" charset="-128"/>
                <a:ea typeface="BIZ UDゴシック" panose="020B0400000000000000" pitchFamily="49" charset="-128"/>
              </a:rPr>
              <a:t>3</a:t>
            </a:r>
            <a:r>
              <a:rPr kumimoji="1" lang="en-US" altLang="ja-JP" sz="600" b="0" i="0" u="sng"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a:t>
            </a:r>
            <a:r>
              <a:rPr lang="ja-JP" altLang="en-US" sz="600" u="sng" dirty="0">
                <a:solidFill>
                  <a:schemeClr val="tx1"/>
                </a:solidFill>
                <a:latin typeface="BIZ UDゴシック" panose="020B0400000000000000" pitchFamily="49" charset="-128"/>
                <a:ea typeface="BIZ UDゴシック" panose="020B0400000000000000" pitchFamily="49" charset="-128"/>
              </a:rPr>
              <a:t>府営公園の新たな管理運営制度</a:t>
            </a:r>
            <a:endParaRPr kumimoji="1" lang="en-US" altLang="ja-JP" sz="600" b="0" i="0" u="sng"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endParaRPr>
          </a:p>
        </p:txBody>
      </p:sp>
      <p:sp>
        <p:nvSpPr>
          <p:cNvPr id="105" name="正方形/長方形 104"/>
          <p:cNvSpPr/>
          <p:nvPr/>
        </p:nvSpPr>
        <p:spPr>
          <a:xfrm>
            <a:off x="3395472" y="3363044"/>
            <a:ext cx="1592122" cy="340019"/>
          </a:xfrm>
          <a:prstGeom prst="rect">
            <a:avLst/>
          </a:prstGeom>
          <a:solidFill>
            <a:srgbClr val="83D3FE"/>
          </a:solid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marL="0" marR="0" lvl="0" indent="0" algn="l" defTabSz="914400" rtl="0" eaLnBrk="1" fontAlgn="auto" latinLnBrk="0" hangingPunct="1">
              <a:spcBef>
                <a:spcPts val="0"/>
              </a:spcBef>
              <a:spcAft>
                <a:spcPts val="0"/>
              </a:spcAft>
              <a:buClrTx/>
              <a:buSzTx/>
              <a:buFontTx/>
              <a:buNone/>
              <a:tabLst/>
              <a:defRPr/>
            </a:pPr>
            <a:r>
              <a:rPr kumimoji="1" lang="ja-JP" altLang="en-US" sz="600" b="1" i="0" u="sng"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a:t>
            </a:r>
            <a:r>
              <a:rPr kumimoji="1" lang="en-US" altLang="ja-JP" sz="600" b="1" i="0" u="sng"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14</a:t>
            </a:r>
            <a:r>
              <a:rPr kumimoji="1" lang="ja-JP" altLang="en-US" sz="600" b="1" i="0" u="sng"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．府市連携（</a:t>
            </a:r>
            <a:r>
              <a:rPr lang="ja-JP" altLang="en-US" sz="600" b="1" u="sng" dirty="0">
                <a:solidFill>
                  <a:schemeClr val="tx1"/>
                </a:solidFill>
                <a:latin typeface="BIZ UDゴシック" panose="020B0400000000000000" pitchFamily="49" charset="-128"/>
                <a:ea typeface="BIZ UDゴシック" panose="020B0400000000000000" pitchFamily="49" charset="-128"/>
              </a:rPr>
              <a:t>一体的な行政運営</a:t>
            </a:r>
            <a:r>
              <a:rPr kumimoji="1" lang="ja-JP" altLang="en-US" sz="600" b="1" i="0" u="sng"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a:t>
            </a:r>
            <a:endParaRPr kumimoji="1" lang="en-US" altLang="ja-JP" sz="600" b="1" i="0" u="sng"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endParaRPr>
          </a:p>
          <a:p>
            <a:pPr marL="85725" lvl="0" indent="-85725">
              <a:defRPr/>
            </a:pPr>
            <a:r>
              <a:rPr lang="en-US" altLang="ja-JP" sz="600" u="sng" dirty="0">
                <a:solidFill>
                  <a:schemeClr val="tx1"/>
                </a:solidFill>
                <a:latin typeface="BIZ UDゴシック" panose="020B0400000000000000" pitchFamily="49" charset="-128"/>
                <a:ea typeface="BIZ UDゴシック" panose="020B0400000000000000" pitchFamily="49" charset="-128"/>
              </a:rPr>
              <a:t>(34)</a:t>
            </a:r>
            <a:r>
              <a:rPr lang="ja-JP" altLang="en-US" sz="600" u="sng" dirty="0">
                <a:solidFill>
                  <a:schemeClr val="tx1"/>
                </a:solidFill>
                <a:latin typeface="BIZ UDゴシック" panose="020B0400000000000000" pitchFamily="49" charset="-128"/>
                <a:ea typeface="BIZ UDゴシック" panose="020B0400000000000000" pitchFamily="49" charset="-128"/>
              </a:rPr>
              <a:t>大阪府市における一体的な行政運営の推進</a:t>
            </a:r>
          </a:p>
        </p:txBody>
      </p:sp>
      <p:sp>
        <p:nvSpPr>
          <p:cNvPr id="87" name="角丸四角形 86"/>
          <p:cNvSpPr/>
          <p:nvPr/>
        </p:nvSpPr>
        <p:spPr>
          <a:xfrm>
            <a:off x="7175239" y="6602296"/>
            <a:ext cx="1871887" cy="1082789"/>
          </a:xfrm>
          <a:prstGeom prst="roundRect">
            <a:avLst>
              <a:gd name="adj" fmla="val 3591"/>
            </a:avLst>
          </a:prstGeom>
          <a:noFill/>
          <a:ln w="6350">
            <a:noFill/>
            <a:prstDash val="sysDash"/>
          </a:ln>
        </p:spPr>
        <p:style>
          <a:lnRef idx="2">
            <a:schemeClr val="accent1">
              <a:shade val="50000"/>
            </a:schemeClr>
          </a:lnRef>
          <a:fillRef idx="1">
            <a:schemeClr val="accent1"/>
          </a:fillRef>
          <a:effectRef idx="0">
            <a:schemeClr val="accent1"/>
          </a:effectRef>
          <a:fontRef idx="minor">
            <a:schemeClr val="lt1"/>
          </a:fontRef>
        </p:style>
        <p:txBody>
          <a:bodyPr lIns="36000" tIns="36000" rIns="0" bIns="36000" rtlCol="0" anchor="t"/>
          <a:lstStyle/>
          <a:p>
            <a:pPr marL="85725" indent="-85725">
              <a:defRPr/>
            </a:pPr>
            <a:endParaRPr lang="ja-JP" altLang="en-US" sz="600" u="sng" dirty="0">
              <a:solidFill>
                <a:srgbClr val="FF0000"/>
              </a:solidFill>
              <a:latin typeface="BIZ UDゴシック" panose="020B0400000000000000" pitchFamily="49" charset="-128"/>
              <a:ea typeface="BIZ UDゴシック" panose="020B0400000000000000" pitchFamily="49" charset="-128"/>
            </a:endParaRPr>
          </a:p>
        </p:txBody>
      </p:sp>
      <p:sp>
        <p:nvSpPr>
          <p:cNvPr id="41" name="角丸四角形 80">
            <a:extLst>
              <a:ext uri="{FF2B5EF4-FFF2-40B4-BE49-F238E27FC236}">
                <a16:creationId xmlns:a16="http://schemas.microsoft.com/office/drawing/2014/main" id="{60A36B4B-72B1-450D-8AA3-C6DE451EB933}"/>
              </a:ext>
            </a:extLst>
          </p:cNvPr>
          <p:cNvSpPr/>
          <p:nvPr/>
        </p:nvSpPr>
        <p:spPr>
          <a:xfrm>
            <a:off x="5117516" y="3289681"/>
            <a:ext cx="2078026" cy="235200"/>
          </a:xfrm>
          <a:prstGeom prst="roundRect">
            <a:avLst>
              <a:gd name="adj" fmla="val 5153"/>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0" bIns="36000" rtlCol="0" anchor="t"/>
          <a:lstStyle/>
          <a:p>
            <a:pPr marL="0" marR="0" lvl="0" indent="0" algn="l" defTabSz="914400" rtl="0" eaLnBrk="1" fontAlgn="auto" latinLnBrk="0" hangingPunct="1">
              <a:spcBef>
                <a:spcPts val="0"/>
              </a:spcBef>
              <a:spcAft>
                <a:spcPts val="0"/>
              </a:spcAft>
              <a:buClrTx/>
              <a:buSzTx/>
              <a:buFontTx/>
              <a:buNone/>
              <a:tabLst/>
              <a:defRPr/>
            </a:pPr>
            <a:r>
              <a:rPr kumimoji="1" lang="ja-JP" altLang="en-US" sz="600" b="1" i="0"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a:t>
            </a:r>
            <a:r>
              <a:rPr lang="ja-JP" altLang="en-US" sz="600" b="1" dirty="0">
                <a:solidFill>
                  <a:schemeClr val="tx1"/>
                </a:solidFill>
                <a:latin typeface="BIZ UDゴシック" panose="020B0400000000000000" pitchFamily="49" charset="-128"/>
                <a:ea typeface="BIZ UDゴシック" panose="020B0400000000000000" pitchFamily="49" charset="-128"/>
              </a:rPr>
              <a:t>１</a:t>
            </a:r>
            <a:r>
              <a:rPr kumimoji="1" lang="ja-JP" altLang="en-US" sz="600" b="1" i="0" strike="noStrike" kern="1200" cap="none" spc="0" normalizeH="0" baseline="0" noProof="0" dirty="0" err="1">
                <a:ln>
                  <a:noFill/>
                </a:ln>
                <a:solidFill>
                  <a:schemeClr val="tx1"/>
                </a:solidFill>
                <a:effectLst/>
                <a:uLnTx/>
                <a:uFillTx/>
                <a:latin typeface="BIZ UDゴシック" panose="020B0400000000000000" pitchFamily="49" charset="-128"/>
                <a:ea typeface="BIZ UDゴシック" panose="020B0400000000000000" pitchFamily="49" charset="-128"/>
              </a:rPr>
              <a:t>．</a:t>
            </a:r>
            <a:r>
              <a:rPr kumimoji="1" lang="ja-JP" altLang="en-US" sz="600" b="1" i="0"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政策の刷新（危機管理対策）＞</a:t>
            </a:r>
          </a:p>
          <a:p>
            <a:pPr marL="85725" marR="0" lvl="0" indent="-85725" algn="l" defTabSz="914400" rtl="0" eaLnBrk="1" fontAlgn="auto" latinLnBrk="0" hangingPunct="1">
              <a:spcBef>
                <a:spcPts val="0"/>
              </a:spcBef>
              <a:spcAft>
                <a:spcPts val="0"/>
              </a:spcAft>
              <a:buClrTx/>
              <a:buSzTx/>
              <a:buFontTx/>
              <a:buNone/>
              <a:tabLst/>
              <a:defRPr/>
            </a:pPr>
            <a:r>
              <a:rPr kumimoji="1" lang="en-US" altLang="ja-JP" sz="600" b="0" i="0"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a:t>
            </a:r>
            <a:r>
              <a:rPr lang="en-US" altLang="ja-JP" sz="600" dirty="0">
                <a:solidFill>
                  <a:schemeClr val="tx1"/>
                </a:solidFill>
                <a:latin typeface="BIZ UDゴシック" panose="020B0400000000000000" pitchFamily="49" charset="-128"/>
                <a:ea typeface="BIZ UDゴシック" panose="020B0400000000000000" pitchFamily="49" charset="-128"/>
              </a:rPr>
              <a:t>49</a:t>
            </a:r>
            <a:r>
              <a:rPr kumimoji="1" lang="en-US" altLang="ja-JP" sz="600" b="0" i="0"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a:t>
            </a:r>
            <a:r>
              <a:rPr lang="ja-JP" altLang="en-US" sz="600" dirty="0">
                <a:solidFill>
                  <a:schemeClr val="tx1"/>
                </a:solidFill>
                <a:latin typeface="BIZ UDゴシック" panose="020B0400000000000000" pitchFamily="49" charset="-128"/>
                <a:ea typeface="BIZ UDゴシック" panose="020B0400000000000000" pitchFamily="49" charset="-128"/>
              </a:rPr>
              <a:t>総合治安対策</a:t>
            </a:r>
            <a:endParaRPr kumimoji="1" lang="en-US" altLang="ja-JP" sz="600" b="0" i="0"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endParaRPr>
          </a:p>
          <a:p>
            <a:pPr marL="85725" marR="0" lvl="0" indent="-85725" algn="l" defTabSz="914400" rtl="0" eaLnBrk="1" fontAlgn="auto" latinLnBrk="0" hangingPunct="1">
              <a:spcBef>
                <a:spcPts val="0"/>
              </a:spcBef>
              <a:spcAft>
                <a:spcPts val="0"/>
              </a:spcAft>
              <a:buClrTx/>
              <a:buSzTx/>
              <a:buFontTx/>
              <a:buNone/>
              <a:tabLst/>
              <a:defRPr/>
            </a:pPr>
            <a:endParaRPr kumimoji="1" lang="en-US" altLang="ja-JP" sz="600" b="0" i="0"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endParaRPr>
          </a:p>
        </p:txBody>
      </p:sp>
      <p:sp>
        <p:nvSpPr>
          <p:cNvPr id="40" name="正方形/長方形 39"/>
          <p:cNvSpPr/>
          <p:nvPr/>
        </p:nvSpPr>
        <p:spPr>
          <a:xfrm>
            <a:off x="176784" y="6581920"/>
            <a:ext cx="2333334" cy="168341"/>
          </a:xfrm>
          <a:prstGeom prst="rect">
            <a:avLst/>
          </a:prstGeom>
          <a:noFill/>
          <a:ln w="6350" cap="flat" cmpd="sng" algn="ctr">
            <a:noFill/>
            <a:prstDash val="sysDash"/>
          </a:ln>
          <a:effectLst/>
        </p:spPr>
        <p:txBody>
          <a:bodyPr lIns="36000" tIns="36000" rIns="36000" bIns="36000" rtlCol="0" anchor="t"/>
          <a:lstStyle/>
          <a:p>
            <a:pPr marL="85725" marR="0" lvl="0" indent="-85725" defTabSz="914400" eaLnBrk="1" fontAlgn="auto" latinLnBrk="0" hangingPunct="1">
              <a:spcBef>
                <a:spcPts val="0"/>
              </a:spcBef>
              <a:spcAft>
                <a:spcPts val="0"/>
              </a:spcAft>
              <a:buClrTx/>
              <a:buSzTx/>
              <a:buFontTx/>
              <a:buNone/>
              <a:tabLst/>
              <a:defRPr/>
            </a:pPr>
            <a:r>
              <a:rPr kumimoji="0" lang="ja-JP" altLang="en-US" sz="600" b="0" i="0" u="none" strike="noStrike" kern="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　象限</a:t>
            </a:r>
            <a:r>
              <a:rPr kumimoji="0" lang="en-US" altLang="ja-JP" sz="600" b="0" i="0" u="none" strike="noStrike" kern="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A</a:t>
            </a:r>
            <a:r>
              <a:rPr kumimoji="0" lang="ja-JP" altLang="en-US" sz="600" b="0" i="0" u="none" strike="noStrike" kern="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a:t>
            </a:r>
            <a:r>
              <a:rPr kumimoji="0" lang="en-US" altLang="ja-JP" sz="600" b="0" i="0" u="none" strike="noStrike" kern="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D</a:t>
            </a:r>
            <a:r>
              <a:rPr kumimoji="0" lang="ja-JP" altLang="en-US" sz="600" b="0" i="0" u="none" strike="noStrike" kern="0" cap="none" spc="0" normalizeH="0" baseline="0" noProof="0" dirty="0" err="1">
                <a:ln>
                  <a:noFill/>
                </a:ln>
                <a:effectLst/>
                <a:uLnTx/>
                <a:uFillTx/>
                <a:latin typeface="BIZ UDゴシック" panose="020B0400000000000000" pitchFamily="49" charset="-128"/>
                <a:ea typeface="BIZ UDゴシック" panose="020B0400000000000000" pitchFamily="49" charset="-128"/>
                <a:cs typeface="+mn-cs"/>
              </a:rPr>
              <a:t>、</a:t>
            </a:r>
            <a:r>
              <a:rPr kumimoji="0" lang="ja-JP" altLang="en-US" sz="600" b="0" i="0" u="none" strike="noStrike" kern="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＜象限内での分類番号＞、（改革項目通し番号）</a:t>
            </a:r>
          </a:p>
        </p:txBody>
      </p:sp>
      <p:sp>
        <p:nvSpPr>
          <p:cNvPr id="21" name="角丸四角形 24">
            <a:extLst>
              <a:ext uri="{FF2B5EF4-FFF2-40B4-BE49-F238E27FC236}">
                <a16:creationId xmlns:a16="http://schemas.microsoft.com/office/drawing/2014/main" id="{2E86E256-BA11-DCC5-4029-A74C45138900}"/>
              </a:ext>
            </a:extLst>
          </p:cNvPr>
          <p:cNvSpPr/>
          <p:nvPr/>
        </p:nvSpPr>
        <p:spPr>
          <a:xfrm>
            <a:off x="158079" y="554102"/>
            <a:ext cx="1777976" cy="370230"/>
          </a:xfrm>
          <a:prstGeom prst="roundRect">
            <a:avLst>
              <a:gd name="adj" fmla="val 8768"/>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marL="0" marR="0" lvl="0" indent="0" algn="l" defTabSz="914400" rtl="0" eaLnBrk="1" fontAlgn="auto" latinLnBrk="0" hangingPunct="1">
              <a:spcBef>
                <a:spcPts val="0"/>
              </a:spcBef>
              <a:spcAft>
                <a:spcPts val="0"/>
              </a:spcAft>
              <a:buClrTx/>
              <a:buSzTx/>
              <a:buFontTx/>
              <a:buNone/>
              <a:tabLst/>
              <a:defRPr/>
            </a:pPr>
            <a:r>
              <a:rPr kumimoji="1" lang="ja-JP" altLang="en-US" sz="6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＜１．</a:t>
            </a:r>
            <a:r>
              <a:rPr lang="ja-JP" altLang="en-US" sz="600" b="1" noProof="0" dirty="0">
                <a:solidFill>
                  <a:schemeClr val="tx1"/>
                </a:solidFill>
                <a:latin typeface="BIZ UDゴシック" panose="020B0400000000000000" pitchFamily="49" charset="-128"/>
                <a:ea typeface="BIZ UDゴシック" panose="020B0400000000000000" pitchFamily="49" charset="-128"/>
              </a:rPr>
              <a:t>経営形態</a:t>
            </a:r>
            <a:r>
              <a:rPr lang="ja-JP" altLang="en-US" sz="600" b="1" dirty="0">
                <a:solidFill>
                  <a:schemeClr val="tx1"/>
                </a:solidFill>
                <a:latin typeface="BIZ UDゴシック" panose="020B0400000000000000" pitchFamily="49" charset="-128"/>
                <a:ea typeface="BIZ UDゴシック" panose="020B0400000000000000" pitchFamily="49" charset="-128"/>
              </a:rPr>
              <a:t>（</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下水道事業</a:t>
            </a:r>
            <a:r>
              <a:rPr kumimoji="1" lang="ja-JP" altLang="en-US" sz="6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a:t>
            </a:r>
          </a:p>
          <a:p>
            <a:pPr marL="85725" marR="0" lvl="0" indent="-85725" algn="l" defTabSz="914400" rtl="0" eaLnBrk="1" fontAlgn="auto" latinLnBrk="0" hangingPunct="1">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a:t>
            </a:r>
            <a:r>
              <a:rPr lang="en-US" altLang="ja-JP" sz="600" dirty="0">
                <a:solidFill>
                  <a:schemeClr val="tx1"/>
                </a:solidFill>
                <a:latin typeface="BIZ UDゴシック" panose="020B0400000000000000" pitchFamily="49" charset="-128"/>
                <a:ea typeface="BIZ UDゴシック" panose="020B0400000000000000" pitchFamily="49" charset="-128"/>
              </a:rPr>
              <a:t>100</a:t>
            </a: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下水道事業の見直し（流域下水道事業の経営形態の見直し）</a:t>
            </a:r>
          </a:p>
          <a:p>
            <a:pPr marL="85725" marR="0" lvl="0" indent="-85725" algn="l" defTabSz="914400" rtl="0" eaLnBrk="1" fontAlgn="auto" latinLnBrk="0" hangingPunct="1">
              <a:spcBef>
                <a:spcPts val="0"/>
              </a:spcBef>
              <a:spcAft>
                <a:spcPts val="0"/>
              </a:spcAft>
              <a:buClrTx/>
              <a:buSzTx/>
              <a:buFontTx/>
              <a:buNone/>
              <a:tabLst/>
              <a:defRPr/>
            </a:pPr>
            <a:endPar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endParaRPr>
          </a:p>
        </p:txBody>
      </p:sp>
      <p:sp>
        <p:nvSpPr>
          <p:cNvPr id="22" name="角丸四角形 51">
            <a:extLst>
              <a:ext uri="{FF2B5EF4-FFF2-40B4-BE49-F238E27FC236}">
                <a16:creationId xmlns:a16="http://schemas.microsoft.com/office/drawing/2014/main" id="{777609D2-DABD-F8FA-26B6-FF5D09062FAB}"/>
              </a:ext>
            </a:extLst>
          </p:cNvPr>
          <p:cNvSpPr/>
          <p:nvPr/>
        </p:nvSpPr>
        <p:spPr>
          <a:xfrm>
            <a:off x="160160" y="946774"/>
            <a:ext cx="1777976" cy="391508"/>
          </a:xfrm>
          <a:prstGeom prst="roundRect">
            <a:avLst>
              <a:gd name="adj" fmla="val 8915"/>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marL="0" marR="0" lvl="0" indent="0" algn="l" defTabSz="914400" rtl="0" eaLnBrk="1" fontAlgn="auto" latinLnBrk="0" hangingPunct="1">
              <a:spcBef>
                <a:spcPts val="0"/>
              </a:spcBef>
              <a:spcAft>
                <a:spcPts val="0"/>
              </a:spcAft>
              <a:buClrTx/>
              <a:buSzTx/>
              <a:buFontTx/>
              <a:buNone/>
              <a:tabLst/>
              <a:defRPr/>
            </a:pPr>
            <a:r>
              <a:rPr kumimoji="1" lang="ja-JP" altLang="en-US" sz="6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＜２．政策の刷新（空港）＞</a:t>
            </a:r>
          </a:p>
          <a:p>
            <a:pPr marL="85725" marR="0" lvl="0" indent="-85725" algn="l" defTabSz="914400" rtl="0" eaLnBrk="1" fontAlgn="auto" latinLnBrk="0" hangingPunct="1">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(101)</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関空・伊丹空港の経営統合   </a:t>
            </a:r>
            <a:endPar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endParaRPr>
          </a:p>
          <a:p>
            <a:pPr marL="85725" marR="0" lvl="0" indent="-85725" algn="l" defTabSz="914400" rtl="0" eaLnBrk="1" fontAlgn="auto" latinLnBrk="0" hangingPunct="1">
              <a:spcBef>
                <a:spcPts val="0"/>
              </a:spcBef>
              <a:spcAft>
                <a:spcPts val="0"/>
              </a:spcAft>
              <a:buClrTx/>
              <a:buSzTx/>
              <a:buFontTx/>
              <a:buNone/>
              <a:tabLst/>
              <a:defRPr/>
            </a:pPr>
            <a:r>
              <a:rPr kumimoji="1" lang="en-US" altLang="ja-JP" sz="600" b="0" i="0" u="sng"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(102)</a:t>
            </a:r>
            <a:r>
              <a:rPr kumimoji="1" lang="ja-JP" altLang="en-US" sz="600" b="0" i="0" u="sng"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空港運用の強化</a:t>
            </a:r>
          </a:p>
          <a:p>
            <a:pPr marL="85725" marR="0" lvl="0" indent="-85725" algn="l" defTabSz="914400" rtl="0" eaLnBrk="1" fontAlgn="auto" latinLnBrk="0" hangingPunct="1">
              <a:spcBef>
                <a:spcPts val="0"/>
              </a:spcBef>
              <a:spcAft>
                <a:spcPts val="0"/>
              </a:spcAft>
              <a:buClrTx/>
              <a:buSzTx/>
              <a:buFontTx/>
              <a:buNone/>
              <a:tabLst/>
              <a:defRPr/>
            </a:pPr>
            <a:endPar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endParaRPr>
          </a:p>
        </p:txBody>
      </p:sp>
      <p:sp>
        <p:nvSpPr>
          <p:cNvPr id="23" name="角丸四角形 76">
            <a:extLst>
              <a:ext uri="{FF2B5EF4-FFF2-40B4-BE49-F238E27FC236}">
                <a16:creationId xmlns:a16="http://schemas.microsoft.com/office/drawing/2014/main" id="{7FC2B345-DD74-9B97-A958-9C8FA7C1CA02}"/>
              </a:ext>
            </a:extLst>
          </p:cNvPr>
          <p:cNvSpPr/>
          <p:nvPr/>
        </p:nvSpPr>
        <p:spPr>
          <a:xfrm>
            <a:off x="158078" y="2467409"/>
            <a:ext cx="1777976" cy="356094"/>
          </a:xfrm>
          <a:prstGeom prst="roundRect">
            <a:avLst>
              <a:gd name="adj" fmla="val 8915"/>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marL="0" marR="0" lvl="0" indent="0" algn="l" defTabSz="914400" rtl="0" eaLnBrk="1" fontAlgn="auto" latinLnBrk="0" hangingPunct="1">
              <a:spcBef>
                <a:spcPts val="0"/>
              </a:spcBef>
              <a:spcAft>
                <a:spcPts val="0"/>
              </a:spcAft>
              <a:buClrTx/>
              <a:buSzTx/>
              <a:buFontTx/>
              <a:buNone/>
              <a:tabLst/>
              <a:defRPr/>
            </a:pPr>
            <a:r>
              <a:rPr kumimoji="1" lang="ja-JP" altLang="en-US" sz="6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＜５．政策の刷新（治水）＞</a:t>
            </a:r>
          </a:p>
          <a:p>
            <a:pPr marL="85725" marR="0" lvl="0" indent="-85725" algn="l" defTabSz="914400" rtl="0" eaLnBrk="1" fontAlgn="auto" latinLnBrk="0" hangingPunct="1">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(109)</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治水</a:t>
            </a:r>
            <a:r>
              <a:rPr lang="ja-JP" altLang="en-US" sz="600" dirty="0">
                <a:solidFill>
                  <a:schemeClr val="tx1"/>
                </a:solidFill>
                <a:latin typeface="BIZ UDゴシック" panose="020B0400000000000000" pitchFamily="49" charset="-128"/>
                <a:ea typeface="BIZ UDゴシック" panose="020B0400000000000000" pitchFamily="49" charset="-128"/>
              </a:rPr>
              <a:t>対策</a:t>
            </a:r>
            <a:endPar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endParaRPr>
          </a:p>
        </p:txBody>
      </p:sp>
      <p:sp>
        <p:nvSpPr>
          <p:cNvPr id="24" name="正方形/長方形 23">
            <a:extLst>
              <a:ext uri="{FF2B5EF4-FFF2-40B4-BE49-F238E27FC236}">
                <a16:creationId xmlns:a16="http://schemas.microsoft.com/office/drawing/2014/main" id="{3CF5D6C9-13D6-1347-8BBF-BDE877AAF2D8}"/>
              </a:ext>
            </a:extLst>
          </p:cNvPr>
          <p:cNvSpPr/>
          <p:nvPr/>
        </p:nvSpPr>
        <p:spPr>
          <a:xfrm>
            <a:off x="2008354" y="912371"/>
            <a:ext cx="1719425" cy="250532"/>
          </a:xfrm>
          <a:prstGeom prst="rect">
            <a:avLst/>
          </a:prstGeom>
          <a:solidFill>
            <a:srgbClr val="83D3FE"/>
          </a:solid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chorCtr="0"/>
          <a:lstStyle/>
          <a:p>
            <a:pPr marL="0" marR="0" lvl="0" indent="0" algn="l" defTabSz="914400" rtl="0" eaLnBrk="1" fontAlgn="auto" latinLnBrk="0" hangingPunct="1">
              <a:spcBef>
                <a:spcPts val="0"/>
              </a:spcBef>
              <a:spcAft>
                <a:spcPts val="0"/>
              </a:spcAft>
              <a:buClrTx/>
              <a:buSzTx/>
              <a:buFontTx/>
              <a:buNone/>
              <a:tabLst/>
              <a:defRPr/>
            </a:pPr>
            <a:r>
              <a:rPr kumimoji="1" lang="ja-JP" altLang="en-US" sz="6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＜７．府市連携（組織統合）＞</a:t>
            </a:r>
          </a:p>
          <a:p>
            <a:pPr marL="85725" marR="0" lvl="0" indent="-85725" algn="l" defTabSz="914400" rtl="0" eaLnBrk="1" fontAlgn="auto" latinLnBrk="0" hangingPunct="1">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a:t>
            </a:r>
            <a:r>
              <a:rPr lang="en-US" altLang="ja-JP" sz="600" dirty="0">
                <a:solidFill>
                  <a:schemeClr val="tx1"/>
                </a:solidFill>
                <a:latin typeface="BIZ UDゴシック" panose="020B0400000000000000" pitchFamily="49" charset="-128"/>
                <a:ea typeface="BIZ UDゴシック" panose="020B0400000000000000" pitchFamily="49" charset="-128"/>
              </a:rPr>
              <a:t>111</a:t>
            </a: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府営港湾／市営港湾</a:t>
            </a:r>
            <a:endPar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endParaRPr>
          </a:p>
        </p:txBody>
      </p:sp>
      <p:sp>
        <p:nvSpPr>
          <p:cNvPr id="25" name="角丸四角形 87">
            <a:extLst>
              <a:ext uri="{FF2B5EF4-FFF2-40B4-BE49-F238E27FC236}">
                <a16:creationId xmlns:a16="http://schemas.microsoft.com/office/drawing/2014/main" id="{490106FE-9708-1822-9353-E6BC672E3CDB}"/>
              </a:ext>
            </a:extLst>
          </p:cNvPr>
          <p:cNvSpPr/>
          <p:nvPr/>
        </p:nvSpPr>
        <p:spPr>
          <a:xfrm>
            <a:off x="1992442" y="1183325"/>
            <a:ext cx="1736773" cy="858974"/>
          </a:xfrm>
          <a:prstGeom prst="roundRect">
            <a:avLst>
              <a:gd name="adj" fmla="val 3591"/>
            </a:avLst>
          </a:prstGeom>
          <a:noFill/>
          <a:ln w="6350">
            <a:noFill/>
            <a:prstDash val="sysDash"/>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marL="85725" marR="0" lvl="0" indent="-85725" algn="l" defTabSz="914400" rtl="0" eaLnBrk="1" fontAlgn="auto" latinLnBrk="0" hangingPunct="1">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a:t>
            </a:r>
            <a:r>
              <a:rPr lang="en-US" altLang="ja-JP" sz="600" dirty="0">
                <a:solidFill>
                  <a:schemeClr val="tx1"/>
                </a:solidFill>
                <a:latin typeface="BIZ UDゴシック" panose="020B0400000000000000" pitchFamily="49" charset="-128"/>
                <a:ea typeface="BIZ UDゴシック" panose="020B0400000000000000" pitchFamily="49" charset="-128"/>
              </a:rPr>
              <a:t>112</a:t>
            </a: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インフラ・アセットマネジメント（維持管理の重点化）</a:t>
            </a:r>
          </a:p>
          <a:p>
            <a:pPr marL="85725" marR="0" lvl="0" indent="-85725" algn="l" defTabSz="914400" rtl="0" eaLnBrk="1" fontAlgn="auto" latinLnBrk="0" hangingPunct="1">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a:t>
            </a:r>
            <a:r>
              <a:rPr lang="en-US" altLang="ja-JP" sz="600" dirty="0">
                <a:solidFill>
                  <a:schemeClr val="tx1"/>
                </a:solidFill>
                <a:latin typeface="BIZ UDゴシック" panose="020B0400000000000000" pitchFamily="49" charset="-128"/>
                <a:ea typeface="BIZ UDゴシック" panose="020B0400000000000000" pitchFamily="49" charset="-128"/>
              </a:rPr>
              <a:t>113</a:t>
            </a: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泉北ニュータウンのまちづくりの方向性を示すビジョン策定と体制の構築</a:t>
            </a:r>
          </a:p>
        </p:txBody>
      </p:sp>
      <p:sp>
        <p:nvSpPr>
          <p:cNvPr id="26" name="角丸四角形 45">
            <a:extLst>
              <a:ext uri="{FF2B5EF4-FFF2-40B4-BE49-F238E27FC236}">
                <a16:creationId xmlns:a16="http://schemas.microsoft.com/office/drawing/2014/main" id="{5C69DEA4-A46F-1711-5A72-97282C5D3849}"/>
              </a:ext>
            </a:extLst>
          </p:cNvPr>
          <p:cNvSpPr/>
          <p:nvPr/>
        </p:nvSpPr>
        <p:spPr>
          <a:xfrm>
            <a:off x="158080" y="1365124"/>
            <a:ext cx="1777976" cy="606622"/>
          </a:xfrm>
          <a:prstGeom prst="roundRect">
            <a:avLst>
              <a:gd name="adj" fmla="val 4905"/>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marL="180975" marR="0" lvl="0" indent="-180975" algn="l" defTabSz="914400" rtl="0" eaLnBrk="1" fontAlgn="auto" latinLnBrk="0" hangingPunct="1">
              <a:spcBef>
                <a:spcPts val="0"/>
              </a:spcBef>
              <a:spcAft>
                <a:spcPts val="0"/>
              </a:spcAft>
              <a:buClrTx/>
              <a:buSzTx/>
              <a:buFontTx/>
              <a:buNone/>
              <a:tabLst/>
              <a:defRPr/>
            </a:pPr>
            <a:r>
              <a:rPr kumimoji="1" lang="ja-JP" altLang="en-US" sz="6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＜３．政策の刷新</a:t>
            </a:r>
            <a:r>
              <a:rPr kumimoji="1" lang="ja-JP" altLang="en-US" sz="600" b="1" i="0" u="none" strike="noStrike" kern="1200" cap="none" spc="-15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（インフラ整備、ストック組換え）</a:t>
            </a:r>
            <a:r>
              <a:rPr kumimoji="1" lang="ja-JP" altLang="en-US" sz="6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a:t>
            </a:r>
          </a:p>
          <a:p>
            <a:pPr marL="85725" marR="0" lvl="0" indent="-85725" algn="l" defTabSz="914400" rtl="0" eaLnBrk="1" fontAlgn="auto" latinLnBrk="0" hangingPunct="1">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(103)</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高速道路の料金体系</a:t>
            </a:r>
            <a:endPar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endParaRPr>
          </a:p>
          <a:p>
            <a:pPr marL="85725" marR="0" lvl="0" indent="-85725" algn="l" defTabSz="914400" rtl="0" eaLnBrk="1" fontAlgn="auto" latinLnBrk="0" hangingPunct="1">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(104</a:t>
            </a:r>
            <a:r>
              <a:rPr lang="en-US" altLang="ja-JP" sz="600" dirty="0">
                <a:solidFill>
                  <a:schemeClr val="tx1"/>
                </a:solidFill>
                <a:latin typeface="BIZ UDゴシック" panose="020B0400000000000000" pitchFamily="49" charset="-128"/>
                <a:ea typeface="BIZ UDゴシック" panose="020B0400000000000000" pitchFamily="49" charset="-128"/>
              </a:rPr>
              <a:t>)</a:t>
            </a:r>
            <a:r>
              <a:rPr lang="ja-JP" altLang="en-US" sz="600" dirty="0">
                <a:solidFill>
                  <a:schemeClr val="tx1"/>
                </a:solidFill>
                <a:latin typeface="BIZ UDゴシック" panose="020B0400000000000000" pitchFamily="49" charset="-128"/>
                <a:ea typeface="BIZ UDゴシック" panose="020B0400000000000000" pitchFamily="49" charset="-128"/>
              </a:rPr>
              <a:t>高速道路ネットワークの整備 </a:t>
            </a:r>
            <a:endParaRPr lang="en-US" altLang="ja-JP" sz="600" dirty="0">
              <a:solidFill>
                <a:schemeClr val="tx1"/>
              </a:solidFill>
              <a:latin typeface="BIZ UDゴシック" panose="020B0400000000000000" pitchFamily="49" charset="-128"/>
              <a:ea typeface="BIZ UDゴシック" panose="020B0400000000000000" pitchFamily="49" charset="-128"/>
            </a:endParaRPr>
          </a:p>
          <a:p>
            <a:pPr marL="85725" marR="0" lvl="0" indent="-85725" algn="l" defTabSz="914400" rtl="0" eaLnBrk="1" fontAlgn="auto" latinLnBrk="0" hangingPunct="1">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(105)</a:t>
            </a:r>
            <a:r>
              <a:rPr kumimoji="1" lang="ja-JP" altLang="en-US" sz="600" b="0" i="0"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鉄道の戦略路線位置づけ、具体化</a:t>
            </a:r>
            <a:endParaRPr kumimoji="1" lang="en-US" altLang="ja-JP" sz="600" b="0" i="0"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endParaRPr>
          </a:p>
          <a:p>
            <a:pPr marL="85725" marR="0" lvl="0" indent="-85725" algn="l" defTabSz="914400" rtl="0" eaLnBrk="1" fontAlgn="auto" latinLnBrk="0" hangingPunct="1">
              <a:spcBef>
                <a:spcPts val="0"/>
              </a:spcBef>
              <a:spcAft>
                <a:spcPts val="0"/>
              </a:spcAft>
              <a:buClrTx/>
              <a:buSzTx/>
              <a:buFontTx/>
              <a:buNone/>
              <a:tabLst/>
              <a:defRPr/>
            </a:pPr>
            <a:r>
              <a:rPr kumimoji="1" lang="en-US" altLang="ja-JP" sz="600" b="0" i="0"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(106)</a:t>
            </a:r>
            <a:r>
              <a:rPr kumimoji="1" lang="ja-JP" altLang="en-US" sz="600" b="0" i="0"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リニア、北陸新幹線</a:t>
            </a:r>
            <a:endParaRPr kumimoji="1" lang="en-US" altLang="ja-JP" sz="600" b="0" i="0"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endParaRPr>
          </a:p>
        </p:txBody>
      </p:sp>
      <p:sp>
        <p:nvSpPr>
          <p:cNvPr id="27" name="角丸四角形 73">
            <a:extLst>
              <a:ext uri="{FF2B5EF4-FFF2-40B4-BE49-F238E27FC236}">
                <a16:creationId xmlns:a16="http://schemas.microsoft.com/office/drawing/2014/main" id="{B59300B9-048C-3865-A288-21A8BE07EB8A}"/>
              </a:ext>
            </a:extLst>
          </p:cNvPr>
          <p:cNvSpPr/>
          <p:nvPr/>
        </p:nvSpPr>
        <p:spPr>
          <a:xfrm>
            <a:off x="158079" y="2007220"/>
            <a:ext cx="1777976" cy="432133"/>
          </a:xfrm>
          <a:prstGeom prst="roundRect">
            <a:avLst>
              <a:gd name="adj" fmla="val 8915"/>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marL="0" marR="0" lvl="0" indent="0" algn="l" defTabSz="914400" rtl="0" eaLnBrk="1" fontAlgn="auto" latinLnBrk="0" hangingPunct="1">
              <a:spcBef>
                <a:spcPts val="0"/>
              </a:spcBef>
              <a:spcAft>
                <a:spcPts val="0"/>
              </a:spcAft>
              <a:buClrTx/>
              <a:buSzTx/>
              <a:buFontTx/>
              <a:buNone/>
              <a:tabLst/>
              <a:defRPr/>
            </a:pPr>
            <a:r>
              <a:rPr kumimoji="1" lang="ja-JP" altLang="en-US" sz="600" b="1"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＜４．政策の刷新（地震・津波）＞</a:t>
            </a:r>
          </a:p>
          <a:p>
            <a:pPr marL="85725" marR="0" lvl="0" indent="-85725" algn="l" defTabSz="914400" rtl="0" eaLnBrk="1" fontAlgn="auto" latinLnBrk="0" hangingPunct="1">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(107)</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津波対策・南海トラフ等巨大地震対策</a:t>
            </a:r>
          </a:p>
          <a:p>
            <a:pPr marL="85725" marR="0" lvl="0" indent="-85725" algn="l" defTabSz="914400" rtl="0" eaLnBrk="1" fontAlgn="auto" latinLnBrk="0" hangingPunct="1">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a:t>
            </a:r>
            <a:r>
              <a:rPr lang="en-US" altLang="ja-JP" sz="600" dirty="0">
                <a:solidFill>
                  <a:schemeClr val="tx1"/>
                </a:solidFill>
                <a:latin typeface="BIZ UDゴシック" panose="020B0400000000000000" pitchFamily="49" charset="-128"/>
                <a:ea typeface="BIZ UDゴシック" panose="020B0400000000000000" pitchFamily="49" charset="-128"/>
              </a:rPr>
              <a:t>108</a:t>
            </a: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密集市街地対策、住宅・建築物の耐震化</a:t>
            </a:r>
          </a:p>
          <a:p>
            <a:pPr marL="85725" marR="0" lvl="0" indent="-85725" algn="l" defTabSz="914400" rtl="0" eaLnBrk="1" fontAlgn="auto" latinLnBrk="0" hangingPunct="1">
              <a:spcBef>
                <a:spcPts val="0"/>
              </a:spcBef>
              <a:spcAft>
                <a:spcPts val="0"/>
              </a:spcAft>
              <a:buClrTx/>
              <a:buSzTx/>
              <a:buFontTx/>
              <a:buNone/>
              <a:tabLst/>
              <a:defRPr/>
            </a:pPr>
            <a:endPar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endParaRPr>
          </a:p>
        </p:txBody>
      </p:sp>
      <p:sp>
        <p:nvSpPr>
          <p:cNvPr id="28" name="正方形/長方形 27">
            <a:extLst>
              <a:ext uri="{FF2B5EF4-FFF2-40B4-BE49-F238E27FC236}">
                <a16:creationId xmlns:a16="http://schemas.microsoft.com/office/drawing/2014/main" id="{B1320A94-3A09-B481-721C-BA08151A15AC}"/>
              </a:ext>
            </a:extLst>
          </p:cNvPr>
          <p:cNvSpPr/>
          <p:nvPr/>
        </p:nvSpPr>
        <p:spPr>
          <a:xfrm>
            <a:off x="2008354" y="576020"/>
            <a:ext cx="1721660" cy="288239"/>
          </a:xfrm>
          <a:prstGeom prst="rect">
            <a:avLst/>
          </a:prstGeom>
          <a:solidFill>
            <a:srgbClr val="83D3FE"/>
          </a:solid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chorCtr="0"/>
          <a:lstStyle/>
          <a:p>
            <a:pPr marL="0" marR="0" lvl="0" indent="0" algn="l" defTabSz="914400" rtl="0" eaLnBrk="1" fontAlgn="auto" latinLnBrk="0" hangingPunct="1">
              <a:spcBef>
                <a:spcPts val="0"/>
              </a:spcBef>
              <a:spcAft>
                <a:spcPts val="0"/>
              </a:spcAft>
              <a:buClrTx/>
              <a:buSzTx/>
              <a:buFontTx/>
              <a:buNone/>
              <a:tabLst/>
              <a:defRPr/>
            </a:pPr>
            <a:r>
              <a:rPr kumimoji="1" lang="ja-JP" altLang="en-US" sz="600" b="1" i="0" u="sng"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a:t>
            </a:r>
            <a:r>
              <a:rPr lang="ja-JP" altLang="en-US" sz="600" b="1" u="sng" dirty="0">
                <a:solidFill>
                  <a:schemeClr val="tx1"/>
                </a:solidFill>
                <a:latin typeface="BIZ UDゴシック" panose="020B0400000000000000" pitchFamily="49" charset="-128"/>
                <a:ea typeface="BIZ UDゴシック" panose="020B0400000000000000" pitchFamily="49" charset="-128"/>
              </a:rPr>
              <a:t>６</a:t>
            </a:r>
            <a:r>
              <a:rPr kumimoji="1" lang="ja-JP" altLang="en-US" sz="600" b="1" i="0" u="sng" strike="noStrike" kern="1200" cap="none" spc="0" normalizeH="0" baseline="0" noProof="0" dirty="0" err="1">
                <a:ln>
                  <a:noFill/>
                </a:ln>
                <a:solidFill>
                  <a:schemeClr val="tx1"/>
                </a:solidFill>
                <a:effectLst/>
                <a:uLnTx/>
                <a:uFillTx/>
                <a:latin typeface="BIZ UDゴシック" panose="020B0400000000000000" pitchFamily="49" charset="-128"/>
                <a:ea typeface="BIZ UDゴシック" panose="020B0400000000000000" pitchFamily="49" charset="-128"/>
              </a:rPr>
              <a:t>．</a:t>
            </a:r>
            <a:r>
              <a:rPr kumimoji="1" lang="ja-JP" altLang="en-US" sz="600" b="1" i="0" u="sng"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府市連携（スマートシティ）＞</a:t>
            </a:r>
            <a:endParaRPr kumimoji="1" lang="en-US" altLang="ja-JP" sz="600" b="1" i="0" u="sng"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endParaRPr>
          </a:p>
          <a:p>
            <a:pPr marL="85725" marR="0" lvl="0" indent="-85725" algn="l" defTabSz="914400" rtl="0" eaLnBrk="1" fontAlgn="auto" latinLnBrk="0" hangingPunct="1">
              <a:spcBef>
                <a:spcPts val="0"/>
              </a:spcBef>
              <a:spcAft>
                <a:spcPts val="0"/>
              </a:spcAft>
              <a:buClrTx/>
              <a:buSzTx/>
              <a:buFontTx/>
              <a:buNone/>
              <a:tabLst/>
              <a:defRPr/>
            </a:pPr>
            <a:r>
              <a:rPr kumimoji="1" lang="en-US" altLang="ja-JP" sz="600" b="0" i="0" u="sng"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(110)</a:t>
            </a:r>
            <a:r>
              <a:rPr kumimoji="1" lang="ja-JP" altLang="en-US" sz="600" b="0" i="0" u="sng"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スマートシティ戦略の推進</a:t>
            </a:r>
            <a:endParaRPr kumimoji="1" lang="en-US" altLang="ja-JP" sz="600" b="0" i="0" u="sng"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endParaRPr>
          </a:p>
        </p:txBody>
      </p:sp>
      <p:sp>
        <p:nvSpPr>
          <p:cNvPr id="29" name="テキスト ボックス 28">
            <a:extLst>
              <a:ext uri="{FF2B5EF4-FFF2-40B4-BE49-F238E27FC236}">
                <a16:creationId xmlns:a16="http://schemas.microsoft.com/office/drawing/2014/main" id="{38059FC4-B008-ABC3-C709-00F0A2AAA1B5}"/>
              </a:ext>
            </a:extLst>
          </p:cNvPr>
          <p:cNvSpPr txBox="1"/>
          <p:nvPr/>
        </p:nvSpPr>
        <p:spPr>
          <a:xfrm>
            <a:off x="72000" y="0"/>
            <a:ext cx="5182240" cy="338554"/>
          </a:xfrm>
          <a:prstGeom prst="rect">
            <a:avLst/>
          </a:prstGeom>
          <a:noFill/>
        </p:spPr>
        <p:txBody>
          <a:bodyPr wrap="square" rtlCol="0">
            <a:spAutoFit/>
          </a:bodyPr>
          <a:lstStyle/>
          <a:p>
            <a:r>
              <a:rPr kumimoji="1" lang="ja-JP" altLang="en-US" sz="1600" b="1" u="sng" dirty="0">
                <a:latin typeface="BIZ UDPゴシック" panose="020B0400000000000000" pitchFamily="50" charset="-128"/>
                <a:ea typeface="BIZ UDPゴシック" panose="020B0400000000000000" pitchFamily="50" charset="-128"/>
              </a:rPr>
              <a:t>大阪</a:t>
            </a:r>
            <a:r>
              <a:rPr lang="ja-JP" altLang="en-US" sz="1600" b="1" u="sng" dirty="0">
                <a:latin typeface="BIZ UDPゴシック" panose="020B0400000000000000" pitchFamily="50" charset="-128"/>
                <a:ea typeface="BIZ UDPゴシック" panose="020B0400000000000000" pitchFamily="50" charset="-128"/>
              </a:rPr>
              <a:t>府</a:t>
            </a:r>
            <a:r>
              <a:rPr kumimoji="1" lang="ja-JP" altLang="en-US" sz="1600" b="1" u="sng" dirty="0">
                <a:latin typeface="BIZ UDPゴシック" panose="020B0400000000000000" pitchFamily="50" charset="-128"/>
                <a:ea typeface="BIZ UDPゴシック" panose="020B0400000000000000" pitchFamily="50" charset="-128"/>
              </a:rPr>
              <a:t>の改革取組リスト　</a:t>
            </a:r>
            <a:r>
              <a:rPr kumimoji="1" lang="en-US" altLang="ja-JP" sz="1600" b="1" u="sng" dirty="0">
                <a:latin typeface="BIZ UDPゴシック" panose="020B0400000000000000" pitchFamily="50" charset="-128"/>
                <a:ea typeface="BIZ UDPゴシック" panose="020B0400000000000000" pitchFamily="50" charset="-128"/>
              </a:rPr>
              <a:t>【</a:t>
            </a:r>
            <a:r>
              <a:rPr kumimoji="1" lang="ja-JP" altLang="en-US" sz="1600" b="1" u="sng" dirty="0">
                <a:latin typeface="BIZ UDPゴシック" panose="020B0400000000000000" pitchFamily="50" charset="-128"/>
                <a:ea typeface="BIZ UDPゴシック" panose="020B0400000000000000" pitchFamily="50" charset="-128"/>
              </a:rPr>
              <a:t>４象限整理表</a:t>
            </a:r>
            <a:r>
              <a:rPr kumimoji="1" lang="en-US" altLang="ja-JP" sz="1600" b="1" u="sng" dirty="0">
                <a:latin typeface="BIZ UDPゴシック" panose="020B0400000000000000" pitchFamily="50" charset="-128"/>
                <a:ea typeface="BIZ UDPゴシック" panose="020B0400000000000000" pitchFamily="50" charset="-128"/>
              </a:rPr>
              <a:t>】</a:t>
            </a:r>
          </a:p>
        </p:txBody>
      </p:sp>
      <p:grpSp>
        <p:nvGrpSpPr>
          <p:cNvPr id="31" name="グループ化 30">
            <a:extLst>
              <a:ext uri="{FF2B5EF4-FFF2-40B4-BE49-F238E27FC236}">
                <a16:creationId xmlns:a16="http://schemas.microsoft.com/office/drawing/2014/main" id="{25B4578D-F3F1-52CE-A501-4345CDDE9E91}"/>
              </a:ext>
            </a:extLst>
          </p:cNvPr>
          <p:cNvGrpSpPr/>
          <p:nvPr/>
        </p:nvGrpSpPr>
        <p:grpSpPr>
          <a:xfrm>
            <a:off x="3833855" y="282120"/>
            <a:ext cx="5281227" cy="2784874"/>
            <a:chOff x="4512366" y="313837"/>
            <a:chExt cx="4478499" cy="1534620"/>
          </a:xfrm>
        </p:grpSpPr>
        <p:sp>
          <p:nvSpPr>
            <p:cNvPr id="32" name="正方形/長方形 31">
              <a:extLst>
                <a:ext uri="{FF2B5EF4-FFF2-40B4-BE49-F238E27FC236}">
                  <a16:creationId xmlns:a16="http://schemas.microsoft.com/office/drawing/2014/main" id="{CDB41E07-C8BD-2BB1-3CE6-F60C7B3EFCE3}"/>
                </a:ext>
              </a:extLst>
            </p:cNvPr>
            <p:cNvSpPr/>
            <p:nvPr/>
          </p:nvSpPr>
          <p:spPr>
            <a:xfrm>
              <a:off x="4526865" y="332656"/>
              <a:ext cx="4464000" cy="1515801"/>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tabLst/>
                <a:defRPr/>
              </a:pPr>
              <a:endParaRPr kumimoji="1" lang="ja-JP" altLang="en-US" sz="600" b="0" i="0" u="none" strike="noStrike" kern="1200" cap="none" spc="0" normalizeH="0" baseline="0" noProof="0" dirty="0">
                <a:ln>
                  <a:noFill/>
                </a:ln>
                <a:solidFill>
                  <a:schemeClr val="tx1"/>
                </a:solidFill>
                <a:effectLst/>
                <a:uLnTx/>
                <a:uFillTx/>
                <a:latin typeface="Calibri"/>
                <a:ea typeface="ＭＳ Ｐゴシック" panose="020B0600070205080204" pitchFamily="50" charset="-128"/>
                <a:cs typeface="+mn-cs"/>
              </a:endParaRPr>
            </a:p>
          </p:txBody>
        </p:sp>
        <p:sp>
          <p:nvSpPr>
            <p:cNvPr id="33" name="テキスト ボックス 32">
              <a:extLst>
                <a:ext uri="{FF2B5EF4-FFF2-40B4-BE49-F238E27FC236}">
                  <a16:creationId xmlns:a16="http://schemas.microsoft.com/office/drawing/2014/main" id="{22D309DE-73F1-1839-4879-4DA3072D802F}"/>
                </a:ext>
              </a:extLst>
            </p:cNvPr>
            <p:cNvSpPr txBox="1"/>
            <p:nvPr/>
          </p:nvSpPr>
          <p:spPr>
            <a:xfrm>
              <a:off x="4512366" y="313837"/>
              <a:ext cx="3110075" cy="127201"/>
            </a:xfrm>
            <a:prstGeom prst="rect">
              <a:avLst/>
            </a:prstGeom>
            <a:noFill/>
          </p:spPr>
          <p:txBody>
            <a:bodyPr wrap="square" rtlCol="0">
              <a:spAutoFit/>
            </a:bodyPr>
            <a:lstStyle/>
            <a:p>
              <a:pPr marL="0" marR="0" lvl="0" indent="0" algn="l" defTabSz="914400" rtl="0" eaLnBrk="1" fontAlgn="auto" latinLnBrk="0" hangingPunct="1">
                <a:spcBef>
                  <a:spcPts val="0"/>
                </a:spcBef>
                <a:spcAft>
                  <a:spcPts val="0"/>
                </a:spcAft>
                <a:buClrTx/>
                <a:buSzTx/>
                <a:buFontTx/>
                <a:buNone/>
                <a:tabLst/>
                <a:defRPr/>
              </a:pPr>
              <a:r>
                <a:rPr kumimoji="1" lang="ja-JP" altLang="en-US" sz="900" b="1" i="0" u="sng"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rPr>
                <a:t>Ｄ　成長戦略　　３３項目　　</a:t>
              </a:r>
              <a:endParaRPr kumimoji="1" lang="en-US" altLang="ja-JP" sz="900" b="1" i="0" u="sng"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endParaRPr>
            </a:p>
          </p:txBody>
        </p:sp>
      </p:grpSp>
      <p:sp>
        <p:nvSpPr>
          <p:cNvPr id="35" name="正方形/長方形 34">
            <a:extLst>
              <a:ext uri="{FF2B5EF4-FFF2-40B4-BE49-F238E27FC236}">
                <a16:creationId xmlns:a16="http://schemas.microsoft.com/office/drawing/2014/main" id="{21FCAEFA-5994-3137-35CF-3B006F57939E}"/>
              </a:ext>
            </a:extLst>
          </p:cNvPr>
          <p:cNvSpPr/>
          <p:nvPr/>
        </p:nvSpPr>
        <p:spPr>
          <a:xfrm>
            <a:off x="3916436" y="2754880"/>
            <a:ext cx="2440295" cy="256558"/>
          </a:xfrm>
          <a:prstGeom prst="rect">
            <a:avLst/>
          </a:prstGeom>
          <a:solidFill>
            <a:srgbClr val="83D3FE"/>
          </a:solid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chorCtr="0"/>
          <a:lstStyle/>
          <a:p>
            <a:pPr marL="0" marR="0" lvl="0" indent="0" algn="l" defTabSz="914400" rtl="0" eaLnBrk="1" fontAlgn="auto" latinLnBrk="0" hangingPunct="1">
              <a:spcBef>
                <a:spcPts val="0"/>
              </a:spcBef>
              <a:spcAft>
                <a:spcPts val="0"/>
              </a:spcAft>
              <a:buClrTx/>
              <a:buSzTx/>
              <a:buFontTx/>
              <a:buNone/>
              <a:tabLst/>
              <a:defRPr/>
            </a:pPr>
            <a:r>
              <a:rPr kumimoji="1" lang="ja-JP" altLang="en-US" sz="6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＜８．府市連携（特区制度）＞</a:t>
            </a:r>
            <a:endParaRPr kumimoji="1" lang="en-US" altLang="ja-JP" sz="6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endParaRPr>
          </a:p>
          <a:p>
            <a:pPr marL="85725" marR="0" lvl="0" indent="-85725" algn="l" defTabSz="914400" rtl="0" eaLnBrk="1" fontAlgn="auto" latinLnBrk="0" hangingPunct="1">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(125)</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特区制度の活用</a:t>
            </a:r>
            <a:endPar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endParaRPr>
          </a:p>
        </p:txBody>
      </p:sp>
      <p:sp>
        <p:nvSpPr>
          <p:cNvPr id="36" name="正方形/長方形 35">
            <a:extLst>
              <a:ext uri="{FF2B5EF4-FFF2-40B4-BE49-F238E27FC236}">
                <a16:creationId xmlns:a16="http://schemas.microsoft.com/office/drawing/2014/main" id="{898DD33B-33E5-D883-C81A-4413FB3C0930}"/>
              </a:ext>
            </a:extLst>
          </p:cNvPr>
          <p:cNvSpPr/>
          <p:nvPr/>
        </p:nvSpPr>
        <p:spPr>
          <a:xfrm>
            <a:off x="6412075" y="2116358"/>
            <a:ext cx="2650628" cy="457430"/>
          </a:xfrm>
          <a:prstGeom prst="rect">
            <a:avLst/>
          </a:prstGeom>
          <a:solidFill>
            <a:srgbClr val="83D3FE"/>
          </a:solid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marL="0" marR="0" lvl="0" indent="0" algn="l" defTabSz="914400" rtl="0" eaLnBrk="1" fontAlgn="auto" latinLnBrk="0" hangingPunct="1">
              <a:spcBef>
                <a:spcPts val="0"/>
              </a:spcBef>
              <a:spcAft>
                <a:spcPts val="0"/>
              </a:spcAft>
              <a:buClrTx/>
              <a:buSzTx/>
              <a:buFontTx/>
              <a:buNone/>
              <a:tabLst/>
              <a:defRPr/>
            </a:pPr>
            <a:r>
              <a:rPr kumimoji="1" lang="ja-JP" altLang="en-US" sz="6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a:t>
            </a:r>
            <a:r>
              <a:rPr kumimoji="1" lang="en-US" altLang="ja-JP" sz="6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12</a:t>
            </a:r>
            <a:r>
              <a:rPr kumimoji="1" lang="ja-JP" altLang="en-US" sz="600" b="1" i="0" u="none" strike="noStrike" kern="1200" cap="none" spc="0" normalizeH="0" baseline="0" noProof="0" dirty="0" err="1">
                <a:ln>
                  <a:noFill/>
                </a:ln>
                <a:solidFill>
                  <a:schemeClr val="tx1"/>
                </a:solidFill>
                <a:effectLst/>
                <a:uLnTx/>
                <a:uFillTx/>
                <a:latin typeface="BIZ UDゴシック" panose="020B0400000000000000" pitchFamily="49" charset="-128"/>
                <a:ea typeface="BIZ UDゴシック" panose="020B0400000000000000" pitchFamily="49" charset="-128"/>
              </a:rPr>
              <a:t>．</a:t>
            </a:r>
            <a:r>
              <a:rPr kumimoji="1" lang="ja-JP" altLang="en-US" sz="6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府市連携（事業連携）＞</a:t>
            </a:r>
          </a:p>
          <a:p>
            <a:pPr marL="85725" marR="0" lvl="0" indent="-85725" algn="l" defTabSz="914400" rtl="0" eaLnBrk="1" fontAlgn="auto" latinLnBrk="0" hangingPunct="1">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(139)</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大阪府立中之島図書館・大阪市中央公会堂の連携</a:t>
            </a:r>
            <a:endPar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endParaRPr>
          </a:p>
          <a:p>
            <a:pPr marL="85725" marR="0" lvl="0" indent="-85725" algn="l" defTabSz="914400" rtl="0" eaLnBrk="1" fontAlgn="auto" latinLnBrk="0" hangingPunct="1">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(140)</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府市文化振興会議・ｱｰﾂｶｳﾝｼﾙ部会の設置</a:t>
            </a:r>
            <a:endPar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endParaRPr>
          </a:p>
          <a:p>
            <a:pPr marL="85725" marR="0" lvl="0" indent="-85725" algn="l" defTabSz="914400" rtl="0" eaLnBrk="1" fontAlgn="auto" latinLnBrk="0" hangingPunct="1">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(141)</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都市魅力に関するイベントの開催</a:t>
            </a:r>
            <a:endPar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endParaRPr>
          </a:p>
        </p:txBody>
      </p:sp>
      <p:sp>
        <p:nvSpPr>
          <p:cNvPr id="37" name="角丸四角形 88">
            <a:extLst>
              <a:ext uri="{FF2B5EF4-FFF2-40B4-BE49-F238E27FC236}">
                <a16:creationId xmlns:a16="http://schemas.microsoft.com/office/drawing/2014/main" id="{C35D2AF9-6AAC-A9B9-8DE0-4499EB687123}"/>
              </a:ext>
            </a:extLst>
          </p:cNvPr>
          <p:cNvSpPr/>
          <p:nvPr/>
        </p:nvSpPr>
        <p:spPr>
          <a:xfrm>
            <a:off x="6410331" y="2544495"/>
            <a:ext cx="2683736" cy="512340"/>
          </a:xfrm>
          <a:prstGeom prst="roundRect">
            <a:avLst>
              <a:gd name="adj" fmla="val 3591"/>
            </a:avLst>
          </a:prstGeom>
          <a:noFill/>
          <a:ln w="6350">
            <a:noFill/>
            <a:prstDash val="sysDash"/>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marL="85725" indent="-85725">
              <a:defRPr/>
            </a:pPr>
            <a:r>
              <a:rPr lang="en-US" altLang="ja-JP" sz="600" u="sng" dirty="0">
                <a:solidFill>
                  <a:schemeClr val="tx1"/>
                </a:solidFill>
                <a:latin typeface="BIZ UDゴシック" panose="020B0400000000000000" pitchFamily="49" charset="-128"/>
                <a:ea typeface="BIZ UDゴシック" panose="020B0400000000000000" pitchFamily="49" charset="-128"/>
              </a:rPr>
              <a:t>(142)G7</a:t>
            </a:r>
            <a:r>
              <a:rPr lang="ja-JP" altLang="en-US" sz="600" u="sng" dirty="0">
                <a:solidFill>
                  <a:schemeClr val="tx1"/>
                </a:solidFill>
                <a:latin typeface="BIZ UDゴシック" panose="020B0400000000000000" pitchFamily="49" charset="-128"/>
                <a:ea typeface="BIZ UDゴシック" panose="020B0400000000000000" pitchFamily="49" charset="-128"/>
              </a:rPr>
              <a:t>大阪・堺貿易大臣会合</a:t>
            </a:r>
            <a:endParaRPr lang="en-US" altLang="ja-JP" sz="600" u="sng" dirty="0">
              <a:solidFill>
                <a:schemeClr val="tx1"/>
              </a:solidFill>
              <a:latin typeface="BIZ UDゴシック" panose="020B0400000000000000" pitchFamily="49" charset="-128"/>
              <a:ea typeface="BIZ UDゴシック" panose="020B0400000000000000" pitchFamily="49" charset="-128"/>
            </a:endParaRPr>
          </a:p>
          <a:p>
            <a:pPr marL="85725" indent="-85725">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(143)</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金融機関提案型の融資制度の創設</a:t>
            </a:r>
          </a:p>
          <a:p>
            <a:pPr marL="85725" marR="0" lvl="0" indent="-85725" algn="l" defTabSz="914400" rtl="0" eaLnBrk="1" fontAlgn="auto" latinLnBrk="0" hangingPunct="1">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(144)</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新たなエネルギー社会の構築</a:t>
            </a:r>
          </a:p>
          <a:p>
            <a:pPr marL="85725" marR="0" lvl="0" indent="-85725" algn="l" defTabSz="914400" rtl="0" eaLnBrk="1" fontAlgn="auto" latinLnBrk="0" hangingPunct="1">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(145)</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みどりの風を感じる大都市・大阪の実現</a:t>
            </a:r>
          </a:p>
          <a:p>
            <a:pPr marL="85725" marR="0" lvl="0" indent="-85725" algn="l" defTabSz="914400" rtl="0" eaLnBrk="1" fontAlgn="auto" latinLnBrk="0" hangingPunct="1">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(146)</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「大阪産（もん）」ﾌﾞﾗﾝﾄﾞの発信</a:t>
            </a:r>
          </a:p>
        </p:txBody>
      </p:sp>
      <p:sp>
        <p:nvSpPr>
          <p:cNvPr id="38" name="正方形/長方形 37">
            <a:extLst>
              <a:ext uri="{FF2B5EF4-FFF2-40B4-BE49-F238E27FC236}">
                <a16:creationId xmlns:a16="http://schemas.microsoft.com/office/drawing/2014/main" id="{99575580-BBDA-5F9C-CEA6-C82AF6C6FBC7}"/>
              </a:ext>
            </a:extLst>
          </p:cNvPr>
          <p:cNvSpPr/>
          <p:nvPr/>
        </p:nvSpPr>
        <p:spPr>
          <a:xfrm>
            <a:off x="3908351" y="1887789"/>
            <a:ext cx="2440295" cy="250541"/>
          </a:xfrm>
          <a:prstGeom prst="rect">
            <a:avLst/>
          </a:prstGeom>
          <a:solidFill>
            <a:srgbClr val="83D3FE"/>
          </a:solid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chorCtr="0"/>
          <a:lstStyle/>
          <a:p>
            <a:pPr marL="0" marR="0" lvl="0" indent="0" algn="l" defTabSz="914400" rtl="0" eaLnBrk="1" fontAlgn="auto" latinLnBrk="0" hangingPunct="1">
              <a:spcBef>
                <a:spcPts val="0"/>
              </a:spcBef>
              <a:spcAft>
                <a:spcPts val="0"/>
              </a:spcAft>
              <a:buClrTx/>
              <a:buSzTx/>
              <a:buFontTx/>
              <a:buNone/>
              <a:tabLst/>
              <a:defRPr/>
            </a:pPr>
            <a:r>
              <a:rPr kumimoji="1" lang="ja-JP" altLang="en-US" sz="6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＜５．府市連携（</a:t>
            </a:r>
            <a:r>
              <a:rPr kumimoji="1" lang="en-US" altLang="ja-JP" sz="6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IR</a:t>
            </a:r>
            <a:r>
              <a:rPr kumimoji="1" lang="ja-JP" altLang="en-US" sz="6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a:t>
            </a:r>
            <a:endParaRPr kumimoji="1" lang="en-US" altLang="ja-JP" sz="6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endParaRPr>
          </a:p>
          <a:p>
            <a:pPr marL="85725" marR="0" lvl="0" indent="-85725" algn="l" defTabSz="914400" rtl="0" eaLnBrk="1" fontAlgn="auto" latinLnBrk="0" hangingPunct="1">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a:t>
            </a:r>
            <a:r>
              <a:rPr lang="en-US" altLang="ja-JP" sz="600" dirty="0">
                <a:solidFill>
                  <a:schemeClr val="tx1"/>
                </a:solidFill>
                <a:latin typeface="BIZ UDゴシック" panose="020B0400000000000000" pitchFamily="49" charset="-128"/>
                <a:ea typeface="BIZ UDゴシック" panose="020B0400000000000000" pitchFamily="49" charset="-128"/>
              </a:rPr>
              <a:t>122</a:t>
            </a: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)IR</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実現に向けた検討</a:t>
            </a:r>
            <a:endPar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endParaRPr>
          </a:p>
        </p:txBody>
      </p:sp>
      <p:sp>
        <p:nvSpPr>
          <p:cNvPr id="39" name="正方形/長方形 38">
            <a:extLst>
              <a:ext uri="{FF2B5EF4-FFF2-40B4-BE49-F238E27FC236}">
                <a16:creationId xmlns:a16="http://schemas.microsoft.com/office/drawing/2014/main" id="{86ECE2E5-E7A4-FB40-7F35-2D0E81C6183E}"/>
              </a:ext>
            </a:extLst>
          </p:cNvPr>
          <p:cNvSpPr/>
          <p:nvPr/>
        </p:nvSpPr>
        <p:spPr>
          <a:xfrm>
            <a:off x="6412075" y="1476542"/>
            <a:ext cx="2650628" cy="617360"/>
          </a:xfrm>
          <a:prstGeom prst="rect">
            <a:avLst/>
          </a:prstGeom>
          <a:solidFill>
            <a:srgbClr val="83D3FE"/>
          </a:solid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marL="0" marR="0" lvl="0" indent="0" algn="l" defTabSz="914400" rtl="0" eaLnBrk="1" fontAlgn="auto" latinLnBrk="0" hangingPunct="1">
              <a:spcBef>
                <a:spcPts val="0"/>
              </a:spcBef>
              <a:spcAft>
                <a:spcPts val="0"/>
              </a:spcAft>
              <a:buClrTx/>
              <a:buSzTx/>
              <a:buFontTx/>
              <a:buNone/>
              <a:tabLst/>
              <a:defRPr/>
            </a:pPr>
            <a:r>
              <a:rPr kumimoji="1" lang="ja-JP" altLang="en-US" sz="6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a:t>
            </a:r>
            <a:r>
              <a:rPr kumimoji="1" lang="en-US" altLang="ja-JP" sz="6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11</a:t>
            </a:r>
            <a:r>
              <a:rPr kumimoji="1" lang="ja-JP" altLang="en-US" sz="600" b="1" i="0" u="none" strike="noStrike" kern="1200" cap="none" spc="0" normalizeH="0" baseline="0" noProof="0" dirty="0" err="1">
                <a:ln>
                  <a:noFill/>
                </a:ln>
                <a:solidFill>
                  <a:schemeClr val="tx1"/>
                </a:solidFill>
                <a:effectLst/>
                <a:uLnTx/>
                <a:uFillTx/>
                <a:latin typeface="BIZ UDゴシック" panose="020B0400000000000000" pitchFamily="49" charset="-128"/>
                <a:ea typeface="BIZ UDゴシック" panose="020B0400000000000000" pitchFamily="49" charset="-128"/>
              </a:rPr>
              <a:t>．</a:t>
            </a:r>
            <a:r>
              <a:rPr kumimoji="1" lang="ja-JP" altLang="en-US" sz="6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府市連携（戦略会議）＞</a:t>
            </a:r>
          </a:p>
          <a:p>
            <a:pPr marL="0" marR="0" lvl="0" indent="0" algn="l" defTabSz="914400" rtl="0" eaLnBrk="1" fontAlgn="auto" latinLnBrk="0" hangingPunct="1">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a:t>
            </a:r>
            <a:r>
              <a:rPr lang="en-US" altLang="ja-JP" sz="600" dirty="0">
                <a:solidFill>
                  <a:schemeClr val="tx1"/>
                </a:solidFill>
                <a:latin typeface="BIZ UDゴシック" panose="020B0400000000000000" pitchFamily="49" charset="-128"/>
                <a:ea typeface="BIZ UDゴシック" panose="020B0400000000000000" pitchFamily="49" charset="-128"/>
              </a:rPr>
              <a:t>134</a:t>
            </a: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大阪府市都市魅力戦略推進会議</a:t>
            </a:r>
            <a:endPar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endParaRPr>
          </a:p>
          <a:p>
            <a:pPr marL="0" marR="0" lvl="0" indent="0" algn="l" defTabSz="914400" rtl="0" eaLnBrk="1" fontAlgn="auto" latinLnBrk="0" hangingPunct="1">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a:t>
            </a:r>
            <a:r>
              <a:rPr lang="en-US" altLang="ja-JP" sz="600" dirty="0">
                <a:solidFill>
                  <a:schemeClr val="tx1"/>
                </a:solidFill>
                <a:latin typeface="BIZ UDゴシック" panose="020B0400000000000000" pitchFamily="49" charset="-128"/>
                <a:ea typeface="BIZ UDゴシック" panose="020B0400000000000000" pitchFamily="49" charset="-128"/>
              </a:rPr>
              <a:t>135</a:t>
            </a: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大阪府市新大学構想会議</a:t>
            </a:r>
            <a:endPar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endParaRPr>
          </a:p>
          <a:p>
            <a:pPr marL="0" marR="0" lvl="0" indent="0" algn="l" defTabSz="914400" rtl="0" eaLnBrk="1" fontAlgn="auto" latinLnBrk="0" hangingPunct="1">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a:t>
            </a:r>
            <a:r>
              <a:rPr lang="en-US" altLang="ja-JP" sz="600" dirty="0">
                <a:solidFill>
                  <a:schemeClr val="tx1"/>
                </a:solidFill>
                <a:latin typeface="BIZ UDゴシック" panose="020B0400000000000000" pitchFamily="49" charset="-128"/>
                <a:ea typeface="BIZ UDゴシック" panose="020B0400000000000000" pitchFamily="49" charset="-128"/>
              </a:rPr>
              <a:t>136</a:t>
            </a: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大阪府市エネルギー戦略会議</a:t>
            </a:r>
            <a:endPar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endParaRPr>
          </a:p>
          <a:p>
            <a:pPr marL="0" marR="0" lvl="0" indent="0" algn="l" defTabSz="914400" rtl="0" eaLnBrk="1" fontAlgn="auto" latinLnBrk="0" hangingPunct="1">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a:t>
            </a:r>
            <a:r>
              <a:rPr lang="en-US" altLang="ja-JP" sz="600" dirty="0">
                <a:solidFill>
                  <a:schemeClr val="tx1"/>
                </a:solidFill>
                <a:latin typeface="BIZ UDゴシック" panose="020B0400000000000000" pitchFamily="49" charset="-128"/>
                <a:ea typeface="BIZ UDゴシック" panose="020B0400000000000000" pitchFamily="49" charset="-128"/>
              </a:rPr>
              <a:t>137</a:t>
            </a: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大阪府市医療戦略会議</a:t>
            </a:r>
            <a:endPar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endParaRPr>
          </a:p>
          <a:p>
            <a:pPr marL="0" marR="0" lvl="0" indent="0" algn="l" defTabSz="914400" rtl="0" eaLnBrk="1" fontAlgn="auto" latinLnBrk="0" hangingPunct="1">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a:t>
            </a:r>
            <a:r>
              <a:rPr lang="en-US" altLang="ja-JP" sz="600" dirty="0">
                <a:solidFill>
                  <a:schemeClr val="tx1"/>
                </a:solidFill>
                <a:latin typeface="BIZ UDゴシック" panose="020B0400000000000000" pitchFamily="49" charset="-128"/>
                <a:ea typeface="BIZ UDゴシック" panose="020B0400000000000000" pitchFamily="49" charset="-128"/>
              </a:rPr>
              <a:t>138</a:t>
            </a: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大阪府市規制改革会議</a:t>
            </a:r>
          </a:p>
        </p:txBody>
      </p:sp>
      <p:sp>
        <p:nvSpPr>
          <p:cNvPr id="43" name="正方形/長方形 42">
            <a:extLst>
              <a:ext uri="{FF2B5EF4-FFF2-40B4-BE49-F238E27FC236}">
                <a16:creationId xmlns:a16="http://schemas.microsoft.com/office/drawing/2014/main" id="{E431B583-F35B-9F7E-136D-6776F8A737CC}"/>
              </a:ext>
            </a:extLst>
          </p:cNvPr>
          <p:cNvSpPr/>
          <p:nvPr/>
        </p:nvSpPr>
        <p:spPr>
          <a:xfrm>
            <a:off x="6414062" y="934634"/>
            <a:ext cx="2650629" cy="512340"/>
          </a:xfrm>
          <a:prstGeom prst="rect">
            <a:avLst/>
          </a:prstGeom>
          <a:solidFill>
            <a:srgbClr val="83D3FE"/>
          </a:solid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marL="0" marR="0" lvl="0" indent="0" algn="l" defTabSz="914400" rtl="0" eaLnBrk="1" fontAlgn="auto" latinLnBrk="0" hangingPunct="1">
              <a:spcBef>
                <a:spcPts val="0"/>
              </a:spcBef>
              <a:spcAft>
                <a:spcPts val="0"/>
              </a:spcAft>
              <a:buClrTx/>
              <a:buSzTx/>
              <a:buFontTx/>
              <a:buNone/>
              <a:tabLst/>
              <a:defRPr/>
            </a:pPr>
            <a:r>
              <a:rPr kumimoji="1" lang="ja-JP" altLang="en-US" sz="6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a:t>
            </a:r>
            <a:r>
              <a:rPr kumimoji="1" lang="en-US" altLang="ja-JP" sz="6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10</a:t>
            </a:r>
            <a:r>
              <a:rPr kumimoji="1" lang="ja-JP" altLang="en-US" sz="6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．府市連携（組織統合）＞</a:t>
            </a:r>
            <a:endParaRPr kumimoji="1" lang="en-US" altLang="ja-JP" sz="6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endParaRPr>
          </a:p>
          <a:p>
            <a:pPr marL="85725" marR="0" lvl="0" indent="-85725" algn="l" defTabSz="914400" rtl="0" eaLnBrk="1" fontAlgn="auto" latinLnBrk="0" hangingPunct="1">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(130)</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大阪府立産業技術総合研究所／大阪市立工業研究所</a:t>
            </a:r>
          </a:p>
          <a:p>
            <a:pPr marL="85725" marR="0" lvl="0" indent="-85725" algn="l" defTabSz="914400" rtl="0" eaLnBrk="1" fontAlgn="auto" latinLnBrk="0" hangingPunct="1">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(131)</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大阪府立大学／大阪市立大学</a:t>
            </a:r>
          </a:p>
          <a:p>
            <a:pPr marL="85725" marR="0" lvl="0" indent="-85725" algn="l" defTabSz="914400" rtl="0" eaLnBrk="1" fontAlgn="auto" latinLnBrk="0" hangingPunct="1">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(132)</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大阪産業振興機構／大阪市都市型産業振興センター</a:t>
            </a:r>
            <a:endPar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endParaRPr>
          </a:p>
          <a:p>
            <a:pPr marL="85725" marR="0" lvl="0" indent="-85725" algn="l" defTabSz="914400" rtl="0" eaLnBrk="1" fontAlgn="auto" latinLnBrk="0" hangingPunct="1">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(133)</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大阪観光</a:t>
            </a:r>
            <a:r>
              <a:rPr kumimoji="1" lang="ja-JP" altLang="en-US" sz="600" b="0" i="0" u="none" strike="noStrike" kern="1200" cap="none" spc="0" normalizeH="0" baseline="0" noProof="0" dirty="0" smtClean="0">
                <a:ln>
                  <a:noFill/>
                </a:ln>
                <a:solidFill>
                  <a:schemeClr val="tx1"/>
                </a:solidFill>
                <a:effectLst/>
                <a:uLnTx/>
                <a:uFillTx/>
                <a:latin typeface="BIZ UDゴシック" panose="020B0400000000000000" pitchFamily="49" charset="-128"/>
                <a:ea typeface="BIZ UDゴシック" panose="020B0400000000000000" pitchFamily="49" charset="-128"/>
              </a:rPr>
              <a:t>局の</a:t>
            </a:r>
            <a:r>
              <a:rPr lang="ja-JP" altLang="en-US" sz="600" dirty="0">
                <a:solidFill>
                  <a:schemeClr val="tx1"/>
                </a:solidFill>
                <a:latin typeface="BIZ UDゴシック" panose="020B0400000000000000" pitchFamily="49" charset="-128"/>
                <a:ea typeface="BIZ UDゴシック" panose="020B0400000000000000" pitchFamily="49" charset="-128"/>
              </a:rPr>
              <a:t>設立</a:t>
            </a:r>
            <a:endPar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endParaRPr>
          </a:p>
        </p:txBody>
      </p:sp>
      <p:sp>
        <p:nvSpPr>
          <p:cNvPr id="44" name="正方形/長方形 43">
            <a:extLst>
              <a:ext uri="{FF2B5EF4-FFF2-40B4-BE49-F238E27FC236}">
                <a16:creationId xmlns:a16="http://schemas.microsoft.com/office/drawing/2014/main" id="{C87B7A50-6AA0-69AB-746F-778E56AA5486}"/>
              </a:ext>
            </a:extLst>
          </p:cNvPr>
          <p:cNvSpPr/>
          <p:nvPr/>
        </p:nvSpPr>
        <p:spPr>
          <a:xfrm>
            <a:off x="3908351" y="1627934"/>
            <a:ext cx="2440295" cy="232375"/>
          </a:xfrm>
          <a:prstGeom prst="rect">
            <a:avLst/>
          </a:prstGeom>
          <a:solidFill>
            <a:srgbClr val="83D3FE"/>
          </a:solid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chorCtr="0"/>
          <a:lstStyle/>
          <a:p>
            <a:pPr marL="0" marR="0" lvl="0" indent="0" algn="l" defTabSz="914400" rtl="0" eaLnBrk="1" fontAlgn="auto" latinLnBrk="0" hangingPunct="1">
              <a:spcBef>
                <a:spcPts val="0"/>
              </a:spcBef>
              <a:spcAft>
                <a:spcPts val="0"/>
              </a:spcAft>
              <a:buClrTx/>
              <a:buSzTx/>
              <a:buFontTx/>
              <a:buNone/>
              <a:tabLst/>
              <a:defRPr/>
            </a:pPr>
            <a:r>
              <a:rPr kumimoji="1" lang="ja-JP" altLang="en-US" sz="600" b="1" i="0"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＜４．府市連携（万博）＞</a:t>
            </a:r>
            <a:endParaRPr kumimoji="1" lang="en-US" altLang="ja-JP" sz="600" b="1" i="0"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endParaRPr>
          </a:p>
          <a:p>
            <a:pPr marL="85725" marR="0" lvl="0" indent="-85725" algn="l" defTabSz="914400" rtl="0" eaLnBrk="1" fontAlgn="auto" latinLnBrk="0" hangingPunct="1">
              <a:spcBef>
                <a:spcPts val="0"/>
              </a:spcBef>
              <a:spcAft>
                <a:spcPts val="0"/>
              </a:spcAft>
              <a:buClrTx/>
              <a:buSzTx/>
              <a:buFontTx/>
              <a:buNone/>
              <a:tabLst/>
              <a:defRPr/>
            </a:pPr>
            <a:r>
              <a:rPr kumimoji="1" lang="en-US" altLang="ja-JP" sz="600" b="0" i="0"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a:t>
            </a:r>
            <a:r>
              <a:rPr lang="en-US" altLang="ja-JP" sz="600" dirty="0">
                <a:solidFill>
                  <a:schemeClr val="tx1"/>
                </a:solidFill>
                <a:latin typeface="BIZ UDゴシック" panose="020B0400000000000000" pitchFamily="49" charset="-128"/>
                <a:ea typeface="BIZ UDゴシック" panose="020B0400000000000000" pitchFamily="49" charset="-128"/>
              </a:rPr>
              <a:t>121</a:t>
            </a:r>
            <a:r>
              <a:rPr kumimoji="1" lang="en-US" altLang="ja-JP" sz="600" b="0" i="0"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a:t>
            </a:r>
            <a:r>
              <a:rPr kumimoji="1" lang="ja-JP" altLang="en-US" sz="600" b="0" i="0"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万博開催に向けた取組</a:t>
            </a:r>
            <a:endParaRPr kumimoji="1" lang="en-US" altLang="ja-JP" sz="600" b="0" i="0"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endParaRPr>
          </a:p>
        </p:txBody>
      </p:sp>
      <p:sp>
        <p:nvSpPr>
          <p:cNvPr id="45" name="正方形/長方形 44">
            <a:extLst>
              <a:ext uri="{FF2B5EF4-FFF2-40B4-BE49-F238E27FC236}">
                <a16:creationId xmlns:a16="http://schemas.microsoft.com/office/drawing/2014/main" id="{255BD4C4-1CE6-47BB-C574-D4D4942157F7}"/>
              </a:ext>
            </a:extLst>
          </p:cNvPr>
          <p:cNvSpPr/>
          <p:nvPr/>
        </p:nvSpPr>
        <p:spPr>
          <a:xfrm>
            <a:off x="3908352" y="1382144"/>
            <a:ext cx="2440295" cy="224659"/>
          </a:xfrm>
          <a:prstGeom prst="rect">
            <a:avLst/>
          </a:prstGeom>
          <a:solidFill>
            <a:srgbClr val="83D3FE"/>
          </a:solid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chorCtr="0"/>
          <a:lstStyle/>
          <a:p>
            <a:pPr marL="0" marR="0" lvl="0" indent="0" algn="l" defTabSz="914400" rtl="0" eaLnBrk="1" fontAlgn="auto" latinLnBrk="0" hangingPunct="1">
              <a:spcBef>
                <a:spcPts val="0"/>
              </a:spcBef>
              <a:spcAft>
                <a:spcPts val="0"/>
              </a:spcAft>
              <a:buClrTx/>
              <a:buSzTx/>
              <a:buFontTx/>
              <a:buNone/>
              <a:tabLst/>
              <a:defRPr/>
            </a:pPr>
            <a:r>
              <a:rPr kumimoji="1" lang="ja-JP" altLang="en-US" sz="600" b="1" i="0"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＜３．府市連携（</a:t>
            </a:r>
            <a:r>
              <a:rPr kumimoji="1" lang="en-US" altLang="ja-JP" sz="600" b="1" i="0"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G20</a:t>
            </a:r>
            <a:r>
              <a:rPr kumimoji="1" lang="ja-JP" altLang="en-US" sz="600" b="1" i="0"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大阪サミット）＞</a:t>
            </a:r>
            <a:endParaRPr kumimoji="1" lang="en-US" altLang="ja-JP" sz="600" b="1" i="0"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endParaRPr>
          </a:p>
          <a:p>
            <a:pPr marL="85725" marR="0" lvl="0" indent="-85725" algn="l" defTabSz="914400" rtl="0" eaLnBrk="1" fontAlgn="auto" latinLnBrk="0" hangingPunct="1">
              <a:spcBef>
                <a:spcPts val="0"/>
              </a:spcBef>
              <a:spcAft>
                <a:spcPts val="0"/>
              </a:spcAft>
              <a:buClrTx/>
              <a:buSzTx/>
              <a:buFontTx/>
              <a:buNone/>
              <a:tabLst/>
              <a:defRPr/>
            </a:pPr>
            <a:r>
              <a:rPr kumimoji="1" lang="en-US" altLang="ja-JP" sz="600" b="0" i="0"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a:t>
            </a:r>
            <a:r>
              <a:rPr lang="en-US" altLang="ja-JP" sz="600" dirty="0">
                <a:solidFill>
                  <a:schemeClr val="tx1"/>
                </a:solidFill>
                <a:latin typeface="BIZ UDゴシック" panose="020B0400000000000000" pitchFamily="49" charset="-128"/>
                <a:ea typeface="BIZ UDゴシック" panose="020B0400000000000000" pitchFamily="49" charset="-128"/>
              </a:rPr>
              <a:t>120</a:t>
            </a:r>
            <a:r>
              <a:rPr kumimoji="1" lang="en-US" altLang="ja-JP" sz="600" b="0" i="0"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a:t>
            </a:r>
            <a:r>
              <a:rPr kumimoji="1" lang="ja-JP" altLang="en-US" sz="600" b="0" i="0"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 </a:t>
            </a:r>
            <a:r>
              <a:rPr kumimoji="1" lang="en-US" altLang="ja-JP" sz="600" b="0" i="0"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2019</a:t>
            </a:r>
            <a:r>
              <a:rPr kumimoji="1" lang="ja-JP" altLang="en-US" sz="600" b="0" i="0"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年 </a:t>
            </a:r>
            <a:r>
              <a:rPr kumimoji="1" lang="en-US" altLang="ja-JP" sz="600" b="0" i="0"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G20</a:t>
            </a:r>
            <a:r>
              <a:rPr kumimoji="1" lang="ja-JP" altLang="en-US" sz="600" b="0" i="0"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大阪サミットの開催</a:t>
            </a:r>
            <a:endParaRPr kumimoji="1" lang="en-US" altLang="ja-JP" sz="600" b="0" i="0"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endParaRPr>
          </a:p>
        </p:txBody>
      </p:sp>
      <p:sp>
        <p:nvSpPr>
          <p:cNvPr id="46" name="角丸四角形 77">
            <a:extLst>
              <a:ext uri="{FF2B5EF4-FFF2-40B4-BE49-F238E27FC236}">
                <a16:creationId xmlns:a16="http://schemas.microsoft.com/office/drawing/2014/main" id="{B5D07D54-8FB8-5564-91D5-CC7932BF5BBB}"/>
              </a:ext>
            </a:extLst>
          </p:cNvPr>
          <p:cNvSpPr/>
          <p:nvPr/>
        </p:nvSpPr>
        <p:spPr>
          <a:xfrm>
            <a:off x="3914447" y="494222"/>
            <a:ext cx="2440295" cy="604817"/>
          </a:xfrm>
          <a:prstGeom prst="roundRect">
            <a:avLst>
              <a:gd name="adj" fmla="val 8768"/>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18000" rtlCol="0" anchor="t"/>
          <a:lstStyle/>
          <a:p>
            <a:pPr marL="0" marR="0" lvl="0" indent="0" algn="l" defTabSz="914400" rtl="0" eaLnBrk="1" fontAlgn="auto" latinLnBrk="0" hangingPunct="1">
              <a:spcBef>
                <a:spcPts val="0"/>
              </a:spcBef>
              <a:spcAft>
                <a:spcPts val="0"/>
              </a:spcAft>
              <a:buClrTx/>
              <a:buSzTx/>
              <a:buFontTx/>
              <a:buNone/>
              <a:tabLst/>
              <a:defRPr/>
            </a:pPr>
            <a:r>
              <a:rPr kumimoji="1" lang="ja-JP" altLang="en-US" sz="600" b="1" i="0"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＜１．</a:t>
            </a:r>
            <a:r>
              <a:rPr lang="ja-JP" altLang="en-US" sz="600" b="1" noProof="0" dirty="0">
                <a:solidFill>
                  <a:schemeClr val="tx1"/>
                </a:solidFill>
                <a:latin typeface="BIZ UDゴシック" panose="020B0400000000000000" pitchFamily="49" charset="-128"/>
                <a:ea typeface="BIZ UDゴシック" panose="020B0400000000000000" pitchFamily="49" charset="-128"/>
              </a:rPr>
              <a:t>政策の刷新</a:t>
            </a:r>
            <a:r>
              <a:rPr kumimoji="1" lang="ja-JP" altLang="en-US" sz="600" b="1" i="0"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（成長産業等の振興）＞</a:t>
            </a:r>
            <a:endParaRPr kumimoji="1" lang="en-US" altLang="ja-JP" sz="600" b="1" i="0"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endParaRPr>
          </a:p>
          <a:p>
            <a:pPr marL="85725" marR="0" lvl="0" indent="-85725" algn="l" defTabSz="914400" rtl="0" eaLnBrk="1" fontAlgn="auto" latinLnBrk="0" hangingPunct="1">
              <a:spcBef>
                <a:spcPts val="0"/>
              </a:spcBef>
              <a:spcAft>
                <a:spcPts val="0"/>
              </a:spcAft>
              <a:buClrTx/>
              <a:buSzTx/>
              <a:buFontTx/>
              <a:buNone/>
              <a:tabLst/>
              <a:defRPr/>
            </a:pPr>
            <a:r>
              <a:rPr kumimoji="1" lang="en-US" altLang="ja-JP" sz="600" b="0" i="0"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(114)</a:t>
            </a:r>
            <a:r>
              <a:rPr lang="ja-JP" altLang="en-US" sz="600" dirty="0">
                <a:solidFill>
                  <a:schemeClr val="tx1"/>
                </a:solidFill>
                <a:latin typeface="BIZ UDゴシック" panose="020B0400000000000000" pitchFamily="49" charset="-128"/>
                <a:ea typeface="BIZ UDゴシック" panose="020B0400000000000000" pitchFamily="49" charset="-128"/>
              </a:rPr>
              <a:t>ライフサイエンス</a:t>
            </a:r>
          </a:p>
          <a:p>
            <a:pPr marL="85725" indent="-85725">
              <a:defRPr/>
            </a:pPr>
            <a:r>
              <a:rPr lang="en-US" altLang="ja-JP" sz="600" u="sng" dirty="0">
                <a:solidFill>
                  <a:schemeClr val="tx1"/>
                </a:solidFill>
                <a:latin typeface="BIZ UDゴシック" panose="020B0400000000000000" pitchFamily="49" charset="-128"/>
                <a:ea typeface="BIZ UDゴシック" panose="020B0400000000000000" pitchFamily="49" charset="-128"/>
              </a:rPr>
              <a:t>(115)</a:t>
            </a:r>
            <a:r>
              <a:rPr lang="ja-JP" altLang="en-US" sz="600" u="sng" dirty="0">
                <a:solidFill>
                  <a:schemeClr val="tx1"/>
                </a:solidFill>
                <a:latin typeface="BIZ UDゴシック" panose="020B0400000000000000" pitchFamily="49" charset="-128"/>
                <a:ea typeface="BIZ UDゴシック" panose="020B0400000000000000" pitchFamily="49" charset="-128"/>
              </a:rPr>
              <a:t>空飛ぶクルマ</a:t>
            </a:r>
          </a:p>
          <a:p>
            <a:pPr marL="85725" indent="-85725">
              <a:defRPr/>
            </a:pPr>
            <a:r>
              <a:rPr lang="en-US" altLang="ja-JP" sz="600" u="sng" dirty="0">
                <a:solidFill>
                  <a:schemeClr val="tx1"/>
                </a:solidFill>
                <a:latin typeface="BIZ UDゴシック" panose="020B0400000000000000" pitchFamily="49" charset="-128"/>
                <a:ea typeface="BIZ UDゴシック" panose="020B0400000000000000" pitchFamily="49" charset="-128"/>
              </a:rPr>
              <a:t>(116)</a:t>
            </a:r>
            <a:r>
              <a:rPr lang="ja-JP" altLang="en-US" sz="600" u="sng" dirty="0">
                <a:solidFill>
                  <a:schemeClr val="tx1"/>
                </a:solidFill>
                <a:latin typeface="BIZ UDゴシック" panose="020B0400000000000000" pitchFamily="49" charset="-128"/>
                <a:ea typeface="BIZ UDゴシック" panose="020B0400000000000000" pitchFamily="49" charset="-128"/>
              </a:rPr>
              <a:t>カーボンニュートラル</a:t>
            </a:r>
          </a:p>
          <a:p>
            <a:pPr marL="85725" indent="-85725">
              <a:defRPr/>
            </a:pPr>
            <a:r>
              <a:rPr lang="en-US" altLang="ja-JP" sz="600" dirty="0">
                <a:solidFill>
                  <a:schemeClr val="tx1"/>
                </a:solidFill>
                <a:latin typeface="BIZ UDゴシック" panose="020B0400000000000000" pitchFamily="49" charset="-128"/>
                <a:ea typeface="BIZ UDゴシック" panose="020B0400000000000000" pitchFamily="49" charset="-128"/>
              </a:rPr>
              <a:t>(117)</a:t>
            </a:r>
            <a:r>
              <a:rPr lang="ja-JP" altLang="en-US" sz="600" dirty="0">
                <a:solidFill>
                  <a:schemeClr val="tx1"/>
                </a:solidFill>
                <a:latin typeface="BIZ UDゴシック" panose="020B0400000000000000" pitchFamily="49" charset="-128"/>
                <a:ea typeface="BIZ UDゴシック" panose="020B0400000000000000" pitchFamily="49" charset="-128"/>
              </a:rPr>
              <a:t>バッテリー関連産業の振興</a:t>
            </a:r>
          </a:p>
          <a:p>
            <a:pPr marL="85725" indent="-85725">
              <a:defRPr/>
            </a:pPr>
            <a:r>
              <a:rPr lang="en-US" altLang="ja-JP" sz="600" u="sng" dirty="0">
                <a:solidFill>
                  <a:schemeClr val="tx1"/>
                </a:solidFill>
                <a:latin typeface="BIZ UDゴシック" panose="020B0400000000000000" pitchFamily="49" charset="-128"/>
                <a:ea typeface="BIZ UDゴシック" panose="020B0400000000000000" pitchFamily="49" charset="-128"/>
              </a:rPr>
              <a:t>(118)</a:t>
            </a:r>
            <a:r>
              <a:rPr lang="ja-JP" altLang="en-US" sz="600" u="sng" dirty="0">
                <a:solidFill>
                  <a:schemeClr val="tx1"/>
                </a:solidFill>
                <a:latin typeface="BIZ UDゴシック" panose="020B0400000000000000" pitchFamily="49" charset="-128"/>
                <a:ea typeface="BIZ UDゴシック" panose="020B0400000000000000" pitchFamily="49" charset="-128"/>
              </a:rPr>
              <a:t>スタートアップ</a:t>
            </a:r>
          </a:p>
          <a:p>
            <a:pPr marL="85725" indent="-85725">
              <a:defRPr/>
            </a:pPr>
            <a:endParaRPr lang="ja-JP" altLang="en-US" sz="600" u="sng" dirty="0">
              <a:solidFill>
                <a:schemeClr val="tx1"/>
              </a:solidFill>
              <a:latin typeface="BIZ UDゴシック" panose="020B0400000000000000" pitchFamily="49" charset="-128"/>
              <a:ea typeface="BIZ UDゴシック" panose="020B0400000000000000" pitchFamily="49" charset="-128"/>
            </a:endParaRPr>
          </a:p>
          <a:p>
            <a:pPr marL="85725" indent="-85725">
              <a:defRPr/>
            </a:pPr>
            <a:endParaRPr lang="ja-JP" altLang="en-US" sz="600" u="sng" dirty="0">
              <a:solidFill>
                <a:schemeClr val="tx1"/>
              </a:solidFill>
              <a:latin typeface="BIZ UDゴシック" panose="020B0400000000000000" pitchFamily="49" charset="-128"/>
              <a:ea typeface="BIZ UDゴシック" panose="020B0400000000000000" pitchFamily="49" charset="-128"/>
            </a:endParaRPr>
          </a:p>
          <a:p>
            <a:pPr marL="85725" indent="-85725">
              <a:defRPr/>
            </a:pPr>
            <a:endParaRPr lang="ja-JP" altLang="en-US" sz="600" u="sng" dirty="0">
              <a:solidFill>
                <a:schemeClr val="tx1"/>
              </a:solidFill>
              <a:latin typeface="BIZ UDゴシック" panose="020B0400000000000000" pitchFamily="49" charset="-128"/>
              <a:ea typeface="BIZ UDゴシック" panose="020B0400000000000000" pitchFamily="49" charset="-128"/>
            </a:endParaRPr>
          </a:p>
          <a:p>
            <a:pPr marL="85725" marR="0" lvl="0" indent="-85725" algn="l" defTabSz="914400" rtl="0" eaLnBrk="1" fontAlgn="auto" latinLnBrk="0" hangingPunct="1">
              <a:spcBef>
                <a:spcPts val="0"/>
              </a:spcBef>
              <a:spcAft>
                <a:spcPts val="0"/>
              </a:spcAft>
              <a:buClrTx/>
              <a:buSzTx/>
              <a:buFontTx/>
              <a:buNone/>
              <a:tabLst/>
              <a:defRPr/>
            </a:pPr>
            <a:endPar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endParaRPr>
          </a:p>
        </p:txBody>
      </p:sp>
      <p:sp>
        <p:nvSpPr>
          <p:cNvPr id="47" name="正方形/長方形 46">
            <a:extLst>
              <a:ext uri="{FF2B5EF4-FFF2-40B4-BE49-F238E27FC236}">
                <a16:creationId xmlns:a16="http://schemas.microsoft.com/office/drawing/2014/main" id="{AF6855E8-33CC-4A87-E3EB-0661DF7B8B18}"/>
              </a:ext>
            </a:extLst>
          </p:cNvPr>
          <p:cNvSpPr/>
          <p:nvPr/>
        </p:nvSpPr>
        <p:spPr>
          <a:xfrm>
            <a:off x="6419018" y="358778"/>
            <a:ext cx="2650630" cy="542139"/>
          </a:xfrm>
          <a:prstGeom prst="rect">
            <a:avLst/>
          </a:prstGeom>
          <a:solidFill>
            <a:srgbClr val="83D3FE"/>
          </a:solid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36000" tIns="36000" rIns="0" bIns="36000" rtlCol="0" anchor="t"/>
          <a:lstStyle/>
          <a:p>
            <a:pPr marL="0" marR="0" lvl="0" indent="0" algn="l" defTabSz="914400" rtl="0" eaLnBrk="1" fontAlgn="auto" latinLnBrk="0" hangingPunct="1">
              <a:spcBef>
                <a:spcPts val="0"/>
              </a:spcBef>
              <a:spcAft>
                <a:spcPts val="0"/>
              </a:spcAft>
              <a:buClrTx/>
              <a:buSzTx/>
              <a:buFontTx/>
              <a:buNone/>
              <a:tabLst/>
              <a:defRPr/>
            </a:pPr>
            <a:r>
              <a:rPr kumimoji="1" lang="ja-JP" altLang="en-US" sz="600" b="1" i="0" u="sng"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＜９．府市連携（</a:t>
            </a:r>
            <a:r>
              <a:rPr lang="ja-JP" altLang="en-US" sz="600" b="1" u="sng" dirty="0">
                <a:solidFill>
                  <a:schemeClr val="tx1"/>
                </a:solidFill>
                <a:latin typeface="BIZ UDゴシック" panose="020B0400000000000000" pitchFamily="49" charset="-128"/>
                <a:ea typeface="BIZ UDゴシック" panose="020B0400000000000000" pitchFamily="49" charset="-128"/>
              </a:rPr>
              <a:t>まちづくりの推進</a:t>
            </a:r>
            <a:r>
              <a:rPr kumimoji="1" lang="ja-JP" altLang="en-US" sz="600" b="1" i="0" u="sng"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a:t>
            </a:r>
          </a:p>
          <a:p>
            <a:pPr marL="85725" indent="-85725">
              <a:defRPr/>
            </a:pPr>
            <a:r>
              <a:rPr kumimoji="1" lang="en-US" altLang="ja-JP" sz="600" b="0" i="0" u="sng"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(126)</a:t>
            </a:r>
            <a:r>
              <a:rPr lang="ja-JP" altLang="en-US" sz="600" u="sng" dirty="0">
                <a:solidFill>
                  <a:schemeClr val="tx1"/>
                </a:solidFill>
                <a:latin typeface="BIZ UDゴシック" panose="020B0400000000000000" pitchFamily="49" charset="-128"/>
                <a:ea typeface="BIZ UDゴシック" panose="020B0400000000000000" pitchFamily="49" charset="-128"/>
              </a:rPr>
              <a:t>うめきた２期のまちづくりの推進</a:t>
            </a:r>
            <a:endParaRPr lang="en-US" altLang="ja-JP" sz="600" u="sng" dirty="0">
              <a:solidFill>
                <a:schemeClr val="tx1"/>
              </a:solidFill>
              <a:latin typeface="BIZ UDゴシック" panose="020B0400000000000000" pitchFamily="49" charset="-128"/>
              <a:ea typeface="BIZ UDゴシック" panose="020B0400000000000000" pitchFamily="49" charset="-128"/>
            </a:endParaRPr>
          </a:p>
          <a:p>
            <a:pPr marL="85725" indent="-85725">
              <a:defRPr/>
            </a:pPr>
            <a:r>
              <a:rPr lang="en-US" altLang="ja-JP" sz="600" u="sng" dirty="0">
                <a:solidFill>
                  <a:schemeClr val="tx1"/>
                </a:solidFill>
                <a:latin typeface="BIZ UDゴシック" panose="020B0400000000000000" pitchFamily="49" charset="-128"/>
                <a:ea typeface="BIZ UDゴシック" panose="020B0400000000000000" pitchFamily="49" charset="-128"/>
              </a:rPr>
              <a:t>(127)</a:t>
            </a:r>
            <a:r>
              <a:rPr lang="ja-JP" altLang="en-US" sz="600" u="sng" dirty="0">
                <a:solidFill>
                  <a:schemeClr val="tx1"/>
                </a:solidFill>
                <a:latin typeface="BIZ UDゴシック" panose="020B0400000000000000" pitchFamily="49" charset="-128"/>
                <a:ea typeface="BIZ UDゴシック" panose="020B0400000000000000" pitchFamily="49" charset="-128"/>
              </a:rPr>
              <a:t>新大阪駅周辺地域のまちづくりの推進</a:t>
            </a:r>
            <a:endParaRPr lang="en-US" altLang="ja-JP" sz="600" u="sng" dirty="0">
              <a:solidFill>
                <a:schemeClr val="tx1"/>
              </a:solidFill>
              <a:latin typeface="BIZ UDゴシック" panose="020B0400000000000000" pitchFamily="49" charset="-128"/>
              <a:ea typeface="BIZ UDゴシック" panose="020B0400000000000000" pitchFamily="49" charset="-128"/>
            </a:endParaRPr>
          </a:p>
          <a:p>
            <a:pPr marL="85725" indent="-85725">
              <a:defRPr/>
            </a:pPr>
            <a:r>
              <a:rPr lang="en-US" altLang="ja-JP" sz="600" u="sng" dirty="0">
                <a:solidFill>
                  <a:schemeClr val="tx1"/>
                </a:solidFill>
                <a:latin typeface="BIZ UDゴシック" panose="020B0400000000000000" pitchFamily="49" charset="-128"/>
                <a:ea typeface="BIZ UDゴシック" panose="020B0400000000000000" pitchFamily="49" charset="-128"/>
              </a:rPr>
              <a:t>(128)</a:t>
            </a:r>
            <a:r>
              <a:rPr lang="ja-JP" altLang="en-US" sz="600" u="sng" dirty="0">
                <a:solidFill>
                  <a:schemeClr val="tx1"/>
                </a:solidFill>
                <a:latin typeface="BIZ UDゴシック" panose="020B0400000000000000" pitchFamily="49" charset="-128"/>
                <a:ea typeface="BIZ UDゴシック" panose="020B0400000000000000" pitchFamily="49" charset="-128"/>
              </a:rPr>
              <a:t>大阪城東部地区のまちづくりの推進</a:t>
            </a:r>
            <a:endParaRPr lang="en-US" altLang="ja-JP" sz="600" u="sng" dirty="0">
              <a:solidFill>
                <a:schemeClr val="tx1"/>
              </a:solidFill>
              <a:latin typeface="BIZ UDゴシック" panose="020B0400000000000000" pitchFamily="49" charset="-128"/>
              <a:ea typeface="BIZ UDゴシック" panose="020B0400000000000000" pitchFamily="49" charset="-128"/>
            </a:endParaRPr>
          </a:p>
          <a:p>
            <a:pPr marL="85725" lvl="0" indent="-85725">
              <a:defRPr/>
            </a:pPr>
            <a:r>
              <a:rPr lang="en-US" altLang="ja-JP" sz="600" u="sng" dirty="0">
                <a:solidFill>
                  <a:schemeClr val="tx1"/>
                </a:solidFill>
                <a:latin typeface="BIZ UDゴシック" panose="020B0400000000000000" pitchFamily="49" charset="-128"/>
                <a:ea typeface="BIZ UDゴシック" panose="020B0400000000000000" pitchFamily="49" charset="-128"/>
              </a:rPr>
              <a:t>(129)</a:t>
            </a:r>
            <a:r>
              <a:rPr lang="ja-JP" altLang="en-US" sz="600" u="sng" dirty="0">
                <a:solidFill>
                  <a:schemeClr val="tx1"/>
                </a:solidFill>
                <a:latin typeface="BIZ UDゴシック" panose="020B0400000000000000" pitchFamily="49" charset="-128"/>
                <a:ea typeface="BIZ UDゴシック" panose="020B0400000000000000" pitchFamily="49" charset="-128"/>
              </a:rPr>
              <a:t>夢洲のまちづくりの推進</a:t>
            </a:r>
            <a:endParaRPr lang="en-US" altLang="ja-JP" sz="600" u="sng" dirty="0">
              <a:solidFill>
                <a:schemeClr val="tx1"/>
              </a:solidFill>
              <a:latin typeface="BIZ UDゴシック" panose="020B0400000000000000" pitchFamily="49" charset="-128"/>
              <a:ea typeface="BIZ UDゴシック" panose="020B0400000000000000" pitchFamily="49" charset="-128"/>
            </a:endParaRPr>
          </a:p>
        </p:txBody>
      </p:sp>
      <p:sp>
        <p:nvSpPr>
          <p:cNvPr id="48" name="角丸四角形 101">
            <a:extLst>
              <a:ext uri="{FF2B5EF4-FFF2-40B4-BE49-F238E27FC236}">
                <a16:creationId xmlns:a16="http://schemas.microsoft.com/office/drawing/2014/main" id="{B7CC7485-5E07-6575-86FF-F95099630725}"/>
              </a:ext>
            </a:extLst>
          </p:cNvPr>
          <p:cNvSpPr/>
          <p:nvPr/>
        </p:nvSpPr>
        <p:spPr>
          <a:xfrm>
            <a:off x="3916436" y="1120549"/>
            <a:ext cx="2440295" cy="239741"/>
          </a:xfrm>
          <a:prstGeom prst="roundRect">
            <a:avLst>
              <a:gd name="adj" fmla="val 8768"/>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0" rIns="36000" bIns="36000" rtlCol="0" anchor="ctr" anchorCtr="0"/>
          <a:lstStyle/>
          <a:p>
            <a:pPr marL="0" marR="0" lvl="0" indent="0" algn="l" defTabSz="914400" rtl="0" eaLnBrk="1" fontAlgn="auto" latinLnBrk="0" hangingPunct="1">
              <a:spcBef>
                <a:spcPts val="0"/>
              </a:spcBef>
              <a:spcAft>
                <a:spcPts val="0"/>
              </a:spcAft>
              <a:buClrTx/>
              <a:buSzTx/>
              <a:buFontTx/>
              <a:buNone/>
              <a:tabLst/>
              <a:defRPr/>
            </a:pPr>
            <a:r>
              <a:rPr kumimoji="1" lang="ja-JP" altLang="en-US" sz="600" b="1" i="0" u="sng"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＜２．政策の刷新（多様な人材の活躍）＞</a:t>
            </a:r>
            <a:endParaRPr kumimoji="1" lang="en-US" altLang="ja-JP" sz="600" b="1" i="0" u="sng"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endParaRPr>
          </a:p>
          <a:p>
            <a:pPr marL="85725" marR="0" lvl="0" indent="-85725" algn="l" defTabSz="914400" rtl="0" eaLnBrk="1" fontAlgn="auto" latinLnBrk="0" hangingPunct="1">
              <a:spcBef>
                <a:spcPts val="0"/>
              </a:spcBef>
              <a:spcAft>
                <a:spcPts val="0"/>
              </a:spcAft>
              <a:buClrTx/>
              <a:buSzTx/>
              <a:buFontTx/>
              <a:buNone/>
              <a:tabLst/>
              <a:defRPr/>
            </a:pPr>
            <a:r>
              <a:rPr kumimoji="1" lang="en-US" altLang="ja-JP" sz="600" b="0" i="0" u="sng"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(119)</a:t>
            </a:r>
            <a:r>
              <a:rPr kumimoji="1" lang="ja-JP" altLang="en-US" sz="600" b="0" i="0" u="sng"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外国人材の受入れ</a:t>
            </a:r>
          </a:p>
        </p:txBody>
      </p:sp>
      <p:sp>
        <p:nvSpPr>
          <p:cNvPr id="49" name="正方形/長方形 48">
            <a:extLst>
              <a:ext uri="{FF2B5EF4-FFF2-40B4-BE49-F238E27FC236}">
                <a16:creationId xmlns:a16="http://schemas.microsoft.com/office/drawing/2014/main" id="{DA5362FD-F17A-267F-FD7E-35F712F2F570}"/>
              </a:ext>
            </a:extLst>
          </p:cNvPr>
          <p:cNvSpPr/>
          <p:nvPr/>
        </p:nvSpPr>
        <p:spPr>
          <a:xfrm>
            <a:off x="3908350" y="2167743"/>
            <a:ext cx="2440295" cy="267460"/>
          </a:xfrm>
          <a:prstGeom prst="rect">
            <a:avLst/>
          </a:prstGeom>
          <a:solidFill>
            <a:srgbClr val="83D3FE"/>
          </a:solid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chorCtr="0"/>
          <a:lstStyle/>
          <a:p>
            <a:pPr marL="0" marR="0" lvl="0" indent="0" algn="l" defTabSz="914400" rtl="0" eaLnBrk="1" fontAlgn="auto" latinLnBrk="0" hangingPunct="1">
              <a:spcBef>
                <a:spcPts val="0"/>
              </a:spcBef>
              <a:spcAft>
                <a:spcPts val="0"/>
              </a:spcAft>
              <a:buClrTx/>
              <a:buSzTx/>
              <a:buFontTx/>
              <a:buNone/>
              <a:tabLst/>
              <a:defRPr/>
            </a:pPr>
            <a:r>
              <a:rPr kumimoji="1" lang="ja-JP" altLang="en-US" sz="600" b="1" i="0" u="sng"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＜６．府市連携（</a:t>
            </a:r>
            <a:r>
              <a:rPr lang="ja-JP" altLang="en-US" sz="600" b="1" u="sng" dirty="0">
                <a:solidFill>
                  <a:schemeClr val="tx1"/>
                </a:solidFill>
                <a:latin typeface="BIZ UDゴシック" panose="020B0400000000000000" pitchFamily="49" charset="-128"/>
                <a:ea typeface="BIZ UDゴシック" panose="020B0400000000000000" pitchFamily="49" charset="-128"/>
              </a:rPr>
              <a:t>国際金融都市</a:t>
            </a:r>
            <a:r>
              <a:rPr kumimoji="1" lang="ja-JP" altLang="en-US" sz="600" b="1" i="0" u="sng"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a:t>
            </a:r>
            <a:endParaRPr kumimoji="1" lang="en-US" altLang="ja-JP" sz="600" b="1" i="0" u="sng"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endParaRPr>
          </a:p>
          <a:p>
            <a:pPr marL="85725" marR="0" lvl="0" indent="-85725" algn="l" defTabSz="914400" rtl="0" eaLnBrk="1" fontAlgn="auto" latinLnBrk="0" hangingPunct="1">
              <a:spcBef>
                <a:spcPts val="0"/>
              </a:spcBef>
              <a:spcAft>
                <a:spcPts val="0"/>
              </a:spcAft>
              <a:buClrTx/>
              <a:buSzTx/>
              <a:buFontTx/>
              <a:buNone/>
              <a:tabLst/>
              <a:defRPr/>
            </a:pPr>
            <a:r>
              <a:rPr kumimoji="1" lang="en-US" altLang="ja-JP" sz="600" b="0" i="0" u="sng"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(123)</a:t>
            </a:r>
            <a:r>
              <a:rPr kumimoji="1" lang="ja-JP" altLang="en-US" sz="600" b="0" i="0" u="sng"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国際金融都市</a:t>
            </a:r>
            <a:r>
              <a:rPr lang="ja-JP" altLang="en-US" sz="600" u="sng" dirty="0">
                <a:solidFill>
                  <a:schemeClr val="tx1"/>
                </a:solidFill>
                <a:latin typeface="BIZ UDゴシック" panose="020B0400000000000000" pitchFamily="49" charset="-128"/>
                <a:ea typeface="BIZ UDゴシック" panose="020B0400000000000000" pitchFamily="49" charset="-128"/>
              </a:rPr>
              <a:t>実現に向けた取組</a:t>
            </a:r>
            <a:endParaRPr kumimoji="1" lang="en-US" altLang="ja-JP" sz="600" b="0" i="0" u="sng"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endParaRPr>
          </a:p>
        </p:txBody>
      </p:sp>
      <p:sp>
        <p:nvSpPr>
          <p:cNvPr id="50" name="正方形/長方形 49">
            <a:extLst>
              <a:ext uri="{FF2B5EF4-FFF2-40B4-BE49-F238E27FC236}">
                <a16:creationId xmlns:a16="http://schemas.microsoft.com/office/drawing/2014/main" id="{5366F9A5-88D4-1AE2-720D-4E63927449AC}"/>
              </a:ext>
            </a:extLst>
          </p:cNvPr>
          <p:cNvSpPr/>
          <p:nvPr/>
        </p:nvSpPr>
        <p:spPr>
          <a:xfrm>
            <a:off x="3908350" y="2461637"/>
            <a:ext cx="2440295" cy="256558"/>
          </a:xfrm>
          <a:prstGeom prst="rect">
            <a:avLst/>
          </a:prstGeom>
          <a:solidFill>
            <a:srgbClr val="83D3FE"/>
          </a:solid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chorCtr="0"/>
          <a:lstStyle/>
          <a:p>
            <a:pPr marL="0" marR="0" lvl="0" indent="0" algn="l" defTabSz="914400" rtl="0" eaLnBrk="1" fontAlgn="auto" latinLnBrk="0" hangingPunct="1">
              <a:spcBef>
                <a:spcPts val="0"/>
              </a:spcBef>
              <a:spcAft>
                <a:spcPts val="0"/>
              </a:spcAft>
              <a:buClrTx/>
              <a:buSzTx/>
              <a:buFontTx/>
              <a:buNone/>
              <a:tabLst/>
              <a:defRPr/>
            </a:pPr>
            <a:r>
              <a:rPr kumimoji="1" lang="ja-JP" altLang="en-US" sz="600" b="1" i="0" u="sng"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rPr>
              <a:t>＜７．府市連携（スーパーシティ）＞</a:t>
            </a:r>
            <a:endParaRPr kumimoji="1" lang="en-US" altLang="ja-JP" sz="600" b="1" i="0" u="sng"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endParaRPr>
          </a:p>
          <a:p>
            <a:pPr marL="85725" lvl="0" indent="-85725">
              <a:defRPr/>
            </a:pPr>
            <a:r>
              <a:rPr lang="en-US" altLang="ja-JP" sz="600" u="sng" dirty="0">
                <a:solidFill>
                  <a:schemeClr val="tx1"/>
                </a:solidFill>
                <a:latin typeface="BIZ UDゴシック" panose="020B0400000000000000" pitchFamily="49" charset="-128"/>
                <a:ea typeface="BIZ UDゴシック" panose="020B0400000000000000" pitchFamily="49" charset="-128"/>
              </a:rPr>
              <a:t>(124)</a:t>
            </a:r>
            <a:r>
              <a:rPr lang="ja-JP" altLang="en-US" sz="600" u="sng" dirty="0">
                <a:solidFill>
                  <a:schemeClr val="tx1"/>
                </a:solidFill>
                <a:latin typeface="BIZ UDゴシック" panose="020B0400000000000000" pitchFamily="49" charset="-128"/>
                <a:ea typeface="BIZ UDゴシック" panose="020B0400000000000000" pitchFamily="49" charset="-128"/>
              </a:rPr>
              <a:t>スーパーシティ構想</a:t>
            </a:r>
            <a:endParaRPr kumimoji="1" lang="en-US" altLang="ja-JP" sz="600" b="0" i="0" u="sng"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endParaRPr>
          </a:p>
        </p:txBody>
      </p:sp>
      <p:sp>
        <p:nvSpPr>
          <p:cNvPr id="74" name="正方形/長方形 73"/>
          <p:cNvSpPr/>
          <p:nvPr/>
        </p:nvSpPr>
        <p:spPr>
          <a:xfrm>
            <a:off x="6946519" y="77579"/>
            <a:ext cx="1939996" cy="193107"/>
          </a:xfrm>
          <a:prstGeom prst="rect">
            <a:avLst/>
          </a:prstGeom>
          <a:solidFill>
            <a:srgbClr val="83D3FE"/>
          </a:solid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marL="0" marR="0" lvl="0" indent="0" algn="ctr" defTabSz="914400" rtl="0" eaLnBrk="1" fontAlgn="auto" latinLnBrk="0" hangingPunct="1">
              <a:lnSpc>
                <a:spcPts val="900"/>
              </a:lnSpc>
              <a:spcBef>
                <a:spcPts val="0"/>
              </a:spcBef>
              <a:spcAft>
                <a:spcPts val="0"/>
              </a:spcAft>
              <a:buClrTx/>
              <a:buSzTx/>
              <a:buFontTx/>
              <a:buNone/>
              <a:tabLst/>
              <a:defRPr/>
            </a:pPr>
            <a:r>
              <a:rPr kumimoji="1" lang="ja-JP" altLang="en-US" sz="800" b="0" i="0" u="none" strike="noStrike" kern="1200" cap="none" spc="0" normalizeH="0" baseline="0" noProof="0" dirty="0" smtClean="0">
                <a:ln>
                  <a:noFill/>
                </a:ln>
                <a:solidFill>
                  <a:srgbClr val="FF0000"/>
                </a:solidFill>
                <a:effectLst/>
                <a:uLnTx/>
                <a:uFillTx/>
                <a:latin typeface="BIZ UDゴシック" panose="020B0400000000000000" pitchFamily="49" charset="-128"/>
                <a:ea typeface="BIZ UDゴシック" panose="020B0400000000000000" pitchFamily="49" charset="-128"/>
                <a:cs typeface="+mn-cs"/>
              </a:rPr>
              <a:t>府市</a:t>
            </a:r>
            <a:r>
              <a:rPr lang="ja-JP" altLang="en-US" sz="800" dirty="0">
                <a:solidFill>
                  <a:srgbClr val="FF0000"/>
                </a:solidFill>
                <a:latin typeface="BIZ UDゴシック" panose="020B0400000000000000" pitchFamily="49" charset="-128"/>
                <a:ea typeface="BIZ UDゴシック" panose="020B0400000000000000" pitchFamily="49" charset="-128"/>
              </a:rPr>
              <a:t>共通</a:t>
            </a:r>
            <a:r>
              <a:rPr kumimoji="1" lang="ja-JP" altLang="en-US" sz="800" b="0" i="0" u="none" strike="noStrike" kern="1200" cap="none" spc="0" normalizeH="0" baseline="0" noProof="0" dirty="0" smtClean="0">
                <a:ln>
                  <a:noFill/>
                </a:ln>
                <a:solidFill>
                  <a:srgbClr val="FF0000"/>
                </a:solidFill>
                <a:effectLst/>
                <a:uLnTx/>
                <a:uFillTx/>
                <a:latin typeface="BIZ UDゴシック" panose="020B0400000000000000" pitchFamily="49" charset="-128"/>
                <a:ea typeface="BIZ UDゴシック" panose="020B0400000000000000" pitchFamily="49" charset="-128"/>
                <a:cs typeface="+mn-cs"/>
              </a:rPr>
              <a:t>の取組</a:t>
            </a:r>
            <a:endParaRPr kumimoji="1" lang="en-US" altLang="ja-JP" sz="800" b="0" i="0" u="none" strike="noStrike" kern="1200" cap="none" spc="0" normalizeH="0" baseline="0" noProof="0" dirty="0">
              <a:ln>
                <a:noFill/>
              </a:ln>
              <a:solidFill>
                <a:srgbClr val="FF0000"/>
              </a:solidFill>
              <a:effectLst/>
              <a:uLnTx/>
              <a:uFillTx/>
              <a:latin typeface="BIZ UDゴシック" panose="020B0400000000000000" pitchFamily="49" charset="-128"/>
              <a:ea typeface="BIZ UDゴシック" panose="020B0400000000000000" pitchFamily="49" charset="-128"/>
              <a:cs typeface="+mn-cs"/>
            </a:endParaRPr>
          </a:p>
        </p:txBody>
      </p:sp>
      <p:sp>
        <p:nvSpPr>
          <p:cNvPr id="77" name="スライド番号プレースホルダー 3"/>
          <p:cNvSpPr txBox="1">
            <a:spLocks/>
          </p:cNvSpPr>
          <p:nvPr/>
        </p:nvSpPr>
        <p:spPr>
          <a:xfrm>
            <a:off x="8640000" y="6552000"/>
            <a:ext cx="432000" cy="288000"/>
          </a:xfrm>
          <a:prstGeom prst="rect">
            <a:avLst/>
          </a:prstGeom>
        </p:spPr>
        <p:txBody>
          <a:bodyPr vert="horz" lIns="36000" tIns="36000" rIns="36000" bIns="36000" rtlCol="0" anchor="ctr"/>
          <a:lstStyle>
            <a:defPPr>
              <a:defRPr lang="ja-JP"/>
            </a:defPPr>
            <a:lvl1pPr marL="0" algn="r" defTabSz="914400" rtl="0" eaLnBrk="1" latinLnBrk="0" hangingPunct="1">
              <a:defRPr kumimoji="1" sz="14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138CA411-231B-42B9-AF63-97A64194AA60}" type="slidenum">
              <a:rPr lang="ja-JP" altLang="en-US" smtClean="0"/>
              <a:pPr/>
              <a:t>45</a:t>
            </a:fld>
            <a:endParaRPr lang="ja-JP" altLang="en-US" dirty="0"/>
          </a:p>
        </p:txBody>
      </p:sp>
      <p:sp>
        <p:nvSpPr>
          <p:cNvPr id="78" name="正方形/長方形 77"/>
          <p:cNvSpPr/>
          <p:nvPr/>
        </p:nvSpPr>
        <p:spPr>
          <a:xfrm>
            <a:off x="4140000" y="144000"/>
            <a:ext cx="1476000" cy="180000"/>
          </a:xfrm>
          <a:prstGeom prst="rect">
            <a:avLst/>
          </a:prstGeom>
          <a:noFill/>
          <a:ln w="6350">
            <a:noFill/>
            <a:prstDash val="sysDash"/>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marL="85725" indent="-85725">
              <a:lnSpc>
                <a:spcPts val="900"/>
              </a:lnSpc>
            </a:pPr>
            <a:r>
              <a:rPr lang="ja-JP" altLang="en-US" sz="800" dirty="0">
                <a:solidFill>
                  <a:schemeClr val="tx1"/>
                </a:solidFill>
                <a:latin typeface="BIZ UDPゴシック" panose="020B0400000000000000" pitchFamily="50" charset="-128"/>
                <a:ea typeface="BIZ UDPゴシック" panose="020B0400000000000000" pitchFamily="50" charset="-128"/>
              </a:rPr>
              <a:t>　</a:t>
            </a:r>
            <a:r>
              <a:rPr lang="en-US" altLang="ja-JP" sz="800" dirty="0" smtClean="0">
                <a:solidFill>
                  <a:schemeClr val="tx1"/>
                </a:solidFill>
                <a:latin typeface="BIZ UDPゴシック" panose="020B0400000000000000" pitchFamily="50" charset="-128"/>
                <a:ea typeface="BIZ UDPゴシック" panose="020B0400000000000000" pitchFamily="50" charset="-128"/>
              </a:rPr>
              <a:t>※</a:t>
            </a:r>
            <a:r>
              <a:rPr lang="ja-JP" altLang="en-US" sz="800" dirty="0" smtClean="0">
                <a:solidFill>
                  <a:schemeClr val="tx1"/>
                </a:solidFill>
                <a:latin typeface="BIZ UDPゴシック" panose="020B0400000000000000" pitchFamily="50" charset="-128"/>
                <a:ea typeface="BIZ UDPゴシック" panose="020B0400000000000000" pitchFamily="50" charset="-128"/>
              </a:rPr>
              <a:t>下線は前回からの追加項目</a:t>
            </a:r>
            <a:endParaRPr lang="ja-JP" altLang="en-US" sz="800" dirty="0">
              <a:solidFill>
                <a:schemeClr val="tx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83145244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8" name="直線コネクタ 77"/>
          <p:cNvCxnSpPr/>
          <p:nvPr/>
        </p:nvCxnSpPr>
        <p:spPr>
          <a:xfrm>
            <a:off x="216000" y="576000"/>
            <a:ext cx="8676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正方形/長方形 5"/>
          <p:cNvSpPr/>
          <p:nvPr/>
        </p:nvSpPr>
        <p:spPr>
          <a:xfrm>
            <a:off x="2232000" y="1187999"/>
            <a:ext cx="4536000" cy="4572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a:solidFill>
                <a:schemeClr val="tx1"/>
              </a:solidFill>
            </a:endParaRPr>
          </a:p>
        </p:txBody>
      </p:sp>
      <p:sp>
        <p:nvSpPr>
          <p:cNvPr id="7" name="正方形/長方形 6"/>
          <p:cNvSpPr/>
          <p:nvPr/>
        </p:nvSpPr>
        <p:spPr>
          <a:xfrm>
            <a:off x="2304000" y="1260000"/>
            <a:ext cx="2160000" cy="2160000"/>
          </a:xfrm>
          <a:prstGeom prst="rect">
            <a:avLst/>
          </a:prstGeom>
          <a:solidFill>
            <a:schemeClr val="accent2">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en-US" altLang="ja-JP" sz="1600" dirty="0">
                <a:solidFill>
                  <a:schemeClr val="tx1"/>
                </a:solidFill>
                <a:latin typeface="BIZ UDPゴシック" panose="020B0400000000000000" pitchFamily="50" charset="-128"/>
                <a:ea typeface="BIZ UDPゴシック" panose="020B0400000000000000" pitchFamily="50" charset="-128"/>
              </a:rPr>
              <a:t>【C】</a:t>
            </a:r>
          </a:p>
          <a:p>
            <a:pPr algn="ctr"/>
            <a:r>
              <a:rPr kumimoji="1" lang="ja-JP" altLang="en-US" sz="1600" dirty="0">
                <a:solidFill>
                  <a:schemeClr val="tx1"/>
                </a:solidFill>
                <a:latin typeface="BIZ UDPゴシック" panose="020B0400000000000000" pitchFamily="50" charset="-128"/>
                <a:ea typeface="BIZ UDPゴシック" panose="020B0400000000000000" pitchFamily="50" charset="-128"/>
              </a:rPr>
              <a:t>インフラ戦略</a:t>
            </a:r>
            <a:endParaRPr kumimoji="1" lang="en-US" altLang="ja-JP" sz="1600" dirty="0">
              <a:solidFill>
                <a:schemeClr val="tx1"/>
              </a:solidFill>
              <a:latin typeface="BIZ UDPゴシック" panose="020B0400000000000000" pitchFamily="50" charset="-128"/>
              <a:ea typeface="BIZ UDPゴシック" panose="020B0400000000000000" pitchFamily="50" charset="-128"/>
            </a:endParaRPr>
          </a:p>
          <a:p>
            <a:pPr algn="ctr"/>
            <a:endParaRPr lang="en-US" altLang="ja-JP" sz="1000" dirty="0">
              <a:solidFill>
                <a:schemeClr val="tx1"/>
              </a:solidFill>
              <a:latin typeface="BIZ UDPゴシック" panose="020B0400000000000000" pitchFamily="50" charset="-128"/>
              <a:ea typeface="BIZ UDPゴシック" panose="020B0400000000000000" pitchFamily="50" charset="-128"/>
            </a:endParaRPr>
          </a:p>
          <a:p>
            <a:pPr algn="ctr"/>
            <a:r>
              <a:rPr lang="en-US" altLang="ja-JP" sz="1600" dirty="0" smtClean="0">
                <a:solidFill>
                  <a:schemeClr val="tx1"/>
                </a:solidFill>
                <a:latin typeface="BIZ UDPゴシック" panose="020B0400000000000000" pitchFamily="50" charset="-128"/>
                <a:ea typeface="BIZ UDPゴシック" panose="020B0400000000000000" pitchFamily="50" charset="-128"/>
              </a:rPr>
              <a:t>13</a:t>
            </a:r>
            <a:r>
              <a:rPr kumimoji="1" lang="ja-JP" altLang="en-US" sz="1600" dirty="0" smtClean="0">
                <a:solidFill>
                  <a:schemeClr val="tx1"/>
                </a:solidFill>
                <a:latin typeface="BIZ UDPゴシック" panose="020B0400000000000000" pitchFamily="50" charset="-128"/>
                <a:ea typeface="BIZ UDPゴシック" panose="020B0400000000000000" pitchFamily="50" charset="-128"/>
              </a:rPr>
              <a:t>項目</a:t>
            </a:r>
            <a:endParaRPr kumimoji="1" lang="en-US" altLang="ja-JP" sz="1600" dirty="0">
              <a:solidFill>
                <a:schemeClr val="tx1"/>
              </a:solidFill>
              <a:latin typeface="BIZ UDPゴシック" panose="020B0400000000000000" pitchFamily="50" charset="-128"/>
              <a:ea typeface="BIZ UDPゴシック" panose="020B0400000000000000" pitchFamily="50" charset="-128"/>
            </a:endParaRPr>
          </a:p>
          <a:p>
            <a:pPr algn="ctr"/>
            <a:r>
              <a:rPr lang="en-US" altLang="ja-JP" sz="1600" dirty="0" smtClean="0">
                <a:solidFill>
                  <a:schemeClr val="tx1"/>
                </a:solidFill>
                <a:latin typeface="BIZ UDPゴシック" panose="020B0400000000000000" pitchFamily="50" charset="-128"/>
                <a:ea typeface="BIZ UDPゴシック" panose="020B0400000000000000" pitchFamily="50" charset="-128"/>
              </a:rPr>
              <a:t>[</a:t>
            </a:r>
            <a:r>
              <a:rPr lang="en-US" altLang="ja-JP" sz="1600" dirty="0">
                <a:solidFill>
                  <a:schemeClr val="tx1"/>
                </a:solidFill>
                <a:latin typeface="BIZ UDPゴシック" panose="020B0400000000000000" pitchFamily="50" charset="-128"/>
                <a:ea typeface="BIZ UDPゴシック" panose="020B0400000000000000" pitchFamily="50" charset="-128"/>
              </a:rPr>
              <a:t>9</a:t>
            </a:r>
            <a:r>
              <a:rPr lang="en-US" altLang="ja-JP" sz="1600" dirty="0" smtClean="0">
                <a:solidFill>
                  <a:schemeClr val="tx1"/>
                </a:solidFill>
                <a:latin typeface="BIZ UDPゴシック" panose="020B0400000000000000" pitchFamily="50" charset="-128"/>
                <a:ea typeface="BIZ UDPゴシック" panose="020B0400000000000000" pitchFamily="50" charset="-128"/>
              </a:rPr>
              <a:t>%]</a:t>
            </a:r>
            <a:endParaRPr lang="en-US" altLang="ja-JP" sz="1600" dirty="0">
              <a:solidFill>
                <a:schemeClr val="tx1"/>
              </a:solidFill>
              <a:latin typeface="BIZ UDPゴシック" panose="020B0400000000000000" pitchFamily="50" charset="-128"/>
              <a:ea typeface="BIZ UDPゴシック" panose="020B0400000000000000" pitchFamily="50" charset="-128"/>
            </a:endParaRPr>
          </a:p>
          <a:p>
            <a:pPr algn="ctr"/>
            <a:endParaRPr kumimoji="1" lang="en-US" altLang="ja-JP" sz="1000" dirty="0">
              <a:solidFill>
                <a:schemeClr val="tx1"/>
              </a:solidFill>
              <a:latin typeface="BIZ UDPゴシック" panose="020B0400000000000000" pitchFamily="50" charset="-128"/>
              <a:ea typeface="BIZ UDPゴシック" panose="020B0400000000000000" pitchFamily="50" charset="-128"/>
            </a:endParaRPr>
          </a:p>
          <a:p>
            <a:pPr algn="ctr"/>
            <a:r>
              <a:rPr kumimoji="1" lang="en-US" altLang="ja-JP" sz="1600" b="1" dirty="0">
                <a:solidFill>
                  <a:schemeClr val="tx1"/>
                </a:solidFill>
                <a:latin typeface="BIZ UDPゴシック" panose="020B0400000000000000" pitchFamily="50" charset="-128"/>
                <a:ea typeface="BIZ UDPゴシック" panose="020B0400000000000000" pitchFamily="50" charset="-128"/>
              </a:rPr>
              <a:t>(</a:t>
            </a:r>
            <a:r>
              <a:rPr kumimoji="1" lang="ja-JP" altLang="en-US" sz="1600" b="1" dirty="0">
                <a:solidFill>
                  <a:schemeClr val="tx1"/>
                </a:solidFill>
                <a:latin typeface="BIZ UDPゴシック" panose="020B0400000000000000" pitchFamily="50" charset="-128"/>
                <a:ea typeface="BIZ UDPゴシック" panose="020B0400000000000000" pitchFamily="50" charset="-128"/>
              </a:rPr>
              <a:t>うち府市共通</a:t>
            </a:r>
            <a:r>
              <a:rPr lang="en-US" altLang="ja-JP" sz="1600" b="1" dirty="0">
                <a:solidFill>
                  <a:schemeClr val="tx1"/>
                </a:solidFill>
                <a:latin typeface="BIZ UDPゴシック" panose="020B0400000000000000" pitchFamily="50" charset="-128"/>
                <a:ea typeface="BIZ UDPゴシック" panose="020B0400000000000000" pitchFamily="50" charset="-128"/>
              </a:rPr>
              <a:t>2</a:t>
            </a:r>
            <a:r>
              <a:rPr kumimoji="1" lang="en-US" altLang="ja-JP" sz="1600" b="1" dirty="0" smtClean="0">
                <a:solidFill>
                  <a:schemeClr val="tx1"/>
                </a:solidFill>
                <a:latin typeface="BIZ UDPゴシック" panose="020B0400000000000000" pitchFamily="50" charset="-128"/>
                <a:ea typeface="BIZ UDPゴシック" panose="020B0400000000000000" pitchFamily="50" charset="-128"/>
              </a:rPr>
              <a:t>)</a:t>
            </a:r>
            <a:endParaRPr kumimoji="1" lang="en-US" altLang="ja-JP" sz="1600" b="1" dirty="0">
              <a:solidFill>
                <a:schemeClr val="tx1"/>
              </a:solidFill>
              <a:latin typeface="BIZ UDPゴシック" panose="020B0400000000000000" pitchFamily="50" charset="-128"/>
              <a:ea typeface="BIZ UDPゴシック" panose="020B0400000000000000" pitchFamily="50" charset="-128"/>
            </a:endParaRPr>
          </a:p>
        </p:txBody>
      </p:sp>
      <p:sp>
        <p:nvSpPr>
          <p:cNvPr id="8" name="正方形/長方形 7"/>
          <p:cNvSpPr/>
          <p:nvPr/>
        </p:nvSpPr>
        <p:spPr>
          <a:xfrm>
            <a:off x="4536000" y="1260000"/>
            <a:ext cx="2160000" cy="2160000"/>
          </a:xfrm>
          <a:prstGeom prst="rect">
            <a:avLst/>
          </a:prstGeom>
          <a:solidFill>
            <a:schemeClr val="accent2">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36000" tIns="36000" rIns="36000" bIns="36000" rtlCol="0" anchor="ctr"/>
          <a:lstStyle/>
          <a:p>
            <a:pPr algn="ctr"/>
            <a:r>
              <a:rPr kumimoji="1" lang="en-US" altLang="ja-JP" sz="1600" dirty="0">
                <a:solidFill>
                  <a:schemeClr val="tx1"/>
                </a:solidFill>
                <a:latin typeface="BIZ UDPゴシック" panose="020B0400000000000000" pitchFamily="50" charset="-128"/>
                <a:ea typeface="BIZ UDPゴシック" panose="020B0400000000000000" pitchFamily="50" charset="-128"/>
              </a:rPr>
              <a:t>【D】</a:t>
            </a:r>
          </a:p>
          <a:p>
            <a:pPr algn="ctr"/>
            <a:r>
              <a:rPr lang="ja-JP" altLang="en-US" sz="1600" dirty="0">
                <a:solidFill>
                  <a:schemeClr val="tx1"/>
                </a:solidFill>
                <a:latin typeface="BIZ UDPゴシック" panose="020B0400000000000000" pitchFamily="50" charset="-128"/>
                <a:ea typeface="BIZ UDPゴシック" panose="020B0400000000000000" pitchFamily="50" charset="-128"/>
              </a:rPr>
              <a:t>成長</a:t>
            </a:r>
            <a:r>
              <a:rPr kumimoji="1" lang="ja-JP" altLang="en-US" sz="1600" dirty="0">
                <a:solidFill>
                  <a:schemeClr val="tx1"/>
                </a:solidFill>
                <a:latin typeface="BIZ UDPゴシック" panose="020B0400000000000000" pitchFamily="50" charset="-128"/>
                <a:ea typeface="BIZ UDPゴシック" panose="020B0400000000000000" pitchFamily="50" charset="-128"/>
              </a:rPr>
              <a:t>戦略</a:t>
            </a:r>
            <a:endParaRPr kumimoji="1" lang="en-US" altLang="ja-JP" sz="1600" dirty="0">
              <a:solidFill>
                <a:schemeClr val="tx1"/>
              </a:solidFill>
              <a:latin typeface="BIZ UDPゴシック" panose="020B0400000000000000" pitchFamily="50" charset="-128"/>
              <a:ea typeface="BIZ UDPゴシック" panose="020B0400000000000000" pitchFamily="50" charset="-128"/>
            </a:endParaRPr>
          </a:p>
          <a:p>
            <a:pPr algn="ctr"/>
            <a:endParaRPr lang="en-US" altLang="ja-JP" sz="1000" dirty="0">
              <a:solidFill>
                <a:schemeClr val="tx1"/>
              </a:solidFill>
              <a:latin typeface="BIZ UDPゴシック" panose="020B0400000000000000" pitchFamily="50" charset="-128"/>
              <a:ea typeface="BIZ UDPゴシック" panose="020B0400000000000000" pitchFamily="50" charset="-128"/>
            </a:endParaRPr>
          </a:p>
          <a:p>
            <a:pPr algn="ctr"/>
            <a:r>
              <a:rPr lang="en-US" altLang="ja-JP" sz="1600" dirty="0" smtClean="0">
                <a:solidFill>
                  <a:schemeClr val="tx1"/>
                </a:solidFill>
                <a:latin typeface="BIZ UDPゴシック" panose="020B0400000000000000" pitchFamily="50" charset="-128"/>
                <a:ea typeface="BIZ UDPゴシック" panose="020B0400000000000000" pitchFamily="50" charset="-128"/>
              </a:rPr>
              <a:t>29</a:t>
            </a:r>
            <a:r>
              <a:rPr kumimoji="1" lang="ja-JP" altLang="en-US" sz="1600" dirty="0" smtClean="0">
                <a:solidFill>
                  <a:schemeClr val="tx1"/>
                </a:solidFill>
                <a:latin typeface="BIZ UDPゴシック" panose="020B0400000000000000" pitchFamily="50" charset="-128"/>
                <a:ea typeface="BIZ UDPゴシック" panose="020B0400000000000000" pitchFamily="50" charset="-128"/>
              </a:rPr>
              <a:t>項目</a:t>
            </a:r>
            <a:endParaRPr kumimoji="1" lang="en-US" altLang="ja-JP" sz="1600" dirty="0">
              <a:solidFill>
                <a:schemeClr val="tx1"/>
              </a:solidFill>
              <a:latin typeface="BIZ UDPゴシック" panose="020B0400000000000000" pitchFamily="50" charset="-128"/>
              <a:ea typeface="BIZ UDPゴシック" panose="020B0400000000000000" pitchFamily="50" charset="-128"/>
            </a:endParaRPr>
          </a:p>
          <a:p>
            <a:pPr algn="ctr"/>
            <a:r>
              <a:rPr lang="en-US" altLang="ja-JP" sz="1600" dirty="0">
                <a:solidFill>
                  <a:schemeClr val="tx1"/>
                </a:solidFill>
                <a:latin typeface="BIZ UDPゴシック" panose="020B0400000000000000" pitchFamily="50" charset="-128"/>
                <a:ea typeface="BIZ UDPゴシック" panose="020B0400000000000000" pitchFamily="50" charset="-128"/>
              </a:rPr>
              <a:t>[</a:t>
            </a:r>
            <a:r>
              <a:rPr lang="en-US" altLang="ja-JP" sz="1600" dirty="0" smtClean="0">
                <a:solidFill>
                  <a:schemeClr val="tx1"/>
                </a:solidFill>
                <a:latin typeface="BIZ UDPゴシック" panose="020B0400000000000000" pitchFamily="50" charset="-128"/>
                <a:ea typeface="BIZ UDPゴシック" panose="020B0400000000000000" pitchFamily="50" charset="-128"/>
              </a:rPr>
              <a:t>21%]</a:t>
            </a:r>
            <a:endParaRPr lang="en-US" altLang="ja-JP" sz="1600" dirty="0">
              <a:solidFill>
                <a:schemeClr val="tx1"/>
              </a:solidFill>
              <a:latin typeface="BIZ UDPゴシック" panose="020B0400000000000000" pitchFamily="50" charset="-128"/>
              <a:ea typeface="BIZ UDPゴシック" panose="020B0400000000000000" pitchFamily="50" charset="-128"/>
            </a:endParaRPr>
          </a:p>
          <a:p>
            <a:pPr algn="ctr"/>
            <a:endParaRPr kumimoji="1" lang="en-US" altLang="ja-JP" sz="1000" b="1" dirty="0">
              <a:solidFill>
                <a:schemeClr val="tx1"/>
              </a:solidFill>
              <a:latin typeface="BIZ UDPゴシック" panose="020B0400000000000000" pitchFamily="50" charset="-128"/>
              <a:ea typeface="BIZ UDPゴシック" panose="020B0400000000000000" pitchFamily="50" charset="-128"/>
            </a:endParaRPr>
          </a:p>
          <a:p>
            <a:pPr algn="ctr"/>
            <a:r>
              <a:rPr kumimoji="1" lang="en-US" altLang="ja-JP" sz="1600" b="1" dirty="0">
                <a:solidFill>
                  <a:schemeClr val="tx1"/>
                </a:solidFill>
                <a:latin typeface="BIZ UDPゴシック" panose="020B0400000000000000" pitchFamily="50" charset="-128"/>
                <a:ea typeface="BIZ UDPゴシック" panose="020B0400000000000000" pitchFamily="50" charset="-128"/>
              </a:rPr>
              <a:t>(</a:t>
            </a:r>
            <a:r>
              <a:rPr kumimoji="1" lang="ja-JP" altLang="en-US" sz="1600" b="1" dirty="0">
                <a:solidFill>
                  <a:schemeClr val="tx1"/>
                </a:solidFill>
                <a:latin typeface="BIZ UDPゴシック" panose="020B0400000000000000" pitchFamily="50" charset="-128"/>
                <a:ea typeface="BIZ UDPゴシック" panose="020B0400000000000000" pitchFamily="50" charset="-128"/>
              </a:rPr>
              <a:t>うち府市共通</a:t>
            </a:r>
            <a:r>
              <a:rPr lang="en-US" altLang="ja-JP" sz="1600" b="1" dirty="0">
                <a:solidFill>
                  <a:schemeClr val="tx1"/>
                </a:solidFill>
                <a:latin typeface="BIZ UDPゴシック" panose="020B0400000000000000" pitchFamily="50" charset="-128"/>
                <a:ea typeface="BIZ UDPゴシック" panose="020B0400000000000000" pitchFamily="50" charset="-128"/>
              </a:rPr>
              <a:t>22</a:t>
            </a:r>
            <a:r>
              <a:rPr kumimoji="1" lang="en-US" altLang="ja-JP" sz="1600" b="1" dirty="0" smtClean="0">
                <a:solidFill>
                  <a:schemeClr val="tx1"/>
                </a:solidFill>
                <a:latin typeface="BIZ UDPゴシック" panose="020B0400000000000000" pitchFamily="50" charset="-128"/>
                <a:ea typeface="BIZ UDPゴシック" panose="020B0400000000000000" pitchFamily="50" charset="-128"/>
              </a:rPr>
              <a:t>)</a:t>
            </a:r>
            <a:endParaRPr kumimoji="1" lang="en-US" altLang="ja-JP" sz="1600" b="1" dirty="0">
              <a:solidFill>
                <a:schemeClr val="tx1"/>
              </a:solidFill>
              <a:latin typeface="BIZ UDPゴシック" panose="020B0400000000000000" pitchFamily="50" charset="-128"/>
              <a:ea typeface="BIZ UDPゴシック" panose="020B0400000000000000" pitchFamily="50" charset="-128"/>
            </a:endParaRPr>
          </a:p>
        </p:txBody>
      </p:sp>
      <p:sp>
        <p:nvSpPr>
          <p:cNvPr id="9" name="正方形/長方形 8"/>
          <p:cNvSpPr/>
          <p:nvPr/>
        </p:nvSpPr>
        <p:spPr>
          <a:xfrm>
            <a:off x="2304000" y="3528000"/>
            <a:ext cx="2160000" cy="2160000"/>
          </a:xfrm>
          <a:prstGeom prst="rect">
            <a:avLst/>
          </a:prstGeom>
          <a:solidFill>
            <a:schemeClr val="accent2">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36000" tIns="36000" rIns="36000" bIns="36000" rtlCol="0" anchor="ctr"/>
          <a:lstStyle/>
          <a:p>
            <a:pPr algn="ctr"/>
            <a:r>
              <a:rPr kumimoji="1" lang="en-US" altLang="ja-JP" sz="1600" dirty="0">
                <a:solidFill>
                  <a:schemeClr val="tx1"/>
                </a:solidFill>
                <a:latin typeface="BIZ UDPゴシック" panose="020B0400000000000000" pitchFamily="50" charset="-128"/>
                <a:ea typeface="BIZ UDPゴシック" panose="020B0400000000000000" pitchFamily="50" charset="-128"/>
              </a:rPr>
              <a:t>【A】</a:t>
            </a:r>
          </a:p>
          <a:p>
            <a:pPr algn="ctr"/>
            <a:r>
              <a:rPr kumimoji="1" lang="ja-JP" altLang="en-US" sz="1600" dirty="0">
                <a:solidFill>
                  <a:schemeClr val="tx1"/>
                </a:solidFill>
                <a:latin typeface="BIZ UDPゴシック" panose="020B0400000000000000" pitchFamily="50" charset="-128"/>
                <a:ea typeface="BIZ UDPゴシック" panose="020B0400000000000000" pitchFamily="50" charset="-128"/>
              </a:rPr>
              <a:t>いわゆる</a:t>
            </a:r>
            <a:endParaRPr kumimoji="1" lang="en-US" altLang="ja-JP" sz="1600" dirty="0">
              <a:solidFill>
                <a:schemeClr val="tx1"/>
              </a:solidFill>
              <a:latin typeface="BIZ UDPゴシック" panose="020B0400000000000000" pitchFamily="50" charset="-128"/>
              <a:ea typeface="BIZ UDPゴシック" panose="020B0400000000000000" pitchFamily="50" charset="-128"/>
            </a:endParaRPr>
          </a:p>
          <a:p>
            <a:pPr algn="ctr"/>
            <a:r>
              <a:rPr lang="ja-JP" altLang="en-US" sz="1600" dirty="0">
                <a:solidFill>
                  <a:schemeClr val="tx1"/>
                </a:solidFill>
                <a:latin typeface="BIZ UDPゴシック" panose="020B0400000000000000" pitchFamily="50" charset="-128"/>
                <a:ea typeface="BIZ UDPゴシック" panose="020B0400000000000000" pitchFamily="50" charset="-128"/>
              </a:rPr>
              <a:t>行政改革</a:t>
            </a:r>
            <a:endParaRPr kumimoji="1" lang="en-US" altLang="ja-JP" sz="1600" dirty="0">
              <a:solidFill>
                <a:schemeClr val="tx1"/>
              </a:solidFill>
              <a:latin typeface="BIZ UDPゴシック" panose="020B0400000000000000" pitchFamily="50" charset="-128"/>
              <a:ea typeface="BIZ UDPゴシック" panose="020B0400000000000000" pitchFamily="50" charset="-128"/>
            </a:endParaRPr>
          </a:p>
          <a:p>
            <a:pPr algn="ctr"/>
            <a:endParaRPr lang="en-US" altLang="ja-JP" sz="1000" dirty="0">
              <a:solidFill>
                <a:schemeClr val="tx1"/>
              </a:solidFill>
              <a:latin typeface="BIZ UDPゴシック" panose="020B0400000000000000" pitchFamily="50" charset="-128"/>
              <a:ea typeface="BIZ UDPゴシック" panose="020B0400000000000000" pitchFamily="50" charset="-128"/>
            </a:endParaRPr>
          </a:p>
          <a:p>
            <a:pPr algn="ctr"/>
            <a:r>
              <a:rPr lang="en-US" altLang="ja-JP" sz="1600" dirty="0" smtClean="0">
                <a:solidFill>
                  <a:schemeClr val="tx1"/>
                </a:solidFill>
                <a:latin typeface="BIZ UDPゴシック" panose="020B0400000000000000" pitchFamily="50" charset="-128"/>
                <a:ea typeface="BIZ UDPゴシック" panose="020B0400000000000000" pitchFamily="50" charset="-128"/>
              </a:rPr>
              <a:t>52</a:t>
            </a:r>
            <a:r>
              <a:rPr kumimoji="1" lang="ja-JP" altLang="en-US" sz="1600" dirty="0" smtClean="0">
                <a:solidFill>
                  <a:schemeClr val="tx1"/>
                </a:solidFill>
                <a:latin typeface="BIZ UDPゴシック" panose="020B0400000000000000" pitchFamily="50" charset="-128"/>
                <a:ea typeface="BIZ UDPゴシック" panose="020B0400000000000000" pitchFamily="50" charset="-128"/>
              </a:rPr>
              <a:t>項目</a:t>
            </a:r>
            <a:endParaRPr kumimoji="1" lang="en-US" altLang="ja-JP" sz="1600" dirty="0">
              <a:solidFill>
                <a:schemeClr val="tx1"/>
              </a:solidFill>
              <a:latin typeface="BIZ UDPゴシック" panose="020B0400000000000000" pitchFamily="50" charset="-128"/>
              <a:ea typeface="BIZ UDPゴシック" panose="020B0400000000000000" pitchFamily="50" charset="-128"/>
            </a:endParaRPr>
          </a:p>
          <a:p>
            <a:pPr algn="ctr"/>
            <a:r>
              <a:rPr lang="en-US" altLang="ja-JP" sz="1600" dirty="0">
                <a:solidFill>
                  <a:schemeClr val="tx1"/>
                </a:solidFill>
                <a:latin typeface="BIZ UDPゴシック" panose="020B0400000000000000" pitchFamily="50" charset="-128"/>
                <a:ea typeface="BIZ UDPゴシック" panose="020B0400000000000000" pitchFamily="50" charset="-128"/>
              </a:rPr>
              <a:t>[</a:t>
            </a:r>
            <a:r>
              <a:rPr lang="en-US" altLang="ja-JP" sz="1600" dirty="0" smtClean="0">
                <a:solidFill>
                  <a:schemeClr val="tx1"/>
                </a:solidFill>
                <a:latin typeface="BIZ UDPゴシック" panose="020B0400000000000000" pitchFamily="50" charset="-128"/>
                <a:ea typeface="BIZ UDPゴシック" panose="020B0400000000000000" pitchFamily="50" charset="-128"/>
              </a:rPr>
              <a:t>38%]</a:t>
            </a:r>
            <a:endParaRPr lang="en-US" altLang="ja-JP" sz="1600" dirty="0">
              <a:solidFill>
                <a:schemeClr val="tx1"/>
              </a:solidFill>
              <a:latin typeface="BIZ UDPゴシック" panose="020B0400000000000000" pitchFamily="50" charset="-128"/>
              <a:ea typeface="BIZ UDPゴシック" panose="020B0400000000000000" pitchFamily="50" charset="-128"/>
            </a:endParaRPr>
          </a:p>
          <a:p>
            <a:pPr algn="ctr"/>
            <a:endParaRPr kumimoji="1" lang="en-US" altLang="ja-JP" sz="1000" dirty="0">
              <a:solidFill>
                <a:schemeClr val="tx1"/>
              </a:solidFill>
              <a:latin typeface="BIZ UDPゴシック" panose="020B0400000000000000" pitchFamily="50" charset="-128"/>
              <a:ea typeface="BIZ UDPゴシック" panose="020B0400000000000000" pitchFamily="50" charset="-128"/>
            </a:endParaRPr>
          </a:p>
          <a:p>
            <a:pPr algn="ctr"/>
            <a:r>
              <a:rPr kumimoji="1" lang="en-US" altLang="ja-JP" sz="1600" b="1" dirty="0">
                <a:solidFill>
                  <a:schemeClr val="tx1"/>
                </a:solidFill>
                <a:latin typeface="BIZ UDPゴシック" panose="020B0400000000000000" pitchFamily="50" charset="-128"/>
                <a:ea typeface="BIZ UDPゴシック" panose="020B0400000000000000" pitchFamily="50" charset="-128"/>
              </a:rPr>
              <a:t>(</a:t>
            </a:r>
            <a:r>
              <a:rPr kumimoji="1" lang="ja-JP" altLang="en-US" sz="1600" b="1" dirty="0">
                <a:solidFill>
                  <a:schemeClr val="tx1"/>
                </a:solidFill>
                <a:latin typeface="BIZ UDPゴシック" panose="020B0400000000000000" pitchFamily="50" charset="-128"/>
                <a:ea typeface="BIZ UDPゴシック" panose="020B0400000000000000" pitchFamily="50" charset="-128"/>
              </a:rPr>
              <a:t>うち府市共通</a:t>
            </a:r>
            <a:r>
              <a:rPr lang="en-US" altLang="ja-JP" sz="1600" b="1" dirty="0">
                <a:solidFill>
                  <a:schemeClr val="tx1"/>
                </a:solidFill>
                <a:latin typeface="BIZ UDPゴシック" panose="020B0400000000000000" pitchFamily="50" charset="-128"/>
                <a:ea typeface="BIZ UDPゴシック" panose="020B0400000000000000" pitchFamily="50" charset="-128"/>
              </a:rPr>
              <a:t>6</a:t>
            </a:r>
            <a:r>
              <a:rPr kumimoji="1" lang="en-US" altLang="ja-JP" sz="1600" b="1" dirty="0">
                <a:solidFill>
                  <a:schemeClr val="tx1"/>
                </a:solidFill>
                <a:latin typeface="BIZ UDPゴシック" panose="020B0400000000000000" pitchFamily="50" charset="-128"/>
                <a:ea typeface="BIZ UDPゴシック" panose="020B0400000000000000" pitchFamily="50" charset="-128"/>
              </a:rPr>
              <a:t>)</a:t>
            </a:r>
            <a:endParaRPr kumimoji="1" lang="ja-JP" altLang="en-US" sz="1600" b="1" dirty="0">
              <a:solidFill>
                <a:schemeClr val="tx1"/>
              </a:solidFill>
              <a:latin typeface="BIZ UDPゴシック" panose="020B0400000000000000" pitchFamily="50" charset="-128"/>
              <a:ea typeface="BIZ UDPゴシック" panose="020B0400000000000000" pitchFamily="50" charset="-128"/>
            </a:endParaRPr>
          </a:p>
        </p:txBody>
      </p:sp>
      <p:sp>
        <p:nvSpPr>
          <p:cNvPr id="10" name="正方形/長方形 9"/>
          <p:cNvSpPr/>
          <p:nvPr/>
        </p:nvSpPr>
        <p:spPr>
          <a:xfrm>
            <a:off x="4536000" y="3528000"/>
            <a:ext cx="2160000" cy="2160000"/>
          </a:xfrm>
          <a:prstGeom prst="rect">
            <a:avLst/>
          </a:prstGeom>
          <a:solidFill>
            <a:schemeClr val="accent2">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36000" tIns="36000" rIns="36000" bIns="36000" rtlCol="0" anchor="ctr"/>
          <a:lstStyle/>
          <a:p>
            <a:pPr algn="ctr"/>
            <a:r>
              <a:rPr kumimoji="1" lang="en-US" altLang="ja-JP" sz="1600" dirty="0">
                <a:solidFill>
                  <a:schemeClr val="tx1"/>
                </a:solidFill>
                <a:latin typeface="BIZ UDPゴシック" panose="020B0400000000000000" pitchFamily="50" charset="-128"/>
                <a:ea typeface="BIZ UDPゴシック" panose="020B0400000000000000" pitchFamily="50" charset="-128"/>
              </a:rPr>
              <a:t>【B】</a:t>
            </a:r>
          </a:p>
          <a:p>
            <a:pPr algn="ctr"/>
            <a:r>
              <a:rPr lang="ja-JP" altLang="en-US" sz="1600" dirty="0">
                <a:solidFill>
                  <a:schemeClr val="tx1"/>
                </a:solidFill>
                <a:latin typeface="BIZ UDPゴシック" panose="020B0400000000000000" pitchFamily="50" charset="-128"/>
                <a:ea typeface="BIZ UDPゴシック" panose="020B0400000000000000" pitchFamily="50" charset="-128"/>
              </a:rPr>
              <a:t>社会政策の</a:t>
            </a:r>
            <a:endParaRPr lang="en-US" altLang="ja-JP" sz="1600" dirty="0">
              <a:solidFill>
                <a:schemeClr val="tx1"/>
              </a:solidFill>
              <a:latin typeface="BIZ UDPゴシック" panose="020B0400000000000000" pitchFamily="50" charset="-128"/>
              <a:ea typeface="BIZ UDPゴシック" panose="020B0400000000000000" pitchFamily="50" charset="-128"/>
            </a:endParaRPr>
          </a:p>
          <a:p>
            <a:pPr algn="ctr"/>
            <a:r>
              <a:rPr lang="ja-JP" altLang="en-US" sz="1600" dirty="0">
                <a:solidFill>
                  <a:schemeClr val="tx1"/>
                </a:solidFill>
                <a:latin typeface="BIZ UDPゴシック" panose="020B0400000000000000" pitchFamily="50" charset="-128"/>
                <a:ea typeface="BIZ UDPゴシック" panose="020B0400000000000000" pitchFamily="50" charset="-128"/>
              </a:rPr>
              <a:t>イノベーション</a:t>
            </a:r>
            <a:endParaRPr kumimoji="1" lang="en-US" altLang="ja-JP" sz="1600" dirty="0">
              <a:solidFill>
                <a:schemeClr val="tx1"/>
              </a:solidFill>
              <a:latin typeface="BIZ UDPゴシック" panose="020B0400000000000000" pitchFamily="50" charset="-128"/>
              <a:ea typeface="BIZ UDPゴシック" panose="020B0400000000000000" pitchFamily="50" charset="-128"/>
            </a:endParaRPr>
          </a:p>
          <a:p>
            <a:pPr algn="ctr"/>
            <a:endParaRPr lang="en-US" altLang="ja-JP" sz="1000" dirty="0">
              <a:solidFill>
                <a:schemeClr val="tx1"/>
              </a:solidFill>
              <a:latin typeface="BIZ UDPゴシック" panose="020B0400000000000000" pitchFamily="50" charset="-128"/>
              <a:ea typeface="BIZ UDPゴシック" panose="020B0400000000000000" pitchFamily="50" charset="-128"/>
            </a:endParaRPr>
          </a:p>
          <a:p>
            <a:pPr algn="ctr"/>
            <a:r>
              <a:rPr lang="en-US" altLang="ja-JP" sz="1600" dirty="0" smtClean="0">
                <a:solidFill>
                  <a:schemeClr val="tx1"/>
                </a:solidFill>
                <a:latin typeface="BIZ UDPゴシック" panose="020B0400000000000000" pitchFamily="50" charset="-128"/>
                <a:ea typeface="BIZ UDPゴシック" panose="020B0400000000000000" pitchFamily="50" charset="-128"/>
              </a:rPr>
              <a:t>44</a:t>
            </a:r>
            <a:r>
              <a:rPr kumimoji="1" lang="ja-JP" altLang="en-US" sz="1600" dirty="0" smtClean="0">
                <a:solidFill>
                  <a:schemeClr val="tx1"/>
                </a:solidFill>
                <a:latin typeface="BIZ UDPゴシック" panose="020B0400000000000000" pitchFamily="50" charset="-128"/>
                <a:ea typeface="BIZ UDPゴシック" panose="020B0400000000000000" pitchFamily="50" charset="-128"/>
              </a:rPr>
              <a:t>項目</a:t>
            </a:r>
            <a:endParaRPr kumimoji="1" lang="en-US" altLang="ja-JP" sz="1600" dirty="0">
              <a:solidFill>
                <a:schemeClr val="tx1"/>
              </a:solidFill>
              <a:latin typeface="BIZ UDPゴシック" panose="020B0400000000000000" pitchFamily="50" charset="-128"/>
              <a:ea typeface="BIZ UDPゴシック" panose="020B0400000000000000" pitchFamily="50" charset="-128"/>
            </a:endParaRPr>
          </a:p>
          <a:p>
            <a:pPr algn="ctr"/>
            <a:r>
              <a:rPr lang="en-US" altLang="ja-JP" sz="1600" dirty="0">
                <a:solidFill>
                  <a:schemeClr val="tx1"/>
                </a:solidFill>
                <a:latin typeface="BIZ UDPゴシック" panose="020B0400000000000000" pitchFamily="50" charset="-128"/>
                <a:ea typeface="BIZ UDPゴシック" panose="020B0400000000000000" pitchFamily="50" charset="-128"/>
              </a:rPr>
              <a:t>[</a:t>
            </a:r>
            <a:r>
              <a:rPr lang="en-US" altLang="ja-JP" sz="1600" dirty="0" smtClean="0">
                <a:solidFill>
                  <a:schemeClr val="tx1"/>
                </a:solidFill>
                <a:latin typeface="BIZ UDPゴシック" panose="020B0400000000000000" pitchFamily="50" charset="-128"/>
                <a:ea typeface="BIZ UDPゴシック" panose="020B0400000000000000" pitchFamily="50" charset="-128"/>
              </a:rPr>
              <a:t>32%]</a:t>
            </a:r>
            <a:endParaRPr lang="en-US" altLang="ja-JP" sz="1600" dirty="0">
              <a:solidFill>
                <a:schemeClr val="tx1"/>
              </a:solidFill>
              <a:latin typeface="BIZ UDPゴシック" panose="020B0400000000000000" pitchFamily="50" charset="-128"/>
              <a:ea typeface="BIZ UDPゴシック" panose="020B0400000000000000" pitchFamily="50" charset="-128"/>
            </a:endParaRPr>
          </a:p>
          <a:p>
            <a:pPr algn="ctr"/>
            <a:endParaRPr kumimoji="1" lang="en-US" altLang="ja-JP" sz="1000" dirty="0">
              <a:solidFill>
                <a:schemeClr val="tx1"/>
              </a:solidFill>
              <a:latin typeface="BIZ UDPゴシック" panose="020B0400000000000000" pitchFamily="50" charset="-128"/>
              <a:ea typeface="BIZ UDPゴシック" panose="020B0400000000000000" pitchFamily="50" charset="-128"/>
            </a:endParaRPr>
          </a:p>
          <a:p>
            <a:pPr algn="ctr"/>
            <a:r>
              <a:rPr kumimoji="1" lang="en-US" altLang="ja-JP" sz="1600" b="1" dirty="0">
                <a:solidFill>
                  <a:schemeClr val="tx1"/>
                </a:solidFill>
                <a:latin typeface="BIZ UDPゴシック" panose="020B0400000000000000" pitchFamily="50" charset="-128"/>
                <a:ea typeface="BIZ UDPゴシック" panose="020B0400000000000000" pitchFamily="50" charset="-128"/>
              </a:rPr>
              <a:t>(</a:t>
            </a:r>
            <a:r>
              <a:rPr kumimoji="1" lang="ja-JP" altLang="en-US" sz="1600" b="1" dirty="0">
                <a:solidFill>
                  <a:schemeClr val="tx1"/>
                </a:solidFill>
                <a:latin typeface="BIZ UDPゴシック" panose="020B0400000000000000" pitchFamily="50" charset="-128"/>
                <a:ea typeface="BIZ UDPゴシック" panose="020B0400000000000000" pitchFamily="50" charset="-128"/>
              </a:rPr>
              <a:t>うち府市共通</a:t>
            </a:r>
            <a:r>
              <a:rPr kumimoji="1" lang="en-US" altLang="ja-JP" sz="1600" b="1" dirty="0">
                <a:solidFill>
                  <a:schemeClr val="tx1"/>
                </a:solidFill>
                <a:latin typeface="BIZ UDPゴシック" panose="020B0400000000000000" pitchFamily="50" charset="-128"/>
                <a:ea typeface="BIZ UDPゴシック" panose="020B0400000000000000" pitchFamily="50" charset="-128"/>
              </a:rPr>
              <a:t>3)</a:t>
            </a:r>
            <a:endParaRPr kumimoji="1" lang="ja-JP" altLang="en-US" sz="1600" b="1" dirty="0">
              <a:solidFill>
                <a:schemeClr val="tx1"/>
              </a:solidFill>
              <a:latin typeface="BIZ UDPゴシック" panose="020B0400000000000000" pitchFamily="50" charset="-128"/>
              <a:ea typeface="BIZ UDPゴシック" panose="020B0400000000000000" pitchFamily="50" charset="-128"/>
            </a:endParaRPr>
          </a:p>
        </p:txBody>
      </p:sp>
      <p:sp>
        <p:nvSpPr>
          <p:cNvPr id="11" name="角丸四角形 10"/>
          <p:cNvSpPr/>
          <p:nvPr/>
        </p:nvSpPr>
        <p:spPr>
          <a:xfrm>
            <a:off x="1800000" y="1260000"/>
            <a:ext cx="360000" cy="2160000"/>
          </a:xfrm>
          <a:prstGeom prst="roundRect">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kumimoji="1" lang="ja-JP" altLang="en-US" sz="1600" dirty="0" smtClean="0">
                <a:solidFill>
                  <a:schemeClr val="bg1"/>
                </a:solidFill>
                <a:latin typeface="BIZ UDPゴシック" panose="020B0400000000000000" pitchFamily="50" charset="-128"/>
                <a:ea typeface="BIZ UDPゴシック" panose="020B0400000000000000" pitchFamily="50" charset="-128"/>
              </a:rPr>
              <a:t>今後</a:t>
            </a:r>
            <a:endParaRPr kumimoji="1" lang="en-US" altLang="ja-JP" sz="1600" dirty="0" smtClean="0">
              <a:solidFill>
                <a:schemeClr val="bg1"/>
              </a:solidFill>
              <a:latin typeface="BIZ UDPゴシック" panose="020B0400000000000000" pitchFamily="50" charset="-128"/>
              <a:ea typeface="BIZ UDPゴシック" panose="020B0400000000000000" pitchFamily="50" charset="-128"/>
            </a:endParaRPr>
          </a:p>
          <a:p>
            <a:pPr algn="ctr"/>
            <a:r>
              <a:rPr kumimoji="1" lang="ja-JP" altLang="en-US" sz="1600" dirty="0" smtClean="0">
                <a:solidFill>
                  <a:schemeClr val="bg1"/>
                </a:solidFill>
                <a:latin typeface="BIZ UDPゴシック" panose="020B0400000000000000" pitchFamily="50" charset="-128"/>
                <a:ea typeface="BIZ UDPゴシック" panose="020B0400000000000000" pitchFamily="50" charset="-128"/>
              </a:rPr>
              <a:t>の</a:t>
            </a:r>
            <a:endParaRPr kumimoji="1" lang="en-US" altLang="ja-JP" sz="1600" dirty="0" smtClean="0">
              <a:solidFill>
                <a:schemeClr val="bg1"/>
              </a:solidFill>
              <a:latin typeface="BIZ UDPゴシック" panose="020B0400000000000000" pitchFamily="50" charset="-128"/>
              <a:ea typeface="BIZ UDPゴシック" panose="020B0400000000000000" pitchFamily="50" charset="-128"/>
            </a:endParaRPr>
          </a:p>
          <a:p>
            <a:pPr algn="ctr"/>
            <a:r>
              <a:rPr kumimoji="1" lang="ja-JP" altLang="en-US" sz="1600" dirty="0" smtClean="0">
                <a:solidFill>
                  <a:schemeClr val="bg1"/>
                </a:solidFill>
                <a:latin typeface="BIZ UDPゴシック" panose="020B0400000000000000" pitchFamily="50" charset="-128"/>
                <a:ea typeface="BIZ UDPゴシック" panose="020B0400000000000000" pitchFamily="50" charset="-128"/>
              </a:rPr>
              <a:t>布石</a:t>
            </a:r>
            <a:endParaRPr kumimoji="1" lang="ja-JP" altLang="en-US" sz="1600" dirty="0">
              <a:solidFill>
                <a:schemeClr val="bg1"/>
              </a:solidFill>
              <a:latin typeface="BIZ UDPゴシック" panose="020B0400000000000000" pitchFamily="50" charset="-128"/>
              <a:ea typeface="BIZ UDPゴシック" panose="020B0400000000000000" pitchFamily="50" charset="-128"/>
            </a:endParaRPr>
          </a:p>
        </p:txBody>
      </p:sp>
      <p:sp>
        <p:nvSpPr>
          <p:cNvPr id="12" name="角丸四角形 11"/>
          <p:cNvSpPr/>
          <p:nvPr/>
        </p:nvSpPr>
        <p:spPr>
          <a:xfrm>
            <a:off x="1800000" y="3528000"/>
            <a:ext cx="360000" cy="2160000"/>
          </a:xfrm>
          <a:prstGeom prst="roundRect">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kumimoji="1" lang="ja-JP" altLang="en-US" sz="1600" dirty="0" smtClean="0">
                <a:solidFill>
                  <a:schemeClr val="bg1"/>
                </a:solidFill>
                <a:latin typeface="BIZ UDPゴシック" panose="020B0400000000000000" pitchFamily="50" charset="-128"/>
                <a:ea typeface="BIZ UDPゴシック" panose="020B0400000000000000" pitchFamily="50" charset="-128"/>
              </a:rPr>
              <a:t>問</a:t>
            </a:r>
            <a:endParaRPr kumimoji="1" lang="en-US" altLang="ja-JP" sz="1600" dirty="0" smtClean="0">
              <a:solidFill>
                <a:schemeClr val="bg1"/>
              </a:solidFill>
              <a:latin typeface="BIZ UDPゴシック" panose="020B0400000000000000" pitchFamily="50" charset="-128"/>
              <a:ea typeface="BIZ UDPゴシック" panose="020B0400000000000000" pitchFamily="50" charset="-128"/>
            </a:endParaRPr>
          </a:p>
          <a:p>
            <a:pPr algn="ctr"/>
            <a:r>
              <a:rPr kumimoji="1" lang="ja-JP" altLang="en-US" sz="1600" dirty="0" smtClean="0">
                <a:solidFill>
                  <a:schemeClr val="bg1"/>
                </a:solidFill>
                <a:latin typeface="BIZ UDPゴシック" panose="020B0400000000000000" pitchFamily="50" charset="-128"/>
                <a:ea typeface="BIZ UDPゴシック" panose="020B0400000000000000" pitchFamily="50" charset="-128"/>
              </a:rPr>
              <a:t>題</a:t>
            </a:r>
            <a:r>
              <a:rPr kumimoji="1" lang="ja-JP" altLang="en-US" sz="1600" dirty="0">
                <a:solidFill>
                  <a:schemeClr val="bg1"/>
                </a:solidFill>
                <a:latin typeface="BIZ UDPゴシック" panose="020B0400000000000000" pitchFamily="50" charset="-128"/>
                <a:ea typeface="BIZ UDPゴシック" panose="020B0400000000000000" pitchFamily="50" charset="-128"/>
              </a:rPr>
              <a:t>の解決</a:t>
            </a:r>
          </a:p>
        </p:txBody>
      </p:sp>
      <p:sp>
        <p:nvSpPr>
          <p:cNvPr id="13" name="角丸四角形 12"/>
          <p:cNvSpPr/>
          <p:nvPr/>
        </p:nvSpPr>
        <p:spPr>
          <a:xfrm>
            <a:off x="2268000" y="5832000"/>
            <a:ext cx="2160000" cy="360000"/>
          </a:xfrm>
          <a:prstGeom prst="roundRect">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36000" tIns="36000" rIns="36000" bIns="36000" rtlCol="0" anchor="ctr"/>
          <a:lstStyle/>
          <a:p>
            <a:pPr algn="ctr"/>
            <a:r>
              <a:rPr kumimoji="1" lang="ja-JP" altLang="en-US" sz="1600" dirty="0">
                <a:solidFill>
                  <a:schemeClr val="bg1"/>
                </a:solidFill>
                <a:latin typeface="BIZ UDPゴシック" panose="020B0400000000000000" pitchFamily="50" charset="-128"/>
                <a:ea typeface="BIZ UDPゴシック" panose="020B0400000000000000" pitchFamily="50" charset="-128"/>
              </a:rPr>
              <a:t>行政主体の分野</a:t>
            </a:r>
          </a:p>
        </p:txBody>
      </p:sp>
      <p:sp>
        <p:nvSpPr>
          <p:cNvPr id="14" name="角丸四角形 13"/>
          <p:cNvSpPr/>
          <p:nvPr/>
        </p:nvSpPr>
        <p:spPr>
          <a:xfrm>
            <a:off x="4572000" y="5832000"/>
            <a:ext cx="2160000" cy="360000"/>
          </a:xfrm>
          <a:prstGeom prst="roundRect">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36000" tIns="36000" rIns="36000" bIns="36000" rtlCol="0" anchor="ctr"/>
          <a:lstStyle/>
          <a:p>
            <a:pPr algn="ctr"/>
            <a:r>
              <a:rPr lang="ja-JP" altLang="en-US" sz="1600" dirty="0">
                <a:solidFill>
                  <a:schemeClr val="bg1"/>
                </a:solidFill>
                <a:latin typeface="BIZ UDPゴシック" panose="020B0400000000000000" pitchFamily="50" charset="-128"/>
                <a:ea typeface="BIZ UDPゴシック" panose="020B0400000000000000" pitchFamily="50" charset="-128"/>
              </a:rPr>
              <a:t>社会</a:t>
            </a:r>
            <a:r>
              <a:rPr kumimoji="1" lang="ja-JP" altLang="en-US" sz="1600" dirty="0">
                <a:solidFill>
                  <a:schemeClr val="bg1"/>
                </a:solidFill>
                <a:latin typeface="BIZ UDPゴシック" panose="020B0400000000000000" pitchFamily="50" charset="-128"/>
                <a:ea typeface="BIZ UDPゴシック" panose="020B0400000000000000" pitchFamily="50" charset="-128"/>
              </a:rPr>
              <a:t>主体の分野</a:t>
            </a:r>
          </a:p>
        </p:txBody>
      </p:sp>
      <p:sp>
        <p:nvSpPr>
          <p:cNvPr id="51" name="テキスト ボックス 50"/>
          <p:cNvSpPr txBox="1"/>
          <p:nvPr/>
        </p:nvSpPr>
        <p:spPr>
          <a:xfrm>
            <a:off x="3204000" y="720000"/>
            <a:ext cx="2628000" cy="360000"/>
          </a:xfrm>
          <a:prstGeom prst="rect">
            <a:avLst/>
          </a:prstGeom>
          <a:noFill/>
        </p:spPr>
        <p:txBody>
          <a:bodyPr wrap="none" lIns="36000" tIns="36000" rIns="36000" bIns="36000" rtlCol="0" anchor="ctr" anchorCtr="0">
            <a:noAutofit/>
          </a:bodyPr>
          <a:lstStyle/>
          <a:p>
            <a:r>
              <a:rPr kumimoji="1" lang="en-US" altLang="ja-JP" dirty="0" smtClean="0">
                <a:latin typeface="BIZ UDPゴシック" panose="020B0400000000000000" pitchFamily="50" charset="-128"/>
                <a:ea typeface="BIZ UDPゴシック" panose="020B0400000000000000" pitchFamily="50" charset="-128"/>
              </a:rPr>
              <a:t>【</a:t>
            </a:r>
            <a:r>
              <a:rPr kumimoji="1" lang="ja-JP" altLang="en-US" dirty="0" smtClean="0">
                <a:latin typeface="BIZ UDPゴシック" panose="020B0400000000000000" pitchFamily="50" charset="-128"/>
                <a:ea typeface="BIZ UDPゴシック" panose="020B0400000000000000" pitchFamily="50" charset="-128"/>
              </a:rPr>
              <a:t>大阪市の</a:t>
            </a:r>
            <a:r>
              <a:rPr kumimoji="1" lang="ja-JP" altLang="en-US" dirty="0">
                <a:latin typeface="BIZ UDPゴシック" panose="020B0400000000000000" pitchFamily="50" charset="-128"/>
                <a:ea typeface="BIZ UDPゴシック" panose="020B0400000000000000" pitchFamily="50" charset="-128"/>
              </a:rPr>
              <a:t>改革取組</a:t>
            </a:r>
            <a:r>
              <a:rPr kumimoji="1" lang="ja-JP" altLang="en-US" dirty="0" smtClean="0">
                <a:latin typeface="BIZ UDPゴシック" panose="020B0400000000000000" pitchFamily="50" charset="-128"/>
                <a:ea typeface="BIZ UDPゴシック" panose="020B0400000000000000" pitchFamily="50" charset="-128"/>
              </a:rPr>
              <a:t>分析</a:t>
            </a:r>
            <a:r>
              <a:rPr lang="en-US" altLang="ja-JP" dirty="0" smtClean="0">
                <a:latin typeface="BIZ UDPゴシック" panose="020B0400000000000000" pitchFamily="50" charset="-128"/>
                <a:ea typeface="BIZ UDPゴシック" panose="020B0400000000000000" pitchFamily="50" charset="-128"/>
              </a:rPr>
              <a:t>】</a:t>
            </a:r>
            <a:endParaRPr kumimoji="1" lang="ja-JP" altLang="en-US" dirty="0">
              <a:latin typeface="BIZ UDPゴシック" panose="020B0400000000000000" pitchFamily="50" charset="-128"/>
              <a:ea typeface="BIZ UDPゴシック" panose="020B0400000000000000" pitchFamily="50" charset="-128"/>
            </a:endParaRPr>
          </a:p>
        </p:txBody>
      </p:sp>
      <p:sp>
        <p:nvSpPr>
          <p:cNvPr id="56" name="テキスト ボックス 55"/>
          <p:cNvSpPr txBox="1"/>
          <p:nvPr/>
        </p:nvSpPr>
        <p:spPr>
          <a:xfrm>
            <a:off x="2268000" y="6299999"/>
            <a:ext cx="2160000" cy="360000"/>
          </a:xfrm>
          <a:prstGeom prst="rect">
            <a:avLst/>
          </a:prstGeom>
          <a:noFill/>
          <a:ln>
            <a:solidFill>
              <a:schemeClr val="bg1">
                <a:lumMod val="50000"/>
              </a:schemeClr>
            </a:solidFill>
          </a:ln>
        </p:spPr>
        <p:txBody>
          <a:bodyPr wrap="none" lIns="36000" tIns="36000" rIns="36000" bIns="36000" rtlCol="0" anchor="ctr" anchorCtr="1">
            <a:noAutofit/>
          </a:bodyPr>
          <a:lstStyle/>
          <a:p>
            <a:r>
              <a:rPr kumimoji="1" lang="ja-JP" altLang="en-US" sz="1600" dirty="0">
                <a:latin typeface="BIZ UDPゴシック" panose="020B0400000000000000" pitchFamily="50" charset="-128"/>
                <a:ea typeface="BIZ UDPゴシック" panose="020B0400000000000000" pitchFamily="50" charset="-128"/>
              </a:rPr>
              <a:t>Ａ</a:t>
            </a:r>
            <a:r>
              <a:rPr lang="en-US" altLang="ja-JP" sz="1600" dirty="0">
                <a:latin typeface="BIZ UDPゴシック" panose="020B0400000000000000" pitchFamily="50" charset="-128"/>
                <a:ea typeface="BIZ UDPゴシック" panose="020B0400000000000000" pitchFamily="50" charset="-128"/>
              </a:rPr>
              <a:t>+</a:t>
            </a:r>
            <a:r>
              <a:rPr lang="ja-JP" altLang="en-US" sz="1600" dirty="0">
                <a:latin typeface="BIZ UDPゴシック" panose="020B0400000000000000" pitchFamily="50" charset="-128"/>
                <a:ea typeface="BIZ UDPゴシック" panose="020B0400000000000000" pitchFamily="50" charset="-128"/>
              </a:rPr>
              <a:t>Ｃ＝</a:t>
            </a:r>
            <a:r>
              <a:rPr lang="en-US" altLang="ja-JP" sz="1600" dirty="0" smtClean="0">
                <a:latin typeface="BIZ UDPゴシック" panose="020B0400000000000000" pitchFamily="50" charset="-128"/>
                <a:ea typeface="BIZ UDPゴシック" panose="020B0400000000000000" pitchFamily="50" charset="-128"/>
              </a:rPr>
              <a:t>65</a:t>
            </a:r>
            <a:r>
              <a:rPr lang="ja-JP" altLang="en-US" sz="1600" dirty="0" smtClean="0">
                <a:latin typeface="BIZ UDPゴシック" panose="020B0400000000000000" pitchFamily="50" charset="-128"/>
                <a:ea typeface="BIZ UDPゴシック" panose="020B0400000000000000" pitchFamily="50" charset="-128"/>
              </a:rPr>
              <a:t>（</a:t>
            </a:r>
            <a:r>
              <a:rPr lang="en-US" altLang="ja-JP" sz="1600" dirty="0" smtClean="0">
                <a:latin typeface="BIZ UDPゴシック" panose="020B0400000000000000" pitchFamily="50" charset="-128"/>
                <a:ea typeface="BIZ UDPゴシック" panose="020B0400000000000000" pitchFamily="50" charset="-128"/>
              </a:rPr>
              <a:t>47</a:t>
            </a:r>
            <a:r>
              <a:rPr lang="ja-JP" altLang="en-US" sz="1600" dirty="0" smtClean="0">
                <a:latin typeface="BIZ UDPゴシック" panose="020B0400000000000000" pitchFamily="50" charset="-128"/>
                <a:ea typeface="BIZ UDPゴシック" panose="020B0400000000000000" pitchFamily="50" charset="-128"/>
              </a:rPr>
              <a:t>％</a:t>
            </a:r>
            <a:r>
              <a:rPr lang="en-US" altLang="ja-JP" sz="1600" dirty="0">
                <a:latin typeface="BIZ UDPゴシック" panose="020B0400000000000000" pitchFamily="50" charset="-128"/>
                <a:ea typeface="BIZ UDPゴシック" panose="020B0400000000000000" pitchFamily="50" charset="-128"/>
              </a:rPr>
              <a:t>)</a:t>
            </a:r>
            <a:endParaRPr kumimoji="1" lang="ja-JP" altLang="en-US" sz="1600" dirty="0">
              <a:latin typeface="BIZ UDPゴシック" panose="020B0400000000000000" pitchFamily="50" charset="-128"/>
              <a:ea typeface="BIZ UDPゴシック" panose="020B0400000000000000" pitchFamily="50" charset="-128"/>
            </a:endParaRPr>
          </a:p>
        </p:txBody>
      </p:sp>
      <p:sp>
        <p:nvSpPr>
          <p:cNvPr id="57" name="テキスト ボックス 56"/>
          <p:cNvSpPr txBox="1"/>
          <p:nvPr/>
        </p:nvSpPr>
        <p:spPr>
          <a:xfrm>
            <a:off x="4572000" y="6299999"/>
            <a:ext cx="2160000" cy="360000"/>
          </a:xfrm>
          <a:prstGeom prst="rect">
            <a:avLst/>
          </a:prstGeom>
          <a:noFill/>
          <a:ln>
            <a:solidFill>
              <a:schemeClr val="bg1">
                <a:lumMod val="50000"/>
              </a:schemeClr>
            </a:solidFill>
          </a:ln>
        </p:spPr>
        <p:txBody>
          <a:bodyPr wrap="none" lIns="36000" tIns="36000" rIns="36000" bIns="36000" rtlCol="0" anchor="ctr" anchorCtr="1">
            <a:noAutofit/>
          </a:bodyPr>
          <a:lstStyle/>
          <a:p>
            <a:r>
              <a:rPr lang="ja-JP" altLang="en-US" sz="1600" dirty="0">
                <a:latin typeface="BIZ UDPゴシック" panose="020B0400000000000000" pitchFamily="50" charset="-128"/>
                <a:ea typeface="BIZ UDPゴシック" panose="020B0400000000000000" pitchFamily="50" charset="-128"/>
              </a:rPr>
              <a:t>Ｂ</a:t>
            </a:r>
            <a:r>
              <a:rPr lang="en-US" altLang="ja-JP" sz="1600" dirty="0">
                <a:latin typeface="BIZ UDPゴシック" panose="020B0400000000000000" pitchFamily="50" charset="-128"/>
                <a:ea typeface="BIZ UDPゴシック" panose="020B0400000000000000" pitchFamily="50" charset="-128"/>
              </a:rPr>
              <a:t>+</a:t>
            </a:r>
            <a:r>
              <a:rPr lang="ja-JP" altLang="en-US" sz="1600" dirty="0">
                <a:latin typeface="BIZ UDPゴシック" panose="020B0400000000000000" pitchFamily="50" charset="-128"/>
                <a:ea typeface="BIZ UDPゴシック" panose="020B0400000000000000" pitchFamily="50" charset="-128"/>
              </a:rPr>
              <a:t>Ｄ</a:t>
            </a:r>
            <a:r>
              <a:rPr lang="ja-JP" altLang="en-US" sz="1600" dirty="0" smtClean="0">
                <a:latin typeface="BIZ UDPゴシック" panose="020B0400000000000000" pitchFamily="50" charset="-128"/>
                <a:ea typeface="BIZ UDPゴシック" panose="020B0400000000000000" pitchFamily="50" charset="-128"/>
              </a:rPr>
              <a:t>＝</a:t>
            </a:r>
            <a:r>
              <a:rPr lang="en-US" altLang="ja-JP" sz="1600" dirty="0" smtClean="0">
                <a:latin typeface="BIZ UDPゴシック" panose="020B0400000000000000" pitchFamily="50" charset="-128"/>
                <a:ea typeface="BIZ UDPゴシック" panose="020B0400000000000000" pitchFamily="50" charset="-128"/>
              </a:rPr>
              <a:t>73</a:t>
            </a:r>
            <a:r>
              <a:rPr lang="ja-JP" altLang="en-US" sz="1600" dirty="0" smtClean="0">
                <a:latin typeface="BIZ UDPゴシック" panose="020B0400000000000000" pitchFamily="50" charset="-128"/>
                <a:ea typeface="BIZ UDPゴシック" panose="020B0400000000000000" pitchFamily="50" charset="-128"/>
              </a:rPr>
              <a:t>（</a:t>
            </a:r>
            <a:r>
              <a:rPr lang="en-US" altLang="ja-JP" sz="1600" dirty="0" smtClean="0">
                <a:latin typeface="BIZ UDPゴシック" panose="020B0400000000000000" pitchFamily="50" charset="-128"/>
                <a:ea typeface="BIZ UDPゴシック" panose="020B0400000000000000" pitchFamily="50" charset="-128"/>
              </a:rPr>
              <a:t>53</a:t>
            </a:r>
            <a:r>
              <a:rPr lang="ja-JP" altLang="en-US" sz="1600" dirty="0" smtClean="0">
                <a:latin typeface="BIZ UDPゴシック" panose="020B0400000000000000" pitchFamily="50" charset="-128"/>
                <a:ea typeface="BIZ UDPゴシック" panose="020B0400000000000000" pitchFamily="50" charset="-128"/>
              </a:rPr>
              <a:t>％</a:t>
            </a:r>
            <a:r>
              <a:rPr lang="en-US" altLang="ja-JP" sz="1600" dirty="0">
                <a:latin typeface="BIZ UDPゴシック" panose="020B0400000000000000" pitchFamily="50" charset="-128"/>
                <a:ea typeface="BIZ UDPゴシック" panose="020B0400000000000000" pitchFamily="50" charset="-128"/>
              </a:rPr>
              <a:t>)</a:t>
            </a:r>
            <a:endParaRPr kumimoji="1" lang="ja-JP" altLang="en-US" sz="1600" dirty="0">
              <a:latin typeface="BIZ UDPゴシック" panose="020B0400000000000000" pitchFamily="50" charset="-128"/>
              <a:ea typeface="BIZ UDPゴシック" panose="020B0400000000000000" pitchFamily="50" charset="-128"/>
            </a:endParaRPr>
          </a:p>
        </p:txBody>
      </p:sp>
      <p:sp>
        <p:nvSpPr>
          <p:cNvPr id="58" name="テキスト ボックス 57"/>
          <p:cNvSpPr txBox="1"/>
          <p:nvPr/>
        </p:nvSpPr>
        <p:spPr>
          <a:xfrm>
            <a:off x="1368000" y="1260000"/>
            <a:ext cx="360000" cy="2160000"/>
          </a:xfrm>
          <a:prstGeom prst="rect">
            <a:avLst/>
          </a:prstGeom>
          <a:noFill/>
          <a:ln>
            <a:solidFill>
              <a:schemeClr val="bg1">
                <a:lumMod val="50000"/>
              </a:schemeClr>
            </a:solidFill>
          </a:ln>
        </p:spPr>
        <p:txBody>
          <a:bodyPr vert="eaVert" wrap="none" lIns="36000" tIns="36000" rIns="36000" bIns="36000" rtlCol="0">
            <a:noAutofit/>
          </a:bodyPr>
          <a:lstStyle/>
          <a:p>
            <a:pPr algn="ctr"/>
            <a:r>
              <a:rPr lang="ja-JP" altLang="en-US" sz="1600" dirty="0">
                <a:latin typeface="BIZ UDPゴシック" panose="020B0400000000000000" pitchFamily="50" charset="-128"/>
                <a:ea typeface="BIZ UDPゴシック" panose="020B0400000000000000" pitchFamily="50" charset="-128"/>
              </a:rPr>
              <a:t>Ｃ</a:t>
            </a:r>
            <a:r>
              <a:rPr lang="en-US" altLang="ja-JP" sz="1600" dirty="0">
                <a:latin typeface="BIZ UDPゴシック" panose="020B0400000000000000" pitchFamily="50" charset="-128"/>
                <a:ea typeface="BIZ UDPゴシック" panose="020B0400000000000000" pitchFamily="50" charset="-128"/>
              </a:rPr>
              <a:t>+</a:t>
            </a:r>
            <a:r>
              <a:rPr lang="ja-JP" altLang="en-US" sz="1600" dirty="0">
                <a:latin typeface="BIZ UDPゴシック" panose="020B0400000000000000" pitchFamily="50" charset="-128"/>
                <a:ea typeface="BIZ UDPゴシック" panose="020B0400000000000000" pitchFamily="50" charset="-128"/>
              </a:rPr>
              <a:t>Ｄ＝</a:t>
            </a:r>
            <a:r>
              <a:rPr lang="en-US" altLang="ja-JP" sz="1600" dirty="0" smtClean="0">
                <a:latin typeface="BIZ UDPゴシック" panose="020B0400000000000000" pitchFamily="50" charset="-128"/>
                <a:ea typeface="BIZ UDPゴシック" panose="020B0400000000000000" pitchFamily="50" charset="-128"/>
              </a:rPr>
              <a:t>42</a:t>
            </a:r>
            <a:r>
              <a:rPr lang="ja-JP" altLang="en-US" sz="1600" dirty="0" smtClean="0">
                <a:latin typeface="BIZ UDPゴシック" panose="020B0400000000000000" pitchFamily="50" charset="-128"/>
                <a:ea typeface="BIZ UDPゴシック" panose="020B0400000000000000" pitchFamily="50" charset="-128"/>
              </a:rPr>
              <a:t>（</a:t>
            </a:r>
            <a:r>
              <a:rPr lang="en-US" altLang="ja-JP" sz="1600" dirty="0" smtClean="0">
                <a:latin typeface="BIZ UDPゴシック" panose="020B0400000000000000" pitchFamily="50" charset="-128"/>
                <a:ea typeface="BIZ UDPゴシック" panose="020B0400000000000000" pitchFamily="50" charset="-128"/>
              </a:rPr>
              <a:t>30</a:t>
            </a:r>
            <a:r>
              <a:rPr lang="ja-JP" altLang="en-US" sz="1600" dirty="0" smtClean="0">
                <a:latin typeface="BIZ UDPゴシック" panose="020B0400000000000000" pitchFamily="50" charset="-128"/>
                <a:ea typeface="BIZ UDPゴシック" panose="020B0400000000000000" pitchFamily="50" charset="-128"/>
              </a:rPr>
              <a:t>％</a:t>
            </a:r>
            <a:r>
              <a:rPr lang="en-US" altLang="ja-JP" sz="1600" dirty="0">
                <a:latin typeface="BIZ UDPゴシック" panose="020B0400000000000000" pitchFamily="50" charset="-128"/>
                <a:ea typeface="BIZ UDPゴシック" panose="020B0400000000000000" pitchFamily="50" charset="-128"/>
              </a:rPr>
              <a:t>)</a:t>
            </a:r>
            <a:endParaRPr kumimoji="1" lang="ja-JP" altLang="en-US" sz="1600" dirty="0">
              <a:latin typeface="BIZ UDPゴシック" panose="020B0400000000000000" pitchFamily="50" charset="-128"/>
              <a:ea typeface="BIZ UDPゴシック" panose="020B0400000000000000" pitchFamily="50" charset="-128"/>
            </a:endParaRPr>
          </a:p>
        </p:txBody>
      </p:sp>
      <p:sp>
        <p:nvSpPr>
          <p:cNvPr id="60" name="テキスト ボックス 59"/>
          <p:cNvSpPr txBox="1"/>
          <p:nvPr/>
        </p:nvSpPr>
        <p:spPr>
          <a:xfrm>
            <a:off x="1368000" y="3528000"/>
            <a:ext cx="360000" cy="2160000"/>
          </a:xfrm>
          <a:prstGeom prst="rect">
            <a:avLst/>
          </a:prstGeom>
          <a:noFill/>
          <a:ln>
            <a:solidFill>
              <a:schemeClr val="bg1">
                <a:lumMod val="50000"/>
              </a:schemeClr>
            </a:solidFill>
          </a:ln>
        </p:spPr>
        <p:txBody>
          <a:bodyPr vert="eaVert" wrap="none" lIns="36000" tIns="36000" rIns="36000" bIns="36000" rtlCol="0">
            <a:noAutofit/>
          </a:bodyPr>
          <a:lstStyle/>
          <a:p>
            <a:pPr algn="ctr"/>
            <a:r>
              <a:rPr kumimoji="1" lang="ja-JP" altLang="en-US" sz="1600" dirty="0">
                <a:latin typeface="BIZ UDPゴシック" panose="020B0400000000000000" pitchFamily="50" charset="-128"/>
                <a:ea typeface="BIZ UDPゴシック" panose="020B0400000000000000" pitchFamily="50" charset="-128"/>
              </a:rPr>
              <a:t>Ａ</a:t>
            </a:r>
            <a:r>
              <a:rPr lang="en-US" altLang="ja-JP" sz="1600" dirty="0">
                <a:latin typeface="BIZ UDPゴシック" panose="020B0400000000000000" pitchFamily="50" charset="-128"/>
                <a:ea typeface="BIZ UDPゴシック" panose="020B0400000000000000" pitchFamily="50" charset="-128"/>
              </a:rPr>
              <a:t>+</a:t>
            </a:r>
            <a:r>
              <a:rPr lang="ja-JP" altLang="en-US" sz="1600" dirty="0">
                <a:latin typeface="BIZ UDPゴシック" panose="020B0400000000000000" pitchFamily="50" charset="-128"/>
                <a:ea typeface="BIZ UDPゴシック" panose="020B0400000000000000" pitchFamily="50" charset="-128"/>
              </a:rPr>
              <a:t>Ｂ＝</a:t>
            </a:r>
            <a:r>
              <a:rPr lang="en-US" altLang="ja-JP" sz="1600" dirty="0" smtClean="0">
                <a:latin typeface="BIZ UDPゴシック" panose="020B0400000000000000" pitchFamily="50" charset="-128"/>
                <a:ea typeface="BIZ UDPゴシック" panose="020B0400000000000000" pitchFamily="50" charset="-128"/>
              </a:rPr>
              <a:t>96</a:t>
            </a:r>
            <a:r>
              <a:rPr lang="ja-JP" altLang="en-US" sz="1600" dirty="0" smtClean="0">
                <a:latin typeface="BIZ UDPゴシック" panose="020B0400000000000000" pitchFamily="50" charset="-128"/>
                <a:ea typeface="BIZ UDPゴシック" panose="020B0400000000000000" pitchFamily="50" charset="-128"/>
              </a:rPr>
              <a:t>（</a:t>
            </a:r>
            <a:r>
              <a:rPr lang="en-US" altLang="ja-JP" sz="1600" dirty="0" smtClean="0">
                <a:latin typeface="BIZ UDPゴシック" panose="020B0400000000000000" pitchFamily="50" charset="-128"/>
                <a:ea typeface="BIZ UDPゴシック" panose="020B0400000000000000" pitchFamily="50" charset="-128"/>
              </a:rPr>
              <a:t>70</a:t>
            </a:r>
            <a:r>
              <a:rPr lang="ja-JP" altLang="en-US" sz="1600" dirty="0" smtClean="0">
                <a:latin typeface="BIZ UDPゴシック" panose="020B0400000000000000" pitchFamily="50" charset="-128"/>
                <a:ea typeface="BIZ UDPゴシック" panose="020B0400000000000000" pitchFamily="50" charset="-128"/>
              </a:rPr>
              <a:t>％</a:t>
            </a:r>
            <a:r>
              <a:rPr lang="en-US" altLang="ja-JP" sz="1600" dirty="0">
                <a:latin typeface="BIZ UDPゴシック" panose="020B0400000000000000" pitchFamily="50" charset="-128"/>
                <a:ea typeface="BIZ UDPゴシック" panose="020B0400000000000000" pitchFamily="50" charset="-128"/>
              </a:rPr>
              <a:t>)</a:t>
            </a:r>
            <a:endParaRPr kumimoji="1" lang="ja-JP" altLang="en-US" sz="1600" dirty="0">
              <a:latin typeface="BIZ UDPゴシック" panose="020B0400000000000000" pitchFamily="50" charset="-128"/>
              <a:ea typeface="BIZ UDPゴシック" panose="020B0400000000000000" pitchFamily="50" charset="-128"/>
            </a:endParaRPr>
          </a:p>
        </p:txBody>
      </p:sp>
      <p:sp>
        <p:nvSpPr>
          <p:cNvPr id="69" name="円/楕円 68"/>
          <p:cNvSpPr/>
          <p:nvPr/>
        </p:nvSpPr>
        <p:spPr>
          <a:xfrm>
            <a:off x="3815999" y="3168000"/>
            <a:ext cx="1440000" cy="720000"/>
          </a:xfrm>
          <a:prstGeom prst="ellipse">
            <a:avLst/>
          </a:prstGeom>
          <a:ln>
            <a:solidFill>
              <a:schemeClr val="tx2"/>
            </a:solidFill>
          </a:ln>
          <a:effectLst>
            <a:glow rad="63500">
              <a:schemeClr val="accent1">
                <a:satMod val="175000"/>
                <a:alpha val="40000"/>
              </a:schemeClr>
            </a:glow>
          </a:effectLst>
        </p:spPr>
        <p:style>
          <a:lnRef idx="2">
            <a:schemeClr val="dk1"/>
          </a:lnRef>
          <a:fillRef idx="1">
            <a:schemeClr val="lt1"/>
          </a:fillRef>
          <a:effectRef idx="0">
            <a:schemeClr val="dk1"/>
          </a:effectRef>
          <a:fontRef idx="minor">
            <a:schemeClr val="dk1"/>
          </a:fontRef>
        </p:style>
        <p:txBody>
          <a:bodyPr wrap="none" lIns="36000" tIns="36000" rIns="36000" bIns="36000" rtlCol="0" anchor="ctr"/>
          <a:lstStyle/>
          <a:p>
            <a:pPr algn="ctr"/>
            <a:r>
              <a:rPr kumimoji="1" lang="ja-JP" altLang="en-US" sz="1600" dirty="0">
                <a:solidFill>
                  <a:schemeClr val="tx1"/>
                </a:solidFill>
                <a:latin typeface="BIZ UDPゴシック" panose="020B0400000000000000" pitchFamily="50" charset="-128"/>
                <a:ea typeface="BIZ UDPゴシック" panose="020B0400000000000000" pitchFamily="50" charset="-128"/>
              </a:rPr>
              <a:t>全項目数</a:t>
            </a:r>
            <a:endParaRPr kumimoji="1" lang="en-US" altLang="ja-JP" sz="1600" dirty="0">
              <a:solidFill>
                <a:schemeClr val="tx1"/>
              </a:solidFill>
              <a:latin typeface="BIZ UDPゴシック" panose="020B0400000000000000" pitchFamily="50" charset="-128"/>
              <a:ea typeface="BIZ UDPゴシック" panose="020B0400000000000000" pitchFamily="50" charset="-128"/>
            </a:endParaRPr>
          </a:p>
          <a:p>
            <a:pPr algn="ctr"/>
            <a:r>
              <a:rPr lang="en-US" altLang="ja-JP" sz="1600" smtClean="0">
                <a:solidFill>
                  <a:schemeClr val="tx1"/>
                </a:solidFill>
                <a:latin typeface="BIZ UDPゴシック" panose="020B0400000000000000" pitchFamily="50" charset="-128"/>
                <a:ea typeface="BIZ UDPゴシック" panose="020B0400000000000000" pitchFamily="50" charset="-128"/>
              </a:rPr>
              <a:t>138</a:t>
            </a:r>
            <a:endParaRPr kumimoji="1" lang="ja-JP" altLang="en-US" sz="1600" dirty="0">
              <a:solidFill>
                <a:schemeClr val="tx1"/>
              </a:solidFill>
              <a:latin typeface="BIZ UDPゴシック" panose="020B0400000000000000" pitchFamily="50" charset="-128"/>
              <a:ea typeface="BIZ UDPゴシック" panose="020B0400000000000000" pitchFamily="50" charset="-128"/>
            </a:endParaRPr>
          </a:p>
        </p:txBody>
      </p:sp>
      <p:sp>
        <p:nvSpPr>
          <p:cNvPr id="20" name="テキスト ボックス 19"/>
          <p:cNvSpPr txBox="1"/>
          <p:nvPr/>
        </p:nvSpPr>
        <p:spPr>
          <a:xfrm>
            <a:off x="360000" y="72000"/>
            <a:ext cx="8676000" cy="432000"/>
          </a:xfrm>
          <a:prstGeom prst="rect">
            <a:avLst/>
          </a:prstGeom>
          <a:noFill/>
        </p:spPr>
        <p:txBody>
          <a:bodyPr wrap="none" lIns="36000" tIns="36000" rIns="36000" bIns="36000" rtlCol="0">
            <a:noAutofit/>
          </a:bodyPr>
          <a:lstStyle/>
          <a:p>
            <a:r>
              <a:rPr lang="en-US" altLang="ja-JP" sz="2400" dirty="0">
                <a:latin typeface="BIZ UDPゴシック" panose="020B0400000000000000" pitchFamily="50" charset="-128"/>
                <a:ea typeface="BIZ UDPゴシック" panose="020B0400000000000000" pitchFamily="50" charset="-128"/>
              </a:rPr>
              <a:t>2</a:t>
            </a:r>
            <a:r>
              <a:rPr lang="ja-JP" altLang="en-US" sz="2400" dirty="0" err="1" smtClean="0">
                <a:latin typeface="BIZ UDPゴシック" panose="020B0400000000000000" pitchFamily="50" charset="-128"/>
                <a:ea typeface="BIZ UDPゴシック" panose="020B0400000000000000" pitchFamily="50" charset="-128"/>
              </a:rPr>
              <a:t>．</a:t>
            </a:r>
            <a:r>
              <a:rPr lang="ja-JP" altLang="en-US" sz="2400" dirty="0">
                <a:latin typeface="BIZ UDPゴシック" panose="020B0400000000000000" pitchFamily="50" charset="-128"/>
                <a:ea typeface="BIZ UDPゴシック" panose="020B0400000000000000" pitchFamily="50" charset="-128"/>
              </a:rPr>
              <a:t>改革</a:t>
            </a:r>
            <a:r>
              <a:rPr lang="ja-JP" altLang="en-US" sz="2400" dirty="0" smtClean="0">
                <a:latin typeface="BIZ UDPゴシック" panose="020B0400000000000000" pitchFamily="50" charset="-128"/>
                <a:ea typeface="BIZ UDPゴシック" panose="020B0400000000000000" pitchFamily="50" charset="-128"/>
              </a:rPr>
              <a:t>の対象の拡大　</a:t>
            </a:r>
            <a:r>
              <a:rPr lang="ja-JP" altLang="en-US" sz="2800" dirty="0">
                <a:latin typeface="BIZ UDPゴシック" panose="020B0400000000000000" pitchFamily="50" charset="-128"/>
                <a:ea typeface="BIZ UDPゴシック" panose="020B0400000000000000" pitchFamily="50" charset="-128"/>
                <a:cs typeface="メイリオ" panose="020B0604030504040204" pitchFamily="50" charset="-128"/>
              </a:rPr>
              <a:t> </a:t>
            </a:r>
            <a:r>
              <a:rPr lang="ja-JP" altLang="en-US" sz="2000" dirty="0" smtClean="0">
                <a:latin typeface="BIZ UDPゴシック" panose="020B0400000000000000" pitchFamily="50" charset="-128"/>
                <a:ea typeface="BIZ UDPゴシック" panose="020B0400000000000000" pitchFamily="50" charset="-128"/>
                <a:cs typeface="メイリオ" panose="020B0604030504040204" pitchFamily="50" charset="-128"/>
              </a:rPr>
              <a:t>～“</a:t>
            </a:r>
            <a:r>
              <a:rPr lang="en-US" altLang="ja-JP" sz="2000" dirty="0" smtClean="0">
                <a:latin typeface="BIZ UDPゴシック" panose="020B0400000000000000" pitchFamily="50" charset="-128"/>
                <a:ea typeface="BIZ UDPゴシック" panose="020B0400000000000000" pitchFamily="50" charset="-128"/>
                <a:cs typeface="メイリオ" panose="020B0604030504040204" pitchFamily="50" charset="-128"/>
              </a:rPr>
              <a:t>WHAT</a:t>
            </a:r>
            <a:r>
              <a:rPr lang="ja-JP" altLang="en-US" sz="2000" dirty="0" smtClean="0">
                <a:latin typeface="BIZ UDPゴシック" panose="020B0400000000000000" pitchFamily="50" charset="-128"/>
                <a:ea typeface="BIZ UDPゴシック" panose="020B0400000000000000" pitchFamily="50" charset="-128"/>
                <a:cs typeface="メイリオ" panose="020B0604030504040204" pitchFamily="50" charset="-128"/>
              </a:rPr>
              <a:t>”　</a:t>
            </a:r>
            <a:r>
              <a:rPr lang="en-US" altLang="ja-JP" sz="2000" dirty="0" smtClean="0">
                <a:latin typeface="BIZ UDPゴシック" panose="020B0400000000000000" pitchFamily="50" charset="-128"/>
                <a:ea typeface="BIZ UDPゴシック" panose="020B0400000000000000" pitchFamily="50" charset="-128"/>
                <a:cs typeface="メイリオ" panose="020B0604030504040204" pitchFamily="50" charset="-128"/>
              </a:rPr>
              <a:t>2022</a:t>
            </a:r>
            <a:r>
              <a:rPr lang="ja-JP" altLang="en-US" sz="2000" dirty="0" smtClean="0">
                <a:latin typeface="BIZ UDPゴシック" panose="020B0400000000000000" pitchFamily="50" charset="-128"/>
                <a:ea typeface="BIZ UDPゴシック" panose="020B0400000000000000" pitchFamily="50" charset="-128"/>
                <a:cs typeface="メイリオ" panose="020B0604030504040204" pitchFamily="50" charset="-128"/>
              </a:rPr>
              <a:t>年の大阪市の取組</a:t>
            </a:r>
            <a:endParaRPr lang="en-US" altLang="ja-JP" sz="2000" dirty="0">
              <a:latin typeface="BIZ UDPゴシック" panose="020B0400000000000000" pitchFamily="50" charset="-128"/>
              <a:ea typeface="BIZ UDPゴシック" panose="020B0400000000000000" pitchFamily="50" charset="-128"/>
            </a:endParaRPr>
          </a:p>
        </p:txBody>
      </p:sp>
      <p:sp>
        <p:nvSpPr>
          <p:cNvPr id="21" name="スライド番号プレースホルダー 3"/>
          <p:cNvSpPr txBox="1">
            <a:spLocks/>
          </p:cNvSpPr>
          <p:nvPr/>
        </p:nvSpPr>
        <p:spPr>
          <a:xfrm>
            <a:off x="8640000" y="6552000"/>
            <a:ext cx="432000" cy="288000"/>
          </a:xfrm>
          <a:prstGeom prst="rect">
            <a:avLst/>
          </a:prstGeom>
        </p:spPr>
        <p:txBody>
          <a:bodyPr vert="horz" lIns="36000" tIns="36000" rIns="36000" bIns="36000" rtlCol="0" anchor="ctr"/>
          <a:lstStyle>
            <a:defPPr>
              <a:defRPr lang="ja-JP"/>
            </a:defPPr>
            <a:lvl1pPr marL="0" algn="r" defTabSz="914400" rtl="0" eaLnBrk="1" latinLnBrk="0" hangingPunct="1">
              <a:defRPr kumimoji="1" sz="14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138CA411-231B-42B9-AF63-97A64194AA60}" type="slidenum">
              <a:rPr lang="ja-JP" altLang="en-US" smtClean="0"/>
              <a:pPr/>
              <a:t>46</a:t>
            </a:fld>
            <a:endParaRPr lang="ja-JP" altLang="en-US" dirty="0"/>
          </a:p>
        </p:txBody>
      </p:sp>
    </p:spTree>
    <p:extLst>
      <p:ext uri="{BB962C8B-B14F-4D97-AF65-F5344CB8AC3E}">
        <p14:creationId xmlns:p14="http://schemas.microsoft.com/office/powerpoint/2010/main" val="419255972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正方形/長方形 10">
            <a:extLst>
              <a:ext uri="{FF2B5EF4-FFF2-40B4-BE49-F238E27FC236}">
                <a16:creationId xmlns:a16="http://schemas.microsoft.com/office/drawing/2014/main" id="{788AAE5C-B5F3-96C4-C908-5395EE7BF20B}"/>
              </a:ext>
            </a:extLst>
          </p:cNvPr>
          <p:cNvSpPr/>
          <p:nvPr/>
        </p:nvSpPr>
        <p:spPr>
          <a:xfrm>
            <a:off x="116989" y="2276908"/>
            <a:ext cx="4450061" cy="4318088"/>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tabLst/>
              <a:defRPr/>
            </a:pPr>
            <a:endParaRPr kumimoji="1" lang="ja-JP" altLang="en-US" sz="12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p:txBody>
      </p:sp>
      <p:sp>
        <p:nvSpPr>
          <p:cNvPr id="27" name="正方形/長方形 26"/>
          <p:cNvSpPr/>
          <p:nvPr/>
        </p:nvSpPr>
        <p:spPr>
          <a:xfrm>
            <a:off x="4084139" y="345860"/>
            <a:ext cx="5012311" cy="2181480"/>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p:txBody>
      </p:sp>
      <p:sp>
        <p:nvSpPr>
          <p:cNvPr id="4" name="テキスト ボックス 3"/>
          <p:cNvSpPr txBox="1"/>
          <p:nvPr/>
        </p:nvSpPr>
        <p:spPr>
          <a:xfrm>
            <a:off x="72000" y="0"/>
            <a:ext cx="518224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sng"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大阪市の改革取組リスト　</a:t>
            </a:r>
            <a:r>
              <a:rPr kumimoji="1" lang="en-US" altLang="ja-JP" sz="1600" b="1" i="0" u="sng"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a:t>
            </a:r>
            <a:r>
              <a:rPr kumimoji="1" lang="ja-JP" altLang="en-US" sz="1600" b="1" i="0" u="sng"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４象限整理表</a:t>
            </a:r>
            <a:r>
              <a:rPr kumimoji="1" lang="en-US" altLang="ja-JP" sz="1600" b="1" i="0" u="sng"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a:t>
            </a:r>
          </a:p>
        </p:txBody>
      </p:sp>
      <p:sp>
        <p:nvSpPr>
          <p:cNvPr id="65" name="正方形/長方形 64"/>
          <p:cNvSpPr/>
          <p:nvPr/>
        </p:nvSpPr>
        <p:spPr>
          <a:xfrm>
            <a:off x="6946519" y="77579"/>
            <a:ext cx="1939996" cy="193107"/>
          </a:xfrm>
          <a:prstGeom prst="rect">
            <a:avLst/>
          </a:prstGeom>
          <a:solidFill>
            <a:srgbClr val="83D3FE"/>
          </a:solid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marL="0" marR="0" lvl="0" indent="0" algn="ctr" defTabSz="914400" rtl="0" eaLnBrk="1" fontAlgn="auto" latinLnBrk="0" hangingPunct="1">
              <a:lnSpc>
                <a:spcPts val="900"/>
              </a:lnSpc>
              <a:spcBef>
                <a:spcPts val="0"/>
              </a:spcBef>
              <a:spcAft>
                <a:spcPts val="0"/>
              </a:spcAft>
              <a:buClrTx/>
              <a:buSzTx/>
              <a:buFontTx/>
              <a:buNone/>
              <a:tabLst/>
              <a:defRPr/>
            </a:pPr>
            <a:r>
              <a:rPr kumimoji="1" lang="ja-JP" altLang="en-US" sz="800" b="0" i="0" u="none" strike="noStrike" kern="1200" cap="none" spc="0" normalizeH="0" baseline="0" noProof="0" dirty="0" smtClean="0">
                <a:ln>
                  <a:noFill/>
                </a:ln>
                <a:solidFill>
                  <a:srgbClr val="FF0000"/>
                </a:solidFill>
                <a:effectLst/>
                <a:uLnTx/>
                <a:uFillTx/>
                <a:latin typeface="BIZ UDゴシック" panose="020B0400000000000000" pitchFamily="49" charset="-128"/>
                <a:ea typeface="BIZ UDゴシック" panose="020B0400000000000000" pitchFamily="49" charset="-128"/>
                <a:cs typeface="+mn-cs"/>
              </a:rPr>
              <a:t>府市</a:t>
            </a:r>
            <a:r>
              <a:rPr lang="ja-JP" altLang="en-US" sz="800" dirty="0">
                <a:solidFill>
                  <a:srgbClr val="FF0000"/>
                </a:solidFill>
                <a:latin typeface="BIZ UDゴシック" panose="020B0400000000000000" pitchFamily="49" charset="-128"/>
                <a:ea typeface="BIZ UDゴシック" panose="020B0400000000000000" pitchFamily="49" charset="-128"/>
              </a:rPr>
              <a:t>共通</a:t>
            </a:r>
            <a:r>
              <a:rPr kumimoji="1" lang="ja-JP" altLang="en-US" sz="800" b="0" i="0" u="none" strike="noStrike" kern="1200" cap="none" spc="0" normalizeH="0" baseline="0" noProof="0" dirty="0" smtClean="0">
                <a:ln>
                  <a:noFill/>
                </a:ln>
                <a:solidFill>
                  <a:srgbClr val="FF0000"/>
                </a:solidFill>
                <a:effectLst/>
                <a:uLnTx/>
                <a:uFillTx/>
                <a:latin typeface="BIZ UDゴシック" panose="020B0400000000000000" pitchFamily="49" charset="-128"/>
                <a:ea typeface="BIZ UDゴシック" panose="020B0400000000000000" pitchFamily="49" charset="-128"/>
                <a:cs typeface="+mn-cs"/>
              </a:rPr>
              <a:t>の取組</a:t>
            </a:r>
            <a:endParaRPr kumimoji="1" lang="en-US" altLang="ja-JP" sz="800" b="0" i="0" u="none" strike="noStrike" kern="1200" cap="none" spc="0" normalizeH="0" baseline="0" noProof="0" dirty="0">
              <a:ln>
                <a:noFill/>
              </a:ln>
              <a:solidFill>
                <a:srgbClr val="FF0000"/>
              </a:solidFill>
              <a:effectLst/>
              <a:uLnTx/>
              <a:uFillTx/>
              <a:latin typeface="BIZ UDゴシック" panose="020B0400000000000000" pitchFamily="49" charset="-128"/>
              <a:ea typeface="BIZ UDゴシック" panose="020B0400000000000000" pitchFamily="49" charset="-128"/>
              <a:cs typeface="+mn-cs"/>
            </a:endParaRPr>
          </a:p>
        </p:txBody>
      </p:sp>
      <p:sp>
        <p:nvSpPr>
          <p:cNvPr id="7" name="正方形/長方形 6"/>
          <p:cNvSpPr/>
          <p:nvPr/>
        </p:nvSpPr>
        <p:spPr>
          <a:xfrm>
            <a:off x="116990" y="354580"/>
            <a:ext cx="3916813" cy="1866487"/>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p:txBody>
      </p:sp>
      <p:sp>
        <p:nvSpPr>
          <p:cNvPr id="10" name="テキスト ボックス 9"/>
          <p:cNvSpPr txBox="1"/>
          <p:nvPr/>
        </p:nvSpPr>
        <p:spPr>
          <a:xfrm>
            <a:off x="96908" y="335406"/>
            <a:ext cx="3943398"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Ｃ </a:t>
            </a:r>
            <a:r>
              <a:rPr kumimoji="1" lang="ja-JP" altLang="en-US" sz="1000" b="1" i="0" u="sng"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インフラ戦略</a:t>
            </a:r>
            <a:r>
              <a:rPr kumimoji="1" lang="ja-JP" altLang="en-US" sz="800" b="1" i="0" u="sng"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（民営化・資産売却）</a:t>
            </a:r>
            <a:r>
              <a:rPr kumimoji="1" lang="ja-JP" altLang="en-US" sz="1000" b="1" i="0" u="sng"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１３項目</a:t>
            </a:r>
            <a:endParaRPr kumimoji="1" lang="en-US" altLang="ja-JP" sz="1000" b="1" i="0" u="sng"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p:txBody>
      </p:sp>
      <p:sp>
        <p:nvSpPr>
          <p:cNvPr id="24" name="角丸四角形 23"/>
          <p:cNvSpPr/>
          <p:nvPr/>
        </p:nvSpPr>
        <p:spPr>
          <a:xfrm>
            <a:off x="204601" y="1447561"/>
            <a:ext cx="1926985" cy="437944"/>
          </a:xfrm>
          <a:prstGeom prst="roundRect">
            <a:avLst>
              <a:gd name="adj" fmla="val 10082"/>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6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＜４．経営形態（ごみ）＞</a:t>
            </a:r>
          </a:p>
          <a:p>
            <a:pPr marL="93663" marR="0" lvl="0" indent="-93663" algn="l"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(101) </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家庭系ごみ収集輸送事業の新たな経営形態への移行</a:t>
            </a:r>
            <a:r>
              <a:rPr kumimoji="1" lang="ja-JP" altLang="en-US" sz="600" b="0" i="0" u="sng"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、焼却処理事業の一部事務組合設立・一部民間活用</a:t>
            </a:r>
          </a:p>
        </p:txBody>
      </p:sp>
      <p:sp>
        <p:nvSpPr>
          <p:cNvPr id="39" name="角丸四角形 38"/>
          <p:cNvSpPr/>
          <p:nvPr/>
        </p:nvSpPr>
        <p:spPr>
          <a:xfrm>
            <a:off x="204600" y="608496"/>
            <a:ext cx="1934357" cy="250598"/>
          </a:xfrm>
          <a:prstGeom prst="roundRect">
            <a:avLst>
              <a:gd name="adj" fmla="val 13542"/>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6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＜１．経営形態（地下鉄）＞</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(97) </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地下鉄事業の民営化</a:t>
            </a:r>
          </a:p>
        </p:txBody>
      </p:sp>
      <p:sp>
        <p:nvSpPr>
          <p:cNvPr id="40" name="角丸四角形 39"/>
          <p:cNvSpPr/>
          <p:nvPr/>
        </p:nvSpPr>
        <p:spPr>
          <a:xfrm>
            <a:off x="204600" y="886527"/>
            <a:ext cx="1934357" cy="300306"/>
          </a:xfrm>
          <a:prstGeom prst="roundRect">
            <a:avLst>
              <a:gd name="adj" fmla="val 6731"/>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6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＜２．経営形態（バス）＞</a:t>
            </a:r>
            <a:endParaRPr kumimoji="1" lang="en-US" altLang="ja-JP" sz="6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(98)</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 市バス事業の黒字化</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(99) </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バス事業の民営化</a:t>
            </a:r>
          </a:p>
        </p:txBody>
      </p:sp>
      <p:sp>
        <p:nvSpPr>
          <p:cNvPr id="50" name="角丸四角形 49"/>
          <p:cNvSpPr/>
          <p:nvPr/>
        </p:nvSpPr>
        <p:spPr>
          <a:xfrm>
            <a:off x="2168917" y="1697282"/>
            <a:ext cx="1777182" cy="231766"/>
          </a:xfrm>
          <a:prstGeom prst="roundRect">
            <a:avLst>
              <a:gd name="adj" fmla="val 0"/>
            </a:avLst>
          </a:prstGeom>
          <a:solidFill>
            <a:srgbClr val="83D3FE"/>
          </a:solid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6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＜９．府市連携（組織統合）＞</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(108)</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 </a:t>
            </a:r>
            <a:r>
              <a:rPr kumimoji="1" lang="zh-CN"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府営港湾／市営港湾</a:t>
            </a:r>
            <a:endPar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p:txBody>
      </p:sp>
      <p:sp>
        <p:nvSpPr>
          <p:cNvPr id="55" name="角丸四角形 54"/>
          <p:cNvSpPr/>
          <p:nvPr/>
        </p:nvSpPr>
        <p:spPr>
          <a:xfrm>
            <a:off x="2148336" y="1936404"/>
            <a:ext cx="1935804" cy="193336"/>
          </a:xfrm>
          <a:prstGeom prst="roundRect">
            <a:avLst>
              <a:gd name="adj" fmla="val 4246"/>
            </a:avLst>
          </a:prstGeom>
          <a:noFill/>
          <a:ln w="6350">
            <a:noFill/>
            <a:prstDash val="sysDash"/>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(109) </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密集住宅市街地整備の推進 </a:t>
            </a:r>
          </a:p>
        </p:txBody>
      </p:sp>
      <p:sp>
        <p:nvSpPr>
          <p:cNvPr id="57" name="角丸四角形 56"/>
          <p:cNvSpPr/>
          <p:nvPr/>
        </p:nvSpPr>
        <p:spPr>
          <a:xfrm>
            <a:off x="205834" y="1915745"/>
            <a:ext cx="1922173" cy="250599"/>
          </a:xfrm>
          <a:prstGeom prst="roundRect">
            <a:avLst>
              <a:gd name="adj" fmla="val 13035"/>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6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＜５．経営形態（下水道）＞</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(102) </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下水道事業の経営形態の見直し</a:t>
            </a:r>
          </a:p>
        </p:txBody>
      </p:sp>
      <p:sp>
        <p:nvSpPr>
          <p:cNvPr id="64" name="角丸四角形 63"/>
          <p:cNvSpPr/>
          <p:nvPr/>
        </p:nvSpPr>
        <p:spPr>
          <a:xfrm>
            <a:off x="2176206" y="598453"/>
            <a:ext cx="1777182" cy="280653"/>
          </a:xfrm>
          <a:prstGeom prst="roundRect">
            <a:avLst>
              <a:gd name="adj" fmla="val 12026"/>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6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＜６．経営形態（幼稚園・保育所）＞</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(103) </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幼稚園・保育所の民営化</a:t>
            </a:r>
          </a:p>
        </p:txBody>
      </p:sp>
      <p:sp>
        <p:nvSpPr>
          <p:cNvPr id="79" name="角丸四角形 78"/>
          <p:cNvSpPr/>
          <p:nvPr/>
        </p:nvSpPr>
        <p:spPr>
          <a:xfrm>
            <a:off x="204601" y="1218619"/>
            <a:ext cx="1926985" cy="202054"/>
          </a:xfrm>
          <a:prstGeom prst="roundRect">
            <a:avLst>
              <a:gd name="adj" fmla="val 10300"/>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6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＜３．経営形態（水道）＞</a:t>
            </a:r>
            <a:endParaRPr kumimoji="1" lang="en-US" altLang="ja-JP" sz="6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(100) </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水道事業の民営化</a:t>
            </a:r>
          </a:p>
        </p:txBody>
      </p:sp>
      <p:sp>
        <p:nvSpPr>
          <p:cNvPr id="80" name="角丸四角形 79"/>
          <p:cNvSpPr/>
          <p:nvPr/>
        </p:nvSpPr>
        <p:spPr>
          <a:xfrm>
            <a:off x="2165453" y="903223"/>
            <a:ext cx="1793115" cy="511895"/>
          </a:xfrm>
          <a:prstGeom prst="roundRect">
            <a:avLst>
              <a:gd name="adj" fmla="val 8450"/>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6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＜７．政策の刷新（インフラ整備）＞  </a:t>
            </a:r>
            <a:endParaRPr kumimoji="1" lang="en-US" altLang="ja-JP" sz="6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a:p>
            <a:pPr marL="93663" marR="0" lvl="0" indent="-93663" algn="l"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(104) </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大阪駅地下駅化（東海道緯線支線地下化事業、新駅設置事業）</a:t>
            </a:r>
            <a:endPar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(105) </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なにわ筋線</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(106) </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淀川左岸線の延伸</a:t>
            </a:r>
            <a:endParaRPr kumimoji="1" lang="en-US" altLang="ja-JP" sz="6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p:txBody>
      </p:sp>
      <p:sp>
        <p:nvSpPr>
          <p:cNvPr id="19" name="角丸四角形 18"/>
          <p:cNvSpPr/>
          <p:nvPr/>
        </p:nvSpPr>
        <p:spPr>
          <a:xfrm>
            <a:off x="4140000" y="612000"/>
            <a:ext cx="1548000" cy="250220"/>
          </a:xfrm>
          <a:prstGeom prst="roundRect">
            <a:avLst>
              <a:gd name="adj" fmla="val 0"/>
            </a:avLst>
          </a:prstGeom>
          <a:solidFill>
            <a:srgbClr val="83D3FE"/>
          </a:solid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6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＜１．府市連携（</a:t>
            </a:r>
            <a:r>
              <a:rPr kumimoji="1" lang="en-US" altLang="ja-JP" sz="6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G20</a:t>
            </a:r>
            <a:r>
              <a:rPr kumimoji="1" lang="ja-JP" altLang="en-US" sz="6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大阪サミット）＞</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(110) </a:t>
            </a:r>
            <a:r>
              <a:rPr kumimoji="1" lang="en-US" altLang="ja-JP" sz="600" b="0" i="0" u="sng"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2019</a:t>
            </a:r>
            <a:r>
              <a:rPr kumimoji="1" lang="ja-JP" altLang="en-US" sz="600" b="0" i="0" u="sng"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年 </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Ｇ</a:t>
            </a: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20</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大阪サミット</a:t>
            </a:r>
            <a:r>
              <a:rPr kumimoji="1" lang="ja-JP" altLang="en-US" sz="600" b="0" i="0" u="sng"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の</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開催</a:t>
            </a:r>
            <a:endParaRPr kumimoji="1" lang="ja-JP" altLang="en-US" sz="600" b="0" i="0" u="none" strike="sng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p:txBody>
      </p:sp>
      <p:sp>
        <p:nvSpPr>
          <p:cNvPr id="20" name="正方形/長方形 19"/>
          <p:cNvSpPr/>
          <p:nvPr/>
        </p:nvSpPr>
        <p:spPr>
          <a:xfrm>
            <a:off x="5723999" y="1188000"/>
            <a:ext cx="1656000" cy="684000"/>
          </a:xfrm>
          <a:prstGeom prst="rect">
            <a:avLst/>
          </a:prstGeom>
          <a:solidFill>
            <a:srgbClr val="83D3FE"/>
          </a:solid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6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＜８．府市連携（組織統合）＞</a:t>
            </a:r>
            <a:endPar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a:p>
            <a:pPr marL="85725" marR="0" lvl="0" indent="-85725" algn="l"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(120) </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大阪府立大学・大阪市立大学</a:t>
            </a:r>
            <a:endParaRPr kumimoji="1" lang="en-US" altLang="ja-JP" sz="600" b="0" i="0" u="none" strike="sng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a:p>
            <a:pPr marL="85725" marR="0" lvl="0" indent="-85725" algn="l"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(121) </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大阪観光</a:t>
            </a:r>
            <a:r>
              <a:rPr kumimoji="1" lang="ja-JP" altLang="en-US" sz="600" b="0" i="0" u="none" strike="noStrike" kern="1200" cap="none" spc="0" normalizeH="0" baseline="0" noProof="0" dirty="0" smtClean="0">
                <a:ln>
                  <a:noFill/>
                </a:ln>
                <a:solidFill>
                  <a:schemeClr val="tx1"/>
                </a:solidFill>
                <a:effectLst/>
                <a:uLnTx/>
                <a:uFillTx/>
                <a:latin typeface="BIZ UDゴシック" panose="020B0400000000000000" pitchFamily="49" charset="-128"/>
                <a:ea typeface="BIZ UDゴシック" panose="020B0400000000000000" pitchFamily="49" charset="-128"/>
                <a:cs typeface="+mn-cs"/>
              </a:rPr>
              <a:t>局の</a:t>
            </a:r>
            <a:r>
              <a:rPr lang="ja-JP" altLang="en-US" sz="600" dirty="0">
                <a:solidFill>
                  <a:schemeClr val="tx1"/>
                </a:solidFill>
                <a:latin typeface="BIZ UDゴシック" panose="020B0400000000000000" pitchFamily="49" charset="-128"/>
                <a:ea typeface="BIZ UDゴシック" panose="020B0400000000000000" pitchFamily="49" charset="-128"/>
              </a:rPr>
              <a:t>設立</a:t>
            </a:r>
            <a:endPar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a:p>
            <a:pPr marL="85725" marR="0" lvl="0" indent="-85725" algn="l"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(122)</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 </a:t>
            </a:r>
            <a:r>
              <a:rPr kumimoji="1" lang="zh-TW"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大阪府立産業技術研究所／大阪市立工業研究所</a:t>
            </a:r>
            <a:endParaRPr kumimoji="1" lang="en-US" altLang="zh-TW"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a:p>
            <a:pPr marL="85725" marR="0" lvl="0" indent="-85725" algn="l"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(123)</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 大阪産業振興機構／大阪市都市型産業振興センター</a:t>
            </a:r>
            <a:endPar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p:txBody>
      </p:sp>
      <p:sp>
        <p:nvSpPr>
          <p:cNvPr id="21" name="正方形/長方形 20"/>
          <p:cNvSpPr/>
          <p:nvPr/>
        </p:nvSpPr>
        <p:spPr>
          <a:xfrm>
            <a:off x="7415999" y="612000"/>
            <a:ext cx="1620000" cy="576000"/>
          </a:xfrm>
          <a:prstGeom prst="rect">
            <a:avLst/>
          </a:prstGeom>
          <a:solidFill>
            <a:srgbClr val="83D3FE"/>
          </a:solid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6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a:t>
            </a:r>
            <a:r>
              <a:rPr kumimoji="1" lang="en-US" altLang="ja-JP" sz="6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10</a:t>
            </a:r>
            <a:r>
              <a:rPr kumimoji="1" lang="ja-JP" altLang="en-US" sz="600" b="1" i="0" u="none" strike="noStrike" kern="1200" cap="none" spc="0" normalizeH="0" baseline="0" noProof="0" dirty="0" err="1">
                <a:ln>
                  <a:noFill/>
                </a:ln>
                <a:solidFill>
                  <a:schemeClr val="tx1"/>
                </a:solidFill>
                <a:effectLst/>
                <a:uLnTx/>
                <a:uFillTx/>
                <a:latin typeface="BIZ UDゴシック" panose="020B0400000000000000" pitchFamily="49" charset="-128"/>
                <a:ea typeface="BIZ UDゴシック" panose="020B0400000000000000" pitchFamily="49" charset="-128"/>
                <a:cs typeface="+mn-cs"/>
              </a:rPr>
              <a:t>．</a:t>
            </a:r>
            <a:r>
              <a:rPr kumimoji="1" lang="ja-JP" altLang="en-US" sz="6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府市連携</a:t>
            </a:r>
            <a:r>
              <a:rPr kumimoji="1" lang="en-US" altLang="ja-JP" sz="6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a:t>
            </a:r>
            <a:r>
              <a:rPr kumimoji="1" lang="ja-JP" altLang="en-US" sz="6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事業連携</a:t>
            </a:r>
            <a:r>
              <a:rPr kumimoji="1" lang="en-US" altLang="ja-JP" sz="6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a:t>
            </a:r>
            <a:r>
              <a:rPr kumimoji="1" lang="ja-JP" altLang="en-US" sz="6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a:t>
            </a:r>
          </a:p>
          <a:p>
            <a:pPr marL="85725" marR="0" lvl="0" indent="-85725" algn="l"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(129) </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大阪府立中之島図書館・大阪市中央公会堂の連携</a:t>
            </a:r>
            <a:endPar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a:p>
            <a:pPr marL="85725" marR="0" lvl="0" indent="-85725" algn="l"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(130) </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府市文化振興会議・アーツカウンシル部会の設置</a:t>
            </a:r>
            <a:endPar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a:p>
            <a:pPr marL="85725" marR="0" lvl="0" indent="-85725" algn="l"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(131) </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都市魅力に関するイベントの開催</a:t>
            </a:r>
            <a:endPar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p:txBody>
      </p:sp>
      <p:sp>
        <p:nvSpPr>
          <p:cNvPr id="22" name="正方形/長方形 21"/>
          <p:cNvSpPr/>
          <p:nvPr/>
        </p:nvSpPr>
        <p:spPr>
          <a:xfrm>
            <a:off x="4140000" y="900000"/>
            <a:ext cx="1548000" cy="252000"/>
          </a:xfrm>
          <a:prstGeom prst="rect">
            <a:avLst/>
          </a:prstGeom>
          <a:solidFill>
            <a:srgbClr val="83D3FE"/>
          </a:solid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6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＜２．府市連携（万博）＞</a:t>
            </a:r>
            <a:endParaRPr kumimoji="1" lang="en-US" altLang="ja-JP" sz="6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a:p>
            <a:pPr marL="85725" marR="0" lvl="0" indent="-85725" algn="l"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(111)</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 万博開催に向けた取組</a:t>
            </a:r>
            <a:endPar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p:txBody>
      </p:sp>
      <p:sp>
        <p:nvSpPr>
          <p:cNvPr id="23" name="角丸四角形 22"/>
          <p:cNvSpPr/>
          <p:nvPr/>
        </p:nvSpPr>
        <p:spPr>
          <a:xfrm>
            <a:off x="2177920" y="1443865"/>
            <a:ext cx="1768179" cy="221316"/>
          </a:xfrm>
          <a:prstGeom prst="roundRect">
            <a:avLst>
              <a:gd name="adj" fmla="val 0"/>
            </a:avLst>
          </a:prstGeom>
          <a:solidFill>
            <a:srgbClr val="83D3FE"/>
          </a:solid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600" b="1" i="0" u="sng"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＜８．府市連携（スマートシティ）＞</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0" i="0" u="sng"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(107) </a:t>
            </a:r>
            <a:r>
              <a:rPr kumimoji="1" lang="ja-JP" altLang="en-US" sz="600" b="0" i="0" u="sng"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スマートシティ戦略の推進</a:t>
            </a:r>
            <a:endParaRPr kumimoji="1" lang="ja-JP" altLang="en-US" sz="600" b="0" i="0" u="sng" strike="sng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p:txBody>
      </p:sp>
      <p:sp>
        <p:nvSpPr>
          <p:cNvPr id="25" name="角丸四角形 24"/>
          <p:cNvSpPr/>
          <p:nvPr/>
        </p:nvSpPr>
        <p:spPr>
          <a:xfrm>
            <a:off x="4140000" y="1764000"/>
            <a:ext cx="1548000" cy="252000"/>
          </a:xfrm>
          <a:prstGeom prst="roundRect">
            <a:avLst>
              <a:gd name="adj" fmla="val 0"/>
            </a:avLst>
          </a:prstGeom>
          <a:solidFill>
            <a:srgbClr val="83D3FE"/>
          </a:solid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600" b="1" i="0" u="sng"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＜５．府市連携（スーパーシティ）＞</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0" i="0" u="sng"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(114) </a:t>
            </a:r>
            <a:r>
              <a:rPr kumimoji="1" lang="ja-JP" altLang="en-US" sz="600" b="0" i="0" u="sng"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スーパーシティ構想</a:t>
            </a:r>
            <a:endParaRPr kumimoji="1" lang="ja-JP" altLang="en-US" sz="600" b="0" i="0" u="sng" strike="sng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p:txBody>
      </p:sp>
      <p:sp>
        <p:nvSpPr>
          <p:cNvPr id="26" name="角丸四角形 25"/>
          <p:cNvSpPr/>
          <p:nvPr/>
        </p:nvSpPr>
        <p:spPr>
          <a:xfrm>
            <a:off x="4140000" y="1476000"/>
            <a:ext cx="1548000" cy="252000"/>
          </a:xfrm>
          <a:prstGeom prst="roundRect">
            <a:avLst>
              <a:gd name="adj" fmla="val 0"/>
            </a:avLst>
          </a:prstGeom>
          <a:solidFill>
            <a:srgbClr val="83D3FE"/>
          </a:solid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600" b="1" i="0" u="sng"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＜４．府市連携（国際金融都市）＞</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0" i="0" u="sng"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(113) </a:t>
            </a:r>
            <a:r>
              <a:rPr kumimoji="1" lang="ja-JP" altLang="en-US" sz="600" b="0" i="0" u="sng"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国際金融都市実現に向けた取組</a:t>
            </a:r>
            <a:endParaRPr kumimoji="1" lang="ja-JP" altLang="en-US" sz="600" b="0" i="0" u="sng" strike="sng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p:txBody>
      </p:sp>
      <p:sp>
        <p:nvSpPr>
          <p:cNvPr id="28" name="テキスト ボックス 27"/>
          <p:cNvSpPr txBox="1"/>
          <p:nvPr/>
        </p:nvSpPr>
        <p:spPr>
          <a:xfrm>
            <a:off x="4104685" y="354580"/>
            <a:ext cx="3167530"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Ｄ </a:t>
            </a:r>
            <a:r>
              <a:rPr kumimoji="1" lang="ja-JP" altLang="en-US" sz="1000" b="1" i="0" u="sng"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成長戦略</a:t>
            </a:r>
            <a:r>
              <a:rPr kumimoji="1" lang="ja-JP" altLang="en-US" sz="800" b="1" i="0" u="sng"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　</a:t>
            </a:r>
            <a:r>
              <a:rPr kumimoji="1" lang="ja-JP" altLang="en-US" sz="1000" b="1" i="0" u="sng"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２９項目</a:t>
            </a:r>
            <a:endParaRPr kumimoji="1" lang="en-US" altLang="ja-JP" sz="1000" b="1" i="0" u="sng"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p:txBody>
      </p:sp>
      <p:sp>
        <p:nvSpPr>
          <p:cNvPr id="29" name="角丸四角形 28"/>
          <p:cNvSpPr/>
          <p:nvPr/>
        </p:nvSpPr>
        <p:spPr>
          <a:xfrm>
            <a:off x="4140000" y="2052000"/>
            <a:ext cx="1548000" cy="252000"/>
          </a:xfrm>
          <a:prstGeom prst="roundRect">
            <a:avLst>
              <a:gd name="adj" fmla="val 0"/>
            </a:avLst>
          </a:prstGeom>
          <a:solidFill>
            <a:srgbClr val="83D3FE"/>
          </a:solid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6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＜６．府市連携（特区制度）＞</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(115) </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特区制度の活用</a:t>
            </a:r>
            <a:endParaRPr kumimoji="1" lang="ja-JP" altLang="en-US" sz="600" b="0" i="0" u="none" strike="sng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p:txBody>
      </p:sp>
      <p:sp>
        <p:nvSpPr>
          <p:cNvPr id="30" name="角丸四角形 29"/>
          <p:cNvSpPr/>
          <p:nvPr/>
        </p:nvSpPr>
        <p:spPr>
          <a:xfrm>
            <a:off x="4140000" y="1188000"/>
            <a:ext cx="1548000" cy="252000"/>
          </a:xfrm>
          <a:prstGeom prst="roundRect">
            <a:avLst>
              <a:gd name="adj" fmla="val 0"/>
            </a:avLst>
          </a:prstGeom>
          <a:solidFill>
            <a:srgbClr val="83D3FE"/>
          </a:solid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6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＜３．府市連携（ＩＲ）＞</a:t>
            </a:r>
          </a:p>
          <a:p>
            <a:pPr marL="85725" marR="0" lvl="0" indent="-85725" algn="l"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(112) </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ＩＲ実現に向けた検討</a:t>
            </a:r>
            <a:endParaRPr kumimoji="1" lang="ja-JP" altLang="en-US" sz="600" b="0" i="0" u="none" strike="sng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p:txBody>
      </p:sp>
      <p:sp>
        <p:nvSpPr>
          <p:cNvPr id="31" name="角丸四角形 30"/>
          <p:cNvSpPr/>
          <p:nvPr/>
        </p:nvSpPr>
        <p:spPr>
          <a:xfrm>
            <a:off x="7415999" y="1223999"/>
            <a:ext cx="1620000" cy="972000"/>
          </a:xfrm>
          <a:prstGeom prst="roundRect">
            <a:avLst>
              <a:gd name="adj" fmla="val 4246"/>
            </a:avLst>
          </a:prstGeom>
          <a:noFill/>
          <a:ln w="6350">
            <a:noFill/>
            <a:prstDash val="sysDash"/>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(132) </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グローバルイノベーション創出支援</a:t>
            </a:r>
            <a:r>
              <a:rPr kumimoji="1" lang="ja-JP" altLang="en-US" sz="600" b="0" i="0" u="none" strike="noStrike" kern="1200" cap="none" spc="0" normalizeH="0" baseline="0" noProof="0" dirty="0" smtClean="0">
                <a:ln>
                  <a:noFill/>
                </a:ln>
                <a:solidFill>
                  <a:schemeClr val="tx1"/>
                </a:solidFill>
                <a:effectLst/>
                <a:uLnTx/>
                <a:uFillTx/>
                <a:latin typeface="BIZ UDゴシック" panose="020B0400000000000000" pitchFamily="49" charset="-128"/>
                <a:ea typeface="BIZ UDゴシック" panose="020B0400000000000000" pitchFamily="49" charset="-128"/>
                <a:cs typeface="+mn-cs"/>
              </a:rPr>
              <a:t>拠点（うめ</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きた）</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(133) </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エリアマネジメント活動促進制度の</a:t>
            </a:r>
            <a:r>
              <a:rPr kumimoji="1" lang="ja-JP" altLang="en-US" sz="600" b="0" i="0" u="none" strike="noStrike" kern="1200" cap="none" spc="0" normalizeH="0" baseline="0" noProof="0" dirty="0" smtClean="0">
                <a:ln>
                  <a:noFill/>
                </a:ln>
                <a:solidFill>
                  <a:schemeClr val="tx1"/>
                </a:solidFill>
                <a:effectLst/>
                <a:uLnTx/>
                <a:uFillTx/>
                <a:latin typeface="BIZ UDゴシック" panose="020B0400000000000000" pitchFamily="49" charset="-128"/>
                <a:ea typeface="BIZ UDゴシック" panose="020B0400000000000000" pitchFamily="49" charset="-128"/>
                <a:cs typeface="+mn-cs"/>
              </a:rPr>
              <a:t>創設（うめ</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きた）</a:t>
            </a:r>
            <a:endPar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(134) </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御堂筋のあり方の抜本的な見直し</a:t>
            </a:r>
            <a:endPar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0" i="0" u="sng"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(135)</a:t>
            </a:r>
            <a:r>
              <a:rPr kumimoji="1" lang="ja-JP" altLang="en-US" sz="600" b="0" i="0" u="sng"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 なんば駅周辺における空間再編</a:t>
            </a:r>
            <a:endParaRPr kumimoji="1" lang="en-US" altLang="ja-JP" sz="600" b="0" i="0" u="sng"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0" i="0" u="sng"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(136) </a:t>
            </a:r>
            <a:r>
              <a:rPr kumimoji="1" lang="ja-JP" altLang="en-US" sz="600" b="0" i="0" u="sng"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御堂筋道路空間再編</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0" i="0" u="sng"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(137)</a:t>
            </a:r>
            <a:r>
              <a:rPr kumimoji="1" lang="ja-JP" altLang="en-US" sz="600" b="0" i="0" u="sng"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 </a:t>
            </a:r>
            <a:r>
              <a:rPr kumimoji="1" lang="zh-TW" altLang="en-US" sz="600" b="0" i="0" u="sng"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中之島通歩行者空間化（公園化）</a:t>
            </a:r>
            <a:endParaRPr kumimoji="1" lang="en-US" altLang="ja-JP" sz="600" b="0" i="0" u="sng"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0" i="0" u="sng"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(138) </a:t>
            </a:r>
            <a:r>
              <a:rPr kumimoji="1" lang="ja-JP" altLang="en-US" sz="600" b="0" i="0" u="sng"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みんなで公園活用事業（パークファン）</a:t>
            </a:r>
          </a:p>
        </p:txBody>
      </p:sp>
      <p:sp>
        <p:nvSpPr>
          <p:cNvPr id="32" name="角丸四角形 31"/>
          <p:cNvSpPr/>
          <p:nvPr/>
        </p:nvSpPr>
        <p:spPr>
          <a:xfrm>
            <a:off x="5724000" y="1908000"/>
            <a:ext cx="1656000" cy="569385"/>
          </a:xfrm>
          <a:prstGeom prst="roundRect">
            <a:avLst>
              <a:gd name="adj" fmla="val 0"/>
            </a:avLst>
          </a:prstGeom>
          <a:solidFill>
            <a:srgbClr val="83D3FE"/>
          </a:solid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6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＜９．府市連携（戦略会議）＞</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(124) </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大阪府市都市魅力戦略推進会議</a:t>
            </a:r>
            <a:endPar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(125) </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大阪府市新大学構想会議</a:t>
            </a:r>
            <a:endPar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(126) </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大阪府市エネルギー戦略会議</a:t>
            </a:r>
            <a:endPar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(127) </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大阪府市医療戦略会議</a:t>
            </a:r>
            <a:endPar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(128) </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大阪府市規制改革会議</a:t>
            </a:r>
          </a:p>
        </p:txBody>
      </p:sp>
      <p:sp>
        <p:nvSpPr>
          <p:cNvPr id="5" name="テキスト ボックス 4">
            <a:extLst>
              <a:ext uri="{FF2B5EF4-FFF2-40B4-BE49-F238E27FC236}">
                <a16:creationId xmlns:a16="http://schemas.microsoft.com/office/drawing/2014/main" id="{8CD9A472-C9A4-1EA5-ABFD-942758A94FF1}"/>
              </a:ext>
            </a:extLst>
          </p:cNvPr>
          <p:cNvSpPr txBox="1"/>
          <p:nvPr/>
        </p:nvSpPr>
        <p:spPr>
          <a:xfrm>
            <a:off x="116990" y="2272305"/>
            <a:ext cx="4792508" cy="261610"/>
          </a:xfrm>
          <a:prstGeom prst="rect">
            <a:avLst/>
          </a:prstGeom>
          <a:noFill/>
        </p:spPr>
        <p:txBody>
          <a:bodyPr wrap="square" rtlCol="0">
            <a:spAutoFit/>
          </a:bodyPr>
          <a:lstStyle/>
          <a:p>
            <a:pPr marL="0" marR="0" lvl="0" indent="0" algn="l" defTabSz="914400" rtl="0" eaLnBrk="1" fontAlgn="auto" latinLnBrk="0" hangingPunct="1">
              <a:spcBef>
                <a:spcPts val="0"/>
              </a:spcBef>
              <a:spcAft>
                <a:spcPts val="0"/>
              </a:spcAft>
              <a:buClrTx/>
              <a:buSzTx/>
              <a:buFontTx/>
              <a:buNone/>
              <a:tabLst/>
              <a:defRPr/>
            </a:pPr>
            <a:r>
              <a:rPr kumimoji="1" lang="ja-JP" altLang="en-US" sz="105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Ａ </a:t>
            </a:r>
            <a:r>
              <a:rPr kumimoji="1" lang="ja-JP" altLang="en-US" sz="1050" b="1" i="0" u="sng"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いわゆる行政改革　　５２項目</a:t>
            </a:r>
            <a:endParaRPr kumimoji="1" lang="en-US" altLang="ja-JP" sz="1050" b="1" i="0" u="sng"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p:txBody>
      </p:sp>
      <p:sp>
        <p:nvSpPr>
          <p:cNvPr id="6" name="正方形/長方形 5">
            <a:extLst>
              <a:ext uri="{FF2B5EF4-FFF2-40B4-BE49-F238E27FC236}">
                <a16:creationId xmlns:a16="http://schemas.microsoft.com/office/drawing/2014/main" id="{D629F25E-9FD2-347D-E137-A3D2BBF19351}"/>
              </a:ext>
            </a:extLst>
          </p:cNvPr>
          <p:cNvSpPr/>
          <p:nvPr/>
        </p:nvSpPr>
        <p:spPr>
          <a:xfrm>
            <a:off x="1717177" y="5799343"/>
            <a:ext cx="1452975" cy="318063"/>
          </a:xfrm>
          <a:prstGeom prst="rect">
            <a:avLst/>
          </a:prstGeom>
          <a:solidFill>
            <a:srgbClr val="83D3FE"/>
          </a:solid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l" defTabSz="914400" rtl="0" eaLnBrk="1" fontAlgn="auto" latinLnBrk="0" hangingPunct="1">
              <a:spcBef>
                <a:spcPts val="0"/>
              </a:spcBef>
              <a:spcAft>
                <a:spcPts val="0"/>
              </a:spcAft>
              <a:buClrTx/>
              <a:buSzTx/>
              <a:buFontTx/>
              <a:buNone/>
              <a:tabLst/>
              <a:defRPr/>
            </a:pPr>
            <a:r>
              <a:rPr kumimoji="1" lang="ja-JP" altLang="en-US" sz="6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a:t>
            </a:r>
            <a:r>
              <a:rPr kumimoji="1" lang="en-US" altLang="ja-JP" sz="6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15</a:t>
            </a:r>
            <a:r>
              <a:rPr kumimoji="1" lang="ja-JP" altLang="en-US" sz="600" b="1" i="0" u="none" strike="noStrike" kern="1200" cap="none" spc="0" normalizeH="0" baseline="0" noProof="0" dirty="0" err="1">
                <a:ln>
                  <a:noFill/>
                </a:ln>
                <a:solidFill>
                  <a:schemeClr val="tx1"/>
                </a:solidFill>
                <a:effectLst/>
                <a:uLnTx/>
                <a:uFillTx/>
                <a:latin typeface="BIZ UDゴシック" panose="020B0400000000000000" pitchFamily="49" charset="-128"/>
                <a:ea typeface="BIZ UDゴシック" panose="020B0400000000000000" pitchFamily="49" charset="-128"/>
                <a:cs typeface="+mn-cs"/>
              </a:rPr>
              <a:t>．</a:t>
            </a:r>
            <a:r>
              <a:rPr kumimoji="1" lang="ja-JP" altLang="en-US" sz="6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府市連携（統合本部）＞</a:t>
            </a:r>
            <a:endParaRPr kumimoji="1" lang="en-US" altLang="ja-JP" sz="6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a:p>
            <a:pPr marL="85725" marR="0" lvl="0" indent="-85725" algn="l" defTabSz="914400" rtl="0" eaLnBrk="1" fontAlgn="auto" latinLnBrk="0" hangingPunct="1">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(39)</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 大阪府市統合本部・副首都推進本部</a:t>
            </a:r>
            <a:endPar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p:txBody>
      </p:sp>
      <p:sp>
        <p:nvSpPr>
          <p:cNvPr id="8" name="角丸四角形 16">
            <a:extLst>
              <a:ext uri="{FF2B5EF4-FFF2-40B4-BE49-F238E27FC236}">
                <a16:creationId xmlns:a16="http://schemas.microsoft.com/office/drawing/2014/main" id="{5D66B131-0081-0824-B177-3709F92C9F17}"/>
              </a:ext>
            </a:extLst>
          </p:cNvPr>
          <p:cNvSpPr/>
          <p:nvPr/>
        </p:nvSpPr>
        <p:spPr>
          <a:xfrm>
            <a:off x="1717840" y="5269614"/>
            <a:ext cx="1452974" cy="226360"/>
          </a:xfrm>
          <a:prstGeom prst="roundRect">
            <a:avLst>
              <a:gd name="adj" fmla="val 12605"/>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54000" rIns="36000" bIns="36000" rtlCol="0" anchor="ctr"/>
          <a:lstStyle/>
          <a:p>
            <a:pPr marL="0" marR="0" lvl="0" indent="0" algn="l" defTabSz="914400" rtl="0" eaLnBrk="1" fontAlgn="auto" latinLnBrk="0" hangingPunct="1">
              <a:spcBef>
                <a:spcPts val="0"/>
              </a:spcBef>
              <a:spcAft>
                <a:spcPts val="0"/>
              </a:spcAft>
              <a:buClrTx/>
              <a:buSzTx/>
              <a:buFontTx/>
              <a:buNone/>
              <a:tabLst/>
              <a:defRPr/>
            </a:pPr>
            <a:r>
              <a:rPr kumimoji="1" lang="ja-JP" altLang="en-US" sz="6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a:t>
            </a:r>
            <a:r>
              <a:rPr kumimoji="1" lang="en-US" altLang="ja-JP" sz="6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13</a:t>
            </a:r>
            <a:r>
              <a:rPr kumimoji="1" lang="ja-JP" altLang="en-US" sz="600" b="1" i="0" u="none" strike="noStrike" kern="1200" cap="none" spc="0" normalizeH="0" baseline="0" noProof="0" dirty="0" err="1">
                <a:ln>
                  <a:noFill/>
                </a:ln>
                <a:solidFill>
                  <a:schemeClr val="tx1"/>
                </a:solidFill>
                <a:effectLst/>
                <a:uLnTx/>
                <a:uFillTx/>
                <a:latin typeface="BIZ UDゴシック" panose="020B0400000000000000" pitchFamily="49" charset="-128"/>
                <a:ea typeface="BIZ UDゴシック" panose="020B0400000000000000" pitchFamily="49" charset="-128"/>
                <a:cs typeface="+mn-cs"/>
              </a:rPr>
              <a:t>．</a:t>
            </a:r>
            <a:r>
              <a:rPr kumimoji="1" lang="en-US" altLang="ja-JP" sz="6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ICT</a:t>
            </a:r>
            <a:r>
              <a:rPr kumimoji="1" lang="ja-JP" altLang="en-US" sz="6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の徹底活用＞</a:t>
            </a:r>
            <a:endPar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914400" rtl="0" eaLnBrk="1" fontAlgn="auto" latinLnBrk="0" hangingPunct="1">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(37) ICT</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の徹底活用</a:t>
            </a:r>
            <a:endPar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p:txBody>
      </p:sp>
      <p:sp>
        <p:nvSpPr>
          <p:cNvPr id="9" name="角丸四角形 16">
            <a:extLst>
              <a:ext uri="{FF2B5EF4-FFF2-40B4-BE49-F238E27FC236}">
                <a16:creationId xmlns:a16="http://schemas.microsoft.com/office/drawing/2014/main" id="{20E6B422-3BC8-B852-9B81-D1A5B9C798E3}"/>
              </a:ext>
            </a:extLst>
          </p:cNvPr>
          <p:cNvSpPr/>
          <p:nvPr/>
        </p:nvSpPr>
        <p:spPr>
          <a:xfrm>
            <a:off x="1702315" y="3843116"/>
            <a:ext cx="1468499" cy="951026"/>
          </a:xfrm>
          <a:prstGeom prst="roundRect">
            <a:avLst>
              <a:gd name="adj" fmla="val 7107"/>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54000" rIns="36000" bIns="36000" rtlCol="0" anchor="ctr"/>
          <a:lstStyle/>
          <a:p>
            <a:pPr marL="0" marR="0" lvl="0" indent="0" algn="l" defTabSz="914400" rtl="0" eaLnBrk="1" fontAlgn="auto" latinLnBrk="0" hangingPunct="1">
              <a:spcBef>
                <a:spcPts val="0"/>
              </a:spcBef>
              <a:spcAft>
                <a:spcPts val="0"/>
              </a:spcAft>
              <a:buClrTx/>
              <a:buSzTx/>
              <a:buFontTx/>
              <a:buNone/>
              <a:tabLst/>
              <a:defRPr/>
            </a:pPr>
            <a:r>
              <a:rPr kumimoji="1" lang="ja-JP" altLang="en-US" sz="6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a:t>
            </a:r>
            <a:r>
              <a:rPr kumimoji="1" lang="en-US" altLang="ja-JP" sz="6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11</a:t>
            </a:r>
            <a:r>
              <a:rPr kumimoji="1" lang="ja-JP" altLang="en-US" sz="600" b="1" i="0" u="none" strike="noStrike" kern="1200" cap="none" spc="0" normalizeH="0" baseline="0" noProof="0" dirty="0" err="1">
                <a:ln>
                  <a:noFill/>
                </a:ln>
                <a:solidFill>
                  <a:schemeClr val="tx1"/>
                </a:solidFill>
                <a:effectLst/>
                <a:uLnTx/>
                <a:uFillTx/>
                <a:latin typeface="BIZ UDゴシック" panose="020B0400000000000000" pitchFamily="49" charset="-128"/>
                <a:ea typeface="BIZ UDゴシック" panose="020B0400000000000000" pitchFamily="49" charset="-128"/>
                <a:cs typeface="+mn-cs"/>
              </a:rPr>
              <a:t>．</a:t>
            </a:r>
            <a:r>
              <a:rPr kumimoji="1" lang="ja-JP" altLang="en-US" sz="6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公民連携の推進＞</a:t>
            </a:r>
            <a:endParaRPr kumimoji="1" lang="en-US" altLang="ja-JP" sz="6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914400" rtl="0" eaLnBrk="1" fontAlgn="auto" latinLnBrk="0" hangingPunct="1">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(29)</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 </a:t>
            </a: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PFI</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・指定管理者制度の活用</a:t>
            </a:r>
            <a:endPar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914400" rtl="0" eaLnBrk="1" fontAlgn="auto" latinLnBrk="0" hangingPunct="1">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(30) </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サウンディング型市場調査の実施</a:t>
            </a:r>
          </a:p>
          <a:p>
            <a:pPr marL="0" marR="0" lvl="0" indent="0" algn="l" defTabSz="914400" rtl="0" eaLnBrk="1" fontAlgn="auto" latinLnBrk="0" hangingPunct="1">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(31) </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企業等との連携</a:t>
            </a:r>
            <a:endPar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a:p>
            <a:pPr marL="93663" marR="0" lvl="0" indent="-93663" algn="l" defTabSz="914400" rtl="0" eaLnBrk="1" fontAlgn="auto" latinLnBrk="0" hangingPunct="1">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(32)</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 天王寺公園ｴﾝﾄﾗﾝｽｴﾘｱ</a:t>
            </a: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愛称：</a:t>
            </a:r>
            <a:r>
              <a:rPr kumimoji="1" lang="ja-JP" altLang="en-US" sz="600" b="0" i="0" u="none" strike="noStrike" kern="1200" cap="none" spc="0" normalizeH="0" baseline="0" noProof="0" dirty="0" err="1">
                <a:ln>
                  <a:noFill/>
                </a:ln>
                <a:solidFill>
                  <a:schemeClr val="tx1"/>
                </a:solidFill>
                <a:effectLst/>
                <a:uLnTx/>
                <a:uFillTx/>
                <a:latin typeface="BIZ UDゴシック" panose="020B0400000000000000" pitchFamily="49" charset="-128"/>
                <a:ea typeface="BIZ UDゴシック" panose="020B0400000000000000" pitchFamily="49" charset="-128"/>
                <a:cs typeface="+mn-cs"/>
              </a:rPr>
              <a:t>てんしば</a:t>
            </a: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・大阪城公園</a:t>
            </a: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PMO</a:t>
            </a:r>
            <a:r>
              <a:rPr kumimoji="1" lang="ja-JP" altLang="en-US" sz="600" b="0" i="0" u="sng"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・難波宮跡公園</a:t>
            </a:r>
            <a:endParaRPr kumimoji="1" lang="en-US" altLang="ja-JP" sz="600" b="0" i="0" u="sng"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a:p>
            <a:pPr marL="180975" marR="0" lvl="0" indent="-180975" algn="l" defTabSz="914400" rtl="0" eaLnBrk="1" fontAlgn="auto" latinLnBrk="0" hangingPunct="1">
              <a:spcBef>
                <a:spcPts val="0"/>
              </a:spcBef>
              <a:spcAft>
                <a:spcPts val="0"/>
              </a:spcAft>
              <a:buClrTx/>
              <a:buSzTx/>
              <a:buFontTx/>
              <a:buNone/>
              <a:tabLst/>
              <a:defRPr/>
            </a:pPr>
            <a:r>
              <a:rPr kumimoji="1" lang="en-US" altLang="ja-JP" sz="600" b="0" i="0" u="sng"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(33) </a:t>
            </a:r>
            <a:r>
              <a:rPr kumimoji="1" lang="ja-JP" altLang="en-US" sz="600" b="0" i="0" u="sng"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水道基幹管路</a:t>
            </a:r>
            <a:r>
              <a:rPr kumimoji="1" lang="en-US" altLang="ja-JP" sz="600" b="0" i="0" u="sng"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PFI</a:t>
            </a:r>
          </a:p>
          <a:p>
            <a:pPr marL="180975" marR="0" lvl="0" indent="-180975" algn="l" defTabSz="914400" rtl="0" eaLnBrk="1" fontAlgn="auto" latinLnBrk="0" hangingPunct="1">
              <a:spcBef>
                <a:spcPts val="0"/>
              </a:spcBef>
              <a:spcAft>
                <a:spcPts val="0"/>
              </a:spcAft>
              <a:buClrTx/>
              <a:buSzTx/>
              <a:buFontTx/>
              <a:buNone/>
              <a:tabLst/>
              <a:defRPr/>
            </a:pPr>
            <a:r>
              <a:rPr kumimoji="1" lang="en-US" altLang="ja-JP" sz="600" b="0" i="0" u="sng"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(34)</a:t>
            </a:r>
            <a:r>
              <a:rPr kumimoji="1" lang="ja-JP" altLang="en-US" sz="600" b="0" i="0" u="sng"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 工業用水道</a:t>
            </a:r>
            <a:r>
              <a:rPr kumimoji="1" lang="en-US" altLang="ja-JP" sz="600" b="0" i="0" u="sng"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PFI</a:t>
            </a:r>
          </a:p>
        </p:txBody>
      </p:sp>
      <p:sp>
        <p:nvSpPr>
          <p:cNvPr id="12" name="角丸四角形 67">
            <a:extLst>
              <a:ext uri="{FF2B5EF4-FFF2-40B4-BE49-F238E27FC236}">
                <a16:creationId xmlns:a16="http://schemas.microsoft.com/office/drawing/2014/main" id="{5AE5C1D4-3852-30A7-2DB3-FDE032F350CB}"/>
              </a:ext>
            </a:extLst>
          </p:cNvPr>
          <p:cNvSpPr/>
          <p:nvPr/>
        </p:nvSpPr>
        <p:spPr>
          <a:xfrm>
            <a:off x="181369" y="2523931"/>
            <a:ext cx="1468500" cy="657283"/>
          </a:xfrm>
          <a:prstGeom prst="roundRect">
            <a:avLst>
              <a:gd name="adj" fmla="val 9039"/>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l" defTabSz="914400" rtl="0" eaLnBrk="1" fontAlgn="auto" latinLnBrk="0" hangingPunct="1">
              <a:spcBef>
                <a:spcPts val="0"/>
              </a:spcBef>
              <a:spcAft>
                <a:spcPts val="0"/>
              </a:spcAft>
              <a:buClrTx/>
              <a:buSzTx/>
              <a:buFontTx/>
              <a:buNone/>
              <a:tabLst/>
              <a:defRPr/>
            </a:pPr>
            <a:r>
              <a:rPr kumimoji="1" lang="ja-JP" altLang="en-US" sz="6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＜１．財政再建＞</a:t>
            </a:r>
            <a:endParaRPr kumimoji="1" lang="en-US" altLang="ja-JP" sz="6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914400" rtl="0" eaLnBrk="1" fontAlgn="auto" latinLnBrk="0" hangingPunct="1">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(1)</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 人件費の削減等</a:t>
            </a:r>
            <a:endPar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914400" rtl="0" eaLnBrk="1" fontAlgn="auto" latinLnBrk="0" hangingPunct="1">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(2) </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職員数の削減</a:t>
            </a:r>
            <a:endPar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a:p>
            <a:pPr marL="93663" marR="0" lvl="0" indent="-93663" algn="l" defTabSz="914400" rtl="0" eaLnBrk="1" fontAlgn="auto" latinLnBrk="0" hangingPunct="1">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(3) </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施策・事業のゼロベースの見直しと再構築（市営交通料金福祉措置</a:t>
            </a: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敬老パス</a:t>
            </a: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への利用者負担導入　など</a:t>
            </a: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11</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項目）</a:t>
            </a:r>
          </a:p>
        </p:txBody>
      </p:sp>
      <p:sp>
        <p:nvSpPr>
          <p:cNvPr id="13" name="角丸四角形 68">
            <a:extLst>
              <a:ext uri="{FF2B5EF4-FFF2-40B4-BE49-F238E27FC236}">
                <a16:creationId xmlns:a16="http://schemas.microsoft.com/office/drawing/2014/main" id="{936E1956-F7D1-45CE-C6AA-E44DD8BC03B6}"/>
              </a:ext>
            </a:extLst>
          </p:cNvPr>
          <p:cNvSpPr/>
          <p:nvPr/>
        </p:nvSpPr>
        <p:spPr>
          <a:xfrm>
            <a:off x="178685" y="3220573"/>
            <a:ext cx="1473867" cy="620244"/>
          </a:xfrm>
          <a:prstGeom prst="roundRect">
            <a:avLst>
              <a:gd name="adj" fmla="val 7932"/>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l" defTabSz="914400" rtl="0" eaLnBrk="1" fontAlgn="auto" latinLnBrk="0" hangingPunct="1">
              <a:spcBef>
                <a:spcPts val="0"/>
              </a:spcBef>
              <a:spcAft>
                <a:spcPts val="0"/>
              </a:spcAft>
              <a:buClrTx/>
              <a:buSzTx/>
              <a:buFontTx/>
              <a:buNone/>
              <a:tabLst/>
              <a:defRPr/>
            </a:pPr>
            <a:r>
              <a:rPr kumimoji="1" lang="ja-JP" altLang="en-US" sz="6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＜２．財務マネジメント＞</a:t>
            </a:r>
            <a:endParaRPr kumimoji="1" lang="en-US" altLang="ja-JP" sz="6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914400" rtl="0" eaLnBrk="1" fontAlgn="auto" latinLnBrk="0" hangingPunct="1">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(4)</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 広告事業の拡充による増収</a:t>
            </a:r>
          </a:p>
          <a:p>
            <a:pPr marL="0" marR="0" lvl="0" indent="0" algn="l" defTabSz="914400" rtl="0" eaLnBrk="1" fontAlgn="auto" latinLnBrk="0" hangingPunct="1">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(5) </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不用資産の売却</a:t>
            </a:r>
          </a:p>
          <a:p>
            <a:pPr marL="0" marR="0" lvl="0" indent="0" algn="l" defTabSz="914400" rtl="0" eaLnBrk="1" fontAlgn="auto" latinLnBrk="0" hangingPunct="1">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(6) </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未収金回収の徹底</a:t>
            </a:r>
          </a:p>
          <a:p>
            <a:pPr marL="0" marR="0" lvl="0" indent="0" algn="l" defTabSz="914400" rtl="0" eaLnBrk="1" fontAlgn="auto" latinLnBrk="0" hangingPunct="1">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(7) </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三セクの破たん処理</a:t>
            </a:r>
            <a:endPar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914400" rtl="0" eaLnBrk="1" fontAlgn="auto" latinLnBrk="0" hangingPunct="1">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(8)</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 多様なＩＲの展開</a:t>
            </a:r>
          </a:p>
        </p:txBody>
      </p:sp>
      <p:sp>
        <p:nvSpPr>
          <p:cNvPr id="14" name="角丸四角形 70">
            <a:extLst>
              <a:ext uri="{FF2B5EF4-FFF2-40B4-BE49-F238E27FC236}">
                <a16:creationId xmlns:a16="http://schemas.microsoft.com/office/drawing/2014/main" id="{2503141E-EF65-6F7D-8DF7-6FF348F7BB8A}"/>
              </a:ext>
            </a:extLst>
          </p:cNvPr>
          <p:cNvSpPr/>
          <p:nvPr/>
        </p:nvSpPr>
        <p:spPr>
          <a:xfrm>
            <a:off x="178685" y="5647091"/>
            <a:ext cx="1473867" cy="210963"/>
          </a:xfrm>
          <a:prstGeom prst="roundRect">
            <a:avLst>
              <a:gd name="adj" fmla="val 16664"/>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54000" rIns="36000" bIns="36000" rtlCol="0" anchor="ctr"/>
          <a:lstStyle/>
          <a:p>
            <a:pPr marL="0" marR="0" lvl="0" indent="0" algn="l" defTabSz="914400" rtl="0" eaLnBrk="1" fontAlgn="auto" latinLnBrk="0" hangingPunct="1">
              <a:spcBef>
                <a:spcPts val="0"/>
              </a:spcBef>
              <a:spcAft>
                <a:spcPts val="0"/>
              </a:spcAft>
              <a:buClrTx/>
              <a:buSzTx/>
              <a:buFontTx/>
              <a:buNone/>
              <a:tabLst/>
              <a:defRPr/>
            </a:pPr>
            <a:r>
              <a:rPr kumimoji="1" lang="ja-JP" altLang="en-US" sz="6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＜７．補助金等の見直し＞</a:t>
            </a:r>
            <a:endPar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914400" rtl="0" eaLnBrk="1" fontAlgn="auto" latinLnBrk="0" hangingPunct="1">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(17) </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補助金等の見直し</a:t>
            </a:r>
            <a:endPar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p:txBody>
      </p:sp>
      <p:sp>
        <p:nvSpPr>
          <p:cNvPr id="15" name="角丸四角形 71">
            <a:extLst>
              <a:ext uri="{FF2B5EF4-FFF2-40B4-BE49-F238E27FC236}">
                <a16:creationId xmlns:a16="http://schemas.microsoft.com/office/drawing/2014/main" id="{3400D4AD-4724-D3B1-A51A-826FF666430E}"/>
              </a:ext>
            </a:extLst>
          </p:cNvPr>
          <p:cNvSpPr/>
          <p:nvPr/>
        </p:nvSpPr>
        <p:spPr>
          <a:xfrm>
            <a:off x="171478" y="5927215"/>
            <a:ext cx="1473867" cy="574165"/>
          </a:xfrm>
          <a:prstGeom prst="roundRect">
            <a:avLst>
              <a:gd name="adj" fmla="val 8906"/>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0" bIns="36000" rtlCol="0" anchor="ctr"/>
          <a:lstStyle/>
          <a:p>
            <a:pPr marL="0" marR="0" lvl="0" indent="0" algn="l" defTabSz="914400" rtl="0" eaLnBrk="1" fontAlgn="auto" latinLnBrk="0" hangingPunct="1">
              <a:spcBef>
                <a:spcPts val="0"/>
              </a:spcBef>
              <a:spcAft>
                <a:spcPts val="0"/>
              </a:spcAft>
              <a:buClrTx/>
              <a:buSzTx/>
              <a:buFontTx/>
              <a:buNone/>
              <a:tabLst/>
              <a:defRPr/>
            </a:pPr>
            <a:r>
              <a:rPr kumimoji="1" lang="ja-JP" altLang="en-US" sz="6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＜８．市民利用施設の見直し＞</a:t>
            </a:r>
            <a:endParaRPr kumimoji="1" lang="en-US" altLang="ja-JP" sz="6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a:p>
            <a:pPr marL="93663" marR="0" lvl="0" indent="-93663" algn="l" defTabSz="914400" rtl="0" eaLnBrk="1" fontAlgn="auto" latinLnBrk="0" hangingPunct="1">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(18) </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市民利用施設の見直し（市民交流センターの廃止など７項目）</a:t>
            </a:r>
            <a:endPar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a:p>
            <a:pPr marL="93663" marR="0" lvl="0" indent="-93663" algn="l" defTabSz="914400" rtl="0" eaLnBrk="1" fontAlgn="auto" latinLnBrk="0" hangingPunct="1">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(19) </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市設建築物におけるファシリティマネジメントの推進</a:t>
            </a:r>
          </a:p>
        </p:txBody>
      </p:sp>
      <p:sp>
        <p:nvSpPr>
          <p:cNvPr id="16" name="角丸四角形 72">
            <a:extLst>
              <a:ext uri="{FF2B5EF4-FFF2-40B4-BE49-F238E27FC236}">
                <a16:creationId xmlns:a16="http://schemas.microsoft.com/office/drawing/2014/main" id="{F4CDBB57-8824-A2AE-1C1A-C371FB7729BA}"/>
              </a:ext>
            </a:extLst>
          </p:cNvPr>
          <p:cNvSpPr/>
          <p:nvPr/>
        </p:nvSpPr>
        <p:spPr>
          <a:xfrm>
            <a:off x="178905" y="3861525"/>
            <a:ext cx="1473425" cy="607666"/>
          </a:xfrm>
          <a:prstGeom prst="roundRect">
            <a:avLst>
              <a:gd name="adj" fmla="val 8949"/>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l" defTabSz="914400" rtl="0" eaLnBrk="1" fontAlgn="auto" latinLnBrk="0" hangingPunct="1">
              <a:spcBef>
                <a:spcPts val="0"/>
              </a:spcBef>
              <a:spcAft>
                <a:spcPts val="0"/>
              </a:spcAft>
              <a:buClrTx/>
              <a:buSzTx/>
              <a:buFontTx/>
              <a:buNone/>
              <a:tabLst/>
              <a:defRPr/>
            </a:pPr>
            <a:r>
              <a:rPr kumimoji="1" lang="ja-JP" altLang="en-US" sz="6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＜３．人事・給与制度＞</a:t>
            </a:r>
            <a:endPar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a:p>
            <a:pPr marL="93663" marR="0" lvl="0" indent="-93663" algn="l" defTabSz="914400" rtl="0" eaLnBrk="1" fontAlgn="auto" latinLnBrk="0" hangingPunct="1">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(9)</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 職員の政治的行為の禁止、服務規律の厳格化</a:t>
            </a:r>
          </a:p>
          <a:p>
            <a:pPr marL="0" marR="0" lvl="0" indent="0" algn="l" defTabSz="914400" rtl="0" eaLnBrk="1" fontAlgn="auto" latinLnBrk="0" hangingPunct="1">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(10)</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 人事評価への相対評価等の導入</a:t>
            </a:r>
            <a:endPar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914400" rtl="0" eaLnBrk="1" fontAlgn="auto" latinLnBrk="0" hangingPunct="1">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(11)</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 給与制度改革</a:t>
            </a:r>
            <a:endPar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914400" rtl="0" eaLnBrk="1" fontAlgn="auto" latinLnBrk="0" hangingPunct="1">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(12)</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 職員採用試験の抜本的見直し等</a:t>
            </a:r>
            <a:endPar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p:txBody>
      </p:sp>
      <p:sp>
        <p:nvSpPr>
          <p:cNvPr id="17" name="角丸四角形 74">
            <a:extLst>
              <a:ext uri="{FF2B5EF4-FFF2-40B4-BE49-F238E27FC236}">
                <a16:creationId xmlns:a16="http://schemas.microsoft.com/office/drawing/2014/main" id="{1C6CFFAF-90B2-6838-F27D-2A56E7152FF0}"/>
              </a:ext>
            </a:extLst>
          </p:cNvPr>
          <p:cNvSpPr/>
          <p:nvPr/>
        </p:nvSpPr>
        <p:spPr>
          <a:xfrm>
            <a:off x="178685" y="4500345"/>
            <a:ext cx="1473867" cy="273948"/>
          </a:xfrm>
          <a:prstGeom prst="roundRect">
            <a:avLst>
              <a:gd name="adj" fmla="val 8895"/>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l" defTabSz="914400" rtl="0" eaLnBrk="1" fontAlgn="auto" latinLnBrk="0" hangingPunct="1">
              <a:spcBef>
                <a:spcPts val="0"/>
              </a:spcBef>
              <a:spcAft>
                <a:spcPts val="0"/>
              </a:spcAft>
              <a:buClrTx/>
              <a:buSzTx/>
              <a:buFontTx/>
              <a:buNone/>
              <a:tabLst/>
              <a:defRPr/>
            </a:pPr>
            <a:r>
              <a:rPr kumimoji="1" lang="ja-JP" altLang="en-US" sz="6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＜４．公募制度＞</a:t>
            </a:r>
            <a:endPar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914400" rtl="0" eaLnBrk="1" fontAlgn="auto" latinLnBrk="0" hangingPunct="1">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(13) </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区長・局長・校長の公募</a:t>
            </a:r>
          </a:p>
        </p:txBody>
      </p:sp>
      <p:sp>
        <p:nvSpPr>
          <p:cNvPr id="18" name="角丸四角形 75">
            <a:extLst>
              <a:ext uri="{FF2B5EF4-FFF2-40B4-BE49-F238E27FC236}">
                <a16:creationId xmlns:a16="http://schemas.microsoft.com/office/drawing/2014/main" id="{F2D78555-9A8F-0572-576B-7E8ED86B40AE}"/>
              </a:ext>
            </a:extLst>
          </p:cNvPr>
          <p:cNvSpPr/>
          <p:nvPr/>
        </p:nvSpPr>
        <p:spPr>
          <a:xfrm>
            <a:off x="176002" y="4807567"/>
            <a:ext cx="1473867" cy="501148"/>
          </a:xfrm>
          <a:prstGeom prst="roundRect">
            <a:avLst>
              <a:gd name="adj" fmla="val 11975"/>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l" defTabSz="914400" rtl="0" eaLnBrk="1" fontAlgn="auto" latinLnBrk="0" hangingPunct="1">
              <a:spcBef>
                <a:spcPts val="0"/>
              </a:spcBef>
              <a:spcAft>
                <a:spcPts val="0"/>
              </a:spcAft>
              <a:buClrTx/>
              <a:buSzTx/>
              <a:buFontTx/>
              <a:buNone/>
              <a:tabLst/>
              <a:defRPr/>
            </a:pPr>
            <a:r>
              <a:rPr kumimoji="1" lang="ja-JP" altLang="en-US" sz="6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＜５．サービス改善＞</a:t>
            </a:r>
          </a:p>
          <a:p>
            <a:pPr marL="92075" marR="0" lvl="0" indent="-92075" algn="l" defTabSz="914400" rtl="0" eaLnBrk="1" fontAlgn="auto" latinLnBrk="0" hangingPunct="1">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(14)</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 市民目線に立ったサービス等の改善</a:t>
            </a:r>
          </a:p>
          <a:p>
            <a:pPr marL="93663" marR="0" lvl="0" indent="-93663" algn="l" defTabSz="914400" rtl="0" eaLnBrk="1" fontAlgn="auto" latinLnBrk="0" hangingPunct="1">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(15)</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 天王寺動物園及び天王寺公園の課題改善</a:t>
            </a:r>
          </a:p>
        </p:txBody>
      </p:sp>
      <p:sp>
        <p:nvSpPr>
          <p:cNvPr id="33" name="角丸四角形 77">
            <a:extLst>
              <a:ext uri="{FF2B5EF4-FFF2-40B4-BE49-F238E27FC236}">
                <a16:creationId xmlns:a16="http://schemas.microsoft.com/office/drawing/2014/main" id="{45FD9E59-F283-6304-84F7-CCDAD25AD411}"/>
              </a:ext>
            </a:extLst>
          </p:cNvPr>
          <p:cNvSpPr/>
          <p:nvPr/>
        </p:nvSpPr>
        <p:spPr>
          <a:xfrm>
            <a:off x="176001" y="5347045"/>
            <a:ext cx="1473867" cy="273948"/>
          </a:xfrm>
          <a:prstGeom prst="roundRect">
            <a:avLst>
              <a:gd name="adj" fmla="val 12657"/>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72000" rIns="36000" bIns="36000" rtlCol="0" anchor="ctr"/>
          <a:lstStyle/>
          <a:p>
            <a:pPr marL="0" marR="0" lvl="0" indent="0" algn="l" defTabSz="914400" rtl="0" eaLnBrk="1" fontAlgn="auto" latinLnBrk="0" hangingPunct="1">
              <a:spcBef>
                <a:spcPts val="0"/>
              </a:spcBef>
              <a:spcAft>
                <a:spcPts val="0"/>
              </a:spcAft>
              <a:buClrTx/>
              <a:buSzTx/>
              <a:buFontTx/>
              <a:buNone/>
              <a:tabLst/>
              <a:defRPr/>
            </a:pPr>
            <a:r>
              <a:rPr kumimoji="1" lang="ja-JP" altLang="en-US" sz="6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＜６．区役所への権限移譲＞</a:t>
            </a:r>
          </a:p>
          <a:p>
            <a:pPr marL="0" marR="0" lvl="0" indent="0" algn="l" defTabSz="914400" rtl="0" eaLnBrk="1" fontAlgn="auto" latinLnBrk="0" hangingPunct="1">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(16) </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区役所への権限移譲</a:t>
            </a:r>
          </a:p>
        </p:txBody>
      </p:sp>
      <p:sp>
        <p:nvSpPr>
          <p:cNvPr id="34" name="角丸四角形 80">
            <a:extLst>
              <a:ext uri="{FF2B5EF4-FFF2-40B4-BE49-F238E27FC236}">
                <a16:creationId xmlns:a16="http://schemas.microsoft.com/office/drawing/2014/main" id="{8DCA4056-7E64-A779-F67C-773BAD33C67A}"/>
              </a:ext>
            </a:extLst>
          </p:cNvPr>
          <p:cNvSpPr/>
          <p:nvPr/>
        </p:nvSpPr>
        <p:spPr>
          <a:xfrm>
            <a:off x="1702960" y="3293554"/>
            <a:ext cx="1468500" cy="516840"/>
          </a:xfrm>
          <a:prstGeom prst="roundRect">
            <a:avLst>
              <a:gd name="adj" fmla="val 9097"/>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72000" rIns="36000" bIns="36000" rtlCol="0" anchor="ctr"/>
          <a:lstStyle/>
          <a:p>
            <a:pPr marL="0" marR="0" lvl="0" indent="0" algn="l" defTabSz="914400" rtl="0" eaLnBrk="1" fontAlgn="auto" latinLnBrk="0" hangingPunct="1">
              <a:spcBef>
                <a:spcPts val="0"/>
              </a:spcBef>
              <a:spcAft>
                <a:spcPts val="0"/>
              </a:spcAft>
              <a:buClrTx/>
              <a:buSzTx/>
              <a:buFontTx/>
              <a:buNone/>
              <a:tabLst/>
              <a:defRPr/>
            </a:pPr>
            <a:r>
              <a:rPr kumimoji="1" lang="ja-JP" altLang="en-US" sz="6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a:t>
            </a:r>
            <a:r>
              <a:rPr kumimoji="1" lang="en-US" altLang="ja-JP" sz="6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10</a:t>
            </a:r>
            <a:r>
              <a:rPr kumimoji="1" lang="ja-JP" altLang="en-US" sz="600" b="1" i="0" u="none" strike="noStrike" kern="1200" cap="none" spc="0" normalizeH="0" baseline="0" noProof="0" dirty="0" err="1">
                <a:ln>
                  <a:noFill/>
                </a:ln>
                <a:solidFill>
                  <a:schemeClr val="tx1"/>
                </a:solidFill>
                <a:effectLst/>
                <a:uLnTx/>
                <a:uFillTx/>
                <a:latin typeface="BIZ UDゴシック" panose="020B0400000000000000" pitchFamily="49" charset="-128"/>
                <a:ea typeface="BIZ UDゴシック" panose="020B0400000000000000" pitchFamily="49" charset="-128"/>
                <a:cs typeface="+mn-cs"/>
              </a:rPr>
              <a:t>．</a:t>
            </a:r>
            <a:r>
              <a:rPr kumimoji="1" lang="ja-JP" altLang="en-US" sz="6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経営形態（独法化）＞</a:t>
            </a:r>
          </a:p>
          <a:p>
            <a:pPr marL="0" marR="0" lvl="0" indent="0" algn="l" defTabSz="914400" rtl="0" eaLnBrk="1" fontAlgn="auto" latinLnBrk="0" hangingPunct="1">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(26) </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市民病院の独立行政法人化</a:t>
            </a:r>
            <a:endParaRPr kumimoji="1" lang="en-US" altLang="ja-JP" sz="600" b="0" i="0" u="none" strike="sng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914400" rtl="0" eaLnBrk="1" fontAlgn="auto" latinLnBrk="0" hangingPunct="1">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(27) </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博物館・美術館の独立行政法人化</a:t>
            </a:r>
            <a:endPar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914400" rtl="0" eaLnBrk="1" fontAlgn="auto" latinLnBrk="0" hangingPunct="1">
              <a:spcBef>
                <a:spcPts val="0"/>
              </a:spcBef>
              <a:spcAft>
                <a:spcPts val="0"/>
              </a:spcAft>
              <a:buClrTx/>
              <a:buSzTx/>
              <a:buFontTx/>
              <a:buNone/>
              <a:tabLst/>
              <a:defRPr/>
            </a:pPr>
            <a:r>
              <a:rPr kumimoji="1" lang="en-US" altLang="ja-JP" sz="600" b="0" i="0" u="sng"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(28) </a:t>
            </a:r>
            <a:r>
              <a:rPr kumimoji="1" lang="ja-JP" altLang="en-US" sz="600" b="0" i="0" u="sng"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動物園の独立行政法人化</a:t>
            </a:r>
          </a:p>
        </p:txBody>
      </p:sp>
      <p:sp>
        <p:nvSpPr>
          <p:cNvPr id="35" name="角丸四角形 81">
            <a:extLst>
              <a:ext uri="{FF2B5EF4-FFF2-40B4-BE49-F238E27FC236}">
                <a16:creationId xmlns:a16="http://schemas.microsoft.com/office/drawing/2014/main" id="{8353B699-642A-967A-BEC2-8897D4CD4F49}"/>
              </a:ext>
            </a:extLst>
          </p:cNvPr>
          <p:cNvSpPr/>
          <p:nvPr/>
        </p:nvSpPr>
        <p:spPr>
          <a:xfrm>
            <a:off x="1702961" y="2549910"/>
            <a:ext cx="1468500" cy="705815"/>
          </a:xfrm>
          <a:prstGeom prst="roundRect">
            <a:avLst>
              <a:gd name="adj" fmla="val 6005"/>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72000" rIns="36000" bIns="36000" rtlCol="0" anchor="ctr"/>
          <a:lstStyle/>
          <a:p>
            <a:pPr marL="0" marR="0" lvl="0" indent="0" algn="l" defTabSz="914400" rtl="0" eaLnBrk="1" fontAlgn="auto" latinLnBrk="0" hangingPunct="1">
              <a:spcBef>
                <a:spcPts val="0"/>
              </a:spcBef>
              <a:spcAft>
                <a:spcPts val="0"/>
              </a:spcAft>
              <a:buClrTx/>
              <a:buSzTx/>
              <a:buFontTx/>
              <a:buNone/>
              <a:tabLst/>
              <a:defRPr/>
            </a:pPr>
            <a:r>
              <a:rPr kumimoji="1" lang="ja-JP" altLang="en-US" sz="6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＜９．経営形態（地下鉄）＞</a:t>
            </a:r>
          </a:p>
          <a:p>
            <a:pPr marL="0" marR="0" lvl="0" indent="0" algn="l" defTabSz="914400" rtl="0" eaLnBrk="1" fontAlgn="auto" latinLnBrk="0" hangingPunct="1">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(20) </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交通局長の民間人材登用</a:t>
            </a:r>
          </a:p>
          <a:p>
            <a:pPr marL="0" marR="0" lvl="0" indent="0" algn="l" defTabSz="914400" rtl="0" eaLnBrk="1" fontAlgn="auto" latinLnBrk="0" hangingPunct="1">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(21)</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 快適なトイレへの改修</a:t>
            </a:r>
          </a:p>
          <a:p>
            <a:pPr marL="0" marR="0" lvl="0" indent="0" algn="l" defTabSz="914400" rtl="0" eaLnBrk="1" fontAlgn="auto" latinLnBrk="0" hangingPunct="1">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(22) </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地下鉄の終発時間の延長</a:t>
            </a:r>
          </a:p>
          <a:p>
            <a:pPr marL="0" marR="0" lvl="0" indent="0" algn="l" defTabSz="914400" rtl="0" eaLnBrk="1" fontAlgn="auto" latinLnBrk="0" hangingPunct="1">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(23) </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運賃の値下げ</a:t>
            </a:r>
          </a:p>
          <a:p>
            <a:pPr marL="0" marR="0" lvl="0" indent="0" algn="l" defTabSz="914400" rtl="0" eaLnBrk="1" fontAlgn="auto" latinLnBrk="0" hangingPunct="1">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(24) </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地下鉄売店の運営者公募</a:t>
            </a:r>
            <a:endParaRPr kumimoji="1" lang="ja-JP" altLang="en-US" sz="600" b="0" i="0" u="none" strike="sng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914400" rtl="0" eaLnBrk="1" fontAlgn="auto" latinLnBrk="0" hangingPunct="1">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(25) </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駅ナカ事業の展開（</a:t>
            </a: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ekimo</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a:t>
            </a:r>
          </a:p>
        </p:txBody>
      </p:sp>
      <p:sp>
        <p:nvSpPr>
          <p:cNvPr id="36" name="角丸四角形 82">
            <a:extLst>
              <a:ext uri="{FF2B5EF4-FFF2-40B4-BE49-F238E27FC236}">
                <a16:creationId xmlns:a16="http://schemas.microsoft.com/office/drawing/2014/main" id="{E0A12C1E-C5C0-3F00-D398-2CEB632736DE}"/>
              </a:ext>
            </a:extLst>
          </p:cNvPr>
          <p:cNvSpPr/>
          <p:nvPr/>
        </p:nvSpPr>
        <p:spPr>
          <a:xfrm>
            <a:off x="3229123" y="3638742"/>
            <a:ext cx="1337927" cy="1275798"/>
          </a:xfrm>
          <a:prstGeom prst="roundRect">
            <a:avLst>
              <a:gd name="adj" fmla="val 0"/>
            </a:avLst>
          </a:prstGeom>
          <a:noFill/>
          <a:ln w="0">
            <a:noFill/>
            <a:prstDash val="solid"/>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nchorCtr="0"/>
          <a:lstStyle/>
          <a:p>
            <a:pPr marL="93663" marR="0" lvl="0" indent="-93663" algn="l" defTabSz="914400" rtl="0" eaLnBrk="1" fontAlgn="auto" latinLnBrk="0" hangingPunct="1">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(45) </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新公会計制度の導入</a:t>
            </a:r>
          </a:p>
          <a:p>
            <a:pPr marL="93663" marR="0" lvl="0" indent="-93663" algn="l" defTabSz="914400" rtl="0" eaLnBrk="1" fontAlgn="auto" latinLnBrk="0" hangingPunct="1">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(46) </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市税・使用料の減免措置の見直し</a:t>
            </a:r>
          </a:p>
          <a:p>
            <a:pPr marL="93663" marR="0" lvl="0" indent="-93663" algn="l" defTabSz="914400" rtl="0" eaLnBrk="1" fontAlgn="auto" latinLnBrk="0" hangingPunct="1">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(47) </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外郭団体数の削減、</a:t>
            </a: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OB</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再就職の適正化</a:t>
            </a:r>
          </a:p>
          <a:p>
            <a:pPr marL="93663" marR="0" lvl="0" indent="-93663" algn="l" defTabSz="914400" rtl="0" eaLnBrk="1" fontAlgn="auto" latinLnBrk="0" hangingPunct="1">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(48) </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外郭団体との随意契約の削減</a:t>
            </a:r>
          </a:p>
          <a:p>
            <a:pPr marL="93663" marR="0" lvl="0" indent="-93663" algn="l" defTabSz="914400" rtl="0" eaLnBrk="1" fontAlgn="auto" latinLnBrk="0" hangingPunct="1">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(49) </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長期未着手の都市計画道路・公園・緑地等の見直し</a:t>
            </a:r>
            <a:endPar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a:p>
            <a:pPr marL="93663" marR="0" lvl="0" indent="-93663" algn="l" defTabSz="914400" rtl="0" eaLnBrk="1" fontAlgn="auto" latinLnBrk="0" hangingPunct="1">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(50) </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条例・審査基準の見直し</a:t>
            </a:r>
            <a:endPar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a:p>
            <a:pPr marL="93663" marR="0" lvl="0" indent="-93663" algn="l" defTabSz="914400" rtl="0" eaLnBrk="1" fontAlgn="auto" latinLnBrk="0" hangingPunct="1">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(51) </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市政情報の見える化（オープン市役所）</a:t>
            </a:r>
          </a:p>
          <a:p>
            <a:pPr marL="93663" marR="0" lvl="0" indent="-93663" algn="l" defTabSz="914400" rtl="0" eaLnBrk="1" fontAlgn="auto" latinLnBrk="0" hangingPunct="1">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(52) </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意思決定の見える化（戦略会議）</a:t>
            </a:r>
          </a:p>
        </p:txBody>
      </p:sp>
      <p:sp>
        <p:nvSpPr>
          <p:cNvPr id="37" name="正方形/長方形 36">
            <a:extLst>
              <a:ext uri="{FF2B5EF4-FFF2-40B4-BE49-F238E27FC236}">
                <a16:creationId xmlns:a16="http://schemas.microsoft.com/office/drawing/2014/main" id="{949813B9-7C75-917E-D7B7-7D28172ADF83}"/>
              </a:ext>
            </a:extLst>
          </p:cNvPr>
          <p:cNvSpPr/>
          <p:nvPr/>
        </p:nvSpPr>
        <p:spPr>
          <a:xfrm>
            <a:off x="3229609" y="2580390"/>
            <a:ext cx="1277078" cy="712038"/>
          </a:xfrm>
          <a:prstGeom prst="rect">
            <a:avLst/>
          </a:prstGeom>
          <a:solidFill>
            <a:srgbClr val="83D3FE"/>
          </a:solid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l" defTabSz="914400" rtl="0" eaLnBrk="1" fontAlgn="auto" latinLnBrk="0" hangingPunct="1">
              <a:spcBef>
                <a:spcPts val="0"/>
              </a:spcBef>
              <a:spcAft>
                <a:spcPts val="0"/>
              </a:spcAft>
              <a:buClrTx/>
              <a:buSzTx/>
              <a:buFontTx/>
              <a:buNone/>
              <a:tabLst/>
              <a:defRPr/>
            </a:pPr>
            <a:r>
              <a:rPr kumimoji="1" lang="ja-JP" altLang="en-US" sz="6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a:t>
            </a:r>
            <a:r>
              <a:rPr kumimoji="1" lang="en-US" altLang="ja-JP" sz="6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17</a:t>
            </a:r>
            <a:r>
              <a:rPr kumimoji="1" lang="ja-JP" altLang="en-US" sz="600" b="1" i="0" u="none" strike="noStrike" kern="1200" cap="none" spc="0" normalizeH="0" baseline="0" noProof="0" dirty="0" err="1">
                <a:ln>
                  <a:noFill/>
                </a:ln>
                <a:solidFill>
                  <a:schemeClr val="tx1"/>
                </a:solidFill>
                <a:effectLst/>
                <a:uLnTx/>
                <a:uFillTx/>
                <a:latin typeface="BIZ UDゴシック" panose="020B0400000000000000" pitchFamily="49" charset="-128"/>
                <a:ea typeface="BIZ UDゴシック" panose="020B0400000000000000" pitchFamily="49" charset="-128"/>
                <a:cs typeface="+mn-cs"/>
              </a:rPr>
              <a:t>．</a:t>
            </a:r>
            <a:r>
              <a:rPr kumimoji="1" lang="ja-JP" altLang="en-US" sz="6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府市連携（組織統合）＞</a:t>
            </a:r>
            <a:endParaRPr kumimoji="1" lang="en-US" altLang="ja-JP" sz="6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a:p>
            <a:pPr marL="85725" marR="0" lvl="0" indent="-85725" algn="l" defTabSz="914400" rtl="0" eaLnBrk="1" fontAlgn="auto" latinLnBrk="0" hangingPunct="1">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(41)</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 </a:t>
            </a:r>
            <a:r>
              <a:rPr kumimoji="1" lang="zh-TW"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大阪府中小企業信用保証協会／大阪市信用保証協会</a:t>
            </a:r>
            <a:endParaRPr kumimoji="1" lang="en-US" altLang="zh-TW"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a:p>
            <a:pPr marL="85725" marR="0" lvl="0" indent="-85725" algn="l" defTabSz="914400" rtl="0" eaLnBrk="1" fontAlgn="auto" latinLnBrk="0" hangingPunct="1">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(42)</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 </a:t>
            </a:r>
            <a:r>
              <a:rPr kumimoji="1" lang="zh-TW"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大阪府立公衆衛生研究所／大阪市立環境科学研究所</a:t>
            </a:r>
            <a:endParaRPr kumimoji="1" lang="en-US" altLang="zh-TW"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a:p>
            <a:pPr marL="85725" marR="0" lvl="0" indent="-85725" algn="l" defTabSz="914400" rtl="0" eaLnBrk="1" fontAlgn="auto" latinLnBrk="0" hangingPunct="1">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(43)</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 府立消防学校／市立消防学校</a:t>
            </a:r>
            <a:endParaRPr kumimoji="1" lang="en-US" altLang="ja-JP" sz="600" b="0" i="0" u="none" strike="sng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p:txBody>
      </p:sp>
      <p:sp>
        <p:nvSpPr>
          <p:cNvPr id="41" name="正方形/長方形 40">
            <a:extLst>
              <a:ext uri="{FF2B5EF4-FFF2-40B4-BE49-F238E27FC236}">
                <a16:creationId xmlns:a16="http://schemas.microsoft.com/office/drawing/2014/main" id="{FDF10D67-B05D-7179-44F1-9D59160C1F25}"/>
              </a:ext>
            </a:extLst>
          </p:cNvPr>
          <p:cNvSpPr/>
          <p:nvPr/>
        </p:nvSpPr>
        <p:spPr>
          <a:xfrm>
            <a:off x="3229608" y="3326083"/>
            <a:ext cx="1277078" cy="288000"/>
          </a:xfrm>
          <a:prstGeom prst="rect">
            <a:avLst/>
          </a:prstGeom>
          <a:solidFill>
            <a:srgbClr val="83D3FE"/>
          </a:solid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l" defTabSz="914400" rtl="0" eaLnBrk="1" fontAlgn="auto" latinLnBrk="0" hangingPunct="1">
              <a:spcBef>
                <a:spcPts val="0"/>
              </a:spcBef>
              <a:spcAft>
                <a:spcPts val="0"/>
              </a:spcAft>
              <a:buClrTx/>
              <a:buSzTx/>
              <a:buFontTx/>
              <a:buNone/>
              <a:tabLst/>
              <a:defRPr/>
            </a:pPr>
            <a:r>
              <a:rPr kumimoji="1" lang="ja-JP" altLang="en-US" sz="6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a:t>
            </a:r>
            <a:r>
              <a:rPr kumimoji="1" lang="en-US" altLang="ja-JP" sz="6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18</a:t>
            </a:r>
            <a:r>
              <a:rPr kumimoji="1" lang="ja-JP" altLang="en-US" sz="600" b="1" i="0" u="none" strike="noStrike" kern="1200" cap="none" spc="0" normalizeH="0" baseline="0" noProof="0" dirty="0" err="1">
                <a:ln>
                  <a:noFill/>
                </a:ln>
                <a:solidFill>
                  <a:schemeClr val="tx1"/>
                </a:solidFill>
                <a:effectLst/>
                <a:uLnTx/>
                <a:uFillTx/>
                <a:latin typeface="BIZ UDゴシック" panose="020B0400000000000000" pitchFamily="49" charset="-128"/>
                <a:ea typeface="BIZ UDゴシック" panose="020B0400000000000000" pitchFamily="49" charset="-128"/>
                <a:cs typeface="+mn-cs"/>
              </a:rPr>
              <a:t>．</a:t>
            </a:r>
            <a:r>
              <a:rPr kumimoji="1" lang="ja-JP" altLang="en-US" sz="6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府市連携（事業連携）＞</a:t>
            </a:r>
          </a:p>
          <a:p>
            <a:pPr marL="85725" marR="0" lvl="0" indent="-85725" algn="l" defTabSz="914400" rtl="0" eaLnBrk="1" fontAlgn="auto" latinLnBrk="0" hangingPunct="1">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(44)</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 府営住宅／市営住宅</a:t>
            </a:r>
            <a:endPar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p:txBody>
      </p:sp>
      <p:sp>
        <p:nvSpPr>
          <p:cNvPr id="42" name="角丸四角形 16">
            <a:extLst>
              <a:ext uri="{FF2B5EF4-FFF2-40B4-BE49-F238E27FC236}">
                <a16:creationId xmlns:a16="http://schemas.microsoft.com/office/drawing/2014/main" id="{E338E323-0E31-E4A2-113D-65E5DB6DE67F}"/>
              </a:ext>
            </a:extLst>
          </p:cNvPr>
          <p:cNvSpPr/>
          <p:nvPr/>
        </p:nvSpPr>
        <p:spPr>
          <a:xfrm>
            <a:off x="1717841" y="5520702"/>
            <a:ext cx="1452974" cy="243180"/>
          </a:xfrm>
          <a:prstGeom prst="roundRect">
            <a:avLst>
              <a:gd name="adj" fmla="val 12353"/>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54000" rIns="36000" bIns="36000" rtlCol="0" anchor="ctr"/>
          <a:lstStyle/>
          <a:p>
            <a:pPr marL="0" marR="0" lvl="0" indent="0" algn="l" defTabSz="914400" rtl="0" eaLnBrk="1" fontAlgn="auto" latinLnBrk="0" hangingPunct="1">
              <a:spcBef>
                <a:spcPts val="0"/>
              </a:spcBef>
              <a:spcAft>
                <a:spcPts val="0"/>
              </a:spcAft>
              <a:buClrTx/>
              <a:buSzTx/>
              <a:buFontTx/>
              <a:buNone/>
              <a:tabLst/>
              <a:defRPr/>
            </a:pPr>
            <a:r>
              <a:rPr kumimoji="1" lang="ja-JP" altLang="en-US" sz="6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a:t>
            </a:r>
            <a:r>
              <a:rPr kumimoji="1" lang="en-US" altLang="ja-JP" sz="6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14</a:t>
            </a:r>
            <a:r>
              <a:rPr kumimoji="1" lang="ja-JP" altLang="en-US" sz="600" b="1" i="0" u="none" strike="noStrike" kern="1200" cap="none" spc="0" normalizeH="0" baseline="0" noProof="0" dirty="0" err="1">
                <a:ln>
                  <a:noFill/>
                </a:ln>
                <a:solidFill>
                  <a:schemeClr val="tx1"/>
                </a:solidFill>
                <a:effectLst/>
                <a:uLnTx/>
                <a:uFillTx/>
                <a:latin typeface="BIZ UDゴシック" panose="020B0400000000000000" pitchFamily="49" charset="-128"/>
                <a:ea typeface="BIZ UDゴシック" panose="020B0400000000000000" pitchFamily="49" charset="-128"/>
                <a:cs typeface="+mn-cs"/>
              </a:rPr>
              <a:t>．</a:t>
            </a:r>
            <a:r>
              <a:rPr kumimoji="1" lang="ja-JP" altLang="en-US" sz="6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働き方改革＞</a:t>
            </a:r>
            <a:endPar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914400" rtl="0" eaLnBrk="1" fontAlgn="auto" latinLnBrk="0" hangingPunct="1">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(38) </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働き方改革</a:t>
            </a:r>
            <a:endPar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p:txBody>
      </p:sp>
      <p:sp>
        <p:nvSpPr>
          <p:cNvPr id="43" name="正方形/長方形 42">
            <a:extLst>
              <a:ext uri="{FF2B5EF4-FFF2-40B4-BE49-F238E27FC236}">
                <a16:creationId xmlns:a16="http://schemas.microsoft.com/office/drawing/2014/main" id="{820C5FA5-1EE3-25EF-0E11-3BE8D9451511}"/>
              </a:ext>
            </a:extLst>
          </p:cNvPr>
          <p:cNvSpPr/>
          <p:nvPr/>
        </p:nvSpPr>
        <p:spPr>
          <a:xfrm>
            <a:off x="1715575" y="6151863"/>
            <a:ext cx="1467854" cy="359752"/>
          </a:xfrm>
          <a:prstGeom prst="rect">
            <a:avLst/>
          </a:prstGeom>
          <a:solidFill>
            <a:srgbClr val="83D3FE"/>
          </a:solid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l" defTabSz="914400" rtl="0" eaLnBrk="1" fontAlgn="auto" latinLnBrk="0" hangingPunct="1">
              <a:spcBef>
                <a:spcPts val="0"/>
              </a:spcBef>
              <a:spcAft>
                <a:spcPts val="0"/>
              </a:spcAft>
              <a:buClrTx/>
              <a:buSzTx/>
              <a:buFontTx/>
              <a:buNone/>
              <a:tabLst/>
              <a:defRPr/>
            </a:pPr>
            <a:r>
              <a:rPr kumimoji="1" lang="ja-JP" altLang="en-US" sz="600" b="1" i="0" u="sng"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a:t>
            </a:r>
            <a:r>
              <a:rPr kumimoji="1" lang="en-US" altLang="ja-JP" sz="600" b="1" i="0" u="sng"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16</a:t>
            </a:r>
            <a:r>
              <a:rPr kumimoji="1" lang="ja-JP" altLang="en-US" sz="600" b="1" i="0" u="sng" strike="noStrike" kern="1200" cap="none" spc="0" normalizeH="0" baseline="0" noProof="0" dirty="0" err="1">
                <a:ln>
                  <a:noFill/>
                </a:ln>
                <a:solidFill>
                  <a:schemeClr val="tx1"/>
                </a:solidFill>
                <a:effectLst/>
                <a:uLnTx/>
                <a:uFillTx/>
                <a:latin typeface="BIZ UDゴシック" panose="020B0400000000000000" pitchFamily="49" charset="-128"/>
                <a:ea typeface="BIZ UDゴシック" panose="020B0400000000000000" pitchFamily="49" charset="-128"/>
                <a:cs typeface="+mn-cs"/>
              </a:rPr>
              <a:t>．</a:t>
            </a:r>
            <a:r>
              <a:rPr kumimoji="1" lang="ja-JP" altLang="en-US" sz="600" b="1" i="0" u="sng"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府市連携</a:t>
            </a:r>
            <a:r>
              <a:rPr kumimoji="1" lang="en-US" altLang="ja-JP" sz="600" b="1" i="0" u="sng"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a:t>
            </a:r>
            <a:r>
              <a:rPr kumimoji="1" lang="ja-JP" altLang="en-US" sz="600" b="1" i="0" u="sng"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一体的な行政運営</a:t>
            </a:r>
            <a:r>
              <a:rPr kumimoji="1" lang="en-US" altLang="ja-JP" sz="600" b="1" i="0" u="sng"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a:t>
            </a:r>
            <a:r>
              <a:rPr kumimoji="1" lang="ja-JP" altLang="en-US" sz="600" b="1" i="0" u="sng"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a:t>
            </a:r>
            <a:endParaRPr kumimoji="1" lang="en-US" altLang="ja-JP" sz="600" b="1" i="0" u="sng"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a:p>
            <a:pPr marL="85725" marR="0" lvl="0" indent="-85725" algn="l" defTabSz="914400" rtl="0" eaLnBrk="1" fontAlgn="auto" latinLnBrk="0" hangingPunct="1">
              <a:spcBef>
                <a:spcPts val="0"/>
              </a:spcBef>
              <a:spcAft>
                <a:spcPts val="0"/>
              </a:spcAft>
              <a:buClrTx/>
              <a:buSzTx/>
              <a:buFontTx/>
              <a:buNone/>
              <a:tabLst/>
              <a:defRPr/>
            </a:pPr>
            <a:r>
              <a:rPr kumimoji="1" lang="en-US" altLang="ja-JP" sz="600" b="0" i="0" u="sng"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(40)</a:t>
            </a:r>
            <a:r>
              <a:rPr kumimoji="1" lang="ja-JP" altLang="en-US" sz="600" b="0" i="0" u="sng"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 大阪府市における一体的な行政運営の推進</a:t>
            </a:r>
            <a:endParaRPr kumimoji="1" lang="en-US" altLang="ja-JP" sz="600" b="0" i="0" u="sng"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p:txBody>
      </p:sp>
      <p:sp>
        <p:nvSpPr>
          <p:cNvPr id="44" name="角丸四角形 88">
            <a:extLst>
              <a:ext uri="{FF2B5EF4-FFF2-40B4-BE49-F238E27FC236}">
                <a16:creationId xmlns:a16="http://schemas.microsoft.com/office/drawing/2014/main" id="{1E901AA7-B69F-5C16-4AC8-9348FEDC9D06}"/>
              </a:ext>
            </a:extLst>
          </p:cNvPr>
          <p:cNvSpPr/>
          <p:nvPr/>
        </p:nvSpPr>
        <p:spPr>
          <a:xfrm>
            <a:off x="1702960" y="4830918"/>
            <a:ext cx="1467854" cy="398956"/>
          </a:xfrm>
          <a:prstGeom prst="roundRect">
            <a:avLst>
              <a:gd name="adj" fmla="val 11508"/>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l" defTabSz="914400" rtl="0" eaLnBrk="1" fontAlgn="auto" latinLnBrk="0" hangingPunct="1">
              <a:spcBef>
                <a:spcPts val="0"/>
              </a:spcBef>
              <a:spcAft>
                <a:spcPts val="0"/>
              </a:spcAft>
              <a:buClrTx/>
              <a:buSzTx/>
              <a:buFontTx/>
              <a:buNone/>
              <a:tabLst/>
              <a:defRPr/>
            </a:pPr>
            <a:r>
              <a:rPr kumimoji="1" lang="ja-JP" altLang="en-US" sz="600" b="1" i="0" u="sng"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a:t>
            </a:r>
            <a:r>
              <a:rPr kumimoji="1" lang="en-US" altLang="ja-JP" sz="600" b="1" i="0" u="sng"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12</a:t>
            </a:r>
            <a:r>
              <a:rPr kumimoji="1" lang="ja-JP" altLang="en-US" sz="600" b="1" i="0" u="sng" strike="noStrike" kern="1200" cap="none" spc="0" normalizeH="0" baseline="0" noProof="0" dirty="0" err="1">
                <a:ln>
                  <a:noFill/>
                </a:ln>
                <a:solidFill>
                  <a:schemeClr val="tx1"/>
                </a:solidFill>
                <a:effectLst/>
                <a:uLnTx/>
                <a:uFillTx/>
                <a:latin typeface="BIZ UDゴシック" panose="020B0400000000000000" pitchFamily="49" charset="-128"/>
                <a:ea typeface="BIZ UDゴシック" panose="020B0400000000000000" pitchFamily="49" charset="-128"/>
                <a:cs typeface="+mn-cs"/>
              </a:rPr>
              <a:t>．</a:t>
            </a:r>
            <a:r>
              <a:rPr kumimoji="1" lang="ja-JP" altLang="en-US" sz="600" b="1" i="0" u="sng"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市町村支援＞</a:t>
            </a:r>
          </a:p>
          <a:p>
            <a:pPr marL="0" marR="0" lvl="0" indent="0" algn="l" defTabSz="914400" rtl="0" eaLnBrk="1" fontAlgn="auto" latinLnBrk="0" hangingPunct="1">
              <a:spcBef>
                <a:spcPts val="0"/>
              </a:spcBef>
              <a:spcAft>
                <a:spcPts val="0"/>
              </a:spcAft>
              <a:buClrTx/>
              <a:buSzTx/>
              <a:buFontTx/>
              <a:buNone/>
              <a:tabLst/>
              <a:defRPr/>
            </a:pPr>
            <a:r>
              <a:rPr kumimoji="1" lang="en-US" altLang="ja-JP" sz="600" b="0" i="0" u="sng"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(35) </a:t>
            </a:r>
            <a:r>
              <a:rPr kumimoji="1" lang="ja-JP" altLang="en-US" sz="600" b="0" i="0" u="sng"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水道の基盤強化</a:t>
            </a:r>
          </a:p>
          <a:p>
            <a:pPr marL="0" marR="0" lvl="0" indent="0" algn="l" defTabSz="914400" rtl="0" eaLnBrk="1" fontAlgn="auto" latinLnBrk="0" hangingPunct="1">
              <a:spcBef>
                <a:spcPts val="0"/>
              </a:spcBef>
              <a:spcAft>
                <a:spcPts val="0"/>
              </a:spcAft>
              <a:buClrTx/>
              <a:buSzTx/>
              <a:buFontTx/>
              <a:buNone/>
              <a:tabLst/>
              <a:defRPr/>
            </a:pPr>
            <a:r>
              <a:rPr kumimoji="1" lang="en-US" altLang="ja-JP" sz="600" b="0" i="0" u="sng"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(36) </a:t>
            </a:r>
            <a:r>
              <a:rPr kumimoji="1" lang="ja-JP" altLang="en-US" sz="600" b="0" i="0" u="sng"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下水道（府市下水道ビジョン）</a:t>
            </a:r>
            <a:endParaRPr kumimoji="1" lang="en-US" altLang="ja-JP" sz="600" b="0" i="0" u="sng"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p:txBody>
      </p:sp>
      <p:sp>
        <p:nvSpPr>
          <p:cNvPr id="45" name="正方形/長方形 44">
            <a:extLst>
              <a:ext uri="{FF2B5EF4-FFF2-40B4-BE49-F238E27FC236}">
                <a16:creationId xmlns:a16="http://schemas.microsoft.com/office/drawing/2014/main" id="{E892F528-03E6-019F-D45D-7F374764F0C7}"/>
              </a:ext>
            </a:extLst>
          </p:cNvPr>
          <p:cNvSpPr/>
          <p:nvPr/>
        </p:nvSpPr>
        <p:spPr>
          <a:xfrm>
            <a:off x="0" y="6645030"/>
            <a:ext cx="3229608" cy="261610"/>
          </a:xfrm>
          <a:prstGeom prst="rect">
            <a:avLst/>
          </a:prstGeom>
          <a:noFill/>
          <a:ln w="6350">
            <a:noFill/>
            <a:prstDash val="sysDash"/>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marL="85725" marR="0" lvl="0" indent="-85725" algn="l" defTabSz="914400" rtl="0" eaLnBrk="1" fontAlgn="auto" latinLnBrk="0" hangingPunct="1">
              <a:lnSpc>
                <a:spcPts val="9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　象限</a:t>
            </a:r>
            <a:r>
              <a:rPr kumimoji="1" lang="en-US" altLang="ja-JP" sz="8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A</a:t>
            </a:r>
            <a:r>
              <a:rPr kumimoji="1" lang="ja-JP" altLang="en-US" sz="8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a:t>
            </a:r>
            <a:r>
              <a:rPr kumimoji="1" lang="en-US" altLang="ja-JP" sz="8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D</a:t>
            </a:r>
            <a:r>
              <a:rPr kumimoji="1" lang="ja-JP" altLang="en-US" sz="800" b="0" i="0" u="none" strike="noStrike" kern="1200" cap="none" spc="0" normalizeH="0" baseline="0" noProof="0" dirty="0" err="1">
                <a:ln>
                  <a:noFill/>
                </a:ln>
                <a:solidFill>
                  <a:schemeClr val="tx1"/>
                </a:solidFill>
                <a:effectLst/>
                <a:uLnTx/>
                <a:uFillTx/>
                <a:latin typeface="BIZ UDゴシック" panose="020B0400000000000000" pitchFamily="49" charset="-128"/>
                <a:ea typeface="BIZ UDゴシック" panose="020B0400000000000000" pitchFamily="49" charset="-128"/>
                <a:cs typeface="+mn-cs"/>
              </a:rPr>
              <a:t>、</a:t>
            </a:r>
            <a:r>
              <a:rPr kumimoji="1" lang="ja-JP" altLang="en-US" sz="8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＜象限内での分類番号＞、（改革項目通し番号）</a:t>
            </a:r>
          </a:p>
        </p:txBody>
      </p:sp>
      <p:sp>
        <p:nvSpPr>
          <p:cNvPr id="46" name="正方形/長方形 45">
            <a:extLst>
              <a:ext uri="{FF2B5EF4-FFF2-40B4-BE49-F238E27FC236}">
                <a16:creationId xmlns:a16="http://schemas.microsoft.com/office/drawing/2014/main" id="{62AF729F-28B1-E06F-A851-01FF6B17DC3C}"/>
              </a:ext>
            </a:extLst>
          </p:cNvPr>
          <p:cNvSpPr/>
          <p:nvPr/>
        </p:nvSpPr>
        <p:spPr>
          <a:xfrm>
            <a:off x="2913806" y="6618046"/>
            <a:ext cx="3067116" cy="162376"/>
          </a:xfrm>
          <a:prstGeom prst="rect">
            <a:avLst/>
          </a:prstGeom>
          <a:solidFill>
            <a:schemeClr val="accent5">
              <a:lumMod val="60000"/>
              <a:lumOff val="40000"/>
            </a:schemeClr>
          </a:solidFill>
          <a:ln w="6350">
            <a:noFill/>
            <a:prstDash val="sysDash"/>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marL="85725" marR="0" lvl="0" indent="-85725" algn="l" defTabSz="914400" rtl="0" eaLnBrk="1" fontAlgn="auto" latinLnBrk="0" hangingPunct="1">
              <a:lnSpc>
                <a:spcPts val="900"/>
              </a:lnSpc>
              <a:spcBef>
                <a:spcPts val="0"/>
              </a:spcBef>
              <a:spcAft>
                <a:spcPts val="0"/>
              </a:spcAft>
              <a:buClrTx/>
              <a:buSzTx/>
              <a:buFontTx/>
              <a:buNone/>
              <a:tabLst/>
              <a:defRPr/>
            </a:pPr>
            <a:r>
              <a:rPr kumimoji="1" lang="en-US" altLang="ja-JP" sz="800" b="1" i="0" u="sng"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a:t>
            </a:r>
            <a:r>
              <a:rPr kumimoji="1" lang="ja-JP" altLang="en-US" sz="800" b="1" i="0" u="sng"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　新型コロナウイルス感染症対策は、４象限とは別に整理</a:t>
            </a:r>
          </a:p>
        </p:txBody>
      </p:sp>
      <p:sp>
        <p:nvSpPr>
          <p:cNvPr id="47" name="テキスト ボックス 46">
            <a:extLst>
              <a:ext uri="{FF2B5EF4-FFF2-40B4-BE49-F238E27FC236}">
                <a16:creationId xmlns:a16="http://schemas.microsoft.com/office/drawing/2014/main" id="{3478483B-9518-245A-3CA5-091C4CB2EECC}"/>
              </a:ext>
            </a:extLst>
          </p:cNvPr>
          <p:cNvSpPr txBox="1"/>
          <p:nvPr/>
        </p:nvSpPr>
        <p:spPr>
          <a:xfrm>
            <a:off x="4564835" y="2589479"/>
            <a:ext cx="3645936" cy="261610"/>
          </a:xfrm>
          <a:prstGeom prst="rect">
            <a:avLst/>
          </a:prstGeom>
          <a:noFill/>
        </p:spPr>
        <p:txBody>
          <a:bodyPr wrap="square" rtlCol="0">
            <a:spAutoFit/>
          </a:bodyPr>
          <a:lstStyle/>
          <a:p>
            <a:pPr marL="0" marR="0" lvl="0" indent="0" algn="l" defTabSz="914400" rtl="0" eaLnBrk="1" fontAlgn="auto" latinLnBrk="0" hangingPunct="1">
              <a:spcBef>
                <a:spcPts val="0"/>
              </a:spcBef>
              <a:spcAft>
                <a:spcPts val="0"/>
              </a:spcAft>
              <a:buClrTx/>
              <a:buSzTx/>
              <a:buFontTx/>
              <a:buNone/>
              <a:tabLst/>
              <a:defRPr/>
            </a:pPr>
            <a:r>
              <a:rPr kumimoji="1" lang="ja-JP" altLang="en-US" sz="1050" b="1"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Ｂ </a:t>
            </a:r>
            <a:r>
              <a:rPr kumimoji="1" lang="ja-JP" altLang="en-US" sz="1050" b="1" i="0" u="sng"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社会政策のイノベーション　４４項目</a:t>
            </a:r>
            <a:endParaRPr kumimoji="1" lang="en-US" altLang="ja-JP" sz="1050" b="1" i="0" u="sng"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endParaRPr>
          </a:p>
        </p:txBody>
      </p:sp>
      <p:sp>
        <p:nvSpPr>
          <p:cNvPr id="48" name="正方形/長方形 47">
            <a:extLst>
              <a:ext uri="{FF2B5EF4-FFF2-40B4-BE49-F238E27FC236}">
                <a16:creationId xmlns:a16="http://schemas.microsoft.com/office/drawing/2014/main" id="{8738C446-2940-BC57-F340-5513A6342AE8}"/>
              </a:ext>
            </a:extLst>
          </p:cNvPr>
          <p:cNvSpPr/>
          <p:nvPr/>
        </p:nvSpPr>
        <p:spPr>
          <a:xfrm>
            <a:off x="4616813" y="2578579"/>
            <a:ext cx="4479638" cy="4023058"/>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tabLst/>
              <a:defRPr/>
            </a:pPr>
            <a:endParaRPr kumimoji="1" lang="ja-JP" altLang="en-US" sz="1200" b="0" i="0" u="none" strike="noStrike" kern="1200" cap="none" spc="0" normalizeH="0" baseline="0" noProof="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p:txBody>
      </p:sp>
      <p:sp>
        <p:nvSpPr>
          <p:cNvPr id="49" name="角丸四角形 92">
            <a:extLst>
              <a:ext uri="{FF2B5EF4-FFF2-40B4-BE49-F238E27FC236}">
                <a16:creationId xmlns:a16="http://schemas.microsoft.com/office/drawing/2014/main" id="{B7E583C0-2099-AF69-1665-0134075F4B3A}"/>
              </a:ext>
            </a:extLst>
          </p:cNvPr>
          <p:cNvSpPr/>
          <p:nvPr/>
        </p:nvSpPr>
        <p:spPr>
          <a:xfrm>
            <a:off x="4658485" y="2828758"/>
            <a:ext cx="2288034" cy="1575985"/>
          </a:xfrm>
          <a:prstGeom prst="roundRect">
            <a:avLst>
              <a:gd name="adj" fmla="val 2451"/>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l" defTabSz="914400" rtl="0" eaLnBrk="1" fontAlgn="auto" latinLnBrk="0" hangingPunct="1">
              <a:spcBef>
                <a:spcPts val="0"/>
              </a:spcBef>
              <a:spcAft>
                <a:spcPts val="0"/>
              </a:spcAft>
              <a:buClrTx/>
              <a:buSzTx/>
              <a:buFontTx/>
              <a:buNone/>
              <a:tabLst/>
              <a:defRPr/>
            </a:pPr>
            <a:r>
              <a:rPr kumimoji="1" lang="ja-JP" altLang="en-US" sz="6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＜１．政策の刷新</a:t>
            </a:r>
            <a:r>
              <a:rPr kumimoji="1" lang="ja-JP" altLang="en-US" sz="5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（現役世代への重点投資）</a:t>
            </a:r>
            <a:r>
              <a:rPr kumimoji="1" lang="ja-JP" altLang="en-US" sz="6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a:t>
            </a:r>
          </a:p>
          <a:p>
            <a:pPr marL="93663" marR="0" lvl="0" indent="-93663" algn="l" defTabSz="914400" rtl="0" eaLnBrk="1" fontAlgn="auto" latinLnBrk="0" hangingPunct="1">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(53) </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予算にメリハリを付け、生み出した財源を子育て・教育関連に投資</a:t>
            </a:r>
            <a:endPar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914400" rtl="0" eaLnBrk="1" fontAlgn="auto" latinLnBrk="0" hangingPunct="1">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(54) </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教室への空調機設置</a:t>
            </a:r>
          </a:p>
          <a:p>
            <a:pPr marL="0" marR="0" lvl="0" indent="0" algn="l" defTabSz="914400" rtl="0" eaLnBrk="1" fontAlgn="auto" latinLnBrk="0" hangingPunct="1">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(55) </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中学校給食の実施</a:t>
            </a:r>
          </a:p>
          <a:p>
            <a:pPr marL="0" marR="0" lvl="0" indent="0" algn="l" defTabSz="914400" rtl="0" eaLnBrk="1" fontAlgn="auto" latinLnBrk="0" hangingPunct="1">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(56) </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塾代助成</a:t>
            </a:r>
          </a:p>
          <a:p>
            <a:pPr marL="0" marR="0" lvl="0" indent="0" algn="l" defTabSz="914400" rtl="0" eaLnBrk="1" fontAlgn="auto" latinLnBrk="0" hangingPunct="1">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(57) </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学校教育ＩＣＴの導入</a:t>
            </a:r>
            <a:endPar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914400" rtl="0" eaLnBrk="1" fontAlgn="auto" latinLnBrk="0" hangingPunct="1">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(58) </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校務支援ＩＣＴの導入</a:t>
            </a:r>
            <a:endPar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914400" rtl="0" eaLnBrk="1" fontAlgn="auto" latinLnBrk="0" hangingPunct="1">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(59) </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公設民営学校の設置</a:t>
            </a:r>
            <a:endPar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914400" rtl="0" eaLnBrk="1" fontAlgn="auto" latinLnBrk="0" hangingPunct="1">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(60) </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待機児童の解消等</a:t>
            </a:r>
          </a:p>
          <a:p>
            <a:pPr marL="0" marR="0" lvl="0" indent="0" algn="l" defTabSz="914400" rtl="0" eaLnBrk="1" fontAlgn="auto" latinLnBrk="0" hangingPunct="1">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(61) </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こども医療費助成の拡充</a:t>
            </a:r>
          </a:p>
          <a:p>
            <a:pPr marL="0" marR="0" lvl="0" indent="0" algn="l" defTabSz="914400" rtl="0" eaLnBrk="1" fontAlgn="auto" latinLnBrk="0" hangingPunct="1">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(62) </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妊婦健康診査の拡充</a:t>
            </a:r>
            <a:endPar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914400" rtl="0" eaLnBrk="1" fontAlgn="auto" latinLnBrk="0" hangingPunct="1">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(63) </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幼児教育無償化</a:t>
            </a:r>
            <a:endPar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914400" rtl="0" eaLnBrk="1" fontAlgn="auto" latinLnBrk="0" hangingPunct="1">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(64) </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こどもの貧困対策</a:t>
            </a: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
            </a:r>
            <a:b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br>
            <a:r>
              <a:rPr kumimoji="1" lang="en-US" altLang="ja-JP" sz="600" b="0" i="0" u="sng"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(65) </a:t>
            </a:r>
            <a:r>
              <a:rPr kumimoji="1" lang="ja-JP" altLang="en-US" sz="600" b="0" i="0" u="sng"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児童相談所体制等の拡充</a:t>
            </a:r>
            <a:endParaRPr kumimoji="1" lang="en-US" altLang="ja-JP" sz="600" b="0" i="0" u="sng"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914400" rtl="0" eaLnBrk="1" fontAlgn="auto" latinLnBrk="0" hangingPunct="1">
              <a:spcBef>
                <a:spcPts val="0"/>
              </a:spcBef>
              <a:spcAft>
                <a:spcPts val="0"/>
              </a:spcAft>
              <a:buClrTx/>
              <a:buSzTx/>
              <a:buFontTx/>
              <a:buNone/>
              <a:tabLst/>
              <a:defRPr/>
            </a:pPr>
            <a:r>
              <a:rPr kumimoji="1" lang="en-US" altLang="ja-JP" sz="600" b="0" i="0" u="sng"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(66)</a:t>
            </a:r>
            <a:r>
              <a:rPr kumimoji="1" lang="ja-JP" altLang="en-US" sz="600" b="0" i="0" u="sng"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 </a:t>
            </a:r>
            <a:r>
              <a:rPr kumimoji="1" lang="ja-JP" altLang="en-US" sz="600" b="0" i="0" u="sng" strike="noStrike" kern="1200" cap="none" spc="0" normalizeH="0" baseline="0" noProof="0" dirty="0" smtClean="0">
                <a:ln>
                  <a:noFill/>
                </a:ln>
                <a:solidFill>
                  <a:schemeClr val="tx1"/>
                </a:solidFill>
                <a:effectLst/>
                <a:uLnTx/>
                <a:uFillTx/>
                <a:latin typeface="BIZ UDゴシック" panose="020B0400000000000000" pitchFamily="49" charset="-128"/>
                <a:ea typeface="BIZ UDゴシック" panose="020B0400000000000000" pitchFamily="49" charset="-128"/>
                <a:cs typeface="+mn-cs"/>
              </a:rPr>
              <a:t>ヤングケアラー</a:t>
            </a:r>
            <a:r>
              <a:rPr kumimoji="1" lang="ja-JP" altLang="en-US" sz="600" b="0" i="0" u="sng"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支援の推進</a:t>
            </a:r>
          </a:p>
          <a:p>
            <a:pPr marL="0" marR="0" lvl="0" indent="0" algn="l" defTabSz="914400" rtl="0" eaLnBrk="1" fontAlgn="auto" latinLnBrk="0" hangingPunct="1">
              <a:spcBef>
                <a:spcPts val="0"/>
              </a:spcBef>
              <a:spcAft>
                <a:spcPts val="0"/>
              </a:spcAft>
              <a:buClrTx/>
              <a:buSzTx/>
              <a:buFontTx/>
              <a:buNone/>
              <a:tabLst/>
              <a:defRPr/>
            </a:pPr>
            <a:endPar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p:txBody>
      </p:sp>
      <p:sp>
        <p:nvSpPr>
          <p:cNvPr id="51" name="角丸四角形 93">
            <a:extLst>
              <a:ext uri="{FF2B5EF4-FFF2-40B4-BE49-F238E27FC236}">
                <a16:creationId xmlns:a16="http://schemas.microsoft.com/office/drawing/2014/main" id="{AE45CC35-FDA4-49A5-0084-B2D14006C9A3}"/>
              </a:ext>
            </a:extLst>
          </p:cNvPr>
          <p:cNvSpPr/>
          <p:nvPr/>
        </p:nvSpPr>
        <p:spPr>
          <a:xfrm>
            <a:off x="4647594" y="4441597"/>
            <a:ext cx="2288034" cy="1115851"/>
          </a:xfrm>
          <a:prstGeom prst="roundRect">
            <a:avLst>
              <a:gd name="adj" fmla="val 6343"/>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l" defTabSz="914400" rtl="0" eaLnBrk="1" fontAlgn="auto" latinLnBrk="0" hangingPunct="1">
              <a:spcBef>
                <a:spcPts val="0"/>
              </a:spcBef>
              <a:spcAft>
                <a:spcPts val="0"/>
              </a:spcAft>
              <a:buClrTx/>
              <a:buSzTx/>
              <a:buFontTx/>
              <a:buNone/>
              <a:tabLst/>
              <a:defRPr/>
            </a:pPr>
            <a:r>
              <a:rPr kumimoji="1" lang="ja-JP" altLang="en-US" sz="6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＜２．政策の刷新（教育改革）＞</a:t>
            </a:r>
          </a:p>
          <a:p>
            <a:pPr marL="0" marR="0" lvl="0" indent="0" algn="l" defTabSz="914400" rtl="0" eaLnBrk="1" fontAlgn="auto" latinLnBrk="0" hangingPunct="1">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(67) </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校長の権限強化</a:t>
            </a:r>
          </a:p>
          <a:p>
            <a:pPr marL="0" marR="0" lvl="0" indent="0" algn="l" defTabSz="914400" rtl="0" eaLnBrk="1" fontAlgn="auto" latinLnBrk="0" hangingPunct="1">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(68) </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教育行政基本条例・市立学校活性化条例の制定と教育</a:t>
            </a:r>
            <a:endPar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914400" rtl="0" eaLnBrk="1" fontAlgn="auto" latinLnBrk="0" hangingPunct="1">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     </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振興基本計画の改訂</a:t>
            </a:r>
          </a:p>
          <a:p>
            <a:pPr marL="0" marR="0" lvl="0" indent="0" algn="l" defTabSz="914400" rtl="0" eaLnBrk="1" fontAlgn="auto" latinLnBrk="0" hangingPunct="1">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(69) </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学力テスト等の結果公表</a:t>
            </a:r>
          </a:p>
          <a:p>
            <a:pPr marL="0" marR="0" lvl="0" indent="0" algn="l" defTabSz="914400" rtl="0" eaLnBrk="1" fontAlgn="auto" latinLnBrk="0" hangingPunct="1">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(70) </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学校選択制の導入</a:t>
            </a:r>
          </a:p>
          <a:p>
            <a:pPr marL="0" marR="0" lvl="0" indent="0" algn="l" defTabSz="914400" rtl="0" eaLnBrk="1" fontAlgn="auto" latinLnBrk="0" hangingPunct="1">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(71) </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小中学校の英語教育の充実</a:t>
            </a:r>
            <a:endPar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914400" rtl="0" eaLnBrk="1" fontAlgn="auto" latinLnBrk="0" hangingPunct="1">
              <a:spcBef>
                <a:spcPts val="0"/>
              </a:spcBef>
              <a:spcAft>
                <a:spcPts val="0"/>
              </a:spcAft>
              <a:buClrTx/>
              <a:buSzTx/>
              <a:buFontTx/>
              <a:buNone/>
              <a:tabLst/>
              <a:defRPr/>
            </a:pPr>
            <a:r>
              <a:rPr kumimoji="1" lang="en-US" altLang="ja-JP" sz="600" b="0" i="0" u="sng"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(72) </a:t>
            </a:r>
            <a:r>
              <a:rPr kumimoji="1" lang="ja-JP" altLang="en-US" sz="600" b="0" i="0" u="sng"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民間事業者を活用した課外授業</a:t>
            </a:r>
            <a:endParaRPr kumimoji="1" lang="en-US" altLang="ja-JP" sz="600" b="0" i="0" u="sng"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914400" rtl="0" eaLnBrk="1" fontAlgn="auto" latinLnBrk="0" hangingPunct="1">
              <a:spcBef>
                <a:spcPts val="0"/>
              </a:spcBef>
              <a:spcAft>
                <a:spcPts val="0"/>
              </a:spcAft>
              <a:buClrTx/>
              <a:buSzTx/>
              <a:buFontTx/>
              <a:buNone/>
              <a:tabLst/>
              <a:defRPr/>
            </a:pPr>
            <a:r>
              <a:rPr kumimoji="1" lang="en-US" altLang="ja-JP" sz="600" b="0" i="0" u="sng"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(73) </a:t>
            </a:r>
            <a:r>
              <a:rPr kumimoji="1" lang="ja-JP" altLang="en-US" sz="600" b="0" i="0" u="sng"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学力向上支援チーム事業</a:t>
            </a:r>
            <a:endParaRPr kumimoji="1" lang="en-US" altLang="ja-JP" sz="600" b="0" i="0" u="sng"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914400" rtl="0" eaLnBrk="1" fontAlgn="auto" latinLnBrk="0" hangingPunct="1">
              <a:spcBef>
                <a:spcPts val="0"/>
              </a:spcBef>
              <a:spcAft>
                <a:spcPts val="0"/>
              </a:spcAft>
              <a:buClrTx/>
              <a:buSzTx/>
              <a:buFontTx/>
              <a:buNone/>
              <a:tabLst/>
              <a:defRPr/>
            </a:pPr>
            <a:r>
              <a:rPr kumimoji="1" lang="en-US" altLang="ja-JP" sz="600" b="0" i="0" u="sng"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(74) </a:t>
            </a:r>
            <a:r>
              <a:rPr kumimoji="1" lang="ja-JP" altLang="en-US" sz="600" b="0" i="0" u="sng"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いじめ、不登校への対応</a:t>
            </a:r>
            <a:endParaRPr kumimoji="1" lang="en-US" altLang="ja-JP" sz="600" b="0" i="0" u="sng"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914400" rtl="0" eaLnBrk="1" fontAlgn="auto" latinLnBrk="0" hangingPunct="1">
              <a:spcBef>
                <a:spcPts val="0"/>
              </a:spcBef>
              <a:spcAft>
                <a:spcPts val="0"/>
              </a:spcAft>
              <a:buClrTx/>
              <a:buSzTx/>
              <a:buFontTx/>
              <a:buNone/>
              <a:tabLst/>
              <a:defRPr/>
            </a:pPr>
            <a:r>
              <a:rPr kumimoji="1" lang="en-US" altLang="ja-JP" sz="600" b="0" i="0" u="sng"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(75) </a:t>
            </a:r>
            <a:r>
              <a:rPr kumimoji="1" lang="ja-JP" altLang="en-US" sz="600" b="0" i="0" u="sng"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「新・大阪市総合教育センター</a:t>
            </a:r>
            <a:r>
              <a:rPr kumimoji="1" lang="en-US" altLang="ja-JP" sz="600" b="0" i="0" u="sng"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a:t>
            </a:r>
            <a:r>
              <a:rPr kumimoji="1" lang="ja-JP" altLang="en-US" sz="600" b="0" i="0" u="sng"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仮称</a:t>
            </a:r>
            <a:r>
              <a:rPr kumimoji="1" lang="en-US" altLang="ja-JP" sz="600" b="0" i="0" u="sng"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a:t>
            </a:r>
            <a:r>
              <a:rPr kumimoji="1" lang="ja-JP" altLang="en-US" sz="600" b="0" i="0" u="sng"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a:t>
            </a:r>
          </a:p>
        </p:txBody>
      </p:sp>
      <p:sp>
        <p:nvSpPr>
          <p:cNvPr id="52" name="角丸四角形 94">
            <a:extLst>
              <a:ext uri="{FF2B5EF4-FFF2-40B4-BE49-F238E27FC236}">
                <a16:creationId xmlns:a16="http://schemas.microsoft.com/office/drawing/2014/main" id="{488D78CD-855C-F3AC-7D0F-03E03E4138F6}"/>
              </a:ext>
            </a:extLst>
          </p:cNvPr>
          <p:cNvSpPr/>
          <p:nvPr/>
        </p:nvSpPr>
        <p:spPr>
          <a:xfrm>
            <a:off x="4658485" y="5620958"/>
            <a:ext cx="2288034" cy="843285"/>
          </a:xfrm>
          <a:prstGeom prst="roundRect">
            <a:avLst>
              <a:gd name="adj" fmla="val 5682"/>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l" defTabSz="914400" rtl="0" eaLnBrk="1" fontAlgn="auto" latinLnBrk="0" hangingPunct="1">
              <a:spcBef>
                <a:spcPts val="0"/>
              </a:spcBef>
              <a:spcAft>
                <a:spcPts val="0"/>
              </a:spcAft>
              <a:buClrTx/>
              <a:buSzTx/>
              <a:buFontTx/>
              <a:buNone/>
              <a:tabLst/>
              <a:defRPr/>
            </a:pPr>
            <a:r>
              <a:rPr kumimoji="1" lang="ja-JP" altLang="en-US" sz="6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＜３．政策の刷新（西成特区構想）＞</a:t>
            </a:r>
          </a:p>
          <a:p>
            <a:pPr marL="0" marR="0" lvl="0" indent="0" algn="l" defTabSz="914400" rtl="0" eaLnBrk="1" fontAlgn="auto" latinLnBrk="0" hangingPunct="1">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(76) </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あいりん地域の環境整備</a:t>
            </a:r>
          </a:p>
          <a:p>
            <a:pPr marL="0" marR="0" lvl="0" indent="0" algn="l" defTabSz="914400" rtl="0" eaLnBrk="1" fontAlgn="auto" latinLnBrk="0" hangingPunct="1">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(77) </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あい</a:t>
            </a:r>
            <a:r>
              <a:rPr kumimoji="1" lang="ja-JP" altLang="en-US" sz="600" b="0" i="0" u="none" strike="noStrike" kern="1200" cap="none" spc="0" normalizeH="0" baseline="0" noProof="0" dirty="0" err="1">
                <a:ln>
                  <a:noFill/>
                </a:ln>
                <a:solidFill>
                  <a:schemeClr val="tx1"/>
                </a:solidFill>
                <a:effectLst/>
                <a:uLnTx/>
                <a:uFillTx/>
                <a:latin typeface="BIZ UDゴシック" panose="020B0400000000000000" pitchFamily="49" charset="-128"/>
                <a:ea typeface="BIZ UDゴシック" panose="020B0400000000000000" pitchFamily="49" charset="-128"/>
                <a:cs typeface="+mn-cs"/>
              </a:rPr>
              <a:t>りん</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地域の日雇労働者等の自立支援</a:t>
            </a:r>
            <a:endPar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914400" rtl="0" eaLnBrk="1" fontAlgn="auto" latinLnBrk="0" hangingPunct="1">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(78) </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単身高齢生活保護受給者の社会的つながりづくり</a:t>
            </a:r>
          </a:p>
          <a:p>
            <a:pPr marL="0" marR="0" lvl="0" indent="0" algn="l" defTabSz="914400" rtl="0" eaLnBrk="1" fontAlgn="auto" latinLnBrk="0" hangingPunct="1">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(79) </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あいりん地域を中心とした結核対策</a:t>
            </a:r>
          </a:p>
          <a:p>
            <a:pPr marL="174625" marR="0" lvl="0" indent="-174625" algn="l" defTabSz="914400" rtl="0" eaLnBrk="1" fontAlgn="auto" latinLnBrk="0" hangingPunct="1">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(80) </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基礎学力アップ事業（西成まなび塾）、プレーパーク</a:t>
            </a:r>
            <a:endPar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a:p>
            <a:pPr marL="174625" marR="0" lvl="0" indent="-174625" algn="l" defTabSz="914400" rtl="0" eaLnBrk="1" fontAlgn="auto" latinLnBrk="0" hangingPunct="1">
              <a:spcBef>
                <a:spcPts val="0"/>
              </a:spcBef>
              <a:spcAft>
                <a:spcPts val="0"/>
              </a:spcAft>
              <a:buClrTx/>
              <a:buSzTx/>
              <a:buFontTx/>
              <a:buNone/>
              <a:tabLst/>
              <a:defRPr/>
            </a:pPr>
            <a:r>
              <a:rPr kumimoji="1" lang="en-US" altLang="ja-JP" sz="600" b="0" i="0" u="sng"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(81) </a:t>
            </a:r>
            <a:r>
              <a:rPr kumimoji="1" lang="ja-JP" altLang="en-US" sz="600" b="0" i="0" u="sng"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新今宮周辺のにぎわい創出</a:t>
            </a:r>
            <a:endParaRPr kumimoji="1" lang="en-US" altLang="ja-JP" sz="600" b="0" i="0" u="sng"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a:p>
            <a:pPr marL="174625" marR="0" lvl="0" indent="-174625" algn="l" defTabSz="914400" rtl="0" eaLnBrk="1" fontAlgn="auto" latinLnBrk="0" hangingPunct="1">
              <a:spcBef>
                <a:spcPts val="0"/>
              </a:spcBef>
              <a:spcAft>
                <a:spcPts val="0"/>
              </a:spcAft>
              <a:buClrTx/>
              <a:buSzTx/>
              <a:buFontTx/>
              <a:buNone/>
              <a:tabLst/>
              <a:defRPr/>
            </a:pPr>
            <a:r>
              <a:rPr kumimoji="1" lang="en-US" altLang="ja-JP" sz="600" b="0" i="0" u="sng"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(82) </a:t>
            </a:r>
            <a:r>
              <a:rPr kumimoji="1" lang="ja-JP" altLang="en-US" sz="600" b="0" i="0" u="sng"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旧あい</a:t>
            </a:r>
            <a:r>
              <a:rPr kumimoji="1" lang="ja-JP" altLang="en-US" sz="600" b="0" i="0" u="sng" strike="noStrike" kern="1200" cap="none" spc="0" normalizeH="0" baseline="0" noProof="0" dirty="0" err="1">
                <a:ln>
                  <a:noFill/>
                </a:ln>
                <a:solidFill>
                  <a:schemeClr val="tx1"/>
                </a:solidFill>
                <a:effectLst/>
                <a:uLnTx/>
                <a:uFillTx/>
                <a:latin typeface="BIZ UDゴシック" panose="020B0400000000000000" pitchFamily="49" charset="-128"/>
                <a:ea typeface="BIZ UDゴシック" panose="020B0400000000000000" pitchFamily="49" charset="-128"/>
                <a:cs typeface="+mn-cs"/>
              </a:rPr>
              <a:t>りん</a:t>
            </a:r>
            <a:r>
              <a:rPr kumimoji="1" lang="ja-JP" altLang="en-US" sz="600" b="0" i="0" u="sng"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総合センター跡地等の利活用</a:t>
            </a:r>
          </a:p>
        </p:txBody>
      </p:sp>
      <p:sp>
        <p:nvSpPr>
          <p:cNvPr id="53" name="角丸四角形 90">
            <a:extLst>
              <a:ext uri="{FF2B5EF4-FFF2-40B4-BE49-F238E27FC236}">
                <a16:creationId xmlns:a16="http://schemas.microsoft.com/office/drawing/2014/main" id="{A08AA865-B09A-5FAD-9D3A-9FB7C95FC997}"/>
              </a:ext>
            </a:extLst>
          </p:cNvPr>
          <p:cNvSpPr/>
          <p:nvPr/>
        </p:nvSpPr>
        <p:spPr>
          <a:xfrm>
            <a:off x="6946519" y="4359548"/>
            <a:ext cx="2053149" cy="539751"/>
          </a:xfrm>
          <a:prstGeom prst="roundRect">
            <a:avLst>
              <a:gd name="adj" fmla="val 13324"/>
            </a:avLst>
          </a:prstGeom>
          <a:noFill/>
          <a:ln w="6350">
            <a:noFill/>
            <a:prstDash val="sysDash"/>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l" defTabSz="914400" rtl="0" eaLnBrk="1" fontAlgn="auto" latinLnBrk="0" hangingPunct="1">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(92) </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生活保護の適正実施</a:t>
            </a:r>
            <a:endPar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914400" rtl="0" eaLnBrk="1" fontAlgn="auto" latinLnBrk="0" hangingPunct="1">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(93)</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 女性の活躍促進</a:t>
            </a:r>
            <a:endPar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914400" rtl="0" eaLnBrk="1" fontAlgn="auto" latinLnBrk="0" hangingPunct="1">
              <a:spcBef>
                <a:spcPts val="0"/>
              </a:spcBef>
              <a:spcAft>
                <a:spcPts val="0"/>
              </a:spcAft>
              <a:buClrTx/>
              <a:buSzTx/>
              <a:buFontTx/>
              <a:buNone/>
              <a:tabLst/>
              <a:defRPr/>
            </a:pPr>
            <a:r>
              <a:rPr kumimoji="1" lang="en-US" altLang="ja-JP" sz="600" b="0" i="0" u="sng"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(94) </a:t>
            </a:r>
            <a:r>
              <a:rPr kumimoji="1" lang="ja-JP" altLang="en-US" sz="600" b="0" i="0" u="sng"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ヘイトスピーチへの対処</a:t>
            </a:r>
            <a:endParaRPr kumimoji="1" lang="en-US" altLang="ja-JP" sz="600" b="0" i="0" u="sng"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914400" rtl="0" eaLnBrk="1" fontAlgn="auto" latinLnBrk="0" hangingPunct="1">
              <a:spcBef>
                <a:spcPts val="0"/>
              </a:spcBef>
              <a:spcAft>
                <a:spcPts val="0"/>
              </a:spcAft>
              <a:buClrTx/>
              <a:buSzTx/>
              <a:buFontTx/>
              <a:buNone/>
              <a:tabLst/>
              <a:defRPr/>
            </a:pPr>
            <a:r>
              <a:rPr kumimoji="1" lang="en-US" altLang="ja-JP" sz="600" b="0" i="0" u="sng"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(95) LGBT</a:t>
            </a:r>
            <a:r>
              <a:rPr kumimoji="1" lang="ja-JP" altLang="en-US" sz="600" b="0" i="0" u="sng"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等支援</a:t>
            </a:r>
            <a:endParaRPr kumimoji="1" lang="en-US" altLang="ja-JP" sz="600" b="0" i="0" u="sng"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914400" rtl="0" eaLnBrk="1" fontAlgn="auto" latinLnBrk="0" hangingPunct="1">
              <a:spcBef>
                <a:spcPts val="0"/>
              </a:spcBef>
              <a:spcAft>
                <a:spcPts val="0"/>
              </a:spcAft>
              <a:buClrTx/>
              <a:buSzTx/>
              <a:buFontTx/>
              <a:buNone/>
              <a:tabLst/>
              <a:defRPr/>
            </a:pPr>
            <a:r>
              <a:rPr kumimoji="1" lang="en-US" altLang="ja-JP" sz="600" b="0" i="0" u="sng"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(96) </a:t>
            </a:r>
            <a:r>
              <a:rPr kumimoji="1" lang="ja-JP" altLang="en-US" sz="600" b="0" i="0" u="sng"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多文化共生</a:t>
            </a:r>
          </a:p>
        </p:txBody>
      </p:sp>
      <p:sp>
        <p:nvSpPr>
          <p:cNvPr id="54" name="角丸四角形 95">
            <a:extLst>
              <a:ext uri="{FF2B5EF4-FFF2-40B4-BE49-F238E27FC236}">
                <a16:creationId xmlns:a16="http://schemas.microsoft.com/office/drawing/2014/main" id="{011D2646-3BA8-66FD-8174-72C03E9DD3AF}"/>
              </a:ext>
            </a:extLst>
          </p:cNvPr>
          <p:cNvSpPr/>
          <p:nvPr/>
        </p:nvSpPr>
        <p:spPr>
          <a:xfrm>
            <a:off x="6974065" y="3969885"/>
            <a:ext cx="2043483" cy="389663"/>
          </a:xfrm>
          <a:prstGeom prst="roundRect">
            <a:avLst>
              <a:gd name="adj" fmla="val 0"/>
            </a:avLst>
          </a:prstGeom>
          <a:solidFill>
            <a:srgbClr val="83D3FE"/>
          </a:solid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l" defTabSz="914400" rtl="0" eaLnBrk="1" fontAlgn="auto" latinLnBrk="0" hangingPunct="1">
              <a:spcBef>
                <a:spcPts val="0"/>
              </a:spcBef>
              <a:spcAft>
                <a:spcPts val="0"/>
              </a:spcAft>
              <a:buClrTx/>
              <a:buSzTx/>
              <a:buFontTx/>
              <a:buNone/>
              <a:tabLst/>
              <a:defRPr/>
            </a:pPr>
            <a:r>
              <a:rPr kumimoji="1" lang="ja-JP" altLang="en-US" sz="6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＜６．府市連携（事業連携）＞</a:t>
            </a:r>
          </a:p>
          <a:p>
            <a:pPr marL="0" marR="0" lvl="0" indent="0" algn="l" defTabSz="914400" rtl="0" eaLnBrk="1" fontAlgn="auto" latinLnBrk="0" hangingPunct="1">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(90)</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 府立特別支援学校／市立特別支援学校</a:t>
            </a:r>
            <a:endPar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914400" rtl="0" eaLnBrk="1" fontAlgn="auto" latinLnBrk="0" hangingPunct="1">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(91)</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 府立高校／市立高校</a:t>
            </a:r>
          </a:p>
        </p:txBody>
      </p:sp>
      <p:sp>
        <p:nvSpPr>
          <p:cNvPr id="56" name="角丸四角形 96">
            <a:extLst>
              <a:ext uri="{FF2B5EF4-FFF2-40B4-BE49-F238E27FC236}">
                <a16:creationId xmlns:a16="http://schemas.microsoft.com/office/drawing/2014/main" id="{E89A50B2-EBDC-5FFE-2F89-D1CE6B223817}"/>
              </a:ext>
            </a:extLst>
          </p:cNvPr>
          <p:cNvSpPr/>
          <p:nvPr/>
        </p:nvSpPr>
        <p:spPr>
          <a:xfrm>
            <a:off x="6969966" y="2828759"/>
            <a:ext cx="2029703" cy="817038"/>
          </a:xfrm>
          <a:prstGeom prst="roundRect">
            <a:avLst>
              <a:gd name="adj" fmla="val 5535"/>
            </a:avLst>
          </a:prstGeom>
          <a:solidFill>
            <a:schemeClr val="bg1"/>
          </a:solidFill>
          <a:ln w="127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36000" tIns="36000" rIns="0" bIns="36000" rtlCol="0" anchor="ctr"/>
          <a:lstStyle/>
          <a:p>
            <a:pPr marL="0" marR="0" lvl="0" indent="0" algn="l" defTabSz="914400" rtl="0" eaLnBrk="1" fontAlgn="auto" latinLnBrk="0" hangingPunct="1">
              <a:spcBef>
                <a:spcPts val="0"/>
              </a:spcBef>
              <a:spcAft>
                <a:spcPts val="0"/>
              </a:spcAft>
              <a:buClrTx/>
              <a:buSzTx/>
              <a:buFontTx/>
              <a:buNone/>
              <a:tabLst/>
              <a:defRPr/>
            </a:pPr>
            <a:r>
              <a:rPr kumimoji="1" lang="ja-JP" altLang="en-US" sz="6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＜４．政策の刷新（福祉施策の再構築）＞</a:t>
            </a:r>
            <a:endPar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914400" rtl="0" eaLnBrk="1" fontAlgn="auto" latinLnBrk="0" hangingPunct="1">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(83) </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特別養護老人ホーム待機者の解消</a:t>
            </a:r>
          </a:p>
          <a:p>
            <a:pPr marL="0" marR="0" lvl="0" indent="0" algn="l" defTabSz="914400" rtl="0" eaLnBrk="1" fontAlgn="auto" latinLnBrk="0" hangingPunct="1">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(84) </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認知症高齢者等支援の充実</a:t>
            </a:r>
          </a:p>
          <a:p>
            <a:pPr marL="0" marR="0" lvl="0" indent="0" algn="l" defTabSz="914400" rtl="0" eaLnBrk="1" fontAlgn="auto" latinLnBrk="0" hangingPunct="1">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(85) </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発達障がい者支援体制の構築</a:t>
            </a:r>
          </a:p>
          <a:p>
            <a:pPr marL="0" marR="0" lvl="0" indent="0" algn="l" defTabSz="914400" rtl="0" eaLnBrk="1" fontAlgn="auto" latinLnBrk="0" hangingPunct="1">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(86) </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重症心身障がい児者支援の充実</a:t>
            </a:r>
          </a:p>
          <a:p>
            <a:pPr marL="0" marR="0" lvl="0" indent="0" algn="l" defTabSz="914400" rtl="0" eaLnBrk="1" fontAlgn="auto" latinLnBrk="0" hangingPunct="1">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(87)</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 福祉施策推進パイロット事業</a:t>
            </a:r>
          </a:p>
          <a:p>
            <a:pPr marL="0" marR="0" lvl="0" indent="0" algn="l" defTabSz="914400" rtl="0" eaLnBrk="1" fontAlgn="auto" latinLnBrk="0" hangingPunct="1">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(88) </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「ごみ屋敷」対策</a:t>
            </a:r>
          </a:p>
        </p:txBody>
      </p:sp>
      <p:sp>
        <p:nvSpPr>
          <p:cNvPr id="58" name="角丸四角形 97">
            <a:extLst>
              <a:ext uri="{FF2B5EF4-FFF2-40B4-BE49-F238E27FC236}">
                <a16:creationId xmlns:a16="http://schemas.microsoft.com/office/drawing/2014/main" id="{66BE0F65-1EBD-BD22-1EA4-49EB311645FD}"/>
              </a:ext>
            </a:extLst>
          </p:cNvPr>
          <p:cNvSpPr/>
          <p:nvPr/>
        </p:nvSpPr>
        <p:spPr>
          <a:xfrm>
            <a:off x="6973739" y="3678577"/>
            <a:ext cx="2036532" cy="254446"/>
          </a:xfrm>
          <a:prstGeom prst="roundRect">
            <a:avLst>
              <a:gd name="adj" fmla="val 0"/>
            </a:avLst>
          </a:prstGeom>
          <a:solidFill>
            <a:srgbClr val="83D3FE"/>
          </a:solid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36000" tIns="72000" rIns="36000" bIns="36000" rtlCol="0" anchor="ctr"/>
          <a:lstStyle/>
          <a:p>
            <a:pPr marL="0" marR="0" lvl="0" indent="0" algn="l" defTabSz="914400" rtl="0" eaLnBrk="1" fontAlgn="auto" latinLnBrk="0" hangingPunct="1">
              <a:spcBef>
                <a:spcPts val="0"/>
              </a:spcBef>
              <a:spcAft>
                <a:spcPts val="0"/>
              </a:spcAft>
              <a:buClrTx/>
              <a:buSzTx/>
              <a:buFontTx/>
              <a:buNone/>
              <a:tabLst/>
              <a:defRPr/>
            </a:pPr>
            <a:r>
              <a:rPr kumimoji="1" lang="ja-JP" altLang="en-US" sz="6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＜５．府市連携（組織統合）＞</a:t>
            </a:r>
            <a:endParaRPr kumimoji="1" lang="en-US" altLang="ja-JP" sz="6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a:p>
            <a:pPr marL="85725" marR="0" lvl="0" indent="-85725" algn="l" defTabSz="914400" rtl="0" eaLnBrk="1" fontAlgn="auto" latinLnBrk="0" hangingPunct="1">
              <a:spcBef>
                <a:spcPts val="0"/>
              </a:spcBef>
              <a:spcAft>
                <a:spcPts val="0"/>
              </a:spcAft>
              <a:buClrTx/>
              <a:buSzTx/>
              <a:buFontTx/>
              <a:buNone/>
              <a:tabLst/>
              <a:defRPr/>
            </a:pPr>
            <a:r>
              <a:rPr kumimoji="1" lang="en-US" altLang="ja-JP"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(89)</a:t>
            </a:r>
            <a:r>
              <a:rPr kumimoji="1" lang="ja-JP" altLang="en-US" sz="600" b="0"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 大阪急性期・総合医療センター／市立住吉市民病院</a:t>
            </a:r>
          </a:p>
        </p:txBody>
      </p:sp>
      <p:sp>
        <p:nvSpPr>
          <p:cNvPr id="62" name="スライド番号プレースホルダー 3"/>
          <p:cNvSpPr txBox="1">
            <a:spLocks/>
          </p:cNvSpPr>
          <p:nvPr/>
        </p:nvSpPr>
        <p:spPr>
          <a:xfrm>
            <a:off x="8640000" y="6552000"/>
            <a:ext cx="432000" cy="288000"/>
          </a:xfrm>
          <a:prstGeom prst="rect">
            <a:avLst/>
          </a:prstGeom>
        </p:spPr>
        <p:txBody>
          <a:bodyPr vert="horz" lIns="36000" tIns="36000" rIns="36000" bIns="36000" rtlCol="0" anchor="ctr"/>
          <a:lstStyle>
            <a:defPPr>
              <a:defRPr lang="ja-JP"/>
            </a:defPPr>
            <a:lvl1pPr marL="0" algn="r" defTabSz="914400" rtl="0" eaLnBrk="1" latinLnBrk="0" hangingPunct="1">
              <a:defRPr kumimoji="1" sz="14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138CA411-231B-42B9-AF63-97A64194AA60}" type="slidenum">
              <a:rPr lang="ja-JP" altLang="en-US" smtClean="0"/>
              <a:pPr/>
              <a:t>47</a:t>
            </a:fld>
            <a:endParaRPr lang="ja-JP" altLang="en-US" dirty="0"/>
          </a:p>
        </p:txBody>
      </p:sp>
      <p:sp>
        <p:nvSpPr>
          <p:cNvPr id="63" name="正方形/長方形 62"/>
          <p:cNvSpPr/>
          <p:nvPr/>
        </p:nvSpPr>
        <p:spPr>
          <a:xfrm>
            <a:off x="4140000" y="144000"/>
            <a:ext cx="1476000" cy="180000"/>
          </a:xfrm>
          <a:prstGeom prst="rect">
            <a:avLst/>
          </a:prstGeom>
          <a:noFill/>
          <a:ln w="6350">
            <a:noFill/>
            <a:prstDash val="sysDash"/>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marL="85725" indent="-85725">
              <a:lnSpc>
                <a:spcPts val="900"/>
              </a:lnSpc>
            </a:pPr>
            <a:r>
              <a:rPr lang="ja-JP" altLang="en-US" sz="800" dirty="0">
                <a:solidFill>
                  <a:schemeClr val="tx1"/>
                </a:solidFill>
                <a:latin typeface="BIZ UDPゴシック" panose="020B0400000000000000" pitchFamily="50" charset="-128"/>
                <a:ea typeface="BIZ UDPゴシック" panose="020B0400000000000000" pitchFamily="50" charset="-128"/>
              </a:rPr>
              <a:t>　</a:t>
            </a:r>
            <a:r>
              <a:rPr lang="en-US" altLang="ja-JP" sz="800" dirty="0" smtClean="0">
                <a:solidFill>
                  <a:schemeClr val="tx1"/>
                </a:solidFill>
                <a:latin typeface="BIZ UDPゴシック" panose="020B0400000000000000" pitchFamily="50" charset="-128"/>
                <a:ea typeface="BIZ UDPゴシック" panose="020B0400000000000000" pitchFamily="50" charset="-128"/>
              </a:rPr>
              <a:t>※</a:t>
            </a:r>
            <a:r>
              <a:rPr lang="ja-JP" altLang="en-US" sz="800" dirty="0" smtClean="0">
                <a:solidFill>
                  <a:schemeClr val="tx1"/>
                </a:solidFill>
                <a:latin typeface="BIZ UDPゴシック" panose="020B0400000000000000" pitchFamily="50" charset="-128"/>
                <a:ea typeface="BIZ UDPゴシック" panose="020B0400000000000000" pitchFamily="50" charset="-128"/>
              </a:rPr>
              <a:t>下線は前回からの追加項目</a:t>
            </a:r>
            <a:endParaRPr lang="ja-JP" altLang="en-US" sz="800" dirty="0">
              <a:solidFill>
                <a:schemeClr val="tx1"/>
              </a:solidFill>
              <a:latin typeface="BIZ UDPゴシック" panose="020B0400000000000000" pitchFamily="50" charset="-128"/>
              <a:ea typeface="BIZ UDPゴシック" panose="020B0400000000000000" pitchFamily="50" charset="-128"/>
            </a:endParaRPr>
          </a:p>
        </p:txBody>
      </p:sp>
      <p:sp>
        <p:nvSpPr>
          <p:cNvPr id="77" name="角丸四角形 76"/>
          <p:cNvSpPr/>
          <p:nvPr/>
        </p:nvSpPr>
        <p:spPr>
          <a:xfrm>
            <a:off x="5724000" y="612000"/>
            <a:ext cx="1656000" cy="540000"/>
          </a:xfrm>
          <a:prstGeom prst="roundRect">
            <a:avLst>
              <a:gd name="adj" fmla="val 0"/>
            </a:avLst>
          </a:prstGeom>
          <a:solidFill>
            <a:srgbClr val="83D3FE"/>
          </a:solid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600" b="1" i="0" u="sng"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＜７．府市連携（まちづくり</a:t>
            </a:r>
            <a:r>
              <a:rPr lang="ja-JP" altLang="en-US" sz="600" b="1" u="sng" dirty="0">
                <a:solidFill>
                  <a:schemeClr val="tx1"/>
                </a:solidFill>
                <a:latin typeface="BIZ UDゴシック" panose="020B0400000000000000" pitchFamily="49" charset="-128"/>
                <a:ea typeface="BIZ UDゴシック" panose="020B0400000000000000" pitchFamily="49" charset="-128"/>
              </a:rPr>
              <a:t>の推進</a:t>
            </a:r>
            <a:r>
              <a:rPr kumimoji="1" lang="ja-JP" altLang="en-US" sz="600" b="1" i="0" u="sng"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  </a:t>
            </a:r>
            <a:endParaRPr kumimoji="1" lang="en-US" altLang="ja-JP" sz="600" b="1" i="0" u="sng"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0" i="0" u="sng"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(116) </a:t>
            </a:r>
            <a:r>
              <a:rPr kumimoji="1" lang="ja-JP" altLang="en-US" sz="600" b="0" i="0" u="sng"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うめきた２期のまちづくりの推進</a:t>
            </a:r>
          </a:p>
          <a:p>
            <a:pPr marL="93663" marR="0" lvl="0" indent="-93663" algn="l" defTabSz="914400" rtl="0" eaLnBrk="1" fontAlgn="auto" latinLnBrk="0" hangingPunct="1">
              <a:lnSpc>
                <a:spcPct val="100000"/>
              </a:lnSpc>
              <a:spcBef>
                <a:spcPts val="0"/>
              </a:spcBef>
              <a:spcAft>
                <a:spcPts val="0"/>
              </a:spcAft>
              <a:buClrTx/>
              <a:buSzTx/>
              <a:buFontTx/>
              <a:buNone/>
              <a:tabLst/>
              <a:defRPr/>
            </a:pPr>
            <a:r>
              <a:rPr kumimoji="1" lang="en-US" altLang="ja-JP" sz="600" b="0" i="0" u="sng"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(117) </a:t>
            </a:r>
            <a:r>
              <a:rPr kumimoji="1" lang="ja-JP" altLang="en-US" sz="600" b="0" i="0" u="sng"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新大阪駅周辺地域のまちづくりの推進</a:t>
            </a:r>
            <a:endParaRPr kumimoji="1" lang="en-US" altLang="ja-JP" sz="600" b="0" i="0" u="sng"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a:p>
            <a:pPr marL="93663" marR="0" lvl="0" indent="-93663" algn="l" defTabSz="914400" rtl="0" eaLnBrk="1" fontAlgn="auto" latinLnBrk="0" hangingPunct="1">
              <a:lnSpc>
                <a:spcPct val="100000"/>
              </a:lnSpc>
              <a:spcBef>
                <a:spcPts val="0"/>
              </a:spcBef>
              <a:spcAft>
                <a:spcPts val="0"/>
              </a:spcAft>
              <a:buClrTx/>
              <a:buSzTx/>
              <a:buFontTx/>
              <a:buNone/>
              <a:tabLst/>
              <a:defRPr/>
            </a:pPr>
            <a:r>
              <a:rPr kumimoji="1" lang="en-US" altLang="ja-JP" sz="600" b="0" i="0" u="sng"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(118) </a:t>
            </a:r>
            <a:r>
              <a:rPr kumimoji="1" lang="ja-JP" altLang="en-US" sz="600" b="0" i="0" u="sng"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大阪城東部地区のまちづくりの推進</a:t>
            </a:r>
            <a:endParaRPr kumimoji="1" lang="en-US" altLang="ja-JP" sz="600" b="0" i="0" u="sng"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0" i="0" u="sng"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(119)</a:t>
            </a:r>
            <a:r>
              <a:rPr kumimoji="1" lang="ja-JP" altLang="en-US" sz="600" b="0" i="0" u="sng"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 夢洲のまちづくりの推進</a:t>
            </a:r>
            <a:endParaRPr kumimoji="1" lang="en-US" altLang="ja-JP" sz="600" b="1" i="0" u="sng"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endParaRPr>
          </a:p>
        </p:txBody>
      </p:sp>
    </p:spTree>
    <p:extLst>
      <p:ext uri="{BB962C8B-B14F-4D97-AF65-F5344CB8AC3E}">
        <p14:creationId xmlns:p14="http://schemas.microsoft.com/office/powerpoint/2010/main" val="274129899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8" name="直線コネクタ 77"/>
          <p:cNvCxnSpPr/>
          <p:nvPr/>
        </p:nvCxnSpPr>
        <p:spPr>
          <a:xfrm>
            <a:off x="216000" y="576000"/>
            <a:ext cx="8676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正方形/長方形 5"/>
          <p:cNvSpPr/>
          <p:nvPr/>
        </p:nvSpPr>
        <p:spPr>
          <a:xfrm>
            <a:off x="2232000" y="1187999"/>
            <a:ext cx="4536000" cy="4572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100">
              <a:solidFill>
                <a:schemeClr val="tx1"/>
              </a:solidFill>
            </a:endParaRPr>
          </a:p>
        </p:txBody>
      </p:sp>
      <p:sp>
        <p:nvSpPr>
          <p:cNvPr id="7" name="正方形/長方形 6"/>
          <p:cNvSpPr/>
          <p:nvPr/>
        </p:nvSpPr>
        <p:spPr>
          <a:xfrm>
            <a:off x="2304000" y="1260000"/>
            <a:ext cx="2160000" cy="2160000"/>
          </a:xfrm>
          <a:prstGeom prst="rect">
            <a:avLst/>
          </a:prstGeom>
          <a:solidFill>
            <a:schemeClr val="accent2">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en-US" altLang="ja-JP" sz="1600" dirty="0">
                <a:solidFill>
                  <a:schemeClr val="tx1"/>
                </a:solidFill>
                <a:latin typeface="BIZ UDPゴシック" panose="020B0400000000000000" pitchFamily="50" charset="-128"/>
                <a:ea typeface="BIZ UDPゴシック" panose="020B0400000000000000" pitchFamily="50" charset="-128"/>
              </a:rPr>
              <a:t>【C】</a:t>
            </a:r>
          </a:p>
          <a:p>
            <a:pPr algn="ctr"/>
            <a:r>
              <a:rPr kumimoji="1" lang="ja-JP" altLang="en-US" sz="1600" dirty="0">
                <a:solidFill>
                  <a:schemeClr val="tx1"/>
                </a:solidFill>
                <a:latin typeface="BIZ UDPゴシック" panose="020B0400000000000000" pitchFamily="50" charset="-128"/>
                <a:ea typeface="BIZ UDPゴシック" panose="020B0400000000000000" pitchFamily="50" charset="-128"/>
              </a:rPr>
              <a:t>インフラ戦略</a:t>
            </a:r>
            <a:endParaRPr kumimoji="1" lang="en-US" altLang="ja-JP" sz="1600" dirty="0">
              <a:solidFill>
                <a:schemeClr val="tx1"/>
              </a:solidFill>
              <a:latin typeface="BIZ UDPゴシック" panose="020B0400000000000000" pitchFamily="50" charset="-128"/>
              <a:ea typeface="BIZ UDPゴシック" panose="020B0400000000000000" pitchFamily="50" charset="-128"/>
            </a:endParaRPr>
          </a:p>
          <a:p>
            <a:pPr algn="ctr"/>
            <a:endParaRPr lang="en-US" altLang="ja-JP" sz="1000" dirty="0">
              <a:solidFill>
                <a:schemeClr val="tx1"/>
              </a:solidFill>
              <a:latin typeface="BIZ UDPゴシック" panose="020B0400000000000000" pitchFamily="50" charset="-128"/>
              <a:ea typeface="BIZ UDPゴシック" panose="020B0400000000000000" pitchFamily="50" charset="-128"/>
            </a:endParaRPr>
          </a:p>
          <a:p>
            <a:pPr algn="ctr"/>
            <a:r>
              <a:rPr lang="en-US" altLang="ja-JP" sz="1600" dirty="0" smtClean="0">
                <a:solidFill>
                  <a:schemeClr val="tx1"/>
                </a:solidFill>
                <a:latin typeface="BIZ UDPゴシック" panose="020B0400000000000000" pitchFamily="50" charset="-128"/>
                <a:ea typeface="BIZ UDPゴシック" panose="020B0400000000000000" pitchFamily="50" charset="-128"/>
              </a:rPr>
              <a:t>25</a:t>
            </a:r>
            <a:r>
              <a:rPr kumimoji="1" lang="ja-JP" altLang="en-US" sz="1600" dirty="0" smtClean="0">
                <a:solidFill>
                  <a:schemeClr val="tx1"/>
                </a:solidFill>
                <a:latin typeface="BIZ UDPゴシック" panose="020B0400000000000000" pitchFamily="50" charset="-128"/>
                <a:ea typeface="BIZ UDPゴシック" panose="020B0400000000000000" pitchFamily="50" charset="-128"/>
              </a:rPr>
              <a:t>項目</a:t>
            </a:r>
            <a:endParaRPr kumimoji="1" lang="en-US" altLang="ja-JP" sz="1600" dirty="0">
              <a:solidFill>
                <a:schemeClr val="tx1"/>
              </a:solidFill>
              <a:latin typeface="BIZ UDPゴシック" panose="020B0400000000000000" pitchFamily="50" charset="-128"/>
              <a:ea typeface="BIZ UDPゴシック" panose="020B0400000000000000" pitchFamily="50" charset="-128"/>
            </a:endParaRPr>
          </a:p>
          <a:p>
            <a:pPr algn="ctr"/>
            <a:r>
              <a:rPr lang="en-US" altLang="ja-JP" sz="1600" dirty="0" smtClean="0">
                <a:solidFill>
                  <a:schemeClr val="tx1"/>
                </a:solidFill>
                <a:latin typeface="BIZ UDPゴシック" panose="020B0400000000000000" pitchFamily="50" charset="-128"/>
                <a:ea typeface="BIZ UDPゴシック" panose="020B0400000000000000" pitchFamily="50" charset="-128"/>
              </a:rPr>
              <a:t>[10%]</a:t>
            </a:r>
            <a:endParaRPr lang="en-US" altLang="ja-JP" sz="1600" dirty="0">
              <a:solidFill>
                <a:schemeClr val="tx1"/>
              </a:solidFill>
              <a:latin typeface="BIZ UDPゴシック" panose="020B0400000000000000" pitchFamily="50" charset="-128"/>
              <a:ea typeface="BIZ UDPゴシック" panose="020B0400000000000000" pitchFamily="50" charset="-128"/>
            </a:endParaRPr>
          </a:p>
          <a:p>
            <a:pPr algn="ctr"/>
            <a:endParaRPr kumimoji="1" lang="en-US" altLang="ja-JP" sz="1000" dirty="0">
              <a:solidFill>
                <a:schemeClr val="tx1"/>
              </a:solidFill>
              <a:latin typeface="BIZ UDPゴシック" panose="020B0400000000000000" pitchFamily="50" charset="-128"/>
              <a:ea typeface="BIZ UDPゴシック" panose="020B0400000000000000" pitchFamily="50" charset="-128"/>
            </a:endParaRPr>
          </a:p>
          <a:p>
            <a:pPr algn="ctr"/>
            <a:r>
              <a:rPr kumimoji="1" lang="en-US" altLang="ja-JP" sz="1600" b="1" dirty="0">
                <a:solidFill>
                  <a:schemeClr val="tx1"/>
                </a:solidFill>
                <a:latin typeface="BIZ UDPゴシック" panose="020B0400000000000000" pitchFamily="50" charset="-128"/>
                <a:ea typeface="BIZ UDPゴシック" panose="020B0400000000000000" pitchFamily="50" charset="-128"/>
              </a:rPr>
              <a:t>(</a:t>
            </a:r>
            <a:r>
              <a:rPr kumimoji="1" lang="ja-JP" altLang="en-US" sz="1600" b="1" dirty="0">
                <a:solidFill>
                  <a:schemeClr val="tx1"/>
                </a:solidFill>
                <a:latin typeface="BIZ UDPゴシック" panose="020B0400000000000000" pitchFamily="50" charset="-128"/>
                <a:ea typeface="BIZ UDPゴシック" panose="020B0400000000000000" pitchFamily="50" charset="-128"/>
              </a:rPr>
              <a:t>うち府市共通</a:t>
            </a:r>
            <a:r>
              <a:rPr lang="en-US" altLang="ja-JP" sz="1600" b="1" dirty="0">
                <a:solidFill>
                  <a:schemeClr val="tx1"/>
                </a:solidFill>
                <a:latin typeface="BIZ UDPゴシック" panose="020B0400000000000000" pitchFamily="50" charset="-128"/>
                <a:ea typeface="BIZ UDPゴシック" panose="020B0400000000000000" pitchFamily="50" charset="-128"/>
              </a:rPr>
              <a:t>2</a:t>
            </a:r>
            <a:r>
              <a:rPr kumimoji="1" lang="en-US" altLang="ja-JP" sz="1600" b="1" dirty="0" smtClean="0">
                <a:solidFill>
                  <a:schemeClr val="tx1"/>
                </a:solidFill>
                <a:latin typeface="BIZ UDPゴシック" panose="020B0400000000000000" pitchFamily="50" charset="-128"/>
                <a:ea typeface="BIZ UDPゴシック" panose="020B0400000000000000" pitchFamily="50" charset="-128"/>
              </a:rPr>
              <a:t>)</a:t>
            </a:r>
            <a:endParaRPr kumimoji="1" lang="en-US" altLang="ja-JP" sz="1600" b="1" dirty="0">
              <a:solidFill>
                <a:schemeClr val="tx1"/>
              </a:solidFill>
              <a:latin typeface="BIZ UDPゴシック" panose="020B0400000000000000" pitchFamily="50" charset="-128"/>
              <a:ea typeface="BIZ UDPゴシック" panose="020B0400000000000000" pitchFamily="50" charset="-128"/>
            </a:endParaRPr>
          </a:p>
        </p:txBody>
      </p:sp>
      <p:sp>
        <p:nvSpPr>
          <p:cNvPr id="8" name="正方形/長方形 7"/>
          <p:cNvSpPr/>
          <p:nvPr/>
        </p:nvSpPr>
        <p:spPr>
          <a:xfrm>
            <a:off x="4536000" y="1260000"/>
            <a:ext cx="2160000" cy="2160000"/>
          </a:xfrm>
          <a:prstGeom prst="rect">
            <a:avLst/>
          </a:prstGeom>
          <a:solidFill>
            <a:schemeClr val="accent2">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36000" tIns="36000" rIns="36000" bIns="36000" rtlCol="0" anchor="ctr"/>
          <a:lstStyle/>
          <a:p>
            <a:pPr algn="ctr"/>
            <a:r>
              <a:rPr kumimoji="1" lang="en-US" altLang="ja-JP" sz="1600" dirty="0">
                <a:solidFill>
                  <a:schemeClr val="tx1"/>
                </a:solidFill>
                <a:latin typeface="BIZ UDPゴシック" panose="020B0400000000000000" pitchFamily="50" charset="-128"/>
                <a:ea typeface="BIZ UDPゴシック" panose="020B0400000000000000" pitchFamily="50" charset="-128"/>
              </a:rPr>
              <a:t>【D】</a:t>
            </a:r>
          </a:p>
          <a:p>
            <a:pPr algn="ctr"/>
            <a:r>
              <a:rPr lang="ja-JP" altLang="en-US" sz="1600" dirty="0">
                <a:solidFill>
                  <a:schemeClr val="tx1"/>
                </a:solidFill>
                <a:latin typeface="BIZ UDPゴシック" panose="020B0400000000000000" pitchFamily="50" charset="-128"/>
                <a:ea typeface="BIZ UDPゴシック" panose="020B0400000000000000" pitchFamily="50" charset="-128"/>
              </a:rPr>
              <a:t>成長</a:t>
            </a:r>
            <a:r>
              <a:rPr kumimoji="1" lang="ja-JP" altLang="en-US" sz="1600" dirty="0">
                <a:solidFill>
                  <a:schemeClr val="tx1"/>
                </a:solidFill>
                <a:latin typeface="BIZ UDPゴシック" panose="020B0400000000000000" pitchFamily="50" charset="-128"/>
                <a:ea typeface="BIZ UDPゴシック" panose="020B0400000000000000" pitchFamily="50" charset="-128"/>
              </a:rPr>
              <a:t>戦略</a:t>
            </a:r>
            <a:endParaRPr kumimoji="1" lang="en-US" altLang="ja-JP" sz="1600" dirty="0">
              <a:solidFill>
                <a:schemeClr val="tx1"/>
              </a:solidFill>
              <a:latin typeface="BIZ UDPゴシック" panose="020B0400000000000000" pitchFamily="50" charset="-128"/>
              <a:ea typeface="BIZ UDPゴシック" panose="020B0400000000000000" pitchFamily="50" charset="-128"/>
            </a:endParaRPr>
          </a:p>
          <a:p>
            <a:pPr algn="ctr"/>
            <a:endParaRPr lang="en-US" altLang="ja-JP" sz="1000" dirty="0">
              <a:solidFill>
                <a:schemeClr val="tx1"/>
              </a:solidFill>
              <a:latin typeface="BIZ UDPゴシック" panose="020B0400000000000000" pitchFamily="50" charset="-128"/>
              <a:ea typeface="BIZ UDPゴシック" panose="020B0400000000000000" pitchFamily="50" charset="-128"/>
            </a:endParaRPr>
          </a:p>
          <a:p>
            <a:pPr algn="ctr"/>
            <a:r>
              <a:rPr lang="en-US" altLang="ja-JP" sz="1600" dirty="0" smtClean="0">
                <a:solidFill>
                  <a:schemeClr val="tx1"/>
                </a:solidFill>
                <a:latin typeface="BIZ UDPゴシック" panose="020B0400000000000000" pitchFamily="50" charset="-128"/>
                <a:ea typeface="BIZ UDPゴシック" panose="020B0400000000000000" pitchFamily="50" charset="-128"/>
              </a:rPr>
              <a:t>40</a:t>
            </a:r>
            <a:r>
              <a:rPr kumimoji="1" lang="ja-JP" altLang="en-US" sz="1600" dirty="0" smtClean="0">
                <a:solidFill>
                  <a:schemeClr val="tx1"/>
                </a:solidFill>
                <a:latin typeface="BIZ UDPゴシック" panose="020B0400000000000000" pitchFamily="50" charset="-128"/>
                <a:ea typeface="BIZ UDPゴシック" panose="020B0400000000000000" pitchFamily="50" charset="-128"/>
              </a:rPr>
              <a:t>項目</a:t>
            </a:r>
            <a:endParaRPr kumimoji="1" lang="en-US" altLang="ja-JP" sz="1600" dirty="0">
              <a:solidFill>
                <a:schemeClr val="tx1"/>
              </a:solidFill>
              <a:latin typeface="BIZ UDPゴシック" panose="020B0400000000000000" pitchFamily="50" charset="-128"/>
              <a:ea typeface="BIZ UDPゴシック" panose="020B0400000000000000" pitchFamily="50" charset="-128"/>
            </a:endParaRPr>
          </a:p>
          <a:p>
            <a:pPr algn="ctr"/>
            <a:r>
              <a:rPr lang="en-US" altLang="ja-JP" sz="1600" dirty="0" smtClean="0">
                <a:solidFill>
                  <a:schemeClr val="tx1"/>
                </a:solidFill>
                <a:latin typeface="BIZ UDPゴシック" panose="020B0400000000000000" pitchFamily="50" charset="-128"/>
                <a:ea typeface="BIZ UDPゴシック" panose="020B0400000000000000" pitchFamily="50" charset="-128"/>
              </a:rPr>
              <a:t>[16%]</a:t>
            </a:r>
            <a:endParaRPr lang="en-US" altLang="ja-JP" sz="1600" dirty="0">
              <a:solidFill>
                <a:schemeClr val="tx1"/>
              </a:solidFill>
              <a:latin typeface="BIZ UDPゴシック" panose="020B0400000000000000" pitchFamily="50" charset="-128"/>
              <a:ea typeface="BIZ UDPゴシック" panose="020B0400000000000000" pitchFamily="50" charset="-128"/>
            </a:endParaRPr>
          </a:p>
          <a:p>
            <a:pPr algn="ctr"/>
            <a:endParaRPr kumimoji="1" lang="en-US" altLang="ja-JP" sz="1000" b="1" dirty="0">
              <a:solidFill>
                <a:schemeClr val="tx1"/>
              </a:solidFill>
              <a:latin typeface="BIZ UDPゴシック" panose="020B0400000000000000" pitchFamily="50" charset="-128"/>
              <a:ea typeface="BIZ UDPゴシック" panose="020B0400000000000000" pitchFamily="50" charset="-128"/>
            </a:endParaRPr>
          </a:p>
          <a:p>
            <a:pPr algn="ctr"/>
            <a:r>
              <a:rPr kumimoji="1" lang="en-US" altLang="ja-JP" sz="1600" b="1" dirty="0">
                <a:solidFill>
                  <a:schemeClr val="tx1"/>
                </a:solidFill>
                <a:latin typeface="BIZ UDPゴシック" panose="020B0400000000000000" pitchFamily="50" charset="-128"/>
                <a:ea typeface="BIZ UDPゴシック" panose="020B0400000000000000" pitchFamily="50" charset="-128"/>
              </a:rPr>
              <a:t>(</a:t>
            </a:r>
            <a:r>
              <a:rPr kumimoji="1" lang="ja-JP" altLang="en-US" sz="1600" b="1" dirty="0">
                <a:solidFill>
                  <a:schemeClr val="tx1"/>
                </a:solidFill>
                <a:latin typeface="BIZ UDPゴシック" panose="020B0400000000000000" pitchFamily="50" charset="-128"/>
                <a:ea typeface="BIZ UDPゴシック" panose="020B0400000000000000" pitchFamily="50" charset="-128"/>
              </a:rPr>
              <a:t>うち府市共通</a:t>
            </a:r>
            <a:r>
              <a:rPr lang="en-US" altLang="ja-JP" sz="1600" b="1" dirty="0">
                <a:solidFill>
                  <a:schemeClr val="tx1"/>
                </a:solidFill>
                <a:latin typeface="BIZ UDPゴシック" panose="020B0400000000000000" pitchFamily="50" charset="-128"/>
                <a:ea typeface="BIZ UDPゴシック" panose="020B0400000000000000" pitchFamily="50" charset="-128"/>
              </a:rPr>
              <a:t>22</a:t>
            </a:r>
            <a:r>
              <a:rPr kumimoji="1" lang="en-US" altLang="ja-JP" sz="1600" b="1" dirty="0" smtClean="0">
                <a:solidFill>
                  <a:schemeClr val="tx1"/>
                </a:solidFill>
                <a:latin typeface="BIZ UDPゴシック" panose="020B0400000000000000" pitchFamily="50" charset="-128"/>
                <a:ea typeface="BIZ UDPゴシック" panose="020B0400000000000000" pitchFamily="50" charset="-128"/>
              </a:rPr>
              <a:t>)</a:t>
            </a:r>
            <a:endParaRPr kumimoji="1" lang="en-US" altLang="ja-JP" sz="1600" b="1" dirty="0">
              <a:solidFill>
                <a:schemeClr val="tx1"/>
              </a:solidFill>
              <a:latin typeface="BIZ UDPゴシック" panose="020B0400000000000000" pitchFamily="50" charset="-128"/>
              <a:ea typeface="BIZ UDPゴシック" panose="020B0400000000000000" pitchFamily="50" charset="-128"/>
            </a:endParaRPr>
          </a:p>
        </p:txBody>
      </p:sp>
      <p:sp>
        <p:nvSpPr>
          <p:cNvPr id="9" name="正方形/長方形 8"/>
          <p:cNvSpPr/>
          <p:nvPr/>
        </p:nvSpPr>
        <p:spPr>
          <a:xfrm>
            <a:off x="2304000" y="3528000"/>
            <a:ext cx="2160000" cy="2160000"/>
          </a:xfrm>
          <a:prstGeom prst="rect">
            <a:avLst/>
          </a:prstGeom>
          <a:solidFill>
            <a:schemeClr val="accent2">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36000" tIns="36000" rIns="36000" bIns="36000" rtlCol="0" anchor="ctr"/>
          <a:lstStyle/>
          <a:p>
            <a:pPr algn="ctr"/>
            <a:r>
              <a:rPr kumimoji="1" lang="en-US" altLang="ja-JP" sz="1600" dirty="0">
                <a:solidFill>
                  <a:schemeClr val="tx1"/>
                </a:solidFill>
                <a:latin typeface="BIZ UDPゴシック" panose="020B0400000000000000" pitchFamily="50" charset="-128"/>
                <a:ea typeface="BIZ UDPゴシック" panose="020B0400000000000000" pitchFamily="50" charset="-128"/>
              </a:rPr>
              <a:t>【A】</a:t>
            </a:r>
          </a:p>
          <a:p>
            <a:pPr algn="ctr"/>
            <a:r>
              <a:rPr kumimoji="1" lang="ja-JP" altLang="en-US" sz="1600" dirty="0">
                <a:solidFill>
                  <a:schemeClr val="tx1"/>
                </a:solidFill>
                <a:latin typeface="BIZ UDPゴシック" panose="020B0400000000000000" pitchFamily="50" charset="-128"/>
                <a:ea typeface="BIZ UDPゴシック" panose="020B0400000000000000" pitchFamily="50" charset="-128"/>
              </a:rPr>
              <a:t>いわゆる</a:t>
            </a:r>
            <a:endParaRPr kumimoji="1" lang="en-US" altLang="ja-JP" sz="1600" dirty="0">
              <a:solidFill>
                <a:schemeClr val="tx1"/>
              </a:solidFill>
              <a:latin typeface="BIZ UDPゴシック" panose="020B0400000000000000" pitchFamily="50" charset="-128"/>
              <a:ea typeface="BIZ UDPゴシック" panose="020B0400000000000000" pitchFamily="50" charset="-128"/>
            </a:endParaRPr>
          </a:p>
          <a:p>
            <a:pPr algn="ctr"/>
            <a:r>
              <a:rPr lang="ja-JP" altLang="en-US" sz="1600" dirty="0">
                <a:solidFill>
                  <a:schemeClr val="tx1"/>
                </a:solidFill>
                <a:latin typeface="BIZ UDPゴシック" panose="020B0400000000000000" pitchFamily="50" charset="-128"/>
                <a:ea typeface="BIZ UDPゴシック" panose="020B0400000000000000" pitchFamily="50" charset="-128"/>
              </a:rPr>
              <a:t>行政改革</a:t>
            </a:r>
            <a:endParaRPr kumimoji="1" lang="en-US" altLang="ja-JP" sz="1600" dirty="0">
              <a:solidFill>
                <a:schemeClr val="tx1"/>
              </a:solidFill>
              <a:latin typeface="BIZ UDPゴシック" panose="020B0400000000000000" pitchFamily="50" charset="-128"/>
              <a:ea typeface="BIZ UDPゴシック" panose="020B0400000000000000" pitchFamily="50" charset="-128"/>
            </a:endParaRPr>
          </a:p>
          <a:p>
            <a:pPr algn="ctr"/>
            <a:endParaRPr lang="en-US" altLang="ja-JP" sz="1000" dirty="0">
              <a:solidFill>
                <a:schemeClr val="tx1"/>
              </a:solidFill>
              <a:latin typeface="BIZ UDPゴシック" panose="020B0400000000000000" pitchFamily="50" charset="-128"/>
              <a:ea typeface="BIZ UDPゴシック" panose="020B0400000000000000" pitchFamily="50" charset="-128"/>
            </a:endParaRPr>
          </a:p>
          <a:p>
            <a:pPr algn="ctr"/>
            <a:r>
              <a:rPr lang="en-US" altLang="ja-JP" sz="1600" dirty="0" smtClean="0">
                <a:solidFill>
                  <a:schemeClr val="tx1"/>
                </a:solidFill>
                <a:latin typeface="BIZ UDPゴシック" panose="020B0400000000000000" pitchFamily="50" charset="-128"/>
                <a:ea typeface="BIZ UDPゴシック" panose="020B0400000000000000" pitchFamily="50" charset="-128"/>
              </a:rPr>
              <a:t>94</a:t>
            </a:r>
            <a:r>
              <a:rPr kumimoji="1" lang="ja-JP" altLang="en-US" sz="1600" dirty="0" smtClean="0">
                <a:solidFill>
                  <a:schemeClr val="tx1"/>
                </a:solidFill>
                <a:latin typeface="BIZ UDPゴシック" panose="020B0400000000000000" pitchFamily="50" charset="-128"/>
                <a:ea typeface="BIZ UDPゴシック" panose="020B0400000000000000" pitchFamily="50" charset="-128"/>
              </a:rPr>
              <a:t>項目</a:t>
            </a:r>
            <a:endParaRPr kumimoji="1" lang="en-US" altLang="ja-JP" sz="1600" dirty="0">
              <a:solidFill>
                <a:schemeClr val="tx1"/>
              </a:solidFill>
              <a:latin typeface="BIZ UDPゴシック" panose="020B0400000000000000" pitchFamily="50" charset="-128"/>
              <a:ea typeface="BIZ UDPゴシック" panose="020B0400000000000000" pitchFamily="50" charset="-128"/>
            </a:endParaRPr>
          </a:p>
          <a:p>
            <a:pPr algn="ctr"/>
            <a:r>
              <a:rPr lang="en-US" altLang="ja-JP" sz="1600" dirty="0">
                <a:solidFill>
                  <a:schemeClr val="tx1"/>
                </a:solidFill>
                <a:latin typeface="BIZ UDPゴシック" panose="020B0400000000000000" pitchFamily="50" charset="-128"/>
                <a:ea typeface="BIZ UDPゴシック" panose="020B0400000000000000" pitchFamily="50" charset="-128"/>
              </a:rPr>
              <a:t>[</a:t>
            </a:r>
            <a:r>
              <a:rPr lang="en-US" altLang="ja-JP" sz="1600" dirty="0" smtClean="0">
                <a:solidFill>
                  <a:schemeClr val="tx1"/>
                </a:solidFill>
                <a:latin typeface="BIZ UDPゴシック" panose="020B0400000000000000" pitchFamily="50" charset="-128"/>
                <a:ea typeface="BIZ UDPゴシック" panose="020B0400000000000000" pitchFamily="50" charset="-128"/>
              </a:rPr>
              <a:t>37%]</a:t>
            </a:r>
            <a:endParaRPr lang="en-US" altLang="ja-JP" sz="1600" dirty="0">
              <a:solidFill>
                <a:schemeClr val="tx1"/>
              </a:solidFill>
              <a:latin typeface="BIZ UDPゴシック" panose="020B0400000000000000" pitchFamily="50" charset="-128"/>
              <a:ea typeface="BIZ UDPゴシック" panose="020B0400000000000000" pitchFamily="50" charset="-128"/>
            </a:endParaRPr>
          </a:p>
          <a:p>
            <a:pPr algn="ctr"/>
            <a:endParaRPr kumimoji="1" lang="en-US" altLang="ja-JP" sz="1000" dirty="0">
              <a:solidFill>
                <a:schemeClr val="tx1"/>
              </a:solidFill>
              <a:latin typeface="BIZ UDPゴシック" panose="020B0400000000000000" pitchFamily="50" charset="-128"/>
              <a:ea typeface="BIZ UDPゴシック" panose="020B0400000000000000" pitchFamily="50" charset="-128"/>
            </a:endParaRPr>
          </a:p>
          <a:p>
            <a:pPr algn="ctr"/>
            <a:r>
              <a:rPr kumimoji="1" lang="en-US" altLang="ja-JP" sz="1600" b="1" dirty="0">
                <a:solidFill>
                  <a:schemeClr val="tx1"/>
                </a:solidFill>
                <a:latin typeface="BIZ UDPゴシック" panose="020B0400000000000000" pitchFamily="50" charset="-128"/>
                <a:ea typeface="BIZ UDPゴシック" panose="020B0400000000000000" pitchFamily="50" charset="-128"/>
              </a:rPr>
              <a:t>(</a:t>
            </a:r>
            <a:r>
              <a:rPr kumimoji="1" lang="ja-JP" altLang="en-US" sz="1600" b="1" dirty="0">
                <a:solidFill>
                  <a:schemeClr val="tx1"/>
                </a:solidFill>
                <a:latin typeface="BIZ UDPゴシック" panose="020B0400000000000000" pitchFamily="50" charset="-128"/>
                <a:ea typeface="BIZ UDPゴシック" panose="020B0400000000000000" pitchFamily="50" charset="-128"/>
              </a:rPr>
              <a:t>うち府市共通</a:t>
            </a:r>
            <a:r>
              <a:rPr lang="en-US" altLang="ja-JP" sz="1600" b="1" dirty="0">
                <a:solidFill>
                  <a:schemeClr val="tx1"/>
                </a:solidFill>
                <a:latin typeface="BIZ UDPゴシック" panose="020B0400000000000000" pitchFamily="50" charset="-128"/>
                <a:ea typeface="BIZ UDPゴシック" panose="020B0400000000000000" pitchFamily="50" charset="-128"/>
              </a:rPr>
              <a:t>6</a:t>
            </a:r>
            <a:r>
              <a:rPr kumimoji="1" lang="en-US" altLang="ja-JP" sz="1600" b="1" dirty="0">
                <a:solidFill>
                  <a:schemeClr val="tx1"/>
                </a:solidFill>
                <a:latin typeface="BIZ UDPゴシック" panose="020B0400000000000000" pitchFamily="50" charset="-128"/>
                <a:ea typeface="BIZ UDPゴシック" panose="020B0400000000000000" pitchFamily="50" charset="-128"/>
              </a:rPr>
              <a:t>)</a:t>
            </a:r>
            <a:endParaRPr kumimoji="1" lang="ja-JP" altLang="en-US" sz="1600" b="1" dirty="0">
              <a:solidFill>
                <a:schemeClr val="tx1"/>
              </a:solidFill>
              <a:latin typeface="BIZ UDPゴシック" panose="020B0400000000000000" pitchFamily="50" charset="-128"/>
              <a:ea typeface="BIZ UDPゴシック" panose="020B0400000000000000" pitchFamily="50" charset="-128"/>
            </a:endParaRPr>
          </a:p>
        </p:txBody>
      </p:sp>
      <p:sp>
        <p:nvSpPr>
          <p:cNvPr id="10" name="正方形/長方形 9"/>
          <p:cNvSpPr/>
          <p:nvPr/>
        </p:nvSpPr>
        <p:spPr>
          <a:xfrm>
            <a:off x="4536000" y="3528000"/>
            <a:ext cx="2160000" cy="2160000"/>
          </a:xfrm>
          <a:prstGeom prst="rect">
            <a:avLst/>
          </a:prstGeom>
          <a:solidFill>
            <a:schemeClr val="accent2">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36000" tIns="36000" rIns="36000" bIns="36000" rtlCol="0" anchor="ctr"/>
          <a:lstStyle/>
          <a:p>
            <a:pPr algn="ctr"/>
            <a:r>
              <a:rPr kumimoji="1" lang="en-US" altLang="ja-JP" sz="1600" dirty="0">
                <a:solidFill>
                  <a:schemeClr val="tx1"/>
                </a:solidFill>
                <a:latin typeface="BIZ UDPゴシック" panose="020B0400000000000000" pitchFamily="50" charset="-128"/>
                <a:ea typeface="BIZ UDPゴシック" panose="020B0400000000000000" pitchFamily="50" charset="-128"/>
              </a:rPr>
              <a:t>【B】</a:t>
            </a:r>
          </a:p>
          <a:p>
            <a:pPr algn="ctr"/>
            <a:r>
              <a:rPr lang="ja-JP" altLang="en-US" sz="1600" dirty="0">
                <a:solidFill>
                  <a:schemeClr val="tx1"/>
                </a:solidFill>
                <a:latin typeface="BIZ UDPゴシック" panose="020B0400000000000000" pitchFamily="50" charset="-128"/>
                <a:ea typeface="BIZ UDPゴシック" panose="020B0400000000000000" pitchFamily="50" charset="-128"/>
              </a:rPr>
              <a:t>社会政策の</a:t>
            </a:r>
            <a:endParaRPr lang="en-US" altLang="ja-JP" sz="1600" dirty="0">
              <a:solidFill>
                <a:schemeClr val="tx1"/>
              </a:solidFill>
              <a:latin typeface="BIZ UDPゴシック" panose="020B0400000000000000" pitchFamily="50" charset="-128"/>
              <a:ea typeface="BIZ UDPゴシック" panose="020B0400000000000000" pitchFamily="50" charset="-128"/>
            </a:endParaRPr>
          </a:p>
          <a:p>
            <a:pPr algn="ctr"/>
            <a:r>
              <a:rPr lang="ja-JP" altLang="en-US" sz="1600" dirty="0">
                <a:solidFill>
                  <a:schemeClr val="tx1"/>
                </a:solidFill>
                <a:latin typeface="BIZ UDPゴシック" panose="020B0400000000000000" pitchFamily="50" charset="-128"/>
                <a:ea typeface="BIZ UDPゴシック" panose="020B0400000000000000" pitchFamily="50" charset="-128"/>
              </a:rPr>
              <a:t>イノベーション</a:t>
            </a:r>
            <a:endParaRPr kumimoji="1" lang="en-US" altLang="ja-JP" sz="1600" dirty="0">
              <a:solidFill>
                <a:schemeClr val="tx1"/>
              </a:solidFill>
              <a:latin typeface="BIZ UDPゴシック" panose="020B0400000000000000" pitchFamily="50" charset="-128"/>
              <a:ea typeface="BIZ UDPゴシック" panose="020B0400000000000000" pitchFamily="50" charset="-128"/>
            </a:endParaRPr>
          </a:p>
          <a:p>
            <a:pPr algn="ctr"/>
            <a:endParaRPr lang="en-US" altLang="ja-JP" sz="1000" dirty="0">
              <a:solidFill>
                <a:schemeClr val="tx1"/>
              </a:solidFill>
              <a:latin typeface="BIZ UDPゴシック" panose="020B0400000000000000" pitchFamily="50" charset="-128"/>
              <a:ea typeface="BIZ UDPゴシック" panose="020B0400000000000000" pitchFamily="50" charset="-128"/>
            </a:endParaRPr>
          </a:p>
          <a:p>
            <a:pPr algn="ctr"/>
            <a:r>
              <a:rPr lang="en-US" altLang="ja-JP" sz="1600" dirty="0" smtClean="0">
                <a:solidFill>
                  <a:schemeClr val="tx1"/>
                </a:solidFill>
                <a:latin typeface="BIZ UDPゴシック" panose="020B0400000000000000" pitchFamily="50" charset="-128"/>
                <a:ea typeface="BIZ UDPゴシック" panose="020B0400000000000000" pitchFamily="50" charset="-128"/>
              </a:rPr>
              <a:t>92</a:t>
            </a:r>
            <a:r>
              <a:rPr kumimoji="1" lang="ja-JP" altLang="en-US" sz="1600" dirty="0" smtClean="0">
                <a:solidFill>
                  <a:schemeClr val="tx1"/>
                </a:solidFill>
                <a:latin typeface="BIZ UDPゴシック" panose="020B0400000000000000" pitchFamily="50" charset="-128"/>
                <a:ea typeface="BIZ UDPゴシック" panose="020B0400000000000000" pitchFamily="50" charset="-128"/>
              </a:rPr>
              <a:t>項目</a:t>
            </a:r>
            <a:endParaRPr kumimoji="1" lang="en-US" altLang="ja-JP" sz="1600" dirty="0">
              <a:solidFill>
                <a:schemeClr val="tx1"/>
              </a:solidFill>
              <a:latin typeface="BIZ UDPゴシック" panose="020B0400000000000000" pitchFamily="50" charset="-128"/>
              <a:ea typeface="BIZ UDPゴシック" panose="020B0400000000000000" pitchFamily="50" charset="-128"/>
            </a:endParaRPr>
          </a:p>
          <a:p>
            <a:pPr algn="ctr"/>
            <a:r>
              <a:rPr lang="en-US" altLang="ja-JP" sz="1600" dirty="0">
                <a:solidFill>
                  <a:schemeClr val="tx1"/>
                </a:solidFill>
                <a:latin typeface="BIZ UDPゴシック" panose="020B0400000000000000" pitchFamily="50" charset="-128"/>
                <a:ea typeface="BIZ UDPゴシック" panose="020B0400000000000000" pitchFamily="50" charset="-128"/>
              </a:rPr>
              <a:t>[</a:t>
            </a:r>
            <a:r>
              <a:rPr lang="en-US" altLang="ja-JP" sz="1600" dirty="0" smtClean="0">
                <a:solidFill>
                  <a:schemeClr val="tx1"/>
                </a:solidFill>
                <a:latin typeface="BIZ UDPゴシック" panose="020B0400000000000000" pitchFamily="50" charset="-128"/>
                <a:ea typeface="BIZ UDPゴシック" panose="020B0400000000000000" pitchFamily="50" charset="-128"/>
              </a:rPr>
              <a:t>37%]</a:t>
            </a:r>
            <a:endParaRPr lang="en-US" altLang="ja-JP" sz="1600" dirty="0">
              <a:solidFill>
                <a:schemeClr val="tx1"/>
              </a:solidFill>
              <a:latin typeface="BIZ UDPゴシック" panose="020B0400000000000000" pitchFamily="50" charset="-128"/>
              <a:ea typeface="BIZ UDPゴシック" panose="020B0400000000000000" pitchFamily="50" charset="-128"/>
            </a:endParaRPr>
          </a:p>
          <a:p>
            <a:pPr algn="ctr"/>
            <a:endParaRPr kumimoji="1" lang="en-US" altLang="ja-JP" sz="1000" dirty="0">
              <a:solidFill>
                <a:schemeClr val="tx1"/>
              </a:solidFill>
              <a:latin typeface="BIZ UDPゴシック" panose="020B0400000000000000" pitchFamily="50" charset="-128"/>
              <a:ea typeface="BIZ UDPゴシック" panose="020B0400000000000000" pitchFamily="50" charset="-128"/>
            </a:endParaRPr>
          </a:p>
          <a:p>
            <a:pPr algn="ctr"/>
            <a:r>
              <a:rPr kumimoji="1" lang="en-US" altLang="ja-JP" sz="1600" b="1" dirty="0">
                <a:solidFill>
                  <a:schemeClr val="tx1"/>
                </a:solidFill>
                <a:latin typeface="BIZ UDPゴシック" panose="020B0400000000000000" pitchFamily="50" charset="-128"/>
                <a:ea typeface="BIZ UDPゴシック" panose="020B0400000000000000" pitchFamily="50" charset="-128"/>
              </a:rPr>
              <a:t>(</a:t>
            </a:r>
            <a:r>
              <a:rPr kumimoji="1" lang="ja-JP" altLang="en-US" sz="1600" b="1" dirty="0">
                <a:solidFill>
                  <a:schemeClr val="tx1"/>
                </a:solidFill>
                <a:latin typeface="BIZ UDPゴシック" panose="020B0400000000000000" pitchFamily="50" charset="-128"/>
                <a:ea typeface="BIZ UDPゴシック" panose="020B0400000000000000" pitchFamily="50" charset="-128"/>
              </a:rPr>
              <a:t>うち府市共通</a:t>
            </a:r>
            <a:r>
              <a:rPr kumimoji="1" lang="en-US" altLang="ja-JP" sz="1600" b="1" dirty="0">
                <a:solidFill>
                  <a:schemeClr val="tx1"/>
                </a:solidFill>
                <a:latin typeface="BIZ UDPゴシック" panose="020B0400000000000000" pitchFamily="50" charset="-128"/>
                <a:ea typeface="BIZ UDPゴシック" panose="020B0400000000000000" pitchFamily="50" charset="-128"/>
              </a:rPr>
              <a:t>3)</a:t>
            </a:r>
            <a:endParaRPr kumimoji="1" lang="ja-JP" altLang="en-US" sz="1600" b="1" dirty="0">
              <a:solidFill>
                <a:schemeClr val="tx1"/>
              </a:solidFill>
              <a:latin typeface="BIZ UDPゴシック" panose="020B0400000000000000" pitchFamily="50" charset="-128"/>
              <a:ea typeface="BIZ UDPゴシック" panose="020B0400000000000000" pitchFamily="50" charset="-128"/>
            </a:endParaRPr>
          </a:p>
        </p:txBody>
      </p:sp>
      <p:sp>
        <p:nvSpPr>
          <p:cNvPr id="11" name="角丸四角形 10"/>
          <p:cNvSpPr/>
          <p:nvPr/>
        </p:nvSpPr>
        <p:spPr>
          <a:xfrm>
            <a:off x="1800000" y="1260000"/>
            <a:ext cx="360000" cy="2160000"/>
          </a:xfrm>
          <a:prstGeom prst="roundRect">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kumimoji="1" lang="ja-JP" altLang="en-US" sz="1600" dirty="0" smtClean="0">
                <a:solidFill>
                  <a:schemeClr val="bg1"/>
                </a:solidFill>
                <a:latin typeface="BIZ UDPゴシック" panose="020B0400000000000000" pitchFamily="50" charset="-128"/>
                <a:ea typeface="BIZ UDPゴシック" panose="020B0400000000000000" pitchFamily="50" charset="-128"/>
              </a:rPr>
              <a:t>今後</a:t>
            </a:r>
            <a:endParaRPr kumimoji="1" lang="en-US" altLang="ja-JP" sz="1600" dirty="0" smtClean="0">
              <a:solidFill>
                <a:schemeClr val="bg1"/>
              </a:solidFill>
              <a:latin typeface="BIZ UDPゴシック" panose="020B0400000000000000" pitchFamily="50" charset="-128"/>
              <a:ea typeface="BIZ UDPゴシック" panose="020B0400000000000000" pitchFamily="50" charset="-128"/>
            </a:endParaRPr>
          </a:p>
          <a:p>
            <a:pPr algn="ctr"/>
            <a:r>
              <a:rPr kumimoji="1" lang="ja-JP" altLang="en-US" sz="1600" dirty="0" smtClean="0">
                <a:solidFill>
                  <a:schemeClr val="bg1"/>
                </a:solidFill>
                <a:latin typeface="BIZ UDPゴシック" panose="020B0400000000000000" pitchFamily="50" charset="-128"/>
                <a:ea typeface="BIZ UDPゴシック" panose="020B0400000000000000" pitchFamily="50" charset="-128"/>
              </a:rPr>
              <a:t>の</a:t>
            </a:r>
            <a:endParaRPr kumimoji="1" lang="en-US" altLang="ja-JP" sz="1600" dirty="0" smtClean="0">
              <a:solidFill>
                <a:schemeClr val="bg1"/>
              </a:solidFill>
              <a:latin typeface="BIZ UDPゴシック" panose="020B0400000000000000" pitchFamily="50" charset="-128"/>
              <a:ea typeface="BIZ UDPゴシック" panose="020B0400000000000000" pitchFamily="50" charset="-128"/>
            </a:endParaRPr>
          </a:p>
          <a:p>
            <a:pPr algn="ctr"/>
            <a:r>
              <a:rPr kumimoji="1" lang="ja-JP" altLang="en-US" sz="1600" dirty="0" smtClean="0">
                <a:solidFill>
                  <a:schemeClr val="bg1"/>
                </a:solidFill>
                <a:latin typeface="BIZ UDPゴシック" panose="020B0400000000000000" pitchFamily="50" charset="-128"/>
                <a:ea typeface="BIZ UDPゴシック" panose="020B0400000000000000" pitchFamily="50" charset="-128"/>
              </a:rPr>
              <a:t>布石</a:t>
            </a:r>
            <a:endParaRPr kumimoji="1" lang="ja-JP" altLang="en-US" sz="1600" dirty="0">
              <a:solidFill>
                <a:schemeClr val="bg1"/>
              </a:solidFill>
              <a:latin typeface="BIZ UDPゴシック" panose="020B0400000000000000" pitchFamily="50" charset="-128"/>
              <a:ea typeface="BIZ UDPゴシック" panose="020B0400000000000000" pitchFamily="50" charset="-128"/>
            </a:endParaRPr>
          </a:p>
        </p:txBody>
      </p:sp>
      <p:sp>
        <p:nvSpPr>
          <p:cNvPr id="12" name="角丸四角形 11"/>
          <p:cNvSpPr/>
          <p:nvPr/>
        </p:nvSpPr>
        <p:spPr>
          <a:xfrm>
            <a:off x="1800000" y="3528000"/>
            <a:ext cx="360000" cy="2160000"/>
          </a:xfrm>
          <a:prstGeom prst="roundRect">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kumimoji="1" lang="ja-JP" altLang="en-US" sz="1600" dirty="0" smtClean="0">
                <a:solidFill>
                  <a:schemeClr val="bg1"/>
                </a:solidFill>
                <a:latin typeface="BIZ UDPゴシック" panose="020B0400000000000000" pitchFamily="50" charset="-128"/>
                <a:ea typeface="BIZ UDPゴシック" panose="020B0400000000000000" pitchFamily="50" charset="-128"/>
              </a:rPr>
              <a:t>問</a:t>
            </a:r>
            <a:endParaRPr kumimoji="1" lang="en-US" altLang="ja-JP" sz="1600" dirty="0" smtClean="0">
              <a:solidFill>
                <a:schemeClr val="bg1"/>
              </a:solidFill>
              <a:latin typeface="BIZ UDPゴシック" panose="020B0400000000000000" pitchFamily="50" charset="-128"/>
              <a:ea typeface="BIZ UDPゴシック" panose="020B0400000000000000" pitchFamily="50" charset="-128"/>
            </a:endParaRPr>
          </a:p>
          <a:p>
            <a:pPr algn="ctr"/>
            <a:r>
              <a:rPr kumimoji="1" lang="ja-JP" altLang="en-US" sz="1600" dirty="0" smtClean="0">
                <a:solidFill>
                  <a:schemeClr val="bg1"/>
                </a:solidFill>
                <a:latin typeface="BIZ UDPゴシック" panose="020B0400000000000000" pitchFamily="50" charset="-128"/>
                <a:ea typeface="BIZ UDPゴシック" panose="020B0400000000000000" pitchFamily="50" charset="-128"/>
              </a:rPr>
              <a:t>題</a:t>
            </a:r>
            <a:r>
              <a:rPr kumimoji="1" lang="ja-JP" altLang="en-US" sz="1600" dirty="0">
                <a:solidFill>
                  <a:schemeClr val="bg1"/>
                </a:solidFill>
                <a:latin typeface="BIZ UDPゴシック" panose="020B0400000000000000" pitchFamily="50" charset="-128"/>
                <a:ea typeface="BIZ UDPゴシック" panose="020B0400000000000000" pitchFamily="50" charset="-128"/>
              </a:rPr>
              <a:t>の解決</a:t>
            </a:r>
          </a:p>
        </p:txBody>
      </p:sp>
      <p:sp>
        <p:nvSpPr>
          <p:cNvPr id="13" name="角丸四角形 12"/>
          <p:cNvSpPr/>
          <p:nvPr/>
        </p:nvSpPr>
        <p:spPr>
          <a:xfrm>
            <a:off x="2268000" y="5832000"/>
            <a:ext cx="2160000" cy="360000"/>
          </a:xfrm>
          <a:prstGeom prst="roundRect">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36000" tIns="36000" rIns="36000" bIns="36000" rtlCol="0" anchor="ctr"/>
          <a:lstStyle/>
          <a:p>
            <a:pPr algn="ctr"/>
            <a:r>
              <a:rPr kumimoji="1" lang="ja-JP" altLang="en-US" sz="1600" dirty="0">
                <a:solidFill>
                  <a:schemeClr val="bg1"/>
                </a:solidFill>
                <a:latin typeface="BIZ UDPゴシック" panose="020B0400000000000000" pitchFamily="50" charset="-128"/>
                <a:ea typeface="BIZ UDPゴシック" panose="020B0400000000000000" pitchFamily="50" charset="-128"/>
              </a:rPr>
              <a:t>行政主体の分野</a:t>
            </a:r>
          </a:p>
        </p:txBody>
      </p:sp>
      <p:sp>
        <p:nvSpPr>
          <p:cNvPr id="14" name="角丸四角形 13"/>
          <p:cNvSpPr/>
          <p:nvPr/>
        </p:nvSpPr>
        <p:spPr>
          <a:xfrm>
            <a:off x="4572000" y="5832000"/>
            <a:ext cx="2160000" cy="360000"/>
          </a:xfrm>
          <a:prstGeom prst="roundRect">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36000" tIns="36000" rIns="36000" bIns="36000" rtlCol="0" anchor="ctr"/>
          <a:lstStyle/>
          <a:p>
            <a:pPr algn="ctr"/>
            <a:r>
              <a:rPr lang="ja-JP" altLang="en-US" sz="1600" dirty="0">
                <a:solidFill>
                  <a:schemeClr val="bg1"/>
                </a:solidFill>
                <a:latin typeface="BIZ UDPゴシック" panose="020B0400000000000000" pitchFamily="50" charset="-128"/>
                <a:ea typeface="BIZ UDPゴシック" panose="020B0400000000000000" pitchFamily="50" charset="-128"/>
              </a:rPr>
              <a:t>社会</a:t>
            </a:r>
            <a:r>
              <a:rPr kumimoji="1" lang="ja-JP" altLang="en-US" sz="1600" dirty="0">
                <a:solidFill>
                  <a:schemeClr val="bg1"/>
                </a:solidFill>
                <a:latin typeface="BIZ UDPゴシック" panose="020B0400000000000000" pitchFamily="50" charset="-128"/>
                <a:ea typeface="BIZ UDPゴシック" panose="020B0400000000000000" pitchFamily="50" charset="-128"/>
              </a:rPr>
              <a:t>主体の分野</a:t>
            </a:r>
          </a:p>
        </p:txBody>
      </p:sp>
      <p:sp>
        <p:nvSpPr>
          <p:cNvPr id="51" name="テキスト ボックス 50"/>
          <p:cNvSpPr txBox="1"/>
          <p:nvPr/>
        </p:nvSpPr>
        <p:spPr>
          <a:xfrm>
            <a:off x="2808000" y="720000"/>
            <a:ext cx="3384000" cy="360000"/>
          </a:xfrm>
          <a:prstGeom prst="rect">
            <a:avLst/>
          </a:prstGeom>
          <a:noFill/>
        </p:spPr>
        <p:txBody>
          <a:bodyPr wrap="none" lIns="36000" tIns="36000" rIns="36000" bIns="36000" rtlCol="0" anchor="ctr" anchorCtr="0">
            <a:noAutofit/>
          </a:bodyPr>
          <a:lstStyle/>
          <a:p>
            <a:r>
              <a:rPr kumimoji="1" lang="en-US" altLang="ja-JP" dirty="0" smtClean="0">
                <a:latin typeface="BIZ UDPゴシック" panose="020B0400000000000000" pitchFamily="50" charset="-128"/>
                <a:ea typeface="BIZ UDPゴシック" panose="020B0400000000000000" pitchFamily="50" charset="-128"/>
              </a:rPr>
              <a:t>【</a:t>
            </a:r>
            <a:r>
              <a:rPr kumimoji="1" lang="ja-JP" altLang="en-US" dirty="0" smtClean="0">
                <a:latin typeface="BIZ UDPゴシック" panose="020B0400000000000000" pitchFamily="50" charset="-128"/>
                <a:ea typeface="BIZ UDPゴシック" panose="020B0400000000000000" pitchFamily="50" charset="-128"/>
              </a:rPr>
              <a:t>大阪</a:t>
            </a:r>
            <a:r>
              <a:rPr lang="ja-JP" altLang="en-US" dirty="0" smtClean="0">
                <a:latin typeface="BIZ UDPゴシック" panose="020B0400000000000000" pitchFamily="50" charset="-128"/>
                <a:ea typeface="BIZ UDPゴシック" panose="020B0400000000000000" pitchFamily="50" charset="-128"/>
              </a:rPr>
              <a:t>府と大阪</a:t>
            </a:r>
            <a:r>
              <a:rPr kumimoji="1" lang="ja-JP" altLang="en-US" dirty="0" smtClean="0">
                <a:latin typeface="BIZ UDPゴシック" panose="020B0400000000000000" pitchFamily="50" charset="-128"/>
                <a:ea typeface="BIZ UDPゴシック" panose="020B0400000000000000" pitchFamily="50" charset="-128"/>
              </a:rPr>
              <a:t>市の</a:t>
            </a:r>
            <a:r>
              <a:rPr kumimoji="1" lang="ja-JP" altLang="en-US" dirty="0">
                <a:latin typeface="BIZ UDPゴシック" panose="020B0400000000000000" pitchFamily="50" charset="-128"/>
                <a:ea typeface="BIZ UDPゴシック" panose="020B0400000000000000" pitchFamily="50" charset="-128"/>
              </a:rPr>
              <a:t>改革取組</a:t>
            </a:r>
            <a:r>
              <a:rPr kumimoji="1" lang="ja-JP" altLang="en-US" dirty="0" smtClean="0">
                <a:latin typeface="BIZ UDPゴシック" panose="020B0400000000000000" pitchFamily="50" charset="-128"/>
                <a:ea typeface="BIZ UDPゴシック" panose="020B0400000000000000" pitchFamily="50" charset="-128"/>
              </a:rPr>
              <a:t>分析</a:t>
            </a:r>
            <a:r>
              <a:rPr lang="en-US" altLang="ja-JP" dirty="0" smtClean="0">
                <a:latin typeface="BIZ UDPゴシック" panose="020B0400000000000000" pitchFamily="50" charset="-128"/>
                <a:ea typeface="BIZ UDPゴシック" panose="020B0400000000000000" pitchFamily="50" charset="-128"/>
              </a:rPr>
              <a:t>】</a:t>
            </a:r>
            <a:endParaRPr kumimoji="1" lang="ja-JP" altLang="en-US" dirty="0">
              <a:latin typeface="BIZ UDPゴシック" panose="020B0400000000000000" pitchFamily="50" charset="-128"/>
              <a:ea typeface="BIZ UDPゴシック" panose="020B0400000000000000" pitchFamily="50" charset="-128"/>
            </a:endParaRPr>
          </a:p>
        </p:txBody>
      </p:sp>
      <p:sp>
        <p:nvSpPr>
          <p:cNvPr id="56" name="テキスト ボックス 55"/>
          <p:cNvSpPr txBox="1"/>
          <p:nvPr/>
        </p:nvSpPr>
        <p:spPr>
          <a:xfrm>
            <a:off x="2268000" y="6299999"/>
            <a:ext cx="2160000" cy="360000"/>
          </a:xfrm>
          <a:prstGeom prst="rect">
            <a:avLst/>
          </a:prstGeom>
          <a:noFill/>
          <a:ln>
            <a:solidFill>
              <a:schemeClr val="bg1">
                <a:lumMod val="50000"/>
              </a:schemeClr>
            </a:solidFill>
          </a:ln>
        </p:spPr>
        <p:txBody>
          <a:bodyPr wrap="none" lIns="36000" tIns="36000" rIns="36000" bIns="36000" rtlCol="0" anchor="ctr" anchorCtr="1">
            <a:noAutofit/>
          </a:bodyPr>
          <a:lstStyle/>
          <a:p>
            <a:r>
              <a:rPr kumimoji="1" lang="ja-JP" altLang="en-US" sz="1600" dirty="0">
                <a:latin typeface="BIZ UDPゴシック" panose="020B0400000000000000" pitchFamily="50" charset="-128"/>
                <a:ea typeface="BIZ UDPゴシック" panose="020B0400000000000000" pitchFamily="50" charset="-128"/>
              </a:rPr>
              <a:t>Ａ</a:t>
            </a:r>
            <a:r>
              <a:rPr lang="en-US" altLang="ja-JP" sz="1600" dirty="0">
                <a:latin typeface="BIZ UDPゴシック" panose="020B0400000000000000" pitchFamily="50" charset="-128"/>
                <a:ea typeface="BIZ UDPゴシック" panose="020B0400000000000000" pitchFamily="50" charset="-128"/>
              </a:rPr>
              <a:t>+</a:t>
            </a:r>
            <a:r>
              <a:rPr lang="ja-JP" altLang="en-US" sz="1600" dirty="0">
                <a:latin typeface="BIZ UDPゴシック" panose="020B0400000000000000" pitchFamily="50" charset="-128"/>
                <a:ea typeface="BIZ UDPゴシック" panose="020B0400000000000000" pitchFamily="50" charset="-128"/>
              </a:rPr>
              <a:t>Ｃ</a:t>
            </a:r>
            <a:r>
              <a:rPr lang="ja-JP" altLang="en-US" sz="1600" dirty="0" smtClean="0">
                <a:latin typeface="BIZ UDPゴシック" panose="020B0400000000000000" pitchFamily="50" charset="-128"/>
                <a:ea typeface="BIZ UDPゴシック" panose="020B0400000000000000" pitchFamily="50" charset="-128"/>
              </a:rPr>
              <a:t>＝</a:t>
            </a:r>
            <a:r>
              <a:rPr lang="en-US" altLang="ja-JP" sz="1600" dirty="0" smtClean="0">
                <a:latin typeface="BIZ UDPゴシック" panose="020B0400000000000000" pitchFamily="50" charset="-128"/>
                <a:ea typeface="BIZ UDPゴシック" panose="020B0400000000000000" pitchFamily="50" charset="-128"/>
              </a:rPr>
              <a:t>119</a:t>
            </a:r>
            <a:r>
              <a:rPr lang="ja-JP" altLang="en-US" sz="1600" dirty="0" smtClean="0">
                <a:latin typeface="BIZ UDPゴシック" panose="020B0400000000000000" pitchFamily="50" charset="-128"/>
                <a:ea typeface="BIZ UDPゴシック" panose="020B0400000000000000" pitchFamily="50" charset="-128"/>
              </a:rPr>
              <a:t>（</a:t>
            </a:r>
            <a:r>
              <a:rPr lang="en-US" altLang="ja-JP" sz="1600" dirty="0" smtClean="0">
                <a:latin typeface="BIZ UDPゴシック" panose="020B0400000000000000" pitchFamily="50" charset="-128"/>
                <a:ea typeface="BIZ UDPゴシック" panose="020B0400000000000000" pitchFamily="50" charset="-128"/>
              </a:rPr>
              <a:t>47</a:t>
            </a:r>
            <a:r>
              <a:rPr lang="ja-JP" altLang="en-US" sz="1600" dirty="0" smtClean="0">
                <a:latin typeface="BIZ UDPゴシック" panose="020B0400000000000000" pitchFamily="50" charset="-128"/>
                <a:ea typeface="BIZ UDPゴシック" panose="020B0400000000000000" pitchFamily="50" charset="-128"/>
              </a:rPr>
              <a:t>％</a:t>
            </a:r>
            <a:r>
              <a:rPr lang="en-US" altLang="ja-JP" sz="1600" dirty="0">
                <a:latin typeface="BIZ UDPゴシック" panose="020B0400000000000000" pitchFamily="50" charset="-128"/>
                <a:ea typeface="BIZ UDPゴシック" panose="020B0400000000000000" pitchFamily="50" charset="-128"/>
              </a:rPr>
              <a:t>)</a:t>
            </a:r>
            <a:endParaRPr kumimoji="1" lang="ja-JP" altLang="en-US" sz="1600" dirty="0">
              <a:latin typeface="BIZ UDPゴシック" panose="020B0400000000000000" pitchFamily="50" charset="-128"/>
              <a:ea typeface="BIZ UDPゴシック" panose="020B0400000000000000" pitchFamily="50" charset="-128"/>
            </a:endParaRPr>
          </a:p>
        </p:txBody>
      </p:sp>
      <p:sp>
        <p:nvSpPr>
          <p:cNvPr id="57" name="テキスト ボックス 56"/>
          <p:cNvSpPr txBox="1"/>
          <p:nvPr/>
        </p:nvSpPr>
        <p:spPr>
          <a:xfrm>
            <a:off x="4572000" y="6299999"/>
            <a:ext cx="2160000" cy="360000"/>
          </a:xfrm>
          <a:prstGeom prst="rect">
            <a:avLst/>
          </a:prstGeom>
          <a:noFill/>
          <a:ln>
            <a:solidFill>
              <a:schemeClr val="bg1">
                <a:lumMod val="50000"/>
              </a:schemeClr>
            </a:solidFill>
          </a:ln>
        </p:spPr>
        <p:txBody>
          <a:bodyPr wrap="none" lIns="36000" tIns="36000" rIns="36000" bIns="36000" rtlCol="0" anchor="ctr" anchorCtr="1">
            <a:noAutofit/>
          </a:bodyPr>
          <a:lstStyle/>
          <a:p>
            <a:r>
              <a:rPr lang="ja-JP" altLang="en-US" sz="1600" dirty="0">
                <a:latin typeface="BIZ UDPゴシック" panose="020B0400000000000000" pitchFamily="50" charset="-128"/>
                <a:ea typeface="BIZ UDPゴシック" panose="020B0400000000000000" pitchFamily="50" charset="-128"/>
              </a:rPr>
              <a:t>Ｂ</a:t>
            </a:r>
            <a:r>
              <a:rPr lang="en-US" altLang="ja-JP" sz="1600" dirty="0">
                <a:latin typeface="BIZ UDPゴシック" panose="020B0400000000000000" pitchFamily="50" charset="-128"/>
                <a:ea typeface="BIZ UDPゴシック" panose="020B0400000000000000" pitchFamily="50" charset="-128"/>
              </a:rPr>
              <a:t>+</a:t>
            </a:r>
            <a:r>
              <a:rPr lang="ja-JP" altLang="en-US" sz="1600" dirty="0">
                <a:latin typeface="BIZ UDPゴシック" panose="020B0400000000000000" pitchFamily="50" charset="-128"/>
                <a:ea typeface="BIZ UDPゴシック" panose="020B0400000000000000" pitchFamily="50" charset="-128"/>
              </a:rPr>
              <a:t>Ｄ</a:t>
            </a:r>
            <a:r>
              <a:rPr lang="ja-JP" altLang="en-US" sz="1600" dirty="0" smtClean="0">
                <a:latin typeface="BIZ UDPゴシック" panose="020B0400000000000000" pitchFamily="50" charset="-128"/>
                <a:ea typeface="BIZ UDPゴシック" panose="020B0400000000000000" pitchFamily="50" charset="-128"/>
              </a:rPr>
              <a:t>＝</a:t>
            </a:r>
            <a:r>
              <a:rPr lang="en-US" altLang="ja-JP" sz="1600" dirty="0" smtClean="0">
                <a:latin typeface="BIZ UDPゴシック" panose="020B0400000000000000" pitchFamily="50" charset="-128"/>
                <a:ea typeface="BIZ UDPゴシック" panose="020B0400000000000000" pitchFamily="50" charset="-128"/>
              </a:rPr>
              <a:t>132</a:t>
            </a:r>
            <a:r>
              <a:rPr lang="ja-JP" altLang="en-US" sz="1600" dirty="0" smtClean="0">
                <a:latin typeface="BIZ UDPゴシック" panose="020B0400000000000000" pitchFamily="50" charset="-128"/>
                <a:ea typeface="BIZ UDPゴシック" panose="020B0400000000000000" pitchFamily="50" charset="-128"/>
              </a:rPr>
              <a:t>（</a:t>
            </a:r>
            <a:r>
              <a:rPr lang="en-US" altLang="ja-JP" sz="1600" dirty="0" smtClean="0">
                <a:latin typeface="BIZ UDPゴシック" panose="020B0400000000000000" pitchFamily="50" charset="-128"/>
                <a:ea typeface="BIZ UDPゴシック" panose="020B0400000000000000" pitchFamily="50" charset="-128"/>
              </a:rPr>
              <a:t>53</a:t>
            </a:r>
            <a:r>
              <a:rPr lang="ja-JP" altLang="en-US" sz="1600" dirty="0" smtClean="0">
                <a:latin typeface="BIZ UDPゴシック" panose="020B0400000000000000" pitchFamily="50" charset="-128"/>
                <a:ea typeface="BIZ UDPゴシック" panose="020B0400000000000000" pitchFamily="50" charset="-128"/>
              </a:rPr>
              <a:t>％</a:t>
            </a:r>
            <a:r>
              <a:rPr lang="en-US" altLang="ja-JP" sz="1600" dirty="0">
                <a:latin typeface="BIZ UDPゴシック" panose="020B0400000000000000" pitchFamily="50" charset="-128"/>
                <a:ea typeface="BIZ UDPゴシック" panose="020B0400000000000000" pitchFamily="50" charset="-128"/>
              </a:rPr>
              <a:t>)</a:t>
            </a:r>
            <a:endParaRPr kumimoji="1" lang="ja-JP" altLang="en-US" sz="1600" dirty="0">
              <a:latin typeface="BIZ UDPゴシック" panose="020B0400000000000000" pitchFamily="50" charset="-128"/>
              <a:ea typeface="BIZ UDPゴシック" panose="020B0400000000000000" pitchFamily="50" charset="-128"/>
            </a:endParaRPr>
          </a:p>
        </p:txBody>
      </p:sp>
      <p:sp>
        <p:nvSpPr>
          <p:cNvPr id="58" name="テキスト ボックス 57"/>
          <p:cNvSpPr txBox="1"/>
          <p:nvPr/>
        </p:nvSpPr>
        <p:spPr>
          <a:xfrm>
            <a:off x="1368000" y="1260000"/>
            <a:ext cx="360000" cy="2160000"/>
          </a:xfrm>
          <a:prstGeom prst="rect">
            <a:avLst/>
          </a:prstGeom>
          <a:noFill/>
          <a:ln>
            <a:solidFill>
              <a:schemeClr val="bg1">
                <a:lumMod val="50000"/>
              </a:schemeClr>
            </a:solidFill>
          </a:ln>
        </p:spPr>
        <p:txBody>
          <a:bodyPr vert="eaVert" wrap="none" lIns="36000" tIns="36000" rIns="36000" bIns="36000" rtlCol="0">
            <a:noAutofit/>
          </a:bodyPr>
          <a:lstStyle/>
          <a:p>
            <a:pPr algn="ctr"/>
            <a:r>
              <a:rPr lang="ja-JP" altLang="en-US" sz="1600" dirty="0">
                <a:latin typeface="BIZ UDPゴシック" panose="020B0400000000000000" pitchFamily="50" charset="-128"/>
                <a:ea typeface="BIZ UDPゴシック" panose="020B0400000000000000" pitchFamily="50" charset="-128"/>
              </a:rPr>
              <a:t>Ｃ</a:t>
            </a:r>
            <a:r>
              <a:rPr lang="en-US" altLang="ja-JP" sz="1600" dirty="0">
                <a:latin typeface="BIZ UDPゴシック" panose="020B0400000000000000" pitchFamily="50" charset="-128"/>
                <a:ea typeface="BIZ UDPゴシック" panose="020B0400000000000000" pitchFamily="50" charset="-128"/>
              </a:rPr>
              <a:t>+</a:t>
            </a:r>
            <a:r>
              <a:rPr lang="ja-JP" altLang="en-US" sz="1600" dirty="0">
                <a:latin typeface="BIZ UDPゴシック" panose="020B0400000000000000" pitchFamily="50" charset="-128"/>
                <a:ea typeface="BIZ UDPゴシック" panose="020B0400000000000000" pitchFamily="50" charset="-128"/>
              </a:rPr>
              <a:t>Ｄ</a:t>
            </a:r>
            <a:r>
              <a:rPr lang="ja-JP" altLang="en-US" sz="1600" dirty="0" smtClean="0">
                <a:latin typeface="BIZ UDPゴシック" panose="020B0400000000000000" pitchFamily="50" charset="-128"/>
                <a:ea typeface="BIZ UDPゴシック" panose="020B0400000000000000" pitchFamily="50" charset="-128"/>
              </a:rPr>
              <a:t>＝</a:t>
            </a:r>
            <a:r>
              <a:rPr lang="en-US" altLang="ja-JP" sz="1600" dirty="0" smtClean="0">
                <a:latin typeface="BIZ UDPゴシック" panose="020B0400000000000000" pitchFamily="50" charset="-128"/>
                <a:ea typeface="BIZ UDPゴシック" panose="020B0400000000000000" pitchFamily="50" charset="-128"/>
              </a:rPr>
              <a:t>65</a:t>
            </a:r>
            <a:r>
              <a:rPr lang="ja-JP" altLang="en-US" sz="1600" dirty="0" smtClean="0">
                <a:latin typeface="BIZ UDPゴシック" panose="020B0400000000000000" pitchFamily="50" charset="-128"/>
                <a:ea typeface="BIZ UDPゴシック" panose="020B0400000000000000" pitchFamily="50" charset="-128"/>
              </a:rPr>
              <a:t>（</a:t>
            </a:r>
            <a:r>
              <a:rPr lang="en-US" altLang="ja-JP" sz="1600" dirty="0" smtClean="0">
                <a:latin typeface="BIZ UDPゴシック" panose="020B0400000000000000" pitchFamily="50" charset="-128"/>
                <a:ea typeface="BIZ UDPゴシック" panose="020B0400000000000000" pitchFamily="50" charset="-128"/>
              </a:rPr>
              <a:t>26</a:t>
            </a:r>
            <a:r>
              <a:rPr lang="ja-JP" altLang="en-US" sz="1600" dirty="0" smtClean="0">
                <a:latin typeface="BIZ UDPゴシック" panose="020B0400000000000000" pitchFamily="50" charset="-128"/>
                <a:ea typeface="BIZ UDPゴシック" panose="020B0400000000000000" pitchFamily="50" charset="-128"/>
              </a:rPr>
              <a:t>％</a:t>
            </a:r>
            <a:r>
              <a:rPr lang="en-US" altLang="ja-JP" sz="1600" dirty="0">
                <a:latin typeface="BIZ UDPゴシック" panose="020B0400000000000000" pitchFamily="50" charset="-128"/>
                <a:ea typeface="BIZ UDPゴシック" panose="020B0400000000000000" pitchFamily="50" charset="-128"/>
              </a:rPr>
              <a:t>)</a:t>
            </a:r>
            <a:endParaRPr kumimoji="1" lang="ja-JP" altLang="en-US" sz="1600" dirty="0">
              <a:latin typeface="BIZ UDPゴシック" panose="020B0400000000000000" pitchFamily="50" charset="-128"/>
              <a:ea typeface="BIZ UDPゴシック" panose="020B0400000000000000" pitchFamily="50" charset="-128"/>
            </a:endParaRPr>
          </a:p>
        </p:txBody>
      </p:sp>
      <p:sp>
        <p:nvSpPr>
          <p:cNvPr id="60" name="テキスト ボックス 59"/>
          <p:cNvSpPr txBox="1"/>
          <p:nvPr/>
        </p:nvSpPr>
        <p:spPr>
          <a:xfrm>
            <a:off x="1368000" y="3528000"/>
            <a:ext cx="360000" cy="2160000"/>
          </a:xfrm>
          <a:prstGeom prst="rect">
            <a:avLst/>
          </a:prstGeom>
          <a:noFill/>
          <a:ln>
            <a:solidFill>
              <a:schemeClr val="bg1">
                <a:lumMod val="50000"/>
              </a:schemeClr>
            </a:solidFill>
          </a:ln>
        </p:spPr>
        <p:txBody>
          <a:bodyPr vert="eaVert" wrap="none" lIns="36000" tIns="36000" rIns="36000" bIns="36000" rtlCol="0">
            <a:noAutofit/>
          </a:bodyPr>
          <a:lstStyle/>
          <a:p>
            <a:pPr algn="ctr"/>
            <a:r>
              <a:rPr kumimoji="1" lang="ja-JP" altLang="en-US" sz="1600" dirty="0">
                <a:latin typeface="BIZ UDPゴシック" panose="020B0400000000000000" pitchFamily="50" charset="-128"/>
                <a:ea typeface="BIZ UDPゴシック" panose="020B0400000000000000" pitchFamily="50" charset="-128"/>
              </a:rPr>
              <a:t>Ａ</a:t>
            </a:r>
            <a:r>
              <a:rPr lang="en-US" altLang="ja-JP" sz="1600" dirty="0">
                <a:latin typeface="BIZ UDPゴシック" panose="020B0400000000000000" pitchFamily="50" charset="-128"/>
                <a:ea typeface="BIZ UDPゴシック" panose="020B0400000000000000" pitchFamily="50" charset="-128"/>
              </a:rPr>
              <a:t>+</a:t>
            </a:r>
            <a:r>
              <a:rPr lang="ja-JP" altLang="en-US" sz="1600" dirty="0">
                <a:latin typeface="BIZ UDPゴシック" panose="020B0400000000000000" pitchFamily="50" charset="-128"/>
                <a:ea typeface="BIZ UDPゴシック" panose="020B0400000000000000" pitchFamily="50" charset="-128"/>
              </a:rPr>
              <a:t>Ｂ</a:t>
            </a:r>
            <a:r>
              <a:rPr lang="ja-JP" altLang="en-US" sz="1600" dirty="0" smtClean="0">
                <a:latin typeface="BIZ UDPゴシック" panose="020B0400000000000000" pitchFamily="50" charset="-128"/>
                <a:ea typeface="BIZ UDPゴシック" panose="020B0400000000000000" pitchFamily="50" charset="-128"/>
              </a:rPr>
              <a:t>＝　　（</a:t>
            </a:r>
            <a:r>
              <a:rPr lang="en-US" altLang="ja-JP" sz="1600" dirty="0" smtClean="0">
                <a:latin typeface="BIZ UDPゴシック" panose="020B0400000000000000" pitchFamily="50" charset="-128"/>
                <a:ea typeface="BIZ UDPゴシック" panose="020B0400000000000000" pitchFamily="50" charset="-128"/>
              </a:rPr>
              <a:t>74</a:t>
            </a:r>
            <a:r>
              <a:rPr lang="ja-JP" altLang="en-US" sz="1600" dirty="0" smtClean="0">
                <a:latin typeface="BIZ UDPゴシック" panose="020B0400000000000000" pitchFamily="50" charset="-128"/>
                <a:ea typeface="BIZ UDPゴシック" panose="020B0400000000000000" pitchFamily="50" charset="-128"/>
              </a:rPr>
              <a:t>％</a:t>
            </a:r>
            <a:r>
              <a:rPr lang="en-US" altLang="ja-JP" sz="1600" dirty="0">
                <a:latin typeface="BIZ UDPゴシック" panose="020B0400000000000000" pitchFamily="50" charset="-128"/>
                <a:ea typeface="BIZ UDPゴシック" panose="020B0400000000000000" pitchFamily="50" charset="-128"/>
              </a:rPr>
              <a:t>)</a:t>
            </a:r>
            <a:endParaRPr kumimoji="1" lang="ja-JP" altLang="en-US" sz="1600" dirty="0">
              <a:latin typeface="BIZ UDPゴシック" panose="020B0400000000000000" pitchFamily="50" charset="-128"/>
              <a:ea typeface="BIZ UDPゴシック" panose="020B0400000000000000" pitchFamily="50" charset="-128"/>
            </a:endParaRPr>
          </a:p>
        </p:txBody>
      </p:sp>
      <p:sp>
        <p:nvSpPr>
          <p:cNvPr id="69" name="円/楕円 68"/>
          <p:cNvSpPr/>
          <p:nvPr/>
        </p:nvSpPr>
        <p:spPr>
          <a:xfrm>
            <a:off x="3815999" y="3168000"/>
            <a:ext cx="1440000" cy="720000"/>
          </a:xfrm>
          <a:prstGeom prst="ellipse">
            <a:avLst/>
          </a:prstGeom>
          <a:ln>
            <a:solidFill>
              <a:schemeClr val="tx2"/>
            </a:solidFill>
          </a:ln>
          <a:effectLst>
            <a:glow rad="63500">
              <a:schemeClr val="accent1">
                <a:satMod val="175000"/>
                <a:alpha val="40000"/>
              </a:schemeClr>
            </a:glow>
          </a:effectLst>
        </p:spPr>
        <p:style>
          <a:lnRef idx="2">
            <a:schemeClr val="dk1"/>
          </a:lnRef>
          <a:fillRef idx="1">
            <a:schemeClr val="lt1"/>
          </a:fillRef>
          <a:effectRef idx="0">
            <a:schemeClr val="dk1"/>
          </a:effectRef>
          <a:fontRef idx="minor">
            <a:schemeClr val="dk1"/>
          </a:fontRef>
        </p:style>
        <p:txBody>
          <a:bodyPr wrap="none" lIns="36000" tIns="36000" rIns="36000" bIns="36000" rtlCol="0" anchor="ctr"/>
          <a:lstStyle/>
          <a:p>
            <a:pPr algn="ctr"/>
            <a:r>
              <a:rPr kumimoji="1" lang="ja-JP" altLang="en-US" sz="1600" dirty="0">
                <a:solidFill>
                  <a:schemeClr val="tx1"/>
                </a:solidFill>
                <a:latin typeface="BIZ UDPゴシック" panose="020B0400000000000000" pitchFamily="50" charset="-128"/>
                <a:ea typeface="BIZ UDPゴシック" panose="020B0400000000000000" pitchFamily="50" charset="-128"/>
              </a:rPr>
              <a:t>全項目数</a:t>
            </a:r>
            <a:endParaRPr kumimoji="1" lang="en-US" altLang="ja-JP" sz="1600" dirty="0">
              <a:solidFill>
                <a:schemeClr val="tx1"/>
              </a:solidFill>
              <a:latin typeface="BIZ UDPゴシック" panose="020B0400000000000000" pitchFamily="50" charset="-128"/>
              <a:ea typeface="BIZ UDPゴシック" panose="020B0400000000000000" pitchFamily="50" charset="-128"/>
            </a:endParaRPr>
          </a:p>
          <a:p>
            <a:pPr algn="ctr"/>
            <a:r>
              <a:rPr lang="en-US" altLang="ja-JP" sz="1600" dirty="0" smtClean="0">
                <a:solidFill>
                  <a:schemeClr val="tx1"/>
                </a:solidFill>
                <a:latin typeface="BIZ UDPゴシック" panose="020B0400000000000000" pitchFamily="50" charset="-128"/>
                <a:ea typeface="BIZ UDPゴシック" panose="020B0400000000000000" pitchFamily="50" charset="-128"/>
              </a:rPr>
              <a:t>251</a:t>
            </a:r>
            <a:endParaRPr kumimoji="1" lang="ja-JP" altLang="en-US" sz="1600" dirty="0">
              <a:solidFill>
                <a:schemeClr val="tx1"/>
              </a:solidFill>
              <a:latin typeface="BIZ UDPゴシック" panose="020B0400000000000000" pitchFamily="50" charset="-128"/>
              <a:ea typeface="BIZ UDPゴシック" panose="020B0400000000000000" pitchFamily="50" charset="-128"/>
            </a:endParaRPr>
          </a:p>
        </p:txBody>
      </p:sp>
      <p:sp>
        <p:nvSpPr>
          <p:cNvPr id="20" name="テキスト ボックス 19"/>
          <p:cNvSpPr txBox="1"/>
          <p:nvPr/>
        </p:nvSpPr>
        <p:spPr>
          <a:xfrm rot="10800000" flipV="1">
            <a:off x="1260000" y="4536000"/>
            <a:ext cx="576000" cy="252000"/>
          </a:xfrm>
          <a:prstGeom prst="rect">
            <a:avLst/>
          </a:prstGeom>
          <a:noFill/>
        </p:spPr>
        <p:txBody>
          <a:bodyPr wrap="square" lIns="0" tIns="0" rIns="0" bIns="0" rtlCol="0" anchor="ctr" anchorCtr="1">
            <a:noAutofit/>
          </a:bodyPr>
          <a:lstStyle/>
          <a:p>
            <a:r>
              <a:rPr lang="en-US" altLang="ja-JP" sz="1400" dirty="0">
                <a:latin typeface="HGPｺﾞｼｯｸE" panose="020B0900000000000000" pitchFamily="50" charset="-128"/>
                <a:ea typeface="HGPｺﾞｼｯｸE" panose="020B0900000000000000" pitchFamily="50" charset="-128"/>
              </a:rPr>
              <a:t>186</a:t>
            </a:r>
            <a:endParaRPr kumimoji="1" lang="ja-JP" altLang="en-US" sz="1400" dirty="0">
              <a:latin typeface="HGPｺﾞｼｯｸE" panose="020B0900000000000000" pitchFamily="50" charset="-128"/>
              <a:ea typeface="HGPｺﾞｼｯｸE" panose="020B0900000000000000" pitchFamily="50" charset="-128"/>
            </a:endParaRPr>
          </a:p>
        </p:txBody>
      </p:sp>
      <p:sp>
        <p:nvSpPr>
          <p:cNvPr id="22" name="テキスト ボックス 21"/>
          <p:cNvSpPr txBox="1"/>
          <p:nvPr/>
        </p:nvSpPr>
        <p:spPr>
          <a:xfrm>
            <a:off x="360000" y="72000"/>
            <a:ext cx="8676000" cy="432000"/>
          </a:xfrm>
          <a:prstGeom prst="rect">
            <a:avLst/>
          </a:prstGeom>
          <a:noFill/>
        </p:spPr>
        <p:txBody>
          <a:bodyPr wrap="none" lIns="36000" tIns="36000" rIns="36000" bIns="36000" rtlCol="0">
            <a:noAutofit/>
          </a:bodyPr>
          <a:lstStyle/>
          <a:p>
            <a:r>
              <a:rPr lang="en-US" altLang="ja-JP" sz="2400" dirty="0">
                <a:latin typeface="BIZ UDPゴシック" panose="020B0400000000000000" pitchFamily="50" charset="-128"/>
                <a:ea typeface="BIZ UDPゴシック" panose="020B0400000000000000" pitchFamily="50" charset="-128"/>
              </a:rPr>
              <a:t>2</a:t>
            </a:r>
            <a:r>
              <a:rPr lang="ja-JP" altLang="en-US" sz="2400" dirty="0" err="1" smtClean="0">
                <a:latin typeface="BIZ UDPゴシック" panose="020B0400000000000000" pitchFamily="50" charset="-128"/>
                <a:ea typeface="BIZ UDPゴシック" panose="020B0400000000000000" pitchFamily="50" charset="-128"/>
              </a:rPr>
              <a:t>．</a:t>
            </a:r>
            <a:r>
              <a:rPr lang="ja-JP" altLang="en-US" sz="2400" dirty="0">
                <a:latin typeface="BIZ UDPゴシック" panose="020B0400000000000000" pitchFamily="50" charset="-128"/>
                <a:ea typeface="BIZ UDPゴシック" panose="020B0400000000000000" pitchFamily="50" charset="-128"/>
              </a:rPr>
              <a:t>改革</a:t>
            </a:r>
            <a:r>
              <a:rPr lang="ja-JP" altLang="en-US" sz="2400" dirty="0" smtClean="0">
                <a:latin typeface="BIZ UDPゴシック" panose="020B0400000000000000" pitchFamily="50" charset="-128"/>
                <a:ea typeface="BIZ UDPゴシック" panose="020B0400000000000000" pitchFamily="50" charset="-128"/>
              </a:rPr>
              <a:t>の対象の拡大　</a:t>
            </a:r>
            <a:r>
              <a:rPr lang="ja-JP" altLang="en-US" sz="2800" dirty="0">
                <a:latin typeface="BIZ UDPゴシック" panose="020B0400000000000000" pitchFamily="50" charset="-128"/>
                <a:ea typeface="BIZ UDPゴシック" panose="020B0400000000000000" pitchFamily="50" charset="-128"/>
                <a:cs typeface="メイリオ" panose="020B0604030504040204" pitchFamily="50" charset="-128"/>
              </a:rPr>
              <a:t> </a:t>
            </a:r>
            <a:r>
              <a:rPr lang="ja-JP" altLang="en-US" sz="2000" dirty="0" smtClean="0">
                <a:latin typeface="BIZ UDPゴシック" panose="020B0400000000000000" pitchFamily="50" charset="-128"/>
                <a:ea typeface="BIZ UDPゴシック" panose="020B0400000000000000" pitchFamily="50" charset="-128"/>
                <a:cs typeface="メイリオ" panose="020B0604030504040204" pitchFamily="50" charset="-128"/>
              </a:rPr>
              <a:t>～“</a:t>
            </a:r>
            <a:r>
              <a:rPr lang="en-US" altLang="ja-JP" sz="2000" dirty="0" smtClean="0">
                <a:latin typeface="BIZ UDPゴシック" panose="020B0400000000000000" pitchFamily="50" charset="-128"/>
                <a:ea typeface="BIZ UDPゴシック" panose="020B0400000000000000" pitchFamily="50" charset="-128"/>
                <a:cs typeface="メイリオ" panose="020B0604030504040204" pitchFamily="50" charset="-128"/>
              </a:rPr>
              <a:t>WHAT</a:t>
            </a:r>
            <a:r>
              <a:rPr lang="ja-JP" altLang="en-US" sz="2000" dirty="0" smtClean="0">
                <a:latin typeface="BIZ UDPゴシック" panose="020B0400000000000000" pitchFamily="50" charset="-128"/>
                <a:ea typeface="BIZ UDPゴシック" panose="020B0400000000000000" pitchFamily="50" charset="-128"/>
                <a:cs typeface="メイリオ" panose="020B0604030504040204" pitchFamily="50" charset="-128"/>
              </a:rPr>
              <a:t>”　</a:t>
            </a:r>
            <a:r>
              <a:rPr lang="en-US" altLang="ja-JP" sz="2000" dirty="0" smtClean="0">
                <a:latin typeface="BIZ UDPゴシック" panose="020B0400000000000000" pitchFamily="50" charset="-128"/>
                <a:ea typeface="BIZ UDPゴシック" panose="020B0400000000000000" pitchFamily="50" charset="-128"/>
                <a:cs typeface="メイリオ" panose="020B0604030504040204" pitchFamily="50" charset="-128"/>
              </a:rPr>
              <a:t>2022</a:t>
            </a:r>
            <a:r>
              <a:rPr lang="ja-JP" altLang="en-US" sz="2000" dirty="0" smtClean="0">
                <a:latin typeface="BIZ UDPゴシック" panose="020B0400000000000000" pitchFamily="50" charset="-128"/>
                <a:ea typeface="BIZ UDPゴシック" panose="020B0400000000000000" pitchFamily="50" charset="-128"/>
                <a:cs typeface="メイリオ" panose="020B0604030504040204" pitchFamily="50" charset="-128"/>
              </a:rPr>
              <a:t>年の大阪府と大阪市の取組</a:t>
            </a:r>
            <a:endParaRPr lang="en-US" altLang="ja-JP" sz="2000" dirty="0">
              <a:latin typeface="BIZ UDPゴシック" panose="020B0400000000000000" pitchFamily="50" charset="-128"/>
              <a:ea typeface="BIZ UDPゴシック" panose="020B0400000000000000" pitchFamily="50" charset="-128"/>
            </a:endParaRPr>
          </a:p>
        </p:txBody>
      </p:sp>
      <p:sp>
        <p:nvSpPr>
          <p:cNvPr id="2" name="テキスト ボックス 1"/>
          <p:cNvSpPr txBox="1"/>
          <p:nvPr/>
        </p:nvSpPr>
        <p:spPr>
          <a:xfrm>
            <a:off x="6839998" y="1828800"/>
            <a:ext cx="2208468" cy="2462213"/>
          </a:xfrm>
          <a:prstGeom prst="rect">
            <a:avLst/>
          </a:prstGeom>
          <a:noFill/>
        </p:spPr>
        <p:txBody>
          <a:bodyPr wrap="square" rtlCol="0">
            <a:spAutoFit/>
          </a:bodyPr>
          <a:lstStyle/>
          <a:p>
            <a:r>
              <a:rPr kumimoji="1" lang="ja-JP" altLang="en-US" sz="1400" dirty="0" smtClean="0">
                <a:latin typeface="BIZ UDPゴシック" panose="020B0400000000000000" pitchFamily="50" charset="-128"/>
                <a:ea typeface="BIZ UDPゴシック" panose="020B0400000000000000" pitchFamily="50" charset="-128"/>
              </a:rPr>
              <a:t>・府市合計でも、社会主体の分野が全体の半分以上を占める。</a:t>
            </a:r>
            <a:endParaRPr kumimoji="1" lang="en-US" altLang="ja-JP" sz="1400" dirty="0" smtClean="0">
              <a:latin typeface="BIZ UDPゴシック" panose="020B0400000000000000" pitchFamily="50" charset="-128"/>
              <a:ea typeface="BIZ UDPゴシック" panose="020B0400000000000000" pitchFamily="50" charset="-128"/>
            </a:endParaRPr>
          </a:p>
          <a:p>
            <a:endParaRPr kumimoji="1" lang="en-US" altLang="ja-JP" sz="1400" dirty="0" smtClean="0">
              <a:latin typeface="BIZ UDPゴシック" panose="020B0400000000000000" pitchFamily="50" charset="-128"/>
              <a:ea typeface="BIZ UDPゴシック" panose="020B0400000000000000" pitchFamily="50" charset="-128"/>
            </a:endParaRPr>
          </a:p>
          <a:p>
            <a:r>
              <a:rPr kumimoji="1" lang="ja-JP" altLang="en-US" sz="1400" dirty="0" smtClean="0">
                <a:latin typeface="BIZ UDPゴシック" panose="020B0400000000000000" pitchFamily="50" charset="-128"/>
                <a:ea typeface="BIZ UDPゴシック" panose="020B0400000000000000" pitchFamily="50" charset="-128"/>
              </a:rPr>
              <a:t>・成長戦略では府市共通項目が多い。</a:t>
            </a:r>
            <a:endParaRPr kumimoji="1" lang="en-US" altLang="ja-JP" sz="1400" dirty="0" smtClean="0">
              <a:latin typeface="BIZ UDPゴシック" panose="020B0400000000000000" pitchFamily="50" charset="-128"/>
              <a:ea typeface="BIZ UDPゴシック" panose="020B0400000000000000" pitchFamily="50" charset="-128"/>
            </a:endParaRPr>
          </a:p>
          <a:p>
            <a:endParaRPr kumimoji="1" lang="en-US" altLang="ja-JP" sz="1400" dirty="0" smtClean="0">
              <a:latin typeface="BIZ UDPゴシック" panose="020B0400000000000000" pitchFamily="50" charset="-128"/>
              <a:ea typeface="BIZ UDPゴシック" panose="020B0400000000000000" pitchFamily="50" charset="-128"/>
            </a:endParaRPr>
          </a:p>
          <a:p>
            <a:r>
              <a:rPr lang="ja-JP" altLang="en-US" sz="1400" dirty="0" smtClean="0">
                <a:latin typeface="BIZ UDPゴシック" panose="020B0400000000000000" pitchFamily="50" charset="-128"/>
                <a:ea typeface="BIZ UDPゴシック" panose="020B0400000000000000" pitchFamily="50" charset="-128"/>
              </a:rPr>
              <a:t>（府市共通項目以外にも、府市が連携して取り組んだ</a:t>
            </a:r>
            <a:r>
              <a:rPr lang="ja-JP" altLang="en-US" sz="1400" dirty="0">
                <a:latin typeface="BIZ UDPゴシック" panose="020B0400000000000000" pitchFamily="50" charset="-128"/>
                <a:ea typeface="BIZ UDPゴシック" panose="020B0400000000000000" pitchFamily="50" charset="-128"/>
              </a:rPr>
              <a:t>改革</a:t>
            </a:r>
            <a:r>
              <a:rPr lang="ja-JP" altLang="en-US" sz="1400" dirty="0" smtClean="0">
                <a:latin typeface="BIZ UDPゴシック" panose="020B0400000000000000" pitchFamily="50" charset="-128"/>
                <a:ea typeface="BIZ UDPゴシック" panose="020B0400000000000000" pitchFamily="50" charset="-128"/>
              </a:rPr>
              <a:t>は多い。次ページに具体例。）</a:t>
            </a:r>
            <a:endParaRPr kumimoji="1" lang="ja-JP" altLang="en-US" sz="1400" dirty="0">
              <a:latin typeface="BIZ UDPゴシック" panose="020B0400000000000000" pitchFamily="50" charset="-128"/>
              <a:ea typeface="BIZ UDPゴシック" panose="020B0400000000000000" pitchFamily="50" charset="-128"/>
            </a:endParaRPr>
          </a:p>
        </p:txBody>
      </p:sp>
      <p:sp>
        <p:nvSpPr>
          <p:cNvPr id="23" name="スライド番号プレースホルダー 3"/>
          <p:cNvSpPr txBox="1">
            <a:spLocks/>
          </p:cNvSpPr>
          <p:nvPr/>
        </p:nvSpPr>
        <p:spPr>
          <a:xfrm>
            <a:off x="8640000" y="6552000"/>
            <a:ext cx="432000" cy="288000"/>
          </a:xfrm>
          <a:prstGeom prst="rect">
            <a:avLst/>
          </a:prstGeom>
        </p:spPr>
        <p:txBody>
          <a:bodyPr vert="horz" lIns="36000" tIns="36000" rIns="36000" bIns="36000" rtlCol="0" anchor="ctr"/>
          <a:lstStyle>
            <a:defPPr>
              <a:defRPr lang="ja-JP"/>
            </a:defPPr>
            <a:lvl1pPr marL="0" algn="r" defTabSz="914400" rtl="0" eaLnBrk="1" latinLnBrk="0" hangingPunct="1">
              <a:defRPr kumimoji="1" sz="14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138CA411-231B-42B9-AF63-97A64194AA60}" type="slidenum">
              <a:rPr lang="ja-JP" altLang="en-US" smtClean="0"/>
              <a:pPr/>
              <a:t>48</a:t>
            </a:fld>
            <a:endParaRPr lang="ja-JP" altLang="en-US" dirty="0"/>
          </a:p>
        </p:txBody>
      </p:sp>
    </p:spTree>
    <p:extLst>
      <p:ext uri="{BB962C8B-B14F-4D97-AF65-F5344CB8AC3E}">
        <p14:creationId xmlns:p14="http://schemas.microsoft.com/office/powerpoint/2010/main" val="320319029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グループ化 1"/>
          <p:cNvGrpSpPr/>
          <p:nvPr/>
        </p:nvGrpSpPr>
        <p:grpSpPr>
          <a:xfrm>
            <a:off x="108001" y="1080000"/>
            <a:ext cx="9036000" cy="5319024"/>
            <a:chOff x="108000" y="1080000"/>
            <a:chExt cx="9192775" cy="4325958"/>
          </a:xfrm>
        </p:grpSpPr>
        <p:sp>
          <p:nvSpPr>
            <p:cNvPr id="16" name="テキスト ボックス 15">
              <a:extLst>
                <a:ext uri="{FF2B5EF4-FFF2-40B4-BE49-F238E27FC236}">
                  <a16:creationId xmlns:a16="http://schemas.microsoft.com/office/drawing/2014/main" id="{D636113E-7033-5768-2B64-48B0CC193314}"/>
                </a:ext>
              </a:extLst>
            </p:cNvPr>
            <p:cNvSpPr txBox="1"/>
            <p:nvPr/>
          </p:nvSpPr>
          <p:spPr>
            <a:xfrm>
              <a:off x="2606500" y="1080000"/>
              <a:ext cx="2518962" cy="360000"/>
            </a:xfrm>
            <a:prstGeom prst="rect">
              <a:avLst/>
            </a:prstGeom>
            <a:noFill/>
          </p:spPr>
          <p:txBody>
            <a:bodyPr wrap="square" lIns="36000" tIns="36000" rIns="36000" bIns="36000" rtlCol="0" anchor="ctr" anchorCtr="1">
              <a:noAutofit/>
            </a:bodyPr>
            <a:lstStyle/>
            <a:p>
              <a:pPr algn="ctr">
                <a:lnSpc>
                  <a:spcPts val="1500"/>
                </a:lnSpc>
              </a:pPr>
              <a:r>
                <a:rPr lang="ja-JP" altLang="en-US" b="1" dirty="0">
                  <a:latin typeface="BIZ UDPゴシック" panose="020B0400000000000000" pitchFamily="50" charset="-128"/>
                  <a:ea typeface="BIZ UDPゴシック" panose="020B0400000000000000" pitchFamily="50" charset="-128"/>
                </a:rPr>
                <a:t>府</a:t>
              </a:r>
              <a:r>
                <a:rPr lang="ja-JP" altLang="en-US" b="1" dirty="0" smtClean="0">
                  <a:latin typeface="BIZ UDPゴシック" panose="020B0400000000000000" pitchFamily="50" charset="-128"/>
                  <a:ea typeface="BIZ UDPゴシック" panose="020B0400000000000000" pitchFamily="50" charset="-128"/>
                </a:rPr>
                <a:t>市連携による</a:t>
              </a:r>
              <a:r>
                <a:rPr kumimoji="1" lang="ja-JP" altLang="en-US" b="1" dirty="0" smtClean="0">
                  <a:latin typeface="BIZ UDPゴシック" panose="020B0400000000000000" pitchFamily="50" charset="-128"/>
                  <a:ea typeface="BIZ UDPゴシック" panose="020B0400000000000000" pitchFamily="50" charset="-128"/>
                </a:rPr>
                <a:t>取組例</a:t>
              </a:r>
              <a:endParaRPr kumimoji="1" lang="ja-JP" altLang="en-US" b="1" dirty="0">
                <a:latin typeface="BIZ UDPゴシック" panose="020B0400000000000000" pitchFamily="50" charset="-128"/>
                <a:ea typeface="BIZ UDPゴシック" panose="020B0400000000000000" pitchFamily="50" charset="-128"/>
              </a:endParaRPr>
            </a:p>
          </p:txBody>
        </p:sp>
        <p:sp>
          <p:nvSpPr>
            <p:cNvPr id="17" name="テキスト ボックス 16">
              <a:extLst>
                <a:ext uri="{FF2B5EF4-FFF2-40B4-BE49-F238E27FC236}">
                  <a16:creationId xmlns:a16="http://schemas.microsoft.com/office/drawing/2014/main" id="{79899031-FAF5-7B80-90DE-9ACFD0E9C36B}"/>
                </a:ext>
              </a:extLst>
            </p:cNvPr>
            <p:cNvSpPr txBox="1"/>
            <p:nvPr/>
          </p:nvSpPr>
          <p:spPr>
            <a:xfrm>
              <a:off x="6299995" y="1080000"/>
              <a:ext cx="1620000" cy="360000"/>
            </a:xfrm>
            <a:prstGeom prst="rect">
              <a:avLst/>
            </a:prstGeom>
            <a:noFill/>
          </p:spPr>
          <p:txBody>
            <a:bodyPr wrap="none" lIns="36000" tIns="36000" rIns="36000" bIns="36000" rtlCol="0" anchor="ctr" anchorCtr="1">
              <a:noAutofit/>
            </a:bodyPr>
            <a:lstStyle/>
            <a:p>
              <a:pPr>
                <a:lnSpc>
                  <a:spcPts val="1500"/>
                </a:lnSpc>
              </a:pPr>
              <a:r>
                <a:rPr kumimoji="1" lang="ja-JP" altLang="en-US" b="1" dirty="0">
                  <a:latin typeface="BIZ UDPゴシック" panose="020B0400000000000000" pitchFamily="50" charset="-128"/>
                  <a:ea typeface="BIZ UDPゴシック" panose="020B0400000000000000" pitchFamily="50" charset="-128"/>
                </a:rPr>
                <a:t>改革の効果や成果</a:t>
              </a:r>
            </a:p>
          </p:txBody>
        </p:sp>
        <p:sp>
          <p:nvSpPr>
            <p:cNvPr id="19" name="テキスト ボックス 18">
              <a:extLst>
                <a:ext uri="{FF2B5EF4-FFF2-40B4-BE49-F238E27FC236}">
                  <a16:creationId xmlns:a16="http://schemas.microsoft.com/office/drawing/2014/main" id="{C964D2F5-F31C-D0EA-8D7B-EBEF91FA5D55}"/>
                </a:ext>
              </a:extLst>
            </p:cNvPr>
            <p:cNvSpPr txBox="1"/>
            <p:nvPr/>
          </p:nvSpPr>
          <p:spPr>
            <a:xfrm>
              <a:off x="508960" y="1080000"/>
              <a:ext cx="1152000" cy="360000"/>
            </a:xfrm>
            <a:prstGeom prst="rect">
              <a:avLst/>
            </a:prstGeom>
            <a:noFill/>
          </p:spPr>
          <p:txBody>
            <a:bodyPr wrap="none" lIns="36000" tIns="36000" rIns="36000" bIns="36000" rtlCol="0" anchor="ctr" anchorCtr="1">
              <a:noAutofit/>
            </a:bodyPr>
            <a:lstStyle/>
            <a:p>
              <a:pPr>
                <a:lnSpc>
                  <a:spcPts val="1500"/>
                </a:lnSpc>
              </a:pPr>
              <a:r>
                <a:rPr kumimoji="1" lang="ja-JP" altLang="en-US" b="1" dirty="0">
                  <a:latin typeface="BIZ UDPゴシック" panose="020B0400000000000000" pitchFamily="50" charset="-128"/>
                  <a:ea typeface="BIZ UDPゴシック" panose="020B0400000000000000" pitchFamily="50" charset="-128"/>
                </a:rPr>
                <a:t>改革の対象</a:t>
              </a:r>
            </a:p>
          </p:txBody>
        </p:sp>
        <p:grpSp>
          <p:nvGrpSpPr>
            <p:cNvPr id="21" name="グループ化 20">
              <a:extLst>
                <a:ext uri="{FF2B5EF4-FFF2-40B4-BE49-F238E27FC236}">
                  <a16:creationId xmlns:a16="http://schemas.microsoft.com/office/drawing/2014/main" id="{9F195D33-1DF2-C967-4841-9FDB1B232308}"/>
                </a:ext>
              </a:extLst>
            </p:cNvPr>
            <p:cNvGrpSpPr/>
            <p:nvPr/>
          </p:nvGrpSpPr>
          <p:grpSpPr>
            <a:xfrm>
              <a:off x="108000" y="2627997"/>
              <a:ext cx="9192775" cy="703092"/>
              <a:chOff x="54585" y="2204015"/>
              <a:chExt cx="9192775" cy="672023"/>
            </a:xfrm>
          </p:grpSpPr>
          <p:sp>
            <p:nvSpPr>
              <p:cNvPr id="22" name="角丸四角形 9">
                <a:extLst>
                  <a:ext uri="{FF2B5EF4-FFF2-40B4-BE49-F238E27FC236}">
                    <a16:creationId xmlns:a16="http://schemas.microsoft.com/office/drawing/2014/main" id="{BDE81756-1D41-2917-AF43-2AA9C77E0F4B}"/>
                  </a:ext>
                </a:extLst>
              </p:cNvPr>
              <p:cNvSpPr/>
              <p:nvPr/>
            </p:nvSpPr>
            <p:spPr>
              <a:xfrm>
                <a:off x="54585" y="2206130"/>
                <a:ext cx="1440000" cy="516137"/>
              </a:xfrm>
              <a:prstGeom prst="roundRect">
                <a:avLst/>
              </a:prstGeom>
              <a:noFill/>
            </p:spPr>
            <p:style>
              <a:lnRef idx="0">
                <a:schemeClr val="accent1"/>
              </a:lnRef>
              <a:fillRef idx="3">
                <a:schemeClr val="accent1"/>
              </a:fillRef>
              <a:effectRef idx="3">
                <a:schemeClr val="accent1"/>
              </a:effectRef>
              <a:fontRef idx="minor">
                <a:schemeClr val="lt1"/>
              </a:fontRef>
            </p:style>
            <p:txBody>
              <a:bodyPr wrap="none" lIns="36000" tIns="36000" rIns="36000" bIns="36000" rtlCol="0" anchor="t" anchorCtr="0"/>
              <a:lstStyle/>
              <a:p>
                <a:pPr>
                  <a:lnSpc>
                    <a:spcPts val="1500"/>
                  </a:lnSpc>
                </a:pPr>
                <a:r>
                  <a:rPr kumimoji="1" lang="ja-JP" altLang="en-US" sz="1600" b="1" dirty="0">
                    <a:solidFill>
                      <a:schemeClr val="tx1"/>
                    </a:solidFill>
                    <a:latin typeface="BIZ UDPゴシック" panose="020B0400000000000000" pitchFamily="50" charset="-128"/>
                    <a:ea typeface="BIZ UDPゴシック" panose="020B0400000000000000" pitchFamily="50" charset="-128"/>
                  </a:rPr>
                  <a:t>２．インフラ戦略</a:t>
                </a:r>
              </a:p>
            </p:txBody>
          </p:sp>
          <p:sp>
            <p:nvSpPr>
              <p:cNvPr id="23" name="テキスト ボックス 22">
                <a:extLst>
                  <a:ext uri="{FF2B5EF4-FFF2-40B4-BE49-F238E27FC236}">
                    <a16:creationId xmlns:a16="http://schemas.microsoft.com/office/drawing/2014/main" id="{1FEF23F4-012B-19B1-9AEF-8E97376DD3F0}"/>
                  </a:ext>
                </a:extLst>
              </p:cNvPr>
              <p:cNvSpPr txBox="1"/>
              <p:nvPr/>
            </p:nvSpPr>
            <p:spPr>
              <a:xfrm>
                <a:off x="1992358" y="2206130"/>
                <a:ext cx="3055645" cy="669908"/>
              </a:xfrm>
              <a:prstGeom prst="rect">
                <a:avLst/>
              </a:prstGeom>
              <a:noFill/>
            </p:spPr>
            <p:txBody>
              <a:bodyPr wrap="none" rtlCol="0">
                <a:spAutoFit/>
              </a:bodyPr>
              <a:lstStyle/>
              <a:p>
                <a:pPr marL="285750" indent="-285750">
                  <a:lnSpc>
                    <a:spcPts val="1500"/>
                  </a:lnSpc>
                  <a:buFont typeface="Wingdings" panose="05000000000000000000" pitchFamily="2" charset="2"/>
                  <a:buChar char="p"/>
                </a:pPr>
                <a:r>
                  <a:rPr kumimoji="1" lang="ja-JP" altLang="en-US" sz="1200" dirty="0">
                    <a:latin typeface="BIZ UDPゴシック" panose="020B0400000000000000" pitchFamily="50" charset="-128"/>
                    <a:ea typeface="BIZ UDPゴシック" panose="020B0400000000000000" pitchFamily="50" charset="-128"/>
                  </a:rPr>
                  <a:t>なにわ筋線の計画推進　</a:t>
                </a:r>
                <a:r>
                  <a:rPr kumimoji="1" lang="ja-JP" altLang="en-US" sz="1200" b="1" dirty="0">
                    <a:latin typeface="BIZ UDPゴシック" panose="020B0400000000000000" pitchFamily="50" charset="-128"/>
                    <a:ea typeface="BIZ UDPゴシック" panose="020B0400000000000000" pitchFamily="50" charset="-128"/>
                  </a:rPr>
                  <a:t>＜鉄道＞</a:t>
                </a:r>
                <a:endParaRPr kumimoji="1" lang="en-US" altLang="ja-JP" sz="1200" b="1" dirty="0">
                  <a:latin typeface="BIZ UDPゴシック" panose="020B0400000000000000" pitchFamily="50" charset="-128"/>
                  <a:ea typeface="BIZ UDPゴシック" panose="020B0400000000000000" pitchFamily="50" charset="-128"/>
                </a:endParaRPr>
              </a:p>
              <a:p>
                <a:pPr marL="285750" indent="-285750">
                  <a:lnSpc>
                    <a:spcPts val="1500"/>
                  </a:lnSpc>
                  <a:buFont typeface="Wingdings" panose="05000000000000000000" pitchFamily="2" charset="2"/>
                  <a:buChar char="p"/>
                </a:pPr>
                <a:r>
                  <a:rPr lang="ja-JP" altLang="en-US" sz="1200" dirty="0">
                    <a:latin typeface="BIZ UDPゴシック" panose="020B0400000000000000" pitchFamily="50" charset="-128"/>
                    <a:ea typeface="BIZ UDPゴシック" panose="020B0400000000000000" pitchFamily="50" charset="-128"/>
                  </a:rPr>
                  <a:t>ミッシングリンクの解消　</a:t>
                </a:r>
                <a:r>
                  <a:rPr lang="ja-JP" altLang="en-US" sz="1200" b="1" dirty="0">
                    <a:latin typeface="BIZ UDPゴシック" panose="020B0400000000000000" pitchFamily="50" charset="-128"/>
                    <a:ea typeface="BIZ UDPゴシック" panose="020B0400000000000000" pitchFamily="50" charset="-128"/>
                  </a:rPr>
                  <a:t>＜高速道路＞</a:t>
                </a:r>
                <a:endParaRPr lang="en-US" altLang="ja-JP" sz="1200" b="1" dirty="0">
                  <a:latin typeface="BIZ UDPゴシック" panose="020B0400000000000000" pitchFamily="50" charset="-128"/>
                  <a:ea typeface="BIZ UDPゴシック" panose="020B0400000000000000" pitchFamily="50" charset="-128"/>
                </a:endParaRPr>
              </a:p>
              <a:p>
                <a:pPr marL="285750" indent="-285750">
                  <a:lnSpc>
                    <a:spcPts val="1500"/>
                  </a:lnSpc>
                  <a:buFont typeface="Wingdings" panose="05000000000000000000" pitchFamily="2" charset="2"/>
                  <a:buChar char="p"/>
                </a:pPr>
                <a:r>
                  <a:rPr kumimoji="1" lang="ja-JP" altLang="en-US" sz="1200" dirty="0">
                    <a:latin typeface="BIZ UDPゴシック" panose="020B0400000000000000" pitchFamily="50" charset="-128"/>
                    <a:ea typeface="BIZ UDPゴシック" panose="020B0400000000000000" pitchFamily="50" charset="-128"/>
                  </a:rPr>
                  <a:t>防潮堤の共同整備　</a:t>
                </a:r>
                <a:r>
                  <a:rPr kumimoji="1" lang="ja-JP" altLang="en-US" sz="1200" b="1" dirty="0">
                    <a:latin typeface="BIZ UDPゴシック" panose="020B0400000000000000" pitchFamily="50" charset="-128"/>
                    <a:ea typeface="BIZ UDPゴシック" panose="020B0400000000000000" pitchFamily="50" charset="-128"/>
                  </a:rPr>
                  <a:t>＜</a:t>
                </a:r>
                <a:r>
                  <a:rPr lang="ja-JP" altLang="en-US" sz="1200" b="1" dirty="0">
                    <a:latin typeface="BIZ UDPゴシック" panose="020B0400000000000000" pitchFamily="50" charset="-128"/>
                    <a:ea typeface="BIZ UDPゴシック" panose="020B0400000000000000" pitchFamily="50" charset="-128"/>
                  </a:rPr>
                  <a:t>安全・安心</a:t>
                </a:r>
                <a:r>
                  <a:rPr kumimoji="1" lang="ja-JP" altLang="en-US" sz="1200" b="1" dirty="0">
                    <a:latin typeface="BIZ UDPゴシック" panose="020B0400000000000000" pitchFamily="50" charset="-128"/>
                    <a:ea typeface="BIZ UDPゴシック" panose="020B0400000000000000" pitchFamily="50" charset="-128"/>
                  </a:rPr>
                  <a:t>＞</a:t>
                </a:r>
                <a:endParaRPr kumimoji="1" lang="en-US" altLang="ja-JP" sz="1200" b="1" dirty="0">
                  <a:latin typeface="BIZ UDPゴシック" panose="020B0400000000000000" pitchFamily="50" charset="-128"/>
                  <a:ea typeface="BIZ UDPゴシック" panose="020B0400000000000000" pitchFamily="50" charset="-128"/>
                </a:endParaRPr>
              </a:p>
              <a:p>
                <a:pPr marL="285750" indent="-285750">
                  <a:lnSpc>
                    <a:spcPts val="1500"/>
                  </a:lnSpc>
                  <a:buFont typeface="Wingdings" panose="05000000000000000000" pitchFamily="2" charset="2"/>
                  <a:buChar char="p"/>
                </a:pPr>
                <a:r>
                  <a:rPr lang="ja-JP" altLang="en-US" sz="1200" u="sng" dirty="0">
                    <a:latin typeface="BIZ UDPゴシック" panose="020B0400000000000000" pitchFamily="50" charset="-128"/>
                    <a:ea typeface="BIZ UDPゴシック" panose="020B0400000000000000" pitchFamily="50" charset="-128"/>
                  </a:rPr>
                  <a:t>スマートシティ戦略＜デジタル＞</a:t>
                </a:r>
                <a:endParaRPr kumimoji="1" lang="ja-JP" altLang="en-US" sz="1200" u="sng" dirty="0">
                  <a:latin typeface="BIZ UDPゴシック" panose="020B0400000000000000" pitchFamily="50" charset="-128"/>
                  <a:ea typeface="BIZ UDPゴシック" panose="020B0400000000000000" pitchFamily="50" charset="-128"/>
                </a:endParaRPr>
              </a:p>
            </p:txBody>
          </p:sp>
          <p:sp>
            <p:nvSpPr>
              <p:cNvPr id="24" name="テキスト ボックス 23">
                <a:extLst>
                  <a:ext uri="{FF2B5EF4-FFF2-40B4-BE49-F238E27FC236}">
                    <a16:creationId xmlns:a16="http://schemas.microsoft.com/office/drawing/2014/main" id="{748DE465-293D-0CE4-4B74-D1AE9925F15E}"/>
                  </a:ext>
                </a:extLst>
              </p:cNvPr>
              <p:cNvSpPr txBox="1"/>
              <p:nvPr/>
            </p:nvSpPr>
            <p:spPr>
              <a:xfrm>
                <a:off x="5638680" y="2206130"/>
                <a:ext cx="3608680" cy="649772"/>
              </a:xfrm>
              <a:prstGeom prst="rect">
                <a:avLst/>
              </a:prstGeom>
              <a:noFill/>
            </p:spPr>
            <p:txBody>
              <a:bodyPr wrap="none" rtlCol="0">
                <a:spAutoFit/>
              </a:bodyPr>
              <a:lstStyle/>
              <a:p>
                <a:pPr marL="285750" indent="-285750">
                  <a:lnSpc>
                    <a:spcPts val="1500"/>
                  </a:lnSpc>
                  <a:buFont typeface="Wingdings" panose="05000000000000000000" pitchFamily="2" charset="2"/>
                  <a:buChar char="n"/>
                </a:pPr>
                <a:r>
                  <a:rPr kumimoji="1" lang="en-US" altLang="ja-JP" sz="1200" dirty="0">
                    <a:latin typeface="BIZ UDPゴシック" panose="020B0400000000000000" pitchFamily="50" charset="-128"/>
                    <a:ea typeface="BIZ UDPゴシック" panose="020B0400000000000000" pitchFamily="50" charset="-128"/>
                  </a:rPr>
                  <a:t>2030</a:t>
                </a:r>
                <a:r>
                  <a:rPr kumimoji="1" lang="ja-JP" altLang="en-US" sz="1200" dirty="0">
                    <a:latin typeface="BIZ UDPゴシック" panose="020B0400000000000000" pitchFamily="50" charset="-128"/>
                    <a:ea typeface="BIZ UDPゴシック" panose="020B0400000000000000" pitchFamily="50" charset="-128"/>
                  </a:rPr>
                  <a:t>年度末開通目標の計画公表 </a:t>
                </a:r>
                <a:r>
                  <a:rPr kumimoji="1" lang="en-US" altLang="ja-JP" sz="1200" b="1" dirty="0">
                    <a:latin typeface="BIZ UDPゴシック" panose="020B0400000000000000" pitchFamily="50" charset="-128"/>
                    <a:ea typeface="BIZ UDPゴシック" panose="020B0400000000000000" pitchFamily="50" charset="-128"/>
                  </a:rPr>
                  <a:t>【2017.5】</a:t>
                </a:r>
              </a:p>
              <a:p>
                <a:pPr marL="285750" indent="-285750">
                  <a:lnSpc>
                    <a:spcPts val="1500"/>
                  </a:lnSpc>
                  <a:buFont typeface="Wingdings" panose="05000000000000000000" pitchFamily="2" charset="2"/>
                  <a:buChar char="n"/>
                </a:pPr>
                <a:r>
                  <a:rPr lang="ja-JP" altLang="en-US" sz="1200" dirty="0">
                    <a:latin typeface="BIZ UDPゴシック" panose="020B0400000000000000" pitchFamily="50" charset="-128"/>
                    <a:ea typeface="BIZ UDPゴシック" panose="020B0400000000000000" pitchFamily="50" charset="-128"/>
                  </a:rPr>
                  <a:t>未整備路線すべてに事業着手 </a:t>
                </a:r>
                <a:r>
                  <a:rPr lang="en-US" altLang="ja-JP" sz="1200" b="1" dirty="0">
                    <a:latin typeface="BIZ UDPゴシック" panose="020B0400000000000000" pitchFamily="50" charset="-128"/>
                    <a:ea typeface="BIZ UDPゴシック" panose="020B0400000000000000" pitchFamily="50" charset="-128"/>
                  </a:rPr>
                  <a:t>【2017】</a:t>
                </a:r>
              </a:p>
              <a:p>
                <a:pPr marL="285750" indent="-285750">
                  <a:lnSpc>
                    <a:spcPts val="1500"/>
                  </a:lnSpc>
                  <a:buFont typeface="Wingdings" panose="05000000000000000000" pitchFamily="2" charset="2"/>
                  <a:buChar char="n"/>
                </a:pPr>
                <a:r>
                  <a:rPr kumimoji="1" lang="ja-JP" altLang="en-US" sz="1200" dirty="0">
                    <a:latin typeface="BIZ UDPゴシック" panose="020B0400000000000000" pitchFamily="50" charset="-128"/>
                    <a:ea typeface="BIZ UDPゴシック" panose="020B0400000000000000" pitchFamily="50" charset="-128"/>
                  </a:rPr>
                  <a:t>浸水面積半減、人的被害</a:t>
                </a:r>
                <a:r>
                  <a:rPr kumimoji="1" lang="en-US" altLang="ja-JP" sz="1200" dirty="0">
                    <a:latin typeface="BIZ UDPゴシック" panose="020B0400000000000000" pitchFamily="50" charset="-128"/>
                    <a:ea typeface="BIZ UDPゴシック" panose="020B0400000000000000" pitchFamily="50" charset="-128"/>
                  </a:rPr>
                  <a:t>1/5</a:t>
                </a:r>
              </a:p>
              <a:p>
                <a:pPr marL="285750" indent="-285750">
                  <a:lnSpc>
                    <a:spcPts val="1500"/>
                  </a:lnSpc>
                  <a:buFont typeface="Wingdings" panose="05000000000000000000" pitchFamily="2" charset="2"/>
                  <a:buChar char="n"/>
                </a:pPr>
                <a:r>
                  <a:rPr lang="ja-JP" altLang="en-US" sz="1200" u="sng" dirty="0">
                    <a:latin typeface="BIZ UDPゴシック" panose="020B0400000000000000" pitchFamily="50" charset="-128"/>
                    <a:ea typeface="BIZ UDPゴシック" panose="020B0400000000000000" pitchFamily="50" charset="-128"/>
                  </a:rPr>
                  <a:t>住民の</a:t>
                </a:r>
                <a:r>
                  <a:rPr lang="en-US" altLang="ja-JP" sz="1200" u="sng" dirty="0" err="1">
                    <a:latin typeface="BIZ UDPゴシック" panose="020B0400000000000000" pitchFamily="50" charset="-128"/>
                    <a:ea typeface="BIZ UDPゴシック" panose="020B0400000000000000" pitchFamily="50" charset="-128"/>
                  </a:rPr>
                  <a:t>QoL</a:t>
                </a:r>
                <a:r>
                  <a:rPr lang="ja-JP" altLang="en-US" sz="1200" u="sng" dirty="0">
                    <a:latin typeface="BIZ UDPゴシック" panose="020B0400000000000000" pitchFamily="50" charset="-128"/>
                    <a:ea typeface="BIZ UDPゴシック" panose="020B0400000000000000" pitchFamily="50" charset="-128"/>
                  </a:rPr>
                  <a:t>向上、イノベーションの加速</a:t>
                </a:r>
                <a:endParaRPr kumimoji="1" lang="ja-JP" altLang="en-US" sz="1200" u="sng" dirty="0">
                  <a:latin typeface="BIZ UDPゴシック" panose="020B0400000000000000" pitchFamily="50" charset="-128"/>
                  <a:ea typeface="BIZ UDPゴシック" panose="020B0400000000000000" pitchFamily="50" charset="-128"/>
                </a:endParaRPr>
              </a:p>
            </p:txBody>
          </p:sp>
          <p:cxnSp>
            <p:nvCxnSpPr>
              <p:cNvPr id="25" name="直線コネクタ 24">
                <a:extLst>
                  <a:ext uri="{FF2B5EF4-FFF2-40B4-BE49-F238E27FC236}">
                    <a16:creationId xmlns:a16="http://schemas.microsoft.com/office/drawing/2014/main" id="{61023E3A-6CE8-910E-CA43-F14E2D9AD705}"/>
                  </a:ext>
                </a:extLst>
              </p:cNvPr>
              <p:cNvCxnSpPr/>
              <p:nvPr/>
            </p:nvCxnSpPr>
            <p:spPr>
              <a:xfrm>
                <a:off x="2093590" y="2204015"/>
                <a:ext cx="3312000" cy="0"/>
              </a:xfrm>
              <a:prstGeom prst="line">
                <a:avLst/>
              </a:prstGeom>
              <a:ln>
                <a:prstDash val="dash"/>
              </a:ln>
            </p:spPr>
            <p:style>
              <a:lnRef idx="3">
                <a:schemeClr val="dk1"/>
              </a:lnRef>
              <a:fillRef idx="0">
                <a:schemeClr val="dk1"/>
              </a:fillRef>
              <a:effectRef idx="2">
                <a:schemeClr val="dk1"/>
              </a:effectRef>
              <a:fontRef idx="minor">
                <a:schemeClr val="tx1"/>
              </a:fontRef>
            </p:style>
          </p:cxnSp>
          <p:cxnSp>
            <p:nvCxnSpPr>
              <p:cNvPr id="26" name="直線コネクタ 25">
                <a:extLst>
                  <a:ext uri="{FF2B5EF4-FFF2-40B4-BE49-F238E27FC236}">
                    <a16:creationId xmlns:a16="http://schemas.microsoft.com/office/drawing/2014/main" id="{060CBBD0-EDFC-346A-73C8-E13D61363FF1}"/>
                  </a:ext>
                </a:extLst>
              </p:cNvPr>
              <p:cNvCxnSpPr/>
              <p:nvPr/>
            </p:nvCxnSpPr>
            <p:spPr>
              <a:xfrm>
                <a:off x="5671671" y="2204015"/>
                <a:ext cx="3168000" cy="0"/>
              </a:xfrm>
              <a:prstGeom prst="line">
                <a:avLst/>
              </a:prstGeom>
              <a:ln>
                <a:prstDash val="dash"/>
              </a:ln>
            </p:spPr>
            <p:style>
              <a:lnRef idx="3">
                <a:schemeClr val="dk1"/>
              </a:lnRef>
              <a:fillRef idx="0">
                <a:schemeClr val="dk1"/>
              </a:fillRef>
              <a:effectRef idx="2">
                <a:schemeClr val="dk1"/>
              </a:effectRef>
              <a:fontRef idx="minor">
                <a:schemeClr val="tx1"/>
              </a:fontRef>
            </p:style>
          </p:cxnSp>
          <p:cxnSp>
            <p:nvCxnSpPr>
              <p:cNvPr id="27" name="直線コネクタ 26">
                <a:extLst>
                  <a:ext uri="{FF2B5EF4-FFF2-40B4-BE49-F238E27FC236}">
                    <a16:creationId xmlns:a16="http://schemas.microsoft.com/office/drawing/2014/main" id="{59CE52B9-8A23-80B2-E819-32672B6816B5}"/>
                  </a:ext>
                </a:extLst>
              </p:cNvPr>
              <p:cNvCxnSpPr/>
              <p:nvPr/>
            </p:nvCxnSpPr>
            <p:spPr>
              <a:xfrm>
                <a:off x="117144" y="2204015"/>
                <a:ext cx="1692000" cy="0"/>
              </a:xfrm>
              <a:prstGeom prst="line">
                <a:avLst/>
              </a:prstGeom>
              <a:ln>
                <a:prstDash val="dash"/>
              </a:ln>
            </p:spPr>
            <p:style>
              <a:lnRef idx="3">
                <a:schemeClr val="dk1"/>
              </a:lnRef>
              <a:fillRef idx="0">
                <a:schemeClr val="dk1"/>
              </a:fillRef>
              <a:effectRef idx="2">
                <a:schemeClr val="dk1"/>
              </a:effectRef>
              <a:fontRef idx="minor">
                <a:schemeClr val="tx1"/>
              </a:fontRef>
            </p:style>
          </p:cxnSp>
        </p:grpSp>
        <p:grpSp>
          <p:nvGrpSpPr>
            <p:cNvPr id="28" name="グループ化 27">
              <a:extLst>
                <a:ext uri="{FF2B5EF4-FFF2-40B4-BE49-F238E27FC236}">
                  <a16:creationId xmlns:a16="http://schemas.microsoft.com/office/drawing/2014/main" id="{BBCFF6A0-C59A-C26A-3B5D-CFDE467AC3D1}"/>
                </a:ext>
              </a:extLst>
            </p:cNvPr>
            <p:cNvGrpSpPr/>
            <p:nvPr/>
          </p:nvGrpSpPr>
          <p:grpSpPr>
            <a:xfrm>
              <a:off x="108000" y="3636000"/>
              <a:ext cx="8779390" cy="602123"/>
              <a:chOff x="54585" y="3253905"/>
              <a:chExt cx="8779390" cy="575515"/>
            </a:xfrm>
          </p:grpSpPr>
          <p:sp>
            <p:nvSpPr>
              <p:cNvPr id="29" name="角丸四角形 10">
                <a:extLst>
                  <a:ext uri="{FF2B5EF4-FFF2-40B4-BE49-F238E27FC236}">
                    <a16:creationId xmlns:a16="http://schemas.microsoft.com/office/drawing/2014/main" id="{6BA66CA1-419C-E050-5FE3-BDCA792EEE5B}"/>
                  </a:ext>
                </a:extLst>
              </p:cNvPr>
              <p:cNvSpPr/>
              <p:nvPr/>
            </p:nvSpPr>
            <p:spPr>
              <a:xfrm>
                <a:off x="54585" y="3313283"/>
                <a:ext cx="1440000" cy="516137"/>
              </a:xfrm>
              <a:prstGeom prst="roundRect">
                <a:avLst/>
              </a:prstGeom>
              <a:noFill/>
            </p:spPr>
            <p:style>
              <a:lnRef idx="0">
                <a:schemeClr val="accent1"/>
              </a:lnRef>
              <a:fillRef idx="3">
                <a:schemeClr val="accent1"/>
              </a:fillRef>
              <a:effectRef idx="3">
                <a:schemeClr val="accent1"/>
              </a:effectRef>
              <a:fontRef idx="minor">
                <a:schemeClr val="lt1"/>
              </a:fontRef>
            </p:style>
            <p:txBody>
              <a:bodyPr wrap="none" lIns="36000" tIns="36000" rIns="36000" bIns="36000" rtlCol="0" anchor="t" anchorCtr="0"/>
              <a:lstStyle/>
              <a:p>
                <a:pPr>
                  <a:lnSpc>
                    <a:spcPts val="1500"/>
                  </a:lnSpc>
                </a:pPr>
                <a:r>
                  <a:rPr kumimoji="1" lang="ja-JP" altLang="en-US" sz="1600" b="1" dirty="0">
                    <a:solidFill>
                      <a:schemeClr val="tx1"/>
                    </a:solidFill>
                    <a:latin typeface="BIZ UDPゴシック" panose="020B0400000000000000" pitchFamily="50" charset="-128"/>
                    <a:ea typeface="BIZ UDPゴシック" panose="020B0400000000000000" pitchFamily="50" charset="-128"/>
                  </a:rPr>
                  <a:t>３．社会政策の</a:t>
                </a:r>
                <a:endParaRPr kumimoji="1" lang="en-US" altLang="ja-JP" sz="1600" b="1" dirty="0">
                  <a:solidFill>
                    <a:schemeClr val="tx1"/>
                  </a:solidFill>
                  <a:latin typeface="BIZ UDPゴシック" panose="020B0400000000000000" pitchFamily="50" charset="-128"/>
                  <a:ea typeface="BIZ UDPゴシック" panose="020B0400000000000000" pitchFamily="50" charset="-128"/>
                </a:endParaRPr>
              </a:p>
              <a:p>
                <a:pPr>
                  <a:lnSpc>
                    <a:spcPts val="1500"/>
                  </a:lnSpc>
                </a:pPr>
                <a:r>
                  <a:rPr kumimoji="1" lang="ja-JP" altLang="en-US" sz="1600" b="1" dirty="0">
                    <a:solidFill>
                      <a:schemeClr val="tx1"/>
                    </a:solidFill>
                    <a:latin typeface="BIZ UDPゴシック" panose="020B0400000000000000" pitchFamily="50" charset="-128"/>
                    <a:ea typeface="BIZ UDPゴシック" panose="020B0400000000000000" pitchFamily="50" charset="-128"/>
                  </a:rPr>
                  <a:t>　　　イノベーション</a:t>
                </a:r>
              </a:p>
            </p:txBody>
          </p:sp>
          <p:sp>
            <p:nvSpPr>
              <p:cNvPr id="30" name="テキスト ボックス 29">
                <a:extLst>
                  <a:ext uri="{FF2B5EF4-FFF2-40B4-BE49-F238E27FC236}">
                    <a16:creationId xmlns:a16="http://schemas.microsoft.com/office/drawing/2014/main" id="{076C3FDF-AEAC-8C8C-DDCD-D8707F217C1A}"/>
                  </a:ext>
                </a:extLst>
              </p:cNvPr>
              <p:cNvSpPr txBox="1"/>
              <p:nvPr/>
            </p:nvSpPr>
            <p:spPr>
              <a:xfrm>
                <a:off x="1992358" y="3258693"/>
                <a:ext cx="3345788" cy="370842"/>
              </a:xfrm>
              <a:prstGeom prst="rect">
                <a:avLst/>
              </a:prstGeom>
              <a:noFill/>
            </p:spPr>
            <p:txBody>
              <a:bodyPr wrap="none" rtlCol="0">
                <a:spAutoFit/>
              </a:bodyPr>
              <a:lstStyle/>
              <a:p>
                <a:pPr marL="285750" indent="-285750">
                  <a:lnSpc>
                    <a:spcPts val="1500"/>
                  </a:lnSpc>
                  <a:buFont typeface="Wingdings" panose="05000000000000000000" pitchFamily="2" charset="2"/>
                  <a:buChar char="p"/>
                </a:pPr>
                <a:r>
                  <a:rPr lang="ja-JP" altLang="en-US" sz="1200" dirty="0">
                    <a:latin typeface="BIZ UDPゴシック" panose="020B0400000000000000" pitchFamily="50" charset="-128"/>
                    <a:ea typeface="BIZ UDPゴシック" panose="020B0400000000000000" pitchFamily="50" charset="-128"/>
                  </a:rPr>
                  <a:t>全国一の教育制度改革　</a:t>
                </a:r>
                <a:r>
                  <a:rPr lang="ja-JP" altLang="en-US" sz="1200" b="1" dirty="0">
                    <a:latin typeface="BIZ UDPゴシック" panose="020B0400000000000000" pitchFamily="50" charset="-128"/>
                    <a:ea typeface="BIZ UDPゴシック" panose="020B0400000000000000" pitchFamily="50" charset="-128"/>
                  </a:rPr>
                  <a:t>＜国改革を先導＞</a:t>
                </a:r>
                <a:endParaRPr kumimoji="1" lang="en-US" altLang="ja-JP" sz="1200" b="1" dirty="0">
                  <a:latin typeface="BIZ UDPゴシック" panose="020B0400000000000000" pitchFamily="50" charset="-128"/>
                  <a:ea typeface="BIZ UDPゴシック" panose="020B0400000000000000" pitchFamily="50" charset="-128"/>
                </a:endParaRPr>
              </a:p>
              <a:p>
                <a:pPr marL="285750" indent="-285750">
                  <a:lnSpc>
                    <a:spcPts val="1500"/>
                  </a:lnSpc>
                  <a:buFont typeface="Wingdings" panose="05000000000000000000" pitchFamily="2" charset="2"/>
                  <a:buChar char="p"/>
                </a:pPr>
                <a:r>
                  <a:rPr lang="ja-JP" altLang="en-US" sz="1200" dirty="0">
                    <a:latin typeface="BIZ UDPゴシック" panose="020B0400000000000000" pitchFamily="50" charset="-128"/>
                    <a:ea typeface="BIZ UDPゴシック" panose="020B0400000000000000" pitchFamily="50" charset="-128"/>
                  </a:rPr>
                  <a:t>西成特区構想の取組　</a:t>
                </a:r>
                <a:r>
                  <a:rPr lang="ja-JP" altLang="en-US" sz="1200" b="1" dirty="0">
                    <a:latin typeface="BIZ UDPゴシック" panose="020B0400000000000000" pitchFamily="50" charset="-128"/>
                    <a:ea typeface="BIZ UDPゴシック" panose="020B0400000000000000" pitchFamily="50" charset="-128"/>
                  </a:rPr>
                  <a:t>＜社会課題＞</a:t>
                </a:r>
                <a:endParaRPr lang="en-US" altLang="ja-JP" sz="1200" b="1" dirty="0">
                  <a:latin typeface="BIZ UDPゴシック" panose="020B0400000000000000" pitchFamily="50" charset="-128"/>
                  <a:ea typeface="BIZ UDPゴシック" panose="020B0400000000000000" pitchFamily="50" charset="-128"/>
                </a:endParaRPr>
              </a:p>
            </p:txBody>
          </p:sp>
          <p:sp>
            <p:nvSpPr>
              <p:cNvPr id="31" name="テキスト ボックス 30">
                <a:extLst>
                  <a:ext uri="{FF2B5EF4-FFF2-40B4-BE49-F238E27FC236}">
                    <a16:creationId xmlns:a16="http://schemas.microsoft.com/office/drawing/2014/main" id="{27E2ADBC-059B-3434-B58F-EA71E711B380}"/>
                  </a:ext>
                </a:extLst>
              </p:cNvPr>
              <p:cNvSpPr txBox="1"/>
              <p:nvPr/>
            </p:nvSpPr>
            <p:spPr>
              <a:xfrm>
                <a:off x="5638680" y="3258693"/>
                <a:ext cx="2831224" cy="370842"/>
              </a:xfrm>
              <a:prstGeom prst="rect">
                <a:avLst/>
              </a:prstGeom>
              <a:noFill/>
            </p:spPr>
            <p:txBody>
              <a:bodyPr wrap="none" rtlCol="0">
                <a:spAutoFit/>
              </a:bodyPr>
              <a:lstStyle/>
              <a:p>
                <a:pPr marL="285750" indent="-285750">
                  <a:lnSpc>
                    <a:spcPts val="1500"/>
                  </a:lnSpc>
                  <a:buFont typeface="Wingdings" panose="05000000000000000000" pitchFamily="2" charset="2"/>
                  <a:buChar char="n"/>
                </a:pPr>
                <a:r>
                  <a:rPr lang="ja-JP" altLang="en-US" sz="1200" dirty="0">
                    <a:latin typeface="BIZ UDPゴシック" panose="020B0400000000000000" pitchFamily="50" charset="-128"/>
                    <a:ea typeface="BIZ UDPゴシック" panose="020B0400000000000000" pitchFamily="50" charset="-128"/>
                  </a:rPr>
                  <a:t>教育行政の新たなマネジメント制度</a:t>
                </a:r>
                <a:endParaRPr kumimoji="1" lang="en-US" altLang="ja-JP" sz="1200" dirty="0">
                  <a:latin typeface="BIZ UDPゴシック" panose="020B0400000000000000" pitchFamily="50" charset="-128"/>
                  <a:ea typeface="BIZ UDPゴシック" panose="020B0400000000000000" pitchFamily="50" charset="-128"/>
                </a:endParaRPr>
              </a:p>
              <a:p>
                <a:pPr marL="285750" indent="-285750">
                  <a:lnSpc>
                    <a:spcPts val="1500"/>
                  </a:lnSpc>
                  <a:buFont typeface="Wingdings" panose="05000000000000000000" pitchFamily="2" charset="2"/>
                  <a:buChar char="n"/>
                </a:pPr>
                <a:r>
                  <a:rPr lang="ja-JP" altLang="en-US" sz="1200" dirty="0">
                    <a:latin typeface="BIZ UDPゴシック" panose="020B0400000000000000" pitchFamily="50" charset="-128"/>
                    <a:ea typeface="BIZ UDPゴシック" panose="020B0400000000000000" pitchFamily="50" charset="-128"/>
                  </a:rPr>
                  <a:t>不法投棄や迷惑駐輪等の環境改善</a:t>
                </a:r>
                <a:endParaRPr kumimoji="1" lang="ja-JP" altLang="en-US" sz="1200" dirty="0">
                  <a:latin typeface="BIZ UDPゴシック" panose="020B0400000000000000" pitchFamily="50" charset="-128"/>
                  <a:ea typeface="BIZ UDPゴシック" panose="020B0400000000000000" pitchFamily="50" charset="-128"/>
                </a:endParaRPr>
              </a:p>
            </p:txBody>
          </p:sp>
          <p:cxnSp>
            <p:nvCxnSpPr>
              <p:cNvPr id="32" name="直線コネクタ 31">
                <a:extLst>
                  <a:ext uri="{FF2B5EF4-FFF2-40B4-BE49-F238E27FC236}">
                    <a16:creationId xmlns:a16="http://schemas.microsoft.com/office/drawing/2014/main" id="{3605A386-CDBB-5355-2A72-6F7EDEB17DA1}"/>
                  </a:ext>
                </a:extLst>
              </p:cNvPr>
              <p:cNvCxnSpPr/>
              <p:nvPr/>
            </p:nvCxnSpPr>
            <p:spPr>
              <a:xfrm>
                <a:off x="2087894" y="3253905"/>
                <a:ext cx="3312000" cy="0"/>
              </a:xfrm>
              <a:prstGeom prst="line">
                <a:avLst/>
              </a:prstGeom>
              <a:ln>
                <a:prstDash val="dash"/>
              </a:ln>
            </p:spPr>
            <p:style>
              <a:lnRef idx="3">
                <a:schemeClr val="dk1"/>
              </a:lnRef>
              <a:fillRef idx="0">
                <a:schemeClr val="dk1"/>
              </a:fillRef>
              <a:effectRef idx="2">
                <a:schemeClr val="dk1"/>
              </a:effectRef>
              <a:fontRef idx="minor">
                <a:schemeClr val="tx1"/>
              </a:fontRef>
            </p:style>
          </p:cxnSp>
          <p:cxnSp>
            <p:nvCxnSpPr>
              <p:cNvPr id="54" name="直線コネクタ 53">
                <a:extLst>
                  <a:ext uri="{FF2B5EF4-FFF2-40B4-BE49-F238E27FC236}">
                    <a16:creationId xmlns:a16="http://schemas.microsoft.com/office/drawing/2014/main" id="{A7C4C39B-77AA-F6D9-AE1C-E457F8B4A85A}"/>
                  </a:ext>
                </a:extLst>
              </p:cNvPr>
              <p:cNvCxnSpPr/>
              <p:nvPr/>
            </p:nvCxnSpPr>
            <p:spPr>
              <a:xfrm>
                <a:off x="5665975" y="3253905"/>
                <a:ext cx="3168000" cy="0"/>
              </a:xfrm>
              <a:prstGeom prst="line">
                <a:avLst/>
              </a:prstGeom>
              <a:ln>
                <a:prstDash val="dash"/>
              </a:ln>
            </p:spPr>
            <p:style>
              <a:lnRef idx="3">
                <a:schemeClr val="dk1"/>
              </a:lnRef>
              <a:fillRef idx="0">
                <a:schemeClr val="dk1"/>
              </a:fillRef>
              <a:effectRef idx="2">
                <a:schemeClr val="dk1"/>
              </a:effectRef>
              <a:fontRef idx="minor">
                <a:schemeClr val="tx1"/>
              </a:fontRef>
            </p:style>
          </p:cxnSp>
          <p:cxnSp>
            <p:nvCxnSpPr>
              <p:cNvPr id="65" name="直線コネクタ 64">
                <a:extLst>
                  <a:ext uri="{FF2B5EF4-FFF2-40B4-BE49-F238E27FC236}">
                    <a16:creationId xmlns:a16="http://schemas.microsoft.com/office/drawing/2014/main" id="{9D0BF57C-B8F0-085E-D814-FB063D7D9537}"/>
                  </a:ext>
                </a:extLst>
              </p:cNvPr>
              <p:cNvCxnSpPr/>
              <p:nvPr/>
            </p:nvCxnSpPr>
            <p:spPr>
              <a:xfrm>
                <a:off x="111448" y="3253905"/>
                <a:ext cx="1692000" cy="0"/>
              </a:xfrm>
              <a:prstGeom prst="line">
                <a:avLst/>
              </a:prstGeom>
              <a:ln>
                <a:prstDash val="dash"/>
              </a:ln>
            </p:spPr>
            <p:style>
              <a:lnRef idx="3">
                <a:schemeClr val="dk1"/>
              </a:lnRef>
              <a:fillRef idx="0">
                <a:schemeClr val="dk1"/>
              </a:fillRef>
              <a:effectRef idx="2">
                <a:schemeClr val="dk1"/>
              </a:effectRef>
              <a:fontRef idx="minor">
                <a:schemeClr val="tx1"/>
              </a:fontRef>
            </p:style>
          </p:cxnSp>
        </p:grpSp>
        <p:grpSp>
          <p:nvGrpSpPr>
            <p:cNvPr id="66" name="グループ化 65">
              <a:extLst>
                <a:ext uri="{FF2B5EF4-FFF2-40B4-BE49-F238E27FC236}">
                  <a16:creationId xmlns:a16="http://schemas.microsoft.com/office/drawing/2014/main" id="{63EE8420-DFEF-8D83-5883-88971DE8364B}"/>
                </a:ext>
              </a:extLst>
            </p:cNvPr>
            <p:cNvGrpSpPr/>
            <p:nvPr/>
          </p:nvGrpSpPr>
          <p:grpSpPr>
            <a:xfrm>
              <a:off x="108000" y="4356003"/>
              <a:ext cx="8955531" cy="1049955"/>
              <a:chOff x="54585" y="3808690"/>
              <a:chExt cx="8955531" cy="1003556"/>
            </a:xfrm>
          </p:grpSpPr>
          <p:sp>
            <p:nvSpPr>
              <p:cNvPr id="76" name="角丸四角形 11">
                <a:extLst>
                  <a:ext uri="{FF2B5EF4-FFF2-40B4-BE49-F238E27FC236}">
                    <a16:creationId xmlns:a16="http://schemas.microsoft.com/office/drawing/2014/main" id="{DBBF9A6B-204C-CED6-84E0-32E39B0ADDC5}"/>
                  </a:ext>
                </a:extLst>
              </p:cNvPr>
              <p:cNvSpPr/>
              <p:nvPr/>
            </p:nvSpPr>
            <p:spPr>
              <a:xfrm>
                <a:off x="54585" y="3951285"/>
                <a:ext cx="1440000" cy="516137"/>
              </a:xfrm>
              <a:prstGeom prst="roundRect">
                <a:avLst/>
              </a:prstGeom>
              <a:noFill/>
            </p:spPr>
            <p:style>
              <a:lnRef idx="0">
                <a:schemeClr val="accent1"/>
              </a:lnRef>
              <a:fillRef idx="3">
                <a:schemeClr val="accent1"/>
              </a:fillRef>
              <a:effectRef idx="3">
                <a:schemeClr val="accent1"/>
              </a:effectRef>
              <a:fontRef idx="minor">
                <a:schemeClr val="lt1"/>
              </a:fontRef>
            </p:style>
            <p:txBody>
              <a:bodyPr wrap="none" lIns="36000" tIns="36000" rIns="36000" bIns="36000" rtlCol="0" anchor="t" anchorCtr="0"/>
              <a:lstStyle/>
              <a:p>
                <a:pPr>
                  <a:lnSpc>
                    <a:spcPts val="1500"/>
                  </a:lnSpc>
                </a:pPr>
                <a:r>
                  <a:rPr kumimoji="1" lang="ja-JP" altLang="en-US" sz="1600" b="1" dirty="0">
                    <a:solidFill>
                      <a:schemeClr val="tx1"/>
                    </a:solidFill>
                    <a:latin typeface="BIZ UDPゴシック" panose="020B0400000000000000" pitchFamily="50" charset="-128"/>
                    <a:ea typeface="BIZ UDPゴシック" panose="020B0400000000000000" pitchFamily="50" charset="-128"/>
                  </a:rPr>
                  <a:t>４．いわゆる</a:t>
                </a:r>
                <a:endParaRPr kumimoji="1" lang="en-US" altLang="ja-JP" sz="1600" b="1" dirty="0">
                  <a:solidFill>
                    <a:schemeClr val="tx1"/>
                  </a:solidFill>
                  <a:latin typeface="BIZ UDPゴシック" panose="020B0400000000000000" pitchFamily="50" charset="-128"/>
                  <a:ea typeface="BIZ UDPゴシック" panose="020B0400000000000000" pitchFamily="50" charset="-128"/>
                </a:endParaRPr>
              </a:p>
              <a:p>
                <a:pPr>
                  <a:lnSpc>
                    <a:spcPts val="1500"/>
                  </a:lnSpc>
                </a:pPr>
                <a:r>
                  <a:rPr lang="ja-JP" altLang="en-US" sz="1600" b="1" dirty="0">
                    <a:solidFill>
                      <a:schemeClr val="tx1"/>
                    </a:solidFill>
                    <a:latin typeface="BIZ UDPゴシック" panose="020B0400000000000000" pitchFamily="50" charset="-128"/>
                    <a:ea typeface="BIZ UDPゴシック" panose="020B0400000000000000" pitchFamily="50" charset="-128"/>
                  </a:rPr>
                  <a:t>　　　行政改革</a:t>
                </a:r>
                <a:endParaRPr kumimoji="1" lang="ja-JP" altLang="en-US" sz="1600" b="1" dirty="0">
                  <a:solidFill>
                    <a:schemeClr val="tx1"/>
                  </a:solidFill>
                  <a:latin typeface="BIZ UDPゴシック" panose="020B0400000000000000" pitchFamily="50" charset="-128"/>
                  <a:ea typeface="BIZ UDPゴシック" panose="020B0400000000000000" pitchFamily="50" charset="-128"/>
                </a:endParaRPr>
              </a:p>
            </p:txBody>
          </p:sp>
          <p:sp>
            <p:nvSpPr>
              <p:cNvPr id="77" name="テキスト ボックス 76">
                <a:extLst>
                  <a:ext uri="{FF2B5EF4-FFF2-40B4-BE49-F238E27FC236}">
                    <a16:creationId xmlns:a16="http://schemas.microsoft.com/office/drawing/2014/main" id="{528655D6-9FEC-A4D2-9DAA-0DCFA3CFED12}"/>
                  </a:ext>
                </a:extLst>
              </p:cNvPr>
              <p:cNvSpPr txBox="1"/>
              <p:nvPr/>
            </p:nvSpPr>
            <p:spPr>
              <a:xfrm>
                <a:off x="1992358" y="3843272"/>
                <a:ext cx="3659876" cy="968974"/>
              </a:xfrm>
              <a:prstGeom prst="rect">
                <a:avLst/>
              </a:prstGeom>
              <a:noFill/>
            </p:spPr>
            <p:txBody>
              <a:bodyPr wrap="none" rtlCol="0">
                <a:spAutoFit/>
              </a:bodyPr>
              <a:lstStyle/>
              <a:p>
                <a:pPr marL="285750" indent="-285750">
                  <a:lnSpc>
                    <a:spcPts val="1500"/>
                  </a:lnSpc>
                  <a:buFont typeface="Wingdings" panose="05000000000000000000" pitchFamily="2" charset="2"/>
                  <a:buChar char="p"/>
                </a:pPr>
                <a:r>
                  <a:rPr lang="ja-JP" altLang="en-US" sz="1200" dirty="0">
                    <a:latin typeface="BIZ UDPゴシック" panose="020B0400000000000000" pitchFamily="50" charset="-128"/>
                    <a:ea typeface="BIZ UDPゴシック" panose="020B0400000000000000" pitchFamily="50" charset="-128"/>
                  </a:rPr>
                  <a:t>人事制度の連携　</a:t>
                </a:r>
                <a:r>
                  <a:rPr lang="ja-JP" altLang="en-US" sz="1200" b="1" dirty="0">
                    <a:latin typeface="BIZ UDPゴシック" panose="020B0400000000000000" pitchFamily="50" charset="-128"/>
                    <a:ea typeface="BIZ UDPゴシック" panose="020B0400000000000000" pitchFamily="50" charset="-128"/>
                  </a:rPr>
                  <a:t>＜人的連携＞</a:t>
                </a:r>
                <a:endParaRPr kumimoji="1" lang="en-US" altLang="ja-JP" sz="1200" b="1" dirty="0">
                  <a:latin typeface="BIZ UDPゴシック" panose="020B0400000000000000" pitchFamily="50" charset="-128"/>
                  <a:ea typeface="BIZ UDPゴシック" panose="020B0400000000000000" pitchFamily="50" charset="-128"/>
                </a:endParaRPr>
              </a:p>
              <a:p>
                <a:pPr marL="285750" indent="-285750">
                  <a:lnSpc>
                    <a:spcPts val="1500"/>
                  </a:lnSpc>
                  <a:buFont typeface="Wingdings" panose="05000000000000000000" pitchFamily="2" charset="2"/>
                  <a:buChar char="p"/>
                </a:pPr>
                <a:r>
                  <a:rPr lang="ja-JP" altLang="en-US" sz="1200" dirty="0">
                    <a:latin typeface="BIZ UDPゴシック" panose="020B0400000000000000" pitchFamily="50" charset="-128"/>
                    <a:ea typeface="BIZ UDPゴシック" panose="020B0400000000000000" pitchFamily="50" charset="-128"/>
                  </a:rPr>
                  <a:t>ファシリティマネジメントの連携　</a:t>
                </a:r>
                <a:r>
                  <a:rPr lang="ja-JP" altLang="en-US" sz="1200" b="1" dirty="0">
                    <a:latin typeface="BIZ UDPゴシック" panose="020B0400000000000000" pitchFamily="50" charset="-128"/>
                    <a:ea typeface="BIZ UDPゴシック" panose="020B0400000000000000" pitchFamily="50" charset="-128"/>
                  </a:rPr>
                  <a:t>＜物的連携＞</a:t>
                </a:r>
                <a:endParaRPr lang="en-US" altLang="ja-JP" sz="1200" b="1" dirty="0">
                  <a:latin typeface="BIZ UDPゴシック" panose="020B0400000000000000" pitchFamily="50" charset="-128"/>
                  <a:ea typeface="BIZ UDPゴシック" panose="020B0400000000000000" pitchFamily="50" charset="-128"/>
                </a:endParaRPr>
              </a:p>
              <a:p>
                <a:pPr marL="285750" indent="-285750">
                  <a:lnSpc>
                    <a:spcPts val="1500"/>
                  </a:lnSpc>
                  <a:buFont typeface="Wingdings" panose="05000000000000000000" pitchFamily="2" charset="2"/>
                  <a:buChar char="p"/>
                </a:pPr>
                <a:r>
                  <a:rPr lang="ja-JP" altLang="en-US" sz="1200" dirty="0">
                    <a:latin typeface="BIZ UDPゴシック" panose="020B0400000000000000" pitchFamily="50" charset="-128"/>
                    <a:ea typeface="BIZ UDPゴシック" panose="020B0400000000000000" pitchFamily="50" charset="-128"/>
                  </a:rPr>
                  <a:t>文化</a:t>
                </a:r>
                <a:r>
                  <a:rPr kumimoji="1" lang="ja-JP" altLang="en-US" sz="1200" dirty="0">
                    <a:latin typeface="BIZ UDPゴシック" panose="020B0400000000000000" pitchFamily="50" charset="-128"/>
                    <a:ea typeface="BIZ UDPゴシック" panose="020B0400000000000000" pitchFamily="50" charset="-128"/>
                  </a:rPr>
                  <a:t>審議会の一体運営　</a:t>
                </a:r>
                <a:r>
                  <a:rPr kumimoji="1" lang="ja-JP" altLang="en-US" sz="1200" b="1" dirty="0">
                    <a:latin typeface="BIZ UDPゴシック" panose="020B0400000000000000" pitchFamily="50" charset="-128"/>
                    <a:ea typeface="BIZ UDPゴシック" panose="020B0400000000000000" pitchFamily="50" charset="-128"/>
                  </a:rPr>
                  <a:t>＜施策連携＞</a:t>
                </a:r>
                <a:endParaRPr kumimoji="1" lang="en-US" altLang="ja-JP" sz="1200" b="1" dirty="0">
                  <a:latin typeface="BIZ UDPゴシック" panose="020B0400000000000000" pitchFamily="50" charset="-128"/>
                  <a:ea typeface="BIZ UDPゴシック" panose="020B0400000000000000" pitchFamily="50" charset="-128"/>
                </a:endParaRPr>
              </a:p>
              <a:p>
                <a:pPr marL="285750" indent="-285750">
                  <a:lnSpc>
                    <a:spcPts val="1500"/>
                  </a:lnSpc>
                  <a:buFont typeface="Wingdings" panose="05000000000000000000" pitchFamily="2" charset="2"/>
                  <a:buChar char="p"/>
                </a:pPr>
                <a:r>
                  <a:rPr lang="ja-JP" altLang="en-US" sz="1200" u="sng" dirty="0">
                    <a:latin typeface="BIZ UDPゴシック" panose="020B0400000000000000" pitchFamily="50" charset="-128"/>
                    <a:ea typeface="BIZ UDPゴシック" panose="020B0400000000000000" pitchFamily="50" charset="-128"/>
                  </a:rPr>
                  <a:t>府市共同部署の設置＜組織改革</a:t>
                </a:r>
                <a:r>
                  <a:rPr lang="ja-JP" altLang="en-US" sz="1200" u="sng" dirty="0" smtClean="0">
                    <a:latin typeface="BIZ UDPゴシック" panose="020B0400000000000000" pitchFamily="50" charset="-128"/>
                    <a:ea typeface="BIZ UDPゴシック" panose="020B0400000000000000" pitchFamily="50" charset="-128"/>
                  </a:rPr>
                  <a:t>＞</a:t>
                </a:r>
                <a:endParaRPr lang="en-US" altLang="ja-JP" sz="1200" u="sng" dirty="0" smtClean="0">
                  <a:latin typeface="BIZ UDPゴシック" panose="020B0400000000000000" pitchFamily="50" charset="-128"/>
                  <a:ea typeface="BIZ UDPゴシック" panose="020B0400000000000000" pitchFamily="50" charset="-128"/>
                </a:endParaRPr>
              </a:p>
              <a:p>
                <a:pPr marL="285750" indent="-285750">
                  <a:lnSpc>
                    <a:spcPts val="1500"/>
                  </a:lnSpc>
                  <a:buFont typeface="Wingdings" panose="05000000000000000000" pitchFamily="2" charset="2"/>
                  <a:buChar char="p"/>
                </a:pPr>
                <a:endParaRPr lang="en-US" altLang="ja-JP" sz="1200" u="sng" dirty="0">
                  <a:latin typeface="BIZ UDPゴシック" panose="020B0400000000000000" pitchFamily="50" charset="-128"/>
                  <a:ea typeface="BIZ UDPゴシック" panose="020B0400000000000000" pitchFamily="50" charset="-128"/>
                </a:endParaRPr>
              </a:p>
              <a:p>
                <a:pPr marL="285750" indent="-285750">
                  <a:lnSpc>
                    <a:spcPts val="1500"/>
                  </a:lnSpc>
                  <a:buFont typeface="Wingdings" panose="05000000000000000000" pitchFamily="2" charset="2"/>
                  <a:buChar char="p"/>
                </a:pPr>
                <a:r>
                  <a:rPr lang="ja-JP" altLang="en-US" sz="1200" u="sng" dirty="0">
                    <a:latin typeface="BIZ UDPゴシック" panose="020B0400000000000000" pitchFamily="50" charset="-128"/>
                    <a:ea typeface="BIZ UDPゴシック" panose="020B0400000000000000" pitchFamily="50" charset="-128"/>
                  </a:rPr>
                  <a:t>府内市町村連携・支援＜組織間連携＞</a:t>
                </a:r>
                <a:endParaRPr kumimoji="1" lang="ja-JP" altLang="en-US" sz="1200" u="sng" dirty="0">
                  <a:latin typeface="BIZ UDPゴシック" panose="020B0400000000000000" pitchFamily="50" charset="-128"/>
                  <a:ea typeface="BIZ UDPゴシック" panose="020B0400000000000000" pitchFamily="50" charset="-128"/>
                </a:endParaRPr>
              </a:p>
            </p:txBody>
          </p:sp>
          <p:sp>
            <p:nvSpPr>
              <p:cNvPr id="81" name="テキスト ボックス 80">
                <a:extLst>
                  <a:ext uri="{FF2B5EF4-FFF2-40B4-BE49-F238E27FC236}">
                    <a16:creationId xmlns:a16="http://schemas.microsoft.com/office/drawing/2014/main" id="{6F75749B-4623-4634-5CB0-72F0491CDC45}"/>
                  </a:ext>
                </a:extLst>
              </p:cNvPr>
              <p:cNvSpPr txBox="1"/>
              <p:nvPr/>
            </p:nvSpPr>
            <p:spPr>
              <a:xfrm>
                <a:off x="5638680" y="3843272"/>
                <a:ext cx="3371436" cy="968974"/>
              </a:xfrm>
              <a:prstGeom prst="rect">
                <a:avLst/>
              </a:prstGeom>
              <a:noFill/>
            </p:spPr>
            <p:txBody>
              <a:bodyPr wrap="none" rtlCol="0">
                <a:spAutoFit/>
              </a:bodyPr>
              <a:lstStyle/>
              <a:p>
                <a:pPr marL="285750" indent="-285750">
                  <a:lnSpc>
                    <a:spcPts val="1500"/>
                  </a:lnSpc>
                  <a:buFont typeface="Wingdings" panose="05000000000000000000" pitchFamily="2" charset="2"/>
                  <a:buChar char="n"/>
                </a:pPr>
                <a:r>
                  <a:rPr kumimoji="1" lang="ja-JP" altLang="en-US" sz="1200" dirty="0">
                    <a:latin typeface="BIZ UDPゴシック" panose="020B0400000000000000" pitchFamily="50" charset="-128"/>
                    <a:ea typeface="BIZ UDPゴシック" panose="020B0400000000000000" pitchFamily="50" charset="-128"/>
                  </a:rPr>
                  <a:t>研修共同実施や人事交流の充実</a:t>
                </a:r>
                <a:endParaRPr kumimoji="1" lang="en-US" altLang="ja-JP" sz="1200" dirty="0">
                  <a:latin typeface="BIZ UDPゴシック" panose="020B0400000000000000" pitchFamily="50" charset="-128"/>
                  <a:ea typeface="BIZ UDPゴシック" panose="020B0400000000000000" pitchFamily="50" charset="-128"/>
                </a:endParaRPr>
              </a:p>
              <a:p>
                <a:pPr marL="285750" indent="-285750">
                  <a:lnSpc>
                    <a:spcPts val="1500"/>
                  </a:lnSpc>
                  <a:buFont typeface="Wingdings" panose="05000000000000000000" pitchFamily="2" charset="2"/>
                  <a:buChar char="n"/>
                </a:pPr>
                <a:r>
                  <a:rPr lang="ja-JP" altLang="en-US" sz="1200" dirty="0">
                    <a:latin typeface="BIZ UDPゴシック" panose="020B0400000000000000" pitchFamily="50" charset="-128"/>
                    <a:ea typeface="BIZ UDPゴシック" panose="020B0400000000000000" pitchFamily="50" charset="-128"/>
                  </a:rPr>
                  <a:t>府有地を活用した市保育所整備　</a:t>
                </a:r>
                <a:r>
                  <a:rPr lang="en-US" altLang="ja-JP" sz="1200" b="1" dirty="0">
                    <a:latin typeface="BIZ UDPゴシック" panose="020B0400000000000000" pitchFamily="50" charset="-128"/>
                    <a:ea typeface="BIZ UDPゴシック" panose="020B0400000000000000" pitchFamily="50" charset="-128"/>
                  </a:rPr>
                  <a:t>【2020】</a:t>
                </a:r>
              </a:p>
              <a:p>
                <a:pPr marL="285750" indent="-285750">
                  <a:lnSpc>
                    <a:spcPts val="1500"/>
                  </a:lnSpc>
                  <a:buFont typeface="Wingdings" panose="05000000000000000000" pitchFamily="2" charset="2"/>
                  <a:buChar char="n"/>
                </a:pPr>
                <a:r>
                  <a:rPr lang="ja-JP" altLang="en-US" sz="1200" dirty="0">
                    <a:latin typeface="BIZ UDPゴシック" panose="020B0400000000000000" pitchFamily="50" charset="-128"/>
                    <a:ea typeface="BIZ UDPゴシック" panose="020B0400000000000000" pitchFamily="50" charset="-128"/>
                  </a:rPr>
                  <a:t>府市のアーツカウンシル創設</a:t>
                </a:r>
                <a:r>
                  <a:rPr lang="ja-JP" altLang="en-US" sz="1200" b="1" dirty="0">
                    <a:latin typeface="BIZ UDPゴシック" panose="020B0400000000000000" pitchFamily="50" charset="-128"/>
                    <a:ea typeface="BIZ UDPゴシック" panose="020B0400000000000000" pitchFamily="50" charset="-128"/>
                  </a:rPr>
                  <a:t>　</a:t>
                </a:r>
                <a:r>
                  <a:rPr lang="en-US" altLang="ja-JP" sz="1200" b="1" dirty="0">
                    <a:latin typeface="BIZ UDPゴシック" panose="020B0400000000000000" pitchFamily="50" charset="-128"/>
                    <a:ea typeface="BIZ UDPゴシック" panose="020B0400000000000000" pitchFamily="50" charset="-128"/>
                  </a:rPr>
                  <a:t>【2013】</a:t>
                </a:r>
              </a:p>
              <a:p>
                <a:pPr marL="285750" indent="-285750">
                  <a:lnSpc>
                    <a:spcPts val="1500"/>
                  </a:lnSpc>
                  <a:buFont typeface="Wingdings" panose="05000000000000000000" pitchFamily="2" charset="2"/>
                  <a:buChar char="n"/>
                </a:pPr>
                <a:r>
                  <a:rPr kumimoji="1" lang="en-US" altLang="ja-JP" sz="1200" u="sng" dirty="0">
                    <a:latin typeface="BIZ UDPゴシック" panose="020B0400000000000000" pitchFamily="50" charset="-128"/>
                    <a:ea typeface="BIZ UDPゴシック" panose="020B0400000000000000" pitchFamily="50" charset="-128"/>
                  </a:rPr>
                  <a:t>5</a:t>
                </a:r>
                <a:r>
                  <a:rPr kumimoji="1" lang="ja-JP" altLang="en-US" sz="1200" u="sng" dirty="0">
                    <a:latin typeface="BIZ UDPゴシック" panose="020B0400000000000000" pitchFamily="50" charset="-128"/>
                    <a:ea typeface="BIZ UDPゴシック" panose="020B0400000000000000" pitchFamily="50" charset="-128"/>
                  </a:rPr>
                  <a:t>部署設置（副首都推進局、ＩＲ推進局、</a:t>
                </a:r>
                <a:endParaRPr kumimoji="1" lang="en-US" altLang="ja-JP" sz="1200" u="sng" dirty="0">
                  <a:latin typeface="BIZ UDPゴシック" panose="020B0400000000000000" pitchFamily="50" charset="-128"/>
                  <a:ea typeface="BIZ UDPゴシック" panose="020B0400000000000000" pitchFamily="50" charset="-128"/>
                </a:endParaRPr>
              </a:p>
              <a:p>
                <a:pPr>
                  <a:lnSpc>
                    <a:spcPts val="1500"/>
                  </a:lnSpc>
                </a:pPr>
                <a:r>
                  <a:rPr lang="ja-JP" altLang="en-US" sz="1200" dirty="0">
                    <a:latin typeface="BIZ UDPゴシック" panose="020B0400000000000000" pitchFamily="50" charset="-128"/>
                    <a:ea typeface="BIZ UDPゴシック" panose="020B0400000000000000" pitchFamily="50" charset="-128"/>
                  </a:rPr>
                  <a:t>　　　</a:t>
                </a:r>
                <a:r>
                  <a:rPr lang="ja-JP" altLang="en-US" sz="1200" u="sng" dirty="0">
                    <a:latin typeface="BIZ UDPゴシック" panose="020B0400000000000000" pitchFamily="50" charset="-128"/>
                    <a:ea typeface="BIZ UDPゴシック" panose="020B0400000000000000" pitchFamily="50" charset="-128"/>
                  </a:rPr>
                  <a:t>大阪港湾局、大阪都市計画局、万博推進局）</a:t>
                </a:r>
                <a:endParaRPr kumimoji="1" lang="en-US" altLang="ja-JP" sz="1200" u="sng" dirty="0">
                  <a:latin typeface="BIZ UDPゴシック" panose="020B0400000000000000" pitchFamily="50" charset="-128"/>
                  <a:ea typeface="BIZ UDPゴシック" panose="020B0400000000000000" pitchFamily="50" charset="-128"/>
                </a:endParaRPr>
              </a:p>
              <a:p>
                <a:pPr marL="285750" indent="-285750">
                  <a:lnSpc>
                    <a:spcPts val="1500"/>
                  </a:lnSpc>
                  <a:buFont typeface="Wingdings" panose="05000000000000000000" pitchFamily="2" charset="2"/>
                  <a:buChar char="n"/>
                </a:pPr>
                <a:r>
                  <a:rPr kumimoji="1" lang="ja-JP" altLang="en-US" sz="1200" u="sng" dirty="0">
                    <a:latin typeface="BIZ UDPゴシック" panose="020B0400000000000000" pitchFamily="50" charset="-128"/>
                    <a:ea typeface="BIZ UDPゴシック" panose="020B0400000000000000" pitchFamily="50" charset="-128"/>
                  </a:rPr>
                  <a:t>消防、水道、下水道事業の水平連携拡充</a:t>
                </a:r>
              </a:p>
            </p:txBody>
          </p:sp>
          <p:cxnSp>
            <p:nvCxnSpPr>
              <p:cNvPr id="82" name="直線コネクタ 81">
                <a:extLst>
                  <a:ext uri="{FF2B5EF4-FFF2-40B4-BE49-F238E27FC236}">
                    <a16:creationId xmlns:a16="http://schemas.microsoft.com/office/drawing/2014/main" id="{64059B29-15A9-F07D-0E49-4B622287839B}"/>
                  </a:ext>
                </a:extLst>
              </p:cNvPr>
              <p:cNvCxnSpPr/>
              <p:nvPr/>
            </p:nvCxnSpPr>
            <p:spPr>
              <a:xfrm>
                <a:off x="2060599" y="3808690"/>
                <a:ext cx="3312000" cy="0"/>
              </a:xfrm>
              <a:prstGeom prst="line">
                <a:avLst/>
              </a:prstGeom>
              <a:ln>
                <a:prstDash val="dash"/>
              </a:ln>
            </p:spPr>
            <p:style>
              <a:lnRef idx="3">
                <a:schemeClr val="dk1"/>
              </a:lnRef>
              <a:fillRef idx="0">
                <a:schemeClr val="dk1"/>
              </a:fillRef>
              <a:effectRef idx="2">
                <a:schemeClr val="dk1"/>
              </a:effectRef>
              <a:fontRef idx="minor">
                <a:schemeClr val="tx1"/>
              </a:fontRef>
            </p:style>
          </p:cxnSp>
          <p:cxnSp>
            <p:nvCxnSpPr>
              <p:cNvPr id="83" name="直線コネクタ 82">
                <a:extLst>
                  <a:ext uri="{FF2B5EF4-FFF2-40B4-BE49-F238E27FC236}">
                    <a16:creationId xmlns:a16="http://schemas.microsoft.com/office/drawing/2014/main" id="{747B5E13-F28A-3236-5045-E9222766E50E}"/>
                  </a:ext>
                </a:extLst>
              </p:cNvPr>
              <p:cNvCxnSpPr/>
              <p:nvPr/>
            </p:nvCxnSpPr>
            <p:spPr>
              <a:xfrm>
                <a:off x="5638680" y="3808690"/>
                <a:ext cx="3168000" cy="0"/>
              </a:xfrm>
              <a:prstGeom prst="line">
                <a:avLst/>
              </a:prstGeom>
              <a:ln>
                <a:prstDash val="dash"/>
              </a:ln>
            </p:spPr>
            <p:style>
              <a:lnRef idx="3">
                <a:schemeClr val="dk1"/>
              </a:lnRef>
              <a:fillRef idx="0">
                <a:schemeClr val="dk1"/>
              </a:fillRef>
              <a:effectRef idx="2">
                <a:schemeClr val="dk1"/>
              </a:effectRef>
              <a:fontRef idx="minor">
                <a:schemeClr val="tx1"/>
              </a:fontRef>
            </p:style>
          </p:cxnSp>
          <p:cxnSp>
            <p:nvCxnSpPr>
              <p:cNvPr id="84" name="直線コネクタ 83">
                <a:extLst>
                  <a:ext uri="{FF2B5EF4-FFF2-40B4-BE49-F238E27FC236}">
                    <a16:creationId xmlns:a16="http://schemas.microsoft.com/office/drawing/2014/main" id="{515E0A3A-70C2-6AFF-4F47-FC85D183DAC9}"/>
                  </a:ext>
                </a:extLst>
              </p:cNvPr>
              <p:cNvCxnSpPr/>
              <p:nvPr/>
            </p:nvCxnSpPr>
            <p:spPr>
              <a:xfrm>
                <a:off x="84153" y="3808690"/>
                <a:ext cx="1692000" cy="0"/>
              </a:xfrm>
              <a:prstGeom prst="line">
                <a:avLst/>
              </a:prstGeom>
              <a:ln>
                <a:prstDash val="dash"/>
              </a:ln>
            </p:spPr>
            <p:style>
              <a:lnRef idx="3">
                <a:schemeClr val="dk1"/>
              </a:lnRef>
              <a:fillRef idx="0">
                <a:schemeClr val="dk1"/>
              </a:fillRef>
              <a:effectRef idx="2">
                <a:schemeClr val="dk1"/>
              </a:effectRef>
              <a:fontRef idx="minor">
                <a:schemeClr val="tx1"/>
              </a:fontRef>
            </p:style>
          </p:cxnSp>
        </p:grpSp>
        <p:grpSp>
          <p:nvGrpSpPr>
            <p:cNvPr id="87" name="グループ化 86">
              <a:extLst>
                <a:ext uri="{FF2B5EF4-FFF2-40B4-BE49-F238E27FC236}">
                  <a16:creationId xmlns:a16="http://schemas.microsoft.com/office/drawing/2014/main" id="{CC5FCB7B-8F96-F4F0-99AA-669D182657C9}"/>
                </a:ext>
              </a:extLst>
            </p:cNvPr>
            <p:cNvGrpSpPr/>
            <p:nvPr/>
          </p:nvGrpSpPr>
          <p:grpSpPr>
            <a:xfrm>
              <a:off x="108000" y="1619998"/>
              <a:ext cx="9033595" cy="701102"/>
              <a:chOff x="340395" y="3997210"/>
              <a:chExt cx="9033595" cy="576033"/>
            </a:xfrm>
          </p:grpSpPr>
          <p:sp>
            <p:nvSpPr>
              <p:cNvPr id="3" name="角丸四角形 8">
                <a:extLst>
                  <a:ext uri="{FF2B5EF4-FFF2-40B4-BE49-F238E27FC236}">
                    <a16:creationId xmlns:a16="http://schemas.microsoft.com/office/drawing/2014/main" id="{E533491B-6464-CFE3-73A4-0DD9FDF50B43}"/>
                  </a:ext>
                </a:extLst>
              </p:cNvPr>
              <p:cNvSpPr/>
              <p:nvPr/>
            </p:nvSpPr>
            <p:spPr>
              <a:xfrm>
                <a:off x="340395" y="3997389"/>
                <a:ext cx="1440000" cy="443670"/>
              </a:xfrm>
              <a:prstGeom prst="roundRect">
                <a:avLst/>
              </a:prstGeom>
              <a:noFill/>
            </p:spPr>
            <p:style>
              <a:lnRef idx="0">
                <a:schemeClr val="accent1"/>
              </a:lnRef>
              <a:fillRef idx="3">
                <a:schemeClr val="accent1"/>
              </a:fillRef>
              <a:effectRef idx="3">
                <a:schemeClr val="accent1"/>
              </a:effectRef>
              <a:fontRef idx="minor">
                <a:schemeClr val="lt1"/>
              </a:fontRef>
            </p:style>
            <p:txBody>
              <a:bodyPr wrap="none" lIns="36000" tIns="36000" rIns="36000" bIns="36000" rtlCol="0" anchor="t" anchorCtr="0"/>
              <a:lstStyle/>
              <a:p>
                <a:pPr>
                  <a:lnSpc>
                    <a:spcPts val="1500"/>
                  </a:lnSpc>
                </a:pPr>
                <a:r>
                  <a:rPr kumimoji="1" lang="ja-JP" altLang="en-US" sz="1600" b="1" dirty="0">
                    <a:solidFill>
                      <a:schemeClr val="tx1"/>
                    </a:solidFill>
                    <a:latin typeface="BIZ UDPゴシック" panose="020B0400000000000000" pitchFamily="50" charset="-128"/>
                    <a:ea typeface="BIZ UDPゴシック" panose="020B0400000000000000" pitchFamily="50" charset="-128"/>
                  </a:rPr>
                  <a:t>１．成長戦略</a:t>
                </a:r>
              </a:p>
            </p:txBody>
          </p:sp>
          <p:cxnSp>
            <p:nvCxnSpPr>
              <p:cNvPr id="5" name="直線コネクタ 4">
                <a:extLst>
                  <a:ext uri="{FF2B5EF4-FFF2-40B4-BE49-F238E27FC236}">
                    <a16:creationId xmlns:a16="http://schemas.microsoft.com/office/drawing/2014/main" id="{CE3C2FD4-8709-489C-6C4C-3F0FD80DA388}"/>
                  </a:ext>
                </a:extLst>
              </p:cNvPr>
              <p:cNvCxnSpPr/>
              <p:nvPr/>
            </p:nvCxnSpPr>
            <p:spPr>
              <a:xfrm>
                <a:off x="2373704" y="3997211"/>
                <a:ext cx="3312000" cy="0"/>
              </a:xfrm>
              <a:prstGeom prst="line">
                <a:avLst/>
              </a:prstGeom>
            </p:spPr>
            <p:style>
              <a:lnRef idx="3">
                <a:schemeClr val="dk1"/>
              </a:lnRef>
              <a:fillRef idx="0">
                <a:schemeClr val="dk1"/>
              </a:fillRef>
              <a:effectRef idx="2">
                <a:schemeClr val="dk1"/>
              </a:effectRef>
              <a:fontRef idx="minor">
                <a:schemeClr val="tx1"/>
              </a:fontRef>
            </p:style>
          </p:cxnSp>
          <p:cxnSp>
            <p:nvCxnSpPr>
              <p:cNvPr id="15" name="直線コネクタ 14">
                <a:extLst>
                  <a:ext uri="{FF2B5EF4-FFF2-40B4-BE49-F238E27FC236}">
                    <a16:creationId xmlns:a16="http://schemas.microsoft.com/office/drawing/2014/main" id="{13D4625E-E786-A6D0-E887-26A2C868EDDC}"/>
                  </a:ext>
                </a:extLst>
              </p:cNvPr>
              <p:cNvCxnSpPr/>
              <p:nvPr/>
            </p:nvCxnSpPr>
            <p:spPr>
              <a:xfrm>
                <a:off x="5951785" y="3997211"/>
                <a:ext cx="3168000" cy="0"/>
              </a:xfrm>
              <a:prstGeom prst="line">
                <a:avLst/>
              </a:prstGeom>
            </p:spPr>
            <p:style>
              <a:lnRef idx="3">
                <a:schemeClr val="dk1"/>
              </a:lnRef>
              <a:fillRef idx="0">
                <a:schemeClr val="dk1"/>
              </a:fillRef>
              <a:effectRef idx="2">
                <a:schemeClr val="dk1"/>
              </a:effectRef>
              <a:fontRef idx="minor">
                <a:schemeClr val="tx1"/>
              </a:fontRef>
            </p:style>
          </p:cxnSp>
          <p:cxnSp>
            <p:nvCxnSpPr>
              <p:cNvPr id="18" name="直線コネクタ 17">
                <a:extLst>
                  <a:ext uri="{FF2B5EF4-FFF2-40B4-BE49-F238E27FC236}">
                    <a16:creationId xmlns:a16="http://schemas.microsoft.com/office/drawing/2014/main" id="{CED3835E-609F-9602-4FC3-A2024DCB168B}"/>
                  </a:ext>
                </a:extLst>
              </p:cNvPr>
              <p:cNvCxnSpPr/>
              <p:nvPr/>
            </p:nvCxnSpPr>
            <p:spPr>
              <a:xfrm>
                <a:off x="397258" y="3997210"/>
                <a:ext cx="1692000" cy="0"/>
              </a:xfrm>
              <a:prstGeom prst="line">
                <a:avLst/>
              </a:prstGeom>
            </p:spPr>
            <p:style>
              <a:lnRef idx="3">
                <a:schemeClr val="dk1"/>
              </a:lnRef>
              <a:fillRef idx="0">
                <a:schemeClr val="dk1"/>
              </a:fillRef>
              <a:effectRef idx="2">
                <a:schemeClr val="dk1"/>
              </a:effectRef>
              <a:fontRef idx="minor">
                <a:schemeClr val="tx1"/>
              </a:fontRef>
            </p:style>
          </p:cxnSp>
          <p:sp>
            <p:nvSpPr>
              <p:cNvPr id="20" name="テキスト ボックス 19">
                <a:extLst>
                  <a:ext uri="{FF2B5EF4-FFF2-40B4-BE49-F238E27FC236}">
                    <a16:creationId xmlns:a16="http://schemas.microsoft.com/office/drawing/2014/main" id="{814F3996-10CF-5053-EE92-C65ECBA3DE86}"/>
                  </a:ext>
                </a:extLst>
              </p:cNvPr>
              <p:cNvSpPr txBox="1"/>
              <p:nvPr/>
            </p:nvSpPr>
            <p:spPr>
              <a:xfrm>
                <a:off x="5924490" y="3997390"/>
                <a:ext cx="3449500" cy="575851"/>
              </a:xfrm>
              <a:prstGeom prst="rect">
                <a:avLst/>
              </a:prstGeom>
              <a:noFill/>
            </p:spPr>
            <p:txBody>
              <a:bodyPr wrap="none" rtlCol="0">
                <a:spAutoFit/>
              </a:bodyPr>
              <a:lstStyle/>
              <a:p>
                <a:pPr marL="285750" indent="-285750">
                  <a:lnSpc>
                    <a:spcPts val="1500"/>
                  </a:lnSpc>
                  <a:buFont typeface="Wingdings" panose="05000000000000000000" pitchFamily="2" charset="2"/>
                  <a:buChar char="n"/>
                </a:pPr>
                <a:r>
                  <a:rPr kumimoji="1" lang="ja-JP" altLang="en-US" sz="1200" dirty="0">
                    <a:latin typeface="BIZ UDPゴシック" panose="020B0400000000000000" pitchFamily="50" charset="-128"/>
                    <a:ea typeface="BIZ UDPゴシック" panose="020B0400000000000000" pitchFamily="50" charset="-128"/>
                  </a:rPr>
                  <a:t>大阪の</a:t>
                </a:r>
                <a:r>
                  <a:rPr lang="ja-JP" altLang="en-US" sz="1200" dirty="0">
                    <a:latin typeface="BIZ UDPゴシック" panose="020B0400000000000000" pitchFamily="50" charset="-128"/>
                    <a:ea typeface="BIZ UDPゴシック" panose="020B0400000000000000" pitchFamily="50" charset="-128"/>
                  </a:rPr>
                  <a:t>成長目標を共有化</a:t>
                </a:r>
                <a:endParaRPr kumimoji="1" lang="en-US" altLang="ja-JP" sz="1200" dirty="0">
                  <a:latin typeface="BIZ UDPゴシック" panose="020B0400000000000000" pitchFamily="50" charset="-128"/>
                  <a:ea typeface="BIZ UDPゴシック" panose="020B0400000000000000" pitchFamily="50" charset="-128"/>
                </a:endParaRPr>
              </a:p>
              <a:p>
                <a:pPr marL="285750" indent="-285750">
                  <a:lnSpc>
                    <a:spcPts val="1500"/>
                  </a:lnSpc>
                  <a:buFont typeface="Wingdings" panose="05000000000000000000" pitchFamily="2" charset="2"/>
                  <a:buChar char="n"/>
                </a:pPr>
                <a:r>
                  <a:rPr lang="ja-JP" altLang="en-US" sz="1200" dirty="0">
                    <a:latin typeface="BIZ UDPゴシック" panose="020B0400000000000000" pitchFamily="50" charset="-128"/>
                    <a:ea typeface="BIZ UDPゴシック" panose="020B0400000000000000" pitchFamily="50" charset="-128"/>
                  </a:rPr>
                  <a:t>インバウンドが急増　</a:t>
                </a:r>
                <a:r>
                  <a:rPr lang="en-US" altLang="ja-JP" sz="1200" b="1" dirty="0">
                    <a:latin typeface="BIZ UDPゴシック" panose="020B0400000000000000" pitchFamily="50" charset="-128"/>
                    <a:ea typeface="BIZ UDPゴシック" panose="020B0400000000000000" pitchFamily="50" charset="-128"/>
                  </a:rPr>
                  <a:t>【6</a:t>
                </a:r>
                <a:r>
                  <a:rPr lang="ja-JP" altLang="en-US" sz="1200" b="1" dirty="0">
                    <a:latin typeface="BIZ UDPゴシック" panose="020B0400000000000000" pitchFamily="50" charset="-128"/>
                    <a:ea typeface="BIZ UDPゴシック" panose="020B0400000000000000" pitchFamily="50" charset="-128"/>
                  </a:rPr>
                  <a:t>年で</a:t>
                </a:r>
                <a:r>
                  <a:rPr lang="en-US" altLang="ja-JP" sz="1200" b="1" dirty="0">
                    <a:latin typeface="BIZ UDPゴシック" panose="020B0400000000000000" pitchFamily="50" charset="-128"/>
                    <a:ea typeface="BIZ UDPゴシック" panose="020B0400000000000000" pitchFamily="50" charset="-128"/>
                  </a:rPr>
                  <a:t>7</a:t>
                </a:r>
                <a:r>
                  <a:rPr lang="ja-JP" altLang="en-US" sz="1200" b="1" dirty="0">
                    <a:latin typeface="BIZ UDPゴシック" panose="020B0400000000000000" pitchFamily="50" charset="-128"/>
                    <a:ea typeface="BIZ UDPゴシック" panose="020B0400000000000000" pitchFamily="50" charset="-128"/>
                  </a:rPr>
                  <a:t>倍</a:t>
                </a:r>
                <a:r>
                  <a:rPr lang="en-US" altLang="ja-JP" sz="1200" b="1" dirty="0">
                    <a:latin typeface="BIZ UDPゴシック" panose="020B0400000000000000" pitchFamily="50" charset="-128"/>
                    <a:ea typeface="BIZ UDPゴシック" panose="020B0400000000000000" pitchFamily="50" charset="-128"/>
                  </a:rPr>
                  <a:t>】</a:t>
                </a:r>
              </a:p>
              <a:p>
                <a:pPr marL="285750" indent="-285750">
                  <a:lnSpc>
                    <a:spcPts val="1500"/>
                  </a:lnSpc>
                  <a:buFont typeface="Wingdings" panose="05000000000000000000" pitchFamily="2" charset="2"/>
                  <a:buChar char="n"/>
                </a:pPr>
                <a:r>
                  <a:rPr kumimoji="1" lang="ja-JP" altLang="en-US" sz="1200" dirty="0">
                    <a:latin typeface="BIZ UDPゴシック" panose="020B0400000000000000" pitchFamily="50" charset="-128"/>
                    <a:ea typeface="BIZ UDPゴシック" panose="020B0400000000000000" pitchFamily="50" charset="-128"/>
                  </a:rPr>
                  <a:t>万博の大阪開催決定 </a:t>
                </a:r>
                <a:r>
                  <a:rPr kumimoji="1" lang="en-US" altLang="ja-JP" sz="1200" b="1" dirty="0">
                    <a:latin typeface="BIZ UDPゴシック" panose="020B0400000000000000" pitchFamily="50" charset="-128"/>
                    <a:ea typeface="BIZ UDPゴシック" panose="020B0400000000000000" pitchFamily="50" charset="-128"/>
                  </a:rPr>
                  <a:t>【2018</a:t>
                </a:r>
                <a:r>
                  <a:rPr lang="en-US" altLang="ja-JP" sz="1200" b="1" dirty="0">
                    <a:latin typeface="BIZ UDPゴシック" panose="020B0400000000000000" pitchFamily="50" charset="-128"/>
                    <a:ea typeface="BIZ UDPゴシック" panose="020B0400000000000000" pitchFamily="50" charset="-128"/>
                  </a:rPr>
                  <a:t>.11</a:t>
                </a:r>
                <a:r>
                  <a:rPr kumimoji="1" lang="en-US" altLang="ja-JP" sz="1200" b="1" dirty="0">
                    <a:latin typeface="BIZ UDPゴシック" panose="020B0400000000000000" pitchFamily="50" charset="-128"/>
                    <a:ea typeface="BIZ UDPゴシック" panose="020B0400000000000000" pitchFamily="50" charset="-128"/>
                  </a:rPr>
                  <a:t>】</a:t>
                </a:r>
              </a:p>
              <a:p>
                <a:pPr marL="285750" indent="-285750">
                  <a:lnSpc>
                    <a:spcPts val="1500"/>
                  </a:lnSpc>
                  <a:buFont typeface="Wingdings" panose="05000000000000000000" pitchFamily="2" charset="2"/>
                  <a:buChar char="n"/>
                </a:pPr>
                <a:r>
                  <a:rPr lang="ja-JP" altLang="en-US" sz="1200" u="sng" dirty="0">
                    <a:latin typeface="BIZ UDPゴシック" panose="020B0400000000000000" pitchFamily="50" charset="-128"/>
                    <a:ea typeface="BIZ UDPゴシック" panose="020B0400000000000000" pitchFamily="50" charset="-128"/>
                  </a:rPr>
                  <a:t>区域指定</a:t>
                </a:r>
                <a:r>
                  <a:rPr lang="ja-JP" altLang="en-US" sz="1100" u="sng" dirty="0">
                    <a:latin typeface="BIZ UDPゴシック" panose="020B0400000000000000" pitchFamily="50" charset="-128"/>
                    <a:ea typeface="BIZ UDPゴシック" panose="020B0400000000000000" pitchFamily="50" charset="-128"/>
                  </a:rPr>
                  <a:t>（つくば市と</a:t>
                </a:r>
                <a:r>
                  <a:rPr lang="ja-JP" altLang="en-US" sz="1100" u="sng" dirty="0" smtClean="0">
                    <a:latin typeface="BIZ UDPゴシック" panose="020B0400000000000000" pitchFamily="50" charset="-128"/>
                    <a:ea typeface="BIZ UDPゴシック" panose="020B0400000000000000" pitchFamily="50" charset="-128"/>
                  </a:rPr>
                  <a:t>大阪市</a:t>
                </a:r>
                <a:r>
                  <a:rPr lang="ja-JP" altLang="en-US" sz="1100" u="sng" dirty="0">
                    <a:latin typeface="BIZ UDPゴシック" panose="020B0400000000000000" pitchFamily="50" charset="-128"/>
                    <a:ea typeface="BIZ UDPゴシック" panose="020B0400000000000000" pitchFamily="50" charset="-128"/>
                  </a:rPr>
                  <a:t>のみ）</a:t>
                </a:r>
                <a:r>
                  <a:rPr lang="en-US" altLang="ja-JP" sz="1200" u="sng" dirty="0">
                    <a:latin typeface="BIZ UDPゴシック" panose="020B0400000000000000" pitchFamily="50" charset="-128"/>
                    <a:ea typeface="BIZ UDPゴシック" panose="020B0400000000000000" pitchFamily="50" charset="-128"/>
                  </a:rPr>
                  <a:t>【2022.4】</a:t>
                </a:r>
                <a:endParaRPr kumimoji="1" lang="ja-JP" altLang="en-US" sz="1200" u="sng" dirty="0">
                  <a:latin typeface="BIZ UDPゴシック" panose="020B0400000000000000" pitchFamily="50" charset="-128"/>
                  <a:ea typeface="BIZ UDPゴシック" panose="020B0400000000000000" pitchFamily="50" charset="-128"/>
                </a:endParaRPr>
              </a:p>
            </p:txBody>
          </p:sp>
          <p:sp>
            <p:nvSpPr>
              <p:cNvPr id="85" name="テキスト ボックス 84">
                <a:extLst>
                  <a:ext uri="{FF2B5EF4-FFF2-40B4-BE49-F238E27FC236}">
                    <a16:creationId xmlns:a16="http://schemas.microsoft.com/office/drawing/2014/main" id="{63E46316-4A96-8D68-F70F-B6704335BE31}"/>
                  </a:ext>
                </a:extLst>
              </p:cNvPr>
              <p:cNvSpPr txBox="1"/>
              <p:nvPr/>
            </p:nvSpPr>
            <p:spPr>
              <a:xfrm>
                <a:off x="2278168" y="3997392"/>
                <a:ext cx="3680816" cy="575851"/>
              </a:xfrm>
              <a:prstGeom prst="rect">
                <a:avLst/>
              </a:prstGeom>
              <a:noFill/>
            </p:spPr>
            <p:txBody>
              <a:bodyPr wrap="none" rtlCol="0">
                <a:spAutoFit/>
              </a:bodyPr>
              <a:lstStyle/>
              <a:p>
                <a:pPr marL="285750" indent="-285750">
                  <a:lnSpc>
                    <a:spcPts val="1500"/>
                  </a:lnSpc>
                  <a:buFont typeface="Wingdings" panose="05000000000000000000" pitchFamily="2" charset="2"/>
                  <a:buChar char="p"/>
                </a:pPr>
                <a:r>
                  <a:rPr kumimoji="1" lang="ja-JP" altLang="en-US" sz="1200" dirty="0">
                    <a:latin typeface="BIZ UDPゴシック" panose="020B0400000000000000" pitchFamily="50" charset="-128"/>
                    <a:ea typeface="BIZ UDPゴシック" panose="020B0400000000000000" pitchFamily="50" charset="-128"/>
                  </a:rPr>
                  <a:t>成長戦略の共同策定　</a:t>
                </a:r>
                <a:r>
                  <a:rPr kumimoji="1" lang="ja-JP" altLang="en-US" sz="1200" b="1" dirty="0">
                    <a:latin typeface="BIZ UDPゴシック" panose="020B0400000000000000" pitchFamily="50" charset="-128"/>
                    <a:ea typeface="BIZ UDPゴシック" panose="020B0400000000000000" pitchFamily="50" charset="-128"/>
                  </a:rPr>
                  <a:t>＜ビジョン＞</a:t>
                </a:r>
                <a:endParaRPr kumimoji="1" lang="en-US" altLang="ja-JP" sz="1200" b="1" dirty="0">
                  <a:latin typeface="BIZ UDPゴシック" panose="020B0400000000000000" pitchFamily="50" charset="-128"/>
                  <a:ea typeface="BIZ UDPゴシック" panose="020B0400000000000000" pitchFamily="50" charset="-128"/>
                </a:endParaRPr>
              </a:p>
              <a:p>
                <a:pPr marL="285750" indent="-285750">
                  <a:lnSpc>
                    <a:spcPts val="1500"/>
                  </a:lnSpc>
                  <a:buFont typeface="Wingdings" panose="05000000000000000000" pitchFamily="2" charset="2"/>
                  <a:buChar char="p"/>
                </a:pPr>
                <a:r>
                  <a:rPr lang="ja-JP" altLang="en-US" sz="1200" dirty="0">
                    <a:latin typeface="BIZ UDPゴシック" panose="020B0400000000000000" pitchFamily="50" charset="-128"/>
                    <a:ea typeface="BIZ UDPゴシック" panose="020B0400000000000000" pitchFamily="50" charset="-128"/>
                  </a:rPr>
                  <a:t>大阪観光局の設置　</a:t>
                </a:r>
                <a:r>
                  <a:rPr lang="ja-JP" altLang="en-US" sz="1200" b="1" dirty="0">
                    <a:latin typeface="BIZ UDPゴシック" panose="020B0400000000000000" pitchFamily="50" charset="-128"/>
                    <a:ea typeface="BIZ UDPゴシック" panose="020B0400000000000000" pitchFamily="50" charset="-128"/>
                  </a:rPr>
                  <a:t>＜体制＞</a:t>
                </a:r>
                <a:endParaRPr lang="en-US" altLang="ja-JP" sz="1200" b="1" dirty="0">
                  <a:latin typeface="BIZ UDPゴシック" panose="020B0400000000000000" pitchFamily="50" charset="-128"/>
                  <a:ea typeface="BIZ UDPゴシック" panose="020B0400000000000000" pitchFamily="50" charset="-128"/>
                </a:endParaRPr>
              </a:p>
              <a:p>
                <a:pPr marL="285750" indent="-285750">
                  <a:lnSpc>
                    <a:spcPts val="1500"/>
                  </a:lnSpc>
                  <a:buFont typeface="Wingdings" panose="05000000000000000000" pitchFamily="2" charset="2"/>
                  <a:buChar char="p"/>
                </a:pPr>
                <a:r>
                  <a:rPr kumimoji="1" lang="en-US" altLang="ja-JP" sz="1200" dirty="0">
                    <a:latin typeface="BIZ UDPゴシック" panose="020B0400000000000000" pitchFamily="50" charset="-128"/>
                    <a:ea typeface="BIZ UDPゴシック" panose="020B0400000000000000" pitchFamily="50" charset="-128"/>
                  </a:rPr>
                  <a:t>2025</a:t>
                </a:r>
                <a:r>
                  <a:rPr kumimoji="1" lang="ja-JP" altLang="en-US" sz="1200" dirty="0">
                    <a:latin typeface="BIZ UDPゴシック" panose="020B0400000000000000" pitchFamily="50" charset="-128"/>
                    <a:ea typeface="BIZ UDPゴシック" panose="020B0400000000000000" pitchFamily="50" charset="-128"/>
                  </a:rPr>
                  <a:t>万博の協調誘致　</a:t>
                </a:r>
                <a:r>
                  <a:rPr kumimoji="1" lang="ja-JP" altLang="en-US" sz="1200" b="1" dirty="0">
                    <a:latin typeface="BIZ UDPゴシック" panose="020B0400000000000000" pitchFamily="50" charset="-128"/>
                    <a:ea typeface="BIZ UDPゴシック" panose="020B0400000000000000" pitchFamily="50" charset="-128"/>
                  </a:rPr>
                  <a:t>＜</a:t>
                </a:r>
                <a:r>
                  <a:rPr lang="ja-JP" altLang="en-US" sz="1200" b="1" dirty="0">
                    <a:latin typeface="BIZ UDPゴシック" panose="020B0400000000000000" pitchFamily="50" charset="-128"/>
                    <a:ea typeface="BIZ UDPゴシック" panose="020B0400000000000000" pitchFamily="50" charset="-128"/>
                  </a:rPr>
                  <a:t>アクション</a:t>
                </a:r>
                <a:r>
                  <a:rPr kumimoji="1" lang="ja-JP" altLang="en-US" sz="1200" b="1" dirty="0">
                    <a:latin typeface="BIZ UDPゴシック" panose="020B0400000000000000" pitchFamily="50" charset="-128"/>
                    <a:ea typeface="BIZ UDPゴシック" panose="020B0400000000000000" pitchFamily="50" charset="-128"/>
                  </a:rPr>
                  <a:t>＞</a:t>
                </a:r>
                <a:endParaRPr kumimoji="1" lang="en-US" altLang="ja-JP" sz="1200" b="1" dirty="0">
                  <a:latin typeface="BIZ UDPゴシック" panose="020B0400000000000000" pitchFamily="50" charset="-128"/>
                  <a:ea typeface="BIZ UDPゴシック" panose="020B0400000000000000" pitchFamily="50" charset="-128"/>
                </a:endParaRPr>
              </a:p>
              <a:p>
                <a:pPr marL="285750" indent="-285750">
                  <a:lnSpc>
                    <a:spcPts val="1500"/>
                  </a:lnSpc>
                  <a:buFont typeface="Wingdings" panose="05000000000000000000" pitchFamily="2" charset="2"/>
                  <a:buChar char="p"/>
                </a:pPr>
                <a:r>
                  <a:rPr kumimoji="1" lang="ja-JP" altLang="en-US" sz="1200" u="sng" dirty="0">
                    <a:latin typeface="BIZ UDPゴシック" panose="020B0400000000000000" pitchFamily="50" charset="-128"/>
                    <a:ea typeface="BIZ UDPゴシック" panose="020B0400000000000000" pitchFamily="50" charset="-128"/>
                  </a:rPr>
                  <a:t>スーパーシティ特区への共同提案＜アクション＞</a:t>
                </a:r>
              </a:p>
            </p:txBody>
          </p:sp>
        </p:grpSp>
      </p:grpSp>
      <p:sp>
        <p:nvSpPr>
          <p:cNvPr id="35" name="テキスト ボックス 34"/>
          <p:cNvSpPr txBox="1"/>
          <p:nvPr/>
        </p:nvSpPr>
        <p:spPr>
          <a:xfrm>
            <a:off x="360000" y="180000"/>
            <a:ext cx="8676000" cy="432000"/>
          </a:xfrm>
          <a:prstGeom prst="rect">
            <a:avLst/>
          </a:prstGeom>
          <a:noFill/>
        </p:spPr>
        <p:txBody>
          <a:bodyPr wrap="none" lIns="36000" tIns="36000" rIns="36000" bIns="36000" rtlCol="0">
            <a:noAutofit/>
          </a:bodyPr>
          <a:lstStyle/>
          <a:p>
            <a:r>
              <a:rPr lang="ja-JP" altLang="en-US" sz="2000" dirty="0">
                <a:latin typeface="BIZ UDPゴシック" panose="020B0400000000000000" pitchFamily="50" charset="-128"/>
                <a:ea typeface="BIZ UDPゴシック" panose="020B0400000000000000" pitchFamily="50" charset="-128"/>
              </a:rPr>
              <a:t>府</a:t>
            </a:r>
            <a:r>
              <a:rPr lang="ja-JP" altLang="en-US" sz="2000" dirty="0" smtClean="0">
                <a:latin typeface="BIZ UDPゴシック" panose="020B0400000000000000" pitchFamily="50" charset="-128"/>
                <a:ea typeface="BIZ UDPゴシック" panose="020B0400000000000000" pitchFamily="50" charset="-128"/>
              </a:rPr>
              <a:t>市連携による取組例</a:t>
            </a:r>
            <a:endParaRPr lang="en-US" altLang="ja-JP" sz="2000" dirty="0">
              <a:latin typeface="BIZ UDPゴシック" panose="020B0400000000000000" pitchFamily="50" charset="-128"/>
              <a:ea typeface="BIZ UDPゴシック" panose="020B0400000000000000" pitchFamily="50" charset="-128"/>
            </a:endParaRPr>
          </a:p>
        </p:txBody>
      </p:sp>
      <p:cxnSp>
        <p:nvCxnSpPr>
          <p:cNvPr id="36" name="直線コネクタ 35"/>
          <p:cNvCxnSpPr/>
          <p:nvPr/>
        </p:nvCxnSpPr>
        <p:spPr>
          <a:xfrm>
            <a:off x="216000" y="576000"/>
            <a:ext cx="8676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スライド番号プレースホルダー 3"/>
          <p:cNvSpPr txBox="1">
            <a:spLocks/>
          </p:cNvSpPr>
          <p:nvPr/>
        </p:nvSpPr>
        <p:spPr>
          <a:xfrm>
            <a:off x="8640000" y="6552000"/>
            <a:ext cx="432000" cy="288000"/>
          </a:xfrm>
          <a:prstGeom prst="rect">
            <a:avLst/>
          </a:prstGeom>
        </p:spPr>
        <p:txBody>
          <a:bodyPr vert="horz" lIns="36000" tIns="36000" rIns="36000" bIns="36000" rtlCol="0" anchor="ctr"/>
          <a:lstStyle>
            <a:defPPr>
              <a:defRPr lang="ja-JP"/>
            </a:defPPr>
            <a:lvl1pPr marL="0" algn="r" defTabSz="914400" rtl="0" eaLnBrk="1" latinLnBrk="0" hangingPunct="1">
              <a:defRPr kumimoji="1" sz="14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138CA411-231B-42B9-AF63-97A64194AA60}" type="slidenum">
              <a:rPr lang="ja-JP" altLang="en-US" smtClean="0"/>
              <a:pPr/>
              <a:t>49</a:t>
            </a:fld>
            <a:endParaRPr lang="ja-JP" altLang="en-US" dirty="0"/>
          </a:p>
        </p:txBody>
      </p:sp>
      <p:sp>
        <p:nvSpPr>
          <p:cNvPr id="38" name="正方形/長方形 37"/>
          <p:cNvSpPr/>
          <p:nvPr/>
        </p:nvSpPr>
        <p:spPr>
          <a:xfrm>
            <a:off x="3060000" y="360000"/>
            <a:ext cx="1656000" cy="180000"/>
          </a:xfrm>
          <a:prstGeom prst="rect">
            <a:avLst/>
          </a:prstGeom>
          <a:noFill/>
          <a:ln w="6350">
            <a:noFill/>
            <a:prstDash val="sysDash"/>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marL="85725" indent="-85725">
              <a:lnSpc>
                <a:spcPts val="900"/>
              </a:lnSpc>
            </a:pPr>
            <a:r>
              <a:rPr lang="ja-JP" altLang="en-US" sz="900" dirty="0">
                <a:solidFill>
                  <a:schemeClr val="tx1"/>
                </a:solidFill>
                <a:latin typeface="BIZ UDPゴシック" panose="020B0400000000000000" pitchFamily="50" charset="-128"/>
                <a:ea typeface="BIZ UDPゴシック" panose="020B0400000000000000" pitchFamily="50" charset="-128"/>
              </a:rPr>
              <a:t>　</a:t>
            </a:r>
            <a:r>
              <a:rPr lang="en-US" altLang="ja-JP" sz="900" dirty="0" smtClean="0">
                <a:solidFill>
                  <a:schemeClr val="tx1"/>
                </a:solidFill>
                <a:latin typeface="BIZ UDPゴシック" panose="020B0400000000000000" pitchFamily="50" charset="-128"/>
                <a:ea typeface="BIZ UDPゴシック" panose="020B0400000000000000" pitchFamily="50" charset="-128"/>
              </a:rPr>
              <a:t>※</a:t>
            </a:r>
            <a:r>
              <a:rPr lang="ja-JP" altLang="en-US" sz="900" dirty="0" smtClean="0">
                <a:solidFill>
                  <a:schemeClr val="tx1"/>
                </a:solidFill>
                <a:latin typeface="BIZ UDPゴシック" panose="020B0400000000000000" pitchFamily="50" charset="-128"/>
                <a:ea typeface="BIZ UDPゴシック" panose="020B0400000000000000" pitchFamily="50" charset="-128"/>
              </a:rPr>
              <a:t>下線は前回からの追加項目</a:t>
            </a:r>
            <a:endParaRPr lang="ja-JP" altLang="en-US" sz="900" dirty="0">
              <a:solidFill>
                <a:schemeClr val="tx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8100795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324000" y="720000"/>
            <a:ext cx="8496000" cy="5684735"/>
          </a:xfrm>
          <a:prstGeom prst="rect">
            <a:avLst/>
          </a:prstGeom>
          <a:noFill/>
        </p:spPr>
        <p:txBody>
          <a:bodyPr wrap="square" lIns="36000" tIns="36000" rIns="36000" bIns="36000" rtlCol="0">
            <a:noAutofit/>
          </a:bodyPr>
          <a:lstStyle/>
          <a:p>
            <a:pPr marL="171450" indent="-171450">
              <a:lnSpc>
                <a:spcPts val="2700"/>
              </a:lnSpc>
              <a:buFont typeface="Arial" panose="020B0604020202020204" pitchFamily="34" charset="0"/>
              <a:buChar char="•"/>
            </a:pPr>
            <a:r>
              <a:rPr lang="ja-JP" altLang="en-US" sz="1600" b="1" dirty="0">
                <a:latin typeface="BIZ UDPゴシック" panose="020B0400000000000000" pitchFamily="50" charset="-128"/>
                <a:ea typeface="BIZ UDPゴシック" panose="020B0400000000000000" pitchFamily="50" charset="-128"/>
              </a:rPr>
              <a:t>第</a:t>
            </a:r>
            <a:r>
              <a:rPr lang="en-US" altLang="ja-JP" sz="1600" b="1" dirty="0">
                <a:latin typeface="BIZ UDPゴシック" panose="020B0400000000000000" pitchFamily="50" charset="-128"/>
                <a:ea typeface="BIZ UDPゴシック" panose="020B0400000000000000" pitchFamily="50" charset="-128"/>
              </a:rPr>
              <a:t>1</a:t>
            </a:r>
            <a:r>
              <a:rPr lang="ja-JP" altLang="en-US" sz="1600" b="1" dirty="0">
                <a:latin typeface="BIZ UDPゴシック" panose="020B0400000000000000" pitchFamily="50" charset="-128"/>
                <a:ea typeface="BIZ UDPゴシック" panose="020B0400000000000000" pitchFamily="50" charset="-128"/>
              </a:rPr>
              <a:t>章で</a:t>
            </a:r>
            <a:r>
              <a:rPr lang="ja-JP" altLang="en-US" sz="1600" b="1" dirty="0" smtClean="0">
                <a:latin typeface="BIZ UDPゴシック" panose="020B0400000000000000" pitchFamily="50" charset="-128"/>
                <a:ea typeface="BIZ UDPゴシック" panose="020B0400000000000000" pitchFamily="50" charset="-128"/>
              </a:rPr>
              <a:t>は、いわゆる大阪問題の解決に向けた府市の取り組み方を示したうえで、指標</a:t>
            </a:r>
            <a:r>
              <a:rPr lang="ja-JP" altLang="en-US" sz="1600" b="1" dirty="0">
                <a:latin typeface="BIZ UDPゴシック" panose="020B0400000000000000" pitchFamily="50" charset="-128"/>
                <a:ea typeface="BIZ UDPゴシック" panose="020B0400000000000000" pitchFamily="50" charset="-128"/>
              </a:rPr>
              <a:t>に</a:t>
            </a:r>
            <a:r>
              <a:rPr lang="ja-JP" altLang="en-US" sz="1600" b="1" dirty="0" smtClean="0">
                <a:latin typeface="BIZ UDPゴシック" panose="020B0400000000000000" pitchFamily="50" charset="-128"/>
                <a:ea typeface="BIZ UDPゴシック" panose="020B0400000000000000" pitchFamily="50" charset="-128"/>
              </a:rPr>
              <a:t>基づき、</a:t>
            </a:r>
            <a:r>
              <a:rPr lang="ja-JP" altLang="en-US" sz="1600" b="1" dirty="0">
                <a:latin typeface="BIZ UDPゴシック" panose="020B0400000000000000" pitchFamily="50" charset="-128"/>
                <a:ea typeface="BIZ UDPゴシック" panose="020B0400000000000000" pitchFamily="50" charset="-128"/>
              </a:rPr>
              <a:t>大阪がどのように変化してきたの</a:t>
            </a:r>
            <a:r>
              <a:rPr lang="ja-JP" altLang="en-US" sz="1600" b="1" dirty="0" smtClean="0">
                <a:latin typeface="BIZ UDPゴシック" panose="020B0400000000000000" pitchFamily="50" charset="-128"/>
                <a:ea typeface="BIZ UDPゴシック" panose="020B0400000000000000" pitchFamily="50" charset="-128"/>
              </a:rPr>
              <a:t>かを</a:t>
            </a:r>
            <a:r>
              <a:rPr lang="ja-JP" altLang="en-US" sz="1600" b="1" dirty="0">
                <a:latin typeface="BIZ UDPゴシック" panose="020B0400000000000000" pitchFamily="50" charset="-128"/>
                <a:ea typeface="BIZ UDPゴシック" panose="020B0400000000000000" pitchFamily="50" charset="-128"/>
              </a:rPr>
              <a:t>客観的に示す。</a:t>
            </a:r>
            <a:r>
              <a:rPr lang="en-US" altLang="ja-JP" sz="1600" dirty="0">
                <a:latin typeface="BIZ UDPゴシック" panose="020B0400000000000000" pitchFamily="50" charset="-128"/>
                <a:ea typeface="BIZ UDPゴシック" panose="020B0400000000000000" pitchFamily="50" charset="-128"/>
              </a:rPr>
              <a:t/>
            </a:r>
            <a:br>
              <a:rPr lang="en-US" altLang="ja-JP" sz="1600" dirty="0">
                <a:latin typeface="BIZ UDPゴシック" panose="020B0400000000000000" pitchFamily="50" charset="-128"/>
                <a:ea typeface="BIZ UDPゴシック" panose="020B0400000000000000" pitchFamily="50" charset="-128"/>
              </a:rPr>
            </a:br>
            <a:r>
              <a:rPr lang="ja-JP" altLang="en-US" sz="1600" dirty="0">
                <a:latin typeface="BIZ UDPゴシック" panose="020B0400000000000000" pitchFamily="50" charset="-128"/>
                <a:ea typeface="BIZ UDPゴシック" panose="020B0400000000000000" pitchFamily="50" charset="-128"/>
              </a:rPr>
              <a:t>　</a:t>
            </a:r>
            <a:r>
              <a:rPr lang="ja-JP" altLang="en-US" sz="1600" dirty="0" err="1" smtClean="0">
                <a:latin typeface="BIZ UDPゴシック" panose="020B0400000000000000" pitchFamily="50" charset="-128"/>
                <a:ea typeface="BIZ UDPゴシック" panose="020B0400000000000000" pitchFamily="50" charset="-128"/>
              </a:rPr>
              <a:t>ー</a:t>
            </a:r>
            <a:r>
              <a:rPr lang="ja-JP" altLang="en-US" sz="1600" dirty="0" smtClean="0">
                <a:latin typeface="BIZ UDPゴシック" panose="020B0400000000000000" pitchFamily="50" charset="-128"/>
                <a:ea typeface="BIZ UDPゴシック" panose="020B0400000000000000" pitchFamily="50" charset="-128"/>
              </a:rPr>
              <a:t>　財政再建や人口あたりの職員数など行政（内部）の経営のスリム化や改革。</a:t>
            </a:r>
            <a:r>
              <a:rPr lang="en-US" altLang="ja-JP" sz="1600" dirty="0">
                <a:latin typeface="BIZ UDPゴシック" panose="020B0400000000000000" pitchFamily="50" charset="-128"/>
                <a:ea typeface="BIZ UDPゴシック" panose="020B0400000000000000" pitchFamily="50" charset="-128"/>
              </a:rPr>
              <a:t/>
            </a:r>
            <a:br>
              <a:rPr lang="en-US" altLang="ja-JP" sz="1600" dirty="0">
                <a:latin typeface="BIZ UDPゴシック" panose="020B0400000000000000" pitchFamily="50" charset="-128"/>
                <a:ea typeface="BIZ UDPゴシック" panose="020B0400000000000000" pitchFamily="50" charset="-128"/>
              </a:rPr>
            </a:br>
            <a:r>
              <a:rPr lang="ja-JP" altLang="en-US" sz="1600" dirty="0" smtClean="0">
                <a:latin typeface="BIZ UDPゴシック" panose="020B0400000000000000" pitchFamily="50" charset="-128"/>
                <a:ea typeface="BIZ UDPゴシック" panose="020B0400000000000000" pitchFamily="50" charset="-128"/>
              </a:rPr>
              <a:t>　</a:t>
            </a:r>
            <a:r>
              <a:rPr lang="ja-JP" altLang="en-US" sz="1600" dirty="0" err="1" smtClean="0">
                <a:latin typeface="BIZ UDPゴシック" panose="020B0400000000000000" pitchFamily="50" charset="-128"/>
                <a:ea typeface="BIZ UDPゴシック" panose="020B0400000000000000" pitchFamily="50" charset="-128"/>
              </a:rPr>
              <a:t>ー</a:t>
            </a:r>
            <a:r>
              <a:rPr lang="ja-JP" altLang="en-US" sz="1600" dirty="0" smtClean="0">
                <a:latin typeface="BIZ UDPゴシック" panose="020B0400000000000000" pitchFamily="50" charset="-128"/>
                <a:ea typeface="BIZ UDPゴシック" panose="020B0400000000000000" pitchFamily="50" charset="-128"/>
              </a:rPr>
              <a:t>　遅れて</a:t>
            </a:r>
            <a:r>
              <a:rPr lang="ja-JP" altLang="en-US" sz="1600" dirty="0">
                <a:latin typeface="BIZ UDPゴシック" panose="020B0400000000000000" pitchFamily="50" charset="-128"/>
                <a:ea typeface="BIZ UDPゴシック" panose="020B0400000000000000" pitchFamily="50" charset="-128"/>
              </a:rPr>
              <a:t>いたインフラ</a:t>
            </a:r>
            <a:r>
              <a:rPr lang="ja-JP" altLang="en-US" sz="1600" dirty="0" smtClean="0">
                <a:latin typeface="BIZ UDPゴシック" panose="020B0400000000000000" pitchFamily="50" charset="-128"/>
                <a:ea typeface="BIZ UDPゴシック" panose="020B0400000000000000" pitchFamily="50" charset="-128"/>
              </a:rPr>
              <a:t>整備のキャッチアップ。</a:t>
            </a:r>
            <a:r>
              <a:rPr lang="en-US" altLang="ja-JP" sz="1600" dirty="0" smtClean="0">
                <a:latin typeface="BIZ UDPゴシック" panose="020B0400000000000000" pitchFamily="50" charset="-128"/>
                <a:ea typeface="BIZ UDPゴシック" panose="020B0400000000000000" pitchFamily="50" charset="-128"/>
              </a:rPr>
              <a:t/>
            </a:r>
            <a:br>
              <a:rPr lang="en-US" altLang="ja-JP" sz="1600" dirty="0" smtClean="0">
                <a:latin typeface="BIZ UDPゴシック" panose="020B0400000000000000" pitchFamily="50" charset="-128"/>
                <a:ea typeface="BIZ UDPゴシック" panose="020B0400000000000000" pitchFamily="50" charset="-128"/>
              </a:rPr>
            </a:br>
            <a:r>
              <a:rPr lang="ja-JP" altLang="en-US" sz="1600" dirty="0" smtClean="0">
                <a:latin typeface="BIZ UDPゴシック" panose="020B0400000000000000" pitchFamily="50" charset="-128"/>
                <a:ea typeface="BIZ UDPゴシック" panose="020B0400000000000000" pitchFamily="50" charset="-128"/>
              </a:rPr>
              <a:t>　</a:t>
            </a:r>
            <a:r>
              <a:rPr lang="ja-JP" altLang="en-US" sz="1600" dirty="0" err="1" smtClean="0">
                <a:latin typeface="BIZ UDPゴシック" panose="020B0400000000000000" pitchFamily="50" charset="-128"/>
                <a:ea typeface="BIZ UDPゴシック" panose="020B0400000000000000" pitchFamily="50" charset="-128"/>
              </a:rPr>
              <a:t>ー</a:t>
            </a:r>
            <a:r>
              <a:rPr lang="ja-JP" altLang="en-US" sz="1600" dirty="0">
                <a:latin typeface="BIZ UDPゴシック" panose="020B0400000000000000" pitchFamily="50" charset="-128"/>
                <a:ea typeface="BIZ UDPゴシック" panose="020B0400000000000000" pitchFamily="50" charset="-128"/>
              </a:rPr>
              <a:t>　こうした動きに</a:t>
            </a:r>
            <a:r>
              <a:rPr lang="ja-JP" altLang="en-US" sz="1600" dirty="0" smtClean="0">
                <a:latin typeface="BIZ UDPゴシック" panose="020B0400000000000000" pitchFamily="50" charset="-128"/>
                <a:ea typeface="BIZ UDPゴシック" panose="020B0400000000000000" pitchFamily="50" charset="-128"/>
              </a:rPr>
              <a:t>、経済と企業はいち早く反応。　</a:t>
            </a:r>
            <a:endParaRPr lang="en-US" altLang="ja-JP" sz="1600" dirty="0" smtClean="0">
              <a:latin typeface="BIZ UDPゴシック" panose="020B0400000000000000" pitchFamily="50" charset="-128"/>
              <a:ea typeface="BIZ UDPゴシック" panose="020B0400000000000000" pitchFamily="50" charset="-128"/>
            </a:endParaRPr>
          </a:p>
          <a:p>
            <a:pPr>
              <a:lnSpc>
                <a:spcPts val="2700"/>
              </a:lnSpc>
            </a:pPr>
            <a:r>
              <a:rPr lang="ja-JP" altLang="en-US" sz="1600" dirty="0">
                <a:latin typeface="BIZ UDPゴシック" panose="020B0400000000000000" pitchFamily="50" charset="-128"/>
                <a:ea typeface="BIZ UDPゴシック" panose="020B0400000000000000" pitchFamily="50" charset="-128"/>
              </a:rPr>
              <a:t>　</a:t>
            </a:r>
            <a:r>
              <a:rPr lang="ja-JP" altLang="en-US" sz="1600" dirty="0" smtClean="0">
                <a:latin typeface="BIZ UDPゴシック" panose="020B0400000000000000" pitchFamily="50" charset="-128"/>
                <a:ea typeface="BIZ UDPゴシック" panose="020B0400000000000000" pitchFamily="50" charset="-128"/>
              </a:rPr>
              <a:t>　　　　・</a:t>
            </a:r>
            <a:r>
              <a:rPr lang="ja-JP" altLang="en-US" sz="1400" dirty="0">
                <a:latin typeface="BIZ UDPゴシック" panose="020B0400000000000000" pitchFamily="50" charset="-128"/>
                <a:ea typeface="BIZ UDPゴシック" panose="020B0400000000000000" pitchFamily="50" charset="-128"/>
              </a:rPr>
              <a:t>　地価や企業立地、人口増</a:t>
            </a:r>
            <a:r>
              <a:rPr lang="ja-JP" altLang="en-US" sz="1400" dirty="0" smtClean="0">
                <a:latin typeface="BIZ UDPゴシック" panose="020B0400000000000000" pitchFamily="50" charset="-128"/>
                <a:ea typeface="BIZ UDPゴシック" panose="020B0400000000000000" pitchFamily="50" charset="-128"/>
              </a:rPr>
              <a:t>など</a:t>
            </a:r>
            <a:r>
              <a:rPr lang="en-US" altLang="ja-JP" sz="1400" dirty="0" smtClean="0">
                <a:latin typeface="BIZ UDPゴシック" panose="020B0400000000000000" pitchFamily="50" charset="-128"/>
                <a:ea typeface="BIZ UDPゴシック" panose="020B0400000000000000" pitchFamily="50" charset="-128"/>
              </a:rPr>
              <a:t/>
            </a:r>
            <a:br>
              <a:rPr lang="en-US" altLang="ja-JP" sz="1400" dirty="0" smtClean="0">
                <a:latin typeface="BIZ UDPゴシック" panose="020B0400000000000000" pitchFamily="50" charset="-128"/>
                <a:ea typeface="BIZ UDPゴシック" panose="020B0400000000000000" pitchFamily="50" charset="-128"/>
              </a:rPr>
            </a:br>
            <a:r>
              <a:rPr lang="ja-JP" altLang="en-US" sz="1400" dirty="0" smtClean="0">
                <a:latin typeface="BIZ UDPゴシック" panose="020B0400000000000000" pitchFamily="50" charset="-128"/>
                <a:ea typeface="BIZ UDPゴシック" panose="020B0400000000000000" pitchFamily="50" charset="-128"/>
              </a:rPr>
              <a:t>　　 </a:t>
            </a:r>
            <a:r>
              <a:rPr lang="ja-JP" altLang="en-US" sz="1600" dirty="0" err="1" smtClean="0">
                <a:latin typeface="BIZ UDPゴシック" panose="020B0400000000000000" pitchFamily="50" charset="-128"/>
                <a:ea typeface="BIZ UDPゴシック" panose="020B0400000000000000" pitchFamily="50" charset="-128"/>
              </a:rPr>
              <a:t>ー</a:t>
            </a:r>
            <a:r>
              <a:rPr lang="ja-JP" altLang="en-US" sz="1600" dirty="0" smtClean="0">
                <a:latin typeface="BIZ UDPゴシック" panose="020B0400000000000000" pitchFamily="50" charset="-128"/>
                <a:ea typeface="BIZ UDPゴシック" panose="020B0400000000000000" pitchFamily="50" charset="-128"/>
              </a:rPr>
              <a:t>　一方</a:t>
            </a:r>
            <a:r>
              <a:rPr lang="ja-JP" altLang="en-US" sz="1600" dirty="0">
                <a:latin typeface="BIZ UDPゴシック" panose="020B0400000000000000" pitchFamily="50" charset="-128"/>
                <a:ea typeface="BIZ UDPゴシック" panose="020B0400000000000000" pitchFamily="50" charset="-128"/>
              </a:rPr>
              <a:t>、暮らしに密接に関連する社会関連の</a:t>
            </a:r>
            <a:r>
              <a:rPr lang="ja-JP" altLang="en-US" sz="1600" dirty="0" smtClean="0">
                <a:latin typeface="BIZ UDPゴシック" panose="020B0400000000000000" pitchFamily="50" charset="-128"/>
                <a:ea typeface="BIZ UDPゴシック" panose="020B0400000000000000" pitchFamily="50" charset="-128"/>
              </a:rPr>
              <a:t>指標は改善</a:t>
            </a:r>
            <a:r>
              <a:rPr lang="ja-JP" altLang="en-US" sz="1600" dirty="0">
                <a:latin typeface="BIZ UDPゴシック" panose="020B0400000000000000" pitchFamily="50" charset="-128"/>
                <a:ea typeface="BIZ UDPゴシック" panose="020B0400000000000000" pitchFamily="50" charset="-128"/>
              </a:rPr>
              <a:t>傾向にあるものの、反応は弱い。</a:t>
            </a:r>
            <a:r>
              <a:rPr lang="en-US" altLang="ja-JP" sz="1600" dirty="0">
                <a:latin typeface="BIZ UDPゴシック" panose="020B0400000000000000" pitchFamily="50" charset="-128"/>
                <a:ea typeface="BIZ UDPゴシック" panose="020B0400000000000000" pitchFamily="50" charset="-128"/>
              </a:rPr>
              <a:t/>
            </a:r>
            <a:br>
              <a:rPr lang="en-US" altLang="ja-JP" sz="1600" dirty="0">
                <a:latin typeface="BIZ UDPゴシック" panose="020B0400000000000000" pitchFamily="50" charset="-128"/>
                <a:ea typeface="BIZ UDPゴシック" panose="020B0400000000000000" pitchFamily="50" charset="-128"/>
              </a:rPr>
            </a:br>
            <a:r>
              <a:rPr lang="ja-JP" altLang="en-US" sz="1600" dirty="0" smtClean="0">
                <a:latin typeface="BIZ UDPゴシック" panose="020B0400000000000000" pitchFamily="50" charset="-128"/>
                <a:ea typeface="BIZ UDPゴシック" panose="020B0400000000000000" pitchFamily="50" charset="-128"/>
              </a:rPr>
              <a:t>　　　　　</a:t>
            </a:r>
            <a:r>
              <a:rPr lang="ja-JP" altLang="en-US" sz="1400" dirty="0" smtClean="0">
                <a:latin typeface="BIZ UDPゴシック" panose="020B0400000000000000" pitchFamily="50" charset="-128"/>
                <a:ea typeface="BIZ UDPゴシック" panose="020B0400000000000000" pitchFamily="50" charset="-128"/>
              </a:rPr>
              <a:t>・　教育、健康、生活保護、所得など</a:t>
            </a:r>
            <a:endParaRPr lang="en-US" altLang="ja-JP" sz="1600" dirty="0">
              <a:latin typeface="BIZ UDPゴシック" panose="020B0400000000000000" pitchFamily="50" charset="-128"/>
              <a:ea typeface="BIZ UDPゴシック" panose="020B0400000000000000" pitchFamily="50" charset="-128"/>
            </a:endParaRPr>
          </a:p>
          <a:p>
            <a:pPr marL="171450" indent="-171450">
              <a:lnSpc>
                <a:spcPts val="2700"/>
              </a:lnSpc>
              <a:spcBef>
                <a:spcPts val="600"/>
              </a:spcBef>
              <a:buFont typeface="Arial" panose="020B0604020202020204" pitchFamily="34" charset="0"/>
              <a:buChar char="•"/>
            </a:pPr>
            <a:r>
              <a:rPr lang="ja-JP" altLang="en-US" sz="1600" b="1" dirty="0">
                <a:latin typeface="BIZ UDPゴシック" panose="020B0400000000000000" pitchFamily="50" charset="-128"/>
                <a:ea typeface="BIZ UDPゴシック" panose="020B0400000000000000" pitchFamily="50" charset="-128"/>
              </a:rPr>
              <a:t>第</a:t>
            </a:r>
            <a:r>
              <a:rPr lang="en-US" altLang="ja-JP" sz="1600" b="1" dirty="0">
                <a:latin typeface="BIZ UDPゴシック" panose="020B0400000000000000" pitchFamily="50" charset="-128"/>
                <a:ea typeface="BIZ UDPゴシック" panose="020B0400000000000000" pitchFamily="50" charset="-128"/>
              </a:rPr>
              <a:t>2</a:t>
            </a:r>
            <a:r>
              <a:rPr lang="ja-JP" altLang="en-US" sz="1600" b="1" dirty="0">
                <a:latin typeface="BIZ UDPゴシック" panose="020B0400000000000000" pitchFamily="50" charset="-128"/>
                <a:ea typeface="BIZ UDPゴシック" panose="020B0400000000000000" pitchFamily="50" charset="-128"/>
              </a:rPr>
              <a:t>章では、府市が具体的にどういった項目を対象とし、どういった手法で改革を進めてきたのかを、主に直</a:t>
            </a:r>
            <a:r>
              <a:rPr lang="ja-JP" altLang="en-US" sz="1600" b="1" dirty="0" smtClean="0">
                <a:latin typeface="BIZ UDPゴシック" panose="020B0400000000000000" pitchFamily="50" charset="-128"/>
                <a:ea typeface="BIZ UDPゴシック" panose="020B0400000000000000" pitchFamily="50" charset="-128"/>
              </a:rPr>
              <a:t>近４年間</a:t>
            </a:r>
            <a:r>
              <a:rPr lang="ja-JP" altLang="en-US" sz="1600" b="1" dirty="0">
                <a:latin typeface="BIZ UDPゴシック" panose="020B0400000000000000" pitchFamily="50" charset="-128"/>
                <a:ea typeface="BIZ UDPゴシック" panose="020B0400000000000000" pitchFamily="50" charset="-128"/>
              </a:rPr>
              <a:t>の内容を中心に具体的に示す。</a:t>
            </a:r>
            <a:r>
              <a:rPr lang="en-US" altLang="ja-JP" sz="1600" dirty="0">
                <a:latin typeface="BIZ UDPゴシック" panose="020B0400000000000000" pitchFamily="50" charset="-128"/>
                <a:ea typeface="BIZ UDPゴシック" panose="020B0400000000000000" pitchFamily="50" charset="-128"/>
              </a:rPr>
              <a:t/>
            </a:r>
            <a:br>
              <a:rPr lang="en-US" altLang="ja-JP" sz="1600" dirty="0">
                <a:latin typeface="BIZ UDPゴシック" panose="020B0400000000000000" pitchFamily="50" charset="-128"/>
                <a:ea typeface="BIZ UDPゴシック" panose="020B0400000000000000" pitchFamily="50" charset="-128"/>
              </a:rPr>
            </a:br>
            <a:r>
              <a:rPr lang="ja-JP" altLang="en-US" sz="1600" dirty="0">
                <a:latin typeface="BIZ UDPゴシック" panose="020B0400000000000000" pitchFamily="50" charset="-128"/>
                <a:ea typeface="BIZ UDPゴシック" panose="020B0400000000000000" pitchFamily="50" charset="-128"/>
              </a:rPr>
              <a:t>　</a:t>
            </a:r>
            <a:r>
              <a:rPr lang="ja-JP" altLang="en-US" sz="1600" dirty="0" err="1">
                <a:latin typeface="BIZ UDPゴシック" panose="020B0400000000000000" pitchFamily="50" charset="-128"/>
                <a:ea typeface="BIZ UDPゴシック" panose="020B0400000000000000" pitchFamily="50" charset="-128"/>
              </a:rPr>
              <a:t>ー</a:t>
            </a:r>
            <a:r>
              <a:rPr lang="ja-JP" altLang="en-US" sz="1600" dirty="0">
                <a:latin typeface="BIZ UDPゴシック" panose="020B0400000000000000" pitchFamily="50" charset="-128"/>
                <a:ea typeface="BIZ UDPゴシック" panose="020B0400000000000000" pitchFamily="50" charset="-128"/>
              </a:rPr>
              <a:t>　</a:t>
            </a:r>
            <a:r>
              <a:rPr lang="ja-JP" altLang="en-US" sz="1600" dirty="0" smtClean="0">
                <a:latin typeface="BIZ UDPゴシック" panose="020B0400000000000000" pitchFamily="50" charset="-128"/>
                <a:ea typeface="BIZ UDPゴシック" panose="020B0400000000000000" pitchFamily="50" charset="-128"/>
              </a:rPr>
              <a:t>過去２回の改革評価では</a:t>
            </a:r>
            <a:r>
              <a:rPr lang="ja-JP" altLang="en-US" sz="1600" dirty="0">
                <a:latin typeface="BIZ UDPゴシック" panose="020B0400000000000000" pitchFamily="50" charset="-128"/>
                <a:ea typeface="BIZ UDPゴシック" panose="020B0400000000000000" pitchFamily="50" charset="-128"/>
              </a:rPr>
              <a:t>、</a:t>
            </a:r>
            <a:r>
              <a:rPr lang="ja-JP" altLang="en-US" sz="1600" dirty="0" smtClean="0">
                <a:latin typeface="BIZ UDPゴシック" panose="020B0400000000000000" pitchFamily="50" charset="-128"/>
                <a:ea typeface="BIZ UDPゴシック" panose="020B0400000000000000" pitchFamily="50" charset="-128"/>
              </a:rPr>
              <a:t>行政自身の効率化など改革</a:t>
            </a:r>
            <a:r>
              <a:rPr lang="ja-JP" altLang="en-US" sz="1600" dirty="0">
                <a:latin typeface="BIZ UDPゴシック" panose="020B0400000000000000" pitchFamily="50" charset="-128"/>
                <a:ea typeface="BIZ UDPゴシック" panose="020B0400000000000000" pitchFamily="50" charset="-128"/>
              </a:rPr>
              <a:t>項目の割合が</a:t>
            </a:r>
            <a:r>
              <a:rPr lang="ja-JP" altLang="en-US" sz="1600" dirty="0" smtClean="0">
                <a:latin typeface="BIZ UDPゴシック" panose="020B0400000000000000" pitchFamily="50" charset="-128"/>
                <a:ea typeface="BIZ UDPゴシック" panose="020B0400000000000000" pitchFamily="50" charset="-128"/>
              </a:rPr>
              <a:t>多かった。</a:t>
            </a:r>
            <a:r>
              <a:rPr lang="en-US" altLang="ja-JP" sz="1600" dirty="0">
                <a:latin typeface="BIZ UDPゴシック" panose="020B0400000000000000" pitchFamily="50" charset="-128"/>
                <a:ea typeface="BIZ UDPゴシック" panose="020B0400000000000000" pitchFamily="50" charset="-128"/>
              </a:rPr>
              <a:t/>
            </a:r>
            <a:br>
              <a:rPr lang="en-US" altLang="ja-JP" sz="1600" dirty="0">
                <a:latin typeface="BIZ UDPゴシック" panose="020B0400000000000000" pitchFamily="50" charset="-128"/>
                <a:ea typeface="BIZ UDPゴシック" panose="020B0400000000000000" pitchFamily="50" charset="-128"/>
              </a:rPr>
            </a:br>
            <a:r>
              <a:rPr lang="ja-JP" altLang="en-US" sz="1600" dirty="0">
                <a:latin typeface="BIZ UDPゴシック" panose="020B0400000000000000" pitchFamily="50" charset="-128"/>
                <a:ea typeface="BIZ UDPゴシック" panose="020B0400000000000000" pitchFamily="50" charset="-128"/>
              </a:rPr>
              <a:t>　</a:t>
            </a:r>
            <a:r>
              <a:rPr lang="ja-JP" altLang="en-US" sz="1600" dirty="0" err="1">
                <a:latin typeface="BIZ UDPゴシック" panose="020B0400000000000000" pitchFamily="50" charset="-128"/>
                <a:ea typeface="BIZ UDPゴシック" panose="020B0400000000000000" pitchFamily="50" charset="-128"/>
              </a:rPr>
              <a:t>ー</a:t>
            </a:r>
            <a:r>
              <a:rPr lang="ja-JP" altLang="en-US" sz="1600" dirty="0">
                <a:latin typeface="BIZ UDPゴシック" panose="020B0400000000000000" pitchFamily="50" charset="-128"/>
                <a:ea typeface="BIZ UDPゴシック" panose="020B0400000000000000" pitchFamily="50" charset="-128"/>
              </a:rPr>
              <a:t>　</a:t>
            </a:r>
            <a:r>
              <a:rPr lang="ja-JP" altLang="en-US" sz="1600" dirty="0" smtClean="0">
                <a:latin typeface="BIZ UDPゴシック" panose="020B0400000000000000" pitchFamily="50" charset="-128"/>
                <a:ea typeface="BIZ UDPゴシック" panose="020B0400000000000000" pitchFamily="50" charset="-128"/>
              </a:rPr>
              <a:t>今回</a:t>
            </a:r>
            <a:r>
              <a:rPr lang="ja-JP" altLang="en-US" sz="1600" dirty="0">
                <a:latin typeface="BIZ UDPゴシック" panose="020B0400000000000000" pitchFamily="50" charset="-128"/>
                <a:ea typeface="BIZ UDPゴシック" panose="020B0400000000000000" pitchFamily="50" charset="-128"/>
              </a:rPr>
              <a:t>の「点検・棚卸し</a:t>
            </a:r>
            <a:r>
              <a:rPr lang="ja-JP" altLang="en-US" sz="1600" dirty="0" smtClean="0">
                <a:latin typeface="BIZ UDPゴシック" panose="020B0400000000000000" pitchFamily="50" charset="-128"/>
                <a:ea typeface="BIZ UDPゴシック" panose="020B0400000000000000" pitchFamily="50" charset="-128"/>
              </a:rPr>
              <a:t>」では、全体の改革項目</a:t>
            </a:r>
            <a:r>
              <a:rPr lang="en-US" altLang="ja-JP" sz="1600" dirty="0" smtClean="0">
                <a:latin typeface="BIZ UDPゴシック" panose="020B0400000000000000" pitchFamily="50" charset="-128"/>
                <a:ea typeface="BIZ UDPゴシック" panose="020B0400000000000000" pitchFamily="50" charset="-128"/>
              </a:rPr>
              <a:t>251</a:t>
            </a:r>
            <a:r>
              <a:rPr lang="ja-JP" altLang="en-US" sz="1600" dirty="0" smtClean="0">
                <a:latin typeface="BIZ UDPゴシック" panose="020B0400000000000000" pitchFamily="50" charset="-128"/>
                <a:ea typeface="BIZ UDPゴシック" panose="020B0400000000000000" pitchFamily="50" charset="-128"/>
              </a:rPr>
              <a:t>のうち、「</a:t>
            </a:r>
            <a:r>
              <a:rPr lang="ja-JP" altLang="en-US" sz="1600" dirty="0">
                <a:latin typeface="BIZ UDPゴシック" panose="020B0400000000000000" pitchFamily="50" charset="-128"/>
                <a:ea typeface="BIZ UDPゴシック" panose="020B0400000000000000" pitchFamily="50" charset="-128"/>
              </a:rPr>
              <a:t>社会主体の改革項目」の</a:t>
            </a:r>
            <a:r>
              <a:rPr lang="ja-JP" altLang="en-US" sz="1600" dirty="0" smtClean="0">
                <a:latin typeface="BIZ UDPゴシック" panose="020B0400000000000000" pitchFamily="50" charset="-128"/>
                <a:ea typeface="BIZ UDPゴシック" panose="020B0400000000000000" pitchFamily="50" charset="-128"/>
              </a:rPr>
              <a:t>割合　　　　</a:t>
            </a:r>
            <a:endParaRPr lang="en-US" altLang="ja-JP" sz="1600" dirty="0" smtClean="0">
              <a:latin typeface="BIZ UDPゴシック" panose="020B0400000000000000" pitchFamily="50" charset="-128"/>
              <a:ea typeface="BIZ UDPゴシック" panose="020B0400000000000000" pitchFamily="50" charset="-128"/>
            </a:endParaRPr>
          </a:p>
          <a:p>
            <a:pPr>
              <a:lnSpc>
                <a:spcPts val="2700"/>
              </a:lnSpc>
            </a:pPr>
            <a:r>
              <a:rPr lang="ja-JP" altLang="en-US" sz="1600" dirty="0">
                <a:latin typeface="BIZ UDPゴシック" panose="020B0400000000000000" pitchFamily="50" charset="-128"/>
                <a:ea typeface="BIZ UDPゴシック" panose="020B0400000000000000" pitchFamily="50" charset="-128"/>
              </a:rPr>
              <a:t>　</a:t>
            </a:r>
            <a:r>
              <a:rPr lang="ja-JP" altLang="en-US" sz="1600" dirty="0" smtClean="0">
                <a:latin typeface="BIZ UDPゴシック" panose="020B0400000000000000" pitchFamily="50" charset="-128"/>
                <a:ea typeface="BIZ UDPゴシック" panose="020B0400000000000000" pitchFamily="50" charset="-128"/>
              </a:rPr>
              <a:t>　　　　が</a:t>
            </a:r>
            <a:r>
              <a:rPr lang="en-US" altLang="ja-JP" sz="1600" dirty="0" smtClean="0">
                <a:latin typeface="BIZ UDPゴシック" panose="020B0400000000000000" pitchFamily="50" charset="-128"/>
                <a:ea typeface="BIZ UDPゴシック" panose="020B0400000000000000" pitchFamily="50" charset="-128"/>
              </a:rPr>
              <a:t>132</a:t>
            </a:r>
            <a:r>
              <a:rPr lang="ja-JP" altLang="en-US" sz="1600" dirty="0" smtClean="0">
                <a:latin typeface="BIZ UDPゴシック" panose="020B0400000000000000" pitchFamily="50" charset="-128"/>
                <a:ea typeface="BIZ UDPゴシック" panose="020B0400000000000000" pitchFamily="50" charset="-128"/>
              </a:rPr>
              <a:t>と、</a:t>
            </a:r>
            <a:r>
              <a:rPr lang="en-US" altLang="ja-JP" sz="1600" dirty="0" smtClean="0">
                <a:latin typeface="BIZ UDPゴシック" panose="020B0400000000000000" pitchFamily="50" charset="-128"/>
                <a:ea typeface="BIZ UDPゴシック" panose="020B0400000000000000" pitchFamily="50" charset="-128"/>
              </a:rPr>
              <a:t>53</a:t>
            </a:r>
            <a:r>
              <a:rPr lang="ja-JP" altLang="en-US" sz="1600" dirty="0" smtClean="0">
                <a:latin typeface="BIZ UDPゴシック" panose="020B0400000000000000" pitchFamily="50" charset="-128"/>
                <a:ea typeface="BIZ UDPゴシック" panose="020B0400000000000000" pitchFamily="50" charset="-128"/>
              </a:rPr>
              <a:t>％を占めた。</a:t>
            </a:r>
            <a:r>
              <a:rPr lang="en-US" altLang="ja-JP" sz="1600" dirty="0">
                <a:latin typeface="BIZ UDPゴシック" panose="020B0400000000000000" pitchFamily="50" charset="-128"/>
                <a:ea typeface="BIZ UDPゴシック" panose="020B0400000000000000" pitchFamily="50" charset="-128"/>
              </a:rPr>
              <a:t/>
            </a:r>
            <a:br>
              <a:rPr lang="en-US" altLang="ja-JP" sz="1600" dirty="0">
                <a:latin typeface="BIZ UDPゴシック" panose="020B0400000000000000" pitchFamily="50" charset="-128"/>
                <a:ea typeface="BIZ UDPゴシック" panose="020B0400000000000000" pitchFamily="50" charset="-128"/>
              </a:rPr>
            </a:br>
            <a:r>
              <a:rPr lang="ja-JP" altLang="en-US" sz="1600" dirty="0">
                <a:latin typeface="BIZ UDPゴシック" panose="020B0400000000000000" pitchFamily="50" charset="-128"/>
                <a:ea typeface="BIZ UDPゴシック" panose="020B0400000000000000" pitchFamily="50" charset="-128"/>
              </a:rPr>
              <a:t>　　　　</a:t>
            </a:r>
            <a:r>
              <a:rPr lang="ja-JP" altLang="en-US" sz="1600" dirty="0" smtClean="0">
                <a:latin typeface="BIZ UDPゴシック" panose="020B0400000000000000" pitchFamily="50" charset="-128"/>
                <a:ea typeface="BIZ UDPゴシック" panose="020B0400000000000000" pitchFamily="50" charset="-128"/>
              </a:rPr>
              <a:t>　</a:t>
            </a:r>
            <a:r>
              <a:rPr lang="ja-JP" altLang="en-US" sz="1400" dirty="0" smtClean="0">
                <a:latin typeface="BIZ UDPゴシック" panose="020B0400000000000000" pitchFamily="50" charset="-128"/>
                <a:ea typeface="BIZ UDPゴシック" panose="020B0400000000000000" pitchFamily="50" charset="-128"/>
              </a:rPr>
              <a:t>・　社会政策テーマの拡充</a:t>
            </a:r>
            <a:endParaRPr lang="en-US" altLang="ja-JP" sz="1400" dirty="0" smtClean="0">
              <a:latin typeface="BIZ UDPゴシック" panose="020B0400000000000000" pitchFamily="50" charset="-128"/>
              <a:ea typeface="BIZ UDPゴシック" panose="020B0400000000000000" pitchFamily="50" charset="-128"/>
            </a:endParaRPr>
          </a:p>
          <a:p>
            <a:pPr>
              <a:lnSpc>
                <a:spcPts val="2700"/>
              </a:lnSpc>
            </a:pPr>
            <a:r>
              <a:rPr lang="ja-JP" altLang="en-US" sz="1400" dirty="0">
                <a:latin typeface="BIZ UDPゴシック" panose="020B0400000000000000" pitchFamily="50" charset="-128"/>
                <a:ea typeface="BIZ UDPゴシック" panose="020B0400000000000000" pitchFamily="50" charset="-128"/>
              </a:rPr>
              <a:t>　</a:t>
            </a:r>
            <a:r>
              <a:rPr lang="ja-JP" altLang="en-US" sz="1400" dirty="0" smtClean="0">
                <a:latin typeface="BIZ UDPゴシック" panose="020B0400000000000000" pitchFamily="50" charset="-128"/>
                <a:ea typeface="BIZ UDPゴシック" panose="020B0400000000000000" pitchFamily="50" charset="-128"/>
              </a:rPr>
              <a:t>　　　　 ・　公民連携の進展　</a:t>
            </a:r>
            <a:endParaRPr lang="en-US" altLang="ja-JP" sz="1400" dirty="0">
              <a:latin typeface="BIZ UDPゴシック" panose="020B0400000000000000" pitchFamily="50" charset="-128"/>
              <a:ea typeface="BIZ UDPゴシック" panose="020B0400000000000000" pitchFamily="50" charset="-128"/>
            </a:endParaRPr>
          </a:p>
          <a:p>
            <a:pPr marL="171450" indent="-171450">
              <a:lnSpc>
                <a:spcPts val="2700"/>
              </a:lnSpc>
              <a:spcBef>
                <a:spcPts val="600"/>
              </a:spcBef>
              <a:buFont typeface="Arial" panose="020B0604020202020204" pitchFamily="34" charset="0"/>
              <a:buChar char="•"/>
            </a:pPr>
            <a:r>
              <a:rPr lang="ja-JP" altLang="en-US" sz="1600" b="1" dirty="0">
                <a:latin typeface="BIZ UDPゴシック" panose="020B0400000000000000" pitchFamily="50" charset="-128"/>
                <a:ea typeface="BIZ UDPゴシック" panose="020B0400000000000000" pitchFamily="50" charset="-128"/>
              </a:rPr>
              <a:t>最後</a:t>
            </a:r>
            <a:r>
              <a:rPr lang="ja-JP" altLang="en-US" sz="1600" b="1" dirty="0" smtClean="0">
                <a:latin typeface="BIZ UDPゴシック" panose="020B0400000000000000" pitchFamily="50" charset="-128"/>
                <a:ea typeface="BIZ UDPゴシック" panose="020B0400000000000000" pitchFamily="50" charset="-128"/>
              </a:rPr>
              <a:t>に、今後さらに大阪全体の都市経営戦略を進めていく</a:t>
            </a:r>
            <a:r>
              <a:rPr lang="ja-JP" altLang="en-US" sz="1600" b="1" dirty="0">
                <a:latin typeface="BIZ UDPゴシック" panose="020B0400000000000000" pitchFamily="50" charset="-128"/>
                <a:ea typeface="BIZ UDPゴシック" panose="020B0400000000000000" pitchFamily="50" charset="-128"/>
              </a:rPr>
              <a:t>着眼点</a:t>
            </a:r>
            <a:r>
              <a:rPr lang="ja-JP" altLang="en-US" sz="1600" b="1" dirty="0" smtClean="0">
                <a:latin typeface="BIZ UDPゴシック" panose="020B0400000000000000" pitchFamily="50" charset="-128"/>
                <a:ea typeface="BIZ UDPゴシック" panose="020B0400000000000000" pitchFamily="50" charset="-128"/>
              </a:rPr>
              <a:t>を並べた。</a:t>
            </a:r>
            <a:endParaRPr lang="en-US" altLang="ja-JP" sz="1600" dirty="0">
              <a:latin typeface="BIZ UDPゴシック" panose="020B0400000000000000" pitchFamily="50" charset="-128"/>
              <a:ea typeface="BIZ UDPゴシック" panose="020B0400000000000000" pitchFamily="50" charset="-128"/>
            </a:endParaRPr>
          </a:p>
        </p:txBody>
      </p:sp>
      <p:cxnSp>
        <p:nvCxnSpPr>
          <p:cNvPr id="3" name="直線コネクタ 2">
            <a:extLst>
              <a:ext uri="{FF2B5EF4-FFF2-40B4-BE49-F238E27FC236}">
                <a16:creationId xmlns:a16="http://schemas.microsoft.com/office/drawing/2014/main" id="{C403C099-8E7F-88EC-F508-C0284F6BC14C}"/>
              </a:ext>
            </a:extLst>
          </p:cNvPr>
          <p:cNvCxnSpPr/>
          <p:nvPr/>
        </p:nvCxnSpPr>
        <p:spPr>
          <a:xfrm>
            <a:off x="216000" y="648000"/>
            <a:ext cx="8676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 name="テキスト ボックス 3">
            <a:extLst>
              <a:ext uri="{FF2B5EF4-FFF2-40B4-BE49-F238E27FC236}">
                <a16:creationId xmlns:a16="http://schemas.microsoft.com/office/drawing/2014/main" id="{90B1007D-5C86-3837-1F86-1F85E3E11DF2}"/>
              </a:ext>
            </a:extLst>
          </p:cNvPr>
          <p:cNvSpPr txBox="1"/>
          <p:nvPr/>
        </p:nvSpPr>
        <p:spPr>
          <a:xfrm>
            <a:off x="359999" y="108000"/>
            <a:ext cx="4320000" cy="432000"/>
          </a:xfrm>
          <a:prstGeom prst="rect">
            <a:avLst/>
          </a:prstGeom>
          <a:noFill/>
        </p:spPr>
        <p:txBody>
          <a:bodyPr wrap="none" lIns="36000" tIns="36000" rIns="36000" bIns="36000" rtlCol="0">
            <a:noAutofit/>
          </a:bodyPr>
          <a:lstStyle/>
          <a:p>
            <a:r>
              <a:rPr lang="ja-JP" altLang="en-US" sz="2400" dirty="0">
                <a:latin typeface="BIZ UDPゴシック" panose="020B0400000000000000" pitchFamily="50" charset="-128"/>
                <a:ea typeface="BIZ UDPゴシック" panose="020B0400000000000000" pitchFamily="50" charset="-128"/>
              </a:rPr>
              <a:t>はじめに　　</a:t>
            </a:r>
            <a:r>
              <a:rPr lang="ja-JP" altLang="en-US" sz="2400" dirty="0" smtClean="0">
                <a:latin typeface="BIZ UDPゴシック" panose="020B0400000000000000" pitchFamily="50" charset="-128"/>
                <a:ea typeface="BIZ UDPゴシック" panose="020B0400000000000000" pitchFamily="50" charset="-128"/>
              </a:rPr>
              <a:t>今回の評価の</a:t>
            </a:r>
            <a:r>
              <a:rPr lang="ja-JP" altLang="en-US" sz="2400" dirty="0">
                <a:latin typeface="BIZ UDPゴシック" panose="020B0400000000000000" pitchFamily="50" charset="-128"/>
                <a:ea typeface="BIZ UDPゴシック" panose="020B0400000000000000" pitchFamily="50" charset="-128"/>
              </a:rPr>
              <a:t>概要</a:t>
            </a:r>
            <a:endParaRPr kumimoji="1" lang="ja-JP" altLang="en-US" sz="2400" dirty="0">
              <a:latin typeface="BIZ UDPゴシック" panose="020B0400000000000000" pitchFamily="50" charset="-128"/>
              <a:ea typeface="BIZ UDPゴシック" panose="020B0400000000000000" pitchFamily="50" charset="-128"/>
            </a:endParaRPr>
          </a:p>
        </p:txBody>
      </p:sp>
      <p:sp>
        <p:nvSpPr>
          <p:cNvPr id="7" name="スライド番号プレースホルダー 3"/>
          <p:cNvSpPr>
            <a:spLocks noGrp="1"/>
          </p:cNvSpPr>
          <p:nvPr>
            <p:ph type="sldNum" sz="quarter" idx="12"/>
          </p:nvPr>
        </p:nvSpPr>
        <p:spPr>
          <a:xfrm>
            <a:off x="7086600" y="6483071"/>
            <a:ext cx="2057400" cy="365125"/>
          </a:xfrm>
        </p:spPr>
        <p:txBody>
          <a:bodyPr/>
          <a:lstStyle/>
          <a:p>
            <a:fld id="{138CA411-231B-42B9-AF63-97A64194AA60}" type="slidenum">
              <a:rPr lang="ja-JP" altLang="en-US" smtClean="0"/>
              <a:pPr/>
              <a:t>5</a:t>
            </a:fld>
            <a:endParaRPr lang="ja-JP" altLang="en-US" dirty="0"/>
          </a:p>
        </p:txBody>
      </p:sp>
    </p:spTree>
    <p:extLst>
      <p:ext uri="{BB962C8B-B14F-4D97-AF65-F5344CB8AC3E}">
        <p14:creationId xmlns:p14="http://schemas.microsoft.com/office/powerpoint/2010/main" val="255926212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角丸四角形 74"/>
          <p:cNvSpPr/>
          <p:nvPr/>
        </p:nvSpPr>
        <p:spPr>
          <a:xfrm>
            <a:off x="3020146" y="2261813"/>
            <a:ext cx="3086537" cy="4235676"/>
          </a:xfrm>
          <a:prstGeom prst="roundRect">
            <a:avLst>
              <a:gd name="adj" fmla="val 607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6" name="正方形/長方形 5"/>
          <p:cNvSpPr/>
          <p:nvPr/>
        </p:nvSpPr>
        <p:spPr>
          <a:xfrm>
            <a:off x="676297" y="2963869"/>
            <a:ext cx="2232000" cy="280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BIZ UDPゴシック" panose="020B0400000000000000" pitchFamily="50" charset="-128"/>
              <a:ea typeface="BIZ UDPゴシック" panose="020B0400000000000000" pitchFamily="50" charset="-128"/>
            </a:endParaRPr>
          </a:p>
        </p:txBody>
      </p:sp>
      <p:sp>
        <p:nvSpPr>
          <p:cNvPr id="7" name="正方形/長方形 6"/>
          <p:cNvSpPr/>
          <p:nvPr/>
        </p:nvSpPr>
        <p:spPr>
          <a:xfrm>
            <a:off x="723598" y="2998655"/>
            <a:ext cx="1044000" cy="1332000"/>
          </a:xfrm>
          <a:prstGeom prst="rect">
            <a:avLst/>
          </a:prstGeom>
          <a:solidFill>
            <a:schemeClr val="accent1">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en-US" altLang="ja-JP" sz="1200" dirty="0">
                <a:solidFill>
                  <a:schemeClr val="tx1"/>
                </a:solidFill>
                <a:latin typeface="BIZ UDPゴシック" panose="020B0400000000000000" pitchFamily="50" charset="-128"/>
                <a:ea typeface="BIZ UDPゴシック" panose="020B0400000000000000" pitchFamily="50" charset="-128"/>
              </a:rPr>
              <a:t>【C】</a:t>
            </a:r>
          </a:p>
          <a:p>
            <a:pPr algn="ctr"/>
            <a:r>
              <a:rPr kumimoji="1" lang="ja-JP" altLang="en-US" sz="1200" dirty="0">
                <a:solidFill>
                  <a:schemeClr val="tx1"/>
                </a:solidFill>
                <a:latin typeface="BIZ UDPゴシック" panose="020B0400000000000000" pitchFamily="50" charset="-128"/>
                <a:ea typeface="BIZ UDPゴシック" panose="020B0400000000000000" pitchFamily="50" charset="-128"/>
              </a:rPr>
              <a:t>インフラ戦略</a:t>
            </a:r>
            <a:endParaRPr kumimoji="1" lang="en-US" altLang="ja-JP" sz="1200" dirty="0">
              <a:solidFill>
                <a:schemeClr val="tx1"/>
              </a:solidFill>
              <a:latin typeface="BIZ UDPゴシック" panose="020B0400000000000000" pitchFamily="50" charset="-128"/>
              <a:ea typeface="BIZ UDPゴシック" panose="020B0400000000000000" pitchFamily="50" charset="-128"/>
            </a:endParaRPr>
          </a:p>
          <a:p>
            <a:pPr algn="ctr"/>
            <a:endParaRPr lang="en-US" altLang="ja-JP" sz="700" dirty="0">
              <a:solidFill>
                <a:schemeClr val="tx1"/>
              </a:solidFill>
              <a:latin typeface="BIZ UDPゴシック" panose="020B0400000000000000" pitchFamily="50" charset="-128"/>
              <a:ea typeface="BIZ UDPゴシック" panose="020B0400000000000000" pitchFamily="50" charset="-128"/>
            </a:endParaRPr>
          </a:p>
          <a:p>
            <a:pPr algn="ctr"/>
            <a:r>
              <a:rPr lang="en-US" altLang="ja-JP" sz="1100" dirty="0">
                <a:solidFill>
                  <a:schemeClr val="tx1"/>
                </a:solidFill>
                <a:latin typeface="BIZ UDPゴシック" panose="020B0400000000000000" pitchFamily="50" charset="-128"/>
                <a:ea typeface="BIZ UDPゴシック" panose="020B0400000000000000" pitchFamily="50" charset="-128"/>
              </a:rPr>
              <a:t>23</a:t>
            </a:r>
            <a:r>
              <a:rPr kumimoji="1" lang="ja-JP" altLang="en-US" sz="1100" dirty="0">
                <a:solidFill>
                  <a:schemeClr val="tx1"/>
                </a:solidFill>
                <a:latin typeface="BIZ UDPゴシック" panose="020B0400000000000000" pitchFamily="50" charset="-128"/>
                <a:ea typeface="BIZ UDPゴシック" panose="020B0400000000000000" pitchFamily="50" charset="-128"/>
              </a:rPr>
              <a:t>項目</a:t>
            </a:r>
            <a:endParaRPr kumimoji="1" lang="en-US" altLang="ja-JP" sz="1100" dirty="0">
              <a:solidFill>
                <a:schemeClr val="tx1"/>
              </a:solidFill>
              <a:latin typeface="BIZ UDPゴシック" panose="020B0400000000000000" pitchFamily="50" charset="-128"/>
              <a:ea typeface="BIZ UDPゴシック" panose="020B0400000000000000" pitchFamily="50" charset="-128"/>
            </a:endParaRPr>
          </a:p>
          <a:p>
            <a:pPr algn="ctr"/>
            <a:r>
              <a:rPr lang="en-US" altLang="ja-JP" sz="1100" dirty="0">
                <a:solidFill>
                  <a:schemeClr val="tx1"/>
                </a:solidFill>
                <a:latin typeface="BIZ UDPゴシック" panose="020B0400000000000000" pitchFamily="50" charset="-128"/>
                <a:ea typeface="BIZ UDPゴシック" panose="020B0400000000000000" pitchFamily="50" charset="-128"/>
              </a:rPr>
              <a:t>[12%]</a:t>
            </a:r>
          </a:p>
          <a:p>
            <a:pPr algn="ctr"/>
            <a:endParaRPr kumimoji="1" lang="en-US" altLang="ja-JP" sz="600" dirty="0">
              <a:solidFill>
                <a:schemeClr val="tx1"/>
              </a:solidFill>
              <a:latin typeface="BIZ UDPゴシック" panose="020B0400000000000000" pitchFamily="50" charset="-128"/>
              <a:ea typeface="BIZ UDPゴシック" panose="020B0400000000000000" pitchFamily="50" charset="-128"/>
            </a:endParaRPr>
          </a:p>
          <a:p>
            <a:pPr algn="ctr"/>
            <a:r>
              <a:rPr kumimoji="1" lang="en-US" altLang="ja-JP" sz="1000" dirty="0">
                <a:solidFill>
                  <a:schemeClr val="tx1"/>
                </a:solidFill>
                <a:latin typeface="BIZ UDPゴシック" panose="020B0400000000000000" pitchFamily="50" charset="-128"/>
                <a:ea typeface="BIZ UDPゴシック" panose="020B0400000000000000" pitchFamily="50" charset="-128"/>
              </a:rPr>
              <a:t>(</a:t>
            </a:r>
            <a:r>
              <a:rPr kumimoji="1" lang="ja-JP" altLang="en-US" sz="1000" dirty="0">
                <a:solidFill>
                  <a:schemeClr val="tx1"/>
                </a:solidFill>
                <a:latin typeface="BIZ UDPゴシック" panose="020B0400000000000000" pitchFamily="50" charset="-128"/>
                <a:ea typeface="BIZ UDPゴシック" panose="020B0400000000000000" pitchFamily="50" charset="-128"/>
              </a:rPr>
              <a:t>うち府市共通</a:t>
            </a:r>
            <a:r>
              <a:rPr kumimoji="1" lang="en-US" altLang="ja-JP" sz="1000" dirty="0">
                <a:solidFill>
                  <a:schemeClr val="tx1"/>
                </a:solidFill>
                <a:latin typeface="BIZ UDPゴシック" panose="020B0400000000000000" pitchFamily="50" charset="-128"/>
                <a:ea typeface="BIZ UDPゴシック" panose="020B0400000000000000" pitchFamily="50" charset="-128"/>
              </a:rPr>
              <a:t>1)</a:t>
            </a:r>
          </a:p>
          <a:p>
            <a:pPr algn="ctr"/>
            <a:endParaRPr kumimoji="1" lang="ja-JP" altLang="en-US" sz="1100" dirty="0">
              <a:solidFill>
                <a:schemeClr val="tx1"/>
              </a:solidFill>
              <a:latin typeface="BIZ UDPゴシック" panose="020B0400000000000000" pitchFamily="50" charset="-128"/>
              <a:ea typeface="BIZ UDPゴシック" panose="020B0400000000000000" pitchFamily="50" charset="-128"/>
            </a:endParaRPr>
          </a:p>
        </p:txBody>
      </p:sp>
      <p:sp>
        <p:nvSpPr>
          <p:cNvPr id="8" name="正方形/長方形 7"/>
          <p:cNvSpPr/>
          <p:nvPr/>
        </p:nvSpPr>
        <p:spPr>
          <a:xfrm>
            <a:off x="1817692" y="2998655"/>
            <a:ext cx="1044000" cy="1332000"/>
          </a:xfrm>
          <a:prstGeom prst="rect">
            <a:avLst/>
          </a:prstGeom>
          <a:solidFill>
            <a:schemeClr val="accent1">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en-US" altLang="ja-JP" sz="1200" dirty="0">
                <a:solidFill>
                  <a:schemeClr val="tx1"/>
                </a:solidFill>
                <a:latin typeface="BIZ UDPゴシック" panose="020B0400000000000000" pitchFamily="50" charset="-128"/>
                <a:ea typeface="BIZ UDPゴシック" panose="020B0400000000000000" pitchFamily="50" charset="-128"/>
              </a:rPr>
              <a:t>【D】</a:t>
            </a:r>
          </a:p>
          <a:p>
            <a:pPr algn="ctr"/>
            <a:r>
              <a:rPr lang="ja-JP" altLang="en-US" sz="1200" dirty="0">
                <a:solidFill>
                  <a:schemeClr val="tx1"/>
                </a:solidFill>
                <a:latin typeface="BIZ UDPゴシック" panose="020B0400000000000000" pitchFamily="50" charset="-128"/>
                <a:ea typeface="BIZ UDPゴシック" panose="020B0400000000000000" pitchFamily="50" charset="-128"/>
              </a:rPr>
              <a:t>成長</a:t>
            </a:r>
            <a:r>
              <a:rPr kumimoji="1" lang="ja-JP" altLang="en-US" sz="1200" dirty="0">
                <a:solidFill>
                  <a:schemeClr val="tx1"/>
                </a:solidFill>
                <a:latin typeface="BIZ UDPゴシック" panose="020B0400000000000000" pitchFamily="50" charset="-128"/>
                <a:ea typeface="BIZ UDPゴシック" panose="020B0400000000000000" pitchFamily="50" charset="-128"/>
              </a:rPr>
              <a:t>戦略</a:t>
            </a:r>
            <a:endParaRPr kumimoji="1" lang="en-US" altLang="ja-JP" sz="1200" dirty="0">
              <a:solidFill>
                <a:schemeClr val="tx1"/>
              </a:solidFill>
              <a:latin typeface="BIZ UDPゴシック" panose="020B0400000000000000" pitchFamily="50" charset="-128"/>
              <a:ea typeface="BIZ UDPゴシック" panose="020B0400000000000000" pitchFamily="50" charset="-128"/>
            </a:endParaRPr>
          </a:p>
          <a:p>
            <a:pPr algn="ctr"/>
            <a:endParaRPr lang="en-US" altLang="ja-JP" sz="700" dirty="0">
              <a:solidFill>
                <a:schemeClr val="tx1"/>
              </a:solidFill>
              <a:latin typeface="BIZ UDPゴシック" panose="020B0400000000000000" pitchFamily="50" charset="-128"/>
              <a:ea typeface="BIZ UDPゴシック" panose="020B0400000000000000" pitchFamily="50" charset="-128"/>
            </a:endParaRPr>
          </a:p>
          <a:p>
            <a:pPr algn="ctr"/>
            <a:r>
              <a:rPr kumimoji="1" lang="en-US" altLang="ja-JP" sz="1100" dirty="0">
                <a:solidFill>
                  <a:schemeClr val="tx1"/>
                </a:solidFill>
                <a:latin typeface="BIZ UDPゴシック" panose="020B0400000000000000" pitchFamily="50" charset="-128"/>
                <a:ea typeface="BIZ UDPゴシック" panose="020B0400000000000000" pitchFamily="50" charset="-128"/>
              </a:rPr>
              <a:t>26</a:t>
            </a:r>
            <a:r>
              <a:rPr kumimoji="1" lang="ja-JP" altLang="en-US" sz="1100" dirty="0">
                <a:solidFill>
                  <a:schemeClr val="tx1"/>
                </a:solidFill>
                <a:latin typeface="BIZ UDPゴシック" panose="020B0400000000000000" pitchFamily="50" charset="-128"/>
                <a:ea typeface="BIZ UDPゴシック" panose="020B0400000000000000" pitchFamily="50" charset="-128"/>
              </a:rPr>
              <a:t>項目</a:t>
            </a:r>
            <a:endParaRPr kumimoji="1" lang="en-US" altLang="ja-JP" sz="1100" dirty="0">
              <a:solidFill>
                <a:schemeClr val="tx1"/>
              </a:solidFill>
              <a:latin typeface="BIZ UDPゴシック" panose="020B0400000000000000" pitchFamily="50" charset="-128"/>
              <a:ea typeface="BIZ UDPゴシック" panose="020B0400000000000000" pitchFamily="50" charset="-128"/>
            </a:endParaRPr>
          </a:p>
          <a:p>
            <a:pPr algn="ctr"/>
            <a:r>
              <a:rPr lang="en-US" altLang="ja-JP" sz="1100" dirty="0">
                <a:solidFill>
                  <a:schemeClr val="tx1"/>
                </a:solidFill>
                <a:latin typeface="BIZ UDPゴシック" panose="020B0400000000000000" pitchFamily="50" charset="-128"/>
                <a:ea typeface="BIZ UDPゴシック" panose="020B0400000000000000" pitchFamily="50" charset="-128"/>
              </a:rPr>
              <a:t>[13%]</a:t>
            </a:r>
          </a:p>
          <a:p>
            <a:pPr algn="ctr"/>
            <a:endParaRPr kumimoji="1" lang="en-US" altLang="ja-JP" sz="600" dirty="0">
              <a:solidFill>
                <a:schemeClr val="tx1"/>
              </a:solidFill>
              <a:latin typeface="BIZ UDPゴシック" panose="020B0400000000000000" pitchFamily="50" charset="-128"/>
              <a:ea typeface="BIZ UDPゴシック" panose="020B0400000000000000" pitchFamily="50" charset="-128"/>
            </a:endParaRPr>
          </a:p>
          <a:p>
            <a:pPr algn="ctr"/>
            <a:r>
              <a:rPr kumimoji="1" lang="en-US" altLang="ja-JP" sz="1000" dirty="0">
                <a:solidFill>
                  <a:schemeClr val="tx1"/>
                </a:solidFill>
                <a:latin typeface="BIZ UDPゴシック" panose="020B0400000000000000" pitchFamily="50" charset="-128"/>
                <a:ea typeface="BIZ UDPゴシック" panose="020B0400000000000000" pitchFamily="50" charset="-128"/>
              </a:rPr>
              <a:t>(</a:t>
            </a:r>
            <a:r>
              <a:rPr kumimoji="1" lang="ja-JP" altLang="en-US" sz="1000" dirty="0">
                <a:solidFill>
                  <a:schemeClr val="tx1"/>
                </a:solidFill>
                <a:latin typeface="BIZ UDPゴシック" panose="020B0400000000000000" pitchFamily="50" charset="-128"/>
                <a:ea typeface="BIZ UDPゴシック" panose="020B0400000000000000" pitchFamily="50" charset="-128"/>
              </a:rPr>
              <a:t>うち府市共通</a:t>
            </a:r>
            <a:r>
              <a:rPr kumimoji="1" lang="en-US" altLang="ja-JP" sz="1000" dirty="0">
                <a:solidFill>
                  <a:schemeClr val="tx1"/>
                </a:solidFill>
                <a:latin typeface="BIZ UDPゴシック" panose="020B0400000000000000" pitchFamily="50" charset="-128"/>
                <a:ea typeface="BIZ UDPゴシック" panose="020B0400000000000000" pitchFamily="50" charset="-128"/>
              </a:rPr>
              <a:t>16)</a:t>
            </a:r>
          </a:p>
          <a:p>
            <a:pPr algn="ctr"/>
            <a:endParaRPr kumimoji="1" lang="ja-JP" altLang="en-US" sz="1100" dirty="0">
              <a:solidFill>
                <a:schemeClr val="tx1"/>
              </a:solidFill>
              <a:latin typeface="BIZ UDPゴシック" panose="020B0400000000000000" pitchFamily="50" charset="-128"/>
              <a:ea typeface="BIZ UDPゴシック" panose="020B0400000000000000" pitchFamily="50" charset="-128"/>
            </a:endParaRPr>
          </a:p>
        </p:txBody>
      </p:sp>
      <p:sp>
        <p:nvSpPr>
          <p:cNvPr id="9" name="正方形/長方形 8"/>
          <p:cNvSpPr/>
          <p:nvPr/>
        </p:nvSpPr>
        <p:spPr>
          <a:xfrm>
            <a:off x="723598" y="4380303"/>
            <a:ext cx="1044000" cy="1332000"/>
          </a:xfrm>
          <a:prstGeom prst="rect">
            <a:avLst/>
          </a:prstGeom>
          <a:solidFill>
            <a:schemeClr val="accent1">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kumimoji="1" lang="en-US" altLang="ja-JP" sz="1100" dirty="0">
              <a:solidFill>
                <a:schemeClr val="tx1"/>
              </a:solidFill>
              <a:latin typeface="BIZ UDPゴシック" panose="020B0400000000000000" pitchFamily="50" charset="-128"/>
              <a:ea typeface="BIZ UDPゴシック" panose="020B0400000000000000" pitchFamily="50" charset="-128"/>
            </a:endParaRPr>
          </a:p>
          <a:p>
            <a:pPr algn="ctr"/>
            <a:r>
              <a:rPr kumimoji="1" lang="en-US" altLang="ja-JP" sz="1200" dirty="0">
                <a:solidFill>
                  <a:schemeClr val="tx1"/>
                </a:solidFill>
                <a:latin typeface="BIZ UDPゴシック" panose="020B0400000000000000" pitchFamily="50" charset="-128"/>
                <a:ea typeface="BIZ UDPゴシック" panose="020B0400000000000000" pitchFamily="50" charset="-128"/>
              </a:rPr>
              <a:t>【A】</a:t>
            </a:r>
          </a:p>
          <a:p>
            <a:pPr algn="ctr"/>
            <a:r>
              <a:rPr kumimoji="1" lang="ja-JP" altLang="en-US" sz="1200" dirty="0">
                <a:solidFill>
                  <a:schemeClr val="tx1"/>
                </a:solidFill>
                <a:latin typeface="BIZ UDPゴシック" panose="020B0400000000000000" pitchFamily="50" charset="-128"/>
                <a:ea typeface="BIZ UDPゴシック" panose="020B0400000000000000" pitchFamily="50" charset="-128"/>
              </a:rPr>
              <a:t>いわゆる</a:t>
            </a:r>
            <a:endParaRPr kumimoji="1" lang="en-US" altLang="ja-JP" sz="1200" dirty="0">
              <a:solidFill>
                <a:schemeClr val="tx1"/>
              </a:solidFill>
              <a:latin typeface="BIZ UDPゴシック" panose="020B0400000000000000" pitchFamily="50" charset="-128"/>
              <a:ea typeface="BIZ UDPゴシック" panose="020B0400000000000000" pitchFamily="50" charset="-128"/>
            </a:endParaRPr>
          </a:p>
          <a:p>
            <a:pPr algn="ctr"/>
            <a:r>
              <a:rPr lang="ja-JP" altLang="en-US" sz="1200" dirty="0">
                <a:solidFill>
                  <a:schemeClr val="tx1"/>
                </a:solidFill>
                <a:latin typeface="BIZ UDPゴシック" panose="020B0400000000000000" pitchFamily="50" charset="-128"/>
                <a:ea typeface="BIZ UDPゴシック" panose="020B0400000000000000" pitchFamily="50" charset="-128"/>
              </a:rPr>
              <a:t>行政改革</a:t>
            </a:r>
            <a:endParaRPr kumimoji="1" lang="en-US" altLang="ja-JP" sz="1200" dirty="0">
              <a:solidFill>
                <a:schemeClr val="tx1"/>
              </a:solidFill>
              <a:latin typeface="BIZ UDPゴシック" panose="020B0400000000000000" pitchFamily="50" charset="-128"/>
              <a:ea typeface="BIZ UDPゴシック" panose="020B0400000000000000" pitchFamily="50" charset="-128"/>
            </a:endParaRPr>
          </a:p>
          <a:p>
            <a:pPr algn="ctr"/>
            <a:endParaRPr lang="en-US" altLang="ja-JP" sz="400" dirty="0">
              <a:solidFill>
                <a:schemeClr val="tx1"/>
              </a:solidFill>
              <a:latin typeface="BIZ UDPゴシック" panose="020B0400000000000000" pitchFamily="50" charset="-128"/>
              <a:ea typeface="BIZ UDPゴシック" panose="020B0400000000000000" pitchFamily="50" charset="-128"/>
            </a:endParaRPr>
          </a:p>
          <a:p>
            <a:pPr algn="ctr"/>
            <a:r>
              <a:rPr lang="en-US" altLang="ja-JP" sz="1100" dirty="0">
                <a:solidFill>
                  <a:schemeClr val="tx1"/>
                </a:solidFill>
                <a:latin typeface="BIZ UDPゴシック" panose="020B0400000000000000" pitchFamily="50" charset="-128"/>
                <a:ea typeface="BIZ UDPゴシック" panose="020B0400000000000000" pitchFamily="50" charset="-128"/>
              </a:rPr>
              <a:t>83</a:t>
            </a:r>
            <a:r>
              <a:rPr kumimoji="1" lang="ja-JP" altLang="en-US" sz="1100" dirty="0">
                <a:solidFill>
                  <a:schemeClr val="tx1"/>
                </a:solidFill>
                <a:latin typeface="BIZ UDPゴシック" panose="020B0400000000000000" pitchFamily="50" charset="-128"/>
                <a:ea typeface="BIZ UDPゴシック" panose="020B0400000000000000" pitchFamily="50" charset="-128"/>
              </a:rPr>
              <a:t>項目</a:t>
            </a:r>
            <a:endParaRPr kumimoji="1" lang="en-US" altLang="ja-JP" sz="1100" dirty="0">
              <a:solidFill>
                <a:schemeClr val="tx1"/>
              </a:solidFill>
              <a:latin typeface="BIZ UDPゴシック" panose="020B0400000000000000" pitchFamily="50" charset="-128"/>
              <a:ea typeface="BIZ UDPゴシック" panose="020B0400000000000000" pitchFamily="50" charset="-128"/>
            </a:endParaRPr>
          </a:p>
          <a:p>
            <a:pPr algn="ctr"/>
            <a:r>
              <a:rPr lang="en-US" altLang="ja-JP" sz="1100" dirty="0">
                <a:solidFill>
                  <a:schemeClr val="tx1"/>
                </a:solidFill>
                <a:latin typeface="BIZ UDPゴシック" panose="020B0400000000000000" pitchFamily="50" charset="-128"/>
                <a:ea typeface="BIZ UDPゴシック" panose="020B0400000000000000" pitchFamily="50" charset="-128"/>
              </a:rPr>
              <a:t>[42%]</a:t>
            </a:r>
          </a:p>
          <a:p>
            <a:pPr algn="ctr"/>
            <a:endParaRPr kumimoji="1" lang="en-US" altLang="ja-JP" sz="400" dirty="0">
              <a:solidFill>
                <a:schemeClr val="tx1"/>
              </a:solidFill>
              <a:latin typeface="BIZ UDPゴシック" panose="020B0400000000000000" pitchFamily="50" charset="-128"/>
              <a:ea typeface="BIZ UDPゴシック" panose="020B0400000000000000" pitchFamily="50" charset="-128"/>
            </a:endParaRPr>
          </a:p>
          <a:p>
            <a:pPr algn="ctr"/>
            <a:r>
              <a:rPr kumimoji="1" lang="en-US" altLang="ja-JP" sz="1000" dirty="0">
                <a:solidFill>
                  <a:schemeClr val="tx1"/>
                </a:solidFill>
                <a:latin typeface="BIZ UDPゴシック" panose="020B0400000000000000" pitchFamily="50" charset="-128"/>
                <a:ea typeface="BIZ UDPゴシック" panose="020B0400000000000000" pitchFamily="50" charset="-128"/>
              </a:rPr>
              <a:t>(</a:t>
            </a:r>
            <a:r>
              <a:rPr kumimoji="1" lang="ja-JP" altLang="en-US" sz="1000" dirty="0">
                <a:solidFill>
                  <a:schemeClr val="tx1"/>
                </a:solidFill>
                <a:latin typeface="BIZ UDPゴシック" panose="020B0400000000000000" pitchFamily="50" charset="-128"/>
                <a:ea typeface="BIZ UDPゴシック" panose="020B0400000000000000" pitchFamily="50" charset="-128"/>
              </a:rPr>
              <a:t>うち府市共通</a:t>
            </a:r>
            <a:r>
              <a:rPr kumimoji="1" lang="en-US" altLang="ja-JP" sz="1000" dirty="0">
                <a:solidFill>
                  <a:schemeClr val="tx1"/>
                </a:solidFill>
                <a:latin typeface="BIZ UDPゴシック" panose="020B0400000000000000" pitchFamily="50" charset="-128"/>
                <a:ea typeface="BIZ UDPゴシック" panose="020B0400000000000000" pitchFamily="50" charset="-128"/>
              </a:rPr>
              <a:t>5)</a:t>
            </a:r>
            <a:endParaRPr kumimoji="1" lang="ja-JP" altLang="en-US" sz="1100" dirty="0">
              <a:solidFill>
                <a:schemeClr val="tx1"/>
              </a:solidFill>
              <a:latin typeface="BIZ UDPゴシック" panose="020B0400000000000000" pitchFamily="50" charset="-128"/>
              <a:ea typeface="BIZ UDPゴシック" panose="020B0400000000000000" pitchFamily="50" charset="-128"/>
            </a:endParaRPr>
          </a:p>
        </p:txBody>
      </p:sp>
      <p:sp>
        <p:nvSpPr>
          <p:cNvPr id="10" name="正方形/長方形 9"/>
          <p:cNvSpPr/>
          <p:nvPr/>
        </p:nvSpPr>
        <p:spPr>
          <a:xfrm>
            <a:off x="1817692" y="4380303"/>
            <a:ext cx="1044000" cy="1332000"/>
          </a:xfrm>
          <a:prstGeom prst="rect">
            <a:avLst/>
          </a:prstGeom>
          <a:solidFill>
            <a:schemeClr val="accent1">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kumimoji="1" lang="en-US" altLang="ja-JP" sz="1100" dirty="0">
              <a:solidFill>
                <a:schemeClr val="tx1"/>
              </a:solidFill>
              <a:latin typeface="BIZ UDPゴシック" panose="020B0400000000000000" pitchFamily="50" charset="-128"/>
              <a:ea typeface="BIZ UDPゴシック" panose="020B0400000000000000" pitchFamily="50" charset="-128"/>
            </a:endParaRPr>
          </a:p>
          <a:p>
            <a:pPr algn="ctr"/>
            <a:r>
              <a:rPr kumimoji="1" lang="en-US" altLang="ja-JP" sz="1200" dirty="0">
                <a:solidFill>
                  <a:schemeClr val="tx1"/>
                </a:solidFill>
                <a:latin typeface="BIZ UDPゴシック" panose="020B0400000000000000" pitchFamily="50" charset="-128"/>
                <a:ea typeface="BIZ UDPゴシック" panose="020B0400000000000000" pitchFamily="50" charset="-128"/>
              </a:rPr>
              <a:t>【B】</a:t>
            </a:r>
          </a:p>
          <a:p>
            <a:pPr algn="ctr"/>
            <a:r>
              <a:rPr lang="ja-JP" altLang="en-US" sz="1200" dirty="0">
                <a:solidFill>
                  <a:schemeClr val="tx1"/>
                </a:solidFill>
                <a:latin typeface="BIZ UDPゴシック" panose="020B0400000000000000" pitchFamily="50" charset="-128"/>
                <a:ea typeface="BIZ UDPゴシック" panose="020B0400000000000000" pitchFamily="50" charset="-128"/>
              </a:rPr>
              <a:t>社会政策の</a:t>
            </a:r>
            <a:endParaRPr lang="en-US" altLang="ja-JP" sz="1200" dirty="0">
              <a:solidFill>
                <a:schemeClr val="tx1"/>
              </a:solidFill>
              <a:latin typeface="BIZ UDPゴシック" panose="020B0400000000000000" pitchFamily="50" charset="-128"/>
              <a:ea typeface="BIZ UDPゴシック" panose="020B0400000000000000" pitchFamily="50" charset="-128"/>
            </a:endParaRPr>
          </a:p>
          <a:p>
            <a:pPr algn="ctr"/>
            <a:r>
              <a:rPr lang="ja-JP" altLang="en-US" sz="1200" dirty="0">
                <a:solidFill>
                  <a:schemeClr val="tx1"/>
                </a:solidFill>
                <a:latin typeface="BIZ UDPゴシック" panose="020B0400000000000000" pitchFamily="50" charset="-128"/>
                <a:ea typeface="BIZ UDPゴシック" panose="020B0400000000000000" pitchFamily="50" charset="-128"/>
              </a:rPr>
              <a:t>イノベーション</a:t>
            </a:r>
            <a:endParaRPr kumimoji="1" lang="en-US" altLang="ja-JP" sz="1200" dirty="0">
              <a:solidFill>
                <a:schemeClr val="tx1"/>
              </a:solidFill>
              <a:latin typeface="BIZ UDPゴシック" panose="020B0400000000000000" pitchFamily="50" charset="-128"/>
              <a:ea typeface="BIZ UDPゴシック" panose="020B0400000000000000" pitchFamily="50" charset="-128"/>
            </a:endParaRPr>
          </a:p>
          <a:p>
            <a:pPr algn="ctr"/>
            <a:endParaRPr lang="en-US" altLang="ja-JP" sz="400" dirty="0">
              <a:solidFill>
                <a:schemeClr val="tx1"/>
              </a:solidFill>
              <a:latin typeface="BIZ UDPゴシック" panose="020B0400000000000000" pitchFamily="50" charset="-128"/>
              <a:ea typeface="BIZ UDPゴシック" panose="020B0400000000000000" pitchFamily="50" charset="-128"/>
            </a:endParaRPr>
          </a:p>
          <a:p>
            <a:pPr algn="ctr"/>
            <a:r>
              <a:rPr lang="en-US" altLang="ja-JP" sz="1100" dirty="0">
                <a:solidFill>
                  <a:schemeClr val="tx1"/>
                </a:solidFill>
                <a:latin typeface="BIZ UDPゴシック" panose="020B0400000000000000" pitchFamily="50" charset="-128"/>
                <a:ea typeface="BIZ UDPゴシック" panose="020B0400000000000000" pitchFamily="50" charset="-128"/>
              </a:rPr>
              <a:t>64</a:t>
            </a:r>
            <a:r>
              <a:rPr kumimoji="1" lang="ja-JP" altLang="en-US" sz="1100" dirty="0">
                <a:solidFill>
                  <a:schemeClr val="tx1"/>
                </a:solidFill>
                <a:latin typeface="BIZ UDPゴシック" panose="020B0400000000000000" pitchFamily="50" charset="-128"/>
                <a:ea typeface="BIZ UDPゴシック" panose="020B0400000000000000" pitchFamily="50" charset="-128"/>
              </a:rPr>
              <a:t>項目</a:t>
            </a:r>
            <a:endParaRPr kumimoji="1" lang="en-US" altLang="ja-JP" sz="1100" dirty="0">
              <a:solidFill>
                <a:schemeClr val="tx1"/>
              </a:solidFill>
              <a:latin typeface="BIZ UDPゴシック" panose="020B0400000000000000" pitchFamily="50" charset="-128"/>
              <a:ea typeface="BIZ UDPゴシック" panose="020B0400000000000000" pitchFamily="50" charset="-128"/>
            </a:endParaRPr>
          </a:p>
          <a:p>
            <a:pPr algn="ctr"/>
            <a:r>
              <a:rPr lang="en-US" altLang="ja-JP" sz="1100" dirty="0">
                <a:solidFill>
                  <a:schemeClr val="tx1"/>
                </a:solidFill>
                <a:latin typeface="BIZ UDPゴシック" panose="020B0400000000000000" pitchFamily="50" charset="-128"/>
                <a:ea typeface="BIZ UDPゴシック" panose="020B0400000000000000" pitchFamily="50" charset="-128"/>
              </a:rPr>
              <a:t>[33%]</a:t>
            </a:r>
          </a:p>
          <a:p>
            <a:pPr algn="ctr"/>
            <a:endParaRPr kumimoji="1" lang="en-US" altLang="ja-JP" sz="400" dirty="0">
              <a:solidFill>
                <a:schemeClr val="tx1"/>
              </a:solidFill>
              <a:latin typeface="BIZ UDPゴシック" panose="020B0400000000000000" pitchFamily="50" charset="-128"/>
              <a:ea typeface="BIZ UDPゴシック" panose="020B0400000000000000" pitchFamily="50" charset="-128"/>
            </a:endParaRPr>
          </a:p>
          <a:p>
            <a:pPr algn="ctr"/>
            <a:r>
              <a:rPr kumimoji="1" lang="en-US" altLang="ja-JP" sz="1000" dirty="0">
                <a:solidFill>
                  <a:schemeClr val="tx1"/>
                </a:solidFill>
                <a:latin typeface="BIZ UDPゴシック" panose="020B0400000000000000" pitchFamily="50" charset="-128"/>
                <a:ea typeface="BIZ UDPゴシック" panose="020B0400000000000000" pitchFamily="50" charset="-128"/>
              </a:rPr>
              <a:t>(</a:t>
            </a:r>
            <a:r>
              <a:rPr kumimoji="1" lang="ja-JP" altLang="en-US" sz="1000" dirty="0">
                <a:solidFill>
                  <a:schemeClr val="tx1"/>
                </a:solidFill>
                <a:latin typeface="BIZ UDPゴシック" panose="020B0400000000000000" pitchFamily="50" charset="-128"/>
                <a:ea typeface="BIZ UDPゴシック" panose="020B0400000000000000" pitchFamily="50" charset="-128"/>
              </a:rPr>
              <a:t>うち府市共通</a:t>
            </a:r>
            <a:r>
              <a:rPr kumimoji="1" lang="en-US" altLang="ja-JP" sz="1000" dirty="0">
                <a:solidFill>
                  <a:schemeClr val="tx1"/>
                </a:solidFill>
                <a:latin typeface="BIZ UDPゴシック" panose="020B0400000000000000" pitchFamily="50" charset="-128"/>
                <a:ea typeface="BIZ UDPゴシック" panose="020B0400000000000000" pitchFamily="50" charset="-128"/>
              </a:rPr>
              <a:t>3)</a:t>
            </a:r>
            <a:endParaRPr kumimoji="1" lang="ja-JP" altLang="en-US" sz="1100" dirty="0">
              <a:solidFill>
                <a:schemeClr val="tx1"/>
              </a:solidFill>
              <a:latin typeface="BIZ UDPゴシック" panose="020B0400000000000000" pitchFamily="50" charset="-128"/>
              <a:ea typeface="BIZ UDPゴシック" panose="020B0400000000000000" pitchFamily="50" charset="-128"/>
            </a:endParaRPr>
          </a:p>
        </p:txBody>
      </p:sp>
      <p:sp>
        <p:nvSpPr>
          <p:cNvPr id="11" name="角丸四角形 10"/>
          <p:cNvSpPr/>
          <p:nvPr/>
        </p:nvSpPr>
        <p:spPr>
          <a:xfrm>
            <a:off x="361507" y="2985007"/>
            <a:ext cx="288000" cy="1332000"/>
          </a:xfrm>
          <a:prstGeom prst="roundRect">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chemeClr val="bg1"/>
                </a:solidFill>
                <a:latin typeface="BIZ UDPゴシック" panose="020B0400000000000000" pitchFamily="50" charset="-128"/>
                <a:ea typeface="BIZ UDPゴシック" panose="020B0400000000000000" pitchFamily="50" charset="-128"/>
              </a:rPr>
              <a:t>今後の布石</a:t>
            </a:r>
          </a:p>
        </p:txBody>
      </p:sp>
      <p:sp>
        <p:nvSpPr>
          <p:cNvPr id="12" name="角丸四角形 11"/>
          <p:cNvSpPr/>
          <p:nvPr/>
        </p:nvSpPr>
        <p:spPr>
          <a:xfrm>
            <a:off x="361507" y="4397741"/>
            <a:ext cx="288000" cy="1332000"/>
          </a:xfrm>
          <a:prstGeom prst="roundRect">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chemeClr val="bg1"/>
                </a:solidFill>
                <a:latin typeface="BIZ UDPゴシック" panose="020B0400000000000000" pitchFamily="50" charset="-128"/>
                <a:ea typeface="BIZ UDPゴシック" panose="020B0400000000000000" pitchFamily="50" charset="-128"/>
              </a:rPr>
              <a:t>問題の解決</a:t>
            </a:r>
          </a:p>
        </p:txBody>
      </p:sp>
      <p:sp>
        <p:nvSpPr>
          <p:cNvPr id="13" name="角丸四角形 12"/>
          <p:cNvSpPr/>
          <p:nvPr/>
        </p:nvSpPr>
        <p:spPr>
          <a:xfrm>
            <a:off x="687813" y="5806685"/>
            <a:ext cx="1080000" cy="324000"/>
          </a:xfrm>
          <a:prstGeom prst="roundRect">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1100" dirty="0">
                <a:solidFill>
                  <a:schemeClr val="bg1"/>
                </a:solidFill>
                <a:latin typeface="BIZ UDPゴシック" panose="020B0400000000000000" pitchFamily="50" charset="-128"/>
                <a:ea typeface="BIZ UDPゴシック" panose="020B0400000000000000" pitchFamily="50" charset="-128"/>
              </a:rPr>
              <a:t>行政主体の分野</a:t>
            </a:r>
          </a:p>
        </p:txBody>
      </p:sp>
      <p:sp>
        <p:nvSpPr>
          <p:cNvPr id="14" name="角丸四角形 13"/>
          <p:cNvSpPr/>
          <p:nvPr/>
        </p:nvSpPr>
        <p:spPr>
          <a:xfrm>
            <a:off x="1823305" y="5814175"/>
            <a:ext cx="1080000" cy="324000"/>
          </a:xfrm>
          <a:prstGeom prst="roundRect">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100" dirty="0">
                <a:solidFill>
                  <a:schemeClr val="bg1"/>
                </a:solidFill>
                <a:latin typeface="BIZ UDPゴシック" panose="020B0400000000000000" pitchFamily="50" charset="-128"/>
                <a:ea typeface="BIZ UDPゴシック" panose="020B0400000000000000" pitchFamily="50" charset="-128"/>
              </a:rPr>
              <a:t>社会</a:t>
            </a:r>
            <a:r>
              <a:rPr kumimoji="1" lang="ja-JP" altLang="en-US" sz="1100" dirty="0">
                <a:solidFill>
                  <a:schemeClr val="bg1"/>
                </a:solidFill>
                <a:latin typeface="BIZ UDPゴシック" panose="020B0400000000000000" pitchFamily="50" charset="-128"/>
                <a:ea typeface="BIZ UDPゴシック" panose="020B0400000000000000" pitchFamily="50" charset="-128"/>
              </a:rPr>
              <a:t>主体の分野</a:t>
            </a:r>
          </a:p>
        </p:txBody>
      </p:sp>
      <p:sp>
        <p:nvSpPr>
          <p:cNvPr id="42" name="正方形/長方形 41"/>
          <p:cNvSpPr/>
          <p:nvPr/>
        </p:nvSpPr>
        <p:spPr>
          <a:xfrm>
            <a:off x="6792772" y="2981307"/>
            <a:ext cx="2232000" cy="280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F0000"/>
              </a:solidFill>
              <a:latin typeface="BIZ UDPゴシック" panose="020B0400000000000000" pitchFamily="50" charset="-128"/>
              <a:ea typeface="BIZ UDPゴシック" panose="020B0400000000000000" pitchFamily="50" charset="-128"/>
            </a:endParaRPr>
          </a:p>
        </p:txBody>
      </p:sp>
      <p:sp>
        <p:nvSpPr>
          <p:cNvPr id="43" name="正方形/長方形 42"/>
          <p:cNvSpPr/>
          <p:nvPr/>
        </p:nvSpPr>
        <p:spPr>
          <a:xfrm>
            <a:off x="6840073" y="3016093"/>
            <a:ext cx="1044000" cy="1332000"/>
          </a:xfrm>
          <a:prstGeom prst="rect">
            <a:avLst/>
          </a:prstGeom>
          <a:solidFill>
            <a:srgbClr val="FFFF00"/>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en-US" altLang="ja-JP" sz="1200" b="1" dirty="0">
                <a:solidFill>
                  <a:schemeClr val="tx1"/>
                </a:solidFill>
                <a:latin typeface="BIZ UDPゴシック" panose="020B0400000000000000" pitchFamily="50" charset="-128"/>
                <a:ea typeface="BIZ UDPゴシック" panose="020B0400000000000000" pitchFamily="50" charset="-128"/>
              </a:rPr>
              <a:t>【C】</a:t>
            </a:r>
          </a:p>
          <a:p>
            <a:pPr algn="ctr"/>
            <a:r>
              <a:rPr kumimoji="1" lang="ja-JP" altLang="en-US" sz="1200" b="1" dirty="0">
                <a:solidFill>
                  <a:schemeClr val="tx1"/>
                </a:solidFill>
                <a:latin typeface="BIZ UDPゴシック" panose="020B0400000000000000" pitchFamily="50" charset="-128"/>
                <a:ea typeface="BIZ UDPゴシック" panose="020B0400000000000000" pitchFamily="50" charset="-128"/>
              </a:rPr>
              <a:t>インフラ戦略</a:t>
            </a:r>
            <a:endParaRPr kumimoji="1" lang="en-US" altLang="ja-JP" sz="1200" b="1" dirty="0">
              <a:solidFill>
                <a:schemeClr val="tx1"/>
              </a:solidFill>
              <a:latin typeface="BIZ UDPゴシック" panose="020B0400000000000000" pitchFamily="50" charset="-128"/>
              <a:ea typeface="BIZ UDPゴシック" panose="020B0400000000000000" pitchFamily="50" charset="-128"/>
            </a:endParaRPr>
          </a:p>
          <a:p>
            <a:pPr algn="ctr"/>
            <a:endParaRPr lang="en-US" altLang="ja-JP" sz="700" b="1" dirty="0">
              <a:solidFill>
                <a:schemeClr val="tx1"/>
              </a:solidFill>
              <a:latin typeface="BIZ UDPゴシック" panose="020B0400000000000000" pitchFamily="50" charset="-128"/>
              <a:ea typeface="BIZ UDPゴシック" panose="020B0400000000000000" pitchFamily="50" charset="-128"/>
            </a:endParaRPr>
          </a:p>
          <a:p>
            <a:pPr algn="ctr"/>
            <a:r>
              <a:rPr lang="en-US" altLang="ja-JP" sz="1100" b="1" dirty="0">
                <a:solidFill>
                  <a:schemeClr val="tx1"/>
                </a:solidFill>
                <a:latin typeface="BIZ UDPゴシック" panose="020B0400000000000000" pitchFamily="50" charset="-128"/>
                <a:ea typeface="BIZ UDPゴシック" panose="020B0400000000000000" pitchFamily="50" charset="-128"/>
              </a:rPr>
              <a:t>+2</a:t>
            </a:r>
            <a:r>
              <a:rPr kumimoji="1" lang="ja-JP" altLang="en-US" sz="1100" b="1" dirty="0">
                <a:solidFill>
                  <a:schemeClr val="tx1"/>
                </a:solidFill>
                <a:latin typeface="BIZ UDPゴシック" panose="020B0400000000000000" pitchFamily="50" charset="-128"/>
                <a:ea typeface="BIZ UDPゴシック" panose="020B0400000000000000" pitchFamily="50" charset="-128"/>
              </a:rPr>
              <a:t>項目</a:t>
            </a:r>
            <a:endParaRPr kumimoji="1" lang="en-US" altLang="ja-JP" sz="1100" b="1" dirty="0">
              <a:solidFill>
                <a:schemeClr val="tx1"/>
              </a:solidFill>
              <a:latin typeface="BIZ UDPゴシック" panose="020B0400000000000000" pitchFamily="50" charset="-128"/>
              <a:ea typeface="BIZ UDPゴシック" panose="020B0400000000000000" pitchFamily="50" charset="-128"/>
            </a:endParaRPr>
          </a:p>
          <a:p>
            <a:pPr algn="ctr"/>
            <a:r>
              <a:rPr lang="en-US" altLang="ja-JP" sz="1100" b="1" dirty="0">
                <a:solidFill>
                  <a:schemeClr val="tx1"/>
                </a:solidFill>
                <a:latin typeface="BIZ UDPゴシック" panose="020B0400000000000000" pitchFamily="50" charset="-128"/>
                <a:ea typeface="BIZ UDPゴシック" panose="020B0400000000000000" pitchFamily="50" charset="-128"/>
              </a:rPr>
              <a:t>[</a:t>
            </a:r>
            <a:r>
              <a:rPr lang="ja-JP" altLang="en-US" sz="1100" b="1" dirty="0">
                <a:solidFill>
                  <a:schemeClr val="tx1"/>
                </a:solidFill>
                <a:latin typeface="BIZ UDPゴシック" panose="020B0400000000000000" pitchFamily="50" charset="-128"/>
                <a:ea typeface="BIZ UDPゴシック" panose="020B0400000000000000" pitchFamily="50" charset="-128"/>
              </a:rPr>
              <a:t>▲２</a:t>
            </a:r>
            <a:r>
              <a:rPr lang="en-US" altLang="ja-JP" sz="1100" b="1" dirty="0">
                <a:solidFill>
                  <a:schemeClr val="tx1"/>
                </a:solidFill>
                <a:latin typeface="BIZ UDPゴシック" panose="020B0400000000000000" pitchFamily="50" charset="-128"/>
                <a:ea typeface="BIZ UDPゴシック" panose="020B0400000000000000" pitchFamily="50" charset="-128"/>
              </a:rPr>
              <a:t>%]</a:t>
            </a:r>
          </a:p>
          <a:p>
            <a:pPr algn="ctr"/>
            <a:endParaRPr lang="en-US" altLang="ja-JP" sz="1000" b="1" dirty="0">
              <a:solidFill>
                <a:schemeClr val="tx1"/>
              </a:solidFill>
              <a:latin typeface="BIZ UDPゴシック" panose="020B0400000000000000" pitchFamily="50" charset="-128"/>
              <a:ea typeface="BIZ UDPゴシック" panose="020B0400000000000000" pitchFamily="50" charset="-128"/>
            </a:endParaRPr>
          </a:p>
          <a:p>
            <a:pPr algn="ctr"/>
            <a:r>
              <a:rPr lang="ja-JP" altLang="en-US" sz="1000" dirty="0">
                <a:solidFill>
                  <a:schemeClr val="tx1"/>
                </a:solidFill>
                <a:latin typeface="BIZ UDPゴシック" panose="020B0400000000000000" pitchFamily="50" charset="-128"/>
                <a:ea typeface="BIZ UDPゴシック" panose="020B0400000000000000" pitchFamily="50" charset="-128"/>
              </a:rPr>
              <a:t>（府市共通＋１）</a:t>
            </a:r>
            <a:endParaRPr lang="en-US" altLang="ja-JP" sz="1000" dirty="0">
              <a:solidFill>
                <a:schemeClr val="tx1"/>
              </a:solidFill>
              <a:latin typeface="BIZ UDPゴシック" panose="020B0400000000000000" pitchFamily="50" charset="-128"/>
              <a:ea typeface="BIZ UDPゴシック" panose="020B0400000000000000" pitchFamily="50" charset="-128"/>
            </a:endParaRPr>
          </a:p>
          <a:p>
            <a:pPr algn="ctr"/>
            <a:endParaRPr kumimoji="1" lang="en-US" altLang="ja-JP" sz="1000" dirty="0">
              <a:solidFill>
                <a:schemeClr val="tx1"/>
              </a:solidFill>
              <a:latin typeface="BIZ UDPゴシック" panose="020B0400000000000000" pitchFamily="50" charset="-128"/>
              <a:ea typeface="BIZ UDPゴシック" panose="020B0400000000000000" pitchFamily="50" charset="-128"/>
            </a:endParaRPr>
          </a:p>
        </p:txBody>
      </p:sp>
      <p:sp>
        <p:nvSpPr>
          <p:cNvPr id="44" name="正方形/長方形 43"/>
          <p:cNvSpPr/>
          <p:nvPr/>
        </p:nvSpPr>
        <p:spPr>
          <a:xfrm>
            <a:off x="7934167" y="3016093"/>
            <a:ext cx="1044000" cy="1332000"/>
          </a:xfrm>
          <a:prstGeom prst="rect">
            <a:avLst/>
          </a:prstGeom>
          <a:solidFill>
            <a:srgbClr val="FFFF00"/>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en-US" altLang="ja-JP" sz="1200" b="1" dirty="0">
                <a:solidFill>
                  <a:schemeClr val="tx1"/>
                </a:solidFill>
                <a:latin typeface="BIZ UDPゴシック" panose="020B0400000000000000" pitchFamily="50" charset="-128"/>
                <a:ea typeface="BIZ UDPゴシック" panose="020B0400000000000000" pitchFamily="50" charset="-128"/>
              </a:rPr>
              <a:t>【D】</a:t>
            </a:r>
          </a:p>
          <a:p>
            <a:pPr algn="ctr"/>
            <a:r>
              <a:rPr lang="ja-JP" altLang="en-US" sz="1200" b="1" dirty="0">
                <a:solidFill>
                  <a:schemeClr val="tx1"/>
                </a:solidFill>
                <a:latin typeface="BIZ UDPゴシック" panose="020B0400000000000000" pitchFamily="50" charset="-128"/>
                <a:ea typeface="BIZ UDPゴシック" panose="020B0400000000000000" pitchFamily="50" charset="-128"/>
              </a:rPr>
              <a:t>成長</a:t>
            </a:r>
            <a:r>
              <a:rPr kumimoji="1" lang="ja-JP" altLang="en-US" sz="1200" b="1" dirty="0">
                <a:solidFill>
                  <a:schemeClr val="tx1"/>
                </a:solidFill>
                <a:latin typeface="BIZ UDPゴシック" panose="020B0400000000000000" pitchFamily="50" charset="-128"/>
                <a:ea typeface="BIZ UDPゴシック" panose="020B0400000000000000" pitchFamily="50" charset="-128"/>
              </a:rPr>
              <a:t>戦略</a:t>
            </a:r>
            <a:endParaRPr kumimoji="1" lang="en-US" altLang="ja-JP" sz="1200" b="1" dirty="0">
              <a:solidFill>
                <a:schemeClr val="tx1"/>
              </a:solidFill>
              <a:latin typeface="BIZ UDPゴシック" panose="020B0400000000000000" pitchFamily="50" charset="-128"/>
              <a:ea typeface="BIZ UDPゴシック" panose="020B0400000000000000" pitchFamily="50" charset="-128"/>
            </a:endParaRPr>
          </a:p>
          <a:p>
            <a:pPr algn="ctr"/>
            <a:endParaRPr lang="en-US" altLang="ja-JP" sz="700" b="1" dirty="0">
              <a:solidFill>
                <a:schemeClr val="tx1"/>
              </a:solidFill>
              <a:latin typeface="BIZ UDPゴシック" panose="020B0400000000000000" pitchFamily="50" charset="-128"/>
              <a:ea typeface="BIZ UDPゴシック" panose="020B0400000000000000" pitchFamily="50" charset="-128"/>
            </a:endParaRPr>
          </a:p>
          <a:p>
            <a:pPr algn="ctr"/>
            <a:r>
              <a:rPr lang="en-US" altLang="ja-JP" sz="1100" b="1" dirty="0">
                <a:solidFill>
                  <a:schemeClr val="tx1"/>
                </a:solidFill>
                <a:latin typeface="BIZ UDPゴシック" panose="020B0400000000000000" pitchFamily="50" charset="-128"/>
                <a:ea typeface="BIZ UDPゴシック" panose="020B0400000000000000" pitchFamily="50" charset="-128"/>
              </a:rPr>
              <a:t>+14</a:t>
            </a:r>
            <a:r>
              <a:rPr kumimoji="1" lang="ja-JP" altLang="en-US" sz="1100" b="1" dirty="0">
                <a:solidFill>
                  <a:schemeClr val="tx1"/>
                </a:solidFill>
                <a:latin typeface="BIZ UDPゴシック" panose="020B0400000000000000" pitchFamily="50" charset="-128"/>
                <a:ea typeface="BIZ UDPゴシック" panose="020B0400000000000000" pitchFamily="50" charset="-128"/>
              </a:rPr>
              <a:t>項目</a:t>
            </a:r>
            <a:endParaRPr kumimoji="1" lang="en-US" altLang="ja-JP" sz="1100" b="1" dirty="0">
              <a:solidFill>
                <a:schemeClr val="tx1"/>
              </a:solidFill>
              <a:latin typeface="BIZ UDPゴシック" panose="020B0400000000000000" pitchFamily="50" charset="-128"/>
              <a:ea typeface="BIZ UDPゴシック" panose="020B0400000000000000" pitchFamily="50" charset="-128"/>
            </a:endParaRPr>
          </a:p>
          <a:p>
            <a:pPr algn="ctr"/>
            <a:r>
              <a:rPr lang="en-US" altLang="ja-JP" sz="1100" b="1" dirty="0">
                <a:solidFill>
                  <a:schemeClr val="tx1"/>
                </a:solidFill>
                <a:latin typeface="BIZ UDPゴシック" panose="020B0400000000000000" pitchFamily="50" charset="-128"/>
                <a:ea typeface="BIZ UDPゴシック" panose="020B0400000000000000" pitchFamily="50" charset="-128"/>
              </a:rPr>
              <a:t>[</a:t>
            </a:r>
            <a:r>
              <a:rPr lang="ja-JP" altLang="en-US" sz="1100" b="1" dirty="0">
                <a:solidFill>
                  <a:schemeClr val="tx1"/>
                </a:solidFill>
                <a:latin typeface="BIZ UDPゴシック" panose="020B0400000000000000" pitchFamily="50" charset="-128"/>
                <a:ea typeface="BIZ UDPゴシック" panose="020B0400000000000000" pitchFamily="50" charset="-128"/>
              </a:rPr>
              <a:t>＋３</a:t>
            </a:r>
            <a:r>
              <a:rPr lang="en-US" altLang="ja-JP" sz="1100" b="1" dirty="0">
                <a:solidFill>
                  <a:schemeClr val="tx1"/>
                </a:solidFill>
                <a:latin typeface="BIZ UDPゴシック" panose="020B0400000000000000" pitchFamily="50" charset="-128"/>
                <a:ea typeface="BIZ UDPゴシック" panose="020B0400000000000000" pitchFamily="50" charset="-128"/>
              </a:rPr>
              <a:t>%]</a:t>
            </a:r>
          </a:p>
          <a:p>
            <a:pPr algn="ctr"/>
            <a:endParaRPr kumimoji="1" lang="en-US" altLang="ja-JP" sz="600" b="1" dirty="0">
              <a:solidFill>
                <a:schemeClr val="tx1"/>
              </a:solidFill>
              <a:latin typeface="BIZ UDPゴシック" panose="020B0400000000000000" pitchFamily="50" charset="-128"/>
              <a:ea typeface="BIZ UDPゴシック" panose="020B0400000000000000" pitchFamily="50" charset="-128"/>
            </a:endParaRPr>
          </a:p>
          <a:p>
            <a:pPr algn="ctr"/>
            <a:r>
              <a:rPr kumimoji="1" lang="en-US" altLang="ja-JP" sz="1000" dirty="0">
                <a:solidFill>
                  <a:schemeClr val="tx1"/>
                </a:solidFill>
                <a:latin typeface="BIZ UDPゴシック" panose="020B0400000000000000" pitchFamily="50" charset="-128"/>
                <a:ea typeface="BIZ UDPゴシック" panose="020B0400000000000000" pitchFamily="50" charset="-128"/>
              </a:rPr>
              <a:t>(</a:t>
            </a:r>
            <a:r>
              <a:rPr kumimoji="1" lang="ja-JP" altLang="en-US" sz="1000" dirty="0">
                <a:solidFill>
                  <a:schemeClr val="tx1"/>
                </a:solidFill>
                <a:latin typeface="BIZ UDPゴシック" panose="020B0400000000000000" pitchFamily="50" charset="-128"/>
                <a:ea typeface="BIZ UDPゴシック" panose="020B0400000000000000" pitchFamily="50" charset="-128"/>
              </a:rPr>
              <a:t>府市共通</a:t>
            </a:r>
            <a:r>
              <a:rPr kumimoji="1" lang="en-US" altLang="ja-JP" sz="1000" dirty="0">
                <a:solidFill>
                  <a:schemeClr val="tx1"/>
                </a:solidFill>
                <a:latin typeface="BIZ UDPゴシック" panose="020B0400000000000000" pitchFamily="50" charset="-128"/>
                <a:ea typeface="BIZ UDPゴシック" panose="020B0400000000000000" pitchFamily="50" charset="-128"/>
              </a:rPr>
              <a:t>+</a:t>
            </a:r>
            <a:r>
              <a:rPr lang="ja-JP" altLang="en-US" sz="1000" dirty="0">
                <a:solidFill>
                  <a:schemeClr val="tx1"/>
                </a:solidFill>
                <a:latin typeface="BIZ UDPゴシック" panose="020B0400000000000000" pitchFamily="50" charset="-128"/>
                <a:ea typeface="BIZ UDPゴシック" panose="020B0400000000000000" pitchFamily="50" charset="-128"/>
              </a:rPr>
              <a:t>６</a:t>
            </a:r>
            <a:r>
              <a:rPr kumimoji="1" lang="en-US" altLang="ja-JP" sz="1000" dirty="0">
                <a:solidFill>
                  <a:schemeClr val="tx1"/>
                </a:solidFill>
                <a:latin typeface="BIZ UDPゴシック" panose="020B0400000000000000" pitchFamily="50" charset="-128"/>
                <a:ea typeface="BIZ UDPゴシック" panose="020B0400000000000000" pitchFamily="50" charset="-128"/>
              </a:rPr>
              <a:t>)</a:t>
            </a:r>
          </a:p>
          <a:p>
            <a:pPr algn="ctr"/>
            <a:endParaRPr kumimoji="1" lang="ja-JP" altLang="en-US" sz="1100" dirty="0">
              <a:solidFill>
                <a:schemeClr val="tx1"/>
              </a:solidFill>
              <a:latin typeface="BIZ UDPゴシック" panose="020B0400000000000000" pitchFamily="50" charset="-128"/>
              <a:ea typeface="BIZ UDPゴシック" panose="020B0400000000000000" pitchFamily="50" charset="-128"/>
            </a:endParaRPr>
          </a:p>
        </p:txBody>
      </p:sp>
      <p:sp>
        <p:nvSpPr>
          <p:cNvPr id="45" name="正方形/長方形 44"/>
          <p:cNvSpPr/>
          <p:nvPr/>
        </p:nvSpPr>
        <p:spPr>
          <a:xfrm>
            <a:off x="6840073" y="4397741"/>
            <a:ext cx="1044000" cy="1332000"/>
          </a:xfrm>
          <a:prstGeom prst="rect">
            <a:avLst/>
          </a:prstGeom>
          <a:solidFill>
            <a:srgbClr val="FFFF00"/>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kumimoji="1" lang="en-US" altLang="ja-JP" sz="1100" b="1" dirty="0">
              <a:solidFill>
                <a:schemeClr val="tx1"/>
              </a:solidFill>
              <a:latin typeface="BIZ UDPゴシック" panose="020B0400000000000000" pitchFamily="50" charset="-128"/>
              <a:ea typeface="BIZ UDPゴシック" panose="020B0400000000000000" pitchFamily="50" charset="-128"/>
            </a:endParaRPr>
          </a:p>
          <a:p>
            <a:pPr algn="ctr"/>
            <a:r>
              <a:rPr kumimoji="1" lang="en-US" altLang="ja-JP" sz="1200" b="1" dirty="0">
                <a:solidFill>
                  <a:schemeClr val="tx1"/>
                </a:solidFill>
                <a:latin typeface="BIZ UDPゴシック" panose="020B0400000000000000" pitchFamily="50" charset="-128"/>
                <a:ea typeface="BIZ UDPゴシック" panose="020B0400000000000000" pitchFamily="50" charset="-128"/>
              </a:rPr>
              <a:t>【A】</a:t>
            </a:r>
          </a:p>
          <a:p>
            <a:pPr algn="ctr"/>
            <a:r>
              <a:rPr kumimoji="1" lang="ja-JP" altLang="en-US" sz="1200" b="1" dirty="0">
                <a:solidFill>
                  <a:schemeClr val="tx1"/>
                </a:solidFill>
                <a:latin typeface="BIZ UDPゴシック" panose="020B0400000000000000" pitchFamily="50" charset="-128"/>
                <a:ea typeface="BIZ UDPゴシック" panose="020B0400000000000000" pitchFamily="50" charset="-128"/>
              </a:rPr>
              <a:t>いわゆる</a:t>
            </a:r>
            <a:endParaRPr kumimoji="1" lang="en-US" altLang="ja-JP" sz="1200" b="1" dirty="0">
              <a:solidFill>
                <a:schemeClr val="tx1"/>
              </a:solidFill>
              <a:latin typeface="BIZ UDPゴシック" panose="020B0400000000000000" pitchFamily="50" charset="-128"/>
              <a:ea typeface="BIZ UDPゴシック" panose="020B0400000000000000" pitchFamily="50" charset="-128"/>
            </a:endParaRPr>
          </a:p>
          <a:p>
            <a:pPr algn="ctr"/>
            <a:r>
              <a:rPr lang="ja-JP" altLang="en-US" sz="1200" b="1" dirty="0">
                <a:solidFill>
                  <a:schemeClr val="tx1"/>
                </a:solidFill>
                <a:latin typeface="BIZ UDPゴシック" panose="020B0400000000000000" pitchFamily="50" charset="-128"/>
                <a:ea typeface="BIZ UDPゴシック" panose="020B0400000000000000" pitchFamily="50" charset="-128"/>
              </a:rPr>
              <a:t>行政改革</a:t>
            </a:r>
            <a:endParaRPr kumimoji="1" lang="en-US" altLang="ja-JP" sz="1200" b="1" dirty="0">
              <a:solidFill>
                <a:schemeClr val="tx1"/>
              </a:solidFill>
              <a:latin typeface="BIZ UDPゴシック" panose="020B0400000000000000" pitchFamily="50" charset="-128"/>
              <a:ea typeface="BIZ UDPゴシック" panose="020B0400000000000000" pitchFamily="50" charset="-128"/>
            </a:endParaRPr>
          </a:p>
          <a:p>
            <a:pPr algn="ctr"/>
            <a:endParaRPr lang="en-US" altLang="ja-JP" sz="400" b="1" dirty="0">
              <a:solidFill>
                <a:schemeClr val="tx1"/>
              </a:solidFill>
              <a:latin typeface="BIZ UDPゴシック" panose="020B0400000000000000" pitchFamily="50" charset="-128"/>
              <a:ea typeface="BIZ UDPゴシック" panose="020B0400000000000000" pitchFamily="50" charset="-128"/>
            </a:endParaRPr>
          </a:p>
          <a:p>
            <a:pPr algn="ctr"/>
            <a:r>
              <a:rPr lang="en-US" altLang="ja-JP" sz="1100" b="1" dirty="0">
                <a:solidFill>
                  <a:schemeClr val="tx1"/>
                </a:solidFill>
                <a:latin typeface="BIZ UDPゴシック" panose="020B0400000000000000" pitchFamily="50" charset="-128"/>
                <a:ea typeface="BIZ UDPゴシック" panose="020B0400000000000000" pitchFamily="50" charset="-128"/>
              </a:rPr>
              <a:t>+11</a:t>
            </a:r>
            <a:r>
              <a:rPr kumimoji="1" lang="ja-JP" altLang="en-US" sz="1100" b="1" dirty="0">
                <a:solidFill>
                  <a:schemeClr val="tx1"/>
                </a:solidFill>
                <a:latin typeface="BIZ UDPゴシック" panose="020B0400000000000000" pitchFamily="50" charset="-128"/>
                <a:ea typeface="BIZ UDPゴシック" panose="020B0400000000000000" pitchFamily="50" charset="-128"/>
              </a:rPr>
              <a:t>項目</a:t>
            </a:r>
            <a:endParaRPr kumimoji="1" lang="en-US" altLang="ja-JP" sz="1100" b="1" dirty="0">
              <a:solidFill>
                <a:schemeClr val="tx1"/>
              </a:solidFill>
              <a:latin typeface="BIZ UDPゴシック" panose="020B0400000000000000" pitchFamily="50" charset="-128"/>
              <a:ea typeface="BIZ UDPゴシック" panose="020B0400000000000000" pitchFamily="50" charset="-128"/>
            </a:endParaRPr>
          </a:p>
          <a:p>
            <a:pPr algn="ctr"/>
            <a:r>
              <a:rPr lang="en-US" altLang="ja-JP" sz="1100" b="1" dirty="0">
                <a:solidFill>
                  <a:schemeClr val="tx1"/>
                </a:solidFill>
                <a:latin typeface="BIZ UDPゴシック" panose="020B0400000000000000" pitchFamily="50" charset="-128"/>
                <a:ea typeface="BIZ UDPゴシック" panose="020B0400000000000000" pitchFamily="50" charset="-128"/>
              </a:rPr>
              <a:t>[</a:t>
            </a:r>
            <a:r>
              <a:rPr lang="ja-JP" altLang="en-US" sz="1100" b="1" dirty="0">
                <a:solidFill>
                  <a:schemeClr val="tx1"/>
                </a:solidFill>
                <a:latin typeface="BIZ UDPゴシック" panose="020B0400000000000000" pitchFamily="50" charset="-128"/>
                <a:ea typeface="BIZ UDPゴシック" panose="020B0400000000000000" pitchFamily="50" charset="-128"/>
              </a:rPr>
              <a:t>▲５</a:t>
            </a:r>
            <a:r>
              <a:rPr lang="en-US" altLang="ja-JP" sz="1100" b="1" dirty="0">
                <a:solidFill>
                  <a:schemeClr val="tx1"/>
                </a:solidFill>
                <a:latin typeface="BIZ UDPゴシック" panose="020B0400000000000000" pitchFamily="50" charset="-128"/>
                <a:ea typeface="BIZ UDPゴシック" panose="020B0400000000000000" pitchFamily="50" charset="-128"/>
              </a:rPr>
              <a:t>%]</a:t>
            </a:r>
          </a:p>
          <a:p>
            <a:pPr algn="ctr"/>
            <a:endParaRPr kumimoji="1" lang="en-US" altLang="ja-JP" sz="400" b="1" dirty="0">
              <a:solidFill>
                <a:schemeClr val="tx1"/>
              </a:solidFill>
              <a:latin typeface="BIZ UDPゴシック" panose="020B0400000000000000" pitchFamily="50" charset="-128"/>
              <a:ea typeface="BIZ UDPゴシック" panose="020B0400000000000000" pitchFamily="50" charset="-128"/>
            </a:endParaRPr>
          </a:p>
          <a:p>
            <a:pPr algn="ctr"/>
            <a:endParaRPr kumimoji="1" lang="ja-JP" altLang="en-US" sz="1100" dirty="0">
              <a:solidFill>
                <a:schemeClr val="tx1"/>
              </a:solidFill>
              <a:latin typeface="BIZ UDPゴシック" panose="020B0400000000000000" pitchFamily="50" charset="-128"/>
              <a:ea typeface="BIZ UDPゴシック" panose="020B0400000000000000" pitchFamily="50" charset="-128"/>
            </a:endParaRPr>
          </a:p>
        </p:txBody>
      </p:sp>
      <p:sp>
        <p:nvSpPr>
          <p:cNvPr id="46" name="正方形/長方形 45"/>
          <p:cNvSpPr/>
          <p:nvPr/>
        </p:nvSpPr>
        <p:spPr>
          <a:xfrm>
            <a:off x="7934167" y="4397741"/>
            <a:ext cx="1044000" cy="1332000"/>
          </a:xfrm>
          <a:prstGeom prst="rect">
            <a:avLst/>
          </a:prstGeom>
          <a:solidFill>
            <a:srgbClr val="FFFF00"/>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kumimoji="1" lang="en-US" altLang="ja-JP" sz="1100" b="1" dirty="0">
              <a:solidFill>
                <a:schemeClr val="tx1"/>
              </a:solidFill>
              <a:latin typeface="BIZ UDPゴシック" panose="020B0400000000000000" pitchFamily="50" charset="-128"/>
              <a:ea typeface="BIZ UDPゴシック" panose="020B0400000000000000" pitchFamily="50" charset="-128"/>
            </a:endParaRPr>
          </a:p>
          <a:p>
            <a:pPr algn="ctr"/>
            <a:r>
              <a:rPr kumimoji="1" lang="en-US" altLang="ja-JP" sz="1200" b="1" dirty="0">
                <a:solidFill>
                  <a:schemeClr val="tx1"/>
                </a:solidFill>
                <a:latin typeface="BIZ UDPゴシック" panose="020B0400000000000000" pitchFamily="50" charset="-128"/>
                <a:ea typeface="BIZ UDPゴシック" panose="020B0400000000000000" pitchFamily="50" charset="-128"/>
              </a:rPr>
              <a:t>【B】</a:t>
            </a:r>
          </a:p>
          <a:p>
            <a:pPr algn="ctr"/>
            <a:r>
              <a:rPr lang="ja-JP" altLang="en-US" sz="1200" b="1" dirty="0">
                <a:solidFill>
                  <a:schemeClr val="tx1"/>
                </a:solidFill>
                <a:latin typeface="BIZ UDPゴシック" panose="020B0400000000000000" pitchFamily="50" charset="-128"/>
                <a:ea typeface="BIZ UDPゴシック" panose="020B0400000000000000" pitchFamily="50" charset="-128"/>
              </a:rPr>
              <a:t>社会政策の</a:t>
            </a:r>
            <a:endParaRPr lang="en-US" altLang="ja-JP" sz="1200" b="1" dirty="0">
              <a:solidFill>
                <a:schemeClr val="tx1"/>
              </a:solidFill>
              <a:latin typeface="BIZ UDPゴシック" panose="020B0400000000000000" pitchFamily="50" charset="-128"/>
              <a:ea typeface="BIZ UDPゴシック" panose="020B0400000000000000" pitchFamily="50" charset="-128"/>
            </a:endParaRPr>
          </a:p>
          <a:p>
            <a:pPr algn="ctr"/>
            <a:r>
              <a:rPr lang="ja-JP" altLang="en-US" sz="1200" b="1" dirty="0">
                <a:solidFill>
                  <a:schemeClr val="tx1"/>
                </a:solidFill>
                <a:latin typeface="BIZ UDPゴシック" panose="020B0400000000000000" pitchFamily="50" charset="-128"/>
                <a:ea typeface="BIZ UDPゴシック" panose="020B0400000000000000" pitchFamily="50" charset="-128"/>
              </a:rPr>
              <a:t>イノベーション</a:t>
            </a:r>
            <a:endParaRPr kumimoji="1" lang="en-US" altLang="ja-JP" sz="1200" b="1" dirty="0">
              <a:solidFill>
                <a:schemeClr val="tx1"/>
              </a:solidFill>
              <a:latin typeface="BIZ UDPゴシック" panose="020B0400000000000000" pitchFamily="50" charset="-128"/>
              <a:ea typeface="BIZ UDPゴシック" panose="020B0400000000000000" pitchFamily="50" charset="-128"/>
            </a:endParaRPr>
          </a:p>
          <a:p>
            <a:pPr algn="ctr"/>
            <a:endParaRPr lang="en-US" altLang="ja-JP" sz="400" b="1" dirty="0">
              <a:solidFill>
                <a:schemeClr val="tx1"/>
              </a:solidFill>
              <a:latin typeface="BIZ UDPゴシック" panose="020B0400000000000000" pitchFamily="50" charset="-128"/>
              <a:ea typeface="BIZ UDPゴシック" panose="020B0400000000000000" pitchFamily="50" charset="-128"/>
            </a:endParaRPr>
          </a:p>
          <a:p>
            <a:pPr algn="ctr"/>
            <a:r>
              <a:rPr lang="en-US" altLang="ja-JP" sz="1100" b="1" dirty="0">
                <a:solidFill>
                  <a:schemeClr val="tx1"/>
                </a:solidFill>
                <a:latin typeface="BIZ UDPゴシック" panose="020B0400000000000000" pitchFamily="50" charset="-128"/>
                <a:ea typeface="BIZ UDPゴシック" panose="020B0400000000000000" pitchFamily="50" charset="-128"/>
              </a:rPr>
              <a:t>+28</a:t>
            </a:r>
            <a:r>
              <a:rPr kumimoji="1" lang="ja-JP" altLang="en-US" sz="1100" b="1" dirty="0">
                <a:solidFill>
                  <a:schemeClr val="tx1"/>
                </a:solidFill>
                <a:latin typeface="BIZ UDPゴシック" panose="020B0400000000000000" pitchFamily="50" charset="-128"/>
                <a:ea typeface="BIZ UDPゴシック" panose="020B0400000000000000" pitchFamily="50" charset="-128"/>
              </a:rPr>
              <a:t>項目</a:t>
            </a:r>
            <a:endParaRPr kumimoji="1" lang="en-US" altLang="ja-JP" sz="1100" b="1" dirty="0">
              <a:solidFill>
                <a:schemeClr val="tx1"/>
              </a:solidFill>
              <a:latin typeface="BIZ UDPゴシック" panose="020B0400000000000000" pitchFamily="50" charset="-128"/>
              <a:ea typeface="BIZ UDPゴシック" panose="020B0400000000000000" pitchFamily="50" charset="-128"/>
            </a:endParaRPr>
          </a:p>
          <a:p>
            <a:pPr algn="ctr"/>
            <a:r>
              <a:rPr lang="en-US" altLang="ja-JP" sz="1100" b="1" dirty="0">
                <a:solidFill>
                  <a:schemeClr val="tx1"/>
                </a:solidFill>
                <a:latin typeface="BIZ UDPゴシック" panose="020B0400000000000000" pitchFamily="50" charset="-128"/>
                <a:ea typeface="BIZ UDPゴシック" panose="020B0400000000000000" pitchFamily="50" charset="-128"/>
              </a:rPr>
              <a:t>[+</a:t>
            </a:r>
            <a:r>
              <a:rPr lang="ja-JP" altLang="en-US" sz="1100" b="1" dirty="0">
                <a:solidFill>
                  <a:schemeClr val="tx1"/>
                </a:solidFill>
                <a:latin typeface="BIZ UDPゴシック" panose="020B0400000000000000" pitchFamily="50" charset="-128"/>
                <a:ea typeface="BIZ UDPゴシック" panose="020B0400000000000000" pitchFamily="50" charset="-128"/>
              </a:rPr>
              <a:t>４</a:t>
            </a:r>
            <a:r>
              <a:rPr lang="en-US" altLang="ja-JP" sz="1100" b="1" dirty="0">
                <a:solidFill>
                  <a:schemeClr val="tx1"/>
                </a:solidFill>
                <a:latin typeface="BIZ UDPゴシック" panose="020B0400000000000000" pitchFamily="50" charset="-128"/>
                <a:ea typeface="BIZ UDPゴシック" panose="020B0400000000000000" pitchFamily="50" charset="-128"/>
              </a:rPr>
              <a:t>%]</a:t>
            </a:r>
          </a:p>
          <a:p>
            <a:pPr algn="ctr"/>
            <a:endParaRPr kumimoji="1" lang="en-US" altLang="ja-JP" sz="400" b="1" dirty="0">
              <a:solidFill>
                <a:schemeClr val="tx1"/>
              </a:solidFill>
              <a:latin typeface="BIZ UDPゴシック" panose="020B0400000000000000" pitchFamily="50" charset="-128"/>
              <a:ea typeface="BIZ UDPゴシック" panose="020B0400000000000000" pitchFamily="50" charset="-128"/>
            </a:endParaRPr>
          </a:p>
          <a:p>
            <a:pPr algn="ctr"/>
            <a:endParaRPr kumimoji="1" lang="ja-JP" altLang="en-US" sz="1100" dirty="0">
              <a:solidFill>
                <a:schemeClr val="tx1"/>
              </a:solidFill>
              <a:latin typeface="BIZ UDPゴシック" panose="020B0400000000000000" pitchFamily="50" charset="-128"/>
              <a:ea typeface="BIZ UDPゴシック" panose="020B0400000000000000" pitchFamily="50" charset="-128"/>
            </a:endParaRPr>
          </a:p>
        </p:txBody>
      </p:sp>
      <p:sp>
        <p:nvSpPr>
          <p:cNvPr id="47" name="角丸四角形 46"/>
          <p:cNvSpPr/>
          <p:nvPr/>
        </p:nvSpPr>
        <p:spPr>
          <a:xfrm>
            <a:off x="6477982" y="3002445"/>
            <a:ext cx="288000" cy="1332000"/>
          </a:xfrm>
          <a:prstGeom prst="roundRect">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bg1"/>
                </a:solidFill>
                <a:latin typeface="BIZ UDPゴシック" panose="020B0400000000000000" pitchFamily="50" charset="-128"/>
                <a:ea typeface="BIZ UDPゴシック" panose="020B0400000000000000" pitchFamily="50" charset="-128"/>
              </a:rPr>
              <a:t>今後の布石</a:t>
            </a:r>
          </a:p>
        </p:txBody>
      </p:sp>
      <p:sp>
        <p:nvSpPr>
          <p:cNvPr id="48" name="角丸四角形 47"/>
          <p:cNvSpPr/>
          <p:nvPr/>
        </p:nvSpPr>
        <p:spPr>
          <a:xfrm>
            <a:off x="6477982" y="4415179"/>
            <a:ext cx="288000" cy="1332000"/>
          </a:xfrm>
          <a:prstGeom prst="roundRect">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bg1"/>
                </a:solidFill>
                <a:latin typeface="BIZ UDPゴシック" panose="020B0400000000000000" pitchFamily="50" charset="-128"/>
                <a:ea typeface="BIZ UDPゴシック" panose="020B0400000000000000" pitchFamily="50" charset="-128"/>
              </a:rPr>
              <a:t>問題の解決</a:t>
            </a:r>
          </a:p>
        </p:txBody>
      </p:sp>
      <p:sp>
        <p:nvSpPr>
          <p:cNvPr id="49" name="角丸四角形 48"/>
          <p:cNvSpPr/>
          <p:nvPr/>
        </p:nvSpPr>
        <p:spPr>
          <a:xfrm>
            <a:off x="6804288" y="5824123"/>
            <a:ext cx="1080000" cy="324000"/>
          </a:xfrm>
          <a:prstGeom prst="roundRect">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1100" b="1" dirty="0">
                <a:solidFill>
                  <a:schemeClr val="bg1"/>
                </a:solidFill>
                <a:latin typeface="BIZ UDPゴシック" panose="020B0400000000000000" pitchFamily="50" charset="-128"/>
                <a:ea typeface="BIZ UDPゴシック" panose="020B0400000000000000" pitchFamily="50" charset="-128"/>
              </a:rPr>
              <a:t>行政主体の分野</a:t>
            </a:r>
          </a:p>
        </p:txBody>
      </p:sp>
      <p:sp>
        <p:nvSpPr>
          <p:cNvPr id="50" name="角丸四角形 49"/>
          <p:cNvSpPr/>
          <p:nvPr/>
        </p:nvSpPr>
        <p:spPr>
          <a:xfrm>
            <a:off x="7939780" y="5831613"/>
            <a:ext cx="1080000" cy="324000"/>
          </a:xfrm>
          <a:prstGeom prst="roundRect">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100" b="1" dirty="0">
                <a:solidFill>
                  <a:schemeClr val="bg1"/>
                </a:solidFill>
                <a:latin typeface="BIZ UDPゴシック" panose="020B0400000000000000" pitchFamily="50" charset="-128"/>
                <a:ea typeface="BIZ UDPゴシック" panose="020B0400000000000000" pitchFamily="50" charset="-128"/>
              </a:rPr>
              <a:t>社会</a:t>
            </a:r>
            <a:r>
              <a:rPr kumimoji="1" lang="ja-JP" altLang="en-US" sz="1100" b="1" dirty="0">
                <a:solidFill>
                  <a:schemeClr val="bg1"/>
                </a:solidFill>
                <a:latin typeface="BIZ UDPゴシック" panose="020B0400000000000000" pitchFamily="50" charset="-128"/>
                <a:ea typeface="BIZ UDPゴシック" panose="020B0400000000000000" pitchFamily="50" charset="-128"/>
              </a:rPr>
              <a:t>主体の分野</a:t>
            </a:r>
          </a:p>
        </p:txBody>
      </p:sp>
      <p:sp>
        <p:nvSpPr>
          <p:cNvPr id="51" name="テキスト ボックス 50"/>
          <p:cNvSpPr txBox="1"/>
          <p:nvPr/>
        </p:nvSpPr>
        <p:spPr>
          <a:xfrm>
            <a:off x="719039" y="2340691"/>
            <a:ext cx="2034532" cy="584775"/>
          </a:xfrm>
          <a:prstGeom prst="rect">
            <a:avLst/>
          </a:prstGeom>
          <a:noFill/>
        </p:spPr>
        <p:txBody>
          <a:bodyPr wrap="none" rtlCol="0">
            <a:spAutoFit/>
          </a:bodyPr>
          <a:lstStyle/>
          <a:p>
            <a:pPr algn="ctr"/>
            <a:r>
              <a:rPr kumimoji="1" lang="en-US" altLang="ja-JP" dirty="0">
                <a:latin typeface="BIZ UDPゴシック" panose="020B0400000000000000" pitchFamily="50" charset="-128"/>
                <a:ea typeface="BIZ UDPゴシック" panose="020B0400000000000000" pitchFamily="50" charset="-128"/>
              </a:rPr>
              <a:t>【</a:t>
            </a:r>
            <a:r>
              <a:rPr kumimoji="1" lang="ja-JP" altLang="en-US" dirty="0">
                <a:latin typeface="BIZ UDPゴシック" panose="020B0400000000000000" pitchFamily="50" charset="-128"/>
                <a:ea typeface="BIZ UDPゴシック" panose="020B0400000000000000" pitchFamily="50" charset="-128"/>
              </a:rPr>
              <a:t>前回の棚卸し</a:t>
            </a:r>
            <a:r>
              <a:rPr lang="en-US" altLang="ja-JP" dirty="0">
                <a:latin typeface="BIZ UDPゴシック" panose="020B0400000000000000" pitchFamily="50" charset="-128"/>
                <a:ea typeface="BIZ UDPゴシック" panose="020B0400000000000000" pitchFamily="50" charset="-128"/>
              </a:rPr>
              <a:t>】</a:t>
            </a:r>
          </a:p>
          <a:p>
            <a:pPr algn="ctr"/>
            <a:r>
              <a:rPr kumimoji="1" lang="ja-JP" altLang="en-US" sz="1400" dirty="0">
                <a:latin typeface="BIZ UDPゴシック" panose="020B0400000000000000" pitchFamily="50" charset="-128"/>
                <a:ea typeface="BIZ UDPゴシック" panose="020B0400000000000000" pitchFamily="50" charset="-128"/>
              </a:rPr>
              <a:t>＜</a:t>
            </a:r>
            <a:r>
              <a:rPr kumimoji="1" lang="en-US" altLang="ja-JP" sz="1400" dirty="0">
                <a:latin typeface="BIZ UDPゴシック" panose="020B0400000000000000" pitchFamily="50" charset="-128"/>
                <a:ea typeface="BIZ UDPゴシック" panose="020B0400000000000000" pitchFamily="50" charset="-128"/>
              </a:rPr>
              <a:t>2018</a:t>
            </a:r>
            <a:r>
              <a:rPr kumimoji="1" lang="ja-JP" altLang="en-US" sz="1400" dirty="0">
                <a:latin typeface="BIZ UDPゴシック" panose="020B0400000000000000" pitchFamily="50" charset="-128"/>
                <a:ea typeface="BIZ UDPゴシック" panose="020B0400000000000000" pitchFamily="50" charset="-128"/>
              </a:rPr>
              <a:t>年</a:t>
            </a:r>
            <a:r>
              <a:rPr lang="en-US" altLang="ja-JP" sz="1400" dirty="0">
                <a:latin typeface="BIZ UDPゴシック" panose="020B0400000000000000" pitchFamily="50" charset="-128"/>
                <a:ea typeface="BIZ UDPゴシック" panose="020B0400000000000000" pitchFamily="50" charset="-128"/>
              </a:rPr>
              <a:t>12</a:t>
            </a:r>
            <a:r>
              <a:rPr kumimoji="1" lang="ja-JP" altLang="en-US" sz="1400" dirty="0">
                <a:latin typeface="BIZ UDPゴシック" panose="020B0400000000000000" pitchFamily="50" charset="-128"/>
                <a:ea typeface="BIZ UDPゴシック" panose="020B0400000000000000" pitchFamily="50" charset="-128"/>
              </a:rPr>
              <a:t>月評価＞</a:t>
            </a:r>
          </a:p>
        </p:txBody>
      </p:sp>
      <p:sp>
        <p:nvSpPr>
          <p:cNvPr id="52" name="テキスト ボックス 51"/>
          <p:cNvSpPr txBox="1"/>
          <p:nvPr/>
        </p:nvSpPr>
        <p:spPr>
          <a:xfrm>
            <a:off x="3690103" y="2338801"/>
            <a:ext cx="2056974" cy="584775"/>
          </a:xfrm>
          <a:prstGeom prst="rect">
            <a:avLst/>
          </a:prstGeom>
          <a:solidFill>
            <a:schemeClr val="accent2">
              <a:lumMod val="20000"/>
              <a:lumOff val="80000"/>
            </a:schemeClr>
          </a:solidFill>
        </p:spPr>
        <p:txBody>
          <a:bodyPr wrap="none" rtlCol="0">
            <a:spAutoFit/>
          </a:bodyPr>
          <a:lstStyle/>
          <a:p>
            <a:pPr algn="ctr"/>
            <a:r>
              <a:rPr lang="en-US" altLang="ja-JP" b="1" dirty="0">
                <a:latin typeface="BIZ UDPゴシック" panose="020B0400000000000000" pitchFamily="50" charset="-128"/>
                <a:ea typeface="BIZ UDPゴシック" panose="020B0400000000000000" pitchFamily="50" charset="-128"/>
              </a:rPr>
              <a:t>【</a:t>
            </a:r>
            <a:r>
              <a:rPr kumimoji="1" lang="ja-JP" altLang="en-US" b="1" dirty="0">
                <a:latin typeface="BIZ UDPゴシック" panose="020B0400000000000000" pitchFamily="50" charset="-128"/>
                <a:ea typeface="BIZ UDPゴシック" panose="020B0400000000000000" pitchFamily="50" charset="-128"/>
              </a:rPr>
              <a:t>今回の棚卸し</a:t>
            </a:r>
            <a:r>
              <a:rPr lang="en-US" altLang="ja-JP" b="1" dirty="0">
                <a:latin typeface="BIZ UDPゴシック" panose="020B0400000000000000" pitchFamily="50" charset="-128"/>
                <a:ea typeface="BIZ UDPゴシック" panose="020B0400000000000000" pitchFamily="50" charset="-128"/>
              </a:rPr>
              <a:t>】</a:t>
            </a:r>
          </a:p>
          <a:p>
            <a:pPr algn="ctr"/>
            <a:r>
              <a:rPr kumimoji="1" lang="ja-JP" altLang="en-US" sz="1400" b="1" dirty="0">
                <a:latin typeface="BIZ UDPゴシック" panose="020B0400000000000000" pitchFamily="50" charset="-128"/>
                <a:ea typeface="BIZ UDPゴシック" panose="020B0400000000000000" pitchFamily="50" charset="-128"/>
              </a:rPr>
              <a:t>＜</a:t>
            </a:r>
            <a:r>
              <a:rPr kumimoji="1" lang="en-US" altLang="ja-JP" sz="1400" b="1" dirty="0">
                <a:latin typeface="BIZ UDPゴシック" panose="020B0400000000000000" pitchFamily="50" charset="-128"/>
                <a:ea typeface="BIZ UDPゴシック" panose="020B0400000000000000" pitchFamily="50" charset="-128"/>
              </a:rPr>
              <a:t>2022</a:t>
            </a:r>
            <a:r>
              <a:rPr kumimoji="1" lang="ja-JP" altLang="en-US" sz="1400" b="1" dirty="0">
                <a:latin typeface="BIZ UDPゴシック" panose="020B0400000000000000" pitchFamily="50" charset="-128"/>
                <a:ea typeface="BIZ UDPゴシック" panose="020B0400000000000000" pitchFamily="50" charset="-128"/>
              </a:rPr>
              <a:t>年</a:t>
            </a:r>
            <a:r>
              <a:rPr kumimoji="1" lang="en-US" altLang="ja-JP" sz="1400" b="1" dirty="0">
                <a:latin typeface="BIZ UDPゴシック" panose="020B0400000000000000" pitchFamily="50" charset="-128"/>
                <a:ea typeface="BIZ UDPゴシック" panose="020B0400000000000000" pitchFamily="50" charset="-128"/>
              </a:rPr>
              <a:t>12</a:t>
            </a:r>
            <a:r>
              <a:rPr kumimoji="1" lang="ja-JP" altLang="en-US" sz="1400" b="1" dirty="0">
                <a:latin typeface="BIZ UDPゴシック" panose="020B0400000000000000" pitchFamily="50" charset="-128"/>
                <a:ea typeface="BIZ UDPゴシック" panose="020B0400000000000000" pitchFamily="50" charset="-128"/>
              </a:rPr>
              <a:t>月評価＞</a:t>
            </a:r>
          </a:p>
        </p:txBody>
      </p:sp>
      <p:sp>
        <p:nvSpPr>
          <p:cNvPr id="53" name="テキスト ボックス 52"/>
          <p:cNvSpPr txBox="1"/>
          <p:nvPr/>
        </p:nvSpPr>
        <p:spPr>
          <a:xfrm>
            <a:off x="6643835" y="2435629"/>
            <a:ext cx="2238113" cy="369332"/>
          </a:xfrm>
          <a:prstGeom prst="rect">
            <a:avLst/>
          </a:prstGeom>
          <a:noFill/>
        </p:spPr>
        <p:txBody>
          <a:bodyPr wrap="none" rtlCol="0">
            <a:spAutoFit/>
          </a:bodyPr>
          <a:lstStyle/>
          <a:p>
            <a:r>
              <a:rPr lang="en-US" altLang="ja-JP" dirty="0">
                <a:latin typeface="BIZ UDPゴシック" panose="020B0400000000000000" pitchFamily="50" charset="-128"/>
                <a:ea typeface="BIZ UDPゴシック" panose="020B0400000000000000" pitchFamily="50" charset="-128"/>
              </a:rPr>
              <a:t>【</a:t>
            </a:r>
            <a:r>
              <a:rPr kumimoji="1" lang="ja-JP" altLang="en-US" dirty="0">
                <a:latin typeface="BIZ UDPゴシック" panose="020B0400000000000000" pitchFamily="50" charset="-128"/>
                <a:ea typeface="BIZ UDPゴシック" panose="020B0400000000000000" pitchFamily="50" charset="-128"/>
              </a:rPr>
              <a:t>前回と今回の比較</a:t>
            </a:r>
            <a:r>
              <a:rPr lang="en-US" altLang="ja-JP" dirty="0">
                <a:latin typeface="BIZ UDPゴシック" panose="020B0400000000000000" pitchFamily="50" charset="-128"/>
                <a:ea typeface="BIZ UDPゴシック" panose="020B0400000000000000" pitchFamily="50" charset="-128"/>
              </a:rPr>
              <a:t>】</a:t>
            </a:r>
            <a:endParaRPr kumimoji="1" lang="ja-JP" altLang="en-US" dirty="0">
              <a:latin typeface="BIZ UDPゴシック" panose="020B0400000000000000" pitchFamily="50" charset="-128"/>
              <a:ea typeface="BIZ UDPゴシック" panose="020B0400000000000000" pitchFamily="50" charset="-128"/>
            </a:endParaRPr>
          </a:p>
        </p:txBody>
      </p:sp>
      <p:sp>
        <p:nvSpPr>
          <p:cNvPr id="56" name="テキスト ボックス 55"/>
          <p:cNvSpPr txBox="1"/>
          <p:nvPr/>
        </p:nvSpPr>
        <p:spPr>
          <a:xfrm>
            <a:off x="656165" y="6179149"/>
            <a:ext cx="1116000" cy="261610"/>
          </a:xfrm>
          <a:prstGeom prst="rect">
            <a:avLst/>
          </a:prstGeom>
          <a:noFill/>
          <a:ln>
            <a:solidFill>
              <a:schemeClr val="bg1">
                <a:lumMod val="50000"/>
              </a:schemeClr>
            </a:solidFill>
          </a:ln>
        </p:spPr>
        <p:txBody>
          <a:bodyPr wrap="none" rtlCol="0">
            <a:noAutofit/>
          </a:bodyPr>
          <a:lstStyle/>
          <a:p>
            <a:r>
              <a:rPr kumimoji="1" lang="ja-JP" altLang="en-US" sz="900" dirty="0">
                <a:latin typeface="BIZ UDPゴシック" panose="020B0400000000000000" pitchFamily="50" charset="-128"/>
                <a:ea typeface="BIZ UDPゴシック" panose="020B0400000000000000" pitchFamily="50" charset="-128"/>
              </a:rPr>
              <a:t>Ａ</a:t>
            </a:r>
            <a:r>
              <a:rPr lang="en-US" altLang="ja-JP" sz="900" dirty="0">
                <a:latin typeface="BIZ UDPゴシック" panose="020B0400000000000000" pitchFamily="50" charset="-128"/>
                <a:ea typeface="BIZ UDPゴシック" panose="020B0400000000000000" pitchFamily="50" charset="-128"/>
              </a:rPr>
              <a:t>+</a:t>
            </a:r>
            <a:r>
              <a:rPr lang="ja-JP" altLang="en-US" sz="900" dirty="0">
                <a:latin typeface="BIZ UDPゴシック" panose="020B0400000000000000" pitchFamily="50" charset="-128"/>
                <a:ea typeface="BIZ UDPゴシック" panose="020B0400000000000000" pitchFamily="50" charset="-128"/>
              </a:rPr>
              <a:t>Ｃ＝</a:t>
            </a:r>
            <a:r>
              <a:rPr lang="en-US" altLang="ja-JP" sz="900" dirty="0">
                <a:latin typeface="BIZ UDPゴシック" panose="020B0400000000000000" pitchFamily="50" charset="-128"/>
                <a:ea typeface="BIZ UDPゴシック" panose="020B0400000000000000" pitchFamily="50" charset="-128"/>
              </a:rPr>
              <a:t>106</a:t>
            </a:r>
            <a:r>
              <a:rPr lang="ja-JP" altLang="en-US" sz="900" dirty="0">
                <a:latin typeface="BIZ UDPゴシック" panose="020B0400000000000000" pitchFamily="50" charset="-128"/>
                <a:ea typeface="BIZ UDPゴシック" panose="020B0400000000000000" pitchFamily="50" charset="-128"/>
              </a:rPr>
              <a:t>（</a:t>
            </a:r>
            <a:r>
              <a:rPr lang="en-US" altLang="ja-JP" sz="900" dirty="0">
                <a:latin typeface="BIZ UDPゴシック" panose="020B0400000000000000" pitchFamily="50" charset="-128"/>
                <a:ea typeface="BIZ UDPゴシック" panose="020B0400000000000000" pitchFamily="50" charset="-128"/>
              </a:rPr>
              <a:t>54</a:t>
            </a:r>
            <a:r>
              <a:rPr lang="ja-JP" altLang="en-US" sz="900" dirty="0">
                <a:latin typeface="BIZ UDPゴシック" panose="020B0400000000000000" pitchFamily="50" charset="-128"/>
                <a:ea typeface="BIZ UDPゴシック" panose="020B0400000000000000" pitchFamily="50" charset="-128"/>
              </a:rPr>
              <a:t>％</a:t>
            </a:r>
            <a:r>
              <a:rPr lang="en-US" altLang="ja-JP" sz="900" dirty="0">
                <a:latin typeface="BIZ UDPゴシック" panose="020B0400000000000000" pitchFamily="50" charset="-128"/>
                <a:ea typeface="BIZ UDPゴシック" panose="020B0400000000000000" pitchFamily="50" charset="-128"/>
              </a:rPr>
              <a:t>)</a:t>
            </a:r>
            <a:endParaRPr kumimoji="1" lang="ja-JP" altLang="en-US" sz="900" dirty="0">
              <a:latin typeface="BIZ UDPゴシック" panose="020B0400000000000000" pitchFamily="50" charset="-128"/>
              <a:ea typeface="BIZ UDPゴシック" panose="020B0400000000000000" pitchFamily="50" charset="-128"/>
            </a:endParaRPr>
          </a:p>
        </p:txBody>
      </p:sp>
      <p:sp>
        <p:nvSpPr>
          <p:cNvPr id="57" name="テキスト ボックス 56"/>
          <p:cNvSpPr txBox="1"/>
          <p:nvPr/>
        </p:nvSpPr>
        <p:spPr>
          <a:xfrm>
            <a:off x="1824730" y="6179149"/>
            <a:ext cx="1116000" cy="261610"/>
          </a:xfrm>
          <a:prstGeom prst="rect">
            <a:avLst/>
          </a:prstGeom>
          <a:noFill/>
          <a:ln>
            <a:solidFill>
              <a:schemeClr val="bg1">
                <a:lumMod val="50000"/>
              </a:schemeClr>
            </a:solidFill>
          </a:ln>
        </p:spPr>
        <p:txBody>
          <a:bodyPr wrap="none" rtlCol="0">
            <a:noAutofit/>
          </a:bodyPr>
          <a:lstStyle/>
          <a:p>
            <a:r>
              <a:rPr lang="ja-JP" altLang="en-US" sz="900" dirty="0">
                <a:latin typeface="BIZ UDPゴシック" panose="020B0400000000000000" pitchFamily="50" charset="-128"/>
                <a:ea typeface="BIZ UDPゴシック" panose="020B0400000000000000" pitchFamily="50" charset="-128"/>
              </a:rPr>
              <a:t>Ｂ</a:t>
            </a:r>
            <a:r>
              <a:rPr lang="en-US" altLang="ja-JP" sz="900" dirty="0">
                <a:latin typeface="BIZ UDPゴシック" panose="020B0400000000000000" pitchFamily="50" charset="-128"/>
                <a:ea typeface="BIZ UDPゴシック" panose="020B0400000000000000" pitchFamily="50" charset="-128"/>
              </a:rPr>
              <a:t>+</a:t>
            </a:r>
            <a:r>
              <a:rPr lang="ja-JP" altLang="en-US" sz="900" dirty="0">
                <a:latin typeface="BIZ UDPゴシック" panose="020B0400000000000000" pitchFamily="50" charset="-128"/>
                <a:ea typeface="BIZ UDPゴシック" panose="020B0400000000000000" pitchFamily="50" charset="-128"/>
              </a:rPr>
              <a:t>Ｄ＝</a:t>
            </a:r>
            <a:r>
              <a:rPr lang="en-US" altLang="ja-JP" sz="900" dirty="0">
                <a:latin typeface="BIZ UDPゴシック" panose="020B0400000000000000" pitchFamily="50" charset="-128"/>
                <a:ea typeface="BIZ UDPゴシック" panose="020B0400000000000000" pitchFamily="50" charset="-128"/>
              </a:rPr>
              <a:t>90</a:t>
            </a:r>
            <a:r>
              <a:rPr lang="ja-JP" altLang="en-US" sz="900" dirty="0">
                <a:latin typeface="BIZ UDPゴシック" panose="020B0400000000000000" pitchFamily="50" charset="-128"/>
                <a:ea typeface="BIZ UDPゴシック" panose="020B0400000000000000" pitchFamily="50" charset="-128"/>
              </a:rPr>
              <a:t>（</a:t>
            </a:r>
            <a:r>
              <a:rPr lang="en-US" altLang="ja-JP" sz="900" dirty="0">
                <a:latin typeface="BIZ UDPゴシック" panose="020B0400000000000000" pitchFamily="50" charset="-128"/>
                <a:ea typeface="BIZ UDPゴシック" panose="020B0400000000000000" pitchFamily="50" charset="-128"/>
              </a:rPr>
              <a:t>46</a:t>
            </a:r>
            <a:r>
              <a:rPr lang="ja-JP" altLang="en-US" sz="900" dirty="0">
                <a:latin typeface="BIZ UDPゴシック" panose="020B0400000000000000" pitchFamily="50" charset="-128"/>
                <a:ea typeface="BIZ UDPゴシック" panose="020B0400000000000000" pitchFamily="50" charset="-128"/>
              </a:rPr>
              <a:t>％</a:t>
            </a:r>
            <a:r>
              <a:rPr lang="en-US" altLang="ja-JP" sz="900" dirty="0">
                <a:latin typeface="BIZ UDPゴシック" panose="020B0400000000000000" pitchFamily="50" charset="-128"/>
                <a:ea typeface="BIZ UDPゴシック" panose="020B0400000000000000" pitchFamily="50" charset="-128"/>
              </a:rPr>
              <a:t>)</a:t>
            </a:r>
            <a:endParaRPr kumimoji="1" lang="ja-JP" altLang="en-US" sz="900" dirty="0">
              <a:latin typeface="BIZ UDPゴシック" panose="020B0400000000000000" pitchFamily="50" charset="-128"/>
              <a:ea typeface="BIZ UDPゴシック" panose="020B0400000000000000" pitchFamily="50" charset="-128"/>
            </a:endParaRPr>
          </a:p>
        </p:txBody>
      </p:sp>
      <p:sp>
        <p:nvSpPr>
          <p:cNvPr id="58" name="テキスト ボックス 57"/>
          <p:cNvSpPr txBox="1"/>
          <p:nvPr/>
        </p:nvSpPr>
        <p:spPr>
          <a:xfrm>
            <a:off x="54592" y="3003797"/>
            <a:ext cx="252000" cy="1296000"/>
          </a:xfrm>
          <a:prstGeom prst="rect">
            <a:avLst/>
          </a:prstGeom>
          <a:noFill/>
          <a:ln>
            <a:solidFill>
              <a:schemeClr val="bg1">
                <a:lumMod val="50000"/>
              </a:schemeClr>
            </a:solidFill>
          </a:ln>
        </p:spPr>
        <p:txBody>
          <a:bodyPr vert="eaVert" wrap="none" lIns="72000" tIns="36000" rIns="36000" bIns="36000" rtlCol="0">
            <a:noAutofit/>
          </a:bodyPr>
          <a:lstStyle/>
          <a:p>
            <a:pPr algn="ctr"/>
            <a:r>
              <a:rPr lang="ja-JP" altLang="en-US" sz="900" dirty="0">
                <a:latin typeface="BIZ UDPゴシック" panose="020B0400000000000000" pitchFamily="50" charset="-128"/>
                <a:ea typeface="BIZ UDPゴシック" panose="020B0400000000000000" pitchFamily="50" charset="-128"/>
              </a:rPr>
              <a:t>Ｃ</a:t>
            </a:r>
            <a:r>
              <a:rPr lang="en-US" altLang="ja-JP" sz="900" dirty="0">
                <a:latin typeface="BIZ UDPゴシック" panose="020B0400000000000000" pitchFamily="50" charset="-128"/>
                <a:ea typeface="BIZ UDPゴシック" panose="020B0400000000000000" pitchFamily="50" charset="-128"/>
              </a:rPr>
              <a:t>+</a:t>
            </a:r>
            <a:r>
              <a:rPr lang="ja-JP" altLang="en-US" sz="900" dirty="0">
                <a:latin typeface="BIZ UDPゴシック" panose="020B0400000000000000" pitchFamily="50" charset="-128"/>
                <a:ea typeface="BIZ UDPゴシック" panose="020B0400000000000000" pitchFamily="50" charset="-128"/>
              </a:rPr>
              <a:t>Ｄ＝</a:t>
            </a:r>
            <a:r>
              <a:rPr lang="en-US" altLang="ja-JP" sz="900" dirty="0">
                <a:latin typeface="BIZ UDPゴシック" panose="020B0400000000000000" pitchFamily="50" charset="-128"/>
                <a:ea typeface="BIZ UDPゴシック" panose="020B0400000000000000" pitchFamily="50" charset="-128"/>
              </a:rPr>
              <a:t>49</a:t>
            </a:r>
            <a:r>
              <a:rPr lang="ja-JP" altLang="en-US" sz="900" dirty="0">
                <a:latin typeface="BIZ UDPゴシック" panose="020B0400000000000000" pitchFamily="50" charset="-128"/>
                <a:ea typeface="BIZ UDPゴシック" panose="020B0400000000000000" pitchFamily="50" charset="-128"/>
              </a:rPr>
              <a:t>（</a:t>
            </a:r>
            <a:r>
              <a:rPr lang="en-US" altLang="ja-JP" sz="900" dirty="0">
                <a:latin typeface="BIZ UDPゴシック" panose="020B0400000000000000" pitchFamily="50" charset="-128"/>
                <a:ea typeface="BIZ UDPゴシック" panose="020B0400000000000000" pitchFamily="50" charset="-128"/>
              </a:rPr>
              <a:t>25</a:t>
            </a:r>
            <a:r>
              <a:rPr lang="ja-JP" altLang="en-US" sz="900" dirty="0">
                <a:latin typeface="BIZ UDPゴシック" panose="020B0400000000000000" pitchFamily="50" charset="-128"/>
                <a:ea typeface="BIZ UDPゴシック" panose="020B0400000000000000" pitchFamily="50" charset="-128"/>
              </a:rPr>
              <a:t>％</a:t>
            </a:r>
            <a:r>
              <a:rPr lang="en-US" altLang="ja-JP" sz="900" dirty="0">
                <a:latin typeface="BIZ UDPゴシック" panose="020B0400000000000000" pitchFamily="50" charset="-128"/>
                <a:ea typeface="BIZ UDPゴシック" panose="020B0400000000000000" pitchFamily="50" charset="-128"/>
              </a:rPr>
              <a:t>)</a:t>
            </a:r>
            <a:endParaRPr kumimoji="1" lang="ja-JP" altLang="en-US" sz="900" dirty="0">
              <a:latin typeface="BIZ UDPゴシック" panose="020B0400000000000000" pitchFamily="50" charset="-128"/>
              <a:ea typeface="BIZ UDPゴシック" panose="020B0400000000000000" pitchFamily="50" charset="-128"/>
            </a:endParaRPr>
          </a:p>
        </p:txBody>
      </p:sp>
      <p:sp>
        <p:nvSpPr>
          <p:cNvPr id="60" name="テキスト ボックス 59"/>
          <p:cNvSpPr txBox="1"/>
          <p:nvPr/>
        </p:nvSpPr>
        <p:spPr>
          <a:xfrm>
            <a:off x="54672" y="4406445"/>
            <a:ext cx="252000" cy="1296000"/>
          </a:xfrm>
          <a:prstGeom prst="rect">
            <a:avLst/>
          </a:prstGeom>
          <a:noFill/>
          <a:ln>
            <a:solidFill>
              <a:schemeClr val="bg1">
                <a:lumMod val="50000"/>
              </a:schemeClr>
            </a:solidFill>
          </a:ln>
        </p:spPr>
        <p:txBody>
          <a:bodyPr vert="eaVert" wrap="none" lIns="72000" tIns="36000" rIns="36000" bIns="36000" rtlCol="0">
            <a:noAutofit/>
          </a:bodyPr>
          <a:lstStyle/>
          <a:p>
            <a:pPr algn="ctr"/>
            <a:r>
              <a:rPr kumimoji="1" lang="ja-JP" altLang="en-US" sz="900" dirty="0">
                <a:latin typeface="BIZ UDPゴシック" panose="020B0400000000000000" pitchFamily="50" charset="-128"/>
                <a:ea typeface="BIZ UDPゴシック" panose="020B0400000000000000" pitchFamily="50" charset="-128"/>
              </a:rPr>
              <a:t>Ａ</a:t>
            </a:r>
            <a:r>
              <a:rPr lang="en-US" altLang="ja-JP" sz="900" dirty="0">
                <a:latin typeface="BIZ UDPゴシック" panose="020B0400000000000000" pitchFamily="50" charset="-128"/>
                <a:ea typeface="BIZ UDPゴシック" panose="020B0400000000000000" pitchFamily="50" charset="-128"/>
              </a:rPr>
              <a:t>+</a:t>
            </a:r>
            <a:r>
              <a:rPr lang="ja-JP" altLang="en-US" sz="900" dirty="0">
                <a:latin typeface="BIZ UDPゴシック" panose="020B0400000000000000" pitchFamily="50" charset="-128"/>
                <a:ea typeface="BIZ UDPゴシック" panose="020B0400000000000000" pitchFamily="50" charset="-128"/>
              </a:rPr>
              <a:t>Ｂ＝　　（</a:t>
            </a:r>
            <a:r>
              <a:rPr lang="en-US" altLang="ja-JP" sz="900" dirty="0">
                <a:latin typeface="BIZ UDPゴシック" panose="020B0400000000000000" pitchFamily="50" charset="-128"/>
                <a:ea typeface="BIZ UDPゴシック" panose="020B0400000000000000" pitchFamily="50" charset="-128"/>
              </a:rPr>
              <a:t>75</a:t>
            </a:r>
            <a:r>
              <a:rPr lang="ja-JP" altLang="en-US" sz="900" dirty="0">
                <a:latin typeface="BIZ UDPゴシック" panose="020B0400000000000000" pitchFamily="50" charset="-128"/>
                <a:ea typeface="BIZ UDPゴシック" panose="020B0400000000000000" pitchFamily="50" charset="-128"/>
              </a:rPr>
              <a:t>％</a:t>
            </a:r>
            <a:r>
              <a:rPr lang="en-US" altLang="ja-JP" sz="900" dirty="0">
                <a:latin typeface="BIZ UDPゴシック" panose="020B0400000000000000" pitchFamily="50" charset="-128"/>
                <a:ea typeface="BIZ UDPゴシック" panose="020B0400000000000000" pitchFamily="50" charset="-128"/>
              </a:rPr>
              <a:t>)</a:t>
            </a:r>
            <a:endParaRPr kumimoji="1" lang="ja-JP" altLang="en-US" sz="900" dirty="0">
              <a:latin typeface="BIZ UDPゴシック" panose="020B0400000000000000" pitchFamily="50" charset="-128"/>
              <a:ea typeface="BIZ UDPゴシック" panose="020B0400000000000000" pitchFamily="50" charset="-128"/>
            </a:endParaRPr>
          </a:p>
        </p:txBody>
      </p:sp>
      <p:sp>
        <p:nvSpPr>
          <p:cNvPr id="63" name="テキスト ボックス 62"/>
          <p:cNvSpPr txBox="1"/>
          <p:nvPr/>
        </p:nvSpPr>
        <p:spPr>
          <a:xfrm>
            <a:off x="6184733" y="3019717"/>
            <a:ext cx="252000" cy="1296000"/>
          </a:xfrm>
          <a:prstGeom prst="rect">
            <a:avLst/>
          </a:prstGeom>
          <a:noFill/>
          <a:ln>
            <a:solidFill>
              <a:schemeClr val="bg1">
                <a:lumMod val="50000"/>
              </a:schemeClr>
            </a:solidFill>
          </a:ln>
        </p:spPr>
        <p:txBody>
          <a:bodyPr vert="eaVert" wrap="none" lIns="72000" tIns="36000" rIns="36000" bIns="36000" rtlCol="0">
            <a:noAutofit/>
          </a:bodyPr>
          <a:lstStyle/>
          <a:p>
            <a:pPr algn="ctr"/>
            <a:r>
              <a:rPr lang="ja-JP" altLang="en-US" sz="900" dirty="0">
                <a:latin typeface="BIZ UDPゴシック" panose="020B0400000000000000" pitchFamily="50" charset="-128"/>
                <a:ea typeface="BIZ UDPゴシック" panose="020B0400000000000000" pitchFamily="50" charset="-128"/>
              </a:rPr>
              <a:t>Ｃ</a:t>
            </a:r>
            <a:r>
              <a:rPr lang="en-US" altLang="ja-JP" sz="900" dirty="0">
                <a:latin typeface="BIZ UDPゴシック" panose="020B0400000000000000" pitchFamily="50" charset="-128"/>
                <a:ea typeface="BIZ UDPゴシック" panose="020B0400000000000000" pitchFamily="50" charset="-128"/>
              </a:rPr>
              <a:t>+</a:t>
            </a:r>
            <a:r>
              <a:rPr lang="ja-JP" altLang="en-US" sz="900" dirty="0">
                <a:latin typeface="BIZ UDPゴシック" panose="020B0400000000000000" pitchFamily="50" charset="-128"/>
                <a:ea typeface="BIZ UDPゴシック" panose="020B0400000000000000" pitchFamily="50" charset="-128"/>
              </a:rPr>
              <a:t>Ｄ＝</a:t>
            </a:r>
            <a:r>
              <a:rPr lang="en-US" altLang="ja-JP" sz="900" dirty="0">
                <a:latin typeface="BIZ UDPゴシック" panose="020B0400000000000000" pitchFamily="50" charset="-128"/>
                <a:ea typeface="BIZ UDPゴシック" panose="020B0400000000000000" pitchFamily="50" charset="-128"/>
              </a:rPr>
              <a:t>16(</a:t>
            </a:r>
            <a:r>
              <a:rPr lang="ja-JP" altLang="en-US" sz="900" dirty="0">
                <a:latin typeface="BIZ UDPゴシック" panose="020B0400000000000000" pitchFamily="50" charset="-128"/>
                <a:ea typeface="BIZ UDPゴシック" panose="020B0400000000000000" pitchFamily="50" charset="-128"/>
              </a:rPr>
              <a:t>＋１％</a:t>
            </a:r>
            <a:r>
              <a:rPr lang="en-US" altLang="ja-JP" sz="900" dirty="0">
                <a:latin typeface="BIZ UDPゴシック" panose="020B0400000000000000" pitchFamily="50" charset="-128"/>
                <a:ea typeface="BIZ UDPゴシック" panose="020B0400000000000000" pitchFamily="50" charset="-128"/>
              </a:rPr>
              <a:t>)</a:t>
            </a:r>
            <a:endParaRPr kumimoji="1" lang="ja-JP" altLang="en-US" sz="900" dirty="0">
              <a:latin typeface="BIZ UDPゴシック" panose="020B0400000000000000" pitchFamily="50" charset="-128"/>
              <a:ea typeface="BIZ UDPゴシック" panose="020B0400000000000000" pitchFamily="50" charset="-128"/>
            </a:endParaRPr>
          </a:p>
        </p:txBody>
      </p:sp>
      <p:sp>
        <p:nvSpPr>
          <p:cNvPr id="64" name="テキスト ボックス 63"/>
          <p:cNvSpPr txBox="1"/>
          <p:nvPr/>
        </p:nvSpPr>
        <p:spPr>
          <a:xfrm>
            <a:off x="6184813" y="4422365"/>
            <a:ext cx="252000" cy="1296000"/>
          </a:xfrm>
          <a:prstGeom prst="rect">
            <a:avLst/>
          </a:prstGeom>
          <a:noFill/>
          <a:ln>
            <a:solidFill>
              <a:schemeClr val="bg1">
                <a:lumMod val="50000"/>
              </a:schemeClr>
            </a:solidFill>
          </a:ln>
        </p:spPr>
        <p:txBody>
          <a:bodyPr vert="eaVert" wrap="none" lIns="72000" tIns="36000" rIns="36000" bIns="36000" rtlCol="0">
            <a:noAutofit/>
          </a:bodyPr>
          <a:lstStyle/>
          <a:p>
            <a:pPr algn="ctr"/>
            <a:r>
              <a:rPr kumimoji="1" lang="ja-JP" altLang="en-US" sz="900" dirty="0">
                <a:latin typeface="BIZ UDPゴシック" panose="020B0400000000000000" pitchFamily="50" charset="-128"/>
                <a:ea typeface="BIZ UDPゴシック" panose="020B0400000000000000" pitchFamily="50" charset="-128"/>
              </a:rPr>
              <a:t>Ａ</a:t>
            </a:r>
            <a:r>
              <a:rPr lang="en-US" altLang="ja-JP" sz="900" dirty="0">
                <a:latin typeface="BIZ UDPゴシック" panose="020B0400000000000000" pitchFamily="50" charset="-128"/>
                <a:ea typeface="BIZ UDPゴシック" panose="020B0400000000000000" pitchFamily="50" charset="-128"/>
              </a:rPr>
              <a:t>+</a:t>
            </a:r>
            <a:r>
              <a:rPr lang="ja-JP" altLang="en-US" sz="900" dirty="0">
                <a:latin typeface="BIZ UDPゴシック" panose="020B0400000000000000" pitchFamily="50" charset="-128"/>
                <a:ea typeface="BIZ UDPゴシック" panose="020B0400000000000000" pitchFamily="50" charset="-128"/>
              </a:rPr>
              <a:t>Ｂ＝</a:t>
            </a:r>
            <a:r>
              <a:rPr lang="en-US" altLang="ja-JP" sz="900" dirty="0">
                <a:latin typeface="BIZ UDPゴシック" panose="020B0400000000000000" pitchFamily="50" charset="-128"/>
                <a:ea typeface="BIZ UDPゴシック" panose="020B0400000000000000" pitchFamily="50" charset="-128"/>
              </a:rPr>
              <a:t>+39</a:t>
            </a:r>
            <a:r>
              <a:rPr lang="ja-JP" altLang="en-US" sz="900" dirty="0">
                <a:latin typeface="BIZ UDPゴシック" panose="020B0400000000000000" pitchFamily="50" charset="-128"/>
                <a:ea typeface="BIZ UDPゴシック" panose="020B0400000000000000" pitchFamily="50" charset="-128"/>
              </a:rPr>
              <a:t>（▲</a:t>
            </a:r>
            <a:r>
              <a:rPr lang="en-US" altLang="ja-JP" sz="900" dirty="0">
                <a:latin typeface="BIZ UDPゴシック" panose="020B0400000000000000" pitchFamily="50" charset="-128"/>
                <a:ea typeface="BIZ UDPゴシック" panose="020B0400000000000000" pitchFamily="50" charset="-128"/>
              </a:rPr>
              <a:t>1</a:t>
            </a:r>
            <a:r>
              <a:rPr lang="ja-JP" altLang="en-US" sz="900" dirty="0">
                <a:latin typeface="BIZ UDPゴシック" panose="020B0400000000000000" pitchFamily="50" charset="-128"/>
                <a:ea typeface="BIZ UDPゴシック" panose="020B0400000000000000" pitchFamily="50" charset="-128"/>
              </a:rPr>
              <a:t>％</a:t>
            </a:r>
            <a:r>
              <a:rPr lang="en-US" altLang="ja-JP" sz="900" dirty="0">
                <a:latin typeface="BIZ UDPゴシック" panose="020B0400000000000000" pitchFamily="50" charset="-128"/>
                <a:ea typeface="BIZ UDPゴシック" panose="020B0400000000000000" pitchFamily="50" charset="-128"/>
              </a:rPr>
              <a:t>)</a:t>
            </a:r>
            <a:endParaRPr kumimoji="1" lang="ja-JP" altLang="en-US" sz="900" dirty="0">
              <a:latin typeface="BIZ UDPゴシック" panose="020B0400000000000000" pitchFamily="50" charset="-128"/>
              <a:ea typeface="BIZ UDPゴシック" panose="020B0400000000000000" pitchFamily="50" charset="-128"/>
            </a:endParaRPr>
          </a:p>
        </p:txBody>
      </p:sp>
      <p:sp>
        <p:nvSpPr>
          <p:cNvPr id="67" name="テキスト ボックス 66"/>
          <p:cNvSpPr txBox="1"/>
          <p:nvPr/>
        </p:nvSpPr>
        <p:spPr>
          <a:xfrm>
            <a:off x="6704414" y="6181421"/>
            <a:ext cx="1188000" cy="261610"/>
          </a:xfrm>
          <a:prstGeom prst="rect">
            <a:avLst/>
          </a:prstGeom>
          <a:noFill/>
          <a:ln>
            <a:solidFill>
              <a:schemeClr val="bg1">
                <a:lumMod val="50000"/>
              </a:schemeClr>
            </a:solidFill>
          </a:ln>
        </p:spPr>
        <p:txBody>
          <a:bodyPr wrap="none" rtlCol="0">
            <a:noAutofit/>
          </a:bodyPr>
          <a:lstStyle/>
          <a:p>
            <a:r>
              <a:rPr kumimoji="1" lang="ja-JP" altLang="en-US" sz="900" dirty="0">
                <a:latin typeface="BIZ UDPゴシック" panose="020B0400000000000000" pitchFamily="50" charset="-128"/>
                <a:ea typeface="BIZ UDPゴシック" panose="020B0400000000000000" pitchFamily="50" charset="-128"/>
              </a:rPr>
              <a:t>Ａ</a:t>
            </a:r>
            <a:r>
              <a:rPr lang="en-US" altLang="ja-JP" sz="900" dirty="0">
                <a:latin typeface="BIZ UDPゴシック" panose="020B0400000000000000" pitchFamily="50" charset="-128"/>
                <a:ea typeface="BIZ UDPゴシック" panose="020B0400000000000000" pitchFamily="50" charset="-128"/>
              </a:rPr>
              <a:t>+</a:t>
            </a:r>
            <a:r>
              <a:rPr lang="ja-JP" altLang="en-US" sz="900" dirty="0">
                <a:latin typeface="BIZ UDPゴシック" panose="020B0400000000000000" pitchFamily="50" charset="-128"/>
                <a:ea typeface="BIZ UDPゴシック" panose="020B0400000000000000" pitchFamily="50" charset="-128"/>
              </a:rPr>
              <a:t>Ｃ＝</a:t>
            </a:r>
            <a:r>
              <a:rPr lang="en-US" altLang="ja-JP" sz="900" dirty="0">
                <a:latin typeface="BIZ UDPゴシック" panose="020B0400000000000000" pitchFamily="50" charset="-128"/>
                <a:ea typeface="BIZ UDPゴシック" panose="020B0400000000000000" pitchFamily="50" charset="-128"/>
              </a:rPr>
              <a:t>+13</a:t>
            </a:r>
            <a:r>
              <a:rPr lang="ja-JP" altLang="en-US" sz="900" dirty="0">
                <a:latin typeface="BIZ UDPゴシック" panose="020B0400000000000000" pitchFamily="50" charset="-128"/>
                <a:ea typeface="BIZ UDPゴシック" panose="020B0400000000000000" pitchFamily="50" charset="-128"/>
              </a:rPr>
              <a:t>（▲</a:t>
            </a:r>
            <a:r>
              <a:rPr lang="en-US" altLang="ja-JP" sz="900" dirty="0">
                <a:latin typeface="BIZ UDPゴシック" panose="020B0400000000000000" pitchFamily="50" charset="-128"/>
                <a:ea typeface="BIZ UDPゴシック" panose="020B0400000000000000" pitchFamily="50" charset="-128"/>
              </a:rPr>
              <a:t>7</a:t>
            </a:r>
            <a:r>
              <a:rPr lang="ja-JP" altLang="en-US" sz="900" dirty="0">
                <a:latin typeface="BIZ UDPゴシック" panose="020B0400000000000000" pitchFamily="50" charset="-128"/>
                <a:ea typeface="BIZ UDPゴシック" panose="020B0400000000000000" pitchFamily="50" charset="-128"/>
              </a:rPr>
              <a:t>％</a:t>
            </a:r>
            <a:r>
              <a:rPr lang="en-US" altLang="ja-JP" sz="900" dirty="0">
                <a:latin typeface="BIZ UDPゴシック" panose="020B0400000000000000" pitchFamily="50" charset="-128"/>
                <a:ea typeface="BIZ UDPゴシック" panose="020B0400000000000000" pitchFamily="50" charset="-128"/>
              </a:rPr>
              <a:t>)</a:t>
            </a:r>
            <a:endParaRPr kumimoji="1" lang="ja-JP" altLang="en-US" sz="900" dirty="0">
              <a:latin typeface="BIZ UDPゴシック" panose="020B0400000000000000" pitchFamily="50" charset="-128"/>
              <a:ea typeface="BIZ UDPゴシック" panose="020B0400000000000000" pitchFamily="50" charset="-128"/>
            </a:endParaRPr>
          </a:p>
        </p:txBody>
      </p:sp>
      <p:sp>
        <p:nvSpPr>
          <p:cNvPr id="68" name="テキスト ボックス 67"/>
          <p:cNvSpPr txBox="1"/>
          <p:nvPr/>
        </p:nvSpPr>
        <p:spPr>
          <a:xfrm>
            <a:off x="7905114" y="6176404"/>
            <a:ext cx="1179659" cy="261610"/>
          </a:xfrm>
          <a:prstGeom prst="rect">
            <a:avLst/>
          </a:prstGeom>
          <a:noFill/>
          <a:ln>
            <a:solidFill>
              <a:schemeClr val="bg1">
                <a:lumMod val="50000"/>
              </a:schemeClr>
            </a:solidFill>
          </a:ln>
        </p:spPr>
        <p:txBody>
          <a:bodyPr wrap="none" rtlCol="0">
            <a:noAutofit/>
          </a:bodyPr>
          <a:lstStyle/>
          <a:p>
            <a:r>
              <a:rPr lang="ja-JP" altLang="en-US" sz="900" dirty="0">
                <a:latin typeface="BIZ UDPゴシック" panose="020B0400000000000000" pitchFamily="50" charset="-128"/>
                <a:ea typeface="BIZ UDPゴシック" panose="020B0400000000000000" pitchFamily="50" charset="-128"/>
              </a:rPr>
              <a:t>Ｂ</a:t>
            </a:r>
            <a:r>
              <a:rPr lang="en-US" altLang="ja-JP" sz="900" dirty="0">
                <a:latin typeface="BIZ UDPゴシック" panose="020B0400000000000000" pitchFamily="50" charset="-128"/>
                <a:ea typeface="BIZ UDPゴシック" panose="020B0400000000000000" pitchFamily="50" charset="-128"/>
              </a:rPr>
              <a:t>+</a:t>
            </a:r>
            <a:r>
              <a:rPr lang="ja-JP" altLang="en-US" sz="900" dirty="0">
                <a:latin typeface="BIZ UDPゴシック" panose="020B0400000000000000" pitchFamily="50" charset="-128"/>
                <a:ea typeface="BIZ UDPゴシック" panose="020B0400000000000000" pitchFamily="50" charset="-128"/>
              </a:rPr>
              <a:t>Ｄ＝</a:t>
            </a:r>
            <a:r>
              <a:rPr lang="en-US" altLang="ja-JP" sz="900" dirty="0">
                <a:latin typeface="BIZ UDPゴシック" panose="020B0400000000000000" pitchFamily="50" charset="-128"/>
                <a:ea typeface="BIZ UDPゴシック" panose="020B0400000000000000" pitchFamily="50" charset="-128"/>
              </a:rPr>
              <a:t>+</a:t>
            </a:r>
            <a:r>
              <a:rPr lang="ja-JP" altLang="en-US" sz="900" dirty="0">
                <a:latin typeface="BIZ UDPゴシック" panose="020B0400000000000000" pitchFamily="50" charset="-128"/>
                <a:ea typeface="BIZ UDPゴシック" panose="020B0400000000000000" pitchFamily="50" charset="-128"/>
              </a:rPr>
              <a:t>４２（</a:t>
            </a:r>
            <a:r>
              <a:rPr lang="en-US" altLang="ja-JP" sz="900" dirty="0">
                <a:latin typeface="BIZ UDPゴシック" panose="020B0400000000000000" pitchFamily="50" charset="-128"/>
                <a:ea typeface="BIZ UDPゴシック" panose="020B0400000000000000" pitchFamily="50" charset="-128"/>
              </a:rPr>
              <a:t>+7</a:t>
            </a:r>
            <a:r>
              <a:rPr lang="ja-JP" altLang="en-US" sz="900" dirty="0">
                <a:latin typeface="BIZ UDPゴシック" panose="020B0400000000000000" pitchFamily="50" charset="-128"/>
                <a:ea typeface="BIZ UDPゴシック" panose="020B0400000000000000" pitchFamily="50" charset="-128"/>
              </a:rPr>
              <a:t>％</a:t>
            </a:r>
            <a:r>
              <a:rPr lang="en-US" altLang="ja-JP" sz="900" dirty="0">
                <a:latin typeface="BIZ UDPゴシック" panose="020B0400000000000000" pitchFamily="50" charset="-128"/>
                <a:ea typeface="BIZ UDPゴシック" panose="020B0400000000000000" pitchFamily="50" charset="-128"/>
              </a:rPr>
              <a:t>)</a:t>
            </a:r>
            <a:endParaRPr kumimoji="1" lang="ja-JP" altLang="en-US" sz="900" dirty="0">
              <a:latin typeface="BIZ UDPゴシック" panose="020B0400000000000000" pitchFamily="50" charset="-128"/>
              <a:ea typeface="BIZ UDPゴシック" panose="020B0400000000000000" pitchFamily="50" charset="-128"/>
            </a:endParaRPr>
          </a:p>
        </p:txBody>
      </p:sp>
      <p:sp>
        <p:nvSpPr>
          <p:cNvPr id="69" name="円/楕円 68"/>
          <p:cNvSpPr/>
          <p:nvPr/>
        </p:nvSpPr>
        <p:spPr>
          <a:xfrm>
            <a:off x="1342968" y="4151025"/>
            <a:ext cx="900000" cy="468000"/>
          </a:xfrm>
          <a:prstGeom prst="ellipse">
            <a:avLst/>
          </a:prstGeom>
          <a:ln>
            <a:solidFill>
              <a:schemeClr val="tx2"/>
            </a:solidFill>
          </a:ln>
          <a:effectLst>
            <a:glow rad="63500">
              <a:schemeClr val="accent1">
                <a:satMod val="175000"/>
                <a:alpha val="40000"/>
              </a:schemeClr>
            </a:glow>
          </a:effectLst>
        </p:spPr>
        <p:style>
          <a:lnRef idx="2">
            <a:schemeClr val="dk1"/>
          </a:lnRef>
          <a:fillRef idx="1">
            <a:schemeClr val="lt1"/>
          </a:fillRef>
          <a:effectRef idx="0">
            <a:schemeClr val="dk1"/>
          </a:effectRef>
          <a:fontRef idx="minor">
            <a:schemeClr val="dk1"/>
          </a:fontRef>
        </p:style>
        <p:txBody>
          <a:bodyPr wrap="none" rtlCol="0" anchor="ctr"/>
          <a:lstStyle/>
          <a:p>
            <a:pPr algn="ctr"/>
            <a:r>
              <a:rPr kumimoji="1" lang="ja-JP" altLang="en-US" sz="1200" dirty="0">
                <a:latin typeface="BIZ UDPゴシック" panose="020B0400000000000000" pitchFamily="50" charset="-128"/>
                <a:ea typeface="BIZ UDPゴシック" panose="020B0400000000000000" pitchFamily="50" charset="-128"/>
              </a:rPr>
              <a:t>全項目数</a:t>
            </a:r>
            <a:endParaRPr kumimoji="1" lang="en-US" altLang="ja-JP" sz="1200" dirty="0">
              <a:latin typeface="BIZ UDPゴシック" panose="020B0400000000000000" pitchFamily="50" charset="-128"/>
              <a:ea typeface="BIZ UDPゴシック" panose="020B0400000000000000" pitchFamily="50" charset="-128"/>
            </a:endParaRPr>
          </a:p>
          <a:p>
            <a:pPr algn="ctr"/>
            <a:r>
              <a:rPr lang="en-US" altLang="ja-JP" sz="1200" dirty="0">
                <a:latin typeface="BIZ UDPゴシック" panose="020B0400000000000000" pitchFamily="50" charset="-128"/>
                <a:ea typeface="BIZ UDPゴシック" panose="020B0400000000000000" pitchFamily="50" charset="-128"/>
              </a:rPr>
              <a:t>196</a:t>
            </a:r>
            <a:endParaRPr kumimoji="1" lang="ja-JP" altLang="en-US" sz="1200" dirty="0">
              <a:latin typeface="BIZ UDPゴシック" panose="020B0400000000000000" pitchFamily="50" charset="-128"/>
              <a:ea typeface="BIZ UDPゴシック" panose="020B0400000000000000" pitchFamily="50" charset="-128"/>
            </a:endParaRPr>
          </a:p>
        </p:txBody>
      </p:sp>
      <p:sp>
        <p:nvSpPr>
          <p:cNvPr id="71" name="円/楕円 70"/>
          <p:cNvSpPr/>
          <p:nvPr/>
        </p:nvSpPr>
        <p:spPr>
          <a:xfrm>
            <a:off x="7470772" y="4151025"/>
            <a:ext cx="900000" cy="468000"/>
          </a:xfrm>
          <a:prstGeom prst="ellipse">
            <a:avLst/>
          </a:prstGeom>
          <a:ln>
            <a:solidFill>
              <a:schemeClr val="tx2"/>
            </a:solidFill>
          </a:ln>
          <a:effectLst>
            <a:glow rad="63500">
              <a:schemeClr val="accent1">
                <a:satMod val="175000"/>
                <a:alpha val="40000"/>
              </a:schemeClr>
            </a:glow>
          </a:effectLst>
        </p:spPr>
        <p:style>
          <a:lnRef idx="2">
            <a:schemeClr val="dk1"/>
          </a:lnRef>
          <a:fillRef idx="1">
            <a:schemeClr val="lt1"/>
          </a:fillRef>
          <a:effectRef idx="0">
            <a:schemeClr val="dk1"/>
          </a:effectRef>
          <a:fontRef idx="minor">
            <a:schemeClr val="dk1"/>
          </a:fontRef>
        </p:style>
        <p:txBody>
          <a:bodyPr wrap="none" rtlCol="0" anchor="ctr"/>
          <a:lstStyle/>
          <a:p>
            <a:pPr algn="ctr"/>
            <a:r>
              <a:rPr kumimoji="1" lang="ja-JP" altLang="en-US" sz="1200" b="1" dirty="0">
                <a:solidFill>
                  <a:schemeClr val="tx1"/>
                </a:solidFill>
                <a:latin typeface="BIZ UDPゴシック" panose="020B0400000000000000" pitchFamily="50" charset="-128"/>
                <a:ea typeface="BIZ UDPゴシック" panose="020B0400000000000000" pitchFamily="50" charset="-128"/>
              </a:rPr>
              <a:t>全項目数</a:t>
            </a:r>
            <a:endParaRPr kumimoji="1" lang="en-US" altLang="ja-JP" sz="1200" b="1" dirty="0">
              <a:solidFill>
                <a:schemeClr val="tx1"/>
              </a:solidFill>
              <a:latin typeface="BIZ UDPゴシック" panose="020B0400000000000000" pitchFamily="50" charset="-128"/>
              <a:ea typeface="BIZ UDPゴシック" panose="020B0400000000000000" pitchFamily="50" charset="-128"/>
            </a:endParaRPr>
          </a:p>
          <a:p>
            <a:pPr algn="ctr"/>
            <a:r>
              <a:rPr kumimoji="1" lang="en-US" altLang="ja-JP" sz="1200" b="1" dirty="0">
                <a:solidFill>
                  <a:schemeClr val="tx1"/>
                </a:solidFill>
                <a:latin typeface="BIZ UDPゴシック" panose="020B0400000000000000" pitchFamily="50" charset="-128"/>
                <a:ea typeface="BIZ UDPゴシック" panose="020B0400000000000000" pitchFamily="50" charset="-128"/>
              </a:rPr>
              <a:t>+</a:t>
            </a:r>
            <a:r>
              <a:rPr lang="en-US" altLang="ja-JP" sz="1200" b="1" dirty="0">
                <a:solidFill>
                  <a:schemeClr val="tx1"/>
                </a:solidFill>
                <a:latin typeface="BIZ UDPゴシック" panose="020B0400000000000000" pitchFamily="50" charset="-128"/>
                <a:ea typeface="BIZ UDPゴシック" panose="020B0400000000000000" pitchFamily="50" charset="-128"/>
              </a:rPr>
              <a:t>55</a:t>
            </a:r>
          </a:p>
        </p:txBody>
      </p:sp>
      <p:sp>
        <p:nvSpPr>
          <p:cNvPr id="73" name="テキスト ボックス 72"/>
          <p:cNvSpPr txBox="1"/>
          <p:nvPr/>
        </p:nvSpPr>
        <p:spPr>
          <a:xfrm>
            <a:off x="2778147" y="2389463"/>
            <a:ext cx="492443" cy="461665"/>
          </a:xfrm>
          <a:prstGeom prst="rect">
            <a:avLst/>
          </a:prstGeom>
          <a:solidFill>
            <a:schemeClr val="bg1"/>
          </a:solidFill>
        </p:spPr>
        <p:txBody>
          <a:bodyPr wrap="none" rtlCol="0">
            <a:spAutoFit/>
          </a:bodyPr>
          <a:lstStyle/>
          <a:p>
            <a:r>
              <a:rPr lang="ja-JP" altLang="en-US" sz="2400" dirty="0">
                <a:latin typeface="BIZ UDPゴシック" panose="020B0400000000000000" pitchFamily="50" charset="-128"/>
                <a:ea typeface="BIZ UDPゴシック" panose="020B0400000000000000" pitchFamily="50" charset="-128"/>
              </a:rPr>
              <a:t>⇒</a:t>
            </a:r>
            <a:endParaRPr kumimoji="1" lang="ja-JP" altLang="en-US" sz="2400" dirty="0">
              <a:latin typeface="BIZ UDPゴシック" panose="020B0400000000000000" pitchFamily="50" charset="-128"/>
              <a:ea typeface="BIZ UDPゴシック" panose="020B0400000000000000" pitchFamily="50" charset="-128"/>
            </a:endParaRPr>
          </a:p>
        </p:txBody>
      </p:sp>
      <p:sp>
        <p:nvSpPr>
          <p:cNvPr id="74" name="テキスト ボックス 73"/>
          <p:cNvSpPr txBox="1"/>
          <p:nvPr/>
        </p:nvSpPr>
        <p:spPr>
          <a:xfrm>
            <a:off x="5872663" y="2408139"/>
            <a:ext cx="492443" cy="461665"/>
          </a:xfrm>
          <a:prstGeom prst="rect">
            <a:avLst/>
          </a:prstGeom>
          <a:solidFill>
            <a:schemeClr val="bg1"/>
          </a:solidFill>
        </p:spPr>
        <p:txBody>
          <a:bodyPr wrap="none" rtlCol="0">
            <a:spAutoFit/>
          </a:bodyPr>
          <a:lstStyle/>
          <a:p>
            <a:r>
              <a:rPr lang="ja-JP" altLang="en-US" sz="2400" dirty="0">
                <a:latin typeface="BIZ UDPゴシック" panose="020B0400000000000000" pitchFamily="50" charset="-128"/>
                <a:ea typeface="BIZ UDPゴシック" panose="020B0400000000000000" pitchFamily="50" charset="-128"/>
              </a:rPr>
              <a:t>⇒</a:t>
            </a:r>
            <a:endParaRPr kumimoji="1" lang="ja-JP" altLang="en-US" sz="2400" dirty="0">
              <a:latin typeface="BIZ UDPゴシック" panose="020B0400000000000000" pitchFamily="50" charset="-128"/>
              <a:ea typeface="BIZ UDPゴシック" panose="020B0400000000000000" pitchFamily="50" charset="-128"/>
            </a:endParaRPr>
          </a:p>
        </p:txBody>
      </p:sp>
      <p:sp>
        <p:nvSpPr>
          <p:cNvPr id="88" name="テキスト ボックス 87"/>
          <p:cNvSpPr txBox="1"/>
          <p:nvPr/>
        </p:nvSpPr>
        <p:spPr>
          <a:xfrm>
            <a:off x="-3492" y="4948964"/>
            <a:ext cx="405880" cy="215444"/>
          </a:xfrm>
          <a:prstGeom prst="rect">
            <a:avLst/>
          </a:prstGeom>
          <a:noFill/>
        </p:spPr>
        <p:txBody>
          <a:bodyPr wrap="none" rtlCol="0">
            <a:spAutoFit/>
          </a:bodyPr>
          <a:lstStyle/>
          <a:p>
            <a:r>
              <a:rPr kumimoji="1" lang="en-US" altLang="ja-JP" sz="800" dirty="0">
                <a:latin typeface="BIZ UDPゴシック" panose="020B0400000000000000" pitchFamily="50" charset="-128"/>
                <a:ea typeface="BIZ UDPゴシック" panose="020B0400000000000000" pitchFamily="50" charset="-128"/>
              </a:rPr>
              <a:t>147</a:t>
            </a:r>
            <a:endParaRPr kumimoji="1" lang="ja-JP" altLang="en-US" sz="800" dirty="0">
              <a:latin typeface="BIZ UDPゴシック" panose="020B0400000000000000" pitchFamily="50" charset="-128"/>
              <a:ea typeface="BIZ UDPゴシック" panose="020B0400000000000000" pitchFamily="50" charset="-128"/>
            </a:endParaRPr>
          </a:p>
        </p:txBody>
      </p:sp>
      <p:cxnSp>
        <p:nvCxnSpPr>
          <p:cNvPr id="89" name="直線コネクタ 88"/>
          <p:cNvCxnSpPr/>
          <p:nvPr/>
        </p:nvCxnSpPr>
        <p:spPr>
          <a:xfrm>
            <a:off x="216000" y="576000"/>
            <a:ext cx="8676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1" name="テキスト ボックス 90"/>
          <p:cNvSpPr txBox="1"/>
          <p:nvPr/>
        </p:nvSpPr>
        <p:spPr>
          <a:xfrm>
            <a:off x="215999" y="720000"/>
            <a:ext cx="8748000" cy="1296000"/>
          </a:xfrm>
          <a:prstGeom prst="rect">
            <a:avLst/>
          </a:prstGeom>
          <a:noFill/>
        </p:spPr>
        <p:txBody>
          <a:bodyPr wrap="square" lIns="36000" tIns="36000" rIns="36000" bIns="36000" rtlCol="0">
            <a:noAutofit/>
          </a:bodyPr>
          <a:lstStyle/>
          <a:p>
            <a:pPr marL="285750" indent="-285750">
              <a:buFont typeface="Arial" panose="020B0604020202020204" pitchFamily="34" charset="0"/>
              <a:buChar char="•"/>
            </a:pPr>
            <a:r>
              <a:rPr lang="ja-JP" altLang="en-US" sz="1600" dirty="0">
                <a:latin typeface="BIZ UDPゴシック" panose="020B0400000000000000" pitchFamily="50" charset="-128"/>
                <a:ea typeface="BIZ UDPゴシック" panose="020B0400000000000000" pitchFamily="50" charset="-128"/>
                <a:cs typeface="メイリオ" panose="020B0604030504040204" pitchFamily="50" charset="-128"/>
              </a:rPr>
              <a:t>府市の改革取組（合計）は、</a:t>
            </a:r>
            <a:r>
              <a:rPr lang="en-US" altLang="ja-JP" sz="1600" dirty="0">
                <a:latin typeface="BIZ UDPゴシック" panose="020B0400000000000000" pitchFamily="50" charset="-128"/>
                <a:ea typeface="BIZ UDPゴシック" panose="020B0400000000000000" pitchFamily="50" charset="-128"/>
                <a:cs typeface="メイリオ" panose="020B0604030504040204" pitchFamily="50" charset="-128"/>
              </a:rPr>
              <a:t>2018</a:t>
            </a:r>
            <a:r>
              <a:rPr lang="ja-JP" altLang="en-US" sz="1600" dirty="0">
                <a:latin typeface="BIZ UDPゴシック" panose="020B0400000000000000" pitchFamily="50" charset="-128"/>
                <a:ea typeface="BIZ UDPゴシック" panose="020B0400000000000000" pitchFamily="50" charset="-128"/>
                <a:cs typeface="メイリオ" panose="020B0604030504040204" pitchFamily="50" charset="-128"/>
              </a:rPr>
              <a:t>年時から</a:t>
            </a:r>
            <a:r>
              <a:rPr lang="en-US" altLang="ja-JP" sz="1600" b="1" dirty="0">
                <a:latin typeface="BIZ UDPゴシック" panose="020B0400000000000000" pitchFamily="50" charset="-128"/>
                <a:ea typeface="BIZ UDPゴシック" panose="020B0400000000000000" pitchFamily="50" charset="-128"/>
                <a:cs typeface="メイリオ" panose="020B0604030504040204" pitchFamily="50" charset="-128"/>
              </a:rPr>
              <a:t>55</a:t>
            </a:r>
            <a:r>
              <a:rPr lang="ja-JP" altLang="en-US" sz="1600" b="1" dirty="0">
                <a:latin typeface="BIZ UDPゴシック" panose="020B0400000000000000" pitchFamily="50" charset="-128"/>
                <a:ea typeface="BIZ UDPゴシック" panose="020B0400000000000000" pitchFamily="50" charset="-128"/>
                <a:cs typeface="メイリオ" panose="020B0604030504040204" pitchFamily="50" charset="-128"/>
              </a:rPr>
              <a:t>項目</a:t>
            </a:r>
            <a:r>
              <a:rPr lang="ja-JP" altLang="en-US" sz="1600" b="1" dirty="0" smtClean="0">
                <a:latin typeface="BIZ UDPゴシック" panose="020B0400000000000000" pitchFamily="50" charset="-128"/>
                <a:ea typeface="BIZ UDPゴシック" panose="020B0400000000000000" pitchFamily="50" charset="-128"/>
                <a:cs typeface="メイリオ" panose="020B0604030504040204" pitchFamily="50" charset="-128"/>
              </a:rPr>
              <a:t>増加。</a:t>
            </a:r>
            <a:r>
              <a:rPr lang="ja-JP" altLang="en-US" sz="1200" dirty="0" smtClean="0">
                <a:latin typeface="BIZ UDPゴシック" panose="020B0400000000000000" pitchFamily="50" charset="-128"/>
                <a:ea typeface="BIZ UDPゴシック" panose="020B0400000000000000" pitchFamily="50" charset="-128"/>
                <a:cs typeface="メイリオ" panose="020B0604030504040204" pitchFamily="50" charset="-128"/>
              </a:rPr>
              <a:t>（</a:t>
            </a:r>
            <a:r>
              <a:rPr lang="en-US" altLang="ja-JP" sz="1200" dirty="0">
                <a:latin typeface="BIZ UDPゴシック" panose="020B0400000000000000" pitchFamily="50" charset="-128"/>
                <a:ea typeface="BIZ UDPゴシック" panose="020B0400000000000000" pitchFamily="50" charset="-128"/>
                <a:cs typeface="メイリオ" panose="020B0604030504040204" pitchFamily="50" charset="-128"/>
              </a:rPr>
              <a:t>196</a:t>
            </a:r>
            <a:r>
              <a:rPr lang="ja-JP" altLang="en-US" sz="1200" dirty="0">
                <a:latin typeface="BIZ UDPゴシック" panose="020B0400000000000000" pitchFamily="50" charset="-128"/>
                <a:ea typeface="BIZ UDPゴシック" panose="020B0400000000000000" pitchFamily="50" charset="-128"/>
                <a:cs typeface="メイリオ" panose="020B0604030504040204" pitchFamily="50" charset="-128"/>
              </a:rPr>
              <a:t>件→</a:t>
            </a:r>
            <a:r>
              <a:rPr lang="en-US" altLang="ja-JP" sz="1200" dirty="0">
                <a:latin typeface="BIZ UDPゴシック" panose="020B0400000000000000" pitchFamily="50" charset="-128"/>
                <a:ea typeface="BIZ UDPゴシック" panose="020B0400000000000000" pitchFamily="50" charset="-128"/>
                <a:cs typeface="メイリオ" panose="020B0604030504040204" pitchFamily="50" charset="-128"/>
              </a:rPr>
              <a:t>251</a:t>
            </a:r>
            <a:r>
              <a:rPr lang="ja-JP" altLang="en-US" sz="1200" dirty="0">
                <a:latin typeface="BIZ UDPゴシック" panose="020B0400000000000000" pitchFamily="50" charset="-128"/>
                <a:ea typeface="BIZ UDPゴシック" panose="020B0400000000000000" pitchFamily="50" charset="-128"/>
                <a:cs typeface="メイリオ" panose="020B0604030504040204" pitchFamily="50" charset="-128"/>
              </a:rPr>
              <a:t>件 （＊府市共通項目の重複除外）</a:t>
            </a:r>
            <a:r>
              <a:rPr lang="en-US" altLang="ja-JP" sz="1200" dirty="0">
                <a:latin typeface="BIZ UDPゴシック" panose="020B0400000000000000" pitchFamily="50" charset="-128"/>
                <a:ea typeface="BIZ UDPゴシック" panose="020B0400000000000000" pitchFamily="50" charset="-128"/>
                <a:cs typeface="メイリオ" panose="020B0604030504040204" pitchFamily="50" charset="-128"/>
              </a:rPr>
              <a:t>)</a:t>
            </a:r>
          </a:p>
          <a:p>
            <a:pPr marL="285750" indent="-285750">
              <a:buFont typeface="Arial" panose="020B0604020202020204" pitchFamily="34" charset="0"/>
              <a:buChar char="•"/>
            </a:pPr>
            <a:endParaRPr lang="en-US" altLang="ja-JP" sz="1600" dirty="0">
              <a:latin typeface="BIZ UDPゴシック" panose="020B0400000000000000" pitchFamily="50" charset="-128"/>
              <a:ea typeface="BIZ UDPゴシック" panose="020B0400000000000000" pitchFamily="50" charset="-128"/>
              <a:cs typeface="メイリオ" panose="020B0604030504040204" pitchFamily="50" charset="-128"/>
            </a:endParaRPr>
          </a:p>
          <a:p>
            <a:pPr marL="285750" indent="-285750">
              <a:buFont typeface="Arial" panose="020B0604020202020204" pitchFamily="34" charset="0"/>
              <a:buChar char="•"/>
            </a:pPr>
            <a:r>
              <a:rPr lang="en-US" altLang="ja-JP" sz="1600" dirty="0">
                <a:latin typeface="BIZ UDPゴシック" panose="020B0400000000000000" pitchFamily="50" charset="-128"/>
                <a:ea typeface="BIZ UDPゴシック" panose="020B0400000000000000" pitchFamily="50" charset="-128"/>
                <a:cs typeface="メイリオ" panose="020B0604030504040204" pitchFamily="50" charset="-128"/>
              </a:rPr>
              <a:t>【B】</a:t>
            </a:r>
            <a:r>
              <a:rPr lang="ja-JP" altLang="en-US" sz="1600" dirty="0">
                <a:latin typeface="BIZ UDPゴシック" panose="020B0400000000000000" pitchFamily="50" charset="-128"/>
                <a:ea typeface="BIZ UDPゴシック" panose="020B0400000000000000" pitchFamily="50" charset="-128"/>
                <a:cs typeface="メイリオ" panose="020B0604030504040204" pitchFamily="50" charset="-128"/>
              </a:rPr>
              <a:t>社会政策のイノベーションが</a:t>
            </a:r>
            <a:r>
              <a:rPr lang="en-US" altLang="ja-JP" sz="1600" dirty="0">
                <a:latin typeface="BIZ UDPゴシック" panose="020B0400000000000000" pitchFamily="50" charset="-128"/>
                <a:ea typeface="BIZ UDPゴシック" panose="020B0400000000000000" pitchFamily="50" charset="-128"/>
                <a:cs typeface="メイリオ" panose="020B0604030504040204" pitchFamily="50" charset="-128"/>
              </a:rPr>
              <a:t>28</a:t>
            </a:r>
            <a:r>
              <a:rPr lang="ja-JP" altLang="en-US" sz="1600" dirty="0">
                <a:latin typeface="BIZ UDPゴシック" panose="020B0400000000000000" pitchFamily="50" charset="-128"/>
                <a:ea typeface="BIZ UDPゴシック" panose="020B0400000000000000" pitchFamily="50" charset="-128"/>
                <a:cs typeface="メイリオ" panose="020B0604030504040204" pitchFamily="50" charset="-128"/>
              </a:rPr>
              <a:t>項目（４％）増加し、</a:t>
            </a:r>
            <a:r>
              <a:rPr lang="en-US" altLang="ja-JP" sz="1600" dirty="0">
                <a:latin typeface="BIZ UDPゴシック" panose="020B0400000000000000" pitchFamily="50" charset="-128"/>
                <a:ea typeface="BIZ UDPゴシック" panose="020B0400000000000000" pitchFamily="50" charset="-128"/>
                <a:cs typeface="メイリオ" panose="020B0604030504040204" pitchFamily="50" charset="-128"/>
              </a:rPr>
              <a:t>【D】</a:t>
            </a:r>
            <a:r>
              <a:rPr lang="ja-JP" altLang="en-US" sz="1600" dirty="0">
                <a:latin typeface="BIZ UDPゴシック" panose="020B0400000000000000" pitchFamily="50" charset="-128"/>
                <a:ea typeface="BIZ UDPゴシック" panose="020B0400000000000000" pitchFamily="50" charset="-128"/>
                <a:cs typeface="メイリオ" panose="020B0604030504040204" pitchFamily="50" charset="-128"/>
              </a:rPr>
              <a:t>成長戦略が</a:t>
            </a:r>
            <a:r>
              <a:rPr lang="en-US" altLang="ja-JP" sz="1600" dirty="0">
                <a:latin typeface="BIZ UDPゴシック" panose="020B0400000000000000" pitchFamily="50" charset="-128"/>
                <a:ea typeface="BIZ UDPゴシック" panose="020B0400000000000000" pitchFamily="50" charset="-128"/>
                <a:cs typeface="メイリオ" panose="020B0604030504040204" pitchFamily="50" charset="-128"/>
              </a:rPr>
              <a:t>14</a:t>
            </a:r>
            <a:r>
              <a:rPr lang="ja-JP" altLang="en-US" sz="1600" dirty="0">
                <a:latin typeface="BIZ UDPゴシック" panose="020B0400000000000000" pitchFamily="50" charset="-128"/>
                <a:ea typeface="BIZ UDPゴシック" panose="020B0400000000000000" pitchFamily="50" charset="-128"/>
                <a:cs typeface="メイリオ" panose="020B0604030504040204" pitchFamily="50" charset="-128"/>
              </a:rPr>
              <a:t>項目（３％）増加。</a:t>
            </a:r>
            <a:r>
              <a:rPr lang="en-US" altLang="ja-JP" sz="1600" dirty="0">
                <a:latin typeface="BIZ UDPゴシック" panose="020B0400000000000000" pitchFamily="50" charset="-128"/>
                <a:ea typeface="BIZ UDPゴシック" panose="020B0400000000000000" pitchFamily="50" charset="-128"/>
                <a:cs typeface="メイリオ" panose="020B0604030504040204" pitchFamily="50" charset="-128"/>
              </a:rPr>
              <a:t/>
            </a:r>
            <a:br>
              <a:rPr lang="en-US" altLang="ja-JP" sz="1600" dirty="0">
                <a:latin typeface="BIZ UDPゴシック" panose="020B0400000000000000" pitchFamily="50" charset="-128"/>
                <a:ea typeface="BIZ UDPゴシック" panose="020B0400000000000000" pitchFamily="50" charset="-128"/>
                <a:cs typeface="メイリオ" panose="020B0604030504040204" pitchFamily="50" charset="-128"/>
              </a:rPr>
            </a:br>
            <a:r>
              <a:rPr lang="ja-JP" altLang="en-US" sz="1600" dirty="0">
                <a:latin typeface="BIZ UDPゴシック" panose="020B0400000000000000" pitchFamily="50" charset="-128"/>
                <a:ea typeface="BIZ UDPゴシック" panose="020B0400000000000000" pitchFamily="50" charset="-128"/>
                <a:cs typeface="メイリオ" panose="020B0604030504040204" pitchFamily="50" charset="-128"/>
              </a:rPr>
              <a:t>改革評価実施後初めて、</a:t>
            </a:r>
            <a:r>
              <a:rPr lang="ja-JP" altLang="en-US" sz="1600" b="1" u="sng" dirty="0">
                <a:latin typeface="BIZ UDPゴシック" panose="020B0400000000000000" pitchFamily="50" charset="-128"/>
                <a:ea typeface="BIZ UDPゴシック" panose="020B0400000000000000" pitchFamily="50" charset="-128"/>
                <a:cs typeface="メイリオ" panose="020B0604030504040204" pitchFamily="50" charset="-128"/>
              </a:rPr>
              <a:t>社会主体の分野に関する項目数が、行政主体の項目数を上回る</a:t>
            </a:r>
            <a:r>
              <a:rPr lang="ja-JP" altLang="en-US" sz="1600" dirty="0">
                <a:latin typeface="BIZ UDPゴシック" panose="020B0400000000000000" pitchFamily="50" charset="-128"/>
                <a:ea typeface="BIZ UDPゴシック" panose="020B0400000000000000" pitchFamily="50" charset="-128"/>
                <a:cs typeface="メイリオ" panose="020B0604030504040204" pitchFamily="50" charset="-128"/>
              </a:rPr>
              <a:t>結果に。</a:t>
            </a:r>
            <a:endParaRPr lang="en-US" altLang="ja-JP" sz="1600" dirty="0">
              <a:latin typeface="BIZ UDPゴシック" panose="020B0400000000000000" pitchFamily="50" charset="-128"/>
              <a:ea typeface="BIZ UDPゴシック" panose="020B0400000000000000" pitchFamily="50" charset="-128"/>
              <a:cs typeface="メイリオ" panose="020B0604030504040204" pitchFamily="50" charset="-128"/>
            </a:endParaRPr>
          </a:p>
        </p:txBody>
      </p:sp>
      <p:grpSp>
        <p:nvGrpSpPr>
          <p:cNvPr id="2" name="グループ化 1"/>
          <p:cNvGrpSpPr/>
          <p:nvPr/>
        </p:nvGrpSpPr>
        <p:grpSpPr>
          <a:xfrm>
            <a:off x="3110637" y="2945779"/>
            <a:ext cx="2951052" cy="3461724"/>
            <a:chOff x="6119815" y="2865396"/>
            <a:chExt cx="2951052" cy="3461724"/>
          </a:xfrm>
        </p:grpSpPr>
        <p:sp>
          <p:nvSpPr>
            <p:cNvPr id="62" name="正方形/長方形 61"/>
            <p:cNvSpPr/>
            <p:nvPr/>
          </p:nvSpPr>
          <p:spPr>
            <a:xfrm>
              <a:off x="6792772" y="2865396"/>
              <a:ext cx="2232000" cy="280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FF0000"/>
                </a:solidFill>
              </a:endParaRPr>
            </a:p>
          </p:txBody>
        </p:sp>
        <p:sp>
          <p:nvSpPr>
            <p:cNvPr id="65" name="正方形/長方形 64"/>
            <p:cNvSpPr/>
            <p:nvPr/>
          </p:nvSpPr>
          <p:spPr>
            <a:xfrm>
              <a:off x="6840073" y="2900182"/>
              <a:ext cx="1044000" cy="1332000"/>
            </a:xfrm>
            <a:prstGeom prst="rect">
              <a:avLst/>
            </a:prstGeom>
            <a:solidFill>
              <a:schemeClr val="accent2">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en-US" altLang="ja-JP" sz="1200" b="1" dirty="0">
                  <a:solidFill>
                    <a:schemeClr val="tx1"/>
                  </a:solidFill>
                  <a:latin typeface="BIZ UDPゴシック" panose="020B0400000000000000" pitchFamily="50" charset="-128"/>
                  <a:ea typeface="BIZ UDPゴシック" panose="020B0400000000000000" pitchFamily="50" charset="-128"/>
                </a:rPr>
                <a:t>【C】</a:t>
              </a:r>
            </a:p>
            <a:p>
              <a:pPr algn="ctr"/>
              <a:r>
                <a:rPr kumimoji="1" lang="ja-JP" altLang="en-US" sz="1200" b="1" dirty="0">
                  <a:solidFill>
                    <a:schemeClr val="tx1"/>
                  </a:solidFill>
                  <a:latin typeface="BIZ UDPゴシック" panose="020B0400000000000000" pitchFamily="50" charset="-128"/>
                  <a:ea typeface="BIZ UDPゴシック" panose="020B0400000000000000" pitchFamily="50" charset="-128"/>
                </a:rPr>
                <a:t>インフラ戦略</a:t>
              </a:r>
              <a:endParaRPr kumimoji="1" lang="en-US" altLang="ja-JP" sz="1200" b="1" dirty="0">
                <a:solidFill>
                  <a:schemeClr val="tx1"/>
                </a:solidFill>
                <a:latin typeface="BIZ UDPゴシック" panose="020B0400000000000000" pitchFamily="50" charset="-128"/>
                <a:ea typeface="BIZ UDPゴシック" panose="020B0400000000000000" pitchFamily="50" charset="-128"/>
              </a:endParaRPr>
            </a:p>
            <a:p>
              <a:pPr algn="ctr"/>
              <a:endParaRPr lang="en-US" altLang="ja-JP" sz="700" b="1" dirty="0">
                <a:solidFill>
                  <a:schemeClr val="tx1"/>
                </a:solidFill>
                <a:latin typeface="BIZ UDPゴシック" panose="020B0400000000000000" pitchFamily="50" charset="-128"/>
                <a:ea typeface="BIZ UDPゴシック" panose="020B0400000000000000" pitchFamily="50" charset="-128"/>
              </a:endParaRPr>
            </a:p>
            <a:p>
              <a:pPr algn="ctr"/>
              <a:r>
                <a:rPr lang="en-US" altLang="ja-JP" sz="1100" b="1" dirty="0">
                  <a:solidFill>
                    <a:schemeClr val="tx1"/>
                  </a:solidFill>
                  <a:latin typeface="BIZ UDPゴシック" panose="020B0400000000000000" pitchFamily="50" charset="-128"/>
                  <a:ea typeface="BIZ UDPゴシック" panose="020B0400000000000000" pitchFamily="50" charset="-128"/>
                </a:rPr>
                <a:t>25</a:t>
              </a:r>
              <a:r>
                <a:rPr kumimoji="1" lang="ja-JP" altLang="en-US" sz="1100" b="1" dirty="0">
                  <a:solidFill>
                    <a:schemeClr val="tx1"/>
                  </a:solidFill>
                  <a:latin typeface="BIZ UDPゴシック" panose="020B0400000000000000" pitchFamily="50" charset="-128"/>
                  <a:ea typeface="BIZ UDPゴシック" panose="020B0400000000000000" pitchFamily="50" charset="-128"/>
                </a:rPr>
                <a:t>項目</a:t>
              </a:r>
              <a:endParaRPr kumimoji="1" lang="en-US" altLang="ja-JP" sz="1100" b="1" dirty="0">
                <a:solidFill>
                  <a:schemeClr val="tx1"/>
                </a:solidFill>
                <a:latin typeface="BIZ UDPゴシック" panose="020B0400000000000000" pitchFamily="50" charset="-128"/>
                <a:ea typeface="BIZ UDPゴシック" panose="020B0400000000000000" pitchFamily="50" charset="-128"/>
              </a:endParaRPr>
            </a:p>
            <a:p>
              <a:pPr algn="ctr"/>
              <a:r>
                <a:rPr lang="en-US" altLang="ja-JP" sz="1100" b="1" dirty="0">
                  <a:solidFill>
                    <a:schemeClr val="tx1"/>
                  </a:solidFill>
                  <a:latin typeface="BIZ UDPゴシック" panose="020B0400000000000000" pitchFamily="50" charset="-128"/>
                  <a:ea typeface="BIZ UDPゴシック" panose="020B0400000000000000" pitchFamily="50" charset="-128"/>
                </a:rPr>
                <a:t>[10%]</a:t>
              </a:r>
            </a:p>
            <a:p>
              <a:pPr algn="ctr"/>
              <a:endParaRPr kumimoji="1" lang="en-US" altLang="ja-JP" sz="600" b="1" dirty="0">
                <a:solidFill>
                  <a:schemeClr val="tx1"/>
                </a:solidFill>
                <a:latin typeface="BIZ UDPゴシック" panose="020B0400000000000000" pitchFamily="50" charset="-128"/>
                <a:ea typeface="BIZ UDPゴシック" panose="020B0400000000000000" pitchFamily="50" charset="-128"/>
              </a:endParaRPr>
            </a:p>
            <a:p>
              <a:pPr algn="ctr"/>
              <a:r>
                <a:rPr kumimoji="1" lang="en-US" altLang="ja-JP" sz="1000" dirty="0">
                  <a:solidFill>
                    <a:schemeClr val="tx1"/>
                  </a:solidFill>
                  <a:latin typeface="BIZ UDPゴシック" panose="020B0400000000000000" pitchFamily="50" charset="-128"/>
                  <a:ea typeface="BIZ UDPゴシック" panose="020B0400000000000000" pitchFamily="50" charset="-128"/>
                </a:rPr>
                <a:t>(</a:t>
              </a:r>
              <a:r>
                <a:rPr kumimoji="1" lang="ja-JP" altLang="en-US" sz="1000" dirty="0">
                  <a:solidFill>
                    <a:schemeClr val="tx1"/>
                  </a:solidFill>
                  <a:latin typeface="BIZ UDPゴシック" panose="020B0400000000000000" pitchFamily="50" charset="-128"/>
                  <a:ea typeface="BIZ UDPゴシック" panose="020B0400000000000000" pitchFamily="50" charset="-128"/>
                </a:rPr>
                <a:t>うち府市共通</a:t>
              </a:r>
              <a:r>
                <a:rPr lang="en-US" altLang="ja-JP" sz="1000" dirty="0">
                  <a:solidFill>
                    <a:schemeClr val="tx1"/>
                  </a:solidFill>
                  <a:latin typeface="BIZ UDPゴシック" panose="020B0400000000000000" pitchFamily="50" charset="-128"/>
                  <a:ea typeface="BIZ UDPゴシック" panose="020B0400000000000000" pitchFamily="50" charset="-128"/>
                </a:rPr>
                <a:t>2</a:t>
              </a:r>
              <a:r>
                <a:rPr kumimoji="1" lang="en-US" altLang="ja-JP" sz="1000" dirty="0">
                  <a:solidFill>
                    <a:schemeClr val="tx1"/>
                  </a:solidFill>
                  <a:latin typeface="BIZ UDPゴシック" panose="020B0400000000000000" pitchFamily="50" charset="-128"/>
                  <a:ea typeface="BIZ UDPゴシック" panose="020B0400000000000000" pitchFamily="50" charset="-128"/>
                </a:rPr>
                <a:t>)</a:t>
              </a:r>
            </a:p>
            <a:p>
              <a:pPr algn="ctr"/>
              <a:endParaRPr kumimoji="1" lang="ja-JP" altLang="en-US" sz="1100" dirty="0">
                <a:solidFill>
                  <a:schemeClr val="tx1"/>
                </a:solidFill>
                <a:latin typeface="BIZ UDPゴシック" panose="020B0400000000000000" pitchFamily="50" charset="-128"/>
                <a:ea typeface="BIZ UDPゴシック" panose="020B0400000000000000" pitchFamily="50" charset="-128"/>
              </a:endParaRPr>
            </a:p>
          </p:txBody>
        </p:sp>
        <p:sp>
          <p:nvSpPr>
            <p:cNvPr id="66" name="正方形/長方形 65"/>
            <p:cNvSpPr/>
            <p:nvPr/>
          </p:nvSpPr>
          <p:spPr>
            <a:xfrm>
              <a:off x="7934167" y="2900182"/>
              <a:ext cx="1044000" cy="1332000"/>
            </a:xfrm>
            <a:prstGeom prst="rect">
              <a:avLst/>
            </a:prstGeom>
            <a:solidFill>
              <a:schemeClr val="accent2">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en-US" altLang="ja-JP" sz="1200" b="1" dirty="0">
                  <a:solidFill>
                    <a:schemeClr val="tx1"/>
                  </a:solidFill>
                  <a:latin typeface="BIZ UDPゴシック" panose="020B0400000000000000" pitchFamily="50" charset="-128"/>
                  <a:ea typeface="BIZ UDPゴシック" panose="020B0400000000000000" pitchFamily="50" charset="-128"/>
                </a:rPr>
                <a:t>【D】</a:t>
              </a:r>
            </a:p>
            <a:p>
              <a:pPr algn="ctr"/>
              <a:r>
                <a:rPr lang="ja-JP" altLang="en-US" sz="1200" b="1" dirty="0">
                  <a:solidFill>
                    <a:schemeClr val="tx1"/>
                  </a:solidFill>
                  <a:latin typeface="BIZ UDPゴシック" panose="020B0400000000000000" pitchFamily="50" charset="-128"/>
                  <a:ea typeface="BIZ UDPゴシック" panose="020B0400000000000000" pitchFamily="50" charset="-128"/>
                </a:rPr>
                <a:t>成長</a:t>
              </a:r>
              <a:r>
                <a:rPr kumimoji="1" lang="ja-JP" altLang="en-US" sz="1200" b="1" dirty="0">
                  <a:solidFill>
                    <a:schemeClr val="tx1"/>
                  </a:solidFill>
                  <a:latin typeface="BIZ UDPゴシック" panose="020B0400000000000000" pitchFamily="50" charset="-128"/>
                  <a:ea typeface="BIZ UDPゴシック" panose="020B0400000000000000" pitchFamily="50" charset="-128"/>
                </a:rPr>
                <a:t>戦略</a:t>
              </a:r>
              <a:endParaRPr kumimoji="1" lang="en-US" altLang="ja-JP" sz="1200" b="1" dirty="0">
                <a:solidFill>
                  <a:schemeClr val="tx1"/>
                </a:solidFill>
                <a:latin typeface="BIZ UDPゴシック" panose="020B0400000000000000" pitchFamily="50" charset="-128"/>
                <a:ea typeface="BIZ UDPゴシック" panose="020B0400000000000000" pitchFamily="50" charset="-128"/>
              </a:endParaRPr>
            </a:p>
            <a:p>
              <a:pPr algn="ctr"/>
              <a:endParaRPr lang="en-US" altLang="ja-JP" sz="700" b="1" dirty="0">
                <a:solidFill>
                  <a:schemeClr val="tx1"/>
                </a:solidFill>
                <a:latin typeface="BIZ UDPゴシック" panose="020B0400000000000000" pitchFamily="50" charset="-128"/>
                <a:ea typeface="BIZ UDPゴシック" panose="020B0400000000000000" pitchFamily="50" charset="-128"/>
              </a:endParaRPr>
            </a:p>
            <a:p>
              <a:pPr algn="ctr"/>
              <a:r>
                <a:rPr lang="en-US" altLang="ja-JP" sz="1100" b="1" dirty="0">
                  <a:solidFill>
                    <a:schemeClr val="tx1"/>
                  </a:solidFill>
                  <a:latin typeface="BIZ UDPゴシック" panose="020B0400000000000000" pitchFamily="50" charset="-128"/>
                  <a:ea typeface="BIZ UDPゴシック" panose="020B0400000000000000" pitchFamily="50" charset="-128"/>
                </a:rPr>
                <a:t>40</a:t>
              </a:r>
              <a:r>
                <a:rPr kumimoji="1" lang="ja-JP" altLang="en-US" sz="1100" b="1" dirty="0">
                  <a:solidFill>
                    <a:schemeClr val="tx1"/>
                  </a:solidFill>
                  <a:latin typeface="BIZ UDPゴシック" panose="020B0400000000000000" pitchFamily="50" charset="-128"/>
                  <a:ea typeface="BIZ UDPゴシック" panose="020B0400000000000000" pitchFamily="50" charset="-128"/>
                </a:rPr>
                <a:t>項目</a:t>
              </a:r>
              <a:endParaRPr kumimoji="1" lang="en-US" altLang="ja-JP" sz="1100" b="1" dirty="0">
                <a:solidFill>
                  <a:schemeClr val="tx1"/>
                </a:solidFill>
                <a:latin typeface="BIZ UDPゴシック" panose="020B0400000000000000" pitchFamily="50" charset="-128"/>
                <a:ea typeface="BIZ UDPゴシック" panose="020B0400000000000000" pitchFamily="50" charset="-128"/>
              </a:endParaRPr>
            </a:p>
            <a:p>
              <a:pPr algn="ctr"/>
              <a:r>
                <a:rPr lang="en-US" altLang="ja-JP" sz="1100" b="1" dirty="0">
                  <a:solidFill>
                    <a:schemeClr val="tx1"/>
                  </a:solidFill>
                  <a:latin typeface="BIZ UDPゴシック" panose="020B0400000000000000" pitchFamily="50" charset="-128"/>
                  <a:ea typeface="BIZ UDPゴシック" panose="020B0400000000000000" pitchFamily="50" charset="-128"/>
                </a:rPr>
                <a:t>[16%]</a:t>
              </a:r>
            </a:p>
            <a:p>
              <a:pPr algn="ctr"/>
              <a:endParaRPr kumimoji="1" lang="en-US" altLang="ja-JP" sz="600" b="1" dirty="0">
                <a:solidFill>
                  <a:schemeClr val="tx1"/>
                </a:solidFill>
                <a:latin typeface="BIZ UDPゴシック" panose="020B0400000000000000" pitchFamily="50" charset="-128"/>
                <a:ea typeface="BIZ UDPゴシック" panose="020B0400000000000000" pitchFamily="50" charset="-128"/>
              </a:endParaRPr>
            </a:p>
            <a:p>
              <a:pPr algn="ctr"/>
              <a:r>
                <a:rPr kumimoji="1" lang="en-US" altLang="ja-JP" sz="1000" dirty="0">
                  <a:solidFill>
                    <a:schemeClr val="tx1"/>
                  </a:solidFill>
                  <a:latin typeface="BIZ UDPゴシック" panose="020B0400000000000000" pitchFamily="50" charset="-128"/>
                  <a:ea typeface="BIZ UDPゴシック" panose="020B0400000000000000" pitchFamily="50" charset="-128"/>
                </a:rPr>
                <a:t>(</a:t>
              </a:r>
              <a:r>
                <a:rPr kumimoji="1" lang="ja-JP" altLang="en-US" sz="1000" dirty="0">
                  <a:solidFill>
                    <a:schemeClr val="tx1"/>
                  </a:solidFill>
                  <a:latin typeface="BIZ UDPゴシック" panose="020B0400000000000000" pitchFamily="50" charset="-128"/>
                  <a:ea typeface="BIZ UDPゴシック" panose="020B0400000000000000" pitchFamily="50" charset="-128"/>
                </a:rPr>
                <a:t>うち府市共通</a:t>
              </a:r>
              <a:r>
                <a:rPr lang="en-US" altLang="ja-JP" sz="1000" dirty="0">
                  <a:solidFill>
                    <a:schemeClr val="tx1"/>
                  </a:solidFill>
                  <a:latin typeface="BIZ UDPゴシック" panose="020B0400000000000000" pitchFamily="50" charset="-128"/>
                  <a:ea typeface="BIZ UDPゴシック" panose="020B0400000000000000" pitchFamily="50" charset="-128"/>
                </a:rPr>
                <a:t>22</a:t>
              </a:r>
              <a:r>
                <a:rPr kumimoji="1" lang="en-US" altLang="ja-JP" sz="1000" dirty="0">
                  <a:solidFill>
                    <a:schemeClr val="tx1"/>
                  </a:solidFill>
                  <a:latin typeface="BIZ UDPゴシック" panose="020B0400000000000000" pitchFamily="50" charset="-128"/>
                  <a:ea typeface="BIZ UDPゴシック" panose="020B0400000000000000" pitchFamily="50" charset="-128"/>
                </a:rPr>
                <a:t>)</a:t>
              </a:r>
            </a:p>
            <a:p>
              <a:pPr algn="ctr"/>
              <a:endParaRPr kumimoji="1" lang="ja-JP" altLang="en-US" sz="1100" dirty="0">
                <a:solidFill>
                  <a:schemeClr val="tx1"/>
                </a:solidFill>
                <a:latin typeface="BIZ UDPゴシック" panose="020B0400000000000000" pitchFamily="50" charset="-128"/>
                <a:ea typeface="BIZ UDPゴシック" panose="020B0400000000000000" pitchFamily="50" charset="-128"/>
              </a:endParaRPr>
            </a:p>
          </p:txBody>
        </p:sp>
        <p:sp>
          <p:nvSpPr>
            <p:cNvPr id="70" name="正方形/長方形 69"/>
            <p:cNvSpPr/>
            <p:nvPr/>
          </p:nvSpPr>
          <p:spPr>
            <a:xfrm>
              <a:off x="6840073" y="4281830"/>
              <a:ext cx="1044000" cy="1332000"/>
            </a:xfrm>
            <a:prstGeom prst="rect">
              <a:avLst/>
            </a:prstGeom>
            <a:solidFill>
              <a:schemeClr val="accent2">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kumimoji="1" lang="en-US" altLang="ja-JP" sz="1100" b="1" dirty="0">
                <a:solidFill>
                  <a:schemeClr val="tx1"/>
                </a:solidFill>
                <a:latin typeface="BIZ UDPゴシック" panose="020B0400000000000000" pitchFamily="50" charset="-128"/>
                <a:ea typeface="BIZ UDPゴシック" panose="020B0400000000000000" pitchFamily="50" charset="-128"/>
              </a:endParaRPr>
            </a:p>
            <a:p>
              <a:pPr algn="ctr"/>
              <a:r>
                <a:rPr kumimoji="1" lang="en-US" altLang="ja-JP" sz="1200" b="1" dirty="0">
                  <a:solidFill>
                    <a:schemeClr val="tx1"/>
                  </a:solidFill>
                  <a:latin typeface="BIZ UDPゴシック" panose="020B0400000000000000" pitchFamily="50" charset="-128"/>
                  <a:ea typeface="BIZ UDPゴシック" panose="020B0400000000000000" pitchFamily="50" charset="-128"/>
                </a:rPr>
                <a:t>【A】</a:t>
              </a:r>
            </a:p>
            <a:p>
              <a:pPr algn="ctr"/>
              <a:r>
                <a:rPr kumimoji="1" lang="ja-JP" altLang="en-US" sz="1200" b="1" dirty="0">
                  <a:solidFill>
                    <a:schemeClr val="tx1"/>
                  </a:solidFill>
                  <a:latin typeface="BIZ UDPゴシック" panose="020B0400000000000000" pitchFamily="50" charset="-128"/>
                  <a:ea typeface="BIZ UDPゴシック" panose="020B0400000000000000" pitchFamily="50" charset="-128"/>
                </a:rPr>
                <a:t>いわゆる</a:t>
              </a:r>
              <a:endParaRPr kumimoji="1" lang="en-US" altLang="ja-JP" sz="1200" b="1" dirty="0">
                <a:solidFill>
                  <a:schemeClr val="tx1"/>
                </a:solidFill>
                <a:latin typeface="BIZ UDPゴシック" panose="020B0400000000000000" pitchFamily="50" charset="-128"/>
                <a:ea typeface="BIZ UDPゴシック" panose="020B0400000000000000" pitchFamily="50" charset="-128"/>
              </a:endParaRPr>
            </a:p>
            <a:p>
              <a:pPr algn="ctr"/>
              <a:r>
                <a:rPr lang="ja-JP" altLang="en-US" sz="1200" b="1" dirty="0">
                  <a:solidFill>
                    <a:schemeClr val="tx1"/>
                  </a:solidFill>
                  <a:latin typeface="BIZ UDPゴシック" panose="020B0400000000000000" pitchFamily="50" charset="-128"/>
                  <a:ea typeface="BIZ UDPゴシック" panose="020B0400000000000000" pitchFamily="50" charset="-128"/>
                </a:rPr>
                <a:t>行政改革</a:t>
              </a:r>
              <a:endParaRPr kumimoji="1" lang="en-US" altLang="ja-JP" sz="1200" b="1" dirty="0">
                <a:solidFill>
                  <a:schemeClr val="tx1"/>
                </a:solidFill>
                <a:latin typeface="BIZ UDPゴシック" panose="020B0400000000000000" pitchFamily="50" charset="-128"/>
                <a:ea typeface="BIZ UDPゴシック" panose="020B0400000000000000" pitchFamily="50" charset="-128"/>
              </a:endParaRPr>
            </a:p>
            <a:p>
              <a:pPr algn="ctr"/>
              <a:endParaRPr lang="en-US" altLang="ja-JP" sz="400" b="1" dirty="0">
                <a:solidFill>
                  <a:schemeClr val="tx1"/>
                </a:solidFill>
                <a:latin typeface="BIZ UDPゴシック" panose="020B0400000000000000" pitchFamily="50" charset="-128"/>
                <a:ea typeface="BIZ UDPゴシック" panose="020B0400000000000000" pitchFamily="50" charset="-128"/>
              </a:endParaRPr>
            </a:p>
            <a:p>
              <a:pPr algn="ctr"/>
              <a:r>
                <a:rPr lang="en-US" altLang="ja-JP" sz="1100" b="1" dirty="0">
                  <a:solidFill>
                    <a:schemeClr val="tx1"/>
                  </a:solidFill>
                  <a:latin typeface="BIZ UDPゴシック" panose="020B0400000000000000" pitchFamily="50" charset="-128"/>
                  <a:ea typeface="BIZ UDPゴシック" panose="020B0400000000000000" pitchFamily="50" charset="-128"/>
                </a:rPr>
                <a:t>94</a:t>
              </a:r>
              <a:r>
                <a:rPr kumimoji="1" lang="ja-JP" altLang="en-US" sz="1100" b="1" dirty="0">
                  <a:solidFill>
                    <a:schemeClr val="tx1"/>
                  </a:solidFill>
                  <a:latin typeface="BIZ UDPゴシック" panose="020B0400000000000000" pitchFamily="50" charset="-128"/>
                  <a:ea typeface="BIZ UDPゴシック" panose="020B0400000000000000" pitchFamily="50" charset="-128"/>
                </a:rPr>
                <a:t>項目</a:t>
              </a:r>
              <a:endParaRPr kumimoji="1" lang="en-US" altLang="ja-JP" sz="1100" b="1" dirty="0">
                <a:solidFill>
                  <a:schemeClr val="tx1"/>
                </a:solidFill>
                <a:latin typeface="BIZ UDPゴシック" panose="020B0400000000000000" pitchFamily="50" charset="-128"/>
                <a:ea typeface="BIZ UDPゴシック" panose="020B0400000000000000" pitchFamily="50" charset="-128"/>
              </a:endParaRPr>
            </a:p>
            <a:p>
              <a:pPr algn="ctr"/>
              <a:r>
                <a:rPr lang="en-US" altLang="ja-JP" sz="1100" b="1" dirty="0">
                  <a:solidFill>
                    <a:schemeClr val="tx1"/>
                  </a:solidFill>
                  <a:latin typeface="BIZ UDPゴシック" panose="020B0400000000000000" pitchFamily="50" charset="-128"/>
                  <a:ea typeface="BIZ UDPゴシック" panose="020B0400000000000000" pitchFamily="50" charset="-128"/>
                </a:rPr>
                <a:t>[37%]</a:t>
              </a:r>
            </a:p>
            <a:p>
              <a:pPr algn="ctr"/>
              <a:endParaRPr kumimoji="1" lang="en-US" altLang="ja-JP" sz="400" b="1" dirty="0">
                <a:solidFill>
                  <a:schemeClr val="tx1"/>
                </a:solidFill>
                <a:latin typeface="BIZ UDPゴシック" panose="020B0400000000000000" pitchFamily="50" charset="-128"/>
                <a:ea typeface="BIZ UDPゴシック" panose="020B0400000000000000" pitchFamily="50" charset="-128"/>
              </a:endParaRPr>
            </a:p>
            <a:p>
              <a:pPr algn="ctr"/>
              <a:r>
                <a:rPr kumimoji="1" lang="en-US" altLang="ja-JP" sz="1000" dirty="0">
                  <a:solidFill>
                    <a:schemeClr val="tx1"/>
                  </a:solidFill>
                  <a:latin typeface="BIZ UDPゴシック" panose="020B0400000000000000" pitchFamily="50" charset="-128"/>
                  <a:ea typeface="BIZ UDPゴシック" panose="020B0400000000000000" pitchFamily="50" charset="-128"/>
                </a:rPr>
                <a:t>(</a:t>
              </a:r>
              <a:r>
                <a:rPr kumimoji="1" lang="ja-JP" altLang="en-US" sz="1000" dirty="0">
                  <a:solidFill>
                    <a:schemeClr val="tx1"/>
                  </a:solidFill>
                  <a:latin typeface="BIZ UDPゴシック" panose="020B0400000000000000" pitchFamily="50" charset="-128"/>
                  <a:ea typeface="BIZ UDPゴシック" panose="020B0400000000000000" pitchFamily="50" charset="-128"/>
                </a:rPr>
                <a:t>うち府市共通</a:t>
              </a:r>
              <a:r>
                <a:rPr lang="en-US" altLang="ja-JP" sz="1000" dirty="0">
                  <a:solidFill>
                    <a:schemeClr val="tx1"/>
                  </a:solidFill>
                  <a:latin typeface="BIZ UDPゴシック" panose="020B0400000000000000" pitchFamily="50" charset="-128"/>
                  <a:ea typeface="BIZ UDPゴシック" panose="020B0400000000000000" pitchFamily="50" charset="-128"/>
                </a:rPr>
                <a:t>6</a:t>
              </a:r>
              <a:r>
                <a:rPr kumimoji="1" lang="en-US" altLang="ja-JP" sz="1000" dirty="0">
                  <a:solidFill>
                    <a:schemeClr val="tx1"/>
                  </a:solidFill>
                  <a:latin typeface="BIZ UDPゴシック" panose="020B0400000000000000" pitchFamily="50" charset="-128"/>
                  <a:ea typeface="BIZ UDPゴシック" panose="020B0400000000000000" pitchFamily="50" charset="-128"/>
                </a:rPr>
                <a:t>)</a:t>
              </a:r>
              <a:endParaRPr kumimoji="1" lang="ja-JP" altLang="en-US" sz="1100" dirty="0">
                <a:solidFill>
                  <a:schemeClr val="tx1"/>
                </a:solidFill>
                <a:latin typeface="BIZ UDPゴシック" panose="020B0400000000000000" pitchFamily="50" charset="-128"/>
                <a:ea typeface="BIZ UDPゴシック" panose="020B0400000000000000" pitchFamily="50" charset="-128"/>
              </a:endParaRPr>
            </a:p>
          </p:txBody>
        </p:sp>
        <p:sp>
          <p:nvSpPr>
            <p:cNvPr id="72" name="正方形/長方形 71"/>
            <p:cNvSpPr/>
            <p:nvPr/>
          </p:nvSpPr>
          <p:spPr>
            <a:xfrm>
              <a:off x="7934167" y="4281830"/>
              <a:ext cx="1044000" cy="1332000"/>
            </a:xfrm>
            <a:prstGeom prst="rect">
              <a:avLst/>
            </a:prstGeom>
            <a:solidFill>
              <a:schemeClr val="accent2">
                <a:lumMod val="20000"/>
                <a:lumOff val="8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kumimoji="1" lang="en-US" altLang="ja-JP" sz="1100" b="1" dirty="0">
                <a:solidFill>
                  <a:schemeClr val="tx1"/>
                </a:solidFill>
                <a:latin typeface="BIZ UDPゴシック" panose="020B0400000000000000" pitchFamily="50" charset="-128"/>
                <a:ea typeface="BIZ UDPゴシック" panose="020B0400000000000000" pitchFamily="50" charset="-128"/>
              </a:endParaRPr>
            </a:p>
            <a:p>
              <a:pPr algn="ctr"/>
              <a:r>
                <a:rPr kumimoji="1" lang="en-US" altLang="ja-JP" sz="1200" b="1" dirty="0">
                  <a:solidFill>
                    <a:schemeClr val="tx1"/>
                  </a:solidFill>
                  <a:latin typeface="BIZ UDPゴシック" panose="020B0400000000000000" pitchFamily="50" charset="-128"/>
                  <a:ea typeface="BIZ UDPゴシック" panose="020B0400000000000000" pitchFamily="50" charset="-128"/>
                </a:rPr>
                <a:t>【B】</a:t>
              </a:r>
            </a:p>
            <a:p>
              <a:pPr algn="ctr"/>
              <a:r>
                <a:rPr lang="ja-JP" altLang="en-US" sz="1200" b="1" dirty="0">
                  <a:solidFill>
                    <a:schemeClr val="tx1"/>
                  </a:solidFill>
                  <a:latin typeface="BIZ UDPゴシック" panose="020B0400000000000000" pitchFamily="50" charset="-128"/>
                  <a:ea typeface="BIZ UDPゴシック" panose="020B0400000000000000" pitchFamily="50" charset="-128"/>
                </a:rPr>
                <a:t>社会政策の</a:t>
              </a:r>
              <a:endParaRPr lang="en-US" altLang="ja-JP" sz="1200" b="1" dirty="0">
                <a:solidFill>
                  <a:schemeClr val="tx1"/>
                </a:solidFill>
                <a:latin typeface="BIZ UDPゴシック" panose="020B0400000000000000" pitchFamily="50" charset="-128"/>
                <a:ea typeface="BIZ UDPゴシック" panose="020B0400000000000000" pitchFamily="50" charset="-128"/>
              </a:endParaRPr>
            </a:p>
            <a:p>
              <a:pPr algn="ctr"/>
              <a:r>
                <a:rPr lang="ja-JP" altLang="en-US" sz="1200" b="1" dirty="0">
                  <a:solidFill>
                    <a:schemeClr val="tx1"/>
                  </a:solidFill>
                  <a:latin typeface="BIZ UDPゴシック" panose="020B0400000000000000" pitchFamily="50" charset="-128"/>
                  <a:ea typeface="BIZ UDPゴシック" panose="020B0400000000000000" pitchFamily="50" charset="-128"/>
                </a:rPr>
                <a:t>イノベーション</a:t>
              </a:r>
              <a:endParaRPr kumimoji="1" lang="en-US" altLang="ja-JP" sz="1200" b="1" dirty="0">
                <a:solidFill>
                  <a:schemeClr val="tx1"/>
                </a:solidFill>
                <a:latin typeface="BIZ UDPゴシック" panose="020B0400000000000000" pitchFamily="50" charset="-128"/>
                <a:ea typeface="BIZ UDPゴシック" panose="020B0400000000000000" pitchFamily="50" charset="-128"/>
              </a:endParaRPr>
            </a:p>
            <a:p>
              <a:pPr algn="ctr"/>
              <a:endParaRPr lang="en-US" altLang="ja-JP" sz="400" b="1" dirty="0">
                <a:solidFill>
                  <a:schemeClr val="tx1"/>
                </a:solidFill>
                <a:latin typeface="BIZ UDPゴシック" panose="020B0400000000000000" pitchFamily="50" charset="-128"/>
                <a:ea typeface="BIZ UDPゴシック" panose="020B0400000000000000" pitchFamily="50" charset="-128"/>
              </a:endParaRPr>
            </a:p>
            <a:p>
              <a:pPr algn="ctr"/>
              <a:r>
                <a:rPr lang="en-US" altLang="ja-JP" sz="1100" b="1" dirty="0">
                  <a:solidFill>
                    <a:schemeClr val="tx1"/>
                  </a:solidFill>
                  <a:latin typeface="BIZ UDPゴシック" panose="020B0400000000000000" pitchFamily="50" charset="-128"/>
                  <a:ea typeface="BIZ UDPゴシック" panose="020B0400000000000000" pitchFamily="50" charset="-128"/>
                </a:rPr>
                <a:t>92</a:t>
              </a:r>
              <a:r>
                <a:rPr kumimoji="1" lang="ja-JP" altLang="en-US" sz="1100" b="1" dirty="0">
                  <a:solidFill>
                    <a:schemeClr val="tx1"/>
                  </a:solidFill>
                  <a:latin typeface="BIZ UDPゴシック" panose="020B0400000000000000" pitchFamily="50" charset="-128"/>
                  <a:ea typeface="BIZ UDPゴシック" panose="020B0400000000000000" pitchFamily="50" charset="-128"/>
                </a:rPr>
                <a:t>項目</a:t>
              </a:r>
              <a:endParaRPr kumimoji="1" lang="en-US" altLang="ja-JP" sz="1100" b="1" dirty="0">
                <a:solidFill>
                  <a:schemeClr val="tx1"/>
                </a:solidFill>
                <a:latin typeface="BIZ UDPゴシック" panose="020B0400000000000000" pitchFamily="50" charset="-128"/>
                <a:ea typeface="BIZ UDPゴシック" panose="020B0400000000000000" pitchFamily="50" charset="-128"/>
              </a:endParaRPr>
            </a:p>
            <a:p>
              <a:pPr algn="ctr"/>
              <a:r>
                <a:rPr lang="en-US" altLang="ja-JP" sz="1100" b="1" dirty="0">
                  <a:solidFill>
                    <a:schemeClr val="tx1"/>
                  </a:solidFill>
                  <a:latin typeface="BIZ UDPゴシック" panose="020B0400000000000000" pitchFamily="50" charset="-128"/>
                  <a:ea typeface="BIZ UDPゴシック" panose="020B0400000000000000" pitchFamily="50" charset="-128"/>
                </a:rPr>
                <a:t>[37%]</a:t>
              </a:r>
            </a:p>
            <a:p>
              <a:pPr algn="ctr"/>
              <a:endParaRPr kumimoji="1" lang="en-US" altLang="ja-JP" sz="400" b="1" dirty="0">
                <a:solidFill>
                  <a:schemeClr val="tx1"/>
                </a:solidFill>
                <a:latin typeface="BIZ UDPゴシック" panose="020B0400000000000000" pitchFamily="50" charset="-128"/>
                <a:ea typeface="BIZ UDPゴシック" panose="020B0400000000000000" pitchFamily="50" charset="-128"/>
              </a:endParaRPr>
            </a:p>
            <a:p>
              <a:pPr algn="ctr"/>
              <a:r>
                <a:rPr kumimoji="1" lang="en-US" altLang="ja-JP" sz="1000" dirty="0">
                  <a:solidFill>
                    <a:schemeClr val="tx1"/>
                  </a:solidFill>
                  <a:latin typeface="BIZ UDPゴシック" panose="020B0400000000000000" pitchFamily="50" charset="-128"/>
                  <a:ea typeface="BIZ UDPゴシック" panose="020B0400000000000000" pitchFamily="50" charset="-128"/>
                </a:rPr>
                <a:t>(</a:t>
              </a:r>
              <a:r>
                <a:rPr kumimoji="1" lang="ja-JP" altLang="en-US" sz="1000" dirty="0">
                  <a:solidFill>
                    <a:schemeClr val="tx1"/>
                  </a:solidFill>
                  <a:latin typeface="BIZ UDPゴシック" panose="020B0400000000000000" pitchFamily="50" charset="-128"/>
                  <a:ea typeface="BIZ UDPゴシック" panose="020B0400000000000000" pitchFamily="50" charset="-128"/>
                </a:rPr>
                <a:t>うち府市共通</a:t>
              </a:r>
              <a:r>
                <a:rPr kumimoji="1" lang="en-US" altLang="ja-JP" sz="1000" dirty="0">
                  <a:solidFill>
                    <a:schemeClr val="tx1"/>
                  </a:solidFill>
                  <a:latin typeface="BIZ UDPゴシック" panose="020B0400000000000000" pitchFamily="50" charset="-128"/>
                  <a:ea typeface="BIZ UDPゴシック" panose="020B0400000000000000" pitchFamily="50" charset="-128"/>
                </a:rPr>
                <a:t>3)</a:t>
              </a:r>
              <a:endParaRPr kumimoji="1" lang="ja-JP" altLang="en-US" sz="1100" dirty="0">
                <a:solidFill>
                  <a:schemeClr val="tx1"/>
                </a:solidFill>
                <a:latin typeface="BIZ UDPゴシック" panose="020B0400000000000000" pitchFamily="50" charset="-128"/>
                <a:ea typeface="BIZ UDPゴシック" panose="020B0400000000000000" pitchFamily="50" charset="-128"/>
              </a:endParaRPr>
            </a:p>
          </p:txBody>
        </p:sp>
        <p:sp>
          <p:nvSpPr>
            <p:cNvPr id="92" name="角丸四角形 91"/>
            <p:cNvSpPr/>
            <p:nvPr/>
          </p:nvSpPr>
          <p:spPr>
            <a:xfrm>
              <a:off x="6477982" y="2886534"/>
              <a:ext cx="288000" cy="1332000"/>
            </a:xfrm>
            <a:prstGeom prst="roundRect">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chemeClr val="bg1"/>
                  </a:solidFill>
                  <a:latin typeface="BIZ UDPゴシック" panose="020B0400000000000000" pitchFamily="50" charset="-128"/>
                  <a:ea typeface="BIZ UDPゴシック" panose="020B0400000000000000" pitchFamily="50" charset="-128"/>
                </a:rPr>
                <a:t>今後の布石</a:t>
              </a:r>
            </a:p>
          </p:txBody>
        </p:sp>
        <p:sp>
          <p:nvSpPr>
            <p:cNvPr id="93" name="角丸四角形 92"/>
            <p:cNvSpPr/>
            <p:nvPr/>
          </p:nvSpPr>
          <p:spPr>
            <a:xfrm>
              <a:off x="6477982" y="4299268"/>
              <a:ext cx="288000" cy="1332000"/>
            </a:xfrm>
            <a:prstGeom prst="roundRect">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chemeClr val="bg1"/>
                  </a:solidFill>
                  <a:latin typeface="BIZ UDPゴシック" panose="020B0400000000000000" pitchFamily="50" charset="-128"/>
                  <a:ea typeface="BIZ UDPゴシック" panose="020B0400000000000000" pitchFamily="50" charset="-128"/>
                </a:rPr>
                <a:t>問題の解決</a:t>
              </a:r>
            </a:p>
          </p:txBody>
        </p:sp>
        <p:sp>
          <p:nvSpPr>
            <p:cNvPr id="94" name="角丸四角形 93"/>
            <p:cNvSpPr/>
            <p:nvPr/>
          </p:nvSpPr>
          <p:spPr>
            <a:xfrm>
              <a:off x="6804288" y="5708212"/>
              <a:ext cx="1080000" cy="324000"/>
            </a:xfrm>
            <a:prstGeom prst="roundRect">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1100" b="1" dirty="0">
                  <a:solidFill>
                    <a:schemeClr val="bg1"/>
                  </a:solidFill>
                  <a:latin typeface="BIZ UDPゴシック" panose="020B0400000000000000" pitchFamily="50" charset="-128"/>
                  <a:ea typeface="BIZ UDPゴシック" panose="020B0400000000000000" pitchFamily="50" charset="-128"/>
                </a:rPr>
                <a:t>行政主体の分野</a:t>
              </a:r>
            </a:p>
          </p:txBody>
        </p:sp>
        <p:sp>
          <p:nvSpPr>
            <p:cNvPr id="95" name="角丸四角形 94"/>
            <p:cNvSpPr/>
            <p:nvPr/>
          </p:nvSpPr>
          <p:spPr>
            <a:xfrm>
              <a:off x="7939780" y="5715702"/>
              <a:ext cx="1080000" cy="324000"/>
            </a:xfrm>
            <a:prstGeom prst="roundRect">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100" b="1" dirty="0">
                  <a:solidFill>
                    <a:schemeClr val="bg1"/>
                  </a:solidFill>
                  <a:latin typeface="BIZ UDPゴシック" panose="020B0400000000000000" pitchFamily="50" charset="-128"/>
                  <a:ea typeface="BIZ UDPゴシック" panose="020B0400000000000000" pitchFamily="50" charset="-128"/>
                </a:rPr>
                <a:t>社会</a:t>
              </a:r>
              <a:r>
                <a:rPr kumimoji="1" lang="ja-JP" altLang="en-US" sz="1100" b="1" dirty="0">
                  <a:solidFill>
                    <a:schemeClr val="bg1"/>
                  </a:solidFill>
                  <a:latin typeface="BIZ UDPゴシック" panose="020B0400000000000000" pitchFamily="50" charset="-128"/>
                  <a:ea typeface="BIZ UDPゴシック" panose="020B0400000000000000" pitchFamily="50" charset="-128"/>
                </a:rPr>
                <a:t>主体の分野</a:t>
              </a:r>
            </a:p>
          </p:txBody>
        </p:sp>
        <p:sp>
          <p:nvSpPr>
            <p:cNvPr id="96" name="テキスト ボックス 95"/>
            <p:cNvSpPr txBox="1"/>
            <p:nvPr/>
          </p:nvSpPr>
          <p:spPr>
            <a:xfrm>
              <a:off x="6184733" y="2903806"/>
              <a:ext cx="252000" cy="1296000"/>
            </a:xfrm>
            <a:prstGeom prst="rect">
              <a:avLst/>
            </a:prstGeom>
            <a:noFill/>
            <a:ln>
              <a:solidFill>
                <a:schemeClr val="bg1">
                  <a:lumMod val="50000"/>
                </a:schemeClr>
              </a:solidFill>
            </a:ln>
          </p:spPr>
          <p:txBody>
            <a:bodyPr vert="eaVert" wrap="none" lIns="72000" tIns="36000" rIns="36000" bIns="36000" rtlCol="0">
              <a:noAutofit/>
            </a:bodyPr>
            <a:lstStyle/>
            <a:p>
              <a:pPr algn="ctr"/>
              <a:r>
                <a:rPr lang="ja-JP" altLang="en-US" sz="1050" dirty="0">
                  <a:latin typeface="BIZ UDPゴシック" panose="020B0400000000000000" pitchFamily="50" charset="-128"/>
                  <a:ea typeface="BIZ UDPゴシック" panose="020B0400000000000000" pitchFamily="50" charset="-128"/>
                </a:rPr>
                <a:t>Ｃ</a:t>
              </a:r>
              <a:r>
                <a:rPr lang="en-US" altLang="ja-JP" sz="1050" dirty="0">
                  <a:latin typeface="BIZ UDPゴシック" panose="020B0400000000000000" pitchFamily="50" charset="-128"/>
                  <a:ea typeface="BIZ UDPゴシック" panose="020B0400000000000000" pitchFamily="50" charset="-128"/>
                </a:rPr>
                <a:t>+</a:t>
              </a:r>
              <a:r>
                <a:rPr lang="ja-JP" altLang="en-US" sz="1050" dirty="0">
                  <a:latin typeface="BIZ UDPゴシック" panose="020B0400000000000000" pitchFamily="50" charset="-128"/>
                  <a:ea typeface="BIZ UDPゴシック" panose="020B0400000000000000" pitchFamily="50" charset="-128"/>
                </a:rPr>
                <a:t>Ｄ＝</a:t>
              </a:r>
              <a:r>
                <a:rPr lang="en-US" altLang="ja-JP" sz="1050" dirty="0">
                  <a:latin typeface="BIZ UDPゴシック" panose="020B0400000000000000" pitchFamily="50" charset="-128"/>
                  <a:ea typeface="BIZ UDPゴシック" panose="020B0400000000000000" pitchFamily="50" charset="-128"/>
                </a:rPr>
                <a:t>65</a:t>
              </a:r>
              <a:r>
                <a:rPr lang="ja-JP" altLang="en-US" sz="1050" dirty="0">
                  <a:latin typeface="BIZ UDPゴシック" panose="020B0400000000000000" pitchFamily="50" charset="-128"/>
                  <a:ea typeface="BIZ UDPゴシック" panose="020B0400000000000000" pitchFamily="50" charset="-128"/>
                </a:rPr>
                <a:t>（</a:t>
              </a:r>
              <a:r>
                <a:rPr lang="en-US" altLang="ja-JP" sz="1050" dirty="0">
                  <a:latin typeface="BIZ UDPゴシック" panose="020B0400000000000000" pitchFamily="50" charset="-128"/>
                  <a:ea typeface="BIZ UDPゴシック" panose="020B0400000000000000" pitchFamily="50" charset="-128"/>
                </a:rPr>
                <a:t>26</a:t>
              </a:r>
              <a:r>
                <a:rPr lang="ja-JP" altLang="en-US" sz="1050" dirty="0">
                  <a:latin typeface="BIZ UDPゴシック" panose="020B0400000000000000" pitchFamily="50" charset="-128"/>
                  <a:ea typeface="BIZ UDPゴシック" panose="020B0400000000000000" pitchFamily="50" charset="-128"/>
                </a:rPr>
                <a:t>％</a:t>
              </a:r>
              <a:r>
                <a:rPr lang="en-US" altLang="ja-JP" sz="1050" dirty="0">
                  <a:latin typeface="BIZ UDPゴシック" panose="020B0400000000000000" pitchFamily="50" charset="-128"/>
                  <a:ea typeface="BIZ UDPゴシック" panose="020B0400000000000000" pitchFamily="50" charset="-128"/>
                </a:rPr>
                <a:t>)</a:t>
              </a:r>
              <a:endParaRPr kumimoji="1" lang="ja-JP" altLang="en-US" sz="1050" dirty="0">
                <a:latin typeface="BIZ UDPゴシック" panose="020B0400000000000000" pitchFamily="50" charset="-128"/>
                <a:ea typeface="BIZ UDPゴシック" panose="020B0400000000000000" pitchFamily="50" charset="-128"/>
              </a:endParaRPr>
            </a:p>
          </p:txBody>
        </p:sp>
        <p:sp>
          <p:nvSpPr>
            <p:cNvPr id="97" name="テキスト ボックス 96"/>
            <p:cNvSpPr txBox="1"/>
            <p:nvPr/>
          </p:nvSpPr>
          <p:spPr>
            <a:xfrm>
              <a:off x="6184813" y="4306454"/>
              <a:ext cx="252000" cy="1296000"/>
            </a:xfrm>
            <a:prstGeom prst="rect">
              <a:avLst/>
            </a:prstGeom>
            <a:noFill/>
            <a:ln>
              <a:solidFill>
                <a:schemeClr val="bg1">
                  <a:lumMod val="50000"/>
                </a:schemeClr>
              </a:solidFill>
            </a:ln>
          </p:spPr>
          <p:txBody>
            <a:bodyPr vert="eaVert" wrap="none" lIns="72000" tIns="36000" rIns="36000" bIns="36000" rtlCol="0">
              <a:noAutofit/>
            </a:bodyPr>
            <a:lstStyle/>
            <a:p>
              <a:pPr algn="ctr"/>
              <a:r>
                <a:rPr kumimoji="1" lang="ja-JP" altLang="en-US" sz="1050" dirty="0">
                  <a:latin typeface="BIZ UDPゴシック" panose="020B0400000000000000" pitchFamily="50" charset="-128"/>
                  <a:ea typeface="BIZ UDPゴシック" panose="020B0400000000000000" pitchFamily="50" charset="-128"/>
                </a:rPr>
                <a:t>Ａ</a:t>
              </a:r>
              <a:r>
                <a:rPr lang="en-US" altLang="ja-JP" sz="1050" dirty="0">
                  <a:latin typeface="BIZ UDPゴシック" panose="020B0400000000000000" pitchFamily="50" charset="-128"/>
                  <a:ea typeface="BIZ UDPゴシック" panose="020B0400000000000000" pitchFamily="50" charset="-128"/>
                </a:rPr>
                <a:t>+</a:t>
              </a:r>
              <a:r>
                <a:rPr lang="ja-JP" altLang="en-US" sz="1050" dirty="0">
                  <a:latin typeface="BIZ UDPゴシック" panose="020B0400000000000000" pitchFamily="50" charset="-128"/>
                  <a:ea typeface="BIZ UDPゴシック" panose="020B0400000000000000" pitchFamily="50" charset="-128"/>
                </a:rPr>
                <a:t>Ｂ＝　　　（</a:t>
              </a:r>
              <a:r>
                <a:rPr lang="en-US" altLang="ja-JP" sz="1050" dirty="0">
                  <a:latin typeface="BIZ UDPゴシック" panose="020B0400000000000000" pitchFamily="50" charset="-128"/>
                  <a:ea typeface="BIZ UDPゴシック" panose="020B0400000000000000" pitchFamily="50" charset="-128"/>
                </a:rPr>
                <a:t>74</a:t>
              </a:r>
              <a:r>
                <a:rPr lang="ja-JP" altLang="en-US" sz="1050" dirty="0">
                  <a:latin typeface="BIZ UDPゴシック" panose="020B0400000000000000" pitchFamily="50" charset="-128"/>
                  <a:ea typeface="BIZ UDPゴシック" panose="020B0400000000000000" pitchFamily="50" charset="-128"/>
                </a:rPr>
                <a:t>％</a:t>
              </a:r>
              <a:r>
                <a:rPr lang="en-US" altLang="ja-JP" sz="1050" dirty="0">
                  <a:latin typeface="BIZ UDPゴシック" panose="020B0400000000000000" pitchFamily="50" charset="-128"/>
                  <a:ea typeface="BIZ UDPゴシック" panose="020B0400000000000000" pitchFamily="50" charset="-128"/>
                </a:rPr>
                <a:t>)</a:t>
              </a:r>
              <a:endParaRPr kumimoji="1" lang="ja-JP" altLang="en-US" sz="1050" dirty="0">
                <a:latin typeface="BIZ UDPゴシック" panose="020B0400000000000000" pitchFamily="50" charset="-128"/>
                <a:ea typeface="BIZ UDPゴシック" panose="020B0400000000000000" pitchFamily="50" charset="-128"/>
              </a:endParaRPr>
            </a:p>
          </p:txBody>
        </p:sp>
        <p:sp>
          <p:nvSpPr>
            <p:cNvPr id="98" name="テキスト ボックス 97"/>
            <p:cNvSpPr txBox="1"/>
            <p:nvPr/>
          </p:nvSpPr>
          <p:spPr>
            <a:xfrm>
              <a:off x="6786302" y="6065510"/>
              <a:ext cx="1116000" cy="261610"/>
            </a:xfrm>
            <a:prstGeom prst="rect">
              <a:avLst/>
            </a:prstGeom>
            <a:noFill/>
            <a:ln>
              <a:solidFill>
                <a:schemeClr val="bg1">
                  <a:lumMod val="50000"/>
                </a:schemeClr>
              </a:solidFill>
            </a:ln>
          </p:spPr>
          <p:txBody>
            <a:bodyPr wrap="none" rtlCol="0">
              <a:noAutofit/>
            </a:bodyPr>
            <a:lstStyle/>
            <a:p>
              <a:r>
                <a:rPr kumimoji="1" lang="ja-JP" altLang="en-US" sz="1050" dirty="0">
                  <a:latin typeface="BIZ UDPゴシック" panose="020B0400000000000000" pitchFamily="50" charset="-128"/>
                  <a:ea typeface="BIZ UDPゴシック" panose="020B0400000000000000" pitchFamily="50" charset="-128"/>
                </a:rPr>
                <a:t>Ａ</a:t>
              </a:r>
              <a:r>
                <a:rPr lang="en-US" altLang="ja-JP" sz="1050" dirty="0">
                  <a:latin typeface="BIZ UDPゴシック" panose="020B0400000000000000" pitchFamily="50" charset="-128"/>
                  <a:ea typeface="BIZ UDPゴシック" panose="020B0400000000000000" pitchFamily="50" charset="-128"/>
                </a:rPr>
                <a:t>+</a:t>
              </a:r>
              <a:r>
                <a:rPr lang="ja-JP" altLang="en-US" sz="1050" dirty="0">
                  <a:latin typeface="BIZ UDPゴシック" panose="020B0400000000000000" pitchFamily="50" charset="-128"/>
                  <a:ea typeface="BIZ UDPゴシック" panose="020B0400000000000000" pitchFamily="50" charset="-128"/>
                </a:rPr>
                <a:t>Ｃ＝</a:t>
              </a:r>
              <a:r>
                <a:rPr lang="en-US" altLang="ja-JP" sz="1050" dirty="0">
                  <a:latin typeface="BIZ UDPゴシック" panose="020B0400000000000000" pitchFamily="50" charset="-128"/>
                  <a:ea typeface="BIZ UDPゴシック" panose="020B0400000000000000" pitchFamily="50" charset="-128"/>
                </a:rPr>
                <a:t>119</a:t>
              </a:r>
              <a:r>
                <a:rPr lang="ja-JP" altLang="en-US" sz="1050" dirty="0">
                  <a:latin typeface="BIZ UDPゴシック" panose="020B0400000000000000" pitchFamily="50" charset="-128"/>
                  <a:ea typeface="BIZ UDPゴシック" panose="020B0400000000000000" pitchFamily="50" charset="-128"/>
                </a:rPr>
                <a:t>（</a:t>
              </a:r>
              <a:r>
                <a:rPr lang="en-US" altLang="ja-JP" sz="1050" dirty="0">
                  <a:latin typeface="BIZ UDPゴシック" panose="020B0400000000000000" pitchFamily="50" charset="-128"/>
                  <a:ea typeface="BIZ UDPゴシック" panose="020B0400000000000000" pitchFamily="50" charset="-128"/>
                </a:rPr>
                <a:t>47</a:t>
              </a:r>
              <a:r>
                <a:rPr lang="ja-JP" altLang="en-US" sz="1050" dirty="0">
                  <a:latin typeface="BIZ UDPゴシック" panose="020B0400000000000000" pitchFamily="50" charset="-128"/>
                  <a:ea typeface="BIZ UDPゴシック" panose="020B0400000000000000" pitchFamily="50" charset="-128"/>
                </a:rPr>
                <a:t>％</a:t>
              </a:r>
              <a:r>
                <a:rPr lang="en-US" altLang="ja-JP" sz="1050" dirty="0">
                  <a:latin typeface="BIZ UDPゴシック" panose="020B0400000000000000" pitchFamily="50" charset="-128"/>
                  <a:ea typeface="BIZ UDPゴシック" panose="020B0400000000000000" pitchFamily="50" charset="-128"/>
                </a:rPr>
                <a:t>)</a:t>
              </a:r>
              <a:endParaRPr kumimoji="1" lang="ja-JP" altLang="en-US" sz="1050" dirty="0">
                <a:latin typeface="BIZ UDPゴシック" panose="020B0400000000000000" pitchFamily="50" charset="-128"/>
                <a:ea typeface="BIZ UDPゴシック" panose="020B0400000000000000" pitchFamily="50" charset="-128"/>
              </a:endParaRPr>
            </a:p>
          </p:txBody>
        </p:sp>
        <p:sp>
          <p:nvSpPr>
            <p:cNvPr id="99" name="テキスト ボックス 98"/>
            <p:cNvSpPr txBox="1"/>
            <p:nvPr/>
          </p:nvSpPr>
          <p:spPr>
            <a:xfrm>
              <a:off x="7954867" y="6065510"/>
              <a:ext cx="1116000" cy="261610"/>
            </a:xfrm>
            <a:prstGeom prst="rect">
              <a:avLst/>
            </a:prstGeom>
            <a:noFill/>
            <a:ln>
              <a:solidFill>
                <a:schemeClr val="bg1">
                  <a:lumMod val="50000"/>
                </a:schemeClr>
              </a:solidFill>
            </a:ln>
          </p:spPr>
          <p:txBody>
            <a:bodyPr wrap="none" rtlCol="0">
              <a:noAutofit/>
            </a:bodyPr>
            <a:lstStyle/>
            <a:p>
              <a:r>
                <a:rPr lang="ja-JP" altLang="en-US" sz="1050" dirty="0">
                  <a:latin typeface="BIZ UDPゴシック" panose="020B0400000000000000" pitchFamily="50" charset="-128"/>
                  <a:ea typeface="BIZ UDPゴシック" panose="020B0400000000000000" pitchFamily="50" charset="-128"/>
                </a:rPr>
                <a:t>Ｂ</a:t>
              </a:r>
              <a:r>
                <a:rPr lang="en-US" altLang="ja-JP" sz="1050" dirty="0">
                  <a:latin typeface="BIZ UDPゴシック" panose="020B0400000000000000" pitchFamily="50" charset="-128"/>
                  <a:ea typeface="BIZ UDPゴシック" panose="020B0400000000000000" pitchFamily="50" charset="-128"/>
                </a:rPr>
                <a:t>+</a:t>
              </a:r>
              <a:r>
                <a:rPr lang="ja-JP" altLang="en-US" sz="1050" dirty="0">
                  <a:latin typeface="BIZ UDPゴシック" panose="020B0400000000000000" pitchFamily="50" charset="-128"/>
                  <a:ea typeface="BIZ UDPゴシック" panose="020B0400000000000000" pitchFamily="50" charset="-128"/>
                </a:rPr>
                <a:t>Ｄ＝</a:t>
              </a:r>
              <a:r>
                <a:rPr lang="en-US" altLang="ja-JP" sz="1050" dirty="0">
                  <a:latin typeface="BIZ UDPゴシック" panose="020B0400000000000000" pitchFamily="50" charset="-128"/>
                  <a:ea typeface="BIZ UDPゴシック" panose="020B0400000000000000" pitchFamily="50" charset="-128"/>
                </a:rPr>
                <a:t>132</a:t>
              </a:r>
              <a:r>
                <a:rPr lang="ja-JP" altLang="en-US" sz="1050" dirty="0">
                  <a:latin typeface="BIZ UDPゴシック" panose="020B0400000000000000" pitchFamily="50" charset="-128"/>
                  <a:ea typeface="BIZ UDPゴシック" panose="020B0400000000000000" pitchFamily="50" charset="-128"/>
                </a:rPr>
                <a:t>（</a:t>
              </a:r>
              <a:r>
                <a:rPr lang="en-US" altLang="ja-JP" sz="1050" dirty="0">
                  <a:latin typeface="BIZ UDPゴシック" panose="020B0400000000000000" pitchFamily="50" charset="-128"/>
                  <a:ea typeface="BIZ UDPゴシック" panose="020B0400000000000000" pitchFamily="50" charset="-128"/>
                </a:rPr>
                <a:t>53</a:t>
              </a:r>
              <a:r>
                <a:rPr lang="ja-JP" altLang="en-US" sz="1050" dirty="0">
                  <a:latin typeface="BIZ UDPゴシック" panose="020B0400000000000000" pitchFamily="50" charset="-128"/>
                  <a:ea typeface="BIZ UDPゴシック" panose="020B0400000000000000" pitchFamily="50" charset="-128"/>
                </a:rPr>
                <a:t>％</a:t>
              </a:r>
              <a:r>
                <a:rPr lang="en-US" altLang="ja-JP" sz="1050" dirty="0">
                  <a:latin typeface="BIZ UDPゴシック" panose="020B0400000000000000" pitchFamily="50" charset="-128"/>
                  <a:ea typeface="BIZ UDPゴシック" panose="020B0400000000000000" pitchFamily="50" charset="-128"/>
                </a:rPr>
                <a:t>)</a:t>
              </a:r>
              <a:endParaRPr kumimoji="1" lang="ja-JP" altLang="en-US" sz="1050" dirty="0">
                <a:latin typeface="BIZ UDPゴシック" panose="020B0400000000000000" pitchFamily="50" charset="-128"/>
                <a:ea typeface="BIZ UDPゴシック" panose="020B0400000000000000" pitchFamily="50" charset="-128"/>
              </a:endParaRPr>
            </a:p>
          </p:txBody>
        </p:sp>
        <p:sp>
          <p:nvSpPr>
            <p:cNvPr id="100" name="円/楕円 70"/>
            <p:cNvSpPr/>
            <p:nvPr/>
          </p:nvSpPr>
          <p:spPr>
            <a:xfrm>
              <a:off x="7470772" y="4035114"/>
              <a:ext cx="900000" cy="468000"/>
            </a:xfrm>
            <a:prstGeom prst="ellipse">
              <a:avLst/>
            </a:prstGeom>
            <a:ln>
              <a:solidFill>
                <a:schemeClr val="tx2"/>
              </a:solidFill>
            </a:ln>
            <a:effectLst>
              <a:glow rad="63500">
                <a:schemeClr val="accent1">
                  <a:satMod val="175000"/>
                  <a:alpha val="40000"/>
                </a:schemeClr>
              </a:glow>
            </a:effectLst>
          </p:spPr>
          <p:style>
            <a:lnRef idx="2">
              <a:schemeClr val="dk1"/>
            </a:lnRef>
            <a:fillRef idx="1">
              <a:schemeClr val="lt1"/>
            </a:fillRef>
            <a:effectRef idx="0">
              <a:schemeClr val="dk1"/>
            </a:effectRef>
            <a:fontRef idx="minor">
              <a:schemeClr val="dk1"/>
            </a:fontRef>
          </p:style>
          <p:txBody>
            <a:bodyPr wrap="none" rtlCol="0" anchor="ctr"/>
            <a:lstStyle/>
            <a:p>
              <a:pPr algn="ctr"/>
              <a:r>
                <a:rPr kumimoji="1" lang="ja-JP" altLang="en-US" sz="1200" b="1" dirty="0">
                  <a:solidFill>
                    <a:schemeClr val="tx1"/>
                  </a:solidFill>
                  <a:latin typeface="Meiryo UI" panose="020B0604030504040204" pitchFamily="50" charset="-128"/>
                  <a:ea typeface="Meiryo UI" panose="020B0604030504040204" pitchFamily="50" charset="-128"/>
                </a:rPr>
                <a:t>全項目数</a:t>
              </a:r>
              <a:endParaRPr kumimoji="1" lang="en-US" altLang="ja-JP" sz="1200" b="1" dirty="0">
                <a:solidFill>
                  <a:schemeClr val="tx1"/>
                </a:solidFill>
                <a:latin typeface="Meiryo UI" panose="020B0604030504040204" pitchFamily="50" charset="-128"/>
                <a:ea typeface="Meiryo UI" panose="020B0604030504040204" pitchFamily="50" charset="-128"/>
              </a:endParaRPr>
            </a:p>
            <a:p>
              <a:pPr algn="ctr"/>
              <a:r>
                <a:rPr lang="en-US" altLang="ja-JP" sz="1200" b="1" dirty="0">
                  <a:solidFill>
                    <a:schemeClr val="tx1"/>
                  </a:solidFill>
                  <a:latin typeface="Meiryo UI" panose="020B0604030504040204" pitchFamily="50" charset="-128"/>
                  <a:ea typeface="Meiryo UI" panose="020B0604030504040204" pitchFamily="50" charset="-128"/>
                </a:rPr>
                <a:t>251*</a:t>
              </a:r>
              <a:endParaRPr kumimoji="1" lang="ja-JP" altLang="en-US" sz="1200" b="1" dirty="0">
                <a:solidFill>
                  <a:schemeClr val="tx1"/>
                </a:solidFill>
                <a:latin typeface="Meiryo UI" panose="020B0604030504040204" pitchFamily="50" charset="-128"/>
                <a:ea typeface="Meiryo UI" panose="020B0604030504040204" pitchFamily="50" charset="-128"/>
              </a:endParaRPr>
            </a:p>
          </p:txBody>
        </p:sp>
        <p:sp>
          <p:nvSpPr>
            <p:cNvPr id="101" name="テキスト ボックス 100"/>
            <p:cNvSpPr txBox="1"/>
            <p:nvPr/>
          </p:nvSpPr>
          <p:spPr>
            <a:xfrm>
              <a:off x="6119815" y="4842157"/>
              <a:ext cx="381836" cy="246221"/>
            </a:xfrm>
            <a:prstGeom prst="rect">
              <a:avLst/>
            </a:prstGeom>
            <a:noFill/>
          </p:spPr>
          <p:txBody>
            <a:bodyPr wrap="none" rtlCol="0">
              <a:spAutoFit/>
            </a:bodyPr>
            <a:lstStyle/>
            <a:p>
              <a:r>
                <a:rPr lang="en-US" altLang="ja-JP" sz="1000" dirty="0"/>
                <a:t>186</a:t>
              </a:r>
              <a:endParaRPr kumimoji="1" lang="ja-JP" altLang="en-US" sz="1000" dirty="0"/>
            </a:p>
          </p:txBody>
        </p:sp>
      </p:grpSp>
      <p:sp>
        <p:nvSpPr>
          <p:cNvPr id="3" name="楕円 2">
            <a:extLst>
              <a:ext uri="{FF2B5EF4-FFF2-40B4-BE49-F238E27FC236}">
                <a16:creationId xmlns:a16="http://schemas.microsoft.com/office/drawing/2014/main" id="{72DECB29-4789-79D2-A398-7FAA889783F4}"/>
              </a:ext>
            </a:extLst>
          </p:cNvPr>
          <p:cNvSpPr/>
          <p:nvPr/>
        </p:nvSpPr>
        <p:spPr>
          <a:xfrm>
            <a:off x="4893124" y="6112595"/>
            <a:ext cx="1325408" cy="330436"/>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1" name="テキスト ボックス 60"/>
          <p:cNvSpPr txBox="1"/>
          <p:nvPr/>
        </p:nvSpPr>
        <p:spPr>
          <a:xfrm>
            <a:off x="360000" y="72000"/>
            <a:ext cx="8676000" cy="432000"/>
          </a:xfrm>
          <a:prstGeom prst="rect">
            <a:avLst/>
          </a:prstGeom>
          <a:noFill/>
        </p:spPr>
        <p:txBody>
          <a:bodyPr wrap="none" lIns="36000" tIns="36000" rIns="36000" bIns="36000" rtlCol="0">
            <a:noAutofit/>
          </a:bodyPr>
          <a:lstStyle/>
          <a:p>
            <a:r>
              <a:rPr lang="en-US" altLang="ja-JP" sz="2400" dirty="0">
                <a:latin typeface="BIZ UDPゴシック" panose="020B0400000000000000" pitchFamily="50" charset="-128"/>
                <a:ea typeface="BIZ UDPゴシック" panose="020B0400000000000000" pitchFamily="50" charset="-128"/>
              </a:rPr>
              <a:t>2</a:t>
            </a:r>
            <a:r>
              <a:rPr lang="ja-JP" altLang="en-US" sz="2400" dirty="0" err="1" smtClean="0">
                <a:latin typeface="BIZ UDPゴシック" panose="020B0400000000000000" pitchFamily="50" charset="-128"/>
                <a:ea typeface="BIZ UDPゴシック" panose="020B0400000000000000" pitchFamily="50" charset="-128"/>
              </a:rPr>
              <a:t>．</a:t>
            </a:r>
            <a:r>
              <a:rPr lang="ja-JP" altLang="en-US" sz="2400" dirty="0">
                <a:latin typeface="BIZ UDPゴシック" panose="020B0400000000000000" pitchFamily="50" charset="-128"/>
                <a:ea typeface="BIZ UDPゴシック" panose="020B0400000000000000" pitchFamily="50" charset="-128"/>
              </a:rPr>
              <a:t>改革</a:t>
            </a:r>
            <a:r>
              <a:rPr lang="ja-JP" altLang="en-US" sz="2400" dirty="0" smtClean="0">
                <a:latin typeface="BIZ UDPゴシック" panose="020B0400000000000000" pitchFamily="50" charset="-128"/>
                <a:ea typeface="BIZ UDPゴシック" panose="020B0400000000000000" pitchFamily="50" charset="-128"/>
              </a:rPr>
              <a:t>の対象の拡大　</a:t>
            </a:r>
            <a:r>
              <a:rPr lang="ja-JP" altLang="en-US" sz="2800" dirty="0">
                <a:latin typeface="BIZ UDPゴシック" panose="020B0400000000000000" pitchFamily="50" charset="-128"/>
                <a:ea typeface="BIZ UDPゴシック" panose="020B0400000000000000" pitchFamily="50" charset="-128"/>
                <a:cs typeface="メイリオ" panose="020B0604030504040204" pitchFamily="50" charset="-128"/>
              </a:rPr>
              <a:t> </a:t>
            </a:r>
            <a:r>
              <a:rPr lang="ja-JP" altLang="en-US" sz="2000" dirty="0" smtClean="0">
                <a:latin typeface="BIZ UDPゴシック" panose="020B0400000000000000" pitchFamily="50" charset="-128"/>
                <a:ea typeface="BIZ UDPゴシック" panose="020B0400000000000000" pitchFamily="50" charset="-128"/>
                <a:cs typeface="メイリオ" panose="020B0604030504040204" pitchFamily="50" charset="-128"/>
              </a:rPr>
              <a:t>～“</a:t>
            </a:r>
            <a:r>
              <a:rPr lang="en-US" altLang="ja-JP" sz="2000" dirty="0" smtClean="0">
                <a:latin typeface="BIZ UDPゴシック" panose="020B0400000000000000" pitchFamily="50" charset="-128"/>
                <a:ea typeface="BIZ UDPゴシック" panose="020B0400000000000000" pitchFamily="50" charset="-128"/>
                <a:cs typeface="メイリオ" panose="020B0604030504040204" pitchFamily="50" charset="-128"/>
              </a:rPr>
              <a:t>WHAT</a:t>
            </a:r>
            <a:r>
              <a:rPr lang="ja-JP" altLang="en-US" sz="2000" dirty="0" smtClean="0">
                <a:latin typeface="BIZ UDPゴシック" panose="020B0400000000000000" pitchFamily="50" charset="-128"/>
                <a:ea typeface="BIZ UDPゴシック" panose="020B0400000000000000" pitchFamily="50" charset="-128"/>
                <a:cs typeface="メイリオ" panose="020B0604030504040204" pitchFamily="50" charset="-128"/>
              </a:rPr>
              <a:t>”　</a:t>
            </a:r>
            <a:r>
              <a:rPr lang="en-US" altLang="ja-JP" sz="2000" dirty="0" smtClean="0">
                <a:latin typeface="BIZ UDPゴシック" panose="020B0400000000000000" pitchFamily="50" charset="-128"/>
                <a:ea typeface="BIZ UDPゴシック" panose="020B0400000000000000" pitchFamily="50" charset="-128"/>
                <a:cs typeface="メイリオ" panose="020B0604030504040204" pitchFamily="50" charset="-128"/>
              </a:rPr>
              <a:t>2018</a:t>
            </a:r>
            <a:r>
              <a:rPr lang="ja-JP" altLang="en-US" sz="2000" dirty="0" smtClean="0">
                <a:latin typeface="BIZ UDPゴシック" panose="020B0400000000000000" pitchFamily="50" charset="-128"/>
                <a:ea typeface="BIZ UDPゴシック" panose="020B0400000000000000" pitchFamily="50" charset="-128"/>
                <a:cs typeface="メイリオ" panose="020B0604030504040204" pitchFamily="50" charset="-128"/>
              </a:rPr>
              <a:t>年と</a:t>
            </a:r>
            <a:r>
              <a:rPr lang="en-US" altLang="ja-JP" sz="2000" dirty="0" smtClean="0">
                <a:latin typeface="BIZ UDPゴシック" panose="020B0400000000000000" pitchFamily="50" charset="-128"/>
                <a:ea typeface="BIZ UDPゴシック" panose="020B0400000000000000" pitchFamily="50" charset="-128"/>
                <a:cs typeface="メイリオ" panose="020B0604030504040204" pitchFamily="50" charset="-128"/>
              </a:rPr>
              <a:t>2022</a:t>
            </a:r>
            <a:r>
              <a:rPr lang="ja-JP" altLang="en-US" sz="2000" dirty="0" smtClean="0">
                <a:latin typeface="BIZ UDPゴシック" panose="020B0400000000000000" pitchFamily="50" charset="-128"/>
                <a:ea typeface="BIZ UDPゴシック" panose="020B0400000000000000" pitchFamily="50" charset="-128"/>
                <a:cs typeface="メイリオ" panose="020B0604030504040204" pitchFamily="50" charset="-128"/>
              </a:rPr>
              <a:t>年の比較</a:t>
            </a:r>
            <a:endParaRPr lang="en-US" altLang="ja-JP" sz="2000" dirty="0">
              <a:latin typeface="BIZ UDPゴシック" panose="020B0400000000000000" pitchFamily="50" charset="-128"/>
              <a:ea typeface="BIZ UDPゴシック" panose="020B0400000000000000" pitchFamily="50" charset="-128"/>
            </a:endParaRPr>
          </a:p>
        </p:txBody>
      </p:sp>
      <p:sp>
        <p:nvSpPr>
          <p:cNvPr id="76" name="スライド番号プレースホルダー 3"/>
          <p:cNvSpPr txBox="1">
            <a:spLocks/>
          </p:cNvSpPr>
          <p:nvPr/>
        </p:nvSpPr>
        <p:spPr>
          <a:xfrm>
            <a:off x="8640000" y="6552000"/>
            <a:ext cx="432000" cy="288000"/>
          </a:xfrm>
          <a:prstGeom prst="rect">
            <a:avLst/>
          </a:prstGeom>
        </p:spPr>
        <p:txBody>
          <a:bodyPr vert="horz" lIns="36000" tIns="36000" rIns="36000" bIns="36000" rtlCol="0" anchor="ctr"/>
          <a:lstStyle>
            <a:defPPr>
              <a:defRPr lang="ja-JP"/>
            </a:defPPr>
            <a:lvl1pPr marL="0" algn="r" defTabSz="914400" rtl="0" eaLnBrk="1" latinLnBrk="0" hangingPunct="1">
              <a:defRPr kumimoji="1" sz="14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138CA411-231B-42B9-AF63-97A64194AA60}" type="slidenum">
              <a:rPr lang="ja-JP" altLang="en-US" smtClean="0"/>
              <a:pPr/>
              <a:t>50</a:t>
            </a:fld>
            <a:endParaRPr lang="ja-JP" altLang="en-US" dirty="0"/>
          </a:p>
        </p:txBody>
      </p:sp>
    </p:spTree>
    <p:extLst>
      <p:ext uri="{BB962C8B-B14F-4D97-AF65-F5344CB8AC3E}">
        <p14:creationId xmlns:p14="http://schemas.microsoft.com/office/powerpoint/2010/main" val="285040221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ボックス 7"/>
          <p:cNvSpPr txBox="1"/>
          <p:nvPr/>
        </p:nvSpPr>
        <p:spPr>
          <a:xfrm>
            <a:off x="288000" y="180000"/>
            <a:ext cx="8676000" cy="432000"/>
          </a:xfrm>
          <a:prstGeom prst="rect">
            <a:avLst/>
          </a:prstGeom>
          <a:noFill/>
        </p:spPr>
        <p:txBody>
          <a:bodyPr wrap="none" lIns="36000" tIns="36000" rIns="36000" bIns="36000" rtlCol="0">
            <a:noAutofit/>
          </a:bodyPr>
          <a:lstStyle/>
          <a:p>
            <a:r>
              <a:rPr lang="en-US" altLang="ja-JP" sz="2000" b="1" dirty="0" smtClean="0">
                <a:latin typeface="BIZ UDPゴシック" panose="020B0400000000000000" pitchFamily="50" charset="-128"/>
                <a:ea typeface="BIZ UDPゴシック" panose="020B0400000000000000" pitchFamily="50" charset="-128"/>
              </a:rPr>
              <a:t>【WHAT</a:t>
            </a:r>
            <a:r>
              <a:rPr lang="ja-JP" altLang="en-US" sz="2000" b="1" dirty="0" smtClean="0">
                <a:latin typeface="BIZ UDPゴシック" panose="020B0400000000000000" pitchFamily="50" charset="-128"/>
                <a:ea typeface="BIZ UDPゴシック" panose="020B0400000000000000" pitchFamily="50" charset="-128"/>
              </a:rPr>
              <a:t>１</a:t>
            </a:r>
            <a:r>
              <a:rPr lang="en-US" altLang="ja-JP" sz="2000" b="1" dirty="0" smtClean="0">
                <a:latin typeface="BIZ UDPゴシック" panose="020B0400000000000000" pitchFamily="50" charset="-128"/>
                <a:ea typeface="BIZ UDPゴシック" panose="020B0400000000000000" pitchFamily="50" charset="-128"/>
              </a:rPr>
              <a:t>】</a:t>
            </a:r>
            <a:r>
              <a:rPr lang="ja-JP" altLang="en-US" sz="2000" b="1" dirty="0" smtClean="0">
                <a:latin typeface="BIZ UDPゴシック" panose="020B0400000000000000" pitchFamily="50" charset="-128"/>
                <a:ea typeface="BIZ UDPゴシック" panose="020B0400000000000000" pitchFamily="50" charset="-128"/>
              </a:rPr>
              <a:t>　成長戦略</a:t>
            </a:r>
            <a:endParaRPr lang="en-US" altLang="ja-JP" sz="2000" b="1" dirty="0">
              <a:latin typeface="BIZ UDPゴシック" panose="020B0400000000000000" pitchFamily="50" charset="-128"/>
              <a:ea typeface="BIZ UDPゴシック" panose="020B0400000000000000" pitchFamily="50" charset="-128"/>
            </a:endParaRPr>
          </a:p>
        </p:txBody>
      </p:sp>
      <p:cxnSp>
        <p:nvCxnSpPr>
          <p:cNvPr id="22" name="直線コネクタ 21"/>
          <p:cNvCxnSpPr/>
          <p:nvPr/>
        </p:nvCxnSpPr>
        <p:spPr>
          <a:xfrm>
            <a:off x="216000" y="576000"/>
            <a:ext cx="8676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テキスト ボックス 1"/>
          <p:cNvSpPr txBox="1"/>
          <p:nvPr/>
        </p:nvSpPr>
        <p:spPr>
          <a:xfrm>
            <a:off x="360000" y="684000"/>
            <a:ext cx="8460000" cy="2772000"/>
          </a:xfrm>
          <a:prstGeom prst="rect">
            <a:avLst/>
          </a:prstGeom>
          <a:noFill/>
        </p:spPr>
        <p:txBody>
          <a:bodyPr wrap="square" lIns="36000" tIns="36000" rIns="36000" bIns="36000" rtlCol="0">
            <a:noAutofit/>
          </a:bodyPr>
          <a:lstStyle/>
          <a:p>
            <a:r>
              <a:rPr lang="en-US" altLang="ja-JP" sz="1400" dirty="0" smtClean="0">
                <a:latin typeface="BIZ UDPゴシック" panose="020B0400000000000000" pitchFamily="50" charset="-128"/>
                <a:ea typeface="BIZ UDPゴシック" panose="020B0400000000000000" pitchFamily="50" charset="-128"/>
              </a:rPr>
              <a:t>【</a:t>
            </a:r>
            <a:r>
              <a:rPr lang="ja-JP" altLang="en-US" sz="1400" dirty="0">
                <a:latin typeface="BIZ UDPゴシック" panose="020B0400000000000000" pitchFamily="50" charset="-128"/>
                <a:ea typeface="BIZ UDPゴシック" panose="020B0400000000000000" pitchFamily="50" charset="-128"/>
              </a:rPr>
              <a:t>～２０１４年度</a:t>
            </a:r>
            <a:r>
              <a:rPr lang="en-US" altLang="ja-JP" sz="1400" dirty="0">
                <a:latin typeface="BIZ UDPゴシック" panose="020B0400000000000000" pitchFamily="50" charset="-128"/>
                <a:ea typeface="BIZ UDPゴシック" panose="020B0400000000000000" pitchFamily="50" charset="-128"/>
              </a:rPr>
              <a:t>】</a:t>
            </a:r>
          </a:p>
          <a:p>
            <a:pPr marL="285750" indent="-285750">
              <a:buFont typeface="Wingdings" panose="05000000000000000000" pitchFamily="2" charset="2"/>
              <a:buChar char="u"/>
            </a:pPr>
            <a:r>
              <a:rPr lang="ja-JP" altLang="en-US" sz="1400" dirty="0">
                <a:latin typeface="BIZ UDPゴシック" panose="020B0400000000000000" pitchFamily="50" charset="-128"/>
                <a:ea typeface="BIZ UDPゴシック" panose="020B0400000000000000" pitchFamily="50" charset="-128"/>
              </a:rPr>
              <a:t>かつて大阪は、繊維と家電を主要分野に成長。しかしグローバル化の流れの中で競争力が劣化。</a:t>
            </a:r>
            <a:endParaRPr lang="en-US" altLang="ja-JP" sz="1400" dirty="0">
              <a:latin typeface="BIZ UDPゴシック" panose="020B0400000000000000" pitchFamily="50" charset="-128"/>
              <a:ea typeface="BIZ UDPゴシック" panose="020B0400000000000000" pitchFamily="50" charset="-128"/>
            </a:endParaRPr>
          </a:p>
          <a:p>
            <a:pPr marL="285750" indent="-285750">
              <a:buFont typeface="Wingdings" panose="05000000000000000000" pitchFamily="2" charset="2"/>
              <a:buChar char="u"/>
            </a:pPr>
            <a:r>
              <a:rPr lang="ja-JP" altLang="en-US" sz="1400" dirty="0">
                <a:latin typeface="BIZ UDPゴシック" panose="020B0400000000000000" pitchFamily="50" charset="-128"/>
                <a:ea typeface="BIZ UDPゴシック" panose="020B0400000000000000" pitchFamily="50" charset="-128"/>
              </a:rPr>
              <a:t>その中で、バッテリー等の「新エネルギー」と「ライフサイエンス」を新分野として設定。規制緩和によるイノベーションで、</a:t>
            </a:r>
            <a:r>
              <a:rPr lang="ja-JP" altLang="en-US" sz="1400" b="1" dirty="0">
                <a:latin typeface="BIZ UDPゴシック" panose="020B0400000000000000" pitchFamily="50" charset="-128"/>
                <a:ea typeface="BIZ UDPゴシック" panose="020B0400000000000000" pitchFamily="50" charset="-128"/>
              </a:rPr>
              <a:t>経済成長を促進させる特区</a:t>
            </a:r>
            <a:r>
              <a:rPr lang="ja-JP" altLang="en-US" sz="1400" dirty="0">
                <a:latin typeface="BIZ UDPゴシック" panose="020B0400000000000000" pitchFamily="50" charset="-128"/>
                <a:ea typeface="BIZ UDPゴシック" panose="020B0400000000000000" pitchFamily="50" charset="-128"/>
              </a:rPr>
              <a:t>に</a:t>
            </a:r>
            <a:r>
              <a:rPr lang="ja-JP" altLang="en-US" sz="1400" dirty="0" smtClean="0">
                <a:latin typeface="BIZ UDPゴシック" panose="020B0400000000000000" pitchFamily="50" charset="-128"/>
                <a:ea typeface="BIZ UDPゴシック" panose="020B0400000000000000" pitchFamily="50" charset="-128"/>
              </a:rPr>
              <a:t>取り組む。</a:t>
            </a:r>
            <a:endParaRPr lang="en-US" altLang="ja-JP" sz="1400" dirty="0">
              <a:latin typeface="BIZ UDPゴシック" panose="020B0400000000000000" pitchFamily="50" charset="-128"/>
              <a:ea typeface="BIZ UDPゴシック" panose="020B0400000000000000" pitchFamily="50" charset="-128"/>
            </a:endParaRPr>
          </a:p>
          <a:p>
            <a:pPr marL="285750" indent="-285750">
              <a:buFont typeface="Wingdings" panose="05000000000000000000" pitchFamily="2" charset="2"/>
              <a:buChar char="u"/>
            </a:pPr>
            <a:r>
              <a:rPr lang="ja-JP" altLang="en-US" sz="1400" dirty="0">
                <a:latin typeface="BIZ UDPゴシック" panose="020B0400000000000000" pitchFamily="50" charset="-128"/>
                <a:ea typeface="BIZ UDPゴシック" panose="020B0400000000000000" pitchFamily="50" charset="-128"/>
              </a:rPr>
              <a:t>さらに、２１世紀の都市ビジョンに合わせたエリア別の成長戦略を提唱。（民間投資の誘発も意図）</a:t>
            </a:r>
            <a:endParaRPr lang="en-US" altLang="ja-JP" sz="1400" dirty="0">
              <a:latin typeface="BIZ UDPゴシック" panose="020B0400000000000000" pitchFamily="50" charset="-128"/>
              <a:ea typeface="BIZ UDPゴシック" panose="020B0400000000000000" pitchFamily="50" charset="-128"/>
            </a:endParaRPr>
          </a:p>
          <a:p>
            <a:endParaRPr lang="en-US" altLang="ja-JP" sz="1400" dirty="0">
              <a:latin typeface="BIZ UDPゴシック" panose="020B0400000000000000" pitchFamily="50" charset="-128"/>
              <a:ea typeface="BIZ UDPゴシック" panose="020B0400000000000000" pitchFamily="50" charset="-128"/>
            </a:endParaRPr>
          </a:p>
          <a:p>
            <a:r>
              <a:rPr lang="en-US" altLang="ja-JP" sz="1400" dirty="0">
                <a:latin typeface="BIZ UDPゴシック" panose="020B0400000000000000" pitchFamily="50" charset="-128"/>
                <a:ea typeface="BIZ UDPゴシック" panose="020B0400000000000000" pitchFamily="50" charset="-128"/>
              </a:rPr>
              <a:t>【</a:t>
            </a:r>
            <a:r>
              <a:rPr lang="ja-JP" altLang="en-US" sz="1400" dirty="0">
                <a:latin typeface="BIZ UDPゴシック" panose="020B0400000000000000" pitchFamily="50" charset="-128"/>
                <a:ea typeface="BIZ UDPゴシック" panose="020B0400000000000000" pitchFamily="50" charset="-128"/>
              </a:rPr>
              <a:t>～２０１８年度</a:t>
            </a:r>
            <a:r>
              <a:rPr lang="en-US" altLang="ja-JP" sz="1400" dirty="0">
                <a:latin typeface="BIZ UDPゴシック" panose="020B0400000000000000" pitchFamily="50" charset="-128"/>
                <a:ea typeface="BIZ UDPゴシック" panose="020B0400000000000000" pitchFamily="50" charset="-128"/>
              </a:rPr>
              <a:t>】</a:t>
            </a:r>
          </a:p>
          <a:p>
            <a:pPr marL="285750" indent="-285750">
              <a:buFont typeface="Wingdings" panose="05000000000000000000" pitchFamily="2" charset="2"/>
              <a:buChar char="u"/>
            </a:pPr>
            <a:r>
              <a:rPr lang="ja-JP" altLang="en-US" sz="1400" dirty="0">
                <a:latin typeface="BIZ UDPゴシック" panose="020B0400000000000000" pitchFamily="50" charset="-128"/>
                <a:ea typeface="BIZ UDPゴシック" panose="020B0400000000000000" pitchFamily="50" charset="-128"/>
              </a:rPr>
              <a:t>大阪府市で、成長戦略を一元化。府市連携のもと、経済発展や都市格形成</a:t>
            </a:r>
            <a:r>
              <a:rPr lang="ja-JP" altLang="en-US" sz="1400" dirty="0" smtClean="0">
                <a:latin typeface="BIZ UDPゴシック" panose="020B0400000000000000" pitchFamily="50" charset="-128"/>
                <a:ea typeface="BIZ UDPゴシック" panose="020B0400000000000000" pitchFamily="50" charset="-128"/>
              </a:rPr>
              <a:t>を</a:t>
            </a:r>
            <a:r>
              <a:rPr lang="ja-JP" altLang="en-US" sz="1400" dirty="0">
                <a:latin typeface="BIZ UDPゴシック" panose="020B0400000000000000" pitchFamily="50" charset="-128"/>
                <a:ea typeface="BIZ UDPゴシック" panose="020B0400000000000000" pitchFamily="50" charset="-128"/>
              </a:rPr>
              <a:t>めざ</a:t>
            </a:r>
            <a:r>
              <a:rPr lang="ja-JP" altLang="en-US" sz="1400" dirty="0" smtClean="0">
                <a:latin typeface="BIZ UDPゴシック" panose="020B0400000000000000" pitchFamily="50" charset="-128"/>
                <a:ea typeface="BIZ UDPゴシック" panose="020B0400000000000000" pitchFamily="50" charset="-128"/>
              </a:rPr>
              <a:t>す</a:t>
            </a:r>
            <a:r>
              <a:rPr lang="ja-JP" altLang="en-US" sz="1400" b="1" dirty="0">
                <a:latin typeface="BIZ UDPゴシック" panose="020B0400000000000000" pitchFamily="50" charset="-128"/>
                <a:ea typeface="BIZ UDPゴシック" panose="020B0400000000000000" pitchFamily="50" charset="-128"/>
              </a:rPr>
              <a:t>ビッグプロジェクト</a:t>
            </a:r>
            <a:r>
              <a:rPr lang="ja-JP" altLang="en-US" sz="1400" dirty="0">
                <a:latin typeface="BIZ UDPゴシック" panose="020B0400000000000000" pitchFamily="50" charset="-128"/>
                <a:ea typeface="BIZ UDPゴシック" panose="020B0400000000000000" pitchFamily="50" charset="-128"/>
              </a:rPr>
              <a:t>（</a:t>
            </a:r>
            <a:r>
              <a:rPr lang="en-US" altLang="ja-JP" sz="1400" dirty="0">
                <a:latin typeface="BIZ UDPゴシック" panose="020B0400000000000000" pitchFamily="50" charset="-128"/>
                <a:ea typeface="BIZ UDPゴシック" panose="020B0400000000000000" pitchFamily="50" charset="-128"/>
              </a:rPr>
              <a:t>G20</a:t>
            </a:r>
            <a:r>
              <a:rPr lang="ja-JP" altLang="en-US" sz="1400" dirty="0">
                <a:latin typeface="BIZ UDPゴシック" panose="020B0400000000000000" pitchFamily="50" charset="-128"/>
                <a:ea typeface="BIZ UDPゴシック" panose="020B0400000000000000" pitchFamily="50" charset="-128"/>
              </a:rPr>
              <a:t>サミット、</a:t>
            </a:r>
            <a:r>
              <a:rPr lang="en-US" altLang="ja-JP" sz="1400" dirty="0">
                <a:latin typeface="BIZ UDPゴシック" panose="020B0400000000000000" pitchFamily="50" charset="-128"/>
                <a:ea typeface="BIZ UDPゴシック" panose="020B0400000000000000" pitchFamily="50" charset="-128"/>
              </a:rPr>
              <a:t>2025</a:t>
            </a:r>
            <a:r>
              <a:rPr lang="ja-JP" altLang="en-US" sz="1400" dirty="0">
                <a:latin typeface="BIZ UDPゴシック" panose="020B0400000000000000" pitchFamily="50" charset="-128"/>
                <a:ea typeface="BIZ UDPゴシック" panose="020B0400000000000000" pitchFamily="50" charset="-128"/>
              </a:rPr>
              <a:t>万博）を推進。</a:t>
            </a:r>
          </a:p>
          <a:p>
            <a:pPr marL="285750" indent="-285750">
              <a:buFont typeface="Wingdings" panose="05000000000000000000" pitchFamily="2" charset="2"/>
              <a:buChar char="u"/>
            </a:pPr>
            <a:r>
              <a:rPr lang="ja-JP" altLang="en-US" sz="1400" dirty="0">
                <a:latin typeface="BIZ UDPゴシック" panose="020B0400000000000000" pitchFamily="50" charset="-128"/>
                <a:ea typeface="BIZ UDPゴシック" panose="020B0400000000000000" pitchFamily="50" charset="-128"/>
              </a:rPr>
              <a:t>また、府市による（公財）大阪観光局の取組は、外国人旅行者の大阪滞在を魅力的なものに増幅し、イルミネーション等の大規模イベントによって、大阪の賑わいを増勢。</a:t>
            </a:r>
          </a:p>
          <a:p>
            <a:pPr marL="285750" indent="-285750">
              <a:buFont typeface="Wingdings" panose="05000000000000000000" pitchFamily="2" charset="2"/>
              <a:buChar char="u"/>
            </a:pPr>
            <a:r>
              <a:rPr lang="ja-JP" altLang="en-US" sz="1400" dirty="0">
                <a:latin typeface="BIZ UDPゴシック" panose="020B0400000000000000" pitchFamily="50" charset="-128"/>
                <a:ea typeface="BIZ UDPゴシック" panose="020B0400000000000000" pitchFamily="50" charset="-128"/>
              </a:rPr>
              <a:t>これらの取組がインバウンドの大幅増など成果に現れ始めている。</a:t>
            </a:r>
          </a:p>
        </p:txBody>
      </p:sp>
      <p:sp>
        <p:nvSpPr>
          <p:cNvPr id="7" name="テキスト ボックス 6"/>
          <p:cNvSpPr txBox="1"/>
          <p:nvPr/>
        </p:nvSpPr>
        <p:spPr>
          <a:xfrm>
            <a:off x="359999" y="4572000"/>
            <a:ext cx="8460000" cy="1908000"/>
          </a:xfrm>
          <a:prstGeom prst="rect">
            <a:avLst/>
          </a:prstGeom>
          <a:solidFill>
            <a:schemeClr val="accent1">
              <a:lumMod val="20000"/>
              <a:lumOff val="80000"/>
            </a:schemeClr>
          </a:solidFill>
          <a:ln>
            <a:solidFill>
              <a:schemeClr val="tx1">
                <a:lumMod val="50000"/>
                <a:lumOff val="50000"/>
              </a:schemeClr>
            </a:solidFill>
          </a:ln>
        </p:spPr>
        <p:txBody>
          <a:bodyPr wrap="square" lIns="36000" tIns="72000" rIns="36000" bIns="36000" rtlCol="0">
            <a:noAutofit/>
          </a:bodyPr>
          <a:lstStyle/>
          <a:p>
            <a:r>
              <a:rPr lang="en-US" altLang="ja-JP" sz="1400" dirty="0">
                <a:latin typeface="BIZ UDPゴシック" panose="020B0400000000000000" pitchFamily="50" charset="-128"/>
                <a:ea typeface="BIZ UDPゴシック" panose="020B0400000000000000" pitchFamily="50" charset="-128"/>
              </a:rPr>
              <a:t>【</a:t>
            </a:r>
            <a:r>
              <a:rPr lang="ja-JP" altLang="en-US" sz="1400" dirty="0">
                <a:latin typeface="BIZ UDPゴシック" panose="020B0400000000000000" pitchFamily="50" charset="-128"/>
                <a:ea typeface="BIZ UDPゴシック" panose="020B0400000000000000" pitchFamily="50" charset="-128"/>
              </a:rPr>
              <a:t>～２０２２年度</a:t>
            </a:r>
            <a:r>
              <a:rPr lang="en-US" altLang="ja-JP" sz="1400" dirty="0">
                <a:latin typeface="BIZ UDPゴシック" panose="020B0400000000000000" pitchFamily="50" charset="-128"/>
                <a:ea typeface="BIZ UDPゴシック" panose="020B0400000000000000" pitchFamily="50" charset="-128"/>
              </a:rPr>
              <a:t>】</a:t>
            </a:r>
          </a:p>
          <a:p>
            <a:pPr marL="285750" indent="-285750">
              <a:buFont typeface="Wingdings" panose="05000000000000000000" pitchFamily="2" charset="2"/>
              <a:buChar char="u"/>
            </a:pPr>
            <a:r>
              <a:rPr lang="ja-JP" altLang="en-US" sz="1400" dirty="0">
                <a:latin typeface="BIZ UDPゴシック" panose="020B0400000000000000" pitchFamily="50" charset="-128"/>
                <a:ea typeface="BIZ UDPゴシック" panose="020B0400000000000000" pitchFamily="50" charset="-128"/>
              </a:rPr>
              <a:t>府市連携の象徴といえる「大阪・関西万博」を契機に、</a:t>
            </a:r>
            <a:r>
              <a:rPr lang="ja-JP" altLang="en-US" sz="1400" b="1" dirty="0">
                <a:latin typeface="BIZ UDPゴシック" panose="020B0400000000000000" pitchFamily="50" charset="-128"/>
                <a:ea typeface="BIZ UDPゴシック" panose="020B0400000000000000" pitchFamily="50" charset="-128"/>
              </a:rPr>
              <a:t>空飛ぶクルマ、スマートモビリティやカーボンニュートラル</a:t>
            </a:r>
            <a:r>
              <a:rPr lang="ja-JP" altLang="en-US" sz="1400" dirty="0">
                <a:latin typeface="BIZ UDPゴシック" panose="020B0400000000000000" pitchFamily="50" charset="-128"/>
                <a:ea typeface="BIZ UDPゴシック" panose="020B0400000000000000" pitchFamily="50" charset="-128"/>
              </a:rPr>
              <a:t>など各種取組。</a:t>
            </a:r>
          </a:p>
          <a:p>
            <a:pPr marL="285750" indent="-285750">
              <a:buFont typeface="Wingdings" panose="05000000000000000000" pitchFamily="2" charset="2"/>
              <a:buChar char="u"/>
            </a:pPr>
            <a:r>
              <a:rPr lang="ja-JP" altLang="en-US" sz="1400" b="1" dirty="0">
                <a:latin typeface="BIZ UDPゴシック" panose="020B0400000000000000" pitchFamily="50" charset="-128"/>
                <a:ea typeface="BIZ UDPゴシック" panose="020B0400000000000000" pitchFamily="50" charset="-128"/>
              </a:rPr>
              <a:t>（公財）大阪産業局</a:t>
            </a:r>
            <a:r>
              <a:rPr lang="ja-JP" altLang="en-US" sz="1400" dirty="0">
                <a:latin typeface="BIZ UDPゴシック" panose="020B0400000000000000" pitchFamily="50" charset="-128"/>
                <a:ea typeface="BIZ UDPゴシック" panose="020B0400000000000000" pitchFamily="50" charset="-128"/>
              </a:rPr>
              <a:t>による中小企業等への多様な支援は、利用企業の売上や営業利益、雇用者数の改善、スタートアップ設立や資金調達等に寄与。</a:t>
            </a:r>
            <a:endParaRPr lang="en-US" altLang="ja-JP" sz="1400" dirty="0">
              <a:latin typeface="BIZ UDPゴシック" panose="020B0400000000000000" pitchFamily="50" charset="-128"/>
              <a:ea typeface="BIZ UDPゴシック" panose="020B0400000000000000" pitchFamily="50" charset="-128"/>
            </a:endParaRPr>
          </a:p>
          <a:p>
            <a:pPr marL="285750" indent="-285750">
              <a:buFont typeface="Wingdings" panose="05000000000000000000" pitchFamily="2" charset="2"/>
              <a:buChar char="u"/>
            </a:pPr>
            <a:r>
              <a:rPr lang="ja-JP" altLang="en-US" sz="1400" b="1" dirty="0">
                <a:latin typeface="BIZ UDPゴシック" panose="020B0400000000000000" pitchFamily="50" charset="-128"/>
                <a:ea typeface="BIZ UDPゴシック" panose="020B0400000000000000" pitchFamily="50" charset="-128"/>
              </a:rPr>
              <a:t>（公財）大阪観光局</a:t>
            </a:r>
            <a:r>
              <a:rPr lang="ja-JP" altLang="en-US" sz="1400" dirty="0">
                <a:latin typeface="BIZ UDPゴシック" panose="020B0400000000000000" pitchFamily="50" charset="-128"/>
                <a:ea typeface="BIZ UDPゴシック" panose="020B0400000000000000" pitchFamily="50" charset="-128"/>
              </a:rPr>
              <a:t>では引き続きデータに基づく経営を徹底。新型コロナ後の社会潮流の変化にも柔軟に対応し、「日本観光のショーケース化」戦略など大阪独自の取組を展開。</a:t>
            </a:r>
          </a:p>
          <a:p>
            <a:pPr marL="285750" indent="-285750">
              <a:buFont typeface="Wingdings" panose="05000000000000000000" pitchFamily="2" charset="2"/>
              <a:buChar char="u"/>
            </a:pPr>
            <a:r>
              <a:rPr lang="ja-JP" altLang="en-US" sz="1400" dirty="0">
                <a:latin typeface="BIZ UDPゴシック" panose="020B0400000000000000" pitchFamily="50" charset="-128"/>
                <a:ea typeface="BIZ UDPゴシック" panose="020B0400000000000000" pitchFamily="50" charset="-128"/>
              </a:rPr>
              <a:t>夢洲及びうめきた２期を対象エリアとして、</a:t>
            </a:r>
            <a:r>
              <a:rPr lang="ja-JP" altLang="en-US" sz="1400" b="1" dirty="0">
                <a:latin typeface="BIZ UDPゴシック" panose="020B0400000000000000" pitchFamily="50" charset="-128"/>
                <a:ea typeface="BIZ UDPゴシック" panose="020B0400000000000000" pitchFamily="50" charset="-128"/>
              </a:rPr>
              <a:t>スーパーシティ型国家戦略特区</a:t>
            </a:r>
            <a:r>
              <a:rPr lang="ja-JP" altLang="en-US" sz="1400" dirty="0">
                <a:latin typeface="BIZ UDPゴシック" panose="020B0400000000000000" pitchFamily="50" charset="-128"/>
                <a:ea typeface="BIZ UDPゴシック" panose="020B0400000000000000" pitchFamily="50" charset="-128"/>
              </a:rPr>
              <a:t>に区域指定。</a:t>
            </a:r>
          </a:p>
        </p:txBody>
      </p:sp>
      <p:sp>
        <p:nvSpPr>
          <p:cNvPr id="9" name="フローチャート: 組合せ 8">
            <a:extLst>
              <a:ext uri="{FF2B5EF4-FFF2-40B4-BE49-F238E27FC236}">
                <a16:creationId xmlns:a16="http://schemas.microsoft.com/office/drawing/2014/main" id="{3D8455E9-8060-02B8-19F3-9F29BD2796AB}"/>
              </a:ext>
            </a:extLst>
          </p:cNvPr>
          <p:cNvSpPr/>
          <p:nvPr/>
        </p:nvSpPr>
        <p:spPr>
          <a:xfrm>
            <a:off x="3924000" y="4176000"/>
            <a:ext cx="1296000" cy="288000"/>
          </a:xfrm>
          <a:prstGeom prst="flowChartMerge">
            <a:avLst/>
          </a:prstGeom>
          <a:solidFill>
            <a:schemeClr val="accent5">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solidFill>
                <a:schemeClr val="tx1"/>
              </a:solidFill>
            </a:endParaRPr>
          </a:p>
        </p:txBody>
      </p:sp>
      <p:sp>
        <p:nvSpPr>
          <p:cNvPr id="10" name="スライド番号プレースホルダー 3"/>
          <p:cNvSpPr txBox="1">
            <a:spLocks/>
          </p:cNvSpPr>
          <p:nvPr/>
        </p:nvSpPr>
        <p:spPr>
          <a:xfrm>
            <a:off x="8640000" y="6552000"/>
            <a:ext cx="432000" cy="288000"/>
          </a:xfrm>
          <a:prstGeom prst="rect">
            <a:avLst/>
          </a:prstGeom>
        </p:spPr>
        <p:txBody>
          <a:bodyPr vert="horz" lIns="36000" tIns="36000" rIns="36000" bIns="36000" rtlCol="0" anchor="ctr"/>
          <a:lstStyle>
            <a:defPPr>
              <a:defRPr lang="ja-JP"/>
            </a:defPPr>
            <a:lvl1pPr marL="0" algn="r" defTabSz="914400" rtl="0" eaLnBrk="1" latinLnBrk="0" hangingPunct="1">
              <a:defRPr kumimoji="1" sz="14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138CA411-231B-42B9-AF63-97A64194AA60}" type="slidenum">
              <a:rPr lang="ja-JP" altLang="en-US" smtClean="0"/>
              <a:pPr/>
              <a:t>51</a:t>
            </a:fld>
            <a:endParaRPr lang="ja-JP" altLang="en-US" dirty="0"/>
          </a:p>
        </p:txBody>
      </p:sp>
    </p:spTree>
    <p:extLst>
      <p:ext uri="{BB962C8B-B14F-4D97-AF65-F5344CB8AC3E}">
        <p14:creationId xmlns:p14="http://schemas.microsoft.com/office/powerpoint/2010/main" val="197300228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208C837D-2F66-3A44-E143-28FAB790F9CD}"/>
              </a:ext>
            </a:extLst>
          </p:cNvPr>
          <p:cNvSpPr txBox="1"/>
          <p:nvPr/>
        </p:nvSpPr>
        <p:spPr>
          <a:xfrm>
            <a:off x="360000" y="684000"/>
            <a:ext cx="8460000" cy="3564000"/>
          </a:xfrm>
          <a:prstGeom prst="rect">
            <a:avLst/>
          </a:prstGeom>
          <a:noFill/>
        </p:spPr>
        <p:txBody>
          <a:bodyPr wrap="square" lIns="36000" tIns="36000" rIns="36000" bIns="36000" rtlCol="0">
            <a:noAutofit/>
          </a:bodyPr>
          <a:lstStyle/>
          <a:p>
            <a:r>
              <a:rPr lang="en-US" altLang="ja-JP" sz="1400" dirty="0" smtClean="0">
                <a:latin typeface="BIZ UDPゴシック" panose="020B0400000000000000" pitchFamily="50" charset="-128"/>
                <a:ea typeface="BIZ UDPゴシック" panose="020B0400000000000000" pitchFamily="50" charset="-128"/>
              </a:rPr>
              <a:t>【</a:t>
            </a:r>
            <a:r>
              <a:rPr lang="ja-JP" altLang="en-US" sz="1400" dirty="0">
                <a:latin typeface="BIZ UDPゴシック" panose="020B0400000000000000" pitchFamily="50" charset="-128"/>
                <a:ea typeface="BIZ UDPゴシック" panose="020B0400000000000000" pitchFamily="50" charset="-128"/>
              </a:rPr>
              <a:t>～２０１４年度</a:t>
            </a:r>
            <a:r>
              <a:rPr lang="en-US" altLang="ja-JP" sz="1400" dirty="0">
                <a:latin typeface="BIZ UDPゴシック" panose="020B0400000000000000" pitchFamily="50" charset="-128"/>
                <a:ea typeface="BIZ UDPゴシック" panose="020B0400000000000000" pitchFamily="50" charset="-128"/>
              </a:rPr>
              <a:t>】</a:t>
            </a:r>
          </a:p>
          <a:p>
            <a:pPr marL="285750" indent="-285750">
              <a:buFont typeface="Wingdings" panose="05000000000000000000" pitchFamily="2" charset="2"/>
              <a:buChar char="u"/>
            </a:pPr>
            <a:r>
              <a:rPr lang="ja-JP" altLang="en-US" sz="1400" dirty="0">
                <a:latin typeface="BIZ UDPゴシック" panose="020B0400000000000000" pitchFamily="50" charset="-128"/>
                <a:ea typeface="BIZ UDPゴシック" panose="020B0400000000000000" pitchFamily="50" charset="-128"/>
              </a:rPr>
              <a:t>巨額の負債を抱えて</a:t>
            </a:r>
            <a:r>
              <a:rPr lang="ja-JP" altLang="en-US" sz="1400" dirty="0" smtClean="0">
                <a:latin typeface="BIZ UDPゴシック" panose="020B0400000000000000" pitchFamily="50" charset="-128"/>
                <a:ea typeface="BIZ UDPゴシック" panose="020B0400000000000000" pitchFamily="50" charset="-128"/>
              </a:rPr>
              <a:t>いた関西国際</a:t>
            </a:r>
            <a:r>
              <a:rPr lang="ja-JP" altLang="en-US" sz="1400" dirty="0">
                <a:latin typeface="BIZ UDPゴシック" panose="020B0400000000000000" pitchFamily="50" charset="-128"/>
                <a:ea typeface="BIZ UDPゴシック" panose="020B0400000000000000" pitchFamily="50" charset="-128"/>
              </a:rPr>
              <a:t>空港と南港</a:t>
            </a:r>
            <a:r>
              <a:rPr lang="en-US" altLang="ja-JP" sz="1400" dirty="0">
                <a:latin typeface="BIZ UDPゴシック" panose="020B0400000000000000" pitchFamily="50" charset="-128"/>
                <a:ea typeface="BIZ UDPゴシック" panose="020B0400000000000000" pitchFamily="50" charset="-128"/>
              </a:rPr>
              <a:t>WTC</a:t>
            </a:r>
            <a:r>
              <a:rPr lang="ja-JP" altLang="en-US" sz="1400" dirty="0">
                <a:latin typeface="BIZ UDPゴシック" panose="020B0400000000000000" pitchFamily="50" charset="-128"/>
                <a:ea typeface="BIZ UDPゴシック" panose="020B0400000000000000" pitchFamily="50" charset="-128"/>
              </a:rPr>
              <a:t>ビル、そして</a:t>
            </a:r>
            <a:r>
              <a:rPr lang="en-US" altLang="ja-JP" sz="1400" dirty="0">
                <a:latin typeface="BIZ UDPゴシック" panose="020B0400000000000000" pitchFamily="50" charset="-128"/>
                <a:ea typeface="BIZ UDPゴシック" panose="020B0400000000000000" pitchFamily="50" charset="-128"/>
              </a:rPr>
              <a:t>『</a:t>
            </a:r>
            <a:r>
              <a:rPr lang="ja-JP" altLang="en-US" sz="1400" dirty="0">
                <a:latin typeface="BIZ UDPゴシック" panose="020B0400000000000000" pitchFamily="50" charset="-128"/>
                <a:ea typeface="BIZ UDPゴシック" panose="020B0400000000000000" pitchFamily="50" charset="-128"/>
              </a:rPr>
              <a:t>府市あわせ</a:t>
            </a:r>
            <a:r>
              <a:rPr lang="en-US" altLang="ja-JP" sz="1400" dirty="0">
                <a:latin typeface="BIZ UDPゴシック" panose="020B0400000000000000" pitchFamily="50" charset="-128"/>
                <a:ea typeface="BIZ UDPゴシック" panose="020B0400000000000000" pitchFamily="50" charset="-128"/>
              </a:rPr>
              <a:t>』</a:t>
            </a:r>
            <a:r>
              <a:rPr lang="ja-JP" altLang="en-US" sz="1400" dirty="0">
                <a:latin typeface="BIZ UDPゴシック" panose="020B0400000000000000" pitchFamily="50" charset="-128"/>
                <a:ea typeface="BIZ UDPゴシック" panose="020B0400000000000000" pitchFamily="50" charset="-128"/>
              </a:rPr>
              <a:t>と表現される府市の二重行政と対立は、大阪のマイナスイメージの象徴とされてきた。</a:t>
            </a:r>
            <a:endParaRPr lang="en-US" altLang="ja-JP" sz="1400" dirty="0">
              <a:latin typeface="BIZ UDPゴシック" panose="020B0400000000000000" pitchFamily="50" charset="-128"/>
              <a:ea typeface="BIZ UDPゴシック" panose="020B0400000000000000" pitchFamily="50" charset="-128"/>
            </a:endParaRPr>
          </a:p>
          <a:p>
            <a:pPr marL="285750" indent="-285750">
              <a:buFont typeface="Wingdings" panose="05000000000000000000" pitchFamily="2" charset="2"/>
              <a:buChar char="u"/>
            </a:pPr>
            <a:r>
              <a:rPr lang="ja-JP" altLang="en-US" sz="1400" dirty="0">
                <a:latin typeface="BIZ UDPゴシック" panose="020B0400000000000000" pitchFamily="50" charset="-128"/>
                <a:ea typeface="BIZ UDPゴシック" panose="020B0400000000000000" pitchFamily="50" charset="-128"/>
              </a:rPr>
              <a:t>しかし、関空問題は</a:t>
            </a:r>
            <a:r>
              <a:rPr lang="en-US" altLang="ja-JP" sz="1400" dirty="0">
                <a:latin typeface="BIZ UDPゴシック" panose="020B0400000000000000" pitchFamily="50" charset="-128"/>
                <a:ea typeface="BIZ UDPゴシック" panose="020B0400000000000000" pitchFamily="50" charset="-128"/>
              </a:rPr>
              <a:t>2008</a:t>
            </a:r>
            <a:r>
              <a:rPr lang="ja-JP" altLang="en-US" sz="1400" dirty="0">
                <a:latin typeface="BIZ UDPゴシック" panose="020B0400000000000000" pitchFamily="50" charset="-128"/>
                <a:ea typeface="BIZ UDPゴシック" panose="020B0400000000000000" pitchFamily="50" charset="-128"/>
              </a:rPr>
              <a:t>年以降、国への問題提起を機に、伊丹空港との経営統合が実現。その後、</a:t>
            </a:r>
            <a:r>
              <a:rPr lang="en-US" altLang="ja-JP" sz="1400" dirty="0">
                <a:latin typeface="BIZ UDPゴシック" panose="020B0400000000000000" pitchFamily="50" charset="-128"/>
                <a:ea typeface="BIZ UDPゴシック" panose="020B0400000000000000" pitchFamily="50" charset="-128"/>
              </a:rPr>
              <a:t>FEDEX</a:t>
            </a:r>
            <a:r>
              <a:rPr lang="ja-JP" altLang="en-US" sz="1400" dirty="0">
                <a:latin typeface="BIZ UDPゴシック" panose="020B0400000000000000" pitchFamily="50" charset="-128"/>
                <a:ea typeface="BIZ UDPゴシック" panose="020B0400000000000000" pitchFamily="50" charset="-128"/>
              </a:rPr>
              <a:t>のハブ施設や</a:t>
            </a:r>
            <a:r>
              <a:rPr lang="en-US" altLang="ja-JP" sz="1400" dirty="0">
                <a:latin typeface="BIZ UDPゴシック" panose="020B0400000000000000" pitchFamily="50" charset="-128"/>
                <a:ea typeface="BIZ UDPゴシック" panose="020B0400000000000000" pitchFamily="50" charset="-128"/>
              </a:rPr>
              <a:t>LCC</a:t>
            </a:r>
            <a:r>
              <a:rPr lang="ja-JP" altLang="en-US" sz="1400" dirty="0">
                <a:latin typeface="BIZ UDPゴシック" panose="020B0400000000000000" pitchFamily="50" charset="-128"/>
                <a:ea typeface="BIZ UDPゴシック" panose="020B0400000000000000" pitchFamily="50" charset="-128"/>
              </a:rPr>
              <a:t>の誘致に成功。</a:t>
            </a:r>
            <a:endParaRPr lang="en-US" altLang="ja-JP" sz="1400" dirty="0">
              <a:latin typeface="BIZ UDPゴシック" panose="020B0400000000000000" pitchFamily="50" charset="-128"/>
              <a:ea typeface="BIZ UDPゴシック" panose="020B0400000000000000" pitchFamily="50" charset="-128"/>
            </a:endParaRPr>
          </a:p>
          <a:p>
            <a:pPr marL="285750" indent="-285750">
              <a:buFont typeface="Wingdings" panose="05000000000000000000" pitchFamily="2" charset="2"/>
              <a:buChar char="u"/>
            </a:pPr>
            <a:r>
              <a:rPr lang="ja-JP" altLang="en-US" sz="1400" dirty="0">
                <a:latin typeface="BIZ UDPゴシック" panose="020B0400000000000000" pitchFamily="50" charset="-128"/>
                <a:ea typeface="BIZ UDPゴシック" panose="020B0400000000000000" pitchFamily="50" charset="-128"/>
              </a:rPr>
              <a:t>開発が遅れていた臨海部では、</a:t>
            </a:r>
            <a:r>
              <a:rPr lang="en-US" altLang="ja-JP" sz="1400" dirty="0">
                <a:latin typeface="BIZ UDPゴシック" panose="020B0400000000000000" pitchFamily="50" charset="-128"/>
                <a:ea typeface="BIZ UDPゴシック" panose="020B0400000000000000" pitchFamily="50" charset="-128"/>
              </a:rPr>
              <a:t>IR</a:t>
            </a:r>
            <a:r>
              <a:rPr lang="ja-JP" altLang="en-US" sz="1400" dirty="0">
                <a:latin typeface="BIZ UDPゴシック" panose="020B0400000000000000" pitchFamily="50" charset="-128"/>
                <a:ea typeface="BIZ UDPゴシック" panose="020B0400000000000000" pitchFamily="50" charset="-128"/>
              </a:rPr>
              <a:t>誘致を検討中。</a:t>
            </a:r>
            <a:endParaRPr lang="en-US" altLang="ja-JP" sz="1400" dirty="0">
              <a:latin typeface="BIZ UDPゴシック" panose="020B0400000000000000" pitchFamily="50" charset="-128"/>
              <a:ea typeface="BIZ UDPゴシック" panose="020B0400000000000000" pitchFamily="50" charset="-128"/>
            </a:endParaRPr>
          </a:p>
          <a:p>
            <a:pPr marL="285750" indent="-285750">
              <a:buFont typeface="Wingdings" panose="05000000000000000000" pitchFamily="2" charset="2"/>
              <a:buChar char="u"/>
            </a:pPr>
            <a:r>
              <a:rPr lang="en-US" altLang="ja-JP" sz="1400" dirty="0">
                <a:latin typeface="BIZ UDPゴシック" panose="020B0400000000000000" pitchFamily="50" charset="-128"/>
                <a:ea typeface="BIZ UDPゴシック" panose="020B0400000000000000" pitchFamily="50" charset="-128"/>
              </a:rPr>
              <a:t> </a:t>
            </a:r>
            <a:r>
              <a:rPr lang="ja-JP" altLang="en-US" sz="1400" dirty="0">
                <a:latin typeface="BIZ UDPゴシック" panose="020B0400000000000000" pitchFamily="50" charset="-128"/>
                <a:ea typeface="BIZ UDPゴシック" panose="020B0400000000000000" pitchFamily="50" charset="-128"/>
              </a:rPr>
              <a:t>「ストックの組換え」：大阪府都市開発（</a:t>
            </a:r>
            <a:r>
              <a:rPr lang="en-US" altLang="ja-JP" sz="1400" dirty="0">
                <a:latin typeface="BIZ UDPゴシック" panose="020B0400000000000000" pitchFamily="50" charset="-128"/>
                <a:ea typeface="BIZ UDPゴシック" panose="020B0400000000000000" pitchFamily="50" charset="-128"/>
              </a:rPr>
              <a:t>OTK</a:t>
            </a:r>
            <a:r>
              <a:rPr lang="ja-JP" altLang="en-US" sz="1400" dirty="0">
                <a:latin typeface="BIZ UDPゴシック" panose="020B0400000000000000" pitchFamily="50" charset="-128"/>
                <a:ea typeface="BIZ UDPゴシック" panose="020B0400000000000000" pitchFamily="50" charset="-128"/>
              </a:rPr>
              <a:t>）や大阪空港ターミナルビル（</a:t>
            </a:r>
            <a:r>
              <a:rPr lang="en-US" altLang="ja-JP" sz="1400" dirty="0">
                <a:latin typeface="BIZ UDPゴシック" panose="020B0400000000000000" pitchFamily="50" charset="-128"/>
                <a:ea typeface="BIZ UDPゴシック" panose="020B0400000000000000" pitchFamily="50" charset="-128"/>
              </a:rPr>
              <a:t>OAT</a:t>
            </a:r>
            <a:r>
              <a:rPr lang="ja-JP" altLang="en-US" sz="1400" dirty="0">
                <a:latin typeface="BIZ UDPゴシック" panose="020B0400000000000000" pitchFamily="50" charset="-128"/>
                <a:ea typeface="BIZ UDPゴシック" panose="020B0400000000000000" pitchFamily="50" charset="-128"/>
              </a:rPr>
              <a:t>）の株式売却による、北大阪急行や大阪モノレールの延伸等の計画や、ハイウェイオーソリティ構想など、凍結していた鉄道網・道路網のプロジェクトの再始動に目途。</a:t>
            </a:r>
            <a:endParaRPr lang="en-US" altLang="ja-JP" sz="1400" dirty="0">
              <a:latin typeface="BIZ UDPゴシック" panose="020B0400000000000000" pitchFamily="50" charset="-128"/>
              <a:ea typeface="BIZ UDPゴシック" panose="020B0400000000000000" pitchFamily="50" charset="-128"/>
            </a:endParaRPr>
          </a:p>
          <a:p>
            <a:endParaRPr lang="en-US" altLang="ja-JP" sz="1400" dirty="0">
              <a:latin typeface="BIZ UDPゴシック" panose="020B0400000000000000" pitchFamily="50" charset="-128"/>
              <a:ea typeface="BIZ UDPゴシック" panose="020B0400000000000000" pitchFamily="50" charset="-128"/>
            </a:endParaRPr>
          </a:p>
          <a:p>
            <a:r>
              <a:rPr lang="en-US" altLang="ja-JP" sz="1400" dirty="0">
                <a:latin typeface="BIZ UDPゴシック" panose="020B0400000000000000" pitchFamily="50" charset="-128"/>
                <a:ea typeface="BIZ UDPゴシック" panose="020B0400000000000000" pitchFamily="50" charset="-128"/>
              </a:rPr>
              <a:t>【</a:t>
            </a:r>
            <a:r>
              <a:rPr lang="ja-JP" altLang="en-US" sz="1400" dirty="0">
                <a:latin typeface="BIZ UDPゴシック" panose="020B0400000000000000" pitchFamily="50" charset="-128"/>
                <a:ea typeface="BIZ UDPゴシック" panose="020B0400000000000000" pitchFamily="50" charset="-128"/>
              </a:rPr>
              <a:t>～２０１８年度</a:t>
            </a:r>
            <a:r>
              <a:rPr lang="en-US" altLang="ja-JP" sz="1400" dirty="0">
                <a:latin typeface="BIZ UDPゴシック" panose="020B0400000000000000" pitchFamily="50" charset="-128"/>
                <a:ea typeface="BIZ UDPゴシック" panose="020B0400000000000000" pitchFamily="50" charset="-128"/>
              </a:rPr>
              <a:t>】</a:t>
            </a:r>
          </a:p>
          <a:p>
            <a:pPr marL="285750" indent="-285750">
              <a:buFont typeface="Wingdings" panose="05000000000000000000" pitchFamily="2" charset="2"/>
              <a:buChar char="u"/>
            </a:pPr>
            <a:r>
              <a:rPr lang="ja-JP" altLang="en-US" sz="1400" dirty="0">
                <a:latin typeface="BIZ UDPゴシック" panose="020B0400000000000000" pitchFamily="50" charset="-128"/>
                <a:ea typeface="BIZ UDPゴシック" panose="020B0400000000000000" pitchFamily="50" charset="-128"/>
              </a:rPr>
              <a:t>インバウンド増に大きく貢献した空港インフラ戦略では、</a:t>
            </a:r>
            <a:r>
              <a:rPr lang="ja-JP" altLang="en-US" sz="1400" b="1" dirty="0">
                <a:latin typeface="BIZ UDPゴシック" panose="020B0400000000000000" pitchFamily="50" charset="-128"/>
                <a:ea typeface="BIZ UDPゴシック" panose="020B0400000000000000" pitchFamily="50" charset="-128"/>
              </a:rPr>
              <a:t>関空と伊丹の経営統合やコンセッション</a:t>
            </a:r>
            <a:r>
              <a:rPr lang="ja-JP" altLang="en-US" sz="1400" dirty="0">
                <a:latin typeface="BIZ UDPゴシック" panose="020B0400000000000000" pitchFamily="50" charset="-128"/>
                <a:ea typeface="BIZ UDPゴシック" panose="020B0400000000000000" pitchFamily="50" charset="-128"/>
              </a:rPr>
              <a:t>などにより、ＬＣＣを始めとする戦略投資やサービス向上が実現。国際空港としての競争力を向上。</a:t>
            </a:r>
          </a:p>
          <a:p>
            <a:pPr marL="285750" indent="-285750">
              <a:buFont typeface="Wingdings" panose="05000000000000000000" pitchFamily="2" charset="2"/>
              <a:buChar char="u"/>
            </a:pPr>
            <a:r>
              <a:rPr lang="ja-JP" altLang="en-US" sz="1400" dirty="0">
                <a:latin typeface="BIZ UDPゴシック" panose="020B0400000000000000" pitchFamily="50" charset="-128"/>
                <a:ea typeface="BIZ UDPゴシック" panose="020B0400000000000000" pitchFamily="50" charset="-128"/>
              </a:rPr>
              <a:t>なにわ筋線の計画が具体化し、淀川左岸線延伸部の着手で高速道路のミッシングリンク解消の目途が立つなど、都市の成長につながる交通インフラの整備が着実に進行。</a:t>
            </a:r>
          </a:p>
          <a:p>
            <a:pPr marL="285750" indent="-285750">
              <a:buFont typeface="Wingdings" panose="05000000000000000000" pitchFamily="2" charset="2"/>
              <a:buChar char="u"/>
            </a:pPr>
            <a:r>
              <a:rPr lang="ja-JP" altLang="en-US" sz="1400" dirty="0">
                <a:latin typeface="BIZ UDPゴシック" panose="020B0400000000000000" pitchFamily="50" charset="-128"/>
                <a:ea typeface="BIZ UDPゴシック" panose="020B0400000000000000" pitchFamily="50" charset="-128"/>
              </a:rPr>
              <a:t>さらに、減災効果が極めて高い防潮堤液状化対策も進み、防災インフラも強化。</a:t>
            </a:r>
          </a:p>
        </p:txBody>
      </p:sp>
      <p:sp>
        <p:nvSpPr>
          <p:cNvPr id="5" name="正方形/長方形 4">
            <a:extLst>
              <a:ext uri="{FF2B5EF4-FFF2-40B4-BE49-F238E27FC236}">
                <a16:creationId xmlns:a16="http://schemas.microsoft.com/office/drawing/2014/main" id="{97FDE2B0-3048-4F30-861E-F32A1DE94AE9}"/>
              </a:ext>
            </a:extLst>
          </p:cNvPr>
          <p:cNvSpPr/>
          <p:nvPr/>
        </p:nvSpPr>
        <p:spPr>
          <a:xfrm>
            <a:off x="360000" y="4644000"/>
            <a:ext cx="8460000" cy="2052000"/>
          </a:xfrm>
          <a:prstGeom prst="rect">
            <a:avLst/>
          </a:prstGeom>
          <a:solidFill>
            <a:schemeClr val="accent1">
              <a:lumMod val="20000"/>
              <a:lumOff val="80000"/>
            </a:schemeClr>
          </a:solidFill>
          <a:ln>
            <a:solidFill>
              <a:schemeClr val="tx1">
                <a:lumMod val="50000"/>
                <a:lumOff val="50000"/>
              </a:schemeClr>
            </a:solidFill>
          </a:ln>
        </p:spPr>
        <p:txBody>
          <a:bodyPr wrap="square" lIns="36000" tIns="72000" rIns="36000" bIns="36000">
            <a:noAutofit/>
          </a:bodyPr>
          <a:lstStyle/>
          <a:p>
            <a:r>
              <a:rPr lang="en-US" altLang="ja-JP" sz="1400" dirty="0">
                <a:latin typeface="BIZ UDPゴシック" panose="020B0400000000000000" pitchFamily="50" charset="-128"/>
                <a:ea typeface="BIZ UDPゴシック" panose="020B0400000000000000" pitchFamily="50" charset="-128"/>
              </a:rPr>
              <a:t>【</a:t>
            </a:r>
            <a:r>
              <a:rPr lang="ja-JP" altLang="en-US" sz="1400" dirty="0">
                <a:latin typeface="BIZ UDPゴシック" panose="020B0400000000000000" pitchFamily="50" charset="-128"/>
                <a:ea typeface="BIZ UDPゴシック" panose="020B0400000000000000" pitchFamily="50" charset="-128"/>
              </a:rPr>
              <a:t>～２０２２年度</a:t>
            </a:r>
            <a:r>
              <a:rPr lang="en-US" altLang="ja-JP" sz="1400" dirty="0">
                <a:latin typeface="BIZ UDPゴシック" panose="020B0400000000000000" pitchFamily="50" charset="-128"/>
                <a:ea typeface="BIZ UDPゴシック" panose="020B0400000000000000" pitchFamily="50" charset="-128"/>
              </a:rPr>
              <a:t>】</a:t>
            </a:r>
          </a:p>
          <a:p>
            <a:pPr marL="285750" indent="-285750">
              <a:buFont typeface="Wingdings" panose="05000000000000000000" pitchFamily="2" charset="2"/>
              <a:buChar char="u"/>
            </a:pPr>
            <a:r>
              <a:rPr lang="ja-JP" altLang="en-US" sz="1400" b="1" dirty="0">
                <a:latin typeface="BIZ UDPゴシック" panose="020B0400000000000000" pitchFamily="50" charset="-128"/>
                <a:ea typeface="BIZ UDPゴシック" panose="020B0400000000000000" pitchFamily="50" charset="-128"/>
              </a:rPr>
              <a:t>関空・伊丹・神戸空港の一体運営</a:t>
            </a:r>
            <a:r>
              <a:rPr lang="ja-JP" altLang="en-US" sz="1400" dirty="0">
                <a:latin typeface="BIZ UDPゴシック" panose="020B0400000000000000" pitchFamily="50" charset="-128"/>
                <a:ea typeface="BIZ UDPゴシック" panose="020B0400000000000000" pitchFamily="50" charset="-128"/>
              </a:rPr>
              <a:t>により、就航ネットワークの強化や</a:t>
            </a:r>
            <a:r>
              <a:rPr lang="en-US" altLang="ja-JP" sz="1400" dirty="0">
                <a:latin typeface="BIZ UDPゴシック" panose="020B0400000000000000" pitchFamily="50" charset="-128"/>
                <a:ea typeface="BIZ UDPゴシック" panose="020B0400000000000000" pitchFamily="50" charset="-128"/>
              </a:rPr>
              <a:t>LCC</a:t>
            </a:r>
            <a:r>
              <a:rPr lang="ja-JP" altLang="en-US" sz="1400" dirty="0">
                <a:latin typeface="BIZ UDPゴシック" panose="020B0400000000000000" pitchFamily="50" charset="-128"/>
                <a:ea typeface="BIZ UDPゴシック" panose="020B0400000000000000" pitchFamily="50" charset="-128"/>
              </a:rPr>
              <a:t>拠点化など国内外からの更なる来訪者増に向けた受入体制の強化が進む。</a:t>
            </a:r>
          </a:p>
          <a:p>
            <a:pPr marL="285750" indent="-285750">
              <a:buFont typeface="Wingdings" panose="05000000000000000000" pitchFamily="2" charset="2"/>
              <a:buChar char="u"/>
            </a:pPr>
            <a:r>
              <a:rPr lang="ja-JP" altLang="en-US" sz="1400" dirty="0">
                <a:latin typeface="BIZ UDPゴシック" panose="020B0400000000000000" pitchFamily="50" charset="-128"/>
                <a:ea typeface="BIZ UDPゴシック" panose="020B0400000000000000" pitchFamily="50" charset="-128"/>
              </a:rPr>
              <a:t>国土軸との結節点である</a:t>
            </a:r>
            <a:r>
              <a:rPr lang="ja-JP" altLang="en-US" sz="1400" b="1" dirty="0">
                <a:latin typeface="BIZ UDPゴシック" panose="020B0400000000000000" pitchFamily="50" charset="-128"/>
                <a:ea typeface="BIZ UDPゴシック" panose="020B0400000000000000" pitchFamily="50" charset="-128"/>
              </a:rPr>
              <a:t>新大阪エリア</a:t>
            </a:r>
            <a:r>
              <a:rPr lang="ja-JP" altLang="en-US" sz="1400" dirty="0">
                <a:latin typeface="BIZ UDPゴシック" panose="020B0400000000000000" pitchFamily="50" charset="-128"/>
                <a:ea typeface="BIZ UDPゴシック" panose="020B0400000000000000" pitchFamily="50" charset="-128"/>
              </a:rPr>
              <a:t>において、広域交通アクセスを活かした整備に着手。</a:t>
            </a:r>
          </a:p>
          <a:p>
            <a:pPr marL="285750" indent="-285750">
              <a:buFont typeface="Wingdings" panose="05000000000000000000" pitchFamily="2" charset="2"/>
              <a:buChar char="u"/>
            </a:pPr>
            <a:r>
              <a:rPr lang="ja-JP" altLang="en-US" sz="1400" dirty="0">
                <a:latin typeface="BIZ UDPゴシック" panose="020B0400000000000000" pitchFamily="50" charset="-128"/>
                <a:ea typeface="BIZ UDPゴシック" panose="020B0400000000000000" pitchFamily="50" charset="-128"/>
              </a:rPr>
              <a:t>淀川左岸線延伸部に加え、</a:t>
            </a:r>
            <a:r>
              <a:rPr lang="ja-JP" altLang="en-US" sz="1400" b="1" dirty="0">
                <a:latin typeface="BIZ UDPゴシック" panose="020B0400000000000000" pitchFamily="50" charset="-128"/>
                <a:ea typeface="BIZ UDPゴシック" panose="020B0400000000000000" pitchFamily="50" charset="-128"/>
              </a:rPr>
              <a:t>なにわ筋線</a:t>
            </a:r>
            <a:r>
              <a:rPr lang="ja-JP" altLang="en-US" sz="1400" dirty="0">
                <a:latin typeface="BIZ UDPゴシック" panose="020B0400000000000000" pitchFamily="50" charset="-128"/>
                <a:ea typeface="BIZ UDPゴシック" panose="020B0400000000000000" pitchFamily="50" charset="-128"/>
              </a:rPr>
              <a:t>も事業化。北大阪急行や大阪モノレールの延伸も進み、改革前には財政難で遅れていた大阪都市圏の道路・鉄道ネットワーク整備が着実に進捗。</a:t>
            </a:r>
            <a:endParaRPr lang="en-US" altLang="ja-JP" sz="1400" dirty="0">
              <a:latin typeface="BIZ UDPゴシック" panose="020B0400000000000000" pitchFamily="50" charset="-128"/>
              <a:ea typeface="BIZ UDPゴシック" panose="020B0400000000000000" pitchFamily="50" charset="-128"/>
            </a:endParaRPr>
          </a:p>
          <a:p>
            <a:pPr marL="285750" indent="-285750">
              <a:buFont typeface="Wingdings" panose="05000000000000000000" pitchFamily="2" charset="2"/>
              <a:buChar char="u"/>
            </a:pPr>
            <a:r>
              <a:rPr lang="ja-JP" altLang="en-US" sz="1400" dirty="0">
                <a:latin typeface="BIZ UDPゴシック" panose="020B0400000000000000" pitchFamily="50" charset="-128"/>
                <a:ea typeface="BIZ UDPゴシック" panose="020B0400000000000000" pitchFamily="50" charset="-128"/>
              </a:rPr>
              <a:t>防潮堤の整備など</a:t>
            </a:r>
            <a:r>
              <a:rPr lang="ja-JP" altLang="en-US" sz="1400" b="1" dirty="0">
                <a:latin typeface="BIZ UDPゴシック" panose="020B0400000000000000" pitchFamily="50" charset="-128"/>
                <a:ea typeface="BIZ UDPゴシック" panose="020B0400000000000000" pitchFamily="50" charset="-128"/>
              </a:rPr>
              <a:t>防災インフラ整備</a:t>
            </a:r>
            <a:r>
              <a:rPr lang="ja-JP" altLang="en-US" sz="1400" dirty="0">
                <a:latin typeface="BIZ UDPゴシック" panose="020B0400000000000000" pitchFamily="50" charset="-128"/>
                <a:ea typeface="BIZ UDPゴシック" panose="020B0400000000000000" pitchFamily="50" charset="-128"/>
              </a:rPr>
              <a:t>も着実に進捗。過去に被害が生じた高潮による浸水も防止。</a:t>
            </a:r>
          </a:p>
          <a:p>
            <a:pPr marL="285750" indent="-285750">
              <a:buFont typeface="Wingdings" panose="05000000000000000000" pitchFamily="2" charset="2"/>
              <a:buChar char="u"/>
            </a:pPr>
            <a:r>
              <a:rPr lang="ja-JP" altLang="en-US" sz="1400" b="1" dirty="0">
                <a:latin typeface="BIZ UDPゴシック" panose="020B0400000000000000" pitchFamily="50" charset="-128"/>
                <a:ea typeface="BIZ UDPゴシック" panose="020B0400000000000000" pitchFamily="50" charset="-128"/>
              </a:rPr>
              <a:t>スマートシティづくり</a:t>
            </a:r>
            <a:r>
              <a:rPr lang="ja-JP" altLang="en-US" sz="1400" dirty="0">
                <a:latin typeface="BIZ UDPゴシック" panose="020B0400000000000000" pitchFamily="50" charset="-128"/>
                <a:ea typeface="BIZ UDPゴシック" panose="020B0400000000000000" pitchFamily="50" charset="-128"/>
              </a:rPr>
              <a:t>にも着手。住民の</a:t>
            </a:r>
            <a:r>
              <a:rPr lang="en-US" altLang="ja-JP" sz="1400" dirty="0" err="1">
                <a:latin typeface="BIZ UDPゴシック" panose="020B0400000000000000" pitchFamily="50" charset="-128"/>
                <a:ea typeface="BIZ UDPゴシック" panose="020B0400000000000000" pitchFamily="50" charset="-128"/>
              </a:rPr>
              <a:t>QoL</a:t>
            </a:r>
            <a:r>
              <a:rPr lang="ja-JP" altLang="en-US" sz="1400" dirty="0">
                <a:latin typeface="BIZ UDPゴシック" panose="020B0400000000000000" pitchFamily="50" charset="-128"/>
                <a:ea typeface="BIZ UDPゴシック" panose="020B0400000000000000" pitchFamily="50" charset="-128"/>
              </a:rPr>
              <a:t>向上に加え、大阪・関西万博に向けたイノベーションを加速させていくため、戦略をバージョンアップ。</a:t>
            </a:r>
          </a:p>
        </p:txBody>
      </p:sp>
      <p:cxnSp>
        <p:nvCxnSpPr>
          <p:cNvPr id="22" name="直線コネクタ 21"/>
          <p:cNvCxnSpPr/>
          <p:nvPr/>
        </p:nvCxnSpPr>
        <p:spPr>
          <a:xfrm>
            <a:off x="216000" y="576000"/>
            <a:ext cx="8676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フローチャート: 組合せ 5">
            <a:extLst>
              <a:ext uri="{FF2B5EF4-FFF2-40B4-BE49-F238E27FC236}">
                <a16:creationId xmlns:a16="http://schemas.microsoft.com/office/drawing/2014/main" id="{BD12325C-8E72-7795-BF20-6A9DAC3C3D62}"/>
              </a:ext>
            </a:extLst>
          </p:cNvPr>
          <p:cNvSpPr/>
          <p:nvPr/>
        </p:nvSpPr>
        <p:spPr>
          <a:xfrm>
            <a:off x="3924000" y="4248000"/>
            <a:ext cx="1296000" cy="288000"/>
          </a:xfrm>
          <a:prstGeom prst="flowChartMerge">
            <a:avLst/>
          </a:prstGeom>
          <a:solidFill>
            <a:schemeClr val="accent5">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solidFill>
                <a:schemeClr val="tx1"/>
              </a:solidFill>
            </a:endParaRPr>
          </a:p>
        </p:txBody>
      </p:sp>
      <p:sp>
        <p:nvSpPr>
          <p:cNvPr id="8" name="テキスト ボックス 7"/>
          <p:cNvSpPr txBox="1"/>
          <p:nvPr/>
        </p:nvSpPr>
        <p:spPr>
          <a:xfrm>
            <a:off x="288000" y="180000"/>
            <a:ext cx="8676000" cy="432000"/>
          </a:xfrm>
          <a:prstGeom prst="rect">
            <a:avLst/>
          </a:prstGeom>
          <a:noFill/>
        </p:spPr>
        <p:txBody>
          <a:bodyPr wrap="none" lIns="36000" tIns="36000" rIns="36000" bIns="36000" rtlCol="0">
            <a:noAutofit/>
          </a:bodyPr>
          <a:lstStyle/>
          <a:p>
            <a:r>
              <a:rPr lang="en-US" altLang="ja-JP" sz="2000" b="1" dirty="0" smtClean="0">
                <a:latin typeface="BIZ UDPゴシック" panose="020B0400000000000000" pitchFamily="50" charset="-128"/>
                <a:ea typeface="BIZ UDPゴシック" panose="020B0400000000000000" pitchFamily="50" charset="-128"/>
              </a:rPr>
              <a:t>【WHAT</a:t>
            </a:r>
            <a:r>
              <a:rPr lang="ja-JP" altLang="en-US" sz="2000" b="1" dirty="0" smtClean="0">
                <a:latin typeface="BIZ UDPゴシック" panose="020B0400000000000000" pitchFamily="50" charset="-128"/>
                <a:ea typeface="BIZ UDPゴシック" panose="020B0400000000000000" pitchFamily="50" charset="-128"/>
              </a:rPr>
              <a:t>２</a:t>
            </a:r>
            <a:r>
              <a:rPr lang="en-US" altLang="ja-JP" sz="2000" b="1" dirty="0" smtClean="0">
                <a:latin typeface="BIZ UDPゴシック" panose="020B0400000000000000" pitchFamily="50" charset="-128"/>
                <a:ea typeface="BIZ UDPゴシック" panose="020B0400000000000000" pitchFamily="50" charset="-128"/>
              </a:rPr>
              <a:t>】</a:t>
            </a:r>
            <a:r>
              <a:rPr lang="ja-JP" altLang="en-US" sz="2000" b="1" dirty="0" smtClean="0">
                <a:latin typeface="BIZ UDPゴシック" panose="020B0400000000000000" pitchFamily="50" charset="-128"/>
                <a:ea typeface="BIZ UDPゴシック" panose="020B0400000000000000" pitchFamily="50" charset="-128"/>
              </a:rPr>
              <a:t>　インフラ戦略</a:t>
            </a:r>
            <a:endParaRPr lang="en-US" altLang="ja-JP" sz="2000" b="1" dirty="0">
              <a:latin typeface="BIZ UDPゴシック" panose="020B0400000000000000" pitchFamily="50" charset="-128"/>
              <a:ea typeface="BIZ UDPゴシック" panose="020B0400000000000000" pitchFamily="50" charset="-128"/>
            </a:endParaRPr>
          </a:p>
        </p:txBody>
      </p:sp>
      <p:sp>
        <p:nvSpPr>
          <p:cNvPr id="9" name="スライド番号プレースホルダー 3"/>
          <p:cNvSpPr txBox="1">
            <a:spLocks/>
          </p:cNvSpPr>
          <p:nvPr/>
        </p:nvSpPr>
        <p:spPr>
          <a:xfrm>
            <a:off x="8640000" y="6552000"/>
            <a:ext cx="432000" cy="288000"/>
          </a:xfrm>
          <a:prstGeom prst="rect">
            <a:avLst/>
          </a:prstGeom>
        </p:spPr>
        <p:txBody>
          <a:bodyPr vert="horz" lIns="36000" tIns="36000" rIns="36000" bIns="36000" rtlCol="0" anchor="ctr"/>
          <a:lstStyle>
            <a:defPPr>
              <a:defRPr lang="ja-JP"/>
            </a:defPPr>
            <a:lvl1pPr marL="0" algn="r" defTabSz="914400" rtl="0" eaLnBrk="1" latinLnBrk="0" hangingPunct="1">
              <a:defRPr kumimoji="1" sz="14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138CA411-231B-42B9-AF63-97A64194AA60}" type="slidenum">
              <a:rPr lang="ja-JP" altLang="en-US" smtClean="0"/>
              <a:pPr/>
              <a:t>52</a:t>
            </a:fld>
            <a:endParaRPr lang="ja-JP" altLang="en-US" dirty="0"/>
          </a:p>
        </p:txBody>
      </p:sp>
    </p:spTree>
    <p:extLst>
      <p:ext uri="{BB962C8B-B14F-4D97-AF65-F5344CB8AC3E}">
        <p14:creationId xmlns:p14="http://schemas.microsoft.com/office/powerpoint/2010/main" val="109690871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2" name="直線コネクタ 21"/>
          <p:cNvCxnSpPr/>
          <p:nvPr/>
        </p:nvCxnSpPr>
        <p:spPr>
          <a:xfrm>
            <a:off x="216000" y="576000"/>
            <a:ext cx="8676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テキスト ボックス 1"/>
          <p:cNvSpPr txBox="1"/>
          <p:nvPr/>
        </p:nvSpPr>
        <p:spPr>
          <a:xfrm>
            <a:off x="360000" y="684000"/>
            <a:ext cx="8460000" cy="2664000"/>
          </a:xfrm>
          <a:prstGeom prst="rect">
            <a:avLst/>
          </a:prstGeom>
          <a:noFill/>
        </p:spPr>
        <p:txBody>
          <a:bodyPr wrap="square" lIns="36000" tIns="36000" rIns="36000" bIns="36000" rtlCol="0">
            <a:noAutofit/>
          </a:bodyPr>
          <a:lstStyle/>
          <a:p>
            <a:r>
              <a:rPr lang="en-US" altLang="ja-JP" sz="1400" dirty="0" smtClean="0">
                <a:latin typeface="BIZ UDPゴシック" panose="020B0400000000000000" pitchFamily="50" charset="-128"/>
                <a:ea typeface="BIZ UDPゴシック" panose="020B0400000000000000" pitchFamily="50" charset="-128"/>
              </a:rPr>
              <a:t>【</a:t>
            </a:r>
            <a:r>
              <a:rPr lang="ja-JP" altLang="en-US" sz="1400" dirty="0">
                <a:latin typeface="BIZ UDPゴシック" panose="020B0400000000000000" pitchFamily="50" charset="-128"/>
                <a:ea typeface="BIZ UDPゴシック" panose="020B0400000000000000" pitchFamily="50" charset="-128"/>
              </a:rPr>
              <a:t>～２０１４年度</a:t>
            </a:r>
            <a:r>
              <a:rPr lang="en-US" altLang="ja-JP" sz="1400" dirty="0">
                <a:latin typeface="BIZ UDPゴシック" panose="020B0400000000000000" pitchFamily="50" charset="-128"/>
                <a:ea typeface="BIZ UDPゴシック" panose="020B0400000000000000" pitchFamily="50" charset="-128"/>
              </a:rPr>
              <a:t>】</a:t>
            </a:r>
          </a:p>
          <a:p>
            <a:pPr marL="171450" indent="-171450">
              <a:buFont typeface="Wingdings" panose="05000000000000000000" pitchFamily="2" charset="2"/>
              <a:buChar char="u"/>
            </a:pPr>
            <a:r>
              <a:rPr lang="ja-JP" altLang="en-US" sz="1400" dirty="0">
                <a:latin typeface="BIZ UDPゴシック" panose="020B0400000000000000" pitchFamily="50" charset="-128"/>
                <a:ea typeface="BIZ UDPゴシック" panose="020B0400000000000000" pitchFamily="50" charset="-128"/>
              </a:rPr>
              <a:t>大阪では、雇用問題や貧困、犯罪、学力低下など、各分野で問題が頻出。</a:t>
            </a:r>
          </a:p>
          <a:p>
            <a:pPr marL="171450" indent="-171450">
              <a:buFont typeface="Wingdings" panose="05000000000000000000" pitchFamily="2" charset="2"/>
              <a:buChar char="u"/>
            </a:pPr>
            <a:r>
              <a:rPr lang="ja-JP" altLang="en-US" sz="1400" dirty="0">
                <a:latin typeface="BIZ UDPゴシック" panose="020B0400000000000000" pitchFamily="50" charset="-128"/>
                <a:ea typeface="BIZ UDPゴシック" panose="020B0400000000000000" pitchFamily="50" charset="-128"/>
              </a:rPr>
              <a:t>これらが積み重なり悪循環、負の連鎖を生んでいる・・・“貧困の再生産”と“他地域との格差の拡大</a:t>
            </a:r>
            <a:r>
              <a:rPr lang="ja-JP" altLang="en-US" sz="1400" dirty="0" smtClean="0">
                <a:latin typeface="BIZ UDPゴシック" panose="020B0400000000000000" pitchFamily="50" charset="-128"/>
                <a:ea typeface="BIZ UDPゴシック" panose="020B0400000000000000" pitchFamily="50" charset="-128"/>
              </a:rPr>
              <a:t>”。</a:t>
            </a:r>
            <a:endParaRPr lang="ja-JP" altLang="en-US" sz="1400" dirty="0">
              <a:latin typeface="BIZ UDPゴシック" panose="020B0400000000000000" pitchFamily="50" charset="-128"/>
              <a:ea typeface="BIZ UDPゴシック" panose="020B0400000000000000" pitchFamily="50" charset="-128"/>
            </a:endParaRPr>
          </a:p>
          <a:p>
            <a:pPr marL="171450" indent="-171450">
              <a:buFont typeface="Wingdings" panose="05000000000000000000" pitchFamily="2" charset="2"/>
              <a:buChar char="u"/>
            </a:pPr>
            <a:r>
              <a:rPr lang="ja-JP" altLang="en-US" sz="1400" dirty="0">
                <a:latin typeface="BIZ UDPゴシック" panose="020B0400000000000000" pitchFamily="50" charset="-128"/>
                <a:ea typeface="BIZ UDPゴシック" panose="020B0400000000000000" pitchFamily="50" charset="-128"/>
              </a:rPr>
              <a:t>この解決は、個別施策での解決は不可能。社会政策のイノベーションを起こす必要がある。</a:t>
            </a:r>
          </a:p>
          <a:p>
            <a:pPr marL="171450" indent="-171450">
              <a:buFont typeface="Wingdings" panose="05000000000000000000" pitchFamily="2" charset="2"/>
              <a:buChar char="u"/>
            </a:pPr>
            <a:r>
              <a:rPr lang="ja-JP" altLang="en-US" sz="1400" dirty="0" smtClean="0">
                <a:latin typeface="BIZ UDPゴシック" panose="020B0400000000000000" pitchFamily="50" charset="-128"/>
                <a:ea typeface="BIZ UDPゴシック" panose="020B0400000000000000" pitchFamily="50" charset="-128"/>
              </a:rPr>
              <a:t>まず、</a:t>
            </a:r>
            <a:r>
              <a:rPr lang="ja-JP" altLang="en-US" sz="1400" dirty="0">
                <a:latin typeface="BIZ UDPゴシック" panose="020B0400000000000000" pitchFamily="50" charset="-128"/>
                <a:ea typeface="BIZ UDPゴシック" panose="020B0400000000000000" pitchFamily="50" charset="-128"/>
              </a:rPr>
              <a:t>「現役世代への投資」に沿った各施策・事業を展開し、中長期的な視点をもった分野横断的な努力でまちの構造の変革に挑戦。</a:t>
            </a:r>
          </a:p>
          <a:p>
            <a:endParaRPr lang="en-US" altLang="ja-JP" sz="1400" dirty="0">
              <a:latin typeface="BIZ UDPゴシック" panose="020B0400000000000000" pitchFamily="50" charset="-128"/>
              <a:ea typeface="BIZ UDPゴシック" panose="020B0400000000000000" pitchFamily="50" charset="-128"/>
            </a:endParaRPr>
          </a:p>
          <a:p>
            <a:r>
              <a:rPr lang="en-US" altLang="ja-JP" sz="1400" dirty="0">
                <a:latin typeface="BIZ UDPゴシック" panose="020B0400000000000000" pitchFamily="50" charset="-128"/>
                <a:ea typeface="BIZ UDPゴシック" panose="020B0400000000000000" pitchFamily="50" charset="-128"/>
              </a:rPr>
              <a:t>【</a:t>
            </a:r>
            <a:r>
              <a:rPr lang="ja-JP" altLang="en-US" sz="1400" dirty="0">
                <a:latin typeface="BIZ UDPゴシック" panose="020B0400000000000000" pitchFamily="50" charset="-128"/>
                <a:ea typeface="BIZ UDPゴシック" panose="020B0400000000000000" pitchFamily="50" charset="-128"/>
              </a:rPr>
              <a:t>～２０１８年度</a:t>
            </a:r>
            <a:r>
              <a:rPr lang="en-US" altLang="ja-JP" sz="1400" dirty="0">
                <a:latin typeface="BIZ UDPゴシック" panose="020B0400000000000000" pitchFamily="50" charset="-128"/>
                <a:ea typeface="BIZ UDPゴシック" panose="020B0400000000000000" pitchFamily="50" charset="-128"/>
              </a:rPr>
              <a:t>】</a:t>
            </a:r>
          </a:p>
          <a:p>
            <a:pPr marL="171450" indent="-171450">
              <a:buFont typeface="Wingdings" panose="05000000000000000000" pitchFamily="2" charset="2"/>
              <a:buChar char="u"/>
            </a:pPr>
            <a:r>
              <a:rPr lang="ja-JP" altLang="en-US" sz="1400" dirty="0">
                <a:latin typeface="BIZ UDPゴシック" panose="020B0400000000000000" pitchFamily="50" charset="-128"/>
                <a:ea typeface="BIZ UDPゴシック" panose="020B0400000000000000" pitchFamily="50" charset="-128"/>
              </a:rPr>
              <a:t>前回同様、大阪では全国の教育改革をリードする取組が推進され、①教育行政の抜本改革や、②学力向上に向けた多彩なメニュー、③私学無償化をはじめとする先駆的な取組、などを実施。</a:t>
            </a:r>
            <a:endParaRPr lang="en-US" altLang="ja-JP" sz="1400" dirty="0">
              <a:latin typeface="BIZ UDPゴシック" panose="020B0400000000000000" pitchFamily="50" charset="-128"/>
              <a:ea typeface="BIZ UDPゴシック" panose="020B0400000000000000" pitchFamily="50" charset="-128"/>
            </a:endParaRPr>
          </a:p>
          <a:p>
            <a:pPr marL="171450" indent="-171450">
              <a:buFont typeface="Wingdings" panose="05000000000000000000" pitchFamily="2" charset="2"/>
              <a:buChar char="u"/>
            </a:pPr>
            <a:r>
              <a:rPr lang="ja-JP" altLang="en-US" sz="1400" dirty="0">
                <a:latin typeface="BIZ UDPゴシック" panose="020B0400000000000000" pitchFamily="50" charset="-128"/>
                <a:ea typeface="BIZ UDPゴシック" panose="020B0400000000000000" pitchFamily="50" charset="-128"/>
              </a:rPr>
              <a:t>現役世代に対する重点投資についても厚みを増し、大阪市の</a:t>
            </a:r>
            <a:r>
              <a:rPr lang="en-US" altLang="ja-JP" sz="1400" dirty="0">
                <a:latin typeface="BIZ UDPゴシック" panose="020B0400000000000000" pitchFamily="50" charset="-128"/>
                <a:ea typeface="BIZ UDPゴシック" panose="020B0400000000000000" pitchFamily="50" charset="-128"/>
              </a:rPr>
              <a:t>2018</a:t>
            </a:r>
            <a:r>
              <a:rPr lang="ja-JP" altLang="en-US" sz="1400" dirty="0">
                <a:latin typeface="BIZ UDPゴシック" panose="020B0400000000000000" pitchFamily="50" charset="-128"/>
                <a:ea typeface="BIZ UDPゴシック" panose="020B0400000000000000" pitchFamily="50" charset="-128"/>
              </a:rPr>
              <a:t>年度予算は</a:t>
            </a:r>
            <a:r>
              <a:rPr lang="en-US" altLang="ja-JP" sz="1400" dirty="0">
                <a:latin typeface="BIZ UDPゴシック" panose="020B0400000000000000" pitchFamily="50" charset="-128"/>
                <a:ea typeface="BIZ UDPゴシック" panose="020B0400000000000000" pitchFamily="50" charset="-128"/>
              </a:rPr>
              <a:t>537</a:t>
            </a:r>
            <a:r>
              <a:rPr lang="ja-JP" altLang="en-US" sz="1400" dirty="0">
                <a:latin typeface="BIZ UDPゴシック" panose="020B0400000000000000" pitchFamily="50" charset="-128"/>
                <a:ea typeface="BIZ UDPゴシック" panose="020B0400000000000000" pitchFamily="50" charset="-128"/>
              </a:rPr>
              <a:t>億円に達する。</a:t>
            </a:r>
            <a:endParaRPr lang="en-US" altLang="ja-JP" sz="1400" dirty="0">
              <a:latin typeface="BIZ UDPゴシック" panose="020B0400000000000000" pitchFamily="50" charset="-128"/>
              <a:ea typeface="BIZ UDPゴシック" panose="020B0400000000000000" pitchFamily="50" charset="-128"/>
            </a:endParaRPr>
          </a:p>
          <a:p>
            <a:pPr marL="171450" indent="-171450">
              <a:buFont typeface="Wingdings" panose="05000000000000000000" pitchFamily="2" charset="2"/>
              <a:buChar char="u"/>
            </a:pPr>
            <a:r>
              <a:rPr lang="ja-JP" altLang="en-US" sz="1400" dirty="0">
                <a:latin typeface="BIZ UDPゴシック" panose="020B0400000000000000" pitchFamily="50" charset="-128"/>
                <a:ea typeface="BIZ UDPゴシック" panose="020B0400000000000000" pitchFamily="50" charset="-128"/>
              </a:rPr>
              <a:t>女性の活躍促進や、子どもの貧困対策についても正面から取組、「大阪問題」の解決に積極</a:t>
            </a:r>
            <a:r>
              <a:rPr lang="ja-JP" altLang="en-US" sz="1400" dirty="0" smtClean="0">
                <a:latin typeface="BIZ UDPゴシック" panose="020B0400000000000000" pitchFamily="50" charset="-128"/>
                <a:ea typeface="BIZ UDPゴシック" panose="020B0400000000000000" pitchFamily="50" charset="-128"/>
              </a:rPr>
              <a:t>取組。</a:t>
            </a:r>
            <a:endParaRPr lang="ja-JP" altLang="en-US" sz="1400" dirty="0">
              <a:latin typeface="BIZ UDPゴシック" panose="020B0400000000000000" pitchFamily="50" charset="-128"/>
              <a:ea typeface="BIZ UDPゴシック" panose="020B0400000000000000" pitchFamily="50" charset="-128"/>
            </a:endParaRPr>
          </a:p>
        </p:txBody>
      </p:sp>
      <p:sp>
        <p:nvSpPr>
          <p:cNvPr id="7" name="テキスト ボックス 6"/>
          <p:cNvSpPr txBox="1"/>
          <p:nvPr/>
        </p:nvSpPr>
        <p:spPr>
          <a:xfrm>
            <a:off x="360000" y="5040000"/>
            <a:ext cx="8460000" cy="1440000"/>
          </a:xfrm>
          <a:prstGeom prst="rect">
            <a:avLst/>
          </a:prstGeom>
          <a:solidFill>
            <a:schemeClr val="accent1">
              <a:lumMod val="20000"/>
              <a:lumOff val="80000"/>
            </a:schemeClr>
          </a:solidFill>
          <a:ln>
            <a:solidFill>
              <a:schemeClr val="tx1">
                <a:lumMod val="50000"/>
                <a:lumOff val="50000"/>
              </a:schemeClr>
            </a:solidFill>
          </a:ln>
        </p:spPr>
        <p:txBody>
          <a:bodyPr wrap="square" lIns="36000" tIns="72000" rIns="36000" bIns="36000" rtlCol="0">
            <a:noAutofit/>
          </a:bodyPr>
          <a:lstStyle/>
          <a:p>
            <a:r>
              <a:rPr lang="en-US" altLang="ja-JP" sz="1400" dirty="0">
                <a:latin typeface="BIZ UDPゴシック" panose="020B0400000000000000" pitchFamily="50" charset="-128"/>
                <a:ea typeface="BIZ UDPゴシック" panose="020B0400000000000000" pitchFamily="50" charset="-128"/>
              </a:rPr>
              <a:t>【</a:t>
            </a:r>
            <a:r>
              <a:rPr lang="ja-JP" altLang="en-US" sz="1400" dirty="0">
                <a:latin typeface="BIZ UDPゴシック" panose="020B0400000000000000" pitchFamily="50" charset="-128"/>
                <a:ea typeface="BIZ UDPゴシック" panose="020B0400000000000000" pitchFamily="50" charset="-128"/>
              </a:rPr>
              <a:t>～２０２２年度</a:t>
            </a:r>
            <a:r>
              <a:rPr lang="en-US" altLang="ja-JP" sz="1400" dirty="0">
                <a:latin typeface="BIZ UDPゴシック" panose="020B0400000000000000" pitchFamily="50" charset="-128"/>
                <a:ea typeface="BIZ UDPゴシック" panose="020B0400000000000000" pitchFamily="50" charset="-128"/>
              </a:rPr>
              <a:t>】</a:t>
            </a:r>
          </a:p>
          <a:p>
            <a:pPr marL="285750" indent="-285750">
              <a:buFont typeface="Wingdings" panose="05000000000000000000" pitchFamily="2" charset="2"/>
              <a:buChar char="u"/>
            </a:pPr>
            <a:r>
              <a:rPr lang="ja-JP" altLang="en-US" sz="1400" dirty="0">
                <a:latin typeface="BIZ UDPゴシック" panose="020B0400000000000000" pitchFamily="50" charset="-128"/>
                <a:ea typeface="BIZ UDPゴシック" panose="020B0400000000000000" pitchFamily="50" charset="-128"/>
              </a:rPr>
              <a:t>市立小中学校の</a:t>
            </a:r>
            <a:r>
              <a:rPr lang="ja-JP" altLang="en-US" sz="1400" b="1" dirty="0">
                <a:latin typeface="BIZ UDPゴシック" panose="020B0400000000000000" pitchFamily="50" charset="-128"/>
                <a:ea typeface="BIZ UDPゴシック" panose="020B0400000000000000" pitchFamily="50" charset="-128"/>
              </a:rPr>
              <a:t>給食無償化</a:t>
            </a:r>
            <a:r>
              <a:rPr lang="ja-JP" altLang="en-US" sz="1400" dirty="0">
                <a:latin typeface="BIZ UDPゴシック" panose="020B0400000000000000" pitchFamily="50" charset="-128"/>
                <a:ea typeface="BIZ UDPゴシック" panose="020B0400000000000000" pitchFamily="50" charset="-128"/>
              </a:rPr>
              <a:t>、私立高校の</a:t>
            </a:r>
            <a:r>
              <a:rPr lang="ja-JP" altLang="en-US" sz="1400" b="1" dirty="0">
                <a:latin typeface="BIZ UDPゴシック" panose="020B0400000000000000" pitchFamily="50" charset="-128"/>
                <a:ea typeface="BIZ UDPゴシック" panose="020B0400000000000000" pitchFamily="50" charset="-128"/>
              </a:rPr>
              <a:t>授業料無償化の対象拡大</a:t>
            </a:r>
            <a:r>
              <a:rPr lang="ja-JP" altLang="en-US" sz="1400" dirty="0">
                <a:latin typeface="BIZ UDPゴシック" panose="020B0400000000000000" pitchFamily="50" charset="-128"/>
                <a:ea typeface="BIZ UDPゴシック" panose="020B0400000000000000" pitchFamily="50" charset="-128"/>
              </a:rPr>
              <a:t>、</a:t>
            </a:r>
            <a:r>
              <a:rPr lang="ja-JP" altLang="en-US" sz="1400" b="1" dirty="0">
                <a:latin typeface="BIZ UDPゴシック" panose="020B0400000000000000" pitchFamily="50" charset="-128"/>
                <a:ea typeface="BIZ UDPゴシック" panose="020B0400000000000000" pitchFamily="50" charset="-128"/>
              </a:rPr>
              <a:t>教育</a:t>
            </a:r>
            <a:r>
              <a:rPr lang="en-US" altLang="ja-JP" sz="1400" b="1" dirty="0">
                <a:latin typeface="BIZ UDPゴシック" panose="020B0400000000000000" pitchFamily="50" charset="-128"/>
                <a:ea typeface="BIZ UDPゴシック" panose="020B0400000000000000" pitchFamily="50" charset="-128"/>
              </a:rPr>
              <a:t>ICT</a:t>
            </a:r>
            <a:r>
              <a:rPr lang="ja-JP" altLang="en-US" sz="1400" dirty="0">
                <a:latin typeface="BIZ UDPゴシック" panose="020B0400000000000000" pitchFamily="50" charset="-128"/>
                <a:ea typeface="BIZ UDPゴシック" panose="020B0400000000000000" pitchFamily="50" charset="-128"/>
              </a:rPr>
              <a:t>の推進、</a:t>
            </a:r>
            <a:r>
              <a:rPr lang="ja-JP" altLang="en-US" sz="1400" b="1" dirty="0">
                <a:latin typeface="BIZ UDPゴシック" panose="020B0400000000000000" pitchFamily="50" charset="-128"/>
                <a:ea typeface="BIZ UDPゴシック" panose="020B0400000000000000" pitchFamily="50" charset="-128"/>
              </a:rPr>
              <a:t>医療的ケア児通学支援</a:t>
            </a:r>
            <a:r>
              <a:rPr lang="ja-JP" altLang="en-US" sz="1400" dirty="0">
                <a:latin typeface="BIZ UDPゴシック" panose="020B0400000000000000" pitchFamily="50" charset="-128"/>
                <a:ea typeface="BIZ UDPゴシック" panose="020B0400000000000000" pitchFamily="50" charset="-128"/>
              </a:rPr>
              <a:t>など、</a:t>
            </a:r>
            <a:r>
              <a:rPr lang="ja-JP" altLang="en-US" sz="1400" b="1" dirty="0">
                <a:latin typeface="BIZ UDPゴシック" panose="020B0400000000000000" pitchFamily="50" charset="-128"/>
                <a:ea typeface="BIZ UDPゴシック" panose="020B0400000000000000" pitchFamily="50" charset="-128"/>
              </a:rPr>
              <a:t>教育・学習環境</a:t>
            </a:r>
            <a:r>
              <a:rPr lang="ja-JP" altLang="en-US" sz="1400" dirty="0">
                <a:latin typeface="BIZ UDPゴシック" panose="020B0400000000000000" pitchFamily="50" charset="-128"/>
                <a:ea typeface="BIZ UDPゴシック" panose="020B0400000000000000" pitchFamily="50" charset="-128"/>
              </a:rPr>
              <a:t>がさらに充実。</a:t>
            </a:r>
          </a:p>
          <a:p>
            <a:pPr marL="285750" indent="-285750">
              <a:buFont typeface="Wingdings" panose="05000000000000000000" pitchFamily="2" charset="2"/>
              <a:buChar char="u"/>
            </a:pPr>
            <a:r>
              <a:rPr lang="ja-JP" altLang="en-US" sz="1400" b="1" dirty="0">
                <a:latin typeface="BIZ UDPゴシック" panose="020B0400000000000000" pitchFamily="50" charset="-128"/>
                <a:ea typeface="BIZ UDPゴシック" panose="020B0400000000000000" pitchFamily="50" charset="-128"/>
              </a:rPr>
              <a:t>待機児童</a:t>
            </a:r>
            <a:r>
              <a:rPr lang="ja-JP" altLang="en-US" sz="1400" dirty="0">
                <a:latin typeface="BIZ UDPゴシック" panose="020B0400000000000000" pitchFamily="50" charset="-128"/>
                <a:ea typeface="BIZ UDPゴシック" panose="020B0400000000000000" pitchFamily="50" charset="-128"/>
              </a:rPr>
              <a:t>はほぼゼロに。</a:t>
            </a:r>
            <a:r>
              <a:rPr lang="ja-JP" altLang="en-US" sz="1400" b="1" dirty="0">
                <a:latin typeface="BIZ UDPゴシック" panose="020B0400000000000000" pitchFamily="50" charset="-128"/>
                <a:ea typeface="BIZ UDPゴシック" panose="020B0400000000000000" pitchFamily="50" charset="-128"/>
              </a:rPr>
              <a:t>ヤングケアラー支援</a:t>
            </a:r>
            <a:r>
              <a:rPr lang="ja-JP" altLang="en-US" sz="1400" dirty="0">
                <a:latin typeface="BIZ UDPゴシック" panose="020B0400000000000000" pitchFamily="50" charset="-128"/>
                <a:ea typeface="BIZ UDPゴシック" panose="020B0400000000000000" pitchFamily="50" charset="-128"/>
              </a:rPr>
              <a:t>など、子どもへの支援もさらに充実。</a:t>
            </a:r>
          </a:p>
          <a:p>
            <a:pPr marL="285750" indent="-285750">
              <a:buFont typeface="Wingdings" panose="05000000000000000000" pitchFamily="2" charset="2"/>
              <a:buChar char="u"/>
            </a:pPr>
            <a:r>
              <a:rPr lang="ja-JP" altLang="en-US" sz="1400" dirty="0">
                <a:latin typeface="BIZ UDPゴシック" panose="020B0400000000000000" pitchFamily="50" charset="-128"/>
                <a:ea typeface="BIZ UDPゴシック" panose="020B0400000000000000" pitchFamily="50" charset="-128"/>
              </a:rPr>
              <a:t>このように現役世代に対する重点投資はさらに厚みを増し、</a:t>
            </a:r>
            <a:r>
              <a:rPr lang="ja-JP" altLang="en-US" sz="1400" b="1" dirty="0">
                <a:latin typeface="BIZ UDPゴシック" panose="020B0400000000000000" pitchFamily="50" charset="-128"/>
                <a:ea typeface="BIZ UDPゴシック" panose="020B0400000000000000" pitchFamily="50" charset="-128"/>
              </a:rPr>
              <a:t>大阪市の</a:t>
            </a:r>
            <a:r>
              <a:rPr lang="en-US" altLang="ja-JP" sz="1400" b="1" dirty="0">
                <a:latin typeface="BIZ UDPゴシック" panose="020B0400000000000000" pitchFamily="50" charset="-128"/>
                <a:ea typeface="BIZ UDPゴシック" panose="020B0400000000000000" pitchFamily="50" charset="-128"/>
              </a:rPr>
              <a:t>20</a:t>
            </a:r>
            <a:r>
              <a:rPr lang="ja-JP" altLang="en-US" sz="1400" b="1" dirty="0">
                <a:latin typeface="BIZ UDPゴシック" panose="020B0400000000000000" pitchFamily="50" charset="-128"/>
                <a:ea typeface="BIZ UDPゴシック" panose="020B0400000000000000" pitchFamily="50" charset="-128"/>
              </a:rPr>
              <a:t>２２年度予算は</a:t>
            </a:r>
            <a:r>
              <a:rPr lang="ja-JP" altLang="en-US" sz="1400" b="1" dirty="0" smtClean="0">
                <a:latin typeface="BIZ UDPゴシック" panose="020B0400000000000000" pitchFamily="50" charset="-128"/>
                <a:ea typeface="BIZ UDPゴシック" panose="020B0400000000000000" pitchFamily="50" charset="-128"/>
              </a:rPr>
              <a:t>６３０億円</a:t>
            </a:r>
            <a:r>
              <a:rPr lang="ja-JP" altLang="en-US" sz="1400" dirty="0" smtClean="0">
                <a:latin typeface="BIZ UDPゴシック" panose="020B0400000000000000" pitchFamily="50" charset="-128"/>
                <a:ea typeface="BIZ UDPゴシック" panose="020B0400000000000000" pitchFamily="50" charset="-128"/>
              </a:rPr>
              <a:t>。</a:t>
            </a:r>
            <a:endParaRPr lang="ja-JP" altLang="en-US" sz="1400" dirty="0">
              <a:latin typeface="BIZ UDPゴシック" panose="020B0400000000000000" pitchFamily="50" charset="-128"/>
              <a:ea typeface="BIZ UDPゴシック" panose="020B0400000000000000" pitchFamily="50" charset="-128"/>
            </a:endParaRPr>
          </a:p>
          <a:p>
            <a:pPr marL="285750" indent="-285750">
              <a:buFont typeface="Wingdings" panose="05000000000000000000" pitchFamily="2" charset="2"/>
              <a:buChar char="u"/>
            </a:pPr>
            <a:r>
              <a:rPr lang="ja-JP" altLang="en-US" sz="1400" dirty="0">
                <a:latin typeface="BIZ UDPゴシック" panose="020B0400000000000000" pitchFamily="50" charset="-128"/>
                <a:ea typeface="BIZ UDPゴシック" panose="020B0400000000000000" pitchFamily="50" charset="-128"/>
              </a:rPr>
              <a:t>引き続き、</a:t>
            </a:r>
            <a:r>
              <a:rPr lang="ja-JP" altLang="en-US" sz="1400" b="1" dirty="0">
                <a:latin typeface="BIZ UDPゴシック" panose="020B0400000000000000" pitchFamily="50" charset="-128"/>
                <a:ea typeface="BIZ UDPゴシック" panose="020B0400000000000000" pitchFamily="50" charset="-128"/>
              </a:rPr>
              <a:t>女性の活躍促進</a:t>
            </a:r>
            <a:r>
              <a:rPr lang="ja-JP" altLang="en-US" sz="1400" dirty="0">
                <a:latin typeface="BIZ UDPゴシック" panose="020B0400000000000000" pitchFamily="50" charset="-128"/>
                <a:ea typeface="BIZ UDPゴシック" panose="020B0400000000000000" pitchFamily="50" charset="-128"/>
              </a:rPr>
              <a:t>に取り組むとともに、</a:t>
            </a:r>
            <a:r>
              <a:rPr lang="ja-JP" altLang="en-US" sz="1400" b="1" dirty="0">
                <a:latin typeface="BIZ UDPゴシック" panose="020B0400000000000000" pitchFamily="50" charset="-128"/>
                <a:ea typeface="BIZ UDPゴシック" panose="020B0400000000000000" pitchFamily="50" charset="-128"/>
              </a:rPr>
              <a:t>外国人材の受入に重要な多文化共生社会づくり</a:t>
            </a:r>
            <a:r>
              <a:rPr lang="ja-JP" altLang="en-US" sz="1400" dirty="0">
                <a:latin typeface="BIZ UDPゴシック" panose="020B0400000000000000" pitchFamily="50" charset="-128"/>
                <a:ea typeface="BIZ UDPゴシック" panose="020B0400000000000000" pitchFamily="50" charset="-128"/>
              </a:rPr>
              <a:t>も推進。</a:t>
            </a:r>
          </a:p>
        </p:txBody>
      </p:sp>
      <p:sp>
        <p:nvSpPr>
          <p:cNvPr id="9" name="フローチャート: 組合せ 8">
            <a:extLst>
              <a:ext uri="{FF2B5EF4-FFF2-40B4-BE49-F238E27FC236}">
                <a16:creationId xmlns:a16="http://schemas.microsoft.com/office/drawing/2014/main" id="{3D8455E9-8060-02B8-19F3-9F29BD2796AB}"/>
              </a:ext>
            </a:extLst>
          </p:cNvPr>
          <p:cNvSpPr/>
          <p:nvPr/>
        </p:nvSpPr>
        <p:spPr>
          <a:xfrm>
            <a:off x="3924000" y="4644000"/>
            <a:ext cx="1296000" cy="288000"/>
          </a:xfrm>
          <a:prstGeom prst="flowChartMerge">
            <a:avLst/>
          </a:prstGeom>
          <a:solidFill>
            <a:schemeClr val="accent5">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solidFill>
                <a:schemeClr val="tx1"/>
              </a:solidFill>
            </a:endParaRPr>
          </a:p>
        </p:txBody>
      </p:sp>
      <p:sp>
        <p:nvSpPr>
          <p:cNvPr id="8" name="テキスト ボックス 7"/>
          <p:cNvSpPr txBox="1"/>
          <p:nvPr/>
        </p:nvSpPr>
        <p:spPr>
          <a:xfrm>
            <a:off x="288000" y="180000"/>
            <a:ext cx="8676000" cy="432000"/>
          </a:xfrm>
          <a:prstGeom prst="rect">
            <a:avLst/>
          </a:prstGeom>
          <a:noFill/>
        </p:spPr>
        <p:txBody>
          <a:bodyPr wrap="none" lIns="36000" tIns="36000" rIns="36000" bIns="36000" rtlCol="0">
            <a:noAutofit/>
          </a:bodyPr>
          <a:lstStyle/>
          <a:p>
            <a:r>
              <a:rPr lang="en-US" altLang="ja-JP" sz="2000" b="1" dirty="0" smtClean="0">
                <a:latin typeface="BIZ UDPゴシック" panose="020B0400000000000000" pitchFamily="50" charset="-128"/>
                <a:ea typeface="BIZ UDPゴシック" panose="020B0400000000000000" pitchFamily="50" charset="-128"/>
              </a:rPr>
              <a:t>【WHAT</a:t>
            </a:r>
            <a:r>
              <a:rPr lang="ja-JP" altLang="en-US" sz="2000" b="1" dirty="0">
                <a:latin typeface="BIZ UDPゴシック" panose="020B0400000000000000" pitchFamily="50" charset="-128"/>
                <a:ea typeface="BIZ UDPゴシック" panose="020B0400000000000000" pitchFamily="50" charset="-128"/>
              </a:rPr>
              <a:t>３</a:t>
            </a:r>
            <a:r>
              <a:rPr lang="en-US" altLang="ja-JP" sz="2000" b="1" dirty="0" smtClean="0">
                <a:latin typeface="BIZ UDPゴシック" panose="020B0400000000000000" pitchFamily="50" charset="-128"/>
                <a:ea typeface="BIZ UDPゴシック" panose="020B0400000000000000" pitchFamily="50" charset="-128"/>
              </a:rPr>
              <a:t>】</a:t>
            </a:r>
            <a:r>
              <a:rPr lang="ja-JP" altLang="en-US" sz="2000" b="1" dirty="0" smtClean="0">
                <a:latin typeface="BIZ UDPゴシック" panose="020B0400000000000000" pitchFamily="50" charset="-128"/>
                <a:ea typeface="BIZ UDPゴシック" panose="020B0400000000000000" pitchFamily="50" charset="-128"/>
              </a:rPr>
              <a:t>　社会政策のイノベーション</a:t>
            </a:r>
            <a:endParaRPr lang="en-US" altLang="ja-JP" sz="2000" b="1" dirty="0">
              <a:latin typeface="BIZ UDPゴシック" panose="020B0400000000000000" pitchFamily="50" charset="-128"/>
              <a:ea typeface="BIZ UDPゴシック" panose="020B0400000000000000" pitchFamily="50" charset="-128"/>
            </a:endParaRPr>
          </a:p>
        </p:txBody>
      </p:sp>
      <p:sp>
        <p:nvSpPr>
          <p:cNvPr id="10" name="スライド番号プレースホルダー 3"/>
          <p:cNvSpPr txBox="1">
            <a:spLocks/>
          </p:cNvSpPr>
          <p:nvPr/>
        </p:nvSpPr>
        <p:spPr>
          <a:xfrm>
            <a:off x="8640000" y="6552000"/>
            <a:ext cx="432000" cy="288000"/>
          </a:xfrm>
          <a:prstGeom prst="rect">
            <a:avLst/>
          </a:prstGeom>
        </p:spPr>
        <p:txBody>
          <a:bodyPr vert="horz" lIns="36000" tIns="36000" rIns="36000" bIns="36000" rtlCol="0" anchor="ctr"/>
          <a:lstStyle>
            <a:defPPr>
              <a:defRPr lang="ja-JP"/>
            </a:defPPr>
            <a:lvl1pPr marL="0" algn="r" defTabSz="914400" rtl="0" eaLnBrk="1" latinLnBrk="0" hangingPunct="1">
              <a:defRPr kumimoji="1" sz="14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138CA411-231B-42B9-AF63-97A64194AA60}" type="slidenum">
              <a:rPr lang="ja-JP" altLang="en-US" smtClean="0"/>
              <a:pPr/>
              <a:t>53</a:t>
            </a:fld>
            <a:endParaRPr lang="ja-JP" altLang="en-US" dirty="0"/>
          </a:p>
        </p:txBody>
      </p:sp>
    </p:spTree>
    <p:extLst>
      <p:ext uri="{BB962C8B-B14F-4D97-AF65-F5344CB8AC3E}">
        <p14:creationId xmlns:p14="http://schemas.microsoft.com/office/powerpoint/2010/main" val="306707419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208C837D-2F66-3A44-E143-28FAB790F9CD}"/>
              </a:ext>
            </a:extLst>
          </p:cNvPr>
          <p:cNvSpPr txBox="1"/>
          <p:nvPr/>
        </p:nvSpPr>
        <p:spPr>
          <a:xfrm>
            <a:off x="360000" y="684000"/>
            <a:ext cx="8460000" cy="3240000"/>
          </a:xfrm>
          <a:prstGeom prst="rect">
            <a:avLst/>
          </a:prstGeom>
          <a:noFill/>
        </p:spPr>
        <p:txBody>
          <a:bodyPr wrap="square" lIns="36000" tIns="36000" rIns="36000" bIns="36000" rtlCol="0">
            <a:noAutofit/>
          </a:bodyPr>
          <a:lstStyle/>
          <a:p>
            <a:r>
              <a:rPr lang="en-US" altLang="ja-JP" sz="1400" dirty="0" smtClean="0">
                <a:latin typeface="BIZ UDPゴシック" panose="020B0400000000000000" pitchFamily="50" charset="-128"/>
                <a:ea typeface="BIZ UDPゴシック" panose="020B0400000000000000" pitchFamily="50" charset="-128"/>
              </a:rPr>
              <a:t>【</a:t>
            </a:r>
            <a:r>
              <a:rPr lang="ja-JP" altLang="en-US" sz="1400" dirty="0">
                <a:latin typeface="BIZ UDPゴシック" panose="020B0400000000000000" pitchFamily="50" charset="-128"/>
                <a:ea typeface="BIZ UDPゴシック" panose="020B0400000000000000" pitchFamily="50" charset="-128"/>
              </a:rPr>
              <a:t>～２０１４年度</a:t>
            </a:r>
            <a:r>
              <a:rPr lang="en-US" altLang="ja-JP" sz="1400" dirty="0">
                <a:latin typeface="BIZ UDPゴシック" panose="020B0400000000000000" pitchFamily="50" charset="-128"/>
                <a:ea typeface="BIZ UDPゴシック" panose="020B0400000000000000" pitchFamily="50" charset="-128"/>
              </a:rPr>
              <a:t>】</a:t>
            </a:r>
          </a:p>
          <a:p>
            <a:pPr marL="285750" indent="-285750">
              <a:buFont typeface="Wingdings" panose="05000000000000000000" pitchFamily="2" charset="2"/>
              <a:buChar char="u"/>
            </a:pPr>
            <a:r>
              <a:rPr lang="ja-JP" altLang="en-US" sz="1400" dirty="0">
                <a:latin typeface="BIZ UDPゴシック" panose="020B0400000000000000" pitchFamily="50" charset="-128"/>
                <a:ea typeface="BIZ UDPゴシック" panose="020B0400000000000000" pitchFamily="50" charset="-128"/>
              </a:rPr>
              <a:t>府市ともに首長指示のもと、事務事業と組織体制の抜本的見直しを実施。</a:t>
            </a:r>
            <a:br>
              <a:rPr lang="ja-JP" altLang="en-US" sz="1400" dirty="0">
                <a:latin typeface="BIZ UDPゴシック" panose="020B0400000000000000" pitchFamily="50" charset="-128"/>
                <a:ea typeface="BIZ UDPゴシック" panose="020B0400000000000000" pitchFamily="50" charset="-128"/>
              </a:rPr>
            </a:br>
            <a:r>
              <a:rPr lang="ja-JP" altLang="en-US" sz="1400" dirty="0">
                <a:latin typeface="BIZ UDPゴシック" panose="020B0400000000000000" pitchFamily="50" charset="-128"/>
                <a:ea typeface="BIZ UDPゴシック" panose="020B0400000000000000" pitchFamily="50" charset="-128"/>
              </a:rPr>
              <a:t>－例えば、業界団体等への運営補助を事業補助に転換したり、国直轄事業負担金の見直しを国に</a:t>
            </a:r>
            <a:r>
              <a:rPr lang="ja-JP" altLang="en-US" sz="1400" dirty="0" smtClean="0">
                <a:latin typeface="BIZ UDPゴシック" panose="020B0400000000000000" pitchFamily="50" charset="-128"/>
                <a:ea typeface="BIZ UDPゴシック" panose="020B0400000000000000" pitchFamily="50" charset="-128"/>
              </a:rPr>
              <a:t>迫った。</a:t>
            </a:r>
            <a:r>
              <a:rPr lang="ja-JP" altLang="en-US" sz="1400" dirty="0">
                <a:latin typeface="BIZ UDPゴシック" panose="020B0400000000000000" pitchFamily="50" charset="-128"/>
                <a:ea typeface="BIZ UDPゴシック" panose="020B0400000000000000" pitchFamily="50" charset="-128"/>
              </a:rPr>
              <a:t/>
            </a:r>
            <a:br>
              <a:rPr lang="ja-JP" altLang="en-US" sz="1400" dirty="0">
                <a:latin typeface="BIZ UDPゴシック" panose="020B0400000000000000" pitchFamily="50" charset="-128"/>
                <a:ea typeface="BIZ UDPゴシック" panose="020B0400000000000000" pitchFamily="50" charset="-128"/>
              </a:rPr>
            </a:br>
            <a:r>
              <a:rPr lang="ja-JP" altLang="en-US" sz="1400" dirty="0">
                <a:latin typeface="BIZ UDPゴシック" panose="020B0400000000000000" pitchFamily="50" charset="-128"/>
                <a:ea typeface="BIZ UDPゴシック" panose="020B0400000000000000" pitchFamily="50" charset="-128"/>
              </a:rPr>
              <a:t>－また執行中心から問題解決型の組織への転換を迫って</a:t>
            </a:r>
            <a:r>
              <a:rPr lang="ja-JP" altLang="en-US" sz="1400" dirty="0" smtClean="0">
                <a:latin typeface="BIZ UDPゴシック" panose="020B0400000000000000" pitchFamily="50" charset="-128"/>
                <a:ea typeface="BIZ UDPゴシック" panose="020B0400000000000000" pitchFamily="50" charset="-128"/>
              </a:rPr>
              <a:t>きた。</a:t>
            </a:r>
            <a:endParaRPr lang="ja-JP" altLang="en-US" sz="1400" dirty="0">
              <a:latin typeface="BIZ UDPゴシック" panose="020B0400000000000000" pitchFamily="50" charset="-128"/>
              <a:ea typeface="BIZ UDPゴシック" panose="020B0400000000000000" pitchFamily="50" charset="-128"/>
            </a:endParaRPr>
          </a:p>
          <a:p>
            <a:pPr marL="285750" indent="-285750">
              <a:buFont typeface="Wingdings" panose="05000000000000000000" pitchFamily="2" charset="2"/>
              <a:buChar char="u"/>
            </a:pPr>
            <a:r>
              <a:rPr lang="ja-JP" altLang="en-US" sz="1400" dirty="0">
                <a:latin typeface="BIZ UDPゴシック" panose="020B0400000000000000" pitchFamily="50" charset="-128"/>
                <a:ea typeface="BIZ UDPゴシック" panose="020B0400000000000000" pitchFamily="50" charset="-128"/>
              </a:rPr>
              <a:t>財政においても財務マネジメントを導入：短期債・長期債の導入や</a:t>
            </a:r>
            <a:r>
              <a:rPr lang="ja-JP" altLang="en-US" sz="1400" dirty="0" smtClean="0">
                <a:latin typeface="BIZ UDPゴシック" panose="020B0400000000000000" pitchFamily="50" charset="-128"/>
                <a:ea typeface="BIZ UDPゴシック" panose="020B0400000000000000" pitchFamily="50" charset="-128"/>
              </a:rPr>
              <a:t>未利用資産</a:t>
            </a:r>
            <a:r>
              <a:rPr lang="ja-JP" altLang="en-US" sz="1400" dirty="0">
                <a:latin typeface="BIZ UDPゴシック" panose="020B0400000000000000" pitchFamily="50" charset="-128"/>
                <a:ea typeface="BIZ UDPゴシック" panose="020B0400000000000000" pitchFamily="50" charset="-128"/>
              </a:rPr>
              <a:t>の</a:t>
            </a:r>
            <a:r>
              <a:rPr lang="ja-JP" altLang="en-US" sz="1400" dirty="0" smtClean="0">
                <a:latin typeface="BIZ UDPゴシック" panose="020B0400000000000000" pitchFamily="50" charset="-128"/>
                <a:ea typeface="BIZ UDPゴシック" panose="020B0400000000000000" pitchFamily="50" charset="-128"/>
              </a:rPr>
              <a:t>活用など</a:t>
            </a:r>
            <a:r>
              <a:rPr lang="ja-JP" altLang="en-US" sz="1400" dirty="0">
                <a:latin typeface="BIZ UDPゴシック" panose="020B0400000000000000" pitchFamily="50" charset="-128"/>
                <a:ea typeface="BIZ UDPゴシック" panose="020B0400000000000000" pitchFamily="50" charset="-128"/>
              </a:rPr>
              <a:t>、民間の財務マネジメント</a:t>
            </a:r>
            <a:r>
              <a:rPr lang="ja-JP" altLang="en-US" sz="1400" dirty="0" smtClean="0">
                <a:latin typeface="BIZ UDPゴシック" panose="020B0400000000000000" pitchFamily="50" charset="-128"/>
                <a:ea typeface="BIZ UDPゴシック" panose="020B0400000000000000" pitchFamily="50" charset="-128"/>
              </a:rPr>
              <a:t>の手法を活用。</a:t>
            </a:r>
            <a:endParaRPr lang="ja-JP" altLang="en-US" sz="1400" dirty="0">
              <a:latin typeface="BIZ UDPゴシック" panose="020B0400000000000000" pitchFamily="50" charset="-128"/>
              <a:ea typeface="BIZ UDPゴシック" panose="020B0400000000000000" pitchFamily="50" charset="-128"/>
            </a:endParaRPr>
          </a:p>
          <a:p>
            <a:pPr marL="285750" indent="-285750">
              <a:buFont typeface="Wingdings" panose="05000000000000000000" pitchFamily="2" charset="2"/>
              <a:buChar char="u"/>
            </a:pPr>
            <a:r>
              <a:rPr lang="ja-JP" altLang="en-US" sz="1400" dirty="0">
                <a:latin typeface="BIZ UDPゴシック" panose="020B0400000000000000" pitchFamily="50" charset="-128"/>
                <a:ea typeface="BIZ UDPゴシック" panose="020B0400000000000000" pitchFamily="50" charset="-128"/>
              </a:rPr>
              <a:t>経営規律を回復するために、「収入の範囲内で予算を組む」原則を徹底。</a:t>
            </a:r>
          </a:p>
          <a:p>
            <a:pPr marL="285750" indent="-285750">
              <a:buFont typeface="Wingdings" panose="05000000000000000000" pitchFamily="2" charset="2"/>
              <a:buChar char="u"/>
            </a:pPr>
            <a:r>
              <a:rPr lang="ja-JP" altLang="en-US" sz="1400" dirty="0">
                <a:latin typeface="BIZ UDPゴシック" panose="020B0400000000000000" pitchFamily="50" charset="-128"/>
                <a:ea typeface="BIZ UDPゴシック" panose="020B0400000000000000" pitchFamily="50" charset="-128"/>
              </a:rPr>
              <a:t>情報公開のランキングは急上昇。全国では突出。人事面では評価制度、給与、昇給の見直しを実施。</a:t>
            </a:r>
          </a:p>
          <a:p>
            <a:endParaRPr lang="en-US" altLang="ja-JP" sz="1400" dirty="0">
              <a:latin typeface="BIZ UDPゴシック" panose="020B0400000000000000" pitchFamily="50" charset="-128"/>
              <a:ea typeface="BIZ UDPゴシック" panose="020B0400000000000000" pitchFamily="50" charset="-128"/>
            </a:endParaRPr>
          </a:p>
          <a:p>
            <a:r>
              <a:rPr lang="en-US" altLang="ja-JP" sz="1400" dirty="0">
                <a:latin typeface="BIZ UDPゴシック" panose="020B0400000000000000" pitchFamily="50" charset="-128"/>
                <a:ea typeface="BIZ UDPゴシック" panose="020B0400000000000000" pitchFamily="50" charset="-128"/>
              </a:rPr>
              <a:t>【</a:t>
            </a:r>
            <a:r>
              <a:rPr lang="ja-JP" altLang="en-US" sz="1400" dirty="0">
                <a:latin typeface="BIZ UDPゴシック" panose="020B0400000000000000" pitchFamily="50" charset="-128"/>
                <a:ea typeface="BIZ UDPゴシック" panose="020B0400000000000000" pitchFamily="50" charset="-128"/>
              </a:rPr>
              <a:t>～２０１８年度</a:t>
            </a:r>
            <a:r>
              <a:rPr lang="en-US" altLang="ja-JP" sz="1400" dirty="0">
                <a:latin typeface="BIZ UDPゴシック" panose="020B0400000000000000" pitchFamily="50" charset="-128"/>
                <a:ea typeface="BIZ UDPゴシック" panose="020B0400000000000000" pitchFamily="50" charset="-128"/>
              </a:rPr>
              <a:t>】</a:t>
            </a:r>
          </a:p>
          <a:p>
            <a:pPr marL="285750" indent="-285750">
              <a:buFont typeface="Wingdings" panose="05000000000000000000" pitchFamily="2" charset="2"/>
              <a:buChar char="u"/>
            </a:pPr>
            <a:r>
              <a:rPr lang="ja-JP" altLang="en-US" sz="1400" dirty="0">
                <a:latin typeface="BIZ UDPゴシック" panose="020B0400000000000000" pitchFamily="50" charset="-128"/>
                <a:ea typeface="BIZ UDPゴシック" panose="020B0400000000000000" pitchFamily="50" charset="-128"/>
              </a:rPr>
              <a:t>積極的な行財政改革により、府市ともに財政状況が好転。特に大阪府では、財源不足を補うために借り入れていた減債基金の復元に目途が立ち、持続可能な将来投資への財政基盤が強化。</a:t>
            </a:r>
          </a:p>
          <a:p>
            <a:pPr marL="285750" indent="-285750">
              <a:buFont typeface="Wingdings" panose="05000000000000000000" pitchFamily="2" charset="2"/>
              <a:buChar char="u"/>
            </a:pPr>
            <a:r>
              <a:rPr lang="ja-JP" altLang="en-US" sz="1400" dirty="0">
                <a:latin typeface="BIZ UDPゴシック" panose="020B0400000000000000" pitchFamily="50" charset="-128"/>
                <a:ea typeface="BIZ UDPゴシック" panose="020B0400000000000000" pitchFamily="50" charset="-128"/>
              </a:rPr>
              <a:t>前回からの行政改革に加え、新たに①働き方改革ではモバイルワークの推進や在宅勤務の試行実施、②ＩＣＴ推進ではビッグデータの活用やデジタルファーストを推進。</a:t>
            </a:r>
          </a:p>
        </p:txBody>
      </p:sp>
      <p:cxnSp>
        <p:nvCxnSpPr>
          <p:cNvPr id="22" name="直線コネクタ 21"/>
          <p:cNvCxnSpPr/>
          <p:nvPr/>
        </p:nvCxnSpPr>
        <p:spPr>
          <a:xfrm>
            <a:off x="216000" y="576000"/>
            <a:ext cx="8676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正方形/長方形 4">
            <a:extLst>
              <a:ext uri="{FF2B5EF4-FFF2-40B4-BE49-F238E27FC236}">
                <a16:creationId xmlns:a16="http://schemas.microsoft.com/office/drawing/2014/main" id="{97FDE2B0-3048-4F30-861E-F32A1DE94AE9}"/>
              </a:ext>
            </a:extLst>
          </p:cNvPr>
          <p:cNvSpPr/>
          <p:nvPr/>
        </p:nvSpPr>
        <p:spPr>
          <a:xfrm>
            <a:off x="360000" y="5040000"/>
            <a:ext cx="8460000" cy="1440000"/>
          </a:xfrm>
          <a:prstGeom prst="rect">
            <a:avLst/>
          </a:prstGeom>
          <a:solidFill>
            <a:schemeClr val="accent1">
              <a:lumMod val="20000"/>
              <a:lumOff val="80000"/>
            </a:schemeClr>
          </a:solidFill>
          <a:ln>
            <a:solidFill>
              <a:schemeClr val="tx1">
                <a:lumMod val="50000"/>
                <a:lumOff val="50000"/>
              </a:schemeClr>
            </a:solidFill>
          </a:ln>
        </p:spPr>
        <p:txBody>
          <a:bodyPr wrap="square" lIns="36000" tIns="72000" rIns="36000" bIns="36000">
            <a:noAutofit/>
          </a:bodyPr>
          <a:lstStyle/>
          <a:p>
            <a:r>
              <a:rPr lang="en-US" altLang="ja-JP" sz="1400" dirty="0">
                <a:latin typeface="BIZ UDPゴシック" panose="020B0400000000000000" pitchFamily="50" charset="-128"/>
                <a:ea typeface="BIZ UDPゴシック" panose="020B0400000000000000" pitchFamily="50" charset="-128"/>
              </a:rPr>
              <a:t>【</a:t>
            </a:r>
            <a:r>
              <a:rPr lang="ja-JP" altLang="en-US" sz="1400" dirty="0">
                <a:latin typeface="BIZ UDPゴシック" panose="020B0400000000000000" pitchFamily="50" charset="-128"/>
                <a:ea typeface="BIZ UDPゴシック" panose="020B0400000000000000" pitchFamily="50" charset="-128"/>
              </a:rPr>
              <a:t>～２０２２年度</a:t>
            </a:r>
            <a:r>
              <a:rPr lang="en-US" altLang="ja-JP" sz="1400" dirty="0">
                <a:latin typeface="BIZ UDPゴシック" panose="020B0400000000000000" pitchFamily="50" charset="-128"/>
                <a:ea typeface="BIZ UDPゴシック" panose="020B0400000000000000" pitchFamily="50" charset="-128"/>
              </a:rPr>
              <a:t>】</a:t>
            </a:r>
          </a:p>
          <a:p>
            <a:pPr marL="285750" indent="-285750">
              <a:buFont typeface="Wingdings" panose="05000000000000000000" pitchFamily="2" charset="2"/>
              <a:buChar char="u"/>
            </a:pPr>
            <a:r>
              <a:rPr lang="ja-JP" altLang="en-US" sz="1400" b="1" dirty="0">
                <a:latin typeface="BIZ UDPゴシック" panose="020B0400000000000000" pitchFamily="50" charset="-128"/>
                <a:ea typeface="BIZ UDPゴシック" panose="020B0400000000000000" pitchFamily="50" charset="-128"/>
              </a:rPr>
              <a:t>積極的な行財政改革が奏功</a:t>
            </a:r>
            <a:r>
              <a:rPr lang="ja-JP" altLang="en-US" sz="1400" dirty="0">
                <a:latin typeface="BIZ UDPゴシック" panose="020B0400000000000000" pitchFamily="50" charset="-128"/>
                <a:ea typeface="BIZ UDPゴシック" panose="020B0400000000000000" pitchFamily="50" charset="-128"/>
              </a:rPr>
              <a:t>し、大阪府では、財源不足を補うために借り入れていた</a:t>
            </a:r>
            <a:r>
              <a:rPr lang="ja-JP" altLang="en-US" sz="1400" b="1" dirty="0">
                <a:latin typeface="BIZ UDPゴシック" panose="020B0400000000000000" pitchFamily="50" charset="-128"/>
                <a:ea typeface="BIZ UDPゴシック" panose="020B0400000000000000" pitchFamily="50" charset="-128"/>
              </a:rPr>
              <a:t>減債基金が復元</a:t>
            </a:r>
            <a:r>
              <a:rPr lang="ja-JP" altLang="en-US" sz="1400" dirty="0">
                <a:latin typeface="BIZ UDPゴシック" panose="020B0400000000000000" pitchFamily="50" charset="-128"/>
                <a:ea typeface="BIZ UDPゴシック" panose="020B0400000000000000" pitchFamily="50" charset="-128"/>
              </a:rPr>
              <a:t>。大阪市では、阿倍野再開発事業やオーク２００の</a:t>
            </a:r>
            <a:r>
              <a:rPr lang="ja-JP" altLang="en-US" sz="1400" b="1" dirty="0">
                <a:latin typeface="BIZ UDPゴシック" panose="020B0400000000000000" pitchFamily="50" charset="-128"/>
                <a:ea typeface="BIZ UDPゴシック" panose="020B0400000000000000" pitchFamily="50" charset="-128"/>
              </a:rPr>
              <a:t>財務リスク処理も完了見込み</a:t>
            </a:r>
            <a:r>
              <a:rPr lang="ja-JP" altLang="en-US" sz="1400" dirty="0">
                <a:latin typeface="BIZ UDPゴシック" panose="020B0400000000000000" pitchFamily="50" charset="-128"/>
                <a:ea typeface="BIZ UDPゴシック" panose="020B0400000000000000" pitchFamily="50" charset="-128"/>
              </a:rPr>
              <a:t>。</a:t>
            </a:r>
          </a:p>
          <a:p>
            <a:pPr marL="285750" indent="-285750">
              <a:buFont typeface="Wingdings" panose="05000000000000000000" pitchFamily="2" charset="2"/>
              <a:buChar char="u"/>
            </a:pPr>
            <a:r>
              <a:rPr lang="ja-JP" altLang="en-US" sz="1400" dirty="0" smtClean="0">
                <a:latin typeface="BIZ UDPゴシック" panose="020B0400000000000000" pitchFamily="50" charset="-128"/>
                <a:ea typeface="BIZ UDPゴシック" panose="020B0400000000000000" pitchFamily="50" charset="-128"/>
              </a:rPr>
              <a:t>人口あたり</a:t>
            </a:r>
            <a:r>
              <a:rPr lang="ja-JP" altLang="en-US" sz="1400" dirty="0">
                <a:latin typeface="BIZ UDPゴシック" panose="020B0400000000000000" pitchFamily="50" charset="-128"/>
                <a:ea typeface="BIZ UDPゴシック" panose="020B0400000000000000" pitchFamily="50" charset="-128"/>
              </a:rPr>
              <a:t>職員数が突出していた大阪市では、</a:t>
            </a:r>
            <a:r>
              <a:rPr lang="ja-JP" altLang="en-US" sz="1400" b="1" dirty="0">
                <a:latin typeface="BIZ UDPゴシック" panose="020B0400000000000000" pitchFamily="50" charset="-128"/>
                <a:ea typeface="BIZ UDPゴシック" panose="020B0400000000000000" pitchFamily="50" charset="-128"/>
              </a:rPr>
              <a:t>大幅な職員数削減</a:t>
            </a:r>
            <a:r>
              <a:rPr lang="ja-JP" altLang="en-US" sz="1400" dirty="0">
                <a:latin typeface="BIZ UDPゴシック" panose="020B0400000000000000" pitchFamily="50" charset="-128"/>
                <a:ea typeface="BIZ UDPゴシック" panose="020B0400000000000000" pitchFamily="50" charset="-128"/>
              </a:rPr>
              <a:t>が実現。</a:t>
            </a:r>
          </a:p>
          <a:p>
            <a:pPr marL="285750" indent="-285750">
              <a:buFont typeface="Wingdings" panose="05000000000000000000" pitchFamily="2" charset="2"/>
              <a:buChar char="u"/>
            </a:pPr>
            <a:r>
              <a:rPr lang="ja-JP" altLang="en-US" sz="1400" dirty="0">
                <a:latin typeface="BIZ UDPゴシック" panose="020B0400000000000000" pitchFamily="50" charset="-128"/>
                <a:ea typeface="BIZ UDPゴシック" panose="020B0400000000000000" pitchFamily="50" charset="-128"/>
              </a:rPr>
              <a:t>府市ともに、</a:t>
            </a:r>
            <a:r>
              <a:rPr lang="ja-JP" altLang="en-US" sz="1400" b="1" dirty="0">
                <a:latin typeface="BIZ UDPゴシック" panose="020B0400000000000000" pitchFamily="50" charset="-128"/>
                <a:ea typeface="BIZ UDPゴシック" panose="020B0400000000000000" pitchFamily="50" charset="-128"/>
              </a:rPr>
              <a:t>職員の働き方改革や育成、キャリアデザイン支援</a:t>
            </a:r>
            <a:r>
              <a:rPr lang="ja-JP" altLang="en-US" sz="1400" dirty="0">
                <a:latin typeface="BIZ UDPゴシック" panose="020B0400000000000000" pitchFamily="50" charset="-128"/>
                <a:ea typeface="BIZ UDPゴシック" panose="020B0400000000000000" pitchFamily="50" charset="-128"/>
              </a:rPr>
              <a:t>を積極展開。</a:t>
            </a:r>
            <a:r>
              <a:rPr lang="ja-JP" altLang="en-US" sz="1400" b="1" dirty="0">
                <a:latin typeface="BIZ UDPゴシック" panose="020B0400000000000000" pitchFamily="50" charset="-128"/>
                <a:ea typeface="BIZ UDPゴシック" panose="020B0400000000000000" pitchFamily="50" charset="-128"/>
              </a:rPr>
              <a:t>女性管理職の登用率</a:t>
            </a:r>
            <a:r>
              <a:rPr lang="ja-JP" altLang="en-US" sz="1400" dirty="0">
                <a:latin typeface="BIZ UDPゴシック" panose="020B0400000000000000" pitchFamily="50" charset="-128"/>
                <a:ea typeface="BIZ UDPゴシック" panose="020B0400000000000000" pitchFamily="50" charset="-128"/>
              </a:rPr>
              <a:t>は堅調に推移。</a:t>
            </a:r>
          </a:p>
        </p:txBody>
      </p:sp>
      <p:sp>
        <p:nvSpPr>
          <p:cNvPr id="6" name="フローチャート: 組合せ 5">
            <a:extLst>
              <a:ext uri="{FF2B5EF4-FFF2-40B4-BE49-F238E27FC236}">
                <a16:creationId xmlns:a16="http://schemas.microsoft.com/office/drawing/2014/main" id="{BD12325C-8E72-7795-BF20-6A9DAC3C3D62}"/>
              </a:ext>
            </a:extLst>
          </p:cNvPr>
          <p:cNvSpPr/>
          <p:nvPr/>
        </p:nvSpPr>
        <p:spPr>
          <a:xfrm>
            <a:off x="3924000" y="4644000"/>
            <a:ext cx="1296000" cy="288000"/>
          </a:xfrm>
          <a:prstGeom prst="flowChartMerge">
            <a:avLst/>
          </a:prstGeom>
          <a:solidFill>
            <a:schemeClr val="accent5">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solidFill>
                <a:schemeClr val="tx1"/>
              </a:solidFill>
            </a:endParaRPr>
          </a:p>
        </p:txBody>
      </p:sp>
      <p:sp>
        <p:nvSpPr>
          <p:cNvPr id="8" name="テキスト ボックス 7"/>
          <p:cNvSpPr txBox="1"/>
          <p:nvPr/>
        </p:nvSpPr>
        <p:spPr>
          <a:xfrm>
            <a:off x="288000" y="180000"/>
            <a:ext cx="8676000" cy="432000"/>
          </a:xfrm>
          <a:prstGeom prst="rect">
            <a:avLst/>
          </a:prstGeom>
          <a:noFill/>
        </p:spPr>
        <p:txBody>
          <a:bodyPr wrap="none" lIns="36000" tIns="36000" rIns="36000" bIns="36000" rtlCol="0">
            <a:noAutofit/>
          </a:bodyPr>
          <a:lstStyle/>
          <a:p>
            <a:r>
              <a:rPr lang="en-US" altLang="ja-JP" sz="2000" b="1" dirty="0" smtClean="0">
                <a:latin typeface="BIZ UDPゴシック" panose="020B0400000000000000" pitchFamily="50" charset="-128"/>
                <a:ea typeface="BIZ UDPゴシック" panose="020B0400000000000000" pitchFamily="50" charset="-128"/>
              </a:rPr>
              <a:t>【WHAT</a:t>
            </a:r>
            <a:r>
              <a:rPr lang="ja-JP" altLang="en-US" sz="2000" b="1" dirty="0" smtClean="0">
                <a:latin typeface="BIZ UDPゴシック" panose="020B0400000000000000" pitchFamily="50" charset="-128"/>
                <a:ea typeface="BIZ UDPゴシック" panose="020B0400000000000000" pitchFamily="50" charset="-128"/>
              </a:rPr>
              <a:t>４</a:t>
            </a:r>
            <a:r>
              <a:rPr lang="en-US" altLang="ja-JP" sz="2000" b="1" dirty="0" smtClean="0">
                <a:latin typeface="BIZ UDPゴシック" panose="020B0400000000000000" pitchFamily="50" charset="-128"/>
                <a:ea typeface="BIZ UDPゴシック" panose="020B0400000000000000" pitchFamily="50" charset="-128"/>
              </a:rPr>
              <a:t>】</a:t>
            </a:r>
            <a:r>
              <a:rPr lang="ja-JP" altLang="en-US" sz="2000" b="1" dirty="0" smtClean="0">
                <a:latin typeface="BIZ UDPゴシック" panose="020B0400000000000000" pitchFamily="50" charset="-128"/>
                <a:ea typeface="BIZ UDPゴシック" panose="020B0400000000000000" pitchFamily="50" charset="-128"/>
              </a:rPr>
              <a:t>　いわゆる行政改革</a:t>
            </a:r>
            <a:endParaRPr lang="en-US" altLang="ja-JP" sz="2000" b="1" dirty="0">
              <a:latin typeface="BIZ UDPゴシック" panose="020B0400000000000000" pitchFamily="50" charset="-128"/>
              <a:ea typeface="BIZ UDPゴシック" panose="020B0400000000000000" pitchFamily="50" charset="-128"/>
            </a:endParaRPr>
          </a:p>
        </p:txBody>
      </p:sp>
      <p:sp>
        <p:nvSpPr>
          <p:cNvPr id="9" name="スライド番号プレースホルダー 3"/>
          <p:cNvSpPr txBox="1">
            <a:spLocks/>
          </p:cNvSpPr>
          <p:nvPr/>
        </p:nvSpPr>
        <p:spPr>
          <a:xfrm>
            <a:off x="8640000" y="6552000"/>
            <a:ext cx="432000" cy="288000"/>
          </a:xfrm>
          <a:prstGeom prst="rect">
            <a:avLst/>
          </a:prstGeom>
        </p:spPr>
        <p:txBody>
          <a:bodyPr vert="horz" lIns="36000" tIns="36000" rIns="36000" bIns="36000" rtlCol="0" anchor="ctr"/>
          <a:lstStyle>
            <a:defPPr>
              <a:defRPr lang="ja-JP"/>
            </a:defPPr>
            <a:lvl1pPr marL="0" algn="r" defTabSz="914400" rtl="0" eaLnBrk="1" latinLnBrk="0" hangingPunct="1">
              <a:defRPr kumimoji="1" sz="14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138CA411-231B-42B9-AF63-97A64194AA60}" type="slidenum">
              <a:rPr lang="ja-JP" altLang="en-US" smtClean="0"/>
              <a:pPr/>
              <a:t>54</a:t>
            </a:fld>
            <a:endParaRPr lang="ja-JP" altLang="en-US" dirty="0"/>
          </a:p>
        </p:txBody>
      </p:sp>
    </p:spTree>
    <p:extLst>
      <p:ext uri="{BB962C8B-B14F-4D97-AF65-F5344CB8AC3E}">
        <p14:creationId xmlns:p14="http://schemas.microsoft.com/office/powerpoint/2010/main" val="9113892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1" name="直線コネクタ 20"/>
          <p:cNvCxnSpPr/>
          <p:nvPr/>
        </p:nvCxnSpPr>
        <p:spPr>
          <a:xfrm>
            <a:off x="1541398" y="2757226"/>
            <a:ext cx="2016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直線コネクタ 21"/>
          <p:cNvCxnSpPr/>
          <p:nvPr/>
        </p:nvCxnSpPr>
        <p:spPr>
          <a:xfrm>
            <a:off x="1566761" y="4636948"/>
            <a:ext cx="2016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 name="直線コネクタ 2"/>
          <p:cNvCxnSpPr/>
          <p:nvPr/>
        </p:nvCxnSpPr>
        <p:spPr>
          <a:xfrm>
            <a:off x="216000" y="576000"/>
            <a:ext cx="8676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直線コネクタ 10"/>
          <p:cNvCxnSpPr/>
          <p:nvPr/>
        </p:nvCxnSpPr>
        <p:spPr>
          <a:xfrm>
            <a:off x="1340551" y="1494742"/>
            <a:ext cx="212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角丸四角形 13"/>
          <p:cNvSpPr/>
          <p:nvPr/>
        </p:nvSpPr>
        <p:spPr>
          <a:xfrm>
            <a:off x="1727578" y="1260742"/>
            <a:ext cx="1260000" cy="468000"/>
          </a:xfrm>
          <a:prstGeom prst="roundRect">
            <a:avLst/>
          </a:prstGeom>
          <a:solidFill>
            <a:schemeClr val="bg1">
              <a:lumMod val="85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400" b="1" dirty="0">
                <a:solidFill>
                  <a:schemeClr val="tx1"/>
                </a:solidFill>
                <a:latin typeface="BIZ UDPゴシック" panose="020B0400000000000000" pitchFamily="50" charset="-128"/>
                <a:ea typeface="BIZ UDPゴシック" panose="020B0400000000000000" pitchFamily="50" charset="-128"/>
              </a:rPr>
              <a:t>経営形態</a:t>
            </a:r>
            <a:endParaRPr lang="en-US" altLang="ja-JP" sz="1400" b="1" dirty="0">
              <a:solidFill>
                <a:schemeClr val="tx1"/>
              </a:solidFill>
              <a:latin typeface="BIZ UDPゴシック" panose="020B0400000000000000" pitchFamily="50" charset="-128"/>
              <a:ea typeface="BIZ UDPゴシック" panose="020B0400000000000000" pitchFamily="50" charset="-128"/>
            </a:endParaRPr>
          </a:p>
          <a:p>
            <a:pPr algn="ctr"/>
            <a:r>
              <a:rPr lang="ja-JP" altLang="en-US" sz="1400" b="1" dirty="0">
                <a:solidFill>
                  <a:schemeClr val="tx1"/>
                </a:solidFill>
                <a:latin typeface="BIZ UDPゴシック" panose="020B0400000000000000" pitchFamily="50" charset="-128"/>
                <a:ea typeface="BIZ UDPゴシック" panose="020B0400000000000000" pitchFamily="50" charset="-128"/>
              </a:rPr>
              <a:t>見直し</a:t>
            </a:r>
            <a:endParaRPr kumimoji="1" lang="ja-JP" altLang="en-US" sz="1400" b="1" dirty="0">
              <a:solidFill>
                <a:schemeClr val="tx1"/>
              </a:solidFill>
              <a:latin typeface="BIZ UDPゴシック" panose="020B0400000000000000" pitchFamily="50" charset="-128"/>
              <a:ea typeface="BIZ UDPゴシック" panose="020B0400000000000000" pitchFamily="50" charset="-128"/>
            </a:endParaRPr>
          </a:p>
        </p:txBody>
      </p:sp>
      <p:sp>
        <p:nvSpPr>
          <p:cNvPr id="16" name="角丸四角形 15"/>
          <p:cNvSpPr/>
          <p:nvPr/>
        </p:nvSpPr>
        <p:spPr>
          <a:xfrm>
            <a:off x="1727578" y="2523226"/>
            <a:ext cx="1260000" cy="468000"/>
          </a:xfrm>
          <a:prstGeom prst="roundRect">
            <a:avLst/>
          </a:prstGeom>
          <a:solidFill>
            <a:schemeClr val="bg1">
              <a:lumMod val="85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400" b="1" dirty="0">
                <a:solidFill>
                  <a:schemeClr val="tx1"/>
                </a:solidFill>
                <a:latin typeface="BIZ UDPゴシック" panose="020B0400000000000000" pitchFamily="50" charset="-128"/>
                <a:ea typeface="BIZ UDPゴシック" panose="020B0400000000000000" pitchFamily="50" charset="-128"/>
              </a:rPr>
              <a:t>PPP</a:t>
            </a:r>
            <a:r>
              <a:rPr lang="ja-JP" altLang="en-US" sz="1400" b="1" dirty="0">
                <a:solidFill>
                  <a:schemeClr val="tx1"/>
                </a:solidFill>
                <a:latin typeface="BIZ UDPゴシック" panose="020B0400000000000000" pitchFamily="50" charset="-128"/>
                <a:ea typeface="BIZ UDPゴシック" panose="020B0400000000000000" pitchFamily="50" charset="-128"/>
              </a:rPr>
              <a:t>／</a:t>
            </a:r>
            <a:r>
              <a:rPr lang="en-US" altLang="ja-JP" sz="1400" b="1" dirty="0">
                <a:solidFill>
                  <a:schemeClr val="tx1"/>
                </a:solidFill>
                <a:latin typeface="BIZ UDPゴシック" panose="020B0400000000000000" pitchFamily="50" charset="-128"/>
                <a:ea typeface="BIZ UDPゴシック" panose="020B0400000000000000" pitchFamily="50" charset="-128"/>
              </a:rPr>
              <a:t>PFI</a:t>
            </a:r>
            <a:endParaRPr kumimoji="1" lang="ja-JP" altLang="en-US" sz="1400" b="1" dirty="0">
              <a:solidFill>
                <a:schemeClr val="tx1"/>
              </a:solidFill>
              <a:latin typeface="BIZ UDPゴシック" panose="020B0400000000000000" pitchFamily="50" charset="-128"/>
              <a:ea typeface="BIZ UDPゴシック" panose="020B0400000000000000" pitchFamily="50" charset="-128"/>
            </a:endParaRPr>
          </a:p>
        </p:txBody>
      </p:sp>
      <p:sp>
        <p:nvSpPr>
          <p:cNvPr id="17" name="角丸四角形 16"/>
          <p:cNvSpPr/>
          <p:nvPr/>
        </p:nvSpPr>
        <p:spPr>
          <a:xfrm>
            <a:off x="1727578" y="4402948"/>
            <a:ext cx="1260000" cy="468000"/>
          </a:xfrm>
          <a:prstGeom prst="roundRect">
            <a:avLst/>
          </a:prstGeom>
          <a:solidFill>
            <a:schemeClr val="bg1">
              <a:lumMod val="85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400" b="1" dirty="0">
                <a:solidFill>
                  <a:schemeClr val="tx1"/>
                </a:solidFill>
                <a:latin typeface="BIZ UDPゴシック" panose="020B0400000000000000" pitchFamily="50" charset="-128"/>
                <a:ea typeface="BIZ UDPゴシック" panose="020B0400000000000000" pitchFamily="50" charset="-128"/>
              </a:rPr>
              <a:t>その他</a:t>
            </a:r>
            <a:endParaRPr kumimoji="1" lang="ja-JP" altLang="en-US" sz="1400" b="1" dirty="0">
              <a:solidFill>
                <a:schemeClr val="tx1"/>
              </a:solidFill>
              <a:latin typeface="BIZ UDPゴシック" panose="020B0400000000000000" pitchFamily="50" charset="-128"/>
              <a:ea typeface="BIZ UDPゴシック" panose="020B0400000000000000" pitchFamily="50" charset="-128"/>
            </a:endParaRPr>
          </a:p>
        </p:txBody>
      </p:sp>
      <p:sp>
        <p:nvSpPr>
          <p:cNvPr id="18" name="テキスト ボックス 17"/>
          <p:cNvSpPr txBox="1"/>
          <p:nvPr/>
        </p:nvSpPr>
        <p:spPr>
          <a:xfrm>
            <a:off x="4923573" y="1256666"/>
            <a:ext cx="3964547" cy="502702"/>
          </a:xfrm>
          <a:prstGeom prst="rect">
            <a:avLst/>
          </a:prstGeom>
          <a:noFill/>
        </p:spPr>
        <p:txBody>
          <a:bodyPr wrap="none" rtlCol="0">
            <a:spAutoFit/>
          </a:bodyPr>
          <a:lstStyle/>
          <a:p>
            <a:pPr>
              <a:lnSpc>
                <a:spcPts val="1600"/>
              </a:lnSpc>
            </a:pPr>
            <a:r>
              <a:rPr kumimoji="1" lang="ja-JP" altLang="en-US" sz="1200" dirty="0">
                <a:latin typeface="BIZ UDPゴシック" panose="020B0400000000000000" pitchFamily="50" charset="-128"/>
                <a:ea typeface="BIZ UDPゴシック" panose="020B0400000000000000" pitchFamily="50" charset="-128"/>
              </a:rPr>
              <a:t>■　市営地下鉄の</a:t>
            </a:r>
            <a:r>
              <a:rPr kumimoji="1" lang="ja-JP" altLang="en-US" sz="1200" dirty="0" smtClean="0">
                <a:latin typeface="BIZ UDPゴシック" panose="020B0400000000000000" pitchFamily="50" charset="-128"/>
                <a:ea typeface="BIZ UDPゴシック" panose="020B0400000000000000" pitchFamily="50" charset="-128"/>
              </a:rPr>
              <a:t>民営化</a:t>
            </a:r>
            <a:r>
              <a:rPr kumimoji="1" lang="en-US" altLang="ja-JP" sz="1200" dirty="0" smtClean="0">
                <a:latin typeface="BIZ UDPゴシック" panose="020B0400000000000000" pitchFamily="50" charset="-128"/>
                <a:ea typeface="BIZ UDPゴシック" panose="020B0400000000000000" pitchFamily="50" charset="-128"/>
              </a:rPr>
              <a:t>【</a:t>
            </a:r>
            <a:r>
              <a:rPr kumimoji="1" lang="ja-JP" altLang="en-US" sz="1200" dirty="0">
                <a:latin typeface="BIZ UDPゴシック" panose="020B0400000000000000" pitchFamily="50" charset="-128"/>
                <a:ea typeface="BIZ UDPゴシック" panose="020B0400000000000000" pitchFamily="50" charset="-128"/>
              </a:rPr>
              <a:t>全国初</a:t>
            </a:r>
            <a:r>
              <a:rPr kumimoji="1" lang="en-US" altLang="ja-JP" sz="1200" dirty="0">
                <a:latin typeface="BIZ UDPゴシック" panose="020B0400000000000000" pitchFamily="50" charset="-128"/>
                <a:ea typeface="BIZ UDPゴシック" panose="020B0400000000000000" pitchFamily="50" charset="-128"/>
              </a:rPr>
              <a:t>】 [2018]</a:t>
            </a:r>
          </a:p>
          <a:p>
            <a:pPr>
              <a:lnSpc>
                <a:spcPts val="1600"/>
              </a:lnSpc>
            </a:pPr>
            <a:r>
              <a:rPr lang="ja-JP" altLang="en-US" sz="1200" dirty="0">
                <a:latin typeface="BIZ UDPゴシック" panose="020B0400000000000000" pitchFamily="50" charset="-128"/>
                <a:ea typeface="BIZ UDPゴシック" panose="020B0400000000000000" pitchFamily="50" charset="-128"/>
              </a:rPr>
              <a:t>□　</a:t>
            </a:r>
            <a:r>
              <a:rPr kumimoji="1" lang="ja-JP" altLang="en-US" sz="1200" dirty="0">
                <a:latin typeface="BIZ UDPゴシック" panose="020B0400000000000000" pitchFamily="50" charset="-128"/>
                <a:ea typeface="BIZ UDPゴシック" panose="020B0400000000000000" pitchFamily="50" charset="-128"/>
              </a:rPr>
              <a:t>府道路公社路線の</a:t>
            </a:r>
            <a:r>
              <a:rPr kumimoji="1" lang="en-US" altLang="ja-JP" sz="1200" dirty="0">
                <a:latin typeface="BIZ UDPゴシック" panose="020B0400000000000000" pitchFamily="50" charset="-128"/>
                <a:ea typeface="BIZ UDPゴシック" panose="020B0400000000000000" pitchFamily="50" charset="-128"/>
              </a:rPr>
              <a:t>NEXCO</a:t>
            </a:r>
            <a:r>
              <a:rPr kumimoji="1" lang="ja-JP" altLang="en-US" sz="1200" dirty="0" smtClean="0">
                <a:latin typeface="BIZ UDPゴシック" panose="020B0400000000000000" pitchFamily="50" charset="-128"/>
                <a:ea typeface="BIZ UDPゴシック" panose="020B0400000000000000" pitchFamily="50" charset="-128"/>
              </a:rPr>
              <a:t>移管</a:t>
            </a:r>
            <a:r>
              <a:rPr kumimoji="1" lang="en-US" altLang="ja-JP" sz="1200" dirty="0" smtClean="0">
                <a:latin typeface="BIZ UDPゴシック" panose="020B0400000000000000" pitchFamily="50" charset="-128"/>
                <a:ea typeface="BIZ UDPゴシック" panose="020B0400000000000000" pitchFamily="50" charset="-128"/>
              </a:rPr>
              <a:t>【</a:t>
            </a:r>
            <a:r>
              <a:rPr kumimoji="1" lang="ja-JP" altLang="en-US" sz="1200" dirty="0">
                <a:latin typeface="BIZ UDPゴシック" panose="020B0400000000000000" pitchFamily="50" charset="-128"/>
                <a:ea typeface="BIZ UDPゴシック" panose="020B0400000000000000" pitchFamily="50" charset="-128"/>
              </a:rPr>
              <a:t>先駆的</a:t>
            </a:r>
            <a:r>
              <a:rPr kumimoji="1" lang="en-US" altLang="ja-JP" sz="1200" dirty="0">
                <a:latin typeface="BIZ UDPゴシック" panose="020B0400000000000000" pitchFamily="50" charset="-128"/>
                <a:ea typeface="BIZ UDPゴシック" panose="020B0400000000000000" pitchFamily="50" charset="-128"/>
              </a:rPr>
              <a:t>】 [2018]</a:t>
            </a:r>
            <a:endParaRPr kumimoji="1" lang="ja-JP" altLang="en-US" sz="1200" dirty="0">
              <a:latin typeface="BIZ UDPゴシック" panose="020B0400000000000000" pitchFamily="50" charset="-128"/>
              <a:ea typeface="BIZ UDPゴシック" panose="020B0400000000000000" pitchFamily="50" charset="-128"/>
            </a:endParaRPr>
          </a:p>
        </p:txBody>
      </p:sp>
      <p:cxnSp>
        <p:nvCxnSpPr>
          <p:cNvPr id="19" name="直線コネクタ 18"/>
          <p:cNvCxnSpPr/>
          <p:nvPr/>
        </p:nvCxnSpPr>
        <p:spPr>
          <a:xfrm flipH="1">
            <a:off x="1558915" y="1488693"/>
            <a:ext cx="0" cy="3132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テキスト ボックス 22"/>
          <p:cNvSpPr txBox="1"/>
          <p:nvPr/>
        </p:nvSpPr>
        <p:spPr>
          <a:xfrm>
            <a:off x="5220000" y="575947"/>
            <a:ext cx="3564000" cy="324000"/>
          </a:xfrm>
          <a:prstGeom prst="rect">
            <a:avLst/>
          </a:prstGeom>
          <a:noFill/>
        </p:spPr>
        <p:txBody>
          <a:bodyPr wrap="none" rtlCol="0">
            <a:spAutoFit/>
          </a:bodyPr>
          <a:lstStyle/>
          <a:p>
            <a:r>
              <a:rPr kumimoji="1" lang="ja-JP" altLang="en-US" sz="1600" b="1" dirty="0">
                <a:latin typeface="BIZ UDPゴシック" panose="020B0400000000000000" pitchFamily="50" charset="-128"/>
                <a:ea typeface="BIZ UDPゴシック" panose="020B0400000000000000" pitchFamily="50" charset="-128"/>
              </a:rPr>
              <a:t>大阪の特徴　</a:t>
            </a:r>
            <a:r>
              <a:rPr lang="en-US" altLang="ja-JP" sz="1400" b="1" dirty="0">
                <a:latin typeface="BIZ UDPゴシック" panose="020B0400000000000000" pitchFamily="50" charset="-128"/>
                <a:ea typeface="BIZ UDPゴシック" panose="020B0400000000000000" pitchFamily="50" charset="-128"/>
              </a:rPr>
              <a:t>【</a:t>
            </a:r>
            <a:r>
              <a:rPr kumimoji="1" lang="ja-JP" altLang="en-US" sz="1400" b="1" dirty="0">
                <a:latin typeface="BIZ UDPゴシック" panose="020B0400000000000000" pitchFamily="50" charset="-128"/>
                <a:ea typeface="BIZ UDPゴシック" panose="020B0400000000000000" pitchFamily="50" charset="-128"/>
              </a:rPr>
              <a:t>全国初／先駆的／積極的</a:t>
            </a:r>
            <a:r>
              <a:rPr kumimoji="1" lang="en-US" altLang="ja-JP" sz="1400" b="1" dirty="0">
                <a:latin typeface="BIZ UDPゴシック" panose="020B0400000000000000" pitchFamily="50" charset="-128"/>
                <a:ea typeface="BIZ UDPゴシック" panose="020B0400000000000000" pitchFamily="50" charset="-128"/>
              </a:rPr>
              <a:t>】</a:t>
            </a:r>
            <a:endParaRPr kumimoji="1" lang="ja-JP" altLang="en-US" sz="1600" b="1" dirty="0">
              <a:latin typeface="BIZ UDPゴシック" panose="020B0400000000000000" pitchFamily="50" charset="-128"/>
              <a:ea typeface="BIZ UDPゴシック" panose="020B0400000000000000" pitchFamily="50" charset="-128"/>
            </a:endParaRPr>
          </a:p>
        </p:txBody>
      </p:sp>
      <p:sp>
        <p:nvSpPr>
          <p:cNvPr id="24" name="テキスト ボックス 23"/>
          <p:cNvSpPr txBox="1"/>
          <p:nvPr/>
        </p:nvSpPr>
        <p:spPr>
          <a:xfrm>
            <a:off x="4923573" y="1766808"/>
            <a:ext cx="2786340" cy="746358"/>
          </a:xfrm>
          <a:prstGeom prst="rect">
            <a:avLst/>
          </a:prstGeom>
          <a:noFill/>
        </p:spPr>
        <p:txBody>
          <a:bodyPr wrap="none" rtlCol="0">
            <a:spAutoFit/>
          </a:bodyPr>
          <a:lstStyle/>
          <a:p>
            <a:pPr>
              <a:lnSpc>
                <a:spcPts val="1700"/>
              </a:lnSpc>
            </a:pPr>
            <a:r>
              <a:rPr lang="ja-JP" altLang="en-US" sz="1200" dirty="0">
                <a:latin typeface="BIZ UDPゴシック" panose="020B0400000000000000" pitchFamily="50" charset="-128"/>
                <a:ea typeface="BIZ UDPゴシック" panose="020B0400000000000000" pitchFamily="50" charset="-128"/>
              </a:rPr>
              <a:t>★</a:t>
            </a:r>
            <a:r>
              <a:rPr kumimoji="1" lang="ja-JP" altLang="en-US" sz="1200" dirty="0">
                <a:latin typeface="BIZ UDPゴシック" panose="020B0400000000000000" pitchFamily="50" charset="-128"/>
                <a:ea typeface="BIZ UDPゴシック" panose="020B0400000000000000" pitchFamily="50" charset="-128"/>
              </a:rPr>
              <a:t>　地方衛生</a:t>
            </a:r>
            <a:r>
              <a:rPr kumimoji="1" lang="ja-JP" altLang="en-US" sz="1200" dirty="0" smtClean="0">
                <a:latin typeface="BIZ UDPゴシック" panose="020B0400000000000000" pitchFamily="50" charset="-128"/>
                <a:ea typeface="BIZ UDPゴシック" panose="020B0400000000000000" pitchFamily="50" charset="-128"/>
              </a:rPr>
              <a:t>研究所</a:t>
            </a:r>
            <a:r>
              <a:rPr kumimoji="1" lang="en-US" altLang="ja-JP" sz="1200" dirty="0" smtClean="0">
                <a:latin typeface="BIZ UDPゴシック" panose="020B0400000000000000" pitchFamily="50" charset="-128"/>
                <a:ea typeface="BIZ UDPゴシック" panose="020B0400000000000000" pitchFamily="50" charset="-128"/>
              </a:rPr>
              <a:t>【</a:t>
            </a:r>
            <a:r>
              <a:rPr kumimoji="1" lang="ja-JP" altLang="en-US" sz="1200" dirty="0">
                <a:latin typeface="BIZ UDPゴシック" panose="020B0400000000000000" pitchFamily="50" charset="-128"/>
                <a:ea typeface="BIZ UDPゴシック" panose="020B0400000000000000" pitchFamily="50" charset="-128"/>
              </a:rPr>
              <a:t>全国初</a:t>
            </a:r>
            <a:r>
              <a:rPr kumimoji="1" lang="en-US" altLang="ja-JP" sz="1200" dirty="0">
                <a:latin typeface="BIZ UDPゴシック" panose="020B0400000000000000" pitchFamily="50" charset="-128"/>
                <a:ea typeface="BIZ UDPゴシック" panose="020B0400000000000000" pitchFamily="50" charset="-128"/>
              </a:rPr>
              <a:t>】 [2017]</a:t>
            </a:r>
          </a:p>
          <a:p>
            <a:pPr>
              <a:lnSpc>
                <a:spcPts val="1700"/>
              </a:lnSpc>
            </a:pPr>
            <a:r>
              <a:rPr kumimoji="1" lang="ja-JP" altLang="en-US" sz="1200" dirty="0">
                <a:latin typeface="BIZ UDPゴシック" panose="020B0400000000000000" pitchFamily="50" charset="-128"/>
                <a:ea typeface="BIZ UDPゴシック" panose="020B0400000000000000" pitchFamily="50" charset="-128"/>
              </a:rPr>
              <a:t>■　</a:t>
            </a:r>
            <a:r>
              <a:rPr kumimoji="1" lang="ja-JP" altLang="en-US" sz="1200" u="sng" dirty="0">
                <a:latin typeface="BIZ UDPゴシック" panose="020B0400000000000000" pitchFamily="50" charset="-128"/>
                <a:ea typeface="BIZ UDPゴシック" panose="020B0400000000000000" pitchFamily="50" charset="-128"/>
              </a:rPr>
              <a:t>博物館</a:t>
            </a:r>
            <a:r>
              <a:rPr kumimoji="1" lang="en-US" altLang="ja-JP" sz="1200" u="sng" dirty="0">
                <a:latin typeface="BIZ UDPゴシック" panose="020B0400000000000000" pitchFamily="50" charset="-128"/>
                <a:ea typeface="BIZ UDPゴシック" panose="020B0400000000000000" pitchFamily="50" charset="-128"/>
              </a:rPr>
              <a:t>【</a:t>
            </a:r>
            <a:r>
              <a:rPr kumimoji="1" lang="ja-JP" altLang="en-US" sz="1200" u="sng" dirty="0">
                <a:latin typeface="BIZ UDPゴシック" panose="020B0400000000000000" pitchFamily="50" charset="-128"/>
                <a:ea typeface="BIZ UDPゴシック" panose="020B0400000000000000" pitchFamily="50" charset="-128"/>
              </a:rPr>
              <a:t>全国初</a:t>
            </a:r>
            <a:r>
              <a:rPr kumimoji="1" lang="en-US" altLang="ja-JP" sz="1200" u="sng" dirty="0">
                <a:latin typeface="BIZ UDPゴシック" panose="020B0400000000000000" pitchFamily="50" charset="-128"/>
                <a:ea typeface="BIZ UDPゴシック" panose="020B0400000000000000" pitchFamily="50" charset="-128"/>
              </a:rPr>
              <a:t>】 [2019]</a:t>
            </a:r>
          </a:p>
          <a:p>
            <a:pPr>
              <a:lnSpc>
                <a:spcPts val="1700"/>
              </a:lnSpc>
            </a:pPr>
            <a:r>
              <a:rPr lang="ja-JP" altLang="en-US" sz="1200" dirty="0">
                <a:latin typeface="BIZ UDPゴシック" panose="020B0400000000000000" pitchFamily="50" charset="-128"/>
                <a:ea typeface="BIZ UDPゴシック" panose="020B0400000000000000" pitchFamily="50" charset="-128"/>
              </a:rPr>
              <a:t>■　</a:t>
            </a:r>
            <a:r>
              <a:rPr lang="ja-JP" altLang="en-US" sz="1200" u="sng" dirty="0">
                <a:latin typeface="BIZ UDPゴシック" panose="020B0400000000000000" pitchFamily="50" charset="-128"/>
                <a:ea typeface="BIZ UDPゴシック" panose="020B0400000000000000" pitchFamily="50" charset="-128"/>
              </a:rPr>
              <a:t>動物園</a:t>
            </a:r>
            <a:r>
              <a:rPr lang="en-US" altLang="ja-JP" sz="1200" u="sng" dirty="0">
                <a:latin typeface="BIZ UDPゴシック" panose="020B0400000000000000" pitchFamily="50" charset="-128"/>
                <a:ea typeface="BIZ UDPゴシック" panose="020B0400000000000000" pitchFamily="50" charset="-128"/>
              </a:rPr>
              <a:t>【</a:t>
            </a:r>
            <a:r>
              <a:rPr lang="ja-JP" altLang="en-US" sz="1200" u="sng" dirty="0">
                <a:latin typeface="BIZ UDPゴシック" panose="020B0400000000000000" pitchFamily="50" charset="-128"/>
                <a:ea typeface="BIZ UDPゴシック" panose="020B0400000000000000" pitchFamily="50" charset="-128"/>
              </a:rPr>
              <a:t>全国初</a:t>
            </a:r>
            <a:r>
              <a:rPr lang="en-US" altLang="ja-JP" sz="1200" u="sng" dirty="0">
                <a:latin typeface="BIZ UDPゴシック" panose="020B0400000000000000" pitchFamily="50" charset="-128"/>
                <a:ea typeface="BIZ UDPゴシック" panose="020B0400000000000000" pitchFamily="50" charset="-128"/>
              </a:rPr>
              <a:t>】</a:t>
            </a:r>
            <a:r>
              <a:rPr lang="ja-JP" altLang="en-US" sz="1200" u="sng" dirty="0">
                <a:latin typeface="BIZ UDPゴシック" panose="020B0400000000000000" pitchFamily="50" charset="-128"/>
                <a:ea typeface="BIZ UDPゴシック" panose="020B0400000000000000" pitchFamily="50" charset="-128"/>
              </a:rPr>
              <a:t>　［２０２１］</a:t>
            </a:r>
            <a:endParaRPr kumimoji="1" lang="en-US" altLang="ja-JP" sz="1200" u="sng" dirty="0">
              <a:latin typeface="BIZ UDPゴシック" panose="020B0400000000000000" pitchFamily="50" charset="-128"/>
              <a:ea typeface="BIZ UDPゴシック" panose="020B0400000000000000" pitchFamily="50" charset="-128"/>
            </a:endParaRPr>
          </a:p>
        </p:txBody>
      </p:sp>
      <p:cxnSp>
        <p:nvCxnSpPr>
          <p:cNvPr id="29" name="直線コネクタ 28"/>
          <p:cNvCxnSpPr/>
          <p:nvPr/>
        </p:nvCxnSpPr>
        <p:spPr>
          <a:xfrm>
            <a:off x="5040000" y="900000"/>
            <a:ext cx="385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テキスト ボックス 29"/>
          <p:cNvSpPr txBox="1"/>
          <p:nvPr/>
        </p:nvSpPr>
        <p:spPr>
          <a:xfrm>
            <a:off x="4923573" y="2491934"/>
            <a:ext cx="2848857" cy="528350"/>
          </a:xfrm>
          <a:prstGeom prst="rect">
            <a:avLst/>
          </a:prstGeom>
          <a:noFill/>
        </p:spPr>
        <p:txBody>
          <a:bodyPr wrap="none" rtlCol="0">
            <a:spAutoFit/>
          </a:bodyPr>
          <a:lstStyle/>
          <a:p>
            <a:pPr>
              <a:lnSpc>
                <a:spcPts val="1700"/>
              </a:lnSpc>
            </a:pPr>
            <a:r>
              <a:rPr kumimoji="1" lang="ja-JP" altLang="en-US" sz="1200" dirty="0">
                <a:latin typeface="BIZ UDPゴシック" panose="020B0400000000000000" pitchFamily="50" charset="-128"/>
                <a:ea typeface="BIZ UDPゴシック" panose="020B0400000000000000" pitchFamily="50" charset="-128"/>
              </a:rPr>
              <a:t>■　水道事業への導入</a:t>
            </a:r>
            <a:r>
              <a:rPr kumimoji="1" lang="ja-JP" altLang="en-US" sz="1200" dirty="0" smtClean="0">
                <a:latin typeface="BIZ UDPゴシック" panose="020B0400000000000000" pitchFamily="50" charset="-128"/>
                <a:ea typeface="BIZ UDPゴシック" panose="020B0400000000000000" pitchFamily="50" charset="-128"/>
              </a:rPr>
              <a:t>検討</a:t>
            </a:r>
            <a:r>
              <a:rPr kumimoji="1" lang="en-US" altLang="ja-JP" sz="1200" dirty="0" smtClean="0">
                <a:latin typeface="BIZ UDPゴシック" panose="020B0400000000000000" pitchFamily="50" charset="-128"/>
                <a:ea typeface="BIZ UDPゴシック" panose="020B0400000000000000" pitchFamily="50" charset="-128"/>
              </a:rPr>
              <a:t>【</a:t>
            </a:r>
            <a:r>
              <a:rPr kumimoji="1" lang="ja-JP" altLang="en-US" sz="1200" dirty="0">
                <a:latin typeface="BIZ UDPゴシック" panose="020B0400000000000000" pitchFamily="50" charset="-128"/>
                <a:ea typeface="BIZ UDPゴシック" panose="020B0400000000000000" pitchFamily="50" charset="-128"/>
              </a:rPr>
              <a:t>先駆的</a:t>
            </a:r>
            <a:r>
              <a:rPr kumimoji="1" lang="en-US" altLang="ja-JP" sz="1200" dirty="0">
                <a:latin typeface="BIZ UDPゴシック" panose="020B0400000000000000" pitchFamily="50" charset="-128"/>
                <a:ea typeface="BIZ UDPゴシック" panose="020B0400000000000000" pitchFamily="50" charset="-128"/>
              </a:rPr>
              <a:t>】</a:t>
            </a:r>
          </a:p>
          <a:p>
            <a:pPr>
              <a:lnSpc>
                <a:spcPts val="1700"/>
              </a:lnSpc>
            </a:pPr>
            <a:r>
              <a:rPr lang="ja-JP" altLang="en-US" sz="1200" dirty="0">
                <a:latin typeface="BIZ UDPゴシック" panose="020B0400000000000000" pitchFamily="50" charset="-128"/>
                <a:ea typeface="BIZ UDPゴシック" panose="020B0400000000000000" pitchFamily="50" charset="-128"/>
              </a:rPr>
              <a:t>★　下水道事業への導入</a:t>
            </a:r>
            <a:r>
              <a:rPr lang="ja-JP" altLang="en-US" sz="1200" dirty="0" smtClean="0">
                <a:latin typeface="BIZ UDPゴシック" panose="020B0400000000000000" pitchFamily="50" charset="-128"/>
                <a:ea typeface="BIZ UDPゴシック" panose="020B0400000000000000" pitchFamily="50" charset="-128"/>
              </a:rPr>
              <a:t>検討</a:t>
            </a:r>
            <a:r>
              <a:rPr kumimoji="1" lang="en-US" altLang="ja-JP" sz="1200" dirty="0" smtClean="0">
                <a:latin typeface="BIZ UDPゴシック" panose="020B0400000000000000" pitchFamily="50" charset="-128"/>
                <a:ea typeface="BIZ UDPゴシック" panose="020B0400000000000000" pitchFamily="50" charset="-128"/>
              </a:rPr>
              <a:t>【</a:t>
            </a:r>
            <a:r>
              <a:rPr kumimoji="1" lang="ja-JP" altLang="en-US" sz="1200" dirty="0">
                <a:latin typeface="BIZ UDPゴシック" panose="020B0400000000000000" pitchFamily="50" charset="-128"/>
                <a:ea typeface="BIZ UDPゴシック" panose="020B0400000000000000" pitchFamily="50" charset="-128"/>
              </a:rPr>
              <a:t>先駆的</a:t>
            </a:r>
            <a:r>
              <a:rPr kumimoji="1" lang="en-US" altLang="ja-JP" sz="1200" dirty="0">
                <a:latin typeface="BIZ UDPゴシック" panose="020B0400000000000000" pitchFamily="50" charset="-128"/>
                <a:ea typeface="BIZ UDPゴシック" panose="020B0400000000000000" pitchFamily="50" charset="-128"/>
              </a:rPr>
              <a:t>】</a:t>
            </a:r>
          </a:p>
        </p:txBody>
      </p:sp>
      <p:sp>
        <p:nvSpPr>
          <p:cNvPr id="31" name="テキスト ボックス 30"/>
          <p:cNvSpPr txBox="1"/>
          <p:nvPr/>
        </p:nvSpPr>
        <p:spPr>
          <a:xfrm>
            <a:off x="4923573" y="3119905"/>
            <a:ext cx="3653564" cy="310341"/>
          </a:xfrm>
          <a:prstGeom prst="rect">
            <a:avLst/>
          </a:prstGeom>
          <a:noFill/>
        </p:spPr>
        <p:txBody>
          <a:bodyPr wrap="none" rtlCol="0">
            <a:spAutoFit/>
          </a:bodyPr>
          <a:lstStyle/>
          <a:p>
            <a:pPr>
              <a:lnSpc>
                <a:spcPts val="1700"/>
              </a:lnSpc>
            </a:pPr>
            <a:r>
              <a:rPr lang="ja-JP" altLang="en-US" sz="1200" dirty="0">
                <a:latin typeface="BIZ UDPゴシック" panose="020B0400000000000000" pitchFamily="50" charset="-128"/>
                <a:ea typeface="BIZ UDPゴシック" panose="020B0400000000000000" pitchFamily="50" charset="-128"/>
              </a:rPr>
              <a:t>□■</a:t>
            </a:r>
            <a:r>
              <a:rPr kumimoji="1" lang="ja-JP" altLang="en-US" sz="1200" dirty="0">
                <a:latin typeface="BIZ UDPゴシック" panose="020B0400000000000000" pitchFamily="50" charset="-128"/>
                <a:ea typeface="BIZ UDPゴシック" panose="020B0400000000000000" pitchFamily="50" charset="-128"/>
              </a:rPr>
              <a:t>　府市合計で</a:t>
            </a:r>
            <a:r>
              <a:rPr lang="ja-JP" altLang="en-US" sz="1200" dirty="0" smtClean="0">
                <a:latin typeface="BIZ UDPゴシック" panose="020B0400000000000000" pitchFamily="50" charset="-128"/>
                <a:ea typeface="BIZ UDPゴシック" panose="020B0400000000000000" pitchFamily="50" charset="-128"/>
              </a:rPr>
              <a:t>２</a:t>
            </a:r>
            <a:r>
              <a:rPr lang="en-US" altLang="ja-JP" sz="1200" dirty="0" smtClean="0">
                <a:latin typeface="BIZ UDPゴシック" panose="020B0400000000000000" pitchFamily="50" charset="-128"/>
                <a:ea typeface="BIZ UDPゴシック" panose="020B0400000000000000" pitchFamily="50" charset="-128"/>
              </a:rPr>
              <a:t>9</a:t>
            </a:r>
            <a:r>
              <a:rPr kumimoji="1" lang="ja-JP" altLang="en-US" sz="1200" dirty="0" smtClean="0">
                <a:latin typeface="BIZ UDPゴシック" panose="020B0400000000000000" pitchFamily="50" charset="-128"/>
                <a:ea typeface="BIZ UDPゴシック" panose="020B0400000000000000" pitchFamily="50" charset="-128"/>
              </a:rPr>
              <a:t>件</a:t>
            </a:r>
            <a:r>
              <a:rPr kumimoji="1" lang="en-US" altLang="ja-JP" sz="1200" dirty="0" smtClean="0">
                <a:latin typeface="BIZ UDPゴシック" panose="020B0400000000000000" pitchFamily="50" charset="-128"/>
                <a:ea typeface="BIZ UDPゴシック" panose="020B0400000000000000" pitchFamily="50" charset="-128"/>
              </a:rPr>
              <a:t>【</a:t>
            </a:r>
            <a:r>
              <a:rPr kumimoji="1" lang="ja-JP" altLang="en-US" sz="1200" dirty="0">
                <a:latin typeface="BIZ UDPゴシック" panose="020B0400000000000000" pitchFamily="50" charset="-128"/>
                <a:ea typeface="BIZ UDPゴシック" panose="020B0400000000000000" pitchFamily="50" charset="-128"/>
              </a:rPr>
              <a:t>積極導入</a:t>
            </a:r>
            <a:r>
              <a:rPr kumimoji="1" lang="en-US" altLang="ja-JP" sz="1200" dirty="0">
                <a:latin typeface="BIZ UDPゴシック" panose="020B0400000000000000" pitchFamily="50" charset="-128"/>
                <a:ea typeface="BIZ UDPゴシック" panose="020B0400000000000000" pitchFamily="50" charset="-128"/>
              </a:rPr>
              <a:t>】</a:t>
            </a:r>
            <a:r>
              <a:rPr lang="ja-JP" altLang="en-US" sz="1200" dirty="0">
                <a:latin typeface="BIZ UDPゴシック" panose="020B0400000000000000" pitchFamily="50" charset="-128"/>
                <a:ea typeface="BIZ UDPゴシック" panose="020B0400000000000000" pitchFamily="50" charset="-128"/>
              </a:rPr>
              <a:t>［</a:t>
            </a:r>
            <a:r>
              <a:rPr lang="en-US" altLang="ja-JP" sz="1200" dirty="0" smtClean="0">
                <a:latin typeface="BIZ UDPゴシック" panose="020B0400000000000000" pitchFamily="50" charset="-128"/>
                <a:ea typeface="BIZ UDPゴシック" panose="020B0400000000000000" pitchFamily="50" charset="-128"/>
              </a:rPr>
              <a:t>2022</a:t>
            </a:r>
            <a:r>
              <a:rPr lang="ja-JP" altLang="en-US" sz="1200" dirty="0" smtClean="0">
                <a:latin typeface="BIZ UDPゴシック" panose="020B0400000000000000" pitchFamily="50" charset="-128"/>
                <a:ea typeface="BIZ UDPゴシック" panose="020B0400000000000000" pitchFamily="50" charset="-128"/>
              </a:rPr>
              <a:t>時点</a:t>
            </a:r>
            <a:r>
              <a:rPr lang="ja-JP" altLang="en-US" sz="1200" dirty="0">
                <a:latin typeface="BIZ UDPゴシック" panose="020B0400000000000000" pitchFamily="50" charset="-128"/>
                <a:ea typeface="BIZ UDPゴシック" panose="020B0400000000000000" pitchFamily="50" charset="-128"/>
              </a:rPr>
              <a:t>］　</a:t>
            </a:r>
            <a:endParaRPr kumimoji="1" lang="en-US" altLang="ja-JP" sz="1200" dirty="0">
              <a:latin typeface="BIZ UDPゴシック" panose="020B0400000000000000" pitchFamily="50" charset="-128"/>
              <a:ea typeface="BIZ UDPゴシック" panose="020B0400000000000000" pitchFamily="50" charset="-128"/>
            </a:endParaRPr>
          </a:p>
        </p:txBody>
      </p:sp>
      <p:sp>
        <p:nvSpPr>
          <p:cNvPr id="32" name="テキスト ボックス 31"/>
          <p:cNvSpPr txBox="1"/>
          <p:nvPr/>
        </p:nvSpPr>
        <p:spPr>
          <a:xfrm>
            <a:off x="4923573" y="3476175"/>
            <a:ext cx="3828292" cy="746358"/>
          </a:xfrm>
          <a:prstGeom prst="rect">
            <a:avLst/>
          </a:prstGeom>
          <a:noFill/>
        </p:spPr>
        <p:txBody>
          <a:bodyPr wrap="none" rtlCol="0">
            <a:spAutoFit/>
          </a:bodyPr>
          <a:lstStyle/>
          <a:p>
            <a:pPr>
              <a:lnSpc>
                <a:spcPts val="1700"/>
              </a:lnSpc>
            </a:pPr>
            <a:r>
              <a:rPr lang="ja-JP" altLang="en-US" sz="1200" dirty="0">
                <a:latin typeface="BIZ UDPゴシック" panose="020B0400000000000000" pitchFamily="50" charset="-128"/>
                <a:ea typeface="BIZ UDPゴシック" panose="020B0400000000000000" pitchFamily="50" charset="-128"/>
              </a:rPr>
              <a:t>□</a:t>
            </a:r>
            <a:r>
              <a:rPr kumimoji="1" lang="ja-JP" altLang="en-US" sz="1200" dirty="0">
                <a:latin typeface="BIZ UDPゴシック" panose="020B0400000000000000" pitchFamily="50" charset="-128"/>
                <a:ea typeface="BIZ UDPゴシック" panose="020B0400000000000000" pitchFamily="50" charset="-128"/>
              </a:rPr>
              <a:t>　</a:t>
            </a:r>
            <a:r>
              <a:rPr lang="ja-JP" altLang="en-US" sz="1200" dirty="0">
                <a:latin typeface="BIZ UDPゴシック" panose="020B0400000000000000" pitchFamily="50" charset="-128"/>
                <a:ea typeface="BIZ UDPゴシック" panose="020B0400000000000000" pitchFamily="50" charset="-128"/>
              </a:rPr>
              <a:t>大阪府中央</a:t>
            </a:r>
            <a:r>
              <a:rPr lang="ja-JP" altLang="en-US" sz="1200" dirty="0" smtClean="0">
                <a:latin typeface="BIZ UDPゴシック" panose="020B0400000000000000" pitchFamily="50" charset="-128"/>
                <a:ea typeface="BIZ UDPゴシック" panose="020B0400000000000000" pitchFamily="50" charset="-128"/>
              </a:rPr>
              <a:t>卸売市場</a:t>
            </a:r>
            <a:r>
              <a:rPr kumimoji="1" lang="en-US" altLang="ja-JP" sz="1200" dirty="0" smtClean="0">
                <a:latin typeface="BIZ UDPゴシック" panose="020B0400000000000000" pitchFamily="50" charset="-128"/>
                <a:ea typeface="BIZ UDPゴシック" panose="020B0400000000000000" pitchFamily="50" charset="-128"/>
              </a:rPr>
              <a:t>【</a:t>
            </a:r>
            <a:r>
              <a:rPr kumimoji="1" lang="ja-JP" altLang="en-US" sz="1200" dirty="0">
                <a:latin typeface="BIZ UDPゴシック" panose="020B0400000000000000" pitchFamily="50" charset="-128"/>
                <a:ea typeface="BIZ UDPゴシック" panose="020B0400000000000000" pitchFamily="50" charset="-128"/>
              </a:rPr>
              <a:t>全国初</a:t>
            </a:r>
            <a:r>
              <a:rPr kumimoji="1" lang="en-US" altLang="ja-JP" sz="1200" dirty="0">
                <a:latin typeface="BIZ UDPゴシック" panose="020B0400000000000000" pitchFamily="50" charset="-128"/>
                <a:ea typeface="BIZ UDPゴシック" panose="020B0400000000000000" pitchFamily="50" charset="-128"/>
              </a:rPr>
              <a:t>】 [2012]</a:t>
            </a:r>
          </a:p>
          <a:p>
            <a:pPr>
              <a:lnSpc>
                <a:spcPts val="1700"/>
              </a:lnSpc>
            </a:pPr>
            <a:r>
              <a:rPr lang="ja-JP" altLang="en-US" sz="1200" dirty="0">
                <a:latin typeface="BIZ UDPゴシック" panose="020B0400000000000000" pitchFamily="50" charset="-128"/>
                <a:ea typeface="BIZ UDPゴシック" panose="020B0400000000000000" pitchFamily="50" charset="-128"/>
              </a:rPr>
              <a:t>□　万博記念公園（</a:t>
            </a:r>
            <a:r>
              <a:rPr lang="en-US" altLang="ja-JP" sz="1200" dirty="0">
                <a:latin typeface="BIZ UDPゴシック" panose="020B0400000000000000" pitchFamily="50" charset="-128"/>
                <a:ea typeface="BIZ UDPゴシック" panose="020B0400000000000000" pitchFamily="50" charset="-128"/>
              </a:rPr>
              <a:t>10</a:t>
            </a:r>
            <a:r>
              <a:rPr lang="ja-JP" altLang="en-US" sz="1200" dirty="0">
                <a:latin typeface="BIZ UDPゴシック" panose="020B0400000000000000" pitchFamily="50" charset="-128"/>
                <a:ea typeface="BIZ UDPゴシック" panose="020B0400000000000000" pitchFamily="50" charset="-128"/>
              </a:rPr>
              <a:t>年）</a:t>
            </a:r>
            <a:r>
              <a:rPr lang="en-US" altLang="ja-JP" sz="1200" dirty="0">
                <a:latin typeface="BIZ UDPゴシック" panose="020B0400000000000000" pitchFamily="50" charset="-128"/>
                <a:ea typeface="BIZ UDPゴシック" panose="020B0400000000000000" pitchFamily="50" charset="-128"/>
              </a:rPr>
              <a:t>【</a:t>
            </a:r>
            <a:r>
              <a:rPr lang="ja-JP" altLang="en-US" sz="1200" dirty="0">
                <a:latin typeface="BIZ UDPゴシック" panose="020B0400000000000000" pitchFamily="50" charset="-128"/>
                <a:ea typeface="BIZ UDPゴシック" panose="020B0400000000000000" pitchFamily="50" charset="-128"/>
              </a:rPr>
              <a:t>先駆的</a:t>
            </a:r>
            <a:r>
              <a:rPr lang="en-US" altLang="ja-JP" sz="1200" dirty="0">
                <a:latin typeface="BIZ UDPゴシック" panose="020B0400000000000000" pitchFamily="50" charset="-128"/>
                <a:ea typeface="BIZ UDPゴシック" panose="020B0400000000000000" pitchFamily="50" charset="-128"/>
              </a:rPr>
              <a:t>】</a:t>
            </a:r>
            <a:r>
              <a:rPr lang="ja-JP" altLang="en-US" sz="1200" dirty="0">
                <a:latin typeface="BIZ UDPゴシック" panose="020B0400000000000000" pitchFamily="50" charset="-128"/>
                <a:ea typeface="BIZ UDPゴシック" panose="020B0400000000000000" pitchFamily="50" charset="-128"/>
              </a:rPr>
              <a:t>　</a:t>
            </a:r>
            <a:r>
              <a:rPr lang="en-US" altLang="ja-JP" sz="1200" dirty="0">
                <a:latin typeface="BIZ UDPゴシック" panose="020B0400000000000000" pitchFamily="50" charset="-128"/>
                <a:ea typeface="BIZ UDPゴシック" panose="020B0400000000000000" pitchFamily="50" charset="-128"/>
              </a:rPr>
              <a:t>[2018]</a:t>
            </a:r>
            <a:endParaRPr kumimoji="1" lang="en-US" altLang="ja-JP" sz="1200" dirty="0">
              <a:latin typeface="BIZ UDPゴシック" panose="020B0400000000000000" pitchFamily="50" charset="-128"/>
              <a:ea typeface="BIZ UDPゴシック" panose="020B0400000000000000" pitchFamily="50" charset="-128"/>
            </a:endParaRPr>
          </a:p>
          <a:p>
            <a:pPr>
              <a:lnSpc>
                <a:spcPts val="1700"/>
              </a:lnSpc>
            </a:pPr>
            <a:r>
              <a:rPr lang="ja-JP" altLang="en-US" sz="1200" dirty="0">
                <a:latin typeface="BIZ UDPゴシック" panose="020B0400000000000000" pitchFamily="50" charset="-128"/>
                <a:ea typeface="BIZ UDPゴシック" panose="020B0400000000000000" pitchFamily="50" charset="-128"/>
              </a:rPr>
              <a:t>■　大阪城公園</a:t>
            </a:r>
            <a:r>
              <a:rPr lang="en-US" altLang="ja-JP" sz="1200" dirty="0">
                <a:latin typeface="BIZ UDPゴシック" panose="020B0400000000000000" pitchFamily="50" charset="-128"/>
                <a:ea typeface="BIZ UDPゴシック" panose="020B0400000000000000" pitchFamily="50" charset="-128"/>
              </a:rPr>
              <a:t>PMO</a:t>
            </a:r>
            <a:r>
              <a:rPr lang="ja-JP" altLang="en-US" sz="1200" dirty="0">
                <a:latin typeface="BIZ UDPゴシック" panose="020B0400000000000000" pitchFamily="50" charset="-128"/>
                <a:ea typeface="BIZ UDPゴシック" panose="020B0400000000000000" pitchFamily="50" charset="-128"/>
              </a:rPr>
              <a:t>（</a:t>
            </a:r>
            <a:r>
              <a:rPr lang="en-US" altLang="ja-JP" sz="1200" dirty="0">
                <a:latin typeface="BIZ UDPゴシック" panose="020B0400000000000000" pitchFamily="50" charset="-128"/>
                <a:ea typeface="BIZ UDPゴシック" panose="020B0400000000000000" pitchFamily="50" charset="-128"/>
              </a:rPr>
              <a:t>20</a:t>
            </a:r>
            <a:r>
              <a:rPr lang="ja-JP" altLang="en-US" sz="1200" dirty="0">
                <a:latin typeface="BIZ UDPゴシック" panose="020B0400000000000000" pitchFamily="50" charset="-128"/>
                <a:ea typeface="BIZ UDPゴシック" panose="020B0400000000000000" pitchFamily="50" charset="-128"/>
              </a:rPr>
              <a:t>年契約</a:t>
            </a:r>
            <a:r>
              <a:rPr lang="ja-JP" altLang="en-US" sz="1200" dirty="0" smtClean="0">
                <a:latin typeface="BIZ UDPゴシック" panose="020B0400000000000000" pitchFamily="50" charset="-128"/>
                <a:ea typeface="BIZ UDPゴシック" panose="020B0400000000000000" pitchFamily="50" charset="-128"/>
              </a:rPr>
              <a:t>）</a:t>
            </a:r>
            <a:r>
              <a:rPr lang="en-US" altLang="ja-JP" sz="1200" dirty="0" smtClean="0">
                <a:latin typeface="BIZ UDPゴシック" panose="020B0400000000000000" pitchFamily="50" charset="-128"/>
                <a:ea typeface="BIZ UDPゴシック" panose="020B0400000000000000" pitchFamily="50" charset="-128"/>
              </a:rPr>
              <a:t>【</a:t>
            </a:r>
            <a:r>
              <a:rPr lang="ja-JP" altLang="en-US" sz="1200" dirty="0">
                <a:latin typeface="BIZ UDPゴシック" panose="020B0400000000000000" pitchFamily="50" charset="-128"/>
                <a:ea typeface="BIZ UDPゴシック" panose="020B0400000000000000" pitchFamily="50" charset="-128"/>
              </a:rPr>
              <a:t>先駆的</a:t>
            </a:r>
            <a:r>
              <a:rPr lang="en-US" altLang="ja-JP" sz="1200" dirty="0">
                <a:latin typeface="BIZ UDPゴシック" panose="020B0400000000000000" pitchFamily="50" charset="-128"/>
                <a:ea typeface="BIZ UDPゴシック" panose="020B0400000000000000" pitchFamily="50" charset="-128"/>
              </a:rPr>
              <a:t>】 [2015]</a:t>
            </a:r>
          </a:p>
        </p:txBody>
      </p:sp>
      <p:sp>
        <p:nvSpPr>
          <p:cNvPr id="39" name="テキスト ボックス 38"/>
          <p:cNvSpPr txBox="1"/>
          <p:nvPr/>
        </p:nvSpPr>
        <p:spPr>
          <a:xfrm>
            <a:off x="4923573" y="4212000"/>
            <a:ext cx="4389343" cy="964367"/>
          </a:xfrm>
          <a:prstGeom prst="rect">
            <a:avLst/>
          </a:prstGeom>
          <a:noFill/>
        </p:spPr>
        <p:txBody>
          <a:bodyPr wrap="none" rtlCol="0">
            <a:spAutoFit/>
          </a:bodyPr>
          <a:lstStyle/>
          <a:p>
            <a:pPr>
              <a:lnSpc>
                <a:spcPts val="1700"/>
              </a:lnSpc>
            </a:pPr>
            <a:r>
              <a:rPr lang="ja-JP" altLang="en-US" sz="1200" dirty="0">
                <a:latin typeface="BIZ UDPゴシック" panose="020B0400000000000000" pitchFamily="50" charset="-128"/>
                <a:ea typeface="BIZ UDPゴシック" panose="020B0400000000000000" pitchFamily="50" charset="-128"/>
              </a:rPr>
              <a:t>□</a:t>
            </a:r>
            <a:r>
              <a:rPr kumimoji="1" lang="ja-JP" altLang="en-US" sz="1200" dirty="0">
                <a:latin typeface="BIZ UDPゴシック" panose="020B0400000000000000" pitchFamily="50" charset="-128"/>
                <a:ea typeface="BIZ UDPゴシック" panose="020B0400000000000000" pitchFamily="50" charset="-128"/>
              </a:rPr>
              <a:t>　</a:t>
            </a:r>
            <a:r>
              <a:rPr lang="ja-JP" altLang="en-US" sz="1200" dirty="0">
                <a:latin typeface="BIZ UDPゴシック" panose="020B0400000000000000" pitchFamily="50" charset="-128"/>
                <a:ea typeface="BIZ UDPゴシック" panose="020B0400000000000000" pitchFamily="50" charset="-128"/>
              </a:rPr>
              <a:t>大阪府　公民戦略連携</a:t>
            </a:r>
            <a:r>
              <a:rPr lang="ja-JP" altLang="en-US" sz="1200" dirty="0" smtClean="0">
                <a:latin typeface="BIZ UDPゴシック" panose="020B0400000000000000" pitchFamily="50" charset="-128"/>
                <a:ea typeface="BIZ UDPゴシック" panose="020B0400000000000000" pitchFamily="50" charset="-128"/>
              </a:rPr>
              <a:t>デスク</a:t>
            </a:r>
            <a:r>
              <a:rPr kumimoji="1" lang="en-US" altLang="ja-JP" sz="1200" dirty="0" smtClean="0">
                <a:latin typeface="BIZ UDPゴシック" panose="020B0400000000000000" pitchFamily="50" charset="-128"/>
                <a:ea typeface="BIZ UDPゴシック" panose="020B0400000000000000" pitchFamily="50" charset="-128"/>
              </a:rPr>
              <a:t>【</a:t>
            </a:r>
            <a:r>
              <a:rPr kumimoji="1" lang="ja-JP" altLang="en-US" sz="1200" dirty="0">
                <a:latin typeface="BIZ UDPゴシック" panose="020B0400000000000000" pitchFamily="50" charset="-128"/>
                <a:ea typeface="BIZ UDPゴシック" panose="020B0400000000000000" pitchFamily="50" charset="-128"/>
              </a:rPr>
              <a:t>全国初</a:t>
            </a:r>
            <a:r>
              <a:rPr kumimoji="1" lang="en-US" altLang="ja-JP" sz="1200" dirty="0">
                <a:latin typeface="BIZ UDPゴシック" panose="020B0400000000000000" pitchFamily="50" charset="-128"/>
                <a:ea typeface="BIZ UDPゴシック" panose="020B0400000000000000" pitchFamily="50" charset="-128"/>
              </a:rPr>
              <a:t>】 [2015</a:t>
            </a:r>
            <a:r>
              <a:rPr kumimoji="1" lang="en-US" altLang="ja-JP" sz="1200" dirty="0" smtClean="0">
                <a:latin typeface="BIZ UDPゴシック" panose="020B0400000000000000" pitchFamily="50" charset="-128"/>
                <a:ea typeface="BIZ UDPゴシック" panose="020B0400000000000000" pitchFamily="50" charset="-128"/>
              </a:rPr>
              <a:t>]</a:t>
            </a:r>
          </a:p>
          <a:p>
            <a:pPr>
              <a:lnSpc>
                <a:spcPts val="1700"/>
              </a:lnSpc>
            </a:pPr>
            <a:r>
              <a:rPr lang="ja-JP" altLang="en-US" sz="1200" dirty="0" smtClean="0">
                <a:latin typeface="BIZ UDPゴシック" panose="020B0400000000000000" pitchFamily="50" charset="-128"/>
                <a:ea typeface="BIZ UDPゴシック" panose="020B0400000000000000" pitchFamily="50" charset="-128"/>
              </a:rPr>
              <a:t>□　大阪府　包括連携協定（</a:t>
            </a:r>
            <a:r>
              <a:rPr lang="en-US" altLang="ja-JP" sz="1200" dirty="0" smtClean="0">
                <a:latin typeface="BIZ UDPゴシック" panose="020B0400000000000000" pitchFamily="50" charset="-128"/>
                <a:ea typeface="BIZ UDPゴシック" panose="020B0400000000000000" pitchFamily="50" charset="-128"/>
              </a:rPr>
              <a:t>60</a:t>
            </a:r>
            <a:r>
              <a:rPr lang="ja-JP" altLang="en-US" sz="1200" dirty="0" smtClean="0">
                <a:latin typeface="BIZ UDPゴシック" panose="020B0400000000000000" pitchFamily="50" charset="-128"/>
                <a:ea typeface="BIZ UDPゴシック" panose="020B0400000000000000" pitchFamily="50" charset="-128"/>
              </a:rPr>
              <a:t>件）</a:t>
            </a:r>
            <a:r>
              <a:rPr lang="en-US" altLang="ja-JP" sz="1200" dirty="0" smtClean="0">
                <a:latin typeface="BIZ UDPゴシック" panose="020B0400000000000000" pitchFamily="50" charset="-128"/>
                <a:ea typeface="BIZ UDPゴシック" panose="020B0400000000000000" pitchFamily="50" charset="-128"/>
              </a:rPr>
              <a:t>【</a:t>
            </a:r>
            <a:r>
              <a:rPr lang="ja-JP" altLang="en-US" sz="1200" dirty="0" smtClean="0">
                <a:latin typeface="BIZ UDPゴシック" panose="020B0400000000000000" pitchFamily="50" charset="-128"/>
                <a:ea typeface="BIZ UDPゴシック" panose="020B0400000000000000" pitchFamily="50" charset="-128"/>
              </a:rPr>
              <a:t>積極的</a:t>
            </a:r>
            <a:r>
              <a:rPr lang="en-US" altLang="ja-JP" sz="1200" dirty="0" smtClean="0">
                <a:latin typeface="BIZ UDPゴシック" panose="020B0400000000000000" pitchFamily="50" charset="-128"/>
                <a:ea typeface="BIZ UDPゴシック" panose="020B0400000000000000" pitchFamily="50" charset="-128"/>
              </a:rPr>
              <a:t>】[</a:t>
            </a:r>
            <a:r>
              <a:rPr lang="ja-JP" altLang="en-US" sz="1200" dirty="0" smtClean="0">
                <a:latin typeface="BIZ UDPゴシック" panose="020B0400000000000000" pitchFamily="50" charset="-128"/>
                <a:ea typeface="BIZ UDPゴシック" panose="020B0400000000000000" pitchFamily="50" charset="-128"/>
              </a:rPr>
              <a:t>２０２３年</a:t>
            </a:r>
            <a:r>
              <a:rPr lang="en-US" altLang="ja-JP" sz="1200" dirty="0" smtClean="0">
                <a:latin typeface="BIZ UDPゴシック" panose="020B0400000000000000" pitchFamily="50" charset="-128"/>
                <a:ea typeface="BIZ UDPゴシック" panose="020B0400000000000000" pitchFamily="50" charset="-128"/>
              </a:rPr>
              <a:t>3</a:t>
            </a:r>
            <a:r>
              <a:rPr lang="ja-JP" altLang="en-US" sz="1200" dirty="0" smtClean="0">
                <a:latin typeface="BIZ UDPゴシック" panose="020B0400000000000000" pitchFamily="50" charset="-128"/>
                <a:ea typeface="BIZ UDPゴシック" panose="020B0400000000000000" pitchFamily="50" charset="-128"/>
              </a:rPr>
              <a:t>月末</a:t>
            </a:r>
            <a:r>
              <a:rPr lang="en-US" altLang="ja-JP" sz="1200" dirty="0" smtClean="0">
                <a:latin typeface="BIZ UDPゴシック" panose="020B0400000000000000" pitchFamily="50" charset="-128"/>
                <a:ea typeface="BIZ UDPゴシック" panose="020B0400000000000000" pitchFamily="50" charset="-128"/>
              </a:rPr>
              <a:t>]</a:t>
            </a:r>
            <a:endParaRPr kumimoji="1" lang="en-US" altLang="ja-JP" sz="1200" dirty="0">
              <a:latin typeface="BIZ UDPゴシック" panose="020B0400000000000000" pitchFamily="50" charset="-128"/>
              <a:ea typeface="BIZ UDPゴシック" panose="020B0400000000000000" pitchFamily="50" charset="-128"/>
            </a:endParaRPr>
          </a:p>
          <a:p>
            <a:pPr>
              <a:lnSpc>
                <a:spcPts val="1700"/>
              </a:lnSpc>
            </a:pPr>
            <a:r>
              <a:rPr lang="ja-JP" altLang="en-US" sz="1200" dirty="0">
                <a:latin typeface="BIZ UDPゴシック" panose="020B0400000000000000" pitchFamily="50" charset="-128"/>
                <a:ea typeface="BIZ UDPゴシック" panose="020B0400000000000000" pitchFamily="50" charset="-128"/>
              </a:rPr>
              <a:t>■　大阪市　包括連携協定</a:t>
            </a:r>
            <a:r>
              <a:rPr lang="ja-JP" altLang="en-US" sz="1200" dirty="0" smtClean="0">
                <a:latin typeface="BIZ UDPゴシック" panose="020B0400000000000000" pitchFamily="50" charset="-128"/>
                <a:ea typeface="BIZ UDPゴシック" panose="020B0400000000000000" pitchFamily="50" charset="-128"/>
              </a:rPr>
              <a:t>（</a:t>
            </a:r>
            <a:r>
              <a:rPr lang="en-US" altLang="ja-JP" sz="1200" dirty="0" smtClean="0">
                <a:latin typeface="BIZ UDPゴシック" panose="020B0400000000000000" pitchFamily="50" charset="-128"/>
                <a:ea typeface="BIZ UDPゴシック" panose="020B0400000000000000" pitchFamily="50" charset="-128"/>
              </a:rPr>
              <a:t>96</a:t>
            </a:r>
            <a:r>
              <a:rPr lang="ja-JP" altLang="en-US" sz="1200" dirty="0" smtClean="0">
                <a:latin typeface="BIZ UDPゴシック" panose="020B0400000000000000" pitchFamily="50" charset="-128"/>
                <a:ea typeface="BIZ UDPゴシック" panose="020B0400000000000000" pitchFamily="50" charset="-128"/>
              </a:rPr>
              <a:t>件）</a:t>
            </a:r>
            <a:r>
              <a:rPr lang="en-US" altLang="ja-JP" sz="1200" dirty="0" smtClean="0">
                <a:latin typeface="BIZ UDPゴシック" panose="020B0400000000000000" pitchFamily="50" charset="-128"/>
                <a:ea typeface="BIZ UDPゴシック" panose="020B0400000000000000" pitchFamily="50" charset="-128"/>
              </a:rPr>
              <a:t>【</a:t>
            </a:r>
            <a:r>
              <a:rPr lang="ja-JP" altLang="en-US" sz="1200" dirty="0">
                <a:latin typeface="BIZ UDPゴシック" panose="020B0400000000000000" pitchFamily="50" charset="-128"/>
                <a:ea typeface="BIZ UDPゴシック" panose="020B0400000000000000" pitchFamily="50" charset="-128"/>
              </a:rPr>
              <a:t>積極的</a:t>
            </a:r>
            <a:r>
              <a:rPr lang="en-US" altLang="ja-JP" sz="1200" dirty="0" smtClean="0">
                <a:latin typeface="BIZ UDPゴシック" panose="020B0400000000000000" pitchFamily="50" charset="-128"/>
                <a:ea typeface="BIZ UDPゴシック" panose="020B0400000000000000" pitchFamily="50" charset="-128"/>
              </a:rPr>
              <a:t>】</a:t>
            </a:r>
            <a:r>
              <a:rPr lang="ja-JP" altLang="en-US" sz="1200" dirty="0" smtClean="0">
                <a:latin typeface="BIZ UDPゴシック" panose="020B0400000000000000" pitchFamily="50" charset="-128"/>
                <a:ea typeface="BIZ UDPゴシック" panose="020B0400000000000000" pitchFamily="50" charset="-128"/>
              </a:rPr>
              <a:t>［２０２２年</a:t>
            </a:r>
            <a:r>
              <a:rPr lang="en-US" altLang="ja-JP" sz="1200" dirty="0" smtClean="0">
                <a:latin typeface="BIZ UDPゴシック" panose="020B0400000000000000" pitchFamily="50" charset="-128"/>
                <a:ea typeface="BIZ UDPゴシック" panose="020B0400000000000000" pitchFamily="50" charset="-128"/>
              </a:rPr>
              <a:t>9</a:t>
            </a:r>
            <a:r>
              <a:rPr lang="ja-JP" altLang="en-US" sz="1200" dirty="0" smtClean="0">
                <a:latin typeface="BIZ UDPゴシック" panose="020B0400000000000000" pitchFamily="50" charset="-128"/>
                <a:ea typeface="BIZ UDPゴシック" panose="020B0400000000000000" pitchFamily="50" charset="-128"/>
              </a:rPr>
              <a:t>月末］</a:t>
            </a:r>
            <a:endParaRPr lang="en-US" altLang="ja-JP" sz="1200" dirty="0">
              <a:latin typeface="BIZ UDPゴシック" panose="020B0400000000000000" pitchFamily="50" charset="-128"/>
              <a:ea typeface="BIZ UDPゴシック" panose="020B0400000000000000" pitchFamily="50" charset="-128"/>
            </a:endParaRPr>
          </a:p>
          <a:p>
            <a:pPr>
              <a:lnSpc>
                <a:spcPts val="1700"/>
              </a:lnSpc>
            </a:pPr>
            <a:r>
              <a:rPr lang="ja-JP" altLang="en-US" sz="1200" dirty="0">
                <a:latin typeface="BIZ UDPゴシック" panose="020B0400000000000000" pitchFamily="50" charset="-128"/>
                <a:ea typeface="BIZ UDPゴシック" panose="020B0400000000000000" pitchFamily="50" charset="-128"/>
              </a:rPr>
              <a:t>■　</a:t>
            </a:r>
            <a:r>
              <a:rPr lang="ja-JP" altLang="en-US" sz="1100" dirty="0">
                <a:latin typeface="BIZ UDPゴシック" panose="020B0400000000000000" pitchFamily="50" charset="-128"/>
                <a:ea typeface="BIZ UDPゴシック" panose="020B0400000000000000" pitchFamily="50" charset="-128"/>
              </a:rPr>
              <a:t>天王寺公園エントランスエリア（てんしば）</a:t>
            </a:r>
            <a:r>
              <a:rPr lang="en-US" altLang="ja-JP" sz="1200" dirty="0">
                <a:latin typeface="BIZ UDPゴシック" panose="020B0400000000000000" pitchFamily="50" charset="-128"/>
                <a:ea typeface="BIZ UDPゴシック" panose="020B0400000000000000" pitchFamily="50" charset="-128"/>
              </a:rPr>
              <a:t>【</a:t>
            </a:r>
            <a:r>
              <a:rPr lang="ja-JP" altLang="en-US" sz="1200" dirty="0">
                <a:latin typeface="BIZ UDPゴシック" panose="020B0400000000000000" pitchFamily="50" charset="-128"/>
                <a:ea typeface="BIZ UDPゴシック" panose="020B0400000000000000" pitchFamily="50" charset="-128"/>
              </a:rPr>
              <a:t>先駆的</a:t>
            </a:r>
            <a:r>
              <a:rPr lang="en-US" altLang="ja-JP" sz="1200" dirty="0">
                <a:latin typeface="BIZ UDPゴシック" panose="020B0400000000000000" pitchFamily="50" charset="-128"/>
                <a:ea typeface="BIZ UDPゴシック" panose="020B0400000000000000" pitchFamily="50" charset="-128"/>
              </a:rPr>
              <a:t>】 [2015]</a:t>
            </a:r>
          </a:p>
        </p:txBody>
      </p:sp>
      <p:cxnSp>
        <p:nvCxnSpPr>
          <p:cNvPr id="40" name="直線コネクタ 39"/>
          <p:cNvCxnSpPr/>
          <p:nvPr/>
        </p:nvCxnSpPr>
        <p:spPr>
          <a:xfrm>
            <a:off x="1340551" y="5979203"/>
            <a:ext cx="212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直線コネクタ 40"/>
          <p:cNvCxnSpPr/>
          <p:nvPr/>
        </p:nvCxnSpPr>
        <p:spPr>
          <a:xfrm>
            <a:off x="1540649" y="6521976"/>
            <a:ext cx="212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直線コネクタ 41"/>
          <p:cNvCxnSpPr/>
          <p:nvPr/>
        </p:nvCxnSpPr>
        <p:spPr>
          <a:xfrm flipH="1">
            <a:off x="3192776" y="1502341"/>
            <a:ext cx="0" cy="64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直線コネクタ 43"/>
          <p:cNvCxnSpPr/>
          <p:nvPr/>
        </p:nvCxnSpPr>
        <p:spPr>
          <a:xfrm>
            <a:off x="3194109" y="2149421"/>
            <a:ext cx="28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直線コネクタ 44"/>
          <p:cNvCxnSpPr/>
          <p:nvPr/>
        </p:nvCxnSpPr>
        <p:spPr>
          <a:xfrm>
            <a:off x="3194109" y="3275075"/>
            <a:ext cx="28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直線コネクタ 45"/>
          <p:cNvCxnSpPr/>
          <p:nvPr/>
        </p:nvCxnSpPr>
        <p:spPr>
          <a:xfrm>
            <a:off x="3194109" y="3849354"/>
            <a:ext cx="28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直線コネクタ 46"/>
          <p:cNvCxnSpPr/>
          <p:nvPr/>
        </p:nvCxnSpPr>
        <p:spPr>
          <a:xfrm>
            <a:off x="3194109" y="5400000"/>
            <a:ext cx="28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直線コネクタ 47"/>
          <p:cNvCxnSpPr/>
          <p:nvPr/>
        </p:nvCxnSpPr>
        <p:spPr>
          <a:xfrm flipH="1">
            <a:off x="3179128" y="2762342"/>
            <a:ext cx="0" cy="108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直線コネクタ 48"/>
          <p:cNvCxnSpPr/>
          <p:nvPr/>
        </p:nvCxnSpPr>
        <p:spPr>
          <a:xfrm flipH="1">
            <a:off x="3192776" y="4641024"/>
            <a:ext cx="0" cy="75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正方形/長方形 11"/>
          <p:cNvSpPr/>
          <p:nvPr/>
        </p:nvSpPr>
        <p:spPr>
          <a:xfrm>
            <a:off x="3329256" y="1283202"/>
            <a:ext cx="1584000" cy="42308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b="1" dirty="0">
                <a:solidFill>
                  <a:schemeClr val="tx1"/>
                </a:solidFill>
                <a:latin typeface="BIZ UDPゴシック" panose="020B0400000000000000" pitchFamily="50" charset="-128"/>
                <a:ea typeface="BIZ UDPゴシック" panose="020B0400000000000000" pitchFamily="50" charset="-128"/>
              </a:rPr>
              <a:t>民営化</a:t>
            </a:r>
          </a:p>
        </p:txBody>
      </p:sp>
      <p:sp>
        <p:nvSpPr>
          <p:cNvPr id="13" name="正方形/長方形 12"/>
          <p:cNvSpPr/>
          <p:nvPr/>
        </p:nvSpPr>
        <p:spPr>
          <a:xfrm>
            <a:off x="3329256" y="1918591"/>
            <a:ext cx="1584000" cy="42308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b="1" dirty="0">
                <a:solidFill>
                  <a:schemeClr val="tx1"/>
                </a:solidFill>
                <a:latin typeface="BIZ UDPゴシック" panose="020B0400000000000000" pitchFamily="50" charset="-128"/>
                <a:ea typeface="BIZ UDPゴシック" panose="020B0400000000000000" pitchFamily="50" charset="-128"/>
              </a:rPr>
              <a:t>地方独立行政法人</a:t>
            </a:r>
          </a:p>
        </p:txBody>
      </p:sp>
      <p:sp>
        <p:nvSpPr>
          <p:cNvPr id="25" name="正方形/長方形 24"/>
          <p:cNvSpPr/>
          <p:nvPr/>
        </p:nvSpPr>
        <p:spPr>
          <a:xfrm>
            <a:off x="3329256" y="2545686"/>
            <a:ext cx="1584000" cy="42308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b="1" dirty="0">
                <a:solidFill>
                  <a:schemeClr val="tx1"/>
                </a:solidFill>
                <a:latin typeface="BIZ UDPゴシック" panose="020B0400000000000000" pitchFamily="50" charset="-128"/>
                <a:ea typeface="BIZ UDPゴシック" panose="020B0400000000000000" pitchFamily="50" charset="-128"/>
              </a:rPr>
              <a:t>コンセッション</a:t>
            </a:r>
            <a:endParaRPr kumimoji="1" lang="ja-JP" altLang="en-US" sz="1200" b="1" dirty="0">
              <a:solidFill>
                <a:schemeClr val="tx1"/>
              </a:solidFill>
              <a:latin typeface="BIZ UDPゴシック" panose="020B0400000000000000" pitchFamily="50" charset="-128"/>
              <a:ea typeface="BIZ UDPゴシック" panose="020B0400000000000000" pitchFamily="50" charset="-128"/>
            </a:endParaRPr>
          </a:p>
        </p:txBody>
      </p:sp>
      <p:sp>
        <p:nvSpPr>
          <p:cNvPr id="26" name="正方形/長方形 25"/>
          <p:cNvSpPr/>
          <p:nvPr/>
        </p:nvSpPr>
        <p:spPr>
          <a:xfrm>
            <a:off x="3329256" y="3095075"/>
            <a:ext cx="1584000" cy="36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b="1" dirty="0">
                <a:solidFill>
                  <a:schemeClr val="tx1"/>
                </a:solidFill>
                <a:latin typeface="BIZ UDPゴシック" panose="020B0400000000000000" pitchFamily="50" charset="-128"/>
                <a:ea typeface="BIZ UDPゴシック" panose="020B0400000000000000" pitchFamily="50" charset="-128"/>
              </a:rPr>
              <a:t>PFI</a:t>
            </a:r>
            <a:endParaRPr kumimoji="1" lang="ja-JP" altLang="en-US" sz="1200" b="1" dirty="0">
              <a:solidFill>
                <a:schemeClr val="tx1"/>
              </a:solidFill>
              <a:latin typeface="BIZ UDPゴシック" panose="020B0400000000000000" pitchFamily="50" charset="-128"/>
              <a:ea typeface="BIZ UDPゴシック" panose="020B0400000000000000" pitchFamily="50" charset="-128"/>
            </a:endParaRPr>
          </a:p>
        </p:txBody>
      </p:sp>
      <p:sp>
        <p:nvSpPr>
          <p:cNvPr id="27" name="正方形/長方形 26"/>
          <p:cNvSpPr/>
          <p:nvPr/>
        </p:nvSpPr>
        <p:spPr>
          <a:xfrm>
            <a:off x="3329256" y="3579354"/>
            <a:ext cx="1584000" cy="54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b="1" dirty="0">
                <a:solidFill>
                  <a:schemeClr val="tx1"/>
                </a:solidFill>
                <a:latin typeface="BIZ UDPゴシック" panose="020B0400000000000000" pitchFamily="50" charset="-128"/>
                <a:ea typeface="BIZ UDPゴシック" panose="020B0400000000000000" pitchFamily="50" charset="-128"/>
              </a:rPr>
              <a:t>指定管理者制度</a:t>
            </a:r>
            <a:endParaRPr kumimoji="1" lang="ja-JP" altLang="en-US" sz="1200" b="1" dirty="0">
              <a:solidFill>
                <a:schemeClr val="tx1"/>
              </a:solidFill>
              <a:latin typeface="BIZ UDPゴシック" panose="020B0400000000000000" pitchFamily="50" charset="-128"/>
              <a:ea typeface="BIZ UDPゴシック" panose="020B0400000000000000" pitchFamily="50" charset="-128"/>
            </a:endParaRPr>
          </a:p>
        </p:txBody>
      </p:sp>
      <p:sp>
        <p:nvSpPr>
          <p:cNvPr id="28" name="正方形/長方形 27"/>
          <p:cNvSpPr/>
          <p:nvPr/>
        </p:nvSpPr>
        <p:spPr>
          <a:xfrm>
            <a:off x="3329256" y="4361012"/>
            <a:ext cx="1584000" cy="54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b="1" dirty="0">
                <a:solidFill>
                  <a:schemeClr val="tx1"/>
                </a:solidFill>
                <a:latin typeface="BIZ UDPゴシック" panose="020B0400000000000000" pitchFamily="50" charset="-128"/>
                <a:ea typeface="BIZ UDPゴシック" panose="020B0400000000000000" pitchFamily="50" charset="-128"/>
              </a:rPr>
              <a:t>公民連携・包括連携</a:t>
            </a:r>
          </a:p>
        </p:txBody>
      </p:sp>
      <p:sp>
        <p:nvSpPr>
          <p:cNvPr id="38" name="正方形/長方形 37"/>
          <p:cNvSpPr/>
          <p:nvPr/>
        </p:nvSpPr>
        <p:spPr>
          <a:xfrm>
            <a:off x="3329256" y="5184000"/>
            <a:ext cx="1584000" cy="42308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100" b="1" dirty="0">
                <a:solidFill>
                  <a:schemeClr val="tx1"/>
                </a:solidFill>
                <a:latin typeface="BIZ UDPゴシック" panose="020B0400000000000000" pitchFamily="50" charset="-128"/>
                <a:ea typeface="BIZ UDPゴシック" panose="020B0400000000000000" pitchFamily="50" charset="-128"/>
              </a:rPr>
              <a:t>マーケット</a:t>
            </a:r>
            <a:endParaRPr kumimoji="1" lang="en-US" altLang="ja-JP" sz="1100" b="1" dirty="0">
              <a:solidFill>
                <a:schemeClr val="tx1"/>
              </a:solidFill>
              <a:latin typeface="BIZ UDPゴシック" panose="020B0400000000000000" pitchFamily="50" charset="-128"/>
              <a:ea typeface="BIZ UDPゴシック" panose="020B0400000000000000" pitchFamily="50" charset="-128"/>
            </a:endParaRPr>
          </a:p>
          <a:p>
            <a:pPr algn="ctr"/>
            <a:r>
              <a:rPr kumimoji="1" lang="ja-JP" altLang="en-US" sz="1100" b="1" dirty="0">
                <a:solidFill>
                  <a:schemeClr val="tx1"/>
                </a:solidFill>
                <a:latin typeface="BIZ UDPゴシック" panose="020B0400000000000000" pitchFamily="50" charset="-128"/>
                <a:ea typeface="BIZ UDPゴシック" panose="020B0400000000000000" pitchFamily="50" charset="-128"/>
              </a:rPr>
              <a:t>サウンディング</a:t>
            </a:r>
          </a:p>
        </p:txBody>
      </p:sp>
      <p:sp>
        <p:nvSpPr>
          <p:cNvPr id="36" name="角丸四角形 35"/>
          <p:cNvSpPr/>
          <p:nvPr/>
        </p:nvSpPr>
        <p:spPr>
          <a:xfrm>
            <a:off x="1727578" y="5745203"/>
            <a:ext cx="1260000" cy="468000"/>
          </a:xfrm>
          <a:prstGeom prst="roundRect">
            <a:avLst/>
          </a:prstGeom>
          <a:solidFill>
            <a:schemeClr val="bg1">
              <a:lumMod val="85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b="1" dirty="0">
                <a:solidFill>
                  <a:schemeClr val="tx1"/>
                </a:solidFill>
                <a:latin typeface="BIZ UDPゴシック" panose="020B0400000000000000" pitchFamily="50" charset="-128"/>
                <a:ea typeface="BIZ UDPゴシック" panose="020B0400000000000000" pitchFamily="50" charset="-128"/>
              </a:rPr>
              <a:t>規制改革</a:t>
            </a:r>
          </a:p>
        </p:txBody>
      </p:sp>
      <p:sp>
        <p:nvSpPr>
          <p:cNvPr id="37" name="角丸四角形 36"/>
          <p:cNvSpPr/>
          <p:nvPr/>
        </p:nvSpPr>
        <p:spPr>
          <a:xfrm>
            <a:off x="1727578" y="6287976"/>
            <a:ext cx="1260000" cy="468000"/>
          </a:xfrm>
          <a:prstGeom prst="roundRect">
            <a:avLst/>
          </a:prstGeom>
          <a:solidFill>
            <a:schemeClr val="bg1">
              <a:lumMod val="85000"/>
            </a:schemeClr>
          </a:solidFill>
        </p:spPr>
        <p:style>
          <a:lnRef idx="2">
            <a:schemeClr val="dk1"/>
          </a:lnRef>
          <a:fillRef idx="1">
            <a:schemeClr val="lt1"/>
          </a:fillRef>
          <a:effectRef idx="0">
            <a:schemeClr val="dk1"/>
          </a:effectRef>
          <a:fontRef idx="minor">
            <a:schemeClr val="dk1"/>
          </a:fontRef>
        </p:style>
        <p:txBody>
          <a:bodyPr wrap="none" rtlCol="0" anchor="ctr"/>
          <a:lstStyle/>
          <a:p>
            <a:pPr algn="ctr"/>
            <a:r>
              <a:rPr kumimoji="1" lang="ja-JP" altLang="en-US" sz="1200" b="1" dirty="0">
                <a:solidFill>
                  <a:schemeClr val="tx1"/>
                </a:solidFill>
                <a:latin typeface="BIZ UDPゴシック" panose="020B0400000000000000" pitchFamily="50" charset="-128"/>
                <a:ea typeface="BIZ UDPゴシック" panose="020B0400000000000000" pitchFamily="50" charset="-128"/>
              </a:rPr>
              <a:t>国家プロジェクト</a:t>
            </a:r>
          </a:p>
        </p:txBody>
      </p:sp>
      <p:cxnSp>
        <p:nvCxnSpPr>
          <p:cNvPr id="50" name="直線コネクタ 49"/>
          <p:cNvCxnSpPr/>
          <p:nvPr/>
        </p:nvCxnSpPr>
        <p:spPr>
          <a:xfrm flipH="1">
            <a:off x="1555046" y="5970434"/>
            <a:ext cx="0" cy="57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1" name="正方形/長方形 50"/>
          <p:cNvSpPr/>
          <p:nvPr/>
        </p:nvSpPr>
        <p:spPr>
          <a:xfrm>
            <a:off x="3338109" y="5767663"/>
            <a:ext cx="1584000" cy="42308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b="1" dirty="0">
                <a:solidFill>
                  <a:schemeClr val="tx1"/>
                </a:solidFill>
                <a:latin typeface="BIZ UDPゴシック" panose="020B0400000000000000" pitchFamily="50" charset="-128"/>
                <a:ea typeface="BIZ UDPゴシック" panose="020B0400000000000000" pitchFamily="50" charset="-128"/>
              </a:rPr>
              <a:t>特区</a:t>
            </a:r>
          </a:p>
        </p:txBody>
      </p:sp>
      <p:sp>
        <p:nvSpPr>
          <p:cNvPr id="52" name="正方形/長方形 51"/>
          <p:cNvSpPr/>
          <p:nvPr/>
        </p:nvSpPr>
        <p:spPr>
          <a:xfrm>
            <a:off x="3342135" y="6310436"/>
            <a:ext cx="1584000" cy="42308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100" b="1" dirty="0">
                <a:solidFill>
                  <a:schemeClr val="tx1"/>
                </a:solidFill>
                <a:latin typeface="BIZ UDPゴシック" panose="020B0400000000000000" pitchFamily="50" charset="-128"/>
                <a:ea typeface="BIZ UDPゴシック" panose="020B0400000000000000" pitchFamily="50" charset="-128"/>
              </a:rPr>
              <a:t>大阪・関西万博</a:t>
            </a:r>
            <a:r>
              <a:rPr kumimoji="1" lang="ja-JP" altLang="en-US" sz="1100" b="1" dirty="0" smtClean="0">
                <a:solidFill>
                  <a:schemeClr val="tx1"/>
                </a:solidFill>
                <a:latin typeface="BIZ UDPゴシック" panose="020B0400000000000000" pitchFamily="50" charset="-128"/>
                <a:ea typeface="BIZ UDPゴシック" panose="020B0400000000000000" pitchFamily="50" charset="-128"/>
              </a:rPr>
              <a:t>開催</a:t>
            </a:r>
            <a:endParaRPr kumimoji="1" lang="ja-JP" altLang="en-US" sz="1100" b="1" dirty="0">
              <a:solidFill>
                <a:schemeClr val="tx1"/>
              </a:solidFill>
              <a:latin typeface="BIZ UDPゴシック" panose="020B0400000000000000" pitchFamily="50" charset="-128"/>
              <a:ea typeface="BIZ UDPゴシック" panose="020B0400000000000000" pitchFamily="50" charset="-128"/>
            </a:endParaRPr>
          </a:p>
        </p:txBody>
      </p:sp>
      <p:sp>
        <p:nvSpPr>
          <p:cNvPr id="53" name="テキスト ボックス 52"/>
          <p:cNvSpPr txBox="1"/>
          <p:nvPr/>
        </p:nvSpPr>
        <p:spPr>
          <a:xfrm>
            <a:off x="4923573" y="5184000"/>
            <a:ext cx="3130985" cy="461665"/>
          </a:xfrm>
          <a:prstGeom prst="rect">
            <a:avLst/>
          </a:prstGeom>
          <a:noFill/>
        </p:spPr>
        <p:txBody>
          <a:bodyPr wrap="none" rtlCol="0">
            <a:spAutoFit/>
          </a:bodyPr>
          <a:lstStyle/>
          <a:p>
            <a:r>
              <a:rPr lang="ja-JP" altLang="en-US" sz="1200" dirty="0">
                <a:latin typeface="BIZ UDPゴシック" panose="020B0400000000000000" pitchFamily="50" charset="-128"/>
                <a:ea typeface="BIZ UDPゴシック" panose="020B0400000000000000" pitchFamily="50" charset="-128"/>
              </a:rPr>
              <a:t>■　</a:t>
            </a:r>
            <a:r>
              <a:rPr lang="ja-JP" altLang="en-US" sz="1200" dirty="0" smtClean="0">
                <a:latin typeface="BIZ UDPゴシック" panose="020B0400000000000000" pitchFamily="50" charset="-128"/>
                <a:ea typeface="BIZ UDPゴシック" panose="020B0400000000000000" pitchFamily="50" charset="-128"/>
              </a:rPr>
              <a:t>大阪市６０件（１０年</a:t>
            </a:r>
            <a:r>
              <a:rPr lang="ja-JP" altLang="en-US" sz="1200" dirty="0">
                <a:latin typeface="BIZ UDPゴシック" panose="020B0400000000000000" pitchFamily="50" charset="-128"/>
                <a:ea typeface="BIZ UDPゴシック" panose="020B0400000000000000" pitchFamily="50" charset="-128"/>
              </a:rPr>
              <a:t>累計</a:t>
            </a:r>
            <a:r>
              <a:rPr lang="ja-JP" altLang="en-US" sz="1200" dirty="0" smtClean="0">
                <a:latin typeface="BIZ UDPゴシック" panose="020B0400000000000000" pitchFamily="50" charset="-128"/>
                <a:ea typeface="BIZ UDPゴシック" panose="020B0400000000000000" pitchFamily="50" charset="-128"/>
              </a:rPr>
              <a:t>）</a:t>
            </a:r>
            <a:r>
              <a:rPr lang="en-US" altLang="ja-JP" sz="1200" dirty="0" smtClean="0">
                <a:latin typeface="BIZ UDPゴシック" panose="020B0400000000000000" pitchFamily="50" charset="-128"/>
                <a:ea typeface="BIZ UDPゴシック" panose="020B0400000000000000" pitchFamily="50" charset="-128"/>
              </a:rPr>
              <a:t>【</a:t>
            </a:r>
            <a:r>
              <a:rPr lang="ja-JP" altLang="en-US" sz="1200" dirty="0">
                <a:latin typeface="BIZ UDPゴシック" panose="020B0400000000000000" pitchFamily="50" charset="-128"/>
                <a:ea typeface="BIZ UDPゴシック" panose="020B0400000000000000" pitchFamily="50" charset="-128"/>
              </a:rPr>
              <a:t>積極的</a:t>
            </a:r>
            <a:r>
              <a:rPr lang="en-US" altLang="ja-JP" sz="1200" dirty="0">
                <a:latin typeface="BIZ UDPゴシック" panose="020B0400000000000000" pitchFamily="50" charset="-128"/>
                <a:ea typeface="BIZ UDPゴシック" panose="020B0400000000000000" pitchFamily="50" charset="-128"/>
              </a:rPr>
              <a:t>】</a:t>
            </a:r>
          </a:p>
          <a:p>
            <a:r>
              <a:rPr kumimoji="1" lang="ja-JP" altLang="en-US" sz="1200" dirty="0">
                <a:latin typeface="BIZ UDPゴシック" panose="020B0400000000000000" pitchFamily="50" charset="-128"/>
                <a:ea typeface="BIZ UDPゴシック" panose="020B0400000000000000" pitchFamily="50" charset="-128"/>
              </a:rPr>
              <a:t>□　</a:t>
            </a:r>
            <a:r>
              <a:rPr kumimoji="1" lang="ja-JP" altLang="en-US" sz="1200" dirty="0" smtClean="0">
                <a:latin typeface="BIZ UDPゴシック" panose="020B0400000000000000" pitchFamily="50" charset="-128"/>
                <a:ea typeface="BIZ UDPゴシック" panose="020B0400000000000000" pitchFamily="50" charset="-128"/>
              </a:rPr>
              <a:t>大阪府５２件</a:t>
            </a:r>
            <a:r>
              <a:rPr kumimoji="1" lang="ja-JP" altLang="en-US" sz="1200" dirty="0">
                <a:latin typeface="BIZ UDPゴシック" panose="020B0400000000000000" pitchFamily="50" charset="-128"/>
                <a:ea typeface="BIZ UDPゴシック" panose="020B0400000000000000" pitchFamily="50" charset="-128"/>
              </a:rPr>
              <a:t>（</a:t>
            </a:r>
            <a:r>
              <a:rPr lang="en-US" altLang="ja-JP" sz="1200" dirty="0" smtClean="0">
                <a:latin typeface="BIZ UDPゴシック" panose="020B0400000000000000" pitchFamily="50" charset="-128"/>
                <a:ea typeface="BIZ UDPゴシック" panose="020B0400000000000000" pitchFamily="50" charset="-128"/>
              </a:rPr>
              <a:t>2017</a:t>
            </a:r>
            <a:r>
              <a:rPr lang="ja-JP" altLang="en-US" sz="1200" dirty="0" smtClean="0">
                <a:latin typeface="BIZ UDPゴシック" panose="020B0400000000000000" pitchFamily="50" charset="-128"/>
                <a:ea typeface="BIZ UDPゴシック" panose="020B0400000000000000" pitchFamily="50" charset="-128"/>
              </a:rPr>
              <a:t>～２１年）</a:t>
            </a:r>
            <a:r>
              <a:rPr lang="en-US" altLang="ja-JP" sz="1200" dirty="0" smtClean="0">
                <a:latin typeface="BIZ UDPゴシック" panose="020B0400000000000000" pitchFamily="50" charset="-128"/>
                <a:ea typeface="BIZ UDPゴシック" panose="020B0400000000000000" pitchFamily="50" charset="-128"/>
              </a:rPr>
              <a:t>【</a:t>
            </a:r>
            <a:r>
              <a:rPr lang="ja-JP" altLang="en-US" sz="1200" dirty="0">
                <a:latin typeface="BIZ UDPゴシック" panose="020B0400000000000000" pitchFamily="50" charset="-128"/>
                <a:ea typeface="BIZ UDPゴシック" panose="020B0400000000000000" pitchFamily="50" charset="-128"/>
              </a:rPr>
              <a:t>積極的</a:t>
            </a:r>
            <a:r>
              <a:rPr lang="en-US" altLang="ja-JP" sz="1200" dirty="0">
                <a:latin typeface="BIZ UDPゴシック" panose="020B0400000000000000" pitchFamily="50" charset="-128"/>
                <a:ea typeface="BIZ UDPゴシック" panose="020B0400000000000000" pitchFamily="50" charset="-128"/>
              </a:rPr>
              <a:t>】</a:t>
            </a:r>
            <a:endParaRPr kumimoji="1" lang="en-US" altLang="ja-JP" sz="1200" dirty="0">
              <a:latin typeface="BIZ UDPゴシック" panose="020B0400000000000000" pitchFamily="50" charset="-128"/>
              <a:ea typeface="BIZ UDPゴシック" panose="020B0400000000000000" pitchFamily="50" charset="-128"/>
            </a:endParaRPr>
          </a:p>
        </p:txBody>
      </p:sp>
      <p:sp>
        <p:nvSpPr>
          <p:cNvPr id="54" name="テキスト ボックス 53"/>
          <p:cNvSpPr txBox="1"/>
          <p:nvPr/>
        </p:nvSpPr>
        <p:spPr>
          <a:xfrm>
            <a:off x="4923572" y="5780154"/>
            <a:ext cx="4220428" cy="461665"/>
          </a:xfrm>
          <a:prstGeom prst="rect">
            <a:avLst/>
          </a:prstGeom>
          <a:noFill/>
        </p:spPr>
        <p:txBody>
          <a:bodyPr wrap="square" rtlCol="0">
            <a:spAutoFit/>
          </a:bodyPr>
          <a:lstStyle/>
          <a:p>
            <a:r>
              <a:rPr lang="ja-JP" altLang="en-US" sz="1200" dirty="0">
                <a:latin typeface="BIZ UDPゴシック" panose="020B0400000000000000" pitchFamily="50" charset="-128"/>
                <a:ea typeface="BIZ UDPゴシック" panose="020B0400000000000000" pitchFamily="50" charset="-128"/>
              </a:rPr>
              <a:t>□　</a:t>
            </a:r>
            <a:r>
              <a:rPr lang="en-US" altLang="ja-JP" sz="1200" dirty="0">
                <a:latin typeface="BIZ UDPゴシック" panose="020B0400000000000000" pitchFamily="50" charset="-128"/>
                <a:ea typeface="BIZ UDPゴシック" panose="020B0400000000000000" pitchFamily="50" charset="-128"/>
              </a:rPr>
              <a:t>『</a:t>
            </a:r>
            <a:r>
              <a:rPr lang="ja-JP" altLang="en-US" sz="1200" dirty="0">
                <a:latin typeface="BIZ UDPゴシック" panose="020B0400000000000000" pitchFamily="50" charset="-128"/>
                <a:ea typeface="BIZ UDPゴシック" panose="020B0400000000000000" pitchFamily="50" charset="-128"/>
              </a:rPr>
              <a:t>国際戦略総合特区</a:t>
            </a:r>
            <a:r>
              <a:rPr lang="en-US" altLang="ja-JP" sz="1200" dirty="0">
                <a:latin typeface="BIZ UDPゴシック" panose="020B0400000000000000" pitchFamily="50" charset="-128"/>
                <a:ea typeface="BIZ UDPゴシック" panose="020B0400000000000000" pitchFamily="50" charset="-128"/>
              </a:rPr>
              <a:t>』</a:t>
            </a:r>
            <a:r>
              <a:rPr lang="ja-JP" altLang="en-US" sz="1200" dirty="0">
                <a:latin typeface="BIZ UDPゴシック" panose="020B0400000000000000" pitchFamily="50" charset="-128"/>
                <a:ea typeface="BIZ UDPゴシック" panose="020B0400000000000000" pitchFamily="50" charset="-128"/>
              </a:rPr>
              <a:t>全国最多の</a:t>
            </a:r>
            <a:r>
              <a:rPr lang="en-US" altLang="ja-JP" sz="1200" dirty="0">
                <a:latin typeface="BIZ UDPゴシック" panose="020B0400000000000000" pitchFamily="50" charset="-128"/>
                <a:ea typeface="BIZ UDPゴシック" panose="020B0400000000000000" pitchFamily="50" charset="-128"/>
              </a:rPr>
              <a:t>51</a:t>
            </a:r>
            <a:r>
              <a:rPr lang="ja-JP" altLang="en-US" sz="1200" dirty="0">
                <a:latin typeface="BIZ UDPゴシック" panose="020B0400000000000000" pitchFamily="50" charset="-128"/>
                <a:ea typeface="BIZ UDPゴシック" panose="020B0400000000000000" pitchFamily="50" charset="-128"/>
              </a:rPr>
              <a:t>プロジェクト</a:t>
            </a:r>
            <a:r>
              <a:rPr lang="en-US" altLang="ja-JP" sz="1200" dirty="0">
                <a:latin typeface="BIZ UDPゴシック" panose="020B0400000000000000" pitchFamily="50" charset="-128"/>
                <a:ea typeface="BIZ UDPゴシック" panose="020B0400000000000000" pitchFamily="50" charset="-128"/>
              </a:rPr>
              <a:t>【</a:t>
            </a:r>
            <a:r>
              <a:rPr lang="ja-JP" altLang="en-US" sz="1200" dirty="0">
                <a:latin typeface="BIZ UDPゴシック" panose="020B0400000000000000" pitchFamily="50" charset="-128"/>
                <a:ea typeface="BIZ UDPゴシック" panose="020B0400000000000000" pitchFamily="50" charset="-128"/>
              </a:rPr>
              <a:t>積極的</a:t>
            </a:r>
            <a:r>
              <a:rPr lang="en-US" altLang="ja-JP" sz="1200" dirty="0">
                <a:latin typeface="BIZ UDPゴシック" panose="020B0400000000000000" pitchFamily="50" charset="-128"/>
                <a:ea typeface="BIZ UDPゴシック" panose="020B0400000000000000" pitchFamily="50" charset="-128"/>
              </a:rPr>
              <a:t>】</a:t>
            </a:r>
          </a:p>
          <a:p>
            <a:r>
              <a:rPr lang="ja-JP" altLang="en-US" sz="1200" dirty="0">
                <a:latin typeface="BIZ UDPゴシック" panose="020B0400000000000000" pitchFamily="50" charset="-128"/>
                <a:ea typeface="BIZ UDPゴシック" panose="020B0400000000000000" pitchFamily="50" charset="-128"/>
              </a:rPr>
              <a:t>★</a:t>
            </a:r>
            <a:r>
              <a:rPr kumimoji="1" lang="ja-JP" altLang="en-US" sz="1200" dirty="0">
                <a:latin typeface="BIZ UDPゴシック" panose="020B0400000000000000" pitchFamily="50" charset="-128"/>
                <a:ea typeface="BIZ UDPゴシック" panose="020B0400000000000000" pitchFamily="50" charset="-128"/>
              </a:rPr>
              <a:t>　</a:t>
            </a:r>
            <a:r>
              <a:rPr kumimoji="1" lang="en-US" altLang="ja-JP" sz="1200" u="sng" dirty="0">
                <a:latin typeface="BIZ UDPゴシック" panose="020B0400000000000000" pitchFamily="50" charset="-128"/>
                <a:ea typeface="BIZ UDPゴシック" panose="020B0400000000000000" pitchFamily="50" charset="-128"/>
              </a:rPr>
              <a:t>『</a:t>
            </a:r>
            <a:r>
              <a:rPr kumimoji="1" lang="ja-JP" altLang="en-US" sz="1200" u="sng" dirty="0">
                <a:latin typeface="BIZ UDPゴシック" panose="020B0400000000000000" pitchFamily="50" charset="-128"/>
                <a:ea typeface="BIZ UDPゴシック" panose="020B0400000000000000" pitchFamily="50" charset="-128"/>
              </a:rPr>
              <a:t>スーパーシティ型国家戦略特区</a:t>
            </a:r>
            <a:r>
              <a:rPr kumimoji="1" lang="en-US" altLang="ja-JP" sz="1200" u="sng" dirty="0">
                <a:latin typeface="BIZ UDPゴシック" panose="020B0400000000000000" pitchFamily="50" charset="-128"/>
                <a:ea typeface="BIZ UDPゴシック" panose="020B0400000000000000" pitchFamily="50" charset="-128"/>
              </a:rPr>
              <a:t>』</a:t>
            </a:r>
            <a:r>
              <a:rPr kumimoji="1" lang="ja-JP" altLang="en-US" sz="1200" u="sng" dirty="0">
                <a:latin typeface="BIZ UDPゴシック" panose="020B0400000000000000" pitchFamily="50" charset="-128"/>
                <a:ea typeface="BIZ UDPゴシック" panose="020B0400000000000000" pitchFamily="50" charset="-128"/>
              </a:rPr>
              <a:t>　</a:t>
            </a:r>
            <a:r>
              <a:rPr kumimoji="1" lang="en-US" altLang="ja-JP" sz="1200" u="sng" dirty="0">
                <a:latin typeface="BIZ UDPゴシック" panose="020B0400000000000000" pitchFamily="50" charset="-128"/>
                <a:ea typeface="BIZ UDPゴシック" panose="020B0400000000000000" pitchFamily="50" charset="-128"/>
              </a:rPr>
              <a:t>【</a:t>
            </a:r>
            <a:r>
              <a:rPr kumimoji="1" lang="ja-JP" altLang="en-US" sz="1200" u="sng" dirty="0">
                <a:latin typeface="BIZ UDPゴシック" panose="020B0400000000000000" pitchFamily="50" charset="-128"/>
                <a:ea typeface="BIZ UDPゴシック" panose="020B0400000000000000" pitchFamily="50" charset="-128"/>
              </a:rPr>
              <a:t>全国初</a:t>
            </a:r>
            <a:r>
              <a:rPr kumimoji="1" lang="en-US" altLang="ja-JP" sz="1200" u="sng" dirty="0">
                <a:latin typeface="BIZ UDPゴシック" panose="020B0400000000000000" pitchFamily="50" charset="-128"/>
                <a:ea typeface="BIZ UDPゴシック" panose="020B0400000000000000" pitchFamily="50" charset="-128"/>
              </a:rPr>
              <a:t>】</a:t>
            </a:r>
            <a:r>
              <a:rPr lang="ja-JP" altLang="en-US" sz="1200" u="sng" dirty="0">
                <a:latin typeface="BIZ UDPゴシック" panose="020B0400000000000000" pitchFamily="50" charset="-128"/>
                <a:ea typeface="BIZ UDPゴシック" panose="020B0400000000000000" pitchFamily="50" charset="-128"/>
              </a:rPr>
              <a:t> ［</a:t>
            </a:r>
            <a:r>
              <a:rPr lang="en-US" altLang="ja-JP" sz="1200" u="sng" dirty="0">
                <a:latin typeface="BIZ UDPゴシック" panose="020B0400000000000000" pitchFamily="50" charset="-128"/>
                <a:ea typeface="BIZ UDPゴシック" panose="020B0400000000000000" pitchFamily="50" charset="-128"/>
              </a:rPr>
              <a:t>2022</a:t>
            </a:r>
            <a:r>
              <a:rPr lang="ja-JP" altLang="en-US" sz="1200" u="sng" dirty="0">
                <a:latin typeface="BIZ UDPゴシック" panose="020B0400000000000000" pitchFamily="50" charset="-128"/>
                <a:ea typeface="BIZ UDPゴシック" panose="020B0400000000000000" pitchFamily="50" charset="-128"/>
              </a:rPr>
              <a:t>年］</a:t>
            </a:r>
            <a:endParaRPr kumimoji="1" lang="en-US" altLang="ja-JP" sz="1200" u="sng" dirty="0">
              <a:latin typeface="BIZ UDPゴシック" panose="020B0400000000000000" pitchFamily="50" charset="-128"/>
              <a:ea typeface="BIZ UDPゴシック" panose="020B0400000000000000" pitchFamily="50" charset="-128"/>
            </a:endParaRPr>
          </a:p>
        </p:txBody>
      </p:sp>
      <p:sp>
        <p:nvSpPr>
          <p:cNvPr id="56" name="テキスト ボックス 55"/>
          <p:cNvSpPr txBox="1"/>
          <p:nvPr/>
        </p:nvSpPr>
        <p:spPr>
          <a:xfrm>
            <a:off x="4923573" y="6401477"/>
            <a:ext cx="4107215" cy="276999"/>
          </a:xfrm>
          <a:prstGeom prst="rect">
            <a:avLst/>
          </a:prstGeom>
          <a:noFill/>
        </p:spPr>
        <p:txBody>
          <a:bodyPr wrap="none" rtlCol="0">
            <a:spAutoFit/>
          </a:bodyPr>
          <a:lstStyle/>
          <a:p>
            <a:r>
              <a:rPr lang="ja-JP" altLang="en-US" sz="1200" dirty="0">
                <a:latin typeface="BIZ UDPゴシック" panose="020B0400000000000000" pitchFamily="50" charset="-128"/>
                <a:ea typeface="BIZ UDPゴシック" panose="020B0400000000000000" pitchFamily="50" charset="-128"/>
              </a:rPr>
              <a:t>★　国、府市、経済界と連携した誘致・開催</a:t>
            </a:r>
            <a:r>
              <a:rPr lang="ja-JP" altLang="en-US" sz="1200" dirty="0" smtClean="0">
                <a:latin typeface="BIZ UDPゴシック" panose="020B0400000000000000" pitchFamily="50" charset="-128"/>
                <a:ea typeface="BIZ UDPゴシック" panose="020B0400000000000000" pitchFamily="50" charset="-128"/>
              </a:rPr>
              <a:t>準備</a:t>
            </a:r>
            <a:r>
              <a:rPr lang="en-US" altLang="ja-JP" sz="1200" dirty="0" smtClean="0">
                <a:latin typeface="BIZ UDPゴシック" panose="020B0400000000000000" pitchFamily="50" charset="-128"/>
                <a:ea typeface="BIZ UDPゴシック" panose="020B0400000000000000" pitchFamily="50" charset="-128"/>
              </a:rPr>
              <a:t>【</a:t>
            </a:r>
            <a:r>
              <a:rPr lang="ja-JP" altLang="en-US" sz="1200" dirty="0">
                <a:latin typeface="BIZ UDPゴシック" panose="020B0400000000000000" pitchFamily="50" charset="-128"/>
                <a:ea typeface="BIZ UDPゴシック" panose="020B0400000000000000" pitchFamily="50" charset="-128"/>
              </a:rPr>
              <a:t>積極的</a:t>
            </a:r>
            <a:r>
              <a:rPr lang="en-US" altLang="ja-JP" sz="1200" dirty="0">
                <a:latin typeface="BIZ UDPゴシック" panose="020B0400000000000000" pitchFamily="50" charset="-128"/>
                <a:ea typeface="BIZ UDPゴシック" panose="020B0400000000000000" pitchFamily="50" charset="-128"/>
              </a:rPr>
              <a:t>】 </a:t>
            </a:r>
            <a:endParaRPr kumimoji="1" lang="en-US" altLang="ja-JP" sz="1200" dirty="0">
              <a:latin typeface="BIZ UDPゴシック" panose="020B0400000000000000" pitchFamily="50" charset="-128"/>
              <a:ea typeface="BIZ UDPゴシック" panose="020B0400000000000000" pitchFamily="50" charset="-128"/>
            </a:endParaRPr>
          </a:p>
        </p:txBody>
      </p:sp>
      <p:sp>
        <p:nvSpPr>
          <p:cNvPr id="57" name="テキスト ボックス 56"/>
          <p:cNvSpPr txBox="1"/>
          <p:nvPr/>
        </p:nvSpPr>
        <p:spPr>
          <a:xfrm>
            <a:off x="5796000" y="900000"/>
            <a:ext cx="2390398" cy="276999"/>
          </a:xfrm>
          <a:prstGeom prst="rect">
            <a:avLst/>
          </a:prstGeom>
          <a:noFill/>
        </p:spPr>
        <p:txBody>
          <a:bodyPr wrap="none" rtlCol="0">
            <a:spAutoFit/>
          </a:bodyPr>
          <a:lstStyle/>
          <a:p>
            <a:r>
              <a:rPr kumimoji="1" lang="ja-JP" altLang="en-US" sz="1200" dirty="0">
                <a:latin typeface="BIZ UDPゴシック" panose="020B0400000000000000" pitchFamily="50" charset="-128"/>
                <a:ea typeface="BIZ UDPゴシック" panose="020B0400000000000000" pitchFamily="50" charset="-128"/>
              </a:rPr>
              <a:t>□大阪府　■大阪市　★府市連携</a:t>
            </a:r>
          </a:p>
        </p:txBody>
      </p:sp>
      <p:sp>
        <p:nvSpPr>
          <p:cNvPr id="8" name="角丸四角形 7"/>
          <p:cNvSpPr/>
          <p:nvPr/>
        </p:nvSpPr>
        <p:spPr>
          <a:xfrm>
            <a:off x="71311" y="1244972"/>
            <a:ext cx="1337480" cy="499540"/>
          </a:xfrm>
          <a:prstGeom prst="roundRect">
            <a:avLst/>
          </a:prstGeom>
          <a:solidFill>
            <a:schemeClr val="tx1">
              <a:lumMod val="75000"/>
              <a:lumOff val="25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b="1" dirty="0">
                <a:solidFill>
                  <a:schemeClr val="bg1"/>
                </a:solidFill>
                <a:latin typeface="BIZ UDPゴシック" panose="020B0400000000000000" pitchFamily="50" charset="-128"/>
                <a:ea typeface="BIZ UDPゴシック" panose="020B0400000000000000" pitchFamily="50" charset="-128"/>
              </a:rPr>
              <a:t>民との連携</a:t>
            </a:r>
          </a:p>
        </p:txBody>
      </p:sp>
      <p:sp>
        <p:nvSpPr>
          <p:cNvPr id="35" name="角丸四角形 34"/>
          <p:cNvSpPr/>
          <p:nvPr/>
        </p:nvSpPr>
        <p:spPr>
          <a:xfrm>
            <a:off x="71311" y="5727203"/>
            <a:ext cx="1337480" cy="504000"/>
          </a:xfrm>
          <a:prstGeom prst="roundRect">
            <a:avLst/>
          </a:prstGeom>
          <a:solidFill>
            <a:schemeClr val="tx1">
              <a:lumMod val="75000"/>
              <a:lumOff val="25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600" b="1" dirty="0">
                <a:solidFill>
                  <a:schemeClr val="bg1"/>
                </a:solidFill>
                <a:latin typeface="BIZ UDPゴシック" panose="020B0400000000000000" pitchFamily="50" charset="-128"/>
                <a:ea typeface="BIZ UDPゴシック" panose="020B0400000000000000" pitchFamily="50" charset="-128"/>
              </a:rPr>
              <a:t>国</a:t>
            </a:r>
            <a:r>
              <a:rPr kumimoji="1" lang="ja-JP" altLang="en-US" sz="1600" b="1" dirty="0">
                <a:solidFill>
                  <a:schemeClr val="bg1"/>
                </a:solidFill>
                <a:latin typeface="BIZ UDPゴシック" panose="020B0400000000000000" pitchFamily="50" charset="-128"/>
                <a:ea typeface="BIZ UDPゴシック" panose="020B0400000000000000" pitchFamily="50" charset="-128"/>
              </a:rPr>
              <a:t>との連携</a:t>
            </a:r>
          </a:p>
        </p:txBody>
      </p:sp>
      <p:sp>
        <p:nvSpPr>
          <p:cNvPr id="58" name="テキスト ボックス 57"/>
          <p:cNvSpPr txBox="1"/>
          <p:nvPr/>
        </p:nvSpPr>
        <p:spPr>
          <a:xfrm>
            <a:off x="360000" y="72000"/>
            <a:ext cx="8676000" cy="432000"/>
          </a:xfrm>
          <a:prstGeom prst="rect">
            <a:avLst/>
          </a:prstGeom>
          <a:noFill/>
        </p:spPr>
        <p:txBody>
          <a:bodyPr wrap="none" lIns="36000" tIns="36000" rIns="36000" bIns="36000" rtlCol="0">
            <a:noAutofit/>
          </a:bodyPr>
          <a:lstStyle/>
          <a:p>
            <a:r>
              <a:rPr lang="ja-JP" altLang="en-US" sz="2400" dirty="0" smtClean="0">
                <a:latin typeface="BIZ UDPゴシック" panose="020B0400000000000000" pitchFamily="50" charset="-128"/>
                <a:ea typeface="BIZ UDPゴシック" panose="020B0400000000000000" pitchFamily="50" charset="-128"/>
              </a:rPr>
              <a:t>３．</a:t>
            </a:r>
            <a:r>
              <a:rPr lang="ja-JP" altLang="en-US" sz="2400" dirty="0">
                <a:latin typeface="BIZ UDPゴシック" panose="020B0400000000000000" pitchFamily="50" charset="-128"/>
                <a:ea typeface="BIZ UDPゴシック" panose="020B0400000000000000" pitchFamily="50" charset="-128"/>
              </a:rPr>
              <a:t>改革</a:t>
            </a:r>
            <a:r>
              <a:rPr lang="ja-JP" altLang="en-US" sz="2400" dirty="0" smtClean="0">
                <a:latin typeface="BIZ UDPゴシック" panose="020B0400000000000000" pitchFamily="50" charset="-128"/>
                <a:ea typeface="BIZ UDPゴシック" panose="020B0400000000000000" pitchFamily="50" charset="-128"/>
              </a:rPr>
              <a:t>の手法の刷新　</a:t>
            </a:r>
            <a:r>
              <a:rPr lang="ja-JP" altLang="en-US" sz="2800" dirty="0">
                <a:latin typeface="BIZ UDPゴシック" panose="020B0400000000000000" pitchFamily="50" charset="-128"/>
                <a:ea typeface="BIZ UDPゴシック" panose="020B0400000000000000" pitchFamily="50" charset="-128"/>
                <a:cs typeface="メイリオ" panose="020B0604030504040204" pitchFamily="50" charset="-128"/>
              </a:rPr>
              <a:t> </a:t>
            </a:r>
            <a:r>
              <a:rPr lang="ja-JP" altLang="en-US" sz="2000" dirty="0" smtClean="0">
                <a:latin typeface="BIZ UDPゴシック" panose="020B0400000000000000" pitchFamily="50" charset="-128"/>
                <a:ea typeface="BIZ UDPゴシック" panose="020B0400000000000000" pitchFamily="50" charset="-128"/>
                <a:cs typeface="メイリオ" panose="020B0604030504040204" pitchFamily="50" charset="-128"/>
              </a:rPr>
              <a:t>～“</a:t>
            </a:r>
            <a:r>
              <a:rPr lang="en-US" altLang="ja-JP" sz="2000" dirty="0" smtClean="0">
                <a:latin typeface="BIZ UDPゴシック" panose="020B0400000000000000" pitchFamily="50" charset="-128"/>
                <a:ea typeface="BIZ UDPゴシック" panose="020B0400000000000000" pitchFamily="50" charset="-128"/>
                <a:cs typeface="メイリオ" panose="020B0604030504040204" pitchFamily="50" charset="-128"/>
              </a:rPr>
              <a:t>HOW</a:t>
            </a:r>
            <a:r>
              <a:rPr lang="ja-JP" altLang="en-US" sz="2000" dirty="0" smtClean="0">
                <a:latin typeface="BIZ UDPゴシック" panose="020B0400000000000000" pitchFamily="50" charset="-128"/>
                <a:ea typeface="BIZ UDPゴシック" panose="020B0400000000000000" pitchFamily="50" charset="-128"/>
                <a:cs typeface="メイリオ" panose="020B0604030504040204" pitchFamily="50" charset="-128"/>
              </a:rPr>
              <a:t>”　あらゆる手法を駆使した改革の実現</a:t>
            </a:r>
            <a:endParaRPr lang="en-US" altLang="ja-JP" sz="2000" dirty="0">
              <a:latin typeface="BIZ UDPゴシック" panose="020B0400000000000000" pitchFamily="50" charset="-128"/>
              <a:ea typeface="BIZ UDPゴシック" panose="020B0400000000000000" pitchFamily="50" charset="-128"/>
            </a:endParaRPr>
          </a:p>
        </p:txBody>
      </p:sp>
      <p:sp>
        <p:nvSpPr>
          <p:cNvPr id="59" name="スライド番号プレースホルダー 3"/>
          <p:cNvSpPr txBox="1">
            <a:spLocks/>
          </p:cNvSpPr>
          <p:nvPr/>
        </p:nvSpPr>
        <p:spPr>
          <a:xfrm>
            <a:off x="8640000" y="6552000"/>
            <a:ext cx="432000" cy="288000"/>
          </a:xfrm>
          <a:prstGeom prst="rect">
            <a:avLst/>
          </a:prstGeom>
        </p:spPr>
        <p:txBody>
          <a:bodyPr vert="horz" lIns="36000" tIns="36000" rIns="36000" bIns="36000" rtlCol="0" anchor="ctr"/>
          <a:lstStyle>
            <a:defPPr>
              <a:defRPr lang="ja-JP"/>
            </a:defPPr>
            <a:lvl1pPr marL="0" algn="r" defTabSz="914400" rtl="0" eaLnBrk="1" latinLnBrk="0" hangingPunct="1">
              <a:defRPr kumimoji="1" sz="14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138CA411-231B-42B9-AF63-97A64194AA60}" type="slidenum">
              <a:rPr lang="ja-JP" altLang="en-US" smtClean="0"/>
              <a:pPr/>
              <a:t>55</a:t>
            </a:fld>
            <a:endParaRPr lang="ja-JP" altLang="en-US" dirty="0"/>
          </a:p>
        </p:txBody>
      </p:sp>
      <p:sp>
        <p:nvSpPr>
          <p:cNvPr id="55" name="正方形/長方形 54"/>
          <p:cNvSpPr/>
          <p:nvPr/>
        </p:nvSpPr>
        <p:spPr>
          <a:xfrm>
            <a:off x="7380000" y="1152000"/>
            <a:ext cx="1656000" cy="180000"/>
          </a:xfrm>
          <a:prstGeom prst="rect">
            <a:avLst/>
          </a:prstGeom>
          <a:noFill/>
          <a:ln w="6350">
            <a:noFill/>
            <a:prstDash val="sysDash"/>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t"/>
          <a:lstStyle/>
          <a:p>
            <a:pPr marL="85725" indent="-85725">
              <a:lnSpc>
                <a:spcPts val="900"/>
              </a:lnSpc>
            </a:pPr>
            <a:r>
              <a:rPr lang="ja-JP" altLang="en-US" sz="900" dirty="0">
                <a:solidFill>
                  <a:schemeClr val="tx1"/>
                </a:solidFill>
              </a:rPr>
              <a:t>　</a:t>
            </a:r>
            <a:r>
              <a:rPr lang="en-US" altLang="ja-JP" sz="900" dirty="0" smtClean="0">
                <a:solidFill>
                  <a:schemeClr val="tx1"/>
                </a:solidFill>
              </a:rPr>
              <a:t>※</a:t>
            </a:r>
            <a:r>
              <a:rPr lang="ja-JP" altLang="en-US" sz="900" dirty="0" smtClean="0">
                <a:solidFill>
                  <a:schemeClr val="tx1"/>
                </a:solidFill>
              </a:rPr>
              <a:t>下線は前回からの追加項目</a:t>
            </a:r>
            <a:endParaRPr lang="ja-JP" altLang="en-US" sz="900" dirty="0">
              <a:solidFill>
                <a:schemeClr val="tx1"/>
              </a:solidFill>
            </a:endParaRPr>
          </a:p>
        </p:txBody>
      </p:sp>
    </p:spTree>
    <p:extLst>
      <p:ext uri="{BB962C8B-B14F-4D97-AF65-F5344CB8AC3E}">
        <p14:creationId xmlns:p14="http://schemas.microsoft.com/office/powerpoint/2010/main" val="182813248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0" name="直線コネクタ 29"/>
          <p:cNvCxnSpPr/>
          <p:nvPr/>
        </p:nvCxnSpPr>
        <p:spPr>
          <a:xfrm>
            <a:off x="216000" y="576000"/>
            <a:ext cx="8676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2" name="テキスト ボックス 31"/>
          <p:cNvSpPr txBox="1"/>
          <p:nvPr/>
        </p:nvSpPr>
        <p:spPr>
          <a:xfrm>
            <a:off x="216000" y="571931"/>
            <a:ext cx="8748000" cy="720000"/>
          </a:xfrm>
          <a:prstGeom prst="rect">
            <a:avLst/>
          </a:prstGeom>
          <a:noFill/>
        </p:spPr>
        <p:txBody>
          <a:bodyPr wrap="square" lIns="36000" tIns="36000" rIns="36000" bIns="36000" rtlCol="0">
            <a:noAutofit/>
          </a:bodyPr>
          <a:lstStyle/>
          <a:p>
            <a:pPr marL="285750" indent="-285750">
              <a:buFont typeface="Arial" panose="020B0604020202020204" pitchFamily="34" charset="0"/>
              <a:buChar char="•"/>
            </a:pPr>
            <a:r>
              <a:rPr lang="ja-JP" altLang="en-US" sz="1400" dirty="0">
                <a:latin typeface="BIZ UDゴシック" panose="020B0400000000000000" pitchFamily="49" charset="-128"/>
                <a:ea typeface="BIZ UDゴシック" panose="020B0400000000000000" pitchFamily="49" charset="-128"/>
              </a:rPr>
              <a:t>府市の戦略一元化は、「</a:t>
            </a:r>
            <a:r>
              <a:rPr lang="ja-JP" altLang="en-US" sz="1400" b="1" dirty="0">
                <a:latin typeface="BIZ UDゴシック" panose="020B0400000000000000" pitchFamily="49" charset="-128"/>
                <a:ea typeface="BIZ UDゴシック" panose="020B0400000000000000" pitchFamily="49" charset="-128"/>
              </a:rPr>
              <a:t>一体的な行政運営の推進</a:t>
            </a:r>
            <a:r>
              <a:rPr lang="ja-JP" altLang="en-US" sz="1400" dirty="0">
                <a:latin typeface="BIZ UDゴシック" panose="020B0400000000000000" pitchFamily="49" charset="-128"/>
                <a:ea typeface="BIZ UDゴシック" panose="020B0400000000000000" pitchFamily="49" charset="-128"/>
              </a:rPr>
              <a:t>」に深化。</a:t>
            </a:r>
            <a:endParaRPr lang="en-US" altLang="ja-JP" sz="1400" dirty="0">
              <a:latin typeface="BIZ UDゴシック" panose="020B0400000000000000" pitchFamily="49" charset="-128"/>
              <a:ea typeface="BIZ UDゴシック" panose="020B0400000000000000" pitchFamily="49" charset="-128"/>
            </a:endParaRPr>
          </a:p>
          <a:p>
            <a:pPr marL="285750" indent="-285750">
              <a:buFont typeface="Arial" panose="020B0604020202020204" pitchFamily="34" charset="0"/>
              <a:buChar char="•"/>
            </a:pPr>
            <a:r>
              <a:rPr lang="ja-JP" altLang="en-US" sz="1400" dirty="0">
                <a:latin typeface="BIZ UDゴシック" panose="020B0400000000000000" pitchFamily="49" charset="-128"/>
                <a:ea typeface="BIZ UDゴシック" panose="020B0400000000000000" pitchFamily="49" charset="-128"/>
              </a:rPr>
              <a:t>市町村との連携は「広域課題の連携」に加えて、府内市町村それぞれの課題に対する「</a:t>
            </a:r>
            <a:r>
              <a:rPr lang="ja-JP" altLang="en-US" sz="1400" b="1" dirty="0">
                <a:latin typeface="BIZ UDゴシック" panose="020B0400000000000000" pitchFamily="49" charset="-128"/>
                <a:ea typeface="BIZ UDゴシック" panose="020B0400000000000000" pitchFamily="49" charset="-128"/>
              </a:rPr>
              <a:t>大阪府・大阪市の強みを活かした個別</a:t>
            </a:r>
            <a:r>
              <a:rPr lang="ja-JP" altLang="en-US" sz="1400" b="1" dirty="0" smtClean="0">
                <a:latin typeface="BIZ UDゴシック" panose="020B0400000000000000" pitchFamily="49" charset="-128"/>
                <a:ea typeface="BIZ UDゴシック" panose="020B0400000000000000" pitchFamily="49" charset="-128"/>
              </a:rPr>
              <a:t>支援（府内市町村への下水道支援など）</a:t>
            </a:r>
            <a:r>
              <a:rPr lang="ja-JP" altLang="en-US" sz="1400" dirty="0" smtClean="0">
                <a:latin typeface="BIZ UDゴシック" panose="020B0400000000000000" pitchFamily="49" charset="-128"/>
                <a:ea typeface="BIZ UDゴシック" panose="020B0400000000000000" pitchFamily="49" charset="-128"/>
              </a:rPr>
              <a:t>」</a:t>
            </a:r>
            <a:r>
              <a:rPr lang="ja-JP" altLang="en-US" sz="1400" dirty="0">
                <a:latin typeface="BIZ UDゴシック" panose="020B0400000000000000" pitchFamily="49" charset="-128"/>
                <a:ea typeface="BIZ UDゴシック" panose="020B0400000000000000" pitchFamily="49" charset="-128"/>
              </a:rPr>
              <a:t>も始まった。</a:t>
            </a:r>
            <a:endParaRPr lang="en-US" altLang="ja-JP" sz="1400" dirty="0">
              <a:latin typeface="BIZ UDゴシック" panose="020B0400000000000000" pitchFamily="49" charset="-128"/>
              <a:ea typeface="BIZ UDゴシック" panose="020B0400000000000000" pitchFamily="49" charset="-128"/>
            </a:endParaRPr>
          </a:p>
        </p:txBody>
      </p:sp>
      <p:sp>
        <p:nvSpPr>
          <p:cNvPr id="41" name="テキスト ボックス 40"/>
          <p:cNvSpPr txBox="1"/>
          <p:nvPr/>
        </p:nvSpPr>
        <p:spPr>
          <a:xfrm>
            <a:off x="360000" y="72000"/>
            <a:ext cx="8676000" cy="432000"/>
          </a:xfrm>
          <a:prstGeom prst="rect">
            <a:avLst/>
          </a:prstGeom>
          <a:noFill/>
        </p:spPr>
        <p:txBody>
          <a:bodyPr wrap="none" lIns="36000" tIns="36000" rIns="36000" bIns="36000" rtlCol="0">
            <a:noAutofit/>
          </a:bodyPr>
          <a:lstStyle/>
          <a:p>
            <a:r>
              <a:rPr lang="ja-JP" altLang="en-US" sz="2400" dirty="0">
                <a:latin typeface="BIZ UDPゴシック" panose="020B0400000000000000" pitchFamily="50" charset="-128"/>
                <a:ea typeface="BIZ UDPゴシック" panose="020B0400000000000000" pitchFamily="50" charset="-128"/>
              </a:rPr>
              <a:t>３</a:t>
            </a:r>
            <a:r>
              <a:rPr lang="ja-JP" altLang="en-US" sz="2400" dirty="0" smtClean="0">
                <a:latin typeface="BIZ UDPゴシック" panose="020B0400000000000000" pitchFamily="50" charset="-128"/>
                <a:ea typeface="BIZ UDPゴシック" panose="020B0400000000000000" pitchFamily="50" charset="-128"/>
              </a:rPr>
              <a:t>．</a:t>
            </a:r>
            <a:r>
              <a:rPr lang="ja-JP" altLang="en-US" sz="2400" dirty="0">
                <a:latin typeface="BIZ UDPゴシック" panose="020B0400000000000000" pitchFamily="50" charset="-128"/>
                <a:ea typeface="BIZ UDPゴシック" panose="020B0400000000000000" pitchFamily="50" charset="-128"/>
              </a:rPr>
              <a:t>改革</a:t>
            </a:r>
            <a:r>
              <a:rPr lang="ja-JP" altLang="en-US" sz="2400" dirty="0" smtClean="0">
                <a:latin typeface="BIZ UDPゴシック" panose="020B0400000000000000" pitchFamily="50" charset="-128"/>
                <a:ea typeface="BIZ UDPゴシック" panose="020B0400000000000000" pitchFamily="50" charset="-128"/>
              </a:rPr>
              <a:t>の手法の刷新　</a:t>
            </a:r>
            <a:r>
              <a:rPr lang="ja-JP" altLang="en-US" sz="2800" dirty="0">
                <a:latin typeface="BIZ UDPゴシック" panose="020B0400000000000000" pitchFamily="50" charset="-128"/>
                <a:ea typeface="BIZ UDPゴシック" panose="020B0400000000000000" pitchFamily="50" charset="-128"/>
                <a:cs typeface="メイリオ" panose="020B0604030504040204" pitchFamily="50" charset="-128"/>
              </a:rPr>
              <a:t> </a:t>
            </a:r>
            <a:r>
              <a:rPr lang="ja-JP" altLang="en-US" sz="2000" dirty="0" smtClean="0">
                <a:latin typeface="BIZ UDPゴシック" panose="020B0400000000000000" pitchFamily="50" charset="-128"/>
                <a:ea typeface="BIZ UDPゴシック" panose="020B0400000000000000" pitchFamily="50" charset="-128"/>
                <a:cs typeface="メイリオ" panose="020B0604030504040204" pitchFamily="50" charset="-128"/>
              </a:rPr>
              <a:t>～“</a:t>
            </a:r>
            <a:r>
              <a:rPr lang="en-US" altLang="ja-JP" sz="2000" dirty="0" smtClean="0">
                <a:latin typeface="BIZ UDPゴシック" panose="020B0400000000000000" pitchFamily="50" charset="-128"/>
                <a:ea typeface="BIZ UDPゴシック" panose="020B0400000000000000" pitchFamily="50" charset="-128"/>
                <a:cs typeface="メイリオ" panose="020B0604030504040204" pitchFamily="50" charset="-128"/>
              </a:rPr>
              <a:t>HOW</a:t>
            </a:r>
            <a:r>
              <a:rPr lang="ja-JP" altLang="en-US" sz="2000" dirty="0" smtClean="0">
                <a:latin typeface="BIZ UDPゴシック" panose="020B0400000000000000" pitchFamily="50" charset="-128"/>
                <a:ea typeface="BIZ UDPゴシック" panose="020B0400000000000000" pitchFamily="50" charset="-128"/>
                <a:cs typeface="メイリオ" panose="020B0604030504040204" pitchFamily="50" charset="-128"/>
              </a:rPr>
              <a:t>”　</a:t>
            </a:r>
            <a:r>
              <a:rPr lang="ja-JP" altLang="en-US" dirty="0" smtClean="0">
                <a:latin typeface="BIZ UDPゴシック" panose="020B0400000000000000" pitchFamily="50" charset="-128"/>
                <a:ea typeface="BIZ UDPゴシック" panose="020B0400000000000000" pitchFamily="50" charset="-128"/>
                <a:cs typeface="メイリオ" panose="020B0604030504040204" pitchFamily="50" charset="-128"/>
              </a:rPr>
              <a:t>今回の改革手法と前々回・前回との比較</a:t>
            </a:r>
            <a:endParaRPr lang="en-US" altLang="ja-JP" dirty="0">
              <a:latin typeface="BIZ UDPゴシック" panose="020B0400000000000000" pitchFamily="50" charset="-128"/>
              <a:ea typeface="BIZ UDPゴシック" panose="020B0400000000000000" pitchFamily="50" charset="-128"/>
            </a:endParaRPr>
          </a:p>
        </p:txBody>
      </p:sp>
      <p:sp>
        <p:nvSpPr>
          <p:cNvPr id="42" name="スライド番号プレースホルダー 3"/>
          <p:cNvSpPr txBox="1">
            <a:spLocks/>
          </p:cNvSpPr>
          <p:nvPr/>
        </p:nvSpPr>
        <p:spPr>
          <a:xfrm>
            <a:off x="8640000" y="6552000"/>
            <a:ext cx="432000" cy="288000"/>
          </a:xfrm>
          <a:prstGeom prst="rect">
            <a:avLst/>
          </a:prstGeom>
        </p:spPr>
        <p:txBody>
          <a:bodyPr vert="horz" lIns="36000" tIns="36000" rIns="36000" bIns="36000" rtlCol="0" anchor="ctr"/>
          <a:lstStyle>
            <a:defPPr>
              <a:defRPr lang="ja-JP"/>
            </a:defPPr>
            <a:lvl1pPr marL="0" algn="r" defTabSz="914400" rtl="0" eaLnBrk="1" latinLnBrk="0" hangingPunct="1">
              <a:defRPr kumimoji="1" sz="14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138CA411-231B-42B9-AF63-97A64194AA60}" type="slidenum">
              <a:rPr lang="ja-JP" altLang="en-US" smtClean="0"/>
              <a:pPr/>
              <a:t>56</a:t>
            </a:fld>
            <a:endParaRPr lang="ja-JP" altLang="en-US" dirty="0"/>
          </a:p>
        </p:txBody>
      </p:sp>
      <p:pic>
        <p:nvPicPr>
          <p:cNvPr id="9" name="図 8"/>
          <p:cNvPicPr>
            <a:picLocks noChangeAspect="1"/>
          </p:cNvPicPr>
          <p:nvPr/>
        </p:nvPicPr>
        <p:blipFill>
          <a:blip r:embed="rId3"/>
          <a:stretch>
            <a:fillRect/>
          </a:stretch>
        </p:blipFill>
        <p:spPr>
          <a:xfrm>
            <a:off x="12700" y="1301225"/>
            <a:ext cx="8907028" cy="5310076"/>
          </a:xfrm>
          <a:prstGeom prst="rect">
            <a:avLst/>
          </a:prstGeom>
        </p:spPr>
      </p:pic>
    </p:spTree>
    <p:extLst>
      <p:ext uri="{BB962C8B-B14F-4D97-AF65-F5344CB8AC3E}">
        <p14:creationId xmlns:p14="http://schemas.microsoft.com/office/powerpoint/2010/main" val="123812693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2" name="直線コネクタ 21"/>
          <p:cNvCxnSpPr/>
          <p:nvPr/>
        </p:nvCxnSpPr>
        <p:spPr>
          <a:xfrm>
            <a:off x="216000" y="576000"/>
            <a:ext cx="8676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テキスト ボックス 1"/>
          <p:cNvSpPr txBox="1"/>
          <p:nvPr/>
        </p:nvSpPr>
        <p:spPr>
          <a:xfrm>
            <a:off x="360000" y="684000"/>
            <a:ext cx="8460000" cy="3780000"/>
          </a:xfrm>
          <a:prstGeom prst="rect">
            <a:avLst/>
          </a:prstGeom>
          <a:noFill/>
        </p:spPr>
        <p:txBody>
          <a:bodyPr wrap="square" lIns="36000" tIns="36000" rIns="36000" bIns="36000" rtlCol="0">
            <a:noAutofit/>
          </a:bodyPr>
          <a:lstStyle/>
          <a:p>
            <a:r>
              <a:rPr lang="en-US" altLang="ja-JP" sz="1400" dirty="0" smtClean="0">
                <a:latin typeface="BIZ UDPゴシック" panose="020B0400000000000000" pitchFamily="50" charset="-128"/>
                <a:ea typeface="BIZ UDPゴシック" panose="020B0400000000000000" pitchFamily="50" charset="-128"/>
              </a:rPr>
              <a:t>【</a:t>
            </a:r>
            <a:r>
              <a:rPr lang="ja-JP" altLang="en-US" sz="1400" dirty="0">
                <a:latin typeface="BIZ UDPゴシック" panose="020B0400000000000000" pitchFamily="50" charset="-128"/>
                <a:ea typeface="BIZ UDPゴシック" panose="020B0400000000000000" pitchFamily="50" charset="-128"/>
              </a:rPr>
              <a:t>～２０１４年度</a:t>
            </a:r>
            <a:r>
              <a:rPr lang="en-US" altLang="ja-JP" sz="1400" dirty="0">
                <a:latin typeface="BIZ UDPゴシック" panose="020B0400000000000000" pitchFamily="50" charset="-128"/>
                <a:ea typeface="BIZ UDPゴシック" panose="020B0400000000000000" pitchFamily="50" charset="-128"/>
              </a:rPr>
              <a:t>】</a:t>
            </a:r>
          </a:p>
          <a:p>
            <a:pPr marL="171450" indent="-171450">
              <a:buFont typeface="Wingdings" panose="05000000000000000000" pitchFamily="2" charset="2"/>
              <a:buChar char="u"/>
            </a:pPr>
            <a:r>
              <a:rPr lang="ja-JP" altLang="en-US" sz="1400" dirty="0">
                <a:latin typeface="BIZ UDPゴシック" panose="020B0400000000000000" pitchFamily="50" charset="-128"/>
                <a:ea typeface="BIZ UDPゴシック" panose="020B0400000000000000" pitchFamily="50" charset="-128"/>
              </a:rPr>
              <a:t>大阪府と大阪市はかつて、「府市合わせ（不幸せ）」との揶揄に象徴されるように、必ずしも良好ではなかった。</a:t>
            </a:r>
          </a:p>
          <a:p>
            <a:pPr marL="171450" indent="-171450">
              <a:buFont typeface="Wingdings" panose="05000000000000000000" pitchFamily="2" charset="2"/>
              <a:buChar char="u"/>
            </a:pPr>
            <a:r>
              <a:rPr lang="ja-JP" altLang="en-US" sz="1400" dirty="0">
                <a:latin typeface="BIZ UDPゴシック" panose="020B0400000000000000" pitchFamily="50" charset="-128"/>
                <a:ea typeface="BIZ UDPゴシック" panose="020B0400000000000000" pitchFamily="50" charset="-128"/>
              </a:rPr>
              <a:t>事業連携や政策連携のみならず、二重行政の見直しなどの踏み込んだ懸案についても、首長同士が直接議論する場を設定するなど、府市連携の努力は積み重ねられてきた。</a:t>
            </a:r>
          </a:p>
          <a:p>
            <a:pPr marL="171450" indent="-171450">
              <a:buFont typeface="Wingdings" panose="05000000000000000000" pitchFamily="2" charset="2"/>
              <a:buChar char="u"/>
            </a:pPr>
            <a:r>
              <a:rPr lang="ja-JP" altLang="en-US" sz="1400" dirty="0">
                <a:latin typeface="BIZ UDPゴシック" panose="020B0400000000000000" pitchFamily="50" charset="-128"/>
                <a:ea typeface="BIZ UDPゴシック" panose="020B0400000000000000" pitchFamily="50" charset="-128"/>
              </a:rPr>
              <a:t>基本的な方針を一にする知事と市長の誕生により、府市連携の推進体制を整えるなど、その動きが以前にも増して活発化。</a:t>
            </a:r>
          </a:p>
          <a:p>
            <a:pPr marL="171450" indent="-171450">
              <a:buFont typeface="Wingdings" panose="05000000000000000000" pitchFamily="2" charset="2"/>
              <a:buChar char="u"/>
            </a:pPr>
            <a:r>
              <a:rPr lang="ja-JP" altLang="en-US" sz="1400" dirty="0">
                <a:latin typeface="BIZ UDPゴシック" panose="020B0400000000000000" pitchFamily="50" charset="-128"/>
                <a:ea typeface="BIZ UDPゴシック" panose="020B0400000000000000" pitchFamily="50" charset="-128"/>
              </a:rPr>
              <a:t>具体的には、大阪府市統合本部で議論されている経営形態の見直し、類似・重複する行政サービスの整理、あるいは給与体系の一元化や戦略会議の共同設置など、具体的かつ広範囲に及ぶ府市連携が進められている。</a:t>
            </a:r>
          </a:p>
          <a:p>
            <a:endParaRPr lang="en-US" altLang="ja-JP" sz="1400" dirty="0">
              <a:latin typeface="BIZ UDPゴシック" panose="020B0400000000000000" pitchFamily="50" charset="-128"/>
              <a:ea typeface="BIZ UDPゴシック" panose="020B0400000000000000" pitchFamily="50" charset="-128"/>
            </a:endParaRPr>
          </a:p>
          <a:p>
            <a:r>
              <a:rPr lang="en-US" altLang="ja-JP" sz="1400" dirty="0">
                <a:latin typeface="BIZ UDPゴシック" panose="020B0400000000000000" pitchFamily="50" charset="-128"/>
                <a:ea typeface="BIZ UDPゴシック" panose="020B0400000000000000" pitchFamily="50" charset="-128"/>
              </a:rPr>
              <a:t>【</a:t>
            </a:r>
            <a:r>
              <a:rPr lang="ja-JP" altLang="en-US" sz="1400" dirty="0">
                <a:latin typeface="BIZ UDPゴシック" panose="020B0400000000000000" pitchFamily="50" charset="-128"/>
                <a:ea typeface="BIZ UDPゴシック" panose="020B0400000000000000" pitchFamily="50" charset="-128"/>
              </a:rPr>
              <a:t>～２０１８年度</a:t>
            </a:r>
            <a:r>
              <a:rPr lang="en-US" altLang="ja-JP" sz="1400" dirty="0">
                <a:latin typeface="BIZ UDPゴシック" panose="020B0400000000000000" pitchFamily="50" charset="-128"/>
                <a:ea typeface="BIZ UDPゴシック" panose="020B0400000000000000" pitchFamily="50" charset="-128"/>
              </a:rPr>
              <a:t>】</a:t>
            </a:r>
          </a:p>
          <a:p>
            <a:pPr marL="171450" indent="-171450">
              <a:buFont typeface="Wingdings" panose="05000000000000000000" pitchFamily="2" charset="2"/>
              <a:buChar char="u"/>
            </a:pPr>
            <a:r>
              <a:rPr lang="ja-JP" altLang="en-US" sz="1400" dirty="0">
                <a:latin typeface="BIZ UDPゴシック" panose="020B0400000000000000" pitchFamily="50" charset="-128"/>
                <a:ea typeface="BIZ UDPゴシック" panose="020B0400000000000000" pitchFamily="50" charset="-128"/>
              </a:rPr>
              <a:t>都道府県の大阪府と、政令指定都市の大阪市が、強力な連携のもとに政策や事業を推進。</a:t>
            </a:r>
          </a:p>
          <a:p>
            <a:pPr marL="171450" indent="-171450">
              <a:buFont typeface="Wingdings" panose="05000000000000000000" pitchFamily="2" charset="2"/>
              <a:buChar char="u"/>
            </a:pPr>
            <a:r>
              <a:rPr lang="ja-JP" altLang="en-US" sz="1400" dirty="0">
                <a:latin typeface="BIZ UDPゴシック" panose="020B0400000000000000" pitchFamily="50" charset="-128"/>
                <a:ea typeface="BIZ UDPゴシック" panose="020B0400000000000000" pitchFamily="50" charset="-128"/>
              </a:rPr>
              <a:t>大都市経営における「方針決定の場」を設け（副首都推進本部会議）、政策連携でビジョンや計画などの戦略の一元化を図り、事業再編では３つの組織統合と４つの機能再編を実現するなど、府市連携が基盤となって広範囲で先駆的な改革を実現している。</a:t>
            </a:r>
          </a:p>
          <a:p>
            <a:pPr marL="171450" indent="-171450">
              <a:buFont typeface="Wingdings" panose="05000000000000000000" pitchFamily="2" charset="2"/>
              <a:buChar char="u"/>
            </a:pPr>
            <a:r>
              <a:rPr lang="ja-JP" altLang="en-US" sz="1400" dirty="0">
                <a:latin typeface="BIZ UDPゴシック" panose="020B0400000000000000" pitchFamily="50" charset="-128"/>
                <a:ea typeface="BIZ UDPゴシック" panose="020B0400000000000000" pitchFamily="50" charset="-128"/>
              </a:rPr>
              <a:t>また、</a:t>
            </a:r>
            <a:r>
              <a:rPr lang="en-US" altLang="ja-JP" sz="1400" dirty="0">
                <a:latin typeface="BIZ UDPゴシック" panose="020B0400000000000000" pitchFamily="50" charset="-128"/>
                <a:ea typeface="BIZ UDPゴシック" panose="020B0400000000000000" pitchFamily="50" charset="-128"/>
              </a:rPr>
              <a:t>2025</a:t>
            </a:r>
            <a:r>
              <a:rPr lang="ja-JP" altLang="en-US" sz="1400" dirty="0">
                <a:latin typeface="BIZ UDPゴシック" panose="020B0400000000000000" pitchFamily="50" charset="-128"/>
                <a:ea typeface="BIZ UDPゴシック" panose="020B0400000000000000" pitchFamily="50" charset="-128"/>
              </a:rPr>
              <a:t>年の</a:t>
            </a:r>
            <a:r>
              <a:rPr lang="ja-JP" altLang="en-US" sz="1400" dirty="0" smtClean="0">
                <a:latin typeface="BIZ UDPゴシック" panose="020B0400000000000000" pitchFamily="50" charset="-128"/>
                <a:ea typeface="BIZ UDPゴシック" panose="020B0400000000000000" pitchFamily="50" charset="-128"/>
              </a:rPr>
              <a:t>大阪・関西万博</a:t>
            </a:r>
            <a:r>
              <a:rPr lang="ja-JP" altLang="en-US" sz="1400" dirty="0">
                <a:latin typeface="BIZ UDPゴシック" panose="020B0400000000000000" pitchFamily="50" charset="-128"/>
                <a:ea typeface="BIZ UDPゴシック" panose="020B0400000000000000" pitchFamily="50" charset="-128"/>
              </a:rPr>
              <a:t>の誘致は、「戦略の一元化」の象徴的な成果と言える。</a:t>
            </a:r>
          </a:p>
        </p:txBody>
      </p:sp>
      <p:sp>
        <p:nvSpPr>
          <p:cNvPr id="7" name="テキスト ボックス 6"/>
          <p:cNvSpPr txBox="1"/>
          <p:nvPr/>
        </p:nvSpPr>
        <p:spPr>
          <a:xfrm>
            <a:off x="359999" y="4860000"/>
            <a:ext cx="8460000" cy="1620000"/>
          </a:xfrm>
          <a:prstGeom prst="rect">
            <a:avLst/>
          </a:prstGeom>
          <a:solidFill>
            <a:schemeClr val="accent1">
              <a:lumMod val="20000"/>
              <a:lumOff val="80000"/>
            </a:schemeClr>
          </a:solidFill>
          <a:ln>
            <a:solidFill>
              <a:schemeClr val="tx1">
                <a:lumMod val="50000"/>
                <a:lumOff val="50000"/>
              </a:schemeClr>
            </a:solidFill>
          </a:ln>
        </p:spPr>
        <p:txBody>
          <a:bodyPr wrap="square" lIns="36000" tIns="72000" rIns="36000" bIns="36000" rtlCol="0">
            <a:noAutofit/>
          </a:bodyPr>
          <a:lstStyle/>
          <a:p>
            <a:r>
              <a:rPr lang="en-US" altLang="ja-JP" sz="1400" dirty="0">
                <a:latin typeface="BIZ UDPゴシック" panose="020B0400000000000000" pitchFamily="50" charset="-128"/>
                <a:ea typeface="BIZ UDPゴシック" panose="020B0400000000000000" pitchFamily="50" charset="-128"/>
              </a:rPr>
              <a:t>【</a:t>
            </a:r>
            <a:r>
              <a:rPr lang="ja-JP" altLang="en-US" sz="1400" dirty="0">
                <a:latin typeface="BIZ UDPゴシック" panose="020B0400000000000000" pitchFamily="50" charset="-128"/>
                <a:ea typeface="BIZ UDPゴシック" panose="020B0400000000000000" pitchFamily="50" charset="-128"/>
              </a:rPr>
              <a:t>～２０２２年度</a:t>
            </a:r>
            <a:r>
              <a:rPr lang="en-US" altLang="ja-JP" sz="1400" dirty="0">
                <a:latin typeface="BIZ UDPゴシック" panose="020B0400000000000000" pitchFamily="50" charset="-128"/>
                <a:ea typeface="BIZ UDPゴシック" panose="020B0400000000000000" pitchFamily="50" charset="-128"/>
              </a:rPr>
              <a:t>】</a:t>
            </a:r>
          </a:p>
          <a:p>
            <a:pPr marL="285750" indent="-285750">
              <a:buFont typeface="Wingdings" panose="05000000000000000000" pitchFamily="2" charset="2"/>
              <a:buChar char="u"/>
            </a:pPr>
            <a:r>
              <a:rPr lang="ja-JP" altLang="en-US" sz="1400" dirty="0">
                <a:latin typeface="BIZ UDPゴシック" panose="020B0400000000000000" pitchFamily="50" charset="-128"/>
                <a:ea typeface="BIZ UDPゴシック" panose="020B0400000000000000" pitchFamily="50" charset="-128"/>
              </a:rPr>
              <a:t>大都市制度改革に関して、特別区の設置に関する二度目の住民投票の結果は否決</a:t>
            </a:r>
            <a:r>
              <a:rPr lang="ja-JP" altLang="en-US" sz="1400" dirty="0" smtClean="0">
                <a:latin typeface="BIZ UDPゴシック" panose="020B0400000000000000" pitchFamily="50" charset="-128"/>
                <a:ea typeface="BIZ UDPゴシック" panose="020B0400000000000000" pitchFamily="50" charset="-128"/>
              </a:rPr>
              <a:t>。その後</a:t>
            </a:r>
            <a:r>
              <a:rPr lang="ja-JP" altLang="en-US" sz="1400" dirty="0">
                <a:latin typeface="BIZ UDPゴシック" panose="020B0400000000000000" pitchFamily="50" charset="-128"/>
                <a:ea typeface="BIZ UDPゴシック" panose="020B0400000000000000" pitchFamily="50" charset="-128"/>
              </a:rPr>
              <a:t>、大阪市の存続を前提に、府市連携をより強固なものとするため、</a:t>
            </a:r>
            <a:r>
              <a:rPr lang="ja-JP" altLang="en-US" sz="1400" b="1" dirty="0">
                <a:latin typeface="BIZ UDPゴシック" panose="020B0400000000000000" pitchFamily="50" charset="-128"/>
                <a:ea typeface="BIZ UDPゴシック" panose="020B0400000000000000" pitchFamily="50" charset="-128"/>
              </a:rPr>
              <a:t>府市一体条例</a:t>
            </a:r>
            <a:r>
              <a:rPr lang="ja-JP" altLang="en-US" sz="1400" dirty="0">
                <a:latin typeface="BIZ UDPゴシック" panose="020B0400000000000000" pitchFamily="50" charset="-128"/>
                <a:ea typeface="BIZ UDPゴシック" panose="020B0400000000000000" pitchFamily="50" charset="-128"/>
              </a:rPr>
              <a:t>を制定。</a:t>
            </a:r>
            <a:r>
              <a:rPr lang="ja-JP" altLang="en-US" sz="1400" b="1" dirty="0">
                <a:latin typeface="BIZ UDPゴシック" panose="020B0400000000000000" pitchFamily="50" charset="-128"/>
                <a:ea typeface="BIZ UDPゴシック" panose="020B0400000000000000" pitchFamily="50" charset="-128"/>
              </a:rPr>
              <a:t>府市共同部署</a:t>
            </a:r>
            <a:r>
              <a:rPr lang="ja-JP" altLang="en-US" sz="1400" dirty="0">
                <a:latin typeface="BIZ UDPゴシック" panose="020B0400000000000000" pitchFamily="50" charset="-128"/>
                <a:ea typeface="BIZ UDPゴシック" panose="020B0400000000000000" pitchFamily="50" charset="-128"/>
              </a:rPr>
              <a:t>も設置。</a:t>
            </a:r>
          </a:p>
          <a:p>
            <a:pPr marL="285750" indent="-285750">
              <a:buFont typeface="Wingdings" panose="05000000000000000000" pitchFamily="2" charset="2"/>
              <a:buChar char="u"/>
            </a:pPr>
            <a:r>
              <a:rPr lang="ja-JP" altLang="en-US" sz="1400" dirty="0">
                <a:latin typeface="BIZ UDPゴシック" panose="020B0400000000000000" pitchFamily="50" charset="-128"/>
                <a:ea typeface="BIZ UDPゴシック" panose="020B0400000000000000" pitchFamily="50" charset="-128"/>
              </a:rPr>
              <a:t>府立大学と市立大学が統合し、</a:t>
            </a:r>
            <a:r>
              <a:rPr lang="ja-JP" altLang="en-US" sz="1400" b="1" dirty="0">
                <a:latin typeface="BIZ UDPゴシック" panose="020B0400000000000000" pitchFamily="50" charset="-128"/>
                <a:ea typeface="BIZ UDPゴシック" panose="020B0400000000000000" pitchFamily="50" charset="-128"/>
              </a:rPr>
              <a:t>大阪公立大学</a:t>
            </a:r>
            <a:r>
              <a:rPr lang="ja-JP" altLang="en-US" sz="1400" dirty="0">
                <a:latin typeface="BIZ UDPゴシック" panose="020B0400000000000000" pitchFamily="50" charset="-128"/>
                <a:ea typeface="BIZ UDPゴシック" panose="020B0400000000000000" pitchFamily="50" charset="-128"/>
              </a:rPr>
              <a:t>が開学。大阪健康安全基盤研究所や大阪産業技術研究所など既に統合で創設された組織は、そのメリットを活かした各種事業を展開。</a:t>
            </a:r>
          </a:p>
          <a:p>
            <a:pPr marL="285750" indent="-285750">
              <a:buFont typeface="Wingdings" panose="05000000000000000000" pitchFamily="2" charset="2"/>
              <a:buChar char="u"/>
            </a:pPr>
            <a:r>
              <a:rPr lang="ja-JP" altLang="en-US" sz="1400" dirty="0">
                <a:latin typeface="BIZ UDPゴシック" panose="020B0400000000000000" pitchFamily="50" charset="-128"/>
                <a:ea typeface="BIZ UDPゴシック" panose="020B0400000000000000" pitchFamily="50" charset="-128"/>
              </a:rPr>
              <a:t>２０２０年１月から本格化した</a:t>
            </a:r>
            <a:r>
              <a:rPr lang="ja-JP" altLang="en-US" sz="1400" b="1" dirty="0">
                <a:latin typeface="BIZ UDPゴシック" panose="020B0400000000000000" pitchFamily="50" charset="-128"/>
                <a:ea typeface="BIZ UDPゴシック" panose="020B0400000000000000" pitchFamily="50" charset="-128"/>
              </a:rPr>
              <a:t>新型コロナ対策</a:t>
            </a:r>
            <a:r>
              <a:rPr lang="ja-JP" altLang="en-US" sz="1400" dirty="0">
                <a:latin typeface="BIZ UDPゴシック" panose="020B0400000000000000" pitchFamily="50" charset="-128"/>
                <a:ea typeface="BIZ UDPゴシック" panose="020B0400000000000000" pitchFamily="50" charset="-128"/>
              </a:rPr>
              <a:t>も、府市連携により対応。大阪モデルなど国に先駆けた施策を実施。</a:t>
            </a:r>
          </a:p>
        </p:txBody>
      </p:sp>
      <p:sp>
        <p:nvSpPr>
          <p:cNvPr id="9" name="フローチャート: 組合せ 8">
            <a:extLst>
              <a:ext uri="{FF2B5EF4-FFF2-40B4-BE49-F238E27FC236}">
                <a16:creationId xmlns:a16="http://schemas.microsoft.com/office/drawing/2014/main" id="{3D8455E9-8060-02B8-19F3-9F29BD2796AB}"/>
              </a:ext>
            </a:extLst>
          </p:cNvPr>
          <p:cNvSpPr/>
          <p:nvPr/>
        </p:nvSpPr>
        <p:spPr>
          <a:xfrm>
            <a:off x="3924000" y="4464000"/>
            <a:ext cx="1296000" cy="288000"/>
          </a:xfrm>
          <a:prstGeom prst="flowChartMerge">
            <a:avLst/>
          </a:prstGeom>
          <a:solidFill>
            <a:schemeClr val="accent5">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solidFill>
                <a:schemeClr val="tx1"/>
              </a:solidFill>
            </a:endParaRPr>
          </a:p>
        </p:txBody>
      </p:sp>
      <p:sp>
        <p:nvSpPr>
          <p:cNvPr id="8" name="テキスト ボックス 7"/>
          <p:cNvSpPr txBox="1"/>
          <p:nvPr/>
        </p:nvSpPr>
        <p:spPr>
          <a:xfrm>
            <a:off x="288000" y="180000"/>
            <a:ext cx="8676000" cy="432000"/>
          </a:xfrm>
          <a:prstGeom prst="rect">
            <a:avLst/>
          </a:prstGeom>
          <a:noFill/>
        </p:spPr>
        <p:txBody>
          <a:bodyPr wrap="none" lIns="36000" tIns="36000" rIns="36000" bIns="36000" rtlCol="0">
            <a:noAutofit/>
          </a:bodyPr>
          <a:lstStyle/>
          <a:p>
            <a:r>
              <a:rPr lang="en-US" altLang="ja-JP" sz="2000" b="1" dirty="0" smtClean="0">
                <a:latin typeface="BIZ UDPゴシック" panose="020B0400000000000000" pitchFamily="50" charset="-128"/>
                <a:ea typeface="BIZ UDPゴシック" panose="020B0400000000000000" pitchFamily="50" charset="-128"/>
              </a:rPr>
              <a:t>【HOW</a:t>
            </a:r>
            <a:r>
              <a:rPr lang="ja-JP" altLang="en-US" sz="2000" b="1" dirty="0" smtClean="0">
                <a:latin typeface="BIZ UDPゴシック" panose="020B0400000000000000" pitchFamily="50" charset="-128"/>
                <a:ea typeface="BIZ UDPゴシック" panose="020B0400000000000000" pitchFamily="50" charset="-128"/>
              </a:rPr>
              <a:t>１</a:t>
            </a:r>
            <a:r>
              <a:rPr lang="en-US" altLang="ja-JP" sz="2000" b="1" dirty="0" smtClean="0">
                <a:latin typeface="BIZ UDPゴシック" panose="020B0400000000000000" pitchFamily="50" charset="-128"/>
                <a:ea typeface="BIZ UDPゴシック" panose="020B0400000000000000" pitchFamily="50" charset="-128"/>
              </a:rPr>
              <a:t>】</a:t>
            </a:r>
            <a:r>
              <a:rPr lang="ja-JP" altLang="en-US" sz="2000" b="1" dirty="0" smtClean="0">
                <a:latin typeface="BIZ UDPゴシック" panose="020B0400000000000000" pitchFamily="50" charset="-128"/>
                <a:ea typeface="BIZ UDPゴシック" panose="020B0400000000000000" pitchFamily="50" charset="-128"/>
              </a:rPr>
              <a:t>　府市連携の更なる強化</a:t>
            </a:r>
            <a:endParaRPr lang="en-US" altLang="ja-JP" sz="2000" b="1" dirty="0">
              <a:latin typeface="BIZ UDPゴシック" panose="020B0400000000000000" pitchFamily="50" charset="-128"/>
              <a:ea typeface="BIZ UDPゴシック" panose="020B0400000000000000" pitchFamily="50" charset="-128"/>
            </a:endParaRPr>
          </a:p>
        </p:txBody>
      </p:sp>
      <p:sp>
        <p:nvSpPr>
          <p:cNvPr id="10" name="スライド番号プレースホルダー 3"/>
          <p:cNvSpPr txBox="1">
            <a:spLocks/>
          </p:cNvSpPr>
          <p:nvPr/>
        </p:nvSpPr>
        <p:spPr>
          <a:xfrm>
            <a:off x="8640000" y="6552000"/>
            <a:ext cx="432000" cy="288000"/>
          </a:xfrm>
          <a:prstGeom prst="rect">
            <a:avLst/>
          </a:prstGeom>
        </p:spPr>
        <p:txBody>
          <a:bodyPr vert="horz" lIns="36000" tIns="36000" rIns="36000" bIns="36000" rtlCol="0" anchor="ctr"/>
          <a:lstStyle>
            <a:defPPr>
              <a:defRPr lang="ja-JP"/>
            </a:defPPr>
            <a:lvl1pPr marL="0" algn="r" defTabSz="914400" rtl="0" eaLnBrk="1" latinLnBrk="0" hangingPunct="1">
              <a:defRPr kumimoji="1" sz="14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138CA411-231B-42B9-AF63-97A64194AA60}" type="slidenum">
              <a:rPr lang="ja-JP" altLang="en-US" smtClean="0"/>
              <a:pPr/>
              <a:t>57</a:t>
            </a:fld>
            <a:endParaRPr lang="ja-JP" altLang="en-US" dirty="0"/>
          </a:p>
        </p:txBody>
      </p:sp>
    </p:spTree>
    <p:extLst>
      <p:ext uri="{BB962C8B-B14F-4D97-AF65-F5344CB8AC3E}">
        <p14:creationId xmlns:p14="http://schemas.microsoft.com/office/powerpoint/2010/main" val="264167841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208C837D-2F66-3A44-E143-28FAB790F9CD}"/>
              </a:ext>
            </a:extLst>
          </p:cNvPr>
          <p:cNvSpPr txBox="1"/>
          <p:nvPr/>
        </p:nvSpPr>
        <p:spPr>
          <a:xfrm>
            <a:off x="360000" y="684000"/>
            <a:ext cx="8460000" cy="4176000"/>
          </a:xfrm>
          <a:prstGeom prst="rect">
            <a:avLst/>
          </a:prstGeom>
          <a:noFill/>
        </p:spPr>
        <p:txBody>
          <a:bodyPr wrap="square" lIns="36000" tIns="36000" rIns="36000" bIns="36000" rtlCol="0">
            <a:noAutofit/>
          </a:bodyPr>
          <a:lstStyle/>
          <a:p>
            <a:r>
              <a:rPr lang="en-US" altLang="ja-JP" sz="1400" dirty="0" smtClean="0">
                <a:latin typeface="BIZ UDPゴシック" panose="020B0400000000000000" pitchFamily="50" charset="-128"/>
                <a:ea typeface="BIZ UDPゴシック" panose="020B0400000000000000" pitchFamily="50" charset="-128"/>
              </a:rPr>
              <a:t>【</a:t>
            </a:r>
            <a:r>
              <a:rPr lang="ja-JP" altLang="en-US" sz="1400" dirty="0">
                <a:latin typeface="BIZ UDPゴシック" panose="020B0400000000000000" pitchFamily="50" charset="-128"/>
                <a:ea typeface="BIZ UDPゴシック" panose="020B0400000000000000" pitchFamily="50" charset="-128"/>
              </a:rPr>
              <a:t>～２０１４年度</a:t>
            </a:r>
            <a:r>
              <a:rPr lang="en-US" altLang="ja-JP" sz="1400" dirty="0">
                <a:latin typeface="BIZ UDPゴシック" panose="020B0400000000000000" pitchFamily="50" charset="-128"/>
                <a:ea typeface="BIZ UDPゴシック" panose="020B0400000000000000" pitchFamily="50" charset="-128"/>
              </a:rPr>
              <a:t>】</a:t>
            </a:r>
          </a:p>
          <a:p>
            <a:pPr marL="285750" indent="-285750">
              <a:buFont typeface="Wingdings" panose="05000000000000000000" pitchFamily="2" charset="2"/>
              <a:buChar char="u"/>
            </a:pPr>
            <a:r>
              <a:rPr lang="ja-JP" altLang="en-US" sz="1400" dirty="0">
                <a:latin typeface="BIZ UDPゴシック" panose="020B0400000000000000" pitchFamily="50" charset="-128"/>
                <a:ea typeface="BIZ UDPゴシック" panose="020B0400000000000000" pitchFamily="50" charset="-128"/>
              </a:rPr>
              <a:t>民間事業者をはじめとする幅広い主体の参画を促すとともに、エンドユーザーの選択環境にさらすことで、サービスの向上を促してきた。</a:t>
            </a:r>
          </a:p>
          <a:p>
            <a:pPr marL="285750" indent="-285750">
              <a:buFont typeface="Wingdings" panose="05000000000000000000" pitchFamily="2" charset="2"/>
              <a:buChar char="u"/>
            </a:pPr>
            <a:r>
              <a:rPr lang="ja-JP" altLang="en-US" sz="1400" dirty="0">
                <a:latin typeface="BIZ UDPゴシック" panose="020B0400000000000000" pitchFamily="50" charset="-128"/>
                <a:ea typeface="BIZ UDPゴシック" panose="020B0400000000000000" pitchFamily="50" charset="-128"/>
              </a:rPr>
              <a:t>府市とも民営化が経営形態として最適と考えられる場合には、民営化に向けた取組を進めている。</a:t>
            </a:r>
          </a:p>
          <a:p>
            <a:pPr marL="285750" indent="-285750">
              <a:buFont typeface="Wingdings" panose="05000000000000000000" pitchFamily="2" charset="2"/>
              <a:buChar char="u"/>
            </a:pPr>
            <a:r>
              <a:rPr lang="ja-JP" altLang="en-US" sz="1400" dirty="0">
                <a:latin typeface="BIZ UDPゴシック" panose="020B0400000000000000" pitchFamily="50" charset="-128"/>
                <a:ea typeface="BIZ UDPゴシック" panose="020B0400000000000000" pitchFamily="50" charset="-128"/>
              </a:rPr>
              <a:t>また、公共施設の管理・運営に民間のノウハウを</a:t>
            </a:r>
            <a:r>
              <a:rPr lang="ja-JP" altLang="en-US" sz="1400" dirty="0" smtClean="0">
                <a:latin typeface="BIZ UDPゴシック" panose="020B0400000000000000" pitchFamily="50" charset="-128"/>
                <a:ea typeface="BIZ UDPゴシック" panose="020B0400000000000000" pitchFamily="50" charset="-128"/>
              </a:rPr>
              <a:t>活用する</a:t>
            </a:r>
            <a:r>
              <a:rPr lang="ja-JP" altLang="en-US" sz="1400" dirty="0">
                <a:latin typeface="BIZ UDPゴシック" panose="020B0400000000000000" pitchFamily="50" charset="-128"/>
                <a:ea typeface="BIZ UDPゴシック" panose="020B0400000000000000" pitchFamily="50" charset="-128"/>
              </a:rPr>
              <a:t>ため、指定管理者制度を導入。工事等の入札においても、指名競争入札から一般競争入札への転換を進め、広く事業者の参加を促進。</a:t>
            </a:r>
          </a:p>
          <a:p>
            <a:pPr marL="285750" indent="-285750">
              <a:buFont typeface="Wingdings" panose="05000000000000000000" pitchFamily="2" charset="2"/>
              <a:buChar char="u"/>
            </a:pPr>
            <a:r>
              <a:rPr lang="ja-JP" altLang="en-US" sz="1400" dirty="0">
                <a:latin typeface="BIZ UDPゴシック" panose="020B0400000000000000" pitchFamily="50" charset="-128"/>
                <a:ea typeface="BIZ UDPゴシック" panose="020B0400000000000000" pitchFamily="50" charset="-128"/>
              </a:rPr>
              <a:t>部長・局長や校長など幹部ポストには、競争により優秀な人材を確保するため、内外から広く人材を公募。</a:t>
            </a:r>
          </a:p>
          <a:p>
            <a:pPr marL="285750" indent="-285750">
              <a:buFont typeface="Wingdings" panose="05000000000000000000" pitchFamily="2" charset="2"/>
              <a:buChar char="u"/>
            </a:pPr>
            <a:r>
              <a:rPr lang="ja-JP" altLang="en-US" sz="1400" dirty="0">
                <a:latin typeface="BIZ UDPゴシック" panose="020B0400000000000000" pitchFamily="50" charset="-128"/>
                <a:ea typeface="BIZ UDPゴシック" panose="020B0400000000000000" pitchFamily="50" charset="-128"/>
              </a:rPr>
              <a:t>さらに学校間の切磋琢磨を促すため、府では、生徒・保護者が公立・私立を問わず高等学校を選択できる環境を整備、市では、区内通学区域以外の市立小・中学校への入学を可能とする学校選択制の導入を進めた。</a:t>
            </a:r>
          </a:p>
          <a:p>
            <a:pPr marL="285750" indent="-285750">
              <a:buFont typeface="Wingdings" panose="05000000000000000000" pitchFamily="2" charset="2"/>
              <a:buChar char="u"/>
            </a:pPr>
            <a:r>
              <a:rPr lang="ja-JP" altLang="en-US" sz="1400" dirty="0">
                <a:latin typeface="BIZ UDPゴシック" panose="020B0400000000000000" pitchFamily="50" charset="-128"/>
                <a:ea typeface="BIZ UDPゴシック" panose="020B0400000000000000" pitchFamily="50" charset="-128"/>
              </a:rPr>
              <a:t>その他にも、市では、区役所の区政運営や窓口業務を格付けして、区役所間の競争を促し区民サービスを改善。</a:t>
            </a:r>
          </a:p>
          <a:p>
            <a:endParaRPr lang="en-US" altLang="ja-JP" sz="1400" dirty="0">
              <a:latin typeface="BIZ UDPゴシック" panose="020B0400000000000000" pitchFamily="50" charset="-128"/>
              <a:ea typeface="BIZ UDPゴシック" panose="020B0400000000000000" pitchFamily="50" charset="-128"/>
            </a:endParaRPr>
          </a:p>
          <a:p>
            <a:r>
              <a:rPr lang="en-US" altLang="ja-JP" sz="1400" dirty="0">
                <a:latin typeface="BIZ UDPゴシック" panose="020B0400000000000000" pitchFamily="50" charset="-128"/>
                <a:ea typeface="BIZ UDPゴシック" panose="020B0400000000000000" pitchFamily="50" charset="-128"/>
              </a:rPr>
              <a:t>【</a:t>
            </a:r>
            <a:r>
              <a:rPr lang="ja-JP" altLang="en-US" sz="1400" dirty="0">
                <a:latin typeface="BIZ UDPゴシック" panose="020B0400000000000000" pitchFamily="50" charset="-128"/>
                <a:ea typeface="BIZ UDPゴシック" panose="020B0400000000000000" pitchFamily="50" charset="-128"/>
              </a:rPr>
              <a:t>～２０１８年度</a:t>
            </a:r>
            <a:r>
              <a:rPr lang="en-US" altLang="ja-JP" sz="1400" dirty="0">
                <a:latin typeface="BIZ UDPゴシック" panose="020B0400000000000000" pitchFamily="50" charset="-128"/>
                <a:ea typeface="BIZ UDPゴシック" panose="020B0400000000000000" pitchFamily="50" charset="-128"/>
              </a:rPr>
              <a:t>】</a:t>
            </a:r>
          </a:p>
          <a:p>
            <a:pPr marL="285750" indent="-285750">
              <a:buFont typeface="Wingdings" panose="05000000000000000000" pitchFamily="2" charset="2"/>
              <a:buChar char="u"/>
            </a:pPr>
            <a:r>
              <a:rPr lang="ja-JP" altLang="en-US" sz="1400" dirty="0">
                <a:latin typeface="BIZ UDPゴシック" panose="020B0400000000000000" pitchFamily="50" charset="-128"/>
                <a:ea typeface="BIZ UDPゴシック" panose="020B0400000000000000" pitchFamily="50" charset="-128"/>
              </a:rPr>
              <a:t>サービスの供給先や規模に応じて、幅広い事業主体（地独法人や民間会社等）と、多様な事業手法（指定管理やＰＦＩ等）を活用し、最適な事業運営</a:t>
            </a:r>
            <a:r>
              <a:rPr lang="ja-JP" altLang="en-US" sz="1400" dirty="0" smtClean="0">
                <a:latin typeface="BIZ UDPゴシック" panose="020B0400000000000000" pitchFamily="50" charset="-128"/>
                <a:ea typeface="BIZ UDPゴシック" panose="020B0400000000000000" pitchFamily="50" charset="-128"/>
              </a:rPr>
              <a:t>を</a:t>
            </a:r>
            <a:r>
              <a:rPr lang="ja-JP" altLang="en-US" sz="1400" dirty="0">
                <a:latin typeface="BIZ UDPゴシック" panose="020B0400000000000000" pitchFamily="50" charset="-128"/>
                <a:ea typeface="BIZ UDPゴシック" panose="020B0400000000000000" pitchFamily="50" charset="-128"/>
              </a:rPr>
              <a:t>めざ</a:t>
            </a:r>
            <a:r>
              <a:rPr lang="ja-JP" altLang="en-US" sz="1400" dirty="0" smtClean="0">
                <a:latin typeface="BIZ UDPゴシック" panose="020B0400000000000000" pitchFamily="50" charset="-128"/>
                <a:ea typeface="BIZ UDPゴシック" panose="020B0400000000000000" pitchFamily="50" charset="-128"/>
              </a:rPr>
              <a:t>すの</a:t>
            </a:r>
            <a:r>
              <a:rPr lang="ja-JP" altLang="en-US" sz="1400" dirty="0">
                <a:latin typeface="BIZ UDPゴシック" panose="020B0400000000000000" pitchFamily="50" charset="-128"/>
                <a:ea typeface="BIZ UDPゴシック" panose="020B0400000000000000" pitchFamily="50" charset="-128"/>
              </a:rPr>
              <a:t>が、大阪の改革の特徴と言える。</a:t>
            </a:r>
          </a:p>
          <a:p>
            <a:pPr marL="285750" indent="-285750">
              <a:buFont typeface="Wingdings" panose="05000000000000000000" pitchFamily="2" charset="2"/>
              <a:buChar char="u"/>
            </a:pPr>
            <a:r>
              <a:rPr lang="ja-JP" altLang="en-US" sz="1400" dirty="0">
                <a:latin typeface="BIZ UDPゴシック" panose="020B0400000000000000" pitchFamily="50" charset="-128"/>
                <a:ea typeface="BIZ UDPゴシック" panose="020B0400000000000000" pitchFamily="50" charset="-128"/>
              </a:rPr>
              <a:t>全国初の地下鉄民営化をはじめ、指定管理者制度やＰＦＩ、地独法人化を積極導入し、既存の制度を柔軟に活用することで、大阪城公園ＰＭＯなど特徴的な民活も実現している。</a:t>
            </a:r>
          </a:p>
          <a:p>
            <a:pPr marL="285750" indent="-285750">
              <a:buFont typeface="Wingdings" panose="05000000000000000000" pitchFamily="2" charset="2"/>
              <a:buChar char="u"/>
            </a:pPr>
            <a:r>
              <a:rPr lang="ja-JP" altLang="en-US" sz="1400" dirty="0">
                <a:latin typeface="BIZ UDPゴシック" panose="020B0400000000000000" pitchFamily="50" charset="-128"/>
                <a:ea typeface="BIZ UDPゴシック" panose="020B0400000000000000" pitchFamily="50" charset="-128"/>
              </a:rPr>
              <a:t>さらに、公民戦略連携デスクやサウンディング型市場調査など、民間の知恵を積極的に活用。</a:t>
            </a:r>
          </a:p>
        </p:txBody>
      </p:sp>
      <p:sp>
        <p:nvSpPr>
          <p:cNvPr id="5" name="正方形/長方形 4">
            <a:extLst>
              <a:ext uri="{FF2B5EF4-FFF2-40B4-BE49-F238E27FC236}">
                <a16:creationId xmlns:a16="http://schemas.microsoft.com/office/drawing/2014/main" id="{97FDE2B0-3048-4F30-861E-F32A1DE94AE9}"/>
              </a:ext>
            </a:extLst>
          </p:cNvPr>
          <p:cNvSpPr/>
          <p:nvPr/>
        </p:nvSpPr>
        <p:spPr>
          <a:xfrm>
            <a:off x="360000" y="5256000"/>
            <a:ext cx="8460000" cy="1332000"/>
          </a:xfrm>
          <a:prstGeom prst="rect">
            <a:avLst/>
          </a:prstGeom>
          <a:solidFill>
            <a:schemeClr val="accent1">
              <a:lumMod val="20000"/>
              <a:lumOff val="80000"/>
            </a:schemeClr>
          </a:solidFill>
          <a:ln>
            <a:solidFill>
              <a:schemeClr val="tx1">
                <a:lumMod val="50000"/>
                <a:lumOff val="50000"/>
              </a:schemeClr>
            </a:solidFill>
          </a:ln>
        </p:spPr>
        <p:txBody>
          <a:bodyPr wrap="square" lIns="36000" tIns="72000" rIns="36000" bIns="36000">
            <a:noAutofit/>
          </a:bodyPr>
          <a:lstStyle/>
          <a:p>
            <a:pPr>
              <a:lnSpc>
                <a:spcPts val="1600"/>
              </a:lnSpc>
            </a:pPr>
            <a:r>
              <a:rPr lang="en-US" altLang="ja-JP" sz="1400" dirty="0">
                <a:latin typeface="BIZ UDPゴシック" panose="020B0400000000000000" pitchFamily="50" charset="-128"/>
                <a:ea typeface="BIZ UDPゴシック" panose="020B0400000000000000" pitchFamily="50" charset="-128"/>
              </a:rPr>
              <a:t>【</a:t>
            </a:r>
            <a:r>
              <a:rPr lang="ja-JP" altLang="en-US" sz="1400" dirty="0">
                <a:latin typeface="BIZ UDPゴシック" panose="020B0400000000000000" pitchFamily="50" charset="-128"/>
                <a:ea typeface="BIZ UDPゴシック" panose="020B0400000000000000" pitchFamily="50" charset="-128"/>
              </a:rPr>
              <a:t>～２０２２年度</a:t>
            </a:r>
            <a:r>
              <a:rPr lang="en-US" altLang="ja-JP" sz="1400" dirty="0">
                <a:latin typeface="BIZ UDPゴシック" panose="020B0400000000000000" pitchFamily="50" charset="-128"/>
                <a:ea typeface="BIZ UDPゴシック" panose="020B0400000000000000" pitchFamily="50" charset="-128"/>
              </a:rPr>
              <a:t>】</a:t>
            </a:r>
          </a:p>
          <a:p>
            <a:pPr marL="285750" indent="-285750">
              <a:lnSpc>
                <a:spcPts val="1600"/>
              </a:lnSpc>
              <a:buFont typeface="Wingdings" panose="05000000000000000000" pitchFamily="2" charset="2"/>
              <a:buChar char="u"/>
            </a:pPr>
            <a:r>
              <a:rPr lang="ja-JP" altLang="en-US" sz="1400" dirty="0">
                <a:latin typeface="BIZ UDPゴシック" panose="020B0400000000000000" pitchFamily="50" charset="-128"/>
                <a:ea typeface="BIZ UDPゴシック" panose="020B0400000000000000" pitchFamily="50" charset="-128"/>
              </a:rPr>
              <a:t>市営地下鉄民営化により誕生した</a:t>
            </a:r>
            <a:r>
              <a:rPr lang="en-US" altLang="ja-JP" sz="1400" b="1" dirty="0">
                <a:latin typeface="BIZ UDPゴシック" panose="020B0400000000000000" pitchFamily="50" charset="-128"/>
                <a:ea typeface="BIZ UDPゴシック" panose="020B0400000000000000" pitchFamily="50" charset="-128"/>
              </a:rPr>
              <a:t>Osaka Metro</a:t>
            </a:r>
            <a:r>
              <a:rPr lang="ja-JP" altLang="en-US" sz="1400" dirty="0">
                <a:latin typeface="BIZ UDPゴシック" panose="020B0400000000000000" pitchFamily="50" charset="-128"/>
                <a:ea typeface="BIZ UDPゴシック" panose="020B0400000000000000" pitchFamily="50" charset="-128"/>
              </a:rPr>
              <a:t>により、サービスの質が飛躍的に向上。</a:t>
            </a:r>
            <a:r>
              <a:rPr lang="ja-JP" altLang="en-US" sz="1400" b="1" dirty="0">
                <a:latin typeface="BIZ UDPゴシック" panose="020B0400000000000000" pitchFamily="50" charset="-128"/>
                <a:ea typeface="BIZ UDPゴシック" panose="020B0400000000000000" pitchFamily="50" charset="-128"/>
              </a:rPr>
              <a:t>市病院機構、市博物館機構</a:t>
            </a:r>
            <a:r>
              <a:rPr lang="ja-JP" altLang="en-US" sz="1400" dirty="0">
                <a:latin typeface="BIZ UDPゴシック" panose="020B0400000000000000" pitchFamily="50" charset="-128"/>
                <a:ea typeface="BIZ UDPゴシック" panose="020B0400000000000000" pitchFamily="50" charset="-128"/>
              </a:rPr>
              <a:t>といった地独法人の取組も成果が現れ始めている。</a:t>
            </a:r>
          </a:p>
          <a:p>
            <a:pPr marL="285750" indent="-285750">
              <a:lnSpc>
                <a:spcPts val="1600"/>
              </a:lnSpc>
              <a:buFont typeface="Wingdings" panose="05000000000000000000" pitchFamily="2" charset="2"/>
              <a:buChar char="u"/>
            </a:pPr>
            <a:r>
              <a:rPr lang="ja-JP" altLang="en-US" sz="1400" dirty="0">
                <a:latin typeface="BIZ UDPゴシック" panose="020B0400000000000000" pitchFamily="50" charset="-128"/>
                <a:ea typeface="BIZ UDPゴシック" panose="020B0400000000000000" pitchFamily="50" charset="-128"/>
              </a:rPr>
              <a:t>引き続き、</a:t>
            </a:r>
            <a:r>
              <a:rPr lang="ja-JP" altLang="en-US" sz="1400" b="1" dirty="0" smtClean="0">
                <a:latin typeface="BIZ UDPゴシック" panose="020B0400000000000000" pitchFamily="50" charset="-128"/>
                <a:ea typeface="BIZ UDPゴシック" panose="020B0400000000000000" pitchFamily="50" charset="-128"/>
              </a:rPr>
              <a:t>指定管理者</a:t>
            </a:r>
            <a:r>
              <a:rPr lang="ja-JP" altLang="en-US" sz="1400" b="1" dirty="0">
                <a:latin typeface="BIZ UDPゴシック" panose="020B0400000000000000" pitchFamily="50" charset="-128"/>
                <a:ea typeface="BIZ UDPゴシック" panose="020B0400000000000000" pitchFamily="50" charset="-128"/>
              </a:rPr>
              <a:t>制度</a:t>
            </a:r>
            <a:r>
              <a:rPr lang="ja-JP" altLang="en-US" sz="1400" dirty="0">
                <a:latin typeface="BIZ UDPゴシック" panose="020B0400000000000000" pitchFamily="50" charset="-128"/>
                <a:ea typeface="BIZ UDPゴシック" panose="020B0400000000000000" pitchFamily="50" charset="-128"/>
              </a:rPr>
              <a:t>や</a:t>
            </a:r>
            <a:r>
              <a:rPr lang="ja-JP" altLang="en-US" sz="1400" b="1" dirty="0">
                <a:latin typeface="BIZ UDPゴシック" panose="020B0400000000000000" pitchFamily="50" charset="-128"/>
                <a:ea typeface="BIZ UDPゴシック" panose="020B0400000000000000" pitchFamily="50" charset="-128"/>
              </a:rPr>
              <a:t>ＰＦＩ</a:t>
            </a:r>
            <a:r>
              <a:rPr lang="ja-JP" altLang="en-US" sz="1400" dirty="0">
                <a:latin typeface="BIZ UDPゴシック" panose="020B0400000000000000" pitchFamily="50" charset="-128"/>
                <a:ea typeface="BIZ UDPゴシック" panose="020B0400000000000000" pitchFamily="50" charset="-128"/>
              </a:rPr>
              <a:t>を積極導入。公民連携の実績は全国随一。</a:t>
            </a:r>
          </a:p>
          <a:p>
            <a:pPr marL="285750" indent="-285750">
              <a:lnSpc>
                <a:spcPts val="1600"/>
              </a:lnSpc>
              <a:buFont typeface="Wingdings" panose="05000000000000000000" pitchFamily="2" charset="2"/>
              <a:buChar char="u"/>
            </a:pPr>
            <a:r>
              <a:rPr lang="ja-JP" altLang="en-US" sz="1400" b="1" dirty="0" smtClean="0">
                <a:latin typeface="BIZ UDPゴシック" panose="020B0400000000000000" pitchFamily="50" charset="-128"/>
                <a:ea typeface="BIZ UDPゴシック" panose="020B0400000000000000" pitchFamily="50" charset="-128"/>
              </a:rPr>
              <a:t>大阪中之島美術館も</a:t>
            </a:r>
            <a:r>
              <a:rPr lang="en-US" altLang="ja-JP" sz="1400" b="1" dirty="0">
                <a:latin typeface="BIZ UDPゴシック" panose="020B0400000000000000" pitchFamily="50" charset="-128"/>
                <a:ea typeface="BIZ UDPゴシック" panose="020B0400000000000000" pitchFamily="50" charset="-128"/>
              </a:rPr>
              <a:t>PFI</a:t>
            </a:r>
            <a:r>
              <a:rPr lang="ja-JP" altLang="en-US" sz="1400" b="1" dirty="0">
                <a:latin typeface="BIZ UDPゴシック" panose="020B0400000000000000" pitchFamily="50" charset="-128"/>
                <a:ea typeface="BIZ UDPゴシック" panose="020B0400000000000000" pitchFamily="50" charset="-128"/>
              </a:rPr>
              <a:t>で運営</a:t>
            </a:r>
            <a:r>
              <a:rPr lang="ja-JP" altLang="en-US" sz="1400" dirty="0">
                <a:latin typeface="BIZ UDPゴシック" panose="020B0400000000000000" pitchFamily="50" charset="-128"/>
                <a:ea typeface="BIZ UDPゴシック" panose="020B0400000000000000" pitchFamily="50" charset="-128"/>
              </a:rPr>
              <a:t>。難波宮跡公園も民活で整備に着手。府民が歴史・伝統・文化や自然を感じることができる都市空間の充実に向け、民間の知恵を積極的に活用。</a:t>
            </a:r>
          </a:p>
        </p:txBody>
      </p:sp>
      <p:cxnSp>
        <p:nvCxnSpPr>
          <p:cNvPr id="22" name="直線コネクタ 21"/>
          <p:cNvCxnSpPr/>
          <p:nvPr/>
        </p:nvCxnSpPr>
        <p:spPr>
          <a:xfrm>
            <a:off x="216000" y="576000"/>
            <a:ext cx="8676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フローチャート: 組合せ 5">
            <a:extLst>
              <a:ext uri="{FF2B5EF4-FFF2-40B4-BE49-F238E27FC236}">
                <a16:creationId xmlns:a16="http://schemas.microsoft.com/office/drawing/2014/main" id="{BD12325C-8E72-7795-BF20-6A9DAC3C3D62}"/>
              </a:ext>
            </a:extLst>
          </p:cNvPr>
          <p:cNvSpPr/>
          <p:nvPr/>
        </p:nvSpPr>
        <p:spPr>
          <a:xfrm>
            <a:off x="3924000" y="4860000"/>
            <a:ext cx="1296000" cy="288000"/>
          </a:xfrm>
          <a:prstGeom prst="flowChartMerge">
            <a:avLst/>
          </a:prstGeom>
          <a:solidFill>
            <a:schemeClr val="accent5">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solidFill>
                <a:schemeClr val="tx1"/>
              </a:solidFill>
            </a:endParaRPr>
          </a:p>
        </p:txBody>
      </p:sp>
      <p:sp>
        <p:nvSpPr>
          <p:cNvPr id="8" name="テキスト ボックス 7"/>
          <p:cNvSpPr txBox="1"/>
          <p:nvPr/>
        </p:nvSpPr>
        <p:spPr>
          <a:xfrm>
            <a:off x="288000" y="180000"/>
            <a:ext cx="8676000" cy="432000"/>
          </a:xfrm>
          <a:prstGeom prst="rect">
            <a:avLst/>
          </a:prstGeom>
          <a:noFill/>
        </p:spPr>
        <p:txBody>
          <a:bodyPr wrap="none" lIns="36000" tIns="36000" rIns="36000" bIns="36000" rtlCol="0">
            <a:noAutofit/>
          </a:bodyPr>
          <a:lstStyle/>
          <a:p>
            <a:r>
              <a:rPr lang="en-US" altLang="ja-JP" sz="2000" b="1" dirty="0" smtClean="0">
                <a:latin typeface="BIZ UDPゴシック" panose="020B0400000000000000" pitchFamily="50" charset="-128"/>
                <a:ea typeface="BIZ UDPゴシック" panose="020B0400000000000000" pitchFamily="50" charset="-128"/>
              </a:rPr>
              <a:t>【HOW</a:t>
            </a:r>
            <a:r>
              <a:rPr lang="ja-JP" altLang="en-US" sz="2000" b="1" dirty="0">
                <a:latin typeface="BIZ UDPゴシック" panose="020B0400000000000000" pitchFamily="50" charset="-128"/>
                <a:ea typeface="BIZ UDPゴシック" panose="020B0400000000000000" pitchFamily="50" charset="-128"/>
              </a:rPr>
              <a:t>２</a:t>
            </a:r>
            <a:r>
              <a:rPr lang="en-US" altLang="ja-JP" sz="2000" b="1" dirty="0" smtClean="0">
                <a:latin typeface="BIZ UDPゴシック" panose="020B0400000000000000" pitchFamily="50" charset="-128"/>
                <a:ea typeface="BIZ UDPゴシック" panose="020B0400000000000000" pitchFamily="50" charset="-128"/>
              </a:rPr>
              <a:t>】</a:t>
            </a:r>
            <a:r>
              <a:rPr lang="ja-JP" altLang="en-US" sz="2000" b="1" dirty="0" smtClean="0">
                <a:latin typeface="BIZ UDPゴシック" panose="020B0400000000000000" pitchFamily="50" charset="-128"/>
                <a:ea typeface="BIZ UDPゴシック" panose="020B0400000000000000" pitchFamily="50" charset="-128"/>
              </a:rPr>
              <a:t>　民間との協業多様化</a:t>
            </a:r>
            <a:endParaRPr lang="en-US" altLang="ja-JP" sz="2000" b="1" dirty="0">
              <a:latin typeface="BIZ UDPゴシック" panose="020B0400000000000000" pitchFamily="50" charset="-128"/>
              <a:ea typeface="BIZ UDPゴシック" panose="020B0400000000000000" pitchFamily="50" charset="-128"/>
            </a:endParaRPr>
          </a:p>
        </p:txBody>
      </p:sp>
      <p:sp>
        <p:nvSpPr>
          <p:cNvPr id="9" name="スライド番号プレースホルダー 3"/>
          <p:cNvSpPr txBox="1">
            <a:spLocks/>
          </p:cNvSpPr>
          <p:nvPr/>
        </p:nvSpPr>
        <p:spPr>
          <a:xfrm>
            <a:off x="8640000" y="6552000"/>
            <a:ext cx="432000" cy="288000"/>
          </a:xfrm>
          <a:prstGeom prst="rect">
            <a:avLst/>
          </a:prstGeom>
        </p:spPr>
        <p:txBody>
          <a:bodyPr vert="horz" lIns="36000" tIns="36000" rIns="36000" bIns="36000" rtlCol="0" anchor="ctr"/>
          <a:lstStyle>
            <a:defPPr>
              <a:defRPr lang="ja-JP"/>
            </a:defPPr>
            <a:lvl1pPr marL="0" algn="r" defTabSz="914400" rtl="0" eaLnBrk="1" latinLnBrk="0" hangingPunct="1">
              <a:defRPr kumimoji="1" sz="14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138CA411-231B-42B9-AF63-97A64194AA60}" type="slidenum">
              <a:rPr lang="ja-JP" altLang="en-US" smtClean="0"/>
              <a:pPr/>
              <a:t>58</a:t>
            </a:fld>
            <a:endParaRPr lang="ja-JP" altLang="en-US" dirty="0"/>
          </a:p>
        </p:txBody>
      </p:sp>
    </p:spTree>
    <p:extLst>
      <p:ext uri="{BB962C8B-B14F-4D97-AF65-F5344CB8AC3E}">
        <p14:creationId xmlns:p14="http://schemas.microsoft.com/office/powerpoint/2010/main" val="111814556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2" name="直線コネクタ 21"/>
          <p:cNvCxnSpPr/>
          <p:nvPr/>
        </p:nvCxnSpPr>
        <p:spPr>
          <a:xfrm>
            <a:off x="216000" y="576000"/>
            <a:ext cx="8676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テキスト ボックス 1"/>
          <p:cNvSpPr txBox="1"/>
          <p:nvPr/>
        </p:nvSpPr>
        <p:spPr>
          <a:xfrm>
            <a:off x="360000" y="684000"/>
            <a:ext cx="8460000" cy="2700000"/>
          </a:xfrm>
          <a:prstGeom prst="rect">
            <a:avLst/>
          </a:prstGeom>
          <a:noFill/>
        </p:spPr>
        <p:txBody>
          <a:bodyPr wrap="square" lIns="36000" tIns="36000" rIns="36000" bIns="36000" rtlCol="0">
            <a:noAutofit/>
          </a:bodyPr>
          <a:lstStyle/>
          <a:p>
            <a:r>
              <a:rPr lang="en-US" altLang="ja-JP" sz="1400" dirty="0" smtClean="0">
                <a:latin typeface="BIZ UDPゴシック" panose="020B0400000000000000" pitchFamily="50" charset="-128"/>
                <a:ea typeface="BIZ UDPゴシック" panose="020B0400000000000000" pitchFamily="50" charset="-128"/>
              </a:rPr>
              <a:t>【</a:t>
            </a:r>
            <a:r>
              <a:rPr lang="ja-JP" altLang="en-US" sz="1400" dirty="0">
                <a:latin typeface="BIZ UDPゴシック" panose="020B0400000000000000" pitchFamily="50" charset="-128"/>
                <a:ea typeface="BIZ UDPゴシック" panose="020B0400000000000000" pitchFamily="50" charset="-128"/>
              </a:rPr>
              <a:t>～２０１４年度</a:t>
            </a:r>
            <a:r>
              <a:rPr lang="en-US" altLang="ja-JP" sz="1400" dirty="0">
                <a:latin typeface="BIZ UDPゴシック" panose="020B0400000000000000" pitchFamily="50" charset="-128"/>
                <a:ea typeface="BIZ UDPゴシック" panose="020B0400000000000000" pitchFamily="50" charset="-128"/>
              </a:rPr>
              <a:t>】</a:t>
            </a:r>
          </a:p>
          <a:p>
            <a:pPr marL="171450" indent="-171450">
              <a:buFont typeface="Wingdings" panose="05000000000000000000" pitchFamily="2" charset="2"/>
              <a:buChar char="u"/>
            </a:pPr>
            <a:r>
              <a:rPr lang="en-US" altLang="ja-JP" sz="1400" dirty="0">
                <a:latin typeface="BIZ UDPゴシック" panose="020B0400000000000000" pitchFamily="50" charset="-128"/>
                <a:ea typeface="BIZ UDPゴシック" panose="020B0400000000000000" pitchFamily="50" charset="-128"/>
              </a:rPr>
              <a:t>『</a:t>
            </a:r>
            <a:r>
              <a:rPr lang="ja-JP" altLang="en-US" sz="1400" dirty="0">
                <a:latin typeface="BIZ UDPゴシック" panose="020B0400000000000000" pitchFamily="50" charset="-128"/>
                <a:ea typeface="BIZ UDPゴシック" panose="020B0400000000000000" pitchFamily="50" charset="-128"/>
              </a:rPr>
              <a:t>外交・防衛・通商</a:t>
            </a:r>
            <a:r>
              <a:rPr lang="en-US" altLang="ja-JP" sz="1400" dirty="0">
                <a:latin typeface="BIZ UDPゴシック" panose="020B0400000000000000" pitchFamily="50" charset="-128"/>
                <a:ea typeface="BIZ UDPゴシック" panose="020B0400000000000000" pitchFamily="50" charset="-128"/>
              </a:rPr>
              <a:t>』</a:t>
            </a:r>
            <a:r>
              <a:rPr lang="ja-JP" altLang="en-US" sz="1400" dirty="0">
                <a:latin typeface="BIZ UDPゴシック" panose="020B0400000000000000" pitchFamily="50" charset="-128"/>
                <a:ea typeface="BIZ UDPゴシック" panose="020B0400000000000000" pitchFamily="50" charset="-128"/>
              </a:rPr>
              <a:t>など国の存立にかかわる分野は国、</a:t>
            </a:r>
            <a:r>
              <a:rPr lang="en-US" altLang="ja-JP" sz="1400" dirty="0">
                <a:latin typeface="BIZ UDPゴシック" panose="020B0400000000000000" pitchFamily="50" charset="-128"/>
                <a:ea typeface="BIZ UDPゴシック" panose="020B0400000000000000" pitchFamily="50" charset="-128"/>
              </a:rPr>
              <a:t>『</a:t>
            </a:r>
            <a:r>
              <a:rPr lang="ja-JP" altLang="en-US" sz="1400" dirty="0">
                <a:latin typeface="BIZ UDPゴシック" panose="020B0400000000000000" pitchFamily="50" charset="-128"/>
                <a:ea typeface="BIZ UDPゴシック" panose="020B0400000000000000" pitchFamily="50" charset="-128"/>
              </a:rPr>
              <a:t>住民の暮らしや地域経済</a:t>
            </a:r>
            <a:r>
              <a:rPr lang="en-US" altLang="ja-JP" sz="1400" dirty="0">
                <a:latin typeface="BIZ UDPゴシック" panose="020B0400000000000000" pitchFamily="50" charset="-128"/>
                <a:ea typeface="BIZ UDPゴシック" panose="020B0400000000000000" pitchFamily="50" charset="-128"/>
              </a:rPr>
              <a:t>』</a:t>
            </a:r>
            <a:r>
              <a:rPr lang="ja-JP" altLang="en-US" sz="1400" dirty="0">
                <a:latin typeface="BIZ UDPゴシック" panose="020B0400000000000000" pitchFamily="50" charset="-128"/>
                <a:ea typeface="BIZ UDPゴシック" panose="020B0400000000000000" pitchFamily="50" charset="-128"/>
              </a:rPr>
              <a:t>に関わる分野は地域という役割分担を徹底し、霞が関依存体質から脱却した自律的な地域経営主体として、国直轄事業負担金の見直しや特区制度の創設など、国に対して積極的な政策提案を実施。</a:t>
            </a:r>
          </a:p>
          <a:p>
            <a:pPr marL="171450" indent="-171450">
              <a:buFont typeface="Wingdings" panose="05000000000000000000" pitchFamily="2" charset="2"/>
              <a:buChar char="u"/>
            </a:pPr>
            <a:r>
              <a:rPr lang="ja-JP" altLang="en-US" sz="1400" dirty="0">
                <a:latin typeface="BIZ UDPゴシック" panose="020B0400000000000000" pitchFamily="50" charset="-128"/>
                <a:ea typeface="BIZ UDPゴシック" panose="020B0400000000000000" pitchFamily="50" charset="-128"/>
              </a:rPr>
              <a:t>また、義務教育における権限と責任を一致させ、住民の声を教育行政に反映させる仕組みづくりを全国に先駆けて整理し、国の教育委員会制度改革のモデルともなりつつある。</a:t>
            </a:r>
          </a:p>
          <a:p>
            <a:pPr marL="171450" indent="-171450">
              <a:buFont typeface="Wingdings" panose="05000000000000000000" pitchFamily="2" charset="2"/>
              <a:buChar char="u"/>
            </a:pPr>
            <a:r>
              <a:rPr lang="ja-JP" altLang="en-US" sz="1400" dirty="0">
                <a:latin typeface="BIZ UDPゴシック" panose="020B0400000000000000" pitchFamily="50" charset="-128"/>
                <a:ea typeface="BIZ UDPゴシック" panose="020B0400000000000000" pitchFamily="50" charset="-128"/>
              </a:rPr>
              <a:t>さらに、職員</a:t>
            </a:r>
            <a:r>
              <a:rPr lang="ja-JP" altLang="en-US" sz="1400" dirty="0" smtClean="0">
                <a:latin typeface="BIZ UDPゴシック" panose="020B0400000000000000" pitchFamily="50" charset="-128"/>
                <a:ea typeface="BIZ UDPゴシック" panose="020B0400000000000000" pitchFamily="50" charset="-128"/>
              </a:rPr>
              <a:t>採用試験</a:t>
            </a:r>
            <a:r>
              <a:rPr lang="ja-JP" altLang="en-US" sz="1400" dirty="0">
                <a:latin typeface="BIZ UDPゴシック" panose="020B0400000000000000" pitchFamily="50" charset="-128"/>
                <a:ea typeface="BIZ UDPゴシック" panose="020B0400000000000000" pitchFamily="50" charset="-128"/>
              </a:rPr>
              <a:t>制度を筆記重視から⼈物重視に抜本的改⾰を実施。</a:t>
            </a:r>
          </a:p>
          <a:p>
            <a:endParaRPr lang="en-US" altLang="ja-JP" sz="1400" dirty="0">
              <a:latin typeface="BIZ UDPゴシック" panose="020B0400000000000000" pitchFamily="50" charset="-128"/>
              <a:ea typeface="BIZ UDPゴシック" panose="020B0400000000000000" pitchFamily="50" charset="-128"/>
            </a:endParaRPr>
          </a:p>
          <a:p>
            <a:r>
              <a:rPr lang="en-US" altLang="ja-JP" sz="1400" dirty="0">
                <a:latin typeface="BIZ UDPゴシック" panose="020B0400000000000000" pitchFamily="50" charset="-128"/>
                <a:ea typeface="BIZ UDPゴシック" panose="020B0400000000000000" pitchFamily="50" charset="-128"/>
              </a:rPr>
              <a:t>【</a:t>
            </a:r>
            <a:r>
              <a:rPr lang="ja-JP" altLang="en-US" sz="1400" dirty="0">
                <a:latin typeface="BIZ UDPゴシック" panose="020B0400000000000000" pitchFamily="50" charset="-128"/>
                <a:ea typeface="BIZ UDPゴシック" panose="020B0400000000000000" pitchFamily="50" charset="-128"/>
              </a:rPr>
              <a:t>～２０１８年度</a:t>
            </a:r>
            <a:r>
              <a:rPr lang="en-US" altLang="ja-JP" sz="1400" dirty="0">
                <a:latin typeface="BIZ UDPゴシック" panose="020B0400000000000000" pitchFamily="50" charset="-128"/>
                <a:ea typeface="BIZ UDPゴシック" panose="020B0400000000000000" pitchFamily="50" charset="-128"/>
              </a:rPr>
              <a:t>】</a:t>
            </a:r>
          </a:p>
          <a:p>
            <a:pPr marL="171450" indent="-171450">
              <a:buFont typeface="Wingdings" panose="05000000000000000000" pitchFamily="2" charset="2"/>
              <a:buChar char="u"/>
            </a:pPr>
            <a:r>
              <a:rPr lang="ja-JP" altLang="en-US" sz="1400" dirty="0">
                <a:latin typeface="BIZ UDPゴシック" panose="020B0400000000000000" pitchFamily="50" charset="-128"/>
                <a:ea typeface="BIZ UDPゴシック" panose="020B0400000000000000" pitchFamily="50" charset="-128"/>
              </a:rPr>
              <a:t>改革初期の「国への問題提起（→国直轄事業の見直し）」から、「国への提案（→全国最多の特区申請）」へ進み、さらに「国との協調（</a:t>
            </a:r>
            <a:r>
              <a:rPr lang="ja-JP" altLang="en-US" sz="1400" dirty="0" smtClean="0">
                <a:latin typeface="BIZ UDPゴシック" panose="020B0400000000000000" pitchFamily="50" charset="-128"/>
                <a:ea typeface="BIZ UDPゴシック" panose="020B0400000000000000" pitchFamily="50" charset="-128"/>
              </a:rPr>
              <a:t>→大阪・関西万博</a:t>
            </a:r>
            <a:r>
              <a:rPr lang="ja-JP" altLang="en-US" sz="1400" dirty="0">
                <a:latin typeface="BIZ UDPゴシック" panose="020B0400000000000000" pitchFamily="50" charset="-128"/>
                <a:ea typeface="BIZ UDPゴシック" panose="020B0400000000000000" pitchFamily="50" charset="-128"/>
              </a:rPr>
              <a:t>誘致等）」へと、連携の手法が進化。</a:t>
            </a:r>
          </a:p>
          <a:p>
            <a:pPr marL="171450" indent="-171450">
              <a:buFont typeface="Wingdings" panose="05000000000000000000" pitchFamily="2" charset="2"/>
              <a:buChar char="u"/>
            </a:pPr>
            <a:r>
              <a:rPr lang="ja-JP" altLang="en-US" sz="1400" dirty="0">
                <a:latin typeface="BIZ UDPゴシック" panose="020B0400000000000000" pitchFamily="50" charset="-128"/>
                <a:ea typeface="BIZ UDPゴシック" panose="020B0400000000000000" pitchFamily="50" charset="-128"/>
              </a:rPr>
              <a:t>大都市制度改革や教育制度改革など、全国の改革を先導する取組にも積極的に着手。</a:t>
            </a:r>
          </a:p>
        </p:txBody>
      </p:sp>
      <p:sp>
        <p:nvSpPr>
          <p:cNvPr id="7" name="テキスト ボックス 6"/>
          <p:cNvSpPr txBox="1"/>
          <p:nvPr/>
        </p:nvSpPr>
        <p:spPr>
          <a:xfrm>
            <a:off x="359999" y="5652000"/>
            <a:ext cx="8460000" cy="830997"/>
          </a:xfrm>
          <a:prstGeom prst="rect">
            <a:avLst/>
          </a:prstGeom>
          <a:solidFill>
            <a:schemeClr val="accent1">
              <a:lumMod val="20000"/>
              <a:lumOff val="80000"/>
            </a:schemeClr>
          </a:solidFill>
          <a:ln>
            <a:solidFill>
              <a:schemeClr val="tx1">
                <a:lumMod val="50000"/>
                <a:lumOff val="50000"/>
              </a:schemeClr>
            </a:solidFill>
          </a:ln>
        </p:spPr>
        <p:txBody>
          <a:bodyPr wrap="square" lIns="36000" tIns="72000" rIns="36000" bIns="36000" rtlCol="0">
            <a:noAutofit/>
          </a:bodyPr>
          <a:lstStyle/>
          <a:p>
            <a:r>
              <a:rPr lang="en-US" altLang="ja-JP" sz="1400" dirty="0">
                <a:latin typeface="BIZ UDPゴシック" panose="020B0400000000000000" pitchFamily="50" charset="-128"/>
                <a:ea typeface="BIZ UDPゴシック" panose="020B0400000000000000" pitchFamily="50" charset="-128"/>
              </a:rPr>
              <a:t>【</a:t>
            </a:r>
            <a:r>
              <a:rPr lang="ja-JP" altLang="en-US" sz="1400" dirty="0">
                <a:latin typeface="BIZ UDPゴシック" panose="020B0400000000000000" pitchFamily="50" charset="-128"/>
                <a:ea typeface="BIZ UDPゴシック" panose="020B0400000000000000" pitchFamily="50" charset="-128"/>
              </a:rPr>
              <a:t>～２０２２年度</a:t>
            </a:r>
            <a:r>
              <a:rPr lang="en-US" altLang="ja-JP" sz="1400" dirty="0">
                <a:latin typeface="BIZ UDPゴシック" panose="020B0400000000000000" pitchFamily="50" charset="-128"/>
                <a:ea typeface="BIZ UDPゴシック" panose="020B0400000000000000" pitchFamily="50" charset="-128"/>
              </a:rPr>
              <a:t>】</a:t>
            </a:r>
          </a:p>
          <a:p>
            <a:pPr marL="285750" indent="-285750">
              <a:buFont typeface="Wingdings" panose="05000000000000000000" pitchFamily="2" charset="2"/>
              <a:buChar char="u"/>
            </a:pPr>
            <a:r>
              <a:rPr lang="ja-JP" altLang="en-US" sz="1400" dirty="0">
                <a:latin typeface="BIZ UDPゴシック" panose="020B0400000000000000" pitchFamily="50" charset="-128"/>
                <a:ea typeface="BIZ UDPゴシック" panose="020B0400000000000000" pitchFamily="50" charset="-128"/>
              </a:rPr>
              <a:t>世界に先駆けて未来の生活を先行実現する「まるごと未来都市」</a:t>
            </a:r>
            <a:r>
              <a:rPr lang="ja-JP" altLang="en-US" sz="1400" dirty="0" smtClean="0">
                <a:latin typeface="BIZ UDPゴシック" panose="020B0400000000000000" pitchFamily="50" charset="-128"/>
                <a:ea typeface="BIZ UDPゴシック" panose="020B0400000000000000" pitchFamily="50" charset="-128"/>
              </a:rPr>
              <a:t>を</a:t>
            </a:r>
            <a:r>
              <a:rPr lang="ja-JP" altLang="en-US" sz="1400" dirty="0">
                <a:latin typeface="BIZ UDPゴシック" panose="020B0400000000000000" pitchFamily="50" charset="-128"/>
                <a:ea typeface="BIZ UDPゴシック" panose="020B0400000000000000" pitchFamily="50" charset="-128"/>
              </a:rPr>
              <a:t>めざ</a:t>
            </a:r>
            <a:r>
              <a:rPr lang="ja-JP" altLang="en-US" sz="1400" dirty="0" smtClean="0">
                <a:latin typeface="BIZ UDPゴシック" panose="020B0400000000000000" pitchFamily="50" charset="-128"/>
                <a:ea typeface="BIZ UDPゴシック" panose="020B0400000000000000" pitchFamily="50" charset="-128"/>
              </a:rPr>
              <a:t>す</a:t>
            </a:r>
            <a:r>
              <a:rPr lang="ja-JP" altLang="en-US" sz="1400" dirty="0">
                <a:latin typeface="BIZ UDPゴシック" panose="020B0400000000000000" pitchFamily="50" charset="-128"/>
                <a:ea typeface="BIZ UDPゴシック" panose="020B0400000000000000" pitchFamily="50" charset="-128"/>
              </a:rPr>
              <a:t>国の動き（</a:t>
            </a:r>
            <a:r>
              <a:rPr lang="ja-JP" altLang="en-US" sz="1400" b="1" dirty="0">
                <a:latin typeface="BIZ UDPゴシック" panose="020B0400000000000000" pitchFamily="50" charset="-128"/>
                <a:ea typeface="BIZ UDPゴシック" panose="020B0400000000000000" pitchFamily="50" charset="-128"/>
              </a:rPr>
              <a:t>スーパーシティ構想</a:t>
            </a:r>
            <a:r>
              <a:rPr lang="ja-JP" altLang="en-US" sz="1400" dirty="0">
                <a:latin typeface="BIZ UDPゴシック" panose="020B0400000000000000" pitchFamily="50" charset="-128"/>
                <a:ea typeface="BIZ UDPゴシック" panose="020B0400000000000000" pitchFamily="50" charset="-128"/>
              </a:rPr>
              <a:t>）に協調。</a:t>
            </a:r>
            <a:r>
              <a:rPr lang="ja-JP" altLang="en-US" sz="1400" b="1" dirty="0">
                <a:latin typeface="BIZ UDPゴシック" panose="020B0400000000000000" pitchFamily="50" charset="-128"/>
                <a:ea typeface="BIZ UDPゴシック" panose="020B0400000000000000" pitchFamily="50" charset="-128"/>
              </a:rPr>
              <a:t>夢洲とうめきた２期エリアが特区区域に指定</a:t>
            </a:r>
            <a:r>
              <a:rPr lang="ja-JP" altLang="en-US" sz="1400" dirty="0">
                <a:latin typeface="BIZ UDPゴシック" panose="020B0400000000000000" pitchFamily="50" charset="-128"/>
                <a:ea typeface="BIZ UDPゴシック" panose="020B0400000000000000" pitchFamily="50" charset="-128"/>
              </a:rPr>
              <a:t>。</a:t>
            </a:r>
          </a:p>
        </p:txBody>
      </p:sp>
      <p:sp>
        <p:nvSpPr>
          <p:cNvPr id="9" name="フローチャート: 組合せ 8">
            <a:extLst>
              <a:ext uri="{FF2B5EF4-FFF2-40B4-BE49-F238E27FC236}">
                <a16:creationId xmlns:a16="http://schemas.microsoft.com/office/drawing/2014/main" id="{3D8455E9-8060-02B8-19F3-9F29BD2796AB}"/>
              </a:ext>
            </a:extLst>
          </p:cNvPr>
          <p:cNvSpPr/>
          <p:nvPr/>
        </p:nvSpPr>
        <p:spPr>
          <a:xfrm>
            <a:off x="3924000" y="5256000"/>
            <a:ext cx="1296000" cy="288000"/>
          </a:xfrm>
          <a:prstGeom prst="flowChartMerge">
            <a:avLst/>
          </a:prstGeom>
          <a:solidFill>
            <a:schemeClr val="accent5">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solidFill>
                <a:schemeClr val="tx1"/>
              </a:solidFill>
            </a:endParaRPr>
          </a:p>
        </p:txBody>
      </p:sp>
      <p:sp>
        <p:nvSpPr>
          <p:cNvPr id="8" name="テキスト ボックス 7"/>
          <p:cNvSpPr txBox="1"/>
          <p:nvPr/>
        </p:nvSpPr>
        <p:spPr>
          <a:xfrm>
            <a:off x="288000" y="180000"/>
            <a:ext cx="8676000" cy="432000"/>
          </a:xfrm>
          <a:prstGeom prst="rect">
            <a:avLst/>
          </a:prstGeom>
          <a:noFill/>
        </p:spPr>
        <p:txBody>
          <a:bodyPr wrap="none" lIns="36000" tIns="36000" rIns="36000" bIns="36000" rtlCol="0">
            <a:noAutofit/>
          </a:bodyPr>
          <a:lstStyle/>
          <a:p>
            <a:r>
              <a:rPr lang="en-US" altLang="ja-JP" sz="2000" b="1" dirty="0" smtClean="0">
                <a:latin typeface="BIZ UDPゴシック" panose="020B0400000000000000" pitchFamily="50" charset="-128"/>
                <a:ea typeface="BIZ UDPゴシック" panose="020B0400000000000000" pitchFamily="50" charset="-128"/>
              </a:rPr>
              <a:t>【HOW</a:t>
            </a:r>
            <a:r>
              <a:rPr lang="ja-JP" altLang="en-US" sz="2000" b="1" dirty="0">
                <a:latin typeface="BIZ UDPゴシック" panose="020B0400000000000000" pitchFamily="50" charset="-128"/>
                <a:ea typeface="BIZ UDPゴシック" panose="020B0400000000000000" pitchFamily="50" charset="-128"/>
              </a:rPr>
              <a:t>３</a:t>
            </a:r>
            <a:r>
              <a:rPr lang="en-US" altLang="ja-JP" sz="2000" b="1" dirty="0" smtClean="0">
                <a:latin typeface="BIZ UDPゴシック" panose="020B0400000000000000" pitchFamily="50" charset="-128"/>
                <a:ea typeface="BIZ UDPゴシック" panose="020B0400000000000000" pitchFamily="50" charset="-128"/>
              </a:rPr>
              <a:t>】</a:t>
            </a:r>
            <a:r>
              <a:rPr lang="ja-JP" altLang="en-US" sz="2000" b="1" dirty="0" smtClean="0">
                <a:latin typeface="BIZ UDPゴシック" panose="020B0400000000000000" pitchFamily="50" charset="-128"/>
                <a:ea typeface="BIZ UDPゴシック" panose="020B0400000000000000" pitchFamily="50" charset="-128"/>
              </a:rPr>
              <a:t>　国との協調連携</a:t>
            </a:r>
            <a:endParaRPr lang="en-US" altLang="ja-JP" sz="2000" b="1" dirty="0">
              <a:latin typeface="BIZ UDPゴシック" panose="020B0400000000000000" pitchFamily="50" charset="-128"/>
              <a:ea typeface="BIZ UDPゴシック" panose="020B0400000000000000" pitchFamily="50" charset="-128"/>
            </a:endParaRPr>
          </a:p>
        </p:txBody>
      </p:sp>
      <p:sp>
        <p:nvSpPr>
          <p:cNvPr id="10" name="スライド番号プレースホルダー 3"/>
          <p:cNvSpPr txBox="1">
            <a:spLocks/>
          </p:cNvSpPr>
          <p:nvPr/>
        </p:nvSpPr>
        <p:spPr>
          <a:xfrm>
            <a:off x="8640000" y="6552000"/>
            <a:ext cx="432000" cy="288000"/>
          </a:xfrm>
          <a:prstGeom prst="rect">
            <a:avLst/>
          </a:prstGeom>
        </p:spPr>
        <p:txBody>
          <a:bodyPr vert="horz" lIns="36000" tIns="36000" rIns="36000" bIns="36000" rtlCol="0" anchor="ctr"/>
          <a:lstStyle>
            <a:defPPr>
              <a:defRPr lang="ja-JP"/>
            </a:defPPr>
            <a:lvl1pPr marL="0" algn="r" defTabSz="914400" rtl="0" eaLnBrk="1" latinLnBrk="0" hangingPunct="1">
              <a:defRPr kumimoji="1" sz="14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138CA411-231B-42B9-AF63-97A64194AA60}" type="slidenum">
              <a:rPr lang="ja-JP" altLang="en-US" smtClean="0"/>
              <a:pPr/>
              <a:t>59</a:t>
            </a:fld>
            <a:endParaRPr lang="ja-JP" altLang="en-US" dirty="0"/>
          </a:p>
        </p:txBody>
      </p:sp>
    </p:spTree>
    <p:extLst>
      <p:ext uri="{BB962C8B-B14F-4D97-AF65-F5344CB8AC3E}">
        <p14:creationId xmlns:p14="http://schemas.microsoft.com/office/powerpoint/2010/main" val="21232166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 1"/>
          <p:cNvGraphicFramePr>
            <a:graphicFrameLocks noGrp="1"/>
          </p:cNvGraphicFramePr>
          <p:nvPr>
            <p:extLst>
              <p:ext uri="{D42A27DB-BD31-4B8C-83A1-F6EECF244321}">
                <p14:modId xmlns:p14="http://schemas.microsoft.com/office/powerpoint/2010/main" val="1034593647"/>
              </p:ext>
            </p:extLst>
          </p:nvPr>
        </p:nvGraphicFramePr>
        <p:xfrm>
          <a:off x="60190" y="575322"/>
          <a:ext cx="9015142" cy="6070800"/>
        </p:xfrm>
        <a:graphic>
          <a:graphicData uri="http://schemas.openxmlformats.org/drawingml/2006/table">
            <a:tbl>
              <a:tblPr>
                <a:tableStyleId>{5940675A-B579-460E-94D1-54222C63F5DA}</a:tableStyleId>
              </a:tblPr>
              <a:tblGrid>
                <a:gridCol w="734662">
                  <a:extLst>
                    <a:ext uri="{9D8B030D-6E8A-4147-A177-3AD203B41FA5}">
                      <a16:colId xmlns:a16="http://schemas.microsoft.com/office/drawing/2014/main" val="475014947"/>
                    </a:ext>
                  </a:extLst>
                </a:gridCol>
                <a:gridCol w="1035060">
                  <a:extLst>
                    <a:ext uri="{9D8B030D-6E8A-4147-A177-3AD203B41FA5}">
                      <a16:colId xmlns:a16="http://schemas.microsoft.com/office/drawing/2014/main" val="20001"/>
                    </a:ext>
                  </a:extLst>
                </a:gridCol>
                <a:gridCol w="1035060">
                  <a:extLst>
                    <a:ext uri="{9D8B030D-6E8A-4147-A177-3AD203B41FA5}">
                      <a16:colId xmlns:a16="http://schemas.microsoft.com/office/drawing/2014/main" val="2692074483"/>
                    </a:ext>
                  </a:extLst>
                </a:gridCol>
                <a:gridCol w="1035060">
                  <a:extLst>
                    <a:ext uri="{9D8B030D-6E8A-4147-A177-3AD203B41FA5}">
                      <a16:colId xmlns:a16="http://schemas.microsoft.com/office/drawing/2014/main" val="1896722355"/>
                    </a:ext>
                  </a:extLst>
                </a:gridCol>
                <a:gridCol w="1035060">
                  <a:extLst>
                    <a:ext uri="{9D8B030D-6E8A-4147-A177-3AD203B41FA5}">
                      <a16:colId xmlns:a16="http://schemas.microsoft.com/office/drawing/2014/main" val="1221757381"/>
                    </a:ext>
                  </a:extLst>
                </a:gridCol>
                <a:gridCol w="1035060">
                  <a:extLst>
                    <a:ext uri="{9D8B030D-6E8A-4147-A177-3AD203B41FA5}">
                      <a16:colId xmlns:a16="http://schemas.microsoft.com/office/drawing/2014/main" val="1585044141"/>
                    </a:ext>
                  </a:extLst>
                </a:gridCol>
                <a:gridCol w="1035060">
                  <a:extLst>
                    <a:ext uri="{9D8B030D-6E8A-4147-A177-3AD203B41FA5}">
                      <a16:colId xmlns:a16="http://schemas.microsoft.com/office/drawing/2014/main" val="3239772629"/>
                    </a:ext>
                  </a:extLst>
                </a:gridCol>
                <a:gridCol w="1035060">
                  <a:extLst>
                    <a:ext uri="{9D8B030D-6E8A-4147-A177-3AD203B41FA5}">
                      <a16:colId xmlns:a16="http://schemas.microsoft.com/office/drawing/2014/main" val="1069752342"/>
                    </a:ext>
                  </a:extLst>
                </a:gridCol>
                <a:gridCol w="1035060">
                  <a:extLst>
                    <a:ext uri="{9D8B030D-6E8A-4147-A177-3AD203B41FA5}">
                      <a16:colId xmlns:a16="http://schemas.microsoft.com/office/drawing/2014/main" val="4143017732"/>
                    </a:ext>
                  </a:extLst>
                </a:gridCol>
              </a:tblGrid>
              <a:tr h="217984">
                <a:tc>
                  <a:txBody>
                    <a:bodyPr/>
                    <a:lstStyle/>
                    <a:p>
                      <a:pPr algn="ctr" fontAlgn="ctr"/>
                      <a:r>
                        <a:rPr lang="ja-JP" altLang="en-US" sz="1000" b="1" u="none" strike="noStrike" dirty="0">
                          <a:solidFill>
                            <a:schemeClr val="tx1"/>
                          </a:solidFill>
                          <a:effectLst/>
                          <a:latin typeface="BIZ UDゴシック" panose="020B0400000000000000" pitchFamily="49" charset="-128"/>
                          <a:ea typeface="BIZ UDゴシック" panose="020B0400000000000000" pitchFamily="49" charset="-128"/>
                        </a:rPr>
                        <a:t>年度</a:t>
                      </a:r>
                      <a:endParaRPr lang="ja-JP" altLang="en-US" sz="1000" b="1" i="0" u="none" strike="noStrike" dirty="0">
                        <a:solidFill>
                          <a:schemeClr val="tx1"/>
                        </a:solidFill>
                        <a:effectLst/>
                        <a:latin typeface="BIZ UDゴシック" panose="020B0400000000000000" pitchFamily="49" charset="-128"/>
                        <a:ea typeface="BIZ UDゴシック" panose="020B0400000000000000" pitchFamily="49" charset="-128"/>
                      </a:endParaRPr>
                    </a:p>
                  </a:txBody>
                  <a:tcPr marL="36000" marR="36000" marT="36000" marB="36000" anchor="ctr">
                    <a:solidFill>
                      <a:schemeClr val="tx1">
                        <a:lumMod val="50000"/>
                        <a:lumOff val="50000"/>
                      </a:schemeClr>
                    </a:solidFill>
                  </a:tcPr>
                </a:tc>
                <a:tc>
                  <a:txBody>
                    <a:bodyPr/>
                    <a:lstStyle/>
                    <a:p>
                      <a:pPr algn="ctr" rtl="0" fontAlgn="ctr"/>
                      <a:r>
                        <a:rPr lang="en-US" altLang="ja-JP" sz="1000" b="1" i="0" u="none" strike="noStrike" dirty="0">
                          <a:solidFill>
                            <a:schemeClr val="tx1"/>
                          </a:solidFill>
                          <a:effectLst/>
                          <a:latin typeface="BIZ UDゴシック" panose="020B0400000000000000" pitchFamily="49" charset="-128"/>
                          <a:ea typeface="BIZ UDゴシック" panose="020B0400000000000000" pitchFamily="49" charset="-128"/>
                        </a:rPr>
                        <a:t>2008</a:t>
                      </a:r>
                    </a:p>
                  </a:txBody>
                  <a:tcPr marL="36000" marR="36000" marT="36000" marB="36000" anchor="ctr">
                    <a:solidFill>
                      <a:schemeClr val="tx1">
                        <a:lumMod val="50000"/>
                        <a:lumOff val="50000"/>
                      </a:schemeClr>
                    </a:solidFill>
                  </a:tcPr>
                </a:tc>
                <a:tc>
                  <a:txBody>
                    <a:bodyPr/>
                    <a:lstStyle/>
                    <a:p>
                      <a:pPr algn="ctr" rtl="0" fontAlgn="ctr"/>
                      <a:r>
                        <a:rPr lang="en-US" altLang="ja-JP" sz="1000" b="1" u="none" strike="noStrike" dirty="0">
                          <a:solidFill>
                            <a:schemeClr val="tx1"/>
                          </a:solidFill>
                          <a:effectLst/>
                          <a:latin typeface="BIZ UDゴシック" panose="020B0400000000000000" pitchFamily="49" charset="-128"/>
                          <a:ea typeface="BIZ UDゴシック" panose="020B0400000000000000" pitchFamily="49" charset="-128"/>
                        </a:rPr>
                        <a:t>2009</a:t>
                      </a:r>
                      <a:endParaRPr lang="en-US" altLang="ja-JP" sz="1000" b="1" i="0" u="none" strike="noStrike" dirty="0">
                        <a:solidFill>
                          <a:schemeClr val="tx1"/>
                        </a:solidFill>
                        <a:effectLst/>
                        <a:latin typeface="BIZ UDゴシック" panose="020B0400000000000000" pitchFamily="49" charset="-128"/>
                        <a:ea typeface="BIZ UDゴシック" panose="020B0400000000000000" pitchFamily="49" charset="-128"/>
                      </a:endParaRPr>
                    </a:p>
                  </a:txBody>
                  <a:tcPr marL="36000" marR="36000" marT="36000" marB="36000" anchor="ctr">
                    <a:solidFill>
                      <a:schemeClr val="tx1">
                        <a:lumMod val="50000"/>
                        <a:lumOff val="50000"/>
                      </a:schemeClr>
                    </a:solidFill>
                  </a:tcPr>
                </a:tc>
                <a:tc>
                  <a:txBody>
                    <a:bodyPr/>
                    <a:lstStyle/>
                    <a:p>
                      <a:pPr algn="ctr" rtl="0" fontAlgn="ctr"/>
                      <a:r>
                        <a:rPr lang="en-US" altLang="ja-JP" sz="1000" b="1" u="none" strike="noStrike" dirty="0">
                          <a:solidFill>
                            <a:schemeClr val="tx1"/>
                          </a:solidFill>
                          <a:effectLst/>
                          <a:latin typeface="BIZ UDゴシック" panose="020B0400000000000000" pitchFamily="49" charset="-128"/>
                          <a:ea typeface="BIZ UDゴシック" panose="020B0400000000000000" pitchFamily="49" charset="-128"/>
                        </a:rPr>
                        <a:t>2010</a:t>
                      </a:r>
                      <a:endParaRPr lang="en-US" altLang="ja-JP" sz="1000" b="1" i="0" u="none" strike="noStrike" dirty="0">
                        <a:solidFill>
                          <a:schemeClr val="tx1"/>
                        </a:solidFill>
                        <a:effectLst/>
                        <a:latin typeface="BIZ UDゴシック" panose="020B0400000000000000" pitchFamily="49" charset="-128"/>
                        <a:ea typeface="BIZ UDゴシック" panose="020B0400000000000000" pitchFamily="49" charset="-128"/>
                      </a:endParaRPr>
                    </a:p>
                  </a:txBody>
                  <a:tcPr marL="36000" marR="36000" marT="36000" marB="36000" anchor="ctr">
                    <a:solidFill>
                      <a:schemeClr val="tx1">
                        <a:lumMod val="50000"/>
                        <a:lumOff val="50000"/>
                      </a:schemeClr>
                    </a:solidFill>
                  </a:tcPr>
                </a:tc>
                <a:tc>
                  <a:txBody>
                    <a:bodyPr/>
                    <a:lstStyle/>
                    <a:p>
                      <a:pPr algn="ctr" rtl="0" fontAlgn="ctr"/>
                      <a:r>
                        <a:rPr lang="en-US" altLang="ja-JP" sz="1000" b="1" u="none" strike="noStrike" dirty="0">
                          <a:solidFill>
                            <a:schemeClr val="tx1"/>
                          </a:solidFill>
                          <a:effectLst/>
                          <a:latin typeface="BIZ UDゴシック" panose="020B0400000000000000" pitchFamily="49" charset="-128"/>
                          <a:ea typeface="BIZ UDゴシック" panose="020B0400000000000000" pitchFamily="49" charset="-128"/>
                        </a:rPr>
                        <a:t>2011</a:t>
                      </a:r>
                      <a:endParaRPr lang="en-US" altLang="ja-JP" sz="1000" b="1" i="0" u="none" strike="noStrike" dirty="0">
                        <a:solidFill>
                          <a:schemeClr val="tx1"/>
                        </a:solidFill>
                        <a:effectLst/>
                        <a:latin typeface="BIZ UDゴシック" panose="020B0400000000000000" pitchFamily="49" charset="-128"/>
                        <a:ea typeface="BIZ UDゴシック" panose="020B0400000000000000" pitchFamily="49" charset="-128"/>
                      </a:endParaRPr>
                    </a:p>
                  </a:txBody>
                  <a:tcPr marL="36000" marR="36000" marT="36000" marB="36000" anchor="ctr">
                    <a:lnR w="12700" cap="flat" cmpd="sng" algn="ctr">
                      <a:solidFill>
                        <a:schemeClr val="tx1"/>
                      </a:solidFill>
                      <a:prstDash val="solid"/>
                      <a:round/>
                      <a:headEnd type="none" w="med" len="med"/>
                      <a:tailEnd type="none" w="med" len="med"/>
                    </a:lnR>
                    <a:solidFill>
                      <a:schemeClr val="tx1">
                        <a:lumMod val="50000"/>
                        <a:lumOff val="50000"/>
                      </a:schemeClr>
                    </a:solidFill>
                  </a:tcPr>
                </a:tc>
                <a:tc>
                  <a:txBody>
                    <a:bodyPr/>
                    <a:lstStyle/>
                    <a:p>
                      <a:pPr algn="ctr" rtl="0" fontAlgn="ctr"/>
                      <a:r>
                        <a:rPr lang="en-US" altLang="ja-JP" sz="1000" b="1" u="none" strike="noStrike" dirty="0">
                          <a:solidFill>
                            <a:schemeClr val="tx1"/>
                          </a:solidFill>
                          <a:effectLst/>
                          <a:latin typeface="BIZ UDゴシック" panose="020B0400000000000000" pitchFamily="49" charset="-128"/>
                          <a:ea typeface="BIZ UDゴシック" panose="020B0400000000000000" pitchFamily="49" charset="-128"/>
                        </a:rPr>
                        <a:t>2012</a:t>
                      </a:r>
                      <a:endParaRPr lang="en-US" altLang="ja-JP" sz="1000" b="1" i="0" u="none" strike="noStrike" dirty="0">
                        <a:solidFill>
                          <a:schemeClr val="tx1"/>
                        </a:solidFill>
                        <a:effectLst/>
                        <a:latin typeface="BIZ UDゴシック" panose="020B0400000000000000" pitchFamily="49" charset="-128"/>
                        <a:ea typeface="BIZ UDゴシック" panose="020B0400000000000000" pitchFamily="49" charset="-128"/>
                      </a:endParaRPr>
                    </a:p>
                  </a:txBody>
                  <a:tcPr marL="36000" marR="36000" marT="36000" marB="36000" anchor="ctr">
                    <a:lnL w="12700" cap="flat" cmpd="sng" algn="ctr">
                      <a:solidFill>
                        <a:schemeClr val="tx1"/>
                      </a:solidFill>
                      <a:prstDash val="solid"/>
                      <a:round/>
                      <a:headEnd type="none" w="med" len="med"/>
                      <a:tailEnd type="none" w="med" len="med"/>
                    </a:lnL>
                    <a:solidFill>
                      <a:schemeClr val="tx1">
                        <a:lumMod val="50000"/>
                        <a:lumOff val="50000"/>
                      </a:schemeClr>
                    </a:solidFill>
                  </a:tcPr>
                </a:tc>
                <a:tc>
                  <a:txBody>
                    <a:bodyPr/>
                    <a:lstStyle/>
                    <a:p>
                      <a:pPr algn="ctr" rtl="0" fontAlgn="ctr"/>
                      <a:r>
                        <a:rPr lang="en-US" altLang="ja-JP" sz="1000" b="1" u="none" strike="noStrike" dirty="0">
                          <a:solidFill>
                            <a:schemeClr val="tx1"/>
                          </a:solidFill>
                          <a:effectLst/>
                          <a:latin typeface="BIZ UDゴシック" panose="020B0400000000000000" pitchFamily="49" charset="-128"/>
                          <a:ea typeface="BIZ UDゴシック" panose="020B0400000000000000" pitchFamily="49" charset="-128"/>
                        </a:rPr>
                        <a:t>2013</a:t>
                      </a:r>
                      <a:endParaRPr lang="en-US" altLang="ja-JP" sz="1000" b="1" i="0" u="none" strike="noStrike" dirty="0">
                        <a:solidFill>
                          <a:schemeClr val="tx1"/>
                        </a:solidFill>
                        <a:effectLst/>
                        <a:latin typeface="BIZ UDゴシック" panose="020B0400000000000000" pitchFamily="49" charset="-128"/>
                        <a:ea typeface="BIZ UDゴシック" panose="020B0400000000000000" pitchFamily="49" charset="-128"/>
                      </a:endParaRPr>
                    </a:p>
                  </a:txBody>
                  <a:tcPr marL="36000" marR="36000" marT="36000" marB="36000" anchor="ctr">
                    <a:solidFill>
                      <a:schemeClr val="tx1">
                        <a:lumMod val="50000"/>
                        <a:lumOff val="50000"/>
                      </a:schemeClr>
                    </a:solidFill>
                  </a:tcPr>
                </a:tc>
                <a:tc>
                  <a:txBody>
                    <a:bodyPr/>
                    <a:lstStyle/>
                    <a:p>
                      <a:pPr algn="ctr" rtl="0" fontAlgn="ctr"/>
                      <a:r>
                        <a:rPr lang="en-US" altLang="ja-JP" sz="1000" b="1" u="none" strike="noStrike" dirty="0">
                          <a:solidFill>
                            <a:schemeClr val="tx1"/>
                          </a:solidFill>
                          <a:effectLst/>
                          <a:latin typeface="BIZ UDゴシック" panose="020B0400000000000000" pitchFamily="49" charset="-128"/>
                          <a:ea typeface="BIZ UDゴシック" panose="020B0400000000000000" pitchFamily="49" charset="-128"/>
                        </a:rPr>
                        <a:t>2014</a:t>
                      </a:r>
                      <a:endParaRPr lang="en-US" altLang="ja-JP" sz="1000" b="1" i="0" u="none" strike="noStrike" dirty="0">
                        <a:solidFill>
                          <a:schemeClr val="tx1"/>
                        </a:solidFill>
                        <a:effectLst/>
                        <a:latin typeface="BIZ UDゴシック" panose="020B0400000000000000" pitchFamily="49" charset="-128"/>
                        <a:ea typeface="BIZ UDゴシック" panose="020B0400000000000000" pitchFamily="49" charset="-128"/>
                      </a:endParaRPr>
                    </a:p>
                  </a:txBody>
                  <a:tcPr marL="36000" marR="36000" marT="36000" marB="36000" anchor="ctr">
                    <a:solidFill>
                      <a:schemeClr val="tx1">
                        <a:lumMod val="50000"/>
                        <a:lumOff val="50000"/>
                      </a:schemeClr>
                    </a:solidFill>
                  </a:tcPr>
                </a:tc>
                <a:tc>
                  <a:txBody>
                    <a:bodyPr/>
                    <a:lstStyle/>
                    <a:p>
                      <a:pPr algn="ctr" rtl="0" fontAlgn="ctr"/>
                      <a:r>
                        <a:rPr lang="en-US" altLang="ja-JP" sz="1000" b="1" u="none" strike="noStrike" dirty="0">
                          <a:solidFill>
                            <a:schemeClr val="tx1"/>
                          </a:solidFill>
                          <a:effectLst/>
                          <a:latin typeface="BIZ UDゴシック" panose="020B0400000000000000" pitchFamily="49" charset="-128"/>
                          <a:ea typeface="BIZ UDゴシック" panose="020B0400000000000000" pitchFamily="49" charset="-128"/>
                        </a:rPr>
                        <a:t>2015</a:t>
                      </a:r>
                      <a:endParaRPr lang="en-US" altLang="ja-JP" sz="1000" b="1" i="0" u="none" strike="noStrike" dirty="0">
                        <a:solidFill>
                          <a:schemeClr val="tx1"/>
                        </a:solidFill>
                        <a:effectLst/>
                        <a:latin typeface="BIZ UDゴシック" panose="020B0400000000000000" pitchFamily="49" charset="-128"/>
                        <a:ea typeface="BIZ UDゴシック" panose="020B0400000000000000" pitchFamily="49" charset="-128"/>
                      </a:endParaRPr>
                    </a:p>
                  </a:txBody>
                  <a:tcPr marL="36000" marR="36000" marT="36000" marB="36000" anchor="ctr">
                    <a:solidFill>
                      <a:schemeClr val="tx1">
                        <a:lumMod val="50000"/>
                        <a:lumOff val="50000"/>
                      </a:schemeClr>
                    </a:solidFill>
                  </a:tcPr>
                </a:tc>
                <a:extLst>
                  <a:ext uri="{0D108BD9-81ED-4DB2-BD59-A6C34878D82A}">
                    <a16:rowId xmlns:a16="http://schemas.microsoft.com/office/drawing/2014/main" val="2767852263"/>
                  </a:ext>
                </a:extLst>
              </a:tr>
              <a:tr h="217984">
                <a:tc>
                  <a:txBody>
                    <a:bodyPr/>
                    <a:lstStyle/>
                    <a:p>
                      <a:pPr algn="ctr" fontAlgn="ctr"/>
                      <a:r>
                        <a:rPr lang="ja-JP" altLang="en-US" sz="1000" b="1" i="0" u="none" strike="noStrike" dirty="0">
                          <a:solidFill>
                            <a:schemeClr val="tx1"/>
                          </a:solidFill>
                          <a:effectLst/>
                          <a:latin typeface="BIZ UDゴシック" panose="020B0400000000000000" pitchFamily="49" charset="-128"/>
                          <a:ea typeface="BIZ UDゴシック" panose="020B0400000000000000" pitchFamily="49" charset="-128"/>
                        </a:rPr>
                        <a:t>知事</a:t>
                      </a:r>
                    </a:p>
                  </a:txBody>
                  <a:tcPr marL="36000" marR="36000" marT="36000" marB="36000" anchor="ctr">
                    <a:noFill/>
                  </a:tcPr>
                </a:tc>
                <a:tc gridSpan="4">
                  <a:txBody>
                    <a:bodyPr/>
                    <a:lstStyle/>
                    <a:p>
                      <a:pPr algn="ctr" rtl="0" fontAlgn="ctr"/>
                      <a:r>
                        <a:rPr lang="ja-JP" altLang="en-US" sz="1000" b="1" i="0" u="none" strike="noStrike" dirty="0">
                          <a:solidFill>
                            <a:schemeClr val="tx1"/>
                          </a:solidFill>
                          <a:effectLst/>
                          <a:latin typeface="BIZ UDゴシック" panose="020B0400000000000000" pitchFamily="49" charset="-128"/>
                          <a:ea typeface="BIZ UDゴシック" panose="020B0400000000000000" pitchFamily="49" charset="-128"/>
                        </a:rPr>
                        <a:t>橋下知事</a:t>
                      </a:r>
                      <a:endParaRPr lang="en-US" altLang="ja-JP" sz="1000" b="1" i="0" u="none" strike="noStrike" dirty="0">
                        <a:solidFill>
                          <a:schemeClr val="tx1"/>
                        </a:solidFill>
                        <a:effectLst/>
                        <a:latin typeface="BIZ UDゴシック" panose="020B0400000000000000" pitchFamily="49" charset="-128"/>
                        <a:ea typeface="BIZ UDゴシック" panose="020B0400000000000000" pitchFamily="49" charset="-128"/>
                      </a:endParaRPr>
                    </a:p>
                  </a:txBody>
                  <a:tcPr marL="36000" marR="36000" marT="36000" marB="36000" anchor="ctr">
                    <a:lnR w="12700" cap="flat" cmpd="sng" algn="ctr">
                      <a:solidFill>
                        <a:schemeClr val="tx1"/>
                      </a:solidFill>
                      <a:prstDash val="solid"/>
                      <a:round/>
                      <a:headEnd type="none" w="med" len="med"/>
                      <a:tailEnd type="none" w="med" len="med"/>
                    </a:lnR>
                    <a:noFill/>
                  </a:tcPr>
                </a:tc>
                <a:tc hMerge="1">
                  <a:txBody>
                    <a:bodyPr/>
                    <a:lstStyle/>
                    <a:p>
                      <a:pPr algn="ctr" rtl="0" fontAlgn="ctr"/>
                      <a:endParaRPr lang="en-US" altLang="ja-JP" sz="1000" b="1" i="0" u="none" strike="noStrike" dirty="0">
                        <a:solidFill>
                          <a:schemeClr val="tx1"/>
                        </a:solidFill>
                        <a:effectLst/>
                        <a:latin typeface="Meiryo UI" panose="020B0604030504040204" pitchFamily="50" charset="-128"/>
                        <a:ea typeface="Meiryo UI" panose="020B0604030504040204" pitchFamily="50" charset="-128"/>
                      </a:endParaRPr>
                    </a:p>
                  </a:txBody>
                  <a:tcPr marL="36000" marR="36000" marT="36000" marB="36000" anchor="ctr">
                    <a:noFill/>
                  </a:tcPr>
                </a:tc>
                <a:tc hMerge="1">
                  <a:txBody>
                    <a:bodyPr/>
                    <a:lstStyle/>
                    <a:p>
                      <a:pPr algn="ctr" rtl="0" fontAlgn="ctr"/>
                      <a:endParaRPr lang="en-US" altLang="ja-JP" sz="1000" b="1" i="0" u="none" strike="noStrike">
                        <a:solidFill>
                          <a:schemeClr val="tx1"/>
                        </a:solidFill>
                        <a:effectLst/>
                        <a:latin typeface="Meiryo UI" panose="020B0604030504040204" pitchFamily="50" charset="-128"/>
                        <a:ea typeface="Meiryo UI" panose="020B0604030504040204" pitchFamily="50" charset="-128"/>
                      </a:endParaRPr>
                    </a:p>
                  </a:txBody>
                  <a:tcPr marL="36000" marR="36000" marT="36000" marB="36000" anchor="ctr">
                    <a:noFill/>
                  </a:tcPr>
                </a:tc>
                <a:tc hMerge="1">
                  <a:txBody>
                    <a:bodyPr/>
                    <a:lstStyle/>
                    <a:p>
                      <a:pPr algn="ctr" rtl="0" fontAlgn="ctr"/>
                      <a:endParaRPr lang="en-US" altLang="ja-JP" sz="1000" b="1" i="0" u="none" strike="noStrike">
                        <a:solidFill>
                          <a:schemeClr val="tx1"/>
                        </a:solidFill>
                        <a:effectLst/>
                        <a:latin typeface="Meiryo UI" panose="020B0604030504040204" pitchFamily="50" charset="-128"/>
                        <a:ea typeface="Meiryo UI" panose="020B0604030504040204" pitchFamily="50" charset="-128"/>
                      </a:endParaRPr>
                    </a:p>
                  </a:txBody>
                  <a:tcPr marL="36000" marR="36000" marT="36000" marB="36000" anchor="ctr">
                    <a:noFill/>
                  </a:tcPr>
                </a:tc>
                <a:tc gridSpan="4">
                  <a:txBody>
                    <a:bodyPr/>
                    <a:lstStyle/>
                    <a:p>
                      <a:pPr algn="ctr" rtl="0" fontAlgn="ctr"/>
                      <a:r>
                        <a:rPr lang="ja-JP" altLang="en-US" sz="1000" b="1" i="0" u="none" strike="noStrike" dirty="0">
                          <a:solidFill>
                            <a:schemeClr val="tx1"/>
                          </a:solidFill>
                          <a:effectLst/>
                          <a:latin typeface="BIZ UDゴシック" panose="020B0400000000000000" pitchFamily="49" charset="-128"/>
                          <a:ea typeface="BIZ UDゴシック" panose="020B0400000000000000" pitchFamily="49" charset="-128"/>
                        </a:rPr>
                        <a:t>松井知事（１期）</a:t>
                      </a:r>
                      <a:endParaRPr lang="en-US" altLang="ja-JP" sz="1000" b="1" i="0" u="none" strike="noStrike" dirty="0">
                        <a:solidFill>
                          <a:schemeClr val="tx1"/>
                        </a:solidFill>
                        <a:effectLst/>
                        <a:latin typeface="BIZ UDゴシック" panose="020B0400000000000000" pitchFamily="49" charset="-128"/>
                        <a:ea typeface="BIZ UDゴシック" panose="020B0400000000000000" pitchFamily="49" charset="-128"/>
                      </a:endParaRPr>
                    </a:p>
                  </a:txBody>
                  <a:tcPr marL="36000" marR="36000" marT="36000" marB="36000" anchor="ctr">
                    <a:lnL w="12700" cap="flat" cmpd="sng" algn="ctr">
                      <a:solidFill>
                        <a:schemeClr val="tx1"/>
                      </a:solidFill>
                      <a:prstDash val="solid"/>
                      <a:round/>
                      <a:headEnd type="none" w="med" len="med"/>
                      <a:tailEnd type="none" w="med" len="med"/>
                    </a:lnL>
                    <a:noFill/>
                  </a:tcPr>
                </a:tc>
                <a:tc hMerge="1">
                  <a:txBody>
                    <a:bodyPr/>
                    <a:lstStyle/>
                    <a:p>
                      <a:pPr algn="ctr" rtl="0" fontAlgn="ctr"/>
                      <a:endParaRPr lang="en-US" altLang="ja-JP" sz="800" b="1" i="0" u="none" strike="noStrike" dirty="0">
                        <a:solidFill>
                          <a:schemeClr val="tx1"/>
                        </a:solidFill>
                        <a:effectLst/>
                        <a:latin typeface="BIZ UDゴシック" panose="020B0400000000000000" pitchFamily="49" charset="-128"/>
                        <a:ea typeface="BIZ UDゴシック" panose="020B0400000000000000" pitchFamily="49" charset="-128"/>
                      </a:endParaRPr>
                    </a:p>
                  </a:txBody>
                  <a:tcPr marL="36000" marR="36000" marT="36000" marB="36000" anchor="ctr">
                    <a:noFill/>
                  </a:tcPr>
                </a:tc>
                <a:tc hMerge="1">
                  <a:txBody>
                    <a:bodyPr/>
                    <a:lstStyle/>
                    <a:p>
                      <a:pPr algn="ctr" rtl="0" fontAlgn="ctr"/>
                      <a:endParaRPr lang="en-US" altLang="ja-JP" sz="800" b="1" i="0" u="none" strike="noStrike" dirty="0">
                        <a:solidFill>
                          <a:schemeClr val="tx1"/>
                        </a:solidFill>
                        <a:effectLst/>
                        <a:latin typeface="BIZ UDゴシック" panose="020B0400000000000000" pitchFamily="49" charset="-128"/>
                        <a:ea typeface="BIZ UDゴシック" panose="020B0400000000000000" pitchFamily="49" charset="-128"/>
                      </a:endParaRPr>
                    </a:p>
                  </a:txBody>
                  <a:tcPr marL="36000" marR="36000" marT="36000" marB="36000" anchor="ctr">
                    <a:noFill/>
                  </a:tcPr>
                </a:tc>
                <a:tc hMerge="1">
                  <a:txBody>
                    <a:bodyPr/>
                    <a:lstStyle/>
                    <a:p>
                      <a:pPr algn="ctr" rtl="0" fontAlgn="ctr"/>
                      <a:endParaRPr lang="en-US" altLang="ja-JP" sz="900" b="1" i="0" u="none" strike="noStrike" dirty="0">
                        <a:solidFill>
                          <a:schemeClr val="tx1"/>
                        </a:solidFill>
                        <a:effectLst/>
                        <a:latin typeface="BIZ UDゴシック" panose="020B0400000000000000" pitchFamily="49" charset="-128"/>
                        <a:ea typeface="BIZ UDゴシック" panose="020B0400000000000000" pitchFamily="49" charset="-128"/>
                      </a:endParaRPr>
                    </a:p>
                  </a:txBody>
                  <a:tcPr marL="36000" marR="36000" marT="36000" marB="36000" anchor="ctr">
                    <a:noFill/>
                  </a:tcPr>
                </a:tc>
                <a:extLst>
                  <a:ext uri="{0D108BD9-81ED-4DB2-BD59-A6C34878D82A}">
                    <a16:rowId xmlns:a16="http://schemas.microsoft.com/office/drawing/2014/main" val="10001"/>
                  </a:ext>
                </a:extLst>
              </a:tr>
              <a:tr h="217984">
                <a:tc>
                  <a:txBody>
                    <a:bodyPr/>
                    <a:lstStyle/>
                    <a:p>
                      <a:pPr algn="ctr" fontAlgn="ctr"/>
                      <a:r>
                        <a:rPr lang="ja-JP" altLang="en-US" sz="1000" b="1" i="0" u="none" strike="noStrike" dirty="0">
                          <a:solidFill>
                            <a:schemeClr val="tx1"/>
                          </a:solidFill>
                          <a:effectLst/>
                          <a:latin typeface="BIZ UDゴシック" panose="020B0400000000000000" pitchFamily="49" charset="-128"/>
                          <a:ea typeface="BIZ UDゴシック" panose="020B0400000000000000" pitchFamily="49" charset="-128"/>
                        </a:rPr>
                        <a:t>市長</a:t>
                      </a:r>
                    </a:p>
                  </a:txBody>
                  <a:tcPr marL="36000" marR="36000" marT="36000" marB="36000" anchor="ctr">
                    <a:noFill/>
                  </a:tcPr>
                </a:tc>
                <a:tc gridSpan="4">
                  <a:txBody>
                    <a:bodyPr/>
                    <a:lstStyle/>
                    <a:p>
                      <a:pPr algn="ctr" rtl="0" fontAlgn="ctr"/>
                      <a:r>
                        <a:rPr lang="ja-JP" altLang="en-US" sz="1000" b="1" i="0" u="none" strike="noStrike" dirty="0">
                          <a:solidFill>
                            <a:schemeClr val="tx1"/>
                          </a:solidFill>
                          <a:effectLst/>
                          <a:latin typeface="BIZ UDゴシック" panose="020B0400000000000000" pitchFamily="49" charset="-128"/>
                          <a:ea typeface="BIZ UDゴシック" panose="020B0400000000000000" pitchFamily="49" charset="-128"/>
                        </a:rPr>
                        <a:t>平松市長</a:t>
                      </a:r>
                      <a:endParaRPr lang="en-US" altLang="ja-JP" sz="1000" b="1" i="0" u="none" strike="noStrike" dirty="0">
                        <a:solidFill>
                          <a:schemeClr val="tx1"/>
                        </a:solidFill>
                        <a:effectLst/>
                        <a:latin typeface="BIZ UDゴシック" panose="020B0400000000000000" pitchFamily="49" charset="-128"/>
                        <a:ea typeface="BIZ UDゴシック" panose="020B0400000000000000" pitchFamily="49" charset="-128"/>
                      </a:endParaRPr>
                    </a:p>
                  </a:txBody>
                  <a:tcPr marL="36000" marR="36000" marT="36000" marB="36000" anchor="ctr">
                    <a:lnR w="12700" cap="flat" cmpd="sng" algn="ctr">
                      <a:solidFill>
                        <a:schemeClr val="tx1"/>
                      </a:solidFill>
                      <a:prstDash val="solid"/>
                      <a:round/>
                      <a:headEnd type="none" w="med" len="med"/>
                      <a:tailEnd type="none" w="med" len="med"/>
                    </a:lnR>
                    <a:noFill/>
                  </a:tcPr>
                </a:tc>
                <a:tc hMerge="1">
                  <a:txBody>
                    <a:bodyPr/>
                    <a:lstStyle/>
                    <a:p>
                      <a:pPr algn="ctr" rtl="0" fontAlgn="ctr"/>
                      <a:endParaRPr lang="en-US" altLang="ja-JP" sz="1000" b="1" i="0" u="none" strike="noStrike" dirty="0">
                        <a:solidFill>
                          <a:schemeClr val="tx1"/>
                        </a:solidFill>
                        <a:effectLst/>
                        <a:latin typeface="Meiryo UI" panose="020B0604030504040204" pitchFamily="50" charset="-128"/>
                        <a:ea typeface="Meiryo UI" panose="020B0604030504040204" pitchFamily="50" charset="-128"/>
                      </a:endParaRPr>
                    </a:p>
                  </a:txBody>
                  <a:tcPr marL="36000" marR="36000" marT="36000" marB="36000" anchor="ctr">
                    <a:noFill/>
                  </a:tcPr>
                </a:tc>
                <a:tc hMerge="1">
                  <a:txBody>
                    <a:bodyPr/>
                    <a:lstStyle/>
                    <a:p>
                      <a:pPr algn="ctr" rtl="0" fontAlgn="ctr"/>
                      <a:endParaRPr lang="en-US" altLang="ja-JP" sz="1000" b="1" i="0" u="none" strike="noStrike" dirty="0">
                        <a:solidFill>
                          <a:schemeClr val="tx1"/>
                        </a:solidFill>
                        <a:effectLst/>
                        <a:latin typeface="Meiryo UI" panose="020B0604030504040204" pitchFamily="50" charset="-128"/>
                        <a:ea typeface="Meiryo UI" panose="020B0604030504040204" pitchFamily="50" charset="-128"/>
                      </a:endParaRPr>
                    </a:p>
                  </a:txBody>
                  <a:tcPr marL="36000" marR="36000" marT="36000" marB="36000" anchor="ctr">
                    <a:noFill/>
                  </a:tcPr>
                </a:tc>
                <a:tc hMerge="1">
                  <a:txBody>
                    <a:bodyPr/>
                    <a:lstStyle/>
                    <a:p>
                      <a:pPr algn="ctr" rtl="0" fontAlgn="ctr"/>
                      <a:endParaRPr lang="en-US" altLang="ja-JP" sz="1000" b="1" i="0" u="none" strike="noStrike" dirty="0">
                        <a:solidFill>
                          <a:schemeClr val="tx1"/>
                        </a:solidFill>
                        <a:effectLst/>
                        <a:latin typeface="Meiryo UI" panose="020B0604030504040204" pitchFamily="50" charset="-128"/>
                        <a:ea typeface="Meiryo UI" panose="020B0604030504040204" pitchFamily="50" charset="-128"/>
                      </a:endParaRPr>
                    </a:p>
                  </a:txBody>
                  <a:tcPr marL="36000" marR="36000" marT="36000" marB="36000" anchor="ctr">
                    <a:noFill/>
                  </a:tcPr>
                </a:tc>
                <a:tc gridSpan="4">
                  <a:txBody>
                    <a:bodyPr/>
                    <a:lstStyle/>
                    <a:p>
                      <a:pPr algn="ctr" rtl="0" fontAlgn="ctr"/>
                      <a:r>
                        <a:rPr lang="ja-JP" altLang="en-US" sz="1000" b="1" i="0" u="none" strike="noStrike" dirty="0">
                          <a:solidFill>
                            <a:schemeClr val="tx1"/>
                          </a:solidFill>
                          <a:effectLst/>
                          <a:latin typeface="BIZ UDゴシック" panose="020B0400000000000000" pitchFamily="49" charset="-128"/>
                          <a:ea typeface="BIZ UDゴシック" panose="020B0400000000000000" pitchFamily="49" charset="-128"/>
                        </a:rPr>
                        <a:t>橋下市長</a:t>
                      </a:r>
                      <a:endParaRPr lang="en-US" altLang="ja-JP" sz="1000" b="1" i="0" u="none" strike="noStrike" dirty="0">
                        <a:solidFill>
                          <a:schemeClr val="tx1"/>
                        </a:solidFill>
                        <a:effectLst/>
                        <a:latin typeface="BIZ UDゴシック" panose="020B0400000000000000" pitchFamily="49" charset="-128"/>
                        <a:ea typeface="BIZ UDゴシック" panose="020B0400000000000000" pitchFamily="49" charset="-128"/>
                      </a:endParaRPr>
                    </a:p>
                  </a:txBody>
                  <a:tcPr marL="36000" marR="36000" marT="36000" marB="36000" anchor="ctr">
                    <a:lnL w="12700" cap="flat" cmpd="sng" algn="ctr">
                      <a:solidFill>
                        <a:schemeClr val="tx1"/>
                      </a:solidFill>
                      <a:prstDash val="solid"/>
                      <a:round/>
                      <a:headEnd type="none" w="med" len="med"/>
                      <a:tailEnd type="none" w="med" len="med"/>
                    </a:lnL>
                    <a:noFill/>
                  </a:tcPr>
                </a:tc>
                <a:tc hMerge="1">
                  <a:txBody>
                    <a:bodyPr/>
                    <a:lstStyle/>
                    <a:p>
                      <a:pPr algn="ctr" rtl="0" fontAlgn="ctr"/>
                      <a:endParaRPr lang="en-US" altLang="ja-JP" sz="800" b="1" i="0" u="none" strike="noStrike" dirty="0">
                        <a:solidFill>
                          <a:schemeClr val="tx1"/>
                        </a:solidFill>
                        <a:effectLst/>
                        <a:latin typeface="BIZ UDゴシック" panose="020B0400000000000000" pitchFamily="49" charset="-128"/>
                        <a:ea typeface="BIZ UDゴシック" panose="020B0400000000000000" pitchFamily="49" charset="-128"/>
                      </a:endParaRPr>
                    </a:p>
                  </a:txBody>
                  <a:tcPr marL="36000" marR="36000" marT="36000" marB="36000" anchor="ctr">
                    <a:noFill/>
                  </a:tcPr>
                </a:tc>
                <a:tc hMerge="1">
                  <a:txBody>
                    <a:bodyPr/>
                    <a:lstStyle/>
                    <a:p>
                      <a:pPr algn="ctr" rtl="0" fontAlgn="ctr"/>
                      <a:endParaRPr lang="en-US" altLang="ja-JP" sz="800" b="1" i="0" u="none" strike="noStrike" dirty="0">
                        <a:solidFill>
                          <a:schemeClr val="tx1"/>
                        </a:solidFill>
                        <a:effectLst/>
                        <a:latin typeface="BIZ UDゴシック" panose="020B0400000000000000" pitchFamily="49" charset="-128"/>
                        <a:ea typeface="BIZ UDゴシック" panose="020B0400000000000000" pitchFamily="49" charset="-128"/>
                      </a:endParaRPr>
                    </a:p>
                  </a:txBody>
                  <a:tcPr marL="36000" marR="36000" marT="36000" marB="36000" anchor="ctr">
                    <a:noFill/>
                  </a:tcPr>
                </a:tc>
                <a:tc hMerge="1">
                  <a:txBody>
                    <a:bodyPr/>
                    <a:lstStyle/>
                    <a:p>
                      <a:pPr algn="ctr" rtl="0" fontAlgn="ctr"/>
                      <a:endParaRPr lang="en-US" altLang="ja-JP" sz="1000" b="1" i="0" u="none" strike="noStrike" dirty="0">
                        <a:solidFill>
                          <a:schemeClr val="tx1"/>
                        </a:solidFill>
                        <a:effectLst/>
                        <a:latin typeface="BIZ UDゴシック" panose="020B0400000000000000" pitchFamily="49" charset="-128"/>
                        <a:ea typeface="BIZ UDゴシック" panose="020B0400000000000000" pitchFamily="49" charset="-128"/>
                      </a:endParaRPr>
                    </a:p>
                  </a:txBody>
                  <a:tcPr marL="36000" marR="36000" marT="36000" marB="36000" anchor="ctr">
                    <a:noFill/>
                  </a:tcPr>
                </a:tc>
                <a:extLst>
                  <a:ext uri="{0D108BD9-81ED-4DB2-BD59-A6C34878D82A}">
                    <a16:rowId xmlns:a16="http://schemas.microsoft.com/office/drawing/2014/main" val="10002"/>
                  </a:ext>
                </a:extLst>
              </a:tr>
              <a:tr h="2734711">
                <a:tc>
                  <a:txBody>
                    <a:bodyPr/>
                    <a:lstStyle/>
                    <a:p>
                      <a:pPr algn="l" rtl="0" fontAlgn="ctr"/>
                      <a:r>
                        <a:rPr lang="ja-JP" altLang="en-US" sz="1000" b="1" i="0" u="none" strike="noStrike" dirty="0">
                          <a:solidFill>
                            <a:schemeClr val="tx1"/>
                          </a:solidFill>
                          <a:effectLst/>
                          <a:latin typeface="BIZ UDゴシック" panose="020B0400000000000000" pitchFamily="49" charset="-128"/>
                          <a:ea typeface="BIZ UDゴシック" panose="020B0400000000000000" pitchFamily="49" charset="-128"/>
                        </a:rPr>
                        <a:t>府</a:t>
                      </a:r>
                      <a:r>
                        <a:rPr lang="ja-JP" altLang="en-US" sz="1000" b="1" i="0" u="none" strike="noStrike" dirty="0" smtClean="0">
                          <a:solidFill>
                            <a:schemeClr val="tx1"/>
                          </a:solidFill>
                          <a:effectLst/>
                          <a:latin typeface="BIZ UDゴシック" panose="020B0400000000000000" pitchFamily="49" charset="-128"/>
                          <a:ea typeface="BIZ UDゴシック" panose="020B0400000000000000" pitchFamily="49" charset="-128"/>
                        </a:rPr>
                        <a:t>と市</a:t>
                      </a:r>
                      <a:r>
                        <a:rPr lang="ja-JP" altLang="en-US" sz="1000" b="1" i="0" u="none" strike="noStrike" dirty="0">
                          <a:solidFill>
                            <a:schemeClr val="tx1"/>
                          </a:solidFill>
                          <a:effectLst/>
                          <a:latin typeface="BIZ UDゴシック" panose="020B0400000000000000" pitchFamily="49" charset="-128"/>
                          <a:ea typeface="BIZ UDゴシック" panose="020B0400000000000000" pitchFamily="49" charset="-128"/>
                        </a:rPr>
                        <a:t>の出来事</a:t>
                      </a:r>
                      <a:endParaRPr lang="en-US" altLang="ja-JP" sz="1000" b="1"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rtl="0" fontAlgn="ctr"/>
                      <a:endParaRPr lang="en-US" altLang="ja-JP" sz="1000" b="1"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rtl="0" fontAlgn="ctr"/>
                      <a:r>
                        <a:rPr lang="ja-JP" altLang="en-US" sz="1000" b="1" i="0" u="none" strike="noStrike" dirty="0">
                          <a:solidFill>
                            <a:schemeClr val="tx1"/>
                          </a:solidFill>
                          <a:effectLst/>
                          <a:latin typeface="BIZ UDゴシック" panose="020B0400000000000000" pitchFamily="49" charset="-128"/>
                          <a:ea typeface="BIZ UDゴシック" panose="020B0400000000000000" pitchFamily="49" charset="-128"/>
                        </a:rPr>
                        <a:t> ●府</a:t>
                      </a:r>
                      <a:endParaRPr lang="en-US" altLang="ja-JP" sz="1000" b="1"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rtl="0" fontAlgn="ctr"/>
                      <a:r>
                        <a:rPr lang="ja-JP" altLang="en-US" sz="1000" b="1" i="0" u="none" strike="noStrike" dirty="0">
                          <a:solidFill>
                            <a:schemeClr val="tx1"/>
                          </a:solidFill>
                          <a:effectLst/>
                          <a:latin typeface="BIZ UDゴシック" panose="020B0400000000000000" pitchFamily="49" charset="-128"/>
                          <a:ea typeface="BIZ UDゴシック" panose="020B0400000000000000" pitchFamily="49" charset="-128"/>
                        </a:rPr>
                        <a:t> </a:t>
                      </a:r>
                      <a:r>
                        <a:rPr lang="ja-JP" altLang="en-US" sz="1000" b="1" i="0" u="none" strike="noStrike" dirty="0" smtClean="0">
                          <a:solidFill>
                            <a:schemeClr val="tx1"/>
                          </a:solidFill>
                          <a:effectLst/>
                          <a:latin typeface="BIZ UDゴシック" panose="020B0400000000000000" pitchFamily="49" charset="-128"/>
                          <a:ea typeface="BIZ UDゴシック" panose="020B0400000000000000" pitchFamily="49" charset="-128"/>
                        </a:rPr>
                        <a:t>〇市</a:t>
                      </a:r>
                      <a:endParaRPr lang="en-US" altLang="ja-JP" sz="1000" b="1"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rtl="0" fontAlgn="ctr"/>
                      <a:r>
                        <a:rPr lang="ja-JP" altLang="en-US" sz="1000" b="1" i="0" u="none" strike="noStrike" dirty="0">
                          <a:solidFill>
                            <a:schemeClr val="tx1"/>
                          </a:solidFill>
                          <a:effectLst/>
                          <a:latin typeface="BIZ UDゴシック" panose="020B0400000000000000" pitchFamily="49" charset="-128"/>
                          <a:ea typeface="BIZ UDゴシック" panose="020B0400000000000000" pitchFamily="49" charset="-128"/>
                        </a:rPr>
                        <a:t> ◎府市</a:t>
                      </a:r>
                    </a:p>
                  </a:txBody>
                  <a:tcPr marL="36000" marR="36000" marT="36000" marB="36000" anchor="ctr">
                    <a:solidFill>
                      <a:schemeClr val="accent1">
                        <a:lumMod val="40000"/>
                        <a:lumOff val="60000"/>
                      </a:schemeClr>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●財政再建プログラム（案）策定</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●教育非常事態宣言</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●地方分権改革ビジョン策定</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marL="0" marR="0" lvl="0" indent="0" algn="l" defTabSz="914400" rtl="0" eaLnBrk="1" fontAlgn="t" latinLnBrk="0" hangingPunct="1">
                        <a:lnSpc>
                          <a:spcPct val="100000"/>
                        </a:lnSpc>
                        <a:spcBef>
                          <a:spcPts val="0"/>
                        </a:spcBef>
                        <a:spcAft>
                          <a:spcPts val="0"/>
                        </a:spcAft>
                        <a:buClrTx/>
                        <a:buSzTx/>
                        <a:buFontTx/>
                        <a:buNone/>
                        <a:tabLst/>
                        <a:defRPr/>
                      </a:pP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marL="0" marR="0" lvl="0" indent="0" algn="l" defTabSz="914400" rtl="0" eaLnBrk="1" fontAlgn="t" latinLnBrk="0" hangingPunct="1">
                        <a:lnSpc>
                          <a:spcPct val="100000"/>
                        </a:lnSpc>
                        <a:spcBef>
                          <a:spcPts val="0"/>
                        </a:spcBef>
                        <a:spcAft>
                          <a:spcPts val="0"/>
                        </a:spcAft>
                        <a:buClrTx/>
                        <a:buSzTx/>
                        <a:buFontTx/>
                        <a:buNone/>
                        <a:tabLst/>
                        <a:defRPr/>
                      </a:pP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kumimoji="1" lang="ja-JP" altLang="en-US" sz="1000" dirty="0">
                          <a:solidFill>
                            <a:schemeClr val="tx1"/>
                          </a:solidFill>
                          <a:latin typeface="BIZ UDゴシック" panose="020B0400000000000000" pitchFamily="49" charset="-128"/>
                          <a:ea typeface="BIZ UDゴシック" panose="020B0400000000000000" pitchFamily="49" charset="-128"/>
                        </a:rPr>
                        <a:t>市政改革基本方針</a:t>
                      </a:r>
                      <a:r>
                        <a:rPr kumimoji="1" lang="en-US" altLang="ja-JP" sz="1000" dirty="0">
                          <a:solidFill>
                            <a:schemeClr val="tx1"/>
                          </a:solidFill>
                          <a:latin typeface="BIZ UDゴシック" panose="020B0400000000000000" pitchFamily="49" charset="-128"/>
                          <a:ea typeface="BIZ UDゴシック" panose="020B0400000000000000" pitchFamily="49" charset="-128"/>
                        </a:rPr>
                        <a:t>(2006</a:t>
                      </a:r>
                      <a:r>
                        <a:rPr kumimoji="1" lang="ja-JP" altLang="en-US" sz="1000" dirty="0">
                          <a:solidFill>
                            <a:schemeClr val="tx1"/>
                          </a:solidFill>
                          <a:latin typeface="BIZ UDゴシック" panose="020B0400000000000000" pitchFamily="49" charset="-128"/>
                          <a:ea typeface="BIZ UDゴシック" panose="020B0400000000000000" pitchFamily="49" charset="-128"/>
                        </a:rPr>
                        <a:t>～</a:t>
                      </a:r>
                      <a:r>
                        <a:rPr kumimoji="1" lang="en-US" altLang="ja-JP" sz="1000" dirty="0">
                          <a:solidFill>
                            <a:schemeClr val="tx1"/>
                          </a:solidFill>
                          <a:latin typeface="BIZ UDゴシック" panose="020B0400000000000000" pitchFamily="49" charset="-128"/>
                          <a:ea typeface="BIZ UDゴシック" panose="020B0400000000000000" pitchFamily="49" charset="-128"/>
                        </a:rPr>
                        <a:t>2010)</a:t>
                      </a:r>
                      <a:r>
                        <a:rPr kumimoji="1" lang="ja-JP" altLang="en-US" sz="1000" dirty="0">
                          <a:solidFill>
                            <a:schemeClr val="tx1"/>
                          </a:solidFill>
                          <a:latin typeface="BIZ UDゴシック" panose="020B0400000000000000" pitchFamily="49" charset="-128"/>
                          <a:ea typeface="BIZ UDゴシック" panose="020B0400000000000000" pitchFamily="49" charset="-128"/>
                        </a:rPr>
                        <a:t>策定</a:t>
                      </a:r>
                      <a:endParaRPr kumimoji="1" lang="en-US" altLang="ja-JP" sz="1000" dirty="0">
                        <a:solidFill>
                          <a:schemeClr val="tx1"/>
                        </a:solidFill>
                        <a:latin typeface="BIZ UDゴシック" panose="020B0400000000000000" pitchFamily="49" charset="-128"/>
                        <a:ea typeface="BIZ UDゴシック" panose="020B0400000000000000" pitchFamily="49" charset="-128"/>
                      </a:endParaRPr>
                    </a:p>
                  </a:txBody>
                  <a:tcPr marL="36000" marR="36000" marT="36000" marB="36000">
                    <a:lnR w="12700" cap="flat" cmpd="sng" algn="ctr">
                      <a:solidFill>
                        <a:schemeClr val="tx1"/>
                      </a:solidFill>
                      <a:prstDash val="sysDot"/>
                      <a:round/>
                      <a:headEnd type="none" w="med" len="med"/>
                      <a:tailEnd type="none" w="med" len="med"/>
                    </a:lnR>
                  </a:tcP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◎水都大阪</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2009</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開催</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txBody>
                  <a:tcPr marL="36000" marR="36000" marT="36000" marB="3600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●槇尾川ダム撤退</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marL="0" marR="0" lvl="0" indent="0" algn="l" defTabSz="914400" rtl="0" eaLnBrk="1" fontAlgn="t" latinLnBrk="0" hangingPunct="1">
                        <a:lnSpc>
                          <a:spcPct val="100000"/>
                        </a:lnSpc>
                        <a:spcBef>
                          <a:spcPts val="0"/>
                        </a:spcBef>
                        <a:spcAft>
                          <a:spcPts val="0"/>
                        </a:spcAft>
                        <a:buClrTx/>
                        <a:buSzTx/>
                        <a:buFontTx/>
                        <a:buNone/>
                        <a:tabLst/>
                        <a:defRPr/>
                      </a:pPr>
                      <a:endParaRPr kumimoji="1" lang="en-US" altLang="ja-JP" sz="1000" kern="12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p>
                      <a:pPr marL="0" marR="0" lvl="0" indent="0" algn="l" defTabSz="914400" rtl="0" eaLnBrk="1" fontAlgn="t" latinLnBrk="0" hangingPunct="1">
                        <a:lnSpc>
                          <a:spcPct val="100000"/>
                        </a:lnSpc>
                        <a:spcBef>
                          <a:spcPts val="0"/>
                        </a:spcBef>
                        <a:spcAft>
                          <a:spcPts val="0"/>
                        </a:spcAft>
                        <a:buClrTx/>
                        <a:buSzTx/>
                        <a:buFontTx/>
                        <a:buNone/>
                        <a:tabLst/>
                        <a:defRPr/>
                      </a:pPr>
                      <a:r>
                        <a:rPr kumimoji="1" lang="ja-JP" altLang="en-US" sz="1000" kern="12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○教育振興基本計画策定</a:t>
                      </a:r>
                    </a:p>
                  </a:txBody>
                  <a:tcPr marL="36000" marR="36000" marT="36000" marB="3600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tcPr>
                </a:tc>
                <a:tc>
                  <a:txBody>
                    <a:bodyPr/>
                    <a:lstStyle/>
                    <a:p>
                      <a:pPr algn="l" rtl="0" fontAlgn="ct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◎大阪マラソン</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2011</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開催</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rtl="0" fontAlgn="ct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◎府市統合本部設置</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rtl="0" fontAlgn="ct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rtl="0" fontAlgn="ct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●私学無償化制度実施</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rtl="0" fontAlgn="ct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●教育２条例を制定</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●財政運営基本条例施行</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●財政構造改革プラン（案）策定</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marL="0" marR="0" lvl="0" indent="0" algn="l" defTabSz="914400" rtl="0" eaLnBrk="1" fontAlgn="ctr" latinLnBrk="0" hangingPunct="1">
                        <a:lnSpc>
                          <a:spcPct val="100000"/>
                        </a:lnSpc>
                        <a:spcBef>
                          <a:spcPts val="0"/>
                        </a:spcBef>
                        <a:spcAft>
                          <a:spcPts val="0"/>
                        </a:spcAft>
                        <a:buClrTx/>
                        <a:buSzTx/>
                        <a:buFontTx/>
                        <a:buNone/>
                        <a:tabLst/>
                        <a:defRPr/>
                      </a:pP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kumimoji="1" lang="ja-JP" altLang="en-US" sz="10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なにわルネッサンス</a:t>
                      </a:r>
                      <a:r>
                        <a:rPr kumimoji="1" lang="en-US" altLang="ja-JP" sz="10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2011</a:t>
                      </a:r>
                      <a:r>
                        <a:rPr kumimoji="1" lang="ja-JP" altLang="en-US" sz="10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策定</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txBody>
                  <a:tcPr marL="36000" marR="36000" marT="36000" marB="36000">
                    <a:lnL w="12700" cap="flat" cmpd="sng" algn="ctr">
                      <a:solidFill>
                        <a:schemeClr val="tx1"/>
                      </a:solidFill>
                      <a:prstDash val="sysDot"/>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l" rtl="0" fontAlgn="ctr"/>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◎大阪都市</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魅力創造</a:t>
                      </a:r>
                      <a:r>
                        <a:rPr lang="ja-JP" altLang="en-US" sz="1000" b="0" i="0" u="none" strike="noStrike" baseline="0" dirty="0">
                          <a:solidFill>
                            <a:schemeClr val="tx1"/>
                          </a:solidFill>
                          <a:effectLst/>
                          <a:latin typeface="BIZ UDゴシック" panose="020B0400000000000000" pitchFamily="49" charset="-128"/>
                          <a:ea typeface="BIZ UDゴシック" panose="020B0400000000000000" pitchFamily="49" charset="-128"/>
                        </a:rPr>
                        <a:t>戦略策定</a:t>
                      </a:r>
                      <a:endParaRPr lang="en-US" altLang="ja-JP" sz="1000" b="0" i="0" u="none" strike="noStrike" baseline="0" dirty="0">
                        <a:solidFill>
                          <a:schemeClr val="tx1"/>
                        </a:solidFill>
                        <a:effectLst/>
                        <a:latin typeface="BIZ UDゴシック" panose="020B0400000000000000" pitchFamily="49" charset="-128"/>
                        <a:ea typeface="BIZ UDゴシック" panose="020B0400000000000000" pitchFamily="49" charset="-128"/>
                      </a:endParaRPr>
                    </a:p>
                    <a:p>
                      <a:pPr algn="l" rtl="0" fontAlgn="ctr"/>
                      <a:r>
                        <a:rPr lang="ja-JP" altLang="en-US" sz="1000" b="0" i="0" u="none" strike="noStrike" baseline="0" dirty="0">
                          <a:solidFill>
                            <a:schemeClr val="tx1"/>
                          </a:solidFill>
                          <a:effectLst/>
                          <a:latin typeface="BIZ UDゴシック" panose="020B0400000000000000" pitchFamily="49" charset="-128"/>
                          <a:ea typeface="BIZ UDゴシック" panose="020B0400000000000000" pitchFamily="49" charset="-128"/>
                        </a:rPr>
                        <a:t>◎特区税制創設</a:t>
                      </a:r>
                      <a:endParaRPr lang="en-US" altLang="ja-JP" sz="1000" b="0" i="0" u="none" strike="noStrike" baseline="0" dirty="0">
                        <a:solidFill>
                          <a:schemeClr val="tx1"/>
                        </a:solidFill>
                        <a:effectLst/>
                        <a:latin typeface="BIZ UDゴシック" panose="020B0400000000000000" pitchFamily="49" charset="-128"/>
                        <a:ea typeface="BIZ UDゴシック" panose="020B0400000000000000" pitchFamily="49" charset="-128"/>
                      </a:endParaRPr>
                    </a:p>
                    <a:p>
                      <a:pPr algn="l" rtl="0" fontAlgn="ctr"/>
                      <a:r>
                        <a:rPr lang="ja-JP" altLang="en-US" sz="1000" b="0" i="0" u="none" strike="noStrike" baseline="0" dirty="0">
                          <a:solidFill>
                            <a:schemeClr val="tx1"/>
                          </a:solidFill>
                          <a:effectLst/>
                          <a:latin typeface="BIZ UDゴシック" panose="020B0400000000000000" pitchFamily="49" charset="-128"/>
                          <a:ea typeface="BIZ UDゴシック" panose="020B0400000000000000" pitchFamily="49" charset="-128"/>
                        </a:rPr>
                        <a:t>◎国家戦略特区地域指定</a:t>
                      </a:r>
                      <a:endParaRPr lang="en-US" altLang="ja-JP" sz="1000" b="0" i="0" u="none" strike="noStrike" baseline="0" dirty="0">
                        <a:solidFill>
                          <a:schemeClr val="tx1"/>
                        </a:solidFill>
                        <a:effectLst/>
                        <a:latin typeface="BIZ UDゴシック" panose="020B0400000000000000" pitchFamily="49" charset="-128"/>
                        <a:ea typeface="BIZ UDゴシック" panose="020B0400000000000000" pitchFamily="49" charset="-128"/>
                      </a:endParaRPr>
                    </a:p>
                    <a:p>
                      <a:pPr algn="l" rtl="0" fontAlgn="ctr"/>
                      <a:r>
                        <a:rPr lang="ja-JP" altLang="en-US" sz="1000" b="0" i="0" u="none" strike="noStrike" baseline="0" dirty="0">
                          <a:solidFill>
                            <a:schemeClr val="tx1"/>
                          </a:solidFill>
                          <a:effectLst/>
                          <a:latin typeface="BIZ UDゴシック" panose="020B0400000000000000" pitchFamily="49" charset="-128"/>
                          <a:ea typeface="BIZ UDゴシック" panose="020B0400000000000000" pitchFamily="49" charset="-128"/>
                        </a:rPr>
                        <a:t>◎グランドデザイン・大阪策定</a:t>
                      </a:r>
                      <a:endParaRPr lang="en-US" altLang="ja-JP" sz="1000" b="0" i="0" u="none" strike="noStrike" baseline="0" dirty="0">
                        <a:solidFill>
                          <a:schemeClr val="tx1"/>
                        </a:solidFill>
                        <a:effectLst/>
                        <a:latin typeface="BIZ UDゴシック" panose="020B0400000000000000" pitchFamily="49" charset="-128"/>
                        <a:ea typeface="BIZ UDゴシック" panose="020B0400000000000000" pitchFamily="49" charset="-128"/>
                      </a:endParaRPr>
                    </a:p>
                    <a:p>
                      <a:pPr algn="l" rtl="0" fontAlgn="ctr"/>
                      <a:endParaRPr lang="en-US" altLang="ja-JP" sz="1000" b="0" i="0" u="none" strike="noStrike" baseline="0" dirty="0">
                        <a:solidFill>
                          <a:schemeClr val="tx1"/>
                        </a:solidFill>
                        <a:effectLst/>
                        <a:latin typeface="BIZ UDゴシック" panose="020B0400000000000000" pitchFamily="49" charset="-128"/>
                        <a:ea typeface="BIZ UDゴシック" panose="020B0400000000000000" pitchFamily="49" charset="-128"/>
                      </a:endParaRPr>
                    </a:p>
                    <a:p>
                      <a:pPr algn="l" rtl="0" fontAlgn="ctr"/>
                      <a:r>
                        <a:rPr lang="ja-JP" altLang="en-US" sz="1000" b="0" i="0" u="none" strike="noStrike" baseline="0" dirty="0">
                          <a:solidFill>
                            <a:schemeClr val="tx1"/>
                          </a:solidFill>
                          <a:effectLst/>
                          <a:latin typeface="BIZ UDゴシック" panose="020B0400000000000000" pitchFamily="49" charset="-128"/>
                          <a:ea typeface="BIZ UDゴシック" panose="020B0400000000000000" pitchFamily="49" charset="-128"/>
                        </a:rPr>
                        <a:t>●関空伊丹経営統合</a:t>
                      </a:r>
                      <a:endParaRPr lang="en-US" altLang="ja-JP" sz="1000" b="0" i="0" u="none" strike="noStrike" baseline="0" dirty="0">
                        <a:solidFill>
                          <a:schemeClr val="tx1"/>
                        </a:solidFill>
                        <a:effectLst/>
                        <a:latin typeface="BIZ UDゴシック" panose="020B0400000000000000" pitchFamily="49" charset="-128"/>
                        <a:ea typeface="BIZ UDゴシック" panose="020B0400000000000000" pitchFamily="49" charset="-128"/>
                      </a:endParaRPr>
                    </a:p>
                    <a:p>
                      <a:pPr algn="l" rtl="0" fontAlgn="ctr"/>
                      <a:r>
                        <a:rPr kumimoji="1" lang="ja-JP" altLang="en-US" sz="10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●教育振興基本計画策定</a:t>
                      </a:r>
                      <a:endParaRPr kumimoji="1" lang="en-US" altLang="ja-JP" sz="10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p>
                      <a:pPr algn="l" rtl="0" fontAlgn="ctr"/>
                      <a:endParaRPr kumimoji="1" lang="en-US" altLang="ja-JP" sz="10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p>
                      <a:pPr algn="l" rtl="0" fontAlgn="ctr"/>
                      <a:r>
                        <a:rPr kumimoji="1" lang="ja-JP" altLang="en-US" sz="10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○市政改革プラン</a:t>
                      </a:r>
                      <a:r>
                        <a:rPr kumimoji="1" lang="en-US" altLang="ja-JP" sz="10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(2012</a:t>
                      </a:r>
                      <a:r>
                        <a:rPr kumimoji="1" lang="ja-JP" altLang="en-US" sz="10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a:t>
                      </a:r>
                      <a:r>
                        <a:rPr kumimoji="1" lang="en-US" altLang="ja-JP" sz="10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2014)</a:t>
                      </a:r>
                      <a:r>
                        <a:rPr kumimoji="1" lang="ja-JP" altLang="en-US" sz="10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策定</a:t>
                      </a:r>
                      <a:endParaRPr kumimoji="1" lang="en-US" altLang="ja-JP" sz="10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kumimoji="1" lang="ja-JP" altLang="en-US" sz="10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区ＣＭ制度導入</a:t>
                      </a:r>
                      <a:endParaRPr kumimoji="1" lang="en-US" altLang="ja-JP" sz="10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txBody>
                  <a:tcPr marL="36000" marR="36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ysDot"/>
                      <a:round/>
                      <a:headEnd type="none" w="med" len="med"/>
                      <a:tailEnd type="none" w="med" len="med"/>
                    </a:lnR>
                  </a:tcPr>
                </a:tc>
                <a:tc>
                  <a:txBody>
                    <a:bodyPr/>
                    <a:lstStyle/>
                    <a:p>
                      <a:pPr algn="l" rtl="0" fontAlgn="ct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◎大阪観光局設立</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rtl="0" fontAlgn="ct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PMDA</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関西支部設置</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rtl="0" fontAlgn="ct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◎大阪光の饗宴</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2013</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開催</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◎校長公募</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rtl="0" fontAlgn="ct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rtl="0" fontAlgn="ct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●公共交通戦略策定</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rtl="0" fontAlgn="ct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000" b="0" i="0" u="none" strike="noStrike" kern="1200" dirty="0">
                          <a:solidFill>
                            <a:schemeClr val="tx1"/>
                          </a:solidFill>
                          <a:effectLst/>
                          <a:latin typeface="BIZ UDゴシック" panose="020B0400000000000000" pitchFamily="49" charset="-128"/>
                          <a:ea typeface="BIZ UDゴシック" panose="020B0400000000000000" pitchFamily="49" charset="-128"/>
                          <a:cs typeface="+mn-cs"/>
                        </a:rPr>
                        <a:t>○塾代助成実施</a:t>
                      </a:r>
                      <a:endPar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endParaRPr>
                    </a:p>
                  </a:txBody>
                  <a:tcPr marL="36000" marR="36000" marT="36000" marB="3600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tcPr>
                </a:tc>
                <a:tc>
                  <a:txBody>
                    <a:bodyPr/>
                    <a:lstStyle/>
                    <a:p>
                      <a:pPr algn="l" rtl="0" fontAlgn="ct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◎防潮堤液状化対策実施</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rtl="0" fontAlgn="ct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◎消防学校一体的運用開始</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rtl="0" fontAlgn="ct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◎保証協会合併</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dirty="0">
                          <a:solidFill>
                            <a:schemeClr val="tx1"/>
                          </a:solidFill>
                          <a:effectLst/>
                          <a:latin typeface="BIZ UDゴシック" panose="020B0400000000000000" pitchFamily="49" charset="-128"/>
                          <a:ea typeface="BIZ UDゴシック" panose="020B0400000000000000" pitchFamily="49" charset="-128"/>
                          <a:cs typeface="+mn-cs"/>
                        </a:rPr>
                        <a:t>◎国家戦略特区区域指定</a:t>
                      </a:r>
                      <a:endParaRPr kumimoji="1" lang="en-US" altLang="ja-JP" sz="1000" b="0" i="0" u="none" strike="noStrike" kern="1200" dirty="0">
                        <a:solidFill>
                          <a:schemeClr val="tx1"/>
                        </a:solidFill>
                        <a:effectLst/>
                        <a:latin typeface="BIZ UDゴシック" panose="020B0400000000000000" pitchFamily="49" charset="-128"/>
                        <a:ea typeface="BIZ UDゴシック" panose="020B0400000000000000" pitchFamily="49"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dirty="0">
                          <a:solidFill>
                            <a:schemeClr val="tx1"/>
                          </a:solidFill>
                          <a:effectLst/>
                          <a:latin typeface="BIZ UDゴシック" panose="020B0400000000000000" pitchFamily="49" charset="-128"/>
                          <a:ea typeface="BIZ UDゴシック" panose="020B0400000000000000" pitchFamily="49" charset="-128"/>
                          <a:cs typeface="+mn-cs"/>
                        </a:rPr>
                        <a:t>◎うめきた２期区域まちづくり方針策定</a:t>
                      </a:r>
                      <a:endParaRPr kumimoji="1" lang="en-US" altLang="ja-JP" sz="1000" b="0" i="0" u="none" strike="noStrike" kern="1200" dirty="0">
                        <a:solidFill>
                          <a:schemeClr val="tx1"/>
                        </a:solidFill>
                        <a:effectLst/>
                        <a:latin typeface="BIZ UDゴシック" panose="020B0400000000000000" pitchFamily="49" charset="-128"/>
                        <a:ea typeface="BIZ UDゴシック" panose="020B0400000000000000" pitchFamily="49"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000" b="0" i="0" u="none" strike="noStrike" kern="1200" dirty="0">
                        <a:solidFill>
                          <a:schemeClr val="tx1"/>
                        </a:solidFill>
                        <a:effectLst/>
                        <a:latin typeface="BIZ UDゴシック" panose="020B0400000000000000" pitchFamily="49" charset="-128"/>
                        <a:ea typeface="BIZ UDゴシック" panose="020B0400000000000000" pitchFamily="49"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dirty="0">
                          <a:solidFill>
                            <a:schemeClr val="tx1"/>
                          </a:solidFill>
                          <a:effectLst/>
                          <a:latin typeface="BIZ UDゴシック" panose="020B0400000000000000" pitchFamily="49" charset="-128"/>
                          <a:ea typeface="BIZ UDゴシック" panose="020B0400000000000000" pitchFamily="49" charset="-128"/>
                          <a:cs typeface="+mn-cs"/>
                        </a:rPr>
                        <a:t>○地下鉄初乗り運賃値下げ</a:t>
                      </a:r>
                    </a:p>
                  </a:txBody>
                  <a:tcPr marL="36000" marR="36000" marT="36000" marB="3600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tcPr>
                </a:tc>
                <a:tc>
                  <a:txBody>
                    <a:bodyPr/>
                    <a:lstStyle/>
                    <a:p>
                      <a:pPr algn="l" rtl="0" fontAlgn="ctr">
                        <a:lnSpc>
                          <a:spcPts val="1000"/>
                        </a:lnSpc>
                        <a:spcBef>
                          <a:spcPts val="0"/>
                        </a:spcBef>
                        <a:spcAft>
                          <a:spcPts val="0"/>
                        </a:spcAft>
                      </a:pP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◎副首都推進本部設置</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rtl="0" fontAlgn="ctr">
                        <a:lnSpc>
                          <a:spcPts val="1000"/>
                        </a:lnSpc>
                        <a:spcBef>
                          <a:spcPts val="0"/>
                        </a:spcBef>
                        <a:spcAft>
                          <a:spcPts val="0"/>
                        </a:spcAft>
                      </a:pP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rtl="0" fontAlgn="ctr">
                        <a:lnSpc>
                          <a:spcPts val="1000"/>
                        </a:lnSpc>
                        <a:spcBef>
                          <a:spcPts val="0"/>
                        </a:spcBef>
                        <a:spcAft>
                          <a:spcPts val="0"/>
                        </a:spcAft>
                      </a:pP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●行財政改革推進プラン（案）策定</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rtl="0" fontAlgn="ctr">
                        <a:lnSpc>
                          <a:spcPts val="1000"/>
                        </a:lnSpc>
                        <a:spcBef>
                          <a:spcPts val="0"/>
                        </a:spcBef>
                        <a:spcAft>
                          <a:spcPts val="0"/>
                        </a:spcAft>
                      </a:pP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●地域限定保育士試験実施</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rtl="0" fontAlgn="ctr">
                        <a:lnSpc>
                          <a:spcPts val="1000"/>
                        </a:lnSpc>
                        <a:spcBef>
                          <a:spcPts val="0"/>
                        </a:spcBef>
                        <a:spcAft>
                          <a:spcPts val="0"/>
                        </a:spcAft>
                      </a:pP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●地方税徴収機構設置</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rtl="0" fontAlgn="ctr">
                        <a:lnSpc>
                          <a:spcPts val="1000"/>
                        </a:lnSpc>
                        <a:spcBef>
                          <a:spcPts val="0"/>
                        </a:spcBef>
                        <a:spcAft>
                          <a:spcPts val="0"/>
                        </a:spcAft>
                      </a:pP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●モノレール延伸決定</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rtl="0" fontAlgn="ctr">
                        <a:lnSpc>
                          <a:spcPts val="1000"/>
                        </a:lnSpc>
                        <a:spcBef>
                          <a:spcPts val="0"/>
                        </a:spcBef>
                        <a:spcAft>
                          <a:spcPts val="0"/>
                        </a:spcAft>
                      </a:pP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rtl="0" fontAlgn="ctr">
                        <a:lnSpc>
                          <a:spcPts val="1000"/>
                        </a:lnSpc>
                        <a:spcBef>
                          <a:spcPts val="0"/>
                        </a:spcBef>
                        <a:spcAft>
                          <a:spcPts val="0"/>
                        </a:spcAft>
                      </a:pP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○市政改革基本方針策定</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rtl="0" fontAlgn="ctr">
                        <a:lnSpc>
                          <a:spcPts val="1000"/>
                        </a:lnSpc>
                        <a:spcBef>
                          <a:spcPts val="0"/>
                        </a:spcBef>
                        <a:spcAft>
                          <a:spcPts val="0"/>
                        </a:spcAft>
                      </a:pP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ICT</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戦略策定</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rtl="0" fontAlgn="ctr">
                        <a:lnSpc>
                          <a:spcPts val="1000"/>
                        </a:lnSpc>
                        <a:spcBef>
                          <a:spcPts val="0"/>
                        </a:spcBef>
                        <a:spcAft>
                          <a:spcPts val="0"/>
                        </a:spcAft>
                      </a:pP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kumimoji="1" lang="ja-JP" altLang="en-US" sz="1000" dirty="0">
                          <a:solidFill>
                            <a:schemeClr val="tx1"/>
                          </a:solidFill>
                          <a:latin typeface="BIZ UDゴシック" panose="020B0400000000000000" pitchFamily="49" charset="-128"/>
                          <a:ea typeface="BIZ UDゴシック" panose="020B0400000000000000" pitchFamily="49" charset="-128"/>
                        </a:rPr>
                        <a:t>大阪城公園</a:t>
                      </a:r>
                      <a:r>
                        <a:rPr kumimoji="1" lang="en-US" altLang="ja-JP" sz="1000" dirty="0">
                          <a:solidFill>
                            <a:schemeClr val="tx1"/>
                          </a:solidFill>
                          <a:latin typeface="BIZ UDゴシック" panose="020B0400000000000000" pitchFamily="49" charset="-128"/>
                          <a:ea typeface="BIZ UDゴシック" panose="020B0400000000000000" pitchFamily="49" charset="-128"/>
                        </a:rPr>
                        <a:t>PMO</a:t>
                      </a:r>
                      <a:r>
                        <a:rPr kumimoji="1" lang="ja-JP" altLang="en-US" sz="1000" dirty="0">
                          <a:solidFill>
                            <a:schemeClr val="tx1"/>
                          </a:solidFill>
                          <a:latin typeface="BIZ UDゴシック" panose="020B0400000000000000" pitchFamily="49" charset="-128"/>
                          <a:ea typeface="BIZ UDゴシック" panose="020B0400000000000000" pitchFamily="49" charset="-128"/>
                        </a:rPr>
                        <a:t>事業実施</a:t>
                      </a:r>
                      <a:endParaRPr kumimoji="1" lang="en-US" altLang="ja-JP" sz="1000" dirty="0">
                        <a:solidFill>
                          <a:schemeClr val="tx1"/>
                        </a:solidFill>
                        <a:latin typeface="BIZ UDゴシック" panose="020B0400000000000000" pitchFamily="49" charset="-128"/>
                        <a:ea typeface="BIZ UDゴシック" panose="020B0400000000000000" pitchFamily="49" charset="-128"/>
                      </a:endParaRPr>
                    </a:p>
                  </a:txBody>
                  <a:tcPr marL="36000" marR="36000" marT="36000" marB="3600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tcPr>
                </a:tc>
                <a:extLst>
                  <a:ext uri="{0D108BD9-81ED-4DB2-BD59-A6C34878D82A}">
                    <a16:rowId xmlns:a16="http://schemas.microsoft.com/office/drawing/2014/main" val="3047410882"/>
                  </a:ext>
                </a:extLst>
              </a:tr>
              <a:tr h="1135295">
                <a:tc>
                  <a:txBody>
                    <a:bodyPr/>
                    <a:lstStyle/>
                    <a:p>
                      <a:pPr algn="l" rtl="0" fontAlgn="ctr"/>
                      <a:r>
                        <a:rPr lang="ja-JP" altLang="en-US" sz="1000" b="1" i="0" u="none" strike="noStrike" dirty="0">
                          <a:solidFill>
                            <a:schemeClr val="tx1"/>
                          </a:solidFill>
                          <a:effectLst/>
                          <a:latin typeface="BIZ UDゴシック" panose="020B0400000000000000" pitchFamily="49" charset="-128"/>
                          <a:ea typeface="BIZ UDゴシック" panose="020B0400000000000000" pitchFamily="49" charset="-128"/>
                        </a:rPr>
                        <a:t>大阪の</a:t>
                      </a:r>
                      <a:endParaRPr lang="en-US" altLang="ja-JP" sz="1000" b="1"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rtl="0" fontAlgn="ctr"/>
                      <a:r>
                        <a:rPr lang="ja-JP" altLang="en-US" sz="1000" b="1" i="0" u="none" strike="noStrike" dirty="0">
                          <a:solidFill>
                            <a:schemeClr val="tx1"/>
                          </a:solidFill>
                          <a:effectLst/>
                          <a:latin typeface="BIZ UDゴシック" panose="020B0400000000000000" pitchFamily="49" charset="-128"/>
                          <a:ea typeface="BIZ UDゴシック" panose="020B0400000000000000" pitchFamily="49" charset="-128"/>
                        </a:rPr>
                        <a:t>出来事</a:t>
                      </a:r>
                    </a:p>
                  </a:txBody>
                  <a:tcPr marL="36000" marR="36000" marT="36000" marB="36000" anchor="ctr">
                    <a:solidFill>
                      <a:schemeClr val="accent1">
                        <a:lumMod val="40000"/>
                        <a:lumOff val="60000"/>
                      </a:schemeClr>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３</a:t>
                      </a:r>
                      <a:r>
                        <a:rPr lang="en-US" altLang="ja-JP" sz="1000" b="0" i="0" u="none" strike="noStrike" dirty="0" smtClean="0">
                          <a:solidFill>
                            <a:schemeClr val="tx1"/>
                          </a:solidFill>
                          <a:effectLst/>
                          <a:latin typeface="BIZ UDゴシック" panose="020B0400000000000000" pitchFamily="49" charset="-128"/>
                          <a:ea typeface="BIZ UDゴシック" panose="020B0400000000000000" pitchFamily="49" charset="-128"/>
                        </a:rPr>
                        <a:t> </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JR</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おおさか東</a:t>
                      </a:r>
                      <a:r>
                        <a:rPr lang="ja-JP" altLang="en-US" sz="1000" b="0" i="0" u="none" strike="noStrike" baseline="0" dirty="0">
                          <a:solidFill>
                            <a:schemeClr val="tx1"/>
                          </a:solidFill>
                          <a:effectLst/>
                          <a:latin typeface="BIZ UDゴシック" panose="020B0400000000000000" pitchFamily="49" charset="-128"/>
                          <a:ea typeface="BIZ UDゴシック" panose="020B0400000000000000" pitchFamily="49" charset="-128"/>
                        </a:rPr>
                        <a:t>線</a:t>
                      </a:r>
                      <a:r>
                        <a:rPr lang="en-US" altLang="ja-JP" sz="1000" b="0" i="0" u="none" strike="noStrike" baseline="0" dirty="0">
                          <a:solidFill>
                            <a:schemeClr val="tx1"/>
                          </a:solidFill>
                          <a:effectLst/>
                          <a:latin typeface="BIZ UDゴシック" panose="020B0400000000000000" pitchFamily="49" charset="-128"/>
                          <a:ea typeface="BIZ UDゴシック" panose="020B0400000000000000" pitchFamily="49" charset="-128"/>
                        </a:rPr>
                        <a:t>(</a:t>
                      </a:r>
                      <a:r>
                        <a:rPr lang="ja-JP" altLang="en-US" sz="1000" b="0" i="0" u="none" strike="noStrike" baseline="0" dirty="0">
                          <a:solidFill>
                            <a:schemeClr val="tx1"/>
                          </a:solidFill>
                          <a:effectLst/>
                          <a:latin typeface="BIZ UDゴシック" panose="020B0400000000000000" pitchFamily="49" charset="-128"/>
                          <a:ea typeface="BIZ UDゴシック" panose="020B0400000000000000" pitchFamily="49" charset="-128"/>
                        </a:rPr>
                        <a:t>南区間</a:t>
                      </a:r>
                      <a:r>
                        <a:rPr lang="en-US" altLang="ja-JP" sz="1000" b="0" i="0" u="none" strike="noStrike" baseline="0" dirty="0">
                          <a:solidFill>
                            <a:schemeClr val="tx1"/>
                          </a:solidFill>
                          <a:effectLst/>
                          <a:latin typeface="BIZ UDゴシック" panose="020B0400000000000000" pitchFamily="49" charset="-128"/>
                          <a:ea typeface="BIZ UDゴシック" panose="020B0400000000000000" pitchFamily="49" charset="-128"/>
                        </a:rPr>
                        <a:t>)</a:t>
                      </a:r>
                      <a:r>
                        <a:rPr lang="ja-JP" altLang="en-US" sz="1000" b="0" i="0" u="none" strike="noStrike" baseline="0" dirty="0">
                          <a:solidFill>
                            <a:schemeClr val="tx1"/>
                          </a:solidFill>
                          <a:effectLst/>
                          <a:latin typeface="BIZ UDゴシック" panose="020B0400000000000000" pitchFamily="49" charset="-128"/>
                          <a:ea typeface="BIZ UDゴシック" panose="020B0400000000000000" pitchFamily="49" charset="-128"/>
                        </a:rPr>
                        <a:t>開業</a:t>
                      </a:r>
                      <a:endParaRPr lang="en-US" altLang="ja-JP" sz="1000" b="0" i="0" u="none" strike="noStrike" baseline="0" dirty="0">
                        <a:solidFill>
                          <a:schemeClr val="tx1"/>
                        </a:solidFill>
                        <a:effectLst/>
                        <a:latin typeface="BIZ UDゴシック" panose="020B0400000000000000" pitchFamily="49" charset="-128"/>
                        <a:ea typeface="BIZ UDゴシック" panose="020B0400000000000000" pitchFamily="49" charset="-128"/>
                      </a:endParaRPr>
                    </a:p>
                    <a:p>
                      <a:pPr algn="l" fontAlgn="t"/>
                      <a:endParaRPr lang="en-US" altLang="ja-JP" sz="1000" b="0" i="0" u="none" strike="noStrike" baseline="0" dirty="0">
                        <a:solidFill>
                          <a:schemeClr val="tx1"/>
                        </a:solidFill>
                        <a:effectLst/>
                        <a:latin typeface="BIZ UDゴシック" panose="020B0400000000000000" pitchFamily="49" charset="-128"/>
                        <a:ea typeface="BIZ UDゴシック" panose="020B0400000000000000" pitchFamily="49" charset="-128"/>
                      </a:endParaRPr>
                    </a:p>
                    <a:p>
                      <a:pPr algn="l" fontAlgn="t"/>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10 </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京阪中之島線開業</a:t>
                      </a:r>
                    </a:p>
                  </a:txBody>
                  <a:tcPr marL="36000" marR="36000" marT="36000" marB="36000">
                    <a:lnR w="12700" cap="flat" cmpd="sng" algn="ctr">
                      <a:solidFill>
                        <a:schemeClr val="tx1"/>
                      </a:solidFill>
                      <a:prstDash val="sysDot"/>
                      <a:round/>
                      <a:headEnd type="none" w="med" len="med"/>
                      <a:tailEnd type="none" w="med" len="med"/>
                    </a:lnR>
                  </a:tcPr>
                </a:tc>
                <a:tc>
                  <a:txBody>
                    <a:bodyPr/>
                    <a:lstStyle/>
                    <a:p>
                      <a:pPr algn="l" fontAlgn="t"/>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３</a:t>
                      </a:r>
                      <a:r>
                        <a:rPr lang="en-US" altLang="ja-JP" sz="1000" b="0" i="0" u="none" strike="noStrike" dirty="0" smtClean="0">
                          <a:solidFill>
                            <a:schemeClr val="tx1"/>
                          </a:solidFill>
                          <a:effectLst/>
                          <a:latin typeface="BIZ UDゴシック" panose="020B0400000000000000" pitchFamily="49" charset="-128"/>
                          <a:ea typeface="BIZ UDゴシック" panose="020B0400000000000000" pitchFamily="49" charset="-128"/>
                        </a:rPr>
                        <a:t> </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阪神なんば線延伸開業</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txBody>
                  <a:tcPr marL="36000" marR="36000" marT="36000" marB="3600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tcPr>
                </a:tc>
                <a:tc>
                  <a:txBody>
                    <a:bodyPr/>
                    <a:lstStyle/>
                    <a:p>
                      <a:pPr algn="l" fontAlgn="t"/>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10 </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関西広域連合発足</a:t>
                      </a:r>
                    </a:p>
                  </a:txBody>
                  <a:tcPr marL="36000" marR="36000" marT="36000" marB="3600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tcPr>
                </a:tc>
                <a:tc>
                  <a:txBody>
                    <a:bodyPr/>
                    <a:lstStyle/>
                    <a:p>
                      <a:pPr algn="l" fontAlgn="t"/>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11 </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大阪府知事・市長選執行</a:t>
                      </a:r>
                    </a:p>
                  </a:txBody>
                  <a:tcPr marL="36000" marR="36000" marT="36000" marB="36000">
                    <a:lnL w="12700" cap="flat" cmpd="sng" algn="ctr">
                      <a:solidFill>
                        <a:schemeClr val="tx1"/>
                      </a:solidFill>
                      <a:prstDash val="sysDot"/>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l" fontAlgn="t"/>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８</a:t>
                      </a:r>
                      <a:r>
                        <a:rPr lang="en-US" altLang="ja-JP" sz="1000" b="0" i="0" u="none" strike="noStrike" dirty="0" smtClean="0">
                          <a:solidFill>
                            <a:schemeClr val="tx1"/>
                          </a:solidFill>
                          <a:effectLst/>
                          <a:latin typeface="BIZ UDゴシック" panose="020B0400000000000000" pitchFamily="49" charset="-128"/>
                          <a:ea typeface="BIZ UDゴシック" panose="020B0400000000000000" pitchFamily="49" charset="-128"/>
                        </a:rPr>
                        <a:t> </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大都市特別区設置法成立</a:t>
                      </a:r>
                    </a:p>
                  </a:txBody>
                  <a:tcPr marL="36000" marR="36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ysDot"/>
                      <a:round/>
                      <a:headEnd type="none" w="med" len="med"/>
                      <a:tailEnd type="none" w="med" len="med"/>
                    </a:lnR>
                  </a:tcPr>
                </a:tc>
                <a:tc>
                  <a:txBody>
                    <a:bodyPr/>
                    <a:lstStyle/>
                    <a:p>
                      <a:pPr algn="l" rtl="0" fontAlgn="ct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１</a:t>
                      </a:r>
                      <a:r>
                        <a:rPr lang="en-US" altLang="ja-JP" sz="1000" b="0" i="0" u="none" strike="noStrike" dirty="0" smtClean="0">
                          <a:solidFill>
                            <a:schemeClr val="tx1"/>
                          </a:solidFill>
                          <a:effectLst/>
                          <a:latin typeface="BIZ UDゴシック" panose="020B0400000000000000" pitchFamily="49" charset="-128"/>
                          <a:ea typeface="BIZ UDゴシック" panose="020B0400000000000000" pitchFamily="49" charset="-128"/>
                        </a:rPr>
                        <a:t> </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桜宮高校体罰事件発生</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rtl="0" fontAlgn="ct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４</a:t>
                      </a:r>
                      <a:r>
                        <a:rPr lang="en-US" altLang="ja-JP" sz="1000" b="0" i="0" u="none" strike="noStrike" dirty="0" smtClean="0">
                          <a:solidFill>
                            <a:schemeClr val="tx1"/>
                          </a:solidFill>
                          <a:effectLst/>
                          <a:latin typeface="BIZ UDゴシック" panose="020B0400000000000000" pitchFamily="49" charset="-128"/>
                          <a:ea typeface="BIZ UDゴシック" panose="020B0400000000000000" pitchFamily="49" charset="-128"/>
                        </a:rPr>
                        <a:t> </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グランフロント大阪開業</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txBody>
                  <a:tcPr marL="36000" marR="36000" marT="36000" marB="3600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tcPr>
                </a:tc>
                <a:tc>
                  <a:txBody>
                    <a:bodyPr/>
                    <a:lstStyle/>
                    <a:p>
                      <a:pPr algn="l" fontAlgn="t"/>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３</a:t>
                      </a:r>
                      <a:r>
                        <a:rPr lang="en-US" altLang="ja-JP" sz="1000" b="0" i="0" u="none" strike="noStrike" dirty="0" smtClean="0">
                          <a:solidFill>
                            <a:schemeClr val="tx1"/>
                          </a:solidFill>
                          <a:effectLst/>
                          <a:latin typeface="BIZ UDゴシック" panose="020B0400000000000000" pitchFamily="49" charset="-128"/>
                          <a:ea typeface="BIZ UDゴシック" panose="020B0400000000000000" pitchFamily="49" charset="-128"/>
                        </a:rPr>
                        <a:t> </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あべのハルカス開業</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endPar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endParaRPr>
                    </a:p>
                  </a:txBody>
                  <a:tcPr marL="36000" marR="36000" marT="36000" marB="3600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tcPr>
                </a:tc>
                <a:tc>
                  <a:txBody>
                    <a:bodyPr/>
                    <a:lstStyle/>
                    <a:p>
                      <a:pPr algn="l" rtl="0" fontAlgn="ctr">
                        <a:lnSpc>
                          <a:spcPts val="900"/>
                        </a:lnSpc>
                      </a:pP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rtl="0" fontAlgn="ctr">
                        <a:lnSpc>
                          <a:spcPts val="900"/>
                        </a:lnSpc>
                      </a:pP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rtl="0" fontAlgn="ctr">
                        <a:lnSpc>
                          <a:spcPts val="900"/>
                        </a:lnSpc>
                      </a:pP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５</a:t>
                      </a:r>
                      <a:r>
                        <a:rPr lang="en-US" altLang="ja-JP" sz="1000" b="0" i="0" u="none" strike="noStrike" dirty="0" smtClean="0">
                          <a:solidFill>
                            <a:schemeClr val="tx1"/>
                          </a:solidFill>
                          <a:effectLst/>
                          <a:latin typeface="BIZ UDゴシック" panose="020B0400000000000000" pitchFamily="49" charset="-128"/>
                          <a:ea typeface="BIZ UDゴシック" panose="020B0400000000000000" pitchFamily="49" charset="-128"/>
                        </a:rPr>
                        <a:t> </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特別区設置住民投票執行</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rtl="0" fontAlgn="ctr">
                        <a:lnSpc>
                          <a:spcPts val="900"/>
                        </a:lnSpc>
                      </a:pP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rtl="0" fontAlgn="ctr">
                        <a:lnSpc>
                          <a:spcPts val="900"/>
                        </a:lnSpc>
                      </a:pP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rtl="0" fontAlgn="ctr">
                        <a:lnSpc>
                          <a:spcPts val="900"/>
                        </a:lnSpc>
                      </a:pP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rtl="0" fontAlgn="ctr">
                        <a:lnSpc>
                          <a:spcPts val="900"/>
                        </a:lnSpc>
                      </a:pP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11 </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大阪府知事・市長選執行</a:t>
                      </a:r>
                    </a:p>
                  </a:txBody>
                  <a:tcPr marL="36000" marR="36000" marT="36000" marB="3600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tcPr>
                </a:tc>
                <a:extLst>
                  <a:ext uri="{0D108BD9-81ED-4DB2-BD59-A6C34878D82A}">
                    <a16:rowId xmlns:a16="http://schemas.microsoft.com/office/drawing/2014/main" val="1179783347"/>
                  </a:ext>
                </a:extLst>
              </a:tr>
              <a:tr h="1402326">
                <a:tc>
                  <a:txBody>
                    <a:bodyPr/>
                    <a:lstStyle/>
                    <a:p>
                      <a:pPr algn="l" rtl="0" fontAlgn="ctr"/>
                      <a:r>
                        <a:rPr lang="ja-JP" altLang="en-US" sz="1000" b="1" i="0" u="none" strike="noStrike" dirty="0">
                          <a:solidFill>
                            <a:schemeClr val="tx1"/>
                          </a:solidFill>
                          <a:effectLst/>
                          <a:latin typeface="BIZ UDゴシック" panose="020B0400000000000000" pitchFamily="49" charset="-128"/>
                          <a:ea typeface="BIZ UDゴシック" panose="020B0400000000000000" pitchFamily="49" charset="-128"/>
                        </a:rPr>
                        <a:t>世の中の</a:t>
                      </a:r>
                      <a:endParaRPr lang="en-US" altLang="ja-JP" sz="1000" b="1"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rtl="0" fontAlgn="ctr"/>
                      <a:r>
                        <a:rPr lang="ja-JP" altLang="en-US" sz="1000" b="1" i="0" u="none" strike="noStrike" dirty="0">
                          <a:solidFill>
                            <a:schemeClr val="tx1"/>
                          </a:solidFill>
                          <a:effectLst/>
                          <a:latin typeface="BIZ UDゴシック" panose="020B0400000000000000" pitchFamily="49" charset="-128"/>
                          <a:ea typeface="BIZ UDゴシック" panose="020B0400000000000000" pitchFamily="49" charset="-128"/>
                        </a:rPr>
                        <a:t>出来事</a:t>
                      </a:r>
                      <a:endParaRPr lang="en-US" altLang="ja-JP" sz="1000" b="1" i="0" u="none" strike="noStrike" dirty="0">
                        <a:solidFill>
                          <a:schemeClr val="tx1"/>
                        </a:solidFill>
                        <a:effectLst/>
                        <a:latin typeface="BIZ UDゴシック" panose="020B0400000000000000" pitchFamily="49" charset="-128"/>
                        <a:ea typeface="BIZ UDゴシック" panose="020B0400000000000000" pitchFamily="49" charset="-128"/>
                      </a:endParaRPr>
                    </a:p>
                  </a:txBody>
                  <a:tcPr marL="36000" marR="36000" marT="36000" marB="36000" anchor="ctr">
                    <a:solidFill>
                      <a:schemeClr val="accent1">
                        <a:lumMod val="40000"/>
                        <a:lumOff val="60000"/>
                      </a:schemeClr>
                    </a:solidFill>
                  </a:tcPr>
                </a:tc>
                <a:tc>
                  <a:txBody>
                    <a:bodyPr/>
                    <a:lstStyle/>
                    <a:p>
                      <a:pPr algn="l" fontAlgn="t"/>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７</a:t>
                      </a:r>
                      <a:r>
                        <a:rPr lang="en-US" altLang="ja-JP" sz="1000" b="0" i="0" u="none" strike="noStrike" dirty="0" smtClean="0">
                          <a:solidFill>
                            <a:schemeClr val="tx1"/>
                          </a:solidFill>
                          <a:effectLst/>
                          <a:latin typeface="BIZ UDゴシック" panose="020B0400000000000000" pitchFamily="49" charset="-128"/>
                          <a:ea typeface="BIZ UDゴシック" panose="020B0400000000000000" pitchFamily="49" charset="-128"/>
                        </a:rPr>
                        <a:t> </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洞爺湖</a:t>
                      </a:r>
                      <a:r>
                        <a:rPr lang="ja-JP" altLang="en-US" sz="1000" b="0" i="0" u="none" strike="noStrike" baseline="0" dirty="0">
                          <a:solidFill>
                            <a:schemeClr val="tx1"/>
                          </a:solidFill>
                          <a:effectLst/>
                          <a:latin typeface="BIZ UDゴシック" panose="020B0400000000000000" pitchFamily="49" charset="-128"/>
                          <a:ea typeface="BIZ UDゴシック" panose="020B0400000000000000" pitchFamily="49" charset="-128"/>
                        </a:rPr>
                        <a:t>サミット開催</a:t>
                      </a:r>
                      <a:endParaRPr lang="en-US" altLang="ja-JP" sz="1000" b="0" i="0" u="none" strike="noStrike" baseline="0" dirty="0">
                        <a:solidFill>
                          <a:schemeClr val="tx1"/>
                        </a:solidFill>
                        <a:effectLst/>
                        <a:latin typeface="BIZ UDゴシック" panose="020B0400000000000000" pitchFamily="49" charset="-128"/>
                        <a:ea typeface="BIZ UDゴシック" panose="020B0400000000000000" pitchFamily="49" charset="-128"/>
                      </a:endParaRPr>
                    </a:p>
                    <a:p>
                      <a:pPr algn="l" fontAlgn="t"/>
                      <a:r>
                        <a:rPr lang="ja-JP" altLang="en-US" sz="1000" b="0" i="0" u="none" strike="noStrike" baseline="0" dirty="0">
                          <a:solidFill>
                            <a:schemeClr val="tx1"/>
                          </a:solidFill>
                          <a:effectLst/>
                          <a:latin typeface="BIZ UDゴシック" panose="020B0400000000000000" pitchFamily="49" charset="-128"/>
                          <a:ea typeface="BIZ UDゴシック" panose="020B0400000000000000" pitchFamily="49" charset="-128"/>
                        </a:rPr>
                        <a:t>８</a:t>
                      </a:r>
                      <a:r>
                        <a:rPr lang="en-US" altLang="ja-JP" sz="1000" b="0" i="0" u="none" strike="noStrike" baseline="0" dirty="0" smtClean="0">
                          <a:solidFill>
                            <a:schemeClr val="tx1"/>
                          </a:solidFill>
                          <a:effectLst/>
                          <a:latin typeface="BIZ UDゴシック" panose="020B0400000000000000" pitchFamily="49" charset="-128"/>
                          <a:ea typeface="BIZ UDゴシック" panose="020B0400000000000000" pitchFamily="49" charset="-128"/>
                        </a:rPr>
                        <a:t> </a:t>
                      </a:r>
                      <a:r>
                        <a:rPr lang="ja-JP" altLang="en-US" sz="1000" b="0" i="0" u="none" strike="noStrike" baseline="0" dirty="0">
                          <a:solidFill>
                            <a:schemeClr val="tx1"/>
                          </a:solidFill>
                          <a:effectLst/>
                          <a:latin typeface="BIZ UDゴシック" panose="020B0400000000000000" pitchFamily="49" charset="-128"/>
                          <a:ea typeface="BIZ UDゴシック" panose="020B0400000000000000" pitchFamily="49" charset="-128"/>
                        </a:rPr>
                        <a:t>北京五輪開催</a:t>
                      </a:r>
                      <a:endParaRPr lang="en-US" altLang="ja-JP" sz="1000" b="0" i="0" u="none" strike="noStrike" baseline="0" dirty="0">
                        <a:solidFill>
                          <a:schemeClr val="tx1"/>
                        </a:solidFill>
                        <a:effectLst/>
                        <a:latin typeface="BIZ UDゴシック" panose="020B0400000000000000" pitchFamily="49" charset="-128"/>
                        <a:ea typeface="BIZ UDゴシック" panose="020B0400000000000000" pitchFamily="49" charset="-128"/>
                      </a:endParaRPr>
                    </a:p>
                    <a:p>
                      <a:pPr algn="l" fontAlgn="t"/>
                      <a:r>
                        <a:rPr lang="ja-JP" altLang="en-US" sz="1000" b="0" i="0" u="none" strike="noStrike" baseline="0" dirty="0">
                          <a:solidFill>
                            <a:schemeClr val="tx1"/>
                          </a:solidFill>
                          <a:effectLst/>
                          <a:latin typeface="BIZ UDゴシック" panose="020B0400000000000000" pitchFamily="49" charset="-128"/>
                          <a:ea typeface="BIZ UDゴシック" panose="020B0400000000000000" pitchFamily="49" charset="-128"/>
                        </a:rPr>
                        <a:t>９</a:t>
                      </a:r>
                      <a:r>
                        <a:rPr lang="en-US" altLang="ja-JP" sz="1000" b="0" i="0" u="none" strike="noStrike" baseline="0" dirty="0" smtClean="0">
                          <a:solidFill>
                            <a:schemeClr val="tx1"/>
                          </a:solidFill>
                          <a:effectLst/>
                          <a:latin typeface="BIZ UDゴシック" panose="020B0400000000000000" pitchFamily="49" charset="-128"/>
                          <a:ea typeface="BIZ UDゴシック" panose="020B0400000000000000" pitchFamily="49" charset="-128"/>
                        </a:rPr>
                        <a:t> </a:t>
                      </a:r>
                      <a:r>
                        <a:rPr lang="ja-JP" altLang="en-US" sz="1000" b="0" i="0" u="none" strike="noStrike" baseline="0" dirty="0">
                          <a:solidFill>
                            <a:schemeClr val="tx1"/>
                          </a:solidFill>
                          <a:effectLst/>
                          <a:latin typeface="BIZ UDゴシック" panose="020B0400000000000000" pitchFamily="49" charset="-128"/>
                          <a:ea typeface="BIZ UDゴシック" panose="020B0400000000000000" pitchFamily="49" charset="-128"/>
                        </a:rPr>
                        <a:t>リーマンショック発生</a:t>
                      </a:r>
                      <a:endPar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endParaRPr>
                    </a:p>
                  </a:txBody>
                  <a:tcPr marL="36000" marR="36000" marT="36000" marB="36000">
                    <a:lnR w="12700" cap="flat" cmpd="sng" algn="ctr">
                      <a:solidFill>
                        <a:schemeClr val="tx1"/>
                      </a:solidFill>
                      <a:prstDash val="sysDot"/>
                      <a:round/>
                      <a:headEnd type="none" w="med" len="med"/>
                      <a:tailEnd type="none" w="med" len="med"/>
                    </a:lnR>
                  </a:tcPr>
                </a:tc>
                <a:tc>
                  <a:txBody>
                    <a:bodyPr/>
                    <a:lstStyle/>
                    <a:p>
                      <a:pPr algn="l" fontAlgn="t"/>
                      <a:r>
                        <a:rPr lang="ja-JP" altLang="en-US" sz="1000" b="0" i="0" u="none" strike="noStrike" baseline="0" dirty="0">
                          <a:solidFill>
                            <a:schemeClr val="tx1"/>
                          </a:solidFill>
                          <a:effectLst/>
                          <a:latin typeface="BIZ UDゴシック" panose="020B0400000000000000" pitchFamily="49" charset="-128"/>
                          <a:ea typeface="BIZ UDゴシック" panose="020B0400000000000000" pitchFamily="49" charset="-128"/>
                        </a:rPr>
                        <a:t>４</a:t>
                      </a:r>
                      <a:r>
                        <a:rPr lang="en-US" altLang="ja-JP" sz="1000" b="0" i="0" u="none" strike="noStrike" baseline="0" dirty="0" smtClean="0">
                          <a:solidFill>
                            <a:schemeClr val="tx1"/>
                          </a:solidFill>
                          <a:effectLst/>
                          <a:latin typeface="BIZ UDゴシック" panose="020B0400000000000000" pitchFamily="49" charset="-128"/>
                          <a:ea typeface="BIZ UDゴシック" panose="020B0400000000000000" pitchFamily="49" charset="-128"/>
                        </a:rPr>
                        <a:t> </a:t>
                      </a:r>
                      <a:r>
                        <a:rPr lang="ja-JP" altLang="en-US" sz="1000" b="0" i="0" u="none" strike="noStrike" baseline="0" dirty="0">
                          <a:solidFill>
                            <a:schemeClr val="tx1"/>
                          </a:solidFill>
                          <a:effectLst/>
                          <a:latin typeface="BIZ UDゴシック" panose="020B0400000000000000" pitchFamily="49" charset="-128"/>
                          <a:ea typeface="BIZ UDゴシック" panose="020B0400000000000000" pitchFamily="49" charset="-128"/>
                        </a:rPr>
                        <a:t>新型インフルエンザ流行</a:t>
                      </a:r>
                      <a:endParaRPr lang="en-US" altLang="ja-JP" sz="1000" b="0" i="0" u="none" strike="noStrike" baseline="0" dirty="0">
                        <a:solidFill>
                          <a:schemeClr val="tx1"/>
                        </a:solidFill>
                        <a:effectLst/>
                        <a:latin typeface="BIZ UDゴシック" panose="020B0400000000000000" pitchFamily="49" charset="-128"/>
                        <a:ea typeface="BIZ UDゴシック" panose="020B0400000000000000" pitchFamily="49" charset="-128"/>
                      </a:endParaRPr>
                    </a:p>
                    <a:p>
                      <a:pPr algn="l" fontAlgn="t"/>
                      <a:endParaRPr lang="en-US" altLang="ja-JP" sz="1000" b="0" i="0" u="none" strike="noStrike" baseline="0" dirty="0">
                        <a:solidFill>
                          <a:schemeClr val="tx1"/>
                        </a:solidFill>
                        <a:effectLst/>
                        <a:latin typeface="BIZ UDゴシック" panose="020B0400000000000000" pitchFamily="49" charset="-128"/>
                        <a:ea typeface="BIZ UDゴシック" panose="020B0400000000000000" pitchFamily="49" charset="-128"/>
                      </a:endParaRPr>
                    </a:p>
                    <a:p>
                      <a:pPr algn="l" fontAlgn="t"/>
                      <a:endParaRPr lang="en-US" altLang="ja-JP" sz="1000" b="0" i="0" u="none" strike="noStrike" baseline="0" dirty="0">
                        <a:solidFill>
                          <a:schemeClr val="tx1"/>
                        </a:solidFill>
                        <a:effectLst/>
                        <a:latin typeface="BIZ UDゴシック" panose="020B0400000000000000" pitchFamily="49" charset="-128"/>
                        <a:ea typeface="BIZ UDゴシック" panose="020B0400000000000000" pitchFamily="49" charset="-128"/>
                      </a:endParaRPr>
                    </a:p>
                    <a:p>
                      <a:pPr algn="l" fontAlgn="t"/>
                      <a:r>
                        <a:rPr lang="ja-JP" altLang="en-US" sz="1000" b="0" i="0" u="none" strike="noStrike" baseline="0" dirty="0">
                          <a:solidFill>
                            <a:schemeClr val="tx1"/>
                          </a:solidFill>
                          <a:effectLst/>
                          <a:latin typeface="BIZ UDゴシック" panose="020B0400000000000000" pitchFamily="49" charset="-128"/>
                          <a:ea typeface="BIZ UDゴシック" panose="020B0400000000000000" pitchFamily="49" charset="-128"/>
                        </a:rPr>
                        <a:t>９</a:t>
                      </a:r>
                      <a:r>
                        <a:rPr lang="en-US" altLang="ja-JP" sz="1000" b="0" i="0" u="none" strike="noStrike" baseline="0" dirty="0" smtClean="0">
                          <a:solidFill>
                            <a:schemeClr val="tx1"/>
                          </a:solidFill>
                          <a:effectLst/>
                          <a:latin typeface="BIZ UDゴシック" panose="020B0400000000000000" pitchFamily="49" charset="-128"/>
                          <a:ea typeface="BIZ UDゴシック" panose="020B0400000000000000" pitchFamily="49" charset="-128"/>
                        </a:rPr>
                        <a:t> </a:t>
                      </a:r>
                      <a:r>
                        <a:rPr lang="ja-JP" altLang="en-US" sz="1000" b="0" i="0" u="none" strike="noStrike" baseline="0" dirty="0">
                          <a:solidFill>
                            <a:schemeClr val="tx1"/>
                          </a:solidFill>
                          <a:effectLst/>
                          <a:latin typeface="BIZ UDゴシック" panose="020B0400000000000000" pitchFamily="49" charset="-128"/>
                          <a:ea typeface="BIZ UDゴシック" panose="020B0400000000000000" pitchFamily="49" charset="-128"/>
                        </a:rPr>
                        <a:t>民主党政権成立</a:t>
                      </a:r>
                      <a:endParaRPr lang="en-US" altLang="ja-JP" sz="1000" b="0" i="0" u="none" strike="noStrike" baseline="0" dirty="0">
                        <a:solidFill>
                          <a:schemeClr val="tx1"/>
                        </a:solidFill>
                        <a:effectLst/>
                        <a:latin typeface="BIZ UDゴシック" panose="020B0400000000000000" pitchFamily="49" charset="-128"/>
                        <a:ea typeface="BIZ UDゴシック" panose="020B0400000000000000" pitchFamily="49" charset="-128"/>
                      </a:endParaRPr>
                    </a:p>
                    <a:p>
                      <a:pPr algn="l" fontAlgn="t"/>
                      <a:endPar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endParaRPr>
                    </a:p>
                  </a:txBody>
                  <a:tcPr marL="36000" marR="36000" marT="36000" marB="3600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３</a:t>
                      </a:r>
                      <a:r>
                        <a:rPr lang="en-US" altLang="ja-JP" sz="1000" b="0" i="0" u="none" strike="noStrike" dirty="0" smtClean="0">
                          <a:solidFill>
                            <a:schemeClr val="tx1"/>
                          </a:solidFill>
                          <a:effectLst/>
                          <a:latin typeface="BIZ UDゴシック" panose="020B0400000000000000" pitchFamily="49" charset="-128"/>
                          <a:ea typeface="BIZ UDゴシック" panose="020B0400000000000000" pitchFamily="49" charset="-128"/>
                        </a:rPr>
                        <a:t> </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宮崎県口蹄疫流行</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r>
                        <a:rPr lang="ja-JP" altLang="en-US" sz="1000" b="0" i="0" u="none" strike="noStrike" baseline="0" dirty="0">
                          <a:solidFill>
                            <a:schemeClr val="tx1"/>
                          </a:solidFill>
                          <a:effectLst/>
                          <a:latin typeface="BIZ UDゴシック" panose="020B0400000000000000" pitchFamily="49" charset="-128"/>
                          <a:ea typeface="BIZ UDゴシック" panose="020B0400000000000000" pitchFamily="49" charset="-128"/>
                        </a:rPr>
                        <a:t>６</a:t>
                      </a:r>
                      <a:r>
                        <a:rPr lang="en-US" altLang="ja-JP" sz="1000" b="0" i="0" u="none" strike="noStrike" baseline="0" dirty="0" smtClean="0">
                          <a:solidFill>
                            <a:schemeClr val="tx1"/>
                          </a:solidFill>
                          <a:effectLst/>
                          <a:latin typeface="BIZ UDゴシック" panose="020B0400000000000000" pitchFamily="49" charset="-128"/>
                          <a:ea typeface="BIZ UDゴシック" panose="020B0400000000000000" pitchFamily="49" charset="-128"/>
                        </a:rPr>
                        <a:t> </a:t>
                      </a:r>
                      <a:r>
                        <a:rPr lang="ja-JP" altLang="en-US" sz="1000" b="0" i="0" u="none" strike="noStrike" baseline="0" dirty="0">
                          <a:solidFill>
                            <a:schemeClr val="tx1"/>
                          </a:solidFill>
                          <a:effectLst/>
                          <a:latin typeface="BIZ UDゴシック" panose="020B0400000000000000" pitchFamily="49" charset="-128"/>
                          <a:ea typeface="BIZ UDゴシック" panose="020B0400000000000000" pitchFamily="49" charset="-128"/>
                        </a:rPr>
                        <a:t>菅内閣発足</a:t>
                      </a:r>
                      <a:endParaRPr lang="en-US" altLang="ja-JP" sz="1000" b="0" i="0" u="none" strike="noStrike" baseline="0" dirty="0">
                        <a:solidFill>
                          <a:schemeClr val="tx1"/>
                        </a:solidFill>
                        <a:effectLst/>
                        <a:latin typeface="BIZ UDゴシック" panose="020B0400000000000000" pitchFamily="49" charset="-128"/>
                        <a:ea typeface="BIZ UDゴシック" panose="020B0400000000000000" pitchFamily="49" charset="-128"/>
                      </a:endParaRPr>
                    </a:p>
                    <a:p>
                      <a:pPr algn="l" fontAlgn="t"/>
                      <a:endParaRPr lang="en-US" altLang="ja-JP" sz="1000" b="0" i="0" u="none" strike="noStrike" baseline="0" dirty="0">
                        <a:solidFill>
                          <a:schemeClr val="tx1"/>
                        </a:solidFill>
                        <a:effectLst/>
                        <a:latin typeface="BIZ UDゴシック" panose="020B0400000000000000" pitchFamily="49" charset="-128"/>
                        <a:ea typeface="BIZ UDゴシック" panose="020B0400000000000000" pitchFamily="49" charset="-128"/>
                      </a:endParaRPr>
                    </a:p>
                    <a:p>
                      <a:pPr algn="l" fontAlgn="t"/>
                      <a:r>
                        <a:rPr lang="ja-JP" altLang="en-US" sz="1000" b="0" i="0" u="none" strike="noStrike" baseline="0" dirty="0">
                          <a:solidFill>
                            <a:schemeClr val="tx1"/>
                          </a:solidFill>
                          <a:effectLst/>
                          <a:latin typeface="BIZ UDゴシック" panose="020B0400000000000000" pitchFamily="49" charset="-128"/>
                          <a:ea typeface="BIZ UDゴシック" panose="020B0400000000000000" pitchFamily="49" charset="-128"/>
                        </a:rPr>
                        <a:t>９</a:t>
                      </a:r>
                      <a:r>
                        <a:rPr lang="en-US" altLang="ja-JP" sz="1000" b="0" i="0" u="none" strike="noStrike" baseline="0" dirty="0" smtClean="0">
                          <a:solidFill>
                            <a:schemeClr val="tx1"/>
                          </a:solidFill>
                          <a:effectLst/>
                          <a:latin typeface="BIZ UDゴシック" panose="020B0400000000000000" pitchFamily="49" charset="-128"/>
                          <a:ea typeface="BIZ UDゴシック" panose="020B0400000000000000" pitchFamily="49" charset="-128"/>
                        </a:rPr>
                        <a:t> </a:t>
                      </a:r>
                      <a:r>
                        <a:rPr lang="ja-JP" altLang="en-US" sz="1000" b="0" i="0" u="none" strike="noStrike" baseline="0" dirty="0">
                          <a:solidFill>
                            <a:schemeClr val="tx1"/>
                          </a:solidFill>
                          <a:effectLst/>
                          <a:latin typeface="BIZ UDゴシック" panose="020B0400000000000000" pitchFamily="49" charset="-128"/>
                          <a:ea typeface="BIZ UDゴシック" panose="020B0400000000000000" pitchFamily="49" charset="-128"/>
                        </a:rPr>
                        <a:t>尖閣衝突事件発生</a:t>
                      </a:r>
                      <a:r>
                        <a:rPr lang="en-US" altLang="ja-JP" sz="1000" b="0" i="0" u="none" strike="noStrike" baseline="0" dirty="0">
                          <a:solidFill>
                            <a:schemeClr val="tx1"/>
                          </a:solidFill>
                          <a:effectLst/>
                          <a:latin typeface="BIZ UDゴシック" panose="020B0400000000000000" pitchFamily="49" charset="-128"/>
                          <a:ea typeface="BIZ UDゴシック" panose="020B0400000000000000" pitchFamily="49" charset="-128"/>
                        </a:rPr>
                        <a:t> </a:t>
                      </a:r>
                      <a:endPar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endParaRPr>
                    </a:p>
                  </a:txBody>
                  <a:tcPr marL="36000" marR="36000" marT="36000" marB="3600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３</a:t>
                      </a:r>
                      <a:r>
                        <a:rPr lang="en-US" altLang="ja-JP" sz="1000" b="0" i="0" u="none" strike="noStrike" dirty="0" smtClean="0">
                          <a:solidFill>
                            <a:schemeClr val="tx1"/>
                          </a:solidFill>
                          <a:effectLst/>
                          <a:latin typeface="BIZ UDゴシック" panose="020B0400000000000000" pitchFamily="49" charset="-128"/>
                          <a:ea typeface="BIZ UDゴシック" panose="020B0400000000000000" pitchFamily="49" charset="-128"/>
                        </a:rPr>
                        <a:t> </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東日本</a:t>
                      </a:r>
                      <a:r>
                        <a:rPr lang="ja-JP" altLang="en-US" sz="1000" b="0" i="0" u="none" strike="noStrike" baseline="0" dirty="0">
                          <a:solidFill>
                            <a:schemeClr val="tx1"/>
                          </a:solidFill>
                          <a:effectLst/>
                          <a:latin typeface="BIZ UDゴシック" panose="020B0400000000000000" pitchFamily="49" charset="-128"/>
                          <a:ea typeface="BIZ UDゴシック" panose="020B0400000000000000" pitchFamily="49" charset="-128"/>
                        </a:rPr>
                        <a:t>大震災発生</a:t>
                      </a:r>
                      <a:endParaRPr lang="en-US" altLang="ja-JP" sz="1000" b="0" i="0" u="none" strike="noStrike" baseline="0" dirty="0">
                        <a:solidFill>
                          <a:schemeClr val="tx1"/>
                        </a:solidFill>
                        <a:effectLst/>
                        <a:latin typeface="BIZ UDゴシック" panose="020B0400000000000000" pitchFamily="49" charset="-128"/>
                        <a:ea typeface="BIZ UDゴシック" panose="020B0400000000000000" pitchFamily="49" charset="-128"/>
                      </a:endParaRPr>
                    </a:p>
                    <a:p>
                      <a:pPr algn="l" fontAlgn="t"/>
                      <a:r>
                        <a:rPr lang="ja-JP" altLang="en-US" sz="1000" b="0" i="0" u="none" strike="noStrike" baseline="0" dirty="0">
                          <a:solidFill>
                            <a:schemeClr val="tx1"/>
                          </a:solidFill>
                          <a:effectLst/>
                          <a:latin typeface="BIZ UDゴシック" panose="020B0400000000000000" pitchFamily="49" charset="-128"/>
                          <a:ea typeface="BIZ UDゴシック" panose="020B0400000000000000" pitchFamily="49" charset="-128"/>
                        </a:rPr>
                        <a:t>７</a:t>
                      </a:r>
                      <a:r>
                        <a:rPr lang="en-US" altLang="ja-JP" sz="1000" b="0" i="0" u="none" strike="noStrike" baseline="0" dirty="0" smtClean="0">
                          <a:solidFill>
                            <a:schemeClr val="tx1"/>
                          </a:solidFill>
                          <a:effectLst/>
                          <a:latin typeface="BIZ UDゴシック" panose="020B0400000000000000" pitchFamily="49" charset="-128"/>
                          <a:ea typeface="BIZ UDゴシック" panose="020B0400000000000000" pitchFamily="49" charset="-128"/>
                        </a:rPr>
                        <a:t> </a:t>
                      </a:r>
                      <a:r>
                        <a:rPr lang="ja-JP" altLang="en-US" sz="1000" b="0" i="0" u="none" strike="noStrike" baseline="0" dirty="0">
                          <a:solidFill>
                            <a:schemeClr val="tx1"/>
                          </a:solidFill>
                          <a:effectLst/>
                          <a:latin typeface="BIZ UDゴシック" panose="020B0400000000000000" pitchFamily="49" charset="-128"/>
                          <a:ea typeface="BIZ UDゴシック" panose="020B0400000000000000" pitchFamily="49" charset="-128"/>
                        </a:rPr>
                        <a:t>女子</a:t>
                      </a:r>
                      <a:r>
                        <a:rPr lang="en-US" altLang="ja-JP" sz="1000" b="0" i="0" u="none" strike="noStrike" baseline="0" dirty="0">
                          <a:solidFill>
                            <a:schemeClr val="tx1"/>
                          </a:solidFill>
                          <a:effectLst/>
                          <a:latin typeface="BIZ UDゴシック" panose="020B0400000000000000" pitchFamily="49" charset="-128"/>
                          <a:ea typeface="BIZ UDゴシック" panose="020B0400000000000000" pitchFamily="49" charset="-128"/>
                        </a:rPr>
                        <a:t>W</a:t>
                      </a:r>
                      <a:r>
                        <a:rPr lang="ja-JP" altLang="en-US" sz="1000" b="0" i="0" u="none" strike="noStrike" baseline="0" dirty="0">
                          <a:solidFill>
                            <a:schemeClr val="tx1"/>
                          </a:solidFill>
                          <a:effectLst/>
                          <a:latin typeface="BIZ UDゴシック" panose="020B0400000000000000" pitchFamily="49" charset="-128"/>
                          <a:ea typeface="BIZ UDゴシック" panose="020B0400000000000000" pitchFamily="49" charset="-128"/>
                        </a:rPr>
                        <a:t>杯日本優勝</a:t>
                      </a:r>
                      <a:endParaRPr lang="en-US" altLang="ja-JP" sz="1000" b="0" i="0" u="none" strike="noStrike" baseline="0" dirty="0">
                        <a:solidFill>
                          <a:schemeClr val="tx1"/>
                        </a:solidFill>
                        <a:effectLst/>
                        <a:latin typeface="BIZ UDゴシック" panose="020B0400000000000000" pitchFamily="49" charset="-128"/>
                        <a:ea typeface="BIZ UDゴシック" panose="020B0400000000000000" pitchFamily="49" charset="-128"/>
                      </a:endParaRPr>
                    </a:p>
                    <a:p>
                      <a:pPr algn="l" fontAlgn="t"/>
                      <a:r>
                        <a:rPr lang="ja-JP" altLang="en-US" sz="1000" b="0" i="0" u="none" strike="noStrike" baseline="0" dirty="0">
                          <a:solidFill>
                            <a:schemeClr val="tx1"/>
                          </a:solidFill>
                          <a:effectLst/>
                          <a:latin typeface="BIZ UDゴシック" panose="020B0400000000000000" pitchFamily="49" charset="-128"/>
                          <a:ea typeface="BIZ UDゴシック" panose="020B0400000000000000" pitchFamily="49" charset="-128"/>
                        </a:rPr>
                        <a:t>７</a:t>
                      </a:r>
                      <a:r>
                        <a:rPr lang="en-US" altLang="ja-JP" sz="1000" b="0" i="0" u="none" strike="noStrike" baseline="0" dirty="0" smtClean="0">
                          <a:solidFill>
                            <a:schemeClr val="tx1"/>
                          </a:solidFill>
                          <a:effectLst/>
                          <a:latin typeface="BIZ UDゴシック" panose="020B0400000000000000" pitchFamily="49" charset="-128"/>
                          <a:ea typeface="BIZ UDゴシック" panose="020B0400000000000000" pitchFamily="49" charset="-128"/>
                        </a:rPr>
                        <a:t> </a:t>
                      </a:r>
                      <a:r>
                        <a:rPr lang="ja-JP" altLang="en-US" sz="1000" b="0" i="0" u="none" strike="noStrike" baseline="0" dirty="0">
                          <a:solidFill>
                            <a:schemeClr val="tx1"/>
                          </a:solidFill>
                          <a:effectLst/>
                          <a:latin typeface="BIZ UDゴシック" panose="020B0400000000000000" pitchFamily="49" charset="-128"/>
                          <a:ea typeface="BIZ UDゴシック" panose="020B0400000000000000" pitchFamily="49" charset="-128"/>
                        </a:rPr>
                        <a:t>地上デジタル放送開始</a:t>
                      </a:r>
                      <a:endParaRPr lang="en-US" altLang="ja-JP" sz="1000" b="0" i="0" u="none" strike="noStrike" baseline="0" dirty="0">
                        <a:solidFill>
                          <a:schemeClr val="tx1"/>
                        </a:solidFill>
                        <a:effectLst/>
                        <a:latin typeface="BIZ UDゴシック" panose="020B0400000000000000" pitchFamily="49" charset="-128"/>
                        <a:ea typeface="BIZ UDゴシック" panose="020B0400000000000000" pitchFamily="49" charset="-128"/>
                      </a:endParaRPr>
                    </a:p>
                    <a:p>
                      <a:pPr algn="l" fontAlgn="t"/>
                      <a:r>
                        <a:rPr lang="ja-JP" altLang="en-US" sz="1000" b="0" i="0" u="none" strike="noStrike" baseline="0" dirty="0">
                          <a:solidFill>
                            <a:schemeClr val="tx1"/>
                          </a:solidFill>
                          <a:effectLst/>
                          <a:latin typeface="BIZ UDゴシック" panose="020B0400000000000000" pitchFamily="49" charset="-128"/>
                          <a:ea typeface="BIZ UDゴシック" panose="020B0400000000000000" pitchFamily="49" charset="-128"/>
                        </a:rPr>
                        <a:t>９</a:t>
                      </a:r>
                      <a:r>
                        <a:rPr lang="en-US" altLang="ja-JP" sz="1000" b="0" i="0" u="none" strike="noStrike" baseline="0" dirty="0" smtClean="0">
                          <a:solidFill>
                            <a:schemeClr val="tx1"/>
                          </a:solidFill>
                          <a:effectLst/>
                          <a:latin typeface="BIZ UDゴシック" panose="020B0400000000000000" pitchFamily="49" charset="-128"/>
                          <a:ea typeface="BIZ UDゴシック" panose="020B0400000000000000" pitchFamily="49" charset="-128"/>
                        </a:rPr>
                        <a:t> </a:t>
                      </a:r>
                      <a:r>
                        <a:rPr lang="ja-JP" altLang="en-US" sz="1000" b="0" i="0" u="none" strike="noStrike" baseline="0" dirty="0">
                          <a:solidFill>
                            <a:schemeClr val="tx1"/>
                          </a:solidFill>
                          <a:effectLst/>
                          <a:latin typeface="BIZ UDゴシック" panose="020B0400000000000000" pitchFamily="49" charset="-128"/>
                          <a:ea typeface="BIZ UDゴシック" panose="020B0400000000000000" pitchFamily="49" charset="-128"/>
                        </a:rPr>
                        <a:t>紀伊半島豪雨発生</a:t>
                      </a:r>
                      <a:endPar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endParaRPr>
                    </a:p>
                  </a:txBody>
                  <a:tcPr marL="36000" marR="36000" marT="36000" marB="36000">
                    <a:lnL w="12700" cap="flat" cmpd="sng" algn="ctr">
                      <a:solidFill>
                        <a:schemeClr val="tx1"/>
                      </a:solidFill>
                      <a:prstDash val="sysDot"/>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l" rtl="0" fontAlgn="ct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２</a:t>
                      </a:r>
                      <a:r>
                        <a:rPr lang="en-US" altLang="ja-JP" sz="1000" b="0" i="0" u="none" strike="noStrike" dirty="0" smtClean="0">
                          <a:solidFill>
                            <a:schemeClr val="tx1"/>
                          </a:solidFill>
                          <a:effectLst/>
                          <a:latin typeface="BIZ UDゴシック" panose="020B0400000000000000" pitchFamily="49" charset="-128"/>
                          <a:ea typeface="BIZ UDゴシック" panose="020B0400000000000000" pitchFamily="49" charset="-128"/>
                        </a:rPr>
                        <a:t> </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東京スカイ</a:t>
                      </a:r>
                      <a:r>
                        <a:rPr lang="ja-JP" altLang="en-US" sz="1000" b="0" i="0" u="none" strike="noStrike" baseline="0" dirty="0">
                          <a:solidFill>
                            <a:schemeClr val="tx1"/>
                          </a:solidFill>
                          <a:effectLst/>
                          <a:latin typeface="BIZ UDゴシック" panose="020B0400000000000000" pitchFamily="49" charset="-128"/>
                          <a:ea typeface="BIZ UDゴシック" panose="020B0400000000000000" pitchFamily="49" charset="-128"/>
                        </a:rPr>
                        <a:t>ツリー開業</a:t>
                      </a:r>
                      <a:endParaRPr lang="en-US" altLang="ja-JP" sz="1000" b="0" i="0" u="none" strike="noStrike" baseline="0" dirty="0">
                        <a:solidFill>
                          <a:schemeClr val="tx1"/>
                        </a:solidFill>
                        <a:effectLst/>
                        <a:latin typeface="BIZ UDゴシック" panose="020B0400000000000000" pitchFamily="49" charset="-128"/>
                        <a:ea typeface="BIZ UDゴシック" panose="020B0400000000000000" pitchFamily="49" charset="-128"/>
                      </a:endParaRPr>
                    </a:p>
                    <a:p>
                      <a:pPr algn="l" rtl="0" fontAlgn="ctr"/>
                      <a:r>
                        <a:rPr lang="ja-JP" altLang="en-US" sz="1000" b="0" i="0" u="none" strike="noStrike" baseline="0" dirty="0">
                          <a:solidFill>
                            <a:schemeClr val="tx1"/>
                          </a:solidFill>
                          <a:effectLst/>
                          <a:latin typeface="BIZ UDゴシック" panose="020B0400000000000000" pitchFamily="49" charset="-128"/>
                          <a:ea typeface="BIZ UDゴシック" panose="020B0400000000000000" pitchFamily="49" charset="-128"/>
                        </a:rPr>
                        <a:t>５</a:t>
                      </a:r>
                      <a:r>
                        <a:rPr lang="en-US" altLang="ja-JP" sz="1000" b="0" i="0" u="none" strike="noStrike" baseline="0" dirty="0" smtClean="0">
                          <a:solidFill>
                            <a:schemeClr val="tx1"/>
                          </a:solidFill>
                          <a:effectLst/>
                          <a:latin typeface="BIZ UDゴシック" panose="020B0400000000000000" pitchFamily="49" charset="-128"/>
                          <a:ea typeface="BIZ UDゴシック" panose="020B0400000000000000" pitchFamily="49" charset="-128"/>
                        </a:rPr>
                        <a:t> </a:t>
                      </a:r>
                      <a:r>
                        <a:rPr lang="ja-JP" altLang="en-US" sz="1000" b="0" i="0" u="none" strike="noStrike" baseline="0" dirty="0">
                          <a:solidFill>
                            <a:schemeClr val="tx1"/>
                          </a:solidFill>
                          <a:effectLst/>
                          <a:latin typeface="BIZ UDゴシック" panose="020B0400000000000000" pitchFamily="49" charset="-128"/>
                          <a:ea typeface="BIZ UDゴシック" panose="020B0400000000000000" pitchFamily="49" charset="-128"/>
                        </a:rPr>
                        <a:t>原発全</a:t>
                      </a:r>
                      <a:r>
                        <a:rPr lang="en-US" altLang="ja-JP" sz="1000" b="0" i="0" u="none" strike="noStrike" baseline="0" dirty="0">
                          <a:solidFill>
                            <a:schemeClr val="tx1"/>
                          </a:solidFill>
                          <a:effectLst/>
                          <a:latin typeface="BIZ UDゴシック" panose="020B0400000000000000" pitchFamily="49" charset="-128"/>
                          <a:ea typeface="BIZ UDゴシック" panose="020B0400000000000000" pitchFamily="49" charset="-128"/>
                        </a:rPr>
                        <a:t>50</a:t>
                      </a:r>
                      <a:r>
                        <a:rPr lang="ja-JP" altLang="en-US" sz="1000" b="0" i="0" u="none" strike="noStrike" baseline="0" dirty="0">
                          <a:solidFill>
                            <a:schemeClr val="tx1"/>
                          </a:solidFill>
                          <a:effectLst/>
                          <a:latin typeface="BIZ UDゴシック" panose="020B0400000000000000" pitchFamily="49" charset="-128"/>
                          <a:ea typeface="BIZ UDゴシック" panose="020B0400000000000000" pitchFamily="49" charset="-128"/>
                        </a:rPr>
                        <a:t>機停止</a:t>
                      </a:r>
                      <a:endParaRPr lang="en-US" altLang="ja-JP" sz="1000" b="0" i="0" u="none" strike="noStrike" baseline="0" dirty="0">
                        <a:solidFill>
                          <a:schemeClr val="tx1"/>
                        </a:solidFill>
                        <a:effectLst/>
                        <a:latin typeface="BIZ UDゴシック" panose="020B0400000000000000" pitchFamily="49" charset="-128"/>
                        <a:ea typeface="BIZ UDゴシック" panose="020B0400000000000000" pitchFamily="49" charset="-128"/>
                      </a:endParaRPr>
                    </a:p>
                    <a:p>
                      <a:pPr algn="l" rtl="0" fontAlgn="ctr"/>
                      <a:endParaRPr lang="en-US" altLang="ja-JP" sz="1000" b="0" i="0" u="none" strike="noStrike" baseline="0" dirty="0">
                        <a:solidFill>
                          <a:schemeClr val="tx1"/>
                        </a:solidFill>
                        <a:effectLst/>
                        <a:latin typeface="BIZ UDゴシック" panose="020B0400000000000000" pitchFamily="49" charset="-128"/>
                        <a:ea typeface="BIZ UDゴシック" panose="020B0400000000000000" pitchFamily="49" charset="-128"/>
                      </a:endParaRPr>
                    </a:p>
                    <a:p>
                      <a:pPr algn="l" rtl="0" fontAlgn="ctr"/>
                      <a:r>
                        <a:rPr lang="en-US" altLang="ja-JP" sz="1000" b="0" i="0" u="none" strike="noStrike" baseline="0" dirty="0">
                          <a:solidFill>
                            <a:schemeClr val="tx1"/>
                          </a:solidFill>
                          <a:effectLst/>
                          <a:latin typeface="BIZ UDゴシック" panose="020B0400000000000000" pitchFamily="49" charset="-128"/>
                          <a:ea typeface="BIZ UDゴシック" panose="020B0400000000000000" pitchFamily="49" charset="-128"/>
                        </a:rPr>
                        <a:t>10 </a:t>
                      </a:r>
                      <a:r>
                        <a:rPr lang="ja-JP" altLang="en-US" sz="1000" b="0" i="0" u="none" strike="noStrike" baseline="0" dirty="0">
                          <a:solidFill>
                            <a:schemeClr val="tx1"/>
                          </a:solidFill>
                          <a:effectLst/>
                          <a:latin typeface="BIZ UDゴシック" panose="020B0400000000000000" pitchFamily="49" charset="-128"/>
                          <a:ea typeface="BIZ UDゴシック" panose="020B0400000000000000" pitchFamily="49" charset="-128"/>
                        </a:rPr>
                        <a:t>山中教授ノーベル賞受賞</a:t>
                      </a:r>
                      <a:endParaRPr lang="en-US" altLang="ja-JP" sz="1000" b="0" i="0" u="none" strike="noStrike" baseline="0" dirty="0">
                        <a:solidFill>
                          <a:schemeClr val="tx1"/>
                        </a:solidFill>
                        <a:effectLst/>
                        <a:latin typeface="BIZ UDゴシック" panose="020B0400000000000000" pitchFamily="49" charset="-128"/>
                        <a:ea typeface="BIZ UDゴシック" panose="020B0400000000000000" pitchFamily="49" charset="-128"/>
                      </a:endParaRPr>
                    </a:p>
                    <a:p>
                      <a:pPr algn="l" rtl="0" fontAlgn="ctr"/>
                      <a:endParaRPr lang="en-US" altLang="ja-JP" sz="1000" b="0" i="0" u="none" strike="noStrike" baseline="0" dirty="0">
                        <a:solidFill>
                          <a:schemeClr val="tx1"/>
                        </a:solidFill>
                        <a:effectLst/>
                        <a:latin typeface="BIZ UDゴシック" panose="020B0400000000000000" pitchFamily="49" charset="-128"/>
                        <a:ea typeface="BIZ UDゴシック" panose="020B0400000000000000" pitchFamily="49" charset="-128"/>
                      </a:endParaRPr>
                    </a:p>
                    <a:p>
                      <a:pPr algn="l" rtl="0" fontAlgn="ctr"/>
                      <a:r>
                        <a:rPr lang="en-US" altLang="ja-JP" sz="1000" b="0" i="0" u="none" strike="noStrike" baseline="0" dirty="0">
                          <a:solidFill>
                            <a:schemeClr val="tx1"/>
                          </a:solidFill>
                          <a:effectLst/>
                          <a:latin typeface="BIZ UDゴシック" panose="020B0400000000000000" pitchFamily="49" charset="-128"/>
                          <a:ea typeface="BIZ UDゴシック" panose="020B0400000000000000" pitchFamily="49" charset="-128"/>
                        </a:rPr>
                        <a:t>12 </a:t>
                      </a:r>
                      <a:r>
                        <a:rPr lang="ja-JP" altLang="en-US" sz="1000" b="0" i="0" u="none" strike="noStrike" baseline="0" dirty="0">
                          <a:solidFill>
                            <a:schemeClr val="tx1"/>
                          </a:solidFill>
                          <a:effectLst/>
                          <a:latin typeface="BIZ UDゴシック" panose="020B0400000000000000" pitchFamily="49" charset="-128"/>
                          <a:ea typeface="BIZ UDゴシック" panose="020B0400000000000000" pitchFamily="49" charset="-128"/>
                        </a:rPr>
                        <a:t>安倍内閣発足</a:t>
                      </a:r>
                      <a:endPar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endParaRPr>
                    </a:p>
                  </a:txBody>
                  <a:tcPr marL="36000" marR="36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ysDot"/>
                      <a:round/>
                      <a:headEnd type="none" w="med" len="med"/>
                      <a:tailEnd type="none" w="med" len="med"/>
                    </a:lnR>
                  </a:tcPr>
                </a:tc>
                <a:tc>
                  <a:txBody>
                    <a:bodyPr/>
                    <a:lstStyle/>
                    <a:p>
                      <a:pPr algn="l" rtl="0" fontAlgn="ct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rtl="0" fontAlgn="ct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rtl="0" fontAlgn="ct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６</a:t>
                      </a:r>
                      <a:r>
                        <a:rPr lang="en-US" altLang="ja-JP" sz="1000" b="0" i="0" u="none" strike="noStrike" dirty="0" smtClean="0">
                          <a:solidFill>
                            <a:schemeClr val="tx1"/>
                          </a:solidFill>
                          <a:effectLst/>
                          <a:latin typeface="BIZ UDゴシック" panose="020B0400000000000000" pitchFamily="49" charset="-128"/>
                          <a:ea typeface="BIZ UDゴシック" panose="020B0400000000000000" pitchFamily="49" charset="-128"/>
                        </a:rPr>
                        <a:t> </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富士山世界遺産登録</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rtl="0" fontAlgn="ct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rtl="0" fontAlgn="ct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rtl="0" fontAlgn="ct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rtl="0" fontAlgn="ct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12 </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和食無形文化遺産登録</a:t>
                      </a:r>
                    </a:p>
                  </a:txBody>
                  <a:tcPr marL="36000" marR="36000" marT="36000" marB="3600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tcPr>
                </a:tc>
                <a:tc>
                  <a:txBody>
                    <a:bodyPr/>
                    <a:lstStyle/>
                    <a:p>
                      <a:pPr algn="l" fontAlgn="t"/>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７</a:t>
                      </a:r>
                      <a:r>
                        <a:rPr lang="en-US" altLang="ja-JP" sz="1000" b="0" i="0" u="none" strike="noStrike" dirty="0" smtClean="0">
                          <a:solidFill>
                            <a:schemeClr val="tx1"/>
                          </a:solidFill>
                          <a:effectLst/>
                          <a:latin typeface="BIZ UDゴシック" panose="020B0400000000000000" pitchFamily="49" charset="-128"/>
                          <a:ea typeface="BIZ UDゴシック" panose="020B0400000000000000" pitchFamily="49" charset="-128"/>
                        </a:rPr>
                        <a:t> </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集団的自衛権解釈変更閣議決定</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８</a:t>
                      </a:r>
                      <a:r>
                        <a:rPr lang="en-US" altLang="ja-JP" sz="1000" b="0" i="0" u="none" strike="noStrike" dirty="0" smtClean="0">
                          <a:solidFill>
                            <a:schemeClr val="tx1"/>
                          </a:solidFill>
                          <a:effectLst/>
                          <a:latin typeface="BIZ UDゴシック" panose="020B0400000000000000" pitchFamily="49" charset="-128"/>
                          <a:ea typeface="BIZ UDゴシック" panose="020B0400000000000000" pitchFamily="49" charset="-128"/>
                        </a:rPr>
                        <a:t> </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広島土砂災害発生</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９</a:t>
                      </a:r>
                      <a:r>
                        <a:rPr lang="en-US" altLang="ja-JP" sz="1000" b="0" i="0" u="none" strike="noStrike" dirty="0" smtClean="0">
                          <a:solidFill>
                            <a:schemeClr val="tx1"/>
                          </a:solidFill>
                          <a:effectLst/>
                          <a:latin typeface="BIZ UDゴシック" panose="020B0400000000000000" pitchFamily="49" charset="-128"/>
                          <a:ea typeface="BIZ UDゴシック" panose="020B0400000000000000" pitchFamily="49" charset="-128"/>
                        </a:rPr>
                        <a:t> </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御嶽山</a:t>
                      </a:r>
                      <a:r>
                        <a:rPr lang="ja-JP" altLang="en-US" sz="1000" b="0" i="0" u="none" strike="noStrike" baseline="0" dirty="0">
                          <a:solidFill>
                            <a:schemeClr val="tx1"/>
                          </a:solidFill>
                          <a:effectLst/>
                          <a:latin typeface="BIZ UDゴシック" panose="020B0400000000000000" pitchFamily="49" charset="-128"/>
                          <a:ea typeface="BIZ UDゴシック" panose="020B0400000000000000" pitchFamily="49" charset="-128"/>
                        </a:rPr>
                        <a:t>噴火発生</a:t>
                      </a:r>
                      <a:endPar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endParaRPr>
                    </a:p>
                  </a:txBody>
                  <a:tcPr marL="36000" marR="36000" marT="36000" marB="3600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tcPr>
                </a:tc>
                <a:tc>
                  <a:txBody>
                    <a:bodyPr/>
                    <a:lstStyle/>
                    <a:p>
                      <a:pPr algn="l" fontAlgn="t">
                        <a:lnSpc>
                          <a:spcPts val="900"/>
                        </a:lnSpc>
                      </a:pP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lnSpc>
                          <a:spcPts val="900"/>
                        </a:lnSpc>
                      </a:pP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lnSpc>
                          <a:spcPts val="900"/>
                        </a:lnSpc>
                      </a:pP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lnSpc>
                          <a:spcPts val="900"/>
                        </a:lnSpc>
                      </a:pP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９</a:t>
                      </a:r>
                      <a:r>
                        <a:rPr lang="en-US" altLang="ja-JP" sz="1000" b="0" i="0" u="none" strike="noStrike" dirty="0" smtClean="0">
                          <a:solidFill>
                            <a:schemeClr val="tx1"/>
                          </a:solidFill>
                          <a:effectLst/>
                          <a:latin typeface="BIZ UDゴシック" panose="020B0400000000000000" pitchFamily="49" charset="-128"/>
                          <a:ea typeface="BIZ UDゴシック" panose="020B0400000000000000" pitchFamily="49" charset="-128"/>
                        </a:rPr>
                        <a:t> </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安全保障関連法案成立</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lnSpc>
                          <a:spcPts val="900"/>
                        </a:lnSpc>
                      </a:pP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９</a:t>
                      </a:r>
                      <a:r>
                        <a:rPr lang="en-US" altLang="ja-JP" sz="1000" b="0" i="0" u="none" strike="noStrike" dirty="0" smtClean="0">
                          <a:solidFill>
                            <a:schemeClr val="tx1"/>
                          </a:solidFill>
                          <a:effectLst/>
                          <a:latin typeface="BIZ UDゴシック" panose="020B0400000000000000" pitchFamily="49" charset="-128"/>
                          <a:ea typeface="BIZ UDゴシック" panose="020B0400000000000000" pitchFamily="49" charset="-128"/>
                        </a:rPr>
                        <a:t> </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ラグビー</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W</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杯開催</a:t>
                      </a:r>
                    </a:p>
                  </a:txBody>
                  <a:tcPr marL="36000" marR="36000" marT="36000" marB="3600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tcPr>
                </a:tc>
                <a:extLst>
                  <a:ext uri="{0D108BD9-81ED-4DB2-BD59-A6C34878D82A}">
                    <a16:rowId xmlns:a16="http://schemas.microsoft.com/office/drawing/2014/main" val="1817645802"/>
                  </a:ext>
                </a:extLst>
              </a:tr>
            </a:tbl>
          </a:graphicData>
        </a:graphic>
      </p:graphicFrame>
      <p:sp>
        <p:nvSpPr>
          <p:cNvPr id="6" name="Text Box 7"/>
          <p:cNvSpPr txBox="1">
            <a:spLocks noChangeArrowheads="1"/>
          </p:cNvSpPr>
          <p:nvPr/>
        </p:nvSpPr>
        <p:spPr bwMode="auto">
          <a:xfrm>
            <a:off x="144462" y="41295"/>
            <a:ext cx="893086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24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メイリオ" panose="020B0604030504040204" pitchFamily="50" charset="-128"/>
              </a:rPr>
              <a:t>大阪の改革</a:t>
            </a:r>
            <a:r>
              <a:rPr kumimoji="1" lang="ja-JP" altLang="en-US" sz="24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メイリオ" panose="020B0604030504040204" pitchFamily="50" charset="-128"/>
              </a:rPr>
              <a:t>の</a:t>
            </a:r>
            <a:r>
              <a:rPr lang="en-US" altLang="ja-JP" sz="2400" dirty="0" smtClean="0">
                <a:latin typeface="BIZ UDPゴシック" panose="020B0400000000000000" pitchFamily="50" charset="-128"/>
                <a:ea typeface="BIZ UDPゴシック" panose="020B0400000000000000" pitchFamily="50" charset="-128"/>
                <a:cs typeface="メイリオ" panose="020B0604030504040204" pitchFamily="50" charset="-128"/>
              </a:rPr>
              <a:t>15</a:t>
            </a:r>
            <a:r>
              <a:rPr kumimoji="1" lang="ja-JP" altLang="en-US" sz="24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メイリオ" panose="020B0604030504040204" pitchFamily="50" charset="-128"/>
              </a:rPr>
              <a:t>年</a:t>
            </a:r>
            <a:r>
              <a:rPr kumimoji="1" lang="ja-JP" altLang="en-US" sz="24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メイリオ" panose="020B0604030504040204" pitchFamily="50" charset="-128"/>
              </a:rPr>
              <a:t>（</a:t>
            </a:r>
            <a:r>
              <a:rPr kumimoji="1" lang="en-US" altLang="ja-JP" sz="24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メイリオ" panose="020B0604030504040204" pitchFamily="50" charset="-128"/>
              </a:rPr>
              <a:t>2008</a:t>
            </a:r>
            <a:r>
              <a:rPr kumimoji="1" lang="ja-JP" altLang="en-US" sz="24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メイリオ" panose="020B0604030504040204" pitchFamily="50" charset="-128"/>
              </a:rPr>
              <a:t>～</a:t>
            </a:r>
            <a:r>
              <a:rPr kumimoji="1" lang="en-US" altLang="ja-JP" sz="24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メイリオ" panose="020B0604030504040204" pitchFamily="50" charset="-128"/>
              </a:rPr>
              <a:t>2015</a:t>
            </a:r>
            <a:r>
              <a:rPr kumimoji="1" lang="ja-JP" altLang="en-US" sz="24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メイリオ" panose="020B0604030504040204" pitchFamily="50" charset="-128"/>
              </a:rPr>
              <a:t>年度）（全体年表）</a:t>
            </a:r>
            <a:r>
              <a:rPr kumimoji="1" lang="ja-JP" altLang="en-US" sz="28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メイリオ" panose="020B0604030504040204" pitchFamily="50" charset="-128"/>
              </a:rPr>
              <a:t>　</a:t>
            </a:r>
            <a:endParaRPr kumimoji="1" lang="ja-JP" altLang="en-US" sz="20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メイリオ" panose="020B0604030504040204" pitchFamily="50" charset="-128"/>
            </a:endParaRPr>
          </a:p>
        </p:txBody>
      </p:sp>
      <p:cxnSp>
        <p:nvCxnSpPr>
          <p:cNvPr id="5" name="直線コネクタ 4"/>
          <p:cNvCxnSpPr/>
          <p:nvPr/>
        </p:nvCxnSpPr>
        <p:spPr>
          <a:xfrm>
            <a:off x="108000" y="540000"/>
            <a:ext cx="892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テキスト ボックス 6"/>
          <p:cNvSpPr txBox="1"/>
          <p:nvPr/>
        </p:nvSpPr>
        <p:spPr>
          <a:xfrm>
            <a:off x="0" y="6613931"/>
            <a:ext cx="5975798"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1" lang="ja-JP" altLang="en-US"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大阪の出来事、世の中の出来事は、年表示の上、出来事が起きた月を記載</a:t>
            </a:r>
          </a:p>
        </p:txBody>
      </p:sp>
      <p:sp>
        <p:nvSpPr>
          <p:cNvPr id="8" name="スライド番号プレースホルダー 3"/>
          <p:cNvSpPr>
            <a:spLocks noGrp="1"/>
          </p:cNvSpPr>
          <p:nvPr>
            <p:ph type="sldNum" sz="quarter" idx="12"/>
          </p:nvPr>
        </p:nvSpPr>
        <p:spPr>
          <a:xfrm>
            <a:off x="7086600" y="6552000"/>
            <a:ext cx="2057400" cy="365125"/>
          </a:xfrm>
        </p:spPr>
        <p:txBody>
          <a:bodyPr/>
          <a:lstStyle/>
          <a:p>
            <a:fld id="{138CA411-231B-42B9-AF63-97A64194AA60}" type="slidenum">
              <a:rPr lang="ja-JP" altLang="en-US" smtClean="0"/>
              <a:pPr/>
              <a:t>6</a:t>
            </a:fld>
            <a:endParaRPr lang="ja-JP" altLang="en-US" dirty="0"/>
          </a:p>
        </p:txBody>
      </p:sp>
    </p:spTree>
    <p:extLst>
      <p:ext uri="{BB962C8B-B14F-4D97-AF65-F5344CB8AC3E}">
        <p14:creationId xmlns:p14="http://schemas.microsoft.com/office/powerpoint/2010/main" val="65397973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208C837D-2F66-3A44-E143-28FAB790F9CD}"/>
              </a:ext>
            </a:extLst>
          </p:cNvPr>
          <p:cNvSpPr txBox="1"/>
          <p:nvPr/>
        </p:nvSpPr>
        <p:spPr>
          <a:xfrm>
            <a:off x="360000" y="684000"/>
            <a:ext cx="8460000" cy="3132000"/>
          </a:xfrm>
          <a:prstGeom prst="rect">
            <a:avLst/>
          </a:prstGeom>
          <a:noFill/>
        </p:spPr>
        <p:txBody>
          <a:bodyPr wrap="square" lIns="36000" tIns="36000" rIns="36000" bIns="36000" rtlCol="0">
            <a:noAutofit/>
          </a:bodyPr>
          <a:lstStyle/>
          <a:p>
            <a:r>
              <a:rPr lang="en-US" altLang="ja-JP" sz="1400" dirty="0" smtClean="0">
                <a:latin typeface="BIZ UDPゴシック" panose="020B0400000000000000" pitchFamily="50" charset="-128"/>
                <a:ea typeface="BIZ UDPゴシック" panose="020B0400000000000000" pitchFamily="50" charset="-128"/>
              </a:rPr>
              <a:t>【</a:t>
            </a:r>
            <a:r>
              <a:rPr lang="ja-JP" altLang="en-US" sz="1400" dirty="0">
                <a:latin typeface="BIZ UDPゴシック" panose="020B0400000000000000" pitchFamily="50" charset="-128"/>
                <a:ea typeface="BIZ UDPゴシック" panose="020B0400000000000000" pitchFamily="50" charset="-128"/>
              </a:rPr>
              <a:t>～２０１４年度</a:t>
            </a:r>
            <a:r>
              <a:rPr lang="en-US" altLang="ja-JP" sz="1400" dirty="0">
                <a:latin typeface="BIZ UDPゴシック" panose="020B0400000000000000" pitchFamily="50" charset="-128"/>
                <a:ea typeface="BIZ UDPゴシック" panose="020B0400000000000000" pitchFamily="50" charset="-128"/>
              </a:rPr>
              <a:t>】</a:t>
            </a:r>
          </a:p>
          <a:p>
            <a:pPr marL="285750" indent="-285750">
              <a:buFont typeface="Wingdings" panose="05000000000000000000" pitchFamily="2" charset="2"/>
              <a:buChar char="u"/>
            </a:pPr>
            <a:r>
              <a:rPr lang="ja-JP" altLang="en-US" sz="1400" dirty="0">
                <a:latin typeface="BIZ UDPゴシック" panose="020B0400000000000000" pitchFamily="50" charset="-128"/>
                <a:ea typeface="BIZ UDPゴシック" panose="020B0400000000000000" pitchFamily="50" charset="-128"/>
              </a:rPr>
              <a:t>府では、従来、市町村からの申し出を受け権限移譲を進めてきたが、「住民に身近な行政サービスは基礎自治体である市町村が担うべき」という「市町村優先の原則」のもと、府が主導して「特例市並みの権限移譲」を推進。福祉やまちづくりなどの業務を複数市町村で共同処理する全国初の「内部組織の共同設置」などの取組を進めた結果、全国トップクラスの権限移譲を達成した。</a:t>
            </a:r>
          </a:p>
          <a:p>
            <a:pPr marL="285750" indent="-285750">
              <a:buFont typeface="Wingdings" panose="05000000000000000000" pitchFamily="2" charset="2"/>
              <a:buChar char="u"/>
            </a:pPr>
            <a:r>
              <a:rPr lang="ja-JP" altLang="en-US" sz="1400" dirty="0">
                <a:latin typeface="BIZ UDPゴシック" panose="020B0400000000000000" pitchFamily="50" charset="-128"/>
                <a:ea typeface="BIZ UDPゴシック" panose="020B0400000000000000" pitchFamily="50" charset="-128"/>
              </a:rPr>
              <a:t>一方、市では、市役所の出先機関という位置づけだった区役所を、自らの権限と責任で地域の実情に即した施策を決定、実施する機関とするため、大幅な権限移譲を実施。</a:t>
            </a:r>
          </a:p>
          <a:p>
            <a:pPr marL="285750" indent="-285750">
              <a:buFont typeface="Wingdings" panose="05000000000000000000" pitchFamily="2" charset="2"/>
              <a:buChar char="u"/>
            </a:pPr>
            <a:r>
              <a:rPr lang="ja-JP" altLang="en-US" sz="1400" dirty="0">
                <a:latin typeface="BIZ UDPゴシック" panose="020B0400000000000000" pitchFamily="50" charset="-128"/>
                <a:ea typeface="BIZ UDPゴシック" panose="020B0400000000000000" pitchFamily="50" charset="-128"/>
              </a:rPr>
              <a:t>政令指定都市</a:t>
            </a:r>
            <a:r>
              <a:rPr lang="ja-JP" altLang="en-US" sz="1400" dirty="0" smtClean="0">
                <a:latin typeface="BIZ UDPゴシック" panose="020B0400000000000000" pitchFamily="50" charset="-128"/>
                <a:ea typeface="BIZ UDPゴシック" panose="020B0400000000000000" pitchFamily="50" charset="-128"/>
              </a:rPr>
              <a:t>で</a:t>
            </a:r>
            <a:r>
              <a:rPr lang="ja-JP" altLang="en-US" sz="1400" dirty="0">
                <a:latin typeface="BIZ UDPゴシック" panose="020B0400000000000000" pitchFamily="50" charset="-128"/>
                <a:ea typeface="BIZ UDPゴシック" panose="020B0400000000000000" pitchFamily="50" charset="-128"/>
              </a:rPr>
              <a:t>初めて区長を局長の上位とし、局を区長の補助組織に位置付けたほか、区長の⼈事・組織、予算編成権限を大幅に拡大した結果、区自主事業の一般会計に占める割合が増加した。</a:t>
            </a:r>
          </a:p>
          <a:p>
            <a:endParaRPr lang="en-US" altLang="ja-JP" sz="1400" dirty="0">
              <a:latin typeface="BIZ UDPゴシック" panose="020B0400000000000000" pitchFamily="50" charset="-128"/>
              <a:ea typeface="BIZ UDPゴシック" panose="020B0400000000000000" pitchFamily="50" charset="-128"/>
            </a:endParaRPr>
          </a:p>
          <a:p>
            <a:r>
              <a:rPr lang="en-US" altLang="ja-JP" sz="1400" dirty="0">
                <a:latin typeface="BIZ UDPゴシック" panose="020B0400000000000000" pitchFamily="50" charset="-128"/>
                <a:ea typeface="BIZ UDPゴシック" panose="020B0400000000000000" pitchFamily="50" charset="-128"/>
              </a:rPr>
              <a:t>【</a:t>
            </a:r>
            <a:r>
              <a:rPr lang="ja-JP" altLang="en-US" sz="1400" dirty="0">
                <a:latin typeface="BIZ UDPゴシック" panose="020B0400000000000000" pitchFamily="50" charset="-128"/>
                <a:ea typeface="BIZ UDPゴシック" panose="020B0400000000000000" pitchFamily="50" charset="-128"/>
              </a:rPr>
              <a:t>～２０１８年度</a:t>
            </a:r>
            <a:r>
              <a:rPr lang="en-US" altLang="ja-JP" sz="1400" dirty="0">
                <a:latin typeface="BIZ UDPゴシック" panose="020B0400000000000000" pitchFamily="50" charset="-128"/>
                <a:ea typeface="BIZ UDPゴシック" panose="020B0400000000000000" pitchFamily="50" charset="-128"/>
              </a:rPr>
              <a:t>】</a:t>
            </a:r>
          </a:p>
          <a:p>
            <a:pPr marL="285750" indent="-285750">
              <a:buFont typeface="Wingdings" panose="05000000000000000000" pitchFamily="2" charset="2"/>
              <a:buChar char="u"/>
            </a:pPr>
            <a:r>
              <a:rPr lang="ja-JP" altLang="en-US" sz="1400" dirty="0">
                <a:latin typeface="BIZ UDPゴシック" panose="020B0400000000000000" pitchFamily="50" charset="-128"/>
                <a:ea typeface="BIZ UDPゴシック" panose="020B0400000000000000" pitchFamily="50" charset="-128"/>
              </a:rPr>
              <a:t>改革初期の「ニア・イズ・ベター」の改革推進に加え、水道事業や消防など、今日的な広域課題に対応するため、府市と市町村の連携をこれまで以上に強化し、将来も持続可能な広域的公共サービスのあり方についての検討に着手。</a:t>
            </a:r>
          </a:p>
        </p:txBody>
      </p:sp>
      <p:cxnSp>
        <p:nvCxnSpPr>
          <p:cNvPr id="22" name="直線コネクタ 21"/>
          <p:cNvCxnSpPr/>
          <p:nvPr/>
        </p:nvCxnSpPr>
        <p:spPr>
          <a:xfrm>
            <a:off x="216000" y="576000"/>
            <a:ext cx="8676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正方形/長方形 4">
            <a:extLst>
              <a:ext uri="{FF2B5EF4-FFF2-40B4-BE49-F238E27FC236}">
                <a16:creationId xmlns:a16="http://schemas.microsoft.com/office/drawing/2014/main" id="{97FDE2B0-3048-4F30-861E-F32A1DE94AE9}"/>
              </a:ext>
            </a:extLst>
          </p:cNvPr>
          <p:cNvSpPr/>
          <p:nvPr/>
        </p:nvSpPr>
        <p:spPr>
          <a:xfrm>
            <a:off x="360000" y="5472000"/>
            <a:ext cx="8460000" cy="1015663"/>
          </a:xfrm>
          <a:prstGeom prst="rect">
            <a:avLst/>
          </a:prstGeom>
          <a:solidFill>
            <a:schemeClr val="accent1">
              <a:lumMod val="20000"/>
              <a:lumOff val="80000"/>
            </a:schemeClr>
          </a:solidFill>
          <a:ln>
            <a:solidFill>
              <a:schemeClr val="tx1">
                <a:lumMod val="50000"/>
                <a:lumOff val="50000"/>
              </a:schemeClr>
            </a:solidFill>
          </a:ln>
        </p:spPr>
        <p:txBody>
          <a:bodyPr wrap="square" lIns="36000" tIns="72000" rIns="36000" bIns="36000">
            <a:noAutofit/>
          </a:bodyPr>
          <a:lstStyle/>
          <a:p>
            <a:r>
              <a:rPr lang="en-US" altLang="ja-JP" sz="1400" dirty="0">
                <a:latin typeface="BIZ UDPゴシック" panose="020B0400000000000000" pitchFamily="50" charset="-128"/>
                <a:ea typeface="BIZ UDPゴシック" panose="020B0400000000000000" pitchFamily="50" charset="-128"/>
              </a:rPr>
              <a:t>【</a:t>
            </a:r>
            <a:r>
              <a:rPr lang="ja-JP" altLang="en-US" sz="1400" dirty="0">
                <a:latin typeface="BIZ UDPゴシック" panose="020B0400000000000000" pitchFamily="50" charset="-128"/>
                <a:ea typeface="BIZ UDPゴシック" panose="020B0400000000000000" pitchFamily="50" charset="-128"/>
              </a:rPr>
              <a:t>～２０２２年度</a:t>
            </a:r>
            <a:r>
              <a:rPr lang="en-US" altLang="ja-JP" sz="1400" dirty="0">
                <a:latin typeface="BIZ UDPゴシック" panose="020B0400000000000000" pitchFamily="50" charset="-128"/>
                <a:ea typeface="BIZ UDPゴシック" panose="020B0400000000000000" pitchFamily="50" charset="-128"/>
              </a:rPr>
              <a:t>】</a:t>
            </a:r>
          </a:p>
          <a:p>
            <a:pPr marL="285750" indent="-285750">
              <a:buFont typeface="Wingdings" panose="05000000000000000000" pitchFamily="2" charset="2"/>
              <a:buChar char="u"/>
            </a:pPr>
            <a:r>
              <a:rPr lang="ja-JP" altLang="en-US" sz="1400" b="1" dirty="0">
                <a:latin typeface="BIZ UDPゴシック" panose="020B0400000000000000" pitchFamily="50" charset="-128"/>
                <a:ea typeface="BIZ UDPゴシック" panose="020B0400000000000000" pitchFamily="50" charset="-128"/>
              </a:rPr>
              <a:t>市町村水道</a:t>
            </a:r>
            <a:r>
              <a:rPr lang="ja-JP" altLang="en-US" sz="1400" dirty="0">
                <a:latin typeface="BIZ UDPゴシック" panose="020B0400000000000000" pitchFamily="50" charset="-128"/>
                <a:ea typeface="BIZ UDPゴシック" panose="020B0400000000000000" pitchFamily="50" charset="-128"/>
              </a:rPr>
              <a:t>の広域連携推進、</a:t>
            </a:r>
            <a:r>
              <a:rPr lang="ja-JP" altLang="en-US" sz="1400" b="1" dirty="0">
                <a:latin typeface="BIZ UDPゴシック" panose="020B0400000000000000" pitchFamily="50" charset="-128"/>
                <a:ea typeface="BIZ UDPゴシック" panose="020B0400000000000000" pitchFamily="50" charset="-128"/>
              </a:rPr>
              <a:t>府域消防機能</a:t>
            </a:r>
            <a:r>
              <a:rPr lang="ja-JP" altLang="en-US" sz="1400" dirty="0">
                <a:latin typeface="BIZ UDPゴシック" panose="020B0400000000000000" pitchFamily="50" charset="-128"/>
                <a:ea typeface="BIZ UDPゴシック" panose="020B0400000000000000" pitchFamily="50" charset="-128"/>
              </a:rPr>
              <a:t>の強化に加え、</a:t>
            </a:r>
            <a:r>
              <a:rPr lang="ja-JP" altLang="en-US" sz="1400" b="1" dirty="0">
                <a:latin typeface="BIZ UDPゴシック" panose="020B0400000000000000" pitchFamily="50" charset="-128"/>
                <a:ea typeface="BIZ UDPゴシック" panose="020B0400000000000000" pitchFamily="50" charset="-128"/>
              </a:rPr>
              <a:t>下水道事業</a:t>
            </a:r>
            <a:r>
              <a:rPr lang="ja-JP" altLang="en-US" sz="1400" dirty="0">
                <a:latin typeface="BIZ UDPゴシック" panose="020B0400000000000000" pitchFamily="50" charset="-128"/>
                <a:ea typeface="BIZ UDPゴシック" panose="020B0400000000000000" pitchFamily="50" charset="-128"/>
              </a:rPr>
              <a:t>では、大阪府・大阪市・クリアウォーター</a:t>
            </a:r>
            <a:r>
              <a:rPr lang="en-US" altLang="ja-JP" sz="1400" dirty="0" smtClean="0">
                <a:latin typeface="BIZ UDPゴシック" panose="020B0400000000000000" pitchFamily="50" charset="-128"/>
                <a:ea typeface="BIZ UDPゴシック" panose="020B0400000000000000" pitchFamily="50" charset="-128"/>
              </a:rPr>
              <a:t>OSAKA</a:t>
            </a:r>
            <a:r>
              <a:rPr lang="ja-JP" altLang="en-US" sz="1400" dirty="0" smtClean="0">
                <a:latin typeface="BIZ UDPゴシック" panose="020B0400000000000000" pitchFamily="50" charset="-128"/>
                <a:ea typeface="BIZ UDPゴシック" panose="020B0400000000000000" pitchFamily="50" charset="-128"/>
              </a:rPr>
              <a:t>（株）が</a:t>
            </a:r>
            <a:r>
              <a:rPr lang="ja-JP" altLang="en-US" sz="1400" dirty="0">
                <a:latin typeface="BIZ UDPゴシック" panose="020B0400000000000000" pitchFamily="50" charset="-128"/>
                <a:ea typeface="BIZ UDPゴシック" panose="020B0400000000000000" pitchFamily="50" charset="-128"/>
              </a:rPr>
              <a:t>周辺市町村に直接赴き、技術関係の助言等を実施するなど、府市の強みを活かした新たな連携を展開。</a:t>
            </a:r>
          </a:p>
        </p:txBody>
      </p:sp>
      <p:sp>
        <p:nvSpPr>
          <p:cNvPr id="6" name="フローチャート: 組合せ 5">
            <a:extLst>
              <a:ext uri="{FF2B5EF4-FFF2-40B4-BE49-F238E27FC236}">
                <a16:creationId xmlns:a16="http://schemas.microsoft.com/office/drawing/2014/main" id="{BD12325C-8E72-7795-BF20-6A9DAC3C3D62}"/>
              </a:ext>
            </a:extLst>
          </p:cNvPr>
          <p:cNvSpPr/>
          <p:nvPr/>
        </p:nvSpPr>
        <p:spPr>
          <a:xfrm>
            <a:off x="3924000" y="5076000"/>
            <a:ext cx="1296000" cy="288000"/>
          </a:xfrm>
          <a:prstGeom prst="flowChartMerge">
            <a:avLst/>
          </a:prstGeom>
          <a:solidFill>
            <a:schemeClr val="accent5">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solidFill>
                <a:schemeClr val="tx1"/>
              </a:solidFill>
            </a:endParaRPr>
          </a:p>
        </p:txBody>
      </p:sp>
      <p:sp>
        <p:nvSpPr>
          <p:cNvPr id="8" name="テキスト ボックス 7"/>
          <p:cNvSpPr txBox="1"/>
          <p:nvPr/>
        </p:nvSpPr>
        <p:spPr>
          <a:xfrm>
            <a:off x="288000" y="180000"/>
            <a:ext cx="8676000" cy="432000"/>
          </a:xfrm>
          <a:prstGeom prst="rect">
            <a:avLst/>
          </a:prstGeom>
          <a:noFill/>
        </p:spPr>
        <p:txBody>
          <a:bodyPr wrap="none" lIns="36000" tIns="36000" rIns="36000" bIns="36000" rtlCol="0">
            <a:noAutofit/>
          </a:bodyPr>
          <a:lstStyle/>
          <a:p>
            <a:r>
              <a:rPr lang="en-US" altLang="ja-JP" sz="2000" b="1" dirty="0" smtClean="0">
                <a:latin typeface="BIZ UDPゴシック" panose="020B0400000000000000" pitchFamily="50" charset="-128"/>
                <a:ea typeface="BIZ UDPゴシック" panose="020B0400000000000000" pitchFamily="50" charset="-128"/>
              </a:rPr>
              <a:t>【HOW</a:t>
            </a:r>
            <a:r>
              <a:rPr lang="ja-JP" altLang="en-US" sz="2000" b="1" dirty="0">
                <a:latin typeface="BIZ UDPゴシック" panose="020B0400000000000000" pitchFamily="50" charset="-128"/>
                <a:ea typeface="BIZ UDPゴシック" panose="020B0400000000000000" pitchFamily="50" charset="-128"/>
              </a:rPr>
              <a:t>４</a:t>
            </a:r>
            <a:r>
              <a:rPr lang="en-US" altLang="ja-JP" sz="2000" b="1" dirty="0" smtClean="0">
                <a:latin typeface="BIZ UDPゴシック" panose="020B0400000000000000" pitchFamily="50" charset="-128"/>
                <a:ea typeface="BIZ UDPゴシック" panose="020B0400000000000000" pitchFamily="50" charset="-128"/>
              </a:rPr>
              <a:t>】</a:t>
            </a:r>
            <a:r>
              <a:rPr lang="ja-JP" altLang="en-US" sz="2000" b="1" dirty="0" smtClean="0">
                <a:latin typeface="BIZ UDPゴシック" panose="020B0400000000000000" pitchFamily="50" charset="-128"/>
                <a:ea typeface="BIZ UDPゴシック" panose="020B0400000000000000" pitchFamily="50" charset="-128"/>
              </a:rPr>
              <a:t>　市区町村との連携強化</a:t>
            </a:r>
            <a:endParaRPr lang="en-US" altLang="ja-JP" sz="2000" b="1" dirty="0">
              <a:latin typeface="BIZ UDPゴシック" panose="020B0400000000000000" pitchFamily="50" charset="-128"/>
              <a:ea typeface="BIZ UDPゴシック" panose="020B0400000000000000" pitchFamily="50" charset="-128"/>
            </a:endParaRPr>
          </a:p>
        </p:txBody>
      </p:sp>
      <p:sp>
        <p:nvSpPr>
          <p:cNvPr id="9" name="スライド番号プレースホルダー 3"/>
          <p:cNvSpPr txBox="1">
            <a:spLocks/>
          </p:cNvSpPr>
          <p:nvPr/>
        </p:nvSpPr>
        <p:spPr>
          <a:xfrm>
            <a:off x="8640000" y="6552000"/>
            <a:ext cx="432000" cy="288000"/>
          </a:xfrm>
          <a:prstGeom prst="rect">
            <a:avLst/>
          </a:prstGeom>
        </p:spPr>
        <p:txBody>
          <a:bodyPr vert="horz" lIns="36000" tIns="36000" rIns="36000" bIns="36000" rtlCol="0" anchor="ctr"/>
          <a:lstStyle>
            <a:defPPr>
              <a:defRPr lang="ja-JP"/>
            </a:defPPr>
            <a:lvl1pPr marL="0" algn="r" defTabSz="914400" rtl="0" eaLnBrk="1" latinLnBrk="0" hangingPunct="1">
              <a:defRPr kumimoji="1" sz="14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138CA411-231B-42B9-AF63-97A64194AA60}" type="slidenum">
              <a:rPr lang="ja-JP" altLang="en-US" smtClean="0"/>
              <a:pPr/>
              <a:t>60</a:t>
            </a:fld>
            <a:endParaRPr lang="ja-JP" altLang="en-US" dirty="0"/>
          </a:p>
        </p:txBody>
      </p:sp>
    </p:spTree>
    <p:extLst>
      <p:ext uri="{BB962C8B-B14F-4D97-AF65-F5344CB8AC3E}">
        <p14:creationId xmlns:p14="http://schemas.microsoft.com/office/powerpoint/2010/main" val="309460955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ボックス 7"/>
          <p:cNvSpPr txBox="1"/>
          <p:nvPr/>
        </p:nvSpPr>
        <p:spPr>
          <a:xfrm>
            <a:off x="779052" y="744111"/>
            <a:ext cx="8113318" cy="954107"/>
          </a:xfrm>
          <a:prstGeom prst="rect">
            <a:avLst/>
          </a:prstGeom>
          <a:noFill/>
        </p:spPr>
        <p:txBody>
          <a:bodyPr wrap="square" rtlCol="0">
            <a:spAutoFit/>
          </a:bodyPr>
          <a:lstStyle/>
          <a:p>
            <a:pPr marL="285750" indent="-285750">
              <a:buFont typeface="Arial" panose="020B0604020202020204" pitchFamily="34" charset="0"/>
              <a:buChar char="•"/>
            </a:pPr>
            <a:r>
              <a:rPr lang="ja-JP" altLang="en-US" sz="1400" dirty="0">
                <a:latin typeface="BIZ UDPゴシック" panose="020B0400000000000000" pitchFamily="50" charset="-128"/>
                <a:ea typeface="BIZ UDPゴシック" panose="020B0400000000000000" pitchFamily="50" charset="-128"/>
              </a:rPr>
              <a:t>２５１項目に及ぶ改革取組の詳細は、別冊の「点検・棚卸し結果」や「大阪の改革（テーマ編）」、「大阪の改革（エリア編）」でまとめている。</a:t>
            </a:r>
            <a:endParaRPr lang="en-US" altLang="ja-JP" sz="1400" dirty="0">
              <a:latin typeface="BIZ UDPゴシック" panose="020B0400000000000000" pitchFamily="50" charset="-128"/>
              <a:ea typeface="BIZ UDPゴシック" panose="020B0400000000000000" pitchFamily="50" charset="-128"/>
            </a:endParaRPr>
          </a:p>
          <a:p>
            <a:pPr marL="285750" indent="-285750">
              <a:buFont typeface="Arial" panose="020B0604020202020204" pitchFamily="34" charset="0"/>
              <a:buChar char="•"/>
            </a:pPr>
            <a:endParaRPr lang="en-US" altLang="ja-JP" sz="1400" dirty="0">
              <a:latin typeface="BIZ UDPゴシック" panose="020B0400000000000000" pitchFamily="50" charset="-128"/>
              <a:ea typeface="BIZ UDPゴシック" panose="020B0400000000000000" pitchFamily="50" charset="-128"/>
            </a:endParaRPr>
          </a:p>
          <a:p>
            <a:pPr marL="285750" indent="-285750">
              <a:buFont typeface="Arial" panose="020B0604020202020204" pitchFamily="34" charset="0"/>
              <a:buChar char="•"/>
            </a:pPr>
            <a:r>
              <a:rPr lang="ja-JP" altLang="en-US" sz="1400" dirty="0">
                <a:latin typeface="BIZ UDPゴシック" panose="020B0400000000000000" pitchFamily="50" charset="-128"/>
                <a:ea typeface="BIZ UDPゴシック" panose="020B0400000000000000" pitchFamily="50" charset="-128"/>
              </a:rPr>
              <a:t>その中から、前回（２０１８年）の改革評価以降の取組を中心に抽出し、具体的な内容を確認する。</a:t>
            </a:r>
            <a:endParaRPr kumimoji="1" lang="ja-JP" altLang="en-US" sz="1400" dirty="0">
              <a:latin typeface="BIZ UDPゴシック" panose="020B0400000000000000" pitchFamily="50" charset="-128"/>
              <a:ea typeface="BIZ UDPゴシック" panose="020B0400000000000000" pitchFamily="50" charset="-128"/>
            </a:endParaRPr>
          </a:p>
        </p:txBody>
      </p:sp>
      <p:sp>
        <p:nvSpPr>
          <p:cNvPr id="9" name="テキスト ボックス 8">
            <a:extLst>
              <a:ext uri="{FF2B5EF4-FFF2-40B4-BE49-F238E27FC236}">
                <a16:creationId xmlns:a16="http://schemas.microsoft.com/office/drawing/2014/main" id="{1B8F00A6-8181-48B5-BD4C-2830433ADEA6}"/>
              </a:ext>
            </a:extLst>
          </p:cNvPr>
          <p:cNvSpPr txBox="1"/>
          <p:nvPr/>
        </p:nvSpPr>
        <p:spPr>
          <a:xfrm>
            <a:off x="516581" y="2069043"/>
            <a:ext cx="3645550" cy="369332"/>
          </a:xfrm>
          <a:prstGeom prst="rect">
            <a:avLst/>
          </a:prstGeom>
          <a:noFill/>
        </p:spPr>
        <p:txBody>
          <a:bodyPr wrap="none" rtlCol="0">
            <a:spAutoFit/>
          </a:bodyPr>
          <a:lstStyle/>
          <a:p>
            <a:r>
              <a:rPr lang="ja-JP" altLang="en-US" b="1" dirty="0">
                <a:latin typeface="BIZ UDPゴシック" panose="020B0400000000000000" pitchFamily="50" charset="-128"/>
                <a:ea typeface="BIZ UDPゴシック" panose="020B0400000000000000" pitchFamily="50" charset="-128"/>
              </a:rPr>
              <a:t>■　４つのＷＨＡＴ　</a:t>
            </a:r>
            <a:r>
              <a:rPr lang="en-US" altLang="ja-JP" b="1" dirty="0">
                <a:latin typeface="BIZ UDPゴシック" panose="020B0400000000000000" pitchFamily="50" charset="-128"/>
                <a:ea typeface="BIZ UDPゴシック" panose="020B0400000000000000" pitchFamily="50" charset="-128"/>
              </a:rPr>
              <a:t>【</a:t>
            </a:r>
            <a:r>
              <a:rPr lang="ja-JP" altLang="en-US" b="1" dirty="0">
                <a:latin typeface="BIZ UDPゴシック" panose="020B0400000000000000" pitchFamily="50" charset="-128"/>
                <a:ea typeface="BIZ UDPゴシック" panose="020B0400000000000000" pitchFamily="50" charset="-128"/>
              </a:rPr>
              <a:t>改革の対象</a:t>
            </a:r>
            <a:r>
              <a:rPr lang="en-US" altLang="ja-JP" b="1" dirty="0">
                <a:latin typeface="BIZ UDPゴシック" panose="020B0400000000000000" pitchFamily="50" charset="-128"/>
                <a:ea typeface="BIZ UDPゴシック" panose="020B0400000000000000" pitchFamily="50" charset="-128"/>
              </a:rPr>
              <a:t>】</a:t>
            </a:r>
            <a:endParaRPr kumimoji="1" lang="en-US" altLang="ja-JP" sz="1600" b="1" dirty="0">
              <a:latin typeface="BIZ UDPゴシック" panose="020B0400000000000000" pitchFamily="50" charset="-128"/>
              <a:ea typeface="BIZ UDPゴシック" panose="020B0400000000000000" pitchFamily="50" charset="-128"/>
            </a:endParaRPr>
          </a:p>
        </p:txBody>
      </p:sp>
      <p:sp>
        <p:nvSpPr>
          <p:cNvPr id="11" name="テキスト ボックス 10">
            <a:extLst>
              <a:ext uri="{FF2B5EF4-FFF2-40B4-BE49-F238E27FC236}">
                <a16:creationId xmlns:a16="http://schemas.microsoft.com/office/drawing/2014/main" id="{1B8F00A6-8181-48B5-BD4C-2830433ADEA6}"/>
              </a:ext>
            </a:extLst>
          </p:cNvPr>
          <p:cNvSpPr txBox="1"/>
          <p:nvPr/>
        </p:nvSpPr>
        <p:spPr>
          <a:xfrm>
            <a:off x="4822856" y="2060033"/>
            <a:ext cx="3414717" cy="369332"/>
          </a:xfrm>
          <a:prstGeom prst="rect">
            <a:avLst/>
          </a:prstGeom>
          <a:noFill/>
        </p:spPr>
        <p:txBody>
          <a:bodyPr wrap="none" rtlCol="0">
            <a:spAutoFit/>
          </a:bodyPr>
          <a:lstStyle/>
          <a:p>
            <a:r>
              <a:rPr lang="ja-JP" altLang="en-US" b="1" dirty="0">
                <a:latin typeface="BIZ UDPゴシック" panose="020B0400000000000000" pitchFamily="50" charset="-128"/>
                <a:ea typeface="BIZ UDPゴシック" panose="020B0400000000000000" pitchFamily="50" charset="-128"/>
              </a:rPr>
              <a:t>■　４つのＨＯＷ　</a:t>
            </a:r>
            <a:r>
              <a:rPr lang="en-US" altLang="ja-JP" b="1" dirty="0">
                <a:latin typeface="BIZ UDPゴシック" panose="020B0400000000000000" pitchFamily="50" charset="-128"/>
                <a:ea typeface="BIZ UDPゴシック" panose="020B0400000000000000" pitchFamily="50" charset="-128"/>
              </a:rPr>
              <a:t>【</a:t>
            </a:r>
            <a:r>
              <a:rPr lang="ja-JP" altLang="en-US" b="1" dirty="0">
                <a:latin typeface="BIZ UDPゴシック" panose="020B0400000000000000" pitchFamily="50" charset="-128"/>
                <a:ea typeface="BIZ UDPゴシック" panose="020B0400000000000000" pitchFamily="50" charset="-128"/>
              </a:rPr>
              <a:t>改革の手法</a:t>
            </a:r>
            <a:r>
              <a:rPr lang="en-US" altLang="ja-JP" b="1" dirty="0">
                <a:latin typeface="BIZ UDPゴシック" panose="020B0400000000000000" pitchFamily="50" charset="-128"/>
                <a:ea typeface="BIZ UDPゴシック" panose="020B0400000000000000" pitchFamily="50" charset="-128"/>
              </a:rPr>
              <a:t>】</a:t>
            </a:r>
            <a:endParaRPr kumimoji="1" lang="en-US" altLang="ja-JP" sz="1600" b="1" dirty="0">
              <a:latin typeface="BIZ UDPゴシック" panose="020B0400000000000000" pitchFamily="50" charset="-128"/>
              <a:ea typeface="BIZ UDPゴシック" panose="020B0400000000000000" pitchFamily="50" charset="-128"/>
            </a:endParaRPr>
          </a:p>
        </p:txBody>
      </p:sp>
      <p:sp>
        <p:nvSpPr>
          <p:cNvPr id="2" name="テキスト ボックス 1"/>
          <p:cNvSpPr txBox="1"/>
          <p:nvPr/>
        </p:nvSpPr>
        <p:spPr>
          <a:xfrm>
            <a:off x="333575" y="6446519"/>
            <a:ext cx="4225837" cy="276999"/>
          </a:xfrm>
          <a:prstGeom prst="rect">
            <a:avLst/>
          </a:prstGeom>
          <a:noFill/>
        </p:spPr>
        <p:txBody>
          <a:bodyPr wrap="none" rtlCol="0">
            <a:spAutoFit/>
          </a:bodyPr>
          <a:lstStyle/>
          <a:p>
            <a:r>
              <a:rPr kumimoji="1" lang="en-US" altLang="ja-JP" sz="1200" dirty="0">
                <a:latin typeface="BIZ UDPゴシック" panose="020B0400000000000000" pitchFamily="50" charset="-128"/>
                <a:ea typeface="BIZ UDPゴシック" panose="020B0400000000000000" pitchFamily="50" charset="-128"/>
              </a:rPr>
              <a:t>※</a:t>
            </a:r>
            <a:r>
              <a:rPr kumimoji="1" lang="ja-JP" altLang="en-US" sz="1200" dirty="0">
                <a:latin typeface="BIZ UDPゴシック" panose="020B0400000000000000" pitchFamily="50" charset="-128"/>
                <a:ea typeface="BIZ UDPゴシック" panose="020B0400000000000000" pitchFamily="50" charset="-128"/>
              </a:rPr>
              <a:t>　以降</a:t>
            </a:r>
            <a:r>
              <a:rPr lang="ja-JP" altLang="en-US" sz="1200" dirty="0">
                <a:latin typeface="BIZ UDPゴシック" panose="020B0400000000000000" pitchFamily="50" charset="-128"/>
                <a:ea typeface="BIZ UDPゴシック" panose="020B0400000000000000" pitchFamily="50" charset="-128"/>
              </a:rPr>
              <a:t>の</a:t>
            </a:r>
            <a:r>
              <a:rPr kumimoji="1" lang="ja-JP" altLang="en-US" sz="1200" dirty="0">
                <a:latin typeface="BIZ UDPゴシック" panose="020B0400000000000000" pitchFamily="50" charset="-128"/>
                <a:ea typeface="BIZ UDPゴシック" panose="020B0400000000000000" pitchFamily="50" charset="-128"/>
              </a:rPr>
              <a:t>各ページのタイトルと上記の一覧が連動している。</a:t>
            </a:r>
            <a:endParaRPr kumimoji="1" lang="en-US" altLang="ja-JP" sz="1200" dirty="0">
              <a:latin typeface="BIZ UDPゴシック" panose="020B0400000000000000" pitchFamily="50" charset="-128"/>
              <a:ea typeface="BIZ UDPゴシック" panose="020B0400000000000000" pitchFamily="50" charset="-128"/>
            </a:endParaRPr>
          </a:p>
        </p:txBody>
      </p:sp>
      <p:sp>
        <p:nvSpPr>
          <p:cNvPr id="12" name="テキスト ボックス 11"/>
          <p:cNvSpPr txBox="1"/>
          <p:nvPr/>
        </p:nvSpPr>
        <p:spPr>
          <a:xfrm>
            <a:off x="0" y="106822"/>
            <a:ext cx="9143999" cy="461665"/>
          </a:xfrm>
          <a:prstGeom prst="rect">
            <a:avLst/>
          </a:prstGeom>
          <a:solidFill>
            <a:schemeClr val="accent4">
              <a:lumMod val="60000"/>
              <a:lumOff val="40000"/>
            </a:schemeClr>
          </a:solidFill>
        </p:spPr>
        <p:txBody>
          <a:bodyPr wrap="square" rtlCol="0">
            <a:spAutoFit/>
          </a:bodyPr>
          <a:lstStyle/>
          <a:p>
            <a:r>
              <a:rPr lang="ja-JP" altLang="en-US" sz="2400" dirty="0" smtClean="0">
                <a:latin typeface="BIZ UDPゴシック" panose="020B0400000000000000" pitchFamily="50" charset="-128"/>
                <a:ea typeface="BIZ UDPゴシック" panose="020B0400000000000000" pitchFamily="50" charset="-128"/>
              </a:rPr>
              <a:t>（参考）　府</a:t>
            </a:r>
            <a:r>
              <a:rPr lang="ja-JP" altLang="en-US" sz="2400" dirty="0">
                <a:latin typeface="BIZ UDPゴシック" panose="020B0400000000000000" pitchFamily="50" charset="-128"/>
                <a:ea typeface="BIZ UDPゴシック" panose="020B0400000000000000" pitchFamily="50" charset="-128"/>
              </a:rPr>
              <a:t>市改革の対象と手法</a:t>
            </a:r>
            <a:r>
              <a:rPr lang="en-US" altLang="ja-JP" sz="2000" dirty="0">
                <a:latin typeface="BIZ UDPゴシック" panose="020B0400000000000000" pitchFamily="50" charset="-128"/>
                <a:ea typeface="BIZ UDPゴシック" panose="020B0400000000000000" pitchFamily="50" charset="-128"/>
              </a:rPr>
              <a:t>【</a:t>
            </a:r>
            <a:r>
              <a:rPr lang="ja-JP" altLang="en-US" sz="2000" dirty="0">
                <a:latin typeface="BIZ UDPゴシック" panose="020B0400000000000000" pitchFamily="50" charset="-128"/>
                <a:ea typeface="BIZ UDPゴシック" panose="020B0400000000000000" pitchFamily="50" charset="-128"/>
              </a:rPr>
              <a:t>主な取組一覧（目次）</a:t>
            </a:r>
            <a:r>
              <a:rPr lang="en-US" altLang="ja-JP" sz="2000" dirty="0">
                <a:latin typeface="BIZ UDPゴシック" panose="020B0400000000000000" pitchFamily="50" charset="-128"/>
                <a:ea typeface="BIZ UDPゴシック" panose="020B0400000000000000" pitchFamily="50" charset="-128"/>
              </a:rPr>
              <a:t>】</a:t>
            </a:r>
          </a:p>
        </p:txBody>
      </p:sp>
      <p:sp>
        <p:nvSpPr>
          <p:cNvPr id="14" name="スライド番号プレースホルダー 3"/>
          <p:cNvSpPr txBox="1">
            <a:spLocks/>
          </p:cNvSpPr>
          <p:nvPr/>
        </p:nvSpPr>
        <p:spPr>
          <a:xfrm>
            <a:off x="8640000" y="6552000"/>
            <a:ext cx="432000" cy="288000"/>
          </a:xfrm>
          <a:prstGeom prst="rect">
            <a:avLst/>
          </a:prstGeom>
        </p:spPr>
        <p:txBody>
          <a:bodyPr vert="horz" lIns="36000" tIns="36000" rIns="36000" bIns="36000" rtlCol="0" anchor="ctr"/>
          <a:lstStyle>
            <a:defPPr>
              <a:defRPr lang="ja-JP"/>
            </a:defPPr>
            <a:lvl1pPr marL="0" algn="r" defTabSz="914400" rtl="0" eaLnBrk="1" latinLnBrk="0" hangingPunct="1">
              <a:defRPr kumimoji="1" sz="14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138CA411-231B-42B9-AF63-97A64194AA60}" type="slidenum">
              <a:rPr lang="ja-JP" altLang="en-US" smtClean="0"/>
              <a:pPr/>
              <a:t>61</a:t>
            </a:fld>
            <a:endParaRPr lang="ja-JP" altLang="en-US" dirty="0"/>
          </a:p>
        </p:txBody>
      </p:sp>
      <p:pic>
        <p:nvPicPr>
          <p:cNvPr id="3" name="図 2"/>
          <p:cNvPicPr>
            <a:picLocks noChangeAspect="1"/>
          </p:cNvPicPr>
          <p:nvPr/>
        </p:nvPicPr>
        <p:blipFill>
          <a:blip r:embed="rId3"/>
          <a:stretch>
            <a:fillRect/>
          </a:stretch>
        </p:blipFill>
        <p:spPr>
          <a:xfrm>
            <a:off x="576000" y="2448000"/>
            <a:ext cx="4005419" cy="4023709"/>
          </a:xfrm>
          <a:prstGeom prst="rect">
            <a:avLst/>
          </a:prstGeom>
        </p:spPr>
      </p:pic>
      <p:pic>
        <p:nvPicPr>
          <p:cNvPr id="4" name="図 3"/>
          <p:cNvPicPr>
            <a:picLocks noChangeAspect="1"/>
          </p:cNvPicPr>
          <p:nvPr/>
        </p:nvPicPr>
        <p:blipFill>
          <a:blip r:embed="rId4"/>
          <a:stretch>
            <a:fillRect/>
          </a:stretch>
        </p:blipFill>
        <p:spPr>
          <a:xfrm>
            <a:off x="4824000" y="2448000"/>
            <a:ext cx="4090771" cy="3956647"/>
          </a:xfrm>
          <a:prstGeom prst="rect">
            <a:avLst/>
          </a:prstGeom>
        </p:spPr>
      </p:pic>
    </p:spTree>
    <p:extLst>
      <p:ext uri="{BB962C8B-B14F-4D97-AF65-F5344CB8AC3E}">
        <p14:creationId xmlns:p14="http://schemas.microsoft.com/office/powerpoint/2010/main" val="102974147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線コネクタ 4"/>
          <p:cNvCxnSpPr/>
          <p:nvPr/>
        </p:nvCxnSpPr>
        <p:spPr>
          <a:xfrm>
            <a:off x="147332" y="581778"/>
            <a:ext cx="892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テキスト ボックス 6"/>
          <p:cNvSpPr txBox="1"/>
          <p:nvPr/>
        </p:nvSpPr>
        <p:spPr>
          <a:xfrm>
            <a:off x="6476085" y="309585"/>
            <a:ext cx="2608406"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凡例：〇着手　◎進行中　●実施済み</a:t>
            </a:r>
            <a:endParaRPr kumimoji="1" lang="en-US" altLang="ja-JP"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graphicFrame>
        <p:nvGraphicFramePr>
          <p:cNvPr id="2" name="表 1"/>
          <p:cNvGraphicFramePr>
            <a:graphicFrameLocks noGrp="1"/>
          </p:cNvGraphicFramePr>
          <p:nvPr>
            <p:extLst>
              <p:ext uri="{D42A27DB-BD31-4B8C-83A1-F6EECF244321}">
                <p14:modId xmlns:p14="http://schemas.microsoft.com/office/powerpoint/2010/main" val="402813728"/>
              </p:ext>
            </p:extLst>
          </p:nvPr>
        </p:nvGraphicFramePr>
        <p:xfrm>
          <a:off x="0" y="580975"/>
          <a:ext cx="9116765" cy="6288330"/>
        </p:xfrm>
        <a:graphic>
          <a:graphicData uri="http://schemas.openxmlformats.org/drawingml/2006/table">
            <a:tbl>
              <a:tblPr/>
              <a:tblGrid>
                <a:gridCol w="624704">
                  <a:extLst>
                    <a:ext uri="{9D8B030D-6E8A-4147-A177-3AD203B41FA5}">
                      <a16:colId xmlns:a16="http://schemas.microsoft.com/office/drawing/2014/main" val="2132561643"/>
                    </a:ext>
                  </a:extLst>
                </a:gridCol>
                <a:gridCol w="640162">
                  <a:extLst>
                    <a:ext uri="{9D8B030D-6E8A-4147-A177-3AD203B41FA5}">
                      <a16:colId xmlns:a16="http://schemas.microsoft.com/office/drawing/2014/main" val="1427713258"/>
                    </a:ext>
                  </a:extLst>
                </a:gridCol>
                <a:gridCol w="1827129">
                  <a:extLst>
                    <a:ext uri="{9D8B030D-6E8A-4147-A177-3AD203B41FA5}">
                      <a16:colId xmlns:a16="http://schemas.microsoft.com/office/drawing/2014/main" val="4002745935"/>
                    </a:ext>
                  </a:extLst>
                </a:gridCol>
                <a:gridCol w="1827129">
                  <a:extLst>
                    <a:ext uri="{9D8B030D-6E8A-4147-A177-3AD203B41FA5}">
                      <a16:colId xmlns:a16="http://schemas.microsoft.com/office/drawing/2014/main" val="3357897559"/>
                    </a:ext>
                  </a:extLst>
                </a:gridCol>
                <a:gridCol w="1827129">
                  <a:extLst>
                    <a:ext uri="{9D8B030D-6E8A-4147-A177-3AD203B41FA5}">
                      <a16:colId xmlns:a16="http://schemas.microsoft.com/office/drawing/2014/main" val="860000469"/>
                    </a:ext>
                  </a:extLst>
                </a:gridCol>
                <a:gridCol w="2370512">
                  <a:extLst>
                    <a:ext uri="{9D8B030D-6E8A-4147-A177-3AD203B41FA5}">
                      <a16:colId xmlns:a16="http://schemas.microsoft.com/office/drawing/2014/main" val="3987598455"/>
                    </a:ext>
                  </a:extLst>
                </a:gridCol>
              </a:tblGrid>
              <a:tr h="153610">
                <a:tc gridSpan="2">
                  <a:txBody>
                    <a:bodyPr/>
                    <a:lstStyle/>
                    <a:p>
                      <a:pPr algn="ctr" fontAlgn="ctr"/>
                      <a:r>
                        <a:rPr lang="ja-JP" altLang="en-US" sz="1000" b="1" i="0" u="none" strike="noStrike" dirty="0">
                          <a:solidFill>
                            <a:srgbClr val="FFFFFF"/>
                          </a:solidFill>
                          <a:effectLst/>
                          <a:latin typeface="BIZ UDゴシック" panose="020B0400000000000000" pitchFamily="49" charset="-128"/>
                          <a:ea typeface="BIZ UDゴシック" panose="020B0400000000000000" pitchFamily="49" charset="-128"/>
                        </a:rPr>
                        <a:t>年度</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95959"/>
                    </a:solidFill>
                  </a:tcPr>
                </a:tc>
                <a:tc hMerge="1">
                  <a:txBody>
                    <a:bodyPr/>
                    <a:lstStyle/>
                    <a:p>
                      <a:endParaRPr kumimoji="1" lang="ja-JP" altLang="en-US"/>
                    </a:p>
                  </a:txBody>
                  <a:tcPr/>
                </a:tc>
                <a:tc>
                  <a:txBody>
                    <a:bodyPr/>
                    <a:lstStyle/>
                    <a:p>
                      <a:pPr algn="ctr" fontAlgn="ctr"/>
                      <a:r>
                        <a:rPr lang="en-US" altLang="ja-JP" sz="1000" b="1" i="0" u="none" strike="noStrike">
                          <a:solidFill>
                            <a:srgbClr val="FFFFFF"/>
                          </a:solidFill>
                          <a:effectLst/>
                          <a:latin typeface="BIZ UDゴシック" panose="020B0400000000000000" pitchFamily="49" charset="-128"/>
                          <a:ea typeface="BIZ UDゴシック" panose="020B0400000000000000" pitchFamily="49" charset="-128"/>
                        </a:rPr>
                        <a:t>2008</a:t>
                      </a:r>
                      <a:r>
                        <a:rPr lang="ja-JP" altLang="en-US" sz="1000" b="1" i="0" u="none" strike="noStrike">
                          <a:solidFill>
                            <a:srgbClr val="FFFFFF"/>
                          </a:solidFill>
                          <a:effectLst/>
                          <a:latin typeface="BIZ UDゴシック" panose="020B0400000000000000" pitchFamily="49" charset="-128"/>
                          <a:ea typeface="BIZ UDゴシック" panose="020B0400000000000000" pitchFamily="49" charset="-128"/>
                        </a:rPr>
                        <a:t>～</a:t>
                      </a:r>
                      <a:r>
                        <a:rPr lang="en-US" altLang="ja-JP" sz="1000" b="1" i="0" u="none" strike="noStrike">
                          <a:solidFill>
                            <a:srgbClr val="FFFFFF"/>
                          </a:solidFill>
                          <a:effectLst/>
                          <a:latin typeface="BIZ UDゴシック" panose="020B0400000000000000" pitchFamily="49" charset="-128"/>
                          <a:ea typeface="BIZ UDゴシック" panose="020B0400000000000000" pitchFamily="49" charset="-128"/>
                        </a:rPr>
                        <a:t>2011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95959"/>
                    </a:solidFill>
                  </a:tcPr>
                </a:tc>
                <a:tc>
                  <a:txBody>
                    <a:bodyPr/>
                    <a:lstStyle/>
                    <a:p>
                      <a:pPr algn="ctr" fontAlgn="ctr"/>
                      <a:r>
                        <a:rPr lang="en-US" altLang="ja-JP" sz="1000" b="1" i="0" u="none" strike="noStrike">
                          <a:solidFill>
                            <a:srgbClr val="FFFFFF"/>
                          </a:solidFill>
                          <a:effectLst/>
                          <a:latin typeface="BIZ UDゴシック" panose="020B0400000000000000" pitchFamily="49" charset="-128"/>
                          <a:ea typeface="BIZ UDゴシック" panose="020B0400000000000000" pitchFamily="49" charset="-128"/>
                        </a:rPr>
                        <a:t>2012</a:t>
                      </a:r>
                      <a:r>
                        <a:rPr lang="ja-JP" altLang="en-US" sz="1000" b="1" i="0" u="none" strike="noStrike">
                          <a:solidFill>
                            <a:srgbClr val="FFFFFF"/>
                          </a:solidFill>
                          <a:effectLst/>
                          <a:latin typeface="BIZ UDゴシック" panose="020B0400000000000000" pitchFamily="49" charset="-128"/>
                          <a:ea typeface="BIZ UDゴシック" panose="020B0400000000000000" pitchFamily="49" charset="-128"/>
                        </a:rPr>
                        <a:t>～</a:t>
                      </a:r>
                      <a:r>
                        <a:rPr lang="en-US" altLang="ja-JP" sz="1000" b="1" i="0" u="none" strike="noStrike">
                          <a:solidFill>
                            <a:srgbClr val="FFFFFF"/>
                          </a:solidFill>
                          <a:effectLst/>
                          <a:latin typeface="BIZ UDゴシック" panose="020B0400000000000000" pitchFamily="49" charset="-128"/>
                          <a:ea typeface="BIZ UDゴシック" panose="020B0400000000000000" pitchFamily="49" charset="-128"/>
                        </a:rPr>
                        <a:t>2014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95959"/>
                    </a:solidFill>
                  </a:tcPr>
                </a:tc>
                <a:tc>
                  <a:txBody>
                    <a:bodyPr/>
                    <a:lstStyle/>
                    <a:p>
                      <a:pPr algn="ctr" fontAlgn="ctr"/>
                      <a:r>
                        <a:rPr lang="en-US" altLang="ja-JP" sz="1000" b="1" i="0" u="none" strike="noStrike">
                          <a:solidFill>
                            <a:srgbClr val="FFFFFF"/>
                          </a:solidFill>
                          <a:effectLst/>
                          <a:latin typeface="BIZ UDゴシック" panose="020B0400000000000000" pitchFamily="49" charset="-128"/>
                          <a:ea typeface="BIZ UDゴシック" panose="020B0400000000000000" pitchFamily="49" charset="-128"/>
                        </a:rPr>
                        <a:t>2015</a:t>
                      </a:r>
                      <a:r>
                        <a:rPr lang="ja-JP" altLang="en-US" sz="1000" b="1" i="0" u="none" strike="noStrike">
                          <a:solidFill>
                            <a:srgbClr val="FFFFFF"/>
                          </a:solidFill>
                          <a:effectLst/>
                          <a:latin typeface="BIZ UDゴシック" panose="020B0400000000000000" pitchFamily="49" charset="-128"/>
                          <a:ea typeface="BIZ UDゴシック" panose="020B0400000000000000" pitchFamily="49" charset="-128"/>
                        </a:rPr>
                        <a:t>～</a:t>
                      </a:r>
                      <a:r>
                        <a:rPr lang="en-US" altLang="ja-JP" sz="1000" b="1" i="0" u="none" strike="noStrike">
                          <a:solidFill>
                            <a:srgbClr val="FFFFFF"/>
                          </a:solidFill>
                          <a:effectLst/>
                          <a:latin typeface="BIZ UDゴシック" panose="020B0400000000000000" pitchFamily="49" charset="-128"/>
                          <a:ea typeface="BIZ UDゴシック" panose="020B0400000000000000" pitchFamily="49" charset="-128"/>
                        </a:rPr>
                        <a:t>2018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95959"/>
                    </a:solidFill>
                  </a:tcPr>
                </a:tc>
                <a:tc>
                  <a:txBody>
                    <a:bodyPr/>
                    <a:lstStyle/>
                    <a:p>
                      <a:pPr algn="ctr" fontAlgn="ctr"/>
                      <a:r>
                        <a:rPr lang="en-US" altLang="ja-JP" sz="1000" b="1" i="0" u="none" strike="noStrike">
                          <a:solidFill>
                            <a:srgbClr val="FFFFFF"/>
                          </a:solidFill>
                          <a:effectLst/>
                          <a:latin typeface="BIZ UDゴシック" panose="020B0400000000000000" pitchFamily="49" charset="-128"/>
                          <a:ea typeface="BIZ UDゴシック" panose="020B0400000000000000" pitchFamily="49" charset="-128"/>
                        </a:rPr>
                        <a:t>2019</a:t>
                      </a:r>
                      <a:r>
                        <a:rPr lang="ja-JP" altLang="en-US" sz="1000" b="1" i="0" u="none" strike="noStrike">
                          <a:solidFill>
                            <a:srgbClr val="FFFFFF"/>
                          </a:solidFill>
                          <a:effectLst/>
                          <a:latin typeface="BIZ UDゴシック" panose="020B0400000000000000" pitchFamily="49" charset="-128"/>
                          <a:ea typeface="BIZ UDゴシック" panose="020B0400000000000000" pitchFamily="49" charset="-128"/>
                        </a:rPr>
                        <a:t>～</a:t>
                      </a:r>
                      <a:r>
                        <a:rPr lang="en-US" altLang="ja-JP" sz="1000" b="1" i="0" u="none" strike="noStrike">
                          <a:solidFill>
                            <a:srgbClr val="FFFFFF"/>
                          </a:solidFill>
                          <a:effectLst/>
                          <a:latin typeface="BIZ UDゴシック" panose="020B0400000000000000" pitchFamily="49" charset="-128"/>
                          <a:ea typeface="BIZ UDゴシック" panose="020B0400000000000000" pitchFamily="49" charset="-128"/>
                        </a:rPr>
                        <a:t>2022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95959"/>
                    </a:solidFill>
                  </a:tcPr>
                </a:tc>
                <a:extLst>
                  <a:ext uri="{0D108BD9-81ED-4DB2-BD59-A6C34878D82A}">
                    <a16:rowId xmlns:a16="http://schemas.microsoft.com/office/drawing/2014/main" val="1499708595"/>
                  </a:ext>
                </a:extLst>
              </a:tr>
              <a:tr h="1228880">
                <a:tc gridSpan="2">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①ビジョン、計画</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kumimoji="1" lang="ja-JP" altLang="en-US"/>
                    </a:p>
                  </a:txBody>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〇</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2011</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／府市の重要政策の方向性を決定する府市統合本部を設置</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2012</a:t>
                      </a:r>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／大阪都市</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魅力創造戦略策定</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2013</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／大阪の成長戦略を一本化</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2013</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／新大学ビジョン策定</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2013</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／府市医療戦略会議、規制改革会議、エネルギー戦略会議の提言</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〇</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2015</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／副首都推進本部を設置</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2016</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／副首都ビジョン策定</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2019</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／スマートシティ</a:t>
                      </a:r>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戦略</a:t>
                      </a:r>
                      <a:r>
                        <a:rPr lang="en-US" altLang="ja-JP" sz="1000" b="0" i="0" u="none" strike="noStrike" dirty="0" smtClean="0">
                          <a:solidFill>
                            <a:schemeClr val="tx1"/>
                          </a:solidFill>
                          <a:effectLst/>
                          <a:latin typeface="BIZ UDゴシック" panose="020B0400000000000000" pitchFamily="49" charset="-128"/>
                          <a:ea typeface="BIZ UDゴシック" panose="020B0400000000000000" pitchFamily="49" charset="-128"/>
                        </a:rPr>
                        <a:t>ver.1.0</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策定</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2019</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／万博を活かした将来ビジョン策定</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2020</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／再生・成長に向けた新戦略策定</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2020</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／おおさかスマートエネルギープラン策定</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2020</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SDGs</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未来都市計画策定</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2021</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／スマートシティ</a:t>
                      </a:r>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戦略</a:t>
                      </a:r>
                      <a:r>
                        <a:rPr lang="en-US" altLang="ja-JP" sz="1000" b="0" i="0" u="none" strike="noStrike" dirty="0" smtClean="0">
                          <a:solidFill>
                            <a:schemeClr val="tx1"/>
                          </a:solidFill>
                          <a:effectLst/>
                          <a:latin typeface="BIZ UDゴシック" panose="020B0400000000000000" pitchFamily="49" charset="-128"/>
                          <a:ea typeface="BIZ UDゴシック" panose="020B0400000000000000" pitchFamily="49" charset="-128"/>
                        </a:rPr>
                        <a:t>ver.2.0</a:t>
                      </a:r>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策定</a:t>
                      </a:r>
                      <a:endPar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505407760"/>
                  </a:ext>
                </a:extLst>
              </a:tr>
              <a:tr h="460830">
                <a:tc rowSpan="5">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②ビッグプロジェクト</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US" sz="1000" b="0" i="0" u="none" strike="noStrike" dirty="0">
                          <a:solidFill>
                            <a:schemeClr val="tx1"/>
                          </a:solidFill>
                          <a:effectLst/>
                          <a:latin typeface="BIZ UDゴシック" panose="020B0400000000000000" pitchFamily="49" charset="-128"/>
                          <a:ea typeface="BIZ UDゴシック" panose="020B0400000000000000" pitchFamily="49" charset="-128"/>
                        </a:rPr>
                        <a:t>G20</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など</a:t>
                      </a:r>
                      <a:endParaRPr lang="en-US" sz="1000" b="0" i="0" u="none" strike="noStrike" dirty="0">
                        <a:solidFill>
                          <a:schemeClr val="tx1"/>
                        </a:solidFill>
                        <a:effectLst/>
                        <a:latin typeface="BIZ UDゴシック" panose="020B0400000000000000" pitchFamily="49" charset="-128"/>
                        <a:ea typeface="BIZ UDゴシック" panose="020B0400000000000000" pitchFamily="49" charset="-128"/>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a:solidFill>
                            <a:schemeClr val="tx1"/>
                          </a:solidFill>
                          <a:effectLst/>
                          <a:latin typeface="BIZ UDゴシック" panose="020B0400000000000000" pitchFamily="49" charset="-128"/>
                          <a:ea typeface="BIZ UDゴシック" panose="020B0400000000000000" pitchFamily="49" charset="-128"/>
                        </a:rPr>
                        <a:t>〇</a:t>
                      </a:r>
                      <a:r>
                        <a:rPr lang="en-US" altLang="ja-JP" sz="1000" b="0" i="0" u="none" strike="noStrike">
                          <a:solidFill>
                            <a:schemeClr val="tx1"/>
                          </a:solidFill>
                          <a:effectLst/>
                          <a:latin typeface="BIZ UDゴシック" panose="020B0400000000000000" pitchFamily="49" charset="-128"/>
                          <a:ea typeface="BIZ UDゴシック" panose="020B0400000000000000" pitchFamily="49" charset="-128"/>
                        </a:rPr>
                        <a:t>2017</a:t>
                      </a:r>
                      <a:r>
                        <a:rPr lang="ja-JP" altLang="en-US" sz="1000" b="0" i="0" u="none" strike="noStrike">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a:solidFill>
                            <a:schemeClr val="tx1"/>
                          </a:solidFill>
                          <a:effectLst/>
                          <a:latin typeface="BIZ UDゴシック" panose="020B0400000000000000" pitchFamily="49" charset="-128"/>
                          <a:ea typeface="BIZ UDゴシック" panose="020B0400000000000000" pitchFamily="49" charset="-128"/>
                        </a:rPr>
                        <a:t>G20</a:t>
                      </a:r>
                      <a:r>
                        <a:rPr lang="ja-JP" altLang="en-US" sz="1000" b="0" i="0" u="none" strike="noStrike">
                          <a:solidFill>
                            <a:schemeClr val="tx1"/>
                          </a:solidFill>
                          <a:effectLst/>
                          <a:latin typeface="BIZ UDゴシック" panose="020B0400000000000000" pitchFamily="49" charset="-128"/>
                          <a:ea typeface="BIZ UDゴシック" panose="020B0400000000000000" pitchFamily="49" charset="-128"/>
                        </a:rPr>
                        <a:t>誘致の表明</a:t>
                      </a:r>
                      <a:br>
                        <a:rPr lang="ja-JP" altLang="en-US" sz="1000" b="0" i="0" u="none" strike="noStrike">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a:solidFill>
                            <a:schemeClr val="tx1"/>
                          </a:solidFill>
                          <a:effectLst/>
                          <a:latin typeface="BIZ UDゴシック" panose="020B0400000000000000" pitchFamily="49" charset="-128"/>
                          <a:ea typeface="BIZ UDゴシック" panose="020B0400000000000000" pitchFamily="49" charset="-128"/>
                        </a:rPr>
                        <a:t>2017</a:t>
                      </a:r>
                      <a:r>
                        <a:rPr lang="ja-JP" altLang="en-US" sz="1000" b="0" i="0" u="none" strike="noStrike">
                          <a:solidFill>
                            <a:schemeClr val="tx1"/>
                          </a:solidFill>
                          <a:effectLst/>
                          <a:latin typeface="BIZ UDゴシック" panose="020B0400000000000000" pitchFamily="49" charset="-128"/>
                          <a:ea typeface="BIZ UDゴシック" panose="020B0400000000000000" pitchFamily="49" charset="-128"/>
                        </a:rPr>
                        <a:t>／開催地決定</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2019</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G20</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開催</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2022</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G7</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大阪・堺貿易大臣会合の開催決定</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507124502"/>
                  </a:ext>
                </a:extLst>
              </a:tr>
              <a:tr h="921660">
                <a:tc vMerge="1">
                  <a:txBody>
                    <a:bodyPr/>
                    <a:lstStyle/>
                    <a:p>
                      <a:endParaRPr kumimoji="1" lang="ja-JP" altLang="en-US"/>
                    </a:p>
                  </a:txBody>
                  <a:tcPr/>
                </a:tc>
                <a:tc>
                  <a:txBody>
                    <a:bodyPr/>
                    <a:lstStyle/>
                    <a:p>
                      <a:pPr algn="l" fontAlgn="t"/>
                      <a:r>
                        <a:rPr lang="en-US" sz="1000" b="0" i="0" u="none" strike="noStrike" dirty="0">
                          <a:solidFill>
                            <a:schemeClr val="tx1"/>
                          </a:solidFill>
                          <a:effectLst/>
                          <a:latin typeface="BIZ UDゴシック" panose="020B0400000000000000" pitchFamily="49" charset="-128"/>
                          <a:ea typeface="BIZ UDゴシック" panose="020B0400000000000000" pitchFamily="49" charset="-128"/>
                        </a:rPr>
                        <a:t>IR</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〇</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2010</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IR</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を成長戦略に位置付け</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smtClean="0">
                          <a:solidFill>
                            <a:schemeClr val="tx1"/>
                          </a:solidFill>
                          <a:effectLst/>
                          <a:latin typeface="BIZ UDゴシック" panose="020B0400000000000000" pitchFamily="49" charset="-128"/>
                          <a:ea typeface="BIZ UDゴシック" panose="020B0400000000000000" pitchFamily="49" charset="-128"/>
                        </a:rPr>
                        <a:t>2012</a:t>
                      </a:r>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／国に早期</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法制化を提案</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smtClean="0">
                          <a:solidFill>
                            <a:schemeClr val="tx1"/>
                          </a:solidFill>
                          <a:effectLst/>
                          <a:latin typeface="BIZ UDゴシック" panose="020B0400000000000000" pitchFamily="49" charset="-128"/>
                          <a:ea typeface="BIZ UDゴシック" panose="020B0400000000000000" pitchFamily="49" charset="-128"/>
                        </a:rPr>
                        <a:t>2013</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IR</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立地準備会議設置</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smtClean="0">
                          <a:solidFill>
                            <a:schemeClr val="tx1"/>
                          </a:solidFill>
                          <a:effectLst/>
                          <a:latin typeface="BIZ UDゴシック" panose="020B0400000000000000" pitchFamily="49" charset="-128"/>
                          <a:ea typeface="BIZ UDゴシック" panose="020B0400000000000000" pitchFamily="49" charset="-128"/>
                        </a:rPr>
                        <a:t>2014</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／夢洲まちづくり構想検討会設置</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smtClean="0">
                          <a:solidFill>
                            <a:schemeClr val="tx1"/>
                          </a:solidFill>
                          <a:effectLst/>
                          <a:latin typeface="BIZ UDゴシック" panose="020B0400000000000000" pitchFamily="49" charset="-128"/>
                          <a:ea typeface="BIZ UDゴシック" panose="020B0400000000000000" pitchFamily="49" charset="-128"/>
                        </a:rPr>
                        <a:t>2016</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IR</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推進会議設置</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smtClean="0">
                          <a:solidFill>
                            <a:schemeClr val="tx1"/>
                          </a:solidFill>
                          <a:effectLst/>
                          <a:latin typeface="BIZ UDゴシック" panose="020B0400000000000000" pitchFamily="49" charset="-128"/>
                          <a:ea typeface="BIZ UDゴシック" panose="020B0400000000000000" pitchFamily="49" charset="-128"/>
                        </a:rPr>
                        <a:t>2017</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／夢洲まちづくり構想策定</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smtClean="0">
                          <a:solidFill>
                            <a:schemeClr val="tx1"/>
                          </a:solidFill>
                          <a:effectLst/>
                          <a:latin typeface="BIZ UDゴシック" panose="020B0400000000000000" pitchFamily="49" charset="-128"/>
                          <a:ea typeface="BIZ UDゴシック" panose="020B0400000000000000" pitchFamily="49" charset="-128"/>
                        </a:rPr>
                        <a:t>2017</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IR</a:t>
                      </a:r>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基本構想案</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の中間骨子とりまとめ</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endPar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smtClean="0">
                          <a:solidFill>
                            <a:schemeClr val="tx1"/>
                          </a:solidFill>
                          <a:effectLst/>
                          <a:latin typeface="BIZ UDゴシック" panose="020B0400000000000000" pitchFamily="49" charset="-128"/>
                          <a:ea typeface="BIZ UDゴシック" panose="020B0400000000000000" pitchFamily="49" charset="-128"/>
                        </a:rPr>
                        <a:t>2019</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IR</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基本構想策定</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smtClean="0">
                          <a:solidFill>
                            <a:schemeClr val="tx1"/>
                          </a:solidFill>
                          <a:effectLst/>
                          <a:latin typeface="BIZ UDゴシック" panose="020B0400000000000000" pitchFamily="49" charset="-128"/>
                          <a:ea typeface="BIZ UDゴシック" panose="020B0400000000000000" pitchFamily="49" charset="-128"/>
                        </a:rPr>
                        <a:t>2019</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／夢洲まちづくり基本方針策定</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smtClean="0">
                          <a:solidFill>
                            <a:schemeClr val="tx1"/>
                          </a:solidFill>
                          <a:effectLst/>
                          <a:latin typeface="BIZ UDゴシック" panose="020B0400000000000000" pitchFamily="49" charset="-128"/>
                          <a:ea typeface="BIZ UDゴシック" panose="020B0400000000000000" pitchFamily="49" charset="-128"/>
                        </a:rPr>
                        <a:t>2020</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／実施方針確定</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smtClean="0">
                          <a:solidFill>
                            <a:schemeClr val="tx1"/>
                          </a:solidFill>
                          <a:effectLst/>
                          <a:latin typeface="BIZ UDゴシック" panose="020B0400000000000000" pitchFamily="49" charset="-128"/>
                          <a:ea typeface="BIZ UDゴシック" panose="020B0400000000000000" pitchFamily="49" charset="-128"/>
                        </a:rPr>
                        <a:t>2021</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／事業者選定</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smtClean="0">
                          <a:solidFill>
                            <a:schemeClr val="tx1"/>
                          </a:solidFill>
                          <a:effectLst/>
                          <a:latin typeface="BIZ UDゴシック" panose="020B0400000000000000" pitchFamily="49" charset="-128"/>
                          <a:ea typeface="BIZ UDゴシック" panose="020B0400000000000000" pitchFamily="49" charset="-128"/>
                        </a:rPr>
                        <a:t>2022</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IR</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区域整備計画認定申請</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379800433"/>
                  </a:ext>
                </a:extLst>
              </a:tr>
              <a:tr h="921660">
                <a:tc vMerge="1">
                  <a:txBody>
                    <a:bodyPr/>
                    <a:lstStyle/>
                    <a:p>
                      <a:endParaRPr kumimoji="1" lang="ja-JP" altLang="en-US"/>
                    </a:p>
                  </a:txBody>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万博</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〇</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2014</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／万博誘致</a:t>
                      </a:r>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の</a:t>
                      </a:r>
                      <a:r>
                        <a:rPr lang="zh-TW"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検討開始</a:t>
                      </a:r>
                      <a:endPar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zh-TW" sz="1000" b="0" i="0" u="none" strike="noStrike" dirty="0" smtClean="0">
                          <a:solidFill>
                            <a:schemeClr val="tx1"/>
                          </a:solidFill>
                          <a:effectLst/>
                          <a:latin typeface="BIZ UDゴシック" panose="020B0400000000000000" pitchFamily="49" charset="-128"/>
                          <a:ea typeface="BIZ UDゴシック" panose="020B0400000000000000" pitchFamily="49" charset="-128"/>
                        </a:rPr>
                        <a:t>2015</a:t>
                      </a:r>
                      <a:r>
                        <a:rPr lang="zh-TW"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／誘致構想検討会設置</a:t>
                      </a:r>
                      <a:br>
                        <a:rPr lang="zh-TW"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a:t>
                      </a:r>
                      <a:r>
                        <a:rPr lang="en-US" altLang="zh-TW" sz="1000" b="0" i="0" u="none" strike="noStrike" dirty="0" smtClean="0">
                          <a:solidFill>
                            <a:schemeClr val="tx1"/>
                          </a:solidFill>
                          <a:effectLst/>
                          <a:latin typeface="BIZ UDゴシック" panose="020B0400000000000000" pitchFamily="49" charset="-128"/>
                          <a:ea typeface="BIZ UDゴシック" panose="020B0400000000000000" pitchFamily="49" charset="-128"/>
                        </a:rPr>
                        <a:t>2016</a:t>
                      </a:r>
                      <a:r>
                        <a:rPr lang="zh-TW"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／誘致委員会準備会設立</a:t>
                      </a:r>
                      <a:br>
                        <a:rPr lang="zh-TW"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a:t>
                      </a:r>
                      <a:r>
                        <a:rPr lang="en-US" altLang="zh-TW" sz="1000" b="0" i="0" u="none" strike="noStrike" dirty="0" smtClean="0">
                          <a:solidFill>
                            <a:schemeClr val="tx1"/>
                          </a:solidFill>
                          <a:effectLst/>
                          <a:latin typeface="BIZ UDゴシック" panose="020B0400000000000000" pitchFamily="49" charset="-128"/>
                          <a:ea typeface="BIZ UDゴシック" panose="020B0400000000000000" pitchFamily="49" charset="-128"/>
                        </a:rPr>
                        <a:t>2016</a:t>
                      </a:r>
                      <a:r>
                        <a:rPr lang="zh-TW"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／誘致委員会設立 </a:t>
                      </a:r>
                      <a:br>
                        <a:rPr lang="zh-TW"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a:t>
                      </a:r>
                      <a:r>
                        <a:rPr lang="en-US" altLang="zh-TW" sz="1000" b="0" i="0" u="none" strike="noStrike" dirty="0" smtClean="0">
                          <a:solidFill>
                            <a:schemeClr val="tx1"/>
                          </a:solidFill>
                          <a:effectLst/>
                          <a:latin typeface="BIZ UDゴシック" panose="020B0400000000000000" pitchFamily="49" charset="-128"/>
                          <a:ea typeface="BIZ UDゴシック" panose="020B0400000000000000" pitchFamily="49" charset="-128"/>
                        </a:rPr>
                        <a:t>2017</a:t>
                      </a:r>
                      <a:r>
                        <a:rPr lang="zh-TW"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／立候補 </a:t>
                      </a:r>
                      <a:br>
                        <a:rPr lang="zh-TW"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zh-TW"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zh-TW" sz="1000" b="0" i="0" u="none" strike="noStrike" dirty="0">
                          <a:solidFill>
                            <a:schemeClr val="tx1"/>
                          </a:solidFill>
                          <a:effectLst/>
                          <a:latin typeface="BIZ UDゴシック" panose="020B0400000000000000" pitchFamily="49" charset="-128"/>
                          <a:ea typeface="BIZ UDゴシック" panose="020B0400000000000000" pitchFamily="49" charset="-128"/>
                        </a:rPr>
                        <a:t>2018</a:t>
                      </a:r>
                      <a:r>
                        <a:rPr lang="zh-TW"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a:t>
                      </a:r>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万博</a:t>
                      </a:r>
                      <a:r>
                        <a:rPr lang="zh-TW"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開催地</a:t>
                      </a:r>
                      <a:r>
                        <a:rPr lang="zh-TW"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決定 </a:t>
                      </a:r>
                      <a:endParaRPr lang="en-US" altLang="zh-TW"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marL="0" marR="0" lvl="0" indent="0" algn="l" defTabSz="914400" rtl="0" eaLnBrk="1" fontAlgn="t" latinLnBrk="0" hangingPunct="1">
                        <a:lnSpc>
                          <a:spcPct val="100000"/>
                        </a:lnSpc>
                        <a:spcBef>
                          <a:spcPts val="0"/>
                        </a:spcBef>
                        <a:spcAft>
                          <a:spcPts val="0"/>
                        </a:spcAft>
                        <a:buClrTx/>
                        <a:buSzTx/>
                        <a:buFontTx/>
                        <a:buNone/>
                        <a:tabLst/>
                        <a:defRPr/>
                      </a:pPr>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smtClean="0">
                          <a:solidFill>
                            <a:schemeClr val="tx1"/>
                          </a:solidFill>
                          <a:effectLst/>
                          <a:latin typeface="BIZ UDゴシック" panose="020B0400000000000000" pitchFamily="49" charset="-128"/>
                          <a:ea typeface="BIZ UDゴシック" panose="020B0400000000000000" pitchFamily="49" charset="-128"/>
                        </a:rPr>
                        <a:t>2018</a:t>
                      </a:r>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／（一社）</a:t>
                      </a:r>
                      <a:r>
                        <a:rPr lang="en-US" altLang="ja-JP" sz="1000" b="0" i="0" u="none" strike="noStrike" dirty="0" smtClean="0">
                          <a:solidFill>
                            <a:schemeClr val="tx1"/>
                          </a:solidFill>
                          <a:effectLst/>
                          <a:latin typeface="BIZ UDゴシック" panose="020B0400000000000000" pitchFamily="49" charset="-128"/>
                          <a:ea typeface="BIZ UDゴシック" panose="020B0400000000000000" pitchFamily="49" charset="-128"/>
                        </a:rPr>
                        <a:t>2025</a:t>
                      </a:r>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年日本国際博覧会協会</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設置</a:t>
                      </a:r>
                      <a:endParaRPr lang="zh-TW" altLang="en-US" sz="1000" b="0" i="0" u="none" strike="noStrike" dirty="0">
                        <a:solidFill>
                          <a:schemeClr val="tx1"/>
                        </a:solidFill>
                        <a:effectLst/>
                        <a:latin typeface="BIZ UDゴシック" panose="020B0400000000000000" pitchFamily="49" charset="-128"/>
                        <a:ea typeface="BIZ UDゴシック" panose="020B0400000000000000" pitchFamily="49" charset="-128"/>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smtClean="0">
                          <a:solidFill>
                            <a:schemeClr val="tx1"/>
                          </a:solidFill>
                          <a:effectLst/>
                          <a:latin typeface="BIZ UDゴシック" panose="020B0400000000000000" pitchFamily="49" charset="-128"/>
                          <a:ea typeface="BIZ UDゴシック" panose="020B0400000000000000" pitchFamily="49" charset="-128"/>
                        </a:rPr>
                        <a:t>2019</a:t>
                      </a:r>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smtClean="0">
                          <a:solidFill>
                            <a:schemeClr val="tx1"/>
                          </a:solidFill>
                          <a:effectLst/>
                          <a:latin typeface="BIZ UDゴシック" panose="020B0400000000000000" pitchFamily="49" charset="-128"/>
                          <a:ea typeface="BIZ UDゴシック" panose="020B0400000000000000" pitchFamily="49" charset="-128"/>
                        </a:rPr>
                        <a:t>2025</a:t>
                      </a:r>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年日本国際博覧会協会が公益社団法人移行</a:t>
                      </a:r>
                      <a:endParaRPr lang="en-US" altLang="ja-JP" sz="1000" b="0" i="0" u="none" strike="noStrike" dirty="0" smtClean="0">
                        <a:solidFill>
                          <a:schemeClr val="tx1"/>
                        </a:solidFill>
                        <a:effectLst/>
                        <a:latin typeface="BIZ UDゴシック" panose="020B0400000000000000" pitchFamily="49" charset="-128"/>
                        <a:ea typeface="BIZ UDゴシック" panose="020B0400000000000000" pitchFamily="49" charset="-128"/>
                      </a:endParaRPr>
                    </a:p>
                    <a:p>
                      <a:pPr algn="l" fontAlgn="t"/>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smtClean="0">
                          <a:solidFill>
                            <a:schemeClr val="tx1"/>
                          </a:solidFill>
                          <a:effectLst/>
                          <a:latin typeface="BIZ UDゴシック" panose="020B0400000000000000" pitchFamily="49" charset="-128"/>
                          <a:ea typeface="BIZ UDゴシック" panose="020B0400000000000000" pitchFamily="49" charset="-128"/>
                        </a:rPr>
                        <a:t>2020</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／大阪パビリオン推進委員会設立</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smtClean="0">
                          <a:solidFill>
                            <a:schemeClr val="tx1"/>
                          </a:solidFill>
                          <a:effectLst/>
                          <a:latin typeface="BIZ UDゴシック" panose="020B0400000000000000" pitchFamily="49" charset="-128"/>
                          <a:ea typeface="BIZ UDゴシック" panose="020B0400000000000000" pitchFamily="49" charset="-128"/>
                        </a:rPr>
                        <a:t>2021</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／万博推進局設置</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smtClean="0">
                          <a:solidFill>
                            <a:schemeClr val="tx1"/>
                          </a:solidFill>
                          <a:effectLst/>
                          <a:latin typeface="BIZ UDゴシック" panose="020B0400000000000000" pitchFamily="49" charset="-128"/>
                          <a:ea typeface="BIZ UDゴシック" panose="020B0400000000000000" pitchFamily="49" charset="-128"/>
                        </a:rPr>
                        <a:t>2022</a:t>
                      </a:r>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smtClean="0">
                          <a:solidFill>
                            <a:schemeClr val="tx1"/>
                          </a:solidFill>
                          <a:effectLst/>
                          <a:latin typeface="BIZ UDゴシック" panose="020B0400000000000000" pitchFamily="49" charset="-128"/>
                          <a:ea typeface="BIZ UDゴシック" panose="020B0400000000000000" pitchFamily="49" charset="-128"/>
                        </a:rPr>
                        <a:t>2025</a:t>
                      </a:r>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年大阪・関西万博</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推進本部設置</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smtClean="0">
                          <a:solidFill>
                            <a:schemeClr val="tx1"/>
                          </a:solidFill>
                          <a:effectLst/>
                          <a:latin typeface="BIZ UDゴシック" panose="020B0400000000000000" pitchFamily="49" charset="-128"/>
                          <a:ea typeface="BIZ UDゴシック" panose="020B0400000000000000" pitchFamily="49" charset="-128"/>
                        </a:rPr>
                        <a:t>2022</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／機運醸成アクションプラン策定</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smtClean="0">
                          <a:solidFill>
                            <a:schemeClr val="tx1"/>
                          </a:solidFill>
                          <a:effectLst/>
                          <a:latin typeface="BIZ UDゴシック" panose="020B0400000000000000" pitchFamily="49" charset="-128"/>
                          <a:ea typeface="BIZ UDゴシック" panose="020B0400000000000000" pitchFamily="49" charset="-128"/>
                        </a:rPr>
                        <a:t>2022</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一社</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大阪パビリオン設立</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651265670"/>
                  </a:ext>
                </a:extLst>
              </a:tr>
              <a:tr h="460830">
                <a:tc vMerge="1">
                  <a:txBody>
                    <a:bodyPr/>
                    <a:lstStyle/>
                    <a:p>
                      <a:pPr algn="l" fontAlgn="t"/>
                      <a:endParaRPr lang="ja-JP" altLang="en-US" sz="1000" b="0" i="0" u="none" strike="noStrike">
                        <a:solidFill>
                          <a:srgbClr val="000000"/>
                        </a:solidFill>
                        <a:effectLst/>
                        <a:latin typeface="BIZ UDゴシック" panose="020B0400000000000000" pitchFamily="49" charset="-128"/>
                        <a:ea typeface="BIZ UDゴシック" panose="020B0400000000000000" pitchFamily="49" charset="-128"/>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国際金融都市</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endPar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endPar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endParaRPr lang="zh-TW" altLang="en-US" sz="1000" b="0" i="0" u="none" strike="noStrike" dirty="0">
                        <a:solidFill>
                          <a:schemeClr val="tx1"/>
                        </a:solidFill>
                        <a:effectLst/>
                        <a:latin typeface="BIZ UDゴシック" panose="020B0400000000000000" pitchFamily="49" charset="-128"/>
                        <a:ea typeface="BIZ UDゴシック" panose="020B0400000000000000" pitchFamily="49" charset="-128"/>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smtClean="0">
                          <a:solidFill>
                            <a:schemeClr val="tx1"/>
                          </a:solidFill>
                          <a:effectLst/>
                          <a:latin typeface="BIZ UDゴシック" panose="020B0400000000000000" pitchFamily="49" charset="-128"/>
                          <a:ea typeface="BIZ UDゴシック" panose="020B0400000000000000" pitchFamily="49" charset="-128"/>
                        </a:rPr>
                        <a:t>2020</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／国際金融都市</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OSAKA</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推進委員会設立</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marL="0" marR="0" lvl="0" indent="0" algn="l" defTabSz="914400" rtl="0" eaLnBrk="1" fontAlgn="t" latinLnBrk="0" hangingPunct="1">
                        <a:lnSpc>
                          <a:spcPct val="100000"/>
                        </a:lnSpc>
                        <a:spcBef>
                          <a:spcPts val="0"/>
                        </a:spcBef>
                        <a:spcAft>
                          <a:spcPts val="0"/>
                        </a:spcAft>
                        <a:buClrTx/>
                        <a:buSzTx/>
                        <a:buFontTx/>
                        <a:buNone/>
                        <a:tabLst/>
                        <a:defRPr/>
                      </a:pPr>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smtClean="0">
                          <a:solidFill>
                            <a:schemeClr val="tx1"/>
                          </a:solidFill>
                          <a:effectLst/>
                          <a:latin typeface="BIZ UDゴシック" panose="020B0400000000000000" pitchFamily="49" charset="-128"/>
                          <a:ea typeface="BIZ UDゴシック" panose="020B0400000000000000" pitchFamily="49" charset="-128"/>
                        </a:rPr>
                        <a:t>2021</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／国際金融都市</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OSAKA</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戦略策定</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375921355"/>
                  </a:ext>
                </a:extLst>
              </a:tr>
              <a:tr h="614440">
                <a:tc vMerge="1">
                  <a:txBody>
                    <a:bodyPr/>
                    <a:lstStyle/>
                    <a:p>
                      <a:pPr algn="l" fontAlgn="t"/>
                      <a:endParaRPr lang="ja-JP" altLang="en-US" sz="10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スーパーシティ</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endPar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endPar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endParaRPr lang="zh-TW" altLang="en-US" sz="1000" b="0" i="0" u="none" strike="noStrike" dirty="0">
                        <a:solidFill>
                          <a:schemeClr val="tx1"/>
                        </a:solidFill>
                        <a:effectLst/>
                        <a:latin typeface="BIZ UDゴシック" panose="020B0400000000000000" pitchFamily="49" charset="-128"/>
                        <a:ea typeface="BIZ UDゴシック" panose="020B0400000000000000" pitchFamily="49" charset="-128"/>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〇</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2021</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／スーパーシティ型国家戦略特区に応募</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2022</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／スーパーシティ型国家戦略特区指定</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304074433"/>
                  </a:ext>
                </a:extLst>
              </a:tr>
              <a:tr h="1228880">
                <a:tc gridSpan="2">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③④大阪観光局、イベント</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kumimoji="1" lang="ja-JP" altLang="en-US"/>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2009</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／水都大阪イベント開催</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2011</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／大阪マラソン開催</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2013</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／大阪観光局設置</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2013</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／大阪・光の饗宴、御堂筋イベント開催</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2014</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／御堂筋イルミネーションギネス認定</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2017</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／水都大阪コンソーシアム設立</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2017</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／大阪文化芸術フェス開催</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2017</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／大阪観光局が日本版</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DMO</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法人として登録</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2019</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／ラグビーワールドカップ</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2019</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大阪開催</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317297408"/>
                  </a:ext>
                </a:extLst>
              </a:tr>
            </a:tbl>
          </a:graphicData>
        </a:graphic>
      </p:graphicFrame>
      <p:sp>
        <p:nvSpPr>
          <p:cNvPr id="4" name="角丸四角形 32">
            <a:extLst>
              <a:ext uri="{FF2B5EF4-FFF2-40B4-BE49-F238E27FC236}">
                <a16:creationId xmlns:a16="http://schemas.microsoft.com/office/drawing/2014/main" id="{CD1087A8-9E2F-73EA-8606-684F0F65F13C}"/>
              </a:ext>
            </a:extLst>
          </p:cNvPr>
          <p:cNvSpPr/>
          <p:nvPr/>
        </p:nvSpPr>
        <p:spPr>
          <a:xfrm>
            <a:off x="143999" y="72000"/>
            <a:ext cx="4068000" cy="432000"/>
          </a:xfrm>
          <a:prstGeom prst="roundRect">
            <a:avLst/>
          </a:prstGeom>
          <a:solidFill>
            <a:srgbClr val="33CC33">
              <a:lumMod val="60000"/>
              <a:lumOff val="40000"/>
            </a:srgbClr>
          </a:solidFill>
          <a:ln w="19050" cap="flat" cmpd="sng" algn="ctr">
            <a:solidFill>
              <a:sysClr val="window" lastClr="FFFFFF"/>
            </a:solidFill>
            <a:prstDash val="solid"/>
            <a:miter lim="800000"/>
          </a:ln>
          <a:effectLst>
            <a:innerShdw blurRad="63500" dist="50800" dir="2700000">
              <a:prstClr val="black">
                <a:alpha val="50000"/>
              </a:prstClr>
            </a:innerShdw>
          </a:effectLst>
        </p:spPr>
        <p:txBody>
          <a:bodyPr lIns="108000" tIns="36000" rIns="36000" bIns="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18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【WHAT</a:t>
            </a:r>
            <a:r>
              <a:rPr kumimoji="0" lang="ja-JP" altLang="en-US" sz="18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１</a:t>
            </a:r>
            <a:r>
              <a:rPr kumimoji="0" lang="en-US" altLang="ja-JP" sz="18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0" lang="ja-JP" altLang="en-US" sz="18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成長戦略①  </a:t>
            </a:r>
            <a:r>
              <a:rPr kumimoji="0" lang="en-US" altLang="ja-JP" sz="18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0" lang="ja-JP" altLang="en-US" sz="18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年表一覧</a:t>
            </a:r>
            <a:r>
              <a:rPr kumimoji="0" lang="en-US" altLang="ja-JP" sz="18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endParaRPr kumimoji="0" lang="ja-JP" altLang="en-US" sz="18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8" name="スライド番号プレースホルダー 3"/>
          <p:cNvSpPr txBox="1">
            <a:spLocks/>
          </p:cNvSpPr>
          <p:nvPr/>
        </p:nvSpPr>
        <p:spPr>
          <a:xfrm>
            <a:off x="8640000" y="6588000"/>
            <a:ext cx="432000" cy="288000"/>
          </a:xfrm>
          <a:prstGeom prst="rect">
            <a:avLst/>
          </a:prstGeom>
        </p:spPr>
        <p:txBody>
          <a:bodyPr vert="horz" lIns="36000" tIns="36000" rIns="36000" bIns="36000" rtlCol="0" anchor="ctr"/>
          <a:lstStyle>
            <a:defPPr>
              <a:defRPr lang="ja-JP"/>
            </a:defPPr>
            <a:lvl1pPr marL="0" algn="r" defTabSz="914400" rtl="0" eaLnBrk="1" latinLnBrk="0" hangingPunct="1">
              <a:defRPr kumimoji="1" sz="14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138CA411-231B-42B9-AF63-97A64194AA60}" type="slidenum">
              <a:rPr lang="ja-JP" altLang="en-US" smtClean="0"/>
              <a:pPr/>
              <a:t>62</a:t>
            </a:fld>
            <a:endParaRPr lang="ja-JP" altLang="en-US" dirty="0"/>
          </a:p>
        </p:txBody>
      </p:sp>
    </p:spTree>
    <p:extLst>
      <p:ext uri="{BB962C8B-B14F-4D97-AF65-F5344CB8AC3E}">
        <p14:creationId xmlns:p14="http://schemas.microsoft.com/office/powerpoint/2010/main" val="211297425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線コネクタ 4"/>
          <p:cNvCxnSpPr/>
          <p:nvPr/>
        </p:nvCxnSpPr>
        <p:spPr>
          <a:xfrm>
            <a:off x="147332" y="581778"/>
            <a:ext cx="892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2" name="表 1"/>
          <p:cNvGraphicFramePr>
            <a:graphicFrameLocks noGrp="1"/>
          </p:cNvGraphicFramePr>
          <p:nvPr>
            <p:extLst>
              <p:ext uri="{D42A27DB-BD31-4B8C-83A1-F6EECF244321}">
                <p14:modId xmlns:p14="http://schemas.microsoft.com/office/powerpoint/2010/main" val="3818122149"/>
              </p:ext>
            </p:extLst>
          </p:nvPr>
        </p:nvGraphicFramePr>
        <p:xfrm>
          <a:off x="145768" y="664503"/>
          <a:ext cx="8929571" cy="5812496"/>
        </p:xfrm>
        <a:graphic>
          <a:graphicData uri="http://schemas.openxmlformats.org/drawingml/2006/table">
            <a:tbl>
              <a:tblPr/>
              <a:tblGrid>
                <a:gridCol w="524792">
                  <a:extLst>
                    <a:ext uri="{9D8B030D-6E8A-4147-A177-3AD203B41FA5}">
                      <a16:colId xmlns:a16="http://schemas.microsoft.com/office/drawing/2014/main" val="2132561643"/>
                    </a:ext>
                  </a:extLst>
                </a:gridCol>
                <a:gridCol w="714103">
                  <a:extLst>
                    <a:ext uri="{9D8B030D-6E8A-4147-A177-3AD203B41FA5}">
                      <a16:colId xmlns:a16="http://schemas.microsoft.com/office/drawing/2014/main" val="1427713258"/>
                    </a:ext>
                  </a:extLst>
                </a:gridCol>
                <a:gridCol w="1922669">
                  <a:extLst>
                    <a:ext uri="{9D8B030D-6E8A-4147-A177-3AD203B41FA5}">
                      <a16:colId xmlns:a16="http://schemas.microsoft.com/office/drawing/2014/main" val="4002745935"/>
                    </a:ext>
                  </a:extLst>
                </a:gridCol>
                <a:gridCol w="1922669">
                  <a:extLst>
                    <a:ext uri="{9D8B030D-6E8A-4147-A177-3AD203B41FA5}">
                      <a16:colId xmlns:a16="http://schemas.microsoft.com/office/drawing/2014/main" val="3357897559"/>
                    </a:ext>
                  </a:extLst>
                </a:gridCol>
                <a:gridCol w="1922669">
                  <a:extLst>
                    <a:ext uri="{9D8B030D-6E8A-4147-A177-3AD203B41FA5}">
                      <a16:colId xmlns:a16="http://schemas.microsoft.com/office/drawing/2014/main" val="860000469"/>
                    </a:ext>
                  </a:extLst>
                </a:gridCol>
                <a:gridCol w="1922669">
                  <a:extLst>
                    <a:ext uri="{9D8B030D-6E8A-4147-A177-3AD203B41FA5}">
                      <a16:colId xmlns:a16="http://schemas.microsoft.com/office/drawing/2014/main" val="3987598455"/>
                    </a:ext>
                  </a:extLst>
                </a:gridCol>
              </a:tblGrid>
              <a:tr h="222519">
                <a:tc gridSpan="2">
                  <a:txBody>
                    <a:bodyPr/>
                    <a:lstStyle/>
                    <a:p>
                      <a:pPr algn="ctr" fontAlgn="ctr"/>
                      <a:r>
                        <a:rPr lang="ja-JP" altLang="en-US" sz="1000" b="1" i="0" u="none" strike="noStrike" dirty="0">
                          <a:solidFill>
                            <a:srgbClr val="FFFFFF"/>
                          </a:solidFill>
                          <a:effectLst/>
                          <a:latin typeface="BIZ UDゴシック" panose="020B0400000000000000" pitchFamily="49" charset="-128"/>
                          <a:ea typeface="BIZ UDゴシック" panose="020B0400000000000000" pitchFamily="49" charset="-128"/>
                        </a:rPr>
                        <a:t>年度</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95959"/>
                    </a:solidFill>
                  </a:tcPr>
                </a:tc>
                <a:tc hMerge="1">
                  <a:txBody>
                    <a:bodyPr/>
                    <a:lstStyle/>
                    <a:p>
                      <a:endParaRPr kumimoji="1" lang="ja-JP" altLang="en-US"/>
                    </a:p>
                  </a:txBody>
                  <a:tcPr/>
                </a:tc>
                <a:tc>
                  <a:txBody>
                    <a:bodyPr/>
                    <a:lstStyle/>
                    <a:p>
                      <a:pPr algn="ctr" fontAlgn="ctr"/>
                      <a:r>
                        <a:rPr lang="en-US" altLang="ja-JP" sz="1000" b="1" i="0" u="none" strike="noStrike">
                          <a:solidFill>
                            <a:srgbClr val="FFFFFF"/>
                          </a:solidFill>
                          <a:effectLst/>
                          <a:latin typeface="BIZ UDゴシック" panose="020B0400000000000000" pitchFamily="49" charset="-128"/>
                          <a:ea typeface="BIZ UDゴシック" panose="020B0400000000000000" pitchFamily="49" charset="-128"/>
                        </a:rPr>
                        <a:t>2008</a:t>
                      </a:r>
                      <a:r>
                        <a:rPr lang="ja-JP" altLang="en-US" sz="1000" b="1" i="0" u="none" strike="noStrike">
                          <a:solidFill>
                            <a:srgbClr val="FFFFFF"/>
                          </a:solidFill>
                          <a:effectLst/>
                          <a:latin typeface="BIZ UDゴシック" panose="020B0400000000000000" pitchFamily="49" charset="-128"/>
                          <a:ea typeface="BIZ UDゴシック" panose="020B0400000000000000" pitchFamily="49" charset="-128"/>
                        </a:rPr>
                        <a:t>～</a:t>
                      </a:r>
                      <a:r>
                        <a:rPr lang="en-US" altLang="ja-JP" sz="1000" b="1" i="0" u="none" strike="noStrike">
                          <a:solidFill>
                            <a:srgbClr val="FFFFFF"/>
                          </a:solidFill>
                          <a:effectLst/>
                          <a:latin typeface="BIZ UDゴシック" panose="020B0400000000000000" pitchFamily="49" charset="-128"/>
                          <a:ea typeface="BIZ UDゴシック" panose="020B0400000000000000" pitchFamily="49" charset="-128"/>
                        </a:rPr>
                        <a:t>2011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95959"/>
                    </a:solidFill>
                  </a:tcPr>
                </a:tc>
                <a:tc>
                  <a:txBody>
                    <a:bodyPr/>
                    <a:lstStyle/>
                    <a:p>
                      <a:pPr algn="ctr" fontAlgn="ctr"/>
                      <a:r>
                        <a:rPr lang="en-US" altLang="ja-JP" sz="1000" b="1" i="0" u="none" strike="noStrike">
                          <a:solidFill>
                            <a:srgbClr val="FFFFFF"/>
                          </a:solidFill>
                          <a:effectLst/>
                          <a:latin typeface="BIZ UDゴシック" panose="020B0400000000000000" pitchFamily="49" charset="-128"/>
                          <a:ea typeface="BIZ UDゴシック" panose="020B0400000000000000" pitchFamily="49" charset="-128"/>
                        </a:rPr>
                        <a:t>2012</a:t>
                      </a:r>
                      <a:r>
                        <a:rPr lang="ja-JP" altLang="en-US" sz="1000" b="1" i="0" u="none" strike="noStrike">
                          <a:solidFill>
                            <a:srgbClr val="FFFFFF"/>
                          </a:solidFill>
                          <a:effectLst/>
                          <a:latin typeface="BIZ UDゴシック" panose="020B0400000000000000" pitchFamily="49" charset="-128"/>
                          <a:ea typeface="BIZ UDゴシック" panose="020B0400000000000000" pitchFamily="49" charset="-128"/>
                        </a:rPr>
                        <a:t>～</a:t>
                      </a:r>
                      <a:r>
                        <a:rPr lang="en-US" altLang="ja-JP" sz="1000" b="1" i="0" u="none" strike="noStrike">
                          <a:solidFill>
                            <a:srgbClr val="FFFFFF"/>
                          </a:solidFill>
                          <a:effectLst/>
                          <a:latin typeface="BIZ UDゴシック" panose="020B0400000000000000" pitchFamily="49" charset="-128"/>
                          <a:ea typeface="BIZ UDゴシック" panose="020B0400000000000000" pitchFamily="49" charset="-128"/>
                        </a:rPr>
                        <a:t>2014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95959"/>
                    </a:solidFill>
                  </a:tcPr>
                </a:tc>
                <a:tc>
                  <a:txBody>
                    <a:bodyPr/>
                    <a:lstStyle/>
                    <a:p>
                      <a:pPr algn="ctr" fontAlgn="ctr"/>
                      <a:r>
                        <a:rPr lang="en-US" altLang="ja-JP" sz="1000" b="1" i="0" u="none" strike="noStrike" dirty="0">
                          <a:solidFill>
                            <a:srgbClr val="FFFFFF"/>
                          </a:solidFill>
                          <a:effectLst/>
                          <a:latin typeface="BIZ UDゴシック" panose="020B0400000000000000" pitchFamily="49" charset="-128"/>
                          <a:ea typeface="BIZ UDゴシック" panose="020B0400000000000000" pitchFamily="49" charset="-128"/>
                        </a:rPr>
                        <a:t>2015</a:t>
                      </a:r>
                      <a:r>
                        <a:rPr lang="ja-JP" altLang="en-US" sz="1000" b="1" i="0" u="none" strike="noStrike" dirty="0">
                          <a:solidFill>
                            <a:srgbClr val="FFFFFF"/>
                          </a:solidFill>
                          <a:effectLst/>
                          <a:latin typeface="BIZ UDゴシック" panose="020B0400000000000000" pitchFamily="49" charset="-128"/>
                          <a:ea typeface="BIZ UDゴシック" panose="020B0400000000000000" pitchFamily="49" charset="-128"/>
                        </a:rPr>
                        <a:t>～</a:t>
                      </a:r>
                      <a:r>
                        <a:rPr lang="en-US" altLang="ja-JP" sz="1000" b="1" i="0" u="none" strike="noStrike" dirty="0">
                          <a:solidFill>
                            <a:srgbClr val="FFFFFF"/>
                          </a:solidFill>
                          <a:effectLst/>
                          <a:latin typeface="BIZ UDゴシック" panose="020B0400000000000000" pitchFamily="49" charset="-128"/>
                          <a:ea typeface="BIZ UDゴシック" panose="020B0400000000000000" pitchFamily="49" charset="-128"/>
                        </a:rPr>
                        <a:t>2018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95959"/>
                    </a:solidFill>
                  </a:tcPr>
                </a:tc>
                <a:tc>
                  <a:txBody>
                    <a:bodyPr/>
                    <a:lstStyle/>
                    <a:p>
                      <a:pPr algn="ctr" fontAlgn="ctr"/>
                      <a:r>
                        <a:rPr lang="en-US" altLang="ja-JP" sz="1000" b="1" i="0" u="none" strike="noStrike" dirty="0">
                          <a:solidFill>
                            <a:srgbClr val="FFFFFF"/>
                          </a:solidFill>
                          <a:effectLst/>
                          <a:latin typeface="BIZ UDゴシック" panose="020B0400000000000000" pitchFamily="49" charset="-128"/>
                          <a:ea typeface="BIZ UDゴシック" panose="020B0400000000000000" pitchFamily="49" charset="-128"/>
                        </a:rPr>
                        <a:t>2019</a:t>
                      </a:r>
                      <a:r>
                        <a:rPr lang="ja-JP" altLang="en-US" sz="1000" b="1" i="0" u="none" strike="noStrike" dirty="0">
                          <a:solidFill>
                            <a:srgbClr val="FFFFFF"/>
                          </a:solidFill>
                          <a:effectLst/>
                          <a:latin typeface="BIZ UDゴシック" panose="020B0400000000000000" pitchFamily="49" charset="-128"/>
                          <a:ea typeface="BIZ UDゴシック" panose="020B0400000000000000" pitchFamily="49" charset="-128"/>
                        </a:rPr>
                        <a:t>～</a:t>
                      </a:r>
                      <a:r>
                        <a:rPr lang="en-US" altLang="ja-JP" sz="1000" b="1" i="0" u="none" strike="noStrike" dirty="0">
                          <a:solidFill>
                            <a:srgbClr val="FFFFFF"/>
                          </a:solidFill>
                          <a:effectLst/>
                          <a:latin typeface="BIZ UDゴシック" panose="020B0400000000000000" pitchFamily="49" charset="-128"/>
                          <a:ea typeface="BIZ UDゴシック" panose="020B0400000000000000" pitchFamily="49" charset="-128"/>
                        </a:rPr>
                        <a:t>2022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95959"/>
                    </a:solidFill>
                  </a:tcPr>
                </a:tc>
                <a:extLst>
                  <a:ext uri="{0D108BD9-81ED-4DB2-BD59-A6C34878D82A}">
                    <a16:rowId xmlns:a16="http://schemas.microsoft.com/office/drawing/2014/main" val="1499708595"/>
                  </a:ext>
                </a:extLst>
              </a:tr>
              <a:tr h="2029679">
                <a:tc gridSpan="2">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⑤特区等</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hMerge="1">
                  <a:txBody>
                    <a:bodyPr/>
                    <a:lstStyle/>
                    <a:p>
                      <a:endParaRPr kumimoji="1" lang="ja-JP" altLang="en-US"/>
                    </a:p>
                  </a:txBody>
                  <a:tcPr/>
                </a:tc>
                <a:tc>
                  <a:txBody>
                    <a:bodyPr/>
                    <a:lstStyle/>
                    <a:p>
                      <a:pPr algn="l" fontAlgn="t"/>
                      <a:r>
                        <a:rPr lang="zh-CN"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〇</a:t>
                      </a:r>
                      <a:r>
                        <a:rPr lang="en-US" altLang="zh-CN" sz="1000" b="0" i="0" u="none" strike="noStrike" dirty="0">
                          <a:solidFill>
                            <a:schemeClr val="tx1"/>
                          </a:solidFill>
                          <a:effectLst/>
                          <a:latin typeface="BIZ UDゴシック" panose="020B0400000000000000" pitchFamily="49" charset="-128"/>
                          <a:ea typeface="BIZ UDゴシック" panose="020B0400000000000000" pitchFamily="49" charset="-128"/>
                        </a:rPr>
                        <a:t>2010</a:t>
                      </a:r>
                      <a:r>
                        <a:rPr lang="zh-CN"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／特区制度提案</a:t>
                      </a:r>
                      <a:br>
                        <a:rPr lang="zh-CN"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zh-CN"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zh-CN" sz="1000" b="0" i="0" u="none" strike="noStrike" dirty="0">
                          <a:solidFill>
                            <a:schemeClr val="tx1"/>
                          </a:solidFill>
                          <a:effectLst/>
                          <a:latin typeface="BIZ UDゴシック" panose="020B0400000000000000" pitchFamily="49" charset="-128"/>
                          <a:ea typeface="BIZ UDゴシック" panose="020B0400000000000000" pitchFamily="49" charset="-128"/>
                        </a:rPr>
                        <a:t>2011</a:t>
                      </a:r>
                      <a:r>
                        <a:rPr lang="zh-CN"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／国際戦略総合特区地域指定</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2012</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／地方税ゼロ特区税制創設</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2014</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／国家戦略特区地域指定</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2015</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／特区民泊</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2015</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／地域限定保育士試験</a:t>
                      </a:r>
                      <a:endParaRPr lang="en-US" altLang="zh-TW"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r>
                        <a:rPr lang="zh-TW"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zh-TW" sz="1000" b="0" i="0" u="none" strike="noStrike" dirty="0">
                          <a:solidFill>
                            <a:schemeClr val="tx1"/>
                          </a:solidFill>
                          <a:effectLst/>
                          <a:latin typeface="BIZ UDゴシック" panose="020B0400000000000000" pitchFamily="49" charset="-128"/>
                          <a:ea typeface="BIZ UDゴシック" panose="020B0400000000000000" pitchFamily="49" charset="-128"/>
                        </a:rPr>
                        <a:t>2016</a:t>
                      </a:r>
                      <a:r>
                        <a:rPr lang="zh-TW"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／成長特区税制創設</a:t>
                      </a:r>
                      <a:endParaRPr lang="en-US" altLang="zh-TW"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2016</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／外国人家事支援人材の受入</a:t>
                      </a: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2016</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／都市公園を活用した保育所整備</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2017</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／公設民営学校の設置</a:t>
                      </a: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2017</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／革新的な医薬品の開発迅速化</a:t>
                      </a: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2018</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zh-TW"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国家戦略特区域小規模保育事業</a:t>
                      </a:r>
                      <a:endPar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2019</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／病床規制の特例</a:t>
                      </a: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2019</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／建築物用地下水の採取の規制の特例</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2021</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／工場立地法及び地域経済牽引事業の促進による地域の成長発展の基盤強化に関する法律の特例</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56671029"/>
                  </a:ext>
                </a:extLst>
              </a:tr>
              <a:tr h="1780149">
                <a:tc rowSpan="2">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➅成長産業等の振興　</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ライフサイエンス</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(a)</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彩都</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(b)</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健都</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(c)</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うめきた</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(d)</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中之島</a:t>
                      </a:r>
                    </a:p>
                  </a:txBody>
                  <a:tcPr marL="0" marR="0" marT="0" marB="0">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〇</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2008</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／知事等の呼びかけで産学官でバイオ戦略推進会議設立</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2008</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／「彩都バイオイノベーションセンター」設置</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(a)</a:t>
                      </a:r>
                      <a:b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●2009</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／官民連携のバイオファンド創設</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2013</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PMDA</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関西支部設置</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(c)</a:t>
                      </a:r>
                      <a:b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●2013</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／国立循環器病研究センターの健都移転決定</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(b)</a:t>
                      </a:r>
                      <a:b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●2014</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／「彩都ライフサイエンスパーク」全区画の事業者決定</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(a)</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2015</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AMED</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西日本統括部設置</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(c)</a:t>
                      </a:r>
                      <a:b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●2016</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／健康・栄養研究所の健都移転決定</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(b)</a:t>
                      </a:r>
                      <a:b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smtClean="0">
                          <a:solidFill>
                            <a:schemeClr val="tx1"/>
                          </a:solidFill>
                          <a:effectLst/>
                          <a:latin typeface="BIZ UDゴシック" panose="020B0400000000000000" pitchFamily="49" charset="-128"/>
                          <a:ea typeface="BIZ UDゴシック" panose="020B0400000000000000" pitchFamily="49" charset="-128"/>
                        </a:rPr>
                        <a:t>2017</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／「中之島未来医療国際拠点」基本計画策定</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(d)</a:t>
                      </a:r>
                      <a:b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smtClean="0">
                          <a:solidFill>
                            <a:schemeClr val="tx1"/>
                          </a:solidFill>
                          <a:effectLst/>
                          <a:latin typeface="BIZ UDゴシック" panose="020B0400000000000000" pitchFamily="49" charset="-128"/>
                          <a:ea typeface="BIZ UDゴシック" panose="020B0400000000000000" pitchFamily="49" charset="-128"/>
                        </a:rPr>
                        <a:t>2018</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／うめきた</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期区域の開発事業者決定</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(c)</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2019</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／国立循環器病研究センターオープン</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(b)</a:t>
                      </a: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2021</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／京都大学</a:t>
                      </a:r>
                      <a:r>
                        <a:rPr lang="en-US" altLang="ja-JP" sz="1000" b="0" i="0" u="none" strike="noStrike" dirty="0" err="1">
                          <a:solidFill>
                            <a:schemeClr val="tx1"/>
                          </a:solidFill>
                          <a:effectLst/>
                          <a:latin typeface="BIZ UDゴシック" panose="020B0400000000000000" pitchFamily="49" charset="-128"/>
                          <a:ea typeface="BIZ UDゴシック" panose="020B0400000000000000" pitchFamily="49" charset="-128"/>
                        </a:rPr>
                        <a:t>iPS</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細胞研究財団の中之島進出決定</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(d)</a:t>
                      </a: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2021</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／未来医療国際拠点建設工事着手</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(d)</a:t>
                      </a: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2022</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／健康・栄養研究所開設</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(b)</a:t>
                      </a:r>
                      <a:endPar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838526980"/>
                  </a:ext>
                </a:extLst>
              </a:tr>
              <a:tr h="1780149">
                <a:tc vMerge="1">
                  <a:txBody>
                    <a:bodyPr/>
                    <a:lstStyle/>
                    <a:p>
                      <a:endParaRPr kumimoji="1" lang="ja-JP" altLang="en-US"/>
                    </a:p>
                  </a:txBody>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バッテリー関連産業</a:t>
                      </a:r>
                    </a:p>
                  </a:txBody>
                  <a:tcPr marL="0" marR="0" marT="0" marB="0">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2011</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／大阪スマートエネルギーパートナーズ</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(SEP)</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設置</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〇</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2012</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／バッテリー戦略研究センター設立</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2013</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／夢洲メガソーラー本格稼働</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2013</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／大型蓄電池システム実証事業</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2014</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／水素ステーション整備計画策定</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2015</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H2Osaka</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ビジョン」策定</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2016</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／大型蓄電池システム試験・評価施設</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NLAB</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運用開始</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2016</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／水素ステーション整備計画改訂</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2018</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／おおさかスマエネインダストリーネットワーク</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(SIN)</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設置</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2022</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H2Osaka</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ビジョン</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2022</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」策定</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endPar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528820371"/>
                  </a:ext>
                </a:extLst>
              </a:tr>
            </a:tbl>
          </a:graphicData>
        </a:graphic>
      </p:graphicFrame>
      <p:sp>
        <p:nvSpPr>
          <p:cNvPr id="13" name="テキスト ボックス 12"/>
          <p:cNvSpPr txBox="1"/>
          <p:nvPr/>
        </p:nvSpPr>
        <p:spPr>
          <a:xfrm>
            <a:off x="6476085" y="309585"/>
            <a:ext cx="2608406"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凡例：〇着手　◎進行中　●実施済み</a:t>
            </a:r>
            <a:endParaRPr kumimoji="1" lang="en-US" altLang="ja-JP"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3" name="角丸四角形 32">
            <a:extLst>
              <a:ext uri="{FF2B5EF4-FFF2-40B4-BE49-F238E27FC236}">
                <a16:creationId xmlns:a16="http://schemas.microsoft.com/office/drawing/2014/main" id="{A8EBD639-78A7-BE7E-C5A6-AD13158B9C3C}"/>
              </a:ext>
            </a:extLst>
          </p:cNvPr>
          <p:cNvSpPr/>
          <p:nvPr/>
        </p:nvSpPr>
        <p:spPr>
          <a:xfrm>
            <a:off x="143999" y="72000"/>
            <a:ext cx="4068000" cy="432000"/>
          </a:xfrm>
          <a:prstGeom prst="roundRect">
            <a:avLst/>
          </a:prstGeom>
          <a:solidFill>
            <a:srgbClr val="33CC33">
              <a:lumMod val="60000"/>
              <a:lumOff val="40000"/>
            </a:srgbClr>
          </a:solidFill>
          <a:ln w="19050" cap="flat" cmpd="sng" algn="ctr">
            <a:solidFill>
              <a:sysClr val="window" lastClr="FFFFFF"/>
            </a:solidFill>
            <a:prstDash val="solid"/>
            <a:miter lim="800000"/>
          </a:ln>
          <a:effectLst>
            <a:innerShdw blurRad="63500" dist="50800" dir="2700000">
              <a:prstClr val="black">
                <a:alpha val="50000"/>
              </a:prstClr>
            </a:innerShdw>
          </a:effectLst>
        </p:spPr>
        <p:txBody>
          <a:bodyPr lIns="108000" tIns="36000" rIns="36000" bIns="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18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【WHAT</a:t>
            </a:r>
            <a:r>
              <a:rPr kumimoji="0" lang="ja-JP" altLang="en-US" sz="18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１</a:t>
            </a:r>
            <a:r>
              <a:rPr kumimoji="0" lang="en-US" altLang="ja-JP" sz="18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0" lang="ja-JP" altLang="en-US" sz="18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成長戦略②  </a:t>
            </a:r>
            <a:r>
              <a:rPr kumimoji="0" lang="en-US" altLang="ja-JP" sz="18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0" lang="ja-JP" altLang="en-US" sz="18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年表一覧</a:t>
            </a:r>
            <a:r>
              <a:rPr kumimoji="0" lang="en-US" altLang="ja-JP" sz="18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endParaRPr kumimoji="0" lang="ja-JP" altLang="en-US" sz="18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7" name="スライド番号プレースホルダー 3"/>
          <p:cNvSpPr txBox="1">
            <a:spLocks/>
          </p:cNvSpPr>
          <p:nvPr/>
        </p:nvSpPr>
        <p:spPr>
          <a:xfrm>
            <a:off x="8640000" y="6552000"/>
            <a:ext cx="432000" cy="288000"/>
          </a:xfrm>
          <a:prstGeom prst="rect">
            <a:avLst/>
          </a:prstGeom>
        </p:spPr>
        <p:txBody>
          <a:bodyPr vert="horz" lIns="36000" tIns="36000" rIns="36000" bIns="36000" rtlCol="0" anchor="ctr"/>
          <a:lstStyle>
            <a:defPPr>
              <a:defRPr lang="ja-JP"/>
            </a:defPPr>
            <a:lvl1pPr marL="0" algn="r" defTabSz="914400" rtl="0" eaLnBrk="1" latinLnBrk="0" hangingPunct="1">
              <a:defRPr kumimoji="1" sz="14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138CA411-231B-42B9-AF63-97A64194AA60}" type="slidenum">
              <a:rPr lang="ja-JP" altLang="en-US" smtClean="0"/>
              <a:pPr/>
              <a:t>63</a:t>
            </a:fld>
            <a:endParaRPr lang="ja-JP" altLang="en-US" dirty="0"/>
          </a:p>
        </p:txBody>
      </p:sp>
    </p:spTree>
    <p:extLst>
      <p:ext uri="{BB962C8B-B14F-4D97-AF65-F5344CB8AC3E}">
        <p14:creationId xmlns:p14="http://schemas.microsoft.com/office/powerpoint/2010/main" val="311665103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線コネクタ 4"/>
          <p:cNvCxnSpPr/>
          <p:nvPr/>
        </p:nvCxnSpPr>
        <p:spPr>
          <a:xfrm>
            <a:off x="147332" y="534153"/>
            <a:ext cx="892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2" name="表 1"/>
          <p:cNvGraphicFramePr>
            <a:graphicFrameLocks noGrp="1"/>
          </p:cNvGraphicFramePr>
          <p:nvPr>
            <p:extLst>
              <p:ext uri="{D42A27DB-BD31-4B8C-83A1-F6EECF244321}">
                <p14:modId xmlns:p14="http://schemas.microsoft.com/office/powerpoint/2010/main" val="955036851"/>
              </p:ext>
            </p:extLst>
          </p:nvPr>
        </p:nvGraphicFramePr>
        <p:xfrm>
          <a:off x="145768" y="568955"/>
          <a:ext cx="8929569" cy="6289090"/>
        </p:xfrm>
        <a:graphic>
          <a:graphicData uri="http://schemas.openxmlformats.org/drawingml/2006/table">
            <a:tbl>
              <a:tblPr/>
              <a:tblGrid>
                <a:gridCol w="524792">
                  <a:extLst>
                    <a:ext uri="{9D8B030D-6E8A-4147-A177-3AD203B41FA5}">
                      <a16:colId xmlns:a16="http://schemas.microsoft.com/office/drawing/2014/main" val="2132561643"/>
                    </a:ext>
                  </a:extLst>
                </a:gridCol>
                <a:gridCol w="714103">
                  <a:extLst>
                    <a:ext uri="{9D8B030D-6E8A-4147-A177-3AD203B41FA5}">
                      <a16:colId xmlns:a16="http://schemas.microsoft.com/office/drawing/2014/main" val="1427713258"/>
                    </a:ext>
                  </a:extLst>
                </a:gridCol>
                <a:gridCol w="1466669">
                  <a:extLst>
                    <a:ext uri="{9D8B030D-6E8A-4147-A177-3AD203B41FA5}">
                      <a16:colId xmlns:a16="http://schemas.microsoft.com/office/drawing/2014/main" val="4002745935"/>
                    </a:ext>
                  </a:extLst>
                </a:gridCol>
                <a:gridCol w="1466669">
                  <a:extLst>
                    <a:ext uri="{9D8B030D-6E8A-4147-A177-3AD203B41FA5}">
                      <a16:colId xmlns:a16="http://schemas.microsoft.com/office/drawing/2014/main" val="3357897559"/>
                    </a:ext>
                  </a:extLst>
                </a:gridCol>
                <a:gridCol w="2378668">
                  <a:extLst>
                    <a:ext uri="{9D8B030D-6E8A-4147-A177-3AD203B41FA5}">
                      <a16:colId xmlns:a16="http://schemas.microsoft.com/office/drawing/2014/main" val="860000469"/>
                    </a:ext>
                  </a:extLst>
                </a:gridCol>
                <a:gridCol w="2378668">
                  <a:extLst>
                    <a:ext uri="{9D8B030D-6E8A-4147-A177-3AD203B41FA5}">
                      <a16:colId xmlns:a16="http://schemas.microsoft.com/office/drawing/2014/main" val="3987598455"/>
                    </a:ext>
                  </a:extLst>
                </a:gridCol>
              </a:tblGrid>
              <a:tr h="160795">
                <a:tc gridSpan="2">
                  <a:txBody>
                    <a:bodyPr/>
                    <a:lstStyle/>
                    <a:p>
                      <a:pPr algn="ctr" fontAlgn="ctr"/>
                      <a:r>
                        <a:rPr lang="ja-JP" altLang="en-US" sz="1000" b="1" i="0" u="none" strike="noStrike" dirty="0">
                          <a:solidFill>
                            <a:srgbClr val="FFFFFF"/>
                          </a:solidFill>
                          <a:effectLst/>
                          <a:latin typeface="BIZ UDゴシック" panose="020B0400000000000000" pitchFamily="49" charset="-128"/>
                          <a:ea typeface="BIZ UDゴシック" panose="020B0400000000000000" pitchFamily="49" charset="-128"/>
                        </a:rPr>
                        <a:t>年度</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95959"/>
                    </a:solidFill>
                  </a:tcPr>
                </a:tc>
                <a:tc hMerge="1">
                  <a:txBody>
                    <a:bodyPr/>
                    <a:lstStyle/>
                    <a:p>
                      <a:endParaRPr kumimoji="1" lang="ja-JP" altLang="en-US"/>
                    </a:p>
                  </a:txBody>
                  <a:tcPr/>
                </a:tc>
                <a:tc>
                  <a:txBody>
                    <a:bodyPr/>
                    <a:lstStyle/>
                    <a:p>
                      <a:pPr algn="ctr" fontAlgn="ctr"/>
                      <a:r>
                        <a:rPr lang="en-US" altLang="ja-JP" sz="1000" b="1" i="0" u="none" strike="noStrike">
                          <a:solidFill>
                            <a:srgbClr val="FFFFFF"/>
                          </a:solidFill>
                          <a:effectLst/>
                          <a:latin typeface="BIZ UDゴシック" panose="020B0400000000000000" pitchFamily="49" charset="-128"/>
                          <a:ea typeface="BIZ UDゴシック" panose="020B0400000000000000" pitchFamily="49" charset="-128"/>
                        </a:rPr>
                        <a:t>2008</a:t>
                      </a:r>
                      <a:r>
                        <a:rPr lang="ja-JP" altLang="en-US" sz="1000" b="1" i="0" u="none" strike="noStrike">
                          <a:solidFill>
                            <a:srgbClr val="FFFFFF"/>
                          </a:solidFill>
                          <a:effectLst/>
                          <a:latin typeface="BIZ UDゴシック" panose="020B0400000000000000" pitchFamily="49" charset="-128"/>
                          <a:ea typeface="BIZ UDゴシック" panose="020B0400000000000000" pitchFamily="49" charset="-128"/>
                        </a:rPr>
                        <a:t>～</a:t>
                      </a:r>
                      <a:r>
                        <a:rPr lang="en-US" altLang="ja-JP" sz="1000" b="1" i="0" u="none" strike="noStrike">
                          <a:solidFill>
                            <a:srgbClr val="FFFFFF"/>
                          </a:solidFill>
                          <a:effectLst/>
                          <a:latin typeface="BIZ UDゴシック" panose="020B0400000000000000" pitchFamily="49" charset="-128"/>
                          <a:ea typeface="BIZ UDゴシック" panose="020B0400000000000000" pitchFamily="49" charset="-128"/>
                        </a:rPr>
                        <a:t>2011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95959"/>
                    </a:solidFill>
                  </a:tcPr>
                </a:tc>
                <a:tc>
                  <a:txBody>
                    <a:bodyPr/>
                    <a:lstStyle/>
                    <a:p>
                      <a:pPr algn="ctr" fontAlgn="ctr"/>
                      <a:r>
                        <a:rPr lang="en-US" altLang="ja-JP" sz="1000" b="1" i="0" u="none" strike="noStrike">
                          <a:solidFill>
                            <a:srgbClr val="FFFFFF"/>
                          </a:solidFill>
                          <a:effectLst/>
                          <a:latin typeface="BIZ UDゴシック" panose="020B0400000000000000" pitchFamily="49" charset="-128"/>
                          <a:ea typeface="BIZ UDゴシック" panose="020B0400000000000000" pitchFamily="49" charset="-128"/>
                        </a:rPr>
                        <a:t>2012</a:t>
                      </a:r>
                      <a:r>
                        <a:rPr lang="ja-JP" altLang="en-US" sz="1000" b="1" i="0" u="none" strike="noStrike">
                          <a:solidFill>
                            <a:srgbClr val="FFFFFF"/>
                          </a:solidFill>
                          <a:effectLst/>
                          <a:latin typeface="BIZ UDゴシック" panose="020B0400000000000000" pitchFamily="49" charset="-128"/>
                          <a:ea typeface="BIZ UDゴシック" panose="020B0400000000000000" pitchFamily="49" charset="-128"/>
                        </a:rPr>
                        <a:t>～</a:t>
                      </a:r>
                      <a:r>
                        <a:rPr lang="en-US" altLang="ja-JP" sz="1000" b="1" i="0" u="none" strike="noStrike">
                          <a:solidFill>
                            <a:srgbClr val="FFFFFF"/>
                          </a:solidFill>
                          <a:effectLst/>
                          <a:latin typeface="BIZ UDゴシック" panose="020B0400000000000000" pitchFamily="49" charset="-128"/>
                          <a:ea typeface="BIZ UDゴシック" panose="020B0400000000000000" pitchFamily="49" charset="-128"/>
                        </a:rPr>
                        <a:t>2014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95959"/>
                    </a:solidFill>
                  </a:tcPr>
                </a:tc>
                <a:tc>
                  <a:txBody>
                    <a:bodyPr/>
                    <a:lstStyle/>
                    <a:p>
                      <a:pPr algn="ctr" fontAlgn="ctr"/>
                      <a:r>
                        <a:rPr lang="en-US" altLang="ja-JP" sz="1000" b="1" i="0" u="none" strike="noStrike" dirty="0">
                          <a:solidFill>
                            <a:srgbClr val="FFFFFF"/>
                          </a:solidFill>
                          <a:effectLst/>
                          <a:latin typeface="BIZ UDゴシック" panose="020B0400000000000000" pitchFamily="49" charset="-128"/>
                          <a:ea typeface="BIZ UDゴシック" panose="020B0400000000000000" pitchFamily="49" charset="-128"/>
                        </a:rPr>
                        <a:t>2015</a:t>
                      </a:r>
                      <a:r>
                        <a:rPr lang="ja-JP" altLang="en-US" sz="1000" b="1" i="0" u="none" strike="noStrike" dirty="0">
                          <a:solidFill>
                            <a:srgbClr val="FFFFFF"/>
                          </a:solidFill>
                          <a:effectLst/>
                          <a:latin typeface="BIZ UDゴシック" panose="020B0400000000000000" pitchFamily="49" charset="-128"/>
                          <a:ea typeface="BIZ UDゴシック" panose="020B0400000000000000" pitchFamily="49" charset="-128"/>
                        </a:rPr>
                        <a:t>～</a:t>
                      </a:r>
                      <a:r>
                        <a:rPr lang="en-US" altLang="ja-JP" sz="1000" b="1" i="0" u="none" strike="noStrike" dirty="0">
                          <a:solidFill>
                            <a:srgbClr val="FFFFFF"/>
                          </a:solidFill>
                          <a:effectLst/>
                          <a:latin typeface="BIZ UDゴシック" panose="020B0400000000000000" pitchFamily="49" charset="-128"/>
                          <a:ea typeface="BIZ UDゴシック" panose="020B0400000000000000" pitchFamily="49" charset="-128"/>
                        </a:rPr>
                        <a:t>2018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95959"/>
                    </a:solidFill>
                  </a:tcPr>
                </a:tc>
                <a:tc>
                  <a:txBody>
                    <a:bodyPr/>
                    <a:lstStyle/>
                    <a:p>
                      <a:pPr algn="ctr" fontAlgn="ctr"/>
                      <a:r>
                        <a:rPr lang="en-US" altLang="ja-JP" sz="1000" b="1" i="0" u="none" strike="noStrike" dirty="0">
                          <a:solidFill>
                            <a:srgbClr val="FFFFFF"/>
                          </a:solidFill>
                          <a:effectLst/>
                          <a:latin typeface="BIZ UDゴシック" panose="020B0400000000000000" pitchFamily="49" charset="-128"/>
                          <a:ea typeface="BIZ UDゴシック" panose="020B0400000000000000" pitchFamily="49" charset="-128"/>
                        </a:rPr>
                        <a:t>2019</a:t>
                      </a:r>
                      <a:r>
                        <a:rPr lang="ja-JP" altLang="en-US" sz="1000" b="1" i="0" u="none" strike="noStrike" dirty="0">
                          <a:solidFill>
                            <a:srgbClr val="FFFFFF"/>
                          </a:solidFill>
                          <a:effectLst/>
                          <a:latin typeface="BIZ UDゴシック" panose="020B0400000000000000" pitchFamily="49" charset="-128"/>
                          <a:ea typeface="BIZ UDゴシック" panose="020B0400000000000000" pitchFamily="49" charset="-128"/>
                        </a:rPr>
                        <a:t>～</a:t>
                      </a:r>
                      <a:r>
                        <a:rPr lang="en-US" altLang="ja-JP" sz="1000" b="1" i="0" u="none" strike="noStrike" dirty="0">
                          <a:solidFill>
                            <a:srgbClr val="FFFFFF"/>
                          </a:solidFill>
                          <a:effectLst/>
                          <a:latin typeface="BIZ UDゴシック" panose="020B0400000000000000" pitchFamily="49" charset="-128"/>
                          <a:ea typeface="BIZ UDゴシック" panose="020B0400000000000000" pitchFamily="49" charset="-128"/>
                        </a:rPr>
                        <a:t>2022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95959"/>
                    </a:solidFill>
                  </a:tcPr>
                </a:tc>
                <a:extLst>
                  <a:ext uri="{0D108BD9-81ED-4DB2-BD59-A6C34878D82A}">
                    <a16:rowId xmlns:a16="http://schemas.microsoft.com/office/drawing/2014/main" val="1499708595"/>
                  </a:ext>
                </a:extLst>
              </a:tr>
              <a:tr h="1286362">
                <a:tc rowSpan="3">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➅成長産業等の振興　</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空飛ぶクルマ</a:t>
                      </a:r>
                    </a:p>
                  </a:txBody>
                  <a:tcPr marL="0" marR="0" marT="0" marB="0">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endPar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endPar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endPar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2020</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／空の移動革命社会実装大阪ラウンドテーブル設立</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2021</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／空飛ぶクルマの実現に向けた実証実験補助制度設置</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2021</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／大阪版ロードマップ／アクションプラン策定</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2022</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／空飛ぶクルマの実現に向けた実証実験補助制度拡大</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838526980"/>
                  </a:ext>
                </a:extLst>
              </a:tr>
              <a:tr h="1286362">
                <a:tc vMerge="1">
                  <a:txBody>
                    <a:bodyPr/>
                    <a:lstStyle/>
                    <a:p>
                      <a:endParaRPr kumimoji="1" lang="ja-JP" altLang="en-US"/>
                    </a:p>
                  </a:txBody>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カーボンニュートラル</a:t>
                      </a:r>
                    </a:p>
                  </a:txBody>
                  <a:tcPr marL="0" marR="0" marT="0" marB="0">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2011</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／温暖化対策おおさかアクションプラン策定</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2013</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／おおさかエネルギー地産地消推進プラン策定</a:t>
                      </a: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2014</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zh-CN"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地球温暖化対策実行計画策定</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endPar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2020</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／地球温暖化対策実行計画策定</a:t>
                      </a: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2020</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／おおさかスマートエネルギープラン策定</a:t>
                      </a: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2020</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／大阪ブルー・オーシャン・ビジョン実行計画策定</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2021</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／気候変動対策推進条例等を改正</a:t>
                      </a: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2022</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／おおさかカーボンニュートラル推進本部を設置</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528820371"/>
                  </a:ext>
                </a:extLst>
              </a:tr>
              <a:tr h="964771">
                <a:tc vMerge="1">
                  <a:txBody>
                    <a:bodyPr/>
                    <a:lstStyle/>
                    <a:p>
                      <a:pPr algn="l" fontAlgn="t"/>
                      <a:endParaRPr lang="ja-JP" altLang="en-US" sz="10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スタートアップ</a:t>
                      </a:r>
                    </a:p>
                  </a:txBody>
                  <a:tcPr marL="0" marR="0" marT="0" marB="0">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t"/>
                      <a:endPar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2013</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／スタートアップ支援を展開</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endPar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2019</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／大阪スタートアップ・エコシステムコンソーシアム設立</a:t>
                      </a: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2020</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／京阪神地域がグローバル拠点都市に選定</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2022</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／スタートアップ資金調達促進事業開始</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20827217"/>
                  </a:ext>
                </a:extLst>
              </a:tr>
              <a:tr h="964771">
                <a:tc gridSpan="2">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⑦多様な人材の活躍</a:t>
                      </a:r>
                    </a:p>
                  </a:txBody>
                  <a:tcPr marL="0" marR="0" marT="0" marB="0">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hMerge="1">
                  <a:txBody>
                    <a:bodyPr/>
                    <a:lstStyle/>
                    <a:p>
                      <a:endParaRPr kumimoji="1" lang="ja-JP" altLang="en-US"/>
                    </a:p>
                  </a:txBody>
                  <a:tcPr/>
                </a:tc>
                <a:tc>
                  <a:txBody>
                    <a:bodyPr/>
                    <a:lstStyle/>
                    <a:p>
                      <a:pPr algn="l" fontAlgn="t"/>
                      <a:endPar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fontAlgn="t"/>
                      <a:endPar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endPar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smtClean="0">
                          <a:solidFill>
                            <a:schemeClr val="tx1"/>
                          </a:solidFill>
                          <a:effectLst/>
                          <a:latin typeface="BIZ UDゴシック" panose="020B0400000000000000" pitchFamily="49" charset="-128"/>
                          <a:ea typeface="BIZ UDゴシック" panose="020B0400000000000000" pitchFamily="49" charset="-128"/>
                        </a:rPr>
                        <a:t>2019</a:t>
                      </a:r>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／外国人材受入れ・環境整備</a:t>
                      </a:r>
                      <a:r>
                        <a:rPr lang="en-US" altLang="ja-JP" sz="1000" b="0" i="0" u="none" strike="noStrike" dirty="0" smtClean="0">
                          <a:solidFill>
                            <a:schemeClr val="tx1"/>
                          </a:solidFill>
                          <a:effectLst/>
                          <a:latin typeface="BIZ UDゴシック" panose="020B0400000000000000" pitchFamily="49" charset="-128"/>
                          <a:ea typeface="BIZ UDゴシック" panose="020B0400000000000000" pitchFamily="49" charset="-128"/>
                        </a:rPr>
                        <a:t>PT</a:t>
                      </a:r>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設置、外国人材の受入れ・共生社会づくりに向けた取組の方向性を策定</a:t>
                      </a:r>
                    </a:p>
                    <a:p>
                      <a:pPr algn="l" fontAlgn="t"/>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smtClean="0">
                          <a:solidFill>
                            <a:schemeClr val="tx1"/>
                          </a:solidFill>
                          <a:effectLst/>
                          <a:latin typeface="BIZ UDゴシック" panose="020B0400000000000000" pitchFamily="49" charset="-128"/>
                          <a:ea typeface="BIZ UDゴシック" panose="020B0400000000000000" pitchFamily="49" charset="-128"/>
                        </a:rPr>
                        <a:t>2022</a:t>
                      </a:r>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／外国人材マッチングプラットフォームを開設</a:t>
                      </a:r>
                    </a:p>
                    <a:p>
                      <a:pPr algn="l" fontAlgn="t"/>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smtClean="0">
                          <a:solidFill>
                            <a:schemeClr val="tx1"/>
                          </a:solidFill>
                          <a:effectLst/>
                          <a:latin typeface="BIZ UDゴシック" panose="020B0400000000000000" pitchFamily="49" charset="-128"/>
                          <a:ea typeface="BIZ UDゴシック" panose="020B0400000000000000" pitchFamily="49" charset="-128"/>
                        </a:rPr>
                        <a:t>2022</a:t>
                      </a:r>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smtClean="0">
                          <a:solidFill>
                            <a:schemeClr val="tx1"/>
                          </a:solidFill>
                          <a:effectLst/>
                          <a:latin typeface="BIZ UDゴシック" panose="020B0400000000000000" pitchFamily="49" charset="-128"/>
                          <a:ea typeface="BIZ UDゴシック" panose="020B0400000000000000" pitchFamily="49" charset="-128"/>
                        </a:rPr>
                        <a:t>OSAKA</a:t>
                      </a:r>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外国人材受入促進・共生推進協議会を設置</a:t>
                      </a:r>
                      <a:endPar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645916564"/>
                  </a:ext>
                </a:extLst>
              </a:tr>
              <a:tr h="1286362">
                <a:tc gridSpan="2">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⑧まちづくりの推進</a:t>
                      </a:r>
                    </a:p>
                  </a:txBody>
                  <a:tcPr marL="0" marR="0" marT="0" marB="0">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hMerge="1">
                  <a:txBody>
                    <a:bodyPr/>
                    <a:lstStyle/>
                    <a:p>
                      <a:pPr algn="l" fontAlgn="t"/>
                      <a:endParaRPr lang="ja-JP" altLang="en-US" sz="10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0" marR="0" marT="0" marB="0">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endPar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2012</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／グランドデザイン・大阪策定</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2014</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／うめきた２期区域まちづくり方針策定</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2016</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／グランドデザイン・大阪都市圏策定</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2017</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／うめきた２期みどりとイノベーションの融合拠点形成推進協議会設立</a:t>
                      </a: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2017</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／夢洲まちづくり構想策定</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2019</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／夢洲まちづくり基本方針策定</a:t>
                      </a: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2020</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／大阪城東部地区まちづくり方向性策定</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2021</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／大阪都市計画局共同設置</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2022</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一社</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うめきた未来イノベーション機構設立</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2022</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／新大阪駅周辺地域まちづくり方針</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2022</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策定</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2022</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／大阪のまちづくりグランドデザイン策定</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463934675"/>
                  </a:ext>
                </a:extLst>
              </a:tr>
            </a:tbl>
          </a:graphicData>
        </a:graphic>
      </p:graphicFrame>
      <p:sp>
        <p:nvSpPr>
          <p:cNvPr id="13" name="テキスト ボックス 12"/>
          <p:cNvSpPr txBox="1"/>
          <p:nvPr/>
        </p:nvSpPr>
        <p:spPr>
          <a:xfrm>
            <a:off x="6476085" y="309585"/>
            <a:ext cx="2608406"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凡例：〇着手　◎進行中　●実施済み</a:t>
            </a:r>
            <a:endParaRPr kumimoji="1" lang="en-US" altLang="ja-JP"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3" name="角丸四角形 32">
            <a:extLst>
              <a:ext uri="{FF2B5EF4-FFF2-40B4-BE49-F238E27FC236}">
                <a16:creationId xmlns:a16="http://schemas.microsoft.com/office/drawing/2014/main" id="{C62C8FB9-9D26-1117-760F-B7FFBED1C25A}"/>
              </a:ext>
            </a:extLst>
          </p:cNvPr>
          <p:cNvSpPr/>
          <p:nvPr/>
        </p:nvSpPr>
        <p:spPr>
          <a:xfrm>
            <a:off x="143999" y="72000"/>
            <a:ext cx="4068000" cy="432000"/>
          </a:xfrm>
          <a:prstGeom prst="roundRect">
            <a:avLst/>
          </a:prstGeom>
          <a:solidFill>
            <a:srgbClr val="33CC33">
              <a:lumMod val="60000"/>
              <a:lumOff val="40000"/>
            </a:srgbClr>
          </a:solidFill>
          <a:ln w="19050" cap="flat" cmpd="sng" algn="ctr">
            <a:solidFill>
              <a:sysClr val="window" lastClr="FFFFFF"/>
            </a:solidFill>
            <a:prstDash val="solid"/>
            <a:miter lim="800000"/>
          </a:ln>
          <a:effectLst>
            <a:innerShdw blurRad="63500" dist="50800" dir="2700000">
              <a:prstClr val="black">
                <a:alpha val="50000"/>
              </a:prstClr>
            </a:innerShdw>
          </a:effectLst>
        </p:spPr>
        <p:txBody>
          <a:bodyPr lIns="108000" tIns="36000" rIns="36000" bIns="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18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【WHAT</a:t>
            </a:r>
            <a:r>
              <a:rPr kumimoji="0" lang="ja-JP" altLang="en-US" sz="18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１</a:t>
            </a:r>
            <a:r>
              <a:rPr kumimoji="0" lang="en-US" altLang="ja-JP" sz="18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0" lang="ja-JP" altLang="en-US" sz="18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成長戦略③  </a:t>
            </a:r>
            <a:r>
              <a:rPr kumimoji="0" lang="en-US" altLang="ja-JP" sz="18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0" lang="ja-JP" altLang="en-US" sz="18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年表一覧</a:t>
            </a:r>
            <a:r>
              <a:rPr kumimoji="0" lang="en-US" altLang="ja-JP" sz="18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endParaRPr kumimoji="0" lang="ja-JP" altLang="en-US" sz="18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7" name="スライド番号プレースホルダー 3"/>
          <p:cNvSpPr txBox="1">
            <a:spLocks/>
          </p:cNvSpPr>
          <p:nvPr/>
        </p:nvSpPr>
        <p:spPr>
          <a:xfrm>
            <a:off x="8640000" y="6619732"/>
            <a:ext cx="432000" cy="288000"/>
          </a:xfrm>
          <a:prstGeom prst="rect">
            <a:avLst/>
          </a:prstGeom>
        </p:spPr>
        <p:txBody>
          <a:bodyPr vert="horz" lIns="36000" tIns="36000" rIns="36000" bIns="36000" rtlCol="0" anchor="ctr"/>
          <a:lstStyle>
            <a:defPPr>
              <a:defRPr lang="ja-JP"/>
            </a:defPPr>
            <a:lvl1pPr marL="0" algn="r" defTabSz="914400" rtl="0" eaLnBrk="1" latinLnBrk="0" hangingPunct="1">
              <a:defRPr kumimoji="1" sz="14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138CA411-231B-42B9-AF63-97A64194AA60}" type="slidenum">
              <a:rPr lang="ja-JP" altLang="en-US" smtClean="0"/>
              <a:pPr/>
              <a:t>64</a:t>
            </a:fld>
            <a:endParaRPr lang="ja-JP" altLang="en-US" dirty="0"/>
          </a:p>
        </p:txBody>
      </p:sp>
    </p:spTree>
    <p:extLst>
      <p:ext uri="{BB962C8B-B14F-4D97-AF65-F5344CB8AC3E}">
        <p14:creationId xmlns:p14="http://schemas.microsoft.com/office/powerpoint/2010/main" val="265715449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角丸四角形 24"/>
          <p:cNvSpPr/>
          <p:nvPr/>
        </p:nvSpPr>
        <p:spPr>
          <a:xfrm>
            <a:off x="4746473" y="5197222"/>
            <a:ext cx="2596763" cy="718516"/>
          </a:xfrm>
          <a:prstGeom prst="roundRect">
            <a:avLst>
              <a:gd name="adj" fmla="val 13468"/>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 name="テキスト ボックス 4"/>
          <p:cNvSpPr txBox="1"/>
          <p:nvPr/>
        </p:nvSpPr>
        <p:spPr>
          <a:xfrm>
            <a:off x="180000" y="639318"/>
            <a:ext cx="6745757"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■経済発展、都市格形成、認知度向上</a:t>
            </a:r>
            <a:r>
              <a:rPr kumimoji="1" lang="ja-JP" altLang="en-US" sz="16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を</a:t>
            </a:r>
            <a:r>
              <a:rPr lang="ja-JP" altLang="en-US" sz="1600" b="1" dirty="0" err="1">
                <a:solidFill>
                  <a:prstClr val="black"/>
                </a:solidFill>
                <a:latin typeface="BIZ UDPゴシック" panose="020B0400000000000000" pitchFamily="50" charset="-128"/>
                <a:ea typeface="BIZ UDPゴシック" panose="020B0400000000000000" pitchFamily="50" charset="-128"/>
              </a:rPr>
              <a:t>めざ</a:t>
            </a:r>
            <a:r>
              <a:rPr kumimoji="1" lang="ja-JP" altLang="en-US" sz="16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す</a:t>
            </a:r>
            <a:r>
              <a:rPr kumimoji="1" lang="ja-JP" altLang="en-US" sz="16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ビッグプロジェクトの</a:t>
            </a:r>
            <a:r>
              <a:rPr kumimoji="1" lang="ja-JP" altLang="en-US" sz="16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誘致。</a:t>
            </a:r>
            <a:endParaRPr kumimoji="1" lang="en-US" altLang="ja-JP" sz="16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cxnSp>
        <p:nvCxnSpPr>
          <p:cNvPr id="8" name="直線コネクタ 7"/>
          <p:cNvCxnSpPr/>
          <p:nvPr/>
        </p:nvCxnSpPr>
        <p:spPr>
          <a:xfrm>
            <a:off x="196398" y="588215"/>
            <a:ext cx="882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角丸四角形 9"/>
          <p:cNvSpPr/>
          <p:nvPr/>
        </p:nvSpPr>
        <p:spPr>
          <a:xfrm>
            <a:off x="165465" y="1030471"/>
            <a:ext cx="8785350" cy="324000"/>
          </a:xfrm>
          <a:prstGeom prst="round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600" b="1" dirty="0">
                <a:solidFill>
                  <a:prstClr val="white"/>
                </a:solidFill>
                <a:latin typeface="BIZ UDPゴシック" panose="020B0400000000000000" pitchFamily="50" charset="-128"/>
                <a:ea typeface="BIZ UDPゴシック" panose="020B0400000000000000" pitchFamily="50" charset="-128"/>
              </a:rPr>
              <a:t>大阪・関西万博</a:t>
            </a:r>
            <a:r>
              <a:rPr kumimoji="1" lang="ja-JP" altLang="en-US" sz="1600" b="1" i="0" u="none" strike="noStrike" kern="1200" cap="none" spc="0" normalizeH="0" baseline="0" noProof="0" dirty="0" smtClean="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の</a:t>
            </a:r>
            <a:r>
              <a:rPr kumimoji="1" lang="ja-JP" altLang="en-US" sz="16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誘致　</a:t>
            </a:r>
            <a:r>
              <a:rPr kumimoji="1" lang="en-US" altLang="ja-JP" sz="16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6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決定</a:t>
            </a:r>
            <a:r>
              <a:rPr kumimoji="1" lang="en-US" altLang="ja-JP" sz="16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a:t>
            </a:r>
            <a:endParaRPr kumimoji="1" lang="ja-JP" altLang="en-US" sz="16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endParaRPr>
          </a:p>
        </p:txBody>
      </p:sp>
      <p:sp>
        <p:nvSpPr>
          <p:cNvPr id="35" name="角丸四角形 34"/>
          <p:cNvSpPr/>
          <p:nvPr/>
        </p:nvSpPr>
        <p:spPr>
          <a:xfrm>
            <a:off x="145769" y="79002"/>
            <a:ext cx="5649724" cy="465361"/>
          </a:xfrm>
          <a:prstGeom prst="roundRect">
            <a:avLst/>
          </a:prstGeom>
          <a:solidFill>
            <a:schemeClr val="accent4">
              <a:lumMod val="60000"/>
              <a:lumOff val="40000"/>
            </a:schemeClr>
          </a:solidFill>
          <a:effectLst>
            <a:innerShdw blurRad="63500" dist="50800" dir="2700000">
              <a:prstClr val="black">
                <a:alpha val="50000"/>
              </a:prstClr>
            </a:innerShdw>
          </a:effectLst>
        </p:spPr>
        <p:style>
          <a:lnRef idx="3">
            <a:schemeClr val="lt1"/>
          </a:lnRef>
          <a:fillRef idx="1">
            <a:schemeClr val="accent4"/>
          </a:fillRef>
          <a:effectRef idx="1">
            <a:schemeClr val="accent4"/>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【WHAT</a:t>
            </a:r>
            <a:r>
              <a:rPr kumimoji="1" lang="ja-JP" altLang="en-US" sz="1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１－①</a:t>
            </a:r>
            <a:r>
              <a:rPr kumimoji="1" lang="en-US" altLang="ja-JP" sz="1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成長戦略／成長産業等の振興</a:t>
            </a:r>
          </a:p>
        </p:txBody>
      </p:sp>
      <p:sp>
        <p:nvSpPr>
          <p:cNvPr id="13" name="正方形/長方形 12"/>
          <p:cNvSpPr/>
          <p:nvPr/>
        </p:nvSpPr>
        <p:spPr>
          <a:xfrm>
            <a:off x="25408" y="1340768"/>
            <a:ext cx="3394464" cy="307777"/>
          </a:xfrm>
          <a:prstGeom prst="rect">
            <a:avLst/>
          </a:prstGeom>
        </p:spPr>
        <p:txBody>
          <a:bodyPr wrap="square">
            <a:spAutoFit/>
          </a:bodyPr>
          <a:lstStyle/>
          <a:p>
            <a:r>
              <a:rPr lang="en-US" altLang="ja-JP" sz="1400" b="1" dirty="0" smtClean="0">
                <a:latin typeface="BIZ UDPゴシック" panose="020B0400000000000000" pitchFamily="50" charset="-128"/>
                <a:ea typeface="BIZ UDPゴシック" panose="020B0400000000000000" pitchFamily="50" charset="-128"/>
              </a:rPr>
              <a:t>【</a:t>
            </a:r>
            <a:r>
              <a:rPr lang="ja-JP" altLang="en-US" sz="1400" b="1" dirty="0" smtClean="0">
                <a:latin typeface="BIZ UDPゴシック" panose="020B0400000000000000" pitchFamily="50" charset="-128"/>
                <a:ea typeface="BIZ UDPゴシック" panose="020B0400000000000000" pitchFamily="50" charset="-128"/>
              </a:rPr>
              <a:t>検討経緯</a:t>
            </a:r>
            <a:r>
              <a:rPr lang="en-US" altLang="ja-JP" sz="1400" b="1" dirty="0" smtClean="0">
                <a:latin typeface="BIZ UDPゴシック" panose="020B0400000000000000" pitchFamily="50" charset="-128"/>
                <a:ea typeface="BIZ UDPゴシック" panose="020B0400000000000000" pitchFamily="50" charset="-128"/>
              </a:rPr>
              <a:t>】</a:t>
            </a:r>
            <a:r>
              <a:rPr lang="ja-JP" altLang="en-US" sz="1400" b="1" dirty="0" smtClean="0">
                <a:latin typeface="BIZ UDPゴシック" panose="020B0400000000000000" pitchFamily="50" charset="-128"/>
                <a:ea typeface="BIZ UDPゴシック" panose="020B0400000000000000" pitchFamily="50" charset="-128"/>
              </a:rPr>
              <a:t>（万博誘致決定まで）</a:t>
            </a:r>
            <a:endParaRPr lang="en-US" altLang="ja-JP" sz="1400" b="1" dirty="0" smtClean="0">
              <a:latin typeface="BIZ UDPゴシック" panose="020B0400000000000000" pitchFamily="50" charset="-128"/>
              <a:ea typeface="BIZ UDPゴシック" panose="020B0400000000000000" pitchFamily="50" charset="-128"/>
            </a:endParaRPr>
          </a:p>
        </p:txBody>
      </p:sp>
      <p:graphicFrame>
        <p:nvGraphicFramePr>
          <p:cNvPr id="16" name="表 15"/>
          <p:cNvGraphicFramePr>
            <a:graphicFrameLocks noGrp="1"/>
          </p:cNvGraphicFramePr>
          <p:nvPr>
            <p:extLst>
              <p:ext uri="{D42A27DB-BD31-4B8C-83A1-F6EECF244321}">
                <p14:modId xmlns:p14="http://schemas.microsoft.com/office/powerpoint/2010/main" val="997205001"/>
              </p:ext>
            </p:extLst>
          </p:nvPr>
        </p:nvGraphicFramePr>
        <p:xfrm>
          <a:off x="192230" y="1673726"/>
          <a:ext cx="4135643" cy="2806800"/>
        </p:xfrm>
        <a:graphic>
          <a:graphicData uri="http://schemas.openxmlformats.org/drawingml/2006/table">
            <a:tbl>
              <a:tblPr firstRow="1" bandRow="1">
                <a:tableStyleId>{5940675A-B579-460E-94D1-54222C63F5DA}</a:tableStyleId>
              </a:tblPr>
              <a:tblGrid>
                <a:gridCol w="563346">
                  <a:extLst>
                    <a:ext uri="{9D8B030D-6E8A-4147-A177-3AD203B41FA5}">
                      <a16:colId xmlns:a16="http://schemas.microsoft.com/office/drawing/2014/main" val="20000"/>
                    </a:ext>
                  </a:extLst>
                </a:gridCol>
                <a:gridCol w="504056">
                  <a:extLst>
                    <a:ext uri="{9D8B030D-6E8A-4147-A177-3AD203B41FA5}">
                      <a16:colId xmlns:a16="http://schemas.microsoft.com/office/drawing/2014/main" val="20001"/>
                    </a:ext>
                  </a:extLst>
                </a:gridCol>
                <a:gridCol w="3068241">
                  <a:extLst>
                    <a:ext uri="{9D8B030D-6E8A-4147-A177-3AD203B41FA5}">
                      <a16:colId xmlns:a16="http://schemas.microsoft.com/office/drawing/2014/main" val="20002"/>
                    </a:ext>
                  </a:extLst>
                </a:gridCol>
              </a:tblGrid>
              <a:tr h="819170">
                <a:tc gridSpan="2">
                  <a:txBody>
                    <a:bodyPr/>
                    <a:lstStyle/>
                    <a:p>
                      <a:pPr algn="ctr"/>
                      <a:r>
                        <a:rPr kumimoji="1" lang="en-US" altLang="ja-JP" sz="1100" b="1" dirty="0" smtClean="0">
                          <a:latin typeface="BIZ UDPゴシック" panose="020B0400000000000000" pitchFamily="50" charset="-128"/>
                          <a:ea typeface="BIZ UDPゴシック" panose="020B0400000000000000" pitchFamily="50" charset="-128"/>
                        </a:rPr>
                        <a:t>2015</a:t>
                      </a:r>
                      <a:endParaRPr kumimoji="1" lang="en-US" altLang="ja-JP" sz="1100" dirty="0" smtClean="0">
                        <a:latin typeface="BIZ UDPゴシック" panose="020B0400000000000000" pitchFamily="50" charset="-128"/>
                        <a:ea typeface="BIZ UDPゴシック" panose="020B0400000000000000" pitchFamily="50" charset="-128"/>
                      </a:endParaRPr>
                    </a:p>
                  </a:txBody>
                  <a:tcPr marL="36000" marR="36000" marT="36000" marB="3600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hMerge="1">
                  <a:txBody>
                    <a:bodyPr/>
                    <a:lstStyle/>
                    <a:p>
                      <a:endParaRPr kumimoji="1" lang="ja-JP" altLang="en-US"/>
                    </a:p>
                  </a:txBody>
                  <a:tcPr/>
                </a:tc>
                <a:tc>
                  <a:txBody>
                    <a:bodyPr/>
                    <a:lstStyle/>
                    <a:p>
                      <a:pPr marL="171450" indent="-171450">
                        <a:buFont typeface="Wingdings" panose="05000000000000000000" pitchFamily="2" charset="2"/>
                        <a:buChar char="p"/>
                      </a:pPr>
                      <a:r>
                        <a:rPr lang="ja-JP" altLang="en-US" sz="1000" dirty="0" smtClean="0">
                          <a:latin typeface="BIZ UDPゴシック" panose="020B0400000000000000" pitchFamily="50" charset="-128"/>
                          <a:ea typeface="BIZ UDPゴシック" panose="020B0400000000000000" pitchFamily="50" charset="-128"/>
                        </a:rPr>
                        <a:t>府市をはじめとする行政、経済界、有識者で構成する「国際博覧会大阪誘致構想検討会」を設置し、大阪誘致の可能性を探る。</a:t>
                      </a:r>
                    </a:p>
                    <a:p>
                      <a:pPr marL="171450" indent="-171450">
                        <a:buFont typeface="Wingdings" panose="05000000000000000000" pitchFamily="2" charset="2"/>
                        <a:buChar char="p"/>
                      </a:pPr>
                      <a:endParaRPr lang="ja-JP" altLang="en-US" sz="1000" dirty="0" smtClean="0">
                        <a:latin typeface="BIZ UDPゴシック" panose="020B0400000000000000" pitchFamily="50" charset="-128"/>
                        <a:ea typeface="BIZ UDPゴシック" panose="020B0400000000000000" pitchFamily="50" charset="-128"/>
                      </a:endParaRPr>
                    </a:p>
                    <a:p>
                      <a:pPr marL="171450" indent="-171450">
                        <a:buFont typeface="Wingdings" panose="05000000000000000000" pitchFamily="2" charset="2"/>
                        <a:buChar char="p"/>
                      </a:pPr>
                      <a:r>
                        <a:rPr lang="en-US" altLang="ja-JP" sz="1000" dirty="0" smtClean="0">
                          <a:latin typeface="BIZ UDPゴシック" panose="020B0400000000000000" pitchFamily="50" charset="-128"/>
                          <a:ea typeface="BIZ UDPゴシック" panose="020B0400000000000000" pitchFamily="50" charset="-128"/>
                        </a:rPr>
                        <a:t>2015</a:t>
                      </a:r>
                      <a:r>
                        <a:rPr lang="ja-JP" altLang="en-US" sz="1000" dirty="0" smtClean="0">
                          <a:latin typeface="BIZ UDPゴシック" panose="020B0400000000000000" pitchFamily="50" charset="-128"/>
                          <a:ea typeface="BIZ UDPゴシック" panose="020B0400000000000000" pitchFamily="50" charset="-128"/>
                        </a:rPr>
                        <a:t>年ミラノ国際博覧会視察、ＢＩＥ（博覧会国際事務局）事務局長と意見交換。 </a:t>
                      </a:r>
                      <a:endParaRPr lang="ja-JP" altLang="en-US" sz="1000" dirty="0">
                        <a:latin typeface="BIZ UDPゴシック" panose="020B0400000000000000" pitchFamily="50" charset="-128"/>
                        <a:ea typeface="BIZ UDPゴシック" panose="020B0400000000000000" pitchFamily="50" charset="-128"/>
                      </a:endParaRPr>
                    </a:p>
                  </a:txBody>
                  <a:tcPr marL="36000" marR="36000" marT="36000" marB="36000">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110704">
                <a:tc>
                  <a:txBody>
                    <a:bodyPr/>
                    <a:lstStyle/>
                    <a:p>
                      <a:pPr algn="ctr"/>
                      <a:r>
                        <a:rPr kumimoji="1" lang="en-US" altLang="ja-JP" sz="1100" b="1" dirty="0" smtClean="0">
                          <a:latin typeface="BIZ UDPゴシック" panose="020B0400000000000000" pitchFamily="50" charset="-128"/>
                          <a:ea typeface="BIZ UDPゴシック" panose="020B0400000000000000" pitchFamily="50" charset="-128"/>
                        </a:rPr>
                        <a:t>2016</a:t>
                      </a:r>
                      <a:endParaRPr kumimoji="1" lang="ja-JP" altLang="en-US" sz="1100" b="1" dirty="0">
                        <a:latin typeface="BIZ UDPゴシック" panose="020B0400000000000000" pitchFamily="50" charset="-128"/>
                        <a:ea typeface="BIZ UDPゴシック" panose="020B0400000000000000" pitchFamily="50" charset="-128"/>
                      </a:endParaRPr>
                    </a:p>
                  </a:txBody>
                  <a:tcPr marL="36000" marR="36000" marT="36000" marB="3600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1100" b="1" dirty="0" smtClean="0">
                          <a:latin typeface="BIZ UDPゴシック" panose="020B0400000000000000" pitchFamily="50" charset="-128"/>
                          <a:ea typeface="BIZ UDPゴシック" panose="020B0400000000000000" pitchFamily="50" charset="-128"/>
                        </a:rPr>
                        <a:t>６月</a:t>
                      </a:r>
                      <a:endParaRPr kumimoji="1" lang="en-US" altLang="ja-JP" sz="1100" b="1" dirty="0" smtClean="0">
                        <a:latin typeface="BIZ UDPゴシック" panose="020B0400000000000000" pitchFamily="50" charset="-128"/>
                        <a:ea typeface="BIZ UDPゴシック" panose="020B0400000000000000" pitchFamily="50" charset="-128"/>
                      </a:endParaRPr>
                    </a:p>
                    <a:p>
                      <a:pPr algn="ctr"/>
                      <a:endParaRPr kumimoji="1" lang="en-US" altLang="ja-JP" sz="1100" b="1" dirty="0" smtClean="0">
                        <a:latin typeface="BIZ UDPゴシック" panose="020B0400000000000000" pitchFamily="50" charset="-128"/>
                        <a:ea typeface="BIZ UDPゴシック" panose="020B0400000000000000" pitchFamily="50" charset="-128"/>
                      </a:endParaRPr>
                    </a:p>
                    <a:p>
                      <a:pPr algn="ctr"/>
                      <a:endParaRPr kumimoji="1" lang="en-US" altLang="ja-JP" sz="1100" b="1" dirty="0" smtClean="0">
                        <a:latin typeface="BIZ UDPゴシック" panose="020B0400000000000000" pitchFamily="50" charset="-128"/>
                        <a:ea typeface="BIZ UDPゴシック" panose="020B0400000000000000" pitchFamily="50" charset="-128"/>
                      </a:endParaRPr>
                    </a:p>
                    <a:p>
                      <a:pPr algn="ctr"/>
                      <a:endParaRPr kumimoji="1" lang="en-US" altLang="ja-JP" sz="1100" b="1" dirty="0" smtClean="0">
                        <a:latin typeface="BIZ UDPゴシック" panose="020B0400000000000000" pitchFamily="50" charset="-128"/>
                        <a:ea typeface="BIZ UDPゴシック" panose="020B0400000000000000" pitchFamily="50" charset="-128"/>
                      </a:endParaRPr>
                    </a:p>
                    <a:p>
                      <a:pPr algn="ctr"/>
                      <a:r>
                        <a:rPr kumimoji="1" lang="en-US" altLang="ja-JP" sz="1100" b="1" dirty="0" smtClean="0">
                          <a:latin typeface="BIZ UDPゴシック" panose="020B0400000000000000" pitchFamily="50" charset="-128"/>
                          <a:ea typeface="BIZ UDPゴシック" panose="020B0400000000000000" pitchFamily="50" charset="-128"/>
                        </a:rPr>
                        <a:t>9</a:t>
                      </a:r>
                      <a:r>
                        <a:rPr kumimoji="1" lang="ja-JP" altLang="en-US" sz="1100" b="1" dirty="0" smtClean="0">
                          <a:latin typeface="BIZ UDPゴシック" panose="020B0400000000000000" pitchFamily="50" charset="-128"/>
                          <a:ea typeface="BIZ UDPゴシック" panose="020B0400000000000000" pitchFamily="50" charset="-128"/>
                        </a:rPr>
                        <a:t>月</a:t>
                      </a:r>
                      <a:endParaRPr kumimoji="1" lang="en-US" altLang="ja-JP" sz="1100" b="1" dirty="0" smtClean="0">
                        <a:latin typeface="BIZ UDPゴシック" panose="020B0400000000000000" pitchFamily="50" charset="-128"/>
                        <a:ea typeface="BIZ UDPゴシック" panose="020B0400000000000000" pitchFamily="50" charset="-128"/>
                      </a:endParaRPr>
                    </a:p>
                    <a:p>
                      <a:pPr algn="ctr"/>
                      <a:endParaRPr kumimoji="1" lang="en-US" altLang="ja-JP" sz="1100" b="1" dirty="0" smtClean="0">
                        <a:latin typeface="BIZ UDPゴシック" panose="020B0400000000000000" pitchFamily="50" charset="-128"/>
                        <a:ea typeface="BIZ UDPゴシック" panose="020B0400000000000000" pitchFamily="50" charset="-128"/>
                      </a:endParaRPr>
                    </a:p>
                    <a:p>
                      <a:pPr algn="ctr"/>
                      <a:r>
                        <a:rPr kumimoji="1" lang="en-US" altLang="ja-JP" sz="1100" b="1" dirty="0" smtClean="0">
                          <a:latin typeface="BIZ UDPゴシック" panose="020B0400000000000000" pitchFamily="50" charset="-128"/>
                          <a:ea typeface="BIZ UDPゴシック" panose="020B0400000000000000" pitchFamily="50" charset="-128"/>
                        </a:rPr>
                        <a:t>11</a:t>
                      </a:r>
                      <a:r>
                        <a:rPr kumimoji="1" lang="ja-JP" altLang="en-US" sz="1100" b="1" dirty="0" smtClean="0">
                          <a:latin typeface="BIZ UDPゴシック" panose="020B0400000000000000" pitchFamily="50" charset="-128"/>
                          <a:ea typeface="BIZ UDPゴシック" panose="020B0400000000000000" pitchFamily="50" charset="-128"/>
                        </a:rPr>
                        <a:t>月</a:t>
                      </a:r>
                      <a:endParaRPr kumimoji="1" lang="en-US" altLang="ja-JP" sz="1100" b="1" dirty="0" smtClean="0">
                        <a:latin typeface="BIZ UDPゴシック" panose="020B0400000000000000" pitchFamily="50" charset="-128"/>
                        <a:ea typeface="BIZ UDPゴシック" panose="020B0400000000000000" pitchFamily="50" charset="-128"/>
                      </a:endParaRPr>
                    </a:p>
                  </a:txBody>
                  <a:tcPr marL="36000" marR="36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ja-JP" altLang="en-US" sz="1000" dirty="0" smtClean="0">
                          <a:latin typeface="BIZ UDPゴシック" panose="020B0400000000000000" pitchFamily="50" charset="-128"/>
                          <a:ea typeface="BIZ UDPゴシック" panose="020B0400000000000000" pitchFamily="50" charset="-128"/>
                        </a:rPr>
                        <a:t>万博を大阪に誘致するための基本的な構想をとりまと</a:t>
                      </a:r>
                      <a:endParaRPr lang="en-US" altLang="ja-JP" sz="1000" dirty="0" smtClean="0">
                        <a:latin typeface="BIZ UDPゴシック" panose="020B0400000000000000" pitchFamily="50" charset="-128"/>
                        <a:ea typeface="BIZ UDPゴシック" panose="020B0400000000000000" pitchFamily="50" charset="-128"/>
                      </a:endParaRPr>
                    </a:p>
                    <a:p>
                      <a:r>
                        <a:rPr lang="ja-JP" altLang="en-US" sz="1000" dirty="0" smtClean="0">
                          <a:latin typeface="BIZ UDPゴシック" panose="020B0400000000000000" pitchFamily="50" charset="-128"/>
                          <a:ea typeface="BIZ UDPゴシック" panose="020B0400000000000000" pitchFamily="50" charset="-128"/>
                        </a:rPr>
                        <a:t>めるため、行政、経済界、有識者で構成する「</a:t>
                      </a:r>
                      <a:r>
                        <a:rPr lang="en-US" altLang="ja-JP" sz="1000" dirty="0" smtClean="0">
                          <a:latin typeface="BIZ UDPゴシック" panose="020B0400000000000000" pitchFamily="50" charset="-128"/>
                          <a:ea typeface="BIZ UDPゴシック" panose="020B0400000000000000" pitchFamily="50" charset="-128"/>
                        </a:rPr>
                        <a:t>2025</a:t>
                      </a:r>
                      <a:r>
                        <a:rPr lang="ja-JP" altLang="en-US" sz="1000" dirty="0" smtClean="0">
                          <a:latin typeface="BIZ UDPゴシック" panose="020B0400000000000000" pitchFamily="50" charset="-128"/>
                          <a:ea typeface="BIZ UDPゴシック" panose="020B0400000000000000" pitchFamily="50" charset="-128"/>
                        </a:rPr>
                        <a:t>年万博基本構想検討会議」を設置。</a:t>
                      </a:r>
                      <a:endParaRPr lang="en-US" altLang="ja-JP" sz="1000" dirty="0" smtClean="0">
                        <a:latin typeface="BIZ UDPゴシック" panose="020B0400000000000000" pitchFamily="50" charset="-128"/>
                        <a:ea typeface="BIZ UDPゴシック" panose="020B0400000000000000" pitchFamily="50" charset="-128"/>
                      </a:endParaRPr>
                    </a:p>
                    <a:p>
                      <a:endParaRPr lang="en-US" altLang="ja-JP" sz="1000" dirty="0" smtClean="0">
                        <a:latin typeface="BIZ UDPゴシック" panose="020B0400000000000000" pitchFamily="50" charset="-128"/>
                        <a:ea typeface="BIZ UDPゴシック" panose="020B0400000000000000" pitchFamily="50" charset="-128"/>
                      </a:endParaRPr>
                    </a:p>
                    <a:p>
                      <a:r>
                        <a:rPr lang="ja-JP" altLang="en-US" sz="1000" dirty="0" smtClean="0">
                          <a:latin typeface="BIZ UDPゴシック" panose="020B0400000000000000" pitchFamily="50" charset="-128"/>
                          <a:ea typeface="BIZ UDPゴシック" panose="020B0400000000000000" pitchFamily="50" charset="-128"/>
                        </a:rPr>
                        <a:t>府市で、万博会場を夢洲に決定。</a:t>
                      </a:r>
                      <a:endParaRPr lang="en-US" altLang="ja-JP" sz="1000" dirty="0" smtClean="0">
                        <a:latin typeface="BIZ UDPゴシック" panose="020B0400000000000000" pitchFamily="50" charset="-128"/>
                        <a:ea typeface="BIZ UDPゴシック" panose="020B0400000000000000" pitchFamily="50" charset="-128"/>
                      </a:endParaRPr>
                    </a:p>
                    <a:p>
                      <a:endParaRPr lang="en-US" altLang="ja-JP" sz="1000" dirty="0" smtClean="0">
                        <a:latin typeface="BIZ UDPゴシック" panose="020B0400000000000000" pitchFamily="50" charset="-128"/>
                        <a:ea typeface="BIZ UDPゴシック" panose="020B0400000000000000" pitchFamily="50" charset="-128"/>
                      </a:endParaRPr>
                    </a:p>
                    <a:p>
                      <a:r>
                        <a:rPr lang="ja-JP" altLang="en-US" sz="1000" dirty="0" smtClean="0">
                          <a:latin typeface="BIZ UDPゴシック" panose="020B0400000000000000" pitchFamily="50" charset="-128"/>
                          <a:ea typeface="BIZ UDPゴシック" panose="020B0400000000000000" pitchFamily="50" charset="-128"/>
                        </a:rPr>
                        <a:t>大阪府が、万博の基本構想案をとりまとめ、国に提出。</a:t>
                      </a:r>
                      <a:endParaRPr lang="en-US" altLang="ja-JP" sz="1000" dirty="0" smtClean="0">
                        <a:latin typeface="BIZ UDPゴシック" panose="020B0400000000000000" pitchFamily="50" charset="-128"/>
                        <a:ea typeface="BIZ UDPゴシック" panose="020B0400000000000000" pitchFamily="50" charset="-128"/>
                      </a:endParaRPr>
                    </a:p>
                  </a:txBody>
                  <a:tcPr marL="36000" marR="36000" marT="36000" marB="3600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110704">
                <a:tc>
                  <a:txBody>
                    <a:bodyPr/>
                    <a:lstStyle/>
                    <a:p>
                      <a:pPr algn="ctr"/>
                      <a:r>
                        <a:rPr kumimoji="1" lang="en-US" altLang="ja-JP" sz="1100" b="1" dirty="0" smtClean="0">
                          <a:latin typeface="BIZ UDPゴシック" panose="020B0400000000000000" pitchFamily="50" charset="-128"/>
                          <a:ea typeface="BIZ UDPゴシック" panose="020B0400000000000000" pitchFamily="50" charset="-128"/>
                        </a:rPr>
                        <a:t>2017</a:t>
                      </a:r>
                      <a:endParaRPr kumimoji="1" lang="ja-JP" altLang="en-US" sz="1100" b="1" dirty="0">
                        <a:latin typeface="BIZ UDPゴシック" panose="020B0400000000000000" pitchFamily="50" charset="-128"/>
                        <a:ea typeface="BIZ UDPゴシック" panose="020B0400000000000000" pitchFamily="50" charset="-128"/>
                      </a:endParaRPr>
                    </a:p>
                  </a:txBody>
                  <a:tcPr marL="36000" marR="36000" marT="36000" marB="3600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1100" b="1" dirty="0" smtClean="0">
                          <a:latin typeface="BIZ UDPゴシック" panose="020B0400000000000000" pitchFamily="50" charset="-128"/>
                          <a:ea typeface="BIZ UDPゴシック" panose="020B0400000000000000" pitchFamily="50" charset="-128"/>
                        </a:rPr>
                        <a:t>３月</a:t>
                      </a:r>
                      <a:endParaRPr kumimoji="1" lang="en-US" altLang="ja-JP" sz="1100" b="1" dirty="0" smtClean="0">
                        <a:latin typeface="BIZ UDPゴシック" panose="020B0400000000000000" pitchFamily="50" charset="-128"/>
                        <a:ea typeface="BIZ UDPゴシック" panose="020B0400000000000000" pitchFamily="50" charset="-128"/>
                      </a:endParaRPr>
                    </a:p>
                    <a:p>
                      <a:pPr algn="ctr"/>
                      <a:endParaRPr kumimoji="1" lang="en-US" altLang="ja-JP" sz="1100" b="1" dirty="0" smtClean="0">
                        <a:latin typeface="BIZ UDPゴシック" panose="020B0400000000000000" pitchFamily="50" charset="-128"/>
                        <a:ea typeface="BIZ UDPゴシック" panose="020B0400000000000000" pitchFamily="50" charset="-128"/>
                      </a:endParaRPr>
                    </a:p>
                    <a:p>
                      <a:pPr algn="ctr"/>
                      <a:r>
                        <a:rPr kumimoji="1" lang="ja-JP" altLang="en-US" sz="1100" b="1" dirty="0" smtClean="0">
                          <a:latin typeface="BIZ UDPゴシック" panose="020B0400000000000000" pitchFamily="50" charset="-128"/>
                          <a:ea typeface="BIZ UDPゴシック" panose="020B0400000000000000" pitchFamily="50" charset="-128"/>
                        </a:rPr>
                        <a:t>４月</a:t>
                      </a:r>
                      <a:endParaRPr kumimoji="1" lang="en-US" altLang="ja-JP" sz="1100" b="1" dirty="0" smtClean="0">
                        <a:latin typeface="BIZ UDPゴシック" panose="020B0400000000000000" pitchFamily="50" charset="-128"/>
                        <a:ea typeface="BIZ UDPゴシック" panose="020B0400000000000000" pitchFamily="50" charset="-128"/>
                      </a:endParaRPr>
                    </a:p>
                  </a:txBody>
                  <a:tcPr marL="36000" marR="36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zh-TW" altLang="en-US" sz="1000" dirty="0" smtClean="0">
                          <a:latin typeface="BIZ UDPゴシック" panose="020B0400000000000000" pitchFamily="50" charset="-128"/>
                          <a:ea typeface="BIZ UDPゴシック" panose="020B0400000000000000" pitchFamily="50" charset="-128"/>
                        </a:rPr>
                        <a:t>官⺠共同誘致組織</a:t>
                      </a:r>
                      <a:r>
                        <a:rPr lang="ja-JP" altLang="en-US" sz="1000" dirty="0" smtClean="0">
                          <a:latin typeface="BIZ UDPゴシック" panose="020B0400000000000000" pitchFamily="50" charset="-128"/>
                          <a:ea typeface="BIZ UDPゴシック" panose="020B0400000000000000" pitchFamily="50" charset="-128"/>
                        </a:rPr>
                        <a:t>（</a:t>
                      </a:r>
                      <a:r>
                        <a:rPr lang="en-US" altLang="ja-JP" sz="1000" dirty="0" smtClean="0">
                          <a:latin typeface="BIZ UDPゴシック" panose="020B0400000000000000" pitchFamily="50" charset="-128"/>
                          <a:ea typeface="BIZ UDPゴシック" panose="020B0400000000000000" pitchFamily="50" charset="-128"/>
                        </a:rPr>
                        <a:t>2025</a:t>
                      </a:r>
                      <a:r>
                        <a:rPr lang="ja-JP" altLang="en-US" sz="1000" dirty="0" smtClean="0">
                          <a:latin typeface="BIZ UDPゴシック" panose="020B0400000000000000" pitchFamily="50" charset="-128"/>
                          <a:ea typeface="BIZ UDPゴシック" panose="020B0400000000000000" pitchFamily="50" charset="-128"/>
                        </a:rPr>
                        <a:t>日本万国博覧会誘致委員会）設立。</a:t>
                      </a:r>
                      <a:endParaRPr lang="en-US" altLang="ja-JP" sz="1000" dirty="0" smtClean="0">
                        <a:latin typeface="BIZ UDPゴシック" panose="020B0400000000000000" pitchFamily="50" charset="-128"/>
                        <a:ea typeface="BIZ UDPゴシック" panose="020B0400000000000000" pitchFamily="50" charset="-128"/>
                      </a:endParaRPr>
                    </a:p>
                    <a:p>
                      <a:r>
                        <a:rPr lang="ja-JP" altLang="en-US" sz="1000" dirty="0" smtClean="0">
                          <a:latin typeface="BIZ UDPゴシック" panose="020B0400000000000000" pitchFamily="50" charset="-128"/>
                          <a:ea typeface="BIZ UDPゴシック" panose="020B0400000000000000" pitchFamily="50" charset="-128"/>
                        </a:rPr>
                        <a:t>立候補と開催申請の閣議了解。</a:t>
                      </a:r>
                      <a:endParaRPr lang="en-US" altLang="ja-JP" sz="1000" dirty="0" smtClean="0">
                        <a:latin typeface="BIZ UDPゴシック" panose="020B0400000000000000" pitchFamily="50" charset="-128"/>
                        <a:ea typeface="BIZ UDPゴシック" panose="020B0400000000000000" pitchFamily="50" charset="-128"/>
                      </a:endParaRPr>
                    </a:p>
                  </a:txBody>
                  <a:tcPr marL="36000" marR="36000" marT="36000" marB="3600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bl>
          </a:graphicData>
        </a:graphic>
      </p:graphicFrame>
      <p:sp>
        <p:nvSpPr>
          <p:cNvPr id="17" name="二等辺三角形 16"/>
          <p:cNvSpPr/>
          <p:nvPr/>
        </p:nvSpPr>
        <p:spPr>
          <a:xfrm rot="10800000">
            <a:off x="192230" y="4648944"/>
            <a:ext cx="4035516" cy="216024"/>
          </a:xfrm>
          <a:prstGeom prst="triangl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p>
        </p:txBody>
      </p:sp>
      <p:sp>
        <p:nvSpPr>
          <p:cNvPr id="18" name="テキスト ボックス 10"/>
          <p:cNvSpPr txBox="1">
            <a:spLocks noChangeArrowheads="1"/>
          </p:cNvSpPr>
          <p:nvPr/>
        </p:nvSpPr>
        <p:spPr bwMode="auto">
          <a:xfrm>
            <a:off x="276953" y="4891567"/>
            <a:ext cx="4118575" cy="288147"/>
          </a:xfrm>
          <a:prstGeom prst="rect">
            <a:avLst/>
          </a:prstGeom>
          <a:noFill/>
          <a:ln w="9525">
            <a:noFill/>
            <a:prstDash val="sysDash"/>
            <a:miter lim="800000"/>
            <a:headEnd/>
            <a:tailEnd/>
          </a:ln>
        </p:spPr>
        <p:txBody>
          <a:bodyPr wrap="square" lIns="36000" tIns="36000" rIns="36000" bIns="36000">
            <a:spAutoFit/>
          </a:bodyPr>
          <a:lstStyle/>
          <a:p>
            <a:r>
              <a:rPr lang="en-US" altLang="ja-JP" sz="1400" b="1" dirty="0" smtClean="0">
                <a:latin typeface="BIZ UDPゴシック" panose="020B0400000000000000" pitchFamily="50" charset="-128"/>
                <a:ea typeface="BIZ UDPゴシック" panose="020B0400000000000000" pitchFamily="50" charset="-128"/>
              </a:rPr>
              <a:t>2017.4</a:t>
            </a:r>
            <a:r>
              <a:rPr lang="ja-JP" altLang="en-US" sz="1400" b="1" dirty="0" smtClean="0">
                <a:latin typeface="BIZ UDPゴシック" panose="020B0400000000000000" pitchFamily="50" charset="-128"/>
                <a:ea typeface="BIZ UDPゴシック" panose="020B0400000000000000" pitchFamily="50" charset="-128"/>
              </a:rPr>
              <a:t>　夢洲を万博候補地として、日本が立候補。</a:t>
            </a:r>
            <a:endParaRPr lang="ja-JP" altLang="en-US" sz="1400" b="1" dirty="0">
              <a:latin typeface="BIZ UDPゴシック" panose="020B0400000000000000" pitchFamily="50" charset="-128"/>
              <a:ea typeface="BIZ UDPゴシック" panose="020B0400000000000000" pitchFamily="50" charset="-128"/>
            </a:endParaRPr>
          </a:p>
        </p:txBody>
      </p:sp>
      <p:sp>
        <p:nvSpPr>
          <p:cNvPr id="19" name="正方形/長方形 18"/>
          <p:cNvSpPr/>
          <p:nvPr/>
        </p:nvSpPr>
        <p:spPr>
          <a:xfrm>
            <a:off x="4541682" y="1381718"/>
            <a:ext cx="3394464" cy="307777"/>
          </a:xfrm>
          <a:prstGeom prst="rect">
            <a:avLst/>
          </a:prstGeom>
        </p:spPr>
        <p:txBody>
          <a:bodyPr wrap="square">
            <a:spAutoFit/>
          </a:bodyPr>
          <a:lstStyle/>
          <a:p>
            <a:r>
              <a:rPr lang="en-US" altLang="ja-JP" sz="1400" b="1" dirty="0" smtClean="0">
                <a:latin typeface="BIZ UDPゴシック" panose="020B0400000000000000" pitchFamily="50" charset="-128"/>
                <a:ea typeface="BIZ UDPゴシック" panose="020B0400000000000000" pitchFamily="50" charset="-128"/>
              </a:rPr>
              <a:t>【</a:t>
            </a:r>
            <a:r>
              <a:rPr lang="ja-JP" altLang="en-US" sz="1400" b="1" dirty="0" smtClean="0">
                <a:latin typeface="BIZ UDPゴシック" panose="020B0400000000000000" pitchFamily="50" charset="-128"/>
                <a:ea typeface="BIZ UDPゴシック" panose="020B0400000000000000" pitchFamily="50" charset="-128"/>
              </a:rPr>
              <a:t>誘致活動</a:t>
            </a:r>
            <a:r>
              <a:rPr lang="en-US" altLang="ja-JP" sz="1400" b="1" dirty="0" smtClean="0">
                <a:latin typeface="BIZ UDPゴシック" panose="020B0400000000000000" pitchFamily="50" charset="-128"/>
                <a:ea typeface="BIZ UDPゴシック" panose="020B0400000000000000" pitchFamily="50" charset="-128"/>
              </a:rPr>
              <a:t>】</a:t>
            </a:r>
            <a:r>
              <a:rPr lang="ja-JP" altLang="en-US" sz="1400" b="1" dirty="0" smtClean="0">
                <a:latin typeface="BIZ UDPゴシック" panose="020B0400000000000000" pitchFamily="50" charset="-128"/>
                <a:ea typeface="BIZ UDPゴシック" panose="020B0400000000000000" pitchFamily="50" charset="-128"/>
              </a:rPr>
              <a:t>（万博開催決定まで）</a:t>
            </a:r>
            <a:endParaRPr lang="en-US" altLang="ja-JP" sz="1400" b="1" dirty="0" smtClean="0">
              <a:latin typeface="BIZ UDPゴシック" panose="020B0400000000000000" pitchFamily="50" charset="-128"/>
              <a:ea typeface="BIZ UDPゴシック" panose="020B0400000000000000" pitchFamily="50" charset="-128"/>
            </a:endParaRPr>
          </a:p>
        </p:txBody>
      </p:sp>
      <p:sp>
        <p:nvSpPr>
          <p:cNvPr id="20" name="正方形/長方形 19"/>
          <p:cNvSpPr/>
          <p:nvPr/>
        </p:nvSpPr>
        <p:spPr>
          <a:xfrm>
            <a:off x="4601488" y="1702590"/>
            <a:ext cx="4795048" cy="1626975"/>
          </a:xfrm>
          <a:prstGeom prst="rect">
            <a:avLst/>
          </a:prstGeom>
        </p:spPr>
        <p:txBody>
          <a:bodyPr wrap="square" lIns="36000" tIns="36000" rIns="36000" bIns="36000">
            <a:spAutoFit/>
          </a:bodyPr>
          <a:lstStyle/>
          <a:p>
            <a:r>
              <a:rPr lang="ja-JP" altLang="en-US" sz="1200" b="1" dirty="0" smtClean="0">
                <a:latin typeface="BIZ UDPゴシック" panose="020B0400000000000000" pitchFamily="50" charset="-128"/>
                <a:ea typeface="BIZ UDPゴシック" panose="020B0400000000000000" pitchFamily="50" charset="-128"/>
                <a:cs typeface="Times New Roman"/>
              </a:rPr>
              <a:t>○</a:t>
            </a:r>
            <a:r>
              <a:rPr lang="ja-JP" altLang="en-US" sz="1200" b="1" dirty="0">
                <a:latin typeface="BIZ UDPゴシック" panose="020B0400000000000000" pitchFamily="50" charset="-128"/>
                <a:ea typeface="BIZ UDPゴシック" panose="020B0400000000000000" pitchFamily="50" charset="-128"/>
                <a:cs typeface="Times New Roman"/>
              </a:rPr>
              <a:t>海外誘致活動</a:t>
            </a:r>
            <a:endParaRPr lang="en-US" altLang="ja-JP" sz="1200" b="1" dirty="0">
              <a:latin typeface="BIZ UDPゴシック" panose="020B0400000000000000" pitchFamily="50" charset="-128"/>
              <a:ea typeface="BIZ UDPゴシック" panose="020B0400000000000000" pitchFamily="50" charset="-128"/>
              <a:cs typeface="Times New Roman"/>
            </a:endParaRPr>
          </a:p>
          <a:p>
            <a:r>
              <a:rPr lang="ja-JP" altLang="en-US" sz="1100" dirty="0" smtClean="0">
                <a:latin typeface="BIZ UDPゴシック" panose="020B0400000000000000" pitchFamily="50" charset="-128"/>
                <a:ea typeface="BIZ UDPゴシック" panose="020B0400000000000000" pitchFamily="50" charset="-128"/>
                <a:cs typeface="Meiryo UI" panose="020B0604030504040204" pitchFamily="50" charset="-128"/>
              </a:rPr>
              <a:t> </a:t>
            </a:r>
            <a:r>
              <a:rPr lang="ja-JP" altLang="en-US" sz="1100" dirty="0">
                <a:latin typeface="BIZ UDPゴシック" panose="020B0400000000000000" pitchFamily="50" charset="-128"/>
                <a:ea typeface="BIZ UDPゴシック" panose="020B0400000000000000" pitchFamily="50" charset="-128"/>
                <a:cs typeface="Meiryo UI" panose="020B0604030504040204" pitchFamily="50" charset="-128"/>
              </a:rPr>
              <a:t>・</a:t>
            </a:r>
            <a:r>
              <a:rPr lang="ja-JP" altLang="en-US" sz="1100" dirty="0">
                <a:latin typeface="BIZ UDPゴシック" panose="020B0400000000000000" pitchFamily="50" charset="-128"/>
                <a:ea typeface="BIZ UDPゴシック" panose="020B0400000000000000" pitchFamily="50" charset="-128"/>
                <a:cs typeface="Times New Roman"/>
              </a:rPr>
              <a:t>ＢＩＥ総会、アスタナ博、国際会議の場などを通じて、ＢＩＥ加盟国に対し</a:t>
            </a:r>
            <a:endParaRPr lang="en-US" altLang="ja-JP" sz="1100" dirty="0">
              <a:latin typeface="BIZ UDPゴシック" panose="020B0400000000000000" pitchFamily="50" charset="-128"/>
              <a:ea typeface="BIZ UDPゴシック" panose="020B0400000000000000" pitchFamily="50" charset="-128"/>
              <a:cs typeface="Times New Roman"/>
            </a:endParaRPr>
          </a:p>
          <a:p>
            <a:r>
              <a:rPr lang="ja-JP" altLang="en-US" sz="1100" dirty="0">
                <a:latin typeface="BIZ UDPゴシック" panose="020B0400000000000000" pitchFamily="50" charset="-128"/>
                <a:ea typeface="BIZ UDPゴシック" panose="020B0400000000000000" pitchFamily="50" charset="-128"/>
                <a:cs typeface="Times New Roman"/>
              </a:rPr>
              <a:t>　プロモーションを</a:t>
            </a:r>
            <a:r>
              <a:rPr lang="ja-JP" altLang="en-US" sz="1100" dirty="0" smtClean="0">
                <a:latin typeface="BIZ UDPゴシック" panose="020B0400000000000000" pitchFamily="50" charset="-128"/>
                <a:ea typeface="BIZ UDPゴシック" panose="020B0400000000000000" pitchFamily="50" charset="-128"/>
                <a:cs typeface="Times New Roman"/>
              </a:rPr>
              <a:t>実施</a:t>
            </a:r>
            <a:r>
              <a:rPr lang="ja-JP" altLang="en-US" sz="1100" dirty="0">
                <a:latin typeface="BIZ UDPゴシック" panose="020B0400000000000000" pitchFamily="50" charset="-128"/>
                <a:ea typeface="BIZ UDPゴシック" panose="020B0400000000000000" pitchFamily="50" charset="-128"/>
                <a:cs typeface="Times New Roman"/>
              </a:rPr>
              <a:t>。</a:t>
            </a:r>
            <a:endParaRPr lang="en-US" altLang="ja-JP" sz="1100" dirty="0">
              <a:latin typeface="BIZ UDPゴシック" panose="020B0400000000000000" pitchFamily="50" charset="-128"/>
              <a:ea typeface="BIZ UDPゴシック" panose="020B0400000000000000" pitchFamily="50" charset="-128"/>
              <a:cs typeface="Times New Roman"/>
            </a:endParaRPr>
          </a:p>
          <a:p>
            <a:r>
              <a:rPr lang="ja-JP" altLang="en-US" sz="1100" dirty="0" smtClean="0">
                <a:latin typeface="BIZ UDPゴシック" panose="020B0400000000000000" pitchFamily="50" charset="-128"/>
                <a:ea typeface="BIZ UDPゴシック" panose="020B0400000000000000" pitchFamily="50" charset="-128"/>
                <a:cs typeface="Meiryo UI" panose="020B0604030504040204" pitchFamily="50" charset="-128"/>
              </a:rPr>
              <a:t> </a:t>
            </a:r>
            <a:r>
              <a:rPr lang="ja-JP" altLang="en-US" sz="1100" dirty="0">
                <a:latin typeface="BIZ UDPゴシック" panose="020B0400000000000000" pitchFamily="50" charset="-128"/>
                <a:ea typeface="BIZ UDPゴシック" panose="020B0400000000000000" pitchFamily="50" charset="-128"/>
                <a:cs typeface="Meiryo UI" panose="020B0604030504040204" pitchFamily="50" charset="-128"/>
              </a:rPr>
              <a:t>・</a:t>
            </a:r>
            <a:r>
              <a:rPr lang="ja-JP" altLang="en-US" sz="1100" dirty="0">
                <a:latin typeface="BIZ UDPゴシック" panose="020B0400000000000000" pitchFamily="50" charset="-128"/>
                <a:ea typeface="BIZ UDPゴシック" panose="020B0400000000000000" pitchFamily="50" charset="-128"/>
                <a:cs typeface="Times New Roman"/>
              </a:rPr>
              <a:t>あわせて、加盟国の全ての在京大使館訪問を通じて</a:t>
            </a:r>
            <a:r>
              <a:rPr lang="ja-JP" altLang="en-US" sz="1100" dirty="0" smtClean="0">
                <a:latin typeface="BIZ UDPゴシック" panose="020B0400000000000000" pitchFamily="50" charset="-128"/>
                <a:ea typeface="BIZ UDPゴシック" panose="020B0400000000000000" pitchFamily="50" charset="-128"/>
                <a:cs typeface="Times New Roman"/>
              </a:rPr>
              <a:t>ＰＲ。</a:t>
            </a:r>
            <a:endParaRPr lang="en-US" altLang="ja-JP" sz="1100" dirty="0" smtClean="0">
              <a:latin typeface="BIZ UDPゴシック" panose="020B0400000000000000" pitchFamily="50" charset="-128"/>
              <a:ea typeface="BIZ UDPゴシック" panose="020B0400000000000000" pitchFamily="50" charset="-128"/>
              <a:cs typeface="Times New Roman"/>
            </a:endParaRPr>
          </a:p>
          <a:p>
            <a:endParaRPr lang="en-US" altLang="ja-JP" sz="1100" dirty="0" smtClean="0">
              <a:latin typeface="BIZ UDPゴシック" panose="020B0400000000000000" pitchFamily="50" charset="-128"/>
              <a:ea typeface="BIZ UDPゴシック" panose="020B0400000000000000" pitchFamily="50" charset="-128"/>
              <a:cs typeface="Times New Roman"/>
            </a:endParaRPr>
          </a:p>
          <a:p>
            <a:r>
              <a:rPr lang="ja-JP" altLang="en-US" sz="1200" b="1" dirty="0" smtClean="0">
                <a:latin typeface="BIZ UDPゴシック" panose="020B0400000000000000" pitchFamily="50" charset="-128"/>
                <a:ea typeface="BIZ UDPゴシック" panose="020B0400000000000000" pitchFamily="50" charset="-128"/>
                <a:cs typeface="Times New Roman"/>
              </a:rPr>
              <a:t>○</a:t>
            </a:r>
            <a:r>
              <a:rPr lang="ja-JP" altLang="en-US" sz="1200" b="1" dirty="0">
                <a:latin typeface="BIZ UDPゴシック" panose="020B0400000000000000" pitchFamily="50" charset="-128"/>
                <a:ea typeface="BIZ UDPゴシック" panose="020B0400000000000000" pitchFamily="50" charset="-128"/>
                <a:cs typeface="Times New Roman"/>
              </a:rPr>
              <a:t>国内機運醸成</a:t>
            </a:r>
            <a:endParaRPr lang="en-US" altLang="ja-JP" sz="1200" b="1" dirty="0">
              <a:latin typeface="BIZ UDPゴシック" panose="020B0400000000000000" pitchFamily="50" charset="-128"/>
              <a:ea typeface="BIZ UDPゴシック" panose="020B0400000000000000" pitchFamily="50" charset="-128"/>
              <a:cs typeface="Times New Roman"/>
            </a:endParaRPr>
          </a:p>
          <a:p>
            <a:r>
              <a:rPr lang="ja-JP" altLang="en-US" sz="1100" dirty="0" smtClean="0">
                <a:latin typeface="BIZ UDPゴシック" panose="020B0400000000000000" pitchFamily="50" charset="-128"/>
                <a:ea typeface="BIZ UDPゴシック" panose="020B0400000000000000" pitchFamily="50" charset="-128"/>
                <a:cs typeface="Meiryo UI" panose="020B0604030504040204" pitchFamily="50" charset="-128"/>
              </a:rPr>
              <a:t> </a:t>
            </a:r>
            <a:r>
              <a:rPr lang="ja-JP" altLang="en-US" sz="1100" dirty="0">
                <a:latin typeface="BIZ UDPゴシック" panose="020B0400000000000000" pitchFamily="50" charset="-128"/>
                <a:ea typeface="BIZ UDPゴシック" panose="020B0400000000000000" pitchFamily="50" charset="-128"/>
                <a:cs typeface="Meiryo UI" panose="020B0604030504040204" pitchFamily="50" charset="-128"/>
              </a:rPr>
              <a:t>・</a:t>
            </a:r>
            <a:r>
              <a:rPr lang="ja-JP" altLang="en-US" sz="1100" dirty="0">
                <a:latin typeface="BIZ UDPゴシック" panose="020B0400000000000000" pitchFamily="50" charset="-128"/>
                <a:ea typeface="BIZ UDPゴシック" panose="020B0400000000000000" pitchFamily="50" charset="-128"/>
                <a:cs typeface="Times New Roman"/>
              </a:rPr>
              <a:t>議会・市町村等の協力を得て賛同者数・決議数が</a:t>
            </a:r>
            <a:r>
              <a:rPr lang="ja-JP" altLang="en-US" sz="1100" dirty="0" smtClean="0">
                <a:latin typeface="BIZ UDPゴシック" panose="020B0400000000000000" pitchFamily="50" charset="-128"/>
                <a:ea typeface="BIZ UDPゴシック" panose="020B0400000000000000" pitchFamily="50" charset="-128"/>
                <a:cs typeface="Times New Roman"/>
              </a:rPr>
              <a:t>拡大。</a:t>
            </a:r>
            <a:endParaRPr lang="en-US" altLang="ja-JP" sz="1100" dirty="0">
              <a:latin typeface="BIZ UDPゴシック" panose="020B0400000000000000" pitchFamily="50" charset="-128"/>
              <a:ea typeface="BIZ UDPゴシック" panose="020B0400000000000000" pitchFamily="50" charset="-128"/>
              <a:cs typeface="Times New Roman"/>
            </a:endParaRPr>
          </a:p>
          <a:p>
            <a:r>
              <a:rPr lang="ja-JP" altLang="en-US" sz="1100" dirty="0">
                <a:latin typeface="BIZ UDPゴシック" panose="020B0400000000000000" pitchFamily="50" charset="-128"/>
                <a:ea typeface="BIZ UDPゴシック" panose="020B0400000000000000" pitchFamily="50" charset="-128"/>
                <a:cs typeface="Times New Roman"/>
              </a:rPr>
              <a:t>　</a:t>
            </a:r>
            <a:r>
              <a:rPr lang="ja-JP" altLang="en-US" sz="1100" dirty="0" smtClean="0">
                <a:latin typeface="BIZ UDPゴシック" panose="020B0400000000000000" pitchFamily="50" charset="-128"/>
                <a:ea typeface="BIZ UDPゴシック" panose="020B0400000000000000" pitchFamily="50" charset="-128"/>
                <a:cs typeface="Times New Roman"/>
              </a:rPr>
              <a:t>⇒</a:t>
            </a:r>
            <a:r>
              <a:rPr lang="ja-JP" altLang="en-US" sz="1100" dirty="0">
                <a:latin typeface="BIZ UDPゴシック" panose="020B0400000000000000" pitchFamily="50" charset="-128"/>
                <a:ea typeface="BIZ UDPゴシック" panose="020B0400000000000000" pitchFamily="50" charset="-128"/>
                <a:cs typeface="Times New Roman"/>
              </a:rPr>
              <a:t>賛同者数（会員数・署名等）：約</a:t>
            </a:r>
            <a:r>
              <a:rPr lang="en-US" altLang="ja-JP" sz="1100" dirty="0" smtClean="0">
                <a:latin typeface="BIZ UDPゴシック" panose="020B0400000000000000" pitchFamily="50" charset="-128"/>
                <a:ea typeface="BIZ UDPゴシック" panose="020B0400000000000000" pitchFamily="50" charset="-128"/>
                <a:cs typeface="Times New Roman"/>
              </a:rPr>
              <a:t>133</a:t>
            </a:r>
            <a:r>
              <a:rPr lang="ja-JP" altLang="en-US" sz="1100" dirty="0" smtClean="0">
                <a:latin typeface="BIZ UDPゴシック" panose="020B0400000000000000" pitchFamily="50" charset="-128"/>
                <a:ea typeface="BIZ UDPゴシック" panose="020B0400000000000000" pitchFamily="50" charset="-128"/>
                <a:cs typeface="Times New Roman"/>
              </a:rPr>
              <a:t>万人（</a:t>
            </a:r>
            <a:r>
              <a:rPr lang="en-US" altLang="ja-JP" sz="1100" dirty="0">
                <a:latin typeface="BIZ UDPゴシック" panose="020B0400000000000000" pitchFamily="50" charset="-128"/>
                <a:ea typeface="BIZ UDPゴシック" panose="020B0400000000000000" pitchFamily="50" charset="-128"/>
                <a:cs typeface="Times New Roman"/>
              </a:rPr>
              <a:t>2018</a:t>
            </a:r>
            <a:r>
              <a:rPr lang="ja-JP" altLang="en-US" sz="1100" dirty="0" smtClean="0">
                <a:latin typeface="BIZ UDPゴシック" panose="020B0400000000000000" pitchFamily="50" charset="-128"/>
                <a:ea typeface="BIZ UDPゴシック" panose="020B0400000000000000" pitchFamily="50" charset="-128"/>
                <a:cs typeface="Times New Roman"/>
              </a:rPr>
              <a:t>年</a:t>
            </a:r>
            <a:r>
              <a:rPr lang="en-US" altLang="ja-JP" sz="1100" dirty="0" smtClean="0">
                <a:latin typeface="BIZ UDPゴシック" panose="020B0400000000000000" pitchFamily="50" charset="-128"/>
                <a:ea typeface="BIZ UDPゴシック" panose="020B0400000000000000" pitchFamily="50" charset="-128"/>
                <a:cs typeface="Times New Roman"/>
              </a:rPr>
              <a:t>11</a:t>
            </a:r>
            <a:r>
              <a:rPr lang="ja-JP" altLang="en-US" sz="1100" dirty="0" smtClean="0">
                <a:latin typeface="BIZ UDPゴシック" panose="020B0400000000000000" pitchFamily="50" charset="-128"/>
                <a:ea typeface="BIZ UDPゴシック" panose="020B0400000000000000" pitchFamily="50" charset="-128"/>
                <a:cs typeface="Times New Roman"/>
              </a:rPr>
              <a:t>月現在</a:t>
            </a:r>
            <a:r>
              <a:rPr lang="ja-JP" altLang="en-US" sz="1100" dirty="0">
                <a:latin typeface="BIZ UDPゴシック" panose="020B0400000000000000" pitchFamily="50" charset="-128"/>
                <a:ea typeface="BIZ UDPゴシック" panose="020B0400000000000000" pitchFamily="50" charset="-128"/>
                <a:cs typeface="Times New Roman"/>
              </a:rPr>
              <a:t>）</a:t>
            </a:r>
            <a:endParaRPr lang="en-US" altLang="ja-JP" sz="1100" dirty="0">
              <a:latin typeface="BIZ UDPゴシック" panose="020B0400000000000000" pitchFamily="50" charset="-128"/>
              <a:ea typeface="BIZ UDPゴシック" panose="020B0400000000000000" pitchFamily="50" charset="-128"/>
              <a:cs typeface="Times New Roman"/>
            </a:endParaRPr>
          </a:p>
          <a:p>
            <a:r>
              <a:rPr lang="ja-JP" altLang="en-US" sz="1100" dirty="0">
                <a:latin typeface="BIZ UDPゴシック" panose="020B0400000000000000" pitchFamily="50" charset="-128"/>
                <a:ea typeface="BIZ UDPゴシック" panose="020B0400000000000000" pitchFamily="50" charset="-128"/>
                <a:cs typeface="Times New Roman"/>
              </a:rPr>
              <a:t>　　　　自治体の決議等</a:t>
            </a:r>
            <a:r>
              <a:rPr lang="ja-JP" altLang="en-US" sz="1100" dirty="0" smtClean="0">
                <a:latin typeface="BIZ UDPゴシック" panose="020B0400000000000000" pitchFamily="50" charset="-128"/>
                <a:ea typeface="BIZ UDPゴシック" panose="020B0400000000000000" pitchFamily="50" charset="-128"/>
                <a:cs typeface="Times New Roman"/>
              </a:rPr>
              <a:t>：</a:t>
            </a:r>
            <a:r>
              <a:rPr lang="en-US" altLang="ja-JP" sz="1100" dirty="0" smtClean="0">
                <a:latin typeface="BIZ UDPゴシック" panose="020B0400000000000000" pitchFamily="50" charset="-128"/>
                <a:ea typeface="BIZ UDPゴシック" panose="020B0400000000000000" pitchFamily="50" charset="-128"/>
                <a:cs typeface="Times New Roman"/>
              </a:rPr>
              <a:t>277</a:t>
            </a:r>
            <a:r>
              <a:rPr lang="ja-JP" altLang="en-US" sz="1100" dirty="0" smtClean="0">
                <a:latin typeface="BIZ UDPゴシック" panose="020B0400000000000000" pitchFamily="50" charset="-128"/>
                <a:ea typeface="BIZ UDPゴシック" panose="020B0400000000000000" pitchFamily="50" charset="-128"/>
                <a:cs typeface="Times New Roman"/>
              </a:rPr>
              <a:t>団体（</a:t>
            </a:r>
            <a:r>
              <a:rPr lang="en-US" altLang="ja-JP" sz="1100" dirty="0">
                <a:latin typeface="BIZ UDPゴシック" panose="020B0400000000000000" pitchFamily="50" charset="-128"/>
                <a:ea typeface="BIZ UDPゴシック" panose="020B0400000000000000" pitchFamily="50" charset="-128"/>
                <a:cs typeface="Times New Roman"/>
              </a:rPr>
              <a:t>2018</a:t>
            </a:r>
            <a:r>
              <a:rPr lang="ja-JP" altLang="en-US" sz="1100" dirty="0" smtClean="0">
                <a:latin typeface="BIZ UDPゴシック" panose="020B0400000000000000" pitchFamily="50" charset="-128"/>
                <a:ea typeface="BIZ UDPゴシック" panose="020B0400000000000000" pitchFamily="50" charset="-128"/>
                <a:cs typeface="Times New Roman"/>
              </a:rPr>
              <a:t>年</a:t>
            </a:r>
            <a:r>
              <a:rPr lang="en-US" altLang="ja-JP" sz="1100" dirty="0" smtClean="0">
                <a:latin typeface="BIZ UDPゴシック" panose="020B0400000000000000" pitchFamily="50" charset="-128"/>
                <a:ea typeface="BIZ UDPゴシック" panose="020B0400000000000000" pitchFamily="50" charset="-128"/>
                <a:cs typeface="Times New Roman"/>
              </a:rPr>
              <a:t>11</a:t>
            </a:r>
            <a:r>
              <a:rPr lang="ja-JP" altLang="en-US" sz="1100" dirty="0" smtClean="0">
                <a:latin typeface="BIZ UDPゴシック" panose="020B0400000000000000" pitchFamily="50" charset="-128"/>
                <a:ea typeface="BIZ UDPゴシック" panose="020B0400000000000000" pitchFamily="50" charset="-128"/>
                <a:cs typeface="Times New Roman"/>
              </a:rPr>
              <a:t>月</a:t>
            </a:r>
            <a:r>
              <a:rPr lang="ja-JP" altLang="en-US" sz="1100" dirty="0">
                <a:latin typeface="BIZ UDPゴシック" panose="020B0400000000000000" pitchFamily="50" charset="-128"/>
                <a:ea typeface="BIZ UDPゴシック" panose="020B0400000000000000" pitchFamily="50" charset="-128"/>
                <a:cs typeface="Times New Roman"/>
              </a:rPr>
              <a:t>現在）</a:t>
            </a:r>
            <a:endParaRPr lang="en-US" altLang="ja-JP" sz="1100" dirty="0">
              <a:latin typeface="BIZ UDPゴシック" panose="020B0400000000000000" pitchFamily="50" charset="-128"/>
              <a:ea typeface="BIZ UDPゴシック" panose="020B0400000000000000" pitchFamily="50" charset="-128"/>
              <a:cs typeface="Times New Roman"/>
            </a:endParaRPr>
          </a:p>
        </p:txBody>
      </p:sp>
      <p:pic>
        <p:nvPicPr>
          <p:cNvPr id="21" name="図 20"/>
          <p:cNvPicPr>
            <a:picLocks noChangeAspect="1"/>
          </p:cNvPicPr>
          <p:nvPr/>
        </p:nvPicPr>
        <p:blipFill rotWithShape="1">
          <a:blip r:embed="rId2"/>
          <a:srcRect l="10521" t="30367" r="1993" b="22358"/>
          <a:stretch/>
        </p:blipFill>
        <p:spPr bwMode="auto">
          <a:xfrm>
            <a:off x="4830167" y="3322318"/>
            <a:ext cx="4083294" cy="1240495"/>
          </a:xfrm>
          <a:prstGeom prst="rect">
            <a:avLst/>
          </a:prstGeom>
          <a:ln>
            <a:noFill/>
          </a:ln>
          <a:extLst>
            <a:ext uri="{53640926-AAD7-44D8-BBD7-CCE9431645EC}">
              <a14:shadowObscured xmlns:a14="http://schemas.microsoft.com/office/drawing/2010/main"/>
            </a:ext>
          </a:extLst>
        </p:spPr>
      </p:pic>
      <p:sp>
        <p:nvSpPr>
          <p:cNvPr id="22" name="二等辺三角形 21"/>
          <p:cNvSpPr/>
          <p:nvPr/>
        </p:nvSpPr>
        <p:spPr>
          <a:xfrm rot="10800000">
            <a:off x="4939523" y="4612865"/>
            <a:ext cx="3765608" cy="216024"/>
          </a:xfrm>
          <a:prstGeom prst="triangl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p>
        </p:txBody>
      </p:sp>
      <p:sp>
        <p:nvSpPr>
          <p:cNvPr id="23" name="テキスト ボックス 10"/>
          <p:cNvSpPr txBox="1">
            <a:spLocks noChangeArrowheads="1"/>
          </p:cNvSpPr>
          <p:nvPr/>
        </p:nvSpPr>
        <p:spPr bwMode="auto">
          <a:xfrm>
            <a:off x="4811327" y="4891566"/>
            <a:ext cx="4118575" cy="288147"/>
          </a:xfrm>
          <a:prstGeom prst="rect">
            <a:avLst/>
          </a:prstGeom>
          <a:noFill/>
          <a:ln w="9525">
            <a:noFill/>
            <a:prstDash val="sysDash"/>
            <a:miter lim="800000"/>
            <a:headEnd/>
            <a:tailEnd/>
          </a:ln>
        </p:spPr>
        <p:txBody>
          <a:bodyPr wrap="square" lIns="36000" tIns="36000" rIns="36000" bIns="36000">
            <a:spAutoFit/>
          </a:bodyPr>
          <a:lstStyle/>
          <a:p>
            <a:r>
              <a:rPr lang="en-US" altLang="ja-JP" sz="1400" b="1" dirty="0" smtClean="0">
                <a:latin typeface="BIZ UDPゴシック" panose="020B0400000000000000" pitchFamily="50" charset="-128"/>
                <a:ea typeface="BIZ UDPゴシック" panose="020B0400000000000000" pitchFamily="50" charset="-128"/>
              </a:rPr>
              <a:t>2018.11</a:t>
            </a:r>
            <a:r>
              <a:rPr lang="ja-JP" altLang="en-US" sz="1400" b="1" dirty="0" smtClean="0">
                <a:latin typeface="BIZ UDPゴシック" panose="020B0400000000000000" pitchFamily="50" charset="-128"/>
                <a:ea typeface="BIZ UDPゴシック" panose="020B0400000000000000" pitchFamily="50" charset="-128"/>
              </a:rPr>
              <a:t>　大阪・関西における万博開催決定。</a:t>
            </a:r>
            <a:endParaRPr lang="ja-JP" altLang="en-US" sz="1400" b="1" dirty="0">
              <a:latin typeface="BIZ UDPゴシック" panose="020B0400000000000000" pitchFamily="50" charset="-128"/>
              <a:ea typeface="BIZ UDPゴシック" panose="020B0400000000000000" pitchFamily="50" charset="-128"/>
            </a:endParaRPr>
          </a:p>
        </p:txBody>
      </p:sp>
      <p:sp>
        <p:nvSpPr>
          <p:cNvPr id="24" name="正方形/長方形 23"/>
          <p:cNvSpPr/>
          <p:nvPr/>
        </p:nvSpPr>
        <p:spPr>
          <a:xfrm>
            <a:off x="4879677" y="5243129"/>
            <a:ext cx="2463560" cy="626701"/>
          </a:xfrm>
          <a:prstGeom prst="rect">
            <a:avLst/>
          </a:prstGeom>
        </p:spPr>
        <p:txBody>
          <a:bodyPr wrap="square" lIns="36000" tIns="36000" rIns="36000" bIns="36000">
            <a:spAutoFit/>
          </a:bodyPr>
          <a:lstStyle/>
          <a:p>
            <a:r>
              <a:rPr lang="ja-JP" altLang="en-US" sz="1200" b="1" dirty="0" smtClean="0">
                <a:latin typeface="BIZ UDPゴシック" panose="020B0400000000000000" pitchFamily="50" charset="-128"/>
                <a:ea typeface="BIZ UDPゴシック" panose="020B0400000000000000" pitchFamily="50" charset="-128"/>
                <a:cs typeface="Meiryo UI" panose="020B0604030504040204" pitchFamily="50" charset="-128"/>
              </a:rPr>
              <a:t>開催期間：</a:t>
            </a:r>
            <a:r>
              <a:rPr lang="en-US" altLang="ja-JP" sz="1200" b="1" dirty="0" smtClean="0">
                <a:latin typeface="BIZ UDPゴシック" panose="020B0400000000000000" pitchFamily="50" charset="-128"/>
                <a:ea typeface="BIZ UDPゴシック" panose="020B0400000000000000" pitchFamily="50" charset="-128"/>
                <a:cs typeface="Meiryo UI" panose="020B0604030504040204" pitchFamily="50" charset="-128"/>
              </a:rPr>
              <a:t>2025</a:t>
            </a:r>
            <a:r>
              <a:rPr lang="ja-JP" altLang="en-US" sz="1200" b="1" dirty="0" smtClean="0">
                <a:latin typeface="BIZ UDPゴシック" panose="020B0400000000000000" pitchFamily="50" charset="-128"/>
                <a:ea typeface="BIZ UDPゴシック" panose="020B0400000000000000" pitchFamily="50" charset="-128"/>
                <a:cs typeface="Meiryo UI" panose="020B0604030504040204" pitchFamily="50" charset="-128"/>
              </a:rPr>
              <a:t>年４月～</a:t>
            </a:r>
            <a:r>
              <a:rPr lang="en-US" altLang="ja-JP" sz="1200" b="1" dirty="0" smtClean="0">
                <a:latin typeface="BIZ UDPゴシック" panose="020B0400000000000000" pitchFamily="50" charset="-128"/>
                <a:ea typeface="BIZ UDPゴシック" panose="020B0400000000000000" pitchFamily="50" charset="-128"/>
                <a:cs typeface="Meiryo UI" panose="020B0604030504040204" pitchFamily="50" charset="-128"/>
              </a:rPr>
              <a:t>10</a:t>
            </a:r>
            <a:r>
              <a:rPr lang="ja-JP" altLang="en-US" sz="1200" b="1" dirty="0" smtClean="0">
                <a:latin typeface="BIZ UDPゴシック" panose="020B0400000000000000" pitchFamily="50" charset="-128"/>
                <a:ea typeface="BIZ UDPゴシック" panose="020B0400000000000000" pitchFamily="50" charset="-128"/>
                <a:cs typeface="Meiryo UI" panose="020B0604030504040204" pitchFamily="50" charset="-128"/>
              </a:rPr>
              <a:t>月</a:t>
            </a:r>
            <a:endParaRPr lang="en-US" altLang="ja-JP" sz="1200" b="1" dirty="0" smtClean="0">
              <a:latin typeface="BIZ UDPゴシック" panose="020B0400000000000000" pitchFamily="50" charset="-128"/>
              <a:ea typeface="BIZ UDPゴシック" panose="020B0400000000000000" pitchFamily="50" charset="-128"/>
              <a:cs typeface="Meiryo UI" panose="020B0604030504040204" pitchFamily="50" charset="-128"/>
            </a:endParaRPr>
          </a:p>
          <a:p>
            <a:r>
              <a:rPr lang="ja-JP" altLang="en-US" sz="1200" b="1" dirty="0" smtClean="0">
                <a:latin typeface="BIZ UDPゴシック" panose="020B0400000000000000" pitchFamily="50" charset="-128"/>
                <a:ea typeface="BIZ UDPゴシック" panose="020B0400000000000000" pitchFamily="50" charset="-128"/>
                <a:cs typeface="Meiryo UI" panose="020B0604030504040204" pitchFamily="50" charset="-128"/>
              </a:rPr>
              <a:t>想定来場者数：約</a:t>
            </a:r>
            <a:r>
              <a:rPr lang="en-US" altLang="ja-JP" sz="1200" b="1" dirty="0" smtClean="0">
                <a:latin typeface="BIZ UDPゴシック" panose="020B0400000000000000" pitchFamily="50" charset="-128"/>
                <a:ea typeface="BIZ UDPゴシック" panose="020B0400000000000000" pitchFamily="50" charset="-128"/>
                <a:cs typeface="Meiryo UI" panose="020B0604030504040204" pitchFamily="50" charset="-128"/>
              </a:rPr>
              <a:t>2,820</a:t>
            </a:r>
            <a:r>
              <a:rPr lang="ja-JP" altLang="en-US" sz="1200" b="1" dirty="0" smtClean="0">
                <a:latin typeface="BIZ UDPゴシック" panose="020B0400000000000000" pitchFamily="50" charset="-128"/>
                <a:ea typeface="BIZ UDPゴシック" panose="020B0400000000000000" pitchFamily="50" charset="-128"/>
                <a:cs typeface="Meiryo UI" panose="020B0604030504040204" pitchFamily="50" charset="-128"/>
              </a:rPr>
              <a:t>万人</a:t>
            </a:r>
            <a:endParaRPr lang="en-US" altLang="ja-JP" sz="1200" b="1" dirty="0" smtClean="0">
              <a:latin typeface="BIZ UDPゴシック" panose="020B0400000000000000" pitchFamily="50" charset="-128"/>
              <a:ea typeface="BIZ UDPゴシック" panose="020B0400000000000000" pitchFamily="50" charset="-128"/>
              <a:cs typeface="Meiryo UI" panose="020B0604030504040204" pitchFamily="50" charset="-128"/>
            </a:endParaRPr>
          </a:p>
          <a:p>
            <a:r>
              <a:rPr lang="ja-JP" altLang="en-US" sz="1200" b="1" dirty="0" smtClean="0">
                <a:latin typeface="BIZ UDPゴシック" panose="020B0400000000000000" pitchFamily="50" charset="-128"/>
                <a:ea typeface="BIZ UDPゴシック" panose="020B0400000000000000" pitchFamily="50" charset="-128"/>
                <a:cs typeface="Meiryo UI" panose="020B0604030504040204" pitchFamily="50" charset="-128"/>
              </a:rPr>
              <a:t>経済効果：約２兆円</a:t>
            </a:r>
            <a:endParaRPr lang="en-US" altLang="ja-JP" sz="1200" b="1" dirty="0" smtClean="0">
              <a:latin typeface="BIZ UDPゴシック" panose="020B0400000000000000" pitchFamily="50" charset="-128"/>
              <a:ea typeface="BIZ UDPゴシック" panose="020B0400000000000000" pitchFamily="50" charset="-128"/>
              <a:cs typeface="Meiryo UI" panose="020B0604030504040204" pitchFamily="50" charset="-128"/>
            </a:endParaRPr>
          </a:p>
        </p:txBody>
      </p:sp>
      <p:pic>
        <p:nvPicPr>
          <p:cNvPr id="26" name="図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06554" y="5157452"/>
            <a:ext cx="1134636" cy="755667"/>
          </a:xfrm>
          <a:prstGeom prst="rect">
            <a:avLst/>
          </a:prstGeom>
        </p:spPr>
      </p:pic>
      <p:sp>
        <p:nvSpPr>
          <p:cNvPr id="27" name="正方形/長方形 26"/>
          <p:cNvSpPr/>
          <p:nvPr/>
        </p:nvSpPr>
        <p:spPr>
          <a:xfrm>
            <a:off x="7406049" y="5888602"/>
            <a:ext cx="1777473" cy="18566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kumimoji="1" lang="ja-JP" altLang="en-US" sz="800" dirty="0" smtClean="0">
                <a:latin typeface="BIZ UDPゴシック" panose="020B0400000000000000" pitchFamily="50" charset="-128"/>
                <a:ea typeface="BIZ UDPゴシック" panose="020B0400000000000000" pitchFamily="50" charset="-128"/>
              </a:rPr>
              <a:t>提供：</a:t>
            </a:r>
            <a:r>
              <a:rPr kumimoji="1" lang="en-US" altLang="ja-JP" sz="800" dirty="0" smtClean="0">
                <a:latin typeface="BIZ UDPゴシック" panose="020B0400000000000000" pitchFamily="50" charset="-128"/>
                <a:ea typeface="BIZ UDPゴシック" panose="020B0400000000000000" pitchFamily="50" charset="-128"/>
              </a:rPr>
              <a:t>2025</a:t>
            </a:r>
            <a:r>
              <a:rPr kumimoji="1" lang="ja-JP" altLang="en-US" sz="800" dirty="0" smtClean="0">
                <a:latin typeface="BIZ UDPゴシック" panose="020B0400000000000000" pitchFamily="50" charset="-128"/>
                <a:ea typeface="BIZ UDPゴシック" panose="020B0400000000000000" pitchFamily="50" charset="-128"/>
              </a:rPr>
              <a:t>年日本国際博覧会協会</a:t>
            </a:r>
            <a:endParaRPr kumimoji="1" lang="ja-JP" altLang="en-US" sz="800" dirty="0">
              <a:latin typeface="BIZ UDPゴシック" panose="020B0400000000000000" pitchFamily="50" charset="-128"/>
              <a:ea typeface="BIZ UDPゴシック" panose="020B0400000000000000" pitchFamily="50" charset="-128"/>
            </a:endParaRPr>
          </a:p>
        </p:txBody>
      </p:sp>
      <p:sp>
        <p:nvSpPr>
          <p:cNvPr id="28" name="正方形/長方形 27"/>
          <p:cNvSpPr/>
          <p:nvPr/>
        </p:nvSpPr>
        <p:spPr>
          <a:xfrm>
            <a:off x="580450" y="6063667"/>
            <a:ext cx="8189809" cy="721052"/>
          </a:xfrm>
          <a:prstGeom prst="rect">
            <a:avLst/>
          </a:prstGeom>
          <a:solidFill>
            <a:schemeClr val="accent3">
              <a:lumMod val="20000"/>
              <a:lumOff val="80000"/>
            </a:schemeClr>
          </a:solidFill>
          <a:effectLst>
            <a:outerShdw blurRad="50800" dist="38100" dir="2700000" algn="tl" rotWithShape="0">
              <a:prstClr val="black">
                <a:alpha val="40000"/>
              </a:prstClr>
            </a:outerShdw>
          </a:effectLst>
        </p:spPr>
        <p:txBody>
          <a:bodyPr wrap="square" lIns="36000" tIns="36000" rIns="36000" bIns="72000" anchor="ctr">
            <a:spAutoFit/>
          </a:bodyPr>
          <a:lstStyle/>
          <a:p>
            <a:endParaRPr lang="ja-JP" altLang="en-US" sz="800" dirty="0">
              <a:solidFill>
                <a:srgbClr val="FF0000"/>
              </a:solidFill>
              <a:latin typeface="Meiryo UI" panose="020B0604030504040204" pitchFamily="50" charset="-128"/>
              <a:ea typeface="Meiryo UI" panose="020B0604030504040204" pitchFamily="50" charset="-128"/>
            </a:endParaRPr>
          </a:p>
        </p:txBody>
      </p:sp>
      <p:sp>
        <p:nvSpPr>
          <p:cNvPr id="29" name="角丸四角形 28"/>
          <p:cNvSpPr/>
          <p:nvPr/>
        </p:nvSpPr>
        <p:spPr>
          <a:xfrm>
            <a:off x="5049613" y="6034295"/>
            <a:ext cx="3655518" cy="802588"/>
          </a:xfrm>
          <a:prstGeom prst="roundRect">
            <a:avLst>
              <a:gd name="adj" fmla="val 4656"/>
            </a:avLst>
          </a:prstGeom>
          <a:no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36000" tIns="0" bIns="0" rtlCol="0" anchor="ctr"/>
          <a:lstStyle/>
          <a:p>
            <a:pPr marR="0" lvl="0" algn="l" defTabSz="914400" rtl="0" eaLnBrk="1" fontAlgn="auto" latinLnBrk="0" hangingPunct="1">
              <a:spcBef>
                <a:spcPts val="1200"/>
              </a:spcBef>
              <a:spcAft>
                <a:spcPts val="0"/>
              </a:spcAft>
              <a:buClrTx/>
              <a:buSzTx/>
              <a:tabLst/>
              <a:defRPr/>
            </a:pPr>
            <a:r>
              <a:rPr kumimoji="1" lang="ja-JP" altLang="en-US" sz="1050" b="1"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大阪・関西万博を一過性のものとせず、そのインパクトを最大限に生かし、「大阪の持続的な成長」と「府民の豊かな暮らし」を確たるものにするとともに、万博開催都市として、</a:t>
            </a:r>
            <a:r>
              <a:rPr kumimoji="1" lang="en-US" altLang="ja-JP" sz="1050" b="1"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SDGs</a:t>
            </a:r>
            <a:r>
              <a:rPr kumimoji="1" lang="ja-JP" altLang="en-US" sz="1050" b="1"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の達成に向けて世界とともに未来をつくっていく。</a:t>
            </a:r>
            <a:endParaRPr kumimoji="1" lang="ja-JP" altLang="en-US" sz="105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endParaRPr>
          </a:p>
        </p:txBody>
      </p:sp>
      <p:sp>
        <p:nvSpPr>
          <p:cNvPr id="30" name="右矢印 29"/>
          <p:cNvSpPr/>
          <p:nvPr/>
        </p:nvSpPr>
        <p:spPr>
          <a:xfrm>
            <a:off x="4499887" y="6195042"/>
            <a:ext cx="350933" cy="489234"/>
          </a:xfrm>
          <a:prstGeom prst="rightArrow">
            <a:avLst>
              <a:gd name="adj1" fmla="val 50000"/>
              <a:gd name="adj2" fmla="val 34782"/>
            </a:avLst>
          </a:pr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角丸四角形 30"/>
          <p:cNvSpPr/>
          <p:nvPr/>
        </p:nvSpPr>
        <p:spPr>
          <a:xfrm>
            <a:off x="700605" y="6068860"/>
            <a:ext cx="3655518" cy="733457"/>
          </a:xfrm>
          <a:prstGeom prst="roundRect">
            <a:avLst>
              <a:gd name="adj" fmla="val 4656"/>
            </a:avLst>
          </a:prstGeom>
          <a:no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lIns="36000" tIns="0" bIns="0" rtlCol="0" anchor="ctr"/>
          <a:lstStyle/>
          <a:p>
            <a:pPr marR="0" lvl="0" algn="l" defTabSz="914400" rtl="0" eaLnBrk="1" fontAlgn="auto" latinLnBrk="0" hangingPunct="1">
              <a:spcBef>
                <a:spcPts val="1200"/>
              </a:spcBef>
              <a:spcAft>
                <a:spcPts val="0"/>
              </a:spcAft>
              <a:buClrTx/>
              <a:buSzTx/>
              <a:tabLst/>
              <a:defRPr/>
            </a:pPr>
            <a:r>
              <a:rPr kumimoji="1" lang="ja-JP" altLang="en-US" sz="105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未来社会の実験場とし</a:t>
            </a:r>
            <a:r>
              <a:rPr lang="ja-JP" altLang="en-US" sz="1050" dirty="0">
                <a:solidFill>
                  <a:schemeClr val="tx1"/>
                </a:solidFill>
                <a:latin typeface="BIZ UDPゴシック" panose="020B0400000000000000" pitchFamily="50" charset="-128"/>
                <a:ea typeface="BIZ UDPゴシック" panose="020B0400000000000000" pitchFamily="50" charset="-128"/>
                <a:cs typeface="Meiryo UI" panose="020B0604030504040204" pitchFamily="50" charset="-128"/>
              </a:rPr>
              <a:t>て</a:t>
            </a:r>
            <a:r>
              <a:rPr kumimoji="1" lang="ja-JP" altLang="en-US" sz="1050" b="0" i="0" u="none" strike="noStrike" kern="1200" cap="none" spc="0" normalizeH="0" baseline="0" noProof="0" dirty="0" err="1">
                <a:ln>
                  <a:noFill/>
                </a:ln>
                <a:solidFill>
                  <a:schemeClr val="tx1"/>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a:t>
            </a:r>
            <a:r>
              <a:rPr kumimoji="1" lang="en-US" altLang="ja-JP" sz="105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Society5.0</a:t>
            </a:r>
            <a:r>
              <a:rPr kumimoji="1" lang="ja-JP" altLang="en-US" sz="105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社会を体現すること、また、様々な社会的課題</a:t>
            </a:r>
            <a:r>
              <a:rPr kumimoji="1" lang="ja-JP" altLang="en-US" sz="105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が山積</a:t>
            </a:r>
            <a:r>
              <a:rPr kumimoji="1" lang="ja-JP" altLang="en-US" sz="105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するポストコロナの時代</a:t>
            </a:r>
            <a:r>
              <a:rPr kumimoji="1" lang="ja-JP" altLang="en-US" sz="105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を生きて</a:t>
            </a:r>
            <a:r>
              <a:rPr kumimoji="1" lang="ja-JP" altLang="en-US" sz="105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いくことに希望を持つことができるような「いのち輝く未来社会</a:t>
            </a:r>
            <a:r>
              <a:rPr kumimoji="1" lang="ja-JP" altLang="en-US" sz="105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」をテーマ</a:t>
            </a:r>
            <a:r>
              <a:rPr kumimoji="1" lang="ja-JP" altLang="en-US" sz="105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とした</a:t>
            </a:r>
            <a:r>
              <a:rPr kumimoji="1" lang="ja-JP" altLang="en-US" sz="105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a:t>
            </a:r>
            <a:r>
              <a:rPr lang="ja-JP" altLang="en-US" sz="1050" b="1" dirty="0">
                <a:solidFill>
                  <a:schemeClr val="tx1"/>
                </a:solidFill>
                <a:latin typeface="BIZ UDPゴシック" panose="020B0400000000000000" pitchFamily="50" charset="-128"/>
                <a:ea typeface="BIZ UDPゴシック" panose="020B0400000000000000" pitchFamily="50" charset="-128"/>
                <a:cs typeface="Meiryo UI" panose="020B0604030504040204" pitchFamily="50" charset="-128"/>
              </a:rPr>
              <a:t>大阪・関西</a:t>
            </a:r>
            <a:r>
              <a:rPr kumimoji="1" lang="ja-JP" altLang="en-US" sz="105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万博」</a:t>
            </a:r>
            <a:r>
              <a:rPr kumimoji="1" lang="ja-JP" altLang="en-US" sz="105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を開催</a:t>
            </a:r>
            <a:r>
              <a:rPr kumimoji="1" lang="ja-JP" altLang="en-US" sz="105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する。</a:t>
            </a:r>
            <a:endParaRPr kumimoji="1" lang="ja-JP" altLang="en-US" sz="105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endParaRPr>
          </a:p>
        </p:txBody>
      </p:sp>
      <p:sp>
        <p:nvSpPr>
          <p:cNvPr id="32" name="スライド番号プレースホルダー 3"/>
          <p:cNvSpPr txBox="1">
            <a:spLocks/>
          </p:cNvSpPr>
          <p:nvPr/>
        </p:nvSpPr>
        <p:spPr>
          <a:xfrm>
            <a:off x="8640000" y="6552000"/>
            <a:ext cx="432000" cy="288000"/>
          </a:xfrm>
          <a:prstGeom prst="rect">
            <a:avLst/>
          </a:prstGeom>
        </p:spPr>
        <p:txBody>
          <a:bodyPr vert="horz" lIns="36000" tIns="36000" rIns="36000" bIns="36000" rtlCol="0" anchor="ctr"/>
          <a:lstStyle>
            <a:defPPr>
              <a:defRPr lang="ja-JP"/>
            </a:defPPr>
            <a:lvl1pPr marL="0" algn="r" defTabSz="914400" rtl="0" eaLnBrk="1" latinLnBrk="0" hangingPunct="1">
              <a:defRPr kumimoji="1" sz="14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138CA411-231B-42B9-AF63-97A64194AA60}" type="slidenum">
              <a:rPr lang="ja-JP" altLang="en-US" smtClean="0"/>
              <a:pPr/>
              <a:t>65</a:t>
            </a:fld>
            <a:endParaRPr lang="ja-JP" altLang="en-US" dirty="0"/>
          </a:p>
        </p:txBody>
      </p:sp>
    </p:spTree>
    <p:extLst>
      <p:ext uri="{BB962C8B-B14F-4D97-AF65-F5344CB8AC3E}">
        <p14:creationId xmlns:p14="http://schemas.microsoft.com/office/powerpoint/2010/main" val="273079186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直線コネクタ 7"/>
          <p:cNvCxnSpPr/>
          <p:nvPr/>
        </p:nvCxnSpPr>
        <p:spPr>
          <a:xfrm>
            <a:off x="196398" y="569165"/>
            <a:ext cx="882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角丸四角形 9"/>
          <p:cNvSpPr/>
          <p:nvPr/>
        </p:nvSpPr>
        <p:spPr>
          <a:xfrm>
            <a:off x="165465" y="658996"/>
            <a:ext cx="8785350" cy="324000"/>
          </a:xfrm>
          <a:prstGeom prst="round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smtClean="0">
                <a:solidFill>
                  <a:schemeClr val="bg1"/>
                </a:solidFill>
                <a:latin typeface="BIZ UDPゴシック" panose="020B0400000000000000" pitchFamily="50" charset="-128"/>
                <a:ea typeface="BIZ UDPゴシック" panose="020B0400000000000000" pitchFamily="50" charset="-128"/>
              </a:rPr>
              <a:t>万博を契機としたイノベーションの誘発</a:t>
            </a:r>
            <a:endParaRPr kumimoji="1" lang="ja-JP" altLang="en-US" sz="1600" b="1" dirty="0">
              <a:solidFill>
                <a:schemeClr val="bg1"/>
              </a:solidFill>
              <a:latin typeface="BIZ UDPゴシック" panose="020B0400000000000000" pitchFamily="50" charset="-128"/>
              <a:ea typeface="BIZ UDPゴシック" panose="020B0400000000000000" pitchFamily="50" charset="-128"/>
            </a:endParaRPr>
          </a:p>
        </p:txBody>
      </p:sp>
      <p:sp>
        <p:nvSpPr>
          <p:cNvPr id="35" name="角丸四角形 34"/>
          <p:cNvSpPr/>
          <p:nvPr/>
        </p:nvSpPr>
        <p:spPr>
          <a:xfrm>
            <a:off x="145769" y="79002"/>
            <a:ext cx="5649724" cy="465361"/>
          </a:xfrm>
          <a:prstGeom prst="roundRect">
            <a:avLst/>
          </a:prstGeom>
          <a:solidFill>
            <a:schemeClr val="accent4">
              <a:lumMod val="60000"/>
              <a:lumOff val="40000"/>
            </a:schemeClr>
          </a:solidFill>
          <a:effectLst>
            <a:innerShdw blurRad="63500" dist="50800" dir="2700000">
              <a:prstClr val="black">
                <a:alpha val="50000"/>
              </a:prstClr>
            </a:innerShdw>
          </a:effectLst>
        </p:spPr>
        <p:style>
          <a:lnRef idx="3">
            <a:schemeClr val="lt1"/>
          </a:lnRef>
          <a:fillRef idx="1">
            <a:schemeClr val="accent4"/>
          </a:fillRef>
          <a:effectRef idx="1">
            <a:schemeClr val="accent4"/>
          </a:effectRef>
          <a:fontRef idx="minor">
            <a:schemeClr val="lt1"/>
          </a:fontRef>
        </p:style>
        <p:txBody>
          <a:bodyPr rtlCol="0" anchor="ctr"/>
          <a:lstStyle/>
          <a:p>
            <a:r>
              <a:rPr lang="en-US" altLang="ja-JP" b="1" dirty="0">
                <a:solidFill>
                  <a:schemeClr val="tx1"/>
                </a:solidFill>
                <a:latin typeface="BIZ UDPゴシック" panose="020B0400000000000000" pitchFamily="50" charset="-128"/>
                <a:ea typeface="BIZ UDPゴシック" panose="020B0400000000000000" pitchFamily="50" charset="-128"/>
              </a:rPr>
              <a:t>【WHAT</a:t>
            </a:r>
            <a:r>
              <a:rPr lang="ja-JP" altLang="en-US" b="1" dirty="0">
                <a:solidFill>
                  <a:schemeClr val="tx1"/>
                </a:solidFill>
                <a:latin typeface="BIZ UDPゴシック" panose="020B0400000000000000" pitchFamily="50" charset="-128"/>
                <a:ea typeface="BIZ UDPゴシック" panose="020B0400000000000000" pitchFamily="50" charset="-128"/>
              </a:rPr>
              <a:t>１－①</a:t>
            </a:r>
            <a:r>
              <a:rPr lang="en-US" altLang="ja-JP" b="1" dirty="0">
                <a:solidFill>
                  <a:schemeClr val="tx1"/>
                </a:solidFill>
                <a:latin typeface="BIZ UDPゴシック" panose="020B0400000000000000" pitchFamily="50" charset="-128"/>
                <a:ea typeface="BIZ UDPゴシック" panose="020B0400000000000000" pitchFamily="50" charset="-128"/>
              </a:rPr>
              <a:t>】</a:t>
            </a:r>
            <a:r>
              <a:rPr lang="ja-JP" altLang="en-US" b="1" dirty="0">
                <a:solidFill>
                  <a:schemeClr val="tx1"/>
                </a:solidFill>
                <a:latin typeface="BIZ UDPゴシック" panose="020B0400000000000000" pitchFamily="50" charset="-128"/>
                <a:ea typeface="BIZ UDPゴシック" panose="020B0400000000000000" pitchFamily="50" charset="-128"/>
              </a:rPr>
              <a:t>　成長戦略／成長産業等の振興</a:t>
            </a:r>
            <a:endParaRPr kumimoji="1" lang="ja-JP" altLang="en-US" b="1" dirty="0">
              <a:solidFill>
                <a:schemeClr val="tx1"/>
              </a:solidFill>
              <a:latin typeface="BIZ UDPゴシック" panose="020B0400000000000000" pitchFamily="50" charset="-128"/>
              <a:ea typeface="BIZ UDPゴシック" panose="020B0400000000000000" pitchFamily="50" charset="-128"/>
            </a:endParaRPr>
          </a:p>
        </p:txBody>
      </p:sp>
      <p:sp>
        <p:nvSpPr>
          <p:cNvPr id="9" name="テキスト ボックス 8"/>
          <p:cNvSpPr txBox="1"/>
          <p:nvPr/>
        </p:nvSpPr>
        <p:spPr>
          <a:xfrm>
            <a:off x="102268" y="1013649"/>
            <a:ext cx="905517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■万博会場を新たな技術やシステムを実証する場と位置</a:t>
            </a:r>
            <a:r>
              <a:rPr lang="ja-JP" altLang="en-US" sz="1400" b="1" dirty="0">
                <a:solidFill>
                  <a:prstClr val="black"/>
                </a:solidFill>
                <a:latin typeface="BIZ UDPゴシック" panose="020B0400000000000000" pitchFamily="50" charset="-128"/>
                <a:ea typeface="BIZ UDPゴシック" panose="020B0400000000000000" pitchFamily="50" charset="-128"/>
              </a:rPr>
              <a:t>付け</a:t>
            </a:r>
            <a:r>
              <a:rPr kumimoji="1" lang="ja-JP" altLang="en-US" sz="1400" b="1" i="0" u="none" strike="noStrike" kern="1200" cap="none" spc="0" normalizeH="0" baseline="0" noProof="0" dirty="0" err="1" smtClean="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ja-JP" altLang="en-US" sz="14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多様なプレーヤーによるイノベーションを誘発。</a:t>
            </a:r>
            <a:endParaRPr kumimoji="1"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pic>
        <p:nvPicPr>
          <p:cNvPr id="7" name="図 6"/>
          <p:cNvPicPr>
            <a:picLocks noChangeAspect="1"/>
          </p:cNvPicPr>
          <p:nvPr/>
        </p:nvPicPr>
        <p:blipFill>
          <a:blip r:embed="rId2"/>
          <a:stretch>
            <a:fillRect/>
          </a:stretch>
        </p:blipFill>
        <p:spPr>
          <a:xfrm>
            <a:off x="229090" y="1397370"/>
            <a:ext cx="8754615" cy="5425910"/>
          </a:xfrm>
          <a:prstGeom prst="rect">
            <a:avLst/>
          </a:prstGeom>
        </p:spPr>
      </p:pic>
      <p:sp>
        <p:nvSpPr>
          <p:cNvPr id="11" name="スライド番号プレースホルダー 3"/>
          <p:cNvSpPr txBox="1">
            <a:spLocks/>
          </p:cNvSpPr>
          <p:nvPr/>
        </p:nvSpPr>
        <p:spPr>
          <a:xfrm>
            <a:off x="8640000" y="6552000"/>
            <a:ext cx="432000" cy="288000"/>
          </a:xfrm>
          <a:prstGeom prst="rect">
            <a:avLst/>
          </a:prstGeom>
        </p:spPr>
        <p:txBody>
          <a:bodyPr vert="horz" lIns="36000" tIns="36000" rIns="36000" bIns="36000" rtlCol="0" anchor="ctr"/>
          <a:lstStyle>
            <a:defPPr>
              <a:defRPr lang="ja-JP"/>
            </a:defPPr>
            <a:lvl1pPr marL="0" algn="r" defTabSz="914400" rtl="0" eaLnBrk="1" latinLnBrk="0" hangingPunct="1">
              <a:defRPr kumimoji="1" sz="14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138CA411-231B-42B9-AF63-97A64194AA60}" type="slidenum">
              <a:rPr lang="ja-JP" altLang="en-US" smtClean="0"/>
              <a:pPr/>
              <a:t>66</a:t>
            </a:fld>
            <a:endParaRPr lang="ja-JP" altLang="en-US" dirty="0"/>
          </a:p>
        </p:txBody>
      </p:sp>
    </p:spTree>
    <p:extLst>
      <p:ext uri="{BB962C8B-B14F-4D97-AF65-F5344CB8AC3E}">
        <p14:creationId xmlns:p14="http://schemas.microsoft.com/office/powerpoint/2010/main" val="227751903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1" name="直線コネクタ 30"/>
          <p:cNvCxnSpPr/>
          <p:nvPr/>
        </p:nvCxnSpPr>
        <p:spPr>
          <a:xfrm>
            <a:off x="196398" y="615109"/>
            <a:ext cx="882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テキスト ボックス 32"/>
          <p:cNvSpPr txBox="1"/>
          <p:nvPr/>
        </p:nvSpPr>
        <p:spPr>
          <a:xfrm>
            <a:off x="180000" y="720000"/>
            <a:ext cx="806823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■単なる経営相談や資金援助等にとどまらない支援で中小企業等の国際競争力を</a:t>
            </a:r>
            <a:r>
              <a:rPr kumimoji="1" lang="ja-JP" altLang="en-US" sz="16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強化。</a:t>
            </a:r>
            <a:endParaRPr kumimoji="1" lang="en-US" altLang="ja-JP" sz="16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74" name="正方形/長方形 73"/>
          <p:cNvSpPr/>
          <p:nvPr/>
        </p:nvSpPr>
        <p:spPr>
          <a:xfrm>
            <a:off x="235393" y="1141190"/>
            <a:ext cx="8688543" cy="307777"/>
          </a:xfrm>
          <a:prstGeom prst="rect">
            <a:avLst/>
          </a:prstGeom>
          <a:solidFill>
            <a:schemeClr val="accent4">
              <a:lumMod val="40000"/>
              <a:lumOff val="60000"/>
            </a:schemeClr>
          </a:solidFill>
          <a:ln>
            <a:solidFill>
              <a:schemeClr val="accent2"/>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１．大阪産業局の取組方針と事業内容　　　　　　　　　　　　</a:t>
            </a:r>
            <a:endParaRPr kumimoji="1" lang="en-US" altLang="ja-JP"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55" name="角丸四角形 54"/>
          <p:cNvSpPr/>
          <p:nvPr/>
        </p:nvSpPr>
        <p:spPr>
          <a:xfrm>
            <a:off x="144000" y="72000"/>
            <a:ext cx="4392000" cy="432000"/>
          </a:xfrm>
          <a:prstGeom prst="roundRect">
            <a:avLst/>
          </a:prstGeom>
          <a:solidFill>
            <a:schemeClr val="accent4">
              <a:lumMod val="60000"/>
              <a:lumOff val="40000"/>
            </a:schemeClr>
          </a:solidFill>
          <a:effectLst>
            <a:innerShdw blurRad="63500" dist="50800" dir="2700000">
              <a:prstClr val="black">
                <a:alpha val="50000"/>
              </a:prstClr>
            </a:innerShdw>
          </a:effectLst>
        </p:spPr>
        <p:style>
          <a:lnRef idx="3">
            <a:schemeClr val="lt1"/>
          </a:lnRef>
          <a:fillRef idx="1">
            <a:schemeClr val="accent4"/>
          </a:fillRef>
          <a:effectRef idx="1">
            <a:schemeClr val="accent4"/>
          </a:effectRef>
          <a:fontRef idx="minor">
            <a:schemeClr val="lt1"/>
          </a:fontRef>
        </p:style>
        <p:txBody>
          <a:bodyPr lIns="108000" tIns="36000" rIns="36000" bIns="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【WHAT</a:t>
            </a:r>
            <a:r>
              <a:rPr kumimoji="1" lang="ja-JP" altLang="en-US" sz="1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１－②</a:t>
            </a:r>
            <a:r>
              <a:rPr kumimoji="1" lang="en-US" altLang="ja-JP" sz="1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成長戦略／大阪産業局</a:t>
            </a:r>
          </a:p>
        </p:txBody>
      </p:sp>
      <p:sp>
        <p:nvSpPr>
          <p:cNvPr id="72" name="テキスト ボックス 71"/>
          <p:cNvSpPr txBox="1"/>
          <p:nvPr/>
        </p:nvSpPr>
        <p:spPr>
          <a:xfrm>
            <a:off x="886460" y="2764584"/>
            <a:ext cx="2232000" cy="338554"/>
          </a:xfrm>
          <a:prstGeom prst="rect">
            <a:avLst/>
          </a:prstGeom>
          <a:solidFill>
            <a:srgbClr val="FF99FF"/>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メイリオ" panose="020B0604030504040204" pitchFamily="50" charset="-128"/>
              </a:rPr>
              <a:t>国際化</a:t>
            </a:r>
            <a:endParaRPr kumimoji="1" lang="en-US" altLang="ja-JP" sz="16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メイリオ" panose="020B0604030504040204" pitchFamily="50" charset="-128"/>
            </a:endParaRPr>
          </a:p>
        </p:txBody>
      </p:sp>
      <p:sp>
        <p:nvSpPr>
          <p:cNvPr id="73" name="テキスト ボックス 72"/>
          <p:cNvSpPr txBox="1"/>
          <p:nvPr/>
        </p:nvSpPr>
        <p:spPr>
          <a:xfrm>
            <a:off x="3305915" y="2764089"/>
            <a:ext cx="2232000" cy="338554"/>
          </a:xfrm>
          <a:prstGeom prst="rect">
            <a:avLst/>
          </a:prstGeom>
          <a:solidFill>
            <a:srgbClr val="FFFF00"/>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メイリオ" panose="020B0604030504040204" pitchFamily="50" charset="-128"/>
              </a:rPr>
              <a:t>事業承継</a:t>
            </a:r>
          </a:p>
        </p:txBody>
      </p:sp>
      <p:sp>
        <p:nvSpPr>
          <p:cNvPr id="88" name="テキスト ボックス 87"/>
          <p:cNvSpPr txBox="1"/>
          <p:nvPr/>
        </p:nvSpPr>
        <p:spPr>
          <a:xfrm>
            <a:off x="5725370" y="2780487"/>
            <a:ext cx="2232000" cy="336631"/>
          </a:xfrm>
          <a:prstGeom prst="rect">
            <a:avLst/>
          </a:prstGeom>
          <a:solidFill>
            <a:srgbClr val="92D050"/>
          </a:solidFill>
        </p:spPr>
        <p:txBody>
          <a:bodyPr wrap="square" rtlCol="0" anchor="ctr">
            <a:spAutoFit/>
          </a:bodyPr>
          <a:lstStyle/>
          <a:p>
            <a:pPr marL="0" marR="0" lvl="0" indent="0" algn="ctr" defTabSz="914400" rtl="0" eaLnBrk="1" fontAlgn="auto" latinLnBrk="0" hangingPunct="1">
              <a:lnSpc>
                <a:spcPts val="192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メイリオ" panose="020B0604030504040204" pitchFamily="50" charset="-128"/>
              </a:rPr>
              <a:t>創業・ベンチャー支援</a:t>
            </a:r>
            <a:endParaRPr kumimoji="1" lang="en-US" altLang="ja-JP" sz="16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メイリオ" panose="020B0604030504040204" pitchFamily="50" charset="-128"/>
            </a:endParaRPr>
          </a:p>
        </p:txBody>
      </p:sp>
      <p:sp>
        <p:nvSpPr>
          <p:cNvPr id="4" name="正方形/長方形 3"/>
          <p:cNvSpPr/>
          <p:nvPr/>
        </p:nvSpPr>
        <p:spPr>
          <a:xfrm>
            <a:off x="416868" y="1499941"/>
            <a:ext cx="8475399"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mn-cs"/>
              </a:rPr>
              <a:t>中小企業と大阪経済の発展に向けて、在阪企業の国際展開、海外企業の大阪への投資を促す「国際ビジネス支援」や、大阪で芽吹く企業のさらなる発展や定着を促す「創業支援」「スタートアップ支援」、持続可能な大阪産業発展のために後継に悩む企業を支える「事業承継支援」に重点を置きつつ、各種中小企業支援の</a:t>
            </a:r>
            <a:r>
              <a:rPr kumimoji="1" lang="ja-JP" altLang="en-US" sz="1400" b="0" i="0" u="none" strike="noStrike" kern="1200" cap="none" spc="0" normalizeH="0" baseline="0" noProof="0" dirty="0" smtClean="0">
                <a:ln>
                  <a:noFill/>
                </a:ln>
                <a:solidFill>
                  <a:schemeClr val="tx1">
                    <a:lumMod val="75000"/>
                    <a:lumOff val="25000"/>
                  </a:schemeClr>
                </a:solidFill>
                <a:effectLst/>
                <a:uLnTx/>
                <a:uFillTx/>
                <a:latin typeface="BIZ UDPゴシック" panose="020B0400000000000000" pitchFamily="50" charset="-128"/>
                <a:ea typeface="BIZ UDPゴシック" panose="020B0400000000000000" pitchFamily="50" charset="-128"/>
                <a:cs typeface="+mn-cs"/>
              </a:rPr>
              <a:t>取組</a:t>
            </a:r>
            <a:r>
              <a:rPr kumimoji="1" lang="ja-JP" altLang="en-US" sz="1400" b="0" i="0" u="none" strike="noStrike" kern="1200" cap="none" spc="0" normalizeH="0" baseline="0" noProof="0" dirty="0" smtClean="0">
                <a:ln>
                  <a:noFill/>
                </a:ln>
                <a:solidFill>
                  <a:srgbClr val="000000"/>
                </a:solidFill>
                <a:effectLst/>
                <a:uLnTx/>
                <a:uFillTx/>
                <a:latin typeface="BIZ UDPゴシック" panose="020B0400000000000000" pitchFamily="50" charset="-128"/>
                <a:ea typeface="BIZ UDPゴシック" panose="020B0400000000000000" pitchFamily="50" charset="-128"/>
                <a:cs typeface="+mn-cs"/>
              </a:rPr>
              <a:t>を</a:t>
            </a:r>
            <a:r>
              <a:rPr kumimoji="1" lang="ja-JP" altLang="en-US" sz="1400" b="0" i="0" u="none" strike="noStrike" kern="12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mn-cs"/>
              </a:rPr>
              <a:t>推進。</a:t>
            </a:r>
          </a:p>
        </p:txBody>
      </p:sp>
      <p:pic>
        <p:nvPicPr>
          <p:cNvPr id="5" name="図 4"/>
          <p:cNvPicPr>
            <a:picLocks noChangeAspect="1"/>
          </p:cNvPicPr>
          <p:nvPr/>
        </p:nvPicPr>
        <p:blipFill rotWithShape="1">
          <a:blip r:embed="rId3"/>
          <a:srcRect l="7620" t="42708" r="30514" b="23011"/>
          <a:stretch/>
        </p:blipFill>
        <p:spPr>
          <a:xfrm>
            <a:off x="629821" y="3663267"/>
            <a:ext cx="8049492" cy="2507673"/>
          </a:xfrm>
          <a:prstGeom prst="rect">
            <a:avLst/>
          </a:prstGeom>
        </p:spPr>
      </p:pic>
      <p:sp>
        <p:nvSpPr>
          <p:cNvPr id="6" name="下矢印 5"/>
          <p:cNvSpPr/>
          <p:nvPr/>
        </p:nvSpPr>
        <p:spPr>
          <a:xfrm>
            <a:off x="4152446" y="3274139"/>
            <a:ext cx="538938" cy="388634"/>
          </a:xfrm>
          <a:prstGeom prst="downArrow">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8" name="正方形/長方形 7"/>
          <p:cNvSpPr/>
          <p:nvPr/>
        </p:nvSpPr>
        <p:spPr>
          <a:xfrm>
            <a:off x="629821" y="2505022"/>
            <a:ext cx="7638879" cy="685987"/>
          </a:xfrm>
          <a:prstGeom prst="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9" name="角丸四角形 8"/>
          <p:cNvSpPr/>
          <p:nvPr/>
        </p:nvSpPr>
        <p:spPr>
          <a:xfrm>
            <a:off x="2673927" y="2413046"/>
            <a:ext cx="3352800" cy="245140"/>
          </a:xfrm>
          <a:prstGeom prst="roundRect">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事業の３本柱</a:t>
            </a:r>
          </a:p>
        </p:txBody>
      </p:sp>
      <p:sp>
        <p:nvSpPr>
          <p:cNvPr id="15" name="スライド番号プレースホルダー 3"/>
          <p:cNvSpPr txBox="1">
            <a:spLocks/>
          </p:cNvSpPr>
          <p:nvPr/>
        </p:nvSpPr>
        <p:spPr>
          <a:xfrm>
            <a:off x="8640000" y="6552000"/>
            <a:ext cx="432000" cy="288000"/>
          </a:xfrm>
          <a:prstGeom prst="rect">
            <a:avLst/>
          </a:prstGeom>
        </p:spPr>
        <p:txBody>
          <a:bodyPr vert="horz" lIns="36000" tIns="36000" rIns="36000" bIns="36000" rtlCol="0" anchor="ctr"/>
          <a:lstStyle>
            <a:defPPr>
              <a:defRPr lang="ja-JP"/>
            </a:defPPr>
            <a:lvl1pPr marL="0" algn="r" defTabSz="914400" rtl="0" eaLnBrk="1" latinLnBrk="0" hangingPunct="1">
              <a:defRPr kumimoji="1" sz="14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138CA411-231B-42B9-AF63-97A64194AA60}" type="slidenum">
              <a:rPr lang="ja-JP" altLang="en-US" smtClean="0"/>
              <a:pPr/>
              <a:t>67</a:t>
            </a:fld>
            <a:endParaRPr lang="ja-JP" altLang="en-US" dirty="0"/>
          </a:p>
        </p:txBody>
      </p:sp>
    </p:spTree>
    <p:extLst>
      <p:ext uri="{BB962C8B-B14F-4D97-AF65-F5344CB8AC3E}">
        <p14:creationId xmlns:p14="http://schemas.microsoft.com/office/powerpoint/2010/main" val="303190349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1" name="直線コネクタ 30"/>
          <p:cNvCxnSpPr/>
          <p:nvPr/>
        </p:nvCxnSpPr>
        <p:spPr>
          <a:xfrm>
            <a:off x="196398" y="586534"/>
            <a:ext cx="882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4" name="正方形/長方形 83"/>
          <p:cNvSpPr/>
          <p:nvPr/>
        </p:nvSpPr>
        <p:spPr>
          <a:xfrm>
            <a:off x="196398" y="658542"/>
            <a:ext cx="8819999" cy="307777"/>
          </a:xfrm>
          <a:prstGeom prst="rect">
            <a:avLst/>
          </a:prstGeom>
          <a:solidFill>
            <a:schemeClr val="accent4">
              <a:lumMod val="40000"/>
              <a:lumOff val="60000"/>
            </a:schemeClr>
          </a:solidFill>
          <a:ln>
            <a:solidFill>
              <a:schemeClr val="accent2"/>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２．</a:t>
            </a:r>
            <a:r>
              <a:rPr kumimoji="1"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組織体制　　　　　　　　　　　　　</a:t>
            </a:r>
            <a:endParaRPr kumimoji="1" lang="en-US" altLang="ja-JP"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55" name="角丸四角形 54"/>
          <p:cNvSpPr/>
          <p:nvPr/>
        </p:nvSpPr>
        <p:spPr>
          <a:xfrm>
            <a:off x="144000" y="72000"/>
            <a:ext cx="4392000" cy="432000"/>
          </a:xfrm>
          <a:prstGeom prst="roundRect">
            <a:avLst/>
          </a:prstGeom>
          <a:solidFill>
            <a:schemeClr val="accent4">
              <a:lumMod val="60000"/>
              <a:lumOff val="40000"/>
            </a:schemeClr>
          </a:solidFill>
          <a:effectLst>
            <a:innerShdw blurRad="63500" dist="50800" dir="2700000">
              <a:prstClr val="black">
                <a:alpha val="50000"/>
              </a:prstClr>
            </a:innerShdw>
          </a:effectLst>
        </p:spPr>
        <p:style>
          <a:lnRef idx="3">
            <a:schemeClr val="lt1"/>
          </a:lnRef>
          <a:fillRef idx="1">
            <a:schemeClr val="accent4"/>
          </a:fillRef>
          <a:effectRef idx="1">
            <a:schemeClr val="accent4"/>
          </a:effectRef>
          <a:fontRef idx="minor">
            <a:schemeClr val="lt1"/>
          </a:fontRef>
        </p:style>
        <p:txBody>
          <a:bodyPr lIns="108000" tIns="36000" rIns="36000" bIns="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【WHAT</a:t>
            </a:r>
            <a:r>
              <a:rPr kumimoji="1" lang="ja-JP" altLang="en-US" sz="1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１－②</a:t>
            </a:r>
            <a:r>
              <a:rPr kumimoji="1" lang="en-US" altLang="ja-JP" sz="1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成長戦略／大阪産業局</a:t>
            </a:r>
          </a:p>
        </p:txBody>
      </p:sp>
      <p:pic>
        <p:nvPicPr>
          <p:cNvPr id="15" name="図 14"/>
          <p:cNvPicPr>
            <a:picLocks noChangeAspect="1"/>
          </p:cNvPicPr>
          <p:nvPr/>
        </p:nvPicPr>
        <p:blipFill>
          <a:blip r:embed="rId3"/>
          <a:stretch>
            <a:fillRect/>
          </a:stretch>
        </p:blipFill>
        <p:spPr>
          <a:xfrm>
            <a:off x="964304" y="1036038"/>
            <a:ext cx="7284185" cy="3231789"/>
          </a:xfrm>
          <a:prstGeom prst="rect">
            <a:avLst/>
          </a:prstGeom>
        </p:spPr>
      </p:pic>
      <p:sp>
        <p:nvSpPr>
          <p:cNvPr id="53" name="テキスト ボックス 52">
            <a:extLst>
              <a:ext uri="{FF2B5EF4-FFF2-40B4-BE49-F238E27FC236}">
                <a16:creationId xmlns:a16="http://schemas.microsoft.com/office/drawing/2014/main" id="{68549A59-4C48-C343-B6D8-8A93524D6BDC}"/>
              </a:ext>
            </a:extLst>
          </p:cNvPr>
          <p:cNvSpPr txBox="1"/>
          <p:nvPr/>
        </p:nvSpPr>
        <p:spPr>
          <a:xfrm>
            <a:off x="814778" y="4237049"/>
            <a:ext cx="39751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○スタートアップ</a:t>
            </a:r>
            <a:r>
              <a:rPr kumimoji="1" lang="en-US" altLang="ja-JP"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KPI</a:t>
            </a:r>
            <a:r>
              <a:rPr kumimoji="1" lang="ja-JP" altLang="en-US"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進捗状況（目標</a:t>
            </a:r>
            <a:r>
              <a:rPr kumimoji="1" lang="en-US" altLang="ja-JP"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2024</a:t>
            </a:r>
            <a:r>
              <a:rPr kumimoji="1" lang="ja-JP" altLang="en-US"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年）</a:t>
            </a:r>
            <a:endParaRPr kumimoji="1" lang="en-US" altLang="ja-JP"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56" name="正方形/長方形 55"/>
          <p:cNvSpPr/>
          <p:nvPr/>
        </p:nvSpPr>
        <p:spPr>
          <a:xfrm>
            <a:off x="6361959" y="6658478"/>
            <a:ext cx="1845377" cy="20005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出典：内閣府「</a:t>
            </a:r>
            <a:r>
              <a:rPr kumimoji="1" lang="zh-TW" altLang="en-US" sz="7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拠点形成計画進捗報告資料</a:t>
            </a:r>
            <a:r>
              <a:rPr kumimoji="1" lang="ja-JP" altLang="en-US" sz="7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p>
        </p:txBody>
      </p:sp>
      <p:sp>
        <p:nvSpPr>
          <p:cNvPr id="57" name="テキスト ボックス 56">
            <a:extLst>
              <a:ext uri="{FF2B5EF4-FFF2-40B4-BE49-F238E27FC236}">
                <a16:creationId xmlns:a16="http://schemas.microsoft.com/office/drawing/2014/main" id="{68549A59-4C48-C343-B6D8-8A93524D6BDC}"/>
              </a:ext>
            </a:extLst>
          </p:cNvPr>
          <p:cNvSpPr txBox="1"/>
          <p:nvPr/>
        </p:nvSpPr>
        <p:spPr>
          <a:xfrm>
            <a:off x="1022740" y="4480614"/>
            <a:ext cx="4527389"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目標としている</a:t>
            </a:r>
            <a:r>
              <a:rPr kumimoji="1"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2024</a:t>
            </a: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年に向け、順調に進展して</a:t>
            </a:r>
            <a:r>
              <a:rPr kumimoji="1" lang="ja-JP" altLang="en-US"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いる。</a:t>
            </a:r>
            <a:endParaRPr kumimoji="1"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11" name="スライド番号プレースホルダー 3"/>
          <p:cNvSpPr txBox="1">
            <a:spLocks/>
          </p:cNvSpPr>
          <p:nvPr/>
        </p:nvSpPr>
        <p:spPr>
          <a:xfrm>
            <a:off x="8640000" y="6552000"/>
            <a:ext cx="432000" cy="288000"/>
          </a:xfrm>
          <a:prstGeom prst="rect">
            <a:avLst/>
          </a:prstGeom>
        </p:spPr>
        <p:txBody>
          <a:bodyPr vert="horz" lIns="36000" tIns="36000" rIns="36000" bIns="36000" rtlCol="0" anchor="ctr"/>
          <a:lstStyle>
            <a:defPPr>
              <a:defRPr lang="ja-JP"/>
            </a:defPPr>
            <a:lvl1pPr marL="0" algn="r" defTabSz="914400" rtl="0" eaLnBrk="1" latinLnBrk="0" hangingPunct="1">
              <a:defRPr kumimoji="1" sz="14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138CA411-231B-42B9-AF63-97A64194AA60}" type="slidenum">
              <a:rPr lang="ja-JP" altLang="en-US" smtClean="0"/>
              <a:pPr/>
              <a:t>68</a:t>
            </a:fld>
            <a:endParaRPr lang="ja-JP" altLang="en-US" dirty="0"/>
          </a:p>
        </p:txBody>
      </p:sp>
      <p:pic>
        <p:nvPicPr>
          <p:cNvPr id="2" name="図 1"/>
          <p:cNvPicPr>
            <a:picLocks noChangeAspect="1"/>
          </p:cNvPicPr>
          <p:nvPr/>
        </p:nvPicPr>
        <p:blipFill>
          <a:blip r:embed="rId4"/>
          <a:stretch>
            <a:fillRect/>
          </a:stretch>
        </p:blipFill>
        <p:spPr>
          <a:xfrm>
            <a:off x="1044000" y="4752000"/>
            <a:ext cx="7065876" cy="1938696"/>
          </a:xfrm>
          <a:prstGeom prst="rect">
            <a:avLst/>
          </a:prstGeom>
        </p:spPr>
      </p:pic>
    </p:spTree>
    <p:extLst>
      <p:ext uri="{BB962C8B-B14F-4D97-AF65-F5344CB8AC3E}">
        <p14:creationId xmlns:p14="http://schemas.microsoft.com/office/powerpoint/2010/main" val="5599435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rotWithShape="1">
          <a:blip r:embed="rId3"/>
          <a:srcRect l="9261" t="32031" r="32321" b="5859"/>
          <a:stretch/>
        </p:blipFill>
        <p:spPr>
          <a:xfrm>
            <a:off x="94377" y="2670379"/>
            <a:ext cx="6770867" cy="4047246"/>
          </a:xfrm>
          <a:prstGeom prst="rect">
            <a:avLst/>
          </a:prstGeom>
        </p:spPr>
      </p:pic>
      <p:cxnSp>
        <p:nvCxnSpPr>
          <p:cNvPr id="31" name="直線コネクタ 30"/>
          <p:cNvCxnSpPr/>
          <p:nvPr/>
        </p:nvCxnSpPr>
        <p:spPr>
          <a:xfrm>
            <a:off x="196398" y="615109"/>
            <a:ext cx="882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5" name="角丸四角形 54"/>
          <p:cNvSpPr/>
          <p:nvPr/>
        </p:nvSpPr>
        <p:spPr>
          <a:xfrm>
            <a:off x="144000" y="72000"/>
            <a:ext cx="4392000" cy="432000"/>
          </a:xfrm>
          <a:prstGeom prst="roundRect">
            <a:avLst/>
          </a:prstGeom>
          <a:solidFill>
            <a:schemeClr val="accent4">
              <a:lumMod val="60000"/>
              <a:lumOff val="40000"/>
            </a:schemeClr>
          </a:solidFill>
          <a:effectLst>
            <a:innerShdw blurRad="63500" dist="50800" dir="2700000">
              <a:prstClr val="black">
                <a:alpha val="50000"/>
              </a:prstClr>
            </a:innerShdw>
          </a:effectLst>
        </p:spPr>
        <p:style>
          <a:lnRef idx="3">
            <a:schemeClr val="lt1"/>
          </a:lnRef>
          <a:fillRef idx="1">
            <a:schemeClr val="accent4"/>
          </a:fillRef>
          <a:effectRef idx="1">
            <a:schemeClr val="accent4"/>
          </a:effectRef>
          <a:fontRef idx="minor">
            <a:schemeClr val="lt1"/>
          </a:fontRef>
        </p:style>
        <p:txBody>
          <a:bodyPr lIns="108000" tIns="36000" rIns="36000" bIns="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【WHAT</a:t>
            </a:r>
            <a:r>
              <a:rPr kumimoji="1" lang="ja-JP" altLang="en-US" sz="1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１－③</a:t>
            </a:r>
            <a:r>
              <a:rPr kumimoji="1" lang="en-US" altLang="ja-JP" sz="1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成長戦略／大阪観光局</a:t>
            </a:r>
          </a:p>
        </p:txBody>
      </p:sp>
      <p:sp>
        <p:nvSpPr>
          <p:cNvPr id="59" name="正方形/長方形 58"/>
          <p:cNvSpPr/>
          <p:nvPr/>
        </p:nvSpPr>
        <p:spPr>
          <a:xfrm>
            <a:off x="196398" y="1085910"/>
            <a:ext cx="8644178" cy="307777"/>
          </a:xfrm>
          <a:prstGeom prst="rect">
            <a:avLst/>
          </a:prstGeom>
          <a:solidFill>
            <a:schemeClr val="accent4">
              <a:lumMod val="40000"/>
              <a:lumOff val="60000"/>
            </a:schemeClr>
          </a:solidFill>
          <a:ln>
            <a:solidFill>
              <a:schemeClr val="accent2"/>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１．大阪観光局のミッション　　　　　　　　　　　　　　　　　</a:t>
            </a:r>
            <a:endParaRPr kumimoji="1" lang="en-US" altLang="ja-JP"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9" name="テキスト ボックス 8"/>
          <p:cNvSpPr txBox="1"/>
          <p:nvPr/>
        </p:nvSpPr>
        <p:spPr>
          <a:xfrm>
            <a:off x="196398" y="1393687"/>
            <a:ext cx="8644177"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大阪観光推進のプラットフォームとして、大阪の経済効果を</a:t>
            </a:r>
            <a:r>
              <a:rPr kumimoji="1" lang="ja-JP" altLang="en-US" sz="1400" b="1"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mn-cs"/>
              </a:rPr>
              <a:t>最大化。</a:t>
            </a:r>
            <a:r>
              <a:rPr kumimoji="1" lang="ja-JP" altLang="en-US" sz="14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　☞　</a:t>
            </a:r>
            <a:r>
              <a:rPr kumimoji="1" lang="ja-JP" altLang="en-US" sz="1400" b="1" i="0" u="sng"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量から質への転換を</a:t>
            </a:r>
            <a:r>
              <a:rPr kumimoji="1" lang="ja-JP" altLang="en-US" sz="1400" b="1" i="0" u="sng"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mn-cs"/>
              </a:rPr>
              <a:t>加速。</a:t>
            </a:r>
            <a:endParaRPr kumimoji="1" lang="en-US" altLang="ja-JP" sz="1400" b="1" i="0" u="sng"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p:txBody>
      </p:sp>
      <p:sp>
        <p:nvSpPr>
          <p:cNvPr id="11" name="テキスト ボックス 10"/>
          <p:cNvSpPr txBox="1"/>
          <p:nvPr/>
        </p:nvSpPr>
        <p:spPr>
          <a:xfrm>
            <a:off x="243631" y="1703021"/>
            <a:ext cx="2785317" cy="492443"/>
          </a:xfrm>
          <a:prstGeom prst="rect">
            <a:avLst/>
          </a:prstGeom>
          <a:solidFill>
            <a:schemeClr val="accent5"/>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①　数を</a:t>
            </a:r>
            <a:r>
              <a:rPr kumimoji="1" lang="ja-JP" altLang="en-US" sz="1400" b="1"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mn-cs"/>
              </a:rPr>
              <a:t>増やす。</a:t>
            </a:r>
            <a:endParaRPr kumimoji="1" lang="en-US" altLang="ja-JP" sz="14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　　大阪が目的地として</a:t>
            </a:r>
            <a:r>
              <a:rPr kumimoji="1" lang="ja-JP" altLang="en-US" sz="12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mn-cs"/>
              </a:rPr>
              <a:t>選ばれる取組</a:t>
            </a:r>
            <a:endParaRPr kumimoji="1" lang="en-US" altLang="ja-JP"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p:txBody>
      </p:sp>
      <p:sp>
        <p:nvSpPr>
          <p:cNvPr id="12" name="テキスト ボックス 11"/>
          <p:cNvSpPr txBox="1"/>
          <p:nvPr/>
        </p:nvSpPr>
        <p:spPr>
          <a:xfrm>
            <a:off x="3224956" y="1703020"/>
            <a:ext cx="2785317" cy="492443"/>
          </a:xfrm>
          <a:prstGeom prst="rect">
            <a:avLst/>
          </a:prstGeom>
          <a:solidFill>
            <a:schemeClr val="accent5"/>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②　質を</a:t>
            </a:r>
            <a:r>
              <a:rPr kumimoji="1" lang="ja-JP" altLang="en-US" sz="1400" b="1"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mn-cs"/>
              </a:rPr>
              <a:t>上げる。</a:t>
            </a:r>
            <a:endParaRPr kumimoji="1" lang="en-US" altLang="ja-JP" sz="14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　　着地後消費を最大化させる</a:t>
            </a:r>
            <a:r>
              <a:rPr kumimoji="1" lang="ja-JP" altLang="en-US" sz="12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mn-cs"/>
              </a:rPr>
              <a:t>取組</a:t>
            </a:r>
            <a:endParaRPr kumimoji="1" lang="en-US" altLang="ja-JP"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p:txBody>
      </p:sp>
      <p:sp>
        <p:nvSpPr>
          <p:cNvPr id="13" name="テキスト ボックス 12"/>
          <p:cNvSpPr txBox="1"/>
          <p:nvPr/>
        </p:nvSpPr>
        <p:spPr>
          <a:xfrm>
            <a:off x="6206281" y="1703019"/>
            <a:ext cx="2785317" cy="492443"/>
          </a:xfrm>
          <a:prstGeom prst="rect">
            <a:avLst/>
          </a:prstGeom>
          <a:solidFill>
            <a:schemeClr val="accent5"/>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③　波及</a:t>
            </a:r>
            <a:r>
              <a:rPr kumimoji="1" lang="ja-JP" altLang="en-US" sz="1400" b="1"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mn-cs"/>
              </a:rPr>
              <a:t>させる。</a:t>
            </a:r>
            <a:endParaRPr kumimoji="1" lang="en-US" altLang="ja-JP" sz="14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　　経済効果を持続・波及させる</a:t>
            </a:r>
            <a:r>
              <a:rPr kumimoji="1" lang="ja-JP" altLang="en-US" sz="12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mn-cs"/>
              </a:rPr>
              <a:t>取組</a:t>
            </a:r>
            <a:endParaRPr kumimoji="1" lang="en-US" altLang="ja-JP"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p:txBody>
      </p:sp>
      <p:sp>
        <p:nvSpPr>
          <p:cNvPr id="14" name="正方形/長方形 13"/>
          <p:cNvSpPr/>
          <p:nvPr/>
        </p:nvSpPr>
        <p:spPr>
          <a:xfrm>
            <a:off x="196397" y="2343423"/>
            <a:ext cx="8644178" cy="307777"/>
          </a:xfrm>
          <a:prstGeom prst="rect">
            <a:avLst/>
          </a:prstGeom>
          <a:solidFill>
            <a:schemeClr val="accent4">
              <a:lumMod val="40000"/>
              <a:lumOff val="60000"/>
            </a:schemeClr>
          </a:solidFill>
          <a:ln>
            <a:solidFill>
              <a:schemeClr val="accent2"/>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２．事業一覧と特筆すべき</a:t>
            </a:r>
            <a:r>
              <a:rPr kumimoji="1" lang="ja-JP" altLang="en-US" sz="1400" b="1"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mn-cs"/>
              </a:rPr>
              <a:t>取組</a:t>
            </a:r>
            <a:r>
              <a:rPr kumimoji="1" lang="ja-JP" altLang="en-US" sz="14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　　　　　　　　　　　　　　　　　</a:t>
            </a:r>
            <a:endParaRPr kumimoji="1" lang="en-US" altLang="ja-JP" sz="14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p:txBody>
      </p:sp>
      <p:sp>
        <p:nvSpPr>
          <p:cNvPr id="5" name="テキスト ボックス 4"/>
          <p:cNvSpPr txBox="1"/>
          <p:nvPr/>
        </p:nvSpPr>
        <p:spPr>
          <a:xfrm>
            <a:off x="6858000" y="2614776"/>
            <a:ext cx="230953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日本観光のショーケース化</a:t>
            </a:r>
            <a:endParaRPr kumimoji="1"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ミラノ（イタリア）のよう</a:t>
            </a:r>
            <a:r>
              <a:rPr kumimoji="1" lang="ja-JP" altLang="en-US"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に</a:t>
            </a:r>
            <a:endParaRPr lang="en-US" altLang="ja-JP" sz="1200" dirty="0">
              <a:solidFill>
                <a:prstClr val="black"/>
              </a:solidFill>
              <a:latin typeface="BIZ UDPゴシック" panose="020B0400000000000000" pitchFamily="50" charset="-128"/>
              <a:ea typeface="BIZ UDPゴシック" panose="020B0400000000000000" pitchFamily="50" charset="-128"/>
            </a:endParaRPr>
          </a:p>
          <a:p>
            <a:pPr marR="0" lvl="0" algn="l" defTabSz="914400" rtl="0" eaLnBrk="1" fontAlgn="auto" latinLnBrk="0" hangingPunct="1">
              <a:lnSpc>
                <a:spcPct val="100000"/>
              </a:lnSpc>
              <a:spcBef>
                <a:spcPts val="0"/>
              </a:spcBef>
              <a:spcAft>
                <a:spcPts val="0"/>
              </a:spcAft>
              <a:buClrTx/>
              <a:buSzTx/>
              <a:tabLst/>
              <a:defRPr/>
            </a:pPr>
            <a:r>
              <a:rPr kumimoji="1" lang="ja-JP" altLang="en-US"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全国</a:t>
            </a: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への送客</a:t>
            </a:r>
            <a:r>
              <a:rPr kumimoji="1" lang="ja-JP" altLang="en-US"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拠点化。</a:t>
            </a:r>
            <a:r>
              <a:rPr kumimoji="1"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r>
            <a:br>
              <a:rPr kumimoji="1"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br>
            <a:r>
              <a:rPr kumimoji="1" lang="ja-JP" altLang="en-US"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t>
            </a: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観光客は拠点の大阪に　</a:t>
            </a:r>
            <a:r>
              <a:rPr kumimoji="1"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r>
            <a:br>
              <a:rPr kumimoji="1"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b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t>
            </a:r>
            <a:r>
              <a:rPr kumimoji="1" lang="ja-JP" altLang="en-US"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t>
            </a: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戻って</a:t>
            </a:r>
            <a:r>
              <a:rPr kumimoji="1" lang="ja-JP" altLang="en-US"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くる。</a:t>
            </a:r>
            <a:endPar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29" name="テキスト ボックス 28"/>
          <p:cNvSpPr txBox="1"/>
          <p:nvPr/>
        </p:nvSpPr>
        <p:spPr>
          <a:xfrm>
            <a:off x="6834461" y="3712838"/>
            <a:ext cx="230953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日本観光のトップランナーへ</a:t>
            </a:r>
            <a:endParaRPr kumimoji="1" lang="en-US" altLang="ja-JP"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各分野のプロ集団に</a:t>
            </a:r>
            <a:endParaRPr kumimoji="1"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R="0" lvl="0" algn="l" defTabSz="914400" rtl="0" eaLnBrk="1" fontAlgn="auto" latinLnBrk="0" hangingPunct="1">
              <a:lnSpc>
                <a:spcPct val="100000"/>
              </a:lnSpc>
              <a:spcBef>
                <a:spcPts val="0"/>
              </a:spcBef>
              <a:spcAft>
                <a:spcPts val="0"/>
              </a:spcAft>
              <a:buClrTx/>
              <a:buSzTx/>
              <a:tabLst/>
              <a:defRPr/>
            </a:pPr>
            <a:r>
              <a:rPr kumimoji="1" lang="ja-JP" altLang="en-US"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ヘッドハンティング</a:t>
            </a: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などに</a:t>
            </a:r>
            <a:r>
              <a:rPr kumimoji="1" lang="ja-JP" altLang="en-US" sz="1200" b="0" i="0" u="none" strike="noStrike" kern="1200" cap="none" spc="0" normalizeH="0" baseline="0" noProof="0" dirty="0" err="1"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よ</a:t>
            </a:r>
            <a:r>
              <a:rPr kumimoji="1" lang="ja-JP" altLang="en-US"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t>
            </a:r>
            <a:endParaRPr kumimoji="1" lang="en-US" altLang="ja-JP"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R="0" lvl="0" algn="l" defTabSz="914400" rtl="0" eaLnBrk="1" fontAlgn="auto" latinLnBrk="0" hangingPunct="1">
              <a:lnSpc>
                <a:spcPct val="100000"/>
              </a:lnSpc>
              <a:spcBef>
                <a:spcPts val="0"/>
              </a:spcBef>
              <a:spcAft>
                <a:spcPts val="0"/>
              </a:spcAft>
              <a:buClrTx/>
              <a:buSzTx/>
              <a:tabLst/>
              <a:defRPr/>
            </a:pPr>
            <a:r>
              <a:rPr lang="ja-JP" altLang="en-US" sz="1200" dirty="0">
                <a:solidFill>
                  <a:prstClr val="black"/>
                </a:solidFill>
                <a:latin typeface="BIZ UDPゴシック" panose="020B0400000000000000" pitchFamily="50" charset="-128"/>
                <a:ea typeface="BIZ UDPゴシック" panose="020B0400000000000000" pitchFamily="50" charset="-128"/>
              </a:rPr>
              <a:t>　</a:t>
            </a:r>
            <a:r>
              <a:rPr lang="ja-JP" altLang="en-US" sz="1200" dirty="0" smtClean="0">
                <a:solidFill>
                  <a:prstClr val="black"/>
                </a:solidFill>
                <a:latin typeface="BIZ UDPゴシック" panose="020B0400000000000000" pitchFamily="50" charset="-128"/>
                <a:ea typeface="BIZ UDPゴシック" panose="020B0400000000000000" pitchFamily="50" charset="-128"/>
              </a:rPr>
              <a:t>　</a:t>
            </a:r>
            <a:r>
              <a:rPr kumimoji="1" lang="ja-JP" altLang="en-US"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り</a:t>
            </a: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人材</a:t>
            </a:r>
            <a:r>
              <a:rPr kumimoji="1" lang="ja-JP" altLang="en-US"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確保。</a:t>
            </a:r>
            <a:endPar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30" name="テキスト ボックス 29"/>
          <p:cNvSpPr txBox="1"/>
          <p:nvPr/>
        </p:nvSpPr>
        <p:spPr>
          <a:xfrm>
            <a:off x="6834459" y="4661299"/>
            <a:ext cx="2309539"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観光</a:t>
            </a:r>
            <a:r>
              <a:rPr kumimoji="1" lang="en-US" altLang="ja-JP"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DX</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データドリブンで施策を</a:t>
            </a:r>
            <a:r>
              <a:rPr kumimoji="1" lang="ja-JP" altLang="en-US"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創造。</a:t>
            </a:r>
            <a:endParaRPr kumimoji="1"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観光アプリでデータ</a:t>
            </a:r>
            <a:r>
              <a:rPr kumimoji="1" lang="ja-JP" altLang="en-US"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取得。→</a:t>
            </a:r>
            <a:r>
              <a:rPr kumimoji="1" lang="en-US" altLang="ja-JP" sz="1200" b="0" i="0" u="none" strike="noStrike" kern="1200" cap="none" spc="0" normalizeH="0" baseline="0" noProof="0" dirty="0" err="1">
                <a:ln>
                  <a:noFill/>
                </a:ln>
                <a:solidFill>
                  <a:prstClr val="black"/>
                </a:solidFill>
                <a:effectLst/>
                <a:uLnTx/>
                <a:uFillTx/>
                <a:latin typeface="BIZ UDPゴシック" panose="020B0400000000000000" pitchFamily="50" charset="-128"/>
                <a:ea typeface="BIZ UDPゴシック" panose="020B0400000000000000" pitchFamily="50" charset="-128"/>
                <a:cs typeface="+mn-cs"/>
              </a:rPr>
              <a:t>MaaS</a:t>
            </a: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などと</a:t>
            </a:r>
            <a:r>
              <a:rPr kumimoji="1" lang="ja-JP" altLang="en-US"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連携。</a:t>
            </a:r>
            <a:r>
              <a:rPr kumimoji="1"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r>
            <a:br>
              <a:rPr kumimoji="1"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b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→リアルとバーチャル</a:t>
            </a:r>
            <a:r>
              <a:rPr kumimoji="1" lang="ja-JP" altLang="en-US"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を</a:t>
            </a:r>
            <a:r>
              <a:rPr lang="ja-JP" altLang="en-US" sz="1200" dirty="0" smtClean="0">
                <a:solidFill>
                  <a:prstClr val="black"/>
                </a:solidFill>
                <a:latin typeface="BIZ UDPゴシック" panose="020B0400000000000000" pitchFamily="50" charset="-128"/>
                <a:ea typeface="BIZ UDPゴシック" panose="020B0400000000000000" pitchFamily="50" charset="-128"/>
              </a:rPr>
              <a:t>融合</a:t>
            </a:r>
            <a:endParaRPr lang="en-US" altLang="ja-JP" sz="1200" dirty="0" smtClean="0">
              <a:solidFill>
                <a:prstClr val="black"/>
              </a:solidFill>
              <a:latin typeface="BIZ UDPゴシック" panose="020B0400000000000000" pitchFamily="50" charset="-128"/>
              <a:ea typeface="BIZ UDPゴシック" panose="020B0400000000000000" pitchFamily="50" charset="-128"/>
            </a:endParaRPr>
          </a:p>
          <a:p>
            <a:pPr marR="0" lvl="0" algn="l" defTabSz="914400" rtl="0" eaLnBrk="1" fontAlgn="auto" latinLnBrk="0" hangingPunct="1">
              <a:lnSpc>
                <a:spcPct val="100000"/>
              </a:lnSpc>
              <a:spcBef>
                <a:spcPts val="0"/>
              </a:spcBef>
              <a:spcAft>
                <a:spcPts val="0"/>
              </a:spcAft>
              <a:buClrTx/>
              <a:buSzTx/>
              <a:tabLst/>
              <a:defRPr/>
            </a:pPr>
            <a:r>
              <a:rPr lang="ja-JP" altLang="en-US" sz="1200" dirty="0" smtClean="0">
                <a:solidFill>
                  <a:prstClr val="black"/>
                </a:solidFill>
                <a:latin typeface="BIZ UDPゴシック" panose="020B0400000000000000" pitchFamily="50" charset="-128"/>
                <a:ea typeface="BIZ UDPゴシック" panose="020B0400000000000000" pitchFamily="50" charset="-128"/>
              </a:rPr>
              <a:t>　　　</a:t>
            </a:r>
            <a:r>
              <a:rPr kumimoji="1" lang="ja-JP" altLang="en-US"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した</a:t>
            </a: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エキサイティングで</a:t>
            </a:r>
            <a:r>
              <a:rPr kumimoji="1" lang="ja-JP" altLang="en-US"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スト</a:t>
            </a:r>
            <a:r>
              <a:rPr kumimoji="1" lang="en-US" altLang="ja-JP"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r>
            <a:br>
              <a:rPr kumimoji="1" lang="en-US" altLang="ja-JP"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br>
            <a:r>
              <a:rPr kumimoji="1" lang="ja-JP" altLang="en-US"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レスフリーな</a:t>
            </a: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観光実現</a:t>
            </a:r>
            <a:r>
              <a:rPr kumimoji="1" lang="ja-JP" altLang="en-US"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へ。</a:t>
            </a:r>
            <a:endParaRPr kumimoji="1"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32" name="テキスト ボックス 31"/>
          <p:cNvSpPr txBox="1"/>
          <p:nvPr/>
        </p:nvSpPr>
        <p:spPr>
          <a:xfrm>
            <a:off x="6834458" y="6144977"/>
            <a:ext cx="230953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独自の施策展開</a:t>
            </a:r>
            <a:endParaRPr kumimoji="1" lang="en-US" altLang="ja-JP"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ペットツーリズム</a:t>
            </a:r>
            <a:endParaRPr kumimoji="1"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LGBTQ</a:t>
            </a: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ツーリズム　など</a:t>
            </a:r>
            <a:endParaRPr kumimoji="1"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17" name="テキスト ボックス 16"/>
          <p:cNvSpPr txBox="1"/>
          <p:nvPr/>
        </p:nvSpPr>
        <p:spPr>
          <a:xfrm>
            <a:off x="180000" y="720000"/>
            <a:ext cx="7521611"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■世界最高水準、アジア</a:t>
            </a:r>
            <a:r>
              <a:rPr kumimoji="1" lang="en-US" altLang="ja-JP" sz="16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No.1</a:t>
            </a:r>
            <a:r>
              <a:rPr kumimoji="1" lang="ja-JP" altLang="en-US" sz="16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の国際観光文化都市をめざした多様な</a:t>
            </a:r>
            <a:r>
              <a:rPr kumimoji="1" lang="ja-JP" altLang="en-US" sz="1600" b="1" i="0" u="none" strike="noStrike" kern="1200" cap="none" spc="0" normalizeH="0" baseline="0" noProof="0" dirty="0" smtClean="0">
                <a:ln>
                  <a:noFill/>
                </a:ln>
                <a:solidFill>
                  <a:schemeClr val="tx1">
                    <a:lumMod val="75000"/>
                    <a:lumOff val="25000"/>
                  </a:schemeClr>
                </a:solidFill>
                <a:effectLst/>
                <a:uLnTx/>
                <a:uFillTx/>
                <a:latin typeface="BIZ UDPゴシック" panose="020B0400000000000000" pitchFamily="50" charset="-128"/>
                <a:ea typeface="BIZ UDPゴシック" panose="020B0400000000000000" pitchFamily="50" charset="-128"/>
                <a:cs typeface="+mn-cs"/>
              </a:rPr>
              <a:t>取組</a:t>
            </a:r>
            <a:r>
              <a:rPr kumimoji="1" lang="ja-JP" altLang="en-US" sz="16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を展開。</a:t>
            </a:r>
            <a:endParaRPr kumimoji="1" lang="en-US" altLang="ja-JP" sz="16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18" name="スライド番号プレースホルダー 3"/>
          <p:cNvSpPr txBox="1">
            <a:spLocks/>
          </p:cNvSpPr>
          <p:nvPr/>
        </p:nvSpPr>
        <p:spPr>
          <a:xfrm>
            <a:off x="8640000" y="6552000"/>
            <a:ext cx="432000" cy="288000"/>
          </a:xfrm>
          <a:prstGeom prst="rect">
            <a:avLst/>
          </a:prstGeom>
        </p:spPr>
        <p:txBody>
          <a:bodyPr vert="horz" lIns="36000" tIns="36000" rIns="36000" bIns="36000" rtlCol="0" anchor="ctr"/>
          <a:lstStyle>
            <a:defPPr>
              <a:defRPr lang="ja-JP"/>
            </a:defPPr>
            <a:lvl1pPr marL="0" algn="r" defTabSz="914400" rtl="0" eaLnBrk="1" latinLnBrk="0" hangingPunct="1">
              <a:defRPr kumimoji="1" sz="14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138CA411-231B-42B9-AF63-97A64194AA60}" type="slidenum">
              <a:rPr lang="ja-JP" altLang="en-US" smtClean="0"/>
              <a:pPr/>
              <a:t>69</a:t>
            </a:fld>
            <a:endParaRPr lang="ja-JP" altLang="en-US" dirty="0"/>
          </a:p>
        </p:txBody>
      </p:sp>
    </p:spTree>
    <p:extLst>
      <p:ext uri="{BB962C8B-B14F-4D97-AF65-F5344CB8AC3E}">
        <p14:creationId xmlns:p14="http://schemas.microsoft.com/office/powerpoint/2010/main" val="34086259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 1"/>
          <p:cNvGraphicFramePr>
            <a:graphicFrameLocks noGrp="1"/>
          </p:cNvGraphicFramePr>
          <p:nvPr>
            <p:extLst>
              <p:ext uri="{D42A27DB-BD31-4B8C-83A1-F6EECF244321}">
                <p14:modId xmlns:p14="http://schemas.microsoft.com/office/powerpoint/2010/main" val="3634537447"/>
              </p:ext>
            </p:extLst>
          </p:nvPr>
        </p:nvGraphicFramePr>
        <p:xfrm>
          <a:off x="65315" y="540001"/>
          <a:ext cx="9010015" cy="6062374"/>
        </p:xfrm>
        <a:graphic>
          <a:graphicData uri="http://schemas.openxmlformats.org/drawingml/2006/table">
            <a:tbl>
              <a:tblPr>
                <a:tableStyleId>{5940675A-B579-460E-94D1-54222C63F5DA}</a:tableStyleId>
              </a:tblPr>
              <a:tblGrid>
                <a:gridCol w="905457">
                  <a:extLst>
                    <a:ext uri="{9D8B030D-6E8A-4147-A177-3AD203B41FA5}">
                      <a16:colId xmlns:a16="http://schemas.microsoft.com/office/drawing/2014/main" val="475014947"/>
                    </a:ext>
                  </a:extLst>
                </a:gridCol>
                <a:gridCol w="1157794">
                  <a:extLst>
                    <a:ext uri="{9D8B030D-6E8A-4147-A177-3AD203B41FA5}">
                      <a16:colId xmlns:a16="http://schemas.microsoft.com/office/drawing/2014/main" val="816097252"/>
                    </a:ext>
                  </a:extLst>
                </a:gridCol>
                <a:gridCol w="1157794">
                  <a:extLst>
                    <a:ext uri="{9D8B030D-6E8A-4147-A177-3AD203B41FA5}">
                      <a16:colId xmlns:a16="http://schemas.microsoft.com/office/drawing/2014/main" val="1195848384"/>
                    </a:ext>
                  </a:extLst>
                </a:gridCol>
                <a:gridCol w="1157794">
                  <a:extLst>
                    <a:ext uri="{9D8B030D-6E8A-4147-A177-3AD203B41FA5}">
                      <a16:colId xmlns:a16="http://schemas.microsoft.com/office/drawing/2014/main" val="1156278128"/>
                    </a:ext>
                  </a:extLst>
                </a:gridCol>
                <a:gridCol w="1157794">
                  <a:extLst>
                    <a:ext uri="{9D8B030D-6E8A-4147-A177-3AD203B41FA5}">
                      <a16:colId xmlns:a16="http://schemas.microsoft.com/office/drawing/2014/main" val="843516340"/>
                    </a:ext>
                  </a:extLst>
                </a:gridCol>
                <a:gridCol w="1157794">
                  <a:extLst>
                    <a:ext uri="{9D8B030D-6E8A-4147-A177-3AD203B41FA5}">
                      <a16:colId xmlns:a16="http://schemas.microsoft.com/office/drawing/2014/main" val="2724413645"/>
                    </a:ext>
                  </a:extLst>
                </a:gridCol>
                <a:gridCol w="1157794">
                  <a:extLst>
                    <a:ext uri="{9D8B030D-6E8A-4147-A177-3AD203B41FA5}">
                      <a16:colId xmlns:a16="http://schemas.microsoft.com/office/drawing/2014/main" val="2185777438"/>
                    </a:ext>
                  </a:extLst>
                </a:gridCol>
                <a:gridCol w="1157794">
                  <a:extLst>
                    <a:ext uri="{9D8B030D-6E8A-4147-A177-3AD203B41FA5}">
                      <a16:colId xmlns:a16="http://schemas.microsoft.com/office/drawing/2014/main" val="421005524"/>
                    </a:ext>
                  </a:extLst>
                </a:gridCol>
              </a:tblGrid>
              <a:tr h="227448">
                <a:tc>
                  <a:txBody>
                    <a:bodyPr/>
                    <a:lstStyle/>
                    <a:p>
                      <a:pPr algn="ctr" fontAlgn="ctr"/>
                      <a:r>
                        <a:rPr lang="ja-JP" altLang="en-US" sz="1000" b="1" u="none" strike="noStrike" dirty="0">
                          <a:solidFill>
                            <a:schemeClr val="tx1"/>
                          </a:solidFill>
                          <a:effectLst/>
                          <a:latin typeface="BIZ UDゴシック" panose="020B0400000000000000" pitchFamily="49" charset="-128"/>
                          <a:ea typeface="BIZ UDゴシック" panose="020B0400000000000000" pitchFamily="49" charset="-128"/>
                        </a:rPr>
                        <a:t>年度</a:t>
                      </a:r>
                      <a:endParaRPr lang="ja-JP" altLang="en-US" sz="1000" b="1" i="0" u="none" strike="noStrike" dirty="0">
                        <a:solidFill>
                          <a:schemeClr val="tx1"/>
                        </a:solidFill>
                        <a:effectLst/>
                        <a:latin typeface="BIZ UDゴシック" panose="020B0400000000000000" pitchFamily="49" charset="-128"/>
                        <a:ea typeface="BIZ UDゴシック" panose="020B0400000000000000" pitchFamily="49" charset="-128"/>
                      </a:endParaRPr>
                    </a:p>
                  </a:txBody>
                  <a:tcPr marL="36000" marR="36000" marT="36000" marB="36000" anchor="ctr">
                    <a:solidFill>
                      <a:schemeClr val="tx1">
                        <a:lumMod val="50000"/>
                        <a:lumOff val="50000"/>
                      </a:schemeClr>
                    </a:solidFill>
                  </a:tcPr>
                </a:tc>
                <a:tc>
                  <a:txBody>
                    <a:bodyPr/>
                    <a:lstStyle/>
                    <a:p>
                      <a:pPr algn="ctr" rtl="0" fontAlgn="ctr"/>
                      <a:r>
                        <a:rPr lang="en-US" altLang="ja-JP" sz="1000" b="1" u="none" strike="noStrike" dirty="0">
                          <a:solidFill>
                            <a:schemeClr val="tx1"/>
                          </a:solidFill>
                          <a:effectLst/>
                          <a:latin typeface="BIZ UDゴシック" panose="020B0400000000000000" pitchFamily="49" charset="-128"/>
                          <a:ea typeface="BIZ UDゴシック" panose="020B0400000000000000" pitchFamily="49" charset="-128"/>
                        </a:rPr>
                        <a:t>2016</a:t>
                      </a:r>
                      <a:endParaRPr lang="en-US" altLang="ja-JP" sz="1000" b="1" i="0" u="none" strike="noStrike" dirty="0">
                        <a:solidFill>
                          <a:schemeClr val="tx1"/>
                        </a:solidFill>
                        <a:effectLst/>
                        <a:latin typeface="BIZ UDゴシック" panose="020B0400000000000000" pitchFamily="49" charset="-128"/>
                        <a:ea typeface="BIZ UDゴシック" panose="020B0400000000000000" pitchFamily="49" charset="-128"/>
                      </a:endParaRPr>
                    </a:p>
                  </a:txBody>
                  <a:tcPr marL="36000" marR="36000" marT="36000" marB="36000" anchor="ctr">
                    <a:solidFill>
                      <a:schemeClr val="tx1">
                        <a:lumMod val="50000"/>
                        <a:lumOff val="50000"/>
                      </a:schemeClr>
                    </a:solidFill>
                  </a:tcPr>
                </a:tc>
                <a:tc>
                  <a:txBody>
                    <a:bodyPr/>
                    <a:lstStyle/>
                    <a:p>
                      <a:pPr algn="ctr" rtl="0" fontAlgn="ctr"/>
                      <a:r>
                        <a:rPr lang="en-US" altLang="ja-JP" sz="1000" b="1" u="none" strike="noStrike" dirty="0">
                          <a:solidFill>
                            <a:schemeClr val="tx1"/>
                          </a:solidFill>
                          <a:effectLst/>
                          <a:latin typeface="BIZ UDゴシック" panose="020B0400000000000000" pitchFamily="49" charset="-128"/>
                          <a:ea typeface="BIZ UDゴシック" panose="020B0400000000000000" pitchFamily="49" charset="-128"/>
                        </a:rPr>
                        <a:t>2017</a:t>
                      </a:r>
                      <a:endParaRPr lang="en-US" altLang="ja-JP" sz="1000" b="1" i="0" u="none" strike="noStrike" dirty="0">
                        <a:solidFill>
                          <a:schemeClr val="tx1"/>
                        </a:solidFill>
                        <a:effectLst/>
                        <a:latin typeface="BIZ UDゴシック" panose="020B0400000000000000" pitchFamily="49" charset="-128"/>
                        <a:ea typeface="BIZ UDゴシック" panose="020B0400000000000000" pitchFamily="49" charset="-128"/>
                      </a:endParaRPr>
                    </a:p>
                  </a:txBody>
                  <a:tcPr marL="36000" marR="36000" marT="36000" marB="36000" anchor="ctr">
                    <a:solidFill>
                      <a:schemeClr val="tx1">
                        <a:lumMod val="50000"/>
                        <a:lumOff val="50000"/>
                      </a:schemeClr>
                    </a:solidFill>
                  </a:tcPr>
                </a:tc>
                <a:tc>
                  <a:txBody>
                    <a:bodyPr/>
                    <a:lstStyle/>
                    <a:p>
                      <a:pPr algn="ctr" rtl="0" fontAlgn="ctr"/>
                      <a:r>
                        <a:rPr lang="en-US" altLang="ja-JP" sz="1000" b="1" u="none" strike="noStrike" dirty="0">
                          <a:solidFill>
                            <a:schemeClr val="tx1"/>
                          </a:solidFill>
                          <a:effectLst/>
                          <a:latin typeface="BIZ UDゴシック" panose="020B0400000000000000" pitchFamily="49" charset="-128"/>
                          <a:ea typeface="BIZ UDゴシック" panose="020B0400000000000000" pitchFamily="49" charset="-128"/>
                        </a:rPr>
                        <a:t>2018</a:t>
                      </a:r>
                      <a:endParaRPr lang="en-US" altLang="ja-JP" sz="1000" b="1" i="0" u="none" strike="noStrike" dirty="0">
                        <a:solidFill>
                          <a:schemeClr val="tx1"/>
                        </a:solidFill>
                        <a:effectLst/>
                        <a:latin typeface="BIZ UDゴシック" panose="020B0400000000000000" pitchFamily="49" charset="-128"/>
                        <a:ea typeface="BIZ UDゴシック" panose="020B0400000000000000" pitchFamily="49" charset="-128"/>
                      </a:endParaRPr>
                    </a:p>
                  </a:txBody>
                  <a:tcPr marL="36000" marR="36000" marT="36000" marB="36000" anchor="ctr">
                    <a:lnR w="12700" cap="flat" cmpd="sng" algn="ctr">
                      <a:solidFill>
                        <a:schemeClr val="tx1"/>
                      </a:solidFill>
                      <a:prstDash val="solid"/>
                      <a:round/>
                      <a:headEnd type="none" w="med" len="med"/>
                      <a:tailEnd type="none" w="med" len="med"/>
                    </a:lnR>
                    <a:solidFill>
                      <a:schemeClr val="tx1">
                        <a:lumMod val="50000"/>
                        <a:lumOff val="50000"/>
                      </a:schemeClr>
                    </a:solidFill>
                  </a:tcPr>
                </a:tc>
                <a:tc>
                  <a:txBody>
                    <a:bodyPr/>
                    <a:lstStyle/>
                    <a:p>
                      <a:pPr algn="ctr" rtl="0" fontAlgn="ctr"/>
                      <a:r>
                        <a:rPr lang="en-US" altLang="ja-JP" sz="1000" b="1" i="0" u="none" strike="noStrike" dirty="0">
                          <a:solidFill>
                            <a:schemeClr val="tx1"/>
                          </a:solidFill>
                          <a:effectLst/>
                          <a:latin typeface="BIZ UDゴシック" panose="020B0400000000000000" pitchFamily="49" charset="-128"/>
                          <a:ea typeface="BIZ UDゴシック" panose="020B0400000000000000" pitchFamily="49" charset="-128"/>
                        </a:rPr>
                        <a:t>2019</a:t>
                      </a:r>
                    </a:p>
                  </a:txBody>
                  <a:tcPr marL="36000" marR="36000" marT="36000" marB="36000" anchor="ctr">
                    <a:lnL w="12700" cap="flat" cmpd="sng" algn="ctr">
                      <a:solidFill>
                        <a:schemeClr val="tx1"/>
                      </a:solidFill>
                      <a:prstDash val="solid"/>
                      <a:round/>
                      <a:headEnd type="none" w="med" len="med"/>
                      <a:tailEnd type="none" w="med" len="med"/>
                    </a:lnL>
                    <a:solidFill>
                      <a:schemeClr val="tx1">
                        <a:lumMod val="50000"/>
                        <a:lumOff val="50000"/>
                      </a:schemeClr>
                    </a:solidFill>
                  </a:tcPr>
                </a:tc>
                <a:tc>
                  <a:txBody>
                    <a:bodyPr/>
                    <a:lstStyle/>
                    <a:p>
                      <a:pPr algn="ctr" rtl="0" fontAlgn="ctr"/>
                      <a:r>
                        <a:rPr lang="en-US" altLang="ja-JP" sz="1000" b="1" i="0" u="none" strike="noStrike" dirty="0">
                          <a:solidFill>
                            <a:schemeClr val="tx1"/>
                          </a:solidFill>
                          <a:effectLst/>
                          <a:latin typeface="BIZ UDゴシック" panose="020B0400000000000000" pitchFamily="49" charset="-128"/>
                          <a:ea typeface="BIZ UDゴシック" panose="020B0400000000000000" pitchFamily="49" charset="-128"/>
                        </a:rPr>
                        <a:t>2020</a:t>
                      </a:r>
                    </a:p>
                  </a:txBody>
                  <a:tcPr marL="36000" marR="36000" marT="36000" marB="36000" anchor="ctr">
                    <a:solidFill>
                      <a:schemeClr val="tx1">
                        <a:lumMod val="50000"/>
                        <a:lumOff val="50000"/>
                      </a:schemeClr>
                    </a:solidFill>
                  </a:tcPr>
                </a:tc>
                <a:tc>
                  <a:txBody>
                    <a:bodyPr/>
                    <a:lstStyle/>
                    <a:p>
                      <a:pPr algn="ctr" rtl="0" fontAlgn="ctr"/>
                      <a:r>
                        <a:rPr lang="en-US" altLang="ja-JP" sz="1000" b="1" i="0" u="none" strike="noStrike" dirty="0">
                          <a:solidFill>
                            <a:schemeClr val="tx1"/>
                          </a:solidFill>
                          <a:effectLst/>
                          <a:latin typeface="BIZ UDゴシック" panose="020B0400000000000000" pitchFamily="49" charset="-128"/>
                          <a:ea typeface="BIZ UDゴシック" panose="020B0400000000000000" pitchFamily="49" charset="-128"/>
                        </a:rPr>
                        <a:t>2021</a:t>
                      </a:r>
                    </a:p>
                  </a:txBody>
                  <a:tcPr marL="36000" marR="36000" marT="36000" marB="36000" anchor="ctr">
                    <a:solidFill>
                      <a:schemeClr val="tx1">
                        <a:lumMod val="50000"/>
                        <a:lumOff val="50000"/>
                      </a:schemeClr>
                    </a:solidFill>
                  </a:tcPr>
                </a:tc>
                <a:tc>
                  <a:txBody>
                    <a:bodyPr/>
                    <a:lstStyle/>
                    <a:p>
                      <a:pPr algn="ctr" rtl="0" fontAlgn="ctr"/>
                      <a:r>
                        <a:rPr lang="en-US" altLang="ja-JP" sz="1000" b="1" i="0" u="none" strike="noStrike" dirty="0">
                          <a:solidFill>
                            <a:schemeClr val="tx1"/>
                          </a:solidFill>
                          <a:effectLst/>
                          <a:latin typeface="BIZ UDゴシック" panose="020B0400000000000000" pitchFamily="49" charset="-128"/>
                          <a:ea typeface="BIZ UDゴシック" panose="020B0400000000000000" pitchFamily="49" charset="-128"/>
                        </a:rPr>
                        <a:t>2022</a:t>
                      </a:r>
                    </a:p>
                  </a:txBody>
                  <a:tcPr marL="36000" marR="36000" marT="36000" marB="36000" anchor="ctr">
                    <a:solidFill>
                      <a:schemeClr val="tx1">
                        <a:lumMod val="50000"/>
                        <a:lumOff val="50000"/>
                      </a:schemeClr>
                    </a:solidFill>
                  </a:tcPr>
                </a:tc>
                <a:extLst>
                  <a:ext uri="{0D108BD9-81ED-4DB2-BD59-A6C34878D82A}">
                    <a16:rowId xmlns:a16="http://schemas.microsoft.com/office/drawing/2014/main" val="2767852263"/>
                  </a:ext>
                </a:extLst>
              </a:tr>
              <a:tr h="227448">
                <a:tc>
                  <a:txBody>
                    <a:bodyPr/>
                    <a:lstStyle/>
                    <a:p>
                      <a:pPr algn="ctr" fontAlgn="ctr"/>
                      <a:r>
                        <a:rPr lang="ja-JP" altLang="en-US" sz="1000" b="1" i="0" u="none" strike="noStrike" dirty="0">
                          <a:solidFill>
                            <a:schemeClr val="tx1"/>
                          </a:solidFill>
                          <a:effectLst/>
                          <a:latin typeface="BIZ UDゴシック" panose="020B0400000000000000" pitchFamily="49" charset="-128"/>
                          <a:ea typeface="BIZ UDゴシック" panose="020B0400000000000000" pitchFamily="49" charset="-128"/>
                        </a:rPr>
                        <a:t>知事</a:t>
                      </a:r>
                    </a:p>
                  </a:txBody>
                  <a:tcPr marL="36000" marR="36000" marT="36000" marB="36000" anchor="ctr">
                    <a:noFill/>
                  </a:tcPr>
                </a:tc>
                <a:tc gridSpan="3">
                  <a:txBody>
                    <a:bodyPr/>
                    <a:lstStyle/>
                    <a:p>
                      <a:pPr algn="ctr" rtl="0" fontAlgn="ctr"/>
                      <a:r>
                        <a:rPr lang="ja-JP" altLang="en-US" sz="1000" b="1" i="0" u="none" strike="noStrike" dirty="0">
                          <a:solidFill>
                            <a:schemeClr val="tx1"/>
                          </a:solidFill>
                          <a:effectLst/>
                          <a:latin typeface="BIZ UDゴシック" panose="020B0400000000000000" pitchFamily="49" charset="-128"/>
                          <a:ea typeface="BIZ UDゴシック" panose="020B0400000000000000" pitchFamily="49" charset="-128"/>
                        </a:rPr>
                        <a:t>松井知事（２期）</a:t>
                      </a:r>
                      <a:endParaRPr lang="en-US" altLang="ja-JP" sz="1000" b="1" i="0" u="none" strike="noStrike" dirty="0">
                        <a:solidFill>
                          <a:schemeClr val="tx1"/>
                        </a:solidFill>
                        <a:effectLst/>
                        <a:latin typeface="BIZ UDゴシック" panose="020B0400000000000000" pitchFamily="49" charset="-128"/>
                        <a:ea typeface="BIZ UDゴシック" panose="020B0400000000000000" pitchFamily="49" charset="-128"/>
                      </a:endParaRPr>
                    </a:p>
                  </a:txBody>
                  <a:tcPr marL="36000" marR="36000" marT="36000" marB="36000" anchor="ctr">
                    <a:lnR w="12700" cap="flat" cmpd="sng" algn="ctr">
                      <a:solidFill>
                        <a:schemeClr val="tx1"/>
                      </a:solidFill>
                      <a:prstDash val="solid"/>
                      <a:round/>
                      <a:headEnd type="none" w="med" len="med"/>
                      <a:tailEnd type="none" w="med" len="med"/>
                    </a:lnR>
                    <a:noFill/>
                  </a:tcPr>
                </a:tc>
                <a:tc hMerge="1">
                  <a:txBody>
                    <a:bodyPr/>
                    <a:lstStyle/>
                    <a:p>
                      <a:pPr algn="ctr" rtl="0" fontAlgn="ctr"/>
                      <a:endParaRPr lang="en-US" altLang="ja-JP" sz="1000" b="1" i="0" u="none" strike="noStrike">
                        <a:solidFill>
                          <a:schemeClr val="tx1"/>
                        </a:solidFill>
                        <a:effectLst/>
                        <a:latin typeface="Meiryo UI" panose="020B0604030504040204" pitchFamily="50" charset="-128"/>
                        <a:ea typeface="Meiryo UI" panose="020B0604030504040204" pitchFamily="50" charset="-128"/>
                      </a:endParaRPr>
                    </a:p>
                  </a:txBody>
                  <a:tcPr marL="36000" marR="36000" marT="36000" marB="36000" anchor="ctr">
                    <a:noFill/>
                  </a:tcPr>
                </a:tc>
                <a:tc hMerge="1">
                  <a:txBody>
                    <a:bodyPr/>
                    <a:lstStyle/>
                    <a:p>
                      <a:pPr algn="ctr" rtl="0" fontAlgn="ctr"/>
                      <a:endParaRPr lang="en-US" altLang="ja-JP" sz="1000" b="1" i="0" u="none" strike="noStrike" dirty="0">
                        <a:solidFill>
                          <a:schemeClr val="tx1"/>
                        </a:solidFill>
                        <a:effectLst/>
                        <a:latin typeface="Meiryo UI" panose="020B0604030504040204" pitchFamily="50" charset="-128"/>
                        <a:ea typeface="Meiryo UI" panose="020B0604030504040204" pitchFamily="50" charset="-128"/>
                      </a:endParaRPr>
                    </a:p>
                  </a:txBody>
                  <a:tcPr marL="36000" marR="36000" marT="36000" marB="36000" anchor="ctr">
                    <a:noFill/>
                  </a:tcPr>
                </a:tc>
                <a:tc gridSpan="4">
                  <a:txBody>
                    <a:bodyPr/>
                    <a:lstStyle/>
                    <a:p>
                      <a:pPr algn="ctr" rtl="0" fontAlgn="ctr"/>
                      <a:r>
                        <a:rPr lang="ja-JP" altLang="en-US" sz="1000" b="1" i="0" u="none" strike="noStrike" dirty="0">
                          <a:solidFill>
                            <a:schemeClr val="tx1"/>
                          </a:solidFill>
                          <a:effectLst/>
                          <a:latin typeface="BIZ UDゴシック" panose="020B0400000000000000" pitchFamily="49" charset="-128"/>
                          <a:ea typeface="BIZ UDゴシック" panose="020B0400000000000000" pitchFamily="49" charset="-128"/>
                        </a:rPr>
                        <a:t>吉村知事</a:t>
                      </a:r>
                      <a:endParaRPr lang="en-US" altLang="ja-JP" sz="1000" b="1" i="0" u="none" strike="noStrike" dirty="0">
                        <a:solidFill>
                          <a:schemeClr val="tx1"/>
                        </a:solidFill>
                        <a:effectLst/>
                        <a:latin typeface="BIZ UDゴシック" panose="020B0400000000000000" pitchFamily="49" charset="-128"/>
                        <a:ea typeface="BIZ UDゴシック" panose="020B0400000000000000" pitchFamily="49" charset="-128"/>
                      </a:endParaRPr>
                    </a:p>
                  </a:txBody>
                  <a:tcPr marL="36000" marR="36000" marT="36000" marB="36000" anchor="ctr">
                    <a:lnL w="12700" cap="flat" cmpd="sng" algn="ctr">
                      <a:solidFill>
                        <a:schemeClr val="tx1"/>
                      </a:solidFill>
                      <a:prstDash val="solid"/>
                      <a:round/>
                      <a:headEnd type="none" w="med" len="med"/>
                      <a:tailEnd type="none" w="med" len="med"/>
                    </a:lnL>
                    <a:noFill/>
                  </a:tcPr>
                </a:tc>
                <a:tc hMerge="1">
                  <a:txBody>
                    <a:bodyPr/>
                    <a:lstStyle/>
                    <a:p>
                      <a:pPr algn="ctr" rtl="0" fontAlgn="ctr"/>
                      <a:endParaRPr lang="en-US" altLang="ja-JP" sz="900" b="1" i="0" u="none" strike="noStrike" dirty="0">
                        <a:solidFill>
                          <a:schemeClr val="tx1"/>
                        </a:solidFill>
                        <a:effectLst/>
                        <a:latin typeface="BIZ UDゴシック" panose="020B0400000000000000" pitchFamily="49" charset="-128"/>
                        <a:ea typeface="BIZ UDゴシック" panose="020B0400000000000000" pitchFamily="49" charset="-128"/>
                      </a:endParaRPr>
                    </a:p>
                  </a:txBody>
                  <a:tcPr marL="36000" marR="36000" marT="36000" marB="36000" anchor="ctr">
                    <a:noFill/>
                  </a:tcPr>
                </a:tc>
                <a:tc hMerge="1">
                  <a:txBody>
                    <a:bodyPr/>
                    <a:lstStyle/>
                    <a:p>
                      <a:pPr algn="ctr" rtl="0" fontAlgn="ctr"/>
                      <a:endParaRPr lang="en-US" altLang="ja-JP" sz="900" b="1" i="0" u="none" strike="noStrike" dirty="0">
                        <a:solidFill>
                          <a:schemeClr val="tx1"/>
                        </a:solidFill>
                        <a:effectLst/>
                        <a:latin typeface="BIZ UDゴシック" panose="020B0400000000000000" pitchFamily="49" charset="-128"/>
                        <a:ea typeface="BIZ UDゴシック" panose="020B0400000000000000" pitchFamily="49" charset="-128"/>
                      </a:endParaRPr>
                    </a:p>
                  </a:txBody>
                  <a:tcPr marL="36000" marR="36000" marT="36000" marB="36000" anchor="ctr">
                    <a:noFill/>
                  </a:tcPr>
                </a:tc>
                <a:tc hMerge="1">
                  <a:txBody>
                    <a:bodyPr/>
                    <a:lstStyle/>
                    <a:p>
                      <a:pPr algn="ctr" rtl="0" fontAlgn="ctr"/>
                      <a:endParaRPr lang="en-US" altLang="ja-JP" sz="900" b="1" i="0" u="none" strike="noStrike" dirty="0">
                        <a:solidFill>
                          <a:schemeClr val="tx1"/>
                        </a:solidFill>
                        <a:effectLst/>
                        <a:latin typeface="BIZ UDゴシック" panose="020B0400000000000000" pitchFamily="49" charset="-128"/>
                        <a:ea typeface="BIZ UDゴシック" panose="020B0400000000000000" pitchFamily="49" charset="-128"/>
                      </a:endParaRPr>
                    </a:p>
                  </a:txBody>
                  <a:tcPr marL="36000" marR="36000" marT="36000" marB="36000" anchor="ctr">
                    <a:noFill/>
                  </a:tcPr>
                </a:tc>
                <a:extLst>
                  <a:ext uri="{0D108BD9-81ED-4DB2-BD59-A6C34878D82A}">
                    <a16:rowId xmlns:a16="http://schemas.microsoft.com/office/drawing/2014/main" val="10001"/>
                  </a:ext>
                </a:extLst>
              </a:tr>
              <a:tr h="227448">
                <a:tc>
                  <a:txBody>
                    <a:bodyPr/>
                    <a:lstStyle/>
                    <a:p>
                      <a:pPr algn="ctr" fontAlgn="ctr"/>
                      <a:r>
                        <a:rPr lang="ja-JP" altLang="en-US" sz="1000" b="1" i="0" u="none" strike="noStrike" dirty="0">
                          <a:solidFill>
                            <a:schemeClr val="tx1"/>
                          </a:solidFill>
                          <a:effectLst/>
                          <a:latin typeface="BIZ UDゴシック" panose="020B0400000000000000" pitchFamily="49" charset="-128"/>
                          <a:ea typeface="BIZ UDゴシック" panose="020B0400000000000000" pitchFamily="49" charset="-128"/>
                        </a:rPr>
                        <a:t>市長</a:t>
                      </a:r>
                    </a:p>
                  </a:txBody>
                  <a:tcPr marL="36000" marR="36000" marT="36000" marB="36000" anchor="ctr">
                    <a:noFill/>
                  </a:tcPr>
                </a:tc>
                <a:tc gridSpan="3">
                  <a:txBody>
                    <a:bodyPr/>
                    <a:lstStyle/>
                    <a:p>
                      <a:pPr algn="ctr" rtl="0" fontAlgn="ctr"/>
                      <a:r>
                        <a:rPr lang="ja-JP" altLang="en-US" sz="1000" b="1" i="0" u="none" strike="noStrike" dirty="0">
                          <a:solidFill>
                            <a:schemeClr val="tx1"/>
                          </a:solidFill>
                          <a:effectLst/>
                          <a:latin typeface="BIZ UDゴシック" panose="020B0400000000000000" pitchFamily="49" charset="-128"/>
                          <a:ea typeface="BIZ UDゴシック" panose="020B0400000000000000" pitchFamily="49" charset="-128"/>
                        </a:rPr>
                        <a:t>吉村市長</a:t>
                      </a:r>
                      <a:endParaRPr lang="en-US" altLang="ja-JP" sz="1000" b="1" i="0" u="none" strike="noStrike" dirty="0">
                        <a:solidFill>
                          <a:schemeClr val="tx1"/>
                        </a:solidFill>
                        <a:effectLst/>
                        <a:latin typeface="BIZ UDゴシック" panose="020B0400000000000000" pitchFamily="49" charset="-128"/>
                        <a:ea typeface="BIZ UDゴシック" panose="020B0400000000000000" pitchFamily="49" charset="-128"/>
                      </a:endParaRPr>
                    </a:p>
                  </a:txBody>
                  <a:tcPr marL="36000" marR="36000" marT="36000" marB="36000" anchor="ctr">
                    <a:lnR w="12700" cap="flat" cmpd="sng" algn="ctr">
                      <a:solidFill>
                        <a:schemeClr val="tx1"/>
                      </a:solidFill>
                      <a:prstDash val="solid"/>
                      <a:round/>
                      <a:headEnd type="none" w="med" len="med"/>
                      <a:tailEnd type="none" w="med" len="med"/>
                    </a:lnR>
                    <a:noFill/>
                  </a:tcPr>
                </a:tc>
                <a:tc hMerge="1">
                  <a:txBody>
                    <a:bodyPr/>
                    <a:lstStyle/>
                    <a:p>
                      <a:pPr algn="ctr" rtl="0" fontAlgn="ctr"/>
                      <a:endParaRPr lang="en-US" altLang="ja-JP" sz="1000" b="1" i="0" u="none" strike="noStrike" dirty="0">
                        <a:solidFill>
                          <a:schemeClr val="tx1"/>
                        </a:solidFill>
                        <a:effectLst/>
                        <a:latin typeface="Meiryo UI" panose="020B0604030504040204" pitchFamily="50" charset="-128"/>
                        <a:ea typeface="Meiryo UI" panose="020B0604030504040204" pitchFamily="50" charset="-128"/>
                      </a:endParaRPr>
                    </a:p>
                  </a:txBody>
                  <a:tcPr marL="36000" marR="36000" marT="36000" marB="36000" anchor="ctr">
                    <a:noFill/>
                  </a:tcPr>
                </a:tc>
                <a:tc hMerge="1">
                  <a:txBody>
                    <a:bodyPr/>
                    <a:lstStyle/>
                    <a:p>
                      <a:pPr algn="ctr" rtl="0" fontAlgn="ctr"/>
                      <a:endParaRPr lang="en-US" altLang="ja-JP" sz="1000" b="1" i="0" u="none" strike="noStrike" dirty="0">
                        <a:solidFill>
                          <a:schemeClr val="tx1"/>
                        </a:solidFill>
                        <a:effectLst/>
                        <a:latin typeface="Meiryo UI" panose="020B0604030504040204" pitchFamily="50" charset="-128"/>
                        <a:ea typeface="Meiryo UI" panose="020B0604030504040204" pitchFamily="50" charset="-128"/>
                      </a:endParaRPr>
                    </a:p>
                  </a:txBody>
                  <a:tcPr marL="36000" marR="36000" marT="36000" marB="36000" anchor="ctr">
                    <a:noFill/>
                  </a:tcPr>
                </a:tc>
                <a:tc gridSpan="4">
                  <a:txBody>
                    <a:bodyPr/>
                    <a:lstStyle/>
                    <a:p>
                      <a:pPr algn="ctr" rtl="0" fontAlgn="ctr"/>
                      <a:r>
                        <a:rPr lang="ja-JP" altLang="en-US" sz="1000" b="1" i="0" u="none" strike="noStrike" dirty="0">
                          <a:solidFill>
                            <a:schemeClr val="tx1"/>
                          </a:solidFill>
                          <a:effectLst/>
                          <a:latin typeface="BIZ UDゴシック" panose="020B0400000000000000" pitchFamily="49" charset="-128"/>
                          <a:ea typeface="BIZ UDゴシック" panose="020B0400000000000000" pitchFamily="49" charset="-128"/>
                        </a:rPr>
                        <a:t>松井市長</a:t>
                      </a:r>
                      <a:endParaRPr lang="en-US" altLang="ja-JP" sz="1000" b="1" i="0" u="none" strike="noStrike" dirty="0">
                        <a:solidFill>
                          <a:schemeClr val="tx1"/>
                        </a:solidFill>
                        <a:effectLst/>
                        <a:latin typeface="BIZ UDゴシック" panose="020B0400000000000000" pitchFamily="49" charset="-128"/>
                        <a:ea typeface="BIZ UDゴシック" panose="020B0400000000000000" pitchFamily="49" charset="-128"/>
                      </a:endParaRPr>
                    </a:p>
                  </a:txBody>
                  <a:tcPr marL="36000" marR="36000" marT="36000" marB="36000" anchor="ctr">
                    <a:lnL w="12700" cap="flat" cmpd="sng" algn="ctr">
                      <a:solidFill>
                        <a:schemeClr val="tx1"/>
                      </a:solidFill>
                      <a:prstDash val="solid"/>
                      <a:round/>
                      <a:headEnd type="none" w="med" len="med"/>
                      <a:tailEnd type="none" w="med" len="med"/>
                    </a:lnL>
                    <a:noFill/>
                  </a:tcPr>
                </a:tc>
                <a:tc hMerge="1">
                  <a:txBody>
                    <a:bodyPr/>
                    <a:lstStyle/>
                    <a:p>
                      <a:pPr algn="ctr" rtl="0" fontAlgn="ctr"/>
                      <a:endParaRPr lang="en-US" altLang="ja-JP" sz="900" b="1" i="0" u="none" strike="noStrike" dirty="0">
                        <a:solidFill>
                          <a:schemeClr val="tx1"/>
                        </a:solidFill>
                        <a:effectLst/>
                        <a:latin typeface="BIZ UDゴシック" panose="020B0400000000000000" pitchFamily="49" charset="-128"/>
                        <a:ea typeface="BIZ UDゴシック" panose="020B0400000000000000" pitchFamily="49" charset="-128"/>
                      </a:endParaRPr>
                    </a:p>
                  </a:txBody>
                  <a:tcPr marL="36000" marR="36000" marT="36000" marB="36000" anchor="ctr">
                    <a:noFill/>
                  </a:tcPr>
                </a:tc>
                <a:tc hMerge="1">
                  <a:txBody>
                    <a:bodyPr/>
                    <a:lstStyle/>
                    <a:p>
                      <a:pPr algn="ctr" rtl="0" fontAlgn="ctr"/>
                      <a:endParaRPr lang="en-US" altLang="ja-JP" sz="900" b="1" i="0" u="none" strike="noStrike" dirty="0">
                        <a:solidFill>
                          <a:schemeClr val="tx1"/>
                        </a:solidFill>
                        <a:effectLst/>
                        <a:latin typeface="BIZ UDゴシック" panose="020B0400000000000000" pitchFamily="49" charset="-128"/>
                        <a:ea typeface="BIZ UDゴシック" panose="020B0400000000000000" pitchFamily="49" charset="-128"/>
                      </a:endParaRPr>
                    </a:p>
                  </a:txBody>
                  <a:tcPr marL="36000" marR="36000" marT="36000" marB="36000" anchor="ctr">
                    <a:noFill/>
                  </a:tcPr>
                </a:tc>
                <a:tc hMerge="1">
                  <a:txBody>
                    <a:bodyPr/>
                    <a:lstStyle/>
                    <a:p>
                      <a:pPr algn="ctr" rtl="0" fontAlgn="ctr"/>
                      <a:endParaRPr lang="en-US" altLang="ja-JP" sz="900" b="1" i="0" u="none" strike="noStrike" dirty="0">
                        <a:solidFill>
                          <a:schemeClr val="tx1"/>
                        </a:solidFill>
                        <a:effectLst/>
                        <a:latin typeface="BIZ UDゴシック" panose="020B0400000000000000" pitchFamily="49" charset="-128"/>
                        <a:ea typeface="BIZ UDゴシック" panose="020B0400000000000000" pitchFamily="49" charset="-128"/>
                      </a:endParaRPr>
                    </a:p>
                  </a:txBody>
                  <a:tcPr marL="36000" marR="36000" marT="36000" marB="36000" anchor="ctr">
                    <a:noFill/>
                  </a:tcPr>
                </a:tc>
                <a:extLst>
                  <a:ext uri="{0D108BD9-81ED-4DB2-BD59-A6C34878D82A}">
                    <a16:rowId xmlns:a16="http://schemas.microsoft.com/office/drawing/2014/main" val="10002"/>
                  </a:ext>
                </a:extLst>
              </a:tr>
              <a:tr h="3359626">
                <a:tc>
                  <a:txBody>
                    <a:bodyPr/>
                    <a:lstStyle/>
                    <a:p>
                      <a:pPr algn="l" rtl="0" fontAlgn="ctr"/>
                      <a:r>
                        <a:rPr lang="ja-JP" altLang="en-US" sz="1000" b="1" i="0" u="none" strike="noStrike" dirty="0">
                          <a:solidFill>
                            <a:schemeClr val="tx1"/>
                          </a:solidFill>
                          <a:effectLst/>
                          <a:latin typeface="BIZ UDゴシック" panose="020B0400000000000000" pitchFamily="49" charset="-128"/>
                          <a:ea typeface="BIZ UDゴシック" panose="020B0400000000000000" pitchFamily="49" charset="-128"/>
                        </a:rPr>
                        <a:t>府</a:t>
                      </a:r>
                      <a:r>
                        <a:rPr lang="ja-JP" altLang="en-US" sz="1000" b="1" i="0" u="none" strike="noStrike" dirty="0" smtClean="0">
                          <a:solidFill>
                            <a:schemeClr val="tx1"/>
                          </a:solidFill>
                          <a:effectLst/>
                          <a:latin typeface="BIZ UDゴシック" panose="020B0400000000000000" pitchFamily="49" charset="-128"/>
                          <a:ea typeface="BIZ UDゴシック" panose="020B0400000000000000" pitchFamily="49" charset="-128"/>
                        </a:rPr>
                        <a:t>と市</a:t>
                      </a:r>
                      <a:r>
                        <a:rPr lang="ja-JP" altLang="en-US" sz="1000" b="1" i="0" u="none" strike="noStrike" dirty="0">
                          <a:solidFill>
                            <a:schemeClr val="tx1"/>
                          </a:solidFill>
                          <a:effectLst/>
                          <a:latin typeface="BIZ UDゴシック" panose="020B0400000000000000" pitchFamily="49" charset="-128"/>
                          <a:ea typeface="BIZ UDゴシック" panose="020B0400000000000000" pitchFamily="49" charset="-128"/>
                        </a:rPr>
                        <a:t>の出来事</a:t>
                      </a:r>
                      <a:endParaRPr lang="en-US" altLang="ja-JP" sz="1000" b="1"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rtl="0" fontAlgn="ctr"/>
                      <a:endParaRPr lang="en-US" altLang="ja-JP" sz="1000" b="1"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rtl="0" fontAlgn="ctr"/>
                      <a:r>
                        <a:rPr lang="ja-JP" altLang="en-US" sz="1000" b="1" i="0" u="none" strike="noStrike" dirty="0">
                          <a:solidFill>
                            <a:schemeClr val="tx1"/>
                          </a:solidFill>
                          <a:effectLst/>
                          <a:latin typeface="BIZ UDゴシック" panose="020B0400000000000000" pitchFamily="49" charset="-128"/>
                          <a:ea typeface="BIZ UDゴシック" panose="020B0400000000000000" pitchFamily="49" charset="-128"/>
                        </a:rPr>
                        <a:t> ●府</a:t>
                      </a:r>
                      <a:endParaRPr lang="en-US" altLang="ja-JP" sz="1000" b="1"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rtl="0" fontAlgn="ctr"/>
                      <a:r>
                        <a:rPr lang="ja-JP" altLang="en-US" sz="1000" b="1" i="0" u="none" strike="noStrike" dirty="0">
                          <a:solidFill>
                            <a:schemeClr val="tx1"/>
                          </a:solidFill>
                          <a:effectLst/>
                          <a:latin typeface="BIZ UDゴシック" panose="020B0400000000000000" pitchFamily="49" charset="-128"/>
                          <a:ea typeface="BIZ UDゴシック" panose="020B0400000000000000" pitchFamily="49" charset="-128"/>
                        </a:rPr>
                        <a:t> </a:t>
                      </a:r>
                      <a:r>
                        <a:rPr lang="ja-JP" altLang="en-US" sz="1000" b="1" i="0" u="none" strike="noStrike" dirty="0" smtClean="0">
                          <a:solidFill>
                            <a:schemeClr val="tx1"/>
                          </a:solidFill>
                          <a:effectLst/>
                          <a:latin typeface="BIZ UDゴシック" panose="020B0400000000000000" pitchFamily="49" charset="-128"/>
                          <a:ea typeface="BIZ UDゴシック" panose="020B0400000000000000" pitchFamily="49" charset="-128"/>
                        </a:rPr>
                        <a:t>〇市</a:t>
                      </a:r>
                      <a:endParaRPr lang="en-US" altLang="ja-JP" sz="1000" b="1"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rtl="0" fontAlgn="ctr"/>
                      <a:r>
                        <a:rPr lang="ja-JP" altLang="en-US" sz="1000" b="1" i="0" u="none" strike="noStrike" dirty="0">
                          <a:solidFill>
                            <a:schemeClr val="tx1"/>
                          </a:solidFill>
                          <a:effectLst/>
                          <a:latin typeface="BIZ UDゴシック" panose="020B0400000000000000" pitchFamily="49" charset="-128"/>
                          <a:ea typeface="BIZ UDゴシック" panose="020B0400000000000000" pitchFamily="49" charset="-128"/>
                        </a:rPr>
                        <a:t> ◎府市</a:t>
                      </a:r>
                    </a:p>
                  </a:txBody>
                  <a:tcPr marL="36000" marR="36000" marT="36000" marB="36000" anchor="ctr">
                    <a:solidFill>
                      <a:schemeClr val="accent1">
                        <a:lumMod val="40000"/>
                        <a:lumOff val="60000"/>
                      </a:schemeClr>
                    </a:solidFill>
                  </a:tcPr>
                </a:tc>
                <a:tc>
                  <a:txBody>
                    <a:bodyPr/>
                    <a:lstStyle/>
                    <a:p>
                      <a:pPr algn="l" rtl="0" fontAlgn="ctr">
                        <a:lnSpc>
                          <a:spcPts val="1000"/>
                        </a:lnSpc>
                        <a:spcBef>
                          <a:spcPts val="0"/>
                        </a:spcBef>
                        <a:spcAft>
                          <a:spcPts val="0"/>
                        </a:spcAft>
                      </a:pP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◎副首都ビジョン策定</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rtl="0" fontAlgn="ctr">
                        <a:lnSpc>
                          <a:spcPts val="1000"/>
                        </a:lnSpc>
                        <a:spcBef>
                          <a:spcPts val="0"/>
                        </a:spcBef>
                        <a:spcAft>
                          <a:spcPts val="0"/>
                        </a:spcAft>
                      </a:pP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◎グランドデザイン・大阪都市圏策定</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rtl="0" fontAlgn="ctr">
                        <a:lnSpc>
                          <a:spcPts val="1000"/>
                        </a:lnSpc>
                        <a:spcBef>
                          <a:spcPts val="0"/>
                        </a:spcBef>
                        <a:spcAft>
                          <a:spcPts val="0"/>
                        </a:spcAft>
                      </a:pP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◎都市魅力創造戦略</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2020</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策定</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rtl="0" fontAlgn="ctr">
                        <a:lnSpc>
                          <a:spcPts val="1000"/>
                        </a:lnSpc>
                        <a:spcBef>
                          <a:spcPts val="0"/>
                        </a:spcBef>
                        <a:spcAft>
                          <a:spcPts val="0"/>
                        </a:spcAft>
                      </a:pP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NLAB</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運用開始</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marL="0" marR="0" lvl="0" indent="0" algn="l" defTabSz="914400" rtl="0" eaLnBrk="1" fontAlgn="ctr" latinLnBrk="0" hangingPunct="1">
                        <a:lnSpc>
                          <a:spcPts val="1000"/>
                        </a:lnSpc>
                        <a:spcBef>
                          <a:spcPts val="0"/>
                        </a:spcBef>
                        <a:spcAft>
                          <a:spcPts val="0"/>
                        </a:spcAft>
                        <a:buClrTx/>
                        <a:buSzTx/>
                        <a:buFontTx/>
                        <a:buNone/>
                        <a:tabLst/>
                        <a:defRPr/>
                      </a:pP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◎特別支援学校移管</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marL="0" marR="0" lvl="0" indent="0" algn="l" defTabSz="914400" rtl="0" eaLnBrk="1" fontAlgn="ctr" latinLnBrk="0" hangingPunct="1">
                        <a:lnSpc>
                          <a:spcPts val="1000"/>
                        </a:lnSpc>
                        <a:spcBef>
                          <a:spcPts val="0"/>
                        </a:spcBef>
                        <a:spcAft>
                          <a:spcPts val="0"/>
                        </a:spcAft>
                        <a:buClrTx/>
                        <a:buSzTx/>
                        <a:buFontTx/>
                        <a:buNone/>
                        <a:tabLst/>
                        <a:defRPr/>
                      </a:pP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marL="0" marR="0" lvl="0" indent="0" algn="l" defTabSz="914400" rtl="0" eaLnBrk="1" fontAlgn="ctr" latinLnBrk="0" hangingPunct="1">
                        <a:lnSpc>
                          <a:spcPts val="1000"/>
                        </a:lnSpc>
                        <a:spcBef>
                          <a:spcPts val="0"/>
                        </a:spcBef>
                        <a:spcAft>
                          <a:spcPts val="0"/>
                        </a:spcAft>
                        <a:buClrTx/>
                        <a:buSzTx/>
                        <a:buFontTx/>
                        <a:buNone/>
                        <a:tabLst/>
                        <a:defRPr/>
                      </a:pP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●教育庁設置</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marL="0" marR="0" lvl="0" indent="0" algn="l" defTabSz="914400" rtl="0" eaLnBrk="1" fontAlgn="ctr" latinLnBrk="0" hangingPunct="1">
                        <a:lnSpc>
                          <a:spcPts val="1000"/>
                        </a:lnSpc>
                        <a:spcBef>
                          <a:spcPts val="0"/>
                        </a:spcBef>
                        <a:spcAft>
                          <a:spcPts val="0"/>
                        </a:spcAft>
                        <a:buClrTx/>
                        <a:buSzTx/>
                        <a:buFontTx/>
                        <a:buNone/>
                        <a:tabLst/>
                        <a:defRPr/>
                      </a:pP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●宿泊税導入</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marL="0" marR="0" lvl="0" indent="0" algn="l" defTabSz="914400" rtl="0" eaLnBrk="1" fontAlgn="ctr" latinLnBrk="0" hangingPunct="1">
                        <a:lnSpc>
                          <a:spcPts val="1000"/>
                        </a:lnSpc>
                        <a:spcBef>
                          <a:spcPts val="0"/>
                        </a:spcBef>
                        <a:spcAft>
                          <a:spcPts val="0"/>
                        </a:spcAft>
                        <a:buClrTx/>
                        <a:buSzTx/>
                        <a:buFontTx/>
                        <a:buNone/>
                        <a:tabLst/>
                        <a:defRPr/>
                      </a:pP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●森林環境税導入</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marL="0" marR="0" lvl="0" indent="0" algn="l" defTabSz="914400" rtl="0" eaLnBrk="1" fontAlgn="ctr" latinLnBrk="0" hangingPunct="1">
                        <a:lnSpc>
                          <a:spcPts val="1000"/>
                        </a:lnSpc>
                        <a:spcBef>
                          <a:spcPts val="0"/>
                        </a:spcBef>
                        <a:spcAft>
                          <a:spcPts val="0"/>
                        </a:spcAft>
                        <a:buClrTx/>
                        <a:buSzTx/>
                        <a:buFontTx/>
                        <a:buNone/>
                        <a:tabLst/>
                        <a:defRPr/>
                      </a:pP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●関空伊丹コンセッョン実施</a:t>
                      </a:r>
                      <a:endParaRPr kumimoji="1" lang="en-US" altLang="ja-JP" sz="1000" dirty="0">
                        <a:solidFill>
                          <a:schemeClr val="tx1"/>
                        </a:solidFill>
                        <a:latin typeface="BIZ UDゴシック" panose="020B0400000000000000" pitchFamily="49" charset="-128"/>
                        <a:ea typeface="BIZ UDゴシック" panose="020B0400000000000000" pitchFamily="49" charset="-128"/>
                      </a:endParaRPr>
                    </a:p>
                    <a:p>
                      <a:pPr algn="l" rtl="0" fontAlgn="ctr">
                        <a:lnSpc>
                          <a:spcPts val="1000"/>
                        </a:lnSpc>
                        <a:spcBef>
                          <a:spcPts val="0"/>
                        </a:spcBef>
                        <a:spcAft>
                          <a:spcPts val="0"/>
                        </a:spcAft>
                      </a:pP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●北大阪急行延伸</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rtl="0" fontAlgn="ctr">
                        <a:lnSpc>
                          <a:spcPts val="1000"/>
                        </a:lnSpc>
                        <a:spcBef>
                          <a:spcPts val="0"/>
                        </a:spcBef>
                        <a:spcAft>
                          <a:spcPts val="0"/>
                        </a:spcAft>
                      </a:pPr>
                      <a:r>
                        <a:rPr kumimoji="1" lang="ja-JP" altLang="en-US" sz="1000" kern="1200" dirty="0" smtClean="0">
                          <a:solidFill>
                            <a:schemeClr val="tx1"/>
                          </a:solidFill>
                          <a:latin typeface="BIZ UDゴシック" panose="020B0400000000000000" pitchFamily="49" charset="-128"/>
                          <a:ea typeface="BIZ UDゴシック" panose="020B0400000000000000" pitchFamily="49" charset="-128"/>
                          <a:cs typeface="+mn-cs"/>
                        </a:rPr>
                        <a:t>事業認可</a:t>
                      </a:r>
                      <a:endParaRPr kumimoji="1" lang="en-US" altLang="ja-JP" sz="1000" kern="1200" dirty="0" smtClean="0">
                        <a:solidFill>
                          <a:schemeClr val="tx1"/>
                        </a:solidFill>
                        <a:latin typeface="BIZ UDゴシック" panose="020B0400000000000000" pitchFamily="49" charset="-128"/>
                        <a:ea typeface="BIZ UDゴシック" panose="020B0400000000000000" pitchFamily="49" charset="-128"/>
                        <a:cs typeface="+mn-cs"/>
                      </a:endParaRPr>
                    </a:p>
                    <a:p>
                      <a:pPr algn="l" rtl="0" fontAlgn="ctr">
                        <a:lnSpc>
                          <a:spcPts val="1000"/>
                        </a:lnSpc>
                        <a:spcBef>
                          <a:spcPts val="0"/>
                        </a:spcBef>
                        <a:spcAft>
                          <a:spcPts val="0"/>
                        </a:spcAft>
                      </a:pPr>
                      <a:endParaRPr kumimoji="1" lang="en-US" altLang="ja-JP" sz="1000" kern="1200" dirty="0">
                        <a:solidFill>
                          <a:schemeClr val="tx1"/>
                        </a:solidFill>
                        <a:latin typeface="BIZ UDゴシック" panose="020B0400000000000000" pitchFamily="49" charset="-128"/>
                        <a:ea typeface="BIZ UDゴシック" panose="020B0400000000000000" pitchFamily="49" charset="-128"/>
                        <a:cs typeface="+mn-cs"/>
                      </a:endParaRPr>
                    </a:p>
                    <a:p>
                      <a:pPr algn="l" rtl="0" fontAlgn="ctr">
                        <a:lnSpc>
                          <a:spcPts val="1000"/>
                        </a:lnSpc>
                        <a:spcBef>
                          <a:spcPts val="0"/>
                        </a:spcBef>
                        <a:spcAft>
                          <a:spcPts val="0"/>
                        </a:spcAft>
                      </a:pPr>
                      <a:r>
                        <a:rPr kumimoji="1" lang="ja-JP" altLang="en-US" sz="1000" kern="1200" dirty="0">
                          <a:solidFill>
                            <a:schemeClr val="tx1"/>
                          </a:solidFill>
                          <a:latin typeface="BIZ UDゴシック" panose="020B0400000000000000" pitchFamily="49" charset="-128"/>
                          <a:ea typeface="BIZ UDゴシック" panose="020B0400000000000000" pitchFamily="49" charset="-128"/>
                          <a:cs typeface="+mn-cs"/>
                        </a:rPr>
                        <a:t>○市政改革プラン</a:t>
                      </a:r>
                      <a:r>
                        <a:rPr kumimoji="1" lang="en-US" altLang="ja-JP" sz="1000" kern="1200" dirty="0">
                          <a:solidFill>
                            <a:schemeClr val="tx1"/>
                          </a:solidFill>
                          <a:latin typeface="BIZ UDゴシック" panose="020B0400000000000000" pitchFamily="49" charset="-128"/>
                          <a:ea typeface="BIZ UDゴシック" panose="020B0400000000000000" pitchFamily="49" charset="-128"/>
                          <a:cs typeface="+mn-cs"/>
                        </a:rPr>
                        <a:t>2.0(2016</a:t>
                      </a:r>
                      <a:r>
                        <a:rPr kumimoji="1" lang="ja-JP" altLang="en-US" sz="1000" kern="1200" dirty="0">
                          <a:solidFill>
                            <a:schemeClr val="tx1"/>
                          </a:solidFill>
                          <a:latin typeface="BIZ UDゴシック" panose="020B0400000000000000" pitchFamily="49" charset="-128"/>
                          <a:ea typeface="BIZ UDゴシック" panose="020B0400000000000000" pitchFamily="49" charset="-128"/>
                          <a:cs typeface="+mn-cs"/>
                        </a:rPr>
                        <a:t>～</a:t>
                      </a:r>
                      <a:r>
                        <a:rPr kumimoji="1" lang="en-US" altLang="ja-JP" sz="1000" kern="1200" dirty="0">
                          <a:solidFill>
                            <a:schemeClr val="tx1"/>
                          </a:solidFill>
                          <a:latin typeface="BIZ UDゴシック" panose="020B0400000000000000" pitchFamily="49" charset="-128"/>
                          <a:ea typeface="BIZ UDゴシック" panose="020B0400000000000000" pitchFamily="49" charset="-128"/>
                          <a:cs typeface="+mn-cs"/>
                        </a:rPr>
                        <a:t>2019)</a:t>
                      </a:r>
                      <a:r>
                        <a:rPr kumimoji="1" lang="ja-JP" altLang="en-US" sz="1000" kern="1200" dirty="0">
                          <a:solidFill>
                            <a:schemeClr val="tx1"/>
                          </a:solidFill>
                          <a:latin typeface="BIZ UDゴシック" panose="020B0400000000000000" pitchFamily="49" charset="-128"/>
                          <a:ea typeface="BIZ UDゴシック" panose="020B0400000000000000" pitchFamily="49" charset="-128"/>
                          <a:cs typeface="+mn-cs"/>
                        </a:rPr>
                        <a:t>策定</a:t>
                      </a:r>
                      <a:endParaRPr kumimoji="1" lang="en-US" altLang="ja-JP" sz="1000" kern="1200" dirty="0">
                        <a:solidFill>
                          <a:schemeClr val="tx1"/>
                        </a:solidFill>
                        <a:latin typeface="BIZ UDゴシック" panose="020B0400000000000000" pitchFamily="49" charset="-128"/>
                        <a:ea typeface="BIZ UDゴシック" panose="020B0400000000000000" pitchFamily="49" charset="-128"/>
                        <a:cs typeface="+mn-cs"/>
                      </a:endParaRPr>
                    </a:p>
                    <a:p>
                      <a:pPr algn="l" rtl="0" fontAlgn="ctr">
                        <a:lnSpc>
                          <a:spcPts val="1000"/>
                        </a:lnSpc>
                        <a:spcBef>
                          <a:spcPts val="0"/>
                        </a:spcBef>
                        <a:spcAft>
                          <a:spcPts val="0"/>
                        </a:spcAft>
                      </a:pPr>
                      <a:r>
                        <a:rPr kumimoji="1" lang="ja-JP" altLang="en-US" sz="1000" kern="1200" dirty="0">
                          <a:solidFill>
                            <a:schemeClr val="tx1"/>
                          </a:solidFill>
                          <a:latin typeface="BIZ UDゴシック" panose="020B0400000000000000" pitchFamily="49" charset="-128"/>
                          <a:ea typeface="BIZ UDゴシック" panose="020B0400000000000000" pitchFamily="49" charset="-128"/>
                          <a:cs typeface="+mn-cs"/>
                        </a:rPr>
                        <a:t>○クリアウォーター</a:t>
                      </a:r>
                      <a:r>
                        <a:rPr kumimoji="1" lang="en-US" altLang="ja-JP" sz="1000" kern="1200" dirty="0">
                          <a:solidFill>
                            <a:schemeClr val="tx1"/>
                          </a:solidFill>
                          <a:latin typeface="BIZ UDゴシック" panose="020B0400000000000000" pitchFamily="49" charset="-128"/>
                          <a:ea typeface="BIZ UDゴシック" panose="020B0400000000000000" pitchFamily="49" charset="-128"/>
                          <a:cs typeface="+mn-cs"/>
                        </a:rPr>
                        <a:t>OSAKA</a:t>
                      </a:r>
                      <a:r>
                        <a:rPr kumimoji="1" lang="ja-JP" altLang="en-US" sz="1000" kern="1200" dirty="0">
                          <a:solidFill>
                            <a:schemeClr val="tx1"/>
                          </a:solidFill>
                          <a:latin typeface="BIZ UDゴシック" panose="020B0400000000000000" pitchFamily="49" charset="-128"/>
                          <a:ea typeface="BIZ UDゴシック" panose="020B0400000000000000" pitchFamily="49" charset="-128"/>
                          <a:cs typeface="+mn-cs"/>
                        </a:rPr>
                        <a:t>㈱設立</a:t>
                      </a:r>
                      <a:endParaRPr kumimoji="1" lang="en-US" altLang="ja-JP" sz="1000" kern="1200" dirty="0">
                        <a:solidFill>
                          <a:schemeClr val="tx1"/>
                        </a:solidFill>
                        <a:latin typeface="BIZ UDゴシック" panose="020B0400000000000000" pitchFamily="49" charset="-128"/>
                        <a:ea typeface="BIZ UDゴシック" panose="020B0400000000000000" pitchFamily="49" charset="-128"/>
                        <a:cs typeface="+mn-cs"/>
                      </a:endParaRPr>
                    </a:p>
                    <a:p>
                      <a:pPr marL="0" marR="0" lvl="0" indent="0" algn="l" defTabSz="914400" rtl="0" eaLnBrk="1" fontAlgn="ctr" latinLnBrk="0" hangingPunct="1">
                        <a:lnSpc>
                          <a:spcPts val="1000"/>
                        </a:lnSpc>
                        <a:spcBef>
                          <a:spcPts val="0"/>
                        </a:spcBef>
                        <a:spcAft>
                          <a:spcPts val="0"/>
                        </a:spcAft>
                        <a:buClrTx/>
                        <a:buSzTx/>
                        <a:buFontTx/>
                        <a:buNone/>
                        <a:tabLst/>
                        <a:defRPr/>
                      </a:pPr>
                      <a:r>
                        <a:rPr kumimoji="1" lang="ja-JP" altLang="en-US" sz="1000" kern="1200" dirty="0" smtClean="0">
                          <a:solidFill>
                            <a:schemeClr val="tx1"/>
                          </a:solidFill>
                          <a:latin typeface="BIZ UDゴシック" panose="020B0400000000000000" pitchFamily="49" charset="-128"/>
                          <a:ea typeface="BIZ UDゴシック" panose="020B0400000000000000" pitchFamily="49" charset="-128"/>
                          <a:cs typeface="+mn-cs"/>
                        </a:rPr>
                        <a:t>○</a:t>
                      </a:r>
                      <a:r>
                        <a:rPr kumimoji="1" lang="ja-JP" altLang="en-US" sz="1000" kern="1200" dirty="0">
                          <a:solidFill>
                            <a:schemeClr val="tx1"/>
                          </a:solidFill>
                          <a:latin typeface="BIZ UDゴシック" panose="020B0400000000000000" pitchFamily="49" charset="-128"/>
                          <a:ea typeface="BIZ UDゴシック" panose="020B0400000000000000" pitchFamily="49" charset="-128"/>
                          <a:cs typeface="+mn-cs"/>
                        </a:rPr>
                        <a:t>５</a:t>
                      </a:r>
                      <a:r>
                        <a:rPr kumimoji="1" lang="ja-JP" altLang="en-US" sz="1000" kern="1200" dirty="0" smtClean="0">
                          <a:solidFill>
                            <a:schemeClr val="tx1"/>
                          </a:solidFill>
                          <a:latin typeface="BIZ UDゴシック" panose="020B0400000000000000" pitchFamily="49" charset="-128"/>
                          <a:ea typeface="BIZ UDゴシック" panose="020B0400000000000000" pitchFamily="49" charset="-128"/>
                          <a:cs typeface="+mn-cs"/>
                        </a:rPr>
                        <a:t>歳児</a:t>
                      </a:r>
                      <a:r>
                        <a:rPr kumimoji="1" lang="ja-JP" altLang="en-US" sz="1000" kern="1200" dirty="0">
                          <a:solidFill>
                            <a:schemeClr val="tx1"/>
                          </a:solidFill>
                          <a:latin typeface="BIZ UDゴシック" panose="020B0400000000000000" pitchFamily="49" charset="-128"/>
                          <a:ea typeface="BIZ UDゴシック" panose="020B0400000000000000" pitchFamily="49" charset="-128"/>
                          <a:cs typeface="+mn-cs"/>
                        </a:rPr>
                        <a:t>教育無償化実施</a:t>
                      </a:r>
                      <a:endParaRPr kumimoji="1" lang="en-US" altLang="ja-JP" sz="1000" kern="1200" dirty="0">
                        <a:solidFill>
                          <a:schemeClr val="tx1"/>
                        </a:solidFill>
                        <a:latin typeface="BIZ UDゴシック" panose="020B0400000000000000" pitchFamily="49" charset="-128"/>
                        <a:ea typeface="BIZ UDゴシック" panose="020B0400000000000000" pitchFamily="49" charset="-128"/>
                        <a:cs typeface="+mn-cs"/>
                      </a:endParaRPr>
                    </a:p>
                  </a:txBody>
                  <a:tcPr marL="36000" marR="36000" marT="36000" marB="36000">
                    <a:lnR w="12700" cap="flat" cmpd="sng" algn="ctr">
                      <a:solidFill>
                        <a:schemeClr val="tx1"/>
                      </a:solidFill>
                      <a:prstDash val="sysDot"/>
                      <a:round/>
                      <a:headEnd type="none" w="med" len="med"/>
                      <a:tailEnd type="none" w="med" len="med"/>
                    </a:lnR>
                  </a:tcPr>
                </a:tc>
                <a:tc>
                  <a:txBody>
                    <a:bodyPr/>
                    <a:lstStyle/>
                    <a:p>
                      <a:pPr algn="l" fontAlgn="t">
                        <a:lnSpc>
                          <a:spcPts val="1000"/>
                        </a:lnSpc>
                        <a:spcBef>
                          <a:spcPts val="0"/>
                        </a:spcBef>
                        <a:spcAft>
                          <a:spcPts val="0"/>
                        </a:spcAft>
                      </a:pP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G20</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開催決定</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marL="0" marR="0" lvl="0" indent="0" algn="l" defTabSz="914400" rtl="0" eaLnBrk="1" fontAlgn="ctr" latinLnBrk="0" hangingPunct="1">
                        <a:lnSpc>
                          <a:spcPts val="1000"/>
                        </a:lnSpc>
                        <a:spcBef>
                          <a:spcPts val="0"/>
                        </a:spcBef>
                        <a:spcAft>
                          <a:spcPts val="0"/>
                        </a:spcAft>
                        <a:buClrTx/>
                        <a:buSzTx/>
                        <a:buFontTx/>
                        <a:buNone/>
                        <a:tabLst/>
                        <a:defRPr/>
                      </a:pP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IR</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推進局設置</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rtl="0" fontAlgn="ctr">
                        <a:lnSpc>
                          <a:spcPts val="1000"/>
                        </a:lnSpc>
                        <a:spcBef>
                          <a:spcPts val="0"/>
                        </a:spcBef>
                        <a:spcAft>
                          <a:spcPts val="0"/>
                        </a:spcAft>
                      </a:pP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◎淀川左岸線延伸部工事着工</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rtl="0" fontAlgn="ctr">
                        <a:lnSpc>
                          <a:spcPts val="1000"/>
                        </a:lnSpc>
                        <a:spcBef>
                          <a:spcPts val="0"/>
                        </a:spcBef>
                        <a:spcAft>
                          <a:spcPts val="0"/>
                        </a:spcAft>
                      </a:pP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◎なにわ筋線計画概要公表</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rtl="0" fontAlgn="ctr">
                        <a:lnSpc>
                          <a:spcPts val="1000"/>
                        </a:lnSpc>
                        <a:spcBef>
                          <a:spcPts val="0"/>
                        </a:spcBef>
                        <a:spcAft>
                          <a:spcPts val="0"/>
                        </a:spcAft>
                      </a:pP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◎大阪健康安全基盤研究所設立</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rtl="0" fontAlgn="ctr">
                        <a:lnSpc>
                          <a:spcPts val="1000"/>
                        </a:lnSpc>
                        <a:spcBef>
                          <a:spcPts val="0"/>
                        </a:spcBef>
                        <a:spcAft>
                          <a:spcPts val="0"/>
                        </a:spcAft>
                      </a:pP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◎大阪産業技術研究所設立</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rtl="0" fontAlgn="ctr">
                        <a:lnSpc>
                          <a:spcPts val="1000"/>
                        </a:lnSpc>
                        <a:spcBef>
                          <a:spcPts val="0"/>
                        </a:spcBef>
                        <a:spcAft>
                          <a:spcPts val="0"/>
                        </a:spcAft>
                      </a:pP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◎夢洲まちづくり構想策定</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rtl="0" fontAlgn="ctr">
                        <a:lnSpc>
                          <a:spcPts val="1000"/>
                        </a:lnSpc>
                        <a:spcBef>
                          <a:spcPts val="0"/>
                        </a:spcBef>
                        <a:spcAft>
                          <a:spcPts val="0"/>
                        </a:spcAft>
                      </a:pP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marL="0" marR="0" lvl="0" indent="0" algn="l" defTabSz="914400" rtl="0" eaLnBrk="1" fontAlgn="ctr" latinLnBrk="0" hangingPunct="1">
                        <a:lnSpc>
                          <a:spcPts val="1000"/>
                        </a:lnSpc>
                        <a:spcBef>
                          <a:spcPts val="0"/>
                        </a:spcBef>
                        <a:spcAft>
                          <a:spcPts val="0"/>
                        </a:spcAft>
                        <a:buClrTx/>
                        <a:buSzTx/>
                        <a:buFontTx/>
                        <a:buNone/>
                        <a:tabLst/>
                        <a:defRPr/>
                      </a:pPr>
                      <a:r>
                        <a:rPr kumimoji="1" lang="ja-JP" altLang="en-US" sz="1000" kern="1200" dirty="0">
                          <a:solidFill>
                            <a:schemeClr val="tx1"/>
                          </a:solidFill>
                          <a:latin typeface="BIZ UDゴシック" panose="020B0400000000000000" pitchFamily="49" charset="-128"/>
                          <a:ea typeface="BIZ UDゴシック" panose="020B0400000000000000" pitchFamily="49" charset="-128"/>
                          <a:cs typeface="+mn-cs"/>
                        </a:rPr>
                        <a:t>○待機児童特別対策実施</a:t>
                      </a:r>
                    </a:p>
                  </a:txBody>
                  <a:tcPr marL="36000" marR="36000" marT="36000" marB="3600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tcPr>
                </a:tc>
                <a:tc>
                  <a:txBody>
                    <a:bodyPr/>
                    <a:lstStyle/>
                    <a:p>
                      <a:pPr algn="l" fontAlgn="t">
                        <a:lnSpc>
                          <a:spcPts val="1000"/>
                        </a:lnSpc>
                        <a:spcBef>
                          <a:spcPts val="0"/>
                        </a:spcBef>
                        <a:spcAft>
                          <a:spcPts val="0"/>
                        </a:spcAft>
                      </a:pPr>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◎大阪・関西万博</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開催決定</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lnSpc>
                          <a:spcPts val="1000"/>
                        </a:lnSpc>
                        <a:spcBef>
                          <a:spcPts val="0"/>
                        </a:spcBef>
                        <a:spcAft>
                          <a:spcPts val="0"/>
                        </a:spcAft>
                      </a:pP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◎府市共同住吉母子医療センター開設</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lnSpc>
                          <a:spcPts val="1000"/>
                        </a:lnSpc>
                        <a:spcBef>
                          <a:spcPts val="0"/>
                        </a:spcBef>
                        <a:spcAft>
                          <a:spcPts val="0"/>
                        </a:spcAft>
                      </a:pP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lnSpc>
                          <a:spcPts val="1000"/>
                        </a:lnSpc>
                        <a:spcBef>
                          <a:spcPts val="0"/>
                        </a:spcBef>
                        <a:spcAft>
                          <a:spcPts val="0"/>
                        </a:spcAft>
                      </a:pP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●関西３空港の一体運営開始</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lnSpc>
                          <a:spcPts val="1000"/>
                        </a:lnSpc>
                        <a:spcBef>
                          <a:spcPts val="0"/>
                        </a:spcBef>
                        <a:spcAft>
                          <a:spcPts val="0"/>
                        </a:spcAft>
                      </a:pP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●消防広域化計画再策定</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lnSpc>
                          <a:spcPts val="1000"/>
                        </a:lnSpc>
                        <a:spcBef>
                          <a:spcPts val="0"/>
                        </a:spcBef>
                        <a:spcAft>
                          <a:spcPts val="0"/>
                        </a:spcAft>
                      </a:pP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lnSpc>
                          <a:spcPts val="1000"/>
                        </a:lnSpc>
                        <a:spcBef>
                          <a:spcPts val="0"/>
                        </a:spcBef>
                        <a:spcAft>
                          <a:spcPts val="0"/>
                        </a:spcAft>
                      </a:pP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〇地下鉄バス民営化</a:t>
                      </a:r>
                    </a:p>
                  </a:txBody>
                  <a:tcPr marL="36000" marR="36000" marT="36000" marB="36000">
                    <a:lnL w="12700" cap="flat" cmpd="sng" algn="ctr">
                      <a:solidFill>
                        <a:schemeClr val="tx1"/>
                      </a:solidFill>
                      <a:prstDash val="sysDot"/>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l" fontAlgn="t">
                        <a:lnSpc>
                          <a:spcPts val="1000"/>
                        </a:lnSpc>
                        <a:spcBef>
                          <a:spcPts val="0"/>
                        </a:spcBef>
                        <a:spcAft>
                          <a:spcPts val="0"/>
                        </a:spcAft>
                      </a:pP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◎スマートシティ戦略</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Ver.1.0</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策定</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lnSpc>
                          <a:spcPts val="1000"/>
                        </a:lnSpc>
                        <a:spcBef>
                          <a:spcPts val="0"/>
                        </a:spcBef>
                        <a:spcAft>
                          <a:spcPts val="0"/>
                        </a:spcAft>
                      </a:pP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IR</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基本構想策定</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lnSpc>
                          <a:spcPts val="1000"/>
                        </a:lnSpc>
                        <a:spcBef>
                          <a:spcPts val="0"/>
                        </a:spcBef>
                        <a:spcAft>
                          <a:spcPts val="0"/>
                        </a:spcAft>
                      </a:pP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◎夢洲まちづくり基本方針策定</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lnSpc>
                          <a:spcPts val="1000"/>
                        </a:lnSpc>
                        <a:spcBef>
                          <a:spcPts val="0"/>
                        </a:spcBef>
                        <a:spcAft>
                          <a:spcPts val="0"/>
                        </a:spcAft>
                      </a:pP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◎大阪産業局設立</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lnSpc>
                          <a:spcPts val="1000"/>
                        </a:lnSpc>
                        <a:spcBef>
                          <a:spcPts val="0"/>
                        </a:spcBef>
                        <a:spcAft>
                          <a:spcPts val="0"/>
                        </a:spcAft>
                      </a:pP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◎大学法人統合</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lnSpc>
                          <a:spcPts val="1000"/>
                        </a:lnSpc>
                        <a:spcBef>
                          <a:spcPts val="0"/>
                        </a:spcBef>
                        <a:spcAft>
                          <a:spcPts val="0"/>
                        </a:spcAft>
                      </a:pP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◎新大学基本構想策定</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lnSpc>
                          <a:spcPts val="1000"/>
                        </a:lnSpc>
                        <a:spcBef>
                          <a:spcPts val="0"/>
                        </a:spcBef>
                        <a:spcAft>
                          <a:spcPts val="0"/>
                        </a:spcAft>
                      </a:pP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lnSpc>
                          <a:spcPts val="1000"/>
                        </a:lnSpc>
                        <a:spcBef>
                          <a:spcPts val="0"/>
                        </a:spcBef>
                        <a:spcAft>
                          <a:spcPts val="0"/>
                        </a:spcAft>
                      </a:pP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●府域一水道に向けたあり方検討報告書とりまとめ</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lnSpc>
                          <a:spcPts val="1000"/>
                        </a:lnSpc>
                        <a:spcBef>
                          <a:spcPts val="0"/>
                        </a:spcBef>
                        <a:spcAft>
                          <a:spcPts val="0"/>
                        </a:spcAft>
                      </a:pP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lnSpc>
                          <a:spcPts val="1000"/>
                        </a:lnSpc>
                        <a:spcBef>
                          <a:spcPts val="0"/>
                        </a:spcBef>
                        <a:spcAft>
                          <a:spcPts val="0"/>
                        </a:spcAft>
                      </a:pP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○博物館独法化</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lnSpc>
                          <a:spcPts val="1000"/>
                        </a:lnSpc>
                        <a:spcBef>
                          <a:spcPts val="0"/>
                        </a:spcBef>
                        <a:spcAft>
                          <a:spcPts val="0"/>
                        </a:spcAft>
                      </a:pP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○国際バカロレア中高一貫校開校</a:t>
                      </a:r>
                    </a:p>
                  </a:txBody>
                  <a:tcPr marL="36000" marR="36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ysDot"/>
                      <a:round/>
                      <a:headEnd type="none" w="med" len="med"/>
                      <a:tailEnd type="none" w="med" len="med"/>
                    </a:lnR>
                  </a:tcPr>
                </a:tc>
                <a:tc>
                  <a:txBody>
                    <a:bodyPr/>
                    <a:lstStyle/>
                    <a:p>
                      <a:pPr algn="l" fontAlgn="t">
                        <a:lnSpc>
                          <a:spcPts val="1000"/>
                        </a:lnSpc>
                        <a:spcBef>
                          <a:spcPts val="0"/>
                        </a:spcBef>
                        <a:spcAft>
                          <a:spcPts val="0"/>
                        </a:spcAft>
                      </a:pP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◎大阪の再生・成長に向けた新戦略策定</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lnSpc>
                          <a:spcPts val="1000"/>
                        </a:lnSpc>
                        <a:spcBef>
                          <a:spcPts val="0"/>
                        </a:spcBef>
                        <a:spcAft>
                          <a:spcPts val="0"/>
                        </a:spcAft>
                      </a:pP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◎都市魅力創造戦略</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2025</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策定</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lnSpc>
                          <a:spcPts val="1000"/>
                        </a:lnSpc>
                        <a:spcBef>
                          <a:spcPts val="0"/>
                        </a:spcBef>
                        <a:spcAft>
                          <a:spcPts val="0"/>
                        </a:spcAft>
                      </a:pP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◎おおさかスマートエネルギープラン策定</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lnSpc>
                          <a:spcPts val="1000"/>
                        </a:lnSpc>
                        <a:spcBef>
                          <a:spcPts val="0"/>
                        </a:spcBef>
                        <a:spcAft>
                          <a:spcPts val="0"/>
                        </a:spcAft>
                      </a:pP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SDGs</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未来都市計画策定</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lnSpc>
                          <a:spcPts val="1000"/>
                        </a:lnSpc>
                        <a:spcBef>
                          <a:spcPts val="0"/>
                        </a:spcBef>
                        <a:spcAft>
                          <a:spcPts val="0"/>
                        </a:spcAft>
                      </a:pP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◎大阪城東部地区まちづくり方向性とりまとめ</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lnSpc>
                          <a:spcPts val="1000"/>
                        </a:lnSpc>
                        <a:spcBef>
                          <a:spcPts val="0"/>
                        </a:spcBef>
                        <a:spcAft>
                          <a:spcPts val="0"/>
                        </a:spcAft>
                      </a:pP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◎大阪港湾局設置</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lnSpc>
                          <a:spcPts val="1000"/>
                        </a:lnSpc>
                        <a:spcBef>
                          <a:spcPts val="0"/>
                        </a:spcBef>
                        <a:spcAft>
                          <a:spcPts val="0"/>
                        </a:spcAft>
                      </a:pP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◎大阪“みなと”ビジョン策定</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lnSpc>
                          <a:spcPts val="1000"/>
                        </a:lnSpc>
                        <a:spcBef>
                          <a:spcPts val="0"/>
                        </a:spcBef>
                        <a:spcAft>
                          <a:spcPts val="0"/>
                        </a:spcAft>
                      </a:pP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lnSpc>
                          <a:spcPts val="1000"/>
                        </a:lnSpc>
                        <a:spcBef>
                          <a:spcPts val="0"/>
                        </a:spcBef>
                        <a:spcAft>
                          <a:spcPts val="0"/>
                        </a:spcAft>
                      </a:pP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○市政改革プラン</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3.0(2020</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2023)</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策定</a:t>
                      </a:r>
                    </a:p>
                  </a:txBody>
                  <a:tcPr marL="36000" marR="36000" marT="36000" marB="3600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tcPr>
                </a:tc>
                <a:tc>
                  <a:txBody>
                    <a:bodyPr/>
                    <a:lstStyle/>
                    <a:p>
                      <a:pPr algn="l" fontAlgn="t">
                        <a:lnSpc>
                          <a:spcPts val="1000"/>
                        </a:lnSpc>
                        <a:spcBef>
                          <a:spcPts val="0"/>
                        </a:spcBef>
                        <a:spcAft>
                          <a:spcPts val="0"/>
                        </a:spcAft>
                      </a:pP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◎府市一体条例施行</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lnSpc>
                          <a:spcPts val="1000"/>
                        </a:lnSpc>
                        <a:spcBef>
                          <a:spcPts val="0"/>
                        </a:spcBef>
                        <a:spcAft>
                          <a:spcPts val="0"/>
                        </a:spcAft>
                      </a:pP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◎大阪都市計画局設置</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lnSpc>
                          <a:spcPts val="1000"/>
                        </a:lnSpc>
                        <a:spcBef>
                          <a:spcPts val="0"/>
                        </a:spcBef>
                        <a:spcAft>
                          <a:spcPts val="0"/>
                        </a:spcAft>
                      </a:pP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◎万博推進局設置</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lnSpc>
                          <a:spcPts val="1000"/>
                        </a:lnSpc>
                        <a:spcBef>
                          <a:spcPts val="0"/>
                        </a:spcBef>
                        <a:spcAft>
                          <a:spcPts val="0"/>
                        </a:spcAft>
                      </a:pP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◎スマートシティ戦略</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Ver.2.0</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策定</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lnSpc>
                          <a:spcPts val="1000"/>
                        </a:lnSpc>
                        <a:spcBef>
                          <a:spcPts val="0"/>
                        </a:spcBef>
                        <a:spcAft>
                          <a:spcPts val="0"/>
                        </a:spcAft>
                      </a:pP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◎国際金融都市</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OSAKA</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戦略策定</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lnSpc>
                          <a:spcPts val="1000"/>
                        </a:lnSpc>
                        <a:spcBef>
                          <a:spcPts val="0"/>
                        </a:spcBef>
                        <a:spcAft>
                          <a:spcPts val="0"/>
                        </a:spcAft>
                      </a:pP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◎大阪パークビジョン策定</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lnSpc>
                          <a:spcPts val="1000"/>
                        </a:lnSpc>
                        <a:spcBef>
                          <a:spcPts val="0"/>
                        </a:spcBef>
                        <a:spcAft>
                          <a:spcPts val="0"/>
                        </a:spcAft>
                      </a:pP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◎府市下水道ビジョン策定</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lnSpc>
                          <a:spcPts val="1000"/>
                        </a:lnSpc>
                        <a:spcBef>
                          <a:spcPts val="0"/>
                        </a:spcBef>
                        <a:spcAft>
                          <a:spcPts val="0"/>
                        </a:spcAft>
                      </a:pP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lnSpc>
                          <a:spcPts val="1000"/>
                        </a:lnSpc>
                        <a:spcBef>
                          <a:spcPts val="0"/>
                        </a:spcBef>
                        <a:spcAft>
                          <a:spcPts val="0"/>
                        </a:spcAft>
                      </a:pP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○市政改革プラン</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3.1(2020</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2023)</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策定</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lnSpc>
                          <a:spcPts val="1000"/>
                        </a:lnSpc>
                        <a:spcBef>
                          <a:spcPts val="0"/>
                        </a:spcBef>
                        <a:spcAft>
                          <a:spcPts val="0"/>
                        </a:spcAft>
                      </a:pPr>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○大阪中之島</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美術館開館</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lnSpc>
                          <a:spcPts val="1000"/>
                        </a:lnSpc>
                        <a:spcBef>
                          <a:spcPts val="0"/>
                        </a:spcBef>
                        <a:spcAft>
                          <a:spcPts val="0"/>
                        </a:spcAft>
                      </a:pP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○動物園独法化</a:t>
                      </a:r>
                    </a:p>
                  </a:txBody>
                  <a:tcPr marL="36000" marR="36000" marT="36000" marB="3600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tcPr>
                </a:tc>
                <a:tc>
                  <a:txBody>
                    <a:bodyPr/>
                    <a:lstStyle/>
                    <a:p>
                      <a:pPr algn="l" fontAlgn="t">
                        <a:lnSpc>
                          <a:spcPts val="1000"/>
                        </a:lnSpc>
                        <a:spcBef>
                          <a:spcPts val="0"/>
                        </a:spcBef>
                        <a:spcAft>
                          <a:spcPts val="0"/>
                        </a:spcAft>
                      </a:pP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◎大阪のまちづくりグランドデザイン策定</a:t>
                      </a:r>
                    </a:p>
                    <a:p>
                      <a:pPr algn="l" fontAlgn="t">
                        <a:lnSpc>
                          <a:spcPts val="1000"/>
                        </a:lnSpc>
                        <a:spcBef>
                          <a:spcPts val="0"/>
                        </a:spcBef>
                        <a:spcAft>
                          <a:spcPts val="0"/>
                        </a:spcAft>
                      </a:pP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◎スーパーシティ型国家戦略特区指定</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lnSpc>
                          <a:spcPts val="1000"/>
                        </a:lnSpc>
                        <a:spcBef>
                          <a:spcPts val="0"/>
                        </a:spcBef>
                        <a:spcAft>
                          <a:spcPts val="0"/>
                        </a:spcAft>
                      </a:pP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◎新大阪駅周辺地域まちづくり方針策定</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lnSpc>
                          <a:spcPts val="1000"/>
                        </a:lnSpc>
                        <a:spcBef>
                          <a:spcPts val="0"/>
                        </a:spcBef>
                        <a:spcAft>
                          <a:spcPts val="0"/>
                        </a:spcAft>
                      </a:pP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IR</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区域整備計画認定申請</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lnSpc>
                          <a:spcPts val="1000"/>
                        </a:lnSpc>
                        <a:spcBef>
                          <a:spcPts val="0"/>
                        </a:spcBef>
                        <a:spcAft>
                          <a:spcPts val="0"/>
                        </a:spcAft>
                      </a:pP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◎大阪公立大学開学</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lnSpc>
                          <a:spcPts val="1000"/>
                        </a:lnSpc>
                        <a:spcBef>
                          <a:spcPts val="0"/>
                        </a:spcBef>
                        <a:spcAft>
                          <a:spcPts val="0"/>
                        </a:spcAft>
                      </a:pP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◎高校移管</a:t>
                      </a:r>
                    </a:p>
                  </a:txBody>
                  <a:tcPr marL="36000" marR="36000" marT="36000" marB="36000">
                    <a:lnL w="12700" cap="flat" cmpd="sng" algn="ctr">
                      <a:solidFill>
                        <a:schemeClr val="tx1"/>
                      </a:solidFill>
                      <a:prstDash val="sysDot"/>
                      <a:round/>
                      <a:headEnd type="none" w="med" len="med"/>
                      <a:tailEnd type="none" w="med" len="med"/>
                    </a:lnL>
                  </a:tcPr>
                </a:tc>
                <a:extLst>
                  <a:ext uri="{0D108BD9-81ED-4DB2-BD59-A6C34878D82A}">
                    <a16:rowId xmlns:a16="http://schemas.microsoft.com/office/drawing/2014/main" val="3047410882"/>
                  </a:ext>
                </a:extLst>
              </a:tr>
              <a:tr h="649022">
                <a:tc>
                  <a:txBody>
                    <a:bodyPr/>
                    <a:lstStyle/>
                    <a:p>
                      <a:pPr algn="l" rtl="0" fontAlgn="ctr"/>
                      <a:r>
                        <a:rPr lang="ja-JP" altLang="en-US" sz="1000" b="1" i="0" u="none" strike="noStrike" dirty="0">
                          <a:solidFill>
                            <a:schemeClr val="tx1"/>
                          </a:solidFill>
                          <a:effectLst/>
                          <a:latin typeface="BIZ UDゴシック" panose="020B0400000000000000" pitchFamily="49" charset="-128"/>
                          <a:ea typeface="BIZ UDゴシック" panose="020B0400000000000000" pitchFamily="49" charset="-128"/>
                        </a:rPr>
                        <a:t>大阪の</a:t>
                      </a:r>
                      <a:endParaRPr lang="en-US" altLang="ja-JP" sz="1000" b="1"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rtl="0" fontAlgn="ctr"/>
                      <a:r>
                        <a:rPr lang="ja-JP" altLang="en-US" sz="1000" b="1" i="0" u="none" strike="noStrike" dirty="0">
                          <a:solidFill>
                            <a:schemeClr val="tx1"/>
                          </a:solidFill>
                          <a:effectLst/>
                          <a:latin typeface="BIZ UDゴシック" panose="020B0400000000000000" pitchFamily="49" charset="-128"/>
                          <a:ea typeface="BIZ UDゴシック" panose="020B0400000000000000" pitchFamily="49" charset="-128"/>
                        </a:rPr>
                        <a:t>出来事</a:t>
                      </a:r>
                    </a:p>
                  </a:txBody>
                  <a:tcPr marL="36000" marR="36000" marT="36000" marB="36000" anchor="ctr">
                    <a:solidFill>
                      <a:schemeClr val="accent1">
                        <a:lumMod val="40000"/>
                        <a:lumOff val="60000"/>
                      </a:schemeClr>
                    </a:solidFill>
                  </a:tcPr>
                </a:tc>
                <a:tc>
                  <a:txBody>
                    <a:bodyPr/>
                    <a:lstStyle/>
                    <a:p>
                      <a:pPr algn="l" fontAlgn="t">
                        <a:lnSpc>
                          <a:spcPts val="900"/>
                        </a:lnSpc>
                      </a:pP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４</a:t>
                      </a:r>
                      <a:r>
                        <a:rPr lang="en-US" altLang="ja-JP" sz="1000" b="0" i="0" u="none" strike="noStrike" dirty="0" smtClean="0">
                          <a:solidFill>
                            <a:schemeClr val="tx1"/>
                          </a:solidFill>
                          <a:effectLst/>
                          <a:latin typeface="BIZ UDゴシック" panose="020B0400000000000000" pitchFamily="49" charset="-128"/>
                          <a:ea typeface="BIZ UDゴシック" panose="020B0400000000000000" pitchFamily="49" charset="-128"/>
                        </a:rPr>
                        <a:t> </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シャープ</a:t>
                      </a:r>
                      <a:r>
                        <a:rPr lang="ja-JP" altLang="en-US" sz="1000" b="0" i="0" u="none" strike="noStrike" baseline="0" dirty="0">
                          <a:solidFill>
                            <a:schemeClr val="tx1"/>
                          </a:solidFill>
                          <a:effectLst/>
                          <a:latin typeface="BIZ UDゴシック" panose="020B0400000000000000" pitchFamily="49" charset="-128"/>
                          <a:ea typeface="BIZ UDゴシック" panose="020B0400000000000000" pitchFamily="49" charset="-128"/>
                        </a:rPr>
                        <a:t>鴻海傘下入り</a:t>
                      </a:r>
                      <a:endPar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endParaRPr>
                    </a:p>
                  </a:txBody>
                  <a:tcPr marL="36000" marR="36000" marT="36000" marB="36000">
                    <a:lnR w="12700" cap="flat" cmpd="sng" algn="ctr">
                      <a:solidFill>
                        <a:schemeClr val="tx1"/>
                      </a:solidFill>
                      <a:prstDash val="sysDot"/>
                      <a:round/>
                      <a:headEnd type="none" w="med" len="med"/>
                      <a:tailEnd type="none" w="med" len="med"/>
                    </a:lnR>
                  </a:tcPr>
                </a:tc>
                <a:tc>
                  <a:txBody>
                    <a:bodyPr/>
                    <a:lstStyle/>
                    <a:p>
                      <a:pPr algn="l" rtl="0" fontAlgn="ctr">
                        <a:lnSpc>
                          <a:spcPts val="900"/>
                        </a:lnSpc>
                      </a:pPr>
                      <a:endParaRPr lang="en-US" altLang="zh-TW"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rtl="0" fontAlgn="ctr">
                        <a:lnSpc>
                          <a:spcPts val="900"/>
                        </a:lnSpc>
                      </a:pP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６</a:t>
                      </a:r>
                      <a:r>
                        <a:rPr lang="en-US" altLang="zh-TW" sz="1000" b="0" i="0" u="none" strike="noStrike" dirty="0" smtClean="0">
                          <a:solidFill>
                            <a:schemeClr val="tx1"/>
                          </a:solidFill>
                          <a:effectLst/>
                          <a:latin typeface="BIZ UDゴシック" panose="020B0400000000000000" pitchFamily="49" charset="-128"/>
                          <a:ea typeface="BIZ UDゴシック" panose="020B0400000000000000" pitchFamily="49" charset="-128"/>
                        </a:rPr>
                        <a:t> </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法定協</a:t>
                      </a:r>
                      <a:r>
                        <a:rPr lang="ja-JP" altLang="en-US" sz="1000" b="0" i="0" u="none" strike="noStrike" baseline="0" dirty="0">
                          <a:solidFill>
                            <a:schemeClr val="tx1"/>
                          </a:solidFill>
                          <a:effectLst/>
                          <a:latin typeface="BIZ UDゴシック" panose="020B0400000000000000" pitchFamily="49" charset="-128"/>
                          <a:ea typeface="BIZ UDゴシック" panose="020B0400000000000000" pitchFamily="49" charset="-128"/>
                        </a:rPr>
                        <a:t>設置（大都市制度）</a:t>
                      </a:r>
                      <a:endParaRPr lang="zh-TW" altLang="en-US" sz="1000" b="0" i="0" u="none" strike="noStrike" dirty="0">
                        <a:solidFill>
                          <a:schemeClr val="tx1"/>
                        </a:solidFill>
                        <a:effectLst/>
                        <a:latin typeface="BIZ UDゴシック" panose="020B0400000000000000" pitchFamily="49" charset="-128"/>
                        <a:ea typeface="BIZ UDゴシック" panose="020B0400000000000000" pitchFamily="49" charset="-128"/>
                      </a:endParaRPr>
                    </a:p>
                  </a:txBody>
                  <a:tcPr marL="36000" marR="36000" marT="36000" marB="3600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tcPr>
                </a:tc>
                <a:tc>
                  <a:txBody>
                    <a:bodyPr/>
                    <a:lstStyle/>
                    <a:p>
                      <a:pPr algn="l" fontAlgn="t">
                        <a:lnSpc>
                          <a:spcPts val="900"/>
                        </a:lnSpc>
                      </a:pP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lnSpc>
                          <a:spcPts val="900"/>
                        </a:lnSpc>
                      </a:pP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６</a:t>
                      </a:r>
                      <a:r>
                        <a:rPr lang="en-US" altLang="ja-JP" sz="1000" b="0" i="0" u="none" strike="noStrike" dirty="0" smtClean="0">
                          <a:solidFill>
                            <a:schemeClr val="tx1"/>
                          </a:solidFill>
                          <a:effectLst/>
                          <a:latin typeface="BIZ UDゴシック" panose="020B0400000000000000" pitchFamily="49" charset="-128"/>
                          <a:ea typeface="BIZ UDゴシック" panose="020B0400000000000000" pitchFamily="49" charset="-128"/>
                        </a:rPr>
                        <a:t> </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大阪府北部地震発生</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lnSpc>
                          <a:spcPts val="900"/>
                        </a:lnSpc>
                      </a:pP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lnSpc>
                          <a:spcPts val="900"/>
                        </a:lnSpc>
                      </a:pP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９</a:t>
                      </a:r>
                      <a:r>
                        <a:rPr lang="en-US" altLang="ja-JP" sz="1000" b="0" i="0" u="none" strike="noStrike" dirty="0" smtClean="0">
                          <a:solidFill>
                            <a:schemeClr val="tx1"/>
                          </a:solidFill>
                          <a:effectLst/>
                          <a:latin typeface="BIZ UDゴシック" panose="020B0400000000000000" pitchFamily="49" charset="-128"/>
                          <a:ea typeface="BIZ UDゴシック" panose="020B0400000000000000" pitchFamily="49" charset="-128"/>
                        </a:rPr>
                        <a:t> </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台風</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21</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号発生</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txBody>
                  <a:tcPr marL="36000" marR="36000" marT="36000" marB="36000">
                    <a:lnL w="12700" cap="flat" cmpd="sng" algn="ctr">
                      <a:solidFill>
                        <a:schemeClr val="tx1"/>
                      </a:solidFill>
                      <a:prstDash val="sysDot"/>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l" fontAlgn="t">
                        <a:lnSpc>
                          <a:spcPts val="900"/>
                        </a:lnSpc>
                      </a:pPr>
                      <a:r>
                        <a:rPr lang="ja-JP" altLang="en-US" sz="1000" b="0" i="0" u="none" strike="noStrike" baseline="0" dirty="0">
                          <a:solidFill>
                            <a:schemeClr val="tx1"/>
                          </a:solidFill>
                          <a:effectLst/>
                          <a:latin typeface="BIZ UDゴシック" panose="020B0400000000000000" pitchFamily="49" charset="-128"/>
                          <a:ea typeface="BIZ UDゴシック" panose="020B0400000000000000" pitchFamily="49" charset="-128"/>
                        </a:rPr>
                        <a:t>４</a:t>
                      </a:r>
                      <a:r>
                        <a:rPr lang="ja-JP" altLang="en-US" sz="1000" b="0" i="0" u="none" strike="noStrike" baseline="0" dirty="0" smtClean="0">
                          <a:solidFill>
                            <a:schemeClr val="tx1"/>
                          </a:solidFill>
                          <a:effectLst/>
                          <a:latin typeface="BIZ UDゴシック" panose="020B0400000000000000" pitchFamily="49" charset="-128"/>
                          <a:ea typeface="BIZ UDゴシック" panose="020B0400000000000000" pitchFamily="49" charset="-128"/>
                        </a:rPr>
                        <a:t> </a:t>
                      </a:r>
                      <a:r>
                        <a:rPr lang="ja-JP" altLang="en-US" sz="1000" b="0" i="0" u="none" strike="noStrike" baseline="0" dirty="0">
                          <a:solidFill>
                            <a:schemeClr val="tx1"/>
                          </a:solidFill>
                          <a:effectLst/>
                          <a:latin typeface="BIZ UDゴシック" panose="020B0400000000000000" pitchFamily="49" charset="-128"/>
                          <a:ea typeface="BIZ UDゴシック" panose="020B0400000000000000" pitchFamily="49" charset="-128"/>
                        </a:rPr>
                        <a:t>大阪府知事・市長選執行</a:t>
                      </a:r>
                      <a:endParaRPr lang="en-US" altLang="ja-JP" sz="1000" b="0" i="0" u="none" strike="noStrike" baseline="0" dirty="0">
                        <a:solidFill>
                          <a:schemeClr val="tx1"/>
                        </a:solidFill>
                        <a:effectLst/>
                        <a:latin typeface="BIZ UDゴシック" panose="020B0400000000000000" pitchFamily="49" charset="-128"/>
                        <a:ea typeface="BIZ UDゴシック" panose="020B0400000000000000" pitchFamily="49" charset="-128"/>
                      </a:endParaRPr>
                    </a:p>
                    <a:p>
                      <a:pPr algn="l" fontAlgn="t">
                        <a:lnSpc>
                          <a:spcPts val="900"/>
                        </a:lnSpc>
                      </a:pPr>
                      <a:r>
                        <a:rPr lang="ja-JP" altLang="en-US" sz="1000" b="0" i="0" u="none" strike="noStrike" baseline="0" dirty="0">
                          <a:solidFill>
                            <a:schemeClr val="tx1"/>
                          </a:solidFill>
                          <a:effectLst/>
                          <a:latin typeface="BIZ UDゴシック" panose="020B0400000000000000" pitchFamily="49" charset="-128"/>
                          <a:ea typeface="BIZ UDゴシック" panose="020B0400000000000000" pitchFamily="49" charset="-128"/>
                        </a:rPr>
                        <a:t>６</a:t>
                      </a:r>
                      <a:r>
                        <a:rPr lang="ja-JP" altLang="en-US" sz="1000" b="0" i="0" u="none" strike="noStrike" baseline="0" dirty="0" smtClean="0">
                          <a:solidFill>
                            <a:schemeClr val="tx1"/>
                          </a:solidFill>
                          <a:effectLst/>
                          <a:latin typeface="BIZ UDゴシック" panose="020B0400000000000000" pitchFamily="49" charset="-128"/>
                          <a:ea typeface="BIZ UDゴシック" panose="020B0400000000000000" pitchFamily="49" charset="-128"/>
                        </a:rPr>
                        <a:t> </a:t>
                      </a:r>
                      <a:r>
                        <a:rPr lang="en-US" altLang="ja-JP" sz="1000" b="0" i="0" u="none" strike="noStrike" baseline="0" dirty="0">
                          <a:solidFill>
                            <a:schemeClr val="tx1"/>
                          </a:solidFill>
                          <a:effectLst/>
                          <a:latin typeface="BIZ UDゴシック" panose="020B0400000000000000" pitchFamily="49" charset="-128"/>
                          <a:ea typeface="BIZ UDゴシック" panose="020B0400000000000000" pitchFamily="49" charset="-128"/>
                        </a:rPr>
                        <a:t>G20</a:t>
                      </a:r>
                      <a:r>
                        <a:rPr lang="ja-JP" altLang="en-US" sz="1000" b="0" i="0" u="none" strike="noStrike" baseline="0" dirty="0">
                          <a:solidFill>
                            <a:schemeClr val="tx1"/>
                          </a:solidFill>
                          <a:effectLst/>
                          <a:latin typeface="BIZ UDゴシック" panose="020B0400000000000000" pitchFamily="49" charset="-128"/>
                          <a:ea typeface="BIZ UDゴシック" panose="020B0400000000000000" pitchFamily="49" charset="-128"/>
                        </a:rPr>
                        <a:t>大阪サミット開催</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txBody>
                  <a:tcPr marL="36000" marR="36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ysDot"/>
                      <a:round/>
                      <a:headEnd type="none" w="med" len="med"/>
                      <a:tailEnd type="none" w="med" len="med"/>
                    </a:lnR>
                  </a:tcPr>
                </a:tc>
                <a:tc>
                  <a:txBody>
                    <a:bodyPr/>
                    <a:lstStyle/>
                    <a:p>
                      <a:pPr algn="l" fontAlgn="t">
                        <a:lnSpc>
                          <a:spcPts val="900"/>
                        </a:lnSpc>
                      </a:pP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lnSpc>
                          <a:spcPts val="900"/>
                        </a:lnSpc>
                      </a:pP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lnSpc>
                          <a:spcPts val="900"/>
                        </a:lnSpc>
                      </a:pP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lnSpc>
                          <a:spcPts val="900"/>
                        </a:lnSpc>
                      </a:pP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11 </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特別区設置住民投票執行</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txBody>
                  <a:tcPr marL="36000" marR="36000" marT="36000" marB="3600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tcPr>
                </a:tc>
                <a:tc>
                  <a:txBody>
                    <a:bodyPr/>
                    <a:lstStyle/>
                    <a:p>
                      <a:pPr algn="l" fontAlgn="t">
                        <a:lnSpc>
                          <a:spcPts val="900"/>
                        </a:lnSpc>
                      </a:pP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txBody>
                  <a:tcPr marL="36000" marR="36000" marT="36000" marB="3600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tcPr>
                </a:tc>
                <a:tc>
                  <a:txBody>
                    <a:bodyPr/>
                    <a:lstStyle/>
                    <a:p>
                      <a:pPr algn="l" fontAlgn="t">
                        <a:lnSpc>
                          <a:spcPts val="900"/>
                        </a:lnSpc>
                      </a:pP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txBody>
                  <a:tcPr marL="36000" marR="36000" marT="36000" marB="36000">
                    <a:lnL w="12700" cap="flat" cmpd="sng" algn="ctr">
                      <a:solidFill>
                        <a:schemeClr val="tx1"/>
                      </a:solidFill>
                      <a:prstDash val="sysDot"/>
                      <a:round/>
                      <a:headEnd type="none" w="med" len="med"/>
                      <a:tailEnd type="none" w="med" len="med"/>
                    </a:lnL>
                  </a:tcPr>
                </a:tc>
                <a:extLst>
                  <a:ext uri="{0D108BD9-81ED-4DB2-BD59-A6C34878D82A}">
                    <a16:rowId xmlns:a16="http://schemas.microsoft.com/office/drawing/2014/main" val="1179783347"/>
                  </a:ext>
                </a:extLst>
              </a:tr>
              <a:tr h="1357008">
                <a:tc>
                  <a:txBody>
                    <a:bodyPr/>
                    <a:lstStyle/>
                    <a:p>
                      <a:pPr algn="l" rtl="0" fontAlgn="ctr"/>
                      <a:r>
                        <a:rPr lang="ja-JP" altLang="en-US" sz="1000" b="1" i="0" u="none" strike="noStrike" dirty="0">
                          <a:solidFill>
                            <a:schemeClr val="tx1"/>
                          </a:solidFill>
                          <a:effectLst/>
                          <a:latin typeface="BIZ UDゴシック" panose="020B0400000000000000" pitchFamily="49" charset="-128"/>
                          <a:ea typeface="BIZ UDゴシック" panose="020B0400000000000000" pitchFamily="49" charset="-128"/>
                        </a:rPr>
                        <a:t>世の中の</a:t>
                      </a:r>
                      <a:endParaRPr lang="en-US" altLang="ja-JP" sz="1000" b="1"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rtl="0" fontAlgn="ctr"/>
                      <a:r>
                        <a:rPr lang="ja-JP" altLang="en-US" sz="1000" b="1" i="0" u="none" strike="noStrike" dirty="0">
                          <a:solidFill>
                            <a:schemeClr val="tx1"/>
                          </a:solidFill>
                          <a:effectLst/>
                          <a:latin typeface="BIZ UDゴシック" panose="020B0400000000000000" pitchFamily="49" charset="-128"/>
                          <a:ea typeface="BIZ UDゴシック" panose="020B0400000000000000" pitchFamily="49" charset="-128"/>
                        </a:rPr>
                        <a:t>出来事</a:t>
                      </a:r>
                      <a:endParaRPr lang="en-US" altLang="ja-JP" sz="1000" b="1" i="0" u="none" strike="noStrike" dirty="0">
                        <a:solidFill>
                          <a:schemeClr val="tx1"/>
                        </a:solidFill>
                        <a:effectLst/>
                        <a:latin typeface="BIZ UDゴシック" panose="020B0400000000000000" pitchFamily="49" charset="-128"/>
                        <a:ea typeface="BIZ UDゴシック" panose="020B0400000000000000" pitchFamily="49" charset="-128"/>
                      </a:endParaRPr>
                    </a:p>
                  </a:txBody>
                  <a:tcPr marL="36000" marR="36000" marT="36000" marB="36000" anchor="ctr">
                    <a:solidFill>
                      <a:schemeClr val="accent1">
                        <a:lumMod val="40000"/>
                        <a:lumOff val="60000"/>
                      </a:schemeClr>
                    </a:solidFill>
                  </a:tcPr>
                </a:tc>
                <a:tc>
                  <a:txBody>
                    <a:bodyPr/>
                    <a:lstStyle/>
                    <a:p>
                      <a:pPr algn="l" rtl="0" fontAlgn="ctr">
                        <a:lnSpc>
                          <a:spcPts val="900"/>
                        </a:lnSpc>
                      </a:pP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rtl="0" fontAlgn="ctr">
                        <a:lnSpc>
                          <a:spcPts val="900"/>
                        </a:lnSpc>
                      </a:pP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rtl="0" fontAlgn="ctr">
                        <a:lnSpc>
                          <a:spcPts val="900"/>
                        </a:lnSpc>
                      </a:pP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rtl="0" fontAlgn="ctr">
                        <a:lnSpc>
                          <a:spcPts val="900"/>
                        </a:lnSpc>
                      </a:pPr>
                      <a:r>
                        <a:rPr lang="ja-JP" altLang="en-US" sz="1000" b="0" i="0" u="none" strike="noStrike" baseline="0" dirty="0">
                          <a:solidFill>
                            <a:schemeClr val="tx1"/>
                          </a:solidFill>
                          <a:effectLst/>
                          <a:latin typeface="BIZ UDゴシック" panose="020B0400000000000000" pitchFamily="49" charset="-128"/>
                          <a:ea typeface="BIZ UDゴシック" panose="020B0400000000000000" pitchFamily="49" charset="-128"/>
                        </a:rPr>
                        <a:t>７</a:t>
                      </a:r>
                      <a:r>
                        <a:rPr lang="en-US" altLang="ja-JP" sz="1000" b="0" i="0" u="none" strike="noStrike" baseline="0" dirty="0" smtClean="0">
                          <a:solidFill>
                            <a:schemeClr val="tx1"/>
                          </a:solidFill>
                          <a:effectLst/>
                          <a:latin typeface="BIZ UDゴシック" panose="020B0400000000000000" pitchFamily="49" charset="-128"/>
                          <a:ea typeface="BIZ UDゴシック" panose="020B0400000000000000" pitchFamily="49" charset="-128"/>
                        </a:rPr>
                        <a:t> </a:t>
                      </a:r>
                      <a:r>
                        <a:rPr lang="ja-JP" altLang="en-US" sz="1000" b="0" i="0" u="none" strike="noStrike" baseline="0" dirty="0">
                          <a:solidFill>
                            <a:schemeClr val="tx1"/>
                          </a:solidFill>
                          <a:effectLst/>
                          <a:latin typeface="BIZ UDゴシック" panose="020B0400000000000000" pitchFamily="49" charset="-128"/>
                          <a:ea typeface="BIZ UDゴシック" panose="020B0400000000000000" pitchFamily="49" charset="-128"/>
                        </a:rPr>
                        <a:t>小池東京都知事就任</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rtl="0" fontAlgn="ctr">
                        <a:lnSpc>
                          <a:spcPts val="900"/>
                        </a:lnSpc>
                      </a:pP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７</a:t>
                      </a:r>
                      <a:r>
                        <a:rPr lang="en-US" altLang="ja-JP" sz="1000" b="0" i="0" u="none" strike="noStrike" dirty="0" smtClean="0">
                          <a:solidFill>
                            <a:schemeClr val="tx1"/>
                          </a:solidFill>
                          <a:effectLst/>
                          <a:latin typeface="BIZ UDゴシック" panose="020B0400000000000000" pitchFamily="49" charset="-128"/>
                          <a:ea typeface="BIZ UDゴシック" panose="020B0400000000000000" pitchFamily="49" charset="-128"/>
                        </a:rPr>
                        <a:t> </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相模原殺傷事件発生</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rtl="0" fontAlgn="ctr">
                        <a:lnSpc>
                          <a:spcPts val="900"/>
                        </a:lnSpc>
                      </a:pP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８</a:t>
                      </a:r>
                      <a:r>
                        <a:rPr lang="en-US" altLang="ja-JP" sz="1000" b="0" i="0" u="none" strike="noStrike" dirty="0" smtClean="0">
                          <a:solidFill>
                            <a:schemeClr val="tx1"/>
                          </a:solidFill>
                          <a:effectLst/>
                          <a:latin typeface="BIZ UDゴシック" panose="020B0400000000000000" pitchFamily="49" charset="-128"/>
                          <a:ea typeface="BIZ UDゴシック" panose="020B0400000000000000" pitchFamily="49" charset="-128"/>
                        </a:rPr>
                        <a:t> </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天皇陛下お気持ち表明</a:t>
                      </a:r>
                    </a:p>
                  </a:txBody>
                  <a:tcPr marL="36000" marR="36000" marT="36000" marB="36000">
                    <a:lnR w="12700" cap="flat" cmpd="sng" algn="ctr">
                      <a:solidFill>
                        <a:schemeClr val="tx1"/>
                      </a:solidFill>
                      <a:prstDash val="sysDot"/>
                      <a:round/>
                      <a:headEnd type="none" w="med" len="med"/>
                      <a:tailEnd type="none" w="med" len="med"/>
                    </a:lnR>
                  </a:tcPr>
                </a:tc>
                <a:tc>
                  <a:txBody>
                    <a:bodyPr/>
                    <a:lstStyle/>
                    <a:p>
                      <a:pPr algn="l" fontAlgn="t">
                        <a:lnSpc>
                          <a:spcPts val="900"/>
                        </a:lnSpc>
                      </a:pP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１</a:t>
                      </a:r>
                      <a:r>
                        <a:rPr lang="en-US" altLang="ja-JP" sz="1000" b="0" i="0" u="none" strike="noStrike" dirty="0" smtClean="0">
                          <a:solidFill>
                            <a:schemeClr val="tx1"/>
                          </a:solidFill>
                          <a:effectLst/>
                          <a:latin typeface="BIZ UDゴシック" panose="020B0400000000000000" pitchFamily="49" charset="-128"/>
                          <a:ea typeface="BIZ UDゴシック" panose="020B0400000000000000" pitchFamily="49" charset="-128"/>
                        </a:rPr>
                        <a:t> </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トランプ</a:t>
                      </a:r>
                      <a:r>
                        <a:rPr lang="ja-JP" altLang="en-US" sz="1000" b="0" i="0" u="none" strike="noStrike" baseline="0" dirty="0">
                          <a:solidFill>
                            <a:schemeClr val="tx1"/>
                          </a:solidFill>
                          <a:effectLst/>
                          <a:latin typeface="BIZ UDゴシック" panose="020B0400000000000000" pitchFamily="49" charset="-128"/>
                          <a:ea typeface="BIZ UDゴシック" panose="020B0400000000000000" pitchFamily="49" charset="-128"/>
                        </a:rPr>
                        <a:t>米大統領就任</a:t>
                      </a:r>
                      <a:endParaRPr lang="en-US" altLang="ja-JP" sz="1000" b="0" i="0" u="none" strike="noStrike" baseline="0" dirty="0">
                        <a:solidFill>
                          <a:schemeClr val="tx1"/>
                        </a:solidFill>
                        <a:effectLst/>
                        <a:latin typeface="BIZ UDゴシック" panose="020B0400000000000000" pitchFamily="49" charset="-128"/>
                        <a:ea typeface="BIZ UDゴシック" panose="020B0400000000000000" pitchFamily="49" charset="-128"/>
                      </a:endParaRPr>
                    </a:p>
                    <a:p>
                      <a:pPr algn="l" fontAlgn="t">
                        <a:lnSpc>
                          <a:spcPts val="900"/>
                        </a:lnSpc>
                      </a:pP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２</a:t>
                      </a:r>
                      <a:r>
                        <a:rPr lang="en-US" altLang="ja-JP" sz="1000" b="0" i="0" u="none" strike="noStrike" dirty="0" smtClean="0">
                          <a:solidFill>
                            <a:schemeClr val="tx1"/>
                          </a:solidFill>
                          <a:effectLst/>
                          <a:latin typeface="BIZ UDゴシック" panose="020B0400000000000000" pitchFamily="49" charset="-128"/>
                          <a:ea typeface="BIZ UDゴシック" panose="020B0400000000000000" pitchFamily="49" charset="-128"/>
                        </a:rPr>
                        <a:t> </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豊洲市場百条委設置</a:t>
                      </a:r>
                    </a:p>
                  </a:txBody>
                  <a:tcPr marL="36000" marR="36000" marT="36000" marB="3600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tcPr>
                </a:tc>
                <a:tc>
                  <a:txBody>
                    <a:bodyPr/>
                    <a:lstStyle/>
                    <a:p>
                      <a:pPr algn="l" fontAlgn="t">
                        <a:lnSpc>
                          <a:spcPts val="900"/>
                        </a:lnSpc>
                      </a:pP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lnSpc>
                          <a:spcPts val="900"/>
                        </a:lnSpc>
                      </a:pPr>
                      <a:r>
                        <a:rPr lang="ja-JP" altLang="en-US" sz="1000" b="0" i="0" u="none" strike="noStrike" baseline="0" dirty="0">
                          <a:solidFill>
                            <a:schemeClr val="tx1"/>
                          </a:solidFill>
                          <a:effectLst/>
                          <a:latin typeface="BIZ UDゴシック" panose="020B0400000000000000" pitchFamily="49" charset="-128"/>
                          <a:ea typeface="BIZ UDゴシック" panose="020B0400000000000000" pitchFamily="49" charset="-128"/>
                        </a:rPr>
                        <a:t>２</a:t>
                      </a:r>
                      <a:r>
                        <a:rPr lang="en-US" altLang="ja-JP" sz="1000" b="0" i="0" u="none" strike="noStrike" baseline="0" dirty="0" smtClean="0">
                          <a:solidFill>
                            <a:schemeClr val="tx1"/>
                          </a:solidFill>
                          <a:effectLst/>
                          <a:latin typeface="BIZ UDゴシック" panose="020B0400000000000000" pitchFamily="49" charset="-128"/>
                          <a:ea typeface="BIZ UDゴシック" panose="020B0400000000000000" pitchFamily="49" charset="-128"/>
                        </a:rPr>
                        <a:t> </a:t>
                      </a:r>
                      <a:r>
                        <a:rPr lang="ja-JP" altLang="en-US" sz="1000" b="0" i="0" u="none" strike="noStrike" baseline="0" dirty="0">
                          <a:solidFill>
                            <a:schemeClr val="tx1"/>
                          </a:solidFill>
                          <a:effectLst/>
                          <a:latin typeface="BIZ UDゴシック" panose="020B0400000000000000" pitchFamily="49" charset="-128"/>
                          <a:ea typeface="BIZ UDゴシック" panose="020B0400000000000000" pitchFamily="49" charset="-128"/>
                        </a:rPr>
                        <a:t>平昌五輪開催</a:t>
                      </a:r>
                      <a:endParaRPr lang="en-US" altLang="ja-JP" sz="1000" b="0" i="0" u="none" strike="noStrike" baseline="0" dirty="0">
                        <a:solidFill>
                          <a:schemeClr val="tx1"/>
                        </a:solidFill>
                        <a:effectLst/>
                        <a:latin typeface="BIZ UDゴシック" panose="020B0400000000000000" pitchFamily="49" charset="-128"/>
                        <a:ea typeface="BIZ UDゴシック" panose="020B0400000000000000" pitchFamily="49" charset="-128"/>
                      </a:endParaRPr>
                    </a:p>
                    <a:p>
                      <a:pPr algn="l" fontAlgn="t">
                        <a:lnSpc>
                          <a:spcPts val="900"/>
                        </a:lnSpc>
                      </a:pPr>
                      <a:endParaRPr lang="en-US" altLang="ja-JP" sz="1000" b="0" i="0" u="none" strike="noStrike" baseline="0" dirty="0">
                        <a:solidFill>
                          <a:schemeClr val="tx1"/>
                        </a:solidFill>
                        <a:effectLst/>
                        <a:latin typeface="BIZ UDゴシック" panose="020B0400000000000000" pitchFamily="49" charset="-128"/>
                        <a:ea typeface="BIZ UDゴシック" panose="020B0400000000000000" pitchFamily="49" charset="-128"/>
                      </a:endParaRPr>
                    </a:p>
                    <a:p>
                      <a:pPr algn="l" fontAlgn="t">
                        <a:lnSpc>
                          <a:spcPts val="900"/>
                        </a:lnSpc>
                      </a:pPr>
                      <a:r>
                        <a:rPr lang="ja-JP" altLang="en-US" sz="1000" b="0" i="0" u="none" strike="noStrike" baseline="0" dirty="0">
                          <a:solidFill>
                            <a:schemeClr val="tx1"/>
                          </a:solidFill>
                          <a:effectLst/>
                          <a:latin typeface="BIZ UDゴシック" panose="020B0400000000000000" pitchFamily="49" charset="-128"/>
                          <a:ea typeface="BIZ UDゴシック" panose="020B0400000000000000" pitchFamily="49" charset="-128"/>
                        </a:rPr>
                        <a:t>６</a:t>
                      </a:r>
                      <a:r>
                        <a:rPr lang="en-US" altLang="ja-JP" sz="1000" b="0" i="0" u="none" strike="noStrike" baseline="0" dirty="0" smtClean="0">
                          <a:solidFill>
                            <a:schemeClr val="tx1"/>
                          </a:solidFill>
                          <a:effectLst/>
                          <a:latin typeface="BIZ UDゴシック" panose="020B0400000000000000" pitchFamily="49" charset="-128"/>
                          <a:ea typeface="BIZ UDゴシック" panose="020B0400000000000000" pitchFamily="49" charset="-128"/>
                        </a:rPr>
                        <a:t> </a:t>
                      </a:r>
                      <a:r>
                        <a:rPr lang="ja-JP" altLang="en-US" sz="1000" b="0" i="0" u="none" strike="noStrike" baseline="0" dirty="0">
                          <a:solidFill>
                            <a:schemeClr val="tx1"/>
                          </a:solidFill>
                          <a:effectLst/>
                          <a:latin typeface="BIZ UDゴシック" panose="020B0400000000000000" pitchFamily="49" charset="-128"/>
                          <a:ea typeface="BIZ UDゴシック" panose="020B0400000000000000" pitchFamily="49" charset="-128"/>
                        </a:rPr>
                        <a:t>米朝会談実施</a:t>
                      </a:r>
                      <a:endParaRPr lang="en-US" altLang="ja-JP" sz="1000" b="0" i="0" u="none" strike="noStrike" baseline="0" dirty="0">
                        <a:solidFill>
                          <a:schemeClr val="tx1"/>
                        </a:solidFill>
                        <a:effectLst/>
                        <a:latin typeface="BIZ UDゴシック" panose="020B0400000000000000" pitchFamily="49" charset="-128"/>
                        <a:ea typeface="BIZ UDゴシック" panose="020B0400000000000000" pitchFamily="49" charset="-128"/>
                      </a:endParaRPr>
                    </a:p>
                    <a:p>
                      <a:pPr algn="l" fontAlgn="t">
                        <a:lnSpc>
                          <a:spcPts val="900"/>
                        </a:lnSpc>
                      </a:pPr>
                      <a:r>
                        <a:rPr lang="ja-JP" altLang="en-US" sz="1000" b="0" i="0" u="none" strike="noStrike" baseline="0" dirty="0">
                          <a:solidFill>
                            <a:schemeClr val="tx1"/>
                          </a:solidFill>
                          <a:effectLst/>
                          <a:latin typeface="BIZ UDゴシック" panose="020B0400000000000000" pitchFamily="49" charset="-128"/>
                          <a:ea typeface="BIZ UDゴシック" panose="020B0400000000000000" pitchFamily="49" charset="-128"/>
                        </a:rPr>
                        <a:t>７</a:t>
                      </a:r>
                      <a:r>
                        <a:rPr lang="en-US" altLang="ja-JP" sz="1000" b="0" i="0" u="none" strike="noStrike" baseline="0" dirty="0" smtClean="0">
                          <a:solidFill>
                            <a:schemeClr val="tx1"/>
                          </a:solidFill>
                          <a:effectLst/>
                          <a:latin typeface="BIZ UDゴシック" panose="020B0400000000000000" pitchFamily="49" charset="-128"/>
                          <a:ea typeface="BIZ UDゴシック" panose="020B0400000000000000" pitchFamily="49" charset="-128"/>
                        </a:rPr>
                        <a:t> </a:t>
                      </a:r>
                      <a:r>
                        <a:rPr lang="ja-JP" altLang="en-US" sz="1000" b="0" i="0" u="none" strike="noStrike" baseline="0" dirty="0" smtClean="0">
                          <a:solidFill>
                            <a:schemeClr val="tx1"/>
                          </a:solidFill>
                          <a:effectLst/>
                          <a:latin typeface="BIZ UDゴシック" panose="020B0400000000000000" pitchFamily="49" charset="-128"/>
                          <a:ea typeface="BIZ UDゴシック" panose="020B0400000000000000" pitchFamily="49" charset="-128"/>
                        </a:rPr>
                        <a:t>西日本</a:t>
                      </a:r>
                      <a:r>
                        <a:rPr lang="ja-JP" altLang="en-US" sz="1000" b="0" i="0" u="none" strike="noStrike" baseline="0" dirty="0">
                          <a:solidFill>
                            <a:schemeClr val="tx1"/>
                          </a:solidFill>
                          <a:effectLst/>
                          <a:latin typeface="BIZ UDゴシック" panose="020B0400000000000000" pitchFamily="49" charset="-128"/>
                          <a:ea typeface="BIZ UDゴシック" panose="020B0400000000000000" pitchFamily="49" charset="-128"/>
                        </a:rPr>
                        <a:t>７</a:t>
                      </a:r>
                      <a:r>
                        <a:rPr lang="ja-JP" altLang="en-US" sz="1000" b="0" i="0" u="none" strike="noStrike" baseline="0" dirty="0" smtClean="0">
                          <a:solidFill>
                            <a:schemeClr val="tx1"/>
                          </a:solidFill>
                          <a:effectLst/>
                          <a:latin typeface="BIZ UDゴシック" panose="020B0400000000000000" pitchFamily="49" charset="-128"/>
                          <a:ea typeface="BIZ UDゴシック" panose="020B0400000000000000" pitchFamily="49" charset="-128"/>
                        </a:rPr>
                        <a:t>月</a:t>
                      </a:r>
                      <a:r>
                        <a:rPr lang="ja-JP" altLang="en-US" sz="1000" b="0" i="0" u="none" strike="noStrike" baseline="0" dirty="0">
                          <a:solidFill>
                            <a:schemeClr val="tx1"/>
                          </a:solidFill>
                          <a:effectLst/>
                          <a:latin typeface="BIZ UDゴシック" panose="020B0400000000000000" pitchFamily="49" charset="-128"/>
                          <a:ea typeface="BIZ UDゴシック" panose="020B0400000000000000" pitchFamily="49" charset="-128"/>
                        </a:rPr>
                        <a:t>豪雨発生</a:t>
                      </a:r>
                      <a:endParaRPr lang="en-US" altLang="ja-JP" sz="1000" b="0" i="0" u="none" strike="noStrike" baseline="0" dirty="0">
                        <a:solidFill>
                          <a:schemeClr val="tx1"/>
                        </a:solidFill>
                        <a:effectLst/>
                        <a:latin typeface="BIZ UDゴシック" panose="020B0400000000000000" pitchFamily="49" charset="-128"/>
                        <a:ea typeface="BIZ UDゴシック" panose="020B0400000000000000" pitchFamily="49" charset="-128"/>
                      </a:endParaRPr>
                    </a:p>
                    <a:p>
                      <a:pPr algn="l" fontAlgn="t">
                        <a:lnSpc>
                          <a:spcPts val="900"/>
                        </a:lnSpc>
                      </a:pP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lnSpc>
                          <a:spcPts val="900"/>
                        </a:lnSpc>
                      </a:pP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９</a:t>
                      </a:r>
                      <a:r>
                        <a:rPr lang="en-US" altLang="ja-JP" sz="1000" b="0" i="0" u="none" strike="noStrike" dirty="0" smtClean="0">
                          <a:solidFill>
                            <a:schemeClr val="tx1"/>
                          </a:solidFill>
                          <a:effectLst/>
                          <a:latin typeface="BIZ UDゴシック" panose="020B0400000000000000" pitchFamily="49" charset="-128"/>
                          <a:ea typeface="BIZ UDゴシック" panose="020B0400000000000000" pitchFamily="49" charset="-128"/>
                        </a:rPr>
                        <a:t> </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北海道胆振地震発生</a:t>
                      </a:r>
                    </a:p>
                  </a:txBody>
                  <a:tcPr marL="36000" marR="36000" marT="36000" marB="36000">
                    <a:lnL w="12700" cap="flat" cmpd="sng" algn="ctr">
                      <a:solidFill>
                        <a:schemeClr val="tx1"/>
                      </a:solidFill>
                      <a:prstDash val="sysDot"/>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l" fontAlgn="t">
                        <a:lnSpc>
                          <a:spcPts val="900"/>
                        </a:lnSpc>
                      </a:pP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lnSpc>
                          <a:spcPts val="900"/>
                        </a:lnSpc>
                      </a:pP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lnSpc>
                          <a:spcPts val="900"/>
                        </a:lnSpc>
                      </a:pP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５</a:t>
                      </a:r>
                      <a:r>
                        <a:rPr lang="en-US" altLang="ja-JP" sz="1000" b="0" i="0" u="none" strike="noStrike" dirty="0" smtClean="0">
                          <a:solidFill>
                            <a:schemeClr val="tx1"/>
                          </a:solidFill>
                          <a:effectLst/>
                          <a:latin typeface="BIZ UDゴシック" panose="020B0400000000000000" pitchFamily="49" charset="-128"/>
                          <a:ea typeface="BIZ UDゴシック" panose="020B0400000000000000" pitchFamily="49" charset="-128"/>
                        </a:rPr>
                        <a:t> </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天皇即位、令和に改元</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lnSpc>
                          <a:spcPts val="900"/>
                        </a:lnSpc>
                      </a:pP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lnSpc>
                          <a:spcPts val="900"/>
                        </a:lnSpc>
                      </a:pP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８</a:t>
                      </a:r>
                      <a:r>
                        <a:rPr lang="en-US" altLang="ja-JP" sz="1000" b="0" i="0" u="none" strike="noStrike" dirty="0" smtClean="0">
                          <a:solidFill>
                            <a:schemeClr val="tx1"/>
                          </a:solidFill>
                          <a:effectLst/>
                          <a:latin typeface="BIZ UDゴシック" panose="020B0400000000000000" pitchFamily="49" charset="-128"/>
                          <a:ea typeface="BIZ UDゴシック" panose="020B0400000000000000" pitchFamily="49" charset="-128"/>
                        </a:rPr>
                        <a:t> </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九州北部豪雨発生</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lnSpc>
                          <a:spcPts val="900"/>
                        </a:lnSpc>
                      </a:pP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９</a:t>
                      </a:r>
                      <a:r>
                        <a:rPr lang="en-US" altLang="ja-JP" sz="1000" b="0" i="0" u="none" strike="noStrike" dirty="0" smtClean="0">
                          <a:solidFill>
                            <a:schemeClr val="tx1"/>
                          </a:solidFill>
                          <a:effectLst/>
                          <a:latin typeface="BIZ UDゴシック" panose="020B0400000000000000" pitchFamily="49" charset="-128"/>
                          <a:ea typeface="BIZ UDゴシック" panose="020B0400000000000000" pitchFamily="49" charset="-128"/>
                        </a:rPr>
                        <a:t> </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ラグビー</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W</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杯開催</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lnSpc>
                          <a:spcPts val="900"/>
                        </a:lnSpc>
                      </a:pP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10</a:t>
                      </a:r>
                      <a:r>
                        <a:rPr lang="ja-JP" altLang="en-US" sz="1000" b="0" i="0" u="none" strike="noStrike" baseline="0" dirty="0">
                          <a:solidFill>
                            <a:schemeClr val="tx1"/>
                          </a:solidFill>
                          <a:effectLst/>
                          <a:latin typeface="BIZ UDゴシック" panose="020B0400000000000000" pitchFamily="49" charset="-128"/>
                          <a:ea typeface="BIZ UDゴシック" panose="020B0400000000000000" pitchFamily="49" charset="-128"/>
                        </a:rPr>
                        <a:t> 消費税</a:t>
                      </a:r>
                      <a:r>
                        <a:rPr lang="en-US" altLang="ja-JP" sz="1000" b="0" i="0" u="none" strike="noStrike" baseline="0" dirty="0">
                          <a:solidFill>
                            <a:schemeClr val="tx1"/>
                          </a:solidFill>
                          <a:effectLst/>
                          <a:latin typeface="BIZ UDゴシック" panose="020B0400000000000000" pitchFamily="49" charset="-128"/>
                          <a:ea typeface="BIZ UDゴシック" panose="020B0400000000000000" pitchFamily="49" charset="-128"/>
                        </a:rPr>
                        <a:t>10%</a:t>
                      </a:r>
                      <a:r>
                        <a:rPr lang="ja-JP" altLang="en-US" sz="1000" b="0" i="0" u="none" strike="noStrike" baseline="0" dirty="0">
                          <a:solidFill>
                            <a:schemeClr val="tx1"/>
                          </a:solidFill>
                          <a:effectLst/>
                          <a:latin typeface="BIZ UDゴシック" panose="020B0400000000000000" pitchFamily="49" charset="-128"/>
                          <a:ea typeface="BIZ UDゴシック" panose="020B0400000000000000" pitchFamily="49" charset="-128"/>
                        </a:rPr>
                        <a:t>へ引き上げ</a:t>
                      </a:r>
                      <a:endPar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endParaRPr>
                    </a:p>
                  </a:txBody>
                  <a:tcPr marL="36000" marR="36000" marT="36000" marB="36000">
                    <a:lnL w="12700" cap="flat" cmpd="sng" algn="ctr">
                      <a:solidFill>
                        <a:schemeClr val="tx1"/>
                      </a:solidFill>
                      <a:prstDash val="solid"/>
                      <a:round/>
                      <a:headEnd type="none" w="med" len="med"/>
                      <a:tailEnd type="none" w="med" len="med"/>
                    </a:lnL>
                    <a:lnR w="12700" cap="flat" cmpd="sng" algn="ctr">
                      <a:solidFill>
                        <a:schemeClr val="tx1"/>
                      </a:solidFill>
                      <a:prstDash val="sysDot"/>
                      <a:round/>
                      <a:headEnd type="none" w="med" len="med"/>
                      <a:tailEnd type="none" w="med" len="med"/>
                    </a:lnR>
                  </a:tcPr>
                </a:tc>
                <a:tc>
                  <a:txBody>
                    <a:bodyPr/>
                    <a:lstStyle/>
                    <a:p>
                      <a:pPr algn="l" fontAlgn="t">
                        <a:lnSpc>
                          <a:spcPts val="900"/>
                        </a:lnSpc>
                      </a:pP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３</a:t>
                      </a:r>
                      <a:r>
                        <a:rPr lang="en-US" altLang="ja-JP" sz="1000" b="0" i="0" u="none" strike="noStrike" dirty="0" smtClean="0">
                          <a:solidFill>
                            <a:schemeClr val="tx1"/>
                          </a:solidFill>
                          <a:effectLst/>
                          <a:latin typeface="BIZ UDゴシック" panose="020B0400000000000000" pitchFamily="49" charset="-128"/>
                          <a:ea typeface="BIZ UDゴシック" panose="020B0400000000000000" pitchFamily="49" charset="-128"/>
                        </a:rPr>
                        <a:t> </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東京五輪延期</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lnSpc>
                          <a:spcPts val="900"/>
                        </a:lnSpc>
                      </a:pPr>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４</a:t>
                      </a:r>
                      <a:r>
                        <a:rPr lang="en-US" altLang="ja-JP" sz="1000" b="0" i="0" u="none" strike="noStrike" dirty="0" smtClean="0">
                          <a:solidFill>
                            <a:schemeClr val="tx1"/>
                          </a:solidFill>
                          <a:effectLst/>
                          <a:latin typeface="BIZ UDゴシック" panose="020B0400000000000000" pitchFamily="49" charset="-128"/>
                          <a:ea typeface="BIZ UDゴシック" panose="020B0400000000000000" pitchFamily="49" charset="-128"/>
                        </a:rPr>
                        <a:t> </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新型コロナ緊急事態宣言発出</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lnSpc>
                          <a:spcPts val="900"/>
                        </a:lnSpc>
                      </a:pP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lnSpc>
                          <a:spcPts val="900"/>
                        </a:lnSpc>
                      </a:pP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７</a:t>
                      </a:r>
                      <a:r>
                        <a:rPr lang="en-US" altLang="ja-JP" sz="1000" b="0" i="0" u="none" strike="noStrike" dirty="0" smtClean="0">
                          <a:solidFill>
                            <a:schemeClr val="tx1"/>
                          </a:solidFill>
                          <a:effectLst/>
                          <a:latin typeface="BIZ UDゴシック" panose="020B0400000000000000" pitchFamily="49" charset="-128"/>
                          <a:ea typeface="BIZ UDゴシック" panose="020B0400000000000000" pitchFamily="49" charset="-128"/>
                        </a:rPr>
                        <a:t> </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九州豪雨発生</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lnSpc>
                          <a:spcPts val="900"/>
                        </a:lnSpc>
                      </a:pP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lnSpc>
                          <a:spcPts val="900"/>
                        </a:lnSpc>
                      </a:pP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９</a:t>
                      </a:r>
                      <a:r>
                        <a:rPr lang="en-US" altLang="ja-JP" sz="1000" b="0" i="0" u="none" strike="noStrike" dirty="0" smtClean="0">
                          <a:solidFill>
                            <a:schemeClr val="tx1"/>
                          </a:solidFill>
                          <a:effectLst/>
                          <a:latin typeface="BIZ UDゴシック" panose="020B0400000000000000" pitchFamily="49" charset="-128"/>
                          <a:ea typeface="BIZ UDゴシック" panose="020B0400000000000000" pitchFamily="49" charset="-128"/>
                        </a:rPr>
                        <a:t> </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菅内閣成立</a:t>
                      </a:r>
                    </a:p>
                  </a:txBody>
                  <a:tcPr marL="36000" marR="36000" marT="36000" marB="3600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tcPr>
                </a:tc>
                <a:tc>
                  <a:txBody>
                    <a:bodyPr/>
                    <a:lstStyle/>
                    <a:p>
                      <a:pPr algn="l" fontAlgn="t">
                        <a:lnSpc>
                          <a:spcPts val="900"/>
                        </a:lnSpc>
                      </a:pP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１</a:t>
                      </a:r>
                      <a:r>
                        <a:rPr lang="en-US" altLang="ja-JP" sz="1000" b="0" i="0" u="none" strike="noStrike" dirty="0" smtClean="0">
                          <a:solidFill>
                            <a:schemeClr val="tx1"/>
                          </a:solidFill>
                          <a:effectLst/>
                          <a:latin typeface="BIZ UDゴシック" panose="020B0400000000000000" pitchFamily="49" charset="-128"/>
                          <a:ea typeface="BIZ UDゴシック" panose="020B0400000000000000" pitchFamily="49" charset="-128"/>
                        </a:rPr>
                        <a:t> </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新型コロナ緊急事態宣言発出</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lnSpc>
                          <a:spcPts val="900"/>
                        </a:lnSpc>
                      </a:pP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２</a:t>
                      </a:r>
                      <a:r>
                        <a:rPr lang="en-US" altLang="ja-JP" sz="1000" b="0" i="0" u="none" strike="noStrike" dirty="0" smtClean="0">
                          <a:solidFill>
                            <a:schemeClr val="tx1"/>
                          </a:solidFill>
                          <a:effectLst/>
                          <a:latin typeface="BIZ UDゴシック" panose="020B0400000000000000" pitchFamily="49" charset="-128"/>
                          <a:ea typeface="BIZ UDゴシック" panose="020B0400000000000000" pitchFamily="49" charset="-128"/>
                        </a:rPr>
                        <a:t> </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新型コロナワクチン接種開始</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lnSpc>
                          <a:spcPts val="900"/>
                        </a:lnSpc>
                      </a:pP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４</a:t>
                      </a:r>
                      <a:r>
                        <a:rPr lang="en-US" altLang="ja-JP" sz="1000" b="0" i="0" u="none" strike="noStrike" dirty="0" smtClean="0">
                          <a:solidFill>
                            <a:schemeClr val="tx1"/>
                          </a:solidFill>
                          <a:effectLst/>
                          <a:latin typeface="BIZ UDゴシック" panose="020B0400000000000000" pitchFamily="49" charset="-128"/>
                          <a:ea typeface="BIZ UDゴシック" panose="020B0400000000000000" pitchFamily="49" charset="-128"/>
                        </a:rPr>
                        <a:t> </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新型コロナ緊急事態宣言発出</a:t>
                      </a:r>
                    </a:p>
                    <a:p>
                      <a:pPr algn="l" fontAlgn="t">
                        <a:lnSpc>
                          <a:spcPts val="900"/>
                        </a:lnSpc>
                      </a:pPr>
                      <a:r>
                        <a:rPr lang="ja-JP" altLang="en-US" sz="1000" b="0" i="0" u="none" strike="noStrike" baseline="0" dirty="0">
                          <a:solidFill>
                            <a:schemeClr val="tx1"/>
                          </a:solidFill>
                          <a:effectLst/>
                          <a:latin typeface="BIZ UDゴシック" panose="020B0400000000000000" pitchFamily="49" charset="-128"/>
                          <a:ea typeface="BIZ UDゴシック" panose="020B0400000000000000" pitchFamily="49" charset="-128"/>
                        </a:rPr>
                        <a:t>７</a:t>
                      </a:r>
                      <a:r>
                        <a:rPr lang="ja-JP" altLang="en-US" sz="1000" b="0" i="0" u="none" strike="noStrike" baseline="0" dirty="0" smtClean="0">
                          <a:solidFill>
                            <a:schemeClr val="tx1"/>
                          </a:solidFill>
                          <a:effectLst/>
                          <a:latin typeface="BIZ UDゴシック" panose="020B0400000000000000" pitchFamily="49" charset="-128"/>
                          <a:ea typeface="BIZ UDゴシック" panose="020B0400000000000000" pitchFamily="49" charset="-128"/>
                        </a:rPr>
                        <a:t> </a:t>
                      </a:r>
                      <a:r>
                        <a:rPr lang="ja-JP" altLang="en-US" sz="1000" b="0" i="0" u="none" strike="noStrike" baseline="0" dirty="0">
                          <a:solidFill>
                            <a:schemeClr val="tx1"/>
                          </a:solidFill>
                          <a:effectLst/>
                          <a:latin typeface="BIZ UDゴシック" panose="020B0400000000000000" pitchFamily="49" charset="-128"/>
                          <a:ea typeface="BIZ UDゴシック" panose="020B0400000000000000" pitchFamily="49" charset="-128"/>
                        </a:rPr>
                        <a:t>東京五輪開催</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lnSpc>
                          <a:spcPts val="900"/>
                        </a:lnSpc>
                      </a:pPr>
                      <a:r>
                        <a:rPr lang="ja-JP" altLang="en-US" sz="1000" b="0" i="0" u="none" strike="noStrike" baseline="0" dirty="0">
                          <a:solidFill>
                            <a:schemeClr val="tx1"/>
                          </a:solidFill>
                          <a:effectLst/>
                          <a:latin typeface="BIZ UDゴシック" panose="020B0400000000000000" pitchFamily="49" charset="-128"/>
                          <a:ea typeface="BIZ UDゴシック" panose="020B0400000000000000" pitchFamily="49" charset="-128"/>
                        </a:rPr>
                        <a:t>７</a:t>
                      </a:r>
                      <a:r>
                        <a:rPr lang="ja-JP" altLang="en-US" sz="1000" b="0" i="0" u="none" strike="noStrike" baseline="0" dirty="0" smtClean="0">
                          <a:solidFill>
                            <a:schemeClr val="tx1"/>
                          </a:solidFill>
                          <a:effectLst/>
                          <a:latin typeface="BIZ UDゴシック" panose="020B0400000000000000" pitchFamily="49" charset="-128"/>
                          <a:ea typeface="BIZ UDゴシック" panose="020B0400000000000000" pitchFamily="49" charset="-128"/>
                        </a:rPr>
                        <a:t> </a:t>
                      </a:r>
                      <a:r>
                        <a:rPr lang="ja-JP" altLang="en-US" sz="1000" b="0" i="0" u="none" strike="noStrike" baseline="0" dirty="0">
                          <a:solidFill>
                            <a:schemeClr val="tx1"/>
                          </a:solidFill>
                          <a:effectLst/>
                          <a:latin typeface="BIZ UDゴシック" panose="020B0400000000000000" pitchFamily="49" charset="-128"/>
                          <a:ea typeface="BIZ UDゴシック" panose="020B0400000000000000" pitchFamily="49" charset="-128"/>
                        </a:rPr>
                        <a:t>新型コロナ緊急事態宣言発出</a:t>
                      </a:r>
                      <a:endParaRPr lang="en-US" altLang="ja-JP" sz="1000" b="0" i="0" u="none" strike="noStrike" baseline="0" dirty="0">
                        <a:solidFill>
                          <a:schemeClr val="tx1"/>
                        </a:solidFill>
                        <a:effectLst/>
                        <a:latin typeface="BIZ UDゴシック" panose="020B0400000000000000" pitchFamily="49" charset="-128"/>
                        <a:ea typeface="BIZ UDゴシック" panose="020B0400000000000000" pitchFamily="49" charset="-128"/>
                      </a:endParaRPr>
                    </a:p>
                    <a:p>
                      <a:pPr algn="l" fontAlgn="t">
                        <a:lnSpc>
                          <a:spcPts val="900"/>
                        </a:lnSpc>
                      </a:pPr>
                      <a:endParaRPr lang="en-US" altLang="ja-JP" sz="1000" b="0" i="0" u="none" strike="noStrike" baseline="0" dirty="0">
                        <a:solidFill>
                          <a:schemeClr val="tx1"/>
                        </a:solidFill>
                        <a:effectLst/>
                        <a:latin typeface="BIZ UDゴシック" panose="020B0400000000000000" pitchFamily="49" charset="-128"/>
                        <a:ea typeface="BIZ UDゴシック" panose="020B0400000000000000" pitchFamily="49" charset="-128"/>
                      </a:endParaRPr>
                    </a:p>
                    <a:p>
                      <a:pPr algn="l" fontAlgn="t">
                        <a:lnSpc>
                          <a:spcPts val="900"/>
                        </a:lnSpc>
                      </a:pPr>
                      <a:r>
                        <a:rPr lang="en-US" altLang="ja-JP" sz="1000" b="0" i="0" u="none" strike="noStrike" baseline="0" dirty="0">
                          <a:solidFill>
                            <a:schemeClr val="tx1"/>
                          </a:solidFill>
                          <a:effectLst/>
                          <a:latin typeface="BIZ UDゴシック" panose="020B0400000000000000" pitchFamily="49" charset="-128"/>
                          <a:ea typeface="BIZ UDゴシック" panose="020B0400000000000000" pitchFamily="49" charset="-128"/>
                        </a:rPr>
                        <a:t>10 </a:t>
                      </a:r>
                      <a:r>
                        <a:rPr lang="ja-JP" altLang="en-US" sz="1000" b="0" i="0" u="none" strike="noStrike" baseline="0" dirty="0">
                          <a:solidFill>
                            <a:schemeClr val="tx1"/>
                          </a:solidFill>
                          <a:effectLst/>
                          <a:latin typeface="BIZ UDゴシック" panose="020B0400000000000000" pitchFamily="49" charset="-128"/>
                          <a:ea typeface="BIZ UDゴシック" panose="020B0400000000000000" pitchFamily="49" charset="-128"/>
                        </a:rPr>
                        <a:t>岸田内閣成立</a:t>
                      </a:r>
                      <a:endPar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endParaRPr>
                    </a:p>
                  </a:txBody>
                  <a:tcPr marL="36000" marR="36000" marT="36000" marB="36000">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tcPr>
                </a:tc>
                <a:tc>
                  <a:txBody>
                    <a:bodyPr/>
                    <a:lstStyle/>
                    <a:p>
                      <a:pPr algn="l" fontAlgn="t">
                        <a:lnSpc>
                          <a:spcPts val="900"/>
                        </a:lnSpc>
                      </a:pP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２</a:t>
                      </a:r>
                      <a:r>
                        <a:rPr lang="en-US" altLang="ja-JP" sz="1000" b="0" i="0" u="none" strike="noStrike" dirty="0" smtClean="0">
                          <a:solidFill>
                            <a:schemeClr val="tx1"/>
                          </a:solidFill>
                          <a:effectLst/>
                          <a:latin typeface="BIZ UDゴシック" panose="020B0400000000000000" pitchFamily="49" charset="-128"/>
                          <a:ea typeface="BIZ UDゴシック" panose="020B0400000000000000" pitchFamily="49" charset="-128"/>
                        </a:rPr>
                        <a:t> </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ロシア軍ウクライナ侵攻開始</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lnSpc>
                          <a:spcPts val="900"/>
                        </a:lnSpc>
                      </a:pPr>
                      <a:r>
                        <a:rPr lang="ja-JP" altLang="en-US" sz="1000" b="0" i="0" u="none" strike="noStrike" baseline="0" dirty="0">
                          <a:solidFill>
                            <a:schemeClr val="tx1"/>
                          </a:solidFill>
                          <a:effectLst/>
                          <a:latin typeface="BIZ UDゴシック" panose="020B0400000000000000" pitchFamily="49" charset="-128"/>
                          <a:ea typeface="BIZ UDゴシック" panose="020B0400000000000000" pitchFamily="49" charset="-128"/>
                        </a:rPr>
                        <a:t>２</a:t>
                      </a:r>
                      <a:r>
                        <a:rPr lang="ja-JP" altLang="en-US" sz="1000" b="0" i="0" u="none" strike="noStrike" baseline="0" dirty="0" smtClean="0">
                          <a:solidFill>
                            <a:schemeClr val="tx1"/>
                          </a:solidFill>
                          <a:effectLst/>
                          <a:latin typeface="BIZ UDゴシック" panose="020B0400000000000000" pitchFamily="49" charset="-128"/>
                          <a:ea typeface="BIZ UDゴシック" panose="020B0400000000000000" pitchFamily="49" charset="-128"/>
                        </a:rPr>
                        <a:t> </a:t>
                      </a:r>
                      <a:r>
                        <a:rPr lang="ja-JP" altLang="en-US" sz="1000" b="0" i="0" u="none" strike="noStrike" baseline="0" dirty="0">
                          <a:solidFill>
                            <a:schemeClr val="tx1"/>
                          </a:solidFill>
                          <a:effectLst/>
                          <a:latin typeface="BIZ UDゴシック" panose="020B0400000000000000" pitchFamily="49" charset="-128"/>
                          <a:ea typeface="BIZ UDゴシック" panose="020B0400000000000000" pitchFamily="49" charset="-128"/>
                        </a:rPr>
                        <a:t>北京五輪開催</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lnSpc>
                          <a:spcPts val="900"/>
                        </a:lnSpc>
                      </a:pP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４</a:t>
                      </a:r>
                      <a:r>
                        <a:rPr lang="en-US" altLang="ja-JP" sz="1000" b="0" i="0" u="none" strike="noStrike" dirty="0" smtClean="0">
                          <a:solidFill>
                            <a:schemeClr val="tx1"/>
                          </a:solidFill>
                          <a:effectLst/>
                          <a:latin typeface="BIZ UDゴシック" panose="020B0400000000000000" pitchFamily="49" charset="-128"/>
                          <a:ea typeface="BIZ UDゴシック" panose="020B0400000000000000" pitchFamily="49" charset="-128"/>
                        </a:rPr>
                        <a:t> </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成人年齢</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18</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歳に引下げ</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lnSpc>
                          <a:spcPts val="900"/>
                        </a:lnSpc>
                      </a:pP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５</a:t>
                      </a:r>
                      <a:r>
                        <a:rPr lang="en-US" altLang="ja-JP" sz="1000" b="0" i="0" u="none" strike="noStrike" dirty="0" smtClean="0">
                          <a:solidFill>
                            <a:schemeClr val="tx1"/>
                          </a:solidFill>
                          <a:effectLst/>
                          <a:latin typeface="BIZ UDゴシック" panose="020B0400000000000000" pitchFamily="49" charset="-128"/>
                          <a:ea typeface="BIZ UDゴシック" panose="020B0400000000000000" pitchFamily="49" charset="-128"/>
                        </a:rPr>
                        <a:t> </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沖縄復帰</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50</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周年</a:t>
                      </a:r>
                    </a:p>
                  </a:txBody>
                  <a:tcPr marL="36000" marR="36000" marT="36000" marB="36000">
                    <a:lnL w="12700" cap="flat" cmpd="sng" algn="ctr">
                      <a:solidFill>
                        <a:schemeClr val="tx1"/>
                      </a:solidFill>
                      <a:prstDash val="sysDot"/>
                      <a:round/>
                      <a:headEnd type="none" w="med" len="med"/>
                      <a:tailEnd type="none" w="med" len="med"/>
                    </a:lnL>
                  </a:tcPr>
                </a:tc>
                <a:extLst>
                  <a:ext uri="{0D108BD9-81ED-4DB2-BD59-A6C34878D82A}">
                    <a16:rowId xmlns:a16="http://schemas.microsoft.com/office/drawing/2014/main" val="1817645802"/>
                  </a:ext>
                </a:extLst>
              </a:tr>
            </a:tbl>
          </a:graphicData>
        </a:graphic>
      </p:graphicFrame>
      <p:sp>
        <p:nvSpPr>
          <p:cNvPr id="6" name="Text Box 7"/>
          <p:cNvSpPr txBox="1">
            <a:spLocks noChangeArrowheads="1"/>
          </p:cNvSpPr>
          <p:nvPr/>
        </p:nvSpPr>
        <p:spPr bwMode="auto">
          <a:xfrm>
            <a:off x="144462" y="-25380"/>
            <a:ext cx="893086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tab pos="8343900" algn="l"/>
              </a:tabLst>
              <a:defRPr/>
            </a:pPr>
            <a:r>
              <a:rPr kumimoji="1" lang="ja-JP" altLang="en-US" sz="24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メイリオ" panose="020B0604030504040204" pitchFamily="50" charset="-128"/>
              </a:rPr>
              <a:t>大阪の改革</a:t>
            </a:r>
            <a:r>
              <a:rPr kumimoji="1" lang="ja-JP" altLang="en-US" sz="24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メイリオ" panose="020B0604030504040204" pitchFamily="50" charset="-128"/>
              </a:rPr>
              <a:t>の</a:t>
            </a:r>
            <a:r>
              <a:rPr lang="en-US" altLang="ja-JP" sz="2400" dirty="0" smtClean="0">
                <a:latin typeface="BIZ UDPゴシック" panose="020B0400000000000000" pitchFamily="50" charset="-128"/>
                <a:ea typeface="BIZ UDPゴシック" panose="020B0400000000000000" pitchFamily="50" charset="-128"/>
                <a:cs typeface="メイリオ" panose="020B0604030504040204" pitchFamily="50" charset="-128"/>
              </a:rPr>
              <a:t>15</a:t>
            </a:r>
            <a:r>
              <a:rPr kumimoji="1" lang="ja-JP" altLang="en-US" sz="24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メイリオ" panose="020B0604030504040204" pitchFamily="50" charset="-128"/>
              </a:rPr>
              <a:t>年</a:t>
            </a:r>
            <a:r>
              <a:rPr kumimoji="1" lang="ja-JP" altLang="en-US" sz="24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メイリオ" panose="020B0604030504040204" pitchFamily="50" charset="-128"/>
              </a:rPr>
              <a:t>（</a:t>
            </a:r>
            <a:r>
              <a:rPr kumimoji="1" lang="en-US" altLang="ja-JP" sz="24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メイリオ" panose="020B0604030504040204" pitchFamily="50" charset="-128"/>
              </a:rPr>
              <a:t>2016</a:t>
            </a:r>
            <a:r>
              <a:rPr kumimoji="1" lang="ja-JP" altLang="en-US" sz="24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メイリオ" panose="020B0604030504040204" pitchFamily="50" charset="-128"/>
              </a:rPr>
              <a:t>～</a:t>
            </a:r>
            <a:r>
              <a:rPr kumimoji="1" lang="en-US" altLang="ja-JP" sz="24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メイリオ" panose="020B0604030504040204" pitchFamily="50" charset="-128"/>
              </a:rPr>
              <a:t>2022</a:t>
            </a:r>
            <a:r>
              <a:rPr kumimoji="1" lang="ja-JP" altLang="en-US" sz="24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メイリオ" panose="020B0604030504040204" pitchFamily="50" charset="-128"/>
              </a:rPr>
              <a:t>年度）（全体年表）</a:t>
            </a:r>
            <a:r>
              <a:rPr kumimoji="1" lang="ja-JP" altLang="en-US" sz="28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メイリオ" panose="020B0604030504040204" pitchFamily="50" charset="-128"/>
              </a:rPr>
              <a:t>　</a:t>
            </a:r>
            <a:endParaRPr kumimoji="1" lang="ja-JP" altLang="en-US" sz="20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メイリオ" panose="020B0604030504040204" pitchFamily="50" charset="-128"/>
            </a:endParaRPr>
          </a:p>
        </p:txBody>
      </p:sp>
      <p:cxnSp>
        <p:nvCxnSpPr>
          <p:cNvPr id="5" name="直線コネクタ 4"/>
          <p:cNvCxnSpPr/>
          <p:nvPr/>
        </p:nvCxnSpPr>
        <p:spPr>
          <a:xfrm>
            <a:off x="108000" y="468000"/>
            <a:ext cx="892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テキスト ボックス 6"/>
          <p:cNvSpPr txBox="1"/>
          <p:nvPr/>
        </p:nvSpPr>
        <p:spPr>
          <a:xfrm>
            <a:off x="60191" y="6588000"/>
            <a:ext cx="5975798"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1" lang="ja-JP" altLang="en-US" sz="10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大阪の出来事、世の中の出来事は、年表示の上、出来事が起きた月を記載</a:t>
            </a:r>
          </a:p>
        </p:txBody>
      </p:sp>
      <p:sp>
        <p:nvSpPr>
          <p:cNvPr id="8" name="スライド番号プレースホルダー 3"/>
          <p:cNvSpPr>
            <a:spLocks noGrp="1"/>
          </p:cNvSpPr>
          <p:nvPr>
            <p:ph type="sldNum" sz="quarter" idx="12"/>
          </p:nvPr>
        </p:nvSpPr>
        <p:spPr>
          <a:xfrm>
            <a:off x="7086600" y="6552000"/>
            <a:ext cx="2057400" cy="365125"/>
          </a:xfrm>
        </p:spPr>
        <p:txBody>
          <a:bodyPr/>
          <a:lstStyle/>
          <a:p>
            <a:fld id="{138CA411-231B-42B9-AF63-97A64194AA60}" type="slidenum">
              <a:rPr lang="ja-JP" altLang="en-US" smtClean="0"/>
              <a:pPr/>
              <a:t>7</a:t>
            </a:fld>
            <a:endParaRPr lang="ja-JP" altLang="en-US" dirty="0"/>
          </a:p>
        </p:txBody>
      </p:sp>
    </p:spTree>
    <p:extLst>
      <p:ext uri="{BB962C8B-B14F-4D97-AF65-F5344CB8AC3E}">
        <p14:creationId xmlns:p14="http://schemas.microsoft.com/office/powerpoint/2010/main" val="2300820106"/>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図 42"/>
          <p:cNvPicPr>
            <a:picLocks noChangeAspect="1"/>
          </p:cNvPicPr>
          <p:nvPr/>
        </p:nvPicPr>
        <p:blipFill rotWithShape="1">
          <a:blip r:embed="rId3"/>
          <a:srcRect l="1771" t="67970" r="45054" b="1994"/>
          <a:stretch/>
        </p:blipFill>
        <p:spPr>
          <a:xfrm>
            <a:off x="4621697" y="5008336"/>
            <a:ext cx="4364572" cy="1849664"/>
          </a:xfrm>
          <a:prstGeom prst="rect">
            <a:avLst/>
          </a:prstGeom>
        </p:spPr>
      </p:pic>
      <p:cxnSp>
        <p:nvCxnSpPr>
          <p:cNvPr id="31" name="直線コネクタ 30"/>
          <p:cNvCxnSpPr/>
          <p:nvPr/>
        </p:nvCxnSpPr>
        <p:spPr>
          <a:xfrm>
            <a:off x="196398" y="615109"/>
            <a:ext cx="882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5" name="角丸四角形 54"/>
          <p:cNvSpPr/>
          <p:nvPr/>
        </p:nvSpPr>
        <p:spPr>
          <a:xfrm>
            <a:off x="144000" y="72000"/>
            <a:ext cx="4392000" cy="432000"/>
          </a:xfrm>
          <a:prstGeom prst="roundRect">
            <a:avLst/>
          </a:prstGeom>
          <a:solidFill>
            <a:schemeClr val="accent4">
              <a:lumMod val="60000"/>
              <a:lumOff val="40000"/>
            </a:schemeClr>
          </a:solidFill>
          <a:effectLst>
            <a:innerShdw blurRad="63500" dist="50800" dir="2700000">
              <a:prstClr val="black">
                <a:alpha val="50000"/>
              </a:prstClr>
            </a:innerShdw>
          </a:effectLst>
        </p:spPr>
        <p:style>
          <a:lnRef idx="3">
            <a:schemeClr val="lt1"/>
          </a:lnRef>
          <a:fillRef idx="1">
            <a:schemeClr val="accent4"/>
          </a:fillRef>
          <a:effectRef idx="1">
            <a:schemeClr val="accent4"/>
          </a:effectRef>
          <a:fontRef idx="minor">
            <a:schemeClr val="lt1"/>
          </a:fontRef>
        </p:style>
        <p:txBody>
          <a:bodyPr lIns="108000" tIns="36000" rIns="36000" bIns="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【WHAT</a:t>
            </a:r>
            <a:r>
              <a:rPr kumimoji="1" lang="ja-JP" altLang="en-US" sz="1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１－③</a:t>
            </a:r>
            <a:r>
              <a:rPr kumimoji="1" lang="en-US" altLang="ja-JP" sz="1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成長戦略／大阪観光局</a:t>
            </a:r>
          </a:p>
        </p:txBody>
      </p:sp>
      <p:sp>
        <p:nvSpPr>
          <p:cNvPr id="59" name="正方形/長方形 58"/>
          <p:cNvSpPr/>
          <p:nvPr/>
        </p:nvSpPr>
        <p:spPr>
          <a:xfrm>
            <a:off x="228360" y="698272"/>
            <a:ext cx="8687040" cy="307777"/>
          </a:xfrm>
          <a:prstGeom prst="rect">
            <a:avLst/>
          </a:prstGeom>
          <a:solidFill>
            <a:schemeClr val="accent4">
              <a:lumMod val="40000"/>
              <a:lumOff val="60000"/>
            </a:schemeClr>
          </a:solidFill>
          <a:ln>
            <a:solidFill>
              <a:schemeClr val="accent2"/>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３．大阪観光局の組織体制　　　　　　　　　　　　　　　　　</a:t>
            </a:r>
            <a:endParaRPr kumimoji="1" lang="en-US" altLang="ja-JP"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12" name="テキスト ボックス 11"/>
          <p:cNvSpPr txBox="1"/>
          <p:nvPr/>
        </p:nvSpPr>
        <p:spPr>
          <a:xfrm>
            <a:off x="245159" y="1095641"/>
            <a:ext cx="835218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cs typeface="+mn-cs"/>
              </a:rPr>
              <a:t>府</a:t>
            </a: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・市・経済界一体によるオール大阪の推進</a:t>
            </a:r>
            <a:r>
              <a:rPr kumimoji="1" lang="ja-JP" altLang="en-US" sz="140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cs typeface="+mn-cs"/>
              </a:rPr>
              <a:t>体制・</a:t>
            </a: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民間出身のトップによる戦略的な事業</a:t>
            </a:r>
            <a:r>
              <a:rPr kumimoji="1" lang="ja-JP" altLang="en-US" sz="140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cs typeface="+mn-cs"/>
              </a:rPr>
              <a:t>展開。</a:t>
            </a:r>
            <a:endPar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42" name="正方形/長方形 41"/>
          <p:cNvSpPr/>
          <p:nvPr/>
        </p:nvSpPr>
        <p:spPr>
          <a:xfrm>
            <a:off x="245160" y="4610967"/>
            <a:ext cx="8670240" cy="307777"/>
          </a:xfrm>
          <a:prstGeom prst="rect">
            <a:avLst/>
          </a:prstGeom>
          <a:solidFill>
            <a:schemeClr val="accent4">
              <a:lumMod val="40000"/>
              <a:lumOff val="60000"/>
            </a:schemeClr>
          </a:solidFill>
          <a:ln>
            <a:solidFill>
              <a:schemeClr val="accent2"/>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４．データに基づく観光戦略の策定　　　　　　　　　　　　　　　　　</a:t>
            </a:r>
            <a:endParaRPr kumimoji="1" lang="en-US" altLang="ja-JP"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5" name="テキスト ボックス 4"/>
          <p:cNvSpPr txBox="1"/>
          <p:nvPr/>
        </p:nvSpPr>
        <p:spPr>
          <a:xfrm>
            <a:off x="272744" y="5053232"/>
            <a:ext cx="44515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国内外のデータを保有し、根拠に基づくプロモーション施策を企画・</a:t>
            </a:r>
            <a:r>
              <a:rPr kumimoji="1" lang="ja-JP" altLang="en-US" sz="14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展開。</a:t>
            </a:r>
            <a:endParaRPr kumimoji="1" lang="en-US" altLang="ja-JP"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45" name="テキスト ボックス 44"/>
          <p:cNvSpPr txBox="1"/>
          <p:nvPr/>
        </p:nvSpPr>
        <p:spPr>
          <a:xfrm>
            <a:off x="552380" y="5690916"/>
            <a:ext cx="420168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国内旅行者データを大幅にアップデートし、国内外ともにデータドリブンで施策を</a:t>
            </a:r>
            <a:r>
              <a:rPr kumimoji="1" lang="ja-JP" altLang="en-US"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創造。</a:t>
            </a:r>
            <a:endParaRPr kumimoji="1"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⇒「府内周遊促進</a:t>
            </a:r>
            <a:r>
              <a:rPr kumimoji="1" lang="ja-JP" altLang="en-US"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観光消費の増加</a:t>
            </a:r>
            <a:r>
              <a:rPr kumimoji="1" lang="ja-JP" altLang="en-US"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r>
            <a:br>
              <a:rPr kumimoji="1"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b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「エリア全体のマーケティング力の向上」に</a:t>
            </a:r>
            <a:r>
              <a:rPr kumimoji="1" lang="ja-JP" altLang="en-US"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寄与。</a:t>
            </a:r>
            <a:endParaRPr kumimoji="1"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6" name="正方形/長方形 5"/>
          <p:cNvSpPr/>
          <p:nvPr/>
        </p:nvSpPr>
        <p:spPr>
          <a:xfrm>
            <a:off x="506661" y="5710940"/>
            <a:ext cx="45719" cy="8109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pic>
        <p:nvPicPr>
          <p:cNvPr id="3" name="図 2"/>
          <p:cNvPicPr>
            <a:picLocks noChangeAspect="1"/>
          </p:cNvPicPr>
          <p:nvPr/>
        </p:nvPicPr>
        <p:blipFill>
          <a:blip r:embed="rId4"/>
          <a:stretch>
            <a:fillRect/>
          </a:stretch>
        </p:blipFill>
        <p:spPr>
          <a:xfrm>
            <a:off x="773197" y="1508592"/>
            <a:ext cx="7296111" cy="2872062"/>
          </a:xfrm>
          <a:prstGeom prst="rect">
            <a:avLst/>
          </a:prstGeom>
        </p:spPr>
      </p:pic>
      <p:sp>
        <p:nvSpPr>
          <p:cNvPr id="13" name="スライド番号プレースホルダー 3"/>
          <p:cNvSpPr txBox="1">
            <a:spLocks/>
          </p:cNvSpPr>
          <p:nvPr/>
        </p:nvSpPr>
        <p:spPr>
          <a:xfrm>
            <a:off x="8640000" y="6552000"/>
            <a:ext cx="432000" cy="288000"/>
          </a:xfrm>
          <a:prstGeom prst="rect">
            <a:avLst/>
          </a:prstGeom>
        </p:spPr>
        <p:txBody>
          <a:bodyPr vert="horz" lIns="36000" tIns="36000" rIns="36000" bIns="36000" rtlCol="0" anchor="ctr"/>
          <a:lstStyle>
            <a:defPPr>
              <a:defRPr lang="ja-JP"/>
            </a:defPPr>
            <a:lvl1pPr marL="0" algn="r" defTabSz="914400" rtl="0" eaLnBrk="1" latinLnBrk="0" hangingPunct="1">
              <a:defRPr kumimoji="1" sz="14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138CA411-231B-42B9-AF63-97A64194AA60}" type="slidenum">
              <a:rPr lang="ja-JP" altLang="en-US" smtClean="0"/>
              <a:pPr/>
              <a:t>70</a:t>
            </a:fld>
            <a:endParaRPr lang="ja-JP" altLang="en-US" dirty="0"/>
          </a:p>
        </p:txBody>
      </p:sp>
    </p:spTree>
    <p:extLst>
      <p:ext uri="{BB962C8B-B14F-4D97-AF65-F5344CB8AC3E}">
        <p14:creationId xmlns:p14="http://schemas.microsoft.com/office/powerpoint/2010/main" val="46438993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楕円 18">
            <a:extLst>
              <a:ext uri="{FF2B5EF4-FFF2-40B4-BE49-F238E27FC236}">
                <a16:creationId xmlns:a16="http://schemas.microsoft.com/office/drawing/2014/main" id="{ED8BAAA7-2A92-4289-9437-AB24D4D57916}"/>
              </a:ext>
            </a:extLst>
          </p:cNvPr>
          <p:cNvSpPr/>
          <p:nvPr/>
        </p:nvSpPr>
        <p:spPr>
          <a:xfrm rot="19772498">
            <a:off x="1073306" y="3211877"/>
            <a:ext cx="4356023" cy="2660167"/>
          </a:xfrm>
          <a:prstGeom prst="ellipse">
            <a:avLst/>
          </a:prstGeom>
          <a:noFill/>
          <a:ln w="254000">
            <a:gradFill flip="none" rotWithShape="1">
              <a:gsLst>
                <a:gs pos="0">
                  <a:srgbClr val="2E75B6">
                    <a:alpha val="50000"/>
                  </a:srgbClr>
                </a:gs>
                <a:gs pos="50000">
                  <a:srgbClr val="9DC3E6">
                    <a:alpha val="50000"/>
                  </a:srgbClr>
                </a:gs>
                <a:gs pos="100000">
                  <a:srgbClr val="DEEBF7">
                    <a:alpha val="50000"/>
                  </a:srgbClr>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63" b="0" i="0" u="none" strike="noStrike" kern="1200" cap="none" spc="0" normalizeH="0" baseline="0" noProof="0">
              <a:ln>
                <a:noFill/>
              </a:ln>
              <a:solidFill>
                <a:prstClr val="white"/>
              </a:solidFill>
              <a:effectLst/>
              <a:uLnTx/>
              <a:uFillTx/>
              <a:latin typeface="Meiryo UI"/>
              <a:ea typeface="Meiryo UI"/>
              <a:cs typeface="+mn-cs"/>
            </a:endParaRPr>
          </a:p>
        </p:txBody>
      </p:sp>
      <p:cxnSp>
        <p:nvCxnSpPr>
          <p:cNvPr id="31" name="直線コネクタ 30"/>
          <p:cNvCxnSpPr/>
          <p:nvPr/>
        </p:nvCxnSpPr>
        <p:spPr>
          <a:xfrm>
            <a:off x="196398" y="586534"/>
            <a:ext cx="882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5" name="角丸四角形 54"/>
          <p:cNvSpPr/>
          <p:nvPr/>
        </p:nvSpPr>
        <p:spPr>
          <a:xfrm>
            <a:off x="144000" y="72000"/>
            <a:ext cx="6447300" cy="432000"/>
          </a:xfrm>
          <a:prstGeom prst="roundRect">
            <a:avLst/>
          </a:prstGeom>
          <a:solidFill>
            <a:schemeClr val="accent4">
              <a:lumMod val="60000"/>
              <a:lumOff val="40000"/>
            </a:schemeClr>
          </a:solidFill>
          <a:effectLst>
            <a:innerShdw blurRad="63500" dist="50800" dir="2700000">
              <a:prstClr val="black">
                <a:alpha val="50000"/>
              </a:prstClr>
            </a:innerShdw>
          </a:effectLst>
        </p:spPr>
        <p:style>
          <a:lnRef idx="3">
            <a:schemeClr val="lt1"/>
          </a:lnRef>
          <a:fillRef idx="1">
            <a:schemeClr val="accent4"/>
          </a:fillRef>
          <a:effectRef idx="1">
            <a:schemeClr val="accent4"/>
          </a:effectRef>
          <a:fontRef idx="minor">
            <a:schemeClr val="lt1"/>
          </a:fontRef>
        </p:style>
        <p:txBody>
          <a:bodyPr lIns="108000" tIns="36000" rIns="36000" bIns="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【WHAT</a:t>
            </a:r>
            <a:r>
              <a:rPr kumimoji="1" lang="ja-JP" altLang="en-US" sz="18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１－④</a:t>
            </a:r>
            <a:r>
              <a:rPr kumimoji="1" lang="en-US" altLang="ja-JP" sz="18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8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　成長戦略／</a:t>
            </a:r>
            <a:r>
              <a:rPr kumimoji="1" lang="ja-JP" altLang="en-US" sz="1800" b="1"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スーパーシティ特区（規制緩和）</a:t>
            </a:r>
            <a:endParaRPr kumimoji="1" lang="ja-JP" altLang="en-US" sz="18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p:txBody>
      </p:sp>
      <p:sp>
        <p:nvSpPr>
          <p:cNvPr id="59" name="正方形/長方形 58"/>
          <p:cNvSpPr/>
          <p:nvPr/>
        </p:nvSpPr>
        <p:spPr>
          <a:xfrm>
            <a:off x="196398" y="996743"/>
            <a:ext cx="8644178" cy="307777"/>
          </a:xfrm>
          <a:prstGeom prst="rect">
            <a:avLst/>
          </a:prstGeom>
          <a:solidFill>
            <a:schemeClr val="accent4">
              <a:lumMod val="40000"/>
              <a:lumOff val="60000"/>
            </a:schemeClr>
          </a:solidFill>
          <a:ln>
            <a:solidFill>
              <a:schemeClr val="accent2"/>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１．スーパーシティ構想　　　　　　　　　　　　　　　　　</a:t>
            </a:r>
            <a:endParaRPr kumimoji="1" lang="en-US" altLang="ja-JP"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8" name="テキスト ボックス 7"/>
          <p:cNvSpPr txBox="1"/>
          <p:nvPr/>
        </p:nvSpPr>
        <p:spPr>
          <a:xfrm>
            <a:off x="180000" y="612000"/>
            <a:ext cx="732467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600" b="1"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50" charset="-128"/>
                <a:cs typeface="+mn-cs"/>
              </a:rPr>
              <a:t> </a:t>
            </a:r>
            <a:r>
              <a:rPr kumimoji="1" lang="ja-JP" altLang="en-US" sz="16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「健康といのち」をテーマに住民の</a:t>
            </a:r>
            <a:r>
              <a:rPr kumimoji="1" lang="en-US" altLang="ja-JP" sz="1600" b="1" i="0" u="none" strike="noStrike" kern="1200" cap="none" spc="0" normalizeH="0" baseline="0" noProof="0" dirty="0" err="1">
                <a:ln>
                  <a:noFill/>
                </a:ln>
                <a:solidFill>
                  <a:prstClr val="black"/>
                </a:solidFill>
                <a:effectLst/>
                <a:uLnTx/>
                <a:uFillTx/>
                <a:latin typeface="BIZ UDPゴシック" panose="020B0400000000000000" pitchFamily="50" charset="-128"/>
                <a:ea typeface="BIZ UDPゴシック" panose="020B0400000000000000" pitchFamily="50" charset="-128"/>
                <a:cs typeface="+mn-cs"/>
              </a:rPr>
              <a:t>QoL</a:t>
            </a:r>
            <a:r>
              <a:rPr kumimoji="1" lang="ja-JP" altLang="en-US" sz="1600" b="1" i="0" u="none" strike="noStrike" kern="1200" cap="none" spc="0" normalizeH="0" baseline="0" noProof="0" dirty="0" err="1">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を向</a:t>
            </a:r>
            <a:r>
              <a:rPr kumimoji="1" lang="ja-JP" altLang="en-US" sz="16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上させる先端的サービスを</a:t>
            </a:r>
            <a:r>
              <a:rPr kumimoji="1" lang="ja-JP" altLang="en-US" sz="16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展開。</a:t>
            </a:r>
            <a:endParaRPr kumimoji="1" lang="en-US" altLang="ja-JP" sz="16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11" name="角丸四角形 10"/>
          <p:cNvSpPr/>
          <p:nvPr/>
        </p:nvSpPr>
        <p:spPr>
          <a:xfrm>
            <a:off x="342900" y="1428911"/>
            <a:ext cx="8191500" cy="480384"/>
          </a:xfrm>
          <a:prstGeom prst="roundRect">
            <a:avLst>
              <a:gd name="adj" fmla="val 13437"/>
            </a:avLst>
          </a:prstGeom>
          <a:solidFill>
            <a:schemeClr val="accent6"/>
          </a:solidFill>
          <a:ln w="25400" cap="flat" cmpd="sng" algn="ctr">
            <a:solidFill>
              <a:sysClr val="windowText" lastClr="000000"/>
            </a:solidFill>
            <a:prstDash val="solid"/>
            <a:miter lim="800000"/>
          </a:ln>
          <a:effectLst/>
        </p:spPr>
        <p:txBody>
          <a:bodyPr rtlCol="0" anchor="ctr"/>
          <a:lstStyle/>
          <a:p>
            <a:pPr marL="0" marR="0" lvl="0" indent="0" algn="just" defTabSz="842520" rtl="0" eaLnBrk="1" fontAlgn="ctr" latinLnBrk="0" hangingPunct="1">
              <a:lnSpc>
                <a:spcPct val="110000"/>
              </a:lnSpc>
              <a:spcBef>
                <a:spcPts val="0"/>
              </a:spcBef>
              <a:spcAft>
                <a:spcPts val="554"/>
              </a:spcAft>
              <a:buClr>
                <a:srgbClr val="2E75B6"/>
              </a:buClr>
              <a:buSzTx/>
              <a:buFontTx/>
              <a:buNone/>
              <a:tabLst/>
              <a:defRPr/>
            </a:pP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スーパーシティ構想のテーマは「データで拡げる“健康といのち”」。２つのグリーンフィールドで３つのプロジェクトを展開、大阪全体へ拡げ、住民の</a:t>
            </a:r>
            <a:r>
              <a:rPr kumimoji="1" lang="en-US" altLang="ja-JP" sz="1200" b="0" i="0" u="none" strike="noStrike" kern="1200" cap="none" spc="0" normalizeH="0" baseline="0" noProof="0" dirty="0" err="1">
                <a:ln>
                  <a:noFill/>
                </a:ln>
                <a:solidFill>
                  <a:prstClr val="black"/>
                </a:solidFill>
                <a:effectLst/>
                <a:uLnTx/>
                <a:uFillTx/>
                <a:latin typeface="BIZ UDPゴシック" panose="020B0400000000000000" pitchFamily="50" charset="-128"/>
                <a:ea typeface="BIZ UDPゴシック" panose="020B0400000000000000" pitchFamily="50" charset="-128"/>
              </a:rPr>
              <a:t>QoL</a:t>
            </a:r>
            <a:r>
              <a:rPr kumimoji="1" lang="ja-JP" altLang="en-US" sz="1200" b="0" i="0" u="none" strike="noStrike" kern="1200" cap="none" spc="0" normalizeH="0" baseline="0" noProof="0" dirty="0" err="1">
                <a:ln>
                  <a:noFill/>
                </a:ln>
                <a:solidFill>
                  <a:prstClr val="black"/>
                </a:solidFill>
                <a:effectLst/>
                <a:uLnTx/>
                <a:uFillTx/>
                <a:latin typeface="BIZ UDPゴシック" panose="020B0400000000000000" pitchFamily="50" charset="-128"/>
                <a:ea typeface="BIZ UDPゴシック" panose="020B0400000000000000" pitchFamily="50" charset="-128"/>
              </a:rPr>
              <a:t>を向</a:t>
            </a: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上させる先端的サービスを展開。</a:t>
            </a:r>
          </a:p>
        </p:txBody>
      </p:sp>
      <p:sp>
        <p:nvSpPr>
          <p:cNvPr id="9" name="スライド番号プレースホルダー 3"/>
          <p:cNvSpPr txBox="1">
            <a:spLocks/>
          </p:cNvSpPr>
          <p:nvPr/>
        </p:nvSpPr>
        <p:spPr>
          <a:xfrm>
            <a:off x="8640000" y="6552000"/>
            <a:ext cx="432000" cy="288000"/>
          </a:xfrm>
          <a:prstGeom prst="rect">
            <a:avLst/>
          </a:prstGeom>
        </p:spPr>
        <p:txBody>
          <a:bodyPr vert="horz" lIns="36000" tIns="36000" rIns="36000" bIns="36000" rtlCol="0" anchor="ctr"/>
          <a:lstStyle>
            <a:defPPr>
              <a:defRPr lang="ja-JP"/>
            </a:defPPr>
            <a:lvl1pPr marL="0" algn="r" defTabSz="914400" rtl="0" eaLnBrk="1" latinLnBrk="0" hangingPunct="1">
              <a:defRPr kumimoji="1" sz="14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138CA411-231B-42B9-AF63-97A64194AA60}" type="slidenum">
              <a:rPr lang="ja-JP" altLang="en-US" smtClean="0"/>
              <a:pPr/>
              <a:t>71</a:t>
            </a:fld>
            <a:endParaRPr lang="ja-JP" altLang="en-US" dirty="0"/>
          </a:p>
        </p:txBody>
      </p:sp>
      <p:sp>
        <p:nvSpPr>
          <p:cNvPr id="12" name="角丸四角形 13">
            <a:extLst>
              <a:ext uri="{FF2B5EF4-FFF2-40B4-BE49-F238E27FC236}">
                <a16:creationId xmlns:a16="http://schemas.microsoft.com/office/drawing/2014/main" id="{4011B25A-060E-42F7-B26D-9B87FCF6E300}"/>
              </a:ext>
            </a:extLst>
          </p:cNvPr>
          <p:cNvSpPr/>
          <p:nvPr/>
        </p:nvSpPr>
        <p:spPr>
          <a:xfrm>
            <a:off x="416588" y="2162795"/>
            <a:ext cx="4311636" cy="3979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chorCtr="0">
            <a:noAutofit/>
          </a:bodyPr>
          <a:lstStyle/>
          <a:p>
            <a:pPr marL="0" marR="0" lvl="0" indent="0" algn="ctr" defTabSz="422316" rtl="0" eaLnBrk="1" fontAlgn="base" latinLnBrk="0" hangingPunct="1">
              <a:lnSpc>
                <a:spcPct val="100000"/>
              </a:lnSpc>
              <a:spcBef>
                <a:spcPts val="0"/>
              </a:spcBef>
              <a:spcAft>
                <a:spcPts val="0"/>
              </a:spcAft>
              <a:buClrTx/>
              <a:buSzTx/>
              <a:buFontTx/>
              <a:buNone/>
              <a:tabLst/>
              <a:defRPr/>
            </a:pPr>
            <a:r>
              <a:rPr kumimoji="0" lang="ja-JP" altLang="en-US" sz="2400" b="1" i="0" u="none" strike="noStrike" kern="1200" cap="none" spc="92" normalizeH="0" baseline="0" noProof="0" dirty="0">
                <a:ln>
                  <a:noFill/>
                </a:ln>
                <a:solidFill>
                  <a:srgbClr val="2E75B6"/>
                </a:solidFill>
                <a:effectLst/>
                <a:uLnTx/>
                <a:uFillTx/>
                <a:latin typeface="BIZ UDPゴシック" panose="020B0400000000000000" pitchFamily="50" charset="-128"/>
                <a:ea typeface="BIZ UDPゴシック" panose="020B0400000000000000" pitchFamily="50" charset="-128"/>
                <a:cs typeface="Hiragino Sans W3" charset="-128"/>
              </a:rPr>
              <a:t>データで拡げる“健康といのち”</a:t>
            </a:r>
            <a:endParaRPr kumimoji="0" lang="en-US" altLang="ja-JP" sz="2400" b="1" i="0" u="none" strike="noStrike" kern="1200" cap="none" spc="92" normalizeH="0" baseline="0" noProof="0" dirty="0">
              <a:ln>
                <a:noFill/>
              </a:ln>
              <a:solidFill>
                <a:srgbClr val="2E75B6"/>
              </a:solidFill>
              <a:effectLst/>
              <a:uLnTx/>
              <a:uFillTx/>
              <a:latin typeface="BIZ UDPゴシック" panose="020B0400000000000000" pitchFamily="50" charset="-128"/>
              <a:ea typeface="BIZ UDPゴシック" panose="020B0400000000000000" pitchFamily="50" charset="-128"/>
              <a:cs typeface="Hiragino Sans W3" charset="-128"/>
            </a:endParaRPr>
          </a:p>
        </p:txBody>
      </p:sp>
      <p:sp>
        <p:nvSpPr>
          <p:cNvPr id="13" name="角丸四角形 13">
            <a:extLst>
              <a:ext uri="{FF2B5EF4-FFF2-40B4-BE49-F238E27FC236}">
                <a16:creationId xmlns:a16="http://schemas.microsoft.com/office/drawing/2014/main" id="{11EA92B8-DB73-4FB5-A2EB-BA51F9641A6E}"/>
              </a:ext>
            </a:extLst>
          </p:cNvPr>
          <p:cNvSpPr/>
          <p:nvPr/>
        </p:nvSpPr>
        <p:spPr>
          <a:xfrm>
            <a:off x="557628" y="2589292"/>
            <a:ext cx="2382062" cy="14284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chorCtr="0">
            <a:spAutoFit/>
          </a:bodyPr>
          <a:lstStyle/>
          <a:p>
            <a:pPr marL="0" marR="0" lvl="0" indent="0" algn="l" defTabSz="422316" rtl="0" eaLnBrk="1" fontAlgn="base" latinLnBrk="0" hangingPunct="1">
              <a:lnSpc>
                <a:spcPct val="110000"/>
              </a:lnSpc>
              <a:spcBef>
                <a:spcPts val="0"/>
              </a:spcBef>
              <a:spcAft>
                <a:spcPts val="554"/>
              </a:spcAft>
              <a:buClrTx/>
              <a:buSzTx/>
              <a:buFontTx/>
              <a:buNone/>
              <a:tabLst/>
              <a:defRPr/>
            </a:pPr>
            <a:r>
              <a:rPr kumimoji="1" lang="en-US" altLang="ja-JP" sz="1478"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2023</a:t>
            </a:r>
            <a:r>
              <a:rPr kumimoji="1" lang="ja-JP" altLang="en-US" sz="1016"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年度～</a:t>
            </a:r>
            <a:r>
              <a:rPr kumimoji="0" lang="en-US" altLang="ja-JP" sz="1478" b="1" i="0" u="none" strike="noStrike" kern="12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rPr>
              <a:t/>
            </a:r>
            <a:br>
              <a:rPr kumimoji="0" lang="en-US" altLang="ja-JP" sz="1478" b="1" i="0" u="none" strike="noStrike" kern="12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rPr>
            </a:br>
            <a:r>
              <a:rPr kumimoji="0" lang="ja-JP" altLang="en-US" sz="1847" b="1" i="0" u="none" strike="noStrike" kern="12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Hiragino Sans W3" charset="-128"/>
              </a:rPr>
              <a:t>夢洲コンストラクション</a:t>
            </a:r>
            <a:endParaRPr kumimoji="0" lang="en-US" altLang="ja-JP" sz="1847" b="1" i="0" u="none" strike="noStrike" kern="12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Hiragino Sans W3" charset="-128"/>
            </a:endParaRPr>
          </a:p>
          <a:p>
            <a:pPr marL="0" marR="0" lvl="0" indent="0" algn="l" defTabSz="422316" rtl="0" eaLnBrk="1" fontAlgn="base" latinLnBrk="0" hangingPunct="1">
              <a:lnSpc>
                <a:spcPct val="110000"/>
              </a:lnSpc>
              <a:spcBef>
                <a:spcPts val="0"/>
              </a:spcBef>
              <a:spcAft>
                <a:spcPts val="277"/>
              </a:spcAft>
              <a:buClrTx/>
              <a:buSzTx/>
              <a:buFontTx/>
              <a:buNone/>
              <a:tabLst/>
              <a:defRPr/>
            </a:pPr>
            <a:r>
              <a:rPr kumimoji="1" lang="ja-JP" altLang="en-US" sz="1108"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３つの円滑化を推進</a:t>
            </a:r>
            <a:endParaRPr kumimoji="0" lang="en-US" altLang="ja-JP" sz="1108" b="1" i="0" u="none" strike="noStrike" kern="12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Hiragino Sans W3" charset="-128"/>
            </a:endParaRPr>
          </a:p>
          <a:p>
            <a:pPr marL="332532" marR="0" lvl="0" indent="-199519" algn="l" defTabSz="422316" rtl="0" eaLnBrk="1" fontAlgn="base" latinLnBrk="0" hangingPunct="1">
              <a:lnSpc>
                <a:spcPct val="110000"/>
              </a:lnSpc>
              <a:spcBef>
                <a:spcPts val="0"/>
              </a:spcBef>
              <a:spcAft>
                <a:spcPts val="0"/>
              </a:spcAft>
              <a:buClrTx/>
              <a:buSzTx/>
              <a:buFont typeface="+mj-lt"/>
              <a:buAutoNum type="arabicPeriod"/>
              <a:tabLst/>
              <a:defRPr/>
            </a:pPr>
            <a:r>
              <a:rPr kumimoji="1" lang="ja-JP" altLang="en-US" sz="1108"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建設工事現場内外の移動</a:t>
            </a:r>
            <a:endParaRPr kumimoji="1" lang="en-US" altLang="ja-JP" sz="1108"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332532" marR="0" lvl="0" indent="-199519" algn="l" defTabSz="422316" rtl="0" eaLnBrk="1" fontAlgn="base" latinLnBrk="0" hangingPunct="1">
              <a:lnSpc>
                <a:spcPct val="110000"/>
              </a:lnSpc>
              <a:spcBef>
                <a:spcPts val="0"/>
              </a:spcBef>
              <a:spcAft>
                <a:spcPts val="0"/>
              </a:spcAft>
              <a:buClrTx/>
              <a:buSzTx/>
              <a:buFont typeface="+mj-lt"/>
              <a:buAutoNum type="arabicPeriod"/>
              <a:tabLst/>
              <a:defRPr/>
            </a:pPr>
            <a:r>
              <a:rPr kumimoji="1" lang="ja-JP" altLang="en-US" sz="1108"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建設工事及び資材運搬</a:t>
            </a:r>
            <a:endParaRPr kumimoji="1" lang="en-US" altLang="ja-JP" sz="1108"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332532" marR="0" lvl="0" indent="-199519" algn="l" defTabSz="422316" rtl="0" eaLnBrk="1" fontAlgn="base" latinLnBrk="0" hangingPunct="1">
              <a:lnSpc>
                <a:spcPct val="110000"/>
              </a:lnSpc>
              <a:spcBef>
                <a:spcPts val="0"/>
              </a:spcBef>
              <a:spcAft>
                <a:spcPts val="0"/>
              </a:spcAft>
              <a:buClrTx/>
              <a:buSzTx/>
              <a:buFont typeface="+mj-lt"/>
              <a:buAutoNum type="arabicPeriod"/>
              <a:tabLst/>
              <a:defRPr/>
            </a:pPr>
            <a:r>
              <a:rPr kumimoji="1" lang="ja-JP" altLang="en-US" sz="1108"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建設作業員の安全・</a:t>
            </a:r>
            <a:r>
              <a:rPr kumimoji="1" lang="ja-JP" altLang="en-US" sz="1108"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健康管理</a:t>
            </a:r>
            <a:endParaRPr kumimoji="1" lang="en-US" altLang="ja-JP" sz="1108"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pic>
        <p:nvPicPr>
          <p:cNvPr id="14" name="図 13">
            <a:extLst>
              <a:ext uri="{FF2B5EF4-FFF2-40B4-BE49-F238E27FC236}">
                <a16:creationId xmlns:a16="http://schemas.microsoft.com/office/drawing/2014/main" id="{82A30BD4-6500-40B8-BFF0-08AF509EFA8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57614" y="4050803"/>
            <a:ext cx="1674281" cy="1130571"/>
          </a:xfrm>
          <a:prstGeom prst="rect">
            <a:avLst/>
          </a:prstGeom>
          <a:ln>
            <a:noFill/>
          </a:ln>
          <a:effectLst/>
        </p:spPr>
      </p:pic>
      <p:pic>
        <p:nvPicPr>
          <p:cNvPr id="15" name="図 14"/>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952109" y="5039695"/>
            <a:ext cx="1766567" cy="1134800"/>
          </a:xfrm>
          <a:prstGeom prst="rect">
            <a:avLst/>
          </a:prstGeom>
        </p:spPr>
      </p:pic>
      <p:sp>
        <p:nvSpPr>
          <p:cNvPr id="16" name="角丸四角形 13">
            <a:extLst>
              <a:ext uri="{FF2B5EF4-FFF2-40B4-BE49-F238E27FC236}">
                <a16:creationId xmlns:a16="http://schemas.microsoft.com/office/drawing/2014/main" id="{D1C0137A-3072-46BD-9B30-ED1BAE127622}"/>
              </a:ext>
            </a:extLst>
          </p:cNvPr>
          <p:cNvSpPr/>
          <p:nvPr/>
        </p:nvSpPr>
        <p:spPr>
          <a:xfrm>
            <a:off x="557626" y="5359582"/>
            <a:ext cx="5055773" cy="14202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marL="0" marR="0" lvl="0" indent="0" algn="l" defTabSz="422316" rtl="0" eaLnBrk="1" fontAlgn="base" latinLnBrk="0" hangingPunct="1">
              <a:lnSpc>
                <a:spcPct val="110000"/>
              </a:lnSpc>
              <a:spcBef>
                <a:spcPts val="0"/>
              </a:spcBef>
              <a:spcAft>
                <a:spcPts val="554"/>
              </a:spcAft>
              <a:buClrTx/>
              <a:buSzTx/>
              <a:buFontTx/>
              <a:buNone/>
              <a:tabLst/>
              <a:defRPr/>
            </a:pPr>
            <a:r>
              <a:rPr kumimoji="1" lang="en-US" altLang="ja-JP" sz="1478"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2024</a:t>
            </a:r>
            <a:r>
              <a:rPr kumimoji="1" lang="ja-JP" altLang="en-US" sz="1016"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年度～</a:t>
            </a:r>
            <a:r>
              <a:rPr kumimoji="0" lang="en-US" altLang="ja-JP" sz="1478"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
            </a:r>
            <a:br>
              <a:rPr kumimoji="0" lang="en-US" altLang="ja-JP" sz="1478"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br>
            <a:r>
              <a:rPr kumimoji="0" lang="ja-JP" altLang="en-US" sz="1847"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Hiragino Sans W3" charset="-128"/>
              </a:rPr>
              <a:t>うめきた２期</a:t>
            </a:r>
            <a:endParaRPr kumimoji="0" lang="en-US" altLang="ja-JP" sz="1847"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Hiragino Sans W3" charset="-128"/>
            </a:endParaRPr>
          </a:p>
          <a:p>
            <a:pPr marL="0" marR="0" lvl="0" indent="0" algn="l" defTabSz="422316" rtl="0" eaLnBrk="1" fontAlgn="base" latinLnBrk="0" hangingPunct="1">
              <a:lnSpc>
                <a:spcPct val="110000"/>
              </a:lnSpc>
              <a:spcBef>
                <a:spcPts val="0"/>
              </a:spcBef>
              <a:spcAft>
                <a:spcPts val="0"/>
              </a:spcAft>
              <a:buClrTx/>
              <a:buSzTx/>
              <a:buFontTx/>
              <a:buNone/>
              <a:tabLst/>
              <a:defRPr/>
            </a:pPr>
            <a:r>
              <a:rPr kumimoji="1" lang="ja-JP" altLang="en-US" sz="1108"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中核機能のテーマ</a:t>
            </a:r>
          </a:p>
          <a:p>
            <a:pPr marL="0" marR="0" lvl="0" indent="0" algn="l" defTabSz="422316" rtl="0" eaLnBrk="1" fontAlgn="base" latinLnBrk="0" hangingPunct="1">
              <a:lnSpc>
                <a:spcPct val="110000"/>
              </a:lnSpc>
              <a:spcBef>
                <a:spcPts val="0"/>
              </a:spcBef>
              <a:spcAft>
                <a:spcPts val="0"/>
              </a:spcAft>
              <a:buClrTx/>
              <a:buSzTx/>
              <a:buFontTx/>
              <a:buNone/>
              <a:tabLst/>
              <a:defRPr/>
            </a:pPr>
            <a:r>
              <a:rPr kumimoji="1" lang="ja-JP" altLang="en-US" sz="1108"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ライフデザイン・イノベーション</a:t>
            </a:r>
          </a:p>
          <a:p>
            <a:pPr marL="0" marR="0" lvl="0" indent="0" algn="just" defTabSz="422316" rtl="0" eaLnBrk="1" fontAlgn="base" latinLnBrk="0" hangingPunct="1">
              <a:lnSpc>
                <a:spcPct val="110000"/>
              </a:lnSpc>
              <a:spcBef>
                <a:spcPts val="554"/>
              </a:spcBef>
              <a:spcAft>
                <a:spcPts val="0"/>
              </a:spcAft>
              <a:buClrTx/>
              <a:buSzTx/>
              <a:buFontTx/>
              <a:buNone/>
              <a:tabLst/>
              <a:defRPr/>
            </a:pPr>
            <a:r>
              <a:rPr kumimoji="1" lang="ja-JP" altLang="en-US" sz="97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超スマート社会が到来する中、</a:t>
            </a:r>
            <a:r>
              <a:rPr kumimoji="1" lang="en-US" altLang="ja-JP" sz="970" b="0" i="0" u="none" strike="noStrike" kern="1200" cap="none" spc="0" normalizeH="0" baseline="0" noProof="0" dirty="0" err="1">
                <a:ln>
                  <a:noFill/>
                </a:ln>
                <a:solidFill>
                  <a:schemeClr val="tx1"/>
                </a:solidFill>
                <a:effectLst/>
                <a:uLnTx/>
                <a:uFillTx/>
                <a:latin typeface="BIZ UDPゴシック" panose="020B0400000000000000" pitchFamily="50" charset="-128"/>
                <a:ea typeface="BIZ UDPゴシック" panose="020B0400000000000000" pitchFamily="50" charset="-128"/>
              </a:rPr>
              <a:t>IoT</a:t>
            </a:r>
            <a:r>
              <a:rPr kumimoji="1" lang="ja-JP" altLang="en-US" sz="97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やビッグデータなどの活用により、創薬や医療機器開発などの分野にとどまらず、人々が健康で豊かに生きるための新しい製品・サービスを</a:t>
            </a:r>
            <a:r>
              <a:rPr kumimoji="1" lang="ja-JP" altLang="en-US" sz="97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rPr>
              <a:t>創出。</a:t>
            </a:r>
            <a:endParaRPr kumimoji="1" lang="ja-JP" altLang="en-US" sz="97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endParaRPr>
          </a:p>
        </p:txBody>
      </p:sp>
      <p:sp>
        <p:nvSpPr>
          <p:cNvPr id="17" name="テキスト ボックス 16">
            <a:extLst>
              <a:ext uri="{FF2B5EF4-FFF2-40B4-BE49-F238E27FC236}">
                <a16:creationId xmlns:a16="http://schemas.microsoft.com/office/drawing/2014/main" id="{961F2D18-F7ED-4447-A6B6-2BE837075FF0}"/>
              </a:ext>
            </a:extLst>
          </p:cNvPr>
          <p:cNvSpPr txBox="1"/>
          <p:nvPr/>
        </p:nvSpPr>
        <p:spPr>
          <a:xfrm>
            <a:off x="2572405" y="6201275"/>
            <a:ext cx="2431971" cy="123111"/>
          </a:xfrm>
          <a:prstGeom prst="rect">
            <a:avLst/>
          </a:prstGeom>
          <a:noFill/>
        </p:spPr>
        <p:txBody>
          <a:bodyPr wrap="square" lIns="33252" tIns="0" rIns="33252" bIns="0" rtlCol="0">
            <a:spAutoFit/>
          </a:bodyPr>
          <a:lstStyle/>
          <a:p>
            <a:pPr lvl="0" defTabSz="421260">
              <a:defRPr/>
            </a:pPr>
            <a:r>
              <a:rPr kumimoji="1" lang="ja-JP" altLang="en-US" sz="739" b="0" i="0" u="none" strike="noStrike" kern="1200" cap="none" spc="0" normalizeH="0" baseline="0" noProof="0" dirty="0">
                <a:ln>
                  <a:noFill/>
                </a:ln>
                <a:effectLst/>
                <a:uLnTx/>
                <a:uFillTx/>
                <a:latin typeface="Meiryo UI"/>
                <a:ea typeface="Meiryo UI"/>
                <a:cs typeface="+mn-cs"/>
              </a:rPr>
              <a:t>イメージパース（提供</a:t>
            </a:r>
            <a:r>
              <a:rPr kumimoji="1" lang="ja-JP" altLang="en-US" sz="739" b="0" i="0" u="none" strike="noStrike" kern="1200" cap="none" spc="0" normalizeH="0" baseline="0" noProof="0" dirty="0" smtClean="0">
                <a:ln>
                  <a:noFill/>
                </a:ln>
                <a:effectLst/>
                <a:uLnTx/>
                <a:uFillTx/>
                <a:latin typeface="Meiryo UI"/>
                <a:ea typeface="Meiryo UI"/>
                <a:cs typeface="+mn-cs"/>
              </a:rPr>
              <a:t>：</a:t>
            </a:r>
            <a:r>
              <a:rPr lang="ja-JP" altLang="en-US" sz="800" i="1" dirty="0">
                <a:latin typeface="Meiryo UI" panose="020B0604030504040204" pitchFamily="50" charset="-128"/>
                <a:ea typeface="Meiryo UI" panose="020B0604030504040204" pitchFamily="50" charset="-128"/>
              </a:rPr>
              <a:t>グラングリーン大阪開発事業者</a:t>
            </a:r>
            <a:r>
              <a:rPr kumimoji="1" lang="en-US" altLang="ja-JP" sz="739" b="0" i="0" u="none" strike="noStrike" kern="1200" cap="none" spc="0" normalizeH="0" baseline="0" noProof="0" dirty="0" smtClean="0">
                <a:ln>
                  <a:noFill/>
                </a:ln>
                <a:effectLst/>
                <a:uLnTx/>
                <a:uFillTx/>
                <a:latin typeface="Meiryo UI"/>
                <a:ea typeface="Meiryo UI"/>
                <a:cs typeface="+mn-cs"/>
              </a:rPr>
              <a:t>)</a:t>
            </a:r>
            <a:endParaRPr kumimoji="1" lang="en-US" altLang="ja-JP" sz="739" b="0" i="0" u="none" strike="noStrike" kern="1200" cap="none" spc="0" normalizeH="0" baseline="0" noProof="0" dirty="0">
              <a:ln>
                <a:noFill/>
              </a:ln>
              <a:effectLst/>
              <a:uLnTx/>
              <a:uFillTx/>
              <a:latin typeface="Meiryo UI"/>
              <a:ea typeface="Meiryo UI"/>
              <a:cs typeface="+mn-cs"/>
            </a:endParaRPr>
          </a:p>
        </p:txBody>
      </p:sp>
      <p:sp>
        <p:nvSpPr>
          <p:cNvPr id="18" name="角丸四角形 13">
            <a:extLst>
              <a:ext uri="{FF2B5EF4-FFF2-40B4-BE49-F238E27FC236}">
                <a16:creationId xmlns:a16="http://schemas.microsoft.com/office/drawing/2014/main" id="{8935AD47-73D3-4E2C-B6ED-195B342CFAF5}"/>
              </a:ext>
            </a:extLst>
          </p:cNvPr>
          <p:cNvSpPr/>
          <p:nvPr/>
        </p:nvSpPr>
        <p:spPr>
          <a:xfrm>
            <a:off x="3125816" y="3206813"/>
            <a:ext cx="2285882" cy="17486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chorCtr="0">
            <a:spAutoFit/>
          </a:bodyPr>
          <a:lstStyle/>
          <a:p>
            <a:pPr marL="0" marR="0" lvl="0" indent="0" algn="l" defTabSz="422316" rtl="0" eaLnBrk="1" fontAlgn="base" latinLnBrk="0" hangingPunct="1">
              <a:lnSpc>
                <a:spcPct val="110000"/>
              </a:lnSpc>
              <a:spcBef>
                <a:spcPts val="0"/>
              </a:spcBef>
              <a:spcAft>
                <a:spcPts val="554"/>
              </a:spcAft>
              <a:buClrTx/>
              <a:buSzTx/>
              <a:buFontTx/>
              <a:buNone/>
              <a:tabLst/>
              <a:defRPr/>
            </a:pPr>
            <a:r>
              <a:rPr kumimoji="1" lang="en-US" altLang="ja-JP" sz="1478"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2025</a:t>
            </a:r>
            <a:r>
              <a:rPr kumimoji="1" lang="ja-JP" altLang="en-US" sz="1016"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年度</a:t>
            </a:r>
            <a:r>
              <a:rPr kumimoji="0" lang="en-US" altLang="ja-JP" sz="1478" b="1" i="0" u="none" strike="noStrike" kern="1200" cap="none" spc="0" normalizeH="0" baseline="0" noProof="0" dirty="0">
                <a:ln>
                  <a:noFill/>
                </a:ln>
                <a:solidFill>
                  <a:srgbClr val="000000"/>
                </a:solidFill>
                <a:effectLst/>
                <a:uLnTx/>
                <a:uFillTx/>
                <a:latin typeface="Meiryo UI"/>
                <a:ea typeface="Meiryo UI" panose="020B0604030504040204" pitchFamily="50" charset="-128"/>
                <a:cs typeface="+mn-cs"/>
              </a:rPr>
              <a:t/>
            </a:r>
            <a:br>
              <a:rPr kumimoji="0" lang="en-US" altLang="ja-JP" sz="1478" b="1" i="0" u="none" strike="noStrike" kern="1200" cap="none" spc="0" normalizeH="0" baseline="0" noProof="0" dirty="0">
                <a:ln>
                  <a:noFill/>
                </a:ln>
                <a:solidFill>
                  <a:srgbClr val="000000"/>
                </a:solidFill>
                <a:effectLst/>
                <a:uLnTx/>
                <a:uFillTx/>
                <a:latin typeface="Meiryo UI"/>
                <a:ea typeface="Meiryo UI" panose="020B0604030504040204" pitchFamily="50" charset="-128"/>
                <a:cs typeface="+mn-cs"/>
              </a:rPr>
            </a:br>
            <a:r>
              <a:rPr kumimoji="0" lang="ja-JP" altLang="en-US" sz="1847" b="1" i="0" u="none" strike="noStrike" kern="1200" cap="none" spc="0" normalizeH="0" baseline="0" noProof="0" dirty="0">
                <a:ln>
                  <a:noFill/>
                </a:ln>
                <a:solidFill>
                  <a:srgbClr val="000000"/>
                </a:solidFill>
                <a:effectLst/>
                <a:uLnTx/>
                <a:uFillTx/>
                <a:latin typeface="Meiryo UI"/>
                <a:ea typeface="Meiryo UI"/>
                <a:cs typeface="Hiragino Sans W3" charset="-128"/>
              </a:rPr>
              <a:t>大阪・関西万博</a:t>
            </a:r>
            <a:endParaRPr kumimoji="0" lang="en-US" altLang="ja-JP" sz="1847" b="1" i="0" u="none" strike="noStrike" kern="1200" cap="none" spc="0" normalizeH="0" baseline="0" noProof="0" dirty="0">
              <a:ln>
                <a:noFill/>
              </a:ln>
              <a:solidFill>
                <a:srgbClr val="000000"/>
              </a:solidFill>
              <a:effectLst/>
              <a:uLnTx/>
              <a:uFillTx/>
              <a:latin typeface="Meiryo UI"/>
              <a:ea typeface="Meiryo UI"/>
              <a:cs typeface="Hiragino Sans W3" charset="-128"/>
            </a:endParaRPr>
          </a:p>
          <a:p>
            <a:pPr marL="0" marR="0" lvl="0" indent="0" algn="l" defTabSz="422316" rtl="0" eaLnBrk="1" fontAlgn="base" latinLnBrk="0" hangingPunct="1">
              <a:lnSpc>
                <a:spcPct val="110000"/>
              </a:lnSpc>
              <a:spcBef>
                <a:spcPts val="0"/>
              </a:spcBef>
              <a:spcAft>
                <a:spcPts val="0"/>
              </a:spcAft>
              <a:buClrTx/>
              <a:buSzTx/>
              <a:buFontTx/>
              <a:buNone/>
              <a:tabLst/>
              <a:defRPr/>
            </a:pPr>
            <a:r>
              <a:rPr kumimoji="1" lang="ja-JP" altLang="en-US" sz="1108"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テーマ</a:t>
            </a:r>
            <a:r>
              <a:rPr kumimoji="1" lang="en-US" altLang="ja-JP" sz="1108"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r>
            <a:br>
              <a:rPr kumimoji="1" lang="en-US" altLang="ja-JP" sz="1108"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br>
            <a:r>
              <a:rPr kumimoji="1" lang="ja-JP" altLang="en-US" sz="1108"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いのち輝く未来社会のデザイン</a:t>
            </a:r>
            <a:endParaRPr kumimoji="1" lang="en-US" altLang="ja-JP" sz="1108"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22316" rtl="0" eaLnBrk="1" fontAlgn="base" latinLnBrk="0" hangingPunct="1">
              <a:lnSpc>
                <a:spcPct val="110000"/>
              </a:lnSpc>
              <a:spcBef>
                <a:spcPts val="554"/>
              </a:spcBef>
              <a:spcAft>
                <a:spcPts val="0"/>
              </a:spcAft>
              <a:buClrTx/>
              <a:buSzTx/>
              <a:buFontTx/>
              <a:buNone/>
              <a:tabLst/>
              <a:defRPr/>
            </a:pPr>
            <a:r>
              <a:rPr kumimoji="1" lang="ja-JP" altLang="en-US" sz="97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サブテーマ</a:t>
            </a:r>
            <a:r>
              <a:rPr kumimoji="1" lang="en-US" altLang="ja-JP" sz="97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r>
            <a:br>
              <a:rPr kumimoji="1" lang="en-US" altLang="ja-JP" sz="97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br>
            <a:r>
              <a:rPr kumimoji="1" lang="en-US" altLang="ja-JP" sz="97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Saving Lives</a:t>
            </a:r>
            <a:r>
              <a:rPr kumimoji="1" lang="ja-JP" altLang="en-US" sz="97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（いのちを救う）</a:t>
            </a:r>
            <a:endParaRPr kumimoji="1" lang="en-US" altLang="ja-JP" sz="97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779679" rtl="0" eaLnBrk="1" fontAlgn="auto" latinLnBrk="0" hangingPunct="1">
              <a:lnSpc>
                <a:spcPct val="110000"/>
              </a:lnSpc>
              <a:spcBef>
                <a:spcPts val="0"/>
              </a:spcBef>
              <a:spcAft>
                <a:spcPts val="0"/>
              </a:spcAft>
              <a:buClrTx/>
              <a:buSzTx/>
              <a:buFontTx/>
              <a:buNone/>
              <a:tabLst/>
              <a:defRPr/>
            </a:pPr>
            <a:r>
              <a:rPr kumimoji="1" lang="en-US" altLang="ja-JP" sz="97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Empowering Lives</a:t>
            </a:r>
            <a:r>
              <a:rPr kumimoji="1" lang="ja-JP" altLang="en-US" sz="97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（いのちに力を与える）</a:t>
            </a:r>
            <a:endParaRPr kumimoji="1" lang="en-US" altLang="ja-JP" sz="97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779679" rtl="0" eaLnBrk="1" fontAlgn="auto" latinLnBrk="0" hangingPunct="1">
              <a:lnSpc>
                <a:spcPct val="110000"/>
              </a:lnSpc>
              <a:spcBef>
                <a:spcPts val="0"/>
              </a:spcBef>
              <a:spcAft>
                <a:spcPts val="0"/>
              </a:spcAft>
              <a:buClrTx/>
              <a:buSzTx/>
              <a:buFontTx/>
              <a:buNone/>
              <a:tabLst/>
              <a:defRPr/>
            </a:pPr>
            <a:r>
              <a:rPr kumimoji="1" lang="en-US" altLang="ja-JP" sz="97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Connecting Lives</a:t>
            </a:r>
            <a:r>
              <a:rPr kumimoji="1" lang="ja-JP" altLang="en-US" sz="97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（いのちをつなぐ）</a:t>
            </a:r>
            <a:endParaRPr kumimoji="1" lang="ja-JP" altLang="en-US" sz="1108"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pic>
        <p:nvPicPr>
          <p:cNvPr id="20" name="図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81069" y="2103808"/>
            <a:ext cx="1955959" cy="1302669"/>
          </a:xfrm>
          <a:prstGeom prst="rect">
            <a:avLst/>
          </a:prstGeom>
          <a:ln w="38100">
            <a:noFill/>
          </a:ln>
        </p:spPr>
      </p:pic>
      <p:sp>
        <p:nvSpPr>
          <p:cNvPr id="21" name="正方形/長方形 20"/>
          <p:cNvSpPr/>
          <p:nvPr/>
        </p:nvSpPr>
        <p:spPr>
          <a:xfrm>
            <a:off x="5056324" y="3418760"/>
            <a:ext cx="1732390" cy="116530"/>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39"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提供：２０２５年日本国際博覧会協会</a:t>
            </a:r>
          </a:p>
        </p:txBody>
      </p:sp>
      <p:pic>
        <p:nvPicPr>
          <p:cNvPr id="22" name="図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50175" y="2445540"/>
            <a:ext cx="1296831" cy="1296831"/>
          </a:xfrm>
          <a:prstGeom prst="rect">
            <a:avLst/>
          </a:prstGeom>
        </p:spPr>
      </p:pic>
      <p:sp>
        <p:nvSpPr>
          <p:cNvPr id="23" name="角丸四角形 13">
            <a:extLst>
              <a:ext uri="{FF2B5EF4-FFF2-40B4-BE49-F238E27FC236}">
                <a16:creationId xmlns:a16="http://schemas.microsoft.com/office/drawing/2014/main" id="{7C691D13-84C9-44C7-9C56-4587FF2731F9}"/>
              </a:ext>
            </a:extLst>
          </p:cNvPr>
          <p:cNvSpPr/>
          <p:nvPr/>
        </p:nvSpPr>
        <p:spPr>
          <a:xfrm>
            <a:off x="7342171" y="3772786"/>
            <a:ext cx="1809791" cy="6353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chorCtr="0">
            <a:spAutoFit/>
          </a:bodyPr>
          <a:lstStyle/>
          <a:p>
            <a:pPr marL="0" marR="0" lvl="0" indent="0" algn="l" defTabSz="422316" rtl="0" eaLnBrk="1" fontAlgn="base" latinLnBrk="0" hangingPunct="1">
              <a:lnSpc>
                <a:spcPct val="100000"/>
              </a:lnSpc>
              <a:spcBef>
                <a:spcPts val="0"/>
              </a:spcBef>
              <a:spcAft>
                <a:spcPts val="277"/>
              </a:spcAft>
              <a:buClrTx/>
              <a:buSzTx/>
              <a:buFontTx/>
              <a:buNone/>
              <a:tabLst/>
              <a:defRPr/>
            </a:pPr>
            <a:r>
              <a:rPr kumimoji="1" lang="ja-JP" altLang="en-US" sz="1293"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２つのグリーンフィールド</a:t>
            </a:r>
          </a:p>
          <a:p>
            <a:pPr marL="199519" marR="0" lvl="0" indent="-99760" algn="l" defTabSz="422316"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293"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夢洲</a:t>
            </a:r>
            <a:endParaRPr kumimoji="1" lang="en-US" altLang="ja-JP" sz="1293"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199519" marR="0" lvl="0" indent="-99760" algn="l" defTabSz="422316"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293"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うめきた２期</a:t>
            </a:r>
          </a:p>
        </p:txBody>
      </p:sp>
      <p:sp>
        <p:nvSpPr>
          <p:cNvPr id="24" name="矢印: 右 11">
            <a:extLst>
              <a:ext uri="{FF2B5EF4-FFF2-40B4-BE49-F238E27FC236}">
                <a16:creationId xmlns:a16="http://schemas.microsoft.com/office/drawing/2014/main" id="{1F6E8EB1-CCF8-41EF-B1E5-EF405F2B0C4D}"/>
              </a:ext>
            </a:extLst>
          </p:cNvPr>
          <p:cNvSpPr/>
          <p:nvPr/>
        </p:nvSpPr>
        <p:spPr>
          <a:xfrm rot="1139708">
            <a:off x="5465599" y="4280914"/>
            <a:ext cx="461883" cy="1230637"/>
          </a:xfrm>
          <a:prstGeom prst="rightArrow">
            <a:avLst>
              <a:gd name="adj1" fmla="val 71390"/>
              <a:gd name="adj2" fmla="val 65599"/>
            </a:avLst>
          </a:prstGeom>
          <a:solidFill>
            <a:srgbClr val="9DC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63" b="0" i="0" u="none" strike="noStrike" kern="1200" cap="none" spc="0" normalizeH="0" baseline="0" noProof="0">
              <a:ln>
                <a:noFill/>
              </a:ln>
              <a:solidFill>
                <a:prstClr val="white"/>
              </a:solidFill>
              <a:effectLst/>
              <a:uLnTx/>
              <a:uFillTx/>
              <a:latin typeface="Meiryo UI"/>
              <a:ea typeface="Meiryo UI"/>
              <a:cs typeface="+mn-cs"/>
            </a:endParaRPr>
          </a:p>
        </p:txBody>
      </p:sp>
      <p:sp>
        <p:nvSpPr>
          <p:cNvPr id="25" name="楕円 24">
            <a:extLst>
              <a:ext uri="{FF2B5EF4-FFF2-40B4-BE49-F238E27FC236}">
                <a16:creationId xmlns:a16="http://schemas.microsoft.com/office/drawing/2014/main" id="{0D7E03CB-3912-4F5C-9281-F3F168672C09}"/>
              </a:ext>
            </a:extLst>
          </p:cNvPr>
          <p:cNvSpPr>
            <a:spLocks noChangeAspect="1"/>
          </p:cNvSpPr>
          <p:nvPr/>
        </p:nvSpPr>
        <p:spPr>
          <a:xfrm>
            <a:off x="5979267" y="4478091"/>
            <a:ext cx="2731245" cy="1238943"/>
          </a:xfrm>
          <a:prstGeom prst="ellipse">
            <a:avLst/>
          </a:prstGeom>
          <a:gradFill flip="none" rotWithShape="1">
            <a:gsLst>
              <a:gs pos="0">
                <a:srgbClr val="2E75B6"/>
              </a:gs>
              <a:gs pos="50000">
                <a:srgbClr val="9DC3E6">
                  <a:alpha val="50000"/>
                </a:srgbClr>
              </a:gs>
              <a:gs pos="100000">
                <a:srgbClr val="DEEBF7">
                  <a:alpha val="50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847" b="1" i="0" u="none" strike="noStrike" kern="1200" cap="none" spc="0" normalizeH="0" baseline="0" noProof="0" dirty="0">
                <a:ln>
                  <a:noFill/>
                </a:ln>
                <a:solidFill>
                  <a:srgbClr val="2E75B6"/>
                </a:solidFill>
                <a:effectLst/>
                <a:uLnTx/>
                <a:uFillTx/>
                <a:latin typeface="BIZ UDPゴシック" panose="020B0400000000000000" pitchFamily="50" charset="-128"/>
                <a:ea typeface="BIZ UDPゴシック" panose="020B0400000000000000" pitchFamily="50" charset="-128"/>
              </a:rPr>
              <a:t>住民</a:t>
            </a:r>
            <a:r>
              <a:rPr kumimoji="1" lang="en-US" altLang="ja-JP" sz="1847" b="1" i="0" u="none" strike="noStrike" kern="1200" cap="none" spc="0" normalizeH="0" baseline="0" noProof="0" dirty="0">
                <a:ln>
                  <a:noFill/>
                </a:ln>
                <a:solidFill>
                  <a:srgbClr val="2E75B6"/>
                </a:solidFill>
                <a:effectLst/>
                <a:uLnTx/>
                <a:uFillTx/>
                <a:latin typeface="BIZ UDPゴシック" panose="020B0400000000000000" pitchFamily="50" charset="-128"/>
                <a:ea typeface="BIZ UDPゴシック" panose="020B0400000000000000" pitchFamily="50" charset="-128"/>
              </a:rPr>
              <a:t>QoL</a:t>
            </a:r>
            <a:r>
              <a:rPr kumimoji="1" lang="ja-JP" altLang="en-US" sz="1847" b="1" i="0" u="none" strike="noStrike" kern="1200" cap="none" spc="0" normalizeH="0" baseline="0" noProof="0" dirty="0">
                <a:ln>
                  <a:noFill/>
                </a:ln>
                <a:solidFill>
                  <a:srgbClr val="2E75B6"/>
                </a:solidFill>
                <a:effectLst/>
                <a:uLnTx/>
                <a:uFillTx/>
                <a:latin typeface="BIZ UDPゴシック" panose="020B0400000000000000" pitchFamily="50" charset="-128"/>
                <a:ea typeface="BIZ UDPゴシック" panose="020B0400000000000000" pitchFamily="50" charset="-128"/>
              </a:rPr>
              <a:t>の向上と</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847" b="1" i="0" u="none" strike="noStrike" kern="1200" cap="none" spc="0" normalizeH="0" baseline="0" noProof="0" dirty="0">
                <a:ln>
                  <a:noFill/>
                </a:ln>
                <a:solidFill>
                  <a:srgbClr val="2E75B6"/>
                </a:solidFill>
                <a:effectLst/>
                <a:uLnTx/>
                <a:uFillTx/>
                <a:latin typeface="BIZ UDPゴシック" panose="020B0400000000000000" pitchFamily="50" charset="-128"/>
                <a:ea typeface="BIZ UDPゴシック" panose="020B0400000000000000" pitchFamily="50" charset="-128"/>
              </a:rPr>
              <a:t>都市競争力の強化を</a:t>
            </a:r>
            <a:endParaRPr kumimoji="1" lang="en-US" altLang="ja-JP" sz="1847" b="1" i="0" u="none" strike="noStrike" kern="1200" cap="none" spc="0" normalizeH="0" baseline="0" noProof="0" dirty="0">
              <a:ln>
                <a:noFill/>
              </a:ln>
              <a:solidFill>
                <a:srgbClr val="2E75B6"/>
              </a:solidFill>
              <a:effectLst/>
              <a:uLnTx/>
              <a:uFillTx/>
              <a:latin typeface="BIZ UDPゴシック" panose="020B0400000000000000" pitchFamily="50" charset="-128"/>
              <a:ea typeface="BIZ UDPゴシック" panose="020B0400000000000000" pitchFamily="50" charset="-128"/>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847" b="1" i="0" u="none" strike="noStrike" kern="1200" cap="none" spc="0" normalizeH="0" baseline="0" noProof="0" dirty="0">
                <a:ln>
                  <a:noFill/>
                </a:ln>
                <a:solidFill>
                  <a:srgbClr val="2E75B6"/>
                </a:solidFill>
                <a:effectLst/>
                <a:uLnTx/>
                <a:uFillTx/>
                <a:latin typeface="BIZ UDPゴシック" panose="020B0400000000000000" pitchFamily="50" charset="-128"/>
                <a:ea typeface="BIZ UDPゴシック" panose="020B0400000000000000" pitchFamily="50" charset="-128"/>
              </a:rPr>
              <a:t>めざす</a:t>
            </a:r>
            <a:endParaRPr kumimoji="1" lang="en-US" altLang="ja-JP" sz="1847" b="1" i="0" u="none" strike="noStrike" kern="1200" cap="none" spc="0" normalizeH="0" baseline="0" noProof="0" dirty="0">
              <a:ln>
                <a:noFill/>
              </a:ln>
              <a:solidFill>
                <a:srgbClr val="2E75B6"/>
              </a:solidFill>
              <a:effectLst/>
              <a:uLnTx/>
              <a:uFillTx/>
              <a:latin typeface="BIZ UDPゴシック" panose="020B0400000000000000" pitchFamily="50" charset="-128"/>
              <a:ea typeface="BIZ UDPゴシック" panose="020B0400000000000000" pitchFamily="50" charset="-128"/>
            </a:endParaRPr>
          </a:p>
        </p:txBody>
      </p:sp>
      <p:sp>
        <p:nvSpPr>
          <p:cNvPr id="26" name="Freeform 166">
            <a:extLst>
              <a:ext uri="{FF2B5EF4-FFF2-40B4-BE49-F238E27FC236}">
                <a16:creationId xmlns:a16="http://schemas.microsoft.com/office/drawing/2014/main" id="{970E5CF5-E941-46B6-A17D-74163ABED1FB}"/>
              </a:ext>
            </a:extLst>
          </p:cNvPr>
          <p:cNvSpPr>
            <a:spLocks noChangeAspect="1"/>
          </p:cNvSpPr>
          <p:nvPr/>
        </p:nvSpPr>
        <p:spPr bwMode="auto">
          <a:xfrm>
            <a:off x="5965283" y="5599938"/>
            <a:ext cx="911589" cy="1097280"/>
          </a:xfrm>
          <a:custGeom>
            <a:avLst/>
            <a:gdLst>
              <a:gd name="T0" fmla="*/ 2 w 54"/>
              <a:gd name="T1" fmla="*/ 65 h 65"/>
              <a:gd name="T2" fmla="*/ 5 w 54"/>
              <a:gd name="T3" fmla="*/ 65 h 65"/>
              <a:gd name="T4" fmla="*/ 9 w 54"/>
              <a:gd name="T5" fmla="*/ 64 h 65"/>
              <a:gd name="T6" fmla="*/ 11 w 54"/>
              <a:gd name="T7" fmla="*/ 63 h 65"/>
              <a:gd name="T8" fmla="*/ 15 w 54"/>
              <a:gd name="T9" fmla="*/ 62 h 65"/>
              <a:gd name="T10" fmla="*/ 18 w 54"/>
              <a:gd name="T11" fmla="*/ 62 h 65"/>
              <a:gd name="T12" fmla="*/ 22 w 54"/>
              <a:gd name="T13" fmla="*/ 60 h 65"/>
              <a:gd name="T14" fmla="*/ 27 w 54"/>
              <a:gd name="T15" fmla="*/ 59 h 65"/>
              <a:gd name="T16" fmla="*/ 33 w 54"/>
              <a:gd name="T17" fmla="*/ 58 h 65"/>
              <a:gd name="T18" fmla="*/ 38 w 54"/>
              <a:gd name="T19" fmla="*/ 58 h 65"/>
              <a:gd name="T20" fmla="*/ 42 w 54"/>
              <a:gd name="T21" fmla="*/ 56 h 65"/>
              <a:gd name="T22" fmla="*/ 46 w 54"/>
              <a:gd name="T23" fmla="*/ 56 h 65"/>
              <a:gd name="T24" fmla="*/ 48 w 54"/>
              <a:gd name="T25" fmla="*/ 53 h 65"/>
              <a:gd name="T26" fmla="*/ 48 w 54"/>
              <a:gd name="T27" fmla="*/ 51 h 65"/>
              <a:gd name="T28" fmla="*/ 48 w 54"/>
              <a:gd name="T29" fmla="*/ 44 h 65"/>
              <a:gd name="T30" fmla="*/ 46 w 54"/>
              <a:gd name="T31" fmla="*/ 41 h 65"/>
              <a:gd name="T32" fmla="*/ 46 w 54"/>
              <a:gd name="T33" fmla="*/ 37 h 65"/>
              <a:gd name="T34" fmla="*/ 47 w 54"/>
              <a:gd name="T35" fmla="*/ 33 h 65"/>
              <a:gd name="T36" fmla="*/ 49 w 54"/>
              <a:gd name="T37" fmla="*/ 29 h 65"/>
              <a:gd name="T38" fmla="*/ 52 w 54"/>
              <a:gd name="T39" fmla="*/ 24 h 65"/>
              <a:gd name="T40" fmla="*/ 52 w 54"/>
              <a:gd name="T41" fmla="*/ 19 h 65"/>
              <a:gd name="T42" fmla="*/ 50 w 54"/>
              <a:gd name="T43" fmla="*/ 17 h 65"/>
              <a:gd name="T44" fmla="*/ 46 w 54"/>
              <a:gd name="T45" fmla="*/ 14 h 65"/>
              <a:gd name="T46" fmla="*/ 43 w 54"/>
              <a:gd name="T47" fmla="*/ 12 h 65"/>
              <a:gd name="T48" fmla="*/ 42 w 54"/>
              <a:gd name="T49" fmla="*/ 8 h 65"/>
              <a:gd name="T50" fmla="*/ 39 w 54"/>
              <a:gd name="T51" fmla="*/ 12 h 65"/>
              <a:gd name="T52" fmla="*/ 32 w 54"/>
              <a:gd name="T53" fmla="*/ 9 h 65"/>
              <a:gd name="T54" fmla="*/ 29 w 54"/>
              <a:gd name="T55" fmla="*/ 5 h 65"/>
              <a:gd name="T56" fmla="*/ 24 w 54"/>
              <a:gd name="T57" fmla="*/ 3 h 65"/>
              <a:gd name="T58" fmla="*/ 20 w 54"/>
              <a:gd name="T59" fmla="*/ 1 h 65"/>
              <a:gd name="T60" fmla="*/ 21 w 54"/>
              <a:gd name="T61" fmla="*/ 8 h 65"/>
              <a:gd name="T62" fmla="*/ 25 w 54"/>
              <a:gd name="T63" fmla="*/ 10 h 65"/>
              <a:gd name="T64" fmla="*/ 29 w 54"/>
              <a:gd name="T65" fmla="*/ 12 h 65"/>
              <a:gd name="T66" fmla="*/ 28 w 54"/>
              <a:gd name="T67" fmla="*/ 16 h 65"/>
              <a:gd name="T68" fmla="*/ 27 w 54"/>
              <a:gd name="T69" fmla="*/ 20 h 65"/>
              <a:gd name="T70" fmla="*/ 30 w 54"/>
              <a:gd name="T71" fmla="*/ 25 h 65"/>
              <a:gd name="T72" fmla="*/ 28 w 54"/>
              <a:gd name="T73" fmla="*/ 29 h 65"/>
              <a:gd name="T74" fmla="*/ 24 w 54"/>
              <a:gd name="T75" fmla="*/ 31 h 65"/>
              <a:gd name="T76" fmla="*/ 23 w 54"/>
              <a:gd name="T77" fmla="*/ 35 h 65"/>
              <a:gd name="T78" fmla="*/ 26 w 54"/>
              <a:gd name="T79" fmla="*/ 39 h 65"/>
              <a:gd name="T80" fmla="*/ 26 w 54"/>
              <a:gd name="T81" fmla="*/ 43 h 65"/>
              <a:gd name="T82" fmla="*/ 23 w 54"/>
              <a:gd name="T83" fmla="*/ 48 h 65"/>
              <a:gd name="T84" fmla="*/ 19 w 54"/>
              <a:gd name="T85" fmla="*/ 51 h 65"/>
              <a:gd name="T86" fmla="*/ 15 w 54"/>
              <a:gd name="T87" fmla="*/ 55 h 65"/>
              <a:gd name="T88" fmla="*/ 9 w 54"/>
              <a:gd name="T89" fmla="*/ 59 h 65"/>
              <a:gd name="T90" fmla="*/ 4 w 54"/>
              <a:gd name="T91" fmla="*/ 61 h 65"/>
              <a:gd name="T92" fmla="*/ 0 w 54"/>
              <a:gd name="T93" fmla="*/ 62 h 65"/>
              <a:gd name="T94" fmla="*/ 0 w 54"/>
              <a:gd name="T95" fmla="*/ 62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4" h="65">
                <a:moveTo>
                  <a:pt x="1" y="64"/>
                </a:moveTo>
                <a:cubicBezTo>
                  <a:pt x="1" y="64"/>
                  <a:pt x="2" y="64"/>
                  <a:pt x="2" y="65"/>
                </a:cubicBezTo>
                <a:cubicBezTo>
                  <a:pt x="2" y="65"/>
                  <a:pt x="2" y="65"/>
                  <a:pt x="3" y="65"/>
                </a:cubicBezTo>
                <a:cubicBezTo>
                  <a:pt x="4" y="65"/>
                  <a:pt x="4" y="65"/>
                  <a:pt x="5" y="65"/>
                </a:cubicBezTo>
                <a:cubicBezTo>
                  <a:pt x="6" y="65"/>
                  <a:pt x="7" y="65"/>
                  <a:pt x="8" y="64"/>
                </a:cubicBezTo>
                <a:cubicBezTo>
                  <a:pt x="9" y="64"/>
                  <a:pt x="9" y="64"/>
                  <a:pt x="9" y="64"/>
                </a:cubicBezTo>
                <a:cubicBezTo>
                  <a:pt x="10" y="64"/>
                  <a:pt x="9" y="63"/>
                  <a:pt x="10" y="62"/>
                </a:cubicBezTo>
                <a:cubicBezTo>
                  <a:pt x="10" y="62"/>
                  <a:pt x="10" y="62"/>
                  <a:pt x="11" y="63"/>
                </a:cubicBezTo>
                <a:cubicBezTo>
                  <a:pt x="11" y="63"/>
                  <a:pt x="12" y="62"/>
                  <a:pt x="13" y="62"/>
                </a:cubicBezTo>
                <a:cubicBezTo>
                  <a:pt x="13" y="62"/>
                  <a:pt x="14" y="61"/>
                  <a:pt x="15" y="62"/>
                </a:cubicBezTo>
                <a:cubicBezTo>
                  <a:pt x="16" y="62"/>
                  <a:pt x="16" y="62"/>
                  <a:pt x="17" y="62"/>
                </a:cubicBezTo>
                <a:cubicBezTo>
                  <a:pt x="17" y="62"/>
                  <a:pt x="17" y="62"/>
                  <a:pt x="18" y="62"/>
                </a:cubicBezTo>
                <a:cubicBezTo>
                  <a:pt x="19" y="62"/>
                  <a:pt x="19" y="61"/>
                  <a:pt x="20" y="61"/>
                </a:cubicBezTo>
                <a:cubicBezTo>
                  <a:pt x="20" y="60"/>
                  <a:pt x="21" y="60"/>
                  <a:pt x="22" y="60"/>
                </a:cubicBezTo>
                <a:cubicBezTo>
                  <a:pt x="23" y="61"/>
                  <a:pt x="24" y="61"/>
                  <a:pt x="24" y="60"/>
                </a:cubicBezTo>
                <a:cubicBezTo>
                  <a:pt x="25" y="60"/>
                  <a:pt x="25" y="60"/>
                  <a:pt x="27" y="59"/>
                </a:cubicBezTo>
                <a:cubicBezTo>
                  <a:pt x="29" y="59"/>
                  <a:pt x="29" y="59"/>
                  <a:pt x="30" y="58"/>
                </a:cubicBezTo>
                <a:cubicBezTo>
                  <a:pt x="32" y="58"/>
                  <a:pt x="32" y="58"/>
                  <a:pt x="33" y="58"/>
                </a:cubicBezTo>
                <a:cubicBezTo>
                  <a:pt x="34" y="59"/>
                  <a:pt x="34" y="59"/>
                  <a:pt x="35" y="59"/>
                </a:cubicBezTo>
                <a:cubicBezTo>
                  <a:pt x="36" y="59"/>
                  <a:pt x="37" y="58"/>
                  <a:pt x="38" y="58"/>
                </a:cubicBezTo>
                <a:cubicBezTo>
                  <a:pt x="38" y="58"/>
                  <a:pt x="39" y="57"/>
                  <a:pt x="40" y="57"/>
                </a:cubicBezTo>
                <a:cubicBezTo>
                  <a:pt x="40" y="56"/>
                  <a:pt x="42" y="56"/>
                  <a:pt x="42" y="56"/>
                </a:cubicBezTo>
                <a:cubicBezTo>
                  <a:pt x="43" y="56"/>
                  <a:pt x="43" y="56"/>
                  <a:pt x="44" y="56"/>
                </a:cubicBezTo>
                <a:cubicBezTo>
                  <a:pt x="44" y="56"/>
                  <a:pt x="46" y="56"/>
                  <a:pt x="46" y="56"/>
                </a:cubicBezTo>
                <a:cubicBezTo>
                  <a:pt x="46" y="56"/>
                  <a:pt x="46" y="56"/>
                  <a:pt x="46" y="55"/>
                </a:cubicBezTo>
                <a:cubicBezTo>
                  <a:pt x="47" y="54"/>
                  <a:pt x="48" y="54"/>
                  <a:pt x="48" y="53"/>
                </a:cubicBezTo>
                <a:cubicBezTo>
                  <a:pt x="48" y="53"/>
                  <a:pt x="47" y="53"/>
                  <a:pt x="47" y="52"/>
                </a:cubicBezTo>
                <a:cubicBezTo>
                  <a:pt x="48" y="51"/>
                  <a:pt x="48" y="52"/>
                  <a:pt x="48" y="51"/>
                </a:cubicBezTo>
                <a:cubicBezTo>
                  <a:pt x="49" y="50"/>
                  <a:pt x="49" y="49"/>
                  <a:pt x="48" y="48"/>
                </a:cubicBezTo>
                <a:cubicBezTo>
                  <a:pt x="48" y="47"/>
                  <a:pt x="48" y="45"/>
                  <a:pt x="48" y="44"/>
                </a:cubicBezTo>
                <a:cubicBezTo>
                  <a:pt x="48" y="44"/>
                  <a:pt x="47" y="44"/>
                  <a:pt x="46" y="43"/>
                </a:cubicBezTo>
                <a:cubicBezTo>
                  <a:pt x="46" y="43"/>
                  <a:pt x="46" y="42"/>
                  <a:pt x="46" y="41"/>
                </a:cubicBezTo>
                <a:cubicBezTo>
                  <a:pt x="47" y="40"/>
                  <a:pt x="48" y="40"/>
                  <a:pt x="48" y="39"/>
                </a:cubicBezTo>
                <a:cubicBezTo>
                  <a:pt x="48" y="37"/>
                  <a:pt x="47" y="38"/>
                  <a:pt x="46" y="37"/>
                </a:cubicBezTo>
                <a:cubicBezTo>
                  <a:pt x="46" y="36"/>
                  <a:pt x="47" y="36"/>
                  <a:pt x="47" y="35"/>
                </a:cubicBezTo>
                <a:cubicBezTo>
                  <a:pt x="47" y="35"/>
                  <a:pt x="47" y="34"/>
                  <a:pt x="47" y="33"/>
                </a:cubicBezTo>
                <a:cubicBezTo>
                  <a:pt x="48" y="33"/>
                  <a:pt x="48" y="31"/>
                  <a:pt x="48" y="30"/>
                </a:cubicBezTo>
                <a:cubicBezTo>
                  <a:pt x="47" y="29"/>
                  <a:pt x="49" y="29"/>
                  <a:pt x="49" y="29"/>
                </a:cubicBezTo>
                <a:cubicBezTo>
                  <a:pt x="50" y="28"/>
                  <a:pt x="50" y="28"/>
                  <a:pt x="50" y="27"/>
                </a:cubicBezTo>
                <a:cubicBezTo>
                  <a:pt x="49" y="26"/>
                  <a:pt x="51" y="26"/>
                  <a:pt x="52" y="24"/>
                </a:cubicBezTo>
                <a:cubicBezTo>
                  <a:pt x="52" y="23"/>
                  <a:pt x="54" y="22"/>
                  <a:pt x="54" y="21"/>
                </a:cubicBezTo>
                <a:cubicBezTo>
                  <a:pt x="53" y="20"/>
                  <a:pt x="53" y="20"/>
                  <a:pt x="52" y="19"/>
                </a:cubicBezTo>
                <a:cubicBezTo>
                  <a:pt x="51" y="18"/>
                  <a:pt x="51" y="19"/>
                  <a:pt x="50" y="18"/>
                </a:cubicBezTo>
                <a:cubicBezTo>
                  <a:pt x="50" y="17"/>
                  <a:pt x="50" y="17"/>
                  <a:pt x="50" y="17"/>
                </a:cubicBezTo>
                <a:cubicBezTo>
                  <a:pt x="50" y="16"/>
                  <a:pt x="49" y="16"/>
                  <a:pt x="48" y="15"/>
                </a:cubicBezTo>
                <a:cubicBezTo>
                  <a:pt x="48" y="13"/>
                  <a:pt x="47" y="14"/>
                  <a:pt x="46" y="14"/>
                </a:cubicBezTo>
                <a:cubicBezTo>
                  <a:pt x="45" y="13"/>
                  <a:pt x="46" y="12"/>
                  <a:pt x="45" y="12"/>
                </a:cubicBezTo>
                <a:cubicBezTo>
                  <a:pt x="44" y="11"/>
                  <a:pt x="43" y="12"/>
                  <a:pt x="43" y="12"/>
                </a:cubicBezTo>
                <a:cubicBezTo>
                  <a:pt x="42" y="11"/>
                  <a:pt x="42" y="12"/>
                  <a:pt x="43" y="10"/>
                </a:cubicBezTo>
                <a:cubicBezTo>
                  <a:pt x="43" y="8"/>
                  <a:pt x="43" y="9"/>
                  <a:pt x="42" y="8"/>
                </a:cubicBezTo>
                <a:cubicBezTo>
                  <a:pt x="40" y="7"/>
                  <a:pt x="41" y="8"/>
                  <a:pt x="40" y="9"/>
                </a:cubicBezTo>
                <a:cubicBezTo>
                  <a:pt x="39" y="9"/>
                  <a:pt x="39" y="11"/>
                  <a:pt x="39" y="12"/>
                </a:cubicBezTo>
                <a:cubicBezTo>
                  <a:pt x="38" y="13"/>
                  <a:pt x="37" y="13"/>
                  <a:pt x="35" y="11"/>
                </a:cubicBezTo>
                <a:cubicBezTo>
                  <a:pt x="33" y="10"/>
                  <a:pt x="33" y="10"/>
                  <a:pt x="32" y="9"/>
                </a:cubicBezTo>
                <a:cubicBezTo>
                  <a:pt x="31" y="8"/>
                  <a:pt x="32" y="7"/>
                  <a:pt x="32" y="6"/>
                </a:cubicBezTo>
                <a:cubicBezTo>
                  <a:pt x="32" y="5"/>
                  <a:pt x="31" y="5"/>
                  <a:pt x="29" y="5"/>
                </a:cubicBezTo>
                <a:cubicBezTo>
                  <a:pt x="28" y="4"/>
                  <a:pt x="26" y="5"/>
                  <a:pt x="26" y="5"/>
                </a:cubicBezTo>
                <a:cubicBezTo>
                  <a:pt x="25" y="5"/>
                  <a:pt x="24" y="4"/>
                  <a:pt x="24" y="3"/>
                </a:cubicBezTo>
                <a:cubicBezTo>
                  <a:pt x="24" y="1"/>
                  <a:pt x="23" y="1"/>
                  <a:pt x="23" y="1"/>
                </a:cubicBezTo>
                <a:cubicBezTo>
                  <a:pt x="22" y="1"/>
                  <a:pt x="20" y="0"/>
                  <a:pt x="20" y="1"/>
                </a:cubicBezTo>
                <a:cubicBezTo>
                  <a:pt x="20" y="3"/>
                  <a:pt x="20" y="3"/>
                  <a:pt x="21" y="4"/>
                </a:cubicBezTo>
                <a:cubicBezTo>
                  <a:pt x="22" y="4"/>
                  <a:pt x="22" y="7"/>
                  <a:pt x="21" y="8"/>
                </a:cubicBezTo>
                <a:cubicBezTo>
                  <a:pt x="21" y="8"/>
                  <a:pt x="21" y="9"/>
                  <a:pt x="22" y="9"/>
                </a:cubicBezTo>
                <a:cubicBezTo>
                  <a:pt x="23" y="9"/>
                  <a:pt x="23" y="9"/>
                  <a:pt x="25" y="10"/>
                </a:cubicBezTo>
                <a:cubicBezTo>
                  <a:pt x="26" y="11"/>
                  <a:pt x="27" y="11"/>
                  <a:pt x="29" y="11"/>
                </a:cubicBezTo>
                <a:cubicBezTo>
                  <a:pt x="30" y="12"/>
                  <a:pt x="30" y="12"/>
                  <a:pt x="29" y="12"/>
                </a:cubicBezTo>
                <a:cubicBezTo>
                  <a:pt x="28" y="13"/>
                  <a:pt x="27" y="13"/>
                  <a:pt x="28" y="14"/>
                </a:cubicBezTo>
                <a:cubicBezTo>
                  <a:pt x="29" y="15"/>
                  <a:pt x="29" y="15"/>
                  <a:pt x="28" y="16"/>
                </a:cubicBezTo>
                <a:cubicBezTo>
                  <a:pt x="27" y="17"/>
                  <a:pt x="27" y="17"/>
                  <a:pt x="27" y="18"/>
                </a:cubicBezTo>
                <a:cubicBezTo>
                  <a:pt x="28" y="19"/>
                  <a:pt x="27" y="18"/>
                  <a:pt x="27" y="20"/>
                </a:cubicBezTo>
                <a:cubicBezTo>
                  <a:pt x="27" y="21"/>
                  <a:pt x="27" y="22"/>
                  <a:pt x="28" y="22"/>
                </a:cubicBezTo>
                <a:cubicBezTo>
                  <a:pt x="29" y="23"/>
                  <a:pt x="30" y="23"/>
                  <a:pt x="30" y="25"/>
                </a:cubicBezTo>
                <a:cubicBezTo>
                  <a:pt x="30" y="26"/>
                  <a:pt x="30" y="27"/>
                  <a:pt x="30" y="27"/>
                </a:cubicBezTo>
                <a:cubicBezTo>
                  <a:pt x="29" y="28"/>
                  <a:pt x="29" y="28"/>
                  <a:pt x="28" y="29"/>
                </a:cubicBezTo>
                <a:cubicBezTo>
                  <a:pt x="27" y="30"/>
                  <a:pt x="25" y="31"/>
                  <a:pt x="25" y="31"/>
                </a:cubicBezTo>
                <a:cubicBezTo>
                  <a:pt x="25" y="31"/>
                  <a:pt x="25" y="31"/>
                  <a:pt x="24" y="31"/>
                </a:cubicBezTo>
                <a:cubicBezTo>
                  <a:pt x="24" y="31"/>
                  <a:pt x="24" y="31"/>
                  <a:pt x="24" y="31"/>
                </a:cubicBezTo>
                <a:cubicBezTo>
                  <a:pt x="24" y="33"/>
                  <a:pt x="23" y="34"/>
                  <a:pt x="23" y="35"/>
                </a:cubicBezTo>
                <a:cubicBezTo>
                  <a:pt x="24" y="35"/>
                  <a:pt x="26" y="34"/>
                  <a:pt x="26" y="36"/>
                </a:cubicBezTo>
                <a:cubicBezTo>
                  <a:pt x="26" y="37"/>
                  <a:pt x="26" y="37"/>
                  <a:pt x="26" y="39"/>
                </a:cubicBezTo>
                <a:cubicBezTo>
                  <a:pt x="27" y="40"/>
                  <a:pt x="28" y="40"/>
                  <a:pt x="27" y="41"/>
                </a:cubicBezTo>
                <a:cubicBezTo>
                  <a:pt x="26" y="42"/>
                  <a:pt x="27" y="42"/>
                  <a:pt x="26" y="43"/>
                </a:cubicBezTo>
                <a:cubicBezTo>
                  <a:pt x="24" y="44"/>
                  <a:pt x="24" y="42"/>
                  <a:pt x="23" y="45"/>
                </a:cubicBezTo>
                <a:cubicBezTo>
                  <a:pt x="23" y="47"/>
                  <a:pt x="23" y="47"/>
                  <a:pt x="23" y="48"/>
                </a:cubicBezTo>
                <a:cubicBezTo>
                  <a:pt x="22" y="49"/>
                  <a:pt x="22" y="49"/>
                  <a:pt x="21" y="49"/>
                </a:cubicBezTo>
                <a:cubicBezTo>
                  <a:pt x="20" y="50"/>
                  <a:pt x="19" y="50"/>
                  <a:pt x="19" y="51"/>
                </a:cubicBezTo>
                <a:cubicBezTo>
                  <a:pt x="19" y="53"/>
                  <a:pt x="18" y="53"/>
                  <a:pt x="17" y="54"/>
                </a:cubicBezTo>
                <a:cubicBezTo>
                  <a:pt x="16" y="54"/>
                  <a:pt x="15" y="55"/>
                  <a:pt x="15" y="55"/>
                </a:cubicBezTo>
                <a:cubicBezTo>
                  <a:pt x="14" y="56"/>
                  <a:pt x="12" y="57"/>
                  <a:pt x="11" y="58"/>
                </a:cubicBezTo>
                <a:cubicBezTo>
                  <a:pt x="10" y="58"/>
                  <a:pt x="10" y="58"/>
                  <a:pt x="9" y="59"/>
                </a:cubicBezTo>
                <a:cubicBezTo>
                  <a:pt x="8" y="59"/>
                  <a:pt x="7" y="59"/>
                  <a:pt x="6" y="60"/>
                </a:cubicBezTo>
                <a:cubicBezTo>
                  <a:pt x="5" y="60"/>
                  <a:pt x="5" y="61"/>
                  <a:pt x="4" y="61"/>
                </a:cubicBezTo>
                <a:cubicBezTo>
                  <a:pt x="3" y="61"/>
                  <a:pt x="3" y="60"/>
                  <a:pt x="2" y="61"/>
                </a:cubicBezTo>
                <a:cubicBezTo>
                  <a:pt x="1" y="62"/>
                  <a:pt x="1" y="62"/>
                  <a:pt x="0" y="62"/>
                </a:cubicBezTo>
                <a:cubicBezTo>
                  <a:pt x="0" y="62"/>
                  <a:pt x="0" y="62"/>
                  <a:pt x="0" y="62"/>
                </a:cubicBezTo>
                <a:cubicBezTo>
                  <a:pt x="0" y="62"/>
                  <a:pt x="0" y="62"/>
                  <a:pt x="0" y="62"/>
                </a:cubicBezTo>
                <a:cubicBezTo>
                  <a:pt x="0" y="63"/>
                  <a:pt x="1" y="63"/>
                  <a:pt x="1" y="64"/>
                </a:cubicBezTo>
                <a:close/>
              </a:path>
            </a:pathLst>
          </a:custGeom>
          <a:solidFill>
            <a:srgbClr val="A9D18E"/>
          </a:solidFill>
          <a:ln w="3175" cap="flat" cmpd="sng" algn="ctr">
            <a:solidFill>
              <a:srgbClr val="FFFFFF"/>
            </a:solidFill>
            <a:prstDash val="solid"/>
            <a:round/>
            <a:headEnd type="none" w="med" len="med"/>
            <a:tailEnd type="none" w="med" len="med"/>
          </a:ln>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924" b="0" i="0" u="none" strike="noStrike" kern="1200" cap="none" spc="0" normalizeH="0" baseline="0" noProof="0">
              <a:ln>
                <a:noFill/>
              </a:ln>
              <a:solidFill>
                <a:prstClr val="white"/>
              </a:solidFill>
              <a:effectLst/>
              <a:uLnTx/>
              <a:uFillTx/>
              <a:latin typeface="Meiryo UI"/>
              <a:ea typeface="Meiryo UI"/>
              <a:cs typeface="+mn-cs"/>
            </a:endParaRPr>
          </a:p>
        </p:txBody>
      </p:sp>
      <p:sp>
        <p:nvSpPr>
          <p:cNvPr id="27" name="角丸四角形 13">
            <a:extLst>
              <a:ext uri="{FF2B5EF4-FFF2-40B4-BE49-F238E27FC236}">
                <a16:creationId xmlns:a16="http://schemas.microsoft.com/office/drawing/2014/main" id="{6DD5542F-A4CF-4142-AECF-DCD5D82B6F2D}"/>
              </a:ext>
            </a:extLst>
          </p:cNvPr>
          <p:cNvSpPr/>
          <p:nvPr/>
        </p:nvSpPr>
        <p:spPr>
          <a:xfrm>
            <a:off x="7011985" y="5858130"/>
            <a:ext cx="1638007" cy="469276"/>
          </a:xfrm>
          <a:prstGeom prst="rect">
            <a:avLst/>
          </a:prstGeom>
          <a:solidFill>
            <a:srgbClr val="B62E3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noAutofit/>
          </a:bodyPr>
          <a:lstStyle/>
          <a:p>
            <a:pPr marL="0" marR="0" lvl="0" indent="0" algn="ctr" defTabSz="422316" rtl="0" eaLnBrk="1" fontAlgn="base" latinLnBrk="0" hangingPunct="1">
              <a:lnSpc>
                <a:spcPct val="100000"/>
              </a:lnSpc>
              <a:spcBef>
                <a:spcPts val="0"/>
              </a:spcBef>
              <a:spcAft>
                <a:spcPts val="0"/>
              </a:spcAft>
              <a:buClrTx/>
              <a:buSzTx/>
              <a:buFontTx/>
              <a:buNone/>
              <a:tabLst/>
              <a:defRPr/>
            </a:pPr>
            <a:r>
              <a:rPr kumimoji="1" lang="ja-JP" altLang="en-US" sz="1478" b="1" i="0" u="none" strike="noStrike" kern="1200" cap="none" spc="0" normalizeH="0" baseline="0" noProof="0" dirty="0">
                <a:ln>
                  <a:noFill/>
                </a:ln>
                <a:solidFill>
                  <a:srgbClr val="FFFFFF"/>
                </a:solidFill>
                <a:effectLst/>
                <a:uLnTx/>
                <a:uFillTx/>
                <a:latin typeface="BIZ UDPゴシック" panose="020B0400000000000000" pitchFamily="50" charset="-128"/>
                <a:ea typeface="BIZ UDPゴシック" panose="020B0400000000000000" pitchFamily="50" charset="-128"/>
              </a:rPr>
              <a:t>輝く未来社会</a:t>
            </a:r>
          </a:p>
        </p:txBody>
      </p:sp>
    </p:spTree>
    <p:extLst>
      <p:ext uri="{BB962C8B-B14F-4D97-AF65-F5344CB8AC3E}">
        <p14:creationId xmlns:p14="http://schemas.microsoft.com/office/powerpoint/2010/main" val="369091374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1" name="直線コネクタ 30"/>
          <p:cNvCxnSpPr/>
          <p:nvPr/>
        </p:nvCxnSpPr>
        <p:spPr>
          <a:xfrm>
            <a:off x="196398" y="643684"/>
            <a:ext cx="882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9" name="正方形/長方形 58"/>
          <p:cNvSpPr/>
          <p:nvPr/>
        </p:nvSpPr>
        <p:spPr>
          <a:xfrm>
            <a:off x="196398" y="828731"/>
            <a:ext cx="8644178" cy="307777"/>
          </a:xfrm>
          <a:prstGeom prst="rect">
            <a:avLst/>
          </a:prstGeom>
          <a:solidFill>
            <a:schemeClr val="accent4">
              <a:lumMod val="40000"/>
              <a:lumOff val="60000"/>
            </a:schemeClr>
          </a:solidFill>
          <a:ln>
            <a:solidFill>
              <a:schemeClr val="accent2"/>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２．スーパーシティ構想がめざすビジョン　　　　　　　　　　　　　　　　　</a:t>
            </a:r>
            <a:endParaRPr kumimoji="1" lang="en-US" altLang="ja-JP"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pic>
        <p:nvPicPr>
          <p:cNvPr id="2" name="図 1"/>
          <p:cNvPicPr>
            <a:picLocks noChangeAspect="1"/>
          </p:cNvPicPr>
          <p:nvPr/>
        </p:nvPicPr>
        <p:blipFill>
          <a:blip r:embed="rId3"/>
          <a:stretch>
            <a:fillRect/>
          </a:stretch>
        </p:blipFill>
        <p:spPr>
          <a:xfrm>
            <a:off x="196398" y="1409701"/>
            <a:ext cx="8644178" cy="4929712"/>
          </a:xfrm>
          <a:prstGeom prst="rect">
            <a:avLst/>
          </a:prstGeom>
        </p:spPr>
      </p:pic>
      <p:sp>
        <p:nvSpPr>
          <p:cNvPr id="7" name="スライド番号プレースホルダー 3"/>
          <p:cNvSpPr txBox="1">
            <a:spLocks/>
          </p:cNvSpPr>
          <p:nvPr/>
        </p:nvSpPr>
        <p:spPr>
          <a:xfrm>
            <a:off x="8640000" y="6552000"/>
            <a:ext cx="432000" cy="288000"/>
          </a:xfrm>
          <a:prstGeom prst="rect">
            <a:avLst/>
          </a:prstGeom>
        </p:spPr>
        <p:txBody>
          <a:bodyPr vert="horz" lIns="36000" tIns="36000" rIns="36000" bIns="36000" rtlCol="0" anchor="ctr"/>
          <a:lstStyle>
            <a:defPPr>
              <a:defRPr lang="ja-JP"/>
            </a:defPPr>
            <a:lvl1pPr marL="0" algn="r" defTabSz="914400" rtl="0" eaLnBrk="1" latinLnBrk="0" hangingPunct="1">
              <a:defRPr kumimoji="1" sz="14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138CA411-231B-42B9-AF63-97A64194AA60}" type="slidenum">
              <a:rPr lang="ja-JP" altLang="en-US" smtClean="0"/>
              <a:pPr/>
              <a:t>72</a:t>
            </a:fld>
            <a:endParaRPr lang="ja-JP" altLang="en-US" dirty="0"/>
          </a:p>
        </p:txBody>
      </p:sp>
      <p:sp>
        <p:nvSpPr>
          <p:cNvPr id="8" name="角丸四角形 7"/>
          <p:cNvSpPr/>
          <p:nvPr/>
        </p:nvSpPr>
        <p:spPr>
          <a:xfrm>
            <a:off x="144000" y="72000"/>
            <a:ext cx="6447300" cy="432000"/>
          </a:xfrm>
          <a:prstGeom prst="roundRect">
            <a:avLst/>
          </a:prstGeom>
          <a:solidFill>
            <a:schemeClr val="accent4">
              <a:lumMod val="60000"/>
              <a:lumOff val="40000"/>
            </a:schemeClr>
          </a:solidFill>
          <a:effectLst>
            <a:innerShdw blurRad="63500" dist="50800" dir="2700000">
              <a:prstClr val="black">
                <a:alpha val="50000"/>
              </a:prstClr>
            </a:innerShdw>
          </a:effectLst>
        </p:spPr>
        <p:style>
          <a:lnRef idx="3">
            <a:schemeClr val="lt1"/>
          </a:lnRef>
          <a:fillRef idx="1">
            <a:schemeClr val="accent4"/>
          </a:fillRef>
          <a:effectRef idx="1">
            <a:schemeClr val="accent4"/>
          </a:effectRef>
          <a:fontRef idx="minor">
            <a:schemeClr val="lt1"/>
          </a:fontRef>
        </p:style>
        <p:txBody>
          <a:bodyPr lIns="108000" tIns="36000" rIns="36000" bIns="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【WHAT</a:t>
            </a:r>
            <a:r>
              <a:rPr kumimoji="1" lang="ja-JP" altLang="en-US" sz="18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１－④</a:t>
            </a:r>
            <a:r>
              <a:rPr kumimoji="1" lang="en-US" altLang="ja-JP" sz="18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8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　成長戦略／</a:t>
            </a:r>
            <a:r>
              <a:rPr kumimoji="1" lang="ja-JP" altLang="en-US" sz="1800" b="1"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スーパーシティ特区（規制緩和）</a:t>
            </a:r>
            <a:endParaRPr kumimoji="1" lang="ja-JP" altLang="en-US" sz="18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p:txBody>
      </p:sp>
    </p:spTree>
    <p:extLst>
      <p:ext uri="{BB962C8B-B14F-4D97-AF65-F5344CB8AC3E}">
        <p14:creationId xmlns:p14="http://schemas.microsoft.com/office/powerpoint/2010/main" val="298460032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線コネクタ 4"/>
          <p:cNvCxnSpPr/>
          <p:nvPr/>
        </p:nvCxnSpPr>
        <p:spPr>
          <a:xfrm>
            <a:off x="147332" y="594657"/>
            <a:ext cx="892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6" name="表 5"/>
          <p:cNvGraphicFramePr>
            <a:graphicFrameLocks noGrp="1"/>
          </p:cNvGraphicFramePr>
          <p:nvPr>
            <p:extLst>
              <p:ext uri="{D42A27DB-BD31-4B8C-83A1-F6EECF244321}">
                <p14:modId xmlns:p14="http://schemas.microsoft.com/office/powerpoint/2010/main" val="2855249879"/>
              </p:ext>
            </p:extLst>
          </p:nvPr>
        </p:nvGraphicFramePr>
        <p:xfrm>
          <a:off x="145768" y="685995"/>
          <a:ext cx="8929569" cy="5927935"/>
        </p:xfrm>
        <a:graphic>
          <a:graphicData uri="http://schemas.openxmlformats.org/drawingml/2006/table">
            <a:tbl>
              <a:tblPr/>
              <a:tblGrid>
                <a:gridCol w="550918">
                  <a:extLst>
                    <a:ext uri="{9D8B030D-6E8A-4147-A177-3AD203B41FA5}">
                      <a16:colId xmlns:a16="http://schemas.microsoft.com/office/drawing/2014/main" val="1864651719"/>
                    </a:ext>
                  </a:extLst>
                </a:gridCol>
                <a:gridCol w="885371">
                  <a:extLst>
                    <a:ext uri="{9D8B030D-6E8A-4147-A177-3AD203B41FA5}">
                      <a16:colId xmlns:a16="http://schemas.microsoft.com/office/drawing/2014/main" val="1233964575"/>
                    </a:ext>
                  </a:extLst>
                </a:gridCol>
                <a:gridCol w="1873320">
                  <a:extLst>
                    <a:ext uri="{9D8B030D-6E8A-4147-A177-3AD203B41FA5}">
                      <a16:colId xmlns:a16="http://schemas.microsoft.com/office/drawing/2014/main" val="1176778547"/>
                    </a:ext>
                  </a:extLst>
                </a:gridCol>
                <a:gridCol w="1873320">
                  <a:extLst>
                    <a:ext uri="{9D8B030D-6E8A-4147-A177-3AD203B41FA5}">
                      <a16:colId xmlns:a16="http://schemas.microsoft.com/office/drawing/2014/main" val="1851265127"/>
                    </a:ext>
                  </a:extLst>
                </a:gridCol>
                <a:gridCol w="1873320">
                  <a:extLst>
                    <a:ext uri="{9D8B030D-6E8A-4147-A177-3AD203B41FA5}">
                      <a16:colId xmlns:a16="http://schemas.microsoft.com/office/drawing/2014/main" val="997297456"/>
                    </a:ext>
                  </a:extLst>
                </a:gridCol>
                <a:gridCol w="1873320">
                  <a:extLst>
                    <a:ext uri="{9D8B030D-6E8A-4147-A177-3AD203B41FA5}">
                      <a16:colId xmlns:a16="http://schemas.microsoft.com/office/drawing/2014/main" val="31661479"/>
                    </a:ext>
                  </a:extLst>
                </a:gridCol>
              </a:tblGrid>
              <a:tr h="219553">
                <a:tc gridSpan="2">
                  <a:txBody>
                    <a:bodyPr/>
                    <a:lstStyle/>
                    <a:p>
                      <a:pPr algn="ctr" fontAlgn="ctr"/>
                      <a:r>
                        <a:rPr lang="ja-JP" altLang="en-US" sz="1000" b="1" i="0" u="none" strike="noStrike" dirty="0">
                          <a:solidFill>
                            <a:srgbClr val="FFFFFF"/>
                          </a:solidFill>
                          <a:effectLst/>
                          <a:latin typeface="BIZ UDゴシック" panose="020B0400000000000000" pitchFamily="49" charset="-128"/>
                          <a:ea typeface="BIZ UDゴシック" panose="020B0400000000000000" pitchFamily="49" charset="-128"/>
                        </a:rPr>
                        <a:t>年度</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95959"/>
                    </a:solidFill>
                  </a:tcPr>
                </a:tc>
                <a:tc hMerge="1">
                  <a:txBody>
                    <a:bodyPr/>
                    <a:lstStyle/>
                    <a:p>
                      <a:endParaRPr kumimoji="1" lang="ja-JP" altLang="en-US"/>
                    </a:p>
                  </a:txBody>
                  <a:tcPr/>
                </a:tc>
                <a:tc>
                  <a:txBody>
                    <a:bodyPr/>
                    <a:lstStyle/>
                    <a:p>
                      <a:pPr algn="ctr" fontAlgn="ctr"/>
                      <a:r>
                        <a:rPr lang="en-US" altLang="ja-JP" sz="1000" b="1" i="0" u="none" strike="noStrike">
                          <a:solidFill>
                            <a:srgbClr val="FFFFFF"/>
                          </a:solidFill>
                          <a:effectLst/>
                          <a:latin typeface="BIZ UDゴシック" panose="020B0400000000000000" pitchFamily="49" charset="-128"/>
                          <a:ea typeface="BIZ UDゴシック" panose="020B0400000000000000" pitchFamily="49" charset="-128"/>
                        </a:rPr>
                        <a:t>2008</a:t>
                      </a:r>
                      <a:r>
                        <a:rPr lang="ja-JP" altLang="en-US" sz="1000" b="1" i="0" u="none" strike="noStrike">
                          <a:solidFill>
                            <a:srgbClr val="FFFFFF"/>
                          </a:solidFill>
                          <a:effectLst/>
                          <a:latin typeface="BIZ UDゴシック" panose="020B0400000000000000" pitchFamily="49" charset="-128"/>
                          <a:ea typeface="BIZ UDゴシック" panose="020B0400000000000000" pitchFamily="49" charset="-128"/>
                        </a:rPr>
                        <a:t>～</a:t>
                      </a:r>
                      <a:r>
                        <a:rPr lang="en-US" altLang="ja-JP" sz="1000" b="1" i="0" u="none" strike="noStrike">
                          <a:solidFill>
                            <a:srgbClr val="FFFFFF"/>
                          </a:solidFill>
                          <a:effectLst/>
                          <a:latin typeface="BIZ UDゴシック" panose="020B0400000000000000" pitchFamily="49" charset="-128"/>
                          <a:ea typeface="BIZ UDゴシック" panose="020B0400000000000000" pitchFamily="49" charset="-128"/>
                        </a:rPr>
                        <a:t>2011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95959"/>
                    </a:solidFill>
                  </a:tcPr>
                </a:tc>
                <a:tc>
                  <a:txBody>
                    <a:bodyPr/>
                    <a:lstStyle/>
                    <a:p>
                      <a:pPr algn="ctr" fontAlgn="ctr"/>
                      <a:r>
                        <a:rPr lang="en-US" altLang="ja-JP" sz="1000" b="1" i="0" u="none" strike="noStrike">
                          <a:solidFill>
                            <a:srgbClr val="FFFFFF"/>
                          </a:solidFill>
                          <a:effectLst/>
                          <a:latin typeface="BIZ UDゴシック" panose="020B0400000000000000" pitchFamily="49" charset="-128"/>
                          <a:ea typeface="BIZ UDゴシック" panose="020B0400000000000000" pitchFamily="49" charset="-128"/>
                        </a:rPr>
                        <a:t>2012</a:t>
                      </a:r>
                      <a:r>
                        <a:rPr lang="ja-JP" altLang="en-US" sz="1000" b="1" i="0" u="none" strike="noStrike">
                          <a:solidFill>
                            <a:srgbClr val="FFFFFF"/>
                          </a:solidFill>
                          <a:effectLst/>
                          <a:latin typeface="BIZ UDゴシック" panose="020B0400000000000000" pitchFamily="49" charset="-128"/>
                          <a:ea typeface="BIZ UDゴシック" panose="020B0400000000000000" pitchFamily="49" charset="-128"/>
                        </a:rPr>
                        <a:t>～</a:t>
                      </a:r>
                      <a:r>
                        <a:rPr lang="en-US" altLang="ja-JP" sz="1000" b="1" i="0" u="none" strike="noStrike">
                          <a:solidFill>
                            <a:srgbClr val="FFFFFF"/>
                          </a:solidFill>
                          <a:effectLst/>
                          <a:latin typeface="BIZ UDゴシック" panose="020B0400000000000000" pitchFamily="49" charset="-128"/>
                          <a:ea typeface="BIZ UDゴシック" panose="020B0400000000000000" pitchFamily="49" charset="-128"/>
                        </a:rPr>
                        <a:t>2014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95959"/>
                    </a:solidFill>
                  </a:tcPr>
                </a:tc>
                <a:tc>
                  <a:txBody>
                    <a:bodyPr/>
                    <a:lstStyle/>
                    <a:p>
                      <a:pPr algn="ctr" fontAlgn="ctr"/>
                      <a:r>
                        <a:rPr lang="en-US" altLang="ja-JP" sz="1000" b="1" i="0" u="none" strike="noStrike">
                          <a:solidFill>
                            <a:srgbClr val="FFFFFF"/>
                          </a:solidFill>
                          <a:effectLst/>
                          <a:latin typeface="BIZ UDゴシック" panose="020B0400000000000000" pitchFamily="49" charset="-128"/>
                          <a:ea typeface="BIZ UDゴシック" panose="020B0400000000000000" pitchFamily="49" charset="-128"/>
                        </a:rPr>
                        <a:t>2015</a:t>
                      </a:r>
                      <a:r>
                        <a:rPr lang="ja-JP" altLang="en-US" sz="1000" b="1" i="0" u="none" strike="noStrike">
                          <a:solidFill>
                            <a:srgbClr val="FFFFFF"/>
                          </a:solidFill>
                          <a:effectLst/>
                          <a:latin typeface="BIZ UDゴシック" panose="020B0400000000000000" pitchFamily="49" charset="-128"/>
                          <a:ea typeface="BIZ UDゴシック" panose="020B0400000000000000" pitchFamily="49" charset="-128"/>
                        </a:rPr>
                        <a:t>～</a:t>
                      </a:r>
                      <a:r>
                        <a:rPr lang="en-US" altLang="ja-JP" sz="1000" b="1" i="0" u="none" strike="noStrike">
                          <a:solidFill>
                            <a:srgbClr val="FFFFFF"/>
                          </a:solidFill>
                          <a:effectLst/>
                          <a:latin typeface="BIZ UDゴシック" panose="020B0400000000000000" pitchFamily="49" charset="-128"/>
                          <a:ea typeface="BIZ UDゴシック" panose="020B0400000000000000" pitchFamily="49" charset="-128"/>
                        </a:rPr>
                        <a:t>2018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95959"/>
                    </a:solidFill>
                  </a:tcPr>
                </a:tc>
                <a:tc>
                  <a:txBody>
                    <a:bodyPr/>
                    <a:lstStyle/>
                    <a:p>
                      <a:pPr algn="ctr" fontAlgn="ctr"/>
                      <a:r>
                        <a:rPr lang="en-US" altLang="ja-JP" sz="1000" b="1" i="0" u="none" strike="noStrike" dirty="0">
                          <a:solidFill>
                            <a:srgbClr val="FFFFFF"/>
                          </a:solidFill>
                          <a:effectLst/>
                          <a:latin typeface="BIZ UDゴシック" panose="020B0400000000000000" pitchFamily="49" charset="-128"/>
                          <a:ea typeface="BIZ UDゴシック" panose="020B0400000000000000" pitchFamily="49" charset="-128"/>
                        </a:rPr>
                        <a:t>2019</a:t>
                      </a:r>
                      <a:r>
                        <a:rPr lang="ja-JP" altLang="en-US" sz="1000" b="1" i="0" u="none" strike="noStrike" dirty="0">
                          <a:solidFill>
                            <a:srgbClr val="FFFFFF"/>
                          </a:solidFill>
                          <a:effectLst/>
                          <a:latin typeface="BIZ UDゴシック" panose="020B0400000000000000" pitchFamily="49" charset="-128"/>
                          <a:ea typeface="BIZ UDゴシック" panose="020B0400000000000000" pitchFamily="49" charset="-128"/>
                        </a:rPr>
                        <a:t>～</a:t>
                      </a:r>
                      <a:r>
                        <a:rPr lang="en-US" altLang="ja-JP" sz="1000" b="1" i="0" u="none" strike="noStrike" dirty="0">
                          <a:solidFill>
                            <a:srgbClr val="FFFFFF"/>
                          </a:solidFill>
                          <a:effectLst/>
                          <a:latin typeface="BIZ UDゴシック" panose="020B0400000000000000" pitchFamily="49" charset="-128"/>
                          <a:ea typeface="BIZ UDゴシック" panose="020B0400000000000000" pitchFamily="49" charset="-128"/>
                        </a:rPr>
                        <a:t>2022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95959"/>
                    </a:solidFill>
                  </a:tcPr>
                </a:tc>
                <a:extLst>
                  <a:ext uri="{0D108BD9-81ED-4DB2-BD59-A6C34878D82A}">
                    <a16:rowId xmlns:a16="http://schemas.microsoft.com/office/drawing/2014/main" val="1159542988"/>
                  </a:ext>
                </a:extLst>
              </a:tr>
              <a:tr h="1756425">
                <a:tc gridSpan="2">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①関西国際空港</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endParaRPr kumimoji="1" lang="ja-JP" altLang="en-US"/>
                    </a:p>
                  </a:txBody>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〇</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2008</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／知事が関空の課題を国に問題提起</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smtClean="0">
                          <a:solidFill>
                            <a:schemeClr val="tx1"/>
                          </a:solidFill>
                          <a:effectLst/>
                          <a:latin typeface="BIZ UDゴシック" panose="020B0400000000000000" pitchFamily="49" charset="-128"/>
                          <a:ea typeface="BIZ UDゴシック" panose="020B0400000000000000" pitchFamily="49" charset="-128"/>
                        </a:rPr>
                        <a:t>2010</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／国際拠点空港化を国に要望</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2010</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／国が関空・伊丹の統合方針を決定</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2012</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／関空･伊丹空港の経営統合</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2012</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LCC</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専用ターミナル開設</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2013</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／伊丹ターミナルビルとの経営一元化</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2014</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FEDEX</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北太平洋地区ハブ開設</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2014</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／関西エアポート社設立</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2015</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／関空・伊丹空港のコンセッション実施</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2018</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／関西</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3</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空港の一体運営</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smtClean="0">
                          <a:solidFill>
                            <a:schemeClr val="tx1"/>
                          </a:solidFill>
                          <a:effectLst/>
                          <a:latin typeface="BIZ UDゴシック" panose="020B0400000000000000" pitchFamily="49" charset="-128"/>
                          <a:ea typeface="BIZ UDゴシック" panose="020B0400000000000000" pitchFamily="49" charset="-128"/>
                        </a:rPr>
                        <a:t>2022</a:t>
                      </a:r>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／関空</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第１ターミナル新国内線エリアオープン</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087206075"/>
                  </a:ext>
                </a:extLst>
              </a:tr>
              <a:tr h="1317319">
                <a:tc rowSpan="3">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②鉄道・道路</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US" sz="1000" b="0" i="0" u="none" strike="noStrike" dirty="0">
                          <a:solidFill>
                            <a:schemeClr val="tx1"/>
                          </a:solidFill>
                          <a:effectLst/>
                          <a:latin typeface="BIZ UDゴシック" panose="020B0400000000000000" pitchFamily="49" charset="-128"/>
                          <a:ea typeface="BIZ UDゴシック" panose="020B0400000000000000" pitchFamily="49" charset="-128"/>
                        </a:rPr>
                        <a:t>(a)</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鉄道</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〇</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2013</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／公共交通戦略の策定</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2014</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／大阪府都市開発</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株</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の株式売却</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〇</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2014</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／府･市･鉄道事業者でなにわ筋線の事業化に向けた検討会開催</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2015</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／モノレール延伸を府として意思決定</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2016</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／北大阪急行延伸の工事着手</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2017</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／なにわ筋線の事業スキーム等を府市意思決定</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2019</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zh-TW"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公共交通戦略改訂</a:t>
                      </a: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2020</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／大阪モノレール延伸工事着手</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2021</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／なにわ筋線工事着手</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174360971"/>
                  </a:ext>
                </a:extLst>
              </a:tr>
              <a:tr h="1317319">
                <a:tc vMerge="1">
                  <a:txBody>
                    <a:bodyPr/>
                    <a:lstStyle/>
                    <a:p>
                      <a:endParaRPr kumimoji="1" lang="ja-JP" altLang="en-US"/>
                    </a:p>
                  </a:txBody>
                  <a:tcPr/>
                </a:tc>
                <a:tc>
                  <a:txBody>
                    <a:bodyPr/>
                    <a:lstStyle/>
                    <a:p>
                      <a:pPr algn="l" fontAlgn="t"/>
                      <a:r>
                        <a:rPr lang="en-US" sz="1000" b="0" i="0" u="none" strike="noStrike" dirty="0">
                          <a:solidFill>
                            <a:schemeClr val="tx1"/>
                          </a:solidFill>
                          <a:effectLst/>
                          <a:latin typeface="BIZ UDゴシック" panose="020B0400000000000000" pitchFamily="49" charset="-128"/>
                          <a:ea typeface="BIZ UDゴシック" panose="020B0400000000000000" pitchFamily="49" charset="-128"/>
                        </a:rPr>
                        <a:t>(b)</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高速道路</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a:solidFill>
                            <a:schemeClr val="tx1"/>
                          </a:solidFill>
                          <a:effectLst/>
                          <a:latin typeface="BIZ UDゴシック" panose="020B0400000000000000" pitchFamily="49" charset="-128"/>
                          <a:ea typeface="BIZ UDゴシック" panose="020B0400000000000000" pitchFamily="49" charset="-128"/>
                        </a:rPr>
                        <a:t>〇</a:t>
                      </a:r>
                      <a:r>
                        <a:rPr lang="en-US" altLang="ja-JP" sz="1000" b="0" i="0" u="none" strike="noStrike">
                          <a:solidFill>
                            <a:schemeClr val="tx1"/>
                          </a:solidFill>
                          <a:effectLst/>
                          <a:latin typeface="BIZ UDゴシック" panose="020B0400000000000000" pitchFamily="49" charset="-128"/>
                          <a:ea typeface="BIZ UDゴシック" panose="020B0400000000000000" pitchFamily="49" charset="-128"/>
                        </a:rPr>
                        <a:t>2011</a:t>
                      </a:r>
                      <a:r>
                        <a:rPr lang="ja-JP" altLang="en-US" sz="1000" b="0" i="0" u="none" strike="noStrike">
                          <a:solidFill>
                            <a:schemeClr val="tx1"/>
                          </a:solidFill>
                          <a:effectLst/>
                          <a:latin typeface="BIZ UDゴシック" panose="020B0400000000000000" pitchFamily="49" charset="-128"/>
                          <a:ea typeface="BIZ UDゴシック" panose="020B0400000000000000" pitchFamily="49" charset="-128"/>
                        </a:rPr>
                        <a:t>／国と地方の検討会設置</a:t>
                      </a:r>
                      <a:br>
                        <a:rPr lang="ja-JP" altLang="en-US" sz="1000" b="0" i="0" u="none" strike="noStrike">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a:solidFill>
                            <a:schemeClr val="tx1"/>
                          </a:solidFill>
                          <a:effectLst/>
                          <a:latin typeface="BIZ UDゴシック" panose="020B0400000000000000" pitchFamily="49" charset="-128"/>
                          <a:ea typeface="BIZ UDゴシック" panose="020B0400000000000000" pitchFamily="49" charset="-128"/>
                        </a:rPr>
                        <a:t>2011</a:t>
                      </a:r>
                      <a:r>
                        <a:rPr lang="ja-JP" altLang="en-US" sz="1000" b="0" i="0" u="none" strike="noStrike">
                          <a:solidFill>
                            <a:schemeClr val="tx1"/>
                          </a:solidFill>
                          <a:effectLst/>
                          <a:latin typeface="BIZ UDゴシック" panose="020B0400000000000000" pitchFamily="49" charset="-128"/>
                          <a:ea typeface="BIZ UDゴシック" panose="020B0400000000000000" pitchFamily="49" charset="-128"/>
                        </a:rPr>
                        <a:t>／阪神高速が対距離料金制に移行</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〇</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2012</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／府市共同で淀川左岸線延伸部の環境影響評価を実施</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2013</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／淀川左岸線</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1</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期完成</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smtClean="0">
                          <a:solidFill>
                            <a:schemeClr val="tx1"/>
                          </a:solidFill>
                          <a:effectLst/>
                          <a:latin typeface="BIZ UDゴシック" panose="020B0400000000000000" pitchFamily="49" charset="-128"/>
                          <a:ea typeface="BIZ UDゴシック" panose="020B0400000000000000" pitchFamily="49" charset="-128"/>
                        </a:rPr>
                        <a:t>2017</a:t>
                      </a:r>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／淀川左岸線延伸部の事業化</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2017</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／阪神圏の高速道路の料金体系統一</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2018</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／府道路公社路線</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堺泉北・南阪奈</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を</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NEXCO</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へ移管</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2019</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／府道路公社路線</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第二阪奈</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を</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NEXCO</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へ移管</a:t>
                      </a: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2019</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／大和川線全線開通</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560253781"/>
                  </a:ext>
                </a:extLst>
              </a:tr>
              <a:tr h="1317319">
                <a:tc vMerge="1">
                  <a:txBody>
                    <a:bodyPr/>
                    <a:lstStyle/>
                    <a:p>
                      <a:endParaRPr kumimoji="1" lang="ja-JP" altLang="en-US"/>
                    </a:p>
                  </a:txBody>
                  <a:tcPr/>
                </a:tc>
                <a:tc>
                  <a:txBody>
                    <a:bodyPr/>
                    <a:lstStyle/>
                    <a:p>
                      <a:pPr algn="l" fontAlgn="t"/>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(c)</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リニア・北陸新幹線</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a:solidFill>
                            <a:schemeClr val="tx1"/>
                          </a:solidFill>
                          <a:effectLst/>
                          <a:latin typeface="BIZ UDゴシック" panose="020B0400000000000000" pitchFamily="49" charset="-128"/>
                          <a:ea typeface="BIZ UDゴシック" panose="020B0400000000000000" pitchFamily="49" charset="-128"/>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〇</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2014</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／官民協議会を設立し、リニア早期全線開業を要望</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smtClean="0">
                          <a:solidFill>
                            <a:schemeClr val="tx1"/>
                          </a:solidFill>
                          <a:effectLst/>
                          <a:latin typeface="BIZ UDゴシック" panose="020B0400000000000000" pitchFamily="49" charset="-128"/>
                          <a:ea typeface="BIZ UDゴシック" panose="020B0400000000000000" pitchFamily="49" charset="-128"/>
                        </a:rPr>
                        <a:t>2016</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／リニア早期全線開業の緊急要望</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2017</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／リニア全線開業最大</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8</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年前倒し決定</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2017</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／北陸新幹線のルート決定</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202275478"/>
                  </a:ext>
                </a:extLst>
              </a:tr>
            </a:tbl>
          </a:graphicData>
        </a:graphic>
      </p:graphicFrame>
      <p:sp>
        <p:nvSpPr>
          <p:cNvPr id="12" name="テキスト ボックス 11"/>
          <p:cNvSpPr txBox="1"/>
          <p:nvPr/>
        </p:nvSpPr>
        <p:spPr>
          <a:xfrm>
            <a:off x="6476085" y="309585"/>
            <a:ext cx="2608406"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凡例：〇着手　◎進行中　●実施済み</a:t>
            </a:r>
            <a:endParaRPr kumimoji="1" lang="en-US" altLang="ja-JP"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2" name="角丸四角形 23">
            <a:extLst>
              <a:ext uri="{FF2B5EF4-FFF2-40B4-BE49-F238E27FC236}">
                <a16:creationId xmlns:a16="http://schemas.microsoft.com/office/drawing/2014/main" id="{C71414F8-900E-2201-32AD-5A4E754E46E0}"/>
              </a:ext>
            </a:extLst>
          </p:cNvPr>
          <p:cNvSpPr/>
          <p:nvPr/>
        </p:nvSpPr>
        <p:spPr>
          <a:xfrm>
            <a:off x="144000" y="72000"/>
            <a:ext cx="4464000" cy="432000"/>
          </a:xfrm>
          <a:prstGeom prst="roundRect">
            <a:avLst/>
          </a:prstGeom>
          <a:solidFill>
            <a:srgbClr val="33CC33">
              <a:lumMod val="60000"/>
              <a:lumOff val="40000"/>
            </a:srgbClr>
          </a:solidFill>
          <a:ln w="19050" cap="flat" cmpd="sng" algn="ctr">
            <a:solidFill>
              <a:sysClr val="window" lastClr="FFFFFF"/>
            </a:solidFill>
            <a:prstDash val="solid"/>
            <a:miter lim="800000"/>
          </a:ln>
          <a:effectLst>
            <a:innerShdw blurRad="63500" dist="50800" dir="2700000">
              <a:prstClr val="black">
                <a:alpha val="50000"/>
              </a:prstClr>
            </a:innerShdw>
          </a:effectLst>
        </p:spPr>
        <p:txBody>
          <a:bodyPr lIns="108000" tIns="36000" rIns="36000" bIns="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18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【WHAT</a:t>
            </a:r>
            <a:r>
              <a:rPr kumimoji="0" lang="ja-JP" altLang="en-US" sz="18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２</a:t>
            </a:r>
            <a:r>
              <a:rPr kumimoji="0" lang="en-US" altLang="ja-JP" sz="18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0" lang="ja-JP" altLang="en-US" sz="18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インフラ戦略①  </a:t>
            </a:r>
            <a:r>
              <a:rPr kumimoji="0" lang="en-US" altLang="ja-JP" sz="18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0" lang="ja-JP" altLang="en-US" sz="18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年表一覧</a:t>
            </a:r>
            <a:r>
              <a:rPr kumimoji="0" lang="en-US" altLang="ja-JP" sz="18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endParaRPr kumimoji="0" lang="ja-JP" altLang="en-US" sz="18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7" name="スライド番号プレースホルダー 3"/>
          <p:cNvSpPr txBox="1">
            <a:spLocks/>
          </p:cNvSpPr>
          <p:nvPr/>
        </p:nvSpPr>
        <p:spPr>
          <a:xfrm>
            <a:off x="8640000" y="6552000"/>
            <a:ext cx="432000" cy="288000"/>
          </a:xfrm>
          <a:prstGeom prst="rect">
            <a:avLst/>
          </a:prstGeom>
        </p:spPr>
        <p:txBody>
          <a:bodyPr vert="horz" lIns="36000" tIns="36000" rIns="36000" bIns="36000" rtlCol="0" anchor="ctr"/>
          <a:lstStyle>
            <a:defPPr>
              <a:defRPr lang="ja-JP"/>
            </a:defPPr>
            <a:lvl1pPr marL="0" algn="r" defTabSz="914400" rtl="0" eaLnBrk="1" latinLnBrk="0" hangingPunct="1">
              <a:defRPr kumimoji="1" sz="14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138CA411-231B-42B9-AF63-97A64194AA60}" type="slidenum">
              <a:rPr lang="ja-JP" altLang="en-US" smtClean="0"/>
              <a:pPr/>
              <a:t>73</a:t>
            </a:fld>
            <a:endParaRPr lang="ja-JP" altLang="en-US" dirty="0"/>
          </a:p>
        </p:txBody>
      </p:sp>
    </p:spTree>
    <p:extLst>
      <p:ext uri="{BB962C8B-B14F-4D97-AF65-F5344CB8AC3E}">
        <p14:creationId xmlns:p14="http://schemas.microsoft.com/office/powerpoint/2010/main" val="397843882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線コネクタ 4"/>
          <p:cNvCxnSpPr/>
          <p:nvPr/>
        </p:nvCxnSpPr>
        <p:spPr>
          <a:xfrm>
            <a:off x="147332" y="594657"/>
            <a:ext cx="892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6" name="表 5"/>
          <p:cNvGraphicFramePr>
            <a:graphicFrameLocks noGrp="1"/>
          </p:cNvGraphicFramePr>
          <p:nvPr>
            <p:extLst>
              <p:ext uri="{D42A27DB-BD31-4B8C-83A1-F6EECF244321}">
                <p14:modId xmlns:p14="http://schemas.microsoft.com/office/powerpoint/2010/main" val="1075554240"/>
              </p:ext>
            </p:extLst>
          </p:nvPr>
        </p:nvGraphicFramePr>
        <p:xfrm>
          <a:off x="145768" y="685995"/>
          <a:ext cx="8929569" cy="5927935"/>
        </p:xfrm>
        <a:graphic>
          <a:graphicData uri="http://schemas.openxmlformats.org/drawingml/2006/table">
            <a:tbl>
              <a:tblPr/>
              <a:tblGrid>
                <a:gridCol w="550918">
                  <a:extLst>
                    <a:ext uri="{9D8B030D-6E8A-4147-A177-3AD203B41FA5}">
                      <a16:colId xmlns:a16="http://schemas.microsoft.com/office/drawing/2014/main" val="1864651719"/>
                    </a:ext>
                  </a:extLst>
                </a:gridCol>
                <a:gridCol w="885371">
                  <a:extLst>
                    <a:ext uri="{9D8B030D-6E8A-4147-A177-3AD203B41FA5}">
                      <a16:colId xmlns:a16="http://schemas.microsoft.com/office/drawing/2014/main" val="1233964575"/>
                    </a:ext>
                  </a:extLst>
                </a:gridCol>
                <a:gridCol w="1873320">
                  <a:extLst>
                    <a:ext uri="{9D8B030D-6E8A-4147-A177-3AD203B41FA5}">
                      <a16:colId xmlns:a16="http://schemas.microsoft.com/office/drawing/2014/main" val="1176778547"/>
                    </a:ext>
                  </a:extLst>
                </a:gridCol>
                <a:gridCol w="1873320">
                  <a:extLst>
                    <a:ext uri="{9D8B030D-6E8A-4147-A177-3AD203B41FA5}">
                      <a16:colId xmlns:a16="http://schemas.microsoft.com/office/drawing/2014/main" val="1851265127"/>
                    </a:ext>
                  </a:extLst>
                </a:gridCol>
                <a:gridCol w="1873320">
                  <a:extLst>
                    <a:ext uri="{9D8B030D-6E8A-4147-A177-3AD203B41FA5}">
                      <a16:colId xmlns:a16="http://schemas.microsoft.com/office/drawing/2014/main" val="997297456"/>
                    </a:ext>
                  </a:extLst>
                </a:gridCol>
                <a:gridCol w="1873320">
                  <a:extLst>
                    <a:ext uri="{9D8B030D-6E8A-4147-A177-3AD203B41FA5}">
                      <a16:colId xmlns:a16="http://schemas.microsoft.com/office/drawing/2014/main" val="31661479"/>
                    </a:ext>
                  </a:extLst>
                </a:gridCol>
              </a:tblGrid>
              <a:tr h="219553">
                <a:tc gridSpan="2">
                  <a:txBody>
                    <a:bodyPr/>
                    <a:lstStyle/>
                    <a:p>
                      <a:pPr algn="ctr" fontAlgn="ctr"/>
                      <a:r>
                        <a:rPr lang="ja-JP" altLang="en-US" sz="1000" b="1" i="0" u="none" strike="noStrike" dirty="0">
                          <a:solidFill>
                            <a:srgbClr val="FFFFFF"/>
                          </a:solidFill>
                          <a:effectLst/>
                          <a:latin typeface="BIZ UDゴシック" panose="020B0400000000000000" pitchFamily="49" charset="-128"/>
                          <a:ea typeface="BIZ UDゴシック" panose="020B0400000000000000" pitchFamily="49" charset="-128"/>
                        </a:rPr>
                        <a:t>年度</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95959"/>
                    </a:solidFill>
                  </a:tcPr>
                </a:tc>
                <a:tc hMerge="1">
                  <a:txBody>
                    <a:bodyPr/>
                    <a:lstStyle/>
                    <a:p>
                      <a:endParaRPr kumimoji="1" lang="ja-JP" altLang="en-US"/>
                    </a:p>
                  </a:txBody>
                  <a:tcPr/>
                </a:tc>
                <a:tc>
                  <a:txBody>
                    <a:bodyPr/>
                    <a:lstStyle/>
                    <a:p>
                      <a:pPr algn="ctr" fontAlgn="ctr"/>
                      <a:r>
                        <a:rPr lang="en-US" altLang="ja-JP" sz="1000" b="1" i="0" u="none" strike="noStrike">
                          <a:solidFill>
                            <a:srgbClr val="FFFFFF"/>
                          </a:solidFill>
                          <a:effectLst/>
                          <a:latin typeface="BIZ UDゴシック" panose="020B0400000000000000" pitchFamily="49" charset="-128"/>
                          <a:ea typeface="BIZ UDゴシック" panose="020B0400000000000000" pitchFamily="49" charset="-128"/>
                        </a:rPr>
                        <a:t>2008</a:t>
                      </a:r>
                      <a:r>
                        <a:rPr lang="ja-JP" altLang="en-US" sz="1000" b="1" i="0" u="none" strike="noStrike">
                          <a:solidFill>
                            <a:srgbClr val="FFFFFF"/>
                          </a:solidFill>
                          <a:effectLst/>
                          <a:latin typeface="BIZ UDゴシック" panose="020B0400000000000000" pitchFamily="49" charset="-128"/>
                          <a:ea typeface="BIZ UDゴシック" panose="020B0400000000000000" pitchFamily="49" charset="-128"/>
                        </a:rPr>
                        <a:t>～</a:t>
                      </a:r>
                      <a:r>
                        <a:rPr lang="en-US" altLang="ja-JP" sz="1000" b="1" i="0" u="none" strike="noStrike">
                          <a:solidFill>
                            <a:srgbClr val="FFFFFF"/>
                          </a:solidFill>
                          <a:effectLst/>
                          <a:latin typeface="BIZ UDゴシック" panose="020B0400000000000000" pitchFamily="49" charset="-128"/>
                          <a:ea typeface="BIZ UDゴシック" panose="020B0400000000000000" pitchFamily="49" charset="-128"/>
                        </a:rPr>
                        <a:t>2011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95959"/>
                    </a:solidFill>
                  </a:tcPr>
                </a:tc>
                <a:tc>
                  <a:txBody>
                    <a:bodyPr/>
                    <a:lstStyle/>
                    <a:p>
                      <a:pPr algn="ctr" fontAlgn="ctr"/>
                      <a:r>
                        <a:rPr lang="en-US" altLang="ja-JP" sz="1000" b="1" i="0" u="none" strike="noStrike" dirty="0">
                          <a:solidFill>
                            <a:srgbClr val="FFFFFF"/>
                          </a:solidFill>
                          <a:effectLst/>
                          <a:latin typeface="BIZ UDゴシック" panose="020B0400000000000000" pitchFamily="49" charset="-128"/>
                          <a:ea typeface="BIZ UDゴシック" panose="020B0400000000000000" pitchFamily="49" charset="-128"/>
                        </a:rPr>
                        <a:t>2012</a:t>
                      </a:r>
                      <a:r>
                        <a:rPr lang="ja-JP" altLang="en-US" sz="1000" b="1" i="0" u="none" strike="noStrike" dirty="0">
                          <a:solidFill>
                            <a:srgbClr val="FFFFFF"/>
                          </a:solidFill>
                          <a:effectLst/>
                          <a:latin typeface="BIZ UDゴシック" panose="020B0400000000000000" pitchFamily="49" charset="-128"/>
                          <a:ea typeface="BIZ UDゴシック" panose="020B0400000000000000" pitchFamily="49" charset="-128"/>
                        </a:rPr>
                        <a:t>～</a:t>
                      </a:r>
                      <a:r>
                        <a:rPr lang="en-US" altLang="ja-JP" sz="1000" b="1" i="0" u="none" strike="noStrike" dirty="0">
                          <a:solidFill>
                            <a:srgbClr val="FFFFFF"/>
                          </a:solidFill>
                          <a:effectLst/>
                          <a:latin typeface="BIZ UDゴシック" panose="020B0400000000000000" pitchFamily="49" charset="-128"/>
                          <a:ea typeface="BIZ UDゴシック" panose="020B0400000000000000" pitchFamily="49" charset="-128"/>
                        </a:rPr>
                        <a:t>2014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95959"/>
                    </a:solidFill>
                  </a:tcPr>
                </a:tc>
                <a:tc>
                  <a:txBody>
                    <a:bodyPr/>
                    <a:lstStyle/>
                    <a:p>
                      <a:pPr algn="ctr" fontAlgn="ctr"/>
                      <a:r>
                        <a:rPr lang="en-US" altLang="ja-JP" sz="1000" b="1" i="0" u="none" strike="noStrike">
                          <a:solidFill>
                            <a:srgbClr val="FFFFFF"/>
                          </a:solidFill>
                          <a:effectLst/>
                          <a:latin typeface="BIZ UDゴシック" panose="020B0400000000000000" pitchFamily="49" charset="-128"/>
                          <a:ea typeface="BIZ UDゴシック" panose="020B0400000000000000" pitchFamily="49" charset="-128"/>
                        </a:rPr>
                        <a:t>2015</a:t>
                      </a:r>
                      <a:r>
                        <a:rPr lang="ja-JP" altLang="en-US" sz="1000" b="1" i="0" u="none" strike="noStrike">
                          <a:solidFill>
                            <a:srgbClr val="FFFFFF"/>
                          </a:solidFill>
                          <a:effectLst/>
                          <a:latin typeface="BIZ UDゴシック" panose="020B0400000000000000" pitchFamily="49" charset="-128"/>
                          <a:ea typeface="BIZ UDゴシック" panose="020B0400000000000000" pitchFamily="49" charset="-128"/>
                        </a:rPr>
                        <a:t>～</a:t>
                      </a:r>
                      <a:r>
                        <a:rPr lang="en-US" altLang="ja-JP" sz="1000" b="1" i="0" u="none" strike="noStrike">
                          <a:solidFill>
                            <a:srgbClr val="FFFFFF"/>
                          </a:solidFill>
                          <a:effectLst/>
                          <a:latin typeface="BIZ UDゴシック" panose="020B0400000000000000" pitchFamily="49" charset="-128"/>
                          <a:ea typeface="BIZ UDゴシック" panose="020B0400000000000000" pitchFamily="49" charset="-128"/>
                        </a:rPr>
                        <a:t>2018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95959"/>
                    </a:solidFill>
                  </a:tcPr>
                </a:tc>
                <a:tc>
                  <a:txBody>
                    <a:bodyPr/>
                    <a:lstStyle/>
                    <a:p>
                      <a:pPr algn="ctr" fontAlgn="ctr"/>
                      <a:r>
                        <a:rPr lang="en-US" altLang="ja-JP" sz="1000" b="1" i="0" u="none" strike="noStrike">
                          <a:solidFill>
                            <a:srgbClr val="FFFFFF"/>
                          </a:solidFill>
                          <a:effectLst/>
                          <a:latin typeface="BIZ UDゴシック" panose="020B0400000000000000" pitchFamily="49" charset="-128"/>
                          <a:ea typeface="BIZ UDゴシック" panose="020B0400000000000000" pitchFamily="49" charset="-128"/>
                        </a:rPr>
                        <a:t>2019</a:t>
                      </a:r>
                      <a:r>
                        <a:rPr lang="ja-JP" altLang="en-US" sz="1000" b="1" i="0" u="none" strike="noStrike">
                          <a:solidFill>
                            <a:srgbClr val="FFFFFF"/>
                          </a:solidFill>
                          <a:effectLst/>
                          <a:latin typeface="BIZ UDゴシック" panose="020B0400000000000000" pitchFamily="49" charset="-128"/>
                          <a:ea typeface="BIZ UDゴシック" panose="020B0400000000000000" pitchFamily="49" charset="-128"/>
                        </a:rPr>
                        <a:t>～</a:t>
                      </a:r>
                      <a:r>
                        <a:rPr lang="en-US" altLang="ja-JP" sz="1000" b="1" i="0" u="none" strike="noStrike">
                          <a:solidFill>
                            <a:srgbClr val="FFFFFF"/>
                          </a:solidFill>
                          <a:effectLst/>
                          <a:latin typeface="BIZ UDゴシック" panose="020B0400000000000000" pitchFamily="49" charset="-128"/>
                          <a:ea typeface="BIZ UDゴシック" panose="020B0400000000000000" pitchFamily="49" charset="-128"/>
                        </a:rPr>
                        <a:t>2022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95959"/>
                    </a:solidFill>
                  </a:tcPr>
                </a:tc>
                <a:extLst>
                  <a:ext uri="{0D108BD9-81ED-4DB2-BD59-A6C34878D82A}">
                    <a16:rowId xmlns:a16="http://schemas.microsoft.com/office/drawing/2014/main" val="1159542988"/>
                  </a:ext>
                </a:extLst>
              </a:tr>
              <a:tr h="1756425">
                <a:tc rowSpan="2">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③防災インフラ</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US" sz="1000" b="0" i="0" u="none" strike="noStrike" dirty="0">
                          <a:solidFill>
                            <a:schemeClr val="tx1"/>
                          </a:solidFill>
                          <a:effectLst/>
                          <a:latin typeface="BIZ UDゴシック" panose="020B0400000000000000" pitchFamily="49" charset="-128"/>
                          <a:ea typeface="BIZ UDゴシック" panose="020B0400000000000000" pitchFamily="49" charset="-128"/>
                        </a:rPr>
                        <a:t>(a)</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地震・津波</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a:solidFill>
                            <a:schemeClr val="tx1"/>
                          </a:solidFill>
                          <a:effectLst/>
                          <a:latin typeface="BIZ UDゴシック" panose="020B0400000000000000" pitchFamily="49" charset="-128"/>
                          <a:ea typeface="BIZ UDゴシック" panose="020B0400000000000000" pitchFamily="49" charset="-128"/>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2013</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／大阪独自の津波浸水面積を公表し、府市共同で整備計画を策定</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〇</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2013</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／密集市街地整備方針策定</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2014</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／防潮堤の液状化対策重点化</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2016</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／最優先箇所の防潮堤液状化対策完了</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2017</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／建築物耐震化率の目標設定</a:t>
                      </a: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2018</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／府独自の被災者支援策実施</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2018</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／三大水門の更新に係る方針決定</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2020</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zh-TW"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密集市街地整備方針改定</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2022</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／木津川水門の新水門築造工事開始</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93067631"/>
                  </a:ext>
                </a:extLst>
              </a:tr>
              <a:tr h="1317319">
                <a:tc vMerge="1">
                  <a:txBody>
                    <a:bodyPr/>
                    <a:lstStyle/>
                    <a:p>
                      <a:endParaRPr kumimoji="1" lang="ja-JP" altLang="en-US"/>
                    </a:p>
                  </a:txBody>
                  <a:tcPr/>
                </a:tc>
                <a:tc>
                  <a:txBody>
                    <a:bodyPr/>
                    <a:lstStyle/>
                    <a:p>
                      <a:pPr algn="l" fontAlgn="t"/>
                      <a:r>
                        <a:rPr lang="en-US" sz="1000" b="0" i="0" u="none" strike="noStrike" dirty="0">
                          <a:solidFill>
                            <a:schemeClr val="tx1"/>
                          </a:solidFill>
                          <a:effectLst/>
                          <a:latin typeface="BIZ UDゴシック" panose="020B0400000000000000" pitchFamily="49" charset="-128"/>
                          <a:ea typeface="BIZ UDゴシック" panose="020B0400000000000000" pitchFamily="49" charset="-128"/>
                        </a:rPr>
                        <a:t>(b)</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治水</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〇</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2009</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／槇尾川ダム本体工事休止</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2010</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／「今後の治水対策の進め方」策定</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2010</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／槇尾川ダムからの撤退決定</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2012</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／府内全河川の洪水リスクを公表</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2019</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／河川整備が必要となる府管理河川全てで河川整備計画を策定</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504819576"/>
                  </a:ext>
                </a:extLst>
              </a:tr>
              <a:tr h="2634638">
                <a:tc gridSpan="2">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➃スマートシティ</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hMerge="1">
                  <a:txBody>
                    <a:bodyPr/>
                    <a:lstStyle/>
                    <a:p>
                      <a:pPr algn="l" fontAlgn="t"/>
                      <a:endParaRPr lang="en-US" altLang="ja-JP" sz="10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endPar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endPar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endPar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2019</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／大阪スマートシティ戦略会議設置</a:t>
                      </a: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2019</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／大阪スマートシティ</a:t>
                      </a:r>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戦略</a:t>
                      </a:r>
                      <a:r>
                        <a:rPr lang="en-US" altLang="ja-JP" sz="1000" b="0" i="0" u="none" strike="noStrike" dirty="0" smtClean="0">
                          <a:solidFill>
                            <a:schemeClr val="tx1"/>
                          </a:solidFill>
                          <a:effectLst/>
                          <a:latin typeface="BIZ UDゴシック" panose="020B0400000000000000" pitchFamily="49" charset="-128"/>
                          <a:ea typeface="BIZ UDゴシック" panose="020B0400000000000000" pitchFamily="49" charset="-128"/>
                        </a:rPr>
                        <a:t>ver.1.0</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策定</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2020</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／府スマートシティ戦略部設置</a:t>
                      </a: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2020</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／大阪スマートシティパートナーズフォーラム設立</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2021</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／大阪スマートシティ</a:t>
                      </a:r>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戦略</a:t>
                      </a:r>
                      <a:r>
                        <a:rPr lang="en-US" altLang="ja-JP" sz="1000" b="0" i="0" u="none" strike="noStrike" dirty="0" smtClean="0">
                          <a:solidFill>
                            <a:schemeClr val="tx1"/>
                          </a:solidFill>
                          <a:effectLst/>
                          <a:latin typeface="BIZ UDゴシック" panose="020B0400000000000000" pitchFamily="49" charset="-128"/>
                          <a:ea typeface="BIZ UDゴシック" panose="020B0400000000000000" pitchFamily="49" charset="-128"/>
                        </a:rPr>
                        <a:t>ver.2.0</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策定</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2022</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／大阪</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DX</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イニシアティブ設置</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29787703"/>
                  </a:ext>
                </a:extLst>
              </a:tr>
            </a:tbl>
          </a:graphicData>
        </a:graphic>
      </p:graphicFrame>
      <p:sp>
        <p:nvSpPr>
          <p:cNvPr id="12" name="テキスト ボックス 11"/>
          <p:cNvSpPr txBox="1"/>
          <p:nvPr/>
        </p:nvSpPr>
        <p:spPr>
          <a:xfrm>
            <a:off x="6476085" y="309585"/>
            <a:ext cx="2608406"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凡例：〇着手　◎進行中　●実施済み</a:t>
            </a:r>
            <a:endParaRPr kumimoji="1" lang="en-US" altLang="ja-JP"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2" name="角丸四角形 23">
            <a:extLst>
              <a:ext uri="{FF2B5EF4-FFF2-40B4-BE49-F238E27FC236}">
                <a16:creationId xmlns:a16="http://schemas.microsoft.com/office/drawing/2014/main" id="{FCBC00CB-6AFE-2EB1-9561-54B3FC0D5FB0}"/>
              </a:ext>
            </a:extLst>
          </p:cNvPr>
          <p:cNvSpPr/>
          <p:nvPr/>
        </p:nvSpPr>
        <p:spPr>
          <a:xfrm>
            <a:off x="144000" y="72000"/>
            <a:ext cx="4464000" cy="432000"/>
          </a:xfrm>
          <a:prstGeom prst="roundRect">
            <a:avLst/>
          </a:prstGeom>
          <a:solidFill>
            <a:srgbClr val="33CC33">
              <a:lumMod val="60000"/>
              <a:lumOff val="40000"/>
            </a:srgbClr>
          </a:solidFill>
          <a:ln w="19050" cap="flat" cmpd="sng" algn="ctr">
            <a:solidFill>
              <a:sysClr val="window" lastClr="FFFFFF"/>
            </a:solidFill>
            <a:prstDash val="solid"/>
            <a:miter lim="800000"/>
          </a:ln>
          <a:effectLst>
            <a:innerShdw blurRad="63500" dist="50800" dir="2700000">
              <a:prstClr val="black">
                <a:alpha val="50000"/>
              </a:prstClr>
            </a:innerShdw>
          </a:effectLst>
        </p:spPr>
        <p:txBody>
          <a:bodyPr lIns="108000" tIns="36000" rIns="36000" bIns="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18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【WHAT</a:t>
            </a:r>
            <a:r>
              <a:rPr kumimoji="0" lang="ja-JP" altLang="en-US" sz="18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２</a:t>
            </a:r>
            <a:r>
              <a:rPr kumimoji="0" lang="en-US" altLang="ja-JP" sz="18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0" lang="ja-JP" altLang="en-US" sz="18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インフラ戦略②  </a:t>
            </a:r>
            <a:r>
              <a:rPr kumimoji="0" lang="en-US" altLang="ja-JP" sz="18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0" lang="ja-JP" altLang="en-US" sz="18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年表一覧</a:t>
            </a:r>
            <a:r>
              <a:rPr kumimoji="0" lang="en-US" altLang="ja-JP" sz="18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endParaRPr kumimoji="0" lang="ja-JP" altLang="en-US" sz="18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7" name="スライド番号プレースホルダー 3"/>
          <p:cNvSpPr txBox="1">
            <a:spLocks/>
          </p:cNvSpPr>
          <p:nvPr/>
        </p:nvSpPr>
        <p:spPr>
          <a:xfrm>
            <a:off x="8640000" y="6552000"/>
            <a:ext cx="432000" cy="288000"/>
          </a:xfrm>
          <a:prstGeom prst="rect">
            <a:avLst/>
          </a:prstGeom>
        </p:spPr>
        <p:txBody>
          <a:bodyPr vert="horz" lIns="36000" tIns="36000" rIns="36000" bIns="36000" rtlCol="0" anchor="ctr"/>
          <a:lstStyle>
            <a:defPPr>
              <a:defRPr lang="ja-JP"/>
            </a:defPPr>
            <a:lvl1pPr marL="0" algn="r" defTabSz="914400" rtl="0" eaLnBrk="1" latinLnBrk="0" hangingPunct="1">
              <a:defRPr kumimoji="1" sz="14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138CA411-231B-42B9-AF63-97A64194AA60}" type="slidenum">
              <a:rPr lang="ja-JP" altLang="en-US" smtClean="0"/>
              <a:pPr/>
              <a:t>74</a:t>
            </a:fld>
            <a:endParaRPr lang="ja-JP" altLang="en-US" dirty="0"/>
          </a:p>
        </p:txBody>
      </p:sp>
    </p:spTree>
    <p:extLst>
      <p:ext uri="{BB962C8B-B14F-4D97-AF65-F5344CB8AC3E}">
        <p14:creationId xmlns:p14="http://schemas.microsoft.com/office/powerpoint/2010/main" val="326217485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 name="図 91"/>
          <p:cNvPicPr>
            <a:picLocks noChangeAspect="1"/>
          </p:cNvPicPr>
          <p:nvPr/>
        </p:nvPicPr>
        <p:blipFill>
          <a:blip r:embed="rId3"/>
          <a:stretch>
            <a:fillRect/>
          </a:stretch>
        </p:blipFill>
        <p:spPr>
          <a:xfrm>
            <a:off x="6183635" y="4699865"/>
            <a:ext cx="2638059" cy="2150499"/>
          </a:xfrm>
          <a:prstGeom prst="rect">
            <a:avLst/>
          </a:prstGeom>
        </p:spPr>
      </p:pic>
      <p:cxnSp>
        <p:nvCxnSpPr>
          <p:cNvPr id="31" name="直線コネクタ 30"/>
          <p:cNvCxnSpPr/>
          <p:nvPr/>
        </p:nvCxnSpPr>
        <p:spPr>
          <a:xfrm>
            <a:off x="196398" y="615109"/>
            <a:ext cx="882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テキスト ボックス 11"/>
          <p:cNvSpPr txBox="1"/>
          <p:nvPr/>
        </p:nvSpPr>
        <p:spPr>
          <a:xfrm>
            <a:off x="180000" y="720000"/>
            <a:ext cx="874174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■国内外からの来訪者の受入体制を</a:t>
            </a:r>
            <a:r>
              <a:rPr kumimoji="1" lang="ja-JP" altLang="en-US" sz="16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強化。</a:t>
            </a:r>
            <a:endParaRPr kumimoji="1" lang="en-US" altLang="ja-JP" sz="16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cxnSp>
        <p:nvCxnSpPr>
          <p:cNvPr id="21" name="直線コネクタ 20"/>
          <p:cNvCxnSpPr/>
          <p:nvPr/>
        </p:nvCxnSpPr>
        <p:spPr>
          <a:xfrm>
            <a:off x="280672" y="1146410"/>
            <a:ext cx="856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0" name="テキスト ボックス 49"/>
          <p:cNvSpPr txBox="1"/>
          <p:nvPr/>
        </p:nvSpPr>
        <p:spPr>
          <a:xfrm>
            <a:off x="303393" y="4593602"/>
            <a:ext cx="1497526"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２．競争力の強化</a:t>
            </a:r>
            <a:endParaRPr kumimoji="1" lang="ja-JP" altLang="en-US" sz="14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60" name="テキスト ボックス 59"/>
          <p:cNvSpPr txBox="1"/>
          <p:nvPr/>
        </p:nvSpPr>
        <p:spPr>
          <a:xfrm>
            <a:off x="201463" y="1602264"/>
            <a:ext cx="2520242"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１．運営スキームの根本見直し</a:t>
            </a:r>
            <a:endParaRPr kumimoji="1" lang="ja-JP" altLang="en-US" sz="14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61" name="テキスト ボックス 60"/>
          <p:cNvSpPr txBox="1"/>
          <p:nvPr/>
        </p:nvSpPr>
        <p:spPr>
          <a:xfrm>
            <a:off x="1763130" y="2866967"/>
            <a:ext cx="2563841" cy="769441"/>
          </a:xfrm>
          <a:prstGeom prst="rect">
            <a:avLst/>
          </a:prstGeom>
          <a:noFill/>
        </p:spPr>
        <p:txBody>
          <a:bodyPr wrap="square" rtlCol="0">
            <a:spAutoFit/>
          </a:bodyPr>
          <a:lstStyle/>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国</a:t>
            </a:r>
            <a:r>
              <a:rPr kumimoji="1" lang="en-US" altLang="ja-JP"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100</a:t>
            </a: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％出資の「新関空会社」設立。両空港を一体的に管理・</a:t>
            </a: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運営。</a:t>
            </a:r>
            <a:endParaRPr kumimoji="1" lang="en-US" altLang="ja-JP"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伊丹空港のターミナルビル会社を新関空会社に</a:t>
            </a: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売却。（</a:t>
            </a:r>
            <a:r>
              <a:rPr kumimoji="1" lang="en-US" altLang="ja-JP"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278</a:t>
            </a: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億円）</a:t>
            </a:r>
          </a:p>
        </p:txBody>
      </p:sp>
      <p:sp>
        <p:nvSpPr>
          <p:cNvPr id="62" name="テキスト ボックス 61"/>
          <p:cNvSpPr txBox="1"/>
          <p:nvPr/>
        </p:nvSpPr>
        <p:spPr>
          <a:xfrm>
            <a:off x="1763130" y="1912501"/>
            <a:ext cx="2563841" cy="923330"/>
          </a:xfrm>
          <a:prstGeom prst="rect">
            <a:avLst/>
          </a:prstGeom>
          <a:noFill/>
        </p:spPr>
        <p:txBody>
          <a:bodyPr wrap="square" rtlCol="0">
            <a:spAutoFit/>
          </a:bodyPr>
          <a:lstStyle/>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知事が関空の財務状況等について国に問題</a:t>
            </a: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提起。</a:t>
            </a:r>
            <a:endParaRPr kumimoji="1" lang="en-US" altLang="ja-JP"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「首都圏空港と並ぶ国際拠点空港として再生・強化」するよう国に</a:t>
            </a: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要望。</a:t>
            </a:r>
            <a:r>
              <a:rPr kumimoji="1" lang="ja-JP" altLang="en-US" sz="9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関西国際空港全体構想促進協議会）</a:t>
            </a:r>
            <a:endPar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63" name="テキスト ボックス 62"/>
          <p:cNvSpPr txBox="1"/>
          <p:nvPr/>
        </p:nvSpPr>
        <p:spPr>
          <a:xfrm>
            <a:off x="1763130" y="3707632"/>
            <a:ext cx="2563841" cy="815608"/>
          </a:xfrm>
          <a:prstGeom prst="rect">
            <a:avLst/>
          </a:prstGeom>
          <a:noFill/>
        </p:spPr>
        <p:txBody>
          <a:bodyPr wrap="square" rtlCol="0">
            <a:spAutoFit/>
          </a:bodyPr>
          <a:lstStyle/>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関西エアポート㈱が、公共施設等運営権を</a:t>
            </a: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取得。</a:t>
            </a:r>
            <a:r>
              <a:rPr kumimoji="1" lang="ja-JP" altLang="en-US" sz="1050" b="1" i="0" u="sng"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05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運営権対価</a:t>
            </a:r>
            <a:r>
              <a:rPr kumimoji="1" lang="en-US" altLang="ja-JP" sz="105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2.2</a:t>
            </a:r>
            <a:r>
              <a:rPr kumimoji="1" lang="ja-JP" altLang="en-US" sz="105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兆円）</a:t>
            </a:r>
            <a:endParaRPr kumimoji="1" lang="en-US" altLang="ja-JP" sz="11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1" lang="en-US" altLang="ja-JP" sz="3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全国初</a:t>
            </a: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のコンセッションに</a:t>
            </a: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よる複数空港運営</a:t>
            </a: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開始。</a:t>
            </a:r>
            <a:endParaRPr kumimoji="1" lang="en-US" altLang="ja-JP"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cxnSp>
        <p:nvCxnSpPr>
          <p:cNvPr id="65" name="直線コネクタ 64"/>
          <p:cNvCxnSpPr/>
          <p:nvPr/>
        </p:nvCxnSpPr>
        <p:spPr>
          <a:xfrm>
            <a:off x="1833283" y="2858589"/>
            <a:ext cx="2388236"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66" name="直線コネクタ 65"/>
          <p:cNvCxnSpPr/>
          <p:nvPr/>
        </p:nvCxnSpPr>
        <p:spPr>
          <a:xfrm>
            <a:off x="1833283" y="3664535"/>
            <a:ext cx="2388236"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5" name="正方形/長方形 34"/>
          <p:cNvSpPr/>
          <p:nvPr/>
        </p:nvSpPr>
        <p:spPr>
          <a:xfrm>
            <a:off x="247354" y="1294487"/>
            <a:ext cx="4079618" cy="307777"/>
          </a:xfrm>
          <a:prstGeom prst="rect">
            <a:avLst/>
          </a:prstGeom>
          <a:solidFill>
            <a:schemeClr val="accent4">
              <a:lumMod val="40000"/>
              <a:lumOff val="60000"/>
            </a:schemeClr>
          </a:solidFill>
          <a:ln>
            <a:solidFill>
              <a:schemeClr val="accent2"/>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１．関空の経営改善　　　　　　　　　　　　　　　　　</a:t>
            </a:r>
            <a:endParaRPr kumimoji="1" lang="en-US" altLang="ja-JP"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76" name="正方形/長方形 75"/>
          <p:cNvSpPr/>
          <p:nvPr/>
        </p:nvSpPr>
        <p:spPr>
          <a:xfrm>
            <a:off x="4372863" y="1294487"/>
            <a:ext cx="4643535" cy="307777"/>
          </a:xfrm>
          <a:prstGeom prst="rect">
            <a:avLst/>
          </a:prstGeom>
          <a:solidFill>
            <a:schemeClr val="accent4">
              <a:lumMod val="40000"/>
              <a:lumOff val="60000"/>
            </a:schemeClr>
          </a:solidFill>
          <a:ln>
            <a:solidFill>
              <a:schemeClr val="accent2"/>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２．今後の</a:t>
            </a:r>
            <a:r>
              <a:rPr kumimoji="1" lang="ja-JP" altLang="en-US" sz="1400" b="1"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mn-cs"/>
              </a:rPr>
              <a:t>取組</a:t>
            </a:r>
            <a:r>
              <a:rPr kumimoji="1" lang="ja-JP" altLang="en-US" sz="14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rPr>
              <a:t>　　　　　　　　　　　　　　　　　</a:t>
            </a:r>
            <a:endParaRPr kumimoji="1" lang="en-US" altLang="ja-JP" sz="14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cs typeface="+mn-cs"/>
            </a:endParaRPr>
          </a:p>
        </p:txBody>
      </p:sp>
      <p:sp>
        <p:nvSpPr>
          <p:cNvPr id="82" name="テキスト ボックス 81"/>
          <p:cNvSpPr txBox="1"/>
          <p:nvPr/>
        </p:nvSpPr>
        <p:spPr>
          <a:xfrm>
            <a:off x="5963023" y="1676973"/>
            <a:ext cx="3180977"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◎発着容量の拡張の検討</a:t>
            </a:r>
            <a:endParaRPr kumimoji="1" lang="en-US" altLang="ja-JP"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162000" marR="0" lvl="0" indent="-457200" algn="l" defTabSz="959937"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・将来航空需要予測において、年間発着回数は</a:t>
            </a: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増加。</a:t>
            </a:r>
            <a:endParaRPr kumimoji="1" lang="en-US" altLang="ja-JP"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162000" marR="0" lvl="0" indent="-457200" algn="l" defTabSz="959937"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・関西３空港懇談会において、関空の成長目標等を</a:t>
            </a: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合意。</a:t>
            </a:r>
            <a:endParaRPr kumimoji="1" lang="en-US" altLang="ja-JP"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◎ターミナルの機能強化</a:t>
            </a:r>
            <a:endParaRPr kumimoji="1" lang="en-US" altLang="ja-JP"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144000" marR="0" lvl="0" indent="-45720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・第１ターミナル改修工事</a:t>
            </a: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着工。</a:t>
            </a:r>
            <a:r>
              <a:rPr kumimoji="1" lang="ja-JP" altLang="en-US" sz="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en-US" altLang="ja-JP"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2021</a:t>
            </a:r>
            <a:r>
              <a:rPr kumimoji="1" lang="ja-JP" altLang="en-US"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年５月）</a:t>
            </a:r>
            <a:endParaRPr kumimoji="1" lang="en-US" altLang="ja-JP"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144000" marR="0" lvl="0" indent="-45720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・新国内線</a:t>
            </a: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エリアオープン。</a:t>
            </a:r>
            <a:r>
              <a:rPr kumimoji="1" lang="ja-JP" altLang="en-US" sz="8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en-US" altLang="ja-JP"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2022</a:t>
            </a:r>
            <a:r>
              <a:rPr kumimoji="1" lang="ja-JP" altLang="en-US"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年</a:t>
            </a:r>
            <a:r>
              <a:rPr kumimoji="1" lang="en-US" altLang="ja-JP"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10</a:t>
            </a:r>
            <a:r>
              <a:rPr kumimoji="1" lang="ja-JP" altLang="en-US" sz="8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月）</a:t>
            </a:r>
            <a:endParaRPr kumimoji="1" lang="en-US" altLang="ja-JP"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cxnSp>
        <p:nvCxnSpPr>
          <p:cNvPr id="86" name="直線コネクタ 85"/>
          <p:cNvCxnSpPr/>
          <p:nvPr/>
        </p:nvCxnSpPr>
        <p:spPr>
          <a:xfrm>
            <a:off x="5992019" y="3135222"/>
            <a:ext cx="3021292" cy="13404"/>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87" name="直線コネクタ 86"/>
          <p:cNvCxnSpPr/>
          <p:nvPr/>
        </p:nvCxnSpPr>
        <p:spPr>
          <a:xfrm>
            <a:off x="5992019" y="4261191"/>
            <a:ext cx="3021292" cy="17099"/>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9" name="正方形/長方形 8"/>
          <p:cNvSpPr/>
          <p:nvPr/>
        </p:nvSpPr>
        <p:spPr>
          <a:xfrm>
            <a:off x="5969463" y="3178489"/>
            <a:ext cx="3079284" cy="1061829"/>
          </a:xfrm>
          <a:prstGeom prst="rect">
            <a:avLst/>
          </a:prstGeom>
        </p:spPr>
        <p:txBody>
          <a:bodyPr wrap="square">
            <a:spAutoFit/>
          </a:bodyPr>
          <a:lstStyle/>
          <a:p>
            <a:pPr marL="72000" indent="-457200" defTabSz="959937">
              <a:defRPr/>
            </a:pPr>
            <a:r>
              <a:rPr kumimoji="1" lang="ja-JP" altLang="en-US" sz="105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◎発着容量</a:t>
            </a:r>
            <a:r>
              <a:rPr kumimoji="1" lang="ja-JP" altLang="en-US" sz="105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の</a:t>
            </a:r>
            <a:r>
              <a:rPr lang="ja-JP" altLang="en-US" sz="1050" dirty="0">
                <a:latin typeface="BIZ UDPゴシック" panose="020B0400000000000000" pitchFamily="50" charset="-128"/>
                <a:ea typeface="BIZ UDPゴシック" panose="020B0400000000000000" pitchFamily="50" charset="-128"/>
              </a:rPr>
              <a:t>拡張</a:t>
            </a:r>
            <a:endParaRPr lang="en-US" altLang="ja-JP" sz="1050" strike="sngStrike" dirty="0">
              <a:latin typeface="BIZ UDPゴシック" panose="020B0400000000000000" pitchFamily="50" charset="-128"/>
              <a:ea typeface="BIZ UDPゴシック" panose="020B0400000000000000" pitchFamily="50" charset="-128"/>
            </a:endParaRPr>
          </a:p>
          <a:p>
            <a:pPr marL="72000" marR="0" lvl="0" indent="-457200" algn="l" defTabSz="959937"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　・万博開催時とその後の成長に適切に</a:t>
            </a:r>
            <a:r>
              <a:rPr kumimoji="1" lang="ja-JP" altLang="en-US" sz="105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対応でき</a:t>
            </a:r>
            <a:endParaRPr kumimoji="1" lang="en-US" altLang="ja-JP" sz="105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endParaRPr>
          </a:p>
          <a:p>
            <a:pPr marL="72000" marR="0" lvl="0" indent="-457200" algn="l" defTabSz="959937" rtl="0" eaLnBrk="1" fontAlgn="auto" latinLnBrk="0" hangingPunct="1">
              <a:lnSpc>
                <a:spcPct val="100000"/>
              </a:lnSpc>
              <a:spcBef>
                <a:spcPts val="0"/>
              </a:spcBef>
              <a:spcAft>
                <a:spcPts val="0"/>
              </a:spcAft>
              <a:buClrTx/>
              <a:buSzTx/>
              <a:buFontTx/>
              <a:buNone/>
              <a:tabLst/>
              <a:defRPr/>
            </a:pPr>
            <a:r>
              <a:rPr lang="ja-JP" altLang="en-US" sz="1050" dirty="0">
                <a:latin typeface="BIZ UDPゴシック" panose="020B0400000000000000" pitchFamily="50" charset="-128"/>
                <a:ea typeface="BIZ UDPゴシック" panose="020B0400000000000000" pitchFamily="50" charset="-128"/>
              </a:rPr>
              <a:t>　</a:t>
            </a:r>
            <a:r>
              <a:rPr lang="ja-JP" altLang="en-US" sz="1050" dirty="0" smtClean="0">
                <a:latin typeface="BIZ UDPゴシック" panose="020B0400000000000000" pitchFamily="50" charset="-128"/>
                <a:ea typeface="BIZ UDPゴシック" panose="020B0400000000000000" pitchFamily="50" charset="-128"/>
              </a:rPr>
              <a:t>　</a:t>
            </a:r>
            <a:r>
              <a:rPr kumimoji="1" lang="ja-JP" altLang="en-US" sz="105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るよう</a:t>
            </a:r>
            <a:r>
              <a:rPr kumimoji="1" lang="ja-JP" altLang="en-US" sz="105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、発着容量を</a:t>
            </a:r>
            <a:r>
              <a:rPr kumimoji="1" lang="ja-JP" altLang="en-US" sz="105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拡張。</a:t>
            </a:r>
            <a:endParaRPr kumimoji="1" lang="ja-JP" altLang="en-US" sz="105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endParaRPr>
          </a:p>
          <a:p>
            <a:pPr marL="162000" marR="0" lvl="0" indent="-457200" algn="l" defTabSz="959937"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◎ターミナルの機能強化</a:t>
            </a:r>
            <a:endParaRPr kumimoji="1" lang="en-US" altLang="ja-JP" sz="105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endParaRPr>
          </a:p>
          <a:p>
            <a:pPr marL="0" marR="0" lvl="0" indent="0" algn="l" defTabSz="959937"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　・第１ターミナル改修により、国際線の受入能力</a:t>
            </a:r>
            <a:r>
              <a:rPr kumimoji="1" lang="en-US" altLang="ja-JP" sz="105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
            </a:r>
            <a:br>
              <a:rPr kumimoji="1" lang="en-US" altLang="ja-JP" sz="105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br>
            <a:r>
              <a:rPr kumimoji="1" lang="ja-JP" altLang="en-US" sz="105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　　を</a:t>
            </a:r>
            <a:r>
              <a:rPr kumimoji="1" lang="en-US" altLang="ja-JP" sz="105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3,000</a:t>
            </a:r>
            <a:r>
              <a:rPr kumimoji="1" lang="ja-JP" altLang="en-US" sz="105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万人</a:t>
            </a:r>
            <a:r>
              <a:rPr kumimoji="1" lang="ja-JP" altLang="en-US" sz="105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に。</a:t>
            </a:r>
            <a:endParaRPr kumimoji="1" lang="ja-JP" altLang="en-US" sz="105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endParaRPr>
          </a:p>
        </p:txBody>
      </p:sp>
      <p:sp>
        <p:nvSpPr>
          <p:cNvPr id="16" name="正方形/長方形 15"/>
          <p:cNvSpPr/>
          <p:nvPr/>
        </p:nvSpPr>
        <p:spPr>
          <a:xfrm>
            <a:off x="5971216" y="4278199"/>
            <a:ext cx="3056727" cy="415498"/>
          </a:xfrm>
          <a:prstGeom prst="rect">
            <a:avLst/>
          </a:prstGeom>
        </p:spPr>
        <p:txBody>
          <a:bodyPr wrap="square">
            <a:spAutoFit/>
          </a:bodyPr>
          <a:lstStyle/>
          <a:p>
            <a:pPr lvl="0">
              <a:defRPr/>
            </a:pPr>
            <a:r>
              <a:rPr kumimoji="1" lang="ja-JP" altLang="en-US" sz="105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a:t>
            </a:r>
            <a:r>
              <a:rPr kumimoji="1" lang="ja-JP" altLang="en-US" sz="105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発着</a:t>
            </a:r>
            <a:r>
              <a:rPr lang="ja-JP" altLang="en-US" sz="1050" dirty="0" smtClean="0">
                <a:latin typeface="BIZ UDPゴシック" panose="020B0400000000000000" pitchFamily="50" charset="-128"/>
                <a:ea typeface="BIZ UDPゴシック" panose="020B0400000000000000" pitchFamily="50" charset="-128"/>
              </a:rPr>
              <a:t>回数</a:t>
            </a:r>
            <a:endParaRPr lang="en-US" altLang="ja-JP" sz="1050" dirty="0">
              <a:latin typeface="BIZ UDPゴシック" panose="020B0400000000000000" pitchFamily="50" charset="-128"/>
              <a:ea typeface="BIZ UDPゴシック" panose="020B0400000000000000" pitchFamily="50" charset="-128"/>
            </a:endParaRPr>
          </a:p>
          <a:p>
            <a:pPr lvl="0">
              <a:defRPr/>
            </a:pPr>
            <a:r>
              <a:rPr lang="ja-JP" altLang="en-US" sz="1050" dirty="0">
                <a:latin typeface="BIZ UDPゴシック" panose="020B0400000000000000" pitchFamily="50" charset="-128"/>
                <a:ea typeface="BIZ UDPゴシック" panose="020B0400000000000000" pitchFamily="50" charset="-128"/>
              </a:rPr>
              <a:t> </a:t>
            </a:r>
            <a:r>
              <a:rPr lang="ja-JP" altLang="en-US" sz="1050" dirty="0" smtClean="0">
                <a:latin typeface="BIZ UDPゴシック" panose="020B0400000000000000" pitchFamily="50" charset="-128"/>
                <a:ea typeface="BIZ UDPゴシック" panose="020B0400000000000000" pitchFamily="50" charset="-128"/>
              </a:rPr>
              <a:t> </a:t>
            </a:r>
            <a:r>
              <a:rPr kumimoji="1" lang="ja-JP" altLang="en-US" sz="105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・年間</a:t>
            </a:r>
            <a:r>
              <a:rPr kumimoji="1" lang="ja-JP" altLang="en-US" sz="105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発着回数</a:t>
            </a:r>
            <a:r>
              <a:rPr kumimoji="1" lang="en-US" altLang="ja-JP" sz="105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30</a:t>
            </a:r>
            <a:r>
              <a:rPr kumimoji="1" lang="ja-JP" altLang="en-US" sz="105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万回の</a:t>
            </a:r>
            <a:r>
              <a:rPr kumimoji="1" lang="ja-JP" altLang="en-US" sz="105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実現。</a:t>
            </a:r>
            <a:endParaRPr kumimoji="1" lang="en-US" altLang="ja-JP" sz="105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endParaRPr>
          </a:p>
        </p:txBody>
      </p:sp>
      <p:sp>
        <p:nvSpPr>
          <p:cNvPr id="36" name="スライド番号プレースホルダー 3"/>
          <p:cNvSpPr txBox="1">
            <a:spLocks/>
          </p:cNvSpPr>
          <p:nvPr/>
        </p:nvSpPr>
        <p:spPr>
          <a:xfrm>
            <a:off x="8640000" y="6552000"/>
            <a:ext cx="432000" cy="288000"/>
          </a:xfrm>
          <a:prstGeom prst="rect">
            <a:avLst/>
          </a:prstGeom>
        </p:spPr>
        <p:txBody>
          <a:bodyPr vert="horz" lIns="36000" tIns="36000" rIns="36000" bIns="36000" rtlCol="0" anchor="ctr"/>
          <a:lstStyle>
            <a:defPPr>
              <a:defRPr lang="ja-JP"/>
            </a:defPPr>
            <a:lvl1pPr marL="0" algn="r" defTabSz="914400" rtl="0" eaLnBrk="1" latinLnBrk="0" hangingPunct="1">
              <a:defRPr kumimoji="1" sz="14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138CA411-231B-42B9-AF63-97A64194AA60}" type="slidenum">
              <a:rPr lang="ja-JP" altLang="en-US" smtClean="0"/>
              <a:pPr/>
              <a:t>75</a:t>
            </a:fld>
            <a:endParaRPr lang="ja-JP" altLang="en-US" dirty="0"/>
          </a:p>
        </p:txBody>
      </p:sp>
      <p:sp>
        <p:nvSpPr>
          <p:cNvPr id="37" name="角丸四角形 36"/>
          <p:cNvSpPr/>
          <p:nvPr/>
        </p:nvSpPr>
        <p:spPr>
          <a:xfrm>
            <a:off x="144000" y="72000"/>
            <a:ext cx="7200000" cy="432000"/>
          </a:xfrm>
          <a:prstGeom prst="roundRect">
            <a:avLst/>
          </a:prstGeom>
          <a:solidFill>
            <a:schemeClr val="accent4">
              <a:lumMod val="60000"/>
              <a:lumOff val="40000"/>
            </a:schemeClr>
          </a:solidFill>
          <a:effectLst>
            <a:innerShdw blurRad="63500" dist="50800" dir="2700000">
              <a:prstClr val="black">
                <a:alpha val="50000"/>
              </a:prstClr>
            </a:innerShdw>
          </a:effectLst>
        </p:spPr>
        <p:style>
          <a:lnRef idx="3">
            <a:schemeClr val="lt1"/>
          </a:lnRef>
          <a:fillRef idx="1">
            <a:schemeClr val="accent4"/>
          </a:fillRef>
          <a:effectRef idx="1">
            <a:schemeClr val="accent4"/>
          </a:effectRef>
          <a:fontRef idx="minor">
            <a:schemeClr val="lt1"/>
          </a:fontRef>
        </p:style>
        <p:txBody>
          <a:bodyPr lIns="108000" tIns="36000" rIns="36000" bIns="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【WHAT</a:t>
            </a:r>
            <a:r>
              <a:rPr kumimoji="1" lang="ja-JP" altLang="en-US" sz="18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２－①</a:t>
            </a:r>
            <a:r>
              <a:rPr kumimoji="1" lang="en-US" altLang="ja-JP" sz="18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8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　インフラ戦略／都市交通</a:t>
            </a:r>
            <a:r>
              <a:rPr kumimoji="1" lang="ja-JP" altLang="en-US" sz="1800" b="1"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インフラ（関空・鉄道・道路）</a:t>
            </a:r>
            <a:endParaRPr kumimoji="1" lang="ja-JP" altLang="en-US" sz="18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p:txBody>
      </p:sp>
      <p:pic>
        <p:nvPicPr>
          <p:cNvPr id="3" name="図 2"/>
          <p:cNvPicPr>
            <a:picLocks noChangeAspect="1"/>
          </p:cNvPicPr>
          <p:nvPr/>
        </p:nvPicPr>
        <p:blipFill>
          <a:blip r:embed="rId4"/>
          <a:stretch>
            <a:fillRect/>
          </a:stretch>
        </p:blipFill>
        <p:spPr>
          <a:xfrm>
            <a:off x="252000" y="1908000"/>
            <a:ext cx="1554615" cy="2694666"/>
          </a:xfrm>
          <a:prstGeom prst="rect">
            <a:avLst/>
          </a:prstGeom>
        </p:spPr>
      </p:pic>
      <p:pic>
        <p:nvPicPr>
          <p:cNvPr id="5" name="図 4"/>
          <p:cNvPicPr>
            <a:picLocks noChangeAspect="1"/>
          </p:cNvPicPr>
          <p:nvPr/>
        </p:nvPicPr>
        <p:blipFill>
          <a:blip r:embed="rId5"/>
          <a:stretch>
            <a:fillRect/>
          </a:stretch>
        </p:blipFill>
        <p:spPr>
          <a:xfrm>
            <a:off x="4392000" y="1692000"/>
            <a:ext cx="1621677" cy="3987130"/>
          </a:xfrm>
          <a:prstGeom prst="rect">
            <a:avLst/>
          </a:prstGeom>
        </p:spPr>
      </p:pic>
      <p:pic>
        <p:nvPicPr>
          <p:cNvPr id="6" name="図 5"/>
          <p:cNvPicPr>
            <a:picLocks noChangeAspect="1"/>
          </p:cNvPicPr>
          <p:nvPr/>
        </p:nvPicPr>
        <p:blipFill>
          <a:blip r:embed="rId6"/>
          <a:stretch>
            <a:fillRect/>
          </a:stretch>
        </p:blipFill>
        <p:spPr>
          <a:xfrm>
            <a:off x="360000" y="4896000"/>
            <a:ext cx="3981033" cy="1883827"/>
          </a:xfrm>
          <a:prstGeom prst="rect">
            <a:avLst/>
          </a:prstGeom>
        </p:spPr>
      </p:pic>
    </p:spTree>
    <p:extLst>
      <p:ext uri="{BB962C8B-B14F-4D97-AF65-F5344CB8AC3E}">
        <p14:creationId xmlns:p14="http://schemas.microsoft.com/office/powerpoint/2010/main" val="151515645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角丸四角形 42"/>
          <p:cNvSpPr/>
          <p:nvPr/>
        </p:nvSpPr>
        <p:spPr>
          <a:xfrm>
            <a:off x="144000" y="72000"/>
            <a:ext cx="7200000" cy="432000"/>
          </a:xfrm>
          <a:prstGeom prst="roundRect">
            <a:avLst/>
          </a:prstGeom>
          <a:solidFill>
            <a:schemeClr val="accent4">
              <a:lumMod val="60000"/>
              <a:lumOff val="40000"/>
            </a:schemeClr>
          </a:solidFill>
          <a:effectLst>
            <a:innerShdw blurRad="63500" dist="50800" dir="2700000">
              <a:prstClr val="black">
                <a:alpha val="50000"/>
              </a:prstClr>
            </a:innerShdw>
          </a:effectLst>
        </p:spPr>
        <p:style>
          <a:lnRef idx="3">
            <a:schemeClr val="lt1"/>
          </a:lnRef>
          <a:fillRef idx="1">
            <a:schemeClr val="accent4"/>
          </a:fillRef>
          <a:effectRef idx="1">
            <a:schemeClr val="accent4"/>
          </a:effectRef>
          <a:fontRef idx="minor">
            <a:schemeClr val="lt1"/>
          </a:fontRef>
        </p:style>
        <p:txBody>
          <a:bodyPr lIns="108000" tIns="36000" rIns="36000" bIns="36000" rtlCol="0" anchor="ctr"/>
          <a:lstStyle/>
          <a:p>
            <a:pPr>
              <a:defRPr/>
            </a:pPr>
            <a:r>
              <a:rPr kumimoji="1" lang="en-US" altLang="ja-JP" sz="18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【WHAT</a:t>
            </a:r>
            <a:r>
              <a:rPr kumimoji="1" lang="ja-JP" altLang="en-US" sz="18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２－①</a:t>
            </a:r>
            <a:r>
              <a:rPr kumimoji="1" lang="en-US" altLang="ja-JP" sz="18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8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　インフラ戦略／都市交通</a:t>
            </a:r>
            <a:r>
              <a:rPr kumimoji="1" lang="ja-JP" altLang="en-US" sz="1800" b="1"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インフラ</a:t>
            </a:r>
            <a:r>
              <a:rPr lang="ja-JP" altLang="en-US" b="1" dirty="0">
                <a:solidFill>
                  <a:schemeClr val="tx1"/>
                </a:solidFill>
                <a:latin typeface="BIZ UDPゴシック" panose="020B0400000000000000" pitchFamily="50" charset="-128"/>
                <a:ea typeface="BIZ UDPゴシック" panose="020B0400000000000000" pitchFamily="50" charset="-128"/>
              </a:rPr>
              <a:t>（関空・鉄道・道路</a:t>
            </a:r>
            <a:r>
              <a:rPr lang="ja-JP" altLang="en-US" b="1" dirty="0" smtClean="0">
                <a:solidFill>
                  <a:schemeClr val="tx1"/>
                </a:solidFill>
                <a:latin typeface="BIZ UDPゴシック" panose="020B0400000000000000" pitchFamily="50" charset="-128"/>
                <a:ea typeface="BIZ UDPゴシック" panose="020B0400000000000000" pitchFamily="50" charset="-128"/>
              </a:rPr>
              <a:t>）</a:t>
            </a:r>
            <a:endParaRPr lang="ja-JP" altLang="en-US" b="1" dirty="0">
              <a:solidFill>
                <a:schemeClr val="tx1"/>
              </a:solidFill>
              <a:latin typeface="BIZ UDPゴシック" panose="020B0400000000000000" pitchFamily="50" charset="-128"/>
              <a:ea typeface="BIZ UDPゴシック" panose="020B0400000000000000" pitchFamily="50" charset="-128"/>
            </a:endParaRPr>
          </a:p>
        </p:txBody>
      </p:sp>
      <p:sp>
        <p:nvSpPr>
          <p:cNvPr id="45" name="テキスト ボックス 44"/>
          <p:cNvSpPr txBox="1"/>
          <p:nvPr/>
        </p:nvSpPr>
        <p:spPr>
          <a:xfrm>
            <a:off x="180000" y="737734"/>
            <a:ext cx="8820000" cy="324000"/>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■アクセス強化から利用者の視点に立った利便性の向上</a:t>
            </a:r>
            <a:r>
              <a:rPr kumimoji="1" lang="ja-JP" altLang="en-US" sz="16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へ。</a:t>
            </a:r>
            <a:endParaRPr kumimoji="1" lang="ja-JP" altLang="en-US" sz="16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6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cxnSp>
        <p:nvCxnSpPr>
          <p:cNvPr id="46" name="直線コネクタ 45"/>
          <p:cNvCxnSpPr/>
          <p:nvPr/>
        </p:nvCxnSpPr>
        <p:spPr>
          <a:xfrm>
            <a:off x="196398" y="612000"/>
            <a:ext cx="882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8" name="正方形/長方形 47"/>
          <p:cNvSpPr/>
          <p:nvPr/>
        </p:nvSpPr>
        <p:spPr>
          <a:xfrm>
            <a:off x="180000" y="1260000"/>
            <a:ext cx="3240000" cy="288000"/>
          </a:xfrm>
          <a:prstGeom prst="rect">
            <a:avLst/>
          </a:prstGeom>
          <a:solidFill>
            <a:schemeClr val="accent4">
              <a:lumMod val="40000"/>
              <a:lumOff val="60000"/>
            </a:schemeClr>
          </a:solidFill>
          <a:ln>
            <a:solidFill>
              <a:schemeClr val="accent2"/>
            </a:solidFill>
          </a:ln>
        </p:spPr>
        <p:txBody>
          <a:bodyPr wrap="square" tIns="0" bIns="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１．共通の戦略策定　　　　　　　　　　　　　　　　　</a:t>
            </a:r>
            <a:endParaRPr kumimoji="1" lang="en-US" altLang="ja-JP"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53" name="正方形/長方形 52"/>
          <p:cNvSpPr/>
          <p:nvPr/>
        </p:nvSpPr>
        <p:spPr>
          <a:xfrm>
            <a:off x="180000" y="3312000"/>
            <a:ext cx="3240000" cy="288000"/>
          </a:xfrm>
          <a:prstGeom prst="rect">
            <a:avLst/>
          </a:prstGeom>
          <a:solidFill>
            <a:schemeClr val="accent4">
              <a:lumMod val="40000"/>
              <a:lumOff val="60000"/>
            </a:schemeClr>
          </a:solidFill>
          <a:ln>
            <a:solidFill>
              <a:schemeClr val="accent2"/>
            </a:solidFill>
          </a:ln>
        </p:spPr>
        <p:txBody>
          <a:bodyPr wrap="square" tIns="0" bIns="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２．都心と国土軸のアクセス強化（鉄道）　　　　　　　　　　　　　　　　　</a:t>
            </a:r>
            <a:endParaRPr kumimoji="1" lang="en-US" altLang="ja-JP"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pic>
        <p:nvPicPr>
          <p:cNvPr id="56" name="図 55"/>
          <p:cNvPicPr>
            <a:picLocks noChangeAspect="1"/>
          </p:cNvPicPr>
          <p:nvPr/>
        </p:nvPicPr>
        <p:blipFill>
          <a:blip r:embed="rId2"/>
          <a:stretch>
            <a:fillRect/>
          </a:stretch>
        </p:blipFill>
        <p:spPr>
          <a:xfrm>
            <a:off x="6984000" y="1260004"/>
            <a:ext cx="1932847" cy="1909233"/>
          </a:xfrm>
          <a:prstGeom prst="rect">
            <a:avLst/>
          </a:prstGeom>
        </p:spPr>
      </p:pic>
      <p:sp>
        <p:nvSpPr>
          <p:cNvPr id="57" name="テキスト ボックス 56"/>
          <p:cNvSpPr txBox="1"/>
          <p:nvPr/>
        </p:nvSpPr>
        <p:spPr>
          <a:xfrm>
            <a:off x="180000" y="2268000"/>
            <a:ext cx="6588000" cy="900000"/>
          </a:xfrm>
          <a:prstGeom prst="rect">
            <a:avLst/>
          </a:prstGeom>
          <a:noFill/>
        </p:spPr>
        <p:txBody>
          <a:bodyPr wrap="square" lIns="90000" tIns="36000" bIns="3600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めざすべき都市構造</a:t>
            </a:r>
            <a:endParaRPr kumimoji="1" lang="en-US" altLang="ja-JP" sz="14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国土軸や環状軸、空港・港湾・新幹線等の広域交通インフラなど、広域的な都市構造を活かし、スーパーメガリージョンの西の核、世界のゲートウェイに相応しい都市圏を</a:t>
            </a:r>
            <a:r>
              <a:rPr kumimoji="1" lang="ja-JP" altLang="en-US" sz="140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cs typeface="+mn-cs"/>
              </a:rPr>
              <a:t>形成。</a:t>
            </a:r>
            <a:endPar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cxnSp>
        <p:nvCxnSpPr>
          <p:cNvPr id="59" name="直線コネクタ 58"/>
          <p:cNvCxnSpPr/>
          <p:nvPr/>
        </p:nvCxnSpPr>
        <p:spPr>
          <a:xfrm>
            <a:off x="198000" y="1152000"/>
            <a:ext cx="882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テキスト ボックス 14"/>
          <p:cNvSpPr txBox="1"/>
          <p:nvPr/>
        </p:nvSpPr>
        <p:spPr>
          <a:xfrm>
            <a:off x="179999" y="1548000"/>
            <a:ext cx="6588000" cy="720000"/>
          </a:xfrm>
          <a:prstGeom prst="rect">
            <a:avLst/>
          </a:prstGeom>
          <a:noFill/>
        </p:spPr>
        <p:txBody>
          <a:bodyPr wrap="square" lIns="90000" tIns="36000" bIns="3600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cs typeface="+mn-cs"/>
              </a:rPr>
              <a:t>大阪府・大阪市・堺市では、大阪</a:t>
            </a: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都市圏全体を視野に、</a:t>
            </a:r>
            <a:r>
              <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2050</a:t>
            </a: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年を目標として、大阪全体のまちづくりの方向性を示す「大阪のまちづくりグランドデザイン」を</a:t>
            </a:r>
            <a:r>
              <a:rPr kumimoji="1" lang="ja-JP" altLang="en-US" sz="140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cs typeface="+mn-cs"/>
              </a:rPr>
              <a:t>策定。</a:t>
            </a:r>
            <a:endPar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16" name="スライド番号プレースホルダー 3"/>
          <p:cNvSpPr txBox="1">
            <a:spLocks/>
          </p:cNvSpPr>
          <p:nvPr/>
        </p:nvSpPr>
        <p:spPr>
          <a:xfrm>
            <a:off x="8640000" y="6552000"/>
            <a:ext cx="432000" cy="288000"/>
          </a:xfrm>
          <a:prstGeom prst="rect">
            <a:avLst/>
          </a:prstGeom>
        </p:spPr>
        <p:txBody>
          <a:bodyPr vert="horz" lIns="36000" tIns="36000" rIns="36000" bIns="36000" rtlCol="0" anchor="ctr"/>
          <a:lstStyle>
            <a:defPPr>
              <a:defRPr lang="ja-JP"/>
            </a:defPPr>
            <a:lvl1pPr marL="0" algn="r" defTabSz="914400" rtl="0" eaLnBrk="1" latinLnBrk="0" hangingPunct="1">
              <a:defRPr kumimoji="1" sz="14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138CA411-231B-42B9-AF63-97A64194AA60}" type="slidenum">
              <a:rPr lang="ja-JP" altLang="en-US" smtClean="0"/>
              <a:pPr/>
              <a:t>76</a:t>
            </a:fld>
            <a:endParaRPr lang="ja-JP" altLang="en-US" dirty="0"/>
          </a:p>
        </p:txBody>
      </p:sp>
      <p:grpSp>
        <p:nvGrpSpPr>
          <p:cNvPr id="18" name="グループ化 17"/>
          <p:cNvGrpSpPr/>
          <p:nvPr/>
        </p:nvGrpSpPr>
        <p:grpSpPr>
          <a:xfrm>
            <a:off x="163722" y="3721516"/>
            <a:ext cx="3429871" cy="2858210"/>
            <a:chOff x="179998" y="3677392"/>
            <a:chExt cx="3429871" cy="2858210"/>
          </a:xfrm>
        </p:grpSpPr>
        <p:pic>
          <p:nvPicPr>
            <p:cNvPr id="19" name="図 18"/>
            <p:cNvPicPr>
              <a:picLocks noChangeAspect="1"/>
            </p:cNvPicPr>
            <p:nvPr/>
          </p:nvPicPr>
          <p:blipFill rotWithShape="1">
            <a:blip r:embed="rId3"/>
            <a:srcRect l="6976" t="6602" b="40147"/>
            <a:stretch/>
          </p:blipFill>
          <p:spPr>
            <a:xfrm>
              <a:off x="196398" y="3677392"/>
              <a:ext cx="3399410" cy="2605098"/>
            </a:xfrm>
            <a:prstGeom prst="rect">
              <a:avLst/>
            </a:prstGeom>
          </p:spPr>
        </p:pic>
        <p:pic>
          <p:nvPicPr>
            <p:cNvPr id="20" name="図 19"/>
            <p:cNvPicPr>
              <a:picLocks noChangeAspect="1"/>
            </p:cNvPicPr>
            <p:nvPr/>
          </p:nvPicPr>
          <p:blipFill>
            <a:blip r:embed="rId4"/>
            <a:stretch>
              <a:fillRect/>
            </a:stretch>
          </p:blipFill>
          <p:spPr>
            <a:xfrm>
              <a:off x="179998" y="6279478"/>
              <a:ext cx="3429871" cy="256124"/>
            </a:xfrm>
            <a:prstGeom prst="rect">
              <a:avLst/>
            </a:prstGeom>
          </p:spPr>
        </p:pic>
      </p:grpSp>
      <p:pic>
        <p:nvPicPr>
          <p:cNvPr id="2" name="図 1"/>
          <p:cNvPicPr>
            <a:picLocks noChangeAspect="1"/>
          </p:cNvPicPr>
          <p:nvPr/>
        </p:nvPicPr>
        <p:blipFill>
          <a:blip r:embed="rId5"/>
          <a:stretch>
            <a:fillRect/>
          </a:stretch>
        </p:blipFill>
        <p:spPr>
          <a:xfrm>
            <a:off x="3744000" y="3312000"/>
            <a:ext cx="5230821" cy="3255546"/>
          </a:xfrm>
          <a:prstGeom prst="rect">
            <a:avLst/>
          </a:prstGeom>
        </p:spPr>
      </p:pic>
    </p:spTree>
    <p:extLst>
      <p:ext uri="{BB962C8B-B14F-4D97-AF65-F5344CB8AC3E}">
        <p14:creationId xmlns:p14="http://schemas.microsoft.com/office/powerpoint/2010/main" val="391826336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角丸四角形 41"/>
          <p:cNvSpPr/>
          <p:nvPr/>
        </p:nvSpPr>
        <p:spPr>
          <a:xfrm>
            <a:off x="144000" y="72000"/>
            <a:ext cx="7200000" cy="432000"/>
          </a:xfrm>
          <a:prstGeom prst="roundRect">
            <a:avLst/>
          </a:prstGeom>
          <a:solidFill>
            <a:schemeClr val="accent4">
              <a:lumMod val="60000"/>
              <a:lumOff val="40000"/>
            </a:schemeClr>
          </a:solidFill>
          <a:effectLst>
            <a:innerShdw blurRad="63500" dist="50800" dir="2700000">
              <a:prstClr val="black">
                <a:alpha val="50000"/>
              </a:prstClr>
            </a:innerShdw>
          </a:effectLst>
        </p:spPr>
        <p:style>
          <a:lnRef idx="3">
            <a:schemeClr val="lt1"/>
          </a:lnRef>
          <a:fillRef idx="1">
            <a:schemeClr val="accent4"/>
          </a:fillRef>
          <a:effectRef idx="1">
            <a:schemeClr val="accent4"/>
          </a:effectRef>
          <a:fontRef idx="minor">
            <a:schemeClr val="lt1"/>
          </a:fontRef>
        </p:style>
        <p:txBody>
          <a:bodyPr lIns="108000" tIns="36000" rIns="36000" bIns="36000" rtlCol="0" anchor="ctr"/>
          <a:lstStyle/>
          <a:p>
            <a:pPr>
              <a:defRPr/>
            </a:pPr>
            <a:r>
              <a:rPr kumimoji="1" lang="en-US" altLang="ja-JP" sz="18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【WHAT</a:t>
            </a:r>
            <a:r>
              <a:rPr kumimoji="1" lang="ja-JP" altLang="en-US" sz="18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２－①</a:t>
            </a:r>
            <a:r>
              <a:rPr kumimoji="1" lang="en-US" altLang="ja-JP" sz="18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8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　インフラ戦略／都市交通</a:t>
            </a:r>
            <a:r>
              <a:rPr kumimoji="1" lang="ja-JP" altLang="en-US" sz="1800" b="1"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インフラ</a:t>
            </a:r>
            <a:r>
              <a:rPr lang="ja-JP" altLang="en-US" b="1" dirty="0">
                <a:solidFill>
                  <a:schemeClr val="tx1"/>
                </a:solidFill>
                <a:latin typeface="BIZ UDPゴシック" panose="020B0400000000000000" pitchFamily="50" charset="-128"/>
                <a:ea typeface="BIZ UDPゴシック" panose="020B0400000000000000" pitchFamily="50" charset="-128"/>
              </a:rPr>
              <a:t>（関空・鉄道・道路</a:t>
            </a:r>
            <a:r>
              <a:rPr lang="ja-JP" altLang="en-US" b="1" dirty="0" smtClean="0">
                <a:solidFill>
                  <a:schemeClr val="tx1"/>
                </a:solidFill>
                <a:latin typeface="BIZ UDPゴシック" panose="020B0400000000000000" pitchFamily="50" charset="-128"/>
                <a:ea typeface="BIZ UDPゴシック" panose="020B0400000000000000" pitchFamily="50" charset="-128"/>
              </a:rPr>
              <a:t>）</a:t>
            </a:r>
            <a:endParaRPr lang="ja-JP" altLang="en-US" b="1" dirty="0">
              <a:solidFill>
                <a:schemeClr val="tx1"/>
              </a:solidFill>
              <a:latin typeface="BIZ UDPゴシック" panose="020B0400000000000000" pitchFamily="50" charset="-128"/>
              <a:ea typeface="BIZ UDPゴシック" panose="020B0400000000000000" pitchFamily="50" charset="-128"/>
            </a:endParaRPr>
          </a:p>
        </p:txBody>
      </p:sp>
      <p:cxnSp>
        <p:nvCxnSpPr>
          <p:cNvPr id="41" name="直線コネクタ 40"/>
          <p:cNvCxnSpPr/>
          <p:nvPr/>
        </p:nvCxnSpPr>
        <p:spPr>
          <a:xfrm>
            <a:off x="196398" y="612000"/>
            <a:ext cx="882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4" name="正方形/長方形 43"/>
          <p:cNvSpPr/>
          <p:nvPr/>
        </p:nvSpPr>
        <p:spPr>
          <a:xfrm>
            <a:off x="180000" y="684000"/>
            <a:ext cx="3960000" cy="288000"/>
          </a:xfrm>
          <a:prstGeom prst="rect">
            <a:avLst/>
          </a:prstGeom>
          <a:solidFill>
            <a:schemeClr val="accent4">
              <a:lumMod val="40000"/>
              <a:lumOff val="60000"/>
            </a:schemeClr>
          </a:solidFill>
          <a:ln>
            <a:solidFill>
              <a:schemeClr val="accent2"/>
            </a:solidFill>
          </a:ln>
        </p:spPr>
        <p:txBody>
          <a:bodyPr wrap="square" tIns="0" bIns="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３．都心と国土軸のアクセス強化（道路）　　　　　　　　　　　　　　　　</a:t>
            </a:r>
            <a:endParaRPr kumimoji="1" lang="en-US" altLang="ja-JP"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45" name="正方形/長方形 44"/>
          <p:cNvSpPr/>
          <p:nvPr/>
        </p:nvSpPr>
        <p:spPr>
          <a:xfrm>
            <a:off x="3240000" y="3816000"/>
            <a:ext cx="4140000" cy="288000"/>
          </a:xfrm>
          <a:prstGeom prst="rect">
            <a:avLst/>
          </a:prstGeom>
          <a:solidFill>
            <a:schemeClr val="accent4">
              <a:lumMod val="40000"/>
              <a:lumOff val="60000"/>
            </a:schemeClr>
          </a:solidFill>
          <a:ln>
            <a:solidFill>
              <a:schemeClr val="accent2"/>
            </a:solidFill>
          </a:ln>
        </p:spPr>
        <p:txBody>
          <a:bodyPr wrap="square" tIns="36000" bIns="360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４．利用者の視点に立ったサービス向上（鉄道）　　　　　　　　　　　　　　　　　</a:t>
            </a:r>
            <a:endParaRPr kumimoji="1" lang="en-US" altLang="ja-JP"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46" name="テキスト ボックス 45"/>
          <p:cNvSpPr txBox="1"/>
          <p:nvPr/>
        </p:nvSpPr>
        <p:spPr>
          <a:xfrm>
            <a:off x="3420000" y="1656000"/>
            <a:ext cx="1080000" cy="288000"/>
          </a:xfrm>
          <a:prstGeom prst="rect">
            <a:avLst/>
          </a:prstGeom>
          <a:noFill/>
        </p:spPr>
        <p:txBody>
          <a:bodyPr wrap="none" tIns="36000" bIns="3600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取組の</a:t>
            </a:r>
            <a:r>
              <a:rPr kumimoji="1" lang="ja-JP" altLang="en-US" sz="12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経過</a:t>
            </a:r>
          </a:p>
        </p:txBody>
      </p:sp>
      <p:sp>
        <p:nvSpPr>
          <p:cNvPr id="47" name="テキスト ボックス 46"/>
          <p:cNvSpPr txBox="1"/>
          <p:nvPr/>
        </p:nvSpPr>
        <p:spPr>
          <a:xfrm>
            <a:off x="5544000" y="648000"/>
            <a:ext cx="3276000" cy="288000"/>
          </a:xfrm>
          <a:prstGeom prst="rect">
            <a:avLst/>
          </a:prstGeom>
          <a:noFill/>
        </p:spPr>
        <p:txBody>
          <a:bodyPr wrap="none" tIns="36000" bIns="3600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淀川左岸線延伸部開通によって期待される効果</a:t>
            </a:r>
          </a:p>
        </p:txBody>
      </p:sp>
      <p:sp>
        <p:nvSpPr>
          <p:cNvPr id="50" name="テキスト ボックス 49"/>
          <p:cNvSpPr txBox="1"/>
          <p:nvPr/>
        </p:nvSpPr>
        <p:spPr>
          <a:xfrm>
            <a:off x="180000" y="1008000"/>
            <a:ext cx="5220000" cy="540000"/>
          </a:xfrm>
          <a:prstGeom prst="rect">
            <a:avLst/>
          </a:prstGeom>
          <a:noFill/>
        </p:spPr>
        <p:txBody>
          <a:bodyPr wrap="square" lIns="90000" tIns="36000" bIns="3600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淀川左岸線延伸部は</a:t>
            </a:r>
            <a:r>
              <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2017</a:t>
            </a: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年</a:t>
            </a:r>
            <a:r>
              <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4</a:t>
            </a: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月に事業化され、これにより大阪都市再生環状道路は全ての路線で事業</a:t>
            </a:r>
            <a:r>
              <a:rPr kumimoji="1" lang="ja-JP" altLang="en-US" sz="140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cs typeface="+mn-cs"/>
              </a:rPr>
              <a:t>着手。</a:t>
            </a:r>
            <a:r>
              <a:rPr kumimoji="1" lang="ja-JP" altLang="en-US" sz="110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1" lang="ja-JP" altLang="en-US" sz="1100" b="0" i="0" u="none" strike="noStrike" kern="1200" cap="none" spc="0" normalizeH="0" baseline="0" noProof="0" dirty="0">
                <a:ln>
                  <a:noFill/>
                </a:ln>
                <a:effectLst/>
                <a:uLnTx/>
                <a:uFillTx/>
                <a:latin typeface="BIZ UDゴシック" panose="020B0400000000000000" pitchFamily="49" charset="-128"/>
                <a:ea typeface="BIZ UDゴシック" panose="020B0400000000000000" pitchFamily="49" charset="-128"/>
                <a:cs typeface="+mn-cs"/>
              </a:rPr>
              <a:t>総延長</a:t>
            </a:r>
            <a:r>
              <a:rPr kumimoji="1" lang="ja-JP" altLang="en-US" sz="1100" b="0" i="0" u="none" strike="noStrike" kern="1200" cap="none" spc="0" normalizeH="0" baseline="0" noProof="0" dirty="0" smtClean="0">
                <a:ln>
                  <a:noFill/>
                </a:ln>
                <a:effectLst/>
                <a:uLnTx/>
                <a:uFillTx/>
                <a:latin typeface="BIZ UDゴシック" panose="020B0400000000000000" pitchFamily="49" charset="-128"/>
                <a:ea typeface="BIZ UDゴシック" panose="020B0400000000000000" pitchFamily="49" charset="-128"/>
                <a:cs typeface="+mn-cs"/>
              </a:rPr>
              <a:t>約</a:t>
            </a:r>
            <a:r>
              <a:rPr kumimoji="1" lang="en-US" altLang="ja-JP" sz="1100" b="0" i="0" u="none" strike="noStrike" kern="1200" cap="none" spc="0" normalizeH="0" baseline="0" noProof="0" dirty="0" smtClean="0">
                <a:ln>
                  <a:noFill/>
                </a:ln>
                <a:effectLst/>
                <a:uLnTx/>
                <a:uFillTx/>
                <a:latin typeface="BIZ UDゴシック" panose="020B0400000000000000" pitchFamily="49" charset="-128"/>
                <a:ea typeface="BIZ UDゴシック" panose="020B0400000000000000" pitchFamily="49" charset="-128"/>
                <a:cs typeface="+mn-cs"/>
              </a:rPr>
              <a:t>56.1</a:t>
            </a:r>
            <a:r>
              <a:rPr kumimoji="1" lang="ja-JP" altLang="en-US" sz="1100" b="0" i="0" u="none" strike="noStrike" kern="1200" cap="none" spc="0" normalizeH="0" baseline="0" noProof="0" dirty="0" smtClean="0">
                <a:ln>
                  <a:noFill/>
                </a:ln>
                <a:effectLst/>
                <a:uLnTx/>
                <a:uFillTx/>
                <a:latin typeface="BIZ UDゴシック" panose="020B0400000000000000" pitchFamily="49" charset="-128"/>
                <a:ea typeface="BIZ UDゴシック" panose="020B0400000000000000" pitchFamily="49" charset="-128"/>
                <a:cs typeface="+mn-cs"/>
              </a:rPr>
              <a:t>㎞</a:t>
            </a:r>
            <a:r>
              <a:rPr kumimoji="1"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p>
        </p:txBody>
      </p:sp>
      <p:sp>
        <p:nvSpPr>
          <p:cNvPr id="52" name="正方形/長方形 51"/>
          <p:cNvSpPr/>
          <p:nvPr/>
        </p:nvSpPr>
        <p:spPr>
          <a:xfrm>
            <a:off x="6192000" y="4112500"/>
            <a:ext cx="2646878"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TW" altLang="en-US"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泉北</a:t>
            </a:r>
            <a:r>
              <a:rPr kumimoji="1" lang="ja-JP" altLang="en-US"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高速鉄道（株）の営業利益の推移</a:t>
            </a:r>
            <a:endPar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54" name="テキスト ボックス 53"/>
          <p:cNvSpPr txBox="1"/>
          <p:nvPr/>
        </p:nvSpPr>
        <p:spPr>
          <a:xfrm>
            <a:off x="3240000" y="4140000"/>
            <a:ext cx="3024000" cy="1224000"/>
          </a:xfrm>
          <a:prstGeom prst="rect">
            <a:avLst/>
          </a:prstGeom>
          <a:noFill/>
        </p:spPr>
        <p:txBody>
          <a:bodyPr wrap="square" lIns="90000" tIns="36000" bIns="3600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民間による専門ノウハウ等を活用するため、泉北高速鉄道を運営する大阪府都市開発</a:t>
            </a:r>
            <a:r>
              <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株</a:t>
            </a:r>
            <a:r>
              <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を</a:t>
            </a:r>
            <a:r>
              <a:rPr kumimoji="1" lang="ja-JP" altLang="en-US" sz="140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cs typeface="+mn-cs"/>
              </a:rPr>
              <a:t>民営化。</a:t>
            </a:r>
            <a:endParaRPr kumimoji="1" lang="en-US" altLang="ja-JP"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民営化により府民・事業者の利便性が</a:t>
            </a:r>
            <a:r>
              <a:rPr kumimoji="1" lang="ja-JP" altLang="en-US" sz="140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cs typeface="+mn-cs"/>
              </a:rPr>
              <a:t>向上。</a:t>
            </a:r>
            <a:endParaRPr kumimoji="1"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55" name="正方形/長方形 54"/>
          <p:cNvSpPr/>
          <p:nvPr/>
        </p:nvSpPr>
        <p:spPr>
          <a:xfrm>
            <a:off x="3276000" y="5832000"/>
            <a:ext cx="2628000" cy="828000"/>
          </a:xfrm>
          <a:prstGeom prst="rect">
            <a:avLst/>
          </a:prstGeom>
          <a:ln>
            <a:solidFill>
              <a:schemeClr val="tx1"/>
            </a:solidFill>
          </a:ln>
        </p:spPr>
        <p:style>
          <a:lnRef idx="2">
            <a:schemeClr val="accent1"/>
          </a:lnRef>
          <a:fillRef idx="1">
            <a:schemeClr val="lt1"/>
          </a:fillRef>
          <a:effectRef idx="0">
            <a:schemeClr val="accent1"/>
          </a:effectRef>
          <a:fontRef idx="minor">
            <a:schemeClr val="dk1"/>
          </a:fontRef>
        </p:style>
        <p:txBody>
          <a:bodyPr lIns="0" tIns="0" rIns="0" bIns="0" rtlCol="0" anchor="ctr"/>
          <a:lstStyle/>
          <a:p>
            <a:pPr marL="0" marR="0" lvl="0" indent="0" algn="l" defTabSz="9577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・乗継割引の拡大</a:t>
            </a:r>
          </a:p>
          <a:p>
            <a:pPr marL="0" marR="0" lvl="0" indent="0" algn="l" defTabSz="9577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・通学定期割引率の拡大</a:t>
            </a:r>
            <a:endParaRPr kumimoji="1" lang="en-US" altLang="ja-JP"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577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・通勤特急の新規運行</a:t>
            </a:r>
            <a:endParaRPr kumimoji="1" lang="en-US" altLang="ja-JP"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577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1" lang="en-US" altLang="ja-JP"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IC</a:t>
            </a: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利用時の小児運賃の一律化　など</a:t>
            </a:r>
          </a:p>
        </p:txBody>
      </p:sp>
      <p:sp>
        <p:nvSpPr>
          <p:cNvPr id="56" name="テキスト ボックス 55"/>
          <p:cNvSpPr txBox="1"/>
          <p:nvPr/>
        </p:nvSpPr>
        <p:spPr>
          <a:xfrm>
            <a:off x="3276000" y="5364000"/>
            <a:ext cx="2700000" cy="504000"/>
          </a:xfrm>
          <a:prstGeom prst="rect">
            <a:avLst/>
          </a:prstGeom>
          <a:noFill/>
        </p:spPr>
        <p:txBody>
          <a:bodyPr wrap="square" lIns="90000" tIns="36000" bIns="3600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泉北高速鉄道利用者へのサービス向上の主な例</a:t>
            </a:r>
            <a:endParaRPr kumimoji="1" lang="en-US" altLang="ja-JP"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pic>
        <p:nvPicPr>
          <p:cNvPr id="57" name="図 56"/>
          <p:cNvPicPr>
            <a:picLocks noChangeAspect="1"/>
          </p:cNvPicPr>
          <p:nvPr/>
        </p:nvPicPr>
        <p:blipFill>
          <a:blip r:embed="rId3"/>
          <a:stretch>
            <a:fillRect/>
          </a:stretch>
        </p:blipFill>
        <p:spPr>
          <a:xfrm>
            <a:off x="180000" y="5112000"/>
            <a:ext cx="3000808" cy="1536844"/>
          </a:xfrm>
          <a:prstGeom prst="rect">
            <a:avLst/>
          </a:prstGeom>
          <a:ln w="3175">
            <a:solidFill>
              <a:schemeClr val="tx1"/>
            </a:solidFill>
          </a:ln>
        </p:spPr>
      </p:pic>
      <p:pic>
        <p:nvPicPr>
          <p:cNvPr id="58" name="図 57"/>
          <p:cNvPicPr>
            <a:picLocks noChangeAspect="1"/>
          </p:cNvPicPr>
          <p:nvPr/>
        </p:nvPicPr>
        <p:blipFill>
          <a:blip r:embed="rId4"/>
          <a:stretch>
            <a:fillRect/>
          </a:stretch>
        </p:blipFill>
        <p:spPr>
          <a:xfrm>
            <a:off x="180000" y="2772000"/>
            <a:ext cx="2291429" cy="2083975"/>
          </a:xfrm>
          <a:prstGeom prst="rect">
            <a:avLst/>
          </a:prstGeom>
          <a:ln w="3175" cmpd="sng">
            <a:solidFill>
              <a:schemeClr val="tx1"/>
            </a:solidFill>
          </a:ln>
        </p:spPr>
      </p:pic>
      <p:sp>
        <p:nvSpPr>
          <p:cNvPr id="59" name="正方形/長方形 58"/>
          <p:cNvSpPr/>
          <p:nvPr/>
        </p:nvSpPr>
        <p:spPr>
          <a:xfrm>
            <a:off x="216000" y="1872000"/>
            <a:ext cx="2196000" cy="828000"/>
          </a:xfrm>
          <a:prstGeom prst="rect">
            <a:avLst/>
          </a:prstGeom>
          <a:ln>
            <a:noFill/>
          </a:ln>
        </p:spPr>
        <p:style>
          <a:lnRef idx="2">
            <a:schemeClr val="accent1"/>
          </a:lnRef>
          <a:fillRef idx="1">
            <a:schemeClr val="lt1"/>
          </a:fillRef>
          <a:effectRef idx="0">
            <a:schemeClr val="accent1"/>
          </a:effectRef>
          <a:fontRef idx="minor">
            <a:schemeClr val="dk1"/>
          </a:fontRef>
        </p:style>
        <p:txBody>
          <a:bodyPr lIns="36000" tIns="36000" rIns="36000" bIns="36000" rtlCol="0" anchor="ctr"/>
          <a:lstStyle/>
          <a:p>
            <a:pPr marL="0" marR="0" lvl="0" indent="0" algn="l" defTabSz="9577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阪神高速道路</a:t>
            </a:r>
            <a:r>
              <a:rPr kumimoji="1" lang="en-US" altLang="ja-JP"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6</a:t>
            </a: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号</a:t>
            </a:r>
            <a:r>
              <a:rPr kumimoji="1" lang="ja-JP" altLang="en-US"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rPr>
              <a:t>大和川線</a:t>
            </a: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a:t>
            </a:r>
            <a:r>
              <a:rPr kumimoji="1" lang="en-US" altLang="ja-JP"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4</a:t>
            </a: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号・</a:t>
            </a:r>
            <a:r>
              <a:rPr kumimoji="1" lang="en-US" altLang="ja-JP"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5</a:t>
            </a: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号湾岸線、</a:t>
            </a:r>
            <a:r>
              <a:rPr kumimoji="1" lang="en-US" altLang="ja-JP"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2</a:t>
            </a: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号淀川左岸線、近畿自動車道などから構成する新たな環状道路</a:t>
            </a:r>
            <a:endParaRPr kumimoji="1" lang="en-US" altLang="ja-JP"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endParaRPr>
          </a:p>
        </p:txBody>
      </p:sp>
      <p:sp>
        <p:nvSpPr>
          <p:cNvPr id="60" name="テキスト ボックス 59"/>
          <p:cNvSpPr txBox="1"/>
          <p:nvPr/>
        </p:nvSpPr>
        <p:spPr>
          <a:xfrm>
            <a:off x="252000" y="1656000"/>
            <a:ext cx="1764000" cy="288000"/>
          </a:xfrm>
          <a:prstGeom prst="rect">
            <a:avLst/>
          </a:prstGeom>
          <a:noFill/>
        </p:spPr>
        <p:txBody>
          <a:bodyPr wrap="square" lIns="90000" tIns="36000" bIns="3600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大阪都市再生環状道路</a:t>
            </a:r>
            <a:endParaRPr kumimoji="1" lang="en-US" altLang="ja-JP"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28" name="スライド番号プレースホルダー 3"/>
          <p:cNvSpPr txBox="1">
            <a:spLocks/>
          </p:cNvSpPr>
          <p:nvPr/>
        </p:nvSpPr>
        <p:spPr>
          <a:xfrm>
            <a:off x="8640000" y="6552000"/>
            <a:ext cx="432000" cy="288000"/>
          </a:xfrm>
          <a:prstGeom prst="rect">
            <a:avLst/>
          </a:prstGeom>
        </p:spPr>
        <p:txBody>
          <a:bodyPr vert="horz" lIns="36000" tIns="36000" rIns="36000" bIns="36000" rtlCol="0" anchor="ctr"/>
          <a:lstStyle>
            <a:defPPr>
              <a:defRPr lang="ja-JP"/>
            </a:defPPr>
            <a:lvl1pPr marL="0" algn="r" defTabSz="914400" rtl="0" eaLnBrk="1" latinLnBrk="0" hangingPunct="1">
              <a:defRPr kumimoji="1" sz="14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138CA411-231B-42B9-AF63-97A64194AA60}" type="slidenum">
              <a:rPr lang="ja-JP" altLang="en-US" smtClean="0"/>
              <a:pPr/>
              <a:t>77</a:t>
            </a:fld>
            <a:endParaRPr lang="ja-JP" altLang="en-US" dirty="0"/>
          </a:p>
        </p:txBody>
      </p:sp>
      <p:sp>
        <p:nvSpPr>
          <p:cNvPr id="29" name="テキスト ボックス 28"/>
          <p:cNvSpPr txBox="1"/>
          <p:nvPr/>
        </p:nvSpPr>
        <p:spPr>
          <a:xfrm>
            <a:off x="6474150" y="6535814"/>
            <a:ext cx="23206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出典</a:t>
            </a:r>
            <a:r>
              <a:rPr kumimoji="1" lang="ja-JP" altLang="en-US" sz="7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：南海電気鉄道（株）「２０１６年３月期決算説明会」</a:t>
            </a:r>
            <a:endParaRPr kumimoji="1" lang="en-US" altLang="ja-JP" sz="7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泉北高速鉄道（株）「２０２１年度決算公告」</a:t>
            </a:r>
            <a:r>
              <a:rPr kumimoji="1" lang="ja-JP" altLang="en-US" sz="7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をもと</a:t>
            </a:r>
            <a:r>
              <a:rPr kumimoji="1" lang="ja-JP" altLang="en-US" sz="7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に作成</a:t>
            </a:r>
            <a:endPar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pic>
        <p:nvPicPr>
          <p:cNvPr id="2" name="図 1"/>
          <p:cNvPicPr>
            <a:picLocks noChangeAspect="1"/>
          </p:cNvPicPr>
          <p:nvPr/>
        </p:nvPicPr>
        <p:blipFill>
          <a:blip r:embed="rId5"/>
          <a:stretch>
            <a:fillRect/>
          </a:stretch>
        </p:blipFill>
        <p:spPr>
          <a:xfrm>
            <a:off x="2556000" y="1980000"/>
            <a:ext cx="2761727" cy="1700931"/>
          </a:xfrm>
          <a:prstGeom prst="rect">
            <a:avLst/>
          </a:prstGeom>
        </p:spPr>
      </p:pic>
      <p:pic>
        <p:nvPicPr>
          <p:cNvPr id="3" name="図 2"/>
          <p:cNvPicPr>
            <a:picLocks noChangeAspect="1"/>
          </p:cNvPicPr>
          <p:nvPr/>
        </p:nvPicPr>
        <p:blipFill>
          <a:blip r:embed="rId6"/>
          <a:stretch>
            <a:fillRect/>
          </a:stretch>
        </p:blipFill>
        <p:spPr>
          <a:xfrm>
            <a:off x="5400000" y="972000"/>
            <a:ext cx="3645724" cy="2249619"/>
          </a:xfrm>
          <a:prstGeom prst="rect">
            <a:avLst/>
          </a:prstGeom>
        </p:spPr>
      </p:pic>
      <p:pic>
        <p:nvPicPr>
          <p:cNvPr id="7" name="図 6"/>
          <p:cNvPicPr>
            <a:picLocks noChangeAspect="1"/>
          </p:cNvPicPr>
          <p:nvPr/>
        </p:nvPicPr>
        <p:blipFill>
          <a:blip r:embed="rId7"/>
          <a:stretch>
            <a:fillRect/>
          </a:stretch>
        </p:blipFill>
        <p:spPr>
          <a:xfrm>
            <a:off x="6480000" y="4284000"/>
            <a:ext cx="2389839" cy="2298391"/>
          </a:xfrm>
          <a:prstGeom prst="rect">
            <a:avLst/>
          </a:prstGeom>
        </p:spPr>
      </p:pic>
    </p:spTree>
    <p:extLst>
      <p:ext uri="{BB962C8B-B14F-4D97-AF65-F5344CB8AC3E}">
        <p14:creationId xmlns:p14="http://schemas.microsoft.com/office/powerpoint/2010/main" val="314026755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角丸四角形 29"/>
          <p:cNvSpPr/>
          <p:nvPr/>
        </p:nvSpPr>
        <p:spPr>
          <a:xfrm>
            <a:off x="144000" y="72000"/>
            <a:ext cx="7200000" cy="432000"/>
          </a:xfrm>
          <a:prstGeom prst="roundRect">
            <a:avLst/>
          </a:prstGeom>
          <a:solidFill>
            <a:schemeClr val="accent4">
              <a:lumMod val="60000"/>
              <a:lumOff val="40000"/>
            </a:schemeClr>
          </a:solidFill>
          <a:effectLst>
            <a:innerShdw blurRad="63500" dist="50800" dir="2700000">
              <a:prstClr val="black">
                <a:alpha val="50000"/>
              </a:prstClr>
            </a:innerShdw>
          </a:effectLst>
        </p:spPr>
        <p:style>
          <a:lnRef idx="3">
            <a:schemeClr val="lt1"/>
          </a:lnRef>
          <a:fillRef idx="1">
            <a:schemeClr val="accent4"/>
          </a:fillRef>
          <a:effectRef idx="1">
            <a:schemeClr val="accent4"/>
          </a:effectRef>
          <a:fontRef idx="minor">
            <a:schemeClr val="lt1"/>
          </a:fontRef>
        </p:style>
        <p:txBody>
          <a:bodyPr lIns="108000" tIns="36000" rIns="36000" bIns="36000" rtlCol="0" anchor="ctr"/>
          <a:lstStyle/>
          <a:p>
            <a:pPr>
              <a:defRPr/>
            </a:pPr>
            <a:r>
              <a:rPr kumimoji="1" lang="en-US" altLang="ja-JP" sz="18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【WHAT</a:t>
            </a:r>
            <a:r>
              <a:rPr kumimoji="1" lang="ja-JP" altLang="en-US" sz="18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２－①</a:t>
            </a:r>
            <a:r>
              <a:rPr kumimoji="1" lang="en-US" altLang="ja-JP" sz="18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8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　インフラ戦略／都市交通</a:t>
            </a:r>
            <a:r>
              <a:rPr kumimoji="1" lang="ja-JP" altLang="en-US" sz="1800" b="1"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インフラ</a:t>
            </a:r>
            <a:r>
              <a:rPr lang="ja-JP" altLang="en-US" b="1" dirty="0">
                <a:solidFill>
                  <a:schemeClr val="tx1"/>
                </a:solidFill>
                <a:latin typeface="BIZ UDPゴシック" panose="020B0400000000000000" pitchFamily="50" charset="-128"/>
                <a:ea typeface="BIZ UDPゴシック" panose="020B0400000000000000" pitchFamily="50" charset="-128"/>
              </a:rPr>
              <a:t>（関空・鉄道・道路</a:t>
            </a:r>
            <a:r>
              <a:rPr lang="ja-JP" altLang="en-US" b="1" dirty="0" smtClean="0">
                <a:solidFill>
                  <a:schemeClr val="tx1"/>
                </a:solidFill>
                <a:latin typeface="BIZ UDPゴシック" panose="020B0400000000000000" pitchFamily="50" charset="-128"/>
                <a:ea typeface="BIZ UDPゴシック" panose="020B0400000000000000" pitchFamily="50" charset="-128"/>
              </a:rPr>
              <a:t>）</a:t>
            </a:r>
            <a:endParaRPr lang="ja-JP" altLang="en-US" b="1" dirty="0">
              <a:solidFill>
                <a:schemeClr val="tx1"/>
              </a:solidFill>
              <a:latin typeface="BIZ UDPゴシック" panose="020B0400000000000000" pitchFamily="50" charset="-128"/>
              <a:ea typeface="BIZ UDPゴシック" panose="020B0400000000000000" pitchFamily="50" charset="-128"/>
            </a:endParaRPr>
          </a:p>
        </p:txBody>
      </p:sp>
      <p:cxnSp>
        <p:nvCxnSpPr>
          <p:cNvPr id="29" name="直線コネクタ 28"/>
          <p:cNvCxnSpPr/>
          <p:nvPr/>
        </p:nvCxnSpPr>
        <p:spPr>
          <a:xfrm>
            <a:off x="196398" y="612000"/>
            <a:ext cx="882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正方形/長方形 30"/>
          <p:cNvSpPr/>
          <p:nvPr/>
        </p:nvSpPr>
        <p:spPr>
          <a:xfrm>
            <a:off x="180000" y="684000"/>
            <a:ext cx="4140000" cy="288000"/>
          </a:xfrm>
          <a:prstGeom prst="rect">
            <a:avLst/>
          </a:prstGeom>
          <a:solidFill>
            <a:schemeClr val="accent4">
              <a:lumMod val="40000"/>
              <a:lumOff val="60000"/>
            </a:schemeClr>
          </a:solidFill>
          <a:ln>
            <a:solidFill>
              <a:schemeClr val="accent2"/>
            </a:solidFill>
          </a:ln>
        </p:spPr>
        <p:txBody>
          <a:bodyPr wrap="square" tIns="0" bIns="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５．利用者の視点に立ったサービス向上（道路）　　　　　　　　　　　　　　　　　</a:t>
            </a:r>
            <a:endParaRPr kumimoji="1" lang="en-US" altLang="ja-JP"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19" name="正方形/長方形 18"/>
          <p:cNvSpPr/>
          <p:nvPr/>
        </p:nvSpPr>
        <p:spPr>
          <a:xfrm>
            <a:off x="180000" y="684000"/>
            <a:ext cx="4140000" cy="288000"/>
          </a:xfrm>
          <a:prstGeom prst="rect">
            <a:avLst/>
          </a:prstGeom>
          <a:solidFill>
            <a:schemeClr val="accent4">
              <a:lumMod val="40000"/>
              <a:lumOff val="60000"/>
            </a:schemeClr>
          </a:solidFill>
          <a:ln>
            <a:solidFill>
              <a:schemeClr val="accent2"/>
            </a:solidFill>
          </a:ln>
        </p:spPr>
        <p:txBody>
          <a:bodyPr wrap="square" tIns="0" bIns="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５．利用者の視点に立ったサービス向上</a:t>
            </a:r>
            <a:r>
              <a:rPr kumimoji="1" lang="ja-JP" altLang="en-US" sz="14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道路</a:t>
            </a:r>
            <a:r>
              <a:rPr kumimoji="1" lang="ja-JP" altLang="en-US" sz="14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t>
            </a:r>
            <a:endParaRPr kumimoji="1" lang="en-US" altLang="ja-JP"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22" name="テキスト ボックス 21"/>
          <p:cNvSpPr txBox="1"/>
          <p:nvPr/>
        </p:nvSpPr>
        <p:spPr>
          <a:xfrm>
            <a:off x="1044000" y="972000"/>
            <a:ext cx="954107"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取組の</a:t>
            </a:r>
            <a:r>
              <a:rPr kumimoji="1" lang="ja-JP" altLang="en-US" sz="12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経過</a:t>
            </a:r>
          </a:p>
        </p:txBody>
      </p:sp>
      <p:sp>
        <p:nvSpPr>
          <p:cNvPr id="23" name="テキスト ボックス 22"/>
          <p:cNvSpPr txBox="1"/>
          <p:nvPr/>
        </p:nvSpPr>
        <p:spPr>
          <a:xfrm>
            <a:off x="4408948" y="972000"/>
            <a:ext cx="1258678"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期待される効果</a:t>
            </a:r>
          </a:p>
        </p:txBody>
      </p:sp>
      <p:sp>
        <p:nvSpPr>
          <p:cNvPr id="26" name="正方形/長方形 25"/>
          <p:cNvSpPr/>
          <p:nvPr/>
        </p:nvSpPr>
        <p:spPr>
          <a:xfrm>
            <a:off x="180000" y="3456000"/>
            <a:ext cx="4140000" cy="288000"/>
          </a:xfrm>
          <a:prstGeom prst="rect">
            <a:avLst/>
          </a:prstGeom>
          <a:solidFill>
            <a:schemeClr val="accent4">
              <a:lumMod val="40000"/>
              <a:lumOff val="60000"/>
            </a:schemeClr>
          </a:solidFill>
          <a:ln>
            <a:solidFill>
              <a:schemeClr val="accent2"/>
            </a:solidFill>
          </a:ln>
        </p:spPr>
        <p:txBody>
          <a:bodyPr wrap="square" tIns="0" bIns="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６．利用者の視点に立ったサービス向上</a:t>
            </a:r>
            <a:r>
              <a:rPr kumimoji="1" lang="ja-JP" altLang="en-US" sz="14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en-US" altLang="ja-JP" sz="14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MaaS</a:t>
            </a:r>
            <a:r>
              <a:rPr kumimoji="1" lang="ja-JP" altLang="en-US" sz="14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endParaRPr kumimoji="1"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28" name="テキスト ボックス 27"/>
          <p:cNvSpPr txBox="1"/>
          <p:nvPr/>
        </p:nvSpPr>
        <p:spPr>
          <a:xfrm>
            <a:off x="4860000" y="3924000"/>
            <a:ext cx="4140000" cy="972000"/>
          </a:xfrm>
          <a:prstGeom prst="rect">
            <a:avLst/>
          </a:prstGeom>
          <a:noFill/>
        </p:spPr>
        <p:txBody>
          <a:bodyPr wrap="square" lIns="90000" tIns="36000" bIns="3600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市営交通事業の廃止後、交通局がこれ</a:t>
            </a:r>
            <a:r>
              <a:rPr kumimoji="1" lang="ja-JP" altLang="en-US" sz="140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cs typeface="+mn-cs"/>
              </a:rPr>
              <a:t>まで担ってきた</a:t>
            </a: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公共交通ネットワークに関する業務を主に担当する都市交通局を設置し、大阪市域内</a:t>
            </a:r>
            <a:r>
              <a:rPr kumimoji="1" lang="ja-JP" altLang="en-US" sz="140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cs typeface="+mn-cs"/>
              </a:rPr>
              <a:t>の</a:t>
            </a: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地下鉄</a:t>
            </a:r>
            <a:r>
              <a:rPr kumimoji="1" lang="ja-JP" altLang="en-US" sz="140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cs typeface="+mn-cs"/>
              </a:rPr>
              <a:t>・</a:t>
            </a:r>
            <a:r>
              <a:rPr kumimoji="1" lang="ja-JP" altLang="en-US" sz="14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バスに関連する総合的な交通</a:t>
            </a:r>
            <a:r>
              <a:rPr kumimoji="1" lang="ja-JP" altLang="en-US" sz="140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cs typeface="+mn-cs"/>
              </a:rPr>
              <a:t>政策を推進。</a:t>
            </a:r>
            <a:endParaRPr kumimoji="1" lang="ja-JP" altLang="en-US" sz="11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45" name="正方形/長方形 44"/>
          <p:cNvSpPr/>
          <p:nvPr/>
        </p:nvSpPr>
        <p:spPr>
          <a:xfrm>
            <a:off x="4860000" y="5400000"/>
            <a:ext cx="4140000" cy="720000"/>
          </a:xfrm>
          <a:prstGeom prst="rect">
            <a:avLst/>
          </a:prstGeom>
          <a:ln>
            <a:solidFill>
              <a:schemeClr val="tx1"/>
            </a:solidFill>
          </a:ln>
        </p:spPr>
        <p:style>
          <a:lnRef idx="2">
            <a:schemeClr val="accent1"/>
          </a:lnRef>
          <a:fillRef idx="1">
            <a:schemeClr val="lt1"/>
          </a:fillRef>
          <a:effectRef idx="0">
            <a:schemeClr val="accent1"/>
          </a:effectRef>
          <a:fontRef idx="minor">
            <a:schemeClr val="dk1"/>
          </a:fontRef>
        </p:style>
        <p:txBody>
          <a:bodyPr lIns="0" tIns="0" rIns="0" bIns="0" rtlCol="0" anchor="ctr"/>
          <a:lstStyle/>
          <a:p>
            <a:pPr marL="0" marR="0" lvl="0" indent="0" algn="l" defTabSz="9577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大阪市域内における地域交通政策（</a:t>
            </a:r>
            <a:r>
              <a:rPr kumimoji="1" lang="en-US" altLang="ja-JP"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BRT</a:t>
            </a: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社会実験含む</a:t>
            </a: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t>
            </a:r>
            <a:endPar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577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大阪市高速電気軌道株式会社および大阪シティバス株式</a:t>
            </a: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会社</a:t>
            </a:r>
            <a:r>
              <a:rPr lang="ja-JP" altLang="en-US" sz="1100" dirty="0" smtClean="0">
                <a:solidFill>
                  <a:prstClr val="black"/>
                </a:solidFill>
                <a:latin typeface="BIZ UDPゴシック" panose="020B0400000000000000" pitchFamily="50" charset="-128"/>
                <a:ea typeface="BIZ UDPゴシック" panose="020B0400000000000000" pitchFamily="50" charset="-128"/>
              </a:rPr>
              <a:t>の</a:t>
            </a:r>
            <a:endParaRPr lang="en-US" altLang="ja-JP" sz="1100" dirty="0" smtClean="0">
              <a:solidFill>
                <a:prstClr val="black"/>
              </a:solidFill>
              <a:latin typeface="BIZ UDPゴシック" panose="020B0400000000000000" pitchFamily="50" charset="-128"/>
              <a:ea typeface="BIZ UDPゴシック" panose="020B0400000000000000" pitchFamily="50" charset="-128"/>
            </a:endParaRPr>
          </a:p>
          <a:p>
            <a:pPr marL="0" marR="0" lvl="0" indent="0" algn="l" defTabSz="9577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　監理</a:t>
            </a:r>
            <a:endParaRPr kumimoji="1" lang="en-US" altLang="ja-JP"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577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・大阪市交通</a:t>
            </a: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政策基金の</a:t>
            </a: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所管</a:t>
            </a:r>
            <a:endPar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46" name="テキスト ボックス 45"/>
          <p:cNvSpPr txBox="1"/>
          <p:nvPr/>
        </p:nvSpPr>
        <p:spPr>
          <a:xfrm>
            <a:off x="4896000" y="5112000"/>
            <a:ext cx="828000" cy="288000"/>
          </a:xfrm>
          <a:prstGeom prst="rect">
            <a:avLst/>
          </a:prstGeom>
          <a:noFill/>
        </p:spPr>
        <p:txBody>
          <a:bodyPr wrap="square" lIns="90000" tIns="36000" bIns="3600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主な事務</a:t>
            </a:r>
            <a:endParaRPr kumimoji="1" lang="en-US" altLang="ja-JP" sz="12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47" name="正方形/長方形 46"/>
          <p:cNvSpPr/>
          <p:nvPr/>
        </p:nvSpPr>
        <p:spPr>
          <a:xfrm>
            <a:off x="4860000" y="3456000"/>
            <a:ext cx="4140000" cy="288000"/>
          </a:xfrm>
          <a:prstGeom prst="rect">
            <a:avLst/>
          </a:prstGeom>
          <a:solidFill>
            <a:schemeClr val="accent4">
              <a:lumMod val="40000"/>
              <a:lumOff val="60000"/>
            </a:schemeClr>
          </a:solidFill>
          <a:ln>
            <a:solidFill>
              <a:schemeClr val="accent2"/>
            </a:solidFill>
          </a:ln>
        </p:spPr>
        <p:txBody>
          <a:bodyPr wrap="square" tIns="0" bIns="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７．公共</a:t>
            </a:r>
            <a:r>
              <a:rPr kumimoji="1"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交通政策の機能強化</a:t>
            </a:r>
          </a:p>
        </p:txBody>
      </p:sp>
      <p:pic>
        <p:nvPicPr>
          <p:cNvPr id="48" name="図 47">
            <a:extLst>
              <a:ext uri="{FF2B5EF4-FFF2-40B4-BE49-F238E27FC236}">
                <a16:creationId xmlns:a16="http://schemas.microsoft.com/office/drawing/2014/main" id="{DC6728D4-0AE6-4322-9198-0FEBADD48A82}"/>
              </a:ext>
            </a:extLst>
          </p:cNvPr>
          <p:cNvPicPr>
            <a:picLocks noChangeAspect="1"/>
          </p:cNvPicPr>
          <p:nvPr/>
        </p:nvPicPr>
        <p:blipFill rotWithShape="1">
          <a:blip r:embed="rId3"/>
          <a:srcRect t="4257"/>
          <a:stretch/>
        </p:blipFill>
        <p:spPr>
          <a:xfrm>
            <a:off x="252000" y="4032000"/>
            <a:ext cx="4024269" cy="2124000"/>
          </a:xfrm>
          <a:prstGeom prst="rect">
            <a:avLst/>
          </a:prstGeom>
        </p:spPr>
      </p:pic>
      <p:sp>
        <p:nvSpPr>
          <p:cNvPr id="49" name="テキスト ボックス 48"/>
          <p:cNvSpPr txBox="1"/>
          <p:nvPr/>
        </p:nvSpPr>
        <p:spPr>
          <a:xfrm>
            <a:off x="396000" y="3744000"/>
            <a:ext cx="3600000" cy="288000"/>
          </a:xfrm>
          <a:prstGeom prst="rect">
            <a:avLst/>
          </a:prstGeom>
          <a:noFill/>
        </p:spPr>
        <p:txBody>
          <a:bodyPr wrap="square" lIns="90000" tIns="36000" bIns="3600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Osaka Metro </a:t>
            </a:r>
            <a:r>
              <a:rPr kumimoji="1" lang="en-US" altLang="ja-JP" sz="12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Group</a:t>
            </a:r>
            <a:r>
              <a:rPr kumimoji="1" lang="ja-JP" altLang="en-US" sz="12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が</a:t>
            </a:r>
            <a:r>
              <a:rPr lang="ja-JP" altLang="en-US" sz="1200" b="1" dirty="0" err="1">
                <a:solidFill>
                  <a:prstClr val="black"/>
                </a:solidFill>
                <a:latin typeface="Meiryo UI" panose="020B0604030504040204" pitchFamily="50" charset="-128"/>
                <a:ea typeface="Meiryo UI" panose="020B0604030504040204" pitchFamily="50" charset="-128"/>
              </a:rPr>
              <a:t>めざ</a:t>
            </a:r>
            <a:r>
              <a:rPr kumimoji="1" lang="ja-JP" altLang="en-US" sz="12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す</a:t>
            </a: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都市型</a:t>
            </a:r>
            <a:r>
              <a:rPr kumimoji="1"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MaaS</a:t>
            </a: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構想</a:t>
            </a:r>
          </a:p>
        </p:txBody>
      </p:sp>
      <p:sp>
        <p:nvSpPr>
          <p:cNvPr id="50" name="正方形/長方形 49"/>
          <p:cNvSpPr/>
          <p:nvPr/>
        </p:nvSpPr>
        <p:spPr>
          <a:xfrm>
            <a:off x="108000" y="6192000"/>
            <a:ext cx="4284000" cy="540000"/>
          </a:xfrm>
          <a:prstGeom prst="rect">
            <a:avLst/>
          </a:prstGeom>
          <a:ln>
            <a:solidFill>
              <a:schemeClr val="tx1"/>
            </a:solidFill>
          </a:ln>
        </p:spPr>
        <p:style>
          <a:lnRef idx="2">
            <a:schemeClr val="accent1"/>
          </a:lnRef>
          <a:fillRef idx="1">
            <a:schemeClr val="lt1"/>
          </a:fillRef>
          <a:effectRef idx="0">
            <a:schemeClr val="accent1"/>
          </a:effectRef>
          <a:fontRef idx="minor">
            <a:schemeClr val="dk1"/>
          </a:fontRef>
        </p:style>
        <p:txBody>
          <a:bodyPr lIns="0" tIns="0" rIns="0" bIns="0" rtlCol="0" anchor="ctr"/>
          <a:lstStyle/>
          <a:p>
            <a:pPr marL="0" marR="0" lvl="0" indent="0" algn="l" defTabSz="9577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　</a:t>
            </a:r>
            <a:r>
              <a:rPr kumimoji="1" lang="ja-JP" altLang="en-US" sz="1100" b="0" i="0" u="none" strike="noStrike" kern="1200" cap="none" spc="0" normalizeH="0" baseline="0" noProof="0" dirty="0" smtClean="0">
                <a:ln>
                  <a:noFill/>
                </a:ln>
                <a:solidFill>
                  <a:prstClr val="black"/>
                </a:solidFill>
                <a:effectLst/>
                <a:uLnTx/>
                <a:uFillTx/>
                <a:latin typeface="Meiryo UI"/>
                <a:ea typeface="Meiryo UI"/>
                <a:cs typeface="+mn-cs"/>
              </a:rPr>
              <a:t>・オンデマンドバスの社会実験の開始　・自動運転バスの実証実験</a:t>
            </a:r>
            <a:endParaRPr kumimoji="1" lang="ja-JP" altLang="en-US" sz="11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9577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　</a:t>
            </a:r>
            <a:r>
              <a:rPr kumimoji="1" lang="ja-JP" altLang="en-US" sz="1100" b="0" i="0" u="none" strike="noStrike" kern="1200" cap="none" spc="0" normalizeH="0" baseline="0" noProof="0" dirty="0" smtClean="0">
                <a:ln>
                  <a:noFill/>
                </a:ln>
                <a:solidFill>
                  <a:prstClr val="black"/>
                </a:solidFill>
                <a:effectLst/>
                <a:uLnTx/>
                <a:uFillTx/>
                <a:latin typeface="Meiryo UI"/>
                <a:ea typeface="Meiryo UI"/>
                <a:cs typeface="+mn-cs"/>
              </a:rPr>
              <a:t>・</a:t>
            </a:r>
            <a:r>
              <a:rPr kumimoji="1" lang="en-US" altLang="ja-JP" sz="1100" b="0" i="0" u="none" strike="noStrike" kern="1200" cap="none" spc="0" normalizeH="0" baseline="0" noProof="0" dirty="0" smtClean="0">
                <a:ln>
                  <a:noFill/>
                </a:ln>
                <a:solidFill>
                  <a:prstClr val="black"/>
                </a:solidFill>
                <a:effectLst/>
                <a:uLnTx/>
                <a:uFillTx/>
                <a:latin typeface="Meiryo UI"/>
                <a:ea typeface="Meiryo UI"/>
                <a:cs typeface="+mn-cs"/>
              </a:rPr>
              <a:t>MaaS</a:t>
            </a:r>
            <a:r>
              <a:rPr kumimoji="1" lang="ja-JP" altLang="en-US" sz="1100" b="0" i="0" u="none" strike="noStrike" kern="1200" cap="none" spc="0" normalizeH="0" baseline="0" noProof="0" dirty="0" smtClean="0">
                <a:ln>
                  <a:noFill/>
                </a:ln>
                <a:solidFill>
                  <a:prstClr val="black"/>
                </a:solidFill>
                <a:effectLst/>
                <a:uLnTx/>
                <a:uFillTx/>
                <a:latin typeface="Meiryo UI"/>
                <a:ea typeface="Meiryo UI"/>
                <a:cs typeface="+mn-cs"/>
              </a:rPr>
              <a:t>アプリ社会実験版の配信　　  ・</a:t>
            </a:r>
            <a:r>
              <a:rPr kumimoji="1" lang="en-US" altLang="ja-JP" sz="1100" b="0" i="0" u="none" strike="noStrike" kern="1200" cap="none" spc="0" normalizeH="0" baseline="0" noProof="0" dirty="0">
                <a:ln>
                  <a:noFill/>
                </a:ln>
                <a:solidFill>
                  <a:prstClr val="black"/>
                </a:solidFill>
                <a:effectLst/>
                <a:uLnTx/>
                <a:uFillTx/>
                <a:latin typeface="Meiryo UI"/>
                <a:ea typeface="Meiryo UI"/>
                <a:cs typeface="+mn-cs"/>
              </a:rPr>
              <a:t>MaaS</a:t>
            </a:r>
            <a:r>
              <a:rPr kumimoji="1" lang="ja-JP" altLang="en-US" sz="1100" b="0" i="0" u="none" strike="noStrike" kern="1200" cap="none" spc="0" normalizeH="0" baseline="0" noProof="0" dirty="0" smtClean="0">
                <a:ln>
                  <a:noFill/>
                </a:ln>
                <a:solidFill>
                  <a:prstClr val="black"/>
                </a:solidFill>
                <a:effectLst/>
                <a:uLnTx/>
                <a:uFillTx/>
                <a:latin typeface="Meiryo UI"/>
                <a:ea typeface="Meiryo UI"/>
                <a:cs typeface="+mn-cs"/>
              </a:rPr>
              <a:t>アプリとタクシーアプリの連携</a:t>
            </a:r>
            <a:endParaRPr kumimoji="1" lang="en-US" altLang="ja-JP" sz="1100" b="0" i="0" u="none" strike="noStrike" kern="1200" cap="none" spc="0" normalizeH="0" baseline="0" noProof="0" dirty="0" smtClean="0">
              <a:ln>
                <a:noFill/>
              </a:ln>
              <a:solidFill>
                <a:prstClr val="black"/>
              </a:solidFill>
              <a:effectLst/>
              <a:uLnTx/>
              <a:uFillTx/>
              <a:latin typeface="Meiryo UI"/>
              <a:ea typeface="Meiryo UI"/>
              <a:cs typeface="+mn-cs"/>
            </a:endParaRPr>
          </a:p>
        </p:txBody>
      </p:sp>
      <p:sp>
        <p:nvSpPr>
          <p:cNvPr id="32" name="スライド番号プレースホルダー 3"/>
          <p:cNvSpPr txBox="1">
            <a:spLocks/>
          </p:cNvSpPr>
          <p:nvPr/>
        </p:nvSpPr>
        <p:spPr>
          <a:xfrm>
            <a:off x="8640000" y="6552000"/>
            <a:ext cx="432000" cy="288000"/>
          </a:xfrm>
          <a:prstGeom prst="rect">
            <a:avLst/>
          </a:prstGeom>
        </p:spPr>
        <p:txBody>
          <a:bodyPr vert="horz" lIns="36000" tIns="36000" rIns="36000" bIns="36000" rtlCol="0" anchor="ctr"/>
          <a:lstStyle>
            <a:defPPr>
              <a:defRPr lang="ja-JP"/>
            </a:defPPr>
            <a:lvl1pPr marL="0" algn="r" defTabSz="914400" rtl="0" eaLnBrk="1" latinLnBrk="0" hangingPunct="1">
              <a:defRPr kumimoji="1" sz="14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138CA411-231B-42B9-AF63-97A64194AA60}" type="slidenum">
              <a:rPr lang="ja-JP" altLang="en-US" smtClean="0"/>
              <a:pPr/>
              <a:t>78</a:t>
            </a:fld>
            <a:endParaRPr lang="ja-JP" altLang="en-US" dirty="0"/>
          </a:p>
        </p:txBody>
      </p:sp>
      <p:pic>
        <p:nvPicPr>
          <p:cNvPr id="27" name="図 26"/>
          <p:cNvPicPr>
            <a:picLocks noChangeAspect="1"/>
          </p:cNvPicPr>
          <p:nvPr/>
        </p:nvPicPr>
        <p:blipFill>
          <a:blip r:embed="rId4"/>
          <a:stretch>
            <a:fillRect/>
          </a:stretch>
        </p:blipFill>
        <p:spPr>
          <a:xfrm>
            <a:off x="6623999" y="1068156"/>
            <a:ext cx="2360667" cy="2052000"/>
          </a:xfrm>
          <a:prstGeom prst="rect">
            <a:avLst/>
          </a:prstGeom>
        </p:spPr>
      </p:pic>
      <p:sp>
        <p:nvSpPr>
          <p:cNvPr id="33" name="テキスト ボックス 32"/>
          <p:cNvSpPr txBox="1"/>
          <p:nvPr/>
        </p:nvSpPr>
        <p:spPr>
          <a:xfrm>
            <a:off x="6701470" y="623434"/>
            <a:ext cx="2244422" cy="461665"/>
          </a:xfrm>
          <a:prstGeom prst="rect">
            <a:avLst/>
          </a:prstGeom>
          <a:noFill/>
        </p:spPr>
        <p:txBody>
          <a:bodyPr wrap="square" rtlCol="0">
            <a:spAutoFit/>
          </a:bodyPr>
          <a:lstStyle/>
          <a:p>
            <a:pPr algn="ctr"/>
            <a:r>
              <a:rPr kumimoji="1" lang="ja-JP" altLang="en-US" sz="1200" b="1" dirty="0">
                <a:latin typeface="BIZ UDPゴシック" panose="020B0400000000000000" pitchFamily="50" charset="-128"/>
                <a:ea typeface="BIZ UDPゴシック" panose="020B0400000000000000" pitchFamily="50" charset="-128"/>
              </a:rPr>
              <a:t>事業者ごとにバラバラだった</a:t>
            </a:r>
            <a:endParaRPr kumimoji="1" lang="en-US" altLang="ja-JP" sz="1200" b="1" dirty="0">
              <a:latin typeface="BIZ UDPゴシック" panose="020B0400000000000000" pitchFamily="50" charset="-128"/>
              <a:ea typeface="BIZ UDPゴシック" panose="020B0400000000000000" pitchFamily="50" charset="-128"/>
            </a:endParaRPr>
          </a:p>
          <a:p>
            <a:pPr algn="ctr"/>
            <a:r>
              <a:rPr lang="ja-JP" altLang="en-US" sz="1200" b="1" dirty="0">
                <a:latin typeface="BIZ UDPゴシック" panose="020B0400000000000000" pitchFamily="50" charset="-128"/>
                <a:ea typeface="BIZ UDPゴシック" panose="020B0400000000000000" pitchFamily="50" charset="-128"/>
              </a:rPr>
              <a:t>阪神圏の料金体系が一元化</a:t>
            </a:r>
            <a:endParaRPr kumimoji="1" lang="ja-JP" altLang="en-US" sz="1200" dirty="0">
              <a:latin typeface="BIZ UDPゴシック" panose="020B0400000000000000" pitchFamily="50" charset="-128"/>
              <a:ea typeface="BIZ UDPゴシック" panose="020B0400000000000000" pitchFamily="50" charset="-128"/>
            </a:endParaRPr>
          </a:p>
        </p:txBody>
      </p:sp>
      <p:sp>
        <p:nvSpPr>
          <p:cNvPr id="34" name="テキスト ボックス 33"/>
          <p:cNvSpPr txBox="1"/>
          <p:nvPr/>
        </p:nvSpPr>
        <p:spPr>
          <a:xfrm>
            <a:off x="6409757" y="3119524"/>
            <a:ext cx="2789150" cy="276999"/>
          </a:xfrm>
          <a:prstGeom prst="rect">
            <a:avLst/>
          </a:prstGeom>
          <a:noFill/>
        </p:spPr>
        <p:txBody>
          <a:bodyPr wrap="square" rtlCol="0">
            <a:spAutoFit/>
          </a:bodyPr>
          <a:lstStyle/>
          <a:p>
            <a:pPr algn="ctr"/>
            <a:r>
              <a:rPr kumimoji="1" lang="ja-JP" altLang="en-US" sz="1200" dirty="0" smtClean="0">
                <a:latin typeface="BIZ UDPゴシック" panose="020B0400000000000000" pitchFamily="50" charset="-128"/>
                <a:ea typeface="BIZ UDPゴシック" panose="020B0400000000000000" pitchFamily="50" charset="-128"/>
              </a:rPr>
              <a:t>料金体系統一前（～</a:t>
            </a:r>
            <a:r>
              <a:rPr kumimoji="1" lang="en-US" altLang="ja-JP" sz="1200" dirty="0" smtClean="0">
                <a:latin typeface="BIZ UDPゴシック" panose="020B0400000000000000" pitchFamily="50" charset="-128"/>
                <a:ea typeface="BIZ UDPゴシック" panose="020B0400000000000000" pitchFamily="50" charset="-128"/>
              </a:rPr>
              <a:t>2017.6.3</a:t>
            </a:r>
            <a:r>
              <a:rPr kumimoji="1" lang="ja-JP" altLang="en-US" sz="1200" dirty="0" smtClean="0">
                <a:latin typeface="BIZ UDPゴシック" panose="020B0400000000000000" pitchFamily="50" charset="-128"/>
                <a:ea typeface="BIZ UDPゴシック" panose="020B0400000000000000" pitchFamily="50" charset="-128"/>
              </a:rPr>
              <a:t>）</a:t>
            </a:r>
            <a:endParaRPr kumimoji="1" lang="ja-JP" altLang="en-US" sz="1200" dirty="0">
              <a:latin typeface="BIZ UDPゴシック" panose="020B0400000000000000" pitchFamily="50" charset="-128"/>
              <a:ea typeface="BIZ UDPゴシック" panose="020B0400000000000000" pitchFamily="50" charset="-128"/>
            </a:endParaRPr>
          </a:p>
        </p:txBody>
      </p:sp>
      <p:pic>
        <p:nvPicPr>
          <p:cNvPr id="2" name="図 1"/>
          <p:cNvPicPr>
            <a:picLocks noChangeAspect="1"/>
          </p:cNvPicPr>
          <p:nvPr/>
        </p:nvPicPr>
        <p:blipFill>
          <a:blip r:embed="rId5"/>
          <a:stretch>
            <a:fillRect/>
          </a:stretch>
        </p:blipFill>
        <p:spPr>
          <a:xfrm>
            <a:off x="180000" y="1260000"/>
            <a:ext cx="3084843" cy="2066723"/>
          </a:xfrm>
          <a:prstGeom prst="rect">
            <a:avLst/>
          </a:prstGeom>
        </p:spPr>
      </p:pic>
      <p:pic>
        <p:nvPicPr>
          <p:cNvPr id="3" name="図 2"/>
          <p:cNvPicPr>
            <a:picLocks noChangeAspect="1"/>
          </p:cNvPicPr>
          <p:nvPr/>
        </p:nvPicPr>
        <p:blipFill>
          <a:blip r:embed="rId6"/>
          <a:stretch>
            <a:fillRect/>
          </a:stretch>
        </p:blipFill>
        <p:spPr>
          <a:xfrm>
            <a:off x="3312000" y="1260000"/>
            <a:ext cx="3316511" cy="2194750"/>
          </a:xfrm>
          <a:prstGeom prst="rect">
            <a:avLst/>
          </a:prstGeom>
        </p:spPr>
      </p:pic>
    </p:spTree>
    <p:extLst>
      <p:ext uri="{BB962C8B-B14F-4D97-AF65-F5344CB8AC3E}">
        <p14:creationId xmlns:p14="http://schemas.microsoft.com/office/powerpoint/2010/main" val="104475990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角丸四角形 6"/>
          <p:cNvSpPr/>
          <p:nvPr/>
        </p:nvSpPr>
        <p:spPr>
          <a:xfrm>
            <a:off x="144000" y="72000"/>
            <a:ext cx="5112000" cy="432000"/>
          </a:xfrm>
          <a:prstGeom prst="roundRect">
            <a:avLst/>
          </a:prstGeom>
          <a:solidFill>
            <a:schemeClr val="accent4">
              <a:lumMod val="60000"/>
              <a:lumOff val="40000"/>
            </a:schemeClr>
          </a:solidFill>
          <a:effectLst>
            <a:innerShdw blurRad="63500" dist="50800" dir="2700000">
              <a:prstClr val="black">
                <a:alpha val="50000"/>
              </a:prstClr>
            </a:innerShdw>
          </a:effectLst>
        </p:spPr>
        <p:style>
          <a:lnRef idx="3">
            <a:schemeClr val="lt1"/>
          </a:lnRef>
          <a:fillRef idx="1">
            <a:schemeClr val="accent4"/>
          </a:fillRef>
          <a:effectRef idx="1">
            <a:schemeClr val="accent4"/>
          </a:effectRef>
          <a:fontRef idx="minor">
            <a:schemeClr val="lt1"/>
          </a:fontRef>
        </p:style>
        <p:txBody>
          <a:bodyPr lIns="108000" tIns="36000" rIns="36000" bIns="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【WHAT</a:t>
            </a:r>
            <a:r>
              <a:rPr kumimoji="1" lang="ja-JP" altLang="en-US" sz="1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２－②</a:t>
            </a:r>
            <a:r>
              <a:rPr kumimoji="1" lang="en-US" altLang="ja-JP" sz="1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インフラ戦略／防災インフラ</a:t>
            </a:r>
          </a:p>
        </p:txBody>
      </p:sp>
      <p:sp>
        <p:nvSpPr>
          <p:cNvPr id="8" name="テキスト ボックス 7"/>
          <p:cNvSpPr txBox="1"/>
          <p:nvPr/>
        </p:nvSpPr>
        <p:spPr>
          <a:xfrm>
            <a:off x="180000" y="648000"/>
            <a:ext cx="8820000" cy="324000"/>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■府市の連携した災害対策により減災効果が大幅に改善。</a:t>
            </a:r>
            <a:endParaRPr kumimoji="1" lang="ja-JP" altLang="en-US" sz="16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6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9" name="正方形/長方形 8"/>
          <p:cNvSpPr/>
          <p:nvPr/>
        </p:nvSpPr>
        <p:spPr>
          <a:xfrm>
            <a:off x="180000" y="1116000"/>
            <a:ext cx="3240000" cy="288000"/>
          </a:xfrm>
          <a:prstGeom prst="rect">
            <a:avLst/>
          </a:prstGeom>
          <a:solidFill>
            <a:schemeClr val="accent4">
              <a:lumMod val="40000"/>
              <a:lumOff val="60000"/>
            </a:schemeClr>
          </a:solidFill>
          <a:ln>
            <a:solidFill>
              <a:schemeClr val="accent2"/>
            </a:solidFill>
          </a:ln>
        </p:spPr>
        <p:txBody>
          <a:bodyPr wrap="square" tIns="0" bIns="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１</a:t>
            </a:r>
            <a:r>
              <a:rPr kumimoji="1" lang="ja-JP" altLang="en-US" sz="14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．災害の事前予防対策（ハード対策）　　　　　　　　　　　　　　　　　</a:t>
            </a:r>
            <a:endParaRPr kumimoji="1" lang="en-US" altLang="ja-JP"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cxnSp>
        <p:nvCxnSpPr>
          <p:cNvPr id="15" name="直線コネクタ 14"/>
          <p:cNvCxnSpPr/>
          <p:nvPr/>
        </p:nvCxnSpPr>
        <p:spPr>
          <a:xfrm>
            <a:off x="196398" y="612000"/>
            <a:ext cx="882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直線コネクタ 15"/>
          <p:cNvCxnSpPr/>
          <p:nvPr/>
        </p:nvCxnSpPr>
        <p:spPr>
          <a:xfrm>
            <a:off x="198000" y="1044000"/>
            <a:ext cx="882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直線コネクタ 16"/>
          <p:cNvCxnSpPr/>
          <p:nvPr/>
        </p:nvCxnSpPr>
        <p:spPr>
          <a:xfrm>
            <a:off x="198000" y="1044000"/>
            <a:ext cx="882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正方形/長方形 20">
            <a:extLst>
              <a:ext uri="{FF2B5EF4-FFF2-40B4-BE49-F238E27FC236}">
                <a16:creationId xmlns:a16="http://schemas.microsoft.com/office/drawing/2014/main" id="{A8A88A05-07B6-4A7A-A585-EDEF023BFA14}"/>
              </a:ext>
            </a:extLst>
          </p:cNvPr>
          <p:cNvSpPr/>
          <p:nvPr/>
        </p:nvSpPr>
        <p:spPr>
          <a:xfrm>
            <a:off x="180000" y="1440000"/>
            <a:ext cx="4248000" cy="5400000"/>
          </a:xfrm>
          <a:prstGeom prst="rect">
            <a:avLst/>
          </a:prstGeom>
        </p:spPr>
        <p:txBody>
          <a:bodyPr wrap="square" lIns="72000" tIns="36000" rIns="72000" bIns="360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sng"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１．</a:t>
            </a:r>
            <a:r>
              <a:rPr kumimoji="1" lang="ja-JP" altLang="en-US" sz="1200" b="1" i="0" u="sng"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防潮堤耐震化・液状化対策（府・市）</a:t>
            </a:r>
            <a:endParaRPr kumimoji="1" lang="ja-JP" altLang="en-US" sz="1200" b="1" i="0" u="sng"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大阪府域において、南海トラフ巨大</a:t>
            </a:r>
            <a:r>
              <a:rPr kumimoji="1" lang="ja-JP" altLang="en-US" sz="11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地震（</a:t>
            </a:r>
            <a:r>
              <a:rPr kumimoji="1" lang="en-US" altLang="ja-JP"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30</a:t>
            </a:r>
            <a:r>
              <a:rPr kumimoji="1" lang="ja-JP" altLang="en-US"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年以内に発生する確率が</a:t>
            </a:r>
            <a:r>
              <a:rPr kumimoji="1" lang="en-US" altLang="ja-JP"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70</a:t>
            </a:r>
            <a:r>
              <a:rPr kumimoji="1" lang="ja-JP" altLang="en-US"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a:t>
            </a:r>
            <a:r>
              <a:rPr kumimoji="1" lang="en-US" altLang="ja-JP"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80%</a:t>
            </a:r>
            <a:r>
              <a:rPr kumimoji="1" lang="ja-JP" altLang="en-US"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）による甚大な津波浸水被害</a:t>
            </a:r>
            <a:r>
              <a:rPr kumimoji="1" lang="ja-JP" altLang="en-US" sz="11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が想定</a:t>
            </a:r>
            <a:r>
              <a:rPr kumimoji="1" lang="ja-JP" altLang="en-US"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されることから、府市が連携して、防潮堤耐震化・液状化対策を</a:t>
            </a:r>
            <a:r>
              <a:rPr kumimoji="1" lang="ja-JP" altLang="en-US" sz="11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実施。（</a:t>
            </a:r>
            <a:r>
              <a:rPr kumimoji="1" lang="en-US" altLang="ja-JP"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2014</a:t>
            </a:r>
            <a:r>
              <a:rPr kumimoji="1" lang="ja-JP" altLang="en-US"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年から</a:t>
            </a:r>
            <a:r>
              <a:rPr kumimoji="1" lang="en-US" altLang="ja-JP"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10</a:t>
            </a:r>
            <a:r>
              <a:rPr kumimoji="1" lang="ja-JP" altLang="en-US"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年計画）</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a:t>
            </a:r>
            <a:r>
              <a:rPr kumimoji="1" lang="ja-JP" altLang="en-US" sz="105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進捗状況</a:t>
            </a:r>
            <a:r>
              <a:rPr kumimoji="1" lang="en-US" altLang="ja-JP" sz="105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a:t>
            </a:r>
            <a:endParaRPr kumimoji="1" lang="en-US" altLang="ja-JP" sz="105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 </a:t>
            </a:r>
            <a:r>
              <a:rPr kumimoji="1" lang="ja-JP" altLang="en-US" sz="105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 </a:t>
            </a:r>
            <a:r>
              <a:rPr kumimoji="1" lang="ja-JP" altLang="en-US" sz="1050" b="1"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整備目標：約</a:t>
            </a:r>
            <a:r>
              <a:rPr kumimoji="1" lang="en-US" altLang="ja-JP" sz="1050" b="1"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48</a:t>
            </a:r>
            <a:r>
              <a:rPr kumimoji="1" lang="ja-JP" altLang="en-US" sz="1050" b="1"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a:t>
            </a:r>
            <a:endParaRPr kumimoji="1" lang="en-US" altLang="ja-JP" sz="1050" b="1"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5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 </a:t>
            </a:r>
            <a:r>
              <a:rPr kumimoji="1" lang="en-US" altLang="ja-JP" sz="1050" b="1"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 </a:t>
            </a:r>
            <a:r>
              <a:rPr kumimoji="1" lang="ja-JP" altLang="en-US" sz="1050" b="1"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府市全体進捗率：</a:t>
            </a:r>
            <a:r>
              <a:rPr kumimoji="1" lang="en-US" altLang="ja-JP" sz="1050" b="1"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93.1</a:t>
            </a:r>
            <a:r>
              <a:rPr kumimoji="1" lang="ja-JP" altLang="en-US" sz="1050" b="1"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a:t>
            </a:r>
            <a:r>
              <a:rPr kumimoji="1" lang="en-US" altLang="ja-JP" sz="1050" b="1"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2022</a:t>
            </a:r>
            <a:r>
              <a:rPr kumimoji="1" lang="ja-JP" altLang="en-US" sz="1050" b="1"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年度末）</a:t>
            </a:r>
            <a:endParaRPr kumimoji="1" lang="en-US" altLang="ja-JP" sz="1050" b="1"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sng"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２．津波・高潮の浸水対策（府・市）</a:t>
            </a:r>
            <a:endParaRPr kumimoji="1" lang="en-US" altLang="ja-JP" sz="1200" b="1" i="0" u="sng"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観測史上最高の潮位を記録</a:t>
            </a:r>
            <a:r>
              <a:rPr kumimoji="1" lang="ja-JP" altLang="en-US" sz="11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した台風</a:t>
            </a:r>
            <a:r>
              <a:rPr kumimoji="1" lang="ja-JP" altLang="en-US"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第</a:t>
            </a:r>
            <a:r>
              <a:rPr kumimoji="1" lang="en-US" altLang="ja-JP"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21</a:t>
            </a:r>
            <a:r>
              <a:rPr kumimoji="1" lang="ja-JP" altLang="en-US" sz="11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号（</a:t>
            </a:r>
            <a:r>
              <a:rPr kumimoji="1" lang="en-US" altLang="ja-JP" sz="11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2018</a:t>
            </a:r>
            <a:r>
              <a:rPr kumimoji="1" lang="ja-JP" altLang="en-US" sz="11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年）に</a:t>
            </a:r>
            <a:r>
              <a:rPr kumimoji="1" lang="ja-JP" altLang="en-US"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おいて、市街地の高潮被害（直接的な被害軽減額</a:t>
            </a:r>
            <a:r>
              <a:rPr kumimoji="1" lang="ja-JP" altLang="en-US" sz="11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のみの</a:t>
            </a:r>
            <a:r>
              <a:rPr kumimoji="1" lang="ja-JP" altLang="en-US"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試算で約</a:t>
            </a:r>
            <a:r>
              <a:rPr kumimoji="1" lang="en-US" altLang="ja-JP"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17</a:t>
            </a:r>
            <a:r>
              <a:rPr kumimoji="1" lang="ja-JP" altLang="en-US"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兆円）を防いだ三大水門を順次更新し、南海トラフ等巨大地震により想定される津波に</a:t>
            </a:r>
            <a:r>
              <a:rPr kumimoji="1" lang="ja-JP" altLang="en-US" sz="11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備える。（府）</a:t>
            </a:r>
            <a:endParaRPr kumimoji="1" lang="ja-JP" altLang="en-US"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a:t>
            </a:r>
            <a:r>
              <a:rPr kumimoji="1" lang="ja-JP" altLang="en-US" sz="105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進捗状況</a:t>
            </a:r>
            <a:r>
              <a:rPr kumimoji="1" lang="en-US" altLang="ja-JP" sz="105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  </a:t>
            </a:r>
            <a:r>
              <a:rPr kumimoji="1" lang="ja-JP" altLang="en-US" sz="1050" b="1"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木津川水門：</a:t>
            </a:r>
            <a:r>
              <a:rPr kumimoji="1" lang="en-US" altLang="ja-JP" sz="1050" b="1"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2022</a:t>
            </a:r>
            <a:r>
              <a:rPr kumimoji="1" lang="ja-JP" altLang="en-US" sz="1050" b="1"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年度～新水門築造工事</a:t>
            </a:r>
            <a:r>
              <a:rPr kumimoji="1" lang="ja-JP" altLang="en-US" sz="105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a:t>
            </a:r>
            <a:r>
              <a:rPr kumimoji="1" lang="ja-JP" altLang="en-US" sz="1050" b="1"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a:t>
            </a:r>
            <a:r>
              <a:rPr kumimoji="1" lang="en-US" altLang="ja-JP" sz="1050" b="1"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2031</a:t>
            </a:r>
            <a:r>
              <a:rPr kumimoji="1" lang="ja-JP" altLang="en-US" sz="1050" b="1"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年完成予定</a:t>
            </a:r>
            <a:endParaRPr kumimoji="1" lang="en-US" altLang="ja-JP" sz="1050" b="1"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 </a:t>
            </a:r>
            <a:r>
              <a:rPr kumimoji="1" lang="en-US" altLang="ja-JP" sz="105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 </a:t>
            </a:r>
            <a:r>
              <a:rPr kumimoji="1" lang="ja-JP" altLang="en-US" sz="1050" b="1"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安治川水門：</a:t>
            </a:r>
            <a:r>
              <a:rPr kumimoji="1" lang="en-US" altLang="ja-JP" sz="1050" b="1"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2021</a:t>
            </a:r>
            <a:r>
              <a:rPr kumimoji="1" lang="ja-JP" altLang="en-US" sz="1050" b="1"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年度～詳細設計、～</a:t>
            </a:r>
            <a:r>
              <a:rPr kumimoji="1" lang="en-US" altLang="ja-JP" sz="1050" b="1"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2034</a:t>
            </a:r>
            <a:r>
              <a:rPr kumimoji="1" lang="ja-JP" altLang="en-US" sz="1050" b="1"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年完成予定</a:t>
            </a:r>
            <a:endParaRPr kumimoji="1" lang="en-US" altLang="ja-JP" sz="1050" b="1"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5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 </a:t>
            </a:r>
            <a:r>
              <a:rPr kumimoji="1" lang="en-US" altLang="ja-JP" sz="1050" b="1"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 </a:t>
            </a:r>
            <a:r>
              <a:rPr kumimoji="1" lang="ja-JP" altLang="en-US" sz="1050" b="1"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尻無川水門：～</a:t>
            </a:r>
            <a:r>
              <a:rPr kumimoji="1" lang="en-US" altLang="ja-JP" sz="1050" b="1"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2041</a:t>
            </a:r>
            <a:r>
              <a:rPr kumimoji="1" lang="ja-JP" altLang="en-US" sz="1050" b="1"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年完成予定</a:t>
            </a:r>
            <a:endParaRPr kumimoji="1" lang="en-US" altLang="ja-JP" sz="1050" b="1"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台風の高波等による浸水被害の最小化を図るため、過去最大規模の台風（伊勢湾台風）を想定</a:t>
            </a:r>
            <a:r>
              <a:rPr kumimoji="1" lang="ja-JP" altLang="en-US" sz="11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した埋立地</a:t>
            </a:r>
            <a:r>
              <a:rPr kumimoji="1" lang="ja-JP" altLang="en-US"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の浸水対策を</a:t>
            </a:r>
            <a:r>
              <a:rPr kumimoji="1" lang="ja-JP" altLang="en-US" sz="11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実施。（市）</a:t>
            </a:r>
            <a:endParaRPr kumimoji="1" lang="ja-JP" altLang="en-US"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a:t>
            </a:r>
            <a:r>
              <a:rPr kumimoji="1" lang="ja-JP" altLang="en-US" sz="105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進捗状況</a:t>
            </a:r>
            <a:r>
              <a:rPr kumimoji="1" lang="en-US" altLang="ja-JP" sz="105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  </a:t>
            </a:r>
            <a:r>
              <a:rPr kumimoji="1" lang="ja-JP" altLang="en-US" sz="1050" b="1"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整備目標：</a:t>
            </a:r>
            <a:r>
              <a:rPr kumimoji="1" lang="en-US" altLang="ja-JP" sz="1050" b="1"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21</a:t>
            </a:r>
            <a:r>
              <a:rPr kumimoji="1" lang="ja-JP" altLang="en-US" sz="1050" b="1"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a:t>
            </a:r>
            <a:endParaRPr kumimoji="1" lang="en-US" altLang="ja-JP" sz="1050" b="1"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5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 </a:t>
            </a:r>
            <a:r>
              <a:rPr kumimoji="1" lang="en-US" altLang="ja-JP" sz="1050" b="1"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 </a:t>
            </a:r>
            <a:r>
              <a:rPr kumimoji="1" lang="ja-JP" altLang="en-US" sz="1050" b="1"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進捗：</a:t>
            </a:r>
            <a:r>
              <a:rPr kumimoji="1" lang="en-US" altLang="ja-JP" sz="1050" b="1"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6.0</a:t>
            </a:r>
            <a:r>
              <a:rPr kumimoji="1" lang="ja-JP" altLang="en-US" sz="1050" b="1"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a:t>
            </a:r>
            <a:r>
              <a:rPr kumimoji="1" lang="en-US" altLang="ja-JP" sz="1050" b="1"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2022</a:t>
            </a:r>
            <a:r>
              <a:rPr kumimoji="1" lang="ja-JP" altLang="en-US" sz="1050" b="1"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年度末）</a:t>
            </a:r>
            <a:endParaRPr kumimoji="1" lang="en-US" altLang="ja-JP" sz="105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sng"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３．</a:t>
            </a:r>
            <a:r>
              <a:rPr kumimoji="1" lang="ja-JP" altLang="en-US" sz="1200" b="1" i="0" u="sng"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密集</a:t>
            </a:r>
            <a:r>
              <a:rPr kumimoji="1" lang="ja-JP" altLang="en-US" sz="1200" b="1" i="0" u="sng"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市街地の整備の取組（府・市）</a:t>
            </a:r>
            <a:endParaRPr kumimoji="1" lang="en-US" altLang="ja-JP" sz="1200" b="1" i="0" u="sng"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地震時等に大きな被害が発生するおそれがある「地震時等に著しく危険な密集市街地」（危険密集）の解消が</a:t>
            </a:r>
            <a:r>
              <a:rPr kumimoji="1" lang="ja-JP" altLang="en-US" sz="11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必要。</a:t>
            </a:r>
            <a:endParaRPr kumimoji="1" lang="ja-JP" altLang="en-US"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a:t>
            </a:r>
            <a:r>
              <a:rPr kumimoji="1" lang="ja-JP" altLang="en-US"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大阪府密集市街地整備方針」（</a:t>
            </a:r>
            <a:r>
              <a:rPr kumimoji="1" lang="en-US" altLang="ja-JP" sz="11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2021.3</a:t>
            </a:r>
            <a:r>
              <a:rPr kumimoji="1" lang="ja-JP" altLang="en-US" sz="11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改定</a:t>
            </a:r>
            <a:r>
              <a:rPr kumimoji="1" lang="ja-JP" altLang="en-US"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）及び「大阪市密集住宅市街地整備プログラム」（</a:t>
            </a:r>
            <a:r>
              <a:rPr kumimoji="1" lang="en-US" altLang="ja-JP" sz="11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2021.3</a:t>
            </a:r>
            <a:r>
              <a:rPr kumimoji="1" lang="ja-JP" altLang="en-US" sz="11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改定）に</a:t>
            </a:r>
            <a:r>
              <a:rPr kumimoji="1" lang="ja-JP" altLang="en-US"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基づき、府・市</a:t>
            </a:r>
            <a:r>
              <a:rPr kumimoji="1" lang="ja-JP" altLang="en-US" sz="11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a:t>
            </a:r>
            <a:r>
              <a:rPr lang="ja-JP" altLang="en-US" sz="1100" dirty="0">
                <a:latin typeface="BIZ UDPゴシック" panose="020B0400000000000000" pitchFamily="50" charset="-128"/>
                <a:ea typeface="BIZ UDPゴシック" panose="020B0400000000000000" pitchFamily="50" charset="-128"/>
              </a:rPr>
              <a:t>都市整備推進</a:t>
            </a:r>
            <a:r>
              <a:rPr kumimoji="1" lang="ja-JP" altLang="en-US" sz="11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センター</a:t>
            </a:r>
            <a:r>
              <a:rPr kumimoji="1" lang="ja-JP" altLang="en-US" sz="11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などが連携し、</a:t>
            </a:r>
            <a:r>
              <a:rPr kumimoji="1" lang="ja-JP" altLang="en-US" sz="11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取組を推進。</a:t>
            </a:r>
            <a:endParaRPr kumimoji="1" lang="en-US" altLang="ja-JP" sz="11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endParaRPr>
          </a:p>
        </p:txBody>
      </p:sp>
      <p:sp>
        <p:nvSpPr>
          <p:cNvPr id="22" name="正方形/長方形 21">
            <a:extLst>
              <a:ext uri="{FF2B5EF4-FFF2-40B4-BE49-F238E27FC236}">
                <a16:creationId xmlns:a16="http://schemas.microsoft.com/office/drawing/2014/main" id="{A8A88A05-07B6-4A7A-A585-EDEF023BFA14}"/>
              </a:ext>
            </a:extLst>
          </p:cNvPr>
          <p:cNvSpPr/>
          <p:nvPr/>
        </p:nvSpPr>
        <p:spPr>
          <a:xfrm>
            <a:off x="4392000" y="1080000"/>
            <a:ext cx="4766068" cy="5580000"/>
          </a:xfrm>
          <a:prstGeom prst="rect">
            <a:avLst/>
          </a:prstGeom>
        </p:spPr>
        <p:txBody>
          <a:bodyPr wrap="square" lIns="72000" tIns="36000" rIns="72000" bIns="360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進捗状況</a:t>
            </a:r>
            <a:r>
              <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1" lang="ja-JP" altLang="en-US" sz="105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整備目標：危険密集</a:t>
            </a:r>
            <a:r>
              <a:rPr kumimoji="1" lang="en-US" altLang="ja-JP" sz="105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2,248ha</a:t>
            </a:r>
            <a:r>
              <a:rPr kumimoji="1" lang="ja-JP" altLang="en-US" sz="105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のうち</a:t>
            </a:r>
            <a:r>
              <a:rPr kumimoji="1" lang="en-US" altLang="ja-JP" sz="105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9</a:t>
            </a:r>
            <a:r>
              <a:rPr kumimoji="1" lang="ja-JP" altLang="en-US" sz="105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割以上</a:t>
            </a:r>
            <a:r>
              <a:rPr kumimoji="1" lang="ja-JP" altLang="en-US" sz="105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解消（</a:t>
            </a:r>
            <a:r>
              <a:rPr kumimoji="1" lang="ja-JP" altLang="en-US" sz="105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en-US" altLang="ja-JP" sz="105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2025</a:t>
            </a:r>
            <a:r>
              <a:rPr kumimoji="1" lang="ja-JP" altLang="en-US" sz="105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年度末）</a:t>
            </a:r>
            <a:endParaRPr kumimoji="1" lang="en-US" altLang="ja-JP" sz="105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5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1" lang="en-US" altLang="ja-JP" sz="105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1" lang="ja-JP" altLang="en-US" sz="105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全域</a:t>
            </a:r>
            <a:r>
              <a:rPr kumimoji="1" lang="ja-JP" altLang="en-US" sz="105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を</a:t>
            </a:r>
            <a:r>
              <a:rPr kumimoji="1" lang="ja-JP" altLang="en-US" sz="105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解消（</a:t>
            </a:r>
            <a:r>
              <a:rPr kumimoji="1" lang="ja-JP" altLang="en-US" sz="105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en-US" altLang="ja-JP" sz="105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2030</a:t>
            </a:r>
            <a:r>
              <a:rPr kumimoji="1" lang="ja-JP" altLang="en-US" sz="105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年度末）</a:t>
            </a:r>
            <a:endParaRPr kumimoji="1" lang="en-US" altLang="ja-JP" sz="105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5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1" lang="ja-JP" altLang="en-US" sz="105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進捗：</a:t>
            </a:r>
            <a:r>
              <a:rPr kumimoji="1" lang="en-US" altLang="ja-JP" sz="105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1,266ha</a:t>
            </a:r>
            <a:r>
              <a:rPr kumimoji="1" lang="ja-JP" altLang="en-US" sz="105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解消（</a:t>
            </a:r>
            <a:r>
              <a:rPr kumimoji="1" lang="en-US" altLang="ja-JP" sz="105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2021</a:t>
            </a:r>
            <a:r>
              <a:rPr kumimoji="1" lang="ja-JP" altLang="en-US" sz="105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年度末）</a:t>
            </a:r>
            <a:endPar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1" i="0" u="sng"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sng"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４．</a:t>
            </a:r>
            <a:r>
              <a:rPr kumimoji="1" lang="ja-JP" altLang="en-US" sz="12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橋梁</a:t>
            </a:r>
            <a:r>
              <a:rPr kumimoji="1" lang="ja-JP" altLang="en-US" sz="1200" b="1" i="0" u="sng"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耐震化（府・市）</a:t>
            </a:r>
            <a:endParaRPr kumimoji="1" lang="ja-JP" altLang="en-US" sz="12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大規模地震発生時に、府内に防災拠点や周辺府県との連絡を確保し、救命救助活動や支援物資の輸送を</a:t>
            </a: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担う広域</a:t>
            </a: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緊急交通路等の通行機能を確保するため、橋梁等の耐震化を</a:t>
            </a: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実施。</a:t>
            </a:r>
            <a:endPar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ja-JP" altLang="en-US"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進捗状況</a:t>
            </a:r>
            <a:r>
              <a:rPr kumimoji="1" lang="en-US" altLang="ja-JP"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t>
            </a:r>
            <a:endPar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  広域</a:t>
            </a:r>
            <a:r>
              <a:rPr kumimoji="1" lang="ja-JP" altLang="en-US" sz="105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緊急交通路の橋長</a:t>
            </a:r>
            <a:r>
              <a:rPr kumimoji="1" lang="en-US" altLang="ja-JP" sz="105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15m</a:t>
            </a:r>
            <a:r>
              <a:rPr kumimoji="1" lang="ja-JP" altLang="en-US" sz="105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以上の</a:t>
            </a:r>
            <a:r>
              <a:rPr kumimoji="1" lang="ja-JP" altLang="en-US" sz="105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橋梁等：</a:t>
            </a:r>
            <a:r>
              <a:rPr kumimoji="1" lang="en-US" altLang="ja-JP" sz="105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397</a:t>
            </a:r>
            <a:r>
              <a:rPr kumimoji="1" lang="ja-JP" altLang="en-US" sz="105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橋の耐震対策を完了</a:t>
            </a:r>
            <a:endParaRPr kumimoji="1" lang="en-US" altLang="ja-JP" sz="105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5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1" lang="en-US" altLang="ja-JP" sz="105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1" lang="en-US" altLang="ja-JP" sz="105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2020</a:t>
            </a:r>
            <a:r>
              <a:rPr kumimoji="1" lang="ja-JP" altLang="en-US" sz="105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年度</a:t>
            </a:r>
            <a:r>
              <a:rPr kumimoji="1" lang="ja-JP" altLang="en-US" sz="105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末</a:t>
            </a:r>
            <a:r>
              <a:rPr kumimoji="1" lang="en-US" altLang="ja-JP" sz="105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ja-JP" altLang="en-US" sz="105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（府）</a:t>
            </a:r>
            <a:endParaRPr kumimoji="1" lang="en-US" altLang="ja-JP" sz="105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  広域</a:t>
            </a:r>
            <a:r>
              <a:rPr kumimoji="1" lang="ja-JP" altLang="en-US" sz="105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緊急交通路を跨ぐ橋梁や広域緊急交通路</a:t>
            </a:r>
            <a:r>
              <a:rPr kumimoji="1" lang="ja-JP" altLang="en-US" sz="105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の橋</a:t>
            </a:r>
            <a:r>
              <a:rPr kumimoji="1" lang="ja-JP" altLang="en-US" sz="105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長</a:t>
            </a:r>
            <a:r>
              <a:rPr kumimoji="1" lang="en-US" altLang="ja-JP" sz="105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15m</a:t>
            </a:r>
            <a:r>
              <a:rPr kumimoji="1" lang="ja-JP" altLang="en-US" sz="105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未満の</a:t>
            </a:r>
            <a:r>
              <a:rPr kumimoji="1" lang="ja-JP" altLang="en-US" sz="105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橋梁等：</a:t>
            </a:r>
            <a:endParaRPr kumimoji="1" lang="en-US" altLang="ja-JP" sz="105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1" lang="en-US" altLang="ja-JP" sz="1050" b="1"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29</a:t>
            </a:r>
            <a:r>
              <a:rPr kumimoji="1" lang="ja-JP" altLang="en-US" sz="1050" b="1"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橋</a:t>
            </a:r>
            <a:r>
              <a:rPr kumimoji="1" lang="ja-JP" altLang="en-US" sz="105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の</a:t>
            </a:r>
            <a:r>
              <a:rPr kumimoji="1" lang="ja-JP" altLang="en-US" sz="105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耐震対策</a:t>
            </a:r>
            <a:r>
              <a:rPr kumimoji="1" lang="ja-JP" altLang="en-US" sz="105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を推進（</a:t>
            </a:r>
            <a:r>
              <a:rPr kumimoji="1" lang="en-US" altLang="ja-JP" sz="105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2022</a:t>
            </a:r>
            <a:r>
              <a:rPr kumimoji="1" lang="ja-JP" altLang="en-US" sz="105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年度</a:t>
            </a:r>
            <a:r>
              <a:rPr kumimoji="1" lang="ja-JP" altLang="en-US" sz="105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末）（府）</a:t>
            </a:r>
            <a:endParaRPr kumimoji="1" lang="ja-JP" altLang="en-US" sz="105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  津波</a:t>
            </a:r>
            <a:r>
              <a:rPr kumimoji="1" lang="ja-JP" altLang="en-US" sz="105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浸水エリア内および津波遡上河川の渡河</a:t>
            </a:r>
            <a:r>
              <a:rPr kumimoji="1" lang="ja-JP" altLang="en-US" sz="105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橋梁：</a:t>
            </a:r>
            <a:r>
              <a:rPr kumimoji="1" lang="en-US" altLang="ja-JP" sz="105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5</a:t>
            </a:r>
            <a:r>
              <a:rPr kumimoji="1" lang="ja-JP" altLang="en-US" sz="105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橋の津波</a:t>
            </a:r>
            <a:r>
              <a:rPr kumimoji="1" lang="ja-JP" altLang="en-US" sz="105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対策工事</a:t>
            </a:r>
            <a:r>
              <a:rPr kumimoji="1" lang="ja-JP" altLang="en-US" sz="105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完</a:t>
            </a:r>
            <a:endParaRPr kumimoji="1" lang="en-US" altLang="ja-JP" sz="105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5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1" lang="en-US" altLang="ja-JP" sz="105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1" lang="ja-JP" altLang="en-US" sz="105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了</a:t>
            </a:r>
            <a:r>
              <a:rPr kumimoji="1" lang="en-US" altLang="ja-JP" sz="105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ja-JP" altLang="en-US" sz="105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en-US" altLang="ja-JP" sz="105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2021.6</a:t>
            </a:r>
            <a:r>
              <a:rPr kumimoji="1" lang="ja-JP" altLang="en-US" sz="105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）（市）</a:t>
            </a:r>
            <a:endParaRPr kumimoji="1" lang="ja-JP" altLang="en-US" sz="105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  緊急</a:t>
            </a:r>
            <a:r>
              <a:rPr kumimoji="1" lang="ja-JP" altLang="en-US" sz="105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交通路等に架かる</a:t>
            </a:r>
            <a:r>
              <a:rPr kumimoji="1" lang="ja-JP" altLang="en-US" sz="105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橋梁：</a:t>
            </a:r>
            <a:r>
              <a:rPr kumimoji="1" lang="en-US" altLang="ja-JP" sz="105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1</a:t>
            </a:r>
            <a:r>
              <a:rPr kumimoji="1" lang="ja-JP" altLang="en-US" sz="105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橋の</a:t>
            </a:r>
            <a:r>
              <a:rPr kumimoji="1" lang="zh-TW" altLang="en-US" sz="105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地震動対策工事</a:t>
            </a:r>
            <a:r>
              <a:rPr kumimoji="1" lang="ja-JP" altLang="en-US" sz="105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着手</a:t>
            </a:r>
            <a:r>
              <a:rPr kumimoji="1" lang="en-US" altLang="ja-JP" sz="105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(2019.4</a:t>
            </a:r>
            <a:r>
              <a:rPr kumimoji="1" lang="ja-JP" altLang="en-US" sz="105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en-US" altLang="ja-JP" sz="105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ja-JP" altLang="en-US" sz="105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（市）</a:t>
            </a:r>
            <a:endParaRPr kumimoji="1" lang="en-US" altLang="ja-JP" sz="105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５．ブロック塀等の安全</a:t>
            </a:r>
            <a:r>
              <a:rPr kumimoji="1" lang="ja-JP" altLang="en-US" sz="1200" b="1" i="0" u="sng"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対策（府・市）</a:t>
            </a:r>
            <a:endPar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大阪</a:t>
            </a: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北部</a:t>
            </a: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地震で</a:t>
            </a: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は、ブロック塀等の転倒や倒壊</a:t>
            </a: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による</a:t>
            </a: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死傷者がでたため、ブロック塀等の安全対策を</a:t>
            </a: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推進。</a:t>
            </a:r>
            <a:endParaRPr kumimoji="1" lang="en-US" altLang="ja-JP"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ja-JP" altLang="en-US"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進捗状況</a:t>
            </a:r>
            <a:r>
              <a:rPr kumimoji="1" lang="en-US" altLang="ja-JP"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t>
            </a:r>
            <a:endPar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1" lang="ja-JP" altLang="en-US" sz="105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府立</a:t>
            </a:r>
            <a:r>
              <a:rPr kumimoji="1" lang="ja-JP" altLang="en-US" sz="105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学校のブロック</a:t>
            </a:r>
            <a:r>
              <a:rPr kumimoji="1" lang="ja-JP" altLang="en-US" sz="105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塀：</a:t>
            </a:r>
            <a:r>
              <a:rPr kumimoji="1" lang="en-US" altLang="ja-JP" sz="105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2018</a:t>
            </a:r>
            <a:r>
              <a:rPr kumimoji="1" lang="ja-JP" altLang="en-US" sz="105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年度の調査時に定めた方針に基づき</a:t>
            </a:r>
            <a:r>
              <a:rPr kumimoji="1" lang="ja-JP" altLang="en-US" sz="105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、不適合の</a:t>
            </a:r>
            <a:endParaRPr kumimoji="1" lang="en-US" altLang="ja-JP" sz="105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050" b="1" dirty="0">
                <a:solidFill>
                  <a:prstClr val="black"/>
                </a:solidFill>
                <a:latin typeface="BIZ UDPゴシック" panose="020B0400000000000000" pitchFamily="50" charset="-128"/>
                <a:ea typeface="BIZ UDPゴシック" panose="020B0400000000000000" pitchFamily="50" charset="-128"/>
              </a:rPr>
              <a:t>　</a:t>
            </a:r>
            <a:r>
              <a:rPr kumimoji="1" lang="ja-JP" altLang="en-US" sz="105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あった全ブロック塀（</a:t>
            </a:r>
            <a:r>
              <a:rPr kumimoji="1" lang="en-US" altLang="ja-JP" sz="105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131</a:t>
            </a:r>
            <a:r>
              <a:rPr kumimoji="1" lang="ja-JP" altLang="en-US" sz="105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校）の撤去が完了</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６．寝屋川流域の総合治水</a:t>
            </a:r>
            <a:r>
              <a:rPr kumimoji="1" lang="ja-JP" altLang="en-US" sz="1100" b="1" i="0" u="sng"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対策（府）</a:t>
            </a:r>
            <a:endParaRPr kumimoji="1" lang="en-US" altLang="ja-JP" sz="1100" b="1" i="0" u="sng"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人口・資産が集中する寝屋川流域を水害から守るため、河川改修</a:t>
            </a: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に加え</a:t>
            </a: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放流施設</a:t>
            </a: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である地下河川、分水路、貯留施設である流域</a:t>
            </a: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調節池</a:t>
            </a: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、遊水地などを</a:t>
            </a: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整備。</a:t>
            </a:r>
            <a:endPar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７．中小河川の改修やダム</a:t>
            </a:r>
            <a:r>
              <a:rPr kumimoji="1" lang="ja-JP" altLang="en-US" sz="1100" b="1" i="0" u="sng"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建設（府）</a:t>
            </a:r>
            <a:endParaRPr kumimoji="1" lang="en-US" altLang="ja-JP" sz="11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河川整備計画に基づき、時間雨量</a:t>
            </a:r>
            <a:r>
              <a:rPr kumimoji="1" lang="en-US" altLang="ja-JP"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50</a:t>
            </a: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ミリ程度で床下浸水を</a:t>
            </a: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発生させない</a:t>
            </a: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、かつ少なくとも</a:t>
            </a:r>
            <a:r>
              <a:rPr kumimoji="1" lang="en-US" altLang="ja-JP"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65</a:t>
            </a: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ミリ程度で床上浸水を発生させない</a:t>
            </a: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ことを</a:t>
            </a: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当面の目標として、河川整備を</a:t>
            </a: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推進。</a:t>
            </a:r>
            <a:endParaRPr kumimoji="1" lang="en-US" altLang="ja-JP"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11" name="スライド番号プレースホルダー 3"/>
          <p:cNvSpPr txBox="1">
            <a:spLocks/>
          </p:cNvSpPr>
          <p:nvPr/>
        </p:nvSpPr>
        <p:spPr>
          <a:xfrm>
            <a:off x="8640000" y="6552000"/>
            <a:ext cx="432000" cy="288000"/>
          </a:xfrm>
          <a:prstGeom prst="rect">
            <a:avLst/>
          </a:prstGeom>
        </p:spPr>
        <p:txBody>
          <a:bodyPr vert="horz" lIns="36000" tIns="36000" rIns="36000" bIns="36000" rtlCol="0" anchor="ctr"/>
          <a:lstStyle>
            <a:defPPr>
              <a:defRPr lang="ja-JP"/>
            </a:defPPr>
            <a:lvl1pPr marL="0" algn="r" defTabSz="914400" rtl="0" eaLnBrk="1" latinLnBrk="0" hangingPunct="1">
              <a:defRPr kumimoji="1" sz="14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t>79</a:t>
            </a:r>
            <a:endParaRPr lang="ja-JP" altLang="en-US" dirty="0"/>
          </a:p>
        </p:txBody>
      </p:sp>
      <p:sp>
        <p:nvSpPr>
          <p:cNvPr id="13" name="正方形/長方形 12"/>
          <p:cNvSpPr/>
          <p:nvPr/>
        </p:nvSpPr>
        <p:spPr>
          <a:xfrm>
            <a:off x="6036180" y="324000"/>
            <a:ext cx="2963820" cy="540000"/>
          </a:xfrm>
          <a:prstGeom prst="rect">
            <a:avLst/>
          </a:prstGeom>
          <a:ln>
            <a:solidFill>
              <a:schemeClr val="tx1"/>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r>
              <a:rPr lang="ja-JP" altLang="en-US" sz="800" dirty="0" smtClean="0">
                <a:latin typeface="BIZ UDPゴシック" panose="020B0400000000000000" pitchFamily="50" charset="-128"/>
                <a:ea typeface="BIZ UDPゴシック" panose="020B0400000000000000" pitchFamily="50" charset="-128"/>
              </a:rPr>
              <a:t>（</a:t>
            </a:r>
            <a:r>
              <a:rPr kumimoji="1" lang="ja-JP" altLang="en-US" sz="800" dirty="0" smtClean="0">
                <a:latin typeface="BIZ UDPゴシック" panose="020B0400000000000000" pitchFamily="50" charset="-128"/>
                <a:ea typeface="BIZ UDPゴシック" panose="020B0400000000000000" pitchFamily="50" charset="-128"/>
              </a:rPr>
              <a:t>注</a:t>
            </a:r>
            <a:r>
              <a:rPr lang="ja-JP" altLang="en-US" sz="800" dirty="0">
                <a:latin typeface="BIZ UDPゴシック" panose="020B0400000000000000" pitchFamily="50" charset="-128"/>
                <a:ea typeface="BIZ UDPゴシック" panose="020B0400000000000000" pitchFamily="50" charset="-128"/>
              </a:rPr>
              <a:t>）</a:t>
            </a:r>
            <a:r>
              <a:rPr kumimoji="1" lang="ja-JP" altLang="en-US" sz="800" dirty="0" smtClean="0">
                <a:latin typeface="BIZ UDPゴシック" panose="020B0400000000000000" pitchFamily="50" charset="-128"/>
                <a:ea typeface="BIZ UDPゴシック" panose="020B0400000000000000" pitchFamily="50" charset="-128"/>
              </a:rPr>
              <a:t>以下について、内容に誤りあり</a:t>
            </a:r>
            <a:endParaRPr kumimoji="1" lang="en-US" altLang="ja-JP" sz="800" dirty="0" smtClean="0">
              <a:latin typeface="BIZ UDPゴシック" panose="020B0400000000000000" pitchFamily="50" charset="-128"/>
              <a:ea typeface="BIZ UDPゴシック" panose="020B0400000000000000" pitchFamily="50" charset="-128"/>
            </a:endParaRPr>
          </a:p>
          <a:p>
            <a:r>
              <a:rPr lang="ja-JP" altLang="en-US" sz="800" dirty="0">
                <a:latin typeface="BIZ UDPゴシック" panose="020B0400000000000000" pitchFamily="50" charset="-128"/>
                <a:ea typeface="BIZ UDPゴシック" panose="020B0400000000000000" pitchFamily="50" charset="-128"/>
              </a:rPr>
              <a:t>　</a:t>
            </a:r>
            <a:r>
              <a:rPr lang="ja-JP" altLang="en-US" sz="800" dirty="0" smtClean="0">
                <a:latin typeface="BIZ UDPゴシック" panose="020B0400000000000000" pitchFamily="50" charset="-128"/>
                <a:ea typeface="BIZ UDPゴシック" panose="020B0400000000000000" pitchFamily="50" charset="-128"/>
              </a:rPr>
              <a:t>　</a:t>
            </a:r>
            <a:r>
              <a:rPr lang="ja-JP" altLang="en-US" sz="800" dirty="0">
                <a:latin typeface="BIZ UDPゴシック" panose="020B0400000000000000" pitchFamily="50" charset="-128"/>
                <a:ea typeface="BIZ UDPゴシック" panose="020B0400000000000000" pitchFamily="50" charset="-128"/>
              </a:rPr>
              <a:t>　「４．橋梁耐震化（府・市</a:t>
            </a:r>
            <a:r>
              <a:rPr lang="ja-JP" altLang="en-US" sz="800" dirty="0" smtClean="0">
                <a:latin typeface="BIZ UDPゴシック" panose="020B0400000000000000" pitchFamily="50" charset="-128"/>
                <a:ea typeface="BIZ UDPゴシック" panose="020B0400000000000000" pitchFamily="50" charset="-128"/>
              </a:rPr>
              <a:t>）」中、「</a:t>
            </a:r>
            <a:r>
              <a:rPr lang="ja-JP" altLang="en-US" sz="800" dirty="0">
                <a:latin typeface="BIZ UDPゴシック" panose="020B0400000000000000" pitchFamily="50" charset="-128"/>
                <a:ea typeface="BIZ UDPゴシック" panose="020B0400000000000000" pitchFamily="50" charset="-128"/>
              </a:rPr>
              <a:t>橋長</a:t>
            </a:r>
            <a:r>
              <a:rPr lang="en-US" altLang="ja-JP" sz="800" dirty="0">
                <a:latin typeface="BIZ UDPゴシック" panose="020B0400000000000000" pitchFamily="50" charset="-128"/>
                <a:ea typeface="BIZ UDPゴシック" panose="020B0400000000000000" pitchFamily="50" charset="-128"/>
              </a:rPr>
              <a:t>15m</a:t>
            </a:r>
            <a:r>
              <a:rPr lang="ja-JP" altLang="en-US" sz="800" dirty="0">
                <a:latin typeface="BIZ UDPゴシック" panose="020B0400000000000000" pitchFamily="50" charset="-128"/>
                <a:ea typeface="BIZ UDPゴシック" panose="020B0400000000000000" pitchFamily="50" charset="-128"/>
              </a:rPr>
              <a:t>未満の</a:t>
            </a:r>
            <a:r>
              <a:rPr lang="ja-JP" altLang="en-US" sz="800" dirty="0" smtClean="0">
                <a:latin typeface="BIZ UDPゴシック" panose="020B0400000000000000" pitchFamily="50" charset="-128"/>
                <a:ea typeface="BIZ UDPゴシック" panose="020B0400000000000000" pitchFamily="50" charset="-128"/>
              </a:rPr>
              <a:t>橋梁等」の</a:t>
            </a:r>
            <a:endParaRPr lang="en-US" altLang="ja-JP" sz="800" dirty="0" smtClean="0">
              <a:latin typeface="BIZ UDPゴシック" panose="020B0400000000000000" pitchFamily="50" charset="-128"/>
              <a:ea typeface="BIZ UDPゴシック" panose="020B0400000000000000" pitchFamily="50" charset="-128"/>
            </a:endParaRPr>
          </a:p>
          <a:p>
            <a:r>
              <a:rPr lang="ja-JP" altLang="en-US" sz="800" dirty="0">
                <a:latin typeface="BIZ UDPゴシック" panose="020B0400000000000000" pitchFamily="50" charset="-128"/>
                <a:ea typeface="BIZ UDPゴシック" panose="020B0400000000000000" pitchFamily="50" charset="-128"/>
              </a:rPr>
              <a:t>　</a:t>
            </a:r>
            <a:r>
              <a:rPr lang="ja-JP" altLang="en-US" sz="800" dirty="0" smtClean="0">
                <a:latin typeface="BIZ UDPゴシック" panose="020B0400000000000000" pitchFamily="50" charset="-128"/>
                <a:ea typeface="BIZ UDPゴシック" panose="020B0400000000000000" pitchFamily="50" charset="-128"/>
              </a:rPr>
              <a:t>　　橋梁数</a:t>
            </a:r>
            <a:endParaRPr lang="en-US" altLang="ja-JP" sz="800" dirty="0" smtClean="0">
              <a:latin typeface="BIZ UDPゴシック" panose="020B0400000000000000" pitchFamily="50" charset="-128"/>
              <a:ea typeface="BIZ UDPゴシック" panose="020B0400000000000000" pitchFamily="50" charset="-128"/>
            </a:endParaRPr>
          </a:p>
          <a:p>
            <a:r>
              <a:rPr lang="ja-JP" altLang="en-US" sz="800" dirty="0" smtClean="0">
                <a:latin typeface="BIZ UDPゴシック" panose="020B0400000000000000" pitchFamily="50" charset="-128"/>
                <a:ea typeface="BIZ UDPゴシック" panose="020B0400000000000000" pitchFamily="50" charset="-128"/>
              </a:rPr>
              <a:t>　　　</a:t>
            </a:r>
            <a:r>
              <a:rPr lang="en-US" altLang="ja-JP" sz="800" dirty="0" smtClean="0">
                <a:latin typeface="BIZ UDPゴシック" panose="020B0400000000000000" pitchFamily="50" charset="-128"/>
                <a:ea typeface="BIZ UDPゴシック" panose="020B0400000000000000" pitchFamily="50" charset="-128"/>
              </a:rPr>
              <a:t>【</a:t>
            </a:r>
            <a:r>
              <a:rPr lang="ja-JP" altLang="en-US" sz="800" dirty="0" smtClean="0">
                <a:latin typeface="BIZ UDPゴシック" panose="020B0400000000000000" pitchFamily="50" charset="-128"/>
                <a:ea typeface="BIZ UDPゴシック" panose="020B0400000000000000" pitchFamily="50" charset="-128"/>
              </a:rPr>
              <a:t>誤</a:t>
            </a:r>
            <a:r>
              <a:rPr lang="en-US" altLang="ja-JP" sz="800" dirty="0" smtClean="0">
                <a:latin typeface="BIZ UDPゴシック" panose="020B0400000000000000" pitchFamily="50" charset="-128"/>
                <a:ea typeface="BIZ UDPゴシック" panose="020B0400000000000000" pitchFamily="50" charset="-128"/>
              </a:rPr>
              <a:t>】29</a:t>
            </a:r>
            <a:r>
              <a:rPr lang="ja-JP" altLang="en-US" sz="800" dirty="0" smtClean="0">
                <a:latin typeface="BIZ UDPゴシック" panose="020B0400000000000000" pitchFamily="50" charset="-128"/>
                <a:ea typeface="BIZ UDPゴシック" panose="020B0400000000000000" pitchFamily="50" charset="-128"/>
              </a:rPr>
              <a:t>橋→</a:t>
            </a:r>
            <a:r>
              <a:rPr lang="en-US" altLang="ja-JP" sz="800" dirty="0" smtClean="0">
                <a:latin typeface="BIZ UDPゴシック" panose="020B0400000000000000" pitchFamily="50" charset="-128"/>
                <a:ea typeface="BIZ UDPゴシック" panose="020B0400000000000000" pitchFamily="50" charset="-128"/>
              </a:rPr>
              <a:t>【</a:t>
            </a:r>
            <a:r>
              <a:rPr lang="ja-JP" altLang="en-US" sz="800" dirty="0" smtClean="0">
                <a:latin typeface="BIZ UDPゴシック" panose="020B0400000000000000" pitchFamily="50" charset="-128"/>
                <a:ea typeface="BIZ UDPゴシック" panose="020B0400000000000000" pitchFamily="50" charset="-128"/>
              </a:rPr>
              <a:t>正</a:t>
            </a:r>
            <a:r>
              <a:rPr lang="en-US" altLang="ja-JP" sz="800" dirty="0" smtClean="0">
                <a:latin typeface="BIZ UDPゴシック" panose="020B0400000000000000" pitchFamily="50" charset="-128"/>
                <a:ea typeface="BIZ UDPゴシック" panose="020B0400000000000000" pitchFamily="50" charset="-128"/>
              </a:rPr>
              <a:t>】22</a:t>
            </a:r>
            <a:r>
              <a:rPr lang="ja-JP" altLang="en-US" sz="800" dirty="0" smtClean="0">
                <a:latin typeface="BIZ UDPゴシック" panose="020B0400000000000000" pitchFamily="50" charset="-128"/>
                <a:ea typeface="BIZ UDPゴシック" panose="020B0400000000000000" pitchFamily="50" charset="-128"/>
              </a:rPr>
              <a:t>橋</a:t>
            </a:r>
            <a:endParaRPr lang="ja-JP" altLang="en-US" sz="800" dirty="0">
              <a:latin typeface="BIZ UDPゴシック" panose="020B0400000000000000" pitchFamily="50" charset="-128"/>
              <a:ea typeface="BIZ UDPゴシック" panose="020B0400000000000000" pitchFamily="50" charset="-128"/>
            </a:endParaRPr>
          </a:p>
        </p:txBody>
      </p:sp>
      <p:sp>
        <p:nvSpPr>
          <p:cNvPr id="14" name="正方形/長方形 13"/>
          <p:cNvSpPr/>
          <p:nvPr/>
        </p:nvSpPr>
        <p:spPr>
          <a:xfrm>
            <a:off x="4167312" y="3136629"/>
            <a:ext cx="434289" cy="296399"/>
          </a:xfrm>
          <a:prstGeom prst="rect">
            <a:avLst/>
          </a:prstGeom>
          <a:noFill/>
          <a:ln>
            <a:noFill/>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800" dirty="0" smtClean="0">
                <a:latin typeface="BIZ UDPゴシック" panose="020B0400000000000000" pitchFamily="50" charset="-128"/>
                <a:ea typeface="BIZ UDPゴシック" panose="020B0400000000000000" pitchFamily="50" charset="-128"/>
              </a:rPr>
              <a:t>（</a:t>
            </a:r>
            <a:r>
              <a:rPr kumimoji="1" lang="ja-JP" altLang="en-US" sz="800" dirty="0" smtClean="0">
                <a:latin typeface="BIZ UDPゴシック" panose="020B0400000000000000" pitchFamily="50" charset="-128"/>
                <a:ea typeface="BIZ UDPゴシック" panose="020B0400000000000000" pitchFamily="50" charset="-128"/>
              </a:rPr>
              <a:t>注</a:t>
            </a:r>
            <a:r>
              <a:rPr lang="ja-JP" altLang="en-US" sz="800" dirty="0" smtClean="0">
                <a:latin typeface="BIZ UDPゴシック" panose="020B0400000000000000" pitchFamily="50" charset="-128"/>
                <a:ea typeface="BIZ UDPゴシック" panose="020B0400000000000000" pitchFamily="50" charset="-128"/>
              </a:rPr>
              <a:t>）</a:t>
            </a:r>
            <a:endParaRPr lang="ja-JP" altLang="en-US" sz="800"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1918451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1440000" y="1116000"/>
            <a:ext cx="6340197" cy="584775"/>
          </a:xfrm>
          <a:prstGeom prst="rect">
            <a:avLst/>
          </a:prstGeom>
          <a:noFill/>
        </p:spPr>
        <p:txBody>
          <a:bodyPr wrap="none" rtlCol="0">
            <a:spAutoFit/>
          </a:bodyPr>
          <a:lstStyle/>
          <a:p>
            <a:r>
              <a:rPr kumimoji="1" lang="ja-JP" altLang="en-US" sz="3200" dirty="0" smtClean="0">
                <a:latin typeface="BIZ UDPゴシック" panose="020B0400000000000000" pitchFamily="50" charset="-128"/>
                <a:ea typeface="BIZ UDPゴシック" panose="020B0400000000000000" pitchFamily="50" charset="-128"/>
              </a:rPr>
              <a:t>第</a:t>
            </a:r>
            <a:r>
              <a:rPr lang="ja-JP" altLang="en-US" sz="3200" dirty="0" smtClean="0">
                <a:latin typeface="BIZ UDPゴシック" panose="020B0400000000000000" pitchFamily="50" charset="-128"/>
                <a:ea typeface="BIZ UDPゴシック" panose="020B0400000000000000" pitchFamily="50" charset="-128"/>
              </a:rPr>
              <a:t>１</a:t>
            </a:r>
            <a:r>
              <a:rPr kumimoji="1" lang="ja-JP" altLang="en-US" sz="3200" dirty="0" smtClean="0">
                <a:latin typeface="BIZ UDPゴシック" panose="020B0400000000000000" pitchFamily="50" charset="-128"/>
                <a:ea typeface="BIZ UDPゴシック" panose="020B0400000000000000" pitchFamily="50" charset="-128"/>
              </a:rPr>
              <a:t>章</a:t>
            </a:r>
            <a:r>
              <a:rPr kumimoji="1" lang="ja-JP" altLang="en-US" sz="3200" dirty="0">
                <a:latin typeface="BIZ UDPゴシック" panose="020B0400000000000000" pitchFamily="50" charset="-128"/>
                <a:ea typeface="BIZ UDPゴシック" panose="020B0400000000000000" pitchFamily="50" charset="-128"/>
              </a:rPr>
              <a:t>　</a:t>
            </a:r>
            <a:r>
              <a:rPr lang="en-US" altLang="ja-JP" sz="3200" dirty="0" smtClean="0">
                <a:latin typeface="BIZ UDPゴシック" panose="020B0400000000000000" pitchFamily="50" charset="-128"/>
                <a:ea typeface="BIZ UDPゴシック" panose="020B0400000000000000" pitchFamily="50" charset="-128"/>
              </a:rPr>
              <a:t>15</a:t>
            </a:r>
            <a:r>
              <a:rPr lang="ja-JP" altLang="en-US" sz="3200" dirty="0" smtClean="0">
                <a:latin typeface="BIZ UDPゴシック" panose="020B0400000000000000" pitchFamily="50" charset="-128"/>
                <a:ea typeface="BIZ UDPゴシック" panose="020B0400000000000000" pitchFamily="50" charset="-128"/>
              </a:rPr>
              <a:t>年間の改革のふり返り</a:t>
            </a:r>
            <a:endParaRPr lang="en-US" altLang="ja-JP" sz="3200" dirty="0">
              <a:latin typeface="BIZ UDPゴシック" panose="020B0400000000000000" pitchFamily="50" charset="-128"/>
              <a:ea typeface="BIZ UDPゴシック" panose="020B0400000000000000" pitchFamily="50" charset="-128"/>
            </a:endParaRPr>
          </a:p>
        </p:txBody>
      </p:sp>
      <p:sp>
        <p:nvSpPr>
          <p:cNvPr id="3" name="テキスト ボックス 2"/>
          <p:cNvSpPr txBox="1"/>
          <p:nvPr/>
        </p:nvSpPr>
        <p:spPr>
          <a:xfrm>
            <a:off x="1440000" y="2087999"/>
            <a:ext cx="6912000" cy="4320000"/>
          </a:xfrm>
          <a:prstGeom prst="rect">
            <a:avLst/>
          </a:prstGeom>
          <a:noFill/>
        </p:spPr>
        <p:txBody>
          <a:bodyPr wrap="none" lIns="36000" tIns="36000" rIns="36000" bIns="36000" rtlCol="0">
            <a:noAutofit/>
          </a:bodyPr>
          <a:lstStyle/>
          <a:p>
            <a:pPr>
              <a:lnSpc>
                <a:spcPts val="2300"/>
              </a:lnSpc>
            </a:pPr>
            <a:r>
              <a:rPr lang="ja-JP" altLang="en-US" sz="2000" dirty="0" smtClean="0">
                <a:latin typeface="BIZ UDPゴシック" panose="020B0400000000000000" pitchFamily="50" charset="-128"/>
                <a:ea typeface="BIZ UDPゴシック" panose="020B0400000000000000" pitchFamily="50" charset="-128"/>
              </a:rPr>
              <a:t>１．</a:t>
            </a:r>
            <a:r>
              <a:rPr lang="ja-JP" altLang="en-US" sz="2000" dirty="0">
                <a:latin typeface="BIZ UDPゴシック" panose="020B0400000000000000" pitchFamily="50" charset="-128"/>
                <a:ea typeface="BIZ UDPゴシック" panose="020B0400000000000000" pitchFamily="50" charset="-128"/>
              </a:rPr>
              <a:t>大阪問題へ</a:t>
            </a:r>
            <a:r>
              <a:rPr lang="ja-JP" altLang="en-US" sz="2000" dirty="0" smtClean="0">
                <a:latin typeface="BIZ UDPゴシック" panose="020B0400000000000000" pitchFamily="50" charset="-128"/>
                <a:ea typeface="BIZ UDPゴシック" panose="020B0400000000000000" pitchFamily="50" charset="-128"/>
              </a:rPr>
              <a:t>の府市の取り組み方</a:t>
            </a:r>
            <a:endParaRPr kumimoji="1" lang="en-US" altLang="ja-JP" sz="2000" dirty="0">
              <a:latin typeface="BIZ UDPゴシック" panose="020B0400000000000000" pitchFamily="50" charset="-128"/>
              <a:ea typeface="BIZ UDPゴシック" panose="020B0400000000000000" pitchFamily="50" charset="-128"/>
            </a:endParaRPr>
          </a:p>
          <a:p>
            <a:pPr>
              <a:lnSpc>
                <a:spcPts val="2300"/>
              </a:lnSpc>
            </a:pPr>
            <a:endParaRPr lang="en-US" altLang="ja-JP" sz="2000" dirty="0">
              <a:latin typeface="BIZ UDPゴシック" panose="020B0400000000000000" pitchFamily="50" charset="-128"/>
              <a:ea typeface="BIZ UDPゴシック" panose="020B0400000000000000" pitchFamily="50" charset="-128"/>
            </a:endParaRPr>
          </a:p>
          <a:p>
            <a:pPr>
              <a:lnSpc>
                <a:spcPts val="2300"/>
              </a:lnSpc>
            </a:pPr>
            <a:r>
              <a:rPr lang="ja-JP" altLang="en-US" sz="2000" dirty="0" smtClean="0">
                <a:latin typeface="BIZ UDPゴシック" panose="020B0400000000000000" pitchFamily="50" charset="-128"/>
                <a:ea typeface="BIZ UDPゴシック" panose="020B0400000000000000" pitchFamily="50" charset="-128"/>
              </a:rPr>
              <a:t>２</a:t>
            </a:r>
            <a:r>
              <a:rPr lang="ja-JP" altLang="en-US" sz="2000" dirty="0">
                <a:latin typeface="BIZ UDPゴシック" panose="020B0400000000000000" pitchFamily="50" charset="-128"/>
                <a:ea typeface="BIZ UDPゴシック" panose="020B0400000000000000" pitchFamily="50" charset="-128"/>
              </a:rPr>
              <a:t>．</a:t>
            </a:r>
            <a:r>
              <a:rPr lang="ja-JP" altLang="en-US" sz="2000" dirty="0" smtClean="0">
                <a:latin typeface="BIZ UDPゴシック" panose="020B0400000000000000" pitchFamily="50" charset="-128"/>
                <a:ea typeface="BIZ UDPゴシック" panose="020B0400000000000000" pitchFamily="50" charset="-128"/>
              </a:rPr>
              <a:t>府市の改革の取組</a:t>
            </a:r>
            <a:r>
              <a:rPr lang="en-US" altLang="ja-JP" sz="2000" dirty="0" smtClean="0">
                <a:latin typeface="BIZ UDPゴシック" panose="020B0400000000000000" pitchFamily="50" charset="-128"/>
                <a:ea typeface="BIZ UDPゴシック" panose="020B0400000000000000" pitchFamily="50" charset="-128"/>
              </a:rPr>
              <a:t> </a:t>
            </a:r>
          </a:p>
          <a:p>
            <a:pPr>
              <a:lnSpc>
                <a:spcPts val="2300"/>
              </a:lnSpc>
            </a:pPr>
            <a:r>
              <a:rPr lang="ja-JP" altLang="en-US" sz="2000" dirty="0" smtClean="0">
                <a:latin typeface="BIZ UDPゴシック" panose="020B0400000000000000" pitchFamily="50" charset="-128"/>
                <a:ea typeface="BIZ UDPゴシック" panose="020B0400000000000000" pitchFamily="50" charset="-128"/>
              </a:rPr>
              <a:t>　　⑴　行政（内部）の経営改革（</a:t>
            </a:r>
            <a:r>
              <a:rPr lang="ja-JP" altLang="en-US" sz="2000" dirty="0">
                <a:latin typeface="BIZ UDPゴシック" panose="020B0400000000000000" pitchFamily="50" charset="-128"/>
                <a:ea typeface="BIZ UDPゴシック" panose="020B0400000000000000" pitchFamily="50" charset="-128"/>
              </a:rPr>
              <a:t>財政再建、職員数削減など</a:t>
            </a:r>
            <a:r>
              <a:rPr lang="ja-JP" altLang="en-US" sz="2000" dirty="0" smtClean="0">
                <a:latin typeface="BIZ UDPゴシック" panose="020B0400000000000000" pitchFamily="50" charset="-128"/>
                <a:ea typeface="BIZ UDPゴシック" panose="020B0400000000000000" pitchFamily="50" charset="-128"/>
              </a:rPr>
              <a:t>）</a:t>
            </a:r>
            <a:endParaRPr lang="en-US" altLang="ja-JP" sz="2000" dirty="0" smtClean="0">
              <a:latin typeface="BIZ UDPゴシック" panose="020B0400000000000000" pitchFamily="50" charset="-128"/>
              <a:ea typeface="BIZ UDPゴシック" panose="020B0400000000000000" pitchFamily="50" charset="-128"/>
            </a:endParaRPr>
          </a:p>
          <a:p>
            <a:pPr>
              <a:lnSpc>
                <a:spcPts val="2300"/>
              </a:lnSpc>
            </a:pPr>
            <a:r>
              <a:rPr lang="ja-JP" altLang="en-US" sz="2000" dirty="0">
                <a:latin typeface="BIZ UDPゴシック" panose="020B0400000000000000" pitchFamily="50" charset="-128"/>
                <a:ea typeface="BIZ UDPゴシック" panose="020B0400000000000000" pitchFamily="50" charset="-128"/>
              </a:rPr>
              <a:t>　</a:t>
            </a:r>
            <a:r>
              <a:rPr lang="ja-JP" altLang="en-US" sz="2000" dirty="0" smtClean="0">
                <a:latin typeface="BIZ UDPゴシック" panose="020B0400000000000000" pitchFamily="50" charset="-128"/>
                <a:ea typeface="BIZ UDPゴシック" panose="020B0400000000000000" pitchFamily="50" charset="-128"/>
              </a:rPr>
              <a:t>　⑵　遅れて</a:t>
            </a:r>
            <a:r>
              <a:rPr lang="ja-JP" altLang="en-US" sz="2000" dirty="0">
                <a:latin typeface="BIZ UDPゴシック" panose="020B0400000000000000" pitchFamily="50" charset="-128"/>
                <a:ea typeface="BIZ UDPゴシック" panose="020B0400000000000000" pitchFamily="50" charset="-128"/>
              </a:rPr>
              <a:t>いたインフラの</a:t>
            </a:r>
            <a:r>
              <a:rPr lang="ja-JP" altLang="en-US" sz="2000" dirty="0" smtClean="0">
                <a:latin typeface="BIZ UDPゴシック" panose="020B0400000000000000" pitchFamily="50" charset="-128"/>
                <a:ea typeface="BIZ UDPゴシック" panose="020B0400000000000000" pitchFamily="50" charset="-128"/>
              </a:rPr>
              <a:t>整備</a:t>
            </a:r>
            <a:endParaRPr lang="en-US" altLang="ja-JP" sz="2000" dirty="0" smtClean="0">
              <a:latin typeface="BIZ UDPゴシック" panose="020B0400000000000000" pitchFamily="50" charset="-128"/>
              <a:ea typeface="BIZ UDPゴシック" panose="020B0400000000000000" pitchFamily="50" charset="-128"/>
            </a:endParaRPr>
          </a:p>
          <a:p>
            <a:pPr>
              <a:lnSpc>
                <a:spcPts val="2300"/>
              </a:lnSpc>
            </a:pPr>
            <a:r>
              <a:rPr lang="ja-JP" altLang="en-US" sz="2000" dirty="0" smtClean="0">
                <a:latin typeface="BIZ UDPゴシック" panose="020B0400000000000000" pitchFamily="50" charset="-128"/>
                <a:ea typeface="BIZ UDPゴシック" panose="020B0400000000000000" pitchFamily="50" charset="-128"/>
              </a:rPr>
              <a:t>　　⑶　教育・子育てなど現役世代への重点投資</a:t>
            </a:r>
            <a:endParaRPr lang="en-US" altLang="ja-JP" sz="2000" dirty="0">
              <a:latin typeface="BIZ UDPゴシック" panose="020B0400000000000000" pitchFamily="50" charset="-128"/>
              <a:ea typeface="BIZ UDPゴシック" panose="020B0400000000000000" pitchFamily="50" charset="-128"/>
            </a:endParaRPr>
          </a:p>
          <a:p>
            <a:pPr>
              <a:lnSpc>
                <a:spcPts val="2300"/>
              </a:lnSpc>
            </a:pPr>
            <a:endParaRPr lang="en-US" altLang="ja-JP" sz="2000" dirty="0">
              <a:latin typeface="BIZ UDPゴシック" panose="020B0400000000000000" pitchFamily="50" charset="-128"/>
              <a:ea typeface="BIZ UDPゴシック" panose="020B0400000000000000" pitchFamily="50" charset="-128"/>
            </a:endParaRPr>
          </a:p>
          <a:p>
            <a:pPr>
              <a:lnSpc>
                <a:spcPts val="2300"/>
              </a:lnSpc>
            </a:pPr>
            <a:r>
              <a:rPr lang="ja-JP" altLang="en-US" sz="2000" dirty="0" smtClean="0">
                <a:latin typeface="BIZ UDPゴシック" panose="020B0400000000000000" pitchFamily="50" charset="-128"/>
                <a:ea typeface="BIZ UDPゴシック" panose="020B0400000000000000" pitchFamily="50" charset="-128"/>
              </a:rPr>
              <a:t>３</a:t>
            </a:r>
            <a:r>
              <a:rPr lang="ja-JP" altLang="en-US" sz="2000" dirty="0">
                <a:latin typeface="BIZ UDPゴシック" panose="020B0400000000000000" pitchFamily="50" charset="-128"/>
                <a:ea typeface="BIZ UDPゴシック" panose="020B0400000000000000" pitchFamily="50" charset="-128"/>
              </a:rPr>
              <a:t>．</a:t>
            </a:r>
            <a:r>
              <a:rPr lang="ja-JP" altLang="en-US" sz="2000" dirty="0" smtClean="0">
                <a:latin typeface="BIZ UDPゴシック" panose="020B0400000000000000" pitchFamily="50" charset="-128"/>
                <a:ea typeface="BIZ UDPゴシック" panose="020B0400000000000000" pitchFamily="50" charset="-128"/>
              </a:rPr>
              <a:t>指標</a:t>
            </a:r>
            <a:r>
              <a:rPr lang="ja-JP" altLang="en-US" sz="2000" dirty="0">
                <a:latin typeface="BIZ UDPゴシック" panose="020B0400000000000000" pitchFamily="50" charset="-128"/>
                <a:ea typeface="BIZ UDPゴシック" panose="020B0400000000000000" pitchFamily="50" charset="-128"/>
              </a:rPr>
              <a:t>で</a:t>
            </a:r>
            <a:r>
              <a:rPr lang="ja-JP" altLang="en-US" sz="2000" dirty="0" smtClean="0">
                <a:latin typeface="BIZ UDPゴシック" panose="020B0400000000000000" pitchFamily="50" charset="-128"/>
                <a:ea typeface="BIZ UDPゴシック" panose="020B0400000000000000" pitchFamily="50" charset="-128"/>
              </a:rPr>
              <a:t>みる大阪の変化</a:t>
            </a:r>
            <a:endParaRPr lang="en-US" altLang="ja-JP" sz="2000" dirty="0" smtClean="0">
              <a:latin typeface="BIZ UDPゴシック" panose="020B0400000000000000" pitchFamily="50" charset="-128"/>
              <a:ea typeface="BIZ UDPゴシック" panose="020B0400000000000000" pitchFamily="50" charset="-128"/>
            </a:endParaRPr>
          </a:p>
          <a:p>
            <a:pPr>
              <a:lnSpc>
                <a:spcPts val="2300"/>
              </a:lnSpc>
            </a:pPr>
            <a:r>
              <a:rPr lang="ja-JP" altLang="en-US" sz="2000" dirty="0">
                <a:latin typeface="BIZ UDPゴシック" panose="020B0400000000000000" pitchFamily="50" charset="-128"/>
                <a:ea typeface="BIZ UDPゴシック" panose="020B0400000000000000" pitchFamily="50" charset="-128"/>
              </a:rPr>
              <a:t>　</a:t>
            </a:r>
            <a:r>
              <a:rPr lang="ja-JP" altLang="en-US" sz="2000" dirty="0" smtClean="0">
                <a:latin typeface="BIZ UDPゴシック" panose="020B0400000000000000" pitchFamily="50" charset="-128"/>
                <a:ea typeface="BIZ UDPゴシック" panose="020B0400000000000000" pitchFamily="50" charset="-128"/>
              </a:rPr>
              <a:t>　⑴　企業／経済（</a:t>
            </a:r>
            <a:r>
              <a:rPr lang="ja-JP" altLang="en-US" sz="2000" dirty="0">
                <a:latin typeface="BIZ UDPゴシック" panose="020B0400000000000000" pitchFamily="50" charset="-128"/>
                <a:ea typeface="BIZ UDPゴシック" panose="020B0400000000000000" pitchFamily="50" charset="-128"/>
              </a:rPr>
              <a:t>新型</a:t>
            </a:r>
            <a:r>
              <a:rPr lang="ja-JP" altLang="en-US" sz="2000" dirty="0" smtClean="0">
                <a:latin typeface="BIZ UDPゴシック" panose="020B0400000000000000" pitchFamily="50" charset="-128"/>
                <a:ea typeface="BIZ UDPゴシック" panose="020B0400000000000000" pitchFamily="50" charset="-128"/>
              </a:rPr>
              <a:t>コロナウイルス拡大前まで）</a:t>
            </a:r>
            <a:endParaRPr lang="en-US" altLang="ja-JP" sz="2000" dirty="0" smtClean="0">
              <a:latin typeface="BIZ UDPゴシック" panose="020B0400000000000000" pitchFamily="50" charset="-128"/>
              <a:ea typeface="BIZ UDPゴシック" panose="020B0400000000000000" pitchFamily="50" charset="-128"/>
            </a:endParaRPr>
          </a:p>
          <a:p>
            <a:pPr>
              <a:lnSpc>
                <a:spcPts val="2300"/>
              </a:lnSpc>
            </a:pPr>
            <a:r>
              <a:rPr lang="ja-JP" altLang="en-US" sz="2000" dirty="0">
                <a:latin typeface="BIZ UDPゴシック" panose="020B0400000000000000" pitchFamily="50" charset="-128"/>
                <a:ea typeface="BIZ UDPゴシック" panose="020B0400000000000000" pitchFamily="50" charset="-128"/>
              </a:rPr>
              <a:t>　</a:t>
            </a:r>
            <a:r>
              <a:rPr lang="ja-JP" altLang="en-US" sz="2000" dirty="0" smtClean="0">
                <a:latin typeface="BIZ UDPゴシック" panose="020B0400000000000000" pitchFamily="50" charset="-128"/>
                <a:ea typeface="BIZ UDPゴシック" panose="020B0400000000000000" pitchFamily="50" charset="-128"/>
              </a:rPr>
              <a:t>　⑵　府民／暮らし</a:t>
            </a:r>
            <a:endParaRPr lang="en-US" altLang="ja-JP" sz="2000" dirty="0" smtClean="0">
              <a:latin typeface="BIZ UDPゴシック" panose="020B0400000000000000" pitchFamily="50" charset="-128"/>
              <a:ea typeface="BIZ UDPゴシック" panose="020B0400000000000000" pitchFamily="50" charset="-128"/>
            </a:endParaRPr>
          </a:p>
          <a:p>
            <a:pPr>
              <a:lnSpc>
                <a:spcPts val="2300"/>
              </a:lnSpc>
            </a:pPr>
            <a:r>
              <a:rPr lang="ja-JP" altLang="en-US" sz="2000" dirty="0">
                <a:latin typeface="BIZ UDPゴシック" panose="020B0400000000000000" pitchFamily="50" charset="-128"/>
                <a:ea typeface="BIZ UDPゴシック" panose="020B0400000000000000" pitchFamily="50" charset="-128"/>
              </a:rPr>
              <a:t>　</a:t>
            </a:r>
            <a:r>
              <a:rPr lang="ja-JP" altLang="en-US" sz="2000" dirty="0" smtClean="0">
                <a:latin typeface="BIZ UDPゴシック" panose="020B0400000000000000" pitchFamily="50" charset="-128"/>
                <a:ea typeface="BIZ UDPゴシック" panose="020B0400000000000000" pitchFamily="50" charset="-128"/>
              </a:rPr>
              <a:t>　⑶</a:t>
            </a:r>
            <a:r>
              <a:rPr lang="ja-JP" altLang="en-US" sz="2000" dirty="0">
                <a:latin typeface="BIZ UDPゴシック" panose="020B0400000000000000" pitchFamily="50" charset="-128"/>
                <a:ea typeface="BIZ UDPゴシック" panose="020B0400000000000000" pitchFamily="50" charset="-128"/>
              </a:rPr>
              <a:t>　</a:t>
            </a:r>
            <a:r>
              <a:rPr lang="ja-JP" altLang="en-US" sz="2000" dirty="0" smtClean="0">
                <a:latin typeface="BIZ UDPゴシック" panose="020B0400000000000000" pitchFamily="50" charset="-128"/>
                <a:ea typeface="BIZ UDPゴシック" panose="020B0400000000000000" pitchFamily="50" charset="-128"/>
              </a:rPr>
              <a:t>企業／経済（</a:t>
            </a:r>
            <a:r>
              <a:rPr lang="ja-JP" altLang="en-US" sz="2000" dirty="0">
                <a:latin typeface="BIZ UDPゴシック" panose="020B0400000000000000" pitchFamily="50" charset="-128"/>
                <a:ea typeface="BIZ UDPゴシック" panose="020B0400000000000000" pitchFamily="50" charset="-128"/>
              </a:rPr>
              <a:t>新型コロナウイルス拡大後）</a:t>
            </a:r>
          </a:p>
          <a:p>
            <a:pPr>
              <a:lnSpc>
                <a:spcPts val="2300"/>
              </a:lnSpc>
            </a:pPr>
            <a:endParaRPr lang="en-US" altLang="ja-JP" sz="2000" dirty="0">
              <a:latin typeface="BIZ UDPゴシック" panose="020B0400000000000000" pitchFamily="50" charset="-128"/>
              <a:ea typeface="BIZ UDPゴシック" panose="020B0400000000000000" pitchFamily="50" charset="-128"/>
            </a:endParaRPr>
          </a:p>
        </p:txBody>
      </p:sp>
      <p:cxnSp>
        <p:nvCxnSpPr>
          <p:cNvPr id="5" name="直線コネクタ 4"/>
          <p:cNvCxnSpPr/>
          <p:nvPr/>
        </p:nvCxnSpPr>
        <p:spPr>
          <a:xfrm>
            <a:off x="792000" y="1978838"/>
            <a:ext cx="7992888" cy="0"/>
          </a:xfrm>
          <a:prstGeom prst="line">
            <a:avLst/>
          </a:prstGeom>
          <a:ln w="38100"/>
        </p:spPr>
        <p:style>
          <a:lnRef idx="3">
            <a:schemeClr val="accent1"/>
          </a:lnRef>
          <a:fillRef idx="0">
            <a:schemeClr val="accent1"/>
          </a:fillRef>
          <a:effectRef idx="2">
            <a:schemeClr val="accent1"/>
          </a:effectRef>
          <a:fontRef idx="minor">
            <a:schemeClr val="tx1"/>
          </a:fontRef>
        </p:style>
      </p:cxnSp>
      <p:sp>
        <p:nvSpPr>
          <p:cNvPr id="6" name="スライド番号プレースホルダー 3"/>
          <p:cNvSpPr>
            <a:spLocks noGrp="1"/>
          </p:cNvSpPr>
          <p:nvPr>
            <p:ph type="sldNum" sz="quarter" idx="12"/>
          </p:nvPr>
        </p:nvSpPr>
        <p:spPr>
          <a:xfrm>
            <a:off x="7086600" y="6483071"/>
            <a:ext cx="2057400" cy="365125"/>
          </a:xfrm>
        </p:spPr>
        <p:txBody>
          <a:bodyPr/>
          <a:lstStyle/>
          <a:p>
            <a:fld id="{138CA411-231B-42B9-AF63-97A64194AA60}" type="slidenum">
              <a:rPr lang="ja-JP" altLang="en-US" smtClean="0"/>
              <a:pPr/>
              <a:t>8</a:t>
            </a:fld>
            <a:endParaRPr lang="ja-JP" altLang="en-US" dirty="0"/>
          </a:p>
        </p:txBody>
      </p:sp>
    </p:spTree>
    <p:extLst>
      <p:ext uri="{BB962C8B-B14F-4D97-AF65-F5344CB8AC3E}">
        <p14:creationId xmlns:p14="http://schemas.microsoft.com/office/powerpoint/2010/main" val="1467551730"/>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角丸四角形 6"/>
          <p:cNvSpPr/>
          <p:nvPr/>
        </p:nvSpPr>
        <p:spPr>
          <a:xfrm>
            <a:off x="144000" y="72000"/>
            <a:ext cx="5112000" cy="432000"/>
          </a:xfrm>
          <a:prstGeom prst="roundRect">
            <a:avLst/>
          </a:prstGeom>
          <a:solidFill>
            <a:schemeClr val="accent4">
              <a:lumMod val="60000"/>
              <a:lumOff val="40000"/>
            </a:schemeClr>
          </a:solidFill>
          <a:effectLst>
            <a:innerShdw blurRad="63500" dist="50800" dir="2700000">
              <a:prstClr val="black">
                <a:alpha val="50000"/>
              </a:prstClr>
            </a:innerShdw>
          </a:effectLst>
        </p:spPr>
        <p:style>
          <a:lnRef idx="3">
            <a:schemeClr val="lt1"/>
          </a:lnRef>
          <a:fillRef idx="1">
            <a:schemeClr val="accent4"/>
          </a:fillRef>
          <a:effectRef idx="1">
            <a:schemeClr val="accent4"/>
          </a:effectRef>
          <a:fontRef idx="minor">
            <a:schemeClr val="lt1"/>
          </a:fontRef>
        </p:style>
        <p:txBody>
          <a:bodyPr lIns="108000" tIns="36000" rIns="36000" bIns="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【WHAT</a:t>
            </a:r>
            <a:r>
              <a:rPr kumimoji="1" lang="ja-JP" altLang="en-US" sz="1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２－②</a:t>
            </a:r>
            <a:r>
              <a:rPr kumimoji="1" lang="en-US" altLang="ja-JP" sz="1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インフラ戦略／防災インフラ</a:t>
            </a:r>
          </a:p>
        </p:txBody>
      </p:sp>
      <p:sp>
        <p:nvSpPr>
          <p:cNvPr id="5" name="正方形/長方形 4"/>
          <p:cNvSpPr/>
          <p:nvPr/>
        </p:nvSpPr>
        <p:spPr>
          <a:xfrm>
            <a:off x="180000" y="684000"/>
            <a:ext cx="3240000" cy="288000"/>
          </a:xfrm>
          <a:prstGeom prst="rect">
            <a:avLst/>
          </a:prstGeom>
          <a:solidFill>
            <a:schemeClr val="accent4">
              <a:lumMod val="40000"/>
              <a:lumOff val="60000"/>
            </a:schemeClr>
          </a:solidFill>
          <a:ln>
            <a:solidFill>
              <a:schemeClr val="accent2"/>
            </a:solidFill>
          </a:ln>
        </p:spPr>
        <p:txBody>
          <a:bodyPr wrap="square" tIns="0" bIns="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２</a:t>
            </a:r>
            <a:r>
              <a:rPr kumimoji="1" lang="ja-JP" altLang="en-US" sz="14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．災害の事前予防対策（ソフト対策）　　　　　　　　　　　　　　　　　</a:t>
            </a:r>
            <a:endParaRPr kumimoji="1" lang="en-US" altLang="ja-JP"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cxnSp>
        <p:nvCxnSpPr>
          <p:cNvPr id="10" name="直線コネクタ 9"/>
          <p:cNvCxnSpPr/>
          <p:nvPr/>
        </p:nvCxnSpPr>
        <p:spPr>
          <a:xfrm>
            <a:off x="196398" y="612000"/>
            <a:ext cx="882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スライド番号プレースホルダー 3"/>
          <p:cNvSpPr txBox="1">
            <a:spLocks/>
          </p:cNvSpPr>
          <p:nvPr/>
        </p:nvSpPr>
        <p:spPr>
          <a:xfrm>
            <a:off x="8640000" y="6552000"/>
            <a:ext cx="432000" cy="288000"/>
          </a:xfrm>
          <a:prstGeom prst="rect">
            <a:avLst/>
          </a:prstGeom>
        </p:spPr>
        <p:txBody>
          <a:bodyPr vert="horz" lIns="36000" tIns="36000" rIns="36000" bIns="36000" rtlCol="0" anchor="ctr"/>
          <a:lstStyle>
            <a:defPPr>
              <a:defRPr lang="ja-JP"/>
            </a:defPPr>
            <a:lvl1pPr marL="0" algn="r" defTabSz="914400" rtl="0" eaLnBrk="1" latinLnBrk="0" hangingPunct="1">
              <a:defRPr kumimoji="1" sz="14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138CA411-231B-42B9-AF63-97A64194AA60}" type="slidenum">
              <a:rPr lang="ja-JP" altLang="en-US" smtClean="0"/>
              <a:pPr/>
              <a:t>80</a:t>
            </a:fld>
            <a:endParaRPr lang="ja-JP" altLang="en-US" dirty="0"/>
          </a:p>
        </p:txBody>
      </p:sp>
      <p:sp>
        <p:nvSpPr>
          <p:cNvPr id="14" name="正方形/長方形 13">
            <a:extLst>
              <a:ext uri="{FF2B5EF4-FFF2-40B4-BE49-F238E27FC236}">
                <a16:creationId xmlns:a16="http://schemas.microsoft.com/office/drawing/2014/main" id="{A8A88A05-07B6-4A7A-A585-EDEF023BFA14}"/>
              </a:ext>
            </a:extLst>
          </p:cNvPr>
          <p:cNvSpPr/>
          <p:nvPr/>
        </p:nvSpPr>
        <p:spPr>
          <a:xfrm>
            <a:off x="180000" y="1008000"/>
            <a:ext cx="4320000" cy="5760000"/>
          </a:xfrm>
          <a:prstGeom prst="rect">
            <a:avLst/>
          </a:prstGeom>
        </p:spPr>
        <p:txBody>
          <a:bodyPr wrap="square" lIns="72000" tIns="36000" rIns="72000" bIns="36000" anchor="ctr" anchorCtr="0">
            <a:noAutofit/>
          </a:bodyPr>
          <a:lstStyle/>
          <a:p>
            <a:r>
              <a:rPr lang="ja-JP" altLang="en-US" sz="1200" b="1" u="sng" dirty="0">
                <a:latin typeface="BIZ UDPゴシック" panose="020B0400000000000000" pitchFamily="50" charset="-128"/>
                <a:ea typeface="BIZ UDPゴシック" panose="020B0400000000000000" pitchFamily="50" charset="-128"/>
              </a:rPr>
              <a:t>１</a:t>
            </a:r>
            <a:r>
              <a:rPr lang="ja-JP" altLang="en-US" sz="1200" b="1" u="sng" dirty="0" smtClean="0">
                <a:latin typeface="BIZ UDPゴシック" panose="020B0400000000000000" pitchFamily="50" charset="-128"/>
                <a:ea typeface="BIZ UDPゴシック" panose="020B0400000000000000" pitchFamily="50" charset="-128"/>
              </a:rPr>
              <a:t>．</a:t>
            </a:r>
            <a:r>
              <a:rPr lang="en-US" altLang="ja-JP" sz="1200" b="1" u="sng" dirty="0" smtClean="0">
                <a:latin typeface="BIZ UDPゴシック" panose="020B0400000000000000" pitchFamily="50" charset="-128"/>
                <a:ea typeface="BIZ UDPゴシック" panose="020B0400000000000000" pitchFamily="50" charset="-128"/>
              </a:rPr>
              <a:t>880</a:t>
            </a:r>
            <a:r>
              <a:rPr lang="ja-JP" altLang="en-US" sz="1200" b="1" u="sng" dirty="0" smtClean="0">
                <a:latin typeface="BIZ UDPゴシック" panose="020B0400000000000000" pitchFamily="50" charset="-128"/>
                <a:ea typeface="BIZ UDPゴシック" panose="020B0400000000000000" pitchFamily="50" charset="-128"/>
              </a:rPr>
              <a:t>万人訓練</a:t>
            </a:r>
            <a:endParaRPr lang="ja-JP" altLang="en-US" sz="1200" b="1" u="sng" dirty="0">
              <a:latin typeface="BIZ UDPゴシック" panose="020B0400000000000000" pitchFamily="50" charset="-128"/>
              <a:ea typeface="BIZ UDPゴシック" panose="020B0400000000000000" pitchFamily="50" charset="-128"/>
            </a:endParaRPr>
          </a:p>
          <a:p>
            <a:r>
              <a:rPr lang="ja-JP" altLang="en-US" sz="1100" dirty="0" smtClean="0">
                <a:latin typeface="BIZ UDPゴシック" panose="020B0400000000000000" pitchFamily="50" charset="-128"/>
                <a:ea typeface="BIZ UDPゴシック" panose="020B0400000000000000" pitchFamily="50" charset="-128"/>
              </a:rPr>
              <a:t>携帯</a:t>
            </a:r>
            <a:r>
              <a:rPr lang="ja-JP" altLang="en-US" sz="1100" dirty="0">
                <a:latin typeface="BIZ UDPゴシック" panose="020B0400000000000000" pitchFamily="50" charset="-128"/>
                <a:ea typeface="BIZ UDPゴシック" panose="020B0400000000000000" pitchFamily="50" charset="-128"/>
              </a:rPr>
              <a:t>電話のエリアメール機能を使い</a:t>
            </a:r>
            <a:r>
              <a:rPr lang="ja-JP" altLang="en-US" sz="1100" dirty="0" smtClean="0">
                <a:latin typeface="BIZ UDPゴシック" panose="020B0400000000000000" pitchFamily="50" charset="-128"/>
                <a:ea typeface="BIZ UDPゴシック" panose="020B0400000000000000" pitchFamily="50" charset="-128"/>
              </a:rPr>
              <a:t>、府内</a:t>
            </a:r>
            <a:r>
              <a:rPr lang="ja-JP" altLang="en-US" sz="1100" dirty="0">
                <a:latin typeface="BIZ UDPゴシック" panose="020B0400000000000000" pitchFamily="50" charset="-128"/>
                <a:ea typeface="BIZ UDPゴシック" panose="020B0400000000000000" pitchFamily="50" charset="-128"/>
              </a:rPr>
              <a:t>一斉に緊急速報メールを</a:t>
            </a:r>
            <a:r>
              <a:rPr lang="ja-JP" altLang="en-US" sz="1100" dirty="0" smtClean="0">
                <a:latin typeface="BIZ UDPゴシック" panose="020B0400000000000000" pitchFamily="50" charset="-128"/>
                <a:ea typeface="BIZ UDPゴシック" panose="020B0400000000000000" pitchFamily="50" charset="-128"/>
              </a:rPr>
              <a:t>配信。府民</a:t>
            </a:r>
            <a:r>
              <a:rPr lang="ja-JP" altLang="en-US" sz="1100" dirty="0">
                <a:latin typeface="BIZ UDPゴシック" panose="020B0400000000000000" pitchFamily="50" charset="-128"/>
                <a:ea typeface="BIZ UDPゴシック" panose="020B0400000000000000" pitchFamily="50" charset="-128"/>
              </a:rPr>
              <a:t>に身を守る行動や避難経路の確認などを</a:t>
            </a:r>
            <a:r>
              <a:rPr lang="ja-JP" altLang="en-US" sz="1100" dirty="0" smtClean="0">
                <a:latin typeface="BIZ UDPゴシック" panose="020B0400000000000000" pitchFamily="50" charset="-128"/>
                <a:ea typeface="BIZ UDPゴシック" panose="020B0400000000000000" pitchFamily="50" charset="-128"/>
              </a:rPr>
              <a:t>促す。</a:t>
            </a:r>
            <a:endParaRPr lang="en-US" altLang="ja-JP" sz="1100" dirty="0" smtClean="0">
              <a:latin typeface="BIZ UDPゴシック" panose="020B0400000000000000" pitchFamily="50" charset="-128"/>
              <a:ea typeface="BIZ UDPゴシック" panose="020B0400000000000000" pitchFamily="50" charset="-128"/>
            </a:endParaRPr>
          </a:p>
          <a:p>
            <a:endParaRPr lang="en-US" altLang="ja-JP" sz="1100" dirty="0" smtClean="0">
              <a:latin typeface="BIZ UDPゴシック" panose="020B0400000000000000" pitchFamily="50" charset="-128"/>
              <a:ea typeface="BIZ UDPゴシック" panose="020B0400000000000000" pitchFamily="50" charset="-128"/>
            </a:endParaRPr>
          </a:p>
          <a:p>
            <a:r>
              <a:rPr lang="ja-JP" altLang="en-US" sz="1200" b="1" u="sng" dirty="0" smtClean="0">
                <a:latin typeface="BIZ UDPゴシック" panose="020B0400000000000000" pitchFamily="50" charset="-128"/>
                <a:ea typeface="BIZ UDPゴシック" panose="020B0400000000000000" pitchFamily="50" charset="-128"/>
              </a:rPr>
              <a:t>２．自主防災組織の活動支援</a:t>
            </a:r>
            <a:endParaRPr lang="en-US" altLang="ja-JP" sz="1200" b="1" u="sng" dirty="0">
              <a:latin typeface="BIZ UDPゴシック" panose="020B0400000000000000" pitchFamily="50" charset="-128"/>
              <a:ea typeface="BIZ UDPゴシック" panose="020B0400000000000000" pitchFamily="50" charset="-128"/>
            </a:endParaRPr>
          </a:p>
          <a:p>
            <a:r>
              <a:rPr lang="ja-JP" altLang="en-US" sz="1100" dirty="0">
                <a:latin typeface="BIZ UDPゴシック" panose="020B0400000000000000" pitchFamily="50" charset="-128"/>
                <a:ea typeface="BIZ UDPゴシック" panose="020B0400000000000000" pitchFamily="50" charset="-128"/>
              </a:rPr>
              <a:t>校区や町内会単位などで自主的に結成し、災害による被害を予防・軽減するための活動を</a:t>
            </a:r>
            <a:r>
              <a:rPr lang="ja-JP" altLang="en-US" sz="1100" dirty="0" smtClean="0">
                <a:latin typeface="BIZ UDPゴシック" panose="020B0400000000000000" pitchFamily="50" charset="-128"/>
                <a:ea typeface="BIZ UDPゴシック" panose="020B0400000000000000" pitchFamily="50" charset="-128"/>
              </a:rPr>
              <a:t>行う自主防災組織</a:t>
            </a:r>
            <a:r>
              <a:rPr lang="ja-JP" altLang="en-US" sz="1100" dirty="0">
                <a:latin typeface="BIZ UDPゴシック" panose="020B0400000000000000" pitchFamily="50" charset="-128"/>
                <a:ea typeface="BIZ UDPゴシック" panose="020B0400000000000000" pitchFamily="50" charset="-128"/>
              </a:rPr>
              <a:t>の中核となる人材の</a:t>
            </a:r>
            <a:r>
              <a:rPr lang="ja-JP" altLang="en-US" sz="1100" dirty="0" smtClean="0">
                <a:latin typeface="BIZ UDPゴシック" panose="020B0400000000000000" pitchFamily="50" charset="-128"/>
                <a:ea typeface="BIZ UDPゴシック" panose="020B0400000000000000" pitchFamily="50" charset="-128"/>
              </a:rPr>
              <a:t>育成及び</a:t>
            </a:r>
            <a:r>
              <a:rPr lang="ja-JP" altLang="en-US" sz="1100" dirty="0">
                <a:latin typeface="BIZ UDPゴシック" panose="020B0400000000000000" pitchFamily="50" charset="-128"/>
                <a:ea typeface="BIZ UDPゴシック" panose="020B0400000000000000" pitchFamily="50" charset="-128"/>
              </a:rPr>
              <a:t>資質向上を図るためのリーダー育成研修</a:t>
            </a:r>
            <a:r>
              <a:rPr lang="ja-JP" altLang="en-US" sz="1100" dirty="0" smtClean="0">
                <a:latin typeface="BIZ UDPゴシック" panose="020B0400000000000000" pitchFamily="50" charset="-128"/>
                <a:ea typeface="BIZ UDPゴシック" panose="020B0400000000000000" pitchFamily="50" charset="-128"/>
              </a:rPr>
              <a:t>を実施。</a:t>
            </a:r>
            <a:endParaRPr lang="en-US" altLang="ja-JP" sz="1100" dirty="0" smtClean="0">
              <a:latin typeface="BIZ UDPゴシック" panose="020B0400000000000000" pitchFamily="50" charset="-128"/>
              <a:ea typeface="BIZ UDPゴシック" panose="020B0400000000000000" pitchFamily="50" charset="-128"/>
            </a:endParaRPr>
          </a:p>
          <a:p>
            <a:endParaRPr lang="en-US" altLang="ja-JP" sz="1100" dirty="0" smtClean="0">
              <a:latin typeface="BIZ UDPゴシック" panose="020B0400000000000000" pitchFamily="50" charset="-128"/>
              <a:ea typeface="BIZ UDPゴシック" panose="020B0400000000000000" pitchFamily="50" charset="-128"/>
            </a:endParaRPr>
          </a:p>
          <a:p>
            <a:r>
              <a:rPr lang="ja-JP" altLang="en-US" sz="1200" b="1" u="sng" dirty="0" smtClean="0">
                <a:latin typeface="BIZ UDPゴシック" panose="020B0400000000000000" pitchFamily="50" charset="-128"/>
                <a:ea typeface="BIZ UDPゴシック" panose="020B0400000000000000" pitchFamily="50" charset="-128"/>
              </a:rPr>
              <a:t>３．ハザードマップ作成</a:t>
            </a:r>
            <a:endParaRPr lang="en-US" altLang="ja-JP" sz="1200" b="1" u="sng" dirty="0">
              <a:latin typeface="BIZ UDPゴシック" panose="020B0400000000000000" pitchFamily="50" charset="-128"/>
              <a:ea typeface="BIZ UDPゴシック" panose="020B0400000000000000" pitchFamily="50" charset="-128"/>
            </a:endParaRPr>
          </a:p>
          <a:p>
            <a:r>
              <a:rPr lang="ja-JP" altLang="en-US" sz="1100" dirty="0" smtClean="0">
                <a:latin typeface="BIZ UDPゴシック" panose="020B0400000000000000" pitchFamily="50" charset="-128"/>
                <a:ea typeface="BIZ UDPゴシック" panose="020B0400000000000000" pitchFamily="50" charset="-128"/>
              </a:rPr>
              <a:t>地震</a:t>
            </a:r>
            <a:r>
              <a:rPr lang="ja-JP" altLang="en-US" sz="1100" dirty="0">
                <a:latin typeface="BIZ UDPゴシック" panose="020B0400000000000000" pitchFamily="50" charset="-128"/>
                <a:ea typeface="BIZ UDPゴシック" panose="020B0400000000000000" pitchFamily="50" charset="-128"/>
              </a:rPr>
              <a:t>発生時に起こりうる建物倒壊や火災延焼の危険性等について、住民が正確な知識・情報を持ち</a:t>
            </a:r>
            <a:r>
              <a:rPr lang="ja-JP" altLang="en-US" sz="1100" dirty="0" smtClean="0">
                <a:latin typeface="BIZ UDPゴシック" panose="020B0400000000000000" pitchFamily="50" charset="-128"/>
                <a:ea typeface="BIZ UDPゴシック" panose="020B0400000000000000" pitchFamily="50" charset="-128"/>
              </a:rPr>
              <a:t>、的確</a:t>
            </a:r>
            <a:r>
              <a:rPr lang="ja-JP" altLang="en-US" sz="1100" dirty="0">
                <a:latin typeface="BIZ UDPゴシック" panose="020B0400000000000000" pitchFamily="50" charset="-128"/>
                <a:ea typeface="BIZ UDPゴシック" panose="020B0400000000000000" pitchFamily="50" charset="-128"/>
              </a:rPr>
              <a:t>な避難行動につなげるため、地震や津波ハザードマップの作成・改訂の技術的支援を</a:t>
            </a:r>
            <a:r>
              <a:rPr lang="ja-JP" altLang="en-US" sz="1100" dirty="0" smtClean="0">
                <a:latin typeface="BIZ UDPゴシック" panose="020B0400000000000000" pitchFamily="50" charset="-128"/>
                <a:ea typeface="BIZ UDPゴシック" panose="020B0400000000000000" pitchFamily="50" charset="-128"/>
              </a:rPr>
              <a:t>実施。</a:t>
            </a:r>
            <a:endParaRPr lang="en-US" altLang="ja-JP" sz="1100" dirty="0" smtClean="0">
              <a:latin typeface="BIZ UDPゴシック" panose="020B0400000000000000" pitchFamily="50" charset="-128"/>
              <a:ea typeface="BIZ UDPゴシック" panose="020B0400000000000000" pitchFamily="50" charset="-128"/>
            </a:endParaRPr>
          </a:p>
          <a:p>
            <a:r>
              <a:rPr lang="en-US" altLang="ja-JP" sz="1050" dirty="0" smtClean="0">
                <a:latin typeface="BIZ UDPゴシック" panose="020B0400000000000000" pitchFamily="50" charset="-128"/>
                <a:ea typeface="BIZ UDPゴシック" panose="020B0400000000000000" pitchFamily="50" charset="-128"/>
              </a:rPr>
              <a:t>【</a:t>
            </a:r>
            <a:r>
              <a:rPr lang="ja-JP" altLang="en-US" sz="1050" dirty="0" smtClean="0">
                <a:latin typeface="BIZ UDPゴシック" panose="020B0400000000000000" pitchFamily="50" charset="-128"/>
                <a:ea typeface="BIZ UDPゴシック" panose="020B0400000000000000" pitchFamily="50" charset="-128"/>
              </a:rPr>
              <a:t>進捗状況</a:t>
            </a:r>
            <a:r>
              <a:rPr lang="en-US" altLang="ja-JP" sz="1050" dirty="0" smtClean="0">
                <a:latin typeface="BIZ UDPゴシック" panose="020B0400000000000000" pitchFamily="50" charset="-128"/>
                <a:ea typeface="BIZ UDPゴシック" panose="020B0400000000000000" pitchFamily="50" charset="-128"/>
              </a:rPr>
              <a:t>】</a:t>
            </a:r>
          </a:p>
          <a:p>
            <a:r>
              <a:rPr lang="ja-JP" altLang="en-US" sz="1050" dirty="0" smtClean="0">
                <a:latin typeface="BIZ UDPゴシック" panose="020B0400000000000000" pitchFamily="50" charset="-128"/>
                <a:ea typeface="BIZ UDPゴシック" panose="020B0400000000000000" pitchFamily="50" charset="-128"/>
              </a:rPr>
              <a:t>   </a:t>
            </a:r>
            <a:r>
              <a:rPr lang="ja-JP" altLang="en-US" sz="1050" b="1" dirty="0" smtClean="0">
                <a:latin typeface="BIZ UDPゴシック" panose="020B0400000000000000" pitchFamily="50" charset="-128"/>
                <a:ea typeface="BIZ UDPゴシック" panose="020B0400000000000000" pitchFamily="50" charset="-128"/>
              </a:rPr>
              <a:t>地震</a:t>
            </a:r>
            <a:r>
              <a:rPr lang="ja-JP" altLang="ja-JP" sz="1050" b="1" dirty="0">
                <a:latin typeface="BIZ UDPゴシック" panose="020B0400000000000000" pitchFamily="50" charset="-128"/>
                <a:ea typeface="BIZ UDPゴシック" panose="020B0400000000000000" pitchFamily="50" charset="-128"/>
              </a:rPr>
              <a:t>ハザードマップ作成</a:t>
            </a:r>
            <a:r>
              <a:rPr lang="ja-JP" altLang="ja-JP" sz="1050" b="1" dirty="0" smtClean="0">
                <a:latin typeface="BIZ UDPゴシック" panose="020B0400000000000000" pitchFamily="50" charset="-128"/>
                <a:ea typeface="BIZ UDPゴシック" panose="020B0400000000000000" pitchFamily="50" charset="-128"/>
              </a:rPr>
              <a:t>地区数</a:t>
            </a:r>
            <a:r>
              <a:rPr lang="ja-JP" altLang="en-US" sz="1050" b="1" dirty="0" smtClean="0">
                <a:latin typeface="BIZ UDPゴシック" panose="020B0400000000000000" pitchFamily="50" charset="-128"/>
                <a:ea typeface="BIZ UDPゴシック" panose="020B0400000000000000" pitchFamily="50" charset="-128"/>
              </a:rPr>
              <a:t>：全</a:t>
            </a:r>
            <a:r>
              <a:rPr lang="en-US" altLang="ja-JP" sz="1050" b="1" dirty="0" smtClean="0">
                <a:latin typeface="BIZ UDPゴシック" panose="020B0400000000000000" pitchFamily="50" charset="-128"/>
                <a:ea typeface="BIZ UDPゴシック" panose="020B0400000000000000" pitchFamily="50" charset="-128"/>
              </a:rPr>
              <a:t>43</a:t>
            </a:r>
            <a:r>
              <a:rPr lang="ja-JP" altLang="en-US" sz="1050" b="1" dirty="0" smtClean="0">
                <a:latin typeface="BIZ UDPゴシック" panose="020B0400000000000000" pitchFamily="50" charset="-128"/>
                <a:ea typeface="BIZ UDPゴシック" panose="020B0400000000000000" pitchFamily="50" charset="-128"/>
              </a:rPr>
              <a:t>地区完了（</a:t>
            </a:r>
            <a:r>
              <a:rPr lang="en-US" altLang="ja-JP" sz="1050" b="1" dirty="0" smtClean="0">
                <a:latin typeface="BIZ UDPゴシック" panose="020B0400000000000000" pitchFamily="50" charset="-128"/>
                <a:ea typeface="BIZ UDPゴシック" panose="020B0400000000000000" pitchFamily="50" charset="-128"/>
              </a:rPr>
              <a:t>2016</a:t>
            </a:r>
            <a:r>
              <a:rPr lang="ja-JP" altLang="en-US" sz="1050" b="1" dirty="0" smtClean="0">
                <a:latin typeface="BIZ UDPゴシック" panose="020B0400000000000000" pitchFamily="50" charset="-128"/>
                <a:ea typeface="BIZ UDPゴシック" panose="020B0400000000000000" pitchFamily="50" charset="-128"/>
              </a:rPr>
              <a:t>年度）</a:t>
            </a:r>
            <a:endParaRPr lang="en-US" altLang="ja-JP" sz="1050" b="1" dirty="0" smtClean="0">
              <a:latin typeface="BIZ UDPゴシック" panose="020B0400000000000000" pitchFamily="50" charset="-128"/>
              <a:ea typeface="BIZ UDPゴシック" panose="020B0400000000000000" pitchFamily="50" charset="-128"/>
            </a:endParaRPr>
          </a:p>
          <a:p>
            <a:r>
              <a:rPr lang="en-US" altLang="ja-JP" sz="1050" b="1" dirty="0">
                <a:latin typeface="BIZ UDPゴシック" panose="020B0400000000000000" pitchFamily="50" charset="-128"/>
                <a:ea typeface="BIZ UDPゴシック" panose="020B0400000000000000" pitchFamily="50" charset="-128"/>
              </a:rPr>
              <a:t> </a:t>
            </a:r>
            <a:r>
              <a:rPr lang="en-US" altLang="ja-JP" sz="1050" b="1" dirty="0" smtClean="0">
                <a:latin typeface="BIZ UDPゴシック" panose="020B0400000000000000" pitchFamily="50" charset="-128"/>
                <a:ea typeface="BIZ UDPゴシック" panose="020B0400000000000000" pitchFamily="50" charset="-128"/>
              </a:rPr>
              <a:t>  </a:t>
            </a:r>
            <a:r>
              <a:rPr lang="ja-JP" altLang="en-US" sz="1050" b="1" dirty="0" smtClean="0">
                <a:latin typeface="BIZ UDPゴシック" panose="020B0400000000000000" pitchFamily="50" charset="-128"/>
                <a:ea typeface="BIZ UDPゴシック" panose="020B0400000000000000" pitchFamily="50" charset="-128"/>
              </a:rPr>
              <a:t>津波ハザードマップ作成地区数：全</a:t>
            </a:r>
            <a:r>
              <a:rPr lang="en-US" altLang="ja-JP" sz="1050" b="1" dirty="0" smtClean="0">
                <a:latin typeface="BIZ UDPゴシック" panose="020B0400000000000000" pitchFamily="50" charset="-128"/>
                <a:ea typeface="BIZ UDPゴシック" panose="020B0400000000000000" pitchFamily="50" charset="-128"/>
              </a:rPr>
              <a:t>14</a:t>
            </a:r>
            <a:r>
              <a:rPr lang="ja-JP" altLang="en-US" sz="1050" b="1" dirty="0" smtClean="0">
                <a:latin typeface="BIZ UDPゴシック" panose="020B0400000000000000" pitchFamily="50" charset="-128"/>
                <a:ea typeface="BIZ UDPゴシック" panose="020B0400000000000000" pitchFamily="50" charset="-128"/>
              </a:rPr>
              <a:t>地区完了（</a:t>
            </a:r>
            <a:r>
              <a:rPr lang="en-US" altLang="ja-JP" sz="1050" b="1" dirty="0" smtClean="0">
                <a:latin typeface="BIZ UDPゴシック" panose="020B0400000000000000" pitchFamily="50" charset="-128"/>
                <a:ea typeface="BIZ UDPゴシック" panose="020B0400000000000000" pitchFamily="50" charset="-128"/>
              </a:rPr>
              <a:t>2015</a:t>
            </a:r>
            <a:r>
              <a:rPr lang="ja-JP" altLang="en-US" sz="1050" b="1" dirty="0" smtClean="0">
                <a:latin typeface="BIZ UDPゴシック" panose="020B0400000000000000" pitchFamily="50" charset="-128"/>
                <a:ea typeface="BIZ UDPゴシック" panose="020B0400000000000000" pitchFamily="50" charset="-128"/>
              </a:rPr>
              <a:t>年度）</a:t>
            </a:r>
            <a:endParaRPr lang="en-US" altLang="ja-JP" sz="1050" b="1" dirty="0" smtClean="0">
              <a:latin typeface="BIZ UDPゴシック" panose="020B0400000000000000" pitchFamily="50" charset="-128"/>
              <a:ea typeface="BIZ UDPゴシック" panose="020B0400000000000000" pitchFamily="50" charset="-128"/>
            </a:endParaRPr>
          </a:p>
          <a:p>
            <a:endParaRPr lang="en-US" altLang="ja-JP" sz="1100" b="1" dirty="0">
              <a:latin typeface="BIZ UDPゴシック" panose="020B0400000000000000" pitchFamily="50" charset="-128"/>
              <a:ea typeface="BIZ UDPゴシック" panose="020B0400000000000000" pitchFamily="50" charset="-128"/>
            </a:endParaRPr>
          </a:p>
          <a:p>
            <a:r>
              <a:rPr lang="ja-JP" altLang="en-US" sz="1200" b="1" u="sng" dirty="0" smtClean="0">
                <a:latin typeface="BIZ UDPゴシック" panose="020B0400000000000000" pitchFamily="50" charset="-128"/>
                <a:ea typeface="BIZ UDPゴシック" panose="020B0400000000000000" pitchFamily="50" charset="-128"/>
              </a:rPr>
              <a:t>４．タイムライン作成</a:t>
            </a:r>
            <a:endParaRPr lang="en-US" altLang="ja-JP" sz="1200" b="1" u="sng" dirty="0">
              <a:latin typeface="BIZ UDPゴシック" panose="020B0400000000000000" pitchFamily="50" charset="-128"/>
              <a:ea typeface="BIZ UDPゴシック" panose="020B0400000000000000" pitchFamily="50" charset="-128"/>
            </a:endParaRPr>
          </a:p>
          <a:p>
            <a:r>
              <a:rPr lang="ja-JP" altLang="en-US" sz="1100" dirty="0">
                <a:latin typeface="BIZ UDPゴシック" panose="020B0400000000000000" pitchFamily="50" charset="-128"/>
                <a:ea typeface="BIZ UDPゴシック" panose="020B0400000000000000" pitchFamily="50" charset="-128"/>
              </a:rPr>
              <a:t>洪水や土砂災害等に対し、行政、関係機関、地域住民、民間団体等の各行動主体が取るべき行動を時系列で整理した防災行動</a:t>
            </a:r>
            <a:r>
              <a:rPr lang="ja-JP" altLang="en-US" sz="1100" dirty="0" smtClean="0">
                <a:latin typeface="BIZ UDPゴシック" panose="020B0400000000000000" pitchFamily="50" charset="-128"/>
                <a:ea typeface="BIZ UDPゴシック" panose="020B0400000000000000" pitchFamily="50" charset="-128"/>
              </a:rPr>
              <a:t>計画。</a:t>
            </a:r>
            <a:endParaRPr lang="en-US" altLang="ja-JP" sz="1100" dirty="0" smtClean="0">
              <a:latin typeface="BIZ UDPゴシック" panose="020B0400000000000000" pitchFamily="50" charset="-128"/>
              <a:ea typeface="BIZ UDPゴシック" panose="020B0400000000000000" pitchFamily="50" charset="-128"/>
            </a:endParaRPr>
          </a:p>
          <a:p>
            <a:r>
              <a:rPr lang="en-US" altLang="ja-JP" sz="1050" dirty="0" smtClean="0">
                <a:latin typeface="BIZ UDPゴシック" panose="020B0400000000000000" pitchFamily="50" charset="-128"/>
                <a:ea typeface="BIZ UDPゴシック" panose="020B0400000000000000" pitchFamily="50" charset="-128"/>
              </a:rPr>
              <a:t>【</a:t>
            </a:r>
            <a:r>
              <a:rPr lang="ja-JP" altLang="en-US" sz="1050" dirty="0" smtClean="0">
                <a:latin typeface="BIZ UDPゴシック" panose="020B0400000000000000" pitchFamily="50" charset="-128"/>
                <a:ea typeface="BIZ UDPゴシック" panose="020B0400000000000000" pitchFamily="50" charset="-128"/>
              </a:rPr>
              <a:t>進捗状況</a:t>
            </a:r>
            <a:r>
              <a:rPr lang="en-US" altLang="ja-JP" sz="1050" dirty="0" smtClean="0">
                <a:latin typeface="BIZ UDPゴシック" panose="020B0400000000000000" pitchFamily="50" charset="-128"/>
                <a:ea typeface="BIZ UDPゴシック" panose="020B0400000000000000" pitchFamily="50" charset="-128"/>
              </a:rPr>
              <a:t>】</a:t>
            </a:r>
          </a:p>
          <a:p>
            <a:r>
              <a:rPr lang="ja-JP" altLang="en-US" sz="1050" dirty="0" smtClean="0">
                <a:latin typeface="BIZ UDPゴシック" panose="020B0400000000000000" pitchFamily="50" charset="-128"/>
                <a:ea typeface="BIZ UDPゴシック" panose="020B0400000000000000" pitchFamily="50" charset="-128"/>
              </a:rPr>
              <a:t>   </a:t>
            </a:r>
            <a:r>
              <a:rPr lang="ja-JP" altLang="en-US" sz="1050" b="1" dirty="0" smtClean="0">
                <a:latin typeface="BIZ UDPゴシック" panose="020B0400000000000000" pitchFamily="50" charset="-128"/>
                <a:ea typeface="BIZ UDPゴシック" panose="020B0400000000000000" pitchFamily="50" charset="-128"/>
              </a:rPr>
              <a:t>寝屋川</a:t>
            </a:r>
            <a:r>
              <a:rPr lang="ja-JP" altLang="en-US" sz="1050" b="1" dirty="0">
                <a:latin typeface="BIZ UDPゴシック" panose="020B0400000000000000" pitchFamily="50" charset="-128"/>
                <a:ea typeface="BIZ UDPゴシック" panose="020B0400000000000000" pitchFamily="50" charset="-128"/>
              </a:rPr>
              <a:t>流域大規模水害</a:t>
            </a:r>
            <a:r>
              <a:rPr lang="ja-JP" altLang="en-US" sz="1050" b="1" dirty="0" smtClean="0">
                <a:latin typeface="BIZ UDPゴシック" panose="020B0400000000000000" pitchFamily="50" charset="-128"/>
                <a:ea typeface="BIZ UDPゴシック" panose="020B0400000000000000" pitchFamily="50" charset="-128"/>
              </a:rPr>
              <a:t>タイムライン：</a:t>
            </a:r>
            <a:r>
              <a:rPr lang="en-US" altLang="ja-JP" sz="1050" b="1" dirty="0" smtClean="0">
                <a:latin typeface="BIZ UDPゴシック" panose="020B0400000000000000" pitchFamily="50" charset="-128"/>
                <a:ea typeface="BIZ UDPゴシック" panose="020B0400000000000000" pitchFamily="50" charset="-128"/>
              </a:rPr>
              <a:t>2018.8</a:t>
            </a:r>
            <a:r>
              <a:rPr lang="ja-JP" altLang="en-US" sz="1050" b="1" dirty="0">
                <a:latin typeface="BIZ UDPゴシック" panose="020B0400000000000000" pitchFamily="50" charset="-128"/>
                <a:ea typeface="BIZ UDPゴシック" panose="020B0400000000000000" pitchFamily="50" charset="-128"/>
              </a:rPr>
              <a:t>運用</a:t>
            </a:r>
            <a:r>
              <a:rPr lang="ja-JP" altLang="en-US" sz="1050" b="1" dirty="0" smtClean="0">
                <a:latin typeface="BIZ UDPゴシック" panose="020B0400000000000000" pitchFamily="50" charset="-128"/>
                <a:ea typeface="BIZ UDPゴシック" panose="020B0400000000000000" pitchFamily="50" charset="-128"/>
              </a:rPr>
              <a:t>開始</a:t>
            </a:r>
            <a:endParaRPr lang="ja-JP" altLang="en-US" sz="1050" b="1" dirty="0">
              <a:latin typeface="BIZ UDPゴシック" panose="020B0400000000000000" pitchFamily="50" charset="-128"/>
              <a:ea typeface="BIZ UDPゴシック" panose="020B0400000000000000" pitchFamily="50" charset="-128"/>
            </a:endParaRPr>
          </a:p>
          <a:p>
            <a:r>
              <a:rPr lang="ja-JP" altLang="en-US" sz="1050" b="1" dirty="0" smtClean="0">
                <a:latin typeface="BIZ UDPゴシック" panose="020B0400000000000000" pitchFamily="50" charset="-128"/>
                <a:ea typeface="BIZ UDPゴシック" panose="020B0400000000000000" pitchFamily="50" charset="-128"/>
              </a:rPr>
              <a:t>   安威</a:t>
            </a:r>
            <a:r>
              <a:rPr lang="ja-JP" altLang="en-US" sz="1050" b="1" dirty="0">
                <a:latin typeface="BIZ UDPゴシック" panose="020B0400000000000000" pitchFamily="50" charset="-128"/>
                <a:ea typeface="BIZ UDPゴシック" panose="020B0400000000000000" pitchFamily="50" charset="-128"/>
              </a:rPr>
              <a:t>川流域（安威川）洪水</a:t>
            </a:r>
            <a:r>
              <a:rPr lang="ja-JP" altLang="en-US" sz="1050" b="1" dirty="0" smtClean="0">
                <a:latin typeface="BIZ UDPゴシック" panose="020B0400000000000000" pitchFamily="50" charset="-128"/>
                <a:ea typeface="BIZ UDPゴシック" panose="020B0400000000000000" pitchFamily="50" charset="-128"/>
              </a:rPr>
              <a:t>タイムライン：</a:t>
            </a:r>
            <a:r>
              <a:rPr lang="en-US" altLang="ja-JP" sz="1050" b="1" dirty="0" smtClean="0">
                <a:latin typeface="BIZ UDPゴシック" panose="020B0400000000000000" pitchFamily="50" charset="-128"/>
                <a:ea typeface="BIZ UDPゴシック" panose="020B0400000000000000" pitchFamily="50" charset="-128"/>
              </a:rPr>
              <a:t>2019.9</a:t>
            </a:r>
            <a:r>
              <a:rPr lang="ja-JP" altLang="en-US" sz="1050" b="1" dirty="0">
                <a:latin typeface="BIZ UDPゴシック" panose="020B0400000000000000" pitchFamily="50" charset="-128"/>
                <a:ea typeface="BIZ UDPゴシック" panose="020B0400000000000000" pitchFamily="50" charset="-128"/>
              </a:rPr>
              <a:t>運用</a:t>
            </a:r>
            <a:r>
              <a:rPr lang="ja-JP" altLang="en-US" sz="1050" b="1" dirty="0" smtClean="0">
                <a:latin typeface="BIZ UDPゴシック" panose="020B0400000000000000" pitchFamily="50" charset="-128"/>
                <a:ea typeface="BIZ UDPゴシック" panose="020B0400000000000000" pitchFamily="50" charset="-128"/>
              </a:rPr>
              <a:t>開始</a:t>
            </a:r>
            <a:r>
              <a:rPr lang="ja-JP" altLang="en-US" sz="1050" b="1" dirty="0">
                <a:latin typeface="BIZ UDPゴシック" panose="020B0400000000000000" pitchFamily="50" charset="-128"/>
                <a:ea typeface="BIZ UDPゴシック" panose="020B0400000000000000" pitchFamily="50" charset="-128"/>
              </a:rPr>
              <a:t>　</a:t>
            </a:r>
          </a:p>
          <a:p>
            <a:r>
              <a:rPr lang="ja-JP" altLang="en-US" sz="1050" b="1" dirty="0" smtClean="0">
                <a:latin typeface="BIZ UDPゴシック" panose="020B0400000000000000" pitchFamily="50" charset="-128"/>
                <a:ea typeface="BIZ UDPゴシック" panose="020B0400000000000000" pitchFamily="50" charset="-128"/>
              </a:rPr>
              <a:t>   南河内</a:t>
            </a:r>
            <a:r>
              <a:rPr lang="ja-JP" altLang="en-US" sz="1050" b="1" dirty="0">
                <a:latin typeface="BIZ UDPゴシック" panose="020B0400000000000000" pitchFamily="50" charset="-128"/>
                <a:ea typeface="BIZ UDPゴシック" panose="020B0400000000000000" pitchFamily="50" charset="-128"/>
              </a:rPr>
              <a:t>地域広域タイムライン（石川流域・西除川流域・東除川流域</a:t>
            </a:r>
            <a:r>
              <a:rPr lang="ja-JP" altLang="en-US" sz="1050" b="1" dirty="0" smtClean="0">
                <a:latin typeface="BIZ UDPゴシック" panose="020B0400000000000000" pitchFamily="50" charset="-128"/>
                <a:ea typeface="BIZ UDPゴシック" panose="020B0400000000000000" pitchFamily="50" charset="-128"/>
              </a:rPr>
              <a:t>）</a:t>
            </a:r>
            <a:endParaRPr lang="en-US" altLang="ja-JP" sz="1050" b="1" dirty="0" smtClean="0">
              <a:latin typeface="BIZ UDPゴシック" panose="020B0400000000000000" pitchFamily="50" charset="-128"/>
              <a:ea typeface="BIZ UDPゴシック" panose="020B0400000000000000" pitchFamily="50" charset="-128"/>
            </a:endParaRPr>
          </a:p>
          <a:p>
            <a:r>
              <a:rPr lang="en-US" altLang="ja-JP" sz="1050" b="1" dirty="0">
                <a:latin typeface="BIZ UDPゴシック" panose="020B0400000000000000" pitchFamily="50" charset="-128"/>
                <a:ea typeface="BIZ UDPゴシック" panose="020B0400000000000000" pitchFamily="50" charset="-128"/>
              </a:rPr>
              <a:t> </a:t>
            </a:r>
            <a:r>
              <a:rPr lang="en-US" altLang="ja-JP" sz="1050" b="1" dirty="0" smtClean="0">
                <a:latin typeface="BIZ UDPゴシック" panose="020B0400000000000000" pitchFamily="50" charset="-128"/>
                <a:ea typeface="BIZ UDPゴシック" panose="020B0400000000000000" pitchFamily="50" charset="-128"/>
              </a:rPr>
              <a:t>  </a:t>
            </a:r>
            <a:r>
              <a:rPr lang="ja-JP" altLang="en-US" sz="1050" b="1" dirty="0" smtClean="0">
                <a:latin typeface="BIZ UDPゴシック" panose="020B0400000000000000" pitchFamily="50" charset="-128"/>
                <a:ea typeface="BIZ UDPゴシック" panose="020B0400000000000000" pitchFamily="50" charset="-128"/>
              </a:rPr>
              <a:t>（</a:t>
            </a:r>
            <a:r>
              <a:rPr lang="ja-JP" altLang="en-US" sz="1050" b="1" dirty="0">
                <a:latin typeface="BIZ UDPゴシック" panose="020B0400000000000000" pitchFamily="50" charset="-128"/>
                <a:ea typeface="BIZ UDPゴシック" panose="020B0400000000000000" pitchFamily="50" charset="-128"/>
              </a:rPr>
              <a:t>土砂災害</a:t>
            </a:r>
            <a:r>
              <a:rPr lang="ja-JP" altLang="en-US" sz="1050" b="1" dirty="0" smtClean="0">
                <a:latin typeface="BIZ UDPゴシック" panose="020B0400000000000000" pitchFamily="50" charset="-128"/>
                <a:ea typeface="BIZ UDPゴシック" panose="020B0400000000000000" pitchFamily="50" charset="-128"/>
              </a:rPr>
              <a:t>）：</a:t>
            </a:r>
            <a:r>
              <a:rPr lang="en-US" altLang="ja-JP" sz="1050" b="1" dirty="0" smtClean="0">
                <a:latin typeface="BIZ UDPゴシック" panose="020B0400000000000000" pitchFamily="50" charset="-128"/>
                <a:ea typeface="BIZ UDPゴシック" panose="020B0400000000000000" pitchFamily="50" charset="-128"/>
              </a:rPr>
              <a:t>2020.3</a:t>
            </a:r>
            <a:r>
              <a:rPr lang="ja-JP" altLang="en-US" sz="1050" b="1" dirty="0">
                <a:latin typeface="BIZ UDPゴシック" panose="020B0400000000000000" pitchFamily="50" charset="-128"/>
                <a:ea typeface="BIZ UDPゴシック" panose="020B0400000000000000" pitchFamily="50" charset="-128"/>
              </a:rPr>
              <a:t>運用</a:t>
            </a:r>
            <a:r>
              <a:rPr lang="ja-JP" altLang="en-US" sz="1050" b="1" dirty="0" smtClean="0">
                <a:latin typeface="BIZ UDPゴシック" panose="020B0400000000000000" pitchFamily="50" charset="-128"/>
                <a:ea typeface="BIZ UDPゴシック" panose="020B0400000000000000" pitchFamily="50" charset="-128"/>
              </a:rPr>
              <a:t>開始（</a:t>
            </a:r>
            <a:r>
              <a:rPr lang="ja-JP" altLang="en-US" sz="1050" b="1" dirty="0">
                <a:latin typeface="BIZ UDPゴシック" panose="020B0400000000000000" pitchFamily="50" charset="-128"/>
                <a:ea typeface="BIZ UDPゴシック" panose="020B0400000000000000" pitchFamily="50" charset="-128"/>
              </a:rPr>
              <a:t>試行版運用）</a:t>
            </a:r>
          </a:p>
          <a:p>
            <a:r>
              <a:rPr lang="ja-JP" altLang="en-US" sz="1050" b="1" dirty="0" smtClean="0">
                <a:latin typeface="BIZ UDPゴシック" panose="020B0400000000000000" pitchFamily="50" charset="-128"/>
                <a:ea typeface="BIZ UDPゴシック" panose="020B0400000000000000" pitchFamily="50" charset="-128"/>
              </a:rPr>
              <a:t>   大阪</a:t>
            </a:r>
            <a:r>
              <a:rPr lang="ja-JP" altLang="en-US" sz="1050" b="1" dirty="0">
                <a:latin typeface="BIZ UDPゴシック" panose="020B0400000000000000" pitchFamily="50" charset="-128"/>
                <a:ea typeface="BIZ UDPゴシック" panose="020B0400000000000000" pitchFamily="50" charset="-128"/>
              </a:rPr>
              <a:t>湾沿岸（泉州）高潮広域</a:t>
            </a:r>
            <a:r>
              <a:rPr lang="ja-JP" altLang="en-US" sz="1050" b="1" dirty="0" smtClean="0">
                <a:latin typeface="BIZ UDPゴシック" panose="020B0400000000000000" pitchFamily="50" charset="-128"/>
                <a:ea typeface="BIZ UDPゴシック" panose="020B0400000000000000" pitchFamily="50" charset="-128"/>
              </a:rPr>
              <a:t>タイムライン：</a:t>
            </a:r>
            <a:r>
              <a:rPr lang="en-US" altLang="ja-JP" sz="1050" b="1" dirty="0" smtClean="0">
                <a:latin typeface="BIZ UDPゴシック" panose="020B0400000000000000" pitchFamily="50" charset="-128"/>
                <a:ea typeface="BIZ UDPゴシック" panose="020B0400000000000000" pitchFamily="50" charset="-128"/>
              </a:rPr>
              <a:t>2020.8</a:t>
            </a:r>
            <a:r>
              <a:rPr lang="ja-JP" altLang="en-US" sz="1050" b="1" dirty="0">
                <a:latin typeface="BIZ UDPゴシック" panose="020B0400000000000000" pitchFamily="50" charset="-128"/>
                <a:ea typeface="BIZ UDPゴシック" panose="020B0400000000000000" pitchFamily="50" charset="-128"/>
              </a:rPr>
              <a:t>運用</a:t>
            </a:r>
            <a:r>
              <a:rPr lang="ja-JP" altLang="en-US" sz="1050" b="1" dirty="0" smtClean="0">
                <a:latin typeface="BIZ UDPゴシック" panose="020B0400000000000000" pitchFamily="50" charset="-128"/>
                <a:ea typeface="BIZ UDPゴシック" panose="020B0400000000000000" pitchFamily="50" charset="-128"/>
              </a:rPr>
              <a:t>開始</a:t>
            </a:r>
            <a:endParaRPr lang="ja-JP" altLang="en-US" sz="1050" b="1" dirty="0">
              <a:latin typeface="BIZ UDPゴシック" panose="020B0400000000000000" pitchFamily="50" charset="-128"/>
              <a:ea typeface="BIZ UDPゴシック" panose="020B0400000000000000" pitchFamily="50" charset="-128"/>
            </a:endParaRPr>
          </a:p>
          <a:p>
            <a:r>
              <a:rPr lang="ja-JP" altLang="en-US" sz="1050" b="1" dirty="0" smtClean="0">
                <a:latin typeface="BIZ UDPゴシック" panose="020B0400000000000000" pitchFamily="50" charset="-128"/>
                <a:ea typeface="BIZ UDPゴシック" panose="020B0400000000000000" pitchFamily="50" charset="-128"/>
              </a:rPr>
              <a:t>   大津川</a:t>
            </a:r>
            <a:r>
              <a:rPr lang="ja-JP" altLang="en-US" sz="1050" b="1" dirty="0">
                <a:latin typeface="BIZ UDPゴシック" panose="020B0400000000000000" pitchFamily="50" charset="-128"/>
                <a:ea typeface="BIZ UDPゴシック" panose="020B0400000000000000" pitchFamily="50" charset="-128"/>
              </a:rPr>
              <a:t>流域広域</a:t>
            </a:r>
            <a:r>
              <a:rPr lang="ja-JP" altLang="en-US" sz="1050" b="1" dirty="0" smtClean="0">
                <a:latin typeface="BIZ UDPゴシック" panose="020B0400000000000000" pitchFamily="50" charset="-128"/>
                <a:ea typeface="BIZ UDPゴシック" panose="020B0400000000000000" pitchFamily="50" charset="-128"/>
              </a:rPr>
              <a:t>タイムライン：</a:t>
            </a:r>
            <a:r>
              <a:rPr lang="en-US" altLang="ja-JP" sz="1050" b="1" dirty="0" smtClean="0">
                <a:latin typeface="BIZ UDPゴシック" panose="020B0400000000000000" pitchFamily="50" charset="-128"/>
                <a:ea typeface="BIZ UDPゴシック" panose="020B0400000000000000" pitchFamily="50" charset="-128"/>
              </a:rPr>
              <a:t>2021.3</a:t>
            </a:r>
            <a:r>
              <a:rPr lang="ja-JP" altLang="en-US" sz="1050" b="1" dirty="0">
                <a:latin typeface="BIZ UDPゴシック" panose="020B0400000000000000" pitchFamily="50" charset="-128"/>
                <a:ea typeface="BIZ UDPゴシック" panose="020B0400000000000000" pitchFamily="50" charset="-128"/>
              </a:rPr>
              <a:t>運用</a:t>
            </a:r>
            <a:r>
              <a:rPr lang="ja-JP" altLang="en-US" sz="1050" b="1" dirty="0" smtClean="0">
                <a:latin typeface="BIZ UDPゴシック" panose="020B0400000000000000" pitchFamily="50" charset="-128"/>
                <a:ea typeface="BIZ UDPゴシック" panose="020B0400000000000000" pitchFamily="50" charset="-128"/>
              </a:rPr>
              <a:t>開始（</a:t>
            </a:r>
            <a:r>
              <a:rPr lang="ja-JP" altLang="en-US" sz="1050" b="1" dirty="0">
                <a:latin typeface="BIZ UDPゴシック" panose="020B0400000000000000" pitchFamily="50" charset="-128"/>
                <a:ea typeface="BIZ UDPゴシック" panose="020B0400000000000000" pitchFamily="50" charset="-128"/>
              </a:rPr>
              <a:t>試行版運用）</a:t>
            </a:r>
          </a:p>
          <a:p>
            <a:r>
              <a:rPr lang="ja-JP" altLang="en-US" sz="1050" b="1" dirty="0" smtClean="0">
                <a:latin typeface="BIZ UDPゴシック" panose="020B0400000000000000" pitchFamily="50" charset="-128"/>
                <a:ea typeface="BIZ UDPゴシック" panose="020B0400000000000000" pitchFamily="50" charset="-128"/>
              </a:rPr>
              <a:t>   神</a:t>
            </a:r>
            <a:r>
              <a:rPr lang="ja-JP" altLang="en-US" sz="1050" b="1" dirty="0">
                <a:latin typeface="BIZ UDPゴシック" panose="020B0400000000000000" pitchFamily="50" charset="-128"/>
                <a:ea typeface="BIZ UDPゴシック" panose="020B0400000000000000" pitchFamily="50" charset="-128"/>
              </a:rPr>
              <a:t>崎川流域洪水</a:t>
            </a:r>
            <a:r>
              <a:rPr lang="ja-JP" altLang="en-US" sz="1050" b="1" dirty="0" smtClean="0">
                <a:latin typeface="BIZ UDPゴシック" panose="020B0400000000000000" pitchFamily="50" charset="-128"/>
                <a:ea typeface="BIZ UDPゴシック" panose="020B0400000000000000" pitchFamily="50" charset="-128"/>
              </a:rPr>
              <a:t>タイムライン：</a:t>
            </a:r>
            <a:r>
              <a:rPr lang="en-US" altLang="ja-JP" sz="1050" b="1" dirty="0" smtClean="0">
                <a:latin typeface="BIZ UDPゴシック" panose="020B0400000000000000" pitchFamily="50" charset="-128"/>
                <a:ea typeface="BIZ UDPゴシック" panose="020B0400000000000000" pitchFamily="50" charset="-128"/>
              </a:rPr>
              <a:t>2021.9</a:t>
            </a:r>
            <a:r>
              <a:rPr lang="ja-JP" altLang="en-US" sz="1050" b="1" dirty="0">
                <a:latin typeface="BIZ UDPゴシック" panose="020B0400000000000000" pitchFamily="50" charset="-128"/>
                <a:ea typeface="BIZ UDPゴシック" panose="020B0400000000000000" pitchFamily="50" charset="-128"/>
              </a:rPr>
              <a:t>運用</a:t>
            </a:r>
            <a:r>
              <a:rPr lang="ja-JP" altLang="en-US" sz="1050" b="1" dirty="0" smtClean="0">
                <a:latin typeface="BIZ UDPゴシック" panose="020B0400000000000000" pitchFamily="50" charset="-128"/>
                <a:ea typeface="BIZ UDPゴシック" panose="020B0400000000000000" pitchFamily="50" charset="-128"/>
              </a:rPr>
              <a:t>開始</a:t>
            </a:r>
            <a:endParaRPr lang="en-US" altLang="ja-JP" sz="1050" b="1" dirty="0" smtClean="0">
              <a:latin typeface="BIZ UDPゴシック" panose="020B0400000000000000" pitchFamily="50" charset="-128"/>
              <a:ea typeface="BIZ UDPゴシック" panose="020B0400000000000000" pitchFamily="50" charset="-128"/>
            </a:endParaRPr>
          </a:p>
          <a:p>
            <a:endParaRPr lang="en-US" altLang="ja-JP" sz="1100" b="1" dirty="0">
              <a:latin typeface="BIZ UDPゴシック" panose="020B0400000000000000" pitchFamily="50" charset="-128"/>
              <a:ea typeface="BIZ UDPゴシック" panose="020B0400000000000000" pitchFamily="50" charset="-128"/>
            </a:endParaRPr>
          </a:p>
          <a:p>
            <a:r>
              <a:rPr lang="ja-JP" altLang="en-US" sz="1200" b="1" u="sng" dirty="0">
                <a:latin typeface="BIZ UDPゴシック" panose="020B0400000000000000" pitchFamily="50" charset="-128"/>
                <a:ea typeface="BIZ UDPゴシック" panose="020B0400000000000000" pitchFamily="50" charset="-128"/>
              </a:rPr>
              <a:t>５．災害モード宣言</a:t>
            </a:r>
          </a:p>
          <a:p>
            <a:pPr lvl="0" defTabSz="957700">
              <a:defRPr/>
            </a:pPr>
            <a:r>
              <a:rPr lang="ja-JP" altLang="en-US" sz="1100" dirty="0">
                <a:latin typeface="BIZ UDPゴシック" panose="020B0400000000000000" pitchFamily="50" charset="-128"/>
                <a:ea typeface="BIZ UDPゴシック" panose="020B0400000000000000" pitchFamily="50" charset="-128"/>
              </a:rPr>
              <a:t>府民や事業者等に大阪府に広域的な大規模災害が発生もしくは迫っていることを知らせ、学校や仕事などの日常生活の状態（モード）から、災害時の状態（モード）への意識の</a:t>
            </a:r>
            <a:r>
              <a:rPr lang="ja-JP" altLang="en-US" sz="1100" dirty="0" smtClean="0">
                <a:latin typeface="BIZ UDPゴシック" panose="020B0400000000000000" pitchFamily="50" charset="-128"/>
                <a:ea typeface="BIZ UDPゴシック" panose="020B0400000000000000" pitchFamily="50" charset="-128"/>
              </a:rPr>
              <a:t>切替え</a:t>
            </a:r>
            <a:r>
              <a:rPr lang="ja-JP" altLang="en-US" sz="1100" dirty="0">
                <a:latin typeface="BIZ UDPゴシック" panose="020B0400000000000000" pitchFamily="50" charset="-128"/>
                <a:ea typeface="BIZ UDPゴシック" panose="020B0400000000000000" pitchFamily="50" charset="-128"/>
              </a:rPr>
              <a:t>を呼びかけるため</a:t>
            </a:r>
            <a:r>
              <a:rPr lang="ja-JP" altLang="en-US" sz="1100" dirty="0" smtClean="0">
                <a:latin typeface="BIZ UDPゴシック" panose="020B0400000000000000" pitchFamily="50" charset="-128"/>
                <a:ea typeface="BIZ UDPゴシック" panose="020B0400000000000000" pitchFamily="50" charset="-128"/>
              </a:rPr>
              <a:t>導入。（</a:t>
            </a:r>
            <a:r>
              <a:rPr lang="en-US" altLang="ja-JP" sz="1100" dirty="0">
                <a:latin typeface="BIZ UDPゴシック" panose="020B0400000000000000" pitchFamily="50" charset="-128"/>
                <a:ea typeface="BIZ UDPゴシック" panose="020B0400000000000000" pitchFamily="50" charset="-128"/>
              </a:rPr>
              <a:t>2019.8</a:t>
            </a:r>
            <a:r>
              <a:rPr lang="ja-JP" altLang="en-US" sz="1100" dirty="0">
                <a:latin typeface="BIZ UDPゴシック" panose="020B0400000000000000" pitchFamily="50" charset="-128"/>
                <a:ea typeface="BIZ UDPゴシック" panose="020B0400000000000000" pitchFamily="50" charset="-128"/>
              </a:rPr>
              <a:t>～</a:t>
            </a:r>
            <a:r>
              <a:rPr lang="ja-JP" altLang="en-US" sz="1100" dirty="0" smtClean="0">
                <a:latin typeface="BIZ UDPゴシック" panose="020B0400000000000000" pitchFamily="50" charset="-128"/>
                <a:ea typeface="BIZ UDPゴシック" panose="020B0400000000000000" pitchFamily="50" charset="-128"/>
              </a:rPr>
              <a:t>）</a:t>
            </a:r>
            <a:endParaRPr lang="en-US" altLang="ja-JP" sz="1100" dirty="0">
              <a:latin typeface="BIZ UDPゴシック" panose="020B0400000000000000" pitchFamily="50" charset="-128"/>
              <a:ea typeface="BIZ UDPゴシック" panose="020B0400000000000000" pitchFamily="50" charset="-128"/>
            </a:endParaRPr>
          </a:p>
        </p:txBody>
      </p:sp>
      <p:sp>
        <p:nvSpPr>
          <p:cNvPr id="15" name="正方形/長方形 14">
            <a:extLst>
              <a:ext uri="{FF2B5EF4-FFF2-40B4-BE49-F238E27FC236}">
                <a16:creationId xmlns:a16="http://schemas.microsoft.com/office/drawing/2014/main" id="{A8A88A05-07B6-4A7A-A585-EDEF023BFA14}"/>
              </a:ext>
            </a:extLst>
          </p:cNvPr>
          <p:cNvSpPr/>
          <p:nvPr/>
        </p:nvSpPr>
        <p:spPr>
          <a:xfrm>
            <a:off x="4500000" y="972000"/>
            <a:ext cx="4572000" cy="5400000"/>
          </a:xfrm>
          <a:prstGeom prst="rect">
            <a:avLst/>
          </a:prstGeom>
        </p:spPr>
        <p:txBody>
          <a:bodyPr wrap="square" lIns="72000" tIns="36000" rIns="72000" bIns="36000" anchor="ctr" anchorCtr="0">
            <a:noAutofit/>
          </a:bodyPr>
          <a:lstStyle/>
          <a:p>
            <a:r>
              <a:rPr lang="ja-JP" altLang="en-US" sz="1200" b="1" u="sng" dirty="0" smtClean="0">
                <a:latin typeface="BIZ UDPゴシック" panose="020B0400000000000000" pitchFamily="50" charset="-128"/>
                <a:ea typeface="BIZ UDPゴシック" panose="020B0400000000000000" pitchFamily="50" charset="-128"/>
              </a:rPr>
              <a:t>６．救援物資の備蓄</a:t>
            </a:r>
            <a:endParaRPr lang="ja-JP" altLang="en-US" sz="1200" dirty="0" smtClean="0">
              <a:latin typeface="BIZ UDPゴシック" panose="020B0400000000000000" pitchFamily="50" charset="-128"/>
              <a:ea typeface="BIZ UDPゴシック" panose="020B0400000000000000" pitchFamily="50" charset="-128"/>
            </a:endParaRPr>
          </a:p>
          <a:p>
            <a:pPr lvl="0" defTabSz="957700">
              <a:defRPr/>
            </a:pPr>
            <a:r>
              <a:rPr lang="ja-JP" altLang="en-US" sz="1100" dirty="0">
                <a:latin typeface="BIZ UDPゴシック" panose="020B0400000000000000" pitchFamily="50" charset="-128"/>
                <a:ea typeface="BIZ UDPゴシック" panose="020B0400000000000000" pitchFamily="50" charset="-128"/>
              </a:rPr>
              <a:t>府と府内市町村は、大阪府域救援物資対策協議会において、南海トラフ巨大地震をはじめとした大規模災害時に必要な備蓄物資の品目や量を定めた今後の備蓄方針を</a:t>
            </a:r>
            <a:r>
              <a:rPr lang="ja-JP" altLang="en-US" sz="1100" dirty="0" smtClean="0">
                <a:latin typeface="BIZ UDPゴシック" panose="020B0400000000000000" pitchFamily="50" charset="-128"/>
                <a:ea typeface="BIZ UDPゴシック" panose="020B0400000000000000" pitchFamily="50" charset="-128"/>
              </a:rPr>
              <a:t>公表。（</a:t>
            </a:r>
            <a:r>
              <a:rPr lang="en-US" altLang="ja-JP" sz="1100" dirty="0">
                <a:latin typeface="BIZ UDPゴシック" panose="020B0400000000000000" pitchFamily="50" charset="-128"/>
                <a:ea typeface="BIZ UDPゴシック" panose="020B0400000000000000" pitchFamily="50" charset="-128"/>
              </a:rPr>
              <a:t>2015.12</a:t>
            </a:r>
            <a:r>
              <a:rPr lang="ja-JP" altLang="en-US" sz="1100" dirty="0">
                <a:latin typeface="BIZ UDPゴシック" panose="020B0400000000000000" pitchFamily="50" charset="-128"/>
                <a:ea typeface="BIZ UDPゴシック" panose="020B0400000000000000" pitchFamily="50" charset="-128"/>
              </a:rPr>
              <a:t>）</a:t>
            </a:r>
          </a:p>
          <a:p>
            <a:pPr lvl="0" defTabSz="957700">
              <a:defRPr/>
            </a:pPr>
            <a:r>
              <a:rPr lang="en-US" altLang="ja-JP" sz="1050" dirty="0" smtClean="0">
                <a:latin typeface="BIZ UDPゴシック" panose="020B0400000000000000" pitchFamily="50" charset="-128"/>
                <a:ea typeface="BIZ UDPゴシック" panose="020B0400000000000000" pitchFamily="50" charset="-128"/>
              </a:rPr>
              <a:t>【</a:t>
            </a:r>
            <a:r>
              <a:rPr lang="ja-JP" altLang="en-US" sz="1050" dirty="0" smtClean="0">
                <a:latin typeface="BIZ UDPゴシック" panose="020B0400000000000000" pitchFamily="50" charset="-128"/>
                <a:ea typeface="BIZ UDPゴシック" panose="020B0400000000000000" pitchFamily="50" charset="-128"/>
              </a:rPr>
              <a:t>方針</a:t>
            </a:r>
            <a:r>
              <a:rPr lang="en-US" altLang="ja-JP" sz="1050" dirty="0" smtClean="0">
                <a:latin typeface="BIZ UDPゴシック" panose="020B0400000000000000" pitchFamily="50" charset="-128"/>
                <a:ea typeface="BIZ UDPゴシック" panose="020B0400000000000000" pitchFamily="50" charset="-128"/>
              </a:rPr>
              <a:t>】</a:t>
            </a:r>
          </a:p>
          <a:p>
            <a:pPr lvl="0" defTabSz="957700">
              <a:defRPr/>
            </a:pPr>
            <a:r>
              <a:rPr lang="en-US" altLang="ja-JP" sz="1050" dirty="0">
                <a:latin typeface="BIZ UDPゴシック" panose="020B0400000000000000" pitchFamily="50" charset="-128"/>
                <a:ea typeface="BIZ UDPゴシック" panose="020B0400000000000000" pitchFamily="50" charset="-128"/>
              </a:rPr>
              <a:t> </a:t>
            </a:r>
            <a:r>
              <a:rPr lang="en-US" altLang="ja-JP" sz="1050" dirty="0" smtClean="0">
                <a:latin typeface="BIZ UDPゴシック" panose="020B0400000000000000" pitchFamily="50" charset="-128"/>
                <a:ea typeface="BIZ UDPゴシック" panose="020B0400000000000000" pitchFamily="50" charset="-128"/>
              </a:rPr>
              <a:t>  </a:t>
            </a:r>
            <a:r>
              <a:rPr lang="ja-JP" altLang="en-US" sz="1050" b="1" dirty="0" smtClean="0">
                <a:latin typeface="BIZ UDPゴシック" panose="020B0400000000000000" pitchFamily="50" charset="-128"/>
                <a:ea typeface="BIZ UDPゴシック" panose="020B0400000000000000" pitchFamily="50" charset="-128"/>
              </a:rPr>
              <a:t>府域内の対応期間</a:t>
            </a:r>
            <a:r>
              <a:rPr lang="en-US" altLang="ja-JP" sz="1050" b="1" dirty="0">
                <a:latin typeface="BIZ UDPゴシック" panose="020B0400000000000000" pitchFamily="50" charset="-128"/>
                <a:ea typeface="BIZ UDPゴシック" panose="020B0400000000000000" pitchFamily="50" charset="-128"/>
              </a:rPr>
              <a:t>: </a:t>
            </a:r>
            <a:r>
              <a:rPr lang="ja-JP" altLang="en-US" sz="1050" b="1" dirty="0">
                <a:latin typeface="BIZ UDPゴシック" panose="020B0400000000000000" pitchFamily="50" charset="-128"/>
                <a:ea typeface="BIZ UDPゴシック" panose="020B0400000000000000" pitchFamily="50" charset="-128"/>
              </a:rPr>
              <a:t>南海トラフ巨大</a:t>
            </a:r>
            <a:r>
              <a:rPr lang="ja-JP" altLang="en-US" sz="1050" b="1" dirty="0" smtClean="0">
                <a:latin typeface="BIZ UDPゴシック" panose="020B0400000000000000" pitchFamily="50" charset="-128"/>
                <a:ea typeface="BIZ UDPゴシック" panose="020B0400000000000000" pitchFamily="50" charset="-128"/>
              </a:rPr>
              <a:t>地震</a:t>
            </a:r>
            <a:r>
              <a:rPr lang="en-US" altLang="ja-JP" sz="1050" b="1" dirty="0" smtClean="0">
                <a:latin typeface="BIZ UDPゴシック" panose="020B0400000000000000" pitchFamily="50" charset="-128"/>
                <a:ea typeface="BIZ UDPゴシック" panose="020B0400000000000000" pitchFamily="50" charset="-128"/>
              </a:rPr>
              <a:t>3</a:t>
            </a:r>
            <a:r>
              <a:rPr lang="ja-JP" altLang="en-US" sz="1050" b="1" dirty="0" smtClean="0">
                <a:latin typeface="BIZ UDPゴシック" panose="020B0400000000000000" pitchFamily="50" charset="-128"/>
                <a:ea typeface="BIZ UDPゴシック" panose="020B0400000000000000" pitchFamily="50" charset="-128"/>
              </a:rPr>
              <a:t>日間、直下型地震</a:t>
            </a:r>
            <a:r>
              <a:rPr lang="en-US" altLang="ja-JP" sz="1050" b="1" dirty="0" smtClean="0">
                <a:latin typeface="BIZ UDPゴシック" panose="020B0400000000000000" pitchFamily="50" charset="-128"/>
                <a:ea typeface="BIZ UDPゴシック" panose="020B0400000000000000" pitchFamily="50" charset="-128"/>
              </a:rPr>
              <a:t>1</a:t>
            </a:r>
            <a:r>
              <a:rPr lang="ja-JP" altLang="en-US" sz="1050" b="1" dirty="0">
                <a:latin typeface="BIZ UDPゴシック" panose="020B0400000000000000" pitchFamily="50" charset="-128"/>
                <a:ea typeface="BIZ UDPゴシック" panose="020B0400000000000000" pitchFamily="50" charset="-128"/>
              </a:rPr>
              <a:t>日間と</a:t>
            </a:r>
            <a:r>
              <a:rPr lang="ja-JP" altLang="en-US" sz="1050" b="1" dirty="0" smtClean="0">
                <a:latin typeface="BIZ UDPゴシック" panose="020B0400000000000000" pitchFamily="50" charset="-128"/>
                <a:ea typeface="BIZ UDPゴシック" panose="020B0400000000000000" pitchFamily="50" charset="-128"/>
              </a:rPr>
              <a:t>設定</a:t>
            </a:r>
            <a:endParaRPr lang="en-US" altLang="ja-JP" sz="1050" b="1" dirty="0">
              <a:latin typeface="BIZ UDPゴシック" panose="020B0400000000000000" pitchFamily="50" charset="-128"/>
              <a:ea typeface="BIZ UDPゴシック" panose="020B0400000000000000" pitchFamily="50" charset="-128"/>
            </a:endParaRPr>
          </a:p>
          <a:p>
            <a:pPr lvl="0" defTabSz="957700">
              <a:defRPr/>
            </a:pPr>
            <a:r>
              <a:rPr lang="ja-JP" altLang="en-US" sz="1050" b="1" dirty="0" smtClean="0">
                <a:latin typeface="BIZ UDPゴシック" panose="020B0400000000000000" pitchFamily="50" charset="-128"/>
                <a:ea typeface="BIZ UDPゴシック" panose="020B0400000000000000" pitchFamily="50" charset="-128"/>
              </a:rPr>
              <a:t>                            （必要</a:t>
            </a:r>
            <a:r>
              <a:rPr lang="ja-JP" altLang="en-US" sz="1050" b="1" dirty="0">
                <a:latin typeface="BIZ UDPゴシック" panose="020B0400000000000000" pitchFamily="50" charset="-128"/>
                <a:ea typeface="BIZ UDPゴシック" panose="020B0400000000000000" pitchFamily="50" charset="-128"/>
              </a:rPr>
              <a:t>数量は府１：市町村１を基本に役割</a:t>
            </a:r>
            <a:r>
              <a:rPr lang="ja-JP" altLang="en-US" sz="1050" b="1" dirty="0" smtClean="0">
                <a:latin typeface="BIZ UDPゴシック" panose="020B0400000000000000" pitchFamily="50" charset="-128"/>
                <a:ea typeface="BIZ UDPゴシック" panose="020B0400000000000000" pitchFamily="50" charset="-128"/>
              </a:rPr>
              <a:t>分担）</a:t>
            </a:r>
            <a:endParaRPr lang="ja-JP" altLang="en-US" sz="1050" b="1" dirty="0">
              <a:latin typeface="BIZ UDPゴシック" panose="020B0400000000000000" pitchFamily="50" charset="-128"/>
              <a:ea typeface="BIZ UDPゴシック" panose="020B0400000000000000" pitchFamily="50" charset="-128"/>
            </a:endParaRPr>
          </a:p>
          <a:p>
            <a:endParaRPr lang="en-US" altLang="ja-JP" sz="1100" dirty="0" smtClean="0">
              <a:latin typeface="BIZ UDPゴシック" panose="020B0400000000000000" pitchFamily="50" charset="-128"/>
              <a:ea typeface="BIZ UDPゴシック" panose="020B0400000000000000" pitchFamily="50" charset="-128"/>
            </a:endParaRPr>
          </a:p>
          <a:p>
            <a:r>
              <a:rPr lang="ja-JP" altLang="en-US" sz="1100" b="1" u="sng" dirty="0">
                <a:latin typeface="BIZ UDPゴシック" panose="020B0400000000000000" pitchFamily="50" charset="-128"/>
                <a:ea typeface="BIZ UDPゴシック" panose="020B0400000000000000" pitchFamily="50" charset="-128"/>
              </a:rPr>
              <a:t>７</a:t>
            </a:r>
            <a:r>
              <a:rPr lang="ja-JP" altLang="en-US" sz="1100" b="1" u="sng" dirty="0" smtClean="0">
                <a:latin typeface="BIZ UDPゴシック" panose="020B0400000000000000" pitchFamily="50" charset="-128"/>
                <a:ea typeface="BIZ UDPゴシック" panose="020B0400000000000000" pitchFamily="50" charset="-128"/>
              </a:rPr>
              <a:t>．帰宅困難者対策</a:t>
            </a:r>
            <a:endParaRPr lang="en-US" altLang="ja-JP" sz="1100" b="1" u="sng" dirty="0" smtClean="0">
              <a:latin typeface="BIZ UDPゴシック" panose="020B0400000000000000" pitchFamily="50" charset="-128"/>
              <a:ea typeface="BIZ UDPゴシック" panose="020B0400000000000000" pitchFamily="50" charset="-128"/>
            </a:endParaRPr>
          </a:p>
          <a:p>
            <a:pPr lvl="0" defTabSz="957700">
              <a:defRPr/>
            </a:pPr>
            <a:r>
              <a:rPr lang="ja-JP" altLang="en-US" sz="1100" dirty="0" smtClean="0">
                <a:latin typeface="BIZ UDPゴシック" panose="020B0400000000000000" pitchFamily="50" charset="-128"/>
                <a:ea typeface="BIZ UDPゴシック" panose="020B0400000000000000" pitchFamily="50" charset="-128"/>
              </a:rPr>
              <a:t>大規模</a:t>
            </a:r>
            <a:r>
              <a:rPr lang="ja-JP" altLang="en-US" sz="1100" dirty="0">
                <a:latin typeface="BIZ UDPゴシック" panose="020B0400000000000000" pitchFamily="50" charset="-128"/>
                <a:ea typeface="BIZ UDPゴシック" panose="020B0400000000000000" pitchFamily="50" charset="-128"/>
              </a:rPr>
              <a:t>地震等により公共交通機関等が停止した場合、帰宅困難者が</a:t>
            </a:r>
            <a:r>
              <a:rPr lang="ja-JP" altLang="en-US" sz="1100" dirty="0" smtClean="0">
                <a:latin typeface="BIZ UDPゴシック" panose="020B0400000000000000" pitchFamily="50" charset="-128"/>
                <a:ea typeface="BIZ UDPゴシック" panose="020B0400000000000000" pitchFamily="50" charset="-128"/>
              </a:rPr>
              <a:t>一斉に徒歩</a:t>
            </a:r>
            <a:r>
              <a:rPr lang="ja-JP" altLang="en-US" sz="1100" dirty="0">
                <a:latin typeface="BIZ UDPゴシック" panose="020B0400000000000000" pitchFamily="50" charset="-128"/>
                <a:ea typeface="BIZ UDPゴシック" panose="020B0400000000000000" pitchFamily="50" charset="-128"/>
              </a:rPr>
              <a:t>移動を開始すれば混雑による集団転倒や建物からの落下物等</a:t>
            </a:r>
            <a:r>
              <a:rPr lang="ja-JP" altLang="en-US" sz="1100" dirty="0" smtClean="0">
                <a:latin typeface="BIZ UDPゴシック" panose="020B0400000000000000" pitchFamily="50" charset="-128"/>
                <a:ea typeface="BIZ UDPゴシック" panose="020B0400000000000000" pitchFamily="50" charset="-128"/>
              </a:rPr>
              <a:t>の二次</a:t>
            </a:r>
            <a:r>
              <a:rPr lang="ja-JP" altLang="en-US" sz="1100" dirty="0">
                <a:latin typeface="BIZ UDPゴシック" panose="020B0400000000000000" pitchFamily="50" charset="-128"/>
                <a:ea typeface="BIZ UDPゴシック" panose="020B0400000000000000" pitchFamily="50" charset="-128"/>
              </a:rPr>
              <a:t>災害により死傷する危険性があるとともに、救助・救急活動や緊急輸送活動など応急対策活動の妨げとなるおそれがある。</a:t>
            </a:r>
          </a:p>
          <a:p>
            <a:pPr lvl="0" defTabSz="957700">
              <a:defRPr/>
            </a:pPr>
            <a:r>
              <a:rPr lang="ja-JP" altLang="en-US" sz="1100" dirty="0" smtClean="0">
                <a:latin typeface="BIZ UDPゴシック" panose="020B0400000000000000" pitchFamily="50" charset="-128"/>
                <a:ea typeface="BIZ UDPゴシック" panose="020B0400000000000000" pitchFamily="50" charset="-128"/>
              </a:rPr>
              <a:t>この</a:t>
            </a:r>
            <a:r>
              <a:rPr lang="ja-JP" altLang="en-US" sz="1100" dirty="0">
                <a:latin typeface="BIZ UDPゴシック" panose="020B0400000000000000" pitchFamily="50" charset="-128"/>
                <a:ea typeface="BIZ UDPゴシック" panose="020B0400000000000000" pitchFamily="50" charset="-128"/>
              </a:rPr>
              <a:t>ため、府では、市町村や関西広域連合等と連携して、帰宅困難者支援体制の整備に取り組む。</a:t>
            </a:r>
            <a:endParaRPr lang="en-US" altLang="ja-JP" sz="1100" dirty="0">
              <a:latin typeface="BIZ UDPゴシック" panose="020B0400000000000000" pitchFamily="50" charset="-128"/>
              <a:ea typeface="BIZ UDPゴシック" panose="020B0400000000000000" pitchFamily="50" charset="-128"/>
            </a:endParaRPr>
          </a:p>
          <a:p>
            <a:r>
              <a:rPr lang="en-US" altLang="ja-JP" sz="1100" dirty="0" smtClean="0">
                <a:latin typeface="BIZ UDPゴシック" panose="020B0400000000000000" pitchFamily="50" charset="-128"/>
                <a:ea typeface="BIZ UDPゴシック" panose="020B0400000000000000" pitchFamily="50" charset="-128"/>
              </a:rPr>
              <a:t>【</a:t>
            </a:r>
            <a:r>
              <a:rPr lang="ja-JP" altLang="en-US" sz="1100" dirty="0" smtClean="0">
                <a:latin typeface="BIZ UDPゴシック" panose="020B0400000000000000" pitchFamily="50" charset="-128"/>
                <a:ea typeface="BIZ UDPゴシック" panose="020B0400000000000000" pitchFamily="50" charset="-128"/>
              </a:rPr>
              <a:t>主な取組</a:t>
            </a:r>
            <a:r>
              <a:rPr lang="en-US" altLang="ja-JP" sz="1100" dirty="0" smtClean="0">
                <a:latin typeface="BIZ UDPゴシック" panose="020B0400000000000000" pitchFamily="50" charset="-128"/>
                <a:ea typeface="BIZ UDPゴシック" panose="020B0400000000000000" pitchFamily="50" charset="-128"/>
              </a:rPr>
              <a:t>】</a:t>
            </a:r>
          </a:p>
          <a:p>
            <a:endParaRPr lang="en-US" altLang="ja-JP" sz="1100" dirty="0">
              <a:latin typeface="BIZ UDPゴシック" panose="020B0400000000000000" pitchFamily="50" charset="-128"/>
              <a:ea typeface="BIZ UDPゴシック" panose="020B0400000000000000" pitchFamily="50" charset="-128"/>
            </a:endParaRPr>
          </a:p>
          <a:p>
            <a:endParaRPr lang="en-US" altLang="ja-JP" sz="1100" dirty="0" smtClean="0">
              <a:latin typeface="BIZ UDPゴシック" panose="020B0400000000000000" pitchFamily="50" charset="-128"/>
              <a:ea typeface="BIZ UDPゴシック" panose="020B0400000000000000" pitchFamily="50" charset="-128"/>
            </a:endParaRPr>
          </a:p>
          <a:p>
            <a:endParaRPr lang="en-US" altLang="ja-JP" sz="1100" dirty="0">
              <a:latin typeface="BIZ UDPゴシック" panose="020B0400000000000000" pitchFamily="50" charset="-128"/>
              <a:ea typeface="BIZ UDPゴシック" panose="020B0400000000000000" pitchFamily="50" charset="-128"/>
            </a:endParaRPr>
          </a:p>
          <a:p>
            <a:endParaRPr lang="en-US" altLang="ja-JP" sz="1100" dirty="0" smtClean="0">
              <a:latin typeface="BIZ UDPゴシック" panose="020B0400000000000000" pitchFamily="50" charset="-128"/>
              <a:ea typeface="BIZ UDPゴシック" panose="020B0400000000000000" pitchFamily="50" charset="-128"/>
            </a:endParaRPr>
          </a:p>
          <a:p>
            <a:endParaRPr lang="en-US" altLang="ja-JP" sz="1100" dirty="0">
              <a:latin typeface="BIZ UDPゴシック" panose="020B0400000000000000" pitchFamily="50" charset="-128"/>
              <a:ea typeface="BIZ UDPゴシック" panose="020B0400000000000000" pitchFamily="50" charset="-128"/>
            </a:endParaRPr>
          </a:p>
          <a:p>
            <a:endParaRPr lang="en-US" altLang="ja-JP" sz="1100" dirty="0" smtClean="0">
              <a:latin typeface="BIZ UDPゴシック" panose="020B0400000000000000" pitchFamily="50" charset="-128"/>
              <a:ea typeface="BIZ UDPゴシック" panose="020B0400000000000000" pitchFamily="50" charset="-128"/>
            </a:endParaRPr>
          </a:p>
          <a:p>
            <a:endParaRPr lang="en-US" altLang="ja-JP" sz="1100" dirty="0">
              <a:latin typeface="BIZ UDPゴシック" panose="020B0400000000000000" pitchFamily="50" charset="-128"/>
              <a:ea typeface="BIZ UDPゴシック" panose="020B0400000000000000" pitchFamily="50" charset="-128"/>
            </a:endParaRPr>
          </a:p>
          <a:p>
            <a:endParaRPr lang="en-US" altLang="ja-JP" sz="1100" dirty="0" smtClean="0">
              <a:latin typeface="BIZ UDPゴシック" panose="020B0400000000000000" pitchFamily="50" charset="-128"/>
              <a:ea typeface="BIZ UDPゴシック" panose="020B0400000000000000" pitchFamily="50" charset="-128"/>
            </a:endParaRPr>
          </a:p>
          <a:p>
            <a:endParaRPr lang="en-US" altLang="ja-JP" sz="1100" dirty="0">
              <a:latin typeface="BIZ UDPゴシック" panose="020B0400000000000000" pitchFamily="50" charset="-128"/>
              <a:ea typeface="BIZ UDPゴシック" panose="020B0400000000000000" pitchFamily="50" charset="-128"/>
            </a:endParaRPr>
          </a:p>
          <a:p>
            <a:endParaRPr lang="en-US" altLang="ja-JP" sz="1100" dirty="0" smtClean="0">
              <a:latin typeface="BIZ UDPゴシック" panose="020B0400000000000000" pitchFamily="50" charset="-128"/>
              <a:ea typeface="BIZ UDPゴシック" panose="020B0400000000000000" pitchFamily="50" charset="-128"/>
            </a:endParaRPr>
          </a:p>
          <a:p>
            <a:endParaRPr lang="en-US" altLang="ja-JP" sz="1100" dirty="0">
              <a:latin typeface="BIZ UDPゴシック" panose="020B0400000000000000" pitchFamily="50" charset="-128"/>
              <a:ea typeface="BIZ UDPゴシック" panose="020B0400000000000000" pitchFamily="50" charset="-128"/>
            </a:endParaRPr>
          </a:p>
          <a:p>
            <a:endParaRPr lang="en-US" altLang="ja-JP" sz="1100" dirty="0" smtClean="0">
              <a:latin typeface="BIZ UDPゴシック" panose="020B0400000000000000" pitchFamily="50" charset="-128"/>
              <a:ea typeface="BIZ UDPゴシック" panose="020B0400000000000000" pitchFamily="50" charset="-128"/>
            </a:endParaRPr>
          </a:p>
          <a:p>
            <a:endParaRPr lang="en-US" altLang="ja-JP" sz="1100" dirty="0" smtClean="0">
              <a:latin typeface="BIZ UDPゴシック" panose="020B0400000000000000" pitchFamily="50" charset="-128"/>
              <a:ea typeface="BIZ UDPゴシック" panose="020B0400000000000000" pitchFamily="50" charset="-128"/>
            </a:endParaRPr>
          </a:p>
          <a:p>
            <a:r>
              <a:rPr lang="ja-JP" altLang="en-US" sz="1100" b="1" u="sng" dirty="0" smtClean="0">
                <a:latin typeface="BIZ UDPゴシック" panose="020B0400000000000000" pitchFamily="50" charset="-128"/>
                <a:ea typeface="BIZ UDPゴシック" panose="020B0400000000000000" pitchFamily="50" charset="-128"/>
              </a:rPr>
              <a:t>８．「おおさか防災ネット」のリニューアル</a:t>
            </a:r>
            <a:endParaRPr lang="en-US" altLang="ja-JP" sz="1100" b="1" u="sng" dirty="0">
              <a:latin typeface="BIZ UDPゴシック" panose="020B0400000000000000" pitchFamily="50" charset="-128"/>
              <a:ea typeface="BIZ UDPゴシック" panose="020B0400000000000000" pitchFamily="50" charset="-128"/>
            </a:endParaRPr>
          </a:p>
          <a:p>
            <a:r>
              <a:rPr lang="ja-JP" altLang="en-US" sz="1100" dirty="0">
                <a:latin typeface="BIZ UDPゴシック" panose="020B0400000000000000" pitchFamily="50" charset="-128"/>
                <a:ea typeface="BIZ UDPゴシック" panose="020B0400000000000000" pitchFamily="50" charset="-128"/>
              </a:rPr>
              <a:t>府民への情報提供を行う「おおさか防災ネット」と</a:t>
            </a:r>
            <a:r>
              <a:rPr lang="ja-JP" altLang="en-US" sz="1100" dirty="0" smtClean="0">
                <a:latin typeface="BIZ UDPゴシック" panose="020B0400000000000000" pitchFamily="50" charset="-128"/>
                <a:ea typeface="BIZ UDPゴシック" panose="020B0400000000000000" pitchFamily="50" charset="-128"/>
              </a:rPr>
              <a:t>、府</a:t>
            </a:r>
            <a:r>
              <a:rPr lang="ja-JP" altLang="en-US" sz="1100" dirty="0">
                <a:latin typeface="BIZ UDPゴシック" panose="020B0400000000000000" pitchFamily="50" charset="-128"/>
                <a:ea typeface="BIZ UDPゴシック" panose="020B0400000000000000" pitchFamily="50" charset="-128"/>
              </a:rPr>
              <a:t>と市町村の職員が情報収集を行う「大阪府防災情報システム」を統合し、新たに運用</a:t>
            </a:r>
            <a:r>
              <a:rPr lang="ja-JP" altLang="en-US" sz="1100" dirty="0" smtClean="0">
                <a:latin typeface="BIZ UDPゴシック" panose="020B0400000000000000" pitchFamily="50" charset="-128"/>
                <a:ea typeface="BIZ UDPゴシック" panose="020B0400000000000000" pitchFamily="50" charset="-128"/>
              </a:rPr>
              <a:t>開始。（</a:t>
            </a:r>
            <a:r>
              <a:rPr lang="en-US" altLang="ja-JP" sz="1100" dirty="0">
                <a:latin typeface="BIZ UDPゴシック" panose="020B0400000000000000" pitchFamily="50" charset="-128"/>
                <a:ea typeface="BIZ UDPゴシック" panose="020B0400000000000000" pitchFamily="50" charset="-128"/>
              </a:rPr>
              <a:t>2022.3</a:t>
            </a:r>
            <a:r>
              <a:rPr lang="ja-JP" altLang="en-US" sz="1100" dirty="0" smtClean="0">
                <a:latin typeface="BIZ UDPゴシック" panose="020B0400000000000000" pitchFamily="50" charset="-128"/>
                <a:ea typeface="BIZ UDPゴシック" panose="020B0400000000000000" pitchFamily="50" charset="-128"/>
              </a:rPr>
              <a:t>）</a:t>
            </a:r>
            <a:endParaRPr lang="en-US" altLang="ja-JP" sz="1100" dirty="0" smtClean="0">
              <a:latin typeface="BIZ UDPゴシック" panose="020B0400000000000000" pitchFamily="50" charset="-128"/>
              <a:ea typeface="BIZ UDPゴシック" panose="020B0400000000000000" pitchFamily="50" charset="-128"/>
            </a:endParaRPr>
          </a:p>
          <a:p>
            <a:r>
              <a:rPr lang="ja-JP" altLang="en-US" sz="1100" b="1" dirty="0">
                <a:latin typeface="BIZ UDPゴシック" panose="020B0400000000000000" pitchFamily="50" charset="-128"/>
                <a:ea typeface="BIZ UDPゴシック" panose="020B0400000000000000" pitchFamily="50" charset="-128"/>
              </a:rPr>
              <a:t>「大阪府防災アプリ」</a:t>
            </a:r>
            <a:r>
              <a:rPr lang="ja-JP" altLang="en-US" sz="1100" dirty="0">
                <a:latin typeface="BIZ UDPゴシック" panose="020B0400000000000000" pitchFamily="50" charset="-128"/>
                <a:ea typeface="BIZ UDPゴシック" panose="020B0400000000000000" pitchFamily="50" charset="-128"/>
              </a:rPr>
              <a:t>の導入</a:t>
            </a:r>
            <a:r>
              <a:rPr lang="ja-JP" altLang="en-US" sz="1100" dirty="0" smtClean="0">
                <a:latin typeface="BIZ UDPゴシック" panose="020B0400000000000000" pitchFamily="50" charset="-128"/>
                <a:ea typeface="BIZ UDPゴシック" panose="020B0400000000000000" pitchFamily="50" charset="-128"/>
              </a:rPr>
              <a:t>検討。（</a:t>
            </a:r>
            <a:r>
              <a:rPr lang="en-US" altLang="ja-JP" sz="1100" dirty="0" smtClean="0">
                <a:latin typeface="BIZ UDPゴシック" panose="020B0400000000000000" pitchFamily="50" charset="-128"/>
                <a:ea typeface="BIZ UDPゴシック" panose="020B0400000000000000" pitchFamily="50" charset="-128"/>
              </a:rPr>
              <a:t>2023</a:t>
            </a:r>
            <a:r>
              <a:rPr lang="ja-JP" altLang="en-US" sz="1100" dirty="0" smtClean="0">
                <a:latin typeface="BIZ UDPゴシック" panose="020B0400000000000000" pitchFamily="50" charset="-128"/>
                <a:ea typeface="BIZ UDPゴシック" panose="020B0400000000000000" pitchFamily="50" charset="-128"/>
              </a:rPr>
              <a:t>年度～）</a:t>
            </a:r>
            <a:endParaRPr lang="ja-JP" altLang="en-US" sz="1100" dirty="0">
              <a:latin typeface="BIZ UDPゴシック" panose="020B0400000000000000" pitchFamily="50" charset="-128"/>
              <a:ea typeface="BIZ UDPゴシック" panose="020B0400000000000000" pitchFamily="50" charset="-128"/>
            </a:endParaRPr>
          </a:p>
        </p:txBody>
      </p:sp>
      <p:pic>
        <p:nvPicPr>
          <p:cNvPr id="3" name="図 2"/>
          <p:cNvPicPr>
            <a:picLocks noChangeAspect="1"/>
          </p:cNvPicPr>
          <p:nvPr/>
        </p:nvPicPr>
        <p:blipFill>
          <a:blip r:embed="rId2"/>
          <a:stretch>
            <a:fillRect/>
          </a:stretch>
        </p:blipFill>
        <p:spPr>
          <a:xfrm>
            <a:off x="4582334" y="3577321"/>
            <a:ext cx="4273666" cy="1956986"/>
          </a:xfrm>
          <a:prstGeom prst="rect">
            <a:avLst/>
          </a:prstGeom>
        </p:spPr>
      </p:pic>
    </p:spTree>
    <p:extLst>
      <p:ext uri="{BB962C8B-B14F-4D97-AF65-F5344CB8AC3E}">
        <p14:creationId xmlns:p14="http://schemas.microsoft.com/office/powerpoint/2010/main" val="321326517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正方形/長方形 38">
            <a:extLst>
              <a:ext uri="{FF2B5EF4-FFF2-40B4-BE49-F238E27FC236}">
                <a16:creationId xmlns:a16="http://schemas.microsoft.com/office/drawing/2014/main" id="{A8A88A05-07B6-4A7A-A585-EDEF023BFA14}"/>
              </a:ext>
            </a:extLst>
          </p:cNvPr>
          <p:cNvSpPr/>
          <p:nvPr/>
        </p:nvSpPr>
        <p:spPr>
          <a:xfrm>
            <a:off x="180000" y="1008000"/>
            <a:ext cx="4392000" cy="5760000"/>
          </a:xfrm>
          <a:prstGeom prst="rect">
            <a:avLst/>
          </a:prstGeom>
        </p:spPr>
        <p:txBody>
          <a:bodyPr wrap="square" lIns="72000" tIns="36000" rIns="72000" bIns="36000" anchor="ctr" anchorCtr="0">
            <a:noAutofit/>
          </a:bodyPr>
          <a:lstStyle/>
          <a:p>
            <a:r>
              <a:rPr lang="ja-JP" altLang="en-US" sz="1200" b="1" u="sng" dirty="0">
                <a:latin typeface="BIZ UDPゴシック" panose="020B0400000000000000" pitchFamily="50" charset="-128"/>
                <a:ea typeface="BIZ UDPゴシック" panose="020B0400000000000000" pitchFamily="50" charset="-128"/>
              </a:rPr>
              <a:t>１</a:t>
            </a:r>
            <a:r>
              <a:rPr lang="ja-JP" altLang="en-US" sz="1200" b="1" u="sng" dirty="0" smtClean="0">
                <a:latin typeface="BIZ UDPゴシック" panose="020B0400000000000000" pitchFamily="50" charset="-128"/>
                <a:ea typeface="BIZ UDPゴシック" panose="020B0400000000000000" pitchFamily="50" charset="-128"/>
              </a:rPr>
              <a:t>．津波による浸水面積</a:t>
            </a:r>
            <a:endParaRPr lang="ja-JP" altLang="en-US" sz="1200" b="1" u="sng" dirty="0">
              <a:latin typeface="BIZ UDPゴシック" panose="020B0400000000000000" pitchFamily="50" charset="-128"/>
              <a:ea typeface="BIZ UDPゴシック" panose="020B0400000000000000" pitchFamily="50" charset="-128"/>
            </a:endParaRPr>
          </a:p>
          <a:p>
            <a:r>
              <a:rPr lang="ja-JP" altLang="en-US" sz="1100" dirty="0" smtClean="0">
                <a:latin typeface="BIZ UDPゴシック" panose="020B0400000000000000" pitchFamily="50" charset="-128"/>
                <a:ea typeface="BIZ UDPゴシック" panose="020B0400000000000000" pitchFamily="50" charset="-128"/>
              </a:rPr>
              <a:t>南海</a:t>
            </a:r>
            <a:r>
              <a:rPr lang="ja-JP" altLang="en-US" sz="1100" dirty="0">
                <a:latin typeface="BIZ UDPゴシック" panose="020B0400000000000000" pitchFamily="50" charset="-128"/>
                <a:ea typeface="BIZ UDPゴシック" panose="020B0400000000000000" pitchFamily="50" charset="-128"/>
              </a:rPr>
              <a:t>トラフ巨大地震による被害は、これまでの災害対策の効果により、当初の想定よりも被害軽減が見込める</a:t>
            </a:r>
            <a:r>
              <a:rPr lang="ja-JP" altLang="en-US" sz="1100" dirty="0" smtClean="0">
                <a:latin typeface="BIZ UDPゴシック" panose="020B0400000000000000" pitchFamily="50" charset="-128"/>
                <a:ea typeface="BIZ UDPゴシック" panose="020B0400000000000000" pitchFamily="50" charset="-128"/>
              </a:rPr>
              <a:t>。</a:t>
            </a:r>
            <a:endParaRPr lang="en-US" altLang="ja-JP" sz="1100" dirty="0" smtClean="0">
              <a:latin typeface="BIZ UDPゴシック" panose="020B0400000000000000" pitchFamily="50" charset="-128"/>
              <a:ea typeface="BIZ UDPゴシック" panose="020B0400000000000000" pitchFamily="50" charset="-128"/>
            </a:endParaRPr>
          </a:p>
          <a:p>
            <a:endParaRPr lang="en-US" altLang="ja-JP" sz="1100" dirty="0" smtClean="0">
              <a:latin typeface="BIZ UDPゴシック" panose="020B0400000000000000" pitchFamily="50" charset="-128"/>
              <a:ea typeface="BIZ UDPゴシック" panose="020B0400000000000000" pitchFamily="50" charset="-128"/>
            </a:endParaRPr>
          </a:p>
          <a:p>
            <a:endParaRPr lang="en-US" altLang="ja-JP" sz="1100" dirty="0">
              <a:latin typeface="BIZ UDPゴシック" panose="020B0400000000000000" pitchFamily="50" charset="-128"/>
              <a:ea typeface="BIZ UDPゴシック" panose="020B0400000000000000" pitchFamily="50" charset="-128"/>
            </a:endParaRPr>
          </a:p>
          <a:p>
            <a:endParaRPr lang="en-US" altLang="ja-JP" sz="1100" dirty="0" smtClean="0">
              <a:latin typeface="BIZ UDPゴシック" panose="020B0400000000000000" pitchFamily="50" charset="-128"/>
              <a:ea typeface="BIZ UDPゴシック" panose="020B0400000000000000" pitchFamily="50" charset="-128"/>
            </a:endParaRPr>
          </a:p>
          <a:p>
            <a:endParaRPr lang="en-US" altLang="ja-JP" sz="1100" dirty="0" smtClean="0">
              <a:latin typeface="BIZ UDPゴシック" panose="020B0400000000000000" pitchFamily="50" charset="-128"/>
              <a:ea typeface="BIZ UDPゴシック" panose="020B0400000000000000" pitchFamily="50" charset="-128"/>
            </a:endParaRPr>
          </a:p>
          <a:p>
            <a:endParaRPr lang="en-US" altLang="ja-JP" sz="1100" dirty="0">
              <a:latin typeface="BIZ UDPゴシック" panose="020B0400000000000000" pitchFamily="50" charset="-128"/>
              <a:ea typeface="BIZ UDPゴシック" panose="020B0400000000000000" pitchFamily="50" charset="-128"/>
            </a:endParaRPr>
          </a:p>
          <a:p>
            <a:endParaRPr lang="en-US" altLang="ja-JP" sz="1100" dirty="0" smtClean="0">
              <a:latin typeface="BIZ UDPゴシック" panose="020B0400000000000000" pitchFamily="50" charset="-128"/>
              <a:ea typeface="BIZ UDPゴシック" panose="020B0400000000000000" pitchFamily="50" charset="-128"/>
            </a:endParaRPr>
          </a:p>
          <a:p>
            <a:endParaRPr lang="en-US" altLang="ja-JP" sz="1100" dirty="0">
              <a:latin typeface="BIZ UDPゴシック" panose="020B0400000000000000" pitchFamily="50" charset="-128"/>
              <a:ea typeface="BIZ UDPゴシック" panose="020B0400000000000000" pitchFamily="50" charset="-128"/>
            </a:endParaRPr>
          </a:p>
          <a:p>
            <a:endParaRPr lang="en-US" altLang="ja-JP" sz="1100" dirty="0" smtClean="0">
              <a:latin typeface="BIZ UDPゴシック" panose="020B0400000000000000" pitchFamily="50" charset="-128"/>
              <a:ea typeface="BIZ UDPゴシック" panose="020B0400000000000000" pitchFamily="50" charset="-128"/>
            </a:endParaRPr>
          </a:p>
          <a:p>
            <a:endParaRPr lang="en-US" altLang="ja-JP" sz="1100" dirty="0">
              <a:latin typeface="BIZ UDPゴシック" panose="020B0400000000000000" pitchFamily="50" charset="-128"/>
              <a:ea typeface="BIZ UDPゴシック" panose="020B0400000000000000" pitchFamily="50" charset="-128"/>
            </a:endParaRPr>
          </a:p>
          <a:p>
            <a:endParaRPr lang="en-US" altLang="ja-JP" sz="1100" dirty="0" smtClean="0">
              <a:latin typeface="BIZ UDPゴシック" panose="020B0400000000000000" pitchFamily="50" charset="-128"/>
              <a:ea typeface="BIZ UDPゴシック" panose="020B0400000000000000" pitchFamily="50" charset="-128"/>
            </a:endParaRPr>
          </a:p>
          <a:p>
            <a:endParaRPr lang="en-US" altLang="ja-JP" sz="1100" dirty="0">
              <a:latin typeface="BIZ UDPゴシック" panose="020B0400000000000000" pitchFamily="50" charset="-128"/>
              <a:ea typeface="BIZ UDPゴシック" panose="020B0400000000000000" pitchFamily="50" charset="-128"/>
            </a:endParaRPr>
          </a:p>
          <a:p>
            <a:endParaRPr lang="en-US" altLang="ja-JP" sz="1100" dirty="0" smtClean="0">
              <a:latin typeface="BIZ UDPゴシック" panose="020B0400000000000000" pitchFamily="50" charset="-128"/>
              <a:ea typeface="BIZ UDPゴシック" panose="020B0400000000000000" pitchFamily="50" charset="-128"/>
            </a:endParaRPr>
          </a:p>
          <a:p>
            <a:endParaRPr lang="en-US" altLang="ja-JP" sz="1100" dirty="0">
              <a:latin typeface="BIZ UDPゴシック" panose="020B0400000000000000" pitchFamily="50" charset="-128"/>
              <a:ea typeface="BIZ UDPゴシック" panose="020B0400000000000000" pitchFamily="50" charset="-128"/>
            </a:endParaRPr>
          </a:p>
          <a:p>
            <a:endParaRPr lang="en-US" altLang="ja-JP" sz="1100" dirty="0" smtClean="0">
              <a:latin typeface="BIZ UDPゴシック" panose="020B0400000000000000" pitchFamily="50" charset="-128"/>
              <a:ea typeface="BIZ UDPゴシック" panose="020B0400000000000000" pitchFamily="50" charset="-128"/>
            </a:endParaRPr>
          </a:p>
          <a:p>
            <a:r>
              <a:rPr lang="ja-JP" altLang="en-US" sz="1200" b="1" u="sng" dirty="0" smtClean="0">
                <a:latin typeface="BIZ UDPゴシック" panose="020B0400000000000000" pitchFamily="50" charset="-128"/>
                <a:ea typeface="BIZ UDPゴシック" panose="020B0400000000000000" pitchFamily="50" charset="-128"/>
              </a:rPr>
              <a:t>２．地震による被害</a:t>
            </a:r>
            <a:endParaRPr lang="en-US" altLang="ja-JP" sz="1200" b="1" u="sng" dirty="0">
              <a:latin typeface="BIZ UDPゴシック" panose="020B0400000000000000" pitchFamily="50" charset="-128"/>
              <a:ea typeface="BIZ UDPゴシック" panose="020B0400000000000000" pitchFamily="50" charset="-128"/>
            </a:endParaRPr>
          </a:p>
          <a:p>
            <a:r>
              <a:rPr lang="ja-JP" altLang="en-US" sz="1100" dirty="0">
                <a:latin typeface="BIZ UDPゴシック" panose="020B0400000000000000" pitchFamily="50" charset="-128"/>
                <a:ea typeface="BIZ UDPゴシック" panose="020B0400000000000000" pitchFamily="50" charset="-128"/>
              </a:rPr>
              <a:t>大阪府北部</a:t>
            </a:r>
            <a:r>
              <a:rPr lang="ja-JP" altLang="en-US" sz="1100" dirty="0" smtClean="0">
                <a:latin typeface="BIZ UDPゴシック" panose="020B0400000000000000" pitchFamily="50" charset="-128"/>
                <a:ea typeface="BIZ UDPゴシック" panose="020B0400000000000000" pitchFamily="50" charset="-128"/>
              </a:rPr>
              <a:t>地震では</a:t>
            </a:r>
            <a:r>
              <a:rPr lang="ja-JP" altLang="en-US" sz="1100" dirty="0">
                <a:latin typeface="BIZ UDPゴシック" panose="020B0400000000000000" pitchFamily="50" charset="-128"/>
                <a:ea typeface="BIZ UDPゴシック" panose="020B0400000000000000" pitchFamily="50" charset="-128"/>
              </a:rPr>
              <a:t>、大規模な公共土木施設被害</a:t>
            </a:r>
            <a:r>
              <a:rPr lang="ja-JP" altLang="en-US" sz="1100" dirty="0" smtClean="0">
                <a:latin typeface="BIZ UDPゴシック" panose="020B0400000000000000" pitchFamily="50" charset="-128"/>
                <a:ea typeface="BIZ UDPゴシック" panose="020B0400000000000000" pitchFamily="50" charset="-128"/>
              </a:rPr>
              <a:t>は発生しなかった。</a:t>
            </a:r>
            <a:endParaRPr lang="en-US" altLang="ja-JP" sz="1100" dirty="0" smtClean="0">
              <a:latin typeface="BIZ UDPゴシック" panose="020B0400000000000000" pitchFamily="50" charset="-128"/>
              <a:ea typeface="BIZ UDPゴシック" panose="020B0400000000000000" pitchFamily="50" charset="-128"/>
            </a:endParaRPr>
          </a:p>
          <a:p>
            <a:r>
              <a:rPr lang="en-US" altLang="ja-JP" sz="1050" dirty="0" smtClean="0">
                <a:latin typeface="BIZ UDPゴシック" panose="020B0400000000000000" pitchFamily="50" charset="-128"/>
                <a:ea typeface="BIZ UDPゴシック" panose="020B0400000000000000" pitchFamily="50" charset="-128"/>
              </a:rPr>
              <a:t>【</a:t>
            </a:r>
            <a:r>
              <a:rPr lang="ja-JP" altLang="en-US" sz="1050" dirty="0">
                <a:latin typeface="BIZ UDPゴシック" panose="020B0400000000000000" pitchFamily="50" charset="-128"/>
                <a:ea typeface="BIZ UDPゴシック" panose="020B0400000000000000" pitchFamily="50" charset="-128"/>
              </a:rPr>
              <a:t>被害</a:t>
            </a:r>
            <a:r>
              <a:rPr lang="ja-JP" altLang="en-US" sz="1050" dirty="0" smtClean="0">
                <a:latin typeface="BIZ UDPゴシック" panose="020B0400000000000000" pitchFamily="50" charset="-128"/>
                <a:ea typeface="BIZ UDPゴシック" panose="020B0400000000000000" pitchFamily="50" charset="-128"/>
              </a:rPr>
              <a:t>状況</a:t>
            </a:r>
            <a:r>
              <a:rPr lang="en-US" altLang="ja-JP" sz="1050" dirty="0">
                <a:latin typeface="BIZ UDPゴシック" panose="020B0400000000000000" pitchFamily="50" charset="-128"/>
                <a:ea typeface="BIZ UDPゴシック" panose="020B0400000000000000" pitchFamily="50" charset="-128"/>
              </a:rPr>
              <a:t>】</a:t>
            </a:r>
          </a:p>
          <a:p>
            <a:r>
              <a:rPr lang="zh-TW" altLang="en-US" sz="1050" b="1" dirty="0" smtClean="0">
                <a:latin typeface="BIZ UDPゴシック" panose="020B0400000000000000" pitchFamily="50" charset="-128"/>
                <a:ea typeface="BIZ UDPゴシック" panose="020B0400000000000000" pitchFamily="50" charset="-128"/>
              </a:rPr>
              <a:t>  死者</a:t>
            </a:r>
            <a:r>
              <a:rPr lang="ja-JP" altLang="en-US" sz="1050" b="1" dirty="0" smtClean="0">
                <a:latin typeface="BIZ UDPゴシック" panose="020B0400000000000000" pitchFamily="50" charset="-128"/>
                <a:ea typeface="BIZ UDPゴシック" panose="020B0400000000000000" pitchFamily="50" charset="-128"/>
              </a:rPr>
              <a:t>：</a:t>
            </a:r>
            <a:r>
              <a:rPr lang="en-US" altLang="zh-TW" sz="1050" b="1" dirty="0" smtClean="0">
                <a:latin typeface="BIZ UDPゴシック" panose="020B0400000000000000" pitchFamily="50" charset="-128"/>
                <a:ea typeface="BIZ UDPゴシック" panose="020B0400000000000000" pitchFamily="50" charset="-128"/>
              </a:rPr>
              <a:t>6</a:t>
            </a:r>
            <a:r>
              <a:rPr lang="zh-TW" altLang="en-US" sz="1050" b="1" dirty="0">
                <a:latin typeface="BIZ UDPゴシック" panose="020B0400000000000000" pitchFamily="50" charset="-128"/>
                <a:ea typeface="BIZ UDPゴシック" panose="020B0400000000000000" pitchFamily="50" charset="-128"/>
              </a:rPr>
              <a:t>名、</a:t>
            </a:r>
            <a:r>
              <a:rPr lang="zh-TW" altLang="en-US" sz="1050" b="1" dirty="0" smtClean="0">
                <a:latin typeface="BIZ UDPゴシック" panose="020B0400000000000000" pitchFamily="50" charset="-128"/>
                <a:ea typeface="BIZ UDPゴシック" panose="020B0400000000000000" pitchFamily="50" charset="-128"/>
              </a:rPr>
              <a:t>負傷者</a:t>
            </a:r>
            <a:r>
              <a:rPr lang="ja-JP" altLang="en-US" sz="1050" b="1" dirty="0" smtClean="0">
                <a:latin typeface="BIZ UDPゴシック" panose="020B0400000000000000" pitchFamily="50" charset="-128"/>
                <a:ea typeface="BIZ UDPゴシック" panose="020B0400000000000000" pitchFamily="50" charset="-128"/>
              </a:rPr>
              <a:t>：</a:t>
            </a:r>
            <a:r>
              <a:rPr lang="en-US" altLang="zh-TW" sz="1050" b="1" dirty="0" smtClean="0">
                <a:latin typeface="BIZ UDPゴシック" panose="020B0400000000000000" pitchFamily="50" charset="-128"/>
                <a:ea typeface="BIZ UDPゴシック" panose="020B0400000000000000" pitchFamily="50" charset="-128"/>
              </a:rPr>
              <a:t>369</a:t>
            </a:r>
            <a:r>
              <a:rPr lang="zh-TW" altLang="en-US" sz="1050" b="1" dirty="0">
                <a:latin typeface="BIZ UDPゴシック" panose="020B0400000000000000" pitchFamily="50" charset="-128"/>
                <a:ea typeface="BIZ UDPゴシック" panose="020B0400000000000000" pitchFamily="50" charset="-128"/>
              </a:rPr>
              <a:t>名</a:t>
            </a:r>
          </a:p>
          <a:p>
            <a:r>
              <a:rPr lang="zh-TW" altLang="en-US" sz="1050" b="1" dirty="0">
                <a:latin typeface="BIZ UDPゴシック" panose="020B0400000000000000" pitchFamily="50" charset="-128"/>
                <a:ea typeface="BIZ UDPゴシック" panose="020B0400000000000000" pitchFamily="50" charset="-128"/>
              </a:rPr>
              <a:t>　</a:t>
            </a:r>
            <a:r>
              <a:rPr lang="zh-TW" altLang="en-US" sz="1050" b="1" dirty="0" smtClean="0">
                <a:latin typeface="BIZ UDPゴシック" panose="020B0400000000000000" pitchFamily="50" charset="-128"/>
                <a:ea typeface="BIZ UDPゴシック" panose="020B0400000000000000" pitchFamily="50" charset="-128"/>
              </a:rPr>
              <a:t>家屋被害</a:t>
            </a:r>
            <a:r>
              <a:rPr lang="ja-JP" altLang="en-US" sz="1050" b="1" dirty="0" smtClean="0">
                <a:latin typeface="BIZ UDPゴシック" panose="020B0400000000000000" pitchFamily="50" charset="-128"/>
                <a:ea typeface="BIZ UDPゴシック" panose="020B0400000000000000" pitchFamily="50" charset="-128"/>
              </a:rPr>
              <a:t>：</a:t>
            </a:r>
            <a:r>
              <a:rPr lang="zh-TW" altLang="en-US" sz="1050" b="1" dirty="0" smtClean="0">
                <a:latin typeface="BIZ UDPゴシック" panose="020B0400000000000000" pitchFamily="50" charset="-128"/>
                <a:ea typeface="BIZ UDPゴシック" panose="020B0400000000000000" pitchFamily="50" charset="-128"/>
              </a:rPr>
              <a:t>全壊</a:t>
            </a:r>
            <a:r>
              <a:rPr lang="en-US" altLang="zh-TW" sz="1050" b="1" dirty="0">
                <a:latin typeface="BIZ UDPゴシック" panose="020B0400000000000000" pitchFamily="50" charset="-128"/>
                <a:ea typeface="BIZ UDPゴシック" panose="020B0400000000000000" pitchFamily="50" charset="-128"/>
              </a:rPr>
              <a:t>18</a:t>
            </a:r>
            <a:r>
              <a:rPr lang="zh-TW" altLang="en-US" sz="1050" b="1" dirty="0">
                <a:latin typeface="BIZ UDPゴシック" panose="020B0400000000000000" pitchFamily="50" charset="-128"/>
                <a:ea typeface="BIZ UDPゴシック" panose="020B0400000000000000" pitchFamily="50" charset="-128"/>
              </a:rPr>
              <a:t>棟、半壊</a:t>
            </a:r>
            <a:r>
              <a:rPr lang="en-US" altLang="zh-TW" sz="1050" b="1" dirty="0">
                <a:latin typeface="BIZ UDPゴシック" panose="020B0400000000000000" pitchFamily="50" charset="-128"/>
                <a:ea typeface="BIZ UDPゴシック" panose="020B0400000000000000" pitchFamily="50" charset="-128"/>
              </a:rPr>
              <a:t>512</a:t>
            </a:r>
            <a:r>
              <a:rPr lang="zh-TW" altLang="en-US" sz="1050" b="1" dirty="0">
                <a:latin typeface="BIZ UDPゴシック" panose="020B0400000000000000" pitchFamily="50" charset="-128"/>
                <a:ea typeface="BIZ UDPゴシック" panose="020B0400000000000000" pitchFamily="50" charset="-128"/>
              </a:rPr>
              <a:t>棟</a:t>
            </a:r>
            <a:r>
              <a:rPr lang="zh-TW" altLang="en-US" sz="1050" b="1" dirty="0" smtClean="0">
                <a:latin typeface="BIZ UDPゴシック" panose="020B0400000000000000" pitchFamily="50" charset="-128"/>
                <a:ea typeface="BIZ UDPゴシック" panose="020B0400000000000000" pitchFamily="50" charset="-128"/>
              </a:rPr>
              <a:t>、一部</a:t>
            </a:r>
            <a:r>
              <a:rPr lang="zh-TW" altLang="en-US" sz="1050" b="1" dirty="0">
                <a:latin typeface="BIZ UDPゴシック" panose="020B0400000000000000" pitchFamily="50" charset="-128"/>
                <a:ea typeface="BIZ UDPゴシック" panose="020B0400000000000000" pitchFamily="50" charset="-128"/>
              </a:rPr>
              <a:t>損壊</a:t>
            </a:r>
            <a:r>
              <a:rPr lang="en-US" altLang="zh-TW" sz="1050" b="1" dirty="0" smtClean="0">
                <a:latin typeface="BIZ UDPゴシック" panose="020B0400000000000000" pitchFamily="50" charset="-128"/>
                <a:ea typeface="BIZ UDPゴシック" panose="020B0400000000000000" pitchFamily="50" charset="-128"/>
              </a:rPr>
              <a:t>55,081</a:t>
            </a:r>
            <a:r>
              <a:rPr lang="zh-TW" altLang="en-US" sz="1050" b="1" dirty="0" smtClean="0">
                <a:latin typeface="BIZ UDPゴシック" panose="020B0400000000000000" pitchFamily="50" charset="-128"/>
                <a:ea typeface="BIZ UDPゴシック" panose="020B0400000000000000" pitchFamily="50" charset="-128"/>
              </a:rPr>
              <a:t>棟</a:t>
            </a:r>
            <a:endParaRPr lang="en-US" altLang="zh-TW" sz="1050" b="1" dirty="0" smtClean="0">
              <a:latin typeface="BIZ UDPゴシック" panose="020B0400000000000000" pitchFamily="50" charset="-128"/>
              <a:ea typeface="BIZ UDPゴシック" panose="020B0400000000000000" pitchFamily="50" charset="-128"/>
            </a:endParaRPr>
          </a:p>
          <a:p>
            <a:r>
              <a:rPr lang="zh-TW" altLang="en-US" sz="1050" b="1" dirty="0" smtClean="0">
                <a:latin typeface="BIZ UDPゴシック" panose="020B0400000000000000" pitchFamily="50" charset="-128"/>
                <a:ea typeface="BIZ UDPゴシック" panose="020B0400000000000000" pitchFamily="50" charset="-128"/>
              </a:rPr>
              <a:t>  公共</a:t>
            </a:r>
            <a:r>
              <a:rPr lang="zh-TW" altLang="en-US" sz="1050" b="1" dirty="0">
                <a:latin typeface="BIZ UDPゴシック" panose="020B0400000000000000" pitchFamily="50" charset="-128"/>
                <a:ea typeface="BIZ UDPゴシック" panose="020B0400000000000000" pitchFamily="50" charset="-128"/>
              </a:rPr>
              <a:t>土木施設</a:t>
            </a:r>
            <a:r>
              <a:rPr lang="zh-TW" altLang="en-US" sz="1050" b="1" dirty="0" smtClean="0">
                <a:latin typeface="BIZ UDPゴシック" panose="020B0400000000000000" pitchFamily="50" charset="-128"/>
                <a:ea typeface="BIZ UDPゴシック" panose="020B0400000000000000" pitchFamily="50" charset="-128"/>
              </a:rPr>
              <a:t>被害</a:t>
            </a:r>
            <a:r>
              <a:rPr lang="ja-JP" altLang="en-US" sz="1050" b="1" dirty="0" smtClean="0">
                <a:latin typeface="BIZ UDPゴシック" panose="020B0400000000000000" pitchFamily="50" charset="-128"/>
                <a:ea typeface="BIZ UDPゴシック" panose="020B0400000000000000" pitchFamily="50" charset="-128"/>
              </a:rPr>
              <a:t>：</a:t>
            </a:r>
            <a:r>
              <a:rPr lang="en-US" altLang="zh-TW" sz="1050" b="1" dirty="0" smtClean="0">
                <a:latin typeface="BIZ UDPゴシック" panose="020B0400000000000000" pitchFamily="50" charset="-128"/>
                <a:ea typeface="BIZ UDPゴシック" panose="020B0400000000000000" pitchFamily="50" charset="-128"/>
              </a:rPr>
              <a:t>31</a:t>
            </a:r>
            <a:r>
              <a:rPr lang="zh-TW" altLang="en-US" sz="1050" b="1" dirty="0">
                <a:latin typeface="BIZ UDPゴシック" panose="020B0400000000000000" pitchFamily="50" charset="-128"/>
                <a:ea typeface="BIZ UDPゴシック" panose="020B0400000000000000" pitchFamily="50" charset="-128"/>
              </a:rPr>
              <a:t>箇所</a:t>
            </a:r>
          </a:p>
          <a:p>
            <a:endParaRPr lang="en-US" altLang="ja-JP" sz="1100" dirty="0" smtClean="0">
              <a:latin typeface="BIZ UDPゴシック" panose="020B0400000000000000" pitchFamily="50" charset="-128"/>
              <a:ea typeface="BIZ UDPゴシック" panose="020B0400000000000000" pitchFamily="50" charset="-128"/>
            </a:endParaRPr>
          </a:p>
          <a:p>
            <a:r>
              <a:rPr lang="ja-JP" altLang="en-US" sz="1200" b="1" u="sng" dirty="0" smtClean="0">
                <a:latin typeface="BIZ UDPゴシック" panose="020B0400000000000000" pitchFamily="50" charset="-128"/>
                <a:ea typeface="BIZ UDPゴシック" panose="020B0400000000000000" pitchFamily="50" charset="-128"/>
              </a:rPr>
              <a:t>３．豪雨による被害</a:t>
            </a:r>
            <a:endParaRPr lang="en-US" altLang="ja-JP" sz="1200" b="1" u="sng" dirty="0">
              <a:latin typeface="BIZ UDPゴシック" panose="020B0400000000000000" pitchFamily="50" charset="-128"/>
              <a:ea typeface="BIZ UDPゴシック" panose="020B0400000000000000" pitchFamily="50" charset="-128"/>
            </a:endParaRPr>
          </a:p>
          <a:p>
            <a:r>
              <a:rPr lang="en-US" altLang="ja-JP" sz="1100" dirty="0">
                <a:latin typeface="BIZ UDPゴシック" panose="020B0400000000000000" pitchFamily="50" charset="-128"/>
                <a:ea typeface="BIZ UDPゴシック" panose="020B0400000000000000" pitchFamily="50" charset="-128"/>
              </a:rPr>
              <a:t>2018</a:t>
            </a:r>
            <a:r>
              <a:rPr lang="ja-JP" altLang="en-US" sz="1100" dirty="0">
                <a:latin typeface="BIZ UDPゴシック" panose="020B0400000000000000" pitchFamily="50" charset="-128"/>
                <a:ea typeface="BIZ UDPゴシック" panose="020B0400000000000000" pitchFamily="50" charset="-128"/>
              </a:rPr>
              <a:t>年</a:t>
            </a:r>
            <a:r>
              <a:rPr lang="en-US" altLang="ja-JP" sz="1100" dirty="0">
                <a:latin typeface="BIZ UDPゴシック" panose="020B0400000000000000" pitchFamily="50" charset="-128"/>
                <a:ea typeface="BIZ UDPゴシック" panose="020B0400000000000000" pitchFamily="50" charset="-128"/>
              </a:rPr>
              <a:t>7</a:t>
            </a:r>
            <a:r>
              <a:rPr lang="ja-JP" altLang="en-US" sz="1100" dirty="0">
                <a:latin typeface="BIZ UDPゴシック" panose="020B0400000000000000" pitchFamily="50" charset="-128"/>
                <a:ea typeface="BIZ UDPゴシック" panose="020B0400000000000000" pitchFamily="50" charset="-128"/>
              </a:rPr>
              <a:t>月豪雨では西日本を中心に</a:t>
            </a:r>
            <a:r>
              <a:rPr lang="ja-JP" altLang="en-US" sz="1100" dirty="0" smtClean="0">
                <a:latin typeface="BIZ UDPゴシック" panose="020B0400000000000000" pitchFamily="50" charset="-128"/>
                <a:ea typeface="BIZ UDPゴシック" panose="020B0400000000000000" pitchFamily="50" charset="-128"/>
              </a:rPr>
              <a:t>大規模な</a:t>
            </a:r>
            <a:r>
              <a:rPr lang="ja-JP" altLang="en-US" sz="1100" dirty="0">
                <a:latin typeface="BIZ UDPゴシック" panose="020B0400000000000000" pitchFamily="50" charset="-128"/>
                <a:ea typeface="BIZ UDPゴシック" panose="020B0400000000000000" pitchFamily="50" charset="-128"/>
              </a:rPr>
              <a:t>被害が発生し</a:t>
            </a:r>
            <a:r>
              <a:rPr lang="ja-JP" altLang="en-US" sz="1100" dirty="0" smtClean="0">
                <a:latin typeface="BIZ UDPゴシック" panose="020B0400000000000000" pitchFamily="50" charset="-128"/>
                <a:ea typeface="BIZ UDPゴシック" panose="020B0400000000000000" pitchFamily="50" charset="-128"/>
              </a:rPr>
              <a:t>、大阪府の年間</a:t>
            </a:r>
            <a:r>
              <a:rPr lang="ja-JP" altLang="en-US" sz="1100" dirty="0">
                <a:latin typeface="BIZ UDPゴシック" panose="020B0400000000000000" pitchFamily="50" charset="-128"/>
                <a:ea typeface="BIZ UDPゴシック" panose="020B0400000000000000" pitchFamily="50" charset="-128"/>
              </a:rPr>
              <a:t>降水量の約半分を超える総雨量を</a:t>
            </a:r>
            <a:r>
              <a:rPr lang="ja-JP" altLang="en-US" sz="1100" dirty="0" smtClean="0">
                <a:latin typeface="BIZ UDPゴシック" panose="020B0400000000000000" pitchFamily="50" charset="-128"/>
                <a:ea typeface="BIZ UDPゴシック" panose="020B0400000000000000" pitchFamily="50" charset="-128"/>
              </a:rPr>
              <a:t>記録。</a:t>
            </a:r>
            <a:endParaRPr lang="ja-JP" altLang="en-US" sz="1100" dirty="0">
              <a:latin typeface="BIZ UDPゴシック" panose="020B0400000000000000" pitchFamily="50" charset="-128"/>
              <a:ea typeface="BIZ UDPゴシック" panose="020B0400000000000000" pitchFamily="50" charset="-128"/>
            </a:endParaRPr>
          </a:p>
          <a:p>
            <a:r>
              <a:rPr lang="ja-JP" altLang="en-US" sz="1100" dirty="0">
                <a:latin typeface="BIZ UDPゴシック" panose="020B0400000000000000" pitchFamily="50" charset="-128"/>
                <a:ea typeface="BIZ UDPゴシック" panose="020B0400000000000000" pitchFamily="50" charset="-128"/>
              </a:rPr>
              <a:t>寝屋川流域では、浸水被害のあった</a:t>
            </a:r>
            <a:r>
              <a:rPr lang="en-US" altLang="ja-JP" sz="1100" dirty="0">
                <a:latin typeface="BIZ UDPゴシック" panose="020B0400000000000000" pitchFamily="50" charset="-128"/>
                <a:ea typeface="BIZ UDPゴシック" panose="020B0400000000000000" pitchFamily="50" charset="-128"/>
              </a:rPr>
              <a:t>1995</a:t>
            </a:r>
            <a:r>
              <a:rPr lang="ja-JP" altLang="en-US" sz="1100" dirty="0">
                <a:latin typeface="BIZ UDPゴシック" panose="020B0400000000000000" pitchFamily="50" charset="-128"/>
                <a:ea typeface="BIZ UDPゴシック" panose="020B0400000000000000" pitchFamily="50" charset="-128"/>
              </a:rPr>
              <a:t>年</a:t>
            </a:r>
            <a:r>
              <a:rPr lang="en-US" altLang="ja-JP" sz="1100" dirty="0">
                <a:latin typeface="BIZ UDPゴシック" panose="020B0400000000000000" pitchFamily="50" charset="-128"/>
                <a:ea typeface="BIZ UDPゴシック" panose="020B0400000000000000" pitchFamily="50" charset="-128"/>
              </a:rPr>
              <a:t>7</a:t>
            </a:r>
            <a:r>
              <a:rPr lang="ja-JP" altLang="en-US" sz="1100" dirty="0">
                <a:latin typeface="BIZ UDPゴシック" panose="020B0400000000000000" pitchFamily="50" charset="-128"/>
                <a:ea typeface="BIZ UDPゴシック" panose="020B0400000000000000" pitchFamily="50" charset="-128"/>
              </a:rPr>
              <a:t>月梅雨前線に</a:t>
            </a:r>
            <a:r>
              <a:rPr lang="ja-JP" altLang="en-US" sz="1100" dirty="0" smtClean="0">
                <a:latin typeface="BIZ UDPゴシック" panose="020B0400000000000000" pitchFamily="50" charset="-128"/>
                <a:ea typeface="BIZ UDPゴシック" panose="020B0400000000000000" pitchFamily="50" charset="-128"/>
              </a:rPr>
              <a:t>伴う豪雨</a:t>
            </a:r>
            <a:r>
              <a:rPr lang="ja-JP" altLang="en-US" sz="1100" dirty="0">
                <a:latin typeface="BIZ UDPゴシック" panose="020B0400000000000000" pitchFamily="50" charset="-128"/>
                <a:ea typeface="BIZ UDPゴシック" panose="020B0400000000000000" pitchFamily="50" charset="-128"/>
              </a:rPr>
              <a:t>と同等の雨量が観測されたが、地下河川・治水緑地</a:t>
            </a:r>
            <a:r>
              <a:rPr lang="ja-JP" altLang="en-US" sz="1100" dirty="0" smtClean="0">
                <a:latin typeface="BIZ UDPゴシック" panose="020B0400000000000000" pitchFamily="50" charset="-128"/>
                <a:ea typeface="BIZ UDPゴシック" panose="020B0400000000000000" pitchFamily="50" charset="-128"/>
              </a:rPr>
              <a:t>・下水道</a:t>
            </a:r>
            <a:r>
              <a:rPr lang="ja-JP" altLang="en-US" sz="1100" dirty="0">
                <a:latin typeface="BIZ UDPゴシック" panose="020B0400000000000000" pitchFamily="50" charset="-128"/>
                <a:ea typeface="BIZ UDPゴシック" panose="020B0400000000000000" pitchFamily="50" charset="-128"/>
              </a:rPr>
              <a:t>増補幹線等に約</a:t>
            </a:r>
            <a:r>
              <a:rPr lang="en-US" altLang="ja-JP" sz="1100" dirty="0">
                <a:latin typeface="BIZ UDPゴシック" panose="020B0400000000000000" pitchFamily="50" charset="-128"/>
                <a:ea typeface="BIZ UDPゴシック" panose="020B0400000000000000" pitchFamily="50" charset="-128"/>
              </a:rPr>
              <a:t>208.9</a:t>
            </a:r>
            <a:r>
              <a:rPr lang="ja-JP" altLang="en-US" sz="1100" dirty="0">
                <a:latin typeface="BIZ UDPゴシック" panose="020B0400000000000000" pitchFamily="50" charset="-128"/>
                <a:ea typeface="BIZ UDPゴシック" panose="020B0400000000000000" pitchFamily="50" charset="-128"/>
              </a:rPr>
              <a:t>万㎥の水を貯留し</a:t>
            </a:r>
            <a:r>
              <a:rPr lang="ja-JP" altLang="en-US" sz="1100" dirty="0" smtClean="0">
                <a:latin typeface="BIZ UDPゴシック" panose="020B0400000000000000" pitchFamily="50" charset="-128"/>
                <a:ea typeface="BIZ UDPゴシック" panose="020B0400000000000000" pitchFamily="50" charset="-128"/>
              </a:rPr>
              <a:t>、浸水</a:t>
            </a:r>
            <a:r>
              <a:rPr lang="ja-JP" altLang="en-US" sz="1100" dirty="0">
                <a:latin typeface="BIZ UDPゴシック" panose="020B0400000000000000" pitchFamily="50" charset="-128"/>
                <a:ea typeface="BIZ UDPゴシック" panose="020B0400000000000000" pitchFamily="50" charset="-128"/>
              </a:rPr>
              <a:t>被害の防止を図ることが</a:t>
            </a:r>
            <a:r>
              <a:rPr lang="ja-JP" altLang="en-US" sz="1100" dirty="0" smtClean="0">
                <a:latin typeface="BIZ UDPゴシック" panose="020B0400000000000000" pitchFamily="50" charset="-128"/>
                <a:ea typeface="BIZ UDPゴシック" panose="020B0400000000000000" pitchFamily="50" charset="-128"/>
              </a:rPr>
              <a:t>できた。</a:t>
            </a:r>
            <a:r>
              <a:rPr lang="ja-JP" altLang="en-US" sz="1100" dirty="0">
                <a:latin typeface="BIZ UDPゴシック" panose="020B0400000000000000" pitchFamily="50" charset="-128"/>
                <a:ea typeface="BIZ UDPゴシック" panose="020B0400000000000000" pitchFamily="50" charset="-128"/>
              </a:rPr>
              <a:t>　　</a:t>
            </a:r>
          </a:p>
          <a:p>
            <a:r>
              <a:rPr lang="en-US" altLang="ja-JP" sz="1050" dirty="0" smtClean="0">
                <a:latin typeface="BIZ UDPゴシック" panose="020B0400000000000000" pitchFamily="50" charset="-128"/>
                <a:ea typeface="BIZ UDPゴシック" panose="020B0400000000000000" pitchFamily="50" charset="-128"/>
              </a:rPr>
              <a:t>【</a:t>
            </a:r>
            <a:r>
              <a:rPr lang="ja-JP" altLang="en-US" sz="1050" dirty="0">
                <a:latin typeface="BIZ UDPゴシック" panose="020B0400000000000000" pitchFamily="50" charset="-128"/>
                <a:ea typeface="BIZ UDPゴシック" panose="020B0400000000000000" pitchFamily="50" charset="-128"/>
              </a:rPr>
              <a:t>被害</a:t>
            </a:r>
            <a:r>
              <a:rPr lang="ja-JP" altLang="en-US" sz="1050" dirty="0" smtClean="0">
                <a:latin typeface="BIZ UDPゴシック" panose="020B0400000000000000" pitchFamily="50" charset="-128"/>
                <a:ea typeface="BIZ UDPゴシック" panose="020B0400000000000000" pitchFamily="50" charset="-128"/>
              </a:rPr>
              <a:t>状況</a:t>
            </a:r>
            <a:r>
              <a:rPr lang="en-US" altLang="ja-JP" sz="1050" dirty="0" smtClean="0">
                <a:latin typeface="BIZ UDPゴシック" panose="020B0400000000000000" pitchFamily="50" charset="-128"/>
                <a:ea typeface="BIZ UDPゴシック" panose="020B0400000000000000" pitchFamily="50" charset="-128"/>
              </a:rPr>
              <a:t>】</a:t>
            </a:r>
          </a:p>
          <a:p>
            <a:r>
              <a:rPr lang="ja-JP" altLang="en-US" sz="1050" dirty="0" smtClean="0">
                <a:latin typeface="BIZ UDPゴシック" panose="020B0400000000000000" pitchFamily="50" charset="-128"/>
                <a:ea typeface="BIZ UDPゴシック" panose="020B0400000000000000" pitchFamily="50" charset="-128"/>
              </a:rPr>
              <a:t>  </a:t>
            </a:r>
            <a:r>
              <a:rPr lang="ja-JP" altLang="en-US" sz="1050" b="1" dirty="0" smtClean="0">
                <a:latin typeface="BIZ UDPゴシック" panose="020B0400000000000000" pitchFamily="50" charset="-128"/>
                <a:ea typeface="BIZ UDPゴシック" panose="020B0400000000000000" pitchFamily="50" charset="-128"/>
              </a:rPr>
              <a:t>浸水戸数：</a:t>
            </a:r>
            <a:r>
              <a:rPr lang="en-US" altLang="ja-JP" sz="1050" b="1" dirty="0" smtClean="0">
                <a:latin typeface="BIZ UDPゴシック" panose="020B0400000000000000" pitchFamily="50" charset="-128"/>
                <a:ea typeface="BIZ UDPゴシック" panose="020B0400000000000000" pitchFamily="50" charset="-128"/>
              </a:rPr>
              <a:t>2,040</a:t>
            </a:r>
            <a:r>
              <a:rPr lang="ja-JP" altLang="en-US" sz="1050" b="1" dirty="0" smtClean="0">
                <a:latin typeface="BIZ UDPゴシック" panose="020B0400000000000000" pitchFamily="50" charset="-128"/>
                <a:ea typeface="BIZ UDPゴシック" panose="020B0400000000000000" pitchFamily="50" charset="-128"/>
              </a:rPr>
              <a:t>戸（</a:t>
            </a:r>
            <a:r>
              <a:rPr lang="en-US" altLang="ja-JP" sz="1050" b="1" dirty="0" smtClean="0">
                <a:latin typeface="BIZ UDPゴシック" panose="020B0400000000000000" pitchFamily="50" charset="-128"/>
                <a:ea typeface="BIZ UDPゴシック" panose="020B0400000000000000" pitchFamily="50" charset="-128"/>
              </a:rPr>
              <a:t>1995</a:t>
            </a:r>
            <a:r>
              <a:rPr lang="ja-JP" altLang="en-US" sz="1050" b="1" dirty="0" smtClean="0">
                <a:latin typeface="BIZ UDPゴシック" panose="020B0400000000000000" pitchFamily="50" charset="-128"/>
                <a:ea typeface="BIZ UDPゴシック" panose="020B0400000000000000" pitchFamily="50" charset="-128"/>
              </a:rPr>
              <a:t>年梅雨前線）→</a:t>
            </a:r>
            <a:r>
              <a:rPr lang="en-US" altLang="ja-JP" sz="1050" b="1" dirty="0" smtClean="0">
                <a:latin typeface="BIZ UDPゴシック" panose="020B0400000000000000" pitchFamily="50" charset="-128"/>
                <a:ea typeface="BIZ UDPゴシック" panose="020B0400000000000000" pitchFamily="50" charset="-128"/>
              </a:rPr>
              <a:t>0</a:t>
            </a:r>
            <a:r>
              <a:rPr lang="ja-JP" altLang="en-US" sz="1050" b="1" dirty="0" smtClean="0">
                <a:latin typeface="BIZ UDPゴシック" panose="020B0400000000000000" pitchFamily="50" charset="-128"/>
                <a:ea typeface="BIZ UDPゴシック" panose="020B0400000000000000" pitchFamily="50" charset="-128"/>
              </a:rPr>
              <a:t>戸（</a:t>
            </a:r>
            <a:r>
              <a:rPr lang="en-US" altLang="ja-JP" sz="1050" b="1" dirty="0" smtClean="0">
                <a:latin typeface="BIZ UDPゴシック" panose="020B0400000000000000" pitchFamily="50" charset="-128"/>
                <a:ea typeface="BIZ UDPゴシック" panose="020B0400000000000000" pitchFamily="50" charset="-128"/>
              </a:rPr>
              <a:t>2018</a:t>
            </a:r>
            <a:r>
              <a:rPr lang="ja-JP" altLang="en-US" sz="1050" b="1" dirty="0" smtClean="0">
                <a:latin typeface="BIZ UDPゴシック" panose="020B0400000000000000" pitchFamily="50" charset="-128"/>
                <a:ea typeface="BIZ UDPゴシック" panose="020B0400000000000000" pitchFamily="50" charset="-128"/>
              </a:rPr>
              <a:t>年</a:t>
            </a:r>
            <a:r>
              <a:rPr lang="en-US" altLang="ja-JP" sz="1050" b="1" dirty="0" smtClean="0">
                <a:latin typeface="BIZ UDPゴシック" panose="020B0400000000000000" pitchFamily="50" charset="-128"/>
                <a:ea typeface="BIZ UDPゴシック" panose="020B0400000000000000" pitchFamily="50" charset="-128"/>
              </a:rPr>
              <a:t>7</a:t>
            </a:r>
            <a:r>
              <a:rPr lang="ja-JP" altLang="en-US" sz="1050" b="1" dirty="0" smtClean="0">
                <a:latin typeface="BIZ UDPゴシック" panose="020B0400000000000000" pitchFamily="50" charset="-128"/>
                <a:ea typeface="BIZ UDPゴシック" panose="020B0400000000000000" pitchFamily="50" charset="-128"/>
              </a:rPr>
              <a:t>月豪雨）</a:t>
            </a:r>
            <a:endParaRPr lang="en-US" altLang="ja-JP" sz="1050" b="1" dirty="0" smtClean="0">
              <a:latin typeface="BIZ UDPゴシック" panose="020B0400000000000000" pitchFamily="50" charset="-128"/>
              <a:ea typeface="BIZ UDPゴシック" panose="020B0400000000000000" pitchFamily="50" charset="-128"/>
            </a:endParaRPr>
          </a:p>
        </p:txBody>
      </p:sp>
      <p:sp>
        <p:nvSpPr>
          <p:cNvPr id="7" name="角丸四角形 6"/>
          <p:cNvSpPr/>
          <p:nvPr/>
        </p:nvSpPr>
        <p:spPr>
          <a:xfrm>
            <a:off x="144000" y="72000"/>
            <a:ext cx="5112000" cy="432000"/>
          </a:xfrm>
          <a:prstGeom prst="roundRect">
            <a:avLst/>
          </a:prstGeom>
          <a:solidFill>
            <a:schemeClr val="accent4">
              <a:lumMod val="60000"/>
              <a:lumOff val="40000"/>
            </a:schemeClr>
          </a:solidFill>
          <a:effectLst>
            <a:innerShdw blurRad="63500" dist="50800" dir="2700000">
              <a:prstClr val="black">
                <a:alpha val="50000"/>
              </a:prstClr>
            </a:innerShdw>
          </a:effectLst>
        </p:spPr>
        <p:style>
          <a:lnRef idx="3">
            <a:schemeClr val="lt1"/>
          </a:lnRef>
          <a:fillRef idx="1">
            <a:schemeClr val="accent4"/>
          </a:fillRef>
          <a:effectRef idx="1">
            <a:schemeClr val="accent4"/>
          </a:effectRef>
          <a:fontRef idx="minor">
            <a:schemeClr val="lt1"/>
          </a:fontRef>
        </p:style>
        <p:txBody>
          <a:bodyPr lIns="108000" tIns="36000" rIns="36000" bIns="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【WHAT</a:t>
            </a:r>
            <a:r>
              <a:rPr kumimoji="1" lang="ja-JP" altLang="en-US" sz="1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２－②</a:t>
            </a:r>
            <a:r>
              <a:rPr kumimoji="1" lang="en-US" altLang="ja-JP" sz="1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インフラ戦略／防災インフラ</a:t>
            </a:r>
          </a:p>
        </p:txBody>
      </p:sp>
      <p:cxnSp>
        <p:nvCxnSpPr>
          <p:cNvPr id="6" name="直線コネクタ 5"/>
          <p:cNvCxnSpPr/>
          <p:nvPr/>
        </p:nvCxnSpPr>
        <p:spPr>
          <a:xfrm>
            <a:off x="196398" y="612000"/>
            <a:ext cx="882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正方形/長方形 7"/>
          <p:cNvSpPr/>
          <p:nvPr/>
        </p:nvSpPr>
        <p:spPr>
          <a:xfrm>
            <a:off x="180000" y="684000"/>
            <a:ext cx="3240000" cy="288000"/>
          </a:xfrm>
          <a:prstGeom prst="rect">
            <a:avLst/>
          </a:prstGeom>
          <a:solidFill>
            <a:schemeClr val="accent4">
              <a:lumMod val="40000"/>
              <a:lumOff val="60000"/>
            </a:schemeClr>
          </a:solidFill>
          <a:ln>
            <a:solidFill>
              <a:schemeClr val="accent2"/>
            </a:solidFill>
          </a:ln>
        </p:spPr>
        <p:txBody>
          <a:bodyPr wrap="square" tIns="0" bIns="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３</a:t>
            </a:r>
            <a:r>
              <a:rPr kumimoji="1" lang="ja-JP" altLang="en-US" sz="14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．取組の成果（現在の到達点）　　　　　　　　　　　　　　　　　</a:t>
            </a:r>
            <a:endParaRPr kumimoji="1" lang="en-US" altLang="ja-JP"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9" name="正方形/長方形 8">
            <a:extLst>
              <a:ext uri="{FF2B5EF4-FFF2-40B4-BE49-F238E27FC236}">
                <a16:creationId xmlns:a16="http://schemas.microsoft.com/office/drawing/2014/main" id="{A8A88A05-07B6-4A7A-A585-EDEF023BFA14}"/>
              </a:ext>
            </a:extLst>
          </p:cNvPr>
          <p:cNvSpPr/>
          <p:nvPr/>
        </p:nvSpPr>
        <p:spPr>
          <a:xfrm>
            <a:off x="4500000" y="648000"/>
            <a:ext cx="4320000" cy="4572000"/>
          </a:xfrm>
          <a:prstGeom prst="rect">
            <a:avLst/>
          </a:prstGeom>
        </p:spPr>
        <p:txBody>
          <a:bodyPr wrap="square" lIns="72000" tIns="36000" rIns="72000" bIns="360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４</a:t>
            </a:r>
            <a:r>
              <a:rPr kumimoji="1" lang="ja-JP" altLang="en-US" sz="1200" b="1" i="0" u="sng"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．台風による被害</a:t>
            </a:r>
            <a:endParaRPr kumimoji="1" lang="ja-JP" altLang="en-US" sz="12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台風</a:t>
            </a:r>
            <a:r>
              <a:rPr kumimoji="1" lang="en-US" altLang="ja-JP"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21</a:t>
            </a: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号</a:t>
            </a:r>
            <a:r>
              <a:rPr kumimoji="1" lang="en-US" altLang="ja-JP"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(2018</a:t>
            </a: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年</a:t>
            </a:r>
            <a:r>
              <a:rPr kumimoji="1" lang="en-US" altLang="ja-JP"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では、過去の台風と比較して最高潮位を記録するも、三大水門をはじめ、防潮鉄扉などの閉鎖や防潮堤により</a:t>
            </a: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、高潮</a:t>
            </a: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による浸水を</a:t>
            </a: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防いだ。</a:t>
            </a:r>
            <a:endParaRPr kumimoji="1" lang="en-US" altLang="ja-JP"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1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pic>
        <p:nvPicPr>
          <p:cNvPr id="10" name="図 9"/>
          <p:cNvPicPr preferRelativeResize="0">
            <a:picLocks/>
          </p:cNvPicPr>
          <p:nvPr/>
        </p:nvPicPr>
        <p:blipFill>
          <a:blip r:embed="rId2"/>
          <a:stretch>
            <a:fillRect/>
          </a:stretch>
        </p:blipFill>
        <p:spPr>
          <a:xfrm>
            <a:off x="4500002" y="1512000"/>
            <a:ext cx="1980000" cy="1764000"/>
          </a:xfrm>
          <a:prstGeom prst="rect">
            <a:avLst/>
          </a:prstGeom>
        </p:spPr>
      </p:pic>
      <p:pic>
        <p:nvPicPr>
          <p:cNvPr id="11" name="図 10"/>
          <p:cNvPicPr>
            <a:picLocks/>
          </p:cNvPicPr>
          <p:nvPr/>
        </p:nvPicPr>
        <p:blipFill>
          <a:blip r:embed="rId3"/>
          <a:stretch>
            <a:fillRect/>
          </a:stretch>
        </p:blipFill>
        <p:spPr>
          <a:xfrm>
            <a:off x="6588000" y="1476000"/>
            <a:ext cx="2016000" cy="1800000"/>
          </a:xfrm>
          <a:prstGeom prst="rect">
            <a:avLst/>
          </a:prstGeom>
        </p:spPr>
      </p:pic>
      <p:grpSp>
        <p:nvGrpSpPr>
          <p:cNvPr id="12" name="グループ化 11"/>
          <p:cNvGrpSpPr/>
          <p:nvPr/>
        </p:nvGrpSpPr>
        <p:grpSpPr>
          <a:xfrm>
            <a:off x="4752000" y="3564001"/>
            <a:ext cx="3888000" cy="1529301"/>
            <a:chOff x="6847390" y="4572603"/>
            <a:chExt cx="2716142" cy="1756141"/>
          </a:xfrm>
        </p:grpSpPr>
        <p:sp>
          <p:nvSpPr>
            <p:cNvPr id="13" name="正方形/長方形 12"/>
            <p:cNvSpPr/>
            <p:nvPr/>
          </p:nvSpPr>
          <p:spPr>
            <a:xfrm>
              <a:off x="7084964" y="4585832"/>
              <a:ext cx="792000" cy="1080000"/>
            </a:xfrm>
            <a:prstGeom prst="rect">
              <a:avLst/>
            </a:prstGeom>
            <a:solidFill>
              <a:srgbClr val="4F81B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57700" rtl="0" eaLnBrk="1" fontAlgn="auto" latinLnBrk="0" hangingPunct="1">
                <a:lnSpc>
                  <a:spcPct val="100000"/>
                </a:lnSpc>
                <a:spcBef>
                  <a:spcPts val="0"/>
                </a:spcBef>
                <a:spcAft>
                  <a:spcPts val="0"/>
                </a:spcAft>
                <a:buClrTx/>
                <a:buSzTx/>
                <a:buFontTx/>
                <a:buNone/>
                <a:tabLst/>
                <a:defRPr/>
              </a:pPr>
              <a:endParaRPr kumimoji="1" lang="ja-JP" altLang="en-US" sz="1754" b="0" i="0" u="none" strike="noStrike" kern="1200" cap="none" spc="0" normalizeH="0" baseline="0" noProof="0">
                <a:ln>
                  <a:noFill/>
                </a:ln>
                <a:solidFill>
                  <a:srgbClr val="99FF99"/>
                </a:solidFill>
                <a:effectLst/>
                <a:uLnTx/>
                <a:uFillTx/>
                <a:latin typeface="BIZ UDPゴシック" panose="020B0400000000000000" pitchFamily="50" charset="-128"/>
                <a:ea typeface="BIZ UDPゴシック" panose="020B0400000000000000" pitchFamily="50" charset="-128"/>
              </a:endParaRPr>
            </a:p>
          </p:txBody>
        </p:sp>
        <p:sp>
          <p:nvSpPr>
            <p:cNvPr id="14" name="テキスト ボックス 13"/>
            <p:cNvSpPr txBox="1"/>
            <p:nvPr/>
          </p:nvSpPr>
          <p:spPr>
            <a:xfrm>
              <a:off x="6904907" y="5633750"/>
              <a:ext cx="1152128" cy="448560"/>
            </a:xfrm>
            <a:prstGeom prst="rect">
              <a:avLst/>
            </a:prstGeom>
            <a:noFill/>
          </p:spPr>
          <p:txBody>
            <a:bodyPr wrap="square" rtlCol="0">
              <a:spAutoFit/>
            </a:bodyPr>
            <a:lstStyle/>
            <a:p>
              <a:pPr marL="0" marR="0" lvl="0" indent="0" algn="ctr" defTabSz="957700" rtl="0" eaLnBrk="1" fontAlgn="auto" latinLnBrk="0" hangingPunct="1">
                <a:lnSpc>
                  <a:spcPct val="100000"/>
                </a:lnSpc>
                <a:spcBef>
                  <a:spcPts val="0"/>
                </a:spcBef>
                <a:spcAft>
                  <a:spcPts val="0"/>
                </a:spcAft>
                <a:buClrTx/>
                <a:buSzTx/>
                <a:buFontTx/>
                <a:buNone/>
                <a:tabLst/>
                <a:defRPr/>
              </a:pPr>
              <a:r>
                <a:rPr kumimoji="1" lang="ja-JP" altLang="en-US" sz="969"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未整備の場合</a:t>
              </a:r>
              <a:endParaRPr kumimoji="1" lang="en-US" altLang="ja-JP" sz="969"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ctr" defTabSz="957700" rtl="0" eaLnBrk="1" fontAlgn="auto" latinLnBrk="0" hangingPunct="1">
                <a:lnSpc>
                  <a:spcPct val="100000"/>
                </a:lnSpc>
                <a:spcBef>
                  <a:spcPts val="0"/>
                </a:spcBef>
                <a:spcAft>
                  <a:spcPts val="0"/>
                </a:spcAft>
                <a:buClrTx/>
                <a:buSzTx/>
                <a:buFontTx/>
                <a:buNone/>
                <a:tabLst/>
                <a:defRPr/>
              </a:pPr>
              <a:r>
                <a:rPr kumimoji="1" lang="ja-JP" altLang="en-US" sz="969"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の想定被害額</a:t>
              </a:r>
              <a:r>
                <a:rPr kumimoji="1" lang="en-US" altLang="ja-JP" sz="554"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ja-JP" altLang="en-US" sz="554"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１</a:t>
              </a:r>
              <a:endParaRPr kumimoji="1" lang="en-US" altLang="ja-JP" sz="969"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15" name="テキスト ボックス 14"/>
            <p:cNvSpPr txBox="1"/>
            <p:nvPr/>
          </p:nvSpPr>
          <p:spPr>
            <a:xfrm>
              <a:off x="7978540" y="5633750"/>
              <a:ext cx="1584992" cy="448560"/>
            </a:xfrm>
            <a:prstGeom prst="rect">
              <a:avLst/>
            </a:prstGeom>
            <a:noFill/>
          </p:spPr>
          <p:txBody>
            <a:bodyPr wrap="square" rtlCol="0">
              <a:spAutoFit/>
            </a:bodyPr>
            <a:lstStyle/>
            <a:p>
              <a:pPr marL="0" marR="0" lvl="0" indent="0" algn="ctr" defTabSz="957700" rtl="0" eaLnBrk="1" fontAlgn="auto" latinLnBrk="0" hangingPunct="1">
                <a:lnSpc>
                  <a:spcPct val="100000"/>
                </a:lnSpc>
                <a:spcBef>
                  <a:spcPts val="0"/>
                </a:spcBef>
                <a:spcAft>
                  <a:spcPts val="0"/>
                </a:spcAft>
                <a:buClrTx/>
                <a:buSzTx/>
                <a:buFontTx/>
                <a:buNone/>
                <a:tabLst/>
                <a:defRPr/>
              </a:pPr>
              <a:r>
                <a:rPr kumimoji="1" lang="ja-JP" altLang="en-US" sz="969"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海岸・河川堤防等の</a:t>
              </a:r>
              <a:endParaRPr kumimoji="1" lang="en-US" altLang="ja-JP" sz="969"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ctr" defTabSz="957700" rtl="0" eaLnBrk="1" fontAlgn="auto" latinLnBrk="0" hangingPunct="1">
                <a:lnSpc>
                  <a:spcPct val="100000"/>
                </a:lnSpc>
                <a:spcBef>
                  <a:spcPts val="0"/>
                </a:spcBef>
                <a:spcAft>
                  <a:spcPts val="0"/>
                </a:spcAft>
                <a:buClrTx/>
                <a:buSzTx/>
                <a:buFontTx/>
                <a:buNone/>
                <a:tabLst/>
                <a:defRPr/>
              </a:pPr>
              <a:r>
                <a:rPr kumimoji="1" lang="ja-JP" altLang="en-US" sz="969"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整備費</a:t>
              </a:r>
              <a:r>
                <a:rPr kumimoji="1" lang="en-US" altLang="ja-JP" sz="554"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※2</a:t>
              </a:r>
              <a:r>
                <a:rPr kumimoji="1" lang="ja-JP" altLang="en-US" sz="969"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と維持管理費</a:t>
              </a:r>
              <a:r>
                <a:rPr kumimoji="1" lang="en-US" altLang="ja-JP" sz="462"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※3</a:t>
              </a:r>
            </a:p>
          </p:txBody>
        </p:sp>
        <p:cxnSp>
          <p:nvCxnSpPr>
            <p:cNvPr id="16" name="直線コネクタ 15"/>
            <p:cNvCxnSpPr/>
            <p:nvPr/>
          </p:nvCxnSpPr>
          <p:spPr>
            <a:xfrm>
              <a:off x="6924229" y="5650336"/>
              <a:ext cx="24480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7" name="直線コネクタ 16"/>
            <p:cNvCxnSpPr/>
            <p:nvPr/>
          </p:nvCxnSpPr>
          <p:spPr>
            <a:xfrm>
              <a:off x="6924229" y="4572603"/>
              <a:ext cx="2448000" cy="0"/>
            </a:xfrm>
            <a:prstGeom prst="line">
              <a:avLst/>
            </a:prstGeom>
            <a:ln w="3175">
              <a:solidFill>
                <a:schemeClr val="tx2"/>
              </a:solidFill>
            </a:ln>
          </p:spPr>
          <p:style>
            <a:lnRef idx="1">
              <a:schemeClr val="accent1"/>
            </a:lnRef>
            <a:fillRef idx="0">
              <a:schemeClr val="accent1"/>
            </a:fillRef>
            <a:effectRef idx="0">
              <a:schemeClr val="accent1"/>
            </a:effectRef>
            <a:fontRef idx="minor">
              <a:schemeClr val="tx1"/>
            </a:fontRef>
          </p:style>
        </p:cxnSp>
        <p:sp>
          <p:nvSpPr>
            <p:cNvPr id="18" name="下矢印 17"/>
            <p:cNvSpPr/>
            <p:nvPr/>
          </p:nvSpPr>
          <p:spPr>
            <a:xfrm>
              <a:off x="8499753" y="4594027"/>
              <a:ext cx="432048" cy="725949"/>
            </a:xfrm>
            <a:prstGeom prst="downArrow">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57700" rtl="0" eaLnBrk="1" fontAlgn="auto" latinLnBrk="0" hangingPunct="1">
                <a:lnSpc>
                  <a:spcPct val="100000"/>
                </a:lnSpc>
                <a:spcBef>
                  <a:spcPts val="0"/>
                </a:spcBef>
                <a:spcAft>
                  <a:spcPts val="0"/>
                </a:spcAft>
                <a:buClrTx/>
                <a:buSzTx/>
                <a:buFontTx/>
                <a:buNone/>
                <a:tabLst/>
                <a:defRPr/>
              </a:pPr>
              <a:endParaRPr kumimoji="1" lang="ja-JP" altLang="en-US" sz="1754" b="0" i="0" u="none" strike="noStrike" kern="1200" cap="none" spc="0" normalizeH="0" baseline="0" noProof="0">
                <a:ln>
                  <a:noFill/>
                </a:ln>
                <a:solidFill>
                  <a:prstClr val="white"/>
                </a:solidFill>
                <a:effectLst/>
                <a:uLnTx/>
                <a:uFillTx/>
                <a:latin typeface="BIZ UDPゴシック" panose="020B0400000000000000" pitchFamily="50" charset="-128"/>
                <a:ea typeface="BIZ UDPゴシック" panose="020B0400000000000000" pitchFamily="50" charset="-128"/>
              </a:endParaRPr>
            </a:p>
          </p:txBody>
        </p:sp>
        <p:sp>
          <p:nvSpPr>
            <p:cNvPr id="19" name="正方形/長方形 18"/>
            <p:cNvSpPr/>
            <p:nvPr/>
          </p:nvSpPr>
          <p:spPr>
            <a:xfrm>
              <a:off x="8274383" y="5487597"/>
              <a:ext cx="1008000" cy="147529"/>
            </a:xfrm>
            <a:prstGeom prst="rect">
              <a:avLst/>
            </a:prstGeom>
            <a:noFill/>
            <a:ln w="190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57700" rtl="0" eaLnBrk="1" fontAlgn="auto" latinLnBrk="0" hangingPunct="1">
                <a:lnSpc>
                  <a:spcPct val="100000"/>
                </a:lnSpc>
                <a:spcBef>
                  <a:spcPts val="0"/>
                </a:spcBef>
                <a:spcAft>
                  <a:spcPts val="0"/>
                </a:spcAft>
                <a:buClrTx/>
                <a:buSzTx/>
                <a:buFontTx/>
                <a:buNone/>
                <a:tabLst/>
                <a:defRPr/>
              </a:pPr>
              <a:r>
                <a:rPr kumimoji="1" lang="ja-JP" altLang="en-US" sz="646" b="0" i="0" u="none" strike="noStrike" kern="1200" cap="none" spc="0" normalizeH="0" baseline="0" noProof="0" dirty="0">
                  <a:ln>
                    <a:noFill/>
                  </a:ln>
                  <a:solidFill>
                    <a:srgbClr val="0000FF"/>
                  </a:solidFill>
                  <a:effectLst/>
                  <a:uLnTx/>
                  <a:uFillTx/>
                  <a:latin typeface="BIZ UDPゴシック" panose="020B0400000000000000" pitchFamily="50" charset="-128"/>
                  <a:ea typeface="BIZ UDPゴシック" panose="020B0400000000000000" pitchFamily="50" charset="-128"/>
                </a:rPr>
                <a:t>整備費　約</a:t>
              </a:r>
              <a:r>
                <a:rPr kumimoji="1" lang="en-US" altLang="ja-JP" sz="646" b="0" i="0" u="none" strike="noStrike" kern="1200" cap="none" spc="0" normalizeH="0" baseline="0" noProof="0" dirty="0">
                  <a:ln>
                    <a:noFill/>
                  </a:ln>
                  <a:solidFill>
                    <a:srgbClr val="0000FF"/>
                  </a:solidFill>
                  <a:effectLst/>
                  <a:uLnTx/>
                  <a:uFillTx/>
                  <a:latin typeface="BIZ UDPゴシック" panose="020B0400000000000000" pitchFamily="50" charset="-128"/>
                  <a:ea typeface="BIZ UDPゴシック" panose="020B0400000000000000" pitchFamily="50" charset="-128"/>
                </a:rPr>
                <a:t>1300</a:t>
              </a:r>
              <a:r>
                <a:rPr kumimoji="1" lang="ja-JP" altLang="en-US" sz="646" b="0" i="0" u="none" strike="noStrike" kern="1200" cap="none" spc="0" normalizeH="0" baseline="0" noProof="0" dirty="0">
                  <a:ln>
                    <a:noFill/>
                  </a:ln>
                  <a:solidFill>
                    <a:srgbClr val="0000FF"/>
                  </a:solidFill>
                  <a:effectLst/>
                  <a:uLnTx/>
                  <a:uFillTx/>
                  <a:latin typeface="BIZ UDPゴシック" panose="020B0400000000000000" pitchFamily="50" charset="-128"/>
                  <a:ea typeface="BIZ UDPゴシック" panose="020B0400000000000000" pitchFamily="50" charset="-128"/>
                </a:rPr>
                <a:t>億円</a:t>
              </a:r>
            </a:p>
          </p:txBody>
        </p:sp>
        <p:sp>
          <p:nvSpPr>
            <p:cNvPr id="20" name="テキスト ボックス 19"/>
            <p:cNvSpPr txBox="1"/>
            <p:nvPr/>
          </p:nvSpPr>
          <p:spPr>
            <a:xfrm>
              <a:off x="7980814" y="4696623"/>
              <a:ext cx="1410493" cy="342532"/>
            </a:xfrm>
            <a:prstGeom prst="rect">
              <a:avLst/>
            </a:prstGeom>
            <a:solidFill>
              <a:schemeClr val="bg1"/>
            </a:solidFill>
            <a:ln>
              <a:noFill/>
            </a:ln>
          </p:spPr>
          <p:txBody>
            <a:bodyPr wrap="square" lIns="0" tIns="0" rIns="0" bIns="0" rtlCol="0">
              <a:spAutoFit/>
            </a:bodyPr>
            <a:lstStyle/>
            <a:p>
              <a:pPr marL="0" marR="0" lvl="0" indent="0" algn="ctr" defTabSz="957700" rtl="0" eaLnBrk="1" fontAlgn="auto" latinLnBrk="0" hangingPunct="1">
                <a:lnSpc>
                  <a:spcPct val="100000"/>
                </a:lnSpc>
                <a:spcBef>
                  <a:spcPts val="0"/>
                </a:spcBef>
                <a:spcAft>
                  <a:spcPts val="0"/>
                </a:spcAft>
                <a:buClrTx/>
                <a:buSzTx/>
                <a:buFontTx/>
                <a:buNone/>
                <a:tabLst/>
                <a:defRPr/>
              </a:pPr>
              <a:r>
                <a:rPr kumimoji="1" lang="ja-JP" altLang="en-US" sz="969"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高潮対策による</a:t>
              </a:r>
              <a:endParaRPr kumimoji="1" lang="en-US" altLang="ja-JP" sz="969"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ctr" defTabSz="957700" rtl="0" eaLnBrk="1" fontAlgn="auto" latinLnBrk="0" hangingPunct="1">
                <a:lnSpc>
                  <a:spcPct val="100000"/>
                </a:lnSpc>
                <a:spcBef>
                  <a:spcPts val="0"/>
                </a:spcBef>
                <a:spcAft>
                  <a:spcPts val="0"/>
                </a:spcAft>
                <a:buClrTx/>
                <a:buSzTx/>
                <a:buFontTx/>
                <a:buNone/>
                <a:tabLst/>
                <a:defRPr/>
              </a:pPr>
              <a:r>
                <a:rPr kumimoji="1" lang="ja-JP" altLang="en-US" sz="969"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整備効果約</a:t>
              </a:r>
              <a:r>
                <a:rPr kumimoji="1" lang="en-US" altLang="ja-JP" sz="969"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17</a:t>
              </a:r>
              <a:r>
                <a:rPr kumimoji="1" lang="ja-JP" altLang="en-US" sz="969"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兆円</a:t>
              </a:r>
            </a:p>
          </p:txBody>
        </p:sp>
        <p:sp>
          <p:nvSpPr>
            <p:cNvPr id="21" name="テキスト ボックス 20"/>
            <p:cNvSpPr txBox="1"/>
            <p:nvPr/>
          </p:nvSpPr>
          <p:spPr>
            <a:xfrm>
              <a:off x="6847390" y="5977744"/>
              <a:ext cx="2716142" cy="351000"/>
            </a:xfrm>
            <a:prstGeom prst="rect">
              <a:avLst/>
            </a:prstGeom>
            <a:noFill/>
          </p:spPr>
          <p:txBody>
            <a:bodyPr wrap="square" rtlCol="0">
              <a:spAutoFit/>
            </a:bodyPr>
            <a:lstStyle/>
            <a:p>
              <a:pPr marL="0" marR="0" lvl="0" indent="0" algn="l" defTabSz="957700" rtl="0" eaLnBrk="1" fontAlgn="auto" latinLnBrk="0" hangingPunct="1">
                <a:lnSpc>
                  <a:spcPct val="100000"/>
                </a:lnSpc>
                <a:spcBef>
                  <a:spcPts val="0"/>
                </a:spcBef>
                <a:spcAft>
                  <a:spcPts val="0"/>
                </a:spcAft>
                <a:buClrTx/>
                <a:buSzTx/>
                <a:buFontTx/>
                <a:buNone/>
                <a:tabLst/>
                <a:defRPr/>
              </a:pPr>
              <a:r>
                <a:rPr kumimoji="1" lang="en-US" altLang="ja-JP" sz="462"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※1</a:t>
              </a:r>
              <a:r>
                <a:rPr kumimoji="1" lang="ja-JP" altLang="en-US" sz="462"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第二室戸台風当時の整備レベルで浸水した場合の推定値（概略）</a:t>
              </a:r>
              <a:endParaRPr kumimoji="1" lang="en-US" altLang="ja-JP" sz="462"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57700" rtl="0" eaLnBrk="1" fontAlgn="auto" latinLnBrk="0" hangingPunct="1">
                <a:lnSpc>
                  <a:spcPct val="100000"/>
                </a:lnSpc>
                <a:spcBef>
                  <a:spcPts val="0"/>
                </a:spcBef>
                <a:spcAft>
                  <a:spcPts val="0"/>
                </a:spcAft>
                <a:buClrTx/>
                <a:buSzTx/>
                <a:buFontTx/>
                <a:buNone/>
                <a:tabLst/>
                <a:defRPr/>
              </a:pPr>
              <a:r>
                <a:rPr kumimoji="1" lang="en-US" altLang="ja-JP" sz="462"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※2</a:t>
              </a:r>
              <a:r>
                <a:rPr kumimoji="1" lang="ja-JP" altLang="en-US" sz="462"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関連する直轄および大阪府、大阪市の河川・海岸堤防、水門等の整備費を集計</a:t>
              </a:r>
              <a:endParaRPr kumimoji="1" lang="en-US" altLang="ja-JP" sz="462"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57700" rtl="0" eaLnBrk="1" fontAlgn="auto" latinLnBrk="0" hangingPunct="1">
                <a:lnSpc>
                  <a:spcPct val="100000"/>
                </a:lnSpc>
                <a:spcBef>
                  <a:spcPts val="0"/>
                </a:spcBef>
                <a:spcAft>
                  <a:spcPts val="0"/>
                </a:spcAft>
                <a:buClrTx/>
                <a:buSzTx/>
                <a:buFontTx/>
                <a:buNone/>
                <a:tabLst/>
                <a:defRPr/>
              </a:pPr>
              <a:r>
                <a:rPr kumimoji="1" lang="en-US" altLang="ja-JP" sz="462"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※3</a:t>
              </a:r>
              <a:r>
                <a:rPr kumimoji="1" lang="ja-JP" altLang="en-US" sz="462"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関連する直轄および大阪府、大阪市で管理する河川・海岸堤防、水門等の維持管理費</a:t>
              </a:r>
              <a:r>
                <a:rPr kumimoji="1" lang="ja-JP" altLang="en-US" sz="462"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を</a:t>
              </a:r>
              <a:r>
                <a:rPr lang="en-US" altLang="ja-JP" sz="462" dirty="0" smtClean="0">
                  <a:solidFill>
                    <a:prstClr val="black"/>
                  </a:solidFill>
                  <a:latin typeface="BIZ UDPゴシック" panose="020B0400000000000000" pitchFamily="50" charset="-128"/>
                  <a:ea typeface="BIZ UDPゴシック" panose="020B0400000000000000" pitchFamily="50" charset="-128"/>
                </a:rPr>
                <a:t>1965</a:t>
              </a:r>
              <a:r>
                <a:rPr kumimoji="1" lang="ja-JP" altLang="en-US" sz="462"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年以降</a:t>
              </a:r>
              <a:r>
                <a:rPr kumimoji="1" lang="ja-JP" altLang="en-US" sz="462"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で集計</a:t>
              </a:r>
            </a:p>
          </p:txBody>
        </p:sp>
        <p:sp>
          <p:nvSpPr>
            <p:cNvPr id="22" name="テキスト ボックス 6"/>
            <p:cNvSpPr txBox="1"/>
            <p:nvPr/>
          </p:nvSpPr>
          <p:spPr>
            <a:xfrm>
              <a:off x="7039386" y="4746787"/>
              <a:ext cx="897490" cy="497599"/>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57700" rtl="0" eaLnBrk="1" fontAlgn="auto" latinLnBrk="0" hangingPunct="1">
                <a:lnSpc>
                  <a:spcPct val="100000"/>
                </a:lnSpc>
                <a:spcBef>
                  <a:spcPts val="0"/>
                </a:spcBef>
                <a:spcAft>
                  <a:spcPts val="0"/>
                </a:spcAft>
                <a:buClrTx/>
                <a:buSzTx/>
                <a:buFontTx/>
                <a:buNone/>
                <a:tabLst/>
                <a:defRPr/>
              </a:pPr>
              <a:r>
                <a:rPr kumimoji="1" lang="ja-JP" altLang="en-US" sz="1108"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被害額</a:t>
              </a:r>
              <a:endParaRPr kumimoji="1" lang="en-US" altLang="ja-JP" sz="1108"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ctr" defTabSz="957700" rtl="0" eaLnBrk="1" fontAlgn="auto" latinLnBrk="0" hangingPunct="1">
                <a:lnSpc>
                  <a:spcPct val="100000"/>
                </a:lnSpc>
                <a:spcBef>
                  <a:spcPts val="0"/>
                </a:spcBef>
                <a:spcAft>
                  <a:spcPts val="0"/>
                </a:spcAft>
                <a:buClrTx/>
                <a:buSzTx/>
                <a:buFontTx/>
                <a:buNone/>
                <a:tabLst/>
                <a:defRPr/>
              </a:pPr>
              <a:r>
                <a:rPr kumimoji="1" lang="ja-JP" altLang="en-US" sz="1108"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約</a:t>
              </a:r>
              <a:r>
                <a:rPr kumimoji="1" lang="en-US" altLang="ja-JP" sz="1108"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17</a:t>
              </a:r>
              <a:r>
                <a:rPr kumimoji="1" lang="ja-JP" altLang="en-US" sz="1108"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兆円</a:t>
              </a:r>
            </a:p>
          </p:txBody>
        </p:sp>
        <p:sp>
          <p:nvSpPr>
            <p:cNvPr id="23" name="正方形/長方形 22"/>
            <p:cNvSpPr/>
            <p:nvPr/>
          </p:nvSpPr>
          <p:spPr>
            <a:xfrm>
              <a:off x="8274383" y="5324481"/>
              <a:ext cx="1008000" cy="147529"/>
            </a:xfrm>
            <a:prstGeom prst="rect">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57700" rtl="0" eaLnBrk="1" fontAlgn="auto" latinLnBrk="0" hangingPunct="1">
                <a:lnSpc>
                  <a:spcPct val="100000"/>
                </a:lnSpc>
                <a:spcBef>
                  <a:spcPts val="0"/>
                </a:spcBef>
                <a:spcAft>
                  <a:spcPts val="0"/>
                </a:spcAft>
                <a:buClrTx/>
                <a:buSzTx/>
                <a:buFontTx/>
                <a:buNone/>
                <a:tabLst/>
                <a:defRPr/>
              </a:pPr>
              <a:r>
                <a:rPr kumimoji="1" lang="ja-JP" altLang="en-US" sz="646" b="0" i="0" u="none" strike="noStrike" kern="1200" cap="none" spc="0" normalizeH="0" baseline="0" noProof="0" dirty="0">
                  <a:ln>
                    <a:noFill/>
                  </a:ln>
                  <a:solidFill>
                    <a:srgbClr val="00B050"/>
                  </a:solidFill>
                  <a:effectLst/>
                  <a:uLnTx/>
                  <a:uFillTx/>
                  <a:latin typeface="BIZ UDPゴシック" panose="020B0400000000000000" pitchFamily="50" charset="-128"/>
                  <a:ea typeface="BIZ UDPゴシック" panose="020B0400000000000000" pitchFamily="50" charset="-128"/>
                </a:rPr>
                <a:t>維持費　約</a:t>
              </a:r>
              <a:r>
                <a:rPr kumimoji="1" lang="en-US" altLang="ja-JP" sz="646" b="0" i="0" u="none" strike="noStrike" kern="1200" cap="none" spc="0" normalizeH="0" baseline="0" noProof="0" dirty="0">
                  <a:ln>
                    <a:noFill/>
                  </a:ln>
                  <a:solidFill>
                    <a:srgbClr val="00B050"/>
                  </a:solidFill>
                  <a:effectLst/>
                  <a:uLnTx/>
                  <a:uFillTx/>
                  <a:latin typeface="BIZ UDPゴシック" panose="020B0400000000000000" pitchFamily="50" charset="-128"/>
                  <a:ea typeface="BIZ UDPゴシック" panose="020B0400000000000000" pitchFamily="50" charset="-128"/>
                </a:rPr>
                <a:t>200</a:t>
              </a:r>
              <a:r>
                <a:rPr kumimoji="1" lang="ja-JP" altLang="en-US" sz="646" b="0" i="0" u="none" strike="noStrike" kern="1200" cap="none" spc="0" normalizeH="0" baseline="0" noProof="0" dirty="0">
                  <a:ln>
                    <a:noFill/>
                  </a:ln>
                  <a:solidFill>
                    <a:srgbClr val="00B050"/>
                  </a:solidFill>
                  <a:effectLst/>
                  <a:uLnTx/>
                  <a:uFillTx/>
                  <a:latin typeface="BIZ UDPゴシック" panose="020B0400000000000000" pitchFamily="50" charset="-128"/>
                  <a:ea typeface="BIZ UDPゴシック" panose="020B0400000000000000" pitchFamily="50" charset="-128"/>
                </a:rPr>
                <a:t>億円</a:t>
              </a:r>
            </a:p>
          </p:txBody>
        </p:sp>
        <p:sp>
          <p:nvSpPr>
            <p:cNvPr id="24" name="フリーフォーム 23"/>
            <p:cNvSpPr/>
            <p:nvPr/>
          </p:nvSpPr>
          <p:spPr>
            <a:xfrm>
              <a:off x="7084964" y="5259219"/>
              <a:ext cx="785503" cy="45719"/>
            </a:xfrm>
            <a:custGeom>
              <a:avLst/>
              <a:gdLst>
                <a:gd name="connsiteX0" fmla="*/ 0 w 749300"/>
                <a:gd name="connsiteY0" fmla="*/ 88202 h 175161"/>
                <a:gd name="connsiteX1" fmla="*/ 190500 w 749300"/>
                <a:gd name="connsiteY1" fmla="*/ 2477 h 175161"/>
                <a:gd name="connsiteX2" fmla="*/ 549275 w 749300"/>
                <a:gd name="connsiteY2" fmla="*/ 173927 h 175161"/>
                <a:gd name="connsiteX3" fmla="*/ 749300 w 749300"/>
                <a:gd name="connsiteY3" fmla="*/ 65977 h 175161"/>
              </a:gdLst>
              <a:ahLst/>
              <a:cxnLst>
                <a:cxn ang="0">
                  <a:pos x="connsiteX0" y="connsiteY0"/>
                </a:cxn>
                <a:cxn ang="0">
                  <a:pos x="connsiteX1" y="connsiteY1"/>
                </a:cxn>
                <a:cxn ang="0">
                  <a:pos x="connsiteX2" y="connsiteY2"/>
                </a:cxn>
                <a:cxn ang="0">
                  <a:pos x="connsiteX3" y="connsiteY3"/>
                </a:cxn>
              </a:cxnLst>
              <a:rect l="l" t="t" r="r" b="b"/>
              <a:pathLst>
                <a:path w="749300" h="175161">
                  <a:moveTo>
                    <a:pt x="0" y="88202"/>
                  </a:moveTo>
                  <a:cubicBezTo>
                    <a:pt x="49477" y="38196"/>
                    <a:pt x="98954" y="-11810"/>
                    <a:pt x="190500" y="2477"/>
                  </a:cubicBezTo>
                  <a:cubicBezTo>
                    <a:pt x="282046" y="16764"/>
                    <a:pt x="456142" y="163344"/>
                    <a:pt x="549275" y="173927"/>
                  </a:cubicBezTo>
                  <a:cubicBezTo>
                    <a:pt x="642408" y="184510"/>
                    <a:pt x="695854" y="125243"/>
                    <a:pt x="749300" y="65977"/>
                  </a:cubicBez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57700" rtl="0" eaLnBrk="1" fontAlgn="auto" latinLnBrk="0" hangingPunct="1">
                <a:lnSpc>
                  <a:spcPct val="100000"/>
                </a:lnSpc>
                <a:spcBef>
                  <a:spcPts val="0"/>
                </a:spcBef>
                <a:spcAft>
                  <a:spcPts val="0"/>
                </a:spcAft>
                <a:buClrTx/>
                <a:buSzTx/>
                <a:buFontTx/>
                <a:buNone/>
                <a:tabLst/>
                <a:defRPr/>
              </a:pPr>
              <a:endParaRPr kumimoji="1" lang="ja-JP" altLang="en-US" sz="1754" b="0" i="0" u="none" strike="noStrike" kern="1200" cap="none" spc="0" normalizeH="0" baseline="0" noProof="0">
                <a:ln>
                  <a:noFill/>
                </a:ln>
                <a:solidFill>
                  <a:prstClr val="white"/>
                </a:solidFill>
                <a:effectLst/>
                <a:uLnTx/>
                <a:uFillTx/>
                <a:latin typeface="BIZ UDPゴシック" panose="020B0400000000000000" pitchFamily="50" charset="-128"/>
                <a:ea typeface="BIZ UDPゴシック" panose="020B0400000000000000" pitchFamily="50" charset="-128"/>
              </a:endParaRPr>
            </a:p>
          </p:txBody>
        </p:sp>
        <p:sp>
          <p:nvSpPr>
            <p:cNvPr id="25" name="フリーフォーム 24"/>
            <p:cNvSpPr/>
            <p:nvPr/>
          </p:nvSpPr>
          <p:spPr>
            <a:xfrm>
              <a:off x="7074558" y="5302076"/>
              <a:ext cx="785503" cy="45719"/>
            </a:xfrm>
            <a:custGeom>
              <a:avLst/>
              <a:gdLst>
                <a:gd name="connsiteX0" fmla="*/ 0 w 749300"/>
                <a:gd name="connsiteY0" fmla="*/ 88202 h 175161"/>
                <a:gd name="connsiteX1" fmla="*/ 190500 w 749300"/>
                <a:gd name="connsiteY1" fmla="*/ 2477 h 175161"/>
                <a:gd name="connsiteX2" fmla="*/ 549275 w 749300"/>
                <a:gd name="connsiteY2" fmla="*/ 173927 h 175161"/>
                <a:gd name="connsiteX3" fmla="*/ 749300 w 749300"/>
                <a:gd name="connsiteY3" fmla="*/ 65977 h 175161"/>
              </a:gdLst>
              <a:ahLst/>
              <a:cxnLst>
                <a:cxn ang="0">
                  <a:pos x="connsiteX0" y="connsiteY0"/>
                </a:cxn>
                <a:cxn ang="0">
                  <a:pos x="connsiteX1" y="connsiteY1"/>
                </a:cxn>
                <a:cxn ang="0">
                  <a:pos x="connsiteX2" y="connsiteY2"/>
                </a:cxn>
                <a:cxn ang="0">
                  <a:pos x="connsiteX3" y="connsiteY3"/>
                </a:cxn>
              </a:cxnLst>
              <a:rect l="l" t="t" r="r" b="b"/>
              <a:pathLst>
                <a:path w="749300" h="175161">
                  <a:moveTo>
                    <a:pt x="0" y="88202"/>
                  </a:moveTo>
                  <a:cubicBezTo>
                    <a:pt x="49477" y="38196"/>
                    <a:pt x="98954" y="-11810"/>
                    <a:pt x="190500" y="2477"/>
                  </a:cubicBezTo>
                  <a:cubicBezTo>
                    <a:pt x="282046" y="16764"/>
                    <a:pt x="456142" y="163344"/>
                    <a:pt x="549275" y="173927"/>
                  </a:cubicBezTo>
                  <a:cubicBezTo>
                    <a:pt x="642408" y="184510"/>
                    <a:pt x="695854" y="125243"/>
                    <a:pt x="749300" y="65977"/>
                  </a:cubicBez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57700" rtl="0" eaLnBrk="1" fontAlgn="auto" latinLnBrk="0" hangingPunct="1">
                <a:lnSpc>
                  <a:spcPct val="100000"/>
                </a:lnSpc>
                <a:spcBef>
                  <a:spcPts val="0"/>
                </a:spcBef>
                <a:spcAft>
                  <a:spcPts val="0"/>
                </a:spcAft>
                <a:buClrTx/>
                <a:buSzTx/>
                <a:buFontTx/>
                <a:buNone/>
                <a:tabLst/>
                <a:defRPr/>
              </a:pPr>
              <a:endParaRPr kumimoji="1" lang="ja-JP" altLang="en-US" sz="1754" b="0" i="0" u="none" strike="noStrike" kern="1200" cap="none" spc="0" normalizeH="0" baseline="0" noProof="0">
                <a:ln>
                  <a:noFill/>
                </a:ln>
                <a:solidFill>
                  <a:prstClr val="white"/>
                </a:solidFill>
                <a:effectLst/>
                <a:uLnTx/>
                <a:uFillTx/>
                <a:latin typeface="BIZ UDPゴシック" panose="020B0400000000000000" pitchFamily="50" charset="-128"/>
                <a:ea typeface="BIZ UDPゴシック" panose="020B0400000000000000" pitchFamily="50" charset="-128"/>
              </a:endParaRPr>
            </a:p>
          </p:txBody>
        </p:sp>
      </p:grpSp>
      <p:sp>
        <p:nvSpPr>
          <p:cNvPr id="26" name="正方形/長方形 25"/>
          <p:cNvSpPr/>
          <p:nvPr/>
        </p:nvSpPr>
        <p:spPr>
          <a:xfrm>
            <a:off x="4500000" y="5292000"/>
            <a:ext cx="3240000" cy="288000"/>
          </a:xfrm>
          <a:prstGeom prst="rect">
            <a:avLst/>
          </a:prstGeom>
          <a:solidFill>
            <a:schemeClr val="accent4">
              <a:lumMod val="40000"/>
              <a:lumOff val="60000"/>
            </a:schemeClr>
          </a:solidFill>
          <a:ln>
            <a:solidFill>
              <a:schemeClr val="accent2"/>
            </a:solidFill>
          </a:ln>
        </p:spPr>
        <p:txBody>
          <a:bodyPr wrap="square" tIns="0" bIns="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４</a:t>
            </a:r>
            <a:r>
              <a:rPr kumimoji="1" lang="ja-JP" altLang="en-US" sz="14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．今後の取組の方向性　　　　　　　　　　　　　　　　　</a:t>
            </a:r>
            <a:endParaRPr kumimoji="1" lang="en-US" altLang="ja-JP"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pic>
        <p:nvPicPr>
          <p:cNvPr id="28" name="Picture 44"/>
          <p:cNvPicPr preferRelativeResize="0">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52000" y="1944000"/>
            <a:ext cx="1332000" cy="165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9" name="テキスト ボックス 28"/>
          <p:cNvSpPr txBox="1">
            <a:spLocks noChangeArrowheads="1"/>
          </p:cNvSpPr>
          <p:nvPr/>
        </p:nvSpPr>
        <p:spPr bwMode="auto">
          <a:xfrm>
            <a:off x="2520000" y="2124000"/>
            <a:ext cx="1116000" cy="468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36000" tIns="0" rIns="36000" bIns="0" anchor="ctr">
            <a:noAutofit/>
          </a:bodyPr>
          <a:lstStyle>
            <a:defPPr>
              <a:defRPr lang="ja-JP"/>
            </a:defPPr>
            <a:lvl1pPr marL="0" algn="l" defTabSz="913765" rtl="0" eaLnBrk="1" latinLnBrk="0" hangingPunct="1">
              <a:defRPr kumimoji="1" sz="1800" kern="1200">
                <a:solidFill>
                  <a:schemeClr val="tx1"/>
                </a:solidFill>
                <a:latin typeface="+mn-lt"/>
                <a:ea typeface="+mn-ea"/>
                <a:cs typeface="+mn-cs"/>
              </a:defRPr>
            </a:lvl1pPr>
            <a:lvl2pPr marL="457200" algn="l" defTabSz="913765" rtl="0" eaLnBrk="1" latinLnBrk="0" hangingPunct="1">
              <a:defRPr kumimoji="1" sz="1800" kern="1200">
                <a:solidFill>
                  <a:schemeClr val="tx1"/>
                </a:solidFill>
                <a:latin typeface="+mn-lt"/>
                <a:ea typeface="+mn-ea"/>
                <a:cs typeface="+mn-cs"/>
              </a:defRPr>
            </a:lvl2pPr>
            <a:lvl3pPr marL="914400" algn="l" defTabSz="913765" rtl="0" eaLnBrk="1" latinLnBrk="0" hangingPunct="1">
              <a:defRPr kumimoji="1" sz="1800" kern="1200">
                <a:solidFill>
                  <a:schemeClr val="tx1"/>
                </a:solidFill>
                <a:latin typeface="+mn-lt"/>
                <a:ea typeface="+mn-ea"/>
                <a:cs typeface="+mn-cs"/>
              </a:defRPr>
            </a:lvl3pPr>
            <a:lvl4pPr marL="1371600" algn="l" defTabSz="913765" rtl="0" eaLnBrk="1" latinLnBrk="0" hangingPunct="1">
              <a:defRPr kumimoji="1" sz="1800" kern="1200">
                <a:solidFill>
                  <a:schemeClr val="tx1"/>
                </a:solidFill>
                <a:latin typeface="+mn-lt"/>
                <a:ea typeface="+mn-ea"/>
                <a:cs typeface="+mn-cs"/>
              </a:defRPr>
            </a:lvl4pPr>
            <a:lvl5pPr marL="1828165" algn="l" defTabSz="913765" rtl="0" eaLnBrk="1" latinLnBrk="0" hangingPunct="1">
              <a:defRPr kumimoji="1" sz="1800" kern="1200">
                <a:solidFill>
                  <a:schemeClr val="tx1"/>
                </a:solidFill>
                <a:latin typeface="+mn-lt"/>
                <a:ea typeface="+mn-ea"/>
                <a:cs typeface="+mn-cs"/>
              </a:defRPr>
            </a:lvl5pPr>
            <a:lvl6pPr marL="2285365" algn="l" defTabSz="913765" rtl="0" eaLnBrk="1" latinLnBrk="0" hangingPunct="1">
              <a:defRPr kumimoji="1" sz="1800" kern="1200">
                <a:solidFill>
                  <a:schemeClr val="tx1"/>
                </a:solidFill>
                <a:latin typeface="+mn-lt"/>
                <a:ea typeface="+mn-ea"/>
                <a:cs typeface="+mn-cs"/>
              </a:defRPr>
            </a:lvl6pPr>
            <a:lvl7pPr marL="2742565" algn="l" defTabSz="913765" rtl="0" eaLnBrk="1" latinLnBrk="0" hangingPunct="1">
              <a:defRPr kumimoji="1" sz="1800" kern="1200">
                <a:solidFill>
                  <a:schemeClr val="tx1"/>
                </a:solidFill>
                <a:latin typeface="+mn-lt"/>
                <a:ea typeface="+mn-ea"/>
                <a:cs typeface="+mn-cs"/>
              </a:defRPr>
            </a:lvl7pPr>
            <a:lvl8pPr marL="3199765" algn="l" defTabSz="913765" rtl="0" eaLnBrk="1" latinLnBrk="0" hangingPunct="1">
              <a:defRPr kumimoji="1" sz="1800" kern="1200">
                <a:solidFill>
                  <a:schemeClr val="tx1"/>
                </a:solidFill>
                <a:latin typeface="+mn-lt"/>
                <a:ea typeface="+mn-ea"/>
                <a:cs typeface="+mn-cs"/>
              </a:defRPr>
            </a:lvl8pPr>
            <a:lvl9pPr marL="3656965" algn="l" defTabSz="913765" rtl="0" eaLnBrk="1" latinLnBrk="0" hangingPunct="1">
              <a:defRPr kumimoji="1" sz="1800" kern="1200">
                <a:solidFill>
                  <a:schemeClr val="tx1"/>
                </a:solidFill>
                <a:latin typeface="+mn-lt"/>
                <a:ea typeface="+mn-ea"/>
                <a:cs typeface="+mn-cs"/>
              </a:defRPr>
            </a:lvl9pPr>
          </a:lstStyle>
          <a:p>
            <a:pPr marL="0" marR="0" lvl="0" indent="0" algn="l" defTabSz="913765"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・対策区間の防潮堤</a:t>
            </a:r>
            <a:endParaRPr kumimoji="1"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3765"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1"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の沈下はなし</a:t>
            </a:r>
            <a:endParaRPr kumimoji="1"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3765"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・水門・鉄扉は閉鎖</a:t>
            </a:r>
          </a:p>
        </p:txBody>
      </p:sp>
      <p:sp>
        <p:nvSpPr>
          <p:cNvPr id="30" name="テキスト ボックス 55"/>
          <p:cNvSpPr txBox="1"/>
          <p:nvPr/>
        </p:nvSpPr>
        <p:spPr>
          <a:xfrm>
            <a:off x="2520000" y="2736000"/>
            <a:ext cx="1152000" cy="396000"/>
          </a:xfrm>
          <a:prstGeom prst="rect">
            <a:avLst/>
          </a:prstGeom>
          <a:noFill/>
        </p:spPr>
        <p:txBody>
          <a:bodyPr wrap="none" lIns="36000" tIns="0" rIns="36000" bIns="0" anchor="ctr" anchorCtr="0">
            <a:noAutofit/>
          </a:bodyPr>
          <a:lstStyle>
            <a:defPPr>
              <a:defRPr lang="ja-JP"/>
            </a:defPPr>
            <a:lvl1pPr marL="0" algn="l" defTabSz="913765" rtl="0" eaLnBrk="1" latinLnBrk="0" hangingPunct="1">
              <a:defRPr kumimoji="1" sz="1800" kern="1200">
                <a:solidFill>
                  <a:schemeClr val="tx1"/>
                </a:solidFill>
                <a:latin typeface="+mn-lt"/>
                <a:ea typeface="+mn-ea"/>
                <a:cs typeface="+mn-cs"/>
              </a:defRPr>
            </a:lvl1pPr>
            <a:lvl2pPr marL="457200" algn="l" defTabSz="913765" rtl="0" eaLnBrk="1" latinLnBrk="0" hangingPunct="1">
              <a:defRPr kumimoji="1" sz="1800" kern="1200">
                <a:solidFill>
                  <a:schemeClr val="tx1"/>
                </a:solidFill>
                <a:latin typeface="+mn-lt"/>
                <a:ea typeface="+mn-ea"/>
                <a:cs typeface="+mn-cs"/>
              </a:defRPr>
            </a:lvl2pPr>
            <a:lvl3pPr marL="914400" algn="l" defTabSz="913765" rtl="0" eaLnBrk="1" latinLnBrk="0" hangingPunct="1">
              <a:defRPr kumimoji="1" sz="1800" kern="1200">
                <a:solidFill>
                  <a:schemeClr val="tx1"/>
                </a:solidFill>
                <a:latin typeface="+mn-lt"/>
                <a:ea typeface="+mn-ea"/>
                <a:cs typeface="+mn-cs"/>
              </a:defRPr>
            </a:lvl3pPr>
            <a:lvl4pPr marL="1371600" algn="l" defTabSz="913765" rtl="0" eaLnBrk="1" latinLnBrk="0" hangingPunct="1">
              <a:defRPr kumimoji="1" sz="1800" kern="1200">
                <a:solidFill>
                  <a:schemeClr val="tx1"/>
                </a:solidFill>
                <a:latin typeface="+mn-lt"/>
                <a:ea typeface="+mn-ea"/>
                <a:cs typeface="+mn-cs"/>
              </a:defRPr>
            </a:lvl4pPr>
            <a:lvl5pPr marL="1828165" algn="l" defTabSz="913765" rtl="0" eaLnBrk="1" latinLnBrk="0" hangingPunct="1">
              <a:defRPr kumimoji="1" sz="1800" kern="1200">
                <a:solidFill>
                  <a:schemeClr val="tx1"/>
                </a:solidFill>
                <a:latin typeface="+mn-lt"/>
                <a:ea typeface="+mn-ea"/>
                <a:cs typeface="+mn-cs"/>
              </a:defRPr>
            </a:lvl5pPr>
            <a:lvl6pPr marL="2285365" algn="l" defTabSz="913765" rtl="0" eaLnBrk="1" latinLnBrk="0" hangingPunct="1">
              <a:defRPr kumimoji="1" sz="1800" kern="1200">
                <a:solidFill>
                  <a:schemeClr val="tx1"/>
                </a:solidFill>
                <a:latin typeface="+mn-lt"/>
                <a:ea typeface="+mn-ea"/>
                <a:cs typeface="+mn-cs"/>
              </a:defRPr>
            </a:lvl6pPr>
            <a:lvl7pPr marL="2742565" algn="l" defTabSz="913765" rtl="0" eaLnBrk="1" latinLnBrk="0" hangingPunct="1">
              <a:defRPr kumimoji="1" sz="1800" kern="1200">
                <a:solidFill>
                  <a:schemeClr val="tx1"/>
                </a:solidFill>
                <a:latin typeface="+mn-lt"/>
                <a:ea typeface="+mn-ea"/>
                <a:cs typeface="+mn-cs"/>
              </a:defRPr>
            </a:lvl7pPr>
            <a:lvl8pPr marL="3199765" algn="l" defTabSz="913765" rtl="0" eaLnBrk="1" latinLnBrk="0" hangingPunct="1">
              <a:defRPr kumimoji="1" sz="1800" kern="1200">
                <a:solidFill>
                  <a:schemeClr val="tx1"/>
                </a:solidFill>
                <a:latin typeface="+mn-lt"/>
                <a:ea typeface="+mn-ea"/>
                <a:cs typeface="+mn-cs"/>
              </a:defRPr>
            </a:lvl8pPr>
            <a:lvl9pPr marL="3656965" algn="l" defTabSz="913765" rtl="0" eaLnBrk="1" latinLnBrk="0" hangingPunct="1">
              <a:defRPr kumimoji="1" sz="1800" kern="1200">
                <a:solidFill>
                  <a:schemeClr val="tx1"/>
                </a:solidFill>
                <a:latin typeface="+mn-lt"/>
                <a:ea typeface="+mn-ea"/>
                <a:cs typeface="+mn-cs"/>
              </a:defRPr>
            </a:lvl9pPr>
          </a:lstStyle>
          <a:p>
            <a:pPr marL="0" marR="0" lvl="0" indent="0" algn="l" defTabSz="913765" rtl="0" eaLnBrk="1" fontAlgn="auto" latinLnBrk="0" hangingPunct="1">
              <a:lnSpc>
                <a:spcPct val="100000"/>
              </a:lnSpc>
              <a:spcBef>
                <a:spcPts val="0"/>
              </a:spcBef>
              <a:spcAft>
                <a:spcPts val="0"/>
              </a:spcAft>
              <a:buClrTx/>
              <a:buSzTx/>
              <a:buFontTx/>
              <a:buNone/>
              <a:tabLst/>
              <a:defRPr/>
            </a:pPr>
            <a:r>
              <a:rPr kumimoji="1" lang="ja-JP" altLang="en-US" sz="1108"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浸水面積</a:t>
            </a:r>
            <a:endParaRPr kumimoji="1" lang="en-US" altLang="ja-JP" sz="1108"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184200" algn="l" defTabSz="913765" rtl="0" eaLnBrk="1" fontAlgn="auto" latinLnBrk="0" hangingPunct="1">
              <a:lnSpc>
                <a:spcPct val="100000"/>
              </a:lnSpc>
              <a:spcBef>
                <a:spcPts val="0"/>
              </a:spcBef>
              <a:spcAft>
                <a:spcPts val="0"/>
              </a:spcAft>
              <a:buClrTx/>
              <a:buSzTx/>
              <a:buFontTx/>
              <a:buNone/>
              <a:tabLst/>
              <a:defRPr/>
            </a:pPr>
            <a:r>
              <a:rPr kumimoji="1" lang="ja-JP" altLang="en-US" sz="1108"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約</a:t>
            </a:r>
            <a:r>
              <a:rPr kumimoji="1" lang="en-US" altLang="ja-JP" sz="1108"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5,400ha</a:t>
            </a:r>
            <a:endParaRPr kumimoji="1" lang="ja-JP" altLang="en-US" sz="1108"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31" name="テキスト ボックス 84"/>
          <p:cNvSpPr txBox="1">
            <a:spLocks noChangeArrowheads="1"/>
          </p:cNvSpPr>
          <p:nvPr/>
        </p:nvSpPr>
        <p:spPr bwMode="auto">
          <a:xfrm>
            <a:off x="2772000" y="1728000"/>
            <a:ext cx="1440000" cy="2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36000" tIns="0" rIns="36000" bIns="0" anchor="ctr" anchorCtr="0">
            <a:noAutofit/>
          </a:bodyPr>
          <a:lstStyle>
            <a:defPPr>
              <a:defRPr lang="ja-JP"/>
            </a:defPPr>
            <a:lvl1pPr marL="0" algn="l" defTabSz="913765" rtl="0" eaLnBrk="1" latinLnBrk="0" hangingPunct="1">
              <a:defRPr kumimoji="1" sz="1800" kern="1200">
                <a:solidFill>
                  <a:schemeClr val="tx1"/>
                </a:solidFill>
                <a:latin typeface="+mn-lt"/>
                <a:ea typeface="+mn-ea"/>
                <a:cs typeface="+mn-cs"/>
              </a:defRPr>
            </a:lvl1pPr>
            <a:lvl2pPr marL="457200" algn="l" defTabSz="913765" rtl="0" eaLnBrk="1" latinLnBrk="0" hangingPunct="1">
              <a:defRPr kumimoji="1" sz="1800" kern="1200">
                <a:solidFill>
                  <a:schemeClr val="tx1"/>
                </a:solidFill>
                <a:latin typeface="+mn-lt"/>
                <a:ea typeface="+mn-ea"/>
                <a:cs typeface="+mn-cs"/>
              </a:defRPr>
            </a:lvl2pPr>
            <a:lvl3pPr marL="914400" algn="l" defTabSz="913765" rtl="0" eaLnBrk="1" latinLnBrk="0" hangingPunct="1">
              <a:defRPr kumimoji="1" sz="1800" kern="1200">
                <a:solidFill>
                  <a:schemeClr val="tx1"/>
                </a:solidFill>
                <a:latin typeface="+mn-lt"/>
                <a:ea typeface="+mn-ea"/>
                <a:cs typeface="+mn-cs"/>
              </a:defRPr>
            </a:lvl3pPr>
            <a:lvl4pPr marL="1371600" algn="l" defTabSz="913765" rtl="0" eaLnBrk="1" latinLnBrk="0" hangingPunct="1">
              <a:defRPr kumimoji="1" sz="1800" kern="1200">
                <a:solidFill>
                  <a:schemeClr val="tx1"/>
                </a:solidFill>
                <a:latin typeface="+mn-lt"/>
                <a:ea typeface="+mn-ea"/>
                <a:cs typeface="+mn-cs"/>
              </a:defRPr>
            </a:lvl4pPr>
            <a:lvl5pPr marL="1828165" algn="l" defTabSz="913765" rtl="0" eaLnBrk="1" latinLnBrk="0" hangingPunct="1">
              <a:defRPr kumimoji="1" sz="1800" kern="1200">
                <a:solidFill>
                  <a:schemeClr val="tx1"/>
                </a:solidFill>
                <a:latin typeface="+mn-lt"/>
                <a:ea typeface="+mn-ea"/>
                <a:cs typeface="+mn-cs"/>
              </a:defRPr>
            </a:lvl5pPr>
            <a:lvl6pPr marL="2285365" algn="l" defTabSz="913765" rtl="0" eaLnBrk="1" latinLnBrk="0" hangingPunct="1">
              <a:defRPr kumimoji="1" sz="1800" kern="1200">
                <a:solidFill>
                  <a:schemeClr val="tx1"/>
                </a:solidFill>
                <a:latin typeface="+mn-lt"/>
                <a:ea typeface="+mn-ea"/>
                <a:cs typeface="+mn-cs"/>
              </a:defRPr>
            </a:lvl6pPr>
            <a:lvl7pPr marL="2742565" algn="l" defTabSz="913765" rtl="0" eaLnBrk="1" latinLnBrk="0" hangingPunct="1">
              <a:defRPr kumimoji="1" sz="1800" kern="1200">
                <a:solidFill>
                  <a:schemeClr val="tx1"/>
                </a:solidFill>
                <a:latin typeface="+mn-lt"/>
                <a:ea typeface="+mn-ea"/>
                <a:cs typeface="+mn-cs"/>
              </a:defRPr>
            </a:lvl7pPr>
            <a:lvl8pPr marL="3199765" algn="l" defTabSz="913765" rtl="0" eaLnBrk="1" latinLnBrk="0" hangingPunct="1">
              <a:defRPr kumimoji="1" sz="1800" kern="1200">
                <a:solidFill>
                  <a:schemeClr val="tx1"/>
                </a:solidFill>
                <a:latin typeface="+mn-lt"/>
                <a:ea typeface="+mn-ea"/>
                <a:cs typeface="+mn-cs"/>
              </a:defRPr>
            </a:lvl8pPr>
            <a:lvl9pPr marL="3656965" algn="l" defTabSz="913765" rtl="0" eaLnBrk="1" latinLnBrk="0" hangingPunct="1">
              <a:defRPr kumimoji="1" sz="1800" kern="1200">
                <a:solidFill>
                  <a:schemeClr val="tx1"/>
                </a:solidFill>
                <a:latin typeface="+mn-lt"/>
                <a:ea typeface="+mn-ea"/>
                <a:cs typeface="+mn-cs"/>
              </a:defRPr>
            </a:lvl9pPr>
          </a:lstStyle>
          <a:p>
            <a:pPr marL="0" marR="0" lvl="0" indent="0" algn="l" defTabSz="913765" rtl="0" eaLnBrk="1" fontAlgn="auto" latinLnBrk="0" hangingPunct="1">
              <a:lnSpc>
                <a:spcPct val="100000"/>
              </a:lnSpc>
              <a:spcBef>
                <a:spcPct val="0"/>
              </a:spcBef>
              <a:spcAft>
                <a:spcPts val="0"/>
              </a:spcAft>
              <a:buClrTx/>
              <a:buSzTx/>
              <a:buFontTx/>
              <a:buNone/>
              <a:tabLst/>
              <a:defRPr/>
            </a:pPr>
            <a:r>
              <a:rPr kumimoji="1" lang="en-US" altLang="ja-JP" sz="1000" b="1"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a:t>
            </a:r>
            <a:r>
              <a:rPr kumimoji="1" lang="ja-JP" altLang="en-US" sz="1000" b="1"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 </a:t>
            </a:r>
            <a:r>
              <a:rPr kumimoji="1" lang="en-US" altLang="ja-JP" sz="1000" b="1"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2018</a:t>
            </a:r>
            <a:r>
              <a:rPr kumimoji="1" lang="ja-JP" altLang="en-US" sz="1000" b="1"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年度末見込み </a:t>
            </a:r>
            <a:r>
              <a:rPr kumimoji="1" lang="en-US" altLang="ja-JP" sz="1000" b="1"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a:t>
            </a:r>
            <a:endParaRPr kumimoji="1" lang="ja-JP" altLang="en-US" sz="1000" b="1"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endParaRPr>
          </a:p>
        </p:txBody>
      </p:sp>
      <p:pic>
        <p:nvPicPr>
          <p:cNvPr id="32" name="Picture 21"/>
          <p:cNvPicPr preferRelativeResize="0">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0000" y="1908000"/>
            <a:ext cx="1332000" cy="165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テキスト ボックス 1"/>
          <p:cNvSpPr txBox="1">
            <a:spLocks noChangeArrowheads="1"/>
          </p:cNvSpPr>
          <p:nvPr/>
        </p:nvSpPr>
        <p:spPr bwMode="auto">
          <a:xfrm>
            <a:off x="252000" y="2124000"/>
            <a:ext cx="1116000" cy="468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lIns="36000" tIns="0" rIns="36000" bIns="0" anchor="ctr">
            <a:noAutofit/>
          </a:bodyPr>
          <a:lstStyle>
            <a:defPPr>
              <a:defRPr lang="ja-JP"/>
            </a:defPPr>
            <a:lvl1pPr marL="0" algn="l" defTabSz="913765" rtl="0" eaLnBrk="1" latinLnBrk="0" hangingPunct="1">
              <a:defRPr kumimoji="1" sz="1800" kern="1200">
                <a:solidFill>
                  <a:schemeClr val="tx1"/>
                </a:solidFill>
                <a:latin typeface="+mn-lt"/>
                <a:ea typeface="+mn-ea"/>
                <a:cs typeface="+mn-cs"/>
              </a:defRPr>
            </a:lvl1pPr>
            <a:lvl2pPr marL="457200" algn="l" defTabSz="913765" rtl="0" eaLnBrk="1" latinLnBrk="0" hangingPunct="1">
              <a:defRPr kumimoji="1" sz="1800" kern="1200">
                <a:solidFill>
                  <a:schemeClr val="tx1"/>
                </a:solidFill>
                <a:latin typeface="+mn-lt"/>
                <a:ea typeface="+mn-ea"/>
                <a:cs typeface="+mn-cs"/>
              </a:defRPr>
            </a:lvl2pPr>
            <a:lvl3pPr marL="914400" algn="l" defTabSz="913765" rtl="0" eaLnBrk="1" latinLnBrk="0" hangingPunct="1">
              <a:defRPr kumimoji="1" sz="1800" kern="1200">
                <a:solidFill>
                  <a:schemeClr val="tx1"/>
                </a:solidFill>
                <a:latin typeface="+mn-lt"/>
                <a:ea typeface="+mn-ea"/>
                <a:cs typeface="+mn-cs"/>
              </a:defRPr>
            </a:lvl3pPr>
            <a:lvl4pPr marL="1371600" algn="l" defTabSz="913765" rtl="0" eaLnBrk="1" latinLnBrk="0" hangingPunct="1">
              <a:defRPr kumimoji="1" sz="1800" kern="1200">
                <a:solidFill>
                  <a:schemeClr val="tx1"/>
                </a:solidFill>
                <a:latin typeface="+mn-lt"/>
                <a:ea typeface="+mn-ea"/>
                <a:cs typeface="+mn-cs"/>
              </a:defRPr>
            </a:lvl4pPr>
            <a:lvl5pPr marL="1828165" algn="l" defTabSz="913765" rtl="0" eaLnBrk="1" latinLnBrk="0" hangingPunct="1">
              <a:defRPr kumimoji="1" sz="1800" kern="1200">
                <a:solidFill>
                  <a:schemeClr val="tx1"/>
                </a:solidFill>
                <a:latin typeface="+mn-lt"/>
                <a:ea typeface="+mn-ea"/>
                <a:cs typeface="+mn-cs"/>
              </a:defRPr>
            </a:lvl5pPr>
            <a:lvl6pPr marL="2285365" algn="l" defTabSz="913765" rtl="0" eaLnBrk="1" latinLnBrk="0" hangingPunct="1">
              <a:defRPr kumimoji="1" sz="1800" kern="1200">
                <a:solidFill>
                  <a:schemeClr val="tx1"/>
                </a:solidFill>
                <a:latin typeface="+mn-lt"/>
                <a:ea typeface="+mn-ea"/>
                <a:cs typeface="+mn-cs"/>
              </a:defRPr>
            </a:lvl6pPr>
            <a:lvl7pPr marL="2742565" algn="l" defTabSz="913765" rtl="0" eaLnBrk="1" latinLnBrk="0" hangingPunct="1">
              <a:defRPr kumimoji="1" sz="1800" kern="1200">
                <a:solidFill>
                  <a:schemeClr val="tx1"/>
                </a:solidFill>
                <a:latin typeface="+mn-lt"/>
                <a:ea typeface="+mn-ea"/>
                <a:cs typeface="+mn-cs"/>
              </a:defRPr>
            </a:lvl7pPr>
            <a:lvl8pPr marL="3199765" algn="l" defTabSz="913765" rtl="0" eaLnBrk="1" latinLnBrk="0" hangingPunct="1">
              <a:defRPr kumimoji="1" sz="1800" kern="1200">
                <a:solidFill>
                  <a:schemeClr val="tx1"/>
                </a:solidFill>
                <a:latin typeface="+mn-lt"/>
                <a:ea typeface="+mn-ea"/>
                <a:cs typeface="+mn-cs"/>
              </a:defRPr>
            </a:lvl8pPr>
            <a:lvl9pPr marL="3656965" algn="l" defTabSz="913765" rtl="0" eaLnBrk="1" latinLnBrk="0" hangingPunct="1">
              <a:defRPr kumimoji="1" sz="1800" kern="1200">
                <a:solidFill>
                  <a:schemeClr val="tx1"/>
                </a:solidFill>
                <a:latin typeface="+mn-lt"/>
                <a:ea typeface="+mn-ea"/>
                <a:cs typeface="+mn-cs"/>
              </a:defRPr>
            </a:lvl9pPr>
          </a:lstStyle>
          <a:p>
            <a:pPr marL="0" marR="0" lvl="0" indent="0" algn="l" defTabSz="913765"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・全ての防潮堤の</a:t>
            </a:r>
            <a:r>
              <a:rPr kumimoji="1" lang="ja-JP" altLang="en-US" sz="9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沈下</a:t>
            </a:r>
            <a:endParaRPr kumimoji="1" lang="en-US" altLang="ja-JP" sz="9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3765"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  を</a:t>
            </a:r>
            <a:r>
              <a:rPr kumimoji="1"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考慮</a:t>
            </a:r>
            <a:endParaRPr kumimoji="1"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3765"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・水門・鉄扉は開放</a:t>
            </a:r>
          </a:p>
        </p:txBody>
      </p:sp>
      <p:sp>
        <p:nvSpPr>
          <p:cNvPr id="34" name="テキスト ボックス 4"/>
          <p:cNvSpPr txBox="1"/>
          <p:nvPr/>
        </p:nvSpPr>
        <p:spPr>
          <a:xfrm>
            <a:off x="252000" y="2736000"/>
            <a:ext cx="1152000" cy="396000"/>
          </a:xfrm>
          <a:prstGeom prst="rect">
            <a:avLst/>
          </a:prstGeom>
          <a:noFill/>
        </p:spPr>
        <p:txBody>
          <a:bodyPr wrap="none" lIns="36000" tIns="0" rIns="36000" bIns="0" anchor="ctr" anchorCtr="0">
            <a:noAutofit/>
          </a:bodyPr>
          <a:lstStyle>
            <a:defPPr>
              <a:defRPr lang="ja-JP"/>
            </a:defPPr>
            <a:lvl1pPr marL="0" algn="l" defTabSz="913765" rtl="0" eaLnBrk="1" latinLnBrk="0" hangingPunct="1">
              <a:defRPr kumimoji="1" sz="1800" kern="1200">
                <a:solidFill>
                  <a:schemeClr val="tx1"/>
                </a:solidFill>
                <a:latin typeface="+mn-lt"/>
                <a:ea typeface="+mn-ea"/>
                <a:cs typeface="+mn-cs"/>
              </a:defRPr>
            </a:lvl1pPr>
            <a:lvl2pPr marL="457200" algn="l" defTabSz="913765" rtl="0" eaLnBrk="1" latinLnBrk="0" hangingPunct="1">
              <a:defRPr kumimoji="1" sz="1800" kern="1200">
                <a:solidFill>
                  <a:schemeClr val="tx1"/>
                </a:solidFill>
                <a:latin typeface="+mn-lt"/>
                <a:ea typeface="+mn-ea"/>
                <a:cs typeface="+mn-cs"/>
              </a:defRPr>
            </a:lvl2pPr>
            <a:lvl3pPr marL="914400" algn="l" defTabSz="913765" rtl="0" eaLnBrk="1" latinLnBrk="0" hangingPunct="1">
              <a:defRPr kumimoji="1" sz="1800" kern="1200">
                <a:solidFill>
                  <a:schemeClr val="tx1"/>
                </a:solidFill>
                <a:latin typeface="+mn-lt"/>
                <a:ea typeface="+mn-ea"/>
                <a:cs typeface="+mn-cs"/>
              </a:defRPr>
            </a:lvl3pPr>
            <a:lvl4pPr marL="1371600" algn="l" defTabSz="913765" rtl="0" eaLnBrk="1" latinLnBrk="0" hangingPunct="1">
              <a:defRPr kumimoji="1" sz="1800" kern="1200">
                <a:solidFill>
                  <a:schemeClr val="tx1"/>
                </a:solidFill>
                <a:latin typeface="+mn-lt"/>
                <a:ea typeface="+mn-ea"/>
                <a:cs typeface="+mn-cs"/>
              </a:defRPr>
            </a:lvl4pPr>
            <a:lvl5pPr marL="1828165" algn="l" defTabSz="913765" rtl="0" eaLnBrk="1" latinLnBrk="0" hangingPunct="1">
              <a:defRPr kumimoji="1" sz="1800" kern="1200">
                <a:solidFill>
                  <a:schemeClr val="tx1"/>
                </a:solidFill>
                <a:latin typeface="+mn-lt"/>
                <a:ea typeface="+mn-ea"/>
                <a:cs typeface="+mn-cs"/>
              </a:defRPr>
            </a:lvl5pPr>
            <a:lvl6pPr marL="2285365" algn="l" defTabSz="913765" rtl="0" eaLnBrk="1" latinLnBrk="0" hangingPunct="1">
              <a:defRPr kumimoji="1" sz="1800" kern="1200">
                <a:solidFill>
                  <a:schemeClr val="tx1"/>
                </a:solidFill>
                <a:latin typeface="+mn-lt"/>
                <a:ea typeface="+mn-ea"/>
                <a:cs typeface="+mn-cs"/>
              </a:defRPr>
            </a:lvl6pPr>
            <a:lvl7pPr marL="2742565" algn="l" defTabSz="913765" rtl="0" eaLnBrk="1" latinLnBrk="0" hangingPunct="1">
              <a:defRPr kumimoji="1" sz="1800" kern="1200">
                <a:solidFill>
                  <a:schemeClr val="tx1"/>
                </a:solidFill>
                <a:latin typeface="+mn-lt"/>
                <a:ea typeface="+mn-ea"/>
                <a:cs typeface="+mn-cs"/>
              </a:defRPr>
            </a:lvl7pPr>
            <a:lvl8pPr marL="3199765" algn="l" defTabSz="913765" rtl="0" eaLnBrk="1" latinLnBrk="0" hangingPunct="1">
              <a:defRPr kumimoji="1" sz="1800" kern="1200">
                <a:solidFill>
                  <a:schemeClr val="tx1"/>
                </a:solidFill>
                <a:latin typeface="+mn-lt"/>
                <a:ea typeface="+mn-ea"/>
                <a:cs typeface="+mn-cs"/>
              </a:defRPr>
            </a:lvl8pPr>
            <a:lvl9pPr marL="3656965" algn="l" defTabSz="913765" rtl="0" eaLnBrk="1" latinLnBrk="0" hangingPunct="1">
              <a:defRPr kumimoji="1" sz="1800" kern="1200">
                <a:solidFill>
                  <a:schemeClr val="tx1"/>
                </a:solidFill>
                <a:latin typeface="+mn-lt"/>
                <a:ea typeface="+mn-ea"/>
                <a:cs typeface="+mn-cs"/>
              </a:defRPr>
            </a:lvl9pPr>
          </a:lstStyle>
          <a:p>
            <a:pPr marL="0" marR="0" lvl="0" indent="0" algn="l" defTabSz="913765"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浸水面積</a:t>
            </a:r>
            <a:endParaRPr kumimoji="1" lang="en-US" altLang="ja-JP"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184200" algn="l" defTabSz="913765"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約</a:t>
            </a:r>
            <a:r>
              <a:rPr kumimoji="1" lang="en-US" altLang="ja-JP"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11,000ha</a:t>
            </a:r>
            <a:endParaRPr kumimoji="1" lang="ja-JP" altLang="en-US"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35" name="テキスト ボックス 34"/>
          <p:cNvSpPr txBox="1">
            <a:spLocks noChangeArrowheads="1"/>
          </p:cNvSpPr>
          <p:nvPr/>
        </p:nvSpPr>
        <p:spPr bwMode="auto">
          <a:xfrm>
            <a:off x="540000" y="1728000"/>
            <a:ext cx="1440000" cy="2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36000" tIns="0" rIns="36000" bIns="0" anchor="ctr" anchorCtr="0">
            <a:noAutofit/>
          </a:bodyPr>
          <a:lstStyle>
            <a:defPPr>
              <a:defRPr lang="ja-JP"/>
            </a:defPPr>
            <a:lvl1pPr marL="0" algn="l" defTabSz="913765" rtl="0" eaLnBrk="1" latinLnBrk="0" hangingPunct="1">
              <a:defRPr kumimoji="1" sz="1800" kern="1200">
                <a:solidFill>
                  <a:schemeClr val="tx1"/>
                </a:solidFill>
                <a:latin typeface="+mn-lt"/>
                <a:ea typeface="+mn-ea"/>
                <a:cs typeface="+mn-cs"/>
              </a:defRPr>
            </a:lvl1pPr>
            <a:lvl2pPr marL="457200" algn="l" defTabSz="913765" rtl="0" eaLnBrk="1" latinLnBrk="0" hangingPunct="1">
              <a:defRPr kumimoji="1" sz="1800" kern="1200">
                <a:solidFill>
                  <a:schemeClr val="tx1"/>
                </a:solidFill>
                <a:latin typeface="+mn-lt"/>
                <a:ea typeface="+mn-ea"/>
                <a:cs typeface="+mn-cs"/>
              </a:defRPr>
            </a:lvl2pPr>
            <a:lvl3pPr marL="914400" algn="l" defTabSz="913765" rtl="0" eaLnBrk="1" latinLnBrk="0" hangingPunct="1">
              <a:defRPr kumimoji="1" sz="1800" kern="1200">
                <a:solidFill>
                  <a:schemeClr val="tx1"/>
                </a:solidFill>
                <a:latin typeface="+mn-lt"/>
                <a:ea typeface="+mn-ea"/>
                <a:cs typeface="+mn-cs"/>
              </a:defRPr>
            </a:lvl3pPr>
            <a:lvl4pPr marL="1371600" algn="l" defTabSz="913765" rtl="0" eaLnBrk="1" latinLnBrk="0" hangingPunct="1">
              <a:defRPr kumimoji="1" sz="1800" kern="1200">
                <a:solidFill>
                  <a:schemeClr val="tx1"/>
                </a:solidFill>
                <a:latin typeface="+mn-lt"/>
                <a:ea typeface="+mn-ea"/>
                <a:cs typeface="+mn-cs"/>
              </a:defRPr>
            </a:lvl4pPr>
            <a:lvl5pPr marL="1828165" algn="l" defTabSz="913765" rtl="0" eaLnBrk="1" latinLnBrk="0" hangingPunct="1">
              <a:defRPr kumimoji="1" sz="1800" kern="1200">
                <a:solidFill>
                  <a:schemeClr val="tx1"/>
                </a:solidFill>
                <a:latin typeface="+mn-lt"/>
                <a:ea typeface="+mn-ea"/>
                <a:cs typeface="+mn-cs"/>
              </a:defRPr>
            </a:lvl5pPr>
            <a:lvl6pPr marL="2285365" algn="l" defTabSz="913765" rtl="0" eaLnBrk="1" latinLnBrk="0" hangingPunct="1">
              <a:defRPr kumimoji="1" sz="1800" kern="1200">
                <a:solidFill>
                  <a:schemeClr val="tx1"/>
                </a:solidFill>
                <a:latin typeface="+mn-lt"/>
                <a:ea typeface="+mn-ea"/>
                <a:cs typeface="+mn-cs"/>
              </a:defRPr>
            </a:lvl6pPr>
            <a:lvl7pPr marL="2742565" algn="l" defTabSz="913765" rtl="0" eaLnBrk="1" latinLnBrk="0" hangingPunct="1">
              <a:defRPr kumimoji="1" sz="1800" kern="1200">
                <a:solidFill>
                  <a:schemeClr val="tx1"/>
                </a:solidFill>
                <a:latin typeface="+mn-lt"/>
                <a:ea typeface="+mn-ea"/>
                <a:cs typeface="+mn-cs"/>
              </a:defRPr>
            </a:lvl7pPr>
            <a:lvl8pPr marL="3199765" algn="l" defTabSz="913765" rtl="0" eaLnBrk="1" latinLnBrk="0" hangingPunct="1">
              <a:defRPr kumimoji="1" sz="1800" kern="1200">
                <a:solidFill>
                  <a:schemeClr val="tx1"/>
                </a:solidFill>
                <a:latin typeface="+mn-lt"/>
                <a:ea typeface="+mn-ea"/>
                <a:cs typeface="+mn-cs"/>
              </a:defRPr>
            </a:lvl8pPr>
            <a:lvl9pPr marL="3656965" algn="l" defTabSz="913765" rtl="0" eaLnBrk="1" latinLnBrk="0" hangingPunct="1">
              <a:defRPr kumimoji="1" sz="1800" kern="1200">
                <a:solidFill>
                  <a:schemeClr val="tx1"/>
                </a:solidFill>
                <a:latin typeface="+mn-lt"/>
                <a:ea typeface="+mn-ea"/>
                <a:cs typeface="+mn-cs"/>
              </a:defRPr>
            </a:lvl9pPr>
          </a:lstStyle>
          <a:p>
            <a:pPr marL="0" marR="0" lvl="0" indent="0" algn="l" defTabSz="913765" rtl="0" eaLnBrk="1" fontAlgn="auto" latinLnBrk="0" hangingPunct="1">
              <a:lnSpc>
                <a:spcPct val="100000"/>
              </a:lnSpc>
              <a:spcBef>
                <a:spcPct val="0"/>
              </a:spcBef>
              <a:spcAft>
                <a:spcPts val="0"/>
              </a:spcAft>
              <a:buClrTx/>
              <a:buSzTx/>
              <a:buFontTx/>
              <a:buNone/>
              <a:tabLst/>
              <a:defRPr/>
            </a:pPr>
            <a:r>
              <a:rPr kumimoji="1" lang="en-US" altLang="ja-JP" sz="1000" b="1"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a:t>
            </a:r>
            <a:r>
              <a:rPr kumimoji="1" lang="ja-JP" altLang="en-US" sz="1000" b="1"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 </a:t>
            </a:r>
            <a:r>
              <a:rPr kumimoji="1" lang="en-US" altLang="ja-JP" sz="1000" b="1"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2013</a:t>
            </a:r>
            <a:r>
              <a:rPr kumimoji="1" lang="ja-JP" altLang="en-US" sz="1000" b="1"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年</a:t>
            </a:r>
            <a:r>
              <a:rPr kumimoji="1" lang="en-US" altLang="ja-JP" sz="1000" b="1"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8</a:t>
            </a:r>
            <a:r>
              <a:rPr kumimoji="1" lang="ja-JP" altLang="en-US" sz="1000" b="1"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月公表 </a:t>
            </a:r>
            <a:r>
              <a:rPr kumimoji="1" lang="en-US" altLang="ja-JP" sz="1000" b="1"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rPr>
              <a:t>】</a:t>
            </a:r>
            <a:endParaRPr kumimoji="1" lang="ja-JP" altLang="en-US" sz="1000" b="1" i="0" u="none" strike="noStrike" kern="1200" cap="none" spc="0" normalizeH="0" baseline="0" noProof="0" dirty="0">
              <a:ln>
                <a:noFill/>
              </a:ln>
              <a:solidFill>
                <a:prstClr val="black"/>
              </a:solidFill>
              <a:effectLst/>
              <a:uLnTx/>
              <a:uFillTx/>
              <a:latin typeface="Meiryo UI" pitchFamily="50" charset="-128"/>
              <a:ea typeface="Meiryo UI" pitchFamily="50" charset="-128"/>
              <a:cs typeface="Meiryo UI" pitchFamily="50" charset="-128"/>
            </a:endParaRPr>
          </a:p>
        </p:txBody>
      </p:sp>
      <p:sp>
        <p:nvSpPr>
          <p:cNvPr id="36" name="右矢印 35"/>
          <p:cNvSpPr/>
          <p:nvPr/>
        </p:nvSpPr>
        <p:spPr>
          <a:xfrm rot="10800000" flipH="1">
            <a:off x="2124000" y="2484000"/>
            <a:ext cx="324000" cy="504000"/>
          </a:xfrm>
          <a:prstGeom prst="rightArrow">
            <a:avLst>
              <a:gd name="adj1" fmla="val 50000"/>
              <a:gd name="adj2" fmla="val 74489"/>
            </a:avLst>
          </a:prstGeom>
          <a:solidFill>
            <a:schemeClr val="tx2">
              <a:lumMod val="40000"/>
              <a:lumOff val="60000"/>
            </a:schemeClr>
          </a:solidFill>
          <a:ln cmpd="sng">
            <a:noFill/>
          </a:ln>
        </p:spPr>
        <p:style>
          <a:lnRef idx="2">
            <a:schemeClr val="accent1">
              <a:shade val="50000"/>
            </a:schemeClr>
          </a:lnRef>
          <a:fillRef idx="1">
            <a:schemeClr val="accent1"/>
          </a:fillRef>
          <a:effectRef idx="0">
            <a:schemeClr val="accent1"/>
          </a:effectRef>
          <a:fontRef idx="minor">
            <a:schemeClr val="lt1"/>
          </a:fontRef>
        </p:style>
        <p:txBody>
          <a:bodyPr lIns="63152" tIns="31577" rIns="63152" bIns="31577" anchor="ctr"/>
          <a:lstStyle>
            <a:defPPr>
              <a:defRPr lang="ja-JP"/>
            </a:defPPr>
            <a:lvl1pPr marL="0" algn="l" defTabSz="913765" rtl="0" eaLnBrk="1" latinLnBrk="0" hangingPunct="1">
              <a:defRPr kumimoji="1" sz="1800" kern="1200">
                <a:solidFill>
                  <a:schemeClr val="lt1"/>
                </a:solidFill>
                <a:latin typeface="+mn-lt"/>
                <a:ea typeface="+mn-ea"/>
                <a:cs typeface="+mn-cs"/>
              </a:defRPr>
            </a:lvl1pPr>
            <a:lvl2pPr marL="457200" algn="l" defTabSz="913765" rtl="0" eaLnBrk="1" latinLnBrk="0" hangingPunct="1">
              <a:defRPr kumimoji="1" sz="1800" kern="1200">
                <a:solidFill>
                  <a:schemeClr val="lt1"/>
                </a:solidFill>
                <a:latin typeface="+mn-lt"/>
                <a:ea typeface="+mn-ea"/>
                <a:cs typeface="+mn-cs"/>
              </a:defRPr>
            </a:lvl2pPr>
            <a:lvl3pPr marL="914400" algn="l" defTabSz="913765" rtl="0" eaLnBrk="1" latinLnBrk="0" hangingPunct="1">
              <a:defRPr kumimoji="1" sz="1800" kern="1200">
                <a:solidFill>
                  <a:schemeClr val="lt1"/>
                </a:solidFill>
                <a:latin typeface="+mn-lt"/>
                <a:ea typeface="+mn-ea"/>
                <a:cs typeface="+mn-cs"/>
              </a:defRPr>
            </a:lvl3pPr>
            <a:lvl4pPr marL="1371600" algn="l" defTabSz="913765" rtl="0" eaLnBrk="1" latinLnBrk="0" hangingPunct="1">
              <a:defRPr kumimoji="1" sz="1800" kern="1200">
                <a:solidFill>
                  <a:schemeClr val="lt1"/>
                </a:solidFill>
                <a:latin typeface="+mn-lt"/>
                <a:ea typeface="+mn-ea"/>
                <a:cs typeface="+mn-cs"/>
              </a:defRPr>
            </a:lvl4pPr>
            <a:lvl5pPr marL="1828165" algn="l" defTabSz="913765" rtl="0" eaLnBrk="1" latinLnBrk="0" hangingPunct="1">
              <a:defRPr kumimoji="1" sz="1800" kern="1200">
                <a:solidFill>
                  <a:schemeClr val="lt1"/>
                </a:solidFill>
                <a:latin typeface="+mn-lt"/>
                <a:ea typeface="+mn-ea"/>
                <a:cs typeface="+mn-cs"/>
              </a:defRPr>
            </a:lvl5pPr>
            <a:lvl6pPr marL="2285365" algn="l" defTabSz="913765" rtl="0" eaLnBrk="1" latinLnBrk="0" hangingPunct="1">
              <a:defRPr kumimoji="1" sz="1800" kern="1200">
                <a:solidFill>
                  <a:schemeClr val="lt1"/>
                </a:solidFill>
                <a:latin typeface="+mn-lt"/>
                <a:ea typeface="+mn-ea"/>
                <a:cs typeface="+mn-cs"/>
              </a:defRPr>
            </a:lvl6pPr>
            <a:lvl7pPr marL="2742565" algn="l" defTabSz="913765" rtl="0" eaLnBrk="1" latinLnBrk="0" hangingPunct="1">
              <a:defRPr kumimoji="1" sz="1800" kern="1200">
                <a:solidFill>
                  <a:schemeClr val="lt1"/>
                </a:solidFill>
                <a:latin typeface="+mn-lt"/>
                <a:ea typeface="+mn-ea"/>
                <a:cs typeface="+mn-cs"/>
              </a:defRPr>
            </a:lvl7pPr>
            <a:lvl8pPr marL="3199765" algn="l" defTabSz="913765" rtl="0" eaLnBrk="1" latinLnBrk="0" hangingPunct="1">
              <a:defRPr kumimoji="1" sz="1800" kern="1200">
                <a:solidFill>
                  <a:schemeClr val="lt1"/>
                </a:solidFill>
                <a:latin typeface="+mn-lt"/>
                <a:ea typeface="+mn-ea"/>
                <a:cs typeface="+mn-cs"/>
              </a:defRPr>
            </a:lvl8pPr>
            <a:lvl9pPr marL="3656965" algn="l" defTabSz="913765" rtl="0" eaLnBrk="1" latinLnBrk="0" hangingPunct="1">
              <a:defRPr kumimoji="1" sz="1800" kern="1200">
                <a:solidFill>
                  <a:schemeClr val="lt1"/>
                </a:solidFill>
                <a:latin typeface="+mn-lt"/>
                <a:ea typeface="+mn-ea"/>
                <a:cs typeface="+mn-cs"/>
              </a:defRPr>
            </a:lvl9pPr>
          </a:lstStyle>
          <a:p>
            <a:pPr marL="0" marR="0" lvl="0" indent="0" algn="ctr" defTabSz="913765" rtl="0" eaLnBrk="1" fontAlgn="auto" latinLnBrk="0" hangingPunct="1">
              <a:lnSpc>
                <a:spcPct val="100000"/>
              </a:lnSpc>
              <a:spcBef>
                <a:spcPts val="0"/>
              </a:spcBef>
              <a:spcAft>
                <a:spcPts val="0"/>
              </a:spcAft>
              <a:buClrTx/>
              <a:buSzTx/>
              <a:buFontTx/>
              <a:buNone/>
              <a:tabLst/>
              <a:defRPr/>
            </a:pPr>
            <a:endParaRPr kumimoji="1" lang="ja-JP" altLang="en-US" sz="1662" b="0" i="0" u="none" strike="noStrike" kern="1200" cap="none" spc="0" normalizeH="0" baseline="0" noProof="0">
              <a:ln>
                <a:noFill/>
              </a:ln>
              <a:solidFill>
                <a:prstClr val="black"/>
              </a:solidFill>
              <a:effectLst/>
              <a:uLnTx/>
              <a:uFillTx/>
              <a:latin typeface="Meiryo UI"/>
              <a:ea typeface="Meiryo UI"/>
              <a:cs typeface="+mn-cs"/>
            </a:endParaRPr>
          </a:p>
        </p:txBody>
      </p:sp>
      <p:sp>
        <p:nvSpPr>
          <p:cNvPr id="37" name="テキスト ボックス 36"/>
          <p:cNvSpPr txBox="1"/>
          <p:nvPr/>
        </p:nvSpPr>
        <p:spPr>
          <a:xfrm>
            <a:off x="5760000" y="3312000"/>
            <a:ext cx="1764000" cy="180000"/>
          </a:xfrm>
          <a:prstGeom prst="rect">
            <a:avLst/>
          </a:prstGeom>
          <a:noFill/>
        </p:spPr>
        <p:txBody>
          <a:bodyPr wrap="square" lIns="36000" tIns="0" rIns="36000" bIns="0" rtlCol="0" anchor="ctr" anchorCtr="1">
            <a:noAutofit/>
          </a:bodyPr>
          <a:lstStyle/>
          <a:p>
            <a:pPr marL="0" marR="0" lvl="0" indent="0" algn="ctr" defTabSz="957700" rtl="0" eaLnBrk="1" fontAlgn="auto" latinLnBrk="0" hangingPunct="1">
              <a:lnSpc>
                <a:spcPct val="100000"/>
              </a:lnSpc>
              <a:spcBef>
                <a:spcPts val="0"/>
              </a:spcBef>
              <a:spcAft>
                <a:spcPts val="0"/>
              </a:spcAft>
              <a:buClrTx/>
              <a:buSzTx/>
              <a:buFontTx/>
              <a:buNone/>
              <a:tabLst/>
              <a:defRPr/>
            </a:pPr>
            <a:r>
              <a:rPr kumimoji="1" lang="ja-JP" altLang="en-US" sz="10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経済被害に関する整備効果</a:t>
            </a:r>
          </a:p>
        </p:txBody>
      </p:sp>
      <p:sp>
        <p:nvSpPr>
          <p:cNvPr id="38" name="スライド番号プレースホルダー 3"/>
          <p:cNvSpPr txBox="1">
            <a:spLocks/>
          </p:cNvSpPr>
          <p:nvPr/>
        </p:nvSpPr>
        <p:spPr>
          <a:xfrm>
            <a:off x="8640000" y="6552000"/>
            <a:ext cx="432000" cy="288000"/>
          </a:xfrm>
          <a:prstGeom prst="rect">
            <a:avLst/>
          </a:prstGeom>
        </p:spPr>
        <p:txBody>
          <a:bodyPr vert="horz" lIns="36000" tIns="36000" rIns="36000" bIns="36000" rtlCol="0" anchor="ctr"/>
          <a:lstStyle>
            <a:defPPr>
              <a:defRPr lang="ja-JP"/>
            </a:defPPr>
            <a:lvl1pPr marL="0" algn="r" defTabSz="914400" rtl="0" eaLnBrk="1" latinLnBrk="0" hangingPunct="1">
              <a:defRPr kumimoji="1" sz="14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138CA411-231B-42B9-AF63-97A64194AA60}" type="slidenum">
              <a:rPr lang="ja-JP" altLang="en-US" smtClean="0"/>
              <a:pPr/>
              <a:t>81</a:t>
            </a:fld>
            <a:endParaRPr lang="ja-JP" altLang="en-US" dirty="0"/>
          </a:p>
        </p:txBody>
      </p:sp>
      <p:sp>
        <p:nvSpPr>
          <p:cNvPr id="40" name="正方形/長方形 39">
            <a:extLst>
              <a:ext uri="{FF2B5EF4-FFF2-40B4-BE49-F238E27FC236}">
                <a16:creationId xmlns:a16="http://schemas.microsoft.com/office/drawing/2014/main" id="{A8A88A05-07B6-4A7A-A585-EDEF023BFA14}"/>
              </a:ext>
            </a:extLst>
          </p:cNvPr>
          <p:cNvSpPr/>
          <p:nvPr/>
        </p:nvSpPr>
        <p:spPr>
          <a:xfrm>
            <a:off x="4500000" y="5585633"/>
            <a:ext cx="4320000" cy="1080000"/>
          </a:xfrm>
          <a:prstGeom prst="rect">
            <a:avLst/>
          </a:prstGeom>
        </p:spPr>
        <p:txBody>
          <a:bodyPr wrap="square" lIns="72000" tIns="36000" rIns="72000" bIns="36000" anchor="ctr" anchorCtr="0">
            <a:noAutofit/>
          </a:bodyPr>
          <a:lstStyle/>
          <a:p>
            <a:r>
              <a:rPr lang="en-US" altLang="ja-JP" sz="1100" dirty="0" smtClean="0">
                <a:latin typeface="BIZ UDPゴシック" panose="020B0400000000000000" pitchFamily="50" charset="-128"/>
                <a:ea typeface="BIZ UDPゴシック" panose="020B0400000000000000" pitchFamily="50" charset="-128"/>
              </a:rPr>
              <a:t>2015</a:t>
            </a:r>
            <a:r>
              <a:rPr lang="ja-JP" altLang="en-US" sz="1100" dirty="0" smtClean="0">
                <a:latin typeface="BIZ UDPゴシック" panose="020B0400000000000000" pitchFamily="50" charset="-128"/>
                <a:ea typeface="BIZ UDPゴシック" panose="020B0400000000000000" pitchFamily="50" charset="-128"/>
              </a:rPr>
              <a:t>年から</a:t>
            </a:r>
            <a:r>
              <a:rPr lang="en-US" altLang="ja-JP" sz="1100" dirty="0" smtClean="0">
                <a:latin typeface="BIZ UDPゴシック" panose="020B0400000000000000" pitchFamily="50" charset="-128"/>
                <a:ea typeface="BIZ UDPゴシック" panose="020B0400000000000000" pitchFamily="50" charset="-128"/>
              </a:rPr>
              <a:t>2024</a:t>
            </a:r>
            <a:r>
              <a:rPr lang="ja-JP" altLang="en-US" sz="1100" dirty="0" smtClean="0">
                <a:latin typeface="BIZ UDPゴシック" panose="020B0400000000000000" pitchFamily="50" charset="-128"/>
                <a:ea typeface="BIZ UDPゴシック" panose="020B0400000000000000" pitchFamily="50" charset="-128"/>
              </a:rPr>
              <a:t>年</a:t>
            </a:r>
            <a:r>
              <a:rPr lang="ja-JP" altLang="en-US" sz="1100" dirty="0">
                <a:latin typeface="BIZ UDPゴシック" panose="020B0400000000000000" pitchFamily="50" charset="-128"/>
                <a:ea typeface="BIZ UDPゴシック" panose="020B0400000000000000" pitchFamily="50" charset="-128"/>
              </a:rPr>
              <a:t>までの</a:t>
            </a:r>
            <a:r>
              <a:rPr lang="en-US" altLang="ja-JP" sz="1100" dirty="0">
                <a:latin typeface="BIZ UDPゴシック" panose="020B0400000000000000" pitchFamily="50" charset="-128"/>
                <a:ea typeface="BIZ UDPゴシック" panose="020B0400000000000000" pitchFamily="50" charset="-128"/>
              </a:rPr>
              <a:t>10</a:t>
            </a:r>
            <a:r>
              <a:rPr lang="ja-JP" altLang="en-US" sz="1100" dirty="0">
                <a:latin typeface="BIZ UDPゴシック" panose="020B0400000000000000" pitchFamily="50" charset="-128"/>
                <a:ea typeface="BIZ UDPゴシック" panose="020B0400000000000000" pitchFamily="50" charset="-128"/>
              </a:rPr>
              <a:t>年間の府の</a:t>
            </a:r>
            <a:r>
              <a:rPr lang="ja-JP" altLang="en-US" sz="1100" dirty="0" smtClean="0">
                <a:latin typeface="BIZ UDPゴシック" panose="020B0400000000000000" pitchFamily="50" charset="-128"/>
                <a:ea typeface="BIZ UDPゴシック" panose="020B0400000000000000" pitchFamily="50" charset="-128"/>
              </a:rPr>
              <a:t>取組を踏まえた「</a:t>
            </a:r>
            <a:r>
              <a:rPr lang="ja-JP" altLang="en-US" sz="1100" dirty="0">
                <a:latin typeface="BIZ UDPゴシック" panose="020B0400000000000000" pitchFamily="50" charset="-128"/>
                <a:ea typeface="BIZ UDPゴシック" panose="020B0400000000000000" pitchFamily="50" charset="-128"/>
              </a:rPr>
              <a:t>新・大阪地震対策</a:t>
            </a:r>
            <a:r>
              <a:rPr lang="ja-JP" altLang="en-US" sz="1100" dirty="0" smtClean="0">
                <a:latin typeface="BIZ UDPゴシック" panose="020B0400000000000000" pitchFamily="50" charset="-128"/>
                <a:ea typeface="BIZ UDPゴシック" panose="020B0400000000000000" pitchFamily="50" charset="-128"/>
              </a:rPr>
              <a:t>アクションプラン</a:t>
            </a:r>
            <a:r>
              <a:rPr lang="ja-JP" altLang="en-US" sz="1100" dirty="0">
                <a:latin typeface="BIZ UDPゴシック" panose="020B0400000000000000" pitchFamily="50" charset="-128"/>
                <a:ea typeface="BIZ UDPゴシック" panose="020B0400000000000000" pitchFamily="50" charset="-128"/>
              </a:rPr>
              <a:t>」を</a:t>
            </a:r>
            <a:r>
              <a:rPr lang="ja-JP" altLang="en-US" sz="1100" dirty="0" smtClean="0">
                <a:latin typeface="BIZ UDPゴシック" panose="020B0400000000000000" pitchFamily="50" charset="-128"/>
                <a:ea typeface="BIZ UDPゴシック" panose="020B0400000000000000" pitchFamily="50" charset="-128"/>
              </a:rPr>
              <a:t>策定。</a:t>
            </a:r>
            <a:endParaRPr lang="ja-JP" altLang="en-US" sz="1100" dirty="0">
              <a:latin typeface="BIZ UDPゴシック" panose="020B0400000000000000" pitchFamily="50" charset="-128"/>
              <a:ea typeface="BIZ UDPゴシック" panose="020B0400000000000000" pitchFamily="50" charset="-128"/>
            </a:endParaRPr>
          </a:p>
          <a:p>
            <a:r>
              <a:rPr lang="ja-JP" altLang="en-US" sz="1100" dirty="0">
                <a:latin typeface="BIZ UDPゴシック" panose="020B0400000000000000" pitchFamily="50" charset="-128"/>
                <a:ea typeface="BIZ UDPゴシック" panose="020B0400000000000000" pitchFamily="50" charset="-128"/>
              </a:rPr>
              <a:t>これまでの防潮堤の液状化対策や密集市街地対策の進捗、人口構造等の社会環境の変化を踏まえ、地震・津波被害想定の見直し</a:t>
            </a:r>
            <a:r>
              <a:rPr lang="ja-JP" altLang="en-US" sz="1100" dirty="0" smtClean="0">
                <a:latin typeface="BIZ UDPゴシック" panose="020B0400000000000000" pitchFamily="50" charset="-128"/>
                <a:ea typeface="BIZ UDPゴシック" panose="020B0400000000000000" pitchFamily="50" charset="-128"/>
              </a:rPr>
              <a:t>を行い、次期アクションプラン</a:t>
            </a:r>
            <a:r>
              <a:rPr lang="ja-JP" altLang="en-US" sz="1100" dirty="0">
                <a:latin typeface="BIZ UDPゴシック" panose="020B0400000000000000" pitchFamily="50" charset="-128"/>
                <a:ea typeface="BIZ UDPゴシック" panose="020B0400000000000000" pitchFamily="50" charset="-128"/>
              </a:rPr>
              <a:t>に</a:t>
            </a:r>
            <a:r>
              <a:rPr lang="ja-JP" altLang="en-US" sz="1100" dirty="0" smtClean="0">
                <a:latin typeface="BIZ UDPゴシック" panose="020B0400000000000000" pitchFamily="50" charset="-128"/>
                <a:ea typeface="BIZ UDPゴシック" panose="020B0400000000000000" pitchFamily="50" charset="-128"/>
              </a:rPr>
              <a:t>反映。</a:t>
            </a:r>
            <a:endParaRPr lang="en-US" altLang="ja-JP" sz="1100" dirty="0" smtClean="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28946021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線コネクタ 5"/>
          <p:cNvCxnSpPr/>
          <p:nvPr/>
        </p:nvCxnSpPr>
        <p:spPr>
          <a:xfrm>
            <a:off x="196398" y="536065"/>
            <a:ext cx="882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角丸四角形 26"/>
          <p:cNvSpPr/>
          <p:nvPr/>
        </p:nvSpPr>
        <p:spPr>
          <a:xfrm>
            <a:off x="144000" y="72000"/>
            <a:ext cx="5761500" cy="432000"/>
          </a:xfrm>
          <a:prstGeom prst="roundRect">
            <a:avLst/>
          </a:prstGeom>
          <a:solidFill>
            <a:schemeClr val="accent4">
              <a:lumMod val="60000"/>
              <a:lumOff val="40000"/>
            </a:schemeClr>
          </a:solidFill>
          <a:effectLst>
            <a:innerShdw blurRad="63500" dist="50800" dir="2700000">
              <a:prstClr val="black">
                <a:alpha val="50000"/>
              </a:prstClr>
            </a:innerShdw>
          </a:effectLst>
        </p:spPr>
        <p:style>
          <a:lnRef idx="3">
            <a:schemeClr val="lt1"/>
          </a:lnRef>
          <a:fillRef idx="1">
            <a:schemeClr val="accent4"/>
          </a:fillRef>
          <a:effectRef idx="1">
            <a:schemeClr val="accent4"/>
          </a:effectRef>
          <a:fontRef idx="minor">
            <a:schemeClr val="lt1"/>
          </a:fontRef>
        </p:style>
        <p:txBody>
          <a:bodyPr lIns="108000" tIns="36000" rIns="36000" bIns="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【WHAT</a:t>
            </a:r>
            <a:r>
              <a:rPr kumimoji="1" lang="ja-JP" altLang="en-US" sz="18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２－③</a:t>
            </a:r>
            <a:r>
              <a:rPr kumimoji="1" lang="en-US" altLang="ja-JP" sz="18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8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　インフラ戦略／</a:t>
            </a:r>
            <a:r>
              <a:rPr kumimoji="1" lang="ja-JP" altLang="en-US" sz="1800" b="1"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スマートシティの推進</a:t>
            </a:r>
            <a:endParaRPr kumimoji="1" lang="ja-JP" altLang="en-US" sz="18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p:txBody>
      </p:sp>
      <p:sp>
        <p:nvSpPr>
          <p:cNvPr id="7" name="正方形/長方形 6"/>
          <p:cNvSpPr/>
          <p:nvPr/>
        </p:nvSpPr>
        <p:spPr>
          <a:xfrm>
            <a:off x="196398" y="1094696"/>
            <a:ext cx="8644178" cy="307777"/>
          </a:xfrm>
          <a:prstGeom prst="rect">
            <a:avLst/>
          </a:prstGeom>
          <a:solidFill>
            <a:schemeClr val="accent4">
              <a:lumMod val="40000"/>
              <a:lumOff val="60000"/>
            </a:schemeClr>
          </a:solidFill>
          <a:ln>
            <a:solidFill>
              <a:schemeClr val="accent2"/>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１．大阪スマートシティ戦略　　　「戦略</a:t>
            </a:r>
            <a:r>
              <a:rPr kumimoji="1" lang="en-US" altLang="ja-JP"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ver.1.0</a:t>
            </a:r>
            <a:r>
              <a:rPr kumimoji="1"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」から「戦略</a:t>
            </a:r>
            <a:r>
              <a:rPr kumimoji="1" lang="en-US" altLang="ja-JP"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ver.2.0</a:t>
            </a:r>
            <a:r>
              <a:rPr kumimoji="1"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」へ　　　　　　　　　　　　　　　　　</a:t>
            </a:r>
            <a:endParaRPr kumimoji="1" lang="en-US" altLang="ja-JP"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8" name="テキスト ボックス 7"/>
          <p:cNvSpPr txBox="1"/>
          <p:nvPr/>
        </p:nvSpPr>
        <p:spPr>
          <a:xfrm>
            <a:off x="140019" y="564030"/>
            <a:ext cx="8932757" cy="502702"/>
          </a:xfrm>
          <a:prstGeom prst="rect">
            <a:avLst/>
          </a:prstGeom>
          <a:noFill/>
        </p:spPr>
        <p:txBody>
          <a:bodyPr wrap="square" rtlCol="0">
            <a:spAutoFit/>
          </a:bodyPr>
          <a:lstStyle/>
          <a:p>
            <a:pPr marL="0" marR="0" lvl="0" indent="0" algn="l" defTabSz="914400" rtl="0" eaLnBrk="1" fontAlgn="auto" latinLnBrk="0" hangingPunct="1">
              <a:lnSpc>
                <a:spcPts val="16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住民の利便性向上を最大の目的とし、</a:t>
            </a:r>
            <a:r>
              <a:rPr kumimoji="1" lang="en-US" altLang="ja-JP" sz="16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2025</a:t>
            </a:r>
            <a:r>
              <a:rPr kumimoji="1" lang="ja-JP" altLang="en-US" sz="16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年大阪・関西万博の開催を追い風としながら、</a:t>
            </a:r>
            <a:r>
              <a:rPr kumimoji="1" lang="ja-JP" altLang="en-US" sz="16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都市</a:t>
            </a:r>
            <a:endParaRPr kumimoji="1" lang="en-US" altLang="ja-JP" sz="16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ts val="1600"/>
              </a:lnSpc>
              <a:spcBef>
                <a:spcPts val="0"/>
              </a:spcBef>
              <a:spcAft>
                <a:spcPts val="0"/>
              </a:spcAft>
              <a:buClrTx/>
              <a:buSzTx/>
              <a:buFontTx/>
              <a:buNone/>
              <a:tabLst/>
              <a:defRPr/>
            </a:pPr>
            <a:r>
              <a:rPr lang="ja-JP" altLang="en-US" sz="1600" b="1" dirty="0">
                <a:solidFill>
                  <a:prstClr val="black"/>
                </a:solidFill>
                <a:latin typeface="BIZ UDPゴシック" panose="020B0400000000000000" pitchFamily="50" charset="-128"/>
                <a:ea typeface="BIZ UDPゴシック" panose="020B0400000000000000" pitchFamily="50" charset="-128"/>
              </a:rPr>
              <a:t>　</a:t>
            </a:r>
            <a:r>
              <a:rPr lang="ja-JP" altLang="en-US" sz="1600" b="1" dirty="0" smtClean="0">
                <a:solidFill>
                  <a:prstClr val="black"/>
                </a:solidFill>
                <a:latin typeface="BIZ UDPゴシック" panose="020B0400000000000000" pitchFamily="50" charset="-128"/>
                <a:ea typeface="BIZ UDPゴシック" panose="020B0400000000000000" pitchFamily="50" charset="-128"/>
              </a:rPr>
              <a:t>　</a:t>
            </a:r>
            <a:r>
              <a:rPr kumimoji="1" lang="ja-JP" altLang="en-US" sz="16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課題解決</a:t>
            </a:r>
            <a:r>
              <a:rPr kumimoji="1" lang="ja-JP" altLang="en-US" sz="16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の先導役を示していく。</a:t>
            </a:r>
            <a:endParaRPr kumimoji="1" lang="en-US" altLang="ja-JP" sz="1600" b="1" i="0" u="none" strike="noStrike" kern="1200" cap="none" spc="0" normalizeH="0" baseline="0" noProof="0" dirty="0">
              <a:ln>
                <a:noFill/>
              </a:ln>
              <a:solidFill>
                <a:srgbClr val="FF0000"/>
              </a:solidFill>
              <a:effectLst/>
              <a:uLnTx/>
              <a:uFillTx/>
              <a:latin typeface="BIZ UDPゴシック" panose="020B0400000000000000" pitchFamily="50" charset="-128"/>
              <a:ea typeface="BIZ UDPゴシック" panose="020B0400000000000000" pitchFamily="50" charset="-128"/>
            </a:endParaRPr>
          </a:p>
        </p:txBody>
      </p:sp>
      <p:pic>
        <p:nvPicPr>
          <p:cNvPr id="2" name="図 1"/>
          <p:cNvPicPr>
            <a:picLocks noChangeAspect="1"/>
          </p:cNvPicPr>
          <p:nvPr/>
        </p:nvPicPr>
        <p:blipFill>
          <a:blip r:embed="rId2"/>
          <a:stretch>
            <a:fillRect/>
          </a:stretch>
        </p:blipFill>
        <p:spPr>
          <a:xfrm>
            <a:off x="51424" y="1487588"/>
            <a:ext cx="8873501" cy="5370412"/>
          </a:xfrm>
          <a:prstGeom prst="rect">
            <a:avLst/>
          </a:prstGeom>
        </p:spPr>
      </p:pic>
      <p:sp>
        <p:nvSpPr>
          <p:cNvPr id="9" name="スライド番号プレースホルダー 3"/>
          <p:cNvSpPr txBox="1">
            <a:spLocks/>
          </p:cNvSpPr>
          <p:nvPr/>
        </p:nvSpPr>
        <p:spPr>
          <a:xfrm>
            <a:off x="8640000" y="6552000"/>
            <a:ext cx="432000" cy="288000"/>
          </a:xfrm>
          <a:prstGeom prst="rect">
            <a:avLst/>
          </a:prstGeom>
        </p:spPr>
        <p:txBody>
          <a:bodyPr vert="horz" lIns="36000" tIns="36000" rIns="36000" bIns="36000" rtlCol="0" anchor="ctr"/>
          <a:lstStyle>
            <a:defPPr>
              <a:defRPr lang="ja-JP"/>
            </a:defPPr>
            <a:lvl1pPr marL="0" algn="r" defTabSz="914400" rtl="0" eaLnBrk="1" latinLnBrk="0" hangingPunct="1">
              <a:defRPr kumimoji="1" sz="14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138CA411-231B-42B9-AF63-97A64194AA60}" type="slidenum">
              <a:rPr lang="ja-JP" altLang="en-US" smtClean="0"/>
              <a:pPr/>
              <a:t>82</a:t>
            </a:fld>
            <a:endParaRPr lang="ja-JP" altLang="en-US" dirty="0"/>
          </a:p>
        </p:txBody>
      </p:sp>
    </p:spTree>
    <p:extLst>
      <p:ext uri="{BB962C8B-B14F-4D97-AF65-F5344CB8AC3E}">
        <p14:creationId xmlns:p14="http://schemas.microsoft.com/office/powerpoint/2010/main" val="247722751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角丸四角形 75">
            <a:extLst>
              <a:ext uri="{FF2B5EF4-FFF2-40B4-BE49-F238E27FC236}">
                <a16:creationId xmlns:a16="http://schemas.microsoft.com/office/drawing/2014/main" id="{473CD7C9-195C-4AFE-83CB-CAAD4B52E0AF}"/>
              </a:ext>
            </a:extLst>
          </p:cNvPr>
          <p:cNvSpPr/>
          <p:nvPr/>
        </p:nvSpPr>
        <p:spPr>
          <a:xfrm>
            <a:off x="1579601" y="4458796"/>
            <a:ext cx="2128455" cy="181406"/>
          </a:xfrm>
          <a:prstGeom prst="roundRect">
            <a:avLst>
              <a:gd name="adj" fmla="val 50000"/>
            </a:avLst>
          </a:pr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1" lang="ja-JP" altLang="en-US" sz="1013" b="0" i="0" u="none" strike="noStrike" kern="1200" cap="none" spc="0" normalizeH="0" baseline="0" noProof="0">
              <a:ln>
                <a:noFill/>
              </a:ln>
              <a:solidFill>
                <a:prstClr val="white"/>
              </a:solidFill>
              <a:effectLst/>
              <a:uLnTx/>
              <a:uFillTx/>
              <a:latin typeface="Meiryo UI"/>
              <a:ea typeface="Meiryo UI"/>
              <a:cs typeface="+mn-cs"/>
            </a:endParaRPr>
          </a:p>
        </p:txBody>
      </p:sp>
      <p:cxnSp>
        <p:nvCxnSpPr>
          <p:cNvPr id="6" name="直線コネクタ 5"/>
          <p:cNvCxnSpPr/>
          <p:nvPr/>
        </p:nvCxnSpPr>
        <p:spPr>
          <a:xfrm>
            <a:off x="196398" y="574165"/>
            <a:ext cx="882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正方形/長方形 7"/>
          <p:cNvSpPr/>
          <p:nvPr/>
        </p:nvSpPr>
        <p:spPr>
          <a:xfrm>
            <a:off x="196398" y="763778"/>
            <a:ext cx="8644178" cy="307777"/>
          </a:xfrm>
          <a:prstGeom prst="rect">
            <a:avLst/>
          </a:prstGeom>
          <a:solidFill>
            <a:schemeClr val="accent4">
              <a:lumMod val="40000"/>
              <a:lumOff val="60000"/>
            </a:schemeClr>
          </a:solidFill>
          <a:ln>
            <a:solidFill>
              <a:schemeClr val="accent2"/>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２．大阪スマートシティパートナーズフォーラム</a:t>
            </a:r>
            <a:r>
              <a:rPr kumimoji="1" lang="en-US" altLang="ja-JP"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【OSPF】</a:t>
            </a:r>
            <a:r>
              <a:rPr kumimoji="1"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t>
            </a:r>
            <a:endParaRPr kumimoji="1" lang="en-US" altLang="ja-JP"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11" name="角丸四角形 10"/>
          <p:cNvSpPr/>
          <p:nvPr/>
        </p:nvSpPr>
        <p:spPr>
          <a:xfrm>
            <a:off x="342900" y="1223954"/>
            <a:ext cx="8191500" cy="338146"/>
          </a:xfrm>
          <a:prstGeom prst="roundRect">
            <a:avLst>
              <a:gd name="adj" fmla="val 13437"/>
            </a:avLst>
          </a:prstGeom>
          <a:solidFill>
            <a:schemeClr val="accent6"/>
          </a:solidFill>
          <a:ln w="25400" cap="flat" cmpd="sng" algn="ctr">
            <a:solidFill>
              <a:sysClr val="windowText" lastClr="000000"/>
            </a:solidFill>
            <a:prstDash val="solid"/>
            <a:miter lim="800000"/>
          </a:ln>
          <a:effectLst/>
        </p:spPr>
        <p:txBody>
          <a:bodyPr rtlCol="0" anchor="ctr"/>
          <a:lstStyle/>
          <a:p>
            <a:pPr marL="0" marR="0" lvl="0" indent="0" algn="just" defTabSz="842520" rtl="0" eaLnBrk="1" fontAlgn="ctr" latinLnBrk="0" hangingPunct="1">
              <a:lnSpc>
                <a:spcPct val="110000"/>
              </a:lnSpc>
              <a:spcBef>
                <a:spcPts val="0"/>
              </a:spcBef>
              <a:spcAft>
                <a:spcPts val="554"/>
              </a:spcAft>
              <a:buClr>
                <a:srgbClr val="2E75B6"/>
              </a:buClr>
              <a:buSzTx/>
              <a:buFontTx/>
              <a:buNone/>
              <a:tabLst/>
              <a:defRPr/>
            </a:pPr>
            <a:r>
              <a:rPr kumimoji="1" lang="ja-JP" altLang="en-US"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企業やシビックテック、府内市町村、大学等と連携した“大阪モデル”のスマートシティの実現に向けた</a:t>
            </a:r>
            <a:r>
              <a:rPr kumimoji="1" lang="ja-JP" altLang="en-US" sz="12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取組を</a:t>
            </a:r>
            <a:r>
              <a:rPr kumimoji="1" lang="ja-JP" altLang="en-US" sz="12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推進。</a:t>
            </a:r>
          </a:p>
        </p:txBody>
      </p:sp>
      <p:sp>
        <p:nvSpPr>
          <p:cNvPr id="9" name="スライド番号プレースホルダー 3"/>
          <p:cNvSpPr txBox="1">
            <a:spLocks/>
          </p:cNvSpPr>
          <p:nvPr/>
        </p:nvSpPr>
        <p:spPr>
          <a:xfrm>
            <a:off x="8640000" y="6552000"/>
            <a:ext cx="432000" cy="288000"/>
          </a:xfrm>
          <a:prstGeom prst="rect">
            <a:avLst/>
          </a:prstGeom>
        </p:spPr>
        <p:txBody>
          <a:bodyPr vert="horz" lIns="36000" tIns="36000" rIns="36000" bIns="36000" rtlCol="0" anchor="ctr"/>
          <a:lstStyle>
            <a:defPPr>
              <a:defRPr lang="ja-JP"/>
            </a:defPPr>
            <a:lvl1pPr marL="0" algn="r" defTabSz="914400" rtl="0" eaLnBrk="1" latinLnBrk="0" hangingPunct="1">
              <a:defRPr kumimoji="1" sz="14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138CA411-231B-42B9-AF63-97A64194AA60}" type="slidenum">
              <a:rPr lang="ja-JP" altLang="en-US" smtClean="0"/>
              <a:pPr/>
              <a:t>83</a:t>
            </a:fld>
            <a:endParaRPr lang="ja-JP" altLang="en-US" dirty="0"/>
          </a:p>
        </p:txBody>
      </p:sp>
      <p:sp>
        <p:nvSpPr>
          <p:cNvPr id="10" name="角丸四角形 9"/>
          <p:cNvSpPr/>
          <p:nvPr/>
        </p:nvSpPr>
        <p:spPr>
          <a:xfrm>
            <a:off x="144000" y="72000"/>
            <a:ext cx="5761500" cy="432000"/>
          </a:xfrm>
          <a:prstGeom prst="roundRect">
            <a:avLst/>
          </a:prstGeom>
          <a:solidFill>
            <a:schemeClr val="accent4">
              <a:lumMod val="60000"/>
              <a:lumOff val="40000"/>
            </a:schemeClr>
          </a:solidFill>
          <a:effectLst>
            <a:innerShdw blurRad="63500" dist="50800" dir="2700000">
              <a:prstClr val="black">
                <a:alpha val="50000"/>
              </a:prstClr>
            </a:innerShdw>
          </a:effectLst>
        </p:spPr>
        <p:style>
          <a:lnRef idx="3">
            <a:schemeClr val="lt1"/>
          </a:lnRef>
          <a:fillRef idx="1">
            <a:schemeClr val="accent4"/>
          </a:fillRef>
          <a:effectRef idx="1">
            <a:schemeClr val="accent4"/>
          </a:effectRef>
          <a:fontRef idx="minor">
            <a:schemeClr val="lt1"/>
          </a:fontRef>
        </p:style>
        <p:txBody>
          <a:bodyPr lIns="108000" tIns="36000" rIns="36000" bIns="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【WHAT</a:t>
            </a:r>
            <a:r>
              <a:rPr kumimoji="1" lang="ja-JP" altLang="en-US" sz="18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２－③</a:t>
            </a:r>
            <a:r>
              <a:rPr kumimoji="1" lang="en-US" altLang="ja-JP" sz="18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8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　インフラ戦略／</a:t>
            </a:r>
            <a:r>
              <a:rPr kumimoji="1" lang="ja-JP" altLang="en-US" sz="1800" b="1"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スマートシティの推進</a:t>
            </a:r>
            <a:endParaRPr kumimoji="1" lang="ja-JP" altLang="en-US" sz="18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p:txBody>
      </p:sp>
      <p:grpSp>
        <p:nvGrpSpPr>
          <p:cNvPr id="12" name="グループ化 11"/>
          <p:cNvGrpSpPr/>
          <p:nvPr/>
        </p:nvGrpSpPr>
        <p:grpSpPr>
          <a:xfrm>
            <a:off x="63307" y="1725594"/>
            <a:ext cx="4148249" cy="2488081"/>
            <a:chOff x="63307" y="1725594"/>
            <a:chExt cx="4148249" cy="2488081"/>
          </a:xfrm>
        </p:grpSpPr>
        <p:grpSp>
          <p:nvGrpSpPr>
            <p:cNvPr id="13" name="グループ化 12"/>
            <p:cNvGrpSpPr/>
            <p:nvPr/>
          </p:nvGrpSpPr>
          <p:grpSpPr>
            <a:xfrm>
              <a:off x="63307" y="1725594"/>
              <a:ext cx="4148249" cy="2488081"/>
              <a:chOff x="63307" y="1725594"/>
              <a:chExt cx="4148249" cy="2488081"/>
            </a:xfrm>
          </p:grpSpPr>
          <p:grpSp>
            <p:nvGrpSpPr>
              <p:cNvPr id="19" name="グループ化 18"/>
              <p:cNvGrpSpPr/>
              <p:nvPr/>
            </p:nvGrpSpPr>
            <p:grpSpPr>
              <a:xfrm>
                <a:off x="63307" y="1725594"/>
                <a:ext cx="4148249" cy="2488081"/>
                <a:chOff x="63307" y="1725594"/>
                <a:chExt cx="4148249" cy="2488081"/>
              </a:xfrm>
            </p:grpSpPr>
            <p:grpSp>
              <p:nvGrpSpPr>
                <p:cNvPr id="25" name="グループ化 24"/>
                <p:cNvGrpSpPr/>
                <p:nvPr/>
              </p:nvGrpSpPr>
              <p:grpSpPr>
                <a:xfrm>
                  <a:off x="63307" y="1725594"/>
                  <a:ext cx="4148249" cy="2488081"/>
                  <a:chOff x="63307" y="1725594"/>
                  <a:chExt cx="4148249" cy="2488081"/>
                </a:xfrm>
              </p:grpSpPr>
              <p:grpSp>
                <p:nvGrpSpPr>
                  <p:cNvPr id="27" name="グループ化 26"/>
                  <p:cNvGrpSpPr/>
                  <p:nvPr/>
                </p:nvGrpSpPr>
                <p:grpSpPr>
                  <a:xfrm>
                    <a:off x="63307" y="1725594"/>
                    <a:ext cx="4148249" cy="2488081"/>
                    <a:chOff x="63307" y="1725594"/>
                    <a:chExt cx="4148249" cy="2488081"/>
                  </a:xfrm>
                </p:grpSpPr>
                <p:pic>
                  <p:nvPicPr>
                    <p:cNvPr id="29" name="図 28">
                      <a:extLst>
                        <a:ext uri="{FF2B5EF4-FFF2-40B4-BE49-F238E27FC236}">
                          <a16:creationId xmlns:a16="http://schemas.microsoft.com/office/drawing/2014/main" id="{EB92C317-192D-3A12-5815-294DACA230C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3307" y="1725594"/>
                      <a:ext cx="4148249" cy="2488081"/>
                    </a:xfrm>
                    <a:prstGeom prst="rect">
                      <a:avLst/>
                    </a:prstGeom>
                  </p:spPr>
                </p:pic>
                <p:pic>
                  <p:nvPicPr>
                    <p:cNvPr id="30" name="図 29">
                      <a:extLst>
                        <a:ext uri="{FF2B5EF4-FFF2-40B4-BE49-F238E27FC236}">
                          <a16:creationId xmlns:a16="http://schemas.microsoft.com/office/drawing/2014/main" id="{E1BF7EFB-D9F2-FC35-D396-FC5F9504D82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72121" y="1887038"/>
                      <a:ext cx="1507139" cy="161249"/>
                    </a:xfrm>
                    <a:prstGeom prst="rect">
                      <a:avLst/>
                    </a:prstGeom>
                  </p:spPr>
                </p:pic>
                <p:sp>
                  <p:nvSpPr>
                    <p:cNvPr id="31" name="テキスト ボックス 30">
                      <a:extLst>
                        <a:ext uri="{FF2B5EF4-FFF2-40B4-BE49-F238E27FC236}">
                          <a16:creationId xmlns:a16="http://schemas.microsoft.com/office/drawing/2014/main" id="{73DF19ED-8CD9-4D0F-AABF-7FD5E0B27045}"/>
                        </a:ext>
                      </a:extLst>
                    </p:cNvPr>
                    <p:cNvSpPr txBox="1"/>
                    <p:nvPr/>
                  </p:nvSpPr>
                  <p:spPr>
                    <a:xfrm>
                      <a:off x="280381" y="2031639"/>
                      <a:ext cx="3494867" cy="280928"/>
                    </a:xfrm>
                    <a:prstGeom prst="roundRect">
                      <a:avLst/>
                    </a:prstGeom>
                    <a:noFill/>
                  </p:spPr>
                  <p:txBody>
                    <a:bodyPr wrap="none" rtlCol="0">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大阪スマートシティパートナーズフォーラム（</a:t>
                      </a:r>
                      <a:r>
                        <a:rPr kumimoji="1" lang="en-US" altLang="ja-JP" sz="105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OSPF</a:t>
                      </a:r>
                      <a:r>
                        <a:rPr kumimoji="1" lang="ja-JP" altLang="en-US" sz="105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）とは</a:t>
                      </a:r>
                    </a:p>
                  </p:txBody>
                </p:sp>
                <p:cxnSp>
                  <p:nvCxnSpPr>
                    <p:cNvPr id="32" name="直線コネクタ 31"/>
                    <p:cNvCxnSpPr/>
                    <p:nvPr/>
                  </p:nvCxnSpPr>
                  <p:spPr>
                    <a:xfrm>
                      <a:off x="345285" y="2267709"/>
                      <a:ext cx="3463760" cy="0"/>
                    </a:xfrm>
                    <a:prstGeom prst="line">
                      <a:avLst/>
                    </a:prstGeom>
                  </p:spPr>
                  <p:style>
                    <a:lnRef idx="1">
                      <a:schemeClr val="dk1"/>
                    </a:lnRef>
                    <a:fillRef idx="0">
                      <a:schemeClr val="dk1"/>
                    </a:fillRef>
                    <a:effectRef idx="0">
                      <a:schemeClr val="dk1"/>
                    </a:effectRef>
                    <a:fontRef idx="minor">
                      <a:schemeClr val="tx1"/>
                    </a:fontRef>
                  </p:style>
                </p:cxnSp>
                <p:sp>
                  <p:nvSpPr>
                    <p:cNvPr id="33" name="テキスト ボックス 32">
                      <a:extLst>
                        <a:ext uri="{FF2B5EF4-FFF2-40B4-BE49-F238E27FC236}">
                          <a16:creationId xmlns:a16="http://schemas.microsoft.com/office/drawing/2014/main" id="{0BEC7045-4C50-4245-A823-1483CAE7396D}"/>
                        </a:ext>
                      </a:extLst>
                    </p:cNvPr>
                    <p:cNvSpPr txBox="1"/>
                    <p:nvPr/>
                  </p:nvSpPr>
                  <p:spPr>
                    <a:xfrm>
                      <a:off x="294025" y="2349642"/>
                      <a:ext cx="3499053" cy="553998"/>
                    </a:xfrm>
                    <a:prstGeom prst="rect">
                      <a:avLst/>
                    </a:prstGeom>
                    <a:noFill/>
                  </p:spPr>
                  <p:txBody>
                    <a:bodyPr wrap="square">
                      <a:spAutoFit/>
                    </a:bodyPr>
                    <a:lstStyle/>
                    <a:p>
                      <a:pPr marL="0" marR="0" lvl="0" indent="0" algn="l" defTabSz="20895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“大阪モデル”</a:t>
                      </a:r>
                      <a:r>
                        <a:rPr kumimoji="1" lang="ja-JP" altLang="en-US"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のスマートシティの実現に向けた推進体制として、大阪府、府内</a:t>
                      </a:r>
                      <a:r>
                        <a:rPr kumimoji="1" lang="en-US" altLang="ja-JP"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43</a:t>
                      </a:r>
                      <a:r>
                        <a:rPr kumimoji="1" lang="ja-JP" altLang="en-US"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市町村、企業、大学、シビックテック等と連携</a:t>
                      </a:r>
                      <a:r>
                        <a:rPr kumimoji="1" lang="ja-JP" altLang="en-US" sz="10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して</a:t>
                      </a:r>
                      <a:r>
                        <a:rPr kumimoji="1" lang="en-US" altLang="ja-JP" sz="10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2020</a:t>
                      </a:r>
                      <a:r>
                        <a:rPr kumimoji="1" lang="ja-JP" altLang="en-US" sz="10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年</a:t>
                      </a:r>
                      <a:r>
                        <a:rPr kumimoji="1" lang="ja-JP" altLang="en-US"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８月に設立。</a:t>
                      </a:r>
                    </a:p>
                  </p:txBody>
                </p:sp>
                <p:sp>
                  <p:nvSpPr>
                    <p:cNvPr id="34" name="正方形/長方形 33"/>
                    <p:cNvSpPr/>
                    <p:nvPr/>
                  </p:nvSpPr>
                  <p:spPr>
                    <a:xfrm>
                      <a:off x="294024" y="2919028"/>
                      <a:ext cx="3617040" cy="47215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35" name="正方形/長方形 34"/>
                    <p:cNvSpPr/>
                    <p:nvPr/>
                  </p:nvSpPr>
                  <p:spPr>
                    <a:xfrm>
                      <a:off x="295274" y="3456555"/>
                      <a:ext cx="3615789" cy="49499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grpSp>
              <p:sp>
                <p:nvSpPr>
                  <p:cNvPr id="28" name="正方形/長方形 27">
                    <a:extLst>
                      <a:ext uri="{FF2B5EF4-FFF2-40B4-BE49-F238E27FC236}">
                        <a16:creationId xmlns:a16="http://schemas.microsoft.com/office/drawing/2014/main" id="{70A8033F-EE62-42D2-B862-8D716E795A6C}"/>
                      </a:ext>
                    </a:extLst>
                  </p:cNvPr>
                  <p:cNvSpPr/>
                  <p:nvPr/>
                </p:nvSpPr>
                <p:spPr>
                  <a:xfrm>
                    <a:off x="947597" y="2950162"/>
                    <a:ext cx="3025003" cy="348813"/>
                  </a:xfrm>
                  <a:prstGeom prst="rect">
                    <a:avLst/>
                  </a:prstGeom>
                </p:spPr>
                <p:txBody>
                  <a:bodyPr wrap="square">
                    <a:spAutoFit/>
                  </a:bodyPr>
                  <a:lstStyle/>
                  <a:p>
                    <a:pPr marL="0" marR="0" lvl="0" indent="0" algn="l" defTabSz="685783" rtl="0" eaLnBrk="1" fontAlgn="auto" latinLnBrk="0" hangingPunct="1">
                      <a:lnSpc>
                        <a:spcPts val="1013"/>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企業やシビックテック、府内市町村、大学等と連携</a:t>
                    </a:r>
                    <a:r>
                      <a:rPr kumimoji="1" lang="ja-JP" altLang="en-US" sz="9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した“</a:t>
                    </a:r>
                    <a:r>
                      <a:rPr kumimoji="1"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大阪モデル”のスマートシティの実現に向けた</a:t>
                    </a:r>
                    <a:r>
                      <a:rPr kumimoji="1" lang="ja-JP" altLang="en-US" sz="9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取組の推進。</a:t>
                    </a:r>
                    <a:endParaRPr kumimoji="1"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grpSp>
            <p:sp>
              <p:nvSpPr>
                <p:cNvPr id="26" name="正方形/長方形 25">
                  <a:extLst>
                    <a:ext uri="{FF2B5EF4-FFF2-40B4-BE49-F238E27FC236}">
                      <a16:creationId xmlns:a16="http://schemas.microsoft.com/office/drawing/2014/main" id="{1F565338-4706-41FD-991D-0A5541EFB0D5}"/>
                    </a:ext>
                  </a:extLst>
                </p:cNvPr>
                <p:cNvSpPr/>
                <p:nvPr/>
              </p:nvSpPr>
              <p:spPr>
                <a:xfrm>
                  <a:off x="947111" y="3508271"/>
                  <a:ext cx="2987123" cy="348813"/>
                </a:xfrm>
                <a:prstGeom prst="rect">
                  <a:avLst/>
                </a:prstGeom>
              </p:spPr>
              <p:txBody>
                <a:bodyPr wrap="square">
                  <a:spAutoFit/>
                </a:bodyPr>
                <a:lstStyle/>
                <a:p>
                  <a:pPr marL="0" marR="0" lvl="0" indent="0" algn="l" defTabSz="685783" rtl="0" eaLnBrk="1" fontAlgn="auto" latinLnBrk="0" hangingPunct="1">
                    <a:lnSpc>
                      <a:spcPts val="1013"/>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社会課題の見える化、コーディネート、プロジェクトの推進、ワークショップ・セミナー開催／情報</a:t>
                  </a:r>
                  <a:r>
                    <a:rPr kumimoji="1" lang="ja-JP" altLang="en-US" sz="9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発信。</a:t>
                  </a:r>
                  <a:r>
                    <a:rPr kumimoji="1"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ほか</a:t>
                  </a:r>
                </a:p>
              </p:txBody>
            </p:sp>
          </p:grpSp>
          <p:grpSp>
            <p:nvGrpSpPr>
              <p:cNvPr id="20" name="グループ化 19"/>
              <p:cNvGrpSpPr/>
              <p:nvPr/>
            </p:nvGrpSpPr>
            <p:grpSpPr>
              <a:xfrm>
                <a:off x="383923" y="2948633"/>
                <a:ext cx="630260" cy="345439"/>
                <a:chOff x="383923" y="2948633"/>
                <a:chExt cx="630260" cy="345439"/>
              </a:xfrm>
            </p:grpSpPr>
            <p:grpSp>
              <p:nvGrpSpPr>
                <p:cNvPr id="21" name="グループ化 20">
                  <a:extLst>
                    <a:ext uri="{FF2B5EF4-FFF2-40B4-BE49-F238E27FC236}">
                      <a16:creationId xmlns:a16="http://schemas.microsoft.com/office/drawing/2014/main" id="{CBA68871-3C2E-46AF-97DD-EC699CFCDF39}"/>
                    </a:ext>
                  </a:extLst>
                </p:cNvPr>
                <p:cNvGrpSpPr/>
                <p:nvPr/>
              </p:nvGrpSpPr>
              <p:grpSpPr>
                <a:xfrm>
                  <a:off x="383923" y="2948633"/>
                  <a:ext cx="630260" cy="345439"/>
                  <a:chOff x="385538" y="1845015"/>
                  <a:chExt cx="816109" cy="477960"/>
                </a:xfrm>
              </p:grpSpPr>
              <p:sp>
                <p:nvSpPr>
                  <p:cNvPr id="23" name="正方形/長方形 22">
                    <a:extLst>
                      <a:ext uri="{FF2B5EF4-FFF2-40B4-BE49-F238E27FC236}">
                        <a16:creationId xmlns:a16="http://schemas.microsoft.com/office/drawing/2014/main" id="{E94FE92B-168D-412C-9390-617B374C7918}"/>
                      </a:ext>
                    </a:extLst>
                  </p:cNvPr>
                  <p:cNvSpPr/>
                  <p:nvPr/>
                </p:nvSpPr>
                <p:spPr>
                  <a:xfrm>
                    <a:off x="385538" y="1845015"/>
                    <a:ext cx="808428" cy="319386"/>
                  </a:xfrm>
                  <a:prstGeom prst="rect">
                    <a:avLst/>
                  </a:prstGeom>
                </p:spPr>
                <p:txBody>
                  <a:bodyPr wrap="square">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目　的</a:t>
                    </a:r>
                    <a:endParaRPr kumimoji="1" lang="ja-JP" altLang="en-US" sz="1125"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24" name="正方形/長方形 23">
                    <a:extLst>
                      <a:ext uri="{FF2B5EF4-FFF2-40B4-BE49-F238E27FC236}">
                        <a16:creationId xmlns:a16="http://schemas.microsoft.com/office/drawing/2014/main" id="{07744D9F-43E2-4244-BC0A-31B55D47D438}"/>
                      </a:ext>
                    </a:extLst>
                  </p:cNvPr>
                  <p:cNvSpPr/>
                  <p:nvPr/>
                </p:nvSpPr>
                <p:spPr>
                  <a:xfrm>
                    <a:off x="393219" y="2051496"/>
                    <a:ext cx="808428" cy="271479"/>
                  </a:xfrm>
                  <a:prstGeom prst="rect">
                    <a:avLst/>
                  </a:prstGeom>
                </p:spPr>
                <p:txBody>
                  <a:bodyPr wrap="square">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1" lang="en-US" altLang="ja-JP" sz="675"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Purpose</a:t>
                    </a:r>
                    <a:endParaRPr kumimoji="1"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grpSp>
            <p:cxnSp>
              <p:nvCxnSpPr>
                <p:cNvPr id="22" name="直線コネクタ 21">
                  <a:extLst>
                    <a:ext uri="{FF2B5EF4-FFF2-40B4-BE49-F238E27FC236}">
                      <a16:creationId xmlns:a16="http://schemas.microsoft.com/office/drawing/2014/main" id="{45EA4E8F-FFE2-FAC1-E3C8-CFAB639F103C}"/>
                    </a:ext>
                  </a:extLst>
                </p:cNvPr>
                <p:cNvCxnSpPr>
                  <a:cxnSpLocks/>
                </p:cNvCxnSpPr>
                <p:nvPr/>
              </p:nvCxnSpPr>
              <p:spPr>
                <a:xfrm flipV="1">
                  <a:off x="390298" y="3008616"/>
                  <a:ext cx="1802" cy="187499"/>
                </a:xfrm>
                <a:prstGeom prst="line">
                  <a:avLst/>
                </a:prstGeom>
                <a:ln w="28575" cap="rnd">
                  <a:solidFill>
                    <a:srgbClr val="0070C0"/>
                  </a:solidFill>
                  <a:round/>
                </a:ln>
              </p:spPr>
              <p:style>
                <a:lnRef idx="1">
                  <a:schemeClr val="accent1"/>
                </a:lnRef>
                <a:fillRef idx="0">
                  <a:schemeClr val="accent1"/>
                </a:fillRef>
                <a:effectRef idx="0">
                  <a:schemeClr val="accent1"/>
                </a:effectRef>
                <a:fontRef idx="minor">
                  <a:schemeClr val="tx1"/>
                </a:fontRef>
              </p:style>
            </p:cxnSp>
          </p:grpSp>
        </p:grpSp>
        <p:grpSp>
          <p:nvGrpSpPr>
            <p:cNvPr id="14" name="グループ化 13"/>
            <p:cNvGrpSpPr/>
            <p:nvPr/>
          </p:nvGrpSpPr>
          <p:grpSpPr>
            <a:xfrm>
              <a:off x="379063" y="3476499"/>
              <a:ext cx="787944" cy="343681"/>
              <a:chOff x="379063" y="3476499"/>
              <a:chExt cx="787944" cy="343681"/>
            </a:xfrm>
          </p:grpSpPr>
          <p:grpSp>
            <p:nvGrpSpPr>
              <p:cNvPr id="15" name="グループ化 14">
                <a:extLst>
                  <a:ext uri="{FF2B5EF4-FFF2-40B4-BE49-F238E27FC236}">
                    <a16:creationId xmlns:a16="http://schemas.microsoft.com/office/drawing/2014/main" id="{F1E70AE2-6AFA-405D-A2CF-F53F9EB768DD}"/>
                  </a:ext>
                </a:extLst>
              </p:cNvPr>
              <p:cNvGrpSpPr/>
              <p:nvPr/>
            </p:nvGrpSpPr>
            <p:grpSpPr>
              <a:xfrm>
                <a:off x="379063" y="3476499"/>
                <a:ext cx="787944" cy="343681"/>
                <a:chOff x="272497" y="2331560"/>
                <a:chExt cx="1020288" cy="475527"/>
              </a:xfrm>
            </p:grpSpPr>
            <p:sp>
              <p:nvSpPr>
                <p:cNvPr id="17" name="正方形/長方形 16">
                  <a:extLst>
                    <a:ext uri="{FF2B5EF4-FFF2-40B4-BE49-F238E27FC236}">
                      <a16:creationId xmlns:a16="http://schemas.microsoft.com/office/drawing/2014/main" id="{6347F06B-C0D3-4A8F-9038-4D52A1654A5D}"/>
                    </a:ext>
                  </a:extLst>
                </p:cNvPr>
                <p:cNvSpPr/>
                <p:nvPr/>
              </p:nvSpPr>
              <p:spPr>
                <a:xfrm>
                  <a:off x="272497" y="2331560"/>
                  <a:ext cx="1020288" cy="319386"/>
                </a:xfrm>
                <a:prstGeom prst="rect">
                  <a:avLst/>
                </a:prstGeom>
              </p:spPr>
              <p:txBody>
                <a:bodyPr wrap="square">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事業内容</a:t>
                  </a:r>
                  <a:endParaRPr kumimoji="1" lang="ja-JP" altLang="en-US" sz="1125"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18" name="正方形/長方形 17">
                  <a:extLst>
                    <a:ext uri="{FF2B5EF4-FFF2-40B4-BE49-F238E27FC236}">
                      <a16:creationId xmlns:a16="http://schemas.microsoft.com/office/drawing/2014/main" id="{6BC79C6F-2439-44CD-BB40-0487BF648074}"/>
                    </a:ext>
                  </a:extLst>
                </p:cNvPr>
                <p:cNvSpPr/>
                <p:nvPr/>
              </p:nvSpPr>
              <p:spPr>
                <a:xfrm>
                  <a:off x="275151" y="2535608"/>
                  <a:ext cx="808430" cy="271479"/>
                </a:xfrm>
                <a:prstGeom prst="rect">
                  <a:avLst/>
                </a:prstGeom>
              </p:spPr>
              <p:txBody>
                <a:bodyPr wrap="square">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1" lang="en-US" altLang="ja-JP" sz="675" b="0" i="0" u="none" strike="noStrike" kern="1200" cap="none" spc="0" normalizeH="0" baseline="0" noProof="0" dirty="0" err="1">
                      <a:ln>
                        <a:noFill/>
                      </a:ln>
                      <a:solidFill>
                        <a:prstClr val="black"/>
                      </a:solidFill>
                      <a:effectLst/>
                      <a:uLnTx/>
                      <a:uFillTx/>
                      <a:latin typeface="BIZ UDPゴシック" panose="020B0400000000000000" pitchFamily="50" charset="-128"/>
                      <a:ea typeface="BIZ UDPゴシック" panose="020B0400000000000000" pitchFamily="50" charset="-128"/>
                    </a:rPr>
                    <a:t>Contens</a:t>
                  </a:r>
                  <a:endParaRPr kumimoji="1"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grpSp>
          <p:cxnSp>
            <p:nvCxnSpPr>
              <p:cNvPr id="16" name="直線コネクタ 15">
                <a:extLst>
                  <a:ext uri="{FF2B5EF4-FFF2-40B4-BE49-F238E27FC236}">
                    <a16:creationId xmlns:a16="http://schemas.microsoft.com/office/drawing/2014/main" id="{8CE1F493-B584-6941-0C4D-625BFDB41691}"/>
                  </a:ext>
                </a:extLst>
              </p:cNvPr>
              <p:cNvCxnSpPr>
                <a:cxnSpLocks/>
              </p:cNvCxnSpPr>
              <p:nvPr/>
            </p:nvCxnSpPr>
            <p:spPr>
              <a:xfrm flipV="1">
                <a:off x="390298" y="3552121"/>
                <a:ext cx="1802" cy="187499"/>
              </a:xfrm>
              <a:prstGeom prst="line">
                <a:avLst/>
              </a:prstGeom>
              <a:ln w="28575" cap="rnd">
                <a:solidFill>
                  <a:srgbClr val="0070C0"/>
                </a:solidFill>
                <a:round/>
              </a:ln>
            </p:spPr>
            <p:style>
              <a:lnRef idx="1">
                <a:schemeClr val="accent1"/>
              </a:lnRef>
              <a:fillRef idx="0">
                <a:schemeClr val="accent1"/>
              </a:fillRef>
              <a:effectRef idx="0">
                <a:schemeClr val="accent1"/>
              </a:effectRef>
              <a:fontRef idx="minor">
                <a:schemeClr val="tx1"/>
              </a:fontRef>
            </p:style>
          </p:cxnSp>
        </p:grpSp>
      </p:grpSp>
      <p:sp>
        <p:nvSpPr>
          <p:cNvPr id="36" name="角丸四角形 6">
            <a:extLst>
              <a:ext uri="{FF2B5EF4-FFF2-40B4-BE49-F238E27FC236}">
                <a16:creationId xmlns:a16="http://schemas.microsoft.com/office/drawing/2014/main" id="{9647ACC7-0822-4D7B-8A64-E0A54A32CEEA}"/>
              </a:ext>
            </a:extLst>
          </p:cNvPr>
          <p:cNvSpPr/>
          <p:nvPr/>
        </p:nvSpPr>
        <p:spPr>
          <a:xfrm>
            <a:off x="358606" y="4152597"/>
            <a:ext cx="3293747" cy="5581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54000" rIns="54000" rtlCol="0" anchor="t"/>
          <a:lstStyle/>
          <a:p>
            <a:pPr marL="0" marR="0" lvl="0" indent="0" algn="dist" defTabSz="685783"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gradFill>
                  <a:gsLst>
                    <a:gs pos="98000">
                      <a:srgbClr val="24589B"/>
                    </a:gs>
                    <a:gs pos="59000">
                      <a:srgbClr val="16B2F2"/>
                    </a:gs>
                    <a:gs pos="83000">
                      <a:srgbClr val="00ADEC"/>
                    </a:gs>
                    <a:gs pos="0">
                      <a:srgbClr val="5B9BD5">
                        <a:lumMod val="30000"/>
                        <a:lumOff val="70000"/>
                      </a:srgbClr>
                    </a:gs>
                  </a:gsLst>
                  <a:lin ang="13800000" scaled="0"/>
                </a:gradFill>
                <a:effectLst/>
                <a:uLnTx/>
                <a:uFillTx/>
                <a:latin typeface="BIZ UDPゴシック" panose="020B0400000000000000" pitchFamily="50" charset="-128"/>
                <a:ea typeface="BIZ UDPゴシック" panose="020B0400000000000000" pitchFamily="50" charset="-128"/>
              </a:rPr>
              <a:t>日本最大級の官民連携</a:t>
            </a:r>
            <a:r>
              <a:rPr kumimoji="1" lang="ja-JP" altLang="en-US" sz="1400" b="1" i="0" u="none" strike="noStrike" kern="1200" cap="none" spc="0" normalizeH="0" baseline="0" noProof="0" dirty="0">
                <a:ln>
                  <a:noFill/>
                </a:ln>
                <a:gradFill>
                  <a:gsLst>
                    <a:gs pos="71000">
                      <a:srgbClr val="1283C4"/>
                    </a:gs>
                    <a:gs pos="100000">
                      <a:srgbClr val="002E68"/>
                    </a:gs>
                    <a:gs pos="2000">
                      <a:srgbClr val="16B2F2"/>
                    </a:gs>
                    <a:gs pos="38000">
                      <a:srgbClr val="00ADEC"/>
                    </a:gs>
                  </a:gsLst>
                  <a:lin ang="13800000" scaled="0"/>
                </a:gradFill>
                <a:effectLst/>
                <a:uLnTx/>
                <a:uFillTx/>
                <a:latin typeface="BIZ UDPゴシック" panose="020B0400000000000000" pitchFamily="50" charset="-128"/>
                <a:ea typeface="BIZ UDPゴシック" panose="020B0400000000000000" pitchFamily="50" charset="-128"/>
              </a:rPr>
              <a:t>イニシアティブ</a:t>
            </a:r>
            <a:r>
              <a:rPr kumimoji="1" lang="ja-JP" altLang="en-US" sz="1400" b="1" i="0" u="none" strike="noStrike" kern="1200" cap="none" spc="0" normalizeH="0" baseline="0" noProof="0" dirty="0">
                <a:ln>
                  <a:noFill/>
                </a:ln>
                <a:gradFill>
                  <a:gsLst>
                    <a:gs pos="98000">
                      <a:srgbClr val="24589B"/>
                    </a:gs>
                    <a:gs pos="59000">
                      <a:srgbClr val="16B2F2"/>
                    </a:gs>
                    <a:gs pos="83000">
                      <a:srgbClr val="00ADEC"/>
                    </a:gs>
                    <a:gs pos="0">
                      <a:srgbClr val="5B9BD5">
                        <a:lumMod val="30000"/>
                        <a:lumOff val="70000"/>
                      </a:srgbClr>
                    </a:gs>
                  </a:gsLst>
                  <a:lin ang="13800000" scaled="0"/>
                </a:gradFill>
                <a:effectLst/>
                <a:uLnTx/>
                <a:uFillTx/>
                <a:latin typeface="BIZ UDPゴシック" panose="020B0400000000000000" pitchFamily="50" charset="-128"/>
                <a:ea typeface="BIZ UDPゴシック" panose="020B0400000000000000" pitchFamily="50" charset="-128"/>
              </a:rPr>
              <a:t>へ</a:t>
            </a:r>
          </a:p>
        </p:txBody>
      </p:sp>
      <p:sp>
        <p:nvSpPr>
          <p:cNvPr id="37" name="テキスト ボックス 36">
            <a:extLst>
              <a:ext uri="{FF2B5EF4-FFF2-40B4-BE49-F238E27FC236}">
                <a16:creationId xmlns:a16="http://schemas.microsoft.com/office/drawing/2014/main" id="{1D4FED28-B04A-4851-B009-74668F331E1C}"/>
              </a:ext>
            </a:extLst>
          </p:cNvPr>
          <p:cNvSpPr txBox="1"/>
          <p:nvPr/>
        </p:nvSpPr>
        <p:spPr>
          <a:xfrm>
            <a:off x="1556975" y="4402468"/>
            <a:ext cx="2095378" cy="253916"/>
          </a:xfrm>
          <a:prstGeom prst="rect">
            <a:avLst/>
          </a:prstGeom>
          <a:noFill/>
        </p:spPr>
        <p:txBody>
          <a:bodyPr wrap="square" rtlCol="0">
            <a:spAutoFit/>
          </a:bodyPr>
          <a:lstStyle/>
          <a:p>
            <a:pPr marL="0" marR="0" lvl="0" indent="0" algn="dist" defTabSz="685783" rtl="0" eaLnBrk="1" fontAlgn="auto" latinLnBrk="0" hangingPunct="1">
              <a:lnSpc>
                <a:spcPct val="100000"/>
              </a:lnSpc>
              <a:spcBef>
                <a:spcPts val="0"/>
              </a:spcBef>
              <a:spcAft>
                <a:spcPts val="0"/>
              </a:spcAft>
              <a:buClrTx/>
              <a:buSzTx/>
              <a:buFontTx/>
              <a:buNone/>
              <a:tabLst/>
              <a:defRPr/>
            </a:pPr>
            <a:r>
              <a:rPr kumimoji="1" lang="en-US" altLang="ja-JP" sz="1050" b="1" i="0" u="none" strike="noStrike" kern="1200" cap="none" spc="0" normalizeH="0" baseline="0" noProof="0" dirty="0" smtClean="0">
                <a:ln>
                  <a:noFill/>
                </a:ln>
                <a:solidFill>
                  <a:schemeClr val="bg1"/>
                </a:solidFill>
                <a:effectLst>
                  <a:outerShdw blurRad="38100" dist="38100" dir="2700000" algn="tl">
                    <a:srgbClr val="000000">
                      <a:alpha val="43137"/>
                    </a:srgbClr>
                  </a:outerShdw>
                </a:effectLst>
                <a:uLnTx/>
                <a:uFillTx/>
                <a:latin typeface="BIZ UDPゴシック" panose="020B0400000000000000" pitchFamily="50" charset="-128"/>
                <a:ea typeface="BIZ UDPゴシック" panose="020B0400000000000000" pitchFamily="50" charset="-128"/>
              </a:rPr>
              <a:t>454</a:t>
            </a:r>
            <a:r>
              <a:rPr kumimoji="1" lang="ja-JP" altLang="en-US" sz="900" b="1" i="0" u="none" strike="noStrike" kern="1200" cap="none" spc="0" normalizeH="0" baseline="0" noProof="0" dirty="0" smtClean="0">
                <a:ln>
                  <a:noFill/>
                </a:ln>
                <a:solidFill>
                  <a:schemeClr val="bg1"/>
                </a:solidFill>
                <a:effectLst/>
                <a:uLnTx/>
                <a:uFillTx/>
                <a:latin typeface="BIZ UDPゴシック" panose="020B0400000000000000" pitchFamily="50" charset="-128"/>
                <a:ea typeface="BIZ UDPゴシック" panose="020B0400000000000000" pitchFamily="50" charset="-128"/>
              </a:rPr>
              <a:t>の</a:t>
            </a:r>
            <a:r>
              <a:rPr kumimoji="1" lang="ja-JP" altLang="en-US" sz="900" b="1" i="0" u="none" strike="noStrike" kern="1200" cap="none" spc="0" normalizeH="0" baseline="0" noProof="0" dirty="0">
                <a:ln>
                  <a:noFill/>
                </a:ln>
                <a:solidFill>
                  <a:schemeClr val="bg1"/>
                </a:solidFill>
                <a:effectLst/>
                <a:uLnTx/>
                <a:uFillTx/>
                <a:latin typeface="BIZ UDPゴシック" panose="020B0400000000000000" pitchFamily="50" charset="-128"/>
                <a:ea typeface="BIZ UDPゴシック" panose="020B0400000000000000" pitchFamily="50" charset="-128"/>
              </a:rPr>
              <a:t>企業・団体が参画　</a:t>
            </a:r>
            <a:r>
              <a:rPr kumimoji="1" lang="en-US" altLang="ja-JP" sz="675" b="1" i="0" u="none" strike="noStrike" kern="1200" cap="none" spc="0" normalizeH="0" baseline="0" noProof="0" dirty="0" smtClean="0">
                <a:ln>
                  <a:noFill/>
                </a:ln>
                <a:solidFill>
                  <a:schemeClr val="bg1"/>
                </a:solidFill>
                <a:effectLst/>
                <a:uLnTx/>
                <a:uFillTx/>
                <a:latin typeface="BIZ UDPゴシック" panose="020B0400000000000000" pitchFamily="50" charset="-128"/>
                <a:ea typeface="BIZ UDPゴシック" panose="020B0400000000000000" pitchFamily="50" charset="-128"/>
              </a:rPr>
              <a:t>※5.3</a:t>
            </a:r>
            <a:r>
              <a:rPr kumimoji="1" lang="ja-JP" altLang="en-US" sz="675" b="1" i="0" u="none" strike="noStrike" kern="1200" cap="none" spc="0" normalizeH="0" baseline="0" noProof="0" dirty="0" smtClean="0">
                <a:ln>
                  <a:noFill/>
                </a:ln>
                <a:solidFill>
                  <a:schemeClr val="bg1"/>
                </a:solidFill>
                <a:effectLst/>
                <a:uLnTx/>
                <a:uFillTx/>
                <a:latin typeface="BIZ UDPゴシック" panose="020B0400000000000000" pitchFamily="50" charset="-128"/>
                <a:ea typeface="BIZ UDPゴシック" panose="020B0400000000000000" pitchFamily="50" charset="-128"/>
              </a:rPr>
              <a:t>末</a:t>
            </a:r>
            <a:r>
              <a:rPr kumimoji="1" lang="ja-JP" altLang="en-US" sz="675" b="1" i="0" u="none" strike="noStrike" kern="1200" cap="none" spc="0" normalizeH="0" baseline="0" noProof="0" dirty="0">
                <a:ln>
                  <a:noFill/>
                </a:ln>
                <a:solidFill>
                  <a:schemeClr val="bg1"/>
                </a:solidFill>
                <a:effectLst/>
                <a:uLnTx/>
                <a:uFillTx/>
                <a:latin typeface="BIZ UDPゴシック" panose="020B0400000000000000" pitchFamily="50" charset="-128"/>
                <a:ea typeface="BIZ UDPゴシック" panose="020B0400000000000000" pitchFamily="50" charset="-128"/>
              </a:rPr>
              <a:t>時点</a:t>
            </a:r>
            <a:r>
              <a:rPr kumimoji="1" lang="en-US" altLang="ja-JP" sz="675" b="1" i="0" u="none" strike="noStrike" kern="1200" cap="none" spc="0" normalizeH="0" baseline="0" noProof="0" dirty="0">
                <a:ln>
                  <a:noFill/>
                </a:ln>
                <a:solidFill>
                  <a:schemeClr val="bg1"/>
                </a:solidFill>
                <a:effectLst/>
                <a:uLnTx/>
                <a:uFillTx/>
                <a:latin typeface="BIZ UDPゴシック" panose="020B0400000000000000" pitchFamily="50" charset="-128"/>
                <a:ea typeface="BIZ UDPゴシック" panose="020B0400000000000000" pitchFamily="50" charset="-128"/>
              </a:rPr>
              <a:t> </a:t>
            </a:r>
          </a:p>
        </p:txBody>
      </p:sp>
      <p:sp>
        <p:nvSpPr>
          <p:cNvPr id="42" name="テキスト ボックス 41">
            <a:extLst>
              <a:ext uri="{FF2B5EF4-FFF2-40B4-BE49-F238E27FC236}">
                <a16:creationId xmlns:a16="http://schemas.microsoft.com/office/drawing/2014/main" id="{4CB7D32D-0E9B-4E62-BD43-F9FB710BEC16}"/>
              </a:ext>
            </a:extLst>
          </p:cNvPr>
          <p:cNvSpPr txBox="1"/>
          <p:nvPr/>
        </p:nvSpPr>
        <p:spPr>
          <a:xfrm>
            <a:off x="4182021" y="1998295"/>
            <a:ext cx="3905576" cy="271869"/>
          </a:xfrm>
          <a:prstGeom prst="rect">
            <a:avLst/>
          </a:prstGeom>
          <a:noFill/>
        </p:spPr>
        <p:txBody>
          <a:bodyPr wrap="square">
            <a:spAutoFit/>
          </a:bodyPr>
          <a:lstStyle/>
          <a:p>
            <a:pPr marL="0" marR="0" lvl="0" indent="0" algn="l" defTabSz="685783" rtl="0" eaLnBrk="1" fontAlgn="auto" latinLnBrk="0" hangingPunct="1">
              <a:lnSpc>
                <a:spcPts val="1350"/>
              </a:lnSpc>
              <a:spcBef>
                <a:spcPts val="0"/>
              </a:spcBef>
              <a:spcAft>
                <a:spcPts val="0"/>
              </a:spcAft>
              <a:buClrTx/>
              <a:buSzTx/>
              <a:buFontTx/>
              <a:buNone/>
              <a:tabLst/>
              <a:defRPr/>
            </a:pPr>
            <a:r>
              <a:rPr kumimoji="1" lang="ja-JP" altLang="en-US" sz="1100" b="0" i="0" u="none" strike="noStrike" kern="1200" cap="none" spc="0" normalizeH="0" baseline="0" noProof="0" dirty="0">
                <a:ln>
                  <a:noFill/>
                </a:ln>
                <a:gradFill flip="none" rotWithShape="1">
                  <a:gsLst>
                    <a:gs pos="0">
                      <a:srgbClr val="4472C4">
                        <a:lumMod val="75000"/>
                      </a:srgbClr>
                    </a:gs>
                    <a:gs pos="100000">
                      <a:srgbClr val="0070C0"/>
                    </a:gs>
                  </a:gsLst>
                  <a:lin ang="0" scaled="1"/>
                  <a:tileRect/>
                </a:gradFill>
                <a:effectLst/>
                <a:uLnTx/>
                <a:uFillTx/>
                <a:latin typeface="BIZ UDPゴシック" panose="020B0400000000000000" pitchFamily="50" charset="-128"/>
                <a:ea typeface="BIZ UDPゴシック" panose="020B0400000000000000" pitchFamily="50" charset="-128"/>
              </a:rPr>
              <a:t>大阪スマートシティパートナーズフォーラム・プロジェクト事業</a:t>
            </a:r>
            <a:endParaRPr kumimoji="1" lang="en-US" altLang="ja-JP" sz="1100" b="0" i="0" u="none" strike="noStrike" kern="1200" cap="none" spc="0" normalizeH="0" baseline="0" noProof="0" dirty="0">
              <a:ln>
                <a:noFill/>
              </a:ln>
              <a:gradFill flip="none" rotWithShape="1">
                <a:gsLst>
                  <a:gs pos="0">
                    <a:srgbClr val="4472C4">
                      <a:lumMod val="75000"/>
                    </a:srgbClr>
                  </a:gs>
                  <a:gs pos="100000">
                    <a:srgbClr val="0070C0"/>
                  </a:gs>
                </a:gsLst>
                <a:lin ang="0" scaled="1"/>
                <a:tileRect/>
              </a:gradFill>
              <a:effectLst/>
              <a:uLnTx/>
              <a:uFillTx/>
              <a:latin typeface="BIZ UDPゴシック" panose="020B0400000000000000" pitchFamily="50" charset="-128"/>
              <a:ea typeface="BIZ UDPゴシック" panose="020B0400000000000000" pitchFamily="50" charset="-128"/>
            </a:endParaRPr>
          </a:p>
        </p:txBody>
      </p:sp>
      <p:pic>
        <p:nvPicPr>
          <p:cNvPr id="43" name="図 42">
            <a:extLst>
              <a:ext uri="{FF2B5EF4-FFF2-40B4-BE49-F238E27FC236}">
                <a16:creationId xmlns:a16="http://schemas.microsoft.com/office/drawing/2014/main" id="{58343C11-E617-1081-5D3D-57B46E46D93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012339" y="2014446"/>
            <a:ext cx="953224" cy="278993"/>
          </a:xfrm>
          <a:prstGeom prst="rect">
            <a:avLst/>
          </a:prstGeom>
        </p:spPr>
      </p:pic>
      <p:sp>
        <p:nvSpPr>
          <p:cNvPr id="44" name="テキスト ボックス 43">
            <a:extLst>
              <a:ext uri="{FF2B5EF4-FFF2-40B4-BE49-F238E27FC236}">
                <a16:creationId xmlns:a16="http://schemas.microsoft.com/office/drawing/2014/main" id="{44BC1697-1533-4942-A015-8708D01023C9}"/>
              </a:ext>
            </a:extLst>
          </p:cNvPr>
          <p:cNvSpPr txBox="1"/>
          <p:nvPr/>
        </p:nvSpPr>
        <p:spPr>
          <a:xfrm>
            <a:off x="4322963" y="2287205"/>
            <a:ext cx="4677808" cy="577081"/>
          </a:xfrm>
          <a:prstGeom prst="rect">
            <a:avLst/>
          </a:prstGeom>
          <a:noFill/>
        </p:spPr>
        <p:txBody>
          <a:bodyPr wrap="square">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コーディネーター企業を中心に各分野の課題解決に向けた</a:t>
            </a:r>
            <a:r>
              <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n</a:t>
            </a: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対</a:t>
            </a:r>
            <a:r>
              <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n</a:t>
            </a: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（複数企業対複数市町村）のサービス・ビジネスモデルを実証・実装する。横断的なテーマについては相互に連携。</a:t>
            </a:r>
            <a:endParaRPr kumimoji="1" lang="en-US" altLang="ja-JP" sz="788"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45" name="角丸四角形 21">
            <a:extLst>
              <a:ext uri="{FF2B5EF4-FFF2-40B4-BE49-F238E27FC236}">
                <a16:creationId xmlns:a16="http://schemas.microsoft.com/office/drawing/2014/main" id="{5C68C45C-F6D9-4041-A605-331A5977755B}"/>
              </a:ext>
            </a:extLst>
          </p:cNvPr>
          <p:cNvSpPr/>
          <p:nvPr/>
        </p:nvSpPr>
        <p:spPr>
          <a:xfrm>
            <a:off x="5135813" y="2926823"/>
            <a:ext cx="875509" cy="393284"/>
          </a:xfrm>
          <a:prstGeom prst="roundRect">
            <a:avLst>
              <a:gd name="adj" fmla="val 0"/>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54000" tIns="54000" rIns="54000" bIns="54000" rtlCol="0" anchor="t"/>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スマート</a:t>
            </a:r>
            <a:endParaRPr kumimoji="1" lang="en-US" altLang="ja-JP" sz="9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ctr" defTabSz="685783"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ヘルスシティ</a:t>
            </a:r>
            <a:endParaRPr kumimoji="1" lang="en-US" altLang="ja-JP" sz="9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46" name="角丸四角形 14">
            <a:extLst>
              <a:ext uri="{FF2B5EF4-FFF2-40B4-BE49-F238E27FC236}">
                <a16:creationId xmlns:a16="http://schemas.microsoft.com/office/drawing/2014/main" id="{097E15CC-E523-49EC-8C8C-8B5195EE0DB8}"/>
              </a:ext>
            </a:extLst>
          </p:cNvPr>
          <p:cNvSpPr/>
          <p:nvPr/>
        </p:nvSpPr>
        <p:spPr>
          <a:xfrm>
            <a:off x="6073747" y="2926931"/>
            <a:ext cx="974396" cy="393284"/>
          </a:xfrm>
          <a:prstGeom prst="roundRect">
            <a:avLst>
              <a:gd name="adj" fmla="val 0"/>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54000" tIns="54000" rIns="54000" bIns="54000" rtlCol="0" anchor="b" anchorCtr="0"/>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1" lang="ja-JP" altLang="en-US" sz="825" b="1" i="0" u="none"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rPr>
              <a:t>高齢者</a:t>
            </a:r>
            <a:r>
              <a:rPr kumimoji="1" lang="ja-JP" altLang="en-US" sz="825"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にやさしい</a:t>
            </a:r>
            <a:endParaRPr kumimoji="1" lang="en-US" altLang="ja-JP" sz="825"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ctr" defTabSz="685783" rtl="0" eaLnBrk="1" fontAlgn="auto" latinLnBrk="0" hangingPunct="1">
              <a:lnSpc>
                <a:spcPct val="100000"/>
              </a:lnSpc>
              <a:spcBef>
                <a:spcPts val="0"/>
              </a:spcBef>
              <a:spcAft>
                <a:spcPts val="0"/>
              </a:spcAft>
              <a:buClrTx/>
              <a:buSzTx/>
              <a:buFontTx/>
              <a:buNone/>
              <a:tabLst/>
              <a:defRPr/>
            </a:pPr>
            <a:r>
              <a:rPr kumimoji="1" lang="ja-JP" altLang="en-US" sz="825"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まちづくり</a:t>
            </a:r>
            <a:endParaRPr kumimoji="1" lang="en-US" altLang="ja-JP" sz="825"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47" name="角丸四角形 18">
            <a:extLst>
              <a:ext uri="{FF2B5EF4-FFF2-40B4-BE49-F238E27FC236}">
                <a16:creationId xmlns:a16="http://schemas.microsoft.com/office/drawing/2014/main" id="{3B3E21ED-A451-4115-A0F4-36A9EFF17162}"/>
              </a:ext>
            </a:extLst>
          </p:cNvPr>
          <p:cNvSpPr/>
          <p:nvPr/>
        </p:nvSpPr>
        <p:spPr>
          <a:xfrm>
            <a:off x="7084289" y="2924443"/>
            <a:ext cx="945273" cy="393284"/>
          </a:xfrm>
          <a:prstGeom prst="roundRect">
            <a:avLst>
              <a:gd name="adj" fmla="val 0"/>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54000" tIns="54000" rIns="54000" bIns="54000" rtlCol="0" anchor="b" anchorCtr="0"/>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子育てしやすい</a:t>
            </a:r>
            <a:endParaRPr kumimoji="1" lang="en-US" altLang="ja-JP" sz="9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ctr" defTabSz="685783"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まちづくり</a:t>
            </a:r>
            <a:endParaRPr kumimoji="1" lang="en-US" altLang="ja-JP" sz="9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48" name="角丸四角形 24">
            <a:extLst>
              <a:ext uri="{FF2B5EF4-FFF2-40B4-BE49-F238E27FC236}">
                <a16:creationId xmlns:a16="http://schemas.microsoft.com/office/drawing/2014/main" id="{76A7A6EF-1BD8-4898-BFBE-4904FBEF3BF8}"/>
              </a:ext>
            </a:extLst>
          </p:cNvPr>
          <p:cNvSpPr/>
          <p:nvPr/>
        </p:nvSpPr>
        <p:spPr>
          <a:xfrm>
            <a:off x="8070042" y="2925815"/>
            <a:ext cx="998870" cy="393284"/>
          </a:xfrm>
          <a:prstGeom prst="roundRect">
            <a:avLst>
              <a:gd name="adj" fmla="val 0"/>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54000" tIns="54000" rIns="54000" bIns="54000"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移動がスムーズな</a:t>
            </a:r>
            <a:endParaRPr kumimoji="1" lang="en-US" altLang="ja-JP" sz="9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ctr" defTabSz="685783"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まちづくり</a:t>
            </a:r>
            <a:endParaRPr kumimoji="1" lang="en-US" altLang="ja-JP" sz="9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49" name="角丸四角形 20">
            <a:extLst>
              <a:ext uri="{FF2B5EF4-FFF2-40B4-BE49-F238E27FC236}">
                <a16:creationId xmlns:a16="http://schemas.microsoft.com/office/drawing/2014/main" id="{AA210153-C9A1-4554-89E6-20731EAF9C8A}"/>
              </a:ext>
            </a:extLst>
          </p:cNvPr>
          <p:cNvSpPr/>
          <p:nvPr/>
        </p:nvSpPr>
        <p:spPr>
          <a:xfrm>
            <a:off x="5128693" y="3358439"/>
            <a:ext cx="875509" cy="393284"/>
          </a:xfrm>
          <a:prstGeom prst="roundRect">
            <a:avLst>
              <a:gd name="adj" fmla="val 0"/>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54000" tIns="54000" rIns="54000" bIns="54000" rtlCol="0" anchor="t"/>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rPr>
              <a:t>　インバウンド</a:t>
            </a:r>
            <a:endParaRPr kumimoji="1" lang="en-US" altLang="ja-JP" sz="9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ctr" defTabSz="685783"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rPr>
              <a:t>・観光</a:t>
            </a:r>
            <a:r>
              <a:rPr kumimoji="1" lang="ja-JP" altLang="en-US" sz="9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の再生</a:t>
            </a:r>
            <a:endParaRPr kumimoji="1" lang="en-US" altLang="ja-JP" sz="9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50" name="角丸四角形 32">
            <a:extLst>
              <a:ext uri="{FF2B5EF4-FFF2-40B4-BE49-F238E27FC236}">
                <a16:creationId xmlns:a16="http://schemas.microsoft.com/office/drawing/2014/main" id="{A43651EA-2BA1-42F6-97FC-D2738E3A9D32}"/>
              </a:ext>
            </a:extLst>
          </p:cNvPr>
          <p:cNvSpPr/>
          <p:nvPr/>
        </p:nvSpPr>
        <p:spPr>
          <a:xfrm>
            <a:off x="6073747" y="3366733"/>
            <a:ext cx="974396" cy="393284"/>
          </a:xfrm>
          <a:prstGeom prst="roundRect">
            <a:avLst>
              <a:gd name="adj" fmla="val 0"/>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54000" tIns="54000" rIns="54000" bIns="54000"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rPr>
              <a:t>　大阪</a:t>
            </a:r>
            <a:r>
              <a:rPr kumimoji="1" lang="ja-JP" altLang="en-US" sz="9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ものづくり</a:t>
            </a:r>
            <a:endParaRPr kumimoji="1" lang="en-US" altLang="ja-JP" sz="9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ctr" defTabSz="685783" rtl="0" eaLnBrk="1" fontAlgn="auto" latinLnBrk="0" hangingPunct="1">
              <a:lnSpc>
                <a:spcPct val="100000"/>
              </a:lnSpc>
              <a:spcBef>
                <a:spcPts val="0"/>
              </a:spcBef>
              <a:spcAft>
                <a:spcPts val="0"/>
              </a:spcAft>
              <a:buClrTx/>
              <a:buSzTx/>
              <a:buFontTx/>
              <a:buNone/>
              <a:tabLst/>
              <a:defRPr/>
            </a:pPr>
            <a:r>
              <a:rPr kumimoji="1" lang="en-US" altLang="ja-JP" sz="9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2.0</a:t>
            </a:r>
          </a:p>
        </p:txBody>
      </p:sp>
      <p:sp>
        <p:nvSpPr>
          <p:cNvPr id="51" name="角丸四角形 30">
            <a:extLst>
              <a:ext uri="{FF2B5EF4-FFF2-40B4-BE49-F238E27FC236}">
                <a16:creationId xmlns:a16="http://schemas.microsoft.com/office/drawing/2014/main" id="{786A2B00-C4B9-45A8-907A-C95F8178B14F}"/>
              </a:ext>
            </a:extLst>
          </p:cNvPr>
          <p:cNvSpPr/>
          <p:nvPr/>
        </p:nvSpPr>
        <p:spPr>
          <a:xfrm>
            <a:off x="8083961" y="3385028"/>
            <a:ext cx="998870" cy="393284"/>
          </a:xfrm>
          <a:prstGeom prst="roundRect">
            <a:avLst>
              <a:gd name="adj" fmla="val 0"/>
            </a:avLst>
          </a:prstGeom>
          <a:noFill/>
          <a:ln>
            <a:solidFill>
              <a:srgbClr val="A6A6A6"/>
            </a:solidFill>
          </a:ln>
        </p:spPr>
        <p:style>
          <a:lnRef idx="2">
            <a:schemeClr val="accent1">
              <a:shade val="50000"/>
            </a:schemeClr>
          </a:lnRef>
          <a:fillRef idx="1">
            <a:schemeClr val="accent1"/>
          </a:fillRef>
          <a:effectRef idx="0">
            <a:schemeClr val="accent1"/>
          </a:effectRef>
          <a:fontRef idx="minor">
            <a:schemeClr val="lt1"/>
          </a:fontRef>
        </p:style>
        <p:txBody>
          <a:bodyPr wrap="none" lIns="54000" tIns="54000" rIns="54000" bIns="54000"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データ利活用</a:t>
            </a:r>
            <a:endParaRPr kumimoji="1" lang="en-US" altLang="ja-JP" sz="9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endParaRPr>
          </a:p>
        </p:txBody>
      </p:sp>
      <p:sp>
        <p:nvSpPr>
          <p:cNvPr id="52" name="角丸四角形 30">
            <a:extLst>
              <a:ext uri="{FF2B5EF4-FFF2-40B4-BE49-F238E27FC236}">
                <a16:creationId xmlns:a16="http://schemas.microsoft.com/office/drawing/2014/main" id="{36A837E8-753E-4545-A4FB-07849EADD85C}"/>
              </a:ext>
            </a:extLst>
          </p:cNvPr>
          <p:cNvSpPr/>
          <p:nvPr/>
        </p:nvSpPr>
        <p:spPr>
          <a:xfrm>
            <a:off x="7084290" y="3358439"/>
            <a:ext cx="945272" cy="393284"/>
          </a:xfrm>
          <a:prstGeom prst="roundRect">
            <a:avLst>
              <a:gd name="adj" fmla="val 0"/>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54000" tIns="54000" rIns="54000" bIns="54000"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rPr>
              <a:t>　安全</a:t>
            </a:r>
            <a:r>
              <a:rPr kumimoji="1" lang="ja-JP" altLang="en-US" sz="9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・安心な</a:t>
            </a:r>
            <a:endParaRPr kumimoji="1" lang="en-US" altLang="ja-JP" sz="9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ctr" defTabSz="685783"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まちづくり</a:t>
            </a:r>
            <a:endParaRPr kumimoji="1" lang="en-US" altLang="ja-JP" sz="9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grpSp>
        <p:nvGrpSpPr>
          <p:cNvPr id="53" name="グループ化 52">
            <a:extLst>
              <a:ext uri="{FF2B5EF4-FFF2-40B4-BE49-F238E27FC236}">
                <a16:creationId xmlns:a16="http://schemas.microsoft.com/office/drawing/2014/main" id="{952013A7-C684-699A-878D-586F115734F1}"/>
              </a:ext>
            </a:extLst>
          </p:cNvPr>
          <p:cNvGrpSpPr/>
          <p:nvPr/>
        </p:nvGrpSpPr>
        <p:grpSpPr>
          <a:xfrm>
            <a:off x="5113362" y="2831772"/>
            <a:ext cx="190102" cy="190102"/>
            <a:chOff x="709817" y="5060454"/>
            <a:chExt cx="253469" cy="253469"/>
          </a:xfrm>
        </p:grpSpPr>
        <p:sp>
          <p:nvSpPr>
            <p:cNvPr id="54" name="角丸四角形 53">
              <a:extLst>
                <a:ext uri="{FF2B5EF4-FFF2-40B4-BE49-F238E27FC236}">
                  <a16:creationId xmlns:a16="http://schemas.microsoft.com/office/drawing/2014/main" id="{DF832E86-2B71-2314-B58B-953E6A90B387}"/>
                </a:ext>
              </a:extLst>
            </p:cNvPr>
            <p:cNvSpPr/>
            <p:nvPr/>
          </p:nvSpPr>
          <p:spPr>
            <a:xfrm>
              <a:off x="709817" y="5060454"/>
              <a:ext cx="253469" cy="253469"/>
            </a:xfrm>
            <a:prstGeom prst="roundRect">
              <a:avLst>
                <a:gd name="adj" fmla="val 50000"/>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pic>
          <p:nvPicPr>
            <p:cNvPr id="55" name="図 54">
              <a:extLst>
                <a:ext uri="{FF2B5EF4-FFF2-40B4-BE49-F238E27FC236}">
                  <a16:creationId xmlns:a16="http://schemas.microsoft.com/office/drawing/2014/main" id="{400BABF1-1115-9D42-546E-9F84940F162D}"/>
                </a:ext>
              </a:extLst>
            </p:cNvPr>
            <p:cNvPicPr>
              <a:picLocks noChangeAspect="1"/>
            </p:cNvPicPr>
            <p:nvPr/>
          </p:nvPicPr>
          <p:blipFill>
            <a:blip r:embed="rId5" cstate="screen">
              <a:biLevel thresh="25000"/>
              <a:extLst>
                <a:ext uri="{28A0092B-C50C-407E-A947-70E740481C1C}">
                  <a14:useLocalDpi xmlns:a14="http://schemas.microsoft.com/office/drawing/2010/main"/>
                </a:ext>
              </a:extLst>
            </a:blip>
            <a:stretch>
              <a:fillRect/>
            </a:stretch>
          </p:blipFill>
          <p:spPr>
            <a:xfrm>
              <a:off x="754481" y="5111141"/>
              <a:ext cx="163028" cy="163028"/>
            </a:xfrm>
            <a:prstGeom prst="rect">
              <a:avLst/>
            </a:prstGeom>
          </p:spPr>
        </p:pic>
      </p:grpSp>
      <p:grpSp>
        <p:nvGrpSpPr>
          <p:cNvPr id="56" name="グループ化 55">
            <a:extLst>
              <a:ext uri="{FF2B5EF4-FFF2-40B4-BE49-F238E27FC236}">
                <a16:creationId xmlns:a16="http://schemas.microsoft.com/office/drawing/2014/main" id="{5910E58E-EC3B-2C60-679E-DC7305C9C847}"/>
              </a:ext>
            </a:extLst>
          </p:cNvPr>
          <p:cNvGrpSpPr/>
          <p:nvPr/>
        </p:nvGrpSpPr>
        <p:grpSpPr>
          <a:xfrm>
            <a:off x="6044907" y="2815495"/>
            <a:ext cx="190102" cy="190102"/>
            <a:chOff x="3300882" y="4303632"/>
            <a:chExt cx="253469" cy="253469"/>
          </a:xfrm>
        </p:grpSpPr>
        <p:sp>
          <p:nvSpPr>
            <p:cNvPr id="57" name="角丸四角形 56">
              <a:extLst>
                <a:ext uri="{FF2B5EF4-FFF2-40B4-BE49-F238E27FC236}">
                  <a16:creationId xmlns:a16="http://schemas.microsoft.com/office/drawing/2014/main" id="{2C1C5271-6163-8F1E-1E49-10E9D5BADEA8}"/>
                </a:ext>
              </a:extLst>
            </p:cNvPr>
            <p:cNvSpPr/>
            <p:nvPr/>
          </p:nvSpPr>
          <p:spPr>
            <a:xfrm>
              <a:off x="3300882" y="4303632"/>
              <a:ext cx="253469" cy="253469"/>
            </a:xfrm>
            <a:prstGeom prst="roundRect">
              <a:avLst>
                <a:gd name="adj" fmla="val 50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pic>
          <p:nvPicPr>
            <p:cNvPr id="58" name="図 57">
              <a:extLst>
                <a:ext uri="{FF2B5EF4-FFF2-40B4-BE49-F238E27FC236}">
                  <a16:creationId xmlns:a16="http://schemas.microsoft.com/office/drawing/2014/main" id="{D100067B-D528-E721-9DF8-8D52B1991318}"/>
                </a:ext>
              </a:extLst>
            </p:cNvPr>
            <p:cNvPicPr>
              <a:picLocks noChangeAspect="1"/>
            </p:cNvPicPr>
            <p:nvPr/>
          </p:nvPicPr>
          <p:blipFill>
            <a:blip r:embed="rId6" cstate="screen">
              <a:biLevel thresh="25000"/>
              <a:extLst>
                <a:ext uri="{28A0092B-C50C-407E-A947-70E740481C1C}">
                  <a14:useLocalDpi xmlns:a14="http://schemas.microsoft.com/office/drawing/2010/main"/>
                </a:ext>
              </a:extLst>
            </a:blip>
            <a:stretch>
              <a:fillRect/>
            </a:stretch>
          </p:blipFill>
          <p:spPr>
            <a:xfrm>
              <a:off x="3328339" y="4324793"/>
              <a:ext cx="208648" cy="208648"/>
            </a:xfrm>
            <a:prstGeom prst="rect">
              <a:avLst/>
            </a:prstGeom>
          </p:spPr>
        </p:pic>
      </p:grpSp>
      <p:grpSp>
        <p:nvGrpSpPr>
          <p:cNvPr id="59" name="グループ化 58">
            <a:extLst>
              <a:ext uri="{FF2B5EF4-FFF2-40B4-BE49-F238E27FC236}">
                <a16:creationId xmlns:a16="http://schemas.microsoft.com/office/drawing/2014/main" id="{C11FDBBD-B3ED-6DC2-603B-DB8147E9D972}"/>
              </a:ext>
            </a:extLst>
          </p:cNvPr>
          <p:cNvGrpSpPr/>
          <p:nvPr/>
        </p:nvGrpSpPr>
        <p:grpSpPr>
          <a:xfrm>
            <a:off x="7084290" y="2803912"/>
            <a:ext cx="190102" cy="190102"/>
            <a:chOff x="5565156" y="4290384"/>
            <a:chExt cx="253469" cy="253469"/>
          </a:xfrm>
        </p:grpSpPr>
        <p:sp>
          <p:nvSpPr>
            <p:cNvPr id="60" name="角丸四角形 59">
              <a:extLst>
                <a:ext uri="{FF2B5EF4-FFF2-40B4-BE49-F238E27FC236}">
                  <a16:creationId xmlns:a16="http://schemas.microsoft.com/office/drawing/2014/main" id="{A00F5F3D-D410-061D-3EB0-5FFCE1684061}"/>
                </a:ext>
              </a:extLst>
            </p:cNvPr>
            <p:cNvSpPr/>
            <p:nvPr/>
          </p:nvSpPr>
          <p:spPr>
            <a:xfrm>
              <a:off x="5565156" y="4290384"/>
              <a:ext cx="253469" cy="253469"/>
            </a:xfrm>
            <a:prstGeom prst="roundRect">
              <a:avLst>
                <a:gd name="adj" fmla="val 5000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pic>
          <p:nvPicPr>
            <p:cNvPr id="61" name="図 60">
              <a:extLst>
                <a:ext uri="{FF2B5EF4-FFF2-40B4-BE49-F238E27FC236}">
                  <a16:creationId xmlns:a16="http://schemas.microsoft.com/office/drawing/2014/main" id="{683FD6F0-18CB-4F39-CC36-0F76F81F9328}"/>
                </a:ext>
              </a:extLst>
            </p:cNvPr>
            <p:cNvPicPr>
              <a:picLocks noChangeAspect="1"/>
            </p:cNvPicPr>
            <p:nvPr/>
          </p:nvPicPr>
          <p:blipFill>
            <a:blip r:embed="rId7" cstate="screen">
              <a:biLevel thresh="25000"/>
              <a:extLst>
                <a:ext uri="{28A0092B-C50C-407E-A947-70E740481C1C}">
                  <a14:useLocalDpi xmlns:a14="http://schemas.microsoft.com/office/drawing/2010/main"/>
                </a:ext>
              </a:extLst>
            </a:blip>
            <a:stretch>
              <a:fillRect/>
            </a:stretch>
          </p:blipFill>
          <p:spPr>
            <a:xfrm>
              <a:off x="5586796" y="4318524"/>
              <a:ext cx="199205" cy="199205"/>
            </a:xfrm>
            <a:prstGeom prst="rect">
              <a:avLst/>
            </a:prstGeom>
          </p:spPr>
        </p:pic>
      </p:grpSp>
      <p:grpSp>
        <p:nvGrpSpPr>
          <p:cNvPr id="62" name="グループ化 61">
            <a:extLst>
              <a:ext uri="{FF2B5EF4-FFF2-40B4-BE49-F238E27FC236}">
                <a16:creationId xmlns:a16="http://schemas.microsoft.com/office/drawing/2014/main" id="{885D5EEC-C84E-648B-3BAA-C2BA924C3783}"/>
              </a:ext>
            </a:extLst>
          </p:cNvPr>
          <p:cNvGrpSpPr/>
          <p:nvPr/>
        </p:nvGrpSpPr>
        <p:grpSpPr>
          <a:xfrm>
            <a:off x="8041776" y="2793244"/>
            <a:ext cx="190102" cy="190102"/>
            <a:chOff x="7650022" y="4929951"/>
            <a:chExt cx="253469" cy="253469"/>
          </a:xfrm>
        </p:grpSpPr>
        <p:sp>
          <p:nvSpPr>
            <p:cNvPr id="63" name="角丸四角形 62">
              <a:extLst>
                <a:ext uri="{FF2B5EF4-FFF2-40B4-BE49-F238E27FC236}">
                  <a16:creationId xmlns:a16="http://schemas.microsoft.com/office/drawing/2014/main" id="{FD5ABF72-D697-4DB9-8247-0413DEBA81F6}"/>
                </a:ext>
              </a:extLst>
            </p:cNvPr>
            <p:cNvSpPr/>
            <p:nvPr/>
          </p:nvSpPr>
          <p:spPr>
            <a:xfrm>
              <a:off x="7650022" y="4929951"/>
              <a:ext cx="253469" cy="253469"/>
            </a:xfrm>
            <a:prstGeom prst="roundRect">
              <a:avLst>
                <a:gd name="adj" fmla="val 5000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pic>
          <p:nvPicPr>
            <p:cNvPr id="64" name="図 63">
              <a:extLst>
                <a:ext uri="{FF2B5EF4-FFF2-40B4-BE49-F238E27FC236}">
                  <a16:creationId xmlns:a16="http://schemas.microsoft.com/office/drawing/2014/main" id="{01B94214-B7C2-AFC6-2295-DB90BC226FF0}"/>
                </a:ext>
              </a:extLst>
            </p:cNvPr>
            <p:cNvPicPr>
              <a:picLocks noChangeAspect="1"/>
            </p:cNvPicPr>
            <p:nvPr/>
          </p:nvPicPr>
          <p:blipFill>
            <a:blip r:embed="rId8" cstate="screen">
              <a:biLevel thresh="25000"/>
              <a:extLst>
                <a:ext uri="{28A0092B-C50C-407E-A947-70E740481C1C}">
                  <a14:useLocalDpi xmlns:a14="http://schemas.microsoft.com/office/drawing/2010/main"/>
                </a:ext>
              </a:extLst>
            </a:blip>
            <a:stretch>
              <a:fillRect/>
            </a:stretch>
          </p:blipFill>
          <p:spPr>
            <a:xfrm>
              <a:off x="7680738" y="4969619"/>
              <a:ext cx="181416" cy="181416"/>
            </a:xfrm>
            <a:prstGeom prst="rect">
              <a:avLst/>
            </a:prstGeom>
          </p:spPr>
        </p:pic>
      </p:grpSp>
      <p:grpSp>
        <p:nvGrpSpPr>
          <p:cNvPr id="65" name="グループ化 64">
            <a:extLst>
              <a:ext uri="{FF2B5EF4-FFF2-40B4-BE49-F238E27FC236}">
                <a16:creationId xmlns:a16="http://schemas.microsoft.com/office/drawing/2014/main" id="{9DF668C6-C288-8CBC-4368-D0070273990C}"/>
              </a:ext>
            </a:extLst>
          </p:cNvPr>
          <p:cNvGrpSpPr/>
          <p:nvPr/>
        </p:nvGrpSpPr>
        <p:grpSpPr>
          <a:xfrm>
            <a:off x="5105523" y="3316102"/>
            <a:ext cx="190102" cy="190102"/>
            <a:chOff x="1034574" y="6300171"/>
            <a:chExt cx="253469" cy="253469"/>
          </a:xfrm>
        </p:grpSpPr>
        <p:sp>
          <p:nvSpPr>
            <p:cNvPr id="66" name="角丸四角形 65">
              <a:extLst>
                <a:ext uri="{FF2B5EF4-FFF2-40B4-BE49-F238E27FC236}">
                  <a16:creationId xmlns:a16="http://schemas.microsoft.com/office/drawing/2014/main" id="{692F6713-A2AC-C020-82C1-3D6AA5363FB4}"/>
                </a:ext>
              </a:extLst>
            </p:cNvPr>
            <p:cNvSpPr/>
            <p:nvPr/>
          </p:nvSpPr>
          <p:spPr>
            <a:xfrm>
              <a:off x="1034574" y="6300171"/>
              <a:ext cx="253469" cy="253469"/>
            </a:xfrm>
            <a:prstGeom prst="roundRect">
              <a:avLst>
                <a:gd name="adj" fmla="val 50000"/>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pic>
          <p:nvPicPr>
            <p:cNvPr id="67" name="図 66">
              <a:extLst>
                <a:ext uri="{FF2B5EF4-FFF2-40B4-BE49-F238E27FC236}">
                  <a16:creationId xmlns:a16="http://schemas.microsoft.com/office/drawing/2014/main" id="{94A087AE-3D6E-5874-4B9E-B56BFC9BF27D}"/>
                </a:ext>
              </a:extLst>
            </p:cNvPr>
            <p:cNvPicPr>
              <a:picLocks noChangeAspect="1"/>
            </p:cNvPicPr>
            <p:nvPr/>
          </p:nvPicPr>
          <p:blipFill>
            <a:blip r:embed="rId9" cstate="screen">
              <a:biLevel thresh="25000"/>
              <a:extLst>
                <a:ext uri="{28A0092B-C50C-407E-A947-70E740481C1C}">
                  <a14:useLocalDpi xmlns:a14="http://schemas.microsoft.com/office/drawing/2010/main"/>
                </a:ext>
              </a:extLst>
            </a:blip>
            <a:stretch>
              <a:fillRect/>
            </a:stretch>
          </p:blipFill>
          <p:spPr>
            <a:xfrm>
              <a:off x="1065015" y="6323275"/>
              <a:ext cx="188185" cy="188185"/>
            </a:xfrm>
            <a:prstGeom prst="rect">
              <a:avLst/>
            </a:prstGeom>
          </p:spPr>
        </p:pic>
      </p:grpSp>
      <p:grpSp>
        <p:nvGrpSpPr>
          <p:cNvPr id="68" name="グループ化 67">
            <a:extLst>
              <a:ext uri="{FF2B5EF4-FFF2-40B4-BE49-F238E27FC236}">
                <a16:creationId xmlns:a16="http://schemas.microsoft.com/office/drawing/2014/main" id="{27FFD030-2DE2-821A-245E-513A1796FE63}"/>
              </a:ext>
            </a:extLst>
          </p:cNvPr>
          <p:cNvGrpSpPr/>
          <p:nvPr/>
        </p:nvGrpSpPr>
        <p:grpSpPr>
          <a:xfrm>
            <a:off x="7100520" y="3320619"/>
            <a:ext cx="190102" cy="190102"/>
            <a:chOff x="5448643" y="6302306"/>
            <a:chExt cx="253469" cy="253469"/>
          </a:xfrm>
        </p:grpSpPr>
        <p:sp>
          <p:nvSpPr>
            <p:cNvPr id="69" name="角丸四角形 68">
              <a:extLst>
                <a:ext uri="{FF2B5EF4-FFF2-40B4-BE49-F238E27FC236}">
                  <a16:creationId xmlns:a16="http://schemas.microsoft.com/office/drawing/2014/main" id="{3E69FDC9-335B-F75C-D6B9-691AE578D216}"/>
                </a:ext>
              </a:extLst>
            </p:cNvPr>
            <p:cNvSpPr/>
            <p:nvPr/>
          </p:nvSpPr>
          <p:spPr>
            <a:xfrm>
              <a:off x="5448643" y="6302306"/>
              <a:ext cx="253469" cy="253469"/>
            </a:xfrm>
            <a:prstGeom prst="roundRect">
              <a:avLst>
                <a:gd name="adj" fmla="val 5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pic>
          <p:nvPicPr>
            <p:cNvPr id="70" name="図 69">
              <a:extLst>
                <a:ext uri="{FF2B5EF4-FFF2-40B4-BE49-F238E27FC236}">
                  <a16:creationId xmlns:a16="http://schemas.microsoft.com/office/drawing/2014/main" id="{EDE9C4C7-8944-FE77-0679-9355B23B17EB}"/>
                </a:ext>
              </a:extLst>
            </p:cNvPr>
            <p:cNvPicPr>
              <a:picLocks noChangeAspect="1"/>
            </p:cNvPicPr>
            <p:nvPr/>
          </p:nvPicPr>
          <p:blipFill>
            <a:blip r:embed="rId10" cstate="screen">
              <a:biLevel thresh="25000"/>
              <a:extLst>
                <a:ext uri="{28A0092B-C50C-407E-A947-70E740481C1C}">
                  <a14:useLocalDpi xmlns:a14="http://schemas.microsoft.com/office/drawing/2010/main"/>
                </a:ext>
              </a:extLst>
            </a:blip>
            <a:stretch>
              <a:fillRect/>
            </a:stretch>
          </p:blipFill>
          <p:spPr>
            <a:xfrm>
              <a:off x="5486369" y="6344398"/>
              <a:ext cx="182475" cy="182475"/>
            </a:xfrm>
            <a:prstGeom prst="rect">
              <a:avLst/>
            </a:prstGeom>
          </p:spPr>
        </p:pic>
      </p:grpSp>
      <p:grpSp>
        <p:nvGrpSpPr>
          <p:cNvPr id="71" name="グループ化 70">
            <a:extLst>
              <a:ext uri="{FF2B5EF4-FFF2-40B4-BE49-F238E27FC236}">
                <a16:creationId xmlns:a16="http://schemas.microsoft.com/office/drawing/2014/main" id="{119BBD54-EFF2-51A4-25C4-38F420B3549E}"/>
              </a:ext>
            </a:extLst>
          </p:cNvPr>
          <p:cNvGrpSpPr/>
          <p:nvPr/>
        </p:nvGrpSpPr>
        <p:grpSpPr>
          <a:xfrm>
            <a:off x="8026490" y="3298456"/>
            <a:ext cx="190102" cy="190102"/>
            <a:chOff x="7674754" y="6304797"/>
            <a:chExt cx="253469" cy="253469"/>
          </a:xfrm>
        </p:grpSpPr>
        <p:sp>
          <p:nvSpPr>
            <p:cNvPr id="72" name="角丸四角形 71">
              <a:extLst>
                <a:ext uri="{FF2B5EF4-FFF2-40B4-BE49-F238E27FC236}">
                  <a16:creationId xmlns:a16="http://schemas.microsoft.com/office/drawing/2014/main" id="{66D3408C-6E81-402C-AEA7-15A63B86C0E4}"/>
                </a:ext>
              </a:extLst>
            </p:cNvPr>
            <p:cNvSpPr/>
            <p:nvPr/>
          </p:nvSpPr>
          <p:spPr>
            <a:xfrm>
              <a:off x="7674754" y="6304797"/>
              <a:ext cx="253469" cy="253469"/>
            </a:xfrm>
            <a:prstGeom prst="roundRect">
              <a:avLst>
                <a:gd name="adj" fmla="val 50000"/>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pic>
          <p:nvPicPr>
            <p:cNvPr id="73" name="図 72">
              <a:extLst>
                <a:ext uri="{FF2B5EF4-FFF2-40B4-BE49-F238E27FC236}">
                  <a16:creationId xmlns:a16="http://schemas.microsoft.com/office/drawing/2014/main" id="{6DB696C5-D2A2-C801-F39C-CDE896AE846D}"/>
                </a:ext>
              </a:extLst>
            </p:cNvPr>
            <p:cNvPicPr>
              <a:picLocks noChangeAspect="1"/>
            </p:cNvPicPr>
            <p:nvPr/>
          </p:nvPicPr>
          <p:blipFill>
            <a:blip r:embed="rId11" cstate="screen">
              <a:biLevel thresh="25000"/>
              <a:extLst>
                <a:ext uri="{28A0092B-C50C-407E-A947-70E740481C1C}">
                  <a14:useLocalDpi xmlns:a14="http://schemas.microsoft.com/office/drawing/2010/main"/>
                </a:ext>
              </a:extLst>
            </a:blip>
            <a:stretch>
              <a:fillRect/>
            </a:stretch>
          </p:blipFill>
          <p:spPr>
            <a:xfrm>
              <a:off x="7709007" y="6320639"/>
              <a:ext cx="190821" cy="190821"/>
            </a:xfrm>
            <a:prstGeom prst="rect">
              <a:avLst/>
            </a:prstGeom>
          </p:spPr>
        </p:pic>
      </p:grpSp>
      <p:grpSp>
        <p:nvGrpSpPr>
          <p:cNvPr id="74" name="グループ化 73">
            <a:extLst>
              <a:ext uri="{FF2B5EF4-FFF2-40B4-BE49-F238E27FC236}">
                <a16:creationId xmlns:a16="http://schemas.microsoft.com/office/drawing/2014/main" id="{0667878C-0B11-44A2-7480-0676FD007860}"/>
              </a:ext>
            </a:extLst>
          </p:cNvPr>
          <p:cNvGrpSpPr/>
          <p:nvPr/>
        </p:nvGrpSpPr>
        <p:grpSpPr>
          <a:xfrm>
            <a:off x="6045228" y="3303346"/>
            <a:ext cx="190102" cy="190102"/>
            <a:chOff x="3283611" y="6490388"/>
            <a:chExt cx="253469" cy="253469"/>
          </a:xfrm>
        </p:grpSpPr>
        <p:sp>
          <p:nvSpPr>
            <p:cNvPr id="75" name="角丸四角形 74">
              <a:extLst>
                <a:ext uri="{FF2B5EF4-FFF2-40B4-BE49-F238E27FC236}">
                  <a16:creationId xmlns:a16="http://schemas.microsoft.com/office/drawing/2014/main" id="{28BF6FA5-4226-7906-0A77-123BD5DE1519}"/>
                </a:ext>
              </a:extLst>
            </p:cNvPr>
            <p:cNvSpPr/>
            <p:nvPr/>
          </p:nvSpPr>
          <p:spPr>
            <a:xfrm>
              <a:off x="3283611" y="6490388"/>
              <a:ext cx="253469" cy="253469"/>
            </a:xfrm>
            <a:prstGeom prst="roundRect">
              <a:avLst>
                <a:gd name="adj" fmla="val 50000"/>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pic>
          <p:nvPicPr>
            <p:cNvPr id="76" name="図 75">
              <a:extLst>
                <a:ext uri="{FF2B5EF4-FFF2-40B4-BE49-F238E27FC236}">
                  <a16:creationId xmlns:a16="http://schemas.microsoft.com/office/drawing/2014/main" id="{315B687C-E6DE-9EAF-6924-6E09D1FE1224}"/>
                </a:ext>
              </a:extLst>
            </p:cNvPr>
            <p:cNvPicPr>
              <a:picLocks noChangeAspect="1"/>
            </p:cNvPicPr>
            <p:nvPr/>
          </p:nvPicPr>
          <p:blipFill>
            <a:blip r:embed="rId12" cstate="screen">
              <a:biLevel thresh="25000"/>
              <a:extLst>
                <a:ext uri="{28A0092B-C50C-407E-A947-70E740481C1C}">
                  <a14:useLocalDpi xmlns:a14="http://schemas.microsoft.com/office/drawing/2010/main"/>
                </a:ext>
              </a:extLst>
            </a:blip>
            <a:stretch>
              <a:fillRect/>
            </a:stretch>
          </p:blipFill>
          <p:spPr>
            <a:xfrm>
              <a:off x="3336955" y="6541351"/>
              <a:ext cx="152807" cy="152807"/>
            </a:xfrm>
            <a:prstGeom prst="rect">
              <a:avLst/>
            </a:prstGeom>
          </p:spPr>
        </p:pic>
      </p:grpSp>
      <p:sp>
        <p:nvSpPr>
          <p:cNvPr id="77" name="テキスト ボックス 76"/>
          <p:cNvSpPr txBox="1"/>
          <p:nvPr/>
        </p:nvSpPr>
        <p:spPr>
          <a:xfrm>
            <a:off x="5809538" y="3584249"/>
            <a:ext cx="280058" cy="21358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788"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endParaRPr kumimoji="1" lang="ja-JP" altLang="en-US" sz="788"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78" name="テキスト ボックス 77"/>
          <p:cNvSpPr txBox="1"/>
          <p:nvPr/>
        </p:nvSpPr>
        <p:spPr>
          <a:xfrm>
            <a:off x="7824658" y="3140676"/>
            <a:ext cx="280058" cy="21358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788"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endParaRPr kumimoji="1" lang="ja-JP" altLang="en-US" sz="788"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79" name="テキスト ボックス 78"/>
          <p:cNvSpPr txBox="1"/>
          <p:nvPr/>
        </p:nvSpPr>
        <p:spPr>
          <a:xfrm>
            <a:off x="7828782" y="3580507"/>
            <a:ext cx="280058" cy="21358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788"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endParaRPr kumimoji="1" lang="ja-JP" altLang="en-US" sz="788"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80" name="正方形/長方形 79">
            <a:extLst>
              <a:ext uri="{FF2B5EF4-FFF2-40B4-BE49-F238E27FC236}">
                <a16:creationId xmlns:a16="http://schemas.microsoft.com/office/drawing/2014/main" id="{BCDC4053-43C9-4675-B753-8085147D5E37}"/>
              </a:ext>
            </a:extLst>
          </p:cNvPr>
          <p:cNvSpPr/>
          <p:nvPr/>
        </p:nvSpPr>
        <p:spPr>
          <a:xfrm>
            <a:off x="4202666" y="2910215"/>
            <a:ext cx="877446" cy="835422"/>
          </a:xfrm>
          <a:prstGeom prst="rect">
            <a:avLst/>
          </a:prstGeom>
          <a:gradFill>
            <a:gsLst>
              <a:gs pos="0">
                <a:schemeClr val="accent5">
                  <a:lumMod val="75000"/>
                </a:schemeClr>
              </a:gs>
              <a:gs pos="100000">
                <a:srgbClr val="0070C0"/>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000" tIns="54000" rIns="54000" bIns="54000"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rPr>
              <a:t>令４年度</a:t>
            </a:r>
            <a:endParaRPr kumimoji="1" lang="en-US" altLang="ja-JP" sz="9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endParaRPr>
          </a:p>
          <a:p>
            <a:pPr marL="0" marR="0" lvl="0" indent="0" algn="ctr" defTabSz="685783"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rPr>
              <a:t>プロジェクト</a:t>
            </a:r>
            <a:endParaRPr kumimoji="1" lang="en-US" altLang="ja-JP" sz="9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endParaRPr>
          </a:p>
          <a:p>
            <a:pPr marL="0" marR="0" lvl="0" indent="0" algn="ctr" defTabSz="685783"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rPr>
              <a:t>分野</a:t>
            </a:r>
          </a:p>
        </p:txBody>
      </p:sp>
      <p:sp>
        <p:nvSpPr>
          <p:cNvPr id="82" name="テキスト ボックス 81"/>
          <p:cNvSpPr txBox="1"/>
          <p:nvPr/>
        </p:nvSpPr>
        <p:spPr>
          <a:xfrm>
            <a:off x="8056624" y="3820161"/>
            <a:ext cx="1116750" cy="12125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788"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1" lang="ja-JP" altLang="en-US" sz="788"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ワーキンググループ</a:t>
            </a:r>
          </a:p>
        </p:txBody>
      </p:sp>
      <p:sp>
        <p:nvSpPr>
          <p:cNvPr id="83" name="テキスト ボックス 82">
            <a:extLst>
              <a:ext uri="{FF2B5EF4-FFF2-40B4-BE49-F238E27FC236}">
                <a16:creationId xmlns:a16="http://schemas.microsoft.com/office/drawing/2014/main" id="{C377B73C-CC12-4D04-B739-2D87D1E85FF3}"/>
              </a:ext>
            </a:extLst>
          </p:cNvPr>
          <p:cNvSpPr txBox="1"/>
          <p:nvPr/>
        </p:nvSpPr>
        <p:spPr>
          <a:xfrm>
            <a:off x="3944573" y="4228915"/>
            <a:ext cx="1805517" cy="2292935"/>
          </a:xfrm>
          <a:prstGeom prst="rect">
            <a:avLst/>
          </a:prstGeom>
          <a:noFill/>
        </p:spPr>
        <p:txBody>
          <a:bodyPr wrap="square">
            <a:spAutoFit/>
          </a:bodyPr>
          <a:lstStyle/>
          <a:p>
            <a:pPr marL="128585" marR="0" lvl="0" indent="-128585" algn="l" defTabSz="278599"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9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「スマートヘルスシティ」「高齢者にやさしいまちづくり」など８分野、１６市町</a:t>
            </a:r>
            <a:r>
              <a:rPr kumimoji="1" lang="ja-JP" altLang="en-US" sz="9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で２３プロジェクト</a:t>
            </a:r>
            <a:r>
              <a:rPr kumimoji="1" lang="ja-JP" altLang="en-US" sz="9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を</a:t>
            </a:r>
            <a:r>
              <a:rPr kumimoji="1" lang="ja-JP" altLang="en-US" sz="9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推進中。</a:t>
            </a:r>
            <a:endParaRPr kumimoji="1" lang="en-US" altLang="ja-JP" sz="9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endParaRPr>
          </a:p>
          <a:p>
            <a:pPr marL="0" marR="0" lvl="0" indent="0" algn="l" defTabSz="278599" rtl="0" eaLnBrk="1" fontAlgn="auto" latinLnBrk="0" hangingPunct="1">
              <a:lnSpc>
                <a:spcPct val="100000"/>
              </a:lnSpc>
              <a:spcBef>
                <a:spcPts val="0"/>
              </a:spcBef>
              <a:spcAft>
                <a:spcPts val="0"/>
              </a:spcAft>
              <a:buClrTx/>
              <a:buSzTx/>
              <a:buFontTx/>
              <a:buNone/>
              <a:tabLst/>
              <a:defRPr/>
            </a:pPr>
            <a:endParaRPr kumimoji="1" lang="en-US" altLang="ja-JP" sz="675"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endParaRPr>
          </a:p>
          <a:p>
            <a:pPr marL="128585" marR="0" lvl="0" indent="-128585" algn="l" defTabSz="278599" rtl="0" eaLnBrk="1" fontAlgn="auto" latinLnBrk="0" hangingPunct="1">
              <a:lnSpc>
                <a:spcPct val="100000"/>
              </a:lnSpc>
              <a:spcBef>
                <a:spcPts val="450"/>
              </a:spcBef>
              <a:spcAft>
                <a:spcPts val="0"/>
              </a:spcAft>
              <a:buClrTx/>
              <a:buSzTx/>
              <a:buFont typeface="Wingdings" panose="05000000000000000000" pitchFamily="2" charset="2"/>
              <a:buChar char="Ø"/>
              <a:tabLst/>
              <a:defRPr/>
            </a:pPr>
            <a:r>
              <a:rPr kumimoji="1" lang="ja-JP" altLang="en-US" sz="9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大企業とスタートアップ・ベンチャー企業等の連携によるプロジェクトを</a:t>
            </a:r>
            <a:r>
              <a:rPr kumimoji="1" lang="ja-JP" altLang="en-US" sz="9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展開。</a:t>
            </a:r>
            <a:endParaRPr kumimoji="1" lang="en-US" altLang="ja-JP" sz="9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endParaRPr>
          </a:p>
          <a:p>
            <a:pPr marL="128585" marR="0" lvl="0" indent="-128585" algn="l" defTabSz="278599" rtl="0" eaLnBrk="1" fontAlgn="auto" latinLnBrk="0" hangingPunct="1">
              <a:lnSpc>
                <a:spcPct val="100000"/>
              </a:lnSpc>
              <a:spcBef>
                <a:spcPts val="450"/>
              </a:spcBef>
              <a:spcAft>
                <a:spcPts val="0"/>
              </a:spcAft>
              <a:buClrTx/>
              <a:buSzTx/>
              <a:buFont typeface="Wingdings" panose="05000000000000000000" pitchFamily="2" charset="2"/>
              <a:buChar char="Ø"/>
              <a:tabLst/>
              <a:defRPr/>
            </a:pPr>
            <a:endParaRPr kumimoji="1" lang="en-US" altLang="ja-JP" sz="675"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endParaRPr>
          </a:p>
          <a:p>
            <a:pPr marL="128585" marR="0" lvl="0" indent="-128585" algn="l" defTabSz="278599" rtl="0" eaLnBrk="1" fontAlgn="auto" latinLnBrk="0" hangingPunct="1">
              <a:lnSpc>
                <a:spcPct val="100000"/>
              </a:lnSpc>
              <a:spcBef>
                <a:spcPts val="450"/>
              </a:spcBef>
              <a:spcAft>
                <a:spcPts val="0"/>
              </a:spcAft>
              <a:buClrTx/>
              <a:buSzTx/>
              <a:buFont typeface="Wingdings" panose="05000000000000000000" pitchFamily="2" charset="2"/>
              <a:buChar char="Ø"/>
              <a:tabLst/>
              <a:defRPr/>
            </a:pPr>
            <a:r>
              <a:rPr kumimoji="1" lang="ja-JP" altLang="en-US" sz="9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複数の市町村が参加</a:t>
            </a:r>
            <a:r>
              <a:rPr kumimoji="1" lang="ja-JP" altLang="en-US" sz="9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する４つの</a:t>
            </a:r>
            <a:r>
              <a:rPr kumimoji="1" lang="ja-JP" altLang="en-US" sz="9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ワーキンググループを開催し、課題の見える化を行うとともに、個別サービスの有用性や先行事例の研究を</a:t>
            </a:r>
            <a:r>
              <a:rPr kumimoji="1" lang="ja-JP" altLang="en-US" sz="9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し、</a:t>
            </a:r>
            <a:r>
              <a:rPr kumimoji="1" lang="ja-JP" altLang="en-US" sz="9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実証・実装に向け</a:t>
            </a:r>
            <a:r>
              <a:rPr kumimoji="1" lang="ja-JP" altLang="en-US" sz="9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検討中。</a:t>
            </a:r>
            <a:endParaRPr kumimoji="1" lang="en-US" altLang="ja-JP" sz="9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endParaRPr>
          </a:p>
        </p:txBody>
      </p:sp>
      <p:pic>
        <p:nvPicPr>
          <p:cNvPr id="84" name="図 83"/>
          <p:cNvPicPr>
            <a:picLocks noChangeAspect="1"/>
          </p:cNvPicPr>
          <p:nvPr/>
        </p:nvPicPr>
        <p:blipFill>
          <a:blip r:embed="rId13"/>
          <a:stretch>
            <a:fillRect/>
          </a:stretch>
        </p:blipFill>
        <p:spPr>
          <a:xfrm>
            <a:off x="5792272" y="4174804"/>
            <a:ext cx="3335378" cy="2291821"/>
          </a:xfrm>
          <a:prstGeom prst="rect">
            <a:avLst/>
          </a:prstGeom>
          <a:ln>
            <a:noFill/>
          </a:ln>
        </p:spPr>
      </p:pic>
      <p:sp>
        <p:nvSpPr>
          <p:cNvPr id="85" name="テキスト ボックス 84"/>
          <p:cNvSpPr txBox="1"/>
          <p:nvPr/>
        </p:nvSpPr>
        <p:spPr>
          <a:xfrm>
            <a:off x="8866642" y="3147026"/>
            <a:ext cx="280058" cy="21358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788"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endParaRPr kumimoji="1" lang="ja-JP" altLang="en-US" sz="788"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pic>
        <p:nvPicPr>
          <p:cNvPr id="3" name="図 2"/>
          <p:cNvPicPr>
            <a:picLocks noChangeAspect="1"/>
          </p:cNvPicPr>
          <p:nvPr/>
        </p:nvPicPr>
        <p:blipFill>
          <a:blip r:embed="rId14"/>
          <a:stretch>
            <a:fillRect/>
          </a:stretch>
        </p:blipFill>
        <p:spPr>
          <a:xfrm>
            <a:off x="324000" y="4644000"/>
            <a:ext cx="3572566" cy="2194750"/>
          </a:xfrm>
          <a:prstGeom prst="rect">
            <a:avLst/>
          </a:prstGeom>
        </p:spPr>
      </p:pic>
    </p:spTree>
    <p:extLst>
      <p:ext uri="{BB962C8B-B14F-4D97-AF65-F5344CB8AC3E}">
        <p14:creationId xmlns:p14="http://schemas.microsoft.com/office/powerpoint/2010/main" val="91399055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線コネクタ 5"/>
          <p:cNvCxnSpPr/>
          <p:nvPr/>
        </p:nvCxnSpPr>
        <p:spPr>
          <a:xfrm>
            <a:off x="196398" y="574165"/>
            <a:ext cx="882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正方形/長方形 6"/>
          <p:cNvSpPr/>
          <p:nvPr/>
        </p:nvSpPr>
        <p:spPr>
          <a:xfrm>
            <a:off x="196398" y="706628"/>
            <a:ext cx="8644178" cy="307777"/>
          </a:xfrm>
          <a:prstGeom prst="rect">
            <a:avLst/>
          </a:prstGeom>
          <a:solidFill>
            <a:schemeClr val="accent4">
              <a:lumMod val="40000"/>
              <a:lumOff val="60000"/>
            </a:schemeClr>
          </a:solidFill>
          <a:ln>
            <a:solidFill>
              <a:schemeClr val="accent2"/>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３．大阪広域データ連携基盤（</a:t>
            </a:r>
            <a:r>
              <a:rPr kumimoji="1" lang="en-US" altLang="ja-JP"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ORDEN</a:t>
            </a:r>
            <a:r>
              <a:rPr kumimoji="1"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a:t>
            </a:r>
            <a:endParaRPr kumimoji="1" lang="en-US" altLang="ja-JP"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10" name="角丸四角形 9"/>
          <p:cNvSpPr/>
          <p:nvPr/>
        </p:nvSpPr>
        <p:spPr>
          <a:xfrm>
            <a:off x="276225" y="1146867"/>
            <a:ext cx="8191500" cy="440239"/>
          </a:xfrm>
          <a:prstGeom prst="roundRect">
            <a:avLst>
              <a:gd name="adj" fmla="val 13437"/>
            </a:avLst>
          </a:prstGeom>
          <a:solidFill>
            <a:schemeClr val="accent6"/>
          </a:solidFill>
          <a:ln w="25400" cap="flat" cmpd="sng" algn="ctr">
            <a:solidFill>
              <a:sysClr val="windowText" lastClr="000000"/>
            </a:solidFill>
            <a:prstDash val="solid"/>
            <a:miter lim="800000"/>
          </a:ln>
          <a:effectLst/>
        </p:spPr>
        <p:txBody>
          <a:bodyPr rtlCol="0" anchor="ctr"/>
          <a:lstStyle/>
          <a:p>
            <a:pPr marL="0" marR="0" lvl="0" indent="0" algn="just" defTabSz="842520" rtl="0" eaLnBrk="1" fontAlgn="ctr" latinLnBrk="0" hangingPunct="1">
              <a:lnSpc>
                <a:spcPct val="110000"/>
              </a:lnSpc>
              <a:spcBef>
                <a:spcPts val="0"/>
              </a:spcBef>
              <a:spcAft>
                <a:spcPts val="554"/>
              </a:spcAft>
              <a:buClr>
                <a:srgbClr val="2E75B6"/>
              </a:buClr>
              <a:buSzTx/>
              <a:buFontTx/>
              <a:buNone/>
              <a:tabLst/>
              <a:defRPr/>
            </a:pP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①府民の利便性向上、②民間事業者のイノベーション・事業機会の創出、③行政サービスの高度化を図り、全国のスマートシティ化を牽引するとともに、万博後のソフトレガシーの継承と発展につなげることをめざす。</a:t>
            </a:r>
          </a:p>
        </p:txBody>
      </p:sp>
      <p:sp>
        <p:nvSpPr>
          <p:cNvPr id="8" name="スライド番号プレースホルダー 3"/>
          <p:cNvSpPr txBox="1">
            <a:spLocks/>
          </p:cNvSpPr>
          <p:nvPr/>
        </p:nvSpPr>
        <p:spPr>
          <a:xfrm>
            <a:off x="8640000" y="6552000"/>
            <a:ext cx="432000" cy="288000"/>
          </a:xfrm>
          <a:prstGeom prst="rect">
            <a:avLst/>
          </a:prstGeom>
        </p:spPr>
        <p:txBody>
          <a:bodyPr vert="horz" lIns="36000" tIns="36000" rIns="36000" bIns="36000" rtlCol="0" anchor="ctr"/>
          <a:lstStyle>
            <a:defPPr>
              <a:defRPr lang="ja-JP"/>
            </a:defPPr>
            <a:lvl1pPr marL="0" algn="r" defTabSz="914400" rtl="0" eaLnBrk="1" latinLnBrk="0" hangingPunct="1">
              <a:defRPr kumimoji="1" sz="14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138CA411-231B-42B9-AF63-97A64194AA60}" type="slidenum">
              <a:rPr lang="ja-JP" altLang="en-US" smtClean="0"/>
              <a:pPr/>
              <a:t>84</a:t>
            </a:fld>
            <a:endParaRPr lang="ja-JP" altLang="en-US" dirty="0"/>
          </a:p>
        </p:txBody>
      </p:sp>
      <p:sp>
        <p:nvSpPr>
          <p:cNvPr id="9" name="角丸四角形 8"/>
          <p:cNvSpPr/>
          <p:nvPr/>
        </p:nvSpPr>
        <p:spPr>
          <a:xfrm>
            <a:off x="144000" y="72000"/>
            <a:ext cx="5761500" cy="432000"/>
          </a:xfrm>
          <a:prstGeom prst="roundRect">
            <a:avLst/>
          </a:prstGeom>
          <a:solidFill>
            <a:schemeClr val="accent4">
              <a:lumMod val="60000"/>
              <a:lumOff val="40000"/>
            </a:schemeClr>
          </a:solidFill>
          <a:effectLst>
            <a:innerShdw blurRad="63500" dist="50800" dir="2700000">
              <a:prstClr val="black">
                <a:alpha val="50000"/>
              </a:prstClr>
            </a:innerShdw>
          </a:effectLst>
        </p:spPr>
        <p:style>
          <a:lnRef idx="3">
            <a:schemeClr val="lt1"/>
          </a:lnRef>
          <a:fillRef idx="1">
            <a:schemeClr val="accent4"/>
          </a:fillRef>
          <a:effectRef idx="1">
            <a:schemeClr val="accent4"/>
          </a:effectRef>
          <a:fontRef idx="minor">
            <a:schemeClr val="lt1"/>
          </a:fontRef>
        </p:style>
        <p:txBody>
          <a:bodyPr lIns="108000" tIns="36000" rIns="36000" bIns="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【WHAT</a:t>
            </a:r>
            <a:r>
              <a:rPr kumimoji="1" lang="ja-JP" altLang="en-US" sz="18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２－③</a:t>
            </a:r>
            <a:r>
              <a:rPr kumimoji="1" lang="en-US" altLang="ja-JP" sz="18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8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　インフラ戦略／</a:t>
            </a:r>
            <a:r>
              <a:rPr kumimoji="1" lang="ja-JP" altLang="en-US" sz="1800" b="1"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スマートシティの推進</a:t>
            </a:r>
            <a:endParaRPr kumimoji="1" lang="ja-JP" altLang="en-US" sz="18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p:txBody>
      </p:sp>
      <p:sp>
        <p:nvSpPr>
          <p:cNvPr id="11" name="正方形/長方形 10">
            <a:extLst>
              <a:ext uri="{FF2B5EF4-FFF2-40B4-BE49-F238E27FC236}">
                <a16:creationId xmlns:a16="http://schemas.microsoft.com/office/drawing/2014/main" id="{74F0F6DA-D60E-49F6-900A-4736EC6EADFA}"/>
              </a:ext>
            </a:extLst>
          </p:cNvPr>
          <p:cNvSpPr/>
          <p:nvPr/>
        </p:nvSpPr>
        <p:spPr>
          <a:xfrm>
            <a:off x="223455" y="1658163"/>
            <a:ext cx="3669628" cy="307777"/>
          </a:xfrm>
          <a:prstGeom prst="rect">
            <a:avLst/>
          </a:prstGeom>
          <a:solidFill>
            <a:schemeClr val="accent1">
              <a:lumMod val="50000"/>
            </a:schemeClr>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1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rPr>
              <a:t>ORDEN</a:t>
            </a:r>
            <a:r>
              <a:rPr kumimoji="0" lang="ja-JP" altLang="en-US" sz="1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rPr>
              <a:t>の基本構成（アーキテクチャ）</a:t>
            </a:r>
            <a:endParaRPr kumimoji="0" lang="ja-JP" altLang="en-US" sz="1400"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endParaRPr>
          </a:p>
        </p:txBody>
      </p:sp>
      <p:sp>
        <p:nvSpPr>
          <p:cNvPr id="12" name="テキスト ボックス 11">
            <a:extLst>
              <a:ext uri="{FF2B5EF4-FFF2-40B4-BE49-F238E27FC236}">
                <a16:creationId xmlns:a16="http://schemas.microsoft.com/office/drawing/2014/main" id="{97F7A814-9131-49C7-BDF5-3039FB775D6E}"/>
              </a:ext>
            </a:extLst>
          </p:cNvPr>
          <p:cNvSpPr txBox="1"/>
          <p:nvPr/>
        </p:nvSpPr>
        <p:spPr>
          <a:xfrm>
            <a:off x="83072" y="2094539"/>
            <a:ext cx="4329034" cy="1292662"/>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en-US" altLang="ja-JP" sz="13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ID</a:t>
            </a:r>
            <a:r>
              <a:rPr kumimoji="1" lang="ja-JP" altLang="en-US" sz="13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登録情報及びニーズに合わせた</a:t>
            </a:r>
            <a:r>
              <a:rPr kumimoji="1" lang="ja-JP" altLang="en-US" sz="13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パーソナライズ</a:t>
            </a:r>
            <a:endParaRPr kumimoji="1" lang="en-US" altLang="ja-JP" sz="13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R="0" lvl="0" algn="l" defTabSz="914400" rtl="0" eaLnBrk="1" fontAlgn="auto" latinLnBrk="0" hangingPunct="1">
              <a:lnSpc>
                <a:spcPct val="100000"/>
              </a:lnSpc>
              <a:spcBef>
                <a:spcPts val="0"/>
              </a:spcBef>
              <a:spcAft>
                <a:spcPts val="0"/>
              </a:spcAft>
              <a:buClrTx/>
              <a:buSzTx/>
              <a:tabLst/>
              <a:defRPr/>
            </a:pPr>
            <a:r>
              <a:rPr lang="ja-JP" altLang="en-US" sz="1300" dirty="0">
                <a:solidFill>
                  <a:prstClr val="black"/>
                </a:solidFill>
                <a:latin typeface="BIZ UDPゴシック" panose="020B0400000000000000" pitchFamily="50" charset="-128"/>
                <a:ea typeface="BIZ UDPゴシック" panose="020B0400000000000000" pitchFamily="50" charset="-128"/>
              </a:rPr>
              <a:t>　</a:t>
            </a:r>
            <a:r>
              <a:rPr lang="ja-JP" altLang="en-US" sz="1300" dirty="0" smtClean="0">
                <a:solidFill>
                  <a:prstClr val="black"/>
                </a:solidFill>
                <a:latin typeface="BIZ UDPゴシック" panose="020B0400000000000000" pitchFamily="50" charset="-128"/>
                <a:ea typeface="BIZ UDPゴシック" panose="020B0400000000000000" pitchFamily="50" charset="-128"/>
              </a:rPr>
              <a:t>　  </a:t>
            </a:r>
            <a:r>
              <a:rPr kumimoji="1" lang="ja-JP" altLang="en-US" sz="13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サービス</a:t>
            </a:r>
            <a:r>
              <a:rPr kumimoji="1" lang="ja-JP" altLang="en-US" sz="13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を提供するためのインターフェースを</a:t>
            </a:r>
            <a:r>
              <a:rPr kumimoji="1" lang="ja-JP" altLang="en-US" sz="13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整備。</a:t>
            </a:r>
            <a:endParaRPr kumimoji="1" lang="en-US" altLang="ja-JP" sz="13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1" lang="en-US" altLang="ja-JP" sz="13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3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公民が持つヒト・モノの多様なデータを連携・</a:t>
            </a:r>
            <a:r>
              <a:rPr kumimoji="1" lang="ja-JP" altLang="en-US" sz="13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流通させ</a:t>
            </a:r>
            <a:r>
              <a:rPr kumimoji="1" lang="ja-JP" altLang="en-US" sz="13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、異なる主体、異なるサービス間でのデータ共有によるサービスの高度化を実現するための機能を</a:t>
            </a:r>
            <a:r>
              <a:rPr kumimoji="1" lang="ja-JP" altLang="en-US" sz="13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整備。</a:t>
            </a:r>
            <a:endParaRPr kumimoji="1" lang="ja-JP" altLang="en-US" sz="1300" b="0" i="0" u="none" strike="sng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pic>
        <p:nvPicPr>
          <p:cNvPr id="13" name="図 12"/>
          <p:cNvPicPr>
            <a:picLocks noChangeAspect="1"/>
          </p:cNvPicPr>
          <p:nvPr/>
        </p:nvPicPr>
        <p:blipFill>
          <a:blip r:embed="rId2"/>
          <a:stretch>
            <a:fillRect/>
          </a:stretch>
        </p:blipFill>
        <p:spPr>
          <a:xfrm>
            <a:off x="4472616" y="1864341"/>
            <a:ext cx="4391988" cy="1906262"/>
          </a:xfrm>
          <a:prstGeom prst="rect">
            <a:avLst/>
          </a:prstGeom>
        </p:spPr>
      </p:pic>
      <p:sp>
        <p:nvSpPr>
          <p:cNvPr id="14" name="正方形/長方形 13"/>
          <p:cNvSpPr>
            <a:spLocks/>
          </p:cNvSpPr>
          <p:nvPr/>
        </p:nvSpPr>
        <p:spPr>
          <a:xfrm>
            <a:off x="4412106" y="1564222"/>
            <a:ext cx="2856865" cy="323165"/>
          </a:xfrm>
          <a:prstGeom prst="rect">
            <a:avLst/>
          </a:prstGeom>
        </p:spPr>
        <p:txBody>
          <a:bodyPr wrap="square">
            <a:spAutoFit/>
          </a:bodyPr>
          <a:lstStyle/>
          <a:p>
            <a:pPr marL="0" marR="0" lvl="0" indent="0" algn="just" defTabSz="914400" rtl="0" eaLnBrk="1" fontAlgn="auto" latinLnBrk="0" hangingPunct="1">
              <a:lnSpc>
                <a:spcPts val="18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a:t>
            </a:r>
            <a:r>
              <a:rPr kumimoji="1" lang="en-US" sz="1000" b="0" i="0" u="none" strike="noStrike" kern="12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ORDEN</a:t>
            </a:r>
            <a:r>
              <a:rPr kumimoji="1" lang="ja-JP" altLang="en-US" sz="1000" b="0" i="0" u="none" strike="noStrike" kern="12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の</a:t>
            </a:r>
            <a:r>
              <a:rPr kumimoji="1" lang="ja-JP" altLang="en-US"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rPr>
              <a:t>構造（イメージ）＞</a:t>
            </a:r>
            <a:endParaRPr kumimoji="1" lang="ja-JP" altLang="en-US" sz="1100" b="0" i="0" u="none" strike="noStrike" kern="100" cap="none" spc="-6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Times New Roman" panose="02020603050405020304" pitchFamily="18" charset="0"/>
            </a:endParaRPr>
          </a:p>
        </p:txBody>
      </p:sp>
      <p:cxnSp>
        <p:nvCxnSpPr>
          <p:cNvPr id="15" name="直線コネクタ 14">
            <a:extLst>
              <a:ext uri="{FF2B5EF4-FFF2-40B4-BE49-F238E27FC236}">
                <a16:creationId xmlns:a16="http://schemas.microsoft.com/office/drawing/2014/main" id="{2A7EE5DA-A977-4CC0-95B1-E15569F299A3}"/>
              </a:ext>
            </a:extLst>
          </p:cNvPr>
          <p:cNvCxnSpPr/>
          <p:nvPr/>
        </p:nvCxnSpPr>
        <p:spPr>
          <a:xfrm>
            <a:off x="231357" y="3974866"/>
            <a:ext cx="8676000"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6" name="正方形/長方形 15">
            <a:extLst>
              <a:ext uri="{FF2B5EF4-FFF2-40B4-BE49-F238E27FC236}">
                <a16:creationId xmlns:a16="http://schemas.microsoft.com/office/drawing/2014/main" id="{5E315969-FD96-47FC-BC59-7A331C07F055}"/>
              </a:ext>
            </a:extLst>
          </p:cNvPr>
          <p:cNvSpPr/>
          <p:nvPr/>
        </p:nvSpPr>
        <p:spPr>
          <a:xfrm>
            <a:off x="231357" y="4053187"/>
            <a:ext cx="2546862" cy="338554"/>
          </a:xfrm>
          <a:prstGeom prst="rect">
            <a:avLst/>
          </a:prstGeom>
          <a:solidFill>
            <a:schemeClr val="accent1">
              <a:lumMod val="50000"/>
            </a:schemeClr>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16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rPr>
              <a:t>ORDEN</a:t>
            </a:r>
            <a:r>
              <a:rPr kumimoji="0" lang="ja-JP" altLang="en-US" sz="16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rPr>
              <a:t>の特長的な機能</a:t>
            </a:r>
            <a:endParaRPr kumimoji="0" lang="ja-JP" altLang="en-US" sz="1600"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endParaRPr>
          </a:p>
        </p:txBody>
      </p:sp>
      <p:sp>
        <p:nvSpPr>
          <p:cNvPr id="17" name="正方形/長方形 16"/>
          <p:cNvSpPr/>
          <p:nvPr/>
        </p:nvSpPr>
        <p:spPr>
          <a:xfrm>
            <a:off x="2792448" y="4008732"/>
            <a:ext cx="6236071" cy="49244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1" lang="ja-JP" altLang="en-US" sz="13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パーソナルデータについてもデータ連携を可能とすることで、これまで以上に利便性の高いサービスの創出をめざす。</a:t>
            </a:r>
            <a:endParaRPr kumimoji="1" lang="en-US" altLang="ja-JP" sz="13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18" name="四角形: 角を丸くする 14">
            <a:extLst>
              <a:ext uri="{FF2B5EF4-FFF2-40B4-BE49-F238E27FC236}">
                <a16:creationId xmlns:a16="http://schemas.microsoft.com/office/drawing/2014/main" id="{FF90EB99-AE8F-46BE-A107-0ECFD225C6B5}"/>
              </a:ext>
            </a:extLst>
          </p:cNvPr>
          <p:cNvSpPr/>
          <p:nvPr/>
        </p:nvSpPr>
        <p:spPr>
          <a:xfrm>
            <a:off x="643110" y="4457174"/>
            <a:ext cx="904554" cy="21593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rPr>
              <a:t>パーソナライズ</a:t>
            </a:r>
          </a:p>
        </p:txBody>
      </p:sp>
      <p:sp>
        <p:nvSpPr>
          <p:cNvPr id="19" name="四角形: 角を丸くする 18">
            <a:extLst>
              <a:ext uri="{FF2B5EF4-FFF2-40B4-BE49-F238E27FC236}">
                <a16:creationId xmlns:a16="http://schemas.microsoft.com/office/drawing/2014/main" id="{5DEED12D-9874-4773-A5D6-D90144CF27FC}"/>
              </a:ext>
            </a:extLst>
          </p:cNvPr>
          <p:cNvSpPr/>
          <p:nvPr/>
        </p:nvSpPr>
        <p:spPr>
          <a:xfrm>
            <a:off x="643110" y="4750379"/>
            <a:ext cx="904554" cy="19809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rPr>
              <a:t>ワンストップ</a:t>
            </a:r>
          </a:p>
        </p:txBody>
      </p:sp>
      <p:pic>
        <p:nvPicPr>
          <p:cNvPr id="20" name="図 19">
            <a:extLst>
              <a:ext uri="{FF2B5EF4-FFF2-40B4-BE49-F238E27FC236}">
                <a16:creationId xmlns:a16="http://schemas.microsoft.com/office/drawing/2014/main" id="{0FBE1EFA-38F6-416C-9BA1-392E469A135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52295"/>
          <a:stretch/>
        </p:blipFill>
        <p:spPr>
          <a:xfrm>
            <a:off x="1104900" y="5010434"/>
            <a:ext cx="3025775" cy="1847566"/>
          </a:xfrm>
          <a:prstGeom prst="rect">
            <a:avLst/>
          </a:prstGeom>
        </p:spPr>
      </p:pic>
      <p:sp>
        <p:nvSpPr>
          <p:cNvPr id="21" name="右矢印 20"/>
          <p:cNvSpPr/>
          <p:nvPr/>
        </p:nvSpPr>
        <p:spPr>
          <a:xfrm>
            <a:off x="4336158" y="5445224"/>
            <a:ext cx="553121" cy="648072"/>
          </a:xfrm>
          <a:prstGeom prst="rightArrow">
            <a:avLst/>
          </a:prstGeom>
          <a:solidFill>
            <a:schemeClr val="accent3">
              <a:lumMod val="7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pic>
        <p:nvPicPr>
          <p:cNvPr id="22" name="図 21">
            <a:extLst>
              <a:ext uri="{FF2B5EF4-FFF2-40B4-BE49-F238E27FC236}">
                <a16:creationId xmlns:a16="http://schemas.microsoft.com/office/drawing/2014/main" id="{0FBE1EFA-38F6-416C-9BA1-392E469A135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52961"/>
          <a:stretch/>
        </p:blipFill>
        <p:spPr>
          <a:xfrm>
            <a:off x="5113364" y="5010434"/>
            <a:ext cx="3128935" cy="1841062"/>
          </a:xfrm>
          <a:prstGeom prst="rect">
            <a:avLst/>
          </a:prstGeom>
        </p:spPr>
      </p:pic>
      <p:sp>
        <p:nvSpPr>
          <p:cNvPr id="23" name="テキスト ボックス 22">
            <a:extLst>
              <a:ext uri="{FF2B5EF4-FFF2-40B4-BE49-F238E27FC236}">
                <a16:creationId xmlns:a16="http://schemas.microsoft.com/office/drawing/2014/main" id="{FA704855-19DD-40EA-998E-48DB7AA14FF1}"/>
              </a:ext>
            </a:extLst>
          </p:cNvPr>
          <p:cNvSpPr txBox="1"/>
          <p:nvPr/>
        </p:nvSpPr>
        <p:spPr>
          <a:xfrm>
            <a:off x="1652346" y="4688890"/>
            <a:ext cx="6247053"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ID</a:t>
            </a:r>
            <a:r>
              <a:rPr kumimoji="1"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とパスワードが一元化され、多様なサービスにワンストップで</a:t>
            </a:r>
            <a:r>
              <a:rPr kumimoji="1" lang="ja-JP" altLang="en-US" sz="14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アクセス。</a:t>
            </a:r>
            <a:endParaRPr kumimoji="1"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24" name="テキスト ボックス 23">
            <a:extLst>
              <a:ext uri="{FF2B5EF4-FFF2-40B4-BE49-F238E27FC236}">
                <a16:creationId xmlns:a16="http://schemas.microsoft.com/office/drawing/2014/main" id="{4E80C15E-AD90-4242-B9F5-F8E212488DAE}"/>
              </a:ext>
            </a:extLst>
          </p:cNvPr>
          <p:cNvSpPr txBox="1"/>
          <p:nvPr/>
        </p:nvSpPr>
        <p:spPr>
          <a:xfrm>
            <a:off x="1651271" y="4446913"/>
            <a:ext cx="5752829"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個人の</a:t>
            </a:r>
            <a:r>
              <a:rPr kumimoji="1" lang="en-US" altLang="ja-JP"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ID</a:t>
            </a:r>
            <a:r>
              <a:rPr kumimoji="1"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登録情報やニーズに応じたパーソナライズサービスの</a:t>
            </a:r>
            <a:r>
              <a:rPr kumimoji="1" lang="ja-JP" altLang="en-US" sz="14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提供。</a:t>
            </a:r>
            <a:endParaRPr kumimoji="1"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421242303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線コネクタ 4"/>
          <p:cNvCxnSpPr/>
          <p:nvPr/>
        </p:nvCxnSpPr>
        <p:spPr>
          <a:xfrm>
            <a:off x="147332" y="530262"/>
            <a:ext cx="892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2" name="表 1"/>
          <p:cNvGraphicFramePr>
            <a:graphicFrameLocks noGrp="1"/>
          </p:cNvGraphicFramePr>
          <p:nvPr>
            <p:extLst>
              <p:ext uri="{D42A27DB-BD31-4B8C-83A1-F6EECF244321}">
                <p14:modId xmlns:p14="http://schemas.microsoft.com/office/powerpoint/2010/main" val="1128783948"/>
              </p:ext>
            </p:extLst>
          </p:nvPr>
        </p:nvGraphicFramePr>
        <p:xfrm>
          <a:off x="145768" y="664501"/>
          <a:ext cx="8929568" cy="5758935"/>
        </p:xfrm>
        <a:graphic>
          <a:graphicData uri="http://schemas.openxmlformats.org/drawingml/2006/table">
            <a:tbl>
              <a:tblPr/>
              <a:tblGrid>
                <a:gridCol w="616232">
                  <a:extLst>
                    <a:ext uri="{9D8B030D-6E8A-4147-A177-3AD203B41FA5}">
                      <a16:colId xmlns:a16="http://schemas.microsoft.com/office/drawing/2014/main" val="2603608055"/>
                    </a:ext>
                  </a:extLst>
                </a:gridCol>
                <a:gridCol w="800100">
                  <a:extLst>
                    <a:ext uri="{9D8B030D-6E8A-4147-A177-3AD203B41FA5}">
                      <a16:colId xmlns:a16="http://schemas.microsoft.com/office/drawing/2014/main" val="3769869475"/>
                    </a:ext>
                  </a:extLst>
                </a:gridCol>
                <a:gridCol w="1878309">
                  <a:extLst>
                    <a:ext uri="{9D8B030D-6E8A-4147-A177-3AD203B41FA5}">
                      <a16:colId xmlns:a16="http://schemas.microsoft.com/office/drawing/2014/main" val="1553916869"/>
                    </a:ext>
                  </a:extLst>
                </a:gridCol>
                <a:gridCol w="1878309">
                  <a:extLst>
                    <a:ext uri="{9D8B030D-6E8A-4147-A177-3AD203B41FA5}">
                      <a16:colId xmlns:a16="http://schemas.microsoft.com/office/drawing/2014/main" val="3014832651"/>
                    </a:ext>
                  </a:extLst>
                </a:gridCol>
                <a:gridCol w="1878309">
                  <a:extLst>
                    <a:ext uri="{9D8B030D-6E8A-4147-A177-3AD203B41FA5}">
                      <a16:colId xmlns:a16="http://schemas.microsoft.com/office/drawing/2014/main" val="3144169047"/>
                    </a:ext>
                  </a:extLst>
                </a:gridCol>
                <a:gridCol w="1878309">
                  <a:extLst>
                    <a:ext uri="{9D8B030D-6E8A-4147-A177-3AD203B41FA5}">
                      <a16:colId xmlns:a16="http://schemas.microsoft.com/office/drawing/2014/main" val="3747401790"/>
                    </a:ext>
                  </a:extLst>
                </a:gridCol>
              </a:tblGrid>
              <a:tr h="213294">
                <a:tc gridSpan="2">
                  <a:txBody>
                    <a:bodyPr/>
                    <a:lstStyle/>
                    <a:p>
                      <a:pPr algn="ctr" fontAlgn="ctr"/>
                      <a:r>
                        <a:rPr lang="ja-JP" altLang="en-US" sz="1000" b="1" i="0" u="none" strike="noStrike" dirty="0">
                          <a:solidFill>
                            <a:srgbClr val="FFFFFF"/>
                          </a:solidFill>
                          <a:effectLst/>
                          <a:latin typeface="BIZ UDゴシック" panose="020B0400000000000000" pitchFamily="49" charset="-128"/>
                          <a:ea typeface="BIZ UDゴシック" panose="020B0400000000000000" pitchFamily="49" charset="-128"/>
                        </a:rPr>
                        <a:t>年度</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95959"/>
                    </a:solidFill>
                  </a:tcPr>
                </a:tc>
                <a:tc hMerge="1">
                  <a:txBody>
                    <a:bodyPr/>
                    <a:lstStyle/>
                    <a:p>
                      <a:endParaRPr kumimoji="1" lang="ja-JP" altLang="en-US"/>
                    </a:p>
                  </a:txBody>
                  <a:tcPr/>
                </a:tc>
                <a:tc>
                  <a:txBody>
                    <a:bodyPr/>
                    <a:lstStyle/>
                    <a:p>
                      <a:pPr algn="ctr" fontAlgn="ctr"/>
                      <a:r>
                        <a:rPr lang="en-US" altLang="ja-JP" sz="1000" b="1" i="0" u="none" strike="noStrike" dirty="0">
                          <a:solidFill>
                            <a:srgbClr val="FFFFFF"/>
                          </a:solidFill>
                          <a:effectLst/>
                          <a:latin typeface="BIZ UDゴシック" panose="020B0400000000000000" pitchFamily="49" charset="-128"/>
                          <a:ea typeface="BIZ UDゴシック" panose="020B0400000000000000" pitchFamily="49" charset="-128"/>
                        </a:rPr>
                        <a:t>2008</a:t>
                      </a:r>
                      <a:r>
                        <a:rPr lang="ja-JP" altLang="en-US" sz="1000" b="1" i="0" u="none" strike="noStrike" dirty="0">
                          <a:solidFill>
                            <a:srgbClr val="FFFFFF"/>
                          </a:solidFill>
                          <a:effectLst/>
                          <a:latin typeface="BIZ UDゴシック" panose="020B0400000000000000" pitchFamily="49" charset="-128"/>
                          <a:ea typeface="BIZ UDゴシック" panose="020B0400000000000000" pitchFamily="49" charset="-128"/>
                        </a:rPr>
                        <a:t>～</a:t>
                      </a:r>
                      <a:r>
                        <a:rPr lang="en-US" altLang="ja-JP" sz="1000" b="1" i="0" u="none" strike="noStrike" dirty="0">
                          <a:solidFill>
                            <a:srgbClr val="FFFFFF"/>
                          </a:solidFill>
                          <a:effectLst/>
                          <a:latin typeface="BIZ UDゴシック" panose="020B0400000000000000" pitchFamily="49" charset="-128"/>
                          <a:ea typeface="BIZ UDゴシック" panose="020B0400000000000000" pitchFamily="49" charset="-128"/>
                        </a:rPr>
                        <a:t>2011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95959"/>
                    </a:solidFill>
                  </a:tcPr>
                </a:tc>
                <a:tc>
                  <a:txBody>
                    <a:bodyPr/>
                    <a:lstStyle/>
                    <a:p>
                      <a:pPr algn="ctr" fontAlgn="ctr"/>
                      <a:r>
                        <a:rPr lang="en-US" altLang="ja-JP" sz="1000" b="1" i="0" u="none" strike="noStrike">
                          <a:solidFill>
                            <a:srgbClr val="FFFFFF"/>
                          </a:solidFill>
                          <a:effectLst/>
                          <a:latin typeface="BIZ UDゴシック" panose="020B0400000000000000" pitchFamily="49" charset="-128"/>
                          <a:ea typeface="BIZ UDゴシック" panose="020B0400000000000000" pitchFamily="49" charset="-128"/>
                        </a:rPr>
                        <a:t>2012</a:t>
                      </a:r>
                      <a:r>
                        <a:rPr lang="ja-JP" altLang="en-US" sz="1000" b="1" i="0" u="none" strike="noStrike">
                          <a:solidFill>
                            <a:srgbClr val="FFFFFF"/>
                          </a:solidFill>
                          <a:effectLst/>
                          <a:latin typeface="BIZ UDゴシック" panose="020B0400000000000000" pitchFamily="49" charset="-128"/>
                          <a:ea typeface="BIZ UDゴシック" panose="020B0400000000000000" pitchFamily="49" charset="-128"/>
                        </a:rPr>
                        <a:t>～</a:t>
                      </a:r>
                      <a:r>
                        <a:rPr lang="en-US" altLang="ja-JP" sz="1000" b="1" i="0" u="none" strike="noStrike">
                          <a:solidFill>
                            <a:srgbClr val="FFFFFF"/>
                          </a:solidFill>
                          <a:effectLst/>
                          <a:latin typeface="BIZ UDゴシック" panose="020B0400000000000000" pitchFamily="49" charset="-128"/>
                          <a:ea typeface="BIZ UDゴシック" panose="020B0400000000000000" pitchFamily="49" charset="-128"/>
                        </a:rPr>
                        <a:t>2014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95959"/>
                    </a:solidFill>
                  </a:tcPr>
                </a:tc>
                <a:tc>
                  <a:txBody>
                    <a:bodyPr/>
                    <a:lstStyle/>
                    <a:p>
                      <a:pPr algn="ctr" fontAlgn="ctr"/>
                      <a:r>
                        <a:rPr lang="en-US" altLang="ja-JP" sz="1000" b="1" i="0" u="none" strike="noStrike">
                          <a:solidFill>
                            <a:srgbClr val="FFFFFF"/>
                          </a:solidFill>
                          <a:effectLst/>
                          <a:latin typeface="BIZ UDゴシック" panose="020B0400000000000000" pitchFamily="49" charset="-128"/>
                          <a:ea typeface="BIZ UDゴシック" panose="020B0400000000000000" pitchFamily="49" charset="-128"/>
                        </a:rPr>
                        <a:t>2015</a:t>
                      </a:r>
                      <a:r>
                        <a:rPr lang="ja-JP" altLang="en-US" sz="1000" b="1" i="0" u="none" strike="noStrike">
                          <a:solidFill>
                            <a:srgbClr val="FFFFFF"/>
                          </a:solidFill>
                          <a:effectLst/>
                          <a:latin typeface="BIZ UDゴシック" panose="020B0400000000000000" pitchFamily="49" charset="-128"/>
                          <a:ea typeface="BIZ UDゴシック" panose="020B0400000000000000" pitchFamily="49" charset="-128"/>
                        </a:rPr>
                        <a:t>～</a:t>
                      </a:r>
                      <a:r>
                        <a:rPr lang="en-US" altLang="ja-JP" sz="1000" b="1" i="0" u="none" strike="noStrike">
                          <a:solidFill>
                            <a:srgbClr val="FFFFFF"/>
                          </a:solidFill>
                          <a:effectLst/>
                          <a:latin typeface="BIZ UDゴシック" panose="020B0400000000000000" pitchFamily="49" charset="-128"/>
                          <a:ea typeface="BIZ UDゴシック" panose="020B0400000000000000" pitchFamily="49" charset="-128"/>
                        </a:rPr>
                        <a:t>2018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95959"/>
                    </a:solidFill>
                  </a:tcPr>
                </a:tc>
                <a:tc>
                  <a:txBody>
                    <a:bodyPr/>
                    <a:lstStyle/>
                    <a:p>
                      <a:pPr algn="ctr" fontAlgn="ctr"/>
                      <a:r>
                        <a:rPr lang="en-US" altLang="ja-JP" sz="1000" b="1" i="0" u="none" strike="noStrike">
                          <a:solidFill>
                            <a:srgbClr val="FFFFFF"/>
                          </a:solidFill>
                          <a:effectLst/>
                          <a:latin typeface="BIZ UDゴシック" panose="020B0400000000000000" pitchFamily="49" charset="-128"/>
                          <a:ea typeface="BIZ UDゴシック" panose="020B0400000000000000" pitchFamily="49" charset="-128"/>
                        </a:rPr>
                        <a:t>2019</a:t>
                      </a:r>
                      <a:r>
                        <a:rPr lang="ja-JP" altLang="en-US" sz="1000" b="1" i="0" u="none" strike="noStrike">
                          <a:solidFill>
                            <a:srgbClr val="FFFFFF"/>
                          </a:solidFill>
                          <a:effectLst/>
                          <a:latin typeface="BIZ UDゴシック" panose="020B0400000000000000" pitchFamily="49" charset="-128"/>
                          <a:ea typeface="BIZ UDゴシック" panose="020B0400000000000000" pitchFamily="49" charset="-128"/>
                        </a:rPr>
                        <a:t>～</a:t>
                      </a:r>
                      <a:r>
                        <a:rPr lang="en-US" altLang="ja-JP" sz="1000" b="1" i="0" u="none" strike="noStrike">
                          <a:solidFill>
                            <a:srgbClr val="FFFFFF"/>
                          </a:solidFill>
                          <a:effectLst/>
                          <a:latin typeface="BIZ UDゴシック" panose="020B0400000000000000" pitchFamily="49" charset="-128"/>
                          <a:ea typeface="BIZ UDゴシック" panose="020B0400000000000000" pitchFamily="49" charset="-128"/>
                        </a:rPr>
                        <a:t>2022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95959"/>
                    </a:solidFill>
                  </a:tcPr>
                </a:tc>
                <a:extLst>
                  <a:ext uri="{0D108BD9-81ED-4DB2-BD59-A6C34878D82A}">
                    <a16:rowId xmlns:a16="http://schemas.microsoft.com/office/drawing/2014/main" val="896023032"/>
                  </a:ext>
                </a:extLst>
              </a:tr>
              <a:tr h="853176">
                <a:tc rowSpan="4">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教育改革</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①就学前</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2016</a:t>
                      </a:r>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５</a:t>
                      </a:r>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歳児</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の幼児教育無償化を実施</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smtClean="0">
                          <a:solidFill>
                            <a:schemeClr val="tx1"/>
                          </a:solidFill>
                          <a:effectLst/>
                          <a:latin typeface="BIZ UDゴシック" panose="020B0400000000000000" pitchFamily="49" charset="-128"/>
                          <a:ea typeface="BIZ UDゴシック" panose="020B0400000000000000" pitchFamily="49" charset="-128"/>
                        </a:rPr>
                        <a:t>2017</a:t>
                      </a:r>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４</a:t>
                      </a:r>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歳児</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の幼児教育無償化まで拡大</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smtClean="0">
                          <a:solidFill>
                            <a:schemeClr val="tx1"/>
                          </a:solidFill>
                          <a:effectLst/>
                          <a:latin typeface="BIZ UDゴシック" panose="020B0400000000000000" pitchFamily="49" charset="-128"/>
                          <a:ea typeface="BIZ UDゴシック" panose="020B0400000000000000" pitchFamily="49" charset="-128"/>
                        </a:rPr>
                        <a:t>2019</a:t>
                      </a:r>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３</a:t>
                      </a:r>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歳児</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の幼児教育無償化まで拡大</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678801409"/>
                  </a:ext>
                </a:extLst>
              </a:tr>
              <a:tr h="2559527">
                <a:tc vMerge="1">
                  <a:txBody>
                    <a:bodyPr/>
                    <a:lstStyle/>
                    <a:p>
                      <a:endParaRPr kumimoji="1" lang="ja-JP" altLang="en-US"/>
                    </a:p>
                  </a:txBody>
                  <a:tcPr/>
                </a:tc>
                <a:tc>
                  <a:txBody>
                    <a:bodyPr/>
                    <a:lstStyle/>
                    <a:p>
                      <a:pPr algn="l" fontAlgn="t"/>
                      <a:r>
                        <a:rPr lang="ja-JP" altLang="en-US" sz="1000" b="0" i="0" u="none" strike="noStrike">
                          <a:solidFill>
                            <a:schemeClr val="tx1"/>
                          </a:solidFill>
                          <a:effectLst/>
                          <a:latin typeface="BIZ UDゴシック" panose="020B0400000000000000" pitchFamily="49" charset="-128"/>
                          <a:ea typeface="BIZ UDゴシック" panose="020B0400000000000000" pitchFamily="49" charset="-128"/>
                        </a:rPr>
                        <a:t>②小中学校</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〇</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2008</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／知事が教育非常事態を宣言</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2008</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／学力向上に向けた緊急対策等</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2010</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／教員加配等の重点支援を開始</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2011</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／中学校給食の導入補助を開始</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2011</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／府独自の学力・学習状況調査開始</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2012</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／市内</a:t>
                      </a:r>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モデル校</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７</a:t>
                      </a:r>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校</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で</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ICT</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環境整備</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2013</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／市内全中学校普通教室等へ空調機設置</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2014</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／府独自のチャレンジテストを開始</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2014</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／生徒指導体制の強化</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2014</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／小学校からの英語教育を充実</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2015</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／市内中学校で学校調理方式に移行開始</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2015</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／市内全小中学校にタブレット端末等を整備</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2016</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／市内全小学校普通教室等へ空調機設置</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2016</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／小学校学力経年調査開始</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(3∼6</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年</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2017</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／南河内地域において中高一貫校設置</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2018</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／市内全小学校で英語教育実施</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2019</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／中学校給食事業・学校調理方式へ完全移行</a:t>
                      </a: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2019</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／公設民営の中高一貫校設置</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2019</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／市版チャレンジテスト開始</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中学</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１</a:t>
                      </a:r>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年</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a:t>
                      </a: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2020</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／全小中学校で学習者用端末の１人１台環境の整備完了</a:t>
                      </a: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2020</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／公設民営中高一貫校に国際バカロレアコース開設</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2022</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／公設民営小中一貫校を府へ移管</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8323025"/>
                  </a:ext>
                </a:extLst>
              </a:tr>
              <a:tr h="1066469">
                <a:tc vMerge="1">
                  <a:txBody>
                    <a:bodyPr/>
                    <a:lstStyle/>
                    <a:p>
                      <a:endParaRPr kumimoji="1" lang="ja-JP" altLang="en-US"/>
                    </a:p>
                  </a:txBody>
                  <a:tcPr/>
                </a:tc>
                <a:tc>
                  <a:txBody>
                    <a:bodyPr/>
                    <a:lstStyle/>
                    <a:p>
                      <a:pPr algn="l" fontAlgn="t"/>
                      <a:r>
                        <a:rPr lang="ja-JP" altLang="en-US" sz="1000" b="0" i="0" u="none" strike="noStrike">
                          <a:solidFill>
                            <a:schemeClr val="tx1"/>
                          </a:solidFill>
                          <a:effectLst/>
                          <a:latin typeface="BIZ UDゴシック" panose="020B0400000000000000" pitchFamily="49" charset="-128"/>
                          <a:ea typeface="BIZ UDゴシック" panose="020B0400000000000000" pitchFamily="49" charset="-128"/>
                        </a:rPr>
                        <a:t>③高校</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2011</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／私立高校授業料無償化の実施</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2011</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／グローバルリーダーズハイスクール設置</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a:solidFill>
                            <a:schemeClr val="tx1"/>
                          </a:solidFill>
                          <a:effectLst/>
                          <a:latin typeface="BIZ UDゴシック" panose="020B0400000000000000" pitchFamily="49" charset="-128"/>
                          <a:ea typeface="BIZ UDゴシック" panose="020B0400000000000000" pitchFamily="49" charset="-128"/>
                        </a:rPr>
                        <a:t>2014</a:t>
                      </a:r>
                      <a:r>
                        <a:rPr lang="ja-JP" altLang="en-US" sz="1000" b="0" i="0" u="none" strike="noStrike">
                          <a:solidFill>
                            <a:schemeClr val="tx1"/>
                          </a:solidFill>
                          <a:effectLst/>
                          <a:latin typeface="BIZ UDゴシック" panose="020B0400000000000000" pitchFamily="49" charset="-128"/>
                          <a:ea typeface="BIZ UDゴシック" panose="020B0400000000000000" pitchFamily="49" charset="-128"/>
                        </a:rPr>
                        <a:t>／府立高校の通学区域撤廃</a:t>
                      </a:r>
                      <a:br>
                        <a:rPr lang="ja-JP" altLang="en-US" sz="1000" b="0" i="0" u="none" strike="noStrike">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a:solidFill>
                            <a:schemeClr val="tx1"/>
                          </a:solidFill>
                          <a:effectLst/>
                          <a:latin typeface="BIZ UDゴシック" panose="020B0400000000000000" pitchFamily="49" charset="-128"/>
                          <a:ea typeface="BIZ UDゴシック" panose="020B0400000000000000" pitchFamily="49" charset="-128"/>
                        </a:rPr>
                        <a:t>2015</a:t>
                      </a:r>
                      <a:r>
                        <a:rPr lang="ja-JP" altLang="en-US" sz="1000" b="0" i="0" u="none" strike="noStrike">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a:solidFill>
                            <a:schemeClr val="tx1"/>
                          </a:solidFill>
                          <a:effectLst/>
                          <a:latin typeface="BIZ UDゴシック" panose="020B0400000000000000" pitchFamily="49" charset="-128"/>
                          <a:ea typeface="BIZ UDゴシック" panose="020B0400000000000000" pitchFamily="49" charset="-128"/>
                        </a:rPr>
                        <a:t>TOEFL iBT</a:t>
                      </a:r>
                      <a:r>
                        <a:rPr lang="ja-JP" altLang="en-US" sz="1000" b="0" i="0" u="none" strike="noStrike">
                          <a:solidFill>
                            <a:schemeClr val="tx1"/>
                          </a:solidFill>
                          <a:effectLst/>
                          <a:latin typeface="BIZ UDゴシック" panose="020B0400000000000000" pitchFamily="49" charset="-128"/>
                          <a:ea typeface="BIZ UDゴシック" panose="020B0400000000000000" pitchFamily="49" charset="-128"/>
                        </a:rPr>
                        <a:t>活用など英語教育を充実</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2016</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／府立高校入試の制度改善</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2016</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／私立高校授業料無償化多子世帯拡充</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2019</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／私立高校授業料無償化の多子世帯支援の要件緩和</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2020</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／大阪公立大等の授業料無償化</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2021</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／府立高校の</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ICT</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化</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19862110"/>
                  </a:ext>
                </a:extLst>
              </a:tr>
              <a:tr h="1066469">
                <a:tc vMerge="1">
                  <a:txBody>
                    <a:bodyPr/>
                    <a:lstStyle/>
                    <a:p>
                      <a:endParaRPr kumimoji="1" lang="ja-JP" altLang="en-US"/>
                    </a:p>
                  </a:txBody>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④支援学校</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2008</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／支援学校施設基本方針を策定</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2013</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府内１地域</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に支援学校を整備</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2014</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府内</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１</a:t>
                      </a:r>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地域</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に支援学校を整備</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2015</a:t>
                      </a:r>
                      <a:r>
                        <a:rPr lang="ja-JP" altLang="en-US" sz="1000" b="0" i="0" u="none" strike="noStrike">
                          <a:solidFill>
                            <a:schemeClr val="tx1"/>
                          </a:solidFill>
                          <a:effectLst/>
                          <a:latin typeface="BIZ UDゴシック" panose="020B0400000000000000" pitchFamily="49" charset="-128"/>
                          <a:ea typeface="BIZ UDゴシック" panose="020B0400000000000000" pitchFamily="49" charset="-128"/>
                        </a:rPr>
                        <a:t>／</a:t>
                      </a:r>
                      <a:r>
                        <a:rPr lang="ja-JP" altLang="en-US" sz="1000" b="0" i="0" u="none" strike="noStrike" smtClean="0">
                          <a:solidFill>
                            <a:schemeClr val="tx1"/>
                          </a:solidFill>
                          <a:effectLst/>
                          <a:latin typeface="BIZ UDゴシック" panose="020B0400000000000000" pitchFamily="49" charset="-128"/>
                          <a:ea typeface="BIZ UDゴシック" panose="020B0400000000000000" pitchFamily="49" charset="-128"/>
                        </a:rPr>
                        <a:t>府内</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２</a:t>
                      </a:r>
                      <a:r>
                        <a:rPr lang="ja-JP" altLang="en-US" sz="1000" b="0" i="0" u="none" strike="noStrike" smtClean="0">
                          <a:solidFill>
                            <a:schemeClr val="tx1"/>
                          </a:solidFill>
                          <a:effectLst/>
                          <a:latin typeface="BIZ UDゴシック" panose="020B0400000000000000" pitchFamily="49" charset="-128"/>
                          <a:ea typeface="BIZ UDゴシック" panose="020B0400000000000000" pitchFamily="49" charset="-128"/>
                        </a:rPr>
                        <a:t>地域</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に支援学校を整備</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2018</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／府立高校における知的障がいのある生徒の学習機会の充実</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2021</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／医療的ケア児対応看護師等雇用経費助成</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550006600"/>
                  </a:ext>
                </a:extLst>
              </a:tr>
            </a:tbl>
          </a:graphicData>
        </a:graphic>
      </p:graphicFrame>
      <p:sp>
        <p:nvSpPr>
          <p:cNvPr id="13" name="テキスト ボックス 12"/>
          <p:cNvSpPr txBox="1"/>
          <p:nvPr/>
        </p:nvSpPr>
        <p:spPr>
          <a:xfrm>
            <a:off x="6476085" y="309585"/>
            <a:ext cx="2608406"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凡例：〇着手　◎進行中　●実施済み</a:t>
            </a:r>
            <a:endParaRPr kumimoji="1" lang="en-US" altLang="ja-JP"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3" name="角丸四角形 40">
            <a:extLst>
              <a:ext uri="{FF2B5EF4-FFF2-40B4-BE49-F238E27FC236}">
                <a16:creationId xmlns:a16="http://schemas.microsoft.com/office/drawing/2014/main" id="{617F0823-70F5-F8AE-2064-6A0563470410}"/>
              </a:ext>
            </a:extLst>
          </p:cNvPr>
          <p:cNvSpPr/>
          <p:nvPr/>
        </p:nvSpPr>
        <p:spPr>
          <a:xfrm>
            <a:off x="144000" y="72000"/>
            <a:ext cx="5760000" cy="432000"/>
          </a:xfrm>
          <a:prstGeom prst="roundRect">
            <a:avLst/>
          </a:prstGeom>
          <a:solidFill>
            <a:srgbClr val="33CC33">
              <a:lumMod val="60000"/>
              <a:lumOff val="40000"/>
            </a:srgbClr>
          </a:solidFill>
          <a:ln w="19050" cap="flat" cmpd="sng" algn="ctr">
            <a:solidFill>
              <a:sysClr val="window" lastClr="FFFFFF"/>
            </a:solidFill>
            <a:prstDash val="solid"/>
            <a:miter lim="800000"/>
          </a:ln>
          <a:effectLst>
            <a:innerShdw blurRad="63500" dist="50800" dir="2700000">
              <a:prstClr val="black">
                <a:alpha val="50000"/>
              </a:prstClr>
            </a:innerShdw>
          </a:effectLst>
        </p:spPr>
        <p:txBody>
          <a:bodyPr lIns="108000" tIns="36000" rIns="36000" bIns="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18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【WHAT</a:t>
            </a:r>
            <a:r>
              <a:rPr kumimoji="0" lang="ja-JP" altLang="en-US" sz="18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３</a:t>
            </a:r>
            <a:r>
              <a:rPr kumimoji="0" lang="en-US" altLang="ja-JP" sz="18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0" lang="ja-JP" altLang="en-US" sz="18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社会政策のイノベーション①  </a:t>
            </a:r>
            <a:r>
              <a:rPr kumimoji="0" lang="en-US" altLang="ja-JP" sz="18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0" lang="ja-JP" altLang="en-US" sz="18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年表一覧</a:t>
            </a:r>
            <a:r>
              <a:rPr kumimoji="0" lang="en-US" altLang="ja-JP" sz="18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endParaRPr kumimoji="0" lang="ja-JP" altLang="en-US" sz="18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7" name="スライド番号プレースホルダー 3"/>
          <p:cNvSpPr txBox="1">
            <a:spLocks/>
          </p:cNvSpPr>
          <p:nvPr/>
        </p:nvSpPr>
        <p:spPr>
          <a:xfrm>
            <a:off x="8640000" y="6552000"/>
            <a:ext cx="432000" cy="288000"/>
          </a:xfrm>
          <a:prstGeom prst="rect">
            <a:avLst/>
          </a:prstGeom>
        </p:spPr>
        <p:txBody>
          <a:bodyPr vert="horz" lIns="36000" tIns="36000" rIns="36000" bIns="36000" rtlCol="0" anchor="ctr"/>
          <a:lstStyle>
            <a:defPPr>
              <a:defRPr lang="ja-JP"/>
            </a:defPPr>
            <a:lvl1pPr marL="0" algn="r" defTabSz="914400" rtl="0" eaLnBrk="1" latinLnBrk="0" hangingPunct="1">
              <a:defRPr kumimoji="1" sz="14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138CA411-231B-42B9-AF63-97A64194AA60}" type="slidenum">
              <a:rPr lang="ja-JP" altLang="en-US" smtClean="0"/>
              <a:pPr/>
              <a:t>85</a:t>
            </a:fld>
            <a:endParaRPr lang="ja-JP" altLang="en-US" dirty="0"/>
          </a:p>
        </p:txBody>
      </p:sp>
    </p:spTree>
    <p:extLst>
      <p:ext uri="{BB962C8B-B14F-4D97-AF65-F5344CB8AC3E}">
        <p14:creationId xmlns:p14="http://schemas.microsoft.com/office/powerpoint/2010/main" val="344731039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線コネクタ 4"/>
          <p:cNvCxnSpPr/>
          <p:nvPr/>
        </p:nvCxnSpPr>
        <p:spPr>
          <a:xfrm>
            <a:off x="147332" y="530262"/>
            <a:ext cx="892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2" name="表 1"/>
          <p:cNvGraphicFramePr>
            <a:graphicFrameLocks noGrp="1"/>
          </p:cNvGraphicFramePr>
          <p:nvPr>
            <p:extLst>
              <p:ext uri="{D42A27DB-BD31-4B8C-83A1-F6EECF244321}">
                <p14:modId xmlns:p14="http://schemas.microsoft.com/office/powerpoint/2010/main" val="4050206499"/>
              </p:ext>
            </p:extLst>
          </p:nvPr>
        </p:nvGraphicFramePr>
        <p:xfrm>
          <a:off x="145768" y="664504"/>
          <a:ext cx="8929568" cy="5915513"/>
        </p:xfrm>
        <a:graphic>
          <a:graphicData uri="http://schemas.openxmlformats.org/drawingml/2006/table">
            <a:tbl>
              <a:tblPr/>
              <a:tblGrid>
                <a:gridCol w="616232">
                  <a:extLst>
                    <a:ext uri="{9D8B030D-6E8A-4147-A177-3AD203B41FA5}">
                      <a16:colId xmlns:a16="http://schemas.microsoft.com/office/drawing/2014/main" val="2603608055"/>
                    </a:ext>
                  </a:extLst>
                </a:gridCol>
                <a:gridCol w="800100">
                  <a:extLst>
                    <a:ext uri="{9D8B030D-6E8A-4147-A177-3AD203B41FA5}">
                      <a16:colId xmlns:a16="http://schemas.microsoft.com/office/drawing/2014/main" val="3769869475"/>
                    </a:ext>
                  </a:extLst>
                </a:gridCol>
                <a:gridCol w="1878309">
                  <a:extLst>
                    <a:ext uri="{9D8B030D-6E8A-4147-A177-3AD203B41FA5}">
                      <a16:colId xmlns:a16="http://schemas.microsoft.com/office/drawing/2014/main" val="1553916869"/>
                    </a:ext>
                  </a:extLst>
                </a:gridCol>
                <a:gridCol w="1878309">
                  <a:extLst>
                    <a:ext uri="{9D8B030D-6E8A-4147-A177-3AD203B41FA5}">
                      <a16:colId xmlns:a16="http://schemas.microsoft.com/office/drawing/2014/main" val="3014832651"/>
                    </a:ext>
                  </a:extLst>
                </a:gridCol>
                <a:gridCol w="1878309">
                  <a:extLst>
                    <a:ext uri="{9D8B030D-6E8A-4147-A177-3AD203B41FA5}">
                      <a16:colId xmlns:a16="http://schemas.microsoft.com/office/drawing/2014/main" val="3144169047"/>
                    </a:ext>
                  </a:extLst>
                </a:gridCol>
                <a:gridCol w="1878309">
                  <a:extLst>
                    <a:ext uri="{9D8B030D-6E8A-4147-A177-3AD203B41FA5}">
                      <a16:colId xmlns:a16="http://schemas.microsoft.com/office/drawing/2014/main" val="3747401790"/>
                    </a:ext>
                  </a:extLst>
                </a:gridCol>
              </a:tblGrid>
              <a:tr h="228717">
                <a:tc gridSpan="2">
                  <a:txBody>
                    <a:bodyPr/>
                    <a:lstStyle/>
                    <a:p>
                      <a:pPr algn="ctr" fontAlgn="ctr"/>
                      <a:r>
                        <a:rPr lang="ja-JP" altLang="en-US" sz="1000" b="1" i="0" u="none" strike="noStrike" dirty="0">
                          <a:solidFill>
                            <a:srgbClr val="FFFFFF"/>
                          </a:solidFill>
                          <a:effectLst/>
                          <a:latin typeface="BIZ UDゴシック" panose="020B0400000000000000" pitchFamily="49" charset="-128"/>
                          <a:ea typeface="BIZ UDゴシック" panose="020B0400000000000000" pitchFamily="49" charset="-128"/>
                        </a:rPr>
                        <a:t>年度</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95959"/>
                    </a:solidFill>
                  </a:tcPr>
                </a:tc>
                <a:tc hMerge="1">
                  <a:txBody>
                    <a:bodyPr/>
                    <a:lstStyle/>
                    <a:p>
                      <a:endParaRPr kumimoji="1" lang="ja-JP" altLang="en-US"/>
                    </a:p>
                  </a:txBody>
                  <a:tcPr/>
                </a:tc>
                <a:tc>
                  <a:txBody>
                    <a:bodyPr/>
                    <a:lstStyle/>
                    <a:p>
                      <a:pPr algn="ctr" fontAlgn="ctr"/>
                      <a:r>
                        <a:rPr lang="en-US" altLang="ja-JP" sz="1000" b="1" i="0" u="none" strike="noStrike">
                          <a:solidFill>
                            <a:srgbClr val="FFFFFF"/>
                          </a:solidFill>
                          <a:effectLst/>
                          <a:latin typeface="BIZ UDゴシック" panose="020B0400000000000000" pitchFamily="49" charset="-128"/>
                          <a:ea typeface="BIZ UDゴシック" panose="020B0400000000000000" pitchFamily="49" charset="-128"/>
                        </a:rPr>
                        <a:t>2008</a:t>
                      </a:r>
                      <a:r>
                        <a:rPr lang="ja-JP" altLang="en-US" sz="1000" b="1" i="0" u="none" strike="noStrike">
                          <a:solidFill>
                            <a:srgbClr val="FFFFFF"/>
                          </a:solidFill>
                          <a:effectLst/>
                          <a:latin typeface="BIZ UDゴシック" panose="020B0400000000000000" pitchFamily="49" charset="-128"/>
                          <a:ea typeface="BIZ UDゴシック" panose="020B0400000000000000" pitchFamily="49" charset="-128"/>
                        </a:rPr>
                        <a:t>～</a:t>
                      </a:r>
                      <a:r>
                        <a:rPr lang="en-US" altLang="ja-JP" sz="1000" b="1" i="0" u="none" strike="noStrike">
                          <a:solidFill>
                            <a:srgbClr val="FFFFFF"/>
                          </a:solidFill>
                          <a:effectLst/>
                          <a:latin typeface="BIZ UDゴシック" panose="020B0400000000000000" pitchFamily="49" charset="-128"/>
                          <a:ea typeface="BIZ UDゴシック" panose="020B0400000000000000" pitchFamily="49" charset="-128"/>
                        </a:rPr>
                        <a:t>2011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95959"/>
                    </a:solidFill>
                  </a:tcPr>
                </a:tc>
                <a:tc>
                  <a:txBody>
                    <a:bodyPr/>
                    <a:lstStyle/>
                    <a:p>
                      <a:pPr algn="ctr" fontAlgn="ctr"/>
                      <a:r>
                        <a:rPr lang="en-US" altLang="ja-JP" sz="1000" b="1" i="0" u="none" strike="noStrike">
                          <a:solidFill>
                            <a:srgbClr val="FFFFFF"/>
                          </a:solidFill>
                          <a:effectLst/>
                          <a:latin typeface="BIZ UDゴシック" panose="020B0400000000000000" pitchFamily="49" charset="-128"/>
                          <a:ea typeface="BIZ UDゴシック" panose="020B0400000000000000" pitchFamily="49" charset="-128"/>
                        </a:rPr>
                        <a:t>2012</a:t>
                      </a:r>
                      <a:r>
                        <a:rPr lang="ja-JP" altLang="en-US" sz="1000" b="1" i="0" u="none" strike="noStrike">
                          <a:solidFill>
                            <a:srgbClr val="FFFFFF"/>
                          </a:solidFill>
                          <a:effectLst/>
                          <a:latin typeface="BIZ UDゴシック" panose="020B0400000000000000" pitchFamily="49" charset="-128"/>
                          <a:ea typeface="BIZ UDゴシック" panose="020B0400000000000000" pitchFamily="49" charset="-128"/>
                        </a:rPr>
                        <a:t>～</a:t>
                      </a:r>
                      <a:r>
                        <a:rPr lang="en-US" altLang="ja-JP" sz="1000" b="1" i="0" u="none" strike="noStrike">
                          <a:solidFill>
                            <a:srgbClr val="FFFFFF"/>
                          </a:solidFill>
                          <a:effectLst/>
                          <a:latin typeface="BIZ UDゴシック" panose="020B0400000000000000" pitchFamily="49" charset="-128"/>
                          <a:ea typeface="BIZ UDゴシック" panose="020B0400000000000000" pitchFamily="49" charset="-128"/>
                        </a:rPr>
                        <a:t>2014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95959"/>
                    </a:solidFill>
                  </a:tcPr>
                </a:tc>
                <a:tc>
                  <a:txBody>
                    <a:bodyPr/>
                    <a:lstStyle/>
                    <a:p>
                      <a:pPr algn="ctr" fontAlgn="ctr"/>
                      <a:r>
                        <a:rPr lang="en-US" altLang="ja-JP" sz="1000" b="1" i="0" u="none" strike="noStrike">
                          <a:solidFill>
                            <a:srgbClr val="FFFFFF"/>
                          </a:solidFill>
                          <a:effectLst/>
                          <a:latin typeface="BIZ UDゴシック" panose="020B0400000000000000" pitchFamily="49" charset="-128"/>
                          <a:ea typeface="BIZ UDゴシック" panose="020B0400000000000000" pitchFamily="49" charset="-128"/>
                        </a:rPr>
                        <a:t>2015</a:t>
                      </a:r>
                      <a:r>
                        <a:rPr lang="ja-JP" altLang="en-US" sz="1000" b="1" i="0" u="none" strike="noStrike">
                          <a:solidFill>
                            <a:srgbClr val="FFFFFF"/>
                          </a:solidFill>
                          <a:effectLst/>
                          <a:latin typeface="BIZ UDゴシック" panose="020B0400000000000000" pitchFamily="49" charset="-128"/>
                          <a:ea typeface="BIZ UDゴシック" panose="020B0400000000000000" pitchFamily="49" charset="-128"/>
                        </a:rPr>
                        <a:t>～</a:t>
                      </a:r>
                      <a:r>
                        <a:rPr lang="en-US" altLang="ja-JP" sz="1000" b="1" i="0" u="none" strike="noStrike">
                          <a:solidFill>
                            <a:srgbClr val="FFFFFF"/>
                          </a:solidFill>
                          <a:effectLst/>
                          <a:latin typeface="BIZ UDゴシック" panose="020B0400000000000000" pitchFamily="49" charset="-128"/>
                          <a:ea typeface="BIZ UDゴシック" panose="020B0400000000000000" pitchFamily="49" charset="-128"/>
                        </a:rPr>
                        <a:t>2018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95959"/>
                    </a:solidFill>
                  </a:tcPr>
                </a:tc>
                <a:tc>
                  <a:txBody>
                    <a:bodyPr/>
                    <a:lstStyle/>
                    <a:p>
                      <a:pPr algn="ctr" fontAlgn="ctr"/>
                      <a:r>
                        <a:rPr lang="en-US" altLang="ja-JP" sz="1000" b="1" i="0" u="none" strike="noStrike">
                          <a:solidFill>
                            <a:srgbClr val="FFFFFF"/>
                          </a:solidFill>
                          <a:effectLst/>
                          <a:latin typeface="BIZ UDゴシック" panose="020B0400000000000000" pitchFamily="49" charset="-128"/>
                          <a:ea typeface="BIZ UDゴシック" panose="020B0400000000000000" pitchFamily="49" charset="-128"/>
                        </a:rPr>
                        <a:t>2019</a:t>
                      </a:r>
                      <a:r>
                        <a:rPr lang="ja-JP" altLang="en-US" sz="1000" b="1" i="0" u="none" strike="noStrike">
                          <a:solidFill>
                            <a:srgbClr val="FFFFFF"/>
                          </a:solidFill>
                          <a:effectLst/>
                          <a:latin typeface="BIZ UDゴシック" panose="020B0400000000000000" pitchFamily="49" charset="-128"/>
                          <a:ea typeface="BIZ UDゴシック" panose="020B0400000000000000" pitchFamily="49" charset="-128"/>
                        </a:rPr>
                        <a:t>～</a:t>
                      </a:r>
                      <a:r>
                        <a:rPr lang="en-US" altLang="ja-JP" sz="1000" b="1" i="0" u="none" strike="noStrike">
                          <a:solidFill>
                            <a:srgbClr val="FFFFFF"/>
                          </a:solidFill>
                          <a:effectLst/>
                          <a:latin typeface="BIZ UDゴシック" panose="020B0400000000000000" pitchFamily="49" charset="-128"/>
                          <a:ea typeface="BIZ UDゴシック" panose="020B0400000000000000" pitchFamily="49" charset="-128"/>
                        </a:rPr>
                        <a:t>2022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95959"/>
                    </a:solidFill>
                  </a:tcPr>
                </a:tc>
                <a:extLst>
                  <a:ext uri="{0D108BD9-81ED-4DB2-BD59-A6C34878D82A}">
                    <a16:rowId xmlns:a16="http://schemas.microsoft.com/office/drawing/2014/main" val="896023032"/>
                  </a:ext>
                </a:extLst>
              </a:tr>
              <a:tr h="1601019">
                <a:tc rowSpan="4">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教育改革</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⑤制度改革（府）</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2012</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／知事と教委が連携して教育行政をマネジメントするための教育２条例を制定</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2012</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／知事が教委と協議して「教育振興基本計画」を策定</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2012</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／教職員人事権を一部市町村へ移譲</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2016</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／教育庁を創設し、教育行政を一元化</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2016</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／公私連携プロジェクトチームを設置し、公私連携の</a:t>
                      </a:r>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取組を</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推進</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678801409"/>
                  </a:ext>
                </a:extLst>
              </a:tr>
              <a:tr h="1902544">
                <a:tc vMerge="1">
                  <a:txBody>
                    <a:bodyPr/>
                    <a:lstStyle/>
                    <a:p>
                      <a:endParaRPr kumimoji="1" lang="ja-JP" altLang="en-US"/>
                    </a:p>
                  </a:txBody>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⑥制度改革（市）</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zh-TW"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zh-TW" sz="1000" b="0" i="0" u="none" strike="noStrike" dirty="0">
                          <a:solidFill>
                            <a:schemeClr val="tx1"/>
                          </a:solidFill>
                          <a:effectLst/>
                          <a:latin typeface="BIZ UDゴシック" panose="020B0400000000000000" pitchFamily="49" charset="-128"/>
                          <a:ea typeface="BIZ UDゴシック" panose="020B0400000000000000" pitchFamily="49" charset="-128"/>
                        </a:rPr>
                        <a:t>2010</a:t>
                      </a:r>
                      <a:r>
                        <a:rPr lang="zh-TW"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／教育振興基本計画策定</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2012</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／教育行政基本条例・学校活性化条例を制定</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2012</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／教育振興基本計画</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(1</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次改定</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a:t>
                      </a:r>
                      <a:b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●2013</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／校長公募の実施</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2013</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／校長権限強化</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2015</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／教育基本計画</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延長</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a:t>
                      </a:r>
                      <a:b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○2015</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／学校選択制</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23</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区で導入</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2016</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／教育振興基本計画</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次改定</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a:t>
                      </a:r>
                      <a:b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●2018</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／校長裁量拡大特例校の設置</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2018</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／学校選択制全区で導入</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2019</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／教育振興基本計画</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中間見直し</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a:t>
                      </a: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2020</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zh-TW"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教育振興基本計画</a:t>
                      </a:r>
                      <a:r>
                        <a:rPr lang="en-US" altLang="zh-TW"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zh-TW"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延長</a:t>
                      </a:r>
                      <a:r>
                        <a:rPr lang="en-US" altLang="zh-TW" sz="1000" b="0" i="0" u="none" strike="noStrike" dirty="0">
                          <a:solidFill>
                            <a:schemeClr val="tx1"/>
                          </a:solidFill>
                          <a:effectLst/>
                          <a:latin typeface="BIZ UDゴシック" panose="020B0400000000000000" pitchFamily="49" charset="-128"/>
                          <a:ea typeface="BIZ UDゴシック" panose="020B0400000000000000" pitchFamily="49" charset="-128"/>
                        </a:rPr>
                        <a:t>)</a:t>
                      </a: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2021</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／教育振興基本計画</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(2022∼2025)</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策定</a:t>
                      </a: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2021</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／新・大阪市総合教育センター</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仮称</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実施設計</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2022</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／新・大阪市総合教育センター</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仮称</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工事</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8323025"/>
                  </a:ext>
                </a:extLst>
              </a:tr>
              <a:tr h="1268364">
                <a:tc vMerge="1">
                  <a:txBody>
                    <a:bodyPr/>
                    <a:lstStyle/>
                    <a:p>
                      <a:endParaRPr kumimoji="1" lang="ja-JP" altLang="en-US"/>
                    </a:p>
                  </a:txBody>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⑦待機児童解消の</a:t>
                      </a:r>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取組</a:t>
                      </a:r>
                      <a:endPar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2012</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／保育所の居室面積基準の緩和を導入</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2014</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／小規模事業保育実施</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smtClean="0">
                          <a:solidFill>
                            <a:schemeClr val="tx1"/>
                          </a:solidFill>
                          <a:effectLst/>
                          <a:latin typeface="BIZ UDゴシック" panose="020B0400000000000000" pitchFamily="49" charset="-128"/>
                          <a:ea typeface="BIZ UDゴシック" panose="020B0400000000000000" pitchFamily="49" charset="-128"/>
                        </a:rPr>
                        <a:t>2015</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／地域限定保育士試験実施</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2017</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／特別対策の実施</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2019</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／都市部の保育所等への賃借料支援</a:t>
                      </a: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2020</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／都市公園を活用した保育所整備</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2021</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／不動産活用による保育所整備マッチング</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19862110"/>
                  </a:ext>
                </a:extLst>
              </a:tr>
              <a:tr h="914869">
                <a:tc vMerge="1">
                  <a:txBody>
                    <a:bodyPr/>
                    <a:lstStyle/>
                    <a:p>
                      <a:endParaRPr kumimoji="1" lang="ja-JP" altLang="en-US"/>
                    </a:p>
                  </a:txBody>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⑧こども医療費助成</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smtClean="0">
                          <a:solidFill>
                            <a:schemeClr val="tx1"/>
                          </a:solidFill>
                          <a:effectLst/>
                          <a:latin typeface="BIZ UDゴシック" panose="020B0400000000000000" pitchFamily="49" charset="-128"/>
                          <a:ea typeface="BIZ UDゴシック" panose="020B0400000000000000" pitchFamily="49" charset="-128"/>
                        </a:rPr>
                        <a:t>2008</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／入院を小学校修了まで拡充</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smtClean="0">
                          <a:solidFill>
                            <a:schemeClr val="tx1"/>
                          </a:solidFill>
                          <a:effectLst/>
                          <a:latin typeface="BIZ UDゴシック" panose="020B0400000000000000" pitchFamily="49" charset="-128"/>
                          <a:ea typeface="BIZ UDゴシック" panose="020B0400000000000000" pitchFamily="49" charset="-128"/>
                        </a:rPr>
                        <a:t>2011</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／入院を中学校修了まで拡充</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smtClean="0">
                          <a:solidFill>
                            <a:schemeClr val="tx1"/>
                          </a:solidFill>
                          <a:effectLst/>
                          <a:latin typeface="BIZ UDゴシック" panose="020B0400000000000000" pitchFamily="49" charset="-128"/>
                          <a:ea typeface="BIZ UDゴシック" panose="020B0400000000000000" pitchFamily="49" charset="-128"/>
                        </a:rPr>
                        <a:t>2012</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／通院を中学校修了まで拡充</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smtClean="0">
                          <a:solidFill>
                            <a:schemeClr val="tx1"/>
                          </a:solidFill>
                          <a:effectLst/>
                          <a:latin typeface="BIZ UDゴシック" panose="020B0400000000000000" pitchFamily="49" charset="-128"/>
                          <a:ea typeface="BIZ UDゴシック" panose="020B0400000000000000" pitchFamily="49" charset="-128"/>
                        </a:rPr>
                        <a:t>2015</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／小学校修了まで入・通院所得制限撤廃</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2017</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／入通院を高校修了まで拡充</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550006600"/>
                  </a:ext>
                </a:extLst>
              </a:tr>
            </a:tbl>
          </a:graphicData>
        </a:graphic>
      </p:graphicFrame>
      <p:sp>
        <p:nvSpPr>
          <p:cNvPr id="13" name="テキスト ボックス 12"/>
          <p:cNvSpPr txBox="1"/>
          <p:nvPr/>
        </p:nvSpPr>
        <p:spPr>
          <a:xfrm>
            <a:off x="6476085" y="309585"/>
            <a:ext cx="2608406"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凡例：〇着手　◎進行中　●実施済み</a:t>
            </a:r>
            <a:endParaRPr kumimoji="1" lang="en-US" altLang="ja-JP"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3" name="角丸四角形 40">
            <a:extLst>
              <a:ext uri="{FF2B5EF4-FFF2-40B4-BE49-F238E27FC236}">
                <a16:creationId xmlns:a16="http://schemas.microsoft.com/office/drawing/2014/main" id="{658222CC-3597-60A2-3258-3F07BF30A457}"/>
              </a:ext>
            </a:extLst>
          </p:cNvPr>
          <p:cNvSpPr/>
          <p:nvPr/>
        </p:nvSpPr>
        <p:spPr>
          <a:xfrm>
            <a:off x="144000" y="72000"/>
            <a:ext cx="5760000" cy="432000"/>
          </a:xfrm>
          <a:prstGeom prst="roundRect">
            <a:avLst/>
          </a:prstGeom>
          <a:solidFill>
            <a:srgbClr val="33CC33">
              <a:lumMod val="60000"/>
              <a:lumOff val="40000"/>
            </a:srgbClr>
          </a:solidFill>
          <a:ln w="19050" cap="flat" cmpd="sng" algn="ctr">
            <a:solidFill>
              <a:sysClr val="window" lastClr="FFFFFF"/>
            </a:solidFill>
            <a:prstDash val="solid"/>
            <a:miter lim="800000"/>
          </a:ln>
          <a:effectLst>
            <a:innerShdw blurRad="63500" dist="50800" dir="2700000">
              <a:prstClr val="black">
                <a:alpha val="50000"/>
              </a:prstClr>
            </a:innerShdw>
          </a:effectLst>
        </p:spPr>
        <p:txBody>
          <a:bodyPr lIns="108000" tIns="36000" rIns="36000" bIns="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18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【WHAT</a:t>
            </a:r>
            <a:r>
              <a:rPr kumimoji="0" lang="ja-JP" altLang="en-US" sz="18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３</a:t>
            </a:r>
            <a:r>
              <a:rPr kumimoji="0" lang="en-US" altLang="ja-JP" sz="18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0" lang="ja-JP" altLang="en-US" sz="18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社会政策のイノベーション②  </a:t>
            </a:r>
            <a:r>
              <a:rPr kumimoji="0" lang="en-US" altLang="ja-JP" sz="18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0" lang="ja-JP" altLang="en-US" sz="18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年表一覧</a:t>
            </a:r>
            <a:r>
              <a:rPr kumimoji="0" lang="en-US" altLang="ja-JP" sz="18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endParaRPr kumimoji="0" lang="ja-JP" altLang="en-US" sz="18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7" name="スライド番号プレースホルダー 3"/>
          <p:cNvSpPr txBox="1">
            <a:spLocks/>
          </p:cNvSpPr>
          <p:nvPr/>
        </p:nvSpPr>
        <p:spPr>
          <a:xfrm>
            <a:off x="8640000" y="6552000"/>
            <a:ext cx="432000" cy="288000"/>
          </a:xfrm>
          <a:prstGeom prst="rect">
            <a:avLst/>
          </a:prstGeom>
        </p:spPr>
        <p:txBody>
          <a:bodyPr vert="horz" lIns="36000" tIns="36000" rIns="36000" bIns="36000" rtlCol="0" anchor="ctr"/>
          <a:lstStyle>
            <a:defPPr>
              <a:defRPr lang="ja-JP"/>
            </a:defPPr>
            <a:lvl1pPr marL="0" algn="r" defTabSz="914400" rtl="0" eaLnBrk="1" latinLnBrk="0" hangingPunct="1">
              <a:defRPr kumimoji="1" sz="14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138CA411-231B-42B9-AF63-97A64194AA60}" type="slidenum">
              <a:rPr lang="ja-JP" altLang="en-US" smtClean="0"/>
              <a:pPr/>
              <a:t>86</a:t>
            </a:fld>
            <a:endParaRPr lang="ja-JP" altLang="en-US" dirty="0"/>
          </a:p>
        </p:txBody>
      </p:sp>
    </p:spTree>
    <p:extLst>
      <p:ext uri="{BB962C8B-B14F-4D97-AF65-F5344CB8AC3E}">
        <p14:creationId xmlns:p14="http://schemas.microsoft.com/office/powerpoint/2010/main" val="124951570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線コネクタ 4"/>
          <p:cNvCxnSpPr/>
          <p:nvPr/>
        </p:nvCxnSpPr>
        <p:spPr>
          <a:xfrm>
            <a:off x="147332" y="530262"/>
            <a:ext cx="892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2" name="表 1"/>
          <p:cNvGraphicFramePr>
            <a:graphicFrameLocks noGrp="1"/>
          </p:cNvGraphicFramePr>
          <p:nvPr>
            <p:extLst>
              <p:ext uri="{D42A27DB-BD31-4B8C-83A1-F6EECF244321}">
                <p14:modId xmlns:p14="http://schemas.microsoft.com/office/powerpoint/2010/main" val="2482375839"/>
              </p:ext>
            </p:extLst>
          </p:nvPr>
        </p:nvGraphicFramePr>
        <p:xfrm>
          <a:off x="145768" y="664501"/>
          <a:ext cx="8929568" cy="5937404"/>
        </p:xfrm>
        <a:graphic>
          <a:graphicData uri="http://schemas.openxmlformats.org/drawingml/2006/table">
            <a:tbl>
              <a:tblPr/>
              <a:tblGrid>
                <a:gridCol w="1416332">
                  <a:extLst>
                    <a:ext uri="{9D8B030D-6E8A-4147-A177-3AD203B41FA5}">
                      <a16:colId xmlns:a16="http://schemas.microsoft.com/office/drawing/2014/main" val="2603608055"/>
                    </a:ext>
                  </a:extLst>
                </a:gridCol>
                <a:gridCol w="1878309">
                  <a:extLst>
                    <a:ext uri="{9D8B030D-6E8A-4147-A177-3AD203B41FA5}">
                      <a16:colId xmlns:a16="http://schemas.microsoft.com/office/drawing/2014/main" val="1553916869"/>
                    </a:ext>
                  </a:extLst>
                </a:gridCol>
                <a:gridCol w="1878309">
                  <a:extLst>
                    <a:ext uri="{9D8B030D-6E8A-4147-A177-3AD203B41FA5}">
                      <a16:colId xmlns:a16="http://schemas.microsoft.com/office/drawing/2014/main" val="3014832651"/>
                    </a:ext>
                  </a:extLst>
                </a:gridCol>
                <a:gridCol w="1878309">
                  <a:extLst>
                    <a:ext uri="{9D8B030D-6E8A-4147-A177-3AD203B41FA5}">
                      <a16:colId xmlns:a16="http://schemas.microsoft.com/office/drawing/2014/main" val="3144169047"/>
                    </a:ext>
                  </a:extLst>
                </a:gridCol>
                <a:gridCol w="1878309">
                  <a:extLst>
                    <a:ext uri="{9D8B030D-6E8A-4147-A177-3AD203B41FA5}">
                      <a16:colId xmlns:a16="http://schemas.microsoft.com/office/drawing/2014/main" val="3747401790"/>
                    </a:ext>
                  </a:extLst>
                </a:gridCol>
              </a:tblGrid>
              <a:tr h="160470">
                <a:tc>
                  <a:txBody>
                    <a:bodyPr/>
                    <a:lstStyle/>
                    <a:p>
                      <a:pPr algn="ctr" fontAlgn="ctr"/>
                      <a:r>
                        <a:rPr lang="ja-JP" altLang="en-US" sz="1000" b="1" i="0" u="none" strike="noStrike" dirty="0">
                          <a:solidFill>
                            <a:srgbClr val="FFFFFF"/>
                          </a:solidFill>
                          <a:effectLst/>
                          <a:latin typeface="BIZ UDゴシック" panose="020B0400000000000000" pitchFamily="49" charset="-128"/>
                          <a:ea typeface="BIZ UDゴシック" panose="020B0400000000000000" pitchFamily="49" charset="-128"/>
                        </a:rPr>
                        <a:t>年度</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95959"/>
                    </a:solidFill>
                  </a:tcPr>
                </a:tc>
                <a:tc>
                  <a:txBody>
                    <a:bodyPr/>
                    <a:lstStyle/>
                    <a:p>
                      <a:pPr algn="ctr" fontAlgn="ctr"/>
                      <a:r>
                        <a:rPr lang="en-US" altLang="ja-JP" sz="1000" b="1" i="0" u="none" strike="noStrike">
                          <a:solidFill>
                            <a:srgbClr val="FFFFFF"/>
                          </a:solidFill>
                          <a:effectLst/>
                          <a:latin typeface="BIZ UDゴシック" panose="020B0400000000000000" pitchFamily="49" charset="-128"/>
                          <a:ea typeface="BIZ UDゴシック" panose="020B0400000000000000" pitchFamily="49" charset="-128"/>
                        </a:rPr>
                        <a:t>2008</a:t>
                      </a:r>
                      <a:r>
                        <a:rPr lang="ja-JP" altLang="en-US" sz="1000" b="1" i="0" u="none" strike="noStrike">
                          <a:solidFill>
                            <a:srgbClr val="FFFFFF"/>
                          </a:solidFill>
                          <a:effectLst/>
                          <a:latin typeface="BIZ UDゴシック" panose="020B0400000000000000" pitchFamily="49" charset="-128"/>
                          <a:ea typeface="BIZ UDゴシック" panose="020B0400000000000000" pitchFamily="49" charset="-128"/>
                        </a:rPr>
                        <a:t>～</a:t>
                      </a:r>
                      <a:r>
                        <a:rPr lang="en-US" altLang="ja-JP" sz="1000" b="1" i="0" u="none" strike="noStrike">
                          <a:solidFill>
                            <a:srgbClr val="FFFFFF"/>
                          </a:solidFill>
                          <a:effectLst/>
                          <a:latin typeface="BIZ UDゴシック" panose="020B0400000000000000" pitchFamily="49" charset="-128"/>
                          <a:ea typeface="BIZ UDゴシック" panose="020B0400000000000000" pitchFamily="49" charset="-128"/>
                        </a:rPr>
                        <a:t>2011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95959"/>
                    </a:solidFill>
                  </a:tcPr>
                </a:tc>
                <a:tc>
                  <a:txBody>
                    <a:bodyPr/>
                    <a:lstStyle/>
                    <a:p>
                      <a:pPr algn="ctr" fontAlgn="ctr"/>
                      <a:r>
                        <a:rPr lang="en-US" altLang="ja-JP" sz="1000" b="1" i="0" u="none" strike="noStrike">
                          <a:solidFill>
                            <a:srgbClr val="FFFFFF"/>
                          </a:solidFill>
                          <a:effectLst/>
                          <a:latin typeface="BIZ UDゴシック" panose="020B0400000000000000" pitchFamily="49" charset="-128"/>
                          <a:ea typeface="BIZ UDゴシック" panose="020B0400000000000000" pitchFamily="49" charset="-128"/>
                        </a:rPr>
                        <a:t>2012</a:t>
                      </a:r>
                      <a:r>
                        <a:rPr lang="ja-JP" altLang="en-US" sz="1000" b="1" i="0" u="none" strike="noStrike">
                          <a:solidFill>
                            <a:srgbClr val="FFFFFF"/>
                          </a:solidFill>
                          <a:effectLst/>
                          <a:latin typeface="BIZ UDゴシック" panose="020B0400000000000000" pitchFamily="49" charset="-128"/>
                          <a:ea typeface="BIZ UDゴシック" panose="020B0400000000000000" pitchFamily="49" charset="-128"/>
                        </a:rPr>
                        <a:t>～</a:t>
                      </a:r>
                      <a:r>
                        <a:rPr lang="en-US" altLang="ja-JP" sz="1000" b="1" i="0" u="none" strike="noStrike">
                          <a:solidFill>
                            <a:srgbClr val="FFFFFF"/>
                          </a:solidFill>
                          <a:effectLst/>
                          <a:latin typeface="BIZ UDゴシック" panose="020B0400000000000000" pitchFamily="49" charset="-128"/>
                          <a:ea typeface="BIZ UDゴシック" panose="020B0400000000000000" pitchFamily="49" charset="-128"/>
                        </a:rPr>
                        <a:t>2014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95959"/>
                    </a:solidFill>
                  </a:tcPr>
                </a:tc>
                <a:tc>
                  <a:txBody>
                    <a:bodyPr/>
                    <a:lstStyle/>
                    <a:p>
                      <a:pPr algn="ctr" fontAlgn="ctr"/>
                      <a:r>
                        <a:rPr lang="en-US" altLang="ja-JP" sz="1000" b="1" i="0" u="none" strike="noStrike">
                          <a:solidFill>
                            <a:srgbClr val="FFFFFF"/>
                          </a:solidFill>
                          <a:effectLst/>
                          <a:latin typeface="BIZ UDゴシック" panose="020B0400000000000000" pitchFamily="49" charset="-128"/>
                          <a:ea typeface="BIZ UDゴシック" panose="020B0400000000000000" pitchFamily="49" charset="-128"/>
                        </a:rPr>
                        <a:t>2015</a:t>
                      </a:r>
                      <a:r>
                        <a:rPr lang="ja-JP" altLang="en-US" sz="1000" b="1" i="0" u="none" strike="noStrike">
                          <a:solidFill>
                            <a:srgbClr val="FFFFFF"/>
                          </a:solidFill>
                          <a:effectLst/>
                          <a:latin typeface="BIZ UDゴシック" panose="020B0400000000000000" pitchFamily="49" charset="-128"/>
                          <a:ea typeface="BIZ UDゴシック" panose="020B0400000000000000" pitchFamily="49" charset="-128"/>
                        </a:rPr>
                        <a:t>～</a:t>
                      </a:r>
                      <a:r>
                        <a:rPr lang="en-US" altLang="ja-JP" sz="1000" b="1" i="0" u="none" strike="noStrike">
                          <a:solidFill>
                            <a:srgbClr val="FFFFFF"/>
                          </a:solidFill>
                          <a:effectLst/>
                          <a:latin typeface="BIZ UDゴシック" panose="020B0400000000000000" pitchFamily="49" charset="-128"/>
                          <a:ea typeface="BIZ UDゴシック" panose="020B0400000000000000" pitchFamily="49" charset="-128"/>
                        </a:rPr>
                        <a:t>2018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95959"/>
                    </a:solidFill>
                  </a:tcPr>
                </a:tc>
                <a:tc>
                  <a:txBody>
                    <a:bodyPr/>
                    <a:lstStyle/>
                    <a:p>
                      <a:pPr algn="ctr" fontAlgn="ctr"/>
                      <a:r>
                        <a:rPr lang="en-US" altLang="ja-JP" sz="1000" b="1" i="0" u="none" strike="noStrike">
                          <a:solidFill>
                            <a:srgbClr val="FFFFFF"/>
                          </a:solidFill>
                          <a:effectLst/>
                          <a:latin typeface="BIZ UDゴシック" panose="020B0400000000000000" pitchFamily="49" charset="-128"/>
                          <a:ea typeface="BIZ UDゴシック" panose="020B0400000000000000" pitchFamily="49" charset="-128"/>
                        </a:rPr>
                        <a:t>2019</a:t>
                      </a:r>
                      <a:r>
                        <a:rPr lang="ja-JP" altLang="en-US" sz="1000" b="1" i="0" u="none" strike="noStrike">
                          <a:solidFill>
                            <a:srgbClr val="FFFFFF"/>
                          </a:solidFill>
                          <a:effectLst/>
                          <a:latin typeface="BIZ UDゴシック" panose="020B0400000000000000" pitchFamily="49" charset="-128"/>
                          <a:ea typeface="BIZ UDゴシック" panose="020B0400000000000000" pitchFamily="49" charset="-128"/>
                        </a:rPr>
                        <a:t>～</a:t>
                      </a:r>
                      <a:r>
                        <a:rPr lang="en-US" altLang="ja-JP" sz="1000" b="1" i="0" u="none" strike="noStrike">
                          <a:solidFill>
                            <a:srgbClr val="FFFFFF"/>
                          </a:solidFill>
                          <a:effectLst/>
                          <a:latin typeface="BIZ UDゴシック" panose="020B0400000000000000" pitchFamily="49" charset="-128"/>
                          <a:ea typeface="BIZ UDゴシック" panose="020B0400000000000000" pitchFamily="49" charset="-128"/>
                        </a:rPr>
                        <a:t>2022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95959"/>
                    </a:solidFill>
                  </a:tcPr>
                </a:tc>
                <a:extLst>
                  <a:ext uri="{0D108BD9-81ED-4DB2-BD59-A6C34878D82A}">
                    <a16:rowId xmlns:a16="http://schemas.microsoft.com/office/drawing/2014/main" val="896023032"/>
                  </a:ext>
                </a:extLst>
              </a:tr>
              <a:tr h="2407056">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女性の活躍促進</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2013</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OSAKA</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しごとフィールド開設</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2014</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／女性の活躍促進アクションプラン策定</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2014</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／女性活躍リーディングカンパニー認証制度の実施</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2015</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／大阪女性きらめき応援会議設置</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2016</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／女性活躍促進に向けたイベント等</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2016</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／若者・女性の就労等トータルサポート事業</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2016</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／女性チャレンジ応援拠点開設</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2017</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／女性活躍施策検討プロジェクトチーム設置</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smtClean="0">
                          <a:solidFill>
                            <a:schemeClr val="tx1"/>
                          </a:solidFill>
                          <a:effectLst/>
                          <a:latin typeface="BIZ UDゴシック" panose="020B0400000000000000" pitchFamily="49" charset="-128"/>
                          <a:ea typeface="BIZ UDゴシック" panose="020B0400000000000000" pitchFamily="49" charset="-128"/>
                        </a:rPr>
                        <a:t>2017</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／市長への施策提言</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2018</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／男女いきいきプラス事業者認証・表彰</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2018</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／市長と企業トップによる宣言リレー等の実施</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2019</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／しごと情報ひろば総合就労サポート事業</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332154078"/>
                  </a:ext>
                </a:extLst>
              </a:tr>
              <a:tr h="2246585">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子どもの貧困対策</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2014</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／子どもの貧困対策の推進に関する法律に基づく都道府県計画を策定</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2014</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／「大阪市こども・子育て支援計画」に「子どもの貧困」を主な課題として新たに記載</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〇</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2015</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／子どもの貧困対策の策定</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2016</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／子どもの生活に関する実態調査実施</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2017</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／「子どもの貧困対策に関する具体的取組」をとりまとめ</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2017</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／「大阪市こどもの貧困対策推進計画」策定</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2017</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／子ども輝く未来基金設置</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2018</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／「大阪市こどもサポートネット」など本格的な</a:t>
                      </a:r>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取組の</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実施</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2019</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／第二次子どもの貧困対策計画</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2020</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／市町村子どもの貧困対策取組事例集</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883067013"/>
                  </a:ext>
                </a:extLst>
              </a:tr>
              <a:tr h="1123293">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その他</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endPar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endPar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endPar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2021</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／北部こども相談センター開設</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2021</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／ヤングケアラー実態調査</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2022</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／子ども家庭局設置</a:t>
                      </a: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2022</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／ヤングケアラー調査結果公表、支援実施</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104727365"/>
                  </a:ext>
                </a:extLst>
              </a:tr>
            </a:tbl>
          </a:graphicData>
        </a:graphic>
      </p:graphicFrame>
      <p:sp>
        <p:nvSpPr>
          <p:cNvPr id="13" name="テキスト ボックス 12"/>
          <p:cNvSpPr txBox="1"/>
          <p:nvPr/>
        </p:nvSpPr>
        <p:spPr>
          <a:xfrm>
            <a:off x="6476085" y="309585"/>
            <a:ext cx="2608406"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凡例：〇着手　◎進行中　●実施済み</a:t>
            </a:r>
            <a:endParaRPr kumimoji="1" lang="en-US" altLang="ja-JP"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3" name="角丸四角形 40">
            <a:extLst>
              <a:ext uri="{FF2B5EF4-FFF2-40B4-BE49-F238E27FC236}">
                <a16:creationId xmlns:a16="http://schemas.microsoft.com/office/drawing/2014/main" id="{5E4B0F26-BBCE-C7DE-C1BB-17FEBD3B0085}"/>
              </a:ext>
            </a:extLst>
          </p:cNvPr>
          <p:cNvSpPr/>
          <p:nvPr/>
        </p:nvSpPr>
        <p:spPr>
          <a:xfrm>
            <a:off x="144000" y="72000"/>
            <a:ext cx="5760000" cy="432000"/>
          </a:xfrm>
          <a:prstGeom prst="roundRect">
            <a:avLst/>
          </a:prstGeom>
          <a:solidFill>
            <a:srgbClr val="33CC33">
              <a:lumMod val="60000"/>
              <a:lumOff val="40000"/>
            </a:srgbClr>
          </a:solidFill>
          <a:ln w="19050" cap="flat" cmpd="sng" algn="ctr">
            <a:solidFill>
              <a:sysClr val="window" lastClr="FFFFFF"/>
            </a:solidFill>
            <a:prstDash val="solid"/>
            <a:miter lim="800000"/>
          </a:ln>
          <a:effectLst>
            <a:innerShdw blurRad="63500" dist="50800" dir="2700000">
              <a:prstClr val="black">
                <a:alpha val="50000"/>
              </a:prstClr>
            </a:innerShdw>
          </a:effectLst>
        </p:spPr>
        <p:txBody>
          <a:bodyPr lIns="108000" tIns="36000" rIns="36000" bIns="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18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【WHAT</a:t>
            </a:r>
            <a:r>
              <a:rPr kumimoji="0" lang="ja-JP" altLang="en-US" sz="18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３</a:t>
            </a:r>
            <a:r>
              <a:rPr kumimoji="0" lang="en-US" altLang="ja-JP" sz="18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0" lang="ja-JP" altLang="en-US" sz="18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社会政策のイノベーション③  </a:t>
            </a:r>
            <a:r>
              <a:rPr kumimoji="0" lang="en-US" altLang="ja-JP" sz="18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0" lang="ja-JP" altLang="en-US" sz="18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年表一覧</a:t>
            </a:r>
            <a:r>
              <a:rPr kumimoji="0" lang="en-US" altLang="ja-JP" sz="18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endParaRPr kumimoji="0" lang="ja-JP" altLang="en-US" sz="18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7" name="スライド番号プレースホルダー 3"/>
          <p:cNvSpPr txBox="1">
            <a:spLocks/>
          </p:cNvSpPr>
          <p:nvPr/>
        </p:nvSpPr>
        <p:spPr>
          <a:xfrm>
            <a:off x="8640000" y="6552000"/>
            <a:ext cx="432000" cy="288000"/>
          </a:xfrm>
          <a:prstGeom prst="rect">
            <a:avLst/>
          </a:prstGeom>
        </p:spPr>
        <p:txBody>
          <a:bodyPr vert="horz" lIns="36000" tIns="36000" rIns="36000" bIns="36000" rtlCol="0" anchor="ctr"/>
          <a:lstStyle>
            <a:defPPr>
              <a:defRPr lang="ja-JP"/>
            </a:defPPr>
            <a:lvl1pPr marL="0" algn="r" defTabSz="914400" rtl="0" eaLnBrk="1" latinLnBrk="0" hangingPunct="1">
              <a:defRPr kumimoji="1" sz="14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138CA411-231B-42B9-AF63-97A64194AA60}" type="slidenum">
              <a:rPr lang="ja-JP" altLang="en-US" smtClean="0"/>
              <a:pPr/>
              <a:t>87</a:t>
            </a:fld>
            <a:endParaRPr lang="ja-JP" altLang="en-US" dirty="0"/>
          </a:p>
        </p:txBody>
      </p:sp>
    </p:spTree>
    <p:extLst>
      <p:ext uri="{BB962C8B-B14F-4D97-AF65-F5344CB8AC3E}">
        <p14:creationId xmlns:p14="http://schemas.microsoft.com/office/powerpoint/2010/main" val="185545856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3"/>
          <a:stretch>
            <a:fillRect/>
          </a:stretch>
        </p:blipFill>
        <p:spPr>
          <a:xfrm>
            <a:off x="-42341" y="1116844"/>
            <a:ext cx="9163082" cy="5614903"/>
          </a:xfrm>
          <a:prstGeom prst="rect">
            <a:avLst/>
          </a:prstGeom>
        </p:spPr>
      </p:pic>
      <p:cxnSp>
        <p:nvCxnSpPr>
          <p:cNvPr id="31" name="直線コネクタ 30"/>
          <p:cNvCxnSpPr/>
          <p:nvPr/>
        </p:nvCxnSpPr>
        <p:spPr>
          <a:xfrm>
            <a:off x="180000" y="615109"/>
            <a:ext cx="882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テキスト ボックス 11"/>
          <p:cNvSpPr txBox="1"/>
          <p:nvPr/>
        </p:nvSpPr>
        <p:spPr>
          <a:xfrm>
            <a:off x="274650" y="684000"/>
            <a:ext cx="4305987"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■教育・学習環境や子育て環境の充実を推進。</a:t>
            </a:r>
            <a:endParaRPr kumimoji="1" lang="en-US" altLang="ja-JP" sz="16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cxnSp>
        <p:nvCxnSpPr>
          <p:cNvPr id="21" name="直線コネクタ 20"/>
          <p:cNvCxnSpPr/>
          <p:nvPr/>
        </p:nvCxnSpPr>
        <p:spPr>
          <a:xfrm>
            <a:off x="180000" y="1044000"/>
            <a:ext cx="882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0" name="角丸四角形 129"/>
          <p:cNvSpPr/>
          <p:nvPr/>
        </p:nvSpPr>
        <p:spPr>
          <a:xfrm>
            <a:off x="143999" y="72000"/>
            <a:ext cx="8280000" cy="432000"/>
          </a:xfrm>
          <a:prstGeom prst="roundRect">
            <a:avLst/>
          </a:prstGeom>
          <a:solidFill>
            <a:schemeClr val="accent4">
              <a:lumMod val="60000"/>
              <a:lumOff val="40000"/>
            </a:schemeClr>
          </a:solidFill>
          <a:effectLst>
            <a:innerShdw blurRad="63500" dist="50800" dir="2700000">
              <a:prstClr val="black">
                <a:alpha val="50000"/>
              </a:prstClr>
            </a:innerShdw>
          </a:effectLst>
        </p:spPr>
        <p:style>
          <a:lnRef idx="3">
            <a:schemeClr val="lt1"/>
          </a:lnRef>
          <a:fillRef idx="1">
            <a:schemeClr val="accent4"/>
          </a:fillRef>
          <a:effectRef idx="1">
            <a:schemeClr val="accent4"/>
          </a:effectRef>
          <a:fontRef idx="minor">
            <a:schemeClr val="lt1"/>
          </a:fontRef>
        </p:style>
        <p:txBody>
          <a:bodyPr lIns="108000" tIns="36000" rIns="36000" bIns="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【WHAT</a:t>
            </a:r>
            <a:r>
              <a:rPr kumimoji="1" lang="ja-JP" altLang="en-US" sz="1800" b="1"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３－</a:t>
            </a:r>
            <a:r>
              <a:rPr kumimoji="1" lang="ja-JP" altLang="en-US" sz="18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①</a:t>
            </a:r>
            <a:r>
              <a:rPr kumimoji="1" lang="en-US" altLang="ja-JP" sz="1800" b="1"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800" b="1"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　社会政策のイノベーション／現役世代への投資</a:t>
            </a:r>
            <a:r>
              <a:rPr lang="ja-JP" altLang="en-US" b="1" dirty="0" smtClean="0">
                <a:solidFill>
                  <a:schemeClr val="tx1"/>
                </a:solidFill>
                <a:latin typeface="BIZ UDPゴシック" panose="020B0400000000000000" pitchFamily="50" charset="-128"/>
                <a:ea typeface="BIZ UDPゴシック" panose="020B0400000000000000" pitchFamily="50" charset="-128"/>
              </a:rPr>
              <a:t>（教育・子育て）</a:t>
            </a:r>
            <a:endParaRPr kumimoji="1" lang="en-US" altLang="ja-JP" sz="1800" b="1"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endParaRPr>
          </a:p>
        </p:txBody>
      </p:sp>
      <p:sp>
        <p:nvSpPr>
          <p:cNvPr id="54" name="スライド番号プレースホルダー 3"/>
          <p:cNvSpPr txBox="1">
            <a:spLocks/>
          </p:cNvSpPr>
          <p:nvPr/>
        </p:nvSpPr>
        <p:spPr>
          <a:xfrm>
            <a:off x="8640000" y="6552000"/>
            <a:ext cx="432000" cy="288000"/>
          </a:xfrm>
          <a:prstGeom prst="rect">
            <a:avLst/>
          </a:prstGeom>
        </p:spPr>
        <p:txBody>
          <a:bodyPr vert="horz" lIns="36000" tIns="36000" rIns="36000" bIns="36000" rtlCol="0" anchor="ctr"/>
          <a:lstStyle>
            <a:defPPr>
              <a:defRPr lang="ja-JP"/>
            </a:defPPr>
            <a:lvl1pPr marL="0" algn="r" defTabSz="914400" rtl="0" eaLnBrk="1" latinLnBrk="0" hangingPunct="1">
              <a:defRPr kumimoji="1" sz="14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138CA411-231B-42B9-AF63-97A64194AA60}" type="slidenum">
              <a:rPr lang="ja-JP" altLang="en-US" smtClean="0"/>
              <a:pPr/>
              <a:t>88</a:t>
            </a:fld>
            <a:endParaRPr lang="ja-JP" altLang="en-US" dirty="0"/>
          </a:p>
        </p:txBody>
      </p:sp>
    </p:spTree>
    <p:extLst>
      <p:ext uri="{BB962C8B-B14F-4D97-AF65-F5344CB8AC3E}">
        <p14:creationId xmlns:p14="http://schemas.microsoft.com/office/powerpoint/2010/main" val="3899835529"/>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1" name="直線コネクタ 30"/>
          <p:cNvCxnSpPr/>
          <p:nvPr/>
        </p:nvCxnSpPr>
        <p:spPr>
          <a:xfrm>
            <a:off x="196398" y="615109"/>
            <a:ext cx="882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テキスト ボックス 11"/>
          <p:cNvSpPr txBox="1"/>
          <p:nvPr/>
        </p:nvSpPr>
        <p:spPr>
          <a:xfrm>
            <a:off x="310431" y="623689"/>
            <a:ext cx="4937570"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■大阪府と大阪市では、現役世代への投資を重点化。</a:t>
            </a:r>
            <a:endParaRPr kumimoji="1" lang="en-US" altLang="ja-JP" sz="16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pic>
        <p:nvPicPr>
          <p:cNvPr id="3" name="図 2"/>
          <p:cNvPicPr>
            <a:picLocks noChangeAspect="1"/>
          </p:cNvPicPr>
          <p:nvPr/>
        </p:nvPicPr>
        <p:blipFill>
          <a:blip r:embed="rId3"/>
          <a:stretch>
            <a:fillRect/>
          </a:stretch>
        </p:blipFill>
        <p:spPr>
          <a:xfrm>
            <a:off x="4798949" y="3529732"/>
            <a:ext cx="4316400" cy="3136392"/>
          </a:xfrm>
          <a:prstGeom prst="rect">
            <a:avLst/>
          </a:prstGeom>
        </p:spPr>
      </p:pic>
      <p:sp>
        <p:nvSpPr>
          <p:cNvPr id="10" name="角丸四角形 9"/>
          <p:cNvSpPr/>
          <p:nvPr/>
        </p:nvSpPr>
        <p:spPr>
          <a:xfrm>
            <a:off x="145768" y="1054988"/>
            <a:ext cx="4202100" cy="324000"/>
          </a:xfrm>
          <a:prstGeom prst="round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smtClean="0">
                <a:ln>
                  <a:noFill/>
                </a:ln>
                <a:solidFill>
                  <a:prstClr val="white"/>
                </a:solidFill>
                <a:effectLst/>
                <a:uLnTx/>
                <a:uFillTx/>
                <a:latin typeface="BIZ UDPゴシック" panose="020B0400000000000000" pitchFamily="50" charset="-128"/>
                <a:ea typeface="BIZ UDPゴシック" panose="020B0400000000000000" pitchFamily="50" charset="-128"/>
              </a:rPr>
              <a:t>大阪府　</a:t>
            </a:r>
            <a:r>
              <a:rPr kumimoji="1" lang="en-US" altLang="ja-JP" sz="1600" b="1" i="0" u="none" strike="noStrike" kern="1200" cap="none" spc="0" normalizeH="0" baseline="0" noProof="0" dirty="0" smtClean="0">
                <a:ln>
                  <a:noFill/>
                </a:ln>
                <a:solidFill>
                  <a:prstClr val="white"/>
                </a:solidFill>
                <a:effectLst/>
                <a:uLnTx/>
                <a:uFillTx/>
                <a:latin typeface="BIZ UDPゴシック" panose="020B0400000000000000" pitchFamily="50" charset="-128"/>
                <a:ea typeface="BIZ UDPゴシック" panose="020B0400000000000000" pitchFamily="50" charset="-128"/>
              </a:rPr>
              <a:t>【</a:t>
            </a:r>
            <a:r>
              <a:rPr kumimoji="1" lang="ja-JP" altLang="en-US" sz="1600" b="1" i="0" u="none" strike="noStrike" kern="1200" cap="none" spc="0" normalizeH="0" baseline="0" noProof="0" dirty="0" smtClean="0">
                <a:ln>
                  <a:noFill/>
                </a:ln>
                <a:solidFill>
                  <a:prstClr val="white"/>
                </a:solidFill>
                <a:effectLst/>
                <a:uLnTx/>
                <a:uFillTx/>
                <a:latin typeface="BIZ UDPゴシック" panose="020B0400000000000000" pitchFamily="50" charset="-128"/>
                <a:ea typeface="BIZ UDPゴシック" panose="020B0400000000000000" pitchFamily="50" charset="-128"/>
              </a:rPr>
              <a:t>私立高校等無償化</a:t>
            </a:r>
            <a:r>
              <a:rPr kumimoji="1" lang="en-US" altLang="ja-JP" sz="1600" b="1" i="0" u="none" strike="noStrike" kern="1200" cap="none" spc="0" normalizeH="0" baseline="0" noProof="0" dirty="0" smtClean="0">
                <a:ln>
                  <a:noFill/>
                </a:ln>
                <a:solidFill>
                  <a:prstClr val="white"/>
                </a:solidFill>
                <a:effectLst/>
                <a:uLnTx/>
                <a:uFillTx/>
                <a:latin typeface="BIZ UDPゴシック" panose="020B0400000000000000" pitchFamily="50" charset="-128"/>
                <a:ea typeface="BIZ UDPゴシック" panose="020B0400000000000000" pitchFamily="50" charset="-128"/>
              </a:rPr>
              <a:t>】</a:t>
            </a:r>
            <a:endParaRPr kumimoji="1" lang="ja-JP" altLang="en-US" sz="16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endParaRPr>
          </a:p>
        </p:txBody>
      </p:sp>
      <p:sp>
        <p:nvSpPr>
          <p:cNvPr id="11" name="角丸四角形 10"/>
          <p:cNvSpPr/>
          <p:nvPr/>
        </p:nvSpPr>
        <p:spPr>
          <a:xfrm>
            <a:off x="4798949" y="1054988"/>
            <a:ext cx="4202100" cy="324000"/>
          </a:xfrm>
          <a:prstGeom prst="round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smtClean="0">
                <a:ln>
                  <a:noFill/>
                </a:ln>
                <a:solidFill>
                  <a:prstClr val="white"/>
                </a:solidFill>
                <a:effectLst/>
                <a:uLnTx/>
                <a:uFillTx/>
                <a:latin typeface="BIZ UDPゴシック" panose="020B0400000000000000" pitchFamily="50" charset="-128"/>
                <a:ea typeface="BIZ UDPゴシック" panose="020B0400000000000000" pitchFamily="50" charset="-128"/>
              </a:rPr>
              <a:t>大阪市　</a:t>
            </a:r>
            <a:r>
              <a:rPr kumimoji="1" lang="en-US" altLang="ja-JP" sz="1600" b="1" i="0" u="none" strike="noStrike" kern="1200" cap="none" spc="0" normalizeH="0" baseline="0" noProof="0" dirty="0" smtClean="0">
                <a:ln>
                  <a:noFill/>
                </a:ln>
                <a:solidFill>
                  <a:prstClr val="white"/>
                </a:solidFill>
                <a:effectLst/>
                <a:uLnTx/>
                <a:uFillTx/>
                <a:latin typeface="BIZ UDPゴシック" panose="020B0400000000000000" pitchFamily="50" charset="-128"/>
                <a:ea typeface="BIZ UDPゴシック" panose="020B0400000000000000" pitchFamily="50" charset="-128"/>
              </a:rPr>
              <a:t>【</a:t>
            </a:r>
            <a:r>
              <a:rPr kumimoji="1" lang="ja-JP" altLang="en-US" sz="1600" b="1" i="0" u="none" strike="noStrike" kern="1200" cap="none" spc="0" normalizeH="0" baseline="0" noProof="0" dirty="0" smtClean="0">
                <a:ln>
                  <a:noFill/>
                </a:ln>
                <a:solidFill>
                  <a:prstClr val="white"/>
                </a:solidFill>
                <a:effectLst/>
                <a:uLnTx/>
                <a:uFillTx/>
                <a:latin typeface="BIZ UDPゴシック" panose="020B0400000000000000" pitchFamily="50" charset="-128"/>
                <a:ea typeface="BIZ UDPゴシック" panose="020B0400000000000000" pitchFamily="50" charset="-128"/>
              </a:rPr>
              <a:t>現役世代重点投資</a:t>
            </a:r>
            <a:r>
              <a:rPr kumimoji="1" lang="en-US" altLang="ja-JP" sz="1600" b="1" i="0" u="none" strike="noStrike" kern="1200" cap="none" spc="0" normalizeH="0" baseline="0" noProof="0" dirty="0" smtClean="0">
                <a:ln>
                  <a:noFill/>
                </a:ln>
                <a:solidFill>
                  <a:prstClr val="white"/>
                </a:solidFill>
                <a:effectLst/>
                <a:uLnTx/>
                <a:uFillTx/>
                <a:latin typeface="BIZ UDPゴシック" panose="020B0400000000000000" pitchFamily="50" charset="-128"/>
                <a:ea typeface="BIZ UDPゴシック" panose="020B0400000000000000" pitchFamily="50" charset="-128"/>
              </a:rPr>
              <a:t>】</a:t>
            </a:r>
            <a:endParaRPr kumimoji="1" lang="ja-JP" altLang="en-US" sz="16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endParaRPr>
          </a:p>
        </p:txBody>
      </p:sp>
      <p:pic>
        <p:nvPicPr>
          <p:cNvPr id="13" name="図 12"/>
          <p:cNvPicPr>
            <a:picLocks noChangeAspect="1"/>
          </p:cNvPicPr>
          <p:nvPr/>
        </p:nvPicPr>
        <p:blipFill>
          <a:blip r:embed="rId4"/>
          <a:stretch>
            <a:fillRect/>
          </a:stretch>
        </p:blipFill>
        <p:spPr>
          <a:xfrm>
            <a:off x="0" y="3529732"/>
            <a:ext cx="4379349" cy="3091305"/>
          </a:xfrm>
          <a:prstGeom prst="rect">
            <a:avLst/>
          </a:prstGeom>
        </p:spPr>
      </p:pic>
      <p:sp>
        <p:nvSpPr>
          <p:cNvPr id="14" name="正方形/長方形 13"/>
          <p:cNvSpPr/>
          <p:nvPr/>
        </p:nvSpPr>
        <p:spPr>
          <a:xfrm>
            <a:off x="105790" y="1444195"/>
            <a:ext cx="3734426" cy="1323439"/>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u"/>
              <a:tabLst/>
              <a:defRPr/>
            </a:pPr>
            <a:r>
              <a:rPr kumimoji="1" lang="en-US" altLang="ja-JP" sz="16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2011</a:t>
            </a:r>
            <a:r>
              <a:rPr kumimoji="1" lang="ja-JP" altLang="en-US" sz="16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年に、全国</a:t>
            </a:r>
            <a:r>
              <a:rPr kumimoji="1" lang="ja-JP" altLang="en-US" sz="16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に</a:t>
            </a:r>
            <a:r>
              <a:rPr kumimoji="1" lang="ja-JP" altLang="en-US" sz="16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先駆けて私立</a:t>
            </a:r>
            <a:r>
              <a:rPr kumimoji="1" lang="ja-JP" altLang="en-US" sz="16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高校等授業料無償化を実施</a:t>
            </a:r>
            <a:r>
              <a:rPr kumimoji="1" lang="ja-JP" altLang="en-US" sz="16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t>
            </a:r>
            <a:endParaRPr kumimoji="1" lang="ja-JP" altLang="en-US" sz="16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u"/>
              <a:tabLst/>
              <a:defRPr/>
            </a:pPr>
            <a:r>
              <a:rPr kumimoji="1" lang="en-US" altLang="ja-JP" sz="16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2016</a:t>
            </a:r>
            <a:r>
              <a:rPr kumimoji="1" lang="ja-JP" altLang="en-US" sz="16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年度からは、多子世帯に配慮した制度を創設。</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u"/>
              <a:tabLst/>
              <a:defRPr/>
            </a:pPr>
            <a:r>
              <a:rPr kumimoji="1" lang="en-US" altLang="ja-JP" sz="16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2022</a:t>
            </a:r>
            <a:r>
              <a:rPr kumimoji="1" lang="ja-JP" altLang="en-US" sz="16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年度の予算</a:t>
            </a:r>
            <a:r>
              <a:rPr kumimoji="1" lang="ja-JP" altLang="en-US" sz="16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額</a:t>
            </a:r>
            <a:r>
              <a:rPr kumimoji="1" lang="ja-JP" altLang="en-US" sz="16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は</a:t>
            </a:r>
            <a:r>
              <a:rPr kumimoji="1" lang="en-US" altLang="ja-JP" sz="16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154</a:t>
            </a:r>
            <a:r>
              <a:rPr kumimoji="1" lang="ja-JP" altLang="en-US" sz="16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億円。</a:t>
            </a:r>
            <a:endParaRPr kumimoji="1" lang="ja-JP" altLang="en-US" sz="16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15" name="正方形/長方形 14"/>
          <p:cNvSpPr/>
          <p:nvPr/>
        </p:nvSpPr>
        <p:spPr>
          <a:xfrm>
            <a:off x="310431" y="2828691"/>
            <a:ext cx="3823419" cy="276999"/>
          </a:xfrm>
          <a:prstGeom prst="rect">
            <a:avLst/>
          </a:prstGeom>
          <a:solidFill>
            <a:schemeClr val="accent2">
              <a:lumMod val="20000"/>
              <a:lumOff val="80000"/>
            </a:schemeClr>
          </a:solidFill>
          <a:ln>
            <a:solidFill>
              <a:schemeClr val="bg1">
                <a:lumMod val="50000"/>
              </a:schemeClr>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　生徒カバー率７割　　　授業料助成額</a:t>
            </a:r>
            <a:r>
              <a:rPr kumimoji="1" lang="en-US" altLang="ja-JP" sz="12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ja-JP" altLang="en-US" sz="12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全国</a:t>
            </a:r>
            <a:r>
              <a:rPr kumimoji="1" lang="en-US" altLang="ja-JP" sz="12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No</a:t>
            </a:r>
            <a:r>
              <a:rPr kumimoji="1" lang="ja-JP" altLang="en-US" sz="12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１</a:t>
            </a:r>
            <a:r>
              <a:rPr kumimoji="1" lang="en-US" altLang="ja-JP" sz="12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t>
            </a:r>
            <a:endParaRPr kumimoji="1" lang="en-US" altLang="ja-JP"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16" name="正方形/長方形 15"/>
          <p:cNvSpPr/>
          <p:nvPr/>
        </p:nvSpPr>
        <p:spPr>
          <a:xfrm>
            <a:off x="4798948" y="1440532"/>
            <a:ext cx="3841051" cy="1077218"/>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u"/>
              <a:tabLst/>
              <a:defRPr/>
            </a:pPr>
            <a:r>
              <a:rPr kumimoji="1" lang="ja-JP" altLang="en-US" sz="16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大阪市</a:t>
            </a:r>
            <a:r>
              <a:rPr kumimoji="1" lang="ja-JP" altLang="en-US" sz="16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では、現役</a:t>
            </a:r>
            <a:r>
              <a:rPr kumimoji="1" lang="ja-JP" altLang="en-US" sz="16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世代への重点投資として、こども・教育の分野において</a:t>
            </a:r>
            <a:r>
              <a:rPr kumimoji="1" lang="ja-JP" altLang="en-US" sz="16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予算を重点配分。</a:t>
            </a:r>
            <a:endParaRPr kumimoji="1" lang="en-US" altLang="ja-JP" sz="16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u"/>
              <a:tabLst/>
              <a:defRPr/>
            </a:pPr>
            <a:r>
              <a:rPr kumimoji="1" lang="en-US" altLang="ja-JP" sz="16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2022</a:t>
            </a:r>
            <a:r>
              <a:rPr kumimoji="1" lang="ja-JP" altLang="en-US" sz="16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年度の重点予算</a:t>
            </a:r>
            <a:r>
              <a:rPr kumimoji="1" lang="ja-JP" altLang="en-US" sz="16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額</a:t>
            </a:r>
            <a:r>
              <a:rPr kumimoji="1" lang="ja-JP" altLang="en-US" sz="16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は</a:t>
            </a:r>
            <a:r>
              <a:rPr kumimoji="1" lang="en-US" altLang="ja-JP" sz="1600" b="1" i="0" u="sng"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630</a:t>
            </a:r>
            <a:r>
              <a:rPr kumimoji="1" lang="ja-JP" altLang="en-US" sz="1600" b="1" i="0" u="sng"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億円。</a:t>
            </a:r>
            <a:endParaRPr kumimoji="1" lang="ja-JP" altLang="en-US" sz="1600" b="1" i="0" u="sng"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17" name="正方形/長方形 16"/>
          <p:cNvSpPr/>
          <p:nvPr/>
        </p:nvSpPr>
        <p:spPr>
          <a:xfrm>
            <a:off x="4923143" y="2828691"/>
            <a:ext cx="3825086" cy="276999"/>
          </a:xfrm>
          <a:prstGeom prst="rect">
            <a:avLst/>
          </a:prstGeom>
          <a:solidFill>
            <a:schemeClr val="accent2">
              <a:lumMod val="20000"/>
              <a:lumOff val="80000"/>
            </a:schemeClr>
          </a:solidFill>
          <a:ln>
            <a:solidFill>
              <a:schemeClr val="bg1">
                <a:lumMod val="50000"/>
              </a:schemeClr>
            </a:solidFill>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ja-JP" altLang="en-US" sz="12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現役世代への重点投資（こども・教育）」は</a:t>
            </a:r>
            <a:r>
              <a:rPr kumimoji="1" lang="en-US" altLang="ja-JP" sz="12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11</a:t>
            </a:r>
            <a:r>
              <a:rPr kumimoji="1" lang="ja-JP" altLang="en-US" sz="12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年で９倍</a:t>
            </a:r>
            <a:endParaRPr kumimoji="1" lang="ja-JP" altLang="en-US"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18" name="テキスト ボックス 17"/>
          <p:cNvSpPr txBox="1"/>
          <p:nvPr/>
        </p:nvSpPr>
        <p:spPr>
          <a:xfrm>
            <a:off x="4923143" y="3259608"/>
            <a:ext cx="3336178"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「現役世代への重点投資」（こども・教育）の予算推移</a:t>
            </a:r>
            <a:endParaRPr kumimoji="1" lang="en-US" altLang="ja-JP" sz="11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endParaRPr>
          </a:p>
        </p:txBody>
      </p:sp>
      <p:sp>
        <p:nvSpPr>
          <p:cNvPr id="19" name="テキスト ボックス 18"/>
          <p:cNvSpPr txBox="1"/>
          <p:nvPr/>
        </p:nvSpPr>
        <p:spPr>
          <a:xfrm>
            <a:off x="310431" y="3265714"/>
            <a:ext cx="3529785"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授業料無償化制度図　</a:t>
            </a:r>
            <a:r>
              <a:rPr kumimoji="1" lang="en-US" altLang="ja-JP" sz="11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【2019</a:t>
            </a:r>
            <a:r>
              <a:rPr kumimoji="1" lang="ja-JP" altLang="en-US" sz="11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a:t>
            </a:r>
            <a:r>
              <a:rPr kumimoji="1" lang="en-US" altLang="ja-JP" sz="11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2023</a:t>
            </a:r>
            <a:r>
              <a:rPr kumimoji="1" lang="ja-JP" altLang="en-US" sz="11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年度の制度</a:t>
            </a:r>
            <a:r>
              <a:rPr kumimoji="1" lang="en-US" altLang="ja-JP" sz="11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a:t>
            </a:r>
          </a:p>
        </p:txBody>
      </p:sp>
      <p:sp>
        <p:nvSpPr>
          <p:cNvPr id="20" name="スライド番号プレースホルダー 3"/>
          <p:cNvSpPr txBox="1">
            <a:spLocks/>
          </p:cNvSpPr>
          <p:nvPr/>
        </p:nvSpPr>
        <p:spPr>
          <a:xfrm>
            <a:off x="8640000" y="6552000"/>
            <a:ext cx="432000" cy="288000"/>
          </a:xfrm>
          <a:prstGeom prst="rect">
            <a:avLst/>
          </a:prstGeom>
        </p:spPr>
        <p:txBody>
          <a:bodyPr vert="horz" lIns="36000" tIns="36000" rIns="36000" bIns="36000" rtlCol="0" anchor="ctr"/>
          <a:lstStyle>
            <a:defPPr>
              <a:defRPr lang="ja-JP"/>
            </a:defPPr>
            <a:lvl1pPr marL="0" algn="r" defTabSz="914400" rtl="0" eaLnBrk="1" latinLnBrk="0" hangingPunct="1">
              <a:defRPr kumimoji="1" sz="14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138CA411-231B-42B9-AF63-97A64194AA60}" type="slidenum">
              <a:rPr lang="ja-JP" altLang="en-US" smtClean="0"/>
              <a:pPr/>
              <a:t>89</a:t>
            </a:fld>
            <a:endParaRPr lang="ja-JP" altLang="en-US" dirty="0"/>
          </a:p>
        </p:txBody>
      </p:sp>
      <p:sp>
        <p:nvSpPr>
          <p:cNvPr id="21" name="角丸四角形 20"/>
          <p:cNvSpPr/>
          <p:nvPr/>
        </p:nvSpPr>
        <p:spPr>
          <a:xfrm>
            <a:off x="144000" y="72000"/>
            <a:ext cx="8280000" cy="432000"/>
          </a:xfrm>
          <a:prstGeom prst="roundRect">
            <a:avLst/>
          </a:prstGeom>
          <a:solidFill>
            <a:schemeClr val="accent4">
              <a:lumMod val="60000"/>
              <a:lumOff val="40000"/>
            </a:schemeClr>
          </a:solidFill>
          <a:effectLst>
            <a:innerShdw blurRad="63500" dist="50800" dir="2700000">
              <a:prstClr val="black">
                <a:alpha val="50000"/>
              </a:prstClr>
            </a:innerShdw>
          </a:effectLst>
        </p:spPr>
        <p:style>
          <a:lnRef idx="3">
            <a:schemeClr val="lt1"/>
          </a:lnRef>
          <a:fillRef idx="1">
            <a:schemeClr val="accent4"/>
          </a:fillRef>
          <a:effectRef idx="1">
            <a:schemeClr val="accent4"/>
          </a:effectRef>
          <a:fontRef idx="minor">
            <a:schemeClr val="lt1"/>
          </a:fontRef>
        </p:style>
        <p:txBody>
          <a:bodyPr lIns="108000" tIns="36000" rIns="36000" bIns="36000" rtlCol="0" anchor="ctr"/>
          <a:lstStyle/>
          <a:p>
            <a:pPr>
              <a:defRPr/>
            </a:pPr>
            <a:r>
              <a:rPr kumimoji="1" lang="en-US" altLang="ja-JP" sz="1800" b="1"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【WHAT</a:t>
            </a:r>
            <a:r>
              <a:rPr kumimoji="1" lang="ja-JP" altLang="en-US" sz="1800" b="1"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３－</a:t>
            </a:r>
            <a:r>
              <a:rPr kumimoji="1" lang="ja-JP" altLang="en-US" sz="18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①</a:t>
            </a:r>
            <a:r>
              <a:rPr kumimoji="1" lang="en-US" altLang="ja-JP" sz="1800" b="1"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800" b="1"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　社会政策のイノベーション／現役世代への投資</a:t>
            </a:r>
            <a:r>
              <a:rPr lang="ja-JP" altLang="en-US" b="1" dirty="0">
                <a:solidFill>
                  <a:schemeClr val="tx1"/>
                </a:solidFill>
                <a:latin typeface="BIZ UDPゴシック" panose="020B0400000000000000" pitchFamily="50" charset="-128"/>
                <a:ea typeface="BIZ UDPゴシック" panose="020B0400000000000000" pitchFamily="50" charset="-128"/>
              </a:rPr>
              <a:t>（教育・子育て</a:t>
            </a:r>
            <a:r>
              <a:rPr lang="ja-JP" altLang="en-US" b="1" dirty="0" smtClean="0">
                <a:solidFill>
                  <a:schemeClr val="tx1"/>
                </a:solidFill>
                <a:latin typeface="BIZ UDPゴシック" panose="020B0400000000000000" pitchFamily="50" charset="-128"/>
                <a:ea typeface="BIZ UDPゴシック" panose="020B0400000000000000" pitchFamily="50" charset="-128"/>
              </a:rPr>
              <a:t>）</a:t>
            </a:r>
            <a:endParaRPr lang="en-US" altLang="ja-JP" b="1" dirty="0">
              <a:solidFill>
                <a:schemeClr val="tx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66968775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直線コネクタ 6"/>
          <p:cNvCxnSpPr/>
          <p:nvPr/>
        </p:nvCxnSpPr>
        <p:spPr>
          <a:xfrm>
            <a:off x="216000" y="576000"/>
            <a:ext cx="8676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テキスト ボックス 33"/>
          <p:cNvSpPr txBox="1"/>
          <p:nvPr/>
        </p:nvSpPr>
        <p:spPr>
          <a:xfrm>
            <a:off x="143691" y="776362"/>
            <a:ext cx="4572000" cy="5868000"/>
          </a:xfrm>
          <a:prstGeom prst="rect">
            <a:avLst/>
          </a:prstGeom>
          <a:noFill/>
        </p:spPr>
        <p:txBody>
          <a:bodyPr wrap="square" lIns="36000" tIns="36000" rIns="36000" bIns="36000" rtlCol="0">
            <a:noAutofit/>
          </a:bodyPr>
          <a:lstStyle/>
          <a:p>
            <a:pPr marL="285750" indent="-285750">
              <a:lnSpc>
                <a:spcPts val="2000"/>
              </a:lnSpc>
              <a:spcBef>
                <a:spcPts val="600"/>
              </a:spcBef>
              <a:buFont typeface="Wingdings" panose="05000000000000000000" pitchFamily="2" charset="2"/>
              <a:buChar char="n"/>
            </a:pPr>
            <a:r>
              <a:rPr lang="ja-JP" altLang="en-US" sz="1400" dirty="0" smtClean="0">
                <a:latin typeface="BIZ UDPゴシック" panose="020B0400000000000000" pitchFamily="50" charset="-128"/>
                <a:ea typeface="BIZ UDPゴシック" panose="020B0400000000000000" pitchFamily="50" charset="-128"/>
              </a:rPr>
              <a:t>いわゆる大阪問題の解決が課題</a:t>
            </a:r>
            <a:r>
              <a:rPr lang="en-US" altLang="ja-JP" sz="1400" dirty="0">
                <a:latin typeface="BIZ UDPゴシック" panose="020B0400000000000000" pitchFamily="50" charset="-128"/>
                <a:ea typeface="BIZ UDPゴシック" panose="020B0400000000000000" pitchFamily="50" charset="-128"/>
              </a:rPr>
              <a:t/>
            </a:r>
            <a:br>
              <a:rPr lang="en-US" altLang="ja-JP" sz="1400" dirty="0">
                <a:latin typeface="BIZ UDPゴシック" panose="020B0400000000000000" pitchFamily="50" charset="-128"/>
                <a:ea typeface="BIZ UDPゴシック" panose="020B0400000000000000" pitchFamily="50" charset="-128"/>
              </a:rPr>
            </a:br>
            <a:r>
              <a:rPr lang="ja-JP" altLang="en-US" sz="1400" dirty="0" smtClean="0">
                <a:latin typeface="BIZ UDPゴシック" panose="020B0400000000000000" pitchFamily="50" charset="-128"/>
                <a:ea typeface="BIZ UDPゴシック" panose="020B0400000000000000" pitchFamily="50" charset="-128"/>
              </a:rPr>
              <a:t>・</a:t>
            </a:r>
            <a:r>
              <a:rPr lang="ja-JP" altLang="en-US" sz="1400" dirty="0">
                <a:latin typeface="BIZ UDPゴシック" panose="020B0400000000000000" pitchFamily="50" charset="-128"/>
                <a:ea typeface="BIZ UDPゴシック" panose="020B0400000000000000" pitchFamily="50" charset="-128"/>
              </a:rPr>
              <a:t>　</a:t>
            </a:r>
            <a:r>
              <a:rPr lang="ja-JP" altLang="en-US" sz="1400" dirty="0" smtClean="0">
                <a:latin typeface="BIZ UDPゴシック" panose="020B0400000000000000" pitchFamily="50" charset="-128"/>
                <a:ea typeface="BIZ UDPゴシック" panose="020B0400000000000000" pitchFamily="50" charset="-128"/>
              </a:rPr>
              <a:t>税収減</a:t>
            </a:r>
            <a:r>
              <a:rPr lang="ja-JP" altLang="en-US" sz="1400" dirty="0">
                <a:latin typeface="BIZ UDPゴシック" panose="020B0400000000000000" pitchFamily="50" charset="-128"/>
                <a:ea typeface="BIZ UDPゴシック" panose="020B0400000000000000" pitchFamily="50" charset="-128"/>
              </a:rPr>
              <a:t>や扶助費など</a:t>
            </a:r>
            <a:r>
              <a:rPr lang="ja-JP" altLang="en-US" sz="1400" dirty="0" smtClean="0">
                <a:latin typeface="BIZ UDPゴシック" panose="020B0400000000000000" pitchFamily="50" charset="-128"/>
                <a:ea typeface="BIZ UDPゴシック" panose="020B0400000000000000" pitchFamily="50" charset="-128"/>
              </a:rPr>
              <a:t>固定費の</a:t>
            </a:r>
            <a:r>
              <a:rPr lang="ja-JP" altLang="en-US" sz="1400" dirty="0">
                <a:latin typeface="BIZ UDPゴシック" panose="020B0400000000000000" pitchFamily="50" charset="-128"/>
                <a:ea typeface="BIZ UDPゴシック" panose="020B0400000000000000" pitchFamily="50" charset="-128"/>
              </a:rPr>
              <a:t>増大に</a:t>
            </a:r>
            <a:r>
              <a:rPr lang="ja-JP" altLang="en-US" sz="1400" dirty="0" smtClean="0">
                <a:latin typeface="BIZ UDPゴシック" panose="020B0400000000000000" pitchFamily="50" charset="-128"/>
                <a:ea typeface="BIZ UDPゴシック" panose="020B0400000000000000" pitchFamily="50" charset="-128"/>
              </a:rPr>
              <a:t>よる</a:t>
            </a:r>
            <a:r>
              <a:rPr lang="en-US" altLang="ja-JP" sz="1400" dirty="0" smtClean="0">
                <a:latin typeface="BIZ UDPゴシック" panose="020B0400000000000000" pitchFamily="50" charset="-128"/>
                <a:ea typeface="BIZ UDPゴシック" panose="020B0400000000000000" pitchFamily="50" charset="-128"/>
              </a:rPr>
              <a:t/>
            </a:r>
            <a:br>
              <a:rPr lang="en-US" altLang="ja-JP" sz="1400" dirty="0" smtClean="0">
                <a:latin typeface="BIZ UDPゴシック" panose="020B0400000000000000" pitchFamily="50" charset="-128"/>
                <a:ea typeface="BIZ UDPゴシック" panose="020B0400000000000000" pitchFamily="50" charset="-128"/>
              </a:rPr>
            </a:br>
            <a:r>
              <a:rPr lang="ja-JP" altLang="en-US" sz="1400" dirty="0" smtClean="0">
                <a:latin typeface="BIZ UDPゴシック" panose="020B0400000000000000" pitchFamily="50" charset="-128"/>
                <a:ea typeface="BIZ UDPゴシック" panose="020B0400000000000000" pitchFamily="50" charset="-128"/>
              </a:rPr>
              <a:t>　　「</a:t>
            </a:r>
            <a:r>
              <a:rPr lang="ja-JP" altLang="en-US" sz="1400" b="1" dirty="0" smtClean="0">
                <a:latin typeface="BIZ UDPゴシック" panose="020B0400000000000000" pitchFamily="50" charset="-128"/>
                <a:ea typeface="BIZ UDPゴシック" panose="020B0400000000000000" pitchFamily="50" charset="-128"/>
              </a:rPr>
              <a:t>財政</a:t>
            </a:r>
            <a:r>
              <a:rPr lang="ja-JP" altLang="en-US" sz="1400" b="1" dirty="0">
                <a:latin typeface="BIZ UDPゴシック" panose="020B0400000000000000" pitchFamily="50" charset="-128"/>
                <a:ea typeface="BIZ UDPゴシック" panose="020B0400000000000000" pitchFamily="50" charset="-128"/>
              </a:rPr>
              <a:t>赤字の</a:t>
            </a:r>
            <a:r>
              <a:rPr lang="ja-JP" altLang="en-US" sz="1400" b="1" dirty="0" smtClean="0">
                <a:latin typeface="BIZ UDPゴシック" panose="020B0400000000000000" pitchFamily="50" charset="-128"/>
                <a:ea typeface="BIZ UDPゴシック" panose="020B0400000000000000" pitchFamily="50" charset="-128"/>
              </a:rPr>
              <a:t>悪循環</a:t>
            </a:r>
            <a:r>
              <a:rPr lang="ja-JP" altLang="en-US" sz="1400" dirty="0" smtClean="0">
                <a:latin typeface="BIZ UDPゴシック" panose="020B0400000000000000" pitchFamily="50" charset="-128"/>
                <a:ea typeface="BIZ UDPゴシック" panose="020B0400000000000000" pitchFamily="50" charset="-128"/>
              </a:rPr>
              <a:t>」、</a:t>
            </a:r>
            <a:r>
              <a:rPr lang="en-US" altLang="ja-JP" sz="1400" dirty="0" smtClean="0">
                <a:latin typeface="BIZ UDPゴシック" panose="020B0400000000000000" pitchFamily="50" charset="-128"/>
                <a:ea typeface="BIZ UDPゴシック" panose="020B0400000000000000" pitchFamily="50" charset="-128"/>
              </a:rPr>
              <a:t/>
            </a:r>
            <a:br>
              <a:rPr lang="en-US" altLang="ja-JP" sz="1400" dirty="0" smtClean="0">
                <a:latin typeface="BIZ UDPゴシック" panose="020B0400000000000000" pitchFamily="50" charset="-128"/>
                <a:ea typeface="BIZ UDPゴシック" panose="020B0400000000000000" pitchFamily="50" charset="-128"/>
              </a:rPr>
            </a:br>
            <a:r>
              <a:rPr lang="ja-JP" altLang="en-US" sz="1400" dirty="0" smtClean="0">
                <a:latin typeface="BIZ UDPゴシック" panose="020B0400000000000000" pitchFamily="50" charset="-128"/>
                <a:ea typeface="BIZ UDPゴシック" panose="020B0400000000000000" pitchFamily="50" charset="-128"/>
              </a:rPr>
              <a:t>　　企業</a:t>
            </a:r>
            <a:r>
              <a:rPr lang="ja-JP" altLang="en-US" sz="1400" dirty="0">
                <a:latin typeface="BIZ UDPゴシック" panose="020B0400000000000000" pitchFamily="50" charset="-128"/>
                <a:ea typeface="BIZ UDPゴシック" panose="020B0400000000000000" pitchFamily="50" charset="-128"/>
              </a:rPr>
              <a:t>の</a:t>
            </a:r>
            <a:r>
              <a:rPr lang="ja-JP" altLang="en-US" sz="1400" dirty="0" smtClean="0">
                <a:latin typeface="BIZ UDPゴシック" panose="020B0400000000000000" pitchFamily="50" charset="-128"/>
                <a:ea typeface="BIZ UDPゴシック" panose="020B0400000000000000" pitchFamily="50" charset="-128"/>
              </a:rPr>
              <a:t>流出などによる</a:t>
            </a:r>
            <a:r>
              <a:rPr lang="en-US" altLang="ja-JP" sz="1400" dirty="0" smtClean="0">
                <a:latin typeface="BIZ UDPゴシック" panose="020B0400000000000000" pitchFamily="50" charset="-128"/>
                <a:ea typeface="BIZ UDPゴシック" panose="020B0400000000000000" pitchFamily="50" charset="-128"/>
              </a:rPr>
              <a:t/>
            </a:r>
            <a:br>
              <a:rPr lang="en-US" altLang="ja-JP" sz="1400" dirty="0" smtClean="0">
                <a:latin typeface="BIZ UDPゴシック" panose="020B0400000000000000" pitchFamily="50" charset="-128"/>
                <a:ea typeface="BIZ UDPゴシック" panose="020B0400000000000000" pitchFamily="50" charset="-128"/>
              </a:rPr>
            </a:br>
            <a:r>
              <a:rPr lang="en-US" altLang="ja-JP" sz="1400" dirty="0" smtClean="0">
                <a:latin typeface="BIZ UDPゴシック" panose="020B0400000000000000" pitchFamily="50" charset="-128"/>
                <a:ea typeface="BIZ UDPゴシック" panose="020B0400000000000000" pitchFamily="50" charset="-128"/>
              </a:rPr>
              <a:t> </a:t>
            </a:r>
            <a:r>
              <a:rPr lang="ja-JP" altLang="en-US" sz="1400" dirty="0" smtClean="0">
                <a:latin typeface="BIZ UDPゴシック" panose="020B0400000000000000" pitchFamily="50" charset="-128"/>
                <a:ea typeface="BIZ UDPゴシック" panose="020B0400000000000000" pitchFamily="50" charset="-128"/>
              </a:rPr>
              <a:t>　 「</a:t>
            </a:r>
            <a:r>
              <a:rPr lang="ja-JP" altLang="en-US" sz="1400" b="1" dirty="0" smtClean="0">
                <a:latin typeface="BIZ UDPゴシック" panose="020B0400000000000000" pitchFamily="50" charset="-128"/>
                <a:ea typeface="BIZ UDPゴシック" panose="020B0400000000000000" pitchFamily="50" charset="-128"/>
              </a:rPr>
              <a:t>都市力</a:t>
            </a:r>
            <a:r>
              <a:rPr lang="ja-JP" altLang="en-US" sz="1400" b="1" dirty="0">
                <a:latin typeface="BIZ UDPゴシック" panose="020B0400000000000000" pitchFamily="50" charset="-128"/>
                <a:ea typeface="BIZ UDPゴシック" panose="020B0400000000000000" pitchFamily="50" charset="-128"/>
              </a:rPr>
              <a:t>低下</a:t>
            </a:r>
            <a:r>
              <a:rPr lang="ja-JP" altLang="en-US" sz="1400" b="1" dirty="0" smtClean="0">
                <a:latin typeface="BIZ UDPゴシック" panose="020B0400000000000000" pitchFamily="50" charset="-128"/>
                <a:ea typeface="BIZ UDPゴシック" panose="020B0400000000000000" pitchFamily="50" charset="-128"/>
              </a:rPr>
              <a:t>の悪循環</a:t>
            </a:r>
            <a:r>
              <a:rPr lang="ja-JP" altLang="en-US" sz="1400" dirty="0" smtClean="0">
                <a:latin typeface="BIZ UDPゴシック" panose="020B0400000000000000" pitchFamily="50" charset="-128"/>
                <a:ea typeface="BIZ UDPゴシック" panose="020B0400000000000000" pitchFamily="50" charset="-128"/>
              </a:rPr>
              <a:t>」、</a:t>
            </a:r>
            <a:r>
              <a:rPr lang="en-US" altLang="ja-JP" sz="1400" dirty="0" smtClean="0">
                <a:latin typeface="BIZ UDPゴシック" panose="020B0400000000000000" pitchFamily="50" charset="-128"/>
                <a:ea typeface="BIZ UDPゴシック" panose="020B0400000000000000" pitchFamily="50" charset="-128"/>
              </a:rPr>
              <a:t/>
            </a:r>
            <a:br>
              <a:rPr lang="en-US" altLang="ja-JP" sz="1400" dirty="0" smtClean="0">
                <a:latin typeface="BIZ UDPゴシック" panose="020B0400000000000000" pitchFamily="50" charset="-128"/>
                <a:ea typeface="BIZ UDPゴシック" panose="020B0400000000000000" pitchFamily="50" charset="-128"/>
              </a:rPr>
            </a:br>
            <a:r>
              <a:rPr lang="ja-JP" altLang="en-US" sz="1400" dirty="0" smtClean="0">
                <a:latin typeface="BIZ UDPゴシック" panose="020B0400000000000000" pitchFamily="50" charset="-128"/>
                <a:ea typeface="BIZ UDPゴシック" panose="020B0400000000000000" pitchFamily="50" charset="-128"/>
              </a:rPr>
              <a:t>　　低所得者の割合増や治安悪化など</a:t>
            </a:r>
            <a:r>
              <a:rPr lang="ja-JP" altLang="en-US" sz="1400" dirty="0">
                <a:latin typeface="BIZ UDPゴシック" panose="020B0400000000000000" pitchFamily="50" charset="-128"/>
                <a:ea typeface="BIZ UDPゴシック" panose="020B0400000000000000" pitchFamily="50" charset="-128"/>
              </a:rPr>
              <a:t>に</a:t>
            </a:r>
            <a:r>
              <a:rPr lang="ja-JP" altLang="en-US" sz="1400" dirty="0" smtClean="0">
                <a:latin typeface="BIZ UDPゴシック" panose="020B0400000000000000" pitchFamily="50" charset="-128"/>
                <a:ea typeface="BIZ UDPゴシック" panose="020B0400000000000000" pitchFamily="50" charset="-128"/>
              </a:rPr>
              <a:t>よる</a:t>
            </a:r>
            <a:r>
              <a:rPr lang="en-US" altLang="ja-JP" sz="1400" dirty="0" smtClean="0">
                <a:latin typeface="BIZ UDPゴシック" panose="020B0400000000000000" pitchFamily="50" charset="-128"/>
                <a:ea typeface="BIZ UDPゴシック" panose="020B0400000000000000" pitchFamily="50" charset="-128"/>
              </a:rPr>
              <a:t/>
            </a:r>
            <a:br>
              <a:rPr lang="en-US" altLang="ja-JP" sz="1400" dirty="0" smtClean="0">
                <a:latin typeface="BIZ UDPゴシック" panose="020B0400000000000000" pitchFamily="50" charset="-128"/>
                <a:ea typeface="BIZ UDPゴシック" panose="020B0400000000000000" pitchFamily="50" charset="-128"/>
              </a:rPr>
            </a:br>
            <a:r>
              <a:rPr lang="ja-JP" altLang="en-US" sz="1400" dirty="0" smtClean="0">
                <a:latin typeface="BIZ UDPゴシック" panose="020B0400000000000000" pitchFamily="50" charset="-128"/>
                <a:ea typeface="BIZ UDPゴシック" panose="020B0400000000000000" pitchFamily="50" charset="-128"/>
              </a:rPr>
              <a:t>　　「</a:t>
            </a:r>
            <a:r>
              <a:rPr lang="ja-JP" altLang="en-US" sz="1400" b="1" dirty="0" smtClean="0">
                <a:latin typeface="BIZ UDPゴシック" panose="020B0400000000000000" pitchFamily="50" charset="-128"/>
                <a:ea typeface="BIZ UDPゴシック" panose="020B0400000000000000" pitchFamily="50" charset="-128"/>
              </a:rPr>
              <a:t>貧困の悪循環</a:t>
            </a:r>
            <a:r>
              <a:rPr lang="ja-JP" altLang="en-US" sz="1400" dirty="0" smtClean="0">
                <a:latin typeface="BIZ UDPゴシック" panose="020B0400000000000000" pitchFamily="50" charset="-128"/>
                <a:ea typeface="BIZ UDPゴシック" panose="020B0400000000000000" pitchFamily="50" charset="-128"/>
              </a:rPr>
              <a:t>」。</a:t>
            </a:r>
            <a:endParaRPr lang="en-US" altLang="ja-JP" sz="1400" dirty="0">
              <a:latin typeface="BIZ UDPゴシック" panose="020B0400000000000000" pitchFamily="50" charset="-128"/>
              <a:ea typeface="BIZ UDPゴシック" panose="020B0400000000000000" pitchFamily="50" charset="-128"/>
            </a:endParaRPr>
          </a:p>
          <a:p>
            <a:pPr>
              <a:lnSpc>
                <a:spcPts val="2000"/>
              </a:lnSpc>
            </a:pPr>
            <a:endParaRPr lang="en-US" altLang="ja-JP" sz="1400" dirty="0" smtClean="0">
              <a:latin typeface="BIZ UDPゴシック" panose="020B0400000000000000" pitchFamily="50" charset="-128"/>
              <a:ea typeface="BIZ UDPゴシック" panose="020B0400000000000000" pitchFamily="50" charset="-128"/>
            </a:endParaRPr>
          </a:p>
          <a:p>
            <a:pPr marL="285750" indent="-285750">
              <a:lnSpc>
                <a:spcPts val="2000"/>
              </a:lnSpc>
              <a:buFont typeface="Wingdings" panose="05000000000000000000" pitchFamily="2" charset="2"/>
              <a:buChar char="n"/>
            </a:pPr>
            <a:r>
              <a:rPr lang="ja-JP" altLang="en-US" sz="1400" dirty="0">
                <a:latin typeface="BIZ UDPゴシック" panose="020B0400000000000000" pitchFamily="50" charset="-128"/>
                <a:ea typeface="BIZ UDPゴシック" panose="020B0400000000000000" pitchFamily="50" charset="-128"/>
              </a:rPr>
              <a:t>まず</a:t>
            </a:r>
            <a:r>
              <a:rPr kumimoji="1" lang="ja-JP" altLang="en-US" sz="1400" dirty="0" smtClean="0">
                <a:latin typeface="BIZ UDPゴシック" panose="020B0400000000000000" pitchFamily="50" charset="-128"/>
                <a:ea typeface="BIZ UDPゴシック" panose="020B0400000000000000" pitchFamily="50" charset="-128"/>
              </a:rPr>
              <a:t>は「</a:t>
            </a:r>
            <a:r>
              <a:rPr kumimoji="1" lang="ja-JP" altLang="en-US" sz="1400" b="1" dirty="0" smtClean="0">
                <a:latin typeface="BIZ UDPゴシック" panose="020B0400000000000000" pitchFamily="50" charset="-128"/>
                <a:ea typeface="BIZ UDPゴシック" panose="020B0400000000000000" pitchFamily="50" charset="-128"/>
              </a:rPr>
              <a:t>行政（内部）の</a:t>
            </a:r>
            <a:r>
              <a:rPr kumimoji="1" lang="ja-JP" altLang="en-US" sz="1400" b="1" dirty="0">
                <a:latin typeface="BIZ UDPゴシック" panose="020B0400000000000000" pitchFamily="50" charset="-128"/>
                <a:ea typeface="BIZ UDPゴシック" panose="020B0400000000000000" pitchFamily="50" charset="-128"/>
              </a:rPr>
              <a:t>経営</a:t>
            </a:r>
            <a:r>
              <a:rPr kumimoji="1" lang="ja-JP" altLang="en-US" sz="1400" b="1" dirty="0" smtClean="0">
                <a:latin typeface="BIZ UDPゴシック" panose="020B0400000000000000" pitchFamily="50" charset="-128"/>
                <a:ea typeface="BIZ UDPゴシック" panose="020B0400000000000000" pitchFamily="50" charset="-128"/>
              </a:rPr>
              <a:t>改革」</a:t>
            </a:r>
            <a:r>
              <a:rPr lang="ja-JP" altLang="en-US" sz="1400" b="1" dirty="0" smtClean="0">
                <a:latin typeface="BIZ UDPゴシック" panose="020B0400000000000000" pitchFamily="50" charset="-128"/>
                <a:ea typeface="BIZ UDPゴシック" panose="020B0400000000000000" pitchFamily="50" charset="-128"/>
              </a:rPr>
              <a:t>と「自治体のあり方改革」に取組</a:t>
            </a:r>
            <a:r>
              <a:rPr lang="en-US" altLang="ja-JP" sz="1400" b="1" dirty="0">
                <a:latin typeface="BIZ UDPゴシック" panose="020B0400000000000000" pitchFamily="50" charset="-128"/>
                <a:ea typeface="BIZ UDPゴシック" panose="020B0400000000000000" pitchFamily="50" charset="-128"/>
              </a:rPr>
              <a:t/>
            </a:r>
            <a:br>
              <a:rPr lang="en-US" altLang="ja-JP" sz="1400" b="1" dirty="0">
                <a:latin typeface="BIZ UDPゴシック" panose="020B0400000000000000" pitchFamily="50" charset="-128"/>
                <a:ea typeface="BIZ UDPゴシック" panose="020B0400000000000000" pitchFamily="50" charset="-128"/>
              </a:rPr>
            </a:br>
            <a:r>
              <a:rPr lang="ja-JP" altLang="en-US" sz="1400" dirty="0" smtClean="0">
                <a:latin typeface="BIZ UDPゴシック" panose="020B0400000000000000" pitchFamily="50" charset="-128"/>
                <a:ea typeface="BIZ UDPゴシック" panose="020B0400000000000000" pitchFamily="50" charset="-128"/>
              </a:rPr>
              <a:t>・　一般的な</a:t>
            </a:r>
            <a:r>
              <a:rPr lang="ja-JP" altLang="en-US" sz="1400" dirty="0">
                <a:latin typeface="BIZ UDPゴシック" panose="020B0400000000000000" pitchFamily="50" charset="-128"/>
                <a:ea typeface="BIZ UDPゴシック" panose="020B0400000000000000" pitchFamily="50" charset="-128"/>
              </a:rPr>
              <a:t>行財政</a:t>
            </a:r>
            <a:r>
              <a:rPr lang="ja-JP" altLang="en-US" sz="1400" dirty="0" smtClean="0">
                <a:latin typeface="BIZ UDPゴシック" panose="020B0400000000000000" pitchFamily="50" charset="-128"/>
                <a:ea typeface="BIZ UDPゴシック" panose="020B0400000000000000" pitchFamily="50" charset="-128"/>
              </a:rPr>
              <a:t>改革に加え、府</a:t>
            </a:r>
            <a:r>
              <a:rPr lang="ja-JP" altLang="en-US" sz="1400" dirty="0">
                <a:latin typeface="BIZ UDPゴシック" panose="020B0400000000000000" pitchFamily="50" charset="-128"/>
                <a:ea typeface="BIZ UDPゴシック" panose="020B0400000000000000" pitchFamily="50" charset="-128"/>
              </a:rPr>
              <a:t>市による二元的</a:t>
            </a:r>
            <a:r>
              <a:rPr lang="ja-JP" altLang="en-US" sz="1400" dirty="0" smtClean="0">
                <a:latin typeface="BIZ UDPゴシック" panose="020B0400000000000000" pitchFamily="50" charset="-128"/>
                <a:ea typeface="BIZ UDPゴシック" panose="020B0400000000000000" pitchFamily="50" charset="-128"/>
              </a:rPr>
              <a:t>な</a:t>
            </a:r>
            <a:r>
              <a:rPr lang="en-US" altLang="ja-JP" sz="1400" dirty="0" smtClean="0">
                <a:latin typeface="BIZ UDPゴシック" panose="020B0400000000000000" pitchFamily="50" charset="-128"/>
                <a:ea typeface="BIZ UDPゴシック" panose="020B0400000000000000" pitchFamily="50" charset="-128"/>
              </a:rPr>
              <a:t/>
            </a:r>
            <a:br>
              <a:rPr lang="en-US" altLang="ja-JP" sz="1400" dirty="0" smtClean="0">
                <a:latin typeface="BIZ UDPゴシック" panose="020B0400000000000000" pitchFamily="50" charset="-128"/>
                <a:ea typeface="BIZ UDPゴシック" panose="020B0400000000000000" pitchFamily="50" charset="-128"/>
              </a:rPr>
            </a:br>
            <a:r>
              <a:rPr lang="ja-JP" altLang="en-US" sz="1400" dirty="0" smtClean="0">
                <a:latin typeface="BIZ UDPゴシック" panose="020B0400000000000000" pitchFamily="50" charset="-128"/>
                <a:ea typeface="BIZ UDPゴシック" panose="020B0400000000000000" pitchFamily="50" charset="-128"/>
              </a:rPr>
              <a:t>　　政策</a:t>
            </a:r>
            <a:r>
              <a:rPr lang="ja-JP" altLang="en-US" sz="1400" dirty="0">
                <a:latin typeface="BIZ UDPゴシック" panose="020B0400000000000000" pitchFamily="50" charset="-128"/>
                <a:ea typeface="BIZ UDPゴシック" panose="020B0400000000000000" pitchFamily="50" charset="-128"/>
              </a:rPr>
              <a:t>実施や二重</a:t>
            </a:r>
            <a:r>
              <a:rPr lang="ja-JP" altLang="en-US" sz="1400" dirty="0" smtClean="0">
                <a:latin typeface="BIZ UDPゴシック" panose="020B0400000000000000" pitchFamily="50" charset="-128"/>
                <a:ea typeface="BIZ UDPゴシック" panose="020B0400000000000000" pitchFamily="50" charset="-128"/>
              </a:rPr>
              <a:t>行政</a:t>
            </a:r>
            <a:r>
              <a:rPr lang="ja-JP" altLang="en-US" sz="1400" dirty="0">
                <a:latin typeface="BIZ UDPゴシック" panose="020B0400000000000000" pitchFamily="50" charset="-128"/>
                <a:ea typeface="BIZ UDPゴシック" panose="020B0400000000000000" pitchFamily="50" charset="-128"/>
              </a:rPr>
              <a:t>の解消、自治体間連携、</a:t>
            </a:r>
            <a:r>
              <a:rPr lang="ja-JP" altLang="en-US" sz="1400" dirty="0" smtClean="0">
                <a:latin typeface="BIZ UDPゴシック" panose="020B0400000000000000" pitchFamily="50" charset="-128"/>
                <a:ea typeface="BIZ UDPゴシック" panose="020B0400000000000000" pitchFamily="50" charset="-128"/>
              </a:rPr>
              <a:t>統治</a:t>
            </a:r>
            <a:r>
              <a:rPr lang="en-US" altLang="ja-JP" sz="1400" dirty="0" smtClean="0">
                <a:latin typeface="BIZ UDPゴシック" panose="020B0400000000000000" pitchFamily="50" charset="-128"/>
                <a:ea typeface="BIZ UDPゴシック" panose="020B0400000000000000" pitchFamily="50" charset="-128"/>
              </a:rPr>
              <a:t/>
            </a:r>
            <a:br>
              <a:rPr lang="en-US" altLang="ja-JP" sz="1400" dirty="0" smtClean="0">
                <a:latin typeface="BIZ UDPゴシック" panose="020B0400000000000000" pitchFamily="50" charset="-128"/>
                <a:ea typeface="BIZ UDPゴシック" panose="020B0400000000000000" pitchFamily="50" charset="-128"/>
              </a:rPr>
            </a:br>
            <a:r>
              <a:rPr lang="ja-JP" altLang="en-US" sz="1400" dirty="0" smtClean="0">
                <a:latin typeface="BIZ UDPゴシック" panose="020B0400000000000000" pitchFamily="50" charset="-128"/>
                <a:ea typeface="BIZ UDPゴシック" panose="020B0400000000000000" pitchFamily="50" charset="-128"/>
              </a:rPr>
              <a:t>　　機構改革（</a:t>
            </a:r>
            <a:r>
              <a:rPr lang="ja-JP" altLang="en-US" sz="1400" dirty="0">
                <a:latin typeface="BIZ UDPゴシック" panose="020B0400000000000000" pitchFamily="50" charset="-128"/>
                <a:ea typeface="BIZ UDPゴシック" panose="020B0400000000000000" pitchFamily="50" charset="-128"/>
              </a:rPr>
              <a:t>特別区設置）</a:t>
            </a:r>
            <a:r>
              <a:rPr lang="ja-JP" altLang="en-US" sz="1400" dirty="0" smtClean="0">
                <a:latin typeface="BIZ UDPゴシック" panose="020B0400000000000000" pitchFamily="50" charset="-128"/>
                <a:ea typeface="BIZ UDPゴシック" panose="020B0400000000000000" pitchFamily="50" charset="-128"/>
              </a:rPr>
              <a:t>など。</a:t>
            </a:r>
            <a:endParaRPr lang="en-US" altLang="ja-JP" sz="1400" dirty="0" smtClean="0">
              <a:latin typeface="BIZ UDPゴシック" panose="020B0400000000000000" pitchFamily="50" charset="-128"/>
              <a:ea typeface="BIZ UDPゴシック" panose="020B0400000000000000" pitchFamily="50" charset="-128"/>
            </a:endParaRPr>
          </a:p>
          <a:p>
            <a:pPr marL="285750" indent="-285750">
              <a:lnSpc>
                <a:spcPts val="1900"/>
              </a:lnSpc>
              <a:buFont typeface="Wingdings" panose="05000000000000000000" pitchFamily="2" charset="2"/>
              <a:buChar char="n"/>
            </a:pPr>
            <a:endParaRPr lang="en-US" altLang="ja-JP" sz="1400" dirty="0">
              <a:latin typeface="BIZ UDPゴシック" panose="020B0400000000000000" pitchFamily="50" charset="-128"/>
              <a:ea typeface="BIZ UDPゴシック" panose="020B0400000000000000" pitchFamily="50" charset="-128"/>
            </a:endParaRPr>
          </a:p>
          <a:p>
            <a:pPr marL="285750" indent="-285750">
              <a:lnSpc>
                <a:spcPts val="2000"/>
              </a:lnSpc>
              <a:spcBef>
                <a:spcPts val="600"/>
              </a:spcBef>
              <a:buFont typeface="Wingdings" panose="05000000000000000000" pitchFamily="2" charset="2"/>
              <a:buChar char="n"/>
            </a:pPr>
            <a:r>
              <a:rPr lang="ja-JP" altLang="en-US" sz="1400" dirty="0">
                <a:latin typeface="BIZ UDPゴシック" panose="020B0400000000000000" pitchFamily="50" charset="-128"/>
                <a:ea typeface="BIZ UDPゴシック" panose="020B0400000000000000" pitchFamily="50" charset="-128"/>
              </a:rPr>
              <a:t>次</a:t>
            </a:r>
            <a:r>
              <a:rPr lang="ja-JP" altLang="en-US" sz="1400" dirty="0" smtClean="0">
                <a:latin typeface="BIZ UDPゴシック" panose="020B0400000000000000" pitchFamily="50" charset="-128"/>
                <a:ea typeface="BIZ UDPゴシック" panose="020B0400000000000000" pitchFamily="50" charset="-128"/>
              </a:rPr>
              <a:t>に、</a:t>
            </a:r>
            <a:r>
              <a:rPr lang="ja-JP" altLang="en-US" sz="1400" b="1" dirty="0" smtClean="0">
                <a:latin typeface="BIZ UDPゴシック" panose="020B0400000000000000" pitchFamily="50" charset="-128"/>
                <a:ea typeface="BIZ UDPゴシック" panose="020B0400000000000000" pitchFamily="50" charset="-128"/>
              </a:rPr>
              <a:t>「インフラ整備」と「現役世代への重点投資」に</a:t>
            </a:r>
            <a:r>
              <a:rPr lang="en-US" altLang="ja-JP" sz="1400" b="1" dirty="0" smtClean="0">
                <a:latin typeface="BIZ UDPゴシック" panose="020B0400000000000000" pitchFamily="50" charset="-128"/>
                <a:ea typeface="BIZ UDPゴシック" panose="020B0400000000000000" pitchFamily="50" charset="-128"/>
              </a:rPr>
              <a:t/>
            </a:r>
            <a:br>
              <a:rPr lang="en-US" altLang="ja-JP" sz="1400" b="1" dirty="0" smtClean="0">
                <a:latin typeface="BIZ UDPゴシック" panose="020B0400000000000000" pitchFamily="50" charset="-128"/>
                <a:ea typeface="BIZ UDPゴシック" panose="020B0400000000000000" pitchFamily="50" charset="-128"/>
              </a:rPr>
            </a:br>
            <a:r>
              <a:rPr lang="ja-JP" altLang="en-US" sz="1400" b="1" dirty="0" smtClean="0">
                <a:latin typeface="BIZ UDPゴシック" panose="020B0400000000000000" pitchFamily="50" charset="-128"/>
                <a:ea typeface="BIZ UDPゴシック" panose="020B0400000000000000" pitchFamily="50" charset="-128"/>
              </a:rPr>
              <a:t>着手</a:t>
            </a:r>
            <a:endParaRPr lang="en-US" altLang="ja-JP" sz="1400" b="1" dirty="0" smtClean="0">
              <a:latin typeface="BIZ UDPゴシック" panose="020B0400000000000000" pitchFamily="50" charset="-128"/>
              <a:ea typeface="BIZ UDPゴシック" panose="020B0400000000000000" pitchFamily="50" charset="-128"/>
            </a:endParaRPr>
          </a:p>
          <a:p>
            <a:pPr>
              <a:lnSpc>
                <a:spcPts val="2000"/>
              </a:lnSpc>
            </a:pPr>
            <a:r>
              <a:rPr lang="ja-JP" altLang="en-US" sz="1400" dirty="0">
                <a:latin typeface="BIZ UDPゴシック" panose="020B0400000000000000" pitchFamily="50" charset="-128"/>
                <a:ea typeface="BIZ UDPゴシック" panose="020B0400000000000000" pitchFamily="50" charset="-128"/>
              </a:rPr>
              <a:t>　　・　二重行政も大きな原因となって</a:t>
            </a:r>
            <a:r>
              <a:rPr lang="ja-JP" altLang="en-US" sz="1400" dirty="0" smtClean="0">
                <a:latin typeface="BIZ UDPゴシック" panose="020B0400000000000000" pitchFamily="50" charset="-128"/>
                <a:ea typeface="BIZ UDPゴシック" panose="020B0400000000000000" pitchFamily="50" charset="-128"/>
              </a:rPr>
              <a:t>生じた過去</a:t>
            </a:r>
            <a:r>
              <a:rPr lang="ja-JP" altLang="en-US" sz="1400" dirty="0">
                <a:latin typeface="BIZ UDPゴシック" panose="020B0400000000000000" pitchFamily="50" charset="-128"/>
                <a:ea typeface="BIZ UDPゴシック" panose="020B0400000000000000" pitchFamily="50" charset="-128"/>
              </a:rPr>
              <a:t>の</a:t>
            </a:r>
            <a:r>
              <a:rPr lang="ja-JP" altLang="en-US" sz="1400" dirty="0" smtClean="0">
                <a:latin typeface="BIZ UDPゴシック" panose="020B0400000000000000" pitchFamily="50" charset="-128"/>
                <a:ea typeface="BIZ UDPゴシック" panose="020B0400000000000000" pitchFamily="50" charset="-128"/>
              </a:rPr>
              <a:t>負債</a:t>
            </a:r>
            <a:r>
              <a:rPr lang="en-US" altLang="ja-JP" sz="1400" dirty="0" smtClean="0">
                <a:latin typeface="BIZ UDPゴシック" panose="020B0400000000000000" pitchFamily="50" charset="-128"/>
                <a:ea typeface="BIZ UDPゴシック" panose="020B0400000000000000" pitchFamily="50" charset="-128"/>
              </a:rPr>
              <a:t/>
            </a:r>
            <a:br>
              <a:rPr lang="en-US" altLang="ja-JP" sz="1400" dirty="0" smtClean="0">
                <a:latin typeface="BIZ UDPゴシック" panose="020B0400000000000000" pitchFamily="50" charset="-128"/>
                <a:ea typeface="BIZ UDPゴシック" panose="020B0400000000000000" pitchFamily="50" charset="-128"/>
              </a:rPr>
            </a:br>
            <a:r>
              <a:rPr lang="ja-JP" altLang="en-US" sz="1400" dirty="0" smtClean="0">
                <a:latin typeface="BIZ UDPゴシック" panose="020B0400000000000000" pitchFamily="50" charset="-128"/>
                <a:ea typeface="BIZ UDPゴシック" panose="020B0400000000000000" pitchFamily="50" charset="-128"/>
              </a:rPr>
              <a:t>　　　　処理</a:t>
            </a:r>
            <a:r>
              <a:rPr lang="ja-JP" altLang="en-US" sz="1400" dirty="0">
                <a:latin typeface="BIZ UDPゴシック" panose="020B0400000000000000" pitchFamily="50" charset="-128"/>
                <a:ea typeface="BIZ UDPゴシック" panose="020B0400000000000000" pitchFamily="50" charset="-128"/>
              </a:rPr>
              <a:t>により、放置されて</a:t>
            </a:r>
            <a:r>
              <a:rPr lang="ja-JP" altLang="en-US" sz="1400" dirty="0" smtClean="0">
                <a:latin typeface="BIZ UDPゴシック" panose="020B0400000000000000" pitchFamily="50" charset="-128"/>
                <a:ea typeface="BIZ UDPゴシック" panose="020B0400000000000000" pitchFamily="50" charset="-128"/>
              </a:rPr>
              <a:t>いた</a:t>
            </a:r>
            <a:r>
              <a:rPr lang="ja-JP" altLang="en-US" sz="1400" dirty="0">
                <a:latin typeface="BIZ UDPゴシック" panose="020B0400000000000000" pitchFamily="50" charset="-128"/>
                <a:ea typeface="BIZ UDPゴシック" panose="020B0400000000000000" pitchFamily="50" charset="-128"/>
              </a:rPr>
              <a:t>交通インフラの</a:t>
            </a:r>
            <a:r>
              <a:rPr lang="ja-JP" altLang="en-US" sz="1400" dirty="0" smtClean="0">
                <a:latin typeface="BIZ UDPゴシック" panose="020B0400000000000000" pitchFamily="50" charset="-128"/>
                <a:ea typeface="BIZ UDPゴシック" panose="020B0400000000000000" pitchFamily="50" charset="-128"/>
              </a:rPr>
              <a:t>整備。</a:t>
            </a:r>
            <a:endParaRPr lang="en-US" altLang="ja-JP" sz="1400" dirty="0" smtClean="0">
              <a:latin typeface="BIZ UDPゴシック" panose="020B0400000000000000" pitchFamily="50" charset="-128"/>
              <a:ea typeface="BIZ UDPゴシック" panose="020B0400000000000000" pitchFamily="50" charset="-128"/>
            </a:endParaRPr>
          </a:p>
          <a:p>
            <a:pPr>
              <a:lnSpc>
                <a:spcPts val="2000"/>
              </a:lnSpc>
            </a:pPr>
            <a:r>
              <a:rPr lang="ja-JP" altLang="en-US" sz="1400" dirty="0" smtClean="0">
                <a:latin typeface="BIZ UDPゴシック" panose="020B0400000000000000" pitchFamily="50" charset="-128"/>
                <a:ea typeface="BIZ UDPゴシック" panose="020B0400000000000000" pitchFamily="50" charset="-128"/>
              </a:rPr>
              <a:t>　　　　　</a:t>
            </a:r>
            <a:r>
              <a:rPr lang="ja-JP" altLang="en-US" sz="1400" dirty="0" err="1" smtClean="0">
                <a:latin typeface="BIZ UDPゴシック" panose="020B0400000000000000" pitchFamily="50" charset="-128"/>
                <a:ea typeface="BIZ UDPゴシック" panose="020B0400000000000000" pitchFamily="50" charset="-128"/>
              </a:rPr>
              <a:t>ー</a:t>
            </a:r>
            <a:r>
              <a:rPr lang="ja-JP" altLang="en-US" sz="1400" dirty="0" smtClean="0">
                <a:latin typeface="BIZ UDPゴシック" panose="020B0400000000000000" pitchFamily="50" charset="-128"/>
                <a:ea typeface="BIZ UDPゴシック" panose="020B0400000000000000" pitchFamily="50" charset="-128"/>
              </a:rPr>
              <a:t>　関空</a:t>
            </a:r>
            <a:r>
              <a:rPr lang="ja-JP" altLang="en-US" sz="1400" dirty="0">
                <a:latin typeface="BIZ UDPゴシック" panose="020B0400000000000000" pitchFamily="50" charset="-128"/>
                <a:ea typeface="BIZ UDPゴシック" panose="020B0400000000000000" pitchFamily="50" charset="-128"/>
              </a:rPr>
              <a:t>の経営再建、鉄道延伸、高速</a:t>
            </a:r>
            <a:r>
              <a:rPr lang="ja-JP" altLang="en-US" sz="1400" dirty="0" smtClean="0">
                <a:latin typeface="BIZ UDPゴシック" panose="020B0400000000000000" pitchFamily="50" charset="-128"/>
                <a:ea typeface="BIZ UDPゴシック" panose="020B0400000000000000" pitchFamily="50" charset="-128"/>
              </a:rPr>
              <a:t>道路</a:t>
            </a:r>
            <a:r>
              <a:rPr lang="ja-JP" altLang="en-US" sz="1400" dirty="0">
                <a:latin typeface="BIZ UDPゴシック" panose="020B0400000000000000" pitchFamily="50" charset="-128"/>
                <a:ea typeface="BIZ UDPゴシック" panose="020B0400000000000000" pitchFamily="50" charset="-128"/>
              </a:rPr>
              <a:t>の</a:t>
            </a:r>
            <a:r>
              <a:rPr lang="ja-JP" altLang="en-US" sz="1400" dirty="0" smtClean="0">
                <a:latin typeface="BIZ UDPゴシック" panose="020B0400000000000000" pitchFamily="50" charset="-128"/>
                <a:ea typeface="BIZ UDPゴシック" panose="020B0400000000000000" pitchFamily="50" charset="-128"/>
              </a:rPr>
              <a:t>未開</a:t>
            </a:r>
            <a:r>
              <a:rPr lang="en-US" altLang="ja-JP" sz="1400" dirty="0" smtClean="0">
                <a:latin typeface="BIZ UDPゴシック" panose="020B0400000000000000" pitchFamily="50" charset="-128"/>
                <a:ea typeface="BIZ UDPゴシック" panose="020B0400000000000000" pitchFamily="50" charset="-128"/>
              </a:rPr>
              <a:t/>
            </a:r>
            <a:br>
              <a:rPr lang="en-US" altLang="ja-JP" sz="1400" dirty="0" smtClean="0">
                <a:latin typeface="BIZ UDPゴシック" panose="020B0400000000000000" pitchFamily="50" charset="-128"/>
                <a:ea typeface="BIZ UDPゴシック" panose="020B0400000000000000" pitchFamily="50" charset="-128"/>
              </a:rPr>
            </a:br>
            <a:r>
              <a:rPr lang="ja-JP" altLang="en-US" sz="1400" dirty="0" smtClean="0">
                <a:latin typeface="BIZ UDPゴシック" panose="020B0400000000000000" pitchFamily="50" charset="-128"/>
                <a:ea typeface="BIZ UDPゴシック" panose="020B0400000000000000" pitchFamily="50" charset="-128"/>
              </a:rPr>
              <a:t>　　　　　　　 通区間</a:t>
            </a:r>
            <a:r>
              <a:rPr lang="ja-JP" altLang="en-US" sz="1400" dirty="0">
                <a:latin typeface="BIZ UDPゴシック" panose="020B0400000000000000" pitchFamily="50" charset="-128"/>
                <a:ea typeface="BIZ UDPゴシック" panose="020B0400000000000000" pitchFamily="50" charset="-128"/>
              </a:rPr>
              <a:t>（ミッシングリンク</a:t>
            </a:r>
            <a:r>
              <a:rPr lang="ja-JP" altLang="en-US" sz="1400" dirty="0" smtClean="0">
                <a:latin typeface="BIZ UDPゴシック" panose="020B0400000000000000" pitchFamily="50" charset="-128"/>
                <a:ea typeface="BIZ UDPゴシック" panose="020B0400000000000000" pitchFamily="50" charset="-128"/>
              </a:rPr>
              <a:t>）の</a:t>
            </a:r>
            <a:r>
              <a:rPr lang="ja-JP" altLang="en-US" sz="1400" dirty="0">
                <a:latin typeface="BIZ UDPゴシック" panose="020B0400000000000000" pitchFamily="50" charset="-128"/>
                <a:ea typeface="BIZ UDPゴシック" panose="020B0400000000000000" pitchFamily="50" charset="-128"/>
              </a:rPr>
              <a:t>整備</a:t>
            </a:r>
            <a:r>
              <a:rPr lang="ja-JP" altLang="en-US" sz="1400" dirty="0" smtClean="0">
                <a:latin typeface="BIZ UDPゴシック" panose="020B0400000000000000" pitchFamily="50" charset="-128"/>
                <a:ea typeface="BIZ UDPゴシック" panose="020B0400000000000000" pitchFamily="50" charset="-128"/>
              </a:rPr>
              <a:t>など。</a:t>
            </a:r>
            <a:endParaRPr lang="en-US" altLang="ja-JP" sz="1400" dirty="0" smtClean="0">
              <a:latin typeface="BIZ UDPゴシック" panose="020B0400000000000000" pitchFamily="50" charset="-128"/>
              <a:ea typeface="BIZ UDPゴシック" panose="020B0400000000000000" pitchFamily="50" charset="-128"/>
            </a:endParaRPr>
          </a:p>
          <a:p>
            <a:pPr>
              <a:lnSpc>
                <a:spcPts val="2000"/>
              </a:lnSpc>
            </a:pPr>
            <a:r>
              <a:rPr lang="ja-JP" altLang="en-US" sz="1400" dirty="0">
                <a:latin typeface="BIZ UDPゴシック" panose="020B0400000000000000" pitchFamily="50" charset="-128"/>
                <a:ea typeface="BIZ UDPゴシック" panose="020B0400000000000000" pitchFamily="50" charset="-128"/>
              </a:rPr>
              <a:t>　</a:t>
            </a:r>
            <a:endParaRPr lang="en-US" altLang="ja-JP" sz="1400" dirty="0">
              <a:latin typeface="BIZ UDPゴシック" panose="020B0400000000000000" pitchFamily="50" charset="-128"/>
              <a:ea typeface="BIZ UDPゴシック" panose="020B0400000000000000" pitchFamily="50" charset="-128"/>
            </a:endParaRPr>
          </a:p>
        </p:txBody>
      </p:sp>
      <p:sp>
        <p:nvSpPr>
          <p:cNvPr id="46" name="テキスト ボックス 45"/>
          <p:cNvSpPr txBox="1"/>
          <p:nvPr/>
        </p:nvSpPr>
        <p:spPr>
          <a:xfrm>
            <a:off x="360000" y="108000"/>
            <a:ext cx="8640000" cy="432000"/>
          </a:xfrm>
          <a:prstGeom prst="rect">
            <a:avLst/>
          </a:prstGeom>
          <a:noFill/>
        </p:spPr>
        <p:txBody>
          <a:bodyPr wrap="square" lIns="36000" tIns="36000" rIns="36000" bIns="36000" rtlCol="0">
            <a:noAutofit/>
          </a:bodyPr>
          <a:lstStyle/>
          <a:p>
            <a:r>
              <a:rPr lang="ja-JP" altLang="en-US" sz="2400" dirty="0">
                <a:latin typeface="BIZ UDPゴシック" panose="020B0400000000000000" pitchFamily="50" charset="-128"/>
                <a:ea typeface="BIZ UDPゴシック" panose="020B0400000000000000" pitchFamily="50" charset="-128"/>
              </a:rPr>
              <a:t>１</a:t>
            </a:r>
            <a:r>
              <a:rPr lang="en-US" altLang="ja-JP" sz="2400" dirty="0">
                <a:latin typeface="BIZ UDPゴシック" panose="020B0400000000000000" pitchFamily="50" charset="-128"/>
                <a:ea typeface="BIZ UDPゴシック" panose="020B0400000000000000" pitchFamily="50" charset="-128"/>
              </a:rPr>
              <a:t>. </a:t>
            </a:r>
            <a:r>
              <a:rPr lang="ja-JP" altLang="en-US" sz="2400" dirty="0">
                <a:latin typeface="BIZ UDPゴシック" panose="020B0400000000000000" pitchFamily="50" charset="-128"/>
                <a:ea typeface="BIZ UDPゴシック" panose="020B0400000000000000" pitchFamily="50" charset="-128"/>
              </a:rPr>
              <a:t>大阪問題へ</a:t>
            </a:r>
            <a:r>
              <a:rPr lang="ja-JP" altLang="en-US" sz="2400" dirty="0" smtClean="0">
                <a:latin typeface="BIZ UDPゴシック" panose="020B0400000000000000" pitchFamily="50" charset="-128"/>
                <a:ea typeface="BIZ UDPゴシック" panose="020B0400000000000000" pitchFamily="50" charset="-128"/>
              </a:rPr>
              <a:t>の府市の取り組み方</a:t>
            </a:r>
            <a:endParaRPr lang="ja-JP" altLang="en-US" sz="2400" dirty="0">
              <a:latin typeface="BIZ UDPゴシック" panose="020B0400000000000000" pitchFamily="50" charset="-128"/>
              <a:ea typeface="BIZ UDPゴシック" panose="020B0400000000000000" pitchFamily="50" charset="-128"/>
            </a:endParaRPr>
          </a:p>
        </p:txBody>
      </p:sp>
      <p:sp>
        <p:nvSpPr>
          <p:cNvPr id="31" name="テキスト ボックス 30"/>
          <p:cNvSpPr txBox="1"/>
          <p:nvPr/>
        </p:nvSpPr>
        <p:spPr>
          <a:xfrm>
            <a:off x="216000" y="6083806"/>
            <a:ext cx="8641701" cy="523220"/>
          </a:xfrm>
          <a:prstGeom prst="rect">
            <a:avLst/>
          </a:prstGeom>
          <a:noFill/>
        </p:spPr>
        <p:txBody>
          <a:bodyPr wrap="square" rtlCol="0">
            <a:spAutoFit/>
          </a:bodyPr>
          <a:lstStyle/>
          <a:p>
            <a:r>
              <a:rPr lang="ja-JP" altLang="en-US" sz="1400" dirty="0">
                <a:latin typeface="BIZ UDPゴシック" panose="020B0400000000000000" pitchFamily="50" charset="-128"/>
                <a:ea typeface="BIZ UDPゴシック" panose="020B0400000000000000" pitchFamily="50" charset="-128"/>
              </a:rPr>
              <a:t>　・　教育、子育て環境の充実など、現役世代への</a:t>
            </a:r>
            <a:r>
              <a:rPr lang="ja-JP" altLang="en-US" sz="1400" dirty="0" smtClean="0">
                <a:latin typeface="BIZ UDPゴシック" panose="020B0400000000000000" pitchFamily="50" charset="-128"/>
                <a:ea typeface="BIZ UDPゴシック" panose="020B0400000000000000" pitchFamily="50" charset="-128"/>
              </a:rPr>
              <a:t>重点投資</a:t>
            </a:r>
            <a:r>
              <a:rPr lang="ja-JP" altLang="en-US" sz="1400" dirty="0">
                <a:latin typeface="BIZ UDPゴシック" panose="020B0400000000000000" pitchFamily="50" charset="-128"/>
                <a:ea typeface="BIZ UDPゴシック" panose="020B0400000000000000" pitchFamily="50" charset="-128"/>
              </a:rPr>
              <a:t/>
            </a:r>
            <a:br>
              <a:rPr lang="ja-JP" altLang="en-US" sz="1400" dirty="0">
                <a:latin typeface="BIZ UDPゴシック" panose="020B0400000000000000" pitchFamily="50" charset="-128"/>
                <a:ea typeface="BIZ UDPゴシック" panose="020B0400000000000000" pitchFamily="50" charset="-128"/>
              </a:rPr>
            </a:br>
            <a:r>
              <a:rPr lang="ja-JP" altLang="en-US" sz="1400" dirty="0">
                <a:latin typeface="BIZ UDPゴシック" panose="020B0400000000000000" pitchFamily="50" charset="-128"/>
                <a:ea typeface="BIZ UDPゴシック" panose="020B0400000000000000" pitchFamily="50" charset="-128"/>
              </a:rPr>
              <a:t>　　　　</a:t>
            </a:r>
            <a:r>
              <a:rPr lang="ja-JP" altLang="en-US" sz="1400" dirty="0" err="1">
                <a:latin typeface="BIZ UDPゴシック" panose="020B0400000000000000" pitchFamily="50" charset="-128"/>
                <a:ea typeface="BIZ UDPゴシック" panose="020B0400000000000000" pitchFamily="50" charset="-128"/>
              </a:rPr>
              <a:t>ー</a:t>
            </a:r>
            <a:r>
              <a:rPr lang="ja-JP" altLang="en-US" sz="1400" dirty="0">
                <a:latin typeface="BIZ UDPゴシック" panose="020B0400000000000000" pitchFamily="50" charset="-128"/>
                <a:ea typeface="BIZ UDPゴシック" panose="020B0400000000000000" pitchFamily="50" charset="-128"/>
              </a:rPr>
              <a:t>　塾代助成、学校給食無償化、待機児童対策</a:t>
            </a:r>
            <a:r>
              <a:rPr lang="ja-JP" altLang="en-US" sz="1400" dirty="0" smtClean="0">
                <a:latin typeface="BIZ UDPゴシック" panose="020B0400000000000000" pitchFamily="50" charset="-128"/>
                <a:ea typeface="BIZ UDPゴシック" panose="020B0400000000000000" pitchFamily="50" charset="-128"/>
              </a:rPr>
              <a:t>など。</a:t>
            </a:r>
            <a:endParaRPr lang="ja-JP" altLang="en-US" sz="1400" dirty="0">
              <a:latin typeface="BIZ UDPゴシック" panose="020B0400000000000000" pitchFamily="50" charset="-128"/>
              <a:ea typeface="BIZ UDPゴシック" panose="020B0400000000000000" pitchFamily="50" charset="-128"/>
            </a:endParaRPr>
          </a:p>
        </p:txBody>
      </p:sp>
      <p:sp>
        <p:nvSpPr>
          <p:cNvPr id="36" name="スライド番号プレースホルダー 3"/>
          <p:cNvSpPr>
            <a:spLocks noGrp="1"/>
          </p:cNvSpPr>
          <p:nvPr>
            <p:ph type="sldNum" sz="quarter" idx="12"/>
          </p:nvPr>
        </p:nvSpPr>
        <p:spPr>
          <a:xfrm>
            <a:off x="7086600" y="6483071"/>
            <a:ext cx="2057400" cy="365125"/>
          </a:xfrm>
        </p:spPr>
        <p:txBody>
          <a:bodyPr/>
          <a:lstStyle/>
          <a:p>
            <a:fld id="{138CA411-231B-42B9-AF63-97A64194AA60}" type="slidenum">
              <a:rPr lang="ja-JP" altLang="en-US" smtClean="0"/>
              <a:pPr/>
              <a:t>9</a:t>
            </a:fld>
            <a:endParaRPr lang="ja-JP" altLang="en-US" dirty="0"/>
          </a:p>
        </p:txBody>
      </p:sp>
      <p:grpSp>
        <p:nvGrpSpPr>
          <p:cNvPr id="4" name="グループ化 3"/>
          <p:cNvGrpSpPr/>
          <p:nvPr/>
        </p:nvGrpSpPr>
        <p:grpSpPr>
          <a:xfrm>
            <a:off x="4752000" y="684000"/>
            <a:ext cx="4247139" cy="5295835"/>
            <a:chOff x="4752000" y="684000"/>
            <a:chExt cx="4247139" cy="5295835"/>
          </a:xfrm>
        </p:grpSpPr>
        <p:sp>
          <p:nvSpPr>
            <p:cNvPr id="5" name="四角形: 角を丸くする 4">
              <a:extLst>
                <a:ext uri="{FF2B5EF4-FFF2-40B4-BE49-F238E27FC236}">
                  <a16:creationId xmlns:a16="http://schemas.microsoft.com/office/drawing/2014/main" id="{34341FA7-FF59-E05A-F0FA-D9EE1244EC56}"/>
                </a:ext>
              </a:extLst>
            </p:cNvPr>
            <p:cNvSpPr/>
            <p:nvPr/>
          </p:nvSpPr>
          <p:spPr>
            <a:xfrm>
              <a:off x="4752000" y="976245"/>
              <a:ext cx="4247139" cy="5003590"/>
            </a:xfrm>
            <a:prstGeom prst="roundRect">
              <a:avLst>
                <a:gd name="adj" fmla="val 7302"/>
              </a:avLst>
            </a:prstGeom>
            <a:solidFill>
              <a:schemeClr val="bg1"/>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a:p>
          </p:txBody>
        </p:sp>
        <p:grpSp>
          <p:nvGrpSpPr>
            <p:cNvPr id="35" name="グループ化 34"/>
            <p:cNvGrpSpPr/>
            <p:nvPr/>
          </p:nvGrpSpPr>
          <p:grpSpPr>
            <a:xfrm>
              <a:off x="4868184" y="1212783"/>
              <a:ext cx="3996286" cy="2114629"/>
              <a:chOff x="4922453" y="1151010"/>
              <a:chExt cx="3996286" cy="2114629"/>
            </a:xfrm>
          </p:grpSpPr>
          <p:sp>
            <p:nvSpPr>
              <p:cNvPr id="9" name="四角形: 角を丸くする 8">
                <a:extLst>
                  <a:ext uri="{FF2B5EF4-FFF2-40B4-BE49-F238E27FC236}">
                    <a16:creationId xmlns:a16="http://schemas.microsoft.com/office/drawing/2014/main" id="{A07A8E33-E50F-FF6C-B13E-6E7D3334353B}"/>
                  </a:ext>
                </a:extLst>
              </p:cNvPr>
              <p:cNvSpPr/>
              <p:nvPr/>
            </p:nvSpPr>
            <p:spPr>
              <a:xfrm>
                <a:off x="4922453" y="1151010"/>
                <a:ext cx="3996286" cy="2114629"/>
              </a:xfrm>
              <a:prstGeom prst="roundRect">
                <a:avLst>
                  <a:gd name="adj" fmla="val 25570"/>
                </a:avLst>
              </a:prstGeom>
              <a:pattFill prst="pct50">
                <a:fgClr>
                  <a:schemeClr val="bg1">
                    <a:lumMod val="8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a:p>
            </p:txBody>
          </p:sp>
          <p:sp>
            <p:nvSpPr>
              <p:cNvPr id="18" name="楕円 17">
                <a:extLst>
                  <a:ext uri="{FF2B5EF4-FFF2-40B4-BE49-F238E27FC236}">
                    <a16:creationId xmlns:a16="http://schemas.microsoft.com/office/drawing/2014/main" id="{2366D83F-48FA-A010-7315-62B8832D1C23}"/>
                  </a:ext>
                </a:extLst>
              </p:cNvPr>
              <p:cNvSpPr/>
              <p:nvPr/>
            </p:nvSpPr>
            <p:spPr>
              <a:xfrm>
                <a:off x="4968000" y="1355884"/>
                <a:ext cx="1980000" cy="1836000"/>
              </a:xfrm>
              <a:prstGeom prst="ellipse">
                <a:avLst/>
              </a:prstGeom>
              <a:solidFill>
                <a:schemeClr val="accent4">
                  <a:lumMod val="60000"/>
                  <a:lumOff val="40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dirty="0"/>
              </a:p>
            </p:txBody>
          </p:sp>
          <p:sp>
            <p:nvSpPr>
              <p:cNvPr id="19" name="楕円 18">
                <a:extLst>
                  <a:ext uri="{FF2B5EF4-FFF2-40B4-BE49-F238E27FC236}">
                    <a16:creationId xmlns:a16="http://schemas.microsoft.com/office/drawing/2014/main" id="{ACFFE27C-19F8-D2A9-B5A9-23277397D438}"/>
                  </a:ext>
                </a:extLst>
              </p:cNvPr>
              <p:cNvSpPr/>
              <p:nvPr/>
            </p:nvSpPr>
            <p:spPr>
              <a:xfrm>
                <a:off x="6804000" y="1341071"/>
                <a:ext cx="1980000" cy="1836000"/>
              </a:xfrm>
              <a:prstGeom prst="ellipse">
                <a:avLst/>
              </a:prstGeom>
              <a:solidFill>
                <a:schemeClr val="accent2">
                  <a:lumMod val="60000"/>
                  <a:lumOff val="40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a:p>
            </p:txBody>
          </p:sp>
          <p:sp>
            <p:nvSpPr>
              <p:cNvPr id="20" name="テキスト ボックス 19">
                <a:extLst>
                  <a:ext uri="{FF2B5EF4-FFF2-40B4-BE49-F238E27FC236}">
                    <a16:creationId xmlns:a16="http://schemas.microsoft.com/office/drawing/2014/main" id="{E41E0A2B-01CA-C5C2-EEC5-3CBF012E1275}"/>
                  </a:ext>
                </a:extLst>
              </p:cNvPr>
              <p:cNvSpPr txBox="1"/>
              <p:nvPr/>
            </p:nvSpPr>
            <p:spPr>
              <a:xfrm>
                <a:off x="5148000" y="2016000"/>
                <a:ext cx="1620000" cy="540000"/>
              </a:xfrm>
              <a:prstGeom prst="rect">
                <a:avLst/>
              </a:prstGeom>
              <a:noFill/>
            </p:spPr>
            <p:txBody>
              <a:bodyPr wrap="square" lIns="36000" tIns="36000" rIns="36000" bIns="36000" rtlCol="0">
                <a:noAutofit/>
              </a:bodyPr>
              <a:lstStyle/>
              <a:p>
                <a:r>
                  <a:rPr kumimoji="1" lang="ja-JP" altLang="en-US" sz="1000" dirty="0" smtClean="0">
                    <a:latin typeface="BIZ UDゴシック" panose="020B0400000000000000" pitchFamily="49" charset="-128"/>
                    <a:ea typeface="BIZ UDゴシック" panose="020B0400000000000000" pitchFamily="49" charset="-128"/>
                  </a:rPr>
                  <a:t>・</a:t>
                </a:r>
                <a:r>
                  <a:rPr kumimoji="1" lang="en-US" altLang="ja-JP" sz="1000" dirty="0" smtClean="0">
                    <a:latin typeface="BIZ UDゴシック" panose="020B0400000000000000" pitchFamily="49" charset="-128"/>
                    <a:ea typeface="BIZ UDゴシック" panose="020B0400000000000000" pitchFamily="49" charset="-128"/>
                  </a:rPr>
                  <a:t>GDP</a:t>
                </a:r>
                <a:r>
                  <a:rPr kumimoji="1" lang="ja-JP" altLang="en-US" sz="1000" dirty="0">
                    <a:latin typeface="BIZ UDゴシック" panose="020B0400000000000000" pitchFamily="49" charset="-128"/>
                    <a:ea typeface="BIZ UDゴシック" panose="020B0400000000000000" pitchFamily="49" charset="-128"/>
                  </a:rPr>
                  <a:t>　</a:t>
                </a:r>
                <a:r>
                  <a:rPr kumimoji="1" lang="ja-JP" altLang="en-US" sz="1000" dirty="0" smtClean="0">
                    <a:latin typeface="BIZ UDゴシック" panose="020B0400000000000000" pitchFamily="49" charset="-128"/>
                    <a:ea typeface="BIZ UDゴシック" panose="020B0400000000000000" pitchFamily="49" charset="-128"/>
                  </a:rPr>
                  <a:t>　 ・</a:t>
                </a:r>
                <a:r>
                  <a:rPr kumimoji="1" lang="ja-JP" altLang="en-US" sz="1000" dirty="0">
                    <a:latin typeface="BIZ UDゴシック" panose="020B0400000000000000" pitchFamily="49" charset="-128"/>
                    <a:ea typeface="BIZ UDゴシック" panose="020B0400000000000000" pitchFamily="49" charset="-128"/>
                  </a:rPr>
                  <a:t>景気動向</a:t>
                </a:r>
                <a:endParaRPr kumimoji="1" lang="en-US" altLang="ja-JP" sz="1000" dirty="0">
                  <a:latin typeface="BIZ UDゴシック" panose="020B0400000000000000" pitchFamily="49" charset="-128"/>
                  <a:ea typeface="BIZ UDゴシック" panose="020B0400000000000000" pitchFamily="49" charset="-128"/>
                </a:endParaRPr>
              </a:p>
              <a:p>
                <a:r>
                  <a:rPr kumimoji="1" lang="ja-JP" altLang="en-US" sz="1000" dirty="0">
                    <a:latin typeface="BIZ UDゴシック" panose="020B0400000000000000" pitchFamily="49" charset="-128"/>
                    <a:ea typeface="BIZ UDゴシック" panose="020B0400000000000000" pitchFamily="49" charset="-128"/>
                  </a:rPr>
                  <a:t>・雇用　　・企業数の動向</a:t>
                </a:r>
                <a:endParaRPr kumimoji="1" lang="en-US" altLang="ja-JP" sz="1000" dirty="0">
                  <a:latin typeface="BIZ UDゴシック" panose="020B0400000000000000" pitchFamily="49" charset="-128"/>
                  <a:ea typeface="BIZ UDゴシック" panose="020B0400000000000000" pitchFamily="49" charset="-128"/>
                </a:endParaRPr>
              </a:p>
              <a:p>
                <a:r>
                  <a:rPr kumimoji="1" lang="ja-JP" altLang="en-US" sz="1000" dirty="0">
                    <a:latin typeface="BIZ UDゴシック" panose="020B0400000000000000" pitchFamily="49" charset="-128"/>
                    <a:ea typeface="BIZ UDゴシック" panose="020B0400000000000000" pitchFamily="49" charset="-128"/>
                  </a:rPr>
                  <a:t>・商業</a:t>
                </a:r>
                <a:r>
                  <a:rPr kumimoji="1" lang="ja-JP" altLang="en-US" sz="1000" dirty="0" smtClean="0">
                    <a:latin typeface="BIZ UDゴシック" panose="020B0400000000000000" pitchFamily="49" charset="-128"/>
                    <a:ea typeface="BIZ UDゴシック" panose="020B0400000000000000" pitchFamily="49" charset="-128"/>
                  </a:rPr>
                  <a:t>地価・</a:t>
                </a:r>
                <a:r>
                  <a:rPr kumimoji="1" lang="ja-JP" altLang="en-US" sz="1000" dirty="0">
                    <a:latin typeface="BIZ UDゴシック" panose="020B0400000000000000" pitchFamily="49" charset="-128"/>
                    <a:ea typeface="BIZ UDゴシック" panose="020B0400000000000000" pitchFamily="49" charset="-128"/>
                  </a:rPr>
                  <a:t>人口</a:t>
                </a:r>
                <a:r>
                  <a:rPr kumimoji="1" lang="ja-JP" altLang="en-US" sz="1000" dirty="0" smtClean="0">
                    <a:latin typeface="BIZ UDゴシック" panose="020B0400000000000000" pitchFamily="49" charset="-128"/>
                    <a:ea typeface="BIZ UDゴシック" panose="020B0400000000000000" pitchFamily="49" charset="-128"/>
                  </a:rPr>
                  <a:t>増減など</a:t>
                </a:r>
                <a:endParaRPr kumimoji="1" lang="en-US" altLang="ja-JP" sz="1000" dirty="0">
                  <a:latin typeface="BIZ UDゴシック" panose="020B0400000000000000" pitchFamily="49" charset="-128"/>
                  <a:ea typeface="BIZ UDゴシック" panose="020B0400000000000000" pitchFamily="49" charset="-128"/>
                </a:endParaRPr>
              </a:p>
            </p:txBody>
          </p:sp>
          <p:sp>
            <p:nvSpPr>
              <p:cNvPr id="21" name="テキスト ボックス 20">
                <a:extLst>
                  <a:ext uri="{FF2B5EF4-FFF2-40B4-BE49-F238E27FC236}">
                    <a16:creationId xmlns:a16="http://schemas.microsoft.com/office/drawing/2014/main" id="{6FE49F0D-A6BC-1441-5376-A3B4E72CEE84}"/>
                  </a:ext>
                </a:extLst>
              </p:cNvPr>
              <p:cNvSpPr txBox="1"/>
              <p:nvPr/>
            </p:nvSpPr>
            <p:spPr>
              <a:xfrm>
                <a:off x="5220000" y="1548000"/>
                <a:ext cx="1440000" cy="288000"/>
              </a:xfrm>
              <a:prstGeom prst="rect">
                <a:avLst/>
              </a:prstGeom>
              <a:noFill/>
            </p:spPr>
            <p:txBody>
              <a:bodyPr wrap="square" lIns="36000" tIns="36000" rIns="36000" bIns="36000" rtlCol="0">
                <a:noAutofit/>
              </a:bodyPr>
              <a:lstStyle/>
              <a:p>
                <a:pPr algn="ctr"/>
                <a:r>
                  <a:rPr kumimoji="1" lang="ja-JP" altLang="en-US" sz="1400" b="1" dirty="0" smtClean="0">
                    <a:latin typeface="BIZ UDゴシック" panose="020B0400000000000000" pitchFamily="49" charset="-128"/>
                    <a:ea typeface="BIZ UDゴシック" panose="020B0400000000000000" pitchFamily="49" charset="-128"/>
                  </a:rPr>
                  <a:t>企業／経済</a:t>
                </a:r>
                <a:endParaRPr kumimoji="1" lang="en-US" altLang="ja-JP" sz="1400" b="1" dirty="0">
                  <a:latin typeface="BIZ UDゴシック" panose="020B0400000000000000" pitchFamily="49" charset="-128"/>
                  <a:ea typeface="BIZ UDゴシック" panose="020B0400000000000000" pitchFamily="49" charset="-128"/>
                </a:endParaRPr>
              </a:p>
            </p:txBody>
          </p:sp>
          <p:sp>
            <p:nvSpPr>
              <p:cNvPr id="22" name="テキスト ボックス 21">
                <a:extLst>
                  <a:ext uri="{FF2B5EF4-FFF2-40B4-BE49-F238E27FC236}">
                    <a16:creationId xmlns:a16="http://schemas.microsoft.com/office/drawing/2014/main" id="{6DF8B7E3-3DA8-E36E-BCDF-65A15A2CC11E}"/>
                  </a:ext>
                </a:extLst>
              </p:cNvPr>
              <p:cNvSpPr txBox="1"/>
              <p:nvPr/>
            </p:nvSpPr>
            <p:spPr>
              <a:xfrm>
                <a:off x="7056000" y="1548000"/>
                <a:ext cx="1440000" cy="288000"/>
              </a:xfrm>
              <a:prstGeom prst="rect">
                <a:avLst/>
              </a:prstGeom>
              <a:noFill/>
            </p:spPr>
            <p:txBody>
              <a:bodyPr wrap="square" lIns="36000" tIns="36000" rIns="36000" bIns="36000" rtlCol="0">
                <a:noAutofit/>
              </a:bodyPr>
              <a:lstStyle/>
              <a:p>
                <a:pPr algn="ctr"/>
                <a:r>
                  <a:rPr kumimoji="1" lang="ja-JP" altLang="en-US" sz="1400" b="1" dirty="0" smtClean="0">
                    <a:latin typeface="BIZ UDゴシック" panose="020B0400000000000000" pitchFamily="49" charset="-128"/>
                    <a:ea typeface="BIZ UDゴシック" panose="020B0400000000000000" pitchFamily="49" charset="-128"/>
                  </a:rPr>
                  <a:t>府民／暮らし</a:t>
                </a:r>
                <a:endParaRPr kumimoji="1" lang="en-US" altLang="ja-JP" sz="1400" b="1" dirty="0">
                  <a:latin typeface="BIZ UDゴシック" panose="020B0400000000000000" pitchFamily="49" charset="-128"/>
                  <a:ea typeface="BIZ UDゴシック" panose="020B0400000000000000" pitchFamily="49" charset="-128"/>
                </a:endParaRPr>
              </a:p>
            </p:txBody>
          </p:sp>
          <p:sp>
            <p:nvSpPr>
              <p:cNvPr id="23" name="テキスト ボックス 22">
                <a:extLst>
                  <a:ext uri="{FF2B5EF4-FFF2-40B4-BE49-F238E27FC236}">
                    <a16:creationId xmlns:a16="http://schemas.microsoft.com/office/drawing/2014/main" id="{9EBBFC46-0A7A-183E-F408-1F590BA114DA}"/>
                  </a:ext>
                </a:extLst>
              </p:cNvPr>
              <p:cNvSpPr txBox="1"/>
              <p:nvPr/>
            </p:nvSpPr>
            <p:spPr>
              <a:xfrm>
                <a:off x="6984000" y="2016000"/>
                <a:ext cx="1620000" cy="540000"/>
              </a:xfrm>
              <a:prstGeom prst="rect">
                <a:avLst/>
              </a:prstGeom>
              <a:noFill/>
            </p:spPr>
            <p:txBody>
              <a:bodyPr wrap="square" lIns="36000" tIns="36000" rIns="36000" bIns="36000" rtlCol="0">
                <a:noAutofit/>
              </a:bodyPr>
              <a:lstStyle/>
              <a:p>
                <a:r>
                  <a:rPr kumimoji="1" lang="ja-JP" altLang="en-US" sz="1000" dirty="0">
                    <a:latin typeface="BIZ UDゴシック" panose="020B0400000000000000" pitchFamily="49" charset="-128"/>
                    <a:ea typeface="BIZ UDゴシック" panose="020B0400000000000000" pitchFamily="49" charset="-128"/>
                  </a:rPr>
                  <a:t>・安全</a:t>
                </a:r>
                <a:r>
                  <a:rPr kumimoji="1" lang="ja-JP" altLang="en-US" sz="1000" dirty="0" smtClean="0">
                    <a:latin typeface="BIZ UDゴシック" panose="020B0400000000000000" pitchFamily="49" charset="-128"/>
                    <a:ea typeface="BIZ UDゴシック" panose="020B0400000000000000" pitchFamily="49" charset="-128"/>
                  </a:rPr>
                  <a:t>安心　・</a:t>
                </a:r>
                <a:r>
                  <a:rPr kumimoji="1" lang="ja-JP" altLang="en-US" sz="1000" dirty="0">
                    <a:latin typeface="BIZ UDゴシック" panose="020B0400000000000000" pitchFamily="49" charset="-128"/>
                    <a:ea typeface="BIZ UDゴシック" panose="020B0400000000000000" pitchFamily="49" charset="-128"/>
                  </a:rPr>
                  <a:t>教育子育て</a:t>
                </a:r>
                <a:endParaRPr kumimoji="1" lang="en-US" altLang="ja-JP" sz="1000" dirty="0">
                  <a:latin typeface="BIZ UDゴシック" panose="020B0400000000000000" pitchFamily="49" charset="-128"/>
                  <a:ea typeface="BIZ UDゴシック" panose="020B0400000000000000" pitchFamily="49" charset="-128"/>
                </a:endParaRPr>
              </a:p>
              <a:p>
                <a:r>
                  <a:rPr kumimoji="1" lang="ja-JP" altLang="en-US" sz="1000" dirty="0">
                    <a:latin typeface="BIZ UDゴシック" panose="020B0400000000000000" pitchFamily="49" charset="-128"/>
                    <a:ea typeface="BIZ UDゴシック" panose="020B0400000000000000" pitchFamily="49" charset="-128"/>
                  </a:rPr>
                  <a:t>・</a:t>
                </a:r>
                <a:r>
                  <a:rPr kumimoji="1" lang="ja-JP" altLang="en-US" sz="1000" dirty="0" smtClean="0">
                    <a:latin typeface="BIZ UDゴシック" panose="020B0400000000000000" pitchFamily="49" charset="-128"/>
                    <a:ea typeface="BIZ UDゴシック" panose="020B0400000000000000" pitchFamily="49" charset="-128"/>
                  </a:rPr>
                  <a:t>健康 </a:t>
                </a:r>
                <a:r>
                  <a:rPr kumimoji="1" lang="ja-JP" altLang="en-US" sz="1000" dirty="0">
                    <a:latin typeface="BIZ UDゴシック" panose="020B0400000000000000" pitchFamily="49" charset="-128"/>
                    <a:ea typeface="BIZ UDゴシック" panose="020B0400000000000000" pitchFamily="49" charset="-128"/>
                  </a:rPr>
                  <a:t>　</a:t>
                </a:r>
                <a:r>
                  <a:rPr kumimoji="1" lang="ja-JP" altLang="en-US" sz="1000" dirty="0" smtClean="0">
                    <a:latin typeface="BIZ UDゴシック" panose="020B0400000000000000" pitchFamily="49" charset="-128"/>
                    <a:ea typeface="BIZ UDゴシック" panose="020B0400000000000000" pitchFamily="49" charset="-128"/>
                  </a:rPr>
                  <a:t>・</a:t>
                </a:r>
                <a:r>
                  <a:rPr kumimoji="1" lang="ja-JP" altLang="en-US" sz="1000" dirty="0">
                    <a:latin typeface="BIZ UDゴシック" panose="020B0400000000000000" pitchFamily="49" charset="-128"/>
                    <a:ea typeface="BIZ UDゴシック" panose="020B0400000000000000" pitchFamily="49" charset="-128"/>
                  </a:rPr>
                  <a:t>学力　</a:t>
                </a:r>
                <a:r>
                  <a:rPr kumimoji="1" lang="ja-JP" altLang="en-US" sz="1000" dirty="0" smtClean="0">
                    <a:latin typeface="BIZ UDゴシック" panose="020B0400000000000000" pitchFamily="49" charset="-128"/>
                    <a:ea typeface="BIZ UDゴシック" panose="020B0400000000000000" pitchFamily="49" charset="-128"/>
                  </a:rPr>
                  <a:t> ・所得</a:t>
                </a:r>
                <a:endParaRPr kumimoji="1" lang="en-US" altLang="ja-JP" sz="1000" dirty="0">
                  <a:latin typeface="BIZ UDゴシック" panose="020B0400000000000000" pitchFamily="49" charset="-128"/>
                  <a:ea typeface="BIZ UDゴシック" panose="020B0400000000000000" pitchFamily="49" charset="-128"/>
                </a:endParaRPr>
              </a:p>
              <a:p>
                <a:r>
                  <a:rPr kumimoji="1" lang="ja-JP" altLang="en-US" sz="1000" dirty="0">
                    <a:latin typeface="BIZ UDゴシック" panose="020B0400000000000000" pitchFamily="49" charset="-128"/>
                    <a:ea typeface="BIZ UDゴシック" panose="020B0400000000000000" pitchFamily="49" charset="-128"/>
                  </a:rPr>
                  <a:t>・女性の就業　など</a:t>
                </a:r>
                <a:endParaRPr kumimoji="1" lang="en-US" altLang="ja-JP" sz="1000" dirty="0">
                  <a:latin typeface="BIZ UDゴシック" panose="020B0400000000000000" pitchFamily="49" charset="-128"/>
                  <a:ea typeface="BIZ UDゴシック" panose="020B0400000000000000" pitchFamily="49" charset="-128"/>
                </a:endParaRPr>
              </a:p>
            </p:txBody>
          </p:sp>
          <p:sp>
            <p:nvSpPr>
              <p:cNvPr id="24" name="四角形: 角を丸くする 23">
                <a:extLst>
                  <a:ext uri="{FF2B5EF4-FFF2-40B4-BE49-F238E27FC236}">
                    <a16:creationId xmlns:a16="http://schemas.microsoft.com/office/drawing/2014/main" id="{BF552FC0-75AB-522D-6C02-31337AABF3D4}"/>
                  </a:ext>
                </a:extLst>
              </p:cNvPr>
              <p:cNvSpPr/>
              <p:nvPr/>
            </p:nvSpPr>
            <p:spPr>
              <a:xfrm>
                <a:off x="5823899" y="1197535"/>
                <a:ext cx="2239446" cy="170833"/>
              </a:xfrm>
              <a:prstGeom prst="roundRect">
                <a:avLst/>
              </a:prstGeom>
              <a:no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000" dirty="0">
                    <a:solidFill>
                      <a:schemeClr val="tx1"/>
                    </a:solidFill>
                    <a:latin typeface="BIZ UDゴシック" panose="020B0400000000000000" pitchFamily="49" charset="-128"/>
                    <a:ea typeface="BIZ UDゴシック" panose="020B0400000000000000" pitchFamily="49" charset="-128"/>
                  </a:rPr>
                  <a:t>大阪の</a:t>
                </a:r>
                <a:r>
                  <a:rPr kumimoji="1" lang="ja-JP" altLang="en-US" sz="1000" dirty="0" smtClean="0">
                    <a:solidFill>
                      <a:schemeClr val="tx1"/>
                    </a:solidFill>
                    <a:latin typeface="BIZ UDゴシック" panose="020B0400000000000000" pitchFamily="49" charset="-128"/>
                    <a:ea typeface="BIZ UDゴシック" panose="020B0400000000000000" pitchFamily="49" charset="-128"/>
                  </a:rPr>
                  <a:t>まち（大阪問題の解決）</a:t>
                </a:r>
                <a:endParaRPr kumimoji="1" lang="ja-JP" altLang="en-US" sz="1000" dirty="0">
                  <a:solidFill>
                    <a:schemeClr val="tx1"/>
                  </a:solidFill>
                  <a:latin typeface="BIZ UDゴシック" panose="020B0400000000000000" pitchFamily="49" charset="-128"/>
                  <a:ea typeface="BIZ UDゴシック" panose="020B0400000000000000" pitchFamily="49" charset="-128"/>
                </a:endParaRPr>
              </a:p>
            </p:txBody>
          </p:sp>
        </p:grpSp>
        <p:sp>
          <p:nvSpPr>
            <p:cNvPr id="8" name="四角形: 角を丸くする 7">
              <a:extLst>
                <a:ext uri="{FF2B5EF4-FFF2-40B4-BE49-F238E27FC236}">
                  <a16:creationId xmlns:a16="http://schemas.microsoft.com/office/drawing/2014/main" id="{C379CF1E-92B0-1038-78D2-47EF132FBC74}"/>
                </a:ext>
              </a:extLst>
            </p:cNvPr>
            <p:cNvSpPr/>
            <p:nvPr/>
          </p:nvSpPr>
          <p:spPr>
            <a:xfrm>
              <a:off x="5796083" y="684000"/>
              <a:ext cx="2239446" cy="456271"/>
            </a:xfrm>
            <a:prstGeom prst="roundRect">
              <a:avLst/>
            </a:prstGeom>
            <a:solidFill>
              <a:schemeClr val="bg1"/>
            </a:solidFill>
            <a:ln>
              <a:solidFill>
                <a:schemeClr val="tx1">
                  <a:lumMod val="50000"/>
                  <a:lumOff val="50000"/>
                </a:schemeClr>
              </a:solid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solidFill>
                    <a:schemeClr val="tx1"/>
                  </a:solidFill>
                  <a:latin typeface="BIZ UDゴシック" panose="020B0400000000000000" pitchFamily="49" charset="-128"/>
                  <a:ea typeface="BIZ UDゴシック" panose="020B0400000000000000" pitchFamily="49" charset="-128"/>
                </a:rPr>
                <a:t>都市の</a:t>
              </a:r>
              <a:r>
                <a:rPr kumimoji="1" lang="ja-JP" altLang="en-US" sz="1200" dirty="0" smtClean="0">
                  <a:solidFill>
                    <a:schemeClr val="tx1"/>
                  </a:solidFill>
                  <a:latin typeface="BIZ UDゴシック" panose="020B0400000000000000" pitchFamily="49" charset="-128"/>
                  <a:ea typeface="BIZ UDゴシック" panose="020B0400000000000000" pitchFamily="49" charset="-128"/>
                </a:rPr>
                <a:t>経営における</a:t>
              </a:r>
              <a:endParaRPr kumimoji="1" lang="en-US" altLang="ja-JP" sz="1200" dirty="0" smtClean="0">
                <a:solidFill>
                  <a:schemeClr val="tx1"/>
                </a:solidFill>
                <a:latin typeface="BIZ UDゴシック" panose="020B0400000000000000" pitchFamily="49" charset="-128"/>
                <a:ea typeface="BIZ UDゴシック" panose="020B0400000000000000" pitchFamily="49" charset="-128"/>
              </a:endParaRPr>
            </a:p>
            <a:p>
              <a:pPr algn="ctr"/>
              <a:r>
                <a:rPr lang="ja-JP" altLang="en-US" sz="1200" dirty="0">
                  <a:solidFill>
                    <a:schemeClr val="tx1"/>
                  </a:solidFill>
                  <a:latin typeface="BIZ UDゴシック" panose="020B0400000000000000" pitchFamily="49" charset="-128"/>
                  <a:ea typeface="BIZ UDゴシック" panose="020B0400000000000000" pitchFamily="49" charset="-128"/>
                </a:rPr>
                <a:t>自治体</a:t>
              </a:r>
              <a:r>
                <a:rPr lang="ja-JP" altLang="en-US" sz="1200" dirty="0" smtClean="0">
                  <a:solidFill>
                    <a:schemeClr val="tx1"/>
                  </a:solidFill>
                  <a:latin typeface="BIZ UDゴシック" panose="020B0400000000000000" pitchFamily="49" charset="-128"/>
                  <a:ea typeface="BIZ UDゴシック" panose="020B0400000000000000" pitchFamily="49" charset="-128"/>
                </a:rPr>
                <a:t>が果たすべき取組</a:t>
              </a:r>
              <a:endParaRPr kumimoji="1" lang="ja-JP" altLang="en-US" sz="1200" dirty="0">
                <a:solidFill>
                  <a:schemeClr val="tx1"/>
                </a:solidFill>
                <a:latin typeface="BIZ UDゴシック" panose="020B0400000000000000" pitchFamily="49" charset="-128"/>
                <a:ea typeface="BIZ UDゴシック" panose="020B0400000000000000" pitchFamily="49" charset="-128"/>
              </a:endParaRPr>
            </a:p>
          </p:txBody>
        </p:sp>
        <p:sp>
          <p:nvSpPr>
            <p:cNvPr id="10" name="矢印: 上 9">
              <a:extLst>
                <a:ext uri="{FF2B5EF4-FFF2-40B4-BE49-F238E27FC236}">
                  <a16:creationId xmlns:a16="http://schemas.microsoft.com/office/drawing/2014/main" id="{40DE023C-D6CF-9CEB-9C6F-561A5029BCA2}"/>
                </a:ext>
              </a:extLst>
            </p:cNvPr>
            <p:cNvSpPr/>
            <p:nvPr/>
          </p:nvSpPr>
          <p:spPr>
            <a:xfrm>
              <a:off x="5652000" y="3132000"/>
              <a:ext cx="432000" cy="2700000"/>
            </a:xfrm>
            <a:prstGeom prst="upArrow">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a:p>
          </p:txBody>
        </p:sp>
        <p:grpSp>
          <p:nvGrpSpPr>
            <p:cNvPr id="27" name="グループ化 26"/>
            <p:cNvGrpSpPr/>
            <p:nvPr/>
          </p:nvGrpSpPr>
          <p:grpSpPr>
            <a:xfrm>
              <a:off x="4832184" y="3485762"/>
              <a:ext cx="1972811" cy="917796"/>
              <a:chOff x="4925812" y="3756280"/>
              <a:chExt cx="1833118" cy="917796"/>
            </a:xfrm>
          </p:grpSpPr>
          <p:sp>
            <p:nvSpPr>
              <p:cNvPr id="15" name="四角形: 角を丸くする 14">
                <a:extLst>
                  <a:ext uri="{FF2B5EF4-FFF2-40B4-BE49-F238E27FC236}">
                    <a16:creationId xmlns:a16="http://schemas.microsoft.com/office/drawing/2014/main" id="{2E37B94C-66BF-BAE1-AC32-7D53528727B3}"/>
                  </a:ext>
                </a:extLst>
              </p:cNvPr>
              <p:cNvSpPr/>
              <p:nvPr/>
            </p:nvSpPr>
            <p:spPr>
              <a:xfrm>
                <a:off x="4925812" y="3881070"/>
                <a:ext cx="1833118" cy="793006"/>
              </a:xfrm>
              <a:prstGeom prst="roundRect">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dirty="0">
                  <a:solidFill>
                    <a:schemeClr val="tx1"/>
                  </a:solidFill>
                  <a:latin typeface="BIZ UDゴシック" panose="020B0400000000000000" pitchFamily="49" charset="-128"/>
                  <a:ea typeface="BIZ UDゴシック" panose="020B0400000000000000" pitchFamily="49" charset="-128"/>
                </a:endParaRPr>
              </a:p>
            </p:txBody>
          </p:sp>
          <p:sp>
            <p:nvSpPr>
              <p:cNvPr id="16" name="四角形: 角を丸くする 15">
                <a:extLst>
                  <a:ext uri="{FF2B5EF4-FFF2-40B4-BE49-F238E27FC236}">
                    <a16:creationId xmlns:a16="http://schemas.microsoft.com/office/drawing/2014/main" id="{015E2E8E-86F1-A8AC-24BD-6B787E95024C}"/>
                  </a:ext>
                </a:extLst>
              </p:cNvPr>
              <p:cNvSpPr/>
              <p:nvPr/>
            </p:nvSpPr>
            <p:spPr>
              <a:xfrm>
                <a:off x="5045626" y="3756280"/>
                <a:ext cx="1580371" cy="265863"/>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latin typeface="BIZ UDゴシック" panose="020B0400000000000000" pitchFamily="49" charset="-128"/>
                    <a:ea typeface="BIZ UDゴシック" panose="020B0400000000000000" pitchFamily="49" charset="-128"/>
                  </a:rPr>
                  <a:t>インフラ整備</a:t>
                </a:r>
              </a:p>
            </p:txBody>
          </p:sp>
          <p:sp>
            <p:nvSpPr>
              <p:cNvPr id="17" name="テキスト ボックス 16">
                <a:extLst>
                  <a:ext uri="{FF2B5EF4-FFF2-40B4-BE49-F238E27FC236}">
                    <a16:creationId xmlns:a16="http://schemas.microsoft.com/office/drawing/2014/main" id="{55AFDA19-172E-0ED8-73BD-035B195574D3}"/>
                  </a:ext>
                </a:extLst>
              </p:cNvPr>
              <p:cNvSpPr txBox="1"/>
              <p:nvPr/>
            </p:nvSpPr>
            <p:spPr>
              <a:xfrm>
                <a:off x="4936900" y="4096995"/>
                <a:ext cx="1822030" cy="553998"/>
              </a:xfrm>
              <a:prstGeom prst="rect">
                <a:avLst/>
              </a:prstGeom>
              <a:noFill/>
            </p:spPr>
            <p:txBody>
              <a:bodyPr wrap="square" rtlCol="0">
                <a:spAutoFit/>
              </a:bodyPr>
              <a:lstStyle/>
              <a:p>
                <a:pPr marL="179388" indent="-179388"/>
                <a:r>
                  <a:rPr kumimoji="1" lang="ja-JP" altLang="en-US" sz="1000" dirty="0">
                    <a:latin typeface="BIZ UDゴシック" panose="020B0400000000000000" pitchFamily="49" charset="-128"/>
                    <a:ea typeface="BIZ UDゴシック" panose="020B0400000000000000" pitchFamily="49" charset="-128"/>
                  </a:rPr>
                  <a:t>・企業活動や府民の暮らし</a:t>
                </a:r>
                <a:r>
                  <a:rPr kumimoji="1" lang="ja-JP" altLang="en-US" sz="1000" dirty="0" smtClean="0">
                    <a:latin typeface="BIZ UDゴシック" panose="020B0400000000000000" pitchFamily="49" charset="-128"/>
                    <a:ea typeface="BIZ UDゴシック" panose="020B0400000000000000" pitchFamily="49" charset="-128"/>
                  </a:rPr>
                  <a:t>の</a:t>
                </a:r>
                <a:endParaRPr kumimoji="1" lang="en-US" altLang="ja-JP" sz="1000" dirty="0" smtClean="0">
                  <a:latin typeface="BIZ UDゴシック" panose="020B0400000000000000" pitchFamily="49" charset="-128"/>
                  <a:ea typeface="BIZ UDゴシック" panose="020B0400000000000000" pitchFamily="49" charset="-128"/>
                </a:endParaRPr>
              </a:p>
              <a:p>
                <a:pPr marL="179388" indent="-179388"/>
                <a:r>
                  <a:rPr lang="en-US" altLang="ja-JP" sz="1000" dirty="0">
                    <a:latin typeface="BIZ UDゴシック" panose="020B0400000000000000" pitchFamily="49" charset="-128"/>
                    <a:ea typeface="BIZ UDゴシック" panose="020B0400000000000000" pitchFamily="49" charset="-128"/>
                  </a:rPr>
                  <a:t> </a:t>
                </a:r>
                <a:r>
                  <a:rPr lang="en-US" altLang="ja-JP" sz="1000" dirty="0" smtClean="0">
                    <a:latin typeface="BIZ UDゴシック" panose="020B0400000000000000" pitchFamily="49" charset="-128"/>
                    <a:ea typeface="BIZ UDゴシック" panose="020B0400000000000000" pitchFamily="49" charset="-128"/>
                  </a:rPr>
                  <a:t> </a:t>
                </a:r>
                <a:r>
                  <a:rPr kumimoji="1" lang="ja-JP" altLang="en-US" sz="1000" dirty="0" smtClean="0">
                    <a:latin typeface="BIZ UDゴシック" panose="020B0400000000000000" pitchFamily="49" charset="-128"/>
                    <a:ea typeface="BIZ UDゴシック" panose="020B0400000000000000" pitchFamily="49" charset="-128"/>
                  </a:rPr>
                  <a:t>基盤</a:t>
                </a:r>
                <a:r>
                  <a:rPr kumimoji="1" lang="ja-JP" altLang="en-US" sz="1000" dirty="0">
                    <a:latin typeface="BIZ UDゴシック" panose="020B0400000000000000" pitchFamily="49" charset="-128"/>
                    <a:ea typeface="BIZ UDゴシック" panose="020B0400000000000000" pitchFamily="49" charset="-128"/>
                  </a:rPr>
                  <a:t>となる交通</a:t>
                </a:r>
                <a:r>
                  <a:rPr kumimoji="1" lang="ja-JP" altLang="en-US" sz="1000" dirty="0" smtClean="0">
                    <a:latin typeface="BIZ UDゴシック" panose="020B0400000000000000" pitchFamily="49" charset="-128"/>
                    <a:ea typeface="BIZ UDゴシック" panose="020B0400000000000000" pitchFamily="49" charset="-128"/>
                  </a:rPr>
                  <a:t>インフラの</a:t>
                </a:r>
                <a:endParaRPr kumimoji="1" lang="en-US" altLang="ja-JP" sz="1000" dirty="0" smtClean="0">
                  <a:latin typeface="BIZ UDゴシック" panose="020B0400000000000000" pitchFamily="49" charset="-128"/>
                  <a:ea typeface="BIZ UDゴシック" panose="020B0400000000000000" pitchFamily="49" charset="-128"/>
                </a:endParaRPr>
              </a:p>
              <a:p>
                <a:pPr marL="179388" indent="-179388"/>
                <a:r>
                  <a:rPr lang="en-US" altLang="ja-JP" sz="1000" dirty="0">
                    <a:latin typeface="BIZ UDゴシック" panose="020B0400000000000000" pitchFamily="49" charset="-128"/>
                    <a:ea typeface="BIZ UDゴシック" panose="020B0400000000000000" pitchFamily="49" charset="-128"/>
                  </a:rPr>
                  <a:t> </a:t>
                </a:r>
                <a:r>
                  <a:rPr lang="en-US" altLang="ja-JP" sz="1000" dirty="0" smtClean="0">
                    <a:latin typeface="BIZ UDゴシック" panose="020B0400000000000000" pitchFamily="49" charset="-128"/>
                    <a:ea typeface="BIZ UDゴシック" panose="020B0400000000000000" pitchFamily="49" charset="-128"/>
                  </a:rPr>
                  <a:t> </a:t>
                </a:r>
                <a:r>
                  <a:rPr kumimoji="1" lang="ja-JP" altLang="en-US" sz="1000" dirty="0" smtClean="0">
                    <a:latin typeface="BIZ UDゴシック" panose="020B0400000000000000" pitchFamily="49" charset="-128"/>
                    <a:ea typeface="BIZ UDゴシック" panose="020B0400000000000000" pitchFamily="49" charset="-128"/>
                  </a:rPr>
                  <a:t>最適化</a:t>
                </a:r>
                <a:endParaRPr kumimoji="1" lang="en-US" altLang="ja-JP" sz="1000" dirty="0">
                  <a:latin typeface="BIZ UDゴシック" panose="020B0400000000000000" pitchFamily="49" charset="-128"/>
                  <a:ea typeface="BIZ UDゴシック" panose="020B0400000000000000" pitchFamily="49" charset="-128"/>
                </a:endParaRPr>
              </a:p>
            </p:txBody>
          </p:sp>
        </p:grpSp>
        <p:sp>
          <p:nvSpPr>
            <p:cNvPr id="37" name="矢印: 上 9">
              <a:extLst>
                <a:ext uri="{FF2B5EF4-FFF2-40B4-BE49-F238E27FC236}">
                  <a16:creationId xmlns:a16="http://schemas.microsoft.com/office/drawing/2014/main" id="{40DE023C-D6CF-9CEB-9C6F-561A5029BCA2}"/>
                </a:ext>
              </a:extLst>
            </p:cNvPr>
            <p:cNvSpPr/>
            <p:nvPr/>
          </p:nvSpPr>
          <p:spPr>
            <a:xfrm>
              <a:off x="7488000" y="3132000"/>
              <a:ext cx="432000" cy="2700000"/>
            </a:xfrm>
            <a:prstGeom prst="upArrow">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a:p>
          </p:txBody>
        </p:sp>
        <p:grpSp>
          <p:nvGrpSpPr>
            <p:cNvPr id="3" name="グループ化 2"/>
            <p:cNvGrpSpPr/>
            <p:nvPr/>
          </p:nvGrpSpPr>
          <p:grpSpPr>
            <a:xfrm>
              <a:off x="6888760" y="3500531"/>
              <a:ext cx="1964063" cy="917796"/>
              <a:chOff x="6885404" y="3771049"/>
              <a:chExt cx="1824989" cy="917796"/>
            </a:xfrm>
          </p:grpSpPr>
          <p:sp>
            <p:nvSpPr>
              <p:cNvPr id="28" name="四角形: 角を丸くする 14">
                <a:extLst>
                  <a:ext uri="{FF2B5EF4-FFF2-40B4-BE49-F238E27FC236}">
                    <a16:creationId xmlns:a16="http://schemas.microsoft.com/office/drawing/2014/main" id="{2E37B94C-66BF-BAE1-AC32-7D53528727B3}"/>
                  </a:ext>
                </a:extLst>
              </p:cNvPr>
              <p:cNvSpPr/>
              <p:nvPr/>
            </p:nvSpPr>
            <p:spPr>
              <a:xfrm>
                <a:off x="6885404" y="3895839"/>
                <a:ext cx="1823970" cy="793006"/>
              </a:xfrm>
              <a:prstGeom prst="roundRect">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dirty="0">
                  <a:solidFill>
                    <a:schemeClr val="tx1"/>
                  </a:solidFill>
                  <a:latin typeface="BIZ UDゴシック" panose="020B0400000000000000" pitchFamily="49" charset="-128"/>
                  <a:ea typeface="BIZ UDゴシック" panose="020B0400000000000000" pitchFamily="49" charset="-128"/>
                </a:endParaRPr>
              </a:p>
            </p:txBody>
          </p:sp>
          <p:sp>
            <p:nvSpPr>
              <p:cNvPr id="30" name="テキスト ボックス 29">
                <a:extLst>
                  <a:ext uri="{FF2B5EF4-FFF2-40B4-BE49-F238E27FC236}">
                    <a16:creationId xmlns:a16="http://schemas.microsoft.com/office/drawing/2014/main" id="{55AFDA19-172E-0ED8-73BD-035B195574D3}"/>
                  </a:ext>
                </a:extLst>
              </p:cNvPr>
              <p:cNvSpPr txBox="1"/>
              <p:nvPr/>
            </p:nvSpPr>
            <p:spPr>
              <a:xfrm>
                <a:off x="6897455" y="4111764"/>
                <a:ext cx="1812938" cy="400110"/>
              </a:xfrm>
              <a:prstGeom prst="rect">
                <a:avLst/>
              </a:prstGeom>
              <a:noFill/>
            </p:spPr>
            <p:txBody>
              <a:bodyPr wrap="square" rtlCol="0">
                <a:spAutoFit/>
              </a:bodyPr>
              <a:lstStyle/>
              <a:p>
                <a:r>
                  <a:rPr kumimoji="1" lang="ja-JP" altLang="en-US" sz="1000" dirty="0" smtClean="0">
                    <a:latin typeface="BIZ UDゴシック" panose="020B0400000000000000" pitchFamily="49" charset="-128"/>
                    <a:ea typeface="BIZ UDゴシック" panose="020B0400000000000000" pitchFamily="49" charset="-128"/>
                  </a:rPr>
                  <a:t>・教育や子育てなど、現役世</a:t>
                </a:r>
                <a:endParaRPr kumimoji="1" lang="en-US" altLang="ja-JP" sz="1000" dirty="0" smtClean="0">
                  <a:latin typeface="BIZ UDゴシック" panose="020B0400000000000000" pitchFamily="49" charset="-128"/>
                  <a:ea typeface="BIZ UDゴシック" panose="020B0400000000000000" pitchFamily="49" charset="-128"/>
                </a:endParaRPr>
              </a:p>
              <a:p>
                <a:r>
                  <a:rPr lang="en-US" altLang="ja-JP" sz="1000" dirty="0">
                    <a:latin typeface="BIZ UDゴシック" panose="020B0400000000000000" pitchFamily="49" charset="-128"/>
                    <a:ea typeface="BIZ UDゴシック" panose="020B0400000000000000" pitchFamily="49" charset="-128"/>
                  </a:rPr>
                  <a:t> </a:t>
                </a:r>
                <a:r>
                  <a:rPr lang="en-US" altLang="ja-JP" sz="1000" dirty="0" smtClean="0">
                    <a:latin typeface="BIZ UDゴシック" panose="020B0400000000000000" pitchFamily="49" charset="-128"/>
                    <a:ea typeface="BIZ UDゴシック" panose="020B0400000000000000" pitchFamily="49" charset="-128"/>
                  </a:rPr>
                  <a:t> </a:t>
                </a:r>
                <a:r>
                  <a:rPr kumimoji="1" lang="ja-JP" altLang="en-US" sz="1000" dirty="0" smtClean="0">
                    <a:latin typeface="BIZ UDゴシック" panose="020B0400000000000000" pitchFamily="49" charset="-128"/>
                    <a:ea typeface="BIZ UDゴシック" panose="020B0400000000000000" pitchFamily="49" charset="-128"/>
                  </a:rPr>
                  <a:t>代（将来世代）への投資</a:t>
                </a:r>
                <a:endParaRPr kumimoji="1" lang="en-US" altLang="ja-JP" sz="1000" dirty="0">
                  <a:latin typeface="BIZ UDゴシック" panose="020B0400000000000000" pitchFamily="49" charset="-128"/>
                  <a:ea typeface="BIZ UDゴシック" panose="020B0400000000000000" pitchFamily="49" charset="-128"/>
                </a:endParaRPr>
              </a:p>
            </p:txBody>
          </p:sp>
          <p:sp>
            <p:nvSpPr>
              <p:cNvPr id="29" name="四角形: 角を丸くする 15">
                <a:extLst>
                  <a:ext uri="{FF2B5EF4-FFF2-40B4-BE49-F238E27FC236}">
                    <a16:creationId xmlns:a16="http://schemas.microsoft.com/office/drawing/2014/main" id="{015E2E8E-86F1-A8AC-24BD-6B787E95024C}"/>
                  </a:ext>
                </a:extLst>
              </p:cNvPr>
              <p:cNvSpPr/>
              <p:nvPr/>
            </p:nvSpPr>
            <p:spPr>
              <a:xfrm>
                <a:off x="7018796" y="3771049"/>
                <a:ext cx="1572484" cy="265863"/>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100" dirty="0">
                    <a:latin typeface="BIZ UDゴシック" panose="020B0400000000000000" pitchFamily="49" charset="-128"/>
                    <a:ea typeface="BIZ UDゴシック" panose="020B0400000000000000" pitchFamily="49" charset="-128"/>
                  </a:rPr>
                  <a:t>現役世代へ</a:t>
                </a:r>
                <a:r>
                  <a:rPr lang="ja-JP" altLang="en-US" sz="1100" dirty="0" smtClean="0">
                    <a:latin typeface="BIZ UDゴシック" panose="020B0400000000000000" pitchFamily="49" charset="-128"/>
                    <a:ea typeface="BIZ UDゴシック" panose="020B0400000000000000" pitchFamily="49" charset="-128"/>
                  </a:rPr>
                  <a:t>の重点投資</a:t>
                </a:r>
                <a:endParaRPr kumimoji="1" lang="ja-JP" altLang="en-US" sz="1200" dirty="0">
                  <a:latin typeface="BIZ UDゴシック" panose="020B0400000000000000" pitchFamily="49" charset="-128"/>
                  <a:ea typeface="BIZ UDゴシック" panose="020B0400000000000000" pitchFamily="49" charset="-128"/>
                </a:endParaRPr>
              </a:p>
            </p:txBody>
          </p:sp>
        </p:grpSp>
        <p:grpSp>
          <p:nvGrpSpPr>
            <p:cNvPr id="2" name="グループ化 1"/>
            <p:cNvGrpSpPr/>
            <p:nvPr/>
          </p:nvGrpSpPr>
          <p:grpSpPr>
            <a:xfrm>
              <a:off x="5128974" y="4499451"/>
              <a:ext cx="3649028" cy="1371641"/>
              <a:chOff x="5128974" y="4499451"/>
              <a:chExt cx="3649028" cy="1371641"/>
            </a:xfrm>
          </p:grpSpPr>
          <p:sp>
            <p:nvSpPr>
              <p:cNvPr id="11" name="四角形: 角を丸くする 10">
                <a:extLst>
                  <a:ext uri="{FF2B5EF4-FFF2-40B4-BE49-F238E27FC236}">
                    <a16:creationId xmlns:a16="http://schemas.microsoft.com/office/drawing/2014/main" id="{BD021937-A9AB-62CD-7C65-07C40054CC31}"/>
                  </a:ext>
                </a:extLst>
              </p:cNvPr>
              <p:cNvSpPr/>
              <p:nvPr/>
            </p:nvSpPr>
            <p:spPr>
              <a:xfrm>
                <a:off x="5128974" y="4499451"/>
                <a:ext cx="3622778" cy="1371641"/>
              </a:xfrm>
              <a:prstGeom prst="roundRect">
                <a:avLst>
                  <a:gd name="adj" fmla="val 11806"/>
                </a:avLst>
              </a:prstGeom>
              <a:solidFill>
                <a:schemeClr val="accent1">
                  <a:lumMod val="20000"/>
                  <a:lumOff val="8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dirty="0">
                  <a:solidFill>
                    <a:schemeClr val="tx1"/>
                  </a:solidFill>
                  <a:latin typeface="BIZ UDゴシック" panose="020B0400000000000000" pitchFamily="49" charset="-128"/>
                  <a:ea typeface="BIZ UDゴシック" panose="020B0400000000000000" pitchFamily="49" charset="-128"/>
                </a:endParaRPr>
              </a:p>
            </p:txBody>
          </p:sp>
          <p:sp>
            <p:nvSpPr>
              <p:cNvPr id="12" name="四角形: 角を丸くする 11">
                <a:extLst>
                  <a:ext uri="{FF2B5EF4-FFF2-40B4-BE49-F238E27FC236}">
                    <a16:creationId xmlns:a16="http://schemas.microsoft.com/office/drawing/2014/main" id="{704A1403-9D5B-E47F-0350-F6F93545DD10}"/>
                  </a:ext>
                </a:extLst>
              </p:cNvPr>
              <p:cNvSpPr/>
              <p:nvPr/>
            </p:nvSpPr>
            <p:spPr>
              <a:xfrm>
                <a:off x="5319666" y="4676553"/>
                <a:ext cx="3118738" cy="666331"/>
              </a:xfrm>
              <a:prstGeom prst="roundRect">
                <a:avLst/>
              </a:prstGeom>
              <a:solidFill>
                <a:schemeClr val="bg1"/>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dirty="0">
                  <a:solidFill>
                    <a:schemeClr val="tx1"/>
                  </a:solidFill>
                  <a:latin typeface="BIZ UDゴシック" panose="020B0400000000000000" pitchFamily="49" charset="-128"/>
                  <a:ea typeface="BIZ UDゴシック" panose="020B0400000000000000" pitchFamily="49" charset="-128"/>
                </a:endParaRPr>
              </a:p>
            </p:txBody>
          </p:sp>
          <p:sp>
            <p:nvSpPr>
              <p:cNvPr id="13" name="四角形: 角を丸くする 12">
                <a:extLst>
                  <a:ext uri="{FF2B5EF4-FFF2-40B4-BE49-F238E27FC236}">
                    <a16:creationId xmlns:a16="http://schemas.microsoft.com/office/drawing/2014/main" id="{90B36253-0D39-A847-F9D0-FD614D400C59}"/>
                  </a:ext>
                </a:extLst>
              </p:cNvPr>
              <p:cNvSpPr/>
              <p:nvPr/>
            </p:nvSpPr>
            <p:spPr>
              <a:xfrm>
                <a:off x="6150177" y="4562434"/>
                <a:ext cx="1580371" cy="265863"/>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latin typeface="BIZ UDゴシック" panose="020B0400000000000000" pitchFamily="49" charset="-128"/>
                    <a:ea typeface="BIZ UDゴシック" panose="020B0400000000000000" pitchFamily="49" charset="-128"/>
                  </a:rPr>
                  <a:t>行政の</a:t>
                </a:r>
                <a:r>
                  <a:rPr kumimoji="1" lang="ja-JP" altLang="en-US" sz="1400" dirty="0" smtClean="0">
                    <a:latin typeface="BIZ UDゴシック" panose="020B0400000000000000" pitchFamily="49" charset="-128"/>
                    <a:ea typeface="BIZ UDゴシック" panose="020B0400000000000000" pitchFamily="49" charset="-128"/>
                  </a:rPr>
                  <a:t>経営改革</a:t>
                </a:r>
                <a:endParaRPr kumimoji="1" lang="ja-JP" altLang="en-US" sz="1400" dirty="0">
                  <a:latin typeface="BIZ UDゴシック" panose="020B0400000000000000" pitchFamily="49" charset="-128"/>
                  <a:ea typeface="BIZ UDゴシック" panose="020B0400000000000000" pitchFamily="49" charset="-128"/>
                </a:endParaRPr>
              </a:p>
            </p:txBody>
          </p:sp>
          <p:sp>
            <p:nvSpPr>
              <p:cNvPr id="14" name="テキスト ボックス 13">
                <a:extLst>
                  <a:ext uri="{FF2B5EF4-FFF2-40B4-BE49-F238E27FC236}">
                    <a16:creationId xmlns:a16="http://schemas.microsoft.com/office/drawing/2014/main" id="{EC72FA78-79BF-8C8B-9283-E27079FEC14E}"/>
                  </a:ext>
                </a:extLst>
              </p:cNvPr>
              <p:cNvSpPr txBox="1"/>
              <p:nvPr/>
            </p:nvSpPr>
            <p:spPr>
              <a:xfrm>
                <a:off x="5403367" y="4864067"/>
                <a:ext cx="2964739" cy="415498"/>
              </a:xfrm>
              <a:prstGeom prst="rect">
                <a:avLst/>
              </a:prstGeom>
              <a:noFill/>
            </p:spPr>
            <p:txBody>
              <a:bodyPr wrap="square" rtlCol="0">
                <a:spAutoFit/>
              </a:bodyPr>
              <a:lstStyle/>
              <a:p>
                <a:pPr marL="82550" indent="-82550"/>
                <a:r>
                  <a:rPr kumimoji="1" lang="ja-JP" altLang="en-US" sz="1050" dirty="0">
                    <a:latin typeface="BIZ UDゴシック" panose="020B0400000000000000" pitchFamily="49" charset="-128"/>
                    <a:ea typeface="BIZ UDゴシック" panose="020B0400000000000000" pitchFamily="49" charset="-128"/>
                  </a:rPr>
                  <a:t>・財源や人材など、行政運営に必要な資源</a:t>
                </a:r>
                <a:r>
                  <a:rPr kumimoji="1" lang="ja-JP" altLang="en-US" sz="1050" dirty="0" smtClean="0">
                    <a:latin typeface="BIZ UDゴシック" panose="020B0400000000000000" pitchFamily="49" charset="-128"/>
                    <a:ea typeface="BIZ UDゴシック" panose="020B0400000000000000" pitchFamily="49" charset="-128"/>
                  </a:rPr>
                  <a:t>の </a:t>
                </a:r>
                <a:endParaRPr kumimoji="1" lang="en-US" altLang="ja-JP" sz="1050" dirty="0" smtClean="0">
                  <a:latin typeface="BIZ UDゴシック" panose="020B0400000000000000" pitchFamily="49" charset="-128"/>
                  <a:ea typeface="BIZ UDゴシック" panose="020B0400000000000000" pitchFamily="49" charset="-128"/>
                </a:endParaRPr>
              </a:p>
              <a:p>
                <a:pPr marL="82550" indent="-82550"/>
                <a:r>
                  <a:rPr lang="en-US" altLang="ja-JP" sz="1050" dirty="0">
                    <a:latin typeface="BIZ UDゴシック" panose="020B0400000000000000" pitchFamily="49" charset="-128"/>
                    <a:ea typeface="BIZ UDゴシック" panose="020B0400000000000000" pitchFamily="49" charset="-128"/>
                  </a:rPr>
                  <a:t> </a:t>
                </a:r>
                <a:r>
                  <a:rPr lang="en-US" altLang="ja-JP" sz="1050" dirty="0" smtClean="0">
                    <a:latin typeface="BIZ UDゴシック" panose="020B0400000000000000" pitchFamily="49" charset="-128"/>
                    <a:ea typeface="BIZ UDゴシック" panose="020B0400000000000000" pitchFamily="49" charset="-128"/>
                  </a:rPr>
                  <a:t> </a:t>
                </a:r>
                <a:r>
                  <a:rPr kumimoji="1" lang="ja-JP" altLang="en-US" sz="1050" dirty="0" smtClean="0">
                    <a:latin typeface="BIZ UDゴシック" panose="020B0400000000000000" pitchFamily="49" charset="-128"/>
                    <a:ea typeface="BIZ UDゴシック" panose="020B0400000000000000" pitchFamily="49" charset="-128"/>
                  </a:rPr>
                  <a:t>適正配分・</a:t>
                </a:r>
                <a:r>
                  <a:rPr kumimoji="1" lang="ja-JP" altLang="en-US" sz="1050" dirty="0">
                    <a:latin typeface="BIZ UDゴシック" panose="020B0400000000000000" pitchFamily="49" charset="-128"/>
                    <a:ea typeface="BIZ UDゴシック" panose="020B0400000000000000" pitchFamily="49" charset="-128"/>
                  </a:rPr>
                  <a:t>行政サービスの見直し　など</a:t>
                </a:r>
              </a:p>
            </p:txBody>
          </p:sp>
          <p:sp>
            <p:nvSpPr>
              <p:cNvPr id="25" name="四角形: 角を丸くする 24">
                <a:extLst>
                  <a:ext uri="{FF2B5EF4-FFF2-40B4-BE49-F238E27FC236}">
                    <a16:creationId xmlns:a16="http://schemas.microsoft.com/office/drawing/2014/main" id="{9FAF5B65-1FFD-89E5-5A49-D18F2BC186BD}"/>
                  </a:ext>
                </a:extLst>
              </p:cNvPr>
              <p:cNvSpPr/>
              <p:nvPr/>
            </p:nvSpPr>
            <p:spPr>
              <a:xfrm>
                <a:off x="8554861" y="4499451"/>
                <a:ext cx="223141" cy="134272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vert="eaVert" lIns="0" tIns="0" rIns="0" bIns="0" rtlCol="0" anchor="ctr" anchorCtr="0"/>
              <a:lstStyle/>
              <a:p>
                <a:pPr algn="ctr"/>
                <a:r>
                  <a:rPr kumimoji="1" lang="ja-JP" altLang="en-US" sz="1100" dirty="0">
                    <a:latin typeface="BIZ UDゴシック" panose="020B0400000000000000" pitchFamily="49" charset="-128"/>
                    <a:ea typeface="BIZ UDゴシック" panose="020B0400000000000000" pitchFamily="49" charset="-128"/>
                  </a:rPr>
                  <a:t>自治体の</a:t>
                </a:r>
                <a:r>
                  <a:rPr kumimoji="1" lang="ja-JP" altLang="en-US" sz="1100" dirty="0" smtClean="0">
                    <a:latin typeface="BIZ UDゴシック" panose="020B0400000000000000" pitchFamily="49" charset="-128"/>
                    <a:ea typeface="BIZ UDゴシック" panose="020B0400000000000000" pitchFamily="49" charset="-128"/>
                  </a:rPr>
                  <a:t>あり方改革</a:t>
                </a:r>
                <a:endParaRPr kumimoji="1" lang="ja-JP" altLang="en-US" sz="1100" dirty="0">
                  <a:latin typeface="BIZ UDゴシック" panose="020B0400000000000000" pitchFamily="49" charset="-128"/>
                  <a:ea typeface="BIZ UDゴシック" panose="020B0400000000000000" pitchFamily="49" charset="-128"/>
                </a:endParaRPr>
              </a:p>
            </p:txBody>
          </p:sp>
          <p:sp>
            <p:nvSpPr>
              <p:cNvPr id="26" name="テキスト ボックス 25">
                <a:extLst>
                  <a:ext uri="{FF2B5EF4-FFF2-40B4-BE49-F238E27FC236}">
                    <a16:creationId xmlns:a16="http://schemas.microsoft.com/office/drawing/2014/main" id="{D8C3F229-2DFF-10B0-C153-FB9718C92B57}"/>
                  </a:ext>
                </a:extLst>
              </p:cNvPr>
              <p:cNvSpPr txBox="1"/>
              <p:nvPr/>
            </p:nvSpPr>
            <p:spPr>
              <a:xfrm>
                <a:off x="5319667" y="5384952"/>
                <a:ext cx="3179846" cy="415498"/>
              </a:xfrm>
              <a:prstGeom prst="rect">
                <a:avLst/>
              </a:prstGeom>
              <a:noFill/>
            </p:spPr>
            <p:txBody>
              <a:bodyPr wrap="square" rtlCol="0">
                <a:spAutoFit/>
              </a:bodyPr>
              <a:lstStyle/>
              <a:p>
                <a:pPr marL="82550" indent="-82550"/>
                <a:r>
                  <a:rPr kumimoji="1" lang="ja-JP" altLang="en-US" sz="1050" dirty="0">
                    <a:latin typeface="BIZ UDゴシック" panose="020B0400000000000000" pitchFamily="49" charset="-128"/>
                    <a:ea typeface="BIZ UDゴシック" panose="020B0400000000000000" pitchFamily="49" charset="-128"/>
                  </a:rPr>
                  <a:t>・無駄の排除、相乗効果の創出に向けた</a:t>
                </a:r>
                <a:r>
                  <a:rPr kumimoji="1" lang="ja-JP" altLang="en-US" sz="1050" dirty="0" smtClean="0">
                    <a:latin typeface="BIZ UDゴシック" panose="020B0400000000000000" pitchFamily="49" charset="-128"/>
                    <a:ea typeface="BIZ UDゴシック" panose="020B0400000000000000" pitchFamily="49" charset="-128"/>
                  </a:rPr>
                  <a:t>自治体間</a:t>
                </a:r>
                <a:endParaRPr kumimoji="1" lang="en-US" altLang="ja-JP" sz="1050" dirty="0" smtClean="0">
                  <a:latin typeface="BIZ UDゴシック" panose="020B0400000000000000" pitchFamily="49" charset="-128"/>
                  <a:ea typeface="BIZ UDゴシック" panose="020B0400000000000000" pitchFamily="49" charset="-128"/>
                </a:endParaRPr>
              </a:p>
              <a:p>
                <a:pPr marL="82550" indent="-82550"/>
                <a:r>
                  <a:rPr lang="en-US" altLang="ja-JP" sz="1050" dirty="0">
                    <a:latin typeface="BIZ UDゴシック" panose="020B0400000000000000" pitchFamily="49" charset="-128"/>
                    <a:ea typeface="BIZ UDゴシック" panose="020B0400000000000000" pitchFamily="49" charset="-128"/>
                  </a:rPr>
                  <a:t> </a:t>
                </a:r>
                <a:r>
                  <a:rPr lang="en-US" altLang="ja-JP" sz="1050" dirty="0" smtClean="0">
                    <a:latin typeface="BIZ UDゴシック" panose="020B0400000000000000" pitchFamily="49" charset="-128"/>
                    <a:ea typeface="BIZ UDゴシック" panose="020B0400000000000000" pitchFamily="49" charset="-128"/>
                  </a:rPr>
                  <a:t> </a:t>
                </a:r>
                <a:r>
                  <a:rPr kumimoji="1" lang="ja-JP" altLang="en-US" sz="1050" dirty="0" smtClean="0">
                    <a:latin typeface="BIZ UDゴシック" panose="020B0400000000000000" pitchFamily="49" charset="-128"/>
                    <a:ea typeface="BIZ UDゴシック" panose="020B0400000000000000" pitchFamily="49" charset="-128"/>
                  </a:rPr>
                  <a:t>連携、統治</a:t>
                </a:r>
                <a:r>
                  <a:rPr kumimoji="1" lang="ja-JP" altLang="en-US" sz="1050" dirty="0">
                    <a:latin typeface="BIZ UDゴシック" panose="020B0400000000000000" pitchFamily="49" charset="-128"/>
                    <a:ea typeface="BIZ UDゴシック" panose="020B0400000000000000" pitchFamily="49" charset="-128"/>
                  </a:rPr>
                  <a:t>機構改革　など</a:t>
                </a:r>
                <a:endParaRPr kumimoji="1" lang="en-US" altLang="ja-JP" sz="1050" dirty="0">
                  <a:latin typeface="BIZ UDゴシック" panose="020B0400000000000000" pitchFamily="49" charset="-128"/>
                  <a:ea typeface="BIZ UDゴシック" panose="020B0400000000000000" pitchFamily="49" charset="-128"/>
                </a:endParaRPr>
              </a:p>
            </p:txBody>
          </p:sp>
        </p:grpSp>
      </p:grpSp>
    </p:spTree>
    <p:extLst>
      <p:ext uri="{BB962C8B-B14F-4D97-AF65-F5344CB8AC3E}">
        <p14:creationId xmlns:p14="http://schemas.microsoft.com/office/powerpoint/2010/main" val="144694985"/>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線コネクタ 5"/>
          <p:cNvCxnSpPr/>
          <p:nvPr/>
        </p:nvCxnSpPr>
        <p:spPr>
          <a:xfrm>
            <a:off x="196398" y="500809"/>
            <a:ext cx="882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テキスト ボックス 7"/>
          <p:cNvSpPr txBox="1"/>
          <p:nvPr/>
        </p:nvSpPr>
        <p:spPr>
          <a:xfrm>
            <a:off x="227025" y="489547"/>
            <a:ext cx="8564550" cy="36163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75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■大阪府・大阪市では、待機児童の解消や子育て世帯への支援に積極的に取組。</a:t>
            </a:r>
            <a:endParaRPr kumimoji="1" lang="en-US" altLang="ja-JP" sz="175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2" name="角丸四角形 1"/>
          <p:cNvSpPr/>
          <p:nvPr/>
        </p:nvSpPr>
        <p:spPr>
          <a:xfrm>
            <a:off x="153158" y="3996000"/>
            <a:ext cx="3875917" cy="2808000"/>
          </a:xfrm>
          <a:prstGeom prst="roundRect">
            <a:avLst>
              <a:gd name="adj" fmla="val 3620"/>
            </a:avLst>
          </a:prstGeom>
          <a:solidFill>
            <a:schemeClr val="accent4">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10" name="角丸四角形 9"/>
          <p:cNvSpPr/>
          <p:nvPr/>
        </p:nvSpPr>
        <p:spPr>
          <a:xfrm>
            <a:off x="4284000" y="3995999"/>
            <a:ext cx="4559262" cy="2808000"/>
          </a:xfrm>
          <a:prstGeom prst="roundRect">
            <a:avLst>
              <a:gd name="adj" fmla="val 4148"/>
            </a:avLst>
          </a:prstGeom>
          <a:solidFill>
            <a:schemeClr val="accent4">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3" name="正方形/長方形 2"/>
          <p:cNvSpPr/>
          <p:nvPr/>
        </p:nvSpPr>
        <p:spPr>
          <a:xfrm>
            <a:off x="153158" y="3996000"/>
            <a:ext cx="2605771" cy="268342"/>
          </a:xfrm>
          <a:prstGeom prst="rect">
            <a:avLst/>
          </a:prstGeom>
          <a:solidFill>
            <a:schemeClr val="tx2"/>
          </a:solidFill>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smtClean="0">
                <a:ln>
                  <a:noFill/>
                </a:ln>
                <a:solidFill>
                  <a:prstClr val="white"/>
                </a:solidFill>
                <a:effectLst/>
                <a:uLnTx/>
                <a:uFillTx/>
                <a:latin typeface="BIZ UDPゴシック" panose="020B0400000000000000" pitchFamily="50" charset="-128"/>
                <a:ea typeface="BIZ UDPゴシック" panose="020B0400000000000000" pitchFamily="50" charset="-128"/>
              </a:rPr>
              <a:t>保育所整備</a:t>
            </a:r>
            <a:endParaRPr kumimoji="1" lang="ja-JP" altLang="en-US" sz="1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endParaRPr>
          </a:p>
        </p:txBody>
      </p:sp>
      <p:sp>
        <p:nvSpPr>
          <p:cNvPr id="17" name="正方形/長方形 16"/>
          <p:cNvSpPr/>
          <p:nvPr/>
        </p:nvSpPr>
        <p:spPr>
          <a:xfrm>
            <a:off x="4284000" y="3996000"/>
            <a:ext cx="2605771" cy="278933"/>
          </a:xfrm>
          <a:prstGeom prst="rect">
            <a:avLst/>
          </a:prstGeom>
          <a:solidFill>
            <a:schemeClr val="tx2"/>
          </a:solidFill>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smtClean="0">
                <a:ln>
                  <a:noFill/>
                </a:ln>
                <a:solidFill>
                  <a:prstClr val="white"/>
                </a:solidFill>
                <a:effectLst/>
                <a:uLnTx/>
                <a:uFillTx/>
                <a:latin typeface="BIZ UDPゴシック" panose="020B0400000000000000" pitchFamily="50" charset="-128"/>
                <a:ea typeface="BIZ UDPゴシック" panose="020B0400000000000000" pitchFamily="50" charset="-128"/>
              </a:rPr>
              <a:t>保育人材確保</a:t>
            </a:r>
            <a:endParaRPr kumimoji="1" lang="ja-JP" altLang="en-US" sz="14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endParaRPr>
          </a:p>
        </p:txBody>
      </p:sp>
      <p:sp>
        <p:nvSpPr>
          <p:cNvPr id="20" name="テキスト ボックス 19"/>
          <p:cNvSpPr txBox="1"/>
          <p:nvPr/>
        </p:nvSpPr>
        <p:spPr>
          <a:xfrm>
            <a:off x="18391" y="1665521"/>
            <a:ext cx="2094275" cy="1954381"/>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ja-JP" altLang="en-US" sz="11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地域限定</a:t>
            </a:r>
            <a:r>
              <a:rPr kumimoji="1" lang="ja-JP" altLang="en-US" sz="11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保育士</a:t>
            </a:r>
            <a:endParaRPr kumimoji="1" lang="en-US" altLang="ja-JP" sz="11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 </a:t>
            </a: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地域</a:t>
            </a: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限定保育士として登録後、</a:t>
            </a:r>
            <a:r>
              <a:rPr kumimoji="1" lang="en-US" altLang="ja-JP"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3</a:t>
            </a: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年間は大阪府内で保育士として働くことができ、４年目以降は全国で働くことができる。</a:t>
            </a:r>
            <a:endParaRPr kumimoji="1" lang="en-US" altLang="ja-JP"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zh-TW" altLang="en-US" sz="11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保育実技講習会</a:t>
            </a:r>
            <a:r>
              <a:rPr kumimoji="1" lang="zh-TW" altLang="en-US" sz="11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制度</a:t>
            </a:r>
            <a:endParaRPr kumimoji="1" lang="en-US" altLang="zh-TW" sz="11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TW"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地域限定試験において、筆記試験</a:t>
            </a: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合格者が</a:t>
            </a: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都道府県知事が実施する保育実技講習会の受講を修了</a:t>
            </a:r>
            <a:r>
              <a:rPr kumimoji="1" lang="ja-JP" altLang="en-US" sz="11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した場合</a:t>
            </a:r>
            <a:r>
              <a:rPr kumimoji="1" lang="ja-JP" altLang="en-US"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に、当該試験の実技試験を免除する制度。</a:t>
            </a:r>
            <a:endParaRPr kumimoji="1" lang="en-US" altLang="ja-JP" sz="11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21" name="テキスト ボックス 20"/>
          <p:cNvSpPr txBox="1"/>
          <p:nvPr/>
        </p:nvSpPr>
        <p:spPr>
          <a:xfrm>
            <a:off x="10283" y="1387345"/>
            <a:ext cx="4205300" cy="307777"/>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①保育士の確保</a:t>
            </a:r>
            <a:r>
              <a:rPr kumimoji="1" lang="en-US" altLang="ja-JP"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地域限定保育士試験事業</a:t>
            </a:r>
            <a:r>
              <a:rPr kumimoji="1" lang="en-US" altLang="ja-JP"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p>
        </p:txBody>
      </p:sp>
      <p:sp>
        <p:nvSpPr>
          <p:cNvPr id="22" name="テキスト ボックス 21"/>
          <p:cNvSpPr txBox="1"/>
          <p:nvPr/>
        </p:nvSpPr>
        <p:spPr>
          <a:xfrm>
            <a:off x="4730261" y="1353043"/>
            <a:ext cx="4815667" cy="307777"/>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②規制緩和に向けた</a:t>
            </a:r>
            <a:r>
              <a:rPr kumimoji="1" lang="ja-JP" altLang="en-US" sz="1400" b="1"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rPr>
              <a:t>取組（</a:t>
            </a:r>
            <a:r>
              <a:rPr kumimoji="1" lang="ja-JP" altLang="en-US" sz="1400" b="1" i="0" u="sng"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大阪府・大阪市　共同提案</a:t>
            </a:r>
            <a:r>
              <a:rPr kumimoji="1" lang="ja-JP" altLang="en-US" sz="14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a:t>
            </a:r>
            <a:endParaRPr kumimoji="1" lang="en-US" altLang="ja-JP" sz="14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endParaRPr>
          </a:p>
        </p:txBody>
      </p:sp>
      <p:cxnSp>
        <p:nvCxnSpPr>
          <p:cNvPr id="24" name="直線コネクタ 23"/>
          <p:cNvCxnSpPr/>
          <p:nvPr/>
        </p:nvCxnSpPr>
        <p:spPr>
          <a:xfrm>
            <a:off x="266179" y="851184"/>
            <a:ext cx="882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図 12"/>
          <p:cNvPicPr>
            <a:picLocks noChangeAspect="1"/>
          </p:cNvPicPr>
          <p:nvPr/>
        </p:nvPicPr>
        <p:blipFill>
          <a:blip r:embed="rId2"/>
          <a:stretch>
            <a:fillRect/>
          </a:stretch>
        </p:blipFill>
        <p:spPr>
          <a:xfrm>
            <a:off x="4919600" y="1706250"/>
            <a:ext cx="4183125" cy="1979929"/>
          </a:xfrm>
          <a:prstGeom prst="rect">
            <a:avLst/>
          </a:prstGeom>
        </p:spPr>
      </p:pic>
      <p:sp>
        <p:nvSpPr>
          <p:cNvPr id="40" name="角丸四角形 6">
            <a:extLst>
              <a:ext uri="{FF2B5EF4-FFF2-40B4-BE49-F238E27FC236}">
                <a16:creationId xmlns:a16="http://schemas.microsoft.com/office/drawing/2014/main" id="{05AAA120-49E5-44D3-BFEC-A12A0C9BC4F0}"/>
              </a:ext>
            </a:extLst>
          </p:cNvPr>
          <p:cNvSpPr/>
          <p:nvPr/>
        </p:nvSpPr>
        <p:spPr>
          <a:xfrm>
            <a:off x="21300" y="1146256"/>
            <a:ext cx="778799" cy="264211"/>
          </a:xfrm>
          <a:prstGeom prst="roundRect">
            <a:avLst/>
          </a:prstGeom>
          <a:solidFill>
            <a:schemeClr val="accent1">
              <a:lumMod val="5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大阪府</a:t>
            </a:r>
          </a:p>
        </p:txBody>
      </p:sp>
      <p:sp>
        <p:nvSpPr>
          <p:cNvPr id="41" name="角丸四角形 6">
            <a:extLst>
              <a:ext uri="{FF2B5EF4-FFF2-40B4-BE49-F238E27FC236}">
                <a16:creationId xmlns:a16="http://schemas.microsoft.com/office/drawing/2014/main" id="{05AAA120-49E5-44D3-BFEC-A12A0C9BC4F0}"/>
              </a:ext>
            </a:extLst>
          </p:cNvPr>
          <p:cNvSpPr/>
          <p:nvPr/>
        </p:nvSpPr>
        <p:spPr>
          <a:xfrm>
            <a:off x="34000" y="3672000"/>
            <a:ext cx="778799" cy="264211"/>
          </a:xfrm>
          <a:prstGeom prst="roundRect">
            <a:avLst/>
          </a:prstGeom>
          <a:solidFill>
            <a:schemeClr val="accent1">
              <a:lumMod val="5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smtClean="0">
                <a:ln>
                  <a:noFill/>
                </a:ln>
                <a:solidFill>
                  <a:prstClr val="white"/>
                </a:solidFill>
                <a:effectLst/>
                <a:uLnTx/>
                <a:uFillTx/>
                <a:latin typeface="BIZ UDゴシック" panose="020B0400000000000000" pitchFamily="49" charset="-128"/>
                <a:ea typeface="BIZ UDゴシック" panose="020B0400000000000000" pitchFamily="49" charset="-128"/>
                <a:cs typeface="+mn-cs"/>
              </a:rPr>
              <a:t>大阪</a:t>
            </a:r>
            <a:r>
              <a:rPr kumimoji="1" lang="ja-JP" altLang="en-US" sz="1400" b="0"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市</a:t>
            </a:r>
          </a:p>
        </p:txBody>
      </p:sp>
      <p:sp>
        <p:nvSpPr>
          <p:cNvPr id="42" name="テキスト ボックス 41"/>
          <p:cNvSpPr txBox="1"/>
          <p:nvPr/>
        </p:nvSpPr>
        <p:spPr>
          <a:xfrm>
            <a:off x="-509974" y="832586"/>
            <a:ext cx="8933973" cy="36163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75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1" lang="ja-JP" altLang="en-US" sz="175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　　　　　⇒大阪市では、</a:t>
            </a:r>
            <a:r>
              <a:rPr kumimoji="1" lang="en-US" altLang="ja-JP" sz="175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2022</a:t>
            </a:r>
            <a:r>
              <a:rPr kumimoji="1" lang="ja-JP" altLang="en-US" sz="175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年</a:t>
            </a:r>
            <a:r>
              <a:rPr kumimoji="1" lang="en-US" altLang="ja-JP" sz="175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4</a:t>
            </a:r>
            <a:r>
              <a:rPr kumimoji="1" lang="ja-JP" altLang="en-US" sz="175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月における待機児童者数が</a:t>
            </a:r>
            <a:r>
              <a:rPr kumimoji="1" lang="en-US" altLang="ja-JP" sz="175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4</a:t>
            </a:r>
            <a:r>
              <a:rPr kumimoji="1" lang="ja-JP" altLang="en-US" sz="175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人と</a:t>
            </a:r>
            <a:r>
              <a:rPr kumimoji="1" lang="en-US" altLang="ja-JP" sz="175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1987</a:t>
            </a:r>
            <a:r>
              <a:rPr kumimoji="1" lang="ja-JP" altLang="en-US" sz="175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年以降最少。</a:t>
            </a:r>
            <a:endParaRPr kumimoji="1" lang="en-US" altLang="ja-JP" sz="175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25" name="スライド番号プレースホルダー 3"/>
          <p:cNvSpPr txBox="1">
            <a:spLocks/>
          </p:cNvSpPr>
          <p:nvPr/>
        </p:nvSpPr>
        <p:spPr>
          <a:xfrm>
            <a:off x="8712000" y="6552000"/>
            <a:ext cx="432000" cy="288000"/>
          </a:xfrm>
          <a:prstGeom prst="rect">
            <a:avLst/>
          </a:prstGeom>
        </p:spPr>
        <p:txBody>
          <a:bodyPr vert="horz" lIns="36000" tIns="36000" rIns="36000" bIns="36000" rtlCol="0" anchor="ctr"/>
          <a:lstStyle>
            <a:defPPr>
              <a:defRPr lang="ja-JP"/>
            </a:defPPr>
            <a:lvl1pPr marL="0" algn="r" defTabSz="914400" rtl="0" eaLnBrk="1" latinLnBrk="0" hangingPunct="1">
              <a:defRPr kumimoji="1" sz="14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138CA411-231B-42B9-AF63-97A64194AA60}" type="slidenum">
              <a:rPr lang="ja-JP" altLang="en-US" smtClean="0"/>
              <a:pPr/>
              <a:t>90</a:t>
            </a:fld>
            <a:endParaRPr lang="ja-JP" altLang="en-US" dirty="0"/>
          </a:p>
        </p:txBody>
      </p:sp>
      <p:sp>
        <p:nvSpPr>
          <p:cNvPr id="26" name="角丸四角形 25"/>
          <p:cNvSpPr/>
          <p:nvPr/>
        </p:nvSpPr>
        <p:spPr>
          <a:xfrm>
            <a:off x="144000" y="35424"/>
            <a:ext cx="8280000" cy="432000"/>
          </a:xfrm>
          <a:prstGeom prst="roundRect">
            <a:avLst/>
          </a:prstGeom>
          <a:solidFill>
            <a:schemeClr val="accent4">
              <a:lumMod val="60000"/>
              <a:lumOff val="40000"/>
            </a:schemeClr>
          </a:solidFill>
          <a:effectLst>
            <a:innerShdw blurRad="63500" dist="50800" dir="2700000">
              <a:prstClr val="black">
                <a:alpha val="50000"/>
              </a:prstClr>
            </a:innerShdw>
          </a:effectLst>
        </p:spPr>
        <p:style>
          <a:lnRef idx="3">
            <a:schemeClr val="lt1"/>
          </a:lnRef>
          <a:fillRef idx="1">
            <a:schemeClr val="accent4"/>
          </a:fillRef>
          <a:effectRef idx="1">
            <a:schemeClr val="accent4"/>
          </a:effectRef>
          <a:fontRef idx="minor">
            <a:schemeClr val="lt1"/>
          </a:fontRef>
        </p:style>
        <p:txBody>
          <a:bodyPr lIns="108000" tIns="36000" rIns="36000" bIns="36000" rtlCol="0" anchor="ctr"/>
          <a:lstStyle/>
          <a:p>
            <a:pPr>
              <a:defRPr/>
            </a:pPr>
            <a:r>
              <a:rPr kumimoji="1" lang="en-US" altLang="ja-JP" sz="1800" b="1"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【WHAT</a:t>
            </a:r>
            <a:r>
              <a:rPr kumimoji="1" lang="ja-JP" altLang="en-US" sz="1800" b="1"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３－</a:t>
            </a:r>
            <a:r>
              <a:rPr kumimoji="1" lang="ja-JP" altLang="en-US" sz="18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①</a:t>
            </a:r>
            <a:r>
              <a:rPr kumimoji="1" lang="en-US" altLang="ja-JP" sz="1800" b="1"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800" b="1"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　社会政策のイノベーション／現役世代への投資</a:t>
            </a:r>
            <a:r>
              <a:rPr lang="ja-JP" altLang="en-US" b="1" dirty="0">
                <a:solidFill>
                  <a:schemeClr val="tx1"/>
                </a:solidFill>
                <a:latin typeface="BIZ UDPゴシック" panose="020B0400000000000000" pitchFamily="50" charset="-128"/>
                <a:ea typeface="BIZ UDPゴシック" panose="020B0400000000000000" pitchFamily="50" charset="-128"/>
              </a:rPr>
              <a:t>（教育・子育て</a:t>
            </a:r>
            <a:r>
              <a:rPr lang="ja-JP" altLang="en-US" b="1" dirty="0" smtClean="0">
                <a:solidFill>
                  <a:schemeClr val="tx1"/>
                </a:solidFill>
                <a:latin typeface="BIZ UDPゴシック" panose="020B0400000000000000" pitchFamily="50" charset="-128"/>
                <a:ea typeface="BIZ UDPゴシック" panose="020B0400000000000000" pitchFamily="50" charset="-128"/>
              </a:rPr>
              <a:t>）</a:t>
            </a:r>
            <a:endParaRPr lang="en-US" altLang="ja-JP" b="1" dirty="0">
              <a:solidFill>
                <a:schemeClr val="tx1"/>
              </a:solidFill>
              <a:latin typeface="BIZ UDPゴシック" panose="020B0400000000000000" pitchFamily="50" charset="-128"/>
              <a:ea typeface="BIZ UDPゴシック" panose="020B0400000000000000" pitchFamily="50" charset="-128"/>
            </a:endParaRPr>
          </a:p>
        </p:txBody>
      </p:sp>
      <p:pic>
        <p:nvPicPr>
          <p:cNvPr id="9" name="図 8"/>
          <p:cNvPicPr>
            <a:picLocks noChangeAspect="1"/>
          </p:cNvPicPr>
          <p:nvPr/>
        </p:nvPicPr>
        <p:blipFill>
          <a:blip r:embed="rId3"/>
          <a:stretch>
            <a:fillRect/>
          </a:stretch>
        </p:blipFill>
        <p:spPr>
          <a:xfrm>
            <a:off x="2059982" y="1804536"/>
            <a:ext cx="2670279" cy="1804572"/>
          </a:xfrm>
          <a:prstGeom prst="rect">
            <a:avLst/>
          </a:prstGeom>
        </p:spPr>
      </p:pic>
      <p:pic>
        <p:nvPicPr>
          <p:cNvPr id="4" name="図 3"/>
          <p:cNvPicPr>
            <a:picLocks noChangeAspect="1"/>
          </p:cNvPicPr>
          <p:nvPr/>
        </p:nvPicPr>
        <p:blipFill>
          <a:blip r:embed="rId4"/>
          <a:stretch>
            <a:fillRect/>
          </a:stretch>
        </p:blipFill>
        <p:spPr>
          <a:xfrm>
            <a:off x="216000" y="4320000"/>
            <a:ext cx="3743268" cy="2487384"/>
          </a:xfrm>
          <a:prstGeom prst="rect">
            <a:avLst/>
          </a:prstGeom>
        </p:spPr>
      </p:pic>
      <p:pic>
        <p:nvPicPr>
          <p:cNvPr id="5" name="図 4"/>
          <p:cNvPicPr>
            <a:picLocks noChangeAspect="1"/>
          </p:cNvPicPr>
          <p:nvPr/>
        </p:nvPicPr>
        <p:blipFill>
          <a:blip r:embed="rId5"/>
          <a:stretch>
            <a:fillRect/>
          </a:stretch>
        </p:blipFill>
        <p:spPr>
          <a:xfrm>
            <a:off x="4428000" y="4320000"/>
            <a:ext cx="4322439" cy="2395936"/>
          </a:xfrm>
          <a:prstGeom prst="rect">
            <a:avLst/>
          </a:prstGeom>
        </p:spPr>
      </p:pic>
    </p:spTree>
    <p:extLst>
      <p:ext uri="{BB962C8B-B14F-4D97-AF65-F5344CB8AC3E}">
        <p14:creationId xmlns:p14="http://schemas.microsoft.com/office/powerpoint/2010/main" val="4012880728"/>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p:cNvPicPr>
            <a:picLocks noChangeAspect="1"/>
          </p:cNvPicPr>
          <p:nvPr/>
        </p:nvPicPr>
        <p:blipFill>
          <a:blip r:embed="rId2"/>
          <a:stretch>
            <a:fillRect/>
          </a:stretch>
        </p:blipFill>
        <p:spPr>
          <a:xfrm>
            <a:off x="4704316" y="4759710"/>
            <a:ext cx="4503184" cy="2040353"/>
          </a:xfrm>
          <a:prstGeom prst="rect">
            <a:avLst/>
          </a:prstGeom>
        </p:spPr>
      </p:pic>
      <p:cxnSp>
        <p:nvCxnSpPr>
          <p:cNvPr id="6" name="直線コネクタ 5"/>
          <p:cNvCxnSpPr/>
          <p:nvPr/>
        </p:nvCxnSpPr>
        <p:spPr>
          <a:xfrm>
            <a:off x="196398" y="500809"/>
            <a:ext cx="882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テキスト ボックス 20"/>
          <p:cNvSpPr txBox="1"/>
          <p:nvPr/>
        </p:nvSpPr>
        <p:spPr>
          <a:xfrm>
            <a:off x="130182" y="946653"/>
            <a:ext cx="4379106" cy="1815882"/>
          </a:xfrm>
          <a:prstGeom prst="rect">
            <a:avLst/>
          </a:prstGeom>
          <a:solidFill>
            <a:schemeClr val="accent6"/>
          </a:solid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n-cs"/>
              </a:rPr>
              <a:t>【</a:t>
            </a:r>
            <a:r>
              <a:rPr kumimoji="1" lang="ja-JP" altLang="en-US" sz="1400" b="1"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n-cs"/>
              </a:rPr>
              <a:t>幼児</a:t>
            </a:r>
            <a:r>
              <a:rPr kumimoji="1" lang="en-US" altLang="ja-JP" sz="1400" b="1"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n-cs"/>
              </a:rPr>
              <a:t>　「</a:t>
            </a:r>
            <a:r>
              <a:rPr kumimoji="1" lang="en-US" altLang="ja-JP" sz="1400" b="1"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n-cs"/>
              </a:rPr>
              <a:t>5</a:t>
            </a:r>
            <a:r>
              <a:rPr kumimoji="1" lang="ja-JP" altLang="en-US" sz="1400" b="1"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n-cs"/>
              </a:rPr>
              <a:t>歳児の幼児教育を無償化」　</a:t>
            </a:r>
            <a:endParaRPr kumimoji="1" lang="en-US" altLang="ja-JP" sz="1400" b="1"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　</a:t>
            </a:r>
            <a:r>
              <a:rPr kumimoji="1" lang="ja-JP" altLang="en-US" sz="1400" b="1"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n-cs"/>
              </a:rPr>
              <a:t>国に先駆けて実施。</a:t>
            </a:r>
            <a:r>
              <a:rPr lang="ja-JP" altLang="en-US" sz="1400" b="1" dirty="0">
                <a:solidFill>
                  <a:schemeClr val="tx1"/>
                </a:solidFill>
                <a:latin typeface="Meiryo UI" panose="020B0604030504040204" pitchFamily="50" charset="-128"/>
                <a:ea typeface="Meiryo UI" panose="020B0604030504040204" pitchFamily="50" charset="-128"/>
              </a:rPr>
              <a:t>政令指定都市</a:t>
            </a:r>
            <a:r>
              <a:rPr kumimoji="1" lang="ja-JP" altLang="en-US" sz="1400" b="1"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n-cs"/>
              </a:rPr>
              <a:t>初・大阪府内初。</a:t>
            </a:r>
            <a:endParaRPr kumimoji="1" lang="en-US" altLang="ja-JP" sz="1400" b="1"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　</a:t>
            </a:r>
            <a:r>
              <a:rPr kumimoji="1" lang="ja-JP" altLang="en-US" sz="14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n-cs"/>
              </a:rPr>
              <a:t>・</a:t>
            </a:r>
            <a:r>
              <a:rPr kumimoji="1" lang="en-US" altLang="ja-JP" sz="14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2016</a:t>
            </a:r>
            <a:r>
              <a:rPr kumimoji="1" lang="ja-JP" altLang="en-US" sz="14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年度～　</a:t>
            </a:r>
            <a:r>
              <a:rPr kumimoji="1" lang="en-US" altLang="ja-JP" sz="14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5</a:t>
            </a:r>
            <a:r>
              <a:rPr kumimoji="1" lang="ja-JP" altLang="en-US" sz="14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歳児の幼児教育を</a:t>
            </a:r>
            <a:r>
              <a:rPr kumimoji="1" lang="ja-JP" altLang="en-US" sz="14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n-cs"/>
              </a:rPr>
              <a:t>無償化実施。</a:t>
            </a:r>
            <a:endParaRPr kumimoji="1" lang="en-US" altLang="ja-JP" sz="14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　・</a:t>
            </a:r>
            <a:r>
              <a:rPr kumimoji="1" lang="en-US" altLang="ja-JP" sz="14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2017</a:t>
            </a:r>
            <a:r>
              <a:rPr kumimoji="1" lang="ja-JP" altLang="en-US" sz="14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年度～　</a:t>
            </a:r>
            <a:r>
              <a:rPr kumimoji="1" lang="en-US" altLang="ja-JP" sz="14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4</a:t>
            </a:r>
            <a:r>
              <a:rPr kumimoji="1" lang="ja-JP" altLang="en-US" sz="14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歳児に拡大、認可外保育施設</a:t>
            </a:r>
            <a:r>
              <a:rPr kumimoji="1" lang="ja-JP" altLang="en-US" sz="14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n-cs"/>
              </a:rPr>
              <a:t>の</a:t>
            </a:r>
            <a:endParaRPr kumimoji="1" lang="en-US" altLang="ja-JP" sz="14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　</a:t>
            </a:r>
            <a:r>
              <a:rPr kumimoji="1" lang="ja-JP" altLang="en-US" sz="14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n-cs"/>
              </a:rPr>
              <a:t>　　　　　　　　　　こども</a:t>
            </a:r>
            <a:r>
              <a:rPr kumimoji="1" lang="ja-JP" altLang="en-US" sz="14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も新たに対象</a:t>
            </a:r>
            <a:r>
              <a:rPr kumimoji="1" lang="ja-JP" altLang="en-US" sz="14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n-cs"/>
              </a:rPr>
              <a:t>に。</a:t>
            </a:r>
            <a:endParaRPr kumimoji="1" lang="en-US" altLang="ja-JP" sz="14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　・</a:t>
            </a:r>
            <a:r>
              <a:rPr kumimoji="1" lang="en-US" altLang="ja-JP" sz="14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n-cs"/>
              </a:rPr>
              <a:t>2019</a:t>
            </a:r>
            <a:r>
              <a:rPr kumimoji="1" lang="ja-JP" altLang="en-US" sz="14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n-cs"/>
              </a:rPr>
              <a:t>年度</a:t>
            </a:r>
            <a:r>
              <a:rPr kumimoji="1" lang="ja-JP" altLang="en-US" sz="14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　</a:t>
            </a:r>
            <a:r>
              <a:rPr kumimoji="1" lang="en-US" altLang="ja-JP" sz="14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3</a:t>
            </a:r>
            <a:r>
              <a:rPr kumimoji="1" lang="ja-JP" altLang="en-US" sz="14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歳児も対象に</a:t>
            </a:r>
            <a:r>
              <a:rPr kumimoji="1" lang="ja-JP" altLang="en-US" sz="1400" b="1"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n-cs"/>
              </a:rPr>
              <a:t>拡大。（</a:t>
            </a:r>
            <a:r>
              <a:rPr kumimoji="1" lang="en-US" altLang="ja-JP" sz="14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10</a:t>
            </a:r>
            <a:r>
              <a:rPr kumimoji="1" lang="ja-JP" altLang="en-US" sz="14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月より</a:t>
            </a:r>
            <a:r>
              <a:rPr kumimoji="1" lang="ja-JP" altLang="en-US" sz="1400" b="1"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n-cs"/>
              </a:rPr>
              <a:t>、</a:t>
            </a:r>
            <a:endParaRPr kumimoji="1" lang="en-US" altLang="ja-JP" sz="1400" b="1"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　</a:t>
            </a:r>
            <a:r>
              <a:rPr kumimoji="1" lang="ja-JP" altLang="en-US" sz="1400" b="1"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n-cs"/>
              </a:rPr>
              <a:t>　　　　　　　　　　国</a:t>
            </a:r>
            <a:r>
              <a:rPr kumimoji="1" lang="ja-JP" altLang="en-US" sz="14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制度開始</a:t>
            </a:r>
            <a:r>
              <a:rPr kumimoji="1" lang="ja-JP" altLang="en-US" sz="1400" b="1"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n-cs"/>
              </a:rPr>
              <a:t>）</a:t>
            </a:r>
            <a:endParaRPr kumimoji="1" lang="en-US" altLang="ja-JP" sz="14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p:txBody>
      </p:sp>
      <p:sp>
        <p:nvSpPr>
          <p:cNvPr id="42" name="テキスト ボックス 41"/>
          <p:cNvSpPr txBox="1"/>
          <p:nvPr/>
        </p:nvSpPr>
        <p:spPr>
          <a:xfrm>
            <a:off x="-45474" y="4406500"/>
            <a:ext cx="6957685" cy="36163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75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4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⇒保護者へのアンケートにおいて、子育て・教育環境の充実が進んでいるとの認識が上昇。</a:t>
            </a:r>
            <a:endParaRPr kumimoji="1" lang="en-US" altLang="ja-JP" sz="14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30" name="角丸四角形 29"/>
          <p:cNvSpPr/>
          <p:nvPr/>
        </p:nvSpPr>
        <p:spPr>
          <a:xfrm>
            <a:off x="145768" y="559688"/>
            <a:ext cx="2635532" cy="324000"/>
          </a:xfrm>
          <a:prstGeom prst="round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smtClean="0">
                <a:ln>
                  <a:noFill/>
                </a:ln>
                <a:solidFill>
                  <a:prstClr val="white"/>
                </a:solidFill>
                <a:effectLst/>
                <a:uLnTx/>
                <a:uFillTx/>
                <a:latin typeface="BIZ UDPゴシック" panose="020B0400000000000000" pitchFamily="50" charset="-128"/>
                <a:ea typeface="BIZ UDPゴシック" panose="020B0400000000000000" pitchFamily="50" charset="-128"/>
              </a:rPr>
              <a:t>教育無償化の取組</a:t>
            </a:r>
            <a:endParaRPr kumimoji="1" lang="ja-JP" altLang="en-US" sz="16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endParaRPr>
          </a:p>
        </p:txBody>
      </p:sp>
      <p:sp>
        <p:nvSpPr>
          <p:cNvPr id="33" name="角丸四角形 32"/>
          <p:cNvSpPr/>
          <p:nvPr/>
        </p:nvSpPr>
        <p:spPr>
          <a:xfrm>
            <a:off x="145768" y="4120506"/>
            <a:ext cx="2635532" cy="324000"/>
          </a:xfrm>
          <a:prstGeom prst="round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smtClean="0">
                <a:ln>
                  <a:noFill/>
                </a:ln>
                <a:solidFill>
                  <a:prstClr val="white"/>
                </a:solidFill>
                <a:effectLst/>
                <a:uLnTx/>
                <a:uFillTx/>
                <a:latin typeface="Meiryo UI" panose="020B0604030504040204" pitchFamily="50" charset="-128"/>
                <a:ea typeface="Meiryo UI" panose="020B0604030504040204" pitchFamily="50" charset="-128"/>
                <a:cs typeface="+mn-cs"/>
              </a:rPr>
              <a:t>塾代助成の取組</a:t>
            </a:r>
            <a:endParaRPr kumimoji="1" lang="ja-JP" altLang="en-US" sz="16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46" name="角丸四角形 6">
            <a:extLst>
              <a:ext uri="{FF2B5EF4-FFF2-40B4-BE49-F238E27FC236}">
                <a16:creationId xmlns:a16="http://schemas.microsoft.com/office/drawing/2014/main" id="{05AAA120-49E5-44D3-BFEC-A12A0C9BC4F0}"/>
              </a:ext>
            </a:extLst>
          </p:cNvPr>
          <p:cNvSpPr/>
          <p:nvPr/>
        </p:nvSpPr>
        <p:spPr>
          <a:xfrm>
            <a:off x="3573561" y="1019142"/>
            <a:ext cx="778799" cy="264211"/>
          </a:xfrm>
          <a:prstGeom prst="roundRect">
            <a:avLst/>
          </a:prstGeom>
          <a:solidFill>
            <a:schemeClr val="accent1">
              <a:lumMod val="50000"/>
            </a:schemeClr>
          </a:solidFill>
          <a:ln w="38100">
            <a:solidFill>
              <a:schemeClr val="bg1"/>
            </a:solidFill>
          </a:ln>
          <a:scene3d>
            <a:camera prst="orthographicFront"/>
            <a:lightRig rig="threePt" dir="t"/>
          </a:scene3d>
          <a:sp3d>
            <a:bevelT w="19050" h="825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white"/>
                </a:solidFill>
                <a:effectLst/>
                <a:uLnTx/>
                <a:uFillTx/>
                <a:latin typeface="BIZ UDゴシック" panose="020B0400000000000000" pitchFamily="49" charset="-128"/>
                <a:ea typeface="BIZ UDゴシック" panose="020B0400000000000000" pitchFamily="49" charset="-128"/>
                <a:cs typeface="+mn-cs"/>
              </a:rPr>
              <a:t>大阪</a:t>
            </a:r>
            <a:r>
              <a:rPr kumimoji="1" lang="ja-JP" altLang="en-US" sz="1200" b="0"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市</a:t>
            </a:r>
          </a:p>
        </p:txBody>
      </p:sp>
      <p:sp>
        <p:nvSpPr>
          <p:cNvPr id="47" name="テキスト ボックス 46"/>
          <p:cNvSpPr txBox="1"/>
          <p:nvPr/>
        </p:nvSpPr>
        <p:spPr>
          <a:xfrm>
            <a:off x="4615416" y="958290"/>
            <a:ext cx="4426984" cy="2982525"/>
          </a:xfrm>
          <a:prstGeom prst="rect">
            <a:avLst/>
          </a:prstGeom>
          <a:solidFill>
            <a:schemeClr val="accent6"/>
          </a:solidFill>
          <a:ln>
            <a:noFill/>
          </a:ln>
        </p:spPr>
        <p:style>
          <a:lnRef idx="2">
            <a:schemeClr val="dk1"/>
          </a:lnRef>
          <a:fillRef idx="1">
            <a:schemeClr val="lt1"/>
          </a:fillRef>
          <a:effectRef idx="0">
            <a:schemeClr val="dk1"/>
          </a:effectRef>
          <a:fontRef idx="minor">
            <a:schemeClr val="dk1"/>
          </a:fontRef>
        </p:style>
        <p:txBody>
          <a:bodyPr wrap="square" tIns="72000" bIns="108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ja-JP" altLang="en-US" sz="14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高校</a:t>
            </a:r>
            <a:r>
              <a:rPr kumimoji="1" lang="en-US" altLang="ja-JP" sz="14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　「私立高校授業料の無償化」　</a:t>
            </a:r>
            <a:endParaRPr kumimoji="1" lang="en-US" altLang="ja-JP" sz="14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1" lang="ja-JP" altLang="en-US" sz="14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全国に</a:t>
            </a:r>
            <a:r>
              <a:rPr kumimoji="1"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先駆けて、私立高校等授業料無償化を</a:t>
            </a:r>
            <a:r>
              <a:rPr kumimoji="1" lang="ja-JP" altLang="en-US" sz="14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実施。</a:t>
            </a:r>
            <a:endParaRPr kumimoji="1" lang="en-US" altLang="ja-JP" sz="14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1" lang="ja-JP" altLang="en-US" sz="14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en-US" altLang="ja-JP" sz="14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2010</a:t>
            </a:r>
            <a:r>
              <a:rPr kumimoji="1" lang="ja-JP" altLang="en-US" sz="14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年度～</a:t>
            </a:r>
            <a:r>
              <a:rPr kumimoji="1" lang="ja-JP" altLang="en-US"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1" lang="ja-JP" altLang="en-US"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国の「高等学校等就学支援金」と併せ府独</a:t>
            </a:r>
            <a:endParaRPr kumimoji="1" lang="en-US" altLang="ja-JP"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1" lang="ja-JP" altLang="en-US"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　　　　　　　　　　　　自の「私立高等学校等授業料支援補助金」</a:t>
            </a:r>
            <a:endParaRPr kumimoji="1" lang="en-US" altLang="ja-JP"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1" lang="ja-JP" altLang="en-US"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　　　　　　　　　　　　を交付し、私立高校の授業料が無償となる。</a:t>
            </a:r>
            <a:endParaRPr kumimoji="1" lang="en-US" altLang="ja-JP"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1" lang="ja-JP" altLang="en-US"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　　　　　　　　　　　「私立高等学校等授業料無償化制度」を実施。</a:t>
            </a:r>
            <a:endParaRPr kumimoji="1" lang="en-US" altLang="ja-JP"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1" lang="en-US" altLang="ja-JP" sz="14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2011</a:t>
            </a:r>
            <a:r>
              <a:rPr kumimoji="1" lang="ja-JP" altLang="en-US" sz="14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年度～　</a:t>
            </a: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私立高等学校等授業料支援補助金を</a:t>
            </a:r>
            <a:r>
              <a:rPr kumimoji="1" lang="ja-JP" altLang="en-US"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大幅</a:t>
            </a:r>
            <a:endParaRPr kumimoji="1" lang="en-US" altLang="ja-JP"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1" lang="ja-JP" altLang="en-US"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　　　　　　　　　　　に</a:t>
            </a: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拡充</a:t>
            </a:r>
            <a:r>
              <a:rPr kumimoji="1" lang="ja-JP" altLang="en-US"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生徒の</a:t>
            </a:r>
            <a:r>
              <a:rPr kumimoji="1"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70</a:t>
            </a: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％（年収</a:t>
            </a:r>
            <a:r>
              <a:rPr kumimoji="1"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800</a:t>
            </a: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万円未満</a:t>
            </a:r>
            <a:r>
              <a:rPr kumimoji="1" lang="ja-JP" altLang="en-US"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世</a:t>
            </a:r>
            <a:endParaRPr kumimoji="1" lang="en-US" altLang="ja-JP"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1" lang="ja-JP" altLang="en-US"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　　　　　　　　　　　帯</a:t>
            </a: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）までは</a:t>
            </a:r>
            <a:r>
              <a:rPr kumimoji="1" lang="ja-JP" altLang="en-US"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保護者</a:t>
            </a: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負担が</a:t>
            </a:r>
            <a:r>
              <a:rPr kumimoji="1"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10</a:t>
            </a: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万円以内</a:t>
            </a:r>
            <a:r>
              <a:rPr kumimoji="1" lang="ja-JP" altLang="en-US"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t>
            </a:r>
            <a:endParaRPr kumimoji="1" lang="en-US" altLang="ja-JP" sz="14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1" lang="ja-JP" altLang="en-US" sz="14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en-US" altLang="ja-JP" sz="14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2016</a:t>
            </a:r>
            <a:r>
              <a:rPr kumimoji="1" lang="ja-JP" altLang="en-US" sz="14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年度～　</a:t>
            </a: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私立高等学校等授業料支援補助金に</a:t>
            </a:r>
            <a:r>
              <a:rPr kumimoji="1" lang="ja-JP" altLang="en-US"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つい</a:t>
            </a:r>
            <a:endParaRPr kumimoji="1" lang="en-US" altLang="ja-JP"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1" lang="ja-JP" altLang="en-US"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　　　　　　　　　　　ては、年収</a:t>
            </a:r>
            <a:r>
              <a:rPr kumimoji="1"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590</a:t>
            </a: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万円未満世帯の生徒まで</a:t>
            </a:r>
            <a:r>
              <a:rPr kumimoji="1" lang="ja-JP" altLang="en-US"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授業</a:t>
            </a:r>
            <a:endParaRPr kumimoji="1" lang="en-US" altLang="ja-JP"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1" lang="ja-JP" altLang="en-US"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　　　　　　　　　　　料</a:t>
            </a: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を</a:t>
            </a:r>
            <a:r>
              <a:rPr kumimoji="1" lang="ja-JP" altLang="en-US"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無償化。</a:t>
            </a:r>
            <a:endParaRPr kumimoji="1" lang="en-US" altLang="ja-JP"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1" lang="ja-JP" altLang="en-US" sz="14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en-US" altLang="ja-JP" sz="14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2019</a:t>
            </a:r>
            <a:r>
              <a:rPr kumimoji="1" lang="ja-JP" altLang="en-US" sz="14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年度～　</a:t>
            </a: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多子世帯の要件を</a:t>
            </a:r>
            <a:r>
              <a:rPr kumimoji="1" lang="ja-JP" altLang="en-US"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拡充。</a:t>
            </a:r>
            <a:endParaRPr kumimoji="1" lang="en-US" altLang="ja-JP"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40" name="角丸四角形 6">
            <a:extLst>
              <a:ext uri="{FF2B5EF4-FFF2-40B4-BE49-F238E27FC236}">
                <a16:creationId xmlns:a16="http://schemas.microsoft.com/office/drawing/2014/main" id="{05AAA120-49E5-44D3-BFEC-A12A0C9BC4F0}"/>
              </a:ext>
            </a:extLst>
          </p:cNvPr>
          <p:cNvSpPr/>
          <p:nvPr/>
        </p:nvSpPr>
        <p:spPr>
          <a:xfrm>
            <a:off x="8123299" y="1037324"/>
            <a:ext cx="778799" cy="264211"/>
          </a:xfrm>
          <a:prstGeom prst="roundRect">
            <a:avLst/>
          </a:prstGeom>
          <a:solidFill>
            <a:schemeClr val="accent1">
              <a:lumMod val="50000"/>
            </a:schemeClr>
          </a:solidFill>
          <a:ln w="38100">
            <a:solidFill>
              <a:schemeClr val="bg1"/>
            </a:solidFill>
          </a:ln>
          <a:scene3d>
            <a:camera prst="orthographicFront"/>
            <a:lightRig rig="threePt" dir="t"/>
          </a:scene3d>
          <a:sp3d>
            <a:bevelT w="19050" h="825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大阪府</a:t>
            </a:r>
          </a:p>
        </p:txBody>
      </p:sp>
      <p:sp>
        <p:nvSpPr>
          <p:cNvPr id="48" name="テキスト ボックス 47"/>
          <p:cNvSpPr txBox="1"/>
          <p:nvPr/>
        </p:nvSpPr>
        <p:spPr>
          <a:xfrm>
            <a:off x="130182" y="2808142"/>
            <a:ext cx="4379106" cy="1169551"/>
          </a:xfrm>
          <a:prstGeom prst="rect">
            <a:avLst/>
          </a:prstGeom>
          <a:solidFill>
            <a:schemeClr val="accent6"/>
          </a:solid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ja-JP" altLang="en-US" sz="14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大学</a:t>
            </a:r>
            <a:r>
              <a:rPr kumimoji="1" lang="en-US" altLang="ja-JP" sz="14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　「大阪公立大学等授業料等を無償化」　</a:t>
            </a:r>
            <a:endParaRPr kumimoji="1" lang="en-US" altLang="ja-JP" sz="14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1" lang="en-US" altLang="ja-JP" sz="14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2020</a:t>
            </a:r>
            <a:r>
              <a:rPr kumimoji="1" lang="ja-JP" altLang="en-US" sz="14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年度から、大阪</a:t>
            </a:r>
            <a:r>
              <a:rPr kumimoji="1" lang="ja-JP" altLang="en-US"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公立大学・大阪府立大学、大阪市立大学及び大阪公立大学工業高等専門学校の</a:t>
            </a:r>
            <a:r>
              <a:rPr kumimoji="1" lang="ja-JP" altLang="en-US" sz="14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授業料等</a:t>
            </a:r>
            <a:r>
              <a:rPr kumimoji="1" lang="ja-JP" altLang="en-US"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支援制度を</a:t>
            </a:r>
            <a:r>
              <a:rPr kumimoji="1" lang="ja-JP" altLang="en-US" sz="14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実施。</a:t>
            </a:r>
            <a:endParaRPr kumimoji="1" lang="en-US" altLang="ja-JP"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49" name="角丸四角形 6">
            <a:extLst>
              <a:ext uri="{FF2B5EF4-FFF2-40B4-BE49-F238E27FC236}">
                <a16:creationId xmlns:a16="http://schemas.microsoft.com/office/drawing/2014/main" id="{05AAA120-49E5-44D3-BFEC-A12A0C9BC4F0}"/>
              </a:ext>
            </a:extLst>
          </p:cNvPr>
          <p:cNvSpPr/>
          <p:nvPr/>
        </p:nvSpPr>
        <p:spPr>
          <a:xfrm>
            <a:off x="3573561" y="2883314"/>
            <a:ext cx="778799" cy="264211"/>
          </a:xfrm>
          <a:prstGeom prst="roundRect">
            <a:avLst/>
          </a:prstGeom>
          <a:solidFill>
            <a:schemeClr val="accent1">
              <a:lumMod val="50000"/>
            </a:schemeClr>
          </a:solidFill>
          <a:ln w="38100">
            <a:solidFill>
              <a:schemeClr val="bg1"/>
            </a:solidFill>
          </a:ln>
          <a:scene3d>
            <a:camera prst="orthographicFront"/>
            <a:lightRig rig="threePt" dir="t"/>
          </a:scene3d>
          <a:sp3d>
            <a:bevelT w="19050" h="825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大阪府</a:t>
            </a:r>
          </a:p>
        </p:txBody>
      </p:sp>
      <p:sp>
        <p:nvSpPr>
          <p:cNvPr id="50" name="テキスト ボックス 49"/>
          <p:cNvSpPr txBox="1"/>
          <p:nvPr/>
        </p:nvSpPr>
        <p:spPr>
          <a:xfrm>
            <a:off x="125692" y="4759711"/>
            <a:ext cx="4598708" cy="2040353"/>
          </a:xfrm>
          <a:prstGeom prst="rect">
            <a:avLst/>
          </a:prstGeom>
          <a:solidFill>
            <a:schemeClr val="accent6"/>
          </a:solidFill>
          <a:ln>
            <a:noFill/>
          </a:ln>
        </p:spPr>
        <p:style>
          <a:lnRef idx="2">
            <a:schemeClr val="dk1"/>
          </a:lnRef>
          <a:fillRef idx="1">
            <a:schemeClr val="lt1"/>
          </a:fillRef>
          <a:effectRef idx="0">
            <a:schemeClr val="dk1"/>
          </a:effectRef>
          <a:fontRef idx="minor">
            <a:schemeClr val="dk1"/>
          </a:fontRef>
        </p:style>
        <p:txBody>
          <a:bodyPr wrap="square" tIns="108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rPr>
              <a:t>　</a:t>
            </a:r>
            <a:endParaRPr kumimoji="1" lang="en-US" altLang="ja-JP" sz="14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　</a:t>
            </a:r>
            <a:r>
              <a:rPr kumimoji="1" lang="ja-JP" altLang="en-US" sz="135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rPr>
              <a:t>市内</a:t>
            </a:r>
            <a:r>
              <a:rPr kumimoji="1" lang="ja-JP" altLang="en-US" sz="135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在住中</a:t>
            </a:r>
            <a:r>
              <a:rPr kumimoji="1" lang="ja-JP" altLang="en-US" sz="135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rPr>
              <a:t>学生の約</a:t>
            </a:r>
            <a:r>
              <a:rPr kumimoji="1" lang="en-US" altLang="ja-JP" sz="135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5</a:t>
            </a:r>
            <a:r>
              <a:rPr kumimoji="1" lang="ja-JP" altLang="en-US" sz="135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割を対象と</a:t>
            </a:r>
            <a:r>
              <a:rPr kumimoji="1" lang="ja-JP" altLang="en-US" sz="135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rPr>
              <a:t>し学習</a:t>
            </a:r>
            <a:r>
              <a:rPr kumimoji="1" lang="ja-JP" altLang="en-US" sz="135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塾や家庭教師、文化・スポーツ教室等の</a:t>
            </a:r>
            <a:r>
              <a:rPr kumimoji="1" lang="ja-JP" altLang="en-US" sz="135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rPr>
              <a:t>学校外</a:t>
            </a:r>
            <a:r>
              <a:rPr kumimoji="1" lang="ja-JP" altLang="en-US" sz="135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教育にかかる費用を月額</a:t>
            </a:r>
            <a:r>
              <a:rPr kumimoji="1" lang="en-US" altLang="ja-JP" sz="135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1</a:t>
            </a:r>
            <a:r>
              <a:rPr kumimoji="1" lang="ja-JP" altLang="en-US" sz="135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万円を上限に</a:t>
            </a:r>
            <a:r>
              <a:rPr kumimoji="1" lang="ja-JP" altLang="en-US" sz="135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rPr>
              <a:t>助成</a:t>
            </a:r>
            <a:r>
              <a:rPr kumimoji="1" lang="ja-JP" altLang="en-US" sz="1350" b="1"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rPr>
              <a:t>。</a:t>
            </a:r>
            <a:r>
              <a:rPr kumimoji="1" lang="ja-JP" altLang="en-US" sz="1400" b="1"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rPr>
              <a:t>　　</a:t>
            </a:r>
            <a:endParaRPr kumimoji="1" lang="en-US" altLang="ja-JP" sz="1400" b="1"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　</a:t>
            </a:r>
            <a:r>
              <a:rPr kumimoji="1" lang="ja-JP" altLang="en-US" sz="1400" b="1"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rPr>
              <a:t>政令指定都市初・大阪府内初</a:t>
            </a:r>
            <a:endParaRPr kumimoji="1" lang="en-US" altLang="ja-JP" sz="1400" b="1"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　</a:t>
            </a:r>
            <a:r>
              <a:rPr kumimoji="1" lang="ja-JP" altLang="en-US" sz="14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rPr>
              <a:t>・</a:t>
            </a:r>
            <a:r>
              <a:rPr kumimoji="1" lang="en-US" altLang="ja-JP" sz="14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rPr>
              <a:t>2023</a:t>
            </a:r>
            <a:r>
              <a:rPr kumimoji="1" lang="ja-JP" altLang="en-US" sz="14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rPr>
              <a:t>年度</a:t>
            </a:r>
            <a:r>
              <a:rPr kumimoji="1" lang="ja-JP" altLang="en-US" sz="14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　</a:t>
            </a:r>
            <a:r>
              <a:rPr kumimoji="1" lang="ja-JP" altLang="en-US" sz="13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助成対象者を市内在住の中学生</a:t>
            </a:r>
            <a:r>
              <a:rPr kumimoji="1" lang="ja-JP" altLang="en-US" sz="13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rPr>
              <a:t>のみ　</a:t>
            </a:r>
            <a:endParaRPr kumimoji="1" lang="en-US" altLang="ja-JP" sz="13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1300" dirty="0">
                <a:solidFill>
                  <a:schemeClr val="tx1"/>
                </a:solidFill>
                <a:latin typeface="BIZ UDPゴシック" panose="020B0400000000000000" pitchFamily="50" charset="-128"/>
                <a:ea typeface="BIZ UDPゴシック" panose="020B0400000000000000" pitchFamily="50" charset="-128"/>
              </a:rPr>
              <a:t>　</a:t>
            </a:r>
            <a:r>
              <a:rPr lang="ja-JP" altLang="en-US" sz="1300" dirty="0" smtClean="0">
                <a:solidFill>
                  <a:schemeClr val="tx1"/>
                </a:solidFill>
                <a:latin typeface="BIZ UDPゴシック" panose="020B0400000000000000" pitchFamily="50" charset="-128"/>
                <a:ea typeface="BIZ UDPゴシック" panose="020B0400000000000000" pitchFamily="50" charset="-128"/>
              </a:rPr>
              <a:t>　　　　　　　　　　　 </a:t>
            </a:r>
            <a:r>
              <a:rPr kumimoji="1" lang="ja-JP" altLang="en-US" sz="13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rPr>
              <a:t>から、小学５・６年生</a:t>
            </a:r>
            <a:r>
              <a:rPr kumimoji="1" lang="ja-JP" altLang="en-US" sz="13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にも</a:t>
            </a:r>
            <a:r>
              <a:rPr kumimoji="1" lang="ja-JP" altLang="en-US" sz="13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rPr>
              <a:t>拡大。（</a:t>
            </a:r>
            <a:r>
              <a:rPr kumimoji="1" lang="ja-JP" altLang="en-US" sz="13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一定</a:t>
            </a:r>
            <a:r>
              <a:rPr kumimoji="1" lang="ja-JP" altLang="en-US" sz="13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rPr>
              <a:t>の</a:t>
            </a:r>
            <a:endParaRPr kumimoji="1" lang="en-US" altLang="ja-JP" sz="13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1300" dirty="0">
                <a:solidFill>
                  <a:schemeClr val="tx1"/>
                </a:solidFill>
                <a:latin typeface="BIZ UDPゴシック" panose="020B0400000000000000" pitchFamily="50" charset="-128"/>
                <a:ea typeface="BIZ UDPゴシック" panose="020B0400000000000000" pitchFamily="50" charset="-128"/>
              </a:rPr>
              <a:t>　</a:t>
            </a:r>
            <a:r>
              <a:rPr lang="ja-JP" altLang="en-US" sz="1300" dirty="0" smtClean="0">
                <a:solidFill>
                  <a:schemeClr val="tx1"/>
                </a:solidFill>
                <a:latin typeface="BIZ UDPゴシック" panose="020B0400000000000000" pitchFamily="50" charset="-128"/>
                <a:ea typeface="BIZ UDPゴシック" panose="020B0400000000000000" pitchFamily="50" charset="-128"/>
              </a:rPr>
              <a:t>　　　　　　　　　　　 </a:t>
            </a:r>
            <a:r>
              <a:rPr kumimoji="1" lang="ja-JP" altLang="en-US" sz="13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rPr>
              <a:t>所得要件</a:t>
            </a:r>
            <a:r>
              <a:rPr kumimoji="1" lang="ja-JP" altLang="en-US" sz="13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を設定し</a:t>
            </a:r>
            <a:r>
              <a:rPr kumimoji="1" lang="ja-JP" altLang="en-US" sz="13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rPr>
              <a:t>、市内在住</a:t>
            </a:r>
            <a:r>
              <a:rPr kumimoji="1" lang="ja-JP" altLang="en-US" sz="13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の小学</a:t>
            </a:r>
            <a:r>
              <a:rPr kumimoji="1" lang="ja-JP" altLang="en-US" sz="13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rPr>
              <a:t>５</a:t>
            </a:r>
            <a:endParaRPr kumimoji="1" lang="en-US" altLang="ja-JP" sz="13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ctr" latinLnBrk="0" hangingPunct="1">
              <a:lnSpc>
                <a:spcPct val="100000"/>
              </a:lnSpc>
              <a:spcBef>
                <a:spcPts val="0"/>
              </a:spcBef>
              <a:spcAft>
                <a:spcPts val="0"/>
              </a:spcAft>
              <a:buClrTx/>
              <a:buSzTx/>
              <a:buFontTx/>
              <a:buNone/>
              <a:tabLst/>
              <a:defRPr/>
            </a:pPr>
            <a:r>
              <a:rPr lang="en-US" altLang="ja-JP" sz="1300" dirty="0">
                <a:solidFill>
                  <a:schemeClr val="tx1"/>
                </a:solidFill>
                <a:latin typeface="BIZ UDPゴシック" panose="020B0400000000000000" pitchFamily="50" charset="-128"/>
                <a:ea typeface="BIZ UDPゴシック" panose="020B0400000000000000" pitchFamily="50" charset="-128"/>
              </a:rPr>
              <a:t> </a:t>
            </a:r>
            <a:r>
              <a:rPr lang="en-US" altLang="ja-JP" sz="1300" dirty="0" smtClean="0">
                <a:solidFill>
                  <a:schemeClr val="tx1"/>
                </a:solidFill>
                <a:latin typeface="BIZ UDPゴシック" panose="020B0400000000000000" pitchFamily="50" charset="-128"/>
                <a:ea typeface="BIZ UDPゴシック" panose="020B0400000000000000" pitchFamily="50" charset="-128"/>
              </a:rPr>
              <a:t>                        </a:t>
            </a:r>
            <a:r>
              <a:rPr kumimoji="1" lang="ja-JP" altLang="en-US" sz="13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rPr>
              <a:t>年生～中学</a:t>
            </a:r>
            <a:r>
              <a:rPr kumimoji="1" lang="ja-JP" altLang="en-US" sz="13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３年生の約</a:t>
            </a:r>
            <a:r>
              <a:rPr kumimoji="1" lang="ja-JP" altLang="en-US" sz="13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rPr>
              <a:t>５割を助成対象。）</a:t>
            </a:r>
            <a:endParaRPr kumimoji="1" lang="en-US" altLang="ja-JP" sz="13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endParaRPr>
          </a:p>
        </p:txBody>
      </p:sp>
      <p:sp>
        <p:nvSpPr>
          <p:cNvPr id="41" name="角丸四角形 6">
            <a:extLst>
              <a:ext uri="{FF2B5EF4-FFF2-40B4-BE49-F238E27FC236}">
                <a16:creationId xmlns:a16="http://schemas.microsoft.com/office/drawing/2014/main" id="{05AAA120-49E5-44D3-BFEC-A12A0C9BC4F0}"/>
              </a:ext>
            </a:extLst>
          </p:cNvPr>
          <p:cNvSpPr/>
          <p:nvPr/>
        </p:nvSpPr>
        <p:spPr>
          <a:xfrm>
            <a:off x="3573560" y="4801452"/>
            <a:ext cx="778799" cy="264211"/>
          </a:xfrm>
          <a:prstGeom prst="roundRect">
            <a:avLst/>
          </a:prstGeom>
          <a:solidFill>
            <a:schemeClr val="accent1">
              <a:lumMod val="50000"/>
            </a:schemeClr>
          </a:solidFill>
          <a:ln w="38100">
            <a:solidFill>
              <a:schemeClr val="bg1"/>
            </a:solidFill>
          </a:ln>
          <a:scene3d>
            <a:camera prst="orthographicFront"/>
            <a:lightRig rig="threePt" dir="t"/>
          </a:scene3d>
          <a:sp3d>
            <a:bevelT w="19050" h="825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white"/>
                </a:solidFill>
                <a:effectLst/>
                <a:uLnTx/>
                <a:uFillTx/>
                <a:latin typeface="BIZ UDゴシック" panose="020B0400000000000000" pitchFamily="49" charset="-128"/>
                <a:ea typeface="BIZ UDゴシック" panose="020B0400000000000000" pitchFamily="49" charset="-128"/>
                <a:cs typeface="+mn-cs"/>
              </a:rPr>
              <a:t>大阪</a:t>
            </a:r>
            <a:r>
              <a:rPr kumimoji="1" lang="ja-JP" altLang="en-US" sz="1200" b="0"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市</a:t>
            </a:r>
          </a:p>
        </p:txBody>
      </p:sp>
      <p:sp>
        <p:nvSpPr>
          <p:cNvPr id="17" name="スライド番号プレースホルダー 3"/>
          <p:cNvSpPr txBox="1">
            <a:spLocks/>
          </p:cNvSpPr>
          <p:nvPr/>
        </p:nvSpPr>
        <p:spPr>
          <a:xfrm>
            <a:off x="8640000" y="6588000"/>
            <a:ext cx="432000" cy="288000"/>
          </a:xfrm>
          <a:prstGeom prst="rect">
            <a:avLst/>
          </a:prstGeom>
        </p:spPr>
        <p:txBody>
          <a:bodyPr vert="horz" lIns="36000" tIns="36000" rIns="36000" bIns="36000" rtlCol="0" anchor="ctr"/>
          <a:lstStyle>
            <a:defPPr>
              <a:defRPr lang="ja-JP"/>
            </a:defPPr>
            <a:lvl1pPr marL="0" algn="r" defTabSz="914400" rtl="0" eaLnBrk="1" latinLnBrk="0" hangingPunct="1">
              <a:defRPr kumimoji="1" sz="14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138CA411-231B-42B9-AF63-97A64194AA60}" type="slidenum">
              <a:rPr lang="ja-JP" altLang="en-US" smtClean="0"/>
              <a:pPr/>
              <a:t>91</a:t>
            </a:fld>
            <a:endParaRPr lang="ja-JP" altLang="en-US" dirty="0"/>
          </a:p>
        </p:txBody>
      </p:sp>
      <p:sp>
        <p:nvSpPr>
          <p:cNvPr id="18" name="角丸四角形 17"/>
          <p:cNvSpPr/>
          <p:nvPr/>
        </p:nvSpPr>
        <p:spPr>
          <a:xfrm>
            <a:off x="144000" y="39916"/>
            <a:ext cx="8280000" cy="432000"/>
          </a:xfrm>
          <a:prstGeom prst="roundRect">
            <a:avLst/>
          </a:prstGeom>
          <a:solidFill>
            <a:schemeClr val="accent4">
              <a:lumMod val="60000"/>
              <a:lumOff val="40000"/>
            </a:schemeClr>
          </a:solidFill>
          <a:effectLst>
            <a:innerShdw blurRad="63500" dist="50800" dir="2700000">
              <a:prstClr val="black">
                <a:alpha val="50000"/>
              </a:prstClr>
            </a:innerShdw>
          </a:effectLst>
        </p:spPr>
        <p:style>
          <a:lnRef idx="3">
            <a:schemeClr val="lt1"/>
          </a:lnRef>
          <a:fillRef idx="1">
            <a:schemeClr val="accent4"/>
          </a:fillRef>
          <a:effectRef idx="1">
            <a:schemeClr val="accent4"/>
          </a:effectRef>
          <a:fontRef idx="minor">
            <a:schemeClr val="lt1"/>
          </a:fontRef>
        </p:style>
        <p:txBody>
          <a:bodyPr lIns="108000" tIns="36000" rIns="36000" bIns="36000" rtlCol="0" anchor="ctr"/>
          <a:lstStyle/>
          <a:p>
            <a:pPr>
              <a:defRPr/>
            </a:pPr>
            <a:r>
              <a:rPr kumimoji="1" lang="en-US" altLang="ja-JP" sz="1800" b="1"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【WHAT</a:t>
            </a:r>
            <a:r>
              <a:rPr kumimoji="1" lang="ja-JP" altLang="en-US" sz="1800" b="1"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３－</a:t>
            </a:r>
            <a:r>
              <a:rPr kumimoji="1" lang="ja-JP" altLang="en-US" sz="18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①</a:t>
            </a:r>
            <a:r>
              <a:rPr kumimoji="1" lang="en-US" altLang="ja-JP" sz="1800" b="1"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800" b="1"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　社会政策のイノベーション／現役世代への投資</a:t>
            </a:r>
            <a:r>
              <a:rPr lang="ja-JP" altLang="en-US" b="1" dirty="0">
                <a:solidFill>
                  <a:schemeClr val="tx1"/>
                </a:solidFill>
                <a:latin typeface="BIZ UDPゴシック" panose="020B0400000000000000" pitchFamily="50" charset="-128"/>
                <a:ea typeface="BIZ UDPゴシック" panose="020B0400000000000000" pitchFamily="50" charset="-128"/>
              </a:rPr>
              <a:t>（教育・子育て</a:t>
            </a:r>
            <a:r>
              <a:rPr lang="ja-JP" altLang="en-US" b="1" dirty="0" smtClean="0">
                <a:solidFill>
                  <a:schemeClr val="tx1"/>
                </a:solidFill>
                <a:latin typeface="BIZ UDPゴシック" panose="020B0400000000000000" pitchFamily="50" charset="-128"/>
                <a:ea typeface="BIZ UDPゴシック" panose="020B0400000000000000" pitchFamily="50" charset="-128"/>
              </a:rPr>
              <a:t>）</a:t>
            </a:r>
            <a:endParaRPr lang="en-US" altLang="ja-JP" b="1" dirty="0">
              <a:solidFill>
                <a:schemeClr val="tx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737255588"/>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線コネクタ 5"/>
          <p:cNvCxnSpPr/>
          <p:nvPr/>
        </p:nvCxnSpPr>
        <p:spPr>
          <a:xfrm>
            <a:off x="196398" y="615109"/>
            <a:ext cx="882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テキスト ボックス 8"/>
          <p:cNvSpPr txBox="1"/>
          <p:nvPr/>
        </p:nvSpPr>
        <p:spPr>
          <a:xfrm>
            <a:off x="197376" y="724855"/>
            <a:ext cx="8871339" cy="35394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700" b="1"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■子どもの貧困に正面から取り組むため実態調査を実施し、課題解決に向けた取組を実施。</a:t>
            </a:r>
            <a:endParaRPr kumimoji="1" lang="en-US" altLang="ja-JP" sz="17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endParaRPr>
          </a:p>
        </p:txBody>
      </p:sp>
      <p:cxnSp>
        <p:nvCxnSpPr>
          <p:cNvPr id="10" name="直線コネクタ 9"/>
          <p:cNvCxnSpPr/>
          <p:nvPr/>
        </p:nvCxnSpPr>
        <p:spPr>
          <a:xfrm>
            <a:off x="177640" y="1144872"/>
            <a:ext cx="874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角丸四角形 14"/>
          <p:cNvSpPr/>
          <p:nvPr/>
        </p:nvSpPr>
        <p:spPr>
          <a:xfrm>
            <a:off x="4848760" y="1299949"/>
            <a:ext cx="4094924" cy="324000"/>
          </a:xfrm>
          <a:prstGeom prst="roundRect">
            <a:avLst/>
          </a:prstGeom>
          <a:solidFill>
            <a:schemeClr val="accent2">
              <a:lumMod val="20000"/>
              <a:lumOff val="80000"/>
            </a:schemeClr>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500" b="1"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rPr>
              <a:t>子どもの貧困に対する府市</a:t>
            </a:r>
            <a:r>
              <a:rPr kumimoji="1" lang="ja-JP" altLang="en-US" sz="15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の</a:t>
            </a:r>
            <a:r>
              <a:rPr kumimoji="1" lang="ja-JP" altLang="en-US" sz="1500" b="1"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rPr>
              <a:t>取組</a:t>
            </a:r>
            <a:endParaRPr kumimoji="1" lang="ja-JP" altLang="en-US" sz="15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endParaRPr>
          </a:p>
        </p:txBody>
      </p:sp>
      <p:sp>
        <p:nvSpPr>
          <p:cNvPr id="20" name="角丸四角形 19"/>
          <p:cNvSpPr/>
          <p:nvPr/>
        </p:nvSpPr>
        <p:spPr>
          <a:xfrm>
            <a:off x="196398" y="1299949"/>
            <a:ext cx="4491512" cy="324000"/>
          </a:xfrm>
          <a:prstGeom prst="roundRect">
            <a:avLst/>
          </a:prstGeom>
          <a:solidFill>
            <a:schemeClr val="accent2">
              <a:lumMod val="20000"/>
              <a:lumOff val="80000"/>
            </a:schemeClr>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5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子</a:t>
            </a:r>
            <a:r>
              <a:rPr kumimoji="1" lang="ja-JP" altLang="en-US" sz="15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どもの</a:t>
            </a:r>
            <a:r>
              <a:rPr kumimoji="1" lang="ja-JP" altLang="en-US" sz="15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生活</a:t>
            </a:r>
            <a:r>
              <a:rPr kumimoji="1" lang="ja-JP" altLang="en-US" sz="15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に関する実態調査 　</a:t>
            </a:r>
            <a:r>
              <a:rPr kumimoji="1" lang="en-US" altLang="ja-JP" sz="15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ja-JP" altLang="en-US" sz="15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府市共同調査</a:t>
            </a:r>
            <a:r>
              <a:rPr kumimoji="1" lang="en-US" altLang="ja-JP" sz="15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t>
            </a:r>
            <a:endParaRPr kumimoji="1" lang="ja-JP" altLang="en-US" sz="15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2" name="正方形/長方形 1"/>
          <p:cNvSpPr/>
          <p:nvPr/>
        </p:nvSpPr>
        <p:spPr>
          <a:xfrm>
            <a:off x="442149" y="1758405"/>
            <a:ext cx="4210063" cy="646331"/>
          </a:xfrm>
          <a:prstGeom prst="rect">
            <a:avLst/>
          </a:prstGeom>
        </p:spPr>
        <p:txBody>
          <a:bodyPr wrap="square">
            <a:spAutoFit/>
          </a:bodyPr>
          <a:lstStyle/>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大阪市をはじめ府内</a:t>
            </a:r>
            <a:r>
              <a:rPr kumimoji="1"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13</a:t>
            </a: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自治体は府と共同で調査を実施し、残りの府内</a:t>
            </a:r>
            <a:r>
              <a:rPr kumimoji="1"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30</a:t>
            </a: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自治体については、それらを網羅する形で大阪府が無作為抽出による調査を</a:t>
            </a:r>
            <a:r>
              <a:rPr kumimoji="1" lang="ja-JP" altLang="en-US"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実施。</a:t>
            </a:r>
            <a:endPar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graphicFrame>
        <p:nvGraphicFramePr>
          <p:cNvPr id="3" name="表 2"/>
          <p:cNvGraphicFramePr>
            <a:graphicFrameLocks noGrp="1"/>
          </p:cNvGraphicFramePr>
          <p:nvPr>
            <p:extLst>
              <p:ext uri="{D42A27DB-BD31-4B8C-83A1-F6EECF244321}">
                <p14:modId xmlns:p14="http://schemas.microsoft.com/office/powerpoint/2010/main" val="944963646"/>
              </p:ext>
            </p:extLst>
          </p:nvPr>
        </p:nvGraphicFramePr>
        <p:xfrm>
          <a:off x="442150" y="2404736"/>
          <a:ext cx="4036465" cy="1165860"/>
        </p:xfrm>
        <a:graphic>
          <a:graphicData uri="http://schemas.openxmlformats.org/drawingml/2006/table">
            <a:tbl>
              <a:tblPr firstRow="1" bandRow="1">
                <a:tableStyleId>{5940675A-B579-460E-94D1-54222C63F5DA}</a:tableStyleId>
              </a:tblPr>
              <a:tblGrid>
                <a:gridCol w="1756093">
                  <a:extLst>
                    <a:ext uri="{9D8B030D-6E8A-4147-A177-3AD203B41FA5}">
                      <a16:colId xmlns:a16="http://schemas.microsoft.com/office/drawing/2014/main" val="20000"/>
                    </a:ext>
                  </a:extLst>
                </a:gridCol>
                <a:gridCol w="1140186">
                  <a:extLst>
                    <a:ext uri="{9D8B030D-6E8A-4147-A177-3AD203B41FA5}">
                      <a16:colId xmlns:a16="http://schemas.microsoft.com/office/drawing/2014/main" val="20001"/>
                    </a:ext>
                  </a:extLst>
                </a:gridCol>
                <a:gridCol w="1140186">
                  <a:extLst>
                    <a:ext uri="{9D8B030D-6E8A-4147-A177-3AD203B41FA5}">
                      <a16:colId xmlns:a16="http://schemas.microsoft.com/office/drawing/2014/main" val="20002"/>
                    </a:ext>
                  </a:extLst>
                </a:gridCol>
              </a:tblGrid>
              <a:tr h="360368">
                <a:tc>
                  <a:txBody>
                    <a:bodyPr/>
                    <a:lstStyle/>
                    <a:p>
                      <a:pPr algn="ctr"/>
                      <a:r>
                        <a:rPr kumimoji="1" lang="ja-JP" altLang="en-US" sz="1050" dirty="0" smtClean="0">
                          <a:solidFill>
                            <a:schemeClr val="tx1"/>
                          </a:solidFill>
                          <a:latin typeface="BIZ UDPゴシック" panose="020B0400000000000000" pitchFamily="50" charset="-128"/>
                          <a:ea typeface="BIZ UDPゴシック" panose="020B0400000000000000" pitchFamily="50" charset="-128"/>
                        </a:rPr>
                        <a:t>調査対象</a:t>
                      </a:r>
                      <a:endParaRPr kumimoji="1" lang="ja-JP" altLang="en-US" sz="1050" dirty="0">
                        <a:solidFill>
                          <a:schemeClr val="tx1"/>
                        </a:solidFill>
                        <a:latin typeface="BIZ UDPゴシック" panose="020B0400000000000000" pitchFamily="50" charset="-128"/>
                        <a:ea typeface="BIZ UDPゴシック" panose="020B0400000000000000" pitchFamily="50" charset="-128"/>
                      </a:endParaRPr>
                    </a:p>
                  </a:txBody>
                  <a:tcPr anchor="ctr"/>
                </a:tc>
                <a:tc>
                  <a:txBody>
                    <a:bodyPr/>
                    <a:lstStyle/>
                    <a:p>
                      <a:pPr algn="ctr"/>
                      <a:r>
                        <a:rPr kumimoji="1" lang="ja-JP" altLang="en-US" sz="1050" dirty="0" smtClean="0">
                          <a:solidFill>
                            <a:schemeClr val="tx1"/>
                          </a:solidFill>
                          <a:latin typeface="BIZ UDPゴシック" panose="020B0400000000000000" pitchFamily="50" charset="-128"/>
                          <a:ea typeface="BIZ UDPゴシック" panose="020B0400000000000000" pitchFamily="50" charset="-128"/>
                        </a:rPr>
                        <a:t>大阪府</a:t>
                      </a:r>
                      <a:endParaRPr kumimoji="1" lang="en-US" altLang="ja-JP" sz="1050" dirty="0" smtClean="0">
                        <a:solidFill>
                          <a:schemeClr val="tx1"/>
                        </a:solidFill>
                        <a:latin typeface="BIZ UDPゴシック" panose="020B0400000000000000" pitchFamily="50" charset="-128"/>
                        <a:ea typeface="BIZ UDPゴシック" panose="020B0400000000000000" pitchFamily="50" charset="-128"/>
                      </a:endParaRPr>
                    </a:p>
                    <a:p>
                      <a:pPr algn="ctr"/>
                      <a:r>
                        <a:rPr kumimoji="1" lang="ja-JP" altLang="en-US" sz="1050" dirty="0" smtClean="0">
                          <a:solidFill>
                            <a:schemeClr val="tx1"/>
                          </a:solidFill>
                          <a:latin typeface="BIZ UDPゴシック" panose="020B0400000000000000" pitchFamily="50" charset="-128"/>
                          <a:ea typeface="BIZ UDPゴシック" panose="020B0400000000000000" pitchFamily="50" charset="-128"/>
                        </a:rPr>
                        <a:t>（抽出）</a:t>
                      </a:r>
                      <a:endParaRPr kumimoji="1" lang="ja-JP" altLang="en-US" sz="1050" dirty="0">
                        <a:solidFill>
                          <a:schemeClr val="tx1"/>
                        </a:solidFill>
                        <a:latin typeface="BIZ UDPゴシック" panose="020B0400000000000000" pitchFamily="50" charset="-128"/>
                        <a:ea typeface="BIZ UDPゴシック" panose="020B0400000000000000" pitchFamily="50" charset="-128"/>
                      </a:endParaRPr>
                    </a:p>
                  </a:txBody>
                  <a:tcPr anchor="ctr"/>
                </a:tc>
                <a:tc>
                  <a:txBody>
                    <a:bodyPr/>
                    <a:lstStyle/>
                    <a:p>
                      <a:pPr algn="ctr"/>
                      <a:r>
                        <a:rPr kumimoji="1" lang="ja-JP" altLang="en-US" sz="1050" dirty="0" smtClean="0">
                          <a:solidFill>
                            <a:schemeClr val="tx1"/>
                          </a:solidFill>
                          <a:latin typeface="BIZ UDPゴシック" panose="020B0400000000000000" pitchFamily="50" charset="-128"/>
                          <a:ea typeface="BIZ UDPゴシック" panose="020B0400000000000000" pitchFamily="50" charset="-128"/>
                        </a:rPr>
                        <a:t>うち、大阪市</a:t>
                      </a:r>
                      <a:endParaRPr kumimoji="1" lang="en-US" altLang="ja-JP" sz="1050" dirty="0" smtClean="0">
                        <a:solidFill>
                          <a:schemeClr val="tx1"/>
                        </a:solidFill>
                        <a:latin typeface="BIZ UDPゴシック" panose="020B0400000000000000" pitchFamily="50" charset="-128"/>
                        <a:ea typeface="BIZ UDPゴシック" panose="020B0400000000000000" pitchFamily="50" charset="-128"/>
                      </a:endParaRPr>
                    </a:p>
                    <a:p>
                      <a:pPr algn="ctr"/>
                      <a:r>
                        <a:rPr kumimoji="1" lang="ja-JP" altLang="en-US" sz="1050" dirty="0" smtClean="0">
                          <a:solidFill>
                            <a:schemeClr val="tx1"/>
                          </a:solidFill>
                          <a:latin typeface="BIZ UDPゴシック" panose="020B0400000000000000" pitchFamily="50" charset="-128"/>
                          <a:ea typeface="BIZ UDPゴシック" panose="020B0400000000000000" pitchFamily="50" charset="-128"/>
                        </a:rPr>
                        <a:t>（</a:t>
                      </a:r>
                      <a:r>
                        <a:rPr kumimoji="1" lang="ja-JP" altLang="en-US" sz="1050" dirty="0" err="1" smtClean="0">
                          <a:solidFill>
                            <a:schemeClr val="tx1"/>
                          </a:solidFill>
                          <a:latin typeface="BIZ UDPゴシック" panose="020B0400000000000000" pitchFamily="50" charset="-128"/>
                          <a:ea typeface="BIZ UDPゴシック" panose="020B0400000000000000" pitchFamily="50" charset="-128"/>
                        </a:rPr>
                        <a:t>しっ</a:t>
                      </a:r>
                      <a:r>
                        <a:rPr kumimoji="1" lang="ja-JP" altLang="en-US" sz="1050" dirty="0" smtClean="0">
                          <a:solidFill>
                            <a:schemeClr val="tx1"/>
                          </a:solidFill>
                          <a:latin typeface="BIZ UDPゴシック" panose="020B0400000000000000" pitchFamily="50" charset="-128"/>
                          <a:ea typeface="BIZ UDPゴシック" panose="020B0400000000000000" pitchFamily="50" charset="-128"/>
                        </a:rPr>
                        <a:t>皆）</a:t>
                      </a:r>
                      <a:endParaRPr kumimoji="1" lang="ja-JP" altLang="en-US" sz="1050" dirty="0">
                        <a:solidFill>
                          <a:schemeClr val="tx1"/>
                        </a:solidFill>
                        <a:latin typeface="BIZ UDPゴシック" panose="020B0400000000000000" pitchFamily="50" charset="-128"/>
                        <a:ea typeface="BIZ UDPゴシック" panose="020B0400000000000000" pitchFamily="50" charset="-128"/>
                      </a:endParaRPr>
                    </a:p>
                  </a:txBody>
                  <a:tcPr anchor="ctr"/>
                </a:tc>
                <a:extLst>
                  <a:ext uri="{0D108BD9-81ED-4DB2-BD59-A6C34878D82A}">
                    <a16:rowId xmlns:a16="http://schemas.microsoft.com/office/drawing/2014/main" val="10000"/>
                  </a:ext>
                </a:extLst>
              </a:tr>
              <a:tr h="220225">
                <a:tc>
                  <a:txBody>
                    <a:bodyPr/>
                    <a:lstStyle/>
                    <a:p>
                      <a:r>
                        <a:rPr kumimoji="1" lang="ja-JP" altLang="en-US" sz="1050" dirty="0" smtClean="0">
                          <a:solidFill>
                            <a:schemeClr val="tx1"/>
                          </a:solidFill>
                          <a:latin typeface="BIZ UDPゴシック" panose="020B0400000000000000" pitchFamily="50" charset="-128"/>
                          <a:ea typeface="BIZ UDPゴシック" panose="020B0400000000000000" pitchFamily="50" charset="-128"/>
                        </a:rPr>
                        <a:t>小学生５年生と保護者</a:t>
                      </a:r>
                      <a:endParaRPr kumimoji="1" lang="ja-JP" altLang="en-US" sz="1050" dirty="0">
                        <a:solidFill>
                          <a:schemeClr val="tx1"/>
                        </a:solidFill>
                        <a:latin typeface="BIZ UDPゴシック" panose="020B0400000000000000" pitchFamily="50" charset="-128"/>
                        <a:ea typeface="BIZ UDPゴシック" panose="020B0400000000000000" pitchFamily="50" charset="-128"/>
                      </a:endParaRPr>
                    </a:p>
                  </a:txBody>
                  <a:tcPr anchor="ctr"/>
                </a:tc>
                <a:tc>
                  <a:txBody>
                    <a:bodyPr/>
                    <a:lstStyle/>
                    <a:p>
                      <a:pPr algn="r"/>
                      <a:r>
                        <a:rPr kumimoji="1" lang="en-US" altLang="ja-JP" sz="1050" dirty="0" smtClean="0">
                          <a:solidFill>
                            <a:schemeClr val="tx1"/>
                          </a:solidFill>
                          <a:latin typeface="BIZ UDPゴシック" panose="020B0400000000000000" pitchFamily="50" charset="-128"/>
                          <a:ea typeface="BIZ UDPゴシック" panose="020B0400000000000000" pitchFamily="50" charset="-128"/>
                        </a:rPr>
                        <a:t>40,137</a:t>
                      </a:r>
                      <a:r>
                        <a:rPr kumimoji="1" lang="ja-JP" altLang="en-US" sz="1050" dirty="0" smtClean="0">
                          <a:solidFill>
                            <a:schemeClr val="tx1"/>
                          </a:solidFill>
                          <a:latin typeface="BIZ UDPゴシック" panose="020B0400000000000000" pitchFamily="50" charset="-128"/>
                          <a:ea typeface="BIZ UDPゴシック" panose="020B0400000000000000" pitchFamily="50" charset="-128"/>
                        </a:rPr>
                        <a:t>世帯</a:t>
                      </a:r>
                      <a:endParaRPr kumimoji="1" lang="ja-JP" altLang="en-US" sz="1050" dirty="0">
                        <a:solidFill>
                          <a:schemeClr val="tx1"/>
                        </a:solidFill>
                        <a:latin typeface="BIZ UDPゴシック" panose="020B0400000000000000" pitchFamily="50" charset="-128"/>
                        <a:ea typeface="BIZ UDPゴシック" panose="020B0400000000000000" pitchFamily="50" charset="-128"/>
                      </a:endParaRPr>
                    </a:p>
                  </a:txBody>
                  <a:tcPr anchor="ctr"/>
                </a:tc>
                <a:tc>
                  <a:txBody>
                    <a:bodyPr/>
                    <a:lstStyle/>
                    <a:p>
                      <a:pPr algn="r"/>
                      <a:r>
                        <a:rPr kumimoji="1" lang="en-US" altLang="ja-JP" sz="1050" dirty="0" smtClean="0">
                          <a:solidFill>
                            <a:schemeClr val="tx1"/>
                          </a:solidFill>
                          <a:latin typeface="BIZ UDPゴシック" panose="020B0400000000000000" pitchFamily="50" charset="-128"/>
                          <a:ea typeface="BIZ UDPゴシック" panose="020B0400000000000000" pitchFamily="50" charset="-128"/>
                        </a:rPr>
                        <a:t>18,098</a:t>
                      </a:r>
                      <a:r>
                        <a:rPr kumimoji="1" lang="ja-JP" altLang="en-US" sz="1050" dirty="0" smtClean="0">
                          <a:solidFill>
                            <a:schemeClr val="tx1"/>
                          </a:solidFill>
                          <a:latin typeface="BIZ UDPゴシック" panose="020B0400000000000000" pitchFamily="50" charset="-128"/>
                          <a:ea typeface="BIZ UDPゴシック" panose="020B0400000000000000" pitchFamily="50" charset="-128"/>
                        </a:rPr>
                        <a:t>世帯</a:t>
                      </a:r>
                      <a:endParaRPr kumimoji="1" lang="ja-JP" altLang="en-US" sz="1050" dirty="0">
                        <a:solidFill>
                          <a:schemeClr val="tx1"/>
                        </a:solidFill>
                        <a:latin typeface="BIZ UDPゴシック" panose="020B0400000000000000" pitchFamily="50" charset="-128"/>
                        <a:ea typeface="BIZ UDPゴシック" panose="020B0400000000000000" pitchFamily="50" charset="-128"/>
                      </a:endParaRPr>
                    </a:p>
                  </a:txBody>
                  <a:tcPr anchor="ctr"/>
                </a:tc>
                <a:extLst>
                  <a:ext uri="{0D108BD9-81ED-4DB2-BD59-A6C34878D82A}">
                    <a16:rowId xmlns:a16="http://schemas.microsoft.com/office/drawing/2014/main" val="10001"/>
                  </a:ext>
                </a:extLst>
              </a:tr>
              <a:tr h="220225">
                <a:tc>
                  <a:txBody>
                    <a:bodyPr/>
                    <a:lstStyle/>
                    <a:p>
                      <a:r>
                        <a:rPr kumimoji="1" lang="ja-JP" altLang="en-US" sz="1050" dirty="0" smtClean="0">
                          <a:solidFill>
                            <a:schemeClr val="tx1"/>
                          </a:solidFill>
                          <a:latin typeface="BIZ UDPゴシック" panose="020B0400000000000000" pitchFamily="50" charset="-128"/>
                          <a:ea typeface="BIZ UDPゴシック" panose="020B0400000000000000" pitchFamily="50" charset="-128"/>
                        </a:rPr>
                        <a:t>中学生２年生と保護者</a:t>
                      </a:r>
                      <a:endParaRPr kumimoji="1" lang="ja-JP" altLang="en-US" sz="1050" dirty="0">
                        <a:solidFill>
                          <a:schemeClr val="tx1"/>
                        </a:solidFill>
                        <a:latin typeface="BIZ UDPゴシック" panose="020B0400000000000000" pitchFamily="50" charset="-128"/>
                        <a:ea typeface="BIZ UDPゴシック" panose="020B0400000000000000" pitchFamily="50" charset="-128"/>
                      </a:endParaRPr>
                    </a:p>
                  </a:txBody>
                  <a:tcPr anchor="ctr"/>
                </a:tc>
                <a:tc>
                  <a:txBody>
                    <a:bodyPr/>
                    <a:lstStyle/>
                    <a:p>
                      <a:pPr algn="r"/>
                      <a:r>
                        <a:rPr kumimoji="1" lang="en-US" altLang="ja-JP" sz="1050" dirty="0" smtClean="0">
                          <a:solidFill>
                            <a:schemeClr val="tx1"/>
                          </a:solidFill>
                          <a:latin typeface="BIZ UDPゴシック" panose="020B0400000000000000" pitchFamily="50" charset="-128"/>
                          <a:ea typeface="BIZ UDPゴシック" panose="020B0400000000000000" pitchFamily="50" charset="-128"/>
                        </a:rPr>
                        <a:t>39,993</a:t>
                      </a:r>
                      <a:r>
                        <a:rPr kumimoji="1" lang="ja-JP" altLang="en-US" sz="1050" dirty="0" smtClean="0">
                          <a:solidFill>
                            <a:schemeClr val="tx1"/>
                          </a:solidFill>
                          <a:latin typeface="BIZ UDPゴシック" panose="020B0400000000000000" pitchFamily="50" charset="-128"/>
                          <a:ea typeface="BIZ UDPゴシック" panose="020B0400000000000000" pitchFamily="50" charset="-128"/>
                        </a:rPr>
                        <a:t>世帯</a:t>
                      </a:r>
                      <a:endParaRPr kumimoji="1" lang="ja-JP" altLang="en-US" sz="1050" dirty="0">
                        <a:solidFill>
                          <a:schemeClr val="tx1"/>
                        </a:solidFill>
                        <a:latin typeface="BIZ UDPゴシック" panose="020B0400000000000000" pitchFamily="50" charset="-128"/>
                        <a:ea typeface="BIZ UDPゴシック" panose="020B0400000000000000" pitchFamily="50" charset="-128"/>
                      </a:endParaRPr>
                    </a:p>
                  </a:txBody>
                  <a:tcPr anchor="ctr"/>
                </a:tc>
                <a:tc>
                  <a:txBody>
                    <a:bodyPr/>
                    <a:lstStyle/>
                    <a:p>
                      <a:pPr algn="r"/>
                      <a:r>
                        <a:rPr kumimoji="1" lang="en-US" altLang="ja-JP" sz="1050" dirty="0" smtClean="0">
                          <a:solidFill>
                            <a:schemeClr val="tx1"/>
                          </a:solidFill>
                          <a:latin typeface="BIZ UDPゴシック" panose="020B0400000000000000" pitchFamily="50" charset="-128"/>
                          <a:ea typeface="BIZ UDPゴシック" panose="020B0400000000000000" pitchFamily="50" charset="-128"/>
                        </a:rPr>
                        <a:t>17,984</a:t>
                      </a:r>
                      <a:r>
                        <a:rPr kumimoji="1" lang="ja-JP" altLang="en-US" sz="1050" dirty="0" smtClean="0">
                          <a:solidFill>
                            <a:schemeClr val="tx1"/>
                          </a:solidFill>
                          <a:latin typeface="BIZ UDPゴシック" panose="020B0400000000000000" pitchFamily="50" charset="-128"/>
                          <a:ea typeface="BIZ UDPゴシック" panose="020B0400000000000000" pitchFamily="50" charset="-128"/>
                        </a:rPr>
                        <a:t>世帯</a:t>
                      </a:r>
                      <a:endParaRPr kumimoji="1" lang="ja-JP" altLang="en-US" sz="1050" dirty="0">
                        <a:solidFill>
                          <a:schemeClr val="tx1"/>
                        </a:solidFill>
                        <a:latin typeface="BIZ UDPゴシック" panose="020B0400000000000000" pitchFamily="50" charset="-128"/>
                        <a:ea typeface="BIZ UDPゴシック" panose="020B0400000000000000" pitchFamily="50" charset="-128"/>
                      </a:endParaRPr>
                    </a:p>
                  </a:txBody>
                  <a:tcPr anchor="ctr"/>
                </a:tc>
                <a:extLst>
                  <a:ext uri="{0D108BD9-81ED-4DB2-BD59-A6C34878D82A}">
                    <a16:rowId xmlns:a16="http://schemas.microsoft.com/office/drawing/2014/main" val="10002"/>
                  </a:ext>
                </a:extLst>
              </a:tr>
              <a:tr h="220225">
                <a:tc>
                  <a:txBody>
                    <a:bodyPr/>
                    <a:lstStyle/>
                    <a:p>
                      <a:r>
                        <a:rPr kumimoji="1" lang="ja-JP" altLang="en-US" sz="800" dirty="0" smtClean="0">
                          <a:solidFill>
                            <a:schemeClr val="tx1"/>
                          </a:solidFill>
                          <a:latin typeface="BIZ UDPゴシック" panose="020B0400000000000000" pitchFamily="50" charset="-128"/>
                          <a:ea typeface="BIZ UDPゴシック" panose="020B0400000000000000" pitchFamily="50" charset="-128"/>
                        </a:rPr>
                        <a:t>幼稚園・保育所等の５歳児と保護者</a:t>
                      </a:r>
                      <a:endParaRPr kumimoji="1" lang="ja-JP" altLang="en-US" sz="800" dirty="0">
                        <a:solidFill>
                          <a:schemeClr val="tx1"/>
                        </a:solidFill>
                        <a:latin typeface="BIZ UDPゴシック" panose="020B0400000000000000" pitchFamily="50" charset="-128"/>
                        <a:ea typeface="BIZ UDPゴシック" panose="020B0400000000000000" pitchFamily="50" charset="-128"/>
                      </a:endParaRPr>
                    </a:p>
                  </a:txBody>
                  <a:tcPr anchor="ctr"/>
                </a:tc>
                <a:tc>
                  <a:txBody>
                    <a:bodyPr/>
                    <a:lstStyle/>
                    <a:p>
                      <a:pPr algn="r"/>
                      <a:r>
                        <a:rPr kumimoji="1" lang="ja-JP" altLang="en-US" sz="1050" dirty="0" smtClean="0">
                          <a:solidFill>
                            <a:schemeClr val="tx1"/>
                          </a:solidFill>
                          <a:latin typeface="BIZ UDPゴシック" panose="020B0400000000000000" pitchFamily="50" charset="-128"/>
                          <a:ea typeface="BIZ UDPゴシック" panose="020B0400000000000000" pitchFamily="50" charset="-128"/>
                        </a:rPr>
                        <a:t>－</a:t>
                      </a:r>
                      <a:endParaRPr kumimoji="1" lang="ja-JP" altLang="en-US" sz="1050" dirty="0">
                        <a:solidFill>
                          <a:schemeClr val="tx1"/>
                        </a:solidFill>
                        <a:latin typeface="BIZ UDPゴシック" panose="020B0400000000000000" pitchFamily="50" charset="-128"/>
                        <a:ea typeface="BIZ UDPゴシック" panose="020B0400000000000000" pitchFamily="50" charset="-128"/>
                      </a:endParaRPr>
                    </a:p>
                  </a:txBody>
                  <a:tcPr anchor="ctr"/>
                </a:tc>
                <a:tc>
                  <a:txBody>
                    <a:bodyPr/>
                    <a:lstStyle/>
                    <a:p>
                      <a:pPr algn="r"/>
                      <a:r>
                        <a:rPr kumimoji="1" lang="en-US" altLang="ja-JP" sz="1050" dirty="0" smtClean="0">
                          <a:solidFill>
                            <a:schemeClr val="tx1"/>
                          </a:solidFill>
                          <a:latin typeface="BIZ UDPゴシック" panose="020B0400000000000000" pitchFamily="50" charset="-128"/>
                          <a:ea typeface="BIZ UDPゴシック" panose="020B0400000000000000" pitchFamily="50" charset="-128"/>
                        </a:rPr>
                        <a:t>19,694</a:t>
                      </a:r>
                      <a:r>
                        <a:rPr kumimoji="1" lang="ja-JP" altLang="en-US" sz="1050" dirty="0" smtClean="0">
                          <a:solidFill>
                            <a:schemeClr val="tx1"/>
                          </a:solidFill>
                          <a:latin typeface="BIZ UDPゴシック" panose="020B0400000000000000" pitchFamily="50" charset="-128"/>
                          <a:ea typeface="BIZ UDPゴシック" panose="020B0400000000000000" pitchFamily="50" charset="-128"/>
                        </a:rPr>
                        <a:t>世帯</a:t>
                      </a:r>
                      <a:endParaRPr kumimoji="1" lang="ja-JP" altLang="en-US" sz="1050" dirty="0">
                        <a:solidFill>
                          <a:schemeClr val="tx1"/>
                        </a:solidFill>
                        <a:latin typeface="BIZ UDPゴシック" panose="020B0400000000000000" pitchFamily="50" charset="-128"/>
                        <a:ea typeface="BIZ UDPゴシック" panose="020B0400000000000000" pitchFamily="50" charset="-128"/>
                      </a:endParaRPr>
                    </a:p>
                  </a:txBody>
                  <a:tcPr anchor="ctr"/>
                </a:tc>
                <a:extLst>
                  <a:ext uri="{0D108BD9-81ED-4DB2-BD59-A6C34878D82A}">
                    <a16:rowId xmlns:a16="http://schemas.microsoft.com/office/drawing/2014/main" val="10003"/>
                  </a:ext>
                </a:extLst>
              </a:tr>
            </a:tbl>
          </a:graphicData>
        </a:graphic>
      </p:graphicFrame>
      <p:sp>
        <p:nvSpPr>
          <p:cNvPr id="4" name="正方形/長方形 3"/>
          <p:cNvSpPr/>
          <p:nvPr/>
        </p:nvSpPr>
        <p:spPr>
          <a:xfrm>
            <a:off x="4848759" y="1779026"/>
            <a:ext cx="288000" cy="23072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大阪府</a:t>
            </a:r>
            <a:endParaRPr kumimoji="1" lang="ja-JP" altLang="en-US"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21" name="正方形/長方形 20"/>
          <p:cNvSpPr/>
          <p:nvPr/>
        </p:nvSpPr>
        <p:spPr>
          <a:xfrm>
            <a:off x="4848758" y="4275856"/>
            <a:ext cx="288000" cy="249053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大阪市</a:t>
            </a:r>
            <a:endParaRPr kumimoji="1" lang="ja-JP" altLang="en-US"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23" name="正方形/長方形 22"/>
          <p:cNvSpPr/>
          <p:nvPr/>
        </p:nvSpPr>
        <p:spPr>
          <a:xfrm>
            <a:off x="76325" y="1810598"/>
            <a:ext cx="288000" cy="175999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調査の概要</a:t>
            </a:r>
            <a:endParaRPr kumimoji="1" lang="ja-JP" altLang="en-US"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24" name="正方形/長方形 23"/>
          <p:cNvSpPr/>
          <p:nvPr/>
        </p:nvSpPr>
        <p:spPr>
          <a:xfrm>
            <a:off x="78876" y="3679120"/>
            <a:ext cx="288000" cy="2952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調査の</a:t>
            </a:r>
            <a:r>
              <a:rPr kumimoji="1" lang="ja-JP" altLang="en-US"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結果</a:t>
            </a:r>
          </a:p>
        </p:txBody>
      </p:sp>
      <p:sp>
        <p:nvSpPr>
          <p:cNvPr id="33" name="テキスト ボックス 32"/>
          <p:cNvSpPr txBox="1"/>
          <p:nvPr/>
        </p:nvSpPr>
        <p:spPr>
          <a:xfrm>
            <a:off x="2547180" y="5560668"/>
            <a:ext cx="1443024"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＜困窮度別の状況＞</a:t>
            </a:r>
            <a:endParaRPr kumimoji="1" lang="ja-JP" altLang="en-US" sz="11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graphicFrame>
        <p:nvGraphicFramePr>
          <p:cNvPr id="37" name="表 36"/>
          <p:cNvGraphicFramePr>
            <a:graphicFrameLocks noGrp="1"/>
          </p:cNvGraphicFramePr>
          <p:nvPr>
            <p:extLst>
              <p:ext uri="{D42A27DB-BD31-4B8C-83A1-F6EECF244321}">
                <p14:modId xmlns:p14="http://schemas.microsoft.com/office/powerpoint/2010/main" val="2944816949"/>
              </p:ext>
            </p:extLst>
          </p:nvPr>
        </p:nvGraphicFramePr>
        <p:xfrm>
          <a:off x="5276646" y="4551511"/>
          <a:ext cx="3677525" cy="2133600"/>
        </p:xfrm>
        <a:graphic>
          <a:graphicData uri="http://schemas.openxmlformats.org/drawingml/2006/table">
            <a:tbl>
              <a:tblPr firstRow="1" bandRow="1">
                <a:tableStyleId>{5940675A-B579-460E-94D1-54222C63F5DA}</a:tableStyleId>
              </a:tblPr>
              <a:tblGrid>
                <a:gridCol w="1454263">
                  <a:extLst>
                    <a:ext uri="{9D8B030D-6E8A-4147-A177-3AD203B41FA5}">
                      <a16:colId xmlns:a16="http://schemas.microsoft.com/office/drawing/2014/main" val="20000"/>
                    </a:ext>
                  </a:extLst>
                </a:gridCol>
                <a:gridCol w="2223262">
                  <a:extLst>
                    <a:ext uri="{9D8B030D-6E8A-4147-A177-3AD203B41FA5}">
                      <a16:colId xmlns:a16="http://schemas.microsoft.com/office/drawing/2014/main" val="20001"/>
                    </a:ext>
                  </a:extLst>
                </a:gridCol>
              </a:tblGrid>
              <a:tr h="200793">
                <a:tc>
                  <a:txBody>
                    <a:bodyPr/>
                    <a:lstStyle/>
                    <a:p>
                      <a:pPr algn="ctr"/>
                      <a:r>
                        <a:rPr kumimoji="1" lang="ja-JP" altLang="en-US" sz="1000" b="1" dirty="0" smtClean="0">
                          <a:solidFill>
                            <a:schemeClr val="tx1"/>
                          </a:solidFill>
                          <a:latin typeface="BIZ UDPゴシック" panose="020B0400000000000000" pitchFamily="50" charset="-128"/>
                          <a:ea typeface="BIZ UDPゴシック" panose="020B0400000000000000" pitchFamily="50" charset="-128"/>
                        </a:rPr>
                        <a:t>項目</a:t>
                      </a:r>
                      <a:endParaRPr kumimoji="1" lang="ja-JP" altLang="en-US" sz="1000" b="1" dirty="0">
                        <a:solidFill>
                          <a:schemeClr val="tx1"/>
                        </a:solidFill>
                        <a:latin typeface="BIZ UDPゴシック" panose="020B0400000000000000" pitchFamily="50" charset="-128"/>
                        <a:ea typeface="BIZ UDPゴシック" panose="020B0400000000000000" pitchFamily="50" charset="-128"/>
                      </a:endParaRPr>
                    </a:p>
                  </a:txBody>
                  <a:tcPr>
                    <a:solidFill>
                      <a:schemeClr val="accent1">
                        <a:lumMod val="40000"/>
                        <a:lumOff val="60000"/>
                      </a:schemeClr>
                    </a:solidFill>
                  </a:tcPr>
                </a:tc>
                <a:tc>
                  <a:txBody>
                    <a:bodyPr/>
                    <a:lstStyle/>
                    <a:p>
                      <a:pPr algn="ctr"/>
                      <a:r>
                        <a:rPr kumimoji="1" lang="ja-JP" altLang="en-US" sz="1000" b="1" dirty="0" smtClean="0">
                          <a:solidFill>
                            <a:schemeClr val="tx1"/>
                          </a:solidFill>
                          <a:latin typeface="BIZ UDPゴシック" panose="020B0400000000000000" pitchFamily="50" charset="-128"/>
                          <a:ea typeface="BIZ UDPゴシック" panose="020B0400000000000000" pitchFamily="50" charset="-128"/>
                        </a:rPr>
                        <a:t>主な事業</a:t>
                      </a:r>
                      <a:endParaRPr kumimoji="1" lang="ja-JP" altLang="en-US" sz="1000" b="1" dirty="0">
                        <a:solidFill>
                          <a:schemeClr val="tx1"/>
                        </a:solidFill>
                        <a:latin typeface="BIZ UDPゴシック" panose="020B0400000000000000" pitchFamily="50" charset="-128"/>
                        <a:ea typeface="BIZ UDPゴシック" panose="020B0400000000000000" pitchFamily="50" charset="-128"/>
                      </a:endParaRPr>
                    </a:p>
                  </a:txBody>
                  <a:tcPr>
                    <a:solidFill>
                      <a:schemeClr val="accent1">
                        <a:lumMod val="40000"/>
                        <a:lumOff val="60000"/>
                      </a:schemeClr>
                    </a:solidFill>
                  </a:tcPr>
                </a:tc>
                <a:extLst>
                  <a:ext uri="{0D108BD9-81ED-4DB2-BD59-A6C34878D82A}">
                    <a16:rowId xmlns:a16="http://schemas.microsoft.com/office/drawing/2014/main" val="10000"/>
                  </a:ext>
                </a:extLst>
              </a:tr>
              <a:tr h="370840">
                <a:tc>
                  <a:txBody>
                    <a:bodyPr/>
                    <a:lstStyle/>
                    <a:p>
                      <a:r>
                        <a:rPr kumimoji="1" lang="ja-JP" altLang="en-US" sz="1000" dirty="0" smtClean="0">
                          <a:solidFill>
                            <a:schemeClr val="tx1"/>
                          </a:solidFill>
                          <a:latin typeface="BIZ UDPゴシック" panose="020B0400000000000000" pitchFamily="50" charset="-128"/>
                          <a:ea typeface="BIZ UDPゴシック" panose="020B0400000000000000" pitchFamily="50" charset="-128"/>
                        </a:rPr>
                        <a:t>学習習慣の定着</a:t>
                      </a:r>
                      <a:endParaRPr kumimoji="1" lang="ja-JP" altLang="en-US" sz="1000" dirty="0">
                        <a:solidFill>
                          <a:schemeClr val="tx1"/>
                        </a:solidFill>
                        <a:latin typeface="BIZ UDPゴシック" panose="020B0400000000000000" pitchFamily="50" charset="-128"/>
                        <a:ea typeface="BIZ UDPゴシック" panose="020B0400000000000000" pitchFamily="50" charset="-128"/>
                      </a:endParaRPr>
                    </a:p>
                  </a:txBody>
                  <a:tcPr/>
                </a:tc>
                <a:tc>
                  <a:txBody>
                    <a:bodyPr/>
                    <a:lstStyle/>
                    <a:p>
                      <a:r>
                        <a:rPr kumimoji="1" lang="ja-JP" altLang="en-US" sz="1000" dirty="0" smtClean="0">
                          <a:solidFill>
                            <a:schemeClr val="tx1"/>
                          </a:solidFill>
                          <a:latin typeface="BIZ UDPゴシック" panose="020B0400000000000000" pitchFamily="50" charset="-128"/>
                          <a:ea typeface="BIZ UDPゴシック" panose="020B0400000000000000" pitchFamily="50" charset="-128"/>
                        </a:rPr>
                        <a:t>・学習習慣の定着</a:t>
                      </a:r>
                      <a:endParaRPr kumimoji="1" lang="en-US" altLang="ja-JP" sz="1000" dirty="0" smtClean="0">
                        <a:solidFill>
                          <a:schemeClr val="tx1"/>
                        </a:solidFill>
                        <a:latin typeface="BIZ UDPゴシック" panose="020B0400000000000000" pitchFamily="50" charset="-128"/>
                        <a:ea typeface="BIZ UDPゴシック" panose="020B0400000000000000" pitchFamily="50" charset="-128"/>
                      </a:endParaRPr>
                    </a:p>
                    <a:p>
                      <a:r>
                        <a:rPr kumimoji="1" lang="ja-JP" altLang="en-US" sz="1000" dirty="0" smtClean="0">
                          <a:solidFill>
                            <a:schemeClr val="tx1"/>
                          </a:solidFill>
                          <a:latin typeface="BIZ UDPゴシック" panose="020B0400000000000000" pitchFamily="50" charset="-128"/>
                          <a:ea typeface="BIZ UDPゴシック" panose="020B0400000000000000" pitchFamily="50" charset="-128"/>
                        </a:rPr>
                        <a:t>・不登校対策</a:t>
                      </a:r>
                      <a:endParaRPr kumimoji="1" lang="ja-JP" altLang="en-US" sz="1000" dirty="0">
                        <a:solidFill>
                          <a:schemeClr val="tx1"/>
                        </a:solidFill>
                        <a:latin typeface="BIZ UDPゴシック" panose="020B0400000000000000" pitchFamily="50" charset="-128"/>
                        <a:ea typeface="BIZ UDPゴシック" panose="020B0400000000000000" pitchFamily="50" charset="-128"/>
                      </a:endParaRPr>
                    </a:p>
                  </a:txBody>
                  <a:tcPr/>
                </a:tc>
                <a:extLst>
                  <a:ext uri="{0D108BD9-81ED-4DB2-BD59-A6C34878D82A}">
                    <a16:rowId xmlns:a16="http://schemas.microsoft.com/office/drawing/2014/main" val="10001"/>
                  </a:ext>
                </a:extLst>
              </a:tr>
              <a:tr h="370840">
                <a:tc>
                  <a:txBody>
                    <a:bodyPr/>
                    <a:lstStyle/>
                    <a:p>
                      <a:r>
                        <a:rPr kumimoji="1" lang="ja-JP" altLang="en-US" sz="1000" dirty="0" smtClean="0">
                          <a:solidFill>
                            <a:schemeClr val="tx1"/>
                          </a:solidFill>
                          <a:latin typeface="BIZ UDPゴシック" panose="020B0400000000000000" pitchFamily="50" charset="-128"/>
                          <a:ea typeface="BIZ UDPゴシック" panose="020B0400000000000000" pitchFamily="50" charset="-128"/>
                        </a:rPr>
                        <a:t>複合的課題を横断的に解決する仕組みづくり、その他の顕著な課題</a:t>
                      </a:r>
                      <a:endParaRPr kumimoji="1" lang="ja-JP" altLang="en-US" sz="1000" dirty="0">
                        <a:solidFill>
                          <a:schemeClr val="tx1"/>
                        </a:solidFill>
                        <a:latin typeface="BIZ UDPゴシック" panose="020B0400000000000000" pitchFamily="50" charset="-128"/>
                        <a:ea typeface="BIZ UDPゴシック" panose="020B0400000000000000" pitchFamily="50" charset="-128"/>
                      </a:endParaRPr>
                    </a:p>
                  </a:txBody>
                  <a:tcPr/>
                </a:tc>
                <a:tc>
                  <a:txBody>
                    <a:bodyPr/>
                    <a:lstStyle/>
                    <a:p>
                      <a:r>
                        <a:rPr kumimoji="1" lang="ja-JP" altLang="en-US" sz="1000" dirty="0" smtClean="0">
                          <a:solidFill>
                            <a:schemeClr val="tx1"/>
                          </a:solidFill>
                          <a:latin typeface="BIZ UDPゴシック" panose="020B0400000000000000" pitchFamily="50" charset="-128"/>
                          <a:ea typeface="BIZ UDPゴシック" panose="020B0400000000000000" pitchFamily="50" charset="-128"/>
                        </a:rPr>
                        <a:t>・大阪市こどもサポートネットの構築</a:t>
                      </a:r>
                      <a:endParaRPr kumimoji="1" lang="en-US" altLang="ja-JP" sz="1000" dirty="0" smtClean="0">
                        <a:solidFill>
                          <a:schemeClr val="tx1"/>
                        </a:solidFill>
                        <a:latin typeface="BIZ UDPゴシック" panose="020B0400000000000000" pitchFamily="50" charset="-128"/>
                        <a:ea typeface="BIZ UDPゴシック" panose="020B0400000000000000" pitchFamily="50" charset="-128"/>
                      </a:endParaRPr>
                    </a:p>
                  </a:txBody>
                  <a:tcPr/>
                </a:tc>
                <a:extLst>
                  <a:ext uri="{0D108BD9-81ED-4DB2-BD59-A6C34878D82A}">
                    <a16:rowId xmlns:a16="http://schemas.microsoft.com/office/drawing/2014/main" val="10002"/>
                  </a:ext>
                </a:extLst>
              </a:tr>
              <a:tr h="370840">
                <a:tc>
                  <a:txBody>
                    <a:bodyPr/>
                    <a:lstStyle/>
                    <a:p>
                      <a:r>
                        <a:rPr kumimoji="1" lang="ja-JP" altLang="en-US" sz="1000" dirty="0" smtClean="0">
                          <a:solidFill>
                            <a:schemeClr val="tx1"/>
                          </a:solidFill>
                          <a:latin typeface="BIZ UDPゴシック" panose="020B0400000000000000" pitchFamily="50" charset="-128"/>
                          <a:ea typeface="BIZ UDPゴシック" panose="020B0400000000000000" pitchFamily="50" charset="-128"/>
                        </a:rPr>
                        <a:t>ひとり親世帯等への支援策</a:t>
                      </a:r>
                      <a:endParaRPr kumimoji="1" lang="ja-JP" altLang="en-US" sz="1000" dirty="0">
                        <a:solidFill>
                          <a:schemeClr val="tx1"/>
                        </a:solidFill>
                        <a:latin typeface="BIZ UDPゴシック" panose="020B0400000000000000" pitchFamily="50" charset="-128"/>
                        <a:ea typeface="BIZ UDPゴシック" panose="020B0400000000000000" pitchFamily="50" charset="-128"/>
                      </a:endParaRPr>
                    </a:p>
                  </a:txBody>
                  <a:tcPr/>
                </a:tc>
                <a:tc>
                  <a:txBody>
                    <a:bodyPr/>
                    <a:lstStyle/>
                    <a:p>
                      <a:r>
                        <a:rPr kumimoji="1" lang="ja-JP" altLang="en-US" sz="1000" dirty="0" smtClean="0">
                          <a:solidFill>
                            <a:schemeClr val="tx1"/>
                          </a:solidFill>
                          <a:latin typeface="BIZ UDPゴシック" panose="020B0400000000000000" pitchFamily="50" charset="-128"/>
                          <a:ea typeface="BIZ UDPゴシック" panose="020B0400000000000000" pitchFamily="50" charset="-128"/>
                        </a:rPr>
                        <a:t>・ひとり親世帯の就業等による自立を促進するための支援</a:t>
                      </a:r>
                      <a:endParaRPr kumimoji="1" lang="en-US" altLang="ja-JP" sz="1000" dirty="0" smtClean="0">
                        <a:solidFill>
                          <a:schemeClr val="tx1"/>
                        </a:solidFill>
                        <a:latin typeface="BIZ UDPゴシック" panose="020B0400000000000000" pitchFamily="50" charset="-128"/>
                        <a:ea typeface="BIZ UDPゴシック" panose="020B0400000000000000" pitchFamily="50" charset="-128"/>
                      </a:endParaRPr>
                    </a:p>
                  </a:txBody>
                  <a:tcPr/>
                </a:tc>
                <a:extLst>
                  <a:ext uri="{0D108BD9-81ED-4DB2-BD59-A6C34878D82A}">
                    <a16:rowId xmlns:a16="http://schemas.microsoft.com/office/drawing/2014/main" val="10003"/>
                  </a:ext>
                </a:extLst>
              </a:tr>
              <a:tr h="370840">
                <a:tc>
                  <a:txBody>
                    <a:bodyPr/>
                    <a:lstStyle/>
                    <a:p>
                      <a:r>
                        <a:rPr kumimoji="1" lang="ja-JP" altLang="en-US" sz="1000" dirty="0" smtClean="0">
                          <a:solidFill>
                            <a:schemeClr val="tx1"/>
                          </a:solidFill>
                          <a:latin typeface="BIZ UDPゴシック" panose="020B0400000000000000" pitchFamily="50" charset="-128"/>
                          <a:ea typeface="BIZ UDPゴシック" panose="020B0400000000000000" pitchFamily="50" charset="-128"/>
                        </a:rPr>
                        <a:t>居場所づくり等</a:t>
                      </a:r>
                      <a:endParaRPr kumimoji="1" lang="ja-JP" altLang="en-US" sz="1000" dirty="0">
                        <a:solidFill>
                          <a:schemeClr val="tx1"/>
                        </a:solidFill>
                        <a:latin typeface="BIZ UDPゴシック" panose="020B0400000000000000" pitchFamily="50" charset="-128"/>
                        <a:ea typeface="BIZ UDPゴシック" panose="020B0400000000000000" pitchFamily="50" charset="-128"/>
                      </a:endParaRPr>
                    </a:p>
                  </a:txBody>
                  <a:tcPr/>
                </a:tc>
                <a:tc>
                  <a:txBody>
                    <a:bodyPr/>
                    <a:lstStyle/>
                    <a:p>
                      <a:r>
                        <a:rPr kumimoji="1" lang="ja-JP" altLang="en-US" sz="1000" dirty="0" smtClean="0">
                          <a:solidFill>
                            <a:schemeClr val="tx1"/>
                          </a:solidFill>
                          <a:latin typeface="BIZ UDPゴシック" panose="020B0400000000000000" pitchFamily="50" charset="-128"/>
                          <a:ea typeface="BIZ UDPゴシック" panose="020B0400000000000000" pitchFamily="50" charset="-128"/>
                        </a:rPr>
                        <a:t>・こども支援ネットワーク</a:t>
                      </a:r>
                      <a:endParaRPr kumimoji="1" lang="en-US" altLang="ja-JP" sz="1000" dirty="0" smtClean="0">
                        <a:solidFill>
                          <a:schemeClr val="tx1"/>
                        </a:solidFill>
                        <a:latin typeface="BIZ UDPゴシック" panose="020B0400000000000000" pitchFamily="50" charset="-128"/>
                        <a:ea typeface="BIZ UDPゴシック" panose="020B0400000000000000" pitchFamily="50" charset="-128"/>
                      </a:endParaRPr>
                    </a:p>
                    <a:p>
                      <a:r>
                        <a:rPr kumimoji="1" lang="ja-JP" altLang="en-US" sz="1000" dirty="0" smtClean="0">
                          <a:solidFill>
                            <a:schemeClr val="tx1"/>
                          </a:solidFill>
                          <a:latin typeface="BIZ UDPゴシック" panose="020B0400000000000000" pitchFamily="50" charset="-128"/>
                          <a:ea typeface="BIZ UDPゴシック" panose="020B0400000000000000" pitchFamily="50" charset="-128"/>
                        </a:rPr>
                        <a:t>・居場所づくり</a:t>
                      </a:r>
                      <a:endParaRPr kumimoji="1" lang="en-US" altLang="ja-JP" sz="1000" dirty="0" smtClean="0">
                        <a:solidFill>
                          <a:schemeClr val="tx1"/>
                        </a:solidFill>
                        <a:latin typeface="BIZ UDPゴシック" panose="020B0400000000000000" pitchFamily="50" charset="-128"/>
                        <a:ea typeface="BIZ UDPゴシック" panose="020B0400000000000000" pitchFamily="50" charset="-128"/>
                      </a:endParaRPr>
                    </a:p>
                    <a:p>
                      <a:r>
                        <a:rPr kumimoji="1" lang="ja-JP" altLang="en-US" sz="1000" dirty="0" smtClean="0">
                          <a:solidFill>
                            <a:schemeClr val="tx1"/>
                          </a:solidFill>
                          <a:latin typeface="BIZ UDPゴシック" panose="020B0400000000000000" pitchFamily="50" charset="-128"/>
                          <a:ea typeface="BIZ UDPゴシック" panose="020B0400000000000000" pitchFamily="50" charset="-128"/>
                        </a:rPr>
                        <a:t>・高校中退者への支援　など</a:t>
                      </a:r>
                      <a:endParaRPr kumimoji="1" lang="ja-JP" altLang="en-US" sz="1000" dirty="0">
                        <a:solidFill>
                          <a:schemeClr val="tx1"/>
                        </a:solidFill>
                        <a:latin typeface="BIZ UDPゴシック" panose="020B0400000000000000" pitchFamily="50" charset="-128"/>
                        <a:ea typeface="BIZ UDPゴシック" panose="020B0400000000000000" pitchFamily="50" charset="-128"/>
                      </a:endParaRPr>
                    </a:p>
                  </a:txBody>
                  <a:tcPr/>
                </a:tc>
                <a:extLst>
                  <a:ext uri="{0D108BD9-81ED-4DB2-BD59-A6C34878D82A}">
                    <a16:rowId xmlns:a16="http://schemas.microsoft.com/office/drawing/2014/main" val="10004"/>
                  </a:ext>
                </a:extLst>
              </a:tr>
            </a:tbl>
          </a:graphicData>
        </a:graphic>
      </p:graphicFrame>
      <p:sp>
        <p:nvSpPr>
          <p:cNvPr id="40" name="テキスト ボックス 39"/>
          <p:cNvSpPr txBox="1"/>
          <p:nvPr/>
        </p:nvSpPr>
        <p:spPr>
          <a:xfrm>
            <a:off x="5289446" y="4275856"/>
            <a:ext cx="3499676"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子どもの貧困対策関連事業　</a:t>
            </a:r>
            <a:r>
              <a:rPr kumimoji="1" lang="en-US" altLang="ja-JP" sz="11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2022</a:t>
            </a:r>
            <a:r>
              <a:rPr kumimoji="1" lang="ja-JP" altLang="en-US" sz="11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年度予算　</a:t>
            </a:r>
            <a:r>
              <a:rPr kumimoji="1" lang="en-US" altLang="ja-JP" sz="11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13</a:t>
            </a:r>
            <a:r>
              <a:rPr kumimoji="1" lang="ja-JP" altLang="en-US" sz="11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億円</a:t>
            </a:r>
            <a:endParaRPr kumimoji="1" lang="ja-JP" altLang="en-US" sz="11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graphicFrame>
        <p:nvGraphicFramePr>
          <p:cNvPr id="45" name="表 44"/>
          <p:cNvGraphicFramePr>
            <a:graphicFrameLocks noGrp="1"/>
          </p:cNvGraphicFramePr>
          <p:nvPr>
            <p:extLst>
              <p:ext uri="{D42A27DB-BD31-4B8C-83A1-F6EECF244321}">
                <p14:modId xmlns:p14="http://schemas.microsoft.com/office/powerpoint/2010/main" val="3631733404"/>
              </p:ext>
            </p:extLst>
          </p:nvPr>
        </p:nvGraphicFramePr>
        <p:xfrm>
          <a:off x="5266159" y="2030854"/>
          <a:ext cx="3677525" cy="1981200"/>
        </p:xfrm>
        <a:graphic>
          <a:graphicData uri="http://schemas.openxmlformats.org/drawingml/2006/table">
            <a:tbl>
              <a:tblPr firstRow="1" bandRow="1">
                <a:tableStyleId>{5940675A-B579-460E-94D1-54222C63F5DA}</a:tableStyleId>
              </a:tblPr>
              <a:tblGrid>
                <a:gridCol w="1127508">
                  <a:extLst>
                    <a:ext uri="{9D8B030D-6E8A-4147-A177-3AD203B41FA5}">
                      <a16:colId xmlns:a16="http://schemas.microsoft.com/office/drawing/2014/main" val="20000"/>
                    </a:ext>
                  </a:extLst>
                </a:gridCol>
                <a:gridCol w="2550017">
                  <a:extLst>
                    <a:ext uri="{9D8B030D-6E8A-4147-A177-3AD203B41FA5}">
                      <a16:colId xmlns:a16="http://schemas.microsoft.com/office/drawing/2014/main" val="20001"/>
                    </a:ext>
                  </a:extLst>
                </a:gridCol>
              </a:tblGrid>
              <a:tr h="200793">
                <a:tc>
                  <a:txBody>
                    <a:bodyPr/>
                    <a:lstStyle/>
                    <a:p>
                      <a:pPr algn="ctr"/>
                      <a:r>
                        <a:rPr kumimoji="1" lang="ja-JP" altLang="en-US" sz="1000" b="1" dirty="0" smtClean="0">
                          <a:latin typeface="BIZ UDPゴシック" panose="020B0400000000000000" pitchFamily="50" charset="-128"/>
                          <a:ea typeface="BIZ UDPゴシック" panose="020B0400000000000000" pitchFamily="50" charset="-128"/>
                        </a:rPr>
                        <a:t>項目</a:t>
                      </a:r>
                      <a:endParaRPr kumimoji="1" lang="ja-JP" altLang="en-US" sz="1000" b="1" dirty="0">
                        <a:latin typeface="BIZ UDPゴシック" panose="020B0400000000000000" pitchFamily="50" charset="-128"/>
                        <a:ea typeface="BIZ UDPゴシック" panose="020B0400000000000000" pitchFamily="50" charset="-128"/>
                      </a:endParaRPr>
                    </a:p>
                  </a:txBody>
                  <a:tcPr>
                    <a:solidFill>
                      <a:schemeClr val="accent1">
                        <a:lumMod val="40000"/>
                        <a:lumOff val="60000"/>
                      </a:schemeClr>
                    </a:solidFill>
                  </a:tcPr>
                </a:tc>
                <a:tc>
                  <a:txBody>
                    <a:bodyPr/>
                    <a:lstStyle/>
                    <a:p>
                      <a:pPr algn="ctr"/>
                      <a:r>
                        <a:rPr kumimoji="1" lang="ja-JP" altLang="en-US" sz="1000" b="1" dirty="0" smtClean="0">
                          <a:latin typeface="BIZ UDPゴシック" panose="020B0400000000000000" pitchFamily="50" charset="-128"/>
                          <a:ea typeface="BIZ UDPゴシック" panose="020B0400000000000000" pitchFamily="50" charset="-128"/>
                        </a:rPr>
                        <a:t>事業内容</a:t>
                      </a:r>
                      <a:endParaRPr kumimoji="1" lang="ja-JP" altLang="en-US" sz="1000" b="1" dirty="0">
                        <a:latin typeface="BIZ UDPゴシック" panose="020B0400000000000000" pitchFamily="50" charset="-128"/>
                        <a:ea typeface="BIZ UDPゴシック" panose="020B0400000000000000" pitchFamily="50" charset="-128"/>
                      </a:endParaRPr>
                    </a:p>
                  </a:txBody>
                  <a:tcPr>
                    <a:solidFill>
                      <a:schemeClr val="accent1">
                        <a:lumMod val="40000"/>
                        <a:lumOff val="60000"/>
                      </a:schemeClr>
                    </a:solidFill>
                  </a:tcPr>
                </a:tc>
                <a:extLst>
                  <a:ext uri="{0D108BD9-81ED-4DB2-BD59-A6C34878D82A}">
                    <a16:rowId xmlns:a16="http://schemas.microsoft.com/office/drawing/2014/main" val="10000"/>
                  </a:ext>
                </a:extLst>
              </a:tr>
              <a:tr h="370840">
                <a:tc>
                  <a:txBody>
                    <a:bodyPr/>
                    <a:lstStyle/>
                    <a:p>
                      <a:r>
                        <a:rPr kumimoji="1" lang="ja-JP" altLang="en-US" sz="1000" dirty="0" smtClean="0">
                          <a:latin typeface="BIZ UDPゴシック" panose="020B0400000000000000" pitchFamily="50" charset="-128"/>
                          <a:ea typeface="BIZ UDPゴシック" panose="020B0400000000000000" pitchFamily="50" charset="-128"/>
                        </a:rPr>
                        <a:t>経済的支援・就労支援</a:t>
                      </a:r>
                      <a:endParaRPr kumimoji="1" lang="ja-JP" altLang="en-US" sz="1000" dirty="0">
                        <a:latin typeface="BIZ UDPゴシック" panose="020B0400000000000000" pitchFamily="50" charset="-128"/>
                        <a:ea typeface="BIZ UDPゴシック" panose="020B0400000000000000" pitchFamily="50" charset="-128"/>
                      </a:endParaRPr>
                    </a:p>
                  </a:txBody>
                  <a:tcPr/>
                </a:tc>
                <a:tc>
                  <a:txBody>
                    <a:bodyPr/>
                    <a:lstStyle/>
                    <a:p>
                      <a:r>
                        <a:rPr kumimoji="1" lang="ja-JP" altLang="en-US" sz="1000" u="none" dirty="0" smtClean="0">
                          <a:latin typeface="BIZ UDPゴシック" panose="020B0400000000000000" pitchFamily="50" charset="-128"/>
                          <a:ea typeface="BIZ UDPゴシック" panose="020B0400000000000000" pitchFamily="50" charset="-128"/>
                        </a:rPr>
                        <a:t>ひとり親の資格取得支援、生活保護費の支給など</a:t>
                      </a:r>
                      <a:endParaRPr kumimoji="1" lang="ja-JP" altLang="en-US" sz="1000" u="none" dirty="0">
                        <a:latin typeface="BIZ UDPゴシック" panose="020B0400000000000000" pitchFamily="50" charset="-128"/>
                        <a:ea typeface="BIZ UDPゴシック" panose="020B0400000000000000" pitchFamily="50" charset="-128"/>
                      </a:endParaRPr>
                    </a:p>
                  </a:txBody>
                  <a:tcPr/>
                </a:tc>
                <a:extLst>
                  <a:ext uri="{0D108BD9-81ED-4DB2-BD59-A6C34878D82A}">
                    <a16:rowId xmlns:a16="http://schemas.microsoft.com/office/drawing/2014/main" val="10001"/>
                  </a:ext>
                </a:extLst>
              </a:tr>
              <a:tr h="370840">
                <a:tc>
                  <a:txBody>
                    <a:bodyPr/>
                    <a:lstStyle/>
                    <a:p>
                      <a:r>
                        <a:rPr kumimoji="1" lang="ja-JP" altLang="en-US" sz="1000" dirty="0" smtClean="0">
                          <a:latin typeface="BIZ UDPゴシック" panose="020B0400000000000000" pitchFamily="50" charset="-128"/>
                          <a:ea typeface="BIZ UDPゴシック" panose="020B0400000000000000" pitchFamily="50" charset="-128"/>
                        </a:rPr>
                        <a:t>学習環境づくり、学習習慣定着</a:t>
                      </a:r>
                      <a:endParaRPr kumimoji="1" lang="ja-JP" altLang="en-US" sz="1000" dirty="0">
                        <a:latin typeface="BIZ UDPゴシック" panose="020B0400000000000000" pitchFamily="50" charset="-128"/>
                        <a:ea typeface="BIZ UDPゴシック" panose="020B0400000000000000" pitchFamily="50" charset="-128"/>
                      </a:endParaRPr>
                    </a:p>
                  </a:txBody>
                  <a:tcPr/>
                </a:tc>
                <a:tc>
                  <a:txBody>
                    <a:bodyPr/>
                    <a:lstStyle/>
                    <a:p>
                      <a:r>
                        <a:rPr kumimoji="1" lang="ja-JP" altLang="en-US" sz="1000" u="none" dirty="0" smtClean="0">
                          <a:latin typeface="BIZ UDPゴシック" panose="020B0400000000000000" pitchFamily="50" charset="-128"/>
                          <a:ea typeface="BIZ UDPゴシック" panose="020B0400000000000000" pitchFamily="50" charset="-128"/>
                        </a:rPr>
                        <a:t>生活困窮者への学習支援、私立高校授業料無償化など</a:t>
                      </a:r>
                      <a:endParaRPr kumimoji="1" lang="ja-JP" altLang="en-US" sz="1000" u="none" dirty="0">
                        <a:latin typeface="BIZ UDPゴシック" panose="020B0400000000000000" pitchFamily="50" charset="-128"/>
                        <a:ea typeface="BIZ UDPゴシック" panose="020B0400000000000000" pitchFamily="50" charset="-128"/>
                      </a:endParaRPr>
                    </a:p>
                  </a:txBody>
                  <a:tcPr/>
                </a:tc>
                <a:extLst>
                  <a:ext uri="{0D108BD9-81ED-4DB2-BD59-A6C34878D82A}">
                    <a16:rowId xmlns:a16="http://schemas.microsoft.com/office/drawing/2014/main" val="10002"/>
                  </a:ext>
                </a:extLst>
              </a:tr>
              <a:tr h="370840">
                <a:tc>
                  <a:txBody>
                    <a:bodyPr/>
                    <a:lstStyle/>
                    <a:p>
                      <a:r>
                        <a:rPr kumimoji="1" lang="ja-JP" altLang="en-US" sz="1000" dirty="0" smtClean="0">
                          <a:latin typeface="BIZ UDPゴシック" panose="020B0400000000000000" pitchFamily="50" charset="-128"/>
                          <a:ea typeface="BIZ UDPゴシック" panose="020B0400000000000000" pitchFamily="50" charset="-128"/>
                        </a:rPr>
                        <a:t>子ども・保護者の居場所づくり等</a:t>
                      </a:r>
                      <a:endParaRPr kumimoji="1" lang="ja-JP" altLang="en-US" sz="1000" dirty="0">
                        <a:latin typeface="BIZ UDPゴシック" panose="020B0400000000000000" pitchFamily="50" charset="-128"/>
                        <a:ea typeface="BIZ UDPゴシック" panose="020B0400000000000000" pitchFamily="50" charset="-128"/>
                      </a:endParaRPr>
                    </a:p>
                  </a:txBody>
                  <a:tcPr/>
                </a:tc>
                <a:tc>
                  <a:txBody>
                    <a:bodyPr/>
                    <a:lstStyle/>
                    <a:p>
                      <a:r>
                        <a:rPr kumimoji="1" lang="ja-JP" altLang="en-US" sz="1000" u="none" dirty="0" smtClean="0">
                          <a:latin typeface="BIZ UDPゴシック" panose="020B0400000000000000" pitchFamily="50" charset="-128"/>
                          <a:ea typeface="BIZ UDPゴシック" panose="020B0400000000000000" pitchFamily="50" charset="-128"/>
                        </a:rPr>
                        <a:t>こども食堂の府内全域拡大、乳幼児家庭全戸訪問など</a:t>
                      </a:r>
                      <a:endParaRPr kumimoji="1" lang="ja-JP" altLang="en-US" sz="1000" u="none" dirty="0">
                        <a:latin typeface="BIZ UDPゴシック" panose="020B0400000000000000" pitchFamily="50" charset="-128"/>
                        <a:ea typeface="BIZ UDPゴシック" panose="020B0400000000000000" pitchFamily="50" charset="-128"/>
                      </a:endParaRPr>
                    </a:p>
                  </a:txBody>
                  <a:tcPr/>
                </a:tc>
                <a:extLst>
                  <a:ext uri="{0D108BD9-81ED-4DB2-BD59-A6C34878D82A}">
                    <a16:rowId xmlns:a16="http://schemas.microsoft.com/office/drawing/2014/main" val="10003"/>
                  </a:ext>
                </a:extLst>
              </a:tr>
              <a:tr h="370840">
                <a:tc>
                  <a:txBody>
                    <a:bodyPr/>
                    <a:lstStyle/>
                    <a:p>
                      <a:r>
                        <a:rPr kumimoji="1" lang="ja-JP" altLang="en-US" sz="1000" dirty="0" smtClean="0">
                          <a:latin typeface="BIZ UDPゴシック" panose="020B0400000000000000" pitchFamily="50" charset="-128"/>
                          <a:ea typeface="BIZ UDPゴシック" panose="020B0400000000000000" pitchFamily="50" charset="-128"/>
                        </a:rPr>
                        <a:t>オール大阪での取組</a:t>
                      </a:r>
                      <a:endParaRPr kumimoji="1" lang="ja-JP" altLang="en-US" sz="1000" dirty="0">
                        <a:latin typeface="BIZ UDPゴシック" panose="020B0400000000000000" pitchFamily="50" charset="-128"/>
                        <a:ea typeface="BIZ UDPゴシック" panose="020B0400000000000000" pitchFamily="50" charset="-128"/>
                      </a:endParaRPr>
                    </a:p>
                  </a:txBody>
                  <a:tcPr/>
                </a:tc>
                <a:tc>
                  <a:txBody>
                    <a:bodyPr/>
                    <a:lstStyle/>
                    <a:p>
                      <a:r>
                        <a:rPr kumimoji="1" lang="ja-JP" altLang="en-US" sz="1000" u="none" dirty="0" smtClean="0">
                          <a:latin typeface="BIZ UDPゴシック" panose="020B0400000000000000" pitchFamily="50" charset="-128"/>
                          <a:ea typeface="BIZ UDPゴシック" panose="020B0400000000000000" pitchFamily="50" charset="-128"/>
                        </a:rPr>
                        <a:t>子ども食堂サミットの開催、子ども輝く未来基金の創設、子どもの貧困緊急対策事業費補助など</a:t>
                      </a:r>
                      <a:endParaRPr kumimoji="1" lang="ja-JP" altLang="en-US" sz="1000" u="none" dirty="0">
                        <a:latin typeface="BIZ UDPゴシック" panose="020B0400000000000000" pitchFamily="50" charset="-128"/>
                        <a:ea typeface="BIZ UDPゴシック" panose="020B0400000000000000" pitchFamily="50" charset="-128"/>
                      </a:endParaRPr>
                    </a:p>
                  </a:txBody>
                  <a:tcPr/>
                </a:tc>
                <a:extLst>
                  <a:ext uri="{0D108BD9-81ED-4DB2-BD59-A6C34878D82A}">
                    <a16:rowId xmlns:a16="http://schemas.microsoft.com/office/drawing/2014/main" val="3076455848"/>
                  </a:ext>
                </a:extLst>
              </a:tr>
            </a:tbl>
          </a:graphicData>
        </a:graphic>
      </p:graphicFrame>
      <p:sp>
        <p:nvSpPr>
          <p:cNvPr id="28" name="テキスト ボックス 27"/>
          <p:cNvSpPr txBox="1"/>
          <p:nvPr/>
        </p:nvSpPr>
        <p:spPr>
          <a:xfrm>
            <a:off x="5289446" y="1725171"/>
            <a:ext cx="3700052"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子どもの貧困対策関連事業</a:t>
            </a:r>
            <a:r>
              <a:rPr kumimoji="1" lang="ja-JP" altLang="en-US" sz="11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1" lang="en-US" altLang="ja-JP" sz="11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2022</a:t>
            </a:r>
            <a:r>
              <a:rPr kumimoji="1" lang="ja-JP" altLang="en-US" sz="11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年度予算</a:t>
            </a:r>
            <a:r>
              <a:rPr kumimoji="1" lang="en-US" altLang="ja-JP" sz="11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1,089</a:t>
            </a:r>
            <a:r>
              <a:rPr kumimoji="1" lang="ja-JP" altLang="en-US" sz="11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億円</a:t>
            </a:r>
            <a:endParaRPr kumimoji="1" lang="ja-JP" altLang="en-US" sz="11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27" name="正方形/長方形 26"/>
          <p:cNvSpPr/>
          <p:nvPr/>
        </p:nvSpPr>
        <p:spPr>
          <a:xfrm>
            <a:off x="428782" y="3627362"/>
            <a:ext cx="4223430" cy="137730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１．</a:t>
            </a:r>
            <a:r>
              <a:rPr kumimoji="1" lang="ja-JP" altLang="en-US"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相対的</a:t>
            </a:r>
            <a:r>
              <a:rPr kumimoji="1" lang="ja-JP" altLang="en-US" sz="12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貧困率</a:t>
            </a:r>
            <a:r>
              <a:rPr kumimoji="1" lang="en-US" altLang="ja-JP" sz="12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ja-JP" altLang="en-US" sz="12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小</a:t>
            </a:r>
            <a:r>
              <a:rPr kumimoji="1" lang="en-US" altLang="ja-JP" sz="12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5</a:t>
            </a:r>
            <a:r>
              <a:rPr kumimoji="1" lang="ja-JP" altLang="en-US" sz="12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・中</a:t>
            </a:r>
            <a:r>
              <a:rPr kumimoji="1" lang="en-US" altLang="ja-JP" sz="12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2</a:t>
            </a:r>
            <a:r>
              <a:rPr kumimoji="1" lang="ja-JP" altLang="en-US" sz="12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のいる世帯</a:t>
            </a:r>
            <a:r>
              <a:rPr kumimoji="1" lang="en-US" altLang="ja-JP" sz="12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6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1" lang="en-US" altLang="ja-JP" sz="12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ja-JP" altLang="en-US" sz="12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大阪府全体</a:t>
            </a:r>
            <a:r>
              <a:rPr kumimoji="1" lang="en-US" altLang="ja-JP" sz="12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ja-JP" altLang="en-US" sz="12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1" lang="en-US" altLang="ja-JP" sz="12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14.9</a:t>
            </a:r>
            <a:r>
              <a:rPr kumimoji="1" lang="ja-JP" altLang="en-US" sz="12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t>
            </a:r>
            <a:endParaRPr kumimoji="1" lang="en-US" altLang="ja-JP" sz="12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1" lang="en-US" altLang="ja-JP" sz="12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ja-JP" altLang="en-US" sz="12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大阪市</a:t>
            </a:r>
            <a:r>
              <a:rPr kumimoji="1" lang="en-US" altLang="ja-JP" sz="12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ja-JP" altLang="en-US" sz="12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1" lang="en-US" altLang="ja-JP" sz="12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15.2</a:t>
            </a:r>
            <a:r>
              <a:rPr kumimoji="1" lang="ja-JP" altLang="en-US" sz="12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en-US" altLang="ja-JP" sz="12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5</a:t>
            </a:r>
            <a:r>
              <a:rPr kumimoji="1" lang="ja-JP" altLang="en-US" sz="12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歳児のいる世帯</a:t>
            </a:r>
            <a:r>
              <a:rPr kumimoji="1" lang="en-US" altLang="ja-JP" sz="12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11.8</a:t>
            </a:r>
            <a:r>
              <a:rPr kumimoji="1" lang="ja-JP" altLang="en-US" sz="12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t>
            </a:r>
            <a:endParaRPr kumimoji="1" lang="en-US" altLang="ja-JP" sz="12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　（参考：全国） </a:t>
            </a:r>
            <a:r>
              <a:rPr kumimoji="1" lang="en-US" altLang="ja-JP"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13.9%</a:t>
            </a:r>
            <a:r>
              <a:rPr kumimoji="1" lang="ja-JP" altLang="en-US"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en-US" altLang="ja-JP"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18</a:t>
            </a:r>
            <a:r>
              <a:rPr kumimoji="1" lang="ja-JP" altLang="en-US"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歳未満のいる世帯）</a:t>
            </a:r>
            <a:endParaRPr kumimoji="1" lang="en-US" altLang="ja-JP"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7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1" lang="en-US" altLang="ja-JP"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ja-JP" altLang="en-US"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相対的</a:t>
            </a:r>
            <a:r>
              <a:rPr kumimoji="1" lang="ja-JP" altLang="en-US"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貧困率」・・・</a:t>
            </a: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1" lang="ja-JP" altLang="en-US"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等価可</a:t>
            </a: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処分所得</a:t>
            </a:r>
            <a:r>
              <a:rPr kumimoji="1" lang="ja-JP" altLang="en-US"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が中央値の半分に満たない</a:t>
            </a:r>
            <a:endParaRPr kumimoji="1" lang="en-US" altLang="ja-JP"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1" lang="ja-JP" altLang="en-US"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世帯</a:t>
            </a:r>
            <a:r>
              <a:rPr kumimoji="1" lang="ja-JP" altLang="en-US" sz="105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の割合</a:t>
            </a: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（貧困度</a:t>
            </a:r>
            <a:r>
              <a:rPr kumimoji="1" lang="en-US" altLang="ja-JP"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Ⅰ</a:t>
            </a: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p>
        </p:txBody>
      </p:sp>
      <p:sp>
        <p:nvSpPr>
          <p:cNvPr id="34" name="正方形/長方形 33"/>
          <p:cNvSpPr/>
          <p:nvPr/>
        </p:nvSpPr>
        <p:spPr>
          <a:xfrm>
            <a:off x="428782" y="5000572"/>
            <a:ext cx="4036466"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２</a:t>
            </a:r>
            <a:r>
              <a:rPr kumimoji="1" lang="ja-JP" altLang="en-US" sz="12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．生活実態調査の結果</a:t>
            </a:r>
            <a:endParaRPr kumimoji="1" lang="en-US" altLang="ja-JP" sz="12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35" name="テキスト ボックス 34"/>
          <p:cNvSpPr txBox="1"/>
          <p:nvPr/>
        </p:nvSpPr>
        <p:spPr>
          <a:xfrm>
            <a:off x="506544" y="5300147"/>
            <a:ext cx="1265658" cy="13388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①　困窮</a:t>
            </a:r>
            <a:r>
              <a:rPr kumimoji="1"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度</a:t>
            </a:r>
            <a:r>
              <a:rPr kumimoji="1" lang="ja-JP" altLang="en-US" sz="9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が高く</a:t>
            </a:r>
            <a:endParaRPr kumimoji="1" lang="en-US" altLang="ja-JP" sz="9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1" lang="ja-JP" altLang="en-US" sz="9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   なるほど低年</a:t>
            </a:r>
            <a:endParaRPr kumimoji="1" lang="en-US" altLang="ja-JP" sz="9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1" lang="ja-JP" altLang="en-US" sz="9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   齢での出産割 </a:t>
            </a:r>
            <a:endParaRPr kumimoji="1" lang="en-US" altLang="ja-JP" sz="9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1" lang="en-US" altLang="ja-JP" sz="9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1" lang="ja-JP" altLang="en-US" sz="9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  合が増える。</a:t>
            </a:r>
            <a:endParaRPr kumimoji="1" lang="en-US" altLang="ja-JP" sz="9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9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②　困窮度が高まる　　　　　　　　　　　　</a:t>
            </a:r>
            <a:endParaRPr kumimoji="1" lang="en-US" altLang="ja-JP" sz="9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1" lang="ja-JP" altLang="en-US" sz="9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　 につれ、母子世</a:t>
            </a:r>
            <a:endParaRPr kumimoji="1" lang="en-US" altLang="ja-JP" sz="9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1" lang="ja-JP" altLang="en-US" sz="9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　 帯の割合が高く</a:t>
            </a:r>
            <a:endParaRPr kumimoji="1" lang="en-US" altLang="ja-JP" sz="9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1" lang="ja-JP" altLang="en-US" sz="9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　 なる。</a:t>
            </a:r>
            <a:endParaRPr kumimoji="1" lang="ja-JP" altLang="en-US" sz="9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38" name="大かっこ 37"/>
          <p:cNvSpPr/>
          <p:nvPr/>
        </p:nvSpPr>
        <p:spPr>
          <a:xfrm>
            <a:off x="644547" y="3853466"/>
            <a:ext cx="3638695" cy="684000"/>
          </a:xfrm>
          <a:prstGeom prst="bracketPair">
            <a:avLst>
              <a:gd name="adj" fmla="val 9625"/>
            </a:avLst>
          </a:prstGeom>
        </p:spPr>
        <p:style>
          <a:lnRef idx="3">
            <a:schemeClr val="dk1"/>
          </a:lnRef>
          <a:fillRef idx="0">
            <a:schemeClr val="dk1"/>
          </a:fillRef>
          <a:effectRef idx="2">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39" name="角丸四角形 38"/>
          <p:cNvSpPr/>
          <p:nvPr/>
        </p:nvSpPr>
        <p:spPr>
          <a:xfrm>
            <a:off x="144000" y="72000"/>
            <a:ext cx="8280000" cy="432000"/>
          </a:xfrm>
          <a:prstGeom prst="roundRect">
            <a:avLst/>
          </a:prstGeom>
          <a:solidFill>
            <a:schemeClr val="accent4">
              <a:lumMod val="60000"/>
              <a:lumOff val="40000"/>
            </a:schemeClr>
          </a:solidFill>
          <a:effectLst>
            <a:innerShdw blurRad="63500" dist="50800" dir="2700000">
              <a:prstClr val="black">
                <a:alpha val="50000"/>
              </a:prstClr>
            </a:innerShdw>
          </a:effectLst>
        </p:spPr>
        <p:style>
          <a:lnRef idx="3">
            <a:schemeClr val="lt1"/>
          </a:lnRef>
          <a:fillRef idx="1">
            <a:schemeClr val="accent4"/>
          </a:fillRef>
          <a:effectRef idx="1">
            <a:schemeClr val="accent4"/>
          </a:effectRef>
          <a:fontRef idx="minor">
            <a:schemeClr val="lt1"/>
          </a:fontRef>
        </p:style>
        <p:txBody>
          <a:bodyPr lIns="108000" tIns="36000" rIns="36000" bIns="36000" rtlCol="0" anchor="ctr"/>
          <a:lstStyle/>
          <a:p>
            <a:pPr>
              <a:defRPr/>
            </a:pPr>
            <a:r>
              <a:rPr kumimoji="1" lang="en-US" altLang="ja-JP" sz="1800" b="1"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【WHAT</a:t>
            </a:r>
            <a:r>
              <a:rPr kumimoji="1" lang="ja-JP" altLang="en-US" sz="1800" b="1"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３－</a:t>
            </a:r>
            <a:r>
              <a:rPr kumimoji="1" lang="ja-JP" altLang="en-US" sz="18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①</a:t>
            </a:r>
            <a:r>
              <a:rPr kumimoji="1" lang="en-US" altLang="ja-JP" sz="1800" b="1"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800" b="1"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　社会政策のイノベーション／現役世代への投資</a:t>
            </a:r>
            <a:r>
              <a:rPr lang="ja-JP" altLang="en-US" b="1" dirty="0">
                <a:solidFill>
                  <a:schemeClr val="tx1"/>
                </a:solidFill>
                <a:latin typeface="BIZ UDPゴシック" panose="020B0400000000000000" pitchFamily="50" charset="-128"/>
                <a:ea typeface="BIZ UDPゴシック" panose="020B0400000000000000" pitchFamily="50" charset="-128"/>
              </a:rPr>
              <a:t>（教育・子育て</a:t>
            </a:r>
            <a:r>
              <a:rPr lang="ja-JP" altLang="en-US" b="1" dirty="0" smtClean="0">
                <a:solidFill>
                  <a:schemeClr val="tx1"/>
                </a:solidFill>
                <a:latin typeface="BIZ UDPゴシック" panose="020B0400000000000000" pitchFamily="50" charset="-128"/>
                <a:ea typeface="BIZ UDPゴシック" panose="020B0400000000000000" pitchFamily="50" charset="-128"/>
              </a:rPr>
              <a:t>）</a:t>
            </a:r>
            <a:endParaRPr lang="en-US" altLang="ja-JP" b="1" dirty="0">
              <a:solidFill>
                <a:schemeClr val="tx1"/>
              </a:solidFill>
              <a:latin typeface="BIZ UDPゴシック" panose="020B0400000000000000" pitchFamily="50" charset="-128"/>
              <a:ea typeface="BIZ UDPゴシック" panose="020B0400000000000000" pitchFamily="50" charset="-128"/>
            </a:endParaRPr>
          </a:p>
        </p:txBody>
      </p:sp>
      <p:sp>
        <p:nvSpPr>
          <p:cNvPr id="32" name="スライド番号プレースホルダー 3"/>
          <p:cNvSpPr txBox="1">
            <a:spLocks/>
          </p:cNvSpPr>
          <p:nvPr/>
        </p:nvSpPr>
        <p:spPr>
          <a:xfrm>
            <a:off x="8640000" y="6588000"/>
            <a:ext cx="432000" cy="288000"/>
          </a:xfrm>
          <a:prstGeom prst="rect">
            <a:avLst/>
          </a:prstGeom>
        </p:spPr>
        <p:txBody>
          <a:bodyPr vert="horz" lIns="36000" tIns="36000" rIns="36000" bIns="36000" rtlCol="0" anchor="ctr"/>
          <a:lstStyle>
            <a:defPPr>
              <a:defRPr lang="ja-JP"/>
            </a:defPPr>
            <a:lvl1pPr marL="0" algn="r" defTabSz="914400" rtl="0" eaLnBrk="1" latinLnBrk="0" hangingPunct="1">
              <a:defRPr kumimoji="1" sz="14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138CA411-231B-42B9-AF63-97A64194AA60}" type="slidenum">
              <a:rPr lang="ja-JP" altLang="en-US" smtClean="0"/>
              <a:pPr/>
              <a:t>92</a:t>
            </a:fld>
            <a:endParaRPr lang="ja-JP" altLang="en-US" dirty="0"/>
          </a:p>
        </p:txBody>
      </p:sp>
      <p:pic>
        <p:nvPicPr>
          <p:cNvPr id="7" name="図 6"/>
          <p:cNvPicPr>
            <a:picLocks noChangeAspect="1"/>
          </p:cNvPicPr>
          <p:nvPr/>
        </p:nvPicPr>
        <p:blipFill>
          <a:blip r:embed="rId3"/>
          <a:stretch>
            <a:fillRect/>
          </a:stretch>
        </p:blipFill>
        <p:spPr>
          <a:xfrm>
            <a:off x="1620000" y="5184000"/>
            <a:ext cx="3145809" cy="1664352"/>
          </a:xfrm>
          <a:prstGeom prst="rect">
            <a:avLst/>
          </a:prstGeom>
        </p:spPr>
      </p:pic>
    </p:spTree>
    <p:extLst>
      <p:ext uri="{BB962C8B-B14F-4D97-AF65-F5344CB8AC3E}">
        <p14:creationId xmlns:p14="http://schemas.microsoft.com/office/powerpoint/2010/main" val="2366067619"/>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p:cNvPicPr>
            <a:picLocks noChangeAspect="1"/>
          </p:cNvPicPr>
          <p:nvPr/>
        </p:nvPicPr>
        <p:blipFill>
          <a:blip r:embed="rId3"/>
          <a:stretch>
            <a:fillRect/>
          </a:stretch>
        </p:blipFill>
        <p:spPr>
          <a:xfrm>
            <a:off x="259522" y="4538737"/>
            <a:ext cx="4408590" cy="2242967"/>
          </a:xfrm>
          <a:prstGeom prst="rect">
            <a:avLst/>
          </a:prstGeom>
        </p:spPr>
      </p:pic>
      <p:cxnSp>
        <p:nvCxnSpPr>
          <p:cNvPr id="6" name="直線コネクタ 5"/>
          <p:cNvCxnSpPr/>
          <p:nvPr/>
        </p:nvCxnSpPr>
        <p:spPr>
          <a:xfrm>
            <a:off x="196398" y="615109"/>
            <a:ext cx="882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テキスト ボックス 8"/>
          <p:cNvSpPr txBox="1"/>
          <p:nvPr/>
        </p:nvSpPr>
        <p:spPr>
          <a:xfrm>
            <a:off x="197376" y="724855"/>
            <a:ext cx="722665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■ヤングケアラーの実態調査により必要となる支援策を検討し、実施。</a:t>
            </a:r>
            <a:endParaRPr kumimoji="1" lang="en-US" altLang="ja-JP" sz="1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cxnSp>
        <p:nvCxnSpPr>
          <p:cNvPr id="10" name="直線コネクタ 9"/>
          <p:cNvCxnSpPr/>
          <p:nvPr/>
        </p:nvCxnSpPr>
        <p:spPr>
          <a:xfrm>
            <a:off x="177640" y="1144872"/>
            <a:ext cx="874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角丸四角形 14"/>
          <p:cNvSpPr/>
          <p:nvPr/>
        </p:nvSpPr>
        <p:spPr>
          <a:xfrm>
            <a:off x="4848760" y="1188946"/>
            <a:ext cx="4094924" cy="505750"/>
          </a:xfrm>
          <a:prstGeom prst="roundRect">
            <a:avLst/>
          </a:prstGeom>
          <a:solidFill>
            <a:schemeClr val="accent2">
              <a:lumMod val="20000"/>
              <a:lumOff val="80000"/>
            </a:schemeClr>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rPr>
              <a:t>ヤングケアラー支援の取組</a:t>
            </a:r>
            <a:endParaRPr kumimoji="1" lang="ja-JP" altLang="en-US" sz="16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endParaRPr>
          </a:p>
        </p:txBody>
      </p:sp>
      <p:sp>
        <p:nvSpPr>
          <p:cNvPr id="20" name="角丸四角形 19"/>
          <p:cNvSpPr/>
          <p:nvPr/>
        </p:nvSpPr>
        <p:spPr>
          <a:xfrm>
            <a:off x="196398" y="1188720"/>
            <a:ext cx="4491512" cy="512920"/>
          </a:xfrm>
          <a:prstGeom prst="roundRect">
            <a:avLst/>
          </a:prstGeom>
          <a:solidFill>
            <a:schemeClr val="accent2">
              <a:lumMod val="20000"/>
              <a:lumOff val="80000"/>
            </a:schemeClr>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家庭生活と学校生活に関する実態調査　</a:t>
            </a:r>
            <a:endParaRPr kumimoji="1" lang="en-US" altLang="ja-JP" sz="16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6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ja-JP" altLang="en-US" sz="16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大阪市調査</a:t>
            </a:r>
            <a:r>
              <a:rPr kumimoji="1" lang="en-US" altLang="ja-JP" sz="16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t>
            </a:r>
            <a:endParaRPr kumimoji="1" lang="ja-JP" altLang="en-US" sz="16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2" name="正方形/長方形 1"/>
          <p:cNvSpPr/>
          <p:nvPr/>
        </p:nvSpPr>
        <p:spPr>
          <a:xfrm>
            <a:off x="442149" y="1758405"/>
            <a:ext cx="4210063" cy="461665"/>
          </a:xfrm>
          <a:prstGeom prst="rect">
            <a:avLst/>
          </a:prstGeom>
        </p:spPr>
        <p:txBody>
          <a:bodyPr wrap="square">
            <a:spAutoFit/>
          </a:bodyPr>
          <a:lstStyle/>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専門家研究チームと共同で、大阪市立中学</a:t>
            </a:r>
            <a:r>
              <a:rPr kumimoji="1" lang="en-US" altLang="ja-JP"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128</a:t>
            </a:r>
            <a:r>
              <a:rPr kumimoji="1" lang="ja-JP" altLang="en-US"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校の１～３年生を対象に調査を実施。</a:t>
            </a:r>
            <a:endPar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graphicFrame>
        <p:nvGraphicFramePr>
          <p:cNvPr id="3" name="表 2"/>
          <p:cNvGraphicFramePr>
            <a:graphicFrameLocks noGrp="1"/>
          </p:cNvGraphicFramePr>
          <p:nvPr>
            <p:extLst>
              <p:ext uri="{D42A27DB-BD31-4B8C-83A1-F6EECF244321}">
                <p14:modId xmlns:p14="http://schemas.microsoft.com/office/powerpoint/2010/main" val="3545302302"/>
              </p:ext>
            </p:extLst>
          </p:nvPr>
        </p:nvGraphicFramePr>
        <p:xfrm>
          <a:off x="600701" y="2250709"/>
          <a:ext cx="4014231" cy="2194560"/>
        </p:xfrm>
        <a:graphic>
          <a:graphicData uri="http://schemas.openxmlformats.org/drawingml/2006/table">
            <a:tbl>
              <a:tblPr firstRow="1" bandRow="1">
                <a:tableStyleId>{5940675A-B579-460E-94D1-54222C63F5DA}</a:tableStyleId>
              </a:tblPr>
              <a:tblGrid>
                <a:gridCol w="832539">
                  <a:extLst>
                    <a:ext uri="{9D8B030D-6E8A-4147-A177-3AD203B41FA5}">
                      <a16:colId xmlns:a16="http://schemas.microsoft.com/office/drawing/2014/main" val="20000"/>
                    </a:ext>
                  </a:extLst>
                </a:gridCol>
                <a:gridCol w="3181692">
                  <a:extLst>
                    <a:ext uri="{9D8B030D-6E8A-4147-A177-3AD203B41FA5}">
                      <a16:colId xmlns:a16="http://schemas.microsoft.com/office/drawing/2014/main" val="20001"/>
                    </a:ext>
                  </a:extLst>
                </a:gridCol>
              </a:tblGrid>
              <a:tr h="220225">
                <a:tc>
                  <a:txBody>
                    <a:bodyPr/>
                    <a:lstStyle/>
                    <a:p>
                      <a:r>
                        <a:rPr kumimoji="1" lang="ja-JP" altLang="en-US" sz="1050" dirty="0" smtClean="0">
                          <a:solidFill>
                            <a:schemeClr val="tx1"/>
                          </a:solidFill>
                          <a:latin typeface="Meiryo UI" panose="020B0604030504040204" pitchFamily="50" charset="-128"/>
                          <a:ea typeface="Meiryo UI" panose="020B0604030504040204" pitchFamily="50" charset="-128"/>
                        </a:rPr>
                        <a:t>調査人数</a:t>
                      </a:r>
                      <a:endParaRPr kumimoji="1" lang="ja-JP" altLang="en-US" sz="105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l"/>
                      <a:r>
                        <a:rPr kumimoji="1" lang="en-US" altLang="ja-JP" sz="1050" dirty="0" smtClean="0">
                          <a:solidFill>
                            <a:schemeClr val="tx1"/>
                          </a:solidFill>
                          <a:latin typeface="Meiryo UI" panose="020B0604030504040204" pitchFamily="50" charset="-128"/>
                          <a:ea typeface="Meiryo UI" panose="020B0604030504040204" pitchFamily="50" charset="-128"/>
                        </a:rPr>
                        <a:t>51,912</a:t>
                      </a:r>
                      <a:r>
                        <a:rPr kumimoji="1" lang="ja-JP" altLang="en-US" sz="1050" dirty="0" smtClean="0">
                          <a:solidFill>
                            <a:schemeClr val="tx1"/>
                          </a:solidFill>
                          <a:latin typeface="Meiryo UI" panose="020B0604030504040204" pitchFamily="50" charset="-128"/>
                          <a:ea typeface="Meiryo UI" panose="020B0604030504040204" pitchFamily="50" charset="-128"/>
                        </a:rPr>
                        <a:t>人（うち有効回答数　</a:t>
                      </a:r>
                      <a:r>
                        <a:rPr kumimoji="1" lang="en-US" altLang="ja-JP" sz="1050" dirty="0" smtClean="0">
                          <a:solidFill>
                            <a:schemeClr val="tx1"/>
                          </a:solidFill>
                          <a:latin typeface="Meiryo UI" panose="020B0604030504040204" pitchFamily="50" charset="-128"/>
                          <a:ea typeface="Meiryo UI" panose="020B0604030504040204" pitchFamily="50" charset="-128"/>
                        </a:rPr>
                        <a:t>45,268</a:t>
                      </a:r>
                      <a:r>
                        <a:rPr kumimoji="1" lang="ja-JP" altLang="en-US" sz="1050" dirty="0" smtClean="0">
                          <a:solidFill>
                            <a:schemeClr val="tx1"/>
                          </a:solidFill>
                          <a:latin typeface="Meiryo UI" panose="020B0604030504040204" pitchFamily="50" charset="-128"/>
                          <a:ea typeface="Meiryo UI" panose="020B0604030504040204" pitchFamily="50" charset="-128"/>
                        </a:rPr>
                        <a:t>人）</a:t>
                      </a:r>
                      <a:endParaRPr kumimoji="1" lang="ja-JP" altLang="en-US" sz="1050" dirty="0">
                        <a:solidFill>
                          <a:schemeClr val="tx1"/>
                        </a:solidFill>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10001"/>
                  </a:ext>
                </a:extLst>
              </a:tr>
              <a:tr h="220225">
                <a:tc>
                  <a:txBody>
                    <a:bodyPr/>
                    <a:lstStyle/>
                    <a:p>
                      <a:r>
                        <a:rPr kumimoji="1" lang="ja-JP" altLang="en-US" sz="1050" dirty="0" smtClean="0">
                          <a:solidFill>
                            <a:schemeClr val="tx1"/>
                          </a:solidFill>
                          <a:latin typeface="Meiryo UI" panose="020B0604030504040204" pitchFamily="50" charset="-128"/>
                          <a:ea typeface="Meiryo UI" panose="020B0604030504040204" pitchFamily="50" charset="-128"/>
                        </a:rPr>
                        <a:t>調査期間</a:t>
                      </a:r>
                      <a:endParaRPr kumimoji="1" lang="ja-JP" altLang="en-US" sz="105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l"/>
                      <a:r>
                        <a:rPr kumimoji="1" lang="en-US" altLang="ja-JP" sz="1050" dirty="0" smtClean="0">
                          <a:solidFill>
                            <a:schemeClr val="tx1"/>
                          </a:solidFill>
                          <a:latin typeface="Meiryo UI" panose="020B0604030504040204" pitchFamily="50" charset="-128"/>
                          <a:ea typeface="Meiryo UI" panose="020B0604030504040204" pitchFamily="50" charset="-128"/>
                        </a:rPr>
                        <a:t>2021</a:t>
                      </a:r>
                      <a:r>
                        <a:rPr kumimoji="1" lang="ja-JP" altLang="en-US" sz="1050" dirty="0" smtClean="0">
                          <a:solidFill>
                            <a:schemeClr val="tx1"/>
                          </a:solidFill>
                          <a:latin typeface="Meiryo UI" panose="020B0604030504040204" pitchFamily="50" charset="-128"/>
                          <a:ea typeface="Meiryo UI" panose="020B0604030504040204" pitchFamily="50" charset="-128"/>
                        </a:rPr>
                        <a:t>年</a:t>
                      </a:r>
                      <a:r>
                        <a:rPr kumimoji="1" lang="en-US" altLang="ja-JP" sz="1050" dirty="0" smtClean="0">
                          <a:solidFill>
                            <a:schemeClr val="tx1"/>
                          </a:solidFill>
                          <a:latin typeface="Meiryo UI" panose="020B0604030504040204" pitchFamily="50" charset="-128"/>
                          <a:ea typeface="Meiryo UI" panose="020B0604030504040204" pitchFamily="50" charset="-128"/>
                        </a:rPr>
                        <a:t>11</a:t>
                      </a:r>
                      <a:r>
                        <a:rPr kumimoji="1" lang="ja-JP" altLang="en-US" sz="1050" dirty="0" smtClean="0">
                          <a:solidFill>
                            <a:schemeClr val="tx1"/>
                          </a:solidFill>
                          <a:latin typeface="Meiryo UI" panose="020B0604030504040204" pitchFamily="50" charset="-128"/>
                          <a:ea typeface="Meiryo UI" panose="020B0604030504040204" pitchFamily="50" charset="-128"/>
                        </a:rPr>
                        <a:t>月中旬から</a:t>
                      </a:r>
                      <a:endParaRPr kumimoji="1" lang="en-US" altLang="ja-JP" sz="1050" dirty="0" smtClean="0">
                        <a:solidFill>
                          <a:schemeClr val="tx1"/>
                        </a:solidFill>
                        <a:latin typeface="Meiryo UI" panose="020B0604030504040204" pitchFamily="50" charset="-128"/>
                        <a:ea typeface="Meiryo UI" panose="020B0604030504040204" pitchFamily="50" charset="-128"/>
                      </a:endParaRPr>
                    </a:p>
                    <a:p>
                      <a:pPr algn="l"/>
                      <a:r>
                        <a:rPr kumimoji="1" lang="en-US" altLang="ja-JP" sz="1050" dirty="0" smtClean="0">
                          <a:solidFill>
                            <a:schemeClr val="tx1"/>
                          </a:solidFill>
                          <a:latin typeface="Meiryo UI" panose="020B0604030504040204" pitchFamily="50" charset="-128"/>
                          <a:ea typeface="Meiryo UI" panose="020B0604030504040204" pitchFamily="50" charset="-128"/>
                        </a:rPr>
                        <a:t>2022</a:t>
                      </a:r>
                      <a:r>
                        <a:rPr kumimoji="1" lang="ja-JP" altLang="en-US" sz="1050" dirty="0" smtClean="0">
                          <a:solidFill>
                            <a:schemeClr val="tx1"/>
                          </a:solidFill>
                          <a:latin typeface="Meiryo UI" panose="020B0604030504040204" pitchFamily="50" charset="-128"/>
                          <a:ea typeface="Meiryo UI" panose="020B0604030504040204" pitchFamily="50" charset="-128"/>
                        </a:rPr>
                        <a:t>年１月上旬</a:t>
                      </a:r>
                      <a:endParaRPr kumimoji="1" lang="ja-JP" altLang="en-US" sz="1050" dirty="0">
                        <a:solidFill>
                          <a:schemeClr val="tx1"/>
                        </a:solidFill>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10002"/>
                  </a:ext>
                </a:extLst>
              </a:tr>
              <a:tr h="220225">
                <a:tc>
                  <a:txBody>
                    <a:bodyPr/>
                    <a:lstStyle/>
                    <a:p>
                      <a:r>
                        <a:rPr kumimoji="1" lang="ja-JP" altLang="en-US" sz="1050" dirty="0" smtClean="0">
                          <a:solidFill>
                            <a:schemeClr val="tx1"/>
                          </a:solidFill>
                          <a:latin typeface="Meiryo UI" panose="020B0604030504040204" pitchFamily="50" charset="-128"/>
                          <a:ea typeface="Meiryo UI" panose="020B0604030504040204" pitchFamily="50" charset="-128"/>
                        </a:rPr>
                        <a:t>調査項目</a:t>
                      </a:r>
                      <a:endParaRPr kumimoji="1" lang="ja-JP" altLang="en-US" sz="105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l"/>
                      <a:r>
                        <a:rPr kumimoji="1" lang="ja-JP" altLang="en-US" sz="1050" dirty="0" smtClean="0">
                          <a:solidFill>
                            <a:schemeClr val="tx1"/>
                          </a:solidFill>
                          <a:latin typeface="Meiryo UI" panose="020B0604030504040204" pitchFamily="50" charset="-128"/>
                          <a:ea typeface="Meiryo UI" panose="020B0604030504040204" pitchFamily="50" charset="-128"/>
                        </a:rPr>
                        <a:t>・基本事項（年齢、性別、学年、同居家族など）</a:t>
                      </a:r>
                    </a:p>
                    <a:p>
                      <a:pPr algn="l"/>
                      <a:r>
                        <a:rPr kumimoji="1" lang="ja-JP" altLang="en-US" sz="1050" dirty="0" smtClean="0">
                          <a:solidFill>
                            <a:schemeClr val="tx1"/>
                          </a:solidFill>
                          <a:latin typeface="Meiryo UI" panose="020B0604030504040204" pitchFamily="50" charset="-128"/>
                          <a:ea typeface="Meiryo UI" panose="020B0604030504040204" pitchFamily="50" charset="-128"/>
                        </a:rPr>
                        <a:t>・普段の生活と健康状態（日常生活の状況、生活満足感、健康状態など）</a:t>
                      </a:r>
                    </a:p>
                    <a:p>
                      <a:pPr algn="l"/>
                      <a:r>
                        <a:rPr kumimoji="1" lang="ja-JP" altLang="en-US" sz="1050" dirty="0" smtClean="0">
                          <a:solidFill>
                            <a:schemeClr val="tx1"/>
                          </a:solidFill>
                          <a:latin typeface="Meiryo UI" panose="020B0604030504040204" pitchFamily="50" charset="-128"/>
                          <a:ea typeface="Meiryo UI" panose="020B0604030504040204" pitchFamily="50" charset="-128"/>
                        </a:rPr>
                        <a:t>・学校生活（欠席、遅刻、宿題忘れ、卒業後の進路先など）</a:t>
                      </a:r>
                    </a:p>
                    <a:p>
                      <a:pPr algn="l"/>
                      <a:r>
                        <a:rPr kumimoji="1" lang="ja-JP" altLang="en-US" sz="1050" dirty="0" smtClean="0">
                          <a:solidFill>
                            <a:schemeClr val="tx1"/>
                          </a:solidFill>
                          <a:latin typeface="Meiryo UI" panose="020B0604030504040204" pitchFamily="50" charset="-128"/>
                          <a:ea typeface="Meiryo UI" panose="020B0604030504040204" pitchFamily="50" charset="-128"/>
                        </a:rPr>
                        <a:t>・家族のケア（ケアを要する家族の有無、状態、ケアの内容、期間、頻度、時間など）</a:t>
                      </a:r>
                    </a:p>
                    <a:p>
                      <a:pPr algn="l"/>
                      <a:r>
                        <a:rPr kumimoji="1" lang="ja-JP" altLang="en-US" sz="1050" dirty="0" smtClean="0">
                          <a:solidFill>
                            <a:schemeClr val="tx1"/>
                          </a:solidFill>
                          <a:latin typeface="Meiryo UI" panose="020B0604030504040204" pitchFamily="50" charset="-128"/>
                          <a:ea typeface="Meiryo UI" panose="020B0604030504040204" pitchFamily="50" charset="-128"/>
                        </a:rPr>
                        <a:t>・悩みや困りごと</a:t>
                      </a:r>
                    </a:p>
                    <a:p>
                      <a:pPr algn="l"/>
                      <a:r>
                        <a:rPr kumimoji="1" lang="ja-JP" altLang="en-US" sz="1050" dirty="0" smtClean="0">
                          <a:solidFill>
                            <a:schemeClr val="tx1"/>
                          </a:solidFill>
                          <a:latin typeface="Meiryo UI" panose="020B0604030504040204" pitchFamily="50" charset="-128"/>
                          <a:ea typeface="Meiryo UI" panose="020B0604030504040204" pitchFamily="50" charset="-128"/>
                        </a:rPr>
                        <a:t>・ヤングケアラーに関する認識</a:t>
                      </a:r>
                      <a:endParaRPr kumimoji="1" lang="ja-JP" altLang="en-US" sz="1050" dirty="0">
                        <a:solidFill>
                          <a:schemeClr val="tx1"/>
                        </a:solidFill>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3812575106"/>
                  </a:ext>
                </a:extLst>
              </a:tr>
            </a:tbl>
          </a:graphicData>
        </a:graphic>
      </p:graphicFrame>
      <p:sp>
        <p:nvSpPr>
          <p:cNvPr id="4" name="正方形/長方形 3"/>
          <p:cNvSpPr/>
          <p:nvPr/>
        </p:nvSpPr>
        <p:spPr>
          <a:xfrm>
            <a:off x="4848759" y="1779026"/>
            <a:ext cx="288000" cy="2376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大阪府</a:t>
            </a:r>
            <a:endParaRPr kumimoji="1" lang="ja-JP" altLang="en-US"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21" name="正方形/長方形 20"/>
          <p:cNvSpPr/>
          <p:nvPr/>
        </p:nvSpPr>
        <p:spPr>
          <a:xfrm>
            <a:off x="4848758" y="4275856"/>
            <a:ext cx="288000" cy="234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大阪市</a:t>
            </a:r>
            <a:endParaRPr kumimoji="1" lang="ja-JP" altLang="en-US"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23" name="正方形/長方形 22"/>
          <p:cNvSpPr/>
          <p:nvPr/>
        </p:nvSpPr>
        <p:spPr>
          <a:xfrm>
            <a:off x="78875" y="1810598"/>
            <a:ext cx="287999" cy="263467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調査の概要</a:t>
            </a:r>
            <a:endParaRPr kumimoji="1" lang="ja-JP" altLang="en-US"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24" name="正方形/長方形 23"/>
          <p:cNvSpPr/>
          <p:nvPr/>
        </p:nvSpPr>
        <p:spPr>
          <a:xfrm>
            <a:off x="78876" y="4551511"/>
            <a:ext cx="287998" cy="221487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調査の</a:t>
            </a:r>
            <a:r>
              <a:rPr kumimoji="1" lang="ja-JP" altLang="en-US"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結果</a:t>
            </a:r>
          </a:p>
        </p:txBody>
      </p:sp>
      <p:graphicFrame>
        <p:nvGraphicFramePr>
          <p:cNvPr id="37" name="表 36"/>
          <p:cNvGraphicFramePr>
            <a:graphicFrameLocks noGrp="1"/>
          </p:cNvGraphicFramePr>
          <p:nvPr>
            <p:extLst>
              <p:ext uri="{D42A27DB-BD31-4B8C-83A1-F6EECF244321}">
                <p14:modId xmlns:p14="http://schemas.microsoft.com/office/powerpoint/2010/main" val="968442777"/>
              </p:ext>
            </p:extLst>
          </p:nvPr>
        </p:nvGraphicFramePr>
        <p:xfrm>
          <a:off x="5276646" y="4551511"/>
          <a:ext cx="3677525" cy="2042160"/>
        </p:xfrm>
        <a:graphic>
          <a:graphicData uri="http://schemas.openxmlformats.org/drawingml/2006/table">
            <a:tbl>
              <a:tblPr firstRow="1" bandRow="1">
                <a:tableStyleId>{5940675A-B579-460E-94D1-54222C63F5DA}</a:tableStyleId>
              </a:tblPr>
              <a:tblGrid>
                <a:gridCol w="1006588">
                  <a:extLst>
                    <a:ext uri="{9D8B030D-6E8A-4147-A177-3AD203B41FA5}">
                      <a16:colId xmlns:a16="http://schemas.microsoft.com/office/drawing/2014/main" val="20000"/>
                    </a:ext>
                  </a:extLst>
                </a:gridCol>
                <a:gridCol w="2670937">
                  <a:extLst>
                    <a:ext uri="{9D8B030D-6E8A-4147-A177-3AD203B41FA5}">
                      <a16:colId xmlns:a16="http://schemas.microsoft.com/office/drawing/2014/main" val="20001"/>
                    </a:ext>
                  </a:extLst>
                </a:gridCol>
              </a:tblGrid>
              <a:tr h="200793">
                <a:tc>
                  <a:txBody>
                    <a:bodyPr/>
                    <a:lstStyle/>
                    <a:p>
                      <a:pPr algn="ctr"/>
                      <a:r>
                        <a:rPr kumimoji="1" lang="ja-JP" altLang="en-US" sz="1000" b="1" dirty="0" smtClean="0">
                          <a:solidFill>
                            <a:schemeClr val="tx1"/>
                          </a:solidFill>
                          <a:latin typeface="BIZ UDPゴシック" panose="020B0400000000000000" pitchFamily="50" charset="-128"/>
                          <a:ea typeface="BIZ UDPゴシック" panose="020B0400000000000000" pitchFamily="50" charset="-128"/>
                        </a:rPr>
                        <a:t>項目</a:t>
                      </a:r>
                      <a:endParaRPr kumimoji="1" lang="ja-JP" altLang="en-US" sz="1000" b="1" dirty="0">
                        <a:solidFill>
                          <a:schemeClr val="tx1"/>
                        </a:solidFill>
                        <a:latin typeface="BIZ UDPゴシック" panose="020B0400000000000000" pitchFamily="50" charset="-128"/>
                        <a:ea typeface="BIZ UDPゴシック" panose="020B0400000000000000" pitchFamily="50" charset="-128"/>
                      </a:endParaRPr>
                    </a:p>
                  </a:txBody>
                  <a:tcPr>
                    <a:solidFill>
                      <a:schemeClr val="accent1">
                        <a:lumMod val="40000"/>
                        <a:lumOff val="60000"/>
                      </a:schemeClr>
                    </a:solidFill>
                  </a:tcPr>
                </a:tc>
                <a:tc>
                  <a:txBody>
                    <a:bodyPr/>
                    <a:lstStyle/>
                    <a:p>
                      <a:pPr algn="ctr"/>
                      <a:r>
                        <a:rPr kumimoji="1" lang="ja-JP" altLang="en-US" sz="1000" b="1" dirty="0" smtClean="0">
                          <a:solidFill>
                            <a:schemeClr val="tx1"/>
                          </a:solidFill>
                          <a:latin typeface="BIZ UDPゴシック" panose="020B0400000000000000" pitchFamily="50" charset="-128"/>
                          <a:ea typeface="BIZ UDPゴシック" panose="020B0400000000000000" pitchFamily="50" charset="-128"/>
                        </a:rPr>
                        <a:t>主な事業</a:t>
                      </a:r>
                      <a:endParaRPr kumimoji="1" lang="ja-JP" altLang="en-US" sz="1000" b="1" dirty="0">
                        <a:solidFill>
                          <a:schemeClr val="tx1"/>
                        </a:solidFill>
                        <a:latin typeface="BIZ UDPゴシック" panose="020B0400000000000000" pitchFamily="50" charset="-128"/>
                        <a:ea typeface="BIZ UDPゴシック" panose="020B0400000000000000" pitchFamily="50" charset="-128"/>
                      </a:endParaRPr>
                    </a:p>
                  </a:txBody>
                  <a:tcPr>
                    <a:solidFill>
                      <a:schemeClr val="accent1">
                        <a:lumMod val="40000"/>
                        <a:lumOff val="60000"/>
                      </a:schemeClr>
                    </a:solidFill>
                  </a:tcPr>
                </a:tc>
                <a:extLst>
                  <a:ext uri="{0D108BD9-81ED-4DB2-BD59-A6C34878D82A}">
                    <a16:rowId xmlns:a16="http://schemas.microsoft.com/office/drawing/2014/main" val="10000"/>
                  </a:ext>
                </a:extLst>
              </a:tr>
              <a:tr h="370840">
                <a:tc>
                  <a:txBody>
                    <a:bodyPr/>
                    <a:lstStyle/>
                    <a:p>
                      <a:r>
                        <a:rPr kumimoji="1" lang="ja-JP" altLang="en-US" sz="1000" dirty="0" smtClean="0">
                          <a:solidFill>
                            <a:schemeClr val="tx1"/>
                          </a:solidFill>
                          <a:latin typeface="BIZ UDPゴシック" panose="020B0400000000000000" pitchFamily="50" charset="-128"/>
                          <a:ea typeface="BIZ UDPゴシック" panose="020B0400000000000000" pitchFamily="50" charset="-128"/>
                        </a:rPr>
                        <a:t>ヤングケアラー支援推進事業</a:t>
                      </a:r>
                      <a:endParaRPr kumimoji="1" lang="ja-JP" altLang="en-US" sz="1000" dirty="0">
                        <a:solidFill>
                          <a:schemeClr val="tx1"/>
                        </a:solidFill>
                        <a:latin typeface="BIZ UDPゴシック" panose="020B0400000000000000" pitchFamily="50" charset="-128"/>
                        <a:ea typeface="BIZ UDPゴシック" panose="020B0400000000000000" pitchFamily="50" charset="-128"/>
                      </a:endParaRPr>
                    </a:p>
                  </a:txBody>
                  <a:tcPr/>
                </a:tc>
                <a:tc>
                  <a:txBody>
                    <a:bodyPr/>
                    <a:lstStyle/>
                    <a:p>
                      <a:r>
                        <a:rPr kumimoji="1" lang="ja-JP" altLang="en-US" sz="1000" dirty="0" smtClean="0">
                          <a:solidFill>
                            <a:schemeClr val="tx1"/>
                          </a:solidFill>
                          <a:latin typeface="BIZ UDPゴシック" panose="020B0400000000000000" pitchFamily="50" charset="-128"/>
                          <a:ea typeface="BIZ UDPゴシック" panose="020B0400000000000000" pitchFamily="50" charset="-128"/>
                        </a:rPr>
                        <a:t>実態調査結果を分析し、本格実施に向けて支援策を検討するとともに、関係者向けの研修や広報・啓発を実施。</a:t>
                      </a:r>
                      <a:endParaRPr kumimoji="1" lang="ja-JP" altLang="en-US" sz="1000" dirty="0">
                        <a:solidFill>
                          <a:schemeClr val="tx1"/>
                        </a:solidFill>
                        <a:latin typeface="BIZ UDPゴシック" panose="020B0400000000000000" pitchFamily="50" charset="-128"/>
                        <a:ea typeface="BIZ UDPゴシック" panose="020B0400000000000000" pitchFamily="50" charset="-128"/>
                      </a:endParaRPr>
                    </a:p>
                  </a:txBody>
                  <a:tcPr/>
                </a:tc>
                <a:extLst>
                  <a:ext uri="{0D108BD9-81ED-4DB2-BD59-A6C34878D82A}">
                    <a16:rowId xmlns:a16="http://schemas.microsoft.com/office/drawing/2014/main" val="10001"/>
                  </a:ext>
                </a:extLst>
              </a:tr>
              <a:tr h="370840">
                <a:tc>
                  <a:txBody>
                    <a:bodyPr/>
                    <a:lstStyle/>
                    <a:p>
                      <a:r>
                        <a:rPr kumimoji="1" lang="ja-JP" altLang="en-US" sz="1000" dirty="0" smtClean="0">
                          <a:solidFill>
                            <a:schemeClr val="tx1"/>
                          </a:solidFill>
                          <a:latin typeface="BIZ UDPゴシック" panose="020B0400000000000000" pitchFamily="50" charset="-128"/>
                          <a:ea typeface="BIZ UDPゴシック" panose="020B0400000000000000" pitchFamily="50" charset="-128"/>
                        </a:rPr>
                        <a:t>ヤングケアラーへの寄り添い型相談支援事業</a:t>
                      </a:r>
                      <a:endParaRPr kumimoji="1" lang="ja-JP" altLang="en-US" sz="1000" dirty="0">
                        <a:solidFill>
                          <a:schemeClr val="tx1"/>
                        </a:solidFill>
                        <a:latin typeface="BIZ UDPゴシック" panose="020B0400000000000000" pitchFamily="50" charset="-128"/>
                        <a:ea typeface="BIZ UDPゴシック" panose="020B0400000000000000" pitchFamily="50" charset="-128"/>
                      </a:endParaRPr>
                    </a:p>
                  </a:txBody>
                  <a:tcPr/>
                </a:tc>
                <a:tc>
                  <a:txBody>
                    <a:bodyPr/>
                    <a:lstStyle/>
                    <a:p>
                      <a:r>
                        <a:rPr kumimoji="1" lang="ja-JP" altLang="en-US" sz="1000" dirty="0" smtClean="0">
                          <a:solidFill>
                            <a:schemeClr val="tx1"/>
                          </a:solidFill>
                          <a:latin typeface="BIZ UDPゴシック" panose="020B0400000000000000" pitchFamily="50" charset="-128"/>
                          <a:ea typeface="BIZ UDPゴシック" panose="020B0400000000000000" pitchFamily="50" charset="-128"/>
                        </a:rPr>
                        <a:t>もと当事者等が聞き手となるオンラインサロンや市内に拠点を構えたピアサポートを行うとともに、希望に応じて関係機関へ同行するなどの支援を実施。</a:t>
                      </a:r>
                      <a:endParaRPr kumimoji="1" lang="en-US" altLang="ja-JP" sz="1000" dirty="0" smtClean="0">
                        <a:solidFill>
                          <a:schemeClr val="tx1"/>
                        </a:solidFill>
                        <a:latin typeface="BIZ UDPゴシック" panose="020B0400000000000000" pitchFamily="50" charset="-128"/>
                        <a:ea typeface="BIZ UDPゴシック" panose="020B0400000000000000" pitchFamily="50" charset="-128"/>
                      </a:endParaRPr>
                    </a:p>
                  </a:txBody>
                  <a:tcPr/>
                </a:tc>
                <a:extLst>
                  <a:ext uri="{0D108BD9-81ED-4DB2-BD59-A6C34878D82A}">
                    <a16:rowId xmlns:a16="http://schemas.microsoft.com/office/drawing/2014/main" val="10002"/>
                  </a:ext>
                </a:extLst>
              </a:tr>
              <a:tr h="370840">
                <a:tc>
                  <a:txBody>
                    <a:bodyPr/>
                    <a:lstStyle/>
                    <a:p>
                      <a:r>
                        <a:rPr kumimoji="1" lang="ja-JP" altLang="en-US" sz="1000" dirty="0" smtClean="0">
                          <a:solidFill>
                            <a:schemeClr val="tx1"/>
                          </a:solidFill>
                          <a:latin typeface="BIZ UDPゴシック" panose="020B0400000000000000" pitchFamily="50" charset="-128"/>
                          <a:ea typeface="BIZ UDPゴシック" panose="020B0400000000000000" pitchFamily="50" charset="-128"/>
                        </a:rPr>
                        <a:t>スクールカウンセラー事業</a:t>
                      </a:r>
                      <a:endParaRPr kumimoji="1" lang="ja-JP" altLang="en-US" sz="1000" dirty="0">
                        <a:solidFill>
                          <a:schemeClr val="tx1"/>
                        </a:solidFill>
                        <a:latin typeface="BIZ UDPゴシック" panose="020B0400000000000000" pitchFamily="50" charset="-128"/>
                        <a:ea typeface="BIZ UDPゴシック" panose="020B0400000000000000" pitchFamily="50" charset="-128"/>
                      </a:endParaRPr>
                    </a:p>
                  </a:txBody>
                  <a:tcPr/>
                </a:tc>
                <a:tc>
                  <a:txBody>
                    <a:bodyPr/>
                    <a:lstStyle/>
                    <a:p>
                      <a:r>
                        <a:rPr kumimoji="1" lang="ja-JP" altLang="en-US" sz="1000" dirty="0" smtClean="0">
                          <a:solidFill>
                            <a:schemeClr val="tx1"/>
                          </a:solidFill>
                          <a:latin typeface="BIZ UDPゴシック" panose="020B0400000000000000" pitchFamily="50" charset="-128"/>
                          <a:ea typeface="BIZ UDPゴシック" panose="020B0400000000000000" pitchFamily="50" charset="-128"/>
                        </a:rPr>
                        <a:t>全市立小・中学校等において家庭相談がしやすい環境を整備するため、スクールカウンセラーを増員。</a:t>
                      </a:r>
                      <a:endParaRPr kumimoji="1" lang="en-US" altLang="ja-JP" sz="1000" dirty="0" smtClean="0">
                        <a:solidFill>
                          <a:schemeClr val="tx1"/>
                        </a:solidFill>
                        <a:latin typeface="BIZ UDPゴシック" panose="020B0400000000000000" pitchFamily="50" charset="-128"/>
                        <a:ea typeface="BIZ UDPゴシック" panose="020B0400000000000000" pitchFamily="50" charset="-128"/>
                      </a:endParaRPr>
                    </a:p>
                  </a:txBody>
                  <a:tcPr/>
                </a:tc>
                <a:extLst>
                  <a:ext uri="{0D108BD9-81ED-4DB2-BD59-A6C34878D82A}">
                    <a16:rowId xmlns:a16="http://schemas.microsoft.com/office/drawing/2014/main" val="10003"/>
                  </a:ext>
                </a:extLst>
              </a:tr>
            </a:tbl>
          </a:graphicData>
        </a:graphic>
      </p:graphicFrame>
      <p:sp>
        <p:nvSpPr>
          <p:cNvPr id="40" name="テキスト ボックス 39"/>
          <p:cNvSpPr txBox="1"/>
          <p:nvPr/>
        </p:nvSpPr>
        <p:spPr>
          <a:xfrm>
            <a:off x="5289446" y="4275856"/>
            <a:ext cx="3667992"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ヤングケアラーの支援関連</a:t>
            </a:r>
            <a:r>
              <a:rPr kumimoji="1" lang="ja-JP" altLang="en-US" sz="105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事業　</a:t>
            </a:r>
            <a:r>
              <a:rPr kumimoji="1" lang="en-US" altLang="ja-JP" sz="105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2022</a:t>
            </a:r>
            <a:r>
              <a:rPr kumimoji="1" lang="ja-JP" altLang="en-US" sz="105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年度予算　</a:t>
            </a:r>
            <a:r>
              <a:rPr kumimoji="1" lang="en-US" altLang="ja-JP" sz="105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3.8</a:t>
            </a:r>
            <a:r>
              <a:rPr kumimoji="1" lang="ja-JP" altLang="en-US" sz="105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億円</a:t>
            </a:r>
            <a:endParaRPr kumimoji="1" lang="ja-JP" altLang="en-US" sz="105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graphicFrame>
        <p:nvGraphicFramePr>
          <p:cNvPr id="45" name="表 44"/>
          <p:cNvGraphicFramePr>
            <a:graphicFrameLocks noGrp="1"/>
          </p:cNvGraphicFramePr>
          <p:nvPr>
            <p:extLst>
              <p:ext uri="{D42A27DB-BD31-4B8C-83A1-F6EECF244321}">
                <p14:modId xmlns:p14="http://schemas.microsoft.com/office/powerpoint/2010/main" val="4021043988"/>
              </p:ext>
            </p:extLst>
          </p:nvPr>
        </p:nvGraphicFramePr>
        <p:xfrm>
          <a:off x="5266159" y="2030854"/>
          <a:ext cx="3677525" cy="2103120"/>
        </p:xfrm>
        <a:graphic>
          <a:graphicData uri="http://schemas.openxmlformats.org/drawingml/2006/table">
            <a:tbl>
              <a:tblPr firstRow="1" bandRow="1">
                <a:tableStyleId>{5940675A-B579-460E-94D1-54222C63F5DA}</a:tableStyleId>
              </a:tblPr>
              <a:tblGrid>
                <a:gridCol w="916277">
                  <a:extLst>
                    <a:ext uri="{9D8B030D-6E8A-4147-A177-3AD203B41FA5}">
                      <a16:colId xmlns:a16="http://schemas.microsoft.com/office/drawing/2014/main" val="20000"/>
                    </a:ext>
                  </a:extLst>
                </a:gridCol>
                <a:gridCol w="2761248">
                  <a:extLst>
                    <a:ext uri="{9D8B030D-6E8A-4147-A177-3AD203B41FA5}">
                      <a16:colId xmlns:a16="http://schemas.microsoft.com/office/drawing/2014/main" val="20001"/>
                    </a:ext>
                  </a:extLst>
                </a:gridCol>
              </a:tblGrid>
              <a:tr h="200793">
                <a:tc>
                  <a:txBody>
                    <a:bodyPr/>
                    <a:lstStyle/>
                    <a:p>
                      <a:pPr algn="ctr"/>
                      <a:r>
                        <a:rPr kumimoji="1" lang="ja-JP" altLang="en-US" sz="1000" b="1" dirty="0" smtClean="0">
                          <a:solidFill>
                            <a:schemeClr val="tx1"/>
                          </a:solidFill>
                          <a:latin typeface="BIZ UDPゴシック" panose="020B0400000000000000" pitchFamily="50" charset="-128"/>
                          <a:ea typeface="BIZ UDPゴシック" panose="020B0400000000000000" pitchFamily="50" charset="-128"/>
                        </a:rPr>
                        <a:t>項目</a:t>
                      </a:r>
                      <a:endParaRPr kumimoji="1" lang="ja-JP" altLang="en-US" sz="1000" b="1" dirty="0">
                        <a:solidFill>
                          <a:schemeClr val="tx1"/>
                        </a:solidFill>
                        <a:latin typeface="BIZ UDPゴシック" panose="020B0400000000000000" pitchFamily="50" charset="-128"/>
                        <a:ea typeface="BIZ UDPゴシック" panose="020B0400000000000000" pitchFamily="50" charset="-128"/>
                      </a:endParaRPr>
                    </a:p>
                  </a:txBody>
                  <a:tcPr>
                    <a:solidFill>
                      <a:schemeClr val="accent1">
                        <a:lumMod val="40000"/>
                        <a:lumOff val="60000"/>
                      </a:schemeClr>
                    </a:solidFill>
                  </a:tcPr>
                </a:tc>
                <a:tc>
                  <a:txBody>
                    <a:bodyPr/>
                    <a:lstStyle/>
                    <a:p>
                      <a:pPr algn="ctr"/>
                      <a:r>
                        <a:rPr kumimoji="1" lang="ja-JP" altLang="en-US" sz="1000" b="1" dirty="0" smtClean="0">
                          <a:solidFill>
                            <a:schemeClr val="tx1"/>
                          </a:solidFill>
                          <a:latin typeface="BIZ UDPゴシック" panose="020B0400000000000000" pitchFamily="50" charset="-128"/>
                          <a:ea typeface="BIZ UDPゴシック" panose="020B0400000000000000" pitchFamily="50" charset="-128"/>
                        </a:rPr>
                        <a:t>事業内容</a:t>
                      </a:r>
                      <a:endParaRPr kumimoji="1" lang="ja-JP" altLang="en-US" sz="1000" b="1" dirty="0">
                        <a:solidFill>
                          <a:schemeClr val="tx1"/>
                        </a:solidFill>
                        <a:latin typeface="BIZ UDPゴシック" panose="020B0400000000000000" pitchFamily="50" charset="-128"/>
                        <a:ea typeface="BIZ UDPゴシック" panose="020B0400000000000000" pitchFamily="50" charset="-128"/>
                      </a:endParaRPr>
                    </a:p>
                  </a:txBody>
                  <a:tcPr>
                    <a:solidFill>
                      <a:schemeClr val="accent1">
                        <a:lumMod val="40000"/>
                        <a:lumOff val="60000"/>
                      </a:schemeClr>
                    </a:solidFill>
                  </a:tcPr>
                </a:tc>
                <a:extLst>
                  <a:ext uri="{0D108BD9-81ED-4DB2-BD59-A6C34878D82A}">
                    <a16:rowId xmlns:a16="http://schemas.microsoft.com/office/drawing/2014/main" val="10000"/>
                  </a:ext>
                </a:extLst>
              </a:tr>
              <a:tr h="370840">
                <a:tc>
                  <a:txBody>
                    <a:bodyPr/>
                    <a:lstStyle/>
                    <a:p>
                      <a:r>
                        <a:rPr kumimoji="1" lang="ja-JP" altLang="en-US" sz="1000" dirty="0" smtClean="0">
                          <a:solidFill>
                            <a:schemeClr val="tx1"/>
                          </a:solidFill>
                          <a:latin typeface="BIZ UDPゴシック" panose="020B0400000000000000" pitchFamily="50" charset="-128"/>
                          <a:ea typeface="BIZ UDPゴシック" panose="020B0400000000000000" pitchFamily="50" charset="-128"/>
                        </a:rPr>
                        <a:t>ヤングケアラー支援体制強化事業</a:t>
                      </a:r>
                    </a:p>
                  </a:txBody>
                  <a:tcPr>
                    <a:solidFill>
                      <a:schemeClr val="bg1"/>
                    </a:solidFill>
                  </a:tcPr>
                </a:tc>
                <a:tc>
                  <a:txBody>
                    <a:bodyPr/>
                    <a:lstStyle/>
                    <a:p>
                      <a:r>
                        <a:rPr kumimoji="1" lang="ja-JP" altLang="en-US" sz="1000" u="none" dirty="0" smtClean="0">
                          <a:solidFill>
                            <a:schemeClr val="tx1"/>
                          </a:solidFill>
                          <a:latin typeface="BIZ UDPゴシック" panose="020B0400000000000000" pitchFamily="50" charset="-128"/>
                          <a:ea typeface="BIZ UDPゴシック" panose="020B0400000000000000" pitchFamily="50" charset="-128"/>
                        </a:rPr>
                        <a:t>府立高校におけるヤングケアラーを適切な支援につなげるため、学校の相談体制構築や早期発見力の強化、学習支援等を実施。</a:t>
                      </a:r>
                      <a:endParaRPr kumimoji="1" lang="en-US" altLang="ja-JP" sz="1000" u="none" dirty="0" smtClean="0">
                        <a:solidFill>
                          <a:schemeClr val="tx1"/>
                        </a:solidFill>
                        <a:latin typeface="BIZ UDPゴシック" panose="020B0400000000000000" pitchFamily="50" charset="-128"/>
                        <a:ea typeface="BIZ UDPゴシック" panose="020B0400000000000000" pitchFamily="50" charset="-128"/>
                      </a:endParaRPr>
                    </a:p>
                    <a:p>
                      <a:r>
                        <a:rPr kumimoji="1" lang="ja-JP" altLang="en-US" sz="1000" u="none" dirty="0" smtClean="0">
                          <a:solidFill>
                            <a:schemeClr val="tx1"/>
                          </a:solidFill>
                          <a:latin typeface="BIZ UDPゴシック" panose="020B0400000000000000" pitchFamily="50" charset="-128"/>
                          <a:ea typeface="BIZ UDPゴシック" panose="020B0400000000000000" pitchFamily="50" charset="-128"/>
                        </a:rPr>
                        <a:t>また、社会的認知度向上のためのフォーラムや研修の開催、実態を把握するため府内の事業所等へのアンケート等及び好事例のヒアリングを実施し、結果を事業者や市町村等に共有。</a:t>
                      </a:r>
                    </a:p>
                  </a:txBody>
                  <a:tcPr>
                    <a:solidFill>
                      <a:schemeClr val="bg1"/>
                    </a:solidFill>
                  </a:tcPr>
                </a:tc>
                <a:extLst>
                  <a:ext uri="{0D108BD9-81ED-4DB2-BD59-A6C34878D82A}">
                    <a16:rowId xmlns:a16="http://schemas.microsoft.com/office/drawing/2014/main" val="10001"/>
                  </a:ext>
                </a:extLst>
              </a:tr>
              <a:tr h="370840">
                <a:tc>
                  <a:txBody>
                    <a:bodyPr/>
                    <a:lstStyle/>
                    <a:p>
                      <a:r>
                        <a:rPr kumimoji="1" lang="ja-JP" altLang="en-US" sz="1000" dirty="0" smtClean="0">
                          <a:solidFill>
                            <a:schemeClr val="tx1"/>
                          </a:solidFill>
                          <a:latin typeface="BIZ UDPゴシック" panose="020B0400000000000000" pitchFamily="50" charset="-128"/>
                          <a:ea typeface="BIZ UDPゴシック" panose="020B0400000000000000" pitchFamily="50" charset="-128"/>
                        </a:rPr>
                        <a:t>地域におけるヤングケアラー支援のモデル事業</a:t>
                      </a:r>
                    </a:p>
                  </a:txBody>
                  <a:tcPr>
                    <a:solidFill>
                      <a:schemeClr val="bg1"/>
                    </a:solidFill>
                  </a:tcPr>
                </a:tc>
                <a:tc>
                  <a:txBody>
                    <a:bodyPr/>
                    <a:lstStyle/>
                    <a:p>
                      <a:r>
                        <a:rPr kumimoji="1" lang="ja-JP" altLang="en-US" sz="1000" u="none" dirty="0" smtClean="0">
                          <a:solidFill>
                            <a:schemeClr val="tx1"/>
                          </a:solidFill>
                          <a:latin typeface="BIZ UDPゴシック" panose="020B0400000000000000" pitchFamily="50" charset="-128"/>
                          <a:ea typeface="BIZ UDPゴシック" panose="020B0400000000000000" pitchFamily="50" charset="-128"/>
                        </a:rPr>
                        <a:t>大阪府福祉基金を活用し「地域におけるヤングケアラー支援のモデル事業」に取り組む団体に助成。</a:t>
                      </a:r>
                    </a:p>
                  </a:txBody>
                  <a:tcPr>
                    <a:solidFill>
                      <a:schemeClr val="bg1"/>
                    </a:solidFill>
                  </a:tcPr>
                </a:tc>
                <a:extLst>
                  <a:ext uri="{0D108BD9-81ED-4DB2-BD59-A6C34878D82A}">
                    <a16:rowId xmlns:a16="http://schemas.microsoft.com/office/drawing/2014/main" val="10002"/>
                  </a:ext>
                </a:extLst>
              </a:tr>
            </a:tbl>
          </a:graphicData>
        </a:graphic>
      </p:graphicFrame>
      <p:sp>
        <p:nvSpPr>
          <p:cNvPr id="28" name="テキスト ボックス 27"/>
          <p:cNvSpPr txBox="1"/>
          <p:nvPr/>
        </p:nvSpPr>
        <p:spPr>
          <a:xfrm>
            <a:off x="5289446" y="1725171"/>
            <a:ext cx="3932487"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ヤングケアラー支援体制強化事業費　</a:t>
            </a:r>
            <a:r>
              <a:rPr kumimoji="1" lang="en-US" altLang="ja-JP" sz="105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2022</a:t>
            </a:r>
            <a:r>
              <a:rPr kumimoji="1" lang="ja-JP" altLang="en-US" sz="105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年度予算</a:t>
            </a:r>
            <a:r>
              <a:rPr kumimoji="1" lang="en-US" altLang="ja-JP" sz="105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1.34</a:t>
            </a:r>
            <a:r>
              <a:rPr kumimoji="1" lang="ja-JP" altLang="en-US" sz="105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億円</a:t>
            </a:r>
            <a:endParaRPr kumimoji="1" lang="ja-JP" altLang="en-US" sz="105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22" name="スライド番号プレースホルダー 3"/>
          <p:cNvSpPr txBox="1">
            <a:spLocks/>
          </p:cNvSpPr>
          <p:nvPr/>
        </p:nvSpPr>
        <p:spPr>
          <a:xfrm>
            <a:off x="8640000" y="6588000"/>
            <a:ext cx="432000" cy="288000"/>
          </a:xfrm>
          <a:prstGeom prst="rect">
            <a:avLst/>
          </a:prstGeom>
        </p:spPr>
        <p:txBody>
          <a:bodyPr vert="horz" lIns="36000" tIns="36000" rIns="36000" bIns="36000" rtlCol="0" anchor="ctr"/>
          <a:lstStyle>
            <a:defPPr>
              <a:defRPr lang="ja-JP"/>
            </a:defPPr>
            <a:lvl1pPr marL="0" algn="r" defTabSz="914400" rtl="0" eaLnBrk="1" latinLnBrk="0" hangingPunct="1">
              <a:defRPr kumimoji="1" sz="14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138CA411-231B-42B9-AF63-97A64194AA60}" type="slidenum">
              <a:rPr lang="ja-JP" altLang="en-US" smtClean="0"/>
              <a:pPr/>
              <a:t>93</a:t>
            </a:fld>
            <a:endParaRPr lang="ja-JP" altLang="en-US" dirty="0"/>
          </a:p>
        </p:txBody>
      </p:sp>
      <p:sp>
        <p:nvSpPr>
          <p:cNvPr id="25" name="角丸四角形 24"/>
          <p:cNvSpPr/>
          <p:nvPr/>
        </p:nvSpPr>
        <p:spPr>
          <a:xfrm>
            <a:off x="144000" y="72000"/>
            <a:ext cx="8280000" cy="432000"/>
          </a:xfrm>
          <a:prstGeom prst="roundRect">
            <a:avLst/>
          </a:prstGeom>
          <a:solidFill>
            <a:schemeClr val="accent4">
              <a:lumMod val="60000"/>
              <a:lumOff val="40000"/>
            </a:schemeClr>
          </a:solidFill>
          <a:effectLst>
            <a:innerShdw blurRad="63500" dist="50800" dir="2700000">
              <a:prstClr val="black">
                <a:alpha val="50000"/>
              </a:prstClr>
            </a:innerShdw>
          </a:effectLst>
        </p:spPr>
        <p:style>
          <a:lnRef idx="3">
            <a:schemeClr val="lt1"/>
          </a:lnRef>
          <a:fillRef idx="1">
            <a:schemeClr val="accent4"/>
          </a:fillRef>
          <a:effectRef idx="1">
            <a:schemeClr val="accent4"/>
          </a:effectRef>
          <a:fontRef idx="minor">
            <a:schemeClr val="lt1"/>
          </a:fontRef>
        </p:style>
        <p:txBody>
          <a:bodyPr lIns="108000" tIns="36000" rIns="36000" bIns="36000" rtlCol="0" anchor="ctr"/>
          <a:lstStyle/>
          <a:p>
            <a:pPr>
              <a:defRPr/>
            </a:pPr>
            <a:r>
              <a:rPr kumimoji="1" lang="en-US" altLang="ja-JP" sz="1800" b="1"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【WHAT</a:t>
            </a:r>
            <a:r>
              <a:rPr kumimoji="1" lang="ja-JP" altLang="en-US" sz="1800" b="1"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３－</a:t>
            </a:r>
            <a:r>
              <a:rPr kumimoji="1" lang="ja-JP" altLang="en-US" sz="18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①</a:t>
            </a:r>
            <a:r>
              <a:rPr kumimoji="1" lang="en-US" altLang="ja-JP" sz="1800" b="1"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800" b="1"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　社会政策のイノベーション／現役世代への投資</a:t>
            </a:r>
            <a:r>
              <a:rPr lang="ja-JP" altLang="en-US" b="1" dirty="0">
                <a:solidFill>
                  <a:schemeClr val="tx1"/>
                </a:solidFill>
                <a:latin typeface="BIZ UDPゴシック" panose="020B0400000000000000" pitchFamily="50" charset="-128"/>
                <a:ea typeface="BIZ UDPゴシック" panose="020B0400000000000000" pitchFamily="50" charset="-128"/>
              </a:rPr>
              <a:t>（教育・子育て</a:t>
            </a:r>
            <a:r>
              <a:rPr lang="ja-JP" altLang="en-US" b="1" dirty="0" smtClean="0">
                <a:solidFill>
                  <a:schemeClr val="tx1"/>
                </a:solidFill>
                <a:latin typeface="BIZ UDPゴシック" panose="020B0400000000000000" pitchFamily="50" charset="-128"/>
                <a:ea typeface="BIZ UDPゴシック" panose="020B0400000000000000" pitchFamily="50" charset="-128"/>
              </a:rPr>
              <a:t>）</a:t>
            </a:r>
            <a:endParaRPr lang="en-US" altLang="ja-JP" b="1" dirty="0">
              <a:solidFill>
                <a:schemeClr val="tx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001867127"/>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線コネクタ 5"/>
          <p:cNvCxnSpPr/>
          <p:nvPr/>
        </p:nvCxnSpPr>
        <p:spPr>
          <a:xfrm>
            <a:off x="196398" y="538909"/>
            <a:ext cx="882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テキスト ボックス 8"/>
          <p:cNvSpPr txBox="1"/>
          <p:nvPr/>
        </p:nvSpPr>
        <p:spPr>
          <a:xfrm>
            <a:off x="19576" y="533639"/>
            <a:ext cx="719780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　大阪では女性がイキイキと活躍できるための、</a:t>
            </a:r>
            <a:r>
              <a:rPr kumimoji="1" lang="ja-JP" altLang="en-US" sz="18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様々</a:t>
            </a:r>
            <a:r>
              <a:rPr kumimoji="1" lang="ja-JP" altLang="en-US" sz="1800" b="1"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な取組を推進。</a:t>
            </a:r>
            <a:endParaRPr kumimoji="1" lang="en-US" altLang="ja-JP" sz="18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endParaRPr>
          </a:p>
        </p:txBody>
      </p:sp>
      <p:sp>
        <p:nvSpPr>
          <p:cNvPr id="18" name="角丸四角形 17"/>
          <p:cNvSpPr/>
          <p:nvPr/>
        </p:nvSpPr>
        <p:spPr>
          <a:xfrm>
            <a:off x="5397798" y="3165784"/>
            <a:ext cx="3631902" cy="324000"/>
          </a:xfrm>
          <a:prstGeom prst="round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smtClean="0">
                <a:ln>
                  <a:noFill/>
                </a:ln>
                <a:solidFill>
                  <a:prstClr val="white"/>
                </a:solidFill>
                <a:effectLst/>
                <a:uLnTx/>
                <a:uFillTx/>
                <a:latin typeface="BIZ UDPゴシック" panose="020B0400000000000000" pitchFamily="50" charset="-128"/>
                <a:ea typeface="BIZ UDPゴシック" panose="020B0400000000000000" pitchFamily="50" charset="-128"/>
              </a:rPr>
              <a:t>２</a:t>
            </a:r>
            <a:r>
              <a:rPr kumimoji="1" lang="ja-JP" altLang="en-US" sz="1600" b="1" i="0" u="none" strike="noStrike" kern="1200" cap="none" spc="0" normalizeH="0" baseline="0" noProof="0" dirty="0" err="1">
                <a:ln>
                  <a:noFill/>
                </a:ln>
                <a:solidFill>
                  <a:prstClr val="white"/>
                </a:solidFill>
                <a:effectLst/>
                <a:uLnTx/>
                <a:uFillTx/>
                <a:latin typeface="BIZ UDPゴシック" panose="020B0400000000000000" pitchFamily="50" charset="-128"/>
                <a:ea typeface="BIZ UDPゴシック" panose="020B0400000000000000" pitchFamily="50" charset="-128"/>
              </a:rPr>
              <a:t>．</a:t>
            </a:r>
            <a:r>
              <a:rPr kumimoji="1" lang="ja-JP" altLang="en-US" sz="16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rPr>
              <a:t>企業への</a:t>
            </a:r>
            <a:r>
              <a:rPr kumimoji="1" lang="ja-JP" altLang="en-US" sz="1600" b="1" i="0" u="none" strike="noStrike" kern="1200" cap="none" spc="0" normalizeH="0" baseline="0" noProof="0" dirty="0" smtClean="0">
                <a:ln>
                  <a:noFill/>
                </a:ln>
                <a:solidFill>
                  <a:prstClr val="white"/>
                </a:solidFill>
                <a:effectLst/>
                <a:uLnTx/>
                <a:uFillTx/>
                <a:latin typeface="BIZ UDPゴシック" panose="020B0400000000000000" pitchFamily="50" charset="-128"/>
                <a:ea typeface="BIZ UDPゴシック" panose="020B0400000000000000" pitchFamily="50" charset="-128"/>
              </a:rPr>
              <a:t>支援</a:t>
            </a:r>
            <a:endParaRPr kumimoji="1" lang="ja-JP" altLang="en-US" sz="16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endParaRPr>
          </a:p>
        </p:txBody>
      </p:sp>
      <p:sp>
        <p:nvSpPr>
          <p:cNvPr id="19" name="角丸四角形 18"/>
          <p:cNvSpPr/>
          <p:nvPr/>
        </p:nvSpPr>
        <p:spPr>
          <a:xfrm>
            <a:off x="76462" y="3165516"/>
            <a:ext cx="5099198" cy="324000"/>
          </a:xfrm>
          <a:prstGeom prst="round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smtClean="0">
                <a:ln>
                  <a:noFill/>
                </a:ln>
                <a:solidFill>
                  <a:prstClr val="white"/>
                </a:solidFill>
                <a:effectLst/>
                <a:uLnTx/>
                <a:uFillTx/>
                <a:latin typeface="BIZ UDPゴシック" panose="020B0400000000000000" pitchFamily="50" charset="-128"/>
                <a:ea typeface="BIZ UDPゴシック" panose="020B0400000000000000" pitchFamily="50" charset="-128"/>
              </a:rPr>
              <a:t>１</a:t>
            </a:r>
            <a:r>
              <a:rPr kumimoji="1" lang="ja-JP" altLang="en-US" sz="1600" b="1" i="0" u="none" strike="noStrike" kern="1200" cap="none" spc="0" normalizeH="0" baseline="0" noProof="0" dirty="0" err="1">
                <a:ln>
                  <a:noFill/>
                </a:ln>
                <a:solidFill>
                  <a:prstClr val="white"/>
                </a:solidFill>
                <a:effectLst/>
                <a:uLnTx/>
                <a:uFillTx/>
                <a:latin typeface="BIZ UDPゴシック" panose="020B0400000000000000" pitchFamily="50" charset="-128"/>
                <a:ea typeface="BIZ UDPゴシック" panose="020B0400000000000000" pitchFamily="50" charset="-128"/>
              </a:rPr>
              <a:t>．</a:t>
            </a:r>
            <a:r>
              <a:rPr kumimoji="1" lang="ja-JP" altLang="en-US" sz="16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rPr>
              <a:t>女性・家庭への</a:t>
            </a:r>
            <a:r>
              <a:rPr kumimoji="1" lang="ja-JP" altLang="en-US" sz="1600" b="1" i="0" u="none" strike="noStrike" kern="1200" cap="none" spc="0" normalizeH="0" baseline="0" noProof="0" dirty="0" smtClean="0">
                <a:ln>
                  <a:noFill/>
                </a:ln>
                <a:solidFill>
                  <a:prstClr val="white"/>
                </a:solidFill>
                <a:effectLst/>
                <a:uLnTx/>
                <a:uFillTx/>
                <a:latin typeface="BIZ UDPゴシック" panose="020B0400000000000000" pitchFamily="50" charset="-128"/>
                <a:ea typeface="BIZ UDPゴシック" panose="020B0400000000000000" pitchFamily="50" charset="-128"/>
              </a:rPr>
              <a:t>支援</a:t>
            </a:r>
            <a:endParaRPr kumimoji="1" lang="ja-JP" altLang="en-US" sz="16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endParaRPr>
          </a:p>
        </p:txBody>
      </p:sp>
      <p:sp>
        <p:nvSpPr>
          <p:cNvPr id="21" name="正方形/長方形 20"/>
          <p:cNvSpPr/>
          <p:nvPr/>
        </p:nvSpPr>
        <p:spPr>
          <a:xfrm>
            <a:off x="85342" y="3509145"/>
            <a:ext cx="612000" cy="288000"/>
          </a:xfrm>
          <a:prstGeom prst="rect">
            <a:avLst/>
          </a:prstGeom>
          <a:solidFill>
            <a:schemeClr val="accent2">
              <a:lumMod val="60000"/>
              <a:lumOff val="4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大阪府</a:t>
            </a:r>
            <a:endParaRPr kumimoji="1" lang="ja-JP" altLang="en-US"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24" name="正方形/長方形 23"/>
          <p:cNvSpPr/>
          <p:nvPr/>
        </p:nvSpPr>
        <p:spPr>
          <a:xfrm>
            <a:off x="75772" y="5524764"/>
            <a:ext cx="612000" cy="288000"/>
          </a:xfrm>
          <a:prstGeom prst="rect">
            <a:avLst/>
          </a:prstGeom>
          <a:solidFill>
            <a:schemeClr val="accent2">
              <a:lumMod val="60000"/>
              <a:lumOff val="4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大阪市</a:t>
            </a:r>
            <a:endParaRPr kumimoji="1" lang="ja-JP" altLang="en-US"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27" name="正方形/長方形 26"/>
          <p:cNvSpPr/>
          <p:nvPr/>
        </p:nvSpPr>
        <p:spPr>
          <a:xfrm>
            <a:off x="5522040" y="3529697"/>
            <a:ext cx="612000" cy="288000"/>
          </a:xfrm>
          <a:prstGeom prst="rect">
            <a:avLst/>
          </a:prstGeom>
          <a:solidFill>
            <a:schemeClr val="accent2">
              <a:lumMod val="60000"/>
              <a:lumOff val="4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大阪府</a:t>
            </a:r>
            <a:endParaRPr kumimoji="1" lang="ja-JP" altLang="en-US"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29" name="正方形/長方形 28"/>
          <p:cNvSpPr/>
          <p:nvPr/>
        </p:nvSpPr>
        <p:spPr>
          <a:xfrm>
            <a:off x="5541090" y="5286082"/>
            <a:ext cx="622633" cy="310829"/>
          </a:xfrm>
          <a:prstGeom prst="rect">
            <a:avLst/>
          </a:prstGeom>
          <a:solidFill>
            <a:schemeClr val="accent2">
              <a:lumMod val="60000"/>
              <a:lumOff val="4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大阪市</a:t>
            </a:r>
            <a:endParaRPr kumimoji="1" lang="ja-JP" altLang="en-US"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31" name="正方形/長方形 30"/>
          <p:cNvSpPr/>
          <p:nvPr/>
        </p:nvSpPr>
        <p:spPr>
          <a:xfrm>
            <a:off x="5442316" y="5595270"/>
            <a:ext cx="3188857" cy="1061829"/>
          </a:xfrm>
          <a:prstGeom prst="rect">
            <a:avLst/>
          </a:prstGeom>
        </p:spPr>
        <p:txBody>
          <a:bodyPr wrap="square">
            <a:spAutoFit/>
          </a:bodyPr>
          <a:lstStyle/>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kumimoji="1" lang="ja-JP" altLang="en-US" sz="900" b="1"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「女性活躍リーディングカンパニー」認証制度</a:t>
            </a:r>
            <a:endParaRPr kumimoji="1" lang="en-US" altLang="ja-JP" sz="900" b="1"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　①「</a:t>
            </a:r>
            <a:r>
              <a:rPr kumimoji="1" lang="ja-JP" altLang="en-US" sz="9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意欲のある女性が活躍し続けられる組織づくり</a:t>
            </a:r>
            <a:r>
              <a:rPr kumimoji="1" lang="ja-JP" altLang="en-US" sz="9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a:t>
            </a:r>
            <a:endParaRPr kumimoji="1" lang="en-US" altLang="ja-JP" sz="9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　</a:t>
            </a:r>
            <a:r>
              <a:rPr kumimoji="1" lang="ja-JP" altLang="en-US" sz="9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②「</a:t>
            </a:r>
            <a:r>
              <a:rPr kumimoji="1" lang="ja-JP" altLang="en-US" sz="9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仕事と生活の</a:t>
            </a:r>
            <a:r>
              <a:rPr kumimoji="1" lang="ja-JP" altLang="en-US" sz="9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両立（ワークライフバランス）支援」</a:t>
            </a:r>
            <a:endParaRPr kumimoji="1" lang="en-US" altLang="ja-JP" sz="9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　</a:t>
            </a:r>
            <a:r>
              <a:rPr kumimoji="1" lang="ja-JP" altLang="en-US" sz="9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③「</a:t>
            </a:r>
            <a:r>
              <a:rPr kumimoji="1" lang="ja-JP" altLang="en-US" sz="9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男性</a:t>
            </a:r>
            <a:r>
              <a:rPr kumimoji="1" lang="ja-JP" altLang="en-US" sz="9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の家庭参画</a:t>
            </a:r>
            <a:r>
              <a:rPr kumimoji="1" lang="ja-JP" altLang="en-US" sz="9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支援</a:t>
            </a:r>
            <a:r>
              <a:rPr kumimoji="1" lang="ja-JP" altLang="en-US" sz="9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a:t>
            </a:r>
            <a:endParaRPr kumimoji="1" lang="en-US" altLang="ja-JP" sz="9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　</a:t>
            </a:r>
            <a:r>
              <a:rPr kumimoji="1" lang="ja-JP" altLang="en-US" sz="9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　　について</a:t>
            </a:r>
            <a:r>
              <a:rPr kumimoji="1" lang="ja-JP" altLang="en-US" sz="9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積極的に推進する企業等を</a:t>
            </a:r>
            <a:r>
              <a:rPr kumimoji="1" lang="ja-JP" altLang="en-US" sz="900" b="1"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a:t>
            </a:r>
            <a:endParaRPr kumimoji="1" lang="en-US" altLang="ja-JP" sz="900" b="1"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　</a:t>
            </a:r>
            <a:r>
              <a:rPr kumimoji="1" lang="ja-JP" altLang="en-US" sz="900" b="1"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　　「</a:t>
            </a:r>
            <a:r>
              <a:rPr kumimoji="1" lang="ja-JP" altLang="en-US" sz="9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大阪市女性活躍</a:t>
            </a:r>
            <a:r>
              <a:rPr kumimoji="1" lang="ja-JP" altLang="en-US" sz="900" b="1"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リーディングカンパニー」</a:t>
            </a:r>
            <a:endParaRPr kumimoji="1" lang="en-US" altLang="ja-JP" sz="900" b="1"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　</a:t>
            </a:r>
            <a:r>
              <a:rPr kumimoji="1" lang="ja-JP" altLang="en-US" sz="900" b="1"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　　</a:t>
            </a:r>
            <a:r>
              <a:rPr kumimoji="1" lang="ja-JP" altLang="en-US" sz="9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として認証。</a:t>
            </a:r>
            <a:endParaRPr kumimoji="1" lang="ja-JP" altLang="en-US" sz="9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endParaRPr>
          </a:p>
        </p:txBody>
      </p:sp>
      <p:sp>
        <p:nvSpPr>
          <p:cNvPr id="30" name="角丸四角形 29"/>
          <p:cNvSpPr/>
          <p:nvPr/>
        </p:nvSpPr>
        <p:spPr>
          <a:xfrm>
            <a:off x="144000" y="72000"/>
            <a:ext cx="6480000" cy="432000"/>
          </a:xfrm>
          <a:prstGeom prst="roundRect">
            <a:avLst/>
          </a:prstGeom>
          <a:solidFill>
            <a:schemeClr val="accent4">
              <a:lumMod val="60000"/>
              <a:lumOff val="40000"/>
            </a:schemeClr>
          </a:solidFill>
          <a:effectLst>
            <a:innerShdw blurRad="63500" dist="50800" dir="2700000">
              <a:prstClr val="black">
                <a:alpha val="50000"/>
              </a:prstClr>
            </a:innerShdw>
          </a:effectLst>
        </p:spPr>
        <p:style>
          <a:lnRef idx="3">
            <a:schemeClr val="lt1"/>
          </a:lnRef>
          <a:fillRef idx="1">
            <a:schemeClr val="accent4"/>
          </a:fillRef>
          <a:effectRef idx="1">
            <a:schemeClr val="accent4"/>
          </a:effectRef>
          <a:fontRef idx="minor">
            <a:schemeClr val="lt1"/>
          </a:fontRef>
        </p:style>
        <p:txBody>
          <a:bodyPr wrap="none" lIns="108000" tIns="36000" rIns="36000" bIns="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【WHAT</a:t>
            </a:r>
            <a:r>
              <a:rPr kumimoji="1" lang="ja-JP" altLang="en-US" sz="18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３－②</a:t>
            </a:r>
            <a:r>
              <a:rPr kumimoji="1" lang="en-US" altLang="ja-JP" sz="18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8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社会政策のイノベーション／女性の活躍促進</a:t>
            </a:r>
            <a:endParaRPr kumimoji="1" lang="ja-JP" altLang="en-US" sz="1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pic>
        <p:nvPicPr>
          <p:cNvPr id="35" name="Picture 2" descr="http://www.city.osaka.lg.jp/shimin/cmsfiles/contents/0000299/299280/ninshou.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65855" y="5265292"/>
            <a:ext cx="569665" cy="569665"/>
          </a:xfrm>
          <a:prstGeom prst="rect">
            <a:avLst/>
          </a:prstGeom>
          <a:noFill/>
          <a:extLst>
            <a:ext uri="{909E8E84-426E-40DD-AFC4-6F175D3DCCD1}">
              <a14:hiddenFill xmlns:a14="http://schemas.microsoft.com/office/drawing/2010/main">
                <a:solidFill>
                  <a:srgbClr val="FFFFFF"/>
                </a:solidFill>
              </a14:hiddenFill>
            </a:ext>
          </a:extLst>
        </p:spPr>
      </p:pic>
      <p:sp>
        <p:nvSpPr>
          <p:cNvPr id="40" name="テキスト ボックス 39"/>
          <p:cNvSpPr txBox="1"/>
          <p:nvPr/>
        </p:nvSpPr>
        <p:spPr>
          <a:xfrm>
            <a:off x="102138" y="1020114"/>
            <a:ext cx="4676309" cy="1169551"/>
          </a:xfrm>
          <a:prstGeom prst="rect">
            <a:avLst/>
          </a:prstGeom>
          <a:noFill/>
          <a:ln>
            <a:solidFill>
              <a:schemeClr val="accent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ja-JP" altLang="en-US" sz="14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現状</a:t>
            </a:r>
            <a:r>
              <a:rPr kumimoji="1" lang="en-US" altLang="ja-JP" sz="14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t>
            </a:r>
            <a:endParaRPr kumimoji="1" lang="en-US" altLang="ja-JP"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　大阪</a:t>
            </a:r>
            <a:r>
              <a:rPr kumimoji="1" lang="ja-JP" altLang="en-US"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では、男性の就業率に比べ、結婚・出産・子育て期にあたる年代の女性の就業率が下がる、いわゆる「</a:t>
            </a:r>
            <a:r>
              <a:rPr kumimoji="1" lang="en-US" altLang="ja-JP"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M</a:t>
            </a:r>
            <a:r>
              <a:rPr kumimoji="1" lang="ja-JP" altLang="en-US"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字カーブ」の谷が全国に比べて深く、その後の回復も鈍い傾向</a:t>
            </a:r>
            <a:r>
              <a:rPr kumimoji="1" lang="ja-JP" altLang="en-US" sz="14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にある。</a:t>
            </a:r>
            <a:endParaRPr kumimoji="1" lang="en-US" altLang="ja-JP" sz="14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2" name="二等辺三角形 1"/>
          <p:cNvSpPr/>
          <p:nvPr/>
        </p:nvSpPr>
        <p:spPr>
          <a:xfrm rot="10800000">
            <a:off x="1411429" y="2224236"/>
            <a:ext cx="2010681" cy="169303"/>
          </a:xfrm>
          <a:prstGeom prst="triangl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41" name="テキスト ボックス 40"/>
          <p:cNvSpPr txBox="1"/>
          <p:nvPr/>
        </p:nvSpPr>
        <p:spPr>
          <a:xfrm>
            <a:off x="180696" y="2409098"/>
            <a:ext cx="4472146" cy="523220"/>
          </a:xfrm>
          <a:prstGeom prst="rect">
            <a:avLst/>
          </a:prstGeom>
          <a:solidFill>
            <a:schemeClr val="accent4">
              <a:lumMod val="40000"/>
              <a:lumOff val="60000"/>
            </a:schemeClr>
          </a:solid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安心</a:t>
            </a:r>
            <a:r>
              <a:rPr kumimoji="1"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して子育てと仕事を両立できる環境</a:t>
            </a:r>
            <a:r>
              <a:rPr kumimoji="1" lang="ja-JP" altLang="en-US" sz="14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整備に関して</a:t>
            </a:r>
            <a:endParaRPr kumimoji="1" lang="en-US" altLang="ja-JP" sz="14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「女性・家庭」及び「企業」の両面に対する支援。</a:t>
            </a:r>
            <a:endParaRPr kumimoji="1" lang="ja-JP" altLang="ja-JP" sz="9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44" name="正方形/長方形 43"/>
          <p:cNvSpPr/>
          <p:nvPr/>
        </p:nvSpPr>
        <p:spPr>
          <a:xfrm>
            <a:off x="682794" y="3519735"/>
            <a:ext cx="2520000" cy="324000"/>
          </a:xfrm>
          <a:prstGeom prst="rect">
            <a:avLst/>
          </a:prstGeom>
        </p:spPr>
        <p:txBody>
          <a:bodyPr wrap="square" lIns="36000" tIns="36000" rIns="3600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1" lang="ja-JP" altLang="en-US" sz="14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en-US" altLang="ja-JP" sz="14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OSAKA</a:t>
            </a:r>
            <a:r>
              <a:rPr kumimoji="1" lang="ja-JP" altLang="en-US" sz="14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しごとフィールド」</a:t>
            </a:r>
            <a:endParaRPr kumimoji="1" lang="en-US" altLang="ja-JP" sz="14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47" name="正方形/長方形 46"/>
          <p:cNvSpPr/>
          <p:nvPr/>
        </p:nvSpPr>
        <p:spPr>
          <a:xfrm>
            <a:off x="682795" y="5543432"/>
            <a:ext cx="3384380"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　</a:t>
            </a:r>
            <a:r>
              <a:rPr kumimoji="1" lang="ja-JP" altLang="en-US" sz="1400" b="1"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「ワンストップの総合相談事業」</a:t>
            </a:r>
            <a:endParaRPr kumimoji="1" lang="en-US" altLang="ja-JP" sz="1400" b="1"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endParaRPr>
          </a:p>
        </p:txBody>
      </p:sp>
      <p:sp>
        <p:nvSpPr>
          <p:cNvPr id="26" name="スライド番号プレースホルダー 3"/>
          <p:cNvSpPr txBox="1">
            <a:spLocks/>
          </p:cNvSpPr>
          <p:nvPr/>
        </p:nvSpPr>
        <p:spPr>
          <a:xfrm>
            <a:off x="8640000" y="6552000"/>
            <a:ext cx="432000" cy="288000"/>
          </a:xfrm>
          <a:prstGeom prst="rect">
            <a:avLst/>
          </a:prstGeom>
        </p:spPr>
        <p:txBody>
          <a:bodyPr vert="horz" lIns="36000" tIns="36000" rIns="36000" bIns="36000" rtlCol="0" anchor="ctr"/>
          <a:lstStyle>
            <a:defPPr>
              <a:defRPr lang="ja-JP"/>
            </a:defPPr>
            <a:lvl1pPr marL="0" algn="r" defTabSz="914400" rtl="0" eaLnBrk="1" latinLnBrk="0" hangingPunct="1">
              <a:defRPr kumimoji="1" sz="14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138CA411-231B-42B9-AF63-97A64194AA60}" type="slidenum">
              <a:rPr lang="ja-JP" altLang="en-US" smtClean="0"/>
              <a:pPr/>
              <a:t>94</a:t>
            </a:fld>
            <a:endParaRPr lang="ja-JP" altLang="en-US" dirty="0"/>
          </a:p>
        </p:txBody>
      </p:sp>
      <p:sp>
        <p:nvSpPr>
          <p:cNvPr id="34" name="正方形/長方形 33"/>
          <p:cNvSpPr/>
          <p:nvPr/>
        </p:nvSpPr>
        <p:spPr>
          <a:xfrm>
            <a:off x="5442316" y="3821325"/>
            <a:ext cx="3625163" cy="1338828"/>
          </a:xfrm>
          <a:prstGeom prst="rect">
            <a:avLst/>
          </a:prstGeom>
        </p:spPr>
        <p:txBody>
          <a:bodyPr wrap="square">
            <a:spAutoFit/>
          </a:bodyPr>
          <a:lstStyle/>
          <a:p>
            <a:pPr lvl="0" defTabSz="914400">
              <a:defRPr/>
            </a:pPr>
            <a:r>
              <a:rPr kumimoji="1" lang="ja-JP" altLang="en-US" sz="900" b="1"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１</a:t>
            </a:r>
            <a:r>
              <a:rPr kumimoji="1" lang="ja-JP" altLang="en-US" sz="900" b="1" dirty="0" err="1" smtClean="0">
                <a:latin typeface="BIZ UDPゴシック" panose="020B0400000000000000" pitchFamily="50" charset="-128"/>
                <a:ea typeface="BIZ UDPゴシック" panose="020B0400000000000000" pitchFamily="50" charset="-128"/>
              </a:rPr>
              <a:t>．</a:t>
            </a:r>
            <a:r>
              <a:rPr kumimoji="1" lang="ja-JP" altLang="en-US" sz="900" b="1" dirty="0" smtClean="0">
                <a:latin typeface="BIZ UDPゴシック" panose="020B0400000000000000" pitchFamily="50" charset="-128"/>
                <a:ea typeface="BIZ UDPゴシック" panose="020B0400000000000000" pitchFamily="50" charset="-128"/>
              </a:rPr>
              <a:t>「男女</a:t>
            </a:r>
            <a:r>
              <a:rPr kumimoji="1" lang="ja-JP" altLang="en-US" sz="900" b="1" dirty="0">
                <a:latin typeface="BIZ UDPゴシック" panose="020B0400000000000000" pitchFamily="50" charset="-128"/>
                <a:ea typeface="BIZ UDPゴシック" panose="020B0400000000000000" pitchFamily="50" charset="-128"/>
              </a:rPr>
              <a:t>いきいき・元気</a:t>
            </a:r>
            <a:r>
              <a:rPr kumimoji="1" lang="ja-JP" altLang="en-US" sz="900" b="1" dirty="0" smtClean="0">
                <a:latin typeface="BIZ UDPゴシック" panose="020B0400000000000000" pitchFamily="50" charset="-128"/>
                <a:ea typeface="BIZ UDPゴシック" panose="020B0400000000000000" pitchFamily="50" charset="-128"/>
              </a:rPr>
              <a:t>宣言」事</a:t>
            </a:r>
            <a:r>
              <a:rPr kumimoji="1" lang="ja-JP" altLang="en-US" sz="900" b="1" dirty="0">
                <a:latin typeface="BIZ UDPゴシック" panose="020B0400000000000000" pitchFamily="50" charset="-128"/>
                <a:ea typeface="BIZ UDPゴシック" panose="020B0400000000000000" pitchFamily="50" charset="-128"/>
              </a:rPr>
              <a:t>業者登録制度</a:t>
            </a:r>
            <a:endParaRPr kumimoji="1" lang="en-US" altLang="ja-JP" sz="900" b="1"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endParaRPr>
          </a:p>
          <a:p>
            <a:pPr lvl="0" defTabSz="914400">
              <a:defRPr/>
            </a:pPr>
            <a:r>
              <a:rPr kumimoji="1" lang="ja-JP" altLang="en-US" sz="900" dirty="0" smtClean="0">
                <a:latin typeface="BIZ UDPゴシック" panose="020B0400000000000000" pitchFamily="50" charset="-128"/>
                <a:ea typeface="BIZ UDPゴシック" panose="020B0400000000000000" pitchFamily="50" charset="-128"/>
              </a:rPr>
              <a:t>➣</a:t>
            </a:r>
            <a:r>
              <a:rPr kumimoji="1" lang="ja-JP" altLang="en-US" sz="900" dirty="0">
                <a:latin typeface="BIZ UDPゴシック" panose="020B0400000000000000" pitchFamily="50" charset="-128"/>
                <a:ea typeface="BIZ UDPゴシック" panose="020B0400000000000000" pitchFamily="50" charset="-128"/>
              </a:rPr>
              <a:t>働く場における男女共同参画に向けた</a:t>
            </a:r>
            <a:r>
              <a:rPr kumimoji="1" lang="ja-JP" altLang="en-US" sz="900" dirty="0" smtClean="0">
                <a:latin typeface="BIZ UDPゴシック" panose="020B0400000000000000" pitchFamily="50" charset="-128"/>
                <a:ea typeface="BIZ UDPゴシック" panose="020B0400000000000000" pitchFamily="50" charset="-128"/>
              </a:rPr>
              <a:t>取組を進める事業者</a:t>
            </a:r>
            <a:r>
              <a:rPr kumimoji="1" lang="ja-JP" altLang="en-US" sz="900" dirty="0">
                <a:latin typeface="BIZ UDPゴシック" panose="020B0400000000000000" pitchFamily="50" charset="-128"/>
                <a:ea typeface="BIZ UDPゴシック" panose="020B0400000000000000" pitchFamily="50" charset="-128"/>
              </a:rPr>
              <a:t>を</a:t>
            </a:r>
            <a:r>
              <a:rPr kumimoji="1" lang="ja-JP" altLang="en-US" sz="900" dirty="0" smtClean="0">
                <a:latin typeface="BIZ UDPゴシック" panose="020B0400000000000000" pitchFamily="50" charset="-128"/>
                <a:ea typeface="BIZ UDPゴシック" panose="020B0400000000000000" pitchFamily="50" charset="-128"/>
              </a:rPr>
              <a:t>登録。</a:t>
            </a:r>
            <a:endParaRPr kumimoji="1" lang="en-US" altLang="ja-JP" sz="9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endParaRPr>
          </a:p>
          <a:p>
            <a:pPr lvl="0" defTabSz="914400">
              <a:defRPr/>
            </a:pPr>
            <a:r>
              <a:rPr kumimoji="1" lang="ja-JP" altLang="en-US" sz="900" b="1" dirty="0">
                <a:latin typeface="BIZ UDPゴシック" panose="020B0400000000000000" pitchFamily="50" charset="-128"/>
                <a:ea typeface="BIZ UDPゴシック" panose="020B0400000000000000" pitchFamily="50" charset="-128"/>
              </a:rPr>
              <a:t>２</a:t>
            </a:r>
            <a:r>
              <a:rPr kumimoji="1" lang="ja-JP" altLang="en-US" sz="900" b="1" dirty="0" smtClean="0">
                <a:latin typeface="BIZ UDPゴシック" panose="020B0400000000000000" pitchFamily="50" charset="-128"/>
                <a:ea typeface="BIZ UDPゴシック" panose="020B0400000000000000" pitchFamily="50" charset="-128"/>
              </a:rPr>
              <a:t>．「男女</a:t>
            </a:r>
            <a:r>
              <a:rPr kumimoji="1" lang="ja-JP" altLang="en-US" sz="900" b="1" dirty="0">
                <a:latin typeface="BIZ UDPゴシック" panose="020B0400000000000000" pitchFamily="50" charset="-128"/>
                <a:ea typeface="BIZ UDPゴシック" panose="020B0400000000000000" pitchFamily="50" charset="-128"/>
              </a:rPr>
              <a:t>いきいき</a:t>
            </a:r>
            <a:r>
              <a:rPr kumimoji="1" lang="ja-JP" altLang="en-US" sz="900" b="1" dirty="0" smtClean="0">
                <a:latin typeface="BIZ UDPゴシック" panose="020B0400000000000000" pitchFamily="50" charset="-128"/>
                <a:ea typeface="BIZ UDPゴシック" panose="020B0400000000000000" pitchFamily="50" charset="-128"/>
              </a:rPr>
              <a:t>プラス」事</a:t>
            </a:r>
            <a:r>
              <a:rPr kumimoji="1" lang="ja-JP" altLang="en-US" sz="900" b="1" dirty="0">
                <a:latin typeface="BIZ UDPゴシック" panose="020B0400000000000000" pitchFamily="50" charset="-128"/>
                <a:ea typeface="BIZ UDPゴシック" panose="020B0400000000000000" pitchFamily="50" charset="-128"/>
              </a:rPr>
              <a:t>業者認証</a:t>
            </a:r>
            <a:r>
              <a:rPr kumimoji="1" lang="ja-JP" altLang="en-US" sz="900" b="1" dirty="0" smtClean="0">
                <a:latin typeface="BIZ UDPゴシック" panose="020B0400000000000000" pitchFamily="50" charset="-128"/>
                <a:ea typeface="BIZ UDPゴシック" panose="020B0400000000000000" pitchFamily="50" charset="-128"/>
              </a:rPr>
              <a:t>制度</a:t>
            </a:r>
            <a:endParaRPr kumimoji="1" lang="en-US" altLang="ja-JP" sz="900" b="1" dirty="0" smtClean="0">
              <a:latin typeface="BIZ UDPゴシック" panose="020B0400000000000000" pitchFamily="50" charset="-128"/>
              <a:ea typeface="BIZ UDPゴシック" panose="020B0400000000000000" pitchFamily="50" charset="-128"/>
            </a:endParaRPr>
          </a:p>
          <a:p>
            <a:pPr lvl="0" defTabSz="914400">
              <a:defRPr/>
            </a:pPr>
            <a:r>
              <a:rPr kumimoji="1" lang="ja-JP" altLang="en-US" sz="900" dirty="0" smtClean="0">
                <a:latin typeface="BIZ UDPゴシック" panose="020B0400000000000000" pitchFamily="50" charset="-128"/>
                <a:ea typeface="BIZ UDPゴシック" panose="020B0400000000000000" pitchFamily="50" charset="-128"/>
              </a:rPr>
              <a:t>➣上記１登録事業者のうち、女性</a:t>
            </a:r>
            <a:r>
              <a:rPr kumimoji="1" lang="ja-JP" altLang="en-US" sz="900" dirty="0">
                <a:latin typeface="BIZ UDPゴシック" panose="020B0400000000000000" pitchFamily="50" charset="-128"/>
                <a:ea typeface="BIZ UDPゴシック" panose="020B0400000000000000" pitchFamily="50" charset="-128"/>
              </a:rPr>
              <a:t>活躍推進法</a:t>
            </a:r>
            <a:r>
              <a:rPr kumimoji="1" lang="ja-JP" altLang="en-US" sz="900" dirty="0" smtClean="0">
                <a:latin typeface="BIZ UDPゴシック" panose="020B0400000000000000" pitchFamily="50" charset="-128"/>
                <a:ea typeface="BIZ UDPゴシック" panose="020B0400000000000000" pitchFamily="50" charset="-128"/>
              </a:rPr>
              <a:t>に基づく</a:t>
            </a:r>
            <a:endParaRPr kumimoji="1" lang="en-US" altLang="ja-JP" sz="900" dirty="0" smtClean="0">
              <a:latin typeface="BIZ UDPゴシック" panose="020B0400000000000000" pitchFamily="50" charset="-128"/>
              <a:ea typeface="BIZ UDPゴシック" panose="020B0400000000000000" pitchFamily="50" charset="-128"/>
            </a:endParaRPr>
          </a:p>
          <a:p>
            <a:pPr lvl="0" defTabSz="914400">
              <a:defRPr/>
            </a:pPr>
            <a:r>
              <a:rPr lang="en-US" altLang="ja-JP" sz="900" dirty="0">
                <a:latin typeface="BIZ UDPゴシック" panose="020B0400000000000000" pitchFamily="50" charset="-128"/>
                <a:ea typeface="BIZ UDPゴシック" panose="020B0400000000000000" pitchFamily="50" charset="-128"/>
              </a:rPr>
              <a:t> </a:t>
            </a:r>
            <a:r>
              <a:rPr lang="en-US" altLang="ja-JP" sz="900" dirty="0" smtClean="0">
                <a:latin typeface="BIZ UDPゴシック" panose="020B0400000000000000" pitchFamily="50" charset="-128"/>
                <a:ea typeface="BIZ UDPゴシック" panose="020B0400000000000000" pitchFamily="50" charset="-128"/>
              </a:rPr>
              <a:t>  </a:t>
            </a:r>
            <a:r>
              <a:rPr kumimoji="1" lang="ja-JP" altLang="en-US" sz="900" dirty="0" smtClean="0">
                <a:latin typeface="BIZ UDPゴシック" panose="020B0400000000000000" pitchFamily="50" charset="-128"/>
                <a:ea typeface="BIZ UDPゴシック" panose="020B0400000000000000" pitchFamily="50" charset="-128"/>
              </a:rPr>
              <a:t>「</a:t>
            </a:r>
            <a:r>
              <a:rPr kumimoji="1" lang="ja-JP" altLang="en-US" sz="900" dirty="0">
                <a:latin typeface="BIZ UDPゴシック" panose="020B0400000000000000" pitchFamily="50" charset="-128"/>
                <a:ea typeface="BIZ UDPゴシック" panose="020B0400000000000000" pitchFamily="50" charset="-128"/>
              </a:rPr>
              <a:t>一般事業主</a:t>
            </a:r>
            <a:r>
              <a:rPr kumimoji="1" lang="ja-JP" altLang="en-US" sz="900" dirty="0" smtClean="0">
                <a:latin typeface="BIZ UDPゴシック" panose="020B0400000000000000" pitchFamily="50" charset="-128"/>
                <a:ea typeface="BIZ UDPゴシック" panose="020B0400000000000000" pitchFamily="50" charset="-128"/>
              </a:rPr>
              <a:t>行動計画</a:t>
            </a:r>
            <a:r>
              <a:rPr kumimoji="1" lang="ja-JP" altLang="en-US" sz="900" dirty="0">
                <a:latin typeface="BIZ UDPゴシック" panose="020B0400000000000000" pitchFamily="50" charset="-128"/>
                <a:ea typeface="BIZ UDPゴシック" panose="020B0400000000000000" pitchFamily="50" charset="-128"/>
              </a:rPr>
              <a:t>」の策定など</a:t>
            </a:r>
            <a:r>
              <a:rPr kumimoji="1" lang="ja-JP" altLang="en-US" sz="900" dirty="0" smtClean="0">
                <a:latin typeface="BIZ UDPゴシック" panose="020B0400000000000000" pitchFamily="50" charset="-128"/>
                <a:ea typeface="BIZ UDPゴシック" panose="020B0400000000000000" pitchFamily="50" charset="-128"/>
              </a:rPr>
              <a:t>、男女が働きやすい職場環境  </a:t>
            </a:r>
            <a:endParaRPr kumimoji="1" lang="en-US" altLang="ja-JP" sz="900" dirty="0" smtClean="0">
              <a:latin typeface="BIZ UDPゴシック" panose="020B0400000000000000" pitchFamily="50" charset="-128"/>
              <a:ea typeface="BIZ UDPゴシック" panose="020B0400000000000000" pitchFamily="50" charset="-128"/>
            </a:endParaRPr>
          </a:p>
          <a:p>
            <a:pPr lvl="0" defTabSz="914400">
              <a:defRPr/>
            </a:pPr>
            <a:r>
              <a:rPr lang="en-US" altLang="ja-JP" sz="900" dirty="0">
                <a:latin typeface="BIZ UDPゴシック" panose="020B0400000000000000" pitchFamily="50" charset="-128"/>
                <a:ea typeface="BIZ UDPゴシック" panose="020B0400000000000000" pitchFamily="50" charset="-128"/>
              </a:rPr>
              <a:t> </a:t>
            </a:r>
            <a:r>
              <a:rPr lang="en-US" altLang="ja-JP" sz="900" dirty="0" smtClean="0">
                <a:latin typeface="BIZ UDPゴシック" panose="020B0400000000000000" pitchFamily="50" charset="-128"/>
                <a:ea typeface="BIZ UDPゴシック" panose="020B0400000000000000" pitchFamily="50" charset="-128"/>
              </a:rPr>
              <a:t>  </a:t>
            </a:r>
            <a:r>
              <a:rPr kumimoji="1" lang="ja-JP" altLang="en-US" sz="900" dirty="0" smtClean="0">
                <a:latin typeface="BIZ UDPゴシック" panose="020B0400000000000000" pitchFamily="50" charset="-128"/>
                <a:ea typeface="BIZ UDPゴシック" panose="020B0400000000000000" pitchFamily="50" charset="-128"/>
              </a:rPr>
              <a:t>の整備と</a:t>
            </a:r>
            <a:r>
              <a:rPr kumimoji="1" lang="ja-JP" altLang="en-US" sz="900" dirty="0">
                <a:latin typeface="BIZ UDPゴシック" panose="020B0400000000000000" pitchFamily="50" charset="-128"/>
                <a:ea typeface="BIZ UDPゴシック" panose="020B0400000000000000" pitchFamily="50" charset="-128"/>
              </a:rPr>
              <a:t>、さらなる女性活躍</a:t>
            </a:r>
            <a:r>
              <a:rPr kumimoji="1" lang="ja-JP" altLang="en-US" sz="900" dirty="0" smtClean="0">
                <a:latin typeface="BIZ UDPゴシック" panose="020B0400000000000000" pitchFamily="50" charset="-128"/>
                <a:ea typeface="BIZ UDPゴシック" panose="020B0400000000000000" pitchFamily="50" charset="-128"/>
              </a:rPr>
              <a:t>に向け取り組む事業者</a:t>
            </a:r>
            <a:r>
              <a:rPr kumimoji="1" lang="ja-JP" altLang="en-US" sz="900" dirty="0">
                <a:latin typeface="BIZ UDPゴシック" panose="020B0400000000000000" pitchFamily="50" charset="-128"/>
                <a:ea typeface="BIZ UDPゴシック" panose="020B0400000000000000" pitchFamily="50" charset="-128"/>
              </a:rPr>
              <a:t>を</a:t>
            </a:r>
            <a:r>
              <a:rPr kumimoji="1" lang="ja-JP" altLang="en-US" sz="900" dirty="0" smtClean="0">
                <a:latin typeface="BIZ UDPゴシック" panose="020B0400000000000000" pitchFamily="50" charset="-128"/>
                <a:ea typeface="BIZ UDPゴシック" panose="020B0400000000000000" pitchFamily="50" charset="-128"/>
              </a:rPr>
              <a:t>認証。</a:t>
            </a:r>
            <a:endParaRPr kumimoji="1" lang="en-US" altLang="ja-JP" sz="9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1" dirty="0">
                <a:latin typeface="BIZ UDPゴシック" panose="020B0400000000000000" pitchFamily="50" charset="-128"/>
                <a:ea typeface="BIZ UDPゴシック" panose="020B0400000000000000" pitchFamily="50" charset="-128"/>
              </a:rPr>
              <a:t>３</a:t>
            </a:r>
            <a:r>
              <a:rPr kumimoji="1" lang="ja-JP" altLang="en-US" sz="900" b="1" i="0" u="none" strike="noStrike" kern="1200" cap="none" spc="0" normalizeH="0" baseline="0" noProof="0" dirty="0" err="1" smtClean="0">
                <a:ln>
                  <a:noFill/>
                </a:ln>
                <a:effectLst/>
                <a:uLnTx/>
                <a:uFillTx/>
                <a:latin typeface="BIZ UDPゴシック" panose="020B0400000000000000" pitchFamily="50" charset="-128"/>
                <a:ea typeface="BIZ UDPゴシック" panose="020B0400000000000000" pitchFamily="50" charset="-128"/>
              </a:rPr>
              <a:t>．</a:t>
            </a:r>
            <a:r>
              <a:rPr kumimoji="1" lang="ja-JP" altLang="en-US" sz="900" b="1"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「男女いきいき」事業者表彰制度</a:t>
            </a:r>
            <a:endParaRPr lang="en-US" altLang="ja-JP" sz="900" b="1" dirty="0">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dirty="0" smtClean="0">
                <a:latin typeface="BIZ UDPゴシック" panose="020B0400000000000000" pitchFamily="50" charset="-128"/>
                <a:ea typeface="BIZ UDPゴシック" panose="020B0400000000000000" pitchFamily="50" charset="-128"/>
              </a:rPr>
              <a:t>➣上記２認証事</a:t>
            </a:r>
            <a:r>
              <a:rPr kumimoji="1" lang="ja-JP" altLang="en-US" sz="900" dirty="0">
                <a:latin typeface="BIZ UDPゴシック" panose="020B0400000000000000" pitchFamily="50" charset="-128"/>
                <a:ea typeface="BIZ UDPゴシック" panose="020B0400000000000000" pitchFamily="50" charset="-128"/>
              </a:rPr>
              <a:t>業者のうち、独創的、先進的な取組</a:t>
            </a:r>
            <a:r>
              <a:rPr kumimoji="1" lang="ja-JP" altLang="en-US" sz="900" dirty="0" smtClean="0">
                <a:latin typeface="BIZ UDPゴシック" panose="020B0400000000000000" pitchFamily="50" charset="-128"/>
                <a:ea typeface="BIZ UDPゴシック" panose="020B0400000000000000" pitchFamily="50" charset="-128"/>
              </a:rPr>
              <a:t>等を行う事業</a:t>
            </a:r>
            <a:endParaRPr kumimoji="1" lang="en-US" altLang="ja-JP" sz="900" dirty="0" smtClean="0">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900" dirty="0">
                <a:latin typeface="BIZ UDPゴシック" panose="020B0400000000000000" pitchFamily="50" charset="-128"/>
                <a:ea typeface="BIZ UDPゴシック" panose="020B0400000000000000" pitchFamily="50" charset="-128"/>
              </a:rPr>
              <a:t> </a:t>
            </a:r>
            <a:r>
              <a:rPr lang="en-US" altLang="ja-JP" sz="900" dirty="0" smtClean="0">
                <a:latin typeface="BIZ UDPゴシック" panose="020B0400000000000000" pitchFamily="50" charset="-128"/>
                <a:ea typeface="BIZ UDPゴシック" panose="020B0400000000000000" pitchFamily="50" charset="-128"/>
              </a:rPr>
              <a:t>  </a:t>
            </a:r>
            <a:r>
              <a:rPr kumimoji="1" lang="ja-JP" altLang="en-US" sz="900" dirty="0" smtClean="0">
                <a:latin typeface="BIZ UDPゴシック" panose="020B0400000000000000" pitchFamily="50" charset="-128"/>
                <a:ea typeface="BIZ UDPゴシック" panose="020B0400000000000000" pitchFamily="50" charset="-128"/>
              </a:rPr>
              <a:t>者</a:t>
            </a:r>
            <a:r>
              <a:rPr kumimoji="1" lang="ja-JP" altLang="en-US" sz="900" dirty="0">
                <a:latin typeface="BIZ UDPゴシック" panose="020B0400000000000000" pitchFamily="50" charset="-128"/>
                <a:ea typeface="BIZ UDPゴシック" panose="020B0400000000000000" pitchFamily="50" charset="-128"/>
              </a:rPr>
              <a:t>を</a:t>
            </a:r>
            <a:r>
              <a:rPr kumimoji="1" lang="ja-JP" altLang="en-US" sz="900" dirty="0" smtClean="0">
                <a:latin typeface="BIZ UDPゴシック" panose="020B0400000000000000" pitchFamily="50" charset="-128"/>
                <a:ea typeface="BIZ UDPゴシック" panose="020B0400000000000000" pitchFamily="50" charset="-128"/>
              </a:rPr>
              <a:t>表彰。</a:t>
            </a:r>
            <a:endParaRPr kumimoji="1" lang="ja-JP" altLang="en-US" sz="9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endParaRPr>
          </a:p>
        </p:txBody>
      </p:sp>
      <p:pic>
        <p:nvPicPr>
          <p:cNvPr id="36" name="Picture 3" descr="D:\tanakajunya\Desktop\キャプチャ4.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85294" y="4156817"/>
            <a:ext cx="334197" cy="323967"/>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D:\tanakajunya\Desktop\キャプチャ3.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776754" y="3603037"/>
            <a:ext cx="342737" cy="391843"/>
          </a:xfrm>
          <a:prstGeom prst="rect">
            <a:avLst/>
          </a:prstGeom>
          <a:noFill/>
          <a:extLst>
            <a:ext uri="{909E8E84-426E-40DD-AFC4-6F175D3DCCD1}">
              <a14:hiddenFill xmlns:a14="http://schemas.microsoft.com/office/drawing/2010/main">
                <a:solidFill>
                  <a:srgbClr val="FFFFFF"/>
                </a:solidFill>
              </a14:hiddenFill>
            </a:ext>
          </a:extLst>
        </p:spPr>
      </p:pic>
      <p:pic>
        <p:nvPicPr>
          <p:cNvPr id="42" name="図 41"/>
          <p:cNvPicPr>
            <a:picLocks noChangeAspect="1"/>
          </p:cNvPicPr>
          <p:nvPr/>
        </p:nvPicPr>
        <p:blipFill>
          <a:blip r:embed="rId6"/>
          <a:stretch>
            <a:fillRect/>
          </a:stretch>
        </p:blipFill>
        <p:spPr>
          <a:xfrm>
            <a:off x="5067300" y="951855"/>
            <a:ext cx="3960169" cy="2159237"/>
          </a:xfrm>
          <a:prstGeom prst="rect">
            <a:avLst/>
          </a:prstGeom>
        </p:spPr>
      </p:pic>
      <p:sp>
        <p:nvSpPr>
          <p:cNvPr id="43" name="テキスト ボックス 42"/>
          <p:cNvSpPr txBox="1"/>
          <p:nvPr/>
        </p:nvSpPr>
        <p:spPr>
          <a:xfrm>
            <a:off x="5292090" y="2889825"/>
            <a:ext cx="2520000" cy="215444"/>
          </a:xfrm>
          <a:prstGeom prst="rect">
            <a:avLst/>
          </a:prstGeom>
          <a:noFill/>
          <a:ln>
            <a:noFill/>
          </a:ln>
        </p:spPr>
        <p:txBody>
          <a:bodyPr wrap="square" rtlCol="0">
            <a:spAutoFit/>
          </a:bodyPr>
          <a:lstStyle/>
          <a:p>
            <a:pPr>
              <a:defRPr/>
            </a:pPr>
            <a:r>
              <a:rPr lang="ja-JP" altLang="en-US" sz="800" dirty="0">
                <a:solidFill>
                  <a:prstClr val="black"/>
                </a:solidFill>
                <a:latin typeface="BIZ UDPゴシック" panose="020B0400000000000000" pitchFamily="50" charset="-128"/>
                <a:ea typeface="BIZ UDPゴシック" panose="020B0400000000000000" pitchFamily="50" charset="-128"/>
              </a:rPr>
              <a:t>出典：</a:t>
            </a:r>
            <a:r>
              <a:rPr lang="en-US" altLang="ja-JP" sz="800" dirty="0">
                <a:solidFill>
                  <a:prstClr val="black"/>
                </a:solidFill>
                <a:latin typeface="BIZ UDPゴシック" panose="020B0400000000000000" pitchFamily="50" charset="-128"/>
                <a:ea typeface="BIZ UDPゴシック" panose="020B0400000000000000" pitchFamily="50" charset="-128"/>
              </a:rPr>
              <a:t>201</a:t>
            </a:r>
            <a:r>
              <a:rPr lang="ja-JP" altLang="en-US" sz="800" dirty="0">
                <a:solidFill>
                  <a:prstClr val="black"/>
                </a:solidFill>
                <a:latin typeface="BIZ UDPゴシック" panose="020B0400000000000000" pitchFamily="50" charset="-128"/>
                <a:ea typeface="BIZ UDPゴシック" panose="020B0400000000000000" pitchFamily="50" charset="-128"/>
              </a:rPr>
              <a:t>７就業構造基本調査　</a:t>
            </a:r>
          </a:p>
        </p:txBody>
      </p:sp>
      <p:sp>
        <p:nvSpPr>
          <p:cNvPr id="32" name="テキスト ボックス 31"/>
          <p:cNvSpPr txBox="1"/>
          <p:nvPr/>
        </p:nvSpPr>
        <p:spPr>
          <a:xfrm>
            <a:off x="7962900" y="764239"/>
            <a:ext cx="1157371" cy="253916"/>
          </a:xfrm>
          <a:prstGeom prst="rect">
            <a:avLst/>
          </a:prstGeom>
          <a:noFill/>
          <a:ln>
            <a:noFill/>
          </a:ln>
        </p:spPr>
        <p:txBody>
          <a:bodyPr wrap="square" rtlCol="0">
            <a:spAutoFit/>
          </a:bodyPr>
          <a:lstStyle/>
          <a:p>
            <a:pPr>
              <a:defRPr/>
            </a:pPr>
            <a:r>
              <a:rPr lang="en-US" altLang="ja-JP" sz="1050" dirty="0" smtClean="0">
                <a:solidFill>
                  <a:prstClr val="black"/>
                </a:solidFill>
                <a:latin typeface="BIZ UDPゴシック" panose="020B0400000000000000" pitchFamily="50" charset="-128"/>
                <a:ea typeface="BIZ UDPゴシック" panose="020B0400000000000000" pitchFamily="50" charset="-128"/>
              </a:rPr>
              <a:t>【</a:t>
            </a:r>
            <a:r>
              <a:rPr lang="ja-JP" altLang="en-US" sz="1050" dirty="0" smtClean="0">
                <a:solidFill>
                  <a:prstClr val="black"/>
                </a:solidFill>
                <a:latin typeface="BIZ UDPゴシック" panose="020B0400000000000000" pitchFamily="50" charset="-128"/>
                <a:ea typeface="BIZ UDPゴシック" panose="020B0400000000000000" pitchFamily="50" charset="-128"/>
              </a:rPr>
              <a:t>女性の就業率</a:t>
            </a:r>
            <a:r>
              <a:rPr lang="en-US" altLang="ja-JP" sz="1050" dirty="0" smtClean="0">
                <a:solidFill>
                  <a:prstClr val="black"/>
                </a:solidFill>
                <a:latin typeface="BIZ UDPゴシック" panose="020B0400000000000000" pitchFamily="50" charset="-128"/>
                <a:ea typeface="BIZ UDPゴシック" panose="020B0400000000000000" pitchFamily="50" charset="-128"/>
              </a:rPr>
              <a:t>】</a:t>
            </a:r>
            <a:endParaRPr lang="ja-JP" altLang="en-US" sz="1050" dirty="0">
              <a:solidFill>
                <a:prstClr val="black"/>
              </a:solidFill>
              <a:latin typeface="BIZ UDPゴシック" panose="020B0400000000000000" pitchFamily="50" charset="-128"/>
              <a:ea typeface="BIZ UDPゴシック" panose="020B0400000000000000" pitchFamily="50" charset="-128"/>
            </a:endParaRPr>
          </a:p>
        </p:txBody>
      </p:sp>
      <p:pic>
        <p:nvPicPr>
          <p:cNvPr id="3" name="図 2"/>
          <p:cNvPicPr>
            <a:picLocks noChangeAspect="1"/>
          </p:cNvPicPr>
          <p:nvPr/>
        </p:nvPicPr>
        <p:blipFill>
          <a:blip r:embed="rId7"/>
          <a:stretch>
            <a:fillRect/>
          </a:stretch>
        </p:blipFill>
        <p:spPr>
          <a:xfrm>
            <a:off x="216000" y="3852000"/>
            <a:ext cx="4932091" cy="1585097"/>
          </a:xfrm>
          <a:prstGeom prst="rect">
            <a:avLst/>
          </a:prstGeom>
        </p:spPr>
      </p:pic>
      <p:pic>
        <p:nvPicPr>
          <p:cNvPr id="4" name="図 3"/>
          <p:cNvPicPr>
            <a:picLocks noChangeAspect="1"/>
          </p:cNvPicPr>
          <p:nvPr/>
        </p:nvPicPr>
        <p:blipFill>
          <a:blip r:embed="rId8"/>
          <a:stretch>
            <a:fillRect/>
          </a:stretch>
        </p:blipFill>
        <p:spPr>
          <a:xfrm>
            <a:off x="216000" y="5868000"/>
            <a:ext cx="4950381" cy="902286"/>
          </a:xfrm>
          <a:prstGeom prst="rect">
            <a:avLst/>
          </a:prstGeom>
        </p:spPr>
      </p:pic>
    </p:spTree>
    <p:extLst>
      <p:ext uri="{BB962C8B-B14F-4D97-AF65-F5344CB8AC3E}">
        <p14:creationId xmlns:p14="http://schemas.microsoft.com/office/powerpoint/2010/main" val="1293312518"/>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正方形/長方形 26"/>
          <p:cNvSpPr/>
          <p:nvPr/>
        </p:nvSpPr>
        <p:spPr>
          <a:xfrm>
            <a:off x="5619961" y="4848694"/>
            <a:ext cx="3487479" cy="1895392"/>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＜大阪府</a:t>
            </a:r>
            <a:r>
              <a:rPr kumimoji="1" lang="ja-JP" altLang="en-US" sz="1100" b="1"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rPr>
              <a:t>・大阪出入国在留管理局・大阪市・経済団体</a:t>
            </a:r>
            <a:endParaRPr kumimoji="1" lang="en-US" altLang="ja-JP" sz="1100" b="1"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b="1" dirty="0">
                <a:solidFill>
                  <a:schemeClr val="tx1"/>
                </a:solidFill>
                <a:latin typeface="BIZ UDPゴシック" panose="020B0400000000000000" pitchFamily="50" charset="-128"/>
                <a:ea typeface="BIZ UDPゴシック" panose="020B0400000000000000" pitchFamily="50" charset="-128"/>
              </a:rPr>
              <a:t>　</a:t>
            </a:r>
            <a:r>
              <a:rPr lang="ja-JP" altLang="en-US" sz="1100" b="1" dirty="0" smtClean="0">
                <a:solidFill>
                  <a:schemeClr val="tx1"/>
                </a:solidFill>
                <a:latin typeface="BIZ UDPゴシック" panose="020B0400000000000000" pitchFamily="50" charset="-128"/>
                <a:ea typeface="BIZ UDPゴシック" panose="020B0400000000000000" pitchFamily="50" charset="-128"/>
              </a:rPr>
              <a:t> </a:t>
            </a:r>
            <a:r>
              <a:rPr kumimoji="1" lang="ja-JP" altLang="en-US" sz="1100" b="1"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rPr>
              <a:t>など</a:t>
            </a:r>
            <a:r>
              <a:rPr kumimoji="1" lang="ja-JP" altLang="en-US" sz="11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が連携＞</a:t>
            </a:r>
            <a:endParaRPr kumimoji="1" lang="en-US" altLang="ja-JP" sz="11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ts val="1300"/>
              </a:lnSpc>
              <a:spcBef>
                <a:spcPts val="300"/>
              </a:spcBef>
              <a:spcAft>
                <a:spcPts val="0"/>
              </a:spcAft>
              <a:buClrTx/>
              <a:buSzTx/>
              <a:buFontTx/>
              <a:buNone/>
              <a:tabLst/>
              <a:defRPr/>
            </a:pPr>
            <a:r>
              <a:rPr kumimoji="1" lang="ja-JP" altLang="en-US"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rPr>
              <a:t>➢受入</a:t>
            </a: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促進に関するワーキンググループ</a:t>
            </a:r>
          </a:p>
          <a:p>
            <a:pPr marL="0" marR="0" lvl="0" indent="0" algn="l" defTabSz="914400" rtl="0" eaLnBrk="1" fontAlgn="auto" latinLnBrk="0" hangingPunct="1">
              <a:lnSpc>
                <a:spcPts val="1300"/>
              </a:lnSpc>
              <a:spcBef>
                <a:spcPts val="300"/>
              </a:spcBef>
              <a:spcAft>
                <a:spcPts val="0"/>
              </a:spcAft>
              <a:buClrTx/>
              <a:buSzTx/>
              <a:buFontTx/>
              <a:buNone/>
              <a:tabLst/>
              <a:defRPr/>
            </a:pP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　</a:t>
            </a:r>
            <a:r>
              <a:rPr kumimoji="1" lang="ja-JP" altLang="en-US"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rPr>
              <a:t>外国</a:t>
            </a: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人材の受入促進に向け、府内企業と</a:t>
            </a:r>
            <a:r>
              <a:rPr kumimoji="1" lang="ja-JP" altLang="en-US"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rPr>
              <a:t>のマッチング</a:t>
            </a:r>
            <a:r>
              <a:rPr kumimoji="1" lang="en-US" altLang="ja-JP"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rPr>
              <a:t/>
            </a:r>
            <a:br>
              <a:rPr kumimoji="1" lang="en-US" altLang="ja-JP"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rPr>
            </a:br>
            <a:r>
              <a:rPr kumimoji="1" lang="ja-JP" altLang="en-US"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rPr>
              <a:t>　支援</a:t>
            </a: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や外国人材が安定して</a:t>
            </a:r>
            <a:r>
              <a:rPr kumimoji="1" lang="ja-JP" altLang="en-US"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rPr>
              <a:t>働き続けられる</a:t>
            </a: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ような</a:t>
            </a:r>
            <a:r>
              <a:rPr kumimoji="1" lang="ja-JP" altLang="en-US"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rPr>
              <a:t>環境</a:t>
            </a:r>
            <a:r>
              <a:rPr kumimoji="1" lang="en-US" altLang="ja-JP"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rPr>
              <a:t/>
            </a:r>
            <a:br>
              <a:rPr kumimoji="1" lang="en-US" altLang="ja-JP"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rPr>
            </a:br>
            <a:r>
              <a:rPr kumimoji="1" lang="ja-JP" altLang="en-US"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rPr>
              <a:t>　整備</a:t>
            </a: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等の</a:t>
            </a:r>
            <a:r>
              <a:rPr kumimoji="1" lang="ja-JP" altLang="en-US"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rPr>
              <a:t>取組を進めること</a:t>
            </a: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で、府内企業の更</a:t>
            </a:r>
            <a:r>
              <a:rPr kumimoji="1" lang="ja-JP" altLang="en-US"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rPr>
              <a:t>なる成長</a:t>
            </a:r>
            <a:r>
              <a:rPr lang="en-US" altLang="ja-JP" sz="1100" dirty="0">
                <a:solidFill>
                  <a:schemeClr val="tx1"/>
                </a:solidFill>
                <a:latin typeface="BIZ UDPゴシック" panose="020B0400000000000000" pitchFamily="50" charset="-128"/>
                <a:ea typeface="BIZ UDPゴシック" panose="020B0400000000000000" pitchFamily="50" charset="-128"/>
              </a:rPr>
              <a:t/>
            </a:r>
            <a:br>
              <a:rPr lang="en-US" altLang="ja-JP" sz="1100" dirty="0">
                <a:solidFill>
                  <a:schemeClr val="tx1"/>
                </a:solidFill>
                <a:latin typeface="BIZ UDPゴシック" panose="020B0400000000000000" pitchFamily="50" charset="-128"/>
                <a:ea typeface="BIZ UDPゴシック" panose="020B0400000000000000" pitchFamily="50" charset="-128"/>
              </a:rPr>
            </a:br>
            <a:r>
              <a:rPr lang="ja-JP" altLang="en-US" sz="1100" dirty="0" smtClean="0">
                <a:solidFill>
                  <a:schemeClr val="tx1"/>
                </a:solidFill>
                <a:latin typeface="BIZ UDPゴシック" panose="020B0400000000000000" pitchFamily="50" charset="-128"/>
                <a:ea typeface="BIZ UDPゴシック" panose="020B0400000000000000" pitchFamily="50" charset="-128"/>
              </a:rPr>
              <a:t>　</a:t>
            </a:r>
            <a:r>
              <a:rPr kumimoji="1" lang="ja-JP" altLang="en-US"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rPr>
              <a:t>に</a:t>
            </a: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つなげる。</a:t>
            </a:r>
          </a:p>
          <a:p>
            <a:pPr marL="0" marR="0" lvl="0" indent="0" algn="l" defTabSz="914400" rtl="0" eaLnBrk="1" fontAlgn="auto" latinLnBrk="0" hangingPunct="1">
              <a:lnSpc>
                <a:spcPts val="1300"/>
              </a:lnSpc>
              <a:spcBef>
                <a:spcPts val="300"/>
              </a:spcBef>
              <a:spcAft>
                <a:spcPts val="0"/>
              </a:spcAft>
              <a:buClrTx/>
              <a:buSzTx/>
              <a:buFontTx/>
              <a:buNone/>
              <a:tabLst/>
              <a:defRPr/>
            </a:pPr>
            <a:r>
              <a:rPr kumimoji="1" lang="ja-JP" altLang="en-US"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rPr>
              <a:t>➢</a:t>
            </a: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共生推進に関するワーキンググループ</a:t>
            </a:r>
          </a:p>
          <a:p>
            <a:pPr marL="0" marR="0" lvl="0" indent="0" algn="l" defTabSz="914400" rtl="0" eaLnBrk="1" fontAlgn="auto" latinLnBrk="0" hangingPunct="1">
              <a:lnSpc>
                <a:spcPts val="1300"/>
              </a:lnSpc>
              <a:spcBef>
                <a:spcPts val="0"/>
              </a:spcBef>
              <a:spcAft>
                <a:spcPts val="0"/>
              </a:spcAft>
              <a:buClrTx/>
              <a:buSzTx/>
              <a:buFontTx/>
              <a:buNone/>
              <a:tabLst/>
              <a:defRPr/>
            </a:pPr>
            <a:r>
              <a:rPr kumimoji="1" lang="ja-JP" altLang="en-US"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rPr>
              <a:t>　共生社会の実現に向け、外国人への効果的な支援に</a:t>
            </a:r>
            <a:r>
              <a:rPr kumimoji="1" lang="en-US" altLang="ja-JP"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rPr>
              <a:t/>
            </a:r>
            <a:br>
              <a:rPr kumimoji="1" lang="en-US" altLang="ja-JP"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rPr>
            </a:br>
            <a:r>
              <a:rPr kumimoji="1" lang="ja-JP" altLang="en-US"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rPr>
              <a:t>　ついて検討を進め、大阪の成長・飛躍を支える多様な</a:t>
            </a:r>
            <a:endParaRPr kumimoji="1" lang="en-US" altLang="ja-JP"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ts val="13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 </a:t>
            </a:r>
            <a:r>
              <a:rPr kumimoji="1" lang="en-US" altLang="ja-JP"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rPr>
              <a:t> </a:t>
            </a:r>
            <a:r>
              <a:rPr kumimoji="1" lang="ja-JP" altLang="en-US"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rPr>
              <a:t>外国人材が活躍する社会の実現をめざ</a:t>
            </a:r>
            <a:r>
              <a:rPr kumimoji="1" lang="ja-JP" altLang="en-US"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rPr>
              <a:t>す</a:t>
            </a:r>
            <a:r>
              <a:rPr kumimoji="1" lang="ja-JP" altLang="en-US" sz="11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rPr>
              <a:t>。</a:t>
            </a:r>
            <a:endParaRPr kumimoji="1" lang="en-US" altLang="ja-JP" sz="1100" b="0"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endParaRPr>
          </a:p>
        </p:txBody>
      </p:sp>
      <p:sp>
        <p:nvSpPr>
          <p:cNvPr id="16" name="二等辺三角形 15"/>
          <p:cNvSpPr/>
          <p:nvPr/>
        </p:nvSpPr>
        <p:spPr>
          <a:xfrm rot="5400000">
            <a:off x="4603451" y="5677219"/>
            <a:ext cx="1732482" cy="191162"/>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endParaRPr>
          </a:p>
        </p:txBody>
      </p:sp>
      <p:cxnSp>
        <p:nvCxnSpPr>
          <p:cNvPr id="23" name="直線コネクタ 22"/>
          <p:cNvCxnSpPr/>
          <p:nvPr/>
        </p:nvCxnSpPr>
        <p:spPr>
          <a:xfrm>
            <a:off x="175444" y="535646"/>
            <a:ext cx="8820000" cy="0"/>
          </a:xfrm>
          <a:prstGeom prst="line">
            <a:avLst/>
          </a:prstGeom>
          <a:noFill/>
          <a:ln w="6350" cap="flat" cmpd="sng" algn="ctr">
            <a:solidFill>
              <a:sysClr val="windowText" lastClr="000000"/>
            </a:solidFill>
            <a:prstDash val="solid"/>
            <a:miter lim="800000"/>
          </a:ln>
          <a:effectLst/>
        </p:spPr>
      </p:cxnSp>
      <p:sp>
        <p:nvSpPr>
          <p:cNvPr id="24" name="テキスト ボックス 23"/>
          <p:cNvSpPr txBox="1"/>
          <p:nvPr/>
        </p:nvSpPr>
        <p:spPr>
          <a:xfrm>
            <a:off x="-35921" y="573059"/>
            <a:ext cx="525981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800" b="1" i="0" u="none" strike="noStrike" kern="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■オール大阪の外国人材の受入れ・共生社会づくり</a:t>
            </a:r>
            <a:endParaRPr kumimoji="0" lang="en-US" altLang="ja-JP" sz="1800" b="1" i="0" u="none" strike="noStrike" kern="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26" name="角丸四角形 25"/>
          <p:cNvSpPr/>
          <p:nvPr/>
        </p:nvSpPr>
        <p:spPr>
          <a:xfrm>
            <a:off x="144000" y="72000"/>
            <a:ext cx="6481389" cy="432000"/>
          </a:xfrm>
          <a:prstGeom prst="roundRect">
            <a:avLst/>
          </a:prstGeom>
          <a:solidFill>
            <a:srgbClr val="33CC33">
              <a:lumMod val="60000"/>
              <a:lumOff val="40000"/>
            </a:srgbClr>
          </a:solidFill>
          <a:ln w="19050" cap="flat" cmpd="sng" algn="ctr">
            <a:solidFill>
              <a:sysClr val="window" lastClr="FFFFFF"/>
            </a:solidFill>
            <a:prstDash val="solid"/>
            <a:miter lim="800000"/>
          </a:ln>
          <a:effectLst>
            <a:innerShdw blurRad="63500" dist="50800" dir="2700000">
              <a:prstClr val="black">
                <a:alpha val="50000"/>
              </a:prstClr>
            </a:innerShdw>
          </a:effectLst>
        </p:spPr>
        <p:txBody>
          <a:bodyPr wrap="none" lIns="108000" tIns="36000" rIns="36000" bIns="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1800" b="1" i="0" u="none" strike="noStrike" kern="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mn-cs"/>
              </a:rPr>
              <a:t>【WHAT</a:t>
            </a:r>
            <a:r>
              <a:rPr kumimoji="0" lang="ja-JP" altLang="en-US" sz="1800" b="1" i="0" u="none" strike="noStrike" kern="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mn-cs"/>
              </a:rPr>
              <a:t>３－③</a:t>
            </a:r>
            <a:r>
              <a:rPr kumimoji="0" lang="en-US" altLang="ja-JP" sz="1800" b="1" i="0" u="none" strike="noStrike" kern="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mn-cs"/>
              </a:rPr>
              <a:t>】</a:t>
            </a:r>
            <a:r>
              <a:rPr kumimoji="0" lang="ja-JP" altLang="en-US" sz="1800" b="1" i="0" u="none" strike="noStrike" kern="0" cap="none" spc="0" normalizeH="0" baseline="0" noProof="0" dirty="0" smtClean="0">
                <a:ln>
                  <a:noFill/>
                </a:ln>
                <a:effectLst/>
                <a:uLnTx/>
                <a:uFillTx/>
                <a:latin typeface="BIZ UDPゴシック" panose="020B0400000000000000" pitchFamily="50" charset="-128"/>
                <a:ea typeface="BIZ UDPゴシック" panose="020B0400000000000000" pitchFamily="50" charset="-128"/>
                <a:cs typeface="+mn-cs"/>
              </a:rPr>
              <a:t>　社会政策のイノベーション／外国人への施策</a:t>
            </a:r>
          </a:p>
        </p:txBody>
      </p:sp>
      <p:pic>
        <p:nvPicPr>
          <p:cNvPr id="12" name="図 11"/>
          <p:cNvPicPr>
            <a:picLocks noChangeAspect="1"/>
          </p:cNvPicPr>
          <p:nvPr/>
        </p:nvPicPr>
        <p:blipFill>
          <a:blip r:embed="rId2"/>
          <a:stretch>
            <a:fillRect/>
          </a:stretch>
        </p:blipFill>
        <p:spPr>
          <a:xfrm>
            <a:off x="5324478" y="612044"/>
            <a:ext cx="3780062" cy="2295257"/>
          </a:xfrm>
          <a:prstGeom prst="rect">
            <a:avLst/>
          </a:prstGeom>
        </p:spPr>
      </p:pic>
      <p:sp>
        <p:nvSpPr>
          <p:cNvPr id="13" name="テキスト ボックス 12">
            <a:extLst>
              <a:ext uri="{FF2B5EF4-FFF2-40B4-BE49-F238E27FC236}">
                <a16:creationId xmlns:a16="http://schemas.microsoft.com/office/drawing/2014/main" id="{FEE7B7F0-E3BF-745D-CF09-7304075E1493}"/>
              </a:ext>
            </a:extLst>
          </p:cNvPr>
          <p:cNvSpPr txBox="1"/>
          <p:nvPr/>
        </p:nvSpPr>
        <p:spPr>
          <a:xfrm>
            <a:off x="5273678" y="2839719"/>
            <a:ext cx="3911718"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1" lang="ja-JP" altLang="en-US" sz="7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出典：</a:t>
            </a:r>
            <a:r>
              <a:rPr kumimoji="1" lang="en-US" altLang="ja-JP" sz="7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2022</a:t>
            </a:r>
            <a:r>
              <a:rPr kumimoji="1" lang="ja-JP" altLang="en-US" sz="7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年９⽉８</a:t>
            </a:r>
            <a:r>
              <a:rPr kumimoji="1" lang="ja-JP" altLang="en-US" sz="7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　第</a:t>
            </a:r>
            <a:r>
              <a:rPr lang="ja-JP" altLang="en-US" sz="700" dirty="0">
                <a:solidFill>
                  <a:prstClr val="black"/>
                </a:solidFill>
                <a:latin typeface="BIZ UDPゴシック" panose="020B0400000000000000" pitchFamily="50" charset="-128"/>
                <a:ea typeface="BIZ UDPゴシック" panose="020B0400000000000000" pitchFamily="50" charset="-128"/>
              </a:rPr>
              <a:t>１</a:t>
            </a:r>
            <a:r>
              <a:rPr kumimoji="1" lang="ja-JP" altLang="en-US" sz="7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回</a:t>
            </a:r>
            <a:r>
              <a:rPr kumimoji="1" lang="en-US" altLang="zh-TW" sz="7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OSAKA</a:t>
            </a:r>
            <a:r>
              <a:rPr kumimoji="1" lang="ja-JP" altLang="en-US" sz="7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外国人材受入促進・共生推進協</a:t>
            </a:r>
            <a:r>
              <a:rPr kumimoji="1" lang="ja-JP" altLang="en-US" sz="7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議会</a:t>
            </a:r>
            <a:r>
              <a:rPr kumimoji="1" lang="zh-TW" altLang="en-US" sz="7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事務局</a:t>
            </a:r>
            <a:r>
              <a:rPr kumimoji="1" lang="zh-TW" altLang="en-US" sz="7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作成資料</a:t>
            </a:r>
            <a:r>
              <a:rPr kumimoji="1" lang="ja-JP" altLang="en-US" sz="7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より</a:t>
            </a:r>
            <a:endParaRPr kumimoji="1" lang="en-US" altLang="ja-JP" sz="7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pic>
        <p:nvPicPr>
          <p:cNvPr id="18" name="図 17"/>
          <p:cNvPicPr>
            <a:picLocks noChangeAspect="1"/>
          </p:cNvPicPr>
          <p:nvPr/>
        </p:nvPicPr>
        <p:blipFill>
          <a:blip r:embed="rId3"/>
          <a:stretch>
            <a:fillRect/>
          </a:stretch>
        </p:blipFill>
        <p:spPr>
          <a:xfrm>
            <a:off x="5538048" y="3068684"/>
            <a:ext cx="3415453" cy="1633858"/>
          </a:xfrm>
          <a:prstGeom prst="rect">
            <a:avLst/>
          </a:prstGeom>
        </p:spPr>
      </p:pic>
      <p:sp>
        <p:nvSpPr>
          <p:cNvPr id="19" name="テキスト ボックス 18">
            <a:extLst>
              <a:ext uri="{FF2B5EF4-FFF2-40B4-BE49-F238E27FC236}">
                <a16:creationId xmlns:a16="http://schemas.microsoft.com/office/drawing/2014/main" id="{FEE7B7F0-E3BF-745D-CF09-7304075E1493}"/>
              </a:ext>
            </a:extLst>
          </p:cNvPr>
          <p:cNvSpPr txBox="1"/>
          <p:nvPr/>
        </p:nvSpPr>
        <p:spPr>
          <a:xfrm>
            <a:off x="7117651" y="4603419"/>
            <a:ext cx="2046729" cy="20005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600"/>
              </a:spcBef>
              <a:spcAft>
                <a:spcPts val="0"/>
              </a:spcAft>
              <a:buClrTx/>
              <a:buSzTx/>
              <a:buFontTx/>
              <a:buNone/>
              <a:tabLst/>
              <a:defRPr/>
            </a:pPr>
            <a:r>
              <a:rPr kumimoji="1" lang="ja-JP" altLang="en-US" sz="7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出典：</a:t>
            </a:r>
            <a:r>
              <a:rPr kumimoji="1" lang="en-US" altLang="zh-TW" sz="7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2022</a:t>
            </a:r>
            <a:r>
              <a:rPr kumimoji="1" lang="zh-TW" altLang="en-US" sz="7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年度大阪府内企業経営実態</a:t>
            </a:r>
            <a:r>
              <a:rPr kumimoji="1" lang="zh-TW" altLang="en-US" sz="7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調査</a:t>
            </a:r>
            <a:endParaRPr kumimoji="1" lang="en-US" altLang="ja-JP" sz="7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20" name="二等辺三角形 19"/>
          <p:cNvSpPr/>
          <p:nvPr/>
        </p:nvSpPr>
        <p:spPr>
          <a:xfrm rot="10800000">
            <a:off x="1679558" y="2770101"/>
            <a:ext cx="2058724" cy="535272"/>
          </a:xfrm>
          <a:prstGeom prst="triangl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endParaRPr>
          </a:p>
        </p:txBody>
      </p:sp>
      <p:sp>
        <p:nvSpPr>
          <p:cNvPr id="14" name="正方形/長方形 13"/>
          <p:cNvSpPr/>
          <p:nvPr/>
        </p:nvSpPr>
        <p:spPr>
          <a:xfrm>
            <a:off x="313173" y="2866960"/>
            <a:ext cx="5306788" cy="553998"/>
          </a:xfrm>
          <a:prstGeom prst="rect">
            <a:avLst/>
          </a:prstGeom>
          <a:noFill/>
        </p:spPr>
        <p:txBody>
          <a:bodyPr wrap="square">
            <a:spAutoFit/>
          </a:bodyPr>
          <a:lstStyle/>
          <a:p>
            <a:pPr marL="0" marR="2360" lvl="0" indent="0" algn="l" defTabSz="914400" rtl="0" eaLnBrk="1" fontAlgn="auto" latinLnBrk="0" hangingPunct="1">
              <a:lnSpc>
                <a:spcPct val="100000"/>
              </a:lnSpc>
              <a:spcBef>
                <a:spcPts val="0"/>
              </a:spcBef>
              <a:spcAft>
                <a:spcPts val="0"/>
              </a:spcAft>
              <a:buClrTx/>
              <a:buSzTx/>
              <a:buFontTx/>
              <a:buNone/>
              <a:tabLst/>
              <a:defRPr/>
            </a:pPr>
            <a:r>
              <a:rPr kumimoji="1" lang="ja-JP" altLang="en-US" sz="15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en-US" altLang="ja-JP" sz="15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OSAKA</a:t>
            </a:r>
            <a:r>
              <a:rPr kumimoji="1" lang="ja-JP" altLang="en-US" sz="15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外国人材受入促進・共生推進協議会</a:t>
            </a:r>
            <a:r>
              <a:rPr kumimoji="1" lang="ja-JP" altLang="en-US" sz="15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」の設置。</a:t>
            </a:r>
            <a:endParaRPr kumimoji="1" lang="en-US" altLang="ja-JP" sz="15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2360" lvl="0" indent="0" algn="l" defTabSz="914400" rtl="0" eaLnBrk="1" fontAlgn="auto" latinLnBrk="0" hangingPunct="1">
              <a:lnSpc>
                <a:spcPct val="100000"/>
              </a:lnSpc>
              <a:spcBef>
                <a:spcPts val="0"/>
              </a:spcBef>
              <a:spcAft>
                <a:spcPts val="0"/>
              </a:spcAft>
              <a:buClrTx/>
              <a:buSzTx/>
              <a:buFontTx/>
              <a:buNone/>
              <a:tabLst/>
              <a:defRPr/>
            </a:pPr>
            <a:r>
              <a:rPr kumimoji="1" lang="ja-JP" altLang="en-US" sz="15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1" lang="ja-JP" altLang="en-US" sz="15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1" lang="ja-JP" altLang="en-US"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en-US" altLang="ja-JP"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2022</a:t>
            </a:r>
            <a:r>
              <a:rPr kumimoji="1" lang="ja-JP" altLang="en-US"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年９月）</a:t>
            </a:r>
            <a:endParaRPr kumimoji="1" lang="en-US" altLang="ja-JP"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21" name="スライド番号プレースホルダー 3"/>
          <p:cNvSpPr txBox="1">
            <a:spLocks/>
          </p:cNvSpPr>
          <p:nvPr/>
        </p:nvSpPr>
        <p:spPr>
          <a:xfrm>
            <a:off x="8640000" y="6552000"/>
            <a:ext cx="432000" cy="288000"/>
          </a:xfrm>
          <a:prstGeom prst="rect">
            <a:avLst/>
          </a:prstGeom>
        </p:spPr>
        <p:txBody>
          <a:bodyPr vert="horz" lIns="36000" tIns="36000" rIns="36000" bIns="36000" rtlCol="0" anchor="ctr"/>
          <a:lstStyle>
            <a:defPPr>
              <a:defRPr lang="ja-JP"/>
            </a:defPPr>
            <a:lvl1pPr marL="0" algn="r" defTabSz="914400" rtl="0" eaLnBrk="1" latinLnBrk="0" hangingPunct="1">
              <a:defRPr kumimoji="1" sz="14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138CA411-231B-42B9-AF63-97A64194AA60}" type="slidenum">
              <a:rPr lang="ja-JP" altLang="en-US" smtClean="0"/>
              <a:pPr/>
              <a:t>95</a:t>
            </a:fld>
            <a:endParaRPr lang="ja-JP" altLang="en-US" dirty="0"/>
          </a:p>
        </p:txBody>
      </p:sp>
      <p:sp>
        <p:nvSpPr>
          <p:cNvPr id="25" name="角丸四角形 24"/>
          <p:cNvSpPr/>
          <p:nvPr/>
        </p:nvSpPr>
        <p:spPr>
          <a:xfrm>
            <a:off x="72000" y="933570"/>
            <a:ext cx="5220000" cy="1756249"/>
          </a:xfrm>
          <a:prstGeom prst="roundRect">
            <a:avLst>
              <a:gd name="adj" fmla="val 12011"/>
            </a:avLst>
          </a:prstGeom>
          <a:noFill/>
          <a:ln>
            <a:solidFill>
              <a:schemeClr val="tx1"/>
            </a:solidFill>
          </a:ln>
        </p:spPr>
        <p:style>
          <a:lnRef idx="2">
            <a:schemeClr val="accent6"/>
          </a:lnRef>
          <a:fillRef idx="1">
            <a:schemeClr val="lt1"/>
          </a:fillRef>
          <a:effectRef idx="0">
            <a:schemeClr val="accent6"/>
          </a:effectRef>
          <a:fontRef idx="minor">
            <a:schemeClr val="dk1"/>
          </a:fontRef>
        </p:style>
        <p:txBody>
          <a:bodyPr lIns="72000" tIns="0" rIns="72000" bIns="0" rtlCol="0" anchor="t" anchorCtr="0"/>
          <a:lstStyle/>
          <a:p>
            <a:pPr marL="66463" marR="0" lvl="0" indent="-422041"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rPr>
              <a:t>【</a:t>
            </a:r>
            <a:r>
              <a:rPr lang="ja-JP" altLang="en-US" sz="1400" dirty="0" smtClean="0">
                <a:solidFill>
                  <a:schemeClr val="tx1"/>
                </a:solidFill>
                <a:latin typeface="BIZ UDPゴシック" panose="020B0400000000000000" pitchFamily="50" charset="-128"/>
                <a:ea typeface="BIZ UDPゴシック" panose="020B0400000000000000" pitchFamily="50" charset="-128"/>
              </a:rPr>
              <a:t>課題認識</a:t>
            </a:r>
            <a:r>
              <a:rPr kumimoji="1" lang="en-US" altLang="ja-JP" sz="1400" b="0" i="0" u="none" strike="noStrike" kern="1200" cap="none" spc="0" normalizeH="0" baseline="0" noProof="0" dirty="0" smtClean="0">
                <a:ln>
                  <a:noFill/>
                </a:ln>
                <a:solidFill>
                  <a:schemeClr val="tx1"/>
                </a:solidFill>
                <a:effectLst/>
                <a:uLnTx/>
                <a:uFillTx/>
                <a:latin typeface="BIZ UDPゴシック" panose="020B0400000000000000" pitchFamily="50" charset="-128"/>
                <a:ea typeface="BIZ UDPゴシック" panose="020B0400000000000000" pitchFamily="50" charset="-128"/>
              </a:rPr>
              <a:t>】</a:t>
            </a:r>
          </a:p>
          <a:p>
            <a:pPr marL="66463" lvl="0" indent="-422041">
              <a:spcBef>
                <a:spcPts val="300"/>
              </a:spcBef>
              <a:defRPr/>
            </a:pPr>
            <a:r>
              <a:rPr lang="ja-JP" altLang="en-US" sz="1200" dirty="0">
                <a:solidFill>
                  <a:schemeClr val="tx1"/>
                </a:solidFill>
                <a:latin typeface="BIZ UDPゴシック" panose="020B0400000000000000" pitchFamily="50" charset="-128"/>
                <a:ea typeface="BIZ UDPゴシック" panose="020B0400000000000000" pitchFamily="50" charset="-128"/>
              </a:rPr>
              <a:t>■生産年齢人口の減少が進む中、中小企業</a:t>
            </a:r>
            <a:r>
              <a:rPr lang="ja-JP" altLang="en-US" sz="1200" dirty="0" smtClean="0">
                <a:solidFill>
                  <a:schemeClr val="tx1"/>
                </a:solidFill>
                <a:latin typeface="BIZ UDPゴシック" panose="020B0400000000000000" pitchFamily="50" charset="-128"/>
                <a:ea typeface="BIZ UDPゴシック" panose="020B0400000000000000" pitchFamily="50" charset="-128"/>
              </a:rPr>
              <a:t>における</a:t>
            </a:r>
            <a:r>
              <a:rPr lang="ja-JP" altLang="en-US" sz="1200" dirty="0">
                <a:solidFill>
                  <a:schemeClr val="tx1"/>
                </a:solidFill>
                <a:latin typeface="BIZ UDPゴシック" panose="020B0400000000000000" pitchFamily="50" charset="-128"/>
                <a:ea typeface="BIZ UDPゴシック" panose="020B0400000000000000" pitchFamily="50" charset="-128"/>
              </a:rPr>
              <a:t>人材不足の深刻化を</a:t>
            </a:r>
            <a:r>
              <a:rPr lang="ja-JP" altLang="en-US" sz="1200" dirty="0" smtClean="0">
                <a:solidFill>
                  <a:schemeClr val="tx1"/>
                </a:solidFill>
                <a:latin typeface="BIZ UDPゴシック" panose="020B0400000000000000" pitchFamily="50" charset="-128"/>
                <a:ea typeface="BIZ UDPゴシック" panose="020B0400000000000000" pitchFamily="50" charset="-128"/>
              </a:rPr>
              <a:t>受</a:t>
            </a:r>
            <a:endParaRPr lang="en-US" altLang="ja-JP" sz="1200" dirty="0" smtClean="0">
              <a:solidFill>
                <a:schemeClr val="tx1"/>
              </a:solidFill>
              <a:latin typeface="BIZ UDPゴシック" panose="020B0400000000000000" pitchFamily="50" charset="-128"/>
              <a:ea typeface="BIZ UDPゴシック" panose="020B0400000000000000" pitchFamily="50" charset="-128"/>
            </a:endParaRPr>
          </a:p>
          <a:p>
            <a:pPr marL="66463" lvl="0" indent="-422041">
              <a:spcBef>
                <a:spcPts val="300"/>
              </a:spcBef>
              <a:defRPr/>
            </a:pPr>
            <a:r>
              <a:rPr lang="en-US" altLang="ja-JP" sz="1200" dirty="0" smtClean="0">
                <a:solidFill>
                  <a:schemeClr val="tx1"/>
                </a:solidFill>
                <a:latin typeface="BIZ UDPゴシック" panose="020B0400000000000000" pitchFamily="50" charset="-128"/>
                <a:ea typeface="BIZ UDPゴシック" panose="020B0400000000000000" pitchFamily="50" charset="-128"/>
              </a:rPr>
              <a:t>   </a:t>
            </a:r>
            <a:r>
              <a:rPr lang="ja-JP" altLang="en-US" sz="1200" dirty="0" smtClean="0">
                <a:solidFill>
                  <a:schemeClr val="tx1"/>
                </a:solidFill>
                <a:latin typeface="BIZ UDPゴシック" panose="020B0400000000000000" pitchFamily="50" charset="-128"/>
                <a:ea typeface="BIZ UDPゴシック" panose="020B0400000000000000" pitchFamily="50" charset="-128"/>
              </a:rPr>
              <a:t>け</a:t>
            </a:r>
            <a:r>
              <a:rPr lang="ja-JP" altLang="en-US" sz="1200" dirty="0">
                <a:solidFill>
                  <a:schemeClr val="tx1"/>
                </a:solidFill>
                <a:latin typeface="BIZ UDPゴシック" panose="020B0400000000000000" pitchFamily="50" charset="-128"/>
                <a:ea typeface="BIZ UDPゴシック" panose="020B0400000000000000" pitchFamily="50" charset="-128"/>
              </a:rPr>
              <a:t>、国では</a:t>
            </a:r>
            <a:r>
              <a:rPr lang="en-US" altLang="ja-JP" sz="1200" dirty="0" smtClean="0">
                <a:solidFill>
                  <a:schemeClr val="tx1"/>
                </a:solidFill>
                <a:latin typeface="BIZ UDPゴシック" panose="020B0400000000000000" pitchFamily="50" charset="-128"/>
                <a:ea typeface="BIZ UDPゴシック" panose="020B0400000000000000" pitchFamily="50" charset="-128"/>
              </a:rPr>
              <a:t>2019</a:t>
            </a:r>
            <a:r>
              <a:rPr lang="ja-JP" altLang="en-US" sz="1200" dirty="0" smtClean="0">
                <a:solidFill>
                  <a:schemeClr val="tx1"/>
                </a:solidFill>
                <a:latin typeface="BIZ UDPゴシック" panose="020B0400000000000000" pitchFamily="50" charset="-128"/>
                <a:ea typeface="BIZ UDPゴシック" panose="020B0400000000000000" pitchFamily="50" charset="-128"/>
              </a:rPr>
              <a:t>年</a:t>
            </a:r>
            <a:r>
              <a:rPr lang="ja-JP" altLang="en-US" sz="1200" dirty="0">
                <a:solidFill>
                  <a:schemeClr val="tx1"/>
                </a:solidFill>
                <a:latin typeface="BIZ UDPゴシック" panose="020B0400000000000000" pitchFamily="50" charset="-128"/>
                <a:ea typeface="BIZ UDPゴシック" panose="020B0400000000000000" pitchFamily="50" charset="-128"/>
              </a:rPr>
              <a:t>４月に新たな在留資格「特定技能」制度</a:t>
            </a:r>
            <a:r>
              <a:rPr lang="ja-JP" altLang="en-US" sz="1200" dirty="0" smtClean="0">
                <a:solidFill>
                  <a:schemeClr val="tx1"/>
                </a:solidFill>
                <a:latin typeface="BIZ UDPゴシック" panose="020B0400000000000000" pitchFamily="50" charset="-128"/>
                <a:ea typeface="BIZ UDPゴシック" panose="020B0400000000000000" pitchFamily="50" charset="-128"/>
              </a:rPr>
              <a:t>の運用</a:t>
            </a:r>
            <a:r>
              <a:rPr lang="ja-JP" altLang="en-US" sz="1200" dirty="0">
                <a:solidFill>
                  <a:schemeClr val="tx1"/>
                </a:solidFill>
                <a:latin typeface="BIZ UDPゴシック" panose="020B0400000000000000" pitchFamily="50" charset="-128"/>
                <a:ea typeface="BIZ UDPゴシック" panose="020B0400000000000000" pitchFamily="50" charset="-128"/>
              </a:rPr>
              <a:t>を</a:t>
            </a:r>
            <a:r>
              <a:rPr lang="ja-JP" altLang="en-US" sz="1200" dirty="0" smtClean="0">
                <a:solidFill>
                  <a:schemeClr val="tx1"/>
                </a:solidFill>
                <a:latin typeface="BIZ UDPゴシック" panose="020B0400000000000000" pitchFamily="50" charset="-128"/>
                <a:ea typeface="BIZ UDPゴシック" panose="020B0400000000000000" pitchFamily="50" charset="-128"/>
              </a:rPr>
              <a:t>開始</a:t>
            </a:r>
            <a:endParaRPr lang="en-US" altLang="ja-JP" sz="1200" dirty="0" smtClean="0">
              <a:solidFill>
                <a:schemeClr val="tx1"/>
              </a:solidFill>
              <a:latin typeface="BIZ UDPゴシック" panose="020B0400000000000000" pitchFamily="50" charset="-128"/>
              <a:ea typeface="BIZ UDPゴシック" panose="020B0400000000000000" pitchFamily="50" charset="-128"/>
            </a:endParaRPr>
          </a:p>
          <a:p>
            <a:pPr marL="66463" lvl="0" indent="-422041">
              <a:spcBef>
                <a:spcPts val="300"/>
              </a:spcBef>
              <a:defRPr/>
            </a:pPr>
            <a:r>
              <a:rPr lang="ja-JP" altLang="en-US" sz="1200" dirty="0">
                <a:solidFill>
                  <a:schemeClr val="tx1"/>
                </a:solidFill>
                <a:latin typeface="BIZ UDPゴシック" panose="020B0400000000000000" pitchFamily="50" charset="-128"/>
                <a:ea typeface="BIZ UDPゴシック" panose="020B0400000000000000" pitchFamily="50" charset="-128"/>
              </a:rPr>
              <a:t> </a:t>
            </a:r>
            <a:r>
              <a:rPr lang="ja-JP" altLang="en-US" sz="1200" dirty="0" smtClean="0">
                <a:solidFill>
                  <a:schemeClr val="tx1"/>
                </a:solidFill>
                <a:latin typeface="BIZ UDPゴシック" panose="020B0400000000000000" pitchFamily="50" charset="-128"/>
                <a:ea typeface="BIZ UDPゴシック" panose="020B0400000000000000" pitchFamily="50" charset="-128"/>
              </a:rPr>
              <a:t>  する</a:t>
            </a:r>
            <a:r>
              <a:rPr lang="ja-JP" altLang="en-US" sz="1200" dirty="0">
                <a:solidFill>
                  <a:schemeClr val="tx1"/>
                </a:solidFill>
                <a:latin typeface="BIZ UDPゴシック" panose="020B0400000000000000" pitchFamily="50" charset="-128"/>
                <a:ea typeface="BIZ UDPゴシック" panose="020B0400000000000000" pitchFamily="50" charset="-128"/>
              </a:rPr>
              <a:t>など、積極的に外国人材を</a:t>
            </a:r>
            <a:r>
              <a:rPr lang="ja-JP" altLang="en-US" sz="1200" dirty="0" smtClean="0">
                <a:solidFill>
                  <a:schemeClr val="tx1"/>
                </a:solidFill>
                <a:latin typeface="BIZ UDPゴシック" panose="020B0400000000000000" pitchFamily="50" charset="-128"/>
                <a:ea typeface="BIZ UDPゴシック" panose="020B0400000000000000" pitchFamily="50" charset="-128"/>
              </a:rPr>
              <a:t>受け入れる</a:t>
            </a:r>
            <a:r>
              <a:rPr lang="ja-JP" altLang="en-US" sz="1200" dirty="0">
                <a:solidFill>
                  <a:schemeClr val="tx1"/>
                </a:solidFill>
                <a:latin typeface="BIZ UDPゴシック" panose="020B0400000000000000" pitchFamily="50" charset="-128"/>
                <a:ea typeface="BIZ UDPゴシック" panose="020B0400000000000000" pitchFamily="50" charset="-128"/>
              </a:rPr>
              <a:t>方針に転換が求められている。</a:t>
            </a:r>
          </a:p>
          <a:p>
            <a:pPr lvl="0">
              <a:spcBef>
                <a:spcPts val="200"/>
              </a:spcBef>
              <a:defRPr/>
            </a:pPr>
            <a:r>
              <a:rPr lang="ja-JP" altLang="en-US" sz="1200" dirty="0">
                <a:solidFill>
                  <a:schemeClr val="tx1"/>
                </a:solidFill>
                <a:latin typeface="BIZ UDPゴシック" panose="020B0400000000000000" pitchFamily="50" charset="-128"/>
                <a:ea typeface="BIZ UDPゴシック" panose="020B0400000000000000" pitchFamily="50" charset="-128"/>
              </a:rPr>
              <a:t>■深刻な人材不足への対応や、万博をインパクトにした大阪の成長・飛躍</a:t>
            </a:r>
            <a:r>
              <a:rPr lang="ja-JP" altLang="en-US" sz="1200" dirty="0" smtClean="0">
                <a:solidFill>
                  <a:schemeClr val="tx1"/>
                </a:solidFill>
                <a:latin typeface="BIZ UDPゴシック" panose="020B0400000000000000" pitchFamily="50" charset="-128"/>
                <a:ea typeface="BIZ UDPゴシック" panose="020B0400000000000000" pitchFamily="50" charset="-128"/>
              </a:rPr>
              <a:t>を</a:t>
            </a:r>
            <a:endParaRPr lang="en-US" altLang="ja-JP" sz="1200" dirty="0" smtClean="0">
              <a:solidFill>
                <a:schemeClr val="tx1"/>
              </a:solidFill>
              <a:latin typeface="BIZ UDPゴシック" panose="020B0400000000000000" pitchFamily="50" charset="-128"/>
              <a:ea typeface="BIZ UDPゴシック" panose="020B0400000000000000" pitchFamily="50" charset="-128"/>
            </a:endParaRPr>
          </a:p>
          <a:p>
            <a:pPr lvl="0">
              <a:spcBef>
                <a:spcPts val="200"/>
              </a:spcBef>
              <a:defRPr/>
            </a:pPr>
            <a:r>
              <a:rPr lang="en-US" altLang="ja-JP" sz="1200" dirty="0">
                <a:solidFill>
                  <a:schemeClr val="tx1"/>
                </a:solidFill>
                <a:latin typeface="BIZ UDPゴシック" panose="020B0400000000000000" pitchFamily="50" charset="-128"/>
                <a:ea typeface="BIZ UDPゴシック" panose="020B0400000000000000" pitchFamily="50" charset="-128"/>
              </a:rPr>
              <a:t> </a:t>
            </a:r>
            <a:r>
              <a:rPr lang="en-US" altLang="ja-JP" sz="1200" dirty="0" smtClean="0">
                <a:solidFill>
                  <a:schemeClr val="tx1"/>
                </a:solidFill>
                <a:latin typeface="BIZ UDPゴシック" panose="020B0400000000000000" pitchFamily="50" charset="-128"/>
                <a:ea typeface="BIZ UDPゴシック" panose="020B0400000000000000" pitchFamily="50" charset="-128"/>
              </a:rPr>
              <a:t>  </a:t>
            </a:r>
            <a:r>
              <a:rPr lang="ja-JP" altLang="en-US" sz="1200" dirty="0" smtClean="0">
                <a:solidFill>
                  <a:schemeClr val="tx1"/>
                </a:solidFill>
                <a:latin typeface="BIZ UDPゴシック" panose="020B0400000000000000" pitchFamily="50" charset="-128"/>
                <a:ea typeface="BIZ UDPゴシック" panose="020B0400000000000000" pitchFamily="50" charset="-128"/>
              </a:rPr>
              <a:t>支える</a:t>
            </a:r>
            <a:r>
              <a:rPr lang="ja-JP" altLang="en-US" sz="1200" dirty="0">
                <a:solidFill>
                  <a:schemeClr val="tx1"/>
                </a:solidFill>
                <a:latin typeface="BIZ UDPゴシック" panose="020B0400000000000000" pitchFamily="50" charset="-128"/>
                <a:ea typeface="BIZ UDPゴシック" panose="020B0400000000000000" pitchFamily="50" charset="-128"/>
              </a:rPr>
              <a:t>多様な外国人材の受入を促進していく。あわせて、受け入れた</a:t>
            </a:r>
            <a:r>
              <a:rPr lang="ja-JP" altLang="en-US" sz="1200" dirty="0" smtClean="0">
                <a:solidFill>
                  <a:schemeClr val="tx1"/>
                </a:solidFill>
                <a:latin typeface="BIZ UDPゴシック" panose="020B0400000000000000" pitchFamily="50" charset="-128"/>
                <a:ea typeface="BIZ UDPゴシック" panose="020B0400000000000000" pitchFamily="50" charset="-128"/>
              </a:rPr>
              <a:t>外</a:t>
            </a:r>
            <a:endParaRPr lang="en-US" altLang="ja-JP" sz="1200" dirty="0" smtClean="0">
              <a:solidFill>
                <a:schemeClr val="tx1"/>
              </a:solidFill>
              <a:latin typeface="BIZ UDPゴシック" panose="020B0400000000000000" pitchFamily="50" charset="-128"/>
              <a:ea typeface="BIZ UDPゴシック" panose="020B0400000000000000" pitchFamily="50" charset="-128"/>
            </a:endParaRPr>
          </a:p>
          <a:p>
            <a:pPr lvl="0">
              <a:spcBef>
                <a:spcPts val="200"/>
              </a:spcBef>
              <a:defRPr/>
            </a:pPr>
            <a:r>
              <a:rPr lang="en-US" altLang="ja-JP" sz="1200" dirty="0">
                <a:solidFill>
                  <a:schemeClr val="tx1"/>
                </a:solidFill>
                <a:latin typeface="BIZ UDPゴシック" panose="020B0400000000000000" pitchFamily="50" charset="-128"/>
                <a:ea typeface="BIZ UDPゴシック" panose="020B0400000000000000" pitchFamily="50" charset="-128"/>
              </a:rPr>
              <a:t> </a:t>
            </a:r>
            <a:r>
              <a:rPr lang="en-US" altLang="ja-JP" sz="1200" dirty="0" smtClean="0">
                <a:solidFill>
                  <a:schemeClr val="tx1"/>
                </a:solidFill>
                <a:latin typeface="BIZ UDPゴシック" panose="020B0400000000000000" pitchFamily="50" charset="-128"/>
                <a:ea typeface="BIZ UDPゴシック" panose="020B0400000000000000" pitchFamily="50" charset="-128"/>
              </a:rPr>
              <a:t>  </a:t>
            </a:r>
            <a:r>
              <a:rPr lang="ja-JP" altLang="en-US" sz="1200" dirty="0" smtClean="0">
                <a:solidFill>
                  <a:schemeClr val="tx1"/>
                </a:solidFill>
                <a:latin typeface="BIZ UDPゴシック" panose="020B0400000000000000" pitchFamily="50" charset="-128"/>
                <a:ea typeface="BIZ UDPゴシック" panose="020B0400000000000000" pitchFamily="50" charset="-128"/>
              </a:rPr>
              <a:t>国人</a:t>
            </a:r>
            <a:r>
              <a:rPr lang="ja-JP" altLang="en-US" sz="1200" dirty="0">
                <a:solidFill>
                  <a:schemeClr val="tx1"/>
                </a:solidFill>
                <a:latin typeface="BIZ UDPゴシック" panose="020B0400000000000000" pitchFamily="50" charset="-128"/>
                <a:ea typeface="BIZ UDPゴシック" panose="020B0400000000000000" pitchFamily="50" charset="-128"/>
              </a:rPr>
              <a:t>が安心して働き暮らせる共生社会を実現していく</a:t>
            </a:r>
            <a:r>
              <a:rPr lang="ja-JP" altLang="en-US" sz="1200" dirty="0" smtClean="0">
                <a:solidFill>
                  <a:schemeClr val="tx1"/>
                </a:solidFill>
                <a:latin typeface="BIZ UDPゴシック" panose="020B0400000000000000" pitchFamily="50" charset="-128"/>
                <a:ea typeface="BIZ UDPゴシック" panose="020B0400000000000000" pitchFamily="50" charset="-128"/>
              </a:rPr>
              <a:t>。</a:t>
            </a:r>
            <a:endParaRPr lang="ja-JP" altLang="en-US" sz="1200" dirty="0">
              <a:solidFill>
                <a:schemeClr val="tx1"/>
              </a:solidFill>
              <a:latin typeface="BIZ UDPゴシック" panose="020B0400000000000000" pitchFamily="50" charset="-128"/>
              <a:ea typeface="BIZ UDPゴシック" panose="020B0400000000000000" pitchFamily="50" charset="-128"/>
            </a:endParaRPr>
          </a:p>
        </p:txBody>
      </p:sp>
      <p:pic>
        <p:nvPicPr>
          <p:cNvPr id="2" name="図 1"/>
          <p:cNvPicPr preferRelativeResize="0">
            <a:picLocks/>
          </p:cNvPicPr>
          <p:nvPr/>
        </p:nvPicPr>
        <p:blipFill>
          <a:blip r:embed="rId4"/>
          <a:stretch>
            <a:fillRect/>
          </a:stretch>
        </p:blipFill>
        <p:spPr>
          <a:xfrm>
            <a:off x="107998" y="3420000"/>
            <a:ext cx="5148000" cy="3276000"/>
          </a:xfrm>
          <a:prstGeom prst="rect">
            <a:avLst/>
          </a:prstGeom>
        </p:spPr>
      </p:pic>
    </p:spTree>
    <p:extLst>
      <p:ext uri="{BB962C8B-B14F-4D97-AF65-F5344CB8AC3E}">
        <p14:creationId xmlns:p14="http://schemas.microsoft.com/office/powerpoint/2010/main" val="3707839293"/>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線コネクタ 4"/>
          <p:cNvCxnSpPr/>
          <p:nvPr/>
        </p:nvCxnSpPr>
        <p:spPr>
          <a:xfrm>
            <a:off x="147332" y="571207"/>
            <a:ext cx="892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2" name="表 1"/>
          <p:cNvGraphicFramePr>
            <a:graphicFrameLocks noGrp="1"/>
          </p:cNvGraphicFramePr>
          <p:nvPr>
            <p:extLst>
              <p:ext uri="{D42A27DB-BD31-4B8C-83A1-F6EECF244321}">
                <p14:modId xmlns:p14="http://schemas.microsoft.com/office/powerpoint/2010/main" val="4190673592"/>
              </p:ext>
            </p:extLst>
          </p:nvPr>
        </p:nvGraphicFramePr>
        <p:xfrm>
          <a:off x="145767" y="664503"/>
          <a:ext cx="8929568" cy="5949428"/>
        </p:xfrm>
        <a:graphic>
          <a:graphicData uri="http://schemas.openxmlformats.org/drawingml/2006/table">
            <a:tbl>
              <a:tblPr/>
              <a:tblGrid>
                <a:gridCol w="804875">
                  <a:extLst>
                    <a:ext uri="{9D8B030D-6E8A-4147-A177-3AD203B41FA5}">
                      <a16:colId xmlns:a16="http://schemas.microsoft.com/office/drawing/2014/main" val="1854395232"/>
                    </a:ext>
                  </a:extLst>
                </a:gridCol>
                <a:gridCol w="213897">
                  <a:extLst>
                    <a:ext uri="{9D8B030D-6E8A-4147-A177-3AD203B41FA5}">
                      <a16:colId xmlns:a16="http://schemas.microsoft.com/office/drawing/2014/main" val="181738087"/>
                    </a:ext>
                  </a:extLst>
                </a:gridCol>
                <a:gridCol w="1977699">
                  <a:extLst>
                    <a:ext uri="{9D8B030D-6E8A-4147-A177-3AD203B41FA5}">
                      <a16:colId xmlns:a16="http://schemas.microsoft.com/office/drawing/2014/main" val="1095841414"/>
                    </a:ext>
                  </a:extLst>
                </a:gridCol>
                <a:gridCol w="1977699">
                  <a:extLst>
                    <a:ext uri="{9D8B030D-6E8A-4147-A177-3AD203B41FA5}">
                      <a16:colId xmlns:a16="http://schemas.microsoft.com/office/drawing/2014/main" val="21087568"/>
                    </a:ext>
                  </a:extLst>
                </a:gridCol>
                <a:gridCol w="1977699">
                  <a:extLst>
                    <a:ext uri="{9D8B030D-6E8A-4147-A177-3AD203B41FA5}">
                      <a16:colId xmlns:a16="http://schemas.microsoft.com/office/drawing/2014/main" val="466554267"/>
                    </a:ext>
                  </a:extLst>
                </a:gridCol>
                <a:gridCol w="1977699">
                  <a:extLst>
                    <a:ext uri="{9D8B030D-6E8A-4147-A177-3AD203B41FA5}">
                      <a16:colId xmlns:a16="http://schemas.microsoft.com/office/drawing/2014/main" val="1912233301"/>
                    </a:ext>
                  </a:extLst>
                </a:gridCol>
              </a:tblGrid>
              <a:tr h="174983">
                <a:tc gridSpan="2">
                  <a:txBody>
                    <a:bodyPr/>
                    <a:lstStyle/>
                    <a:p>
                      <a:pPr algn="ctr" fontAlgn="ctr"/>
                      <a:r>
                        <a:rPr lang="ja-JP" altLang="en-US" sz="1000" b="1" i="0" u="none" strike="noStrike" dirty="0">
                          <a:solidFill>
                            <a:srgbClr val="FFFFFF"/>
                          </a:solidFill>
                          <a:effectLst/>
                          <a:latin typeface="BIZ UDゴシック" panose="020B0400000000000000" pitchFamily="49" charset="-128"/>
                          <a:ea typeface="BIZ UDゴシック" panose="020B0400000000000000" pitchFamily="49" charset="-128"/>
                        </a:rPr>
                        <a:t>年度</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95959"/>
                    </a:solidFill>
                  </a:tcPr>
                </a:tc>
                <a:tc hMerge="1">
                  <a:txBody>
                    <a:bodyPr/>
                    <a:lstStyle/>
                    <a:p>
                      <a:endParaRPr kumimoji="1" lang="ja-JP" altLang="en-US"/>
                    </a:p>
                  </a:txBody>
                  <a:tcPr/>
                </a:tc>
                <a:tc>
                  <a:txBody>
                    <a:bodyPr/>
                    <a:lstStyle/>
                    <a:p>
                      <a:pPr algn="ctr" fontAlgn="ctr"/>
                      <a:r>
                        <a:rPr lang="en-US" altLang="ja-JP" sz="1000" b="1" i="0" u="none" strike="noStrike">
                          <a:solidFill>
                            <a:srgbClr val="FFFFFF"/>
                          </a:solidFill>
                          <a:effectLst/>
                          <a:latin typeface="BIZ UDゴシック" panose="020B0400000000000000" pitchFamily="49" charset="-128"/>
                          <a:ea typeface="BIZ UDゴシック" panose="020B0400000000000000" pitchFamily="49" charset="-128"/>
                        </a:rPr>
                        <a:t>2008</a:t>
                      </a:r>
                      <a:r>
                        <a:rPr lang="ja-JP" altLang="en-US" sz="1000" b="1" i="0" u="none" strike="noStrike">
                          <a:solidFill>
                            <a:srgbClr val="FFFFFF"/>
                          </a:solidFill>
                          <a:effectLst/>
                          <a:latin typeface="BIZ UDゴシック" panose="020B0400000000000000" pitchFamily="49" charset="-128"/>
                          <a:ea typeface="BIZ UDゴシック" panose="020B0400000000000000" pitchFamily="49" charset="-128"/>
                        </a:rPr>
                        <a:t>～</a:t>
                      </a:r>
                      <a:r>
                        <a:rPr lang="en-US" altLang="ja-JP" sz="1000" b="1" i="0" u="none" strike="noStrike">
                          <a:solidFill>
                            <a:srgbClr val="FFFFFF"/>
                          </a:solidFill>
                          <a:effectLst/>
                          <a:latin typeface="BIZ UDゴシック" panose="020B0400000000000000" pitchFamily="49" charset="-128"/>
                          <a:ea typeface="BIZ UDゴシック" panose="020B0400000000000000" pitchFamily="49" charset="-128"/>
                        </a:rPr>
                        <a:t>2011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95959"/>
                    </a:solidFill>
                  </a:tcPr>
                </a:tc>
                <a:tc>
                  <a:txBody>
                    <a:bodyPr/>
                    <a:lstStyle/>
                    <a:p>
                      <a:pPr algn="ctr" fontAlgn="ctr"/>
                      <a:r>
                        <a:rPr lang="en-US" altLang="ja-JP" sz="1000" b="1" i="0" u="none" strike="noStrike">
                          <a:solidFill>
                            <a:srgbClr val="FFFFFF"/>
                          </a:solidFill>
                          <a:effectLst/>
                          <a:latin typeface="BIZ UDゴシック" panose="020B0400000000000000" pitchFamily="49" charset="-128"/>
                          <a:ea typeface="BIZ UDゴシック" panose="020B0400000000000000" pitchFamily="49" charset="-128"/>
                        </a:rPr>
                        <a:t>2012</a:t>
                      </a:r>
                      <a:r>
                        <a:rPr lang="ja-JP" altLang="en-US" sz="1000" b="1" i="0" u="none" strike="noStrike">
                          <a:solidFill>
                            <a:srgbClr val="FFFFFF"/>
                          </a:solidFill>
                          <a:effectLst/>
                          <a:latin typeface="BIZ UDゴシック" panose="020B0400000000000000" pitchFamily="49" charset="-128"/>
                          <a:ea typeface="BIZ UDゴシック" panose="020B0400000000000000" pitchFamily="49" charset="-128"/>
                        </a:rPr>
                        <a:t>～</a:t>
                      </a:r>
                      <a:r>
                        <a:rPr lang="en-US" altLang="ja-JP" sz="1000" b="1" i="0" u="none" strike="noStrike">
                          <a:solidFill>
                            <a:srgbClr val="FFFFFF"/>
                          </a:solidFill>
                          <a:effectLst/>
                          <a:latin typeface="BIZ UDゴシック" panose="020B0400000000000000" pitchFamily="49" charset="-128"/>
                          <a:ea typeface="BIZ UDゴシック" panose="020B0400000000000000" pitchFamily="49" charset="-128"/>
                        </a:rPr>
                        <a:t>2014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95959"/>
                    </a:solidFill>
                  </a:tcPr>
                </a:tc>
                <a:tc>
                  <a:txBody>
                    <a:bodyPr/>
                    <a:lstStyle/>
                    <a:p>
                      <a:pPr algn="ctr" fontAlgn="ctr"/>
                      <a:r>
                        <a:rPr lang="en-US" altLang="ja-JP" sz="1000" b="1" i="0" u="none" strike="noStrike">
                          <a:solidFill>
                            <a:srgbClr val="FFFFFF"/>
                          </a:solidFill>
                          <a:effectLst/>
                          <a:latin typeface="BIZ UDゴシック" panose="020B0400000000000000" pitchFamily="49" charset="-128"/>
                          <a:ea typeface="BIZ UDゴシック" panose="020B0400000000000000" pitchFamily="49" charset="-128"/>
                        </a:rPr>
                        <a:t>2015</a:t>
                      </a:r>
                      <a:r>
                        <a:rPr lang="ja-JP" altLang="en-US" sz="1000" b="1" i="0" u="none" strike="noStrike">
                          <a:solidFill>
                            <a:srgbClr val="FFFFFF"/>
                          </a:solidFill>
                          <a:effectLst/>
                          <a:latin typeface="BIZ UDゴシック" panose="020B0400000000000000" pitchFamily="49" charset="-128"/>
                          <a:ea typeface="BIZ UDゴシック" panose="020B0400000000000000" pitchFamily="49" charset="-128"/>
                        </a:rPr>
                        <a:t>～</a:t>
                      </a:r>
                      <a:r>
                        <a:rPr lang="en-US" altLang="ja-JP" sz="1000" b="1" i="0" u="none" strike="noStrike">
                          <a:solidFill>
                            <a:srgbClr val="FFFFFF"/>
                          </a:solidFill>
                          <a:effectLst/>
                          <a:latin typeface="BIZ UDゴシック" panose="020B0400000000000000" pitchFamily="49" charset="-128"/>
                          <a:ea typeface="BIZ UDゴシック" panose="020B0400000000000000" pitchFamily="49" charset="-128"/>
                        </a:rPr>
                        <a:t>2018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95959"/>
                    </a:solidFill>
                  </a:tcPr>
                </a:tc>
                <a:tc>
                  <a:txBody>
                    <a:bodyPr/>
                    <a:lstStyle/>
                    <a:p>
                      <a:pPr algn="ctr" fontAlgn="ctr"/>
                      <a:r>
                        <a:rPr lang="en-US" altLang="ja-JP" sz="1000" b="1" i="0" u="none" strike="noStrike">
                          <a:solidFill>
                            <a:srgbClr val="FFFFFF"/>
                          </a:solidFill>
                          <a:effectLst/>
                          <a:latin typeface="BIZ UDゴシック" panose="020B0400000000000000" pitchFamily="49" charset="-128"/>
                          <a:ea typeface="BIZ UDゴシック" panose="020B0400000000000000" pitchFamily="49" charset="-128"/>
                        </a:rPr>
                        <a:t>2019</a:t>
                      </a:r>
                      <a:r>
                        <a:rPr lang="ja-JP" altLang="en-US" sz="1000" b="1" i="0" u="none" strike="noStrike">
                          <a:solidFill>
                            <a:srgbClr val="FFFFFF"/>
                          </a:solidFill>
                          <a:effectLst/>
                          <a:latin typeface="BIZ UDゴシック" panose="020B0400000000000000" pitchFamily="49" charset="-128"/>
                          <a:ea typeface="BIZ UDゴシック" panose="020B0400000000000000" pitchFamily="49" charset="-128"/>
                        </a:rPr>
                        <a:t>～</a:t>
                      </a:r>
                      <a:r>
                        <a:rPr lang="en-US" altLang="ja-JP" sz="1000" b="1" i="0" u="none" strike="noStrike">
                          <a:solidFill>
                            <a:srgbClr val="FFFFFF"/>
                          </a:solidFill>
                          <a:effectLst/>
                          <a:latin typeface="BIZ UDゴシック" panose="020B0400000000000000" pitchFamily="49" charset="-128"/>
                          <a:ea typeface="BIZ UDゴシック" panose="020B0400000000000000" pitchFamily="49" charset="-128"/>
                        </a:rPr>
                        <a:t>2022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95959"/>
                    </a:solidFill>
                  </a:tcPr>
                </a:tc>
                <a:extLst>
                  <a:ext uri="{0D108BD9-81ED-4DB2-BD59-A6C34878D82A}">
                    <a16:rowId xmlns:a16="http://schemas.microsoft.com/office/drawing/2014/main" val="1023073149"/>
                  </a:ext>
                </a:extLst>
              </a:tr>
              <a:tr h="1574849">
                <a:tc rowSpan="2">
                  <a:txBody>
                    <a:bodyPr/>
                    <a:lstStyle/>
                    <a:p>
                      <a:pPr algn="l" fontAlgn="t"/>
                      <a:r>
                        <a:rPr lang="ja-JP" altLang="en-US" sz="1000" b="0" i="0" u="none" strike="noStrike" dirty="0">
                          <a:solidFill>
                            <a:srgbClr val="000000"/>
                          </a:solidFill>
                          <a:effectLst/>
                          <a:latin typeface="BIZ UDゴシック" panose="020B0400000000000000" pitchFamily="49" charset="-128"/>
                          <a:ea typeface="BIZ UDゴシック" panose="020B0400000000000000" pitchFamily="49" charset="-128"/>
                        </a:rPr>
                        <a:t>財政再建</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a:solidFill>
                            <a:srgbClr val="000000"/>
                          </a:solidFill>
                          <a:effectLst/>
                          <a:latin typeface="BIZ UDゴシック" panose="020B0400000000000000" pitchFamily="49" charset="-128"/>
                          <a:ea typeface="BIZ UDゴシック" panose="020B0400000000000000" pitchFamily="49" charset="-128"/>
                        </a:rPr>
                        <a:t>府</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2008</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／「財政再建プログラム</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案</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 </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・全事務事業</a:t>
                      </a:r>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、補助</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金、出資法人等の見直し</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・全国で最も高い給与</a:t>
                      </a:r>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カット等</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2011</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／「財政構造改革プラン</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案</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2011</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／財政運営基本条例施行</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2014</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／「行財政改革の</a:t>
                      </a:r>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取組」</a:t>
                      </a:r>
                      <a:endPar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2015</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／「行財政改革推進プラン</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案</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2015</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／「大阪府ファシリティマネジメント基本方針」策定</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2016</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／森林環境税、宿泊税導入</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2018</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／「行政経営の</a:t>
                      </a:r>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取組」</a:t>
                      </a:r>
                      <a:endPar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2019</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／宿泊税一部見直し</a:t>
                      </a: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2019</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／ファシリティマネジメント基本方針の改訂</a:t>
                      </a: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2019</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／ファシリティマネジメント基本方針に基づき</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1000㎡</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未満の建物の現況調査、中長期保全計画を策定（～</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2020</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2022</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／ファシリティマネジメント基本方針の改訂</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257110912"/>
                  </a:ext>
                </a:extLst>
              </a:tr>
              <a:tr h="1749832">
                <a:tc vMerge="1">
                  <a:txBody>
                    <a:bodyPr/>
                    <a:lstStyle/>
                    <a:p>
                      <a:endParaRPr kumimoji="1" lang="ja-JP" altLang="en-US"/>
                    </a:p>
                  </a:txBody>
                  <a:tcPr/>
                </a:tc>
                <a:tc>
                  <a:txBody>
                    <a:bodyPr/>
                    <a:lstStyle/>
                    <a:p>
                      <a:pPr algn="l" fontAlgn="t"/>
                      <a:r>
                        <a:rPr lang="ja-JP" altLang="en-US" sz="1000" b="0" i="0" u="none" strike="noStrike">
                          <a:solidFill>
                            <a:srgbClr val="000000"/>
                          </a:solidFill>
                          <a:effectLst/>
                          <a:latin typeface="BIZ UDゴシック" panose="020B0400000000000000" pitchFamily="49" charset="-128"/>
                          <a:ea typeface="BIZ UDゴシック" panose="020B0400000000000000" pitchFamily="49" charset="-128"/>
                        </a:rPr>
                        <a:t>市</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2006</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／「市政改革基本方針」</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・経費の削減、職員数の削減、市債残高の削減等</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2011</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／「なにわルネッサンス</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2011</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・「事務事業総点検」等に基づく点検・精査等</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2014</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／「市政改革プラン」</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・施策・事業のゼロベースの見直し、補助金等の見直し、市民利用施設の</a:t>
                      </a:r>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見直し等</a:t>
                      </a:r>
                      <a:endPar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2015</a:t>
                      </a:r>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smtClean="0">
                          <a:solidFill>
                            <a:schemeClr val="tx1"/>
                          </a:solidFill>
                          <a:effectLst/>
                          <a:latin typeface="BIZ UDゴシック" panose="020B0400000000000000" pitchFamily="49" charset="-128"/>
                          <a:ea typeface="BIZ UDゴシック" panose="020B0400000000000000" pitchFamily="49" charset="-128"/>
                        </a:rPr>
                        <a:t>2015</a:t>
                      </a:r>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年度</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市政改革の基本方針</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・施策・事業のゼロベースの見直し等</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2016</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／市政改革プラン</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a:t>
                      </a:r>
                      <a:b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・施策・事業の見直し、公共施設の総合的かつ計画的な</a:t>
                      </a:r>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管理等</a:t>
                      </a:r>
                      <a:endPar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endParaRP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2020</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／市政改革プラン</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3.0</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2023</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ICT</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を活用した市民サービスの向上や、官民連携の推進、働き方改革など</a:t>
                      </a: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2021</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／市政改革プラン</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3.1</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2023</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3.0</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の中間見直し版</a:t>
                      </a: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・今後のデジタル化や</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DX</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の推進を視野に見直し</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008461267"/>
                  </a:ext>
                </a:extLst>
              </a:tr>
              <a:tr h="1224882">
                <a:tc rowSpan="2">
                  <a:txBody>
                    <a:bodyPr/>
                    <a:lstStyle/>
                    <a:p>
                      <a:pPr algn="l" fontAlgn="t"/>
                      <a:r>
                        <a:rPr lang="ja-JP" altLang="en-US" sz="1000" b="0" i="0" u="none" strike="noStrike">
                          <a:solidFill>
                            <a:srgbClr val="000000"/>
                          </a:solidFill>
                          <a:effectLst/>
                          <a:latin typeface="BIZ UDゴシック" panose="020B0400000000000000" pitchFamily="49" charset="-128"/>
                          <a:ea typeface="BIZ UDゴシック" panose="020B0400000000000000" pitchFamily="49" charset="-128"/>
                        </a:rPr>
                        <a:t>組織体制</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a:solidFill>
                            <a:srgbClr val="000000"/>
                          </a:solidFill>
                          <a:effectLst/>
                          <a:latin typeface="BIZ UDゴシック" panose="020B0400000000000000" pitchFamily="49" charset="-128"/>
                          <a:ea typeface="BIZ UDゴシック" panose="020B0400000000000000" pitchFamily="49" charset="-128"/>
                        </a:rPr>
                        <a:t>府</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a:solidFill>
                            <a:schemeClr val="tx1"/>
                          </a:solidFill>
                          <a:effectLst/>
                          <a:latin typeface="BIZ UDゴシック" panose="020B0400000000000000" pitchFamily="49" charset="-128"/>
                          <a:ea typeface="BIZ UDゴシック" panose="020B0400000000000000" pitchFamily="49" charset="-128"/>
                        </a:rPr>
                        <a:t>2010</a:t>
                      </a:r>
                      <a:r>
                        <a:rPr lang="ja-JP" altLang="en-US" sz="1000" b="0" i="0" u="none" strike="noStrike">
                          <a:solidFill>
                            <a:schemeClr val="tx1"/>
                          </a:solidFill>
                          <a:effectLst/>
                          <a:latin typeface="BIZ UDゴシック" panose="020B0400000000000000" pitchFamily="49" charset="-128"/>
                          <a:ea typeface="BIZ UDゴシック" panose="020B0400000000000000" pitchFamily="49" charset="-128"/>
                        </a:rPr>
                        <a:t>／職員の退職管理に関する条例施行</a:t>
                      </a:r>
                      <a:br>
                        <a:rPr lang="ja-JP" altLang="en-US" sz="1000" b="0" i="0" u="none" strike="noStrike">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a:solidFill>
                            <a:schemeClr val="tx1"/>
                          </a:solidFill>
                          <a:effectLst/>
                          <a:latin typeface="BIZ UDゴシック" panose="020B0400000000000000" pitchFamily="49" charset="-128"/>
                          <a:ea typeface="BIZ UDゴシック" panose="020B0400000000000000" pitchFamily="49" charset="-128"/>
                        </a:rPr>
                        <a:t>2011</a:t>
                      </a:r>
                      <a:r>
                        <a:rPr lang="ja-JP" altLang="en-US" sz="1000" b="0" i="0" u="none" strike="noStrike">
                          <a:solidFill>
                            <a:schemeClr val="tx1"/>
                          </a:solidFill>
                          <a:effectLst/>
                          <a:latin typeface="BIZ UDゴシック" panose="020B0400000000000000" pitchFamily="49" charset="-128"/>
                          <a:ea typeface="BIZ UDゴシック" panose="020B0400000000000000" pitchFamily="49" charset="-128"/>
                        </a:rPr>
                        <a:t>／給与制度改革</a:t>
                      </a:r>
                      <a:r>
                        <a:rPr lang="en-US" altLang="ja-JP" sz="1000" b="0" i="0" u="none" strike="noStrike">
                          <a:solidFill>
                            <a:schemeClr val="tx1"/>
                          </a:solidFill>
                          <a:effectLst/>
                          <a:latin typeface="BIZ UDゴシック" panose="020B0400000000000000" pitchFamily="49" charset="-128"/>
                          <a:ea typeface="BIZ UDゴシック" panose="020B0400000000000000" pitchFamily="49" charset="-128"/>
                        </a:rPr>
                        <a:t>(</a:t>
                      </a:r>
                      <a:r>
                        <a:rPr lang="ja-JP" altLang="en-US" sz="1000" b="0" i="0" u="none" strike="noStrike">
                          <a:solidFill>
                            <a:schemeClr val="tx1"/>
                          </a:solidFill>
                          <a:effectLst/>
                          <a:latin typeface="BIZ UDゴシック" panose="020B0400000000000000" pitchFamily="49" charset="-128"/>
                          <a:ea typeface="BIZ UDゴシック" panose="020B0400000000000000" pitchFamily="49" charset="-128"/>
                        </a:rPr>
                        <a:t>職務給原則の徹底等）</a:t>
                      </a:r>
                      <a:br>
                        <a:rPr lang="ja-JP" altLang="en-US" sz="1000" b="0" i="0" u="none" strike="noStrike">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a:solidFill>
                            <a:schemeClr val="tx1"/>
                          </a:solidFill>
                          <a:effectLst/>
                          <a:latin typeface="BIZ UDゴシック" panose="020B0400000000000000" pitchFamily="49" charset="-128"/>
                          <a:ea typeface="BIZ UDゴシック" panose="020B0400000000000000" pitchFamily="49" charset="-128"/>
                        </a:rPr>
                        <a:t>2011</a:t>
                      </a:r>
                      <a:r>
                        <a:rPr lang="ja-JP" altLang="en-US" sz="1000" b="0" i="0" u="none" strike="noStrike">
                          <a:solidFill>
                            <a:schemeClr val="tx1"/>
                          </a:solidFill>
                          <a:effectLst/>
                          <a:latin typeface="BIZ UDゴシック" panose="020B0400000000000000" pitchFamily="49" charset="-128"/>
                          <a:ea typeface="BIZ UDゴシック" panose="020B0400000000000000" pitchFamily="49" charset="-128"/>
                        </a:rPr>
                        <a:t>／職員採用試験の抜本的見直し</a:t>
                      </a:r>
                      <a:br>
                        <a:rPr lang="ja-JP" altLang="en-US" sz="1000" b="0" i="0" u="none" strike="noStrike">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a:solidFill>
                            <a:schemeClr val="tx1"/>
                          </a:solidFill>
                          <a:effectLst/>
                          <a:latin typeface="BIZ UDゴシック" panose="020B0400000000000000" pitchFamily="49" charset="-128"/>
                          <a:ea typeface="BIZ UDゴシック" panose="020B0400000000000000" pitchFamily="49" charset="-128"/>
                        </a:rPr>
                        <a:t>2011</a:t>
                      </a:r>
                      <a:r>
                        <a:rPr lang="ja-JP" altLang="en-US" sz="1000" b="0" i="0" u="none" strike="noStrike">
                          <a:solidFill>
                            <a:schemeClr val="tx1"/>
                          </a:solidFill>
                          <a:effectLst/>
                          <a:latin typeface="BIZ UDゴシック" panose="020B0400000000000000" pitchFamily="49" charset="-128"/>
                          <a:ea typeface="BIZ UDゴシック" panose="020B0400000000000000" pitchFamily="49" charset="-128"/>
                        </a:rPr>
                        <a:t>／部長公募の開始</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2012</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／職員基本条例施行</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2013</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／人事評価に相対評価制度の本格実施</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2014</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／政治規制等</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3</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条例の施行</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2015</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／給与制度の総合的見直し</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49991107"/>
                  </a:ext>
                </a:extLst>
              </a:tr>
              <a:tr h="1224882">
                <a:tc vMerge="1">
                  <a:txBody>
                    <a:bodyPr/>
                    <a:lstStyle/>
                    <a:p>
                      <a:endParaRPr kumimoji="1" lang="ja-JP" altLang="en-US"/>
                    </a:p>
                  </a:txBody>
                  <a:tcPr/>
                </a:tc>
                <a:tc>
                  <a:txBody>
                    <a:bodyPr/>
                    <a:lstStyle/>
                    <a:p>
                      <a:pPr algn="l" fontAlgn="t"/>
                      <a:r>
                        <a:rPr lang="ja-JP" altLang="en-US" sz="1000" b="0" i="0" u="none" strike="noStrike">
                          <a:solidFill>
                            <a:srgbClr val="000000"/>
                          </a:solidFill>
                          <a:effectLst/>
                          <a:latin typeface="BIZ UDゴシック" panose="020B0400000000000000" pitchFamily="49" charset="-128"/>
                          <a:ea typeface="BIZ UDゴシック" panose="020B0400000000000000" pitchFamily="49" charset="-128"/>
                        </a:rPr>
                        <a:t>市</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a:solidFill>
                            <a:schemeClr val="tx1"/>
                          </a:solidFill>
                          <a:effectLst/>
                          <a:latin typeface="BIZ UDゴシック" panose="020B0400000000000000" pitchFamily="49" charset="-128"/>
                          <a:ea typeface="BIZ UDゴシック" panose="020B0400000000000000" pitchFamily="49" charset="-128"/>
                        </a:rPr>
                        <a:t>2009</a:t>
                      </a:r>
                      <a:r>
                        <a:rPr lang="ja-JP" altLang="en-US" sz="1000" b="0" i="0" u="none" strike="noStrike">
                          <a:solidFill>
                            <a:schemeClr val="tx1"/>
                          </a:solidFill>
                          <a:effectLst/>
                          <a:latin typeface="BIZ UDゴシック" panose="020B0400000000000000" pitchFamily="49" charset="-128"/>
                          <a:ea typeface="BIZ UDゴシック" panose="020B0400000000000000" pitchFamily="49" charset="-128"/>
                        </a:rPr>
                        <a:t>／給与カット開始</a:t>
                      </a:r>
                      <a:br>
                        <a:rPr lang="ja-JP" altLang="en-US" sz="1000" b="0" i="0" u="none" strike="noStrike">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a:solidFill>
                            <a:schemeClr val="tx1"/>
                          </a:solidFill>
                          <a:effectLst/>
                          <a:latin typeface="BIZ UDゴシック" panose="020B0400000000000000" pitchFamily="49" charset="-128"/>
                          <a:ea typeface="BIZ UDゴシック" panose="020B0400000000000000" pitchFamily="49" charset="-128"/>
                        </a:rPr>
                        <a:t>2011</a:t>
                      </a:r>
                      <a:r>
                        <a:rPr lang="ja-JP" altLang="en-US" sz="1000" b="0" i="0" u="none" strike="noStrike">
                          <a:solidFill>
                            <a:schemeClr val="tx1"/>
                          </a:solidFill>
                          <a:effectLst/>
                          <a:latin typeface="BIZ UDゴシック" panose="020B0400000000000000" pitchFamily="49" charset="-128"/>
                          <a:ea typeface="BIZ UDゴシック" panose="020B0400000000000000" pitchFamily="49" charset="-128"/>
                        </a:rPr>
                        <a:t>／職員採用試験抜本的見直し開始</a:t>
                      </a:r>
                      <a:br>
                        <a:rPr lang="ja-JP" altLang="en-US" sz="1000" b="0" i="0" u="none" strike="noStrike">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a:solidFill>
                            <a:schemeClr val="tx1"/>
                          </a:solidFill>
                          <a:effectLst/>
                          <a:latin typeface="BIZ UDゴシック" panose="020B0400000000000000" pitchFamily="49" charset="-128"/>
                          <a:ea typeface="BIZ UDゴシック" panose="020B0400000000000000" pitchFamily="49" charset="-128"/>
                        </a:rPr>
                        <a:t>2011</a:t>
                      </a:r>
                      <a:r>
                        <a:rPr lang="ja-JP" altLang="en-US" sz="1000" b="0" i="0" u="none" strike="noStrike">
                          <a:solidFill>
                            <a:schemeClr val="tx1"/>
                          </a:solidFill>
                          <a:effectLst/>
                          <a:latin typeface="BIZ UDゴシック" panose="020B0400000000000000" pitchFamily="49" charset="-128"/>
                          <a:ea typeface="BIZ UDゴシック" panose="020B0400000000000000" pitchFamily="49" charset="-128"/>
                        </a:rPr>
                        <a:t>／区長公募開始</a:t>
                      </a:r>
                      <a:br>
                        <a:rPr lang="ja-JP" altLang="en-US" sz="1000" b="0" i="0" u="none" strike="noStrike">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a:solidFill>
                            <a:schemeClr val="tx1"/>
                          </a:solidFill>
                          <a:effectLst/>
                          <a:latin typeface="BIZ UDゴシック" panose="020B0400000000000000" pitchFamily="49" charset="-128"/>
                          <a:ea typeface="BIZ UDゴシック" panose="020B0400000000000000" pitchFamily="49" charset="-128"/>
                        </a:rPr>
                        <a:t>2011</a:t>
                      </a:r>
                      <a:r>
                        <a:rPr lang="ja-JP" altLang="en-US" sz="1000" b="0" i="0" u="none" strike="noStrike">
                          <a:solidFill>
                            <a:schemeClr val="tx1"/>
                          </a:solidFill>
                          <a:effectLst/>
                          <a:latin typeface="BIZ UDゴシック" panose="020B0400000000000000" pitchFamily="49" charset="-128"/>
                          <a:ea typeface="BIZ UDゴシック" panose="020B0400000000000000" pitchFamily="49" charset="-128"/>
                        </a:rPr>
                        <a:t>／服務規律刷新</a:t>
                      </a:r>
                      <a:r>
                        <a:rPr lang="en-US" altLang="ja-JP" sz="1000" b="0" i="0" u="none" strike="noStrike">
                          <a:solidFill>
                            <a:schemeClr val="tx1"/>
                          </a:solidFill>
                          <a:effectLst/>
                          <a:latin typeface="BIZ UDゴシック" panose="020B0400000000000000" pitchFamily="49" charset="-128"/>
                          <a:ea typeface="BIZ UDゴシック" panose="020B0400000000000000" pitchFamily="49" charset="-128"/>
                        </a:rPr>
                        <a:t>PT</a:t>
                      </a:r>
                      <a:r>
                        <a:rPr lang="ja-JP" altLang="en-US" sz="1000" b="0" i="0" u="none" strike="noStrike">
                          <a:solidFill>
                            <a:schemeClr val="tx1"/>
                          </a:solidFill>
                          <a:effectLst/>
                          <a:latin typeface="BIZ UDゴシック" panose="020B0400000000000000" pitchFamily="49" charset="-128"/>
                          <a:ea typeface="BIZ UDゴシック" panose="020B0400000000000000" pitchFamily="49" charset="-128"/>
                        </a:rPr>
                        <a:t>設置</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2012</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／職員基本条例施行</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2012</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／局長公募、校長公募開始</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2012</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／府との人事交流の拡大</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2012</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／給与カット率の拡大</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2013</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／人事制度に相対評価を導入</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2016</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／給与制度の総合的見直し</a:t>
                      </a:r>
                      <a:b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b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2017</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／人事委員会による技能労務職相当職種民間給与調査の結果報告</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2020</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／人事委員会による技能労務職相当職種民間給与調査の結果報告</a:t>
                      </a: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2020</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／技能労務職員の給与について人事委員会勧告による行政職との均衡を考慮した給与改定とする方針</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11107726"/>
                  </a:ext>
                </a:extLst>
              </a:tr>
            </a:tbl>
          </a:graphicData>
        </a:graphic>
      </p:graphicFrame>
      <p:sp>
        <p:nvSpPr>
          <p:cNvPr id="13" name="テキスト ボックス 12"/>
          <p:cNvSpPr txBox="1"/>
          <p:nvPr/>
        </p:nvSpPr>
        <p:spPr>
          <a:xfrm>
            <a:off x="6476085" y="309585"/>
            <a:ext cx="2608406"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凡例：〇着手　◎進行中　●実施済み</a:t>
            </a:r>
            <a:endParaRPr kumimoji="1" lang="en-US" altLang="ja-JP"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4" name="角丸四角形 15">
            <a:extLst>
              <a:ext uri="{FF2B5EF4-FFF2-40B4-BE49-F238E27FC236}">
                <a16:creationId xmlns:a16="http://schemas.microsoft.com/office/drawing/2014/main" id="{C28CD36F-16DF-BADD-4930-1D7D0022D9D8}"/>
              </a:ext>
            </a:extLst>
          </p:cNvPr>
          <p:cNvSpPr/>
          <p:nvPr/>
        </p:nvSpPr>
        <p:spPr>
          <a:xfrm>
            <a:off x="144000" y="72000"/>
            <a:ext cx="5040000" cy="432000"/>
          </a:xfrm>
          <a:prstGeom prst="roundRect">
            <a:avLst/>
          </a:prstGeom>
          <a:solidFill>
            <a:srgbClr val="33CC33">
              <a:lumMod val="60000"/>
              <a:lumOff val="40000"/>
            </a:srgbClr>
          </a:solidFill>
          <a:ln w="19050" cap="flat" cmpd="sng" algn="ctr">
            <a:solidFill>
              <a:sysClr val="window" lastClr="FFFFFF"/>
            </a:solidFill>
            <a:prstDash val="solid"/>
            <a:miter lim="800000"/>
          </a:ln>
          <a:effectLst>
            <a:innerShdw blurRad="63500" dist="50800" dir="2700000">
              <a:prstClr val="black">
                <a:alpha val="50000"/>
              </a:prstClr>
            </a:innerShdw>
          </a:effectLst>
        </p:spPr>
        <p:txBody>
          <a:bodyPr lIns="108000" tIns="36000" rIns="36000" bIns="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18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【WHAT</a:t>
            </a:r>
            <a:r>
              <a:rPr kumimoji="0" lang="ja-JP" altLang="en-US" sz="18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４</a:t>
            </a:r>
            <a:r>
              <a:rPr kumimoji="0" lang="en-US" altLang="ja-JP" sz="18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0" lang="ja-JP" altLang="en-US" sz="18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いわゆる行政改革①  </a:t>
            </a:r>
            <a:r>
              <a:rPr kumimoji="0" lang="en-US" altLang="ja-JP" sz="18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0" lang="ja-JP" altLang="en-US" sz="18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年表一覧</a:t>
            </a:r>
            <a:r>
              <a:rPr kumimoji="0" lang="en-US" altLang="ja-JP" sz="18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endParaRPr kumimoji="0" lang="ja-JP" altLang="en-US" sz="18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7" name="スライド番号プレースホルダー 3"/>
          <p:cNvSpPr txBox="1">
            <a:spLocks/>
          </p:cNvSpPr>
          <p:nvPr/>
        </p:nvSpPr>
        <p:spPr>
          <a:xfrm>
            <a:off x="8640000" y="6552000"/>
            <a:ext cx="432000" cy="288000"/>
          </a:xfrm>
          <a:prstGeom prst="rect">
            <a:avLst/>
          </a:prstGeom>
        </p:spPr>
        <p:txBody>
          <a:bodyPr vert="horz" lIns="36000" tIns="36000" rIns="36000" bIns="36000" rtlCol="0" anchor="ctr"/>
          <a:lstStyle>
            <a:defPPr>
              <a:defRPr lang="ja-JP"/>
            </a:defPPr>
            <a:lvl1pPr marL="0" algn="r" defTabSz="914400" rtl="0" eaLnBrk="1" latinLnBrk="0" hangingPunct="1">
              <a:defRPr kumimoji="1" sz="14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138CA411-231B-42B9-AF63-97A64194AA60}" type="slidenum">
              <a:rPr lang="ja-JP" altLang="en-US" smtClean="0"/>
              <a:pPr/>
              <a:t>96</a:t>
            </a:fld>
            <a:endParaRPr lang="ja-JP" altLang="en-US" dirty="0"/>
          </a:p>
        </p:txBody>
      </p:sp>
    </p:spTree>
    <p:extLst>
      <p:ext uri="{BB962C8B-B14F-4D97-AF65-F5344CB8AC3E}">
        <p14:creationId xmlns:p14="http://schemas.microsoft.com/office/powerpoint/2010/main" val="270608494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線コネクタ 4"/>
          <p:cNvCxnSpPr/>
          <p:nvPr/>
        </p:nvCxnSpPr>
        <p:spPr>
          <a:xfrm>
            <a:off x="147332" y="571207"/>
            <a:ext cx="892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2" name="表 1"/>
          <p:cNvGraphicFramePr>
            <a:graphicFrameLocks noGrp="1"/>
          </p:cNvGraphicFramePr>
          <p:nvPr>
            <p:extLst>
              <p:ext uri="{D42A27DB-BD31-4B8C-83A1-F6EECF244321}">
                <p14:modId xmlns:p14="http://schemas.microsoft.com/office/powerpoint/2010/main" val="4145101273"/>
              </p:ext>
            </p:extLst>
          </p:nvPr>
        </p:nvGraphicFramePr>
        <p:xfrm>
          <a:off x="145767" y="664502"/>
          <a:ext cx="8929568" cy="3181783"/>
        </p:xfrm>
        <a:graphic>
          <a:graphicData uri="http://schemas.openxmlformats.org/drawingml/2006/table">
            <a:tbl>
              <a:tblPr/>
              <a:tblGrid>
                <a:gridCol w="804875">
                  <a:extLst>
                    <a:ext uri="{9D8B030D-6E8A-4147-A177-3AD203B41FA5}">
                      <a16:colId xmlns:a16="http://schemas.microsoft.com/office/drawing/2014/main" val="1854395232"/>
                    </a:ext>
                  </a:extLst>
                </a:gridCol>
                <a:gridCol w="213897">
                  <a:extLst>
                    <a:ext uri="{9D8B030D-6E8A-4147-A177-3AD203B41FA5}">
                      <a16:colId xmlns:a16="http://schemas.microsoft.com/office/drawing/2014/main" val="181738087"/>
                    </a:ext>
                  </a:extLst>
                </a:gridCol>
                <a:gridCol w="1977699">
                  <a:extLst>
                    <a:ext uri="{9D8B030D-6E8A-4147-A177-3AD203B41FA5}">
                      <a16:colId xmlns:a16="http://schemas.microsoft.com/office/drawing/2014/main" val="1095841414"/>
                    </a:ext>
                  </a:extLst>
                </a:gridCol>
                <a:gridCol w="1977699">
                  <a:extLst>
                    <a:ext uri="{9D8B030D-6E8A-4147-A177-3AD203B41FA5}">
                      <a16:colId xmlns:a16="http://schemas.microsoft.com/office/drawing/2014/main" val="21087568"/>
                    </a:ext>
                  </a:extLst>
                </a:gridCol>
                <a:gridCol w="1977699">
                  <a:extLst>
                    <a:ext uri="{9D8B030D-6E8A-4147-A177-3AD203B41FA5}">
                      <a16:colId xmlns:a16="http://schemas.microsoft.com/office/drawing/2014/main" val="466554267"/>
                    </a:ext>
                  </a:extLst>
                </a:gridCol>
                <a:gridCol w="1977699">
                  <a:extLst>
                    <a:ext uri="{9D8B030D-6E8A-4147-A177-3AD203B41FA5}">
                      <a16:colId xmlns:a16="http://schemas.microsoft.com/office/drawing/2014/main" val="1912233301"/>
                    </a:ext>
                  </a:extLst>
                </a:gridCol>
              </a:tblGrid>
              <a:tr h="198861">
                <a:tc gridSpan="2">
                  <a:txBody>
                    <a:bodyPr/>
                    <a:lstStyle/>
                    <a:p>
                      <a:pPr algn="ctr" fontAlgn="ctr"/>
                      <a:r>
                        <a:rPr lang="ja-JP" altLang="en-US" sz="1000" b="1" i="0" u="none" strike="noStrike" dirty="0">
                          <a:solidFill>
                            <a:srgbClr val="FFFFFF"/>
                          </a:solidFill>
                          <a:effectLst/>
                          <a:latin typeface="BIZ UDゴシック" panose="020B0400000000000000" pitchFamily="49" charset="-128"/>
                          <a:ea typeface="BIZ UDゴシック" panose="020B0400000000000000" pitchFamily="49" charset="-128"/>
                        </a:rPr>
                        <a:t>年度</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95959"/>
                    </a:solidFill>
                  </a:tcPr>
                </a:tc>
                <a:tc hMerge="1">
                  <a:txBody>
                    <a:bodyPr/>
                    <a:lstStyle/>
                    <a:p>
                      <a:endParaRPr kumimoji="1" lang="ja-JP" altLang="en-US"/>
                    </a:p>
                  </a:txBody>
                  <a:tcPr/>
                </a:tc>
                <a:tc>
                  <a:txBody>
                    <a:bodyPr/>
                    <a:lstStyle/>
                    <a:p>
                      <a:pPr algn="ctr" fontAlgn="ctr"/>
                      <a:r>
                        <a:rPr lang="en-US" altLang="ja-JP" sz="1000" b="1" i="0" u="none" strike="noStrike">
                          <a:solidFill>
                            <a:srgbClr val="FFFFFF"/>
                          </a:solidFill>
                          <a:effectLst/>
                          <a:latin typeface="BIZ UDゴシック" panose="020B0400000000000000" pitchFamily="49" charset="-128"/>
                          <a:ea typeface="BIZ UDゴシック" panose="020B0400000000000000" pitchFamily="49" charset="-128"/>
                        </a:rPr>
                        <a:t>2008</a:t>
                      </a:r>
                      <a:r>
                        <a:rPr lang="ja-JP" altLang="en-US" sz="1000" b="1" i="0" u="none" strike="noStrike">
                          <a:solidFill>
                            <a:srgbClr val="FFFFFF"/>
                          </a:solidFill>
                          <a:effectLst/>
                          <a:latin typeface="BIZ UDゴシック" panose="020B0400000000000000" pitchFamily="49" charset="-128"/>
                          <a:ea typeface="BIZ UDゴシック" panose="020B0400000000000000" pitchFamily="49" charset="-128"/>
                        </a:rPr>
                        <a:t>～</a:t>
                      </a:r>
                      <a:r>
                        <a:rPr lang="en-US" altLang="ja-JP" sz="1000" b="1" i="0" u="none" strike="noStrike">
                          <a:solidFill>
                            <a:srgbClr val="FFFFFF"/>
                          </a:solidFill>
                          <a:effectLst/>
                          <a:latin typeface="BIZ UDゴシック" panose="020B0400000000000000" pitchFamily="49" charset="-128"/>
                          <a:ea typeface="BIZ UDゴシック" panose="020B0400000000000000" pitchFamily="49" charset="-128"/>
                        </a:rPr>
                        <a:t>2011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95959"/>
                    </a:solidFill>
                  </a:tcPr>
                </a:tc>
                <a:tc>
                  <a:txBody>
                    <a:bodyPr/>
                    <a:lstStyle/>
                    <a:p>
                      <a:pPr algn="ctr" fontAlgn="ctr"/>
                      <a:r>
                        <a:rPr lang="en-US" altLang="ja-JP" sz="1000" b="1" i="0" u="none" strike="noStrike">
                          <a:solidFill>
                            <a:srgbClr val="FFFFFF"/>
                          </a:solidFill>
                          <a:effectLst/>
                          <a:latin typeface="BIZ UDゴシック" panose="020B0400000000000000" pitchFamily="49" charset="-128"/>
                          <a:ea typeface="BIZ UDゴシック" panose="020B0400000000000000" pitchFamily="49" charset="-128"/>
                        </a:rPr>
                        <a:t>2012</a:t>
                      </a:r>
                      <a:r>
                        <a:rPr lang="ja-JP" altLang="en-US" sz="1000" b="1" i="0" u="none" strike="noStrike">
                          <a:solidFill>
                            <a:srgbClr val="FFFFFF"/>
                          </a:solidFill>
                          <a:effectLst/>
                          <a:latin typeface="BIZ UDゴシック" panose="020B0400000000000000" pitchFamily="49" charset="-128"/>
                          <a:ea typeface="BIZ UDゴシック" panose="020B0400000000000000" pitchFamily="49" charset="-128"/>
                        </a:rPr>
                        <a:t>～</a:t>
                      </a:r>
                      <a:r>
                        <a:rPr lang="en-US" altLang="ja-JP" sz="1000" b="1" i="0" u="none" strike="noStrike">
                          <a:solidFill>
                            <a:srgbClr val="FFFFFF"/>
                          </a:solidFill>
                          <a:effectLst/>
                          <a:latin typeface="BIZ UDゴシック" panose="020B0400000000000000" pitchFamily="49" charset="-128"/>
                          <a:ea typeface="BIZ UDゴシック" panose="020B0400000000000000" pitchFamily="49" charset="-128"/>
                        </a:rPr>
                        <a:t>2014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95959"/>
                    </a:solidFill>
                  </a:tcPr>
                </a:tc>
                <a:tc>
                  <a:txBody>
                    <a:bodyPr/>
                    <a:lstStyle/>
                    <a:p>
                      <a:pPr algn="ctr" fontAlgn="ctr"/>
                      <a:r>
                        <a:rPr lang="en-US" altLang="ja-JP" sz="1000" b="1" i="0" u="none" strike="noStrike">
                          <a:solidFill>
                            <a:srgbClr val="FFFFFF"/>
                          </a:solidFill>
                          <a:effectLst/>
                          <a:latin typeface="BIZ UDゴシック" panose="020B0400000000000000" pitchFamily="49" charset="-128"/>
                          <a:ea typeface="BIZ UDゴシック" panose="020B0400000000000000" pitchFamily="49" charset="-128"/>
                        </a:rPr>
                        <a:t>2015</a:t>
                      </a:r>
                      <a:r>
                        <a:rPr lang="ja-JP" altLang="en-US" sz="1000" b="1" i="0" u="none" strike="noStrike">
                          <a:solidFill>
                            <a:srgbClr val="FFFFFF"/>
                          </a:solidFill>
                          <a:effectLst/>
                          <a:latin typeface="BIZ UDゴシック" panose="020B0400000000000000" pitchFamily="49" charset="-128"/>
                          <a:ea typeface="BIZ UDゴシック" panose="020B0400000000000000" pitchFamily="49" charset="-128"/>
                        </a:rPr>
                        <a:t>～</a:t>
                      </a:r>
                      <a:r>
                        <a:rPr lang="en-US" altLang="ja-JP" sz="1000" b="1" i="0" u="none" strike="noStrike">
                          <a:solidFill>
                            <a:srgbClr val="FFFFFF"/>
                          </a:solidFill>
                          <a:effectLst/>
                          <a:latin typeface="BIZ UDゴシック" panose="020B0400000000000000" pitchFamily="49" charset="-128"/>
                          <a:ea typeface="BIZ UDゴシック" panose="020B0400000000000000" pitchFamily="49" charset="-128"/>
                        </a:rPr>
                        <a:t>2018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95959"/>
                    </a:solidFill>
                  </a:tcPr>
                </a:tc>
                <a:tc>
                  <a:txBody>
                    <a:bodyPr/>
                    <a:lstStyle/>
                    <a:p>
                      <a:pPr algn="ctr" fontAlgn="ctr"/>
                      <a:r>
                        <a:rPr lang="en-US" altLang="ja-JP" sz="1000" b="1" i="0" u="none" strike="noStrike">
                          <a:solidFill>
                            <a:srgbClr val="FFFFFF"/>
                          </a:solidFill>
                          <a:effectLst/>
                          <a:latin typeface="BIZ UDゴシック" panose="020B0400000000000000" pitchFamily="49" charset="-128"/>
                          <a:ea typeface="BIZ UDゴシック" panose="020B0400000000000000" pitchFamily="49" charset="-128"/>
                        </a:rPr>
                        <a:t>2019</a:t>
                      </a:r>
                      <a:r>
                        <a:rPr lang="ja-JP" altLang="en-US" sz="1000" b="1" i="0" u="none" strike="noStrike">
                          <a:solidFill>
                            <a:srgbClr val="FFFFFF"/>
                          </a:solidFill>
                          <a:effectLst/>
                          <a:latin typeface="BIZ UDゴシック" panose="020B0400000000000000" pitchFamily="49" charset="-128"/>
                          <a:ea typeface="BIZ UDゴシック" panose="020B0400000000000000" pitchFamily="49" charset="-128"/>
                        </a:rPr>
                        <a:t>～</a:t>
                      </a:r>
                      <a:r>
                        <a:rPr lang="en-US" altLang="ja-JP" sz="1000" b="1" i="0" u="none" strike="noStrike">
                          <a:solidFill>
                            <a:srgbClr val="FFFFFF"/>
                          </a:solidFill>
                          <a:effectLst/>
                          <a:latin typeface="BIZ UDゴシック" panose="020B0400000000000000" pitchFamily="49" charset="-128"/>
                          <a:ea typeface="BIZ UDゴシック" panose="020B0400000000000000" pitchFamily="49" charset="-128"/>
                        </a:rPr>
                        <a:t>2022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95959"/>
                    </a:solidFill>
                  </a:tcPr>
                </a:tc>
                <a:extLst>
                  <a:ext uri="{0D108BD9-81ED-4DB2-BD59-A6C34878D82A}">
                    <a16:rowId xmlns:a16="http://schemas.microsoft.com/office/drawing/2014/main" val="1023073149"/>
                  </a:ext>
                </a:extLst>
              </a:tr>
              <a:tr h="1789753">
                <a:tc rowSpan="2">
                  <a:txBody>
                    <a:bodyPr/>
                    <a:lstStyle/>
                    <a:p>
                      <a:pPr algn="l" fontAlgn="t"/>
                      <a:r>
                        <a:rPr lang="ja-JP" altLang="en-US" sz="1000" b="0" i="0" u="none" strike="noStrike" dirty="0">
                          <a:solidFill>
                            <a:srgbClr val="000000"/>
                          </a:solidFill>
                          <a:effectLst/>
                          <a:latin typeface="BIZ UDゴシック" panose="020B0400000000000000" pitchFamily="49" charset="-128"/>
                          <a:ea typeface="BIZ UDゴシック" panose="020B0400000000000000" pitchFamily="49" charset="-128"/>
                        </a:rPr>
                        <a:t>働き方改革、</a:t>
                      </a:r>
                      <a:r>
                        <a:rPr lang="en-US" altLang="ja-JP" sz="1000" b="0" i="0" u="none" strike="noStrike" dirty="0">
                          <a:solidFill>
                            <a:srgbClr val="000000"/>
                          </a:solidFill>
                          <a:effectLst/>
                          <a:latin typeface="BIZ UDゴシック" panose="020B0400000000000000" pitchFamily="49" charset="-128"/>
                          <a:ea typeface="BIZ UDゴシック" panose="020B0400000000000000" pitchFamily="49" charset="-128"/>
                        </a:rPr>
                        <a:t>ICT</a:t>
                      </a:r>
                      <a:r>
                        <a:rPr lang="ja-JP" altLang="en-US" sz="1000" b="0" i="0" u="none" strike="noStrike" dirty="0">
                          <a:solidFill>
                            <a:srgbClr val="000000"/>
                          </a:solidFill>
                          <a:effectLst/>
                          <a:latin typeface="BIZ UDゴシック" panose="020B0400000000000000" pitchFamily="49" charset="-128"/>
                          <a:ea typeface="BIZ UDゴシック" panose="020B0400000000000000" pitchFamily="49" charset="-128"/>
                        </a:rPr>
                        <a:t>活用</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a:solidFill>
                            <a:srgbClr val="000000"/>
                          </a:solidFill>
                          <a:effectLst/>
                          <a:latin typeface="BIZ UDゴシック" panose="020B0400000000000000" pitchFamily="49" charset="-128"/>
                          <a:ea typeface="BIZ UDゴシック" panose="020B0400000000000000" pitchFamily="49" charset="-128"/>
                        </a:rPr>
                        <a:t>府</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rgbClr val="000000"/>
                          </a:solidFill>
                          <a:effectLst/>
                          <a:latin typeface="BIZ UDゴシック" panose="020B0400000000000000" pitchFamily="49" charset="-128"/>
                          <a:ea typeface="BIZ UDゴシック" panose="020B0400000000000000" pitchFamily="49" charset="-128"/>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rgbClr val="000000"/>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rgbClr val="000000"/>
                          </a:solidFill>
                          <a:effectLst/>
                          <a:latin typeface="BIZ UDゴシック" panose="020B0400000000000000" pitchFamily="49" charset="-128"/>
                          <a:ea typeface="BIZ UDゴシック" panose="020B0400000000000000" pitchFamily="49" charset="-128"/>
                        </a:rPr>
                        <a:t>2014</a:t>
                      </a:r>
                      <a:r>
                        <a:rPr lang="ja-JP" altLang="en-US" sz="1000" b="0" i="0" u="none" strike="noStrike" dirty="0">
                          <a:solidFill>
                            <a:srgbClr val="000000"/>
                          </a:solidFill>
                          <a:effectLst/>
                          <a:latin typeface="BIZ UDゴシック" panose="020B0400000000000000" pitchFamily="49" charset="-128"/>
                          <a:ea typeface="BIZ UDゴシック" panose="020B0400000000000000" pitchFamily="49" charset="-128"/>
                        </a:rPr>
                        <a:t>／オープンデータポータルサイト開設</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rgbClr val="000000"/>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rgbClr val="000000"/>
                          </a:solidFill>
                          <a:effectLst/>
                          <a:latin typeface="BIZ UDゴシック" panose="020B0400000000000000" pitchFamily="49" charset="-128"/>
                          <a:ea typeface="BIZ UDゴシック" panose="020B0400000000000000" pitchFamily="49" charset="-128"/>
                        </a:rPr>
                        <a:t>2016</a:t>
                      </a:r>
                      <a:r>
                        <a:rPr lang="ja-JP" altLang="en-US" sz="1000" b="0" i="0" u="none" strike="noStrike" dirty="0">
                          <a:solidFill>
                            <a:srgbClr val="000000"/>
                          </a:solidFill>
                          <a:effectLst/>
                          <a:latin typeface="BIZ UDゴシック" panose="020B0400000000000000" pitchFamily="49" charset="-128"/>
                          <a:ea typeface="BIZ UDゴシック" panose="020B0400000000000000" pitchFamily="49" charset="-128"/>
                        </a:rPr>
                        <a:t>／府庁版働き方改革</a:t>
                      </a:r>
                      <a:r>
                        <a:rPr lang="en-US" altLang="ja-JP" sz="1000" b="0" i="0" u="none" strike="noStrike" dirty="0">
                          <a:solidFill>
                            <a:srgbClr val="000000"/>
                          </a:solidFill>
                          <a:effectLst/>
                          <a:latin typeface="BIZ UDゴシック" panose="020B0400000000000000" pitchFamily="49" charset="-128"/>
                          <a:ea typeface="BIZ UDゴシック" panose="020B0400000000000000" pitchFamily="49" charset="-128"/>
                        </a:rPr>
                        <a:t>(</a:t>
                      </a:r>
                      <a:r>
                        <a:rPr lang="ja-JP" altLang="en-US" sz="1000" b="0" i="0" u="none" strike="noStrike" dirty="0">
                          <a:solidFill>
                            <a:srgbClr val="000000"/>
                          </a:solidFill>
                          <a:effectLst/>
                          <a:latin typeface="BIZ UDゴシック" panose="020B0400000000000000" pitchFamily="49" charset="-128"/>
                          <a:ea typeface="BIZ UDゴシック" panose="020B0400000000000000" pitchFamily="49" charset="-128"/>
                        </a:rPr>
                        <a:t>第</a:t>
                      </a:r>
                      <a:r>
                        <a:rPr lang="en-US" altLang="ja-JP" sz="1000" b="0" i="0" u="none" strike="noStrike" dirty="0">
                          <a:solidFill>
                            <a:srgbClr val="000000"/>
                          </a:solidFill>
                          <a:effectLst/>
                          <a:latin typeface="BIZ UDゴシック" panose="020B0400000000000000" pitchFamily="49" charset="-128"/>
                          <a:ea typeface="BIZ UDゴシック" panose="020B0400000000000000" pitchFamily="49" charset="-128"/>
                        </a:rPr>
                        <a:t>1</a:t>
                      </a:r>
                      <a:r>
                        <a:rPr lang="ja-JP" altLang="en-US" sz="1000" b="0" i="0" u="none" strike="noStrike" dirty="0">
                          <a:solidFill>
                            <a:srgbClr val="000000"/>
                          </a:solidFill>
                          <a:effectLst/>
                          <a:latin typeface="BIZ UDゴシック" panose="020B0400000000000000" pitchFamily="49" charset="-128"/>
                          <a:ea typeface="BIZ UDゴシック" panose="020B0400000000000000" pitchFamily="49" charset="-128"/>
                        </a:rPr>
                        <a:t>弾</a:t>
                      </a:r>
                      <a:r>
                        <a:rPr lang="en-US" altLang="ja-JP" sz="1000" b="0" i="0" u="none" strike="noStrike" dirty="0">
                          <a:solidFill>
                            <a:srgbClr val="000000"/>
                          </a:solidFill>
                          <a:effectLst/>
                          <a:latin typeface="BIZ UDゴシック" panose="020B0400000000000000" pitchFamily="49" charset="-128"/>
                          <a:ea typeface="BIZ UDゴシック" panose="020B0400000000000000" pitchFamily="49" charset="-128"/>
                        </a:rPr>
                        <a:t>)</a:t>
                      </a:r>
                      <a:br>
                        <a:rPr lang="en-US" altLang="ja-JP" sz="1000" b="0" i="0" u="none" strike="noStrike" dirty="0">
                          <a:solidFill>
                            <a:srgbClr val="000000"/>
                          </a:solidFill>
                          <a:effectLst/>
                          <a:latin typeface="BIZ UDゴシック" panose="020B0400000000000000" pitchFamily="49" charset="-128"/>
                          <a:ea typeface="BIZ UDゴシック" panose="020B0400000000000000" pitchFamily="49" charset="-128"/>
                        </a:rPr>
                      </a:br>
                      <a:r>
                        <a:rPr lang="en-US" altLang="ja-JP" sz="1000" b="0" i="0" u="none" strike="noStrike" dirty="0">
                          <a:solidFill>
                            <a:srgbClr val="000000"/>
                          </a:solidFill>
                          <a:effectLst/>
                          <a:latin typeface="BIZ UDゴシック" panose="020B0400000000000000" pitchFamily="49" charset="-128"/>
                          <a:ea typeface="BIZ UDゴシック" panose="020B0400000000000000" pitchFamily="49" charset="-128"/>
                        </a:rPr>
                        <a:t>●2017</a:t>
                      </a:r>
                      <a:r>
                        <a:rPr lang="ja-JP" altLang="en-US" sz="1000" b="0" i="0" u="none" strike="noStrike" dirty="0">
                          <a:solidFill>
                            <a:srgbClr val="000000"/>
                          </a:solidFill>
                          <a:effectLst/>
                          <a:latin typeface="BIZ UDゴシック" panose="020B0400000000000000" pitchFamily="49" charset="-128"/>
                          <a:ea typeface="BIZ UDゴシック" panose="020B0400000000000000" pitchFamily="49" charset="-128"/>
                        </a:rPr>
                        <a:t>／府庁版働き方改革</a:t>
                      </a:r>
                      <a:r>
                        <a:rPr lang="en-US" altLang="ja-JP" sz="1000" b="0" i="0" u="none" strike="noStrike" dirty="0">
                          <a:solidFill>
                            <a:srgbClr val="000000"/>
                          </a:solidFill>
                          <a:effectLst/>
                          <a:latin typeface="BIZ UDゴシック" panose="020B0400000000000000" pitchFamily="49" charset="-128"/>
                          <a:ea typeface="BIZ UDゴシック" panose="020B0400000000000000" pitchFamily="49" charset="-128"/>
                        </a:rPr>
                        <a:t>(</a:t>
                      </a:r>
                      <a:r>
                        <a:rPr lang="ja-JP" altLang="en-US" sz="1000" b="0" i="0" u="none" strike="noStrike" dirty="0">
                          <a:solidFill>
                            <a:srgbClr val="000000"/>
                          </a:solidFill>
                          <a:effectLst/>
                          <a:latin typeface="BIZ UDゴシック" panose="020B0400000000000000" pitchFamily="49" charset="-128"/>
                          <a:ea typeface="BIZ UDゴシック" panose="020B0400000000000000" pitchFamily="49" charset="-128"/>
                        </a:rPr>
                        <a:t>第</a:t>
                      </a:r>
                      <a:r>
                        <a:rPr lang="en-US" altLang="ja-JP" sz="1000" b="0" i="0" u="none" strike="noStrike" dirty="0">
                          <a:solidFill>
                            <a:srgbClr val="000000"/>
                          </a:solidFill>
                          <a:effectLst/>
                          <a:latin typeface="BIZ UDゴシック" panose="020B0400000000000000" pitchFamily="49" charset="-128"/>
                          <a:ea typeface="BIZ UDゴシック" panose="020B0400000000000000" pitchFamily="49" charset="-128"/>
                        </a:rPr>
                        <a:t>2</a:t>
                      </a:r>
                      <a:r>
                        <a:rPr lang="ja-JP" altLang="en-US" sz="1000" b="0" i="0" u="none" strike="noStrike" dirty="0">
                          <a:solidFill>
                            <a:srgbClr val="000000"/>
                          </a:solidFill>
                          <a:effectLst/>
                          <a:latin typeface="BIZ UDゴシック" panose="020B0400000000000000" pitchFamily="49" charset="-128"/>
                          <a:ea typeface="BIZ UDゴシック" panose="020B0400000000000000" pitchFamily="49" charset="-128"/>
                        </a:rPr>
                        <a:t>弾</a:t>
                      </a:r>
                      <a:r>
                        <a:rPr lang="en-US" altLang="ja-JP" sz="1000" b="0" i="0" u="none" strike="noStrike" dirty="0">
                          <a:solidFill>
                            <a:srgbClr val="000000"/>
                          </a:solidFill>
                          <a:effectLst/>
                          <a:latin typeface="BIZ UDゴシック" panose="020B0400000000000000" pitchFamily="49" charset="-128"/>
                          <a:ea typeface="BIZ UDゴシック" panose="020B0400000000000000" pitchFamily="49" charset="-128"/>
                        </a:rPr>
                        <a:t>)</a:t>
                      </a:r>
                      <a:br>
                        <a:rPr lang="en-US" altLang="ja-JP" sz="1000" b="0" i="0" u="none" strike="noStrike" dirty="0">
                          <a:solidFill>
                            <a:srgbClr val="000000"/>
                          </a:solidFill>
                          <a:effectLst/>
                          <a:latin typeface="BIZ UDゴシック" panose="020B0400000000000000" pitchFamily="49" charset="-128"/>
                          <a:ea typeface="BIZ UDゴシック" panose="020B0400000000000000" pitchFamily="49" charset="-128"/>
                        </a:rPr>
                      </a:br>
                      <a:r>
                        <a:rPr lang="en-US" altLang="ja-JP" sz="1000" b="0" i="0" u="none" strike="noStrike" dirty="0">
                          <a:solidFill>
                            <a:srgbClr val="000000"/>
                          </a:solidFill>
                          <a:effectLst/>
                          <a:latin typeface="BIZ UDゴシック" panose="020B0400000000000000" pitchFamily="49" charset="-128"/>
                          <a:ea typeface="BIZ UDゴシック" panose="020B0400000000000000" pitchFamily="49" charset="-128"/>
                        </a:rPr>
                        <a:t>●2018</a:t>
                      </a:r>
                      <a:r>
                        <a:rPr lang="ja-JP" altLang="en-US" sz="1000" b="0" i="0" u="none" strike="noStrike" dirty="0" smtClean="0">
                          <a:solidFill>
                            <a:srgbClr val="000000"/>
                          </a:solidFill>
                          <a:effectLst/>
                          <a:latin typeface="BIZ UDゴシック" panose="020B0400000000000000" pitchFamily="49" charset="-128"/>
                          <a:ea typeface="BIZ UDゴシック" panose="020B0400000000000000" pitchFamily="49" charset="-128"/>
                        </a:rPr>
                        <a:t>／</a:t>
                      </a:r>
                      <a:r>
                        <a:rPr lang="en-US" altLang="ja-JP" sz="1000" b="0" i="0" u="none" strike="noStrike" dirty="0" smtClean="0">
                          <a:solidFill>
                            <a:srgbClr val="000000"/>
                          </a:solidFill>
                          <a:effectLst/>
                          <a:latin typeface="BIZ UDゴシック" panose="020B0400000000000000" pitchFamily="49" charset="-128"/>
                          <a:ea typeface="BIZ UDゴシック" panose="020B0400000000000000" pitchFamily="49" charset="-128"/>
                        </a:rPr>
                        <a:t>AI</a:t>
                      </a:r>
                      <a:r>
                        <a:rPr lang="ja-JP" altLang="en-US" sz="1000" b="0" i="0" u="none" strike="noStrike" dirty="0" smtClean="0">
                          <a:solidFill>
                            <a:srgbClr val="000000"/>
                          </a:solidFill>
                          <a:effectLst/>
                          <a:latin typeface="BIZ UDゴシック" panose="020B0400000000000000" pitchFamily="49" charset="-128"/>
                          <a:ea typeface="BIZ UDゴシック" panose="020B0400000000000000" pitchFamily="49" charset="-128"/>
                        </a:rPr>
                        <a:t>活用</a:t>
                      </a:r>
                      <a:r>
                        <a:rPr lang="ja-JP" altLang="en-US" sz="1000" b="0" i="0" u="none" strike="noStrike" dirty="0">
                          <a:solidFill>
                            <a:srgbClr val="000000"/>
                          </a:solidFill>
                          <a:effectLst/>
                          <a:latin typeface="BIZ UDゴシック" panose="020B0400000000000000" pitchFamily="49" charset="-128"/>
                          <a:ea typeface="BIZ UDゴシック" panose="020B0400000000000000" pitchFamily="49" charset="-128"/>
                        </a:rPr>
                        <a:t>開始</a:t>
                      </a:r>
                      <a:r>
                        <a:rPr lang="en-US" altLang="ja-JP" sz="1000" b="0" i="0" u="none" strike="noStrike" dirty="0">
                          <a:solidFill>
                            <a:srgbClr val="000000"/>
                          </a:solidFill>
                          <a:effectLst/>
                          <a:latin typeface="BIZ UDゴシック" panose="020B0400000000000000" pitchFamily="49" charset="-128"/>
                          <a:ea typeface="BIZ UDゴシック" panose="020B0400000000000000" pitchFamily="49" charset="-128"/>
                        </a:rPr>
                        <a:t>(</a:t>
                      </a:r>
                      <a:r>
                        <a:rPr lang="ja-JP" altLang="en-US" sz="1000" b="0" i="0" u="none" strike="noStrike" dirty="0">
                          <a:solidFill>
                            <a:srgbClr val="000000"/>
                          </a:solidFill>
                          <a:effectLst/>
                          <a:latin typeface="BIZ UDゴシック" panose="020B0400000000000000" pitchFamily="49" charset="-128"/>
                          <a:ea typeface="BIZ UDゴシック" panose="020B0400000000000000" pitchFamily="49" charset="-128"/>
                        </a:rPr>
                        <a:t>議事録作成支援</a:t>
                      </a:r>
                      <a:r>
                        <a:rPr lang="en-US" altLang="ja-JP" sz="1000" b="0" i="0" u="none" strike="noStrike" dirty="0">
                          <a:solidFill>
                            <a:srgbClr val="000000"/>
                          </a:solidFill>
                          <a:effectLst/>
                          <a:latin typeface="BIZ UDゴシック" panose="020B0400000000000000" pitchFamily="49" charset="-128"/>
                          <a:ea typeface="BIZ UDゴシック" panose="020B0400000000000000" pitchFamily="49" charset="-128"/>
                        </a:rPr>
                        <a:t>)</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2019</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RPA</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の導入</a:t>
                      </a: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2020</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／大阪府市町村データ活用プラットフォームを運用開始</a:t>
                      </a: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2020</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／府庁版働き方改革</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ja-JP" altLang="en-US" sz="1000" b="0" i="0" u="none" strike="noStrike" dirty="0" smtClean="0">
                          <a:solidFill>
                            <a:schemeClr val="tx1"/>
                          </a:solidFill>
                          <a:effectLst/>
                          <a:latin typeface="BIZ UDゴシック" panose="020B0400000000000000" pitchFamily="49" charset="-128"/>
                          <a:ea typeface="BIZ UDゴシック" panose="020B0400000000000000" pitchFamily="49" charset="-128"/>
                        </a:rPr>
                        <a:t>リニューアルバージョン</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a:t>
                      </a: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2020</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／ウェブ会議システム「</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Microsoft Teams</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」の導入</a:t>
                      </a: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2021</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／オープンデータカタログサイトへ移行</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733773919"/>
                  </a:ext>
                </a:extLst>
              </a:tr>
              <a:tr h="1193169">
                <a:tc vMerge="1">
                  <a:txBody>
                    <a:bodyPr/>
                    <a:lstStyle/>
                    <a:p>
                      <a:endParaRPr kumimoji="1" lang="ja-JP" altLang="en-US"/>
                    </a:p>
                  </a:txBody>
                  <a:tcPr/>
                </a:tc>
                <a:tc>
                  <a:txBody>
                    <a:bodyPr/>
                    <a:lstStyle/>
                    <a:p>
                      <a:pPr algn="l" fontAlgn="t"/>
                      <a:r>
                        <a:rPr lang="ja-JP" altLang="en-US" sz="1000" b="0" i="0" u="none" strike="noStrike">
                          <a:solidFill>
                            <a:srgbClr val="000000"/>
                          </a:solidFill>
                          <a:effectLst/>
                          <a:latin typeface="BIZ UDゴシック" panose="020B0400000000000000" pitchFamily="49" charset="-128"/>
                          <a:ea typeface="BIZ UDゴシック" panose="020B0400000000000000" pitchFamily="49" charset="-128"/>
                        </a:rPr>
                        <a:t>市</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a:solidFill>
                            <a:srgbClr val="000000"/>
                          </a:solidFill>
                          <a:effectLst/>
                          <a:latin typeface="BIZ UDゴシック" panose="020B0400000000000000" pitchFamily="49" charset="-128"/>
                          <a:ea typeface="BIZ UDゴシック" panose="020B0400000000000000" pitchFamily="49" charset="-128"/>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rgbClr val="000000"/>
                          </a:solidFill>
                          <a:effectLst/>
                          <a:latin typeface="BIZ UDゴシック" panose="020B0400000000000000" pitchFamily="49" charset="-128"/>
                          <a:ea typeface="BIZ UDゴシック" panose="020B0400000000000000" pitchFamily="49" charset="-128"/>
                        </a:rPr>
                        <a:t>　</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a:solidFill>
                            <a:srgbClr val="000000"/>
                          </a:solidFill>
                          <a:effectLst/>
                          <a:latin typeface="BIZ UDゴシック" panose="020B0400000000000000" pitchFamily="49" charset="-128"/>
                          <a:ea typeface="BIZ UDゴシック" panose="020B0400000000000000" pitchFamily="49" charset="-128"/>
                        </a:rPr>
                        <a:t>●</a:t>
                      </a:r>
                      <a:r>
                        <a:rPr lang="en-US" altLang="ja-JP" sz="1000" b="0" i="0" u="none" strike="noStrike">
                          <a:solidFill>
                            <a:srgbClr val="000000"/>
                          </a:solidFill>
                          <a:effectLst/>
                          <a:latin typeface="BIZ UDゴシック" panose="020B0400000000000000" pitchFamily="49" charset="-128"/>
                          <a:ea typeface="BIZ UDゴシック" panose="020B0400000000000000" pitchFamily="49" charset="-128"/>
                        </a:rPr>
                        <a:t>2015</a:t>
                      </a:r>
                      <a:r>
                        <a:rPr lang="ja-JP" altLang="en-US" sz="1000" b="0" i="0" u="none" strike="noStrike">
                          <a:solidFill>
                            <a:srgbClr val="000000"/>
                          </a:solidFill>
                          <a:effectLst/>
                          <a:latin typeface="BIZ UDゴシック" panose="020B0400000000000000" pitchFamily="49" charset="-128"/>
                          <a:ea typeface="BIZ UDゴシック" panose="020B0400000000000000" pitchFamily="49" charset="-128"/>
                        </a:rPr>
                        <a:t>／「大阪市ＩＣＴ戦略」策定</a:t>
                      </a:r>
                      <a:br>
                        <a:rPr lang="ja-JP" altLang="en-US" sz="1000" b="0" i="0" u="none" strike="noStrike">
                          <a:solidFill>
                            <a:srgbClr val="000000"/>
                          </a:solidFill>
                          <a:effectLst/>
                          <a:latin typeface="BIZ UDゴシック" panose="020B0400000000000000" pitchFamily="49" charset="-128"/>
                          <a:ea typeface="BIZ UDゴシック" panose="020B0400000000000000" pitchFamily="49" charset="-128"/>
                        </a:rPr>
                      </a:br>
                      <a:r>
                        <a:rPr lang="ja-JP" altLang="en-US" sz="1000" b="0" i="0" u="none" strike="noStrike">
                          <a:solidFill>
                            <a:srgbClr val="000000"/>
                          </a:solidFill>
                          <a:effectLst/>
                          <a:latin typeface="BIZ UDゴシック" panose="020B0400000000000000" pitchFamily="49" charset="-128"/>
                          <a:ea typeface="BIZ UDゴシック" panose="020B0400000000000000" pitchFamily="49" charset="-128"/>
                        </a:rPr>
                        <a:t>●</a:t>
                      </a:r>
                      <a:r>
                        <a:rPr lang="en-US" altLang="ja-JP" sz="1000" b="0" i="0" u="none" strike="noStrike">
                          <a:solidFill>
                            <a:srgbClr val="000000"/>
                          </a:solidFill>
                          <a:effectLst/>
                          <a:latin typeface="BIZ UDゴシック" panose="020B0400000000000000" pitchFamily="49" charset="-128"/>
                          <a:ea typeface="BIZ UDゴシック" panose="020B0400000000000000" pitchFamily="49" charset="-128"/>
                        </a:rPr>
                        <a:t>2015</a:t>
                      </a:r>
                      <a:r>
                        <a:rPr lang="ja-JP" altLang="en-US" sz="1000" b="0" i="0" u="none" strike="noStrike">
                          <a:solidFill>
                            <a:srgbClr val="000000"/>
                          </a:solidFill>
                          <a:effectLst/>
                          <a:latin typeface="BIZ UDゴシック" panose="020B0400000000000000" pitchFamily="49" charset="-128"/>
                          <a:ea typeface="BIZ UDゴシック" panose="020B0400000000000000" pitchFamily="49" charset="-128"/>
                        </a:rPr>
                        <a:t>／オープンデータ専用サイトの構築</a:t>
                      </a:r>
                      <a:br>
                        <a:rPr lang="ja-JP" altLang="en-US" sz="1000" b="0" i="0" u="none" strike="noStrike">
                          <a:solidFill>
                            <a:srgbClr val="000000"/>
                          </a:solidFill>
                          <a:effectLst/>
                          <a:latin typeface="BIZ UDゴシック" panose="020B0400000000000000" pitchFamily="49" charset="-128"/>
                          <a:ea typeface="BIZ UDゴシック" panose="020B0400000000000000" pitchFamily="49" charset="-128"/>
                        </a:rPr>
                      </a:br>
                      <a:r>
                        <a:rPr lang="ja-JP" altLang="en-US" sz="1000" b="0" i="0" u="none" strike="noStrike">
                          <a:solidFill>
                            <a:srgbClr val="000000"/>
                          </a:solidFill>
                          <a:effectLst/>
                          <a:latin typeface="BIZ UDゴシック" panose="020B0400000000000000" pitchFamily="49" charset="-128"/>
                          <a:ea typeface="BIZ UDゴシック" panose="020B0400000000000000" pitchFamily="49" charset="-128"/>
                        </a:rPr>
                        <a:t>●</a:t>
                      </a:r>
                      <a:r>
                        <a:rPr lang="en-US" altLang="ja-JP" sz="1000" b="0" i="0" u="none" strike="noStrike">
                          <a:solidFill>
                            <a:srgbClr val="000000"/>
                          </a:solidFill>
                          <a:effectLst/>
                          <a:latin typeface="BIZ UDゴシック" panose="020B0400000000000000" pitchFamily="49" charset="-128"/>
                          <a:ea typeface="BIZ UDゴシック" panose="020B0400000000000000" pitchFamily="49" charset="-128"/>
                        </a:rPr>
                        <a:t>2016</a:t>
                      </a:r>
                      <a:r>
                        <a:rPr lang="ja-JP" altLang="en-US" sz="1000" b="0" i="0" u="none" strike="noStrike">
                          <a:solidFill>
                            <a:srgbClr val="000000"/>
                          </a:solidFill>
                          <a:effectLst/>
                          <a:latin typeface="BIZ UDゴシック" panose="020B0400000000000000" pitchFamily="49" charset="-128"/>
                          <a:ea typeface="BIZ UDゴシック" panose="020B0400000000000000" pitchFamily="49" charset="-128"/>
                        </a:rPr>
                        <a:t>／ワーク・ライフ・バランス推進プラン策定</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2019</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／時間外勤務の上限規制</a:t>
                      </a: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2020</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／テレワークの本格実施</a:t>
                      </a:r>
                    </a:p>
                    <a:p>
                      <a:pPr algn="l" fontAlgn="t"/>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a:t>
                      </a:r>
                      <a:r>
                        <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rPr>
                        <a:t>2020</a:t>
                      </a:r>
                      <a:r>
                        <a:rPr lang="ja-JP" altLang="en-US" sz="1000" b="0" i="0" u="none" strike="noStrike" dirty="0">
                          <a:solidFill>
                            <a:schemeClr val="tx1"/>
                          </a:solidFill>
                          <a:effectLst/>
                          <a:latin typeface="BIZ UDゴシック" panose="020B0400000000000000" pitchFamily="49" charset="-128"/>
                          <a:ea typeface="BIZ UDゴシック" panose="020B0400000000000000" pitchFamily="49" charset="-128"/>
                        </a:rPr>
                        <a:t>／休憩時間の選択制の全庁舎導入</a:t>
                      </a:r>
                    </a:p>
                  </a:txBody>
                  <a:tcPr marL="0" marR="0" marT="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112281988"/>
                  </a:ext>
                </a:extLst>
              </a:tr>
            </a:tbl>
          </a:graphicData>
        </a:graphic>
      </p:graphicFrame>
      <p:sp>
        <p:nvSpPr>
          <p:cNvPr id="13" name="テキスト ボックス 12"/>
          <p:cNvSpPr txBox="1"/>
          <p:nvPr/>
        </p:nvSpPr>
        <p:spPr>
          <a:xfrm>
            <a:off x="6476085" y="309585"/>
            <a:ext cx="2608406"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　　　　凡例：〇着手　◎進行中　●実施済み</a:t>
            </a:r>
            <a:endParaRPr kumimoji="1" lang="en-US" altLang="ja-JP" sz="9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
        <p:nvSpPr>
          <p:cNvPr id="3" name="角丸四角形 15">
            <a:extLst>
              <a:ext uri="{FF2B5EF4-FFF2-40B4-BE49-F238E27FC236}">
                <a16:creationId xmlns:a16="http://schemas.microsoft.com/office/drawing/2014/main" id="{7C0262F4-DCA6-0A29-A4CC-BD2C673CD7E2}"/>
              </a:ext>
            </a:extLst>
          </p:cNvPr>
          <p:cNvSpPr/>
          <p:nvPr/>
        </p:nvSpPr>
        <p:spPr>
          <a:xfrm>
            <a:off x="144000" y="72000"/>
            <a:ext cx="5040000" cy="432000"/>
          </a:xfrm>
          <a:prstGeom prst="roundRect">
            <a:avLst/>
          </a:prstGeom>
          <a:solidFill>
            <a:srgbClr val="33CC33">
              <a:lumMod val="60000"/>
              <a:lumOff val="40000"/>
            </a:srgbClr>
          </a:solidFill>
          <a:ln w="19050" cap="flat" cmpd="sng" algn="ctr">
            <a:solidFill>
              <a:sysClr val="window" lastClr="FFFFFF"/>
            </a:solidFill>
            <a:prstDash val="solid"/>
            <a:miter lim="800000"/>
          </a:ln>
          <a:effectLst>
            <a:innerShdw blurRad="63500" dist="50800" dir="2700000">
              <a:prstClr val="black">
                <a:alpha val="50000"/>
              </a:prstClr>
            </a:innerShdw>
          </a:effectLst>
        </p:spPr>
        <p:txBody>
          <a:bodyPr lIns="108000" tIns="36000" rIns="36000" bIns="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18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【WHAT</a:t>
            </a:r>
            <a:r>
              <a:rPr kumimoji="0" lang="ja-JP" altLang="en-US" sz="18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４</a:t>
            </a:r>
            <a:r>
              <a:rPr kumimoji="0" lang="en-US" altLang="ja-JP" sz="18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0" lang="ja-JP" altLang="en-US" sz="18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いわゆる行政改革②  </a:t>
            </a:r>
            <a:r>
              <a:rPr kumimoji="0" lang="en-US" altLang="ja-JP" sz="18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0" lang="ja-JP" altLang="en-US" sz="18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年表一覧</a:t>
            </a:r>
            <a:r>
              <a:rPr kumimoji="0" lang="en-US" altLang="ja-JP" sz="18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endParaRPr kumimoji="0" lang="ja-JP" altLang="en-US" sz="1800" b="1" i="0" u="none" strike="noStrike" kern="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7" name="スライド番号プレースホルダー 3"/>
          <p:cNvSpPr txBox="1">
            <a:spLocks/>
          </p:cNvSpPr>
          <p:nvPr/>
        </p:nvSpPr>
        <p:spPr>
          <a:xfrm>
            <a:off x="8640000" y="6552000"/>
            <a:ext cx="432000" cy="288000"/>
          </a:xfrm>
          <a:prstGeom prst="rect">
            <a:avLst/>
          </a:prstGeom>
        </p:spPr>
        <p:txBody>
          <a:bodyPr vert="horz" lIns="36000" tIns="36000" rIns="36000" bIns="36000" rtlCol="0" anchor="ctr"/>
          <a:lstStyle>
            <a:defPPr>
              <a:defRPr lang="ja-JP"/>
            </a:defPPr>
            <a:lvl1pPr marL="0" algn="r" defTabSz="914400" rtl="0" eaLnBrk="1" latinLnBrk="0" hangingPunct="1">
              <a:defRPr kumimoji="1" sz="14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138CA411-231B-42B9-AF63-97A64194AA60}" type="slidenum">
              <a:rPr lang="ja-JP" altLang="en-US" smtClean="0"/>
              <a:pPr/>
              <a:t>97</a:t>
            </a:fld>
            <a:endParaRPr lang="ja-JP" altLang="en-US" dirty="0"/>
          </a:p>
        </p:txBody>
      </p:sp>
    </p:spTree>
    <p:extLst>
      <p:ext uri="{BB962C8B-B14F-4D97-AF65-F5344CB8AC3E}">
        <p14:creationId xmlns:p14="http://schemas.microsoft.com/office/powerpoint/2010/main" val="321895957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線コネクタ 5"/>
          <p:cNvCxnSpPr/>
          <p:nvPr/>
        </p:nvCxnSpPr>
        <p:spPr>
          <a:xfrm>
            <a:off x="196398" y="586534"/>
            <a:ext cx="882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テキスト ボックス 7"/>
          <p:cNvSpPr txBox="1"/>
          <p:nvPr/>
        </p:nvSpPr>
        <p:spPr>
          <a:xfrm>
            <a:off x="305157" y="865168"/>
            <a:ext cx="6877762" cy="307777"/>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p"/>
              <a:tabLst/>
              <a:defRPr/>
            </a:pPr>
            <a:r>
              <a:rPr kumimoji="1" lang="ja-JP" altLang="en-US" sz="14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府市ともに、様々な財政見直しの</a:t>
            </a:r>
            <a:r>
              <a:rPr kumimoji="1" lang="ja-JP" altLang="en-US" sz="1400" b="1"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取組を実施し、財政状況が改善。</a:t>
            </a:r>
            <a:endParaRPr kumimoji="1" lang="en-US" altLang="ja-JP" sz="14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endParaRPr>
          </a:p>
        </p:txBody>
      </p:sp>
      <p:sp>
        <p:nvSpPr>
          <p:cNvPr id="29" name="テキスト ボックス 28">
            <a:extLst>
              <a:ext uri="{FF2B5EF4-FFF2-40B4-BE49-F238E27FC236}">
                <a16:creationId xmlns:a16="http://schemas.microsoft.com/office/drawing/2014/main" id="{BA4DA3D3-8136-4F80-A721-FAF45CFEA281}"/>
              </a:ext>
            </a:extLst>
          </p:cNvPr>
          <p:cNvSpPr txBox="1"/>
          <p:nvPr/>
        </p:nvSpPr>
        <p:spPr>
          <a:xfrm>
            <a:off x="122250" y="591660"/>
            <a:ext cx="789466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■持続可能な財政基盤の確立に向けて、積極的な財政見直しを</a:t>
            </a:r>
            <a:r>
              <a:rPr kumimoji="1" lang="ja-JP" altLang="en-US" sz="18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実施。</a:t>
            </a:r>
            <a:endParaRPr kumimoji="1" lang="en-US" altLang="ja-JP" sz="1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cxnSp>
        <p:nvCxnSpPr>
          <p:cNvPr id="13" name="直線コネクタ 12"/>
          <p:cNvCxnSpPr/>
          <p:nvPr/>
        </p:nvCxnSpPr>
        <p:spPr>
          <a:xfrm>
            <a:off x="5136866" y="3948240"/>
            <a:ext cx="44599"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5" name="角丸四角形 24"/>
          <p:cNvSpPr/>
          <p:nvPr/>
        </p:nvSpPr>
        <p:spPr>
          <a:xfrm>
            <a:off x="144000" y="72000"/>
            <a:ext cx="5544000" cy="432000"/>
          </a:xfrm>
          <a:prstGeom prst="roundRect">
            <a:avLst/>
          </a:prstGeom>
          <a:solidFill>
            <a:schemeClr val="accent4">
              <a:lumMod val="60000"/>
              <a:lumOff val="40000"/>
            </a:schemeClr>
          </a:solidFill>
          <a:effectLst>
            <a:innerShdw blurRad="63500" dist="50800" dir="2700000">
              <a:prstClr val="black">
                <a:alpha val="50000"/>
              </a:prstClr>
            </a:innerShdw>
          </a:effectLst>
        </p:spPr>
        <p:style>
          <a:lnRef idx="3">
            <a:schemeClr val="lt1"/>
          </a:lnRef>
          <a:fillRef idx="1">
            <a:schemeClr val="accent4"/>
          </a:fillRef>
          <a:effectRef idx="1">
            <a:schemeClr val="accent4"/>
          </a:effectRef>
          <a:fontRef idx="minor">
            <a:schemeClr val="lt1"/>
          </a:fontRef>
        </p:style>
        <p:txBody>
          <a:bodyPr lIns="108000" tIns="36000" rIns="36000" bIns="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【WHAT</a:t>
            </a:r>
            <a:r>
              <a:rPr kumimoji="1" lang="ja-JP" altLang="en-US" sz="1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４－①</a:t>
            </a:r>
            <a:r>
              <a:rPr kumimoji="1" lang="en-US" altLang="ja-JP" sz="1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いわゆる行政改革／財政の見直し</a:t>
            </a:r>
          </a:p>
        </p:txBody>
      </p:sp>
      <p:sp>
        <p:nvSpPr>
          <p:cNvPr id="32" name="テキスト ボックス 31">
            <a:extLst>
              <a:ext uri="{FF2B5EF4-FFF2-40B4-BE49-F238E27FC236}">
                <a16:creationId xmlns:a16="http://schemas.microsoft.com/office/drawing/2014/main" id="{BD88A35B-5816-4BE5-8051-E65C667081BC}"/>
              </a:ext>
            </a:extLst>
          </p:cNvPr>
          <p:cNvSpPr txBox="1"/>
          <p:nvPr/>
        </p:nvSpPr>
        <p:spPr>
          <a:xfrm>
            <a:off x="1797997" y="1167996"/>
            <a:ext cx="646331" cy="276999"/>
          </a:xfrm>
          <a:prstGeom prst="rect">
            <a:avLst/>
          </a:prstGeom>
          <a:solidFill>
            <a:schemeClr val="accent2"/>
          </a:solid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rPr>
              <a:t>大阪府</a:t>
            </a:r>
            <a:endParaRPr kumimoji="1" lang="en-US" altLang="ja-JP" sz="12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endParaRPr>
          </a:p>
        </p:txBody>
      </p:sp>
      <p:sp>
        <p:nvSpPr>
          <p:cNvPr id="33" name="テキスト ボックス 32">
            <a:extLst>
              <a:ext uri="{FF2B5EF4-FFF2-40B4-BE49-F238E27FC236}">
                <a16:creationId xmlns:a16="http://schemas.microsoft.com/office/drawing/2014/main" id="{BD88A35B-5816-4BE5-8051-E65C667081BC}"/>
              </a:ext>
            </a:extLst>
          </p:cNvPr>
          <p:cNvSpPr txBox="1"/>
          <p:nvPr/>
        </p:nvSpPr>
        <p:spPr>
          <a:xfrm>
            <a:off x="6279413" y="1167996"/>
            <a:ext cx="646331" cy="276999"/>
          </a:xfrm>
          <a:prstGeom prst="rect">
            <a:avLst/>
          </a:prstGeom>
          <a:solidFill>
            <a:schemeClr val="accent2"/>
          </a:solid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rPr>
              <a:t>大阪市</a:t>
            </a:r>
            <a:endParaRPr kumimoji="1" lang="en-US" altLang="ja-JP" sz="12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endParaRPr>
          </a:p>
        </p:txBody>
      </p:sp>
      <p:cxnSp>
        <p:nvCxnSpPr>
          <p:cNvPr id="37" name="直線コネクタ 36"/>
          <p:cNvCxnSpPr/>
          <p:nvPr/>
        </p:nvCxnSpPr>
        <p:spPr>
          <a:xfrm>
            <a:off x="4552950" y="1559295"/>
            <a:ext cx="20388" cy="5165167"/>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38" name="テキスト ボックス 37">
            <a:extLst>
              <a:ext uri="{FF2B5EF4-FFF2-40B4-BE49-F238E27FC236}">
                <a16:creationId xmlns:a16="http://schemas.microsoft.com/office/drawing/2014/main" id="{415DE71B-8723-4917-9DBC-7AC508C3F6E4}"/>
              </a:ext>
            </a:extLst>
          </p:cNvPr>
          <p:cNvSpPr txBox="1"/>
          <p:nvPr/>
        </p:nvSpPr>
        <p:spPr>
          <a:xfrm>
            <a:off x="61294" y="1339298"/>
            <a:ext cx="435292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ja-JP" altLang="en-US" sz="10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実質収支</a:t>
            </a:r>
            <a:endParaRPr kumimoji="1" lang="en-US" altLang="ja-JP" sz="10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1" lang="ja-JP" altLang="en-US" sz="10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ja-JP" altLang="en-US"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実質収支は</a:t>
            </a:r>
            <a:r>
              <a:rPr kumimoji="1" lang="en-US" altLang="ja-JP"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2008</a:t>
            </a:r>
            <a:r>
              <a:rPr kumimoji="1" lang="ja-JP" altLang="en-US"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年度以降黒字に転じ、現在まで</a:t>
            </a:r>
            <a:r>
              <a:rPr kumimoji="1" lang="en-US" altLang="ja-JP"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14</a:t>
            </a:r>
            <a:r>
              <a:rPr kumimoji="1" lang="ja-JP" altLang="en-US"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年連続の</a:t>
            </a:r>
            <a:r>
              <a:rPr kumimoji="1" lang="ja-JP" altLang="en-US" sz="10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黒字。</a:t>
            </a:r>
            <a:endParaRPr kumimoji="1" lang="en-US" altLang="ja-JP"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41" name="テキスト ボックス 40">
            <a:extLst>
              <a:ext uri="{FF2B5EF4-FFF2-40B4-BE49-F238E27FC236}">
                <a16:creationId xmlns:a16="http://schemas.microsoft.com/office/drawing/2014/main" id="{415DE71B-8723-4917-9DBC-7AC508C3F6E4}"/>
              </a:ext>
            </a:extLst>
          </p:cNvPr>
          <p:cNvSpPr txBox="1"/>
          <p:nvPr/>
        </p:nvSpPr>
        <p:spPr>
          <a:xfrm>
            <a:off x="4606397" y="2883225"/>
            <a:ext cx="44899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zh-TW" altLang="en-US" sz="10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財政調整基金</a:t>
            </a:r>
            <a:r>
              <a:rPr kumimoji="1" lang="zh-TW" altLang="en-US" sz="10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残高</a:t>
            </a:r>
            <a:endParaRPr kumimoji="1" lang="en-US" altLang="zh-TW" sz="10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1" lang="ja-JP" altLang="en-US"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1" lang="en-US" altLang="ja-JP"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2024</a:t>
            </a:r>
            <a:r>
              <a:rPr kumimoji="1" lang="ja-JP" altLang="en-US"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年３月末における基金残高は、</a:t>
            </a:r>
            <a:r>
              <a:rPr kumimoji="1" lang="en-US" altLang="ja-JP"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2,425</a:t>
            </a:r>
            <a:r>
              <a:rPr kumimoji="1" lang="ja-JP" altLang="en-US"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億円となる</a:t>
            </a:r>
            <a:r>
              <a:rPr kumimoji="1" lang="ja-JP" altLang="en-US" sz="10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見込み。</a:t>
            </a:r>
            <a:endParaRPr kumimoji="1" lang="en-US" altLang="ja-JP"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51" name="テキスト ボックス 50">
            <a:extLst>
              <a:ext uri="{FF2B5EF4-FFF2-40B4-BE49-F238E27FC236}">
                <a16:creationId xmlns:a16="http://schemas.microsoft.com/office/drawing/2014/main" id="{415DE71B-8723-4917-9DBC-7AC508C3F6E4}"/>
              </a:ext>
            </a:extLst>
          </p:cNvPr>
          <p:cNvSpPr txBox="1"/>
          <p:nvPr/>
        </p:nvSpPr>
        <p:spPr>
          <a:xfrm>
            <a:off x="4580025" y="4865664"/>
            <a:ext cx="44899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□将来</a:t>
            </a:r>
            <a:r>
              <a:rPr kumimoji="1" lang="ja-JP" altLang="en-US" sz="10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負担</a:t>
            </a:r>
            <a:r>
              <a:rPr kumimoji="1" lang="ja-JP" altLang="en-US" sz="10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比率</a:t>
            </a:r>
            <a:endParaRPr kumimoji="1" lang="en-US" altLang="ja-JP" sz="10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1" lang="ja-JP" altLang="en-US"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1" lang="en-US" altLang="ja-JP"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2008</a:t>
            </a:r>
            <a:r>
              <a:rPr kumimoji="1" lang="ja-JP" altLang="en-US" sz="10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年度の</a:t>
            </a:r>
            <a:r>
              <a:rPr kumimoji="1" lang="en-US" altLang="ja-JP" sz="10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246</a:t>
            </a:r>
            <a:r>
              <a:rPr kumimoji="1" lang="ja-JP" altLang="en-US" sz="10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％から改善。</a:t>
            </a:r>
            <a:r>
              <a:rPr kumimoji="1" lang="en-US" altLang="ja-JP" sz="10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2015</a:t>
            </a:r>
            <a:r>
              <a:rPr kumimoji="1" lang="ja-JP" altLang="en-US" sz="10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年度から全国平均を下回る。</a:t>
            </a:r>
            <a:endParaRPr kumimoji="1" lang="en-US" altLang="ja-JP" sz="1000" b="0" i="0" u="none" strike="noStrike" kern="1200" cap="none" spc="0" normalizeH="0" baseline="0" noProof="0" dirty="0" smtClean="0">
              <a:ln>
                <a:noFill/>
              </a:ln>
              <a:solidFill>
                <a:srgbClr val="FF0000"/>
              </a:solidFill>
              <a:effectLst/>
              <a:uLnTx/>
              <a:uFillTx/>
              <a:latin typeface="BIZ UDPゴシック" panose="020B0400000000000000" pitchFamily="50" charset="-128"/>
              <a:ea typeface="BIZ UDPゴシック" panose="020B0400000000000000" pitchFamily="50" charset="-128"/>
            </a:endParaRPr>
          </a:p>
        </p:txBody>
      </p:sp>
      <p:pic>
        <p:nvPicPr>
          <p:cNvPr id="53" name="図 52"/>
          <p:cNvPicPr>
            <a:picLocks noChangeAspect="1"/>
          </p:cNvPicPr>
          <p:nvPr/>
        </p:nvPicPr>
        <p:blipFill>
          <a:blip r:embed="rId2"/>
          <a:stretch>
            <a:fillRect/>
          </a:stretch>
        </p:blipFill>
        <p:spPr>
          <a:xfrm>
            <a:off x="489021" y="1761782"/>
            <a:ext cx="3658269" cy="1288123"/>
          </a:xfrm>
          <a:prstGeom prst="rect">
            <a:avLst/>
          </a:prstGeom>
        </p:spPr>
      </p:pic>
      <p:sp>
        <p:nvSpPr>
          <p:cNvPr id="54" name="楕円 53"/>
          <p:cNvSpPr/>
          <p:nvPr/>
        </p:nvSpPr>
        <p:spPr>
          <a:xfrm>
            <a:off x="2244987" y="1878361"/>
            <a:ext cx="1753087" cy="509039"/>
          </a:xfrm>
          <a:prstGeom prst="ellipse">
            <a:avLst/>
          </a:prstGeom>
          <a:noFill/>
          <a:ln w="254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pic>
        <p:nvPicPr>
          <p:cNvPr id="55" name="図 54"/>
          <p:cNvPicPr>
            <a:picLocks noChangeAspect="1"/>
          </p:cNvPicPr>
          <p:nvPr/>
        </p:nvPicPr>
        <p:blipFill>
          <a:blip r:embed="rId3"/>
          <a:stretch>
            <a:fillRect/>
          </a:stretch>
        </p:blipFill>
        <p:spPr>
          <a:xfrm>
            <a:off x="489021" y="3428636"/>
            <a:ext cx="3658269" cy="1422228"/>
          </a:xfrm>
          <a:prstGeom prst="rect">
            <a:avLst/>
          </a:prstGeom>
        </p:spPr>
      </p:pic>
      <p:cxnSp>
        <p:nvCxnSpPr>
          <p:cNvPr id="56" name="直線矢印コネクタ 55"/>
          <p:cNvCxnSpPr/>
          <p:nvPr/>
        </p:nvCxnSpPr>
        <p:spPr>
          <a:xfrm>
            <a:off x="767187" y="3878567"/>
            <a:ext cx="3200272" cy="256293"/>
          </a:xfrm>
          <a:prstGeom prst="straightConnector1">
            <a:avLst/>
          </a:prstGeom>
          <a:ln w="31750">
            <a:solidFill>
              <a:srgbClr val="FF0000"/>
            </a:solidFill>
            <a:headEnd type="none"/>
            <a:tailEnd type="arrow"/>
          </a:ln>
        </p:spPr>
        <p:style>
          <a:lnRef idx="1">
            <a:schemeClr val="accent1"/>
          </a:lnRef>
          <a:fillRef idx="0">
            <a:schemeClr val="accent1"/>
          </a:fillRef>
          <a:effectRef idx="0">
            <a:schemeClr val="accent1"/>
          </a:effectRef>
          <a:fontRef idx="minor">
            <a:schemeClr val="tx1"/>
          </a:fontRef>
        </p:style>
      </p:cxnSp>
      <p:sp>
        <p:nvSpPr>
          <p:cNvPr id="72" name="正方形/長方形 71"/>
          <p:cNvSpPr/>
          <p:nvPr/>
        </p:nvSpPr>
        <p:spPr>
          <a:xfrm>
            <a:off x="767187" y="6134972"/>
            <a:ext cx="1897442" cy="303536"/>
          </a:xfrm>
          <a:prstGeom prst="rect">
            <a:avLst/>
          </a:prstGeom>
          <a:solidFill>
            <a:schemeClr val="bg1"/>
          </a:solidFill>
          <a:ln>
            <a:solidFill>
              <a:schemeClr val="bg1">
                <a:lumMod val="65000"/>
              </a:schemeClr>
            </a:solidFill>
          </a:ln>
        </p:spPr>
        <p:txBody>
          <a:bodyPr wrap="square" lIns="36000" tIns="36000" rIns="36000" bIns="36000" anchor="ctr" anchorCtr="0">
            <a:spAutoFit/>
          </a:bodyPr>
          <a:lstStyle/>
          <a:p>
            <a:pPr marL="0" marR="0" lvl="0" indent="0" algn="l" defTabSz="914400" rtl="0" eaLnBrk="1" fontAlgn="auto" latinLnBrk="0" hangingPunct="1">
              <a:lnSpc>
                <a:spcPts val="600"/>
              </a:lnSpc>
              <a:spcBef>
                <a:spcPts val="0"/>
              </a:spcBef>
              <a:spcAft>
                <a:spcPts val="0"/>
              </a:spcAft>
              <a:buClrTx/>
              <a:buSzTx/>
              <a:buFontTx/>
              <a:buNone/>
              <a:tabLst/>
              <a:defRPr/>
            </a:pPr>
            <a:r>
              <a:rPr kumimoji="1" lang="en-US" altLang="ja-JP" sz="55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ja-JP" altLang="en-US" sz="55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将来負担比率とは</a:t>
            </a:r>
            <a:r>
              <a:rPr kumimoji="1" lang="en-US" altLang="ja-JP" sz="55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p>
          <a:p>
            <a:pPr marL="0" marR="0" lvl="0" indent="0" algn="l" defTabSz="914400" rtl="0" eaLnBrk="1" fontAlgn="auto" latinLnBrk="0" hangingPunct="1">
              <a:lnSpc>
                <a:spcPts val="600"/>
              </a:lnSpc>
              <a:spcBef>
                <a:spcPts val="0"/>
              </a:spcBef>
              <a:spcAft>
                <a:spcPts val="0"/>
              </a:spcAft>
              <a:buClrTx/>
              <a:buSzTx/>
              <a:buFontTx/>
              <a:buNone/>
              <a:tabLst/>
              <a:defRPr/>
            </a:pPr>
            <a:r>
              <a:rPr kumimoji="1" lang="ja-JP" altLang="en-US" sz="5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地方公共団体の借入金（地方債）など現在抱えている負債の大きさを、その地方公共団体の財政規模に対する割合</a:t>
            </a:r>
          </a:p>
        </p:txBody>
      </p:sp>
      <p:sp>
        <p:nvSpPr>
          <p:cNvPr id="75" name="円/楕円 38"/>
          <p:cNvSpPr/>
          <p:nvPr/>
        </p:nvSpPr>
        <p:spPr>
          <a:xfrm>
            <a:off x="2786246" y="5717133"/>
            <a:ext cx="213584" cy="355568"/>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52" name="テキスト ボックス 51">
            <a:extLst>
              <a:ext uri="{FF2B5EF4-FFF2-40B4-BE49-F238E27FC236}">
                <a16:creationId xmlns:a16="http://schemas.microsoft.com/office/drawing/2014/main" id="{415DE71B-8723-4917-9DBC-7AC508C3F6E4}"/>
              </a:ext>
            </a:extLst>
          </p:cNvPr>
          <p:cNvSpPr txBox="1"/>
          <p:nvPr/>
        </p:nvSpPr>
        <p:spPr>
          <a:xfrm>
            <a:off x="45669" y="4856725"/>
            <a:ext cx="44899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□将来</a:t>
            </a:r>
            <a:r>
              <a:rPr kumimoji="1" lang="ja-JP" altLang="en-US" sz="10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負担</a:t>
            </a:r>
            <a:r>
              <a:rPr kumimoji="1" lang="ja-JP" altLang="en-US" sz="1000" b="1"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比率</a:t>
            </a:r>
            <a:endParaRPr kumimoji="1" lang="en-US" altLang="ja-JP" sz="10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　　</a:t>
            </a:r>
            <a:r>
              <a:rPr kumimoji="1" lang="ja-JP" altLang="en-US" sz="10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　</a:t>
            </a:r>
            <a:r>
              <a:rPr kumimoji="1" lang="en-US" altLang="ja-JP" sz="10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2008</a:t>
            </a:r>
            <a:r>
              <a:rPr kumimoji="1" lang="ja-JP" altLang="en-US" sz="10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年度</a:t>
            </a:r>
            <a:r>
              <a:rPr kumimoji="1" lang="ja-JP" altLang="en-US" sz="10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から</a:t>
            </a:r>
            <a:r>
              <a:rPr kumimoji="1" lang="en-US" altLang="ja-JP" sz="10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158</a:t>
            </a:r>
            <a:r>
              <a:rPr kumimoji="1" lang="ja-JP" altLang="en-US" sz="10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ポイント</a:t>
            </a:r>
            <a:r>
              <a:rPr kumimoji="1" lang="ja-JP" altLang="en-US" sz="10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改善。</a:t>
            </a:r>
            <a:r>
              <a:rPr kumimoji="1" lang="en-US" altLang="ja-JP" sz="10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2019</a:t>
            </a:r>
            <a:r>
              <a:rPr kumimoji="1" lang="ja-JP" altLang="en-US" sz="10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rPr>
              <a:t>年度から全国平均を</a:t>
            </a:r>
            <a:r>
              <a:rPr kumimoji="1" lang="ja-JP" altLang="en-US" sz="1000" b="0" i="0" u="none" strike="noStrike" kern="1200" cap="none" spc="0" normalizeH="0" baseline="0" noProof="0" dirty="0" smtClean="0">
                <a:ln>
                  <a:noFill/>
                </a:ln>
                <a:effectLst/>
                <a:uLnTx/>
                <a:uFillTx/>
                <a:latin typeface="BIZ UDPゴシック" panose="020B0400000000000000" pitchFamily="50" charset="-128"/>
                <a:ea typeface="BIZ UDPゴシック" panose="020B0400000000000000" pitchFamily="50" charset="-128"/>
              </a:rPr>
              <a:t>下回る。</a:t>
            </a:r>
            <a:endParaRPr kumimoji="1" lang="ja-JP" altLang="en-US" sz="1000" b="0" i="0" u="none" strike="noStrike" kern="1200" cap="none" spc="0" normalizeH="0" baseline="0" noProof="0" dirty="0">
              <a:ln>
                <a:noFill/>
              </a:ln>
              <a:effectLst/>
              <a:uLnTx/>
              <a:uFillTx/>
              <a:latin typeface="BIZ UDPゴシック" panose="020B0400000000000000" pitchFamily="50" charset="-128"/>
              <a:ea typeface="BIZ UDPゴシック" panose="020B0400000000000000" pitchFamily="50" charset="-128"/>
            </a:endParaRPr>
          </a:p>
        </p:txBody>
      </p:sp>
      <p:pic>
        <p:nvPicPr>
          <p:cNvPr id="2" name="図 1"/>
          <p:cNvPicPr>
            <a:picLocks noChangeAspect="1"/>
          </p:cNvPicPr>
          <p:nvPr/>
        </p:nvPicPr>
        <p:blipFill>
          <a:blip r:embed="rId4"/>
          <a:stretch>
            <a:fillRect/>
          </a:stretch>
        </p:blipFill>
        <p:spPr>
          <a:xfrm>
            <a:off x="6800850" y="1200228"/>
            <a:ext cx="2398318" cy="2060678"/>
          </a:xfrm>
          <a:prstGeom prst="rect">
            <a:avLst/>
          </a:prstGeom>
        </p:spPr>
      </p:pic>
      <p:sp>
        <p:nvSpPr>
          <p:cNvPr id="44" name="テキスト ボックス 43">
            <a:extLst>
              <a:ext uri="{FF2B5EF4-FFF2-40B4-BE49-F238E27FC236}">
                <a16:creationId xmlns:a16="http://schemas.microsoft.com/office/drawing/2014/main" id="{415DE71B-8723-4917-9DBC-7AC508C3F6E4}"/>
              </a:ext>
            </a:extLst>
          </p:cNvPr>
          <p:cNvSpPr txBox="1"/>
          <p:nvPr/>
        </p:nvSpPr>
        <p:spPr>
          <a:xfrm>
            <a:off x="4572000" y="1440000"/>
            <a:ext cx="2370794"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ja-JP" altLang="en-US" sz="10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実質公債費比率</a:t>
            </a:r>
            <a:endParaRPr kumimoji="1" lang="en-US" altLang="ja-JP" sz="10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1" lang="ja-JP" altLang="en-US" sz="10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ja-JP" altLang="en-US"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市債発行の抑制に伴う市債残高</a:t>
            </a:r>
            <a:r>
              <a:rPr kumimoji="1" lang="ja-JP" altLang="en-US" sz="10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の</a:t>
            </a:r>
            <a:endParaRPr kumimoji="1" lang="en-US" altLang="ja-JP" sz="10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1" lang="ja-JP" altLang="en-US" sz="10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　　　減少</a:t>
            </a:r>
            <a:r>
              <a:rPr kumimoji="1" lang="ja-JP" altLang="en-US"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に</a:t>
            </a:r>
            <a:r>
              <a:rPr kumimoji="1" lang="ja-JP" altLang="en-US" sz="10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より改善し、他都市</a:t>
            </a:r>
            <a:r>
              <a:rPr kumimoji="1" lang="ja-JP" altLang="en-US"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より</a:t>
            </a:r>
            <a:r>
              <a:rPr kumimoji="1" lang="ja-JP" altLang="en-US" sz="10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低</a:t>
            </a:r>
            <a:endParaRPr kumimoji="1" lang="en-US" altLang="ja-JP" sz="10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1" lang="ja-JP" altLang="en-US" sz="10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　　　水準。</a:t>
            </a:r>
            <a:endParaRPr kumimoji="1" lang="ja-JP" altLang="en-US"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pic>
        <p:nvPicPr>
          <p:cNvPr id="3" name="図 2"/>
          <p:cNvPicPr preferRelativeResize="0">
            <a:picLocks/>
          </p:cNvPicPr>
          <p:nvPr/>
        </p:nvPicPr>
        <p:blipFill>
          <a:blip r:embed="rId5"/>
          <a:stretch>
            <a:fillRect/>
          </a:stretch>
        </p:blipFill>
        <p:spPr>
          <a:xfrm>
            <a:off x="5023830" y="3268763"/>
            <a:ext cx="3236250" cy="1424182"/>
          </a:xfrm>
          <a:prstGeom prst="rect">
            <a:avLst/>
          </a:prstGeom>
        </p:spPr>
      </p:pic>
      <p:sp>
        <p:nvSpPr>
          <p:cNvPr id="47" name="テキスト ボックス 46"/>
          <p:cNvSpPr txBox="1"/>
          <p:nvPr/>
        </p:nvSpPr>
        <p:spPr>
          <a:xfrm>
            <a:off x="5159165" y="4632153"/>
            <a:ext cx="3762030"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7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※2021</a:t>
            </a:r>
            <a:r>
              <a:rPr kumimoji="1" lang="ja-JP" altLang="en-US" sz="7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年度までは決算、</a:t>
            </a:r>
            <a:r>
              <a:rPr kumimoji="1" lang="en-US" altLang="ja-JP" sz="7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2022</a:t>
            </a:r>
            <a:r>
              <a:rPr kumimoji="1" lang="ja-JP" altLang="en-US" sz="7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年度は現計予算</a:t>
            </a:r>
            <a:r>
              <a:rPr kumimoji="1" lang="ja-JP" altLang="en-US" sz="7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1" lang="en-US" altLang="ja-JP" sz="700" b="0" i="0" u="none" strike="noStrike" kern="1200" cap="none" spc="0" normalizeH="0" baseline="0" noProof="0" dirty="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2023</a:t>
            </a:r>
            <a:r>
              <a:rPr kumimoji="1" lang="ja-JP" altLang="en-US" sz="7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年度は当初予算ベース</a:t>
            </a:r>
            <a:endParaRPr kumimoji="1" lang="ja-JP" altLang="en-US" sz="11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48" name="スライド番号プレースホルダー 3"/>
          <p:cNvSpPr txBox="1">
            <a:spLocks/>
          </p:cNvSpPr>
          <p:nvPr/>
        </p:nvSpPr>
        <p:spPr>
          <a:xfrm>
            <a:off x="8640000" y="6552000"/>
            <a:ext cx="432000" cy="288000"/>
          </a:xfrm>
          <a:prstGeom prst="rect">
            <a:avLst/>
          </a:prstGeom>
        </p:spPr>
        <p:txBody>
          <a:bodyPr vert="horz" lIns="36000" tIns="36000" rIns="36000" bIns="36000" rtlCol="0" anchor="ctr"/>
          <a:lstStyle>
            <a:defPPr>
              <a:defRPr lang="ja-JP"/>
            </a:defPPr>
            <a:lvl1pPr marL="0" algn="r" defTabSz="914400" rtl="0" eaLnBrk="1" latinLnBrk="0" hangingPunct="1">
              <a:defRPr kumimoji="1" sz="14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138CA411-231B-42B9-AF63-97A64194AA60}" type="slidenum">
              <a:rPr lang="ja-JP" altLang="en-US" smtClean="0"/>
              <a:pPr/>
              <a:t>98</a:t>
            </a:fld>
            <a:endParaRPr lang="ja-JP" altLang="en-US" dirty="0"/>
          </a:p>
        </p:txBody>
      </p:sp>
      <p:sp>
        <p:nvSpPr>
          <p:cNvPr id="50" name="正方形/長方形 49"/>
          <p:cNvSpPr/>
          <p:nvPr/>
        </p:nvSpPr>
        <p:spPr>
          <a:xfrm>
            <a:off x="3962011" y="2270214"/>
            <a:ext cx="614776" cy="28800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600" dirty="0" smtClean="0"/>
              <a:t>（年度）</a:t>
            </a:r>
            <a:endParaRPr kumimoji="1" lang="ja-JP" altLang="en-US" sz="1600" dirty="0"/>
          </a:p>
        </p:txBody>
      </p:sp>
      <p:sp>
        <p:nvSpPr>
          <p:cNvPr id="57" name="正方形/長方形 56"/>
          <p:cNvSpPr/>
          <p:nvPr/>
        </p:nvSpPr>
        <p:spPr>
          <a:xfrm>
            <a:off x="7994962" y="4480606"/>
            <a:ext cx="614776" cy="28800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600" dirty="0" smtClean="0"/>
              <a:t>（年度）</a:t>
            </a:r>
            <a:endParaRPr kumimoji="1" lang="ja-JP" altLang="en-US" sz="1600" dirty="0"/>
          </a:p>
        </p:txBody>
      </p:sp>
      <p:sp>
        <p:nvSpPr>
          <p:cNvPr id="70" name="テキスト ボックス 69"/>
          <p:cNvSpPr txBox="1"/>
          <p:nvPr/>
        </p:nvSpPr>
        <p:spPr>
          <a:xfrm>
            <a:off x="664258" y="2908136"/>
            <a:ext cx="3501456"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出典：大阪府「一般会計・特別会計歳入歳出決算書」をもとに副首都推進局で作成</a:t>
            </a:r>
            <a:endParaRPr kumimoji="1" lang="ja-JP" altLang="en-US"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77" name="テキスト ボックス 76"/>
          <p:cNvSpPr txBox="1"/>
          <p:nvPr/>
        </p:nvSpPr>
        <p:spPr>
          <a:xfrm>
            <a:off x="1052937" y="4784675"/>
            <a:ext cx="3618043"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出典：大阪府「一般会計・特別会計歳入歳出決算書</a:t>
            </a:r>
            <a:r>
              <a:rPr kumimoji="1" lang="ja-JP" altLang="en-US" sz="70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rPr>
              <a:t>」を</a:t>
            </a:r>
            <a:r>
              <a:rPr kumimoji="1" lang="ja-JP" altLang="en-US" sz="7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もとに副首都推進局で</a:t>
            </a:r>
            <a:r>
              <a:rPr kumimoji="1" lang="ja-JP" altLang="en-US" sz="70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rPr>
              <a:t>作成。</a:t>
            </a:r>
            <a:endParaRPr kumimoji="1" lang="ja-JP" altLang="en-US"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40" name="テキスト ボックス 39">
            <a:extLst>
              <a:ext uri="{FF2B5EF4-FFF2-40B4-BE49-F238E27FC236}">
                <a16:creationId xmlns:a16="http://schemas.microsoft.com/office/drawing/2014/main" id="{415DE71B-8723-4917-9DBC-7AC508C3F6E4}"/>
              </a:ext>
            </a:extLst>
          </p:cNvPr>
          <p:cNvSpPr txBox="1"/>
          <p:nvPr/>
        </p:nvSpPr>
        <p:spPr>
          <a:xfrm>
            <a:off x="73167" y="3072436"/>
            <a:ext cx="44899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□地方債残高</a:t>
            </a:r>
            <a:endParaRPr kumimoji="1" lang="en-US" altLang="ja-JP" sz="10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1" lang="ja-JP" altLang="en-US"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臨時財政対策債を除く府債残高は着実に</a:t>
            </a:r>
            <a:r>
              <a:rPr kumimoji="1" lang="ja-JP" altLang="en-US" sz="10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減少。</a:t>
            </a:r>
            <a:endParaRPr kumimoji="1" lang="ja-JP" altLang="en-US" sz="10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78" name="テキスト ボックス 77"/>
          <p:cNvSpPr txBox="1"/>
          <p:nvPr/>
        </p:nvSpPr>
        <p:spPr>
          <a:xfrm>
            <a:off x="590917" y="6700365"/>
            <a:ext cx="3852000" cy="216000"/>
          </a:xfrm>
          <a:prstGeom prst="rect">
            <a:avLst/>
          </a:prstGeom>
          <a:noFill/>
        </p:spPr>
        <p:txBody>
          <a:bodyPr wrap="square" lIns="36000" tIns="36000" rIns="36000" bIns="3600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出典：総務省「地方公共団体の主要財政指標一覧」をもとに副首都推進局で</a:t>
            </a:r>
            <a:r>
              <a:rPr kumimoji="1" lang="ja-JP" altLang="en-US" sz="70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rPr>
              <a:t>作成。</a:t>
            </a:r>
            <a:endParaRPr kumimoji="1" lang="ja-JP" altLang="en-US" sz="7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79" name="テキスト ボックス 78"/>
          <p:cNvSpPr txBox="1"/>
          <p:nvPr/>
        </p:nvSpPr>
        <p:spPr>
          <a:xfrm>
            <a:off x="6540351" y="4761154"/>
            <a:ext cx="2595411"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出典</a:t>
            </a:r>
            <a:r>
              <a:rPr kumimoji="1" lang="ja-JP" altLang="en-US" sz="70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rPr>
              <a:t>：大阪市「財政状況資料集」</a:t>
            </a:r>
            <a:r>
              <a:rPr kumimoji="1" lang="ja-JP" altLang="en-US" sz="7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をもと</a:t>
            </a:r>
            <a:r>
              <a:rPr kumimoji="1" lang="ja-JP" altLang="en-US" sz="70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rPr>
              <a:t>に作成。</a:t>
            </a:r>
            <a:endParaRPr kumimoji="1" lang="ja-JP" altLang="en-US" sz="8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80" name="テキスト ボックス 79"/>
          <p:cNvSpPr txBox="1"/>
          <p:nvPr/>
        </p:nvSpPr>
        <p:spPr>
          <a:xfrm>
            <a:off x="7733022" y="5427756"/>
            <a:ext cx="132687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6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※2021</a:t>
            </a:r>
            <a:r>
              <a:rPr kumimoji="1" lang="ja-JP" altLang="en-US" sz="6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年度は充当可能財源等が将来負担額を上回ったため「</a:t>
            </a:r>
            <a:r>
              <a:rPr kumimoji="1" lang="en-US" altLang="ja-JP" sz="6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ja-JP" altLang="en-US" sz="6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」となって</a:t>
            </a:r>
            <a:r>
              <a:rPr kumimoji="1" lang="ja-JP" altLang="en-US" sz="6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いる。</a:t>
            </a:r>
            <a:endParaRPr kumimoji="1" lang="ja-JP" altLang="en-US" sz="6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81" name="テキスト ボックス 80"/>
          <p:cNvSpPr txBox="1"/>
          <p:nvPr/>
        </p:nvSpPr>
        <p:spPr>
          <a:xfrm>
            <a:off x="5317858" y="6700365"/>
            <a:ext cx="3852000" cy="216000"/>
          </a:xfrm>
          <a:prstGeom prst="rect">
            <a:avLst/>
          </a:prstGeom>
          <a:noFill/>
        </p:spPr>
        <p:txBody>
          <a:bodyPr wrap="square" lIns="36000" tIns="36000" rIns="36000" bIns="3600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出典：総務省「地方公共団体の主要財政指標一覧」をもとに副首都推進局で</a:t>
            </a:r>
            <a:r>
              <a:rPr kumimoji="1" lang="ja-JP" altLang="en-US" sz="70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rPr>
              <a:t>作成。</a:t>
            </a:r>
            <a:endParaRPr kumimoji="1" lang="ja-JP" altLang="en-US" sz="7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sp>
        <p:nvSpPr>
          <p:cNvPr id="82" name="テキスト ボックス 81"/>
          <p:cNvSpPr txBox="1"/>
          <p:nvPr/>
        </p:nvSpPr>
        <p:spPr>
          <a:xfrm>
            <a:off x="5044926" y="2646205"/>
            <a:ext cx="2211233" cy="216000"/>
          </a:xfrm>
          <a:prstGeom prst="rect">
            <a:avLst/>
          </a:prstGeom>
          <a:noFill/>
        </p:spPr>
        <p:txBody>
          <a:bodyPr wrap="square" lIns="36000" tIns="36000" rIns="36000" bIns="3600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出典：総務省「地方公共団体の主要財政指標一覧</a:t>
            </a:r>
            <a:r>
              <a:rPr kumimoji="1" lang="ja-JP" altLang="en-US" sz="70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rPr>
              <a:t>」</a:t>
            </a:r>
            <a:endParaRPr kumimoji="1" lang="en-US" altLang="ja-JP" sz="70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rPr>
              <a:t>を</a:t>
            </a:r>
            <a:r>
              <a:rPr kumimoji="1" lang="ja-JP" altLang="en-US" sz="7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もと</a:t>
            </a:r>
            <a:r>
              <a:rPr kumimoji="1" lang="ja-JP" altLang="en-US" sz="70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rPr>
              <a:t>に作成</a:t>
            </a:r>
            <a:endParaRPr kumimoji="1" lang="ja-JP" altLang="en-US" sz="7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endParaRPr>
          </a:p>
        </p:txBody>
      </p:sp>
      <p:pic>
        <p:nvPicPr>
          <p:cNvPr id="5" name="図 4"/>
          <p:cNvPicPr>
            <a:picLocks noChangeAspect="1"/>
          </p:cNvPicPr>
          <p:nvPr/>
        </p:nvPicPr>
        <p:blipFill>
          <a:blip r:embed="rId6"/>
          <a:stretch>
            <a:fillRect/>
          </a:stretch>
        </p:blipFill>
        <p:spPr>
          <a:xfrm>
            <a:off x="216000" y="5148000"/>
            <a:ext cx="3621338" cy="1664352"/>
          </a:xfrm>
          <a:prstGeom prst="rect">
            <a:avLst/>
          </a:prstGeom>
        </p:spPr>
      </p:pic>
      <p:pic>
        <p:nvPicPr>
          <p:cNvPr id="10" name="図 9"/>
          <p:cNvPicPr>
            <a:picLocks noChangeAspect="1"/>
          </p:cNvPicPr>
          <p:nvPr/>
        </p:nvPicPr>
        <p:blipFill>
          <a:blip r:embed="rId7"/>
          <a:stretch>
            <a:fillRect/>
          </a:stretch>
        </p:blipFill>
        <p:spPr>
          <a:xfrm>
            <a:off x="5004000" y="5292000"/>
            <a:ext cx="3365284" cy="1524132"/>
          </a:xfrm>
          <a:prstGeom prst="rect">
            <a:avLst/>
          </a:prstGeom>
        </p:spPr>
      </p:pic>
    </p:spTree>
    <p:extLst>
      <p:ext uri="{BB962C8B-B14F-4D97-AF65-F5344CB8AC3E}">
        <p14:creationId xmlns:p14="http://schemas.microsoft.com/office/powerpoint/2010/main" val="143710574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a:blip r:embed="rId3"/>
          <a:stretch>
            <a:fillRect/>
          </a:stretch>
        </p:blipFill>
        <p:spPr>
          <a:xfrm>
            <a:off x="828675" y="4558428"/>
            <a:ext cx="3874308" cy="2101572"/>
          </a:xfrm>
          <a:prstGeom prst="rect">
            <a:avLst/>
          </a:prstGeom>
        </p:spPr>
      </p:pic>
      <p:cxnSp>
        <p:nvCxnSpPr>
          <p:cNvPr id="31" name="直線コネクタ 30"/>
          <p:cNvCxnSpPr/>
          <p:nvPr/>
        </p:nvCxnSpPr>
        <p:spPr>
          <a:xfrm>
            <a:off x="196398" y="548434"/>
            <a:ext cx="8820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1" name="テキスト ボックス 40">
            <a:extLst>
              <a:ext uri="{FF2B5EF4-FFF2-40B4-BE49-F238E27FC236}">
                <a16:creationId xmlns:a16="http://schemas.microsoft.com/office/drawing/2014/main" id="{BD88A35B-5816-4BE5-8051-E65C667081BC}"/>
              </a:ext>
            </a:extLst>
          </p:cNvPr>
          <p:cNvSpPr txBox="1"/>
          <p:nvPr/>
        </p:nvSpPr>
        <p:spPr>
          <a:xfrm>
            <a:off x="128790" y="620820"/>
            <a:ext cx="646331" cy="276999"/>
          </a:xfrm>
          <a:prstGeom prst="rect">
            <a:avLst/>
          </a:prstGeom>
          <a:solidFill>
            <a:schemeClr val="accent2"/>
          </a:solid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rPr>
              <a:t>大阪府</a:t>
            </a:r>
            <a:endParaRPr kumimoji="1" lang="en-US" altLang="ja-JP" sz="12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endParaRPr>
          </a:p>
        </p:txBody>
      </p:sp>
      <p:sp>
        <p:nvSpPr>
          <p:cNvPr id="9" name="テキスト ボックス 8">
            <a:extLst>
              <a:ext uri="{FF2B5EF4-FFF2-40B4-BE49-F238E27FC236}">
                <a16:creationId xmlns:a16="http://schemas.microsoft.com/office/drawing/2014/main" id="{BD88A35B-5816-4BE5-8051-E65C667081BC}"/>
              </a:ext>
            </a:extLst>
          </p:cNvPr>
          <p:cNvSpPr txBox="1"/>
          <p:nvPr/>
        </p:nvSpPr>
        <p:spPr>
          <a:xfrm>
            <a:off x="126211" y="3552375"/>
            <a:ext cx="646331" cy="276999"/>
          </a:xfrm>
          <a:prstGeom prst="rect">
            <a:avLst/>
          </a:prstGeom>
          <a:solidFill>
            <a:schemeClr val="accent2"/>
          </a:solid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rPr>
              <a:t>大阪市</a:t>
            </a:r>
            <a:endParaRPr kumimoji="1" lang="en-US" altLang="ja-JP" sz="1200"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endParaRPr>
          </a:p>
        </p:txBody>
      </p:sp>
      <p:sp>
        <p:nvSpPr>
          <p:cNvPr id="15" name="テキスト ボックス 14">
            <a:extLst>
              <a:ext uri="{FF2B5EF4-FFF2-40B4-BE49-F238E27FC236}">
                <a16:creationId xmlns:a16="http://schemas.microsoft.com/office/drawing/2014/main" id="{415DE71B-8723-4917-9DBC-7AC508C3F6E4}"/>
              </a:ext>
            </a:extLst>
          </p:cNvPr>
          <p:cNvSpPr txBox="1"/>
          <p:nvPr/>
        </p:nvSpPr>
        <p:spPr>
          <a:xfrm>
            <a:off x="160961" y="864000"/>
            <a:ext cx="8668714" cy="71558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 減債</a:t>
            </a:r>
            <a:r>
              <a:rPr kumimoji="1"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基金を計画的に復元</a:t>
            </a:r>
            <a:endParaRPr kumimoji="1" lang="en-US" altLang="ja-JP"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180975" marR="0" lvl="0" indent="-180975" algn="l" defTabSz="914400" rtl="0" eaLnBrk="1" fontAlgn="auto" latinLnBrk="0" hangingPunct="1">
              <a:lnSpc>
                <a:spcPct val="100000"/>
              </a:lnSpc>
              <a:spcBef>
                <a:spcPts val="300"/>
              </a:spcBef>
              <a:spcAft>
                <a:spcPts val="0"/>
              </a:spcAft>
              <a:buClrTx/>
              <a:buSzTx/>
              <a:buFontTx/>
              <a:buNone/>
              <a:tabLst/>
              <a:defRPr/>
            </a:pPr>
            <a:r>
              <a:rPr kumimoji="1" lang="ja-JP" altLang="en-US" sz="105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1" lang="ja-JP" altLang="en-US"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財政</a:t>
            </a: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再建団体転落回避のため、</a:t>
            </a:r>
            <a:r>
              <a:rPr kumimoji="1"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2001</a:t>
            </a: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a:t>
            </a:r>
            <a:r>
              <a:rPr kumimoji="1"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2007</a:t>
            </a: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年度の間に借入れ</a:t>
            </a:r>
            <a:r>
              <a:rPr kumimoji="1" lang="ja-JP" altLang="en-US"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を実施</a:t>
            </a: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した合計</a:t>
            </a:r>
            <a:r>
              <a:rPr kumimoji="1"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5,202</a:t>
            </a: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億円の積立不足額について</a:t>
            </a:r>
            <a:r>
              <a:rPr kumimoji="1" lang="ja-JP" altLang="en-US"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a:t>
            </a:r>
            <a:endParaRPr kumimoji="1" lang="en-US" altLang="ja-JP"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endParaRPr>
          </a:p>
          <a:p>
            <a:pPr marL="180975" marR="0" lvl="0" indent="-180975"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　</a:t>
            </a:r>
            <a:r>
              <a:rPr kumimoji="1" lang="ja-JP" altLang="en-US"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　　　</a:t>
            </a:r>
            <a:r>
              <a:rPr kumimoji="1" lang="en-US" altLang="ja-JP"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2023</a:t>
            </a: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年度末に復元が完了する</a:t>
            </a:r>
            <a:r>
              <a:rPr kumimoji="1" lang="ja-JP" altLang="en-US"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cs typeface="Meiryo UI" panose="020B0604030504040204" pitchFamily="50" charset="-128"/>
              </a:rPr>
              <a:t>見込み。</a:t>
            </a:r>
            <a:endParaRPr kumimoji="1"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32" name="角丸四角形 31"/>
          <p:cNvSpPr/>
          <p:nvPr/>
        </p:nvSpPr>
        <p:spPr>
          <a:xfrm>
            <a:off x="144000" y="72000"/>
            <a:ext cx="5544000" cy="432000"/>
          </a:xfrm>
          <a:prstGeom prst="roundRect">
            <a:avLst/>
          </a:prstGeom>
          <a:solidFill>
            <a:schemeClr val="accent4">
              <a:lumMod val="60000"/>
              <a:lumOff val="40000"/>
            </a:schemeClr>
          </a:solidFill>
          <a:effectLst>
            <a:innerShdw blurRad="63500" dist="50800" dir="2700000">
              <a:prstClr val="black">
                <a:alpha val="50000"/>
              </a:prstClr>
            </a:innerShdw>
          </a:effectLst>
        </p:spPr>
        <p:style>
          <a:lnRef idx="3">
            <a:schemeClr val="lt1"/>
          </a:lnRef>
          <a:fillRef idx="1">
            <a:schemeClr val="accent4"/>
          </a:fillRef>
          <a:effectRef idx="1">
            <a:schemeClr val="accent4"/>
          </a:effectRef>
          <a:fontRef idx="minor">
            <a:schemeClr val="lt1"/>
          </a:fontRef>
        </p:style>
        <p:txBody>
          <a:bodyPr lIns="108000" tIns="36000" rIns="36000" bIns="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【WHAT</a:t>
            </a:r>
            <a:r>
              <a:rPr kumimoji="1" lang="ja-JP" altLang="en-US" sz="1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４－①</a:t>
            </a:r>
            <a:r>
              <a:rPr kumimoji="1" lang="en-US" altLang="ja-JP" sz="1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a:t>
            </a:r>
            <a:r>
              <a:rPr kumimoji="1" lang="ja-JP" altLang="en-US" sz="1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いわゆる行政改革／財政の見直し</a:t>
            </a:r>
          </a:p>
        </p:txBody>
      </p:sp>
      <p:sp>
        <p:nvSpPr>
          <p:cNvPr id="28" name="テキスト ボックス 27">
            <a:extLst>
              <a:ext uri="{FF2B5EF4-FFF2-40B4-BE49-F238E27FC236}">
                <a16:creationId xmlns:a16="http://schemas.microsoft.com/office/drawing/2014/main" id="{415DE71B-8723-4917-9DBC-7AC508C3F6E4}"/>
              </a:ext>
            </a:extLst>
          </p:cNvPr>
          <p:cNvSpPr txBox="1"/>
          <p:nvPr/>
        </p:nvSpPr>
        <p:spPr>
          <a:xfrm>
            <a:off x="126210" y="3804375"/>
            <a:ext cx="8890187" cy="7540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 財務</a:t>
            </a:r>
            <a:r>
              <a:rPr kumimoji="1" lang="ja-JP" altLang="en-US"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リスク</a:t>
            </a:r>
            <a:r>
              <a:rPr kumimoji="1" lang="ja-JP" altLang="en-US" sz="1400" b="1"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の処理</a:t>
            </a:r>
            <a:endParaRPr kumimoji="1" lang="en-US" altLang="ja-JP" sz="1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180975" marR="0" lvl="0" indent="-180975" algn="l" defTabSz="914400" rtl="0" eaLnBrk="1" fontAlgn="auto" latinLnBrk="0" hangingPunct="1">
              <a:lnSpc>
                <a:spcPct val="100000"/>
              </a:lnSpc>
              <a:spcBef>
                <a:spcPts val="300"/>
              </a:spcBef>
              <a:spcAft>
                <a:spcPts val="0"/>
              </a:spcAft>
              <a:buClrTx/>
              <a:buSzTx/>
              <a:buFontTx/>
              <a:buNone/>
              <a:tabLst/>
              <a:defRPr/>
            </a:pPr>
            <a:r>
              <a:rPr kumimoji="1" lang="ja-JP" altLang="en-US" sz="105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1" lang="ja-JP" altLang="en-US" sz="10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阿倍野再開発事業は</a:t>
            </a:r>
            <a:r>
              <a:rPr kumimoji="1" lang="ja-JP" altLang="en-US"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2023</a:t>
            </a: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年度当初予算をもって、公債費償還財源の予算措置が完了し、単年度の収支不足は</a:t>
            </a:r>
            <a:r>
              <a:rPr kumimoji="1" lang="ja-JP" altLang="en-US"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解消見込み。</a:t>
            </a:r>
            <a:endPar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a:p>
            <a:pPr marL="180975" marR="0" lvl="0" indent="-180975" algn="l" defTabSz="914400" rtl="0" eaLnBrk="1" fontAlgn="auto" latinLnBrk="0" hangingPunct="1">
              <a:lnSpc>
                <a:spcPct val="100000"/>
              </a:lnSpc>
              <a:spcBef>
                <a:spcPts val="30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　</a:t>
            </a:r>
            <a:r>
              <a:rPr kumimoji="1" lang="ja-JP" altLang="en-US"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　　　オーク</a:t>
            </a:r>
            <a:r>
              <a:rPr kumimoji="1"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200</a:t>
            </a: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は、</a:t>
            </a:r>
            <a:r>
              <a:rPr kumimoji="1"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2023</a:t>
            </a:r>
            <a:r>
              <a:rPr kumimoji="1" lang="ja-JP" altLang="en-US"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年度に土地信託事業に係る和解金の償還が終了見込み</a:t>
            </a:r>
            <a:r>
              <a:rPr kumimoji="1" lang="ja-JP" altLang="en-US" sz="1200" b="0" i="0" u="none" strike="noStrike" kern="1200" cap="none" spc="0" normalizeH="0" baseline="0" noProof="0" dirty="0" smtClean="0">
                <a:ln>
                  <a:noFill/>
                </a:ln>
                <a:solidFill>
                  <a:prstClr val="black"/>
                </a:solidFill>
                <a:effectLst/>
                <a:uLnTx/>
                <a:uFillTx/>
                <a:latin typeface="BIZ UDPゴシック" panose="020B0400000000000000" pitchFamily="50" charset="-128"/>
                <a:ea typeface="BIZ UDPゴシック" panose="020B0400000000000000" pitchFamily="50" charset="-128"/>
              </a:rPr>
              <a:t>。</a:t>
            </a:r>
            <a:endParaRPr kumimoji="1" lang="en-US" altLang="ja-JP" sz="12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pic>
        <p:nvPicPr>
          <p:cNvPr id="29" name="図 28"/>
          <p:cNvPicPr>
            <a:picLocks noChangeAspect="1"/>
          </p:cNvPicPr>
          <p:nvPr/>
        </p:nvPicPr>
        <p:blipFill>
          <a:blip r:embed="rId4">
            <a:clrChange>
              <a:clrFrom>
                <a:srgbClr val="FFFFFF"/>
              </a:clrFrom>
              <a:clrTo>
                <a:srgbClr val="FFFFFF">
                  <a:alpha val="0"/>
                </a:srgbClr>
              </a:clrTo>
            </a:clrChange>
          </a:blip>
          <a:stretch>
            <a:fillRect/>
          </a:stretch>
        </p:blipFill>
        <p:spPr>
          <a:xfrm>
            <a:off x="772543" y="1548000"/>
            <a:ext cx="7447532" cy="2161101"/>
          </a:xfrm>
          <a:prstGeom prst="rect">
            <a:avLst/>
          </a:prstGeom>
        </p:spPr>
      </p:pic>
      <p:sp>
        <p:nvSpPr>
          <p:cNvPr id="13" name="正方形/長方形 12"/>
          <p:cNvSpPr/>
          <p:nvPr/>
        </p:nvSpPr>
        <p:spPr>
          <a:xfrm>
            <a:off x="719798" y="6408000"/>
            <a:ext cx="2139933" cy="335602"/>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88900" marR="0" lvl="0" indent="-88900" algn="l" defTabSz="914400" rtl="0" eaLnBrk="1" fontAlgn="auto" latinLnBrk="0" hangingPunct="1">
              <a:lnSpc>
                <a:spcPct val="100000"/>
              </a:lnSpc>
              <a:spcBef>
                <a:spcPts val="0"/>
              </a:spcBef>
              <a:spcAft>
                <a:spcPts val="0"/>
              </a:spcAft>
              <a:buClrTx/>
              <a:buSzTx/>
              <a:buFontTx/>
              <a:buNone/>
              <a:tabLst/>
              <a:defRPr/>
            </a:pPr>
            <a:r>
              <a:rPr kumimoji="1" lang="en-US" altLang="ja-JP" sz="7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※2020</a:t>
            </a:r>
            <a:r>
              <a:rPr kumimoji="1" lang="ja-JP" altLang="en-US" sz="7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年度までの財務リスクは、</a:t>
            </a:r>
            <a:r>
              <a:rPr kumimoji="1" lang="en-US" altLang="ja-JP" sz="7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2063</a:t>
            </a:r>
            <a:r>
              <a:rPr kumimoji="1" lang="ja-JP" altLang="en-US" sz="7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年度までの賃料収入を見込んだ将来の「収支不足総額」</a:t>
            </a:r>
            <a:endParaRPr kumimoji="1" lang="en-US" altLang="ja-JP" sz="7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14" name="正方形/長方形 13"/>
          <p:cNvSpPr/>
          <p:nvPr/>
        </p:nvSpPr>
        <p:spPr>
          <a:xfrm>
            <a:off x="3013389" y="6408000"/>
            <a:ext cx="1951098" cy="395468"/>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88900" marR="0" lvl="0" indent="-88900" algn="l" defTabSz="914400" rtl="0" eaLnBrk="1" fontAlgn="auto" latinLnBrk="0" hangingPunct="1">
              <a:lnSpc>
                <a:spcPct val="100000"/>
              </a:lnSpc>
              <a:spcBef>
                <a:spcPts val="0"/>
              </a:spcBef>
              <a:spcAft>
                <a:spcPts val="0"/>
              </a:spcAft>
              <a:buClrTx/>
              <a:buSzTx/>
              <a:buFontTx/>
              <a:buNone/>
              <a:tabLst/>
              <a:defRPr/>
            </a:pPr>
            <a:r>
              <a:rPr kumimoji="1" lang="en-US" altLang="ja-JP" sz="7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※2021</a:t>
            </a:r>
            <a:r>
              <a:rPr kumimoji="1" lang="ja-JP" altLang="en-US" sz="7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年度からの財務リスクは、単年度収支不足の解消が見込まれる年度までの賃料収入を見込んだ将来の「収支不足総額」</a:t>
            </a:r>
            <a:endParaRPr kumimoji="1" lang="en-US" altLang="ja-JP" sz="7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pic>
        <p:nvPicPr>
          <p:cNvPr id="6" name="図 5"/>
          <p:cNvPicPr>
            <a:picLocks noChangeAspect="1"/>
          </p:cNvPicPr>
          <p:nvPr/>
        </p:nvPicPr>
        <p:blipFill>
          <a:blip r:embed="rId5"/>
          <a:stretch>
            <a:fillRect/>
          </a:stretch>
        </p:blipFill>
        <p:spPr>
          <a:xfrm>
            <a:off x="5148000" y="4558428"/>
            <a:ext cx="3996000" cy="2065572"/>
          </a:xfrm>
          <a:prstGeom prst="rect">
            <a:avLst/>
          </a:prstGeom>
        </p:spPr>
      </p:pic>
      <p:sp>
        <p:nvSpPr>
          <p:cNvPr id="22" name="正方形/長方形 21"/>
          <p:cNvSpPr/>
          <p:nvPr/>
        </p:nvSpPr>
        <p:spPr>
          <a:xfrm>
            <a:off x="6912975" y="6516000"/>
            <a:ext cx="1796685" cy="1955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2075" marR="0" lvl="0" indent="-92075" algn="l" defTabSz="914400" rtl="0" eaLnBrk="1" fontAlgn="auto" latinLnBrk="0" hangingPunct="1">
              <a:lnSpc>
                <a:spcPct val="100000"/>
              </a:lnSpc>
              <a:spcBef>
                <a:spcPts val="0"/>
              </a:spcBef>
              <a:spcAft>
                <a:spcPts val="0"/>
              </a:spcAft>
              <a:buClrTx/>
              <a:buSzTx/>
              <a:buFontTx/>
              <a:buNone/>
              <a:tabLst>
                <a:tab pos="92075" algn="l"/>
              </a:tabLst>
              <a:defRPr/>
            </a:pPr>
            <a:r>
              <a:rPr kumimoji="1" lang="en-US" altLang="ja-JP" sz="7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ja-JP" altLang="en-US" sz="7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和解成立から（</a:t>
            </a:r>
            <a:r>
              <a:rPr kumimoji="1" lang="en-US" altLang="ja-JP" sz="7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2014</a:t>
            </a:r>
            <a:r>
              <a:rPr kumimoji="1" lang="ja-JP" altLang="en-US" sz="7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年度から）の財務リスクは、「和解金未払い額」</a:t>
            </a:r>
            <a:endParaRPr kumimoji="1" lang="en-US" altLang="ja-JP" sz="7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23" name="正方形/長方形 22"/>
          <p:cNvSpPr/>
          <p:nvPr/>
        </p:nvSpPr>
        <p:spPr>
          <a:xfrm>
            <a:off x="5147999" y="6516000"/>
            <a:ext cx="1764736" cy="19557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2075" marR="0" lvl="0" indent="-92075" algn="l" defTabSz="914400" rtl="0" eaLnBrk="1" fontAlgn="auto" latinLnBrk="0" hangingPunct="1">
              <a:lnSpc>
                <a:spcPct val="100000"/>
              </a:lnSpc>
              <a:spcBef>
                <a:spcPts val="0"/>
              </a:spcBef>
              <a:spcAft>
                <a:spcPts val="0"/>
              </a:spcAft>
              <a:buClrTx/>
              <a:buSzTx/>
              <a:buFontTx/>
              <a:buNone/>
              <a:tabLst/>
              <a:defRPr/>
            </a:pPr>
            <a:r>
              <a:rPr kumimoji="1" lang="en-US" altLang="ja-JP" sz="7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ja-JP" altLang="en-US" sz="7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和解成立まで</a:t>
            </a:r>
            <a:r>
              <a:rPr kumimoji="1" lang="en-US" altLang="ja-JP" sz="7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(2013</a:t>
            </a:r>
            <a:r>
              <a:rPr kumimoji="1" lang="ja-JP" altLang="en-US" sz="7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年度まで</a:t>
            </a:r>
            <a:r>
              <a:rPr kumimoji="1" lang="en-US" altLang="ja-JP" sz="7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a:t>
            </a:r>
            <a:r>
              <a:rPr kumimoji="1" lang="ja-JP" altLang="en-US" sz="7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rPr>
              <a:t>の財務リスクは、「負債（敷金＋借入金）」</a:t>
            </a:r>
            <a:endParaRPr kumimoji="1" lang="en-US" altLang="ja-JP" sz="70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endParaRPr>
          </a:p>
        </p:txBody>
      </p:sp>
      <p:sp>
        <p:nvSpPr>
          <p:cNvPr id="16" name="スライド番号プレースホルダー 3"/>
          <p:cNvSpPr txBox="1">
            <a:spLocks/>
          </p:cNvSpPr>
          <p:nvPr/>
        </p:nvSpPr>
        <p:spPr>
          <a:xfrm>
            <a:off x="8640000" y="6552000"/>
            <a:ext cx="432000" cy="288000"/>
          </a:xfrm>
          <a:prstGeom prst="rect">
            <a:avLst/>
          </a:prstGeom>
        </p:spPr>
        <p:txBody>
          <a:bodyPr vert="horz" lIns="36000" tIns="36000" rIns="36000" bIns="36000" rtlCol="0" anchor="ctr"/>
          <a:lstStyle>
            <a:defPPr>
              <a:defRPr lang="ja-JP"/>
            </a:defPPr>
            <a:lvl1pPr marL="0" algn="r" defTabSz="914400" rtl="0" eaLnBrk="1" latinLnBrk="0" hangingPunct="1">
              <a:defRPr kumimoji="1" sz="14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138CA411-231B-42B9-AF63-97A64194AA60}" type="slidenum">
              <a:rPr lang="ja-JP" altLang="en-US" smtClean="0"/>
              <a:pPr/>
              <a:t>99</a:t>
            </a:fld>
            <a:endParaRPr lang="ja-JP" altLang="en-US" dirty="0"/>
          </a:p>
        </p:txBody>
      </p:sp>
      <p:sp>
        <p:nvSpPr>
          <p:cNvPr id="17" name="正方形/長方形 16"/>
          <p:cNvSpPr/>
          <p:nvPr/>
        </p:nvSpPr>
        <p:spPr>
          <a:xfrm>
            <a:off x="7776367" y="3320886"/>
            <a:ext cx="614776" cy="28800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600" dirty="0" smtClean="0"/>
              <a:t>（年度）</a:t>
            </a:r>
            <a:endParaRPr kumimoji="1" lang="ja-JP" altLang="en-US" sz="1600" dirty="0"/>
          </a:p>
        </p:txBody>
      </p:sp>
      <p:sp>
        <p:nvSpPr>
          <p:cNvPr id="18" name="テキスト ボックス 17"/>
          <p:cNvSpPr txBox="1"/>
          <p:nvPr/>
        </p:nvSpPr>
        <p:spPr>
          <a:xfrm>
            <a:off x="2245002" y="3555212"/>
            <a:ext cx="3007035"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出典：大阪府</a:t>
            </a:r>
            <a:r>
              <a:rPr kumimoji="1" lang="ja-JP" altLang="en-US" sz="70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rPr>
              <a:t>「大阪府の財政状況等について（</a:t>
            </a:r>
            <a:r>
              <a:rPr kumimoji="1" lang="en-US" altLang="ja-JP" sz="70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rPr>
              <a:t>IR</a:t>
            </a:r>
            <a:r>
              <a:rPr kumimoji="1" lang="ja-JP" altLang="en-US" sz="700" b="0" i="0" u="none" strike="noStrike" kern="1200" cap="none" spc="0" normalizeH="0" baseline="0" noProof="0" dirty="0" smtClean="0">
                <a:ln>
                  <a:noFill/>
                </a:ln>
                <a:solidFill>
                  <a:prstClr val="black"/>
                </a:solidFill>
                <a:effectLst/>
                <a:uLnTx/>
                <a:uFillTx/>
                <a:latin typeface="BIZ UDゴシック" panose="020B0400000000000000" pitchFamily="49" charset="-128"/>
                <a:ea typeface="BIZ UDゴシック" panose="020B0400000000000000" pitchFamily="49" charset="-128"/>
              </a:rPr>
              <a:t>資料）」</a:t>
            </a:r>
            <a:r>
              <a:rPr kumimoji="0" lang="ja-JP" altLang="en-US" sz="7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rPr>
              <a:t>をもとに副首都推進局で作成</a:t>
            </a:r>
          </a:p>
        </p:txBody>
      </p:sp>
    </p:spTree>
    <p:extLst>
      <p:ext uri="{BB962C8B-B14F-4D97-AF65-F5344CB8AC3E}">
        <p14:creationId xmlns:p14="http://schemas.microsoft.com/office/powerpoint/2010/main" val="249382774"/>
      </p:ext>
    </p:extLst>
  </p:cSld>
  <p:clrMapOvr>
    <a:masterClrMapping/>
  </p:clrMapOvr>
</p:sld>
</file>

<file path=ppt/theme/theme1.xml><?xml version="1.0" encoding="utf-8"?>
<a:theme xmlns:a="http://schemas.openxmlformats.org/drawingml/2006/main" name="Office テーマ">
  <a:themeElements>
    <a:clrScheme name="ユーザー定義 1">
      <a:dk1>
        <a:sysClr val="windowText" lastClr="000000"/>
      </a:dk1>
      <a:lt1>
        <a:sysClr val="window" lastClr="FFFFFF"/>
      </a:lt1>
      <a:dk2>
        <a:srgbClr val="44546A"/>
      </a:dk2>
      <a:lt2>
        <a:srgbClr val="E7E6E6"/>
      </a:lt2>
      <a:accent1>
        <a:srgbClr val="034A90"/>
      </a:accent1>
      <a:accent2>
        <a:srgbClr val="FF4040"/>
      </a:accent2>
      <a:accent3>
        <a:srgbClr val="48A1FA"/>
      </a:accent3>
      <a:accent4>
        <a:srgbClr val="33CC33"/>
      </a:accent4>
      <a:accent5>
        <a:srgbClr val="C2DFFD"/>
      </a:accent5>
      <a:accent6>
        <a:srgbClr val="FEEFC1"/>
      </a:accent6>
      <a:hlink>
        <a:srgbClr val="0563C1"/>
      </a:hlink>
      <a:folHlink>
        <a:srgbClr val="954F72"/>
      </a:folHlink>
    </a:clrScheme>
    <a:fontScheme name="Office テーマ">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コメント_x3000_ xmlns="2be2acaf-88a6-4029-b366-c28176c79890" xsi:nil="true"/>
  </documentManagement>
</p:properties>
</file>

<file path=customXml/item2.xml><?xml version="1.0" encoding="utf-8"?>
<ct:contentTypeSchema xmlns:ct="http://schemas.microsoft.com/office/2006/metadata/contentType" xmlns:ma="http://schemas.microsoft.com/office/2006/metadata/properties/metaAttributes" ct:_="" ma:_="" ma:contentTypeName="チームサイト用共有ライブラリ" ma:contentTypeID="0x01010016B13BF77A90F249889FB5DD587B167C0039D37C264BF6024199D1523A07C22F7B" ma:contentTypeVersion="" ma:contentTypeDescription="" ma:contentTypeScope="" ma:versionID="2fd4aecbf0a67636e045d890bab3e494">
  <xsd:schema xmlns:xsd="http://www.w3.org/2001/XMLSchema" xmlns:xs="http://www.w3.org/2001/XMLSchema" xmlns:p="http://schemas.microsoft.com/office/2006/metadata/properties" xmlns:ns2="2be2acaf-88a6-4029-b366-c28176c79890" targetNamespace="http://schemas.microsoft.com/office/2006/metadata/properties" ma:root="true" ma:fieldsID="2f1a7762e99f23df00567060dae6aafc" ns2:_="">
    <xsd:import namespace="2be2acaf-88a6-4029-b366-c28176c79890"/>
    <xsd:element name="properties">
      <xsd:complexType>
        <xsd:sequence>
          <xsd:element name="documentManagement">
            <xsd:complexType>
              <xsd:all>
                <xsd:element ref="ns2:コメント_x3000_"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be2acaf-88a6-4029-b366-c28176c79890" elementFormDefault="qualified">
    <xsd:import namespace="http://schemas.microsoft.com/office/2006/documentManagement/types"/>
    <xsd:import namespace="http://schemas.microsoft.com/office/infopath/2007/PartnerControls"/>
    <xsd:element name="コメント_x3000_" ma:index="8" nillable="true" ma:displayName="コメント　" ma:internalName="_x30b3__x30e1__x30f3__x30c8__x3000_">
      <xsd:simpleType>
        <xsd:restriction base="dms:Text">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A7A0E5A-E0EB-4240-8983-E12471100AB7}">
  <ds:schemaRefs>
    <ds:schemaRef ds:uri="http://schemas.openxmlformats.org/package/2006/metadata/core-properties"/>
    <ds:schemaRef ds:uri="http://purl.org/dc/dcmitype/"/>
    <ds:schemaRef ds:uri="http://schemas.microsoft.com/office/infopath/2007/PartnerControls"/>
    <ds:schemaRef ds:uri="http://purl.org/dc/elements/1.1/"/>
    <ds:schemaRef ds:uri="http://schemas.microsoft.com/office/2006/metadata/properties"/>
    <ds:schemaRef ds:uri="2be2acaf-88a6-4029-b366-c28176c79890"/>
    <ds:schemaRef ds:uri="http://schemas.microsoft.com/office/2006/documentManagement/types"/>
    <ds:schemaRef ds:uri="http://www.w3.org/XML/1998/namespace"/>
    <ds:schemaRef ds:uri="http://purl.org/dc/terms/"/>
  </ds:schemaRefs>
</ds:datastoreItem>
</file>

<file path=customXml/itemProps2.xml><?xml version="1.0" encoding="utf-8"?>
<ds:datastoreItem xmlns:ds="http://schemas.openxmlformats.org/officeDocument/2006/customXml" ds:itemID="{70811BB9-0491-474C-9259-233217CD9A5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be2acaf-88a6-4029-b366-c28176c7989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433AFC9-64E1-42C6-B82B-4B64ED9DF20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52900</Words>
  <Application>Microsoft Office PowerPoint</Application>
  <PresentationFormat>画面に合わせる (4:3)</PresentationFormat>
  <Paragraphs>5418</Paragraphs>
  <Slides>144</Slides>
  <Notes>72</Notes>
  <HiddenSlides>0</HiddenSlides>
  <MMClips>0</MMClips>
  <ScaleCrop>false</ScaleCrop>
  <HeadingPairs>
    <vt:vector size="6" baseType="variant">
      <vt:variant>
        <vt:lpstr>使用されているフォント</vt:lpstr>
      </vt:variant>
      <vt:variant>
        <vt:i4>16</vt:i4>
      </vt:variant>
      <vt:variant>
        <vt:lpstr>テーマ</vt:lpstr>
      </vt:variant>
      <vt:variant>
        <vt:i4>2</vt:i4>
      </vt:variant>
      <vt:variant>
        <vt:lpstr>スライド タイトル</vt:lpstr>
      </vt:variant>
      <vt:variant>
        <vt:i4>144</vt:i4>
      </vt:variant>
    </vt:vector>
  </HeadingPairs>
  <TitlesOfParts>
    <vt:vector size="162" baseType="lpstr">
      <vt:lpstr>BIZ UDPゴシック</vt:lpstr>
      <vt:lpstr>BIZ UDゴシック</vt:lpstr>
      <vt:lpstr>HGPｺﾞｼｯｸE</vt:lpstr>
      <vt:lpstr>HGP創英角ｺﾞｼｯｸUB</vt:lpstr>
      <vt:lpstr>HGS創英角ｺﾞｼｯｸUB</vt:lpstr>
      <vt:lpstr>HG丸ｺﾞｼｯｸM-PRO</vt:lpstr>
      <vt:lpstr>Hiragino Sans W3</vt:lpstr>
      <vt:lpstr>Meiryo UI</vt:lpstr>
      <vt:lpstr>ＭＳ Ｐゴシック</vt:lpstr>
      <vt:lpstr>メイリオ</vt:lpstr>
      <vt:lpstr>游ゴシック</vt:lpstr>
      <vt:lpstr>Arial</vt:lpstr>
      <vt:lpstr>Calibri</vt:lpstr>
      <vt:lpstr>Calibri Light</vt:lpstr>
      <vt:lpstr>Times New Roman</vt:lpstr>
      <vt:lpstr>Wingdings</vt:lpstr>
      <vt:lpstr>Office テーマ</vt:lpstr>
      <vt:lpstr>1_Office テーマ</vt:lpstr>
      <vt:lpstr>大阪の改革評価</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2023-06-01T02:50:43Z</dcterms:created>
  <dcterms:modified xsi:type="dcterms:W3CDTF">2023-06-27T01:29:17Z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0x01010016B13BF77A90F249889FB5DD587B167C0039D37C264BF6024199D1523A07C22F7B</vt:lpwstr>
  </property>
</Properties>
</file>